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tags/tag1.xml" ContentType="application/vnd.openxmlformats-officedocument.presentationml.tags+xml"/>
  <Override PartName="/ppt/notesSlides/notesSlide4.xml" ContentType="application/vnd.openxmlformats-officedocument.presentationml.notesSlide+xml"/>
  <Override PartName="/ppt/embeddings/oleObject1.bin" ContentType="application/vnd.openxmlformats-officedocument.oleObject"/>
  <Override PartName="/ppt/charts/chart3.xml" ContentType="application/vnd.openxmlformats-officedocument.drawingml.chart+xml"/>
  <Override PartName="/ppt/theme/themeOverride1.xml" ContentType="application/vnd.openxmlformats-officedocument.themeOverride+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ppt/charts/chart5.xml" ContentType="application/vnd.openxmlformats-officedocument.drawingml.chart+xml"/>
  <Override PartName="/ppt/drawings/drawing5.xml" ContentType="application/vnd.openxmlformats-officedocument.drawingml.chartshapes+xml"/>
  <Override PartName="/ppt/notesSlides/notesSlide5.xml" ContentType="application/vnd.openxmlformats-officedocument.presentationml.notesSlide+xml"/>
  <Override PartName="/ppt/charts/chart6.xml" ContentType="application/vnd.openxmlformats-officedocument.drawingml.chart+xml"/>
  <Override PartName="/ppt/drawings/drawing6.xml" ContentType="application/vnd.openxmlformats-officedocument.drawingml.chartshapes+xml"/>
  <Override PartName="/ppt/charts/chart7.xml" ContentType="application/vnd.openxmlformats-officedocument.drawingml.chart+xml"/>
  <Override PartName="/ppt/drawings/drawing7.xml" ContentType="application/vnd.openxmlformats-officedocument.drawingml.chartshapes+xml"/>
  <Override PartName="/ppt/charts/chart8.xml" ContentType="application/vnd.openxmlformats-officedocument.drawingml.chart+xml"/>
  <Override PartName="/ppt/drawings/drawing8.xml" ContentType="application/vnd.openxmlformats-officedocument.drawingml.chartshapes+xml"/>
  <Override PartName="/ppt/notesSlides/notesSlide6.xml" ContentType="application/vnd.openxmlformats-officedocument.presentationml.notesSlide+xml"/>
  <Override PartName="/ppt/charts/chart9.xml" ContentType="application/vnd.openxmlformats-officedocument.drawingml.chart+xml"/>
  <Override PartName="/ppt/drawings/drawing9.xml" ContentType="application/vnd.openxmlformats-officedocument.drawingml.chartshapes+xml"/>
  <Override PartName="/ppt/notesSlides/notesSlide7.xml" ContentType="application/vnd.openxmlformats-officedocument.presentationml.notesSlide+xml"/>
  <Override PartName="/ppt/charts/chart10.xml" ContentType="application/vnd.openxmlformats-officedocument.drawingml.chart+xml"/>
  <Override PartName="/ppt/theme/themeOverride2.xml" ContentType="application/vnd.openxmlformats-officedocument.themeOverride+xml"/>
  <Override PartName="/ppt/drawings/drawing10.xml" ContentType="application/vnd.openxmlformats-officedocument.drawingml.chartshap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1.xml" ContentType="application/vnd.openxmlformats-officedocument.drawingml.chart+xml"/>
  <Override PartName="/ppt/theme/themeOverride3.xml" ContentType="application/vnd.openxmlformats-officedocument.themeOverride+xml"/>
  <Override PartName="/ppt/drawings/drawing11.xml" ContentType="application/vnd.openxmlformats-officedocument.drawingml.chartshapes+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7" r:id="rId1"/>
  </p:sldMasterIdLst>
  <p:notesMasterIdLst>
    <p:notesMasterId r:id="rId16"/>
  </p:notesMasterIdLst>
  <p:handoutMasterIdLst>
    <p:handoutMasterId r:id="rId17"/>
  </p:handoutMasterIdLst>
  <p:sldIdLst>
    <p:sldId id="382" r:id="rId2"/>
    <p:sldId id="383" r:id="rId3"/>
    <p:sldId id="384" r:id="rId4"/>
    <p:sldId id="394" r:id="rId5"/>
    <p:sldId id="395" r:id="rId6"/>
    <p:sldId id="385" r:id="rId7"/>
    <p:sldId id="386" r:id="rId8"/>
    <p:sldId id="387" r:id="rId9"/>
    <p:sldId id="389" r:id="rId10"/>
    <p:sldId id="390" r:id="rId11"/>
    <p:sldId id="391" r:id="rId12"/>
    <p:sldId id="392" r:id="rId13"/>
    <p:sldId id="393" r:id="rId14"/>
    <p:sldId id="380" r:id="rId15"/>
  </p:sldIdLst>
  <p:sldSz cx="12192000" cy="6858000"/>
  <p:notesSz cx="6858000" cy="9144000"/>
  <p:defaultTextStyle>
    <a:defPPr>
      <a:defRPr lang="en-US"/>
    </a:defPPr>
    <a:lvl1pPr marL="0" algn="l"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4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400" kern="1200">
        <a:solidFill>
          <a:schemeClr val="tx1"/>
        </a:solidFill>
        <a:latin typeface="+mn-lt"/>
        <a:ea typeface="+mn-ea"/>
        <a:cs typeface="+mn-cs"/>
      </a:defRPr>
    </a:lvl4pPr>
    <a:lvl5pPr marL="1828800" algn="l" defTabSz="914400" rtl="0" eaLnBrk="1" latinLnBrk="0" hangingPunct="1">
      <a:defRPr sz="1400" kern="1200">
        <a:solidFill>
          <a:schemeClr val="tx1"/>
        </a:solidFill>
        <a:latin typeface="+mn-lt"/>
        <a:ea typeface="+mn-ea"/>
        <a:cs typeface="+mn-cs"/>
      </a:defRPr>
    </a:lvl5pPr>
    <a:lvl6pPr marL="2286000" algn="l" defTabSz="914400" rtl="0" eaLnBrk="1" latinLnBrk="0" hangingPunct="1">
      <a:defRPr sz="1400" kern="1200">
        <a:solidFill>
          <a:schemeClr val="tx1"/>
        </a:solidFill>
        <a:latin typeface="+mn-lt"/>
        <a:ea typeface="+mn-ea"/>
        <a:cs typeface="+mn-cs"/>
      </a:defRPr>
    </a:lvl6pPr>
    <a:lvl7pPr marL="2743200" algn="l" defTabSz="914400" rtl="0" eaLnBrk="1" latinLnBrk="0" hangingPunct="1">
      <a:defRPr sz="1400" kern="1200">
        <a:solidFill>
          <a:schemeClr val="tx1"/>
        </a:solidFill>
        <a:latin typeface="+mn-lt"/>
        <a:ea typeface="+mn-ea"/>
        <a:cs typeface="+mn-cs"/>
      </a:defRPr>
    </a:lvl7pPr>
    <a:lvl8pPr marL="3200400" algn="l" defTabSz="914400" rtl="0" eaLnBrk="1" latinLnBrk="0" hangingPunct="1">
      <a:defRPr sz="1400" kern="1200">
        <a:solidFill>
          <a:schemeClr val="tx1"/>
        </a:solidFill>
        <a:latin typeface="+mn-lt"/>
        <a:ea typeface="+mn-ea"/>
        <a:cs typeface="+mn-cs"/>
      </a:defRPr>
    </a:lvl8pPr>
    <a:lvl9pPr marL="3657600" algn="l" defTabSz="9144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929" userDrawn="1">
          <p15:clr>
            <a:srgbClr val="A4A3A4"/>
          </p15:clr>
        </p15:guide>
        <p15:guide id="2" orient="horz" pos="2341" userDrawn="1">
          <p15:clr>
            <a:srgbClr val="A4A3A4"/>
          </p15:clr>
        </p15:guide>
        <p15:guide id="3" orient="horz" pos="2523" userDrawn="1">
          <p15:clr>
            <a:srgbClr val="A4A3A4"/>
          </p15:clr>
        </p15:guide>
        <p15:guide id="4" orient="horz" pos="3521" userDrawn="1">
          <p15:clr>
            <a:srgbClr val="A4A3A4"/>
          </p15:clr>
        </p15:guide>
        <p15:guide id="5" orient="horz" pos="935" userDrawn="1">
          <p15:clr>
            <a:srgbClr val="A4A3A4"/>
          </p15:clr>
        </p15:guide>
        <p15:guide id="6" orient="horz" pos="300" userDrawn="1">
          <p15:clr>
            <a:srgbClr val="A4A3A4"/>
          </p15:clr>
        </p15:guide>
        <p15:guide id="7" pos="392" userDrawn="1">
          <p15:clr>
            <a:srgbClr val="A4A3A4"/>
          </p15:clr>
        </p15:guide>
        <p15:guide id="8" pos="7288" userDrawn="1">
          <p15:clr>
            <a:srgbClr val="A4A3A4"/>
          </p15:clr>
        </p15:guide>
        <p15:guide id="9" pos="3961" userDrawn="1">
          <p15:clr>
            <a:srgbClr val="A4A3A4"/>
          </p15:clr>
        </p15:guide>
        <p15:guide id="10" pos="3719"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ig Moineau" initials="gm" lastIdx="6" clrIdx="0"/>
  <p:cmAuthor id="1" name="Lauren Perl" initials="LFP" lastIdx="6"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03C68"/>
    <a:srgbClr val="A1DBE4"/>
    <a:srgbClr val="00A9CB"/>
    <a:srgbClr val="0091AC"/>
    <a:srgbClr val="0066B3"/>
    <a:srgbClr val="707C8A"/>
    <a:srgbClr val="FCB94D"/>
    <a:srgbClr val="F2704A"/>
    <a:srgbClr val="E9EC99"/>
    <a:srgbClr val="96BB33"/>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4F348D8D-2592-4D36-8BCA-CF58A03317E7}">
  <a:tblStyle styleId="{4F348D8D-2592-4D36-8BCA-CF58A03317E7}" styleName="IHS Table Style">
    <a:wholeTbl>
      <a:tcTxStyle>
        <a:fontRef idx="minor"/>
        <a:schemeClr val="dk1"/>
      </a:tcTxStyle>
      <a:tcStyle>
        <a:tcBdr>
          <a:left>
            <a:ln>
              <a:noFill/>
            </a:ln>
          </a:left>
          <a:right>
            <a:ln>
              <a:noFill/>
            </a:ln>
          </a:right>
          <a:top>
            <a:ln>
              <a:noFill/>
            </a:ln>
          </a:top>
          <a:bottom>
            <a:ln>
              <a:noFill/>
            </a:ln>
          </a:bottom>
          <a:insideH>
            <a:ln>
              <a:noFill/>
            </a:ln>
          </a:insideH>
          <a:insideV>
            <a:ln>
              <a:noFill/>
            </a:ln>
          </a:insideV>
        </a:tcBdr>
      </a:tcStyle>
    </a:wholeTbl>
    <a:band1H>
      <a:tcTxStyle>
        <a:schemeClr val="dk1"/>
      </a:tcTxStyle>
      <a:tcStyle>
        <a:tcBdr/>
      </a:tcStyle>
    </a:band1H>
    <a:band2H>
      <a:tcStyle>
        <a:tcBdr/>
      </a:tcStyle>
    </a:band2H>
    <a:band1V>
      <a:tcStyle>
        <a:tcBdr/>
      </a:tcStyle>
    </a:band1V>
    <a:band2V>
      <a:tcStyle>
        <a:tcBdr/>
      </a:tcStyle>
    </a:band2V>
    <a:lastRow>
      <a:tcStyle>
        <a:tcBdr/>
      </a:tcStyle>
    </a:lastRow>
    <a:firstRow>
      <a:tcTxStyle>
        <a:fontRef idx="major"/>
        <a:schemeClr val="bg1"/>
      </a:tcTxStyle>
      <a:tcStyle>
        <a:tcBdr/>
        <a:fill>
          <a:solidFill>
            <a:srgbClr val="707C8A"/>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97" autoAdjust="0"/>
    <p:restoredTop sz="94229" autoAdjust="0"/>
  </p:normalViewPr>
  <p:slideViewPr>
    <p:cSldViewPr showGuides="1">
      <p:cViewPr varScale="1">
        <p:scale>
          <a:sx n="89" d="100"/>
          <a:sy n="89" d="100"/>
        </p:scale>
        <p:origin x="-288" y="-112"/>
      </p:cViewPr>
      <p:guideLst>
        <p:guide orient="horz" pos="3929"/>
        <p:guide orient="horz" pos="2341"/>
        <p:guide orient="horz" pos="2523"/>
        <p:guide orient="horz" pos="3521"/>
        <p:guide orient="horz" pos="935"/>
        <p:guide orient="horz" pos="300"/>
        <p:guide pos="392"/>
        <p:guide pos="7288"/>
        <p:guide pos="3961"/>
        <p:guide pos="3719"/>
      </p:guideLst>
    </p:cSldViewPr>
  </p:slideViewPr>
  <p:notesTextViewPr>
    <p:cViewPr>
      <p:scale>
        <a:sx n="100" d="100"/>
        <a:sy n="100" d="100"/>
      </p:scale>
      <p:origin x="0" y="0"/>
    </p:cViewPr>
  </p:notesTextViewPr>
  <p:sorterViewPr>
    <p:cViewPr varScale="1">
      <p:scale>
        <a:sx n="100" d="100"/>
        <a:sy n="100" d="100"/>
      </p:scale>
      <p:origin x="0" y="-3738"/>
    </p:cViewPr>
  </p:sorterViewPr>
  <p:notesViewPr>
    <p:cSldViewPr showGuides="1">
      <p:cViewPr varScale="1">
        <p:scale>
          <a:sx n="53" d="100"/>
          <a:sy n="53" d="100"/>
        </p:scale>
        <p:origin x="-286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commentAuthors" Target="commentAuthor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 Id="rId2"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oleObject" Target="file:///C:\Users\onc30284\AppData\Local\Microsoft\Windows\Temporary%20Internet%20Files\Content.Outlook\0BJ4L9KS\Global%20Supply%20Demand%20Full%20Utilization%20(2).xlsx" TargetMode="External"/><Relationship Id="rId3" Type="http://schemas.openxmlformats.org/officeDocument/2006/relationships/chartUserShapes" Target="../drawings/drawing10.xml"/></Relationships>
</file>

<file path=ppt/charts/_rels/chart11.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package" Target="../embeddings/Microsoft_Excel_Sheet3.xlsx"/><Relationship Id="rId3" Type="http://schemas.openxmlformats.org/officeDocument/2006/relationships/chartUserShapes" Target="../drawings/drawing1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 Id="rId2"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file:///C:\Users\kvj43753\Documents\Supply\Supply%20slides%20NAFS%20October%202016%20slides.xlsx" TargetMode="External"/><Relationship Id="rId3"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1" Type="http://schemas.openxmlformats.org/officeDocument/2006/relationships/oleObject" Target="file:///C:\Users\viu48789\Documents\Anusha%20de%20Silva\IHS%20Events\IERB\Houston%20IERB%20May%2011-12%202016\Houston%20IERB%202016.xlsx" TargetMode="External"/><Relationship Id="rId2" Type="http://schemas.openxmlformats.org/officeDocument/2006/relationships/chartUserShapes" Target="../drawings/drawing4.xml"/></Relationships>
</file>

<file path=ppt/charts/_rels/chart5.xml.rels><?xml version="1.0" encoding="UTF-8" standalone="yes"?>
<Relationships xmlns="http://schemas.openxmlformats.org/package/2006/relationships"><Relationship Id="rId1" Type="http://schemas.openxmlformats.org/officeDocument/2006/relationships/oleObject" Target="file:///C:\Users\viu48789\Documents\Anusha%20de%20Silva\IHS%20Events\October%202016%20Supply%20Webcast\October%202016%20SUPPLY%20webcast_ads.xlsx" TargetMode="External"/><Relationship Id="rId2" Type="http://schemas.openxmlformats.org/officeDocument/2006/relationships/chartUserShapes" Target="../drawings/drawing5.xml"/></Relationships>
</file>

<file path=ppt/charts/_rels/chart6.xml.rels><?xml version="1.0" encoding="UTF-8" standalone="yes"?>
<Relationships xmlns="http://schemas.openxmlformats.org/package/2006/relationships"><Relationship Id="rId1" Type="http://schemas.openxmlformats.org/officeDocument/2006/relationships/oleObject" Target="NULL" TargetMode="External"/><Relationship Id="rId2" Type="http://schemas.openxmlformats.org/officeDocument/2006/relationships/chartUserShapes" Target="../drawings/drawing6.xml"/></Relationships>
</file>

<file path=ppt/charts/_rels/chart7.xml.rels><?xml version="1.0" encoding="UTF-8" standalone="yes"?>
<Relationships xmlns="http://schemas.openxmlformats.org/package/2006/relationships"><Relationship Id="rId1" Type="http://schemas.openxmlformats.org/officeDocument/2006/relationships/oleObject" Target="NULL" TargetMode="External"/><Relationship Id="rId2" Type="http://schemas.openxmlformats.org/officeDocument/2006/relationships/chartUserShapes" Target="../drawings/drawing7.xml"/></Relationships>
</file>

<file path=ppt/charts/_rels/chart8.xml.rels><?xml version="1.0" encoding="UTF-8" standalone="yes"?>
<Relationships xmlns="http://schemas.openxmlformats.org/package/2006/relationships"><Relationship Id="rId1" Type="http://schemas.openxmlformats.org/officeDocument/2006/relationships/oleObject" Target="NULL" TargetMode="External"/><Relationship Id="rId2" Type="http://schemas.openxmlformats.org/officeDocument/2006/relationships/chartUserShapes" Target="../drawings/drawing8.xml"/></Relationships>
</file>

<file path=ppt/charts/_rels/chart9.xml.rels><?xml version="1.0" encoding="UTF-8" standalone="yes"?>
<Relationships xmlns="http://schemas.openxmlformats.org/package/2006/relationships"><Relationship Id="rId1" Type="http://schemas.openxmlformats.org/officeDocument/2006/relationships/oleObject" Target="file:///C:\Users\XUZ43373\Documents\NAGData\Publications\Monthlies\2016\Copy%20of%20Monthly%20Gas%20Briefing%20Outlook%20-%20April%202016%20-%2017%20tables.xlsx" TargetMode="External"/><Relationship Id="rId2" Type="http://schemas.openxmlformats.org/officeDocument/2006/relationships/chartUserShapes" Target="../drawings/drawing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5507978941798"/>
          <c:y val="0.0803962054423084"/>
          <c:w val="0.855463180080474"/>
          <c:h val="0.648321314545101"/>
        </c:manualLayout>
      </c:layout>
      <c:areaChart>
        <c:grouping val="standard"/>
        <c:varyColors val="0"/>
        <c:ser>
          <c:idx val="1"/>
          <c:order val="0"/>
          <c:tx>
            <c:strRef>
              <c:f>'Oil Data'!$D$5</c:f>
              <c:strCache>
                <c:ptCount val="1"/>
                <c:pt idx="0">
                  <c:v>Actual </c:v>
                </c:pt>
              </c:strCache>
            </c:strRef>
          </c:tx>
          <c:spPr>
            <a:solidFill>
              <a:srgbClr val="0066B3"/>
            </a:solidFill>
          </c:spPr>
          <c:cat>
            <c:numRef>
              <c:f>'Oil Data'!$B$6:$B$149</c:f>
              <c:numCache>
                <c:formatCode>m/d/yyyy</c:formatCode>
                <c:ptCount val="144"/>
                <c:pt idx="0">
                  <c:v>38718.0</c:v>
                </c:pt>
                <c:pt idx="1">
                  <c:v>38749.0</c:v>
                </c:pt>
                <c:pt idx="2">
                  <c:v>38777.0</c:v>
                </c:pt>
                <c:pt idx="3">
                  <c:v>38808.0</c:v>
                </c:pt>
                <c:pt idx="4">
                  <c:v>38838.0</c:v>
                </c:pt>
                <c:pt idx="5">
                  <c:v>38869.0</c:v>
                </c:pt>
                <c:pt idx="6">
                  <c:v>38899.0</c:v>
                </c:pt>
                <c:pt idx="7">
                  <c:v>38930.0</c:v>
                </c:pt>
                <c:pt idx="8">
                  <c:v>38961.0</c:v>
                </c:pt>
                <c:pt idx="9">
                  <c:v>38991.0</c:v>
                </c:pt>
                <c:pt idx="10">
                  <c:v>39022.0</c:v>
                </c:pt>
                <c:pt idx="11">
                  <c:v>39052.0</c:v>
                </c:pt>
                <c:pt idx="12">
                  <c:v>39083.0</c:v>
                </c:pt>
                <c:pt idx="13">
                  <c:v>39114.0</c:v>
                </c:pt>
                <c:pt idx="14">
                  <c:v>39142.0</c:v>
                </c:pt>
                <c:pt idx="15">
                  <c:v>39173.0</c:v>
                </c:pt>
                <c:pt idx="16">
                  <c:v>39203.0</c:v>
                </c:pt>
                <c:pt idx="17">
                  <c:v>39234.0</c:v>
                </c:pt>
                <c:pt idx="18">
                  <c:v>39264.0</c:v>
                </c:pt>
                <c:pt idx="19">
                  <c:v>39295.0</c:v>
                </c:pt>
                <c:pt idx="20">
                  <c:v>39326.0</c:v>
                </c:pt>
                <c:pt idx="21">
                  <c:v>39356.0</c:v>
                </c:pt>
                <c:pt idx="22">
                  <c:v>39387.0</c:v>
                </c:pt>
                <c:pt idx="23">
                  <c:v>39417.0</c:v>
                </c:pt>
                <c:pt idx="24">
                  <c:v>39448.0</c:v>
                </c:pt>
                <c:pt idx="25">
                  <c:v>39479.0</c:v>
                </c:pt>
                <c:pt idx="26">
                  <c:v>39508.0</c:v>
                </c:pt>
                <c:pt idx="27">
                  <c:v>39539.0</c:v>
                </c:pt>
                <c:pt idx="28">
                  <c:v>39569.0</c:v>
                </c:pt>
                <c:pt idx="29">
                  <c:v>39600.0</c:v>
                </c:pt>
                <c:pt idx="30">
                  <c:v>39630.0</c:v>
                </c:pt>
                <c:pt idx="31">
                  <c:v>39661.0</c:v>
                </c:pt>
                <c:pt idx="32">
                  <c:v>39692.0</c:v>
                </c:pt>
                <c:pt idx="33">
                  <c:v>39722.0</c:v>
                </c:pt>
                <c:pt idx="34">
                  <c:v>39753.0</c:v>
                </c:pt>
                <c:pt idx="35">
                  <c:v>39783.0</c:v>
                </c:pt>
                <c:pt idx="36">
                  <c:v>39814.0</c:v>
                </c:pt>
                <c:pt idx="37">
                  <c:v>39845.0</c:v>
                </c:pt>
                <c:pt idx="38">
                  <c:v>39873.0</c:v>
                </c:pt>
                <c:pt idx="39">
                  <c:v>39904.0</c:v>
                </c:pt>
                <c:pt idx="40">
                  <c:v>39934.0</c:v>
                </c:pt>
                <c:pt idx="41">
                  <c:v>39965.0</c:v>
                </c:pt>
                <c:pt idx="42">
                  <c:v>39995.0</c:v>
                </c:pt>
                <c:pt idx="43">
                  <c:v>40026.0</c:v>
                </c:pt>
                <c:pt idx="44">
                  <c:v>40057.0</c:v>
                </c:pt>
                <c:pt idx="45">
                  <c:v>40087.0</c:v>
                </c:pt>
                <c:pt idx="46">
                  <c:v>40118.0</c:v>
                </c:pt>
                <c:pt idx="47">
                  <c:v>40148.0</c:v>
                </c:pt>
                <c:pt idx="48">
                  <c:v>40179.0</c:v>
                </c:pt>
                <c:pt idx="49">
                  <c:v>40210.0</c:v>
                </c:pt>
                <c:pt idx="50">
                  <c:v>40238.0</c:v>
                </c:pt>
                <c:pt idx="51">
                  <c:v>40269.0</c:v>
                </c:pt>
                <c:pt idx="52">
                  <c:v>40299.0</c:v>
                </c:pt>
                <c:pt idx="53">
                  <c:v>40330.0</c:v>
                </c:pt>
                <c:pt idx="54">
                  <c:v>40360.0</c:v>
                </c:pt>
                <c:pt idx="55">
                  <c:v>40391.0</c:v>
                </c:pt>
                <c:pt idx="56">
                  <c:v>40422.0</c:v>
                </c:pt>
                <c:pt idx="57">
                  <c:v>40452.0</c:v>
                </c:pt>
                <c:pt idx="58">
                  <c:v>40483.0</c:v>
                </c:pt>
                <c:pt idx="59">
                  <c:v>40513.0</c:v>
                </c:pt>
                <c:pt idx="60">
                  <c:v>40544.0</c:v>
                </c:pt>
                <c:pt idx="61">
                  <c:v>40575.0</c:v>
                </c:pt>
                <c:pt idx="62">
                  <c:v>40603.0</c:v>
                </c:pt>
                <c:pt idx="63">
                  <c:v>40634.0</c:v>
                </c:pt>
                <c:pt idx="64">
                  <c:v>40664.0</c:v>
                </c:pt>
                <c:pt idx="65">
                  <c:v>40695.0</c:v>
                </c:pt>
                <c:pt idx="66">
                  <c:v>40725.0</c:v>
                </c:pt>
                <c:pt idx="67">
                  <c:v>40756.0</c:v>
                </c:pt>
                <c:pt idx="68">
                  <c:v>40787.0</c:v>
                </c:pt>
                <c:pt idx="69">
                  <c:v>40817.0</c:v>
                </c:pt>
                <c:pt idx="70">
                  <c:v>40848.0</c:v>
                </c:pt>
                <c:pt idx="71">
                  <c:v>40878.0</c:v>
                </c:pt>
                <c:pt idx="72">
                  <c:v>40909.0</c:v>
                </c:pt>
                <c:pt idx="73">
                  <c:v>40940.0</c:v>
                </c:pt>
                <c:pt idx="74">
                  <c:v>40969.0</c:v>
                </c:pt>
                <c:pt idx="75">
                  <c:v>41000.0</c:v>
                </c:pt>
                <c:pt idx="76">
                  <c:v>41030.0</c:v>
                </c:pt>
                <c:pt idx="77">
                  <c:v>41061.0</c:v>
                </c:pt>
                <c:pt idx="78">
                  <c:v>41091.0</c:v>
                </c:pt>
                <c:pt idx="79">
                  <c:v>41122.0</c:v>
                </c:pt>
                <c:pt idx="80">
                  <c:v>41153.0</c:v>
                </c:pt>
                <c:pt idx="81">
                  <c:v>41183.0</c:v>
                </c:pt>
                <c:pt idx="82">
                  <c:v>41214.0</c:v>
                </c:pt>
                <c:pt idx="83">
                  <c:v>41244.0</c:v>
                </c:pt>
                <c:pt idx="84">
                  <c:v>41275.0</c:v>
                </c:pt>
                <c:pt idx="85">
                  <c:v>41306.0</c:v>
                </c:pt>
                <c:pt idx="86">
                  <c:v>41334.0</c:v>
                </c:pt>
                <c:pt idx="87">
                  <c:v>41365.0</c:v>
                </c:pt>
                <c:pt idx="88">
                  <c:v>41395.0</c:v>
                </c:pt>
                <c:pt idx="89">
                  <c:v>41426.0</c:v>
                </c:pt>
                <c:pt idx="90">
                  <c:v>41456.0</c:v>
                </c:pt>
                <c:pt idx="91">
                  <c:v>41487.0</c:v>
                </c:pt>
                <c:pt idx="92">
                  <c:v>41518.0</c:v>
                </c:pt>
                <c:pt idx="93">
                  <c:v>41548.0</c:v>
                </c:pt>
                <c:pt idx="94">
                  <c:v>41579.0</c:v>
                </c:pt>
                <c:pt idx="95">
                  <c:v>41609.0</c:v>
                </c:pt>
                <c:pt idx="96">
                  <c:v>41640.0</c:v>
                </c:pt>
                <c:pt idx="97">
                  <c:v>41671.0</c:v>
                </c:pt>
                <c:pt idx="98">
                  <c:v>41699.0</c:v>
                </c:pt>
                <c:pt idx="99">
                  <c:v>41730.0</c:v>
                </c:pt>
                <c:pt idx="100">
                  <c:v>41760.0</c:v>
                </c:pt>
                <c:pt idx="101">
                  <c:v>41791.0</c:v>
                </c:pt>
                <c:pt idx="102">
                  <c:v>41821.0</c:v>
                </c:pt>
                <c:pt idx="103">
                  <c:v>41852.0</c:v>
                </c:pt>
                <c:pt idx="104">
                  <c:v>41883.0</c:v>
                </c:pt>
                <c:pt idx="105">
                  <c:v>41913.0</c:v>
                </c:pt>
                <c:pt idx="106">
                  <c:v>41944.0</c:v>
                </c:pt>
                <c:pt idx="107">
                  <c:v>41974.0</c:v>
                </c:pt>
                <c:pt idx="108">
                  <c:v>42005.0</c:v>
                </c:pt>
                <c:pt idx="109">
                  <c:v>42036.0</c:v>
                </c:pt>
                <c:pt idx="110">
                  <c:v>42064.0</c:v>
                </c:pt>
                <c:pt idx="111">
                  <c:v>42095.0</c:v>
                </c:pt>
                <c:pt idx="112">
                  <c:v>42125.0</c:v>
                </c:pt>
                <c:pt idx="113">
                  <c:v>42156.0</c:v>
                </c:pt>
                <c:pt idx="114">
                  <c:v>42186.0</c:v>
                </c:pt>
                <c:pt idx="115">
                  <c:v>42217.0</c:v>
                </c:pt>
                <c:pt idx="116">
                  <c:v>42248.0</c:v>
                </c:pt>
                <c:pt idx="117">
                  <c:v>42278.0</c:v>
                </c:pt>
                <c:pt idx="118">
                  <c:v>42309.0</c:v>
                </c:pt>
                <c:pt idx="119">
                  <c:v>42339.0</c:v>
                </c:pt>
                <c:pt idx="120">
                  <c:v>42370.0</c:v>
                </c:pt>
                <c:pt idx="121">
                  <c:v>42401.0</c:v>
                </c:pt>
                <c:pt idx="122">
                  <c:v>42430.0</c:v>
                </c:pt>
                <c:pt idx="123">
                  <c:v>42461.0</c:v>
                </c:pt>
                <c:pt idx="124">
                  <c:v>42491.0</c:v>
                </c:pt>
                <c:pt idx="125">
                  <c:v>42522.0</c:v>
                </c:pt>
                <c:pt idx="126">
                  <c:v>42552.0</c:v>
                </c:pt>
                <c:pt idx="127">
                  <c:v>42583.0</c:v>
                </c:pt>
                <c:pt idx="128">
                  <c:v>42614.0</c:v>
                </c:pt>
                <c:pt idx="129">
                  <c:v>42644.0</c:v>
                </c:pt>
                <c:pt idx="130">
                  <c:v>42675.0</c:v>
                </c:pt>
                <c:pt idx="131">
                  <c:v>42705.0</c:v>
                </c:pt>
                <c:pt idx="132">
                  <c:v>42736.0</c:v>
                </c:pt>
                <c:pt idx="133">
                  <c:v>42767.0</c:v>
                </c:pt>
                <c:pt idx="134">
                  <c:v>42795.0</c:v>
                </c:pt>
                <c:pt idx="135">
                  <c:v>42826.0</c:v>
                </c:pt>
                <c:pt idx="136">
                  <c:v>42856.0</c:v>
                </c:pt>
                <c:pt idx="137">
                  <c:v>42887.0</c:v>
                </c:pt>
                <c:pt idx="138">
                  <c:v>42917.0</c:v>
                </c:pt>
                <c:pt idx="139">
                  <c:v>42948.0</c:v>
                </c:pt>
                <c:pt idx="140">
                  <c:v>42979.0</c:v>
                </c:pt>
                <c:pt idx="141">
                  <c:v>43009.0</c:v>
                </c:pt>
                <c:pt idx="142">
                  <c:v>43040.0</c:v>
                </c:pt>
                <c:pt idx="143">
                  <c:v>43070.0</c:v>
                </c:pt>
              </c:numCache>
            </c:numRef>
          </c:cat>
          <c:val>
            <c:numRef>
              <c:f>'Oil Data'!$D$6:$D$149</c:f>
              <c:numCache>
                <c:formatCode>_(* #,##0_);_(* \(#,##0\);_(* "-"??_);_(@_)</c:formatCode>
                <c:ptCount val="144"/>
                <c:pt idx="0" formatCode="General">
                  <c:v>0.0</c:v>
                </c:pt>
                <c:pt idx="1">
                  <c:v>-53.7396313364052</c:v>
                </c:pt>
                <c:pt idx="2">
                  <c:v>-57.7419354838712</c:v>
                </c:pt>
                <c:pt idx="3">
                  <c:v>-5.06344086021454</c:v>
                </c:pt>
                <c:pt idx="4">
                  <c:v>64.96774193548387</c:v>
                </c:pt>
                <c:pt idx="5">
                  <c:v>74.7365591397847</c:v>
                </c:pt>
                <c:pt idx="6">
                  <c:v>7.870967741935601</c:v>
                </c:pt>
                <c:pt idx="7">
                  <c:v>-46.35483870967708</c:v>
                </c:pt>
                <c:pt idx="8">
                  <c:v>-54.76344086021525</c:v>
                </c:pt>
                <c:pt idx="9">
                  <c:v>22.6451612903229</c:v>
                </c:pt>
                <c:pt idx="10">
                  <c:v>-19.83010752688187</c:v>
                </c:pt>
                <c:pt idx="11">
                  <c:v>102.5806451612907</c:v>
                </c:pt>
                <c:pt idx="12">
                  <c:v>20.7419354838712</c:v>
                </c:pt>
                <c:pt idx="13">
                  <c:v>44.36751152073703</c:v>
                </c:pt>
                <c:pt idx="14">
                  <c:v>18.4838709677424</c:v>
                </c:pt>
                <c:pt idx="15">
                  <c:v>90.36989247311794</c:v>
                </c:pt>
                <c:pt idx="16">
                  <c:v>120.5806451612907</c:v>
                </c:pt>
                <c:pt idx="17">
                  <c:v>-11.9634408602151</c:v>
                </c:pt>
                <c:pt idx="18">
                  <c:v>-47.48387096774147</c:v>
                </c:pt>
                <c:pt idx="19">
                  <c:v>-99.90322580645167</c:v>
                </c:pt>
                <c:pt idx="20">
                  <c:v>-183.163440860215</c:v>
                </c:pt>
                <c:pt idx="21">
                  <c:v>-30.45161290322539</c:v>
                </c:pt>
                <c:pt idx="22">
                  <c:v>-42.76344086021525</c:v>
                </c:pt>
                <c:pt idx="23">
                  <c:v>24.7419354838712</c:v>
                </c:pt>
                <c:pt idx="24">
                  <c:v>24.7419354838712</c:v>
                </c:pt>
                <c:pt idx="25">
                  <c:v>70.21357063403776</c:v>
                </c:pt>
                <c:pt idx="26">
                  <c:v>105.9677419354839</c:v>
                </c:pt>
                <c:pt idx="27">
                  <c:v>68.30322580645129</c:v>
                </c:pt>
                <c:pt idx="28">
                  <c:v>60.41935483871021</c:v>
                </c:pt>
                <c:pt idx="29">
                  <c:v>48.30322580645134</c:v>
                </c:pt>
                <c:pt idx="30">
                  <c:v>94.8709677419356</c:v>
                </c:pt>
                <c:pt idx="31">
                  <c:v>-79.09677419354827</c:v>
                </c:pt>
                <c:pt idx="32">
                  <c:v>-1102.530107526881</c:v>
                </c:pt>
                <c:pt idx="33">
                  <c:v>-345.5483870967738</c:v>
                </c:pt>
                <c:pt idx="34">
                  <c:v>1.269892473118488</c:v>
                </c:pt>
                <c:pt idx="35">
                  <c:v>25.5161290322585</c:v>
                </c:pt>
                <c:pt idx="36">
                  <c:v>55.6451612903229</c:v>
                </c:pt>
                <c:pt idx="37">
                  <c:v>155.6889400921664</c:v>
                </c:pt>
                <c:pt idx="38">
                  <c:v>131.4838709677424</c:v>
                </c:pt>
                <c:pt idx="39">
                  <c:v>199.5698924731186</c:v>
                </c:pt>
                <c:pt idx="40">
                  <c:v>297.1612903225805</c:v>
                </c:pt>
                <c:pt idx="41">
                  <c:v>190.5698924731186</c:v>
                </c:pt>
                <c:pt idx="42">
                  <c:v>314.0322580645161</c:v>
                </c:pt>
                <c:pt idx="43">
                  <c:v>288.7419354838712</c:v>
                </c:pt>
                <c:pt idx="44">
                  <c:v>475.3032258064514</c:v>
                </c:pt>
                <c:pt idx="45">
                  <c:v>432.0322580645161</c:v>
                </c:pt>
                <c:pt idx="46">
                  <c:v>300.869892473118</c:v>
                </c:pt>
                <c:pt idx="47">
                  <c:v>364.4838709677423</c:v>
                </c:pt>
                <c:pt idx="48">
                  <c:v>313.4838709677423</c:v>
                </c:pt>
                <c:pt idx="49">
                  <c:v>461.0460829493086</c:v>
                </c:pt>
                <c:pt idx="50">
                  <c:v>427.7419354838712</c:v>
                </c:pt>
                <c:pt idx="51">
                  <c:v>292.1698924731183</c:v>
                </c:pt>
                <c:pt idx="52">
                  <c:v>313.0645161290323</c:v>
                </c:pt>
                <c:pt idx="53">
                  <c:v>298.5032258064521</c:v>
                </c:pt>
                <c:pt idx="54">
                  <c:v>228.0967741935482</c:v>
                </c:pt>
                <c:pt idx="55">
                  <c:v>359.4193548387102</c:v>
                </c:pt>
                <c:pt idx="56">
                  <c:v>523.1698924731181</c:v>
                </c:pt>
                <c:pt idx="57">
                  <c:v>511.1935483870966</c:v>
                </c:pt>
                <c:pt idx="58">
                  <c:v>473.2032258064519</c:v>
                </c:pt>
                <c:pt idx="59">
                  <c:v>529.258064516129</c:v>
                </c:pt>
                <c:pt idx="60">
                  <c:v>416.2580645161288</c:v>
                </c:pt>
                <c:pt idx="61">
                  <c:v>330.0103686635947</c:v>
                </c:pt>
                <c:pt idx="62">
                  <c:v>499.5483870967746</c:v>
                </c:pt>
                <c:pt idx="63">
                  <c:v>454.3365591397851</c:v>
                </c:pt>
                <c:pt idx="64">
                  <c:v>514.7741935483878</c:v>
                </c:pt>
                <c:pt idx="65">
                  <c:v>482.0365591397848</c:v>
                </c:pt>
                <c:pt idx="66">
                  <c:v>334.967741935484</c:v>
                </c:pt>
                <c:pt idx="67">
                  <c:v>554.7096774193553</c:v>
                </c:pt>
                <c:pt idx="68">
                  <c:v>501.0698924731188</c:v>
                </c:pt>
                <c:pt idx="69">
                  <c:v>791.9677419354837</c:v>
                </c:pt>
                <c:pt idx="70">
                  <c:v>921.2365591397845</c:v>
                </c:pt>
                <c:pt idx="71">
                  <c:v>927.290322580645</c:v>
                </c:pt>
                <c:pt idx="72">
                  <c:v>1055.483870967743</c:v>
                </c:pt>
                <c:pt idx="73">
                  <c:v>1155.213570634038</c:v>
                </c:pt>
                <c:pt idx="74">
                  <c:v>1138.41935483871</c:v>
                </c:pt>
                <c:pt idx="75">
                  <c:v>1159.636559139786</c:v>
                </c:pt>
                <c:pt idx="76">
                  <c:v>1216.225806451613</c:v>
                </c:pt>
                <c:pt idx="77">
                  <c:v>1174.336559139786</c:v>
                </c:pt>
                <c:pt idx="78">
                  <c:v>1332.806451612903</c:v>
                </c:pt>
                <c:pt idx="79">
                  <c:v>1202.064516129032</c:v>
                </c:pt>
                <c:pt idx="80">
                  <c:v>1471.003225806452</c:v>
                </c:pt>
                <c:pt idx="81">
                  <c:v>1846.612903225806</c:v>
                </c:pt>
                <c:pt idx="82">
                  <c:v>1932.436559139786</c:v>
                </c:pt>
                <c:pt idx="83">
                  <c:v>1993.677419354839</c:v>
                </c:pt>
                <c:pt idx="84">
                  <c:v>1992.774193548387</c:v>
                </c:pt>
                <c:pt idx="85">
                  <c:v>2010.046082949309</c:v>
                </c:pt>
                <c:pt idx="86">
                  <c:v>2075.741935483871</c:v>
                </c:pt>
                <c:pt idx="87">
                  <c:v>2290.236559139785</c:v>
                </c:pt>
                <c:pt idx="88">
                  <c:v>2216.0</c:v>
                </c:pt>
                <c:pt idx="89">
                  <c:v>2178.503225806452</c:v>
                </c:pt>
                <c:pt idx="90">
                  <c:v>2368.290322580646</c:v>
                </c:pt>
                <c:pt idx="91">
                  <c:v>2417.354838709676</c:v>
                </c:pt>
                <c:pt idx="92">
                  <c:v>2642.336559139785</c:v>
                </c:pt>
                <c:pt idx="93">
                  <c:v>2617.09677419355</c:v>
                </c:pt>
                <c:pt idx="94">
                  <c:v>2812.169892473118</c:v>
                </c:pt>
                <c:pt idx="95">
                  <c:v>2788.258064516129</c:v>
                </c:pt>
                <c:pt idx="96">
                  <c:v>2930.870967741936</c:v>
                </c:pt>
                <c:pt idx="97">
                  <c:v>3028.72465437788</c:v>
                </c:pt>
                <c:pt idx="98">
                  <c:v>3160.677419354838</c:v>
                </c:pt>
                <c:pt idx="99">
                  <c:v>3443.569892473118</c:v>
                </c:pt>
                <c:pt idx="100">
                  <c:v>3514.774193548388</c:v>
                </c:pt>
                <c:pt idx="101">
                  <c:v>3593.236559139785</c:v>
                </c:pt>
                <c:pt idx="102">
                  <c:v>3671.709677419354</c:v>
                </c:pt>
                <c:pt idx="103">
                  <c:v>3748.354838709676</c:v>
                </c:pt>
                <c:pt idx="104">
                  <c:v>3873.86989247312</c:v>
                </c:pt>
                <c:pt idx="105">
                  <c:v>4040.870967741935</c:v>
                </c:pt>
                <c:pt idx="106">
                  <c:v>4113.403225806452</c:v>
                </c:pt>
                <c:pt idx="107">
                  <c:v>4340.903225806452</c:v>
                </c:pt>
                <c:pt idx="108">
                  <c:v>4173.903225806452</c:v>
                </c:pt>
                <c:pt idx="109">
                  <c:v>4252.903225806452</c:v>
                </c:pt>
                <c:pt idx="110">
                  <c:v>4471.903225806452</c:v>
                </c:pt>
                <c:pt idx="111">
                  <c:v>4513.903225806452</c:v>
                </c:pt>
                <c:pt idx="112">
                  <c:v>4290.903225806452</c:v>
                </c:pt>
                <c:pt idx="113">
                  <c:v>4182.903225806452</c:v>
                </c:pt>
                <c:pt idx="114">
                  <c:v>4283.903225806452</c:v>
                </c:pt>
                <c:pt idx="115">
                  <c:v>4238.903225806452</c:v>
                </c:pt>
                <c:pt idx="116">
                  <c:v>4160.054350286199</c:v>
                </c:pt>
              </c:numCache>
            </c:numRef>
          </c:val>
        </c:ser>
        <c:ser>
          <c:idx val="0"/>
          <c:order val="1"/>
          <c:tx>
            <c:strRef>
              <c:f>'Oil Data'!$E$5</c:f>
              <c:strCache>
                <c:ptCount val="1"/>
                <c:pt idx="0">
                  <c:v>Forecast</c:v>
                </c:pt>
              </c:strCache>
            </c:strRef>
          </c:tx>
          <c:spPr>
            <a:pattFill prst="weave">
              <a:fgClr>
                <a:schemeClr val="accent1"/>
              </a:fgClr>
              <a:bgClr>
                <a:schemeClr val="bg1"/>
              </a:bgClr>
            </a:pattFill>
            <a:ln w="25400">
              <a:noFill/>
            </a:ln>
          </c:spPr>
          <c:cat>
            <c:numRef>
              <c:f>'Oil Data'!$B$6:$B$149</c:f>
              <c:numCache>
                <c:formatCode>m/d/yyyy</c:formatCode>
                <c:ptCount val="144"/>
                <c:pt idx="0">
                  <c:v>38718.0</c:v>
                </c:pt>
                <c:pt idx="1">
                  <c:v>38749.0</c:v>
                </c:pt>
                <c:pt idx="2">
                  <c:v>38777.0</c:v>
                </c:pt>
                <c:pt idx="3">
                  <c:v>38808.0</c:v>
                </c:pt>
                <c:pt idx="4">
                  <c:v>38838.0</c:v>
                </c:pt>
                <c:pt idx="5">
                  <c:v>38869.0</c:v>
                </c:pt>
                <c:pt idx="6">
                  <c:v>38899.0</c:v>
                </c:pt>
                <c:pt idx="7">
                  <c:v>38930.0</c:v>
                </c:pt>
                <c:pt idx="8">
                  <c:v>38961.0</c:v>
                </c:pt>
                <c:pt idx="9">
                  <c:v>38991.0</c:v>
                </c:pt>
                <c:pt idx="10">
                  <c:v>39022.0</c:v>
                </c:pt>
                <c:pt idx="11">
                  <c:v>39052.0</c:v>
                </c:pt>
                <c:pt idx="12">
                  <c:v>39083.0</c:v>
                </c:pt>
                <c:pt idx="13">
                  <c:v>39114.0</c:v>
                </c:pt>
                <c:pt idx="14">
                  <c:v>39142.0</c:v>
                </c:pt>
                <c:pt idx="15">
                  <c:v>39173.0</c:v>
                </c:pt>
                <c:pt idx="16">
                  <c:v>39203.0</c:v>
                </c:pt>
                <c:pt idx="17">
                  <c:v>39234.0</c:v>
                </c:pt>
                <c:pt idx="18">
                  <c:v>39264.0</c:v>
                </c:pt>
                <c:pt idx="19">
                  <c:v>39295.0</c:v>
                </c:pt>
                <c:pt idx="20">
                  <c:v>39326.0</c:v>
                </c:pt>
                <c:pt idx="21">
                  <c:v>39356.0</c:v>
                </c:pt>
                <c:pt idx="22">
                  <c:v>39387.0</c:v>
                </c:pt>
                <c:pt idx="23">
                  <c:v>39417.0</c:v>
                </c:pt>
                <c:pt idx="24">
                  <c:v>39448.0</c:v>
                </c:pt>
                <c:pt idx="25">
                  <c:v>39479.0</c:v>
                </c:pt>
                <c:pt idx="26">
                  <c:v>39508.0</c:v>
                </c:pt>
                <c:pt idx="27">
                  <c:v>39539.0</c:v>
                </c:pt>
                <c:pt idx="28">
                  <c:v>39569.0</c:v>
                </c:pt>
                <c:pt idx="29">
                  <c:v>39600.0</c:v>
                </c:pt>
                <c:pt idx="30">
                  <c:v>39630.0</c:v>
                </c:pt>
                <c:pt idx="31">
                  <c:v>39661.0</c:v>
                </c:pt>
                <c:pt idx="32">
                  <c:v>39692.0</c:v>
                </c:pt>
                <c:pt idx="33">
                  <c:v>39722.0</c:v>
                </c:pt>
                <c:pt idx="34">
                  <c:v>39753.0</c:v>
                </c:pt>
                <c:pt idx="35">
                  <c:v>39783.0</c:v>
                </c:pt>
                <c:pt idx="36">
                  <c:v>39814.0</c:v>
                </c:pt>
                <c:pt idx="37">
                  <c:v>39845.0</c:v>
                </c:pt>
                <c:pt idx="38">
                  <c:v>39873.0</c:v>
                </c:pt>
                <c:pt idx="39">
                  <c:v>39904.0</c:v>
                </c:pt>
                <c:pt idx="40">
                  <c:v>39934.0</c:v>
                </c:pt>
                <c:pt idx="41">
                  <c:v>39965.0</c:v>
                </c:pt>
                <c:pt idx="42">
                  <c:v>39995.0</c:v>
                </c:pt>
                <c:pt idx="43">
                  <c:v>40026.0</c:v>
                </c:pt>
                <c:pt idx="44">
                  <c:v>40057.0</c:v>
                </c:pt>
                <c:pt idx="45">
                  <c:v>40087.0</c:v>
                </c:pt>
                <c:pt idx="46">
                  <c:v>40118.0</c:v>
                </c:pt>
                <c:pt idx="47">
                  <c:v>40148.0</c:v>
                </c:pt>
                <c:pt idx="48">
                  <c:v>40179.0</c:v>
                </c:pt>
                <c:pt idx="49">
                  <c:v>40210.0</c:v>
                </c:pt>
                <c:pt idx="50">
                  <c:v>40238.0</c:v>
                </c:pt>
                <c:pt idx="51">
                  <c:v>40269.0</c:v>
                </c:pt>
                <c:pt idx="52">
                  <c:v>40299.0</c:v>
                </c:pt>
                <c:pt idx="53">
                  <c:v>40330.0</c:v>
                </c:pt>
                <c:pt idx="54">
                  <c:v>40360.0</c:v>
                </c:pt>
                <c:pt idx="55">
                  <c:v>40391.0</c:v>
                </c:pt>
                <c:pt idx="56">
                  <c:v>40422.0</c:v>
                </c:pt>
                <c:pt idx="57">
                  <c:v>40452.0</c:v>
                </c:pt>
                <c:pt idx="58">
                  <c:v>40483.0</c:v>
                </c:pt>
                <c:pt idx="59">
                  <c:v>40513.0</c:v>
                </c:pt>
                <c:pt idx="60">
                  <c:v>40544.0</c:v>
                </c:pt>
                <c:pt idx="61">
                  <c:v>40575.0</c:v>
                </c:pt>
                <c:pt idx="62">
                  <c:v>40603.0</c:v>
                </c:pt>
                <c:pt idx="63">
                  <c:v>40634.0</c:v>
                </c:pt>
                <c:pt idx="64">
                  <c:v>40664.0</c:v>
                </c:pt>
                <c:pt idx="65">
                  <c:v>40695.0</c:v>
                </c:pt>
                <c:pt idx="66">
                  <c:v>40725.0</c:v>
                </c:pt>
                <c:pt idx="67">
                  <c:v>40756.0</c:v>
                </c:pt>
                <c:pt idx="68">
                  <c:v>40787.0</c:v>
                </c:pt>
                <c:pt idx="69">
                  <c:v>40817.0</c:v>
                </c:pt>
                <c:pt idx="70">
                  <c:v>40848.0</c:v>
                </c:pt>
                <c:pt idx="71">
                  <c:v>40878.0</c:v>
                </c:pt>
                <c:pt idx="72">
                  <c:v>40909.0</c:v>
                </c:pt>
                <c:pt idx="73">
                  <c:v>40940.0</c:v>
                </c:pt>
                <c:pt idx="74">
                  <c:v>40969.0</c:v>
                </c:pt>
                <c:pt idx="75">
                  <c:v>41000.0</c:v>
                </c:pt>
                <c:pt idx="76">
                  <c:v>41030.0</c:v>
                </c:pt>
                <c:pt idx="77">
                  <c:v>41061.0</c:v>
                </c:pt>
                <c:pt idx="78">
                  <c:v>41091.0</c:v>
                </c:pt>
                <c:pt idx="79">
                  <c:v>41122.0</c:v>
                </c:pt>
                <c:pt idx="80">
                  <c:v>41153.0</c:v>
                </c:pt>
                <c:pt idx="81">
                  <c:v>41183.0</c:v>
                </c:pt>
                <c:pt idx="82">
                  <c:v>41214.0</c:v>
                </c:pt>
                <c:pt idx="83">
                  <c:v>41244.0</c:v>
                </c:pt>
                <c:pt idx="84">
                  <c:v>41275.0</c:v>
                </c:pt>
                <c:pt idx="85">
                  <c:v>41306.0</c:v>
                </c:pt>
                <c:pt idx="86">
                  <c:v>41334.0</c:v>
                </c:pt>
                <c:pt idx="87">
                  <c:v>41365.0</c:v>
                </c:pt>
                <c:pt idx="88">
                  <c:v>41395.0</c:v>
                </c:pt>
                <c:pt idx="89">
                  <c:v>41426.0</c:v>
                </c:pt>
                <c:pt idx="90">
                  <c:v>41456.0</c:v>
                </c:pt>
                <c:pt idx="91">
                  <c:v>41487.0</c:v>
                </c:pt>
                <c:pt idx="92">
                  <c:v>41518.0</c:v>
                </c:pt>
                <c:pt idx="93">
                  <c:v>41548.0</c:v>
                </c:pt>
                <c:pt idx="94">
                  <c:v>41579.0</c:v>
                </c:pt>
                <c:pt idx="95">
                  <c:v>41609.0</c:v>
                </c:pt>
                <c:pt idx="96">
                  <c:v>41640.0</c:v>
                </c:pt>
                <c:pt idx="97">
                  <c:v>41671.0</c:v>
                </c:pt>
                <c:pt idx="98">
                  <c:v>41699.0</c:v>
                </c:pt>
                <c:pt idx="99">
                  <c:v>41730.0</c:v>
                </c:pt>
                <c:pt idx="100">
                  <c:v>41760.0</c:v>
                </c:pt>
                <c:pt idx="101">
                  <c:v>41791.0</c:v>
                </c:pt>
                <c:pt idx="102">
                  <c:v>41821.0</c:v>
                </c:pt>
                <c:pt idx="103">
                  <c:v>41852.0</c:v>
                </c:pt>
                <c:pt idx="104">
                  <c:v>41883.0</c:v>
                </c:pt>
                <c:pt idx="105">
                  <c:v>41913.0</c:v>
                </c:pt>
                <c:pt idx="106">
                  <c:v>41944.0</c:v>
                </c:pt>
                <c:pt idx="107">
                  <c:v>41974.0</c:v>
                </c:pt>
                <c:pt idx="108">
                  <c:v>42005.0</c:v>
                </c:pt>
                <c:pt idx="109">
                  <c:v>42036.0</c:v>
                </c:pt>
                <c:pt idx="110">
                  <c:v>42064.0</c:v>
                </c:pt>
                <c:pt idx="111">
                  <c:v>42095.0</c:v>
                </c:pt>
                <c:pt idx="112">
                  <c:v>42125.0</c:v>
                </c:pt>
                <c:pt idx="113">
                  <c:v>42156.0</c:v>
                </c:pt>
                <c:pt idx="114">
                  <c:v>42186.0</c:v>
                </c:pt>
                <c:pt idx="115">
                  <c:v>42217.0</c:v>
                </c:pt>
                <c:pt idx="116">
                  <c:v>42248.0</c:v>
                </c:pt>
                <c:pt idx="117">
                  <c:v>42278.0</c:v>
                </c:pt>
                <c:pt idx="118">
                  <c:v>42309.0</c:v>
                </c:pt>
                <c:pt idx="119">
                  <c:v>42339.0</c:v>
                </c:pt>
                <c:pt idx="120">
                  <c:v>42370.0</c:v>
                </c:pt>
                <c:pt idx="121">
                  <c:v>42401.0</c:v>
                </c:pt>
                <c:pt idx="122">
                  <c:v>42430.0</c:v>
                </c:pt>
                <c:pt idx="123">
                  <c:v>42461.0</c:v>
                </c:pt>
                <c:pt idx="124">
                  <c:v>42491.0</c:v>
                </c:pt>
                <c:pt idx="125">
                  <c:v>42522.0</c:v>
                </c:pt>
                <c:pt idx="126">
                  <c:v>42552.0</c:v>
                </c:pt>
                <c:pt idx="127">
                  <c:v>42583.0</c:v>
                </c:pt>
                <c:pt idx="128">
                  <c:v>42614.0</c:v>
                </c:pt>
                <c:pt idx="129">
                  <c:v>42644.0</c:v>
                </c:pt>
                <c:pt idx="130">
                  <c:v>42675.0</c:v>
                </c:pt>
                <c:pt idx="131">
                  <c:v>42705.0</c:v>
                </c:pt>
                <c:pt idx="132">
                  <c:v>42736.0</c:v>
                </c:pt>
                <c:pt idx="133">
                  <c:v>42767.0</c:v>
                </c:pt>
                <c:pt idx="134">
                  <c:v>42795.0</c:v>
                </c:pt>
                <c:pt idx="135">
                  <c:v>42826.0</c:v>
                </c:pt>
                <c:pt idx="136">
                  <c:v>42856.0</c:v>
                </c:pt>
                <c:pt idx="137">
                  <c:v>42887.0</c:v>
                </c:pt>
                <c:pt idx="138">
                  <c:v>42917.0</c:v>
                </c:pt>
                <c:pt idx="139">
                  <c:v>42948.0</c:v>
                </c:pt>
                <c:pt idx="140">
                  <c:v>42979.0</c:v>
                </c:pt>
                <c:pt idx="141">
                  <c:v>43009.0</c:v>
                </c:pt>
                <c:pt idx="142">
                  <c:v>43040.0</c:v>
                </c:pt>
                <c:pt idx="143">
                  <c:v>43070.0</c:v>
                </c:pt>
              </c:numCache>
            </c:numRef>
          </c:cat>
          <c:val>
            <c:numRef>
              <c:f>'Oil Data'!$E$6:$E$149</c:f>
              <c:numCache>
                <c:formatCode>General</c:formatCode>
                <c:ptCount val="144"/>
                <c:pt idx="116" formatCode="_(* #,##0_);_(* \(#,##0\);_(* &quot;-&quot;??_);_(@_)">
                  <c:v>4160.054350286199</c:v>
                </c:pt>
                <c:pt idx="117" formatCode="_(* #,##0_);_(* \(#,##0\);_(* &quot;-&quot;??_);_(@_)">
                  <c:v>4056.428023703202</c:v>
                </c:pt>
                <c:pt idx="118" formatCode="_(* #,##0_);_(* \(#,##0\);_(* &quot;-&quot;??_);_(@_)">
                  <c:v>3958.333992691691</c:v>
                </c:pt>
                <c:pt idx="119" formatCode="_(* #,##0_);_(* \(#,##0\);_(* &quot;-&quot;??_);_(@_)">
                  <c:v>3861.486928113566</c:v>
                </c:pt>
                <c:pt idx="120" formatCode="_(* #,##0_);_(* \(#,##0\);_(* &quot;-&quot;??_);_(@_)">
                  <c:v>3776.21051623464</c:v>
                </c:pt>
                <c:pt idx="121" formatCode="_(* #,##0_);_(* \(#,##0\);_(* &quot;-&quot;??_);_(@_)">
                  <c:v>3732.257879347646</c:v>
                </c:pt>
                <c:pt idx="122" formatCode="_(* #,##0_);_(* \(#,##0\);_(* &quot;-&quot;??_);_(@_)">
                  <c:v>3691.627050619022</c:v>
                </c:pt>
                <c:pt idx="123" formatCode="_(* #,##0_);_(* \(#,##0\);_(* &quot;-&quot;??_);_(@_)">
                  <c:v>3655.04101270756</c:v>
                </c:pt>
                <c:pt idx="124" formatCode="_(* #,##0_);_(* \(#,##0\);_(* &quot;-&quot;??_);_(@_)">
                  <c:v>3623.319922601207</c:v>
                </c:pt>
                <c:pt idx="125" formatCode="_(* #,##0_);_(* \(#,##0\);_(* &quot;-&quot;??_);_(@_)">
                  <c:v>3593.996885315782</c:v>
                </c:pt>
                <c:pt idx="126" formatCode="_(* #,##0_);_(* \(#,##0\);_(* &quot;-&quot;??_);_(@_)">
                  <c:v>3598.44217426866</c:v>
                </c:pt>
                <c:pt idx="127" formatCode="_(* #,##0_);_(* \(#,##0\);_(* &quot;-&quot;??_);_(@_)">
                  <c:v>3633.002493840251</c:v>
                </c:pt>
                <c:pt idx="128" formatCode="_(* #,##0_);_(* \(#,##0\);_(* &quot;-&quot;??_);_(@_)">
                  <c:v>3667.551406257082</c:v>
                </c:pt>
                <c:pt idx="129" formatCode="_(* #,##0_);_(* \(#,##0\);_(* &quot;-&quot;??_);_(@_)">
                  <c:v>3711.906419715984</c:v>
                </c:pt>
                <c:pt idx="130" formatCode="_(* #,##0_);_(* \(#,##0\);_(* &quot;-&quot;??_);_(@_)">
                  <c:v>3761.394569431511</c:v>
                </c:pt>
                <c:pt idx="131" formatCode="_(* #,##0_);_(* \(#,##0\);_(* &quot;-&quot;??_);_(@_)">
                  <c:v>3804.857936663472</c:v>
                </c:pt>
                <c:pt idx="132" formatCode="_(* #,##0_);_(* \(#,##0\);_(* &quot;-&quot;??_);_(@_)">
                  <c:v>3783.357491062337</c:v>
                </c:pt>
                <c:pt idx="133" formatCode="_(* #,##0_);_(* \(#,##0\);_(* &quot;-&quot;??_);_(@_)">
                  <c:v>3783.69491212102</c:v>
                </c:pt>
                <c:pt idx="134" formatCode="_(* #,##0_);_(* \(#,##0\);_(* &quot;-&quot;??_);_(@_)">
                  <c:v>3771.687437483143</c:v>
                </c:pt>
                <c:pt idx="135" formatCode="_(* #,##0_);_(* \(#,##0\);_(* &quot;-&quot;??_);_(@_)">
                  <c:v>3764.32156970939</c:v>
                </c:pt>
                <c:pt idx="136" formatCode="_(* #,##0_);_(* \(#,##0\);_(* &quot;-&quot;??_);_(@_)">
                  <c:v>3767.341420764651</c:v>
                </c:pt>
                <c:pt idx="137" formatCode="_(* #,##0_);_(* \(#,##0\);_(* &quot;-&quot;??_);_(@_)">
                  <c:v>3770.896582869892</c:v>
                </c:pt>
                <c:pt idx="138" formatCode="_(* #,##0_);_(* \(#,##0\);_(* &quot;-&quot;??_);_(@_)">
                  <c:v>3796.880667783315</c:v>
                </c:pt>
                <c:pt idx="139" formatCode="_(* #,##0_);_(* \(#,##0\);_(* &quot;-&quot;??_);_(@_)">
                  <c:v>3844.241423034335</c:v>
                </c:pt>
                <c:pt idx="140" formatCode="_(* #,##0_);_(* \(#,##0\);_(* &quot;-&quot;??_);_(@_)">
                  <c:v>3892.331193654872</c:v>
                </c:pt>
                <c:pt idx="141" formatCode="_(* #,##0_);_(* \(#,##0\);_(* &quot;-&quot;??_);_(@_)">
                  <c:v>3944.513588659672</c:v>
                </c:pt>
                <c:pt idx="142" formatCode="_(* #,##0_);_(* \(#,##0\);_(* &quot;-&quot;??_);_(@_)">
                  <c:v>3998.01943465914</c:v>
                </c:pt>
                <c:pt idx="143" formatCode="_(* #,##0_);_(* \(#,##0\);_(* &quot;-&quot;??_);_(@_)">
                  <c:v>4048.92512033421</c:v>
                </c:pt>
              </c:numCache>
            </c:numRef>
          </c:val>
        </c:ser>
        <c:dLbls>
          <c:showLegendKey val="0"/>
          <c:showVal val="0"/>
          <c:showCatName val="0"/>
          <c:showSerName val="0"/>
          <c:showPercent val="0"/>
          <c:showBubbleSize val="0"/>
        </c:dLbls>
        <c:axId val="-272749896"/>
        <c:axId val="-272746632"/>
      </c:areaChart>
      <c:dateAx>
        <c:axId val="-272749896"/>
        <c:scaling>
          <c:orientation val="minMax"/>
          <c:max val="42491.0"/>
        </c:scaling>
        <c:delete val="0"/>
        <c:axPos val="b"/>
        <c:numFmt formatCode="m/d/yyyy" sourceLinked="1"/>
        <c:majorTickMark val="out"/>
        <c:minorTickMark val="none"/>
        <c:tickLblPos val="nextTo"/>
        <c:spPr>
          <a:ln>
            <a:solidFill>
              <a:srgbClr val="707C8A"/>
            </a:solidFill>
            <a:prstDash val="solid"/>
          </a:ln>
        </c:spPr>
        <c:txPr>
          <a:bodyPr/>
          <a:lstStyle/>
          <a:p>
            <a:pPr>
              <a:defRPr sz="1400" b="0">
                <a:latin typeface="Arial"/>
                <a:ea typeface="Arial"/>
                <a:cs typeface="Arial"/>
              </a:defRPr>
            </a:pPr>
            <a:endParaRPr lang="en-US"/>
          </a:p>
        </c:txPr>
        <c:crossAx val="-272746632"/>
        <c:crosses val="autoZero"/>
        <c:auto val="1"/>
        <c:lblOffset val="100"/>
        <c:baseTimeUnit val="months"/>
      </c:dateAx>
      <c:valAx>
        <c:axId val="-272746632"/>
        <c:scaling>
          <c:orientation val="minMax"/>
          <c:min val="0.0"/>
        </c:scaling>
        <c:delete val="0"/>
        <c:axPos val="l"/>
        <c:majorGridlines>
          <c:spPr>
            <a:ln>
              <a:solidFill>
                <a:srgbClr val="707C8A"/>
              </a:solidFill>
              <a:prstDash val="solid"/>
            </a:ln>
          </c:spPr>
        </c:majorGridlines>
        <c:numFmt formatCode="General" sourceLinked="1"/>
        <c:majorTickMark val="out"/>
        <c:minorTickMark val="none"/>
        <c:tickLblPos val="nextTo"/>
        <c:spPr>
          <a:ln>
            <a:solidFill>
              <a:srgbClr val="707C8A"/>
            </a:solidFill>
            <a:prstDash val="solid"/>
          </a:ln>
        </c:spPr>
        <c:txPr>
          <a:bodyPr/>
          <a:lstStyle/>
          <a:p>
            <a:pPr>
              <a:defRPr sz="1400" b="0">
                <a:latin typeface="Arial"/>
                <a:ea typeface="Arial"/>
                <a:cs typeface="Arial"/>
              </a:defRPr>
            </a:pPr>
            <a:endParaRPr lang="en-US"/>
          </a:p>
        </c:txPr>
        <c:crossAx val="-272749896"/>
        <c:crosses val="autoZero"/>
        <c:crossBetween val="midCat"/>
      </c:valAx>
      <c:spPr>
        <a:noFill/>
        <a:ln>
          <a:noFill/>
          <a:round/>
        </a:ln>
        <a:effectLst/>
        <a:extLst>
          <a:ext uri="{909E8E84-426E-40dd-AFC4-6F175D3DCCD1}">
            <a14:hiddenFill xmlns:a14="http://schemas.microsoft.com/office/drawing/2010/main">
              <a:solidFill>
                <a:sysClr val="window" lastClr="FFFFFF"/>
              </a:solidFill>
            </a14:hiddenFill>
          </a:ext>
          <a:ext uri="{91240B29-F687-4f45-9708-019B960494DF}">
            <a14:hiddenLine xmlns:a14="http://schemas.microsoft.com/office/drawing/2010/main">
              <a:noFill/>
              <a:round/>
            </a14:hiddenLine>
          </a:ext>
        </a:extLst>
      </c:spPr>
    </c:plotArea>
    <c:legend>
      <c:legendPos val="b"/>
      <c:layout>
        <c:manualLayout>
          <c:xMode val="edge"/>
          <c:yMode val="edge"/>
          <c:x val="0.175145117289076"/>
          <c:y val="0.0887347398208491"/>
          <c:w val="0.237612084869041"/>
          <c:h val="0.0511504113017688"/>
        </c:manualLayout>
      </c:layout>
      <c:overlay val="0"/>
      <c:txPr>
        <a:bodyPr/>
        <a:lstStyle/>
        <a:p>
          <a:pPr>
            <a:defRPr sz="1600" b="0">
              <a:solidFill>
                <a:srgbClr val="000000"/>
              </a:solidFill>
              <a:latin typeface="Arial"/>
            </a:defRPr>
          </a:pPr>
          <a:endParaRPr lang="en-US"/>
        </a:p>
      </c:txPr>
    </c:legend>
    <c:plotVisOnly val="1"/>
    <c:dispBlanksAs val="zero"/>
    <c:showDLblsOverMax val="0"/>
  </c:chart>
  <c:spPr>
    <a:noFill/>
    <a:ln w="6350" cmpd="sng">
      <a:solidFill>
        <a:srgbClr val="707C8A"/>
      </a:solidFill>
    </a:ln>
    <a:extLst>
      <a:ext uri="{909E8E84-426E-40dd-AFC4-6F175D3DCCD1}">
        <a14:hiddenFill xmlns:a14="http://schemas.microsoft.com/office/drawing/2010/main">
          <a:solidFill>
            <a:sysClr val="window" lastClr="FFFFFF"/>
          </a:solidFill>
        </a14:hiddenFill>
      </a:ext>
    </a:extLst>
  </c:sp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02209425638506"/>
          <c:y val="0.118677760115418"/>
          <c:w val="0.860373999975134"/>
          <c:h val="0.760922839739802"/>
        </c:manualLayout>
      </c:layout>
      <c:lineChart>
        <c:grouping val="standard"/>
        <c:varyColors val="0"/>
        <c:ser>
          <c:idx val="0"/>
          <c:order val="0"/>
          <c:tx>
            <c:strRef>
              <c:f>Sheet1!$A$2</c:f>
              <c:strCache>
                <c:ptCount val="1"/>
                <c:pt idx="0">
                  <c:v>Unconstrained LNG supply with forecasted additional FIDs</c:v>
                </c:pt>
              </c:strCache>
            </c:strRef>
          </c:tx>
          <c:spPr>
            <a:ln>
              <a:solidFill>
                <a:srgbClr val="0066B3"/>
              </a:solidFill>
            </a:ln>
          </c:spPr>
          <c:marker>
            <c:symbol val="none"/>
          </c:marker>
          <c:cat>
            <c:numRef>
              <c:f>Sheet1!$B$1:$K$1</c:f>
              <c:numCache>
                <c:formatCode>General</c:formatCode>
                <c:ptCount val="10"/>
                <c:pt idx="0">
                  <c:v>2016.0</c:v>
                </c:pt>
                <c:pt idx="1">
                  <c:v>2017.0</c:v>
                </c:pt>
                <c:pt idx="2">
                  <c:v>2018.0</c:v>
                </c:pt>
                <c:pt idx="3">
                  <c:v>2019.0</c:v>
                </c:pt>
                <c:pt idx="4">
                  <c:v>2020.0</c:v>
                </c:pt>
                <c:pt idx="5">
                  <c:v>2021.0</c:v>
                </c:pt>
                <c:pt idx="6">
                  <c:v>2022.0</c:v>
                </c:pt>
                <c:pt idx="7">
                  <c:v>2023.0</c:v>
                </c:pt>
                <c:pt idx="8">
                  <c:v>2024.0</c:v>
                </c:pt>
                <c:pt idx="9">
                  <c:v>2025.0</c:v>
                </c:pt>
              </c:numCache>
            </c:numRef>
          </c:cat>
          <c:val>
            <c:numRef>
              <c:f>Sheet1!$B$2:$K$2</c:f>
              <c:numCache>
                <c:formatCode>0</c:formatCode>
                <c:ptCount val="10"/>
                <c:pt idx="0">
                  <c:v>263.78275081398</c:v>
                </c:pt>
                <c:pt idx="1">
                  <c:v>299.1718068417175</c:v>
                </c:pt>
                <c:pt idx="2">
                  <c:v>327.1904412197707</c:v>
                </c:pt>
                <c:pt idx="3">
                  <c:v>360.826273929463</c:v>
                </c:pt>
                <c:pt idx="4">
                  <c:v>375.678109986882</c:v>
                </c:pt>
                <c:pt idx="5">
                  <c:v>382.98569535925</c:v>
                </c:pt>
                <c:pt idx="6">
                  <c:v>382.3761044675258</c:v>
                </c:pt>
                <c:pt idx="7">
                  <c:v>386.0399506707004</c:v>
                </c:pt>
                <c:pt idx="8">
                  <c:v>390.5571078036872</c:v>
                </c:pt>
                <c:pt idx="9">
                  <c:v>398.8674820697667</c:v>
                </c:pt>
              </c:numCache>
            </c:numRef>
          </c:val>
          <c:smooth val="0"/>
        </c:ser>
        <c:ser>
          <c:idx val="2"/>
          <c:order val="1"/>
          <c:tx>
            <c:strRef>
              <c:f>Sheet1!$A$3</c:f>
              <c:strCache>
                <c:ptCount val="1"/>
                <c:pt idx="0">
                  <c:v>Unconstrained LNG supply with no additional FIDs</c:v>
                </c:pt>
              </c:strCache>
            </c:strRef>
          </c:tx>
          <c:spPr>
            <a:ln>
              <a:solidFill>
                <a:srgbClr val="0066B3"/>
              </a:solidFill>
              <a:prstDash val="dash"/>
            </a:ln>
          </c:spPr>
          <c:marker>
            <c:symbol val="none"/>
          </c:marker>
          <c:cat>
            <c:numRef>
              <c:f>Sheet1!$B$1:$K$1</c:f>
              <c:numCache>
                <c:formatCode>General</c:formatCode>
                <c:ptCount val="10"/>
                <c:pt idx="0">
                  <c:v>2016.0</c:v>
                </c:pt>
                <c:pt idx="1">
                  <c:v>2017.0</c:v>
                </c:pt>
                <c:pt idx="2">
                  <c:v>2018.0</c:v>
                </c:pt>
                <c:pt idx="3">
                  <c:v>2019.0</c:v>
                </c:pt>
                <c:pt idx="4">
                  <c:v>2020.0</c:v>
                </c:pt>
                <c:pt idx="5">
                  <c:v>2021.0</c:v>
                </c:pt>
                <c:pt idx="6">
                  <c:v>2022.0</c:v>
                </c:pt>
                <c:pt idx="7">
                  <c:v>2023.0</c:v>
                </c:pt>
                <c:pt idx="8">
                  <c:v>2024.0</c:v>
                </c:pt>
                <c:pt idx="9">
                  <c:v>2025.0</c:v>
                </c:pt>
              </c:numCache>
            </c:numRef>
          </c:cat>
          <c:val>
            <c:numRef>
              <c:f>Sheet1!$B$3:$K$3</c:f>
              <c:numCache>
                <c:formatCode>0</c:formatCode>
                <c:ptCount val="10"/>
                <c:pt idx="0">
                  <c:v>263.78275081398</c:v>
                </c:pt>
                <c:pt idx="1">
                  <c:v>299.1718068417175</c:v>
                </c:pt>
                <c:pt idx="2">
                  <c:v>326.3505372197707</c:v>
                </c:pt>
                <c:pt idx="3">
                  <c:v>357.818305929463</c:v>
                </c:pt>
                <c:pt idx="4">
                  <c:v>368.9581099868819</c:v>
                </c:pt>
                <c:pt idx="5">
                  <c:v>374.69069535925</c:v>
                </c:pt>
                <c:pt idx="6">
                  <c:v>368.9561044675258</c:v>
                </c:pt>
                <c:pt idx="7">
                  <c:v>370.0419506707004</c:v>
                </c:pt>
                <c:pt idx="8">
                  <c:v>369.0272038036873</c:v>
                </c:pt>
                <c:pt idx="9">
                  <c:v>365.1376778428925</c:v>
                </c:pt>
              </c:numCache>
            </c:numRef>
          </c:val>
          <c:smooth val="0"/>
        </c:ser>
        <c:ser>
          <c:idx val="1"/>
          <c:order val="2"/>
          <c:tx>
            <c:strRef>
              <c:f>Sheet1!$A$4</c:f>
              <c:strCache>
                <c:ptCount val="1"/>
                <c:pt idx="0">
                  <c:v>LNG demand</c:v>
                </c:pt>
              </c:strCache>
            </c:strRef>
          </c:tx>
          <c:spPr>
            <a:ln>
              <a:solidFill>
                <a:schemeClr val="tx1"/>
              </a:solidFill>
            </a:ln>
          </c:spPr>
          <c:marker>
            <c:symbol val="none"/>
          </c:marker>
          <c:cat>
            <c:numRef>
              <c:f>Sheet1!$B$1:$K$1</c:f>
              <c:numCache>
                <c:formatCode>General</c:formatCode>
                <c:ptCount val="10"/>
                <c:pt idx="0">
                  <c:v>2016.0</c:v>
                </c:pt>
                <c:pt idx="1">
                  <c:v>2017.0</c:v>
                </c:pt>
                <c:pt idx="2">
                  <c:v>2018.0</c:v>
                </c:pt>
                <c:pt idx="3">
                  <c:v>2019.0</c:v>
                </c:pt>
                <c:pt idx="4">
                  <c:v>2020.0</c:v>
                </c:pt>
                <c:pt idx="5">
                  <c:v>2021.0</c:v>
                </c:pt>
                <c:pt idx="6">
                  <c:v>2022.0</c:v>
                </c:pt>
                <c:pt idx="7">
                  <c:v>2023.0</c:v>
                </c:pt>
                <c:pt idx="8">
                  <c:v>2024.0</c:v>
                </c:pt>
                <c:pt idx="9">
                  <c:v>2025.0</c:v>
                </c:pt>
              </c:numCache>
            </c:numRef>
          </c:cat>
          <c:val>
            <c:numRef>
              <c:f>Sheet1!$B$4:$K$4</c:f>
              <c:numCache>
                <c:formatCode>0</c:formatCode>
                <c:ptCount val="10"/>
                <c:pt idx="0">
                  <c:v>263.7873005276049</c:v>
                </c:pt>
                <c:pt idx="1">
                  <c:v>298.4855286168276</c:v>
                </c:pt>
                <c:pt idx="2">
                  <c:v>320.9984938683291</c:v>
                </c:pt>
                <c:pt idx="3">
                  <c:v>330.9875830539294</c:v>
                </c:pt>
                <c:pt idx="4">
                  <c:v>338.8357968695618</c:v>
                </c:pt>
                <c:pt idx="5">
                  <c:v>348.4000853602646</c:v>
                </c:pt>
                <c:pt idx="6">
                  <c:v>361.9498246109652</c:v>
                </c:pt>
                <c:pt idx="7">
                  <c:v>371.0694100928202</c:v>
                </c:pt>
                <c:pt idx="8">
                  <c:v>384.9354288265749</c:v>
                </c:pt>
                <c:pt idx="9">
                  <c:v>394.4466073802693</c:v>
                </c:pt>
              </c:numCache>
            </c:numRef>
          </c:val>
          <c:smooth val="0"/>
        </c:ser>
        <c:dLbls>
          <c:showLegendKey val="0"/>
          <c:showVal val="0"/>
          <c:showCatName val="0"/>
          <c:showSerName val="0"/>
          <c:showPercent val="0"/>
          <c:showBubbleSize val="0"/>
        </c:dLbls>
        <c:marker val="1"/>
        <c:smooth val="0"/>
        <c:axId val="-2039971176"/>
        <c:axId val="-2039967912"/>
      </c:lineChart>
      <c:catAx>
        <c:axId val="-2039971176"/>
        <c:scaling>
          <c:orientation val="minMax"/>
        </c:scaling>
        <c:delete val="0"/>
        <c:axPos val="b"/>
        <c:numFmt formatCode="General" sourceLinked="1"/>
        <c:majorTickMark val="out"/>
        <c:minorTickMark val="none"/>
        <c:tickLblPos val="nextTo"/>
        <c:spPr>
          <a:ln>
            <a:solidFill>
              <a:srgbClr val="707C8A"/>
            </a:solidFill>
            <a:prstDash val="solid"/>
          </a:ln>
        </c:spPr>
        <c:txPr>
          <a:bodyPr/>
          <a:lstStyle/>
          <a:p>
            <a:pPr>
              <a:defRPr>
                <a:latin typeface="Arial" panose="020B0604020202020204" pitchFamily="34" charset="0"/>
                <a:cs typeface="Arial" panose="020B0604020202020204" pitchFamily="34" charset="0"/>
              </a:defRPr>
            </a:pPr>
            <a:endParaRPr lang="en-US"/>
          </a:p>
        </c:txPr>
        <c:crossAx val="-2039967912"/>
        <c:crosses val="autoZero"/>
        <c:auto val="1"/>
        <c:lblAlgn val="ctr"/>
        <c:lblOffset val="100"/>
        <c:noMultiLvlLbl val="0"/>
      </c:catAx>
      <c:valAx>
        <c:axId val="-2039967912"/>
        <c:scaling>
          <c:orientation val="minMax"/>
          <c:max val="450.0"/>
          <c:min val="250.0"/>
        </c:scaling>
        <c:delete val="0"/>
        <c:axPos val="l"/>
        <c:majorGridlines>
          <c:spPr>
            <a:ln>
              <a:solidFill>
                <a:srgbClr val="707C8A"/>
              </a:solidFill>
              <a:prstDash val="solid"/>
            </a:ln>
          </c:spPr>
        </c:majorGridlines>
        <c:numFmt formatCode="0" sourceLinked="1"/>
        <c:majorTickMark val="out"/>
        <c:minorTickMark val="none"/>
        <c:tickLblPos val="nextTo"/>
        <c:spPr>
          <a:ln>
            <a:solidFill>
              <a:srgbClr val="707C8A"/>
            </a:solidFill>
            <a:prstDash val="solid"/>
          </a:ln>
        </c:spPr>
        <c:txPr>
          <a:bodyPr/>
          <a:lstStyle/>
          <a:p>
            <a:pPr>
              <a:defRPr>
                <a:latin typeface="Arial" panose="020B0604020202020204" pitchFamily="34" charset="0"/>
                <a:cs typeface="Arial" panose="020B0604020202020204" pitchFamily="34" charset="0"/>
              </a:defRPr>
            </a:pPr>
            <a:endParaRPr lang="en-US"/>
          </a:p>
        </c:txPr>
        <c:crossAx val="-2039971176"/>
        <c:crosses val="autoZero"/>
        <c:crossBetween val="between"/>
        <c:majorUnit val="50.0"/>
      </c:valAx>
      <c:spPr>
        <a:noFill/>
        <a:ln>
          <a:noFill/>
          <a:round/>
        </a:ln>
        <a:effectLst/>
        <a:extLst>
          <a:ext uri="{909E8E84-426E-40dd-AFC4-6F175D3DCCD1}">
            <a14:hiddenFill xmlns:a14="http://schemas.microsoft.com/office/drawing/2010/main">
              <a:solidFill>
                <a:sysClr val="window" lastClr="FFFFFF"/>
              </a:solidFill>
            </a14:hiddenFill>
          </a:ext>
          <a:ext uri="{91240B29-F687-4f45-9708-019B960494DF}">
            <a14:hiddenLine xmlns:a14="http://schemas.microsoft.com/office/drawing/2010/main">
              <a:noFill/>
              <a:round/>
            </a14:hiddenLine>
          </a:ext>
        </a:extLst>
      </c:spPr>
    </c:plotArea>
    <c:plotVisOnly val="1"/>
    <c:dispBlanksAs val="gap"/>
    <c:showDLblsOverMax val="0"/>
  </c:chart>
  <c:spPr>
    <a:noFill/>
    <a:ln cmpd="sng">
      <a:solidFill>
        <a:srgbClr val="707C8A"/>
      </a:solidFill>
    </a:ln>
    <a:extLst>
      <a:ext uri="{909E8E84-426E-40dd-AFC4-6F175D3DCCD1}">
        <a14:hiddenFill xmlns:a14="http://schemas.microsoft.com/office/drawing/2010/main">
          <a:solidFill>
            <a:sysClr val="window" lastClr="FFFFFF"/>
          </a:solidFill>
        </a14:hiddenFill>
      </a:ext>
    </a:extLst>
  </c:spPr>
  <c:txPr>
    <a:bodyPr/>
    <a:lstStyle/>
    <a:p>
      <a:pPr>
        <a:defRPr sz="1100">
          <a:latin typeface="+mn-lt"/>
        </a:defRPr>
      </a:pPr>
      <a:endParaRPr lang="en-US"/>
    </a:p>
  </c:txPr>
  <c:externalData r:id="rId2">
    <c:autoUpdate val="0"/>
  </c:externalData>
  <c:userShapes r:id="rId3"/>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0687311813990785"/>
          <c:y val="0.0644740722690257"/>
          <c:w val="0.922752669421671"/>
          <c:h val="0.850251828047776"/>
        </c:manualLayout>
      </c:layout>
      <c:lineChart>
        <c:grouping val="standard"/>
        <c:varyColors val="0"/>
        <c:ser>
          <c:idx val="0"/>
          <c:order val="0"/>
          <c:spPr>
            <a:ln>
              <a:solidFill>
                <a:srgbClr val="0066B3"/>
              </a:solidFill>
            </a:ln>
          </c:spPr>
          <c:marker>
            <c:symbol val="none"/>
          </c:marker>
          <c:cat>
            <c:numRef>
              <c:f>'US LNG exports  Feb 17 targets'!$A$3:$A$122</c:f>
              <c:numCache>
                <c:formatCode>mmm\-yy</c:formatCode>
                <c:ptCount val="120"/>
                <c:pt idx="0">
                  <c:v>42370.0</c:v>
                </c:pt>
                <c:pt idx="1">
                  <c:v>42401.0</c:v>
                </c:pt>
                <c:pt idx="2">
                  <c:v>42430.0</c:v>
                </c:pt>
                <c:pt idx="3">
                  <c:v>42461.0</c:v>
                </c:pt>
                <c:pt idx="4">
                  <c:v>42491.0</c:v>
                </c:pt>
                <c:pt idx="5">
                  <c:v>42522.0</c:v>
                </c:pt>
                <c:pt idx="6">
                  <c:v>42552.0</c:v>
                </c:pt>
                <c:pt idx="7">
                  <c:v>42583.0</c:v>
                </c:pt>
                <c:pt idx="8">
                  <c:v>42614.0</c:v>
                </c:pt>
                <c:pt idx="9">
                  <c:v>42644.0</c:v>
                </c:pt>
                <c:pt idx="10">
                  <c:v>42675.0</c:v>
                </c:pt>
                <c:pt idx="11">
                  <c:v>42705.0</c:v>
                </c:pt>
                <c:pt idx="12">
                  <c:v>42736.0</c:v>
                </c:pt>
                <c:pt idx="13">
                  <c:v>42767.0</c:v>
                </c:pt>
                <c:pt idx="14">
                  <c:v>42795.0</c:v>
                </c:pt>
                <c:pt idx="15">
                  <c:v>42826.0</c:v>
                </c:pt>
                <c:pt idx="16">
                  <c:v>42856.0</c:v>
                </c:pt>
                <c:pt idx="17">
                  <c:v>42887.0</c:v>
                </c:pt>
                <c:pt idx="18">
                  <c:v>42917.0</c:v>
                </c:pt>
                <c:pt idx="19">
                  <c:v>42948.0</c:v>
                </c:pt>
                <c:pt idx="20">
                  <c:v>42979.0</c:v>
                </c:pt>
                <c:pt idx="21">
                  <c:v>43009.0</c:v>
                </c:pt>
                <c:pt idx="22">
                  <c:v>43040.0</c:v>
                </c:pt>
                <c:pt idx="23">
                  <c:v>43070.0</c:v>
                </c:pt>
                <c:pt idx="24">
                  <c:v>43101.0</c:v>
                </c:pt>
                <c:pt idx="25">
                  <c:v>43132.0</c:v>
                </c:pt>
                <c:pt idx="26">
                  <c:v>43160.0</c:v>
                </c:pt>
                <c:pt idx="27">
                  <c:v>43191.0</c:v>
                </c:pt>
                <c:pt idx="28">
                  <c:v>43221.0</c:v>
                </c:pt>
                <c:pt idx="29">
                  <c:v>43252.0</c:v>
                </c:pt>
                <c:pt idx="30">
                  <c:v>43282.0</c:v>
                </c:pt>
                <c:pt idx="31">
                  <c:v>43313.0</c:v>
                </c:pt>
                <c:pt idx="32">
                  <c:v>43344.0</c:v>
                </c:pt>
                <c:pt idx="33">
                  <c:v>43374.0</c:v>
                </c:pt>
                <c:pt idx="34">
                  <c:v>43405.0</c:v>
                </c:pt>
                <c:pt idx="35">
                  <c:v>43435.0</c:v>
                </c:pt>
                <c:pt idx="36">
                  <c:v>43466.0</c:v>
                </c:pt>
                <c:pt idx="37">
                  <c:v>43497.0</c:v>
                </c:pt>
                <c:pt idx="38">
                  <c:v>43525.0</c:v>
                </c:pt>
                <c:pt idx="39">
                  <c:v>43556.0</c:v>
                </c:pt>
                <c:pt idx="40">
                  <c:v>43586.0</c:v>
                </c:pt>
                <c:pt idx="41">
                  <c:v>43617.0</c:v>
                </c:pt>
                <c:pt idx="42">
                  <c:v>43647.0</c:v>
                </c:pt>
                <c:pt idx="43">
                  <c:v>43678.0</c:v>
                </c:pt>
                <c:pt idx="44">
                  <c:v>43709.0</c:v>
                </c:pt>
                <c:pt idx="45">
                  <c:v>43739.0</c:v>
                </c:pt>
                <c:pt idx="46">
                  <c:v>43770.0</c:v>
                </c:pt>
                <c:pt idx="47">
                  <c:v>43800.0</c:v>
                </c:pt>
                <c:pt idx="48">
                  <c:v>43831.0</c:v>
                </c:pt>
                <c:pt idx="49">
                  <c:v>43862.0</c:v>
                </c:pt>
                <c:pt idx="50">
                  <c:v>43891.0</c:v>
                </c:pt>
                <c:pt idx="51">
                  <c:v>43922.0</c:v>
                </c:pt>
                <c:pt idx="52">
                  <c:v>43952.0</c:v>
                </c:pt>
                <c:pt idx="53">
                  <c:v>43983.0</c:v>
                </c:pt>
                <c:pt idx="54">
                  <c:v>44013.0</c:v>
                </c:pt>
                <c:pt idx="55">
                  <c:v>44044.0</c:v>
                </c:pt>
                <c:pt idx="56">
                  <c:v>44075.0</c:v>
                </c:pt>
                <c:pt idx="57">
                  <c:v>44105.0</c:v>
                </c:pt>
                <c:pt idx="58">
                  <c:v>44136.0</c:v>
                </c:pt>
                <c:pt idx="59">
                  <c:v>44166.0</c:v>
                </c:pt>
                <c:pt idx="60">
                  <c:v>44197.0</c:v>
                </c:pt>
                <c:pt idx="61">
                  <c:v>44228.0</c:v>
                </c:pt>
                <c:pt idx="62">
                  <c:v>44256.0</c:v>
                </c:pt>
                <c:pt idx="63">
                  <c:v>44287.0</c:v>
                </c:pt>
                <c:pt idx="64">
                  <c:v>44317.0</c:v>
                </c:pt>
                <c:pt idx="65">
                  <c:v>44348.0</c:v>
                </c:pt>
                <c:pt idx="66">
                  <c:v>44378.0</c:v>
                </c:pt>
                <c:pt idx="67">
                  <c:v>44409.0</c:v>
                </c:pt>
                <c:pt idx="68">
                  <c:v>44440.0</c:v>
                </c:pt>
                <c:pt idx="69">
                  <c:v>44470.0</c:v>
                </c:pt>
                <c:pt idx="70">
                  <c:v>44501.0</c:v>
                </c:pt>
                <c:pt idx="71">
                  <c:v>44531.0</c:v>
                </c:pt>
                <c:pt idx="72">
                  <c:v>44562.0</c:v>
                </c:pt>
                <c:pt idx="73">
                  <c:v>44593.0</c:v>
                </c:pt>
                <c:pt idx="74">
                  <c:v>44621.0</c:v>
                </c:pt>
                <c:pt idx="75">
                  <c:v>44652.0</c:v>
                </c:pt>
                <c:pt idx="76">
                  <c:v>44682.0</c:v>
                </c:pt>
                <c:pt idx="77">
                  <c:v>44713.0</c:v>
                </c:pt>
                <c:pt idx="78">
                  <c:v>44743.0</c:v>
                </c:pt>
                <c:pt idx="79">
                  <c:v>44774.0</c:v>
                </c:pt>
                <c:pt idx="80">
                  <c:v>44805.0</c:v>
                </c:pt>
                <c:pt idx="81">
                  <c:v>44835.0</c:v>
                </c:pt>
                <c:pt idx="82">
                  <c:v>44866.0</c:v>
                </c:pt>
                <c:pt idx="83">
                  <c:v>44896.0</c:v>
                </c:pt>
                <c:pt idx="84">
                  <c:v>44927.0</c:v>
                </c:pt>
                <c:pt idx="85">
                  <c:v>44958.0</c:v>
                </c:pt>
                <c:pt idx="86">
                  <c:v>44986.0</c:v>
                </c:pt>
                <c:pt idx="87">
                  <c:v>45017.0</c:v>
                </c:pt>
                <c:pt idx="88">
                  <c:v>45047.0</c:v>
                </c:pt>
                <c:pt idx="89">
                  <c:v>45078.0</c:v>
                </c:pt>
                <c:pt idx="90">
                  <c:v>45108.0</c:v>
                </c:pt>
                <c:pt idx="91">
                  <c:v>45139.0</c:v>
                </c:pt>
                <c:pt idx="92">
                  <c:v>45170.0</c:v>
                </c:pt>
                <c:pt idx="93">
                  <c:v>45200.0</c:v>
                </c:pt>
                <c:pt idx="94">
                  <c:v>45231.0</c:v>
                </c:pt>
                <c:pt idx="95">
                  <c:v>45261.0</c:v>
                </c:pt>
                <c:pt idx="96">
                  <c:v>45292.0</c:v>
                </c:pt>
                <c:pt idx="97">
                  <c:v>45323.0</c:v>
                </c:pt>
                <c:pt idx="98">
                  <c:v>45352.0</c:v>
                </c:pt>
                <c:pt idx="99">
                  <c:v>45383.0</c:v>
                </c:pt>
                <c:pt idx="100">
                  <c:v>45413.0</c:v>
                </c:pt>
                <c:pt idx="101">
                  <c:v>45444.0</c:v>
                </c:pt>
                <c:pt idx="102">
                  <c:v>45474.0</c:v>
                </c:pt>
                <c:pt idx="103">
                  <c:v>45505.0</c:v>
                </c:pt>
                <c:pt idx="104">
                  <c:v>45536.0</c:v>
                </c:pt>
                <c:pt idx="105">
                  <c:v>45566.0</c:v>
                </c:pt>
                <c:pt idx="106">
                  <c:v>45597.0</c:v>
                </c:pt>
                <c:pt idx="107">
                  <c:v>45627.0</c:v>
                </c:pt>
                <c:pt idx="108">
                  <c:v>45658.0</c:v>
                </c:pt>
                <c:pt idx="109">
                  <c:v>45689.0</c:v>
                </c:pt>
                <c:pt idx="110">
                  <c:v>45717.0</c:v>
                </c:pt>
                <c:pt idx="111">
                  <c:v>45748.0</c:v>
                </c:pt>
                <c:pt idx="112">
                  <c:v>45778.0</c:v>
                </c:pt>
                <c:pt idx="113">
                  <c:v>45809.0</c:v>
                </c:pt>
                <c:pt idx="114">
                  <c:v>45839.0</c:v>
                </c:pt>
                <c:pt idx="115">
                  <c:v>45870.0</c:v>
                </c:pt>
                <c:pt idx="116">
                  <c:v>45901.0</c:v>
                </c:pt>
                <c:pt idx="117">
                  <c:v>45931.0</c:v>
                </c:pt>
                <c:pt idx="118">
                  <c:v>45962.0</c:v>
                </c:pt>
                <c:pt idx="119">
                  <c:v>45992.0</c:v>
                </c:pt>
              </c:numCache>
            </c:numRef>
          </c:cat>
          <c:val>
            <c:numRef>
              <c:f>'US LNG exports  Feb 17 targets'!$B$3:$B$122</c:f>
              <c:numCache>
                <c:formatCode>0.0</c:formatCode>
                <c:ptCount val="120"/>
                <c:pt idx="0">
                  <c:v>0.029</c:v>
                </c:pt>
                <c:pt idx="1">
                  <c:v>0.241</c:v>
                </c:pt>
                <c:pt idx="2">
                  <c:v>0.439</c:v>
                </c:pt>
                <c:pt idx="3">
                  <c:v>0.511</c:v>
                </c:pt>
                <c:pt idx="4">
                  <c:v>0.511</c:v>
                </c:pt>
                <c:pt idx="5">
                  <c:v>0.552</c:v>
                </c:pt>
                <c:pt idx="6">
                  <c:v>0.66</c:v>
                </c:pt>
                <c:pt idx="7">
                  <c:v>0.855</c:v>
                </c:pt>
                <c:pt idx="8">
                  <c:v>0.344859813084112</c:v>
                </c:pt>
                <c:pt idx="9">
                  <c:v>1.17006008010681</c:v>
                </c:pt>
                <c:pt idx="10">
                  <c:v>1.17006008010681</c:v>
                </c:pt>
                <c:pt idx="11">
                  <c:v>1.17006008010681</c:v>
                </c:pt>
                <c:pt idx="12">
                  <c:v>1.17006008010681</c:v>
                </c:pt>
                <c:pt idx="13">
                  <c:v>1.17006008010681</c:v>
                </c:pt>
                <c:pt idx="14">
                  <c:v>1.285013351134846</c:v>
                </c:pt>
                <c:pt idx="15">
                  <c:v>1.285013351134846</c:v>
                </c:pt>
                <c:pt idx="16">
                  <c:v>1.477970627503337</c:v>
                </c:pt>
                <c:pt idx="17">
                  <c:v>1.755090120160214</c:v>
                </c:pt>
                <c:pt idx="18">
                  <c:v>1.755090120160214</c:v>
                </c:pt>
                <c:pt idx="19">
                  <c:v>1.870043391188251</c:v>
                </c:pt>
                <c:pt idx="20">
                  <c:v>1.870043391188251</c:v>
                </c:pt>
                <c:pt idx="21">
                  <c:v>2.063000667556742</c:v>
                </c:pt>
                <c:pt idx="22">
                  <c:v>2.340120160213618</c:v>
                </c:pt>
                <c:pt idx="23">
                  <c:v>2.340120160213618</c:v>
                </c:pt>
                <c:pt idx="24">
                  <c:v>2.340120160213618</c:v>
                </c:pt>
                <c:pt idx="25">
                  <c:v>2.340120160213618</c:v>
                </c:pt>
                <c:pt idx="26">
                  <c:v>2.454736982643524</c:v>
                </c:pt>
                <c:pt idx="27">
                  <c:v>2.355869158878503</c:v>
                </c:pt>
                <c:pt idx="28">
                  <c:v>1.52249399198932</c:v>
                </c:pt>
                <c:pt idx="29">
                  <c:v>1.598905206942589</c:v>
                </c:pt>
                <c:pt idx="30">
                  <c:v>1.897641522029372</c:v>
                </c:pt>
                <c:pt idx="31">
                  <c:v>2.712741528599262</c:v>
                </c:pt>
                <c:pt idx="32">
                  <c:v>2.32083307435124</c:v>
                </c:pt>
                <c:pt idx="33">
                  <c:v>3.828501600855497</c:v>
                </c:pt>
                <c:pt idx="34">
                  <c:v>4.514276099547597</c:v>
                </c:pt>
                <c:pt idx="35">
                  <c:v>4.933199359634041</c:v>
                </c:pt>
                <c:pt idx="36">
                  <c:v>4.8499587367289</c:v>
                </c:pt>
                <c:pt idx="37">
                  <c:v>4.274510574323186</c:v>
                </c:pt>
                <c:pt idx="38">
                  <c:v>3.161949030079321</c:v>
                </c:pt>
                <c:pt idx="39">
                  <c:v>1.293010967003624</c:v>
                </c:pt>
                <c:pt idx="40">
                  <c:v>1.079900057219149</c:v>
                </c:pt>
                <c:pt idx="41">
                  <c:v>0.965632653061225</c:v>
                </c:pt>
                <c:pt idx="42">
                  <c:v>0.852688918558078</c:v>
                </c:pt>
                <c:pt idx="43">
                  <c:v>1.131188251001335</c:v>
                </c:pt>
                <c:pt idx="44">
                  <c:v>1.673303070761015</c:v>
                </c:pt>
                <c:pt idx="45">
                  <c:v>4.72988015151561</c:v>
                </c:pt>
                <c:pt idx="46">
                  <c:v>6.351678905206942</c:v>
                </c:pt>
                <c:pt idx="47">
                  <c:v>7.911759012016021</c:v>
                </c:pt>
                <c:pt idx="48">
                  <c:v>8.029866488651532</c:v>
                </c:pt>
                <c:pt idx="49">
                  <c:v>7.715935914552736</c:v>
                </c:pt>
                <c:pt idx="50">
                  <c:v>6.271530040053403</c:v>
                </c:pt>
                <c:pt idx="51">
                  <c:v>2.790712950600801</c:v>
                </c:pt>
                <c:pt idx="52">
                  <c:v>1.706723631508678</c:v>
                </c:pt>
                <c:pt idx="53">
                  <c:v>1.411610146862483</c:v>
                </c:pt>
                <c:pt idx="54">
                  <c:v>1.377901201602136</c:v>
                </c:pt>
                <c:pt idx="55">
                  <c:v>1.723193591455273</c:v>
                </c:pt>
                <c:pt idx="56">
                  <c:v>3.769628170894525</c:v>
                </c:pt>
                <c:pt idx="57">
                  <c:v>5.674275700934578</c:v>
                </c:pt>
                <c:pt idx="58">
                  <c:v>6.761323097463284</c:v>
                </c:pt>
                <c:pt idx="59">
                  <c:v>7.992869158878504</c:v>
                </c:pt>
                <c:pt idx="60">
                  <c:v>8.16219292389853</c:v>
                </c:pt>
                <c:pt idx="61">
                  <c:v>8.246355140186912</c:v>
                </c:pt>
                <c:pt idx="62">
                  <c:v>8.246355140186912</c:v>
                </c:pt>
                <c:pt idx="63">
                  <c:v>8.051915887850463</c:v>
                </c:pt>
                <c:pt idx="64">
                  <c:v>5.282773698264351</c:v>
                </c:pt>
                <c:pt idx="65">
                  <c:v>1.889945927903872</c:v>
                </c:pt>
                <c:pt idx="66">
                  <c:v>1.906319759679572</c:v>
                </c:pt>
                <c:pt idx="67">
                  <c:v>2.942653538050733</c:v>
                </c:pt>
                <c:pt idx="68">
                  <c:v>5.711795727636848</c:v>
                </c:pt>
                <c:pt idx="69">
                  <c:v>8.246355140186912</c:v>
                </c:pt>
                <c:pt idx="70">
                  <c:v>8.246355140186912</c:v>
                </c:pt>
                <c:pt idx="71">
                  <c:v>8.246355140186912</c:v>
                </c:pt>
                <c:pt idx="72">
                  <c:v>8.657993991989316</c:v>
                </c:pt>
                <c:pt idx="73">
                  <c:v>8.60467289719626</c:v>
                </c:pt>
                <c:pt idx="74">
                  <c:v>8.60467289719626</c:v>
                </c:pt>
                <c:pt idx="75">
                  <c:v>7.094792167334221</c:v>
                </c:pt>
                <c:pt idx="76">
                  <c:v>4.915348206210436</c:v>
                </c:pt>
                <c:pt idx="77">
                  <c:v>4.00986627331065</c:v>
                </c:pt>
                <c:pt idx="78">
                  <c:v>3.485714285714285</c:v>
                </c:pt>
                <c:pt idx="79">
                  <c:v>3.485714285714285</c:v>
                </c:pt>
                <c:pt idx="80">
                  <c:v>6.207076101468625</c:v>
                </c:pt>
                <c:pt idx="81">
                  <c:v>8.574632843791722</c:v>
                </c:pt>
                <c:pt idx="82">
                  <c:v>8.60467289719626</c:v>
                </c:pt>
                <c:pt idx="83">
                  <c:v>8.60467289719626</c:v>
                </c:pt>
                <c:pt idx="84">
                  <c:v>8.646728971962613</c:v>
                </c:pt>
                <c:pt idx="85">
                  <c:v>8.399541054739655</c:v>
                </c:pt>
                <c:pt idx="86">
                  <c:v>7.979439252336448</c:v>
                </c:pt>
                <c:pt idx="87">
                  <c:v>7.868828660436169</c:v>
                </c:pt>
                <c:pt idx="88">
                  <c:v>6.410520694259012</c:v>
                </c:pt>
                <c:pt idx="89">
                  <c:v>5.164761237205158</c:v>
                </c:pt>
                <c:pt idx="90">
                  <c:v>4.668763986390457</c:v>
                </c:pt>
                <c:pt idx="91">
                  <c:v>5.280293724966623</c:v>
                </c:pt>
                <c:pt idx="92">
                  <c:v>6.917757009345792</c:v>
                </c:pt>
                <c:pt idx="93">
                  <c:v>8.241121495327098</c:v>
                </c:pt>
                <c:pt idx="94">
                  <c:v>8.90841121495327</c:v>
                </c:pt>
                <c:pt idx="95">
                  <c:v>8.906074766355136</c:v>
                </c:pt>
                <c:pt idx="96">
                  <c:v>8.867829105473964</c:v>
                </c:pt>
                <c:pt idx="97">
                  <c:v>8.867829105473964</c:v>
                </c:pt>
                <c:pt idx="98">
                  <c:v>8.917829105473963</c:v>
                </c:pt>
                <c:pt idx="99">
                  <c:v>8.942829105473963</c:v>
                </c:pt>
                <c:pt idx="100">
                  <c:v>7.780355251351001</c:v>
                </c:pt>
                <c:pt idx="101">
                  <c:v>7.876281486235603</c:v>
                </c:pt>
                <c:pt idx="102">
                  <c:v>7.823786370789313</c:v>
                </c:pt>
                <c:pt idx="103">
                  <c:v>8.014953604520295</c:v>
                </c:pt>
                <c:pt idx="104">
                  <c:v>8.935287382891454</c:v>
                </c:pt>
                <c:pt idx="105">
                  <c:v>9.205607810127773</c:v>
                </c:pt>
                <c:pt idx="106">
                  <c:v>9.205607810127773</c:v>
                </c:pt>
                <c:pt idx="107">
                  <c:v>9.202968921334252</c:v>
                </c:pt>
                <c:pt idx="108">
                  <c:v>9.225331367654218</c:v>
                </c:pt>
                <c:pt idx="109">
                  <c:v>9.22730052768771</c:v>
                </c:pt>
                <c:pt idx="110">
                  <c:v>9.26544662724903</c:v>
                </c:pt>
                <c:pt idx="111">
                  <c:v>9.367623679645422</c:v>
                </c:pt>
                <c:pt idx="112">
                  <c:v>9.516623733260907</c:v>
                </c:pt>
                <c:pt idx="113">
                  <c:v>8.998334067250223</c:v>
                </c:pt>
                <c:pt idx="114">
                  <c:v>8.500526131982573</c:v>
                </c:pt>
                <c:pt idx="115">
                  <c:v>8.075554772320234</c:v>
                </c:pt>
                <c:pt idx="116">
                  <c:v>9.14042377328208</c:v>
                </c:pt>
                <c:pt idx="117">
                  <c:v>9.750592887656804</c:v>
                </c:pt>
                <c:pt idx="118">
                  <c:v>9.750592887656804</c:v>
                </c:pt>
                <c:pt idx="119">
                  <c:v>9.751334617370497</c:v>
                </c:pt>
              </c:numCache>
            </c:numRef>
          </c:val>
          <c:smooth val="0"/>
        </c:ser>
        <c:dLbls>
          <c:showLegendKey val="0"/>
          <c:showVal val="0"/>
          <c:showCatName val="0"/>
          <c:showSerName val="0"/>
          <c:showPercent val="0"/>
          <c:showBubbleSize val="0"/>
        </c:dLbls>
        <c:marker val="1"/>
        <c:smooth val="0"/>
        <c:axId val="-1058068232"/>
        <c:axId val="-953212712"/>
      </c:lineChart>
      <c:dateAx>
        <c:axId val="-1058068232"/>
        <c:scaling>
          <c:orientation val="minMax"/>
        </c:scaling>
        <c:delete val="0"/>
        <c:axPos val="b"/>
        <c:numFmt formatCode="[$-409]mmm\-yy;@" sourceLinked="0"/>
        <c:majorTickMark val="out"/>
        <c:minorTickMark val="none"/>
        <c:tickLblPos val="nextTo"/>
        <c:spPr>
          <a:ln w="3175">
            <a:solidFill>
              <a:srgbClr val="707C8A"/>
            </a:solidFill>
            <a:prstDash val="solid"/>
          </a:ln>
        </c:spPr>
        <c:txPr>
          <a:bodyPr rot="-5400000" vert="horz"/>
          <a:lstStyle/>
          <a:p>
            <a:pPr>
              <a:defRPr sz="1400" b="0">
                <a:latin typeface="Arial"/>
                <a:ea typeface="Arial"/>
                <a:cs typeface="Arial"/>
              </a:defRPr>
            </a:pPr>
            <a:endParaRPr lang="en-US"/>
          </a:p>
        </c:txPr>
        <c:crossAx val="-953212712"/>
        <c:crosses val="autoZero"/>
        <c:auto val="0"/>
        <c:lblOffset val="100"/>
        <c:baseTimeUnit val="months"/>
        <c:majorUnit val="6.0"/>
        <c:majorTimeUnit val="months"/>
      </c:dateAx>
      <c:valAx>
        <c:axId val="-953212712"/>
        <c:scaling>
          <c:orientation val="minMax"/>
          <c:max val="10.0"/>
        </c:scaling>
        <c:delete val="0"/>
        <c:axPos val="l"/>
        <c:majorGridlines>
          <c:spPr>
            <a:ln w="3175">
              <a:solidFill>
                <a:srgbClr val="707C8A"/>
              </a:solidFill>
              <a:prstDash val="solid"/>
            </a:ln>
          </c:spPr>
        </c:majorGridlines>
        <c:numFmt formatCode="#,##0" sourceLinked="0"/>
        <c:majorTickMark val="out"/>
        <c:minorTickMark val="none"/>
        <c:tickLblPos val="nextTo"/>
        <c:spPr>
          <a:ln w="3175">
            <a:solidFill>
              <a:srgbClr val="707C8A"/>
            </a:solidFill>
            <a:prstDash val="solid"/>
          </a:ln>
        </c:spPr>
        <c:txPr>
          <a:bodyPr/>
          <a:lstStyle/>
          <a:p>
            <a:pPr>
              <a:defRPr sz="1400" b="0">
                <a:latin typeface="Arial"/>
                <a:ea typeface="Arial"/>
                <a:cs typeface="Arial"/>
              </a:defRPr>
            </a:pPr>
            <a:endParaRPr lang="en-US"/>
          </a:p>
        </c:txPr>
        <c:crossAx val="-1058068232"/>
        <c:crosses val="autoZero"/>
        <c:crossBetween val="midCat"/>
      </c:valAx>
      <c:spPr>
        <a:noFill/>
        <a:ln>
          <a:noFill/>
        </a:ln>
      </c:spPr>
    </c:plotArea>
    <c:plotVisOnly val="1"/>
    <c:dispBlanksAs val="gap"/>
    <c:showDLblsOverMax val="0"/>
  </c:chart>
  <c:spPr>
    <a:noFill/>
    <a:ln w="19050" cmpd="sng">
      <a:solidFill>
        <a:srgbClr val="707C8A"/>
      </a:solidFill>
      <a:prstDash val="solid"/>
    </a:ln>
  </c:spPr>
  <c:txPr>
    <a:bodyPr/>
    <a:lstStyle/>
    <a:p>
      <a:pPr>
        <a:defRPr sz="700">
          <a:latin typeface="Arial" pitchFamily="34" charset="0"/>
          <a:cs typeface="Arial" pitchFamily="34" charset="0"/>
        </a:defRPr>
      </a:pPr>
      <a:endParaRPr lang="en-U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413527248839"/>
          <c:y val="0.0803962054423084"/>
          <c:w val="0.876835704053795"/>
          <c:h val="0.664353378673357"/>
        </c:manualLayout>
      </c:layout>
      <c:areaChart>
        <c:grouping val="standard"/>
        <c:varyColors val="0"/>
        <c:ser>
          <c:idx val="1"/>
          <c:order val="0"/>
          <c:tx>
            <c:strRef>
              <c:f>'Gas Data'!$D$5</c:f>
              <c:strCache>
                <c:ptCount val="1"/>
                <c:pt idx="0">
                  <c:v>Actual </c:v>
                </c:pt>
              </c:strCache>
            </c:strRef>
          </c:tx>
          <c:spPr>
            <a:solidFill>
              <a:srgbClr val="0066B3"/>
            </a:solidFill>
          </c:spPr>
          <c:cat>
            <c:numRef>
              <c:f>'Gas Data'!$B$6:$B$149</c:f>
              <c:numCache>
                <c:formatCode>m/d/yyyy</c:formatCode>
                <c:ptCount val="144"/>
                <c:pt idx="0">
                  <c:v>38718.0</c:v>
                </c:pt>
                <c:pt idx="1">
                  <c:v>38749.0</c:v>
                </c:pt>
                <c:pt idx="2">
                  <c:v>38777.0</c:v>
                </c:pt>
                <c:pt idx="3">
                  <c:v>38808.0</c:v>
                </c:pt>
                <c:pt idx="4">
                  <c:v>38838.0</c:v>
                </c:pt>
                <c:pt idx="5">
                  <c:v>38869.0</c:v>
                </c:pt>
                <c:pt idx="6">
                  <c:v>38899.0</c:v>
                </c:pt>
                <c:pt idx="7">
                  <c:v>38930.0</c:v>
                </c:pt>
                <c:pt idx="8">
                  <c:v>38961.0</c:v>
                </c:pt>
                <c:pt idx="9">
                  <c:v>38991.0</c:v>
                </c:pt>
                <c:pt idx="10">
                  <c:v>39022.0</c:v>
                </c:pt>
                <c:pt idx="11">
                  <c:v>39052.0</c:v>
                </c:pt>
                <c:pt idx="12">
                  <c:v>39083.0</c:v>
                </c:pt>
                <c:pt idx="13">
                  <c:v>39114.0</c:v>
                </c:pt>
                <c:pt idx="14">
                  <c:v>39142.0</c:v>
                </c:pt>
                <c:pt idx="15">
                  <c:v>39173.0</c:v>
                </c:pt>
                <c:pt idx="16">
                  <c:v>39203.0</c:v>
                </c:pt>
                <c:pt idx="17">
                  <c:v>39234.0</c:v>
                </c:pt>
                <c:pt idx="18">
                  <c:v>39264.0</c:v>
                </c:pt>
                <c:pt idx="19">
                  <c:v>39295.0</c:v>
                </c:pt>
                <c:pt idx="20">
                  <c:v>39326.0</c:v>
                </c:pt>
                <c:pt idx="21">
                  <c:v>39356.0</c:v>
                </c:pt>
                <c:pt idx="22">
                  <c:v>39387.0</c:v>
                </c:pt>
                <c:pt idx="23">
                  <c:v>39417.0</c:v>
                </c:pt>
                <c:pt idx="24">
                  <c:v>39448.0</c:v>
                </c:pt>
                <c:pt idx="25">
                  <c:v>39479.0</c:v>
                </c:pt>
                <c:pt idx="26">
                  <c:v>39508.0</c:v>
                </c:pt>
                <c:pt idx="27">
                  <c:v>39539.0</c:v>
                </c:pt>
                <c:pt idx="28">
                  <c:v>39569.0</c:v>
                </c:pt>
                <c:pt idx="29">
                  <c:v>39600.0</c:v>
                </c:pt>
                <c:pt idx="30">
                  <c:v>39630.0</c:v>
                </c:pt>
                <c:pt idx="31">
                  <c:v>39661.0</c:v>
                </c:pt>
                <c:pt idx="32">
                  <c:v>39692.0</c:v>
                </c:pt>
                <c:pt idx="33">
                  <c:v>39722.0</c:v>
                </c:pt>
                <c:pt idx="34">
                  <c:v>39753.0</c:v>
                </c:pt>
                <c:pt idx="35">
                  <c:v>39783.0</c:v>
                </c:pt>
                <c:pt idx="36">
                  <c:v>39814.0</c:v>
                </c:pt>
                <c:pt idx="37">
                  <c:v>39845.0</c:v>
                </c:pt>
                <c:pt idx="38">
                  <c:v>39873.0</c:v>
                </c:pt>
                <c:pt idx="39">
                  <c:v>39904.0</c:v>
                </c:pt>
                <c:pt idx="40">
                  <c:v>39934.0</c:v>
                </c:pt>
                <c:pt idx="41">
                  <c:v>39965.0</c:v>
                </c:pt>
                <c:pt idx="42">
                  <c:v>39995.0</c:v>
                </c:pt>
                <c:pt idx="43">
                  <c:v>40026.0</c:v>
                </c:pt>
                <c:pt idx="44">
                  <c:v>40057.0</c:v>
                </c:pt>
                <c:pt idx="45">
                  <c:v>40087.0</c:v>
                </c:pt>
                <c:pt idx="46">
                  <c:v>40118.0</c:v>
                </c:pt>
                <c:pt idx="47">
                  <c:v>40148.0</c:v>
                </c:pt>
                <c:pt idx="48">
                  <c:v>40179.0</c:v>
                </c:pt>
                <c:pt idx="49">
                  <c:v>40210.0</c:v>
                </c:pt>
                <c:pt idx="50">
                  <c:v>40238.0</c:v>
                </c:pt>
                <c:pt idx="51">
                  <c:v>40269.0</c:v>
                </c:pt>
                <c:pt idx="52">
                  <c:v>40299.0</c:v>
                </c:pt>
                <c:pt idx="53">
                  <c:v>40330.0</c:v>
                </c:pt>
                <c:pt idx="54">
                  <c:v>40360.0</c:v>
                </c:pt>
                <c:pt idx="55">
                  <c:v>40391.0</c:v>
                </c:pt>
                <c:pt idx="56">
                  <c:v>40422.0</c:v>
                </c:pt>
                <c:pt idx="57">
                  <c:v>40452.0</c:v>
                </c:pt>
                <c:pt idx="58">
                  <c:v>40483.0</c:v>
                </c:pt>
                <c:pt idx="59">
                  <c:v>40513.0</c:v>
                </c:pt>
                <c:pt idx="60">
                  <c:v>40544.0</c:v>
                </c:pt>
                <c:pt idx="61">
                  <c:v>40575.0</c:v>
                </c:pt>
                <c:pt idx="62">
                  <c:v>40603.0</c:v>
                </c:pt>
                <c:pt idx="63">
                  <c:v>40634.0</c:v>
                </c:pt>
                <c:pt idx="64">
                  <c:v>40664.0</c:v>
                </c:pt>
                <c:pt idx="65">
                  <c:v>40695.0</c:v>
                </c:pt>
                <c:pt idx="66">
                  <c:v>40725.0</c:v>
                </c:pt>
                <c:pt idx="67">
                  <c:v>40756.0</c:v>
                </c:pt>
                <c:pt idx="68">
                  <c:v>40787.0</c:v>
                </c:pt>
                <c:pt idx="69">
                  <c:v>40817.0</c:v>
                </c:pt>
                <c:pt idx="70">
                  <c:v>40848.0</c:v>
                </c:pt>
                <c:pt idx="71">
                  <c:v>40878.0</c:v>
                </c:pt>
                <c:pt idx="72">
                  <c:v>40909.0</c:v>
                </c:pt>
                <c:pt idx="73">
                  <c:v>40940.0</c:v>
                </c:pt>
                <c:pt idx="74">
                  <c:v>40969.0</c:v>
                </c:pt>
                <c:pt idx="75">
                  <c:v>41000.0</c:v>
                </c:pt>
                <c:pt idx="76">
                  <c:v>41030.0</c:v>
                </c:pt>
                <c:pt idx="77">
                  <c:v>41061.0</c:v>
                </c:pt>
                <c:pt idx="78">
                  <c:v>41091.0</c:v>
                </c:pt>
                <c:pt idx="79">
                  <c:v>41122.0</c:v>
                </c:pt>
                <c:pt idx="80">
                  <c:v>41153.0</c:v>
                </c:pt>
                <c:pt idx="81">
                  <c:v>41183.0</c:v>
                </c:pt>
                <c:pt idx="82">
                  <c:v>41214.0</c:v>
                </c:pt>
                <c:pt idx="83">
                  <c:v>41244.0</c:v>
                </c:pt>
                <c:pt idx="84">
                  <c:v>41275.0</c:v>
                </c:pt>
                <c:pt idx="85">
                  <c:v>41306.0</c:v>
                </c:pt>
                <c:pt idx="86">
                  <c:v>41334.0</c:v>
                </c:pt>
                <c:pt idx="87">
                  <c:v>41365.0</c:v>
                </c:pt>
                <c:pt idx="88">
                  <c:v>41395.0</c:v>
                </c:pt>
                <c:pt idx="89">
                  <c:v>41426.0</c:v>
                </c:pt>
                <c:pt idx="90">
                  <c:v>41456.0</c:v>
                </c:pt>
                <c:pt idx="91">
                  <c:v>41487.0</c:v>
                </c:pt>
                <c:pt idx="92">
                  <c:v>41518.0</c:v>
                </c:pt>
                <c:pt idx="93">
                  <c:v>41548.0</c:v>
                </c:pt>
                <c:pt idx="94">
                  <c:v>41579.0</c:v>
                </c:pt>
                <c:pt idx="95">
                  <c:v>41609.0</c:v>
                </c:pt>
                <c:pt idx="96">
                  <c:v>41640.0</c:v>
                </c:pt>
                <c:pt idx="97">
                  <c:v>41671.0</c:v>
                </c:pt>
                <c:pt idx="98">
                  <c:v>41699.0</c:v>
                </c:pt>
                <c:pt idx="99">
                  <c:v>41730.0</c:v>
                </c:pt>
                <c:pt idx="100">
                  <c:v>41760.0</c:v>
                </c:pt>
                <c:pt idx="101">
                  <c:v>41791.0</c:v>
                </c:pt>
                <c:pt idx="102">
                  <c:v>41821.0</c:v>
                </c:pt>
                <c:pt idx="103">
                  <c:v>41852.0</c:v>
                </c:pt>
                <c:pt idx="104">
                  <c:v>41883.0</c:v>
                </c:pt>
                <c:pt idx="105">
                  <c:v>41913.0</c:v>
                </c:pt>
                <c:pt idx="106">
                  <c:v>41944.0</c:v>
                </c:pt>
                <c:pt idx="107">
                  <c:v>41974.0</c:v>
                </c:pt>
                <c:pt idx="108">
                  <c:v>42005.0</c:v>
                </c:pt>
                <c:pt idx="109">
                  <c:v>42036.0</c:v>
                </c:pt>
                <c:pt idx="110">
                  <c:v>42064.0</c:v>
                </c:pt>
                <c:pt idx="111">
                  <c:v>42095.0</c:v>
                </c:pt>
                <c:pt idx="112">
                  <c:v>42125.0</c:v>
                </c:pt>
                <c:pt idx="113">
                  <c:v>42156.0</c:v>
                </c:pt>
                <c:pt idx="114">
                  <c:v>42186.0</c:v>
                </c:pt>
                <c:pt idx="115">
                  <c:v>42217.0</c:v>
                </c:pt>
                <c:pt idx="116">
                  <c:v>42248.0</c:v>
                </c:pt>
                <c:pt idx="117">
                  <c:v>42278.0</c:v>
                </c:pt>
                <c:pt idx="118">
                  <c:v>42309.0</c:v>
                </c:pt>
                <c:pt idx="119">
                  <c:v>42339.0</c:v>
                </c:pt>
                <c:pt idx="120">
                  <c:v>42370.0</c:v>
                </c:pt>
                <c:pt idx="121">
                  <c:v>42401.0</c:v>
                </c:pt>
                <c:pt idx="122">
                  <c:v>42430.0</c:v>
                </c:pt>
                <c:pt idx="123">
                  <c:v>42461.0</c:v>
                </c:pt>
                <c:pt idx="124">
                  <c:v>42491.0</c:v>
                </c:pt>
                <c:pt idx="125">
                  <c:v>42522.0</c:v>
                </c:pt>
                <c:pt idx="126">
                  <c:v>42552.0</c:v>
                </c:pt>
                <c:pt idx="127">
                  <c:v>42583.0</c:v>
                </c:pt>
                <c:pt idx="128">
                  <c:v>42614.0</c:v>
                </c:pt>
                <c:pt idx="129">
                  <c:v>42644.0</c:v>
                </c:pt>
                <c:pt idx="130">
                  <c:v>42675.0</c:v>
                </c:pt>
                <c:pt idx="131">
                  <c:v>42705.0</c:v>
                </c:pt>
                <c:pt idx="132">
                  <c:v>42736.0</c:v>
                </c:pt>
                <c:pt idx="133">
                  <c:v>42767.0</c:v>
                </c:pt>
                <c:pt idx="134">
                  <c:v>42795.0</c:v>
                </c:pt>
                <c:pt idx="135">
                  <c:v>42826.0</c:v>
                </c:pt>
                <c:pt idx="136">
                  <c:v>42856.0</c:v>
                </c:pt>
                <c:pt idx="137">
                  <c:v>42887.0</c:v>
                </c:pt>
                <c:pt idx="138">
                  <c:v>42917.0</c:v>
                </c:pt>
                <c:pt idx="139">
                  <c:v>42948.0</c:v>
                </c:pt>
                <c:pt idx="140">
                  <c:v>42979.0</c:v>
                </c:pt>
                <c:pt idx="141">
                  <c:v>43009.0</c:v>
                </c:pt>
                <c:pt idx="142">
                  <c:v>43040.0</c:v>
                </c:pt>
                <c:pt idx="143">
                  <c:v>43070.0</c:v>
                </c:pt>
              </c:numCache>
            </c:numRef>
          </c:cat>
          <c:val>
            <c:numRef>
              <c:f>'Gas Data'!$D$6:$D$149</c:f>
              <c:numCache>
                <c:formatCode>_(* #,##0.00_);_(* \(#,##0.00\);_(* "-"??_);_(@_)</c:formatCode>
                <c:ptCount val="144"/>
                <c:pt idx="0">
                  <c:v>0.0</c:v>
                </c:pt>
                <c:pt idx="1">
                  <c:v>-0.00878730388665794</c:v>
                </c:pt>
                <c:pt idx="2">
                  <c:v>0.163207917598262</c:v>
                </c:pt>
                <c:pt idx="3">
                  <c:v>0.232801899982324</c:v>
                </c:pt>
                <c:pt idx="4">
                  <c:v>0.299956931432906</c:v>
                </c:pt>
                <c:pt idx="5">
                  <c:v>0.249548088242699</c:v>
                </c:pt>
                <c:pt idx="6">
                  <c:v>0.227416581742057</c:v>
                </c:pt>
                <c:pt idx="7">
                  <c:v>0.314259049002928</c:v>
                </c:pt>
                <c:pt idx="8">
                  <c:v>0.423068174181843</c:v>
                </c:pt>
                <c:pt idx="9">
                  <c:v>0.361461044837565</c:v>
                </c:pt>
                <c:pt idx="10">
                  <c:v>0.351346388432429</c:v>
                </c:pt>
                <c:pt idx="11">
                  <c:v>0.366909665406213</c:v>
                </c:pt>
                <c:pt idx="12">
                  <c:v>0.262031597765137</c:v>
                </c:pt>
                <c:pt idx="13">
                  <c:v>0.371082055529342</c:v>
                </c:pt>
                <c:pt idx="14">
                  <c:v>0.611222292577477</c:v>
                </c:pt>
                <c:pt idx="15">
                  <c:v>0.583428417898643</c:v>
                </c:pt>
                <c:pt idx="16">
                  <c:v>0.687016952619834</c:v>
                </c:pt>
                <c:pt idx="17">
                  <c:v>0.716701207989962</c:v>
                </c:pt>
                <c:pt idx="18">
                  <c:v>0.760155309411703</c:v>
                </c:pt>
                <c:pt idx="19">
                  <c:v>0.799218834397042</c:v>
                </c:pt>
                <c:pt idx="20">
                  <c:v>0.773732740644206</c:v>
                </c:pt>
                <c:pt idx="21">
                  <c:v>0.737063576016148</c:v>
                </c:pt>
                <c:pt idx="22">
                  <c:v>0.812305131889955</c:v>
                </c:pt>
                <c:pt idx="23">
                  <c:v>0.697452295747647</c:v>
                </c:pt>
                <c:pt idx="24">
                  <c:v>0.930667185444314</c:v>
                </c:pt>
                <c:pt idx="25">
                  <c:v>1.203563715660239</c:v>
                </c:pt>
                <c:pt idx="26">
                  <c:v>1.193676242894866</c:v>
                </c:pt>
                <c:pt idx="27">
                  <c:v>1.325713542872444</c:v>
                </c:pt>
                <c:pt idx="28">
                  <c:v>1.413963363086256</c:v>
                </c:pt>
                <c:pt idx="29">
                  <c:v>1.37803899889008</c:v>
                </c:pt>
                <c:pt idx="30">
                  <c:v>1.506205467698708</c:v>
                </c:pt>
                <c:pt idx="31">
                  <c:v>1.501784406363336</c:v>
                </c:pt>
                <c:pt idx="32">
                  <c:v>0.809510468890142</c:v>
                </c:pt>
                <c:pt idx="33">
                  <c:v>1.506935116371196</c:v>
                </c:pt>
                <c:pt idx="34">
                  <c:v>1.617626434239676</c:v>
                </c:pt>
                <c:pt idx="35">
                  <c:v>1.554304312269685</c:v>
                </c:pt>
                <c:pt idx="36">
                  <c:v>1.505114830700759</c:v>
                </c:pt>
                <c:pt idx="37">
                  <c:v>1.370589292152809</c:v>
                </c:pt>
                <c:pt idx="38">
                  <c:v>1.327896241359629</c:v>
                </c:pt>
                <c:pt idx="39">
                  <c:v>1.291007111794853</c:v>
                </c:pt>
                <c:pt idx="40">
                  <c:v>1.377865499568848</c:v>
                </c:pt>
                <c:pt idx="41">
                  <c:v>1.303995404760238</c:v>
                </c:pt>
                <c:pt idx="42">
                  <c:v>1.179931831301504</c:v>
                </c:pt>
                <c:pt idx="43">
                  <c:v>1.14674591689066</c:v>
                </c:pt>
                <c:pt idx="44">
                  <c:v>1.034406027020305</c:v>
                </c:pt>
                <c:pt idx="45">
                  <c:v>0.888741359761536</c:v>
                </c:pt>
                <c:pt idx="46">
                  <c:v>0.943925444803371</c:v>
                </c:pt>
                <c:pt idx="47">
                  <c:v>0.647261516985088</c:v>
                </c:pt>
                <c:pt idx="48">
                  <c:v>0.66165255201719</c:v>
                </c:pt>
                <c:pt idx="49">
                  <c:v>0.908172143157646</c:v>
                </c:pt>
                <c:pt idx="50">
                  <c:v>1.025133382168963</c:v>
                </c:pt>
                <c:pt idx="51">
                  <c:v>1.019006128944358</c:v>
                </c:pt>
                <c:pt idx="52">
                  <c:v>1.123466930391848</c:v>
                </c:pt>
                <c:pt idx="53">
                  <c:v>1.03033931571986</c:v>
                </c:pt>
                <c:pt idx="54">
                  <c:v>1.049260633675525</c:v>
                </c:pt>
                <c:pt idx="55">
                  <c:v>1.305501022734523</c:v>
                </c:pt>
                <c:pt idx="56">
                  <c:v>1.465026616979221</c:v>
                </c:pt>
                <c:pt idx="57">
                  <c:v>1.526848009776265</c:v>
                </c:pt>
                <c:pt idx="58">
                  <c:v>1.690347660895638</c:v>
                </c:pt>
                <c:pt idx="59">
                  <c:v>1.723351818507657</c:v>
                </c:pt>
                <c:pt idx="60">
                  <c:v>1.781418841642385</c:v>
                </c:pt>
                <c:pt idx="61">
                  <c:v>1.3283287395418</c:v>
                </c:pt>
                <c:pt idx="62">
                  <c:v>2.078057804179784</c:v>
                </c:pt>
                <c:pt idx="63">
                  <c:v>2.192966353470182</c:v>
                </c:pt>
                <c:pt idx="64">
                  <c:v>2.377936172783528</c:v>
                </c:pt>
                <c:pt idx="65">
                  <c:v>2.481282045611728</c:v>
                </c:pt>
                <c:pt idx="66">
                  <c:v>2.666152514827404</c:v>
                </c:pt>
                <c:pt idx="67">
                  <c:v>2.740397772776207</c:v>
                </c:pt>
                <c:pt idx="68">
                  <c:v>2.91528126980752</c:v>
                </c:pt>
                <c:pt idx="69">
                  <c:v>3.093425149505609</c:v>
                </c:pt>
                <c:pt idx="70">
                  <c:v>3.426060582738335</c:v>
                </c:pt>
                <c:pt idx="71">
                  <c:v>3.405153175105147</c:v>
                </c:pt>
                <c:pt idx="72">
                  <c:v>3.522017443703127</c:v>
                </c:pt>
                <c:pt idx="73">
                  <c:v>3.732539200873394</c:v>
                </c:pt>
                <c:pt idx="74">
                  <c:v>3.668652501809307</c:v>
                </c:pt>
                <c:pt idx="75">
                  <c:v>3.908702214481922</c:v>
                </c:pt>
                <c:pt idx="76">
                  <c:v>4.229893721466128</c:v>
                </c:pt>
                <c:pt idx="77">
                  <c:v>4.294242863526431</c:v>
                </c:pt>
                <c:pt idx="78">
                  <c:v>4.70577367349048</c:v>
                </c:pt>
                <c:pt idx="79">
                  <c:v>4.932556776305569</c:v>
                </c:pt>
                <c:pt idx="80">
                  <c:v>5.143416278405627</c:v>
                </c:pt>
                <c:pt idx="81">
                  <c:v>5.347071628444487</c:v>
                </c:pt>
                <c:pt idx="82">
                  <c:v>5.60629374171208</c:v>
                </c:pt>
                <c:pt idx="83">
                  <c:v>5.51806047447064</c:v>
                </c:pt>
                <c:pt idx="84">
                  <c:v>5.644218565196189</c:v>
                </c:pt>
                <c:pt idx="85">
                  <c:v>5.971490476308551</c:v>
                </c:pt>
                <c:pt idx="86">
                  <c:v>6.14761739066865</c:v>
                </c:pt>
                <c:pt idx="87">
                  <c:v>6.602009415098088</c:v>
                </c:pt>
                <c:pt idx="88">
                  <c:v>6.80795701850567</c:v>
                </c:pt>
                <c:pt idx="89">
                  <c:v>7.016894426976815</c:v>
                </c:pt>
                <c:pt idx="90">
                  <c:v>7.138511925951464</c:v>
                </c:pt>
                <c:pt idx="91">
                  <c:v>7.354539336710133</c:v>
                </c:pt>
                <c:pt idx="92">
                  <c:v>7.357968176870013</c:v>
                </c:pt>
                <c:pt idx="93">
                  <c:v>7.576245118379297</c:v>
                </c:pt>
                <c:pt idx="94">
                  <c:v>7.392987616787598</c:v>
                </c:pt>
                <c:pt idx="95">
                  <c:v>7.390867326559917</c:v>
                </c:pt>
                <c:pt idx="96">
                  <c:v>7.47682736006715</c:v>
                </c:pt>
                <c:pt idx="97">
                  <c:v>7.672918830031778</c:v>
                </c:pt>
                <c:pt idx="98">
                  <c:v>8.305301920890217</c:v>
                </c:pt>
                <c:pt idx="99">
                  <c:v>8.844715109536918</c:v>
                </c:pt>
                <c:pt idx="100">
                  <c:v>9.277577907668137</c:v>
                </c:pt>
                <c:pt idx="101">
                  <c:v>9.583003886923924</c:v>
                </c:pt>
                <c:pt idx="102">
                  <c:v>9.11050917174655</c:v>
                </c:pt>
                <c:pt idx="103">
                  <c:v>10.18800823157102</c:v>
                </c:pt>
                <c:pt idx="104">
                  <c:v>10.04621704583656</c:v>
                </c:pt>
                <c:pt idx="105">
                  <c:v>9.82444506582351</c:v>
                </c:pt>
                <c:pt idx="106">
                  <c:v>10.37981169246795</c:v>
                </c:pt>
                <c:pt idx="107">
                  <c:v>10.56800119241903</c:v>
                </c:pt>
                <c:pt idx="108">
                  <c:v>10.42888273860328</c:v>
                </c:pt>
                <c:pt idx="109">
                  <c:v>10.9215919432105</c:v>
                </c:pt>
                <c:pt idx="110">
                  <c:v>11.3169714766833</c:v>
                </c:pt>
                <c:pt idx="111">
                  <c:v>11.48391097476574</c:v>
                </c:pt>
                <c:pt idx="112">
                  <c:v>11.56250543431979</c:v>
                </c:pt>
                <c:pt idx="113">
                  <c:v>11.49300520801631</c:v>
                </c:pt>
                <c:pt idx="114">
                  <c:v>11.42731005192693</c:v>
                </c:pt>
                <c:pt idx="115">
                  <c:v>11.29627270263416</c:v>
                </c:pt>
                <c:pt idx="116">
                  <c:v>11.14631956873684</c:v>
                </c:pt>
              </c:numCache>
            </c:numRef>
          </c:val>
        </c:ser>
        <c:ser>
          <c:idx val="0"/>
          <c:order val="1"/>
          <c:tx>
            <c:strRef>
              <c:f>'Gas Data'!$E$5</c:f>
              <c:strCache>
                <c:ptCount val="1"/>
                <c:pt idx="0">
                  <c:v>Forecast</c:v>
                </c:pt>
              </c:strCache>
            </c:strRef>
          </c:tx>
          <c:spPr>
            <a:pattFill prst="weave">
              <a:fgClr>
                <a:schemeClr val="accent1"/>
              </a:fgClr>
              <a:bgClr>
                <a:schemeClr val="bg1"/>
              </a:bgClr>
            </a:pattFill>
            <a:ln w="25400">
              <a:noFill/>
            </a:ln>
          </c:spPr>
          <c:cat>
            <c:numRef>
              <c:f>'Gas Data'!$B$6:$B$149</c:f>
              <c:numCache>
                <c:formatCode>m/d/yyyy</c:formatCode>
                <c:ptCount val="144"/>
                <c:pt idx="0">
                  <c:v>38718.0</c:v>
                </c:pt>
                <c:pt idx="1">
                  <c:v>38749.0</c:v>
                </c:pt>
                <c:pt idx="2">
                  <c:v>38777.0</c:v>
                </c:pt>
                <c:pt idx="3">
                  <c:v>38808.0</c:v>
                </c:pt>
                <c:pt idx="4">
                  <c:v>38838.0</c:v>
                </c:pt>
                <c:pt idx="5">
                  <c:v>38869.0</c:v>
                </c:pt>
                <c:pt idx="6">
                  <c:v>38899.0</c:v>
                </c:pt>
                <c:pt idx="7">
                  <c:v>38930.0</c:v>
                </c:pt>
                <c:pt idx="8">
                  <c:v>38961.0</c:v>
                </c:pt>
                <c:pt idx="9">
                  <c:v>38991.0</c:v>
                </c:pt>
                <c:pt idx="10">
                  <c:v>39022.0</c:v>
                </c:pt>
                <c:pt idx="11">
                  <c:v>39052.0</c:v>
                </c:pt>
                <c:pt idx="12">
                  <c:v>39083.0</c:v>
                </c:pt>
                <c:pt idx="13">
                  <c:v>39114.0</c:v>
                </c:pt>
                <c:pt idx="14">
                  <c:v>39142.0</c:v>
                </c:pt>
                <c:pt idx="15">
                  <c:v>39173.0</c:v>
                </c:pt>
                <c:pt idx="16">
                  <c:v>39203.0</c:v>
                </c:pt>
                <c:pt idx="17">
                  <c:v>39234.0</c:v>
                </c:pt>
                <c:pt idx="18">
                  <c:v>39264.0</c:v>
                </c:pt>
                <c:pt idx="19">
                  <c:v>39295.0</c:v>
                </c:pt>
                <c:pt idx="20">
                  <c:v>39326.0</c:v>
                </c:pt>
                <c:pt idx="21">
                  <c:v>39356.0</c:v>
                </c:pt>
                <c:pt idx="22">
                  <c:v>39387.0</c:v>
                </c:pt>
                <c:pt idx="23">
                  <c:v>39417.0</c:v>
                </c:pt>
                <c:pt idx="24">
                  <c:v>39448.0</c:v>
                </c:pt>
                <c:pt idx="25">
                  <c:v>39479.0</c:v>
                </c:pt>
                <c:pt idx="26">
                  <c:v>39508.0</c:v>
                </c:pt>
                <c:pt idx="27">
                  <c:v>39539.0</c:v>
                </c:pt>
                <c:pt idx="28">
                  <c:v>39569.0</c:v>
                </c:pt>
                <c:pt idx="29">
                  <c:v>39600.0</c:v>
                </c:pt>
                <c:pt idx="30">
                  <c:v>39630.0</c:v>
                </c:pt>
                <c:pt idx="31">
                  <c:v>39661.0</c:v>
                </c:pt>
                <c:pt idx="32">
                  <c:v>39692.0</c:v>
                </c:pt>
                <c:pt idx="33">
                  <c:v>39722.0</c:v>
                </c:pt>
                <c:pt idx="34">
                  <c:v>39753.0</c:v>
                </c:pt>
                <c:pt idx="35">
                  <c:v>39783.0</c:v>
                </c:pt>
                <c:pt idx="36">
                  <c:v>39814.0</c:v>
                </c:pt>
                <c:pt idx="37">
                  <c:v>39845.0</c:v>
                </c:pt>
                <c:pt idx="38">
                  <c:v>39873.0</c:v>
                </c:pt>
                <c:pt idx="39">
                  <c:v>39904.0</c:v>
                </c:pt>
                <c:pt idx="40">
                  <c:v>39934.0</c:v>
                </c:pt>
                <c:pt idx="41">
                  <c:v>39965.0</c:v>
                </c:pt>
                <c:pt idx="42">
                  <c:v>39995.0</c:v>
                </c:pt>
                <c:pt idx="43">
                  <c:v>40026.0</c:v>
                </c:pt>
                <c:pt idx="44">
                  <c:v>40057.0</c:v>
                </c:pt>
                <c:pt idx="45">
                  <c:v>40087.0</c:v>
                </c:pt>
                <c:pt idx="46">
                  <c:v>40118.0</c:v>
                </c:pt>
                <c:pt idx="47">
                  <c:v>40148.0</c:v>
                </c:pt>
                <c:pt idx="48">
                  <c:v>40179.0</c:v>
                </c:pt>
                <c:pt idx="49">
                  <c:v>40210.0</c:v>
                </c:pt>
                <c:pt idx="50">
                  <c:v>40238.0</c:v>
                </c:pt>
                <c:pt idx="51">
                  <c:v>40269.0</c:v>
                </c:pt>
                <c:pt idx="52">
                  <c:v>40299.0</c:v>
                </c:pt>
                <c:pt idx="53">
                  <c:v>40330.0</c:v>
                </c:pt>
                <c:pt idx="54">
                  <c:v>40360.0</c:v>
                </c:pt>
                <c:pt idx="55">
                  <c:v>40391.0</c:v>
                </c:pt>
                <c:pt idx="56">
                  <c:v>40422.0</c:v>
                </c:pt>
                <c:pt idx="57">
                  <c:v>40452.0</c:v>
                </c:pt>
                <c:pt idx="58">
                  <c:v>40483.0</c:v>
                </c:pt>
                <c:pt idx="59">
                  <c:v>40513.0</c:v>
                </c:pt>
                <c:pt idx="60">
                  <c:v>40544.0</c:v>
                </c:pt>
                <c:pt idx="61">
                  <c:v>40575.0</c:v>
                </c:pt>
                <c:pt idx="62">
                  <c:v>40603.0</c:v>
                </c:pt>
                <c:pt idx="63">
                  <c:v>40634.0</c:v>
                </c:pt>
                <c:pt idx="64">
                  <c:v>40664.0</c:v>
                </c:pt>
                <c:pt idx="65">
                  <c:v>40695.0</c:v>
                </c:pt>
                <c:pt idx="66">
                  <c:v>40725.0</c:v>
                </c:pt>
                <c:pt idx="67">
                  <c:v>40756.0</c:v>
                </c:pt>
                <c:pt idx="68">
                  <c:v>40787.0</c:v>
                </c:pt>
                <c:pt idx="69">
                  <c:v>40817.0</c:v>
                </c:pt>
                <c:pt idx="70">
                  <c:v>40848.0</c:v>
                </c:pt>
                <c:pt idx="71">
                  <c:v>40878.0</c:v>
                </c:pt>
                <c:pt idx="72">
                  <c:v>40909.0</c:v>
                </c:pt>
                <c:pt idx="73">
                  <c:v>40940.0</c:v>
                </c:pt>
                <c:pt idx="74">
                  <c:v>40969.0</c:v>
                </c:pt>
                <c:pt idx="75">
                  <c:v>41000.0</c:v>
                </c:pt>
                <c:pt idx="76">
                  <c:v>41030.0</c:v>
                </c:pt>
                <c:pt idx="77">
                  <c:v>41061.0</c:v>
                </c:pt>
                <c:pt idx="78">
                  <c:v>41091.0</c:v>
                </c:pt>
                <c:pt idx="79">
                  <c:v>41122.0</c:v>
                </c:pt>
                <c:pt idx="80">
                  <c:v>41153.0</c:v>
                </c:pt>
                <c:pt idx="81">
                  <c:v>41183.0</c:v>
                </c:pt>
                <c:pt idx="82">
                  <c:v>41214.0</c:v>
                </c:pt>
                <c:pt idx="83">
                  <c:v>41244.0</c:v>
                </c:pt>
                <c:pt idx="84">
                  <c:v>41275.0</c:v>
                </c:pt>
                <c:pt idx="85">
                  <c:v>41306.0</c:v>
                </c:pt>
                <c:pt idx="86">
                  <c:v>41334.0</c:v>
                </c:pt>
                <c:pt idx="87">
                  <c:v>41365.0</c:v>
                </c:pt>
                <c:pt idx="88">
                  <c:v>41395.0</c:v>
                </c:pt>
                <c:pt idx="89">
                  <c:v>41426.0</c:v>
                </c:pt>
                <c:pt idx="90">
                  <c:v>41456.0</c:v>
                </c:pt>
                <c:pt idx="91">
                  <c:v>41487.0</c:v>
                </c:pt>
                <c:pt idx="92">
                  <c:v>41518.0</c:v>
                </c:pt>
                <c:pt idx="93">
                  <c:v>41548.0</c:v>
                </c:pt>
                <c:pt idx="94">
                  <c:v>41579.0</c:v>
                </c:pt>
                <c:pt idx="95">
                  <c:v>41609.0</c:v>
                </c:pt>
                <c:pt idx="96">
                  <c:v>41640.0</c:v>
                </c:pt>
                <c:pt idx="97">
                  <c:v>41671.0</c:v>
                </c:pt>
                <c:pt idx="98">
                  <c:v>41699.0</c:v>
                </c:pt>
                <c:pt idx="99">
                  <c:v>41730.0</c:v>
                </c:pt>
                <c:pt idx="100">
                  <c:v>41760.0</c:v>
                </c:pt>
                <c:pt idx="101">
                  <c:v>41791.0</c:v>
                </c:pt>
                <c:pt idx="102">
                  <c:v>41821.0</c:v>
                </c:pt>
                <c:pt idx="103">
                  <c:v>41852.0</c:v>
                </c:pt>
                <c:pt idx="104">
                  <c:v>41883.0</c:v>
                </c:pt>
                <c:pt idx="105">
                  <c:v>41913.0</c:v>
                </c:pt>
                <c:pt idx="106">
                  <c:v>41944.0</c:v>
                </c:pt>
                <c:pt idx="107">
                  <c:v>41974.0</c:v>
                </c:pt>
                <c:pt idx="108">
                  <c:v>42005.0</c:v>
                </c:pt>
                <c:pt idx="109">
                  <c:v>42036.0</c:v>
                </c:pt>
                <c:pt idx="110">
                  <c:v>42064.0</c:v>
                </c:pt>
                <c:pt idx="111">
                  <c:v>42095.0</c:v>
                </c:pt>
                <c:pt idx="112">
                  <c:v>42125.0</c:v>
                </c:pt>
                <c:pt idx="113">
                  <c:v>42156.0</c:v>
                </c:pt>
                <c:pt idx="114">
                  <c:v>42186.0</c:v>
                </c:pt>
                <c:pt idx="115">
                  <c:v>42217.0</c:v>
                </c:pt>
                <c:pt idx="116">
                  <c:v>42248.0</c:v>
                </c:pt>
                <c:pt idx="117">
                  <c:v>42278.0</c:v>
                </c:pt>
                <c:pt idx="118">
                  <c:v>42309.0</c:v>
                </c:pt>
                <c:pt idx="119">
                  <c:v>42339.0</c:v>
                </c:pt>
                <c:pt idx="120">
                  <c:v>42370.0</c:v>
                </c:pt>
                <c:pt idx="121">
                  <c:v>42401.0</c:v>
                </c:pt>
                <c:pt idx="122">
                  <c:v>42430.0</c:v>
                </c:pt>
                <c:pt idx="123">
                  <c:v>42461.0</c:v>
                </c:pt>
                <c:pt idx="124">
                  <c:v>42491.0</c:v>
                </c:pt>
                <c:pt idx="125">
                  <c:v>42522.0</c:v>
                </c:pt>
                <c:pt idx="126">
                  <c:v>42552.0</c:v>
                </c:pt>
                <c:pt idx="127">
                  <c:v>42583.0</c:v>
                </c:pt>
                <c:pt idx="128">
                  <c:v>42614.0</c:v>
                </c:pt>
                <c:pt idx="129">
                  <c:v>42644.0</c:v>
                </c:pt>
                <c:pt idx="130">
                  <c:v>42675.0</c:v>
                </c:pt>
                <c:pt idx="131">
                  <c:v>42705.0</c:v>
                </c:pt>
                <c:pt idx="132">
                  <c:v>42736.0</c:v>
                </c:pt>
                <c:pt idx="133">
                  <c:v>42767.0</c:v>
                </c:pt>
                <c:pt idx="134">
                  <c:v>42795.0</c:v>
                </c:pt>
                <c:pt idx="135">
                  <c:v>42826.0</c:v>
                </c:pt>
                <c:pt idx="136">
                  <c:v>42856.0</c:v>
                </c:pt>
                <c:pt idx="137">
                  <c:v>42887.0</c:v>
                </c:pt>
                <c:pt idx="138">
                  <c:v>42917.0</c:v>
                </c:pt>
                <c:pt idx="139">
                  <c:v>42948.0</c:v>
                </c:pt>
                <c:pt idx="140">
                  <c:v>42979.0</c:v>
                </c:pt>
                <c:pt idx="141">
                  <c:v>43009.0</c:v>
                </c:pt>
                <c:pt idx="142">
                  <c:v>43040.0</c:v>
                </c:pt>
                <c:pt idx="143">
                  <c:v>43070.0</c:v>
                </c:pt>
              </c:numCache>
            </c:numRef>
          </c:cat>
          <c:val>
            <c:numRef>
              <c:f>'Gas Data'!$E$6:$E$149</c:f>
              <c:numCache>
                <c:formatCode>General</c:formatCode>
                <c:ptCount val="144"/>
                <c:pt idx="116" formatCode="_(* #,##0.00_);_(* \(#,##0.00\);_(* &quot;-&quot;??_);_(@_)">
                  <c:v>11.14631956873684</c:v>
                </c:pt>
                <c:pt idx="117" formatCode="_(* #,##0.00_);_(* \(#,##0.00\);_(* &quot;-&quot;??_);_(@_)">
                  <c:v>10.98957700730226</c:v>
                </c:pt>
                <c:pt idx="118" formatCode="_(* #,##0.00_);_(* \(#,##0.00\);_(* &quot;-&quot;??_);_(@_)">
                  <c:v>10.8304758690803</c:v>
                </c:pt>
                <c:pt idx="119" formatCode="_(* #,##0.00_);_(* \(#,##0.00\);_(* &quot;-&quot;??_);_(@_)">
                  <c:v>10.67452344007063</c:v>
                </c:pt>
                <c:pt idx="120" formatCode="_(* #,##0.00_);_(* \(#,##0.00\);_(* &quot;-&quot;??_);_(@_)">
                  <c:v>10.52964446376524</c:v>
                </c:pt>
                <c:pt idx="121" formatCode="_(* #,##0.00_);_(* \(#,##0.00\);_(* &quot;-&quot;??_);_(@_)">
                  <c:v>10.40111693739872</c:v>
                </c:pt>
                <c:pt idx="122" formatCode="_(* #,##0.00_);_(* \(#,##0.00\);_(* &quot;-&quot;??_);_(@_)">
                  <c:v>10.28996376571194</c:v>
                </c:pt>
                <c:pt idx="123" formatCode="_(* #,##0.00_);_(* \(#,##0.00\);_(* &quot;-&quot;??_);_(@_)">
                  <c:v>10.19679301126637</c:v>
                </c:pt>
                <c:pt idx="124" formatCode="_(* #,##0.00_);_(* \(#,##0.00\);_(* &quot;-&quot;??_);_(@_)">
                  <c:v>10.12042786689708</c:v>
                </c:pt>
                <c:pt idx="125" formatCode="_(* #,##0.00_);_(* \(#,##0.00\);_(* &quot;-&quot;??_);_(@_)">
                  <c:v>10.05426870245508</c:v>
                </c:pt>
                <c:pt idx="126" formatCode="_(* #,##0.00_);_(* \(#,##0.00\);_(* &quot;-&quot;??_);_(@_)">
                  <c:v>10.02764232947612</c:v>
                </c:pt>
                <c:pt idx="127" formatCode="_(* #,##0.00_);_(* \(#,##0.00\);_(* &quot;-&quot;??_);_(@_)">
                  <c:v>10.03705596058763</c:v>
                </c:pt>
                <c:pt idx="128" formatCode="_(* #,##0.00_);_(* \(#,##0.00\);_(* &quot;-&quot;??_);_(@_)">
                  <c:v>10.06040558218231</c:v>
                </c:pt>
                <c:pt idx="129" formatCode="_(* #,##0.00_);_(* \(#,##0.00\);_(* &quot;-&quot;??_);_(@_)">
                  <c:v>10.13348211533014</c:v>
                </c:pt>
                <c:pt idx="130" formatCode="_(* #,##0.00_);_(* \(#,##0.00\);_(* &quot;-&quot;??_);_(@_)">
                  <c:v>10.23961019356639</c:v>
                </c:pt>
                <c:pt idx="131" formatCode="_(* #,##0.00_);_(* \(#,##0.00\);_(* &quot;-&quot;??_);_(@_)">
                  <c:v>10.33887130195625</c:v>
                </c:pt>
                <c:pt idx="132" formatCode="_(* #,##0.00_);_(* \(#,##0.00\);_(* &quot;-&quot;??_);_(@_)">
                  <c:v>10.44496372829235</c:v>
                </c:pt>
                <c:pt idx="133" formatCode="_(* #,##0.00_);_(* \(#,##0.00\);_(* &quot;-&quot;??_);_(@_)">
                  <c:v>10.5582262097424</c:v>
                </c:pt>
                <c:pt idx="134" formatCode="_(* #,##0.00_);_(* \(#,##0.00\);_(* &quot;-&quot;??_);_(@_)">
                  <c:v>10.67036418047287</c:v>
                </c:pt>
                <c:pt idx="135" formatCode="_(* #,##0.00_);_(* \(#,##0.00\);_(* &quot;-&quot;??_);_(@_)">
                  <c:v>10.80025445207903</c:v>
                </c:pt>
                <c:pt idx="136" formatCode="_(* #,##0.00_);_(* \(#,##0.00\);_(* &quot;-&quot;??_);_(@_)">
                  <c:v>10.94234013300789</c:v>
                </c:pt>
                <c:pt idx="137" formatCode="_(* #,##0.00_);_(* \(#,##0.00\);_(* &quot;-&quot;??_);_(@_)">
                  <c:v>11.07800815879358</c:v>
                </c:pt>
                <c:pt idx="138" formatCode="_(* #,##0.00_);_(* \(#,##0.00\);_(* &quot;-&quot;??_);_(@_)">
                  <c:v>11.24382431885432</c:v>
                </c:pt>
                <c:pt idx="139" formatCode="_(* #,##0.00_);_(* \(#,##0.00\);_(* &quot;-&quot;??_);_(@_)">
                  <c:v>11.43936077211995</c:v>
                </c:pt>
                <c:pt idx="140" formatCode="_(* #,##0.00_);_(* \(#,##0.00\);_(* &quot;-&quot;??_);_(@_)">
                  <c:v>11.63124354068028</c:v>
                </c:pt>
                <c:pt idx="141" formatCode="_(* #,##0.00_);_(* \(#,##0.00\);_(* &quot;-&quot;??_);_(@_)">
                  <c:v>11.82613944655026</c:v>
                </c:pt>
                <c:pt idx="142" formatCode="_(* #,##0.00_);_(* \(#,##0.00\);_(* &quot;-&quot;??_);_(@_)">
                  <c:v>12.02184320988992</c:v>
                </c:pt>
                <c:pt idx="143" formatCode="_(* #,##0.00_);_(* \(#,##0.00\);_(* &quot;-&quot;??_);_(@_)">
                  <c:v>12.21072020599413</c:v>
                </c:pt>
              </c:numCache>
            </c:numRef>
          </c:val>
        </c:ser>
        <c:dLbls>
          <c:showLegendKey val="0"/>
          <c:showVal val="0"/>
          <c:showCatName val="0"/>
          <c:showSerName val="0"/>
          <c:showPercent val="0"/>
          <c:showBubbleSize val="0"/>
        </c:dLbls>
        <c:axId val="2113090280"/>
        <c:axId val="2113866184"/>
      </c:areaChart>
      <c:dateAx>
        <c:axId val="2113090280"/>
        <c:scaling>
          <c:orientation val="minMax"/>
          <c:max val="42491.0"/>
        </c:scaling>
        <c:delete val="0"/>
        <c:axPos val="b"/>
        <c:numFmt formatCode="m/d/yyyy" sourceLinked="1"/>
        <c:majorTickMark val="out"/>
        <c:minorTickMark val="none"/>
        <c:tickLblPos val="nextTo"/>
        <c:spPr>
          <a:ln>
            <a:solidFill>
              <a:srgbClr val="707C8A"/>
            </a:solidFill>
            <a:prstDash val="solid"/>
          </a:ln>
        </c:spPr>
        <c:txPr>
          <a:bodyPr/>
          <a:lstStyle/>
          <a:p>
            <a:pPr>
              <a:defRPr sz="1400" b="0">
                <a:latin typeface="Arial"/>
                <a:ea typeface="Arial"/>
                <a:cs typeface="Arial"/>
              </a:defRPr>
            </a:pPr>
            <a:endParaRPr lang="en-US"/>
          </a:p>
        </c:txPr>
        <c:crossAx val="2113866184"/>
        <c:crosses val="autoZero"/>
        <c:auto val="1"/>
        <c:lblOffset val="100"/>
        <c:baseTimeUnit val="months"/>
      </c:dateAx>
      <c:valAx>
        <c:axId val="2113866184"/>
        <c:scaling>
          <c:orientation val="minMax"/>
          <c:min val="0.0"/>
        </c:scaling>
        <c:delete val="0"/>
        <c:axPos val="l"/>
        <c:majorGridlines>
          <c:spPr>
            <a:ln>
              <a:solidFill>
                <a:srgbClr val="707C8A"/>
              </a:solidFill>
              <a:prstDash val="solid"/>
            </a:ln>
          </c:spPr>
        </c:majorGridlines>
        <c:numFmt formatCode="_(* #,##0.0_);_(* \(#,##0.0\);_(* &quot;-&quot;?_);_(@_)" sourceLinked="0"/>
        <c:majorTickMark val="out"/>
        <c:minorTickMark val="none"/>
        <c:tickLblPos val="nextTo"/>
        <c:spPr>
          <a:ln>
            <a:solidFill>
              <a:srgbClr val="707C8A"/>
            </a:solidFill>
            <a:prstDash val="solid"/>
          </a:ln>
        </c:spPr>
        <c:txPr>
          <a:bodyPr/>
          <a:lstStyle/>
          <a:p>
            <a:pPr>
              <a:defRPr sz="1400" b="0">
                <a:latin typeface="Arial"/>
                <a:ea typeface="Arial"/>
                <a:cs typeface="Arial"/>
              </a:defRPr>
            </a:pPr>
            <a:endParaRPr lang="en-US"/>
          </a:p>
        </c:txPr>
        <c:crossAx val="2113090280"/>
        <c:crosses val="autoZero"/>
        <c:crossBetween val="midCat"/>
      </c:valAx>
      <c:spPr>
        <a:noFill/>
        <a:ln>
          <a:noFill/>
          <a:round/>
        </a:ln>
        <a:effectLst/>
        <a:extLst>
          <a:ext uri="{909E8E84-426E-40dd-AFC4-6F175D3DCCD1}">
            <a14:hiddenFill xmlns:a14="http://schemas.microsoft.com/office/drawing/2010/main">
              <a:solidFill>
                <a:sysClr val="window" lastClr="FFFFFF"/>
              </a:solidFill>
            </a14:hiddenFill>
          </a:ext>
          <a:ext uri="{91240B29-F687-4f45-9708-019B960494DF}">
            <a14:hiddenLine xmlns:a14="http://schemas.microsoft.com/office/drawing/2010/main">
              <a:noFill/>
              <a:round/>
            </a14:hiddenLine>
          </a:ext>
        </a:extLst>
      </c:spPr>
    </c:plotArea>
    <c:legend>
      <c:legendPos val="b"/>
      <c:layout>
        <c:manualLayout>
          <c:xMode val="edge"/>
          <c:yMode val="edge"/>
          <c:x val="0.176690058525366"/>
          <c:y val="0.107438756225486"/>
          <c:w val="0.237612084869041"/>
          <c:h val="0.0511504113017688"/>
        </c:manualLayout>
      </c:layout>
      <c:overlay val="0"/>
      <c:txPr>
        <a:bodyPr/>
        <a:lstStyle/>
        <a:p>
          <a:pPr>
            <a:defRPr sz="1400" b="0">
              <a:solidFill>
                <a:srgbClr val="000000"/>
              </a:solidFill>
              <a:latin typeface="Arial"/>
            </a:defRPr>
          </a:pPr>
          <a:endParaRPr lang="en-US"/>
        </a:p>
      </c:txPr>
    </c:legend>
    <c:plotVisOnly val="1"/>
    <c:dispBlanksAs val="zero"/>
    <c:showDLblsOverMax val="0"/>
  </c:chart>
  <c:spPr>
    <a:noFill/>
    <a:ln w="6350" cmpd="sng">
      <a:solidFill>
        <a:srgbClr val="707C8A"/>
      </a:solidFill>
    </a:ln>
    <a:extLst>
      <a:ext uri="{909E8E84-426E-40dd-AFC4-6F175D3DCCD1}">
        <a14:hiddenFill xmlns:a14="http://schemas.microsoft.com/office/drawing/2010/main">
          <a:solidFill>
            <a:sysClr val="window" lastClr="FFFFFF"/>
          </a:solidFill>
        </a14:hiddenFill>
      </a:ext>
    </a:extLst>
  </c:sp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229289270475"/>
          <c:y val="0.0870888233159232"/>
          <c:w val="0.81535934891105"/>
          <c:h val="0.725074716361858"/>
        </c:manualLayout>
      </c:layout>
      <c:areaChart>
        <c:grouping val="percentStacked"/>
        <c:varyColors val="0"/>
        <c:ser>
          <c:idx val="3"/>
          <c:order val="3"/>
          <c:tx>
            <c:strRef>
              <c:f>'USL48 Production Data'!$A$24</c:f>
              <c:strCache>
                <c:ptCount val="1"/>
                <c:pt idx="0">
                  <c:v>Other gas plays</c:v>
                </c:pt>
              </c:strCache>
            </c:strRef>
          </c:tx>
          <c:spPr>
            <a:ln w="25400">
              <a:noFill/>
            </a:ln>
          </c:spPr>
          <c:cat>
            <c:numRef>
              <c:f>'USL48 Production Data'!$B$18:$RM$18</c:f>
              <c:numCache>
                <c:formatCode>m/d/yyyy</c:formatCode>
                <c:ptCount val="480"/>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pt idx="189">
                  <c:v>42644.0</c:v>
                </c:pt>
                <c:pt idx="190">
                  <c:v>42675.0</c:v>
                </c:pt>
                <c:pt idx="191">
                  <c:v>42705.0</c:v>
                </c:pt>
                <c:pt idx="192">
                  <c:v>42736.0</c:v>
                </c:pt>
                <c:pt idx="193">
                  <c:v>42767.0</c:v>
                </c:pt>
                <c:pt idx="194">
                  <c:v>42795.0</c:v>
                </c:pt>
                <c:pt idx="195">
                  <c:v>42826.0</c:v>
                </c:pt>
                <c:pt idx="196">
                  <c:v>42856.0</c:v>
                </c:pt>
                <c:pt idx="197">
                  <c:v>42887.0</c:v>
                </c:pt>
                <c:pt idx="198">
                  <c:v>42917.0</c:v>
                </c:pt>
                <c:pt idx="199">
                  <c:v>42948.0</c:v>
                </c:pt>
                <c:pt idx="200">
                  <c:v>42979.0</c:v>
                </c:pt>
                <c:pt idx="201">
                  <c:v>43009.0</c:v>
                </c:pt>
                <c:pt idx="202">
                  <c:v>43040.0</c:v>
                </c:pt>
                <c:pt idx="203">
                  <c:v>43070.0</c:v>
                </c:pt>
                <c:pt idx="204">
                  <c:v>43101.0</c:v>
                </c:pt>
                <c:pt idx="205">
                  <c:v>43132.0</c:v>
                </c:pt>
                <c:pt idx="206">
                  <c:v>43160.0</c:v>
                </c:pt>
                <c:pt idx="207">
                  <c:v>43191.0</c:v>
                </c:pt>
                <c:pt idx="208">
                  <c:v>43221.0</c:v>
                </c:pt>
                <c:pt idx="209">
                  <c:v>43252.0</c:v>
                </c:pt>
                <c:pt idx="210">
                  <c:v>43282.0</c:v>
                </c:pt>
                <c:pt idx="211">
                  <c:v>43313.0</c:v>
                </c:pt>
                <c:pt idx="212">
                  <c:v>43344.0</c:v>
                </c:pt>
                <c:pt idx="213">
                  <c:v>43374.0</c:v>
                </c:pt>
                <c:pt idx="214">
                  <c:v>43405.0</c:v>
                </c:pt>
                <c:pt idx="215">
                  <c:v>43435.0</c:v>
                </c:pt>
                <c:pt idx="216">
                  <c:v>43466.0</c:v>
                </c:pt>
                <c:pt idx="217">
                  <c:v>43497.0</c:v>
                </c:pt>
                <c:pt idx="218">
                  <c:v>43525.0</c:v>
                </c:pt>
                <c:pt idx="219">
                  <c:v>43556.0</c:v>
                </c:pt>
                <c:pt idx="220">
                  <c:v>43586.0</c:v>
                </c:pt>
                <c:pt idx="221">
                  <c:v>43617.0</c:v>
                </c:pt>
                <c:pt idx="222">
                  <c:v>43647.0</c:v>
                </c:pt>
                <c:pt idx="223">
                  <c:v>43678.0</c:v>
                </c:pt>
                <c:pt idx="224">
                  <c:v>43709.0</c:v>
                </c:pt>
                <c:pt idx="225">
                  <c:v>43739.0</c:v>
                </c:pt>
                <c:pt idx="226">
                  <c:v>43770.0</c:v>
                </c:pt>
                <c:pt idx="227">
                  <c:v>43800.0</c:v>
                </c:pt>
                <c:pt idx="228">
                  <c:v>43831.0</c:v>
                </c:pt>
                <c:pt idx="229">
                  <c:v>43862.0</c:v>
                </c:pt>
                <c:pt idx="230">
                  <c:v>43891.0</c:v>
                </c:pt>
                <c:pt idx="231">
                  <c:v>43922.0</c:v>
                </c:pt>
                <c:pt idx="232">
                  <c:v>43952.0</c:v>
                </c:pt>
                <c:pt idx="233">
                  <c:v>43983.0</c:v>
                </c:pt>
                <c:pt idx="234">
                  <c:v>44013.0</c:v>
                </c:pt>
                <c:pt idx="235">
                  <c:v>44044.0</c:v>
                </c:pt>
                <c:pt idx="236">
                  <c:v>44075.0</c:v>
                </c:pt>
                <c:pt idx="237">
                  <c:v>44105.0</c:v>
                </c:pt>
                <c:pt idx="238">
                  <c:v>44136.0</c:v>
                </c:pt>
                <c:pt idx="239">
                  <c:v>44166.0</c:v>
                </c:pt>
                <c:pt idx="240">
                  <c:v>44197.0</c:v>
                </c:pt>
                <c:pt idx="241">
                  <c:v>44228.0</c:v>
                </c:pt>
                <c:pt idx="242">
                  <c:v>44256.0</c:v>
                </c:pt>
                <c:pt idx="243">
                  <c:v>44287.0</c:v>
                </c:pt>
                <c:pt idx="244">
                  <c:v>44317.0</c:v>
                </c:pt>
                <c:pt idx="245">
                  <c:v>44348.0</c:v>
                </c:pt>
                <c:pt idx="246">
                  <c:v>44378.0</c:v>
                </c:pt>
                <c:pt idx="247">
                  <c:v>44409.0</c:v>
                </c:pt>
                <c:pt idx="248">
                  <c:v>44440.0</c:v>
                </c:pt>
                <c:pt idx="249">
                  <c:v>44470.0</c:v>
                </c:pt>
                <c:pt idx="250">
                  <c:v>44501.0</c:v>
                </c:pt>
                <c:pt idx="251">
                  <c:v>44531.0</c:v>
                </c:pt>
                <c:pt idx="252">
                  <c:v>44562.0</c:v>
                </c:pt>
                <c:pt idx="253">
                  <c:v>44593.0</c:v>
                </c:pt>
                <c:pt idx="254">
                  <c:v>44621.0</c:v>
                </c:pt>
                <c:pt idx="255">
                  <c:v>44652.0</c:v>
                </c:pt>
                <c:pt idx="256">
                  <c:v>44682.0</c:v>
                </c:pt>
                <c:pt idx="257">
                  <c:v>44713.0</c:v>
                </c:pt>
                <c:pt idx="258">
                  <c:v>44743.0</c:v>
                </c:pt>
                <c:pt idx="259">
                  <c:v>44774.0</c:v>
                </c:pt>
                <c:pt idx="260">
                  <c:v>44805.0</c:v>
                </c:pt>
                <c:pt idx="261">
                  <c:v>44835.0</c:v>
                </c:pt>
                <c:pt idx="262">
                  <c:v>44866.0</c:v>
                </c:pt>
                <c:pt idx="263">
                  <c:v>44896.0</c:v>
                </c:pt>
                <c:pt idx="264">
                  <c:v>44927.0</c:v>
                </c:pt>
                <c:pt idx="265">
                  <c:v>44958.0</c:v>
                </c:pt>
                <c:pt idx="266">
                  <c:v>44986.0</c:v>
                </c:pt>
                <c:pt idx="267">
                  <c:v>45017.0</c:v>
                </c:pt>
                <c:pt idx="268">
                  <c:v>45047.0</c:v>
                </c:pt>
                <c:pt idx="269">
                  <c:v>45078.0</c:v>
                </c:pt>
                <c:pt idx="270">
                  <c:v>45108.0</c:v>
                </c:pt>
                <c:pt idx="271">
                  <c:v>45139.0</c:v>
                </c:pt>
                <c:pt idx="272">
                  <c:v>45170.0</c:v>
                </c:pt>
                <c:pt idx="273">
                  <c:v>45200.0</c:v>
                </c:pt>
                <c:pt idx="274">
                  <c:v>45231.0</c:v>
                </c:pt>
                <c:pt idx="275">
                  <c:v>45261.0</c:v>
                </c:pt>
                <c:pt idx="276">
                  <c:v>45292.0</c:v>
                </c:pt>
                <c:pt idx="277">
                  <c:v>45323.0</c:v>
                </c:pt>
                <c:pt idx="278">
                  <c:v>45352.0</c:v>
                </c:pt>
                <c:pt idx="279">
                  <c:v>45383.0</c:v>
                </c:pt>
                <c:pt idx="280">
                  <c:v>45413.0</c:v>
                </c:pt>
                <c:pt idx="281">
                  <c:v>45444.0</c:v>
                </c:pt>
                <c:pt idx="282">
                  <c:v>45474.0</c:v>
                </c:pt>
                <c:pt idx="283">
                  <c:v>45505.0</c:v>
                </c:pt>
                <c:pt idx="284">
                  <c:v>45536.0</c:v>
                </c:pt>
                <c:pt idx="285">
                  <c:v>45566.0</c:v>
                </c:pt>
                <c:pt idx="286">
                  <c:v>45597.0</c:v>
                </c:pt>
                <c:pt idx="287">
                  <c:v>45627.0</c:v>
                </c:pt>
                <c:pt idx="288">
                  <c:v>45658.0</c:v>
                </c:pt>
                <c:pt idx="289">
                  <c:v>45689.0</c:v>
                </c:pt>
                <c:pt idx="290">
                  <c:v>45717.0</c:v>
                </c:pt>
                <c:pt idx="291">
                  <c:v>45748.0</c:v>
                </c:pt>
                <c:pt idx="292">
                  <c:v>45778.0</c:v>
                </c:pt>
                <c:pt idx="293">
                  <c:v>45809.0</c:v>
                </c:pt>
                <c:pt idx="294">
                  <c:v>45839.0</c:v>
                </c:pt>
                <c:pt idx="295">
                  <c:v>45870.0</c:v>
                </c:pt>
                <c:pt idx="296">
                  <c:v>45901.0</c:v>
                </c:pt>
                <c:pt idx="297">
                  <c:v>45931.0</c:v>
                </c:pt>
                <c:pt idx="298">
                  <c:v>45962.0</c:v>
                </c:pt>
                <c:pt idx="299">
                  <c:v>45992.0</c:v>
                </c:pt>
                <c:pt idx="300">
                  <c:v>46023.0</c:v>
                </c:pt>
                <c:pt idx="301">
                  <c:v>46054.0</c:v>
                </c:pt>
                <c:pt idx="302">
                  <c:v>46082.0</c:v>
                </c:pt>
                <c:pt idx="303">
                  <c:v>46113.0</c:v>
                </c:pt>
                <c:pt idx="304">
                  <c:v>46143.0</c:v>
                </c:pt>
                <c:pt idx="305">
                  <c:v>46174.0</c:v>
                </c:pt>
                <c:pt idx="306">
                  <c:v>46204.0</c:v>
                </c:pt>
                <c:pt idx="307">
                  <c:v>46235.0</c:v>
                </c:pt>
                <c:pt idx="308">
                  <c:v>46266.0</c:v>
                </c:pt>
                <c:pt idx="309">
                  <c:v>46296.0</c:v>
                </c:pt>
                <c:pt idx="310">
                  <c:v>46327.0</c:v>
                </c:pt>
                <c:pt idx="311">
                  <c:v>46357.0</c:v>
                </c:pt>
                <c:pt idx="312">
                  <c:v>46388.0</c:v>
                </c:pt>
                <c:pt idx="313">
                  <c:v>46419.0</c:v>
                </c:pt>
                <c:pt idx="314">
                  <c:v>46447.0</c:v>
                </c:pt>
                <c:pt idx="315">
                  <c:v>46478.0</c:v>
                </c:pt>
                <c:pt idx="316">
                  <c:v>46508.0</c:v>
                </c:pt>
                <c:pt idx="317">
                  <c:v>46539.0</c:v>
                </c:pt>
                <c:pt idx="318">
                  <c:v>46569.0</c:v>
                </c:pt>
                <c:pt idx="319">
                  <c:v>46600.0</c:v>
                </c:pt>
                <c:pt idx="320">
                  <c:v>46631.0</c:v>
                </c:pt>
                <c:pt idx="321">
                  <c:v>46661.0</c:v>
                </c:pt>
                <c:pt idx="322">
                  <c:v>46692.0</c:v>
                </c:pt>
                <c:pt idx="323">
                  <c:v>46722.0</c:v>
                </c:pt>
                <c:pt idx="324">
                  <c:v>46753.0</c:v>
                </c:pt>
                <c:pt idx="325">
                  <c:v>46784.0</c:v>
                </c:pt>
                <c:pt idx="326">
                  <c:v>46813.0</c:v>
                </c:pt>
                <c:pt idx="327">
                  <c:v>46844.0</c:v>
                </c:pt>
                <c:pt idx="328">
                  <c:v>46874.0</c:v>
                </c:pt>
                <c:pt idx="329">
                  <c:v>46905.0</c:v>
                </c:pt>
                <c:pt idx="330">
                  <c:v>46935.0</c:v>
                </c:pt>
                <c:pt idx="331">
                  <c:v>46966.0</c:v>
                </c:pt>
                <c:pt idx="332">
                  <c:v>46997.0</c:v>
                </c:pt>
                <c:pt idx="333">
                  <c:v>47027.0</c:v>
                </c:pt>
                <c:pt idx="334">
                  <c:v>47058.0</c:v>
                </c:pt>
                <c:pt idx="335">
                  <c:v>47088.0</c:v>
                </c:pt>
                <c:pt idx="336">
                  <c:v>47119.0</c:v>
                </c:pt>
                <c:pt idx="337">
                  <c:v>47150.0</c:v>
                </c:pt>
                <c:pt idx="338">
                  <c:v>47178.0</c:v>
                </c:pt>
                <c:pt idx="339">
                  <c:v>47209.0</c:v>
                </c:pt>
                <c:pt idx="340">
                  <c:v>47239.0</c:v>
                </c:pt>
                <c:pt idx="341">
                  <c:v>47270.0</c:v>
                </c:pt>
                <c:pt idx="342">
                  <c:v>47300.0</c:v>
                </c:pt>
                <c:pt idx="343">
                  <c:v>47331.0</c:v>
                </c:pt>
                <c:pt idx="344">
                  <c:v>47362.0</c:v>
                </c:pt>
                <c:pt idx="345">
                  <c:v>47392.0</c:v>
                </c:pt>
                <c:pt idx="346">
                  <c:v>47423.0</c:v>
                </c:pt>
                <c:pt idx="347">
                  <c:v>47453.0</c:v>
                </c:pt>
                <c:pt idx="348">
                  <c:v>47484.0</c:v>
                </c:pt>
                <c:pt idx="349">
                  <c:v>47515.0</c:v>
                </c:pt>
                <c:pt idx="350">
                  <c:v>47543.0</c:v>
                </c:pt>
                <c:pt idx="351">
                  <c:v>47574.0</c:v>
                </c:pt>
                <c:pt idx="352">
                  <c:v>47604.0</c:v>
                </c:pt>
                <c:pt idx="353">
                  <c:v>47635.0</c:v>
                </c:pt>
                <c:pt idx="354">
                  <c:v>47665.0</c:v>
                </c:pt>
                <c:pt idx="355">
                  <c:v>47696.0</c:v>
                </c:pt>
                <c:pt idx="356">
                  <c:v>47727.0</c:v>
                </c:pt>
                <c:pt idx="357">
                  <c:v>47757.0</c:v>
                </c:pt>
                <c:pt idx="358">
                  <c:v>47788.0</c:v>
                </c:pt>
                <c:pt idx="359">
                  <c:v>47818.0</c:v>
                </c:pt>
                <c:pt idx="360">
                  <c:v>47849.0</c:v>
                </c:pt>
                <c:pt idx="361">
                  <c:v>47880.0</c:v>
                </c:pt>
                <c:pt idx="362">
                  <c:v>47908.0</c:v>
                </c:pt>
                <c:pt idx="363">
                  <c:v>47939.0</c:v>
                </c:pt>
                <c:pt idx="364">
                  <c:v>47969.0</c:v>
                </c:pt>
                <c:pt idx="365">
                  <c:v>48000.0</c:v>
                </c:pt>
                <c:pt idx="366">
                  <c:v>48030.0</c:v>
                </c:pt>
                <c:pt idx="367">
                  <c:v>48061.0</c:v>
                </c:pt>
                <c:pt idx="368">
                  <c:v>48092.0</c:v>
                </c:pt>
                <c:pt idx="369">
                  <c:v>48122.0</c:v>
                </c:pt>
                <c:pt idx="370">
                  <c:v>48153.0</c:v>
                </c:pt>
                <c:pt idx="371">
                  <c:v>48183.0</c:v>
                </c:pt>
                <c:pt idx="372">
                  <c:v>48214.0</c:v>
                </c:pt>
                <c:pt idx="373">
                  <c:v>48245.0</c:v>
                </c:pt>
                <c:pt idx="374">
                  <c:v>48274.0</c:v>
                </c:pt>
                <c:pt idx="375">
                  <c:v>48305.0</c:v>
                </c:pt>
                <c:pt idx="376">
                  <c:v>48335.0</c:v>
                </c:pt>
                <c:pt idx="377">
                  <c:v>48366.0</c:v>
                </c:pt>
                <c:pt idx="378">
                  <c:v>48396.0</c:v>
                </c:pt>
                <c:pt idx="379">
                  <c:v>48427.0</c:v>
                </c:pt>
                <c:pt idx="380">
                  <c:v>48458.0</c:v>
                </c:pt>
                <c:pt idx="381">
                  <c:v>48488.0</c:v>
                </c:pt>
                <c:pt idx="382">
                  <c:v>48519.0</c:v>
                </c:pt>
                <c:pt idx="383">
                  <c:v>48549.0</c:v>
                </c:pt>
                <c:pt idx="384">
                  <c:v>48580.0</c:v>
                </c:pt>
                <c:pt idx="385">
                  <c:v>48611.0</c:v>
                </c:pt>
                <c:pt idx="386">
                  <c:v>48639.0</c:v>
                </c:pt>
                <c:pt idx="387">
                  <c:v>48670.0</c:v>
                </c:pt>
                <c:pt idx="388">
                  <c:v>48700.0</c:v>
                </c:pt>
                <c:pt idx="389">
                  <c:v>48731.0</c:v>
                </c:pt>
                <c:pt idx="390">
                  <c:v>48761.0</c:v>
                </c:pt>
                <c:pt idx="391">
                  <c:v>48792.0</c:v>
                </c:pt>
                <c:pt idx="392">
                  <c:v>48823.0</c:v>
                </c:pt>
                <c:pt idx="393">
                  <c:v>48853.0</c:v>
                </c:pt>
                <c:pt idx="394">
                  <c:v>48884.0</c:v>
                </c:pt>
                <c:pt idx="395">
                  <c:v>48914.0</c:v>
                </c:pt>
                <c:pt idx="396">
                  <c:v>48945.0</c:v>
                </c:pt>
                <c:pt idx="397">
                  <c:v>48976.0</c:v>
                </c:pt>
                <c:pt idx="398">
                  <c:v>49004.0</c:v>
                </c:pt>
                <c:pt idx="399">
                  <c:v>49035.0</c:v>
                </c:pt>
                <c:pt idx="400">
                  <c:v>49065.0</c:v>
                </c:pt>
                <c:pt idx="401">
                  <c:v>49096.0</c:v>
                </c:pt>
                <c:pt idx="402">
                  <c:v>49126.0</c:v>
                </c:pt>
                <c:pt idx="403">
                  <c:v>49157.0</c:v>
                </c:pt>
                <c:pt idx="404">
                  <c:v>49188.0</c:v>
                </c:pt>
                <c:pt idx="405">
                  <c:v>49218.0</c:v>
                </c:pt>
                <c:pt idx="406">
                  <c:v>49249.0</c:v>
                </c:pt>
                <c:pt idx="407">
                  <c:v>49279.0</c:v>
                </c:pt>
                <c:pt idx="408">
                  <c:v>49310.0</c:v>
                </c:pt>
                <c:pt idx="409">
                  <c:v>49341.0</c:v>
                </c:pt>
                <c:pt idx="410">
                  <c:v>49369.0</c:v>
                </c:pt>
                <c:pt idx="411">
                  <c:v>49400.0</c:v>
                </c:pt>
                <c:pt idx="412">
                  <c:v>49430.0</c:v>
                </c:pt>
                <c:pt idx="413">
                  <c:v>49461.0</c:v>
                </c:pt>
                <c:pt idx="414">
                  <c:v>49491.0</c:v>
                </c:pt>
                <c:pt idx="415">
                  <c:v>49522.0</c:v>
                </c:pt>
                <c:pt idx="416">
                  <c:v>49553.0</c:v>
                </c:pt>
                <c:pt idx="417">
                  <c:v>49583.0</c:v>
                </c:pt>
                <c:pt idx="418">
                  <c:v>49614.0</c:v>
                </c:pt>
                <c:pt idx="419">
                  <c:v>49644.0</c:v>
                </c:pt>
                <c:pt idx="420">
                  <c:v>49675.0</c:v>
                </c:pt>
                <c:pt idx="421">
                  <c:v>49706.0</c:v>
                </c:pt>
                <c:pt idx="422">
                  <c:v>49735.0</c:v>
                </c:pt>
                <c:pt idx="423">
                  <c:v>49766.0</c:v>
                </c:pt>
                <c:pt idx="424">
                  <c:v>49796.0</c:v>
                </c:pt>
                <c:pt idx="425">
                  <c:v>49827.0</c:v>
                </c:pt>
                <c:pt idx="426">
                  <c:v>49857.0</c:v>
                </c:pt>
                <c:pt idx="427">
                  <c:v>49888.0</c:v>
                </c:pt>
                <c:pt idx="428">
                  <c:v>49919.0</c:v>
                </c:pt>
                <c:pt idx="429">
                  <c:v>49949.0</c:v>
                </c:pt>
                <c:pt idx="430">
                  <c:v>49980.0</c:v>
                </c:pt>
                <c:pt idx="431">
                  <c:v>50010.0</c:v>
                </c:pt>
                <c:pt idx="432">
                  <c:v>50041.0</c:v>
                </c:pt>
                <c:pt idx="433">
                  <c:v>50072.0</c:v>
                </c:pt>
                <c:pt idx="434">
                  <c:v>50100.0</c:v>
                </c:pt>
                <c:pt idx="435">
                  <c:v>50131.0</c:v>
                </c:pt>
                <c:pt idx="436">
                  <c:v>50161.0</c:v>
                </c:pt>
                <c:pt idx="437">
                  <c:v>50192.0</c:v>
                </c:pt>
                <c:pt idx="438">
                  <c:v>50222.0</c:v>
                </c:pt>
                <c:pt idx="439">
                  <c:v>50253.0</c:v>
                </c:pt>
                <c:pt idx="440">
                  <c:v>50284.0</c:v>
                </c:pt>
                <c:pt idx="441">
                  <c:v>50314.0</c:v>
                </c:pt>
                <c:pt idx="442">
                  <c:v>50345.0</c:v>
                </c:pt>
                <c:pt idx="443">
                  <c:v>50375.0</c:v>
                </c:pt>
                <c:pt idx="444">
                  <c:v>50406.0</c:v>
                </c:pt>
                <c:pt idx="445">
                  <c:v>50437.0</c:v>
                </c:pt>
                <c:pt idx="446">
                  <c:v>50465.0</c:v>
                </c:pt>
                <c:pt idx="447">
                  <c:v>50496.0</c:v>
                </c:pt>
                <c:pt idx="448">
                  <c:v>50526.0</c:v>
                </c:pt>
                <c:pt idx="449">
                  <c:v>50557.0</c:v>
                </c:pt>
                <c:pt idx="450">
                  <c:v>50587.0</c:v>
                </c:pt>
                <c:pt idx="451">
                  <c:v>50618.0</c:v>
                </c:pt>
                <c:pt idx="452">
                  <c:v>50649.0</c:v>
                </c:pt>
                <c:pt idx="453">
                  <c:v>50679.0</c:v>
                </c:pt>
                <c:pt idx="454">
                  <c:v>50710.0</c:v>
                </c:pt>
                <c:pt idx="455">
                  <c:v>50740.0</c:v>
                </c:pt>
                <c:pt idx="456">
                  <c:v>50771.0</c:v>
                </c:pt>
                <c:pt idx="457">
                  <c:v>50802.0</c:v>
                </c:pt>
                <c:pt idx="458">
                  <c:v>50830.0</c:v>
                </c:pt>
                <c:pt idx="459">
                  <c:v>50861.0</c:v>
                </c:pt>
                <c:pt idx="460">
                  <c:v>50891.0</c:v>
                </c:pt>
                <c:pt idx="461">
                  <c:v>50922.0</c:v>
                </c:pt>
                <c:pt idx="462">
                  <c:v>50952.0</c:v>
                </c:pt>
                <c:pt idx="463">
                  <c:v>50983.0</c:v>
                </c:pt>
                <c:pt idx="464">
                  <c:v>51014.0</c:v>
                </c:pt>
                <c:pt idx="465">
                  <c:v>51044.0</c:v>
                </c:pt>
                <c:pt idx="466">
                  <c:v>51075.0</c:v>
                </c:pt>
                <c:pt idx="467">
                  <c:v>51105.0</c:v>
                </c:pt>
                <c:pt idx="468">
                  <c:v>51136.0</c:v>
                </c:pt>
                <c:pt idx="469">
                  <c:v>51167.0</c:v>
                </c:pt>
                <c:pt idx="470">
                  <c:v>51196.0</c:v>
                </c:pt>
                <c:pt idx="471">
                  <c:v>51227.0</c:v>
                </c:pt>
                <c:pt idx="472">
                  <c:v>51257.0</c:v>
                </c:pt>
                <c:pt idx="473">
                  <c:v>51288.0</c:v>
                </c:pt>
                <c:pt idx="474">
                  <c:v>51318.0</c:v>
                </c:pt>
                <c:pt idx="475">
                  <c:v>51349.0</c:v>
                </c:pt>
                <c:pt idx="476">
                  <c:v>51380.0</c:v>
                </c:pt>
                <c:pt idx="477">
                  <c:v>51410.0</c:v>
                </c:pt>
                <c:pt idx="478">
                  <c:v>51441.0</c:v>
                </c:pt>
                <c:pt idx="479">
                  <c:v>51471.0</c:v>
                </c:pt>
              </c:numCache>
            </c:numRef>
          </c:cat>
          <c:val>
            <c:numRef>
              <c:f>'USL48 Production Data'!$B$24:$RM$24</c:f>
              <c:numCache>
                <c:formatCode>0.00</c:formatCode>
                <c:ptCount val="480"/>
                <c:pt idx="0">
                  <c:v>46.12624381501196</c:v>
                </c:pt>
                <c:pt idx="1">
                  <c:v>45.98155267012535</c:v>
                </c:pt>
                <c:pt idx="2">
                  <c:v>46.46482150608811</c:v>
                </c:pt>
                <c:pt idx="3">
                  <c:v>46.32945944701285</c:v>
                </c:pt>
                <c:pt idx="4">
                  <c:v>46.52042285760658</c:v>
                </c:pt>
                <c:pt idx="5">
                  <c:v>45.70727874981276</c:v>
                </c:pt>
                <c:pt idx="6">
                  <c:v>45.62148611567027</c:v>
                </c:pt>
                <c:pt idx="7">
                  <c:v>45.6330115944818</c:v>
                </c:pt>
                <c:pt idx="8">
                  <c:v>45.7855893213225</c:v>
                </c:pt>
                <c:pt idx="9">
                  <c:v>46.16870234793662</c:v>
                </c:pt>
                <c:pt idx="10">
                  <c:v>45.25088031203445</c:v>
                </c:pt>
                <c:pt idx="11">
                  <c:v>45.13080383385651</c:v>
                </c:pt>
                <c:pt idx="12">
                  <c:v>44.42290223429961</c:v>
                </c:pt>
                <c:pt idx="13">
                  <c:v>43.96512333034405</c:v>
                </c:pt>
                <c:pt idx="14">
                  <c:v>44.40787106005641</c:v>
                </c:pt>
                <c:pt idx="15">
                  <c:v>44.46293906461445</c:v>
                </c:pt>
                <c:pt idx="16">
                  <c:v>45.02052076868264</c:v>
                </c:pt>
                <c:pt idx="17">
                  <c:v>44.6352461087663</c:v>
                </c:pt>
                <c:pt idx="18">
                  <c:v>45.2316209778366</c:v>
                </c:pt>
                <c:pt idx="19">
                  <c:v>44.14147234505905</c:v>
                </c:pt>
                <c:pt idx="20">
                  <c:v>42.83252889311345</c:v>
                </c:pt>
                <c:pt idx="21">
                  <c:v>42.39423827436436</c:v>
                </c:pt>
                <c:pt idx="22">
                  <c:v>44.20542619340529</c:v>
                </c:pt>
                <c:pt idx="23">
                  <c:v>44.30969563908442</c:v>
                </c:pt>
                <c:pt idx="24">
                  <c:v>44.40615950796913</c:v>
                </c:pt>
                <c:pt idx="25">
                  <c:v>44.68637548167872</c:v>
                </c:pt>
                <c:pt idx="26">
                  <c:v>45.7756152310455</c:v>
                </c:pt>
                <c:pt idx="27">
                  <c:v>45.37260068562779</c:v>
                </c:pt>
                <c:pt idx="28">
                  <c:v>44.93417222701196</c:v>
                </c:pt>
                <c:pt idx="29">
                  <c:v>44.77359587250683</c:v>
                </c:pt>
                <c:pt idx="30">
                  <c:v>43.71623258373958</c:v>
                </c:pt>
                <c:pt idx="31">
                  <c:v>44.76315242138746</c:v>
                </c:pt>
                <c:pt idx="32">
                  <c:v>44.39389815682745</c:v>
                </c:pt>
                <c:pt idx="33">
                  <c:v>44.46425743595455</c:v>
                </c:pt>
                <c:pt idx="34">
                  <c:v>43.82215103137477</c:v>
                </c:pt>
                <c:pt idx="35">
                  <c:v>43.68978475218816</c:v>
                </c:pt>
                <c:pt idx="36">
                  <c:v>43.5858628305979</c:v>
                </c:pt>
                <c:pt idx="37">
                  <c:v>43.17892877149348</c:v>
                </c:pt>
                <c:pt idx="38">
                  <c:v>43.90154835800165</c:v>
                </c:pt>
                <c:pt idx="39">
                  <c:v>44.05240164405293</c:v>
                </c:pt>
                <c:pt idx="40">
                  <c:v>43.26608566986721</c:v>
                </c:pt>
                <c:pt idx="41">
                  <c:v>43.67854020522351</c:v>
                </c:pt>
                <c:pt idx="42">
                  <c:v>43.52242354856925</c:v>
                </c:pt>
                <c:pt idx="43">
                  <c:v>43.05010757097436</c:v>
                </c:pt>
                <c:pt idx="44">
                  <c:v>41.37909417366392</c:v>
                </c:pt>
                <c:pt idx="45">
                  <c:v>41.90877095781287</c:v>
                </c:pt>
                <c:pt idx="46">
                  <c:v>42.35503104902778</c:v>
                </c:pt>
                <c:pt idx="47">
                  <c:v>42.06866879322891</c:v>
                </c:pt>
                <c:pt idx="48">
                  <c:v>42.88787067128524</c:v>
                </c:pt>
                <c:pt idx="49">
                  <c:v>43.56204969258138</c:v>
                </c:pt>
                <c:pt idx="50">
                  <c:v>44.28298744622861</c:v>
                </c:pt>
                <c:pt idx="51">
                  <c:v>43.956627310249</c:v>
                </c:pt>
                <c:pt idx="52">
                  <c:v>43.70679517810577</c:v>
                </c:pt>
                <c:pt idx="53">
                  <c:v>43.94850658170893</c:v>
                </c:pt>
                <c:pt idx="54">
                  <c:v>42.83437766414793</c:v>
                </c:pt>
                <c:pt idx="55">
                  <c:v>42.44663604358115</c:v>
                </c:pt>
                <c:pt idx="56">
                  <c:v>37.27499716974867</c:v>
                </c:pt>
                <c:pt idx="57">
                  <c:v>37.97829742176663</c:v>
                </c:pt>
                <c:pt idx="58">
                  <c:v>40.71102284661702</c:v>
                </c:pt>
                <c:pt idx="59">
                  <c:v>41.6502239503156</c:v>
                </c:pt>
                <c:pt idx="60">
                  <c:v>42.17499381168767</c:v>
                </c:pt>
                <c:pt idx="61">
                  <c:v>42.06920457421182</c:v>
                </c:pt>
                <c:pt idx="62">
                  <c:v>42.66271771898026</c:v>
                </c:pt>
                <c:pt idx="63">
                  <c:v>42.5188046640316</c:v>
                </c:pt>
                <c:pt idx="64">
                  <c:v>42.96408582132759</c:v>
                </c:pt>
                <c:pt idx="65">
                  <c:v>43.91185169275952</c:v>
                </c:pt>
                <c:pt idx="66">
                  <c:v>43.48094432391037</c:v>
                </c:pt>
                <c:pt idx="67">
                  <c:v>43.58254487018396</c:v>
                </c:pt>
                <c:pt idx="68">
                  <c:v>43.83780800032704</c:v>
                </c:pt>
                <c:pt idx="69">
                  <c:v>43.9859333100322</c:v>
                </c:pt>
                <c:pt idx="70">
                  <c:v>43.81876766686474</c:v>
                </c:pt>
                <c:pt idx="71">
                  <c:v>44.25642973161073</c:v>
                </c:pt>
                <c:pt idx="72">
                  <c:v>41.53708143693364</c:v>
                </c:pt>
                <c:pt idx="73">
                  <c:v>42.09098331507775</c:v>
                </c:pt>
                <c:pt idx="74">
                  <c:v>42.72379048657986</c:v>
                </c:pt>
                <c:pt idx="75">
                  <c:v>42.199629163816</c:v>
                </c:pt>
                <c:pt idx="76">
                  <c:v>43.58294013848047</c:v>
                </c:pt>
                <c:pt idx="77">
                  <c:v>43.44423606449089</c:v>
                </c:pt>
                <c:pt idx="78">
                  <c:v>42.85806990115096</c:v>
                </c:pt>
                <c:pt idx="79">
                  <c:v>43.09633627632246</c:v>
                </c:pt>
                <c:pt idx="80">
                  <c:v>43.6111201643868</c:v>
                </c:pt>
                <c:pt idx="81">
                  <c:v>43.74149938246939</c:v>
                </c:pt>
                <c:pt idx="82">
                  <c:v>44.74082641190488</c:v>
                </c:pt>
                <c:pt idx="83">
                  <c:v>44.99887791853424</c:v>
                </c:pt>
                <c:pt idx="84">
                  <c:v>44.84564524051187</c:v>
                </c:pt>
                <c:pt idx="85">
                  <c:v>45.10693803259243</c:v>
                </c:pt>
                <c:pt idx="86">
                  <c:v>45.74800752014736</c:v>
                </c:pt>
                <c:pt idx="87">
                  <c:v>45.69367930817186</c:v>
                </c:pt>
                <c:pt idx="88">
                  <c:v>45.7748641059666</c:v>
                </c:pt>
                <c:pt idx="89">
                  <c:v>46.25535903075016</c:v>
                </c:pt>
                <c:pt idx="90">
                  <c:v>47.25052870758977</c:v>
                </c:pt>
                <c:pt idx="91">
                  <c:v>46.43613888861994</c:v>
                </c:pt>
                <c:pt idx="92">
                  <c:v>40.35962945300603</c:v>
                </c:pt>
                <c:pt idx="93">
                  <c:v>44.16067399761897</c:v>
                </c:pt>
                <c:pt idx="94">
                  <c:v>45.89626290823382</c:v>
                </c:pt>
                <c:pt idx="95">
                  <c:v>46.19284716217096</c:v>
                </c:pt>
                <c:pt idx="96">
                  <c:v>47.37712786855136</c:v>
                </c:pt>
                <c:pt idx="97">
                  <c:v>47.87003179987749</c:v>
                </c:pt>
                <c:pt idx="98">
                  <c:v>47.61926558734194</c:v>
                </c:pt>
                <c:pt idx="99">
                  <c:v>46.80297201119608</c:v>
                </c:pt>
                <c:pt idx="100">
                  <c:v>46.88807408317372</c:v>
                </c:pt>
                <c:pt idx="101">
                  <c:v>47.02067095149873</c:v>
                </c:pt>
                <c:pt idx="102">
                  <c:v>46.35131285201668</c:v>
                </c:pt>
                <c:pt idx="103">
                  <c:v>46.70943554561987</c:v>
                </c:pt>
                <c:pt idx="104">
                  <c:v>45.06598901375956</c:v>
                </c:pt>
                <c:pt idx="105">
                  <c:v>45.79876717825805</c:v>
                </c:pt>
                <c:pt idx="106">
                  <c:v>45.66213766883842</c:v>
                </c:pt>
                <c:pt idx="107">
                  <c:v>45.36185454281812</c:v>
                </c:pt>
                <c:pt idx="108">
                  <c:v>45.80527525794938</c:v>
                </c:pt>
                <c:pt idx="109">
                  <c:v>46.72539010826518</c:v>
                </c:pt>
                <c:pt idx="110">
                  <c:v>46.59999429533575</c:v>
                </c:pt>
                <c:pt idx="111">
                  <c:v>46.83278470496726</c:v>
                </c:pt>
                <c:pt idx="112">
                  <c:v>47.03926324438982</c:v>
                </c:pt>
                <c:pt idx="113">
                  <c:v>46.36917409372065</c:v>
                </c:pt>
                <c:pt idx="114">
                  <c:v>47.08492750307715</c:v>
                </c:pt>
                <c:pt idx="115">
                  <c:v>47.66309413785223</c:v>
                </c:pt>
                <c:pt idx="116">
                  <c:v>47.40129874797584</c:v>
                </c:pt>
                <c:pt idx="117">
                  <c:v>48.00093209441491</c:v>
                </c:pt>
                <c:pt idx="118">
                  <c:v>47.74540081344153</c:v>
                </c:pt>
                <c:pt idx="119">
                  <c:v>48.43443231393703</c:v>
                </c:pt>
                <c:pt idx="120">
                  <c:v>47.26182340049269</c:v>
                </c:pt>
                <c:pt idx="121">
                  <c:v>46.46205437505662</c:v>
                </c:pt>
                <c:pt idx="122">
                  <c:v>48.2247031367405</c:v>
                </c:pt>
                <c:pt idx="123">
                  <c:v>48.60650043390245</c:v>
                </c:pt>
                <c:pt idx="124">
                  <c:v>48.55196040418762</c:v>
                </c:pt>
                <c:pt idx="125">
                  <c:v>48.16088562764661</c:v>
                </c:pt>
                <c:pt idx="126">
                  <c:v>47.88076371701694</c:v>
                </c:pt>
                <c:pt idx="127">
                  <c:v>48.42957330330428</c:v>
                </c:pt>
                <c:pt idx="128">
                  <c:v>47.86121303719175</c:v>
                </c:pt>
                <c:pt idx="129">
                  <c:v>49.50583052071239</c:v>
                </c:pt>
                <c:pt idx="130">
                  <c:v>49.82761960772437</c:v>
                </c:pt>
                <c:pt idx="131">
                  <c:v>49.137626436639</c:v>
                </c:pt>
                <c:pt idx="132">
                  <c:v>48.44674193192465</c:v>
                </c:pt>
                <c:pt idx="133">
                  <c:v>47.14493145086948</c:v>
                </c:pt>
                <c:pt idx="134">
                  <c:v>47.00994846751315</c:v>
                </c:pt>
                <c:pt idx="135">
                  <c:v>46.58605109361031</c:v>
                </c:pt>
                <c:pt idx="136">
                  <c:v>46.2567460191711</c:v>
                </c:pt>
                <c:pt idx="137">
                  <c:v>45.90363179905268</c:v>
                </c:pt>
                <c:pt idx="138">
                  <c:v>46.50950927057305</c:v>
                </c:pt>
                <c:pt idx="139">
                  <c:v>45.89757896079468</c:v>
                </c:pt>
                <c:pt idx="140">
                  <c:v>45.91251243708702</c:v>
                </c:pt>
                <c:pt idx="141">
                  <c:v>45.20438149402667</c:v>
                </c:pt>
                <c:pt idx="142">
                  <c:v>44.88612701852176</c:v>
                </c:pt>
                <c:pt idx="143">
                  <c:v>44.10716200425854</c:v>
                </c:pt>
                <c:pt idx="144">
                  <c:v>42.32739719867733</c:v>
                </c:pt>
                <c:pt idx="145">
                  <c:v>42.08218743440106</c:v>
                </c:pt>
                <c:pt idx="146">
                  <c:v>41.51293809600422</c:v>
                </c:pt>
                <c:pt idx="147">
                  <c:v>41.4935855140769</c:v>
                </c:pt>
                <c:pt idx="148">
                  <c:v>40.67023704894156</c:v>
                </c:pt>
                <c:pt idx="149">
                  <c:v>40.12175015428866</c:v>
                </c:pt>
                <c:pt idx="150">
                  <c:v>40.86188106622447</c:v>
                </c:pt>
                <c:pt idx="151">
                  <c:v>39.94603998113449</c:v>
                </c:pt>
                <c:pt idx="152">
                  <c:v>39.58396166885684</c:v>
                </c:pt>
                <c:pt idx="153">
                  <c:v>39.39449429088706</c:v>
                </c:pt>
                <c:pt idx="154">
                  <c:v>38.5386970123599</c:v>
                </c:pt>
                <c:pt idx="155">
                  <c:v>37.21634279970252</c:v>
                </c:pt>
                <c:pt idx="156">
                  <c:v>37.89477012245803</c:v>
                </c:pt>
                <c:pt idx="157">
                  <c:v>37.51502741511473</c:v>
                </c:pt>
                <c:pt idx="158">
                  <c:v>37.56514070049444</c:v>
                </c:pt>
                <c:pt idx="159">
                  <c:v>37.92714180531696</c:v>
                </c:pt>
                <c:pt idx="160">
                  <c:v>37.73990649562571</c:v>
                </c:pt>
                <c:pt idx="161">
                  <c:v>37.35213412183732</c:v>
                </c:pt>
                <c:pt idx="162">
                  <c:v>37.40297043693618</c:v>
                </c:pt>
                <c:pt idx="163">
                  <c:v>37.24967379400124</c:v>
                </c:pt>
                <c:pt idx="164">
                  <c:v>37.81335075685445</c:v>
                </c:pt>
                <c:pt idx="165">
                  <c:v>38.11408841444275</c:v>
                </c:pt>
                <c:pt idx="166">
                  <c:v>37.44448424330533</c:v>
                </c:pt>
                <c:pt idx="167">
                  <c:v>36.36411644343041</c:v>
                </c:pt>
                <c:pt idx="168">
                  <c:v>36.42474626735667</c:v>
                </c:pt>
                <c:pt idx="169">
                  <c:v>36.08768702277054</c:v>
                </c:pt>
                <c:pt idx="170">
                  <c:v>35.9784557223344</c:v>
                </c:pt>
                <c:pt idx="171">
                  <c:v>36.16130202403395</c:v>
                </c:pt>
                <c:pt idx="172">
                  <c:v>35.72118129872982</c:v>
                </c:pt>
                <c:pt idx="173">
                  <c:v>36.16676919598606</c:v>
                </c:pt>
                <c:pt idx="174">
                  <c:v>36.39429649237645</c:v>
                </c:pt>
                <c:pt idx="175">
                  <c:v>35.84152683487913</c:v>
                </c:pt>
                <c:pt idx="176">
                  <c:v>35.90990874889786</c:v>
                </c:pt>
                <c:pt idx="177">
                  <c:v>35.02693398192526</c:v>
                </c:pt>
                <c:pt idx="178">
                  <c:v>34.61653213856458</c:v>
                </c:pt>
                <c:pt idx="179">
                  <c:v>34.00290683483603</c:v>
                </c:pt>
                <c:pt idx="180">
                  <c:v>33.52198471397876</c:v>
                </c:pt>
                <c:pt idx="181">
                  <c:v>34.00612257937611</c:v>
                </c:pt>
                <c:pt idx="182">
                  <c:v>33.2394548318885</c:v>
                </c:pt>
                <c:pt idx="183">
                  <c:v>33.06379207391161</c:v>
                </c:pt>
                <c:pt idx="184">
                  <c:v>32.42377903977987</c:v>
                </c:pt>
                <c:pt idx="185">
                  <c:v>32.14535390202584</c:v>
                </c:pt>
                <c:pt idx="186">
                  <c:v>31.70493586307014</c:v>
                </c:pt>
                <c:pt idx="187">
                  <c:v>31.29310853963465</c:v>
                </c:pt>
                <c:pt idx="188">
                  <c:v>30.9004851708562</c:v>
                </c:pt>
                <c:pt idx="189">
                  <c:v>30.53861575413434</c:v>
                </c:pt>
                <c:pt idx="190">
                  <c:v>30.22757352173431</c:v>
                </c:pt>
                <c:pt idx="191">
                  <c:v>29.92074462255307</c:v>
                </c:pt>
                <c:pt idx="192">
                  <c:v>29.59963703825513</c:v>
                </c:pt>
                <c:pt idx="193">
                  <c:v>29.29808231740736</c:v>
                </c:pt>
                <c:pt idx="194">
                  <c:v>29.01537736890466</c:v>
                </c:pt>
                <c:pt idx="195">
                  <c:v>28.75506778868857</c:v>
                </c:pt>
                <c:pt idx="196">
                  <c:v>28.46613831033687</c:v>
                </c:pt>
                <c:pt idx="197">
                  <c:v>28.24200434981345</c:v>
                </c:pt>
                <c:pt idx="198">
                  <c:v>28.02996934044758</c:v>
                </c:pt>
                <c:pt idx="199">
                  <c:v>27.75980742878333</c:v>
                </c:pt>
                <c:pt idx="200">
                  <c:v>27.56690316914219</c:v>
                </c:pt>
                <c:pt idx="201">
                  <c:v>27.37892710651563</c:v>
                </c:pt>
                <c:pt idx="202">
                  <c:v>27.12577067481299</c:v>
                </c:pt>
                <c:pt idx="203">
                  <c:v>26.94545732672964</c:v>
                </c:pt>
                <c:pt idx="204">
                  <c:v>26.78506373630269</c:v>
                </c:pt>
                <c:pt idx="205">
                  <c:v>26.52430697616158</c:v>
                </c:pt>
                <c:pt idx="206">
                  <c:v>26.33980355487779</c:v>
                </c:pt>
                <c:pt idx="207">
                  <c:v>26.16385119270173</c:v>
                </c:pt>
                <c:pt idx="208">
                  <c:v>25.90065168242684</c:v>
                </c:pt>
                <c:pt idx="209">
                  <c:v>25.74408353796316</c:v>
                </c:pt>
                <c:pt idx="210">
                  <c:v>25.59114144512937</c:v>
                </c:pt>
                <c:pt idx="211">
                  <c:v>25.41409383396773</c:v>
                </c:pt>
                <c:pt idx="212">
                  <c:v>25.21425669562518</c:v>
                </c:pt>
                <c:pt idx="213">
                  <c:v>24.85921665378116</c:v>
                </c:pt>
                <c:pt idx="214">
                  <c:v>24.71231691944722</c:v>
                </c:pt>
                <c:pt idx="215">
                  <c:v>24.55371822877247</c:v>
                </c:pt>
                <c:pt idx="216">
                  <c:v>24.49524793655149</c:v>
                </c:pt>
                <c:pt idx="217">
                  <c:v>24.34013191120707</c:v>
                </c:pt>
                <c:pt idx="218">
                  <c:v>24.18384117460581</c:v>
                </c:pt>
                <c:pt idx="219">
                  <c:v>24.02562117404333</c:v>
                </c:pt>
                <c:pt idx="220">
                  <c:v>23.86472567554028</c:v>
                </c:pt>
                <c:pt idx="221">
                  <c:v>23.70115248415587</c:v>
                </c:pt>
                <c:pt idx="222">
                  <c:v>23.54600888128531</c:v>
                </c:pt>
                <c:pt idx="223">
                  <c:v>23.22022856886203</c:v>
                </c:pt>
                <c:pt idx="224">
                  <c:v>22.98306373976292</c:v>
                </c:pt>
                <c:pt idx="225">
                  <c:v>22.66300963193486</c:v>
                </c:pt>
                <c:pt idx="226">
                  <c:v>22.20104922395541</c:v>
                </c:pt>
                <c:pt idx="227">
                  <c:v>22.07714676033342</c:v>
                </c:pt>
                <c:pt idx="228">
                  <c:v>22.19382227722227</c:v>
                </c:pt>
                <c:pt idx="229">
                  <c:v>22.03036800719477</c:v>
                </c:pt>
                <c:pt idx="230">
                  <c:v>21.87516879750207</c:v>
                </c:pt>
                <c:pt idx="231">
                  <c:v>21.7317783969626</c:v>
                </c:pt>
                <c:pt idx="232">
                  <c:v>21.50670930526844</c:v>
                </c:pt>
                <c:pt idx="233">
                  <c:v>21.29121709847776</c:v>
                </c:pt>
                <c:pt idx="234">
                  <c:v>21.09795613705573</c:v>
                </c:pt>
                <c:pt idx="235">
                  <c:v>20.92447235626232</c:v>
                </c:pt>
                <c:pt idx="236">
                  <c:v>20.73303208666287</c:v>
                </c:pt>
                <c:pt idx="237">
                  <c:v>20.55774157140248</c:v>
                </c:pt>
                <c:pt idx="238">
                  <c:v>20.24636853673506</c:v>
                </c:pt>
                <c:pt idx="239">
                  <c:v>19.96397829127601</c:v>
                </c:pt>
                <c:pt idx="240">
                  <c:v>19.96655746287009</c:v>
                </c:pt>
                <c:pt idx="241">
                  <c:v>19.78079285254563</c:v>
                </c:pt>
                <c:pt idx="242">
                  <c:v>19.68746067553506</c:v>
                </c:pt>
                <c:pt idx="243">
                  <c:v>19.58805184229682</c:v>
                </c:pt>
                <c:pt idx="244">
                  <c:v>19.48427208484259</c:v>
                </c:pt>
                <c:pt idx="245">
                  <c:v>19.37706160998494</c:v>
                </c:pt>
                <c:pt idx="246">
                  <c:v>19.27184644298346</c:v>
                </c:pt>
                <c:pt idx="247">
                  <c:v>19.16984408586092</c:v>
                </c:pt>
                <c:pt idx="248">
                  <c:v>19.0676309543345</c:v>
                </c:pt>
                <c:pt idx="249">
                  <c:v>18.86634567581235</c:v>
                </c:pt>
                <c:pt idx="250">
                  <c:v>18.77183436116348</c:v>
                </c:pt>
                <c:pt idx="251">
                  <c:v>18.62926572679374</c:v>
                </c:pt>
                <c:pt idx="252">
                  <c:v>18.53212267783535</c:v>
                </c:pt>
                <c:pt idx="253">
                  <c:v>18.43611478624321</c:v>
                </c:pt>
                <c:pt idx="254">
                  <c:v>18.34634259375932</c:v>
                </c:pt>
                <c:pt idx="255">
                  <c:v>18.26478737400636</c:v>
                </c:pt>
                <c:pt idx="256">
                  <c:v>18.19086385950628</c:v>
                </c:pt>
                <c:pt idx="257">
                  <c:v>18.12274719425915</c:v>
                </c:pt>
                <c:pt idx="258">
                  <c:v>18.07677332710361</c:v>
                </c:pt>
                <c:pt idx="259">
                  <c:v>18.0512045355038</c:v>
                </c:pt>
                <c:pt idx="260">
                  <c:v>18.02652511784327</c:v>
                </c:pt>
                <c:pt idx="261">
                  <c:v>18.00178424427849</c:v>
                </c:pt>
                <c:pt idx="262">
                  <c:v>17.97663776802884</c:v>
                </c:pt>
                <c:pt idx="263">
                  <c:v>17.95125527537639</c:v>
                </c:pt>
                <c:pt idx="264">
                  <c:v>17.88682781387869</c:v>
                </c:pt>
                <c:pt idx="265">
                  <c:v>17.81394356869882</c:v>
                </c:pt>
                <c:pt idx="266">
                  <c:v>17.73793826578768</c:v>
                </c:pt>
                <c:pt idx="267">
                  <c:v>17.65912132056761</c:v>
                </c:pt>
                <c:pt idx="268">
                  <c:v>17.57842654062787</c:v>
                </c:pt>
                <c:pt idx="269">
                  <c:v>17.49684989589361</c:v>
                </c:pt>
                <c:pt idx="270">
                  <c:v>17.42098730304052</c:v>
                </c:pt>
                <c:pt idx="271">
                  <c:v>17.35422919729977</c:v>
                </c:pt>
                <c:pt idx="272">
                  <c:v>17.39129982456067</c:v>
                </c:pt>
                <c:pt idx="273">
                  <c:v>17.34033709029548</c:v>
                </c:pt>
                <c:pt idx="274">
                  <c:v>17.3190558004179</c:v>
                </c:pt>
                <c:pt idx="275">
                  <c:v>17.32784332820916</c:v>
                </c:pt>
                <c:pt idx="276">
                  <c:v>17.32782462757622</c:v>
                </c:pt>
                <c:pt idx="277">
                  <c:v>17.32363617112713</c:v>
                </c:pt>
                <c:pt idx="278">
                  <c:v>17.32787877677521</c:v>
                </c:pt>
                <c:pt idx="279">
                  <c:v>17.3407081957742</c:v>
                </c:pt>
                <c:pt idx="280">
                  <c:v>17.35997545705268</c:v>
                </c:pt>
                <c:pt idx="281">
                  <c:v>17.38256173679877</c:v>
                </c:pt>
                <c:pt idx="282">
                  <c:v>17.40934404706712</c:v>
                </c:pt>
                <c:pt idx="283">
                  <c:v>17.43839990926978</c:v>
                </c:pt>
                <c:pt idx="284">
                  <c:v>17.46486691822539</c:v>
                </c:pt>
                <c:pt idx="285">
                  <c:v>17.48780468296591</c:v>
                </c:pt>
                <c:pt idx="286">
                  <c:v>17.50708120001727</c:v>
                </c:pt>
                <c:pt idx="287">
                  <c:v>17.5232321564981</c:v>
                </c:pt>
                <c:pt idx="288">
                  <c:v>17.52068459059273</c:v>
                </c:pt>
                <c:pt idx="289">
                  <c:v>17.51217395110275</c:v>
                </c:pt>
                <c:pt idx="290">
                  <c:v>17.50987172596281</c:v>
                </c:pt>
                <c:pt idx="291">
                  <c:v>17.51803829205484</c:v>
                </c:pt>
                <c:pt idx="292">
                  <c:v>17.535824141559</c:v>
                </c:pt>
                <c:pt idx="293">
                  <c:v>17.55998433263545</c:v>
                </c:pt>
                <c:pt idx="294">
                  <c:v>17.59600383157165</c:v>
                </c:pt>
                <c:pt idx="295">
                  <c:v>17.64079877403909</c:v>
                </c:pt>
                <c:pt idx="296">
                  <c:v>17.68324719233761</c:v>
                </c:pt>
                <c:pt idx="297">
                  <c:v>17.72172173170332</c:v>
                </c:pt>
                <c:pt idx="298">
                  <c:v>17.75586896716218</c:v>
                </c:pt>
                <c:pt idx="299">
                  <c:v>17.78633810662896</c:v>
                </c:pt>
                <c:pt idx="300">
                  <c:v>17.82295987620571</c:v>
                </c:pt>
                <c:pt idx="301">
                  <c:v>17.87062111616899</c:v>
                </c:pt>
                <c:pt idx="302">
                  <c:v>17.91212443146891</c:v>
                </c:pt>
                <c:pt idx="303">
                  <c:v>17.94599449641479</c:v>
                </c:pt>
                <c:pt idx="304">
                  <c:v>17.97308038208277</c:v>
                </c:pt>
                <c:pt idx="305">
                  <c:v>17.99524261100103</c:v>
                </c:pt>
                <c:pt idx="306">
                  <c:v>18.03029363483951</c:v>
                </c:pt>
                <c:pt idx="307">
                  <c:v>18.07925488081236</c:v>
                </c:pt>
                <c:pt idx="308">
                  <c:v>18.12587617726305</c:v>
                </c:pt>
                <c:pt idx="309">
                  <c:v>18.1699711766209</c:v>
                </c:pt>
                <c:pt idx="310">
                  <c:v>18.21263401884293</c:v>
                </c:pt>
                <c:pt idx="311">
                  <c:v>18.25600726821137</c:v>
                </c:pt>
                <c:pt idx="312">
                  <c:v>18.22428463983285</c:v>
                </c:pt>
                <c:pt idx="313">
                  <c:v>18.18037945967519</c:v>
                </c:pt>
                <c:pt idx="314">
                  <c:v>18.14125449618429</c:v>
                </c:pt>
                <c:pt idx="315">
                  <c:v>18.107430501511</c:v>
                </c:pt>
                <c:pt idx="316">
                  <c:v>18.07793818623905</c:v>
                </c:pt>
                <c:pt idx="317">
                  <c:v>18.05118658384167</c:v>
                </c:pt>
                <c:pt idx="318">
                  <c:v>18.02566683637511</c:v>
                </c:pt>
                <c:pt idx="319">
                  <c:v>18.00029672295534</c:v>
                </c:pt>
                <c:pt idx="320">
                  <c:v>17.97452423724378</c:v>
                </c:pt>
                <c:pt idx="321">
                  <c:v>17.94792400488818</c:v>
                </c:pt>
                <c:pt idx="322">
                  <c:v>17.91904805124645</c:v>
                </c:pt>
                <c:pt idx="323">
                  <c:v>17.88482797712814</c:v>
                </c:pt>
                <c:pt idx="324">
                  <c:v>17.88887933334316</c:v>
                </c:pt>
                <c:pt idx="325">
                  <c:v>17.90012146819169</c:v>
                </c:pt>
                <c:pt idx="326">
                  <c:v>17.90630849555365</c:v>
                </c:pt>
                <c:pt idx="327">
                  <c:v>17.90949398004588</c:v>
                </c:pt>
                <c:pt idx="328">
                  <c:v>17.91151056060651</c:v>
                </c:pt>
                <c:pt idx="329">
                  <c:v>17.91365093705274</c:v>
                </c:pt>
                <c:pt idx="330">
                  <c:v>17.91692038355373</c:v>
                </c:pt>
                <c:pt idx="331">
                  <c:v>17.92168041663339</c:v>
                </c:pt>
                <c:pt idx="332">
                  <c:v>17.92774483005545</c:v>
                </c:pt>
                <c:pt idx="333">
                  <c:v>17.9349651499607</c:v>
                </c:pt>
                <c:pt idx="334">
                  <c:v>17.94575814857412</c:v>
                </c:pt>
                <c:pt idx="335">
                  <c:v>17.96616141472023</c:v>
                </c:pt>
                <c:pt idx="336">
                  <c:v>17.96224884285602</c:v>
                </c:pt>
                <c:pt idx="337">
                  <c:v>17.96504221991037</c:v>
                </c:pt>
                <c:pt idx="338">
                  <c:v>17.98591779123355</c:v>
                </c:pt>
                <c:pt idx="339">
                  <c:v>18.02228966523795</c:v>
                </c:pt>
                <c:pt idx="340">
                  <c:v>18.07026369143513</c:v>
                </c:pt>
                <c:pt idx="341">
                  <c:v>18.12573246312851</c:v>
                </c:pt>
                <c:pt idx="342">
                  <c:v>18.18393342199368</c:v>
                </c:pt>
                <c:pt idx="343">
                  <c:v>18.24193173790266</c:v>
                </c:pt>
                <c:pt idx="344">
                  <c:v>18.29918673323992</c:v>
                </c:pt>
                <c:pt idx="345">
                  <c:v>18.35549458418722</c:v>
                </c:pt>
                <c:pt idx="346">
                  <c:v>18.41035336844464</c:v>
                </c:pt>
                <c:pt idx="347">
                  <c:v>18.46292633085409</c:v>
                </c:pt>
                <c:pt idx="348">
                  <c:v>18.54535374633443</c:v>
                </c:pt>
                <c:pt idx="349">
                  <c:v>18.63554170247692</c:v>
                </c:pt>
                <c:pt idx="350">
                  <c:v>18.72446195051561</c:v>
                </c:pt>
                <c:pt idx="351">
                  <c:v>18.81295310834533</c:v>
                </c:pt>
                <c:pt idx="352">
                  <c:v>18.89878055534653</c:v>
                </c:pt>
                <c:pt idx="353">
                  <c:v>18.9785832598044</c:v>
                </c:pt>
                <c:pt idx="354">
                  <c:v>19.05488943590733</c:v>
                </c:pt>
                <c:pt idx="355">
                  <c:v>19.1382736204961</c:v>
                </c:pt>
                <c:pt idx="356">
                  <c:v>19.24174082105417</c:v>
                </c:pt>
                <c:pt idx="357">
                  <c:v>19.375574961239</c:v>
                </c:pt>
                <c:pt idx="358">
                  <c:v>19.54397522152809</c:v>
                </c:pt>
                <c:pt idx="359">
                  <c:v>19.74277969582553</c:v>
                </c:pt>
                <c:pt idx="360">
                  <c:v>19.93481681580693</c:v>
                </c:pt>
                <c:pt idx="361">
                  <c:v>20.12307953946841</c:v>
                </c:pt>
                <c:pt idx="362">
                  <c:v>20.30945454798663</c:v>
                </c:pt>
                <c:pt idx="363">
                  <c:v>20.48422063928151</c:v>
                </c:pt>
                <c:pt idx="364">
                  <c:v>20.6416840504115</c:v>
                </c:pt>
                <c:pt idx="365">
                  <c:v>20.77127830176394</c:v>
                </c:pt>
                <c:pt idx="366">
                  <c:v>20.88089174846209</c:v>
                </c:pt>
                <c:pt idx="367">
                  <c:v>20.9823771351535</c:v>
                </c:pt>
                <c:pt idx="368">
                  <c:v>21.07673782212516</c:v>
                </c:pt>
                <c:pt idx="369">
                  <c:v>21.16522594155918</c:v>
                </c:pt>
                <c:pt idx="370">
                  <c:v>21.24910361187059</c:v>
                </c:pt>
                <c:pt idx="371">
                  <c:v>21.32716761889587</c:v>
                </c:pt>
                <c:pt idx="372">
                  <c:v>21.43412906131581</c:v>
                </c:pt>
                <c:pt idx="373">
                  <c:v>21.53928630449501</c:v>
                </c:pt>
                <c:pt idx="374">
                  <c:v>21.62931647437205</c:v>
                </c:pt>
                <c:pt idx="375">
                  <c:v>21.71132388865109</c:v>
                </c:pt>
                <c:pt idx="376">
                  <c:v>21.78860972656104</c:v>
                </c:pt>
                <c:pt idx="377">
                  <c:v>21.84332531777661</c:v>
                </c:pt>
                <c:pt idx="378">
                  <c:v>21.91712316412599</c:v>
                </c:pt>
                <c:pt idx="379">
                  <c:v>22.05685034510327</c:v>
                </c:pt>
                <c:pt idx="380">
                  <c:v>22.25295197562793</c:v>
                </c:pt>
                <c:pt idx="381">
                  <c:v>22.49106327943798</c:v>
                </c:pt>
                <c:pt idx="382">
                  <c:v>22.75743987013768</c:v>
                </c:pt>
                <c:pt idx="383">
                  <c:v>23.04152564254903</c:v>
                </c:pt>
                <c:pt idx="384">
                  <c:v>23.29753318263932</c:v>
                </c:pt>
                <c:pt idx="385">
                  <c:v>23.54824424963774</c:v>
                </c:pt>
                <c:pt idx="386">
                  <c:v>23.80062984960578</c:v>
                </c:pt>
                <c:pt idx="387">
                  <c:v>24.04778136944008</c:v>
                </c:pt>
                <c:pt idx="388">
                  <c:v>24.28247434988176</c:v>
                </c:pt>
                <c:pt idx="389">
                  <c:v>24.499611347811</c:v>
                </c:pt>
                <c:pt idx="390">
                  <c:v>24.69410053386076</c:v>
                </c:pt>
                <c:pt idx="391">
                  <c:v>24.8632914994307</c:v>
                </c:pt>
                <c:pt idx="392">
                  <c:v>25.0078399826736</c:v>
                </c:pt>
                <c:pt idx="393">
                  <c:v>25.12737289444976</c:v>
                </c:pt>
                <c:pt idx="394">
                  <c:v>25.22218630649391</c:v>
                </c:pt>
                <c:pt idx="395">
                  <c:v>25.29445502833005</c:v>
                </c:pt>
                <c:pt idx="396">
                  <c:v>25.3767817458724</c:v>
                </c:pt>
                <c:pt idx="397">
                  <c:v>25.44780147861943</c:v>
                </c:pt>
                <c:pt idx="398">
                  <c:v>25.50167290582699</c:v>
                </c:pt>
                <c:pt idx="399">
                  <c:v>25.54228743758347</c:v>
                </c:pt>
                <c:pt idx="400">
                  <c:v>25.57988503952033</c:v>
                </c:pt>
                <c:pt idx="401">
                  <c:v>25.62983710070632</c:v>
                </c:pt>
                <c:pt idx="402">
                  <c:v>25.70745086033895</c:v>
                </c:pt>
                <c:pt idx="403">
                  <c:v>25.82183256323461</c:v>
                </c:pt>
                <c:pt idx="404">
                  <c:v>25.97431695839136</c:v>
                </c:pt>
                <c:pt idx="405">
                  <c:v>26.15987118920148</c:v>
                </c:pt>
                <c:pt idx="406">
                  <c:v>26.36870140374339</c:v>
                </c:pt>
                <c:pt idx="407">
                  <c:v>26.59099550769537</c:v>
                </c:pt>
                <c:pt idx="408">
                  <c:v>26.79499998937571</c:v>
                </c:pt>
                <c:pt idx="409">
                  <c:v>26.99032349132138</c:v>
                </c:pt>
                <c:pt idx="410">
                  <c:v>27.18612506513624</c:v>
                </c:pt>
                <c:pt idx="411">
                  <c:v>27.38589878995051</c:v>
                </c:pt>
                <c:pt idx="412">
                  <c:v>27.59435282358603</c:v>
                </c:pt>
                <c:pt idx="413">
                  <c:v>27.8140208609977</c:v>
                </c:pt>
                <c:pt idx="414">
                  <c:v>28.04764803291599</c:v>
                </c:pt>
                <c:pt idx="415">
                  <c:v>28.29684896484323</c:v>
                </c:pt>
                <c:pt idx="416">
                  <c:v>28.56081366404742</c:v>
                </c:pt>
                <c:pt idx="417">
                  <c:v>28.83868024558279</c:v>
                </c:pt>
                <c:pt idx="418">
                  <c:v>29.12755872218374</c:v>
                </c:pt>
                <c:pt idx="419">
                  <c:v>29.42143432995239</c:v>
                </c:pt>
                <c:pt idx="420">
                  <c:v>29.7379684635393</c:v>
                </c:pt>
                <c:pt idx="421">
                  <c:v>30.04758295343652</c:v>
                </c:pt>
                <c:pt idx="422">
                  <c:v>30.33368376351426</c:v>
                </c:pt>
                <c:pt idx="423">
                  <c:v>30.58148610288052</c:v>
                </c:pt>
                <c:pt idx="424">
                  <c:v>30.78433772404241</c:v>
                </c:pt>
                <c:pt idx="425">
                  <c:v>30.94477791669609</c:v>
                </c:pt>
                <c:pt idx="426">
                  <c:v>31.07064381479189</c:v>
                </c:pt>
                <c:pt idx="427">
                  <c:v>31.17560971639334</c:v>
                </c:pt>
                <c:pt idx="428">
                  <c:v>31.27815522708836</c:v>
                </c:pt>
                <c:pt idx="429">
                  <c:v>31.39371842973405</c:v>
                </c:pt>
                <c:pt idx="430">
                  <c:v>31.53032552190268</c:v>
                </c:pt>
                <c:pt idx="431">
                  <c:v>31.69124479365143</c:v>
                </c:pt>
                <c:pt idx="432">
                  <c:v>31.8647259337613</c:v>
                </c:pt>
                <c:pt idx="433">
                  <c:v>32.04891072195783</c:v>
                </c:pt>
                <c:pt idx="434">
                  <c:v>32.23784913692938</c:v>
                </c:pt>
                <c:pt idx="435">
                  <c:v>32.4182381877477</c:v>
                </c:pt>
                <c:pt idx="436">
                  <c:v>32.58422399723922</c:v>
                </c:pt>
                <c:pt idx="437">
                  <c:v>32.73527429130595</c:v>
                </c:pt>
                <c:pt idx="438">
                  <c:v>32.87275451290621</c:v>
                </c:pt>
                <c:pt idx="439">
                  <c:v>33.000184208824</c:v>
                </c:pt>
                <c:pt idx="440">
                  <c:v>33.12286728461309</c:v>
                </c:pt>
                <c:pt idx="441">
                  <c:v>33.24664551057957</c:v>
                </c:pt>
                <c:pt idx="442">
                  <c:v>33.37646696072304</c:v>
                </c:pt>
                <c:pt idx="443">
                  <c:v>33.51579385124778</c:v>
                </c:pt>
                <c:pt idx="444">
                  <c:v>33.68557643662017</c:v>
                </c:pt>
                <c:pt idx="445">
                  <c:v>33.86719822770132</c:v>
                </c:pt>
                <c:pt idx="446">
                  <c:v>34.05189817975857</c:v>
                </c:pt>
                <c:pt idx="447">
                  <c:v>34.23596067686397</c:v>
                </c:pt>
                <c:pt idx="448">
                  <c:v>34.41779745276269</c:v>
                </c:pt>
                <c:pt idx="449">
                  <c:v>34.60055907905533</c:v>
                </c:pt>
                <c:pt idx="450">
                  <c:v>34.7915851331866</c:v>
                </c:pt>
                <c:pt idx="451">
                  <c:v>34.9981879052406</c:v>
                </c:pt>
                <c:pt idx="452">
                  <c:v>35.22602629118427</c:v>
                </c:pt>
                <c:pt idx="453">
                  <c:v>35.48190308624224</c:v>
                </c:pt>
                <c:pt idx="454">
                  <c:v>35.77117307161635</c:v>
                </c:pt>
                <c:pt idx="455">
                  <c:v>36.09126656942011</c:v>
                </c:pt>
                <c:pt idx="456">
                  <c:v>36.41214244550686</c:v>
                </c:pt>
                <c:pt idx="457">
                  <c:v>36.73290912599163</c:v>
                </c:pt>
                <c:pt idx="458">
                  <c:v>37.05440757669984</c:v>
                </c:pt>
                <c:pt idx="459">
                  <c:v>37.36647812985565</c:v>
                </c:pt>
                <c:pt idx="460">
                  <c:v>37.66061847601556</c:v>
                </c:pt>
                <c:pt idx="461">
                  <c:v>37.93384924494386</c:v>
                </c:pt>
                <c:pt idx="462">
                  <c:v>38.18760162430546</c:v>
                </c:pt>
                <c:pt idx="463">
                  <c:v>38.42481388949066</c:v>
                </c:pt>
                <c:pt idx="464">
                  <c:v>38.64840449999064</c:v>
                </c:pt>
                <c:pt idx="465">
                  <c:v>38.85791007110706</c:v>
                </c:pt>
                <c:pt idx="466">
                  <c:v>39.04894970735676</c:v>
                </c:pt>
                <c:pt idx="467">
                  <c:v>39.21818160541157</c:v>
                </c:pt>
                <c:pt idx="468">
                  <c:v>39.39026530487863</c:v>
                </c:pt>
                <c:pt idx="469">
                  <c:v>39.5488743990941</c:v>
                </c:pt>
                <c:pt idx="470">
                  <c:v>39.69534150685531</c:v>
                </c:pt>
                <c:pt idx="471">
                  <c:v>39.8336932831334</c:v>
                </c:pt>
                <c:pt idx="472">
                  <c:v>39.96691063589585</c:v>
                </c:pt>
                <c:pt idx="473">
                  <c:v>40.09737607445475</c:v>
                </c:pt>
                <c:pt idx="474">
                  <c:v>40.226172134141</c:v>
                </c:pt>
                <c:pt idx="475">
                  <c:v>40.35323447329427</c:v>
                </c:pt>
                <c:pt idx="476">
                  <c:v>40.47849997868688</c:v>
                </c:pt>
                <c:pt idx="477">
                  <c:v>40.6019582208637</c:v>
                </c:pt>
                <c:pt idx="478">
                  <c:v>40.72360199834021</c:v>
                </c:pt>
                <c:pt idx="479">
                  <c:v>40.84342261936705</c:v>
                </c:pt>
              </c:numCache>
            </c:numRef>
          </c:val>
        </c:ser>
        <c:ser>
          <c:idx val="4"/>
          <c:order val="4"/>
          <c:tx>
            <c:strRef>
              <c:f>'USL48 Production Data'!$A$22</c:f>
              <c:strCache>
                <c:ptCount val="1"/>
                <c:pt idx="0">
                  <c:v>Associated gas</c:v>
                </c:pt>
              </c:strCache>
            </c:strRef>
          </c:tx>
          <c:spPr>
            <a:ln w="25400">
              <a:noFill/>
            </a:ln>
          </c:spPr>
          <c:cat>
            <c:numRef>
              <c:f>'USL48 Production Data'!$B$18:$RM$18</c:f>
              <c:numCache>
                <c:formatCode>m/d/yyyy</c:formatCode>
                <c:ptCount val="480"/>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pt idx="189">
                  <c:v>42644.0</c:v>
                </c:pt>
                <c:pt idx="190">
                  <c:v>42675.0</c:v>
                </c:pt>
                <c:pt idx="191">
                  <c:v>42705.0</c:v>
                </c:pt>
                <c:pt idx="192">
                  <c:v>42736.0</c:v>
                </c:pt>
                <c:pt idx="193">
                  <c:v>42767.0</c:v>
                </c:pt>
                <c:pt idx="194">
                  <c:v>42795.0</c:v>
                </c:pt>
                <c:pt idx="195">
                  <c:v>42826.0</c:v>
                </c:pt>
                <c:pt idx="196">
                  <c:v>42856.0</c:v>
                </c:pt>
                <c:pt idx="197">
                  <c:v>42887.0</c:v>
                </c:pt>
                <c:pt idx="198">
                  <c:v>42917.0</c:v>
                </c:pt>
                <c:pt idx="199">
                  <c:v>42948.0</c:v>
                </c:pt>
                <c:pt idx="200">
                  <c:v>42979.0</c:v>
                </c:pt>
                <c:pt idx="201">
                  <c:v>43009.0</c:v>
                </c:pt>
                <c:pt idx="202">
                  <c:v>43040.0</c:v>
                </c:pt>
                <c:pt idx="203">
                  <c:v>43070.0</c:v>
                </c:pt>
                <c:pt idx="204">
                  <c:v>43101.0</c:v>
                </c:pt>
                <c:pt idx="205">
                  <c:v>43132.0</c:v>
                </c:pt>
                <c:pt idx="206">
                  <c:v>43160.0</c:v>
                </c:pt>
                <c:pt idx="207">
                  <c:v>43191.0</c:v>
                </c:pt>
                <c:pt idx="208">
                  <c:v>43221.0</c:v>
                </c:pt>
                <c:pt idx="209">
                  <c:v>43252.0</c:v>
                </c:pt>
                <c:pt idx="210">
                  <c:v>43282.0</c:v>
                </c:pt>
                <c:pt idx="211">
                  <c:v>43313.0</c:v>
                </c:pt>
                <c:pt idx="212">
                  <c:v>43344.0</c:v>
                </c:pt>
                <c:pt idx="213">
                  <c:v>43374.0</c:v>
                </c:pt>
                <c:pt idx="214">
                  <c:v>43405.0</c:v>
                </c:pt>
                <c:pt idx="215">
                  <c:v>43435.0</c:v>
                </c:pt>
                <c:pt idx="216">
                  <c:v>43466.0</c:v>
                </c:pt>
                <c:pt idx="217">
                  <c:v>43497.0</c:v>
                </c:pt>
                <c:pt idx="218">
                  <c:v>43525.0</c:v>
                </c:pt>
                <c:pt idx="219">
                  <c:v>43556.0</c:v>
                </c:pt>
                <c:pt idx="220">
                  <c:v>43586.0</c:v>
                </c:pt>
                <c:pt idx="221">
                  <c:v>43617.0</c:v>
                </c:pt>
                <c:pt idx="222">
                  <c:v>43647.0</c:v>
                </c:pt>
                <c:pt idx="223">
                  <c:v>43678.0</c:v>
                </c:pt>
                <c:pt idx="224">
                  <c:v>43709.0</c:v>
                </c:pt>
                <c:pt idx="225">
                  <c:v>43739.0</c:v>
                </c:pt>
                <c:pt idx="226">
                  <c:v>43770.0</c:v>
                </c:pt>
                <c:pt idx="227">
                  <c:v>43800.0</c:v>
                </c:pt>
                <c:pt idx="228">
                  <c:v>43831.0</c:v>
                </c:pt>
                <c:pt idx="229">
                  <c:v>43862.0</c:v>
                </c:pt>
                <c:pt idx="230">
                  <c:v>43891.0</c:v>
                </c:pt>
                <c:pt idx="231">
                  <c:v>43922.0</c:v>
                </c:pt>
                <c:pt idx="232">
                  <c:v>43952.0</c:v>
                </c:pt>
                <c:pt idx="233">
                  <c:v>43983.0</c:v>
                </c:pt>
                <c:pt idx="234">
                  <c:v>44013.0</c:v>
                </c:pt>
                <c:pt idx="235">
                  <c:v>44044.0</c:v>
                </c:pt>
                <c:pt idx="236">
                  <c:v>44075.0</c:v>
                </c:pt>
                <c:pt idx="237">
                  <c:v>44105.0</c:v>
                </c:pt>
                <c:pt idx="238">
                  <c:v>44136.0</c:v>
                </c:pt>
                <c:pt idx="239">
                  <c:v>44166.0</c:v>
                </c:pt>
                <c:pt idx="240">
                  <c:v>44197.0</c:v>
                </c:pt>
                <c:pt idx="241">
                  <c:v>44228.0</c:v>
                </c:pt>
                <c:pt idx="242">
                  <c:v>44256.0</c:v>
                </c:pt>
                <c:pt idx="243">
                  <c:v>44287.0</c:v>
                </c:pt>
                <c:pt idx="244">
                  <c:v>44317.0</c:v>
                </c:pt>
                <c:pt idx="245">
                  <c:v>44348.0</c:v>
                </c:pt>
                <c:pt idx="246">
                  <c:v>44378.0</c:v>
                </c:pt>
                <c:pt idx="247">
                  <c:v>44409.0</c:v>
                </c:pt>
                <c:pt idx="248">
                  <c:v>44440.0</c:v>
                </c:pt>
                <c:pt idx="249">
                  <c:v>44470.0</c:v>
                </c:pt>
                <c:pt idx="250">
                  <c:v>44501.0</c:v>
                </c:pt>
                <c:pt idx="251">
                  <c:v>44531.0</c:v>
                </c:pt>
                <c:pt idx="252">
                  <c:v>44562.0</c:v>
                </c:pt>
                <c:pt idx="253">
                  <c:v>44593.0</c:v>
                </c:pt>
                <c:pt idx="254">
                  <c:v>44621.0</c:v>
                </c:pt>
                <c:pt idx="255">
                  <c:v>44652.0</c:v>
                </c:pt>
                <c:pt idx="256">
                  <c:v>44682.0</c:v>
                </c:pt>
                <c:pt idx="257">
                  <c:v>44713.0</c:v>
                </c:pt>
                <c:pt idx="258">
                  <c:v>44743.0</c:v>
                </c:pt>
                <c:pt idx="259">
                  <c:v>44774.0</c:v>
                </c:pt>
                <c:pt idx="260">
                  <c:v>44805.0</c:v>
                </c:pt>
                <c:pt idx="261">
                  <c:v>44835.0</c:v>
                </c:pt>
                <c:pt idx="262">
                  <c:v>44866.0</c:v>
                </c:pt>
                <c:pt idx="263">
                  <c:v>44896.0</c:v>
                </c:pt>
                <c:pt idx="264">
                  <c:v>44927.0</c:v>
                </c:pt>
                <c:pt idx="265">
                  <c:v>44958.0</c:v>
                </c:pt>
                <c:pt idx="266">
                  <c:v>44986.0</c:v>
                </c:pt>
                <c:pt idx="267">
                  <c:v>45017.0</c:v>
                </c:pt>
                <c:pt idx="268">
                  <c:v>45047.0</c:v>
                </c:pt>
                <c:pt idx="269">
                  <c:v>45078.0</c:v>
                </c:pt>
                <c:pt idx="270">
                  <c:v>45108.0</c:v>
                </c:pt>
                <c:pt idx="271">
                  <c:v>45139.0</c:v>
                </c:pt>
                <c:pt idx="272">
                  <c:v>45170.0</c:v>
                </c:pt>
                <c:pt idx="273">
                  <c:v>45200.0</c:v>
                </c:pt>
                <c:pt idx="274">
                  <c:v>45231.0</c:v>
                </c:pt>
                <c:pt idx="275">
                  <c:v>45261.0</c:v>
                </c:pt>
                <c:pt idx="276">
                  <c:v>45292.0</c:v>
                </c:pt>
                <c:pt idx="277">
                  <c:v>45323.0</c:v>
                </c:pt>
                <c:pt idx="278">
                  <c:v>45352.0</c:v>
                </c:pt>
                <c:pt idx="279">
                  <c:v>45383.0</c:v>
                </c:pt>
                <c:pt idx="280">
                  <c:v>45413.0</c:v>
                </c:pt>
                <c:pt idx="281">
                  <c:v>45444.0</c:v>
                </c:pt>
                <c:pt idx="282">
                  <c:v>45474.0</c:v>
                </c:pt>
                <c:pt idx="283">
                  <c:v>45505.0</c:v>
                </c:pt>
                <c:pt idx="284">
                  <c:v>45536.0</c:v>
                </c:pt>
                <c:pt idx="285">
                  <c:v>45566.0</c:v>
                </c:pt>
                <c:pt idx="286">
                  <c:v>45597.0</c:v>
                </c:pt>
                <c:pt idx="287">
                  <c:v>45627.0</c:v>
                </c:pt>
                <c:pt idx="288">
                  <c:v>45658.0</c:v>
                </c:pt>
                <c:pt idx="289">
                  <c:v>45689.0</c:v>
                </c:pt>
                <c:pt idx="290">
                  <c:v>45717.0</c:v>
                </c:pt>
                <c:pt idx="291">
                  <c:v>45748.0</c:v>
                </c:pt>
                <c:pt idx="292">
                  <c:v>45778.0</c:v>
                </c:pt>
                <c:pt idx="293">
                  <c:v>45809.0</c:v>
                </c:pt>
                <c:pt idx="294">
                  <c:v>45839.0</c:v>
                </c:pt>
                <c:pt idx="295">
                  <c:v>45870.0</c:v>
                </c:pt>
                <c:pt idx="296">
                  <c:v>45901.0</c:v>
                </c:pt>
                <c:pt idx="297">
                  <c:v>45931.0</c:v>
                </c:pt>
                <c:pt idx="298">
                  <c:v>45962.0</c:v>
                </c:pt>
                <c:pt idx="299">
                  <c:v>45992.0</c:v>
                </c:pt>
                <c:pt idx="300">
                  <c:v>46023.0</c:v>
                </c:pt>
                <c:pt idx="301">
                  <c:v>46054.0</c:v>
                </c:pt>
                <c:pt idx="302">
                  <c:v>46082.0</c:v>
                </c:pt>
                <c:pt idx="303">
                  <c:v>46113.0</c:v>
                </c:pt>
                <c:pt idx="304">
                  <c:v>46143.0</c:v>
                </c:pt>
                <c:pt idx="305">
                  <c:v>46174.0</c:v>
                </c:pt>
                <c:pt idx="306">
                  <c:v>46204.0</c:v>
                </c:pt>
                <c:pt idx="307">
                  <c:v>46235.0</c:v>
                </c:pt>
                <c:pt idx="308">
                  <c:v>46266.0</c:v>
                </c:pt>
                <c:pt idx="309">
                  <c:v>46296.0</c:v>
                </c:pt>
                <c:pt idx="310">
                  <c:v>46327.0</c:v>
                </c:pt>
                <c:pt idx="311">
                  <c:v>46357.0</c:v>
                </c:pt>
                <c:pt idx="312">
                  <c:v>46388.0</c:v>
                </c:pt>
                <c:pt idx="313">
                  <c:v>46419.0</c:v>
                </c:pt>
                <c:pt idx="314">
                  <c:v>46447.0</c:v>
                </c:pt>
                <c:pt idx="315">
                  <c:v>46478.0</c:v>
                </c:pt>
                <c:pt idx="316">
                  <c:v>46508.0</c:v>
                </c:pt>
                <c:pt idx="317">
                  <c:v>46539.0</c:v>
                </c:pt>
                <c:pt idx="318">
                  <c:v>46569.0</c:v>
                </c:pt>
                <c:pt idx="319">
                  <c:v>46600.0</c:v>
                </c:pt>
                <c:pt idx="320">
                  <c:v>46631.0</c:v>
                </c:pt>
                <c:pt idx="321">
                  <c:v>46661.0</c:v>
                </c:pt>
                <c:pt idx="322">
                  <c:v>46692.0</c:v>
                </c:pt>
                <c:pt idx="323">
                  <c:v>46722.0</c:v>
                </c:pt>
                <c:pt idx="324">
                  <c:v>46753.0</c:v>
                </c:pt>
                <c:pt idx="325">
                  <c:v>46784.0</c:v>
                </c:pt>
                <c:pt idx="326">
                  <c:v>46813.0</c:v>
                </c:pt>
                <c:pt idx="327">
                  <c:v>46844.0</c:v>
                </c:pt>
                <c:pt idx="328">
                  <c:v>46874.0</c:v>
                </c:pt>
                <c:pt idx="329">
                  <c:v>46905.0</c:v>
                </c:pt>
                <c:pt idx="330">
                  <c:v>46935.0</c:v>
                </c:pt>
                <c:pt idx="331">
                  <c:v>46966.0</c:v>
                </c:pt>
                <c:pt idx="332">
                  <c:v>46997.0</c:v>
                </c:pt>
                <c:pt idx="333">
                  <c:v>47027.0</c:v>
                </c:pt>
                <c:pt idx="334">
                  <c:v>47058.0</c:v>
                </c:pt>
                <c:pt idx="335">
                  <c:v>47088.0</c:v>
                </c:pt>
                <c:pt idx="336">
                  <c:v>47119.0</c:v>
                </c:pt>
                <c:pt idx="337">
                  <c:v>47150.0</c:v>
                </c:pt>
                <c:pt idx="338">
                  <c:v>47178.0</c:v>
                </c:pt>
                <c:pt idx="339">
                  <c:v>47209.0</c:v>
                </c:pt>
                <c:pt idx="340">
                  <c:v>47239.0</c:v>
                </c:pt>
                <c:pt idx="341">
                  <c:v>47270.0</c:v>
                </c:pt>
                <c:pt idx="342">
                  <c:v>47300.0</c:v>
                </c:pt>
                <c:pt idx="343">
                  <c:v>47331.0</c:v>
                </c:pt>
                <c:pt idx="344">
                  <c:v>47362.0</c:v>
                </c:pt>
                <c:pt idx="345">
                  <c:v>47392.0</c:v>
                </c:pt>
                <c:pt idx="346">
                  <c:v>47423.0</c:v>
                </c:pt>
                <c:pt idx="347">
                  <c:v>47453.0</c:v>
                </c:pt>
                <c:pt idx="348">
                  <c:v>47484.0</c:v>
                </c:pt>
                <c:pt idx="349">
                  <c:v>47515.0</c:v>
                </c:pt>
                <c:pt idx="350">
                  <c:v>47543.0</c:v>
                </c:pt>
                <c:pt idx="351">
                  <c:v>47574.0</c:v>
                </c:pt>
                <c:pt idx="352">
                  <c:v>47604.0</c:v>
                </c:pt>
                <c:pt idx="353">
                  <c:v>47635.0</c:v>
                </c:pt>
                <c:pt idx="354">
                  <c:v>47665.0</c:v>
                </c:pt>
                <c:pt idx="355">
                  <c:v>47696.0</c:v>
                </c:pt>
                <c:pt idx="356">
                  <c:v>47727.0</c:v>
                </c:pt>
                <c:pt idx="357">
                  <c:v>47757.0</c:v>
                </c:pt>
                <c:pt idx="358">
                  <c:v>47788.0</c:v>
                </c:pt>
                <c:pt idx="359">
                  <c:v>47818.0</c:v>
                </c:pt>
                <c:pt idx="360">
                  <c:v>47849.0</c:v>
                </c:pt>
                <c:pt idx="361">
                  <c:v>47880.0</c:v>
                </c:pt>
                <c:pt idx="362">
                  <c:v>47908.0</c:v>
                </c:pt>
                <c:pt idx="363">
                  <c:v>47939.0</c:v>
                </c:pt>
                <c:pt idx="364">
                  <c:v>47969.0</c:v>
                </c:pt>
                <c:pt idx="365">
                  <c:v>48000.0</c:v>
                </c:pt>
                <c:pt idx="366">
                  <c:v>48030.0</c:v>
                </c:pt>
                <c:pt idx="367">
                  <c:v>48061.0</c:v>
                </c:pt>
                <c:pt idx="368">
                  <c:v>48092.0</c:v>
                </c:pt>
                <c:pt idx="369">
                  <c:v>48122.0</c:v>
                </c:pt>
                <c:pt idx="370">
                  <c:v>48153.0</c:v>
                </c:pt>
                <c:pt idx="371">
                  <c:v>48183.0</c:v>
                </c:pt>
                <c:pt idx="372">
                  <c:v>48214.0</c:v>
                </c:pt>
                <c:pt idx="373">
                  <c:v>48245.0</c:v>
                </c:pt>
                <c:pt idx="374">
                  <c:v>48274.0</c:v>
                </c:pt>
                <c:pt idx="375">
                  <c:v>48305.0</c:v>
                </c:pt>
                <c:pt idx="376">
                  <c:v>48335.0</c:v>
                </c:pt>
                <c:pt idx="377">
                  <c:v>48366.0</c:v>
                </c:pt>
                <c:pt idx="378">
                  <c:v>48396.0</c:v>
                </c:pt>
                <c:pt idx="379">
                  <c:v>48427.0</c:v>
                </c:pt>
                <c:pt idx="380">
                  <c:v>48458.0</c:v>
                </c:pt>
                <c:pt idx="381">
                  <c:v>48488.0</c:v>
                </c:pt>
                <c:pt idx="382">
                  <c:v>48519.0</c:v>
                </c:pt>
                <c:pt idx="383">
                  <c:v>48549.0</c:v>
                </c:pt>
                <c:pt idx="384">
                  <c:v>48580.0</c:v>
                </c:pt>
                <c:pt idx="385">
                  <c:v>48611.0</c:v>
                </c:pt>
                <c:pt idx="386">
                  <c:v>48639.0</c:v>
                </c:pt>
                <c:pt idx="387">
                  <c:v>48670.0</c:v>
                </c:pt>
                <c:pt idx="388">
                  <c:v>48700.0</c:v>
                </c:pt>
                <c:pt idx="389">
                  <c:v>48731.0</c:v>
                </c:pt>
                <c:pt idx="390">
                  <c:v>48761.0</c:v>
                </c:pt>
                <c:pt idx="391">
                  <c:v>48792.0</c:v>
                </c:pt>
                <c:pt idx="392">
                  <c:v>48823.0</c:v>
                </c:pt>
                <c:pt idx="393">
                  <c:v>48853.0</c:v>
                </c:pt>
                <c:pt idx="394">
                  <c:v>48884.0</c:v>
                </c:pt>
                <c:pt idx="395">
                  <c:v>48914.0</c:v>
                </c:pt>
                <c:pt idx="396">
                  <c:v>48945.0</c:v>
                </c:pt>
                <c:pt idx="397">
                  <c:v>48976.0</c:v>
                </c:pt>
                <c:pt idx="398">
                  <c:v>49004.0</c:v>
                </c:pt>
                <c:pt idx="399">
                  <c:v>49035.0</c:v>
                </c:pt>
                <c:pt idx="400">
                  <c:v>49065.0</c:v>
                </c:pt>
                <c:pt idx="401">
                  <c:v>49096.0</c:v>
                </c:pt>
                <c:pt idx="402">
                  <c:v>49126.0</c:v>
                </c:pt>
                <c:pt idx="403">
                  <c:v>49157.0</c:v>
                </c:pt>
                <c:pt idx="404">
                  <c:v>49188.0</c:v>
                </c:pt>
                <c:pt idx="405">
                  <c:v>49218.0</c:v>
                </c:pt>
                <c:pt idx="406">
                  <c:v>49249.0</c:v>
                </c:pt>
                <c:pt idx="407">
                  <c:v>49279.0</c:v>
                </c:pt>
                <c:pt idx="408">
                  <c:v>49310.0</c:v>
                </c:pt>
                <c:pt idx="409">
                  <c:v>49341.0</c:v>
                </c:pt>
                <c:pt idx="410">
                  <c:v>49369.0</c:v>
                </c:pt>
                <c:pt idx="411">
                  <c:v>49400.0</c:v>
                </c:pt>
                <c:pt idx="412">
                  <c:v>49430.0</c:v>
                </c:pt>
                <c:pt idx="413">
                  <c:v>49461.0</c:v>
                </c:pt>
                <c:pt idx="414">
                  <c:v>49491.0</c:v>
                </c:pt>
                <c:pt idx="415">
                  <c:v>49522.0</c:v>
                </c:pt>
                <c:pt idx="416">
                  <c:v>49553.0</c:v>
                </c:pt>
                <c:pt idx="417">
                  <c:v>49583.0</c:v>
                </c:pt>
                <c:pt idx="418">
                  <c:v>49614.0</c:v>
                </c:pt>
                <c:pt idx="419">
                  <c:v>49644.0</c:v>
                </c:pt>
                <c:pt idx="420">
                  <c:v>49675.0</c:v>
                </c:pt>
                <c:pt idx="421">
                  <c:v>49706.0</c:v>
                </c:pt>
                <c:pt idx="422">
                  <c:v>49735.0</c:v>
                </c:pt>
                <c:pt idx="423">
                  <c:v>49766.0</c:v>
                </c:pt>
                <c:pt idx="424">
                  <c:v>49796.0</c:v>
                </c:pt>
                <c:pt idx="425">
                  <c:v>49827.0</c:v>
                </c:pt>
                <c:pt idx="426">
                  <c:v>49857.0</c:v>
                </c:pt>
                <c:pt idx="427">
                  <c:v>49888.0</c:v>
                </c:pt>
                <c:pt idx="428">
                  <c:v>49919.0</c:v>
                </c:pt>
                <c:pt idx="429">
                  <c:v>49949.0</c:v>
                </c:pt>
                <c:pt idx="430">
                  <c:v>49980.0</c:v>
                </c:pt>
                <c:pt idx="431">
                  <c:v>50010.0</c:v>
                </c:pt>
                <c:pt idx="432">
                  <c:v>50041.0</c:v>
                </c:pt>
                <c:pt idx="433">
                  <c:v>50072.0</c:v>
                </c:pt>
                <c:pt idx="434">
                  <c:v>50100.0</c:v>
                </c:pt>
                <c:pt idx="435">
                  <c:v>50131.0</c:v>
                </c:pt>
                <c:pt idx="436">
                  <c:v>50161.0</c:v>
                </c:pt>
                <c:pt idx="437">
                  <c:v>50192.0</c:v>
                </c:pt>
                <c:pt idx="438">
                  <c:v>50222.0</c:v>
                </c:pt>
                <c:pt idx="439">
                  <c:v>50253.0</c:v>
                </c:pt>
                <c:pt idx="440">
                  <c:v>50284.0</c:v>
                </c:pt>
                <c:pt idx="441">
                  <c:v>50314.0</c:v>
                </c:pt>
                <c:pt idx="442">
                  <c:v>50345.0</c:v>
                </c:pt>
                <c:pt idx="443">
                  <c:v>50375.0</c:v>
                </c:pt>
                <c:pt idx="444">
                  <c:v>50406.0</c:v>
                </c:pt>
                <c:pt idx="445">
                  <c:v>50437.0</c:v>
                </c:pt>
                <c:pt idx="446">
                  <c:v>50465.0</c:v>
                </c:pt>
                <c:pt idx="447">
                  <c:v>50496.0</c:v>
                </c:pt>
                <c:pt idx="448">
                  <c:v>50526.0</c:v>
                </c:pt>
                <c:pt idx="449">
                  <c:v>50557.0</c:v>
                </c:pt>
                <c:pt idx="450">
                  <c:v>50587.0</c:v>
                </c:pt>
                <c:pt idx="451">
                  <c:v>50618.0</c:v>
                </c:pt>
                <c:pt idx="452">
                  <c:v>50649.0</c:v>
                </c:pt>
                <c:pt idx="453">
                  <c:v>50679.0</c:v>
                </c:pt>
                <c:pt idx="454">
                  <c:v>50710.0</c:v>
                </c:pt>
                <c:pt idx="455">
                  <c:v>50740.0</c:v>
                </c:pt>
                <c:pt idx="456">
                  <c:v>50771.0</c:v>
                </c:pt>
                <c:pt idx="457">
                  <c:v>50802.0</c:v>
                </c:pt>
                <c:pt idx="458">
                  <c:v>50830.0</c:v>
                </c:pt>
                <c:pt idx="459">
                  <c:v>50861.0</c:v>
                </c:pt>
                <c:pt idx="460">
                  <c:v>50891.0</c:v>
                </c:pt>
                <c:pt idx="461">
                  <c:v>50922.0</c:v>
                </c:pt>
                <c:pt idx="462">
                  <c:v>50952.0</c:v>
                </c:pt>
                <c:pt idx="463">
                  <c:v>50983.0</c:v>
                </c:pt>
                <c:pt idx="464">
                  <c:v>51014.0</c:v>
                </c:pt>
                <c:pt idx="465">
                  <c:v>51044.0</c:v>
                </c:pt>
                <c:pt idx="466">
                  <c:v>51075.0</c:v>
                </c:pt>
                <c:pt idx="467">
                  <c:v>51105.0</c:v>
                </c:pt>
                <c:pt idx="468">
                  <c:v>51136.0</c:v>
                </c:pt>
                <c:pt idx="469">
                  <c:v>51167.0</c:v>
                </c:pt>
                <c:pt idx="470">
                  <c:v>51196.0</c:v>
                </c:pt>
                <c:pt idx="471">
                  <c:v>51227.0</c:v>
                </c:pt>
                <c:pt idx="472">
                  <c:v>51257.0</c:v>
                </c:pt>
                <c:pt idx="473">
                  <c:v>51288.0</c:v>
                </c:pt>
                <c:pt idx="474">
                  <c:v>51318.0</c:v>
                </c:pt>
                <c:pt idx="475">
                  <c:v>51349.0</c:v>
                </c:pt>
                <c:pt idx="476">
                  <c:v>51380.0</c:v>
                </c:pt>
                <c:pt idx="477">
                  <c:v>51410.0</c:v>
                </c:pt>
                <c:pt idx="478">
                  <c:v>51441.0</c:v>
                </c:pt>
                <c:pt idx="479">
                  <c:v>51471.0</c:v>
                </c:pt>
              </c:numCache>
            </c:numRef>
          </c:cat>
          <c:val>
            <c:numRef>
              <c:f>'USL48 Production Data'!$B$22:$RM$22</c:f>
              <c:numCache>
                <c:formatCode>0.00</c:formatCode>
                <c:ptCount val="480"/>
                <c:pt idx="0">
                  <c:v>6.470446106612906</c:v>
                </c:pt>
                <c:pt idx="1">
                  <c:v>6.579288296642855</c:v>
                </c:pt>
                <c:pt idx="2">
                  <c:v>6.544985320870968</c:v>
                </c:pt>
                <c:pt idx="3">
                  <c:v>6.609090759266661</c:v>
                </c:pt>
                <c:pt idx="4">
                  <c:v>6.672176820709668</c:v>
                </c:pt>
                <c:pt idx="5">
                  <c:v>6.7109036686</c:v>
                </c:pt>
                <c:pt idx="6">
                  <c:v>6.704325695032264</c:v>
                </c:pt>
                <c:pt idx="7">
                  <c:v>6.68738974783871</c:v>
                </c:pt>
                <c:pt idx="8">
                  <c:v>6.692730697733339</c:v>
                </c:pt>
                <c:pt idx="9">
                  <c:v>6.648774794451617</c:v>
                </c:pt>
                <c:pt idx="10">
                  <c:v>6.611822843499999</c:v>
                </c:pt>
                <c:pt idx="11">
                  <c:v>6.559648200741941</c:v>
                </c:pt>
                <c:pt idx="12">
                  <c:v>6.491007537322578</c:v>
                </c:pt>
                <c:pt idx="13">
                  <c:v>6.497882314000003</c:v>
                </c:pt>
                <c:pt idx="14">
                  <c:v>6.506794750483874</c:v>
                </c:pt>
                <c:pt idx="15">
                  <c:v>6.531484244033335</c:v>
                </c:pt>
                <c:pt idx="16">
                  <c:v>6.520829612322584</c:v>
                </c:pt>
                <c:pt idx="17">
                  <c:v>6.527679240566664</c:v>
                </c:pt>
                <c:pt idx="18">
                  <c:v>6.463252726870964</c:v>
                </c:pt>
                <c:pt idx="19">
                  <c:v>6.471089227903224</c:v>
                </c:pt>
                <c:pt idx="20">
                  <c:v>6.51946908726667</c:v>
                </c:pt>
                <c:pt idx="21">
                  <c:v>6.441556236967743</c:v>
                </c:pt>
                <c:pt idx="22">
                  <c:v>6.403891341133333</c:v>
                </c:pt>
                <c:pt idx="23">
                  <c:v>6.411210566580648</c:v>
                </c:pt>
                <c:pt idx="24">
                  <c:v>6.362017122225802</c:v>
                </c:pt>
                <c:pt idx="25">
                  <c:v>6.417145279892852</c:v>
                </c:pt>
                <c:pt idx="26">
                  <c:v>6.450387379064516</c:v>
                </c:pt>
                <c:pt idx="27">
                  <c:v>6.468672715133334</c:v>
                </c:pt>
                <c:pt idx="28">
                  <c:v>6.466687189483873</c:v>
                </c:pt>
                <c:pt idx="29">
                  <c:v>6.49037490693333</c:v>
                </c:pt>
                <c:pt idx="30">
                  <c:v>6.546536663580644</c:v>
                </c:pt>
                <c:pt idx="31">
                  <c:v>6.522871244322576</c:v>
                </c:pt>
                <c:pt idx="32">
                  <c:v>6.560492422799996</c:v>
                </c:pt>
                <c:pt idx="33">
                  <c:v>6.504953705838705</c:v>
                </c:pt>
                <c:pt idx="34">
                  <c:v>6.491250008633336</c:v>
                </c:pt>
                <c:pt idx="35">
                  <c:v>6.521394988354836</c:v>
                </c:pt>
                <c:pt idx="36">
                  <c:v>6.530486109129035</c:v>
                </c:pt>
                <c:pt idx="37">
                  <c:v>6.493227730034482</c:v>
                </c:pt>
                <c:pt idx="38">
                  <c:v>6.516553201870967</c:v>
                </c:pt>
                <c:pt idx="39">
                  <c:v>6.485051301399999</c:v>
                </c:pt>
                <c:pt idx="40">
                  <c:v>6.549986887387097</c:v>
                </c:pt>
                <c:pt idx="41">
                  <c:v>6.558923654099996</c:v>
                </c:pt>
                <c:pt idx="42">
                  <c:v>6.628203443580645</c:v>
                </c:pt>
                <c:pt idx="43">
                  <c:v>6.644560995741935</c:v>
                </c:pt>
                <c:pt idx="44">
                  <c:v>6.624856179999999</c:v>
                </c:pt>
                <c:pt idx="45">
                  <c:v>6.636504053838708</c:v>
                </c:pt>
                <c:pt idx="46">
                  <c:v>6.662443902600001</c:v>
                </c:pt>
                <c:pt idx="47">
                  <c:v>6.577055131838709</c:v>
                </c:pt>
                <c:pt idx="48">
                  <c:v>5.965925252483868</c:v>
                </c:pt>
                <c:pt idx="49">
                  <c:v>6.09077992103572</c:v>
                </c:pt>
                <c:pt idx="50">
                  <c:v>6.21048505112903</c:v>
                </c:pt>
                <c:pt idx="51">
                  <c:v>6.1437072055</c:v>
                </c:pt>
                <c:pt idx="52">
                  <c:v>6.08132337587097</c:v>
                </c:pt>
                <c:pt idx="53">
                  <c:v>6.0729810943</c:v>
                </c:pt>
                <c:pt idx="54">
                  <c:v>6.076331203870965</c:v>
                </c:pt>
                <c:pt idx="55">
                  <c:v>6.198172543322579</c:v>
                </c:pt>
                <c:pt idx="56">
                  <c:v>5.98650977146667</c:v>
                </c:pt>
                <c:pt idx="57">
                  <c:v>6.12439535</c:v>
                </c:pt>
                <c:pt idx="58">
                  <c:v>6.115146055599996</c:v>
                </c:pt>
                <c:pt idx="59">
                  <c:v>5.951680422774192</c:v>
                </c:pt>
                <c:pt idx="60">
                  <c:v>6.119758515064512</c:v>
                </c:pt>
                <c:pt idx="61">
                  <c:v>6.071906297142855</c:v>
                </c:pt>
                <c:pt idx="62">
                  <c:v>6.208968626806446</c:v>
                </c:pt>
                <c:pt idx="63">
                  <c:v>6.27864745253333</c:v>
                </c:pt>
                <c:pt idx="64">
                  <c:v>6.30089077719355</c:v>
                </c:pt>
                <c:pt idx="65">
                  <c:v>6.267270574533335</c:v>
                </c:pt>
                <c:pt idx="66">
                  <c:v>6.21799764280645</c:v>
                </c:pt>
                <c:pt idx="67">
                  <c:v>6.269418263354837</c:v>
                </c:pt>
                <c:pt idx="68">
                  <c:v>6.388085806966662</c:v>
                </c:pt>
                <c:pt idx="69">
                  <c:v>6.350922657580648</c:v>
                </c:pt>
                <c:pt idx="70">
                  <c:v>6.305013261566667</c:v>
                </c:pt>
                <c:pt idx="71">
                  <c:v>6.29047378703226</c:v>
                </c:pt>
                <c:pt idx="72">
                  <c:v>8.104969001971934</c:v>
                </c:pt>
                <c:pt idx="73">
                  <c:v>8.242576202451071</c:v>
                </c:pt>
                <c:pt idx="74">
                  <c:v>8.415584710339675</c:v>
                </c:pt>
                <c:pt idx="75">
                  <c:v>8.442289081765002</c:v>
                </c:pt>
                <c:pt idx="76">
                  <c:v>8.519971245975807</c:v>
                </c:pt>
                <c:pt idx="77">
                  <c:v>8.460973217450831</c:v>
                </c:pt>
                <c:pt idx="78">
                  <c:v>8.52988984967016</c:v>
                </c:pt>
                <c:pt idx="79">
                  <c:v>8.556077798038227</c:v>
                </c:pt>
                <c:pt idx="80">
                  <c:v>8.489788198190002</c:v>
                </c:pt>
                <c:pt idx="81">
                  <c:v>8.45171618506984</c:v>
                </c:pt>
                <c:pt idx="82">
                  <c:v>8.534481410175001</c:v>
                </c:pt>
                <c:pt idx="83">
                  <c:v>8.392389260772098</c:v>
                </c:pt>
                <c:pt idx="84">
                  <c:v>8.416423866405645</c:v>
                </c:pt>
                <c:pt idx="85">
                  <c:v>8.646688763039311</c:v>
                </c:pt>
                <c:pt idx="86">
                  <c:v>8.626630413651128</c:v>
                </c:pt>
                <c:pt idx="87">
                  <c:v>8.686928793495829</c:v>
                </c:pt>
                <c:pt idx="88">
                  <c:v>8.762204401277905</c:v>
                </c:pt>
                <c:pt idx="89">
                  <c:v>8.764920562007498</c:v>
                </c:pt>
                <c:pt idx="90">
                  <c:v>8.843493934285163</c:v>
                </c:pt>
                <c:pt idx="91">
                  <c:v>8.802776569893548</c:v>
                </c:pt>
                <c:pt idx="92">
                  <c:v>8.139461293803332</c:v>
                </c:pt>
                <c:pt idx="93">
                  <c:v>8.757750037070483</c:v>
                </c:pt>
                <c:pt idx="94">
                  <c:v>8.898345013832498</c:v>
                </c:pt>
                <c:pt idx="95">
                  <c:v>8.85894098017871</c:v>
                </c:pt>
                <c:pt idx="96">
                  <c:v>8.865912770950321</c:v>
                </c:pt>
                <c:pt idx="97">
                  <c:v>8.890596266425358</c:v>
                </c:pt>
                <c:pt idx="98">
                  <c:v>8.704814748083869</c:v>
                </c:pt>
                <c:pt idx="99">
                  <c:v>8.699278469059997</c:v>
                </c:pt>
                <c:pt idx="100">
                  <c:v>8.795546728790803</c:v>
                </c:pt>
                <c:pt idx="101">
                  <c:v>8.755892186931667</c:v>
                </c:pt>
                <c:pt idx="102">
                  <c:v>8.618162096900161</c:v>
                </c:pt>
                <c:pt idx="103">
                  <c:v>8.622971773006773</c:v>
                </c:pt>
                <c:pt idx="104">
                  <c:v>8.544969527832498</c:v>
                </c:pt>
                <c:pt idx="105">
                  <c:v>8.481972475723227</c:v>
                </c:pt>
                <c:pt idx="106">
                  <c:v>8.614213049714161</c:v>
                </c:pt>
                <c:pt idx="107">
                  <c:v>8.372432643547748</c:v>
                </c:pt>
                <c:pt idx="108">
                  <c:v>8.49963633244516</c:v>
                </c:pt>
                <c:pt idx="109">
                  <c:v>8.747161697299461</c:v>
                </c:pt>
                <c:pt idx="110">
                  <c:v>8.834109394317581</c:v>
                </c:pt>
                <c:pt idx="111">
                  <c:v>8.8324745918425</c:v>
                </c:pt>
                <c:pt idx="112">
                  <c:v>8.998797223453388</c:v>
                </c:pt>
                <c:pt idx="113">
                  <c:v>8.9446960426025</c:v>
                </c:pt>
                <c:pt idx="114">
                  <c:v>8.977691895075647</c:v>
                </c:pt>
                <c:pt idx="115">
                  <c:v>9.019565481021287</c:v>
                </c:pt>
                <c:pt idx="116">
                  <c:v>9.140590103879168</c:v>
                </c:pt>
                <c:pt idx="117">
                  <c:v>9.245255227326453</c:v>
                </c:pt>
                <c:pt idx="118">
                  <c:v>9.415469265533333</c:v>
                </c:pt>
                <c:pt idx="119">
                  <c:v>9.443106035545804</c:v>
                </c:pt>
                <c:pt idx="120">
                  <c:v>9.412357650935646</c:v>
                </c:pt>
                <c:pt idx="121">
                  <c:v>8.969000663240356</c:v>
                </c:pt>
                <c:pt idx="122">
                  <c:v>9.67648885357581</c:v>
                </c:pt>
                <c:pt idx="123">
                  <c:v>9.841659255941667</c:v>
                </c:pt>
                <c:pt idx="124">
                  <c:v>9.93898533926113</c:v>
                </c:pt>
                <c:pt idx="125">
                  <c:v>10.05265517247417</c:v>
                </c:pt>
                <c:pt idx="126">
                  <c:v>10.39710813761355</c:v>
                </c:pt>
                <c:pt idx="127">
                  <c:v>10.44044257309291</c:v>
                </c:pt>
                <c:pt idx="128">
                  <c:v>10.60963669922</c:v>
                </c:pt>
                <c:pt idx="129">
                  <c:v>10.74659498891984</c:v>
                </c:pt>
                <c:pt idx="130">
                  <c:v>11.02751301163833</c:v>
                </c:pt>
                <c:pt idx="131">
                  <c:v>11.07092403667436</c:v>
                </c:pt>
                <c:pt idx="132">
                  <c:v>11.18292036579452</c:v>
                </c:pt>
                <c:pt idx="133">
                  <c:v>11.38491820335327</c:v>
                </c:pt>
                <c:pt idx="134">
                  <c:v>11.3688022939848</c:v>
                </c:pt>
                <c:pt idx="135">
                  <c:v>11.59703782791237</c:v>
                </c:pt>
                <c:pt idx="136">
                  <c:v>11.87392118072353</c:v>
                </c:pt>
                <c:pt idx="137">
                  <c:v>11.92137069817047</c:v>
                </c:pt>
                <c:pt idx="138">
                  <c:v>12.27362152372076</c:v>
                </c:pt>
                <c:pt idx="139">
                  <c:v>12.45110056192143</c:v>
                </c:pt>
                <c:pt idx="140">
                  <c:v>12.67893207947124</c:v>
                </c:pt>
                <c:pt idx="141">
                  <c:v>12.89432464138764</c:v>
                </c:pt>
                <c:pt idx="142">
                  <c:v>13.20431511433511</c:v>
                </c:pt>
                <c:pt idx="143">
                  <c:v>13.08918310649752</c:v>
                </c:pt>
                <c:pt idx="144">
                  <c:v>13.20850958984224</c:v>
                </c:pt>
                <c:pt idx="145">
                  <c:v>13.52932446328971</c:v>
                </c:pt>
                <c:pt idx="146">
                  <c:v>13.72891144233304</c:v>
                </c:pt>
                <c:pt idx="147">
                  <c:v>14.17451643535177</c:v>
                </c:pt>
                <c:pt idx="148">
                  <c:v>14.37158134012905</c:v>
                </c:pt>
                <c:pt idx="149">
                  <c:v>14.54846529496054</c:v>
                </c:pt>
                <c:pt idx="150">
                  <c:v>14.76609639298666</c:v>
                </c:pt>
                <c:pt idx="151">
                  <c:v>14.9934888932693</c:v>
                </c:pt>
                <c:pt idx="152">
                  <c:v>14.95694936662198</c:v>
                </c:pt>
                <c:pt idx="153">
                  <c:v>15.20717847500801</c:v>
                </c:pt>
                <c:pt idx="154">
                  <c:v>15.39626564074886</c:v>
                </c:pt>
                <c:pt idx="155">
                  <c:v>15.24354879795164</c:v>
                </c:pt>
                <c:pt idx="156">
                  <c:v>15.27568769714133</c:v>
                </c:pt>
                <c:pt idx="157">
                  <c:v>15.46136079918272</c:v>
                </c:pt>
                <c:pt idx="158">
                  <c:v>16.10501511121367</c:v>
                </c:pt>
                <c:pt idx="159">
                  <c:v>16.79975017537826</c:v>
                </c:pt>
                <c:pt idx="160">
                  <c:v>17.0362655253143</c:v>
                </c:pt>
                <c:pt idx="161">
                  <c:v>17.63358870412156</c:v>
                </c:pt>
                <c:pt idx="162">
                  <c:v>17.88614543062146</c:v>
                </c:pt>
                <c:pt idx="163">
                  <c:v>18.09092599086017</c:v>
                </c:pt>
                <c:pt idx="164">
                  <c:v>17.82718570728984</c:v>
                </c:pt>
                <c:pt idx="165">
                  <c:v>18.26900528923838</c:v>
                </c:pt>
                <c:pt idx="166">
                  <c:v>18.40707104603944</c:v>
                </c:pt>
                <c:pt idx="167">
                  <c:v>18.89295631532322</c:v>
                </c:pt>
                <c:pt idx="168">
                  <c:v>18.16573371460057</c:v>
                </c:pt>
                <c:pt idx="169">
                  <c:v>18.8549411208715</c:v>
                </c:pt>
                <c:pt idx="170">
                  <c:v>19.42403982987024</c:v>
                </c:pt>
                <c:pt idx="171">
                  <c:v>19.66296018226393</c:v>
                </c:pt>
                <c:pt idx="172">
                  <c:v>19.70087504707518</c:v>
                </c:pt>
                <c:pt idx="173">
                  <c:v>19.81576631660975</c:v>
                </c:pt>
                <c:pt idx="174">
                  <c:v>19.67521524128059</c:v>
                </c:pt>
                <c:pt idx="175">
                  <c:v>20.01882936317249</c:v>
                </c:pt>
                <c:pt idx="176">
                  <c:v>20.02554165710036</c:v>
                </c:pt>
                <c:pt idx="177">
                  <c:v>19.9725773256834</c:v>
                </c:pt>
                <c:pt idx="178">
                  <c:v>19.80191830321228</c:v>
                </c:pt>
                <c:pt idx="179">
                  <c:v>19.57149281605265</c:v>
                </c:pt>
                <c:pt idx="180">
                  <c:v>19.62316482972631</c:v>
                </c:pt>
                <c:pt idx="181">
                  <c:v>19.65599604851947</c:v>
                </c:pt>
                <c:pt idx="182">
                  <c:v>19.58378717081044</c:v>
                </c:pt>
                <c:pt idx="183">
                  <c:v>19.48037537111516</c:v>
                </c:pt>
                <c:pt idx="184">
                  <c:v>19.31475245883923</c:v>
                </c:pt>
                <c:pt idx="185">
                  <c:v>19.10427408261015</c:v>
                </c:pt>
                <c:pt idx="186">
                  <c:v>18.8065165446674</c:v>
                </c:pt>
                <c:pt idx="187">
                  <c:v>18.65382565400167</c:v>
                </c:pt>
                <c:pt idx="188">
                  <c:v>18.48841421498674</c:v>
                </c:pt>
                <c:pt idx="189">
                  <c:v>18.32320018981795</c:v>
                </c:pt>
                <c:pt idx="190">
                  <c:v>18.22440375332123</c:v>
                </c:pt>
                <c:pt idx="191">
                  <c:v>18.19490900457848</c:v>
                </c:pt>
                <c:pt idx="192">
                  <c:v>18.23246372460122</c:v>
                </c:pt>
                <c:pt idx="193">
                  <c:v>18.31618338234387</c:v>
                </c:pt>
                <c:pt idx="194">
                  <c:v>18.43829212065942</c:v>
                </c:pt>
                <c:pt idx="195">
                  <c:v>18.59735023416594</c:v>
                </c:pt>
                <c:pt idx="196">
                  <c:v>18.78689930951622</c:v>
                </c:pt>
                <c:pt idx="197">
                  <c:v>19.00229499364055</c:v>
                </c:pt>
                <c:pt idx="198">
                  <c:v>19.24008674857998</c:v>
                </c:pt>
                <c:pt idx="199">
                  <c:v>19.49149311391685</c:v>
                </c:pt>
                <c:pt idx="200">
                  <c:v>19.74710383905236</c:v>
                </c:pt>
                <c:pt idx="201">
                  <c:v>20.00291255432715</c:v>
                </c:pt>
                <c:pt idx="202">
                  <c:v>20.25704318027614</c:v>
                </c:pt>
                <c:pt idx="203">
                  <c:v>20.50821925077245</c:v>
                </c:pt>
                <c:pt idx="204">
                  <c:v>20.75625756704902</c:v>
                </c:pt>
                <c:pt idx="205">
                  <c:v>21.00762388221703</c:v>
                </c:pt>
                <c:pt idx="206">
                  <c:v>21.27453136350542</c:v>
                </c:pt>
                <c:pt idx="207">
                  <c:v>21.56226521602781</c:v>
                </c:pt>
                <c:pt idx="208">
                  <c:v>21.86935825592828</c:v>
                </c:pt>
                <c:pt idx="209">
                  <c:v>22.1902912642109</c:v>
                </c:pt>
                <c:pt idx="210">
                  <c:v>22.51183366682114</c:v>
                </c:pt>
                <c:pt idx="211">
                  <c:v>22.82712387683635</c:v>
                </c:pt>
                <c:pt idx="212">
                  <c:v>23.13851931285134</c:v>
                </c:pt>
                <c:pt idx="213">
                  <c:v>23.44648047281932</c:v>
                </c:pt>
                <c:pt idx="214">
                  <c:v>23.75207814505196</c:v>
                </c:pt>
                <c:pt idx="215">
                  <c:v>24.05605956231485</c:v>
                </c:pt>
                <c:pt idx="216">
                  <c:v>24.35904384182437</c:v>
                </c:pt>
                <c:pt idx="217">
                  <c:v>24.66111900530716</c:v>
                </c:pt>
                <c:pt idx="218">
                  <c:v>24.96668916237998</c:v>
                </c:pt>
                <c:pt idx="219">
                  <c:v>25.27052186610861</c:v>
                </c:pt>
                <c:pt idx="220">
                  <c:v>25.54071245913465</c:v>
                </c:pt>
                <c:pt idx="221">
                  <c:v>25.82183428171059</c:v>
                </c:pt>
                <c:pt idx="222">
                  <c:v>26.11788011745114</c:v>
                </c:pt>
                <c:pt idx="223">
                  <c:v>26.40051319200701</c:v>
                </c:pt>
                <c:pt idx="224">
                  <c:v>26.67261144539577</c:v>
                </c:pt>
                <c:pt idx="225">
                  <c:v>26.94421332309063</c:v>
                </c:pt>
                <c:pt idx="226">
                  <c:v>27.20996745595795</c:v>
                </c:pt>
                <c:pt idx="227">
                  <c:v>27.43876600111352</c:v>
                </c:pt>
                <c:pt idx="228">
                  <c:v>27.69621586153637</c:v>
                </c:pt>
                <c:pt idx="229">
                  <c:v>27.95290833807921</c:v>
                </c:pt>
                <c:pt idx="230">
                  <c:v>28.21363854759671</c:v>
                </c:pt>
                <c:pt idx="231">
                  <c:v>28.47465845985833</c:v>
                </c:pt>
                <c:pt idx="232">
                  <c:v>28.72568842724922</c:v>
                </c:pt>
                <c:pt idx="233">
                  <c:v>28.97332997809926</c:v>
                </c:pt>
                <c:pt idx="234">
                  <c:v>29.22586997769975</c:v>
                </c:pt>
                <c:pt idx="235">
                  <c:v>29.47973804870265</c:v>
                </c:pt>
                <c:pt idx="236">
                  <c:v>29.71078034353673</c:v>
                </c:pt>
                <c:pt idx="237">
                  <c:v>29.93740971432944</c:v>
                </c:pt>
                <c:pt idx="238">
                  <c:v>30.15214161869413</c:v>
                </c:pt>
                <c:pt idx="239">
                  <c:v>30.36362882396445</c:v>
                </c:pt>
                <c:pt idx="240">
                  <c:v>30.40040133371876</c:v>
                </c:pt>
                <c:pt idx="241">
                  <c:v>30.61277031344317</c:v>
                </c:pt>
                <c:pt idx="242">
                  <c:v>30.80872275405834</c:v>
                </c:pt>
                <c:pt idx="243">
                  <c:v>30.86526441263123</c:v>
                </c:pt>
                <c:pt idx="244">
                  <c:v>31.04810893091884</c:v>
                </c:pt>
                <c:pt idx="245">
                  <c:v>31.22818146482422</c:v>
                </c:pt>
                <c:pt idx="246">
                  <c:v>31.40571830842109</c:v>
                </c:pt>
                <c:pt idx="247">
                  <c:v>31.58096110920086</c:v>
                </c:pt>
                <c:pt idx="248">
                  <c:v>31.75394921632028</c:v>
                </c:pt>
                <c:pt idx="249">
                  <c:v>31.92215972702971</c:v>
                </c:pt>
                <c:pt idx="250">
                  <c:v>32.08530997888121</c:v>
                </c:pt>
                <c:pt idx="251">
                  <c:v>32.24673379045428</c:v>
                </c:pt>
                <c:pt idx="252">
                  <c:v>32.4028498649314</c:v>
                </c:pt>
                <c:pt idx="253">
                  <c:v>32.52393640021047</c:v>
                </c:pt>
                <c:pt idx="254">
                  <c:v>32.63145072067405</c:v>
                </c:pt>
                <c:pt idx="255">
                  <c:v>32.75651673402791</c:v>
                </c:pt>
                <c:pt idx="256">
                  <c:v>32.89226823617022</c:v>
                </c:pt>
                <c:pt idx="257">
                  <c:v>33.03368108454257</c:v>
                </c:pt>
                <c:pt idx="258">
                  <c:v>33.1777470996909</c:v>
                </c:pt>
                <c:pt idx="259">
                  <c:v>33.32277429254335</c:v>
                </c:pt>
                <c:pt idx="260">
                  <c:v>33.46823256442124</c:v>
                </c:pt>
                <c:pt idx="261">
                  <c:v>33.61389449591462</c:v>
                </c:pt>
                <c:pt idx="262">
                  <c:v>33.75942951883884</c:v>
                </c:pt>
                <c:pt idx="263">
                  <c:v>33.9044418468643</c:v>
                </c:pt>
                <c:pt idx="264">
                  <c:v>34.048536635266</c:v>
                </c:pt>
                <c:pt idx="265">
                  <c:v>34.18897172796721</c:v>
                </c:pt>
                <c:pt idx="266">
                  <c:v>34.31912395021488</c:v>
                </c:pt>
                <c:pt idx="267">
                  <c:v>34.44048721591629</c:v>
                </c:pt>
                <c:pt idx="268">
                  <c:v>34.55969275768334</c:v>
                </c:pt>
                <c:pt idx="269">
                  <c:v>34.6780195296935</c:v>
                </c:pt>
                <c:pt idx="270">
                  <c:v>34.79544609110323</c:v>
                </c:pt>
                <c:pt idx="271">
                  <c:v>34.91196088680501</c:v>
                </c:pt>
                <c:pt idx="272">
                  <c:v>35.02738097706349</c:v>
                </c:pt>
                <c:pt idx="273">
                  <c:v>35.1905158498287</c:v>
                </c:pt>
                <c:pt idx="274">
                  <c:v>35.2750822163149</c:v>
                </c:pt>
                <c:pt idx="275">
                  <c:v>35.367308353904</c:v>
                </c:pt>
                <c:pt idx="276">
                  <c:v>35.43951895067495</c:v>
                </c:pt>
                <c:pt idx="277">
                  <c:v>35.51732010446158</c:v>
                </c:pt>
                <c:pt idx="278">
                  <c:v>35.60065786552394</c:v>
                </c:pt>
                <c:pt idx="279">
                  <c:v>35.67714655212474</c:v>
                </c:pt>
                <c:pt idx="280">
                  <c:v>35.7467621549695</c:v>
                </c:pt>
                <c:pt idx="281">
                  <c:v>35.820872478137</c:v>
                </c:pt>
                <c:pt idx="282">
                  <c:v>35.90385139837646</c:v>
                </c:pt>
                <c:pt idx="283">
                  <c:v>35.99434006051214</c:v>
                </c:pt>
                <c:pt idx="284">
                  <c:v>36.08546682549436</c:v>
                </c:pt>
                <c:pt idx="285">
                  <c:v>36.1758258549989</c:v>
                </c:pt>
                <c:pt idx="286">
                  <c:v>36.26553119598158</c:v>
                </c:pt>
                <c:pt idx="287">
                  <c:v>36.3546836133443</c:v>
                </c:pt>
                <c:pt idx="288">
                  <c:v>36.44340917731854</c:v>
                </c:pt>
                <c:pt idx="289">
                  <c:v>36.53119246133848</c:v>
                </c:pt>
                <c:pt idx="290">
                  <c:v>36.61415563356011</c:v>
                </c:pt>
                <c:pt idx="291">
                  <c:v>36.69303599424041</c:v>
                </c:pt>
                <c:pt idx="292">
                  <c:v>36.77121893575306</c:v>
                </c:pt>
                <c:pt idx="293">
                  <c:v>36.84885451202541</c:v>
                </c:pt>
                <c:pt idx="294">
                  <c:v>36.92567546953435</c:v>
                </c:pt>
                <c:pt idx="295">
                  <c:v>37.00174685383855</c:v>
                </c:pt>
                <c:pt idx="296">
                  <c:v>37.07743220971278</c:v>
                </c:pt>
                <c:pt idx="297">
                  <c:v>37.15282513155921</c:v>
                </c:pt>
                <c:pt idx="298">
                  <c:v>37.2283159988408</c:v>
                </c:pt>
                <c:pt idx="299">
                  <c:v>37.30423761651704</c:v>
                </c:pt>
                <c:pt idx="300">
                  <c:v>37.38126724520805</c:v>
                </c:pt>
                <c:pt idx="301">
                  <c:v>37.45737016666992</c:v>
                </c:pt>
                <c:pt idx="302">
                  <c:v>37.53252735520385</c:v>
                </c:pt>
                <c:pt idx="303">
                  <c:v>37.60622031952976</c:v>
                </c:pt>
                <c:pt idx="304">
                  <c:v>37.67618879779003</c:v>
                </c:pt>
                <c:pt idx="305">
                  <c:v>37.72537654174001</c:v>
                </c:pt>
                <c:pt idx="306">
                  <c:v>37.74141825954149</c:v>
                </c:pt>
                <c:pt idx="307">
                  <c:v>37.74902797979669</c:v>
                </c:pt>
                <c:pt idx="308">
                  <c:v>37.76499691192096</c:v>
                </c:pt>
                <c:pt idx="309">
                  <c:v>37.78567470220099</c:v>
                </c:pt>
                <c:pt idx="310">
                  <c:v>37.80943659896934</c:v>
                </c:pt>
                <c:pt idx="311">
                  <c:v>37.83564544225126</c:v>
                </c:pt>
                <c:pt idx="312">
                  <c:v>37.86293760303133</c:v>
                </c:pt>
                <c:pt idx="313">
                  <c:v>37.88809449355207</c:v>
                </c:pt>
                <c:pt idx="314">
                  <c:v>37.90696226634832</c:v>
                </c:pt>
                <c:pt idx="315">
                  <c:v>37.92196337080366</c:v>
                </c:pt>
                <c:pt idx="316">
                  <c:v>37.93742208571057</c:v>
                </c:pt>
                <c:pt idx="317">
                  <c:v>37.95357565152521</c:v>
                </c:pt>
                <c:pt idx="318">
                  <c:v>37.97074415080723</c:v>
                </c:pt>
                <c:pt idx="319">
                  <c:v>37.96584695609337</c:v>
                </c:pt>
                <c:pt idx="320">
                  <c:v>37.93379372643358</c:v>
                </c:pt>
                <c:pt idx="321">
                  <c:v>37.90443798500846</c:v>
                </c:pt>
                <c:pt idx="322">
                  <c:v>37.88683964979626</c:v>
                </c:pt>
                <c:pt idx="323">
                  <c:v>37.87813268234563</c:v>
                </c:pt>
                <c:pt idx="324">
                  <c:v>37.87263156199997</c:v>
                </c:pt>
                <c:pt idx="325">
                  <c:v>37.86744354592467</c:v>
                </c:pt>
                <c:pt idx="326">
                  <c:v>37.86283923301231</c:v>
                </c:pt>
                <c:pt idx="327">
                  <c:v>37.85785670965593</c:v>
                </c:pt>
                <c:pt idx="328">
                  <c:v>37.851990888082</c:v>
                </c:pt>
                <c:pt idx="329">
                  <c:v>37.8453138913035</c:v>
                </c:pt>
                <c:pt idx="330">
                  <c:v>37.83842363289137</c:v>
                </c:pt>
                <c:pt idx="331">
                  <c:v>37.83235936947213</c:v>
                </c:pt>
                <c:pt idx="332">
                  <c:v>37.82786612164757</c:v>
                </c:pt>
                <c:pt idx="333">
                  <c:v>37.82510657970195</c:v>
                </c:pt>
                <c:pt idx="334">
                  <c:v>37.82440572178681</c:v>
                </c:pt>
                <c:pt idx="335">
                  <c:v>37.79260329554552</c:v>
                </c:pt>
                <c:pt idx="336">
                  <c:v>37.70837387111981</c:v>
                </c:pt>
                <c:pt idx="337">
                  <c:v>37.60992831637906</c:v>
                </c:pt>
                <c:pt idx="338">
                  <c:v>37.52327207110726</c:v>
                </c:pt>
                <c:pt idx="339">
                  <c:v>37.44649428353347</c:v>
                </c:pt>
                <c:pt idx="340">
                  <c:v>37.3729713753776</c:v>
                </c:pt>
                <c:pt idx="341">
                  <c:v>37.30121584868397</c:v>
                </c:pt>
                <c:pt idx="342">
                  <c:v>37.23547655993795</c:v>
                </c:pt>
                <c:pt idx="343">
                  <c:v>37.17577708893996</c:v>
                </c:pt>
                <c:pt idx="344">
                  <c:v>37.12105467033763</c:v>
                </c:pt>
                <c:pt idx="345">
                  <c:v>37.07034904361583</c:v>
                </c:pt>
                <c:pt idx="346">
                  <c:v>37.02493023379101</c:v>
                </c:pt>
                <c:pt idx="347">
                  <c:v>36.98528501692426</c:v>
                </c:pt>
                <c:pt idx="348">
                  <c:v>36.95040635376812</c:v>
                </c:pt>
                <c:pt idx="349">
                  <c:v>36.91911557993226</c:v>
                </c:pt>
                <c:pt idx="350">
                  <c:v>36.8903149394661</c:v>
                </c:pt>
                <c:pt idx="351">
                  <c:v>36.8636054743478</c:v>
                </c:pt>
                <c:pt idx="352">
                  <c:v>36.83887677202618</c:v>
                </c:pt>
                <c:pt idx="353">
                  <c:v>36.80878700686103</c:v>
                </c:pt>
                <c:pt idx="354">
                  <c:v>36.76019627325361</c:v>
                </c:pt>
                <c:pt idx="355">
                  <c:v>36.7068061954983</c:v>
                </c:pt>
                <c:pt idx="356">
                  <c:v>36.66233576382115</c:v>
                </c:pt>
                <c:pt idx="357">
                  <c:v>36.62222236959826</c:v>
                </c:pt>
                <c:pt idx="358">
                  <c:v>36.58641876949005</c:v>
                </c:pt>
                <c:pt idx="359">
                  <c:v>36.55593483992032</c:v>
                </c:pt>
                <c:pt idx="360">
                  <c:v>36.53187183018667</c:v>
                </c:pt>
                <c:pt idx="361">
                  <c:v>36.51212972041031</c:v>
                </c:pt>
                <c:pt idx="362">
                  <c:v>36.49735149690796</c:v>
                </c:pt>
                <c:pt idx="363">
                  <c:v>36.48793360597517</c:v>
                </c:pt>
                <c:pt idx="364">
                  <c:v>36.46641487277542</c:v>
                </c:pt>
                <c:pt idx="365">
                  <c:v>36.43373675285485</c:v>
                </c:pt>
                <c:pt idx="366">
                  <c:v>36.40616688893422</c:v>
                </c:pt>
                <c:pt idx="367">
                  <c:v>36.38239496172616</c:v>
                </c:pt>
                <c:pt idx="368">
                  <c:v>36.36153451047358</c:v>
                </c:pt>
                <c:pt idx="369">
                  <c:v>36.34318387886783</c:v>
                </c:pt>
                <c:pt idx="370">
                  <c:v>36.32681245693627</c:v>
                </c:pt>
                <c:pt idx="371">
                  <c:v>36.31129047323164</c:v>
                </c:pt>
                <c:pt idx="372">
                  <c:v>36.29600658696747</c:v>
                </c:pt>
                <c:pt idx="373">
                  <c:v>36.27978596905108</c:v>
                </c:pt>
                <c:pt idx="374">
                  <c:v>36.26365793181088</c:v>
                </c:pt>
                <c:pt idx="375">
                  <c:v>36.2504545809112</c:v>
                </c:pt>
                <c:pt idx="376">
                  <c:v>36.24009379479825</c:v>
                </c:pt>
                <c:pt idx="377">
                  <c:v>36.23208589112833</c:v>
                </c:pt>
                <c:pt idx="378">
                  <c:v>36.22600519348235</c:v>
                </c:pt>
                <c:pt idx="379">
                  <c:v>36.22142335310744</c:v>
                </c:pt>
                <c:pt idx="380">
                  <c:v>36.16257772645104</c:v>
                </c:pt>
                <c:pt idx="381">
                  <c:v>36.05461765491862</c:v>
                </c:pt>
                <c:pt idx="382">
                  <c:v>35.9536628888854</c:v>
                </c:pt>
                <c:pt idx="383">
                  <c:v>35.85875356458163</c:v>
                </c:pt>
                <c:pt idx="384">
                  <c:v>35.7631499672334</c:v>
                </c:pt>
                <c:pt idx="385">
                  <c:v>35.63934176724803</c:v>
                </c:pt>
                <c:pt idx="386">
                  <c:v>35.50096388421677</c:v>
                </c:pt>
                <c:pt idx="387">
                  <c:v>35.37140098563207</c:v>
                </c:pt>
                <c:pt idx="388">
                  <c:v>35.2494156058591</c:v>
                </c:pt>
                <c:pt idx="389">
                  <c:v>35.13931237463978</c:v>
                </c:pt>
                <c:pt idx="390">
                  <c:v>35.039295440295</c:v>
                </c:pt>
                <c:pt idx="391">
                  <c:v>34.94779243315493</c:v>
                </c:pt>
                <c:pt idx="392">
                  <c:v>34.86347383657226</c:v>
                </c:pt>
                <c:pt idx="393">
                  <c:v>34.78538932192023</c:v>
                </c:pt>
                <c:pt idx="394">
                  <c:v>34.71262178044937</c:v>
                </c:pt>
                <c:pt idx="395">
                  <c:v>34.64442060025245</c:v>
                </c:pt>
                <c:pt idx="396">
                  <c:v>34.58033622447011</c:v>
                </c:pt>
                <c:pt idx="397">
                  <c:v>34.51989909104349</c:v>
                </c:pt>
                <c:pt idx="398">
                  <c:v>34.46217963866658</c:v>
                </c:pt>
                <c:pt idx="399">
                  <c:v>34.40607046735415</c:v>
                </c:pt>
                <c:pt idx="400">
                  <c:v>34.3512449824005</c:v>
                </c:pt>
                <c:pt idx="401">
                  <c:v>34.29786677310057</c:v>
                </c:pt>
                <c:pt idx="402">
                  <c:v>34.24612205379422</c:v>
                </c:pt>
                <c:pt idx="403">
                  <c:v>34.19637877688537</c:v>
                </c:pt>
                <c:pt idx="404">
                  <c:v>34.14999600767342</c:v>
                </c:pt>
                <c:pt idx="405">
                  <c:v>34.092280904969</c:v>
                </c:pt>
                <c:pt idx="406">
                  <c:v>34.0097554552938</c:v>
                </c:pt>
                <c:pt idx="407">
                  <c:v>33.92340254744591</c:v>
                </c:pt>
                <c:pt idx="408">
                  <c:v>33.84800324247512</c:v>
                </c:pt>
                <c:pt idx="409">
                  <c:v>33.77962145406579</c:v>
                </c:pt>
                <c:pt idx="410">
                  <c:v>33.71589637466793</c:v>
                </c:pt>
                <c:pt idx="411">
                  <c:v>33.65409139221272</c:v>
                </c:pt>
                <c:pt idx="412">
                  <c:v>33.59383054749346</c:v>
                </c:pt>
                <c:pt idx="413">
                  <c:v>33.5349319839597</c:v>
                </c:pt>
                <c:pt idx="414">
                  <c:v>33.47546490871456</c:v>
                </c:pt>
                <c:pt idx="415">
                  <c:v>33.40727079416246</c:v>
                </c:pt>
                <c:pt idx="416">
                  <c:v>33.33685844068102</c:v>
                </c:pt>
                <c:pt idx="417">
                  <c:v>33.27624765971763</c:v>
                </c:pt>
                <c:pt idx="418">
                  <c:v>33.2240528938772</c:v>
                </c:pt>
                <c:pt idx="419">
                  <c:v>33.17745130438455</c:v>
                </c:pt>
                <c:pt idx="420">
                  <c:v>33.13426626619048</c:v>
                </c:pt>
                <c:pt idx="421">
                  <c:v>33.09310505429484</c:v>
                </c:pt>
                <c:pt idx="422">
                  <c:v>33.05419098797592</c:v>
                </c:pt>
                <c:pt idx="423">
                  <c:v>33.01801818565146</c:v>
                </c:pt>
                <c:pt idx="424">
                  <c:v>32.98367453777002</c:v>
                </c:pt>
                <c:pt idx="425">
                  <c:v>32.9499768153471</c:v>
                </c:pt>
                <c:pt idx="426">
                  <c:v>32.91615570565527</c:v>
                </c:pt>
                <c:pt idx="427">
                  <c:v>32.88195117381137</c:v>
                </c:pt>
                <c:pt idx="428">
                  <c:v>32.78457886666856</c:v>
                </c:pt>
                <c:pt idx="429">
                  <c:v>32.63221541035308</c:v>
                </c:pt>
                <c:pt idx="430">
                  <c:v>32.48952619209209</c:v>
                </c:pt>
                <c:pt idx="431">
                  <c:v>32.35528510332728</c:v>
                </c:pt>
                <c:pt idx="432">
                  <c:v>32.22847038255487</c:v>
                </c:pt>
                <c:pt idx="433">
                  <c:v>32.10840921323843</c:v>
                </c:pt>
                <c:pt idx="434">
                  <c:v>31.99516924034264</c:v>
                </c:pt>
                <c:pt idx="435">
                  <c:v>31.88884412331358</c:v>
                </c:pt>
                <c:pt idx="436">
                  <c:v>31.78864470281168</c:v>
                </c:pt>
                <c:pt idx="437">
                  <c:v>31.69353878693535</c:v>
                </c:pt>
                <c:pt idx="438">
                  <c:v>31.60274212234511</c:v>
                </c:pt>
                <c:pt idx="439">
                  <c:v>31.515672427521</c:v>
                </c:pt>
                <c:pt idx="440">
                  <c:v>31.43166710970733</c:v>
                </c:pt>
                <c:pt idx="441">
                  <c:v>31.35015629968626</c:v>
                </c:pt>
                <c:pt idx="442">
                  <c:v>31.27104015505498</c:v>
                </c:pt>
                <c:pt idx="443">
                  <c:v>31.19438698419225</c:v>
                </c:pt>
                <c:pt idx="444">
                  <c:v>31.12023049270617</c:v>
                </c:pt>
                <c:pt idx="445">
                  <c:v>31.04837936818301</c:v>
                </c:pt>
                <c:pt idx="446">
                  <c:v>30.97757125742103</c:v>
                </c:pt>
                <c:pt idx="447">
                  <c:v>30.90635735763366</c:v>
                </c:pt>
                <c:pt idx="448">
                  <c:v>30.83223180370644</c:v>
                </c:pt>
                <c:pt idx="449">
                  <c:v>30.69838576568769</c:v>
                </c:pt>
                <c:pt idx="450">
                  <c:v>30.51152627907204</c:v>
                </c:pt>
                <c:pt idx="451">
                  <c:v>30.33074170195591</c:v>
                </c:pt>
                <c:pt idx="452">
                  <c:v>30.1530331945359</c:v>
                </c:pt>
                <c:pt idx="453">
                  <c:v>29.97857658095888</c:v>
                </c:pt>
                <c:pt idx="454">
                  <c:v>29.81016270826177</c:v>
                </c:pt>
                <c:pt idx="455">
                  <c:v>29.64744468586942</c:v>
                </c:pt>
                <c:pt idx="456">
                  <c:v>29.49010049660152</c:v>
                </c:pt>
                <c:pt idx="457">
                  <c:v>29.33783266829626</c:v>
                </c:pt>
                <c:pt idx="458">
                  <c:v>29.19036878551403</c:v>
                </c:pt>
                <c:pt idx="459">
                  <c:v>29.0474560168697</c:v>
                </c:pt>
                <c:pt idx="460">
                  <c:v>28.90885991153851</c:v>
                </c:pt>
                <c:pt idx="461">
                  <c:v>28.77436644888659</c:v>
                </c:pt>
                <c:pt idx="462">
                  <c:v>28.64376951494761</c:v>
                </c:pt>
                <c:pt idx="463">
                  <c:v>28.49803928149344</c:v>
                </c:pt>
                <c:pt idx="464">
                  <c:v>28.34214162393409</c:v>
                </c:pt>
                <c:pt idx="465">
                  <c:v>28.19463370974544</c:v>
                </c:pt>
                <c:pt idx="466">
                  <c:v>28.05396960796482</c:v>
                </c:pt>
                <c:pt idx="467">
                  <c:v>27.91912933698169</c:v>
                </c:pt>
                <c:pt idx="468">
                  <c:v>27.78939644870048</c:v>
                </c:pt>
                <c:pt idx="469">
                  <c:v>27.66422871837941</c:v>
                </c:pt>
                <c:pt idx="470">
                  <c:v>27.54320033817086</c:v>
                </c:pt>
                <c:pt idx="471">
                  <c:v>27.42596949761337</c:v>
                </c:pt>
                <c:pt idx="472">
                  <c:v>27.31225403963317</c:v>
                </c:pt>
                <c:pt idx="473">
                  <c:v>27.2018167974808</c:v>
                </c:pt>
                <c:pt idx="474">
                  <c:v>27.0944518164445</c:v>
                </c:pt>
                <c:pt idx="475">
                  <c:v>26.98997579610815</c:v>
                </c:pt>
                <c:pt idx="476">
                  <c:v>26.88793737519315</c:v>
                </c:pt>
                <c:pt idx="477">
                  <c:v>26.7817282194161</c:v>
                </c:pt>
                <c:pt idx="478">
                  <c:v>26.67266003302324</c:v>
                </c:pt>
                <c:pt idx="479">
                  <c:v>26.56726320579227</c:v>
                </c:pt>
              </c:numCache>
            </c:numRef>
          </c:val>
        </c:ser>
        <c:ser>
          <c:idx val="5"/>
          <c:order val="5"/>
          <c:tx>
            <c:strRef>
              <c:f>'USL48 Production Data'!$A$23</c:f>
              <c:strCache>
                <c:ptCount val="1"/>
                <c:pt idx="0">
                  <c:v>Appalachia</c:v>
                </c:pt>
              </c:strCache>
            </c:strRef>
          </c:tx>
          <c:spPr>
            <a:ln w="25400">
              <a:noFill/>
            </a:ln>
          </c:spPr>
          <c:cat>
            <c:numRef>
              <c:f>'USL48 Production Data'!$B$18:$RM$18</c:f>
              <c:numCache>
                <c:formatCode>m/d/yyyy</c:formatCode>
                <c:ptCount val="480"/>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pt idx="189">
                  <c:v>42644.0</c:v>
                </c:pt>
                <c:pt idx="190">
                  <c:v>42675.0</c:v>
                </c:pt>
                <c:pt idx="191">
                  <c:v>42705.0</c:v>
                </c:pt>
                <c:pt idx="192">
                  <c:v>42736.0</c:v>
                </c:pt>
                <c:pt idx="193">
                  <c:v>42767.0</c:v>
                </c:pt>
                <c:pt idx="194">
                  <c:v>42795.0</c:v>
                </c:pt>
                <c:pt idx="195">
                  <c:v>42826.0</c:v>
                </c:pt>
                <c:pt idx="196">
                  <c:v>42856.0</c:v>
                </c:pt>
                <c:pt idx="197">
                  <c:v>42887.0</c:v>
                </c:pt>
                <c:pt idx="198">
                  <c:v>42917.0</c:v>
                </c:pt>
                <c:pt idx="199">
                  <c:v>42948.0</c:v>
                </c:pt>
                <c:pt idx="200">
                  <c:v>42979.0</c:v>
                </c:pt>
                <c:pt idx="201">
                  <c:v>43009.0</c:v>
                </c:pt>
                <c:pt idx="202">
                  <c:v>43040.0</c:v>
                </c:pt>
                <c:pt idx="203">
                  <c:v>43070.0</c:v>
                </c:pt>
                <c:pt idx="204">
                  <c:v>43101.0</c:v>
                </c:pt>
                <c:pt idx="205">
                  <c:v>43132.0</c:v>
                </c:pt>
                <c:pt idx="206">
                  <c:v>43160.0</c:v>
                </c:pt>
                <c:pt idx="207">
                  <c:v>43191.0</c:v>
                </c:pt>
                <c:pt idx="208">
                  <c:v>43221.0</c:v>
                </c:pt>
                <c:pt idx="209">
                  <c:v>43252.0</c:v>
                </c:pt>
                <c:pt idx="210">
                  <c:v>43282.0</c:v>
                </c:pt>
                <c:pt idx="211">
                  <c:v>43313.0</c:v>
                </c:pt>
                <c:pt idx="212">
                  <c:v>43344.0</c:v>
                </c:pt>
                <c:pt idx="213">
                  <c:v>43374.0</c:v>
                </c:pt>
                <c:pt idx="214">
                  <c:v>43405.0</c:v>
                </c:pt>
                <c:pt idx="215">
                  <c:v>43435.0</c:v>
                </c:pt>
                <c:pt idx="216">
                  <c:v>43466.0</c:v>
                </c:pt>
                <c:pt idx="217">
                  <c:v>43497.0</c:v>
                </c:pt>
                <c:pt idx="218">
                  <c:v>43525.0</c:v>
                </c:pt>
                <c:pt idx="219">
                  <c:v>43556.0</c:v>
                </c:pt>
                <c:pt idx="220">
                  <c:v>43586.0</c:v>
                </c:pt>
                <c:pt idx="221">
                  <c:v>43617.0</c:v>
                </c:pt>
                <c:pt idx="222">
                  <c:v>43647.0</c:v>
                </c:pt>
                <c:pt idx="223">
                  <c:v>43678.0</c:v>
                </c:pt>
                <c:pt idx="224">
                  <c:v>43709.0</c:v>
                </c:pt>
                <c:pt idx="225">
                  <c:v>43739.0</c:v>
                </c:pt>
                <c:pt idx="226">
                  <c:v>43770.0</c:v>
                </c:pt>
                <c:pt idx="227">
                  <c:v>43800.0</c:v>
                </c:pt>
                <c:pt idx="228">
                  <c:v>43831.0</c:v>
                </c:pt>
                <c:pt idx="229">
                  <c:v>43862.0</c:v>
                </c:pt>
                <c:pt idx="230">
                  <c:v>43891.0</c:v>
                </c:pt>
                <c:pt idx="231">
                  <c:v>43922.0</c:v>
                </c:pt>
                <c:pt idx="232">
                  <c:v>43952.0</c:v>
                </c:pt>
                <c:pt idx="233">
                  <c:v>43983.0</c:v>
                </c:pt>
                <c:pt idx="234">
                  <c:v>44013.0</c:v>
                </c:pt>
                <c:pt idx="235">
                  <c:v>44044.0</c:v>
                </c:pt>
                <c:pt idx="236">
                  <c:v>44075.0</c:v>
                </c:pt>
                <c:pt idx="237">
                  <c:v>44105.0</c:v>
                </c:pt>
                <c:pt idx="238">
                  <c:v>44136.0</c:v>
                </c:pt>
                <c:pt idx="239">
                  <c:v>44166.0</c:v>
                </c:pt>
                <c:pt idx="240">
                  <c:v>44197.0</c:v>
                </c:pt>
                <c:pt idx="241">
                  <c:v>44228.0</c:v>
                </c:pt>
                <c:pt idx="242">
                  <c:v>44256.0</c:v>
                </c:pt>
                <c:pt idx="243">
                  <c:v>44287.0</c:v>
                </c:pt>
                <c:pt idx="244">
                  <c:v>44317.0</c:v>
                </c:pt>
                <c:pt idx="245">
                  <c:v>44348.0</c:v>
                </c:pt>
                <c:pt idx="246">
                  <c:v>44378.0</c:v>
                </c:pt>
                <c:pt idx="247">
                  <c:v>44409.0</c:v>
                </c:pt>
                <c:pt idx="248">
                  <c:v>44440.0</c:v>
                </c:pt>
                <c:pt idx="249">
                  <c:v>44470.0</c:v>
                </c:pt>
                <c:pt idx="250">
                  <c:v>44501.0</c:v>
                </c:pt>
                <c:pt idx="251">
                  <c:v>44531.0</c:v>
                </c:pt>
                <c:pt idx="252">
                  <c:v>44562.0</c:v>
                </c:pt>
                <c:pt idx="253">
                  <c:v>44593.0</c:v>
                </c:pt>
                <c:pt idx="254">
                  <c:v>44621.0</c:v>
                </c:pt>
                <c:pt idx="255">
                  <c:v>44652.0</c:v>
                </c:pt>
                <c:pt idx="256">
                  <c:v>44682.0</c:v>
                </c:pt>
                <c:pt idx="257">
                  <c:v>44713.0</c:v>
                </c:pt>
                <c:pt idx="258">
                  <c:v>44743.0</c:v>
                </c:pt>
                <c:pt idx="259">
                  <c:v>44774.0</c:v>
                </c:pt>
                <c:pt idx="260">
                  <c:v>44805.0</c:v>
                </c:pt>
                <c:pt idx="261">
                  <c:v>44835.0</c:v>
                </c:pt>
                <c:pt idx="262">
                  <c:v>44866.0</c:v>
                </c:pt>
                <c:pt idx="263">
                  <c:v>44896.0</c:v>
                </c:pt>
                <c:pt idx="264">
                  <c:v>44927.0</c:v>
                </c:pt>
                <c:pt idx="265">
                  <c:v>44958.0</c:v>
                </c:pt>
                <c:pt idx="266">
                  <c:v>44986.0</c:v>
                </c:pt>
                <c:pt idx="267">
                  <c:v>45017.0</c:v>
                </c:pt>
                <c:pt idx="268">
                  <c:v>45047.0</c:v>
                </c:pt>
                <c:pt idx="269">
                  <c:v>45078.0</c:v>
                </c:pt>
                <c:pt idx="270">
                  <c:v>45108.0</c:v>
                </c:pt>
                <c:pt idx="271">
                  <c:v>45139.0</c:v>
                </c:pt>
                <c:pt idx="272">
                  <c:v>45170.0</c:v>
                </c:pt>
                <c:pt idx="273">
                  <c:v>45200.0</c:v>
                </c:pt>
                <c:pt idx="274">
                  <c:v>45231.0</c:v>
                </c:pt>
                <c:pt idx="275">
                  <c:v>45261.0</c:v>
                </c:pt>
                <c:pt idx="276">
                  <c:v>45292.0</c:v>
                </c:pt>
                <c:pt idx="277">
                  <c:v>45323.0</c:v>
                </c:pt>
                <c:pt idx="278">
                  <c:v>45352.0</c:v>
                </c:pt>
                <c:pt idx="279">
                  <c:v>45383.0</c:v>
                </c:pt>
                <c:pt idx="280">
                  <c:v>45413.0</c:v>
                </c:pt>
                <c:pt idx="281">
                  <c:v>45444.0</c:v>
                </c:pt>
                <c:pt idx="282">
                  <c:v>45474.0</c:v>
                </c:pt>
                <c:pt idx="283">
                  <c:v>45505.0</c:v>
                </c:pt>
                <c:pt idx="284">
                  <c:v>45536.0</c:v>
                </c:pt>
                <c:pt idx="285">
                  <c:v>45566.0</c:v>
                </c:pt>
                <c:pt idx="286">
                  <c:v>45597.0</c:v>
                </c:pt>
                <c:pt idx="287">
                  <c:v>45627.0</c:v>
                </c:pt>
                <c:pt idx="288">
                  <c:v>45658.0</c:v>
                </c:pt>
                <c:pt idx="289">
                  <c:v>45689.0</c:v>
                </c:pt>
                <c:pt idx="290">
                  <c:v>45717.0</c:v>
                </c:pt>
                <c:pt idx="291">
                  <c:v>45748.0</c:v>
                </c:pt>
                <c:pt idx="292">
                  <c:v>45778.0</c:v>
                </c:pt>
                <c:pt idx="293">
                  <c:v>45809.0</c:v>
                </c:pt>
                <c:pt idx="294">
                  <c:v>45839.0</c:v>
                </c:pt>
                <c:pt idx="295">
                  <c:v>45870.0</c:v>
                </c:pt>
                <c:pt idx="296">
                  <c:v>45901.0</c:v>
                </c:pt>
                <c:pt idx="297">
                  <c:v>45931.0</c:v>
                </c:pt>
                <c:pt idx="298">
                  <c:v>45962.0</c:v>
                </c:pt>
                <c:pt idx="299">
                  <c:v>45992.0</c:v>
                </c:pt>
                <c:pt idx="300">
                  <c:v>46023.0</c:v>
                </c:pt>
                <c:pt idx="301">
                  <c:v>46054.0</c:v>
                </c:pt>
                <c:pt idx="302">
                  <c:v>46082.0</c:v>
                </c:pt>
                <c:pt idx="303">
                  <c:v>46113.0</c:v>
                </c:pt>
                <c:pt idx="304">
                  <c:v>46143.0</c:v>
                </c:pt>
                <c:pt idx="305">
                  <c:v>46174.0</c:v>
                </c:pt>
                <c:pt idx="306">
                  <c:v>46204.0</c:v>
                </c:pt>
                <c:pt idx="307">
                  <c:v>46235.0</c:v>
                </c:pt>
                <c:pt idx="308">
                  <c:v>46266.0</c:v>
                </c:pt>
                <c:pt idx="309">
                  <c:v>46296.0</c:v>
                </c:pt>
                <c:pt idx="310">
                  <c:v>46327.0</c:v>
                </c:pt>
                <c:pt idx="311">
                  <c:v>46357.0</c:v>
                </c:pt>
                <c:pt idx="312">
                  <c:v>46388.0</c:v>
                </c:pt>
                <c:pt idx="313">
                  <c:v>46419.0</c:v>
                </c:pt>
                <c:pt idx="314">
                  <c:v>46447.0</c:v>
                </c:pt>
                <c:pt idx="315">
                  <c:v>46478.0</c:v>
                </c:pt>
                <c:pt idx="316">
                  <c:v>46508.0</c:v>
                </c:pt>
                <c:pt idx="317">
                  <c:v>46539.0</c:v>
                </c:pt>
                <c:pt idx="318">
                  <c:v>46569.0</c:v>
                </c:pt>
                <c:pt idx="319">
                  <c:v>46600.0</c:v>
                </c:pt>
                <c:pt idx="320">
                  <c:v>46631.0</c:v>
                </c:pt>
                <c:pt idx="321">
                  <c:v>46661.0</c:v>
                </c:pt>
                <c:pt idx="322">
                  <c:v>46692.0</c:v>
                </c:pt>
                <c:pt idx="323">
                  <c:v>46722.0</c:v>
                </c:pt>
                <c:pt idx="324">
                  <c:v>46753.0</c:v>
                </c:pt>
                <c:pt idx="325">
                  <c:v>46784.0</c:v>
                </c:pt>
                <c:pt idx="326">
                  <c:v>46813.0</c:v>
                </c:pt>
                <c:pt idx="327">
                  <c:v>46844.0</c:v>
                </c:pt>
                <c:pt idx="328">
                  <c:v>46874.0</c:v>
                </c:pt>
                <c:pt idx="329">
                  <c:v>46905.0</c:v>
                </c:pt>
                <c:pt idx="330">
                  <c:v>46935.0</c:v>
                </c:pt>
                <c:pt idx="331">
                  <c:v>46966.0</c:v>
                </c:pt>
                <c:pt idx="332">
                  <c:v>46997.0</c:v>
                </c:pt>
                <c:pt idx="333">
                  <c:v>47027.0</c:v>
                </c:pt>
                <c:pt idx="334">
                  <c:v>47058.0</c:v>
                </c:pt>
                <c:pt idx="335">
                  <c:v>47088.0</c:v>
                </c:pt>
                <c:pt idx="336">
                  <c:v>47119.0</c:v>
                </c:pt>
                <c:pt idx="337">
                  <c:v>47150.0</c:v>
                </c:pt>
                <c:pt idx="338">
                  <c:v>47178.0</c:v>
                </c:pt>
                <c:pt idx="339">
                  <c:v>47209.0</c:v>
                </c:pt>
                <c:pt idx="340">
                  <c:v>47239.0</c:v>
                </c:pt>
                <c:pt idx="341">
                  <c:v>47270.0</c:v>
                </c:pt>
                <c:pt idx="342">
                  <c:v>47300.0</c:v>
                </c:pt>
                <c:pt idx="343">
                  <c:v>47331.0</c:v>
                </c:pt>
                <c:pt idx="344">
                  <c:v>47362.0</c:v>
                </c:pt>
                <c:pt idx="345">
                  <c:v>47392.0</c:v>
                </c:pt>
                <c:pt idx="346">
                  <c:v>47423.0</c:v>
                </c:pt>
                <c:pt idx="347">
                  <c:v>47453.0</c:v>
                </c:pt>
                <c:pt idx="348">
                  <c:v>47484.0</c:v>
                </c:pt>
                <c:pt idx="349">
                  <c:v>47515.0</c:v>
                </c:pt>
                <c:pt idx="350">
                  <c:v>47543.0</c:v>
                </c:pt>
                <c:pt idx="351">
                  <c:v>47574.0</c:v>
                </c:pt>
                <c:pt idx="352">
                  <c:v>47604.0</c:v>
                </c:pt>
                <c:pt idx="353">
                  <c:v>47635.0</c:v>
                </c:pt>
                <c:pt idx="354">
                  <c:v>47665.0</c:v>
                </c:pt>
                <c:pt idx="355">
                  <c:v>47696.0</c:v>
                </c:pt>
                <c:pt idx="356">
                  <c:v>47727.0</c:v>
                </c:pt>
                <c:pt idx="357">
                  <c:v>47757.0</c:v>
                </c:pt>
                <c:pt idx="358">
                  <c:v>47788.0</c:v>
                </c:pt>
                <c:pt idx="359">
                  <c:v>47818.0</c:v>
                </c:pt>
                <c:pt idx="360">
                  <c:v>47849.0</c:v>
                </c:pt>
                <c:pt idx="361">
                  <c:v>47880.0</c:v>
                </c:pt>
                <c:pt idx="362">
                  <c:v>47908.0</c:v>
                </c:pt>
                <c:pt idx="363">
                  <c:v>47939.0</c:v>
                </c:pt>
                <c:pt idx="364">
                  <c:v>47969.0</c:v>
                </c:pt>
                <c:pt idx="365">
                  <c:v>48000.0</c:v>
                </c:pt>
                <c:pt idx="366">
                  <c:v>48030.0</c:v>
                </c:pt>
                <c:pt idx="367">
                  <c:v>48061.0</c:v>
                </c:pt>
                <c:pt idx="368">
                  <c:v>48092.0</c:v>
                </c:pt>
                <c:pt idx="369">
                  <c:v>48122.0</c:v>
                </c:pt>
                <c:pt idx="370">
                  <c:v>48153.0</c:v>
                </c:pt>
                <c:pt idx="371">
                  <c:v>48183.0</c:v>
                </c:pt>
                <c:pt idx="372">
                  <c:v>48214.0</c:v>
                </c:pt>
                <c:pt idx="373">
                  <c:v>48245.0</c:v>
                </c:pt>
                <c:pt idx="374">
                  <c:v>48274.0</c:v>
                </c:pt>
                <c:pt idx="375">
                  <c:v>48305.0</c:v>
                </c:pt>
                <c:pt idx="376">
                  <c:v>48335.0</c:v>
                </c:pt>
                <c:pt idx="377">
                  <c:v>48366.0</c:v>
                </c:pt>
                <c:pt idx="378">
                  <c:v>48396.0</c:v>
                </c:pt>
                <c:pt idx="379">
                  <c:v>48427.0</c:v>
                </c:pt>
                <c:pt idx="380">
                  <c:v>48458.0</c:v>
                </c:pt>
                <c:pt idx="381">
                  <c:v>48488.0</c:v>
                </c:pt>
                <c:pt idx="382">
                  <c:v>48519.0</c:v>
                </c:pt>
                <c:pt idx="383">
                  <c:v>48549.0</c:v>
                </c:pt>
                <c:pt idx="384">
                  <c:v>48580.0</c:v>
                </c:pt>
                <c:pt idx="385">
                  <c:v>48611.0</c:v>
                </c:pt>
                <c:pt idx="386">
                  <c:v>48639.0</c:v>
                </c:pt>
                <c:pt idx="387">
                  <c:v>48670.0</c:v>
                </c:pt>
                <c:pt idx="388">
                  <c:v>48700.0</c:v>
                </c:pt>
                <c:pt idx="389">
                  <c:v>48731.0</c:v>
                </c:pt>
                <c:pt idx="390">
                  <c:v>48761.0</c:v>
                </c:pt>
                <c:pt idx="391">
                  <c:v>48792.0</c:v>
                </c:pt>
                <c:pt idx="392">
                  <c:v>48823.0</c:v>
                </c:pt>
                <c:pt idx="393">
                  <c:v>48853.0</c:v>
                </c:pt>
                <c:pt idx="394">
                  <c:v>48884.0</c:v>
                </c:pt>
                <c:pt idx="395">
                  <c:v>48914.0</c:v>
                </c:pt>
                <c:pt idx="396">
                  <c:v>48945.0</c:v>
                </c:pt>
                <c:pt idx="397">
                  <c:v>48976.0</c:v>
                </c:pt>
                <c:pt idx="398">
                  <c:v>49004.0</c:v>
                </c:pt>
                <c:pt idx="399">
                  <c:v>49035.0</c:v>
                </c:pt>
                <c:pt idx="400">
                  <c:v>49065.0</c:v>
                </c:pt>
                <c:pt idx="401">
                  <c:v>49096.0</c:v>
                </c:pt>
                <c:pt idx="402">
                  <c:v>49126.0</c:v>
                </c:pt>
                <c:pt idx="403">
                  <c:v>49157.0</c:v>
                </c:pt>
                <c:pt idx="404">
                  <c:v>49188.0</c:v>
                </c:pt>
                <c:pt idx="405">
                  <c:v>49218.0</c:v>
                </c:pt>
                <c:pt idx="406">
                  <c:v>49249.0</c:v>
                </c:pt>
                <c:pt idx="407">
                  <c:v>49279.0</c:v>
                </c:pt>
                <c:pt idx="408">
                  <c:v>49310.0</c:v>
                </c:pt>
                <c:pt idx="409">
                  <c:v>49341.0</c:v>
                </c:pt>
                <c:pt idx="410">
                  <c:v>49369.0</c:v>
                </c:pt>
                <c:pt idx="411">
                  <c:v>49400.0</c:v>
                </c:pt>
                <c:pt idx="412">
                  <c:v>49430.0</c:v>
                </c:pt>
                <c:pt idx="413">
                  <c:v>49461.0</c:v>
                </c:pt>
                <c:pt idx="414">
                  <c:v>49491.0</c:v>
                </c:pt>
                <c:pt idx="415">
                  <c:v>49522.0</c:v>
                </c:pt>
                <c:pt idx="416">
                  <c:v>49553.0</c:v>
                </c:pt>
                <c:pt idx="417">
                  <c:v>49583.0</c:v>
                </c:pt>
                <c:pt idx="418">
                  <c:v>49614.0</c:v>
                </c:pt>
                <c:pt idx="419">
                  <c:v>49644.0</c:v>
                </c:pt>
                <c:pt idx="420">
                  <c:v>49675.0</c:v>
                </c:pt>
                <c:pt idx="421">
                  <c:v>49706.0</c:v>
                </c:pt>
                <c:pt idx="422">
                  <c:v>49735.0</c:v>
                </c:pt>
                <c:pt idx="423">
                  <c:v>49766.0</c:v>
                </c:pt>
                <c:pt idx="424">
                  <c:v>49796.0</c:v>
                </c:pt>
                <c:pt idx="425">
                  <c:v>49827.0</c:v>
                </c:pt>
                <c:pt idx="426">
                  <c:v>49857.0</c:v>
                </c:pt>
                <c:pt idx="427">
                  <c:v>49888.0</c:v>
                </c:pt>
                <c:pt idx="428">
                  <c:v>49919.0</c:v>
                </c:pt>
                <c:pt idx="429">
                  <c:v>49949.0</c:v>
                </c:pt>
                <c:pt idx="430">
                  <c:v>49980.0</c:v>
                </c:pt>
                <c:pt idx="431">
                  <c:v>50010.0</c:v>
                </c:pt>
                <c:pt idx="432">
                  <c:v>50041.0</c:v>
                </c:pt>
                <c:pt idx="433">
                  <c:v>50072.0</c:v>
                </c:pt>
                <c:pt idx="434">
                  <c:v>50100.0</c:v>
                </c:pt>
                <c:pt idx="435">
                  <c:v>50131.0</c:v>
                </c:pt>
                <c:pt idx="436">
                  <c:v>50161.0</c:v>
                </c:pt>
                <c:pt idx="437">
                  <c:v>50192.0</c:v>
                </c:pt>
                <c:pt idx="438">
                  <c:v>50222.0</c:v>
                </c:pt>
                <c:pt idx="439">
                  <c:v>50253.0</c:v>
                </c:pt>
                <c:pt idx="440">
                  <c:v>50284.0</c:v>
                </c:pt>
                <c:pt idx="441">
                  <c:v>50314.0</c:v>
                </c:pt>
                <c:pt idx="442">
                  <c:v>50345.0</c:v>
                </c:pt>
                <c:pt idx="443">
                  <c:v>50375.0</c:v>
                </c:pt>
                <c:pt idx="444">
                  <c:v>50406.0</c:v>
                </c:pt>
                <c:pt idx="445">
                  <c:v>50437.0</c:v>
                </c:pt>
                <c:pt idx="446">
                  <c:v>50465.0</c:v>
                </c:pt>
                <c:pt idx="447">
                  <c:v>50496.0</c:v>
                </c:pt>
                <c:pt idx="448">
                  <c:v>50526.0</c:v>
                </c:pt>
                <c:pt idx="449">
                  <c:v>50557.0</c:v>
                </c:pt>
                <c:pt idx="450">
                  <c:v>50587.0</c:v>
                </c:pt>
                <c:pt idx="451">
                  <c:v>50618.0</c:v>
                </c:pt>
                <c:pt idx="452">
                  <c:v>50649.0</c:v>
                </c:pt>
                <c:pt idx="453">
                  <c:v>50679.0</c:v>
                </c:pt>
                <c:pt idx="454">
                  <c:v>50710.0</c:v>
                </c:pt>
                <c:pt idx="455">
                  <c:v>50740.0</c:v>
                </c:pt>
                <c:pt idx="456">
                  <c:v>50771.0</c:v>
                </c:pt>
                <c:pt idx="457">
                  <c:v>50802.0</c:v>
                </c:pt>
                <c:pt idx="458">
                  <c:v>50830.0</c:v>
                </c:pt>
                <c:pt idx="459">
                  <c:v>50861.0</c:v>
                </c:pt>
                <c:pt idx="460">
                  <c:v>50891.0</c:v>
                </c:pt>
                <c:pt idx="461">
                  <c:v>50922.0</c:v>
                </c:pt>
                <c:pt idx="462">
                  <c:v>50952.0</c:v>
                </c:pt>
                <c:pt idx="463">
                  <c:v>50983.0</c:v>
                </c:pt>
                <c:pt idx="464">
                  <c:v>51014.0</c:v>
                </c:pt>
                <c:pt idx="465">
                  <c:v>51044.0</c:v>
                </c:pt>
                <c:pt idx="466">
                  <c:v>51075.0</c:v>
                </c:pt>
                <c:pt idx="467">
                  <c:v>51105.0</c:v>
                </c:pt>
                <c:pt idx="468">
                  <c:v>51136.0</c:v>
                </c:pt>
                <c:pt idx="469">
                  <c:v>51167.0</c:v>
                </c:pt>
                <c:pt idx="470">
                  <c:v>51196.0</c:v>
                </c:pt>
                <c:pt idx="471">
                  <c:v>51227.0</c:v>
                </c:pt>
                <c:pt idx="472">
                  <c:v>51257.0</c:v>
                </c:pt>
                <c:pt idx="473">
                  <c:v>51288.0</c:v>
                </c:pt>
                <c:pt idx="474">
                  <c:v>51318.0</c:v>
                </c:pt>
                <c:pt idx="475">
                  <c:v>51349.0</c:v>
                </c:pt>
                <c:pt idx="476">
                  <c:v>51380.0</c:v>
                </c:pt>
                <c:pt idx="477">
                  <c:v>51410.0</c:v>
                </c:pt>
                <c:pt idx="478">
                  <c:v>51441.0</c:v>
                </c:pt>
                <c:pt idx="479">
                  <c:v>51471.0</c:v>
                </c:pt>
              </c:numCache>
            </c:numRef>
          </c:cat>
          <c:val>
            <c:numRef>
              <c:f>'USL48 Production Data'!$B$23:$RM$23</c:f>
              <c:numCache>
                <c:formatCode>0.00</c:formatCode>
                <c:ptCount val="480"/>
                <c:pt idx="0">
                  <c:v>0.0</c:v>
                </c:pt>
                <c:pt idx="1">
                  <c:v>0.0</c:v>
                </c:pt>
                <c:pt idx="2">
                  <c:v>0.0</c:v>
                </c:pt>
                <c:pt idx="3">
                  <c:v>0.0</c:v>
                </c:pt>
                <c:pt idx="4">
                  <c:v>0.0</c:v>
                </c:pt>
                <c:pt idx="5">
                  <c:v>0.0</c:v>
                </c:pt>
                <c:pt idx="6">
                  <c:v>1.782E-5</c:v>
                </c:pt>
                <c:pt idx="7">
                  <c:v>1.782E-5</c:v>
                </c:pt>
                <c:pt idx="8">
                  <c:v>4.455E-5</c:v>
                </c:pt>
                <c:pt idx="9">
                  <c:v>4.356E-5</c:v>
                </c:pt>
                <c:pt idx="10">
                  <c:v>4.455E-5</c:v>
                </c:pt>
                <c:pt idx="11">
                  <c:v>4.356E-5</c:v>
                </c:pt>
                <c:pt idx="12">
                  <c:v>8.4058E-5</c:v>
                </c:pt>
                <c:pt idx="13">
                  <c:v>9.2968E-5</c:v>
                </c:pt>
                <c:pt idx="14">
                  <c:v>8.3114E-5</c:v>
                </c:pt>
                <c:pt idx="15">
                  <c:v>8.6084E-5</c:v>
                </c:pt>
                <c:pt idx="16">
                  <c:v>8.3114E-5</c:v>
                </c:pt>
                <c:pt idx="17">
                  <c:v>8.7972E-5</c:v>
                </c:pt>
                <c:pt idx="18">
                  <c:v>8.4058E-5</c:v>
                </c:pt>
                <c:pt idx="19">
                  <c:v>8.217E-5</c:v>
                </c:pt>
                <c:pt idx="20">
                  <c:v>8.7972E-5</c:v>
                </c:pt>
                <c:pt idx="21">
                  <c:v>8.5946E-5</c:v>
                </c:pt>
                <c:pt idx="22">
                  <c:v>8.7972E-5</c:v>
                </c:pt>
                <c:pt idx="23">
                  <c:v>8.5946E-5</c:v>
                </c:pt>
                <c:pt idx="24">
                  <c:v>0.000131836</c:v>
                </c:pt>
                <c:pt idx="25">
                  <c:v>0.000150854</c:v>
                </c:pt>
                <c:pt idx="26">
                  <c:v>0.000105404</c:v>
                </c:pt>
                <c:pt idx="27">
                  <c:v>8.75600000000001E-5</c:v>
                </c:pt>
                <c:pt idx="28">
                  <c:v>0.00012334</c:v>
                </c:pt>
                <c:pt idx="29">
                  <c:v>0.000152696</c:v>
                </c:pt>
                <c:pt idx="30">
                  <c:v>0.00011862</c:v>
                </c:pt>
                <c:pt idx="31">
                  <c:v>0.000247948</c:v>
                </c:pt>
                <c:pt idx="32">
                  <c:v>0.00029052</c:v>
                </c:pt>
                <c:pt idx="33">
                  <c:v>0.000228124</c:v>
                </c:pt>
                <c:pt idx="34">
                  <c:v>0.000223104</c:v>
                </c:pt>
                <c:pt idx="35">
                  <c:v>0.000184308</c:v>
                </c:pt>
                <c:pt idx="36">
                  <c:v>0.000289686</c:v>
                </c:pt>
                <c:pt idx="37">
                  <c:v>0.00040517</c:v>
                </c:pt>
                <c:pt idx="38">
                  <c:v>0.000384564</c:v>
                </c:pt>
                <c:pt idx="39">
                  <c:v>0.000400082</c:v>
                </c:pt>
                <c:pt idx="40">
                  <c:v>0.000377956</c:v>
                </c:pt>
                <c:pt idx="41">
                  <c:v>0.000384978</c:v>
                </c:pt>
                <c:pt idx="42">
                  <c:v>0.000373236</c:v>
                </c:pt>
                <c:pt idx="43">
                  <c:v>0.000377956</c:v>
                </c:pt>
                <c:pt idx="44">
                  <c:v>0.000374594</c:v>
                </c:pt>
                <c:pt idx="45">
                  <c:v>0.000370404</c:v>
                </c:pt>
                <c:pt idx="46">
                  <c:v>0.000367042</c:v>
                </c:pt>
                <c:pt idx="47">
                  <c:v>0.000352468</c:v>
                </c:pt>
                <c:pt idx="48">
                  <c:v>0.002037686</c:v>
                </c:pt>
                <c:pt idx="49">
                  <c:v>0.002288344</c:v>
                </c:pt>
                <c:pt idx="50">
                  <c:v>0.00206034</c:v>
                </c:pt>
                <c:pt idx="51">
                  <c:v>0.002249448</c:v>
                </c:pt>
                <c:pt idx="52">
                  <c:v>0.002204464</c:v>
                </c:pt>
                <c:pt idx="53">
                  <c:v>0.002402</c:v>
                </c:pt>
                <c:pt idx="54">
                  <c:v>0.002397098</c:v>
                </c:pt>
                <c:pt idx="55">
                  <c:v>0.002457214</c:v>
                </c:pt>
                <c:pt idx="56">
                  <c:v>0.002790632</c:v>
                </c:pt>
                <c:pt idx="57">
                  <c:v>0.002988314</c:v>
                </c:pt>
                <c:pt idx="58">
                  <c:v>0.003113096</c:v>
                </c:pt>
                <c:pt idx="59">
                  <c:v>0.003047322</c:v>
                </c:pt>
                <c:pt idx="60">
                  <c:v>0.00580243</c:v>
                </c:pt>
                <c:pt idx="61">
                  <c:v>0.0066818</c:v>
                </c:pt>
                <c:pt idx="62">
                  <c:v>0.006295592</c:v>
                </c:pt>
                <c:pt idx="63">
                  <c:v>0.006899656</c:v>
                </c:pt>
                <c:pt idx="64">
                  <c:v>0.007530766</c:v>
                </c:pt>
                <c:pt idx="65">
                  <c:v>0.008618058</c:v>
                </c:pt>
                <c:pt idx="66">
                  <c:v>0.008915452</c:v>
                </c:pt>
                <c:pt idx="67">
                  <c:v>0.009936042</c:v>
                </c:pt>
                <c:pt idx="68">
                  <c:v>0.011164018</c:v>
                </c:pt>
                <c:pt idx="69">
                  <c:v>0.011461674</c:v>
                </c:pt>
                <c:pt idx="70">
                  <c:v>0.012285256</c:v>
                </c:pt>
                <c:pt idx="71">
                  <c:v>0.01244808</c:v>
                </c:pt>
                <c:pt idx="72">
                  <c:v>0.01257091</c:v>
                </c:pt>
                <c:pt idx="73">
                  <c:v>0.014052928</c:v>
                </c:pt>
                <c:pt idx="74">
                  <c:v>0.013412514</c:v>
                </c:pt>
                <c:pt idx="75">
                  <c:v>0.014220682</c:v>
                </c:pt>
                <c:pt idx="76">
                  <c:v>0.014677314</c:v>
                </c:pt>
                <c:pt idx="77">
                  <c:v>0.016382462</c:v>
                </c:pt>
                <c:pt idx="78">
                  <c:v>0.016272692</c:v>
                </c:pt>
                <c:pt idx="79">
                  <c:v>0.016313256</c:v>
                </c:pt>
                <c:pt idx="80">
                  <c:v>0.016902156</c:v>
                </c:pt>
                <c:pt idx="81">
                  <c:v>0.017527118</c:v>
                </c:pt>
                <c:pt idx="82">
                  <c:v>0.020550238</c:v>
                </c:pt>
                <c:pt idx="83">
                  <c:v>0.022313602</c:v>
                </c:pt>
                <c:pt idx="84">
                  <c:v>0.0247544116052632</c:v>
                </c:pt>
                <c:pt idx="85">
                  <c:v>0.0305946975723684</c:v>
                </c:pt>
                <c:pt idx="86">
                  <c:v>0.0318814025657895</c:v>
                </c:pt>
                <c:pt idx="87">
                  <c:v>0.0322816546578947</c:v>
                </c:pt>
                <c:pt idx="88">
                  <c:v>0.0362447954210526</c:v>
                </c:pt>
                <c:pt idx="89">
                  <c:v>0.0472951276644737</c:v>
                </c:pt>
                <c:pt idx="90">
                  <c:v>0.0516947502434211</c:v>
                </c:pt>
                <c:pt idx="91">
                  <c:v>0.0608000920986842</c:v>
                </c:pt>
                <c:pt idx="92">
                  <c:v>0.0624071068092105</c:v>
                </c:pt>
                <c:pt idx="93">
                  <c:v>0.0769753182960526</c:v>
                </c:pt>
                <c:pt idx="94">
                  <c:v>0.0969683099802632</c:v>
                </c:pt>
                <c:pt idx="95">
                  <c:v>0.104375143006579</c:v>
                </c:pt>
                <c:pt idx="96">
                  <c:v>0.152468955013158</c:v>
                </c:pt>
                <c:pt idx="97">
                  <c:v>0.137096509585526</c:v>
                </c:pt>
                <c:pt idx="98">
                  <c:v>0.144781749078947</c:v>
                </c:pt>
                <c:pt idx="99">
                  <c:v>0.148762637809211</c:v>
                </c:pt>
                <c:pt idx="100">
                  <c:v>0.152600954447368</c:v>
                </c:pt>
                <c:pt idx="101">
                  <c:v>0.148007059085526</c:v>
                </c:pt>
                <c:pt idx="102">
                  <c:v>0.277935700184211</c:v>
                </c:pt>
                <c:pt idx="103">
                  <c:v>0.326761116421052</c:v>
                </c:pt>
                <c:pt idx="104">
                  <c:v>0.399813818703947</c:v>
                </c:pt>
                <c:pt idx="105">
                  <c:v>0.459005341552631</c:v>
                </c:pt>
                <c:pt idx="106">
                  <c:v>0.475486381394737</c:v>
                </c:pt>
                <c:pt idx="107">
                  <c:v>0.543520461473684</c:v>
                </c:pt>
                <c:pt idx="108">
                  <c:v>0.616172821203947</c:v>
                </c:pt>
                <c:pt idx="109">
                  <c:v>0.676166099289474</c:v>
                </c:pt>
                <c:pt idx="110">
                  <c:v>0.780590592657895</c:v>
                </c:pt>
                <c:pt idx="111">
                  <c:v>0.896308701513158</c:v>
                </c:pt>
                <c:pt idx="112">
                  <c:v>1.004941928447368</c:v>
                </c:pt>
                <c:pt idx="113">
                  <c:v>1.094569462611842</c:v>
                </c:pt>
                <c:pt idx="114">
                  <c:v>1.412797078434211</c:v>
                </c:pt>
                <c:pt idx="115">
                  <c:v>1.461364739796052</c:v>
                </c:pt>
                <c:pt idx="116">
                  <c:v>1.629106508894737</c:v>
                </c:pt>
                <c:pt idx="117">
                  <c:v>1.8395893055</c:v>
                </c:pt>
                <c:pt idx="118">
                  <c:v>1.874866132078947</c:v>
                </c:pt>
                <c:pt idx="119">
                  <c:v>2.003185658578948</c:v>
                </c:pt>
                <c:pt idx="120">
                  <c:v>2.402766379743421</c:v>
                </c:pt>
                <c:pt idx="121">
                  <c:v>2.350647377598684</c:v>
                </c:pt>
                <c:pt idx="122">
                  <c:v>2.613336750171053</c:v>
                </c:pt>
                <c:pt idx="123">
                  <c:v>2.827683035690788</c:v>
                </c:pt>
                <c:pt idx="124">
                  <c:v>2.98508776257237</c:v>
                </c:pt>
                <c:pt idx="125">
                  <c:v>3.033858470203947</c:v>
                </c:pt>
                <c:pt idx="126">
                  <c:v>3.519022102539473</c:v>
                </c:pt>
                <c:pt idx="127">
                  <c:v>3.565229925157895</c:v>
                </c:pt>
                <c:pt idx="128">
                  <c:v>3.735477253644737</c:v>
                </c:pt>
                <c:pt idx="129">
                  <c:v>3.978730526263157</c:v>
                </c:pt>
                <c:pt idx="130">
                  <c:v>4.104672558059208</c:v>
                </c:pt>
                <c:pt idx="131">
                  <c:v>4.441269117177633</c:v>
                </c:pt>
                <c:pt idx="132">
                  <c:v>5.346166895098685</c:v>
                </c:pt>
                <c:pt idx="133">
                  <c:v>5.184621030960526</c:v>
                </c:pt>
                <c:pt idx="134">
                  <c:v>5.597827856717104</c:v>
                </c:pt>
                <c:pt idx="135">
                  <c:v>5.669982487473686</c:v>
                </c:pt>
                <c:pt idx="136">
                  <c:v>6.007635569085527</c:v>
                </c:pt>
                <c:pt idx="137">
                  <c:v>5.948185373197368</c:v>
                </c:pt>
                <c:pt idx="138">
                  <c:v>6.737813864815788</c:v>
                </c:pt>
                <c:pt idx="139">
                  <c:v>7.016166397802633</c:v>
                </c:pt>
                <c:pt idx="140">
                  <c:v>6.946027389894738</c:v>
                </c:pt>
                <c:pt idx="141">
                  <c:v>7.495533098157894</c:v>
                </c:pt>
                <c:pt idx="142">
                  <c:v>7.557680243440788</c:v>
                </c:pt>
                <c:pt idx="143">
                  <c:v>7.820458736388159</c:v>
                </c:pt>
                <c:pt idx="144">
                  <c:v>8.737631171522283</c:v>
                </c:pt>
                <c:pt idx="145">
                  <c:v>8.83450121137688</c:v>
                </c:pt>
                <c:pt idx="146">
                  <c:v>9.05649393376931</c:v>
                </c:pt>
                <c:pt idx="147">
                  <c:v>9.514118079355701</c:v>
                </c:pt>
                <c:pt idx="148">
                  <c:v>10.0062901818907</c:v>
                </c:pt>
                <c:pt idx="149">
                  <c:v>10.33266046112149</c:v>
                </c:pt>
                <c:pt idx="150">
                  <c:v>10.76619028894737</c:v>
                </c:pt>
                <c:pt idx="151">
                  <c:v>11.30535884258595</c:v>
                </c:pt>
                <c:pt idx="152">
                  <c:v>11.4273913014693</c:v>
                </c:pt>
                <c:pt idx="153">
                  <c:v>11.51697318433213</c:v>
                </c:pt>
                <c:pt idx="154">
                  <c:v>12.83503427611185</c:v>
                </c:pt>
                <c:pt idx="155">
                  <c:v>13.12204780699639</c:v>
                </c:pt>
                <c:pt idx="156">
                  <c:v>12.96150863214071</c:v>
                </c:pt>
                <c:pt idx="157">
                  <c:v>13.38783588755451</c:v>
                </c:pt>
                <c:pt idx="158">
                  <c:v>13.61648705204669</c:v>
                </c:pt>
                <c:pt idx="159">
                  <c:v>13.58674791385746</c:v>
                </c:pt>
                <c:pt idx="160">
                  <c:v>14.18076063380581</c:v>
                </c:pt>
                <c:pt idx="161">
                  <c:v>14.3005462877136</c:v>
                </c:pt>
                <c:pt idx="162">
                  <c:v>15.04170797985208</c:v>
                </c:pt>
                <c:pt idx="163">
                  <c:v>15.47167884409656</c:v>
                </c:pt>
                <c:pt idx="164">
                  <c:v>15.52712112844825</c:v>
                </c:pt>
                <c:pt idx="165">
                  <c:v>15.45638872433489</c:v>
                </c:pt>
                <c:pt idx="166">
                  <c:v>16.17910754664079</c:v>
                </c:pt>
                <c:pt idx="167">
                  <c:v>17.20341528371943</c:v>
                </c:pt>
                <c:pt idx="168">
                  <c:v>17.38190742363243</c:v>
                </c:pt>
                <c:pt idx="169">
                  <c:v>17.52947036605264</c:v>
                </c:pt>
                <c:pt idx="170">
                  <c:v>17.58189969990025</c:v>
                </c:pt>
                <c:pt idx="171">
                  <c:v>17.59069806387544</c:v>
                </c:pt>
                <c:pt idx="172">
                  <c:v>17.30835136298684</c:v>
                </c:pt>
                <c:pt idx="173">
                  <c:v>17.33391553125526</c:v>
                </c:pt>
                <c:pt idx="174">
                  <c:v>17.58535501547496</c:v>
                </c:pt>
                <c:pt idx="175">
                  <c:v>18.23126032199874</c:v>
                </c:pt>
                <c:pt idx="176">
                  <c:v>18.4377990684965</c:v>
                </c:pt>
                <c:pt idx="177">
                  <c:v>18.20734421229753</c:v>
                </c:pt>
                <c:pt idx="178">
                  <c:v>18.72033790189737</c:v>
                </c:pt>
                <c:pt idx="179">
                  <c:v>19.22526501862479</c:v>
                </c:pt>
                <c:pt idx="180">
                  <c:v>19.98602383442742</c:v>
                </c:pt>
                <c:pt idx="181">
                  <c:v>20.70459541131089</c:v>
                </c:pt>
                <c:pt idx="182">
                  <c:v>20.27829374668288</c:v>
                </c:pt>
                <c:pt idx="183">
                  <c:v>20.23714618048509</c:v>
                </c:pt>
                <c:pt idx="184">
                  <c:v>20.36585284163085</c:v>
                </c:pt>
                <c:pt idx="185">
                  <c:v>20.21308369633052</c:v>
                </c:pt>
                <c:pt idx="186">
                  <c:v>20.95765873376338</c:v>
                </c:pt>
                <c:pt idx="187">
                  <c:v>21.43232008953499</c:v>
                </c:pt>
                <c:pt idx="188">
                  <c:v>21.66233920715166</c:v>
                </c:pt>
                <c:pt idx="189">
                  <c:v>24.25943947813645</c:v>
                </c:pt>
                <c:pt idx="190">
                  <c:v>24.34127618658555</c:v>
                </c:pt>
                <c:pt idx="191">
                  <c:v>24.356531206536</c:v>
                </c:pt>
                <c:pt idx="192">
                  <c:v>24.41178043815997</c:v>
                </c:pt>
                <c:pt idx="193">
                  <c:v>24.46194001317669</c:v>
                </c:pt>
                <c:pt idx="194">
                  <c:v>24.47970146647073</c:v>
                </c:pt>
                <c:pt idx="195">
                  <c:v>24.63128809903036</c:v>
                </c:pt>
                <c:pt idx="196">
                  <c:v>24.73718083135783</c:v>
                </c:pt>
                <c:pt idx="197">
                  <c:v>24.86582644232772</c:v>
                </c:pt>
                <c:pt idx="198">
                  <c:v>25.43892198015782</c:v>
                </c:pt>
                <c:pt idx="199">
                  <c:v>25.68768985128353</c:v>
                </c:pt>
                <c:pt idx="200">
                  <c:v>25.5982816895451</c:v>
                </c:pt>
                <c:pt idx="201">
                  <c:v>29.50568946243056</c:v>
                </c:pt>
                <c:pt idx="202">
                  <c:v>29.69627381882019</c:v>
                </c:pt>
                <c:pt idx="203">
                  <c:v>29.68554091965684</c:v>
                </c:pt>
                <c:pt idx="204">
                  <c:v>30.44797454409456</c:v>
                </c:pt>
                <c:pt idx="205">
                  <c:v>30.54566784970646</c:v>
                </c:pt>
                <c:pt idx="206">
                  <c:v>30.61647807909534</c:v>
                </c:pt>
                <c:pt idx="207">
                  <c:v>30.94786434690035</c:v>
                </c:pt>
                <c:pt idx="208">
                  <c:v>31.02419098246728</c:v>
                </c:pt>
                <c:pt idx="209">
                  <c:v>31.2429945382397</c:v>
                </c:pt>
                <c:pt idx="210">
                  <c:v>31.45914482403751</c:v>
                </c:pt>
                <c:pt idx="211">
                  <c:v>31.67421809784248</c:v>
                </c:pt>
                <c:pt idx="212">
                  <c:v>31.75234275603366</c:v>
                </c:pt>
                <c:pt idx="213">
                  <c:v>33.11436706092823</c:v>
                </c:pt>
                <c:pt idx="214">
                  <c:v>33.16449172900288</c:v>
                </c:pt>
                <c:pt idx="215">
                  <c:v>33.07935313085506</c:v>
                </c:pt>
                <c:pt idx="216">
                  <c:v>32.79607871128604</c:v>
                </c:pt>
                <c:pt idx="217">
                  <c:v>32.91900595660177</c:v>
                </c:pt>
                <c:pt idx="218">
                  <c:v>32.97646439764079</c:v>
                </c:pt>
                <c:pt idx="219">
                  <c:v>32.95522399302271</c:v>
                </c:pt>
                <c:pt idx="220">
                  <c:v>33.06022463414895</c:v>
                </c:pt>
                <c:pt idx="221">
                  <c:v>32.98365075854895</c:v>
                </c:pt>
                <c:pt idx="222">
                  <c:v>33.12077254722301</c:v>
                </c:pt>
                <c:pt idx="223">
                  <c:v>33.10141804556464</c:v>
                </c:pt>
                <c:pt idx="224">
                  <c:v>33.32384914984871</c:v>
                </c:pt>
                <c:pt idx="225">
                  <c:v>33.61041789569427</c:v>
                </c:pt>
                <c:pt idx="226">
                  <c:v>33.76044620594816</c:v>
                </c:pt>
                <c:pt idx="227">
                  <c:v>33.9106771521509</c:v>
                </c:pt>
                <c:pt idx="228">
                  <c:v>33.80027771671847</c:v>
                </c:pt>
                <c:pt idx="229">
                  <c:v>33.9741494860713</c:v>
                </c:pt>
                <c:pt idx="230">
                  <c:v>34.14757838220262</c:v>
                </c:pt>
                <c:pt idx="231">
                  <c:v>34.31358406003608</c:v>
                </c:pt>
                <c:pt idx="232">
                  <c:v>34.47223475576668</c:v>
                </c:pt>
                <c:pt idx="233">
                  <c:v>34.62642465363996</c:v>
                </c:pt>
                <c:pt idx="234">
                  <c:v>34.77866686547233</c:v>
                </c:pt>
                <c:pt idx="235">
                  <c:v>34.93069658661883</c:v>
                </c:pt>
                <c:pt idx="236">
                  <c:v>35.08608205566728</c:v>
                </c:pt>
                <c:pt idx="237">
                  <c:v>35.24318644328955</c:v>
                </c:pt>
                <c:pt idx="238">
                  <c:v>35.54963955382414</c:v>
                </c:pt>
                <c:pt idx="239">
                  <c:v>35.69524911141984</c:v>
                </c:pt>
                <c:pt idx="240">
                  <c:v>35.8347376679213</c:v>
                </c:pt>
                <c:pt idx="241">
                  <c:v>35.95975219382015</c:v>
                </c:pt>
                <c:pt idx="242">
                  <c:v>36.07129810800904</c:v>
                </c:pt>
                <c:pt idx="243">
                  <c:v>36.17703547383033</c:v>
                </c:pt>
                <c:pt idx="244">
                  <c:v>36.23793822655276</c:v>
                </c:pt>
                <c:pt idx="245">
                  <c:v>36.13933419793968</c:v>
                </c:pt>
                <c:pt idx="246">
                  <c:v>36.2088477647236</c:v>
                </c:pt>
                <c:pt idx="247">
                  <c:v>36.31686640219042</c:v>
                </c:pt>
                <c:pt idx="248">
                  <c:v>36.43561993679111</c:v>
                </c:pt>
                <c:pt idx="249">
                  <c:v>36.55184189524361</c:v>
                </c:pt>
                <c:pt idx="250">
                  <c:v>36.66583769880793</c:v>
                </c:pt>
                <c:pt idx="251">
                  <c:v>36.78008786301453</c:v>
                </c:pt>
                <c:pt idx="252">
                  <c:v>36.8979612289983</c:v>
                </c:pt>
                <c:pt idx="253">
                  <c:v>37.0199984860788</c:v>
                </c:pt>
                <c:pt idx="254">
                  <c:v>37.14934408833616</c:v>
                </c:pt>
                <c:pt idx="255">
                  <c:v>37.2889895347257</c:v>
                </c:pt>
                <c:pt idx="256">
                  <c:v>37.4345147997819</c:v>
                </c:pt>
                <c:pt idx="257">
                  <c:v>37.5789057974281</c:v>
                </c:pt>
                <c:pt idx="258">
                  <c:v>37.71509644046158</c:v>
                </c:pt>
                <c:pt idx="259">
                  <c:v>37.83702363947107</c:v>
                </c:pt>
                <c:pt idx="260">
                  <c:v>37.94398722688257</c:v>
                </c:pt>
                <c:pt idx="261">
                  <c:v>38.039255198039</c:v>
                </c:pt>
                <c:pt idx="262">
                  <c:v>38.1289223691765</c:v>
                </c:pt>
                <c:pt idx="263">
                  <c:v>38.21771662798584</c:v>
                </c:pt>
                <c:pt idx="264">
                  <c:v>38.30670744381712</c:v>
                </c:pt>
                <c:pt idx="265">
                  <c:v>38.39628073954813</c:v>
                </c:pt>
                <c:pt idx="266">
                  <c:v>38.48504584970706</c:v>
                </c:pt>
                <c:pt idx="267">
                  <c:v>38.57052700251833</c:v>
                </c:pt>
                <c:pt idx="268">
                  <c:v>38.65101909062335</c:v>
                </c:pt>
                <c:pt idx="269">
                  <c:v>38.72650005285592</c:v>
                </c:pt>
                <c:pt idx="270">
                  <c:v>38.79822236384169</c:v>
                </c:pt>
                <c:pt idx="271">
                  <c:v>38.86964955281422</c:v>
                </c:pt>
                <c:pt idx="272">
                  <c:v>38.9590966123672</c:v>
                </c:pt>
                <c:pt idx="273">
                  <c:v>39.04401703612412</c:v>
                </c:pt>
                <c:pt idx="274">
                  <c:v>39.14217464325324</c:v>
                </c:pt>
                <c:pt idx="275">
                  <c:v>39.25468485866892</c:v>
                </c:pt>
                <c:pt idx="276">
                  <c:v>39.64612987031571</c:v>
                </c:pt>
                <c:pt idx="277">
                  <c:v>39.76514448297431</c:v>
                </c:pt>
                <c:pt idx="278">
                  <c:v>39.87599174738789</c:v>
                </c:pt>
                <c:pt idx="279">
                  <c:v>39.98970372758416</c:v>
                </c:pt>
                <c:pt idx="280">
                  <c:v>40.10399072967422</c:v>
                </c:pt>
                <c:pt idx="281">
                  <c:v>40.21736554773331</c:v>
                </c:pt>
                <c:pt idx="282">
                  <c:v>40.32661197127611</c:v>
                </c:pt>
                <c:pt idx="283">
                  <c:v>40.42622254950038</c:v>
                </c:pt>
                <c:pt idx="284">
                  <c:v>40.51147575680755</c:v>
                </c:pt>
                <c:pt idx="285">
                  <c:v>40.47384873090134</c:v>
                </c:pt>
                <c:pt idx="286">
                  <c:v>40.549221051132</c:v>
                </c:pt>
                <c:pt idx="287">
                  <c:v>40.466637946119</c:v>
                </c:pt>
                <c:pt idx="288">
                  <c:v>40.57700574996962</c:v>
                </c:pt>
                <c:pt idx="289">
                  <c:v>40.71072988147571</c:v>
                </c:pt>
                <c:pt idx="290">
                  <c:v>40.85963482516596</c:v>
                </c:pt>
                <c:pt idx="291">
                  <c:v>41.00766391372832</c:v>
                </c:pt>
                <c:pt idx="292">
                  <c:v>41.15560653301192</c:v>
                </c:pt>
                <c:pt idx="293">
                  <c:v>41.38860261692905</c:v>
                </c:pt>
                <c:pt idx="294">
                  <c:v>41.74463489723632</c:v>
                </c:pt>
                <c:pt idx="295">
                  <c:v>41.85567952803836</c:v>
                </c:pt>
                <c:pt idx="296">
                  <c:v>42.1491922107749</c:v>
                </c:pt>
                <c:pt idx="297">
                  <c:v>42.20414953942158</c:v>
                </c:pt>
                <c:pt idx="298">
                  <c:v>42.15932945252145</c:v>
                </c:pt>
                <c:pt idx="299">
                  <c:v>42.29808272975671</c:v>
                </c:pt>
                <c:pt idx="300">
                  <c:v>42.20024110378257</c:v>
                </c:pt>
                <c:pt idx="301">
                  <c:v>42.38552927003889</c:v>
                </c:pt>
                <c:pt idx="302">
                  <c:v>42.43132371300486</c:v>
                </c:pt>
                <c:pt idx="303">
                  <c:v>42.48554142133285</c:v>
                </c:pt>
                <c:pt idx="304">
                  <c:v>42.5598478617047</c:v>
                </c:pt>
                <c:pt idx="305">
                  <c:v>42.66269538179911</c:v>
                </c:pt>
                <c:pt idx="306">
                  <c:v>42.7367226679365</c:v>
                </c:pt>
                <c:pt idx="307">
                  <c:v>42.76909453476546</c:v>
                </c:pt>
                <c:pt idx="308">
                  <c:v>42.81793493677395</c:v>
                </c:pt>
                <c:pt idx="309">
                  <c:v>42.89447075962382</c:v>
                </c:pt>
                <c:pt idx="310">
                  <c:v>42.98216733513483</c:v>
                </c:pt>
                <c:pt idx="311">
                  <c:v>43.06370892796201</c:v>
                </c:pt>
                <c:pt idx="312">
                  <c:v>43.13231878576515</c:v>
                </c:pt>
                <c:pt idx="313">
                  <c:v>43.19069706542606</c:v>
                </c:pt>
                <c:pt idx="314">
                  <c:v>43.24668995453507</c:v>
                </c:pt>
                <c:pt idx="315">
                  <c:v>43.3109922702163</c:v>
                </c:pt>
                <c:pt idx="316">
                  <c:v>43.38980565722073</c:v>
                </c:pt>
                <c:pt idx="317">
                  <c:v>43.48166647581486</c:v>
                </c:pt>
                <c:pt idx="318">
                  <c:v>43.58222817775525</c:v>
                </c:pt>
                <c:pt idx="319">
                  <c:v>43.68752567589862</c:v>
                </c:pt>
                <c:pt idx="320">
                  <c:v>43.79465669451818</c:v>
                </c:pt>
                <c:pt idx="321">
                  <c:v>43.90104449627373</c:v>
                </c:pt>
                <c:pt idx="322">
                  <c:v>44.00181794268183</c:v>
                </c:pt>
                <c:pt idx="323">
                  <c:v>43.99879275280816</c:v>
                </c:pt>
                <c:pt idx="324">
                  <c:v>43.98715412694447</c:v>
                </c:pt>
                <c:pt idx="325">
                  <c:v>44.06665460195102</c:v>
                </c:pt>
                <c:pt idx="326">
                  <c:v>44.14789341768856</c:v>
                </c:pt>
                <c:pt idx="327">
                  <c:v>44.23676351529517</c:v>
                </c:pt>
                <c:pt idx="328">
                  <c:v>44.33343772813249</c:v>
                </c:pt>
                <c:pt idx="329">
                  <c:v>44.42289856524542</c:v>
                </c:pt>
                <c:pt idx="330">
                  <c:v>44.52899947000252</c:v>
                </c:pt>
                <c:pt idx="331">
                  <c:v>44.63595088610102</c:v>
                </c:pt>
                <c:pt idx="332">
                  <c:v>44.73735394073671</c:v>
                </c:pt>
                <c:pt idx="333">
                  <c:v>44.81918872357146</c:v>
                </c:pt>
                <c:pt idx="334">
                  <c:v>44.8970740234893</c:v>
                </c:pt>
                <c:pt idx="335">
                  <c:v>44.994809392311</c:v>
                </c:pt>
                <c:pt idx="336">
                  <c:v>45.11809043507326</c:v>
                </c:pt>
                <c:pt idx="337">
                  <c:v>45.26768985521713</c:v>
                </c:pt>
                <c:pt idx="338">
                  <c:v>45.43840982185034</c:v>
                </c:pt>
                <c:pt idx="339">
                  <c:v>45.62031270958566</c:v>
                </c:pt>
                <c:pt idx="340">
                  <c:v>45.80275214818612</c:v>
                </c:pt>
                <c:pt idx="341">
                  <c:v>45.97873184510517</c:v>
                </c:pt>
                <c:pt idx="342">
                  <c:v>46.1433480310214</c:v>
                </c:pt>
                <c:pt idx="343">
                  <c:v>46.29212796186755</c:v>
                </c:pt>
                <c:pt idx="344">
                  <c:v>46.42521796909905</c:v>
                </c:pt>
                <c:pt idx="345">
                  <c:v>46.54847741408665</c:v>
                </c:pt>
                <c:pt idx="346">
                  <c:v>46.66826937437715</c:v>
                </c:pt>
                <c:pt idx="347">
                  <c:v>46.78592176479128</c:v>
                </c:pt>
                <c:pt idx="348">
                  <c:v>46.90117376605993</c:v>
                </c:pt>
                <c:pt idx="349">
                  <c:v>47.01561832675681</c:v>
                </c:pt>
                <c:pt idx="350">
                  <c:v>47.13174183188846</c:v>
                </c:pt>
                <c:pt idx="351">
                  <c:v>47.25175875960125</c:v>
                </c:pt>
                <c:pt idx="352">
                  <c:v>47.37517116467292</c:v>
                </c:pt>
                <c:pt idx="353">
                  <c:v>47.50033939167521</c:v>
                </c:pt>
                <c:pt idx="354">
                  <c:v>47.62595485883098</c:v>
                </c:pt>
                <c:pt idx="355">
                  <c:v>47.75110803747546</c:v>
                </c:pt>
                <c:pt idx="356">
                  <c:v>47.87514193629034</c:v>
                </c:pt>
                <c:pt idx="357">
                  <c:v>47.9976444629526</c:v>
                </c:pt>
                <c:pt idx="358">
                  <c:v>48.11860941634875</c:v>
                </c:pt>
                <c:pt idx="359">
                  <c:v>48.23812053883457</c:v>
                </c:pt>
                <c:pt idx="360">
                  <c:v>48.35625198890045</c:v>
                </c:pt>
                <c:pt idx="361">
                  <c:v>48.47224200056968</c:v>
                </c:pt>
                <c:pt idx="362">
                  <c:v>48.58049844660891</c:v>
                </c:pt>
                <c:pt idx="363">
                  <c:v>48.67429406175737</c:v>
                </c:pt>
                <c:pt idx="364">
                  <c:v>48.7527503221643</c:v>
                </c:pt>
                <c:pt idx="365">
                  <c:v>48.81853167040683</c:v>
                </c:pt>
                <c:pt idx="366">
                  <c:v>48.87363345786382</c:v>
                </c:pt>
                <c:pt idx="367">
                  <c:v>48.91970440313906</c:v>
                </c:pt>
                <c:pt idx="368">
                  <c:v>48.95783416401954</c:v>
                </c:pt>
                <c:pt idx="369">
                  <c:v>48.89329968183662</c:v>
                </c:pt>
                <c:pt idx="370">
                  <c:v>48.91865405829343</c:v>
                </c:pt>
                <c:pt idx="371">
                  <c:v>49.1305138946822</c:v>
                </c:pt>
                <c:pt idx="372">
                  <c:v>49.15341919172437</c:v>
                </c:pt>
                <c:pt idx="373">
                  <c:v>49.17967818970028</c:v>
                </c:pt>
                <c:pt idx="374">
                  <c:v>49.20805213164218</c:v>
                </c:pt>
                <c:pt idx="375">
                  <c:v>49.23719687102648</c:v>
                </c:pt>
                <c:pt idx="376">
                  <c:v>49.26697357869046</c:v>
                </c:pt>
                <c:pt idx="377">
                  <c:v>49.29784621843288</c:v>
                </c:pt>
                <c:pt idx="378">
                  <c:v>49.2965477033564</c:v>
                </c:pt>
                <c:pt idx="379">
                  <c:v>49.27043238265453</c:v>
                </c:pt>
                <c:pt idx="380">
                  <c:v>49.25406735879565</c:v>
                </c:pt>
                <c:pt idx="381">
                  <c:v>49.24594863092483</c:v>
                </c:pt>
                <c:pt idx="382">
                  <c:v>49.3579171418254</c:v>
                </c:pt>
                <c:pt idx="383">
                  <c:v>49.36156371898156</c:v>
                </c:pt>
                <c:pt idx="384">
                  <c:v>49.37030526251793</c:v>
                </c:pt>
                <c:pt idx="385">
                  <c:v>49.38268269269135</c:v>
                </c:pt>
                <c:pt idx="386">
                  <c:v>49.3928405997541</c:v>
                </c:pt>
                <c:pt idx="387">
                  <c:v>49.39741560884251</c:v>
                </c:pt>
                <c:pt idx="388">
                  <c:v>49.40527928654214</c:v>
                </c:pt>
                <c:pt idx="389">
                  <c:v>49.4246219071621</c:v>
                </c:pt>
                <c:pt idx="390">
                  <c:v>49.45786865168648</c:v>
                </c:pt>
                <c:pt idx="391">
                  <c:v>49.50519695059651</c:v>
                </c:pt>
                <c:pt idx="392">
                  <c:v>49.56251869765848</c:v>
                </c:pt>
                <c:pt idx="393">
                  <c:v>49.62934669442507</c:v>
                </c:pt>
                <c:pt idx="394">
                  <c:v>49.69874970414524</c:v>
                </c:pt>
                <c:pt idx="395">
                  <c:v>49.76276772115494</c:v>
                </c:pt>
                <c:pt idx="396">
                  <c:v>49.82320815669993</c:v>
                </c:pt>
                <c:pt idx="397">
                  <c:v>49.88156707707835</c:v>
                </c:pt>
                <c:pt idx="398">
                  <c:v>49.9350598813193</c:v>
                </c:pt>
                <c:pt idx="399">
                  <c:v>49.98149664611159</c:v>
                </c:pt>
                <c:pt idx="400">
                  <c:v>50.02125037920846</c:v>
                </c:pt>
                <c:pt idx="401">
                  <c:v>50.05613611006935</c:v>
                </c:pt>
                <c:pt idx="402">
                  <c:v>50.08996510437896</c:v>
                </c:pt>
                <c:pt idx="403">
                  <c:v>50.12483829850036</c:v>
                </c:pt>
                <c:pt idx="404">
                  <c:v>50.16098573651216</c:v>
                </c:pt>
                <c:pt idx="405">
                  <c:v>50.19858169760635</c:v>
                </c:pt>
                <c:pt idx="406">
                  <c:v>50.23474817790211</c:v>
                </c:pt>
                <c:pt idx="407">
                  <c:v>50.26198406729966</c:v>
                </c:pt>
                <c:pt idx="408">
                  <c:v>50.27504185712232</c:v>
                </c:pt>
                <c:pt idx="409">
                  <c:v>50.27588998533087</c:v>
                </c:pt>
                <c:pt idx="410">
                  <c:v>50.26785613198978</c:v>
                </c:pt>
                <c:pt idx="411">
                  <c:v>50.25292817220377</c:v>
                </c:pt>
                <c:pt idx="412">
                  <c:v>50.23390377204365</c:v>
                </c:pt>
                <c:pt idx="413">
                  <c:v>50.21217884911476</c:v>
                </c:pt>
                <c:pt idx="414">
                  <c:v>50.18796729403338</c:v>
                </c:pt>
                <c:pt idx="415">
                  <c:v>50.1622356483974</c:v>
                </c:pt>
                <c:pt idx="416">
                  <c:v>50.13489008546385</c:v>
                </c:pt>
                <c:pt idx="417">
                  <c:v>50.10519256614512</c:v>
                </c:pt>
                <c:pt idx="418">
                  <c:v>50.07396731320421</c:v>
                </c:pt>
                <c:pt idx="419">
                  <c:v>50.04115648131214</c:v>
                </c:pt>
                <c:pt idx="420">
                  <c:v>50.00604414794978</c:v>
                </c:pt>
                <c:pt idx="421">
                  <c:v>49.9695645515137</c:v>
                </c:pt>
                <c:pt idx="422">
                  <c:v>49.93234128839295</c:v>
                </c:pt>
                <c:pt idx="423">
                  <c:v>49.89600831306682</c:v>
                </c:pt>
                <c:pt idx="424">
                  <c:v>49.866076111709</c:v>
                </c:pt>
                <c:pt idx="425">
                  <c:v>49.84635696079521</c:v>
                </c:pt>
                <c:pt idx="426">
                  <c:v>49.83744698559921</c:v>
                </c:pt>
                <c:pt idx="427">
                  <c:v>49.83897839265083</c:v>
                </c:pt>
                <c:pt idx="428">
                  <c:v>49.85051895828993</c:v>
                </c:pt>
                <c:pt idx="429">
                  <c:v>49.87507601662791</c:v>
                </c:pt>
                <c:pt idx="430">
                  <c:v>49.91110557561839</c:v>
                </c:pt>
                <c:pt idx="431">
                  <c:v>49.95445279745838</c:v>
                </c:pt>
                <c:pt idx="432">
                  <c:v>50.00511696299196</c:v>
                </c:pt>
                <c:pt idx="433">
                  <c:v>50.06155900699524</c:v>
                </c:pt>
                <c:pt idx="434">
                  <c:v>50.11577624896078</c:v>
                </c:pt>
                <c:pt idx="435">
                  <c:v>50.16438707176282</c:v>
                </c:pt>
                <c:pt idx="436">
                  <c:v>50.2121299478228</c:v>
                </c:pt>
                <c:pt idx="437">
                  <c:v>50.25998056104768</c:v>
                </c:pt>
                <c:pt idx="438">
                  <c:v>50.30865606896094</c:v>
                </c:pt>
                <c:pt idx="439">
                  <c:v>50.36018302107957</c:v>
                </c:pt>
                <c:pt idx="440">
                  <c:v>50.4097464534241</c:v>
                </c:pt>
                <c:pt idx="441">
                  <c:v>50.45368862563044</c:v>
                </c:pt>
                <c:pt idx="442">
                  <c:v>50.48038360130763</c:v>
                </c:pt>
                <c:pt idx="443">
                  <c:v>50.47805968765275</c:v>
                </c:pt>
                <c:pt idx="444">
                  <c:v>50.45135929708068</c:v>
                </c:pt>
                <c:pt idx="445">
                  <c:v>50.40858849918036</c:v>
                </c:pt>
                <c:pt idx="446">
                  <c:v>50.3552666490514</c:v>
                </c:pt>
                <c:pt idx="447">
                  <c:v>50.30038457139551</c:v>
                </c:pt>
                <c:pt idx="448">
                  <c:v>50.26085503034313</c:v>
                </c:pt>
                <c:pt idx="449">
                  <c:v>50.24673238963631</c:v>
                </c:pt>
                <c:pt idx="450">
                  <c:v>50.25716025311704</c:v>
                </c:pt>
                <c:pt idx="451">
                  <c:v>50.27643846911535</c:v>
                </c:pt>
                <c:pt idx="452">
                  <c:v>50.31257438385492</c:v>
                </c:pt>
                <c:pt idx="453">
                  <c:v>50.3885154943106</c:v>
                </c:pt>
                <c:pt idx="454">
                  <c:v>50.4934343587251</c:v>
                </c:pt>
                <c:pt idx="455">
                  <c:v>50.53489881870483</c:v>
                </c:pt>
                <c:pt idx="456">
                  <c:v>50.44577140406121</c:v>
                </c:pt>
                <c:pt idx="457">
                  <c:v>50.39700078410586</c:v>
                </c:pt>
                <c:pt idx="458">
                  <c:v>50.3698773943212</c:v>
                </c:pt>
                <c:pt idx="459">
                  <c:v>50.35930625222058</c:v>
                </c:pt>
                <c:pt idx="460">
                  <c:v>50.36397776852432</c:v>
                </c:pt>
                <c:pt idx="461">
                  <c:v>50.38271694729109</c:v>
                </c:pt>
                <c:pt idx="462">
                  <c:v>50.4131063284488</c:v>
                </c:pt>
                <c:pt idx="463">
                  <c:v>50.4531708553202</c:v>
                </c:pt>
                <c:pt idx="464">
                  <c:v>50.50138821373694</c:v>
                </c:pt>
                <c:pt idx="465">
                  <c:v>50.55517828879653</c:v>
                </c:pt>
                <c:pt idx="466">
                  <c:v>50.60625568874006</c:v>
                </c:pt>
                <c:pt idx="467">
                  <c:v>50.65031563955148</c:v>
                </c:pt>
                <c:pt idx="468">
                  <c:v>50.69013171212061</c:v>
                </c:pt>
                <c:pt idx="469">
                  <c:v>50.72737849341402</c:v>
                </c:pt>
                <c:pt idx="470">
                  <c:v>50.76021279613645</c:v>
                </c:pt>
                <c:pt idx="471">
                  <c:v>50.7861343022036</c:v>
                </c:pt>
                <c:pt idx="472">
                  <c:v>50.80657559060058</c:v>
                </c:pt>
                <c:pt idx="473">
                  <c:v>50.82415294820837</c:v>
                </c:pt>
                <c:pt idx="474">
                  <c:v>50.84079058722963</c:v>
                </c:pt>
                <c:pt idx="475">
                  <c:v>50.85766921467856</c:v>
                </c:pt>
                <c:pt idx="476">
                  <c:v>50.87502390985478</c:v>
                </c:pt>
                <c:pt idx="477">
                  <c:v>50.89261996031795</c:v>
                </c:pt>
                <c:pt idx="478">
                  <c:v>50.91045119063799</c:v>
                </c:pt>
                <c:pt idx="479">
                  <c:v>50.75489041935462</c:v>
                </c:pt>
              </c:numCache>
            </c:numRef>
          </c:val>
        </c:ser>
        <c:dLbls>
          <c:showLegendKey val="0"/>
          <c:showVal val="0"/>
          <c:showCatName val="0"/>
          <c:showSerName val="0"/>
          <c:showPercent val="0"/>
          <c:showBubbleSize val="0"/>
        </c:dLbls>
        <c:axId val="-2100422568"/>
        <c:axId val="2147127752"/>
      </c:areaChart>
      <c:areaChart>
        <c:grouping val="percentStacked"/>
        <c:varyColors val="0"/>
        <c:ser>
          <c:idx val="2"/>
          <c:order val="0"/>
          <c:tx>
            <c:strRef>
              <c:f>'USL48 Production Data'!$A$21</c:f>
              <c:strCache>
                <c:ptCount val="1"/>
                <c:pt idx="0">
                  <c:v>Other gas plays</c:v>
                </c:pt>
              </c:strCache>
            </c:strRef>
          </c:tx>
          <c:spPr>
            <a:solidFill>
              <a:srgbClr val="103C68"/>
            </a:solidFill>
            <a:ln>
              <a:noFill/>
            </a:ln>
          </c:spPr>
          <c:cat>
            <c:numRef>
              <c:f>'USL48 Production Data'!$B$18:$RM$18</c:f>
              <c:numCache>
                <c:formatCode>m/d/yyyy</c:formatCode>
                <c:ptCount val="480"/>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pt idx="189">
                  <c:v>42644.0</c:v>
                </c:pt>
                <c:pt idx="190">
                  <c:v>42675.0</c:v>
                </c:pt>
                <c:pt idx="191">
                  <c:v>42705.0</c:v>
                </c:pt>
                <c:pt idx="192">
                  <c:v>42736.0</c:v>
                </c:pt>
                <c:pt idx="193">
                  <c:v>42767.0</c:v>
                </c:pt>
                <c:pt idx="194">
                  <c:v>42795.0</c:v>
                </c:pt>
                <c:pt idx="195">
                  <c:v>42826.0</c:v>
                </c:pt>
                <c:pt idx="196">
                  <c:v>42856.0</c:v>
                </c:pt>
                <c:pt idx="197">
                  <c:v>42887.0</c:v>
                </c:pt>
                <c:pt idx="198">
                  <c:v>42917.0</c:v>
                </c:pt>
                <c:pt idx="199">
                  <c:v>42948.0</c:v>
                </c:pt>
                <c:pt idx="200">
                  <c:v>42979.0</c:v>
                </c:pt>
                <c:pt idx="201">
                  <c:v>43009.0</c:v>
                </c:pt>
                <c:pt idx="202">
                  <c:v>43040.0</c:v>
                </c:pt>
                <c:pt idx="203">
                  <c:v>43070.0</c:v>
                </c:pt>
                <c:pt idx="204">
                  <c:v>43101.0</c:v>
                </c:pt>
                <c:pt idx="205">
                  <c:v>43132.0</c:v>
                </c:pt>
                <c:pt idx="206">
                  <c:v>43160.0</c:v>
                </c:pt>
                <c:pt idx="207">
                  <c:v>43191.0</c:v>
                </c:pt>
                <c:pt idx="208">
                  <c:v>43221.0</c:v>
                </c:pt>
                <c:pt idx="209">
                  <c:v>43252.0</c:v>
                </c:pt>
                <c:pt idx="210">
                  <c:v>43282.0</c:v>
                </c:pt>
                <c:pt idx="211">
                  <c:v>43313.0</c:v>
                </c:pt>
                <c:pt idx="212">
                  <c:v>43344.0</c:v>
                </c:pt>
                <c:pt idx="213">
                  <c:v>43374.0</c:v>
                </c:pt>
                <c:pt idx="214">
                  <c:v>43405.0</c:v>
                </c:pt>
                <c:pt idx="215">
                  <c:v>43435.0</c:v>
                </c:pt>
                <c:pt idx="216">
                  <c:v>43466.0</c:v>
                </c:pt>
                <c:pt idx="217">
                  <c:v>43497.0</c:v>
                </c:pt>
                <c:pt idx="218">
                  <c:v>43525.0</c:v>
                </c:pt>
                <c:pt idx="219">
                  <c:v>43556.0</c:v>
                </c:pt>
                <c:pt idx="220">
                  <c:v>43586.0</c:v>
                </c:pt>
                <c:pt idx="221">
                  <c:v>43617.0</c:v>
                </c:pt>
                <c:pt idx="222">
                  <c:v>43647.0</c:v>
                </c:pt>
                <c:pt idx="223">
                  <c:v>43678.0</c:v>
                </c:pt>
                <c:pt idx="224">
                  <c:v>43709.0</c:v>
                </c:pt>
                <c:pt idx="225">
                  <c:v>43739.0</c:v>
                </c:pt>
                <c:pt idx="226">
                  <c:v>43770.0</c:v>
                </c:pt>
                <c:pt idx="227">
                  <c:v>43800.0</c:v>
                </c:pt>
                <c:pt idx="228">
                  <c:v>43831.0</c:v>
                </c:pt>
                <c:pt idx="229">
                  <c:v>43862.0</c:v>
                </c:pt>
                <c:pt idx="230">
                  <c:v>43891.0</c:v>
                </c:pt>
                <c:pt idx="231">
                  <c:v>43922.0</c:v>
                </c:pt>
                <c:pt idx="232">
                  <c:v>43952.0</c:v>
                </c:pt>
                <c:pt idx="233">
                  <c:v>43983.0</c:v>
                </c:pt>
                <c:pt idx="234">
                  <c:v>44013.0</c:v>
                </c:pt>
                <c:pt idx="235">
                  <c:v>44044.0</c:v>
                </c:pt>
                <c:pt idx="236">
                  <c:v>44075.0</c:v>
                </c:pt>
                <c:pt idx="237">
                  <c:v>44105.0</c:v>
                </c:pt>
                <c:pt idx="238">
                  <c:v>44136.0</c:v>
                </c:pt>
                <c:pt idx="239">
                  <c:v>44166.0</c:v>
                </c:pt>
                <c:pt idx="240">
                  <c:v>44197.0</c:v>
                </c:pt>
                <c:pt idx="241">
                  <c:v>44228.0</c:v>
                </c:pt>
                <c:pt idx="242">
                  <c:v>44256.0</c:v>
                </c:pt>
                <c:pt idx="243">
                  <c:v>44287.0</c:v>
                </c:pt>
                <c:pt idx="244">
                  <c:v>44317.0</c:v>
                </c:pt>
                <c:pt idx="245">
                  <c:v>44348.0</c:v>
                </c:pt>
                <c:pt idx="246">
                  <c:v>44378.0</c:v>
                </c:pt>
                <c:pt idx="247">
                  <c:v>44409.0</c:v>
                </c:pt>
                <c:pt idx="248">
                  <c:v>44440.0</c:v>
                </c:pt>
                <c:pt idx="249">
                  <c:v>44470.0</c:v>
                </c:pt>
                <c:pt idx="250">
                  <c:v>44501.0</c:v>
                </c:pt>
                <c:pt idx="251">
                  <c:v>44531.0</c:v>
                </c:pt>
                <c:pt idx="252">
                  <c:v>44562.0</c:v>
                </c:pt>
                <c:pt idx="253">
                  <c:v>44593.0</c:v>
                </c:pt>
                <c:pt idx="254">
                  <c:v>44621.0</c:v>
                </c:pt>
                <c:pt idx="255">
                  <c:v>44652.0</c:v>
                </c:pt>
                <c:pt idx="256">
                  <c:v>44682.0</c:v>
                </c:pt>
                <c:pt idx="257">
                  <c:v>44713.0</c:v>
                </c:pt>
                <c:pt idx="258">
                  <c:v>44743.0</c:v>
                </c:pt>
                <c:pt idx="259">
                  <c:v>44774.0</c:v>
                </c:pt>
                <c:pt idx="260">
                  <c:v>44805.0</c:v>
                </c:pt>
                <c:pt idx="261">
                  <c:v>44835.0</c:v>
                </c:pt>
                <c:pt idx="262">
                  <c:v>44866.0</c:v>
                </c:pt>
                <c:pt idx="263">
                  <c:v>44896.0</c:v>
                </c:pt>
                <c:pt idx="264">
                  <c:v>44927.0</c:v>
                </c:pt>
                <c:pt idx="265">
                  <c:v>44958.0</c:v>
                </c:pt>
                <c:pt idx="266">
                  <c:v>44986.0</c:v>
                </c:pt>
                <c:pt idx="267">
                  <c:v>45017.0</c:v>
                </c:pt>
                <c:pt idx="268">
                  <c:v>45047.0</c:v>
                </c:pt>
                <c:pt idx="269">
                  <c:v>45078.0</c:v>
                </c:pt>
                <c:pt idx="270">
                  <c:v>45108.0</c:v>
                </c:pt>
                <c:pt idx="271">
                  <c:v>45139.0</c:v>
                </c:pt>
                <c:pt idx="272">
                  <c:v>45170.0</c:v>
                </c:pt>
                <c:pt idx="273">
                  <c:v>45200.0</c:v>
                </c:pt>
                <c:pt idx="274">
                  <c:v>45231.0</c:v>
                </c:pt>
                <c:pt idx="275">
                  <c:v>45261.0</c:v>
                </c:pt>
                <c:pt idx="276">
                  <c:v>45292.0</c:v>
                </c:pt>
                <c:pt idx="277">
                  <c:v>45323.0</c:v>
                </c:pt>
                <c:pt idx="278">
                  <c:v>45352.0</c:v>
                </c:pt>
                <c:pt idx="279">
                  <c:v>45383.0</c:v>
                </c:pt>
                <c:pt idx="280">
                  <c:v>45413.0</c:v>
                </c:pt>
                <c:pt idx="281">
                  <c:v>45444.0</c:v>
                </c:pt>
                <c:pt idx="282">
                  <c:v>45474.0</c:v>
                </c:pt>
                <c:pt idx="283">
                  <c:v>45505.0</c:v>
                </c:pt>
                <c:pt idx="284">
                  <c:v>45536.0</c:v>
                </c:pt>
                <c:pt idx="285">
                  <c:v>45566.0</c:v>
                </c:pt>
                <c:pt idx="286">
                  <c:v>45597.0</c:v>
                </c:pt>
                <c:pt idx="287">
                  <c:v>45627.0</c:v>
                </c:pt>
                <c:pt idx="288">
                  <c:v>45658.0</c:v>
                </c:pt>
                <c:pt idx="289">
                  <c:v>45689.0</c:v>
                </c:pt>
                <c:pt idx="290">
                  <c:v>45717.0</c:v>
                </c:pt>
                <c:pt idx="291">
                  <c:v>45748.0</c:v>
                </c:pt>
                <c:pt idx="292">
                  <c:v>45778.0</c:v>
                </c:pt>
                <c:pt idx="293">
                  <c:v>45809.0</c:v>
                </c:pt>
                <c:pt idx="294">
                  <c:v>45839.0</c:v>
                </c:pt>
                <c:pt idx="295">
                  <c:v>45870.0</c:v>
                </c:pt>
                <c:pt idx="296">
                  <c:v>45901.0</c:v>
                </c:pt>
                <c:pt idx="297">
                  <c:v>45931.0</c:v>
                </c:pt>
                <c:pt idx="298">
                  <c:v>45962.0</c:v>
                </c:pt>
                <c:pt idx="299">
                  <c:v>45992.0</c:v>
                </c:pt>
                <c:pt idx="300">
                  <c:v>46023.0</c:v>
                </c:pt>
                <c:pt idx="301">
                  <c:v>46054.0</c:v>
                </c:pt>
                <c:pt idx="302">
                  <c:v>46082.0</c:v>
                </c:pt>
                <c:pt idx="303">
                  <c:v>46113.0</c:v>
                </c:pt>
                <c:pt idx="304">
                  <c:v>46143.0</c:v>
                </c:pt>
                <c:pt idx="305">
                  <c:v>46174.0</c:v>
                </c:pt>
                <c:pt idx="306">
                  <c:v>46204.0</c:v>
                </c:pt>
                <c:pt idx="307">
                  <c:v>46235.0</c:v>
                </c:pt>
                <c:pt idx="308">
                  <c:v>46266.0</c:v>
                </c:pt>
                <c:pt idx="309">
                  <c:v>46296.0</c:v>
                </c:pt>
                <c:pt idx="310">
                  <c:v>46327.0</c:v>
                </c:pt>
                <c:pt idx="311">
                  <c:v>46357.0</c:v>
                </c:pt>
                <c:pt idx="312">
                  <c:v>46388.0</c:v>
                </c:pt>
                <c:pt idx="313">
                  <c:v>46419.0</c:v>
                </c:pt>
                <c:pt idx="314">
                  <c:v>46447.0</c:v>
                </c:pt>
                <c:pt idx="315">
                  <c:v>46478.0</c:v>
                </c:pt>
                <c:pt idx="316">
                  <c:v>46508.0</c:v>
                </c:pt>
                <c:pt idx="317">
                  <c:v>46539.0</c:v>
                </c:pt>
                <c:pt idx="318">
                  <c:v>46569.0</c:v>
                </c:pt>
                <c:pt idx="319">
                  <c:v>46600.0</c:v>
                </c:pt>
                <c:pt idx="320">
                  <c:v>46631.0</c:v>
                </c:pt>
                <c:pt idx="321">
                  <c:v>46661.0</c:v>
                </c:pt>
                <c:pt idx="322">
                  <c:v>46692.0</c:v>
                </c:pt>
                <c:pt idx="323">
                  <c:v>46722.0</c:v>
                </c:pt>
                <c:pt idx="324">
                  <c:v>46753.0</c:v>
                </c:pt>
                <c:pt idx="325">
                  <c:v>46784.0</c:v>
                </c:pt>
                <c:pt idx="326">
                  <c:v>46813.0</c:v>
                </c:pt>
                <c:pt idx="327">
                  <c:v>46844.0</c:v>
                </c:pt>
                <c:pt idx="328">
                  <c:v>46874.0</c:v>
                </c:pt>
                <c:pt idx="329">
                  <c:v>46905.0</c:v>
                </c:pt>
                <c:pt idx="330">
                  <c:v>46935.0</c:v>
                </c:pt>
                <c:pt idx="331">
                  <c:v>46966.0</c:v>
                </c:pt>
                <c:pt idx="332">
                  <c:v>46997.0</c:v>
                </c:pt>
                <c:pt idx="333">
                  <c:v>47027.0</c:v>
                </c:pt>
                <c:pt idx="334">
                  <c:v>47058.0</c:v>
                </c:pt>
                <c:pt idx="335">
                  <c:v>47088.0</c:v>
                </c:pt>
                <c:pt idx="336">
                  <c:v>47119.0</c:v>
                </c:pt>
                <c:pt idx="337">
                  <c:v>47150.0</c:v>
                </c:pt>
                <c:pt idx="338">
                  <c:v>47178.0</c:v>
                </c:pt>
                <c:pt idx="339">
                  <c:v>47209.0</c:v>
                </c:pt>
                <c:pt idx="340">
                  <c:v>47239.0</c:v>
                </c:pt>
                <c:pt idx="341">
                  <c:v>47270.0</c:v>
                </c:pt>
                <c:pt idx="342">
                  <c:v>47300.0</c:v>
                </c:pt>
                <c:pt idx="343">
                  <c:v>47331.0</c:v>
                </c:pt>
                <c:pt idx="344">
                  <c:v>47362.0</c:v>
                </c:pt>
                <c:pt idx="345">
                  <c:v>47392.0</c:v>
                </c:pt>
                <c:pt idx="346">
                  <c:v>47423.0</c:v>
                </c:pt>
                <c:pt idx="347">
                  <c:v>47453.0</c:v>
                </c:pt>
                <c:pt idx="348">
                  <c:v>47484.0</c:v>
                </c:pt>
                <c:pt idx="349">
                  <c:v>47515.0</c:v>
                </c:pt>
                <c:pt idx="350">
                  <c:v>47543.0</c:v>
                </c:pt>
                <c:pt idx="351">
                  <c:v>47574.0</c:v>
                </c:pt>
                <c:pt idx="352">
                  <c:v>47604.0</c:v>
                </c:pt>
                <c:pt idx="353">
                  <c:v>47635.0</c:v>
                </c:pt>
                <c:pt idx="354">
                  <c:v>47665.0</c:v>
                </c:pt>
                <c:pt idx="355">
                  <c:v>47696.0</c:v>
                </c:pt>
                <c:pt idx="356">
                  <c:v>47727.0</c:v>
                </c:pt>
                <c:pt idx="357">
                  <c:v>47757.0</c:v>
                </c:pt>
                <c:pt idx="358">
                  <c:v>47788.0</c:v>
                </c:pt>
                <c:pt idx="359">
                  <c:v>47818.0</c:v>
                </c:pt>
                <c:pt idx="360">
                  <c:v>47849.0</c:v>
                </c:pt>
                <c:pt idx="361">
                  <c:v>47880.0</c:v>
                </c:pt>
                <c:pt idx="362">
                  <c:v>47908.0</c:v>
                </c:pt>
                <c:pt idx="363">
                  <c:v>47939.0</c:v>
                </c:pt>
                <c:pt idx="364">
                  <c:v>47969.0</c:v>
                </c:pt>
                <c:pt idx="365">
                  <c:v>48000.0</c:v>
                </c:pt>
                <c:pt idx="366">
                  <c:v>48030.0</c:v>
                </c:pt>
                <c:pt idx="367">
                  <c:v>48061.0</c:v>
                </c:pt>
                <c:pt idx="368">
                  <c:v>48092.0</c:v>
                </c:pt>
                <c:pt idx="369">
                  <c:v>48122.0</c:v>
                </c:pt>
                <c:pt idx="370">
                  <c:v>48153.0</c:v>
                </c:pt>
                <c:pt idx="371">
                  <c:v>48183.0</c:v>
                </c:pt>
                <c:pt idx="372">
                  <c:v>48214.0</c:v>
                </c:pt>
                <c:pt idx="373">
                  <c:v>48245.0</c:v>
                </c:pt>
                <c:pt idx="374">
                  <c:v>48274.0</c:v>
                </c:pt>
                <c:pt idx="375">
                  <c:v>48305.0</c:v>
                </c:pt>
                <c:pt idx="376">
                  <c:v>48335.0</c:v>
                </c:pt>
                <c:pt idx="377">
                  <c:v>48366.0</c:v>
                </c:pt>
                <c:pt idx="378">
                  <c:v>48396.0</c:v>
                </c:pt>
                <c:pt idx="379">
                  <c:v>48427.0</c:v>
                </c:pt>
                <c:pt idx="380">
                  <c:v>48458.0</c:v>
                </c:pt>
                <c:pt idx="381">
                  <c:v>48488.0</c:v>
                </c:pt>
                <c:pt idx="382">
                  <c:v>48519.0</c:v>
                </c:pt>
                <c:pt idx="383">
                  <c:v>48549.0</c:v>
                </c:pt>
                <c:pt idx="384">
                  <c:v>48580.0</c:v>
                </c:pt>
                <c:pt idx="385">
                  <c:v>48611.0</c:v>
                </c:pt>
                <c:pt idx="386">
                  <c:v>48639.0</c:v>
                </c:pt>
                <c:pt idx="387">
                  <c:v>48670.0</c:v>
                </c:pt>
                <c:pt idx="388">
                  <c:v>48700.0</c:v>
                </c:pt>
                <c:pt idx="389">
                  <c:v>48731.0</c:v>
                </c:pt>
                <c:pt idx="390">
                  <c:v>48761.0</c:v>
                </c:pt>
                <c:pt idx="391">
                  <c:v>48792.0</c:v>
                </c:pt>
                <c:pt idx="392">
                  <c:v>48823.0</c:v>
                </c:pt>
                <c:pt idx="393">
                  <c:v>48853.0</c:v>
                </c:pt>
                <c:pt idx="394">
                  <c:v>48884.0</c:v>
                </c:pt>
                <c:pt idx="395">
                  <c:v>48914.0</c:v>
                </c:pt>
                <c:pt idx="396">
                  <c:v>48945.0</c:v>
                </c:pt>
                <c:pt idx="397">
                  <c:v>48976.0</c:v>
                </c:pt>
                <c:pt idx="398">
                  <c:v>49004.0</c:v>
                </c:pt>
                <c:pt idx="399">
                  <c:v>49035.0</c:v>
                </c:pt>
                <c:pt idx="400">
                  <c:v>49065.0</c:v>
                </c:pt>
                <c:pt idx="401">
                  <c:v>49096.0</c:v>
                </c:pt>
                <c:pt idx="402">
                  <c:v>49126.0</c:v>
                </c:pt>
                <c:pt idx="403">
                  <c:v>49157.0</c:v>
                </c:pt>
                <c:pt idx="404">
                  <c:v>49188.0</c:v>
                </c:pt>
                <c:pt idx="405">
                  <c:v>49218.0</c:v>
                </c:pt>
                <c:pt idx="406">
                  <c:v>49249.0</c:v>
                </c:pt>
                <c:pt idx="407">
                  <c:v>49279.0</c:v>
                </c:pt>
                <c:pt idx="408">
                  <c:v>49310.0</c:v>
                </c:pt>
                <c:pt idx="409">
                  <c:v>49341.0</c:v>
                </c:pt>
                <c:pt idx="410">
                  <c:v>49369.0</c:v>
                </c:pt>
                <c:pt idx="411">
                  <c:v>49400.0</c:v>
                </c:pt>
                <c:pt idx="412">
                  <c:v>49430.0</c:v>
                </c:pt>
                <c:pt idx="413">
                  <c:v>49461.0</c:v>
                </c:pt>
                <c:pt idx="414">
                  <c:v>49491.0</c:v>
                </c:pt>
                <c:pt idx="415">
                  <c:v>49522.0</c:v>
                </c:pt>
                <c:pt idx="416">
                  <c:v>49553.0</c:v>
                </c:pt>
                <c:pt idx="417">
                  <c:v>49583.0</c:v>
                </c:pt>
                <c:pt idx="418">
                  <c:v>49614.0</c:v>
                </c:pt>
                <c:pt idx="419">
                  <c:v>49644.0</c:v>
                </c:pt>
                <c:pt idx="420">
                  <c:v>49675.0</c:v>
                </c:pt>
                <c:pt idx="421">
                  <c:v>49706.0</c:v>
                </c:pt>
                <c:pt idx="422">
                  <c:v>49735.0</c:v>
                </c:pt>
                <c:pt idx="423">
                  <c:v>49766.0</c:v>
                </c:pt>
                <c:pt idx="424">
                  <c:v>49796.0</c:v>
                </c:pt>
                <c:pt idx="425">
                  <c:v>49827.0</c:v>
                </c:pt>
                <c:pt idx="426">
                  <c:v>49857.0</c:v>
                </c:pt>
                <c:pt idx="427">
                  <c:v>49888.0</c:v>
                </c:pt>
                <c:pt idx="428">
                  <c:v>49919.0</c:v>
                </c:pt>
                <c:pt idx="429">
                  <c:v>49949.0</c:v>
                </c:pt>
                <c:pt idx="430">
                  <c:v>49980.0</c:v>
                </c:pt>
                <c:pt idx="431">
                  <c:v>50010.0</c:v>
                </c:pt>
                <c:pt idx="432">
                  <c:v>50041.0</c:v>
                </c:pt>
                <c:pt idx="433">
                  <c:v>50072.0</c:v>
                </c:pt>
                <c:pt idx="434">
                  <c:v>50100.0</c:v>
                </c:pt>
                <c:pt idx="435">
                  <c:v>50131.0</c:v>
                </c:pt>
                <c:pt idx="436">
                  <c:v>50161.0</c:v>
                </c:pt>
                <c:pt idx="437">
                  <c:v>50192.0</c:v>
                </c:pt>
                <c:pt idx="438">
                  <c:v>50222.0</c:v>
                </c:pt>
                <c:pt idx="439">
                  <c:v>50253.0</c:v>
                </c:pt>
                <c:pt idx="440">
                  <c:v>50284.0</c:v>
                </c:pt>
                <c:pt idx="441">
                  <c:v>50314.0</c:v>
                </c:pt>
                <c:pt idx="442">
                  <c:v>50345.0</c:v>
                </c:pt>
                <c:pt idx="443">
                  <c:v>50375.0</c:v>
                </c:pt>
                <c:pt idx="444">
                  <c:v>50406.0</c:v>
                </c:pt>
                <c:pt idx="445">
                  <c:v>50437.0</c:v>
                </c:pt>
                <c:pt idx="446">
                  <c:v>50465.0</c:v>
                </c:pt>
                <c:pt idx="447">
                  <c:v>50496.0</c:v>
                </c:pt>
                <c:pt idx="448">
                  <c:v>50526.0</c:v>
                </c:pt>
                <c:pt idx="449">
                  <c:v>50557.0</c:v>
                </c:pt>
                <c:pt idx="450">
                  <c:v>50587.0</c:v>
                </c:pt>
                <c:pt idx="451">
                  <c:v>50618.0</c:v>
                </c:pt>
                <c:pt idx="452">
                  <c:v>50649.0</c:v>
                </c:pt>
                <c:pt idx="453">
                  <c:v>50679.0</c:v>
                </c:pt>
                <c:pt idx="454">
                  <c:v>50710.0</c:v>
                </c:pt>
                <c:pt idx="455">
                  <c:v>50740.0</c:v>
                </c:pt>
                <c:pt idx="456">
                  <c:v>50771.0</c:v>
                </c:pt>
                <c:pt idx="457">
                  <c:v>50802.0</c:v>
                </c:pt>
                <c:pt idx="458">
                  <c:v>50830.0</c:v>
                </c:pt>
                <c:pt idx="459">
                  <c:v>50861.0</c:v>
                </c:pt>
                <c:pt idx="460">
                  <c:v>50891.0</c:v>
                </c:pt>
                <c:pt idx="461">
                  <c:v>50922.0</c:v>
                </c:pt>
                <c:pt idx="462">
                  <c:v>50952.0</c:v>
                </c:pt>
                <c:pt idx="463">
                  <c:v>50983.0</c:v>
                </c:pt>
                <c:pt idx="464">
                  <c:v>51014.0</c:v>
                </c:pt>
                <c:pt idx="465">
                  <c:v>51044.0</c:v>
                </c:pt>
                <c:pt idx="466">
                  <c:v>51075.0</c:v>
                </c:pt>
                <c:pt idx="467">
                  <c:v>51105.0</c:v>
                </c:pt>
                <c:pt idx="468">
                  <c:v>51136.0</c:v>
                </c:pt>
                <c:pt idx="469">
                  <c:v>51167.0</c:v>
                </c:pt>
                <c:pt idx="470">
                  <c:v>51196.0</c:v>
                </c:pt>
                <c:pt idx="471">
                  <c:v>51227.0</c:v>
                </c:pt>
                <c:pt idx="472">
                  <c:v>51257.0</c:v>
                </c:pt>
                <c:pt idx="473">
                  <c:v>51288.0</c:v>
                </c:pt>
                <c:pt idx="474">
                  <c:v>51318.0</c:v>
                </c:pt>
                <c:pt idx="475">
                  <c:v>51349.0</c:v>
                </c:pt>
                <c:pt idx="476">
                  <c:v>51380.0</c:v>
                </c:pt>
                <c:pt idx="477">
                  <c:v>51410.0</c:v>
                </c:pt>
                <c:pt idx="478">
                  <c:v>51441.0</c:v>
                </c:pt>
                <c:pt idx="479">
                  <c:v>51471.0</c:v>
                </c:pt>
              </c:numCache>
            </c:numRef>
          </c:cat>
          <c:val>
            <c:numRef>
              <c:f>'USL48 Production Data'!$B$21:$RM$21</c:f>
              <c:numCache>
                <c:formatCode>0.00</c:formatCode>
                <c:ptCount val="480"/>
                <c:pt idx="0">
                  <c:v>46.12624381501196</c:v>
                </c:pt>
                <c:pt idx="1">
                  <c:v>45.98155267012535</c:v>
                </c:pt>
                <c:pt idx="2">
                  <c:v>46.46482150608811</c:v>
                </c:pt>
                <c:pt idx="3">
                  <c:v>46.32945944701285</c:v>
                </c:pt>
                <c:pt idx="4">
                  <c:v>46.52042285760658</c:v>
                </c:pt>
                <c:pt idx="5">
                  <c:v>45.70727874981276</c:v>
                </c:pt>
                <c:pt idx="6">
                  <c:v>45.62148611567027</c:v>
                </c:pt>
                <c:pt idx="7">
                  <c:v>45.6330115944818</c:v>
                </c:pt>
                <c:pt idx="8">
                  <c:v>45.7855893213225</c:v>
                </c:pt>
                <c:pt idx="9">
                  <c:v>46.16870234793662</c:v>
                </c:pt>
                <c:pt idx="10">
                  <c:v>45.25088031203445</c:v>
                </c:pt>
                <c:pt idx="11">
                  <c:v>45.13080383385651</c:v>
                </c:pt>
                <c:pt idx="12">
                  <c:v>44.42290223429961</c:v>
                </c:pt>
                <c:pt idx="13">
                  <c:v>43.96512333034405</c:v>
                </c:pt>
                <c:pt idx="14">
                  <c:v>44.40787106005641</c:v>
                </c:pt>
                <c:pt idx="15">
                  <c:v>44.46293906461445</c:v>
                </c:pt>
                <c:pt idx="16">
                  <c:v>45.02052076868264</c:v>
                </c:pt>
                <c:pt idx="17">
                  <c:v>44.6352461087663</c:v>
                </c:pt>
                <c:pt idx="18">
                  <c:v>45.2316209778366</c:v>
                </c:pt>
                <c:pt idx="19">
                  <c:v>44.14147234505905</c:v>
                </c:pt>
                <c:pt idx="20">
                  <c:v>42.83252889311345</c:v>
                </c:pt>
                <c:pt idx="21">
                  <c:v>42.39423827436436</c:v>
                </c:pt>
                <c:pt idx="22">
                  <c:v>44.20542619340529</c:v>
                </c:pt>
                <c:pt idx="23">
                  <c:v>44.30969563908442</c:v>
                </c:pt>
                <c:pt idx="24">
                  <c:v>44.40615950796913</c:v>
                </c:pt>
                <c:pt idx="25">
                  <c:v>44.68637548167872</c:v>
                </c:pt>
                <c:pt idx="26">
                  <c:v>45.7756152310455</c:v>
                </c:pt>
                <c:pt idx="27">
                  <c:v>45.37260068562779</c:v>
                </c:pt>
                <c:pt idx="28">
                  <c:v>44.93417222701196</c:v>
                </c:pt>
                <c:pt idx="29">
                  <c:v>44.77359587250683</c:v>
                </c:pt>
                <c:pt idx="30">
                  <c:v>43.71623258373958</c:v>
                </c:pt>
                <c:pt idx="31">
                  <c:v>44.76315242138746</c:v>
                </c:pt>
                <c:pt idx="32">
                  <c:v>44.39389815682745</c:v>
                </c:pt>
                <c:pt idx="33">
                  <c:v>44.46425743595455</c:v>
                </c:pt>
                <c:pt idx="34">
                  <c:v>43.82215103137477</c:v>
                </c:pt>
                <c:pt idx="35">
                  <c:v>43.68978475218816</c:v>
                </c:pt>
                <c:pt idx="36">
                  <c:v>43.5858628305979</c:v>
                </c:pt>
                <c:pt idx="37">
                  <c:v>43.17892877149348</c:v>
                </c:pt>
                <c:pt idx="38">
                  <c:v>43.90154835800165</c:v>
                </c:pt>
                <c:pt idx="39">
                  <c:v>44.05240164405293</c:v>
                </c:pt>
                <c:pt idx="40">
                  <c:v>43.26608566986721</c:v>
                </c:pt>
                <c:pt idx="41">
                  <c:v>43.67854020522351</c:v>
                </c:pt>
                <c:pt idx="42">
                  <c:v>43.52242354856925</c:v>
                </c:pt>
                <c:pt idx="43">
                  <c:v>43.05010757097436</c:v>
                </c:pt>
                <c:pt idx="44">
                  <c:v>41.37909417366392</c:v>
                </c:pt>
                <c:pt idx="45">
                  <c:v>41.90877095781287</c:v>
                </c:pt>
                <c:pt idx="46">
                  <c:v>42.35503104902778</c:v>
                </c:pt>
                <c:pt idx="47">
                  <c:v>42.06866879322891</c:v>
                </c:pt>
                <c:pt idx="48">
                  <c:v>42.88787067128524</c:v>
                </c:pt>
                <c:pt idx="49">
                  <c:v>43.56204969258138</c:v>
                </c:pt>
                <c:pt idx="50">
                  <c:v>44.28298744622861</c:v>
                </c:pt>
                <c:pt idx="51">
                  <c:v>43.956627310249</c:v>
                </c:pt>
                <c:pt idx="52">
                  <c:v>43.70679517810577</c:v>
                </c:pt>
                <c:pt idx="53">
                  <c:v>43.94850658170893</c:v>
                </c:pt>
                <c:pt idx="54">
                  <c:v>42.83437766414793</c:v>
                </c:pt>
                <c:pt idx="55">
                  <c:v>42.44663604358115</c:v>
                </c:pt>
                <c:pt idx="56">
                  <c:v>37.27499716974867</c:v>
                </c:pt>
                <c:pt idx="57">
                  <c:v>37.97829742176663</c:v>
                </c:pt>
                <c:pt idx="58">
                  <c:v>40.71102284661702</c:v>
                </c:pt>
                <c:pt idx="59">
                  <c:v>41.6502239503156</c:v>
                </c:pt>
                <c:pt idx="60">
                  <c:v>42.17499381168767</c:v>
                </c:pt>
                <c:pt idx="61">
                  <c:v>42.06920457421182</c:v>
                </c:pt>
                <c:pt idx="62">
                  <c:v>42.66271771898026</c:v>
                </c:pt>
                <c:pt idx="63">
                  <c:v>42.5188046640316</c:v>
                </c:pt>
                <c:pt idx="64">
                  <c:v>42.96408582132759</c:v>
                </c:pt>
                <c:pt idx="65">
                  <c:v>43.91185169275952</c:v>
                </c:pt>
                <c:pt idx="66">
                  <c:v>43.48094432391037</c:v>
                </c:pt>
                <c:pt idx="67">
                  <c:v>43.58254487018396</c:v>
                </c:pt>
                <c:pt idx="68">
                  <c:v>43.83780800032704</c:v>
                </c:pt>
                <c:pt idx="69">
                  <c:v>43.9859333100322</c:v>
                </c:pt>
                <c:pt idx="70">
                  <c:v>43.81876766686474</c:v>
                </c:pt>
                <c:pt idx="71">
                  <c:v>44.25642973161073</c:v>
                </c:pt>
                <c:pt idx="72">
                  <c:v>41.53708143693364</c:v>
                </c:pt>
                <c:pt idx="73">
                  <c:v>42.09098331507775</c:v>
                </c:pt>
                <c:pt idx="74">
                  <c:v>42.72379048657986</c:v>
                </c:pt>
                <c:pt idx="75">
                  <c:v>42.199629163816</c:v>
                </c:pt>
                <c:pt idx="76">
                  <c:v>43.58294013848047</c:v>
                </c:pt>
                <c:pt idx="77">
                  <c:v>43.44423606449089</c:v>
                </c:pt>
                <c:pt idx="78">
                  <c:v>42.85806990115096</c:v>
                </c:pt>
                <c:pt idx="79">
                  <c:v>43.09633627632246</c:v>
                </c:pt>
                <c:pt idx="80">
                  <c:v>43.6111201643868</c:v>
                </c:pt>
                <c:pt idx="81">
                  <c:v>43.74149938246939</c:v>
                </c:pt>
                <c:pt idx="82">
                  <c:v>44.74082641190488</c:v>
                </c:pt>
                <c:pt idx="83">
                  <c:v>44.99887791853424</c:v>
                </c:pt>
                <c:pt idx="84">
                  <c:v>44.84564524051187</c:v>
                </c:pt>
                <c:pt idx="85">
                  <c:v>45.10693803259243</c:v>
                </c:pt>
                <c:pt idx="86">
                  <c:v>45.74800752014736</c:v>
                </c:pt>
                <c:pt idx="87">
                  <c:v>45.69367930817186</c:v>
                </c:pt>
                <c:pt idx="88">
                  <c:v>45.7748641059666</c:v>
                </c:pt>
                <c:pt idx="89">
                  <c:v>46.25535903075016</c:v>
                </c:pt>
                <c:pt idx="90">
                  <c:v>47.25052870758977</c:v>
                </c:pt>
                <c:pt idx="91">
                  <c:v>46.43613888861994</c:v>
                </c:pt>
                <c:pt idx="92">
                  <c:v>40.35962945300603</c:v>
                </c:pt>
                <c:pt idx="93">
                  <c:v>44.16067399761897</c:v>
                </c:pt>
                <c:pt idx="94">
                  <c:v>45.89626290823382</c:v>
                </c:pt>
                <c:pt idx="95">
                  <c:v>46.19284716217096</c:v>
                </c:pt>
                <c:pt idx="96">
                  <c:v>47.37712786855136</c:v>
                </c:pt>
                <c:pt idx="97">
                  <c:v>47.87003179987749</c:v>
                </c:pt>
                <c:pt idx="98">
                  <c:v>47.61926558734194</c:v>
                </c:pt>
                <c:pt idx="99">
                  <c:v>46.80297201119608</c:v>
                </c:pt>
                <c:pt idx="100">
                  <c:v>46.88807408317372</c:v>
                </c:pt>
                <c:pt idx="101">
                  <c:v>47.02067095149873</c:v>
                </c:pt>
                <c:pt idx="102">
                  <c:v>46.35131285201668</c:v>
                </c:pt>
                <c:pt idx="103">
                  <c:v>46.70943554561987</c:v>
                </c:pt>
                <c:pt idx="104">
                  <c:v>45.06598901375956</c:v>
                </c:pt>
                <c:pt idx="105">
                  <c:v>45.79876717825805</c:v>
                </c:pt>
                <c:pt idx="106">
                  <c:v>45.66213766883842</c:v>
                </c:pt>
                <c:pt idx="107">
                  <c:v>45.36185454281812</c:v>
                </c:pt>
                <c:pt idx="108">
                  <c:v>45.80527525794938</c:v>
                </c:pt>
                <c:pt idx="109">
                  <c:v>46.72539010826518</c:v>
                </c:pt>
                <c:pt idx="110">
                  <c:v>46.59999429533575</c:v>
                </c:pt>
                <c:pt idx="111">
                  <c:v>46.83278470496726</c:v>
                </c:pt>
                <c:pt idx="112">
                  <c:v>47.03926324438982</c:v>
                </c:pt>
                <c:pt idx="113">
                  <c:v>46.36917409372065</c:v>
                </c:pt>
                <c:pt idx="114">
                  <c:v>47.08492750307715</c:v>
                </c:pt>
                <c:pt idx="115">
                  <c:v>47.66309413785223</c:v>
                </c:pt>
                <c:pt idx="116">
                  <c:v>47.40129874797584</c:v>
                </c:pt>
                <c:pt idx="117">
                  <c:v>48.00093209441491</c:v>
                </c:pt>
                <c:pt idx="118">
                  <c:v>47.74540081344153</c:v>
                </c:pt>
                <c:pt idx="119">
                  <c:v>48.43443231393703</c:v>
                </c:pt>
                <c:pt idx="120">
                  <c:v>47.26182340049269</c:v>
                </c:pt>
                <c:pt idx="121">
                  <c:v>46.46205437505662</c:v>
                </c:pt>
                <c:pt idx="122">
                  <c:v>48.2247031367405</c:v>
                </c:pt>
                <c:pt idx="123">
                  <c:v>48.60650043390245</c:v>
                </c:pt>
                <c:pt idx="124">
                  <c:v>48.55196040418762</c:v>
                </c:pt>
                <c:pt idx="125">
                  <c:v>48.16088562764661</c:v>
                </c:pt>
                <c:pt idx="126">
                  <c:v>47.88076371701694</c:v>
                </c:pt>
                <c:pt idx="127">
                  <c:v>48.42957330330428</c:v>
                </c:pt>
                <c:pt idx="128">
                  <c:v>47.86121303719175</c:v>
                </c:pt>
                <c:pt idx="129">
                  <c:v>49.50583052071239</c:v>
                </c:pt>
                <c:pt idx="130">
                  <c:v>49.82761960772437</c:v>
                </c:pt>
                <c:pt idx="131">
                  <c:v>49.137626436639</c:v>
                </c:pt>
                <c:pt idx="132">
                  <c:v>48.44674193192465</c:v>
                </c:pt>
                <c:pt idx="133">
                  <c:v>47.14493145086948</c:v>
                </c:pt>
                <c:pt idx="134">
                  <c:v>47.00994846751315</c:v>
                </c:pt>
                <c:pt idx="135">
                  <c:v>46.58605109361031</c:v>
                </c:pt>
                <c:pt idx="136">
                  <c:v>46.2567460191711</c:v>
                </c:pt>
                <c:pt idx="137">
                  <c:v>45.90363179905268</c:v>
                </c:pt>
                <c:pt idx="138">
                  <c:v>46.50950927057305</c:v>
                </c:pt>
                <c:pt idx="139">
                  <c:v>45.89757896079468</c:v>
                </c:pt>
                <c:pt idx="140">
                  <c:v>45.91251243708702</c:v>
                </c:pt>
                <c:pt idx="141">
                  <c:v>45.20438149402667</c:v>
                </c:pt>
                <c:pt idx="142">
                  <c:v>44.88612701852176</c:v>
                </c:pt>
                <c:pt idx="143">
                  <c:v>44.10716200425854</c:v>
                </c:pt>
                <c:pt idx="144">
                  <c:v>42.32739719867733</c:v>
                </c:pt>
                <c:pt idx="145">
                  <c:v>42.08218743440106</c:v>
                </c:pt>
                <c:pt idx="146">
                  <c:v>41.51293809600422</c:v>
                </c:pt>
                <c:pt idx="147">
                  <c:v>41.4935855140769</c:v>
                </c:pt>
                <c:pt idx="148">
                  <c:v>40.67023704894156</c:v>
                </c:pt>
                <c:pt idx="149">
                  <c:v>40.12175015428866</c:v>
                </c:pt>
                <c:pt idx="150">
                  <c:v>40.86188106622447</c:v>
                </c:pt>
                <c:pt idx="151">
                  <c:v>39.94603998113449</c:v>
                </c:pt>
                <c:pt idx="152">
                  <c:v>39.58396166885684</c:v>
                </c:pt>
                <c:pt idx="153">
                  <c:v>39.39449429088706</c:v>
                </c:pt>
                <c:pt idx="154">
                  <c:v>38.5386970123599</c:v>
                </c:pt>
                <c:pt idx="155">
                  <c:v>37.21634279970252</c:v>
                </c:pt>
                <c:pt idx="156">
                  <c:v>37.89477012245803</c:v>
                </c:pt>
                <c:pt idx="157">
                  <c:v>37.51502741511473</c:v>
                </c:pt>
                <c:pt idx="158">
                  <c:v>37.56514070049444</c:v>
                </c:pt>
                <c:pt idx="159">
                  <c:v>37.92714180531696</c:v>
                </c:pt>
                <c:pt idx="160">
                  <c:v>37.73990649562571</c:v>
                </c:pt>
                <c:pt idx="161">
                  <c:v>37.35213412183732</c:v>
                </c:pt>
                <c:pt idx="162">
                  <c:v>37.40297043693618</c:v>
                </c:pt>
                <c:pt idx="163">
                  <c:v>37.24967379400124</c:v>
                </c:pt>
                <c:pt idx="164">
                  <c:v>37.81335075685445</c:v>
                </c:pt>
                <c:pt idx="165">
                  <c:v>38.11408841444275</c:v>
                </c:pt>
                <c:pt idx="166">
                  <c:v>37.44448424330533</c:v>
                </c:pt>
                <c:pt idx="167">
                  <c:v>36.36411644343041</c:v>
                </c:pt>
                <c:pt idx="168">
                  <c:v>36.42474626735667</c:v>
                </c:pt>
                <c:pt idx="169">
                  <c:v>36.08768702277054</c:v>
                </c:pt>
                <c:pt idx="170">
                  <c:v>35.9784557223344</c:v>
                </c:pt>
                <c:pt idx="171">
                  <c:v>36.16130202403395</c:v>
                </c:pt>
                <c:pt idx="172">
                  <c:v>35.72118129872982</c:v>
                </c:pt>
                <c:pt idx="173">
                  <c:v>36.16676919598606</c:v>
                </c:pt>
                <c:pt idx="174">
                  <c:v>36.39429649237645</c:v>
                </c:pt>
                <c:pt idx="175">
                  <c:v>35.84152683487913</c:v>
                </c:pt>
                <c:pt idx="176">
                  <c:v>35.90990874889786</c:v>
                </c:pt>
                <c:pt idx="177">
                  <c:v>35.02693398192526</c:v>
                </c:pt>
                <c:pt idx="178">
                  <c:v>34.61653213856458</c:v>
                </c:pt>
                <c:pt idx="179">
                  <c:v>34.00290683483603</c:v>
                </c:pt>
                <c:pt idx="180">
                  <c:v>33.52198471397876</c:v>
                </c:pt>
                <c:pt idx="181">
                  <c:v>34.00612257937611</c:v>
                </c:pt>
                <c:pt idx="182">
                  <c:v>33.2394548318885</c:v>
                </c:pt>
                <c:pt idx="183">
                  <c:v>33.06379207391161</c:v>
                </c:pt>
                <c:pt idx="184">
                  <c:v>32.42377903977987</c:v>
                </c:pt>
                <c:pt idx="185">
                  <c:v>32.14535390202584</c:v>
                </c:pt>
                <c:pt idx="186">
                  <c:v>31.70493586307014</c:v>
                </c:pt>
                <c:pt idx="187">
                  <c:v>31.29310853963465</c:v>
                </c:pt>
                <c:pt idx="188">
                  <c:v>30.9004851708562</c:v>
                </c:pt>
                <c:pt idx="189">
                  <c:v>30.53861575413434</c:v>
                </c:pt>
                <c:pt idx="190">
                  <c:v>30.22757352173431</c:v>
                </c:pt>
                <c:pt idx="191">
                  <c:v>29.92074462255307</c:v>
                </c:pt>
                <c:pt idx="192">
                  <c:v>29.59963703825513</c:v>
                </c:pt>
                <c:pt idx="193">
                  <c:v>29.29808231740736</c:v>
                </c:pt>
                <c:pt idx="194">
                  <c:v>29.01537736890466</c:v>
                </c:pt>
                <c:pt idx="195">
                  <c:v>28.75506778868857</c:v>
                </c:pt>
                <c:pt idx="196">
                  <c:v>28.46613831033687</c:v>
                </c:pt>
                <c:pt idx="197">
                  <c:v>28.24200434981345</c:v>
                </c:pt>
                <c:pt idx="198">
                  <c:v>28.02996934044758</c:v>
                </c:pt>
                <c:pt idx="199">
                  <c:v>27.75980742878333</c:v>
                </c:pt>
                <c:pt idx="200">
                  <c:v>27.56690316914219</c:v>
                </c:pt>
                <c:pt idx="201">
                  <c:v>27.37892710651563</c:v>
                </c:pt>
                <c:pt idx="202">
                  <c:v>27.12577067481299</c:v>
                </c:pt>
                <c:pt idx="203">
                  <c:v>26.94545732672964</c:v>
                </c:pt>
                <c:pt idx="204">
                  <c:v>26.78506373630269</c:v>
                </c:pt>
                <c:pt idx="205">
                  <c:v>26.52430697616158</c:v>
                </c:pt>
                <c:pt idx="206">
                  <c:v>26.33980355487779</c:v>
                </c:pt>
                <c:pt idx="207">
                  <c:v>26.16385119270173</c:v>
                </c:pt>
                <c:pt idx="208">
                  <c:v>25.90065168242684</c:v>
                </c:pt>
                <c:pt idx="209">
                  <c:v>25.74408353796316</c:v>
                </c:pt>
                <c:pt idx="210">
                  <c:v>25.59114144512937</c:v>
                </c:pt>
                <c:pt idx="211">
                  <c:v>25.41409383396773</c:v>
                </c:pt>
                <c:pt idx="212">
                  <c:v>25.21425669562518</c:v>
                </c:pt>
                <c:pt idx="213">
                  <c:v>24.85921665378116</c:v>
                </c:pt>
                <c:pt idx="214">
                  <c:v>24.71231691944722</c:v>
                </c:pt>
                <c:pt idx="215">
                  <c:v>24.55371822877247</c:v>
                </c:pt>
                <c:pt idx="216">
                  <c:v>24.49524793655149</c:v>
                </c:pt>
                <c:pt idx="217">
                  <c:v>24.34013191120707</c:v>
                </c:pt>
                <c:pt idx="218">
                  <c:v>24.18384117460581</c:v>
                </c:pt>
                <c:pt idx="219">
                  <c:v>24.02562117404333</c:v>
                </c:pt>
                <c:pt idx="220">
                  <c:v>23.86472567554028</c:v>
                </c:pt>
                <c:pt idx="221">
                  <c:v>23.70115248415587</c:v>
                </c:pt>
                <c:pt idx="222">
                  <c:v>23.54600888128531</c:v>
                </c:pt>
                <c:pt idx="223">
                  <c:v>23.22022856886203</c:v>
                </c:pt>
                <c:pt idx="224">
                  <c:v>22.98306373976292</c:v>
                </c:pt>
                <c:pt idx="225">
                  <c:v>22.66300963193486</c:v>
                </c:pt>
                <c:pt idx="226">
                  <c:v>22.20104922395541</c:v>
                </c:pt>
                <c:pt idx="227">
                  <c:v>22.07714676033342</c:v>
                </c:pt>
                <c:pt idx="228">
                  <c:v>22.19382227722227</c:v>
                </c:pt>
                <c:pt idx="229">
                  <c:v>22.03036800719477</c:v>
                </c:pt>
                <c:pt idx="230">
                  <c:v>21.87516879750207</c:v>
                </c:pt>
                <c:pt idx="231">
                  <c:v>21.7317783969626</c:v>
                </c:pt>
                <c:pt idx="232">
                  <c:v>21.50670930526844</c:v>
                </c:pt>
                <c:pt idx="233">
                  <c:v>21.29121709847776</c:v>
                </c:pt>
                <c:pt idx="234">
                  <c:v>21.09795613705573</c:v>
                </c:pt>
                <c:pt idx="235">
                  <c:v>20.92447235626232</c:v>
                </c:pt>
                <c:pt idx="236">
                  <c:v>20.73303208666287</c:v>
                </c:pt>
                <c:pt idx="237">
                  <c:v>20.55774157140248</c:v>
                </c:pt>
                <c:pt idx="238">
                  <c:v>20.24636853673506</c:v>
                </c:pt>
                <c:pt idx="239">
                  <c:v>19.96397829127601</c:v>
                </c:pt>
                <c:pt idx="240">
                  <c:v>19.96655746287009</c:v>
                </c:pt>
                <c:pt idx="241">
                  <c:v>19.78079285254563</c:v>
                </c:pt>
                <c:pt idx="242">
                  <c:v>19.68746067553506</c:v>
                </c:pt>
                <c:pt idx="243">
                  <c:v>19.58805184229682</c:v>
                </c:pt>
                <c:pt idx="244">
                  <c:v>19.48427208484259</c:v>
                </c:pt>
                <c:pt idx="245">
                  <c:v>19.37706160998494</c:v>
                </c:pt>
                <c:pt idx="246">
                  <c:v>19.27184644298346</c:v>
                </c:pt>
                <c:pt idx="247">
                  <c:v>19.16984408586092</c:v>
                </c:pt>
                <c:pt idx="248">
                  <c:v>19.0676309543345</c:v>
                </c:pt>
                <c:pt idx="249">
                  <c:v>18.86634567581235</c:v>
                </c:pt>
                <c:pt idx="250">
                  <c:v>18.77183436116348</c:v>
                </c:pt>
                <c:pt idx="251">
                  <c:v>18.62926572679374</c:v>
                </c:pt>
                <c:pt idx="252">
                  <c:v>18.53212267783535</c:v>
                </c:pt>
                <c:pt idx="253">
                  <c:v>18.43611478624321</c:v>
                </c:pt>
                <c:pt idx="254">
                  <c:v>18.34634259375932</c:v>
                </c:pt>
                <c:pt idx="255">
                  <c:v>18.26478737400636</c:v>
                </c:pt>
                <c:pt idx="256">
                  <c:v>18.19086385950628</c:v>
                </c:pt>
                <c:pt idx="257">
                  <c:v>18.12274719425915</c:v>
                </c:pt>
                <c:pt idx="258">
                  <c:v>18.07677332710361</c:v>
                </c:pt>
                <c:pt idx="259">
                  <c:v>18.0512045355038</c:v>
                </c:pt>
                <c:pt idx="260">
                  <c:v>18.02652511784327</c:v>
                </c:pt>
                <c:pt idx="261">
                  <c:v>18.00178424427849</c:v>
                </c:pt>
                <c:pt idx="262">
                  <c:v>17.97663776802884</c:v>
                </c:pt>
                <c:pt idx="263">
                  <c:v>17.95125527537639</c:v>
                </c:pt>
                <c:pt idx="264">
                  <c:v>17.88682781387869</c:v>
                </c:pt>
                <c:pt idx="265">
                  <c:v>17.81394356869882</c:v>
                </c:pt>
                <c:pt idx="266">
                  <c:v>17.73793826578768</c:v>
                </c:pt>
                <c:pt idx="267">
                  <c:v>17.65912132056761</c:v>
                </c:pt>
                <c:pt idx="268">
                  <c:v>17.57842654062787</c:v>
                </c:pt>
                <c:pt idx="269">
                  <c:v>17.49684989589361</c:v>
                </c:pt>
                <c:pt idx="270">
                  <c:v>17.42098730304052</c:v>
                </c:pt>
                <c:pt idx="271">
                  <c:v>17.35422919729977</c:v>
                </c:pt>
                <c:pt idx="272">
                  <c:v>17.39129982456067</c:v>
                </c:pt>
                <c:pt idx="273">
                  <c:v>17.34033709029548</c:v>
                </c:pt>
                <c:pt idx="274">
                  <c:v>17.3190558004179</c:v>
                </c:pt>
                <c:pt idx="275">
                  <c:v>17.32784332820916</c:v>
                </c:pt>
                <c:pt idx="276">
                  <c:v>17.32782462757622</c:v>
                </c:pt>
                <c:pt idx="277">
                  <c:v>17.32363617112713</c:v>
                </c:pt>
                <c:pt idx="278">
                  <c:v>17.32787877677521</c:v>
                </c:pt>
                <c:pt idx="279">
                  <c:v>17.3407081957742</c:v>
                </c:pt>
                <c:pt idx="280">
                  <c:v>17.35997545705268</c:v>
                </c:pt>
                <c:pt idx="281">
                  <c:v>17.38256173679877</c:v>
                </c:pt>
                <c:pt idx="282">
                  <c:v>17.40934404706712</c:v>
                </c:pt>
                <c:pt idx="283">
                  <c:v>17.43839990926978</c:v>
                </c:pt>
                <c:pt idx="284">
                  <c:v>17.46486691822539</c:v>
                </c:pt>
                <c:pt idx="285">
                  <c:v>17.48780468296591</c:v>
                </c:pt>
                <c:pt idx="286">
                  <c:v>17.50708120001727</c:v>
                </c:pt>
                <c:pt idx="287">
                  <c:v>17.5232321564981</c:v>
                </c:pt>
                <c:pt idx="288">
                  <c:v>17.52068459059273</c:v>
                </c:pt>
                <c:pt idx="289">
                  <c:v>17.51217395110275</c:v>
                </c:pt>
                <c:pt idx="290">
                  <c:v>17.50987172596281</c:v>
                </c:pt>
                <c:pt idx="291">
                  <c:v>17.51803829205484</c:v>
                </c:pt>
                <c:pt idx="292">
                  <c:v>17.535824141559</c:v>
                </c:pt>
                <c:pt idx="293">
                  <c:v>17.55998433263545</c:v>
                </c:pt>
                <c:pt idx="294">
                  <c:v>17.59600383157165</c:v>
                </c:pt>
                <c:pt idx="295">
                  <c:v>17.64079877403909</c:v>
                </c:pt>
                <c:pt idx="296">
                  <c:v>17.68324719233761</c:v>
                </c:pt>
                <c:pt idx="297">
                  <c:v>17.72172173170332</c:v>
                </c:pt>
                <c:pt idx="298">
                  <c:v>17.75586896716218</c:v>
                </c:pt>
                <c:pt idx="299">
                  <c:v>17.78633810662896</c:v>
                </c:pt>
                <c:pt idx="300">
                  <c:v>17.82295987620571</c:v>
                </c:pt>
                <c:pt idx="301">
                  <c:v>17.87062111616899</c:v>
                </c:pt>
                <c:pt idx="302">
                  <c:v>17.91212443146891</c:v>
                </c:pt>
                <c:pt idx="303">
                  <c:v>17.94599449641479</c:v>
                </c:pt>
                <c:pt idx="304">
                  <c:v>17.97308038208277</c:v>
                </c:pt>
                <c:pt idx="305">
                  <c:v>17.99524261100103</c:v>
                </c:pt>
                <c:pt idx="306">
                  <c:v>18.03029363483951</c:v>
                </c:pt>
                <c:pt idx="307">
                  <c:v>18.07925488081236</c:v>
                </c:pt>
                <c:pt idx="308">
                  <c:v>18.12587617726305</c:v>
                </c:pt>
                <c:pt idx="309">
                  <c:v>18.1699711766209</c:v>
                </c:pt>
                <c:pt idx="310">
                  <c:v>18.21263401884293</c:v>
                </c:pt>
                <c:pt idx="311">
                  <c:v>18.25600726821137</c:v>
                </c:pt>
                <c:pt idx="312">
                  <c:v>18.22428463983285</c:v>
                </c:pt>
                <c:pt idx="313">
                  <c:v>18.18037945967519</c:v>
                </c:pt>
                <c:pt idx="314">
                  <c:v>18.14125449618429</c:v>
                </c:pt>
                <c:pt idx="315">
                  <c:v>18.107430501511</c:v>
                </c:pt>
                <c:pt idx="316">
                  <c:v>18.07793818623905</c:v>
                </c:pt>
                <c:pt idx="317">
                  <c:v>18.05118658384167</c:v>
                </c:pt>
                <c:pt idx="318">
                  <c:v>18.02566683637511</c:v>
                </c:pt>
                <c:pt idx="319">
                  <c:v>18.00029672295534</c:v>
                </c:pt>
                <c:pt idx="320">
                  <c:v>17.97452423724378</c:v>
                </c:pt>
                <c:pt idx="321">
                  <c:v>17.94792400488818</c:v>
                </c:pt>
                <c:pt idx="322">
                  <c:v>17.91904805124645</c:v>
                </c:pt>
                <c:pt idx="323">
                  <c:v>17.88482797712814</c:v>
                </c:pt>
                <c:pt idx="324">
                  <c:v>17.88887933334316</c:v>
                </c:pt>
                <c:pt idx="325">
                  <c:v>17.90012146819169</c:v>
                </c:pt>
                <c:pt idx="326">
                  <c:v>17.90630849555365</c:v>
                </c:pt>
                <c:pt idx="327">
                  <c:v>17.90949398004588</c:v>
                </c:pt>
                <c:pt idx="328">
                  <c:v>17.91151056060651</c:v>
                </c:pt>
                <c:pt idx="329">
                  <c:v>17.91365093705274</c:v>
                </c:pt>
                <c:pt idx="330">
                  <c:v>17.91692038355373</c:v>
                </c:pt>
                <c:pt idx="331">
                  <c:v>17.92168041663339</c:v>
                </c:pt>
                <c:pt idx="332">
                  <c:v>17.92774483005545</c:v>
                </c:pt>
                <c:pt idx="333">
                  <c:v>17.9349651499607</c:v>
                </c:pt>
                <c:pt idx="334">
                  <c:v>17.94575814857412</c:v>
                </c:pt>
                <c:pt idx="335">
                  <c:v>17.96616141472023</c:v>
                </c:pt>
                <c:pt idx="336">
                  <c:v>17.96224884285602</c:v>
                </c:pt>
                <c:pt idx="337">
                  <c:v>17.96504221991037</c:v>
                </c:pt>
                <c:pt idx="338">
                  <c:v>17.98591779123355</c:v>
                </c:pt>
                <c:pt idx="339">
                  <c:v>18.02228966523795</c:v>
                </c:pt>
                <c:pt idx="340">
                  <c:v>18.07026369143513</c:v>
                </c:pt>
                <c:pt idx="341">
                  <c:v>18.12573246312851</c:v>
                </c:pt>
                <c:pt idx="342">
                  <c:v>18.18393342199368</c:v>
                </c:pt>
                <c:pt idx="343">
                  <c:v>18.24193173790266</c:v>
                </c:pt>
                <c:pt idx="344">
                  <c:v>18.29918673323992</c:v>
                </c:pt>
                <c:pt idx="345">
                  <c:v>18.35549458418722</c:v>
                </c:pt>
                <c:pt idx="346">
                  <c:v>18.41035336844464</c:v>
                </c:pt>
                <c:pt idx="347">
                  <c:v>18.46292633085409</c:v>
                </c:pt>
                <c:pt idx="348">
                  <c:v>18.54535374633443</c:v>
                </c:pt>
                <c:pt idx="349">
                  <c:v>18.63554170247692</c:v>
                </c:pt>
                <c:pt idx="350">
                  <c:v>18.72446195051561</c:v>
                </c:pt>
                <c:pt idx="351">
                  <c:v>18.81295310834533</c:v>
                </c:pt>
                <c:pt idx="352">
                  <c:v>18.89878055534653</c:v>
                </c:pt>
                <c:pt idx="353">
                  <c:v>18.9785832598044</c:v>
                </c:pt>
                <c:pt idx="354">
                  <c:v>19.05488943590733</c:v>
                </c:pt>
                <c:pt idx="355">
                  <c:v>19.1382736204961</c:v>
                </c:pt>
                <c:pt idx="356">
                  <c:v>19.24174082105417</c:v>
                </c:pt>
                <c:pt idx="357">
                  <c:v>19.375574961239</c:v>
                </c:pt>
                <c:pt idx="358">
                  <c:v>19.54397522152809</c:v>
                </c:pt>
                <c:pt idx="359">
                  <c:v>19.74277969582553</c:v>
                </c:pt>
                <c:pt idx="360">
                  <c:v>19.93481681580693</c:v>
                </c:pt>
                <c:pt idx="361">
                  <c:v>20.12307953946841</c:v>
                </c:pt>
                <c:pt idx="362">
                  <c:v>20.30945454798663</c:v>
                </c:pt>
                <c:pt idx="363">
                  <c:v>20.48422063928151</c:v>
                </c:pt>
                <c:pt idx="364">
                  <c:v>20.6416840504115</c:v>
                </c:pt>
                <c:pt idx="365">
                  <c:v>20.77127830176394</c:v>
                </c:pt>
                <c:pt idx="366">
                  <c:v>20.88089174846209</c:v>
                </c:pt>
                <c:pt idx="367">
                  <c:v>20.9823771351535</c:v>
                </c:pt>
                <c:pt idx="368">
                  <c:v>21.07673782212516</c:v>
                </c:pt>
                <c:pt idx="369">
                  <c:v>21.16522594155918</c:v>
                </c:pt>
                <c:pt idx="370">
                  <c:v>21.24910361187059</c:v>
                </c:pt>
                <c:pt idx="371">
                  <c:v>21.32716761889587</c:v>
                </c:pt>
                <c:pt idx="372">
                  <c:v>21.43412906131581</c:v>
                </c:pt>
                <c:pt idx="373">
                  <c:v>21.53928630449501</c:v>
                </c:pt>
                <c:pt idx="374">
                  <c:v>21.62931647437205</c:v>
                </c:pt>
                <c:pt idx="375">
                  <c:v>21.71132388865109</c:v>
                </c:pt>
                <c:pt idx="376">
                  <c:v>21.78860972656104</c:v>
                </c:pt>
                <c:pt idx="377">
                  <c:v>21.84332531777661</c:v>
                </c:pt>
                <c:pt idx="378">
                  <c:v>21.91712316412599</c:v>
                </c:pt>
                <c:pt idx="379">
                  <c:v>22.05685034510327</c:v>
                </c:pt>
                <c:pt idx="380">
                  <c:v>22.25295197562793</c:v>
                </c:pt>
                <c:pt idx="381">
                  <c:v>22.49106327943798</c:v>
                </c:pt>
                <c:pt idx="382">
                  <c:v>22.75743987013768</c:v>
                </c:pt>
                <c:pt idx="383">
                  <c:v>23.04152564254903</c:v>
                </c:pt>
                <c:pt idx="384">
                  <c:v>23.29753318263932</c:v>
                </c:pt>
                <c:pt idx="385">
                  <c:v>23.54824424963774</c:v>
                </c:pt>
                <c:pt idx="386">
                  <c:v>23.80062984960578</c:v>
                </c:pt>
                <c:pt idx="387">
                  <c:v>24.04778136944008</c:v>
                </c:pt>
                <c:pt idx="388">
                  <c:v>24.28247434988176</c:v>
                </c:pt>
                <c:pt idx="389">
                  <c:v>24.499611347811</c:v>
                </c:pt>
                <c:pt idx="390">
                  <c:v>24.69410053386076</c:v>
                </c:pt>
                <c:pt idx="391">
                  <c:v>24.8632914994307</c:v>
                </c:pt>
                <c:pt idx="392">
                  <c:v>25.0078399826736</c:v>
                </c:pt>
                <c:pt idx="393">
                  <c:v>25.12737289444976</c:v>
                </c:pt>
                <c:pt idx="394">
                  <c:v>25.22218630649391</c:v>
                </c:pt>
                <c:pt idx="395">
                  <c:v>25.29445502833005</c:v>
                </c:pt>
                <c:pt idx="396">
                  <c:v>25.3767817458724</c:v>
                </c:pt>
                <c:pt idx="397">
                  <c:v>25.44780147861943</c:v>
                </c:pt>
                <c:pt idx="398">
                  <c:v>25.50167290582699</c:v>
                </c:pt>
                <c:pt idx="399">
                  <c:v>25.54228743758347</c:v>
                </c:pt>
                <c:pt idx="400">
                  <c:v>25.57988503952033</c:v>
                </c:pt>
                <c:pt idx="401">
                  <c:v>25.62983710070632</c:v>
                </c:pt>
                <c:pt idx="402">
                  <c:v>25.70745086033895</c:v>
                </c:pt>
                <c:pt idx="403">
                  <c:v>25.82183256323461</c:v>
                </c:pt>
                <c:pt idx="404">
                  <c:v>25.97431695839136</c:v>
                </c:pt>
                <c:pt idx="405">
                  <c:v>26.15987118920148</c:v>
                </c:pt>
                <c:pt idx="406">
                  <c:v>26.36870140374339</c:v>
                </c:pt>
                <c:pt idx="407">
                  <c:v>26.59099550769537</c:v>
                </c:pt>
                <c:pt idx="408">
                  <c:v>26.79499998937571</c:v>
                </c:pt>
                <c:pt idx="409">
                  <c:v>26.99032349132138</c:v>
                </c:pt>
                <c:pt idx="410">
                  <c:v>27.18612506513624</c:v>
                </c:pt>
                <c:pt idx="411">
                  <c:v>27.38589878995051</c:v>
                </c:pt>
                <c:pt idx="412">
                  <c:v>27.59435282358603</c:v>
                </c:pt>
                <c:pt idx="413">
                  <c:v>27.8140208609977</c:v>
                </c:pt>
                <c:pt idx="414">
                  <c:v>28.04764803291599</c:v>
                </c:pt>
                <c:pt idx="415">
                  <c:v>28.29684896484323</c:v>
                </c:pt>
                <c:pt idx="416">
                  <c:v>28.56081366404742</c:v>
                </c:pt>
                <c:pt idx="417">
                  <c:v>28.83868024558279</c:v>
                </c:pt>
                <c:pt idx="418">
                  <c:v>29.12755872218374</c:v>
                </c:pt>
                <c:pt idx="419">
                  <c:v>29.42143432995239</c:v>
                </c:pt>
                <c:pt idx="420">
                  <c:v>29.7379684635393</c:v>
                </c:pt>
                <c:pt idx="421">
                  <c:v>30.04758295343652</c:v>
                </c:pt>
                <c:pt idx="422">
                  <c:v>30.33368376351426</c:v>
                </c:pt>
                <c:pt idx="423">
                  <c:v>30.58148610288052</c:v>
                </c:pt>
                <c:pt idx="424">
                  <c:v>30.78433772404241</c:v>
                </c:pt>
                <c:pt idx="425">
                  <c:v>30.94477791669609</c:v>
                </c:pt>
                <c:pt idx="426">
                  <c:v>31.07064381479189</c:v>
                </c:pt>
                <c:pt idx="427">
                  <c:v>31.17560971639334</c:v>
                </c:pt>
                <c:pt idx="428">
                  <c:v>31.27815522708836</c:v>
                </c:pt>
                <c:pt idx="429">
                  <c:v>31.39371842973405</c:v>
                </c:pt>
                <c:pt idx="430">
                  <c:v>31.53032552190268</c:v>
                </c:pt>
                <c:pt idx="431">
                  <c:v>31.69124479365143</c:v>
                </c:pt>
                <c:pt idx="432">
                  <c:v>31.8647259337613</c:v>
                </c:pt>
                <c:pt idx="433">
                  <c:v>32.04891072195783</c:v>
                </c:pt>
                <c:pt idx="434">
                  <c:v>32.23784913692938</c:v>
                </c:pt>
                <c:pt idx="435">
                  <c:v>32.4182381877477</c:v>
                </c:pt>
                <c:pt idx="436">
                  <c:v>32.58422399723922</c:v>
                </c:pt>
                <c:pt idx="437">
                  <c:v>32.73527429130595</c:v>
                </c:pt>
                <c:pt idx="438">
                  <c:v>32.87275451290621</c:v>
                </c:pt>
                <c:pt idx="439">
                  <c:v>33.000184208824</c:v>
                </c:pt>
                <c:pt idx="440">
                  <c:v>33.12286728461309</c:v>
                </c:pt>
                <c:pt idx="441">
                  <c:v>33.24664551057957</c:v>
                </c:pt>
                <c:pt idx="442">
                  <c:v>33.37646696072304</c:v>
                </c:pt>
                <c:pt idx="443">
                  <c:v>33.51579385124778</c:v>
                </c:pt>
                <c:pt idx="444">
                  <c:v>33.68557643662017</c:v>
                </c:pt>
                <c:pt idx="445">
                  <c:v>33.86719822770132</c:v>
                </c:pt>
                <c:pt idx="446">
                  <c:v>34.05189817975857</c:v>
                </c:pt>
                <c:pt idx="447">
                  <c:v>34.23596067686397</c:v>
                </c:pt>
                <c:pt idx="448">
                  <c:v>34.41779745276269</c:v>
                </c:pt>
                <c:pt idx="449">
                  <c:v>34.60055907905533</c:v>
                </c:pt>
                <c:pt idx="450">
                  <c:v>34.7915851331866</c:v>
                </c:pt>
                <c:pt idx="451">
                  <c:v>34.9981879052406</c:v>
                </c:pt>
                <c:pt idx="452">
                  <c:v>35.22602629118427</c:v>
                </c:pt>
                <c:pt idx="453">
                  <c:v>35.48190308624224</c:v>
                </c:pt>
                <c:pt idx="454">
                  <c:v>35.77117307161635</c:v>
                </c:pt>
                <c:pt idx="455">
                  <c:v>36.09126656942011</c:v>
                </c:pt>
                <c:pt idx="456">
                  <c:v>36.41214244550686</c:v>
                </c:pt>
                <c:pt idx="457">
                  <c:v>36.73290912599163</c:v>
                </c:pt>
                <c:pt idx="458">
                  <c:v>37.05440757669984</c:v>
                </c:pt>
                <c:pt idx="459">
                  <c:v>37.36647812985565</c:v>
                </c:pt>
                <c:pt idx="460">
                  <c:v>37.66061847601556</c:v>
                </c:pt>
                <c:pt idx="461">
                  <c:v>37.93384924494386</c:v>
                </c:pt>
                <c:pt idx="462">
                  <c:v>38.18760162430546</c:v>
                </c:pt>
                <c:pt idx="463">
                  <c:v>38.42481388949066</c:v>
                </c:pt>
                <c:pt idx="464">
                  <c:v>38.64840449999064</c:v>
                </c:pt>
                <c:pt idx="465">
                  <c:v>38.85791007110706</c:v>
                </c:pt>
                <c:pt idx="466">
                  <c:v>39.04894970735676</c:v>
                </c:pt>
                <c:pt idx="467">
                  <c:v>39.21818160541157</c:v>
                </c:pt>
                <c:pt idx="468">
                  <c:v>39.39026530487863</c:v>
                </c:pt>
                <c:pt idx="469">
                  <c:v>39.5488743990941</c:v>
                </c:pt>
                <c:pt idx="470">
                  <c:v>39.69534150685531</c:v>
                </c:pt>
                <c:pt idx="471">
                  <c:v>39.8336932831334</c:v>
                </c:pt>
                <c:pt idx="472">
                  <c:v>39.96691063589585</c:v>
                </c:pt>
                <c:pt idx="473">
                  <c:v>40.09737607445475</c:v>
                </c:pt>
                <c:pt idx="474">
                  <c:v>40.226172134141</c:v>
                </c:pt>
                <c:pt idx="475">
                  <c:v>40.35323447329427</c:v>
                </c:pt>
                <c:pt idx="476">
                  <c:v>40.47849997868688</c:v>
                </c:pt>
                <c:pt idx="477">
                  <c:v>40.6019582208637</c:v>
                </c:pt>
                <c:pt idx="478">
                  <c:v>40.72360199834021</c:v>
                </c:pt>
                <c:pt idx="479">
                  <c:v>40.84342261936705</c:v>
                </c:pt>
              </c:numCache>
            </c:numRef>
          </c:val>
        </c:ser>
        <c:ser>
          <c:idx val="0"/>
          <c:order val="1"/>
          <c:tx>
            <c:strRef>
              <c:f>'USL48 Production Data'!$A$19</c:f>
              <c:strCache>
                <c:ptCount val="1"/>
                <c:pt idx="0">
                  <c:v>Associated gas</c:v>
                </c:pt>
              </c:strCache>
            </c:strRef>
          </c:tx>
          <c:spPr>
            <a:solidFill>
              <a:srgbClr val="0066B3"/>
            </a:solidFill>
          </c:spPr>
          <c:cat>
            <c:numRef>
              <c:f>'USL48 Production Data'!$B$18:$RM$18</c:f>
              <c:numCache>
                <c:formatCode>m/d/yyyy</c:formatCode>
                <c:ptCount val="480"/>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pt idx="189">
                  <c:v>42644.0</c:v>
                </c:pt>
                <c:pt idx="190">
                  <c:v>42675.0</c:v>
                </c:pt>
                <c:pt idx="191">
                  <c:v>42705.0</c:v>
                </c:pt>
                <c:pt idx="192">
                  <c:v>42736.0</c:v>
                </c:pt>
                <c:pt idx="193">
                  <c:v>42767.0</c:v>
                </c:pt>
                <c:pt idx="194">
                  <c:v>42795.0</c:v>
                </c:pt>
                <c:pt idx="195">
                  <c:v>42826.0</c:v>
                </c:pt>
                <c:pt idx="196">
                  <c:v>42856.0</c:v>
                </c:pt>
                <c:pt idx="197">
                  <c:v>42887.0</c:v>
                </c:pt>
                <c:pt idx="198">
                  <c:v>42917.0</c:v>
                </c:pt>
                <c:pt idx="199">
                  <c:v>42948.0</c:v>
                </c:pt>
                <c:pt idx="200">
                  <c:v>42979.0</c:v>
                </c:pt>
                <c:pt idx="201">
                  <c:v>43009.0</c:v>
                </c:pt>
                <c:pt idx="202">
                  <c:v>43040.0</c:v>
                </c:pt>
                <c:pt idx="203">
                  <c:v>43070.0</c:v>
                </c:pt>
                <c:pt idx="204">
                  <c:v>43101.0</c:v>
                </c:pt>
                <c:pt idx="205">
                  <c:v>43132.0</c:v>
                </c:pt>
                <c:pt idx="206">
                  <c:v>43160.0</c:v>
                </c:pt>
                <c:pt idx="207">
                  <c:v>43191.0</c:v>
                </c:pt>
                <c:pt idx="208">
                  <c:v>43221.0</c:v>
                </c:pt>
                <c:pt idx="209">
                  <c:v>43252.0</c:v>
                </c:pt>
                <c:pt idx="210">
                  <c:v>43282.0</c:v>
                </c:pt>
                <c:pt idx="211">
                  <c:v>43313.0</c:v>
                </c:pt>
                <c:pt idx="212">
                  <c:v>43344.0</c:v>
                </c:pt>
                <c:pt idx="213">
                  <c:v>43374.0</c:v>
                </c:pt>
                <c:pt idx="214">
                  <c:v>43405.0</c:v>
                </c:pt>
                <c:pt idx="215">
                  <c:v>43435.0</c:v>
                </c:pt>
                <c:pt idx="216">
                  <c:v>43466.0</c:v>
                </c:pt>
                <c:pt idx="217">
                  <c:v>43497.0</c:v>
                </c:pt>
                <c:pt idx="218">
                  <c:v>43525.0</c:v>
                </c:pt>
                <c:pt idx="219">
                  <c:v>43556.0</c:v>
                </c:pt>
                <c:pt idx="220">
                  <c:v>43586.0</c:v>
                </c:pt>
                <c:pt idx="221">
                  <c:v>43617.0</c:v>
                </c:pt>
                <c:pt idx="222">
                  <c:v>43647.0</c:v>
                </c:pt>
                <c:pt idx="223">
                  <c:v>43678.0</c:v>
                </c:pt>
                <c:pt idx="224">
                  <c:v>43709.0</c:v>
                </c:pt>
                <c:pt idx="225">
                  <c:v>43739.0</c:v>
                </c:pt>
                <c:pt idx="226">
                  <c:v>43770.0</c:v>
                </c:pt>
                <c:pt idx="227">
                  <c:v>43800.0</c:v>
                </c:pt>
                <c:pt idx="228">
                  <c:v>43831.0</c:v>
                </c:pt>
                <c:pt idx="229">
                  <c:v>43862.0</c:v>
                </c:pt>
                <c:pt idx="230">
                  <c:v>43891.0</c:v>
                </c:pt>
                <c:pt idx="231">
                  <c:v>43922.0</c:v>
                </c:pt>
                <c:pt idx="232">
                  <c:v>43952.0</c:v>
                </c:pt>
                <c:pt idx="233">
                  <c:v>43983.0</c:v>
                </c:pt>
                <c:pt idx="234">
                  <c:v>44013.0</c:v>
                </c:pt>
                <c:pt idx="235">
                  <c:v>44044.0</c:v>
                </c:pt>
                <c:pt idx="236">
                  <c:v>44075.0</c:v>
                </c:pt>
                <c:pt idx="237">
                  <c:v>44105.0</c:v>
                </c:pt>
                <c:pt idx="238">
                  <c:v>44136.0</c:v>
                </c:pt>
                <c:pt idx="239">
                  <c:v>44166.0</c:v>
                </c:pt>
                <c:pt idx="240">
                  <c:v>44197.0</c:v>
                </c:pt>
                <c:pt idx="241">
                  <c:v>44228.0</c:v>
                </c:pt>
                <c:pt idx="242">
                  <c:v>44256.0</c:v>
                </c:pt>
                <c:pt idx="243">
                  <c:v>44287.0</c:v>
                </c:pt>
                <c:pt idx="244">
                  <c:v>44317.0</c:v>
                </c:pt>
                <c:pt idx="245">
                  <c:v>44348.0</c:v>
                </c:pt>
                <c:pt idx="246">
                  <c:v>44378.0</c:v>
                </c:pt>
                <c:pt idx="247">
                  <c:v>44409.0</c:v>
                </c:pt>
                <c:pt idx="248">
                  <c:v>44440.0</c:v>
                </c:pt>
                <c:pt idx="249">
                  <c:v>44470.0</c:v>
                </c:pt>
                <c:pt idx="250">
                  <c:v>44501.0</c:v>
                </c:pt>
                <c:pt idx="251">
                  <c:v>44531.0</c:v>
                </c:pt>
                <c:pt idx="252">
                  <c:v>44562.0</c:v>
                </c:pt>
                <c:pt idx="253">
                  <c:v>44593.0</c:v>
                </c:pt>
                <c:pt idx="254">
                  <c:v>44621.0</c:v>
                </c:pt>
                <c:pt idx="255">
                  <c:v>44652.0</c:v>
                </c:pt>
                <c:pt idx="256">
                  <c:v>44682.0</c:v>
                </c:pt>
                <c:pt idx="257">
                  <c:v>44713.0</c:v>
                </c:pt>
                <c:pt idx="258">
                  <c:v>44743.0</c:v>
                </c:pt>
                <c:pt idx="259">
                  <c:v>44774.0</c:v>
                </c:pt>
                <c:pt idx="260">
                  <c:v>44805.0</c:v>
                </c:pt>
                <c:pt idx="261">
                  <c:v>44835.0</c:v>
                </c:pt>
                <c:pt idx="262">
                  <c:v>44866.0</c:v>
                </c:pt>
                <c:pt idx="263">
                  <c:v>44896.0</c:v>
                </c:pt>
                <c:pt idx="264">
                  <c:v>44927.0</c:v>
                </c:pt>
                <c:pt idx="265">
                  <c:v>44958.0</c:v>
                </c:pt>
                <c:pt idx="266">
                  <c:v>44986.0</c:v>
                </c:pt>
                <c:pt idx="267">
                  <c:v>45017.0</c:v>
                </c:pt>
                <c:pt idx="268">
                  <c:v>45047.0</c:v>
                </c:pt>
                <c:pt idx="269">
                  <c:v>45078.0</c:v>
                </c:pt>
                <c:pt idx="270">
                  <c:v>45108.0</c:v>
                </c:pt>
                <c:pt idx="271">
                  <c:v>45139.0</c:v>
                </c:pt>
                <c:pt idx="272">
                  <c:v>45170.0</c:v>
                </c:pt>
                <c:pt idx="273">
                  <c:v>45200.0</c:v>
                </c:pt>
                <c:pt idx="274">
                  <c:v>45231.0</c:v>
                </c:pt>
                <c:pt idx="275">
                  <c:v>45261.0</c:v>
                </c:pt>
                <c:pt idx="276">
                  <c:v>45292.0</c:v>
                </c:pt>
                <c:pt idx="277">
                  <c:v>45323.0</c:v>
                </c:pt>
                <c:pt idx="278">
                  <c:v>45352.0</c:v>
                </c:pt>
                <c:pt idx="279">
                  <c:v>45383.0</c:v>
                </c:pt>
                <c:pt idx="280">
                  <c:v>45413.0</c:v>
                </c:pt>
                <c:pt idx="281">
                  <c:v>45444.0</c:v>
                </c:pt>
                <c:pt idx="282">
                  <c:v>45474.0</c:v>
                </c:pt>
                <c:pt idx="283">
                  <c:v>45505.0</c:v>
                </c:pt>
                <c:pt idx="284">
                  <c:v>45536.0</c:v>
                </c:pt>
                <c:pt idx="285">
                  <c:v>45566.0</c:v>
                </c:pt>
                <c:pt idx="286">
                  <c:v>45597.0</c:v>
                </c:pt>
                <c:pt idx="287">
                  <c:v>45627.0</c:v>
                </c:pt>
                <c:pt idx="288">
                  <c:v>45658.0</c:v>
                </c:pt>
                <c:pt idx="289">
                  <c:v>45689.0</c:v>
                </c:pt>
                <c:pt idx="290">
                  <c:v>45717.0</c:v>
                </c:pt>
                <c:pt idx="291">
                  <c:v>45748.0</c:v>
                </c:pt>
                <c:pt idx="292">
                  <c:v>45778.0</c:v>
                </c:pt>
                <c:pt idx="293">
                  <c:v>45809.0</c:v>
                </c:pt>
                <c:pt idx="294">
                  <c:v>45839.0</c:v>
                </c:pt>
                <c:pt idx="295">
                  <c:v>45870.0</c:v>
                </c:pt>
                <c:pt idx="296">
                  <c:v>45901.0</c:v>
                </c:pt>
                <c:pt idx="297">
                  <c:v>45931.0</c:v>
                </c:pt>
                <c:pt idx="298">
                  <c:v>45962.0</c:v>
                </c:pt>
                <c:pt idx="299">
                  <c:v>45992.0</c:v>
                </c:pt>
                <c:pt idx="300">
                  <c:v>46023.0</c:v>
                </c:pt>
                <c:pt idx="301">
                  <c:v>46054.0</c:v>
                </c:pt>
                <c:pt idx="302">
                  <c:v>46082.0</c:v>
                </c:pt>
                <c:pt idx="303">
                  <c:v>46113.0</c:v>
                </c:pt>
                <c:pt idx="304">
                  <c:v>46143.0</c:v>
                </c:pt>
                <c:pt idx="305">
                  <c:v>46174.0</c:v>
                </c:pt>
                <c:pt idx="306">
                  <c:v>46204.0</c:v>
                </c:pt>
                <c:pt idx="307">
                  <c:v>46235.0</c:v>
                </c:pt>
                <c:pt idx="308">
                  <c:v>46266.0</c:v>
                </c:pt>
                <c:pt idx="309">
                  <c:v>46296.0</c:v>
                </c:pt>
                <c:pt idx="310">
                  <c:v>46327.0</c:v>
                </c:pt>
                <c:pt idx="311">
                  <c:v>46357.0</c:v>
                </c:pt>
                <c:pt idx="312">
                  <c:v>46388.0</c:v>
                </c:pt>
                <c:pt idx="313">
                  <c:v>46419.0</c:v>
                </c:pt>
                <c:pt idx="314">
                  <c:v>46447.0</c:v>
                </c:pt>
                <c:pt idx="315">
                  <c:v>46478.0</c:v>
                </c:pt>
                <c:pt idx="316">
                  <c:v>46508.0</c:v>
                </c:pt>
                <c:pt idx="317">
                  <c:v>46539.0</c:v>
                </c:pt>
                <c:pt idx="318">
                  <c:v>46569.0</c:v>
                </c:pt>
                <c:pt idx="319">
                  <c:v>46600.0</c:v>
                </c:pt>
                <c:pt idx="320">
                  <c:v>46631.0</c:v>
                </c:pt>
                <c:pt idx="321">
                  <c:v>46661.0</c:v>
                </c:pt>
                <c:pt idx="322">
                  <c:v>46692.0</c:v>
                </c:pt>
                <c:pt idx="323">
                  <c:v>46722.0</c:v>
                </c:pt>
                <c:pt idx="324">
                  <c:v>46753.0</c:v>
                </c:pt>
                <c:pt idx="325">
                  <c:v>46784.0</c:v>
                </c:pt>
                <c:pt idx="326">
                  <c:v>46813.0</c:v>
                </c:pt>
                <c:pt idx="327">
                  <c:v>46844.0</c:v>
                </c:pt>
                <c:pt idx="328">
                  <c:v>46874.0</c:v>
                </c:pt>
                <c:pt idx="329">
                  <c:v>46905.0</c:v>
                </c:pt>
                <c:pt idx="330">
                  <c:v>46935.0</c:v>
                </c:pt>
                <c:pt idx="331">
                  <c:v>46966.0</c:v>
                </c:pt>
                <c:pt idx="332">
                  <c:v>46997.0</c:v>
                </c:pt>
                <c:pt idx="333">
                  <c:v>47027.0</c:v>
                </c:pt>
                <c:pt idx="334">
                  <c:v>47058.0</c:v>
                </c:pt>
                <c:pt idx="335">
                  <c:v>47088.0</c:v>
                </c:pt>
                <c:pt idx="336">
                  <c:v>47119.0</c:v>
                </c:pt>
                <c:pt idx="337">
                  <c:v>47150.0</c:v>
                </c:pt>
                <c:pt idx="338">
                  <c:v>47178.0</c:v>
                </c:pt>
                <c:pt idx="339">
                  <c:v>47209.0</c:v>
                </c:pt>
                <c:pt idx="340">
                  <c:v>47239.0</c:v>
                </c:pt>
                <c:pt idx="341">
                  <c:v>47270.0</c:v>
                </c:pt>
                <c:pt idx="342">
                  <c:v>47300.0</c:v>
                </c:pt>
                <c:pt idx="343">
                  <c:v>47331.0</c:v>
                </c:pt>
                <c:pt idx="344">
                  <c:v>47362.0</c:v>
                </c:pt>
                <c:pt idx="345">
                  <c:v>47392.0</c:v>
                </c:pt>
                <c:pt idx="346">
                  <c:v>47423.0</c:v>
                </c:pt>
                <c:pt idx="347">
                  <c:v>47453.0</c:v>
                </c:pt>
                <c:pt idx="348">
                  <c:v>47484.0</c:v>
                </c:pt>
                <c:pt idx="349">
                  <c:v>47515.0</c:v>
                </c:pt>
                <c:pt idx="350">
                  <c:v>47543.0</c:v>
                </c:pt>
                <c:pt idx="351">
                  <c:v>47574.0</c:v>
                </c:pt>
                <c:pt idx="352">
                  <c:v>47604.0</c:v>
                </c:pt>
                <c:pt idx="353">
                  <c:v>47635.0</c:v>
                </c:pt>
                <c:pt idx="354">
                  <c:v>47665.0</c:v>
                </c:pt>
                <c:pt idx="355">
                  <c:v>47696.0</c:v>
                </c:pt>
                <c:pt idx="356">
                  <c:v>47727.0</c:v>
                </c:pt>
                <c:pt idx="357">
                  <c:v>47757.0</c:v>
                </c:pt>
                <c:pt idx="358">
                  <c:v>47788.0</c:v>
                </c:pt>
                <c:pt idx="359">
                  <c:v>47818.0</c:v>
                </c:pt>
                <c:pt idx="360">
                  <c:v>47849.0</c:v>
                </c:pt>
                <c:pt idx="361">
                  <c:v>47880.0</c:v>
                </c:pt>
                <c:pt idx="362">
                  <c:v>47908.0</c:v>
                </c:pt>
                <c:pt idx="363">
                  <c:v>47939.0</c:v>
                </c:pt>
                <c:pt idx="364">
                  <c:v>47969.0</c:v>
                </c:pt>
                <c:pt idx="365">
                  <c:v>48000.0</c:v>
                </c:pt>
                <c:pt idx="366">
                  <c:v>48030.0</c:v>
                </c:pt>
                <c:pt idx="367">
                  <c:v>48061.0</c:v>
                </c:pt>
                <c:pt idx="368">
                  <c:v>48092.0</c:v>
                </c:pt>
                <c:pt idx="369">
                  <c:v>48122.0</c:v>
                </c:pt>
                <c:pt idx="370">
                  <c:v>48153.0</c:v>
                </c:pt>
                <c:pt idx="371">
                  <c:v>48183.0</c:v>
                </c:pt>
                <c:pt idx="372">
                  <c:v>48214.0</c:v>
                </c:pt>
                <c:pt idx="373">
                  <c:v>48245.0</c:v>
                </c:pt>
                <c:pt idx="374">
                  <c:v>48274.0</c:v>
                </c:pt>
                <c:pt idx="375">
                  <c:v>48305.0</c:v>
                </c:pt>
                <c:pt idx="376">
                  <c:v>48335.0</c:v>
                </c:pt>
                <c:pt idx="377">
                  <c:v>48366.0</c:v>
                </c:pt>
                <c:pt idx="378">
                  <c:v>48396.0</c:v>
                </c:pt>
                <c:pt idx="379">
                  <c:v>48427.0</c:v>
                </c:pt>
                <c:pt idx="380">
                  <c:v>48458.0</c:v>
                </c:pt>
                <c:pt idx="381">
                  <c:v>48488.0</c:v>
                </c:pt>
                <c:pt idx="382">
                  <c:v>48519.0</c:v>
                </c:pt>
                <c:pt idx="383">
                  <c:v>48549.0</c:v>
                </c:pt>
                <c:pt idx="384">
                  <c:v>48580.0</c:v>
                </c:pt>
                <c:pt idx="385">
                  <c:v>48611.0</c:v>
                </c:pt>
                <c:pt idx="386">
                  <c:v>48639.0</c:v>
                </c:pt>
                <c:pt idx="387">
                  <c:v>48670.0</c:v>
                </c:pt>
                <c:pt idx="388">
                  <c:v>48700.0</c:v>
                </c:pt>
                <c:pt idx="389">
                  <c:v>48731.0</c:v>
                </c:pt>
                <c:pt idx="390">
                  <c:v>48761.0</c:v>
                </c:pt>
                <c:pt idx="391">
                  <c:v>48792.0</c:v>
                </c:pt>
                <c:pt idx="392">
                  <c:v>48823.0</c:v>
                </c:pt>
                <c:pt idx="393">
                  <c:v>48853.0</c:v>
                </c:pt>
                <c:pt idx="394">
                  <c:v>48884.0</c:v>
                </c:pt>
                <c:pt idx="395">
                  <c:v>48914.0</c:v>
                </c:pt>
                <c:pt idx="396">
                  <c:v>48945.0</c:v>
                </c:pt>
                <c:pt idx="397">
                  <c:v>48976.0</c:v>
                </c:pt>
                <c:pt idx="398">
                  <c:v>49004.0</c:v>
                </c:pt>
                <c:pt idx="399">
                  <c:v>49035.0</c:v>
                </c:pt>
                <c:pt idx="400">
                  <c:v>49065.0</c:v>
                </c:pt>
                <c:pt idx="401">
                  <c:v>49096.0</c:v>
                </c:pt>
                <c:pt idx="402">
                  <c:v>49126.0</c:v>
                </c:pt>
                <c:pt idx="403">
                  <c:v>49157.0</c:v>
                </c:pt>
                <c:pt idx="404">
                  <c:v>49188.0</c:v>
                </c:pt>
                <c:pt idx="405">
                  <c:v>49218.0</c:v>
                </c:pt>
                <c:pt idx="406">
                  <c:v>49249.0</c:v>
                </c:pt>
                <c:pt idx="407">
                  <c:v>49279.0</c:v>
                </c:pt>
                <c:pt idx="408">
                  <c:v>49310.0</c:v>
                </c:pt>
                <c:pt idx="409">
                  <c:v>49341.0</c:v>
                </c:pt>
                <c:pt idx="410">
                  <c:v>49369.0</c:v>
                </c:pt>
                <c:pt idx="411">
                  <c:v>49400.0</c:v>
                </c:pt>
                <c:pt idx="412">
                  <c:v>49430.0</c:v>
                </c:pt>
                <c:pt idx="413">
                  <c:v>49461.0</c:v>
                </c:pt>
                <c:pt idx="414">
                  <c:v>49491.0</c:v>
                </c:pt>
                <c:pt idx="415">
                  <c:v>49522.0</c:v>
                </c:pt>
                <c:pt idx="416">
                  <c:v>49553.0</c:v>
                </c:pt>
                <c:pt idx="417">
                  <c:v>49583.0</c:v>
                </c:pt>
                <c:pt idx="418">
                  <c:v>49614.0</c:v>
                </c:pt>
                <c:pt idx="419">
                  <c:v>49644.0</c:v>
                </c:pt>
                <c:pt idx="420">
                  <c:v>49675.0</c:v>
                </c:pt>
                <c:pt idx="421">
                  <c:v>49706.0</c:v>
                </c:pt>
                <c:pt idx="422">
                  <c:v>49735.0</c:v>
                </c:pt>
                <c:pt idx="423">
                  <c:v>49766.0</c:v>
                </c:pt>
                <c:pt idx="424">
                  <c:v>49796.0</c:v>
                </c:pt>
                <c:pt idx="425">
                  <c:v>49827.0</c:v>
                </c:pt>
                <c:pt idx="426">
                  <c:v>49857.0</c:v>
                </c:pt>
                <c:pt idx="427">
                  <c:v>49888.0</c:v>
                </c:pt>
                <c:pt idx="428">
                  <c:v>49919.0</c:v>
                </c:pt>
                <c:pt idx="429">
                  <c:v>49949.0</c:v>
                </c:pt>
                <c:pt idx="430">
                  <c:v>49980.0</c:v>
                </c:pt>
                <c:pt idx="431">
                  <c:v>50010.0</c:v>
                </c:pt>
                <c:pt idx="432">
                  <c:v>50041.0</c:v>
                </c:pt>
                <c:pt idx="433">
                  <c:v>50072.0</c:v>
                </c:pt>
                <c:pt idx="434">
                  <c:v>50100.0</c:v>
                </c:pt>
                <c:pt idx="435">
                  <c:v>50131.0</c:v>
                </c:pt>
                <c:pt idx="436">
                  <c:v>50161.0</c:v>
                </c:pt>
                <c:pt idx="437">
                  <c:v>50192.0</c:v>
                </c:pt>
                <c:pt idx="438">
                  <c:v>50222.0</c:v>
                </c:pt>
                <c:pt idx="439">
                  <c:v>50253.0</c:v>
                </c:pt>
                <c:pt idx="440">
                  <c:v>50284.0</c:v>
                </c:pt>
                <c:pt idx="441">
                  <c:v>50314.0</c:v>
                </c:pt>
                <c:pt idx="442">
                  <c:v>50345.0</c:v>
                </c:pt>
                <c:pt idx="443">
                  <c:v>50375.0</c:v>
                </c:pt>
                <c:pt idx="444">
                  <c:v>50406.0</c:v>
                </c:pt>
                <c:pt idx="445">
                  <c:v>50437.0</c:v>
                </c:pt>
                <c:pt idx="446">
                  <c:v>50465.0</c:v>
                </c:pt>
                <c:pt idx="447">
                  <c:v>50496.0</c:v>
                </c:pt>
                <c:pt idx="448">
                  <c:v>50526.0</c:v>
                </c:pt>
                <c:pt idx="449">
                  <c:v>50557.0</c:v>
                </c:pt>
                <c:pt idx="450">
                  <c:v>50587.0</c:v>
                </c:pt>
                <c:pt idx="451">
                  <c:v>50618.0</c:v>
                </c:pt>
                <c:pt idx="452">
                  <c:v>50649.0</c:v>
                </c:pt>
                <c:pt idx="453">
                  <c:v>50679.0</c:v>
                </c:pt>
                <c:pt idx="454">
                  <c:v>50710.0</c:v>
                </c:pt>
                <c:pt idx="455">
                  <c:v>50740.0</c:v>
                </c:pt>
                <c:pt idx="456">
                  <c:v>50771.0</c:v>
                </c:pt>
                <c:pt idx="457">
                  <c:v>50802.0</c:v>
                </c:pt>
                <c:pt idx="458">
                  <c:v>50830.0</c:v>
                </c:pt>
                <c:pt idx="459">
                  <c:v>50861.0</c:v>
                </c:pt>
                <c:pt idx="460">
                  <c:v>50891.0</c:v>
                </c:pt>
                <c:pt idx="461">
                  <c:v>50922.0</c:v>
                </c:pt>
                <c:pt idx="462">
                  <c:v>50952.0</c:v>
                </c:pt>
                <c:pt idx="463">
                  <c:v>50983.0</c:v>
                </c:pt>
                <c:pt idx="464">
                  <c:v>51014.0</c:v>
                </c:pt>
                <c:pt idx="465">
                  <c:v>51044.0</c:v>
                </c:pt>
                <c:pt idx="466">
                  <c:v>51075.0</c:v>
                </c:pt>
                <c:pt idx="467">
                  <c:v>51105.0</c:v>
                </c:pt>
                <c:pt idx="468">
                  <c:v>51136.0</c:v>
                </c:pt>
                <c:pt idx="469">
                  <c:v>51167.0</c:v>
                </c:pt>
                <c:pt idx="470">
                  <c:v>51196.0</c:v>
                </c:pt>
                <c:pt idx="471">
                  <c:v>51227.0</c:v>
                </c:pt>
                <c:pt idx="472">
                  <c:v>51257.0</c:v>
                </c:pt>
                <c:pt idx="473">
                  <c:v>51288.0</c:v>
                </c:pt>
                <c:pt idx="474">
                  <c:v>51318.0</c:v>
                </c:pt>
                <c:pt idx="475">
                  <c:v>51349.0</c:v>
                </c:pt>
                <c:pt idx="476">
                  <c:v>51380.0</c:v>
                </c:pt>
                <c:pt idx="477">
                  <c:v>51410.0</c:v>
                </c:pt>
                <c:pt idx="478">
                  <c:v>51441.0</c:v>
                </c:pt>
                <c:pt idx="479">
                  <c:v>51471.0</c:v>
                </c:pt>
              </c:numCache>
            </c:numRef>
          </c:cat>
          <c:val>
            <c:numRef>
              <c:f>'USL48 Production Data'!$B$19:$RM$19</c:f>
              <c:numCache>
                <c:formatCode>0.00</c:formatCode>
                <c:ptCount val="480"/>
                <c:pt idx="0">
                  <c:v>6.470446106612906</c:v>
                </c:pt>
                <c:pt idx="1">
                  <c:v>6.579288296642855</c:v>
                </c:pt>
                <c:pt idx="2">
                  <c:v>6.544985320870968</c:v>
                </c:pt>
                <c:pt idx="3">
                  <c:v>6.609090759266661</c:v>
                </c:pt>
                <c:pt idx="4">
                  <c:v>6.672176820709668</c:v>
                </c:pt>
                <c:pt idx="5">
                  <c:v>6.7109036686</c:v>
                </c:pt>
                <c:pt idx="6">
                  <c:v>6.704325695032264</c:v>
                </c:pt>
                <c:pt idx="7">
                  <c:v>6.68738974783871</c:v>
                </c:pt>
                <c:pt idx="8">
                  <c:v>6.692730697733339</c:v>
                </c:pt>
                <c:pt idx="9">
                  <c:v>6.648774794451617</c:v>
                </c:pt>
                <c:pt idx="10">
                  <c:v>6.611822843499999</c:v>
                </c:pt>
                <c:pt idx="11">
                  <c:v>6.559648200741941</c:v>
                </c:pt>
                <c:pt idx="12">
                  <c:v>6.491007537322578</c:v>
                </c:pt>
                <c:pt idx="13">
                  <c:v>6.497882314000003</c:v>
                </c:pt>
                <c:pt idx="14">
                  <c:v>6.506794750483874</c:v>
                </c:pt>
                <c:pt idx="15">
                  <c:v>6.531484244033335</c:v>
                </c:pt>
                <c:pt idx="16">
                  <c:v>6.520829612322584</c:v>
                </c:pt>
                <c:pt idx="17">
                  <c:v>6.527679240566664</c:v>
                </c:pt>
                <c:pt idx="18">
                  <c:v>6.463252726870964</c:v>
                </c:pt>
                <c:pt idx="19">
                  <c:v>6.471089227903224</c:v>
                </c:pt>
                <c:pt idx="20">
                  <c:v>6.51946908726667</c:v>
                </c:pt>
                <c:pt idx="21">
                  <c:v>6.441556236967743</c:v>
                </c:pt>
                <c:pt idx="22">
                  <c:v>6.403891341133333</c:v>
                </c:pt>
                <c:pt idx="23">
                  <c:v>6.411210566580648</c:v>
                </c:pt>
                <c:pt idx="24">
                  <c:v>6.362017122225802</c:v>
                </c:pt>
                <c:pt idx="25">
                  <c:v>6.417145279892852</c:v>
                </c:pt>
                <c:pt idx="26">
                  <c:v>6.450387379064516</c:v>
                </c:pt>
                <c:pt idx="27">
                  <c:v>6.468672715133334</c:v>
                </c:pt>
                <c:pt idx="28">
                  <c:v>6.466687189483873</c:v>
                </c:pt>
                <c:pt idx="29">
                  <c:v>6.49037490693333</c:v>
                </c:pt>
                <c:pt idx="30">
                  <c:v>6.546536663580644</c:v>
                </c:pt>
                <c:pt idx="31">
                  <c:v>6.522871244322576</c:v>
                </c:pt>
                <c:pt idx="32">
                  <c:v>6.560492422799996</c:v>
                </c:pt>
                <c:pt idx="33">
                  <c:v>6.504953705838705</c:v>
                </c:pt>
                <c:pt idx="34">
                  <c:v>6.491250008633336</c:v>
                </c:pt>
                <c:pt idx="35">
                  <c:v>6.521394988354836</c:v>
                </c:pt>
                <c:pt idx="36">
                  <c:v>6.530486109129035</c:v>
                </c:pt>
                <c:pt idx="37">
                  <c:v>6.493227730034482</c:v>
                </c:pt>
                <c:pt idx="38">
                  <c:v>6.516553201870967</c:v>
                </c:pt>
                <c:pt idx="39">
                  <c:v>6.485051301399999</c:v>
                </c:pt>
                <c:pt idx="40">
                  <c:v>6.549986887387097</c:v>
                </c:pt>
                <c:pt idx="41">
                  <c:v>6.558923654099996</c:v>
                </c:pt>
                <c:pt idx="42">
                  <c:v>6.628203443580645</c:v>
                </c:pt>
                <c:pt idx="43">
                  <c:v>6.644560995741935</c:v>
                </c:pt>
                <c:pt idx="44">
                  <c:v>6.624856179999999</c:v>
                </c:pt>
                <c:pt idx="45">
                  <c:v>6.636504053838708</c:v>
                </c:pt>
                <c:pt idx="46">
                  <c:v>6.662443902600001</c:v>
                </c:pt>
                <c:pt idx="47">
                  <c:v>6.577055131838709</c:v>
                </c:pt>
                <c:pt idx="48">
                  <c:v>5.965925252483868</c:v>
                </c:pt>
                <c:pt idx="49">
                  <c:v>6.09077992103572</c:v>
                </c:pt>
                <c:pt idx="50">
                  <c:v>6.21048505112903</c:v>
                </c:pt>
                <c:pt idx="51">
                  <c:v>6.1437072055</c:v>
                </c:pt>
                <c:pt idx="52">
                  <c:v>6.08132337587097</c:v>
                </c:pt>
                <c:pt idx="53">
                  <c:v>6.0729810943</c:v>
                </c:pt>
                <c:pt idx="54">
                  <c:v>6.076331203870965</c:v>
                </c:pt>
                <c:pt idx="55">
                  <c:v>6.198172543322579</c:v>
                </c:pt>
                <c:pt idx="56">
                  <c:v>5.98650977146667</c:v>
                </c:pt>
                <c:pt idx="57">
                  <c:v>6.12439535</c:v>
                </c:pt>
                <c:pt idx="58">
                  <c:v>6.115146055599996</c:v>
                </c:pt>
                <c:pt idx="59">
                  <c:v>5.951680422774192</c:v>
                </c:pt>
                <c:pt idx="60">
                  <c:v>6.119758515064512</c:v>
                </c:pt>
                <c:pt idx="61">
                  <c:v>6.071906297142855</c:v>
                </c:pt>
                <c:pt idx="62">
                  <c:v>6.208968626806446</c:v>
                </c:pt>
                <c:pt idx="63">
                  <c:v>6.27864745253333</c:v>
                </c:pt>
                <c:pt idx="64">
                  <c:v>6.30089077719355</c:v>
                </c:pt>
                <c:pt idx="65">
                  <c:v>6.267270574533335</c:v>
                </c:pt>
                <c:pt idx="66">
                  <c:v>6.21799764280645</c:v>
                </c:pt>
                <c:pt idx="67">
                  <c:v>6.269418263354837</c:v>
                </c:pt>
                <c:pt idx="68">
                  <c:v>6.388085806966662</c:v>
                </c:pt>
                <c:pt idx="69">
                  <c:v>6.350922657580648</c:v>
                </c:pt>
                <c:pt idx="70">
                  <c:v>6.305013261566667</c:v>
                </c:pt>
                <c:pt idx="71">
                  <c:v>6.29047378703226</c:v>
                </c:pt>
                <c:pt idx="72">
                  <c:v>8.104969001971934</c:v>
                </c:pt>
                <c:pt idx="73">
                  <c:v>8.242576202451071</c:v>
                </c:pt>
                <c:pt idx="74">
                  <c:v>8.415584710339675</c:v>
                </c:pt>
                <c:pt idx="75">
                  <c:v>8.442289081765002</c:v>
                </c:pt>
                <c:pt idx="76">
                  <c:v>8.519971245975807</c:v>
                </c:pt>
                <c:pt idx="77">
                  <c:v>8.460973217450831</c:v>
                </c:pt>
                <c:pt idx="78">
                  <c:v>8.52988984967016</c:v>
                </c:pt>
                <c:pt idx="79">
                  <c:v>8.556077798038227</c:v>
                </c:pt>
                <c:pt idx="80">
                  <c:v>8.489788198190002</c:v>
                </c:pt>
                <c:pt idx="81">
                  <c:v>8.45171618506984</c:v>
                </c:pt>
                <c:pt idx="82">
                  <c:v>8.534481410175001</c:v>
                </c:pt>
                <c:pt idx="83">
                  <c:v>8.392389260772098</c:v>
                </c:pt>
                <c:pt idx="84">
                  <c:v>8.416423866405645</c:v>
                </c:pt>
                <c:pt idx="85">
                  <c:v>8.646688763039311</c:v>
                </c:pt>
                <c:pt idx="86">
                  <c:v>8.626630413651128</c:v>
                </c:pt>
                <c:pt idx="87">
                  <c:v>8.686928793495829</c:v>
                </c:pt>
                <c:pt idx="88">
                  <c:v>8.762204401277905</c:v>
                </c:pt>
                <c:pt idx="89">
                  <c:v>8.764920562007498</c:v>
                </c:pt>
                <c:pt idx="90">
                  <c:v>8.843493934285163</c:v>
                </c:pt>
                <c:pt idx="91">
                  <c:v>8.802776569893548</c:v>
                </c:pt>
                <c:pt idx="92">
                  <c:v>8.139461293803332</c:v>
                </c:pt>
                <c:pt idx="93">
                  <c:v>8.757750037070483</c:v>
                </c:pt>
                <c:pt idx="94">
                  <c:v>8.898345013832498</c:v>
                </c:pt>
                <c:pt idx="95">
                  <c:v>8.85894098017871</c:v>
                </c:pt>
                <c:pt idx="96">
                  <c:v>8.865912770950321</c:v>
                </c:pt>
                <c:pt idx="97">
                  <c:v>8.890596266425358</c:v>
                </c:pt>
                <c:pt idx="98">
                  <c:v>8.704814748083869</c:v>
                </c:pt>
                <c:pt idx="99">
                  <c:v>8.699278469059997</c:v>
                </c:pt>
                <c:pt idx="100">
                  <c:v>8.795546728790803</c:v>
                </c:pt>
                <c:pt idx="101">
                  <c:v>8.755892186931667</c:v>
                </c:pt>
                <c:pt idx="102">
                  <c:v>8.618162096900161</c:v>
                </c:pt>
                <c:pt idx="103">
                  <c:v>8.622971773006773</c:v>
                </c:pt>
                <c:pt idx="104">
                  <c:v>8.544969527832498</c:v>
                </c:pt>
                <c:pt idx="105">
                  <c:v>8.481972475723227</c:v>
                </c:pt>
                <c:pt idx="106">
                  <c:v>8.614213049714161</c:v>
                </c:pt>
                <c:pt idx="107">
                  <c:v>8.372432643547748</c:v>
                </c:pt>
                <c:pt idx="108">
                  <c:v>8.49963633244516</c:v>
                </c:pt>
                <c:pt idx="109">
                  <c:v>8.747161697299461</c:v>
                </c:pt>
                <c:pt idx="110">
                  <c:v>8.834109394317581</c:v>
                </c:pt>
                <c:pt idx="111">
                  <c:v>8.8324745918425</c:v>
                </c:pt>
                <c:pt idx="112">
                  <c:v>8.998797223453388</c:v>
                </c:pt>
                <c:pt idx="113">
                  <c:v>8.9446960426025</c:v>
                </c:pt>
                <c:pt idx="114">
                  <c:v>8.977691895075647</c:v>
                </c:pt>
                <c:pt idx="115">
                  <c:v>9.019565481021287</c:v>
                </c:pt>
                <c:pt idx="116">
                  <c:v>9.140590103879168</c:v>
                </c:pt>
                <c:pt idx="117">
                  <c:v>9.245255227326453</c:v>
                </c:pt>
                <c:pt idx="118">
                  <c:v>9.415469265533333</c:v>
                </c:pt>
                <c:pt idx="119">
                  <c:v>9.443106035545804</c:v>
                </c:pt>
                <c:pt idx="120">
                  <c:v>9.412357650935646</c:v>
                </c:pt>
                <c:pt idx="121">
                  <c:v>8.969000663240356</c:v>
                </c:pt>
                <c:pt idx="122">
                  <c:v>9.67648885357581</c:v>
                </c:pt>
                <c:pt idx="123">
                  <c:v>9.841659255941667</c:v>
                </c:pt>
                <c:pt idx="124">
                  <c:v>9.93898533926113</c:v>
                </c:pt>
                <c:pt idx="125">
                  <c:v>10.05265517247417</c:v>
                </c:pt>
                <c:pt idx="126">
                  <c:v>10.39710813761355</c:v>
                </c:pt>
                <c:pt idx="127">
                  <c:v>10.44044257309291</c:v>
                </c:pt>
                <c:pt idx="128">
                  <c:v>10.60963669922</c:v>
                </c:pt>
                <c:pt idx="129">
                  <c:v>10.74659498891984</c:v>
                </c:pt>
                <c:pt idx="130">
                  <c:v>11.02751301163833</c:v>
                </c:pt>
                <c:pt idx="131">
                  <c:v>11.07092403667436</c:v>
                </c:pt>
                <c:pt idx="132">
                  <c:v>11.18292036579452</c:v>
                </c:pt>
                <c:pt idx="133">
                  <c:v>11.38491820335327</c:v>
                </c:pt>
                <c:pt idx="134">
                  <c:v>11.3688022939848</c:v>
                </c:pt>
                <c:pt idx="135">
                  <c:v>11.59703782791237</c:v>
                </c:pt>
                <c:pt idx="136">
                  <c:v>11.87392118072353</c:v>
                </c:pt>
                <c:pt idx="137">
                  <c:v>11.92137069817047</c:v>
                </c:pt>
                <c:pt idx="138">
                  <c:v>12.27362152372076</c:v>
                </c:pt>
                <c:pt idx="139">
                  <c:v>12.45110056192143</c:v>
                </c:pt>
                <c:pt idx="140">
                  <c:v>12.67893207947124</c:v>
                </c:pt>
                <c:pt idx="141">
                  <c:v>12.89432464138764</c:v>
                </c:pt>
                <c:pt idx="142">
                  <c:v>13.20431511433511</c:v>
                </c:pt>
                <c:pt idx="143">
                  <c:v>13.08918310649752</c:v>
                </c:pt>
                <c:pt idx="144">
                  <c:v>13.20850958984224</c:v>
                </c:pt>
                <c:pt idx="145">
                  <c:v>13.52932446328971</c:v>
                </c:pt>
                <c:pt idx="146">
                  <c:v>13.72891144233304</c:v>
                </c:pt>
                <c:pt idx="147">
                  <c:v>14.17451643535177</c:v>
                </c:pt>
                <c:pt idx="148">
                  <c:v>14.37158134012905</c:v>
                </c:pt>
                <c:pt idx="149">
                  <c:v>14.54846529496054</c:v>
                </c:pt>
                <c:pt idx="150">
                  <c:v>14.76609639298666</c:v>
                </c:pt>
                <c:pt idx="151">
                  <c:v>14.9934888932693</c:v>
                </c:pt>
                <c:pt idx="152">
                  <c:v>14.95694936662198</c:v>
                </c:pt>
                <c:pt idx="153">
                  <c:v>15.20717847500801</c:v>
                </c:pt>
                <c:pt idx="154">
                  <c:v>15.39626564074886</c:v>
                </c:pt>
                <c:pt idx="155">
                  <c:v>15.24354879795164</c:v>
                </c:pt>
                <c:pt idx="156">
                  <c:v>15.27568769714133</c:v>
                </c:pt>
                <c:pt idx="157">
                  <c:v>15.46136079918272</c:v>
                </c:pt>
                <c:pt idx="158">
                  <c:v>16.10501511121367</c:v>
                </c:pt>
                <c:pt idx="159">
                  <c:v>16.79975017537826</c:v>
                </c:pt>
                <c:pt idx="160">
                  <c:v>17.0362655253143</c:v>
                </c:pt>
                <c:pt idx="161">
                  <c:v>17.63358870412156</c:v>
                </c:pt>
                <c:pt idx="162">
                  <c:v>17.88614543062146</c:v>
                </c:pt>
                <c:pt idx="163">
                  <c:v>18.09092599086017</c:v>
                </c:pt>
                <c:pt idx="164">
                  <c:v>17.82718570728984</c:v>
                </c:pt>
                <c:pt idx="165">
                  <c:v>18.26900528923838</c:v>
                </c:pt>
                <c:pt idx="166">
                  <c:v>18.40707104603944</c:v>
                </c:pt>
                <c:pt idx="167">
                  <c:v>18.89295631532322</c:v>
                </c:pt>
                <c:pt idx="168">
                  <c:v>18.16573371460057</c:v>
                </c:pt>
                <c:pt idx="169">
                  <c:v>18.8549411208715</c:v>
                </c:pt>
                <c:pt idx="170">
                  <c:v>19.42403982987024</c:v>
                </c:pt>
                <c:pt idx="171">
                  <c:v>19.66296018226393</c:v>
                </c:pt>
                <c:pt idx="172">
                  <c:v>19.70087504707518</c:v>
                </c:pt>
                <c:pt idx="173">
                  <c:v>19.81576631660975</c:v>
                </c:pt>
                <c:pt idx="174">
                  <c:v>19.67521524128059</c:v>
                </c:pt>
                <c:pt idx="175">
                  <c:v>20.01882936317249</c:v>
                </c:pt>
                <c:pt idx="176">
                  <c:v>20.02554165710036</c:v>
                </c:pt>
                <c:pt idx="177">
                  <c:v>19.9725773256834</c:v>
                </c:pt>
                <c:pt idx="178">
                  <c:v>19.80191830321228</c:v>
                </c:pt>
                <c:pt idx="179">
                  <c:v>19.57149281605265</c:v>
                </c:pt>
                <c:pt idx="180">
                  <c:v>19.62316482972631</c:v>
                </c:pt>
                <c:pt idx="181">
                  <c:v>19.65599604851947</c:v>
                </c:pt>
                <c:pt idx="182">
                  <c:v>19.58378717081044</c:v>
                </c:pt>
                <c:pt idx="183">
                  <c:v>19.48037537111516</c:v>
                </c:pt>
                <c:pt idx="184">
                  <c:v>19.31475245883923</c:v>
                </c:pt>
                <c:pt idx="185">
                  <c:v>19.10427408261015</c:v>
                </c:pt>
                <c:pt idx="186">
                  <c:v>18.8065165446674</c:v>
                </c:pt>
                <c:pt idx="187">
                  <c:v>18.65382565400167</c:v>
                </c:pt>
                <c:pt idx="188">
                  <c:v>18.48841421498674</c:v>
                </c:pt>
                <c:pt idx="189">
                  <c:v>18.32320018981795</c:v>
                </c:pt>
                <c:pt idx="190">
                  <c:v>18.22440375332123</c:v>
                </c:pt>
                <c:pt idx="191">
                  <c:v>18.19490900457848</c:v>
                </c:pt>
                <c:pt idx="192">
                  <c:v>18.23246372460122</c:v>
                </c:pt>
                <c:pt idx="193">
                  <c:v>18.31618338234387</c:v>
                </c:pt>
                <c:pt idx="194">
                  <c:v>18.43829212065942</c:v>
                </c:pt>
                <c:pt idx="195">
                  <c:v>18.59735023416594</c:v>
                </c:pt>
                <c:pt idx="196">
                  <c:v>18.78689930951622</c:v>
                </c:pt>
                <c:pt idx="197">
                  <c:v>19.00229499364055</c:v>
                </c:pt>
                <c:pt idx="198">
                  <c:v>19.24008674857998</c:v>
                </c:pt>
                <c:pt idx="199">
                  <c:v>19.49149311391685</c:v>
                </c:pt>
                <c:pt idx="200">
                  <c:v>19.74710383905236</c:v>
                </c:pt>
                <c:pt idx="201">
                  <c:v>20.00291255432715</c:v>
                </c:pt>
                <c:pt idx="202">
                  <c:v>20.25704318027614</c:v>
                </c:pt>
                <c:pt idx="203">
                  <c:v>20.50821925077245</c:v>
                </c:pt>
                <c:pt idx="204">
                  <c:v>20.75625756704902</c:v>
                </c:pt>
                <c:pt idx="205">
                  <c:v>21.00762388221703</c:v>
                </c:pt>
                <c:pt idx="206">
                  <c:v>21.27453136350542</c:v>
                </c:pt>
                <c:pt idx="207">
                  <c:v>21.56226521602781</c:v>
                </c:pt>
                <c:pt idx="208">
                  <c:v>21.86935825592828</c:v>
                </c:pt>
                <c:pt idx="209">
                  <c:v>22.1902912642109</c:v>
                </c:pt>
                <c:pt idx="210">
                  <c:v>22.51183366682114</c:v>
                </c:pt>
                <c:pt idx="211">
                  <c:v>22.82712387683635</c:v>
                </c:pt>
                <c:pt idx="212">
                  <c:v>23.13851931285134</c:v>
                </c:pt>
                <c:pt idx="213">
                  <c:v>23.44648047281932</c:v>
                </c:pt>
                <c:pt idx="214">
                  <c:v>23.75207814505196</c:v>
                </c:pt>
                <c:pt idx="215">
                  <c:v>24.05605956231485</c:v>
                </c:pt>
                <c:pt idx="216">
                  <c:v>24.35904384182437</c:v>
                </c:pt>
                <c:pt idx="217">
                  <c:v>24.66111900530716</c:v>
                </c:pt>
                <c:pt idx="218">
                  <c:v>24.96668916237998</c:v>
                </c:pt>
                <c:pt idx="219">
                  <c:v>25.27052186610861</c:v>
                </c:pt>
                <c:pt idx="220">
                  <c:v>25.54071245913465</c:v>
                </c:pt>
                <c:pt idx="221">
                  <c:v>25.82183428171059</c:v>
                </c:pt>
                <c:pt idx="222">
                  <c:v>26.11788011745114</c:v>
                </c:pt>
                <c:pt idx="223">
                  <c:v>26.40051319200701</c:v>
                </c:pt>
                <c:pt idx="224">
                  <c:v>26.67261144539577</c:v>
                </c:pt>
                <c:pt idx="225">
                  <c:v>26.94421332309063</c:v>
                </c:pt>
                <c:pt idx="226">
                  <c:v>27.20996745595795</c:v>
                </c:pt>
                <c:pt idx="227">
                  <c:v>27.43876600111352</c:v>
                </c:pt>
                <c:pt idx="228">
                  <c:v>27.69621586153637</c:v>
                </c:pt>
                <c:pt idx="229">
                  <c:v>27.95290833807921</c:v>
                </c:pt>
                <c:pt idx="230">
                  <c:v>28.21363854759671</c:v>
                </c:pt>
                <c:pt idx="231">
                  <c:v>28.47465845985833</c:v>
                </c:pt>
                <c:pt idx="232">
                  <c:v>28.72568842724922</c:v>
                </c:pt>
                <c:pt idx="233">
                  <c:v>28.97332997809926</c:v>
                </c:pt>
                <c:pt idx="234">
                  <c:v>29.22586997769975</c:v>
                </c:pt>
                <c:pt idx="235">
                  <c:v>29.47973804870265</c:v>
                </c:pt>
                <c:pt idx="236">
                  <c:v>29.71078034353673</c:v>
                </c:pt>
                <c:pt idx="237">
                  <c:v>29.93740971432944</c:v>
                </c:pt>
                <c:pt idx="238">
                  <c:v>30.15214161869413</c:v>
                </c:pt>
                <c:pt idx="239">
                  <c:v>30.36362882396445</c:v>
                </c:pt>
                <c:pt idx="240">
                  <c:v>30.40040133371876</c:v>
                </c:pt>
                <c:pt idx="241">
                  <c:v>30.61277031344317</c:v>
                </c:pt>
                <c:pt idx="242">
                  <c:v>30.80872275405834</c:v>
                </c:pt>
                <c:pt idx="243">
                  <c:v>30.86526441263123</c:v>
                </c:pt>
                <c:pt idx="244">
                  <c:v>31.04810893091884</c:v>
                </c:pt>
                <c:pt idx="245">
                  <c:v>31.22818146482422</c:v>
                </c:pt>
                <c:pt idx="246">
                  <c:v>31.40571830842109</c:v>
                </c:pt>
                <c:pt idx="247">
                  <c:v>31.58096110920086</c:v>
                </c:pt>
                <c:pt idx="248">
                  <c:v>31.75394921632028</c:v>
                </c:pt>
                <c:pt idx="249">
                  <c:v>31.92215972702971</c:v>
                </c:pt>
                <c:pt idx="250">
                  <c:v>32.08530997888121</c:v>
                </c:pt>
                <c:pt idx="251">
                  <c:v>32.24673379045428</c:v>
                </c:pt>
                <c:pt idx="252">
                  <c:v>32.4028498649314</c:v>
                </c:pt>
                <c:pt idx="253">
                  <c:v>32.52393640021047</c:v>
                </c:pt>
                <c:pt idx="254">
                  <c:v>32.63145072067405</c:v>
                </c:pt>
                <c:pt idx="255">
                  <c:v>32.75651673402791</c:v>
                </c:pt>
                <c:pt idx="256">
                  <c:v>32.89226823617022</c:v>
                </c:pt>
                <c:pt idx="257">
                  <c:v>33.03368108454257</c:v>
                </c:pt>
                <c:pt idx="258">
                  <c:v>33.1777470996909</c:v>
                </c:pt>
                <c:pt idx="259">
                  <c:v>33.32277429254335</c:v>
                </c:pt>
                <c:pt idx="260">
                  <c:v>33.46823256442124</c:v>
                </c:pt>
                <c:pt idx="261">
                  <c:v>33.61389449591462</c:v>
                </c:pt>
                <c:pt idx="262">
                  <c:v>33.75942951883884</c:v>
                </c:pt>
                <c:pt idx="263">
                  <c:v>33.9044418468643</c:v>
                </c:pt>
                <c:pt idx="264">
                  <c:v>34.048536635266</c:v>
                </c:pt>
                <c:pt idx="265">
                  <c:v>34.18897172796721</c:v>
                </c:pt>
                <c:pt idx="266">
                  <c:v>34.31912395021488</c:v>
                </c:pt>
                <c:pt idx="267">
                  <c:v>34.44048721591629</c:v>
                </c:pt>
                <c:pt idx="268">
                  <c:v>34.55969275768334</c:v>
                </c:pt>
                <c:pt idx="269">
                  <c:v>34.6780195296935</c:v>
                </c:pt>
                <c:pt idx="270">
                  <c:v>34.79544609110323</c:v>
                </c:pt>
                <c:pt idx="271">
                  <c:v>34.91196088680501</c:v>
                </c:pt>
                <c:pt idx="272">
                  <c:v>35.02738097706349</c:v>
                </c:pt>
                <c:pt idx="273">
                  <c:v>35.1905158498287</c:v>
                </c:pt>
                <c:pt idx="274">
                  <c:v>35.2750822163149</c:v>
                </c:pt>
                <c:pt idx="275">
                  <c:v>35.367308353904</c:v>
                </c:pt>
                <c:pt idx="276">
                  <c:v>35.43951895067495</c:v>
                </c:pt>
                <c:pt idx="277">
                  <c:v>35.51732010446158</c:v>
                </c:pt>
                <c:pt idx="278">
                  <c:v>35.60065786552394</c:v>
                </c:pt>
                <c:pt idx="279">
                  <c:v>35.67714655212474</c:v>
                </c:pt>
                <c:pt idx="280">
                  <c:v>35.7467621549695</c:v>
                </c:pt>
                <c:pt idx="281">
                  <c:v>35.820872478137</c:v>
                </c:pt>
                <c:pt idx="282">
                  <c:v>35.90385139837646</c:v>
                </c:pt>
                <c:pt idx="283">
                  <c:v>35.99434006051214</c:v>
                </c:pt>
                <c:pt idx="284">
                  <c:v>36.08546682549436</c:v>
                </c:pt>
                <c:pt idx="285">
                  <c:v>36.1758258549989</c:v>
                </c:pt>
                <c:pt idx="286">
                  <c:v>36.26553119598158</c:v>
                </c:pt>
                <c:pt idx="287">
                  <c:v>36.3546836133443</c:v>
                </c:pt>
                <c:pt idx="288">
                  <c:v>36.44340917731854</c:v>
                </c:pt>
                <c:pt idx="289">
                  <c:v>36.53119246133848</c:v>
                </c:pt>
                <c:pt idx="290">
                  <c:v>36.61415563356011</c:v>
                </c:pt>
                <c:pt idx="291">
                  <c:v>36.69303599424041</c:v>
                </c:pt>
                <c:pt idx="292">
                  <c:v>36.77121893575306</c:v>
                </c:pt>
                <c:pt idx="293">
                  <c:v>36.84885451202541</c:v>
                </c:pt>
                <c:pt idx="294">
                  <c:v>36.92567546953435</c:v>
                </c:pt>
                <c:pt idx="295">
                  <c:v>37.00174685383855</c:v>
                </c:pt>
                <c:pt idx="296">
                  <c:v>37.07743220971278</c:v>
                </c:pt>
                <c:pt idx="297">
                  <c:v>37.15282513155921</c:v>
                </c:pt>
                <c:pt idx="298">
                  <c:v>37.2283159988408</c:v>
                </c:pt>
                <c:pt idx="299">
                  <c:v>37.30423761651704</c:v>
                </c:pt>
                <c:pt idx="300">
                  <c:v>37.38126724520805</c:v>
                </c:pt>
                <c:pt idx="301">
                  <c:v>37.45737016666992</c:v>
                </c:pt>
                <c:pt idx="302">
                  <c:v>37.53252735520385</c:v>
                </c:pt>
                <c:pt idx="303">
                  <c:v>37.60622031952976</c:v>
                </c:pt>
                <c:pt idx="304">
                  <c:v>37.67618879779003</c:v>
                </c:pt>
                <c:pt idx="305">
                  <c:v>37.72537654174001</c:v>
                </c:pt>
                <c:pt idx="306">
                  <c:v>37.74141825954149</c:v>
                </c:pt>
                <c:pt idx="307">
                  <c:v>37.74902797979669</c:v>
                </c:pt>
                <c:pt idx="308">
                  <c:v>37.76499691192096</c:v>
                </c:pt>
                <c:pt idx="309">
                  <c:v>37.78567470220099</c:v>
                </c:pt>
                <c:pt idx="310">
                  <c:v>37.80943659896934</c:v>
                </c:pt>
                <c:pt idx="311">
                  <c:v>37.83564544225126</c:v>
                </c:pt>
                <c:pt idx="312">
                  <c:v>37.86293760303133</c:v>
                </c:pt>
                <c:pt idx="313">
                  <c:v>37.88809449355207</c:v>
                </c:pt>
                <c:pt idx="314">
                  <c:v>37.90696226634832</c:v>
                </c:pt>
                <c:pt idx="315">
                  <c:v>37.92196337080366</c:v>
                </c:pt>
                <c:pt idx="316">
                  <c:v>37.93742208571057</c:v>
                </c:pt>
                <c:pt idx="317">
                  <c:v>37.95357565152521</c:v>
                </c:pt>
                <c:pt idx="318">
                  <c:v>37.97074415080723</c:v>
                </c:pt>
                <c:pt idx="319">
                  <c:v>37.96584695609337</c:v>
                </c:pt>
                <c:pt idx="320">
                  <c:v>37.93379372643358</c:v>
                </c:pt>
                <c:pt idx="321">
                  <c:v>37.90443798500846</c:v>
                </c:pt>
                <c:pt idx="322">
                  <c:v>37.88683964979626</c:v>
                </c:pt>
                <c:pt idx="323">
                  <c:v>37.87813268234563</c:v>
                </c:pt>
                <c:pt idx="324">
                  <c:v>37.87263156199997</c:v>
                </c:pt>
                <c:pt idx="325">
                  <c:v>37.86744354592467</c:v>
                </c:pt>
                <c:pt idx="326">
                  <c:v>37.86283923301231</c:v>
                </c:pt>
                <c:pt idx="327">
                  <c:v>37.85785670965593</c:v>
                </c:pt>
                <c:pt idx="328">
                  <c:v>37.851990888082</c:v>
                </c:pt>
                <c:pt idx="329">
                  <c:v>37.8453138913035</c:v>
                </c:pt>
                <c:pt idx="330">
                  <c:v>37.83842363289137</c:v>
                </c:pt>
                <c:pt idx="331">
                  <c:v>37.83235936947213</c:v>
                </c:pt>
                <c:pt idx="332">
                  <c:v>37.82786612164757</c:v>
                </c:pt>
                <c:pt idx="333">
                  <c:v>37.82510657970195</c:v>
                </c:pt>
                <c:pt idx="334">
                  <c:v>37.82440572178681</c:v>
                </c:pt>
                <c:pt idx="335">
                  <c:v>37.79260329554552</c:v>
                </c:pt>
                <c:pt idx="336">
                  <c:v>37.70837387111981</c:v>
                </c:pt>
                <c:pt idx="337">
                  <c:v>37.60992831637906</c:v>
                </c:pt>
                <c:pt idx="338">
                  <c:v>37.52327207110726</c:v>
                </c:pt>
                <c:pt idx="339">
                  <c:v>37.44649428353347</c:v>
                </c:pt>
                <c:pt idx="340">
                  <c:v>37.3729713753776</c:v>
                </c:pt>
                <c:pt idx="341">
                  <c:v>37.30121584868397</c:v>
                </c:pt>
                <c:pt idx="342">
                  <c:v>37.23547655993795</c:v>
                </c:pt>
                <c:pt idx="343">
                  <c:v>37.17577708893996</c:v>
                </c:pt>
                <c:pt idx="344">
                  <c:v>37.12105467033763</c:v>
                </c:pt>
                <c:pt idx="345">
                  <c:v>37.07034904361583</c:v>
                </c:pt>
                <c:pt idx="346">
                  <c:v>37.02493023379101</c:v>
                </c:pt>
                <c:pt idx="347">
                  <c:v>36.98528501692426</c:v>
                </c:pt>
                <c:pt idx="348">
                  <c:v>36.95040635376812</c:v>
                </c:pt>
                <c:pt idx="349">
                  <c:v>36.91911557993226</c:v>
                </c:pt>
                <c:pt idx="350">
                  <c:v>36.8903149394661</c:v>
                </c:pt>
                <c:pt idx="351">
                  <c:v>36.8636054743478</c:v>
                </c:pt>
                <c:pt idx="352">
                  <c:v>36.83887677202618</c:v>
                </c:pt>
                <c:pt idx="353">
                  <c:v>36.80878700686103</c:v>
                </c:pt>
                <c:pt idx="354">
                  <c:v>36.76019627325361</c:v>
                </c:pt>
                <c:pt idx="355">
                  <c:v>36.7068061954983</c:v>
                </c:pt>
                <c:pt idx="356">
                  <c:v>36.66233576382115</c:v>
                </c:pt>
                <c:pt idx="357">
                  <c:v>36.62222236959826</c:v>
                </c:pt>
                <c:pt idx="358">
                  <c:v>36.58641876949005</c:v>
                </c:pt>
                <c:pt idx="359">
                  <c:v>36.55593483992032</c:v>
                </c:pt>
                <c:pt idx="360">
                  <c:v>36.53187183018667</c:v>
                </c:pt>
                <c:pt idx="361">
                  <c:v>36.51212972041031</c:v>
                </c:pt>
                <c:pt idx="362">
                  <c:v>36.49735149690796</c:v>
                </c:pt>
                <c:pt idx="363">
                  <c:v>36.48793360597517</c:v>
                </c:pt>
                <c:pt idx="364">
                  <c:v>36.46641487277542</c:v>
                </c:pt>
                <c:pt idx="365">
                  <c:v>36.43373675285485</c:v>
                </c:pt>
                <c:pt idx="366">
                  <c:v>36.40616688893422</c:v>
                </c:pt>
                <c:pt idx="367">
                  <c:v>36.38239496172616</c:v>
                </c:pt>
                <c:pt idx="368">
                  <c:v>36.36153451047358</c:v>
                </c:pt>
                <c:pt idx="369">
                  <c:v>36.34318387886783</c:v>
                </c:pt>
                <c:pt idx="370">
                  <c:v>36.32681245693627</c:v>
                </c:pt>
                <c:pt idx="371">
                  <c:v>36.31129047323164</c:v>
                </c:pt>
                <c:pt idx="372">
                  <c:v>36.29600658696747</c:v>
                </c:pt>
                <c:pt idx="373">
                  <c:v>36.27978596905108</c:v>
                </c:pt>
                <c:pt idx="374">
                  <c:v>36.26365793181088</c:v>
                </c:pt>
                <c:pt idx="375">
                  <c:v>36.2504545809112</c:v>
                </c:pt>
                <c:pt idx="376">
                  <c:v>36.24009379479825</c:v>
                </c:pt>
                <c:pt idx="377">
                  <c:v>36.23208589112833</c:v>
                </c:pt>
                <c:pt idx="378">
                  <c:v>36.22600519348235</c:v>
                </c:pt>
                <c:pt idx="379">
                  <c:v>36.22142335310744</c:v>
                </c:pt>
                <c:pt idx="380">
                  <c:v>36.16257772645104</c:v>
                </c:pt>
                <c:pt idx="381">
                  <c:v>36.05461765491862</c:v>
                </c:pt>
                <c:pt idx="382">
                  <c:v>35.9536628888854</c:v>
                </c:pt>
                <c:pt idx="383">
                  <c:v>35.85875356458163</c:v>
                </c:pt>
                <c:pt idx="384">
                  <c:v>35.7631499672334</c:v>
                </c:pt>
                <c:pt idx="385">
                  <c:v>35.63934176724803</c:v>
                </c:pt>
                <c:pt idx="386">
                  <c:v>35.50096388421677</c:v>
                </c:pt>
                <c:pt idx="387">
                  <c:v>35.37140098563207</c:v>
                </c:pt>
                <c:pt idx="388">
                  <c:v>35.2494156058591</c:v>
                </c:pt>
                <c:pt idx="389">
                  <c:v>35.13931237463978</c:v>
                </c:pt>
                <c:pt idx="390">
                  <c:v>35.039295440295</c:v>
                </c:pt>
                <c:pt idx="391">
                  <c:v>34.94779243315493</c:v>
                </c:pt>
                <c:pt idx="392">
                  <c:v>34.86347383657226</c:v>
                </c:pt>
                <c:pt idx="393">
                  <c:v>34.78538932192023</c:v>
                </c:pt>
                <c:pt idx="394">
                  <c:v>34.71262178044937</c:v>
                </c:pt>
                <c:pt idx="395">
                  <c:v>34.64442060025245</c:v>
                </c:pt>
                <c:pt idx="396">
                  <c:v>34.58033622447011</c:v>
                </c:pt>
                <c:pt idx="397">
                  <c:v>34.51989909104349</c:v>
                </c:pt>
                <c:pt idx="398">
                  <c:v>34.46217963866658</c:v>
                </c:pt>
                <c:pt idx="399">
                  <c:v>34.40607046735415</c:v>
                </c:pt>
                <c:pt idx="400">
                  <c:v>34.3512449824005</c:v>
                </c:pt>
                <c:pt idx="401">
                  <c:v>34.29786677310057</c:v>
                </c:pt>
                <c:pt idx="402">
                  <c:v>34.24612205379422</c:v>
                </c:pt>
                <c:pt idx="403">
                  <c:v>34.19637877688537</c:v>
                </c:pt>
                <c:pt idx="404">
                  <c:v>34.14999600767342</c:v>
                </c:pt>
                <c:pt idx="405">
                  <c:v>34.092280904969</c:v>
                </c:pt>
                <c:pt idx="406">
                  <c:v>34.0097554552938</c:v>
                </c:pt>
                <c:pt idx="407">
                  <c:v>33.92340254744591</c:v>
                </c:pt>
                <c:pt idx="408">
                  <c:v>33.84800324247512</c:v>
                </c:pt>
                <c:pt idx="409">
                  <c:v>33.77962145406579</c:v>
                </c:pt>
                <c:pt idx="410">
                  <c:v>33.71589637466793</c:v>
                </c:pt>
                <c:pt idx="411">
                  <c:v>33.65409139221272</c:v>
                </c:pt>
                <c:pt idx="412">
                  <c:v>33.59383054749346</c:v>
                </c:pt>
                <c:pt idx="413">
                  <c:v>33.5349319839597</c:v>
                </c:pt>
                <c:pt idx="414">
                  <c:v>33.47546490871456</c:v>
                </c:pt>
                <c:pt idx="415">
                  <c:v>33.40727079416246</c:v>
                </c:pt>
                <c:pt idx="416">
                  <c:v>33.33685844068102</c:v>
                </c:pt>
                <c:pt idx="417">
                  <c:v>33.27624765971763</c:v>
                </c:pt>
                <c:pt idx="418">
                  <c:v>33.2240528938772</c:v>
                </c:pt>
                <c:pt idx="419">
                  <c:v>33.17745130438455</c:v>
                </c:pt>
                <c:pt idx="420">
                  <c:v>33.13426626619048</c:v>
                </c:pt>
                <c:pt idx="421">
                  <c:v>33.09310505429484</c:v>
                </c:pt>
                <c:pt idx="422">
                  <c:v>33.05419098797592</c:v>
                </c:pt>
                <c:pt idx="423">
                  <c:v>33.01801818565146</c:v>
                </c:pt>
                <c:pt idx="424">
                  <c:v>32.98367453777002</c:v>
                </c:pt>
                <c:pt idx="425">
                  <c:v>32.9499768153471</c:v>
                </c:pt>
                <c:pt idx="426">
                  <c:v>32.91615570565527</c:v>
                </c:pt>
                <c:pt idx="427">
                  <c:v>32.88195117381137</c:v>
                </c:pt>
                <c:pt idx="428">
                  <c:v>32.78457886666856</c:v>
                </c:pt>
                <c:pt idx="429">
                  <c:v>32.63221541035308</c:v>
                </c:pt>
                <c:pt idx="430">
                  <c:v>32.48952619209209</c:v>
                </c:pt>
                <c:pt idx="431">
                  <c:v>32.35528510332728</c:v>
                </c:pt>
                <c:pt idx="432">
                  <c:v>32.22847038255487</c:v>
                </c:pt>
                <c:pt idx="433">
                  <c:v>32.10840921323843</c:v>
                </c:pt>
                <c:pt idx="434">
                  <c:v>31.99516924034264</c:v>
                </c:pt>
                <c:pt idx="435">
                  <c:v>31.88884412331358</c:v>
                </c:pt>
                <c:pt idx="436">
                  <c:v>31.78864470281168</c:v>
                </c:pt>
                <c:pt idx="437">
                  <c:v>31.69353878693535</c:v>
                </c:pt>
                <c:pt idx="438">
                  <c:v>31.60274212234511</c:v>
                </c:pt>
                <c:pt idx="439">
                  <c:v>31.515672427521</c:v>
                </c:pt>
                <c:pt idx="440">
                  <c:v>31.43166710970733</c:v>
                </c:pt>
                <c:pt idx="441">
                  <c:v>31.35015629968626</c:v>
                </c:pt>
                <c:pt idx="442">
                  <c:v>31.27104015505498</c:v>
                </c:pt>
                <c:pt idx="443">
                  <c:v>31.19438698419225</c:v>
                </c:pt>
                <c:pt idx="444">
                  <c:v>31.12023049270617</c:v>
                </c:pt>
                <c:pt idx="445">
                  <c:v>31.04837936818301</c:v>
                </c:pt>
                <c:pt idx="446">
                  <c:v>30.97757125742103</c:v>
                </c:pt>
                <c:pt idx="447">
                  <c:v>30.90635735763366</c:v>
                </c:pt>
                <c:pt idx="448">
                  <c:v>30.83223180370644</c:v>
                </c:pt>
                <c:pt idx="449">
                  <c:v>30.69838576568769</c:v>
                </c:pt>
                <c:pt idx="450">
                  <c:v>30.51152627907204</c:v>
                </c:pt>
                <c:pt idx="451">
                  <c:v>30.33074170195591</c:v>
                </c:pt>
                <c:pt idx="452">
                  <c:v>30.1530331945359</c:v>
                </c:pt>
                <c:pt idx="453">
                  <c:v>29.97857658095888</c:v>
                </c:pt>
                <c:pt idx="454">
                  <c:v>29.81016270826177</c:v>
                </c:pt>
                <c:pt idx="455">
                  <c:v>29.64744468586942</c:v>
                </c:pt>
                <c:pt idx="456">
                  <c:v>29.49010049660152</c:v>
                </c:pt>
                <c:pt idx="457">
                  <c:v>29.33783266829626</c:v>
                </c:pt>
                <c:pt idx="458">
                  <c:v>29.19036878551403</c:v>
                </c:pt>
                <c:pt idx="459">
                  <c:v>29.0474560168697</c:v>
                </c:pt>
                <c:pt idx="460">
                  <c:v>28.90885991153851</c:v>
                </c:pt>
                <c:pt idx="461">
                  <c:v>28.77436644888659</c:v>
                </c:pt>
                <c:pt idx="462">
                  <c:v>28.64376951494761</c:v>
                </c:pt>
                <c:pt idx="463">
                  <c:v>28.49803928149344</c:v>
                </c:pt>
                <c:pt idx="464">
                  <c:v>28.34214162393409</c:v>
                </c:pt>
                <c:pt idx="465">
                  <c:v>28.19463370974544</c:v>
                </c:pt>
                <c:pt idx="466">
                  <c:v>28.05396960796482</c:v>
                </c:pt>
                <c:pt idx="467">
                  <c:v>27.91912933698169</c:v>
                </c:pt>
                <c:pt idx="468">
                  <c:v>27.78939644870048</c:v>
                </c:pt>
                <c:pt idx="469">
                  <c:v>27.66422871837941</c:v>
                </c:pt>
                <c:pt idx="470">
                  <c:v>27.54320033817086</c:v>
                </c:pt>
                <c:pt idx="471">
                  <c:v>27.42596949761337</c:v>
                </c:pt>
                <c:pt idx="472">
                  <c:v>27.31225403963317</c:v>
                </c:pt>
                <c:pt idx="473">
                  <c:v>27.2018167974808</c:v>
                </c:pt>
                <c:pt idx="474">
                  <c:v>27.0944518164445</c:v>
                </c:pt>
                <c:pt idx="475">
                  <c:v>26.98997579610815</c:v>
                </c:pt>
                <c:pt idx="476">
                  <c:v>26.88793737519315</c:v>
                </c:pt>
                <c:pt idx="477">
                  <c:v>26.7817282194161</c:v>
                </c:pt>
                <c:pt idx="478">
                  <c:v>26.67266003302324</c:v>
                </c:pt>
                <c:pt idx="479">
                  <c:v>26.56726320579227</c:v>
                </c:pt>
              </c:numCache>
            </c:numRef>
          </c:val>
        </c:ser>
        <c:ser>
          <c:idx val="1"/>
          <c:order val="2"/>
          <c:tx>
            <c:strRef>
              <c:f>'USL48 Production Data'!$A$20</c:f>
              <c:strCache>
                <c:ptCount val="1"/>
                <c:pt idx="0">
                  <c:v>Appalachia</c:v>
                </c:pt>
              </c:strCache>
            </c:strRef>
          </c:tx>
          <c:spPr>
            <a:solidFill>
              <a:srgbClr val="A1ABB2"/>
            </a:solidFill>
          </c:spPr>
          <c:cat>
            <c:numRef>
              <c:f>'USL48 Production Data'!$B$18:$RM$18</c:f>
              <c:numCache>
                <c:formatCode>m/d/yyyy</c:formatCode>
                <c:ptCount val="480"/>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pt idx="189">
                  <c:v>42644.0</c:v>
                </c:pt>
                <c:pt idx="190">
                  <c:v>42675.0</c:v>
                </c:pt>
                <c:pt idx="191">
                  <c:v>42705.0</c:v>
                </c:pt>
                <c:pt idx="192">
                  <c:v>42736.0</c:v>
                </c:pt>
                <c:pt idx="193">
                  <c:v>42767.0</c:v>
                </c:pt>
                <c:pt idx="194">
                  <c:v>42795.0</c:v>
                </c:pt>
                <c:pt idx="195">
                  <c:v>42826.0</c:v>
                </c:pt>
                <c:pt idx="196">
                  <c:v>42856.0</c:v>
                </c:pt>
                <c:pt idx="197">
                  <c:v>42887.0</c:v>
                </c:pt>
                <c:pt idx="198">
                  <c:v>42917.0</c:v>
                </c:pt>
                <c:pt idx="199">
                  <c:v>42948.0</c:v>
                </c:pt>
                <c:pt idx="200">
                  <c:v>42979.0</c:v>
                </c:pt>
                <c:pt idx="201">
                  <c:v>43009.0</c:v>
                </c:pt>
                <c:pt idx="202">
                  <c:v>43040.0</c:v>
                </c:pt>
                <c:pt idx="203">
                  <c:v>43070.0</c:v>
                </c:pt>
                <c:pt idx="204">
                  <c:v>43101.0</c:v>
                </c:pt>
                <c:pt idx="205">
                  <c:v>43132.0</c:v>
                </c:pt>
                <c:pt idx="206">
                  <c:v>43160.0</c:v>
                </c:pt>
                <c:pt idx="207">
                  <c:v>43191.0</c:v>
                </c:pt>
                <c:pt idx="208">
                  <c:v>43221.0</c:v>
                </c:pt>
                <c:pt idx="209">
                  <c:v>43252.0</c:v>
                </c:pt>
                <c:pt idx="210">
                  <c:v>43282.0</c:v>
                </c:pt>
                <c:pt idx="211">
                  <c:v>43313.0</c:v>
                </c:pt>
                <c:pt idx="212">
                  <c:v>43344.0</c:v>
                </c:pt>
                <c:pt idx="213">
                  <c:v>43374.0</c:v>
                </c:pt>
                <c:pt idx="214">
                  <c:v>43405.0</c:v>
                </c:pt>
                <c:pt idx="215">
                  <c:v>43435.0</c:v>
                </c:pt>
                <c:pt idx="216">
                  <c:v>43466.0</c:v>
                </c:pt>
                <c:pt idx="217">
                  <c:v>43497.0</c:v>
                </c:pt>
                <c:pt idx="218">
                  <c:v>43525.0</c:v>
                </c:pt>
                <c:pt idx="219">
                  <c:v>43556.0</c:v>
                </c:pt>
                <c:pt idx="220">
                  <c:v>43586.0</c:v>
                </c:pt>
                <c:pt idx="221">
                  <c:v>43617.0</c:v>
                </c:pt>
                <c:pt idx="222">
                  <c:v>43647.0</c:v>
                </c:pt>
                <c:pt idx="223">
                  <c:v>43678.0</c:v>
                </c:pt>
                <c:pt idx="224">
                  <c:v>43709.0</c:v>
                </c:pt>
                <c:pt idx="225">
                  <c:v>43739.0</c:v>
                </c:pt>
                <c:pt idx="226">
                  <c:v>43770.0</c:v>
                </c:pt>
                <c:pt idx="227">
                  <c:v>43800.0</c:v>
                </c:pt>
                <c:pt idx="228">
                  <c:v>43831.0</c:v>
                </c:pt>
                <c:pt idx="229">
                  <c:v>43862.0</c:v>
                </c:pt>
                <c:pt idx="230">
                  <c:v>43891.0</c:v>
                </c:pt>
                <c:pt idx="231">
                  <c:v>43922.0</c:v>
                </c:pt>
                <c:pt idx="232">
                  <c:v>43952.0</c:v>
                </c:pt>
                <c:pt idx="233">
                  <c:v>43983.0</c:v>
                </c:pt>
                <c:pt idx="234">
                  <c:v>44013.0</c:v>
                </c:pt>
                <c:pt idx="235">
                  <c:v>44044.0</c:v>
                </c:pt>
                <c:pt idx="236">
                  <c:v>44075.0</c:v>
                </c:pt>
                <c:pt idx="237">
                  <c:v>44105.0</c:v>
                </c:pt>
                <c:pt idx="238">
                  <c:v>44136.0</c:v>
                </c:pt>
                <c:pt idx="239">
                  <c:v>44166.0</c:v>
                </c:pt>
                <c:pt idx="240">
                  <c:v>44197.0</c:v>
                </c:pt>
                <c:pt idx="241">
                  <c:v>44228.0</c:v>
                </c:pt>
                <c:pt idx="242">
                  <c:v>44256.0</c:v>
                </c:pt>
                <c:pt idx="243">
                  <c:v>44287.0</c:v>
                </c:pt>
                <c:pt idx="244">
                  <c:v>44317.0</c:v>
                </c:pt>
                <c:pt idx="245">
                  <c:v>44348.0</c:v>
                </c:pt>
                <c:pt idx="246">
                  <c:v>44378.0</c:v>
                </c:pt>
                <c:pt idx="247">
                  <c:v>44409.0</c:v>
                </c:pt>
                <c:pt idx="248">
                  <c:v>44440.0</c:v>
                </c:pt>
                <c:pt idx="249">
                  <c:v>44470.0</c:v>
                </c:pt>
                <c:pt idx="250">
                  <c:v>44501.0</c:v>
                </c:pt>
                <c:pt idx="251">
                  <c:v>44531.0</c:v>
                </c:pt>
                <c:pt idx="252">
                  <c:v>44562.0</c:v>
                </c:pt>
                <c:pt idx="253">
                  <c:v>44593.0</c:v>
                </c:pt>
                <c:pt idx="254">
                  <c:v>44621.0</c:v>
                </c:pt>
                <c:pt idx="255">
                  <c:v>44652.0</c:v>
                </c:pt>
                <c:pt idx="256">
                  <c:v>44682.0</c:v>
                </c:pt>
                <c:pt idx="257">
                  <c:v>44713.0</c:v>
                </c:pt>
                <c:pt idx="258">
                  <c:v>44743.0</c:v>
                </c:pt>
                <c:pt idx="259">
                  <c:v>44774.0</c:v>
                </c:pt>
                <c:pt idx="260">
                  <c:v>44805.0</c:v>
                </c:pt>
                <c:pt idx="261">
                  <c:v>44835.0</c:v>
                </c:pt>
                <c:pt idx="262">
                  <c:v>44866.0</c:v>
                </c:pt>
                <c:pt idx="263">
                  <c:v>44896.0</c:v>
                </c:pt>
                <c:pt idx="264">
                  <c:v>44927.0</c:v>
                </c:pt>
                <c:pt idx="265">
                  <c:v>44958.0</c:v>
                </c:pt>
                <c:pt idx="266">
                  <c:v>44986.0</c:v>
                </c:pt>
                <c:pt idx="267">
                  <c:v>45017.0</c:v>
                </c:pt>
                <c:pt idx="268">
                  <c:v>45047.0</c:v>
                </c:pt>
                <c:pt idx="269">
                  <c:v>45078.0</c:v>
                </c:pt>
                <c:pt idx="270">
                  <c:v>45108.0</c:v>
                </c:pt>
                <c:pt idx="271">
                  <c:v>45139.0</c:v>
                </c:pt>
                <c:pt idx="272">
                  <c:v>45170.0</c:v>
                </c:pt>
                <c:pt idx="273">
                  <c:v>45200.0</c:v>
                </c:pt>
                <c:pt idx="274">
                  <c:v>45231.0</c:v>
                </c:pt>
                <c:pt idx="275">
                  <c:v>45261.0</c:v>
                </c:pt>
                <c:pt idx="276">
                  <c:v>45292.0</c:v>
                </c:pt>
                <c:pt idx="277">
                  <c:v>45323.0</c:v>
                </c:pt>
                <c:pt idx="278">
                  <c:v>45352.0</c:v>
                </c:pt>
                <c:pt idx="279">
                  <c:v>45383.0</c:v>
                </c:pt>
                <c:pt idx="280">
                  <c:v>45413.0</c:v>
                </c:pt>
                <c:pt idx="281">
                  <c:v>45444.0</c:v>
                </c:pt>
                <c:pt idx="282">
                  <c:v>45474.0</c:v>
                </c:pt>
                <c:pt idx="283">
                  <c:v>45505.0</c:v>
                </c:pt>
                <c:pt idx="284">
                  <c:v>45536.0</c:v>
                </c:pt>
                <c:pt idx="285">
                  <c:v>45566.0</c:v>
                </c:pt>
                <c:pt idx="286">
                  <c:v>45597.0</c:v>
                </c:pt>
                <c:pt idx="287">
                  <c:v>45627.0</c:v>
                </c:pt>
                <c:pt idx="288">
                  <c:v>45658.0</c:v>
                </c:pt>
                <c:pt idx="289">
                  <c:v>45689.0</c:v>
                </c:pt>
                <c:pt idx="290">
                  <c:v>45717.0</c:v>
                </c:pt>
                <c:pt idx="291">
                  <c:v>45748.0</c:v>
                </c:pt>
                <c:pt idx="292">
                  <c:v>45778.0</c:v>
                </c:pt>
                <c:pt idx="293">
                  <c:v>45809.0</c:v>
                </c:pt>
                <c:pt idx="294">
                  <c:v>45839.0</c:v>
                </c:pt>
                <c:pt idx="295">
                  <c:v>45870.0</c:v>
                </c:pt>
                <c:pt idx="296">
                  <c:v>45901.0</c:v>
                </c:pt>
                <c:pt idx="297">
                  <c:v>45931.0</c:v>
                </c:pt>
                <c:pt idx="298">
                  <c:v>45962.0</c:v>
                </c:pt>
                <c:pt idx="299">
                  <c:v>45992.0</c:v>
                </c:pt>
                <c:pt idx="300">
                  <c:v>46023.0</c:v>
                </c:pt>
                <c:pt idx="301">
                  <c:v>46054.0</c:v>
                </c:pt>
                <c:pt idx="302">
                  <c:v>46082.0</c:v>
                </c:pt>
                <c:pt idx="303">
                  <c:v>46113.0</c:v>
                </c:pt>
                <c:pt idx="304">
                  <c:v>46143.0</c:v>
                </c:pt>
                <c:pt idx="305">
                  <c:v>46174.0</c:v>
                </c:pt>
                <c:pt idx="306">
                  <c:v>46204.0</c:v>
                </c:pt>
                <c:pt idx="307">
                  <c:v>46235.0</c:v>
                </c:pt>
                <c:pt idx="308">
                  <c:v>46266.0</c:v>
                </c:pt>
                <c:pt idx="309">
                  <c:v>46296.0</c:v>
                </c:pt>
                <c:pt idx="310">
                  <c:v>46327.0</c:v>
                </c:pt>
                <c:pt idx="311">
                  <c:v>46357.0</c:v>
                </c:pt>
                <c:pt idx="312">
                  <c:v>46388.0</c:v>
                </c:pt>
                <c:pt idx="313">
                  <c:v>46419.0</c:v>
                </c:pt>
                <c:pt idx="314">
                  <c:v>46447.0</c:v>
                </c:pt>
                <c:pt idx="315">
                  <c:v>46478.0</c:v>
                </c:pt>
                <c:pt idx="316">
                  <c:v>46508.0</c:v>
                </c:pt>
                <c:pt idx="317">
                  <c:v>46539.0</c:v>
                </c:pt>
                <c:pt idx="318">
                  <c:v>46569.0</c:v>
                </c:pt>
                <c:pt idx="319">
                  <c:v>46600.0</c:v>
                </c:pt>
                <c:pt idx="320">
                  <c:v>46631.0</c:v>
                </c:pt>
                <c:pt idx="321">
                  <c:v>46661.0</c:v>
                </c:pt>
                <c:pt idx="322">
                  <c:v>46692.0</c:v>
                </c:pt>
                <c:pt idx="323">
                  <c:v>46722.0</c:v>
                </c:pt>
                <c:pt idx="324">
                  <c:v>46753.0</c:v>
                </c:pt>
                <c:pt idx="325">
                  <c:v>46784.0</c:v>
                </c:pt>
                <c:pt idx="326">
                  <c:v>46813.0</c:v>
                </c:pt>
                <c:pt idx="327">
                  <c:v>46844.0</c:v>
                </c:pt>
                <c:pt idx="328">
                  <c:v>46874.0</c:v>
                </c:pt>
                <c:pt idx="329">
                  <c:v>46905.0</c:v>
                </c:pt>
                <c:pt idx="330">
                  <c:v>46935.0</c:v>
                </c:pt>
                <c:pt idx="331">
                  <c:v>46966.0</c:v>
                </c:pt>
                <c:pt idx="332">
                  <c:v>46997.0</c:v>
                </c:pt>
                <c:pt idx="333">
                  <c:v>47027.0</c:v>
                </c:pt>
                <c:pt idx="334">
                  <c:v>47058.0</c:v>
                </c:pt>
                <c:pt idx="335">
                  <c:v>47088.0</c:v>
                </c:pt>
                <c:pt idx="336">
                  <c:v>47119.0</c:v>
                </c:pt>
                <c:pt idx="337">
                  <c:v>47150.0</c:v>
                </c:pt>
                <c:pt idx="338">
                  <c:v>47178.0</c:v>
                </c:pt>
                <c:pt idx="339">
                  <c:v>47209.0</c:v>
                </c:pt>
                <c:pt idx="340">
                  <c:v>47239.0</c:v>
                </c:pt>
                <c:pt idx="341">
                  <c:v>47270.0</c:v>
                </c:pt>
                <c:pt idx="342">
                  <c:v>47300.0</c:v>
                </c:pt>
                <c:pt idx="343">
                  <c:v>47331.0</c:v>
                </c:pt>
                <c:pt idx="344">
                  <c:v>47362.0</c:v>
                </c:pt>
                <c:pt idx="345">
                  <c:v>47392.0</c:v>
                </c:pt>
                <c:pt idx="346">
                  <c:v>47423.0</c:v>
                </c:pt>
                <c:pt idx="347">
                  <c:v>47453.0</c:v>
                </c:pt>
                <c:pt idx="348">
                  <c:v>47484.0</c:v>
                </c:pt>
                <c:pt idx="349">
                  <c:v>47515.0</c:v>
                </c:pt>
                <c:pt idx="350">
                  <c:v>47543.0</c:v>
                </c:pt>
                <c:pt idx="351">
                  <c:v>47574.0</c:v>
                </c:pt>
                <c:pt idx="352">
                  <c:v>47604.0</c:v>
                </c:pt>
                <c:pt idx="353">
                  <c:v>47635.0</c:v>
                </c:pt>
                <c:pt idx="354">
                  <c:v>47665.0</c:v>
                </c:pt>
                <c:pt idx="355">
                  <c:v>47696.0</c:v>
                </c:pt>
                <c:pt idx="356">
                  <c:v>47727.0</c:v>
                </c:pt>
                <c:pt idx="357">
                  <c:v>47757.0</c:v>
                </c:pt>
                <c:pt idx="358">
                  <c:v>47788.0</c:v>
                </c:pt>
                <c:pt idx="359">
                  <c:v>47818.0</c:v>
                </c:pt>
                <c:pt idx="360">
                  <c:v>47849.0</c:v>
                </c:pt>
                <c:pt idx="361">
                  <c:v>47880.0</c:v>
                </c:pt>
                <c:pt idx="362">
                  <c:v>47908.0</c:v>
                </c:pt>
                <c:pt idx="363">
                  <c:v>47939.0</c:v>
                </c:pt>
                <c:pt idx="364">
                  <c:v>47969.0</c:v>
                </c:pt>
                <c:pt idx="365">
                  <c:v>48000.0</c:v>
                </c:pt>
                <c:pt idx="366">
                  <c:v>48030.0</c:v>
                </c:pt>
                <c:pt idx="367">
                  <c:v>48061.0</c:v>
                </c:pt>
                <c:pt idx="368">
                  <c:v>48092.0</c:v>
                </c:pt>
                <c:pt idx="369">
                  <c:v>48122.0</c:v>
                </c:pt>
                <c:pt idx="370">
                  <c:v>48153.0</c:v>
                </c:pt>
                <c:pt idx="371">
                  <c:v>48183.0</c:v>
                </c:pt>
                <c:pt idx="372">
                  <c:v>48214.0</c:v>
                </c:pt>
                <c:pt idx="373">
                  <c:v>48245.0</c:v>
                </c:pt>
                <c:pt idx="374">
                  <c:v>48274.0</c:v>
                </c:pt>
                <c:pt idx="375">
                  <c:v>48305.0</c:v>
                </c:pt>
                <c:pt idx="376">
                  <c:v>48335.0</c:v>
                </c:pt>
                <c:pt idx="377">
                  <c:v>48366.0</c:v>
                </c:pt>
                <c:pt idx="378">
                  <c:v>48396.0</c:v>
                </c:pt>
                <c:pt idx="379">
                  <c:v>48427.0</c:v>
                </c:pt>
                <c:pt idx="380">
                  <c:v>48458.0</c:v>
                </c:pt>
                <c:pt idx="381">
                  <c:v>48488.0</c:v>
                </c:pt>
                <c:pt idx="382">
                  <c:v>48519.0</c:v>
                </c:pt>
                <c:pt idx="383">
                  <c:v>48549.0</c:v>
                </c:pt>
                <c:pt idx="384">
                  <c:v>48580.0</c:v>
                </c:pt>
                <c:pt idx="385">
                  <c:v>48611.0</c:v>
                </c:pt>
                <c:pt idx="386">
                  <c:v>48639.0</c:v>
                </c:pt>
                <c:pt idx="387">
                  <c:v>48670.0</c:v>
                </c:pt>
                <c:pt idx="388">
                  <c:v>48700.0</c:v>
                </c:pt>
                <c:pt idx="389">
                  <c:v>48731.0</c:v>
                </c:pt>
                <c:pt idx="390">
                  <c:v>48761.0</c:v>
                </c:pt>
                <c:pt idx="391">
                  <c:v>48792.0</c:v>
                </c:pt>
                <c:pt idx="392">
                  <c:v>48823.0</c:v>
                </c:pt>
                <c:pt idx="393">
                  <c:v>48853.0</c:v>
                </c:pt>
                <c:pt idx="394">
                  <c:v>48884.0</c:v>
                </c:pt>
                <c:pt idx="395">
                  <c:v>48914.0</c:v>
                </c:pt>
                <c:pt idx="396">
                  <c:v>48945.0</c:v>
                </c:pt>
                <c:pt idx="397">
                  <c:v>48976.0</c:v>
                </c:pt>
                <c:pt idx="398">
                  <c:v>49004.0</c:v>
                </c:pt>
                <c:pt idx="399">
                  <c:v>49035.0</c:v>
                </c:pt>
                <c:pt idx="400">
                  <c:v>49065.0</c:v>
                </c:pt>
                <c:pt idx="401">
                  <c:v>49096.0</c:v>
                </c:pt>
                <c:pt idx="402">
                  <c:v>49126.0</c:v>
                </c:pt>
                <c:pt idx="403">
                  <c:v>49157.0</c:v>
                </c:pt>
                <c:pt idx="404">
                  <c:v>49188.0</c:v>
                </c:pt>
                <c:pt idx="405">
                  <c:v>49218.0</c:v>
                </c:pt>
                <c:pt idx="406">
                  <c:v>49249.0</c:v>
                </c:pt>
                <c:pt idx="407">
                  <c:v>49279.0</c:v>
                </c:pt>
                <c:pt idx="408">
                  <c:v>49310.0</c:v>
                </c:pt>
                <c:pt idx="409">
                  <c:v>49341.0</c:v>
                </c:pt>
                <c:pt idx="410">
                  <c:v>49369.0</c:v>
                </c:pt>
                <c:pt idx="411">
                  <c:v>49400.0</c:v>
                </c:pt>
                <c:pt idx="412">
                  <c:v>49430.0</c:v>
                </c:pt>
                <c:pt idx="413">
                  <c:v>49461.0</c:v>
                </c:pt>
                <c:pt idx="414">
                  <c:v>49491.0</c:v>
                </c:pt>
                <c:pt idx="415">
                  <c:v>49522.0</c:v>
                </c:pt>
                <c:pt idx="416">
                  <c:v>49553.0</c:v>
                </c:pt>
                <c:pt idx="417">
                  <c:v>49583.0</c:v>
                </c:pt>
                <c:pt idx="418">
                  <c:v>49614.0</c:v>
                </c:pt>
                <c:pt idx="419">
                  <c:v>49644.0</c:v>
                </c:pt>
                <c:pt idx="420">
                  <c:v>49675.0</c:v>
                </c:pt>
                <c:pt idx="421">
                  <c:v>49706.0</c:v>
                </c:pt>
                <c:pt idx="422">
                  <c:v>49735.0</c:v>
                </c:pt>
                <c:pt idx="423">
                  <c:v>49766.0</c:v>
                </c:pt>
                <c:pt idx="424">
                  <c:v>49796.0</c:v>
                </c:pt>
                <c:pt idx="425">
                  <c:v>49827.0</c:v>
                </c:pt>
                <c:pt idx="426">
                  <c:v>49857.0</c:v>
                </c:pt>
                <c:pt idx="427">
                  <c:v>49888.0</c:v>
                </c:pt>
                <c:pt idx="428">
                  <c:v>49919.0</c:v>
                </c:pt>
                <c:pt idx="429">
                  <c:v>49949.0</c:v>
                </c:pt>
                <c:pt idx="430">
                  <c:v>49980.0</c:v>
                </c:pt>
                <c:pt idx="431">
                  <c:v>50010.0</c:v>
                </c:pt>
                <c:pt idx="432">
                  <c:v>50041.0</c:v>
                </c:pt>
                <c:pt idx="433">
                  <c:v>50072.0</c:v>
                </c:pt>
                <c:pt idx="434">
                  <c:v>50100.0</c:v>
                </c:pt>
                <c:pt idx="435">
                  <c:v>50131.0</c:v>
                </c:pt>
                <c:pt idx="436">
                  <c:v>50161.0</c:v>
                </c:pt>
                <c:pt idx="437">
                  <c:v>50192.0</c:v>
                </c:pt>
                <c:pt idx="438">
                  <c:v>50222.0</c:v>
                </c:pt>
                <c:pt idx="439">
                  <c:v>50253.0</c:v>
                </c:pt>
                <c:pt idx="440">
                  <c:v>50284.0</c:v>
                </c:pt>
                <c:pt idx="441">
                  <c:v>50314.0</c:v>
                </c:pt>
                <c:pt idx="442">
                  <c:v>50345.0</c:v>
                </c:pt>
                <c:pt idx="443">
                  <c:v>50375.0</c:v>
                </c:pt>
                <c:pt idx="444">
                  <c:v>50406.0</c:v>
                </c:pt>
                <c:pt idx="445">
                  <c:v>50437.0</c:v>
                </c:pt>
                <c:pt idx="446">
                  <c:v>50465.0</c:v>
                </c:pt>
                <c:pt idx="447">
                  <c:v>50496.0</c:v>
                </c:pt>
                <c:pt idx="448">
                  <c:v>50526.0</c:v>
                </c:pt>
                <c:pt idx="449">
                  <c:v>50557.0</c:v>
                </c:pt>
                <c:pt idx="450">
                  <c:v>50587.0</c:v>
                </c:pt>
                <c:pt idx="451">
                  <c:v>50618.0</c:v>
                </c:pt>
                <c:pt idx="452">
                  <c:v>50649.0</c:v>
                </c:pt>
                <c:pt idx="453">
                  <c:v>50679.0</c:v>
                </c:pt>
                <c:pt idx="454">
                  <c:v>50710.0</c:v>
                </c:pt>
                <c:pt idx="455">
                  <c:v>50740.0</c:v>
                </c:pt>
                <c:pt idx="456">
                  <c:v>50771.0</c:v>
                </c:pt>
                <c:pt idx="457">
                  <c:v>50802.0</c:v>
                </c:pt>
                <c:pt idx="458">
                  <c:v>50830.0</c:v>
                </c:pt>
                <c:pt idx="459">
                  <c:v>50861.0</c:v>
                </c:pt>
                <c:pt idx="460">
                  <c:v>50891.0</c:v>
                </c:pt>
                <c:pt idx="461">
                  <c:v>50922.0</c:v>
                </c:pt>
                <c:pt idx="462">
                  <c:v>50952.0</c:v>
                </c:pt>
                <c:pt idx="463">
                  <c:v>50983.0</c:v>
                </c:pt>
                <c:pt idx="464">
                  <c:v>51014.0</c:v>
                </c:pt>
                <c:pt idx="465">
                  <c:v>51044.0</c:v>
                </c:pt>
                <c:pt idx="466">
                  <c:v>51075.0</c:v>
                </c:pt>
                <c:pt idx="467">
                  <c:v>51105.0</c:v>
                </c:pt>
                <c:pt idx="468">
                  <c:v>51136.0</c:v>
                </c:pt>
                <c:pt idx="469">
                  <c:v>51167.0</c:v>
                </c:pt>
                <c:pt idx="470">
                  <c:v>51196.0</c:v>
                </c:pt>
                <c:pt idx="471">
                  <c:v>51227.0</c:v>
                </c:pt>
                <c:pt idx="472">
                  <c:v>51257.0</c:v>
                </c:pt>
                <c:pt idx="473">
                  <c:v>51288.0</c:v>
                </c:pt>
                <c:pt idx="474">
                  <c:v>51318.0</c:v>
                </c:pt>
                <c:pt idx="475">
                  <c:v>51349.0</c:v>
                </c:pt>
                <c:pt idx="476">
                  <c:v>51380.0</c:v>
                </c:pt>
                <c:pt idx="477">
                  <c:v>51410.0</c:v>
                </c:pt>
                <c:pt idx="478">
                  <c:v>51441.0</c:v>
                </c:pt>
                <c:pt idx="479">
                  <c:v>51471.0</c:v>
                </c:pt>
              </c:numCache>
            </c:numRef>
          </c:cat>
          <c:val>
            <c:numRef>
              <c:f>'USL48 Production Data'!$B$20:$RM$20</c:f>
              <c:numCache>
                <c:formatCode>0.00</c:formatCode>
                <c:ptCount val="480"/>
                <c:pt idx="0">
                  <c:v>0.0</c:v>
                </c:pt>
                <c:pt idx="1">
                  <c:v>0.0</c:v>
                </c:pt>
                <c:pt idx="2">
                  <c:v>0.0</c:v>
                </c:pt>
                <c:pt idx="3">
                  <c:v>0.0</c:v>
                </c:pt>
                <c:pt idx="4">
                  <c:v>0.0</c:v>
                </c:pt>
                <c:pt idx="5">
                  <c:v>0.0</c:v>
                </c:pt>
                <c:pt idx="6">
                  <c:v>1.782E-5</c:v>
                </c:pt>
                <c:pt idx="7">
                  <c:v>1.782E-5</c:v>
                </c:pt>
                <c:pt idx="8">
                  <c:v>4.455E-5</c:v>
                </c:pt>
                <c:pt idx="9">
                  <c:v>4.356E-5</c:v>
                </c:pt>
                <c:pt idx="10">
                  <c:v>4.455E-5</c:v>
                </c:pt>
                <c:pt idx="11">
                  <c:v>4.356E-5</c:v>
                </c:pt>
                <c:pt idx="12">
                  <c:v>8.4058E-5</c:v>
                </c:pt>
                <c:pt idx="13">
                  <c:v>9.2968E-5</c:v>
                </c:pt>
                <c:pt idx="14">
                  <c:v>8.3114E-5</c:v>
                </c:pt>
                <c:pt idx="15">
                  <c:v>8.6084E-5</c:v>
                </c:pt>
                <c:pt idx="16">
                  <c:v>8.3114E-5</c:v>
                </c:pt>
                <c:pt idx="17">
                  <c:v>8.7972E-5</c:v>
                </c:pt>
                <c:pt idx="18">
                  <c:v>8.4058E-5</c:v>
                </c:pt>
                <c:pt idx="19">
                  <c:v>8.217E-5</c:v>
                </c:pt>
                <c:pt idx="20">
                  <c:v>8.7972E-5</c:v>
                </c:pt>
                <c:pt idx="21">
                  <c:v>8.5946E-5</c:v>
                </c:pt>
                <c:pt idx="22">
                  <c:v>8.7972E-5</c:v>
                </c:pt>
                <c:pt idx="23">
                  <c:v>8.5946E-5</c:v>
                </c:pt>
                <c:pt idx="24">
                  <c:v>0.000131836</c:v>
                </c:pt>
                <c:pt idx="25">
                  <c:v>0.000150854</c:v>
                </c:pt>
                <c:pt idx="26">
                  <c:v>0.000105404</c:v>
                </c:pt>
                <c:pt idx="27">
                  <c:v>8.75600000000001E-5</c:v>
                </c:pt>
                <c:pt idx="28">
                  <c:v>0.00012334</c:v>
                </c:pt>
                <c:pt idx="29">
                  <c:v>0.000152696</c:v>
                </c:pt>
                <c:pt idx="30">
                  <c:v>0.00011862</c:v>
                </c:pt>
                <c:pt idx="31">
                  <c:v>0.000247948</c:v>
                </c:pt>
                <c:pt idx="32">
                  <c:v>0.00029052</c:v>
                </c:pt>
                <c:pt idx="33">
                  <c:v>0.000228124</c:v>
                </c:pt>
                <c:pt idx="34">
                  <c:v>0.000223104</c:v>
                </c:pt>
                <c:pt idx="35">
                  <c:v>0.000184308</c:v>
                </c:pt>
                <c:pt idx="36">
                  <c:v>0.000289686</c:v>
                </c:pt>
                <c:pt idx="37">
                  <c:v>0.00040517</c:v>
                </c:pt>
                <c:pt idx="38">
                  <c:v>0.000384564</c:v>
                </c:pt>
                <c:pt idx="39">
                  <c:v>0.000400082</c:v>
                </c:pt>
                <c:pt idx="40">
                  <c:v>0.000377956</c:v>
                </c:pt>
                <c:pt idx="41">
                  <c:v>0.000384978</c:v>
                </c:pt>
                <c:pt idx="42">
                  <c:v>0.000373236</c:v>
                </c:pt>
                <c:pt idx="43">
                  <c:v>0.000377956</c:v>
                </c:pt>
                <c:pt idx="44">
                  <c:v>0.000374594</c:v>
                </c:pt>
                <c:pt idx="45">
                  <c:v>0.000370404</c:v>
                </c:pt>
                <c:pt idx="46">
                  <c:v>0.000367042</c:v>
                </c:pt>
                <c:pt idx="47">
                  <c:v>0.000352468</c:v>
                </c:pt>
                <c:pt idx="48">
                  <c:v>0.002037686</c:v>
                </c:pt>
                <c:pt idx="49">
                  <c:v>0.002288344</c:v>
                </c:pt>
                <c:pt idx="50">
                  <c:v>0.00206034</c:v>
                </c:pt>
                <c:pt idx="51">
                  <c:v>0.002249448</c:v>
                </c:pt>
                <c:pt idx="52">
                  <c:v>0.002204464</c:v>
                </c:pt>
                <c:pt idx="53">
                  <c:v>0.002402</c:v>
                </c:pt>
                <c:pt idx="54">
                  <c:v>0.002397098</c:v>
                </c:pt>
                <c:pt idx="55">
                  <c:v>0.002457214</c:v>
                </c:pt>
                <c:pt idx="56">
                  <c:v>0.002790632</c:v>
                </c:pt>
                <c:pt idx="57">
                  <c:v>0.002988314</c:v>
                </c:pt>
                <c:pt idx="58">
                  <c:v>0.003113096</c:v>
                </c:pt>
                <c:pt idx="59">
                  <c:v>0.003047322</c:v>
                </c:pt>
                <c:pt idx="60">
                  <c:v>0.00580243</c:v>
                </c:pt>
                <c:pt idx="61">
                  <c:v>0.0066818</c:v>
                </c:pt>
                <c:pt idx="62">
                  <c:v>0.006295592</c:v>
                </c:pt>
                <c:pt idx="63">
                  <c:v>0.006899656</c:v>
                </c:pt>
                <c:pt idx="64">
                  <c:v>0.007530766</c:v>
                </c:pt>
                <c:pt idx="65">
                  <c:v>0.008618058</c:v>
                </c:pt>
                <c:pt idx="66">
                  <c:v>0.008915452</c:v>
                </c:pt>
                <c:pt idx="67">
                  <c:v>0.009936042</c:v>
                </c:pt>
                <c:pt idx="68">
                  <c:v>0.011164018</c:v>
                </c:pt>
                <c:pt idx="69">
                  <c:v>0.011461674</c:v>
                </c:pt>
                <c:pt idx="70">
                  <c:v>0.012285256</c:v>
                </c:pt>
                <c:pt idx="71">
                  <c:v>0.01244808</c:v>
                </c:pt>
                <c:pt idx="72">
                  <c:v>0.01257091</c:v>
                </c:pt>
                <c:pt idx="73">
                  <c:v>0.014052928</c:v>
                </c:pt>
                <c:pt idx="74">
                  <c:v>0.013412514</c:v>
                </c:pt>
                <c:pt idx="75">
                  <c:v>0.014220682</c:v>
                </c:pt>
                <c:pt idx="76">
                  <c:v>0.014677314</c:v>
                </c:pt>
                <c:pt idx="77">
                  <c:v>0.016382462</c:v>
                </c:pt>
                <c:pt idx="78">
                  <c:v>0.016272692</c:v>
                </c:pt>
                <c:pt idx="79">
                  <c:v>0.016313256</c:v>
                </c:pt>
                <c:pt idx="80">
                  <c:v>0.016902156</c:v>
                </c:pt>
                <c:pt idx="81">
                  <c:v>0.017527118</c:v>
                </c:pt>
                <c:pt idx="82">
                  <c:v>0.020550238</c:v>
                </c:pt>
                <c:pt idx="83">
                  <c:v>0.022313602</c:v>
                </c:pt>
                <c:pt idx="84">
                  <c:v>0.0247544116052632</c:v>
                </c:pt>
                <c:pt idx="85">
                  <c:v>0.0305946975723684</c:v>
                </c:pt>
                <c:pt idx="86">
                  <c:v>0.0318814025657895</c:v>
                </c:pt>
                <c:pt idx="87">
                  <c:v>0.0322816546578947</c:v>
                </c:pt>
                <c:pt idx="88">
                  <c:v>0.0362447954210526</c:v>
                </c:pt>
                <c:pt idx="89">
                  <c:v>0.0472951276644737</c:v>
                </c:pt>
                <c:pt idx="90">
                  <c:v>0.0516947502434211</c:v>
                </c:pt>
                <c:pt idx="91">
                  <c:v>0.0608000920986842</c:v>
                </c:pt>
                <c:pt idx="92">
                  <c:v>0.0624071068092105</c:v>
                </c:pt>
                <c:pt idx="93">
                  <c:v>0.0769753182960526</c:v>
                </c:pt>
                <c:pt idx="94">
                  <c:v>0.0969683099802632</c:v>
                </c:pt>
                <c:pt idx="95">
                  <c:v>0.104375143006579</c:v>
                </c:pt>
                <c:pt idx="96">
                  <c:v>0.152468955013158</c:v>
                </c:pt>
                <c:pt idx="97">
                  <c:v>0.137096509585526</c:v>
                </c:pt>
                <c:pt idx="98">
                  <c:v>0.144781749078947</c:v>
                </c:pt>
                <c:pt idx="99">
                  <c:v>0.148762637809211</c:v>
                </c:pt>
                <c:pt idx="100">
                  <c:v>0.152600954447368</c:v>
                </c:pt>
                <c:pt idx="101">
                  <c:v>0.148007059085526</c:v>
                </c:pt>
                <c:pt idx="102">
                  <c:v>0.277935700184211</c:v>
                </c:pt>
                <c:pt idx="103">
                  <c:v>0.326761116421052</c:v>
                </c:pt>
                <c:pt idx="104">
                  <c:v>0.399813818703947</c:v>
                </c:pt>
                <c:pt idx="105">
                  <c:v>0.459005341552631</c:v>
                </c:pt>
                <c:pt idx="106">
                  <c:v>0.475486381394737</c:v>
                </c:pt>
                <c:pt idx="107">
                  <c:v>0.543520461473684</c:v>
                </c:pt>
                <c:pt idx="108">
                  <c:v>0.616172821203947</c:v>
                </c:pt>
                <c:pt idx="109">
                  <c:v>0.676166099289474</c:v>
                </c:pt>
                <c:pt idx="110">
                  <c:v>0.780590592657895</c:v>
                </c:pt>
                <c:pt idx="111">
                  <c:v>0.896308701513158</c:v>
                </c:pt>
                <c:pt idx="112">
                  <c:v>1.004941928447368</c:v>
                </c:pt>
                <c:pt idx="113">
                  <c:v>1.094569462611842</c:v>
                </c:pt>
                <c:pt idx="114">
                  <c:v>1.412797078434211</c:v>
                </c:pt>
                <c:pt idx="115">
                  <c:v>1.461364739796052</c:v>
                </c:pt>
                <c:pt idx="116">
                  <c:v>1.629106508894737</c:v>
                </c:pt>
                <c:pt idx="117">
                  <c:v>1.8395893055</c:v>
                </c:pt>
                <c:pt idx="118">
                  <c:v>1.874866132078947</c:v>
                </c:pt>
                <c:pt idx="119">
                  <c:v>2.003185658578948</c:v>
                </c:pt>
                <c:pt idx="120">
                  <c:v>2.402766379743421</c:v>
                </c:pt>
                <c:pt idx="121">
                  <c:v>2.350647377598684</c:v>
                </c:pt>
                <c:pt idx="122">
                  <c:v>2.613336750171053</c:v>
                </c:pt>
                <c:pt idx="123">
                  <c:v>2.827683035690788</c:v>
                </c:pt>
                <c:pt idx="124">
                  <c:v>2.98508776257237</c:v>
                </c:pt>
                <c:pt idx="125">
                  <c:v>3.033858470203947</c:v>
                </c:pt>
                <c:pt idx="126">
                  <c:v>3.519022102539473</c:v>
                </c:pt>
                <c:pt idx="127">
                  <c:v>3.565229925157895</c:v>
                </c:pt>
                <c:pt idx="128">
                  <c:v>3.735477253644737</c:v>
                </c:pt>
                <c:pt idx="129">
                  <c:v>3.978730526263157</c:v>
                </c:pt>
                <c:pt idx="130">
                  <c:v>4.104672558059208</c:v>
                </c:pt>
                <c:pt idx="131">
                  <c:v>4.441269117177633</c:v>
                </c:pt>
                <c:pt idx="132">
                  <c:v>5.346166895098685</c:v>
                </c:pt>
                <c:pt idx="133">
                  <c:v>5.184621030960526</c:v>
                </c:pt>
                <c:pt idx="134">
                  <c:v>5.597827856717104</c:v>
                </c:pt>
                <c:pt idx="135">
                  <c:v>5.669982487473686</c:v>
                </c:pt>
                <c:pt idx="136">
                  <c:v>6.007635569085527</c:v>
                </c:pt>
                <c:pt idx="137">
                  <c:v>5.948185373197368</c:v>
                </c:pt>
                <c:pt idx="138">
                  <c:v>6.737813864815788</c:v>
                </c:pt>
                <c:pt idx="139">
                  <c:v>7.016166397802633</c:v>
                </c:pt>
                <c:pt idx="140">
                  <c:v>6.946027389894738</c:v>
                </c:pt>
                <c:pt idx="141">
                  <c:v>7.495533098157894</c:v>
                </c:pt>
                <c:pt idx="142">
                  <c:v>7.557680243440788</c:v>
                </c:pt>
                <c:pt idx="143">
                  <c:v>7.820458736388159</c:v>
                </c:pt>
                <c:pt idx="144">
                  <c:v>8.737631171522283</c:v>
                </c:pt>
                <c:pt idx="145">
                  <c:v>8.83450121137688</c:v>
                </c:pt>
                <c:pt idx="146">
                  <c:v>9.05649393376931</c:v>
                </c:pt>
                <c:pt idx="147">
                  <c:v>9.514118079355701</c:v>
                </c:pt>
                <c:pt idx="148">
                  <c:v>10.0062901818907</c:v>
                </c:pt>
                <c:pt idx="149">
                  <c:v>10.33266046112149</c:v>
                </c:pt>
                <c:pt idx="150">
                  <c:v>10.76619028894737</c:v>
                </c:pt>
                <c:pt idx="151">
                  <c:v>11.30535884258595</c:v>
                </c:pt>
                <c:pt idx="152">
                  <c:v>11.4273913014693</c:v>
                </c:pt>
                <c:pt idx="153">
                  <c:v>11.51697318433213</c:v>
                </c:pt>
                <c:pt idx="154">
                  <c:v>12.83503427611185</c:v>
                </c:pt>
                <c:pt idx="155">
                  <c:v>13.12204780699639</c:v>
                </c:pt>
                <c:pt idx="156">
                  <c:v>12.96150863214071</c:v>
                </c:pt>
                <c:pt idx="157">
                  <c:v>13.38783588755451</c:v>
                </c:pt>
                <c:pt idx="158">
                  <c:v>13.61648705204669</c:v>
                </c:pt>
                <c:pt idx="159">
                  <c:v>13.58674791385746</c:v>
                </c:pt>
                <c:pt idx="160">
                  <c:v>14.18076063380581</c:v>
                </c:pt>
                <c:pt idx="161">
                  <c:v>14.3005462877136</c:v>
                </c:pt>
                <c:pt idx="162">
                  <c:v>15.04170797985208</c:v>
                </c:pt>
                <c:pt idx="163">
                  <c:v>15.47167884409656</c:v>
                </c:pt>
                <c:pt idx="164">
                  <c:v>15.52712112844825</c:v>
                </c:pt>
                <c:pt idx="165">
                  <c:v>15.45638872433489</c:v>
                </c:pt>
                <c:pt idx="166">
                  <c:v>16.17910754664079</c:v>
                </c:pt>
                <c:pt idx="167">
                  <c:v>17.20341528371943</c:v>
                </c:pt>
                <c:pt idx="168">
                  <c:v>17.38190742363243</c:v>
                </c:pt>
                <c:pt idx="169">
                  <c:v>17.52947036605264</c:v>
                </c:pt>
                <c:pt idx="170">
                  <c:v>17.58189969990025</c:v>
                </c:pt>
                <c:pt idx="171">
                  <c:v>17.59069806387544</c:v>
                </c:pt>
                <c:pt idx="172">
                  <c:v>17.30835136298684</c:v>
                </c:pt>
                <c:pt idx="173">
                  <c:v>17.33391553125526</c:v>
                </c:pt>
                <c:pt idx="174">
                  <c:v>17.58535501547496</c:v>
                </c:pt>
                <c:pt idx="175">
                  <c:v>18.23126032199874</c:v>
                </c:pt>
                <c:pt idx="176">
                  <c:v>18.4377990684965</c:v>
                </c:pt>
                <c:pt idx="177">
                  <c:v>18.20734421229753</c:v>
                </c:pt>
                <c:pt idx="178">
                  <c:v>18.72033790189737</c:v>
                </c:pt>
                <c:pt idx="179">
                  <c:v>19.22526501862479</c:v>
                </c:pt>
                <c:pt idx="180">
                  <c:v>19.98602383442742</c:v>
                </c:pt>
                <c:pt idx="181">
                  <c:v>20.70459541131089</c:v>
                </c:pt>
                <c:pt idx="182">
                  <c:v>20.27829374668288</c:v>
                </c:pt>
                <c:pt idx="183">
                  <c:v>20.23714618048509</c:v>
                </c:pt>
                <c:pt idx="184">
                  <c:v>20.36585284163085</c:v>
                </c:pt>
                <c:pt idx="185">
                  <c:v>20.21308369633052</c:v>
                </c:pt>
                <c:pt idx="186">
                  <c:v>20.95765873376338</c:v>
                </c:pt>
                <c:pt idx="187">
                  <c:v>21.43232008953499</c:v>
                </c:pt>
                <c:pt idx="188">
                  <c:v>21.66233920715166</c:v>
                </c:pt>
                <c:pt idx="189">
                  <c:v>24.25943947813645</c:v>
                </c:pt>
                <c:pt idx="190">
                  <c:v>24.34127618658555</c:v>
                </c:pt>
                <c:pt idx="191">
                  <c:v>24.356531206536</c:v>
                </c:pt>
                <c:pt idx="192">
                  <c:v>24.41178043815997</c:v>
                </c:pt>
                <c:pt idx="193">
                  <c:v>24.46194001317669</c:v>
                </c:pt>
                <c:pt idx="194">
                  <c:v>24.47970146647073</c:v>
                </c:pt>
                <c:pt idx="195">
                  <c:v>24.63128809903036</c:v>
                </c:pt>
                <c:pt idx="196">
                  <c:v>24.73718083135783</c:v>
                </c:pt>
                <c:pt idx="197">
                  <c:v>24.86582644232772</c:v>
                </c:pt>
                <c:pt idx="198">
                  <c:v>25.43892198015782</c:v>
                </c:pt>
                <c:pt idx="199">
                  <c:v>25.68768985128353</c:v>
                </c:pt>
                <c:pt idx="200">
                  <c:v>25.5982816895451</c:v>
                </c:pt>
                <c:pt idx="201">
                  <c:v>29.50568946243056</c:v>
                </c:pt>
                <c:pt idx="202">
                  <c:v>29.69627381882019</c:v>
                </c:pt>
                <c:pt idx="203">
                  <c:v>29.68554091965684</c:v>
                </c:pt>
                <c:pt idx="204">
                  <c:v>30.44797454409456</c:v>
                </c:pt>
                <c:pt idx="205">
                  <c:v>30.54566784970646</c:v>
                </c:pt>
                <c:pt idx="206">
                  <c:v>30.61647807909534</c:v>
                </c:pt>
                <c:pt idx="207">
                  <c:v>30.94786434690035</c:v>
                </c:pt>
                <c:pt idx="208">
                  <c:v>31.02419098246728</c:v>
                </c:pt>
                <c:pt idx="209">
                  <c:v>31.2429945382397</c:v>
                </c:pt>
                <c:pt idx="210">
                  <c:v>31.45914482403751</c:v>
                </c:pt>
                <c:pt idx="211">
                  <c:v>31.67421809784248</c:v>
                </c:pt>
                <c:pt idx="212">
                  <c:v>31.75234275603366</c:v>
                </c:pt>
                <c:pt idx="213">
                  <c:v>33.11436706092823</c:v>
                </c:pt>
                <c:pt idx="214">
                  <c:v>33.16449172900288</c:v>
                </c:pt>
                <c:pt idx="215">
                  <c:v>33.07935313085506</c:v>
                </c:pt>
                <c:pt idx="216">
                  <c:v>32.79607871128604</c:v>
                </c:pt>
                <c:pt idx="217">
                  <c:v>32.91900595660177</c:v>
                </c:pt>
                <c:pt idx="218">
                  <c:v>32.97646439764079</c:v>
                </c:pt>
                <c:pt idx="219">
                  <c:v>32.95522399302271</c:v>
                </c:pt>
                <c:pt idx="220">
                  <c:v>33.06022463414895</c:v>
                </c:pt>
                <c:pt idx="221">
                  <c:v>32.98365075854895</c:v>
                </c:pt>
                <c:pt idx="222">
                  <c:v>33.12077254722301</c:v>
                </c:pt>
                <c:pt idx="223">
                  <c:v>33.10141804556464</c:v>
                </c:pt>
                <c:pt idx="224">
                  <c:v>33.32384914984871</c:v>
                </c:pt>
                <c:pt idx="225">
                  <c:v>33.61041789569427</c:v>
                </c:pt>
                <c:pt idx="226">
                  <c:v>33.76044620594816</c:v>
                </c:pt>
                <c:pt idx="227">
                  <c:v>33.9106771521509</c:v>
                </c:pt>
                <c:pt idx="228">
                  <c:v>33.80027771671847</c:v>
                </c:pt>
                <c:pt idx="229">
                  <c:v>33.9741494860713</c:v>
                </c:pt>
                <c:pt idx="230">
                  <c:v>34.14757838220262</c:v>
                </c:pt>
                <c:pt idx="231">
                  <c:v>34.31358406003608</c:v>
                </c:pt>
                <c:pt idx="232">
                  <c:v>34.47223475576668</c:v>
                </c:pt>
                <c:pt idx="233">
                  <c:v>34.62642465363996</c:v>
                </c:pt>
                <c:pt idx="234">
                  <c:v>34.77866686547233</c:v>
                </c:pt>
                <c:pt idx="235">
                  <c:v>34.93069658661883</c:v>
                </c:pt>
                <c:pt idx="236">
                  <c:v>35.08608205566728</c:v>
                </c:pt>
                <c:pt idx="237">
                  <c:v>35.24318644328955</c:v>
                </c:pt>
                <c:pt idx="238">
                  <c:v>35.54963955382414</c:v>
                </c:pt>
                <c:pt idx="239">
                  <c:v>35.69524911141984</c:v>
                </c:pt>
                <c:pt idx="240">
                  <c:v>35.8347376679213</c:v>
                </c:pt>
                <c:pt idx="241">
                  <c:v>35.95975219382015</c:v>
                </c:pt>
                <c:pt idx="242">
                  <c:v>36.07129810800904</c:v>
                </c:pt>
                <c:pt idx="243">
                  <c:v>36.17703547383033</c:v>
                </c:pt>
                <c:pt idx="244">
                  <c:v>36.23793822655276</c:v>
                </c:pt>
                <c:pt idx="245">
                  <c:v>36.13933419793968</c:v>
                </c:pt>
                <c:pt idx="246">
                  <c:v>36.2088477647236</c:v>
                </c:pt>
                <c:pt idx="247">
                  <c:v>36.31686640219042</c:v>
                </c:pt>
                <c:pt idx="248">
                  <c:v>36.43561993679111</c:v>
                </c:pt>
                <c:pt idx="249">
                  <c:v>36.55184189524361</c:v>
                </c:pt>
                <c:pt idx="250">
                  <c:v>36.66583769880793</c:v>
                </c:pt>
                <c:pt idx="251">
                  <c:v>36.78008786301453</c:v>
                </c:pt>
                <c:pt idx="252">
                  <c:v>36.8979612289983</c:v>
                </c:pt>
                <c:pt idx="253">
                  <c:v>37.0199984860788</c:v>
                </c:pt>
                <c:pt idx="254">
                  <c:v>37.14934408833616</c:v>
                </c:pt>
                <c:pt idx="255">
                  <c:v>37.2889895347257</c:v>
                </c:pt>
                <c:pt idx="256">
                  <c:v>37.4345147997819</c:v>
                </c:pt>
                <c:pt idx="257">
                  <c:v>37.5789057974281</c:v>
                </c:pt>
                <c:pt idx="258">
                  <c:v>37.71509644046158</c:v>
                </c:pt>
                <c:pt idx="259">
                  <c:v>37.83702363947107</c:v>
                </c:pt>
                <c:pt idx="260">
                  <c:v>37.94398722688257</c:v>
                </c:pt>
                <c:pt idx="261">
                  <c:v>38.039255198039</c:v>
                </c:pt>
                <c:pt idx="262">
                  <c:v>38.1289223691765</c:v>
                </c:pt>
                <c:pt idx="263">
                  <c:v>38.21771662798584</c:v>
                </c:pt>
                <c:pt idx="264">
                  <c:v>38.30670744381712</c:v>
                </c:pt>
                <c:pt idx="265">
                  <c:v>38.39628073954813</c:v>
                </c:pt>
                <c:pt idx="266">
                  <c:v>38.48504584970706</c:v>
                </c:pt>
                <c:pt idx="267">
                  <c:v>38.57052700251833</c:v>
                </c:pt>
                <c:pt idx="268">
                  <c:v>38.65101909062335</c:v>
                </c:pt>
                <c:pt idx="269">
                  <c:v>38.72650005285592</c:v>
                </c:pt>
                <c:pt idx="270">
                  <c:v>38.79822236384169</c:v>
                </c:pt>
                <c:pt idx="271">
                  <c:v>38.86964955281422</c:v>
                </c:pt>
                <c:pt idx="272">
                  <c:v>38.9590966123672</c:v>
                </c:pt>
                <c:pt idx="273">
                  <c:v>39.04401703612412</c:v>
                </c:pt>
                <c:pt idx="274">
                  <c:v>39.14217464325324</c:v>
                </c:pt>
                <c:pt idx="275">
                  <c:v>39.25468485866892</c:v>
                </c:pt>
                <c:pt idx="276">
                  <c:v>39.64612987031571</c:v>
                </c:pt>
                <c:pt idx="277">
                  <c:v>39.76514448297431</c:v>
                </c:pt>
                <c:pt idx="278">
                  <c:v>39.87599174738789</c:v>
                </c:pt>
                <c:pt idx="279">
                  <c:v>39.98970372758416</c:v>
                </c:pt>
                <c:pt idx="280">
                  <c:v>40.10399072967422</c:v>
                </c:pt>
                <c:pt idx="281">
                  <c:v>40.21736554773331</c:v>
                </c:pt>
                <c:pt idx="282">
                  <c:v>40.32661197127611</c:v>
                </c:pt>
                <c:pt idx="283">
                  <c:v>40.42622254950038</c:v>
                </c:pt>
                <c:pt idx="284">
                  <c:v>40.51147575680755</c:v>
                </c:pt>
                <c:pt idx="285">
                  <c:v>40.47384873090134</c:v>
                </c:pt>
                <c:pt idx="286">
                  <c:v>40.549221051132</c:v>
                </c:pt>
                <c:pt idx="287">
                  <c:v>40.466637946119</c:v>
                </c:pt>
                <c:pt idx="288">
                  <c:v>40.57700574996962</c:v>
                </c:pt>
                <c:pt idx="289">
                  <c:v>40.71072988147571</c:v>
                </c:pt>
                <c:pt idx="290">
                  <c:v>40.85963482516596</c:v>
                </c:pt>
                <c:pt idx="291">
                  <c:v>41.00766391372832</c:v>
                </c:pt>
                <c:pt idx="292">
                  <c:v>41.15560653301192</c:v>
                </c:pt>
                <c:pt idx="293">
                  <c:v>41.38860261692905</c:v>
                </c:pt>
                <c:pt idx="294">
                  <c:v>41.74463489723632</c:v>
                </c:pt>
                <c:pt idx="295">
                  <c:v>41.85567952803836</c:v>
                </c:pt>
                <c:pt idx="296">
                  <c:v>42.1491922107749</c:v>
                </c:pt>
                <c:pt idx="297">
                  <c:v>42.20414953942158</c:v>
                </c:pt>
                <c:pt idx="298">
                  <c:v>42.15932945252145</c:v>
                </c:pt>
                <c:pt idx="299">
                  <c:v>42.29808272975671</c:v>
                </c:pt>
                <c:pt idx="300">
                  <c:v>42.20024110378257</c:v>
                </c:pt>
                <c:pt idx="301">
                  <c:v>42.38552927003889</c:v>
                </c:pt>
                <c:pt idx="302">
                  <c:v>42.43132371300486</c:v>
                </c:pt>
                <c:pt idx="303">
                  <c:v>42.48554142133285</c:v>
                </c:pt>
                <c:pt idx="304">
                  <c:v>42.5598478617047</c:v>
                </c:pt>
                <c:pt idx="305">
                  <c:v>42.66269538179911</c:v>
                </c:pt>
                <c:pt idx="306">
                  <c:v>42.7367226679365</c:v>
                </c:pt>
                <c:pt idx="307">
                  <c:v>42.76909453476546</c:v>
                </c:pt>
                <c:pt idx="308">
                  <c:v>42.81793493677395</c:v>
                </c:pt>
                <c:pt idx="309">
                  <c:v>42.89447075962382</c:v>
                </c:pt>
                <c:pt idx="310">
                  <c:v>42.98216733513483</c:v>
                </c:pt>
                <c:pt idx="311">
                  <c:v>43.06370892796201</c:v>
                </c:pt>
                <c:pt idx="312">
                  <c:v>43.13231878576515</c:v>
                </c:pt>
                <c:pt idx="313">
                  <c:v>43.19069706542606</c:v>
                </c:pt>
                <c:pt idx="314">
                  <c:v>43.24668995453507</c:v>
                </c:pt>
                <c:pt idx="315">
                  <c:v>43.3109922702163</c:v>
                </c:pt>
                <c:pt idx="316">
                  <c:v>43.38980565722073</c:v>
                </c:pt>
                <c:pt idx="317">
                  <c:v>43.48166647581486</c:v>
                </c:pt>
                <c:pt idx="318">
                  <c:v>43.58222817775525</c:v>
                </c:pt>
                <c:pt idx="319">
                  <c:v>43.68752567589862</c:v>
                </c:pt>
                <c:pt idx="320">
                  <c:v>43.79465669451818</c:v>
                </c:pt>
                <c:pt idx="321">
                  <c:v>43.90104449627373</c:v>
                </c:pt>
                <c:pt idx="322">
                  <c:v>44.00181794268183</c:v>
                </c:pt>
                <c:pt idx="323">
                  <c:v>43.99879275280816</c:v>
                </c:pt>
                <c:pt idx="324">
                  <c:v>43.98715412694447</c:v>
                </c:pt>
                <c:pt idx="325">
                  <c:v>44.06665460195102</c:v>
                </c:pt>
                <c:pt idx="326">
                  <c:v>44.14789341768856</c:v>
                </c:pt>
                <c:pt idx="327">
                  <c:v>44.23676351529517</c:v>
                </c:pt>
                <c:pt idx="328">
                  <c:v>44.33343772813249</c:v>
                </c:pt>
                <c:pt idx="329">
                  <c:v>44.42289856524542</c:v>
                </c:pt>
                <c:pt idx="330">
                  <c:v>44.52899947000252</c:v>
                </c:pt>
                <c:pt idx="331">
                  <c:v>44.63595088610102</c:v>
                </c:pt>
                <c:pt idx="332">
                  <c:v>44.73735394073671</c:v>
                </c:pt>
                <c:pt idx="333">
                  <c:v>44.81918872357146</c:v>
                </c:pt>
                <c:pt idx="334">
                  <c:v>44.8970740234893</c:v>
                </c:pt>
                <c:pt idx="335">
                  <c:v>44.994809392311</c:v>
                </c:pt>
                <c:pt idx="336">
                  <c:v>45.11809043507326</c:v>
                </c:pt>
                <c:pt idx="337">
                  <c:v>45.26768985521713</c:v>
                </c:pt>
                <c:pt idx="338">
                  <c:v>45.43840982185034</c:v>
                </c:pt>
                <c:pt idx="339">
                  <c:v>45.62031270958566</c:v>
                </c:pt>
                <c:pt idx="340">
                  <c:v>45.80275214818612</c:v>
                </c:pt>
                <c:pt idx="341">
                  <c:v>45.97873184510517</c:v>
                </c:pt>
                <c:pt idx="342">
                  <c:v>46.1433480310214</c:v>
                </c:pt>
                <c:pt idx="343">
                  <c:v>46.29212796186755</c:v>
                </c:pt>
                <c:pt idx="344">
                  <c:v>46.42521796909905</c:v>
                </c:pt>
                <c:pt idx="345">
                  <c:v>46.54847741408665</c:v>
                </c:pt>
                <c:pt idx="346">
                  <c:v>46.66826937437715</c:v>
                </c:pt>
                <c:pt idx="347">
                  <c:v>46.78592176479128</c:v>
                </c:pt>
                <c:pt idx="348">
                  <c:v>46.90117376605993</c:v>
                </c:pt>
                <c:pt idx="349">
                  <c:v>47.01561832675681</c:v>
                </c:pt>
                <c:pt idx="350">
                  <c:v>47.13174183188846</c:v>
                </c:pt>
                <c:pt idx="351">
                  <c:v>47.25175875960125</c:v>
                </c:pt>
                <c:pt idx="352">
                  <c:v>47.37517116467292</c:v>
                </c:pt>
                <c:pt idx="353">
                  <c:v>47.50033939167521</c:v>
                </c:pt>
                <c:pt idx="354">
                  <c:v>47.62595485883098</c:v>
                </c:pt>
                <c:pt idx="355">
                  <c:v>47.75110803747546</c:v>
                </c:pt>
                <c:pt idx="356">
                  <c:v>47.87514193629034</c:v>
                </c:pt>
                <c:pt idx="357">
                  <c:v>47.9976444629526</c:v>
                </c:pt>
                <c:pt idx="358">
                  <c:v>48.11860941634875</c:v>
                </c:pt>
                <c:pt idx="359">
                  <c:v>48.23812053883457</c:v>
                </c:pt>
                <c:pt idx="360">
                  <c:v>48.35625198890045</c:v>
                </c:pt>
                <c:pt idx="361">
                  <c:v>48.47224200056968</c:v>
                </c:pt>
                <c:pt idx="362">
                  <c:v>48.58049844660891</c:v>
                </c:pt>
                <c:pt idx="363">
                  <c:v>48.67429406175737</c:v>
                </c:pt>
                <c:pt idx="364">
                  <c:v>48.7527503221643</c:v>
                </c:pt>
                <c:pt idx="365">
                  <c:v>48.81853167040683</c:v>
                </c:pt>
                <c:pt idx="366">
                  <c:v>48.87363345786382</c:v>
                </c:pt>
                <c:pt idx="367">
                  <c:v>48.91970440313906</c:v>
                </c:pt>
                <c:pt idx="368">
                  <c:v>48.95783416401954</c:v>
                </c:pt>
                <c:pt idx="369">
                  <c:v>48.89329968183662</c:v>
                </c:pt>
                <c:pt idx="370">
                  <c:v>48.91865405829343</c:v>
                </c:pt>
                <c:pt idx="371">
                  <c:v>49.1305138946822</c:v>
                </c:pt>
                <c:pt idx="372">
                  <c:v>49.15341919172437</c:v>
                </c:pt>
                <c:pt idx="373">
                  <c:v>49.17967818970028</c:v>
                </c:pt>
                <c:pt idx="374">
                  <c:v>49.20805213164218</c:v>
                </c:pt>
                <c:pt idx="375">
                  <c:v>49.23719687102648</c:v>
                </c:pt>
                <c:pt idx="376">
                  <c:v>49.26697357869046</c:v>
                </c:pt>
                <c:pt idx="377">
                  <c:v>49.29784621843288</c:v>
                </c:pt>
                <c:pt idx="378">
                  <c:v>49.2965477033564</c:v>
                </c:pt>
                <c:pt idx="379">
                  <c:v>49.27043238265453</c:v>
                </c:pt>
                <c:pt idx="380">
                  <c:v>49.25406735879565</c:v>
                </c:pt>
                <c:pt idx="381">
                  <c:v>49.24594863092483</c:v>
                </c:pt>
                <c:pt idx="382">
                  <c:v>49.3579171418254</c:v>
                </c:pt>
                <c:pt idx="383">
                  <c:v>49.36156371898156</c:v>
                </c:pt>
                <c:pt idx="384">
                  <c:v>49.37030526251793</c:v>
                </c:pt>
                <c:pt idx="385">
                  <c:v>49.38268269269135</c:v>
                </c:pt>
                <c:pt idx="386">
                  <c:v>49.3928405997541</c:v>
                </c:pt>
                <c:pt idx="387">
                  <c:v>49.39741560884251</c:v>
                </c:pt>
                <c:pt idx="388">
                  <c:v>49.40527928654214</c:v>
                </c:pt>
                <c:pt idx="389">
                  <c:v>49.4246219071621</c:v>
                </c:pt>
                <c:pt idx="390">
                  <c:v>49.45786865168648</c:v>
                </c:pt>
                <c:pt idx="391">
                  <c:v>49.50519695059651</c:v>
                </c:pt>
                <c:pt idx="392">
                  <c:v>49.56251869765848</c:v>
                </c:pt>
                <c:pt idx="393">
                  <c:v>49.62934669442507</c:v>
                </c:pt>
                <c:pt idx="394">
                  <c:v>49.69874970414524</c:v>
                </c:pt>
                <c:pt idx="395">
                  <c:v>49.76276772115494</c:v>
                </c:pt>
                <c:pt idx="396">
                  <c:v>49.82320815669993</c:v>
                </c:pt>
                <c:pt idx="397">
                  <c:v>49.88156707707835</c:v>
                </c:pt>
                <c:pt idx="398">
                  <c:v>49.9350598813193</c:v>
                </c:pt>
                <c:pt idx="399">
                  <c:v>49.98149664611159</c:v>
                </c:pt>
                <c:pt idx="400">
                  <c:v>50.02125037920846</c:v>
                </c:pt>
                <c:pt idx="401">
                  <c:v>50.05613611006935</c:v>
                </c:pt>
                <c:pt idx="402">
                  <c:v>50.08996510437896</c:v>
                </c:pt>
                <c:pt idx="403">
                  <c:v>50.12483829850036</c:v>
                </c:pt>
                <c:pt idx="404">
                  <c:v>50.16098573651216</c:v>
                </c:pt>
                <c:pt idx="405">
                  <c:v>50.19858169760635</c:v>
                </c:pt>
                <c:pt idx="406">
                  <c:v>50.23474817790211</c:v>
                </c:pt>
                <c:pt idx="407">
                  <c:v>50.26198406729966</c:v>
                </c:pt>
                <c:pt idx="408">
                  <c:v>50.27504185712232</c:v>
                </c:pt>
                <c:pt idx="409">
                  <c:v>50.27588998533087</c:v>
                </c:pt>
                <c:pt idx="410">
                  <c:v>50.26785613198978</c:v>
                </c:pt>
                <c:pt idx="411">
                  <c:v>50.25292817220377</c:v>
                </c:pt>
                <c:pt idx="412">
                  <c:v>50.23390377204365</c:v>
                </c:pt>
                <c:pt idx="413">
                  <c:v>50.21217884911476</c:v>
                </c:pt>
                <c:pt idx="414">
                  <c:v>50.18796729403338</c:v>
                </c:pt>
                <c:pt idx="415">
                  <c:v>50.1622356483974</c:v>
                </c:pt>
                <c:pt idx="416">
                  <c:v>50.13489008546385</c:v>
                </c:pt>
                <c:pt idx="417">
                  <c:v>50.10519256614512</c:v>
                </c:pt>
                <c:pt idx="418">
                  <c:v>50.07396731320421</c:v>
                </c:pt>
                <c:pt idx="419">
                  <c:v>50.04115648131214</c:v>
                </c:pt>
                <c:pt idx="420">
                  <c:v>50.00604414794978</c:v>
                </c:pt>
                <c:pt idx="421">
                  <c:v>49.9695645515137</c:v>
                </c:pt>
                <c:pt idx="422">
                  <c:v>49.93234128839295</c:v>
                </c:pt>
                <c:pt idx="423">
                  <c:v>49.89600831306682</c:v>
                </c:pt>
                <c:pt idx="424">
                  <c:v>49.866076111709</c:v>
                </c:pt>
                <c:pt idx="425">
                  <c:v>49.84635696079521</c:v>
                </c:pt>
                <c:pt idx="426">
                  <c:v>49.83744698559921</c:v>
                </c:pt>
                <c:pt idx="427">
                  <c:v>49.83897839265083</c:v>
                </c:pt>
                <c:pt idx="428">
                  <c:v>49.85051895828993</c:v>
                </c:pt>
                <c:pt idx="429">
                  <c:v>49.87507601662791</c:v>
                </c:pt>
                <c:pt idx="430">
                  <c:v>49.91110557561839</c:v>
                </c:pt>
                <c:pt idx="431">
                  <c:v>49.95445279745838</c:v>
                </c:pt>
                <c:pt idx="432">
                  <c:v>50.00511696299196</c:v>
                </c:pt>
                <c:pt idx="433">
                  <c:v>50.06155900699524</c:v>
                </c:pt>
                <c:pt idx="434">
                  <c:v>50.11577624896078</c:v>
                </c:pt>
                <c:pt idx="435">
                  <c:v>50.16438707176282</c:v>
                </c:pt>
                <c:pt idx="436">
                  <c:v>50.2121299478228</c:v>
                </c:pt>
                <c:pt idx="437">
                  <c:v>50.25998056104768</c:v>
                </c:pt>
                <c:pt idx="438">
                  <c:v>50.30865606896094</c:v>
                </c:pt>
                <c:pt idx="439">
                  <c:v>50.36018302107957</c:v>
                </c:pt>
                <c:pt idx="440">
                  <c:v>50.4097464534241</c:v>
                </c:pt>
                <c:pt idx="441">
                  <c:v>50.45368862563044</c:v>
                </c:pt>
                <c:pt idx="442">
                  <c:v>50.48038360130763</c:v>
                </c:pt>
                <c:pt idx="443">
                  <c:v>50.47805968765275</c:v>
                </c:pt>
                <c:pt idx="444">
                  <c:v>50.45135929708068</c:v>
                </c:pt>
                <c:pt idx="445">
                  <c:v>50.40858849918036</c:v>
                </c:pt>
                <c:pt idx="446">
                  <c:v>50.3552666490514</c:v>
                </c:pt>
                <c:pt idx="447">
                  <c:v>50.30038457139551</c:v>
                </c:pt>
                <c:pt idx="448">
                  <c:v>50.26085503034313</c:v>
                </c:pt>
                <c:pt idx="449">
                  <c:v>50.24673238963631</c:v>
                </c:pt>
                <c:pt idx="450">
                  <c:v>50.25716025311704</c:v>
                </c:pt>
                <c:pt idx="451">
                  <c:v>50.27643846911535</c:v>
                </c:pt>
                <c:pt idx="452">
                  <c:v>50.31257438385492</c:v>
                </c:pt>
                <c:pt idx="453">
                  <c:v>50.3885154943106</c:v>
                </c:pt>
                <c:pt idx="454">
                  <c:v>50.4934343587251</c:v>
                </c:pt>
                <c:pt idx="455">
                  <c:v>50.53489881870483</c:v>
                </c:pt>
                <c:pt idx="456">
                  <c:v>50.44577140406121</c:v>
                </c:pt>
                <c:pt idx="457">
                  <c:v>50.39700078410586</c:v>
                </c:pt>
                <c:pt idx="458">
                  <c:v>50.3698773943212</c:v>
                </c:pt>
                <c:pt idx="459">
                  <c:v>50.35930625222058</c:v>
                </c:pt>
                <c:pt idx="460">
                  <c:v>50.36397776852432</c:v>
                </c:pt>
                <c:pt idx="461">
                  <c:v>50.38271694729109</c:v>
                </c:pt>
                <c:pt idx="462">
                  <c:v>50.4131063284488</c:v>
                </c:pt>
                <c:pt idx="463">
                  <c:v>50.4531708553202</c:v>
                </c:pt>
                <c:pt idx="464">
                  <c:v>50.50138821373694</c:v>
                </c:pt>
                <c:pt idx="465">
                  <c:v>50.55517828879653</c:v>
                </c:pt>
                <c:pt idx="466">
                  <c:v>50.60625568874006</c:v>
                </c:pt>
                <c:pt idx="467">
                  <c:v>50.65031563955148</c:v>
                </c:pt>
                <c:pt idx="468">
                  <c:v>50.69013171212061</c:v>
                </c:pt>
                <c:pt idx="469">
                  <c:v>50.72737849341402</c:v>
                </c:pt>
                <c:pt idx="470">
                  <c:v>50.76021279613645</c:v>
                </c:pt>
                <c:pt idx="471">
                  <c:v>50.7861343022036</c:v>
                </c:pt>
                <c:pt idx="472">
                  <c:v>50.80657559060058</c:v>
                </c:pt>
                <c:pt idx="473">
                  <c:v>50.82415294820837</c:v>
                </c:pt>
                <c:pt idx="474">
                  <c:v>50.84079058722963</c:v>
                </c:pt>
                <c:pt idx="475">
                  <c:v>50.85766921467856</c:v>
                </c:pt>
                <c:pt idx="476">
                  <c:v>50.87502390985478</c:v>
                </c:pt>
                <c:pt idx="477">
                  <c:v>50.89261996031795</c:v>
                </c:pt>
                <c:pt idx="478">
                  <c:v>50.91045119063799</c:v>
                </c:pt>
                <c:pt idx="479">
                  <c:v>50.75489041935462</c:v>
                </c:pt>
              </c:numCache>
            </c:numRef>
          </c:val>
        </c:ser>
        <c:dLbls>
          <c:showLegendKey val="0"/>
          <c:showVal val="0"/>
          <c:showCatName val="0"/>
          <c:showSerName val="0"/>
          <c:showPercent val="0"/>
          <c:showBubbleSize val="0"/>
        </c:dLbls>
        <c:axId val="-2134655400"/>
        <c:axId val="-2103425880"/>
      </c:areaChart>
      <c:dateAx>
        <c:axId val="-2100422568"/>
        <c:scaling>
          <c:orientation val="minMax"/>
          <c:max val="44166.0"/>
          <c:min val="41640.0"/>
        </c:scaling>
        <c:delete val="0"/>
        <c:axPos val="b"/>
        <c:numFmt formatCode="[$-409]mmm\-yy;@" sourceLinked="0"/>
        <c:majorTickMark val="out"/>
        <c:minorTickMark val="none"/>
        <c:tickLblPos val="nextTo"/>
        <c:spPr>
          <a:ln w="9525">
            <a:solidFill>
              <a:srgbClr val="707C8A"/>
            </a:solidFill>
            <a:prstDash val="solid"/>
          </a:ln>
        </c:spPr>
        <c:txPr>
          <a:bodyPr rot="-5400000" vert="horz"/>
          <a:lstStyle/>
          <a:p>
            <a:pPr>
              <a:defRPr sz="1000"/>
            </a:pPr>
            <a:endParaRPr lang="en-US"/>
          </a:p>
        </c:txPr>
        <c:crossAx val="2147127752"/>
        <c:crosses val="autoZero"/>
        <c:auto val="1"/>
        <c:lblOffset val="100"/>
        <c:baseTimeUnit val="months"/>
        <c:majorUnit val="6.0"/>
        <c:majorTimeUnit val="months"/>
      </c:dateAx>
      <c:valAx>
        <c:axId val="2147127752"/>
        <c:scaling>
          <c:orientation val="minMax"/>
        </c:scaling>
        <c:delete val="0"/>
        <c:axPos val="l"/>
        <c:majorGridlines>
          <c:spPr>
            <a:ln w="6350">
              <a:solidFill>
                <a:srgbClr val="707C8A"/>
              </a:solidFill>
              <a:prstDash val="solid"/>
            </a:ln>
          </c:spPr>
        </c:majorGridlines>
        <c:numFmt formatCode="0%" sourceLinked="0"/>
        <c:majorTickMark val="out"/>
        <c:minorTickMark val="none"/>
        <c:tickLblPos val="nextTo"/>
        <c:spPr>
          <a:ln w="9525">
            <a:solidFill>
              <a:srgbClr val="707C8A"/>
            </a:solidFill>
            <a:prstDash val="solid"/>
          </a:ln>
        </c:spPr>
        <c:txPr>
          <a:bodyPr/>
          <a:lstStyle/>
          <a:p>
            <a:pPr>
              <a:defRPr sz="1000"/>
            </a:pPr>
            <a:endParaRPr lang="en-US"/>
          </a:p>
        </c:txPr>
        <c:crossAx val="-2100422568"/>
        <c:crosses val="autoZero"/>
        <c:crossBetween val="midCat"/>
      </c:valAx>
      <c:valAx>
        <c:axId val="-2103425880"/>
        <c:scaling>
          <c:orientation val="minMax"/>
        </c:scaling>
        <c:delete val="0"/>
        <c:axPos val="r"/>
        <c:numFmt formatCode="0%" sourceLinked="1"/>
        <c:majorTickMark val="out"/>
        <c:minorTickMark val="none"/>
        <c:tickLblPos val="nextTo"/>
        <c:txPr>
          <a:bodyPr/>
          <a:lstStyle/>
          <a:p>
            <a:pPr>
              <a:defRPr sz="1000"/>
            </a:pPr>
            <a:endParaRPr lang="en-US"/>
          </a:p>
        </c:txPr>
        <c:crossAx val="-2134655400"/>
        <c:crosses val="max"/>
        <c:crossBetween val="midCat"/>
      </c:valAx>
      <c:dateAx>
        <c:axId val="-2134655400"/>
        <c:scaling>
          <c:orientation val="minMax"/>
        </c:scaling>
        <c:delete val="1"/>
        <c:axPos val="b"/>
        <c:numFmt formatCode="m/d/yyyy" sourceLinked="1"/>
        <c:majorTickMark val="out"/>
        <c:minorTickMark val="none"/>
        <c:tickLblPos val="nextTo"/>
        <c:crossAx val="-2103425880"/>
        <c:crosses val="autoZero"/>
        <c:auto val="1"/>
        <c:lblOffset val="100"/>
        <c:baseTimeUnit val="months"/>
      </c:dateAx>
      <c:spPr>
        <a:noFill/>
        <a:ln>
          <a:noFill/>
        </a:ln>
      </c:spPr>
    </c:plotArea>
    <c:plotVisOnly val="1"/>
    <c:dispBlanksAs val="zero"/>
    <c:showDLblsOverMax val="0"/>
  </c:chart>
  <c:spPr>
    <a:noFill/>
    <a:ln w="19050" cmpd="sng">
      <a:solidFill>
        <a:srgbClr val="707C8A"/>
      </a:solidFill>
      <a:prstDash val="solid"/>
    </a:ln>
  </c:spPr>
  <c:txPr>
    <a:bodyPr/>
    <a:lstStyle/>
    <a:p>
      <a:pPr>
        <a:defRPr sz="700">
          <a:latin typeface="Arial" pitchFamily="34" charset="0"/>
          <a:cs typeface="Arial" pitchFamily="34" charset="0"/>
        </a:defRPr>
      </a:pPr>
      <a:endParaRPr lang="en-US"/>
    </a:p>
  </c:tx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0617361254018809"/>
          <c:y val="0.0910114660114662"/>
          <c:w val="0.920162250037558"/>
          <c:h val="0.632746382746383"/>
        </c:manualLayout>
      </c:layout>
      <c:barChart>
        <c:barDir val="col"/>
        <c:grouping val="stacked"/>
        <c:varyColors val="0"/>
        <c:ser>
          <c:idx val="0"/>
          <c:order val="0"/>
          <c:tx>
            <c:strRef>
              <c:f>'Figure 1'!$K$4</c:f>
              <c:strCache>
                <c:ptCount val="1"/>
                <c:pt idx="0">
                  <c:v>East North Central</c:v>
                </c:pt>
              </c:strCache>
            </c:strRef>
          </c:tx>
          <c:spPr>
            <a:solidFill>
              <a:srgbClr val="0066B3"/>
            </a:solidFill>
            <a:ln>
              <a:noFill/>
            </a:ln>
          </c:spPr>
          <c:invertIfNegative val="0"/>
          <c:cat>
            <c:numRef>
              <c:f>'Figure 1'!$J$5:$J$8</c:f>
              <c:numCache>
                <c:formatCode>General</c:formatCode>
                <c:ptCount val="4"/>
                <c:pt idx="0">
                  <c:v>2015.0</c:v>
                </c:pt>
                <c:pt idx="1">
                  <c:v>2016.0</c:v>
                </c:pt>
                <c:pt idx="2">
                  <c:v>2017.0</c:v>
                </c:pt>
                <c:pt idx="3">
                  <c:v>2018.0</c:v>
                </c:pt>
              </c:numCache>
            </c:numRef>
          </c:cat>
          <c:val>
            <c:numRef>
              <c:f>'Figure 1'!$K$5:$K$8</c:f>
              <c:numCache>
                <c:formatCode>#,##0.0</c:formatCode>
                <c:ptCount val="4"/>
                <c:pt idx="0">
                  <c:v>1.267</c:v>
                </c:pt>
                <c:pt idx="1">
                  <c:v>1.45</c:v>
                </c:pt>
                <c:pt idx="2">
                  <c:v>0.0</c:v>
                </c:pt>
                <c:pt idx="3">
                  <c:v>0.0</c:v>
                </c:pt>
              </c:numCache>
            </c:numRef>
          </c:val>
        </c:ser>
        <c:ser>
          <c:idx val="1"/>
          <c:order val="1"/>
          <c:tx>
            <c:strRef>
              <c:f>'Figure 1'!$L$4</c:f>
              <c:strCache>
                <c:ptCount val="1"/>
                <c:pt idx="0">
                  <c:v>East South Central</c:v>
                </c:pt>
              </c:strCache>
            </c:strRef>
          </c:tx>
          <c:spPr>
            <a:solidFill>
              <a:srgbClr val="A1ABB2"/>
            </a:solidFill>
          </c:spPr>
          <c:invertIfNegative val="0"/>
          <c:cat>
            <c:numRef>
              <c:f>'Figure 1'!$J$5:$J$8</c:f>
              <c:numCache>
                <c:formatCode>General</c:formatCode>
                <c:ptCount val="4"/>
                <c:pt idx="0">
                  <c:v>2015.0</c:v>
                </c:pt>
                <c:pt idx="1">
                  <c:v>2016.0</c:v>
                </c:pt>
                <c:pt idx="2">
                  <c:v>2017.0</c:v>
                </c:pt>
                <c:pt idx="3">
                  <c:v>2018.0</c:v>
                </c:pt>
              </c:numCache>
            </c:numRef>
          </c:cat>
          <c:val>
            <c:numRef>
              <c:f>'Figure 1'!$L$5:$L$8</c:f>
              <c:numCache>
                <c:formatCode>#,##0.0</c:formatCode>
                <c:ptCount val="4"/>
                <c:pt idx="0">
                  <c:v>0.525</c:v>
                </c:pt>
                <c:pt idx="1">
                  <c:v>0.0</c:v>
                </c:pt>
                <c:pt idx="2">
                  <c:v>2.87</c:v>
                </c:pt>
                <c:pt idx="3">
                  <c:v>0.0</c:v>
                </c:pt>
              </c:numCache>
            </c:numRef>
          </c:val>
        </c:ser>
        <c:ser>
          <c:idx val="2"/>
          <c:order val="2"/>
          <c:tx>
            <c:strRef>
              <c:f>'Figure 1'!$M$4</c:f>
              <c:strCache>
                <c:ptCount val="1"/>
                <c:pt idx="0">
                  <c:v>Eastern Canada</c:v>
                </c:pt>
              </c:strCache>
            </c:strRef>
          </c:tx>
          <c:spPr>
            <a:solidFill>
              <a:srgbClr val="103C68"/>
            </a:solidFill>
          </c:spPr>
          <c:invertIfNegative val="0"/>
          <c:cat>
            <c:numRef>
              <c:f>'Figure 1'!$J$5:$J$8</c:f>
              <c:numCache>
                <c:formatCode>General</c:formatCode>
                <c:ptCount val="4"/>
                <c:pt idx="0">
                  <c:v>2015.0</c:v>
                </c:pt>
                <c:pt idx="1">
                  <c:v>2016.0</c:v>
                </c:pt>
                <c:pt idx="2">
                  <c:v>2017.0</c:v>
                </c:pt>
                <c:pt idx="3">
                  <c:v>2018.0</c:v>
                </c:pt>
              </c:numCache>
            </c:numRef>
          </c:cat>
          <c:val>
            <c:numRef>
              <c:f>'Figure 1'!$M$5:$M$8</c:f>
              <c:numCache>
                <c:formatCode>#,##0.0</c:formatCode>
                <c:ptCount val="4"/>
                <c:pt idx="0">
                  <c:v>0.158</c:v>
                </c:pt>
                <c:pt idx="1">
                  <c:v>0.0</c:v>
                </c:pt>
                <c:pt idx="2">
                  <c:v>2.3</c:v>
                </c:pt>
                <c:pt idx="3">
                  <c:v>0.0</c:v>
                </c:pt>
              </c:numCache>
            </c:numRef>
          </c:val>
        </c:ser>
        <c:ser>
          <c:idx val="3"/>
          <c:order val="3"/>
          <c:tx>
            <c:strRef>
              <c:f>'Figure 1'!$N$4</c:f>
              <c:strCache>
                <c:ptCount val="1"/>
                <c:pt idx="0">
                  <c:v>Middle Atlantic</c:v>
                </c:pt>
              </c:strCache>
            </c:strRef>
          </c:tx>
          <c:spPr>
            <a:solidFill>
              <a:srgbClr val="BED158"/>
            </a:solidFill>
          </c:spPr>
          <c:invertIfNegative val="0"/>
          <c:cat>
            <c:numRef>
              <c:f>'Figure 1'!$J$5:$J$8</c:f>
              <c:numCache>
                <c:formatCode>General</c:formatCode>
                <c:ptCount val="4"/>
                <c:pt idx="0">
                  <c:v>2015.0</c:v>
                </c:pt>
                <c:pt idx="1">
                  <c:v>2016.0</c:v>
                </c:pt>
                <c:pt idx="2">
                  <c:v>2017.0</c:v>
                </c:pt>
                <c:pt idx="3">
                  <c:v>2018.0</c:v>
                </c:pt>
              </c:numCache>
            </c:numRef>
          </c:cat>
          <c:val>
            <c:numRef>
              <c:f>'Figure 1'!$N$5:$N$8</c:f>
              <c:numCache>
                <c:formatCode>#,##0.0</c:formatCode>
                <c:ptCount val="4"/>
                <c:pt idx="0">
                  <c:v>0.361</c:v>
                </c:pt>
                <c:pt idx="1">
                  <c:v>1.259</c:v>
                </c:pt>
                <c:pt idx="2">
                  <c:v>1.47</c:v>
                </c:pt>
                <c:pt idx="3">
                  <c:v>0.0</c:v>
                </c:pt>
              </c:numCache>
            </c:numRef>
          </c:val>
        </c:ser>
        <c:ser>
          <c:idx val="4"/>
          <c:order val="4"/>
          <c:tx>
            <c:strRef>
              <c:f>'Figure 1'!$O$4</c:f>
              <c:strCache>
                <c:ptCount val="1"/>
                <c:pt idx="0">
                  <c:v>New England</c:v>
                </c:pt>
              </c:strCache>
            </c:strRef>
          </c:tx>
          <c:spPr>
            <a:solidFill>
              <a:srgbClr val="00A9CB"/>
            </a:solidFill>
          </c:spPr>
          <c:invertIfNegative val="0"/>
          <c:cat>
            <c:numRef>
              <c:f>'Figure 1'!$J$5:$J$8</c:f>
              <c:numCache>
                <c:formatCode>General</c:formatCode>
                <c:ptCount val="4"/>
                <c:pt idx="0">
                  <c:v>2015.0</c:v>
                </c:pt>
                <c:pt idx="1">
                  <c:v>2016.0</c:v>
                </c:pt>
                <c:pt idx="2">
                  <c:v>2017.0</c:v>
                </c:pt>
                <c:pt idx="3">
                  <c:v>2018.0</c:v>
                </c:pt>
              </c:numCache>
            </c:numRef>
          </c:cat>
          <c:val>
            <c:numRef>
              <c:f>'Figure 1'!$O$5:$O$8</c:f>
              <c:numCache>
                <c:formatCode>#,##0.0</c:formatCode>
                <c:ptCount val="4"/>
                <c:pt idx="0">
                  <c:v>0.0</c:v>
                </c:pt>
                <c:pt idx="1">
                  <c:v>0.342</c:v>
                </c:pt>
                <c:pt idx="2">
                  <c:v>0.222</c:v>
                </c:pt>
                <c:pt idx="3">
                  <c:v>0.7</c:v>
                </c:pt>
              </c:numCache>
            </c:numRef>
          </c:val>
        </c:ser>
        <c:ser>
          <c:idx val="5"/>
          <c:order val="5"/>
          <c:tx>
            <c:strRef>
              <c:f>'Figure 1'!$P$4</c:f>
              <c:strCache>
                <c:ptCount val="1"/>
                <c:pt idx="0">
                  <c:v>South Atlantic</c:v>
                </c:pt>
              </c:strCache>
            </c:strRef>
          </c:tx>
          <c:spPr>
            <a:solidFill>
              <a:srgbClr val="FDBA4D"/>
            </a:solidFill>
          </c:spPr>
          <c:invertIfNegative val="0"/>
          <c:cat>
            <c:numRef>
              <c:f>'Figure 1'!$J$5:$J$8</c:f>
              <c:numCache>
                <c:formatCode>General</c:formatCode>
                <c:ptCount val="4"/>
                <c:pt idx="0">
                  <c:v>2015.0</c:v>
                </c:pt>
                <c:pt idx="1">
                  <c:v>2016.0</c:v>
                </c:pt>
                <c:pt idx="2">
                  <c:v>2017.0</c:v>
                </c:pt>
                <c:pt idx="3">
                  <c:v>2018.0</c:v>
                </c:pt>
              </c:numCache>
            </c:numRef>
          </c:cat>
          <c:val>
            <c:numRef>
              <c:f>'Figure 1'!$P$5:$P$8</c:f>
              <c:numCache>
                <c:formatCode>#,##0.0</c:formatCode>
                <c:ptCount val="4"/>
                <c:pt idx="0">
                  <c:v>0.0</c:v>
                </c:pt>
                <c:pt idx="1">
                  <c:v>0.205</c:v>
                </c:pt>
                <c:pt idx="2">
                  <c:v>0.505</c:v>
                </c:pt>
                <c:pt idx="3">
                  <c:v>3.35</c:v>
                </c:pt>
              </c:numCache>
            </c:numRef>
          </c:val>
        </c:ser>
        <c:ser>
          <c:idx val="6"/>
          <c:order val="6"/>
          <c:tx>
            <c:strRef>
              <c:f>'Figure 1'!$Q$4</c:f>
              <c:strCache>
                <c:ptCount val="1"/>
                <c:pt idx="0">
                  <c:v>West South Central</c:v>
                </c:pt>
              </c:strCache>
            </c:strRef>
          </c:tx>
          <c:spPr>
            <a:solidFill>
              <a:srgbClr val="4B254C"/>
            </a:solidFill>
          </c:spPr>
          <c:invertIfNegative val="0"/>
          <c:cat>
            <c:numRef>
              <c:f>'Figure 1'!$J$5:$J$8</c:f>
              <c:numCache>
                <c:formatCode>General</c:formatCode>
                <c:ptCount val="4"/>
                <c:pt idx="0">
                  <c:v>2015.0</c:v>
                </c:pt>
                <c:pt idx="1">
                  <c:v>2016.0</c:v>
                </c:pt>
                <c:pt idx="2">
                  <c:v>2017.0</c:v>
                </c:pt>
                <c:pt idx="3">
                  <c:v>2018.0</c:v>
                </c:pt>
              </c:numCache>
            </c:numRef>
          </c:cat>
          <c:val>
            <c:numRef>
              <c:f>'Figure 1'!$Q$5:$Q$8</c:f>
              <c:numCache>
                <c:formatCode>#,##0.0</c:formatCode>
                <c:ptCount val="4"/>
                <c:pt idx="0">
                  <c:v>1.2068215</c:v>
                </c:pt>
                <c:pt idx="1">
                  <c:v>2.076</c:v>
                </c:pt>
                <c:pt idx="2">
                  <c:v>0.73</c:v>
                </c:pt>
                <c:pt idx="3">
                  <c:v>0.9</c:v>
                </c:pt>
              </c:numCache>
            </c:numRef>
          </c:val>
        </c:ser>
        <c:dLbls>
          <c:showLegendKey val="0"/>
          <c:showVal val="0"/>
          <c:showCatName val="0"/>
          <c:showSerName val="0"/>
          <c:showPercent val="0"/>
          <c:showBubbleSize val="0"/>
        </c:dLbls>
        <c:gapWidth val="150"/>
        <c:overlap val="100"/>
        <c:axId val="-2044778840"/>
        <c:axId val="-2101315768"/>
      </c:barChart>
      <c:catAx>
        <c:axId val="-2044778840"/>
        <c:scaling>
          <c:orientation val="minMax"/>
        </c:scaling>
        <c:delete val="0"/>
        <c:axPos val="b"/>
        <c:numFmt formatCode="General" sourceLinked="0"/>
        <c:majorTickMark val="out"/>
        <c:minorTickMark val="none"/>
        <c:tickLblPos val="nextTo"/>
        <c:spPr>
          <a:ln w="3175">
            <a:solidFill>
              <a:srgbClr val="707C8A"/>
            </a:solidFill>
            <a:prstDash val="solid"/>
          </a:ln>
        </c:spPr>
        <c:txPr>
          <a:bodyPr rot="0" vert="horz"/>
          <a:lstStyle/>
          <a:p>
            <a:pPr>
              <a:defRPr sz="1000" b="0">
                <a:latin typeface="Arial"/>
                <a:ea typeface="Arial"/>
                <a:cs typeface="Arial"/>
              </a:defRPr>
            </a:pPr>
            <a:endParaRPr lang="en-US"/>
          </a:p>
        </c:txPr>
        <c:crossAx val="-2101315768"/>
        <c:crosses val="autoZero"/>
        <c:auto val="1"/>
        <c:lblAlgn val="ctr"/>
        <c:lblOffset val="100"/>
        <c:noMultiLvlLbl val="0"/>
      </c:catAx>
      <c:valAx>
        <c:axId val="-2101315768"/>
        <c:scaling>
          <c:orientation val="minMax"/>
        </c:scaling>
        <c:delete val="0"/>
        <c:axPos val="l"/>
        <c:majorGridlines>
          <c:spPr>
            <a:ln w="3175">
              <a:solidFill>
                <a:srgbClr val="707C8A"/>
              </a:solidFill>
              <a:prstDash val="solid"/>
            </a:ln>
          </c:spPr>
        </c:majorGridlines>
        <c:numFmt formatCode="#,##0" sourceLinked="0"/>
        <c:majorTickMark val="out"/>
        <c:minorTickMark val="none"/>
        <c:tickLblPos val="nextTo"/>
        <c:spPr>
          <a:ln w="3175">
            <a:solidFill>
              <a:srgbClr val="707C8A"/>
            </a:solidFill>
            <a:prstDash val="solid"/>
          </a:ln>
        </c:spPr>
        <c:txPr>
          <a:bodyPr/>
          <a:lstStyle/>
          <a:p>
            <a:pPr>
              <a:defRPr sz="1000" b="0">
                <a:latin typeface="Arial"/>
                <a:ea typeface="Arial"/>
                <a:cs typeface="Arial"/>
              </a:defRPr>
            </a:pPr>
            <a:endParaRPr lang="en-US"/>
          </a:p>
        </c:txPr>
        <c:crossAx val="-2044778840"/>
        <c:crosses val="autoZero"/>
        <c:crossBetween val="between"/>
      </c:valAx>
      <c:spPr>
        <a:noFill/>
        <a:ln>
          <a:noFill/>
        </a:ln>
      </c:spPr>
    </c:plotArea>
    <c:legend>
      <c:legendPos val="b"/>
      <c:layout>
        <c:manualLayout>
          <c:xMode val="edge"/>
          <c:yMode val="edge"/>
          <c:x val="0.0"/>
          <c:y val="0.741810129445242"/>
          <c:w val="1.0"/>
          <c:h val="0.138684138684139"/>
        </c:manualLayout>
      </c:layout>
      <c:overlay val="1"/>
      <c:txPr>
        <a:bodyPr/>
        <a:lstStyle/>
        <a:p>
          <a:pPr>
            <a:defRPr sz="1000" b="0">
              <a:solidFill>
                <a:srgbClr val="000000"/>
              </a:solidFill>
              <a:latin typeface="Arial"/>
            </a:defRPr>
          </a:pPr>
          <a:endParaRPr lang="en-US"/>
        </a:p>
      </c:txPr>
    </c:legend>
    <c:plotVisOnly val="1"/>
    <c:dispBlanksAs val="gap"/>
    <c:showDLblsOverMax val="0"/>
  </c:chart>
  <c:spPr>
    <a:noFill/>
    <a:ln w="6350" cmpd="sng">
      <a:solidFill>
        <a:srgbClr val="707C8A"/>
      </a:solidFill>
      <a:prstDash val="solid"/>
    </a:ln>
  </c:spPr>
  <c:txPr>
    <a:bodyPr/>
    <a:lstStyle/>
    <a:p>
      <a:pPr>
        <a:defRPr sz="700">
          <a:latin typeface="Arial" pitchFamily="34" charset="0"/>
          <a:cs typeface="Arial" pitchFamily="34" charset="0"/>
        </a:defRPr>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0617361254018809"/>
          <c:y val="0.0910114660114662"/>
          <c:w val="0.920162250037558"/>
          <c:h val="0.632746382746383"/>
        </c:manualLayout>
      </c:layout>
      <c:barChart>
        <c:barDir val="col"/>
        <c:grouping val="stacked"/>
        <c:varyColors val="0"/>
        <c:ser>
          <c:idx val="0"/>
          <c:order val="0"/>
          <c:tx>
            <c:strRef>
              <c:f>'Figure 2'!$K$4</c:f>
              <c:strCache>
                <c:ptCount val="1"/>
                <c:pt idx="0">
                  <c:v>East North Central</c:v>
                </c:pt>
              </c:strCache>
            </c:strRef>
          </c:tx>
          <c:spPr>
            <a:solidFill>
              <a:srgbClr val="0066B3"/>
            </a:solidFill>
            <a:ln>
              <a:noFill/>
            </a:ln>
          </c:spPr>
          <c:invertIfNegative val="0"/>
          <c:cat>
            <c:numRef>
              <c:f>'Figure 2'!$J$5:$J$10</c:f>
              <c:numCache>
                <c:formatCode>General</c:formatCode>
                <c:ptCount val="6"/>
                <c:pt idx="0">
                  <c:v>2015.0</c:v>
                </c:pt>
                <c:pt idx="1">
                  <c:v>2016.0</c:v>
                </c:pt>
                <c:pt idx="2">
                  <c:v>2017.0</c:v>
                </c:pt>
                <c:pt idx="3">
                  <c:v>2018.0</c:v>
                </c:pt>
                <c:pt idx="4">
                  <c:v>2019.0</c:v>
                </c:pt>
                <c:pt idx="5">
                  <c:v>2020.0</c:v>
                </c:pt>
              </c:numCache>
            </c:numRef>
          </c:cat>
          <c:val>
            <c:numRef>
              <c:f>'Figure 2'!$K$5:$K$10</c:f>
              <c:numCache>
                <c:formatCode>#,##0.0</c:formatCode>
                <c:ptCount val="6"/>
                <c:pt idx="0">
                  <c:v>1.692</c:v>
                </c:pt>
                <c:pt idx="1">
                  <c:v>0.7</c:v>
                </c:pt>
                <c:pt idx="2">
                  <c:v>0.0</c:v>
                </c:pt>
                <c:pt idx="3">
                  <c:v>0.75</c:v>
                </c:pt>
                <c:pt idx="4">
                  <c:v>0.0</c:v>
                </c:pt>
                <c:pt idx="5">
                  <c:v>0.0</c:v>
                </c:pt>
              </c:numCache>
            </c:numRef>
          </c:val>
        </c:ser>
        <c:ser>
          <c:idx val="1"/>
          <c:order val="1"/>
          <c:tx>
            <c:strRef>
              <c:f>'Figure 2'!$L$4</c:f>
              <c:strCache>
                <c:ptCount val="1"/>
                <c:pt idx="0">
                  <c:v>East South Central</c:v>
                </c:pt>
              </c:strCache>
            </c:strRef>
          </c:tx>
          <c:spPr>
            <a:solidFill>
              <a:srgbClr val="A1ABB2"/>
            </a:solidFill>
          </c:spPr>
          <c:invertIfNegative val="0"/>
          <c:cat>
            <c:numRef>
              <c:f>'Figure 2'!$J$5:$J$10</c:f>
              <c:numCache>
                <c:formatCode>General</c:formatCode>
                <c:ptCount val="6"/>
                <c:pt idx="0">
                  <c:v>2015.0</c:v>
                </c:pt>
                <c:pt idx="1">
                  <c:v>2016.0</c:v>
                </c:pt>
                <c:pt idx="2">
                  <c:v>2017.0</c:v>
                </c:pt>
                <c:pt idx="3">
                  <c:v>2018.0</c:v>
                </c:pt>
                <c:pt idx="4">
                  <c:v>2019.0</c:v>
                </c:pt>
                <c:pt idx="5">
                  <c:v>2020.0</c:v>
                </c:pt>
              </c:numCache>
            </c:numRef>
          </c:cat>
          <c:val>
            <c:numRef>
              <c:f>'Figure 2'!$L$5:$L$10</c:f>
              <c:numCache>
                <c:formatCode>#,##0.0</c:formatCode>
                <c:ptCount val="6"/>
                <c:pt idx="0">
                  <c:v>0.525</c:v>
                </c:pt>
                <c:pt idx="1">
                  <c:v>0.0</c:v>
                </c:pt>
                <c:pt idx="2">
                  <c:v>2.02</c:v>
                </c:pt>
                <c:pt idx="3">
                  <c:v>2.2</c:v>
                </c:pt>
                <c:pt idx="4">
                  <c:v>0.85</c:v>
                </c:pt>
                <c:pt idx="5">
                  <c:v>0.0</c:v>
                </c:pt>
              </c:numCache>
            </c:numRef>
          </c:val>
        </c:ser>
        <c:ser>
          <c:idx val="2"/>
          <c:order val="2"/>
          <c:tx>
            <c:strRef>
              <c:f>'Figure 2'!$M$4</c:f>
              <c:strCache>
                <c:ptCount val="1"/>
                <c:pt idx="0">
                  <c:v>Eastern Canada</c:v>
                </c:pt>
              </c:strCache>
            </c:strRef>
          </c:tx>
          <c:spPr>
            <a:solidFill>
              <a:srgbClr val="103C68"/>
            </a:solidFill>
          </c:spPr>
          <c:invertIfNegative val="0"/>
          <c:cat>
            <c:numRef>
              <c:f>'Figure 2'!$J$5:$J$10</c:f>
              <c:numCache>
                <c:formatCode>General</c:formatCode>
                <c:ptCount val="6"/>
                <c:pt idx="0">
                  <c:v>2015.0</c:v>
                </c:pt>
                <c:pt idx="1">
                  <c:v>2016.0</c:v>
                </c:pt>
                <c:pt idx="2">
                  <c:v>2017.0</c:v>
                </c:pt>
                <c:pt idx="3">
                  <c:v>2018.0</c:v>
                </c:pt>
                <c:pt idx="4">
                  <c:v>2019.0</c:v>
                </c:pt>
                <c:pt idx="5">
                  <c:v>2020.0</c:v>
                </c:pt>
              </c:numCache>
            </c:numRef>
          </c:cat>
          <c:val>
            <c:numRef>
              <c:f>'Figure 2'!$M$5:$M$10</c:f>
              <c:numCache>
                <c:formatCode>#,##0.0</c:formatCode>
                <c:ptCount val="6"/>
                <c:pt idx="0">
                  <c:v>0.158</c:v>
                </c:pt>
                <c:pt idx="1">
                  <c:v>0.0</c:v>
                </c:pt>
                <c:pt idx="2">
                  <c:v>0.835</c:v>
                </c:pt>
                <c:pt idx="3">
                  <c:v>0.0</c:v>
                </c:pt>
                <c:pt idx="4">
                  <c:v>0.0</c:v>
                </c:pt>
                <c:pt idx="5">
                  <c:v>1.3</c:v>
                </c:pt>
              </c:numCache>
            </c:numRef>
          </c:val>
        </c:ser>
        <c:ser>
          <c:idx val="3"/>
          <c:order val="3"/>
          <c:tx>
            <c:strRef>
              <c:f>'Figure 2'!$N$4</c:f>
              <c:strCache>
                <c:ptCount val="1"/>
                <c:pt idx="0">
                  <c:v>Middle Atlantic</c:v>
                </c:pt>
              </c:strCache>
            </c:strRef>
          </c:tx>
          <c:spPr>
            <a:solidFill>
              <a:srgbClr val="BED158"/>
            </a:solidFill>
          </c:spPr>
          <c:invertIfNegative val="0"/>
          <c:cat>
            <c:numRef>
              <c:f>'Figure 2'!$J$5:$J$10</c:f>
              <c:numCache>
                <c:formatCode>General</c:formatCode>
                <c:ptCount val="6"/>
                <c:pt idx="0">
                  <c:v>2015.0</c:v>
                </c:pt>
                <c:pt idx="1">
                  <c:v>2016.0</c:v>
                </c:pt>
                <c:pt idx="2">
                  <c:v>2017.0</c:v>
                </c:pt>
                <c:pt idx="3">
                  <c:v>2018.0</c:v>
                </c:pt>
                <c:pt idx="4">
                  <c:v>2019.0</c:v>
                </c:pt>
                <c:pt idx="5">
                  <c:v>2020.0</c:v>
                </c:pt>
              </c:numCache>
            </c:numRef>
          </c:cat>
          <c:val>
            <c:numRef>
              <c:f>'Figure 2'!$N$5:$N$10</c:f>
              <c:numCache>
                <c:formatCode>#,##0.0</c:formatCode>
                <c:ptCount val="6"/>
                <c:pt idx="0">
                  <c:v>0.361</c:v>
                </c:pt>
                <c:pt idx="1">
                  <c:v>0.112</c:v>
                </c:pt>
                <c:pt idx="2">
                  <c:v>0.497</c:v>
                </c:pt>
                <c:pt idx="3">
                  <c:v>0.135</c:v>
                </c:pt>
                <c:pt idx="4">
                  <c:v>1.15</c:v>
                </c:pt>
                <c:pt idx="5">
                  <c:v>0.0</c:v>
                </c:pt>
              </c:numCache>
            </c:numRef>
          </c:val>
        </c:ser>
        <c:ser>
          <c:idx val="4"/>
          <c:order val="4"/>
          <c:tx>
            <c:strRef>
              <c:f>'Figure 2'!$O$4</c:f>
              <c:strCache>
                <c:ptCount val="1"/>
                <c:pt idx="0">
                  <c:v>New England</c:v>
                </c:pt>
              </c:strCache>
            </c:strRef>
          </c:tx>
          <c:spPr>
            <a:solidFill>
              <a:srgbClr val="00A9CB"/>
            </a:solidFill>
          </c:spPr>
          <c:invertIfNegative val="0"/>
          <c:cat>
            <c:numRef>
              <c:f>'Figure 2'!$J$5:$J$10</c:f>
              <c:numCache>
                <c:formatCode>General</c:formatCode>
                <c:ptCount val="6"/>
                <c:pt idx="0">
                  <c:v>2015.0</c:v>
                </c:pt>
                <c:pt idx="1">
                  <c:v>2016.0</c:v>
                </c:pt>
                <c:pt idx="2">
                  <c:v>2017.0</c:v>
                </c:pt>
                <c:pt idx="3">
                  <c:v>2018.0</c:v>
                </c:pt>
                <c:pt idx="4">
                  <c:v>2019.0</c:v>
                </c:pt>
                <c:pt idx="5">
                  <c:v>2020.0</c:v>
                </c:pt>
              </c:numCache>
            </c:numRef>
          </c:cat>
          <c:val>
            <c:numRef>
              <c:f>'Figure 2'!$O$5:$O$10</c:f>
              <c:numCache>
                <c:formatCode>#,##0.0</c:formatCode>
                <c:ptCount val="6"/>
                <c:pt idx="0">
                  <c:v>0.0</c:v>
                </c:pt>
                <c:pt idx="1">
                  <c:v>0.342</c:v>
                </c:pt>
                <c:pt idx="2">
                  <c:v>0.133</c:v>
                </c:pt>
                <c:pt idx="3">
                  <c:v>0.0</c:v>
                </c:pt>
                <c:pt idx="4">
                  <c:v>0.0</c:v>
                </c:pt>
                <c:pt idx="5">
                  <c:v>0.0</c:v>
                </c:pt>
              </c:numCache>
            </c:numRef>
          </c:val>
        </c:ser>
        <c:ser>
          <c:idx val="5"/>
          <c:order val="5"/>
          <c:tx>
            <c:strRef>
              <c:f>'Figure 2'!$P$4</c:f>
              <c:strCache>
                <c:ptCount val="1"/>
                <c:pt idx="0">
                  <c:v>South Atlantic</c:v>
                </c:pt>
              </c:strCache>
            </c:strRef>
          </c:tx>
          <c:spPr>
            <a:solidFill>
              <a:srgbClr val="FDBA4D"/>
            </a:solidFill>
          </c:spPr>
          <c:invertIfNegative val="0"/>
          <c:cat>
            <c:numRef>
              <c:f>'Figure 2'!$J$5:$J$10</c:f>
              <c:numCache>
                <c:formatCode>General</c:formatCode>
                <c:ptCount val="6"/>
                <c:pt idx="0">
                  <c:v>2015.0</c:v>
                </c:pt>
                <c:pt idx="1">
                  <c:v>2016.0</c:v>
                </c:pt>
                <c:pt idx="2">
                  <c:v>2017.0</c:v>
                </c:pt>
                <c:pt idx="3">
                  <c:v>2018.0</c:v>
                </c:pt>
                <c:pt idx="4">
                  <c:v>2019.0</c:v>
                </c:pt>
                <c:pt idx="5">
                  <c:v>2020.0</c:v>
                </c:pt>
              </c:numCache>
            </c:numRef>
          </c:cat>
          <c:val>
            <c:numRef>
              <c:f>'Figure 2'!$P$5:$P$10</c:f>
              <c:numCache>
                <c:formatCode>#,##0.0</c:formatCode>
                <c:ptCount val="6"/>
                <c:pt idx="0">
                  <c:v>0.0</c:v>
                </c:pt>
                <c:pt idx="1">
                  <c:v>0.205</c:v>
                </c:pt>
                <c:pt idx="2">
                  <c:v>0.155</c:v>
                </c:pt>
                <c:pt idx="3">
                  <c:v>0.0</c:v>
                </c:pt>
                <c:pt idx="4">
                  <c:v>0.35</c:v>
                </c:pt>
                <c:pt idx="5">
                  <c:v>3.44</c:v>
                </c:pt>
              </c:numCache>
            </c:numRef>
          </c:val>
        </c:ser>
        <c:ser>
          <c:idx val="6"/>
          <c:order val="6"/>
          <c:tx>
            <c:strRef>
              <c:f>'Figure 2'!$Q$4</c:f>
              <c:strCache>
                <c:ptCount val="1"/>
                <c:pt idx="0">
                  <c:v>West South Central</c:v>
                </c:pt>
              </c:strCache>
            </c:strRef>
          </c:tx>
          <c:spPr>
            <a:solidFill>
              <a:srgbClr val="4B254C"/>
            </a:solidFill>
          </c:spPr>
          <c:invertIfNegative val="0"/>
          <c:cat>
            <c:numRef>
              <c:f>'Figure 2'!$J$5:$J$10</c:f>
              <c:numCache>
                <c:formatCode>General</c:formatCode>
                <c:ptCount val="6"/>
                <c:pt idx="0">
                  <c:v>2015.0</c:v>
                </c:pt>
                <c:pt idx="1">
                  <c:v>2016.0</c:v>
                </c:pt>
                <c:pt idx="2">
                  <c:v>2017.0</c:v>
                </c:pt>
                <c:pt idx="3">
                  <c:v>2018.0</c:v>
                </c:pt>
                <c:pt idx="4">
                  <c:v>2019.0</c:v>
                </c:pt>
                <c:pt idx="5">
                  <c:v>2020.0</c:v>
                </c:pt>
              </c:numCache>
            </c:numRef>
          </c:cat>
          <c:val>
            <c:numRef>
              <c:f>'Figure 2'!$Q$5:$Q$10</c:f>
              <c:numCache>
                <c:formatCode>#,##0.0</c:formatCode>
                <c:ptCount val="6"/>
                <c:pt idx="0">
                  <c:v>1.2068215</c:v>
                </c:pt>
                <c:pt idx="1">
                  <c:v>0.876</c:v>
                </c:pt>
                <c:pt idx="2">
                  <c:v>0.484</c:v>
                </c:pt>
                <c:pt idx="3">
                  <c:v>1.79</c:v>
                </c:pt>
                <c:pt idx="4">
                  <c:v>1.2</c:v>
                </c:pt>
                <c:pt idx="5">
                  <c:v>0.0</c:v>
                </c:pt>
              </c:numCache>
            </c:numRef>
          </c:val>
        </c:ser>
        <c:dLbls>
          <c:showLegendKey val="0"/>
          <c:showVal val="0"/>
          <c:showCatName val="0"/>
          <c:showSerName val="0"/>
          <c:showPercent val="0"/>
          <c:showBubbleSize val="0"/>
        </c:dLbls>
        <c:gapWidth val="150"/>
        <c:overlap val="100"/>
        <c:axId val="-953931416"/>
        <c:axId val="2143966616"/>
      </c:barChart>
      <c:catAx>
        <c:axId val="-953931416"/>
        <c:scaling>
          <c:orientation val="minMax"/>
        </c:scaling>
        <c:delete val="0"/>
        <c:axPos val="b"/>
        <c:numFmt formatCode="General" sourceLinked="0"/>
        <c:majorTickMark val="out"/>
        <c:minorTickMark val="none"/>
        <c:tickLblPos val="nextTo"/>
        <c:spPr>
          <a:ln w="3175">
            <a:solidFill>
              <a:srgbClr val="707C8A"/>
            </a:solidFill>
            <a:prstDash val="solid"/>
          </a:ln>
        </c:spPr>
        <c:txPr>
          <a:bodyPr rot="0" vert="horz"/>
          <a:lstStyle/>
          <a:p>
            <a:pPr>
              <a:defRPr sz="1000" b="0">
                <a:latin typeface="Arial"/>
                <a:ea typeface="Arial"/>
                <a:cs typeface="Arial"/>
              </a:defRPr>
            </a:pPr>
            <a:endParaRPr lang="en-US"/>
          </a:p>
        </c:txPr>
        <c:crossAx val="2143966616"/>
        <c:crosses val="autoZero"/>
        <c:auto val="1"/>
        <c:lblAlgn val="ctr"/>
        <c:lblOffset val="100"/>
        <c:noMultiLvlLbl val="0"/>
      </c:catAx>
      <c:valAx>
        <c:axId val="2143966616"/>
        <c:scaling>
          <c:orientation val="minMax"/>
          <c:max val="9.0"/>
        </c:scaling>
        <c:delete val="0"/>
        <c:axPos val="l"/>
        <c:majorGridlines>
          <c:spPr>
            <a:ln w="3175">
              <a:solidFill>
                <a:srgbClr val="707C8A"/>
              </a:solidFill>
              <a:prstDash val="solid"/>
            </a:ln>
          </c:spPr>
        </c:majorGridlines>
        <c:numFmt formatCode="#,##0" sourceLinked="0"/>
        <c:majorTickMark val="out"/>
        <c:minorTickMark val="none"/>
        <c:tickLblPos val="nextTo"/>
        <c:spPr>
          <a:ln w="3175">
            <a:solidFill>
              <a:srgbClr val="707C8A"/>
            </a:solidFill>
            <a:prstDash val="solid"/>
          </a:ln>
        </c:spPr>
        <c:txPr>
          <a:bodyPr/>
          <a:lstStyle/>
          <a:p>
            <a:pPr>
              <a:defRPr sz="1000" b="0">
                <a:latin typeface="Arial"/>
                <a:ea typeface="Arial"/>
                <a:cs typeface="Arial"/>
              </a:defRPr>
            </a:pPr>
            <a:endParaRPr lang="en-US"/>
          </a:p>
        </c:txPr>
        <c:crossAx val="-953931416"/>
        <c:crosses val="autoZero"/>
        <c:crossBetween val="between"/>
      </c:valAx>
      <c:spPr>
        <a:noFill/>
        <a:ln>
          <a:noFill/>
        </a:ln>
      </c:spPr>
    </c:plotArea>
    <c:legend>
      <c:legendPos val="b"/>
      <c:layout>
        <c:manualLayout>
          <c:xMode val="edge"/>
          <c:yMode val="edge"/>
          <c:x val="0.0"/>
          <c:y val="0.710756210756211"/>
          <c:w val="1.0"/>
          <c:h val="0.138684138684139"/>
        </c:manualLayout>
      </c:layout>
      <c:overlay val="1"/>
      <c:txPr>
        <a:bodyPr/>
        <a:lstStyle/>
        <a:p>
          <a:pPr>
            <a:defRPr sz="1000" b="0">
              <a:solidFill>
                <a:srgbClr val="000000"/>
              </a:solidFill>
              <a:latin typeface="Arial"/>
            </a:defRPr>
          </a:pPr>
          <a:endParaRPr lang="en-US"/>
        </a:p>
      </c:txPr>
    </c:legend>
    <c:plotVisOnly val="1"/>
    <c:dispBlanksAs val="gap"/>
    <c:showDLblsOverMax val="0"/>
  </c:chart>
  <c:spPr>
    <a:noFill/>
    <a:ln w="6350" cmpd="sng">
      <a:solidFill>
        <a:srgbClr val="707C8A"/>
      </a:solidFill>
      <a:prstDash val="solid"/>
    </a:ln>
  </c:spPr>
  <c:txPr>
    <a:bodyPr/>
    <a:lstStyle/>
    <a:p>
      <a:pPr>
        <a:defRPr sz="700">
          <a:latin typeface="Arial" pitchFamily="34" charset="0"/>
          <a:cs typeface="Arial" pitchFamily="34" charset="0"/>
        </a:defRPr>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3883358728479"/>
          <c:y val="0.116128109236846"/>
          <c:w val="0.805126960520433"/>
          <c:h val="0.651827121029251"/>
        </c:manualLayout>
      </c:layout>
      <c:lineChart>
        <c:grouping val="standard"/>
        <c:varyColors val="0"/>
        <c:ser>
          <c:idx val="0"/>
          <c:order val="0"/>
          <c:tx>
            <c:strRef>
              <c:f>'Coal-gas chart (w Alberta)'!$J$5</c:f>
              <c:strCache>
                <c:ptCount val="1"/>
                <c:pt idx="0">
                  <c:v>Midwest</c:v>
                </c:pt>
              </c:strCache>
            </c:strRef>
          </c:tx>
          <c:spPr>
            <a:ln>
              <a:noFill/>
            </a:ln>
          </c:spPr>
          <c:marker>
            <c:symbol val="none"/>
          </c:marker>
          <c:cat>
            <c:strRef>
              <c:f>'Coal-gas chart (w Alberta)'!$K$4:$N$4</c:f>
              <c:strCache>
                <c:ptCount val="4"/>
                <c:pt idx="0">
                  <c:v>CAPP</c:v>
                </c:pt>
                <c:pt idx="1">
                  <c:v>NAPP</c:v>
                </c:pt>
                <c:pt idx="2">
                  <c:v>ILB</c:v>
                </c:pt>
                <c:pt idx="3">
                  <c:v>PRB</c:v>
                </c:pt>
              </c:strCache>
            </c:strRef>
          </c:cat>
          <c:val>
            <c:numRef>
              <c:f>'Coal-gas chart (w Alberta)'!$K$5:$N$5</c:f>
              <c:numCache>
                <c:formatCode>General</c:formatCode>
                <c:ptCount val="4"/>
              </c:numCache>
            </c:numRef>
          </c:val>
          <c:smooth val="0"/>
        </c:ser>
        <c:ser>
          <c:idx val="1"/>
          <c:order val="1"/>
          <c:tx>
            <c:strRef>
              <c:f>'Coal-gas chart (w Alberta)'!$J$6</c:f>
              <c:strCache>
                <c:ptCount val="1"/>
                <c:pt idx="0">
                  <c:v>MISO</c:v>
                </c:pt>
              </c:strCache>
            </c:strRef>
          </c:tx>
          <c:spPr>
            <a:ln>
              <a:noFill/>
            </a:ln>
          </c:spPr>
          <c:marker>
            <c:symbol val="diamond"/>
            <c:size val="13"/>
            <c:spPr>
              <a:solidFill>
                <a:srgbClr val="96BC33"/>
              </a:solidFill>
              <a:ln w="3175">
                <a:solidFill>
                  <a:prstClr val="white"/>
                </a:solidFill>
              </a:ln>
            </c:spPr>
          </c:marker>
          <c:dLbls>
            <c:dLbl>
              <c:idx val="1"/>
              <c:spPr>
                <a:solidFill>
                  <a:schemeClr val="bg1"/>
                </a:solidFill>
                <a:ln>
                  <a:noFill/>
                </a:ln>
                <a:effectLst/>
              </c:spPr>
              <c:txPr>
                <a:bodyPr/>
                <a:lstStyle/>
                <a:p>
                  <a:pPr>
                    <a:defRPr sz="1400" b="1">
                      <a:solidFill>
                        <a:srgbClr val="96BC33"/>
                      </a:solidFill>
                      <a:latin typeface="Arial"/>
                      <a:ea typeface="Arial"/>
                      <a:cs typeface="Arial"/>
                    </a:defRPr>
                  </a:pPr>
                  <a:endParaRPr lang="en-US"/>
                </a:p>
              </c:txPr>
              <c:showLegendKey val="0"/>
              <c:showVal val="0"/>
              <c:showCatName val="0"/>
              <c:showSerName val="1"/>
              <c:showPercent val="0"/>
              <c:showBubbleSize val="0"/>
            </c:dLbl>
            <c:dLbl>
              <c:idx val="2"/>
              <c:layout>
                <c:manualLayout>
                  <c:x val="1.21702827010628E-6"/>
                  <c:y val="0.0103500549402548"/>
                </c:manualLayout>
              </c:layout>
              <c:spPr>
                <a:noFill/>
                <a:ln>
                  <a:noFill/>
                </a:ln>
                <a:effectLst/>
              </c:spPr>
              <c:txPr>
                <a:bodyPr/>
                <a:lstStyle/>
                <a:p>
                  <a:pPr>
                    <a:defRPr sz="1400" b="1">
                      <a:solidFill>
                        <a:srgbClr val="96BC33"/>
                      </a:solidFill>
                      <a:effectLst>
                        <a:glow rad="101600">
                          <a:schemeClr val="bg1">
                            <a:alpha val="60000"/>
                          </a:schemeClr>
                        </a:glow>
                      </a:effectLst>
                      <a:latin typeface="Arial"/>
                      <a:ea typeface="Arial"/>
                      <a:cs typeface="Arial"/>
                    </a:defRPr>
                  </a:pPr>
                  <a:endParaRPr lang="en-US"/>
                </a:p>
              </c:txPr>
              <c:showLegendKey val="0"/>
              <c:showVal val="0"/>
              <c:showCatName val="0"/>
              <c:showSerName val="1"/>
              <c:showPercent val="0"/>
              <c:showBubbleSize val="0"/>
              <c:extLst>
                <c:ext xmlns:c15="http://schemas.microsoft.com/office/drawing/2012/chart" uri="{CE6537A1-D6FC-4f65-9D91-7224C49458BB}">
                  <c15:layout/>
                </c:ext>
              </c:extLst>
            </c:dLbl>
            <c:dLbl>
              <c:idx val="3"/>
              <c:layout>
                <c:manualLayout>
                  <c:x val="1.13429986373084E-16"/>
                  <c:y val="-0.00534455099879979"/>
                </c:manualLayout>
              </c:layout>
              <c:showLegendKey val="0"/>
              <c:showVal val="0"/>
              <c:showCatName val="0"/>
              <c:showSerName val="1"/>
              <c:showPercent val="0"/>
              <c:showBubbleSize val="0"/>
              <c:extLst>
                <c:ext xmlns:c15="http://schemas.microsoft.com/office/drawing/2012/chart" uri="{CE6537A1-D6FC-4f65-9D91-7224C49458BB}">
                  <c15:layout/>
                </c:ext>
              </c:extLst>
            </c:dLbl>
            <c:spPr>
              <a:noFill/>
              <a:ln>
                <a:noFill/>
              </a:ln>
              <a:effectLst/>
            </c:spPr>
            <c:txPr>
              <a:bodyPr/>
              <a:lstStyle/>
              <a:p>
                <a:pPr>
                  <a:defRPr sz="1400" b="1">
                    <a:solidFill>
                      <a:srgbClr val="96BC33"/>
                    </a:solidFill>
                    <a:latin typeface="Arial"/>
                    <a:ea typeface="Arial"/>
                    <a:cs typeface="Arial"/>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layout/>
                <c15:showLeaderLines val="0"/>
              </c:ext>
            </c:extLst>
          </c:dLbls>
          <c:cat>
            <c:strRef>
              <c:f>'Coal-gas chart (w Alberta)'!$K$4:$N$4</c:f>
              <c:strCache>
                <c:ptCount val="4"/>
                <c:pt idx="0">
                  <c:v>CAPP</c:v>
                </c:pt>
                <c:pt idx="1">
                  <c:v>NAPP</c:v>
                </c:pt>
                <c:pt idx="2">
                  <c:v>ILB</c:v>
                </c:pt>
                <c:pt idx="3">
                  <c:v>PRB</c:v>
                </c:pt>
              </c:strCache>
            </c:strRef>
          </c:cat>
          <c:val>
            <c:numRef>
              <c:f>'Coal-gas chart (w Alberta)'!$K$6:$N$6</c:f>
              <c:numCache>
                <c:formatCode>#,##0.00</c:formatCode>
                <c:ptCount val="4"/>
                <c:pt idx="0">
                  <c:v>4.163259242100104</c:v>
                </c:pt>
                <c:pt idx="1">
                  <c:v>3.94749161905266</c:v>
                </c:pt>
                <c:pt idx="2">
                  <c:v>2.794023579610345</c:v>
                </c:pt>
                <c:pt idx="3">
                  <c:v>2.337318853352779</c:v>
                </c:pt>
              </c:numCache>
            </c:numRef>
          </c:val>
          <c:smooth val="0"/>
        </c:ser>
        <c:ser>
          <c:idx val="2"/>
          <c:order val="2"/>
          <c:tx>
            <c:strRef>
              <c:f>'Coal-gas chart (w Alberta)'!$J$7</c:f>
              <c:strCache>
                <c:ptCount val="1"/>
                <c:pt idx="0">
                  <c:v>SPP</c:v>
                </c:pt>
              </c:strCache>
            </c:strRef>
          </c:tx>
          <c:spPr>
            <a:ln>
              <a:noFill/>
            </a:ln>
          </c:spPr>
          <c:marker>
            <c:symbol val="diamond"/>
            <c:size val="13"/>
            <c:spPr>
              <a:solidFill>
                <a:srgbClr val="A1ABB2"/>
              </a:solidFill>
              <a:ln w="3175">
                <a:solidFill>
                  <a:prstClr val="white"/>
                </a:solidFill>
              </a:ln>
            </c:spPr>
          </c:marker>
          <c:dLbls>
            <c:dLbl>
              <c:idx val="2"/>
              <c:layout>
                <c:manualLayout>
                  <c:x val="-0.0742517556105023"/>
                  <c:y val="0.00025710213077073"/>
                </c:manualLayout>
              </c:layout>
              <c:showLegendKey val="0"/>
              <c:showVal val="0"/>
              <c:showCatName val="0"/>
              <c:showSerName val="1"/>
              <c:showPercent val="0"/>
              <c:showBubbleSize val="0"/>
              <c:extLst>
                <c:ext xmlns:c15="http://schemas.microsoft.com/office/drawing/2012/chart" uri="{CE6537A1-D6FC-4f65-9D91-7224C49458BB}">
                  <c15:layout/>
                </c:ext>
              </c:extLst>
            </c:dLbl>
            <c:dLbl>
              <c:idx val="3"/>
              <c:layout>
                <c:manualLayout>
                  <c:x val="1.13429986373084E-16"/>
                  <c:y val="0.0249908258888367"/>
                </c:manualLayout>
              </c:layout>
              <c:showLegendKey val="0"/>
              <c:showVal val="0"/>
              <c:showCatName val="0"/>
              <c:showSerName val="1"/>
              <c:showPercent val="0"/>
              <c:showBubbleSize val="0"/>
              <c:extLst>
                <c:ext xmlns:c15="http://schemas.microsoft.com/office/drawing/2012/chart" uri="{CE6537A1-D6FC-4f65-9D91-7224C49458BB}">
                  <c15:layout/>
                </c:ext>
              </c:extLst>
            </c:dLbl>
            <c:spPr>
              <a:noFill/>
              <a:ln>
                <a:noFill/>
              </a:ln>
              <a:effectLst/>
            </c:spPr>
            <c:txPr>
              <a:bodyPr/>
              <a:lstStyle/>
              <a:p>
                <a:pPr>
                  <a:defRPr sz="1400" b="1">
                    <a:solidFill>
                      <a:srgbClr val="707C8A"/>
                    </a:solidFill>
                    <a:effectLst>
                      <a:glow rad="101600">
                        <a:schemeClr val="bg1">
                          <a:alpha val="60000"/>
                        </a:schemeClr>
                      </a:glow>
                    </a:effectLst>
                    <a:latin typeface="Arial"/>
                    <a:ea typeface="Arial"/>
                    <a:cs typeface="Arial"/>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strRef>
              <c:f>'Coal-gas chart (w Alberta)'!$K$4:$N$4</c:f>
              <c:strCache>
                <c:ptCount val="4"/>
                <c:pt idx="0">
                  <c:v>CAPP</c:v>
                </c:pt>
                <c:pt idx="1">
                  <c:v>NAPP</c:v>
                </c:pt>
                <c:pt idx="2">
                  <c:v>ILB</c:v>
                </c:pt>
                <c:pt idx="3">
                  <c:v>PRB</c:v>
                </c:pt>
              </c:strCache>
            </c:strRef>
          </c:cat>
          <c:val>
            <c:numRef>
              <c:f>'Coal-gas chart (w Alberta)'!$K$7:$N$7</c:f>
              <c:numCache>
                <c:formatCode>General</c:formatCode>
                <c:ptCount val="4"/>
                <c:pt idx="2" formatCode="#,##0.00">
                  <c:v>2.863821597903028</c:v>
                </c:pt>
                <c:pt idx="3" formatCode="#,##0.00">
                  <c:v>2.290353618174249</c:v>
                </c:pt>
              </c:numCache>
            </c:numRef>
          </c:val>
          <c:smooth val="0"/>
        </c:ser>
        <c:ser>
          <c:idx val="3"/>
          <c:order val="3"/>
          <c:tx>
            <c:strRef>
              <c:f>'Coal-gas chart (w Alberta)'!$J$8</c:f>
              <c:strCache>
                <c:ptCount val="1"/>
                <c:pt idx="0">
                  <c:v>ERCOT</c:v>
                </c:pt>
              </c:strCache>
            </c:strRef>
          </c:tx>
          <c:spPr>
            <a:ln>
              <a:noFill/>
            </a:ln>
          </c:spPr>
          <c:marker>
            <c:symbol val="diamond"/>
            <c:size val="13"/>
            <c:spPr>
              <a:solidFill>
                <a:srgbClr val="4B254C"/>
              </a:solidFill>
              <a:ln w="3175">
                <a:solidFill>
                  <a:prstClr val="white"/>
                </a:solidFill>
              </a:ln>
            </c:spPr>
          </c:marker>
          <c:dLbls>
            <c:dLbl>
              <c:idx val="3"/>
              <c:layout>
                <c:manualLayout>
                  <c:x val="-0.000101132514188185"/>
                  <c:y val="-0.0238795725031625"/>
                </c:manualLayout>
              </c:layout>
              <c:tx>
                <c:rich>
                  <a:bodyPr/>
                  <a:lstStyle/>
                  <a:p>
                    <a:pPr>
                      <a:defRPr sz="1400" b="1">
                        <a:solidFill>
                          <a:srgbClr val="FFD200"/>
                        </a:solidFill>
                        <a:effectLst>
                          <a:glow rad="101600">
                            <a:schemeClr val="bg1">
                              <a:alpha val="60000"/>
                            </a:schemeClr>
                          </a:glow>
                        </a:effectLst>
                        <a:latin typeface="Arial"/>
                        <a:ea typeface="Arial"/>
                        <a:cs typeface="Arial"/>
                      </a:defRPr>
                    </a:pPr>
                    <a:r>
                      <a:rPr lang="en-US" dirty="0">
                        <a:solidFill>
                          <a:srgbClr val="4B254C"/>
                        </a:solidFill>
                        <a:effectLst>
                          <a:glow rad="101600">
                            <a:schemeClr val="bg1">
                              <a:alpha val="60000"/>
                            </a:schemeClr>
                          </a:glow>
                        </a:effectLst>
                      </a:rPr>
                      <a:t>ERCOT</a:t>
                    </a:r>
                  </a:p>
                </c:rich>
              </c:tx>
              <c:spPr>
                <a:noFill/>
                <a:ln>
                  <a:noFill/>
                </a:ln>
                <a:effectLst/>
              </c:spPr>
              <c:showLegendKey val="0"/>
              <c:showVal val="0"/>
              <c:showCatName val="0"/>
              <c:showSerName val="1"/>
              <c:showPercent val="0"/>
              <c:showBubbleSize val="0"/>
              <c:extLst>
                <c:ext xmlns:c15="http://schemas.microsoft.com/office/drawing/2012/chart" uri="{CE6537A1-D6FC-4f65-9D91-7224C49458BB}">
                  <c15:layout/>
                </c:ext>
              </c:extLst>
            </c:dLbl>
            <c:spPr>
              <a:noFill/>
              <a:ln>
                <a:noFill/>
              </a:ln>
              <a:effectLst/>
            </c:spPr>
            <c:txPr>
              <a:bodyPr/>
              <a:lstStyle/>
              <a:p>
                <a:pPr>
                  <a:defRPr sz="1400" b="0">
                    <a:effectLst>
                      <a:outerShdw blurRad="38100" dist="38100" dir="2700000" algn="tl">
                        <a:srgbClr val="000000">
                          <a:alpha val="43137"/>
                        </a:srgbClr>
                      </a:outerShdw>
                    </a:effectLst>
                    <a:latin typeface="Arial"/>
                    <a:ea typeface="Arial"/>
                    <a:cs typeface="Arial"/>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strRef>
              <c:f>'Coal-gas chart (w Alberta)'!$K$4:$N$4</c:f>
              <c:strCache>
                <c:ptCount val="4"/>
                <c:pt idx="0">
                  <c:v>CAPP</c:v>
                </c:pt>
                <c:pt idx="1">
                  <c:v>NAPP</c:v>
                </c:pt>
                <c:pt idx="2">
                  <c:v>ILB</c:v>
                </c:pt>
                <c:pt idx="3">
                  <c:v>PRB</c:v>
                </c:pt>
              </c:strCache>
            </c:strRef>
          </c:cat>
          <c:val>
            <c:numRef>
              <c:f>'Coal-gas chart (w Alberta)'!$K$8:$N$8</c:f>
              <c:numCache>
                <c:formatCode>General</c:formatCode>
                <c:ptCount val="4"/>
                <c:pt idx="3" formatCode="#,##0.00">
                  <c:v>2.537451793731779</c:v>
                </c:pt>
              </c:numCache>
            </c:numRef>
          </c:val>
          <c:smooth val="0"/>
        </c:ser>
        <c:ser>
          <c:idx val="4"/>
          <c:order val="4"/>
          <c:tx>
            <c:strRef>
              <c:f>'Coal-gas chart (w Alberta)'!$J$9</c:f>
              <c:strCache>
                <c:ptCount val="1"/>
                <c:pt idx="0">
                  <c:v>South</c:v>
                </c:pt>
              </c:strCache>
            </c:strRef>
          </c:tx>
          <c:spPr>
            <a:ln>
              <a:noFill/>
            </a:ln>
          </c:spPr>
          <c:marker>
            <c:symbol val="none"/>
          </c:marker>
          <c:cat>
            <c:strRef>
              <c:f>'Coal-gas chart (w Alberta)'!$K$4:$N$4</c:f>
              <c:strCache>
                <c:ptCount val="4"/>
                <c:pt idx="0">
                  <c:v>CAPP</c:v>
                </c:pt>
                <c:pt idx="1">
                  <c:v>NAPP</c:v>
                </c:pt>
                <c:pt idx="2">
                  <c:v>ILB</c:v>
                </c:pt>
                <c:pt idx="3">
                  <c:v>PRB</c:v>
                </c:pt>
              </c:strCache>
            </c:strRef>
          </c:cat>
          <c:val>
            <c:numRef>
              <c:f>'Coal-gas chart (w Alberta)'!$K$9:$N$9</c:f>
              <c:numCache>
                <c:formatCode>#,##0.00</c:formatCode>
                <c:ptCount val="4"/>
                <c:pt idx="0">
                  <c:v>4.514761508248315</c:v>
                </c:pt>
                <c:pt idx="1">
                  <c:v>3.636030414649435</c:v>
                </c:pt>
                <c:pt idx="2">
                  <c:v>3.073949243676046</c:v>
                </c:pt>
                <c:pt idx="3">
                  <c:v>2.58685335931706</c:v>
                </c:pt>
              </c:numCache>
            </c:numRef>
          </c:val>
          <c:smooth val="0"/>
        </c:ser>
        <c:ser>
          <c:idx val="5"/>
          <c:order val="5"/>
          <c:tx>
            <c:strRef>
              <c:f>'Coal-gas chart (w Alberta)'!$J$10</c:f>
              <c:strCache>
                <c:ptCount val="1"/>
                <c:pt idx="0">
                  <c:v>Southeast</c:v>
                </c:pt>
              </c:strCache>
            </c:strRef>
          </c:tx>
          <c:spPr>
            <a:ln>
              <a:noFill/>
            </a:ln>
          </c:spPr>
          <c:marker>
            <c:symbol val="diamond"/>
            <c:size val="13"/>
            <c:spPr>
              <a:solidFill>
                <a:srgbClr val="00A9CB"/>
              </a:solidFill>
              <a:ln w="3175">
                <a:solidFill>
                  <a:prstClr val="white"/>
                </a:solidFill>
              </a:ln>
            </c:spPr>
          </c:marker>
          <c:dLbls>
            <c:dLbl>
              <c:idx val="1"/>
              <c:layout>
                <c:manualLayout>
                  <c:x val="-0.00772738844449989"/>
                  <c:y val="0.0214527067291118"/>
                </c:manualLayout>
              </c:layout>
              <c:showLegendKey val="0"/>
              <c:showVal val="0"/>
              <c:showCatName val="0"/>
              <c:showSerName val="1"/>
              <c:showPercent val="0"/>
              <c:showBubbleSize val="0"/>
              <c:extLst>
                <c:ext xmlns:c15="http://schemas.microsoft.com/office/drawing/2012/chart" uri="{CE6537A1-D6FC-4f65-9D91-7224C49458BB}"/>
              </c:extLst>
            </c:dLbl>
            <c:dLbl>
              <c:idx val="2"/>
              <c:layout>
                <c:manualLayout>
                  <c:x val="0.00154560633570862"/>
                  <c:y val="-0.0211736859545863"/>
                </c:manualLayout>
              </c:layout>
              <c:spPr>
                <a:noFill/>
                <a:ln>
                  <a:noFill/>
                </a:ln>
                <a:effectLst/>
              </c:spPr>
              <c:txPr>
                <a:bodyPr/>
                <a:lstStyle/>
                <a:p>
                  <a:pPr>
                    <a:defRPr sz="1400" b="1">
                      <a:solidFill>
                        <a:srgbClr val="00A9CB"/>
                      </a:solidFill>
                      <a:latin typeface="Arial"/>
                      <a:ea typeface="Arial"/>
                      <a:cs typeface="Arial"/>
                    </a:defRPr>
                  </a:pPr>
                  <a:endParaRPr lang="en-US"/>
                </a:p>
              </c:txPr>
              <c:showLegendKey val="0"/>
              <c:showVal val="0"/>
              <c:showCatName val="0"/>
              <c:showSerName val="1"/>
              <c:showPercent val="0"/>
              <c:showBubbleSize val="0"/>
              <c:extLst>
                <c:ext xmlns:c15="http://schemas.microsoft.com/office/drawing/2012/chart" uri="{CE6537A1-D6FC-4f65-9D91-7224C49458BB}">
                  <c15:layout/>
                </c:ext>
              </c:extLst>
            </c:dLbl>
            <c:dLbl>
              <c:idx val="3"/>
              <c:layout>
                <c:manualLayout>
                  <c:x val="-0.12517883750155"/>
                  <c:y val="-0.0251125172697936"/>
                </c:manualLayout>
              </c:layout>
              <c:spPr>
                <a:noFill/>
                <a:ln>
                  <a:noFill/>
                </a:ln>
                <a:effectLst/>
              </c:spPr>
              <c:txPr>
                <a:bodyPr/>
                <a:lstStyle/>
                <a:p>
                  <a:pPr>
                    <a:defRPr sz="1400" b="1">
                      <a:solidFill>
                        <a:srgbClr val="00A9CB"/>
                      </a:solidFill>
                      <a:effectLst>
                        <a:glow rad="101600">
                          <a:schemeClr val="bg1">
                            <a:alpha val="60000"/>
                          </a:schemeClr>
                        </a:glow>
                      </a:effectLst>
                      <a:latin typeface="Arial"/>
                      <a:ea typeface="Arial"/>
                      <a:cs typeface="Arial"/>
                    </a:defRPr>
                  </a:pPr>
                  <a:endParaRPr lang="en-US"/>
                </a:p>
              </c:txPr>
              <c:showLegendKey val="0"/>
              <c:showVal val="0"/>
              <c:showCatName val="0"/>
              <c:showSerName val="1"/>
              <c:showPercent val="0"/>
              <c:showBubbleSize val="0"/>
              <c:extLst>
                <c:ext xmlns:c15="http://schemas.microsoft.com/office/drawing/2012/chart" uri="{CE6537A1-D6FC-4f65-9D91-7224C49458BB}">
                  <c15:layout/>
                </c:ext>
              </c:extLst>
            </c:dLbl>
            <c:spPr>
              <a:solidFill>
                <a:schemeClr val="bg1"/>
              </a:solidFill>
              <a:ln>
                <a:noFill/>
              </a:ln>
              <a:effectLst/>
            </c:spPr>
            <c:txPr>
              <a:bodyPr/>
              <a:lstStyle/>
              <a:p>
                <a:pPr>
                  <a:defRPr sz="1400" b="1">
                    <a:solidFill>
                      <a:srgbClr val="00A9CB"/>
                    </a:solidFill>
                    <a:latin typeface="Arial"/>
                    <a:ea typeface="Arial"/>
                    <a:cs typeface="Arial"/>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layout/>
                <c15:showLeaderLines val="0"/>
              </c:ext>
            </c:extLst>
          </c:dLbls>
          <c:cat>
            <c:strRef>
              <c:f>'Coal-gas chart (w Alberta)'!$K$4:$N$4</c:f>
              <c:strCache>
                <c:ptCount val="4"/>
                <c:pt idx="0">
                  <c:v>CAPP</c:v>
                </c:pt>
                <c:pt idx="1">
                  <c:v>NAPP</c:v>
                </c:pt>
                <c:pt idx="2">
                  <c:v>ILB</c:v>
                </c:pt>
                <c:pt idx="3">
                  <c:v>PRB</c:v>
                </c:pt>
              </c:strCache>
            </c:strRef>
          </c:cat>
          <c:val>
            <c:numRef>
              <c:f>'Coal-gas chart (w Alberta)'!$K$10:$N$10</c:f>
              <c:numCache>
                <c:formatCode>General</c:formatCode>
                <c:ptCount val="4"/>
                <c:pt idx="0" formatCode="#,##0.00">
                  <c:v>4.514761508248315</c:v>
                </c:pt>
                <c:pt idx="2" formatCode="#,##0.00">
                  <c:v>3.073949243676046</c:v>
                </c:pt>
                <c:pt idx="3" formatCode="#,##0.00">
                  <c:v>2.58685335931706</c:v>
                </c:pt>
              </c:numCache>
            </c:numRef>
          </c:val>
          <c:smooth val="0"/>
        </c:ser>
        <c:ser>
          <c:idx val="6"/>
          <c:order val="6"/>
          <c:tx>
            <c:strRef>
              <c:f>'Coal-gas chart (w Alberta)'!$J$11</c:f>
              <c:strCache>
                <c:ptCount val="1"/>
                <c:pt idx="0">
                  <c:v>WECC</c:v>
                </c:pt>
              </c:strCache>
            </c:strRef>
          </c:tx>
          <c:spPr>
            <a:ln>
              <a:solidFill>
                <a:srgbClr val="4B254C"/>
              </a:solidFill>
            </a:ln>
          </c:spPr>
          <c:marker>
            <c:symbol val="diamond"/>
            <c:size val="13"/>
            <c:spPr>
              <a:solidFill>
                <a:srgbClr val="F04E23"/>
              </a:solidFill>
              <a:ln w="3175">
                <a:solidFill>
                  <a:schemeClr val="bg1"/>
                </a:solidFill>
              </a:ln>
            </c:spPr>
          </c:marker>
          <c:dLbls>
            <c:dLbl>
              <c:idx val="3"/>
              <c:layout>
                <c:manualLayout>
                  <c:x val="-0.00464037122969826"/>
                  <c:y val="0.0240504794945991"/>
                </c:manualLayout>
              </c:layout>
              <c:showLegendKey val="0"/>
              <c:showVal val="0"/>
              <c:showCatName val="0"/>
              <c:showSerName val="1"/>
              <c:showPercent val="0"/>
              <c:showBubbleSize val="0"/>
              <c:extLst>
                <c:ext xmlns:c15="http://schemas.microsoft.com/office/drawing/2012/chart" uri="{CE6537A1-D6FC-4f65-9D91-7224C49458BB}">
                  <c15:layout/>
                </c:ext>
              </c:extLst>
            </c:dLbl>
            <c:spPr>
              <a:noFill/>
              <a:ln>
                <a:noFill/>
              </a:ln>
              <a:effectLst/>
            </c:spPr>
            <c:txPr>
              <a:bodyPr/>
              <a:lstStyle/>
              <a:p>
                <a:pPr algn="ctr">
                  <a:defRPr lang="en-US" sz="1400" b="1" i="0" u="none" strike="noStrike" kern="1200" baseline="0">
                    <a:solidFill>
                      <a:srgbClr val="F04E23"/>
                    </a:solidFill>
                    <a:latin typeface="Arial"/>
                    <a:ea typeface="Arial"/>
                    <a:cs typeface="Arial"/>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strRef>
              <c:f>'Coal-gas chart (w Alberta)'!$K$4:$N$4</c:f>
              <c:strCache>
                <c:ptCount val="4"/>
                <c:pt idx="0">
                  <c:v>CAPP</c:v>
                </c:pt>
                <c:pt idx="1">
                  <c:v>NAPP</c:v>
                </c:pt>
                <c:pt idx="2">
                  <c:v>ILB</c:v>
                </c:pt>
                <c:pt idx="3">
                  <c:v>PRB</c:v>
                </c:pt>
              </c:strCache>
            </c:strRef>
          </c:cat>
          <c:val>
            <c:numRef>
              <c:f>'Coal-gas chart (w Alberta)'!$K$11:$N$11</c:f>
              <c:numCache>
                <c:formatCode>General</c:formatCode>
                <c:ptCount val="4"/>
                <c:pt idx="3" formatCode="#,##0.00">
                  <c:v>2.018881052956383</c:v>
                </c:pt>
              </c:numCache>
            </c:numRef>
          </c:val>
          <c:smooth val="0"/>
        </c:ser>
        <c:ser>
          <c:idx val="7"/>
          <c:order val="7"/>
          <c:tx>
            <c:strRef>
              <c:f>'Coal-gas chart (w Alberta)'!$J$12</c:f>
              <c:strCache>
                <c:ptCount val="1"/>
                <c:pt idx="0">
                  <c:v>NYNE</c:v>
                </c:pt>
              </c:strCache>
            </c:strRef>
          </c:tx>
          <c:spPr>
            <a:ln>
              <a:noFill/>
            </a:ln>
          </c:spPr>
          <c:marker>
            <c:symbol val="diamond"/>
            <c:size val="13"/>
            <c:spPr>
              <a:solidFill>
                <a:srgbClr val="0066B3"/>
              </a:solidFill>
              <a:ln w="3175">
                <a:solidFill>
                  <a:prstClr val="white"/>
                </a:solidFill>
              </a:ln>
            </c:spPr>
          </c:marker>
          <c:dLbls>
            <c:dLbl>
              <c:idx val="0"/>
              <c:layout>
                <c:manualLayout>
                  <c:x val="0.0"/>
                  <c:y val="-0.0160336529963994"/>
                </c:manualLayout>
              </c:layout>
              <c:showLegendKey val="0"/>
              <c:showVal val="0"/>
              <c:showCatName val="0"/>
              <c:showSerName val="1"/>
              <c:showPercent val="0"/>
              <c:showBubbleSize val="0"/>
              <c:extLst>
                <c:ext xmlns:c15="http://schemas.microsoft.com/office/drawing/2012/chart" uri="{CE6537A1-D6FC-4f65-9D91-7224C49458BB}">
                  <c15:layout/>
                </c:ext>
              </c:extLst>
            </c:dLbl>
            <c:dLbl>
              <c:idx val="3"/>
              <c:delete val="1"/>
              <c:extLst>
                <c:ext xmlns:c15="http://schemas.microsoft.com/office/drawing/2012/chart" uri="{CE6537A1-D6FC-4f65-9D91-7224C49458BB}"/>
              </c:extLst>
            </c:dLbl>
            <c:spPr>
              <a:noFill/>
              <a:ln>
                <a:noFill/>
              </a:ln>
              <a:effectLst/>
            </c:spPr>
            <c:txPr>
              <a:bodyPr/>
              <a:lstStyle/>
              <a:p>
                <a:pPr>
                  <a:defRPr sz="1400" b="1">
                    <a:solidFill>
                      <a:srgbClr val="0066B3"/>
                    </a:solidFill>
                    <a:latin typeface="Arial"/>
                    <a:ea typeface="Arial"/>
                    <a:cs typeface="Arial"/>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layout/>
                <c15:showLeaderLines val="0"/>
              </c:ext>
            </c:extLst>
          </c:dLbls>
          <c:cat>
            <c:strRef>
              <c:f>'Coal-gas chart (w Alberta)'!$K$4:$N$4</c:f>
              <c:strCache>
                <c:ptCount val="4"/>
                <c:pt idx="0">
                  <c:v>CAPP</c:v>
                </c:pt>
                <c:pt idx="1">
                  <c:v>NAPP</c:v>
                </c:pt>
                <c:pt idx="2">
                  <c:v>ILB</c:v>
                </c:pt>
                <c:pt idx="3">
                  <c:v>PRB</c:v>
                </c:pt>
              </c:strCache>
            </c:strRef>
          </c:cat>
          <c:val>
            <c:numRef>
              <c:f>'Coal-gas chart (w Alberta)'!$K$12:$N$12</c:f>
              <c:numCache>
                <c:formatCode>#,##0.00</c:formatCode>
                <c:ptCount val="4"/>
                <c:pt idx="0">
                  <c:v>4.641303837792948</c:v>
                </c:pt>
                <c:pt idx="1">
                  <c:v>4.181084286151727</c:v>
                </c:pt>
              </c:numCache>
            </c:numRef>
          </c:val>
          <c:smooth val="0"/>
        </c:ser>
        <c:ser>
          <c:idx val="8"/>
          <c:order val="8"/>
          <c:tx>
            <c:strRef>
              <c:f>'Coal-gas chart (w Alberta)'!$J$13</c:f>
              <c:strCache>
                <c:ptCount val="1"/>
                <c:pt idx="0">
                  <c:v>PJM</c:v>
                </c:pt>
              </c:strCache>
            </c:strRef>
          </c:tx>
          <c:spPr>
            <a:ln>
              <a:noFill/>
            </a:ln>
          </c:spPr>
          <c:marker>
            <c:symbol val="diamond"/>
            <c:size val="13"/>
            <c:spPr>
              <a:solidFill>
                <a:srgbClr val="F7941D"/>
              </a:solidFill>
              <a:ln w="3175">
                <a:solidFill>
                  <a:prstClr val="white"/>
                </a:solidFill>
              </a:ln>
            </c:spPr>
          </c:marker>
          <c:dLbls>
            <c:dLbl>
              <c:idx val="1"/>
              <c:layout>
                <c:manualLayout>
                  <c:x val="0.0"/>
                  <c:y val="-0.0214527067291117"/>
                </c:manualLayout>
              </c:layout>
              <c:spPr>
                <a:solidFill>
                  <a:schemeClr val="bg1"/>
                </a:solidFill>
                <a:ln>
                  <a:noFill/>
                </a:ln>
                <a:effectLst/>
              </c:spPr>
              <c:txPr>
                <a:bodyPr/>
                <a:lstStyle/>
                <a:p>
                  <a:pPr>
                    <a:defRPr sz="1400" b="1">
                      <a:solidFill>
                        <a:srgbClr val="F7941D"/>
                      </a:solidFill>
                      <a:latin typeface="Arial"/>
                      <a:ea typeface="Arial"/>
                      <a:cs typeface="Arial"/>
                    </a:defRPr>
                  </a:pPr>
                  <a:endParaRPr lang="en-US"/>
                </a:p>
              </c:txPr>
              <c:showLegendKey val="0"/>
              <c:showVal val="0"/>
              <c:showCatName val="0"/>
              <c:showSerName val="1"/>
              <c:showPercent val="0"/>
              <c:showBubbleSize val="0"/>
              <c:extLst>
                <c:ext xmlns:c15="http://schemas.microsoft.com/office/drawing/2012/chart" uri="{CE6537A1-D6FC-4f65-9D91-7224C49458BB}">
                  <c15:layout/>
                </c:ext>
              </c:extLst>
            </c:dLbl>
            <c:dLbl>
              <c:idx val="2"/>
              <c:layout>
                <c:manualLayout>
                  <c:x val="-0.0773395204949729"/>
                  <c:y val="-0.0258568956491148"/>
                </c:manualLayout>
              </c:layout>
              <c:showLegendKey val="0"/>
              <c:showVal val="0"/>
              <c:showCatName val="0"/>
              <c:showSerName val="1"/>
              <c:showPercent val="0"/>
              <c:showBubbleSize val="0"/>
              <c:extLst>
                <c:ext xmlns:c15="http://schemas.microsoft.com/office/drawing/2012/chart" uri="{CE6537A1-D6FC-4f65-9D91-7224C49458BB}">
                  <c15:layout/>
                </c:ext>
              </c:extLst>
            </c:dLbl>
            <c:dLbl>
              <c:idx val="3"/>
              <c:layout>
                <c:manualLayout>
                  <c:x val="-0.0108521193817107"/>
                  <c:y val="-0.044171226564259"/>
                </c:manualLayout>
              </c:layout>
              <c:spPr>
                <a:noFill/>
                <a:ln>
                  <a:noFill/>
                </a:ln>
                <a:effectLst/>
              </c:spPr>
              <c:txPr>
                <a:bodyPr/>
                <a:lstStyle/>
                <a:p>
                  <a:pPr>
                    <a:defRPr sz="1400" b="1">
                      <a:solidFill>
                        <a:srgbClr val="F7941D"/>
                      </a:solidFill>
                      <a:effectLst>
                        <a:glow rad="101600">
                          <a:schemeClr val="bg1">
                            <a:alpha val="60000"/>
                          </a:schemeClr>
                        </a:glow>
                      </a:effectLst>
                      <a:latin typeface="Arial"/>
                      <a:ea typeface="Arial"/>
                      <a:cs typeface="Arial"/>
                    </a:defRPr>
                  </a:pPr>
                  <a:endParaRPr lang="en-US"/>
                </a:p>
              </c:txPr>
              <c:showLegendKey val="0"/>
              <c:showVal val="0"/>
              <c:showCatName val="0"/>
              <c:showSerName val="1"/>
              <c:showPercent val="0"/>
              <c:showBubbleSize val="0"/>
              <c:extLst>
                <c:ext xmlns:c15="http://schemas.microsoft.com/office/drawing/2012/chart" uri="{CE6537A1-D6FC-4f65-9D91-7224C49458BB}">
                  <c15:layout/>
                </c:ext>
              </c:extLst>
            </c:dLbl>
            <c:spPr>
              <a:noFill/>
              <a:ln>
                <a:noFill/>
              </a:ln>
              <a:effectLst/>
            </c:spPr>
            <c:txPr>
              <a:bodyPr/>
              <a:lstStyle/>
              <a:p>
                <a:pPr>
                  <a:defRPr sz="1400" b="1">
                    <a:solidFill>
                      <a:srgbClr val="F7941D"/>
                    </a:solidFill>
                    <a:latin typeface="Arial"/>
                    <a:ea typeface="Arial"/>
                    <a:cs typeface="Arial"/>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layout/>
                <c15:showLeaderLines val="0"/>
              </c:ext>
            </c:extLst>
          </c:dLbls>
          <c:cat>
            <c:strRef>
              <c:f>'Coal-gas chart (w Alberta)'!$K$4:$N$4</c:f>
              <c:strCache>
                <c:ptCount val="4"/>
                <c:pt idx="0">
                  <c:v>CAPP</c:v>
                </c:pt>
                <c:pt idx="1">
                  <c:v>NAPP</c:v>
                </c:pt>
                <c:pt idx="2">
                  <c:v>ILB</c:v>
                </c:pt>
                <c:pt idx="3">
                  <c:v>PRB</c:v>
                </c:pt>
              </c:strCache>
            </c:strRef>
          </c:cat>
          <c:val>
            <c:numRef>
              <c:f>'Coal-gas chart (w Alberta)'!$K$13:$N$13</c:f>
              <c:numCache>
                <c:formatCode>#,##0.00</c:formatCode>
                <c:ptCount val="4"/>
                <c:pt idx="0">
                  <c:v>3.741540477687175</c:v>
                </c:pt>
                <c:pt idx="1">
                  <c:v>3.341527693361307</c:v>
                </c:pt>
                <c:pt idx="2">
                  <c:v>3.122827036872635</c:v>
                </c:pt>
                <c:pt idx="3">
                  <c:v>2.727258398176738</c:v>
                </c:pt>
              </c:numCache>
            </c:numRef>
          </c:val>
          <c:smooth val="0"/>
        </c:ser>
        <c:dLbls>
          <c:showLegendKey val="0"/>
          <c:showVal val="0"/>
          <c:showCatName val="0"/>
          <c:showSerName val="0"/>
          <c:showPercent val="0"/>
          <c:showBubbleSize val="0"/>
        </c:dLbls>
        <c:marker val="1"/>
        <c:smooth val="0"/>
        <c:axId val="-2102984136"/>
        <c:axId val="-2040380472"/>
      </c:lineChart>
      <c:catAx>
        <c:axId val="-2102984136"/>
        <c:scaling>
          <c:orientation val="minMax"/>
        </c:scaling>
        <c:delete val="0"/>
        <c:axPos val="b"/>
        <c:numFmt formatCode="General" sourceLinked="0"/>
        <c:majorTickMark val="out"/>
        <c:minorTickMark val="none"/>
        <c:tickLblPos val="nextTo"/>
        <c:spPr>
          <a:ln>
            <a:solidFill>
              <a:srgbClr val="707C8A"/>
            </a:solidFill>
            <a:prstDash val="solid"/>
          </a:ln>
        </c:spPr>
        <c:txPr>
          <a:bodyPr rot="0" vert="horz"/>
          <a:lstStyle/>
          <a:p>
            <a:pPr>
              <a:defRPr sz="1400" b="0">
                <a:latin typeface="Arial"/>
                <a:ea typeface="Arial"/>
                <a:cs typeface="Arial"/>
              </a:defRPr>
            </a:pPr>
            <a:endParaRPr lang="en-US"/>
          </a:p>
        </c:txPr>
        <c:crossAx val="-2040380472"/>
        <c:crosses val="autoZero"/>
        <c:auto val="1"/>
        <c:lblAlgn val="ctr"/>
        <c:lblOffset val="100"/>
        <c:noMultiLvlLbl val="0"/>
      </c:catAx>
      <c:valAx>
        <c:axId val="-2040380472"/>
        <c:scaling>
          <c:orientation val="minMax"/>
          <c:max val="5.0"/>
          <c:min val="1.0"/>
        </c:scaling>
        <c:delete val="0"/>
        <c:axPos val="l"/>
        <c:majorGridlines>
          <c:spPr>
            <a:ln w="3175">
              <a:solidFill>
                <a:srgbClr val="707C8A"/>
              </a:solidFill>
              <a:prstDash val="solid"/>
            </a:ln>
          </c:spPr>
        </c:majorGridlines>
        <c:numFmt formatCode="#,##0.0" sourceLinked="0"/>
        <c:majorTickMark val="out"/>
        <c:minorTickMark val="none"/>
        <c:tickLblPos val="nextTo"/>
        <c:spPr>
          <a:ln>
            <a:solidFill>
              <a:srgbClr val="707C8A"/>
            </a:solidFill>
            <a:prstDash val="solid"/>
          </a:ln>
        </c:spPr>
        <c:txPr>
          <a:bodyPr/>
          <a:lstStyle/>
          <a:p>
            <a:pPr>
              <a:defRPr sz="1400" b="0">
                <a:latin typeface="Arial"/>
                <a:ea typeface="Arial"/>
                <a:cs typeface="Arial"/>
              </a:defRPr>
            </a:pPr>
            <a:endParaRPr lang="en-US"/>
          </a:p>
        </c:txPr>
        <c:crossAx val="-2102984136"/>
        <c:crosses val="autoZero"/>
        <c:crossBetween val="between"/>
      </c:valAx>
      <c:spPr>
        <a:noFill/>
        <a:ln w="25400">
          <a:noFill/>
        </a:ln>
      </c:spPr>
    </c:plotArea>
    <c:plotVisOnly val="1"/>
    <c:dispBlanksAs val="gap"/>
    <c:showDLblsOverMax val="0"/>
  </c:chart>
  <c:spPr>
    <a:noFill/>
    <a:ln w="19050" cmpd="sng">
      <a:solidFill>
        <a:srgbClr val="707C8A"/>
      </a:solidFill>
      <a:prstDash val="solid"/>
    </a:ln>
  </c:spPr>
  <c:txPr>
    <a:bodyPr/>
    <a:lstStyle/>
    <a:p>
      <a:pPr>
        <a:defRPr sz="700">
          <a:latin typeface="Arial" pitchFamily="34" charset="0"/>
          <a:cs typeface="Arial" pitchFamily="34" charset="0"/>
        </a:defRPr>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0280894449395"/>
          <c:y val="0.117338920597888"/>
          <c:w val="0.786756014620574"/>
          <c:h val="0.546467281867544"/>
        </c:manualLayout>
      </c:layout>
      <c:barChart>
        <c:barDir val="col"/>
        <c:grouping val="stacked"/>
        <c:varyColors val="0"/>
        <c:ser>
          <c:idx val="1"/>
          <c:order val="0"/>
          <c:tx>
            <c:strRef>
              <c:f>'New Liquefaction Buildout'!$J$410</c:f>
              <c:strCache>
                <c:ptCount val="1"/>
                <c:pt idx="0">
                  <c:v>Africa</c:v>
                </c:pt>
              </c:strCache>
            </c:strRef>
          </c:tx>
          <c:spPr>
            <a:solidFill>
              <a:srgbClr val="0066B3"/>
            </a:solidFill>
            <a:ln>
              <a:noFill/>
            </a:ln>
          </c:spPr>
          <c:invertIfNegative val="0"/>
          <c:cat>
            <c:numRef>
              <c:f>'New Liquefaction Buildout'!$AI$409:$AO$409</c:f>
              <c:numCache>
                <c:formatCode>General</c:formatCode>
                <c:ptCount val="7"/>
                <c:pt idx="0">
                  <c:v>2014.0</c:v>
                </c:pt>
                <c:pt idx="1">
                  <c:v>2015.0</c:v>
                </c:pt>
                <c:pt idx="2">
                  <c:v>2016.0</c:v>
                </c:pt>
                <c:pt idx="3">
                  <c:v>2017.0</c:v>
                </c:pt>
                <c:pt idx="4">
                  <c:v>2018.0</c:v>
                </c:pt>
                <c:pt idx="5">
                  <c:v>2019.0</c:v>
                </c:pt>
                <c:pt idx="6">
                  <c:v>2020.0</c:v>
                </c:pt>
              </c:numCache>
            </c:numRef>
          </c:cat>
          <c:val>
            <c:numRef>
              <c:f>'New Liquefaction Buildout'!$AI$410:$AO$410</c:f>
              <c:numCache>
                <c:formatCode>_(* #,##0_);_(* \(#,##0\);_(* "-"??_);_(@_)</c:formatCode>
                <c:ptCount val="7"/>
                <c:pt idx="0">
                  <c:v>57.85660000000001</c:v>
                </c:pt>
                <c:pt idx="1">
                  <c:v>59.10000000000001</c:v>
                </c:pt>
                <c:pt idx="2">
                  <c:v>54.8</c:v>
                </c:pt>
                <c:pt idx="3">
                  <c:v>56.10000000000002</c:v>
                </c:pt>
                <c:pt idx="4">
                  <c:v>49.00000000000001</c:v>
                </c:pt>
                <c:pt idx="5">
                  <c:v>50.60000000000001</c:v>
                </c:pt>
                <c:pt idx="6">
                  <c:v>50.60000000000001</c:v>
                </c:pt>
              </c:numCache>
            </c:numRef>
          </c:val>
        </c:ser>
        <c:ser>
          <c:idx val="6"/>
          <c:order val="1"/>
          <c:tx>
            <c:strRef>
              <c:f>'New Liquefaction Buildout'!$J$411</c:f>
              <c:strCache>
                <c:ptCount val="1"/>
                <c:pt idx="0">
                  <c:v>Southeast Asia</c:v>
                </c:pt>
              </c:strCache>
            </c:strRef>
          </c:tx>
          <c:spPr>
            <a:solidFill>
              <a:srgbClr val="A1ABB2"/>
            </a:solidFill>
            <a:ln>
              <a:noFill/>
            </a:ln>
          </c:spPr>
          <c:invertIfNegative val="0"/>
          <c:cat>
            <c:numRef>
              <c:f>'New Liquefaction Buildout'!$AI$409:$AO$409</c:f>
              <c:numCache>
                <c:formatCode>General</c:formatCode>
                <c:ptCount val="7"/>
                <c:pt idx="0">
                  <c:v>2014.0</c:v>
                </c:pt>
                <c:pt idx="1">
                  <c:v>2015.0</c:v>
                </c:pt>
                <c:pt idx="2">
                  <c:v>2016.0</c:v>
                </c:pt>
                <c:pt idx="3">
                  <c:v>2017.0</c:v>
                </c:pt>
                <c:pt idx="4">
                  <c:v>2018.0</c:v>
                </c:pt>
                <c:pt idx="5">
                  <c:v>2019.0</c:v>
                </c:pt>
                <c:pt idx="6">
                  <c:v>2020.0</c:v>
                </c:pt>
              </c:numCache>
            </c:numRef>
          </c:cat>
          <c:val>
            <c:numRef>
              <c:f>'New Liquefaction Buildout'!$AI$411:$AO$411</c:f>
              <c:numCache>
                <c:formatCode>_(* #,##0_);_(* \(#,##0\);_(* "-"??_);_(@_)</c:formatCode>
                <c:ptCount val="7"/>
                <c:pt idx="0">
                  <c:v>63.19000000000001</c:v>
                </c:pt>
                <c:pt idx="1">
                  <c:v>62.67000000000001</c:v>
                </c:pt>
                <c:pt idx="2">
                  <c:v>67.1699</c:v>
                </c:pt>
                <c:pt idx="3">
                  <c:v>69.80000000000001</c:v>
                </c:pt>
                <c:pt idx="4">
                  <c:v>70.67999999999999</c:v>
                </c:pt>
                <c:pt idx="5">
                  <c:v>71.30000000000001</c:v>
                </c:pt>
                <c:pt idx="6">
                  <c:v>71.30000000000001</c:v>
                </c:pt>
              </c:numCache>
            </c:numRef>
          </c:val>
        </c:ser>
        <c:ser>
          <c:idx val="0"/>
          <c:order val="2"/>
          <c:tx>
            <c:strRef>
              <c:f>'New Liquefaction Buildout'!$J$412</c:f>
              <c:strCache>
                <c:ptCount val="1"/>
                <c:pt idx="0">
                  <c:v>Middle East</c:v>
                </c:pt>
              </c:strCache>
            </c:strRef>
          </c:tx>
          <c:spPr>
            <a:solidFill>
              <a:srgbClr val="103C68"/>
            </a:solidFill>
            <a:ln>
              <a:noFill/>
            </a:ln>
          </c:spPr>
          <c:invertIfNegative val="0"/>
          <c:cat>
            <c:numRef>
              <c:f>'New Liquefaction Buildout'!$AI$409:$AO$409</c:f>
              <c:numCache>
                <c:formatCode>General</c:formatCode>
                <c:ptCount val="7"/>
                <c:pt idx="0">
                  <c:v>2014.0</c:v>
                </c:pt>
                <c:pt idx="1">
                  <c:v>2015.0</c:v>
                </c:pt>
                <c:pt idx="2">
                  <c:v>2016.0</c:v>
                </c:pt>
                <c:pt idx="3">
                  <c:v>2017.0</c:v>
                </c:pt>
                <c:pt idx="4">
                  <c:v>2018.0</c:v>
                </c:pt>
                <c:pt idx="5">
                  <c:v>2019.0</c:v>
                </c:pt>
                <c:pt idx="6">
                  <c:v>2020.0</c:v>
                </c:pt>
              </c:numCache>
            </c:numRef>
          </c:cat>
          <c:val>
            <c:numRef>
              <c:f>'New Liquefaction Buildout'!$AI$412:$AO$412</c:f>
              <c:numCache>
                <c:formatCode>_(* #,##0_);_(* \(#,##0\);_(* "-"??_);_(@_)</c:formatCode>
                <c:ptCount val="7"/>
                <c:pt idx="0">
                  <c:v>100.8</c:v>
                </c:pt>
                <c:pt idx="1">
                  <c:v>100.8</c:v>
                </c:pt>
                <c:pt idx="2">
                  <c:v>100.8</c:v>
                </c:pt>
                <c:pt idx="3">
                  <c:v>100.8</c:v>
                </c:pt>
                <c:pt idx="4">
                  <c:v>100.8</c:v>
                </c:pt>
                <c:pt idx="5">
                  <c:v>100.8</c:v>
                </c:pt>
                <c:pt idx="6">
                  <c:v>100.8</c:v>
                </c:pt>
              </c:numCache>
            </c:numRef>
          </c:val>
        </c:ser>
        <c:ser>
          <c:idx val="3"/>
          <c:order val="3"/>
          <c:tx>
            <c:strRef>
              <c:f>'New Liquefaction Buildout'!$J$413</c:f>
              <c:strCache>
                <c:ptCount val="1"/>
                <c:pt idx="0">
                  <c:v>Other Atlantic</c:v>
                </c:pt>
              </c:strCache>
            </c:strRef>
          </c:tx>
          <c:spPr>
            <a:solidFill>
              <a:srgbClr val="BED158"/>
            </a:solidFill>
            <a:ln>
              <a:noFill/>
            </a:ln>
          </c:spPr>
          <c:invertIfNegative val="0"/>
          <c:cat>
            <c:numRef>
              <c:f>'New Liquefaction Buildout'!$AI$409:$AO$409</c:f>
              <c:numCache>
                <c:formatCode>General</c:formatCode>
                <c:ptCount val="7"/>
                <c:pt idx="0">
                  <c:v>2014.0</c:v>
                </c:pt>
                <c:pt idx="1">
                  <c:v>2015.0</c:v>
                </c:pt>
                <c:pt idx="2">
                  <c:v>2016.0</c:v>
                </c:pt>
                <c:pt idx="3">
                  <c:v>2017.0</c:v>
                </c:pt>
                <c:pt idx="4">
                  <c:v>2018.0</c:v>
                </c:pt>
                <c:pt idx="5">
                  <c:v>2019.0</c:v>
                </c:pt>
                <c:pt idx="6">
                  <c:v>2020.0</c:v>
                </c:pt>
              </c:numCache>
            </c:numRef>
          </c:cat>
          <c:val>
            <c:numRef>
              <c:f>'New Liquefaction Buildout'!$AI$413:$AO$413</c:f>
              <c:numCache>
                <c:formatCode>_(* #,##0_);_(* \(#,##0\);_(* "-"??_);_(@_)</c:formatCode>
                <c:ptCount val="7"/>
                <c:pt idx="0">
                  <c:v>19.8</c:v>
                </c:pt>
                <c:pt idx="1">
                  <c:v>19.8</c:v>
                </c:pt>
                <c:pt idx="2">
                  <c:v>19.8</c:v>
                </c:pt>
                <c:pt idx="3">
                  <c:v>19.8</c:v>
                </c:pt>
                <c:pt idx="4">
                  <c:v>21.63330000000001</c:v>
                </c:pt>
                <c:pt idx="5">
                  <c:v>25.3</c:v>
                </c:pt>
                <c:pt idx="6">
                  <c:v>27.13330000000001</c:v>
                </c:pt>
              </c:numCache>
            </c:numRef>
          </c:val>
        </c:ser>
        <c:ser>
          <c:idx val="2"/>
          <c:order val="4"/>
          <c:tx>
            <c:strRef>
              <c:f>'New Liquefaction Buildout'!$J$414</c:f>
              <c:strCache>
                <c:ptCount val="1"/>
                <c:pt idx="0">
                  <c:v>Other Paciifc</c:v>
                </c:pt>
              </c:strCache>
            </c:strRef>
          </c:tx>
          <c:spPr>
            <a:solidFill>
              <a:srgbClr val="00A9CB"/>
            </a:solidFill>
            <a:ln>
              <a:noFill/>
            </a:ln>
          </c:spPr>
          <c:invertIfNegative val="0"/>
          <c:cat>
            <c:numRef>
              <c:f>'New Liquefaction Buildout'!$AI$409:$AO$409</c:f>
              <c:numCache>
                <c:formatCode>General</c:formatCode>
                <c:ptCount val="7"/>
                <c:pt idx="0">
                  <c:v>2014.0</c:v>
                </c:pt>
                <c:pt idx="1">
                  <c:v>2015.0</c:v>
                </c:pt>
                <c:pt idx="2">
                  <c:v>2016.0</c:v>
                </c:pt>
                <c:pt idx="3">
                  <c:v>2017.0</c:v>
                </c:pt>
                <c:pt idx="4">
                  <c:v>2018.0</c:v>
                </c:pt>
                <c:pt idx="5">
                  <c:v>2019.0</c:v>
                </c:pt>
                <c:pt idx="6">
                  <c:v>2020.0</c:v>
                </c:pt>
              </c:numCache>
            </c:numRef>
          </c:cat>
          <c:val>
            <c:numRef>
              <c:f>'New Liquefaction Buildout'!$AI$414:$AO$414</c:f>
              <c:numCache>
                <c:formatCode>_(* #,##0_);_(* \(#,##0\);_(* "-"??_);_(@_)</c:formatCode>
                <c:ptCount val="7"/>
                <c:pt idx="0">
                  <c:v>14.05</c:v>
                </c:pt>
                <c:pt idx="1">
                  <c:v>14.05</c:v>
                </c:pt>
                <c:pt idx="2">
                  <c:v>14.05</c:v>
                </c:pt>
                <c:pt idx="3">
                  <c:v>14.05</c:v>
                </c:pt>
                <c:pt idx="4">
                  <c:v>14.05</c:v>
                </c:pt>
                <c:pt idx="5">
                  <c:v>14.05</c:v>
                </c:pt>
                <c:pt idx="6">
                  <c:v>14.6</c:v>
                </c:pt>
              </c:numCache>
            </c:numRef>
          </c:val>
        </c:ser>
        <c:ser>
          <c:idx val="4"/>
          <c:order val="5"/>
          <c:tx>
            <c:strRef>
              <c:f>'New Liquefaction Buildout'!$J$415</c:f>
              <c:strCache>
                <c:ptCount val="1"/>
                <c:pt idx="0">
                  <c:v>Australia</c:v>
                </c:pt>
              </c:strCache>
            </c:strRef>
          </c:tx>
          <c:spPr>
            <a:solidFill>
              <a:srgbClr val="4B254C"/>
            </a:solidFill>
            <a:ln>
              <a:noFill/>
            </a:ln>
          </c:spPr>
          <c:invertIfNegative val="0"/>
          <c:cat>
            <c:numRef>
              <c:f>'New Liquefaction Buildout'!$AI$409:$AO$409</c:f>
              <c:numCache>
                <c:formatCode>General</c:formatCode>
                <c:ptCount val="7"/>
                <c:pt idx="0">
                  <c:v>2014.0</c:v>
                </c:pt>
                <c:pt idx="1">
                  <c:v>2015.0</c:v>
                </c:pt>
                <c:pt idx="2">
                  <c:v>2016.0</c:v>
                </c:pt>
                <c:pt idx="3">
                  <c:v>2017.0</c:v>
                </c:pt>
                <c:pt idx="4">
                  <c:v>2018.0</c:v>
                </c:pt>
                <c:pt idx="5">
                  <c:v>2019.0</c:v>
                </c:pt>
                <c:pt idx="6">
                  <c:v>2020.0</c:v>
                </c:pt>
              </c:numCache>
            </c:numRef>
          </c:cat>
          <c:val>
            <c:numRef>
              <c:f>'New Liquefaction Buildout'!$AI$415:$AO$415</c:f>
              <c:numCache>
                <c:formatCode>_(* #,##0_);_(* \(#,##0\);_(* "-"??_);_(@_)</c:formatCode>
                <c:ptCount val="7"/>
                <c:pt idx="0">
                  <c:v>24.3</c:v>
                </c:pt>
                <c:pt idx="1">
                  <c:v>27.85</c:v>
                </c:pt>
                <c:pt idx="2">
                  <c:v>49.45489999999999</c:v>
                </c:pt>
                <c:pt idx="3">
                  <c:v>66.3216</c:v>
                </c:pt>
                <c:pt idx="4">
                  <c:v>84.01750000000002</c:v>
                </c:pt>
                <c:pt idx="5">
                  <c:v>86.60000000000001</c:v>
                </c:pt>
                <c:pt idx="6">
                  <c:v>86.60000000000001</c:v>
                </c:pt>
              </c:numCache>
            </c:numRef>
          </c:val>
        </c:ser>
        <c:ser>
          <c:idx val="5"/>
          <c:order val="6"/>
          <c:tx>
            <c:strRef>
              <c:f>'New Liquefaction Buildout'!$J$416</c:f>
              <c:strCache>
                <c:ptCount val="1"/>
                <c:pt idx="0">
                  <c:v>US</c:v>
                </c:pt>
              </c:strCache>
            </c:strRef>
          </c:tx>
          <c:spPr>
            <a:solidFill>
              <a:srgbClr val="FDBA4D"/>
            </a:solidFill>
            <a:ln>
              <a:noFill/>
            </a:ln>
          </c:spPr>
          <c:invertIfNegative val="0"/>
          <c:cat>
            <c:numRef>
              <c:f>'New Liquefaction Buildout'!$AI$409:$AO$409</c:f>
              <c:numCache>
                <c:formatCode>General</c:formatCode>
                <c:ptCount val="7"/>
                <c:pt idx="0">
                  <c:v>2014.0</c:v>
                </c:pt>
                <c:pt idx="1">
                  <c:v>2015.0</c:v>
                </c:pt>
                <c:pt idx="2">
                  <c:v>2016.0</c:v>
                </c:pt>
                <c:pt idx="3">
                  <c:v>2017.0</c:v>
                </c:pt>
                <c:pt idx="4">
                  <c:v>2018.0</c:v>
                </c:pt>
                <c:pt idx="5">
                  <c:v>2019.0</c:v>
                </c:pt>
                <c:pt idx="6">
                  <c:v>2020.0</c:v>
                </c:pt>
              </c:numCache>
            </c:numRef>
          </c:cat>
          <c:val>
            <c:numRef>
              <c:f>'New Liquefaction Buildout'!$AI$416:$AO$416</c:f>
              <c:numCache>
                <c:formatCode>_(* #,##0_);_(* \(#,##0\);_(* "-"??_);_(@_)</c:formatCode>
                <c:ptCount val="7"/>
                <c:pt idx="0">
                  <c:v>0.41</c:v>
                </c:pt>
                <c:pt idx="1">
                  <c:v>0.41</c:v>
                </c:pt>
                <c:pt idx="2">
                  <c:v>5.085</c:v>
                </c:pt>
                <c:pt idx="3">
                  <c:v>13.125</c:v>
                </c:pt>
                <c:pt idx="4">
                  <c:v>21.1925</c:v>
                </c:pt>
                <c:pt idx="5">
                  <c:v>42.71</c:v>
                </c:pt>
                <c:pt idx="6">
                  <c:v>61.82</c:v>
                </c:pt>
              </c:numCache>
            </c:numRef>
          </c:val>
        </c:ser>
        <c:ser>
          <c:idx val="7"/>
          <c:order val="7"/>
          <c:tx>
            <c:strRef>
              <c:f>'New Liquefaction Buildout'!$J$417</c:f>
              <c:strCache>
                <c:ptCount val="1"/>
              </c:strCache>
            </c:strRef>
          </c:tx>
          <c:spPr>
            <a:noFill/>
          </c:spPr>
          <c:invertIfNegative val="0"/>
          <c:dLbls>
            <c:dLbl>
              <c:idx val="2"/>
              <c:layout>
                <c:manualLayout>
                  <c:x val="0.00233033263104131"/>
                  <c:y val="0.162293081420378"/>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0.0072463768115942"/>
                  <c:y val="0.109171249427155"/>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a:solidFill>
                      <a:sysClr val="windowText" lastClr="000000"/>
                    </a:solidFill>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'New Liquefaction Buildout'!$AI$409:$AO$409</c:f>
              <c:numCache>
                <c:formatCode>General</c:formatCode>
                <c:ptCount val="7"/>
                <c:pt idx="0">
                  <c:v>2014.0</c:v>
                </c:pt>
                <c:pt idx="1">
                  <c:v>2015.0</c:v>
                </c:pt>
                <c:pt idx="2">
                  <c:v>2016.0</c:v>
                </c:pt>
                <c:pt idx="3">
                  <c:v>2017.0</c:v>
                </c:pt>
                <c:pt idx="4">
                  <c:v>2018.0</c:v>
                </c:pt>
                <c:pt idx="5">
                  <c:v>2019.0</c:v>
                </c:pt>
                <c:pt idx="6">
                  <c:v>2020.0</c:v>
                </c:pt>
              </c:numCache>
            </c:numRef>
          </c:cat>
          <c:val>
            <c:numRef>
              <c:f>'New Liquefaction Buildout'!$AI$417:$AO$417</c:f>
              <c:numCache>
                <c:formatCode>_(* #,##0_);_(* \(#,##0\);_(* "-"??_);_(@_)</c:formatCode>
                <c:ptCount val="7"/>
                <c:pt idx="0">
                  <c:v>280.4066</c:v>
                </c:pt>
                <c:pt idx="1">
                  <c:v>284.6800000000001</c:v>
                </c:pt>
                <c:pt idx="2">
                  <c:v>311.1598</c:v>
                </c:pt>
                <c:pt idx="3">
                  <c:v>339.9965999999999</c:v>
                </c:pt>
                <c:pt idx="4">
                  <c:v>361.3732999999999</c:v>
                </c:pt>
                <c:pt idx="5">
                  <c:v>391.36</c:v>
                </c:pt>
                <c:pt idx="6">
                  <c:v>412.8533</c:v>
                </c:pt>
              </c:numCache>
            </c:numRef>
          </c:val>
        </c:ser>
        <c:dLbls>
          <c:showLegendKey val="0"/>
          <c:showVal val="0"/>
          <c:showCatName val="0"/>
          <c:showSerName val="0"/>
          <c:showPercent val="0"/>
          <c:showBubbleSize val="0"/>
        </c:dLbls>
        <c:gapWidth val="70"/>
        <c:overlap val="100"/>
        <c:axId val="-1058034824"/>
        <c:axId val="-1058563592"/>
      </c:barChart>
      <c:catAx>
        <c:axId val="-1058034824"/>
        <c:scaling>
          <c:orientation val="minMax"/>
        </c:scaling>
        <c:delete val="0"/>
        <c:axPos val="b"/>
        <c:numFmt formatCode="General" sourceLinked="0"/>
        <c:majorTickMark val="out"/>
        <c:minorTickMark val="none"/>
        <c:tickLblPos val="low"/>
        <c:spPr>
          <a:ln>
            <a:solidFill>
              <a:srgbClr val="707C8A"/>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1058563592"/>
        <c:crosses val="autoZero"/>
        <c:auto val="1"/>
        <c:lblAlgn val="ctr"/>
        <c:lblOffset val="100"/>
        <c:noMultiLvlLbl val="0"/>
      </c:catAx>
      <c:valAx>
        <c:axId val="-1058563592"/>
        <c:scaling>
          <c:orientation val="minMax"/>
          <c:max val="450.0"/>
          <c:min val="0.0"/>
        </c:scaling>
        <c:delete val="0"/>
        <c:axPos val="l"/>
        <c:majorGridlines>
          <c:spPr>
            <a:ln>
              <a:solidFill>
                <a:srgbClr val="707C8A"/>
              </a:solidFill>
              <a:prstDash val="solid"/>
            </a:ln>
          </c:spPr>
        </c:majorGridlines>
        <c:numFmt formatCode="#,##0" sourceLinked="0"/>
        <c:majorTickMark val="out"/>
        <c:minorTickMark val="none"/>
        <c:tickLblPos val="nextTo"/>
        <c:spPr>
          <a:ln>
            <a:solidFill>
              <a:srgbClr val="707C8A"/>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1058034824"/>
        <c:crosses val="autoZero"/>
        <c:crossBetween val="between"/>
        <c:majorUnit val="50.0"/>
        <c:minorUnit val="10.0"/>
      </c:valAx>
      <c:spPr>
        <a:noFill/>
        <a:ln>
          <a:noFill/>
        </a:ln>
      </c:spPr>
    </c:plotArea>
    <c:legend>
      <c:legendPos val="r"/>
      <c:legendEntry>
        <c:idx val="0"/>
        <c:delete val="1"/>
      </c:legendEntry>
      <c:layout>
        <c:manualLayout>
          <c:xMode val="edge"/>
          <c:yMode val="edge"/>
          <c:x val="0.0"/>
          <c:y val="0.73679100297648"/>
          <c:w val="1.0"/>
          <c:h val="0.175025575506765"/>
        </c:manualLayout>
      </c:layout>
      <c:overlay val="0"/>
      <c:txPr>
        <a:bodyPr/>
        <a:lstStyle/>
        <a:p>
          <a:pPr>
            <a:defRPr sz="1200" b="0" i="0" u="none" strike="noStrike" baseline="0">
              <a:solidFill>
                <a:srgbClr val="000000"/>
              </a:solidFill>
              <a:latin typeface="Arial"/>
              <a:ea typeface="Arial"/>
              <a:cs typeface="Arial"/>
            </a:defRPr>
          </a:pPr>
          <a:endParaRPr lang="en-US"/>
        </a:p>
      </c:txPr>
    </c:legend>
    <c:plotVisOnly val="1"/>
    <c:dispBlanksAs val="gap"/>
    <c:showDLblsOverMax val="0"/>
  </c:chart>
  <c:spPr>
    <a:solidFill>
      <a:schemeClr val="bg1"/>
    </a:solidFill>
    <a:ln w="6350" cmpd="sng">
      <a:solidFill>
        <a:srgbClr val="707C8A"/>
      </a:solidFill>
    </a:ln>
  </c:spPr>
  <c:txPr>
    <a:bodyPr/>
    <a:lstStyle/>
    <a:p>
      <a:pPr>
        <a:defRPr sz="1000" b="0" i="0" u="none" strike="noStrike" baseline="0">
          <a:solidFill>
            <a:srgbClr val="006600"/>
          </a:solidFill>
          <a:latin typeface="Arial"/>
          <a:ea typeface="Arial"/>
          <a:cs typeface="Arial"/>
        </a:defRPr>
      </a:pPr>
      <a:endParaRPr lang="en-US"/>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0280894449395"/>
          <c:y val="0.117338920597888"/>
          <c:w val="0.786756014620574"/>
          <c:h val="0.546467281867544"/>
        </c:manualLayout>
      </c:layout>
      <c:barChart>
        <c:barDir val="col"/>
        <c:grouping val="stacked"/>
        <c:varyColors val="0"/>
        <c:ser>
          <c:idx val="1"/>
          <c:order val="0"/>
          <c:tx>
            <c:strRef>
              <c:f>'New Liquefaction Buildout'!$J$419</c:f>
              <c:strCache>
                <c:ptCount val="1"/>
                <c:pt idx="0">
                  <c:v>Africa</c:v>
                </c:pt>
              </c:strCache>
            </c:strRef>
          </c:tx>
          <c:spPr>
            <a:solidFill>
              <a:srgbClr val="0066B3"/>
            </a:solidFill>
            <a:ln>
              <a:noFill/>
            </a:ln>
          </c:spPr>
          <c:invertIfNegative val="0"/>
          <c:cat>
            <c:numRef>
              <c:f>'New Liquefaction Buildout'!$AJ$418:$AO$418</c:f>
              <c:numCache>
                <c:formatCode>General</c:formatCode>
                <c:ptCount val="6"/>
                <c:pt idx="0">
                  <c:v>2015.0</c:v>
                </c:pt>
                <c:pt idx="1">
                  <c:v>2016.0</c:v>
                </c:pt>
                <c:pt idx="2">
                  <c:v>2017.0</c:v>
                </c:pt>
                <c:pt idx="3">
                  <c:v>2018.0</c:v>
                </c:pt>
                <c:pt idx="4">
                  <c:v>2019.0</c:v>
                </c:pt>
                <c:pt idx="5">
                  <c:v>2020.0</c:v>
                </c:pt>
              </c:numCache>
            </c:numRef>
          </c:cat>
          <c:val>
            <c:numRef>
              <c:f>'New Liquefaction Buildout'!$AJ$419:$AO$419</c:f>
              <c:numCache>
                <c:formatCode>_(* #,##0_);_(* \(#,##0\);_(* "-"??_);_(@_)</c:formatCode>
                <c:ptCount val="6"/>
                <c:pt idx="0">
                  <c:v>1.243399999999994</c:v>
                </c:pt>
                <c:pt idx="1">
                  <c:v>-4.299999999999997</c:v>
                </c:pt>
                <c:pt idx="2">
                  <c:v>1.300000000000004</c:v>
                </c:pt>
                <c:pt idx="3">
                  <c:v>-7.100000000000009</c:v>
                </c:pt>
                <c:pt idx="4">
                  <c:v>1.600000000000002</c:v>
                </c:pt>
                <c:pt idx="5">
                  <c:v>0.0</c:v>
                </c:pt>
              </c:numCache>
            </c:numRef>
          </c:val>
        </c:ser>
        <c:ser>
          <c:idx val="6"/>
          <c:order val="1"/>
          <c:tx>
            <c:strRef>
              <c:f>'New Liquefaction Buildout'!$J$420</c:f>
              <c:strCache>
                <c:ptCount val="1"/>
                <c:pt idx="0">
                  <c:v>Southeast Asia</c:v>
                </c:pt>
              </c:strCache>
            </c:strRef>
          </c:tx>
          <c:spPr>
            <a:solidFill>
              <a:srgbClr val="A1ABB2"/>
            </a:solidFill>
            <a:ln>
              <a:noFill/>
            </a:ln>
          </c:spPr>
          <c:invertIfNegative val="0"/>
          <c:cat>
            <c:numRef>
              <c:f>'New Liquefaction Buildout'!$AJ$418:$AO$418</c:f>
              <c:numCache>
                <c:formatCode>General</c:formatCode>
                <c:ptCount val="6"/>
                <c:pt idx="0">
                  <c:v>2015.0</c:v>
                </c:pt>
                <c:pt idx="1">
                  <c:v>2016.0</c:v>
                </c:pt>
                <c:pt idx="2">
                  <c:v>2017.0</c:v>
                </c:pt>
                <c:pt idx="3">
                  <c:v>2018.0</c:v>
                </c:pt>
                <c:pt idx="4">
                  <c:v>2019.0</c:v>
                </c:pt>
                <c:pt idx="5">
                  <c:v>2020.0</c:v>
                </c:pt>
              </c:numCache>
            </c:numRef>
          </c:cat>
          <c:val>
            <c:numRef>
              <c:f>'New Liquefaction Buildout'!$AJ$420:$AO$420</c:f>
              <c:numCache>
                <c:formatCode>_(* #,##0_);_(* \(#,##0\);_(* "-"??_);_(@_)</c:formatCode>
                <c:ptCount val="6"/>
                <c:pt idx="0">
                  <c:v>-0.519999999999996</c:v>
                </c:pt>
                <c:pt idx="1">
                  <c:v>4.49989999999999</c:v>
                </c:pt>
                <c:pt idx="2">
                  <c:v>2.630100000000013</c:v>
                </c:pt>
                <c:pt idx="3">
                  <c:v>0.879999999999996</c:v>
                </c:pt>
                <c:pt idx="4">
                  <c:v>0.620000000000005</c:v>
                </c:pt>
                <c:pt idx="5">
                  <c:v>0.0</c:v>
                </c:pt>
              </c:numCache>
            </c:numRef>
          </c:val>
        </c:ser>
        <c:ser>
          <c:idx val="0"/>
          <c:order val="2"/>
          <c:tx>
            <c:strRef>
              <c:f>'New Liquefaction Buildout'!$J$421</c:f>
              <c:strCache>
                <c:ptCount val="1"/>
                <c:pt idx="0">
                  <c:v>Middle East</c:v>
                </c:pt>
              </c:strCache>
            </c:strRef>
          </c:tx>
          <c:spPr>
            <a:solidFill>
              <a:srgbClr val="103C68"/>
            </a:solidFill>
            <a:ln>
              <a:noFill/>
            </a:ln>
          </c:spPr>
          <c:invertIfNegative val="0"/>
          <c:cat>
            <c:numRef>
              <c:f>'New Liquefaction Buildout'!$AJ$418:$AO$418</c:f>
              <c:numCache>
                <c:formatCode>General</c:formatCode>
                <c:ptCount val="6"/>
                <c:pt idx="0">
                  <c:v>2015.0</c:v>
                </c:pt>
                <c:pt idx="1">
                  <c:v>2016.0</c:v>
                </c:pt>
                <c:pt idx="2">
                  <c:v>2017.0</c:v>
                </c:pt>
                <c:pt idx="3">
                  <c:v>2018.0</c:v>
                </c:pt>
                <c:pt idx="4">
                  <c:v>2019.0</c:v>
                </c:pt>
                <c:pt idx="5">
                  <c:v>2020.0</c:v>
                </c:pt>
              </c:numCache>
            </c:numRef>
          </c:cat>
          <c:val>
            <c:numRef>
              <c:f>'New Liquefaction Buildout'!$AJ$421:$AO$421</c:f>
              <c:numCache>
                <c:formatCode>_(* #,##0_);_(* \(#,##0\);_(* "-"??_);_(@_)</c:formatCode>
                <c:ptCount val="6"/>
                <c:pt idx="0">
                  <c:v>0.0</c:v>
                </c:pt>
                <c:pt idx="1">
                  <c:v>0.0</c:v>
                </c:pt>
                <c:pt idx="2">
                  <c:v>0.0</c:v>
                </c:pt>
                <c:pt idx="3">
                  <c:v>0.0</c:v>
                </c:pt>
                <c:pt idx="4">
                  <c:v>0.0</c:v>
                </c:pt>
                <c:pt idx="5">
                  <c:v>0.0</c:v>
                </c:pt>
              </c:numCache>
            </c:numRef>
          </c:val>
        </c:ser>
        <c:ser>
          <c:idx val="3"/>
          <c:order val="3"/>
          <c:tx>
            <c:strRef>
              <c:f>'New Liquefaction Buildout'!$J$422</c:f>
              <c:strCache>
                <c:ptCount val="1"/>
                <c:pt idx="0">
                  <c:v>Other Atlantic</c:v>
                </c:pt>
              </c:strCache>
            </c:strRef>
          </c:tx>
          <c:spPr>
            <a:solidFill>
              <a:srgbClr val="BED158"/>
            </a:solidFill>
            <a:ln>
              <a:noFill/>
            </a:ln>
          </c:spPr>
          <c:invertIfNegative val="0"/>
          <c:cat>
            <c:numRef>
              <c:f>'New Liquefaction Buildout'!$AJ$418:$AO$418</c:f>
              <c:numCache>
                <c:formatCode>General</c:formatCode>
                <c:ptCount val="6"/>
                <c:pt idx="0">
                  <c:v>2015.0</c:v>
                </c:pt>
                <c:pt idx="1">
                  <c:v>2016.0</c:v>
                </c:pt>
                <c:pt idx="2">
                  <c:v>2017.0</c:v>
                </c:pt>
                <c:pt idx="3">
                  <c:v>2018.0</c:v>
                </c:pt>
                <c:pt idx="4">
                  <c:v>2019.0</c:v>
                </c:pt>
                <c:pt idx="5">
                  <c:v>2020.0</c:v>
                </c:pt>
              </c:numCache>
            </c:numRef>
          </c:cat>
          <c:val>
            <c:numRef>
              <c:f>'New Liquefaction Buildout'!$AJ$422:$AO$422</c:f>
              <c:numCache>
                <c:formatCode>_(* #,##0_);_(* \(#,##0\);_(* "-"??_);_(@_)</c:formatCode>
                <c:ptCount val="6"/>
                <c:pt idx="0">
                  <c:v>0.0</c:v>
                </c:pt>
                <c:pt idx="1">
                  <c:v>0.0</c:v>
                </c:pt>
                <c:pt idx="2">
                  <c:v>0.0</c:v>
                </c:pt>
                <c:pt idx="3">
                  <c:v>1.833300000000001</c:v>
                </c:pt>
                <c:pt idx="4">
                  <c:v>3.666699999999999</c:v>
                </c:pt>
                <c:pt idx="5">
                  <c:v>1.833300000000001</c:v>
                </c:pt>
              </c:numCache>
            </c:numRef>
          </c:val>
        </c:ser>
        <c:ser>
          <c:idx val="2"/>
          <c:order val="4"/>
          <c:tx>
            <c:strRef>
              <c:f>'New Liquefaction Buildout'!$J$423</c:f>
              <c:strCache>
                <c:ptCount val="1"/>
                <c:pt idx="0">
                  <c:v>Other Paciifc</c:v>
                </c:pt>
              </c:strCache>
            </c:strRef>
          </c:tx>
          <c:spPr>
            <a:solidFill>
              <a:srgbClr val="00A9CB"/>
            </a:solidFill>
            <a:ln>
              <a:noFill/>
            </a:ln>
          </c:spPr>
          <c:invertIfNegative val="0"/>
          <c:cat>
            <c:numRef>
              <c:f>'New Liquefaction Buildout'!$AJ$418:$AO$418</c:f>
              <c:numCache>
                <c:formatCode>General</c:formatCode>
                <c:ptCount val="6"/>
                <c:pt idx="0">
                  <c:v>2015.0</c:v>
                </c:pt>
                <c:pt idx="1">
                  <c:v>2016.0</c:v>
                </c:pt>
                <c:pt idx="2">
                  <c:v>2017.0</c:v>
                </c:pt>
                <c:pt idx="3">
                  <c:v>2018.0</c:v>
                </c:pt>
                <c:pt idx="4">
                  <c:v>2019.0</c:v>
                </c:pt>
                <c:pt idx="5">
                  <c:v>2020.0</c:v>
                </c:pt>
              </c:numCache>
            </c:numRef>
          </c:cat>
          <c:val>
            <c:numRef>
              <c:f>'New Liquefaction Buildout'!$AJ$423:$AO$423</c:f>
              <c:numCache>
                <c:formatCode>_(* #,##0_);_(* \(#,##0\);_(* "-"??_);_(@_)</c:formatCode>
                <c:ptCount val="6"/>
                <c:pt idx="0">
                  <c:v>0.0</c:v>
                </c:pt>
                <c:pt idx="1">
                  <c:v>0.0</c:v>
                </c:pt>
                <c:pt idx="2">
                  <c:v>0.0</c:v>
                </c:pt>
                <c:pt idx="3">
                  <c:v>0.0</c:v>
                </c:pt>
                <c:pt idx="4">
                  <c:v>0.0</c:v>
                </c:pt>
                <c:pt idx="5">
                  <c:v>0.550000000000001</c:v>
                </c:pt>
              </c:numCache>
            </c:numRef>
          </c:val>
        </c:ser>
        <c:ser>
          <c:idx val="4"/>
          <c:order val="5"/>
          <c:tx>
            <c:strRef>
              <c:f>'New Liquefaction Buildout'!$J$424</c:f>
              <c:strCache>
                <c:ptCount val="1"/>
                <c:pt idx="0">
                  <c:v>Australia</c:v>
                </c:pt>
              </c:strCache>
            </c:strRef>
          </c:tx>
          <c:spPr>
            <a:solidFill>
              <a:srgbClr val="4B254C"/>
            </a:solidFill>
            <a:ln>
              <a:noFill/>
            </a:ln>
          </c:spPr>
          <c:invertIfNegative val="0"/>
          <c:cat>
            <c:numRef>
              <c:f>'New Liquefaction Buildout'!$AJ$418:$AO$418</c:f>
              <c:numCache>
                <c:formatCode>General</c:formatCode>
                <c:ptCount val="6"/>
                <c:pt idx="0">
                  <c:v>2015.0</c:v>
                </c:pt>
                <c:pt idx="1">
                  <c:v>2016.0</c:v>
                </c:pt>
                <c:pt idx="2">
                  <c:v>2017.0</c:v>
                </c:pt>
                <c:pt idx="3">
                  <c:v>2018.0</c:v>
                </c:pt>
                <c:pt idx="4">
                  <c:v>2019.0</c:v>
                </c:pt>
                <c:pt idx="5">
                  <c:v>2020.0</c:v>
                </c:pt>
              </c:numCache>
            </c:numRef>
          </c:cat>
          <c:val>
            <c:numRef>
              <c:f>'New Liquefaction Buildout'!$AJ$424:$AO$424</c:f>
              <c:numCache>
                <c:formatCode>_(* #,##0_);_(* \(#,##0\);_(* "-"??_);_(@_)</c:formatCode>
                <c:ptCount val="6"/>
                <c:pt idx="0">
                  <c:v>3.550000000000001</c:v>
                </c:pt>
                <c:pt idx="1">
                  <c:v>21.60489999999999</c:v>
                </c:pt>
                <c:pt idx="2">
                  <c:v>16.86670000000001</c:v>
                </c:pt>
                <c:pt idx="3">
                  <c:v>17.69590000000001</c:v>
                </c:pt>
                <c:pt idx="4">
                  <c:v>2.582499999999996</c:v>
                </c:pt>
                <c:pt idx="5">
                  <c:v>0.0</c:v>
                </c:pt>
              </c:numCache>
            </c:numRef>
          </c:val>
        </c:ser>
        <c:ser>
          <c:idx val="5"/>
          <c:order val="6"/>
          <c:tx>
            <c:strRef>
              <c:f>'New Liquefaction Buildout'!$J$425</c:f>
              <c:strCache>
                <c:ptCount val="1"/>
                <c:pt idx="0">
                  <c:v>US</c:v>
                </c:pt>
              </c:strCache>
            </c:strRef>
          </c:tx>
          <c:spPr>
            <a:solidFill>
              <a:srgbClr val="FDBA4D"/>
            </a:solidFill>
            <a:ln>
              <a:noFill/>
            </a:ln>
          </c:spPr>
          <c:invertIfNegative val="0"/>
          <c:cat>
            <c:numRef>
              <c:f>'New Liquefaction Buildout'!$AJ$418:$AO$418</c:f>
              <c:numCache>
                <c:formatCode>General</c:formatCode>
                <c:ptCount val="6"/>
                <c:pt idx="0">
                  <c:v>2015.0</c:v>
                </c:pt>
                <c:pt idx="1">
                  <c:v>2016.0</c:v>
                </c:pt>
                <c:pt idx="2">
                  <c:v>2017.0</c:v>
                </c:pt>
                <c:pt idx="3">
                  <c:v>2018.0</c:v>
                </c:pt>
                <c:pt idx="4">
                  <c:v>2019.0</c:v>
                </c:pt>
                <c:pt idx="5">
                  <c:v>2020.0</c:v>
                </c:pt>
              </c:numCache>
            </c:numRef>
          </c:cat>
          <c:val>
            <c:numRef>
              <c:f>'New Liquefaction Buildout'!$AJ$425:$AO$425</c:f>
              <c:numCache>
                <c:formatCode>_(* #,##0_);_(* \(#,##0\);_(* "-"??_);_(@_)</c:formatCode>
                <c:ptCount val="6"/>
                <c:pt idx="0">
                  <c:v>0.0</c:v>
                </c:pt>
                <c:pt idx="1">
                  <c:v>4.674999999999999</c:v>
                </c:pt>
                <c:pt idx="2">
                  <c:v>8.040000000000001</c:v>
                </c:pt>
                <c:pt idx="3">
                  <c:v>8.067500000000002</c:v>
                </c:pt>
                <c:pt idx="4">
                  <c:v>21.51750000000001</c:v>
                </c:pt>
                <c:pt idx="5">
                  <c:v>19.10999999999999</c:v>
                </c:pt>
              </c:numCache>
            </c:numRef>
          </c:val>
        </c:ser>
        <c:dLbls>
          <c:showLegendKey val="0"/>
          <c:showVal val="0"/>
          <c:showCatName val="0"/>
          <c:showSerName val="0"/>
          <c:showPercent val="0"/>
          <c:showBubbleSize val="0"/>
        </c:dLbls>
        <c:gapWidth val="70"/>
        <c:overlap val="100"/>
        <c:axId val="2072335224"/>
        <c:axId val="-2134294056"/>
      </c:barChart>
      <c:catAx>
        <c:axId val="2072335224"/>
        <c:scaling>
          <c:orientation val="minMax"/>
        </c:scaling>
        <c:delete val="0"/>
        <c:axPos val="b"/>
        <c:numFmt formatCode="General" sourceLinked="0"/>
        <c:majorTickMark val="out"/>
        <c:minorTickMark val="none"/>
        <c:tickLblPos val="low"/>
        <c:spPr>
          <a:ln>
            <a:solidFill>
              <a:srgbClr val="707C8A"/>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2134294056"/>
        <c:crosses val="autoZero"/>
        <c:auto val="1"/>
        <c:lblAlgn val="ctr"/>
        <c:lblOffset val="100"/>
        <c:noMultiLvlLbl val="0"/>
      </c:catAx>
      <c:valAx>
        <c:axId val="-2134294056"/>
        <c:scaling>
          <c:orientation val="minMax"/>
        </c:scaling>
        <c:delete val="0"/>
        <c:axPos val="l"/>
        <c:majorGridlines>
          <c:spPr>
            <a:ln>
              <a:solidFill>
                <a:srgbClr val="707C8A"/>
              </a:solidFill>
              <a:prstDash val="solid"/>
            </a:ln>
          </c:spPr>
        </c:majorGridlines>
        <c:numFmt formatCode="#,##0" sourceLinked="0"/>
        <c:majorTickMark val="out"/>
        <c:minorTickMark val="none"/>
        <c:tickLblPos val="nextTo"/>
        <c:spPr>
          <a:ln>
            <a:solidFill>
              <a:srgbClr val="707C8A"/>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2072335224"/>
        <c:crosses val="autoZero"/>
        <c:crossBetween val="between"/>
        <c:majorUnit val="10.0"/>
      </c:valAx>
      <c:spPr>
        <a:noFill/>
        <a:ln>
          <a:noFill/>
        </a:ln>
      </c:spPr>
    </c:plotArea>
    <c:legend>
      <c:legendPos val="r"/>
      <c:layout>
        <c:manualLayout>
          <c:xMode val="edge"/>
          <c:yMode val="edge"/>
          <c:x val="0.0"/>
          <c:y val="0.744139621436209"/>
          <c:w val="1.0"/>
          <c:h val="0.167676957047036"/>
        </c:manualLayout>
      </c:layout>
      <c:overlay val="0"/>
      <c:txPr>
        <a:bodyPr/>
        <a:lstStyle/>
        <a:p>
          <a:pPr>
            <a:defRPr sz="1200" b="0" i="0" u="none" strike="noStrike" baseline="0">
              <a:solidFill>
                <a:srgbClr val="000000"/>
              </a:solidFill>
              <a:latin typeface="Arial"/>
              <a:ea typeface="Arial"/>
              <a:cs typeface="Arial"/>
            </a:defRPr>
          </a:pPr>
          <a:endParaRPr lang="en-US"/>
        </a:p>
      </c:txPr>
    </c:legend>
    <c:plotVisOnly val="1"/>
    <c:dispBlanksAs val="gap"/>
    <c:showDLblsOverMax val="0"/>
  </c:chart>
  <c:spPr>
    <a:solidFill>
      <a:schemeClr val="bg1"/>
    </a:solidFill>
    <a:ln w="6350" cmpd="sng">
      <a:solidFill>
        <a:srgbClr val="707C8A"/>
      </a:solidFill>
    </a:ln>
  </c:spPr>
  <c:txPr>
    <a:bodyPr/>
    <a:lstStyle/>
    <a:p>
      <a:pPr>
        <a:defRPr sz="1000" b="0" i="0" u="none" strike="noStrike" baseline="0">
          <a:solidFill>
            <a:srgbClr val="006600"/>
          </a:solidFill>
          <a:latin typeface="Arial"/>
          <a:ea typeface="Arial"/>
          <a:cs typeface="Arial"/>
        </a:defRPr>
      </a:pPr>
      <a:endParaRPr lang="en-US"/>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manualLayout>
          <c:layoutTarget val="inner"/>
          <c:xMode val="edge"/>
          <c:yMode val="edge"/>
          <c:x val="0.113444220399449"/>
          <c:y val="0.103941426159405"/>
          <c:w val="0.848367928516467"/>
          <c:h val="0.817291696253399"/>
        </c:manualLayout>
      </c:layout>
      <c:areaChart>
        <c:grouping val="stacked"/>
        <c:varyColors val="0"/>
        <c:ser>
          <c:idx val="0"/>
          <c:order val="0"/>
          <c:tx>
            <c:v>US</c:v>
          </c:tx>
          <c:cat>
            <c:numRef>
              <c:f>'7 L48 Balance'!$A$447:$A$477</c:f>
              <c:numCache>
                <c:formatCode>General_)</c:formatCode>
                <c:ptCount val="31"/>
                <c:pt idx="0">
                  <c:v>2010.0</c:v>
                </c:pt>
                <c:pt idx="1">
                  <c:v>2011.0</c:v>
                </c:pt>
                <c:pt idx="2">
                  <c:v>2012.0</c:v>
                </c:pt>
                <c:pt idx="3">
                  <c:v>2013.0</c:v>
                </c:pt>
                <c:pt idx="4">
                  <c:v>2014.0</c:v>
                </c:pt>
                <c:pt idx="5">
                  <c:v>2015.0</c:v>
                </c:pt>
                <c:pt idx="6">
                  <c:v>2016.0</c:v>
                </c:pt>
                <c:pt idx="7">
                  <c:v>2017.0</c:v>
                </c:pt>
                <c:pt idx="8">
                  <c:v>2018.0</c:v>
                </c:pt>
                <c:pt idx="9">
                  <c:v>2019.0</c:v>
                </c:pt>
                <c:pt idx="10">
                  <c:v>2020.0</c:v>
                </c:pt>
                <c:pt idx="11">
                  <c:v>2021.0</c:v>
                </c:pt>
                <c:pt idx="12">
                  <c:v>2022.0</c:v>
                </c:pt>
                <c:pt idx="13">
                  <c:v>2023.0</c:v>
                </c:pt>
                <c:pt idx="14">
                  <c:v>2024.0</c:v>
                </c:pt>
                <c:pt idx="15">
                  <c:v>2025.0</c:v>
                </c:pt>
                <c:pt idx="16">
                  <c:v>2026.0</c:v>
                </c:pt>
                <c:pt idx="17">
                  <c:v>2027.0</c:v>
                </c:pt>
                <c:pt idx="18">
                  <c:v>2028.0</c:v>
                </c:pt>
                <c:pt idx="19">
                  <c:v>2029.0</c:v>
                </c:pt>
                <c:pt idx="20">
                  <c:v>2030.0</c:v>
                </c:pt>
                <c:pt idx="21">
                  <c:v>2031.0</c:v>
                </c:pt>
                <c:pt idx="22">
                  <c:v>2032.0</c:v>
                </c:pt>
                <c:pt idx="23">
                  <c:v>2033.0</c:v>
                </c:pt>
                <c:pt idx="24">
                  <c:v>2034.0</c:v>
                </c:pt>
                <c:pt idx="25">
                  <c:v>2035.0</c:v>
                </c:pt>
                <c:pt idx="26">
                  <c:v>2036.0</c:v>
                </c:pt>
                <c:pt idx="27">
                  <c:v>2037.0</c:v>
                </c:pt>
                <c:pt idx="28">
                  <c:v>2038.0</c:v>
                </c:pt>
                <c:pt idx="29">
                  <c:v>2039.0</c:v>
                </c:pt>
                <c:pt idx="30">
                  <c:v>2040.0</c:v>
                </c:pt>
              </c:numCache>
            </c:numRef>
          </c:cat>
          <c:val>
            <c:numRef>
              <c:f>'7 L48 Balance'!$T$447:$T$477</c:f>
              <c:numCache>
                <c:formatCode>0.0_);\(0.0\)</c:formatCode>
                <c:ptCount val="31"/>
                <c:pt idx="0">
                  <c:v>-0.952328327701356</c:v>
                </c:pt>
                <c:pt idx="1">
                  <c:v>-0.618510291655306</c:v>
                </c:pt>
                <c:pt idx="2">
                  <c:v>-0.390975580225897</c:v>
                </c:pt>
                <c:pt idx="3">
                  <c:v>-0.344142050065921</c:v>
                </c:pt>
                <c:pt idx="4">
                  <c:v>-0.183083886201136</c:v>
                </c:pt>
                <c:pt idx="5">
                  <c:v>-0.220560407016372</c:v>
                </c:pt>
                <c:pt idx="6">
                  <c:v>0.388355688142036</c:v>
                </c:pt>
                <c:pt idx="7">
                  <c:v>1.210731308861301</c:v>
                </c:pt>
                <c:pt idx="8">
                  <c:v>2.074465913955477</c:v>
                </c:pt>
                <c:pt idx="9">
                  <c:v>4.376858732876713</c:v>
                </c:pt>
                <c:pt idx="10">
                  <c:v>6.241455259562841</c:v>
                </c:pt>
                <c:pt idx="11">
                  <c:v>7.292035145547945</c:v>
                </c:pt>
                <c:pt idx="12">
                  <c:v>7.996495547945197</c:v>
                </c:pt>
                <c:pt idx="13">
                  <c:v>8.688834631849324</c:v>
                </c:pt>
                <c:pt idx="14">
                  <c:v>9.298238900273212</c:v>
                </c:pt>
                <c:pt idx="15">
                  <c:v>9.568869092465755</c:v>
                </c:pt>
                <c:pt idx="16">
                  <c:v>9.783077140410944</c:v>
                </c:pt>
                <c:pt idx="17">
                  <c:v>9.87722688356165</c:v>
                </c:pt>
                <c:pt idx="18">
                  <c:v>10.36132453893443</c:v>
                </c:pt>
                <c:pt idx="19">
                  <c:v>10.60105676369863</c:v>
                </c:pt>
                <c:pt idx="20">
                  <c:v>10.50221378424656</c:v>
                </c:pt>
                <c:pt idx="21">
                  <c:v>10.67799726027397</c:v>
                </c:pt>
                <c:pt idx="22">
                  <c:v>10.42596012636612</c:v>
                </c:pt>
                <c:pt idx="23">
                  <c:v>10.18878339041096</c:v>
                </c:pt>
                <c:pt idx="24">
                  <c:v>10.16586755136987</c:v>
                </c:pt>
                <c:pt idx="25">
                  <c:v>10.30422945205479</c:v>
                </c:pt>
                <c:pt idx="26">
                  <c:v>10.44912073087431</c:v>
                </c:pt>
                <c:pt idx="27">
                  <c:v>10.59286429794523</c:v>
                </c:pt>
                <c:pt idx="28">
                  <c:v>10.62625162671232</c:v>
                </c:pt>
                <c:pt idx="29">
                  <c:v>10.60415</c:v>
                </c:pt>
                <c:pt idx="30">
                  <c:v>10.72186552254097</c:v>
                </c:pt>
              </c:numCache>
            </c:numRef>
          </c:val>
        </c:ser>
        <c:ser>
          <c:idx val="1"/>
          <c:order val="1"/>
          <c:tx>
            <c:v>Canada</c:v>
          </c:tx>
          <c:cat>
            <c:numRef>
              <c:f>'7 L48 Balance'!$A$447:$A$477</c:f>
              <c:numCache>
                <c:formatCode>General_)</c:formatCode>
                <c:ptCount val="31"/>
                <c:pt idx="0">
                  <c:v>2010.0</c:v>
                </c:pt>
                <c:pt idx="1">
                  <c:v>2011.0</c:v>
                </c:pt>
                <c:pt idx="2">
                  <c:v>2012.0</c:v>
                </c:pt>
                <c:pt idx="3">
                  <c:v>2013.0</c:v>
                </c:pt>
                <c:pt idx="4">
                  <c:v>2014.0</c:v>
                </c:pt>
                <c:pt idx="5">
                  <c:v>2015.0</c:v>
                </c:pt>
                <c:pt idx="6">
                  <c:v>2016.0</c:v>
                </c:pt>
                <c:pt idx="7">
                  <c:v>2017.0</c:v>
                </c:pt>
                <c:pt idx="8">
                  <c:v>2018.0</c:v>
                </c:pt>
                <c:pt idx="9">
                  <c:v>2019.0</c:v>
                </c:pt>
                <c:pt idx="10">
                  <c:v>2020.0</c:v>
                </c:pt>
                <c:pt idx="11">
                  <c:v>2021.0</c:v>
                </c:pt>
                <c:pt idx="12">
                  <c:v>2022.0</c:v>
                </c:pt>
                <c:pt idx="13">
                  <c:v>2023.0</c:v>
                </c:pt>
                <c:pt idx="14">
                  <c:v>2024.0</c:v>
                </c:pt>
                <c:pt idx="15">
                  <c:v>2025.0</c:v>
                </c:pt>
                <c:pt idx="16">
                  <c:v>2026.0</c:v>
                </c:pt>
                <c:pt idx="17">
                  <c:v>2027.0</c:v>
                </c:pt>
                <c:pt idx="18">
                  <c:v>2028.0</c:v>
                </c:pt>
                <c:pt idx="19">
                  <c:v>2029.0</c:v>
                </c:pt>
                <c:pt idx="20">
                  <c:v>2030.0</c:v>
                </c:pt>
                <c:pt idx="21">
                  <c:v>2031.0</c:v>
                </c:pt>
                <c:pt idx="22">
                  <c:v>2032.0</c:v>
                </c:pt>
                <c:pt idx="23">
                  <c:v>2033.0</c:v>
                </c:pt>
                <c:pt idx="24">
                  <c:v>2034.0</c:v>
                </c:pt>
                <c:pt idx="25">
                  <c:v>2035.0</c:v>
                </c:pt>
                <c:pt idx="26">
                  <c:v>2036.0</c:v>
                </c:pt>
                <c:pt idx="27">
                  <c:v>2037.0</c:v>
                </c:pt>
                <c:pt idx="28">
                  <c:v>2038.0</c:v>
                </c:pt>
                <c:pt idx="29">
                  <c:v>2039.0</c:v>
                </c:pt>
                <c:pt idx="30">
                  <c:v>2040.0</c:v>
                </c:pt>
              </c:numCache>
            </c:numRef>
          </c:cat>
          <c:val>
            <c:numRef>
              <c:f>'8 Canada Balance'!$S$447:$S$477</c:f>
              <c:numCache>
                <c:formatCode>0.0_);\(0.0\)</c:formatCode>
                <c:ptCount val="31"/>
                <c:pt idx="0">
                  <c:v>0.0</c:v>
                </c:pt>
                <c:pt idx="1">
                  <c:v>0.0</c:v>
                </c:pt>
                <c:pt idx="2">
                  <c:v>0.0</c:v>
                </c:pt>
                <c:pt idx="3">
                  <c:v>0.0</c:v>
                </c:pt>
                <c:pt idx="4">
                  <c:v>0.0</c:v>
                </c:pt>
                <c:pt idx="5">
                  <c:v>0.0</c:v>
                </c:pt>
                <c:pt idx="6">
                  <c:v>0.0</c:v>
                </c:pt>
                <c:pt idx="7">
                  <c:v>0.0</c:v>
                </c:pt>
                <c:pt idx="8">
                  <c:v>0.0</c:v>
                </c:pt>
                <c:pt idx="9">
                  <c:v>0.0</c:v>
                </c:pt>
                <c:pt idx="10">
                  <c:v>0.050696837055104</c:v>
                </c:pt>
                <c:pt idx="11">
                  <c:v>0.0640468652680867</c:v>
                </c:pt>
                <c:pt idx="12">
                  <c:v>0.0654070148538104</c:v>
                </c:pt>
                <c:pt idx="13">
                  <c:v>0.162977054730095</c:v>
                </c:pt>
                <c:pt idx="14">
                  <c:v>0.868481146801464</c:v>
                </c:pt>
                <c:pt idx="15">
                  <c:v>1.627954125610874</c:v>
                </c:pt>
                <c:pt idx="16">
                  <c:v>2.417354507237264</c:v>
                </c:pt>
                <c:pt idx="17">
                  <c:v>3.090696290734696</c:v>
                </c:pt>
                <c:pt idx="18">
                  <c:v>3.105703004597317</c:v>
                </c:pt>
                <c:pt idx="19">
                  <c:v>3.188850574927441</c:v>
                </c:pt>
                <c:pt idx="20">
                  <c:v>3.764624813717362</c:v>
                </c:pt>
                <c:pt idx="21">
                  <c:v>4.397340687540133</c:v>
                </c:pt>
                <c:pt idx="22">
                  <c:v>4.278416126021922</c:v>
                </c:pt>
                <c:pt idx="23">
                  <c:v>4.182106059704083</c:v>
                </c:pt>
                <c:pt idx="24">
                  <c:v>4.172766809249246</c:v>
                </c:pt>
                <c:pt idx="25">
                  <c:v>4.229089084907431</c:v>
                </c:pt>
                <c:pt idx="26">
                  <c:v>4.28814279191482</c:v>
                </c:pt>
                <c:pt idx="27">
                  <c:v>4.36052322680329</c:v>
                </c:pt>
                <c:pt idx="28">
                  <c:v>4.379369089121375</c:v>
                </c:pt>
                <c:pt idx="29">
                  <c:v>4.367789882879387</c:v>
                </c:pt>
                <c:pt idx="30">
                  <c:v>4.43461253181833</c:v>
                </c:pt>
              </c:numCache>
            </c:numRef>
          </c:val>
        </c:ser>
        <c:dLbls>
          <c:showLegendKey val="0"/>
          <c:showVal val="0"/>
          <c:showCatName val="0"/>
          <c:showSerName val="0"/>
          <c:showPercent val="0"/>
          <c:showBubbleSize val="0"/>
        </c:dLbls>
        <c:axId val="2144127656"/>
        <c:axId val="-2134554088"/>
      </c:areaChart>
      <c:catAx>
        <c:axId val="2144127656"/>
        <c:scaling>
          <c:orientation val="minMax"/>
        </c:scaling>
        <c:delete val="0"/>
        <c:axPos val="b"/>
        <c:numFmt formatCode="General_)" sourceLinked="1"/>
        <c:majorTickMark val="none"/>
        <c:minorTickMark val="none"/>
        <c:tickLblPos val="nextTo"/>
        <c:txPr>
          <a:bodyPr/>
          <a:lstStyle/>
          <a:p>
            <a:pPr>
              <a:defRPr sz="1100"/>
            </a:pPr>
            <a:endParaRPr lang="en-US"/>
          </a:p>
        </c:txPr>
        <c:crossAx val="-2134554088"/>
        <c:crosses val="autoZero"/>
        <c:auto val="1"/>
        <c:lblAlgn val="ctr"/>
        <c:lblOffset val="100"/>
        <c:tickLblSkip val="2"/>
        <c:noMultiLvlLbl val="0"/>
      </c:catAx>
      <c:valAx>
        <c:axId val="-2134554088"/>
        <c:scaling>
          <c:orientation val="minMax"/>
        </c:scaling>
        <c:delete val="0"/>
        <c:axPos val="l"/>
        <c:majorGridlines/>
        <c:numFmt formatCode="0.0_);\(0.0\)" sourceLinked="1"/>
        <c:majorTickMark val="none"/>
        <c:minorTickMark val="none"/>
        <c:tickLblPos val="nextTo"/>
        <c:txPr>
          <a:bodyPr/>
          <a:lstStyle/>
          <a:p>
            <a:pPr>
              <a:defRPr sz="1000"/>
            </a:pPr>
            <a:endParaRPr lang="en-US"/>
          </a:p>
        </c:txPr>
        <c:crossAx val="2144127656"/>
        <c:crosses val="autoZero"/>
        <c:crossBetween val="midCat"/>
      </c:valAx>
      <c:spPr>
        <a:noFill/>
        <a:ln w="25400">
          <a:noFill/>
        </a:ln>
      </c:spPr>
    </c:plotArea>
    <c:legend>
      <c:legendPos val="b"/>
      <c:layout/>
      <c:overlay val="0"/>
      <c:txPr>
        <a:bodyPr/>
        <a:lstStyle/>
        <a:p>
          <a:pPr>
            <a:defRPr sz="1200" b="0"/>
          </a:pPr>
          <a:endParaRPr lang="en-US"/>
        </a:p>
      </c:txPr>
    </c:legend>
    <c:plotVisOnly val="1"/>
    <c:dispBlanksAs val="zero"/>
    <c:showDLblsOverMax val="0"/>
  </c:chart>
  <c:spPr>
    <a:ln>
      <a:solidFill>
        <a:srgbClr val="707C8A"/>
      </a:solidFill>
    </a:ln>
  </c:spPr>
  <c:txPr>
    <a:bodyPr/>
    <a:lstStyle/>
    <a:p>
      <a:pPr>
        <a:defRPr sz="1200" b="1"/>
      </a:pPr>
      <a:endParaRPr lang="en-US"/>
    </a:p>
  </c:txPr>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drawing1.xml><?xml version="1.0" encoding="utf-8"?>
<c:userShapes xmlns:c="http://schemas.openxmlformats.org/drawingml/2006/chart">
  <cdr:relSizeAnchor xmlns:cdr="http://schemas.openxmlformats.org/drawingml/2006/chartDrawing">
    <cdr:from>
      <cdr:x>0</cdr:x>
      <cdr:y>0</cdr:y>
    </cdr:from>
    <cdr:to>
      <cdr:x>1</cdr:x>
      <cdr:y>0.05653</cdr:y>
    </cdr:to>
    <cdr:sp macro="" textlink="">
      <cdr:nvSpPr>
        <cdr:cNvPr id="2" name="txtboxChartTitle"/>
        <cdr:cNvSpPr txBox="1"/>
      </cdr:nvSpPr>
      <cdr:spPr>
        <a:xfrm xmlns:a="http://schemas.openxmlformats.org/drawingml/2006/main">
          <a:off x="0" y="0"/>
          <a:ext cx="8801100" cy="355600"/>
        </a:xfrm>
        <a:prstGeom xmlns:a="http://schemas.openxmlformats.org/drawingml/2006/main" prst="rect">
          <a:avLst/>
        </a:prstGeom>
        <a:solidFill xmlns:a="http://schemas.openxmlformats.org/drawingml/2006/main">
          <a:srgbClr val="707C8A"/>
        </a:solidFill>
      </cdr:spPr>
      <cdr:txBody>
        <a:bodyPr xmlns:a="http://schemas.openxmlformats.org/drawingml/2006/main" vertOverflow="clip" vert="horz" lIns="76200" tIns="0" rIns="76200" bIns="0" rtlCol="0" anchor="ctr"/>
        <a:lstStyle xmlns:a="http://schemas.openxmlformats.org/drawingml/2006/main"/>
        <a:p xmlns:a="http://schemas.openxmlformats.org/drawingml/2006/main">
          <a:pPr algn="l" eaLnBrk="1"/>
          <a:r>
            <a:rPr lang="en-US" sz="1600" b="1">
              <a:solidFill>
                <a:srgbClr val="FFFFFF"/>
              </a:solidFill>
              <a:latin typeface="Arial"/>
            </a:rPr>
            <a:t>US Lower 48 oil production growth relative to January 2006</a:t>
          </a:r>
        </a:p>
      </cdr:txBody>
    </cdr:sp>
  </cdr:relSizeAnchor>
  <cdr:relSizeAnchor xmlns:cdr="http://schemas.openxmlformats.org/drawingml/2006/chartDrawing">
    <cdr:from>
      <cdr:x>0</cdr:x>
      <cdr:y>0.92218</cdr:y>
    </cdr:from>
    <cdr:to>
      <cdr:x>1</cdr:x>
      <cdr:y>1</cdr:y>
    </cdr:to>
    <cdr:sp macro="" textlink="">
      <cdr:nvSpPr>
        <cdr:cNvPr id="3" name="txtBoxSourceLine"/>
        <cdr:cNvSpPr txBox="1"/>
      </cdr:nvSpPr>
      <cdr:spPr>
        <a:xfrm xmlns:a="http://schemas.openxmlformats.org/drawingml/2006/main">
          <a:off x="0" y="3287315"/>
          <a:ext cx="6165056" cy="277416"/>
        </a:xfrm>
        <a:prstGeom xmlns:a="http://schemas.openxmlformats.org/drawingml/2006/main" prst="rect">
          <a:avLst/>
        </a:prstGeom>
      </cdr:spPr>
      <cdr:txBody>
        <a:bodyPr xmlns:a="http://schemas.openxmlformats.org/drawingml/2006/main" vertOverflow="clip" vert="horz" lIns="76200" tIns="0" rIns="76200" bIns="76200" rtlCol="0" anchor="b"/>
        <a:lstStyle xmlns:a="http://schemas.openxmlformats.org/drawingml/2006/main"/>
        <a:p xmlns:a="http://schemas.openxmlformats.org/drawingml/2006/main">
          <a:pPr algn="l" eaLnBrk="1"/>
          <a:r>
            <a:rPr lang="en-US" sz="1000" b="0" dirty="0">
              <a:solidFill>
                <a:srgbClr val="000000"/>
              </a:solidFill>
              <a:latin typeface="Arial"/>
            </a:rPr>
            <a:t>Source: IHS</a:t>
          </a:r>
        </a:p>
      </cdr:txBody>
    </cdr:sp>
  </cdr:relSizeAnchor>
  <cdr:relSizeAnchor xmlns:cdr="http://schemas.openxmlformats.org/drawingml/2006/chartDrawing">
    <cdr:from>
      <cdr:x>1.1537E-7</cdr:x>
      <cdr:y>0.08018</cdr:y>
    </cdr:from>
    <cdr:to>
      <cdr:x>0.04099</cdr:x>
      <cdr:y>0.84418</cdr:y>
    </cdr:to>
    <cdr:sp macro="" textlink="">
      <cdr:nvSpPr>
        <cdr:cNvPr id="4" name="txtBoxPrimaryYAxisLabel"/>
        <cdr:cNvSpPr txBox="1"/>
      </cdr:nvSpPr>
      <cdr:spPr>
        <a:xfrm xmlns:a="http://schemas.openxmlformats.org/drawingml/2006/main" rot="16200000">
          <a:off x="-2227417" y="2732240"/>
          <a:ext cx="4810127" cy="355291"/>
        </a:xfrm>
        <a:prstGeom xmlns:a="http://schemas.openxmlformats.org/drawingml/2006/main" prst="rect">
          <a:avLst/>
        </a:prstGeom>
      </cdr:spPr>
      <cdr:txBody>
        <a:bodyPr xmlns:a="http://schemas.openxmlformats.org/drawingml/2006/main" vertOverflow="clip" vert="horz" lIns="76200" tIns="76200" rIns="76200" bIns="76200" rtlCol="0" anchor="t"/>
        <a:lstStyle xmlns:a="http://schemas.openxmlformats.org/drawingml/2006/main"/>
        <a:p xmlns:a="http://schemas.openxmlformats.org/drawingml/2006/main">
          <a:pPr algn="ctr" eaLnBrk="1"/>
          <a:r>
            <a:rPr lang="en-US" sz="1200" b="1" dirty="0">
              <a:solidFill>
                <a:srgbClr val="000000"/>
              </a:solidFill>
              <a:latin typeface="Arial"/>
            </a:rPr>
            <a:t>Lower</a:t>
          </a:r>
          <a:r>
            <a:rPr lang="en-US" sz="1200" b="1" baseline="0" dirty="0">
              <a:solidFill>
                <a:srgbClr val="000000"/>
              </a:solidFill>
              <a:latin typeface="Arial"/>
            </a:rPr>
            <a:t> 48 oil </a:t>
          </a:r>
          <a:r>
            <a:rPr lang="en-US" sz="1200" b="1" dirty="0">
              <a:solidFill>
                <a:srgbClr val="000000"/>
              </a:solidFill>
              <a:latin typeface="Arial"/>
            </a:rPr>
            <a:t>production</a:t>
          </a:r>
          <a:r>
            <a:rPr lang="en-US" sz="1200" b="1" baseline="0" dirty="0">
              <a:solidFill>
                <a:srgbClr val="000000"/>
              </a:solidFill>
              <a:latin typeface="Arial"/>
            </a:rPr>
            <a:t> growth </a:t>
          </a:r>
          <a:r>
            <a:rPr lang="en-US" sz="1200" b="1" baseline="0" dirty="0" smtClean="0">
              <a:solidFill>
                <a:srgbClr val="000000"/>
              </a:solidFill>
              <a:latin typeface="Arial"/>
            </a:rPr>
            <a:t>(1,000s bbl/d</a:t>
          </a:r>
          <a:r>
            <a:rPr lang="en-US" sz="1200" b="1" baseline="0" dirty="0">
              <a:solidFill>
                <a:srgbClr val="000000"/>
              </a:solidFill>
              <a:latin typeface="Arial"/>
            </a:rPr>
            <a:t>)</a:t>
          </a:r>
        </a:p>
      </cdr:txBody>
    </cdr:sp>
  </cdr:relSizeAnchor>
  <cdr:relSizeAnchor xmlns:cdr="http://schemas.openxmlformats.org/drawingml/2006/chartDrawing">
    <cdr:from>
      <cdr:x>0.83443</cdr:x>
      <cdr:y>0.93821</cdr:y>
    </cdr:from>
    <cdr:to>
      <cdr:x>1</cdr:x>
      <cdr:y>1</cdr:y>
    </cdr:to>
    <cdr:sp macro="" textlink="">
      <cdr:nvSpPr>
        <cdr:cNvPr id="5" name="txtboxCopyrightLine"/>
        <cdr:cNvSpPr txBox="1"/>
      </cdr:nvSpPr>
      <cdr:spPr>
        <a:xfrm xmlns:a="http://schemas.openxmlformats.org/drawingml/2006/main">
          <a:off x="6859077" y="4459288"/>
          <a:ext cx="1360998" cy="293687"/>
        </a:xfrm>
        <a:prstGeom xmlns:a="http://schemas.openxmlformats.org/drawingml/2006/main" prst="rect">
          <a:avLst/>
        </a:prstGeom>
      </cdr:spPr>
      <cdr:txBody>
        <a:bodyPr xmlns:a="http://schemas.openxmlformats.org/drawingml/2006/main" vertOverflow="clip" vert="horz" lIns="76200" tIns="0" rIns="76200" bIns="76200" rtlCol="0" anchor="b"/>
        <a:lstStyle xmlns:a="http://schemas.openxmlformats.org/drawingml/2006/main"/>
        <a:p xmlns:a="http://schemas.openxmlformats.org/drawingml/2006/main">
          <a:pPr algn="r" eaLnBrk="0"/>
          <a:r>
            <a:rPr lang="en-US" sz="1000" b="0" dirty="0">
              <a:solidFill>
                <a:srgbClr val="000000"/>
              </a:solidFill>
              <a:latin typeface="Arial"/>
            </a:rPr>
            <a:t>© </a:t>
          </a:r>
          <a:r>
            <a:rPr lang="en-US" sz="1000" b="0" dirty="0" smtClean="0">
              <a:solidFill>
                <a:srgbClr val="000000"/>
              </a:solidFill>
              <a:latin typeface="Arial"/>
            </a:rPr>
            <a:t>2017 </a:t>
          </a:r>
          <a:r>
            <a:rPr lang="en-US" sz="1000" b="0" dirty="0">
              <a:solidFill>
                <a:srgbClr val="000000"/>
              </a:solidFill>
              <a:latin typeface="Arial"/>
            </a:rPr>
            <a:t>IHS</a:t>
          </a:r>
        </a:p>
      </cdr:txBody>
    </cdr:sp>
  </cdr:relSizeAnchor>
</c:userShapes>
</file>

<file path=ppt/drawings/drawing10.xml><?xml version="1.0" encoding="utf-8"?>
<c:userShapes xmlns:c="http://schemas.openxmlformats.org/drawingml/2006/chart">
  <cdr:relSizeAnchor xmlns:cdr="http://schemas.openxmlformats.org/drawingml/2006/chartDrawing">
    <cdr:from>
      <cdr:x>0</cdr:x>
      <cdr:y>0</cdr:y>
    </cdr:from>
    <cdr:to>
      <cdr:x>1</cdr:x>
      <cdr:y>0.06898</cdr:y>
    </cdr:to>
    <cdr:sp macro="" textlink="">
      <cdr:nvSpPr>
        <cdr:cNvPr id="2" name="txtboxChartTitle"/>
        <cdr:cNvSpPr txBox="1"/>
      </cdr:nvSpPr>
      <cdr:spPr>
        <a:xfrm xmlns:a="http://schemas.openxmlformats.org/drawingml/2006/main">
          <a:off x="0" y="0"/>
          <a:ext cx="8352927" cy="352648"/>
        </a:xfrm>
        <a:prstGeom xmlns:a="http://schemas.openxmlformats.org/drawingml/2006/main" prst="rect">
          <a:avLst/>
        </a:prstGeom>
        <a:solidFill xmlns:a="http://schemas.openxmlformats.org/drawingml/2006/main">
          <a:srgbClr val="707C8A"/>
        </a:solidFill>
      </cdr:spPr>
      <cdr:txBody>
        <a:bodyPr xmlns:a="http://schemas.openxmlformats.org/drawingml/2006/main" vertOverflow="clip" vert="horz" lIns="76200" tIns="0" rIns="76200" bIns="0" rtlCol="0" anchor="ctr"/>
        <a:lstStyle xmlns:a="http://schemas.openxmlformats.org/drawingml/2006/main"/>
        <a:p xmlns:a="http://schemas.openxmlformats.org/drawingml/2006/main">
          <a:pPr algn="l" eaLnBrk="1"/>
          <a:r>
            <a:rPr lang="en-US" sz="1600" b="1" dirty="0">
              <a:solidFill>
                <a:srgbClr val="FFFFFF"/>
              </a:solidFill>
              <a:latin typeface="Arial"/>
            </a:rPr>
            <a:t>Global LNG </a:t>
          </a:r>
          <a:r>
            <a:rPr lang="en-US" sz="1600" b="1" baseline="0" dirty="0">
              <a:solidFill>
                <a:srgbClr val="FFFFFF"/>
              </a:solidFill>
              <a:latin typeface="Arial"/>
            </a:rPr>
            <a:t>supply unconstrained by demand</a:t>
          </a:r>
          <a:endParaRPr lang="en-US" sz="1600" b="1" dirty="0">
            <a:solidFill>
              <a:srgbClr val="FFFFFF"/>
            </a:solidFill>
            <a:latin typeface="Arial"/>
          </a:endParaRPr>
        </a:p>
      </cdr:txBody>
    </cdr:sp>
  </cdr:relSizeAnchor>
  <cdr:relSizeAnchor xmlns:cdr="http://schemas.openxmlformats.org/drawingml/2006/chartDrawing">
    <cdr:from>
      <cdr:x>0</cdr:x>
      <cdr:y>0.9213</cdr:y>
    </cdr:from>
    <cdr:to>
      <cdr:x>1</cdr:x>
      <cdr:y>1</cdr:y>
    </cdr:to>
    <cdr:sp macro="" textlink="">
      <cdr:nvSpPr>
        <cdr:cNvPr id="3" name="txtBoxSourceLine"/>
        <cdr:cNvSpPr txBox="1"/>
      </cdr:nvSpPr>
      <cdr:spPr>
        <a:xfrm xmlns:a="http://schemas.openxmlformats.org/drawingml/2006/main">
          <a:off x="0" y="2527300"/>
          <a:ext cx="4635500" cy="215900"/>
        </a:xfrm>
        <a:prstGeom xmlns:a="http://schemas.openxmlformats.org/drawingml/2006/main" prst="rect">
          <a:avLst/>
        </a:prstGeom>
      </cdr:spPr>
      <cdr:txBody>
        <a:bodyPr xmlns:a="http://schemas.openxmlformats.org/drawingml/2006/main" vertOverflow="clip" vert="horz" lIns="76200" tIns="0" rIns="76200" bIns="76200" rtlCol="0" anchor="b"/>
        <a:lstStyle xmlns:a="http://schemas.openxmlformats.org/drawingml/2006/main"/>
        <a:p xmlns:a="http://schemas.openxmlformats.org/drawingml/2006/main">
          <a:pPr algn="l" eaLnBrk="1"/>
          <a:r>
            <a:rPr lang="en-US" sz="700" b="0" dirty="0">
              <a:solidFill>
                <a:srgbClr val="000000"/>
              </a:solidFill>
              <a:latin typeface="Arial"/>
            </a:rPr>
            <a:t>Source: IHS Energy</a:t>
          </a:r>
        </a:p>
      </cdr:txBody>
    </cdr:sp>
  </cdr:relSizeAnchor>
  <cdr:relSizeAnchor xmlns:cdr="http://schemas.openxmlformats.org/drawingml/2006/chartDrawing">
    <cdr:from>
      <cdr:x>0.68611</cdr:x>
      <cdr:y>0.9213</cdr:y>
    </cdr:from>
    <cdr:to>
      <cdr:x>1</cdr:x>
      <cdr:y>1</cdr:y>
    </cdr:to>
    <cdr:sp macro="" textlink="">
      <cdr:nvSpPr>
        <cdr:cNvPr id="4" name="txtboxCopyrightLine"/>
        <cdr:cNvSpPr txBox="1"/>
      </cdr:nvSpPr>
      <cdr:spPr>
        <a:xfrm xmlns:a="http://schemas.openxmlformats.org/drawingml/2006/main">
          <a:off x="3136900" y="2527300"/>
          <a:ext cx="1435100" cy="215900"/>
        </a:xfrm>
        <a:prstGeom xmlns:a="http://schemas.openxmlformats.org/drawingml/2006/main" prst="rect">
          <a:avLst/>
        </a:prstGeom>
      </cdr:spPr>
      <cdr:txBody>
        <a:bodyPr xmlns:a="http://schemas.openxmlformats.org/drawingml/2006/main" vertOverflow="clip" vert="horz" lIns="76200" tIns="0" rIns="76200" bIns="76200" rtlCol="0" anchor="b"/>
        <a:lstStyle xmlns:a="http://schemas.openxmlformats.org/drawingml/2006/main"/>
        <a:p xmlns:a="http://schemas.openxmlformats.org/drawingml/2006/main">
          <a:pPr algn="r" eaLnBrk="0"/>
          <a:r>
            <a:rPr lang="en-US" sz="700" b="0" dirty="0">
              <a:solidFill>
                <a:srgbClr val="000000"/>
              </a:solidFill>
              <a:latin typeface="Arial"/>
            </a:rPr>
            <a:t>© </a:t>
          </a:r>
          <a:r>
            <a:rPr lang="en-US" sz="700" b="0" dirty="0" smtClean="0">
              <a:solidFill>
                <a:srgbClr val="000000"/>
              </a:solidFill>
              <a:latin typeface="Arial"/>
            </a:rPr>
            <a:t>2017 </a:t>
          </a:r>
          <a:r>
            <a:rPr lang="en-US" sz="700" b="0" dirty="0">
              <a:solidFill>
                <a:srgbClr val="000000"/>
              </a:solidFill>
              <a:latin typeface="Arial"/>
            </a:rPr>
            <a:t>IHS</a:t>
          </a:r>
        </a:p>
      </cdr:txBody>
    </cdr:sp>
  </cdr:relSizeAnchor>
  <cdr:relSizeAnchor xmlns:cdr="http://schemas.openxmlformats.org/drawingml/2006/chartDrawing">
    <cdr:from>
      <cdr:x>0</cdr:x>
      <cdr:y>0.15278</cdr:y>
    </cdr:from>
    <cdr:to>
      <cdr:x>0.06389</cdr:x>
      <cdr:y>0.7662</cdr:y>
    </cdr:to>
    <cdr:sp macro="" textlink="">
      <cdr:nvSpPr>
        <cdr:cNvPr id="5" name="txtBoxPrimaryYAxisLabel"/>
        <cdr:cNvSpPr txBox="1"/>
      </cdr:nvSpPr>
      <cdr:spPr>
        <a:xfrm xmlns:a="http://schemas.openxmlformats.org/drawingml/2006/main" rot="16200000">
          <a:off x="-695325" y="1114425"/>
          <a:ext cx="1682750" cy="292100"/>
        </a:xfrm>
        <a:prstGeom xmlns:a="http://schemas.openxmlformats.org/drawingml/2006/main" prst="rect">
          <a:avLst/>
        </a:prstGeom>
      </cdr:spPr>
      <cdr:txBody>
        <a:bodyPr xmlns:a="http://schemas.openxmlformats.org/drawingml/2006/main" vertOverflow="clip" vert="horz" lIns="76200" tIns="76200" rIns="76200" bIns="76200" rtlCol="0" anchor="t"/>
        <a:lstStyle xmlns:a="http://schemas.openxmlformats.org/drawingml/2006/main"/>
        <a:p xmlns:a="http://schemas.openxmlformats.org/drawingml/2006/main">
          <a:pPr algn="ctr" eaLnBrk="1"/>
          <a:r>
            <a:rPr lang="en-US" sz="1200" b="1" dirty="0" smtClean="0">
              <a:solidFill>
                <a:srgbClr val="000000"/>
              </a:solidFill>
              <a:latin typeface="Arial"/>
            </a:rPr>
            <a:t>Million tons LNG</a:t>
          </a:r>
          <a:endParaRPr lang="en-US" sz="1200" b="1" dirty="0">
            <a:solidFill>
              <a:srgbClr val="000000"/>
            </a:solidFill>
            <a:latin typeface="Arial"/>
          </a:endParaRPr>
        </a:p>
      </cdr:txBody>
    </cdr:sp>
  </cdr:relSizeAnchor>
</c:userShapes>
</file>

<file path=ppt/drawings/drawing11.xml><?xml version="1.0" encoding="utf-8"?>
<c:userShapes xmlns:c="http://schemas.openxmlformats.org/drawingml/2006/chart">
  <cdr:relSizeAnchor xmlns:cdr="http://schemas.openxmlformats.org/drawingml/2006/chartDrawing">
    <cdr:from>
      <cdr:x>0</cdr:x>
      <cdr:y>4.60076E-6</cdr:y>
    </cdr:from>
    <cdr:to>
      <cdr:x>1</cdr:x>
      <cdr:y>0.05642</cdr:y>
    </cdr:to>
    <cdr:sp macro="" textlink="">
      <cdr:nvSpPr>
        <cdr:cNvPr id="3" name="txtboxChartTitle"/>
        <cdr:cNvSpPr txBox="1"/>
      </cdr:nvSpPr>
      <cdr:spPr>
        <a:xfrm xmlns:a="http://schemas.openxmlformats.org/drawingml/2006/main">
          <a:off x="0" y="29"/>
          <a:ext cx="8684559" cy="355600"/>
        </a:xfrm>
        <a:prstGeom xmlns:a="http://schemas.openxmlformats.org/drawingml/2006/main" prst="rect">
          <a:avLst/>
        </a:prstGeom>
        <a:solidFill xmlns:a="http://schemas.openxmlformats.org/drawingml/2006/main">
          <a:srgbClr val="707C8A"/>
        </a:solidFill>
        <a:ln xmlns:a="http://schemas.openxmlformats.org/drawingml/2006/main" w="9525" cmpd="sng">
          <a:noFill/>
          <a:prstDash val="solid"/>
          <a:headEnd type="none" w="med" len="med"/>
          <a:tailEnd type="triangle" w="med" len="med"/>
        </a:ln>
      </cdr:spPr>
      <cdr:txBody>
        <a:bodyPr xmlns:a="http://schemas.openxmlformats.org/drawingml/2006/main" wrap="square" lIns="76200" tIns="0" rIns="76200" bIns="0" rtlCol="0" anchor="ctr" anchorCtr="0"/>
        <a:lstStyle xmlns:a="http://schemas.openxmlformats.org/drawingml/2006/main">
          <a:lvl1pPr marL="0" indent="0">
            <a:defRPr sz="1100">
              <a:latin typeface="Tahoma"/>
            </a:defRPr>
          </a:lvl1pPr>
          <a:lvl2pPr marL="457200" indent="0">
            <a:defRPr sz="1100">
              <a:latin typeface="Tahoma"/>
            </a:defRPr>
          </a:lvl2pPr>
          <a:lvl3pPr marL="914400" indent="0">
            <a:defRPr sz="1100">
              <a:latin typeface="Tahoma"/>
            </a:defRPr>
          </a:lvl3pPr>
          <a:lvl4pPr marL="1371600" indent="0">
            <a:defRPr sz="1100">
              <a:latin typeface="Tahoma"/>
            </a:defRPr>
          </a:lvl4pPr>
          <a:lvl5pPr marL="1828800" indent="0">
            <a:defRPr sz="1100">
              <a:latin typeface="Tahoma"/>
            </a:defRPr>
          </a:lvl5pPr>
          <a:lvl6pPr marL="2286000" indent="0">
            <a:defRPr sz="1100">
              <a:latin typeface="Tahoma"/>
            </a:defRPr>
          </a:lvl6pPr>
          <a:lvl7pPr marL="2743200" indent="0">
            <a:defRPr sz="1100">
              <a:latin typeface="Tahoma"/>
            </a:defRPr>
          </a:lvl7pPr>
          <a:lvl8pPr marL="3200400" indent="0">
            <a:defRPr sz="1100">
              <a:latin typeface="Tahoma"/>
            </a:defRPr>
          </a:lvl8pPr>
          <a:lvl9pPr marL="3657600" indent="0">
            <a:defRPr sz="1100">
              <a:latin typeface="Tahoma"/>
            </a:defRPr>
          </a:lvl9pPr>
        </a:lstStyle>
        <a:p xmlns:a="http://schemas.openxmlformats.org/drawingml/2006/main">
          <a:pPr algn="l"/>
          <a:r>
            <a:rPr lang="en-US" sz="1600" b="1" dirty="0" smtClean="0">
              <a:solidFill>
                <a:srgbClr val="FFFFFF"/>
              </a:solidFill>
              <a:latin typeface="Arial" panose="020B0604020202020204" pitchFamily="34" charset="0"/>
              <a:cs typeface="Arial" pitchFamily="34" charset="0"/>
            </a:rPr>
            <a:t>US lower-48</a:t>
          </a:r>
          <a:r>
            <a:rPr lang="en-US" sz="1600" b="1" baseline="0" dirty="0" smtClean="0">
              <a:solidFill>
                <a:srgbClr val="FFFFFF"/>
              </a:solidFill>
              <a:latin typeface="Arial" panose="020B0604020202020204" pitchFamily="34" charset="0"/>
              <a:cs typeface="Arial" pitchFamily="34" charset="0"/>
            </a:rPr>
            <a:t> LNG exports</a:t>
          </a:r>
          <a:endParaRPr lang="en-US" sz="1600" b="1" dirty="0">
            <a:solidFill>
              <a:srgbClr val="FFFFFF"/>
            </a:solidFill>
            <a:latin typeface="Arial" panose="020B0604020202020204" pitchFamily="34" charset="0"/>
            <a:cs typeface="Arial" pitchFamily="34" charset="0"/>
          </a:endParaRPr>
        </a:p>
      </cdr:txBody>
    </cdr:sp>
  </cdr:relSizeAnchor>
  <cdr:relSizeAnchor xmlns:cdr="http://schemas.openxmlformats.org/drawingml/2006/chartDrawing">
    <cdr:from>
      <cdr:x>0.83475</cdr:x>
      <cdr:y>0.94215</cdr:y>
    </cdr:from>
    <cdr:to>
      <cdr:x>1</cdr:x>
      <cdr:y>1</cdr:y>
    </cdr:to>
    <cdr:sp macro="" textlink="">
      <cdr:nvSpPr>
        <cdr:cNvPr id="6" name="txtboxCopyrightLine"/>
        <cdr:cNvSpPr txBox="1"/>
      </cdr:nvSpPr>
      <cdr:spPr>
        <a:xfrm xmlns:a="http://schemas.openxmlformats.org/drawingml/2006/main">
          <a:off x="14703810" y="5938663"/>
          <a:ext cx="1435100" cy="364646"/>
        </a:xfrm>
        <a:prstGeom xmlns:a="http://schemas.openxmlformats.org/drawingml/2006/main" prst="rect">
          <a:avLst/>
        </a:prstGeom>
        <a:ln xmlns:a="http://schemas.openxmlformats.org/drawingml/2006/main" w="9525" cmpd="sng">
          <a:noFill/>
          <a:prstDash val="solid"/>
          <a:headEnd type="none" w="med" len="med"/>
          <a:tailEnd type="triangle" w="med" len="med"/>
        </a:ln>
      </cdr:spPr>
      <cdr:txBody>
        <a:bodyPr xmlns:a="http://schemas.openxmlformats.org/drawingml/2006/main" wrap="square" lIns="76200" tIns="0" rIns="76200" bIns="76200" rtlCol="0" anchor="b"/>
        <a:lstStyle xmlns:a="http://schemas.openxmlformats.org/drawingml/2006/main">
          <a:lvl1pPr marL="0" indent="0">
            <a:defRPr sz="1100">
              <a:latin typeface="Tahoma"/>
            </a:defRPr>
          </a:lvl1pPr>
          <a:lvl2pPr marL="457200" indent="0">
            <a:defRPr sz="1100">
              <a:latin typeface="Tahoma"/>
            </a:defRPr>
          </a:lvl2pPr>
          <a:lvl3pPr marL="914400" indent="0">
            <a:defRPr sz="1100">
              <a:latin typeface="Tahoma"/>
            </a:defRPr>
          </a:lvl3pPr>
          <a:lvl4pPr marL="1371600" indent="0">
            <a:defRPr sz="1100">
              <a:latin typeface="Tahoma"/>
            </a:defRPr>
          </a:lvl4pPr>
          <a:lvl5pPr marL="1828800" indent="0">
            <a:defRPr sz="1100">
              <a:latin typeface="Tahoma"/>
            </a:defRPr>
          </a:lvl5pPr>
          <a:lvl6pPr marL="2286000" indent="0">
            <a:defRPr sz="1100">
              <a:latin typeface="Tahoma"/>
            </a:defRPr>
          </a:lvl6pPr>
          <a:lvl7pPr marL="2743200" indent="0">
            <a:defRPr sz="1100">
              <a:latin typeface="Tahoma"/>
            </a:defRPr>
          </a:lvl7pPr>
          <a:lvl8pPr marL="3200400" indent="0">
            <a:defRPr sz="1100">
              <a:latin typeface="Tahoma"/>
            </a:defRPr>
          </a:lvl8pPr>
          <a:lvl9pPr marL="3657600" indent="0">
            <a:defRPr sz="1100">
              <a:latin typeface="Tahoma"/>
            </a:defRPr>
          </a:lvl9pPr>
        </a:lstStyle>
        <a:p xmlns:a="http://schemas.openxmlformats.org/drawingml/2006/main">
          <a:pPr algn="r"/>
          <a:r>
            <a:rPr lang="en-US" sz="1000" b="0" dirty="0" smtClean="0">
              <a:solidFill>
                <a:srgbClr val="000000"/>
              </a:solidFill>
              <a:latin typeface="Arial" panose="020B0604020202020204" pitchFamily="34" charset="0"/>
              <a:cs typeface="Arial" pitchFamily="34" charset="0"/>
            </a:rPr>
            <a:t>© 2017 IHS</a:t>
          </a:r>
          <a:endParaRPr lang="en-US" sz="1000" b="0" dirty="0">
            <a:solidFill>
              <a:srgbClr val="000000"/>
            </a:solidFill>
            <a:latin typeface="Arial" panose="020B0604020202020204" pitchFamily="34" charset="0"/>
            <a:cs typeface="Arial" pitchFamily="34" charset="0"/>
          </a:endParaRPr>
        </a:p>
      </cdr:txBody>
    </cdr:sp>
  </cdr:relSizeAnchor>
  <cdr:relSizeAnchor xmlns:cdr="http://schemas.openxmlformats.org/drawingml/2006/chartDrawing">
    <cdr:from>
      <cdr:x>5.75734E-7</cdr:x>
      <cdr:y>0.12124</cdr:y>
    </cdr:from>
    <cdr:to>
      <cdr:x>0.04095</cdr:x>
      <cdr:y>0.62126</cdr:y>
    </cdr:to>
    <cdr:sp macro="" textlink="">
      <cdr:nvSpPr>
        <cdr:cNvPr id="9" name="txtBoxPrimaryYAxisLabel"/>
        <cdr:cNvSpPr txBox="1"/>
      </cdr:nvSpPr>
      <cdr:spPr>
        <a:xfrm xmlns:a="http://schemas.openxmlformats.org/drawingml/2006/main" rot="16200000">
          <a:off x="-1398086" y="2162303"/>
          <a:ext cx="3151781" cy="355600"/>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vert="horz" wrap="square" lIns="76200" tIns="76200" rIns="76200" bIns="76200" rtlCol="0" anchor="t">
          <a:noAutofit/>
        </a:bodyPr>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ctr"/>
          <a:r>
            <a:rPr lang="en-US" sz="1400" b="1" i="0" u="none" strike="noStrike" dirty="0" smtClean="0">
              <a:solidFill>
                <a:srgbClr val="000000"/>
              </a:solidFill>
              <a:latin typeface="Arial" panose="020B0604020202020204" pitchFamily="34" charset="0"/>
            </a:rPr>
            <a:t>Bcf/d</a:t>
          </a:r>
          <a:endParaRPr lang="en-US" sz="1400" b="1" dirty="0" smtClean="0">
            <a:solidFill>
              <a:srgbClr val="000000"/>
            </a:solidFill>
            <a:latin typeface="Arial" panose="020B0604020202020204" pitchFamily="34" charset="0"/>
          </a:endParaRPr>
        </a:p>
      </cdr:txBody>
    </cdr:sp>
  </cdr:relSizeAnchor>
  <cdr:relSizeAnchor xmlns:cdr="http://schemas.openxmlformats.org/drawingml/2006/chartDrawing">
    <cdr:from>
      <cdr:x>0</cdr:x>
      <cdr:y>0.93754</cdr:y>
    </cdr:from>
    <cdr:to>
      <cdr:x>0.83501</cdr:x>
      <cdr:y>1</cdr:y>
    </cdr:to>
    <cdr:sp macro="" textlink="">
      <cdr:nvSpPr>
        <cdr:cNvPr id="11" name="txtBoxSourceLine"/>
        <cdr:cNvSpPr txBox="1"/>
      </cdr:nvSpPr>
      <cdr:spPr>
        <a:xfrm xmlns:a="http://schemas.openxmlformats.org/drawingml/2006/main">
          <a:off x="0" y="6350000"/>
          <a:ext cx="7251700" cy="393700"/>
        </a:xfrm>
        <a:prstGeom xmlns:a="http://schemas.openxmlformats.org/drawingml/2006/main" prst="rect">
          <a:avLst/>
        </a:prstGeom>
        <a:ln xmlns:a="http://schemas.openxmlformats.org/drawingml/2006/main" w="9525" cmpd="sng">
          <a:noFill/>
          <a:prstDash val="solid"/>
          <a:headEnd type="none" w="med" len="med"/>
          <a:tailEnd type="triangle" w="med" len="med"/>
        </a:ln>
      </cdr:spPr>
      <cdr:txBody>
        <a:bodyPr xmlns:a="http://schemas.openxmlformats.org/drawingml/2006/main" wrap="square" lIns="76200" tIns="0" rIns="76200" bIns="76200" rtlCol="0" anchor="b"/>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l"/>
          <a:r>
            <a:rPr lang="en-US" sz="1000" b="0" dirty="0" smtClean="0">
              <a:solidFill>
                <a:srgbClr val="000000"/>
              </a:solidFill>
              <a:latin typeface="Arial" panose="020B0604020202020204" pitchFamily="34" charset="0"/>
              <a:cs typeface="Arial" pitchFamily="34" charset="0"/>
            </a:rPr>
            <a:t>Notes: Excludes</a:t>
          </a:r>
          <a:r>
            <a:rPr lang="en-US" sz="1000" b="0" baseline="0" dirty="0" smtClean="0">
              <a:solidFill>
                <a:srgbClr val="000000"/>
              </a:solidFill>
              <a:latin typeface="Arial" panose="020B0604020202020204" pitchFamily="34" charset="0"/>
              <a:cs typeface="Arial" pitchFamily="34" charset="0"/>
            </a:rPr>
            <a:t> liquefaction losses.</a:t>
          </a:r>
          <a:endParaRPr lang="en-US" sz="1000" b="0" dirty="0" smtClean="0">
            <a:solidFill>
              <a:srgbClr val="000000"/>
            </a:solidFill>
            <a:latin typeface="Arial" panose="020B0604020202020204" pitchFamily="34" charset="0"/>
            <a:cs typeface="Arial" pitchFamily="34" charset="0"/>
          </a:endParaRPr>
        </a:p>
        <a:p xmlns:a="http://schemas.openxmlformats.org/drawingml/2006/main">
          <a:pPr algn="l"/>
          <a:r>
            <a:rPr lang="en-US" sz="1000" b="0" dirty="0" smtClean="0">
              <a:solidFill>
                <a:srgbClr val="000000"/>
              </a:solidFill>
              <a:latin typeface="Arial" panose="020B0604020202020204" pitchFamily="34" charset="0"/>
              <a:cs typeface="Arial" pitchFamily="34" charset="0"/>
            </a:rPr>
            <a:t>Source: ABB</a:t>
          </a:r>
          <a:r>
            <a:rPr lang="en-US" sz="1000" b="0" baseline="0" dirty="0" smtClean="0">
              <a:solidFill>
                <a:srgbClr val="000000"/>
              </a:solidFill>
              <a:latin typeface="Arial" panose="020B0604020202020204" pitchFamily="34" charset="0"/>
              <a:cs typeface="Arial" pitchFamily="34" charset="0"/>
            </a:rPr>
            <a:t> Velocity Suite, IHS</a:t>
          </a:r>
          <a:endParaRPr lang="en-US" sz="1000" b="0" dirty="0">
            <a:solidFill>
              <a:srgbClr val="000000"/>
            </a:solidFill>
            <a:latin typeface="Arial" panose="020B0604020202020204" pitchFamily="34" charset="0"/>
            <a:cs typeface="Arial" pitchFamily="34" charset="0"/>
          </a:endParaRPr>
        </a:p>
      </cdr:txBody>
    </cdr:sp>
  </cdr:relSizeAnchor>
  <cdr:relSizeAnchor xmlns:cdr="http://schemas.openxmlformats.org/drawingml/2006/chartDrawing">
    <cdr:from>
      <cdr:x>0.30684</cdr:x>
      <cdr:y>0.15107</cdr:y>
    </cdr:from>
    <cdr:to>
      <cdr:x>0.75217</cdr:x>
      <cdr:y>0.77062</cdr:y>
    </cdr:to>
    <cdr:sp macro="" textlink="">
      <cdr:nvSpPr>
        <cdr:cNvPr id="7" name="Oval 6"/>
        <cdr:cNvSpPr/>
      </cdr:nvSpPr>
      <cdr:spPr>
        <a:xfrm xmlns:a="http://schemas.openxmlformats.org/drawingml/2006/main">
          <a:off x="2655434" y="947666"/>
          <a:ext cx="3853949" cy="3886371"/>
        </a:xfrm>
        <a:prstGeom xmlns:a="http://schemas.openxmlformats.org/drawingml/2006/main" prst="ellipse">
          <a:avLst/>
        </a:prstGeom>
        <a:solidFill xmlns:a="http://schemas.openxmlformats.org/drawingml/2006/main">
          <a:srgbClr val="707C8A">
            <a:alpha val="33000"/>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cdr:x>
      <cdr:y>0</cdr:y>
    </cdr:from>
    <cdr:to>
      <cdr:x>1</cdr:x>
      <cdr:y>0.05653</cdr:y>
    </cdr:to>
    <cdr:sp macro="" textlink="">
      <cdr:nvSpPr>
        <cdr:cNvPr id="2" name="txtboxChartTitle"/>
        <cdr:cNvSpPr txBox="1"/>
      </cdr:nvSpPr>
      <cdr:spPr>
        <a:xfrm xmlns:a="http://schemas.openxmlformats.org/drawingml/2006/main">
          <a:off x="0" y="0"/>
          <a:ext cx="8801100" cy="355600"/>
        </a:xfrm>
        <a:prstGeom xmlns:a="http://schemas.openxmlformats.org/drawingml/2006/main" prst="rect">
          <a:avLst/>
        </a:prstGeom>
        <a:solidFill xmlns:a="http://schemas.openxmlformats.org/drawingml/2006/main">
          <a:srgbClr val="707C8A"/>
        </a:solidFill>
      </cdr:spPr>
      <cdr:txBody>
        <a:bodyPr xmlns:a="http://schemas.openxmlformats.org/drawingml/2006/main" vertOverflow="clip" vert="horz" lIns="76200" tIns="0" rIns="76200" bIns="0" rtlCol="0" anchor="ctr"/>
        <a:lstStyle xmlns:a="http://schemas.openxmlformats.org/drawingml/2006/main"/>
        <a:p xmlns:a="http://schemas.openxmlformats.org/drawingml/2006/main">
          <a:pPr algn="l" eaLnBrk="1"/>
          <a:r>
            <a:rPr lang="en-US" sz="1600" b="1" dirty="0" smtClean="0">
              <a:solidFill>
                <a:srgbClr val="FFFFFF"/>
              </a:solidFill>
              <a:latin typeface="Arial"/>
            </a:rPr>
            <a:t>Lower </a:t>
          </a:r>
          <a:r>
            <a:rPr lang="en-US" sz="1600" b="1" dirty="0">
              <a:solidFill>
                <a:srgbClr val="FFFFFF"/>
              </a:solidFill>
              <a:latin typeface="Arial"/>
            </a:rPr>
            <a:t>48 associated</a:t>
          </a:r>
          <a:r>
            <a:rPr lang="en-US" sz="1600" b="1" baseline="0" dirty="0">
              <a:solidFill>
                <a:srgbClr val="FFFFFF"/>
              </a:solidFill>
              <a:latin typeface="Arial"/>
            </a:rPr>
            <a:t> gas </a:t>
          </a:r>
          <a:r>
            <a:rPr lang="en-US" sz="1600" b="1" dirty="0">
              <a:solidFill>
                <a:srgbClr val="FFFFFF"/>
              </a:solidFill>
              <a:latin typeface="Arial"/>
            </a:rPr>
            <a:t>production growth relative to January 2006</a:t>
          </a:r>
        </a:p>
      </cdr:txBody>
    </cdr:sp>
  </cdr:relSizeAnchor>
  <cdr:relSizeAnchor xmlns:cdr="http://schemas.openxmlformats.org/drawingml/2006/chartDrawing">
    <cdr:from>
      <cdr:x>0</cdr:x>
      <cdr:y>0.92218</cdr:y>
    </cdr:from>
    <cdr:to>
      <cdr:x>1</cdr:x>
      <cdr:y>1</cdr:y>
    </cdr:to>
    <cdr:sp macro="" textlink="">
      <cdr:nvSpPr>
        <cdr:cNvPr id="3" name="txtBoxSourceLine"/>
        <cdr:cNvSpPr txBox="1"/>
      </cdr:nvSpPr>
      <cdr:spPr>
        <a:xfrm xmlns:a="http://schemas.openxmlformats.org/drawingml/2006/main">
          <a:off x="0" y="3287315"/>
          <a:ext cx="6165056" cy="277416"/>
        </a:xfrm>
        <a:prstGeom xmlns:a="http://schemas.openxmlformats.org/drawingml/2006/main" prst="rect">
          <a:avLst/>
        </a:prstGeom>
      </cdr:spPr>
      <cdr:txBody>
        <a:bodyPr xmlns:a="http://schemas.openxmlformats.org/drawingml/2006/main" vertOverflow="clip" vert="horz" lIns="76200" tIns="0" rIns="76200" bIns="76200" rtlCol="0" anchor="b"/>
        <a:lstStyle xmlns:a="http://schemas.openxmlformats.org/drawingml/2006/main"/>
        <a:p xmlns:a="http://schemas.openxmlformats.org/drawingml/2006/main">
          <a:pPr algn="l" eaLnBrk="1"/>
          <a:r>
            <a:rPr lang="en-US" sz="1000" b="0" dirty="0">
              <a:solidFill>
                <a:srgbClr val="000000"/>
              </a:solidFill>
              <a:latin typeface="Arial"/>
            </a:rPr>
            <a:t>Source: IHS</a:t>
          </a:r>
        </a:p>
      </cdr:txBody>
    </cdr:sp>
  </cdr:relSizeAnchor>
  <cdr:relSizeAnchor xmlns:cdr="http://schemas.openxmlformats.org/drawingml/2006/chartDrawing">
    <cdr:from>
      <cdr:x>1.1537E-7</cdr:x>
      <cdr:y>0.07716</cdr:y>
    </cdr:from>
    <cdr:to>
      <cdr:x>0.04099</cdr:x>
      <cdr:y>0.84115</cdr:y>
    </cdr:to>
    <cdr:sp macro="" textlink="">
      <cdr:nvSpPr>
        <cdr:cNvPr id="4" name="txtBoxPrimaryYAxisLabel"/>
        <cdr:cNvSpPr txBox="1"/>
      </cdr:nvSpPr>
      <cdr:spPr>
        <a:xfrm xmlns:a="http://schemas.openxmlformats.org/drawingml/2006/main" rot="16200000">
          <a:off x="-2227418" y="2713193"/>
          <a:ext cx="4810129" cy="355291"/>
        </a:xfrm>
        <a:prstGeom xmlns:a="http://schemas.openxmlformats.org/drawingml/2006/main" prst="rect">
          <a:avLst/>
        </a:prstGeom>
      </cdr:spPr>
      <cdr:txBody>
        <a:bodyPr xmlns:a="http://schemas.openxmlformats.org/drawingml/2006/main" vertOverflow="clip" vert="horz" lIns="76200" tIns="76200" rIns="76200" bIns="76200" rtlCol="0" anchor="t"/>
        <a:lstStyle xmlns:a="http://schemas.openxmlformats.org/drawingml/2006/main"/>
        <a:p xmlns:a="http://schemas.openxmlformats.org/drawingml/2006/main">
          <a:pPr algn="ctr" eaLnBrk="1"/>
          <a:r>
            <a:rPr lang="en-US" sz="1400" b="1" dirty="0">
              <a:solidFill>
                <a:srgbClr val="000000"/>
              </a:solidFill>
              <a:latin typeface="Arial"/>
            </a:rPr>
            <a:t>Lower 48 </a:t>
          </a:r>
          <a:r>
            <a:rPr lang="en-US" sz="1400" b="1" dirty="0" smtClean="0">
              <a:solidFill>
                <a:srgbClr val="000000"/>
              </a:solidFill>
              <a:latin typeface="Arial"/>
            </a:rPr>
            <a:t>associated </a:t>
          </a:r>
          <a:r>
            <a:rPr lang="en-US" sz="1400" b="1" dirty="0">
              <a:solidFill>
                <a:srgbClr val="000000"/>
              </a:solidFill>
              <a:latin typeface="Arial"/>
            </a:rPr>
            <a:t>gas production</a:t>
          </a:r>
          <a:r>
            <a:rPr lang="en-US" sz="1400" b="1" baseline="0" dirty="0">
              <a:solidFill>
                <a:srgbClr val="000000"/>
              </a:solidFill>
              <a:latin typeface="Arial"/>
            </a:rPr>
            <a:t> growth (</a:t>
          </a:r>
          <a:r>
            <a:rPr lang="en-US" sz="1400" b="1" baseline="0" dirty="0" err="1">
              <a:solidFill>
                <a:srgbClr val="000000"/>
              </a:solidFill>
              <a:latin typeface="Arial"/>
            </a:rPr>
            <a:t>Bcf</a:t>
          </a:r>
          <a:r>
            <a:rPr lang="en-US" sz="1400" b="1" baseline="0" dirty="0">
              <a:solidFill>
                <a:srgbClr val="000000"/>
              </a:solidFill>
              <a:latin typeface="Arial"/>
            </a:rPr>
            <a:t>/d)</a:t>
          </a:r>
        </a:p>
      </cdr:txBody>
    </cdr:sp>
  </cdr:relSizeAnchor>
  <cdr:relSizeAnchor xmlns:cdr="http://schemas.openxmlformats.org/drawingml/2006/chartDrawing">
    <cdr:from>
      <cdr:x>0.83443</cdr:x>
      <cdr:y>0.93821</cdr:y>
    </cdr:from>
    <cdr:to>
      <cdr:x>1</cdr:x>
      <cdr:y>1</cdr:y>
    </cdr:to>
    <cdr:sp macro="" textlink="">
      <cdr:nvSpPr>
        <cdr:cNvPr id="5" name="txtboxCopyrightLine"/>
        <cdr:cNvSpPr txBox="1"/>
      </cdr:nvSpPr>
      <cdr:spPr>
        <a:xfrm xmlns:a="http://schemas.openxmlformats.org/drawingml/2006/main">
          <a:off x="6859077" y="4459288"/>
          <a:ext cx="1360998" cy="293687"/>
        </a:xfrm>
        <a:prstGeom xmlns:a="http://schemas.openxmlformats.org/drawingml/2006/main" prst="rect">
          <a:avLst/>
        </a:prstGeom>
      </cdr:spPr>
      <cdr:txBody>
        <a:bodyPr xmlns:a="http://schemas.openxmlformats.org/drawingml/2006/main" vertOverflow="clip" vert="horz" lIns="76200" tIns="0" rIns="76200" bIns="76200" rtlCol="0" anchor="b"/>
        <a:lstStyle xmlns:a="http://schemas.openxmlformats.org/drawingml/2006/main"/>
        <a:p xmlns:a="http://schemas.openxmlformats.org/drawingml/2006/main">
          <a:pPr algn="r" eaLnBrk="0"/>
          <a:r>
            <a:rPr lang="en-US" sz="1000" b="0" dirty="0">
              <a:solidFill>
                <a:srgbClr val="000000"/>
              </a:solidFill>
              <a:latin typeface="Arial"/>
            </a:rPr>
            <a:t>© </a:t>
          </a:r>
          <a:r>
            <a:rPr lang="en-US" sz="1000" b="0" dirty="0" smtClean="0">
              <a:solidFill>
                <a:srgbClr val="000000"/>
              </a:solidFill>
              <a:latin typeface="Arial"/>
            </a:rPr>
            <a:t>2017 </a:t>
          </a:r>
          <a:r>
            <a:rPr lang="en-US" sz="1000" b="0" dirty="0">
              <a:solidFill>
                <a:srgbClr val="000000"/>
              </a:solidFill>
              <a:latin typeface="Arial"/>
            </a:rPr>
            <a:t>IHS</a:t>
          </a:r>
        </a:p>
      </cdr:txBody>
    </cdr:sp>
  </cdr:relSizeAnchor>
</c:userShapes>
</file>

<file path=ppt/drawings/drawing3.xml><?xml version="1.0" encoding="utf-8"?>
<c:userShapes xmlns:c="http://schemas.openxmlformats.org/drawingml/2006/chart">
  <cdr:relSizeAnchor xmlns:cdr="http://schemas.openxmlformats.org/drawingml/2006/chartDrawing">
    <cdr:from>
      <cdr:x>0</cdr:x>
      <cdr:y>4.83907E-6</cdr:y>
    </cdr:from>
    <cdr:to>
      <cdr:x>1</cdr:x>
      <cdr:y>0.0606</cdr:y>
    </cdr:to>
    <cdr:sp macro="" textlink="">
      <cdr:nvSpPr>
        <cdr:cNvPr id="3" name="txtboxChartTitle"/>
        <cdr:cNvSpPr txBox="1"/>
      </cdr:nvSpPr>
      <cdr:spPr>
        <a:xfrm xmlns:a="http://schemas.openxmlformats.org/drawingml/2006/main">
          <a:off x="0" y="23"/>
          <a:ext cx="8220075" cy="288000"/>
        </a:xfrm>
        <a:prstGeom xmlns:a="http://schemas.openxmlformats.org/drawingml/2006/main" prst="rect">
          <a:avLst/>
        </a:prstGeom>
        <a:solidFill xmlns:a="http://schemas.openxmlformats.org/drawingml/2006/main">
          <a:srgbClr val="707C8A"/>
        </a:solidFill>
        <a:ln xmlns:a="http://schemas.openxmlformats.org/drawingml/2006/main" w="9525" cmpd="sng">
          <a:noFill/>
          <a:prstDash val="solid"/>
          <a:headEnd type="none" w="med" len="med"/>
          <a:tailEnd type="triangle" w="med" len="med"/>
        </a:ln>
      </cdr:spPr>
      <cdr:txBody>
        <a:bodyPr xmlns:a="http://schemas.openxmlformats.org/drawingml/2006/main" wrap="square" lIns="72000" tIns="0" rIns="0" bIns="0" rtlCol="0" anchor="ctr" anchorCtr="0"/>
        <a:lstStyle xmlns:a="http://schemas.openxmlformats.org/drawingml/2006/main">
          <a:lvl1pPr marL="0" indent="0">
            <a:defRPr sz="1100">
              <a:latin typeface="Tahoma"/>
            </a:defRPr>
          </a:lvl1pPr>
          <a:lvl2pPr marL="457200" indent="0">
            <a:defRPr sz="1100">
              <a:latin typeface="Tahoma"/>
            </a:defRPr>
          </a:lvl2pPr>
          <a:lvl3pPr marL="914400" indent="0">
            <a:defRPr sz="1100">
              <a:latin typeface="Tahoma"/>
            </a:defRPr>
          </a:lvl3pPr>
          <a:lvl4pPr marL="1371600" indent="0">
            <a:defRPr sz="1100">
              <a:latin typeface="Tahoma"/>
            </a:defRPr>
          </a:lvl4pPr>
          <a:lvl5pPr marL="1828800" indent="0">
            <a:defRPr sz="1100">
              <a:latin typeface="Tahoma"/>
            </a:defRPr>
          </a:lvl5pPr>
          <a:lvl6pPr marL="2286000" indent="0">
            <a:defRPr sz="1100">
              <a:latin typeface="Tahoma"/>
            </a:defRPr>
          </a:lvl6pPr>
          <a:lvl7pPr marL="2743200" indent="0">
            <a:defRPr sz="1100">
              <a:latin typeface="Tahoma"/>
            </a:defRPr>
          </a:lvl7pPr>
          <a:lvl8pPr marL="3200400" indent="0">
            <a:defRPr sz="1100">
              <a:latin typeface="Tahoma"/>
            </a:defRPr>
          </a:lvl8pPr>
          <a:lvl9pPr marL="3657600" indent="0">
            <a:defRPr sz="1100">
              <a:latin typeface="Tahoma"/>
            </a:defRPr>
          </a:lvl9pPr>
        </a:lstStyle>
        <a:p xmlns:a="http://schemas.openxmlformats.org/drawingml/2006/main">
          <a:r>
            <a:rPr lang="en-US" sz="1200" b="1" dirty="0" smtClean="0">
              <a:solidFill>
                <a:srgbClr val="FFFFFF"/>
              </a:solidFill>
              <a:latin typeface="Arial"/>
              <a:cs typeface="Arial" pitchFamily="34" charset="0"/>
            </a:rPr>
            <a:t>US</a:t>
          </a:r>
          <a:r>
            <a:rPr lang="en-US" sz="1200" b="1" baseline="0" dirty="0" smtClean="0">
              <a:solidFill>
                <a:srgbClr val="FFFFFF"/>
              </a:solidFill>
              <a:latin typeface="Arial"/>
              <a:cs typeface="Arial" pitchFamily="34" charset="0"/>
            </a:rPr>
            <a:t> </a:t>
          </a:r>
          <a:r>
            <a:rPr lang="en-US" sz="1200" b="1" dirty="0" smtClean="0">
              <a:solidFill>
                <a:srgbClr val="FFFFFF"/>
              </a:solidFill>
              <a:latin typeface="Arial"/>
              <a:cs typeface="Arial" pitchFamily="34" charset="0"/>
            </a:rPr>
            <a:t>lower</a:t>
          </a:r>
          <a:r>
            <a:rPr lang="en-US" sz="1200" b="1" baseline="0" dirty="0" smtClean="0">
              <a:solidFill>
                <a:srgbClr val="FFFFFF"/>
              </a:solidFill>
              <a:latin typeface="Arial"/>
              <a:cs typeface="Arial" pitchFamily="34" charset="0"/>
            </a:rPr>
            <a:t> 48 production</a:t>
          </a:r>
          <a:endParaRPr lang="en-US" sz="1200" b="1" dirty="0">
            <a:solidFill>
              <a:srgbClr val="FFFFFF"/>
            </a:solidFill>
            <a:latin typeface="Arial"/>
            <a:cs typeface="Arial" pitchFamily="34" charset="0"/>
          </a:endParaRPr>
        </a:p>
      </cdr:txBody>
    </cdr:sp>
  </cdr:relSizeAnchor>
  <cdr:relSizeAnchor xmlns:cdr="http://schemas.openxmlformats.org/drawingml/2006/chartDrawing">
    <cdr:from>
      <cdr:x>0.69304</cdr:x>
      <cdr:y>0.94215</cdr:y>
    </cdr:from>
    <cdr:to>
      <cdr:x>1</cdr:x>
      <cdr:y>1</cdr:y>
    </cdr:to>
    <cdr:sp macro="" textlink="">
      <cdr:nvSpPr>
        <cdr:cNvPr id="6" name="txtboxCopyrightLine"/>
        <cdr:cNvSpPr txBox="1"/>
      </cdr:nvSpPr>
      <cdr:spPr>
        <a:xfrm xmlns:a="http://schemas.openxmlformats.org/drawingml/2006/main">
          <a:off x="5688012" y="4679949"/>
          <a:ext cx="2519363" cy="287337"/>
        </a:xfrm>
        <a:prstGeom xmlns:a="http://schemas.openxmlformats.org/drawingml/2006/main" prst="rect">
          <a:avLst/>
        </a:prstGeom>
        <a:ln xmlns:a="http://schemas.openxmlformats.org/drawingml/2006/main" w="9525" cmpd="sng">
          <a:noFill/>
          <a:prstDash val="solid"/>
          <a:headEnd type="none" w="med" len="med"/>
          <a:tailEnd type="triangle" w="med" len="med"/>
        </a:ln>
      </cdr:spPr>
      <cdr:txBody>
        <a:bodyPr xmlns:a="http://schemas.openxmlformats.org/drawingml/2006/main" wrap="square" lIns="73152" rIns="73152" bIns="73152" rtlCol="0" anchor="b"/>
        <a:lstStyle xmlns:a="http://schemas.openxmlformats.org/drawingml/2006/main">
          <a:lvl1pPr marL="0" indent="0">
            <a:defRPr sz="1100">
              <a:latin typeface="Tahoma"/>
            </a:defRPr>
          </a:lvl1pPr>
          <a:lvl2pPr marL="457200" indent="0">
            <a:defRPr sz="1100">
              <a:latin typeface="Tahoma"/>
            </a:defRPr>
          </a:lvl2pPr>
          <a:lvl3pPr marL="914400" indent="0">
            <a:defRPr sz="1100">
              <a:latin typeface="Tahoma"/>
            </a:defRPr>
          </a:lvl3pPr>
          <a:lvl4pPr marL="1371600" indent="0">
            <a:defRPr sz="1100">
              <a:latin typeface="Tahoma"/>
            </a:defRPr>
          </a:lvl4pPr>
          <a:lvl5pPr marL="1828800" indent="0">
            <a:defRPr sz="1100">
              <a:latin typeface="Tahoma"/>
            </a:defRPr>
          </a:lvl5pPr>
          <a:lvl6pPr marL="2286000" indent="0">
            <a:defRPr sz="1100">
              <a:latin typeface="Tahoma"/>
            </a:defRPr>
          </a:lvl6pPr>
          <a:lvl7pPr marL="2743200" indent="0">
            <a:defRPr sz="1100">
              <a:latin typeface="Tahoma"/>
            </a:defRPr>
          </a:lvl7pPr>
          <a:lvl8pPr marL="3200400" indent="0">
            <a:defRPr sz="1100">
              <a:latin typeface="Tahoma"/>
            </a:defRPr>
          </a:lvl8pPr>
          <a:lvl9pPr marL="3657600" indent="0">
            <a:defRPr sz="1100">
              <a:latin typeface="Tahoma"/>
            </a:defRPr>
          </a:lvl9pPr>
        </a:lstStyle>
        <a:p xmlns:a="http://schemas.openxmlformats.org/drawingml/2006/main">
          <a:pPr algn="r"/>
          <a:r>
            <a:rPr lang="en-US" sz="700" b="0" dirty="0" smtClean="0">
              <a:solidFill>
                <a:schemeClr val="tx1"/>
              </a:solidFill>
              <a:latin typeface="Arial"/>
              <a:cs typeface="Arial" pitchFamily="34" charset="0"/>
            </a:rPr>
            <a:t>© 2016 IHS</a:t>
          </a:r>
          <a:endParaRPr lang="en-US" sz="700" b="0" dirty="0">
            <a:solidFill>
              <a:schemeClr val="tx1"/>
            </a:solidFill>
            <a:latin typeface="Arial"/>
            <a:cs typeface="Arial" pitchFamily="34" charset="0"/>
          </a:endParaRPr>
        </a:p>
      </cdr:txBody>
    </cdr:sp>
  </cdr:relSizeAnchor>
  <cdr:relSizeAnchor xmlns:cdr="http://schemas.openxmlformats.org/drawingml/2006/chartDrawing">
    <cdr:from>
      <cdr:x>4.86689E-7</cdr:x>
      <cdr:y>0.11601</cdr:y>
    </cdr:from>
    <cdr:to>
      <cdr:x>0.03554</cdr:x>
      <cdr:y>0.71045</cdr:y>
    </cdr:to>
    <cdr:sp macro="" textlink="">
      <cdr:nvSpPr>
        <cdr:cNvPr id="10" name="txtBoxPrimaryYAxisLabel"/>
        <cdr:cNvSpPr txBox="1"/>
      </cdr:nvSpPr>
      <cdr:spPr>
        <a:xfrm xmlns:a="http://schemas.openxmlformats.org/drawingml/2006/main" rot="16200000">
          <a:off x="-1266336" y="1817619"/>
          <a:ext cx="2824779" cy="292100"/>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vert="horz" wrap="square" lIns="72000" tIns="72000" rIns="72000" bIns="72000" rtlCol="0">
          <a:noAutofit/>
        </a:bodyPr>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ctr"/>
          <a:r>
            <a:rPr lang="en-US" sz="1000" b="1" i="0" u="none" strike="noStrike" dirty="0" smtClean="0">
              <a:solidFill>
                <a:srgbClr val="000000"/>
              </a:solidFill>
              <a:latin typeface="Arial"/>
            </a:rPr>
            <a:t>Percentage</a:t>
          </a:r>
          <a:r>
            <a:rPr lang="en-US" sz="1000" b="1" i="0" u="none" strike="noStrike" baseline="0" dirty="0" smtClean="0">
              <a:solidFill>
                <a:srgbClr val="000000"/>
              </a:solidFill>
              <a:latin typeface="Arial"/>
            </a:rPr>
            <a:t> of total US L48 production</a:t>
          </a:r>
          <a:endParaRPr lang="en-US" sz="1000" b="1" dirty="0" smtClean="0">
            <a:solidFill>
              <a:srgbClr val="000000"/>
            </a:solidFill>
            <a:latin typeface="Arial"/>
          </a:endParaRPr>
        </a:p>
      </cdr:txBody>
    </cdr:sp>
  </cdr:relSizeAnchor>
  <cdr:relSizeAnchor xmlns:cdr="http://schemas.openxmlformats.org/drawingml/2006/chartDrawing">
    <cdr:from>
      <cdr:x>0</cdr:x>
      <cdr:y>0.93051</cdr:y>
    </cdr:from>
    <cdr:to>
      <cdr:x>1</cdr:x>
      <cdr:y>1</cdr:y>
    </cdr:to>
    <cdr:sp macro="" textlink="">
      <cdr:nvSpPr>
        <cdr:cNvPr id="12" name="txtBoxSourceLine"/>
        <cdr:cNvSpPr txBox="1"/>
      </cdr:nvSpPr>
      <cdr:spPr>
        <a:xfrm xmlns:a="http://schemas.openxmlformats.org/drawingml/2006/main">
          <a:off x="0" y="4737100"/>
          <a:ext cx="8218799" cy="330200"/>
        </a:xfrm>
        <a:prstGeom xmlns:a="http://schemas.openxmlformats.org/drawingml/2006/main" prst="rect">
          <a:avLst/>
        </a:prstGeom>
        <a:ln xmlns:a="http://schemas.openxmlformats.org/drawingml/2006/main" w="9525" cmpd="sng">
          <a:noFill/>
          <a:prstDash val="solid"/>
          <a:headEnd type="none" w="med" len="med"/>
          <a:tailEnd type="triangle" w="med" len="med"/>
        </a:ln>
      </cdr:spPr>
      <cdr:txBody>
        <a:bodyPr xmlns:a="http://schemas.openxmlformats.org/drawingml/2006/main" wrap="square" lIns="73152" bIns="73152" rtlCol="0" anchor="b"/>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l"/>
          <a:r>
            <a:rPr lang="en-US" sz="700" b="0" dirty="0" smtClean="0">
              <a:solidFill>
                <a:schemeClr val="tx1"/>
              </a:solidFill>
              <a:latin typeface="Arial"/>
              <a:cs typeface="Arial" pitchFamily="34" charset="0"/>
            </a:rPr>
            <a:t>Notes: Aligns</a:t>
          </a:r>
          <a:r>
            <a:rPr lang="en-US" sz="700" b="0" baseline="0" dirty="0" smtClean="0">
              <a:solidFill>
                <a:schemeClr val="tx1"/>
              </a:solidFill>
              <a:latin typeface="Arial"/>
              <a:cs typeface="Arial" pitchFamily="34" charset="0"/>
            </a:rPr>
            <a:t> with North American Forecasting Service October 2016 outlook.</a:t>
          </a:r>
          <a:endParaRPr lang="en-US" sz="700" b="0" dirty="0" smtClean="0">
            <a:solidFill>
              <a:schemeClr val="tx1"/>
            </a:solidFill>
            <a:latin typeface="Arial"/>
            <a:cs typeface="Arial" pitchFamily="34" charset="0"/>
          </a:endParaRPr>
        </a:p>
        <a:p xmlns:a="http://schemas.openxmlformats.org/drawingml/2006/main">
          <a:pPr algn="l"/>
          <a:r>
            <a:rPr lang="en-US" sz="700" b="0" dirty="0" smtClean="0">
              <a:solidFill>
                <a:schemeClr val="tx1"/>
              </a:solidFill>
              <a:latin typeface="Arial"/>
              <a:cs typeface="Arial" pitchFamily="34" charset="0"/>
            </a:rPr>
            <a:t>Source: IHS</a:t>
          </a:r>
          <a:endParaRPr lang="en-US" sz="700" b="0" dirty="0">
            <a:solidFill>
              <a:schemeClr val="tx1"/>
            </a:solidFill>
            <a:latin typeface="Arial"/>
            <a:cs typeface="Arial" pitchFamily="34" charset="0"/>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cdr:x>
      <cdr:y>0</cdr:y>
    </cdr:from>
    <cdr:to>
      <cdr:x>1</cdr:x>
      <cdr:y>0.07368</cdr:y>
    </cdr:to>
    <cdr:sp macro="" textlink="">
      <cdr:nvSpPr>
        <cdr:cNvPr id="2" name="txtboxChartTitle"/>
        <cdr:cNvSpPr txBox="1"/>
      </cdr:nvSpPr>
      <cdr:spPr>
        <a:xfrm xmlns:a="http://schemas.openxmlformats.org/drawingml/2006/main">
          <a:off x="0" y="0"/>
          <a:ext cx="4319999" cy="215900"/>
        </a:xfrm>
        <a:prstGeom xmlns:a="http://schemas.openxmlformats.org/drawingml/2006/main" prst="rect">
          <a:avLst/>
        </a:prstGeom>
        <a:solidFill xmlns:a="http://schemas.openxmlformats.org/drawingml/2006/main">
          <a:srgbClr val="707C8A"/>
        </a:solidFill>
        <a:ln xmlns:a="http://schemas.openxmlformats.org/drawingml/2006/main" w="9525" cmpd="sng">
          <a:noFill/>
          <a:prstDash val="solid"/>
          <a:headEnd type="none" w="med" len="med"/>
          <a:tailEnd type="triangle" w="med" len="med"/>
        </a:ln>
      </cdr:spPr>
      <cdr:txBody>
        <a:bodyPr xmlns:a="http://schemas.openxmlformats.org/drawingml/2006/main" wrap="square" lIns="76200" tIns="0" rIns="76200" bIns="0" rtlCol="0" anchor="ctr" anchorCtr="0"/>
        <a:lstStyle xmlns:a="http://schemas.openxmlformats.org/drawingml/2006/main"/>
        <a:p xmlns:a="http://schemas.openxmlformats.org/drawingml/2006/main">
          <a:pPr algn="l"/>
          <a:fld id="{5346657E-3331-4EE8-B01B-9E4017DE6B1E}" type="TxLink">
            <a:rPr lang="en-US" sz="1200" b="1" i="0" u="none" strike="noStrike">
              <a:solidFill>
                <a:srgbClr val="FFFFFF"/>
              </a:solidFill>
              <a:latin typeface="Arial"/>
              <a:cs typeface="Arial" pitchFamily="34" charset="0"/>
            </a:rPr>
            <a:pPr algn="l"/>
            <a:t>Contracted expansion capacity as of March 2015</a:t>
          </a:fld>
          <a:endParaRPr lang="en-US" sz="1200" b="1" i="0" u="none" strike="noStrike" dirty="0">
            <a:solidFill>
              <a:srgbClr val="FFFFFF"/>
            </a:solidFill>
            <a:latin typeface="Arial"/>
            <a:cs typeface="Arial" pitchFamily="34" charset="0"/>
          </a:endParaRPr>
        </a:p>
      </cdr:txBody>
    </cdr:sp>
  </cdr:relSizeAnchor>
  <cdr:relSizeAnchor xmlns:cdr="http://schemas.openxmlformats.org/drawingml/2006/chartDrawing">
    <cdr:from>
      <cdr:x>2.51868E-7</cdr:x>
      <cdr:y>0.8407</cdr:y>
    </cdr:from>
    <cdr:to>
      <cdr:x>0.98198</cdr:x>
      <cdr:y>1</cdr:y>
    </cdr:to>
    <cdr:sp macro="" textlink="">
      <cdr:nvSpPr>
        <cdr:cNvPr id="6" name="txtBoxSourceLine"/>
        <cdr:cNvSpPr txBox="1"/>
      </cdr:nvSpPr>
      <cdr:spPr>
        <a:xfrm xmlns:a="http://schemas.openxmlformats.org/drawingml/2006/main">
          <a:off x="1" y="3995826"/>
          <a:ext cx="3898775" cy="757149"/>
        </a:xfrm>
        <a:prstGeom xmlns:a="http://schemas.openxmlformats.org/drawingml/2006/main" prst="rect">
          <a:avLst/>
        </a:prstGeom>
        <a:ln xmlns:a="http://schemas.openxmlformats.org/drawingml/2006/main" w="9525" cmpd="sng">
          <a:noFill/>
          <a:prstDash val="solid"/>
          <a:headEnd type="none" w="med" len="med"/>
          <a:tailEnd type="triangle" w="med" len="med"/>
        </a:ln>
      </cdr:spPr>
      <cdr:txBody>
        <a:bodyPr xmlns:a="http://schemas.openxmlformats.org/drawingml/2006/main" vertOverflow="clip" wrap="square" lIns="76200" tIns="0" rIns="76200" bIns="76200" rtlCol="0" anchor="b"/>
        <a:lstStyle xmlns:a="http://schemas.openxmlformats.org/drawingml/2006/main"/>
        <a:p xmlns:a="http://schemas.openxmlformats.org/drawingml/2006/main">
          <a:pPr algn="l"/>
          <a:fld id="{B23CE50E-03B5-4DC7-84FB-CC0A7C609598}" type="TxLink">
            <a:rPr lang="en-US" sz="800" b="0" i="0" u="none" strike="noStrike">
              <a:solidFill>
                <a:srgbClr val="000000"/>
              </a:solidFill>
              <a:latin typeface="Arial"/>
              <a:cs typeface="Arial" pitchFamily="34" charset="0"/>
            </a:rPr>
            <a:pPr algn="l"/>
            <a:t>Notes: Contracted capacity shown is for a subset of all announced projects, i.e., those designated as an outlet for additional production to reach markets.
Source: IHS</a:t>
          </a:fld>
          <a:endParaRPr lang="en-US" sz="800" b="0" dirty="0">
            <a:solidFill>
              <a:srgbClr val="000000"/>
            </a:solidFill>
            <a:latin typeface="Arial"/>
            <a:cs typeface="Arial" pitchFamily="34" charset="0"/>
          </a:endParaRPr>
        </a:p>
      </cdr:txBody>
    </cdr:sp>
  </cdr:relSizeAnchor>
  <cdr:relSizeAnchor xmlns:cdr="http://schemas.openxmlformats.org/drawingml/2006/chartDrawing">
    <cdr:from>
      <cdr:x>0.6678</cdr:x>
      <cdr:y>0.93293</cdr:y>
    </cdr:from>
    <cdr:to>
      <cdr:x>1</cdr:x>
      <cdr:y>1</cdr:y>
    </cdr:to>
    <cdr:sp macro="" textlink="">
      <cdr:nvSpPr>
        <cdr:cNvPr id="4" name="txtboxCopyrightLine"/>
        <cdr:cNvSpPr txBox="1"/>
      </cdr:nvSpPr>
      <cdr:spPr>
        <a:xfrm xmlns:a="http://schemas.openxmlformats.org/drawingml/2006/main">
          <a:off x="7139395" y="2733858"/>
          <a:ext cx="1435100" cy="196542"/>
        </a:xfrm>
        <a:prstGeom xmlns:a="http://schemas.openxmlformats.org/drawingml/2006/main" prst="rect">
          <a:avLst/>
        </a:prstGeom>
        <a:ln xmlns:a="http://schemas.openxmlformats.org/drawingml/2006/main" w="9525" cmpd="sng">
          <a:noFill/>
          <a:prstDash val="solid"/>
          <a:headEnd type="none" w="med" len="med"/>
          <a:tailEnd type="triangle" w="med" len="med"/>
        </a:ln>
      </cdr:spPr>
      <cdr:txBody>
        <a:bodyPr xmlns:a="http://schemas.openxmlformats.org/drawingml/2006/main" wrap="square" lIns="76200" tIns="0" rIns="76200" bIns="76200" rtlCol="0" anchor="b"/>
        <a:lstStyle xmlns:a="http://schemas.openxmlformats.org/drawingml/2006/main">
          <a:lvl1pPr marL="0" indent="0">
            <a:defRPr sz="1100">
              <a:latin typeface="Tahoma"/>
            </a:defRPr>
          </a:lvl1pPr>
          <a:lvl2pPr marL="457200" indent="0">
            <a:defRPr sz="1100">
              <a:latin typeface="Tahoma"/>
            </a:defRPr>
          </a:lvl2pPr>
          <a:lvl3pPr marL="914400" indent="0">
            <a:defRPr sz="1100">
              <a:latin typeface="Tahoma"/>
            </a:defRPr>
          </a:lvl3pPr>
          <a:lvl4pPr marL="1371600" indent="0">
            <a:defRPr sz="1100">
              <a:latin typeface="Tahoma"/>
            </a:defRPr>
          </a:lvl4pPr>
          <a:lvl5pPr marL="1828800" indent="0">
            <a:defRPr sz="1100">
              <a:latin typeface="Tahoma"/>
            </a:defRPr>
          </a:lvl5pPr>
          <a:lvl6pPr marL="2286000" indent="0">
            <a:defRPr sz="1100">
              <a:latin typeface="Tahoma"/>
            </a:defRPr>
          </a:lvl6pPr>
          <a:lvl7pPr marL="2743200" indent="0">
            <a:defRPr sz="1100">
              <a:latin typeface="Tahoma"/>
            </a:defRPr>
          </a:lvl7pPr>
          <a:lvl8pPr marL="3200400" indent="0">
            <a:defRPr sz="1100">
              <a:latin typeface="Tahoma"/>
            </a:defRPr>
          </a:lvl8pPr>
          <a:lvl9pPr marL="3657600" indent="0">
            <a:defRPr sz="1100">
              <a:latin typeface="Tahoma"/>
            </a:defRPr>
          </a:lvl9pPr>
        </a:lstStyle>
        <a:p xmlns:a="http://schemas.openxmlformats.org/drawingml/2006/main">
          <a:pPr algn="r"/>
          <a:fld id="{DDDC643E-5AD5-4CCC-89FA-BA7FF3BBA1F1}" type="TxLink">
            <a:rPr lang="en-US" sz="800" b="0" i="0" u="none" strike="noStrike">
              <a:solidFill>
                <a:srgbClr val="000000"/>
              </a:solidFill>
              <a:latin typeface="Arial"/>
              <a:cs typeface="Arial" pitchFamily="34" charset="0"/>
            </a:rPr>
            <a:pPr algn="r"/>
            <a:t>© 2016 IHS</a:t>
          </a:fld>
          <a:endParaRPr lang="en-US" sz="800" b="0" dirty="0">
            <a:solidFill>
              <a:srgbClr val="000000"/>
            </a:solidFill>
            <a:latin typeface="Arial"/>
            <a:cs typeface="Arial" pitchFamily="34" charset="0"/>
          </a:endParaRPr>
        </a:p>
      </cdr:txBody>
    </cdr:sp>
  </cdr:relSizeAnchor>
  <cdr:relSizeAnchor xmlns:cdr="http://schemas.openxmlformats.org/drawingml/2006/chartDrawing">
    <cdr:from>
      <cdr:x>3.02241E-6</cdr:x>
      <cdr:y>0.10156</cdr:y>
    </cdr:from>
    <cdr:to>
      <cdr:x>0.07515</cdr:x>
      <cdr:y>0.66561</cdr:y>
    </cdr:to>
    <cdr:sp macro="" textlink="">
      <cdr:nvSpPr>
        <cdr:cNvPr id="5" name="txtBoxPrimaryYAxisLabel"/>
        <cdr:cNvSpPr txBox="1"/>
      </cdr:nvSpPr>
      <cdr:spPr>
        <a:xfrm xmlns:a="http://schemas.openxmlformats.org/drawingml/2006/main" rot="16200000">
          <a:off x="-1191264" y="1673988"/>
          <a:ext cx="2680916" cy="298363"/>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vertOverflow="clip" vert="horz" wrap="square" lIns="76200" tIns="76200" rIns="76200" bIns="76200" rtlCol="0" anchor="t">
          <a:noAutofit/>
        </a:bodyPr>
        <a:lstStyle xmlns:a="http://schemas.openxmlformats.org/drawingml/2006/main"/>
        <a:p xmlns:a="http://schemas.openxmlformats.org/drawingml/2006/main">
          <a:pPr algn="ctr"/>
          <a:fld id="{4B975B6B-27D4-4E16-9720-8A2505AD9221}" type="TxLink">
            <a:rPr lang="en-US" sz="1000" b="1" i="0" u="none" strike="noStrike" dirty="0" err="1" smtClean="0">
              <a:solidFill>
                <a:srgbClr val="000000"/>
              </a:solidFill>
              <a:latin typeface="Arial"/>
              <a:cs typeface="Arial"/>
            </a:rPr>
            <a:pPr algn="ctr"/>
            <a:t>Bcf/d</a:t>
          </a:fld>
          <a:endParaRPr lang="en-US" sz="1000" b="1" dirty="0" smtClean="0">
            <a:solidFill>
              <a:srgbClr val="000000"/>
            </a:solidFill>
            <a:latin typeface="Aria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cdr:x>
      <cdr:y>0</cdr:y>
    </cdr:from>
    <cdr:to>
      <cdr:x>1</cdr:x>
      <cdr:y>0.07368</cdr:y>
    </cdr:to>
    <cdr:sp macro="" textlink="">
      <cdr:nvSpPr>
        <cdr:cNvPr id="2" name="txtboxChartTitle"/>
        <cdr:cNvSpPr txBox="1"/>
      </cdr:nvSpPr>
      <cdr:spPr>
        <a:xfrm xmlns:a="http://schemas.openxmlformats.org/drawingml/2006/main">
          <a:off x="0" y="0"/>
          <a:ext cx="4319999" cy="215900"/>
        </a:xfrm>
        <a:prstGeom xmlns:a="http://schemas.openxmlformats.org/drawingml/2006/main" prst="rect">
          <a:avLst/>
        </a:prstGeom>
        <a:solidFill xmlns:a="http://schemas.openxmlformats.org/drawingml/2006/main">
          <a:srgbClr val="707C8A"/>
        </a:solidFill>
        <a:ln xmlns:a="http://schemas.openxmlformats.org/drawingml/2006/main" w="9525" cmpd="sng">
          <a:noFill/>
          <a:prstDash val="solid"/>
          <a:headEnd type="none" w="med" len="med"/>
          <a:tailEnd type="triangle" w="med" len="med"/>
        </a:ln>
      </cdr:spPr>
      <cdr:txBody>
        <a:bodyPr xmlns:a="http://schemas.openxmlformats.org/drawingml/2006/main" wrap="square" lIns="76200" tIns="0" rIns="76200" bIns="0" rtlCol="0" anchor="ctr" anchorCtr="0"/>
        <a:lstStyle xmlns:a="http://schemas.openxmlformats.org/drawingml/2006/main"/>
        <a:p xmlns:a="http://schemas.openxmlformats.org/drawingml/2006/main">
          <a:pPr algn="l"/>
          <a:fld id="{5346657E-3331-4EE8-B01B-9E4017DE6B1E}" type="TxLink">
            <a:rPr lang="en-US" sz="1200" b="1" i="0" u="none" strike="noStrike">
              <a:solidFill>
                <a:srgbClr val="FFFFFF"/>
              </a:solidFill>
              <a:latin typeface="Arial"/>
              <a:cs typeface="Arial" pitchFamily="34" charset="0"/>
            </a:rPr>
            <a:pPr algn="l"/>
            <a:t>Contracted expansion capacity as of October 2016</a:t>
          </a:fld>
          <a:endParaRPr lang="en-US" sz="1200" b="1" i="0" u="none" strike="noStrike">
            <a:solidFill>
              <a:srgbClr val="FFFFFF"/>
            </a:solidFill>
            <a:latin typeface="Arial"/>
            <a:cs typeface="Arial" pitchFamily="34" charset="0"/>
          </a:endParaRPr>
        </a:p>
      </cdr:txBody>
    </cdr:sp>
  </cdr:relSizeAnchor>
  <cdr:relSizeAnchor xmlns:cdr="http://schemas.openxmlformats.org/drawingml/2006/chartDrawing">
    <cdr:from>
      <cdr:x>0</cdr:x>
      <cdr:y>0.8472</cdr:y>
    </cdr:from>
    <cdr:to>
      <cdr:x>1</cdr:x>
      <cdr:y>1</cdr:y>
    </cdr:to>
    <cdr:sp macro="" textlink="">
      <cdr:nvSpPr>
        <cdr:cNvPr id="6" name="txtBoxSourceLine"/>
        <cdr:cNvSpPr txBox="1"/>
      </cdr:nvSpPr>
      <cdr:spPr>
        <a:xfrm xmlns:a="http://schemas.openxmlformats.org/drawingml/2006/main">
          <a:off x="0" y="2482645"/>
          <a:ext cx="4319999" cy="447755"/>
        </a:xfrm>
        <a:prstGeom xmlns:a="http://schemas.openxmlformats.org/drawingml/2006/main" prst="rect">
          <a:avLst/>
        </a:prstGeom>
        <a:ln xmlns:a="http://schemas.openxmlformats.org/drawingml/2006/main" w="9525" cmpd="sng">
          <a:noFill/>
          <a:prstDash val="solid"/>
          <a:headEnd type="none" w="med" len="med"/>
          <a:tailEnd type="triangle" w="med" len="med"/>
        </a:ln>
      </cdr:spPr>
      <cdr:txBody>
        <a:bodyPr xmlns:a="http://schemas.openxmlformats.org/drawingml/2006/main" vertOverflow="clip" wrap="square" lIns="76200" tIns="0" rIns="76200" bIns="76200" rtlCol="0" anchor="b"/>
        <a:lstStyle xmlns:a="http://schemas.openxmlformats.org/drawingml/2006/main"/>
        <a:p xmlns:a="http://schemas.openxmlformats.org/drawingml/2006/main">
          <a:pPr algn="l"/>
          <a:fld id="{B23CE50E-03B5-4DC7-84FB-CC0A7C609598}" type="TxLink">
            <a:rPr lang="en-US" sz="800" b="0" i="0" u="none" strike="noStrike">
              <a:solidFill>
                <a:srgbClr val="000000"/>
              </a:solidFill>
              <a:latin typeface="Arial"/>
              <a:cs typeface="Arial" pitchFamily="34" charset="0"/>
            </a:rPr>
            <a:pPr algn="l"/>
            <a:t>Notes: Contracted capacity shown is for a subset of all announced projects, i.e., those designated as an outlet for additional production to reach markets.
Source: IHS</a:t>
          </a:fld>
          <a:endParaRPr lang="en-US" sz="800" b="0">
            <a:solidFill>
              <a:srgbClr val="000000"/>
            </a:solidFill>
            <a:latin typeface="Arial"/>
            <a:cs typeface="Arial" pitchFamily="34" charset="0"/>
          </a:endParaRPr>
        </a:p>
      </cdr:txBody>
    </cdr:sp>
  </cdr:relSizeAnchor>
  <cdr:relSizeAnchor xmlns:cdr="http://schemas.openxmlformats.org/drawingml/2006/chartDrawing">
    <cdr:from>
      <cdr:x>0.6678</cdr:x>
      <cdr:y>0.93293</cdr:y>
    </cdr:from>
    <cdr:to>
      <cdr:x>1</cdr:x>
      <cdr:y>1</cdr:y>
    </cdr:to>
    <cdr:sp macro="" textlink="">
      <cdr:nvSpPr>
        <cdr:cNvPr id="4" name="txtboxCopyrightLine"/>
        <cdr:cNvSpPr txBox="1"/>
      </cdr:nvSpPr>
      <cdr:spPr>
        <a:xfrm xmlns:a="http://schemas.openxmlformats.org/drawingml/2006/main">
          <a:off x="7139395" y="2733858"/>
          <a:ext cx="1435100" cy="196542"/>
        </a:xfrm>
        <a:prstGeom xmlns:a="http://schemas.openxmlformats.org/drawingml/2006/main" prst="rect">
          <a:avLst/>
        </a:prstGeom>
        <a:ln xmlns:a="http://schemas.openxmlformats.org/drawingml/2006/main" w="9525" cmpd="sng">
          <a:noFill/>
          <a:prstDash val="solid"/>
          <a:headEnd type="none" w="med" len="med"/>
          <a:tailEnd type="triangle" w="med" len="med"/>
        </a:ln>
      </cdr:spPr>
      <cdr:txBody>
        <a:bodyPr xmlns:a="http://schemas.openxmlformats.org/drawingml/2006/main" wrap="square" lIns="76200" tIns="0" rIns="76200" bIns="76200" rtlCol="0" anchor="b"/>
        <a:lstStyle xmlns:a="http://schemas.openxmlformats.org/drawingml/2006/main">
          <a:lvl1pPr marL="0" indent="0">
            <a:defRPr sz="1100">
              <a:latin typeface="Tahoma"/>
            </a:defRPr>
          </a:lvl1pPr>
          <a:lvl2pPr marL="457200" indent="0">
            <a:defRPr sz="1100">
              <a:latin typeface="Tahoma"/>
            </a:defRPr>
          </a:lvl2pPr>
          <a:lvl3pPr marL="914400" indent="0">
            <a:defRPr sz="1100">
              <a:latin typeface="Tahoma"/>
            </a:defRPr>
          </a:lvl3pPr>
          <a:lvl4pPr marL="1371600" indent="0">
            <a:defRPr sz="1100">
              <a:latin typeface="Tahoma"/>
            </a:defRPr>
          </a:lvl4pPr>
          <a:lvl5pPr marL="1828800" indent="0">
            <a:defRPr sz="1100">
              <a:latin typeface="Tahoma"/>
            </a:defRPr>
          </a:lvl5pPr>
          <a:lvl6pPr marL="2286000" indent="0">
            <a:defRPr sz="1100">
              <a:latin typeface="Tahoma"/>
            </a:defRPr>
          </a:lvl6pPr>
          <a:lvl7pPr marL="2743200" indent="0">
            <a:defRPr sz="1100">
              <a:latin typeface="Tahoma"/>
            </a:defRPr>
          </a:lvl7pPr>
          <a:lvl8pPr marL="3200400" indent="0">
            <a:defRPr sz="1100">
              <a:latin typeface="Tahoma"/>
            </a:defRPr>
          </a:lvl8pPr>
          <a:lvl9pPr marL="3657600" indent="0">
            <a:defRPr sz="1100">
              <a:latin typeface="Tahoma"/>
            </a:defRPr>
          </a:lvl9pPr>
        </a:lstStyle>
        <a:p xmlns:a="http://schemas.openxmlformats.org/drawingml/2006/main">
          <a:pPr algn="r"/>
          <a:fld id="{DDDC643E-5AD5-4CCC-89FA-BA7FF3BBA1F1}" type="TxLink">
            <a:rPr lang="en-US" sz="600" b="0" i="0" u="none" strike="noStrike">
              <a:solidFill>
                <a:srgbClr val="000000"/>
              </a:solidFill>
              <a:latin typeface="Arial"/>
              <a:cs typeface="Arial" pitchFamily="34" charset="0"/>
            </a:rPr>
            <a:pPr algn="r"/>
            <a:t>© 2016 IHS</a:t>
          </a:fld>
          <a:endParaRPr lang="en-US" sz="600" b="0">
            <a:solidFill>
              <a:srgbClr val="000000"/>
            </a:solidFill>
            <a:latin typeface="Arial"/>
            <a:cs typeface="Arial" pitchFamily="34" charset="0"/>
          </a:endParaRPr>
        </a:p>
      </cdr:txBody>
    </cdr:sp>
  </cdr:relSizeAnchor>
  <cdr:relSizeAnchor xmlns:cdr="http://schemas.openxmlformats.org/drawingml/2006/chartDrawing">
    <cdr:from>
      <cdr:x>3.24074E-6</cdr:x>
      <cdr:y>0.10156</cdr:y>
    </cdr:from>
    <cdr:to>
      <cdr:x>0.04998</cdr:x>
      <cdr:y>0.66561</cdr:y>
    </cdr:to>
    <cdr:sp macro="" textlink="">
      <cdr:nvSpPr>
        <cdr:cNvPr id="5" name="txtBoxPrimaryYAxisLabel"/>
        <cdr:cNvSpPr txBox="1"/>
      </cdr:nvSpPr>
      <cdr:spPr>
        <a:xfrm xmlns:a="http://schemas.openxmlformats.org/drawingml/2006/main" rot="16200000">
          <a:off x="-718483" y="1016108"/>
          <a:ext cx="1652893" cy="215900"/>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vertOverflow="clip" vert="horz" wrap="square" lIns="76200" tIns="76200" rIns="76200" bIns="76200" rtlCol="0" anchor="t">
          <a:noAutofit/>
        </a:bodyPr>
        <a:lstStyle xmlns:a="http://schemas.openxmlformats.org/drawingml/2006/main"/>
        <a:p xmlns:a="http://schemas.openxmlformats.org/drawingml/2006/main">
          <a:pPr algn="ctr"/>
          <a:fld id="{4B975B6B-27D4-4E16-9720-8A2505AD9221}" type="TxLink">
            <a:rPr lang="en-US" sz="1000" b="1" i="0" u="none" strike="noStrike" dirty="0" err="1" smtClean="0">
              <a:solidFill>
                <a:srgbClr val="000000"/>
              </a:solidFill>
              <a:latin typeface="Arial"/>
              <a:cs typeface="Arial"/>
            </a:rPr>
            <a:pPr algn="ctr"/>
            <a:t>Bcf/d</a:t>
          </a:fld>
          <a:endParaRPr lang="en-US" sz="1000" b="1" dirty="0" err="1" smtClean="0">
            <a:solidFill>
              <a:srgbClr val="000000"/>
            </a:solidFill>
            <a:latin typeface="Arial"/>
          </a:endParaRPr>
        </a:p>
      </cdr:txBody>
    </cdr:sp>
  </cdr:relSizeAnchor>
  <cdr:relSizeAnchor xmlns:cdr="http://schemas.openxmlformats.org/drawingml/2006/chartDrawing">
    <cdr:from>
      <cdr:x>0</cdr:x>
      <cdr:y>0.75626</cdr:y>
    </cdr:from>
    <cdr:to>
      <cdr:x>0.88522</cdr:x>
      <cdr:y>0.82994</cdr:y>
    </cdr:to>
    <cdr:sp macro="" textlink="">
      <cdr:nvSpPr>
        <cdr:cNvPr id="7" name="txtBoxPrimaryXAxisLabel"/>
        <cdr:cNvSpPr txBox="1"/>
      </cdr:nvSpPr>
      <cdr:spPr>
        <a:xfrm xmlns:a="http://schemas.openxmlformats.org/drawingml/2006/main">
          <a:off x="0" y="2216156"/>
          <a:ext cx="3824150" cy="215912"/>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vert="horz" wrap="square" lIns="76200" tIns="76200" rIns="76200" bIns="76200" rtlCol="0" anchor="ctr">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fld id="{53F7699B-4BCD-4342-A983-902152AF6500}" type="TxLink">
            <a:rPr lang="en-US" sz="700" b="1" i="0" u="none" strike="noStrike" dirty="0" err="1" smtClean="0">
              <a:solidFill>
                <a:srgbClr val="000000"/>
              </a:solidFill>
              <a:latin typeface="Arial"/>
              <a:cs typeface="Arial"/>
            </a:rPr>
            <a:pPr algn="ctr"/>
            <a:t> </a:t>
          </a:fld>
          <a:endParaRPr lang="en-US" sz="700" b="1" dirty="0" err="1" smtClean="0">
            <a:solidFill>
              <a:srgbClr val="000000"/>
            </a:solidFill>
            <a:latin typeface="Aria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cdr:x>
      <cdr:y>0</cdr:y>
    </cdr:from>
    <cdr:to>
      <cdr:x>1</cdr:x>
      <cdr:y>0.07575</cdr:y>
    </cdr:to>
    <cdr:sp macro="" textlink="">
      <cdr:nvSpPr>
        <cdr:cNvPr id="2" name="txtboxChartTitle"/>
        <cdr:cNvSpPr txBox="1"/>
      </cdr:nvSpPr>
      <cdr:spPr>
        <a:xfrm xmlns:a="http://schemas.openxmlformats.org/drawingml/2006/main">
          <a:off x="0" y="0"/>
          <a:ext cx="8210550" cy="360000"/>
        </a:xfrm>
        <a:prstGeom xmlns:a="http://schemas.openxmlformats.org/drawingml/2006/main" prst="rect">
          <a:avLst/>
        </a:prstGeom>
        <a:solidFill xmlns:a="http://schemas.openxmlformats.org/drawingml/2006/main">
          <a:srgbClr val="707C8A"/>
        </a:solidFill>
        <a:ln xmlns:a="http://schemas.openxmlformats.org/drawingml/2006/main" w="9525" cmpd="sng">
          <a:noFill/>
          <a:prstDash val="solid"/>
          <a:headEnd type="none" w="med" len="med"/>
          <a:tailEnd type="triangle" w="med" len="med"/>
        </a:ln>
      </cdr:spPr>
      <cdr:txBody>
        <a:bodyPr xmlns:a="http://schemas.openxmlformats.org/drawingml/2006/main" wrap="square" lIns="76200" tIns="0" rIns="76200" bIns="0" rtlCol="0" anchor="ctr" anchorCtr="0"/>
        <a:lstStyle xmlns:a="http://schemas.openxmlformats.org/drawingml/2006/main">
          <a:lvl1pPr marL="0" indent="0">
            <a:defRPr sz="1100">
              <a:latin typeface="Tahoma"/>
            </a:defRPr>
          </a:lvl1pPr>
          <a:lvl2pPr marL="457200" indent="0">
            <a:defRPr sz="1100">
              <a:latin typeface="Tahoma"/>
            </a:defRPr>
          </a:lvl2pPr>
          <a:lvl3pPr marL="914400" indent="0">
            <a:defRPr sz="1100">
              <a:latin typeface="Tahoma"/>
            </a:defRPr>
          </a:lvl3pPr>
          <a:lvl4pPr marL="1371600" indent="0">
            <a:defRPr sz="1100">
              <a:latin typeface="Tahoma"/>
            </a:defRPr>
          </a:lvl4pPr>
          <a:lvl5pPr marL="1828800" indent="0">
            <a:defRPr sz="1100">
              <a:latin typeface="Tahoma"/>
            </a:defRPr>
          </a:lvl5pPr>
          <a:lvl6pPr marL="2286000" indent="0">
            <a:defRPr sz="1100">
              <a:latin typeface="Tahoma"/>
            </a:defRPr>
          </a:lvl6pPr>
          <a:lvl7pPr marL="2743200" indent="0">
            <a:defRPr sz="1100">
              <a:latin typeface="Tahoma"/>
            </a:defRPr>
          </a:lvl7pPr>
          <a:lvl8pPr marL="3200400" indent="0">
            <a:defRPr sz="1100">
              <a:latin typeface="Tahoma"/>
            </a:defRPr>
          </a:lvl8pPr>
          <a:lvl9pPr marL="3657600" indent="0">
            <a:defRPr sz="1100">
              <a:latin typeface="Tahoma"/>
            </a:defRPr>
          </a:lvl9pPr>
        </a:lstStyle>
        <a:p xmlns:a="http://schemas.openxmlformats.org/drawingml/2006/main">
          <a:pPr algn="l"/>
          <a:r>
            <a:rPr lang="en-US" sz="1600" b="1" i="0" u="none" strike="noStrike" dirty="0">
              <a:solidFill>
                <a:srgbClr val="FFFFFF"/>
              </a:solidFill>
              <a:latin typeface="Arial"/>
              <a:cs typeface="Arial" pitchFamily="34" charset="0"/>
            </a:rPr>
            <a:t>Coal-to-gas delivery economics for </a:t>
          </a:r>
          <a:r>
            <a:rPr lang="en-US" sz="1600" b="1" i="0" u="none" strike="noStrike" dirty="0" smtClean="0">
              <a:solidFill>
                <a:srgbClr val="FFFFFF"/>
              </a:solidFill>
              <a:latin typeface="Arial"/>
              <a:cs typeface="Arial" pitchFamily="34" charset="0"/>
            </a:rPr>
            <a:t>2016</a:t>
          </a:r>
          <a:endParaRPr lang="en-US" sz="1600" b="1" dirty="0">
            <a:solidFill>
              <a:srgbClr val="FFFFFF"/>
            </a:solidFill>
            <a:latin typeface="Arial"/>
            <a:cs typeface="Arial" pitchFamily="34" charset="0"/>
          </a:endParaRPr>
        </a:p>
      </cdr:txBody>
    </cdr:sp>
  </cdr:relSizeAnchor>
  <cdr:relSizeAnchor xmlns:cdr="http://schemas.openxmlformats.org/drawingml/2006/chartDrawing">
    <cdr:from>
      <cdr:x>0</cdr:x>
      <cdr:y>0.95948</cdr:y>
    </cdr:from>
    <cdr:to>
      <cdr:x>0.62644</cdr:x>
      <cdr:y>1</cdr:y>
    </cdr:to>
    <cdr:sp macro="" textlink="">
      <cdr:nvSpPr>
        <cdr:cNvPr id="6" name="txtBoxSourceLine"/>
        <cdr:cNvSpPr txBox="1"/>
      </cdr:nvSpPr>
      <cdr:spPr>
        <a:xfrm xmlns:a="http://schemas.openxmlformats.org/drawingml/2006/main">
          <a:off x="0" y="5321300"/>
          <a:ext cx="5141819" cy="215900"/>
        </a:xfrm>
        <a:prstGeom xmlns:a="http://schemas.openxmlformats.org/drawingml/2006/main" prst="rect">
          <a:avLst/>
        </a:prstGeom>
        <a:ln xmlns:a="http://schemas.openxmlformats.org/drawingml/2006/main" w="9525" cmpd="sng">
          <a:noFill/>
          <a:prstDash val="solid"/>
          <a:headEnd type="none" w="med" len="med"/>
          <a:tailEnd type="triangle" w="med" len="med"/>
        </a:ln>
      </cdr:spPr>
      <cdr:txBody>
        <a:bodyPr xmlns:a="http://schemas.openxmlformats.org/drawingml/2006/main" vertOverflow="clip" wrap="square" lIns="76200" tIns="76200" rIns="76200" bIns="76200" rtlCol="0" anchor="b"/>
        <a:lstStyle xmlns:a="http://schemas.openxmlformats.org/drawingml/2006/main"/>
        <a:p xmlns:a="http://schemas.openxmlformats.org/drawingml/2006/main">
          <a:pPr algn="l"/>
          <a:r>
            <a:rPr lang="en-US" sz="700" b="0" i="0" u="none" strike="noStrike" dirty="0">
              <a:solidFill>
                <a:srgbClr val="707C8A"/>
              </a:solidFill>
              <a:latin typeface="Arial"/>
              <a:cs typeface="Arial" pitchFamily="34" charset="0"/>
            </a:rPr>
            <a:t> </a:t>
          </a:r>
          <a:endParaRPr lang="en-US" sz="700" b="0" dirty="0">
            <a:solidFill>
              <a:srgbClr val="707C8A"/>
            </a:solidFill>
            <a:latin typeface="Arial"/>
            <a:cs typeface="Arial" pitchFamily="34" charset="0"/>
          </a:endParaRPr>
        </a:p>
      </cdr:txBody>
    </cdr:sp>
  </cdr:relSizeAnchor>
  <cdr:relSizeAnchor xmlns:cdr="http://schemas.openxmlformats.org/drawingml/2006/chartDrawing">
    <cdr:from>
      <cdr:x>0.54023</cdr:x>
      <cdr:y>0.93293</cdr:y>
    </cdr:from>
    <cdr:to>
      <cdr:x>1</cdr:x>
      <cdr:y>1</cdr:y>
    </cdr:to>
    <cdr:sp macro="" textlink="">
      <cdr:nvSpPr>
        <cdr:cNvPr id="4" name="txtboxCopyrightLine"/>
        <cdr:cNvSpPr txBox="1"/>
      </cdr:nvSpPr>
      <cdr:spPr>
        <a:xfrm xmlns:a="http://schemas.openxmlformats.org/drawingml/2006/main">
          <a:off x="1727999" y="2784236"/>
          <a:ext cx="1440000" cy="200164"/>
        </a:xfrm>
        <a:prstGeom xmlns:a="http://schemas.openxmlformats.org/drawingml/2006/main" prst="rect">
          <a:avLst/>
        </a:prstGeom>
        <a:ln xmlns:a="http://schemas.openxmlformats.org/drawingml/2006/main" w="9525" cmpd="sng">
          <a:noFill/>
          <a:prstDash val="solid"/>
          <a:headEnd type="none" w="med" len="med"/>
          <a:tailEnd type="triangle" w="med" len="med"/>
        </a:ln>
      </cdr:spPr>
      <cdr:txBody>
        <a:bodyPr xmlns:a="http://schemas.openxmlformats.org/drawingml/2006/main" wrap="square" lIns="76200" tIns="76200" rIns="76200" bIns="76200" rtlCol="0" anchor="b"/>
        <a:lstStyle xmlns:a="http://schemas.openxmlformats.org/drawingml/2006/main">
          <a:lvl1pPr marL="0" indent="0">
            <a:defRPr sz="1100">
              <a:latin typeface="Tahoma"/>
            </a:defRPr>
          </a:lvl1pPr>
          <a:lvl2pPr marL="457200" indent="0">
            <a:defRPr sz="1100">
              <a:latin typeface="Tahoma"/>
            </a:defRPr>
          </a:lvl2pPr>
          <a:lvl3pPr marL="914400" indent="0">
            <a:defRPr sz="1100">
              <a:latin typeface="Tahoma"/>
            </a:defRPr>
          </a:lvl3pPr>
          <a:lvl4pPr marL="1371600" indent="0">
            <a:defRPr sz="1100">
              <a:latin typeface="Tahoma"/>
            </a:defRPr>
          </a:lvl4pPr>
          <a:lvl5pPr marL="1828800" indent="0">
            <a:defRPr sz="1100">
              <a:latin typeface="Tahoma"/>
            </a:defRPr>
          </a:lvl5pPr>
          <a:lvl6pPr marL="2286000" indent="0">
            <a:defRPr sz="1100">
              <a:latin typeface="Tahoma"/>
            </a:defRPr>
          </a:lvl6pPr>
          <a:lvl7pPr marL="2743200" indent="0">
            <a:defRPr sz="1100">
              <a:latin typeface="Tahoma"/>
            </a:defRPr>
          </a:lvl7pPr>
          <a:lvl8pPr marL="3200400" indent="0">
            <a:defRPr sz="1100">
              <a:latin typeface="Tahoma"/>
            </a:defRPr>
          </a:lvl8pPr>
          <a:lvl9pPr marL="3657600" indent="0">
            <a:defRPr sz="1100">
              <a:latin typeface="Tahoma"/>
            </a:defRPr>
          </a:lvl9pPr>
        </a:lstStyle>
        <a:p xmlns:a="http://schemas.openxmlformats.org/drawingml/2006/main">
          <a:pPr algn="r"/>
          <a:r>
            <a:rPr lang="en-US" sz="700" b="0" i="0" u="none" strike="noStrike" dirty="0">
              <a:solidFill>
                <a:srgbClr val="707C8A"/>
              </a:solidFill>
              <a:latin typeface="Arial"/>
              <a:cs typeface="Arial" pitchFamily="34" charset="0"/>
            </a:rPr>
            <a:t> </a:t>
          </a:r>
          <a:endParaRPr lang="en-US" sz="700" b="0" dirty="0">
            <a:solidFill>
              <a:srgbClr val="707C8A"/>
            </a:solidFill>
            <a:latin typeface="Arial"/>
            <a:cs typeface="Arial" pitchFamily="34" charset="0"/>
          </a:endParaRPr>
        </a:p>
      </cdr:txBody>
    </cdr:sp>
  </cdr:relSizeAnchor>
  <cdr:relSizeAnchor xmlns:cdr="http://schemas.openxmlformats.org/drawingml/2006/chartDrawing">
    <cdr:from>
      <cdr:x>1.21653E-7</cdr:x>
      <cdr:y>0.10605</cdr:y>
    </cdr:from>
    <cdr:to>
      <cdr:x>0.07025</cdr:x>
      <cdr:y>0.77274</cdr:y>
    </cdr:to>
    <cdr:sp macro="" textlink="">
      <cdr:nvSpPr>
        <cdr:cNvPr id="5" name="txtBoxPrimaryYAxisLabel"/>
        <cdr:cNvSpPr txBox="1"/>
      </cdr:nvSpPr>
      <cdr:spPr>
        <a:xfrm xmlns:a="http://schemas.openxmlformats.org/drawingml/2006/main" rot="16200000">
          <a:off x="-1295650" y="1799704"/>
          <a:ext cx="3168761" cy="577459"/>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vert="horz" wrap="square" lIns="76200" tIns="76200" rIns="76200" bIns="76200" rtlCol="0" anchor="t">
          <a:noAutofit/>
        </a:bodyPr>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ctr"/>
          <a:r>
            <a:rPr lang="en-US" sz="1400" b="1" i="0" u="none" strike="noStrike" dirty="0" smtClean="0">
              <a:solidFill>
                <a:srgbClr val="000000"/>
              </a:solidFill>
              <a:latin typeface="Arial"/>
              <a:cs typeface="Arial"/>
            </a:rPr>
            <a:t>Break-even natural gas price ($/MMBtu)</a:t>
          </a:r>
          <a:endParaRPr lang="en-US" sz="1400" b="1" dirty="0" smtClean="0">
            <a:solidFill>
              <a:srgbClr val="000000"/>
            </a:solidFill>
            <a:latin typeface="Arial"/>
          </a:endParaRPr>
        </a:p>
      </cdr:txBody>
    </cdr:sp>
  </cdr:relSizeAnchor>
  <cdr:relSizeAnchor xmlns:cdr="http://schemas.openxmlformats.org/drawingml/2006/chartDrawing">
    <cdr:from>
      <cdr:x>0</cdr:x>
      <cdr:y>0.82599</cdr:y>
    </cdr:from>
    <cdr:to>
      <cdr:x>1</cdr:x>
      <cdr:y>0.99947</cdr:y>
    </cdr:to>
    <cdr:sp macro="" textlink="">
      <cdr:nvSpPr>
        <cdr:cNvPr id="7" name="txtBoxSourceLine"/>
        <cdr:cNvSpPr txBox="1"/>
      </cdr:nvSpPr>
      <cdr:spPr>
        <a:xfrm xmlns:a="http://schemas.openxmlformats.org/drawingml/2006/main">
          <a:off x="0" y="3925887"/>
          <a:ext cx="8220075" cy="824569"/>
        </a:xfrm>
        <a:prstGeom xmlns:a="http://schemas.openxmlformats.org/drawingml/2006/main" prst="rect">
          <a:avLst/>
        </a:prstGeom>
        <a:ln xmlns:a="http://schemas.openxmlformats.org/drawingml/2006/main" w="9525" cmpd="sng">
          <a:noFill/>
          <a:prstDash val="solid"/>
          <a:headEnd type="none" w="med" len="med"/>
          <a:tailEnd type="triangle" w="med" len="med"/>
        </a:ln>
      </cdr:spPr>
      <cdr:txBody>
        <a:bodyPr xmlns:a="http://schemas.openxmlformats.org/drawingml/2006/main" wrap="square" lIns="73152" bIns="73152" rtlCol="0" anchor="b"/>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l"/>
          <a:r>
            <a:rPr lang="en-US" sz="1000" b="0" i="0" u="none" strike="noStrike" dirty="0">
              <a:solidFill>
                <a:schemeClr val="tx1"/>
              </a:solidFill>
              <a:latin typeface="Arialri"/>
              <a:cs typeface="Arial" pitchFamily="34" charset="0"/>
            </a:rPr>
            <a:t>Notes: </a:t>
          </a:r>
          <a:r>
            <a:rPr lang="en-US" sz="1000" b="0" i="0" u="none" strike="noStrike" dirty="0" smtClean="0">
              <a:solidFill>
                <a:schemeClr val="tx1"/>
              </a:solidFill>
              <a:latin typeface="Arialri"/>
              <a:cs typeface="Arial" pitchFamily="34" charset="0"/>
            </a:rPr>
            <a:t>NYNE </a:t>
          </a:r>
          <a:r>
            <a:rPr lang="en-US" sz="1000" b="0" i="0" u="none" strike="noStrike" dirty="0">
              <a:solidFill>
                <a:schemeClr val="tx1"/>
              </a:solidFill>
              <a:latin typeface="Arialri"/>
              <a:cs typeface="Arial" pitchFamily="34" charset="0"/>
            </a:rPr>
            <a:t>= New York and New </a:t>
          </a:r>
          <a:r>
            <a:rPr lang="en-US" sz="1000" b="0" i="0" u="none" strike="noStrike" dirty="0" smtClean="0">
              <a:solidFill>
                <a:schemeClr val="tx1"/>
              </a:solidFill>
              <a:latin typeface="Arialri"/>
              <a:cs typeface="Arial" pitchFamily="34" charset="0"/>
            </a:rPr>
            <a:t>England; WECC = Western Electricity Coordinating Council. CAPP = Central Appalachia </a:t>
          </a:r>
          <a:r>
            <a:rPr lang="en-US" sz="1000" dirty="0" smtClean="0">
              <a:solidFill>
                <a:schemeClr val="tx1"/>
              </a:solidFill>
              <a:latin typeface="Arialri"/>
              <a:cs typeface="Arial" pitchFamily="34" charset="0"/>
            </a:rPr>
            <a:t>basin</a:t>
          </a:r>
          <a:r>
            <a:rPr lang="en-US" sz="1000" b="0" i="0" u="none" strike="noStrike" dirty="0" smtClean="0">
              <a:solidFill>
                <a:schemeClr val="tx1"/>
              </a:solidFill>
              <a:latin typeface="Arialri"/>
              <a:cs typeface="Arial" pitchFamily="34" charset="0"/>
            </a:rPr>
            <a:t>; NAPP = Northern Appalachia basin; ILB = Illinois Basin; PRB = Powder River Basin</a:t>
          </a:r>
          <a:r>
            <a:rPr lang="en-US" sz="1000" dirty="0">
              <a:solidFill>
                <a:schemeClr val="tx1"/>
              </a:solidFill>
              <a:latin typeface="Arialri"/>
              <a:cs typeface="Arial" pitchFamily="34" charset="0"/>
            </a:rPr>
            <a:t>. Coal price adjusted to gas equivalent (10,250 Btu/kWh coal versus 7,800 Btu/kWh gas).</a:t>
          </a:r>
          <a:r>
            <a:rPr lang="en-US" sz="1000" b="0" i="0" u="none" strike="noStrike" dirty="0">
              <a:solidFill>
                <a:schemeClr val="tx1"/>
              </a:solidFill>
              <a:latin typeface="Arialri"/>
              <a:cs typeface="Arial" pitchFamily="34" charset="0"/>
            </a:rPr>
            <a:t>
Source: IHS Energy</a:t>
          </a:r>
          <a:endParaRPr lang="en-US" sz="1000" b="0" i="0" u="none" strike="noStrike" dirty="0">
            <a:solidFill>
              <a:schemeClr val="tx1"/>
            </a:solidFill>
            <a:latin typeface="Arial"/>
            <a:cs typeface="Arial" pitchFamily="34" charset="0"/>
          </a:endParaRPr>
        </a:p>
      </cdr:txBody>
    </cdr:sp>
  </cdr:relSizeAnchor>
  <cdr:relSizeAnchor xmlns:cdr="http://schemas.openxmlformats.org/drawingml/2006/chartDrawing">
    <cdr:from>
      <cdr:x>0.57683</cdr:x>
      <cdr:y>0.95204</cdr:y>
    </cdr:from>
    <cdr:to>
      <cdr:x>1</cdr:x>
      <cdr:y>1</cdr:y>
    </cdr:to>
    <cdr:sp macro="" textlink="">
      <cdr:nvSpPr>
        <cdr:cNvPr id="8" name="txtboxCopyrightLine"/>
        <cdr:cNvSpPr txBox="1"/>
      </cdr:nvSpPr>
      <cdr:spPr>
        <a:xfrm xmlns:a="http://schemas.openxmlformats.org/drawingml/2006/main">
          <a:off x="5039421" y="5088712"/>
          <a:ext cx="3473378" cy="255537"/>
        </a:xfrm>
        <a:prstGeom xmlns:a="http://schemas.openxmlformats.org/drawingml/2006/main" prst="rect">
          <a:avLst/>
        </a:prstGeom>
        <a:ln xmlns:a="http://schemas.openxmlformats.org/drawingml/2006/main" w="9525" cmpd="sng">
          <a:noFill/>
          <a:prstDash val="solid"/>
          <a:headEnd type="none" w="med" len="med"/>
          <a:tailEnd type="triangle" w="med" len="med"/>
        </a:ln>
      </cdr:spPr>
      <cdr:txBody>
        <a:bodyPr xmlns:a="http://schemas.openxmlformats.org/drawingml/2006/main" wrap="square" lIns="73152" rIns="73152" bIns="73152" rtlCol="0" anchor="b"/>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r"/>
          <a:r>
            <a:rPr lang="en-US" sz="1000" dirty="0" smtClean="0">
              <a:solidFill>
                <a:srgbClr val="000000"/>
              </a:solidFill>
              <a:latin typeface="Arial" panose="020B0604020202020204" pitchFamily="34" charset="0"/>
              <a:cs typeface="Arial" pitchFamily="34" charset="0"/>
            </a:rPr>
            <a:t>© 2017 IHS</a:t>
          </a:r>
          <a:endParaRPr lang="en-US" sz="1000" b="0" dirty="0">
            <a:solidFill>
              <a:schemeClr val="tx1"/>
            </a:solidFill>
            <a:latin typeface="Arial"/>
            <a:cs typeface="Arial" pitchFamily="34" charset="0"/>
          </a:endParaRPr>
        </a:p>
      </cdr:txBody>
    </cdr:sp>
  </cdr:relSizeAnchor>
  <cdr:relSizeAnchor xmlns:cdr="http://schemas.openxmlformats.org/drawingml/2006/chartDrawing">
    <cdr:from>
      <cdr:x>0</cdr:x>
      <cdr:y>0.95948</cdr:y>
    </cdr:from>
    <cdr:to>
      <cdr:x>0.62644</cdr:x>
      <cdr:y>1</cdr:y>
    </cdr:to>
    <cdr:sp macro="" textlink="">
      <cdr:nvSpPr>
        <cdr:cNvPr id="10" name="txtBoxSourceLine"/>
        <cdr:cNvSpPr txBox="1"/>
      </cdr:nvSpPr>
      <cdr:spPr>
        <a:xfrm xmlns:a="http://schemas.openxmlformats.org/drawingml/2006/main">
          <a:off x="0" y="5321300"/>
          <a:ext cx="5141819" cy="215900"/>
        </a:xfrm>
        <a:prstGeom xmlns:a="http://schemas.openxmlformats.org/drawingml/2006/main" prst="rect">
          <a:avLst/>
        </a:prstGeom>
        <a:ln xmlns:a="http://schemas.openxmlformats.org/drawingml/2006/main" w="9525" cmpd="sng">
          <a:noFill/>
          <a:prstDash val="solid"/>
          <a:headEnd type="none" w="med" len="med"/>
          <a:tailEnd type="triangle" w="med" len="med"/>
        </a:ln>
      </cdr:spPr>
      <cdr:txBody>
        <a:bodyPr xmlns:a="http://schemas.openxmlformats.org/drawingml/2006/main" vertOverflow="clip" wrap="square" lIns="76200" tIns="76200" rIns="76200" bIns="76200" rtlCol="0" anchor="b"/>
        <a:lstStyle xmlns:a="http://schemas.openxmlformats.org/drawingml/2006/main"/>
        <a:p xmlns:a="http://schemas.openxmlformats.org/drawingml/2006/main">
          <a:pPr algn="l"/>
          <a:fld id="{24DBBAD9-A3B3-432A-B356-912AD33ACA4E}" type="TxLink">
            <a:rPr lang="en-US" sz="700" b="0" i="0" u="none" strike="noStrike">
              <a:solidFill>
                <a:srgbClr val="707C8A"/>
              </a:solidFill>
              <a:latin typeface="Arial"/>
              <a:cs typeface="Arial" pitchFamily="34" charset="0"/>
            </a:rPr>
            <a:pPr algn="l"/>
            <a:t> </a:t>
          </a:fld>
          <a:endParaRPr lang="en-US" sz="700" b="0" dirty="0">
            <a:solidFill>
              <a:srgbClr val="707C8A"/>
            </a:solidFill>
            <a:latin typeface="Arial"/>
            <a:cs typeface="Arial" pitchFamily="34" charset="0"/>
          </a:endParaRPr>
        </a:p>
      </cdr:txBody>
    </cdr:sp>
  </cdr:relSizeAnchor>
  <cdr:relSizeAnchor xmlns:cdr="http://schemas.openxmlformats.org/drawingml/2006/chartDrawing">
    <cdr:from>
      <cdr:x>0.54023</cdr:x>
      <cdr:y>0.93293</cdr:y>
    </cdr:from>
    <cdr:to>
      <cdr:x>1</cdr:x>
      <cdr:y>1</cdr:y>
    </cdr:to>
    <cdr:sp macro="" textlink="">
      <cdr:nvSpPr>
        <cdr:cNvPr id="11" name="txtboxCopyrightLine"/>
        <cdr:cNvSpPr txBox="1"/>
      </cdr:nvSpPr>
      <cdr:spPr>
        <a:xfrm xmlns:a="http://schemas.openxmlformats.org/drawingml/2006/main">
          <a:off x="1727999" y="2784236"/>
          <a:ext cx="1440000" cy="200164"/>
        </a:xfrm>
        <a:prstGeom xmlns:a="http://schemas.openxmlformats.org/drawingml/2006/main" prst="rect">
          <a:avLst/>
        </a:prstGeom>
        <a:ln xmlns:a="http://schemas.openxmlformats.org/drawingml/2006/main" w="9525" cmpd="sng">
          <a:noFill/>
          <a:prstDash val="solid"/>
          <a:headEnd type="none" w="med" len="med"/>
          <a:tailEnd type="triangle" w="med" len="med"/>
        </a:ln>
      </cdr:spPr>
      <cdr:txBody>
        <a:bodyPr xmlns:a="http://schemas.openxmlformats.org/drawingml/2006/main" wrap="square" lIns="76200" tIns="76200" rIns="76200" bIns="76200" rtlCol="0" anchor="b"/>
        <a:lstStyle xmlns:a="http://schemas.openxmlformats.org/drawingml/2006/main">
          <a:lvl1pPr marL="0" indent="0">
            <a:defRPr sz="1100">
              <a:latin typeface="Tahoma"/>
            </a:defRPr>
          </a:lvl1pPr>
          <a:lvl2pPr marL="457200" indent="0">
            <a:defRPr sz="1100">
              <a:latin typeface="Tahoma"/>
            </a:defRPr>
          </a:lvl2pPr>
          <a:lvl3pPr marL="914400" indent="0">
            <a:defRPr sz="1100">
              <a:latin typeface="Tahoma"/>
            </a:defRPr>
          </a:lvl3pPr>
          <a:lvl4pPr marL="1371600" indent="0">
            <a:defRPr sz="1100">
              <a:latin typeface="Tahoma"/>
            </a:defRPr>
          </a:lvl4pPr>
          <a:lvl5pPr marL="1828800" indent="0">
            <a:defRPr sz="1100">
              <a:latin typeface="Tahoma"/>
            </a:defRPr>
          </a:lvl5pPr>
          <a:lvl6pPr marL="2286000" indent="0">
            <a:defRPr sz="1100">
              <a:latin typeface="Tahoma"/>
            </a:defRPr>
          </a:lvl6pPr>
          <a:lvl7pPr marL="2743200" indent="0">
            <a:defRPr sz="1100">
              <a:latin typeface="Tahoma"/>
            </a:defRPr>
          </a:lvl7pPr>
          <a:lvl8pPr marL="3200400" indent="0">
            <a:defRPr sz="1100">
              <a:latin typeface="Tahoma"/>
            </a:defRPr>
          </a:lvl8pPr>
          <a:lvl9pPr marL="3657600" indent="0">
            <a:defRPr sz="1100">
              <a:latin typeface="Tahoma"/>
            </a:defRPr>
          </a:lvl9pPr>
        </a:lstStyle>
        <a:p xmlns:a="http://schemas.openxmlformats.org/drawingml/2006/main">
          <a:pPr algn="r"/>
          <a:fld id="{21CE0499-9908-4CFC-A76D-C993581CAE13}" type="TxLink">
            <a:rPr lang="en-US" sz="700" b="0" i="0" u="none" strike="noStrike">
              <a:solidFill>
                <a:srgbClr val="707C8A"/>
              </a:solidFill>
              <a:latin typeface="Arial"/>
              <a:cs typeface="Arial" pitchFamily="34" charset="0"/>
            </a:rPr>
            <a:pPr algn="r"/>
            <a:t> </a:t>
          </a:fld>
          <a:endParaRPr lang="en-US" sz="700" b="0" dirty="0">
            <a:solidFill>
              <a:srgbClr val="707C8A"/>
            </a:solidFill>
            <a:latin typeface="Arial"/>
            <a:cs typeface="Arial" pitchFamily="34" charset="0"/>
          </a:endParaRPr>
        </a:p>
      </cdr:txBody>
    </cdr:sp>
  </cdr:relSizeAnchor>
  <cdr:relSizeAnchor xmlns:cdr="http://schemas.openxmlformats.org/drawingml/2006/chartDrawing">
    <cdr:from>
      <cdr:x>0.55913</cdr:x>
      <cdr:y>0.28102</cdr:y>
    </cdr:from>
    <cdr:to>
      <cdr:x>0.94608</cdr:x>
      <cdr:y>0.33606</cdr:y>
    </cdr:to>
    <cdr:sp macro="" textlink="">
      <cdr:nvSpPr>
        <cdr:cNvPr id="3" name="TextBox 2"/>
        <cdr:cNvSpPr txBox="1"/>
      </cdr:nvSpPr>
      <cdr:spPr>
        <a:xfrm xmlns:a="http://schemas.openxmlformats.org/drawingml/2006/main">
          <a:off x="4596069" y="1335659"/>
          <a:ext cx="3180795" cy="261610"/>
        </a:xfrm>
        <a:prstGeom xmlns:a="http://schemas.openxmlformats.org/drawingml/2006/main" prst="rect">
          <a:avLst/>
        </a:prstGeom>
        <a:noFill xmlns:a="http://schemas.openxmlformats.org/drawingml/2006/main"/>
      </cdr:spPr>
      <cdr:txBody>
        <a:bodyPr xmlns:a="http://schemas.openxmlformats.org/drawingml/2006/main" vertOverflow="clip" wrap="square" lIns="72000" rIns="72000" rtlCol="0">
          <a:spAutoFit/>
        </a:bodyPr>
        <a:lstStyle xmlns:a="http://schemas.openxmlformats.org/drawingml/2006/main"/>
        <a:p xmlns:a="http://schemas.openxmlformats.org/drawingml/2006/main">
          <a:endParaRPr lang="en-US" sz="1100" dirty="0" err="1" smtClean="0"/>
        </a:p>
      </cdr:txBody>
    </cdr:sp>
  </cdr:relSizeAnchor>
</c:userShapes>
</file>

<file path=ppt/drawings/drawing7.xml><?xml version="1.0" encoding="utf-8"?>
<c:userShapes xmlns:c="http://schemas.openxmlformats.org/drawingml/2006/chart">
  <cdr:relSizeAnchor xmlns:cdr="http://schemas.openxmlformats.org/drawingml/2006/chartDrawing">
    <cdr:from>
      <cdr:x>0</cdr:x>
      <cdr:y>0</cdr:y>
    </cdr:from>
    <cdr:to>
      <cdr:x>1</cdr:x>
      <cdr:y>0.08073</cdr:y>
    </cdr:to>
    <cdr:sp macro="" textlink="">
      <cdr:nvSpPr>
        <cdr:cNvPr id="2" name="txtboxChartTitle"/>
        <cdr:cNvSpPr txBox="1"/>
      </cdr:nvSpPr>
      <cdr:spPr>
        <a:xfrm xmlns:a="http://schemas.openxmlformats.org/drawingml/2006/main">
          <a:off x="0" y="0"/>
          <a:ext cx="6276975" cy="295274"/>
        </a:xfrm>
        <a:prstGeom xmlns:a="http://schemas.openxmlformats.org/drawingml/2006/main" prst="rect">
          <a:avLst/>
        </a:prstGeom>
        <a:solidFill xmlns:a="http://schemas.openxmlformats.org/drawingml/2006/main">
          <a:srgbClr val="707C8A"/>
        </a:solidFill>
      </cdr:spPr>
      <cdr:txBody>
        <a:bodyPr xmlns:a="http://schemas.openxmlformats.org/drawingml/2006/main" vertOverflow="clip" vert="horz" lIns="76200" tIns="0" rIns="76200" bIns="0" rtlCol="0" anchor="ctr"/>
        <a:lstStyle xmlns:a="http://schemas.openxmlformats.org/drawingml/2006/main"/>
        <a:p xmlns:a="http://schemas.openxmlformats.org/drawingml/2006/main">
          <a:pPr algn="l" eaLnBrk="1"/>
          <a:r>
            <a:rPr lang="en-US" sz="1400" b="1" dirty="0">
              <a:solidFill>
                <a:srgbClr val="FFFFFF"/>
              </a:solidFill>
              <a:latin typeface="Arial"/>
            </a:rPr>
            <a:t>Global liquefaction</a:t>
          </a:r>
          <a:r>
            <a:rPr lang="en-US" sz="1400" b="1" baseline="0" dirty="0">
              <a:solidFill>
                <a:srgbClr val="FFFFFF"/>
              </a:solidFill>
              <a:latin typeface="Arial"/>
            </a:rPr>
            <a:t> capacity</a:t>
          </a:r>
          <a:endParaRPr lang="en-US" sz="1400" b="1" dirty="0">
            <a:solidFill>
              <a:srgbClr val="FFFFFF"/>
            </a:solidFill>
            <a:latin typeface="Arial"/>
          </a:endParaRPr>
        </a:p>
      </cdr:txBody>
    </cdr:sp>
  </cdr:relSizeAnchor>
  <cdr:relSizeAnchor xmlns:cdr="http://schemas.openxmlformats.org/drawingml/2006/chartDrawing">
    <cdr:from>
      <cdr:x>0</cdr:x>
      <cdr:y>0.87908</cdr:y>
    </cdr:from>
    <cdr:to>
      <cdr:x>0.75929</cdr:x>
      <cdr:y>1</cdr:y>
    </cdr:to>
    <cdr:sp macro="" textlink="">
      <cdr:nvSpPr>
        <cdr:cNvPr id="3" name="txtBoxSourceLine"/>
        <cdr:cNvSpPr txBox="1"/>
      </cdr:nvSpPr>
      <cdr:spPr>
        <a:xfrm xmlns:a="http://schemas.openxmlformats.org/drawingml/2006/main">
          <a:off x="0" y="3038475"/>
          <a:ext cx="3006296" cy="417957"/>
        </a:xfrm>
        <a:prstGeom xmlns:a="http://schemas.openxmlformats.org/drawingml/2006/main" prst="rect">
          <a:avLst/>
        </a:prstGeom>
      </cdr:spPr>
      <cdr:txBody>
        <a:bodyPr xmlns:a="http://schemas.openxmlformats.org/drawingml/2006/main" vertOverflow="clip" vert="horz" lIns="76200" tIns="76200" rIns="76200" bIns="76200" rtlCol="0" anchor="b"/>
        <a:lstStyle xmlns:a="http://schemas.openxmlformats.org/drawingml/2006/main"/>
        <a:p xmlns:a="http://schemas.openxmlformats.org/drawingml/2006/main">
          <a:pPr algn="l" eaLnBrk="1"/>
          <a:r>
            <a:rPr lang="en-US" sz="800" b="0" dirty="0">
              <a:solidFill>
                <a:sysClr val="windowText" lastClr="000000"/>
              </a:solidFill>
              <a:latin typeface="Arial"/>
            </a:rPr>
            <a:t>Note:</a:t>
          </a:r>
          <a:r>
            <a:rPr lang="en-US" sz="800" b="0" baseline="0" dirty="0">
              <a:solidFill>
                <a:sysClr val="windowText" lastClr="000000"/>
              </a:solidFill>
              <a:latin typeface="Arial"/>
            </a:rPr>
            <a:t> </a:t>
          </a:r>
          <a:r>
            <a:rPr lang="en-US" sz="800" b="0" baseline="0" dirty="0" err="1">
              <a:solidFill>
                <a:sysClr val="windowText" lastClr="000000"/>
              </a:solidFill>
              <a:latin typeface="Arial"/>
            </a:rPr>
            <a:t>MMtpa</a:t>
          </a:r>
          <a:r>
            <a:rPr lang="en-US" sz="800" b="0" baseline="0" dirty="0">
              <a:solidFill>
                <a:sysClr val="windowText" lastClr="000000"/>
              </a:solidFill>
              <a:latin typeface="Arial"/>
            </a:rPr>
            <a:t> = Million metrics tons per annum</a:t>
          </a:r>
          <a:endParaRPr lang="en-US" sz="800" b="0" dirty="0">
            <a:solidFill>
              <a:sysClr val="windowText" lastClr="000000"/>
            </a:solidFill>
            <a:latin typeface="Arial"/>
          </a:endParaRPr>
        </a:p>
        <a:p xmlns:a="http://schemas.openxmlformats.org/drawingml/2006/main">
          <a:pPr algn="l" eaLnBrk="1"/>
          <a:r>
            <a:rPr lang="en-US" sz="800" b="0" dirty="0">
              <a:solidFill>
                <a:sysClr val="windowText" lastClr="000000"/>
              </a:solidFill>
              <a:latin typeface="Arial"/>
            </a:rPr>
            <a:t>Source: IHS</a:t>
          </a:r>
        </a:p>
      </cdr:txBody>
    </cdr:sp>
  </cdr:relSizeAnchor>
  <cdr:relSizeAnchor xmlns:cdr="http://schemas.openxmlformats.org/drawingml/2006/chartDrawing">
    <cdr:from>
      <cdr:x>0.76997</cdr:x>
      <cdr:y>0.84635</cdr:y>
    </cdr:from>
    <cdr:to>
      <cdr:x>1</cdr:x>
      <cdr:y>1</cdr:y>
    </cdr:to>
    <cdr:sp macro="" textlink="">
      <cdr:nvSpPr>
        <cdr:cNvPr id="4" name="txtboxCopyrightLine"/>
        <cdr:cNvSpPr txBox="1"/>
      </cdr:nvSpPr>
      <cdr:spPr>
        <a:xfrm xmlns:a="http://schemas.openxmlformats.org/drawingml/2006/main">
          <a:off x="4833082" y="3095625"/>
          <a:ext cx="1443893" cy="561975"/>
        </a:xfrm>
        <a:prstGeom xmlns:a="http://schemas.openxmlformats.org/drawingml/2006/main" prst="rect">
          <a:avLst/>
        </a:prstGeom>
      </cdr:spPr>
      <cdr:txBody>
        <a:bodyPr xmlns:a="http://schemas.openxmlformats.org/drawingml/2006/main" vertOverflow="clip" vert="horz" lIns="76200" tIns="76200" rIns="76200" bIns="76200" rtlCol="0" anchor="b"/>
        <a:lstStyle xmlns:a="http://schemas.openxmlformats.org/drawingml/2006/main"/>
        <a:p xmlns:a="http://schemas.openxmlformats.org/drawingml/2006/main">
          <a:pPr algn="r" eaLnBrk="0"/>
          <a:r>
            <a:rPr lang="en-US" sz="800" b="0">
              <a:solidFill>
                <a:sysClr val="windowText" lastClr="000000"/>
              </a:solidFill>
              <a:latin typeface="Arial"/>
            </a:rPr>
            <a:t>© 2016 IHS</a:t>
          </a:r>
        </a:p>
      </cdr:txBody>
    </cdr:sp>
  </cdr:relSizeAnchor>
  <cdr:relSizeAnchor xmlns:cdr="http://schemas.openxmlformats.org/drawingml/2006/chartDrawing">
    <cdr:from>
      <cdr:x>0</cdr:x>
      <cdr:y>0.12131</cdr:y>
    </cdr:from>
    <cdr:to>
      <cdr:x>0.06977</cdr:x>
      <cdr:y>0.67339</cdr:y>
    </cdr:to>
    <cdr:sp macro="" textlink="">
      <cdr:nvSpPr>
        <cdr:cNvPr id="5" name="txtBoxPrimaryYAxisLabel"/>
        <cdr:cNvSpPr txBox="1"/>
      </cdr:nvSpPr>
      <cdr:spPr>
        <a:xfrm xmlns:a="http://schemas.openxmlformats.org/drawingml/2006/main" rot="16200000">
          <a:off x="-816001" y="1235291"/>
          <a:ext cx="1908227" cy="276225"/>
        </a:xfrm>
        <a:prstGeom xmlns:a="http://schemas.openxmlformats.org/drawingml/2006/main" prst="rect">
          <a:avLst/>
        </a:prstGeom>
        <a:ln xmlns:a="http://schemas.openxmlformats.org/drawingml/2006/main">
          <a:noFill/>
        </a:ln>
      </cdr:spPr>
      <cdr:txBody>
        <a:bodyPr xmlns:a="http://schemas.openxmlformats.org/drawingml/2006/main" vertOverflow="clip" vert="horz" lIns="76200" tIns="76200" rIns="76200" bIns="76200" rtlCol="0" anchor="t"/>
        <a:lstStyle xmlns:a="http://schemas.openxmlformats.org/drawingml/2006/main"/>
        <a:p xmlns:a="http://schemas.openxmlformats.org/drawingml/2006/main">
          <a:pPr algn="ctr" eaLnBrk="1"/>
          <a:r>
            <a:rPr lang="en-US" sz="1200" b="1">
              <a:solidFill>
                <a:srgbClr val="000000"/>
              </a:solidFill>
              <a:latin typeface="Arial"/>
            </a:rPr>
            <a:t>MMtpa</a:t>
          </a:r>
        </a:p>
      </cdr:txBody>
    </cdr:sp>
  </cdr:relSizeAnchor>
</c:userShapes>
</file>

<file path=ppt/drawings/drawing8.xml><?xml version="1.0" encoding="utf-8"?>
<c:userShapes xmlns:c="http://schemas.openxmlformats.org/drawingml/2006/chart">
  <cdr:relSizeAnchor xmlns:cdr="http://schemas.openxmlformats.org/drawingml/2006/chartDrawing">
    <cdr:from>
      <cdr:x>0</cdr:x>
      <cdr:y>0</cdr:y>
    </cdr:from>
    <cdr:to>
      <cdr:x>1</cdr:x>
      <cdr:y>0.08073</cdr:y>
    </cdr:to>
    <cdr:sp macro="" textlink="">
      <cdr:nvSpPr>
        <cdr:cNvPr id="2" name="txtboxChartTitle"/>
        <cdr:cNvSpPr txBox="1"/>
      </cdr:nvSpPr>
      <cdr:spPr>
        <a:xfrm xmlns:a="http://schemas.openxmlformats.org/drawingml/2006/main">
          <a:off x="0" y="0"/>
          <a:ext cx="6276975" cy="295274"/>
        </a:xfrm>
        <a:prstGeom xmlns:a="http://schemas.openxmlformats.org/drawingml/2006/main" prst="rect">
          <a:avLst/>
        </a:prstGeom>
        <a:solidFill xmlns:a="http://schemas.openxmlformats.org/drawingml/2006/main">
          <a:srgbClr val="707C8A"/>
        </a:solidFill>
      </cdr:spPr>
      <cdr:txBody>
        <a:bodyPr xmlns:a="http://schemas.openxmlformats.org/drawingml/2006/main" vertOverflow="clip" vert="horz" lIns="76200" tIns="0" rIns="76200" bIns="0" rtlCol="0" anchor="ctr"/>
        <a:lstStyle xmlns:a="http://schemas.openxmlformats.org/drawingml/2006/main"/>
        <a:p xmlns:a="http://schemas.openxmlformats.org/drawingml/2006/main">
          <a:pPr algn="l" eaLnBrk="1"/>
          <a:r>
            <a:rPr lang="en-US" sz="1400" b="1">
              <a:solidFill>
                <a:srgbClr val="FFFFFF"/>
              </a:solidFill>
              <a:latin typeface="Arial"/>
            </a:rPr>
            <a:t>Incremental liquefaction</a:t>
          </a:r>
          <a:r>
            <a:rPr lang="en-US" sz="1400" b="1" baseline="0">
              <a:solidFill>
                <a:srgbClr val="FFFFFF"/>
              </a:solidFill>
              <a:latin typeface="Arial"/>
            </a:rPr>
            <a:t> capacity additions</a:t>
          </a:r>
          <a:endParaRPr lang="en-US" sz="1400" b="1">
            <a:solidFill>
              <a:srgbClr val="FFFFFF"/>
            </a:solidFill>
            <a:latin typeface="Arial"/>
          </a:endParaRPr>
        </a:p>
      </cdr:txBody>
    </cdr:sp>
  </cdr:relSizeAnchor>
  <cdr:relSizeAnchor xmlns:cdr="http://schemas.openxmlformats.org/drawingml/2006/chartDrawing">
    <cdr:from>
      <cdr:x>0</cdr:x>
      <cdr:y>0.87908</cdr:y>
    </cdr:from>
    <cdr:to>
      <cdr:x>0.75929</cdr:x>
      <cdr:y>1</cdr:y>
    </cdr:to>
    <cdr:sp macro="" textlink="">
      <cdr:nvSpPr>
        <cdr:cNvPr id="3" name="txtBoxSourceLine"/>
        <cdr:cNvSpPr txBox="1"/>
      </cdr:nvSpPr>
      <cdr:spPr>
        <a:xfrm xmlns:a="http://schemas.openxmlformats.org/drawingml/2006/main">
          <a:off x="0" y="3038475"/>
          <a:ext cx="3006296" cy="417957"/>
        </a:xfrm>
        <a:prstGeom xmlns:a="http://schemas.openxmlformats.org/drawingml/2006/main" prst="rect">
          <a:avLst/>
        </a:prstGeom>
      </cdr:spPr>
      <cdr:txBody>
        <a:bodyPr xmlns:a="http://schemas.openxmlformats.org/drawingml/2006/main" vertOverflow="clip" vert="horz" lIns="76200" tIns="76200" rIns="76200" bIns="76200" rtlCol="0" anchor="b"/>
        <a:lstStyle xmlns:a="http://schemas.openxmlformats.org/drawingml/2006/main"/>
        <a:p xmlns:a="http://schemas.openxmlformats.org/drawingml/2006/main">
          <a:pPr algn="l" eaLnBrk="1"/>
          <a:r>
            <a:rPr lang="en-US" sz="800" b="0">
              <a:solidFill>
                <a:sysClr val="windowText" lastClr="000000"/>
              </a:solidFill>
              <a:latin typeface="Arial"/>
            </a:rPr>
            <a:t>Note:</a:t>
          </a:r>
          <a:r>
            <a:rPr lang="en-US" sz="800" b="0" baseline="0">
              <a:solidFill>
                <a:sysClr val="windowText" lastClr="000000"/>
              </a:solidFill>
              <a:latin typeface="Arial"/>
            </a:rPr>
            <a:t> MMtpa = Million metrics tons per annum</a:t>
          </a:r>
          <a:endParaRPr lang="en-US" sz="800" b="0">
            <a:solidFill>
              <a:sysClr val="windowText" lastClr="000000"/>
            </a:solidFill>
            <a:latin typeface="Arial"/>
          </a:endParaRPr>
        </a:p>
        <a:p xmlns:a="http://schemas.openxmlformats.org/drawingml/2006/main">
          <a:pPr algn="l" eaLnBrk="1"/>
          <a:r>
            <a:rPr lang="en-US" sz="800" b="0">
              <a:solidFill>
                <a:sysClr val="windowText" lastClr="000000"/>
              </a:solidFill>
              <a:latin typeface="Arial"/>
            </a:rPr>
            <a:t>Source: IHS</a:t>
          </a:r>
        </a:p>
      </cdr:txBody>
    </cdr:sp>
  </cdr:relSizeAnchor>
  <cdr:relSizeAnchor xmlns:cdr="http://schemas.openxmlformats.org/drawingml/2006/chartDrawing">
    <cdr:from>
      <cdr:x>0.76997</cdr:x>
      <cdr:y>0.84635</cdr:y>
    </cdr:from>
    <cdr:to>
      <cdr:x>1</cdr:x>
      <cdr:y>1</cdr:y>
    </cdr:to>
    <cdr:sp macro="" textlink="">
      <cdr:nvSpPr>
        <cdr:cNvPr id="4" name="txtboxCopyrightLine"/>
        <cdr:cNvSpPr txBox="1"/>
      </cdr:nvSpPr>
      <cdr:spPr>
        <a:xfrm xmlns:a="http://schemas.openxmlformats.org/drawingml/2006/main">
          <a:off x="4833082" y="3095625"/>
          <a:ext cx="1443893" cy="561975"/>
        </a:xfrm>
        <a:prstGeom xmlns:a="http://schemas.openxmlformats.org/drawingml/2006/main" prst="rect">
          <a:avLst/>
        </a:prstGeom>
      </cdr:spPr>
      <cdr:txBody>
        <a:bodyPr xmlns:a="http://schemas.openxmlformats.org/drawingml/2006/main" vertOverflow="clip" vert="horz" lIns="76200" tIns="76200" rIns="76200" bIns="76200" rtlCol="0" anchor="b"/>
        <a:lstStyle xmlns:a="http://schemas.openxmlformats.org/drawingml/2006/main"/>
        <a:p xmlns:a="http://schemas.openxmlformats.org/drawingml/2006/main">
          <a:pPr algn="r" eaLnBrk="0"/>
          <a:r>
            <a:rPr lang="en-US" sz="800" b="0">
              <a:solidFill>
                <a:sysClr val="windowText" lastClr="000000"/>
              </a:solidFill>
              <a:latin typeface="Arial"/>
            </a:rPr>
            <a:t>© 2016 IHS</a:t>
          </a:r>
        </a:p>
      </cdr:txBody>
    </cdr:sp>
  </cdr:relSizeAnchor>
  <cdr:relSizeAnchor xmlns:cdr="http://schemas.openxmlformats.org/drawingml/2006/chartDrawing">
    <cdr:from>
      <cdr:x>0</cdr:x>
      <cdr:y>0.12131</cdr:y>
    </cdr:from>
    <cdr:to>
      <cdr:x>0.06977</cdr:x>
      <cdr:y>0.67339</cdr:y>
    </cdr:to>
    <cdr:sp macro="" textlink="">
      <cdr:nvSpPr>
        <cdr:cNvPr id="5" name="txtBoxPrimaryYAxisLabel"/>
        <cdr:cNvSpPr txBox="1"/>
      </cdr:nvSpPr>
      <cdr:spPr>
        <a:xfrm xmlns:a="http://schemas.openxmlformats.org/drawingml/2006/main" rot="16200000">
          <a:off x="-816001" y="1235291"/>
          <a:ext cx="1908227" cy="276225"/>
        </a:xfrm>
        <a:prstGeom xmlns:a="http://schemas.openxmlformats.org/drawingml/2006/main" prst="rect">
          <a:avLst/>
        </a:prstGeom>
        <a:ln xmlns:a="http://schemas.openxmlformats.org/drawingml/2006/main">
          <a:noFill/>
        </a:ln>
      </cdr:spPr>
      <cdr:txBody>
        <a:bodyPr xmlns:a="http://schemas.openxmlformats.org/drawingml/2006/main" vertOverflow="clip" vert="horz" lIns="76200" tIns="76200" rIns="76200" bIns="76200" rtlCol="0" anchor="t"/>
        <a:lstStyle xmlns:a="http://schemas.openxmlformats.org/drawingml/2006/main"/>
        <a:p xmlns:a="http://schemas.openxmlformats.org/drawingml/2006/main">
          <a:pPr algn="ctr" eaLnBrk="1"/>
          <a:r>
            <a:rPr lang="en-US" sz="1200" b="1">
              <a:solidFill>
                <a:srgbClr val="000000"/>
              </a:solidFill>
              <a:latin typeface="Arial"/>
            </a:rPr>
            <a:t>MMtpa</a:t>
          </a:r>
        </a:p>
      </cdr:txBody>
    </cdr:sp>
  </cdr:relSizeAnchor>
</c:userShapes>
</file>

<file path=ppt/drawings/drawing9.xml><?xml version="1.0" encoding="utf-8"?>
<c:userShapes xmlns:c="http://schemas.openxmlformats.org/drawingml/2006/chart">
  <cdr:relSizeAnchor xmlns:cdr="http://schemas.openxmlformats.org/drawingml/2006/chartDrawing">
    <cdr:from>
      <cdr:x>0</cdr:x>
      <cdr:y>0</cdr:y>
    </cdr:from>
    <cdr:to>
      <cdr:x>1</cdr:x>
      <cdr:y>0.07483</cdr:y>
    </cdr:to>
    <cdr:sp macro="" textlink="">
      <cdr:nvSpPr>
        <cdr:cNvPr id="2" name="txtboxChartTitle"/>
        <cdr:cNvSpPr txBox="1"/>
      </cdr:nvSpPr>
      <cdr:spPr>
        <a:xfrm xmlns:a="http://schemas.openxmlformats.org/drawingml/2006/main">
          <a:off x="0" y="0"/>
          <a:ext cx="8218800" cy="355600"/>
        </a:xfrm>
        <a:prstGeom xmlns:a="http://schemas.openxmlformats.org/drawingml/2006/main" prst="rect">
          <a:avLst/>
        </a:prstGeom>
        <a:solidFill xmlns:a="http://schemas.openxmlformats.org/drawingml/2006/main">
          <a:srgbClr val="707C8A"/>
        </a:solidFill>
        <a:ln xmlns:a="http://schemas.openxmlformats.org/drawingml/2006/main" w="9525" cmpd="sng">
          <a:noFill/>
          <a:prstDash val="solid"/>
          <a:headEnd type="none" w="med" len="med"/>
          <a:tailEnd type="triangle" w="med" len="med"/>
        </a:ln>
      </cdr:spPr>
      <cdr:txBody>
        <a:bodyPr xmlns:a="http://schemas.openxmlformats.org/drawingml/2006/main" wrap="square" lIns="76200" tIns="0" rIns="76200" bIns="0" rtlCol="0" anchor="ctr" anchorCtr="0"/>
        <a:lstStyle xmlns:a="http://schemas.openxmlformats.org/drawingml/2006/main"/>
        <a:p xmlns:a="http://schemas.openxmlformats.org/drawingml/2006/main">
          <a:pPr algn="l"/>
          <a:r>
            <a:rPr lang="en-US" sz="1600" b="1" i="0" u="none" strike="noStrike" dirty="0" smtClean="0">
              <a:solidFill>
                <a:srgbClr val="FFFFFF"/>
              </a:solidFill>
              <a:latin typeface="Arial" panose="020B0604020202020204" pitchFamily="34" charset="0"/>
              <a:cs typeface="Arial" pitchFamily="34" charset="0"/>
            </a:rPr>
            <a:t>North</a:t>
          </a:r>
          <a:r>
            <a:rPr lang="en-US" sz="1600" b="1" i="0" u="none" strike="noStrike" baseline="0" dirty="0" smtClean="0">
              <a:solidFill>
                <a:srgbClr val="FFFFFF"/>
              </a:solidFill>
              <a:latin typeface="Arial" panose="020B0604020202020204" pitchFamily="34" charset="0"/>
              <a:cs typeface="Arial" pitchFamily="34" charset="0"/>
            </a:rPr>
            <a:t> American </a:t>
          </a:r>
          <a:r>
            <a:rPr lang="en-US" sz="1600" b="1" i="0" u="none" strike="noStrike" baseline="0" dirty="0">
              <a:solidFill>
                <a:srgbClr val="FFFFFF"/>
              </a:solidFill>
              <a:latin typeface="Arial" panose="020B0604020202020204" pitchFamily="34" charset="0"/>
              <a:cs typeface="Arial" pitchFamily="34" charset="0"/>
            </a:rPr>
            <a:t>LNG </a:t>
          </a:r>
          <a:r>
            <a:rPr lang="en-US" sz="1600" b="1" i="0" u="none" strike="noStrike" baseline="0" dirty="0" smtClean="0">
              <a:solidFill>
                <a:srgbClr val="FFFFFF"/>
              </a:solidFill>
              <a:latin typeface="Arial" panose="020B0604020202020204" pitchFamily="34" charset="0"/>
              <a:cs typeface="Arial" pitchFamily="34" charset="0"/>
            </a:rPr>
            <a:t>exports</a:t>
          </a:r>
          <a:endParaRPr lang="en-US" sz="1600" b="1" i="0" u="none" strike="noStrike" dirty="0">
            <a:solidFill>
              <a:srgbClr val="FFFFFF"/>
            </a:solidFill>
            <a:latin typeface="Arial" panose="020B0604020202020204" pitchFamily="34" charset="0"/>
            <a:cs typeface="Arial" pitchFamily="34" charset="0"/>
          </a:endParaRPr>
        </a:p>
      </cdr:txBody>
    </cdr:sp>
  </cdr:relSizeAnchor>
  <cdr:relSizeAnchor xmlns:cdr="http://schemas.openxmlformats.org/drawingml/2006/chartDrawing">
    <cdr:from>
      <cdr:x>0</cdr:x>
      <cdr:y>0.94655</cdr:y>
    </cdr:from>
    <cdr:to>
      <cdr:x>0.81743</cdr:x>
      <cdr:y>1</cdr:y>
    </cdr:to>
    <cdr:sp macro="" textlink="">
      <cdr:nvSpPr>
        <cdr:cNvPr id="6" name="txtBoxSourceLine"/>
        <cdr:cNvSpPr txBox="1"/>
      </cdr:nvSpPr>
      <cdr:spPr>
        <a:xfrm xmlns:a="http://schemas.openxmlformats.org/drawingml/2006/main">
          <a:off x="0" y="4737100"/>
          <a:ext cx="6718300" cy="254000"/>
        </a:xfrm>
        <a:prstGeom xmlns:a="http://schemas.openxmlformats.org/drawingml/2006/main" prst="rect">
          <a:avLst/>
        </a:prstGeom>
        <a:ln xmlns:a="http://schemas.openxmlformats.org/drawingml/2006/main" w="9525" cmpd="sng">
          <a:noFill/>
          <a:prstDash val="solid"/>
          <a:headEnd type="none" w="med" len="med"/>
          <a:tailEnd type="triangle" w="med" len="med"/>
        </a:ln>
      </cdr:spPr>
      <cdr:txBody>
        <a:bodyPr xmlns:a="http://schemas.openxmlformats.org/drawingml/2006/main" vertOverflow="clip" wrap="square" lIns="76200" tIns="0" rIns="76200" bIns="76200" rtlCol="0" anchor="b"/>
        <a:lstStyle xmlns:a="http://schemas.openxmlformats.org/drawingml/2006/main"/>
        <a:p xmlns:a="http://schemas.openxmlformats.org/drawingml/2006/main">
          <a:pPr algn="l"/>
          <a:r>
            <a:rPr lang="en-US" sz="1000" b="0" i="0" u="none" strike="noStrike" dirty="0">
              <a:solidFill>
                <a:srgbClr val="000000"/>
              </a:solidFill>
              <a:latin typeface="Arial" panose="020B0604020202020204" pitchFamily="34" charset="0"/>
              <a:cs typeface="Arial" pitchFamily="34" charset="0"/>
            </a:rPr>
            <a:t>Source: IHS Energy, EIA</a:t>
          </a:r>
          <a:endParaRPr lang="en-US" sz="1000" b="0" dirty="0">
            <a:solidFill>
              <a:srgbClr val="000000"/>
            </a:solidFill>
            <a:latin typeface="Arial" panose="020B0604020202020204" pitchFamily="34" charset="0"/>
            <a:cs typeface="Arial" pitchFamily="34" charset="0"/>
          </a:endParaRPr>
        </a:p>
      </cdr:txBody>
    </cdr:sp>
  </cdr:relSizeAnchor>
  <cdr:relSizeAnchor xmlns:cdr="http://schemas.openxmlformats.org/drawingml/2006/chartDrawing">
    <cdr:from>
      <cdr:x>0.76402</cdr:x>
      <cdr:y>0.93293</cdr:y>
    </cdr:from>
    <cdr:to>
      <cdr:x>1</cdr:x>
      <cdr:y>1</cdr:y>
    </cdr:to>
    <cdr:sp macro="" textlink="">
      <cdr:nvSpPr>
        <cdr:cNvPr id="4" name="txtboxCopyrightLine"/>
        <cdr:cNvSpPr txBox="1"/>
      </cdr:nvSpPr>
      <cdr:spPr>
        <a:xfrm xmlns:a="http://schemas.openxmlformats.org/drawingml/2006/main">
          <a:off x="3033414" y="4434193"/>
          <a:ext cx="936923" cy="318782"/>
        </a:xfrm>
        <a:prstGeom xmlns:a="http://schemas.openxmlformats.org/drawingml/2006/main" prst="rect">
          <a:avLst/>
        </a:prstGeom>
        <a:ln xmlns:a="http://schemas.openxmlformats.org/drawingml/2006/main" w="9525" cmpd="sng">
          <a:noFill/>
          <a:prstDash val="solid"/>
          <a:headEnd type="none" w="med" len="med"/>
          <a:tailEnd type="triangle" w="med" len="med"/>
        </a:ln>
      </cdr:spPr>
      <cdr:txBody>
        <a:bodyPr xmlns:a="http://schemas.openxmlformats.org/drawingml/2006/main" wrap="square" lIns="76200" tIns="0" rIns="76200" bIns="76200" rtlCol="0" anchor="b"/>
        <a:lstStyle xmlns:a="http://schemas.openxmlformats.org/drawingml/2006/main">
          <a:lvl1pPr marL="0" indent="0">
            <a:defRPr sz="1100">
              <a:latin typeface="Tahoma"/>
            </a:defRPr>
          </a:lvl1pPr>
          <a:lvl2pPr marL="457200" indent="0">
            <a:defRPr sz="1100">
              <a:latin typeface="Tahoma"/>
            </a:defRPr>
          </a:lvl2pPr>
          <a:lvl3pPr marL="914400" indent="0">
            <a:defRPr sz="1100">
              <a:latin typeface="Tahoma"/>
            </a:defRPr>
          </a:lvl3pPr>
          <a:lvl4pPr marL="1371600" indent="0">
            <a:defRPr sz="1100">
              <a:latin typeface="Tahoma"/>
            </a:defRPr>
          </a:lvl4pPr>
          <a:lvl5pPr marL="1828800" indent="0">
            <a:defRPr sz="1100">
              <a:latin typeface="Tahoma"/>
            </a:defRPr>
          </a:lvl5pPr>
          <a:lvl6pPr marL="2286000" indent="0">
            <a:defRPr sz="1100">
              <a:latin typeface="Tahoma"/>
            </a:defRPr>
          </a:lvl6pPr>
          <a:lvl7pPr marL="2743200" indent="0">
            <a:defRPr sz="1100">
              <a:latin typeface="Tahoma"/>
            </a:defRPr>
          </a:lvl7pPr>
          <a:lvl8pPr marL="3200400" indent="0">
            <a:defRPr sz="1100">
              <a:latin typeface="Tahoma"/>
            </a:defRPr>
          </a:lvl8pPr>
          <a:lvl9pPr marL="3657600" indent="0">
            <a:defRPr sz="1100">
              <a:latin typeface="Tahoma"/>
            </a:defRPr>
          </a:lvl9pPr>
        </a:lstStyle>
        <a:p xmlns:a="http://schemas.openxmlformats.org/drawingml/2006/main">
          <a:pPr algn="r"/>
          <a:r>
            <a:rPr lang="en-US" sz="1000" b="0" i="0" u="none" strike="noStrike" dirty="0">
              <a:solidFill>
                <a:srgbClr val="000000"/>
              </a:solidFill>
              <a:latin typeface="Arial" panose="020B0604020202020204" pitchFamily="34" charset="0"/>
              <a:cs typeface="Arial" pitchFamily="34" charset="0"/>
            </a:rPr>
            <a:t>© </a:t>
          </a:r>
          <a:r>
            <a:rPr lang="en-US" sz="1000" b="0" i="0" u="none" strike="noStrike" dirty="0" smtClean="0">
              <a:solidFill>
                <a:srgbClr val="000000"/>
              </a:solidFill>
              <a:latin typeface="Arial" panose="020B0604020202020204" pitchFamily="34" charset="0"/>
              <a:cs typeface="Arial" pitchFamily="34" charset="0"/>
            </a:rPr>
            <a:t>2017 </a:t>
          </a:r>
          <a:r>
            <a:rPr lang="en-US" sz="1000" b="0" i="0" u="none" strike="noStrike" dirty="0">
              <a:solidFill>
                <a:srgbClr val="000000"/>
              </a:solidFill>
              <a:latin typeface="Arial" panose="020B0604020202020204" pitchFamily="34" charset="0"/>
              <a:cs typeface="Arial" pitchFamily="34" charset="0"/>
            </a:rPr>
            <a:t>IHS</a:t>
          </a:r>
          <a:endParaRPr lang="en-US" sz="1000" b="0" dirty="0">
            <a:solidFill>
              <a:srgbClr val="000000"/>
            </a:solidFill>
            <a:latin typeface="Arial" panose="020B0604020202020204" pitchFamily="34" charset="0"/>
            <a:cs typeface="Arial" pitchFamily="34" charset="0"/>
          </a:endParaRPr>
        </a:p>
      </cdr:txBody>
    </cdr:sp>
  </cdr:relSizeAnchor>
  <cdr:relSizeAnchor xmlns:cdr="http://schemas.openxmlformats.org/drawingml/2006/chartDrawing">
    <cdr:from>
      <cdr:x>0.01298</cdr:x>
      <cdr:y>0.12264</cdr:y>
    </cdr:from>
    <cdr:to>
      <cdr:x>0.06721</cdr:x>
      <cdr:y>0.7596</cdr:y>
    </cdr:to>
    <cdr:sp macro="" textlink="">
      <cdr:nvSpPr>
        <cdr:cNvPr id="5" name="txtBoxPrimaryYAxisLabel"/>
        <cdr:cNvSpPr txBox="1"/>
      </cdr:nvSpPr>
      <cdr:spPr>
        <a:xfrm xmlns:a="http://schemas.openxmlformats.org/drawingml/2006/main" rot="16200000">
          <a:off x="-1184154" y="1873755"/>
          <a:ext cx="3027455" cy="445753"/>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vertOverflow="clip" vert="horz" wrap="square" lIns="76200" tIns="76200" rIns="76200" bIns="76200" rtlCol="0" anchor="b">
          <a:noAutofit/>
        </a:bodyPr>
        <a:lstStyle xmlns:a="http://schemas.openxmlformats.org/drawingml/2006/main"/>
        <a:p xmlns:a="http://schemas.openxmlformats.org/drawingml/2006/main">
          <a:pPr algn="ctr"/>
          <a:r>
            <a:rPr lang="en-US" sz="1200" b="1" i="0" u="none" strike="noStrike" dirty="0" smtClean="0">
              <a:solidFill>
                <a:srgbClr val="000000"/>
              </a:solidFill>
              <a:latin typeface="Arial" panose="020B0604020202020204" pitchFamily="34" charset="0"/>
              <a:cs typeface="Arial"/>
            </a:rPr>
            <a:t>Bcf/d</a:t>
          </a:r>
          <a:endParaRPr lang="en-US" sz="1200" b="1" dirty="0" smtClean="0">
            <a:solidFill>
              <a:srgbClr val="000000"/>
            </a:solidFill>
            <a:latin typeface="Arial" panose="020B0604020202020204" pitchFamily="34" charset="0"/>
          </a:endParaRPr>
        </a:p>
        <a:p xmlns:a="http://schemas.openxmlformats.org/drawingml/2006/main">
          <a:pPr algn="ctr"/>
          <a:endParaRPr lang="en-US" sz="1200" b="1" dirty="0" smtClean="0">
            <a:solidFill>
              <a:srgbClr val="000000"/>
            </a:solidFill>
            <a:latin typeface="Arial" panose="020B0604020202020204"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28600" y="152400"/>
            <a:ext cx="2971800" cy="457200"/>
          </a:xfrm>
          <a:prstGeom prst="rect">
            <a:avLst/>
          </a:prstGeom>
        </p:spPr>
        <p:txBody>
          <a:bodyPr vert="horz" lIns="91440" tIns="45720" rIns="91440" bIns="45720" rtlCol="0"/>
          <a:lstStyle>
            <a:lvl1pPr algn="l">
              <a:defRPr sz="1200"/>
            </a:lvl1pPr>
          </a:lstStyle>
          <a:p>
            <a:endParaRPr lang="en-US" sz="1000">
              <a:solidFill>
                <a:srgbClr val="666666"/>
              </a:solidFill>
              <a:latin typeface="Arial" pitchFamily="34" charset="0"/>
              <a:cs typeface="Arial" pitchFamily="34" charset="0"/>
            </a:endParaRPr>
          </a:p>
        </p:txBody>
      </p:sp>
      <p:sp>
        <p:nvSpPr>
          <p:cNvPr id="3" name="Date Placeholder 2"/>
          <p:cNvSpPr>
            <a:spLocks noGrp="1"/>
          </p:cNvSpPr>
          <p:nvPr>
            <p:ph type="dt" sz="quarter" idx="1"/>
          </p:nvPr>
        </p:nvSpPr>
        <p:spPr>
          <a:xfrm>
            <a:off x="3657600" y="152400"/>
            <a:ext cx="2971800" cy="457200"/>
          </a:xfrm>
          <a:prstGeom prst="rect">
            <a:avLst/>
          </a:prstGeom>
        </p:spPr>
        <p:txBody>
          <a:bodyPr vert="horz" lIns="91440" tIns="45720" rIns="91440" bIns="45720" rtlCol="0"/>
          <a:lstStyle>
            <a:lvl1pPr algn="r">
              <a:defRPr sz="1200"/>
            </a:lvl1pPr>
          </a:lstStyle>
          <a:p>
            <a:fld id="{1B569FE1-51EE-4BDB-BFC0-FF7113750CC9}" type="datetimeFigureOut">
              <a:rPr lang="en-US" sz="1000" smtClean="0">
                <a:solidFill>
                  <a:srgbClr val="666666"/>
                </a:solidFill>
                <a:latin typeface="Arial" pitchFamily="34" charset="0"/>
                <a:cs typeface="Arial" pitchFamily="34" charset="0"/>
              </a:rPr>
              <a:pPr/>
              <a:t>1/27/17</a:t>
            </a:fld>
            <a:endParaRPr lang="en-US" sz="1000">
              <a:solidFill>
                <a:srgbClr val="666666"/>
              </a:solidFill>
              <a:latin typeface="Arial" pitchFamily="34" charset="0"/>
              <a:cs typeface="Arial" pitchFamily="34" charset="0"/>
            </a:endParaRPr>
          </a:p>
        </p:txBody>
      </p:sp>
      <p:sp>
        <p:nvSpPr>
          <p:cNvPr id="4" name="Footer Placeholder 3"/>
          <p:cNvSpPr>
            <a:spLocks noGrp="1"/>
          </p:cNvSpPr>
          <p:nvPr>
            <p:ph type="ftr" sz="quarter" idx="2"/>
          </p:nvPr>
        </p:nvSpPr>
        <p:spPr>
          <a:xfrm>
            <a:off x="228600" y="8534400"/>
            <a:ext cx="2971800" cy="457200"/>
          </a:xfrm>
          <a:prstGeom prst="rect">
            <a:avLst/>
          </a:prstGeom>
        </p:spPr>
        <p:txBody>
          <a:bodyPr vert="horz" lIns="91440" tIns="45720" rIns="91440" bIns="45720" rtlCol="0" anchor="b"/>
          <a:lstStyle>
            <a:lvl1pPr algn="l">
              <a:defRPr sz="1200"/>
            </a:lvl1pPr>
          </a:lstStyle>
          <a:p>
            <a:r>
              <a:rPr lang="en-US" sz="1000" dirty="0" smtClean="0">
                <a:solidFill>
                  <a:srgbClr val="666666"/>
                </a:solidFill>
                <a:latin typeface="Arial" pitchFamily="34" charset="0"/>
                <a:cs typeface="Arial" pitchFamily="34" charset="0"/>
              </a:rPr>
              <a:t>Copyright </a:t>
            </a:r>
            <a:r>
              <a:rPr lang="en-US" altLang="ja-JP" sz="1000" dirty="0" smtClean="0">
                <a:solidFill>
                  <a:srgbClr val="666666"/>
                </a:solidFill>
                <a:latin typeface="Arial" pitchFamily="34" charset="0"/>
                <a:cs typeface="Arial" pitchFamily="34" charset="0"/>
              </a:rPr>
              <a:t>© </a:t>
            </a:r>
            <a:r>
              <a:rPr lang="en-US" sz="1000" dirty="0" smtClean="0">
                <a:solidFill>
                  <a:srgbClr val="666666"/>
                </a:solidFill>
                <a:latin typeface="Arial" pitchFamily="34" charset="0"/>
                <a:cs typeface="Arial" pitchFamily="34" charset="0"/>
              </a:rPr>
              <a:t>2017 IHS Inc. All Rights Reserved.</a:t>
            </a:r>
          </a:p>
        </p:txBody>
      </p:sp>
      <p:sp>
        <p:nvSpPr>
          <p:cNvPr id="5" name="Slide Number Placeholder 4"/>
          <p:cNvSpPr>
            <a:spLocks noGrp="1"/>
          </p:cNvSpPr>
          <p:nvPr>
            <p:ph type="sldNum" sz="quarter" idx="3"/>
          </p:nvPr>
        </p:nvSpPr>
        <p:spPr>
          <a:xfrm>
            <a:off x="3657600" y="8534400"/>
            <a:ext cx="2971800" cy="457200"/>
          </a:xfrm>
          <a:prstGeom prst="rect">
            <a:avLst/>
          </a:prstGeom>
        </p:spPr>
        <p:txBody>
          <a:bodyPr vert="horz" lIns="91440" tIns="45720" rIns="91440" bIns="45720" rtlCol="0" anchor="b"/>
          <a:lstStyle>
            <a:lvl1pPr algn="r">
              <a:defRPr sz="1200"/>
            </a:lvl1pPr>
          </a:lstStyle>
          <a:p>
            <a:fld id="{7696AA7F-128A-4F96-90D9-798331F07881}" type="slidenum">
              <a:rPr lang="en-US" sz="1000" smtClean="0">
                <a:solidFill>
                  <a:srgbClr val="666666"/>
                </a:solidFill>
                <a:latin typeface="Arial" pitchFamily="34" charset="0"/>
                <a:cs typeface="Arial" pitchFamily="34" charset="0"/>
              </a:rPr>
              <a:pPr/>
              <a:t>‹#›</a:t>
            </a:fld>
            <a:endParaRPr lang="en-US" sz="1000">
              <a:solidFill>
                <a:srgbClr val="666666"/>
              </a:solidFill>
              <a:latin typeface="Arial" pitchFamily="34" charset="0"/>
              <a:cs typeface="Arial" pitchFamily="34" charset="0"/>
            </a:endParaRPr>
          </a:p>
        </p:txBody>
      </p:sp>
    </p:spTree>
    <p:extLst>
      <p:ext uri="{BB962C8B-B14F-4D97-AF65-F5344CB8AC3E}">
        <p14:creationId xmlns:p14="http://schemas.microsoft.com/office/powerpoint/2010/main" val="1886111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28600" y="152400"/>
            <a:ext cx="2971800" cy="457200"/>
          </a:xfrm>
          <a:prstGeom prst="rect">
            <a:avLst/>
          </a:prstGeom>
        </p:spPr>
        <p:txBody>
          <a:bodyPr vert="horz" lIns="91440" tIns="45720" rIns="91440" bIns="45720" rtlCol="0"/>
          <a:lstStyle>
            <a:lvl1pPr algn="l">
              <a:defRPr sz="1000">
                <a:solidFill>
                  <a:srgbClr val="666666"/>
                </a:solidFill>
              </a:defRPr>
            </a:lvl1pPr>
          </a:lstStyle>
          <a:p>
            <a:endParaRPr lang="en-US"/>
          </a:p>
        </p:txBody>
      </p:sp>
      <p:sp>
        <p:nvSpPr>
          <p:cNvPr id="3" name="Date Placeholder 2"/>
          <p:cNvSpPr>
            <a:spLocks noGrp="1"/>
          </p:cNvSpPr>
          <p:nvPr>
            <p:ph type="dt" idx="1"/>
          </p:nvPr>
        </p:nvSpPr>
        <p:spPr>
          <a:xfrm>
            <a:off x="3657600" y="152400"/>
            <a:ext cx="2971800" cy="457200"/>
          </a:xfrm>
          <a:prstGeom prst="rect">
            <a:avLst/>
          </a:prstGeom>
        </p:spPr>
        <p:txBody>
          <a:bodyPr vert="horz" lIns="91440" tIns="45720" rIns="91440" bIns="45720" rtlCol="0"/>
          <a:lstStyle>
            <a:lvl1pPr algn="r">
              <a:defRPr sz="1000">
                <a:solidFill>
                  <a:srgbClr val="666666"/>
                </a:solidFill>
              </a:defRPr>
            </a:lvl1pPr>
          </a:lstStyle>
          <a:p>
            <a:fld id="{4893E39E-9981-4D6A-B4AC-34D0BB6D3124}" type="datetimeFigureOut">
              <a:rPr lang="en-US" smtClean="0"/>
              <a:pPr/>
              <a:t>1/27/17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228600" y="8534400"/>
            <a:ext cx="2971800" cy="457200"/>
          </a:xfrm>
          <a:prstGeom prst="rect">
            <a:avLst/>
          </a:prstGeom>
        </p:spPr>
        <p:txBody>
          <a:bodyPr vert="horz" lIns="91440" tIns="45720" rIns="91440" bIns="45720" rtlCol="0" anchor="b"/>
          <a:lstStyle>
            <a:lvl1pPr algn="l">
              <a:defRPr sz="1000">
                <a:solidFill>
                  <a:srgbClr val="666666"/>
                </a:solidFill>
              </a:defRPr>
            </a:lvl1pPr>
          </a:lstStyle>
          <a:p>
            <a:endParaRPr lang="en-US"/>
          </a:p>
        </p:txBody>
      </p:sp>
      <p:sp>
        <p:nvSpPr>
          <p:cNvPr id="7" name="Slide Number Placeholder 6"/>
          <p:cNvSpPr>
            <a:spLocks noGrp="1"/>
          </p:cNvSpPr>
          <p:nvPr>
            <p:ph type="sldNum" sz="quarter" idx="5"/>
          </p:nvPr>
        </p:nvSpPr>
        <p:spPr>
          <a:xfrm>
            <a:off x="3657600" y="8534400"/>
            <a:ext cx="2971800" cy="457200"/>
          </a:xfrm>
          <a:prstGeom prst="rect">
            <a:avLst/>
          </a:prstGeom>
        </p:spPr>
        <p:txBody>
          <a:bodyPr vert="horz" lIns="91440" tIns="45720" rIns="91440" bIns="45720" rtlCol="0" anchor="b"/>
          <a:lstStyle>
            <a:lvl1pPr algn="r">
              <a:defRPr sz="1000">
                <a:solidFill>
                  <a:srgbClr val="666666"/>
                </a:solidFill>
              </a:defRPr>
            </a:lvl1pPr>
          </a:lstStyle>
          <a:p>
            <a:fld id="{02A32C17-A472-4774-AAA4-7C42DB4D94B6}" type="slidenum">
              <a:rPr lang="en-US" smtClean="0"/>
              <a:pPr/>
              <a:t>‹#›</a:t>
            </a:fld>
            <a:endParaRPr lang="en-US"/>
          </a:p>
        </p:txBody>
      </p:sp>
    </p:spTree>
    <p:extLst>
      <p:ext uri="{BB962C8B-B14F-4D97-AF65-F5344CB8AC3E}">
        <p14:creationId xmlns:p14="http://schemas.microsoft.com/office/powerpoint/2010/main" val="4290632529"/>
      </p:ext>
    </p:extLst>
  </p:cSld>
  <p:clrMap bg1="lt1" tx1="dk1" bg2="lt2" tx2="dk2" accent1="accent1" accent2="accent2" accent3="accent3" accent4="accent4" accent5="accent5" accent6="accent6" hlink="hlink" folHlink="folHlink"/>
  <p:notesStyle>
    <a:lvl1pPr marL="0" algn="l" defTabSz="914400" rtl="0" eaLnBrk="1" latinLnBrk="0" hangingPunct="1">
      <a:spcBef>
        <a:spcPts val="1200"/>
      </a:spcBef>
      <a:spcAft>
        <a:spcPts val="400"/>
      </a:spcAft>
      <a:defRPr sz="1200" b="1" kern="1200">
        <a:solidFill>
          <a:schemeClr val="tx1"/>
        </a:solidFill>
        <a:latin typeface="+mn-lt"/>
        <a:ea typeface="+mn-ea"/>
        <a:cs typeface="+mn-cs"/>
      </a:defRPr>
    </a:lvl1pPr>
    <a:lvl2pPr marL="144000" indent="-144000" algn="l" defTabSz="914400" rtl="0" eaLnBrk="1" latinLnBrk="0" hangingPunct="1">
      <a:spcBef>
        <a:spcPts val="0"/>
      </a:spcBef>
      <a:spcAft>
        <a:spcPts val="600"/>
      </a:spcAft>
      <a:buFont typeface="Arial" pitchFamily="34" charset="0"/>
      <a:buChar char="•"/>
      <a:defRPr sz="1100" kern="1200">
        <a:solidFill>
          <a:schemeClr val="tx1"/>
        </a:solidFill>
        <a:latin typeface="+mn-lt"/>
        <a:ea typeface="+mn-ea"/>
        <a:cs typeface="+mn-cs"/>
      </a:defRPr>
    </a:lvl2pPr>
    <a:lvl3pPr marL="288000" indent="-144000" algn="l" defTabSz="914400" rtl="0" eaLnBrk="1" latinLnBrk="0" hangingPunct="1">
      <a:spcBef>
        <a:spcPts val="0"/>
      </a:spcBef>
      <a:spcAft>
        <a:spcPts val="600"/>
      </a:spcAft>
      <a:buFont typeface="Arial" pitchFamily="34" charset="0"/>
      <a:buChar char="•"/>
      <a:defRPr sz="1100" kern="1200">
        <a:solidFill>
          <a:schemeClr val="tx1"/>
        </a:solidFill>
        <a:latin typeface="+mn-lt"/>
        <a:ea typeface="+mn-ea"/>
        <a:cs typeface="+mn-cs"/>
      </a:defRPr>
    </a:lvl3pPr>
    <a:lvl4pPr marL="432000" indent="-144000" algn="l" defTabSz="914400" rtl="0" eaLnBrk="1" latinLnBrk="0" hangingPunct="1">
      <a:spcBef>
        <a:spcPts val="0"/>
      </a:spcBef>
      <a:spcAft>
        <a:spcPts val="600"/>
      </a:spcAft>
      <a:buFont typeface="Arial" pitchFamily="34" charset="0"/>
      <a:buChar char="•"/>
      <a:defRPr sz="1100" kern="1200">
        <a:solidFill>
          <a:schemeClr val="tx1"/>
        </a:solidFill>
        <a:latin typeface="+mn-lt"/>
        <a:ea typeface="+mn-ea"/>
        <a:cs typeface="+mn-cs"/>
      </a:defRPr>
    </a:lvl4pPr>
    <a:lvl5pPr marL="576000" indent="-144000" algn="l" defTabSz="914400" rtl="0" eaLnBrk="1" latinLnBrk="0" hangingPunct="1">
      <a:spcBef>
        <a:spcPts val="0"/>
      </a:spcBef>
      <a:spcAft>
        <a:spcPts val="600"/>
      </a:spcAft>
      <a:buFont typeface="Arial" pitchFamily="34" charset="0"/>
      <a:buChar char="•"/>
      <a:defRPr sz="11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2A32C17-A472-4774-AAA4-7C42DB4D94B6}" type="slidenum">
              <a:rPr lang="en-US" smtClean="0"/>
              <a:pPr/>
              <a:t>2</a:t>
            </a:fld>
            <a:endParaRPr lang="en-US"/>
          </a:p>
        </p:txBody>
      </p:sp>
    </p:spTree>
    <p:extLst>
      <p:ext uri="{BB962C8B-B14F-4D97-AF65-F5344CB8AC3E}">
        <p14:creationId xmlns:p14="http://schemas.microsoft.com/office/powerpoint/2010/main" val="37704071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a:spcBef>
                <a:spcPts val="0"/>
              </a:spcBef>
              <a:spcAft>
                <a:spcPts val="610"/>
              </a:spcAft>
            </a:pPr>
            <a:endParaRPr lang="en-US" dirty="0"/>
          </a:p>
        </p:txBody>
      </p:sp>
      <p:sp>
        <p:nvSpPr>
          <p:cNvPr id="4" name="Slide Number Placeholder 3"/>
          <p:cNvSpPr>
            <a:spLocks noGrp="1"/>
          </p:cNvSpPr>
          <p:nvPr>
            <p:ph type="sldNum" sz="quarter" idx="10"/>
          </p:nvPr>
        </p:nvSpPr>
        <p:spPr/>
        <p:txBody>
          <a:bodyPr/>
          <a:lstStyle/>
          <a:p>
            <a:fld id="{02A32C17-A472-4774-AAA4-7C42DB4D94B6}" type="slidenum">
              <a:rPr lang="en-US" smtClean="0"/>
              <a:pPr/>
              <a:t>14</a:t>
            </a:fld>
            <a:endParaRPr lang="en-US" dirty="0"/>
          </a:p>
        </p:txBody>
      </p:sp>
    </p:spTree>
    <p:extLst>
      <p:ext uri="{BB962C8B-B14F-4D97-AF65-F5344CB8AC3E}">
        <p14:creationId xmlns:p14="http://schemas.microsoft.com/office/powerpoint/2010/main" val="2652739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xfrm>
            <a:off x="-127000" y="696913"/>
            <a:ext cx="7242175" cy="4075112"/>
          </a:xfrm>
          <a:ln/>
        </p:spPr>
      </p:sp>
      <p:sp>
        <p:nvSpPr>
          <p:cNvPr id="104451" name="Rectangle 3"/>
          <p:cNvSpPr>
            <a:spLocks noGrp="1" noChangeArrowheads="1"/>
          </p:cNvSpPr>
          <p:nvPr>
            <p:ph type="body" idx="1"/>
          </p:nvPr>
        </p:nvSpPr>
        <p:spPr>
          <a:xfrm>
            <a:off x="688900" y="5050131"/>
            <a:ext cx="5671214" cy="3826458"/>
          </a:xfrm>
          <a:noFill/>
          <a:ln/>
        </p:spPr>
        <p:txBody>
          <a:bodyPr lIns="89299" tIns="44651" rIns="89299" bIns="44651"/>
          <a:lstStyle/>
          <a:p>
            <a:pPr eaLnBrk="1" hangingPunct="1">
              <a:spcBef>
                <a:spcPct val="25000"/>
              </a:spcBef>
              <a:spcAft>
                <a:spcPct val="25000"/>
              </a:spcAft>
            </a:pPr>
            <a:endParaRPr lang="en-US" dirty="0" smtClean="0">
              <a:latin typeface="Arial" pitchFamily="34" charset="0"/>
              <a:ea typeface="ＭＳ Ｐゴシック" pitchFamily="34" charset="-128"/>
            </a:endParaRPr>
          </a:p>
        </p:txBody>
      </p:sp>
      <p:sp>
        <p:nvSpPr>
          <p:cNvPr id="104452" name="Date Placeholder 5"/>
          <p:cNvSpPr>
            <a:spLocks noGrp="1"/>
          </p:cNvSpPr>
          <p:nvPr>
            <p:ph type="dt" sz="quarter" idx="1"/>
          </p:nvPr>
        </p:nvSpPr>
        <p:spPr>
          <a:noFill/>
        </p:spPr>
        <p:txBody>
          <a:bodyPr/>
          <a:lstStyle/>
          <a:p>
            <a:pPr defTabSz="905798"/>
            <a:r>
              <a:rPr lang="en-US" dirty="0" smtClean="0">
                <a:ea typeface="ＭＳ Ｐゴシック" pitchFamily="34" charset="-128"/>
              </a:rPr>
              <a:t>November 3–4, 2010</a:t>
            </a:r>
          </a:p>
        </p:txBody>
      </p:sp>
      <p:sp>
        <p:nvSpPr>
          <p:cNvPr id="104453" name="Header Placeholder 6"/>
          <p:cNvSpPr>
            <a:spLocks noGrp="1"/>
          </p:cNvSpPr>
          <p:nvPr>
            <p:ph type="hdr" sz="quarter" idx="4294967295"/>
          </p:nvPr>
        </p:nvSpPr>
        <p:spPr bwMode="auto">
          <a:xfrm>
            <a:off x="5" y="9"/>
            <a:ext cx="3043650" cy="464839"/>
          </a:xfrm>
          <a:prstGeom prst="rect">
            <a:avLst/>
          </a:prstGeom>
          <a:noFill/>
          <a:ln>
            <a:miter lim="800000"/>
            <a:headEnd/>
            <a:tailEnd/>
          </a:ln>
        </p:spPr>
        <p:txBody>
          <a:bodyPr lIns="87687" tIns="43843" rIns="87687" bIns="43843"/>
          <a:lstStyle/>
          <a:p>
            <a:pPr defTabSz="905798"/>
            <a:r>
              <a:rPr lang="en-US" dirty="0"/>
              <a:t>IHS CERA Roundtable • San Francisco</a:t>
            </a:r>
          </a:p>
        </p:txBody>
      </p:sp>
    </p:spTree>
    <p:extLst>
      <p:ext uri="{BB962C8B-B14F-4D97-AF65-F5344CB8AC3E}">
        <p14:creationId xmlns:p14="http://schemas.microsoft.com/office/powerpoint/2010/main" val="3214647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0" dirty="0" smtClean="0"/>
              <a:t>As prod growth in response to environment – new approach</a:t>
            </a:r>
            <a:r>
              <a:rPr lang="en-US" b="0" baseline="0" dirty="0" smtClean="0"/>
              <a:t> to forecasting gas.</a:t>
            </a:r>
          </a:p>
          <a:p>
            <a:r>
              <a:rPr lang="en-US" b="0" baseline="0" dirty="0" smtClean="0"/>
              <a:t>Now ported shale gas tech to oil…production of oil has brought along with it AG. Before a static forecast was ok</a:t>
            </a:r>
          </a:p>
          <a:p>
            <a:r>
              <a:rPr lang="en-US" b="0" baseline="0" dirty="0" smtClean="0"/>
              <a:t>No longer we can do that. oil activity at a play level, similar to what we do for </a:t>
            </a:r>
            <a:r>
              <a:rPr lang="en-US" b="0" baseline="0" dirty="0" err="1" smtClean="0"/>
              <a:t>nat</a:t>
            </a:r>
            <a:r>
              <a:rPr lang="en-US" b="0" baseline="0" dirty="0" smtClean="0"/>
              <a:t> gas.</a:t>
            </a:r>
            <a:endParaRPr lang="en-US" b="0" dirty="0"/>
          </a:p>
        </p:txBody>
      </p:sp>
      <p:sp>
        <p:nvSpPr>
          <p:cNvPr id="4" name="Slide Number Placeholder 3"/>
          <p:cNvSpPr>
            <a:spLocks noGrp="1"/>
          </p:cNvSpPr>
          <p:nvPr>
            <p:ph type="sldNum" sz="quarter" idx="10"/>
          </p:nvPr>
        </p:nvSpPr>
        <p:spPr/>
        <p:txBody>
          <a:bodyPr/>
          <a:lstStyle/>
          <a:p>
            <a:fld id="{02A32C17-A472-4774-AAA4-7C42DB4D94B6}" type="slidenum">
              <a:rPr lang="en-US" smtClean="0"/>
              <a:pPr/>
              <a:t>4</a:t>
            </a:fld>
            <a:endParaRPr lang="en-US"/>
          </a:p>
        </p:txBody>
      </p:sp>
    </p:spTree>
    <p:extLst>
      <p:ext uri="{BB962C8B-B14F-4D97-AF65-F5344CB8AC3E}">
        <p14:creationId xmlns:p14="http://schemas.microsoft.com/office/powerpoint/2010/main" val="37491669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lvl="1" algn="just"/>
            <a:r>
              <a:rPr lang="en-US" sz="1200" dirty="0"/>
              <a:t>The Eagle Ford comprised about 26% of total associated gas volumes at June 2015. Looking ahead, the Eagle Ford’s share of associated gas is projected to increase to about 33% by December 2020.</a:t>
            </a:r>
          </a:p>
          <a:p>
            <a:pPr lvl="1" algn="just"/>
            <a:r>
              <a:rPr lang="en-US" sz="1200" dirty="0"/>
              <a:t>The Permian Basin represented roughly 28% of associated gas volumes at June 2015, with 13% from conventional resources and 15% from unconventional. Looking ahead, conventional resources will constitute a smaller share of associated gas due to the growth in Permian Unconventionals.</a:t>
            </a:r>
          </a:p>
          <a:p>
            <a:endParaRPr lang="en-US" dirty="0"/>
          </a:p>
        </p:txBody>
      </p:sp>
      <p:sp>
        <p:nvSpPr>
          <p:cNvPr id="4" name="Slide Number Placeholder 3"/>
          <p:cNvSpPr>
            <a:spLocks noGrp="1"/>
          </p:cNvSpPr>
          <p:nvPr>
            <p:ph type="sldNum" sz="quarter" idx="10"/>
          </p:nvPr>
        </p:nvSpPr>
        <p:spPr/>
        <p:txBody>
          <a:bodyPr/>
          <a:lstStyle/>
          <a:p>
            <a:fld id="{02A32C17-A472-4774-AAA4-7C42DB4D94B6}" type="slidenum">
              <a:rPr lang="en-US" smtClean="0"/>
              <a:pPr/>
              <a:t>6</a:t>
            </a:fld>
            <a:endParaRPr lang="en-US" dirty="0"/>
          </a:p>
        </p:txBody>
      </p:sp>
    </p:spTree>
    <p:extLst>
      <p:ext uri="{BB962C8B-B14F-4D97-AF65-F5344CB8AC3E}">
        <p14:creationId xmlns:p14="http://schemas.microsoft.com/office/powerpoint/2010/main" val="6510521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A32C17-A472-4774-AAA4-7C42DB4D94B6}" type="slidenum">
              <a:rPr lang="en-US" smtClean="0"/>
              <a:pPr/>
              <a:t>8</a:t>
            </a:fld>
            <a:endParaRPr lang="en-US" dirty="0"/>
          </a:p>
        </p:txBody>
      </p:sp>
    </p:spTree>
    <p:extLst>
      <p:ext uri="{BB962C8B-B14F-4D97-AF65-F5344CB8AC3E}">
        <p14:creationId xmlns:p14="http://schemas.microsoft.com/office/powerpoint/2010/main" val="17460536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2A32C17-A472-4774-AAA4-7C42DB4D94B6}" type="slidenum">
              <a:rPr lang="en-US" smtClean="0"/>
              <a:pPr/>
              <a:t>10</a:t>
            </a:fld>
            <a:endParaRPr lang="en-US" dirty="0"/>
          </a:p>
        </p:txBody>
      </p:sp>
    </p:spTree>
    <p:extLst>
      <p:ext uri="{BB962C8B-B14F-4D97-AF65-F5344CB8AC3E}">
        <p14:creationId xmlns:p14="http://schemas.microsoft.com/office/powerpoint/2010/main" val="37939802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smtClean="0"/>
              <a:t>Additions </a:t>
            </a:r>
          </a:p>
          <a:p>
            <a:r>
              <a:rPr lang="en-GB" dirty="0" smtClean="0"/>
              <a:t>Floaters</a:t>
            </a:r>
            <a:r>
              <a:rPr lang="en-GB" baseline="0" dirty="0" smtClean="0"/>
              <a:t> – </a:t>
            </a:r>
            <a:r>
              <a:rPr lang="en-GB" baseline="0" dirty="0" err="1" smtClean="0"/>
              <a:t>Equitorial</a:t>
            </a:r>
            <a:r>
              <a:rPr lang="en-GB" baseline="0" dirty="0" smtClean="0"/>
              <a:t> Guinea, </a:t>
            </a:r>
            <a:r>
              <a:rPr lang="en-GB" baseline="0" dirty="0" err="1" smtClean="0"/>
              <a:t>Delfin</a:t>
            </a:r>
            <a:r>
              <a:rPr lang="en-GB" baseline="0" dirty="0" smtClean="0"/>
              <a:t>, Coral (Mozambique) </a:t>
            </a:r>
          </a:p>
          <a:p>
            <a:r>
              <a:rPr lang="en-GB" baseline="0" dirty="0" smtClean="0"/>
              <a:t>Small scale – </a:t>
            </a:r>
            <a:r>
              <a:rPr lang="en-GB" baseline="0" dirty="0" err="1" smtClean="0"/>
              <a:t>Calcasieu</a:t>
            </a:r>
            <a:r>
              <a:rPr lang="en-GB" baseline="0" dirty="0" smtClean="0"/>
              <a:t> Pass – (1mtonne blocks) </a:t>
            </a:r>
          </a:p>
          <a:p>
            <a:r>
              <a:rPr lang="en-GB" baseline="0" dirty="0" err="1" smtClean="0"/>
              <a:t>Tangguh</a:t>
            </a:r>
            <a:r>
              <a:rPr lang="en-GB" baseline="0" dirty="0" smtClean="0"/>
              <a:t> – BP integrated </a:t>
            </a:r>
          </a:p>
          <a:p>
            <a:r>
              <a:rPr lang="en-GB" baseline="0" dirty="0" smtClean="0"/>
              <a:t>More Mozambique – ENI integrated </a:t>
            </a:r>
          </a:p>
          <a:p>
            <a:endParaRPr lang="en-GB" baseline="0" dirty="0" smtClean="0"/>
          </a:p>
          <a:p>
            <a:r>
              <a:rPr lang="en-GB" baseline="0" dirty="0" smtClean="0"/>
              <a:t>Oversupply peaks at 50 Bcm – 10% of total LNG supply </a:t>
            </a:r>
          </a:p>
          <a:p>
            <a:pPr marL="171707" indent="-171707">
              <a:buFont typeface="Wingdings"/>
              <a:buChar char="Ø"/>
            </a:pPr>
            <a:r>
              <a:rPr lang="en-GB" baseline="0" dirty="0" smtClean="0"/>
              <a:t>20 Bcm 2019-2032 </a:t>
            </a:r>
          </a:p>
          <a:p>
            <a:pPr marL="171707" indent="-171707">
              <a:buFont typeface="Wingdings"/>
              <a:buChar char="Ø"/>
            </a:pPr>
            <a:endParaRPr lang="en-GB" dirty="0"/>
          </a:p>
        </p:txBody>
      </p:sp>
      <p:sp>
        <p:nvSpPr>
          <p:cNvPr id="4" name="Slide Number Placeholder 3"/>
          <p:cNvSpPr>
            <a:spLocks noGrp="1"/>
          </p:cNvSpPr>
          <p:nvPr>
            <p:ph type="sldNum" sz="quarter" idx="10"/>
          </p:nvPr>
        </p:nvSpPr>
        <p:spPr/>
        <p:txBody>
          <a:bodyPr/>
          <a:lstStyle/>
          <a:p>
            <a:fld id="{02A32C17-A472-4774-AAA4-7C42DB4D94B6}"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1743608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b="0" dirty="0" smtClean="0"/>
              <a:t>The phases are more easy</a:t>
            </a:r>
            <a:r>
              <a:rPr lang="en-GB" b="0" baseline="0" dirty="0" smtClean="0"/>
              <a:t> to visualise graphically. This is an intentionally simplified picture that allows us to focus on the key elements underpinning price behaviour in these phases.</a:t>
            </a:r>
            <a:endParaRPr lang="en-GB" b="0" dirty="0" smtClean="0"/>
          </a:p>
          <a:p>
            <a:endParaRPr lang="en-GB" b="0" dirty="0" smtClean="0"/>
          </a:p>
          <a:p>
            <a:r>
              <a:rPr lang="en-GB" b="0" dirty="0" smtClean="0"/>
              <a:t>2017: coal-gas switching point moved from a floor to a ceiling</a:t>
            </a:r>
          </a:p>
          <a:p>
            <a:r>
              <a:rPr lang="en-GB" b="0" dirty="0" smtClean="0"/>
              <a:t>2018-22:</a:t>
            </a:r>
            <a:r>
              <a:rPr lang="en-GB" b="0" baseline="0" dirty="0" smtClean="0"/>
              <a:t> US SRMC the key price benchmark</a:t>
            </a:r>
          </a:p>
          <a:p>
            <a:r>
              <a:rPr lang="en-GB" b="0" baseline="0" dirty="0" smtClean="0"/>
              <a:t>2024-26: transition. Material volumes of LNG required to balance global market. Prices must signal recovery towards LRMC of new liquefaction to allow new investments. Key early signal will be rising winter prices in Europe</a:t>
            </a:r>
            <a:endParaRPr lang="en-GB" b="0" dirty="0" smtClean="0"/>
          </a:p>
          <a:p>
            <a:endParaRPr lang="en-GB" dirty="0"/>
          </a:p>
        </p:txBody>
      </p:sp>
      <p:sp>
        <p:nvSpPr>
          <p:cNvPr id="4" name="Slide Number Placeholder 3"/>
          <p:cNvSpPr>
            <a:spLocks noGrp="1"/>
          </p:cNvSpPr>
          <p:nvPr>
            <p:ph type="sldNum" sz="quarter" idx="10"/>
          </p:nvPr>
        </p:nvSpPr>
        <p:spPr/>
        <p:txBody>
          <a:bodyPr/>
          <a:lstStyle/>
          <a:p>
            <a:fld id="{02A32C17-A472-4774-AAA4-7C42DB4D94B6}" type="slidenum">
              <a:rPr lang="en-US" smtClean="0"/>
              <a:pPr/>
              <a:t>12</a:t>
            </a:fld>
            <a:endParaRPr lang="en-US" dirty="0"/>
          </a:p>
        </p:txBody>
      </p:sp>
    </p:spTree>
    <p:extLst>
      <p:ext uri="{BB962C8B-B14F-4D97-AF65-F5344CB8AC3E}">
        <p14:creationId xmlns:p14="http://schemas.microsoft.com/office/powerpoint/2010/main" val="3669722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A32C17-A472-4774-AAA4-7C42DB4D94B6}" type="slidenum">
              <a:rPr lang="en-US" smtClean="0"/>
              <a:pPr/>
              <a:t>13</a:t>
            </a:fld>
            <a:endParaRPr lang="en-US" dirty="0"/>
          </a:p>
        </p:txBody>
      </p:sp>
    </p:spTree>
    <p:extLst>
      <p:ext uri="{BB962C8B-B14F-4D97-AF65-F5344CB8AC3E}">
        <p14:creationId xmlns:p14="http://schemas.microsoft.com/office/powerpoint/2010/main" val="3155713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Short title">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0" y="1788895"/>
            <a:ext cx="11568608" cy="545570"/>
          </a:xfrm>
          <a:prstGeom prst="rect">
            <a:avLst/>
          </a:prstGeom>
        </p:spPr>
        <p:txBody>
          <a:bodyPr wrap="none" lIns="0" rIns="90000" anchor="ctr">
            <a:noAutofit/>
          </a:bodyPr>
          <a:lstStyle>
            <a:lvl1pPr marL="460800" indent="0">
              <a:defRPr sz="3500" b="1" baseline="0">
                <a:solidFill>
                  <a:schemeClr val="tx2"/>
                </a:solidFill>
              </a:defRPr>
            </a:lvl1pPr>
          </a:lstStyle>
          <a:p>
            <a:r>
              <a:rPr lang="en-US" dirty="0" smtClean="0"/>
              <a:t>Short Report Title</a:t>
            </a:r>
            <a:endParaRPr lang="en-US" dirty="0"/>
          </a:p>
        </p:txBody>
      </p:sp>
      <p:sp>
        <p:nvSpPr>
          <p:cNvPr id="12" name="Line 25"/>
          <p:cNvSpPr>
            <a:spLocks noChangeShapeType="1"/>
          </p:cNvSpPr>
          <p:nvPr userDrawn="1"/>
        </p:nvSpPr>
        <p:spPr bwMode="auto">
          <a:xfrm>
            <a:off x="623392" y="1044000"/>
            <a:ext cx="10945216" cy="0"/>
          </a:xfrm>
          <a:prstGeom prst="line">
            <a:avLst/>
          </a:prstGeom>
          <a:noFill/>
          <a:ln w="6350">
            <a:solidFill>
              <a:srgbClr val="495965"/>
            </a:solidFill>
            <a:round/>
            <a:headEnd/>
            <a:tailEnd/>
          </a:ln>
        </p:spPr>
        <p:txBody>
          <a:bodyPr/>
          <a:lstStyle/>
          <a:p>
            <a:endParaRPr lang="en-US" sz="1400" dirty="0"/>
          </a:p>
        </p:txBody>
      </p:sp>
      <p:sp>
        <p:nvSpPr>
          <p:cNvPr id="21" name="TextBox 20"/>
          <p:cNvSpPr txBox="1"/>
          <p:nvPr userDrawn="1"/>
        </p:nvSpPr>
        <p:spPr>
          <a:xfrm>
            <a:off x="10403020" y="2456816"/>
            <a:ext cx="1166681" cy="276999"/>
          </a:xfrm>
          <a:prstGeom prst="rect">
            <a:avLst/>
          </a:prstGeom>
          <a:noFill/>
        </p:spPr>
        <p:txBody>
          <a:bodyPr wrap="square" lIns="0" rIns="0" rtlCol="0" anchor="ctr" anchorCtr="0">
            <a:spAutoFit/>
          </a:bodyPr>
          <a:lstStyle/>
          <a:p>
            <a:pPr algn="r"/>
            <a:r>
              <a:rPr lang="en-GB" sz="1200" b="0" baseline="0" dirty="0" smtClean="0">
                <a:solidFill>
                  <a:srgbClr val="495965"/>
                </a:solidFill>
                <a:latin typeface="Arial" pitchFamily="34" charset="0"/>
                <a:cs typeface="Arial" pitchFamily="34" charset="0"/>
              </a:rPr>
              <a:t>ihs.com</a:t>
            </a:r>
            <a:endParaRPr lang="en-GB" sz="1200" b="0" baseline="0" dirty="0">
              <a:solidFill>
                <a:srgbClr val="495965"/>
              </a:solidFill>
              <a:latin typeface="Arial" pitchFamily="34" charset="0"/>
              <a:cs typeface="Arial" pitchFamily="34" charset="0"/>
            </a:endParaRPr>
          </a:p>
        </p:txBody>
      </p:sp>
      <p:sp>
        <p:nvSpPr>
          <p:cNvPr id="19" name="TextBox 18"/>
          <p:cNvSpPr txBox="1"/>
          <p:nvPr userDrawn="1"/>
        </p:nvSpPr>
        <p:spPr>
          <a:xfrm>
            <a:off x="0" y="6409944"/>
            <a:ext cx="1701800" cy="214164"/>
          </a:xfrm>
          <a:prstGeom prst="rect">
            <a:avLst/>
          </a:prstGeom>
          <a:noFill/>
        </p:spPr>
        <p:txBody>
          <a:bodyPr wrap="none" lIns="468000" tIns="0" rIns="0" bIns="0" rtlCol="0" anchor="ctr">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aseline="0" dirty="0" smtClean="0">
                <a:solidFill>
                  <a:srgbClr val="495965"/>
                </a:solidFill>
                <a:latin typeface="Arial" pitchFamily="34" charset="0"/>
              </a:rPr>
              <a:t>©  2017 IHS</a:t>
            </a:r>
            <a:endParaRPr lang="en-GB" sz="1400" dirty="0">
              <a:solidFill>
                <a:srgbClr val="495965"/>
              </a:solidFill>
            </a:endParaRPr>
          </a:p>
        </p:txBody>
      </p:sp>
      <p:sp>
        <p:nvSpPr>
          <p:cNvPr id="18" name="Text Placeholder 33"/>
          <p:cNvSpPr>
            <a:spLocks noGrp="1"/>
          </p:cNvSpPr>
          <p:nvPr>
            <p:ph type="body" sz="quarter" idx="14" hasCustomPrompt="1"/>
          </p:nvPr>
        </p:nvSpPr>
        <p:spPr>
          <a:xfrm>
            <a:off x="623824" y="2506088"/>
            <a:ext cx="4828032" cy="246888"/>
          </a:xfrm>
        </p:spPr>
        <p:txBody>
          <a:bodyPr lIns="0">
            <a:noAutofit/>
          </a:bodyPr>
          <a:lstStyle>
            <a:lvl1pPr marL="0" indent="0">
              <a:buNone/>
              <a:defRPr sz="1200" b="0" baseline="0">
                <a:solidFill>
                  <a:srgbClr val="495965"/>
                </a:solidFill>
              </a:defRPr>
            </a:lvl1pPr>
            <a:lvl2pPr>
              <a:buNone/>
              <a:defRPr sz="1400"/>
            </a:lvl2pPr>
            <a:lvl3pPr>
              <a:buNone/>
              <a:defRPr sz="1400"/>
            </a:lvl3pPr>
            <a:lvl4pPr>
              <a:buNone/>
              <a:defRPr sz="1400"/>
            </a:lvl4pPr>
            <a:lvl5pPr>
              <a:buNone/>
              <a:defRPr sz="1400"/>
            </a:lvl5pPr>
          </a:lstStyle>
          <a:p>
            <a:pPr lvl="0"/>
            <a:r>
              <a:rPr lang="en-US" dirty="0" smtClean="0"/>
              <a:t>DD </a:t>
            </a:r>
            <a:r>
              <a:rPr lang="en-US" smtClean="0"/>
              <a:t>Month 20xx</a:t>
            </a:r>
            <a:endParaRPr lang="en-US" dirty="0"/>
          </a:p>
        </p:txBody>
      </p:sp>
      <p:sp>
        <p:nvSpPr>
          <p:cNvPr id="24" name="Text Placeholder 31"/>
          <p:cNvSpPr>
            <a:spLocks noGrp="1"/>
          </p:cNvSpPr>
          <p:nvPr>
            <p:ph type="body" sz="quarter" idx="13" hasCustomPrompt="1"/>
          </p:nvPr>
        </p:nvSpPr>
        <p:spPr>
          <a:xfrm>
            <a:off x="0" y="4846958"/>
            <a:ext cx="10314819" cy="1390433"/>
          </a:xfrm>
        </p:spPr>
        <p:txBody>
          <a:bodyPr lIns="0" tIns="0" rIns="0" bIns="0" anchor="b">
            <a:noAutofit/>
          </a:bodyPr>
          <a:lstStyle>
            <a:lvl1pPr marL="460800" indent="0">
              <a:lnSpc>
                <a:spcPct val="100000"/>
              </a:lnSpc>
              <a:spcBef>
                <a:spcPts val="600"/>
              </a:spcBef>
              <a:spcAft>
                <a:spcPts val="0"/>
              </a:spcAft>
              <a:buNone/>
              <a:defRPr sz="1400" b="0" baseline="0">
                <a:solidFill>
                  <a:srgbClr val="495965"/>
                </a:solidFill>
              </a:defRPr>
            </a:lvl1pPr>
          </a:lstStyle>
          <a:p>
            <a:pPr lvl="0"/>
            <a:r>
              <a:rPr lang="en-US" dirty="0" smtClean="0"/>
              <a:t>First and Last Name in Bold, Title, Phone Number, </a:t>
            </a:r>
            <a:r>
              <a:rPr lang="en-US" dirty="0" err="1" smtClean="0"/>
              <a:t>first.last@ihs.com</a:t>
            </a:r>
            <a:endParaRPr lang="en-US" dirty="0"/>
          </a:p>
        </p:txBody>
      </p:sp>
      <p:sp>
        <p:nvSpPr>
          <p:cNvPr id="26" name="TextBox 25"/>
          <p:cNvSpPr txBox="1"/>
          <p:nvPr userDrawn="1"/>
        </p:nvSpPr>
        <p:spPr>
          <a:xfrm>
            <a:off x="6096000" y="1103496"/>
            <a:ext cx="5472608" cy="215444"/>
          </a:xfrm>
          <a:prstGeom prst="rect">
            <a:avLst/>
          </a:prstGeom>
          <a:noFill/>
        </p:spPr>
        <p:txBody>
          <a:bodyPr wrap="square" lIns="0" tIns="0" rIns="0" bIns="0" rtlCol="0" anchor="b">
            <a:spAutoFit/>
          </a:bodyPr>
          <a:lstStyle/>
          <a:p>
            <a:pPr algn="r"/>
            <a:r>
              <a:rPr lang="en-US" sz="1400" dirty="0" smtClean="0">
                <a:solidFill>
                  <a:srgbClr val="495965"/>
                </a:solidFill>
              </a:rPr>
              <a:t>Presentation</a:t>
            </a:r>
            <a:endParaRPr lang="en-US" sz="1400" dirty="0">
              <a:solidFill>
                <a:srgbClr val="495965"/>
              </a:solidFill>
            </a:endParaRPr>
          </a:p>
        </p:txBody>
      </p:sp>
      <p:cxnSp>
        <p:nvCxnSpPr>
          <p:cNvPr id="22" name="Straight Connector 21"/>
          <p:cNvCxnSpPr/>
          <p:nvPr userDrawn="1"/>
        </p:nvCxnSpPr>
        <p:spPr>
          <a:xfrm>
            <a:off x="622300" y="2442949"/>
            <a:ext cx="10947400" cy="0"/>
          </a:xfrm>
          <a:prstGeom prst="line">
            <a:avLst/>
          </a:prstGeom>
          <a:ln>
            <a:solidFill>
              <a:srgbClr val="495965"/>
            </a:solidFill>
          </a:ln>
        </p:spPr>
        <p:style>
          <a:lnRef idx="1">
            <a:schemeClr val="accent1"/>
          </a:lnRef>
          <a:fillRef idx="0">
            <a:schemeClr val="accent1"/>
          </a:fillRef>
          <a:effectRef idx="0">
            <a:schemeClr val="accent1"/>
          </a:effectRef>
          <a:fontRef idx="minor">
            <a:schemeClr val="tx1"/>
          </a:fontRef>
        </p:style>
      </p:cxnSp>
      <p:pic>
        <p:nvPicPr>
          <p:cNvPr id="20" name="Picture 19"/>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0608503" y="5821128"/>
            <a:ext cx="959083" cy="719312"/>
          </a:xfrm>
          <a:prstGeom prst="rect">
            <a:avLst/>
          </a:prstGeom>
        </p:spPr>
      </p:pic>
      <p:sp>
        <p:nvSpPr>
          <p:cNvPr id="15" name="Text Placeholder 27"/>
          <p:cNvSpPr>
            <a:spLocks noGrp="1"/>
          </p:cNvSpPr>
          <p:nvPr>
            <p:ph type="body" sz="quarter" idx="11" hasCustomPrompt="1"/>
          </p:nvPr>
        </p:nvSpPr>
        <p:spPr>
          <a:xfrm>
            <a:off x="0" y="1586503"/>
            <a:ext cx="11568608" cy="219456"/>
          </a:xfrm>
        </p:spPr>
        <p:txBody>
          <a:bodyPr lIns="0" tIns="0" anchor="ctr">
            <a:noAutofit/>
          </a:bodyPr>
          <a:lstStyle>
            <a:lvl1pPr marL="460800" indent="0">
              <a:buNone/>
              <a:defRPr sz="1400" b="1">
                <a:solidFill>
                  <a:srgbClr val="495965"/>
                </a:solidFill>
              </a:defRPr>
            </a:lvl1pPr>
          </a:lstStyle>
          <a:p>
            <a:pPr lvl="0"/>
            <a:r>
              <a:rPr lang="en-US" dirty="0" err="1" smtClean="0"/>
              <a:t>Xxxx</a:t>
            </a:r>
            <a:r>
              <a:rPr lang="en-US" dirty="0" smtClean="0"/>
              <a:t> </a:t>
            </a:r>
            <a:r>
              <a:rPr lang="en-US" dirty="0" err="1" smtClean="0"/>
              <a:t>Xxxxxxxxxxxx</a:t>
            </a:r>
            <a:endParaRPr lang="en-US" dirty="0" smtClean="0"/>
          </a:p>
        </p:txBody>
      </p:sp>
      <p:sp>
        <p:nvSpPr>
          <p:cNvPr id="16" name="Text Placeholder 17"/>
          <p:cNvSpPr>
            <a:spLocks noGrp="1"/>
          </p:cNvSpPr>
          <p:nvPr>
            <p:ph type="body" sz="quarter" idx="16" hasCustomPrompt="1"/>
          </p:nvPr>
        </p:nvSpPr>
        <p:spPr>
          <a:xfrm>
            <a:off x="622301" y="381000"/>
            <a:ext cx="10947399" cy="650872"/>
          </a:xfrm>
        </p:spPr>
        <p:txBody>
          <a:bodyPr anchor="b"/>
          <a:lstStyle>
            <a:lvl1pPr marL="0" indent="0">
              <a:buNone/>
              <a:defRPr sz="2100" b="1" cap="all" baseline="0">
                <a:solidFill>
                  <a:srgbClr val="495965"/>
                </a:solidFill>
              </a:defRPr>
            </a:lvl1pPr>
          </a:lstStyle>
          <a:p>
            <a:pPr lvl="0"/>
            <a:r>
              <a:rPr lang="en-US" dirty="0" err="1" smtClean="0"/>
              <a:t>Xxxxxx</a:t>
            </a:r>
            <a:r>
              <a:rPr lang="en-US" dirty="0" smtClean="0"/>
              <a:t> </a:t>
            </a:r>
            <a:r>
              <a:rPr lang="en-US" dirty="0" err="1" smtClean="0"/>
              <a:t>xxxxx</a:t>
            </a:r>
            <a:r>
              <a:rPr lang="en-US" dirty="0" smtClean="0"/>
              <a:t> </a:t>
            </a:r>
            <a:r>
              <a:rPr lang="en-US" dirty="0" err="1" smtClean="0"/>
              <a:t>xxxxx</a:t>
            </a:r>
            <a:endParaRPr lang="en-US" dirty="0"/>
          </a:p>
        </p:txBody>
      </p:sp>
    </p:spTree>
    <p:extLst>
      <p:ext uri="{BB962C8B-B14F-4D97-AF65-F5344CB8AC3E}">
        <p14:creationId xmlns:p14="http://schemas.microsoft.com/office/powerpoint/2010/main" val="479826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able of Contents - One Heading Level - 1 Column">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624417" y="1268414"/>
            <a:ext cx="10945283" cy="4968875"/>
          </a:xfrm>
        </p:spPr>
        <p:txBody>
          <a:bodyPr/>
          <a:lstStyle>
            <a:lvl1pPr marL="0" indent="0">
              <a:spcBef>
                <a:spcPts val="1200"/>
              </a:spcBef>
              <a:spcAft>
                <a:spcPts val="300"/>
              </a:spcAft>
              <a:buClr>
                <a:schemeClr val="bg1"/>
              </a:buClr>
              <a:buSzPct val="25000"/>
              <a:buFont typeface="Arial" pitchFamily="34" charset="0"/>
              <a:buChar char="‮"/>
              <a:tabLst>
                <a:tab pos="5040000" algn="r"/>
                <a:tab pos="8211600" algn="r"/>
              </a:tabLst>
              <a:defRPr lang="en-US" sz="1600" b="1" u="none" kern="1200" cap="none" baseline="0" dirty="0" smtClean="0">
                <a:solidFill>
                  <a:srgbClr val="707C8A"/>
                </a:solidFill>
                <a:uFill>
                  <a:solidFill>
                    <a:schemeClr val="tx2"/>
                  </a:solidFill>
                </a:uFill>
                <a:latin typeface="+mn-lt"/>
                <a:ea typeface="+mn-ea"/>
                <a:cs typeface="+mn-cs"/>
              </a:defRPr>
            </a:lvl1pPr>
            <a:lvl2pPr marL="0" indent="0" defTabSz="1044000">
              <a:spcBef>
                <a:spcPts val="0"/>
              </a:spcBef>
              <a:spcAft>
                <a:spcPts val="300"/>
              </a:spcAft>
              <a:buClr>
                <a:schemeClr val="bg1"/>
              </a:buClr>
              <a:buSzPct val="25000"/>
              <a:buFont typeface="Arial" pitchFamily="34" charset="0"/>
              <a:buChar char="‮"/>
              <a:tabLst>
                <a:tab pos="5040000" algn="r"/>
                <a:tab pos="8211600" algn="r"/>
              </a:tabLst>
              <a:defRPr lang="en-US" sz="1400" b="1" u="none" kern="1200" baseline="0" dirty="0" smtClean="0">
                <a:solidFill>
                  <a:srgbClr val="707C8A"/>
                </a:solidFill>
                <a:uFill>
                  <a:solidFill>
                    <a:schemeClr val="tx1"/>
                  </a:solidFill>
                </a:uFill>
                <a:latin typeface="+mn-lt"/>
                <a:ea typeface="+mn-ea"/>
                <a:cs typeface="+mn-cs"/>
              </a:defRPr>
            </a:lvl2pPr>
            <a:lvl3pPr marL="182563" indent="-182563">
              <a:spcBef>
                <a:spcPts val="0"/>
              </a:spcBef>
              <a:spcAft>
                <a:spcPts val="300"/>
              </a:spcAft>
              <a:buClr>
                <a:srgbClr val="707C8A"/>
              </a:buClr>
              <a:buSzPct val="100000"/>
              <a:buFont typeface="Arial" pitchFamily="34" charset="0"/>
              <a:buNone/>
              <a:tabLst>
                <a:tab pos="5040000" algn="r"/>
                <a:tab pos="8211600" algn="r"/>
              </a:tabLst>
              <a:defRPr lang="en-US" sz="1100" u="none" kern="1200" baseline="0" dirty="0" smtClean="0">
                <a:solidFill>
                  <a:srgbClr val="707C8A"/>
                </a:solidFill>
                <a:uFill>
                  <a:solidFill>
                    <a:schemeClr val="tx1">
                      <a:lumMod val="50000"/>
                      <a:lumOff val="50000"/>
                    </a:schemeClr>
                  </a:solidFill>
                </a:uFill>
                <a:latin typeface="+mn-lt"/>
                <a:ea typeface="+mn-ea"/>
                <a:cs typeface="+mn-cs"/>
              </a:defRPr>
            </a:lvl3pPr>
          </a:lstStyle>
          <a:p>
            <a:pPr lvl="0"/>
            <a:r>
              <a:rPr lang="en-US" smtClean="0"/>
              <a:t>Click to edit Master text styles</a:t>
            </a:r>
          </a:p>
        </p:txBody>
      </p:sp>
      <p:sp>
        <p:nvSpPr>
          <p:cNvPr id="14" name="Slide Number Placeholder 6"/>
          <p:cNvSpPr>
            <a:spLocks noGrp="1"/>
          </p:cNvSpPr>
          <p:nvPr>
            <p:ph type="sldNum" sz="quarter" idx="10"/>
          </p:nvPr>
        </p:nvSpPr>
        <p:spPr>
          <a:xfrm>
            <a:off x="10800653" y="6510528"/>
            <a:ext cx="769047" cy="219456"/>
          </a:xfrm>
          <a:prstGeom prst="rect">
            <a:avLst/>
          </a:prstGeom>
        </p:spPr>
        <p:txBody>
          <a:bodyPr/>
          <a:lstStyle>
            <a:lvl1pPr>
              <a:defRPr>
                <a:solidFill>
                  <a:srgbClr val="495965"/>
                </a:solidFill>
              </a:defRPr>
            </a:lvl1pPr>
          </a:lstStyle>
          <a:p>
            <a:fld id="{C1654822-CBA3-4BDF-80A9-3FE33B17E59A}" type="slidenum">
              <a:rPr lang="en-US" smtClean="0"/>
              <a:pPr/>
              <a:t>‹#›</a:t>
            </a:fld>
            <a:endParaRPr lang="en-US" dirty="0"/>
          </a:p>
        </p:txBody>
      </p:sp>
      <p:sp>
        <p:nvSpPr>
          <p:cNvPr id="12" name="TextBox 11"/>
          <p:cNvSpPr txBox="1"/>
          <p:nvPr userDrawn="1"/>
        </p:nvSpPr>
        <p:spPr>
          <a:xfrm>
            <a:off x="622301" y="6571258"/>
            <a:ext cx="535403" cy="123111"/>
          </a:xfrm>
          <a:prstGeom prst="rect">
            <a:avLst/>
          </a:prstGeom>
          <a:noFill/>
        </p:spPr>
        <p:txBody>
          <a:bodyPr wrap="none" lIns="0" tIns="0" rIns="0" bIns="0" rtlCol="0">
            <a:spAutoFit/>
          </a:bodyPr>
          <a:lstStyle/>
          <a:p>
            <a:pPr lvl="0"/>
            <a:r>
              <a:rPr lang="en-US" sz="800" b="0" kern="1200" cap="all" spc="0" baseline="0" dirty="0" smtClean="0">
                <a:solidFill>
                  <a:srgbClr val="495965"/>
                </a:solidFill>
                <a:latin typeface="+mn-lt"/>
                <a:ea typeface="+mn-ea"/>
                <a:cs typeface="+mn-cs"/>
              </a:rPr>
              <a:t>© 2017 IHS</a:t>
            </a:r>
            <a:endParaRPr lang="en-US" sz="800" b="0" kern="1200" cap="all" spc="0" baseline="0" dirty="0">
              <a:solidFill>
                <a:srgbClr val="495965"/>
              </a:solidFill>
              <a:latin typeface="+mn-lt"/>
              <a:ea typeface="+mn-ea"/>
              <a:cs typeface="+mn-cs"/>
            </a:endParaRPr>
          </a:p>
        </p:txBody>
      </p:sp>
      <p:cxnSp>
        <p:nvCxnSpPr>
          <p:cNvPr id="16" name="Straight Connector 15"/>
          <p:cNvCxnSpPr/>
          <p:nvPr userDrawn="1"/>
        </p:nvCxnSpPr>
        <p:spPr>
          <a:xfrm>
            <a:off x="622300" y="6427233"/>
            <a:ext cx="10947400" cy="0"/>
          </a:xfrm>
          <a:prstGeom prst="line">
            <a:avLst/>
          </a:prstGeom>
          <a:ln w="6350">
            <a:solidFill>
              <a:srgbClr val="495965"/>
            </a:solidFill>
          </a:ln>
        </p:spPr>
        <p:style>
          <a:lnRef idx="1">
            <a:schemeClr val="accent1"/>
          </a:lnRef>
          <a:fillRef idx="0">
            <a:schemeClr val="accent1"/>
          </a:fillRef>
          <a:effectRef idx="0">
            <a:schemeClr val="accent1"/>
          </a:effectRef>
          <a:fontRef idx="minor">
            <a:schemeClr val="tx1"/>
          </a:fontRef>
        </p:style>
      </p:cxnSp>
      <p:sp>
        <p:nvSpPr>
          <p:cNvPr id="9" name="Footer Placeholder 8"/>
          <p:cNvSpPr>
            <a:spLocks noGrp="1"/>
          </p:cNvSpPr>
          <p:nvPr>
            <p:ph type="ftr" sz="quarter" idx="14"/>
          </p:nvPr>
        </p:nvSpPr>
        <p:spPr/>
        <p:txBody>
          <a:bodyPr/>
          <a:lstStyle/>
          <a:p>
            <a:r>
              <a:rPr lang="en-US" smtClean="0"/>
              <a:t>Global Energy Forum: North American Gas</a:t>
            </a:r>
            <a:endParaRPr lang="en-US" dirty="0"/>
          </a:p>
        </p:txBody>
      </p:sp>
      <p:sp>
        <p:nvSpPr>
          <p:cNvPr id="8" name="TextBox 7"/>
          <p:cNvSpPr txBox="1"/>
          <p:nvPr userDrawn="1"/>
        </p:nvSpPr>
        <p:spPr>
          <a:xfrm>
            <a:off x="8467" y="507326"/>
            <a:ext cx="8050591" cy="461665"/>
          </a:xfrm>
          <a:prstGeom prst="rect">
            <a:avLst/>
          </a:prstGeom>
          <a:noFill/>
        </p:spPr>
        <p:txBody>
          <a:bodyPr wrap="square" lIns="90000" rtlCol="0">
            <a:spAutoFit/>
          </a:bodyPr>
          <a:lstStyle/>
          <a:p>
            <a:pPr marL="360000"/>
            <a:r>
              <a:rPr lang="en-US" sz="2400" b="1" baseline="0" dirty="0" smtClean="0">
                <a:solidFill>
                  <a:schemeClr val="tx2"/>
                </a:solidFill>
                <a:latin typeface="+mj-lt"/>
              </a:rPr>
              <a:t>Contents</a:t>
            </a:r>
            <a:endParaRPr lang="en-US" sz="2400" b="1" baseline="0" dirty="0">
              <a:solidFill>
                <a:schemeClr val="tx2"/>
              </a:solidFill>
              <a:latin typeface="+mj-lt"/>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able of Contents - One Heading Level - 2 Column">
    <p:spTree>
      <p:nvGrpSpPr>
        <p:cNvPr id="1" name=""/>
        <p:cNvGrpSpPr/>
        <p:nvPr/>
      </p:nvGrpSpPr>
      <p:grpSpPr>
        <a:xfrm>
          <a:off x="0" y="0"/>
          <a:ext cx="0" cy="0"/>
          <a:chOff x="0" y="0"/>
          <a:chExt cx="0" cy="0"/>
        </a:xfrm>
      </p:grpSpPr>
      <p:sp>
        <p:nvSpPr>
          <p:cNvPr id="5" name="Text Placeholder 7"/>
          <p:cNvSpPr>
            <a:spLocks noGrp="1"/>
          </p:cNvSpPr>
          <p:nvPr>
            <p:ph type="body" sz="quarter" idx="13"/>
          </p:nvPr>
        </p:nvSpPr>
        <p:spPr>
          <a:xfrm>
            <a:off x="624417" y="1268414"/>
            <a:ext cx="10945283" cy="4968875"/>
          </a:xfrm>
        </p:spPr>
        <p:txBody>
          <a:bodyPr numCol="2" spcCol="360000"/>
          <a:lstStyle>
            <a:lvl1pPr marL="0" indent="0">
              <a:spcBef>
                <a:spcPts val="1200"/>
              </a:spcBef>
              <a:spcAft>
                <a:spcPts val="300"/>
              </a:spcAft>
              <a:buClr>
                <a:schemeClr val="bg1"/>
              </a:buClr>
              <a:buSzPct val="25000"/>
              <a:buFont typeface="Arial" pitchFamily="34" charset="0"/>
              <a:buChar char="‮"/>
              <a:tabLst>
                <a:tab pos="8210550" algn="r"/>
              </a:tabLst>
              <a:defRPr lang="en-US" sz="1600" b="1" u="none" kern="1200" cap="none" baseline="0" dirty="0" smtClean="0">
                <a:solidFill>
                  <a:srgbClr val="707C8A"/>
                </a:solidFill>
                <a:uFill>
                  <a:solidFill>
                    <a:schemeClr val="tx2"/>
                  </a:solidFill>
                </a:uFill>
                <a:latin typeface="+mn-lt"/>
                <a:ea typeface="+mn-ea"/>
                <a:cs typeface="+mn-cs"/>
              </a:defRPr>
            </a:lvl1pPr>
            <a:lvl2pPr marL="3175" indent="-3175" defTabSz="1044000">
              <a:spcBef>
                <a:spcPts val="0"/>
              </a:spcBef>
              <a:spcAft>
                <a:spcPts val="300"/>
              </a:spcAft>
              <a:buClr>
                <a:schemeClr val="bg1"/>
              </a:buClr>
              <a:buSzPct val="25000"/>
              <a:buFont typeface="Arial" pitchFamily="34" charset="0"/>
              <a:buChar char="‮"/>
              <a:tabLst>
                <a:tab pos="8211600" algn="r"/>
              </a:tabLst>
              <a:defRPr lang="en-US" sz="1400" b="1" u="none" kern="1200" baseline="0" dirty="0" smtClean="0">
                <a:solidFill>
                  <a:srgbClr val="707C8A"/>
                </a:solidFill>
                <a:uFill>
                  <a:solidFill>
                    <a:schemeClr val="tx1"/>
                  </a:solidFill>
                </a:uFill>
                <a:latin typeface="+mn-lt"/>
                <a:ea typeface="+mn-ea"/>
                <a:cs typeface="+mn-cs"/>
              </a:defRPr>
            </a:lvl2pPr>
            <a:lvl3pPr marL="177800" indent="-177800">
              <a:spcBef>
                <a:spcPts val="0"/>
              </a:spcBef>
              <a:spcAft>
                <a:spcPts val="300"/>
              </a:spcAft>
              <a:buClr>
                <a:srgbClr val="707C8A"/>
              </a:buClr>
              <a:buFont typeface="Arial" pitchFamily="34" charset="0"/>
              <a:buNone/>
              <a:tabLst>
                <a:tab pos="8210550" algn="r"/>
              </a:tabLst>
              <a:defRPr lang="en-US" sz="1100" u="none" kern="1200" baseline="0" dirty="0" smtClean="0">
                <a:solidFill>
                  <a:srgbClr val="707C8A"/>
                </a:solidFill>
                <a:uFill>
                  <a:solidFill>
                    <a:schemeClr val="tx1">
                      <a:lumMod val="50000"/>
                      <a:lumOff val="50000"/>
                    </a:schemeClr>
                  </a:solidFill>
                </a:uFill>
                <a:latin typeface="+mn-lt"/>
                <a:ea typeface="+mn-ea"/>
                <a:cs typeface="+mn-cs"/>
              </a:defRPr>
            </a:lvl3pPr>
          </a:lstStyle>
          <a:p>
            <a:pPr lvl="0"/>
            <a:r>
              <a:rPr lang="en-US" smtClean="0"/>
              <a:t>Click to edit Master text styles</a:t>
            </a:r>
          </a:p>
        </p:txBody>
      </p:sp>
      <p:sp>
        <p:nvSpPr>
          <p:cNvPr id="10" name="Slide Number Placeholder 6"/>
          <p:cNvSpPr>
            <a:spLocks noGrp="1"/>
          </p:cNvSpPr>
          <p:nvPr>
            <p:ph type="sldNum" sz="quarter" idx="10"/>
          </p:nvPr>
        </p:nvSpPr>
        <p:spPr>
          <a:xfrm>
            <a:off x="10800653" y="6510528"/>
            <a:ext cx="769047" cy="219456"/>
          </a:xfrm>
          <a:prstGeom prst="rect">
            <a:avLst/>
          </a:prstGeom>
        </p:spPr>
        <p:txBody>
          <a:bodyPr/>
          <a:lstStyle/>
          <a:p>
            <a:fld id="{C1654822-CBA3-4BDF-80A9-3FE33B17E59A}" type="slidenum">
              <a:rPr lang="en-US" smtClean="0"/>
              <a:pPr/>
              <a:t>‹#›</a:t>
            </a:fld>
            <a:endParaRPr lang="en-US"/>
          </a:p>
        </p:txBody>
      </p:sp>
      <p:cxnSp>
        <p:nvCxnSpPr>
          <p:cNvPr id="16" name="Straight Connector 15"/>
          <p:cNvCxnSpPr/>
          <p:nvPr userDrawn="1"/>
        </p:nvCxnSpPr>
        <p:spPr>
          <a:xfrm>
            <a:off x="622300" y="6427233"/>
            <a:ext cx="10947400" cy="0"/>
          </a:xfrm>
          <a:prstGeom prst="line">
            <a:avLst/>
          </a:prstGeom>
          <a:ln w="6350">
            <a:solidFill>
              <a:srgbClr val="495965"/>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622301" y="6571258"/>
            <a:ext cx="535403" cy="123111"/>
          </a:xfrm>
          <a:prstGeom prst="rect">
            <a:avLst/>
          </a:prstGeom>
          <a:noFill/>
        </p:spPr>
        <p:txBody>
          <a:bodyPr wrap="none" lIns="0" tIns="0" rIns="0" bIns="0" rtlCol="0">
            <a:spAutoFit/>
          </a:bodyPr>
          <a:lstStyle/>
          <a:p>
            <a:pPr lvl="0"/>
            <a:r>
              <a:rPr lang="en-US" sz="800" b="0" kern="1200" cap="all" spc="0" baseline="0" dirty="0" smtClean="0">
                <a:solidFill>
                  <a:srgbClr val="495965"/>
                </a:solidFill>
                <a:latin typeface="+mn-lt"/>
                <a:ea typeface="+mn-ea"/>
                <a:cs typeface="+mn-cs"/>
              </a:rPr>
              <a:t>© 2017 IHS</a:t>
            </a:r>
            <a:endParaRPr lang="en-US" sz="800" b="0" kern="1200" cap="all" spc="0" baseline="0" dirty="0">
              <a:solidFill>
                <a:srgbClr val="495965"/>
              </a:solidFill>
              <a:latin typeface="+mn-lt"/>
              <a:ea typeface="+mn-ea"/>
              <a:cs typeface="+mn-cs"/>
            </a:endParaRPr>
          </a:p>
        </p:txBody>
      </p:sp>
      <p:sp>
        <p:nvSpPr>
          <p:cNvPr id="11" name="Footer Placeholder 10"/>
          <p:cNvSpPr>
            <a:spLocks noGrp="1"/>
          </p:cNvSpPr>
          <p:nvPr>
            <p:ph type="ftr" sz="quarter" idx="14"/>
          </p:nvPr>
        </p:nvSpPr>
        <p:spPr/>
        <p:txBody>
          <a:bodyPr/>
          <a:lstStyle/>
          <a:p>
            <a:r>
              <a:rPr lang="en-US" smtClean="0"/>
              <a:t>Global Energy Forum: North American Gas</a:t>
            </a:r>
            <a:endParaRPr lang="en-US" dirty="0"/>
          </a:p>
        </p:txBody>
      </p:sp>
      <p:sp>
        <p:nvSpPr>
          <p:cNvPr id="9" name="TextBox 8"/>
          <p:cNvSpPr txBox="1"/>
          <p:nvPr userDrawn="1"/>
        </p:nvSpPr>
        <p:spPr>
          <a:xfrm>
            <a:off x="8467" y="507326"/>
            <a:ext cx="8050591" cy="461665"/>
          </a:xfrm>
          <a:prstGeom prst="rect">
            <a:avLst/>
          </a:prstGeom>
          <a:noFill/>
        </p:spPr>
        <p:txBody>
          <a:bodyPr wrap="square" lIns="90000" rtlCol="0">
            <a:spAutoFit/>
          </a:bodyPr>
          <a:lstStyle/>
          <a:p>
            <a:pPr marL="360000"/>
            <a:r>
              <a:rPr lang="en-US" sz="2400" b="1" baseline="0" dirty="0" smtClean="0">
                <a:solidFill>
                  <a:schemeClr val="tx2"/>
                </a:solidFill>
                <a:latin typeface="+mj-lt"/>
              </a:rPr>
              <a:t>Contents</a:t>
            </a:r>
            <a:endParaRPr lang="en-US" sz="2400" b="1" baseline="0" dirty="0">
              <a:solidFill>
                <a:schemeClr val="tx2"/>
              </a:solidFill>
              <a:latin typeface="+mj-lt"/>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Table of Contents - 1 Column">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624417" y="1268414"/>
            <a:ext cx="10945283" cy="4968875"/>
          </a:xfrm>
        </p:spPr>
        <p:txBody>
          <a:bodyPr/>
          <a:lstStyle>
            <a:lvl1pPr marL="0" indent="0">
              <a:spcBef>
                <a:spcPts val="1200"/>
              </a:spcBef>
              <a:spcAft>
                <a:spcPts val="300"/>
              </a:spcAft>
              <a:buClr>
                <a:schemeClr val="bg1"/>
              </a:buClr>
              <a:buSzPct val="25000"/>
              <a:buFont typeface="Arial" pitchFamily="34" charset="0"/>
              <a:buChar char="‮"/>
              <a:tabLst>
                <a:tab pos="5040000" algn="r"/>
                <a:tab pos="8211600" algn="r"/>
              </a:tabLst>
              <a:defRPr lang="en-US" sz="1600" b="1" u="none" kern="1200" cap="all" baseline="0" dirty="0" smtClean="0">
                <a:solidFill>
                  <a:schemeClr val="tx1"/>
                </a:solidFill>
                <a:uFill>
                  <a:solidFill>
                    <a:schemeClr val="tx2"/>
                  </a:solidFill>
                </a:uFill>
                <a:latin typeface="+mn-lt"/>
                <a:ea typeface="+mn-ea"/>
                <a:cs typeface="+mn-cs"/>
              </a:defRPr>
            </a:lvl1pPr>
            <a:lvl2pPr marL="0" indent="0" defTabSz="1044000">
              <a:spcBef>
                <a:spcPts val="0"/>
              </a:spcBef>
              <a:spcAft>
                <a:spcPts val="300"/>
              </a:spcAft>
              <a:buClr>
                <a:schemeClr val="bg1"/>
              </a:buClr>
              <a:buSzPct val="25000"/>
              <a:buFont typeface="Arial" pitchFamily="34" charset="0"/>
              <a:buChar char="‮"/>
              <a:tabLst>
                <a:tab pos="5040000" algn="r"/>
                <a:tab pos="8211600" algn="r"/>
              </a:tabLst>
              <a:defRPr lang="en-US" sz="1400" b="1" u="none" kern="1200" baseline="0" dirty="0" smtClean="0">
                <a:solidFill>
                  <a:srgbClr val="707C8A"/>
                </a:solidFill>
                <a:uFill>
                  <a:solidFill>
                    <a:schemeClr val="tx1"/>
                  </a:solidFill>
                </a:uFill>
                <a:latin typeface="+mn-lt"/>
                <a:ea typeface="+mn-ea"/>
                <a:cs typeface="+mn-cs"/>
              </a:defRPr>
            </a:lvl2pPr>
            <a:lvl3pPr marL="182563" indent="-182563">
              <a:spcBef>
                <a:spcPts val="0"/>
              </a:spcBef>
              <a:spcAft>
                <a:spcPts val="300"/>
              </a:spcAft>
              <a:buClr>
                <a:srgbClr val="707C8A"/>
              </a:buClr>
              <a:buSzPct val="100000"/>
              <a:buFont typeface="Arial" pitchFamily="34" charset="0"/>
              <a:buNone/>
              <a:tabLst>
                <a:tab pos="5040000" algn="r"/>
                <a:tab pos="8211600" algn="r"/>
              </a:tabLst>
              <a:defRPr lang="en-US" sz="1100" u="none" kern="1200" baseline="0" dirty="0" smtClean="0">
                <a:solidFill>
                  <a:srgbClr val="707C8A"/>
                </a:solidFill>
                <a:uFill>
                  <a:solidFill>
                    <a:schemeClr val="tx1">
                      <a:lumMod val="50000"/>
                      <a:lumOff val="50000"/>
                    </a:schemeClr>
                  </a:solidFill>
                </a:uFill>
                <a:latin typeface="+mn-lt"/>
                <a:ea typeface="+mn-ea"/>
                <a:cs typeface="+mn-cs"/>
              </a:defRPr>
            </a:lvl3pPr>
          </a:lstStyle>
          <a:p>
            <a:pPr lvl="0"/>
            <a:r>
              <a:rPr lang="en-US" smtClean="0"/>
              <a:t>Click to edit Master text styles</a:t>
            </a:r>
          </a:p>
          <a:p>
            <a:pPr lvl="1"/>
            <a:r>
              <a:rPr lang="en-US" smtClean="0"/>
              <a:t>Second level</a:t>
            </a:r>
          </a:p>
          <a:p>
            <a:pPr lvl="2"/>
            <a:r>
              <a:rPr lang="en-US" smtClean="0"/>
              <a:t>Third level</a:t>
            </a:r>
          </a:p>
        </p:txBody>
      </p:sp>
      <p:sp>
        <p:nvSpPr>
          <p:cNvPr id="14" name="Slide Number Placeholder 6"/>
          <p:cNvSpPr>
            <a:spLocks noGrp="1"/>
          </p:cNvSpPr>
          <p:nvPr>
            <p:ph type="sldNum" sz="quarter" idx="10"/>
          </p:nvPr>
        </p:nvSpPr>
        <p:spPr>
          <a:xfrm>
            <a:off x="10800653" y="6510528"/>
            <a:ext cx="769047" cy="219456"/>
          </a:xfrm>
          <a:prstGeom prst="rect">
            <a:avLst/>
          </a:prstGeom>
        </p:spPr>
        <p:txBody>
          <a:bodyPr/>
          <a:lstStyle>
            <a:lvl1pPr>
              <a:defRPr>
                <a:solidFill>
                  <a:srgbClr val="495965"/>
                </a:solidFill>
              </a:defRPr>
            </a:lvl1pPr>
          </a:lstStyle>
          <a:p>
            <a:fld id="{C1654822-CBA3-4BDF-80A9-3FE33B17E59A}" type="slidenum">
              <a:rPr lang="en-US" smtClean="0"/>
              <a:pPr/>
              <a:t>‹#›</a:t>
            </a:fld>
            <a:endParaRPr lang="en-US" dirty="0"/>
          </a:p>
        </p:txBody>
      </p:sp>
      <p:sp>
        <p:nvSpPr>
          <p:cNvPr id="12" name="TextBox 11"/>
          <p:cNvSpPr txBox="1"/>
          <p:nvPr userDrawn="1"/>
        </p:nvSpPr>
        <p:spPr>
          <a:xfrm>
            <a:off x="622301" y="6571258"/>
            <a:ext cx="535403" cy="123111"/>
          </a:xfrm>
          <a:prstGeom prst="rect">
            <a:avLst/>
          </a:prstGeom>
          <a:noFill/>
        </p:spPr>
        <p:txBody>
          <a:bodyPr wrap="none" lIns="0" tIns="0" rIns="0" bIns="0" rtlCol="0">
            <a:spAutoFit/>
          </a:bodyPr>
          <a:lstStyle/>
          <a:p>
            <a:pPr lvl="0"/>
            <a:r>
              <a:rPr lang="en-US" sz="800" b="0" kern="1200" cap="all" spc="0" baseline="0" dirty="0" smtClean="0">
                <a:solidFill>
                  <a:srgbClr val="495965"/>
                </a:solidFill>
                <a:latin typeface="+mn-lt"/>
                <a:ea typeface="+mn-ea"/>
                <a:cs typeface="+mn-cs"/>
              </a:rPr>
              <a:t>© 2017 IHS</a:t>
            </a:r>
            <a:endParaRPr lang="en-US" sz="800" b="0" kern="1200" cap="all" spc="0" baseline="0" dirty="0">
              <a:solidFill>
                <a:srgbClr val="495965"/>
              </a:solidFill>
              <a:latin typeface="+mn-lt"/>
              <a:ea typeface="+mn-ea"/>
              <a:cs typeface="+mn-cs"/>
            </a:endParaRPr>
          </a:p>
        </p:txBody>
      </p:sp>
      <p:cxnSp>
        <p:nvCxnSpPr>
          <p:cNvPr id="16" name="Straight Connector 15"/>
          <p:cNvCxnSpPr/>
          <p:nvPr userDrawn="1"/>
        </p:nvCxnSpPr>
        <p:spPr>
          <a:xfrm>
            <a:off x="622300" y="6427233"/>
            <a:ext cx="10947400" cy="0"/>
          </a:xfrm>
          <a:prstGeom prst="line">
            <a:avLst/>
          </a:prstGeom>
          <a:ln w="6350">
            <a:solidFill>
              <a:srgbClr val="495965"/>
            </a:solidFill>
          </a:ln>
        </p:spPr>
        <p:style>
          <a:lnRef idx="1">
            <a:schemeClr val="accent1"/>
          </a:lnRef>
          <a:fillRef idx="0">
            <a:schemeClr val="accent1"/>
          </a:fillRef>
          <a:effectRef idx="0">
            <a:schemeClr val="accent1"/>
          </a:effectRef>
          <a:fontRef idx="minor">
            <a:schemeClr val="tx1"/>
          </a:fontRef>
        </p:style>
      </p:cxnSp>
      <p:sp>
        <p:nvSpPr>
          <p:cNvPr id="9" name="Footer Placeholder 8"/>
          <p:cNvSpPr>
            <a:spLocks noGrp="1"/>
          </p:cNvSpPr>
          <p:nvPr>
            <p:ph type="ftr" sz="quarter" idx="14"/>
          </p:nvPr>
        </p:nvSpPr>
        <p:spPr/>
        <p:txBody>
          <a:bodyPr/>
          <a:lstStyle/>
          <a:p>
            <a:r>
              <a:rPr lang="en-US" smtClean="0"/>
              <a:t>Global Energy Forum: North American Gas</a:t>
            </a:r>
            <a:endParaRPr lang="en-US" dirty="0"/>
          </a:p>
        </p:txBody>
      </p:sp>
      <p:sp>
        <p:nvSpPr>
          <p:cNvPr id="8" name="TextBox 7"/>
          <p:cNvSpPr txBox="1"/>
          <p:nvPr userDrawn="1"/>
        </p:nvSpPr>
        <p:spPr>
          <a:xfrm>
            <a:off x="8467" y="507326"/>
            <a:ext cx="8050591" cy="461665"/>
          </a:xfrm>
          <a:prstGeom prst="rect">
            <a:avLst/>
          </a:prstGeom>
          <a:noFill/>
        </p:spPr>
        <p:txBody>
          <a:bodyPr wrap="square" lIns="90000" rtlCol="0">
            <a:spAutoFit/>
          </a:bodyPr>
          <a:lstStyle/>
          <a:p>
            <a:pPr marL="360000"/>
            <a:r>
              <a:rPr lang="en-US" sz="2400" b="1" baseline="0" dirty="0" smtClean="0">
                <a:solidFill>
                  <a:schemeClr val="tx2"/>
                </a:solidFill>
                <a:latin typeface="+mj-lt"/>
              </a:rPr>
              <a:t>Contents</a:t>
            </a:r>
            <a:endParaRPr lang="en-US" sz="2400" b="1" baseline="0" dirty="0">
              <a:solidFill>
                <a:schemeClr val="tx2"/>
              </a:solidFill>
              <a:latin typeface="+mj-lt"/>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able of Contents - 2 Column">
    <p:spTree>
      <p:nvGrpSpPr>
        <p:cNvPr id="1" name=""/>
        <p:cNvGrpSpPr/>
        <p:nvPr/>
      </p:nvGrpSpPr>
      <p:grpSpPr>
        <a:xfrm>
          <a:off x="0" y="0"/>
          <a:ext cx="0" cy="0"/>
          <a:chOff x="0" y="0"/>
          <a:chExt cx="0" cy="0"/>
        </a:xfrm>
      </p:grpSpPr>
      <p:sp>
        <p:nvSpPr>
          <p:cNvPr id="5" name="Text Placeholder 7"/>
          <p:cNvSpPr>
            <a:spLocks noGrp="1"/>
          </p:cNvSpPr>
          <p:nvPr>
            <p:ph type="body" sz="quarter" idx="13"/>
          </p:nvPr>
        </p:nvSpPr>
        <p:spPr>
          <a:xfrm>
            <a:off x="624417" y="1268414"/>
            <a:ext cx="10945283" cy="4968875"/>
          </a:xfrm>
        </p:spPr>
        <p:txBody>
          <a:bodyPr numCol="2" spcCol="360000"/>
          <a:lstStyle>
            <a:lvl1pPr marL="0" indent="0">
              <a:spcBef>
                <a:spcPts val="1200"/>
              </a:spcBef>
              <a:spcAft>
                <a:spcPts val="300"/>
              </a:spcAft>
              <a:buClr>
                <a:schemeClr val="bg1"/>
              </a:buClr>
              <a:buSzPct val="25000"/>
              <a:buFont typeface="Arial" pitchFamily="34" charset="0"/>
              <a:buChar char="‮"/>
              <a:tabLst>
                <a:tab pos="8210550" algn="r"/>
              </a:tabLst>
              <a:defRPr lang="en-US" sz="1600" b="1" u="none" kern="1200" cap="all" baseline="0" dirty="0" smtClean="0">
                <a:solidFill>
                  <a:schemeClr val="tx1"/>
                </a:solidFill>
                <a:uFill>
                  <a:solidFill>
                    <a:schemeClr val="tx2"/>
                  </a:solidFill>
                </a:uFill>
                <a:latin typeface="+mn-lt"/>
                <a:ea typeface="+mn-ea"/>
                <a:cs typeface="+mn-cs"/>
              </a:defRPr>
            </a:lvl1pPr>
            <a:lvl2pPr marL="3175" indent="-3175" defTabSz="1044000">
              <a:spcBef>
                <a:spcPts val="0"/>
              </a:spcBef>
              <a:spcAft>
                <a:spcPts val="300"/>
              </a:spcAft>
              <a:buClr>
                <a:schemeClr val="bg1"/>
              </a:buClr>
              <a:buSzPct val="25000"/>
              <a:buFont typeface="Arial" pitchFamily="34" charset="0"/>
              <a:buChar char="‮"/>
              <a:tabLst>
                <a:tab pos="8211600" algn="r"/>
              </a:tabLst>
              <a:defRPr lang="en-US" sz="1400" b="1" u="none" kern="1200" baseline="0" dirty="0" smtClean="0">
                <a:solidFill>
                  <a:srgbClr val="707C8A"/>
                </a:solidFill>
                <a:uFill>
                  <a:solidFill>
                    <a:schemeClr val="tx1"/>
                  </a:solidFill>
                </a:uFill>
                <a:latin typeface="+mn-lt"/>
                <a:ea typeface="+mn-ea"/>
                <a:cs typeface="+mn-cs"/>
              </a:defRPr>
            </a:lvl2pPr>
            <a:lvl3pPr marL="177800" indent="-177800">
              <a:spcBef>
                <a:spcPts val="0"/>
              </a:spcBef>
              <a:spcAft>
                <a:spcPts val="300"/>
              </a:spcAft>
              <a:buClr>
                <a:srgbClr val="707C8A"/>
              </a:buClr>
              <a:buFont typeface="Arial" pitchFamily="34" charset="0"/>
              <a:buNone/>
              <a:tabLst>
                <a:tab pos="8210550" algn="r"/>
              </a:tabLst>
              <a:defRPr lang="en-US" sz="1100" u="none" kern="1200" baseline="0" dirty="0" smtClean="0">
                <a:solidFill>
                  <a:srgbClr val="707C8A"/>
                </a:solidFill>
                <a:uFill>
                  <a:solidFill>
                    <a:schemeClr val="tx1">
                      <a:lumMod val="50000"/>
                      <a:lumOff val="50000"/>
                    </a:schemeClr>
                  </a:solidFill>
                </a:uFill>
                <a:latin typeface="+mn-lt"/>
                <a:ea typeface="+mn-ea"/>
                <a:cs typeface="+mn-cs"/>
              </a:defRPr>
            </a:lvl3pPr>
          </a:lstStyle>
          <a:p>
            <a:pPr lvl="0"/>
            <a:r>
              <a:rPr lang="en-US" smtClean="0"/>
              <a:t>Click to edit Master text styles</a:t>
            </a:r>
          </a:p>
          <a:p>
            <a:pPr lvl="1"/>
            <a:r>
              <a:rPr lang="en-US" smtClean="0"/>
              <a:t>Second level</a:t>
            </a:r>
          </a:p>
          <a:p>
            <a:pPr lvl="2"/>
            <a:r>
              <a:rPr lang="en-US" smtClean="0"/>
              <a:t>Third level</a:t>
            </a:r>
          </a:p>
        </p:txBody>
      </p:sp>
      <p:sp>
        <p:nvSpPr>
          <p:cNvPr id="10" name="Slide Number Placeholder 6"/>
          <p:cNvSpPr>
            <a:spLocks noGrp="1"/>
          </p:cNvSpPr>
          <p:nvPr>
            <p:ph type="sldNum" sz="quarter" idx="10"/>
          </p:nvPr>
        </p:nvSpPr>
        <p:spPr>
          <a:xfrm>
            <a:off x="10800653" y="6510528"/>
            <a:ext cx="769047" cy="219456"/>
          </a:xfrm>
          <a:prstGeom prst="rect">
            <a:avLst/>
          </a:prstGeom>
        </p:spPr>
        <p:txBody>
          <a:bodyPr/>
          <a:lstStyle/>
          <a:p>
            <a:fld id="{C1654822-CBA3-4BDF-80A9-3FE33B17E59A}" type="slidenum">
              <a:rPr lang="en-US" smtClean="0"/>
              <a:pPr/>
              <a:t>‹#›</a:t>
            </a:fld>
            <a:endParaRPr lang="en-US"/>
          </a:p>
        </p:txBody>
      </p:sp>
      <p:cxnSp>
        <p:nvCxnSpPr>
          <p:cNvPr id="16" name="Straight Connector 15"/>
          <p:cNvCxnSpPr/>
          <p:nvPr userDrawn="1"/>
        </p:nvCxnSpPr>
        <p:spPr>
          <a:xfrm>
            <a:off x="622300" y="6427233"/>
            <a:ext cx="10947400" cy="0"/>
          </a:xfrm>
          <a:prstGeom prst="line">
            <a:avLst/>
          </a:prstGeom>
          <a:ln w="6350">
            <a:solidFill>
              <a:srgbClr val="495965"/>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622301" y="6571258"/>
            <a:ext cx="535403" cy="123111"/>
          </a:xfrm>
          <a:prstGeom prst="rect">
            <a:avLst/>
          </a:prstGeom>
          <a:noFill/>
        </p:spPr>
        <p:txBody>
          <a:bodyPr wrap="none" lIns="0" tIns="0" rIns="0" bIns="0" rtlCol="0">
            <a:spAutoFit/>
          </a:bodyPr>
          <a:lstStyle/>
          <a:p>
            <a:pPr lvl="0"/>
            <a:r>
              <a:rPr lang="en-US" sz="800" b="0" kern="1200" cap="all" spc="0" baseline="0" dirty="0" smtClean="0">
                <a:solidFill>
                  <a:srgbClr val="495965"/>
                </a:solidFill>
                <a:latin typeface="+mn-lt"/>
                <a:ea typeface="+mn-ea"/>
                <a:cs typeface="+mn-cs"/>
              </a:rPr>
              <a:t>© 2017 IHS</a:t>
            </a:r>
            <a:endParaRPr lang="en-US" sz="800" b="0" kern="1200" cap="all" spc="0" baseline="0" dirty="0">
              <a:solidFill>
                <a:srgbClr val="495965"/>
              </a:solidFill>
              <a:latin typeface="+mn-lt"/>
              <a:ea typeface="+mn-ea"/>
              <a:cs typeface="+mn-cs"/>
            </a:endParaRPr>
          </a:p>
        </p:txBody>
      </p:sp>
      <p:sp>
        <p:nvSpPr>
          <p:cNvPr id="11" name="Footer Placeholder 10"/>
          <p:cNvSpPr>
            <a:spLocks noGrp="1"/>
          </p:cNvSpPr>
          <p:nvPr>
            <p:ph type="ftr" sz="quarter" idx="14"/>
          </p:nvPr>
        </p:nvSpPr>
        <p:spPr/>
        <p:txBody>
          <a:bodyPr/>
          <a:lstStyle/>
          <a:p>
            <a:r>
              <a:rPr lang="en-US" smtClean="0"/>
              <a:t>Global Energy Forum: North American Gas</a:t>
            </a:r>
            <a:endParaRPr lang="en-US" dirty="0"/>
          </a:p>
        </p:txBody>
      </p:sp>
      <p:sp>
        <p:nvSpPr>
          <p:cNvPr id="9" name="TextBox 8"/>
          <p:cNvSpPr txBox="1"/>
          <p:nvPr userDrawn="1"/>
        </p:nvSpPr>
        <p:spPr>
          <a:xfrm>
            <a:off x="8467" y="507326"/>
            <a:ext cx="8050591" cy="461665"/>
          </a:xfrm>
          <a:prstGeom prst="rect">
            <a:avLst/>
          </a:prstGeom>
          <a:noFill/>
        </p:spPr>
        <p:txBody>
          <a:bodyPr wrap="square" lIns="90000" rtlCol="0">
            <a:spAutoFit/>
          </a:bodyPr>
          <a:lstStyle/>
          <a:p>
            <a:pPr marL="360000"/>
            <a:r>
              <a:rPr lang="en-US" sz="2400" b="1" baseline="0" dirty="0" smtClean="0">
                <a:solidFill>
                  <a:schemeClr val="tx2"/>
                </a:solidFill>
                <a:latin typeface="+mj-lt"/>
              </a:rPr>
              <a:t>Contents</a:t>
            </a:r>
            <a:endParaRPr lang="en-US" sz="2400" b="1" baseline="0" dirty="0">
              <a:solidFill>
                <a:schemeClr val="tx2"/>
              </a:solidFill>
              <a:latin typeface="+mj-lt"/>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6" name="Slide Number Placeholder 6"/>
          <p:cNvSpPr>
            <a:spLocks noGrp="1"/>
          </p:cNvSpPr>
          <p:nvPr>
            <p:ph type="sldNum" sz="quarter" idx="10"/>
          </p:nvPr>
        </p:nvSpPr>
        <p:spPr>
          <a:xfrm>
            <a:off x="10800653" y="6510528"/>
            <a:ext cx="769047" cy="219456"/>
          </a:xfrm>
          <a:prstGeom prst="rect">
            <a:avLst/>
          </a:prstGeom>
        </p:spPr>
        <p:txBody>
          <a:bodyPr/>
          <a:lstStyle>
            <a:lvl1pPr>
              <a:defRPr>
                <a:solidFill>
                  <a:srgbClr val="495965"/>
                </a:solidFill>
              </a:defRPr>
            </a:lvl1pPr>
          </a:lstStyle>
          <a:p>
            <a:fld id="{C1654822-CBA3-4BDF-80A9-3FE33B17E59A}" type="slidenum">
              <a:rPr lang="en-US" smtClean="0"/>
              <a:pPr/>
              <a:t>‹#›</a:t>
            </a:fld>
            <a:endParaRPr lang="en-US" dirty="0"/>
          </a:p>
        </p:txBody>
      </p:sp>
      <p:sp>
        <p:nvSpPr>
          <p:cNvPr id="9" name="TextBox 8"/>
          <p:cNvSpPr txBox="1"/>
          <p:nvPr userDrawn="1"/>
        </p:nvSpPr>
        <p:spPr>
          <a:xfrm>
            <a:off x="622301" y="6571258"/>
            <a:ext cx="535403" cy="123111"/>
          </a:xfrm>
          <a:prstGeom prst="rect">
            <a:avLst/>
          </a:prstGeom>
          <a:noFill/>
        </p:spPr>
        <p:txBody>
          <a:bodyPr wrap="none" lIns="0" tIns="0" rIns="0" bIns="0" rtlCol="0">
            <a:spAutoFit/>
          </a:bodyPr>
          <a:lstStyle/>
          <a:p>
            <a:pPr lvl="0"/>
            <a:r>
              <a:rPr lang="en-US" sz="800" b="0" kern="1200" cap="all" spc="0" baseline="0" dirty="0" smtClean="0">
                <a:solidFill>
                  <a:srgbClr val="495965"/>
                </a:solidFill>
                <a:latin typeface="+mn-lt"/>
                <a:ea typeface="+mn-ea"/>
                <a:cs typeface="+mn-cs"/>
              </a:rPr>
              <a:t>© 2017 IHS</a:t>
            </a:r>
            <a:endParaRPr lang="en-US" sz="800" b="0" kern="1200" cap="all" spc="0" baseline="0" dirty="0">
              <a:solidFill>
                <a:srgbClr val="495965"/>
              </a:solidFill>
              <a:latin typeface="+mn-lt"/>
              <a:ea typeface="+mn-ea"/>
              <a:cs typeface="+mn-cs"/>
            </a:endParaRPr>
          </a:p>
        </p:txBody>
      </p:sp>
      <p:cxnSp>
        <p:nvCxnSpPr>
          <p:cNvPr id="10" name="Straight Connector 9"/>
          <p:cNvCxnSpPr/>
          <p:nvPr userDrawn="1"/>
        </p:nvCxnSpPr>
        <p:spPr>
          <a:xfrm>
            <a:off x="622300" y="6427233"/>
            <a:ext cx="10947400" cy="0"/>
          </a:xfrm>
          <a:prstGeom prst="line">
            <a:avLst/>
          </a:prstGeom>
          <a:ln w="6350">
            <a:solidFill>
              <a:srgbClr val="495965"/>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617760" y="836640"/>
            <a:ext cx="10951001" cy="1821740"/>
          </a:xfrm>
          <a:prstGeom prst="rect">
            <a:avLst/>
          </a:prstGeom>
        </p:spPr>
        <p:txBody>
          <a:bodyPr anchor="b"/>
          <a:lstStyle>
            <a:lvl1pPr>
              <a:defRPr sz="2800" spc="0" baseline="0"/>
            </a:lvl1pPr>
          </a:lstStyle>
          <a:p>
            <a:r>
              <a:rPr lang="en-US" dirty="0" smtClean="0"/>
              <a:t>Section divider title here in sentence case</a:t>
            </a:r>
            <a:endParaRPr lang="en-US" dirty="0"/>
          </a:p>
        </p:txBody>
      </p:sp>
      <p:cxnSp>
        <p:nvCxnSpPr>
          <p:cNvPr id="13" name="Straight Connector 12"/>
          <p:cNvCxnSpPr/>
          <p:nvPr userDrawn="1"/>
        </p:nvCxnSpPr>
        <p:spPr>
          <a:xfrm>
            <a:off x="622300" y="2729818"/>
            <a:ext cx="10947400" cy="0"/>
          </a:xfrm>
          <a:prstGeom prst="line">
            <a:avLst/>
          </a:prstGeom>
          <a:ln>
            <a:solidFill>
              <a:srgbClr val="495965"/>
            </a:solidFill>
          </a:ln>
        </p:spPr>
        <p:style>
          <a:lnRef idx="1">
            <a:schemeClr val="accent1"/>
          </a:lnRef>
          <a:fillRef idx="0">
            <a:schemeClr val="accent1"/>
          </a:fillRef>
          <a:effectRef idx="0">
            <a:schemeClr val="accent1"/>
          </a:effectRef>
          <a:fontRef idx="minor">
            <a:schemeClr val="tx1"/>
          </a:fontRef>
        </p:style>
      </p:cxnSp>
      <p:sp>
        <p:nvSpPr>
          <p:cNvPr id="16" name="Text Placeholder 4"/>
          <p:cNvSpPr>
            <a:spLocks noGrp="1"/>
          </p:cNvSpPr>
          <p:nvPr userDrawn="1">
            <p:ph type="body" sz="quarter" idx="13"/>
          </p:nvPr>
        </p:nvSpPr>
        <p:spPr>
          <a:xfrm>
            <a:off x="622300" y="4797191"/>
            <a:ext cx="10947401" cy="1390433"/>
          </a:xfrm>
        </p:spPr>
        <p:txBody>
          <a:bodyPr anchor="b"/>
          <a:lstStyle>
            <a:lvl1pPr>
              <a:spcBef>
                <a:spcPts val="0"/>
              </a:spcBef>
              <a:spcAft>
                <a:spcPts val="600"/>
              </a:spcAft>
              <a:buNone/>
              <a:defRPr sz="1400" b="0">
                <a:solidFill>
                  <a:srgbClr val="495965"/>
                </a:solidFill>
              </a:defRPr>
            </a:lvl1pPr>
          </a:lstStyle>
          <a:p>
            <a:pPr lvl="0"/>
            <a:r>
              <a:rPr lang="en-US" b="1" smtClean="0"/>
              <a:t>Click to edit Master text styles</a:t>
            </a:r>
          </a:p>
        </p:txBody>
      </p:sp>
      <p:sp>
        <p:nvSpPr>
          <p:cNvPr id="14" name="Footer Placeholder 13"/>
          <p:cNvSpPr>
            <a:spLocks noGrp="1"/>
          </p:cNvSpPr>
          <p:nvPr>
            <p:ph type="ftr" sz="quarter" idx="14"/>
          </p:nvPr>
        </p:nvSpPr>
        <p:spPr/>
        <p:txBody>
          <a:bodyPr/>
          <a:lstStyle/>
          <a:p>
            <a:r>
              <a:rPr lang="en-US" smtClean="0"/>
              <a:t>Global Energy Forum: North American Gas</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2300" y="549275"/>
            <a:ext cx="10951001" cy="792163"/>
          </a:xfrm>
          <a:prstGeom prst="rect">
            <a:avLst/>
          </a:prstGeom>
        </p:spPr>
        <p:txBody>
          <a:bodyPr/>
          <a:lstStyle>
            <a:lvl1pPr>
              <a:defRPr spc="0" baseline="0"/>
            </a:lvl1pPr>
          </a:lstStyle>
          <a:p>
            <a:r>
              <a:rPr lang="en-US" smtClean="0"/>
              <a:t>Click to edit Master title style</a:t>
            </a:r>
            <a:endParaRPr lang="en-US" dirty="0"/>
          </a:p>
        </p:txBody>
      </p:sp>
      <p:sp>
        <p:nvSpPr>
          <p:cNvPr id="3" name="Content Placeholder 2"/>
          <p:cNvSpPr>
            <a:spLocks noGrp="1"/>
          </p:cNvSpPr>
          <p:nvPr>
            <p:ph idx="1"/>
          </p:nvPr>
        </p:nvSpPr>
        <p:spPr>
          <a:xfrm>
            <a:off x="609601" y="1484313"/>
            <a:ext cx="10960100" cy="4752976"/>
          </a:xfrm>
        </p:spPr>
        <p:txBody>
          <a:bodyPr/>
          <a:lstStyle>
            <a:lvl4pPr marL="723900" indent="-177800">
              <a:defRPr/>
            </a:lvl4pPr>
            <a:lvl7pPr marL="901700" indent="-177800">
              <a:defRPr/>
            </a:lvl7pPr>
            <a:lvl8pPr marL="1079500" indent="-177800">
              <a:defRPr/>
            </a:lvl8pPr>
            <a:lvl9pPr marL="1257300" indent="-1778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6" name="Slide Number Placeholder 6"/>
          <p:cNvSpPr>
            <a:spLocks noGrp="1"/>
          </p:cNvSpPr>
          <p:nvPr>
            <p:ph type="sldNum" sz="quarter" idx="10"/>
          </p:nvPr>
        </p:nvSpPr>
        <p:spPr>
          <a:xfrm>
            <a:off x="10800653" y="6510528"/>
            <a:ext cx="769047" cy="219456"/>
          </a:xfrm>
          <a:prstGeom prst="rect">
            <a:avLst/>
          </a:prstGeom>
        </p:spPr>
        <p:txBody>
          <a:bodyPr/>
          <a:lstStyle/>
          <a:p>
            <a:fld id="{C1654822-CBA3-4BDF-80A9-3FE33B17E59A}" type="slidenum">
              <a:rPr lang="en-US" smtClean="0"/>
              <a:pPr/>
              <a:t>‹#›</a:t>
            </a:fld>
            <a:endParaRPr lang="en-US" dirty="0"/>
          </a:p>
        </p:txBody>
      </p:sp>
      <p:sp>
        <p:nvSpPr>
          <p:cNvPr id="7" name="Footer Placeholder 6"/>
          <p:cNvSpPr>
            <a:spLocks noGrp="1"/>
          </p:cNvSpPr>
          <p:nvPr>
            <p:ph type="ftr" sz="quarter" idx="11"/>
          </p:nvPr>
        </p:nvSpPr>
        <p:spPr>
          <a:xfrm>
            <a:off x="6288617" y="116632"/>
            <a:ext cx="5281083" cy="360040"/>
          </a:xfrm>
        </p:spPr>
        <p:txBody>
          <a:bodyPr/>
          <a:lstStyle/>
          <a:p>
            <a:r>
              <a:rPr lang="en-US" smtClean="0"/>
              <a:t>Global Energy Forum: North American Gas</a:t>
            </a:r>
            <a:endParaRPr lang="en-US" dirty="0"/>
          </a:p>
        </p:txBody>
      </p:sp>
      <p:sp>
        <p:nvSpPr>
          <p:cNvPr id="8" name="Gray text above slide title"/>
          <p:cNvSpPr>
            <a:spLocks noGrp="1"/>
          </p:cNvSpPr>
          <p:nvPr>
            <p:ph type="body" sz="quarter" idx="12" hasCustomPrompt="1"/>
          </p:nvPr>
        </p:nvSpPr>
        <p:spPr>
          <a:xfrm>
            <a:off x="622301" y="116633"/>
            <a:ext cx="5281084" cy="360040"/>
          </a:xfrm>
        </p:spPr>
        <p:txBody>
          <a:bodyPr wrap="none" anchor="b"/>
          <a:lstStyle>
            <a:lvl1pPr marL="0" indent="0">
              <a:buNone/>
              <a:tabLst/>
              <a:defRPr sz="1600">
                <a:solidFill>
                  <a:srgbClr val="495965"/>
                </a:solidFill>
              </a:defRPr>
            </a:lvl1pPr>
          </a:lstStyle>
          <a:p>
            <a:pPr lvl="0"/>
            <a:r>
              <a:rPr lang="en-US" dirty="0" smtClean="0"/>
              <a:t>Add grey text here in sentence case</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0" name="Slide Number Placeholder 6"/>
          <p:cNvSpPr>
            <a:spLocks noGrp="1"/>
          </p:cNvSpPr>
          <p:nvPr>
            <p:ph type="sldNum" sz="quarter" idx="10"/>
          </p:nvPr>
        </p:nvSpPr>
        <p:spPr>
          <a:xfrm>
            <a:off x="10800653" y="6510528"/>
            <a:ext cx="769047" cy="219456"/>
          </a:xfrm>
          <a:prstGeom prst="rect">
            <a:avLst/>
          </a:prstGeom>
        </p:spPr>
        <p:txBody>
          <a:bodyPr/>
          <a:lstStyle/>
          <a:p>
            <a:fld id="{C1654822-CBA3-4BDF-80A9-3FE33B17E59A}" type="slidenum">
              <a:rPr lang="en-US" smtClean="0"/>
              <a:pPr/>
              <a:t>‹#›</a:t>
            </a:fld>
            <a:endParaRPr lang="en-US"/>
          </a:p>
        </p:txBody>
      </p:sp>
      <p:sp>
        <p:nvSpPr>
          <p:cNvPr id="15" name="Title 1"/>
          <p:cNvSpPr>
            <a:spLocks noGrp="1"/>
          </p:cNvSpPr>
          <p:nvPr>
            <p:ph type="title"/>
          </p:nvPr>
        </p:nvSpPr>
        <p:spPr>
          <a:xfrm>
            <a:off x="622300" y="549275"/>
            <a:ext cx="10951001" cy="792163"/>
          </a:xfrm>
          <a:prstGeom prst="rect">
            <a:avLst/>
          </a:prstGeom>
        </p:spPr>
        <p:txBody>
          <a:bodyPr/>
          <a:lstStyle>
            <a:lvl1pPr>
              <a:defRPr spc="0" baseline="0"/>
            </a:lvl1pPr>
          </a:lstStyle>
          <a:p>
            <a:r>
              <a:rPr lang="en-US" smtClean="0"/>
              <a:t>Click to edit Master title style</a:t>
            </a:r>
            <a:endParaRPr lang="en-US" dirty="0"/>
          </a:p>
        </p:txBody>
      </p:sp>
      <p:sp>
        <p:nvSpPr>
          <p:cNvPr id="7" name="Content Placeholder 2"/>
          <p:cNvSpPr>
            <a:spLocks noGrp="1"/>
          </p:cNvSpPr>
          <p:nvPr>
            <p:ph idx="1"/>
          </p:nvPr>
        </p:nvSpPr>
        <p:spPr>
          <a:xfrm>
            <a:off x="609601" y="1484313"/>
            <a:ext cx="5293784" cy="4752976"/>
          </a:xfrm>
        </p:spPr>
        <p:txBody>
          <a:bodyPr/>
          <a:lstStyle>
            <a:lvl4pPr marL="723900" indent="-177800">
              <a:defRPr/>
            </a:lvl4pPr>
            <a:lvl7pPr marL="901700" indent="-177800">
              <a:defRPr/>
            </a:lvl7pPr>
            <a:lvl8pPr marL="1079500" indent="-177800">
              <a:defRPr/>
            </a:lvl8pPr>
            <a:lvl9pPr marL="1257300" indent="-1778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8" name="Content Placeholder 2"/>
          <p:cNvSpPr>
            <a:spLocks noGrp="1"/>
          </p:cNvSpPr>
          <p:nvPr>
            <p:ph idx="11"/>
          </p:nvPr>
        </p:nvSpPr>
        <p:spPr>
          <a:xfrm>
            <a:off x="6275916" y="1484313"/>
            <a:ext cx="5293784" cy="4752976"/>
          </a:xfrm>
        </p:spPr>
        <p:txBody>
          <a:bodyPr/>
          <a:lstStyle>
            <a:lvl4pPr marL="723900" indent="-177800">
              <a:defRPr/>
            </a:lvl4pPr>
            <a:lvl7pPr marL="901700" indent="-177800">
              <a:defRPr/>
            </a:lvl7pPr>
            <a:lvl8pPr marL="1079500" indent="-177800">
              <a:defRPr/>
            </a:lvl8pPr>
            <a:lvl9pPr marL="1257300" indent="-1778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Footer Placeholder 8"/>
          <p:cNvSpPr>
            <a:spLocks noGrp="1"/>
          </p:cNvSpPr>
          <p:nvPr>
            <p:ph type="ftr" sz="quarter" idx="12"/>
          </p:nvPr>
        </p:nvSpPr>
        <p:spPr>
          <a:xfrm>
            <a:off x="6288617" y="116632"/>
            <a:ext cx="5281083" cy="360040"/>
          </a:xfrm>
        </p:spPr>
        <p:txBody>
          <a:bodyPr/>
          <a:lstStyle/>
          <a:p>
            <a:r>
              <a:rPr lang="en-US" smtClean="0"/>
              <a:t>Global Energy Forum: North American Gas</a:t>
            </a:r>
            <a:endParaRPr lang="en-US" dirty="0"/>
          </a:p>
        </p:txBody>
      </p:sp>
      <p:sp>
        <p:nvSpPr>
          <p:cNvPr id="13" name="Gray text above slide title"/>
          <p:cNvSpPr>
            <a:spLocks noGrp="1"/>
          </p:cNvSpPr>
          <p:nvPr>
            <p:ph type="body" sz="quarter" idx="13" hasCustomPrompt="1"/>
          </p:nvPr>
        </p:nvSpPr>
        <p:spPr>
          <a:xfrm>
            <a:off x="622301" y="116633"/>
            <a:ext cx="5281084" cy="360040"/>
          </a:xfrm>
        </p:spPr>
        <p:txBody>
          <a:bodyPr wrap="none" anchor="b"/>
          <a:lstStyle>
            <a:lvl1pPr marL="0" indent="0">
              <a:buNone/>
              <a:tabLst/>
              <a:defRPr sz="1600">
                <a:solidFill>
                  <a:srgbClr val="495965"/>
                </a:solidFill>
              </a:defRPr>
            </a:lvl1pPr>
          </a:lstStyle>
          <a:p>
            <a:pPr lvl="0"/>
            <a:r>
              <a:rPr lang="en-US" dirty="0" smtClean="0"/>
              <a:t>Add grey text here in sentence case</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Placeholders v2">
    <p:spTree>
      <p:nvGrpSpPr>
        <p:cNvPr id="1" name=""/>
        <p:cNvGrpSpPr/>
        <p:nvPr/>
      </p:nvGrpSpPr>
      <p:grpSpPr>
        <a:xfrm>
          <a:off x="0" y="0"/>
          <a:ext cx="0" cy="0"/>
          <a:chOff x="0" y="0"/>
          <a:chExt cx="0" cy="0"/>
        </a:xfrm>
      </p:grpSpPr>
      <p:sp>
        <p:nvSpPr>
          <p:cNvPr id="7" name="Slide Number Placeholder 6"/>
          <p:cNvSpPr>
            <a:spLocks noGrp="1"/>
          </p:cNvSpPr>
          <p:nvPr>
            <p:ph type="sldNum" sz="quarter" idx="10"/>
          </p:nvPr>
        </p:nvSpPr>
        <p:spPr>
          <a:xfrm>
            <a:off x="10800653" y="6510528"/>
            <a:ext cx="769047" cy="219456"/>
          </a:xfrm>
          <a:prstGeom prst="rect">
            <a:avLst/>
          </a:prstGeom>
        </p:spPr>
        <p:txBody>
          <a:bodyPr/>
          <a:lstStyle/>
          <a:p>
            <a:fld id="{C1654822-CBA3-4BDF-80A9-3FE33B17E59A}" type="slidenum">
              <a:rPr lang="en-US" smtClean="0"/>
              <a:pPr/>
              <a:t>‹#›</a:t>
            </a:fld>
            <a:endParaRPr lang="en-US"/>
          </a:p>
        </p:txBody>
      </p:sp>
      <p:sp>
        <p:nvSpPr>
          <p:cNvPr id="14" name="Title 1"/>
          <p:cNvSpPr>
            <a:spLocks noGrp="1"/>
          </p:cNvSpPr>
          <p:nvPr>
            <p:ph type="title"/>
          </p:nvPr>
        </p:nvSpPr>
        <p:spPr>
          <a:xfrm>
            <a:off x="622300" y="549275"/>
            <a:ext cx="10951001" cy="792163"/>
          </a:xfrm>
          <a:prstGeom prst="rect">
            <a:avLst/>
          </a:prstGeom>
        </p:spPr>
        <p:txBody>
          <a:bodyPr/>
          <a:lstStyle>
            <a:lvl1pPr>
              <a:defRPr spc="0" baseline="0"/>
            </a:lvl1pPr>
          </a:lstStyle>
          <a:p>
            <a:r>
              <a:rPr lang="en-US" smtClean="0"/>
              <a:t>Click to edit Master title style</a:t>
            </a:r>
            <a:endParaRPr lang="en-US" dirty="0"/>
          </a:p>
        </p:txBody>
      </p:sp>
      <p:sp>
        <p:nvSpPr>
          <p:cNvPr id="8" name="Content Placeholder 2"/>
          <p:cNvSpPr>
            <a:spLocks noGrp="1"/>
          </p:cNvSpPr>
          <p:nvPr>
            <p:ph idx="1"/>
          </p:nvPr>
        </p:nvSpPr>
        <p:spPr>
          <a:xfrm>
            <a:off x="609601" y="1484314"/>
            <a:ext cx="10960099" cy="2232025"/>
          </a:xfrm>
        </p:spPr>
        <p:txBody>
          <a:bodyPr/>
          <a:lstStyle>
            <a:lvl4pPr marL="723900" indent="-177800">
              <a:defRPr/>
            </a:lvl4pPr>
            <a:lvl7pPr marL="901700" indent="-177800">
              <a:defRPr/>
            </a:lvl7pPr>
            <a:lvl8pPr marL="1079500" indent="-177800">
              <a:defRPr/>
            </a:lvl8pPr>
            <a:lvl9pPr marL="1257300" indent="-1778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2"/>
          <p:cNvSpPr>
            <a:spLocks noGrp="1"/>
          </p:cNvSpPr>
          <p:nvPr>
            <p:ph idx="11"/>
          </p:nvPr>
        </p:nvSpPr>
        <p:spPr>
          <a:xfrm>
            <a:off x="622300" y="4005264"/>
            <a:ext cx="10960099" cy="2232025"/>
          </a:xfrm>
        </p:spPr>
        <p:txBody>
          <a:bodyPr/>
          <a:lstStyle>
            <a:lvl4pPr marL="723900" indent="-177800">
              <a:defRPr/>
            </a:lvl4pPr>
            <a:lvl7pPr marL="901700" indent="-177800">
              <a:defRPr/>
            </a:lvl7pPr>
            <a:lvl8pPr marL="1079500" indent="-177800">
              <a:defRPr/>
            </a:lvl8pPr>
            <a:lvl9pPr marL="1257300" indent="-1778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Footer Placeholder 8"/>
          <p:cNvSpPr>
            <a:spLocks noGrp="1"/>
          </p:cNvSpPr>
          <p:nvPr>
            <p:ph type="ftr" sz="quarter" idx="12"/>
          </p:nvPr>
        </p:nvSpPr>
        <p:spPr>
          <a:xfrm>
            <a:off x="6288617" y="116632"/>
            <a:ext cx="5281083" cy="360040"/>
          </a:xfrm>
        </p:spPr>
        <p:txBody>
          <a:bodyPr/>
          <a:lstStyle/>
          <a:p>
            <a:r>
              <a:rPr lang="en-US" smtClean="0"/>
              <a:t>Global Energy Forum: North American Gas</a:t>
            </a:r>
            <a:endParaRPr lang="en-US" dirty="0"/>
          </a:p>
        </p:txBody>
      </p:sp>
      <p:sp>
        <p:nvSpPr>
          <p:cNvPr id="12" name="Gray text above slide title"/>
          <p:cNvSpPr>
            <a:spLocks noGrp="1"/>
          </p:cNvSpPr>
          <p:nvPr>
            <p:ph type="body" sz="quarter" idx="13" hasCustomPrompt="1"/>
          </p:nvPr>
        </p:nvSpPr>
        <p:spPr>
          <a:xfrm>
            <a:off x="622301" y="116633"/>
            <a:ext cx="5281084" cy="360040"/>
          </a:xfrm>
        </p:spPr>
        <p:txBody>
          <a:bodyPr wrap="none" anchor="b"/>
          <a:lstStyle>
            <a:lvl1pPr marL="0" indent="0">
              <a:buNone/>
              <a:tabLst/>
              <a:defRPr sz="1600">
                <a:solidFill>
                  <a:srgbClr val="495965"/>
                </a:solidFill>
              </a:defRPr>
            </a:lvl1pPr>
          </a:lstStyle>
          <a:p>
            <a:pPr lvl="0"/>
            <a:r>
              <a:rPr lang="en-US" dirty="0" smtClean="0"/>
              <a:t>Add grey text here in sentence case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 Placeholders">
    <p:spTree>
      <p:nvGrpSpPr>
        <p:cNvPr id="1" name=""/>
        <p:cNvGrpSpPr/>
        <p:nvPr/>
      </p:nvGrpSpPr>
      <p:grpSpPr>
        <a:xfrm>
          <a:off x="0" y="0"/>
          <a:ext cx="0" cy="0"/>
          <a:chOff x="0" y="0"/>
          <a:chExt cx="0" cy="0"/>
        </a:xfrm>
      </p:grpSpPr>
      <p:sp>
        <p:nvSpPr>
          <p:cNvPr id="11" name="Slide Number Placeholder 6"/>
          <p:cNvSpPr>
            <a:spLocks noGrp="1"/>
          </p:cNvSpPr>
          <p:nvPr>
            <p:ph type="sldNum" sz="quarter" idx="10"/>
          </p:nvPr>
        </p:nvSpPr>
        <p:spPr>
          <a:xfrm>
            <a:off x="10800653" y="6510528"/>
            <a:ext cx="769047" cy="219456"/>
          </a:xfrm>
          <a:prstGeom prst="rect">
            <a:avLst/>
          </a:prstGeom>
        </p:spPr>
        <p:txBody>
          <a:bodyPr/>
          <a:lstStyle/>
          <a:p>
            <a:fld id="{C1654822-CBA3-4BDF-80A9-3FE33B17E59A}" type="slidenum">
              <a:rPr lang="en-US" smtClean="0"/>
              <a:pPr/>
              <a:t>‹#›</a:t>
            </a:fld>
            <a:endParaRPr lang="en-US"/>
          </a:p>
        </p:txBody>
      </p:sp>
      <p:sp>
        <p:nvSpPr>
          <p:cNvPr id="15" name="Title 1"/>
          <p:cNvSpPr>
            <a:spLocks noGrp="1"/>
          </p:cNvSpPr>
          <p:nvPr>
            <p:ph type="title"/>
          </p:nvPr>
        </p:nvSpPr>
        <p:spPr>
          <a:xfrm>
            <a:off x="622300" y="549275"/>
            <a:ext cx="10951001" cy="792163"/>
          </a:xfrm>
          <a:prstGeom prst="rect">
            <a:avLst/>
          </a:prstGeom>
        </p:spPr>
        <p:txBody>
          <a:bodyPr/>
          <a:lstStyle>
            <a:lvl1pPr>
              <a:defRPr spc="0" baseline="0"/>
            </a:lvl1pPr>
          </a:lstStyle>
          <a:p>
            <a:r>
              <a:rPr lang="en-US" smtClean="0"/>
              <a:t>Click to edit Master title style</a:t>
            </a:r>
            <a:endParaRPr lang="en-US" dirty="0"/>
          </a:p>
        </p:txBody>
      </p:sp>
      <p:sp>
        <p:nvSpPr>
          <p:cNvPr id="12" name="Content Placeholder 2"/>
          <p:cNvSpPr>
            <a:spLocks noGrp="1"/>
          </p:cNvSpPr>
          <p:nvPr>
            <p:ph idx="1"/>
          </p:nvPr>
        </p:nvSpPr>
        <p:spPr>
          <a:xfrm>
            <a:off x="609601" y="1484314"/>
            <a:ext cx="3408000" cy="4752975"/>
          </a:xfrm>
        </p:spPr>
        <p:txBody>
          <a:bodyPr/>
          <a:lstStyle>
            <a:lvl4pPr marL="723900" indent="-177800">
              <a:defRPr/>
            </a:lvl4pPr>
            <a:lvl7pPr marL="901700" indent="-177800">
              <a:defRPr/>
            </a:lvl7pPr>
            <a:lvl8pPr marL="1079500" indent="-177800">
              <a:defRPr/>
            </a:lvl8pPr>
            <a:lvl9pPr marL="1257300" indent="-1778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2"/>
          <p:cNvSpPr>
            <a:spLocks noGrp="1"/>
          </p:cNvSpPr>
          <p:nvPr>
            <p:ph idx="11"/>
          </p:nvPr>
        </p:nvSpPr>
        <p:spPr>
          <a:xfrm>
            <a:off x="4385651" y="1484314"/>
            <a:ext cx="3408000" cy="4752975"/>
          </a:xfrm>
        </p:spPr>
        <p:txBody>
          <a:bodyPr/>
          <a:lstStyle>
            <a:lvl4pPr marL="723900" indent="-177800">
              <a:defRPr/>
            </a:lvl4pPr>
            <a:lvl7pPr marL="901700" indent="-177800">
              <a:defRPr/>
            </a:lvl7pPr>
            <a:lvl8pPr marL="1079500" indent="-177800">
              <a:defRPr/>
            </a:lvl8pPr>
            <a:lvl9pPr marL="1257300" indent="-1778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6" name="Content Placeholder 2"/>
          <p:cNvSpPr>
            <a:spLocks noGrp="1"/>
          </p:cNvSpPr>
          <p:nvPr>
            <p:ph idx="12"/>
          </p:nvPr>
        </p:nvSpPr>
        <p:spPr>
          <a:xfrm>
            <a:off x="8161700" y="1484314"/>
            <a:ext cx="3408000" cy="4752975"/>
          </a:xfrm>
        </p:spPr>
        <p:txBody>
          <a:bodyPr/>
          <a:lstStyle>
            <a:lvl4pPr marL="723900" indent="-177800">
              <a:defRPr/>
            </a:lvl4pPr>
            <a:lvl7pPr marL="901700" indent="-177800">
              <a:defRPr/>
            </a:lvl7pPr>
            <a:lvl8pPr marL="1079500" indent="-177800">
              <a:defRPr/>
            </a:lvl8pPr>
            <a:lvl9pPr marL="1257300" indent="-1778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8" name="Footer Placeholder 7"/>
          <p:cNvSpPr>
            <a:spLocks noGrp="1"/>
          </p:cNvSpPr>
          <p:nvPr>
            <p:ph type="ftr" sz="quarter" idx="13"/>
          </p:nvPr>
        </p:nvSpPr>
        <p:spPr>
          <a:xfrm>
            <a:off x="6288617" y="116632"/>
            <a:ext cx="5281083" cy="360040"/>
          </a:xfrm>
        </p:spPr>
        <p:txBody>
          <a:bodyPr/>
          <a:lstStyle/>
          <a:p>
            <a:r>
              <a:rPr lang="en-US" smtClean="0"/>
              <a:t>Global Energy Forum: North American Gas</a:t>
            </a:r>
            <a:endParaRPr lang="en-US" dirty="0"/>
          </a:p>
        </p:txBody>
      </p:sp>
      <p:sp>
        <p:nvSpPr>
          <p:cNvPr id="10" name="Gray text above slide title"/>
          <p:cNvSpPr>
            <a:spLocks noGrp="1"/>
          </p:cNvSpPr>
          <p:nvPr>
            <p:ph type="body" sz="quarter" idx="14" hasCustomPrompt="1"/>
          </p:nvPr>
        </p:nvSpPr>
        <p:spPr>
          <a:xfrm>
            <a:off x="622301" y="116633"/>
            <a:ext cx="5281084" cy="360040"/>
          </a:xfrm>
        </p:spPr>
        <p:txBody>
          <a:bodyPr wrap="none" anchor="b"/>
          <a:lstStyle>
            <a:lvl1pPr marL="0" indent="0">
              <a:buNone/>
              <a:tabLst/>
              <a:defRPr sz="1600">
                <a:solidFill>
                  <a:srgbClr val="495965"/>
                </a:solidFill>
              </a:defRPr>
            </a:lvl1pPr>
          </a:lstStyle>
          <a:p>
            <a:pPr lvl="0"/>
            <a:r>
              <a:rPr lang="en-US" dirty="0" smtClean="0"/>
              <a:t>Add grey text here in sentence case</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 Placeholders v2">
    <p:spTree>
      <p:nvGrpSpPr>
        <p:cNvPr id="1" name=""/>
        <p:cNvGrpSpPr/>
        <p:nvPr/>
      </p:nvGrpSpPr>
      <p:grpSpPr>
        <a:xfrm>
          <a:off x="0" y="0"/>
          <a:ext cx="0" cy="0"/>
          <a:chOff x="0" y="0"/>
          <a:chExt cx="0" cy="0"/>
        </a:xfrm>
      </p:grpSpPr>
      <p:sp>
        <p:nvSpPr>
          <p:cNvPr id="12" name="Slide Number Placeholder 6"/>
          <p:cNvSpPr>
            <a:spLocks noGrp="1"/>
          </p:cNvSpPr>
          <p:nvPr>
            <p:ph type="sldNum" sz="quarter" idx="10"/>
          </p:nvPr>
        </p:nvSpPr>
        <p:spPr>
          <a:xfrm>
            <a:off x="10800653" y="6510528"/>
            <a:ext cx="769047" cy="219456"/>
          </a:xfrm>
          <a:prstGeom prst="rect">
            <a:avLst/>
          </a:prstGeom>
        </p:spPr>
        <p:txBody>
          <a:bodyPr/>
          <a:lstStyle/>
          <a:p>
            <a:fld id="{C1654822-CBA3-4BDF-80A9-3FE33B17E59A}" type="slidenum">
              <a:rPr lang="en-US" smtClean="0"/>
              <a:pPr/>
              <a:t>‹#›</a:t>
            </a:fld>
            <a:endParaRPr lang="en-US"/>
          </a:p>
        </p:txBody>
      </p:sp>
      <p:sp>
        <p:nvSpPr>
          <p:cNvPr id="15" name="Title 1"/>
          <p:cNvSpPr>
            <a:spLocks noGrp="1"/>
          </p:cNvSpPr>
          <p:nvPr>
            <p:ph type="title"/>
          </p:nvPr>
        </p:nvSpPr>
        <p:spPr>
          <a:xfrm>
            <a:off x="622300" y="549275"/>
            <a:ext cx="10951001" cy="792163"/>
          </a:xfrm>
          <a:prstGeom prst="rect">
            <a:avLst/>
          </a:prstGeom>
        </p:spPr>
        <p:txBody>
          <a:bodyPr/>
          <a:lstStyle>
            <a:lvl1pPr>
              <a:defRPr spc="0" baseline="0"/>
            </a:lvl1pPr>
          </a:lstStyle>
          <a:p>
            <a:r>
              <a:rPr lang="en-US" smtClean="0"/>
              <a:t>Click to edit Master title style</a:t>
            </a:r>
            <a:endParaRPr lang="en-US" dirty="0"/>
          </a:p>
        </p:txBody>
      </p:sp>
      <p:sp>
        <p:nvSpPr>
          <p:cNvPr id="8" name="Content Placeholder 2"/>
          <p:cNvSpPr>
            <a:spLocks noGrp="1"/>
          </p:cNvSpPr>
          <p:nvPr>
            <p:ph idx="1"/>
          </p:nvPr>
        </p:nvSpPr>
        <p:spPr>
          <a:xfrm>
            <a:off x="609602" y="1484314"/>
            <a:ext cx="5293783" cy="4752975"/>
          </a:xfrm>
        </p:spPr>
        <p:txBody>
          <a:bodyPr/>
          <a:lstStyle>
            <a:lvl4pPr marL="723900" indent="-177800">
              <a:defRPr/>
            </a:lvl4pPr>
            <a:lvl7pPr marL="901700" indent="-177800">
              <a:defRPr/>
            </a:lvl7pPr>
            <a:lvl8pPr marL="1079500" indent="-177800">
              <a:defRPr/>
            </a:lvl8pPr>
            <a:lvl9pPr marL="1257300" indent="-1778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2"/>
          <p:cNvSpPr>
            <a:spLocks noGrp="1"/>
          </p:cNvSpPr>
          <p:nvPr>
            <p:ph idx="16"/>
          </p:nvPr>
        </p:nvSpPr>
        <p:spPr>
          <a:xfrm>
            <a:off x="6275918" y="1484314"/>
            <a:ext cx="5293783" cy="2232025"/>
          </a:xfrm>
        </p:spPr>
        <p:txBody>
          <a:bodyPr/>
          <a:lstStyle>
            <a:lvl4pPr marL="723900" indent="-177800">
              <a:defRPr/>
            </a:lvl4pPr>
            <a:lvl7pPr marL="901700" indent="-177800">
              <a:defRPr/>
            </a:lvl7pPr>
            <a:lvl8pPr marL="1079500" indent="-177800">
              <a:defRPr/>
            </a:lvl8pPr>
            <a:lvl9pPr marL="1257300" indent="-1778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6" name="Content Placeholder 2"/>
          <p:cNvSpPr>
            <a:spLocks noGrp="1"/>
          </p:cNvSpPr>
          <p:nvPr>
            <p:ph idx="17"/>
          </p:nvPr>
        </p:nvSpPr>
        <p:spPr>
          <a:xfrm>
            <a:off x="6275918" y="4005264"/>
            <a:ext cx="5293783" cy="2232025"/>
          </a:xfrm>
        </p:spPr>
        <p:txBody>
          <a:bodyPr/>
          <a:lstStyle>
            <a:lvl4pPr marL="723900" indent="-177800">
              <a:defRPr/>
            </a:lvl4pPr>
            <a:lvl7pPr marL="901700" indent="-177800">
              <a:defRPr/>
            </a:lvl7pPr>
            <a:lvl8pPr marL="1079500" indent="-177800">
              <a:defRPr/>
            </a:lvl8pPr>
            <a:lvl9pPr marL="1257300" indent="-1778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Footer Placeholder 8"/>
          <p:cNvSpPr>
            <a:spLocks noGrp="1"/>
          </p:cNvSpPr>
          <p:nvPr>
            <p:ph type="ftr" sz="quarter" idx="18"/>
          </p:nvPr>
        </p:nvSpPr>
        <p:spPr>
          <a:xfrm>
            <a:off x="6288617" y="116632"/>
            <a:ext cx="5281083" cy="360040"/>
          </a:xfrm>
        </p:spPr>
        <p:txBody>
          <a:bodyPr/>
          <a:lstStyle/>
          <a:p>
            <a:r>
              <a:rPr lang="en-US" smtClean="0"/>
              <a:t>Global Energy Forum: North American Gas</a:t>
            </a:r>
            <a:endParaRPr lang="en-US" dirty="0"/>
          </a:p>
        </p:txBody>
      </p:sp>
      <p:sp>
        <p:nvSpPr>
          <p:cNvPr id="11" name="Gray text above slide title"/>
          <p:cNvSpPr>
            <a:spLocks noGrp="1"/>
          </p:cNvSpPr>
          <p:nvPr>
            <p:ph type="body" sz="quarter" idx="12" hasCustomPrompt="1"/>
          </p:nvPr>
        </p:nvSpPr>
        <p:spPr>
          <a:xfrm>
            <a:off x="622301" y="116633"/>
            <a:ext cx="5281084" cy="360040"/>
          </a:xfrm>
        </p:spPr>
        <p:txBody>
          <a:bodyPr wrap="none" anchor="b"/>
          <a:lstStyle>
            <a:lvl1pPr marL="0" indent="0">
              <a:buNone/>
              <a:tabLst/>
              <a:defRPr sz="1600">
                <a:solidFill>
                  <a:srgbClr val="495965"/>
                </a:solidFill>
              </a:defRPr>
            </a:lvl1pPr>
          </a:lstStyle>
          <a:p>
            <a:pPr lvl="0"/>
            <a:r>
              <a:rPr lang="en-US" dirty="0" smtClean="0"/>
              <a:t>Add grey text here in sentence case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Long title">
    <p:spTree>
      <p:nvGrpSpPr>
        <p:cNvPr id="1" name=""/>
        <p:cNvGrpSpPr/>
        <p:nvPr/>
      </p:nvGrpSpPr>
      <p:grpSpPr>
        <a:xfrm>
          <a:off x="0" y="0"/>
          <a:ext cx="0" cy="0"/>
          <a:chOff x="0" y="0"/>
          <a:chExt cx="0" cy="0"/>
        </a:xfrm>
      </p:grpSpPr>
      <p:pic>
        <p:nvPicPr>
          <p:cNvPr id="21" name="Picture 20"/>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0608503" y="5821128"/>
            <a:ext cx="959083" cy="719312"/>
          </a:xfrm>
          <a:prstGeom prst="rect">
            <a:avLst/>
          </a:prstGeom>
        </p:spPr>
      </p:pic>
      <p:sp>
        <p:nvSpPr>
          <p:cNvPr id="9" name="Title 8"/>
          <p:cNvSpPr>
            <a:spLocks noGrp="1"/>
          </p:cNvSpPr>
          <p:nvPr>
            <p:ph type="title" hasCustomPrompt="1"/>
          </p:nvPr>
        </p:nvSpPr>
        <p:spPr>
          <a:xfrm>
            <a:off x="0" y="1803280"/>
            <a:ext cx="11568608" cy="473560"/>
          </a:xfrm>
          <a:prstGeom prst="rect">
            <a:avLst/>
          </a:prstGeom>
        </p:spPr>
        <p:txBody>
          <a:bodyPr wrap="none" lIns="0" rIns="90000" anchor="ctr">
            <a:noAutofit/>
          </a:bodyPr>
          <a:lstStyle>
            <a:lvl1pPr marL="460800" indent="0">
              <a:defRPr sz="2800" b="1" baseline="0">
                <a:solidFill>
                  <a:schemeClr val="tx2"/>
                </a:solidFill>
              </a:defRPr>
            </a:lvl1pPr>
          </a:lstStyle>
          <a:p>
            <a:r>
              <a:rPr lang="en-US" dirty="0" smtClean="0"/>
              <a:t>Long Report Title</a:t>
            </a:r>
            <a:endParaRPr lang="en-US" dirty="0"/>
          </a:p>
        </p:txBody>
      </p:sp>
      <p:sp>
        <p:nvSpPr>
          <p:cNvPr id="12" name="Line 25"/>
          <p:cNvSpPr>
            <a:spLocks noChangeShapeType="1"/>
          </p:cNvSpPr>
          <p:nvPr userDrawn="1"/>
        </p:nvSpPr>
        <p:spPr bwMode="auto">
          <a:xfrm>
            <a:off x="623392" y="1044000"/>
            <a:ext cx="10945216" cy="0"/>
          </a:xfrm>
          <a:prstGeom prst="line">
            <a:avLst/>
          </a:prstGeom>
          <a:noFill/>
          <a:ln w="6350">
            <a:solidFill>
              <a:srgbClr val="495965"/>
            </a:solidFill>
            <a:round/>
            <a:headEnd/>
            <a:tailEnd/>
          </a:ln>
        </p:spPr>
        <p:txBody>
          <a:bodyPr/>
          <a:lstStyle/>
          <a:p>
            <a:endParaRPr lang="en-US" sz="1400" dirty="0"/>
          </a:p>
        </p:txBody>
      </p:sp>
      <p:sp>
        <p:nvSpPr>
          <p:cNvPr id="19" name="TextBox 18"/>
          <p:cNvSpPr txBox="1"/>
          <p:nvPr userDrawn="1"/>
        </p:nvSpPr>
        <p:spPr>
          <a:xfrm>
            <a:off x="0" y="6409944"/>
            <a:ext cx="1701800" cy="214164"/>
          </a:xfrm>
          <a:prstGeom prst="rect">
            <a:avLst/>
          </a:prstGeom>
          <a:noFill/>
        </p:spPr>
        <p:txBody>
          <a:bodyPr wrap="none" lIns="468000" tIns="0" rIns="0" bIns="0" rtlCol="0" anchor="ctr">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aseline="0" dirty="0" smtClean="0">
                <a:solidFill>
                  <a:srgbClr val="495965"/>
                </a:solidFill>
                <a:latin typeface="Arial" pitchFamily="34" charset="0"/>
              </a:rPr>
              <a:t>©  2017 IHS</a:t>
            </a:r>
            <a:endParaRPr lang="en-GB" sz="1400" dirty="0">
              <a:solidFill>
                <a:srgbClr val="495965"/>
              </a:solidFill>
            </a:endParaRPr>
          </a:p>
        </p:txBody>
      </p:sp>
      <p:sp>
        <p:nvSpPr>
          <p:cNvPr id="17" name="Text Placeholder 31"/>
          <p:cNvSpPr>
            <a:spLocks noGrp="1"/>
          </p:cNvSpPr>
          <p:nvPr>
            <p:ph type="body" sz="quarter" idx="13" hasCustomPrompt="1"/>
          </p:nvPr>
        </p:nvSpPr>
        <p:spPr>
          <a:xfrm>
            <a:off x="0" y="4846958"/>
            <a:ext cx="10314819" cy="1390433"/>
          </a:xfrm>
        </p:spPr>
        <p:txBody>
          <a:bodyPr lIns="0" tIns="0" rIns="0" bIns="0" anchor="b">
            <a:noAutofit/>
          </a:bodyPr>
          <a:lstStyle>
            <a:lvl1pPr marL="460800" indent="0">
              <a:lnSpc>
                <a:spcPct val="100000"/>
              </a:lnSpc>
              <a:spcBef>
                <a:spcPts val="600"/>
              </a:spcBef>
              <a:spcAft>
                <a:spcPts val="0"/>
              </a:spcAft>
              <a:buNone/>
              <a:defRPr sz="1400" b="0" baseline="0">
                <a:solidFill>
                  <a:srgbClr val="495965"/>
                </a:solidFill>
              </a:defRPr>
            </a:lvl1pPr>
          </a:lstStyle>
          <a:p>
            <a:pPr lvl="0"/>
            <a:r>
              <a:rPr lang="en-US" dirty="0" smtClean="0"/>
              <a:t>First and Last Name in Bold, Title, Phone Number, </a:t>
            </a:r>
            <a:r>
              <a:rPr lang="en-US" dirty="0" err="1" smtClean="0"/>
              <a:t>first.last@ihs.com</a:t>
            </a:r>
            <a:endParaRPr lang="en-US" dirty="0"/>
          </a:p>
        </p:txBody>
      </p:sp>
      <p:sp>
        <p:nvSpPr>
          <p:cNvPr id="22" name="TextBox 21"/>
          <p:cNvSpPr txBox="1"/>
          <p:nvPr userDrawn="1"/>
        </p:nvSpPr>
        <p:spPr>
          <a:xfrm>
            <a:off x="6096000" y="1103496"/>
            <a:ext cx="5472608" cy="215444"/>
          </a:xfrm>
          <a:prstGeom prst="rect">
            <a:avLst/>
          </a:prstGeom>
          <a:noFill/>
        </p:spPr>
        <p:txBody>
          <a:bodyPr wrap="square" lIns="0" tIns="0" rIns="0" bIns="0" rtlCol="0" anchor="b">
            <a:spAutoFit/>
          </a:bodyPr>
          <a:lstStyle/>
          <a:p>
            <a:pPr algn="r"/>
            <a:r>
              <a:rPr lang="en-US" sz="1400" dirty="0" smtClean="0">
                <a:solidFill>
                  <a:srgbClr val="495965"/>
                </a:solidFill>
              </a:rPr>
              <a:t>Presentation</a:t>
            </a:r>
            <a:endParaRPr lang="en-US" sz="1400" dirty="0">
              <a:solidFill>
                <a:srgbClr val="495965"/>
              </a:solidFill>
            </a:endParaRPr>
          </a:p>
        </p:txBody>
      </p:sp>
      <p:sp>
        <p:nvSpPr>
          <p:cNvPr id="14" name="TextBox 13"/>
          <p:cNvSpPr txBox="1"/>
          <p:nvPr userDrawn="1"/>
        </p:nvSpPr>
        <p:spPr>
          <a:xfrm>
            <a:off x="10403020" y="2355216"/>
            <a:ext cx="1166681" cy="276999"/>
          </a:xfrm>
          <a:prstGeom prst="rect">
            <a:avLst/>
          </a:prstGeom>
          <a:noFill/>
        </p:spPr>
        <p:txBody>
          <a:bodyPr wrap="square" lIns="0" rIns="0" rtlCol="0" anchor="ctr" anchorCtr="0">
            <a:spAutoFit/>
          </a:bodyPr>
          <a:lstStyle/>
          <a:p>
            <a:pPr algn="r"/>
            <a:r>
              <a:rPr lang="en-GB" sz="1200" b="0" baseline="0" dirty="0" smtClean="0">
                <a:solidFill>
                  <a:srgbClr val="495965"/>
                </a:solidFill>
                <a:latin typeface="Arial" pitchFamily="34" charset="0"/>
                <a:cs typeface="Arial" pitchFamily="34" charset="0"/>
              </a:rPr>
              <a:t>ihs.com</a:t>
            </a:r>
            <a:endParaRPr lang="en-GB" sz="1200" b="0" baseline="0" dirty="0">
              <a:solidFill>
                <a:srgbClr val="495965"/>
              </a:solidFill>
              <a:latin typeface="Arial" pitchFamily="34" charset="0"/>
              <a:cs typeface="Arial" pitchFamily="34" charset="0"/>
            </a:endParaRPr>
          </a:p>
        </p:txBody>
      </p:sp>
      <p:sp>
        <p:nvSpPr>
          <p:cNvPr id="18" name="Text Placeholder 33"/>
          <p:cNvSpPr>
            <a:spLocks noGrp="1"/>
          </p:cNvSpPr>
          <p:nvPr>
            <p:ph type="body" sz="quarter" idx="14" hasCustomPrompt="1"/>
          </p:nvPr>
        </p:nvSpPr>
        <p:spPr>
          <a:xfrm>
            <a:off x="623824" y="2404488"/>
            <a:ext cx="4828032" cy="246888"/>
          </a:xfrm>
        </p:spPr>
        <p:txBody>
          <a:bodyPr lIns="0">
            <a:noAutofit/>
          </a:bodyPr>
          <a:lstStyle>
            <a:lvl1pPr marL="0" indent="0">
              <a:buNone/>
              <a:defRPr sz="1200" b="0" baseline="0">
                <a:solidFill>
                  <a:srgbClr val="495965"/>
                </a:solidFill>
              </a:defRPr>
            </a:lvl1pPr>
            <a:lvl2pPr>
              <a:buNone/>
              <a:defRPr sz="1400"/>
            </a:lvl2pPr>
            <a:lvl3pPr>
              <a:buNone/>
              <a:defRPr sz="1400"/>
            </a:lvl3pPr>
            <a:lvl4pPr>
              <a:buNone/>
              <a:defRPr sz="1400"/>
            </a:lvl4pPr>
            <a:lvl5pPr>
              <a:buNone/>
              <a:defRPr sz="1400"/>
            </a:lvl5pPr>
          </a:lstStyle>
          <a:p>
            <a:pPr lvl="0"/>
            <a:r>
              <a:rPr lang="en-US" smtClean="0"/>
              <a:t>DD Month 20xx</a:t>
            </a:r>
            <a:endParaRPr lang="en-US" dirty="0"/>
          </a:p>
        </p:txBody>
      </p:sp>
      <p:cxnSp>
        <p:nvCxnSpPr>
          <p:cNvPr id="20" name="Straight Connector 19"/>
          <p:cNvCxnSpPr/>
          <p:nvPr userDrawn="1"/>
        </p:nvCxnSpPr>
        <p:spPr>
          <a:xfrm>
            <a:off x="622300" y="2341349"/>
            <a:ext cx="10947400" cy="0"/>
          </a:xfrm>
          <a:prstGeom prst="line">
            <a:avLst/>
          </a:prstGeom>
          <a:ln>
            <a:solidFill>
              <a:srgbClr val="495965"/>
            </a:solidFill>
          </a:ln>
        </p:spPr>
        <p:style>
          <a:lnRef idx="1">
            <a:schemeClr val="accent1"/>
          </a:lnRef>
          <a:fillRef idx="0">
            <a:schemeClr val="accent1"/>
          </a:fillRef>
          <a:effectRef idx="0">
            <a:schemeClr val="accent1"/>
          </a:effectRef>
          <a:fontRef idx="minor">
            <a:schemeClr val="tx1"/>
          </a:fontRef>
        </p:style>
      </p:cxnSp>
      <p:sp>
        <p:nvSpPr>
          <p:cNvPr id="15" name="Text Placeholder 27"/>
          <p:cNvSpPr>
            <a:spLocks noGrp="1"/>
          </p:cNvSpPr>
          <p:nvPr>
            <p:ph type="body" sz="quarter" idx="11" hasCustomPrompt="1"/>
          </p:nvPr>
        </p:nvSpPr>
        <p:spPr>
          <a:xfrm>
            <a:off x="0" y="1586503"/>
            <a:ext cx="11568608" cy="219456"/>
          </a:xfrm>
        </p:spPr>
        <p:txBody>
          <a:bodyPr lIns="0" tIns="0" anchor="ctr">
            <a:noAutofit/>
          </a:bodyPr>
          <a:lstStyle>
            <a:lvl1pPr marL="460800" indent="0">
              <a:buNone/>
              <a:defRPr sz="1400" b="1">
                <a:solidFill>
                  <a:srgbClr val="495965"/>
                </a:solidFill>
              </a:defRPr>
            </a:lvl1pPr>
          </a:lstStyle>
          <a:p>
            <a:pPr lvl="0"/>
            <a:r>
              <a:rPr lang="en-US" dirty="0" err="1" smtClean="0"/>
              <a:t>Xxxx</a:t>
            </a:r>
            <a:r>
              <a:rPr lang="en-US" dirty="0" smtClean="0"/>
              <a:t> </a:t>
            </a:r>
            <a:r>
              <a:rPr lang="en-US" dirty="0" err="1" smtClean="0"/>
              <a:t>Xxxxxxxxxxxx</a:t>
            </a:r>
            <a:endParaRPr lang="en-US" dirty="0" smtClean="0"/>
          </a:p>
        </p:txBody>
      </p:sp>
      <p:sp>
        <p:nvSpPr>
          <p:cNvPr id="16" name="Text Placeholder 17"/>
          <p:cNvSpPr>
            <a:spLocks noGrp="1"/>
          </p:cNvSpPr>
          <p:nvPr>
            <p:ph type="body" sz="quarter" idx="16" hasCustomPrompt="1"/>
          </p:nvPr>
        </p:nvSpPr>
        <p:spPr>
          <a:xfrm>
            <a:off x="622301" y="381000"/>
            <a:ext cx="10947399" cy="650872"/>
          </a:xfrm>
        </p:spPr>
        <p:txBody>
          <a:bodyPr anchor="b"/>
          <a:lstStyle>
            <a:lvl1pPr marL="0" indent="0">
              <a:buNone/>
              <a:defRPr sz="2100" b="1" cap="all" baseline="0">
                <a:solidFill>
                  <a:srgbClr val="495965"/>
                </a:solidFill>
              </a:defRPr>
            </a:lvl1pPr>
          </a:lstStyle>
          <a:p>
            <a:pPr lvl="0"/>
            <a:r>
              <a:rPr lang="en-US" dirty="0" err="1" smtClean="0"/>
              <a:t>Xxxxxx</a:t>
            </a:r>
            <a:r>
              <a:rPr lang="en-US" dirty="0" smtClean="0"/>
              <a:t> </a:t>
            </a:r>
            <a:r>
              <a:rPr lang="en-US" dirty="0" err="1" smtClean="0"/>
              <a:t>xxxxx</a:t>
            </a:r>
            <a:r>
              <a:rPr lang="en-US" dirty="0" smtClean="0"/>
              <a:t> </a:t>
            </a:r>
            <a:r>
              <a:rPr lang="en-US" dirty="0" err="1" smtClean="0"/>
              <a:t>xxxxx</a:t>
            </a:r>
            <a:endParaRPr lang="en-US" dirty="0"/>
          </a:p>
        </p:txBody>
      </p:sp>
    </p:spTree>
    <p:extLst>
      <p:ext uri="{BB962C8B-B14F-4D97-AF65-F5344CB8AC3E}">
        <p14:creationId xmlns:p14="http://schemas.microsoft.com/office/powerpoint/2010/main" val="2938148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 Placeholders v3">
    <p:spTree>
      <p:nvGrpSpPr>
        <p:cNvPr id="1" name=""/>
        <p:cNvGrpSpPr/>
        <p:nvPr/>
      </p:nvGrpSpPr>
      <p:grpSpPr>
        <a:xfrm>
          <a:off x="0" y="0"/>
          <a:ext cx="0" cy="0"/>
          <a:chOff x="0" y="0"/>
          <a:chExt cx="0" cy="0"/>
        </a:xfrm>
      </p:grpSpPr>
      <p:sp>
        <p:nvSpPr>
          <p:cNvPr id="8" name="Slide Number Placeholder 6"/>
          <p:cNvSpPr>
            <a:spLocks noGrp="1"/>
          </p:cNvSpPr>
          <p:nvPr>
            <p:ph type="sldNum" sz="quarter" idx="10"/>
          </p:nvPr>
        </p:nvSpPr>
        <p:spPr>
          <a:xfrm>
            <a:off x="10800653" y="6510528"/>
            <a:ext cx="769047" cy="219456"/>
          </a:xfrm>
          <a:prstGeom prst="rect">
            <a:avLst/>
          </a:prstGeom>
        </p:spPr>
        <p:txBody>
          <a:bodyPr/>
          <a:lstStyle/>
          <a:p>
            <a:fld id="{C1654822-CBA3-4BDF-80A9-3FE33B17E59A}" type="slidenum">
              <a:rPr lang="en-US" smtClean="0"/>
              <a:pPr/>
              <a:t>‹#›</a:t>
            </a:fld>
            <a:endParaRPr lang="en-US"/>
          </a:p>
        </p:txBody>
      </p:sp>
      <p:sp>
        <p:nvSpPr>
          <p:cNvPr id="13" name="Title 1"/>
          <p:cNvSpPr>
            <a:spLocks noGrp="1"/>
          </p:cNvSpPr>
          <p:nvPr>
            <p:ph type="title"/>
          </p:nvPr>
        </p:nvSpPr>
        <p:spPr>
          <a:xfrm>
            <a:off x="622300" y="549275"/>
            <a:ext cx="10951001" cy="792163"/>
          </a:xfrm>
          <a:prstGeom prst="rect">
            <a:avLst/>
          </a:prstGeom>
        </p:spPr>
        <p:txBody>
          <a:bodyPr/>
          <a:lstStyle>
            <a:lvl1pPr>
              <a:defRPr spc="0" baseline="0"/>
            </a:lvl1pPr>
          </a:lstStyle>
          <a:p>
            <a:r>
              <a:rPr lang="en-US" smtClean="0"/>
              <a:t>Click to edit Master title style</a:t>
            </a:r>
            <a:endParaRPr lang="en-US" dirty="0"/>
          </a:p>
        </p:txBody>
      </p:sp>
      <p:sp>
        <p:nvSpPr>
          <p:cNvPr id="9" name="Content Placeholder 2"/>
          <p:cNvSpPr>
            <a:spLocks noGrp="1"/>
          </p:cNvSpPr>
          <p:nvPr>
            <p:ph idx="16"/>
          </p:nvPr>
        </p:nvSpPr>
        <p:spPr>
          <a:xfrm>
            <a:off x="622301" y="1484314"/>
            <a:ext cx="5293783" cy="2232025"/>
          </a:xfrm>
        </p:spPr>
        <p:txBody>
          <a:bodyPr/>
          <a:lstStyle>
            <a:lvl4pPr marL="723900" indent="-177800">
              <a:defRPr/>
            </a:lvl4pPr>
            <a:lvl7pPr marL="901700" indent="-177800">
              <a:defRPr/>
            </a:lvl7pPr>
            <a:lvl8pPr marL="1079500" indent="-177800">
              <a:defRPr/>
            </a:lvl8pPr>
            <a:lvl9pPr marL="1257300" indent="-1778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Content Placeholder 2"/>
          <p:cNvSpPr>
            <a:spLocks noGrp="1"/>
          </p:cNvSpPr>
          <p:nvPr>
            <p:ph idx="17"/>
          </p:nvPr>
        </p:nvSpPr>
        <p:spPr>
          <a:xfrm>
            <a:off x="622301" y="4005264"/>
            <a:ext cx="5293783" cy="2232025"/>
          </a:xfrm>
        </p:spPr>
        <p:txBody>
          <a:bodyPr/>
          <a:lstStyle>
            <a:lvl4pPr marL="723900" indent="-177800">
              <a:defRPr/>
            </a:lvl4pPr>
            <a:lvl7pPr marL="901700" indent="-177800">
              <a:defRPr/>
            </a:lvl7pPr>
            <a:lvl8pPr marL="1079500" indent="-177800">
              <a:defRPr/>
            </a:lvl8pPr>
            <a:lvl9pPr marL="1257300" indent="-1778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5" name="Content Placeholder 2"/>
          <p:cNvSpPr>
            <a:spLocks noGrp="1"/>
          </p:cNvSpPr>
          <p:nvPr>
            <p:ph idx="18"/>
          </p:nvPr>
        </p:nvSpPr>
        <p:spPr>
          <a:xfrm>
            <a:off x="6275918" y="1484314"/>
            <a:ext cx="5293783" cy="4752975"/>
          </a:xfrm>
        </p:spPr>
        <p:txBody>
          <a:bodyPr/>
          <a:lstStyle>
            <a:lvl4pPr marL="723900" indent="-177800">
              <a:defRPr/>
            </a:lvl4pPr>
            <a:lvl7pPr marL="901700" indent="-177800">
              <a:defRPr/>
            </a:lvl7pPr>
            <a:lvl8pPr marL="1079500" indent="-177800">
              <a:defRPr/>
            </a:lvl8pPr>
            <a:lvl9pPr marL="1257300" indent="-1778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Footer Placeholder 10"/>
          <p:cNvSpPr>
            <a:spLocks noGrp="1"/>
          </p:cNvSpPr>
          <p:nvPr>
            <p:ph type="ftr" sz="quarter" idx="19"/>
          </p:nvPr>
        </p:nvSpPr>
        <p:spPr>
          <a:xfrm>
            <a:off x="6288617" y="116632"/>
            <a:ext cx="5281083" cy="360040"/>
          </a:xfrm>
        </p:spPr>
        <p:txBody>
          <a:bodyPr/>
          <a:lstStyle/>
          <a:p>
            <a:r>
              <a:rPr lang="en-US" smtClean="0"/>
              <a:t>Global Energy Forum: North American Gas</a:t>
            </a:r>
            <a:endParaRPr lang="en-US" dirty="0"/>
          </a:p>
        </p:txBody>
      </p:sp>
      <p:sp>
        <p:nvSpPr>
          <p:cNvPr id="12" name="Gray text above slide title"/>
          <p:cNvSpPr>
            <a:spLocks noGrp="1"/>
          </p:cNvSpPr>
          <p:nvPr>
            <p:ph type="body" sz="quarter" idx="12" hasCustomPrompt="1"/>
          </p:nvPr>
        </p:nvSpPr>
        <p:spPr>
          <a:xfrm>
            <a:off x="622301" y="116633"/>
            <a:ext cx="5281084" cy="360040"/>
          </a:xfrm>
        </p:spPr>
        <p:txBody>
          <a:bodyPr wrap="none" anchor="b"/>
          <a:lstStyle>
            <a:lvl1pPr marL="0" indent="0">
              <a:buNone/>
              <a:tabLst/>
              <a:defRPr sz="1600">
                <a:solidFill>
                  <a:srgbClr val="495965"/>
                </a:solidFill>
              </a:defRPr>
            </a:lvl1pPr>
          </a:lstStyle>
          <a:p>
            <a:pPr lvl="0"/>
            <a:r>
              <a:rPr lang="en-US" dirty="0" smtClean="0"/>
              <a:t>Add grey text here in sentence case</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 Placeholders v4">
    <p:spTree>
      <p:nvGrpSpPr>
        <p:cNvPr id="1" name=""/>
        <p:cNvGrpSpPr/>
        <p:nvPr/>
      </p:nvGrpSpPr>
      <p:grpSpPr>
        <a:xfrm>
          <a:off x="0" y="0"/>
          <a:ext cx="0" cy="0"/>
          <a:chOff x="0" y="0"/>
          <a:chExt cx="0" cy="0"/>
        </a:xfrm>
      </p:grpSpPr>
      <p:sp>
        <p:nvSpPr>
          <p:cNvPr id="8" name="Slide Number Placeholder 6"/>
          <p:cNvSpPr>
            <a:spLocks noGrp="1"/>
          </p:cNvSpPr>
          <p:nvPr>
            <p:ph type="sldNum" sz="quarter" idx="10"/>
          </p:nvPr>
        </p:nvSpPr>
        <p:spPr>
          <a:xfrm>
            <a:off x="10800653" y="6510528"/>
            <a:ext cx="769047" cy="219456"/>
          </a:xfrm>
          <a:prstGeom prst="rect">
            <a:avLst/>
          </a:prstGeom>
        </p:spPr>
        <p:txBody>
          <a:bodyPr/>
          <a:lstStyle/>
          <a:p>
            <a:fld id="{C1654822-CBA3-4BDF-80A9-3FE33B17E59A}" type="slidenum">
              <a:rPr lang="en-US" smtClean="0"/>
              <a:pPr/>
              <a:t>‹#›</a:t>
            </a:fld>
            <a:endParaRPr lang="en-US"/>
          </a:p>
        </p:txBody>
      </p:sp>
      <p:sp>
        <p:nvSpPr>
          <p:cNvPr id="13" name="Title 1"/>
          <p:cNvSpPr>
            <a:spLocks noGrp="1"/>
          </p:cNvSpPr>
          <p:nvPr>
            <p:ph type="title"/>
          </p:nvPr>
        </p:nvSpPr>
        <p:spPr>
          <a:xfrm>
            <a:off x="622300" y="549275"/>
            <a:ext cx="10951001" cy="792163"/>
          </a:xfrm>
          <a:prstGeom prst="rect">
            <a:avLst/>
          </a:prstGeom>
        </p:spPr>
        <p:txBody>
          <a:bodyPr/>
          <a:lstStyle>
            <a:lvl1pPr>
              <a:defRPr spc="0" baseline="0"/>
            </a:lvl1pPr>
          </a:lstStyle>
          <a:p>
            <a:r>
              <a:rPr lang="en-US" smtClean="0"/>
              <a:t>Click to edit Master title style</a:t>
            </a:r>
            <a:endParaRPr lang="en-US" dirty="0"/>
          </a:p>
        </p:txBody>
      </p:sp>
      <p:sp>
        <p:nvSpPr>
          <p:cNvPr id="9" name="Content Placeholder 2"/>
          <p:cNvSpPr>
            <a:spLocks noGrp="1"/>
          </p:cNvSpPr>
          <p:nvPr>
            <p:ph idx="16"/>
          </p:nvPr>
        </p:nvSpPr>
        <p:spPr>
          <a:xfrm>
            <a:off x="622300" y="1484314"/>
            <a:ext cx="10947400" cy="2232025"/>
          </a:xfrm>
        </p:spPr>
        <p:txBody>
          <a:bodyPr/>
          <a:lstStyle>
            <a:lvl4pPr marL="723900" indent="-177800">
              <a:defRPr/>
            </a:lvl4pPr>
            <a:lvl7pPr marL="901700" indent="-177800">
              <a:defRPr/>
            </a:lvl7pPr>
            <a:lvl8pPr marL="1079500" indent="-177800">
              <a:defRPr/>
            </a:lvl8pPr>
            <a:lvl9pPr marL="1257300" indent="-1778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Content Placeholder 2"/>
          <p:cNvSpPr>
            <a:spLocks noGrp="1"/>
          </p:cNvSpPr>
          <p:nvPr>
            <p:ph idx="17"/>
          </p:nvPr>
        </p:nvSpPr>
        <p:spPr>
          <a:xfrm>
            <a:off x="622301" y="4005264"/>
            <a:ext cx="5293783" cy="2232025"/>
          </a:xfrm>
        </p:spPr>
        <p:txBody>
          <a:bodyPr/>
          <a:lstStyle>
            <a:lvl4pPr marL="723900" indent="-177800">
              <a:defRPr/>
            </a:lvl4pPr>
            <a:lvl7pPr marL="901700" indent="-177800">
              <a:defRPr/>
            </a:lvl7pPr>
            <a:lvl8pPr marL="1079500" indent="-177800">
              <a:defRPr/>
            </a:lvl8pPr>
            <a:lvl9pPr marL="1257300" indent="-1778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5" name="Content Placeholder 2"/>
          <p:cNvSpPr>
            <a:spLocks noGrp="1"/>
          </p:cNvSpPr>
          <p:nvPr>
            <p:ph idx="18"/>
          </p:nvPr>
        </p:nvSpPr>
        <p:spPr>
          <a:xfrm>
            <a:off x="6288618" y="4005264"/>
            <a:ext cx="5293783" cy="2232025"/>
          </a:xfrm>
        </p:spPr>
        <p:txBody>
          <a:bodyPr/>
          <a:lstStyle>
            <a:lvl4pPr marL="723900" indent="-177800">
              <a:defRPr/>
            </a:lvl4pPr>
            <a:lvl7pPr marL="901700" indent="-177800">
              <a:defRPr/>
            </a:lvl7pPr>
            <a:lvl8pPr marL="1079500" indent="-177800">
              <a:defRPr/>
            </a:lvl8pPr>
            <a:lvl9pPr marL="1257300" indent="-1778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Footer Placeholder 10"/>
          <p:cNvSpPr>
            <a:spLocks noGrp="1"/>
          </p:cNvSpPr>
          <p:nvPr>
            <p:ph type="ftr" sz="quarter" idx="19"/>
          </p:nvPr>
        </p:nvSpPr>
        <p:spPr>
          <a:xfrm>
            <a:off x="6288617" y="116632"/>
            <a:ext cx="5281083" cy="360040"/>
          </a:xfrm>
        </p:spPr>
        <p:txBody>
          <a:bodyPr/>
          <a:lstStyle/>
          <a:p>
            <a:r>
              <a:rPr lang="en-US" smtClean="0"/>
              <a:t>Global Energy Forum: North American Gas</a:t>
            </a:r>
            <a:endParaRPr lang="en-US" dirty="0"/>
          </a:p>
        </p:txBody>
      </p:sp>
      <p:sp>
        <p:nvSpPr>
          <p:cNvPr id="12" name="Gray text above slide title"/>
          <p:cNvSpPr>
            <a:spLocks noGrp="1"/>
          </p:cNvSpPr>
          <p:nvPr>
            <p:ph type="body" sz="quarter" idx="12" hasCustomPrompt="1"/>
          </p:nvPr>
        </p:nvSpPr>
        <p:spPr>
          <a:xfrm>
            <a:off x="622301" y="116633"/>
            <a:ext cx="5281084" cy="360040"/>
          </a:xfrm>
        </p:spPr>
        <p:txBody>
          <a:bodyPr wrap="none" anchor="b"/>
          <a:lstStyle>
            <a:lvl1pPr marL="0" indent="0">
              <a:buNone/>
              <a:tabLst/>
              <a:defRPr sz="1600">
                <a:solidFill>
                  <a:srgbClr val="495965"/>
                </a:solidFill>
              </a:defRPr>
            </a:lvl1pPr>
          </a:lstStyle>
          <a:p>
            <a:pPr lvl="0"/>
            <a:r>
              <a:rPr lang="en-US" dirty="0" smtClean="0"/>
              <a:t>Add grey text here in sentence case</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 Placeholders v5">
    <p:spTree>
      <p:nvGrpSpPr>
        <p:cNvPr id="1" name=""/>
        <p:cNvGrpSpPr/>
        <p:nvPr/>
      </p:nvGrpSpPr>
      <p:grpSpPr>
        <a:xfrm>
          <a:off x="0" y="0"/>
          <a:ext cx="0" cy="0"/>
          <a:chOff x="0" y="0"/>
          <a:chExt cx="0" cy="0"/>
        </a:xfrm>
      </p:grpSpPr>
      <p:sp>
        <p:nvSpPr>
          <p:cNvPr id="8" name="Slide Number Placeholder 6"/>
          <p:cNvSpPr>
            <a:spLocks noGrp="1"/>
          </p:cNvSpPr>
          <p:nvPr>
            <p:ph type="sldNum" sz="quarter" idx="10"/>
          </p:nvPr>
        </p:nvSpPr>
        <p:spPr>
          <a:xfrm>
            <a:off x="10800653" y="6510528"/>
            <a:ext cx="769047" cy="219456"/>
          </a:xfrm>
          <a:prstGeom prst="rect">
            <a:avLst/>
          </a:prstGeom>
        </p:spPr>
        <p:txBody>
          <a:bodyPr/>
          <a:lstStyle/>
          <a:p>
            <a:fld id="{C1654822-CBA3-4BDF-80A9-3FE33B17E59A}" type="slidenum">
              <a:rPr lang="en-US" smtClean="0"/>
              <a:pPr/>
              <a:t>‹#›</a:t>
            </a:fld>
            <a:endParaRPr lang="en-US"/>
          </a:p>
        </p:txBody>
      </p:sp>
      <p:sp>
        <p:nvSpPr>
          <p:cNvPr id="13" name="Title 1"/>
          <p:cNvSpPr>
            <a:spLocks noGrp="1"/>
          </p:cNvSpPr>
          <p:nvPr>
            <p:ph type="title"/>
          </p:nvPr>
        </p:nvSpPr>
        <p:spPr>
          <a:xfrm>
            <a:off x="622300" y="549275"/>
            <a:ext cx="10951001" cy="792163"/>
          </a:xfrm>
          <a:prstGeom prst="rect">
            <a:avLst/>
          </a:prstGeom>
        </p:spPr>
        <p:txBody>
          <a:bodyPr/>
          <a:lstStyle>
            <a:lvl1pPr>
              <a:defRPr spc="0" baseline="0"/>
            </a:lvl1pPr>
          </a:lstStyle>
          <a:p>
            <a:r>
              <a:rPr lang="en-US" smtClean="0"/>
              <a:t>Click to edit Master title style</a:t>
            </a:r>
            <a:endParaRPr lang="en-US" dirty="0"/>
          </a:p>
        </p:txBody>
      </p:sp>
      <p:sp>
        <p:nvSpPr>
          <p:cNvPr id="9" name="Content Placeholder 2"/>
          <p:cNvSpPr>
            <a:spLocks noGrp="1"/>
          </p:cNvSpPr>
          <p:nvPr>
            <p:ph idx="16"/>
          </p:nvPr>
        </p:nvSpPr>
        <p:spPr>
          <a:xfrm>
            <a:off x="622301" y="1484314"/>
            <a:ext cx="5293783" cy="2232025"/>
          </a:xfrm>
        </p:spPr>
        <p:txBody>
          <a:bodyPr/>
          <a:lstStyle>
            <a:lvl4pPr marL="723900" indent="-177800">
              <a:defRPr/>
            </a:lvl4pPr>
            <a:lvl7pPr marL="901700" indent="-177800">
              <a:defRPr/>
            </a:lvl7pPr>
            <a:lvl8pPr marL="1079500" indent="-177800">
              <a:defRPr/>
            </a:lvl8pPr>
            <a:lvl9pPr marL="1257300" indent="-1778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Content Placeholder 2"/>
          <p:cNvSpPr>
            <a:spLocks noGrp="1"/>
          </p:cNvSpPr>
          <p:nvPr>
            <p:ph idx="17"/>
          </p:nvPr>
        </p:nvSpPr>
        <p:spPr>
          <a:xfrm>
            <a:off x="6288618" y="1484314"/>
            <a:ext cx="5293783" cy="2232025"/>
          </a:xfrm>
        </p:spPr>
        <p:txBody>
          <a:bodyPr/>
          <a:lstStyle>
            <a:lvl4pPr marL="723900" indent="-177800">
              <a:defRPr/>
            </a:lvl4pPr>
            <a:lvl7pPr marL="901700" indent="-177800">
              <a:defRPr/>
            </a:lvl7pPr>
            <a:lvl8pPr marL="1079500" indent="-177800">
              <a:defRPr/>
            </a:lvl8pPr>
            <a:lvl9pPr marL="1257300" indent="-1778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5" name="Content Placeholder 2"/>
          <p:cNvSpPr>
            <a:spLocks noGrp="1"/>
          </p:cNvSpPr>
          <p:nvPr>
            <p:ph idx="18"/>
          </p:nvPr>
        </p:nvSpPr>
        <p:spPr>
          <a:xfrm>
            <a:off x="622300" y="4005264"/>
            <a:ext cx="10947400" cy="2232025"/>
          </a:xfrm>
        </p:spPr>
        <p:txBody>
          <a:bodyPr/>
          <a:lstStyle>
            <a:lvl4pPr marL="723900" indent="-177800">
              <a:defRPr/>
            </a:lvl4pPr>
            <a:lvl7pPr marL="901700" indent="-177800">
              <a:defRPr/>
            </a:lvl7pPr>
            <a:lvl8pPr marL="1079500" indent="-177800">
              <a:defRPr/>
            </a:lvl8pPr>
            <a:lvl9pPr marL="1257300" indent="-1778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Footer Placeholder 10"/>
          <p:cNvSpPr>
            <a:spLocks noGrp="1"/>
          </p:cNvSpPr>
          <p:nvPr>
            <p:ph type="ftr" sz="quarter" idx="19"/>
          </p:nvPr>
        </p:nvSpPr>
        <p:spPr>
          <a:xfrm>
            <a:off x="6288617" y="116632"/>
            <a:ext cx="5281083" cy="360040"/>
          </a:xfrm>
        </p:spPr>
        <p:txBody>
          <a:bodyPr/>
          <a:lstStyle/>
          <a:p>
            <a:r>
              <a:rPr lang="en-US" smtClean="0"/>
              <a:t>Global Energy Forum: North American Gas</a:t>
            </a:r>
            <a:endParaRPr lang="en-US" dirty="0"/>
          </a:p>
        </p:txBody>
      </p:sp>
      <p:sp>
        <p:nvSpPr>
          <p:cNvPr id="12" name="Gray text above slide title"/>
          <p:cNvSpPr>
            <a:spLocks noGrp="1"/>
          </p:cNvSpPr>
          <p:nvPr>
            <p:ph type="body" sz="quarter" idx="12" hasCustomPrompt="1"/>
          </p:nvPr>
        </p:nvSpPr>
        <p:spPr>
          <a:xfrm>
            <a:off x="622301" y="116633"/>
            <a:ext cx="5281084" cy="360040"/>
          </a:xfrm>
        </p:spPr>
        <p:txBody>
          <a:bodyPr wrap="none" anchor="b"/>
          <a:lstStyle>
            <a:lvl1pPr marL="0" indent="0">
              <a:buNone/>
              <a:tabLst/>
              <a:defRPr sz="1600">
                <a:solidFill>
                  <a:srgbClr val="495965"/>
                </a:solidFill>
              </a:defRPr>
            </a:lvl1pPr>
          </a:lstStyle>
          <a:p>
            <a:pPr lvl="0"/>
            <a:r>
              <a:rPr lang="en-US" dirty="0" smtClean="0"/>
              <a:t>Add grey text here in sentence case</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 Placeholders">
    <p:spTree>
      <p:nvGrpSpPr>
        <p:cNvPr id="1" name=""/>
        <p:cNvGrpSpPr/>
        <p:nvPr/>
      </p:nvGrpSpPr>
      <p:grpSpPr>
        <a:xfrm>
          <a:off x="0" y="0"/>
          <a:ext cx="0" cy="0"/>
          <a:chOff x="0" y="0"/>
          <a:chExt cx="0" cy="0"/>
        </a:xfrm>
      </p:grpSpPr>
      <p:sp>
        <p:nvSpPr>
          <p:cNvPr id="9" name="Slide Number Placeholder 6"/>
          <p:cNvSpPr>
            <a:spLocks noGrp="1"/>
          </p:cNvSpPr>
          <p:nvPr>
            <p:ph type="sldNum" sz="quarter" idx="10"/>
          </p:nvPr>
        </p:nvSpPr>
        <p:spPr>
          <a:xfrm>
            <a:off x="10800653" y="6510528"/>
            <a:ext cx="769047" cy="219456"/>
          </a:xfrm>
          <a:prstGeom prst="rect">
            <a:avLst/>
          </a:prstGeom>
        </p:spPr>
        <p:txBody>
          <a:bodyPr/>
          <a:lstStyle/>
          <a:p>
            <a:fld id="{C1654822-CBA3-4BDF-80A9-3FE33B17E59A}" type="slidenum">
              <a:rPr lang="en-US" smtClean="0"/>
              <a:pPr/>
              <a:t>‹#›</a:t>
            </a:fld>
            <a:endParaRPr lang="en-US"/>
          </a:p>
        </p:txBody>
      </p:sp>
      <p:sp>
        <p:nvSpPr>
          <p:cNvPr id="13" name="Title 1"/>
          <p:cNvSpPr>
            <a:spLocks noGrp="1"/>
          </p:cNvSpPr>
          <p:nvPr>
            <p:ph type="title"/>
          </p:nvPr>
        </p:nvSpPr>
        <p:spPr>
          <a:xfrm>
            <a:off x="622300" y="549275"/>
            <a:ext cx="10951001" cy="792163"/>
          </a:xfrm>
          <a:prstGeom prst="rect">
            <a:avLst/>
          </a:prstGeom>
        </p:spPr>
        <p:txBody>
          <a:bodyPr/>
          <a:lstStyle>
            <a:lvl1pPr>
              <a:defRPr spc="0" baseline="0"/>
            </a:lvl1pPr>
          </a:lstStyle>
          <a:p>
            <a:r>
              <a:rPr lang="en-US" smtClean="0"/>
              <a:t>Click to edit Master title style</a:t>
            </a:r>
            <a:endParaRPr lang="en-US" dirty="0"/>
          </a:p>
        </p:txBody>
      </p:sp>
      <p:sp>
        <p:nvSpPr>
          <p:cNvPr id="11" name="Content Placeholder 2"/>
          <p:cNvSpPr>
            <a:spLocks noGrp="1"/>
          </p:cNvSpPr>
          <p:nvPr>
            <p:ph idx="17"/>
          </p:nvPr>
        </p:nvSpPr>
        <p:spPr>
          <a:xfrm>
            <a:off x="6288618" y="1484314"/>
            <a:ext cx="5293783" cy="2232025"/>
          </a:xfrm>
        </p:spPr>
        <p:txBody>
          <a:bodyPr/>
          <a:lstStyle>
            <a:lvl4pPr marL="723900" indent="-177800">
              <a:defRPr/>
            </a:lvl4pPr>
            <a:lvl7pPr marL="901700" indent="-177800">
              <a:defRPr/>
            </a:lvl7pPr>
            <a:lvl8pPr marL="1079500" indent="-177800">
              <a:defRPr/>
            </a:lvl8pPr>
            <a:lvl9pPr marL="1257300" indent="-1778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Content Placeholder 2"/>
          <p:cNvSpPr>
            <a:spLocks noGrp="1"/>
          </p:cNvSpPr>
          <p:nvPr>
            <p:ph idx="18"/>
          </p:nvPr>
        </p:nvSpPr>
        <p:spPr>
          <a:xfrm>
            <a:off x="6275918" y="4005264"/>
            <a:ext cx="5293783" cy="2232025"/>
          </a:xfrm>
        </p:spPr>
        <p:txBody>
          <a:bodyPr/>
          <a:lstStyle>
            <a:lvl4pPr marL="723900" indent="-177800">
              <a:defRPr/>
            </a:lvl4pPr>
            <a:lvl7pPr marL="901700" indent="-177800">
              <a:defRPr/>
            </a:lvl7pPr>
            <a:lvl8pPr marL="1079500" indent="-177800">
              <a:defRPr/>
            </a:lvl8pPr>
            <a:lvl9pPr marL="1257300" indent="-1778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6" name="Content Placeholder 2"/>
          <p:cNvSpPr>
            <a:spLocks noGrp="1"/>
          </p:cNvSpPr>
          <p:nvPr>
            <p:ph idx="19"/>
          </p:nvPr>
        </p:nvSpPr>
        <p:spPr>
          <a:xfrm>
            <a:off x="622301" y="4005264"/>
            <a:ext cx="5293783" cy="2232025"/>
          </a:xfrm>
        </p:spPr>
        <p:txBody>
          <a:bodyPr/>
          <a:lstStyle>
            <a:lvl4pPr marL="723900" indent="-177800">
              <a:defRPr/>
            </a:lvl4pPr>
            <a:lvl7pPr marL="901700" indent="-177800">
              <a:defRPr/>
            </a:lvl7pPr>
            <a:lvl8pPr marL="1079500" indent="-177800">
              <a:defRPr/>
            </a:lvl8pPr>
            <a:lvl9pPr marL="1257300" indent="-1778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7" name="Content Placeholder 2"/>
          <p:cNvSpPr>
            <a:spLocks noGrp="1"/>
          </p:cNvSpPr>
          <p:nvPr>
            <p:ph idx="20"/>
          </p:nvPr>
        </p:nvSpPr>
        <p:spPr>
          <a:xfrm>
            <a:off x="622301" y="1484314"/>
            <a:ext cx="5293783" cy="2232025"/>
          </a:xfrm>
        </p:spPr>
        <p:txBody>
          <a:bodyPr/>
          <a:lstStyle>
            <a:lvl4pPr marL="723900" indent="-177800">
              <a:defRPr/>
            </a:lvl4pPr>
            <a:lvl7pPr marL="901700" indent="-177800">
              <a:defRPr/>
            </a:lvl7pPr>
            <a:lvl8pPr marL="1079500" indent="-177800">
              <a:defRPr/>
            </a:lvl8pPr>
            <a:lvl9pPr marL="1257300" indent="-1778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 name="Footer Placeholder 9"/>
          <p:cNvSpPr>
            <a:spLocks noGrp="1"/>
          </p:cNvSpPr>
          <p:nvPr>
            <p:ph type="ftr" sz="quarter" idx="21"/>
          </p:nvPr>
        </p:nvSpPr>
        <p:spPr/>
        <p:txBody>
          <a:bodyPr/>
          <a:lstStyle/>
          <a:p>
            <a:r>
              <a:rPr lang="en-US" smtClean="0"/>
              <a:t>Global Energy Forum: North American Gas</a:t>
            </a:r>
            <a:endParaRPr lang="en-US" dirty="0"/>
          </a:p>
        </p:txBody>
      </p:sp>
      <p:sp>
        <p:nvSpPr>
          <p:cNvPr id="15" name="Gray text above slide title"/>
          <p:cNvSpPr>
            <a:spLocks noGrp="1"/>
          </p:cNvSpPr>
          <p:nvPr>
            <p:ph type="body" sz="quarter" idx="12" hasCustomPrompt="1"/>
          </p:nvPr>
        </p:nvSpPr>
        <p:spPr>
          <a:xfrm>
            <a:off x="622301" y="116633"/>
            <a:ext cx="5281084" cy="360040"/>
          </a:xfrm>
        </p:spPr>
        <p:txBody>
          <a:bodyPr wrap="none" anchor="b"/>
          <a:lstStyle>
            <a:lvl1pPr marL="0" indent="0">
              <a:buNone/>
              <a:tabLst/>
              <a:defRPr sz="1600">
                <a:solidFill>
                  <a:srgbClr val="495965"/>
                </a:solidFill>
              </a:defRPr>
            </a:lvl1pPr>
          </a:lstStyle>
          <a:p>
            <a:pPr lvl="0"/>
            <a:r>
              <a:rPr lang="en-US" dirty="0" smtClean="0"/>
              <a:t>Add grey text here in sentence case</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Slide Number Placeholder 6"/>
          <p:cNvSpPr>
            <a:spLocks noGrp="1"/>
          </p:cNvSpPr>
          <p:nvPr>
            <p:ph type="sldNum" sz="quarter" idx="10"/>
          </p:nvPr>
        </p:nvSpPr>
        <p:spPr>
          <a:xfrm>
            <a:off x="10800653" y="6510528"/>
            <a:ext cx="769047" cy="219456"/>
          </a:xfrm>
          <a:prstGeom prst="rect">
            <a:avLst/>
          </a:prstGeom>
        </p:spPr>
        <p:txBody>
          <a:bodyPr/>
          <a:lstStyle/>
          <a:p>
            <a:fld id="{C1654822-CBA3-4BDF-80A9-3FE33B17E59A}" type="slidenum">
              <a:rPr lang="en-US" smtClean="0"/>
              <a:pPr/>
              <a:t>‹#›</a:t>
            </a:fld>
            <a:endParaRPr lang="en-US"/>
          </a:p>
        </p:txBody>
      </p:sp>
      <p:sp>
        <p:nvSpPr>
          <p:cNvPr id="8" name="Title 1"/>
          <p:cNvSpPr>
            <a:spLocks noGrp="1"/>
          </p:cNvSpPr>
          <p:nvPr>
            <p:ph type="title"/>
          </p:nvPr>
        </p:nvSpPr>
        <p:spPr>
          <a:xfrm>
            <a:off x="622300" y="549275"/>
            <a:ext cx="10951001" cy="792163"/>
          </a:xfrm>
          <a:prstGeom prst="rect">
            <a:avLst/>
          </a:prstGeom>
        </p:spPr>
        <p:txBody>
          <a:bodyPr/>
          <a:lstStyle>
            <a:lvl1pPr>
              <a:defRPr spc="0" baseline="0"/>
            </a:lvl1pPr>
          </a:lstStyle>
          <a:p>
            <a:r>
              <a:rPr lang="en-US" smtClean="0"/>
              <a:t>Click to edit Master title style</a:t>
            </a:r>
            <a:endParaRPr lang="en-US" dirty="0"/>
          </a:p>
        </p:txBody>
      </p:sp>
      <p:sp>
        <p:nvSpPr>
          <p:cNvPr id="7" name="Footer Placeholder 6"/>
          <p:cNvSpPr>
            <a:spLocks noGrp="1"/>
          </p:cNvSpPr>
          <p:nvPr>
            <p:ph type="ftr" sz="quarter" idx="11"/>
          </p:nvPr>
        </p:nvSpPr>
        <p:spPr>
          <a:xfrm>
            <a:off x="6288617" y="116632"/>
            <a:ext cx="5281083" cy="360040"/>
          </a:xfrm>
        </p:spPr>
        <p:txBody>
          <a:bodyPr/>
          <a:lstStyle/>
          <a:p>
            <a:r>
              <a:rPr lang="en-US" smtClean="0"/>
              <a:t>Global Energy Forum: North American Gas</a:t>
            </a:r>
            <a:endParaRPr lang="en-US" dirty="0"/>
          </a:p>
        </p:txBody>
      </p:sp>
      <p:sp>
        <p:nvSpPr>
          <p:cNvPr id="9" name="Gray text above slide title"/>
          <p:cNvSpPr>
            <a:spLocks noGrp="1"/>
          </p:cNvSpPr>
          <p:nvPr>
            <p:ph type="body" sz="quarter" idx="12" hasCustomPrompt="1"/>
          </p:nvPr>
        </p:nvSpPr>
        <p:spPr>
          <a:xfrm>
            <a:off x="622301" y="116633"/>
            <a:ext cx="5281084" cy="360040"/>
          </a:xfrm>
        </p:spPr>
        <p:txBody>
          <a:bodyPr wrap="none" anchor="b"/>
          <a:lstStyle>
            <a:lvl1pPr marL="0" indent="0">
              <a:buNone/>
              <a:tabLst/>
              <a:defRPr sz="1600">
                <a:solidFill>
                  <a:srgbClr val="495965"/>
                </a:solidFill>
              </a:defRPr>
            </a:lvl1pPr>
          </a:lstStyle>
          <a:p>
            <a:pPr lvl="0"/>
            <a:r>
              <a:rPr lang="en-US" dirty="0" smtClean="0"/>
              <a:t>Add grey text here in sentence case</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1" name="Slide Number Placeholder 6"/>
          <p:cNvSpPr>
            <a:spLocks noGrp="1"/>
          </p:cNvSpPr>
          <p:nvPr>
            <p:ph type="sldNum" sz="quarter" idx="10"/>
          </p:nvPr>
        </p:nvSpPr>
        <p:spPr>
          <a:xfrm>
            <a:off x="10800653" y="6510528"/>
            <a:ext cx="769047" cy="219456"/>
          </a:xfrm>
          <a:prstGeom prst="rect">
            <a:avLst/>
          </a:prstGeom>
        </p:spPr>
        <p:txBody>
          <a:bodyPr/>
          <a:lstStyle/>
          <a:p>
            <a:fld id="{C1654822-CBA3-4BDF-80A9-3FE33B17E59A}" type="slidenum">
              <a:rPr lang="en-US" smtClean="0"/>
              <a:pPr/>
              <a:t>‹#›</a:t>
            </a:fld>
            <a:endParaRPr lang="en-US"/>
          </a:p>
        </p:txBody>
      </p:sp>
      <p:sp>
        <p:nvSpPr>
          <p:cNvPr id="4" name="Footer Placeholder 3"/>
          <p:cNvSpPr>
            <a:spLocks noGrp="1"/>
          </p:cNvSpPr>
          <p:nvPr>
            <p:ph type="ftr" sz="quarter" idx="11"/>
          </p:nvPr>
        </p:nvSpPr>
        <p:spPr>
          <a:xfrm>
            <a:off x="6288617" y="116632"/>
            <a:ext cx="5281083" cy="360040"/>
          </a:xfrm>
        </p:spPr>
        <p:txBody>
          <a:bodyPr/>
          <a:lstStyle/>
          <a:p>
            <a:r>
              <a:rPr lang="en-US" smtClean="0"/>
              <a:t>Global Energy Forum: North American Gas</a:t>
            </a:r>
            <a:endParaRPr lang="en-US" dirty="0"/>
          </a:p>
        </p:txBody>
      </p:sp>
      <p:sp>
        <p:nvSpPr>
          <p:cNvPr id="6" name="Gray text above slide title"/>
          <p:cNvSpPr>
            <a:spLocks noGrp="1"/>
          </p:cNvSpPr>
          <p:nvPr>
            <p:ph type="body" sz="quarter" idx="12" hasCustomPrompt="1"/>
          </p:nvPr>
        </p:nvSpPr>
        <p:spPr>
          <a:xfrm>
            <a:off x="622301" y="116633"/>
            <a:ext cx="5281084" cy="360040"/>
          </a:xfrm>
        </p:spPr>
        <p:txBody>
          <a:bodyPr wrap="none" anchor="b"/>
          <a:lstStyle>
            <a:lvl1pPr marL="0" indent="0">
              <a:buNone/>
              <a:tabLst/>
              <a:defRPr sz="1600">
                <a:solidFill>
                  <a:srgbClr val="495965"/>
                </a:solidFill>
              </a:defRPr>
            </a:lvl1pPr>
          </a:lstStyle>
          <a:p>
            <a:pPr lvl="0"/>
            <a:r>
              <a:rPr lang="en-US" dirty="0" smtClean="0"/>
              <a:t>Add grey text here in sentence case</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IHS Copyrigh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0608503" y="5821128"/>
            <a:ext cx="959083" cy="719312"/>
          </a:xfrm>
          <a:prstGeom prst="rect">
            <a:avLst/>
          </a:prstGeom>
        </p:spPr>
      </p:pic>
      <p:sp>
        <p:nvSpPr>
          <p:cNvPr id="11" name="TextBox 10"/>
          <p:cNvSpPr txBox="1"/>
          <p:nvPr userDrawn="1"/>
        </p:nvSpPr>
        <p:spPr>
          <a:xfrm>
            <a:off x="623391" y="5562601"/>
            <a:ext cx="9313143" cy="854075"/>
          </a:xfrm>
          <a:prstGeom prst="rect">
            <a:avLst/>
          </a:prstGeom>
          <a:noFill/>
        </p:spPr>
        <p:txBody>
          <a:bodyPr wrap="square" lIns="0" tIns="0" rIns="0" bIns="0" rtlCol="0" anchor="b">
            <a:noAutofit/>
          </a:bodyPr>
          <a:lstStyle/>
          <a:p>
            <a:pPr algn="just">
              <a:lnSpc>
                <a:spcPct val="120000"/>
              </a:lnSpc>
              <a:spcAft>
                <a:spcPts val="285"/>
              </a:spcAft>
            </a:pPr>
            <a:r>
              <a:rPr lang="en-US" sz="500" b="1" dirty="0" smtClean="0">
                <a:solidFill>
                  <a:srgbClr val="707C8A"/>
                </a:solidFill>
                <a:latin typeface="Arial" pitchFamily="34" charset="0"/>
                <a:cs typeface="Arial" pitchFamily="34" charset="0"/>
              </a:rPr>
              <a:t>IHS</a:t>
            </a:r>
            <a:r>
              <a:rPr lang="en-US" sz="500" b="1" baseline="30000" dirty="0" smtClean="0">
                <a:solidFill>
                  <a:srgbClr val="707C8A"/>
                </a:solidFill>
                <a:latin typeface="Arial" pitchFamily="34" charset="0"/>
                <a:cs typeface="Arial" pitchFamily="34" charset="0"/>
              </a:rPr>
              <a:t>TM</a:t>
            </a:r>
            <a:r>
              <a:rPr lang="en-US" sz="500" b="1" dirty="0" smtClean="0">
                <a:solidFill>
                  <a:srgbClr val="707C8A"/>
                </a:solidFill>
                <a:latin typeface="Arial" pitchFamily="34" charset="0"/>
                <a:cs typeface="Arial" pitchFamily="34" charset="0"/>
              </a:rPr>
              <a:t> </a:t>
            </a:r>
          </a:p>
          <a:p>
            <a:pPr algn="just">
              <a:lnSpc>
                <a:spcPct val="120000"/>
              </a:lnSpc>
            </a:pPr>
            <a:r>
              <a:rPr lang="en-US" sz="500" b="1" dirty="0" smtClean="0">
                <a:solidFill>
                  <a:srgbClr val="707C8A"/>
                </a:solidFill>
                <a:latin typeface="Arial" pitchFamily="34" charset="0"/>
                <a:cs typeface="Arial" pitchFamily="34" charset="0"/>
              </a:rPr>
              <a:t>COPYRIGHT NOTICE AND DISCLAIMER  </a:t>
            </a:r>
            <a:r>
              <a:rPr lang="en-US" sz="500" b="0" dirty="0" smtClean="0">
                <a:solidFill>
                  <a:schemeClr val="tx1"/>
                </a:solidFill>
                <a:latin typeface="Arial" pitchFamily="34" charset="0"/>
                <a:cs typeface="Arial" pitchFamily="34" charset="0"/>
              </a:rPr>
              <a:t>© 2017 IHS. For </a:t>
            </a:r>
            <a:r>
              <a:rPr lang="en-US" sz="500" dirty="0" smtClean="0">
                <a:solidFill>
                  <a:schemeClr val="tx1"/>
                </a:solidFill>
                <a:latin typeface="Arial" pitchFamily="34" charset="0"/>
                <a:cs typeface="Arial" pitchFamily="34" charset="0"/>
              </a:rPr>
              <a:t>internal use of IHS clients only.  	</a:t>
            </a:r>
          </a:p>
          <a:p>
            <a:pPr algn="just"/>
            <a:r>
              <a:rPr lang="en-US" sz="500" dirty="0" smtClean="0">
                <a:solidFill>
                  <a:schemeClr val="tx1"/>
                </a:solidFill>
                <a:latin typeface="Arial" pitchFamily="34" charset="0"/>
                <a:cs typeface="Arial" pitchFamily="34" charset="0"/>
              </a:rPr>
              <a:t>No portion of this report may be reproduced, reused, or otherwise distributed in any form without prior written consent, with the exception of any internal client distribution as may be permitted in the license agreement between client and IHS. Content reproduced or redistributed with IHS permission must display IHS legal notices and attributions of authorship. The information contained herein is from sources considered reliable, but its accuracy and completeness are not warranted, nor are the opinions and analyses that are based upon it, and to the extent permitted by law, IHS shall not be liable for any errors or omissions or any loss, damage, or expense incurred by reliance on information or any statement contained herein. In particular, please note that no representation or warranty is given as to the achievement or reasonableness of, and no reliance should be placed on, any projections, forecasts, estimates, or assumptions, and, due to various risks and uncertainties, actual events and results may differ materially from forecasts and statements of belief noted herein. This report is not to be construed as legal or financial advice, and use of or reliance on any information in this publication is entirely at client’s own risk. IHS and the IHS logo are trademarks of IHS.</a:t>
            </a:r>
          </a:p>
        </p:txBody>
      </p:sp>
      <p:sp>
        <p:nvSpPr>
          <p:cNvPr id="12" name="Text Placeholder 14"/>
          <p:cNvSpPr>
            <a:spLocks noGrp="1"/>
          </p:cNvSpPr>
          <p:nvPr>
            <p:ph type="body" sz="quarter" idx="10" hasCustomPrompt="1"/>
          </p:nvPr>
        </p:nvSpPr>
        <p:spPr>
          <a:xfrm>
            <a:off x="869951" y="5676109"/>
            <a:ext cx="8831525" cy="215701"/>
          </a:xfrm>
        </p:spPr>
        <p:txBody>
          <a:bodyPr anchor="ctr"/>
          <a:lstStyle>
            <a:lvl1pPr>
              <a:buNone/>
              <a:defRPr sz="500" b="1" cap="all" baseline="0">
                <a:solidFill>
                  <a:srgbClr val="707C8A"/>
                </a:solidFill>
              </a:defRPr>
            </a:lvl1pPr>
          </a:lstStyle>
          <a:p>
            <a:pPr lvl="0"/>
            <a:r>
              <a:rPr lang="en-US" dirty="0" smtClean="0"/>
              <a:t>Business Line Name Goes here in all caps</a:t>
            </a:r>
            <a:endParaRPr lang="en-US" dirty="0"/>
          </a:p>
        </p:txBody>
      </p:sp>
      <p:sp>
        <p:nvSpPr>
          <p:cNvPr id="13" name="TextBox 12"/>
          <p:cNvSpPr txBox="1"/>
          <p:nvPr userDrawn="1"/>
        </p:nvSpPr>
        <p:spPr>
          <a:xfrm>
            <a:off x="1" y="4581128"/>
            <a:ext cx="10823543" cy="792088"/>
          </a:xfrm>
          <a:prstGeom prst="rect">
            <a:avLst/>
          </a:prstGeom>
          <a:noFill/>
        </p:spPr>
        <p:txBody>
          <a:bodyPr wrap="square" lIns="0" tIns="0" rIns="468000" bIns="0" rtlCol="0">
            <a:noAutofit/>
          </a:bodyPr>
          <a:lstStyle/>
          <a:p>
            <a:pPr marL="468000" indent="0">
              <a:lnSpc>
                <a:spcPct val="120000"/>
              </a:lnSpc>
              <a:spcAft>
                <a:spcPts val="285"/>
              </a:spcAft>
            </a:pPr>
            <a:r>
              <a:rPr lang="en-GB" sz="1100" b="1" dirty="0" smtClean="0">
                <a:solidFill>
                  <a:srgbClr val="0066B3"/>
                </a:solidFill>
                <a:latin typeface="Arial" pitchFamily="34" charset="0"/>
                <a:cs typeface="Arial" pitchFamily="34" charset="0"/>
              </a:rPr>
              <a:t>IHS Customer Care:</a:t>
            </a:r>
          </a:p>
          <a:p>
            <a:pPr marL="576000" indent="-108000">
              <a:lnSpc>
                <a:spcPct val="120000"/>
              </a:lnSpc>
              <a:buFont typeface="Arial" pitchFamily="34" charset="0"/>
              <a:buNone/>
            </a:pPr>
            <a:r>
              <a:rPr lang="en-GB" sz="800" b="0" dirty="0" smtClean="0">
                <a:solidFill>
                  <a:schemeClr val="tx1"/>
                </a:solidFill>
                <a:latin typeface="Arial" pitchFamily="34" charset="0"/>
                <a:cs typeface="Arial" pitchFamily="34" charset="0"/>
              </a:rPr>
              <a:t>CustomerCare@ihs.com</a:t>
            </a:r>
          </a:p>
          <a:p>
            <a:pPr marL="576000" indent="-108000">
              <a:lnSpc>
                <a:spcPct val="120000"/>
              </a:lnSpc>
              <a:buFont typeface="Arial" pitchFamily="34" charset="0"/>
              <a:buNone/>
            </a:pPr>
            <a:r>
              <a:rPr lang="en-GB" sz="800" b="0" dirty="0" smtClean="0">
                <a:solidFill>
                  <a:schemeClr val="tx1"/>
                </a:solidFill>
                <a:latin typeface="Arial" pitchFamily="34" charset="0"/>
                <a:cs typeface="Arial" pitchFamily="34" charset="0"/>
              </a:rPr>
              <a:t>Americas:</a:t>
            </a:r>
            <a:r>
              <a:rPr lang="ru-RU" sz="800" b="0" dirty="0" smtClean="0">
                <a:solidFill>
                  <a:schemeClr val="tx1"/>
                </a:solidFill>
                <a:latin typeface="Arial" pitchFamily="34" charset="0"/>
                <a:cs typeface="Arial" pitchFamily="34" charset="0"/>
              </a:rPr>
              <a:t> +</a:t>
            </a:r>
            <a:r>
              <a:rPr lang="en-GB" sz="800" b="0" dirty="0" smtClean="0">
                <a:solidFill>
                  <a:schemeClr val="tx1"/>
                </a:solidFill>
                <a:latin typeface="Arial" pitchFamily="34" charset="0"/>
                <a:cs typeface="Arial" pitchFamily="34" charset="0"/>
              </a:rPr>
              <a:t>1 800 IHS CARE (+1 800 447 2273)</a:t>
            </a:r>
          </a:p>
          <a:p>
            <a:pPr marL="576000" indent="-108000">
              <a:lnSpc>
                <a:spcPct val="120000"/>
              </a:lnSpc>
              <a:buFont typeface="Arial" pitchFamily="34" charset="0"/>
              <a:buNone/>
            </a:pPr>
            <a:r>
              <a:rPr lang="en-GB" sz="800" b="0" baseline="0" dirty="0" smtClean="0">
                <a:solidFill>
                  <a:schemeClr val="tx1"/>
                </a:solidFill>
                <a:latin typeface="Arial" pitchFamily="34" charset="0"/>
                <a:cs typeface="Arial" pitchFamily="34" charset="0"/>
              </a:rPr>
              <a:t>Europe, Middle East, and Africa: </a:t>
            </a:r>
            <a:r>
              <a:rPr lang="en-GB" sz="800" b="0" dirty="0" smtClean="0">
                <a:solidFill>
                  <a:schemeClr val="tx1"/>
                </a:solidFill>
                <a:latin typeface="Arial" pitchFamily="34" charset="0"/>
                <a:cs typeface="Arial" pitchFamily="34" charset="0"/>
              </a:rPr>
              <a:t>+44 (0) 1344 328 300</a:t>
            </a:r>
          </a:p>
          <a:p>
            <a:pPr marL="576000" indent="-108000">
              <a:lnSpc>
                <a:spcPct val="120000"/>
              </a:lnSpc>
              <a:buFont typeface="Arial" pitchFamily="34" charset="0"/>
              <a:buNone/>
            </a:pPr>
            <a:r>
              <a:rPr lang="en-GB" sz="800" b="0" dirty="0" smtClean="0">
                <a:solidFill>
                  <a:schemeClr val="tx1"/>
                </a:solidFill>
                <a:latin typeface="Arial" pitchFamily="34" charset="0"/>
                <a:cs typeface="Arial" pitchFamily="34" charset="0"/>
              </a:rPr>
              <a:t>Asia and the Pacific Rim: +604</a:t>
            </a:r>
            <a:r>
              <a:rPr lang="en-GB" sz="800" b="0" baseline="0" dirty="0" smtClean="0">
                <a:solidFill>
                  <a:schemeClr val="tx1"/>
                </a:solidFill>
                <a:latin typeface="Arial" pitchFamily="34" charset="0"/>
                <a:cs typeface="Arial" pitchFamily="34" charset="0"/>
              </a:rPr>
              <a:t> 291 3600</a:t>
            </a:r>
            <a:endParaRPr lang="en-GB" sz="800" b="0" dirty="0" smtClean="0">
              <a:solidFill>
                <a:schemeClr val="tx1"/>
              </a:solidFill>
              <a:latin typeface="Arial" pitchFamily="34" charset="0"/>
              <a:cs typeface="Arial" pitchFamily="34" charset="0"/>
            </a:endParaRPr>
          </a:p>
        </p:txBody>
      </p:sp>
      <p:sp>
        <p:nvSpPr>
          <p:cNvPr id="14" name="Line 25"/>
          <p:cNvSpPr>
            <a:spLocks noChangeShapeType="1"/>
          </p:cNvSpPr>
          <p:nvPr userDrawn="1"/>
        </p:nvSpPr>
        <p:spPr bwMode="auto">
          <a:xfrm>
            <a:off x="624484" y="5589240"/>
            <a:ext cx="10945216" cy="0"/>
          </a:xfrm>
          <a:prstGeom prst="line">
            <a:avLst/>
          </a:prstGeom>
          <a:noFill/>
          <a:ln w="6350">
            <a:solidFill>
              <a:srgbClr val="495965"/>
            </a:solidFill>
            <a:round/>
            <a:headEnd/>
            <a:tailEnd/>
          </a:ln>
        </p:spPr>
        <p:txBody>
          <a:bodyPr/>
          <a:lstStyle/>
          <a:p>
            <a:endParaRPr lang="en-US" sz="1400"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userDrawn="1">
  <p:cSld name="1_Title Slide—2 line long title">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0" y="1811392"/>
            <a:ext cx="11568608" cy="969519"/>
          </a:xfrm>
          <a:prstGeom prst="rect">
            <a:avLst/>
          </a:prstGeom>
        </p:spPr>
        <p:txBody>
          <a:bodyPr wrap="square" lIns="0" rIns="90000" anchor="ctr" anchorCtr="0">
            <a:noAutofit/>
          </a:bodyPr>
          <a:lstStyle>
            <a:lvl1pPr marL="460800" indent="0">
              <a:defRPr sz="2800" b="1" baseline="0">
                <a:solidFill>
                  <a:schemeClr val="tx2"/>
                </a:solidFill>
              </a:defRPr>
            </a:lvl1pPr>
          </a:lstStyle>
          <a:p>
            <a:r>
              <a:rPr lang="en-US" dirty="0" smtClean="0"/>
              <a:t>Long Report Title, Long Report Title, Long Report Title, Long Report Title, Long Report</a:t>
            </a:r>
            <a:endParaRPr lang="en-US" dirty="0"/>
          </a:p>
        </p:txBody>
      </p:sp>
      <p:sp>
        <p:nvSpPr>
          <p:cNvPr id="12" name="Line 25"/>
          <p:cNvSpPr>
            <a:spLocks noChangeShapeType="1"/>
          </p:cNvSpPr>
          <p:nvPr userDrawn="1"/>
        </p:nvSpPr>
        <p:spPr bwMode="auto">
          <a:xfrm>
            <a:off x="623392" y="1044000"/>
            <a:ext cx="10945216" cy="0"/>
          </a:xfrm>
          <a:prstGeom prst="line">
            <a:avLst/>
          </a:prstGeom>
          <a:noFill/>
          <a:ln w="6350">
            <a:solidFill>
              <a:srgbClr val="495965"/>
            </a:solidFill>
            <a:round/>
            <a:headEnd/>
            <a:tailEnd/>
          </a:ln>
        </p:spPr>
        <p:txBody>
          <a:bodyPr/>
          <a:lstStyle/>
          <a:p>
            <a:endParaRPr lang="en-US" sz="1400" dirty="0"/>
          </a:p>
        </p:txBody>
      </p:sp>
      <p:sp>
        <p:nvSpPr>
          <p:cNvPr id="28" name="Text Placeholder 27"/>
          <p:cNvSpPr>
            <a:spLocks noGrp="1"/>
          </p:cNvSpPr>
          <p:nvPr>
            <p:ph type="body" sz="quarter" idx="11" hasCustomPrompt="1"/>
          </p:nvPr>
        </p:nvSpPr>
        <p:spPr>
          <a:xfrm>
            <a:off x="0" y="1586503"/>
            <a:ext cx="11568608" cy="219456"/>
          </a:xfrm>
        </p:spPr>
        <p:txBody>
          <a:bodyPr lIns="0" tIns="0" anchor="ctr">
            <a:noAutofit/>
          </a:bodyPr>
          <a:lstStyle>
            <a:lvl1pPr marL="460800" indent="0">
              <a:buNone/>
              <a:defRPr sz="1400" b="1">
                <a:solidFill>
                  <a:srgbClr val="495965"/>
                </a:solidFill>
              </a:defRPr>
            </a:lvl1pPr>
          </a:lstStyle>
          <a:p>
            <a:pPr lvl="0"/>
            <a:r>
              <a:rPr lang="en-US" dirty="0" smtClean="0"/>
              <a:t>Service Line</a:t>
            </a:r>
          </a:p>
        </p:txBody>
      </p:sp>
      <p:sp>
        <p:nvSpPr>
          <p:cNvPr id="19" name="TextBox 18"/>
          <p:cNvSpPr txBox="1"/>
          <p:nvPr userDrawn="1"/>
        </p:nvSpPr>
        <p:spPr>
          <a:xfrm>
            <a:off x="0" y="6409944"/>
            <a:ext cx="1701800" cy="214164"/>
          </a:xfrm>
          <a:prstGeom prst="rect">
            <a:avLst/>
          </a:prstGeom>
          <a:noFill/>
        </p:spPr>
        <p:txBody>
          <a:bodyPr wrap="none" lIns="468000" tIns="0" rIns="0" bIns="0" rtlCol="0" anchor="ctr">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aseline="0" dirty="0" smtClean="0">
                <a:solidFill>
                  <a:srgbClr val="495965"/>
                </a:solidFill>
                <a:latin typeface="Arial" pitchFamily="34" charset="0"/>
              </a:rPr>
              <a:t>©  2017 IHS</a:t>
            </a:r>
            <a:endParaRPr lang="en-GB" sz="1400" dirty="0">
              <a:solidFill>
                <a:srgbClr val="495965"/>
              </a:solidFill>
            </a:endParaRPr>
          </a:p>
        </p:txBody>
      </p:sp>
      <p:sp>
        <p:nvSpPr>
          <p:cNvPr id="17" name="Text Placeholder 31"/>
          <p:cNvSpPr>
            <a:spLocks noGrp="1"/>
          </p:cNvSpPr>
          <p:nvPr>
            <p:ph type="body" sz="quarter" idx="13" hasCustomPrompt="1"/>
          </p:nvPr>
        </p:nvSpPr>
        <p:spPr>
          <a:xfrm>
            <a:off x="0" y="4846958"/>
            <a:ext cx="10314819" cy="1390433"/>
          </a:xfrm>
        </p:spPr>
        <p:txBody>
          <a:bodyPr lIns="0" tIns="0" rIns="0" bIns="0" anchor="b">
            <a:noAutofit/>
          </a:bodyPr>
          <a:lstStyle>
            <a:lvl1pPr marL="460800" indent="0">
              <a:lnSpc>
                <a:spcPct val="100000"/>
              </a:lnSpc>
              <a:spcBef>
                <a:spcPts val="600"/>
              </a:spcBef>
              <a:spcAft>
                <a:spcPts val="0"/>
              </a:spcAft>
              <a:buNone/>
              <a:defRPr sz="1400" b="0" baseline="0">
                <a:solidFill>
                  <a:srgbClr val="495965"/>
                </a:solidFill>
              </a:defRPr>
            </a:lvl1pPr>
          </a:lstStyle>
          <a:p>
            <a:pPr lvl="0"/>
            <a:r>
              <a:rPr lang="en-US" dirty="0" smtClean="0"/>
              <a:t>First and Last Name in Bold, Title, Phone Number, </a:t>
            </a:r>
            <a:r>
              <a:rPr lang="en-US" dirty="0" err="1" smtClean="0"/>
              <a:t>first.last@ihs.com</a:t>
            </a:r>
            <a:r>
              <a:rPr lang="en-US" dirty="0" smtClean="0"/>
              <a:t> </a:t>
            </a:r>
            <a:endParaRPr lang="en-US" dirty="0"/>
          </a:p>
        </p:txBody>
      </p:sp>
      <p:sp>
        <p:nvSpPr>
          <p:cNvPr id="14" name="TextBox 13"/>
          <p:cNvSpPr txBox="1"/>
          <p:nvPr userDrawn="1"/>
        </p:nvSpPr>
        <p:spPr>
          <a:xfrm>
            <a:off x="10403020" y="2850516"/>
            <a:ext cx="1166681" cy="276999"/>
          </a:xfrm>
          <a:prstGeom prst="rect">
            <a:avLst/>
          </a:prstGeom>
          <a:noFill/>
        </p:spPr>
        <p:txBody>
          <a:bodyPr wrap="square" lIns="0" rIns="0" rtlCol="0" anchor="ctr" anchorCtr="0">
            <a:spAutoFit/>
          </a:bodyPr>
          <a:lstStyle/>
          <a:p>
            <a:pPr algn="r"/>
            <a:r>
              <a:rPr lang="en-GB" sz="1200" b="0" baseline="0" dirty="0" smtClean="0">
                <a:solidFill>
                  <a:srgbClr val="495965"/>
                </a:solidFill>
                <a:latin typeface="Arial" pitchFamily="34" charset="0"/>
                <a:cs typeface="Arial" pitchFamily="34" charset="0"/>
              </a:rPr>
              <a:t>ihs.com</a:t>
            </a:r>
            <a:endParaRPr lang="en-GB" sz="1200" b="0" baseline="0" dirty="0">
              <a:solidFill>
                <a:srgbClr val="495965"/>
              </a:solidFill>
              <a:latin typeface="Arial" pitchFamily="34" charset="0"/>
              <a:cs typeface="Arial" pitchFamily="34" charset="0"/>
            </a:endParaRPr>
          </a:p>
        </p:txBody>
      </p:sp>
      <p:sp>
        <p:nvSpPr>
          <p:cNvPr id="16" name="Text Placeholder 33"/>
          <p:cNvSpPr>
            <a:spLocks noGrp="1"/>
          </p:cNvSpPr>
          <p:nvPr>
            <p:ph type="body" sz="quarter" idx="14" hasCustomPrompt="1"/>
          </p:nvPr>
        </p:nvSpPr>
        <p:spPr>
          <a:xfrm>
            <a:off x="623824" y="2899788"/>
            <a:ext cx="4828032" cy="246888"/>
          </a:xfrm>
        </p:spPr>
        <p:txBody>
          <a:bodyPr lIns="0">
            <a:noAutofit/>
          </a:bodyPr>
          <a:lstStyle>
            <a:lvl1pPr marL="0" indent="0">
              <a:buNone/>
              <a:defRPr sz="1200" b="0" baseline="0">
                <a:solidFill>
                  <a:srgbClr val="495965"/>
                </a:solidFill>
              </a:defRPr>
            </a:lvl1pPr>
            <a:lvl2pPr>
              <a:buNone/>
              <a:defRPr sz="1400"/>
            </a:lvl2pPr>
            <a:lvl3pPr>
              <a:buNone/>
              <a:defRPr sz="1400"/>
            </a:lvl3pPr>
            <a:lvl4pPr>
              <a:buNone/>
              <a:defRPr sz="1400"/>
            </a:lvl4pPr>
            <a:lvl5pPr>
              <a:buNone/>
              <a:defRPr sz="1400"/>
            </a:lvl5pPr>
          </a:lstStyle>
          <a:p>
            <a:pPr lvl="0"/>
            <a:r>
              <a:rPr lang="en-US" smtClean="0"/>
              <a:t>DD Month 20xx</a:t>
            </a:r>
            <a:endParaRPr lang="en-US" dirty="0"/>
          </a:p>
        </p:txBody>
      </p:sp>
      <p:cxnSp>
        <p:nvCxnSpPr>
          <p:cNvPr id="18" name="Straight Connector 17"/>
          <p:cNvCxnSpPr/>
          <p:nvPr userDrawn="1"/>
        </p:nvCxnSpPr>
        <p:spPr>
          <a:xfrm>
            <a:off x="622300" y="2836649"/>
            <a:ext cx="10947400" cy="0"/>
          </a:xfrm>
          <a:prstGeom prst="line">
            <a:avLst/>
          </a:prstGeom>
          <a:ln>
            <a:solidFill>
              <a:srgbClr val="495965"/>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0" y="665283"/>
            <a:ext cx="8304307" cy="430887"/>
          </a:xfrm>
          <a:prstGeom prst="rect">
            <a:avLst/>
          </a:prstGeom>
          <a:noFill/>
        </p:spPr>
        <p:txBody>
          <a:bodyPr wrap="square" rtlCol="0">
            <a:spAutoFit/>
          </a:bodyPr>
          <a:lstStyle/>
          <a:p>
            <a:pPr marL="374400"/>
            <a:r>
              <a:rPr lang="en-US" sz="2100" b="1" dirty="0" smtClean="0">
                <a:solidFill>
                  <a:srgbClr val="495965"/>
                </a:solidFill>
              </a:rPr>
              <a:t>IHS</a:t>
            </a:r>
            <a:endParaRPr lang="en-US" sz="2100" b="1" dirty="0">
              <a:solidFill>
                <a:srgbClr val="495965"/>
              </a:solidFill>
            </a:endParaRPr>
          </a:p>
        </p:txBody>
      </p:sp>
      <p:sp>
        <p:nvSpPr>
          <p:cNvPr id="24" name="businessLinePlaceholder"/>
          <p:cNvSpPr>
            <a:spLocks noGrp="1"/>
          </p:cNvSpPr>
          <p:nvPr>
            <p:ph type="body" sz="quarter" idx="16" hasCustomPrompt="1"/>
          </p:nvPr>
        </p:nvSpPr>
        <p:spPr>
          <a:xfrm>
            <a:off x="1308090" y="712786"/>
            <a:ext cx="10261609" cy="304800"/>
          </a:xfrm>
        </p:spPr>
        <p:txBody>
          <a:bodyPr/>
          <a:lstStyle>
            <a:lvl1pPr>
              <a:buNone/>
              <a:defRPr sz="2100" b="1" cap="all" baseline="0">
                <a:solidFill>
                  <a:srgbClr val="495965"/>
                </a:solidFill>
              </a:defRPr>
            </a:lvl1pPr>
          </a:lstStyle>
          <a:p>
            <a:pPr lvl="0"/>
            <a:r>
              <a:rPr lang="en-US" dirty="0" smtClean="0"/>
              <a:t>Business Line In All Caps</a:t>
            </a:r>
            <a:endParaRPr lang="en-US" dirty="0"/>
          </a:p>
        </p:txBody>
      </p:sp>
      <p:sp>
        <p:nvSpPr>
          <p:cNvPr id="21" name="Text Placeholder 21"/>
          <p:cNvSpPr>
            <a:spLocks noGrp="1"/>
          </p:cNvSpPr>
          <p:nvPr>
            <p:ph type="body" sz="quarter" idx="15" hasCustomPrompt="1"/>
          </p:nvPr>
        </p:nvSpPr>
        <p:spPr>
          <a:xfrm>
            <a:off x="1679387" y="6408108"/>
            <a:ext cx="4828032" cy="216000"/>
          </a:xfrm>
          <a:noFill/>
        </p:spPr>
        <p:txBody>
          <a:bodyPr wrap="none" lIns="0" tIns="0" rIns="0" bIns="0" rtlCol="0" anchor="ctr">
            <a:noAutofit/>
          </a:bodyPr>
          <a:lstStyle>
            <a:lvl1pPr marL="0" marR="0" indent="0" algn="l" defTabSz="914400" rtl="0" eaLnBrk="1" fontAlgn="auto" latinLnBrk="0" hangingPunct="1">
              <a:lnSpc>
                <a:spcPct val="100000"/>
              </a:lnSpc>
              <a:spcBef>
                <a:spcPts val="0"/>
              </a:spcBef>
              <a:spcAft>
                <a:spcPts val="0"/>
              </a:spcAft>
              <a:buClrTx/>
              <a:buSzTx/>
              <a:buFontTx/>
              <a:buNone/>
              <a:tabLst/>
              <a:defRPr lang="en-US" sz="800" b="0" kern="1200" baseline="0" dirty="0" smtClean="0">
                <a:solidFill>
                  <a:srgbClr val="495965"/>
                </a:solidFill>
                <a:latin typeface="Arial" pitchFamily="34" charset="0"/>
                <a:ea typeface="+mn-ea"/>
                <a:cs typeface="+mn-cs"/>
              </a:defRPr>
            </a:lvl1pPr>
          </a:lstStyle>
          <a:p>
            <a:pPr lvl="0"/>
            <a:r>
              <a:rPr lang="en-US" dirty="0" smtClean="0"/>
              <a:t>Report ID#</a:t>
            </a:r>
          </a:p>
        </p:txBody>
      </p:sp>
      <p:pic>
        <p:nvPicPr>
          <p:cNvPr id="22" name="Picture 21"/>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0608503" y="5821128"/>
            <a:ext cx="959083" cy="719312"/>
          </a:xfrm>
          <a:prstGeom prst="rect">
            <a:avLst/>
          </a:prstGeom>
        </p:spPr>
      </p:pic>
    </p:spTree>
    <p:extLst>
      <p:ext uri="{BB962C8B-B14F-4D97-AF65-F5344CB8AC3E}">
        <p14:creationId xmlns:p14="http://schemas.microsoft.com/office/powerpoint/2010/main" val="334675294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userDrawn="1">
  <p:cSld name="2_Title Slide—2 line long title">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0" y="1811392"/>
            <a:ext cx="11568608" cy="969519"/>
          </a:xfrm>
          <a:prstGeom prst="rect">
            <a:avLst/>
          </a:prstGeom>
        </p:spPr>
        <p:txBody>
          <a:bodyPr wrap="square" lIns="0" rIns="90000" anchor="ctr" anchorCtr="0">
            <a:noAutofit/>
          </a:bodyPr>
          <a:lstStyle>
            <a:lvl1pPr marL="460800" indent="0">
              <a:defRPr sz="2800" b="1" baseline="0">
                <a:solidFill>
                  <a:schemeClr val="tx2"/>
                </a:solidFill>
              </a:defRPr>
            </a:lvl1pPr>
          </a:lstStyle>
          <a:p>
            <a:r>
              <a:rPr lang="en-US" dirty="0" smtClean="0"/>
              <a:t>Long Report Title, Long Report Title, Long Report Title, Long Report Title, Long Report</a:t>
            </a:r>
            <a:endParaRPr lang="en-US" dirty="0"/>
          </a:p>
        </p:txBody>
      </p:sp>
      <p:sp>
        <p:nvSpPr>
          <p:cNvPr id="12" name="Line 25"/>
          <p:cNvSpPr>
            <a:spLocks noChangeShapeType="1"/>
          </p:cNvSpPr>
          <p:nvPr userDrawn="1"/>
        </p:nvSpPr>
        <p:spPr bwMode="auto">
          <a:xfrm>
            <a:off x="623392" y="1044000"/>
            <a:ext cx="10945216" cy="0"/>
          </a:xfrm>
          <a:prstGeom prst="line">
            <a:avLst/>
          </a:prstGeom>
          <a:noFill/>
          <a:ln w="6350">
            <a:solidFill>
              <a:srgbClr val="495965"/>
            </a:solidFill>
            <a:round/>
            <a:headEnd/>
            <a:tailEnd/>
          </a:ln>
        </p:spPr>
        <p:txBody>
          <a:bodyPr/>
          <a:lstStyle/>
          <a:p>
            <a:endParaRPr lang="en-US" sz="1400" dirty="0"/>
          </a:p>
        </p:txBody>
      </p:sp>
      <p:sp>
        <p:nvSpPr>
          <p:cNvPr id="28" name="Text Placeholder 27"/>
          <p:cNvSpPr>
            <a:spLocks noGrp="1"/>
          </p:cNvSpPr>
          <p:nvPr>
            <p:ph type="body" sz="quarter" idx="11" hasCustomPrompt="1"/>
          </p:nvPr>
        </p:nvSpPr>
        <p:spPr>
          <a:xfrm>
            <a:off x="0" y="1586503"/>
            <a:ext cx="11568608" cy="219456"/>
          </a:xfrm>
        </p:spPr>
        <p:txBody>
          <a:bodyPr lIns="0" tIns="0" anchor="ctr">
            <a:noAutofit/>
          </a:bodyPr>
          <a:lstStyle>
            <a:lvl1pPr marL="460800" indent="0">
              <a:buNone/>
              <a:defRPr sz="1400" b="1">
                <a:solidFill>
                  <a:srgbClr val="495965"/>
                </a:solidFill>
              </a:defRPr>
            </a:lvl1pPr>
          </a:lstStyle>
          <a:p>
            <a:pPr lvl="0"/>
            <a:r>
              <a:rPr lang="en-US" dirty="0" smtClean="0"/>
              <a:t>Service Line</a:t>
            </a:r>
          </a:p>
        </p:txBody>
      </p:sp>
      <p:sp>
        <p:nvSpPr>
          <p:cNvPr id="19" name="TextBox 18"/>
          <p:cNvSpPr txBox="1"/>
          <p:nvPr userDrawn="1"/>
        </p:nvSpPr>
        <p:spPr>
          <a:xfrm>
            <a:off x="0" y="6409944"/>
            <a:ext cx="1701800" cy="214164"/>
          </a:xfrm>
          <a:prstGeom prst="rect">
            <a:avLst/>
          </a:prstGeom>
          <a:noFill/>
        </p:spPr>
        <p:txBody>
          <a:bodyPr wrap="none" lIns="468000" tIns="0" rIns="0" bIns="0" rtlCol="0" anchor="ctr">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aseline="0" dirty="0" smtClean="0">
                <a:solidFill>
                  <a:srgbClr val="495965"/>
                </a:solidFill>
                <a:latin typeface="Arial" pitchFamily="34" charset="0"/>
              </a:rPr>
              <a:t>©  2017 HIS Markit</a:t>
            </a:r>
            <a:endParaRPr lang="en-GB" sz="1400" dirty="0">
              <a:solidFill>
                <a:srgbClr val="495965"/>
              </a:solidFill>
            </a:endParaRPr>
          </a:p>
        </p:txBody>
      </p:sp>
      <p:sp>
        <p:nvSpPr>
          <p:cNvPr id="17" name="Text Placeholder 31"/>
          <p:cNvSpPr>
            <a:spLocks noGrp="1"/>
          </p:cNvSpPr>
          <p:nvPr>
            <p:ph type="body" sz="quarter" idx="13" hasCustomPrompt="1"/>
          </p:nvPr>
        </p:nvSpPr>
        <p:spPr>
          <a:xfrm>
            <a:off x="0" y="4846958"/>
            <a:ext cx="10314819" cy="1390433"/>
          </a:xfrm>
        </p:spPr>
        <p:txBody>
          <a:bodyPr lIns="0" tIns="0" rIns="0" bIns="0" anchor="b">
            <a:noAutofit/>
          </a:bodyPr>
          <a:lstStyle>
            <a:lvl1pPr marL="460800" indent="0">
              <a:lnSpc>
                <a:spcPct val="100000"/>
              </a:lnSpc>
              <a:spcBef>
                <a:spcPts val="600"/>
              </a:spcBef>
              <a:spcAft>
                <a:spcPts val="0"/>
              </a:spcAft>
              <a:buNone/>
              <a:defRPr sz="1400" b="0" baseline="0">
                <a:solidFill>
                  <a:srgbClr val="495965"/>
                </a:solidFill>
              </a:defRPr>
            </a:lvl1pPr>
          </a:lstStyle>
          <a:p>
            <a:pPr lvl="0"/>
            <a:r>
              <a:rPr lang="en-US" dirty="0" smtClean="0"/>
              <a:t>First and Last Name in Bold, Title, Phone Number, </a:t>
            </a:r>
            <a:r>
              <a:rPr lang="en-US" dirty="0" err="1" smtClean="0"/>
              <a:t>first.last@ihs.com</a:t>
            </a:r>
            <a:r>
              <a:rPr lang="en-US" dirty="0" smtClean="0"/>
              <a:t> </a:t>
            </a:r>
            <a:endParaRPr lang="en-US" dirty="0"/>
          </a:p>
        </p:txBody>
      </p:sp>
      <p:sp>
        <p:nvSpPr>
          <p:cNvPr id="20" name="TextBox 19"/>
          <p:cNvSpPr txBox="1"/>
          <p:nvPr userDrawn="1"/>
        </p:nvSpPr>
        <p:spPr>
          <a:xfrm>
            <a:off x="6096000" y="1103496"/>
            <a:ext cx="5472608" cy="215444"/>
          </a:xfrm>
          <a:prstGeom prst="rect">
            <a:avLst/>
          </a:prstGeom>
          <a:noFill/>
        </p:spPr>
        <p:txBody>
          <a:bodyPr wrap="square" lIns="0" tIns="0" rIns="0" bIns="0" rtlCol="0" anchor="b">
            <a:spAutoFit/>
          </a:bodyPr>
          <a:lstStyle/>
          <a:p>
            <a:pPr algn="r"/>
            <a:r>
              <a:rPr lang="en-US" sz="1400" dirty="0" smtClean="0">
                <a:solidFill>
                  <a:srgbClr val="495965"/>
                </a:solidFill>
              </a:rPr>
              <a:t>Presentation</a:t>
            </a:r>
            <a:endParaRPr lang="en-US" sz="1400" dirty="0">
              <a:solidFill>
                <a:srgbClr val="495965"/>
              </a:solidFill>
            </a:endParaRPr>
          </a:p>
        </p:txBody>
      </p:sp>
      <p:sp>
        <p:nvSpPr>
          <p:cNvPr id="14" name="TextBox 13"/>
          <p:cNvSpPr txBox="1"/>
          <p:nvPr userDrawn="1"/>
        </p:nvSpPr>
        <p:spPr>
          <a:xfrm>
            <a:off x="10051916" y="2850516"/>
            <a:ext cx="1517785" cy="276999"/>
          </a:xfrm>
          <a:prstGeom prst="rect">
            <a:avLst/>
          </a:prstGeom>
          <a:noFill/>
        </p:spPr>
        <p:txBody>
          <a:bodyPr wrap="square" lIns="0" rIns="0" rtlCol="0" anchor="ctr" anchorCtr="0">
            <a:spAutoFit/>
          </a:bodyPr>
          <a:lstStyle/>
          <a:p>
            <a:pPr algn="r"/>
            <a:r>
              <a:rPr lang="en-GB" sz="1200" b="0" baseline="0" dirty="0" smtClean="0">
                <a:solidFill>
                  <a:srgbClr val="495965"/>
                </a:solidFill>
                <a:latin typeface="Arial" pitchFamily="34" charset="0"/>
                <a:cs typeface="Arial" pitchFamily="34" charset="0"/>
              </a:rPr>
              <a:t>ihsmarkit.com</a:t>
            </a:r>
            <a:endParaRPr lang="en-GB" sz="1200" b="0" baseline="0" dirty="0">
              <a:solidFill>
                <a:srgbClr val="495965"/>
              </a:solidFill>
              <a:latin typeface="Arial" pitchFamily="34" charset="0"/>
              <a:cs typeface="Arial" pitchFamily="34" charset="0"/>
            </a:endParaRPr>
          </a:p>
        </p:txBody>
      </p:sp>
      <p:sp>
        <p:nvSpPr>
          <p:cNvPr id="16" name="Text Placeholder 33"/>
          <p:cNvSpPr>
            <a:spLocks noGrp="1"/>
          </p:cNvSpPr>
          <p:nvPr>
            <p:ph type="body" sz="quarter" idx="14" hasCustomPrompt="1"/>
          </p:nvPr>
        </p:nvSpPr>
        <p:spPr>
          <a:xfrm>
            <a:off x="623824" y="2899788"/>
            <a:ext cx="4828032" cy="246888"/>
          </a:xfrm>
        </p:spPr>
        <p:txBody>
          <a:bodyPr lIns="0">
            <a:noAutofit/>
          </a:bodyPr>
          <a:lstStyle>
            <a:lvl1pPr marL="0" indent="0">
              <a:buNone/>
              <a:defRPr sz="1200" b="0" baseline="0">
                <a:solidFill>
                  <a:srgbClr val="495965"/>
                </a:solidFill>
              </a:defRPr>
            </a:lvl1pPr>
            <a:lvl2pPr>
              <a:buNone/>
              <a:defRPr sz="1400"/>
            </a:lvl2pPr>
            <a:lvl3pPr>
              <a:buNone/>
              <a:defRPr sz="1400"/>
            </a:lvl3pPr>
            <a:lvl4pPr>
              <a:buNone/>
              <a:defRPr sz="1400"/>
            </a:lvl4pPr>
            <a:lvl5pPr>
              <a:buNone/>
              <a:defRPr sz="1400"/>
            </a:lvl5pPr>
          </a:lstStyle>
          <a:p>
            <a:pPr lvl="0"/>
            <a:r>
              <a:rPr lang="en-US" smtClean="0"/>
              <a:t>DD Month 20xx</a:t>
            </a:r>
            <a:endParaRPr lang="en-US" dirty="0"/>
          </a:p>
        </p:txBody>
      </p:sp>
      <p:cxnSp>
        <p:nvCxnSpPr>
          <p:cNvPr id="18" name="Straight Connector 17"/>
          <p:cNvCxnSpPr/>
          <p:nvPr userDrawn="1"/>
        </p:nvCxnSpPr>
        <p:spPr>
          <a:xfrm>
            <a:off x="622300" y="2836649"/>
            <a:ext cx="10947400" cy="0"/>
          </a:xfrm>
          <a:prstGeom prst="line">
            <a:avLst/>
          </a:prstGeom>
          <a:ln>
            <a:solidFill>
              <a:srgbClr val="495965"/>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0" y="665283"/>
            <a:ext cx="8304307" cy="430887"/>
          </a:xfrm>
          <a:prstGeom prst="rect">
            <a:avLst/>
          </a:prstGeom>
          <a:noFill/>
        </p:spPr>
        <p:txBody>
          <a:bodyPr wrap="square" rtlCol="0">
            <a:spAutoFit/>
          </a:bodyPr>
          <a:lstStyle/>
          <a:p>
            <a:pPr marL="374400"/>
            <a:r>
              <a:rPr lang="en-US" sz="2100" b="1" dirty="0" smtClean="0">
                <a:solidFill>
                  <a:srgbClr val="495965"/>
                </a:solidFill>
              </a:rPr>
              <a:t>IHS ENERGY</a:t>
            </a:r>
            <a:endParaRPr lang="en-US" sz="2100" b="1" dirty="0">
              <a:solidFill>
                <a:srgbClr val="495965"/>
              </a:solidFill>
            </a:endParaRPr>
          </a:p>
        </p:txBody>
      </p:sp>
      <p:pic>
        <p:nvPicPr>
          <p:cNvPr id="22" name="Picture 21"/>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0608503" y="5821128"/>
            <a:ext cx="959083" cy="719312"/>
          </a:xfrm>
          <a:prstGeom prst="rect">
            <a:avLst/>
          </a:prstGeom>
        </p:spPr>
      </p:pic>
    </p:spTree>
    <p:extLst>
      <p:ext uri="{BB962C8B-B14F-4D97-AF65-F5344CB8AC3E}">
        <p14:creationId xmlns:p14="http://schemas.microsoft.com/office/powerpoint/2010/main" val="1762260655"/>
      </p:ext>
    </p:extLst>
  </p:cSld>
  <p:clrMapOvr>
    <a:masterClrMapping/>
  </p:clrMapOvr>
  <p:timing>
    <p:tnLst>
      <p:par>
        <p:cTn xmlns:p14="http://schemas.microsoft.com/office/powerpoint/2010/mai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2301" y="549276"/>
            <a:ext cx="10951001" cy="792163"/>
          </a:xfrm>
          <a:prstGeom prst="rect">
            <a:avLst/>
          </a:prstGeom>
        </p:spPr>
        <p:txBody>
          <a:bodyPr/>
          <a:lstStyle>
            <a:lvl1pPr>
              <a:defRPr spc="0" baseline="0"/>
            </a:lvl1pPr>
          </a:lstStyle>
          <a:p>
            <a:r>
              <a:rPr lang="en-US" smtClean="0"/>
              <a:t>Click to edit Master title style</a:t>
            </a:r>
            <a:endParaRPr lang="en-US" dirty="0"/>
          </a:p>
        </p:txBody>
      </p:sp>
      <p:sp>
        <p:nvSpPr>
          <p:cNvPr id="3" name="Content Placeholder 2"/>
          <p:cNvSpPr>
            <a:spLocks noGrp="1"/>
          </p:cNvSpPr>
          <p:nvPr>
            <p:ph idx="1"/>
          </p:nvPr>
        </p:nvSpPr>
        <p:spPr>
          <a:xfrm>
            <a:off x="609602" y="1484313"/>
            <a:ext cx="10960100" cy="4752976"/>
          </a:xfrm>
        </p:spPr>
        <p:txBody>
          <a:bodyPr/>
          <a:lstStyle>
            <a:lvl4pPr marL="542925" indent="-133350">
              <a:defRPr/>
            </a:lvl4pPr>
            <a:lvl7pPr marL="676275" indent="-133350">
              <a:defRPr/>
            </a:lvl7pPr>
            <a:lvl8pPr marL="809625" indent="-133350">
              <a:defRPr/>
            </a:lvl8pPr>
            <a:lvl9pPr marL="942975" indent="-13335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6" name="Slide Number Placeholder 6"/>
          <p:cNvSpPr>
            <a:spLocks noGrp="1"/>
          </p:cNvSpPr>
          <p:nvPr>
            <p:ph type="sldNum" sz="quarter" idx="10"/>
          </p:nvPr>
        </p:nvSpPr>
        <p:spPr>
          <a:xfrm>
            <a:off x="10800654" y="6510528"/>
            <a:ext cx="769047" cy="219456"/>
          </a:xfrm>
          <a:prstGeom prst="rect">
            <a:avLst/>
          </a:prstGeom>
        </p:spPr>
        <p:txBody>
          <a:bodyPr/>
          <a:lstStyle/>
          <a:p>
            <a:fld id="{C1654822-CBA3-4BDF-80A9-3FE33B17E59A}" type="slidenum">
              <a:rPr lang="en-US" smtClean="0"/>
              <a:pPr/>
              <a:t>‹#›</a:t>
            </a:fld>
            <a:endParaRPr lang="en-US" dirty="0"/>
          </a:p>
        </p:txBody>
      </p:sp>
      <p:sp>
        <p:nvSpPr>
          <p:cNvPr id="7" name="Footer Placeholder 6"/>
          <p:cNvSpPr>
            <a:spLocks noGrp="1"/>
          </p:cNvSpPr>
          <p:nvPr>
            <p:ph type="ftr" sz="quarter" idx="11"/>
          </p:nvPr>
        </p:nvSpPr>
        <p:spPr>
          <a:xfrm>
            <a:off x="6288617" y="116632"/>
            <a:ext cx="5281083" cy="360040"/>
          </a:xfrm>
        </p:spPr>
        <p:txBody>
          <a:bodyPr/>
          <a:lstStyle/>
          <a:p>
            <a:r>
              <a:rPr lang="en-US" smtClean="0"/>
              <a:t>Global Energy Forum: North American Gas</a:t>
            </a:r>
            <a:endParaRPr lang="en-US" dirty="0"/>
          </a:p>
        </p:txBody>
      </p:sp>
      <p:sp>
        <p:nvSpPr>
          <p:cNvPr id="8" name="Gray text above slide title"/>
          <p:cNvSpPr>
            <a:spLocks noGrp="1"/>
          </p:cNvSpPr>
          <p:nvPr>
            <p:ph type="body" sz="quarter" idx="12" hasCustomPrompt="1"/>
          </p:nvPr>
        </p:nvSpPr>
        <p:spPr>
          <a:xfrm>
            <a:off x="622302" y="116633"/>
            <a:ext cx="5281084" cy="360040"/>
          </a:xfrm>
        </p:spPr>
        <p:txBody>
          <a:bodyPr wrap="none" anchor="b"/>
          <a:lstStyle>
            <a:lvl1pPr marL="0" indent="0">
              <a:buNone/>
              <a:tabLst/>
              <a:defRPr sz="1200">
                <a:solidFill>
                  <a:srgbClr val="495965"/>
                </a:solidFill>
              </a:defRPr>
            </a:lvl1pPr>
          </a:lstStyle>
          <a:p>
            <a:pPr lvl="0"/>
            <a:r>
              <a:rPr lang="en-US" dirty="0" smtClean="0"/>
              <a:t>Add grey text here in sentence case</a:t>
            </a:r>
          </a:p>
        </p:txBody>
      </p:sp>
    </p:spTree>
    <p:extLst>
      <p:ext uri="{BB962C8B-B14F-4D97-AF65-F5344CB8AC3E}">
        <p14:creationId xmlns:p14="http://schemas.microsoft.com/office/powerpoint/2010/main" val="2596876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2 line long title">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0" y="1811392"/>
            <a:ext cx="11568608" cy="969519"/>
          </a:xfrm>
          <a:prstGeom prst="rect">
            <a:avLst/>
          </a:prstGeom>
        </p:spPr>
        <p:txBody>
          <a:bodyPr wrap="square" lIns="0" rIns="90000" anchor="ctr" anchorCtr="0">
            <a:noAutofit/>
          </a:bodyPr>
          <a:lstStyle>
            <a:lvl1pPr marL="460800" indent="0">
              <a:defRPr sz="2800" b="1" baseline="0">
                <a:solidFill>
                  <a:schemeClr val="tx2"/>
                </a:solidFill>
              </a:defRPr>
            </a:lvl1pPr>
          </a:lstStyle>
          <a:p>
            <a:r>
              <a:rPr lang="en-US" dirty="0" smtClean="0"/>
              <a:t>Long Report Title, Long Report Title, Long Report Title, Long Report Title, Long Report</a:t>
            </a:r>
            <a:endParaRPr lang="en-US" dirty="0"/>
          </a:p>
        </p:txBody>
      </p:sp>
      <p:sp>
        <p:nvSpPr>
          <p:cNvPr id="12" name="Line 25"/>
          <p:cNvSpPr>
            <a:spLocks noChangeShapeType="1"/>
          </p:cNvSpPr>
          <p:nvPr userDrawn="1"/>
        </p:nvSpPr>
        <p:spPr bwMode="auto">
          <a:xfrm>
            <a:off x="623392" y="1044000"/>
            <a:ext cx="10945216" cy="0"/>
          </a:xfrm>
          <a:prstGeom prst="line">
            <a:avLst/>
          </a:prstGeom>
          <a:noFill/>
          <a:ln w="6350">
            <a:solidFill>
              <a:srgbClr val="495965"/>
            </a:solidFill>
            <a:round/>
            <a:headEnd/>
            <a:tailEnd/>
          </a:ln>
        </p:spPr>
        <p:txBody>
          <a:bodyPr/>
          <a:lstStyle/>
          <a:p>
            <a:endParaRPr lang="en-US" sz="1400" dirty="0"/>
          </a:p>
        </p:txBody>
      </p:sp>
      <p:sp>
        <p:nvSpPr>
          <p:cNvPr id="19" name="TextBox 18"/>
          <p:cNvSpPr txBox="1"/>
          <p:nvPr userDrawn="1"/>
        </p:nvSpPr>
        <p:spPr>
          <a:xfrm>
            <a:off x="0" y="6409944"/>
            <a:ext cx="1701800" cy="214164"/>
          </a:xfrm>
          <a:prstGeom prst="rect">
            <a:avLst/>
          </a:prstGeom>
          <a:noFill/>
        </p:spPr>
        <p:txBody>
          <a:bodyPr wrap="none" lIns="468000" tIns="0" rIns="0" bIns="0" rtlCol="0" anchor="ctr">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aseline="0" dirty="0" smtClean="0">
                <a:solidFill>
                  <a:srgbClr val="495965"/>
                </a:solidFill>
                <a:latin typeface="Arial" pitchFamily="34" charset="0"/>
              </a:rPr>
              <a:t>©  2017 IHS</a:t>
            </a:r>
            <a:endParaRPr lang="en-GB" sz="1400" dirty="0">
              <a:solidFill>
                <a:srgbClr val="495965"/>
              </a:solidFill>
            </a:endParaRPr>
          </a:p>
        </p:txBody>
      </p:sp>
      <p:sp>
        <p:nvSpPr>
          <p:cNvPr id="17" name="Text Placeholder 31"/>
          <p:cNvSpPr>
            <a:spLocks noGrp="1"/>
          </p:cNvSpPr>
          <p:nvPr>
            <p:ph type="body" sz="quarter" idx="13" hasCustomPrompt="1"/>
          </p:nvPr>
        </p:nvSpPr>
        <p:spPr>
          <a:xfrm>
            <a:off x="0" y="4846958"/>
            <a:ext cx="10314819" cy="1390433"/>
          </a:xfrm>
        </p:spPr>
        <p:txBody>
          <a:bodyPr lIns="0" tIns="0" rIns="0" bIns="0" anchor="b">
            <a:noAutofit/>
          </a:bodyPr>
          <a:lstStyle>
            <a:lvl1pPr marL="460800" indent="0">
              <a:lnSpc>
                <a:spcPct val="100000"/>
              </a:lnSpc>
              <a:spcBef>
                <a:spcPts val="600"/>
              </a:spcBef>
              <a:spcAft>
                <a:spcPts val="0"/>
              </a:spcAft>
              <a:buNone/>
              <a:defRPr sz="1400" b="0" baseline="0">
                <a:solidFill>
                  <a:srgbClr val="495965"/>
                </a:solidFill>
              </a:defRPr>
            </a:lvl1pPr>
          </a:lstStyle>
          <a:p>
            <a:pPr lvl="0"/>
            <a:r>
              <a:rPr lang="en-US" dirty="0" smtClean="0"/>
              <a:t>First and Last Name in Bold, Title, Phone Number, </a:t>
            </a:r>
            <a:r>
              <a:rPr lang="en-US" dirty="0" err="1" smtClean="0"/>
              <a:t>first.last@ihs.com</a:t>
            </a:r>
            <a:r>
              <a:rPr lang="en-US" dirty="0" smtClean="0"/>
              <a:t> </a:t>
            </a:r>
            <a:endParaRPr lang="en-US" dirty="0"/>
          </a:p>
        </p:txBody>
      </p:sp>
      <p:sp>
        <p:nvSpPr>
          <p:cNvPr id="20" name="TextBox 19"/>
          <p:cNvSpPr txBox="1"/>
          <p:nvPr userDrawn="1"/>
        </p:nvSpPr>
        <p:spPr>
          <a:xfrm>
            <a:off x="6096000" y="1103496"/>
            <a:ext cx="5472608" cy="215444"/>
          </a:xfrm>
          <a:prstGeom prst="rect">
            <a:avLst/>
          </a:prstGeom>
          <a:noFill/>
        </p:spPr>
        <p:txBody>
          <a:bodyPr wrap="square" lIns="0" tIns="0" rIns="0" bIns="0" rtlCol="0" anchor="b">
            <a:spAutoFit/>
          </a:bodyPr>
          <a:lstStyle/>
          <a:p>
            <a:pPr algn="r"/>
            <a:r>
              <a:rPr lang="en-US" sz="1400" dirty="0" smtClean="0">
                <a:solidFill>
                  <a:srgbClr val="495965"/>
                </a:solidFill>
              </a:rPr>
              <a:t>Presentation</a:t>
            </a:r>
            <a:endParaRPr lang="en-US" sz="1400" dirty="0">
              <a:solidFill>
                <a:srgbClr val="495965"/>
              </a:solidFill>
            </a:endParaRPr>
          </a:p>
        </p:txBody>
      </p:sp>
      <p:sp>
        <p:nvSpPr>
          <p:cNvPr id="14" name="TextBox 13"/>
          <p:cNvSpPr txBox="1"/>
          <p:nvPr userDrawn="1"/>
        </p:nvSpPr>
        <p:spPr>
          <a:xfrm>
            <a:off x="10403020" y="2850516"/>
            <a:ext cx="1166681" cy="276999"/>
          </a:xfrm>
          <a:prstGeom prst="rect">
            <a:avLst/>
          </a:prstGeom>
          <a:noFill/>
        </p:spPr>
        <p:txBody>
          <a:bodyPr wrap="square" lIns="0" rIns="0" rtlCol="0" anchor="ctr" anchorCtr="0">
            <a:spAutoFit/>
          </a:bodyPr>
          <a:lstStyle/>
          <a:p>
            <a:pPr algn="r"/>
            <a:r>
              <a:rPr lang="en-GB" sz="1200" b="0" baseline="0" dirty="0" smtClean="0">
                <a:solidFill>
                  <a:srgbClr val="495965"/>
                </a:solidFill>
                <a:latin typeface="Arial" pitchFamily="34" charset="0"/>
                <a:cs typeface="Arial" pitchFamily="34" charset="0"/>
              </a:rPr>
              <a:t>ihs.com</a:t>
            </a:r>
            <a:endParaRPr lang="en-GB" sz="1200" b="0" baseline="0" dirty="0">
              <a:solidFill>
                <a:srgbClr val="495965"/>
              </a:solidFill>
              <a:latin typeface="Arial" pitchFamily="34" charset="0"/>
              <a:cs typeface="Arial" pitchFamily="34" charset="0"/>
            </a:endParaRPr>
          </a:p>
        </p:txBody>
      </p:sp>
      <p:sp>
        <p:nvSpPr>
          <p:cNvPr id="16" name="Text Placeholder 33"/>
          <p:cNvSpPr>
            <a:spLocks noGrp="1"/>
          </p:cNvSpPr>
          <p:nvPr>
            <p:ph type="body" sz="quarter" idx="14" hasCustomPrompt="1"/>
          </p:nvPr>
        </p:nvSpPr>
        <p:spPr>
          <a:xfrm>
            <a:off x="623824" y="2899788"/>
            <a:ext cx="4828032" cy="246888"/>
          </a:xfrm>
        </p:spPr>
        <p:txBody>
          <a:bodyPr lIns="0">
            <a:noAutofit/>
          </a:bodyPr>
          <a:lstStyle>
            <a:lvl1pPr marL="0" indent="0">
              <a:buNone/>
              <a:defRPr sz="1200" b="0" baseline="0">
                <a:solidFill>
                  <a:srgbClr val="495965"/>
                </a:solidFill>
              </a:defRPr>
            </a:lvl1pPr>
            <a:lvl2pPr>
              <a:buNone/>
              <a:defRPr sz="1400"/>
            </a:lvl2pPr>
            <a:lvl3pPr>
              <a:buNone/>
              <a:defRPr sz="1400"/>
            </a:lvl3pPr>
            <a:lvl4pPr>
              <a:buNone/>
              <a:defRPr sz="1400"/>
            </a:lvl4pPr>
            <a:lvl5pPr>
              <a:buNone/>
              <a:defRPr sz="1400"/>
            </a:lvl5pPr>
          </a:lstStyle>
          <a:p>
            <a:pPr lvl="0"/>
            <a:r>
              <a:rPr lang="en-US" smtClean="0"/>
              <a:t>DD Month 20xx</a:t>
            </a:r>
            <a:endParaRPr lang="en-US" dirty="0"/>
          </a:p>
        </p:txBody>
      </p:sp>
      <p:cxnSp>
        <p:nvCxnSpPr>
          <p:cNvPr id="18" name="Straight Connector 17"/>
          <p:cNvCxnSpPr/>
          <p:nvPr userDrawn="1"/>
        </p:nvCxnSpPr>
        <p:spPr>
          <a:xfrm>
            <a:off x="622300" y="2836649"/>
            <a:ext cx="10947400" cy="0"/>
          </a:xfrm>
          <a:prstGeom prst="line">
            <a:avLst/>
          </a:prstGeom>
          <a:ln>
            <a:solidFill>
              <a:srgbClr val="495965"/>
            </a:solidFill>
          </a:ln>
        </p:spPr>
        <p:style>
          <a:lnRef idx="1">
            <a:schemeClr val="accent1"/>
          </a:lnRef>
          <a:fillRef idx="0">
            <a:schemeClr val="accent1"/>
          </a:fillRef>
          <a:effectRef idx="0">
            <a:schemeClr val="accent1"/>
          </a:effectRef>
          <a:fontRef idx="minor">
            <a:schemeClr val="tx1"/>
          </a:fontRef>
        </p:style>
      </p:cxnSp>
      <p:pic>
        <p:nvPicPr>
          <p:cNvPr id="22" name="Picture 21"/>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0608503" y="5821128"/>
            <a:ext cx="959083" cy="719312"/>
          </a:xfrm>
          <a:prstGeom prst="rect">
            <a:avLst/>
          </a:prstGeom>
        </p:spPr>
      </p:pic>
      <p:sp>
        <p:nvSpPr>
          <p:cNvPr id="15" name="Text Placeholder 27"/>
          <p:cNvSpPr>
            <a:spLocks noGrp="1"/>
          </p:cNvSpPr>
          <p:nvPr>
            <p:ph type="body" sz="quarter" idx="11" hasCustomPrompt="1"/>
          </p:nvPr>
        </p:nvSpPr>
        <p:spPr>
          <a:xfrm>
            <a:off x="0" y="1586503"/>
            <a:ext cx="11568608" cy="219456"/>
          </a:xfrm>
        </p:spPr>
        <p:txBody>
          <a:bodyPr lIns="0" tIns="0" anchor="ctr">
            <a:noAutofit/>
          </a:bodyPr>
          <a:lstStyle>
            <a:lvl1pPr marL="460800" indent="0">
              <a:buNone/>
              <a:defRPr sz="1400" b="1">
                <a:solidFill>
                  <a:srgbClr val="495965"/>
                </a:solidFill>
              </a:defRPr>
            </a:lvl1pPr>
          </a:lstStyle>
          <a:p>
            <a:pPr lvl="0"/>
            <a:r>
              <a:rPr lang="en-US" dirty="0" err="1" smtClean="0"/>
              <a:t>Xxxx</a:t>
            </a:r>
            <a:r>
              <a:rPr lang="en-US" dirty="0" smtClean="0"/>
              <a:t> </a:t>
            </a:r>
            <a:r>
              <a:rPr lang="en-US" dirty="0" err="1" smtClean="0"/>
              <a:t>Xxxxxxxxxxxx</a:t>
            </a:r>
            <a:endParaRPr lang="en-US" dirty="0" smtClean="0"/>
          </a:p>
        </p:txBody>
      </p:sp>
      <p:sp>
        <p:nvSpPr>
          <p:cNvPr id="21" name="Text Placeholder 17"/>
          <p:cNvSpPr>
            <a:spLocks noGrp="1"/>
          </p:cNvSpPr>
          <p:nvPr>
            <p:ph type="body" sz="quarter" idx="16" hasCustomPrompt="1"/>
          </p:nvPr>
        </p:nvSpPr>
        <p:spPr>
          <a:xfrm>
            <a:off x="622301" y="381000"/>
            <a:ext cx="10947399" cy="650872"/>
          </a:xfrm>
        </p:spPr>
        <p:txBody>
          <a:bodyPr anchor="b"/>
          <a:lstStyle>
            <a:lvl1pPr marL="0" indent="0">
              <a:buNone/>
              <a:defRPr sz="2100" b="1" cap="all" baseline="0">
                <a:solidFill>
                  <a:srgbClr val="495965"/>
                </a:solidFill>
              </a:defRPr>
            </a:lvl1pPr>
          </a:lstStyle>
          <a:p>
            <a:pPr lvl="0"/>
            <a:r>
              <a:rPr lang="en-US" dirty="0" err="1" smtClean="0"/>
              <a:t>Xxxxxx</a:t>
            </a:r>
            <a:r>
              <a:rPr lang="en-US" dirty="0" smtClean="0"/>
              <a:t> </a:t>
            </a:r>
            <a:r>
              <a:rPr lang="en-US" dirty="0" err="1" smtClean="0"/>
              <a:t>xxxxx</a:t>
            </a:r>
            <a:r>
              <a:rPr lang="en-US" dirty="0" smtClean="0"/>
              <a:t> </a:t>
            </a:r>
            <a:r>
              <a:rPr lang="en-US" dirty="0" err="1" smtClean="0"/>
              <a:t>xxxxx</a:t>
            </a:r>
            <a:endParaRPr lang="en-US" dirty="0"/>
          </a:p>
        </p:txBody>
      </p:sp>
    </p:spTree>
    <p:extLst>
      <p:ext uri="{BB962C8B-B14F-4D97-AF65-F5344CB8AC3E}">
        <p14:creationId xmlns:p14="http://schemas.microsoft.com/office/powerpoint/2010/main" val="236345536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27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2300" y="549275"/>
            <a:ext cx="10951001" cy="792163"/>
          </a:xfrm>
          <a:prstGeom prst="rect">
            <a:avLst/>
          </a:prstGeom>
        </p:spPr>
        <p:txBody>
          <a:bodyPr/>
          <a:lstStyle>
            <a:lvl1pPr>
              <a:defRPr spc="0" baseline="0"/>
            </a:lvl1pPr>
          </a:lstStyle>
          <a:p>
            <a:r>
              <a:rPr lang="en-US" smtClean="0"/>
              <a:t>Click to edit Master title style</a:t>
            </a:r>
            <a:endParaRPr lang="en-US" dirty="0"/>
          </a:p>
        </p:txBody>
      </p:sp>
      <p:sp>
        <p:nvSpPr>
          <p:cNvPr id="3" name="Content Placeholder 2"/>
          <p:cNvSpPr>
            <a:spLocks noGrp="1"/>
          </p:cNvSpPr>
          <p:nvPr>
            <p:ph idx="1"/>
          </p:nvPr>
        </p:nvSpPr>
        <p:spPr>
          <a:xfrm>
            <a:off x="609601" y="1484313"/>
            <a:ext cx="10960100" cy="4752976"/>
          </a:xfrm>
        </p:spPr>
        <p:txBody>
          <a:bodyPr/>
          <a:lstStyle>
            <a:lvl4pPr marL="723900" indent="-177800">
              <a:defRPr/>
            </a:lvl4pPr>
            <a:lvl7pPr marL="901700" indent="-177800">
              <a:defRPr/>
            </a:lvl7pPr>
            <a:lvl8pPr marL="1079500" indent="-177800">
              <a:defRPr/>
            </a:lvl8pPr>
            <a:lvl9pPr marL="1257300" indent="-1778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6" name="Slide Number Placeholder 6"/>
          <p:cNvSpPr>
            <a:spLocks noGrp="1"/>
          </p:cNvSpPr>
          <p:nvPr>
            <p:ph type="sldNum" sz="quarter" idx="10"/>
          </p:nvPr>
        </p:nvSpPr>
        <p:spPr>
          <a:xfrm>
            <a:off x="10800653" y="6510528"/>
            <a:ext cx="769047" cy="219456"/>
          </a:xfrm>
          <a:prstGeom prst="rect">
            <a:avLst/>
          </a:prstGeom>
        </p:spPr>
        <p:txBody>
          <a:bodyPr/>
          <a:lstStyle/>
          <a:p>
            <a:fld id="{C1654822-CBA3-4BDF-80A9-3FE33B17E59A}" type="slidenum">
              <a:rPr lang="en-US" smtClean="0"/>
              <a:pPr/>
              <a:t>‹#›</a:t>
            </a:fld>
            <a:endParaRPr lang="en-US" dirty="0"/>
          </a:p>
        </p:txBody>
      </p:sp>
      <p:sp>
        <p:nvSpPr>
          <p:cNvPr id="7" name="Footer Placeholder 6"/>
          <p:cNvSpPr>
            <a:spLocks noGrp="1"/>
          </p:cNvSpPr>
          <p:nvPr>
            <p:ph type="ftr" sz="quarter" idx="11"/>
          </p:nvPr>
        </p:nvSpPr>
        <p:spPr>
          <a:xfrm>
            <a:off x="6288617" y="116632"/>
            <a:ext cx="5281083" cy="360040"/>
          </a:xfrm>
          <a:prstGeom prst="rect">
            <a:avLst/>
          </a:prstGeom>
        </p:spPr>
        <p:txBody>
          <a:bodyPr/>
          <a:lstStyle/>
          <a:p>
            <a:r>
              <a:rPr lang="en-US" smtClean="0"/>
              <a:t>Global Energy Forum: North American Gas</a:t>
            </a:r>
            <a:endParaRPr lang="en-US" dirty="0"/>
          </a:p>
        </p:txBody>
      </p:sp>
      <p:sp>
        <p:nvSpPr>
          <p:cNvPr id="8" name="Gray text above slide title"/>
          <p:cNvSpPr>
            <a:spLocks noGrp="1"/>
          </p:cNvSpPr>
          <p:nvPr>
            <p:ph type="body" sz="quarter" idx="12" hasCustomPrompt="1"/>
          </p:nvPr>
        </p:nvSpPr>
        <p:spPr>
          <a:xfrm>
            <a:off x="622301" y="116633"/>
            <a:ext cx="5281084" cy="360040"/>
          </a:xfrm>
        </p:spPr>
        <p:txBody>
          <a:bodyPr wrap="none" anchor="b"/>
          <a:lstStyle>
            <a:lvl1pPr marL="0" indent="0">
              <a:buNone/>
              <a:tabLst/>
              <a:defRPr sz="1600">
                <a:solidFill>
                  <a:srgbClr val="495965"/>
                </a:solidFill>
              </a:defRPr>
            </a:lvl1pPr>
          </a:lstStyle>
          <a:p>
            <a:pPr lvl="0"/>
            <a:r>
              <a:rPr lang="en-US" dirty="0" smtClean="0"/>
              <a:t>Add grey text here in sentence case</a:t>
            </a:r>
          </a:p>
        </p:txBody>
      </p:sp>
    </p:spTree>
    <p:extLst>
      <p:ext uri="{BB962C8B-B14F-4D97-AF65-F5344CB8AC3E}">
        <p14:creationId xmlns:p14="http://schemas.microsoft.com/office/powerpoint/2010/main" val="25381453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4418" y="549276"/>
            <a:ext cx="10943167" cy="792163"/>
          </a:xfrm>
        </p:spPr>
        <p:txBody>
          <a:bodyPr/>
          <a:lstStyle>
            <a:lvl1pPr>
              <a:defRPr baseline="0"/>
            </a:lvl1pPr>
          </a:lstStyle>
          <a:p>
            <a:r>
              <a:rPr lang="en-US" smtClean="0"/>
              <a:t>Click to edit Master title style</a:t>
            </a:r>
            <a:endParaRPr lang="en-US" dirty="0"/>
          </a:p>
        </p:txBody>
      </p:sp>
      <p:sp>
        <p:nvSpPr>
          <p:cNvPr id="16" name="Content Placeholder 2"/>
          <p:cNvSpPr>
            <a:spLocks noGrp="1"/>
          </p:cNvSpPr>
          <p:nvPr>
            <p:ph idx="1"/>
          </p:nvPr>
        </p:nvSpPr>
        <p:spPr>
          <a:xfrm>
            <a:off x="624417" y="1484313"/>
            <a:ext cx="5278967" cy="4752976"/>
          </a:xfrm>
        </p:spPr>
        <p:txBody>
          <a:bodyPr lIns="0" tIns="0" rIns="0" bIns="0"/>
          <a:lstStyle>
            <a:lvl1pPr algn="l">
              <a:buFont typeface="Arial" pitchFamily="34" charset="0"/>
              <a:buChar char="•"/>
              <a:defRPr sz="2000" baseline="0"/>
            </a:lvl1pPr>
            <a:lvl2pPr algn="l">
              <a:buFont typeface="Arial" pitchFamily="34" charset="0"/>
              <a:buChar char="•"/>
              <a:defRPr sz="1800" baseline="0"/>
            </a:lvl2pPr>
            <a:lvl3pPr algn="l">
              <a:buFont typeface="Arial" pitchFamily="34" charset="0"/>
              <a:buChar char="•"/>
              <a:defRPr baseline="0"/>
            </a:lvl3pPr>
            <a:lvl4pPr algn="l">
              <a:buFont typeface="Arial" pitchFamily="34" charset="0"/>
              <a:buChar char="•"/>
              <a:defRPr baseline="0"/>
            </a:lvl4pPr>
            <a:lvl5pPr algn="l">
              <a:buFont typeface="Arial" pitchFamily="34" charset="0"/>
              <a:buChar char="•"/>
              <a:defRPr sz="1400" baseline="0"/>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Content Placeholder 2"/>
          <p:cNvSpPr>
            <a:spLocks noGrp="1"/>
          </p:cNvSpPr>
          <p:nvPr>
            <p:ph idx="11"/>
          </p:nvPr>
        </p:nvSpPr>
        <p:spPr>
          <a:xfrm>
            <a:off x="6288619" y="1484313"/>
            <a:ext cx="5278965" cy="4752976"/>
          </a:xfrm>
        </p:spPr>
        <p:txBody>
          <a:bodyPr lIns="0" tIns="0" rIns="0" bIns="0"/>
          <a:lstStyle>
            <a:lvl1pPr algn="l">
              <a:defRPr sz="2000" baseline="0"/>
            </a:lvl1pPr>
            <a:lvl2pPr algn="l">
              <a:defRPr sz="1800" baseline="0"/>
            </a:lvl2pPr>
            <a:lvl3pPr algn="l">
              <a:defRPr baseline="0"/>
            </a:lvl3pPr>
            <a:lvl4pPr algn="l">
              <a:defRPr baseline="0"/>
            </a:lvl4pPr>
            <a:lvl5pPr algn="l">
              <a:defRPr sz="1400" baseline="0"/>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5"/>
          <p:cNvSpPr>
            <a:spLocks noGrp="1"/>
          </p:cNvSpPr>
          <p:nvPr>
            <p:ph type="sldNum" sz="quarter" idx="12"/>
          </p:nvPr>
        </p:nvSpPr>
        <p:spPr>
          <a:xfrm>
            <a:off x="8817525" y="6448346"/>
            <a:ext cx="2750059" cy="365125"/>
          </a:xfrm>
        </p:spPr>
        <p:txBody>
          <a:bodyPr/>
          <a:lstStyle>
            <a:lvl1pPr>
              <a:defRPr baseline="0"/>
            </a:lvl1pPr>
          </a:lstStyle>
          <a:p>
            <a:fld id="{C1654822-CBA3-4BDF-80A9-3FE33B17E59A}" type="slidenum">
              <a:rPr lang="en-US" smtClean="0"/>
              <a:pPr/>
              <a:t>‹#›</a:t>
            </a:fld>
            <a:endParaRPr lang="en-US"/>
          </a:p>
        </p:txBody>
      </p:sp>
      <p:sp>
        <p:nvSpPr>
          <p:cNvPr id="8" name="Footer Placeholder 7"/>
          <p:cNvSpPr>
            <a:spLocks noGrp="1"/>
          </p:cNvSpPr>
          <p:nvPr>
            <p:ph type="ftr" sz="quarter" idx="13"/>
          </p:nvPr>
        </p:nvSpPr>
        <p:spPr/>
        <p:txBody>
          <a:bodyPr/>
          <a:lstStyle/>
          <a:p>
            <a:r>
              <a:rPr lang="en-US" smtClean="0"/>
              <a:t>Global Energy Forum: North American Gas</a:t>
            </a:r>
            <a:endParaRPr lang="en-US" dirty="0"/>
          </a:p>
        </p:txBody>
      </p:sp>
    </p:spTree>
    <p:extLst>
      <p:ext uri="{BB962C8B-B14F-4D97-AF65-F5344CB8AC3E}">
        <p14:creationId xmlns:p14="http://schemas.microsoft.com/office/powerpoint/2010/main" val="22367691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12" name="Content Placeholder 2"/>
          <p:cNvSpPr>
            <a:spLocks noGrp="1"/>
          </p:cNvSpPr>
          <p:nvPr>
            <p:ph idx="1"/>
          </p:nvPr>
        </p:nvSpPr>
        <p:spPr>
          <a:xfrm>
            <a:off x="624419" y="1604433"/>
            <a:ext cx="10943167" cy="4607984"/>
          </a:xfrm>
        </p:spPr>
        <p:txBody>
          <a:bodyPr lIns="0" tIns="0" rIns="0" bIns="0"/>
          <a:lstStyle>
            <a:lvl1pPr algn="l">
              <a:buFont typeface="Arial" pitchFamily="34" charset="0"/>
              <a:buChar char="•"/>
              <a:defRPr sz="1800" baseline="0"/>
            </a:lvl1pPr>
            <a:lvl2pPr algn="l">
              <a:buFont typeface="Arial" pitchFamily="34" charset="0"/>
              <a:buChar char="•"/>
              <a:defRPr sz="1600" baseline="0"/>
            </a:lvl2pPr>
            <a:lvl3pPr algn="l">
              <a:buFont typeface="Arial" pitchFamily="34" charset="0"/>
              <a:buChar char="•"/>
              <a:defRPr sz="1200" baseline="0"/>
            </a:lvl3pPr>
            <a:lvl4pPr algn="l">
              <a:buFont typeface="Arial" pitchFamily="34" charset="0"/>
              <a:buChar char="•"/>
              <a:defRPr sz="1100" baseline="0"/>
            </a:lvl4pPr>
            <a:lvl5pPr algn="l">
              <a:buFont typeface="Arial" pitchFamily="34" charset="0"/>
              <a:buChar char="•"/>
              <a:defRPr sz="1200" baseline="0"/>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Slide Number Placeholder 5"/>
          <p:cNvSpPr>
            <a:spLocks noGrp="1"/>
          </p:cNvSpPr>
          <p:nvPr>
            <p:ph type="sldNum" sz="quarter" idx="12"/>
          </p:nvPr>
        </p:nvSpPr>
        <p:spPr>
          <a:xfrm>
            <a:off x="8817525" y="6448347"/>
            <a:ext cx="2750059" cy="365125"/>
          </a:xfrm>
        </p:spPr>
        <p:txBody>
          <a:bodyPr/>
          <a:lstStyle>
            <a:lvl1pPr>
              <a:defRPr baseline="0"/>
            </a:lvl1pPr>
          </a:lstStyle>
          <a:p>
            <a:fld id="{C1654822-CBA3-4BDF-80A9-3FE33B17E59A}" type="slidenum">
              <a:rPr lang="en-US" smtClean="0"/>
              <a:pPr/>
              <a:t>‹#›</a:t>
            </a:fld>
            <a:endParaRPr lang="en-US" dirty="0"/>
          </a:p>
        </p:txBody>
      </p:sp>
      <p:sp>
        <p:nvSpPr>
          <p:cNvPr id="8" name="Footer Placeholder 7"/>
          <p:cNvSpPr>
            <a:spLocks noGrp="1"/>
          </p:cNvSpPr>
          <p:nvPr>
            <p:ph type="ftr" sz="quarter" idx="13"/>
          </p:nvPr>
        </p:nvSpPr>
        <p:spPr>
          <a:xfrm>
            <a:off x="622300" y="266910"/>
            <a:ext cx="10947400" cy="190800"/>
          </a:xfrm>
          <a:prstGeom prst="rect">
            <a:avLst/>
          </a:prstGeom>
        </p:spPr>
        <p:txBody>
          <a:bodyPr/>
          <a:lstStyle/>
          <a:p>
            <a:r>
              <a:rPr lang="en-US" smtClean="0"/>
              <a:t>Global Energy Forum: North American Gas</a:t>
            </a:r>
            <a:endParaRPr lang="en-US" dirty="0"/>
          </a:p>
        </p:txBody>
      </p:sp>
    </p:spTree>
    <p:extLst>
      <p:ext uri="{BB962C8B-B14F-4D97-AF65-F5344CB8AC3E}">
        <p14:creationId xmlns:p14="http://schemas.microsoft.com/office/powerpoint/2010/main" val="312065703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6" name="Slide Number Placeholder 6"/>
          <p:cNvSpPr>
            <a:spLocks noGrp="1"/>
          </p:cNvSpPr>
          <p:nvPr>
            <p:ph type="sldNum" sz="quarter" idx="10"/>
          </p:nvPr>
        </p:nvSpPr>
        <p:spPr>
          <a:xfrm>
            <a:off x="10800653" y="6510528"/>
            <a:ext cx="769047" cy="219456"/>
          </a:xfrm>
          <a:prstGeom prst="rect">
            <a:avLst/>
          </a:prstGeom>
        </p:spPr>
        <p:txBody>
          <a:bodyPr/>
          <a:lstStyle/>
          <a:p>
            <a:fld id="{C1654822-CBA3-4BDF-80A9-3FE33B17E59A}" type="slidenum">
              <a:rPr lang="en-US" smtClean="0"/>
              <a:pPr/>
              <a:t>‹#›</a:t>
            </a:fld>
            <a:endParaRPr lang="en-US" dirty="0"/>
          </a:p>
        </p:txBody>
      </p:sp>
      <p:sp>
        <p:nvSpPr>
          <p:cNvPr id="8" name="Title 1"/>
          <p:cNvSpPr>
            <a:spLocks noGrp="1"/>
          </p:cNvSpPr>
          <p:nvPr>
            <p:ph type="title"/>
          </p:nvPr>
        </p:nvSpPr>
        <p:spPr>
          <a:xfrm>
            <a:off x="622300" y="549275"/>
            <a:ext cx="10951001" cy="792163"/>
          </a:xfrm>
          <a:prstGeom prst="rect">
            <a:avLst/>
          </a:prstGeom>
        </p:spPr>
        <p:txBody>
          <a:bodyPr/>
          <a:lstStyle>
            <a:lvl1pPr>
              <a:defRPr spc="0" baseline="0"/>
            </a:lvl1pPr>
          </a:lstStyle>
          <a:p>
            <a:r>
              <a:rPr lang="en-US" smtClean="0"/>
              <a:t>Click to edit Master title style</a:t>
            </a:r>
            <a:endParaRPr lang="en-US" dirty="0"/>
          </a:p>
        </p:txBody>
      </p:sp>
      <p:sp>
        <p:nvSpPr>
          <p:cNvPr id="7" name="Footer Placeholder 6"/>
          <p:cNvSpPr>
            <a:spLocks noGrp="1"/>
          </p:cNvSpPr>
          <p:nvPr>
            <p:ph type="ftr" sz="quarter" idx="11"/>
          </p:nvPr>
        </p:nvSpPr>
        <p:spPr>
          <a:xfrm>
            <a:off x="6288617" y="116632"/>
            <a:ext cx="5281083" cy="360040"/>
          </a:xfrm>
        </p:spPr>
        <p:txBody>
          <a:bodyPr/>
          <a:lstStyle/>
          <a:p>
            <a:r>
              <a:rPr lang="en-US" smtClean="0"/>
              <a:t>Global Energy Forum: North American Gas</a:t>
            </a:r>
            <a:endParaRPr lang="en-US" dirty="0"/>
          </a:p>
        </p:txBody>
      </p:sp>
      <p:sp>
        <p:nvSpPr>
          <p:cNvPr id="9" name="Gray text above slide title"/>
          <p:cNvSpPr>
            <a:spLocks noGrp="1"/>
          </p:cNvSpPr>
          <p:nvPr>
            <p:ph type="body" sz="quarter" idx="12" hasCustomPrompt="1"/>
          </p:nvPr>
        </p:nvSpPr>
        <p:spPr>
          <a:xfrm>
            <a:off x="622301" y="116633"/>
            <a:ext cx="5281084" cy="360040"/>
          </a:xfrm>
        </p:spPr>
        <p:txBody>
          <a:bodyPr wrap="none" anchor="b"/>
          <a:lstStyle>
            <a:lvl1pPr marL="0" indent="0">
              <a:buNone/>
              <a:tabLst/>
              <a:defRPr sz="1600">
                <a:solidFill>
                  <a:srgbClr val="495965"/>
                </a:solidFill>
              </a:defRPr>
            </a:lvl1pPr>
          </a:lstStyle>
          <a:p>
            <a:pPr lvl="0"/>
            <a:r>
              <a:rPr lang="en-US" dirty="0" smtClean="0"/>
              <a:t>Add grey text here in sentence case</a:t>
            </a:r>
          </a:p>
        </p:txBody>
      </p:sp>
    </p:spTree>
    <p:extLst>
      <p:ext uri="{BB962C8B-B14F-4D97-AF65-F5344CB8AC3E}">
        <p14:creationId xmlns:p14="http://schemas.microsoft.com/office/powerpoint/2010/main" val="68267635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2300" y="549275"/>
            <a:ext cx="10951001" cy="792163"/>
          </a:xfrm>
          <a:prstGeom prst="rect">
            <a:avLst/>
          </a:prstGeom>
        </p:spPr>
        <p:txBody>
          <a:bodyPr/>
          <a:lstStyle>
            <a:lvl1pPr>
              <a:defRPr spc="0" baseline="0"/>
            </a:lvl1pPr>
          </a:lstStyle>
          <a:p>
            <a:r>
              <a:rPr lang="en-US" smtClean="0"/>
              <a:t>Click to edit Master title style</a:t>
            </a:r>
            <a:endParaRPr lang="en-US" dirty="0"/>
          </a:p>
        </p:txBody>
      </p:sp>
      <p:sp>
        <p:nvSpPr>
          <p:cNvPr id="3" name="Content Placeholder 2"/>
          <p:cNvSpPr>
            <a:spLocks noGrp="1"/>
          </p:cNvSpPr>
          <p:nvPr>
            <p:ph idx="1"/>
          </p:nvPr>
        </p:nvSpPr>
        <p:spPr>
          <a:xfrm>
            <a:off x="609601" y="1484313"/>
            <a:ext cx="10960100" cy="4752976"/>
          </a:xfrm>
        </p:spPr>
        <p:txBody>
          <a:bodyPr/>
          <a:lstStyle>
            <a:lvl4pPr marL="723900" indent="-177800">
              <a:defRPr/>
            </a:lvl4pPr>
            <a:lvl7pPr marL="901700" indent="-177800">
              <a:defRPr/>
            </a:lvl7pPr>
            <a:lvl8pPr marL="1079500" indent="-177800">
              <a:defRPr/>
            </a:lvl8pPr>
            <a:lvl9pPr marL="1257300" indent="-1778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6" name="Slide Number Placeholder 6"/>
          <p:cNvSpPr>
            <a:spLocks noGrp="1"/>
          </p:cNvSpPr>
          <p:nvPr>
            <p:ph type="sldNum" sz="quarter" idx="10"/>
          </p:nvPr>
        </p:nvSpPr>
        <p:spPr>
          <a:xfrm>
            <a:off x="10800653" y="6510528"/>
            <a:ext cx="769047" cy="219456"/>
          </a:xfrm>
          <a:prstGeom prst="rect">
            <a:avLst/>
          </a:prstGeom>
        </p:spPr>
        <p:txBody>
          <a:bodyPr/>
          <a:lstStyle/>
          <a:p>
            <a:fld id="{C1654822-CBA3-4BDF-80A9-3FE33B17E59A}" type="slidenum">
              <a:rPr lang="en-US" smtClean="0"/>
              <a:pPr/>
              <a:t>‹#›</a:t>
            </a:fld>
            <a:endParaRPr lang="en-US" dirty="0"/>
          </a:p>
        </p:txBody>
      </p:sp>
      <p:sp>
        <p:nvSpPr>
          <p:cNvPr id="7" name="Footer Placeholder 6"/>
          <p:cNvSpPr>
            <a:spLocks noGrp="1"/>
          </p:cNvSpPr>
          <p:nvPr>
            <p:ph type="ftr" sz="quarter" idx="11"/>
          </p:nvPr>
        </p:nvSpPr>
        <p:spPr>
          <a:xfrm>
            <a:off x="6288617" y="116632"/>
            <a:ext cx="5281083" cy="360040"/>
          </a:xfrm>
          <a:prstGeom prst="rect">
            <a:avLst/>
          </a:prstGeom>
        </p:spPr>
        <p:txBody>
          <a:bodyPr/>
          <a:lstStyle/>
          <a:p>
            <a:r>
              <a:rPr lang="en-US" smtClean="0"/>
              <a:t>Global Energy Forum: North American Gas</a:t>
            </a:r>
            <a:endParaRPr lang="en-US" dirty="0"/>
          </a:p>
        </p:txBody>
      </p:sp>
      <p:sp>
        <p:nvSpPr>
          <p:cNvPr id="8" name="Gray text above slide title"/>
          <p:cNvSpPr>
            <a:spLocks noGrp="1"/>
          </p:cNvSpPr>
          <p:nvPr>
            <p:ph type="body" sz="quarter" idx="12" hasCustomPrompt="1"/>
          </p:nvPr>
        </p:nvSpPr>
        <p:spPr>
          <a:xfrm>
            <a:off x="622301" y="116633"/>
            <a:ext cx="5281084" cy="360040"/>
          </a:xfrm>
        </p:spPr>
        <p:txBody>
          <a:bodyPr wrap="none" anchor="b"/>
          <a:lstStyle>
            <a:lvl1pPr marL="0" indent="0">
              <a:buNone/>
              <a:tabLst/>
              <a:defRPr sz="1600">
                <a:solidFill>
                  <a:srgbClr val="495965"/>
                </a:solidFill>
              </a:defRPr>
            </a:lvl1pPr>
          </a:lstStyle>
          <a:p>
            <a:pPr lvl="0"/>
            <a:r>
              <a:rPr lang="en-US" dirty="0" smtClean="0"/>
              <a:t>Add grey text here in sentence case</a:t>
            </a:r>
          </a:p>
        </p:txBody>
      </p:sp>
    </p:spTree>
    <p:extLst>
      <p:ext uri="{BB962C8B-B14F-4D97-AF65-F5344CB8AC3E}">
        <p14:creationId xmlns:p14="http://schemas.microsoft.com/office/powerpoint/2010/main" val="3854399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Short title, 1 line subtitle">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0" y="1788895"/>
            <a:ext cx="11568608" cy="545570"/>
          </a:xfrm>
          <a:prstGeom prst="rect">
            <a:avLst/>
          </a:prstGeom>
        </p:spPr>
        <p:txBody>
          <a:bodyPr wrap="none" lIns="0" rIns="90000" anchor="ctr">
            <a:noAutofit/>
          </a:bodyPr>
          <a:lstStyle>
            <a:lvl1pPr marL="460800" indent="0">
              <a:defRPr sz="3500" b="1" baseline="0">
                <a:solidFill>
                  <a:schemeClr val="tx2"/>
                </a:solidFill>
              </a:defRPr>
            </a:lvl1pPr>
          </a:lstStyle>
          <a:p>
            <a:r>
              <a:rPr lang="en-US" dirty="0" smtClean="0"/>
              <a:t>Short Report Title</a:t>
            </a:r>
            <a:endParaRPr lang="en-US" dirty="0"/>
          </a:p>
        </p:txBody>
      </p:sp>
      <p:sp>
        <p:nvSpPr>
          <p:cNvPr id="12" name="Line 25"/>
          <p:cNvSpPr>
            <a:spLocks noChangeShapeType="1"/>
          </p:cNvSpPr>
          <p:nvPr userDrawn="1"/>
        </p:nvSpPr>
        <p:spPr bwMode="auto">
          <a:xfrm>
            <a:off x="623392" y="1044000"/>
            <a:ext cx="10945216" cy="0"/>
          </a:xfrm>
          <a:prstGeom prst="line">
            <a:avLst/>
          </a:prstGeom>
          <a:noFill/>
          <a:ln w="6350">
            <a:solidFill>
              <a:srgbClr val="495965"/>
            </a:solidFill>
            <a:round/>
            <a:headEnd/>
            <a:tailEnd/>
          </a:ln>
        </p:spPr>
        <p:txBody>
          <a:bodyPr/>
          <a:lstStyle/>
          <a:p>
            <a:endParaRPr lang="en-US" sz="1400" dirty="0"/>
          </a:p>
        </p:txBody>
      </p:sp>
      <p:sp>
        <p:nvSpPr>
          <p:cNvPr id="19" name="TextBox 18"/>
          <p:cNvSpPr txBox="1"/>
          <p:nvPr userDrawn="1"/>
        </p:nvSpPr>
        <p:spPr>
          <a:xfrm>
            <a:off x="0" y="6409944"/>
            <a:ext cx="1701800" cy="214164"/>
          </a:xfrm>
          <a:prstGeom prst="rect">
            <a:avLst/>
          </a:prstGeom>
          <a:noFill/>
        </p:spPr>
        <p:txBody>
          <a:bodyPr wrap="none" lIns="468000" tIns="0" rIns="0" bIns="0" rtlCol="0" anchor="ctr">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aseline="0" dirty="0" smtClean="0">
                <a:solidFill>
                  <a:srgbClr val="495965"/>
                </a:solidFill>
                <a:latin typeface="Arial" pitchFamily="34" charset="0"/>
              </a:rPr>
              <a:t>©  2017 IHS</a:t>
            </a:r>
            <a:endParaRPr lang="en-GB" sz="1400" dirty="0">
              <a:solidFill>
                <a:srgbClr val="495965"/>
              </a:solidFill>
            </a:endParaRPr>
          </a:p>
        </p:txBody>
      </p:sp>
      <p:sp>
        <p:nvSpPr>
          <p:cNvPr id="20" name="Subtitle 2"/>
          <p:cNvSpPr>
            <a:spLocks noGrp="1"/>
          </p:cNvSpPr>
          <p:nvPr>
            <p:ph type="subTitle" idx="1" hasCustomPrompt="1"/>
          </p:nvPr>
        </p:nvSpPr>
        <p:spPr>
          <a:xfrm>
            <a:off x="0" y="2406812"/>
            <a:ext cx="11568608" cy="244800"/>
          </a:xfrm>
        </p:spPr>
        <p:txBody>
          <a:bodyPr wrap="none" lIns="0" tIns="0" rIns="0" bIns="0" anchor="t" anchorCtr="0">
            <a:noAutofit/>
          </a:bodyPr>
          <a:lstStyle>
            <a:lvl1pPr marL="460800" indent="0" algn="l">
              <a:buNone/>
              <a:defRPr sz="1300" b="1" baseline="0">
                <a:solidFill>
                  <a:srgbClr val="49596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One line subtitle. Make this sentence case</a:t>
            </a:r>
            <a:endParaRPr lang="en-US" dirty="0"/>
          </a:p>
        </p:txBody>
      </p:sp>
      <p:sp>
        <p:nvSpPr>
          <p:cNvPr id="22" name="Text Placeholder 31"/>
          <p:cNvSpPr>
            <a:spLocks noGrp="1"/>
          </p:cNvSpPr>
          <p:nvPr>
            <p:ph type="body" sz="quarter" idx="13" hasCustomPrompt="1"/>
          </p:nvPr>
        </p:nvSpPr>
        <p:spPr>
          <a:xfrm>
            <a:off x="0" y="4846958"/>
            <a:ext cx="10314819" cy="1390433"/>
          </a:xfrm>
        </p:spPr>
        <p:txBody>
          <a:bodyPr lIns="0" tIns="0" rIns="0" bIns="0" anchor="b">
            <a:noAutofit/>
          </a:bodyPr>
          <a:lstStyle>
            <a:lvl1pPr marL="460800" indent="0">
              <a:lnSpc>
                <a:spcPct val="100000"/>
              </a:lnSpc>
              <a:spcBef>
                <a:spcPts val="600"/>
              </a:spcBef>
              <a:spcAft>
                <a:spcPts val="0"/>
              </a:spcAft>
              <a:buNone/>
              <a:defRPr sz="1400" b="0" baseline="0">
                <a:solidFill>
                  <a:srgbClr val="495965"/>
                </a:solidFill>
              </a:defRPr>
            </a:lvl1pPr>
          </a:lstStyle>
          <a:p>
            <a:pPr lvl="0"/>
            <a:r>
              <a:rPr lang="en-US" dirty="0" smtClean="0"/>
              <a:t>First and Last Name in Bold, Title, Phone Number, </a:t>
            </a:r>
            <a:r>
              <a:rPr lang="en-US" dirty="0" err="1" smtClean="0"/>
              <a:t>first.last@ihs.com</a:t>
            </a:r>
            <a:endParaRPr lang="en-US" dirty="0"/>
          </a:p>
        </p:txBody>
      </p:sp>
      <p:sp>
        <p:nvSpPr>
          <p:cNvPr id="29" name="TextBox 28"/>
          <p:cNvSpPr txBox="1"/>
          <p:nvPr userDrawn="1"/>
        </p:nvSpPr>
        <p:spPr>
          <a:xfrm>
            <a:off x="6096000" y="1103496"/>
            <a:ext cx="5472608" cy="215444"/>
          </a:xfrm>
          <a:prstGeom prst="rect">
            <a:avLst/>
          </a:prstGeom>
          <a:noFill/>
        </p:spPr>
        <p:txBody>
          <a:bodyPr wrap="square" lIns="0" tIns="0" rIns="0" bIns="0" rtlCol="0" anchor="b">
            <a:spAutoFit/>
          </a:bodyPr>
          <a:lstStyle/>
          <a:p>
            <a:pPr algn="r"/>
            <a:r>
              <a:rPr lang="en-US" sz="1400" dirty="0" smtClean="0">
                <a:solidFill>
                  <a:srgbClr val="495965"/>
                </a:solidFill>
              </a:rPr>
              <a:t>Presentation</a:t>
            </a:r>
            <a:endParaRPr lang="en-US" sz="1400" dirty="0">
              <a:solidFill>
                <a:srgbClr val="495965"/>
              </a:solidFill>
            </a:endParaRPr>
          </a:p>
        </p:txBody>
      </p:sp>
      <p:sp>
        <p:nvSpPr>
          <p:cNvPr id="15" name="TextBox 14"/>
          <p:cNvSpPr txBox="1"/>
          <p:nvPr userDrawn="1"/>
        </p:nvSpPr>
        <p:spPr>
          <a:xfrm>
            <a:off x="10403020" y="2748916"/>
            <a:ext cx="1166681" cy="276999"/>
          </a:xfrm>
          <a:prstGeom prst="rect">
            <a:avLst/>
          </a:prstGeom>
          <a:noFill/>
        </p:spPr>
        <p:txBody>
          <a:bodyPr wrap="square" lIns="0" rIns="0" rtlCol="0" anchor="ctr" anchorCtr="0">
            <a:spAutoFit/>
          </a:bodyPr>
          <a:lstStyle/>
          <a:p>
            <a:pPr algn="r"/>
            <a:r>
              <a:rPr lang="en-GB" sz="1200" b="0" baseline="0" dirty="0" smtClean="0">
                <a:solidFill>
                  <a:srgbClr val="495965"/>
                </a:solidFill>
                <a:latin typeface="Arial" pitchFamily="34" charset="0"/>
                <a:cs typeface="Arial" pitchFamily="34" charset="0"/>
              </a:rPr>
              <a:t>ihs.com</a:t>
            </a:r>
            <a:endParaRPr lang="en-GB" sz="1200" b="0" baseline="0" dirty="0">
              <a:solidFill>
                <a:srgbClr val="495965"/>
              </a:solidFill>
              <a:latin typeface="Arial" pitchFamily="34" charset="0"/>
              <a:cs typeface="Arial" pitchFamily="34" charset="0"/>
            </a:endParaRPr>
          </a:p>
        </p:txBody>
      </p:sp>
      <p:sp>
        <p:nvSpPr>
          <p:cNvPr id="17" name="Text Placeholder 33"/>
          <p:cNvSpPr>
            <a:spLocks noGrp="1"/>
          </p:cNvSpPr>
          <p:nvPr>
            <p:ph type="body" sz="quarter" idx="14" hasCustomPrompt="1"/>
          </p:nvPr>
        </p:nvSpPr>
        <p:spPr>
          <a:xfrm>
            <a:off x="623824" y="2798188"/>
            <a:ext cx="4828032" cy="246888"/>
          </a:xfrm>
        </p:spPr>
        <p:txBody>
          <a:bodyPr lIns="0">
            <a:noAutofit/>
          </a:bodyPr>
          <a:lstStyle>
            <a:lvl1pPr marL="0" indent="0">
              <a:buNone/>
              <a:defRPr sz="1200" b="0" baseline="0">
                <a:solidFill>
                  <a:srgbClr val="495965"/>
                </a:solidFill>
              </a:defRPr>
            </a:lvl1pPr>
            <a:lvl2pPr>
              <a:buNone/>
              <a:defRPr sz="1400"/>
            </a:lvl2pPr>
            <a:lvl3pPr>
              <a:buNone/>
              <a:defRPr sz="1400"/>
            </a:lvl3pPr>
            <a:lvl4pPr>
              <a:buNone/>
              <a:defRPr sz="1400"/>
            </a:lvl4pPr>
            <a:lvl5pPr>
              <a:buNone/>
              <a:defRPr sz="1400"/>
            </a:lvl5pPr>
          </a:lstStyle>
          <a:p>
            <a:pPr lvl="0"/>
            <a:r>
              <a:rPr lang="en-US" smtClean="0"/>
              <a:t>DD Month 20xx</a:t>
            </a:r>
            <a:endParaRPr lang="en-US" dirty="0"/>
          </a:p>
        </p:txBody>
      </p:sp>
      <p:cxnSp>
        <p:nvCxnSpPr>
          <p:cNvPr id="24" name="Straight Connector 23"/>
          <p:cNvCxnSpPr/>
          <p:nvPr userDrawn="1"/>
        </p:nvCxnSpPr>
        <p:spPr>
          <a:xfrm>
            <a:off x="622300" y="2735049"/>
            <a:ext cx="10947400" cy="0"/>
          </a:xfrm>
          <a:prstGeom prst="line">
            <a:avLst/>
          </a:prstGeom>
          <a:ln>
            <a:solidFill>
              <a:srgbClr val="495965"/>
            </a:solidFill>
          </a:ln>
        </p:spPr>
        <p:style>
          <a:lnRef idx="1">
            <a:schemeClr val="accent1"/>
          </a:lnRef>
          <a:fillRef idx="0">
            <a:schemeClr val="accent1"/>
          </a:fillRef>
          <a:effectRef idx="0">
            <a:schemeClr val="accent1"/>
          </a:effectRef>
          <a:fontRef idx="minor">
            <a:schemeClr val="tx1"/>
          </a:fontRef>
        </p:style>
      </p:cxnSp>
      <p:pic>
        <p:nvPicPr>
          <p:cNvPr id="25" name="Picture 24"/>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0608503" y="5821128"/>
            <a:ext cx="959083" cy="719312"/>
          </a:xfrm>
          <a:prstGeom prst="rect">
            <a:avLst/>
          </a:prstGeom>
        </p:spPr>
      </p:pic>
      <p:sp>
        <p:nvSpPr>
          <p:cNvPr id="16" name="Text Placeholder 27"/>
          <p:cNvSpPr>
            <a:spLocks noGrp="1"/>
          </p:cNvSpPr>
          <p:nvPr>
            <p:ph type="body" sz="quarter" idx="11" hasCustomPrompt="1"/>
          </p:nvPr>
        </p:nvSpPr>
        <p:spPr>
          <a:xfrm>
            <a:off x="0" y="1586503"/>
            <a:ext cx="11568608" cy="219456"/>
          </a:xfrm>
        </p:spPr>
        <p:txBody>
          <a:bodyPr lIns="0" tIns="0" anchor="ctr">
            <a:noAutofit/>
          </a:bodyPr>
          <a:lstStyle>
            <a:lvl1pPr marL="460800" indent="0">
              <a:buNone/>
              <a:defRPr sz="1400" b="1">
                <a:solidFill>
                  <a:srgbClr val="495965"/>
                </a:solidFill>
              </a:defRPr>
            </a:lvl1pPr>
          </a:lstStyle>
          <a:p>
            <a:pPr lvl="0"/>
            <a:r>
              <a:rPr lang="en-US" dirty="0" err="1" smtClean="0"/>
              <a:t>Xxxx</a:t>
            </a:r>
            <a:r>
              <a:rPr lang="en-US" dirty="0" smtClean="0"/>
              <a:t> </a:t>
            </a:r>
            <a:r>
              <a:rPr lang="en-US" dirty="0" err="1" smtClean="0"/>
              <a:t>Xxxxxxxxxxxx</a:t>
            </a:r>
            <a:endParaRPr lang="en-US" dirty="0" smtClean="0"/>
          </a:p>
        </p:txBody>
      </p:sp>
      <p:sp>
        <p:nvSpPr>
          <p:cNvPr id="23" name="Text Placeholder 17"/>
          <p:cNvSpPr>
            <a:spLocks noGrp="1"/>
          </p:cNvSpPr>
          <p:nvPr>
            <p:ph type="body" sz="quarter" idx="16" hasCustomPrompt="1"/>
          </p:nvPr>
        </p:nvSpPr>
        <p:spPr>
          <a:xfrm>
            <a:off x="622301" y="381000"/>
            <a:ext cx="10947399" cy="650872"/>
          </a:xfrm>
        </p:spPr>
        <p:txBody>
          <a:bodyPr anchor="b"/>
          <a:lstStyle>
            <a:lvl1pPr marL="0" indent="0">
              <a:buNone/>
              <a:defRPr sz="2100" b="1" cap="all" baseline="0">
                <a:solidFill>
                  <a:srgbClr val="495965"/>
                </a:solidFill>
              </a:defRPr>
            </a:lvl1pPr>
          </a:lstStyle>
          <a:p>
            <a:pPr lvl="0"/>
            <a:r>
              <a:rPr lang="en-US" dirty="0" err="1" smtClean="0"/>
              <a:t>Xxxxxx</a:t>
            </a:r>
            <a:r>
              <a:rPr lang="en-US" dirty="0" smtClean="0"/>
              <a:t> </a:t>
            </a:r>
            <a:r>
              <a:rPr lang="en-US" dirty="0" err="1" smtClean="0"/>
              <a:t>xxxxx</a:t>
            </a:r>
            <a:r>
              <a:rPr lang="en-US" dirty="0" smtClean="0"/>
              <a:t> </a:t>
            </a:r>
            <a:r>
              <a:rPr lang="en-US" dirty="0" err="1" smtClean="0"/>
              <a:t>xxxxx</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Long title, 1 line subtitle">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0" y="1803280"/>
            <a:ext cx="11568608" cy="473560"/>
          </a:xfrm>
          <a:prstGeom prst="rect">
            <a:avLst/>
          </a:prstGeom>
        </p:spPr>
        <p:txBody>
          <a:bodyPr wrap="none" lIns="0" rIns="90000" anchor="ctr">
            <a:noAutofit/>
          </a:bodyPr>
          <a:lstStyle>
            <a:lvl1pPr marL="460800" indent="0">
              <a:defRPr sz="2800" b="1" baseline="0">
                <a:solidFill>
                  <a:schemeClr val="tx2"/>
                </a:solidFill>
              </a:defRPr>
            </a:lvl1pPr>
          </a:lstStyle>
          <a:p>
            <a:r>
              <a:rPr lang="en-US" dirty="0" smtClean="0"/>
              <a:t>Long Report Title</a:t>
            </a:r>
            <a:endParaRPr lang="en-US" dirty="0"/>
          </a:p>
        </p:txBody>
      </p:sp>
      <p:sp>
        <p:nvSpPr>
          <p:cNvPr id="12" name="Line 25"/>
          <p:cNvSpPr>
            <a:spLocks noChangeShapeType="1"/>
          </p:cNvSpPr>
          <p:nvPr userDrawn="1"/>
        </p:nvSpPr>
        <p:spPr bwMode="auto">
          <a:xfrm>
            <a:off x="623392" y="1044000"/>
            <a:ext cx="10945216" cy="0"/>
          </a:xfrm>
          <a:prstGeom prst="line">
            <a:avLst/>
          </a:prstGeom>
          <a:noFill/>
          <a:ln w="6350">
            <a:solidFill>
              <a:srgbClr val="495965"/>
            </a:solidFill>
            <a:round/>
            <a:headEnd/>
            <a:tailEnd/>
          </a:ln>
        </p:spPr>
        <p:txBody>
          <a:bodyPr/>
          <a:lstStyle/>
          <a:p>
            <a:endParaRPr lang="en-US" sz="1400" dirty="0"/>
          </a:p>
        </p:txBody>
      </p:sp>
      <p:sp>
        <p:nvSpPr>
          <p:cNvPr id="20" name="Subtitle 2"/>
          <p:cNvSpPr>
            <a:spLocks noGrp="1"/>
          </p:cNvSpPr>
          <p:nvPr>
            <p:ph type="subTitle" idx="1" hasCustomPrompt="1"/>
          </p:nvPr>
        </p:nvSpPr>
        <p:spPr>
          <a:xfrm>
            <a:off x="0" y="2287762"/>
            <a:ext cx="11568608" cy="244800"/>
          </a:xfrm>
        </p:spPr>
        <p:txBody>
          <a:bodyPr wrap="none" lIns="0" tIns="0" rIns="0" bIns="0" anchor="t" anchorCtr="0">
            <a:noAutofit/>
          </a:bodyPr>
          <a:lstStyle>
            <a:lvl1pPr marL="460800" indent="0" algn="l">
              <a:buNone/>
              <a:defRPr sz="1300" b="1" baseline="0">
                <a:solidFill>
                  <a:srgbClr val="49596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One line subtitle. Make this sentence case</a:t>
            </a:r>
            <a:endParaRPr lang="en-US" dirty="0"/>
          </a:p>
        </p:txBody>
      </p:sp>
      <p:sp>
        <p:nvSpPr>
          <p:cNvPr id="17" name="Text Placeholder 31"/>
          <p:cNvSpPr>
            <a:spLocks noGrp="1"/>
          </p:cNvSpPr>
          <p:nvPr>
            <p:ph type="body" sz="quarter" idx="13" hasCustomPrompt="1"/>
          </p:nvPr>
        </p:nvSpPr>
        <p:spPr>
          <a:xfrm>
            <a:off x="0" y="4846958"/>
            <a:ext cx="10314819" cy="1390433"/>
          </a:xfrm>
        </p:spPr>
        <p:txBody>
          <a:bodyPr lIns="0" tIns="0" rIns="0" bIns="0" anchor="b">
            <a:noAutofit/>
          </a:bodyPr>
          <a:lstStyle>
            <a:lvl1pPr marL="460800" indent="0">
              <a:lnSpc>
                <a:spcPct val="100000"/>
              </a:lnSpc>
              <a:spcBef>
                <a:spcPts val="600"/>
              </a:spcBef>
              <a:spcAft>
                <a:spcPts val="0"/>
              </a:spcAft>
              <a:buNone/>
              <a:defRPr sz="1400" b="0" baseline="0">
                <a:solidFill>
                  <a:srgbClr val="495965"/>
                </a:solidFill>
              </a:defRPr>
            </a:lvl1pPr>
          </a:lstStyle>
          <a:p>
            <a:pPr lvl="0"/>
            <a:r>
              <a:rPr lang="en-US" dirty="0" smtClean="0"/>
              <a:t>First and Last Name in Bold, Title, Phone Number, </a:t>
            </a:r>
            <a:r>
              <a:rPr lang="en-US" dirty="0" err="1" smtClean="0"/>
              <a:t>first.last@ihs.com</a:t>
            </a:r>
            <a:endParaRPr lang="en-US" dirty="0"/>
          </a:p>
        </p:txBody>
      </p:sp>
      <p:sp>
        <p:nvSpPr>
          <p:cNvPr id="25" name="TextBox 24"/>
          <p:cNvSpPr txBox="1"/>
          <p:nvPr userDrawn="1"/>
        </p:nvSpPr>
        <p:spPr>
          <a:xfrm>
            <a:off x="6096000" y="1103496"/>
            <a:ext cx="5472608" cy="215444"/>
          </a:xfrm>
          <a:prstGeom prst="rect">
            <a:avLst/>
          </a:prstGeom>
          <a:noFill/>
        </p:spPr>
        <p:txBody>
          <a:bodyPr wrap="square" lIns="0" tIns="0" rIns="0" bIns="0" rtlCol="0" anchor="b">
            <a:spAutoFit/>
          </a:bodyPr>
          <a:lstStyle/>
          <a:p>
            <a:pPr algn="r"/>
            <a:r>
              <a:rPr lang="en-US" sz="1400" dirty="0" smtClean="0">
                <a:solidFill>
                  <a:srgbClr val="495965"/>
                </a:solidFill>
              </a:rPr>
              <a:t>Presentation</a:t>
            </a:r>
            <a:endParaRPr lang="en-US" sz="1400" dirty="0">
              <a:solidFill>
                <a:srgbClr val="495965"/>
              </a:solidFill>
            </a:endParaRPr>
          </a:p>
        </p:txBody>
      </p:sp>
      <p:sp>
        <p:nvSpPr>
          <p:cNvPr id="15" name="TextBox 14"/>
          <p:cNvSpPr txBox="1"/>
          <p:nvPr userDrawn="1"/>
        </p:nvSpPr>
        <p:spPr>
          <a:xfrm>
            <a:off x="10403020" y="2642236"/>
            <a:ext cx="1166681" cy="276999"/>
          </a:xfrm>
          <a:prstGeom prst="rect">
            <a:avLst/>
          </a:prstGeom>
          <a:noFill/>
        </p:spPr>
        <p:txBody>
          <a:bodyPr wrap="square" lIns="0" rIns="0" rtlCol="0" anchor="ctr" anchorCtr="0">
            <a:spAutoFit/>
          </a:bodyPr>
          <a:lstStyle/>
          <a:p>
            <a:pPr algn="r"/>
            <a:r>
              <a:rPr lang="en-GB" sz="1200" b="0" baseline="0" dirty="0" smtClean="0">
                <a:solidFill>
                  <a:srgbClr val="495965"/>
                </a:solidFill>
                <a:latin typeface="Arial" pitchFamily="34" charset="0"/>
                <a:cs typeface="Arial" pitchFamily="34" charset="0"/>
              </a:rPr>
              <a:t>ihs.com</a:t>
            </a:r>
            <a:endParaRPr lang="en-GB" sz="1200" b="0" baseline="0" dirty="0">
              <a:solidFill>
                <a:srgbClr val="495965"/>
              </a:solidFill>
              <a:latin typeface="Arial" pitchFamily="34" charset="0"/>
              <a:cs typeface="Arial" pitchFamily="34" charset="0"/>
            </a:endParaRPr>
          </a:p>
        </p:txBody>
      </p:sp>
      <p:sp>
        <p:nvSpPr>
          <p:cNvPr id="22" name="Text Placeholder 33"/>
          <p:cNvSpPr>
            <a:spLocks noGrp="1"/>
          </p:cNvSpPr>
          <p:nvPr>
            <p:ph type="body" sz="quarter" idx="14" hasCustomPrompt="1"/>
          </p:nvPr>
        </p:nvSpPr>
        <p:spPr>
          <a:xfrm>
            <a:off x="623824" y="2691508"/>
            <a:ext cx="4828032" cy="246888"/>
          </a:xfrm>
        </p:spPr>
        <p:txBody>
          <a:bodyPr lIns="0">
            <a:noAutofit/>
          </a:bodyPr>
          <a:lstStyle>
            <a:lvl1pPr marL="0" indent="0">
              <a:buNone/>
              <a:defRPr sz="1200" b="0" baseline="0">
                <a:solidFill>
                  <a:srgbClr val="495965"/>
                </a:solidFill>
              </a:defRPr>
            </a:lvl1pPr>
            <a:lvl2pPr>
              <a:buNone/>
              <a:defRPr sz="1400"/>
            </a:lvl2pPr>
            <a:lvl3pPr>
              <a:buNone/>
              <a:defRPr sz="1400"/>
            </a:lvl3pPr>
            <a:lvl4pPr>
              <a:buNone/>
              <a:defRPr sz="1400"/>
            </a:lvl4pPr>
            <a:lvl5pPr>
              <a:buNone/>
              <a:defRPr sz="1400"/>
            </a:lvl5pPr>
          </a:lstStyle>
          <a:p>
            <a:pPr lvl="0"/>
            <a:r>
              <a:rPr lang="en-US" smtClean="0"/>
              <a:t>DD Month 20xx</a:t>
            </a:r>
            <a:endParaRPr lang="en-US" dirty="0"/>
          </a:p>
        </p:txBody>
      </p:sp>
      <p:cxnSp>
        <p:nvCxnSpPr>
          <p:cNvPr id="23" name="Straight Connector 22"/>
          <p:cNvCxnSpPr/>
          <p:nvPr userDrawn="1"/>
        </p:nvCxnSpPr>
        <p:spPr>
          <a:xfrm>
            <a:off x="622300" y="2628369"/>
            <a:ext cx="10947400" cy="0"/>
          </a:xfrm>
          <a:prstGeom prst="line">
            <a:avLst/>
          </a:prstGeom>
          <a:ln>
            <a:solidFill>
              <a:srgbClr val="495965"/>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userDrawn="1"/>
        </p:nvSpPr>
        <p:spPr>
          <a:xfrm>
            <a:off x="0" y="6409944"/>
            <a:ext cx="1701800" cy="214164"/>
          </a:xfrm>
          <a:prstGeom prst="rect">
            <a:avLst/>
          </a:prstGeom>
          <a:noFill/>
        </p:spPr>
        <p:txBody>
          <a:bodyPr wrap="none" lIns="468000" tIns="0" rIns="0" bIns="0" rtlCol="0" anchor="ctr">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aseline="0" dirty="0" smtClean="0">
                <a:solidFill>
                  <a:srgbClr val="495965"/>
                </a:solidFill>
                <a:latin typeface="Arial" pitchFamily="34" charset="0"/>
              </a:rPr>
              <a:t>©  2017 IHS</a:t>
            </a:r>
            <a:endParaRPr lang="en-GB" sz="1400" dirty="0">
              <a:solidFill>
                <a:srgbClr val="495965"/>
              </a:solidFill>
            </a:endParaRPr>
          </a:p>
        </p:txBody>
      </p:sp>
      <p:pic>
        <p:nvPicPr>
          <p:cNvPr id="21" name="Picture 20"/>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0608503" y="5821128"/>
            <a:ext cx="959083" cy="719312"/>
          </a:xfrm>
          <a:prstGeom prst="rect">
            <a:avLst/>
          </a:prstGeom>
        </p:spPr>
      </p:pic>
      <p:sp>
        <p:nvSpPr>
          <p:cNvPr id="16" name="Text Placeholder 27"/>
          <p:cNvSpPr>
            <a:spLocks noGrp="1"/>
          </p:cNvSpPr>
          <p:nvPr>
            <p:ph type="body" sz="quarter" idx="11" hasCustomPrompt="1"/>
          </p:nvPr>
        </p:nvSpPr>
        <p:spPr>
          <a:xfrm>
            <a:off x="0" y="1586503"/>
            <a:ext cx="11568608" cy="219456"/>
          </a:xfrm>
        </p:spPr>
        <p:txBody>
          <a:bodyPr lIns="0" tIns="0" anchor="ctr">
            <a:noAutofit/>
          </a:bodyPr>
          <a:lstStyle>
            <a:lvl1pPr marL="460800" indent="0">
              <a:buNone/>
              <a:defRPr sz="1400" b="1">
                <a:solidFill>
                  <a:srgbClr val="495965"/>
                </a:solidFill>
              </a:defRPr>
            </a:lvl1pPr>
          </a:lstStyle>
          <a:p>
            <a:pPr lvl="0"/>
            <a:r>
              <a:rPr lang="en-US" dirty="0" err="1" smtClean="0"/>
              <a:t>Xxxx</a:t>
            </a:r>
            <a:r>
              <a:rPr lang="en-US" dirty="0" smtClean="0"/>
              <a:t> </a:t>
            </a:r>
            <a:r>
              <a:rPr lang="en-US" dirty="0" err="1" smtClean="0"/>
              <a:t>Xxxxxxxxxxxx</a:t>
            </a:r>
            <a:endParaRPr lang="en-US" dirty="0" smtClean="0"/>
          </a:p>
        </p:txBody>
      </p:sp>
      <p:sp>
        <p:nvSpPr>
          <p:cNvPr id="19" name="Text Placeholder 17"/>
          <p:cNvSpPr>
            <a:spLocks noGrp="1"/>
          </p:cNvSpPr>
          <p:nvPr>
            <p:ph type="body" sz="quarter" idx="16" hasCustomPrompt="1"/>
          </p:nvPr>
        </p:nvSpPr>
        <p:spPr>
          <a:xfrm>
            <a:off x="622301" y="381000"/>
            <a:ext cx="10947399" cy="650872"/>
          </a:xfrm>
        </p:spPr>
        <p:txBody>
          <a:bodyPr anchor="b"/>
          <a:lstStyle>
            <a:lvl1pPr marL="0" indent="0">
              <a:buNone/>
              <a:defRPr sz="2100" b="1" cap="all" baseline="0">
                <a:solidFill>
                  <a:srgbClr val="495965"/>
                </a:solidFill>
              </a:defRPr>
            </a:lvl1pPr>
          </a:lstStyle>
          <a:p>
            <a:pPr lvl="0"/>
            <a:r>
              <a:rPr lang="en-US" dirty="0" err="1" smtClean="0"/>
              <a:t>Xxxxxx</a:t>
            </a:r>
            <a:r>
              <a:rPr lang="en-US" dirty="0" smtClean="0"/>
              <a:t> </a:t>
            </a:r>
            <a:r>
              <a:rPr lang="en-US" dirty="0" err="1" smtClean="0"/>
              <a:t>xxxxx</a:t>
            </a:r>
            <a:r>
              <a:rPr lang="en-US" dirty="0" smtClean="0"/>
              <a:t> </a:t>
            </a:r>
            <a:r>
              <a:rPr lang="en-US" dirty="0" err="1" smtClean="0"/>
              <a:t>xxxxx</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Slide—2 line long title, 1 line subtitle">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0" y="1811392"/>
            <a:ext cx="11568608" cy="969519"/>
          </a:xfrm>
          <a:prstGeom prst="rect">
            <a:avLst/>
          </a:prstGeom>
        </p:spPr>
        <p:txBody>
          <a:bodyPr wrap="square" lIns="0" rIns="90000" anchor="ctr" anchorCtr="0">
            <a:noAutofit/>
          </a:bodyPr>
          <a:lstStyle>
            <a:lvl1pPr marL="460800" indent="0">
              <a:defRPr sz="2800" b="1" baseline="0">
                <a:solidFill>
                  <a:schemeClr val="tx2"/>
                </a:solidFill>
              </a:defRPr>
            </a:lvl1pPr>
          </a:lstStyle>
          <a:p>
            <a:r>
              <a:rPr lang="en-US" dirty="0" smtClean="0"/>
              <a:t>Long Report Title, Long Report Title, Long Report Title, Long Report Title, Long Report</a:t>
            </a:r>
            <a:endParaRPr lang="en-US" dirty="0"/>
          </a:p>
        </p:txBody>
      </p:sp>
      <p:sp>
        <p:nvSpPr>
          <p:cNvPr id="12" name="Line 25"/>
          <p:cNvSpPr>
            <a:spLocks noChangeShapeType="1"/>
          </p:cNvSpPr>
          <p:nvPr userDrawn="1"/>
        </p:nvSpPr>
        <p:spPr bwMode="auto">
          <a:xfrm>
            <a:off x="623392" y="1044000"/>
            <a:ext cx="10945216" cy="0"/>
          </a:xfrm>
          <a:prstGeom prst="line">
            <a:avLst/>
          </a:prstGeom>
          <a:noFill/>
          <a:ln w="6350">
            <a:solidFill>
              <a:srgbClr val="495965"/>
            </a:solidFill>
            <a:round/>
            <a:headEnd/>
            <a:tailEnd/>
          </a:ln>
        </p:spPr>
        <p:txBody>
          <a:bodyPr/>
          <a:lstStyle/>
          <a:p>
            <a:endParaRPr lang="en-US" sz="1400" dirty="0"/>
          </a:p>
        </p:txBody>
      </p:sp>
      <p:sp>
        <p:nvSpPr>
          <p:cNvPr id="19" name="TextBox 18"/>
          <p:cNvSpPr txBox="1"/>
          <p:nvPr userDrawn="1"/>
        </p:nvSpPr>
        <p:spPr>
          <a:xfrm>
            <a:off x="0" y="6409944"/>
            <a:ext cx="1701800" cy="214164"/>
          </a:xfrm>
          <a:prstGeom prst="rect">
            <a:avLst/>
          </a:prstGeom>
          <a:noFill/>
        </p:spPr>
        <p:txBody>
          <a:bodyPr wrap="none" lIns="468000" tIns="0" rIns="0" bIns="0" rtlCol="0" anchor="ctr">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aseline="0" dirty="0" smtClean="0">
                <a:solidFill>
                  <a:srgbClr val="495965"/>
                </a:solidFill>
                <a:latin typeface="Arial" pitchFamily="34" charset="0"/>
              </a:rPr>
              <a:t>©  2017 IHS</a:t>
            </a:r>
            <a:endParaRPr lang="en-GB" sz="1400" dirty="0">
              <a:solidFill>
                <a:srgbClr val="495965"/>
              </a:solidFill>
            </a:endParaRPr>
          </a:p>
        </p:txBody>
      </p:sp>
      <p:sp>
        <p:nvSpPr>
          <p:cNvPr id="20" name="Subtitle 2"/>
          <p:cNvSpPr>
            <a:spLocks noGrp="1"/>
          </p:cNvSpPr>
          <p:nvPr>
            <p:ph type="subTitle" idx="1" hasCustomPrompt="1"/>
          </p:nvPr>
        </p:nvSpPr>
        <p:spPr>
          <a:xfrm>
            <a:off x="0" y="2780133"/>
            <a:ext cx="11568608" cy="229768"/>
          </a:xfrm>
        </p:spPr>
        <p:txBody>
          <a:bodyPr wrap="square" lIns="0" tIns="0" rIns="0" bIns="0" anchor="t" anchorCtr="0">
            <a:noAutofit/>
          </a:bodyPr>
          <a:lstStyle>
            <a:lvl1pPr marL="460800" marR="0" indent="0" algn="l" defTabSz="914400" rtl="0" eaLnBrk="1" fontAlgn="auto" latinLnBrk="0" hangingPunct="1">
              <a:lnSpc>
                <a:spcPct val="100000"/>
              </a:lnSpc>
              <a:spcBef>
                <a:spcPts val="1200"/>
              </a:spcBef>
              <a:spcAft>
                <a:spcPts val="400"/>
              </a:spcAft>
              <a:buClr>
                <a:srgbClr val="666666"/>
              </a:buClr>
              <a:buSzPct val="25000"/>
              <a:buFont typeface="Arial" pitchFamily="34" charset="0"/>
              <a:buNone/>
              <a:tabLst/>
              <a:defRPr sz="1300" b="1" baseline="0">
                <a:solidFill>
                  <a:srgbClr val="49596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One line subtitle. Make this sentence case</a:t>
            </a:r>
          </a:p>
        </p:txBody>
      </p:sp>
      <p:sp>
        <p:nvSpPr>
          <p:cNvPr id="17" name="Text Placeholder 31"/>
          <p:cNvSpPr>
            <a:spLocks noGrp="1"/>
          </p:cNvSpPr>
          <p:nvPr>
            <p:ph type="body" sz="quarter" idx="13" hasCustomPrompt="1"/>
          </p:nvPr>
        </p:nvSpPr>
        <p:spPr>
          <a:xfrm>
            <a:off x="0" y="4846958"/>
            <a:ext cx="10314819" cy="1390433"/>
          </a:xfrm>
        </p:spPr>
        <p:txBody>
          <a:bodyPr lIns="0" tIns="0" rIns="0" bIns="0" anchor="b">
            <a:noAutofit/>
          </a:bodyPr>
          <a:lstStyle>
            <a:lvl1pPr marL="460800" indent="0">
              <a:lnSpc>
                <a:spcPct val="100000"/>
              </a:lnSpc>
              <a:spcBef>
                <a:spcPts val="600"/>
              </a:spcBef>
              <a:spcAft>
                <a:spcPts val="0"/>
              </a:spcAft>
              <a:buNone/>
              <a:defRPr sz="1400" b="0" baseline="0">
                <a:solidFill>
                  <a:srgbClr val="495965"/>
                </a:solidFill>
              </a:defRPr>
            </a:lvl1pPr>
          </a:lstStyle>
          <a:p>
            <a:pPr lvl="0"/>
            <a:r>
              <a:rPr lang="en-US" dirty="0" smtClean="0"/>
              <a:t>First and Last Name in Bold, Title, Phone Number, </a:t>
            </a:r>
            <a:r>
              <a:rPr lang="en-US" dirty="0" err="1" smtClean="0"/>
              <a:t>first.last@ihs.com</a:t>
            </a:r>
            <a:endParaRPr lang="en-US" dirty="0"/>
          </a:p>
        </p:txBody>
      </p:sp>
      <p:sp>
        <p:nvSpPr>
          <p:cNvPr id="25" name="TextBox 24"/>
          <p:cNvSpPr txBox="1"/>
          <p:nvPr userDrawn="1"/>
        </p:nvSpPr>
        <p:spPr>
          <a:xfrm>
            <a:off x="6096000" y="1103496"/>
            <a:ext cx="5472608" cy="215444"/>
          </a:xfrm>
          <a:prstGeom prst="rect">
            <a:avLst/>
          </a:prstGeom>
          <a:noFill/>
        </p:spPr>
        <p:txBody>
          <a:bodyPr wrap="square" lIns="0" tIns="0" rIns="0" bIns="0" rtlCol="0" anchor="b">
            <a:spAutoFit/>
          </a:bodyPr>
          <a:lstStyle/>
          <a:p>
            <a:pPr algn="r"/>
            <a:r>
              <a:rPr lang="en-US" sz="1400" dirty="0" smtClean="0">
                <a:solidFill>
                  <a:srgbClr val="495965"/>
                </a:solidFill>
              </a:rPr>
              <a:t>Presentation</a:t>
            </a:r>
            <a:endParaRPr lang="en-US" sz="1400" dirty="0">
              <a:solidFill>
                <a:srgbClr val="495965"/>
              </a:solidFill>
            </a:endParaRPr>
          </a:p>
        </p:txBody>
      </p:sp>
      <p:sp>
        <p:nvSpPr>
          <p:cNvPr id="15" name="TextBox 14"/>
          <p:cNvSpPr txBox="1"/>
          <p:nvPr userDrawn="1"/>
        </p:nvSpPr>
        <p:spPr>
          <a:xfrm>
            <a:off x="10403020" y="3129916"/>
            <a:ext cx="1166681" cy="276999"/>
          </a:xfrm>
          <a:prstGeom prst="rect">
            <a:avLst/>
          </a:prstGeom>
          <a:noFill/>
        </p:spPr>
        <p:txBody>
          <a:bodyPr wrap="square" lIns="0" rIns="0" rtlCol="0" anchor="ctr" anchorCtr="0">
            <a:spAutoFit/>
          </a:bodyPr>
          <a:lstStyle/>
          <a:p>
            <a:pPr algn="r"/>
            <a:r>
              <a:rPr lang="en-GB" sz="1200" b="0" baseline="0" dirty="0" smtClean="0">
                <a:solidFill>
                  <a:srgbClr val="495965"/>
                </a:solidFill>
                <a:latin typeface="Arial" pitchFamily="34" charset="0"/>
                <a:cs typeface="Arial" pitchFamily="34" charset="0"/>
              </a:rPr>
              <a:t>ihs.com</a:t>
            </a:r>
            <a:endParaRPr lang="en-GB" sz="1200" b="0" baseline="0" dirty="0">
              <a:solidFill>
                <a:srgbClr val="495965"/>
              </a:solidFill>
              <a:latin typeface="Arial" pitchFamily="34" charset="0"/>
              <a:cs typeface="Arial" pitchFamily="34" charset="0"/>
            </a:endParaRPr>
          </a:p>
        </p:txBody>
      </p:sp>
      <p:sp>
        <p:nvSpPr>
          <p:cNvPr id="22" name="Text Placeholder 33"/>
          <p:cNvSpPr>
            <a:spLocks noGrp="1"/>
          </p:cNvSpPr>
          <p:nvPr>
            <p:ph type="body" sz="quarter" idx="14" hasCustomPrompt="1"/>
          </p:nvPr>
        </p:nvSpPr>
        <p:spPr>
          <a:xfrm>
            <a:off x="623824" y="3179188"/>
            <a:ext cx="4828032" cy="246888"/>
          </a:xfrm>
        </p:spPr>
        <p:txBody>
          <a:bodyPr lIns="0">
            <a:noAutofit/>
          </a:bodyPr>
          <a:lstStyle>
            <a:lvl1pPr marL="0" indent="0">
              <a:buNone/>
              <a:defRPr sz="1200" b="0" baseline="0">
                <a:solidFill>
                  <a:srgbClr val="495965"/>
                </a:solidFill>
              </a:defRPr>
            </a:lvl1pPr>
            <a:lvl2pPr>
              <a:buNone/>
              <a:defRPr sz="1400"/>
            </a:lvl2pPr>
            <a:lvl3pPr>
              <a:buNone/>
              <a:defRPr sz="1400"/>
            </a:lvl3pPr>
            <a:lvl4pPr>
              <a:buNone/>
              <a:defRPr sz="1400"/>
            </a:lvl4pPr>
            <a:lvl5pPr>
              <a:buNone/>
              <a:defRPr sz="1400"/>
            </a:lvl5pPr>
          </a:lstStyle>
          <a:p>
            <a:pPr lvl="0"/>
            <a:r>
              <a:rPr lang="en-US" smtClean="0"/>
              <a:t>DD Month 20xx</a:t>
            </a:r>
            <a:endParaRPr lang="en-US" dirty="0"/>
          </a:p>
        </p:txBody>
      </p:sp>
      <p:cxnSp>
        <p:nvCxnSpPr>
          <p:cNvPr id="23" name="Straight Connector 22"/>
          <p:cNvCxnSpPr/>
          <p:nvPr userDrawn="1"/>
        </p:nvCxnSpPr>
        <p:spPr>
          <a:xfrm>
            <a:off x="622300" y="3116049"/>
            <a:ext cx="10947400" cy="0"/>
          </a:xfrm>
          <a:prstGeom prst="line">
            <a:avLst/>
          </a:prstGeom>
          <a:ln>
            <a:solidFill>
              <a:srgbClr val="495965"/>
            </a:solidFill>
          </a:ln>
        </p:spPr>
        <p:style>
          <a:lnRef idx="1">
            <a:schemeClr val="accent1"/>
          </a:lnRef>
          <a:fillRef idx="0">
            <a:schemeClr val="accent1"/>
          </a:fillRef>
          <a:effectRef idx="0">
            <a:schemeClr val="accent1"/>
          </a:effectRef>
          <a:fontRef idx="minor">
            <a:schemeClr val="tx1"/>
          </a:fontRef>
        </p:style>
      </p:cxnSp>
      <p:pic>
        <p:nvPicPr>
          <p:cNvPr id="21" name="Picture 20"/>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0608503" y="5821128"/>
            <a:ext cx="959083" cy="719312"/>
          </a:xfrm>
          <a:prstGeom prst="rect">
            <a:avLst/>
          </a:prstGeom>
        </p:spPr>
      </p:pic>
      <p:sp>
        <p:nvSpPr>
          <p:cNvPr id="16" name="Text Placeholder 27"/>
          <p:cNvSpPr>
            <a:spLocks noGrp="1"/>
          </p:cNvSpPr>
          <p:nvPr>
            <p:ph type="body" sz="quarter" idx="11" hasCustomPrompt="1"/>
          </p:nvPr>
        </p:nvSpPr>
        <p:spPr>
          <a:xfrm>
            <a:off x="0" y="1586503"/>
            <a:ext cx="11568608" cy="219456"/>
          </a:xfrm>
        </p:spPr>
        <p:txBody>
          <a:bodyPr lIns="0" tIns="0" anchor="ctr">
            <a:noAutofit/>
          </a:bodyPr>
          <a:lstStyle>
            <a:lvl1pPr marL="460800" indent="0">
              <a:buNone/>
              <a:defRPr sz="1400" b="1">
                <a:solidFill>
                  <a:srgbClr val="495965"/>
                </a:solidFill>
              </a:defRPr>
            </a:lvl1pPr>
          </a:lstStyle>
          <a:p>
            <a:pPr lvl="0"/>
            <a:r>
              <a:rPr lang="en-US" dirty="0" err="1" smtClean="0"/>
              <a:t>Xxxx</a:t>
            </a:r>
            <a:r>
              <a:rPr lang="en-US" dirty="0" smtClean="0"/>
              <a:t> </a:t>
            </a:r>
            <a:r>
              <a:rPr lang="en-US" dirty="0" err="1" smtClean="0"/>
              <a:t>Xxxxxxxxxxxx</a:t>
            </a:r>
            <a:endParaRPr lang="en-US" dirty="0" smtClean="0"/>
          </a:p>
        </p:txBody>
      </p:sp>
      <p:sp>
        <p:nvSpPr>
          <p:cNvPr id="18" name="Text Placeholder 17"/>
          <p:cNvSpPr>
            <a:spLocks noGrp="1"/>
          </p:cNvSpPr>
          <p:nvPr>
            <p:ph type="body" sz="quarter" idx="16" hasCustomPrompt="1"/>
          </p:nvPr>
        </p:nvSpPr>
        <p:spPr>
          <a:xfrm>
            <a:off x="622301" y="381000"/>
            <a:ext cx="10947399" cy="650872"/>
          </a:xfrm>
        </p:spPr>
        <p:txBody>
          <a:bodyPr anchor="b"/>
          <a:lstStyle>
            <a:lvl1pPr marL="0" indent="0">
              <a:buNone/>
              <a:defRPr sz="2100" b="1" cap="all" baseline="0">
                <a:solidFill>
                  <a:srgbClr val="495965"/>
                </a:solidFill>
              </a:defRPr>
            </a:lvl1pPr>
          </a:lstStyle>
          <a:p>
            <a:pPr lvl="0"/>
            <a:r>
              <a:rPr lang="en-US" dirty="0" err="1" smtClean="0"/>
              <a:t>Xxxxxx</a:t>
            </a:r>
            <a:r>
              <a:rPr lang="en-US" dirty="0" smtClean="0"/>
              <a:t> </a:t>
            </a:r>
            <a:r>
              <a:rPr lang="en-US" dirty="0" err="1" smtClean="0"/>
              <a:t>xxxxx</a:t>
            </a:r>
            <a:r>
              <a:rPr lang="en-US" dirty="0" smtClean="0"/>
              <a:t> </a:t>
            </a:r>
            <a:r>
              <a:rPr lang="en-US" dirty="0" err="1" smtClean="0"/>
              <a:t>xxxxx</a:t>
            </a:r>
            <a:endParaRPr lang="en-US" dirty="0"/>
          </a:p>
        </p:txBody>
      </p:sp>
    </p:spTree>
    <p:extLst>
      <p:ext uri="{BB962C8B-B14F-4D97-AF65-F5344CB8AC3E}">
        <p14:creationId xmlns:p14="http://schemas.microsoft.com/office/powerpoint/2010/main" val="2363455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Short title, 2 line subtitle">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0" y="1788895"/>
            <a:ext cx="11568608" cy="545570"/>
          </a:xfrm>
          <a:prstGeom prst="rect">
            <a:avLst/>
          </a:prstGeom>
        </p:spPr>
        <p:txBody>
          <a:bodyPr wrap="none" lIns="0" rIns="90000" anchor="ctr">
            <a:noAutofit/>
          </a:bodyPr>
          <a:lstStyle>
            <a:lvl1pPr marL="460800" indent="0">
              <a:defRPr sz="3500" b="1" baseline="0">
                <a:solidFill>
                  <a:schemeClr val="tx2"/>
                </a:solidFill>
              </a:defRPr>
            </a:lvl1pPr>
          </a:lstStyle>
          <a:p>
            <a:r>
              <a:rPr lang="en-US" dirty="0" smtClean="0"/>
              <a:t>Short Report Title</a:t>
            </a:r>
            <a:endParaRPr lang="en-US" dirty="0"/>
          </a:p>
        </p:txBody>
      </p:sp>
      <p:sp>
        <p:nvSpPr>
          <p:cNvPr id="12" name="Line 25"/>
          <p:cNvSpPr>
            <a:spLocks noChangeShapeType="1"/>
          </p:cNvSpPr>
          <p:nvPr userDrawn="1"/>
        </p:nvSpPr>
        <p:spPr bwMode="auto">
          <a:xfrm>
            <a:off x="623392" y="1044000"/>
            <a:ext cx="10945216" cy="0"/>
          </a:xfrm>
          <a:prstGeom prst="line">
            <a:avLst/>
          </a:prstGeom>
          <a:noFill/>
          <a:ln w="6350">
            <a:solidFill>
              <a:srgbClr val="495965"/>
            </a:solidFill>
            <a:round/>
            <a:headEnd/>
            <a:tailEnd/>
          </a:ln>
        </p:spPr>
        <p:txBody>
          <a:bodyPr/>
          <a:lstStyle/>
          <a:p>
            <a:endParaRPr lang="en-US" sz="1400" dirty="0"/>
          </a:p>
        </p:txBody>
      </p:sp>
      <p:sp>
        <p:nvSpPr>
          <p:cNvPr id="19" name="TextBox 18"/>
          <p:cNvSpPr txBox="1"/>
          <p:nvPr userDrawn="1"/>
        </p:nvSpPr>
        <p:spPr>
          <a:xfrm>
            <a:off x="0" y="6409944"/>
            <a:ext cx="1701800" cy="214164"/>
          </a:xfrm>
          <a:prstGeom prst="rect">
            <a:avLst/>
          </a:prstGeom>
          <a:noFill/>
        </p:spPr>
        <p:txBody>
          <a:bodyPr wrap="none" lIns="468000" tIns="0" rIns="0" bIns="0" rtlCol="0" anchor="ctr">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aseline="0" dirty="0" smtClean="0">
                <a:solidFill>
                  <a:srgbClr val="495965"/>
                </a:solidFill>
                <a:latin typeface="Arial" pitchFamily="34" charset="0"/>
              </a:rPr>
              <a:t>©  2017 IHS</a:t>
            </a:r>
            <a:endParaRPr lang="en-GB" sz="1400" dirty="0">
              <a:solidFill>
                <a:srgbClr val="495965"/>
              </a:solidFill>
            </a:endParaRPr>
          </a:p>
        </p:txBody>
      </p:sp>
      <p:sp>
        <p:nvSpPr>
          <p:cNvPr id="20" name="Subtitle 2"/>
          <p:cNvSpPr>
            <a:spLocks noGrp="1"/>
          </p:cNvSpPr>
          <p:nvPr>
            <p:ph type="subTitle" idx="1" hasCustomPrompt="1"/>
          </p:nvPr>
        </p:nvSpPr>
        <p:spPr>
          <a:xfrm>
            <a:off x="0" y="2406812"/>
            <a:ext cx="11568608" cy="432000"/>
          </a:xfrm>
        </p:spPr>
        <p:txBody>
          <a:bodyPr wrap="square" lIns="0" tIns="0" rIns="0" bIns="0" anchor="t" anchorCtr="0">
            <a:noAutofit/>
          </a:bodyPr>
          <a:lstStyle>
            <a:lvl1pPr marL="460800" indent="0" algn="l">
              <a:buNone/>
              <a:defRPr sz="1300" b="1" baseline="0">
                <a:solidFill>
                  <a:srgbClr val="49596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Two line subtitle. Make this sentence case. </a:t>
            </a:r>
            <a:r>
              <a:rPr lang="en-US" dirty="0" err="1" smtClean="0"/>
              <a:t>Xxxxxxxxxx</a:t>
            </a:r>
            <a:r>
              <a:rPr lang="en-US" dirty="0" smtClean="0"/>
              <a:t> </a:t>
            </a:r>
            <a:r>
              <a:rPr lang="en-US" dirty="0" err="1" smtClean="0"/>
              <a:t>xxxxxxxxxx</a:t>
            </a:r>
            <a:r>
              <a:rPr lang="en-US" dirty="0" smtClean="0"/>
              <a:t> </a:t>
            </a:r>
            <a:r>
              <a:rPr lang="en-US" dirty="0" err="1" smtClean="0"/>
              <a:t>xxxxxxxxxxxx</a:t>
            </a:r>
            <a:r>
              <a:rPr lang="en-US" dirty="0" smtClean="0"/>
              <a:t> </a:t>
            </a:r>
            <a:r>
              <a:rPr lang="en-US" dirty="0" err="1" smtClean="0"/>
              <a:t>xxxxxxxxxxx</a:t>
            </a:r>
            <a:r>
              <a:rPr lang="en-US" dirty="0" smtClean="0"/>
              <a:t> </a:t>
            </a:r>
            <a:r>
              <a:rPr lang="en-US" dirty="0" err="1" smtClean="0"/>
              <a:t>xxxxxxxxxxxxx</a:t>
            </a:r>
            <a:r>
              <a:rPr lang="en-US" dirty="0" smtClean="0"/>
              <a:t> </a:t>
            </a:r>
            <a:r>
              <a:rPr lang="en-US" dirty="0" err="1" smtClean="0"/>
              <a:t>xxxxxxxxxxx</a:t>
            </a:r>
            <a:r>
              <a:rPr lang="en-US" dirty="0" smtClean="0"/>
              <a:t> </a:t>
            </a:r>
            <a:r>
              <a:rPr lang="en-US" dirty="0" err="1" smtClean="0"/>
              <a:t>xxxxxxxxxxxxxxxxx</a:t>
            </a:r>
            <a:r>
              <a:rPr lang="en-US" dirty="0" smtClean="0"/>
              <a:t> </a:t>
            </a:r>
            <a:r>
              <a:rPr lang="en-US" dirty="0" err="1" smtClean="0"/>
              <a:t>xxxxxxxxxxxxxxxxx</a:t>
            </a:r>
            <a:r>
              <a:rPr lang="en-US" dirty="0" smtClean="0"/>
              <a:t> </a:t>
            </a:r>
            <a:r>
              <a:rPr lang="en-US" dirty="0" err="1" smtClean="0"/>
              <a:t>xxxxxxxxxxxxxxxxxxxx</a:t>
            </a:r>
            <a:endParaRPr lang="en-US" dirty="0" smtClean="0"/>
          </a:p>
        </p:txBody>
      </p:sp>
      <p:sp>
        <p:nvSpPr>
          <p:cNvPr id="17" name="Text Placeholder 31"/>
          <p:cNvSpPr>
            <a:spLocks noGrp="1"/>
          </p:cNvSpPr>
          <p:nvPr>
            <p:ph type="body" sz="quarter" idx="13" hasCustomPrompt="1"/>
          </p:nvPr>
        </p:nvSpPr>
        <p:spPr>
          <a:xfrm>
            <a:off x="0" y="4846958"/>
            <a:ext cx="10314819" cy="1390433"/>
          </a:xfrm>
        </p:spPr>
        <p:txBody>
          <a:bodyPr lIns="0" tIns="0" rIns="0" bIns="0" anchor="b">
            <a:noAutofit/>
          </a:bodyPr>
          <a:lstStyle>
            <a:lvl1pPr marL="460800" indent="0">
              <a:lnSpc>
                <a:spcPct val="100000"/>
              </a:lnSpc>
              <a:spcBef>
                <a:spcPts val="600"/>
              </a:spcBef>
              <a:spcAft>
                <a:spcPts val="0"/>
              </a:spcAft>
              <a:buNone/>
              <a:defRPr sz="1400" b="0" baseline="0">
                <a:solidFill>
                  <a:srgbClr val="495965"/>
                </a:solidFill>
              </a:defRPr>
            </a:lvl1pPr>
          </a:lstStyle>
          <a:p>
            <a:pPr lvl="0"/>
            <a:r>
              <a:rPr lang="en-US" dirty="0" smtClean="0"/>
              <a:t>First and Last Name in Bold, Title, Phone Number, </a:t>
            </a:r>
            <a:r>
              <a:rPr lang="en-US" dirty="0" err="1" smtClean="0"/>
              <a:t>first.last@ihs.com</a:t>
            </a:r>
            <a:endParaRPr lang="en-US" dirty="0"/>
          </a:p>
        </p:txBody>
      </p:sp>
      <p:sp>
        <p:nvSpPr>
          <p:cNvPr id="29" name="TextBox 28"/>
          <p:cNvSpPr txBox="1"/>
          <p:nvPr userDrawn="1"/>
        </p:nvSpPr>
        <p:spPr>
          <a:xfrm>
            <a:off x="6096000" y="1103496"/>
            <a:ext cx="5472608" cy="215444"/>
          </a:xfrm>
          <a:prstGeom prst="rect">
            <a:avLst/>
          </a:prstGeom>
          <a:noFill/>
        </p:spPr>
        <p:txBody>
          <a:bodyPr wrap="square" lIns="0" tIns="0" rIns="0" bIns="0" rtlCol="0" anchor="b">
            <a:spAutoFit/>
          </a:bodyPr>
          <a:lstStyle/>
          <a:p>
            <a:pPr algn="r"/>
            <a:r>
              <a:rPr lang="en-US" sz="1400" dirty="0" smtClean="0">
                <a:solidFill>
                  <a:srgbClr val="495965"/>
                </a:solidFill>
              </a:rPr>
              <a:t>Presentation</a:t>
            </a:r>
            <a:endParaRPr lang="en-US" sz="1400" dirty="0">
              <a:solidFill>
                <a:srgbClr val="495965"/>
              </a:solidFill>
            </a:endParaRPr>
          </a:p>
        </p:txBody>
      </p:sp>
      <p:sp>
        <p:nvSpPr>
          <p:cNvPr id="15" name="TextBox 14"/>
          <p:cNvSpPr txBox="1"/>
          <p:nvPr userDrawn="1"/>
        </p:nvSpPr>
        <p:spPr>
          <a:xfrm>
            <a:off x="10403020" y="2969896"/>
            <a:ext cx="1166681" cy="276999"/>
          </a:xfrm>
          <a:prstGeom prst="rect">
            <a:avLst/>
          </a:prstGeom>
          <a:noFill/>
        </p:spPr>
        <p:txBody>
          <a:bodyPr wrap="square" lIns="0" rIns="0" rtlCol="0" anchor="ctr" anchorCtr="0">
            <a:spAutoFit/>
          </a:bodyPr>
          <a:lstStyle/>
          <a:p>
            <a:pPr algn="r"/>
            <a:r>
              <a:rPr lang="en-GB" sz="1200" b="0" baseline="0" dirty="0" smtClean="0">
                <a:solidFill>
                  <a:srgbClr val="495965"/>
                </a:solidFill>
                <a:latin typeface="Arial" pitchFamily="34" charset="0"/>
                <a:cs typeface="Arial" pitchFamily="34" charset="0"/>
              </a:rPr>
              <a:t>ihs.com</a:t>
            </a:r>
            <a:endParaRPr lang="en-GB" sz="1200" b="0" baseline="0" dirty="0">
              <a:solidFill>
                <a:srgbClr val="495965"/>
              </a:solidFill>
              <a:latin typeface="Arial" pitchFamily="34" charset="0"/>
              <a:cs typeface="Arial" pitchFamily="34" charset="0"/>
            </a:endParaRPr>
          </a:p>
        </p:txBody>
      </p:sp>
      <p:sp>
        <p:nvSpPr>
          <p:cNvPr id="22" name="Text Placeholder 33"/>
          <p:cNvSpPr>
            <a:spLocks noGrp="1"/>
          </p:cNvSpPr>
          <p:nvPr>
            <p:ph type="body" sz="quarter" idx="14" hasCustomPrompt="1"/>
          </p:nvPr>
        </p:nvSpPr>
        <p:spPr>
          <a:xfrm>
            <a:off x="623824" y="3019168"/>
            <a:ext cx="4828032" cy="246888"/>
          </a:xfrm>
        </p:spPr>
        <p:txBody>
          <a:bodyPr lIns="0">
            <a:noAutofit/>
          </a:bodyPr>
          <a:lstStyle>
            <a:lvl1pPr marL="0" indent="0">
              <a:buNone/>
              <a:defRPr sz="1200" b="0" baseline="0">
                <a:solidFill>
                  <a:srgbClr val="495965"/>
                </a:solidFill>
              </a:defRPr>
            </a:lvl1pPr>
            <a:lvl2pPr>
              <a:buNone/>
              <a:defRPr sz="1400"/>
            </a:lvl2pPr>
            <a:lvl3pPr>
              <a:buNone/>
              <a:defRPr sz="1400"/>
            </a:lvl3pPr>
            <a:lvl4pPr>
              <a:buNone/>
              <a:defRPr sz="1400"/>
            </a:lvl4pPr>
            <a:lvl5pPr>
              <a:buNone/>
              <a:defRPr sz="1400"/>
            </a:lvl5pPr>
          </a:lstStyle>
          <a:p>
            <a:pPr lvl="0"/>
            <a:r>
              <a:rPr lang="en-US" smtClean="0"/>
              <a:t>DD Month 20xx</a:t>
            </a:r>
            <a:endParaRPr lang="en-US" dirty="0"/>
          </a:p>
        </p:txBody>
      </p:sp>
      <p:cxnSp>
        <p:nvCxnSpPr>
          <p:cNvPr id="23" name="Straight Connector 22"/>
          <p:cNvCxnSpPr/>
          <p:nvPr userDrawn="1"/>
        </p:nvCxnSpPr>
        <p:spPr>
          <a:xfrm>
            <a:off x="622300" y="2956029"/>
            <a:ext cx="10947400" cy="0"/>
          </a:xfrm>
          <a:prstGeom prst="line">
            <a:avLst/>
          </a:prstGeom>
          <a:ln>
            <a:solidFill>
              <a:srgbClr val="495965"/>
            </a:solidFill>
          </a:ln>
        </p:spPr>
        <p:style>
          <a:lnRef idx="1">
            <a:schemeClr val="accent1"/>
          </a:lnRef>
          <a:fillRef idx="0">
            <a:schemeClr val="accent1"/>
          </a:fillRef>
          <a:effectRef idx="0">
            <a:schemeClr val="accent1"/>
          </a:effectRef>
          <a:fontRef idx="minor">
            <a:schemeClr val="tx1"/>
          </a:fontRef>
        </p:style>
      </p:cxnSp>
      <p:pic>
        <p:nvPicPr>
          <p:cNvPr id="25" name="Picture 24"/>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0608503" y="5821128"/>
            <a:ext cx="959083" cy="719312"/>
          </a:xfrm>
          <a:prstGeom prst="rect">
            <a:avLst/>
          </a:prstGeom>
        </p:spPr>
      </p:pic>
      <p:sp>
        <p:nvSpPr>
          <p:cNvPr id="16" name="Text Placeholder 27"/>
          <p:cNvSpPr>
            <a:spLocks noGrp="1"/>
          </p:cNvSpPr>
          <p:nvPr>
            <p:ph type="body" sz="quarter" idx="11" hasCustomPrompt="1"/>
          </p:nvPr>
        </p:nvSpPr>
        <p:spPr>
          <a:xfrm>
            <a:off x="0" y="1586503"/>
            <a:ext cx="11568608" cy="219456"/>
          </a:xfrm>
        </p:spPr>
        <p:txBody>
          <a:bodyPr lIns="0" tIns="0" anchor="ctr">
            <a:noAutofit/>
          </a:bodyPr>
          <a:lstStyle>
            <a:lvl1pPr marL="460800" indent="0">
              <a:buNone/>
              <a:defRPr sz="1400" b="1">
                <a:solidFill>
                  <a:srgbClr val="495965"/>
                </a:solidFill>
              </a:defRPr>
            </a:lvl1pPr>
          </a:lstStyle>
          <a:p>
            <a:pPr lvl="0"/>
            <a:r>
              <a:rPr lang="en-US" dirty="0" err="1" smtClean="0"/>
              <a:t>Xxxx</a:t>
            </a:r>
            <a:r>
              <a:rPr lang="en-US" dirty="0" smtClean="0"/>
              <a:t> </a:t>
            </a:r>
            <a:r>
              <a:rPr lang="en-US" dirty="0" err="1" smtClean="0"/>
              <a:t>Xxxxxxxxxxxx</a:t>
            </a:r>
            <a:endParaRPr lang="en-US" dirty="0" smtClean="0"/>
          </a:p>
        </p:txBody>
      </p:sp>
      <p:sp>
        <p:nvSpPr>
          <p:cNvPr id="24" name="Text Placeholder 17"/>
          <p:cNvSpPr>
            <a:spLocks noGrp="1"/>
          </p:cNvSpPr>
          <p:nvPr>
            <p:ph type="body" sz="quarter" idx="16" hasCustomPrompt="1"/>
          </p:nvPr>
        </p:nvSpPr>
        <p:spPr>
          <a:xfrm>
            <a:off x="622301" y="381000"/>
            <a:ext cx="10947399" cy="650872"/>
          </a:xfrm>
        </p:spPr>
        <p:txBody>
          <a:bodyPr anchor="b"/>
          <a:lstStyle>
            <a:lvl1pPr marL="0" indent="0">
              <a:buNone/>
              <a:defRPr sz="2100" b="1" cap="all" baseline="0">
                <a:solidFill>
                  <a:srgbClr val="495965"/>
                </a:solidFill>
              </a:defRPr>
            </a:lvl1pPr>
          </a:lstStyle>
          <a:p>
            <a:pPr lvl="0"/>
            <a:r>
              <a:rPr lang="en-US" dirty="0" err="1" smtClean="0"/>
              <a:t>Xxxxxx</a:t>
            </a:r>
            <a:r>
              <a:rPr lang="en-US" dirty="0" smtClean="0"/>
              <a:t> </a:t>
            </a:r>
            <a:r>
              <a:rPr lang="en-US" dirty="0" err="1" smtClean="0"/>
              <a:t>xxxxx</a:t>
            </a:r>
            <a:r>
              <a:rPr lang="en-US" dirty="0" smtClean="0"/>
              <a:t> </a:t>
            </a:r>
            <a:r>
              <a:rPr lang="en-US" dirty="0" err="1" smtClean="0"/>
              <a:t>xxxxx</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Slide—Long title, 2 line subtitle">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0" y="1803280"/>
            <a:ext cx="11568608" cy="473560"/>
          </a:xfrm>
          <a:prstGeom prst="rect">
            <a:avLst/>
          </a:prstGeom>
        </p:spPr>
        <p:txBody>
          <a:bodyPr wrap="none" lIns="0" rIns="90000" anchor="ctr">
            <a:noAutofit/>
          </a:bodyPr>
          <a:lstStyle>
            <a:lvl1pPr marL="460800" indent="0">
              <a:defRPr sz="2800" b="1" baseline="0">
                <a:solidFill>
                  <a:schemeClr val="tx2"/>
                </a:solidFill>
              </a:defRPr>
            </a:lvl1pPr>
          </a:lstStyle>
          <a:p>
            <a:r>
              <a:rPr lang="en-US" dirty="0" smtClean="0"/>
              <a:t>Long Report Title</a:t>
            </a:r>
            <a:endParaRPr lang="en-US" dirty="0"/>
          </a:p>
        </p:txBody>
      </p:sp>
      <p:sp>
        <p:nvSpPr>
          <p:cNvPr id="12" name="Line 25"/>
          <p:cNvSpPr>
            <a:spLocks noChangeShapeType="1"/>
          </p:cNvSpPr>
          <p:nvPr userDrawn="1"/>
        </p:nvSpPr>
        <p:spPr bwMode="auto">
          <a:xfrm>
            <a:off x="623392" y="1044000"/>
            <a:ext cx="10945216" cy="0"/>
          </a:xfrm>
          <a:prstGeom prst="line">
            <a:avLst/>
          </a:prstGeom>
          <a:noFill/>
          <a:ln w="6350">
            <a:solidFill>
              <a:srgbClr val="495965"/>
            </a:solidFill>
            <a:round/>
            <a:headEnd/>
            <a:tailEnd/>
          </a:ln>
        </p:spPr>
        <p:txBody>
          <a:bodyPr/>
          <a:lstStyle/>
          <a:p>
            <a:endParaRPr lang="en-US" sz="1400" dirty="0"/>
          </a:p>
        </p:txBody>
      </p:sp>
      <p:sp>
        <p:nvSpPr>
          <p:cNvPr id="19" name="TextBox 18"/>
          <p:cNvSpPr txBox="1"/>
          <p:nvPr userDrawn="1"/>
        </p:nvSpPr>
        <p:spPr>
          <a:xfrm>
            <a:off x="0" y="6409944"/>
            <a:ext cx="1701800" cy="214164"/>
          </a:xfrm>
          <a:prstGeom prst="rect">
            <a:avLst/>
          </a:prstGeom>
          <a:noFill/>
        </p:spPr>
        <p:txBody>
          <a:bodyPr wrap="none" lIns="468000" tIns="0" rIns="0" bIns="0" rtlCol="0" anchor="ctr">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aseline="0" dirty="0" smtClean="0">
                <a:solidFill>
                  <a:srgbClr val="495965"/>
                </a:solidFill>
                <a:latin typeface="Arial" pitchFamily="34" charset="0"/>
              </a:rPr>
              <a:t>©  2017 IHS</a:t>
            </a:r>
            <a:endParaRPr lang="en-GB" sz="1400" dirty="0">
              <a:solidFill>
                <a:srgbClr val="495965"/>
              </a:solidFill>
            </a:endParaRPr>
          </a:p>
        </p:txBody>
      </p:sp>
      <p:sp>
        <p:nvSpPr>
          <p:cNvPr id="20" name="Subtitle 2"/>
          <p:cNvSpPr>
            <a:spLocks noGrp="1"/>
          </p:cNvSpPr>
          <p:nvPr>
            <p:ph type="subTitle" idx="1" hasCustomPrompt="1"/>
          </p:nvPr>
        </p:nvSpPr>
        <p:spPr>
          <a:xfrm>
            <a:off x="0" y="2287762"/>
            <a:ext cx="11568608" cy="432000"/>
          </a:xfrm>
        </p:spPr>
        <p:txBody>
          <a:bodyPr wrap="square" lIns="0" tIns="0" rIns="0" bIns="0" anchor="t" anchorCtr="0">
            <a:noAutofit/>
          </a:bodyPr>
          <a:lstStyle>
            <a:lvl1pPr marL="460800" indent="0" algn="l">
              <a:buNone/>
              <a:defRPr sz="1300" b="1" baseline="0">
                <a:solidFill>
                  <a:srgbClr val="49596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Two line subtitle. Make this sentence case. </a:t>
            </a:r>
            <a:r>
              <a:rPr lang="en-US" dirty="0" err="1" smtClean="0"/>
              <a:t>Xxxxxxxxxx</a:t>
            </a:r>
            <a:r>
              <a:rPr lang="en-US" dirty="0" smtClean="0"/>
              <a:t> </a:t>
            </a:r>
            <a:r>
              <a:rPr lang="en-US" dirty="0" err="1" smtClean="0"/>
              <a:t>xxxxxxxxxx</a:t>
            </a:r>
            <a:r>
              <a:rPr lang="en-US" dirty="0" smtClean="0"/>
              <a:t> </a:t>
            </a:r>
            <a:r>
              <a:rPr lang="en-US" dirty="0" err="1" smtClean="0"/>
              <a:t>xxxxxxxxxxxx</a:t>
            </a:r>
            <a:r>
              <a:rPr lang="en-US" dirty="0" smtClean="0"/>
              <a:t> </a:t>
            </a:r>
            <a:r>
              <a:rPr lang="en-US" dirty="0" err="1" smtClean="0"/>
              <a:t>xxxxxxxxxxx</a:t>
            </a:r>
            <a:r>
              <a:rPr lang="en-US" dirty="0" smtClean="0"/>
              <a:t> </a:t>
            </a:r>
            <a:r>
              <a:rPr lang="en-US" dirty="0" err="1" smtClean="0"/>
              <a:t>xxxxxxxxxxxxx</a:t>
            </a:r>
            <a:r>
              <a:rPr lang="en-US" dirty="0" smtClean="0"/>
              <a:t> </a:t>
            </a:r>
            <a:r>
              <a:rPr lang="en-US" dirty="0" err="1" smtClean="0"/>
              <a:t>xxxxxxxxxxx</a:t>
            </a:r>
            <a:r>
              <a:rPr lang="en-US" dirty="0" smtClean="0"/>
              <a:t> </a:t>
            </a:r>
            <a:r>
              <a:rPr lang="en-US" dirty="0" err="1" smtClean="0"/>
              <a:t>xxxxxxxxxxxxxxxxx</a:t>
            </a:r>
            <a:r>
              <a:rPr lang="en-US" dirty="0" smtClean="0"/>
              <a:t> </a:t>
            </a:r>
            <a:r>
              <a:rPr lang="en-US" dirty="0" err="1" smtClean="0"/>
              <a:t>xxxxxxxxxxxxxxxxx</a:t>
            </a:r>
            <a:r>
              <a:rPr lang="en-US" dirty="0" smtClean="0"/>
              <a:t> </a:t>
            </a:r>
            <a:r>
              <a:rPr lang="en-US" dirty="0" err="1" smtClean="0"/>
              <a:t>xxxxxxxxxxxxxxxxxxxx</a:t>
            </a:r>
            <a:endParaRPr lang="en-US" dirty="0" smtClean="0"/>
          </a:p>
        </p:txBody>
      </p:sp>
      <p:sp>
        <p:nvSpPr>
          <p:cNvPr id="17" name="Text Placeholder 31"/>
          <p:cNvSpPr>
            <a:spLocks noGrp="1"/>
          </p:cNvSpPr>
          <p:nvPr>
            <p:ph type="body" sz="quarter" idx="13" hasCustomPrompt="1"/>
          </p:nvPr>
        </p:nvSpPr>
        <p:spPr>
          <a:xfrm>
            <a:off x="0" y="4846958"/>
            <a:ext cx="10314819" cy="1390433"/>
          </a:xfrm>
        </p:spPr>
        <p:txBody>
          <a:bodyPr lIns="0" tIns="0" rIns="0" bIns="0" anchor="b">
            <a:noAutofit/>
          </a:bodyPr>
          <a:lstStyle>
            <a:lvl1pPr marL="460800" indent="0">
              <a:lnSpc>
                <a:spcPct val="100000"/>
              </a:lnSpc>
              <a:spcBef>
                <a:spcPts val="600"/>
              </a:spcBef>
              <a:spcAft>
                <a:spcPts val="0"/>
              </a:spcAft>
              <a:buNone/>
              <a:defRPr sz="1400" b="0" baseline="0">
                <a:solidFill>
                  <a:srgbClr val="495965"/>
                </a:solidFill>
              </a:defRPr>
            </a:lvl1pPr>
          </a:lstStyle>
          <a:p>
            <a:pPr lvl="0"/>
            <a:r>
              <a:rPr lang="en-US" dirty="0" smtClean="0"/>
              <a:t>First and Last Name in Bold, Title, Phone Number, </a:t>
            </a:r>
            <a:r>
              <a:rPr lang="en-US" dirty="0" err="1" smtClean="0"/>
              <a:t>first.last@ihs.com</a:t>
            </a:r>
            <a:endParaRPr lang="en-US" dirty="0"/>
          </a:p>
        </p:txBody>
      </p:sp>
      <p:sp>
        <p:nvSpPr>
          <p:cNvPr id="25" name="TextBox 24"/>
          <p:cNvSpPr txBox="1"/>
          <p:nvPr userDrawn="1"/>
        </p:nvSpPr>
        <p:spPr>
          <a:xfrm>
            <a:off x="6096000" y="1103496"/>
            <a:ext cx="5472608" cy="215444"/>
          </a:xfrm>
          <a:prstGeom prst="rect">
            <a:avLst/>
          </a:prstGeom>
          <a:noFill/>
        </p:spPr>
        <p:txBody>
          <a:bodyPr wrap="square" lIns="0" tIns="0" rIns="0" bIns="0" rtlCol="0" anchor="b">
            <a:spAutoFit/>
          </a:bodyPr>
          <a:lstStyle/>
          <a:p>
            <a:pPr algn="r"/>
            <a:r>
              <a:rPr lang="en-US" sz="1400" dirty="0" smtClean="0">
                <a:solidFill>
                  <a:srgbClr val="495965"/>
                </a:solidFill>
              </a:rPr>
              <a:t>Presentation</a:t>
            </a:r>
            <a:endParaRPr lang="en-US" sz="1400" dirty="0">
              <a:solidFill>
                <a:srgbClr val="495965"/>
              </a:solidFill>
            </a:endParaRPr>
          </a:p>
        </p:txBody>
      </p:sp>
      <p:sp>
        <p:nvSpPr>
          <p:cNvPr id="15" name="TextBox 14"/>
          <p:cNvSpPr txBox="1"/>
          <p:nvPr userDrawn="1"/>
        </p:nvSpPr>
        <p:spPr>
          <a:xfrm>
            <a:off x="10403020" y="2817496"/>
            <a:ext cx="1166681" cy="276999"/>
          </a:xfrm>
          <a:prstGeom prst="rect">
            <a:avLst/>
          </a:prstGeom>
          <a:noFill/>
        </p:spPr>
        <p:txBody>
          <a:bodyPr wrap="square" lIns="0" rIns="0" rtlCol="0" anchor="ctr" anchorCtr="0">
            <a:spAutoFit/>
          </a:bodyPr>
          <a:lstStyle/>
          <a:p>
            <a:pPr algn="r"/>
            <a:r>
              <a:rPr lang="en-GB" sz="1200" b="0" baseline="0" dirty="0" smtClean="0">
                <a:solidFill>
                  <a:srgbClr val="495965"/>
                </a:solidFill>
                <a:latin typeface="Arial" pitchFamily="34" charset="0"/>
                <a:cs typeface="Arial" pitchFamily="34" charset="0"/>
              </a:rPr>
              <a:t>ihs.com</a:t>
            </a:r>
            <a:endParaRPr lang="en-GB" sz="1200" b="0" baseline="0" dirty="0">
              <a:solidFill>
                <a:srgbClr val="495965"/>
              </a:solidFill>
              <a:latin typeface="Arial" pitchFamily="34" charset="0"/>
              <a:cs typeface="Arial" pitchFamily="34" charset="0"/>
            </a:endParaRPr>
          </a:p>
        </p:txBody>
      </p:sp>
      <p:sp>
        <p:nvSpPr>
          <p:cNvPr id="22" name="Text Placeholder 33"/>
          <p:cNvSpPr>
            <a:spLocks noGrp="1"/>
          </p:cNvSpPr>
          <p:nvPr>
            <p:ph type="body" sz="quarter" idx="14" hasCustomPrompt="1"/>
          </p:nvPr>
        </p:nvSpPr>
        <p:spPr>
          <a:xfrm>
            <a:off x="623824" y="2866768"/>
            <a:ext cx="4828032" cy="246888"/>
          </a:xfrm>
        </p:spPr>
        <p:txBody>
          <a:bodyPr lIns="0">
            <a:noAutofit/>
          </a:bodyPr>
          <a:lstStyle>
            <a:lvl1pPr marL="0" indent="0">
              <a:buNone/>
              <a:defRPr sz="1200" b="0" baseline="0">
                <a:solidFill>
                  <a:srgbClr val="495965"/>
                </a:solidFill>
              </a:defRPr>
            </a:lvl1pPr>
            <a:lvl2pPr>
              <a:buNone/>
              <a:defRPr sz="1400"/>
            </a:lvl2pPr>
            <a:lvl3pPr>
              <a:buNone/>
              <a:defRPr sz="1400"/>
            </a:lvl3pPr>
            <a:lvl4pPr>
              <a:buNone/>
              <a:defRPr sz="1400"/>
            </a:lvl4pPr>
            <a:lvl5pPr>
              <a:buNone/>
              <a:defRPr sz="1400"/>
            </a:lvl5pPr>
          </a:lstStyle>
          <a:p>
            <a:pPr lvl="0"/>
            <a:r>
              <a:rPr lang="en-US" smtClean="0"/>
              <a:t>DD Month 20xx</a:t>
            </a:r>
            <a:endParaRPr lang="en-US" dirty="0"/>
          </a:p>
        </p:txBody>
      </p:sp>
      <p:cxnSp>
        <p:nvCxnSpPr>
          <p:cNvPr id="23" name="Straight Connector 22"/>
          <p:cNvCxnSpPr/>
          <p:nvPr userDrawn="1"/>
        </p:nvCxnSpPr>
        <p:spPr>
          <a:xfrm>
            <a:off x="622300" y="2803629"/>
            <a:ext cx="10947400" cy="0"/>
          </a:xfrm>
          <a:prstGeom prst="line">
            <a:avLst/>
          </a:prstGeom>
          <a:ln>
            <a:solidFill>
              <a:srgbClr val="495965"/>
            </a:solidFill>
          </a:ln>
        </p:spPr>
        <p:style>
          <a:lnRef idx="1">
            <a:schemeClr val="accent1"/>
          </a:lnRef>
          <a:fillRef idx="0">
            <a:schemeClr val="accent1"/>
          </a:fillRef>
          <a:effectRef idx="0">
            <a:schemeClr val="accent1"/>
          </a:effectRef>
          <a:fontRef idx="minor">
            <a:schemeClr val="tx1"/>
          </a:fontRef>
        </p:style>
      </p:cxnSp>
      <p:pic>
        <p:nvPicPr>
          <p:cNvPr id="21" name="Picture 20"/>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0608503" y="5821128"/>
            <a:ext cx="959083" cy="719312"/>
          </a:xfrm>
          <a:prstGeom prst="rect">
            <a:avLst/>
          </a:prstGeom>
        </p:spPr>
      </p:pic>
      <p:sp>
        <p:nvSpPr>
          <p:cNvPr id="16" name="Text Placeholder 27"/>
          <p:cNvSpPr>
            <a:spLocks noGrp="1"/>
          </p:cNvSpPr>
          <p:nvPr>
            <p:ph type="body" sz="quarter" idx="11" hasCustomPrompt="1"/>
          </p:nvPr>
        </p:nvSpPr>
        <p:spPr>
          <a:xfrm>
            <a:off x="0" y="1586503"/>
            <a:ext cx="11568608" cy="219456"/>
          </a:xfrm>
        </p:spPr>
        <p:txBody>
          <a:bodyPr lIns="0" tIns="0" anchor="ctr">
            <a:noAutofit/>
          </a:bodyPr>
          <a:lstStyle>
            <a:lvl1pPr marL="460800" indent="0">
              <a:buNone/>
              <a:defRPr sz="1400" b="1">
                <a:solidFill>
                  <a:srgbClr val="495965"/>
                </a:solidFill>
              </a:defRPr>
            </a:lvl1pPr>
          </a:lstStyle>
          <a:p>
            <a:pPr lvl="0"/>
            <a:r>
              <a:rPr lang="en-US" dirty="0" err="1" smtClean="0"/>
              <a:t>Xxxx</a:t>
            </a:r>
            <a:r>
              <a:rPr lang="en-US" dirty="0" smtClean="0"/>
              <a:t> </a:t>
            </a:r>
            <a:r>
              <a:rPr lang="en-US" dirty="0" err="1" smtClean="0"/>
              <a:t>Xxxxxxxxxxxx</a:t>
            </a:r>
            <a:endParaRPr lang="en-US" dirty="0" smtClean="0"/>
          </a:p>
        </p:txBody>
      </p:sp>
      <p:sp>
        <p:nvSpPr>
          <p:cNvPr id="18" name="Text Placeholder 17"/>
          <p:cNvSpPr>
            <a:spLocks noGrp="1"/>
          </p:cNvSpPr>
          <p:nvPr>
            <p:ph type="body" sz="quarter" idx="16" hasCustomPrompt="1"/>
          </p:nvPr>
        </p:nvSpPr>
        <p:spPr>
          <a:xfrm>
            <a:off x="622301" y="381000"/>
            <a:ext cx="10947399" cy="650872"/>
          </a:xfrm>
        </p:spPr>
        <p:txBody>
          <a:bodyPr anchor="b"/>
          <a:lstStyle>
            <a:lvl1pPr marL="0" indent="0">
              <a:buNone/>
              <a:defRPr sz="2100" b="1" cap="all" baseline="0">
                <a:solidFill>
                  <a:srgbClr val="495965"/>
                </a:solidFill>
              </a:defRPr>
            </a:lvl1pPr>
          </a:lstStyle>
          <a:p>
            <a:pPr lvl="0"/>
            <a:r>
              <a:rPr lang="en-US" dirty="0" err="1" smtClean="0"/>
              <a:t>Xxxxxx</a:t>
            </a:r>
            <a:r>
              <a:rPr lang="en-US" dirty="0" smtClean="0"/>
              <a:t> </a:t>
            </a:r>
            <a:r>
              <a:rPr lang="en-US" dirty="0" err="1" smtClean="0"/>
              <a:t>xxxxx</a:t>
            </a:r>
            <a:r>
              <a:rPr lang="en-US" dirty="0" smtClean="0"/>
              <a:t> </a:t>
            </a:r>
            <a:r>
              <a:rPr lang="en-US" dirty="0" err="1" smtClean="0"/>
              <a:t>xxxxx</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Slide—2 line long title, 2 line subtitle">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0" y="1811392"/>
            <a:ext cx="11568608" cy="969519"/>
          </a:xfrm>
          <a:prstGeom prst="rect">
            <a:avLst/>
          </a:prstGeom>
        </p:spPr>
        <p:txBody>
          <a:bodyPr wrap="square" lIns="0" rIns="90000" anchor="ctr" anchorCtr="0">
            <a:noAutofit/>
          </a:bodyPr>
          <a:lstStyle>
            <a:lvl1pPr marL="460800" indent="0">
              <a:defRPr sz="2800" b="1" baseline="0">
                <a:solidFill>
                  <a:schemeClr val="tx2"/>
                </a:solidFill>
              </a:defRPr>
            </a:lvl1pPr>
          </a:lstStyle>
          <a:p>
            <a:r>
              <a:rPr lang="en-US" dirty="0" smtClean="0"/>
              <a:t>Long Report Title, Long Report Title, Long Report Title, Long Report Title, Long Report</a:t>
            </a:r>
            <a:endParaRPr lang="en-US" dirty="0"/>
          </a:p>
        </p:txBody>
      </p:sp>
      <p:sp>
        <p:nvSpPr>
          <p:cNvPr id="12" name="Line 25"/>
          <p:cNvSpPr>
            <a:spLocks noChangeShapeType="1"/>
          </p:cNvSpPr>
          <p:nvPr userDrawn="1"/>
        </p:nvSpPr>
        <p:spPr bwMode="auto">
          <a:xfrm>
            <a:off x="623392" y="1044000"/>
            <a:ext cx="10945216" cy="0"/>
          </a:xfrm>
          <a:prstGeom prst="line">
            <a:avLst/>
          </a:prstGeom>
          <a:noFill/>
          <a:ln w="6350">
            <a:solidFill>
              <a:srgbClr val="495965"/>
            </a:solidFill>
            <a:round/>
            <a:headEnd/>
            <a:tailEnd/>
          </a:ln>
        </p:spPr>
        <p:txBody>
          <a:bodyPr/>
          <a:lstStyle/>
          <a:p>
            <a:endParaRPr lang="en-US" sz="1400" dirty="0"/>
          </a:p>
        </p:txBody>
      </p:sp>
      <p:sp>
        <p:nvSpPr>
          <p:cNvPr id="19" name="TextBox 18"/>
          <p:cNvSpPr txBox="1"/>
          <p:nvPr userDrawn="1"/>
        </p:nvSpPr>
        <p:spPr>
          <a:xfrm>
            <a:off x="1092" y="6409944"/>
            <a:ext cx="1701800" cy="214164"/>
          </a:xfrm>
          <a:prstGeom prst="rect">
            <a:avLst/>
          </a:prstGeom>
          <a:noFill/>
        </p:spPr>
        <p:txBody>
          <a:bodyPr wrap="none" lIns="468000" tIns="0" rIns="0" bIns="0" rtlCol="0" anchor="ctr">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aseline="0" dirty="0" smtClean="0">
                <a:solidFill>
                  <a:srgbClr val="495965"/>
                </a:solidFill>
                <a:latin typeface="Arial" pitchFamily="34" charset="0"/>
              </a:rPr>
              <a:t>©  2017 IHS</a:t>
            </a:r>
            <a:endParaRPr lang="en-GB" sz="1400" dirty="0">
              <a:solidFill>
                <a:srgbClr val="495965"/>
              </a:solidFill>
            </a:endParaRPr>
          </a:p>
        </p:txBody>
      </p:sp>
      <p:sp>
        <p:nvSpPr>
          <p:cNvPr id="20" name="Subtitle 2"/>
          <p:cNvSpPr>
            <a:spLocks noGrp="1"/>
          </p:cNvSpPr>
          <p:nvPr>
            <p:ph type="subTitle" idx="1" hasCustomPrompt="1"/>
          </p:nvPr>
        </p:nvSpPr>
        <p:spPr>
          <a:xfrm>
            <a:off x="1092" y="2780132"/>
            <a:ext cx="11568608" cy="432000"/>
          </a:xfrm>
        </p:spPr>
        <p:txBody>
          <a:bodyPr wrap="square" lIns="0" tIns="0" rIns="0" bIns="0" anchor="t" anchorCtr="0">
            <a:noAutofit/>
          </a:bodyPr>
          <a:lstStyle>
            <a:lvl1pPr marL="460800" marR="0" indent="0" algn="l" defTabSz="914400" rtl="0" eaLnBrk="1" fontAlgn="auto" latinLnBrk="0" hangingPunct="1">
              <a:lnSpc>
                <a:spcPct val="100000"/>
              </a:lnSpc>
              <a:spcBef>
                <a:spcPts val="1200"/>
              </a:spcBef>
              <a:spcAft>
                <a:spcPts val="400"/>
              </a:spcAft>
              <a:buClr>
                <a:srgbClr val="666666"/>
              </a:buClr>
              <a:buSzPct val="25000"/>
              <a:buFont typeface="Arial" pitchFamily="34" charset="0"/>
              <a:buNone/>
              <a:tabLst/>
              <a:defRPr sz="1300" b="1" baseline="0">
                <a:solidFill>
                  <a:srgbClr val="49596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Two line subtitle. Make this sentence case. </a:t>
            </a:r>
            <a:r>
              <a:rPr lang="en-US" dirty="0" err="1" smtClean="0"/>
              <a:t>Xxxxxxxxxx</a:t>
            </a:r>
            <a:r>
              <a:rPr lang="en-US" dirty="0" smtClean="0"/>
              <a:t> </a:t>
            </a:r>
            <a:r>
              <a:rPr lang="en-US" dirty="0" err="1" smtClean="0"/>
              <a:t>xxxxxxxxxx</a:t>
            </a:r>
            <a:r>
              <a:rPr lang="en-US" dirty="0" smtClean="0"/>
              <a:t> </a:t>
            </a:r>
            <a:r>
              <a:rPr lang="en-US" dirty="0" err="1" smtClean="0"/>
              <a:t>xxxxxxxxxxxx</a:t>
            </a:r>
            <a:r>
              <a:rPr lang="en-US" dirty="0" smtClean="0"/>
              <a:t> </a:t>
            </a:r>
            <a:r>
              <a:rPr lang="en-US" dirty="0" err="1" smtClean="0"/>
              <a:t>xxxxxxxxxxx</a:t>
            </a:r>
            <a:r>
              <a:rPr lang="en-US" dirty="0" smtClean="0"/>
              <a:t> </a:t>
            </a:r>
            <a:r>
              <a:rPr lang="en-US" dirty="0" err="1" smtClean="0"/>
              <a:t>xxxxxxxxxxxxx</a:t>
            </a:r>
            <a:r>
              <a:rPr lang="en-US" dirty="0" smtClean="0"/>
              <a:t> </a:t>
            </a:r>
            <a:r>
              <a:rPr lang="en-US" dirty="0" err="1" smtClean="0"/>
              <a:t>xxxxxxxxxxx</a:t>
            </a:r>
            <a:r>
              <a:rPr lang="en-US" dirty="0" smtClean="0"/>
              <a:t> </a:t>
            </a:r>
            <a:r>
              <a:rPr lang="en-US" dirty="0" err="1" smtClean="0"/>
              <a:t>xxxxxxxxxxxxxxxxx</a:t>
            </a:r>
            <a:r>
              <a:rPr lang="en-US" dirty="0" smtClean="0"/>
              <a:t> </a:t>
            </a:r>
            <a:r>
              <a:rPr lang="en-US" dirty="0" err="1" smtClean="0"/>
              <a:t>xxxxxxxxxxxxxxxxx</a:t>
            </a:r>
            <a:r>
              <a:rPr lang="en-US" dirty="0" smtClean="0"/>
              <a:t> </a:t>
            </a:r>
            <a:r>
              <a:rPr lang="en-US" dirty="0" err="1" smtClean="0"/>
              <a:t>xxxxxxxxxxxxxxxxxxxx</a:t>
            </a:r>
            <a:endParaRPr lang="en-US" dirty="0" smtClean="0"/>
          </a:p>
        </p:txBody>
      </p:sp>
      <p:sp>
        <p:nvSpPr>
          <p:cNvPr id="17" name="Text Placeholder 31"/>
          <p:cNvSpPr>
            <a:spLocks noGrp="1"/>
          </p:cNvSpPr>
          <p:nvPr>
            <p:ph type="body" sz="quarter" idx="13" hasCustomPrompt="1"/>
          </p:nvPr>
        </p:nvSpPr>
        <p:spPr>
          <a:xfrm>
            <a:off x="1092" y="4846958"/>
            <a:ext cx="10314819" cy="1390433"/>
          </a:xfrm>
        </p:spPr>
        <p:txBody>
          <a:bodyPr lIns="0" tIns="0" rIns="0" bIns="0" anchor="b">
            <a:noAutofit/>
          </a:bodyPr>
          <a:lstStyle>
            <a:lvl1pPr marL="460800" indent="0">
              <a:lnSpc>
                <a:spcPct val="100000"/>
              </a:lnSpc>
              <a:spcBef>
                <a:spcPts val="600"/>
              </a:spcBef>
              <a:spcAft>
                <a:spcPts val="0"/>
              </a:spcAft>
              <a:buNone/>
              <a:defRPr sz="1400" b="0" baseline="0">
                <a:solidFill>
                  <a:srgbClr val="495965"/>
                </a:solidFill>
              </a:defRPr>
            </a:lvl1pPr>
          </a:lstStyle>
          <a:p>
            <a:pPr lvl="0"/>
            <a:r>
              <a:rPr lang="en-US" dirty="0" smtClean="0"/>
              <a:t>First and Last Name in Bold, Title, Phone Number, </a:t>
            </a:r>
            <a:r>
              <a:rPr lang="en-US" dirty="0" err="1" smtClean="0"/>
              <a:t>first.last@ihs.com</a:t>
            </a:r>
            <a:endParaRPr lang="en-US" dirty="0"/>
          </a:p>
        </p:txBody>
      </p:sp>
      <p:sp>
        <p:nvSpPr>
          <p:cNvPr id="25" name="TextBox 24"/>
          <p:cNvSpPr txBox="1"/>
          <p:nvPr userDrawn="1"/>
        </p:nvSpPr>
        <p:spPr>
          <a:xfrm>
            <a:off x="6097092" y="1103496"/>
            <a:ext cx="5472608" cy="215444"/>
          </a:xfrm>
          <a:prstGeom prst="rect">
            <a:avLst/>
          </a:prstGeom>
          <a:noFill/>
        </p:spPr>
        <p:txBody>
          <a:bodyPr wrap="square" lIns="0" tIns="0" rIns="0" bIns="0" rtlCol="0" anchor="b">
            <a:spAutoFit/>
          </a:bodyPr>
          <a:lstStyle/>
          <a:p>
            <a:pPr algn="r"/>
            <a:r>
              <a:rPr lang="en-US" sz="1400" dirty="0" smtClean="0">
                <a:solidFill>
                  <a:srgbClr val="495965"/>
                </a:solidFill>
              </a:rPr>
              <a:t>Presentation</a:t>
            </a:r>
            <a:endParaRPr lang="en-US" sz="1400" dirty="0">
              <a:solidFill>
                <a:srgbClr val="495965"/>
              </a:solidFill>
            </a:endParaRPr>
          </a:p>
        </p:txBody>
      </p:sp>
      <p:sp>
        <p:nvSpPr>
          <p:cNvPr id="15" name="TextBox 14"/>
          <p:cNvSpPr txBox="1"/>
          <p:nvPr userDrawn="1"/>
        </p:nvSpPr>
        <p:spPr>
          <a:xfrm>
            <a:off x="10403020" y="3305175"/>
            <a:ext cx="1166681" cy="276999"/>
          </a:xfrm>
          <a:prstGeom prst="rect">
            <a:avLst/>
          </a:prstGeom>
          <a:noFill/>
        </p:spPr>
        <p:txBody>
          <a:bodyPr wrap="square" lIns="0" rIns="0" rtlCol="0" anchor="ctr" anchorCtr="0">
            <a:spAutoFit/>
          </a:bodyPr>
          <a:lstStyle/>
          <a:p>
            <a:pPr algn="r"/>
            <a:r>
              <a:rPr lang="en-GB" sz="1200" b="0" baseline="0" dirty="0" smtClean="0">
                <a:solidFill>
                  <a:srgbClr val="495965"/>
                </a:solidFill>
                <a:latin typeface="Arial" pitchFamily="34" charset="0"/>
                <a:cs typeface="Arial" pitchFamily="34" charset="0"/>
              </a:rPr>
              <a:t>ihs.com</a:t>
            </a:r>
            <a:endParaRPr lang="en-GB" sz="1200" b="0" baseline="0" dirty="0">
              <a:solidFill>
                <a:srgbClr val="495965"/>
              </a:solidFill>
              <a:latin typeface="Arial" pitchFamily="34" charset="0"/>
              <a:cs typeface="Arial" pitchFamily="34" charset="0"/>
            </a:endParaRPr>
          </a:p>
        </p:txBody>
      </p:sp>
      <p:sp>
        <p:nvSpPr>
          <p:cNvPr id="22" name="Text Placeholder 33"/>
          <p:cNvSpPr>
            <a:spLocks noGrp="1"/>
          </p:cNvSpPr>
          <p:nvPr>
            <p:ph type="body" sz="quarter" idx="14" hasCustomPrompt="1"/>
          </p:nvPr>
        </p:nvSpPr>
        <p:spPr>
          <a:xfrm>
            <a:off x="623824" y="3354448"/>
            <a:ext cx="4828032" cy="246888"/>
          </a:xfrm>
        </p:spPr>
        <p:txBody>
          <a:bodyPr lIns="0">
            <a:noAutofit/>
          </a:bodyPr>
          <a:lstStyle>
            <a:lvl1pPr marL="0" indent="0">
              <a:buNone/>
              <a:defRPr sz="1200" b="0" baseline="0">
                <a:solidFill>
                  <a:srgbClr val="495965"/>
                </a:solidFill>
              </a:defRPr>
            </a:lvl1pPr>
            <a:lvl2pPr>
              <a:buNone/>
              <a:defRPr sz="1400"/>
            </a:lvl2pPr>
            <a:lvl3pPr>
              <a:buNone/>
              <a:defRPr sz="1400"/>
            </a:lvl3pPr>
            <a:lvl4pPr>
              <a:buNone/>
              <a:defRPr sz="1400"/>
            </a:lvl4pPr>
            <a:lvl5pPr>
              <a:buNone/>
              <a:defRPr sz="1400"/>
            </a:lvl5pPr>
          </a:lstStyle>
          <a:p>
            <a:pPr lvl="0"/>
            <a:r>
              <a:rPr lang="en-US" smtClean="0"/>
              <a:t>DD Month 20xx</a:t>
            </a:r>
            <a:endParaRPr lang="en-US" dirty="0"/>
          </a:p>
        </p:txBody>
      </p:sp>
      <p:cxnSp>
        <p:nvCxnSpPr>
          <p:cNvPr id="23" name="Straight Connector 22"/>
          <p:cNvCxnSpPr/>
          <p:nvPr userDrawn="1"/>
        </p:nvCxnSpPr>
        <p:spPr>
          <a:xfrm>
            <a:off x="622300" y="3291309"/>
            <a:ext cx="10947400" cy="0"/>
          </a:xfrm>
          <a:prstGeom prst="line">
            <a:avLst/>
          </a:prstGeom>
          <a:ln>
            <a:solidFill>
              <a:srgbClr val="495965"/>
            </a:solidFill>
          </a:ln>
        </p:spPr>
        <p:style>
          <a:lnRef idx="1">
            <a:schemeClr val="accent1"/>
          </a:lnRef>
          <a:fillRef idx="0">
            <a:schemeClr val="accent1"/>
          </a:fillRef>
          <a:effectRef idx="0">
            <a:schemeClr val="accent1"/>
          </a:effectRef>
          <a:fontRef idx="minor">
            <a:schemeClr val="tx1"/>
          </a:fontRef>
        </p:style>
      </p:cxnSp>
      <p:pic>
        <p:nvPicPr>
          <p:cNvPr id="21" name="Picture 20"/>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0608503" y="5821128"/>
            <a:ext cx="959083" cy="719312"/>
          </a:xfrm>
          <a:prstGeom prst="rect">
            <a:avLst/>
          </a:prstGeom>
        </p:spPr>
      </p:pic>
      <p:sp>
        <p:nvSpPr>
          <p:cNvPr id="16" name="Text Placeholder 27"/>
          <p:cNvSpPr>
            <a:spLocks noGrp="1"/>
          </p:cNvSpPr>
          <p:nvPr>
            <p:ph type="body" sz="quarter" idx="11" hasCustomPrompt="1"/>
          </p:nvPr>
        </p:nvSpPr>
        <p:spPr>
          <a:xfrm>
            <a:off x="0" y="1586503"/>
            <a:ext cx="11568608" cy="219456"/>
          </a:xfrm>
        </p:spPr>
        <p:txBody>
          <a:bodyPr lIns="0" tIns="0" anchor="ctr">
            <a:noAutofit/>
          </a:bodyPr>
          <a:lstStyle>
            <a:lvl1pPr marL="460800" indent="0">
              <a:buNone/>
              <a:defRPr sz="1400" b="1">
                <a:solidFill>
                  <a:srgbClr val="495965"/>
                </a:solidFill>
              </a:defRPr>
            </a:lvl1pPr>
          </a:lstStyle>
          <a:p>
            <a:pPr lvl="0"/>
            <a:r>
              <a:rPr lang="en-US" dirty="0" err="1" smtClean="0"/>
              <a:t>Xxxx</a:t>
            </a:r>
            <a:r>
              <a:rPr lang="en-US" dirty="0" smtClean="0"/>
              <a:t> </a:t>
            </a:r>
            <a:r>
              <a:rPr lang="en-US" dirty="0" err="1" smtClean="0"/>
              <a:t>Xxxxxxxxxxxx</a:t>
            </a:r>
            <a:endParaRPr lang="en-US" dirty="0" smtClean="0"/>
          </a:p>
        </p:txBody>
      </p:sp>
      <p:sp>
        <p:nvSpPr>
          <p:cNvPr id="18" name="Text Placeholder 17"/>
          <p:cNvSpPr>
            <a:spLocks noGrp="1"/>
          </p:cNvSpPr>
          <p:nvPr>
            <p:ph type="body" sz="quarter" idx="16" hasCustomPrompt="1"/>
          </p:nvPr>
        </p:nvSpPr>
        <p:spPr>
          <a:xfrm>
            <a:off x="622301" y="381000"/>
            <a:ext cx="10947399" cy="650872"/>
          </a:xfrm>
        </p:spPr>
        <p:txBody>
          <a:bodyPr anchor="b"/>
          <a:lstStyle>
            <a:lvl1pPr marL="0" indent="0">
              <a:buNone/>
              <a:defRPr sz="2100" b="1" cap="all" baseline="0">
                <a:solidFill>
                  <a:srgbClr val="495965"/>
                </a:solidFill>
              </a:defRPr>
            </a:lvl1pPr>
          </a:lstStyle>
          <a:p>
            <a:pPr lvl="0"/>
            <a:r>
              <a:rPr lang="en-US" dirty="0" err="1" smtClean="0"/>
              <a:t>Xxxxxx</a:t>
            </a:r>
            <a:r>
              <a:rPr lang="en-US" dirty="0" smtClean="0"/>
              <a:t> </a:t>
            </a:r>
            <a:r>
              <a:rPr lang="en-US" dirty="0" err="1" smtClean="0"/>
              <a:t>xxxxx</a:t>
            </a:r>
            <a:r>
              <a:rPr lang="en-US" dirty="0" smtClean="0"/>
              <a:t> </a:t>
            </a:r>
            <a:r>
              <a:rPr lang="en-US" dirty="0" err="1" smtClean="0"/>
              <a:t>xxxxx</a:t>
            </a:r>
            <a:endParaRPr lang="en-US" dirty="0"/>
          </a:p>
        </p:txBody>
      </p:sp>
    </p:spTree>
    <p:extLst>
      <p:ext uri="{BB962C8B-B14F-4D97-AF65-F5344CB8AC3E}">
        <p14:creationId xmlns:p14="http://schemas.microsoft.com/office/powerpoint/2010/main" val="4202732317"/>
      </p:ext>
    </p:extLst>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slideLayout" Target="../slideLayouts/slideLayout24.xml"/><Relationship Id="rId25" Type="http://schemas.openxmlformats.org/officeDocument/2006/relationships/slideLayout" Target="../slideLayouts/slideLayout25.xml"/><Relationship Id="rId26" Type="http://schemas.openxmlformats.org/officeDocument/2006/relationships/slideLayout" Target="../slideLayouts/slideLayout26.xml"/><Relationship Id="rId27" Type="http://schemas.openxmlformats.org/officeDocument/2006/relationships/slideLayout" Target="../slideLayouts/slideLayout27.xml"/><Relationship Id="rId28" Type="http://schemas.openxmlformats.org/officeDocument/2006/relationships/slideLayout" Target="../slideLayouts/slideLayout28.xml"/><Relationship Id="rId29" Type="http://schemas.openxmlformats.org/officeDocument/2006/relationships/slideLayout" Target="../slideLayouts/slideLayout2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30" Type="http://schemas.openxmlformats.org/officeDocument/2006/relationships/slideLayout" Target="../slideLayouts/slideLayout30.xml"/><Relationship Id="rId31" Type="http://schemas.openxmlformats.org/officeDocument/2006/relationships/slideLayout" Target="../slideLayouts/slideLayout31.xml"/><Relationship Id="rId32" Type="http://schemas.openxmlformats.org/officeDocument/2006/relationships/slideLayout" Target="../slideLayouts/slideLayout32.xml"/><Relationship Id="rId9" Type="http://schemas.openxmlformats.org/officeDocument/2006/relationships/slideLayout" Target="../slideLayouts/slideLayout9.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33" Type="http://schemas.openxmlformats.org/officeDocument/2006/relationships/slideLayout" Target="../slideLayouts/slideLayout33.xml"/><Relationship Id="rId34" Type="http://schemas.openxmlformats.org/officeDocument/2006/relationships/slideLayout" Target="../slideLayouts/slideLayout34.xml"/><Relationship Id="rId35"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2300" y="1412720"/>
            <a:ext cx="10947400" cy="4824568"/>
          </a:xfrm>
          <a:prstGeom prst="rect">
            <a:avLst/>
          </a:prstGeom>
        </p:spPr>
        <p:txBody>
          <a:bodyPr vert="horz" lIns="0" tIns="0" rIns="0" bIns="0" rtlCol="0">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itle Placeholder 1"/>
          <p:cNvSpPr>
            <a:spLocks noGrp="1"/>
          </p:cNvSpPr>
          <p:nvPr>
            <p:ph type="title"/>
          </p:nvPr>
        </p:nvSpPr>
        <p:spPr>
          <a:xfrm>
            <a:off x="622301" y="549275"/>
            <a:ext cx="10947400" cy="755489"/>
          </a:xfrm>
          <a:prstGeom prst="rect">
            <a:avLst/>
          </a:prstGeom>
        </p:spPr>
        <p:txBody>
          <a:bodyPr vert="horz" lIns="0" tIns="0" rIns="0" bIns="0" rtlCol="0" anchor="t">
            <a:noAutofit/>
          </a:bodyPr>
          <a:lstStyle/>
          <a:p>
            <a:r>
              <a:rPr lang="en-US" smtClean="0"/>
              <a:t>Click to edit Master title style</a:t>
            </a:r>
            <a:endParaRPr lang="en-US" dirty="0"/>
          </a:p>
        </p:txBody>
      </p:sp>
      <p:sp>
        <p:nvSpPr>
          <p:cNvPr id="15" name="Footer Placeholder 4"/>
          <p:cNvSpPr>
            <a:spLocks noGrp="1"/>
          </p:cNvSpPr>
          <p:nvPr>
            <p:ph type="ftr" sz="quarter" idx="3"/>
          </p:nvPr>
        </p:nvSpPr>
        <p:spPr>
          <a:xfrm>
            <a:off x="6288617" y="116632"/>
            <a:ext cx="5281083" cy="360040"/>
          </a:xfrm>
          <a:prstGeom prst="rect">
            <a:avLst/>
          </a:prstGeom>
        </p:spPr>
        <p:txBody>
          <a:bodyPr vert="horz" wrap="none" lIns="0" tIns="0" rIns="0" bIns="0" rtlCol="0" anchor="b"/>
          <a:lstStyle>
            <a:lvl1pPr algn="r">
              <a:defRPr sz="800">
                <a:solidFill>
                  <a:srgbClr val="495965"/>
                </a:solidFill>
              </a:defRPr>
            </a:lvl1pPr>
          </a:lstStyle>
          <a:p>
            <a:r>
              <a:rPr lang="en-US" smtClean="0"/>
              <a:t>Global Energy Forum: North American Gas</a:t>
            </a:r>
            <a:endParaRPr lang="en-US" dirty="0"/>
          </a:p>
        </p:txBody>
      </p:sp>
      <p:sp>
        <p:nvSpPr>
          <p:cNvPr id="16" name="Slide Number Placeholder 5"/>
          <p:cNvSpPr>
            <a:spLocks noGrp="1"/>
          </p:cNvSpPr>
          <p:nvPr>
            <p:ph type="sldNum" sz="quarter" idx="4"/>
          </p:nvPr>
        </p:nvSpPr>
        <p:spPr>
          <a:xfrm>
            <a:off x="8820151" y="6448346"/>
            <a:ext cx="2749549" cy="365125"/>
          </a:xfrm>
          <a:prstGeom prst="rect">
            <a:avLst/>
          </a:prstGeom>
        </p:spPr>
        <p:txBody>
          <a:bodyPr vert="horz" lIns="0" tIns="0" rIns="0" bIns="0" rtlCol="0" anchor="ctr"/>
          <a:lstStyle>
            <a:lvl1pPr algn="r">
              <a:defRPr sz="800">
                <a:solidFill>
                  <a:srgbClr val="495965"/>
                </a:solidFill>
              </a:defRPr>
            </a:lvl1pPr>
          </a:lstStyle>
          <a:p>
            <a:fld id="{24C46141-E31C-41A4-BE53-0A6DFD9041A4}" type="slidenum">
              <a:rPr lang="en-US" smtClean="0"/>
              <a:pPr/>
              <a:t>‹#›</a:t>
            </a:fld>
            <a:endParaRPr lang="en-US" dirty="0"/>
          </a:p>
        </p:txBody>
      </p:sp>
      <p:sp>
        <p:nvSpPr>
          <p:cNvPr id="17" name="TextBox 16"/>
          <p:cNvSpPr txBox="1"/>
          <p:nvPr/>
        </p:nvSpPr>
        <p:spPr>
          <a:xfrm>
            <a:off x="622301" y="6571258"/>
            <a:ext cx="535403" cy="123111"/>
          </a:xfrm>
          <a:prstGeom prst="rect">
            <a:avLst/>
          </a:prstGeom>
          <a:noFill/>
        </p:spPr>
        <p:txBody>
          <a:bodyPr wrap="none" lIns="0" tIns="0" rIns="0" bIns="0" rtlCol="0">
            <a:spAutoFit/>
          </a:bodyPr>
          <a:lstStyle/>
          <a:p>
            <a:pPr lvl="0"/>
            <a:r>
              <a:rPr lang="en-US" sz="800" b="0" kern="1200" cap="all" spc="0" baseline="0" dirty="0" smtClean="0">
                <a:solidFill>
                  <a:srgbClr val="495965"/>
                </a:solidFill>
                <a:latin typeface="+mn-lt"/>
                <a:ea typeface="+mn-ea"/>
                <a:cs typeface="+mn-cs"/>
              </a:rPr>
              <a:t>© 2017 IHS</a:t>
            </a:r>
            <a:endParaRPr lang="en-US" sz="800" b="0" kern="1200" cap="all" spc="0" baseline="0" dirty="0">
              <a:solidFill>
                <a:srgbClr val="495965"/>
              </a:solidFill>
              <a:latin typeface="+mn-lt"/>
              <a:ea typeface="+mn-ea"/>
              <a:cs typeface="+mn-cs"/>
            </a:endParaRPr>
          </a:p>
        </p:txBody>
      </p:sp>
      <p:cxnSp>
        <p:nvCxnSpPr>
          <p:cNvPr id="18" name="Straight Connector 17"/>
          <p:cNvCxnSpPr/>
          <p:nvPr/>
        </p:nvCxnSpPr>
        <p:spPr>
          <a:xfrm>
            <a:off x="622300" y="6427233"/>
            <a:ext cx="10947400" cy="0"/>
          </a:xfrm>
          <a:prstGeom prst="line">
            <a:avLst/>
          </a:prstGeom>
          <a:ln w="6350">
            <a:solidFill>
              <a:srgbClr val="495965"/>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53" r:id="rId1"/>
    <p:sldLayoutId id="2147483745" r:id="rId2"/>
    <p:sldLayoutId id="2147483746" r:id="rId3"/>
    <p:sldLayoutId id="2147483754" r:id="rId4"/>
    <p:sldLayoutId id="2147483748" r:id="rId5"/>
    <p:sldLayoutId id="2147483749" r:id="rId6"/>
    <p:sldLayoutId id="2147483755" r:id="rId7"/>
    <p:sldLayoutId id="2147483751" r:id="rId8"/>
    <p:sldLayoutId id="2147483752" r:id="rId9"/>
    <p:sldLayoutId id="2147483763" r:id="rId10"/>
    <p:sldLayoutId id="2147483764" r:id="rId11"/>
    <p:sldLayoutId id="2147483719" r:id="rId12"/>
    <p:sldLayoutId id="2147483720" r:id="rId13"/>
    <p:sldLayoutId id="2147483762" r:id="rId14"/>
    <p:sldLayoutId id="2147483759" r:id="rId15"/>
    <p:sldLayoutId id="2147483722" r:id="rId16"/>
    <p:sldLayoutId id="2147483728" r:id="rId17"/>
    <p:sldLayoutId id="2147483730" r:id="rId18"/>
    <p:sldLayoutId id="2147483724" r:id="rId19"/>
    <p:sldLayoutId id="2147483731" r:id="rId20"/>
    <p:sldLayoutId id="2147483732" r:id="rId21"/>
    <p:sldLayoutId id="2147483733" r:id="rId22"/>
    <p:sldLayoutId id="2147483723" r:id="rId23"/>
    <p:sldLayoutId id="2147483725" r:id="rId24"/>
    <p:sldLayoutId id="2147483726" r:id="rId25"/>
    <p:sldLayoutId id="2147483756" r:id="rId26"/>
    <p:sldLayoutId id="2147483765" r:id="rId27"/>
    <p:sldLayoutId id="2147483777" r:id="rId28"/>
    <p:sldLayoutId id="2147483778" r:id="rId29"/>
    <p:sldLayoutId id="2147483779" r:id="rId30"/>
    <p:sldLayoutId id="2147483780" r:id="rId31"/>
    <p:sldLayoutId id="2147483781" r:id="rId32"/>
    <p:sldLayoutId id="2147483782" r:id="rId33"/>
    <p:sldLayoutId id="2147483783" r:id="rId34"/>
  </p:sldLayoutIdLst>
  <p:hf hdr="0" dt="0"/>
  <p:txStyles>
    <p:titleStyle>
      <a:lvl1pPr algn="l" defTabSz="914400" rtl="0" eaLnBrk="1" latinLnBrk="0" hangingPunct="1">
        <a:spcBef>
          <a:spcPct val="0"/>
        </a:spcBef>
        <a:buNone/>
        <a:defRPr sz="2400" b="1" kern="1200" spc="0" baseline="0">
          <a:solidFill>
            <a:schemeClr val="tx2"/>
          </a:solidFill>
          <a:latin typeface="+mj-lt"/>
          <a:ea typeface="+mj-ea"/>
          <a:cs typeface="+mj-cs"/>
        </a:defRPr>
      </a:lvl1pPr>
    </p:titleStyle>
    <p:bodyStyle>
      <a:lvl1pPr marL="177800" indent="-177800" algn="l" defTabSz="914400" rtl="0" eaLnBrk="1" latinLnBrk="0" hangingPunct="1">
        <a:spcBef>
          <a:spcPts val="600"/>
        </a:spcBef>
        <a:spcAft>
          <a:spcPts val="600"/>
        </a:spcAft>
        <a:buClr>
          <a:schemeClr val="tx1"/>
        </a:buClr>
        <a:buSzPct val="90000"/>
        <a:buFont typeface="Arial" pitchFamily="34" charset="0"/>
        <a:buChar char="•"/>
        <a:defRPr sz="2000" b="0" kern="1200">
          <a:solidFill>
            <a:schemeClr val="tx1"/>
          </a:solidFill>
          <a:latin typeface="+mn-lt"/>
          <a:ea typeface="+mn-ea"/>
          <a:cs typeface="+mn-cs"/>
        </a:defRPr>
      </a:lvl1pPr>
      <a:lvl2pPr marL="355600" indent="-177800" algn="l" defTabSz="914400" rtl="0" eaLnBrk="1" latinLnBrk="0" hangingPunct="1">
        <a:spcBef>
          <a:spcPts val="600"/>
        </a:spcBef>
        <a:spcAft>
          <a:spcPts val="600"/>
        </a:spcAft>
        <a:buClr>
          <a:schemeClr val="tx1"/>
        </a:buClr>
        <a:buSzPct val="90000"/>
        <a:buFont typeface="Arial" pitchFamily="34" charset="0"/>
        <a:buChar char="•"/>
        <a:defRPr sz="1800" kern="1200">
          <a:solidFill>
            <a:schemeClr val="tx1"/>
          </a:solidFill>
          <a:latin typeface="+mn-lt"/>
          <a:ea typeface="+mn-ea"/>
          <a:cs typeface="+mn-cs"/>
        </a:defRPr>
      </a:lvl2pPr>
      <a:lvl3pPr marL="533400" indent="-177800" algn="l" defTabSz="914400" rtl="0" eaLnBrk="1" latinLnBrk="0" hangingPunct="1">
        <a:spcBef>
          <a:spcPts val="600"/>
        </a:spcBef>
        <a:spcAft>
          <a:spcPts val="600"/>
        </a:spcAft>
        <a:buClr>
          <a:schemeClr val="tx1"/>
        </a:buClr>
        <a:buSzPct val="90000"/>
        <a:buFont typeface="Arial" pitchFamily="34" charset="0"/>
        <a:buChar char="•"/>
        <a:defRPr sz="1600" kern="1200">
          <a:solidFill>
            <a:schemeClr val="tx1"/>
          </a:solidFill>
          <a:latin typeface="+mn-lt"/>
          <a:ea typeface="+mn-ea"/>
          <a:cs typeface="+mn-cs"/>
        </a:defRPr>
      </a:lvl3pPr>
      <a:lvl4pPr marL="723900" indent="-177800" algn="l" defTabSz="914400" rtl="0" eaLnBrk="1" latinLnBrk="0" hangingPunct="1">
        <a:spcBef>
          <a:spcPts val="600"/>
        </a:spcBef>
        <a:spcAft>
          <a:spcPts val="600"/>
        </a:spcAft>
        <a:buClr>
          <a:schemeClr val="tx1"/>
        </a:buClr>
        <a:buSzPct val="90000"/>
        <a:buFont typeface="Arial" pitchFamily="34" charset="0"/>
        <a:buChar char="•"/>
        <a:tabLst/>
        <a:defRPr sz="1400" kern="1200">
          <a:solidFill>
            <a:schemeClr val="tx1"/>
          </a:solidFill>
          <a:latin typeface="+mn-lt"/>
          <a:ea typeface="+mn-ea"/>
          <a:cs typeface="+mn-cs"/>
        </a:defRPr>
      </a:lvl4pPr>
      <a:lvl5pPr marL="901700" indent="-177800" algn="l" defTabSz="914400" rtl="0" eaLnBrk="1" latinLnBrk="0" hangingPunct="1">
        <a:spcBef>
          <a:spcPts val="600"/>
        </a:spcBef>
        <a:spcAft>
          <a:spcPts val="600"/>
        </a:spcAft>
        <a:buClr>
          <a:schemeClr val="tx1"/>
        </a:buClr>
        <a:buSzPct val="90000"/>
        <a:buFont typeface="Arial" pitchFamily="34" charset="0"/>
        <a:buChar char="•"/>
        <a:defRPr sz="1400" kern="1200">
          <a:solidFill>
            <a:schemeClr val="tx1"/>
          </a:solidFill>
          <a:latin typeface="+mn-lt"/>
          <a:ea typeface="+mn-ea"/>
          <a:cs typeface="+mn-cs"/>
        </a:defRPr>
      </a:lvl5pPr>
      <a:lvl6pPr marL="1079500" indent="-177800" algn="l" defTabSz="914400" rtl="0" eaLnBrk="1" latinLnBrk="0" hangingPunct="1">
        <a:spcBef>
          <a:spcPts val="600"/>
        </a:spcBef>
        <a:spcAft>
          <a:spcPts val="600"/>
        </a:spcAft>
        <a:buClr>
          <a:schemeClr val="tx1"/>
        </a:buClr>
        <a:buFont typeface="Arial" pitchFamily="34" charset="0"/>
        <a:buNone/>
        <a:defRPr sz="1400" kern="1200">
          <a:solidFill>
            <a:schemeClr val="tx1"/>
          </a:solidFill>
          <a:latin typeface="+mn-lt"/>
          <a:ea typeface="+mn-ea"/>
          <a:cs typeface="+mn-cs"/>
        </a:defRPr>
      </a:lvl6pPr>
      <a:lvl7pPr marL="1257300" indent="-177800" algn="l" defTabSz="914400" rtl="0" eaLnBrk="1" latinLnBrk="0" hangingPunct="1">
        <a:spcBef>
          <a:spcPts val="600"/>
        </a:spcBef>
        <a:spcAft>
          <a:spcPts val="600"/>
        </a:spcAft>
        <a:buFont typeface="Arial" pitchFamily="34" charset="0"/>
        <a:buNone/>
        <a:defRPr sz="1400" kern="1200" baseline="0">
          <a:solidFill>
            <a:schemeClr val="tx1"/>
          </a:solidFill>
          <a:latin typeface="+mn-lt"/>
          <a:ea typeface="+mn-ea"/>
          <a:cs typeface="+mn-cs"/>
        </a:defRPr>
      </a:lvl7pPr>
      <a:lvl8pPr marL="1435100" indent="-177800" algn="l" defTabSz="914400" rtl="0" eaLnBrk="1" latinLnBrk="0" hangingPunct="1">
        <a:spcBef>
          <a:spcPts val="600"/>
        </a:spcBef>
        <a:spcAft>
          <a:spcPts val="600"/>
        </a:spcAft>
        <a:buFont typeface="Arial" pitchFamily="34" charset="0"/>
        <a:buChar char="•"/>
        <a:defRPr sz="1400" kern="1200" baseline="0">
          <a:solidFill>
            <a:schemeClr val="tx1"/>
          </a:solidFill>
          <a:latin typeface="+mn-lt"/>
          <a:ea typeface="+mn-ea"/>
          <a:cs typeface="+mn-cs"/>
        </a:defRPr>
      </a:lvl8pPr>
      <a:lvl9pPr marL="1612900" indent="-177800" algn="l" defTabSz="914400" rtl="0" eaLnBrk="1" latinLnBrk="0" hangingPunct="1">
        <a:spcBef>
          <a:spcPts val="600"/>
        </a:spcBef>
        <a:spcAft>
          <a:spcPts val="600"/>
        </a:spcAft>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400" kern="1200">
          <a:solidFill>
            <a:schemeClr val="tx1"/>
          </a:solidFill>
          <a:latin typeface="+mn-lt"/>
          <a:ea typeface="+mn-ea"/>
          <a:cs typeface="+mn-cs"/>
        </a:defRPr>
      </a:lvl2pPr>
      <a:lvl3pPr marL="914400" algn="l" defTabSz="914400" rtl="0" eaLnBrk="1" latinLnBrk="0" hangingPunct="1">
        <a:defRPr sz="1400" kern="1200">
          <a:solidFill>
            <a:schemeClr val="tx1"/>
          </a:solidFill>
          <a:latin typeface="+mn-lt"/>
          <a:ea typeface="+mn-ea"/>
          <a:cs typeface="+mn-cs"/>
        </a:defRPr>
      </a:lvl3pPr>
      <a:lvl4pPr marL="1371600" algn="l" defTabSz="914400" rtl="0" eaLnBrk="1" latinLnBrk="0" hangingPunct="1">
        <a:defRPr sz="1400" kern="1200">
          <a:solidFill>
            <a:schemeClr val="tx1"/>
          </a:solidFill>
          <a:latin typeface="+mn-lt"/>
          <a:ea typeface="+mn-ea"/>
          <a:cs typeface="+mn-cs"/>
        </a:defRPr>
      </a:lvl4pPr>
      <a:lvl5pPr marL="1828800" algn="l" defTabSz="914400" rtl="0" eaLnBrk="1" latinLnBrk="0" hangingPunct="1">
        <a:defRPr sz="1400" kern="1200">
          <a:solidFill>
            <a:schemeClr val="tx1"/>
          </a:solidFill>
          <a:latin typeface="+mn-lt"/>
          <a:ea typeface="+mn-ea"/>
          <a:cs typeface="+mn-cs"/>
        </a:defRPr>
      </a:lvl5pPr>
      <a:lvl6pPr marL="2286000" algn="l" defTabSz="914400" rtl="0" eaLnBrk="1" latinLnBrk="0" hangingPunct="1">
        <a:defRPr sz="1400" kern="1200">
          <a:solidFill>
            <a:schemeClr val="tx1"/>
          </a:solidFill>
          <a:latin typeface="+mn-lt"/>
          <a:ea typeface="+mn-ea"/>
          <a:cs typeface="+mn-cs"/>
        </a:defRPr>
      </a:lvl6pPr>
      <a:lvl7pPr marL="2743200" algn="l" defTabSz="914400" rtl="0" eaLnBrk="1" latinLnBrk="0" hangingPunct="1">
        <a:defRPr sz="1400" kern="1200">
          <a:solidFill>
            <a:schemeClr val="tx1"/>
          </a:solidFill>
          <a:latin typeface="+mn-lt"/>
          <a:ea typeface="+mn-ea"/>
          <a:cs typeface="+mn-cs"/>
        </a:defRPr>
      </a:lvl7pPr>
      <a:lvl8pPr marL="3200400" algn="l" defTabSz="914400" rtl="0" eaLnBrk="1" latinLnBrk="0" hangingPunct="1">
        <a:defRPr sz="1400" kern="1200">
          <a:solidFill>
            <a:schemeClr val="tx1"/>
          </a:solidFill>
          <a:latin typeface="+mn-lt"/>
          <a:ea typeface="+mn-ea"/>
          <a:cs typeface="+mn-cs"/>
        </a:defRPr>
      </a:lvl8pPr>
      <a:lvl9pPr marL="3657600" algn="l" defTabSz="9144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mailto:Mary.Barcella@ihsmarkit.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6.xml"/><Relationship Id="rId3" Type="http://schemas.openxmlformats.org/officeDocument/2006/relationships/chart" Target="../charts/char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7.xml"/><Relationship Id="rId3" Type="http://schemas.openxmlformats.org/officeDocument/2006/relationships/chart" Target="../charts/char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8.xml"/><Relationship Id="rId3" Type="http://schemas.openxmlformats.org/officeDocument/2006/relationships/image" Target="../media/image4.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9.xml"/><Relationship Id="rId3" Type="http://schemas.openxmlformats.org/officeDocument/2006/relationships/chart" Target="../charts/char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xml"/><Relationship Id="rId3" Type="http://schemas.openxmlformats.org/officeDocument/2006/relationships/image" Target="../media/image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3.xml"/><Relationship Id="rId3" Type="http://schemas.openxmlformats.org/officeDocument/2006/relationships/chart" Target="../charts/char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5.xml"/><Relationship Id="rId4" Type="http://schemas.openxmlformats.org/officeDocument/2006/relationships/notesSlide" Target="../notesSlides/notesSlide4.xml"/><Relationship Id="rId5" Type="http://schemas.openxmlformats.org/officeDocument/2006/relationships/oleObject" Target="../embeddings/oleObject1.bin"/><Relationship Id="rId6" Type="http://schemas.openxmlformats.org/officeDocument/2006/relationships/image" Target="../media/image3.emf"/><Relationship Id="rId7" Type="http://schemas.openxmlformats.org/officeDocument/2006/relationships/chart" Target="../charts/chart3.xml"/><Relationship Id="rId1" Type="http://schemas.openxmlformats.org/officeDocument/2006/relationships/vmlDrawing" Target="../drawings/vmlDrawing1.vml"/><Relationship Id="rId2" Type="http://schemas.openxmlformats.org/officeDocument/2006/relationships/tags" Target="../tags/tag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chart" Target="../charts/chart4.xml"/><Relationship Id="rId3" Type="http://schemas.openxmlformats.org/officeDocument/2006/relationships/chart" Target="../charts/char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5.xml"/><Relationship Id="rId3" Type="http://schemas.openxmlformats.org/officeDocument/2006/relationships/chart" Target="../charts/char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chart" Target="../charts/chart7.xml"/><Relationship Id="rId3" Type="http://schemas.openxmlformats.org/officeDocument/2006/relationships/chart" Target="../charts/char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Perspective: North American Outlook</a:t>
            </a:r>
            <a:endParaRPr lang="en-US" dirty="0"/>
          </a:p>
        </p:txBody>
      </p:sp>
      <p:sp>
        <p:nvSpPr>
          <p:cNvPr id="3" name="Text Placeholder 2"/>
          <p:cNvSpPr>
            <a:spLocks noGrp="1"/>
          </p:cNvSpPr>
          <p:nvPr>
            <p:ph type="body" sz="quarter" idx="13"/>
          </p:nvPr>
        </p:nvSpPr>
        <p:spPr/>
        <p:txBody>
          <a:bodyPr/>
          <a:lstStyle/>
          <a:p>
            <a:pPr lvl="0"/>
            <a:r>
              <a:rPr lang="en-US" smtClean="0"/>
              <a:t>Samuel Andrus, Senior Director, North American Gas, </a:t>
            </a:r>
            <a:r>
              <a:rPr lang="en-US" smtClean="0">
                <a:hlinkClick r:id="rId2"/>
              </a:rPr>
              <a:t>Sam.Andrus@ihsmarkit.com</a:t>
            </a:r>
            <a:endParaRPr lang="en-US" dirty="0"/>
          </a:p>
        </p:txBody>
      </p:sp>
      <p:sp>
        <p:nvSpPr>
          <p:cNvPr id="15" name="Text Placeholder 14"/>
          <p:cNvSpPr>
            <a:spLocks noGrp="1"/>
          </p:cNvSpPr>
          <p:nvPr>
            <p:ph type="body" sz="quarter" idx="14"/>
          </p:nvPr>
        </p:nvSpPr>
        <p:spPr/>
        <p:txBody>
          <a:bodyPr/>
          <a:lstStyle/>
          <a:p>
            <a:r>
              <a:rPr lang="en-US" dirty="0" smtClean="0"/>
              <a:t>Global Energy Forum</a:t>
            </a:r>
          </a:p>
          <a:p>
            <a:r>
              <a:rPr lang="en-US" dirty="0" smtClean="0"/>
              <a:t>Vail, Colorado</a:t>
            </a:r>
          </a:p>
          <a:p>
            <a:r>
              <a:rPr lang="en-US" dirty="0" smtClean="0"/>
              <a:t>January 2017</a:t>
            </a:r>
            <a:endParaRPr lang="en-US" dirty="0"/>
          </a:p>
        </p:txBody>
      </p:sp>
      <p:sp>
        <p:nvSpPr>
          <p:cNvPr id="11" name="Text Placeholder 10"/>
          <p:cNvSpPr>
            <a:spLocks noGrp="1"/>
          </p:cNvSpPr>
          <p:nvPr>
            <p:ph type="body" sz="quarter" idx="11"/>
          </p:nvPr>
        </p:nvSpPr>
        <p:spPr/>
        <p:txBody>
          <a:bodyPr/>
          <a:lstStyle/>
          <a:p>
            <a:r>
              <a:rPr lang="en-US" smtClean="0"/>
              <a:t>North American Natural Gas</a:t>
            </a:r>
            <a:endParaRPr lang="en-US" dirty="0"/>
          </a:p>
        </p:txBody>
      </p:sp>
      <p:sp>
        <p:nvSpPr>
          <p:cNvPr id="2" name="Text Placeholder 1"/>
          <p:cNvSpPr>
            <a:spLocks noGrp="1"/>
          </p:cNvSpPr>
          <p:nvPr>
            <p:ph type="body" sz="quarter" idx="16"/>
          </p:nvPr>
        </p:nvSpPr>
        <p:spPr/>
        <p:txBody>
          <a:bodyPr/>
          <a:lstStyle/>
          <a:p>
            <a:r>
              <a:rPr lang="en-US" smtClean="0"/>
              <a:t>energy</a:t>
            </a:r>
            <a:endParaRPr lang="en-US" dirty="0"/>
          </a:p>
        </p:txBody>
      </p:sp>
    </p:spTree>
    <p:extLst>
      <p:ext uri="{BB962C8B-B14F-4D97-AF65-F5344CB8AC3E}">
        <p14:creationId xmlns:p14="http://schemas.microsoft.com/office/powerpoint/2010/main" val="74451343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A steep ramp of North American LNG liquefaction capacity</a:t>
            </a:r>
            <a:endParaRPr lang="en-US" dirty="0"/>
          </a:p>
        </p:txBody>
      </p:sp>
      <p:graphicFrame>
        <p:nvGraphicFramePr>
          <p:cNvPr id="10" name="Chart1"/>
          <p:cNvGraphicFramePr>
            <a:graphicFrameLocks noGrp="1"/>
          </p:cNvGraphicFramePr>
          <p:nvPr>
            <p:ph idx="1"/>
            <p:extLst/>
          </p:nvPr>
        </p:nvGraphicFramePr>
        <p:xfrm>
          <a:off x="609600" y="1484313"/>
          <a:ext cx="10960100" cy="4752975"/>
        </p:xfrm>
        <a:graphic>
          <a:graphicData uri="http://schemas.openxmlformats.org/drawingml/2006/chart">
            <c:chart xmlns:c="http://schemas.openxmlformats.org/drawingml/2006/chart" xmlns:r="http://schemas.openxmlformats.org/officeDocument/2006/relationships" r:id="rId3"/>
          </a:graphicData>
        </a:graphic>
      </p:graphicFrame>
      <p:sp>
        <p:nvSpPr>
          <p:cNvPr id="8" name="Slide Number Placeholder 7"/>
          <p:cNvSpPr>
            <a:spLocks noGrp="1"/>
          </p:cNvSpPr>
          <p:nvPr>
            <p:ph type="sldNum" sz="quarter" idx="10"/>
          </p:nvPr>
        </p:nvSpPr>
        <p:spPr/>
        <p:txBody>
          <a:bodyPr/>
          <a:lstStyle/>
          <a:p>
            <a:fld id="{24C46141-E31C-41A4-BE53-0A6DFD9041A4}" type="slidenum">
              <a:rPr lang="en-US" smtClean="0"/>
              <a:pPr/>
              <a:t>10</a:t>
            </a:fld>
            <a:endParaRPr lang="en-US" dirty="0"/>
          </a:p>
        </p:txBody>
      </p:sp>
      <p:sp>
        <p:nvSpPr>
          <p:cNvPr id="7" name="Footer Placeholder 8"/>
          <p:cNvSpPr>
            <a:spLocks noGrp="1"/>
          </p:cNvSpPr>
          <p:nvPr>
            <p:ph type="ftr" sz="quarter" idx="11"/>
          </p:nvPr>
        </p:nvSpPr>
        <p:spPr/>
        <p:txBody>
          <a:bodyPr/>
          <a:lstStyle/>
          <a:p>
            <a:r>
              <a:rPr lang="en-US" smtClean="0"/>
              <a:t>Global Energy Forum: North American Gas</a:t>
            </a:r>
            <a:endParaRPr lang="en-US" dirty="0"/>
          </a:p>
        </p:txBody>
      </p:sp>
      <p:sp>
        <p:nvSpPr>
          <p:cNvPr id="11" name="Text Placeholder 10"/>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573693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smtClean="0"/>
              <a:t>Global LNG: How big is the oversupply?</a:t>
            </a:r>
            <a:br>
              <a:rPr lang="en-GB" smtClean="0"/>
            </a:b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347028628"/>
              </p:ext>
            </p:extLst>
          </p:nvPr>
        </p:nvGraphicFramePr>
        <p:xfrm>
          <a:off x="609600" y="1484313"/>
          <a:ext cx="10960100" cy="4752975"/>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p:cNvSpPr>
            <a:spLocks noGrp="1"/>
          </p:cNvSpPr>
          <p:nvPr>
            <p:ph type="sldNum" sz="quarter" idx="10"/>
          </p:nvPr>
        </p:nvSpPr>
        <p:spPr/>
        <p:txBody>
          <a:bodyPr/>
          <a:lstStyle/>
          <a:p>
            <a:fld id="{C1654822-CBA3-4BDF-80A9-3FE33B17E59A}"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Global Energy Forum: North American Gas</a:t>
            </a:r>
            <a:endParaRPr lang="en-US" dirty="0"/>
          </a:p>
        </p:txBody>
      </p:sp>
      <p:sp>
        <p:nvSpPr>
          <p:cNvPr id="16" name="Text Placeholder 15"/>
          <p:cNvSpPr>
            <a:spLocks noGrp="1"/>
          </p:cNvSpPr>
          <p:nvPr>
            <p:ph type="body" sz="quarter" idx="12"/>
          </p:nvPr>
        </p:nvSpPr>
        <p:spPr/>
        <p:txBody>
          <a:bodyPr/>
          <a:lstStyle/>
          <a:p>
            <a:endParaRPr lang="en-US"/>
          </a:p>
        </p:txBody>
      </p:sp>
      <p:sp>
        <p:nvSpPr>
          <p:cNvPr id="6" name="TextBox 5"/>
          <p:cNvSpPr txBox="1"/>
          <p:nvPr/>
        </p:nvSpPr>
        <p:spPr>
          <a:xfrm>
            <a:off x="10424160" y="1889760"/>
            <a:ext cx="1463040" cy="548640"/>
          </a:xfrm>
          <a:prstGeom prst="rect">
            <a:avLst/>
          </a:prstGeom>
          <a:solidFill>
            <a:srgbClr val="0066B3"/>
          </a:solidFill>
          <a:ln w="15875">
            <a:solidFill>
              <a:srgbClr val="0066B3"/>
            </a:solidFill>
          </a:ln>
        </p:spPr>
        <p:txBody>
          <a:bodyPr wrap="square" lIns="0" tIns="0" rIns="0" bIns="0" rtlCol="0" anchor="ctr" anchorCtr="0">
            <a:noAutofit/>
          </a:bodyPr>
          <a:lstStyle/>
          <a:p>
            <a:pPr algn="ctr"/>
            <a:r>
              <a:rPr lang="en-GB" sz="1100" dirty="0">
                <a:solidFill>
                  <a:schemeClr val="bg1"/>
                </a:solidFill>
              </a:rPr>
              <a:t>Unconstrained</a:t>
            </a:r>
          </a:p>
          <a:p>
            <a:pPr algn="ctr"/>
            <a:r>
              <a:rPr lang="en-GB" sz="1100" dirty="0">
                <a:solidFill>
                  <a:schemeClr val="bg1"/>
                </a:solidFill>
              </a:rPr>
              <a:t>LNG supply</a:t>
            </a:r>
          </a:p>
        </p:txBody>
      </p:sp>
      <p:sp>
        <p:nvSpPr>
          <p:cNvPr id="10" name="TextBox 9"/>
          <p:cNvSpPr txBox="1"/>
          <p:nvPr/>
        </p:nvSpPr>
        <p:spPr>
          <a:xfrm>
            <a:off x="10424160" y="2587766"/>
            <a:ext cx="1463040" cy="548640"/>
          </a:xfrm>
          <a:prstGeom prst="rect">
            <a:avLst/>
          </a:prstGeom>
          <a:solidFill>
            <a:schemeClr val="bg1"/>
          </a:solidFill>
          <a:ln w="15875">
            <a:solidFill>
              <a:srgbClr val="0066B3"/>
            </a:solidFill>
          </a:ln>
        </p:spPr>
        <p:txBody>
          <a:bodyPr wrap="square" lIns="0" tIns="0" rIns="0" bIns="0" rtlCol="0" anchor="ctr" anchorCtr="0">
            <a:noAutofit/>
          </a:bodyPr>
          <a:lstStyle/>
          <a:p>
            <a:pPr algn="ctr"/>
            <a:r>
              <a:rPr lang="en-GB" sz="1100" dirty="0"/>
              <a:t>Including forecast of additional supply projects</a:t>
            </a:r>
          </a:p>
        </p:txBody>
      </p:sp>
      <p:sp>
        <p:nvSpPr>
          <p:cNvPr id="11" name="TextBox 10"/>
          <p:cNvSpPr txBox="1"/>
          <p:nvPr/>
        </p:nvSpPr>
        <p:spPr>
          <a:xfrm>
            <a:off x="10439400" y="3352800"/>
            <a:ext cx="1463040" cy="548640"/>
          </a:xfrm>
          <a:prstGeom prst="rect">
            <a:avLst/>
          </a:prstGeom>
          <a:solidFill>
            <a:schemeClr val="bg1"/>
          </a:solidFill>
          <a:ln w="15875">
            <a:solidFill>
              <a:srgbClr val="0066B3"/>
            </a:solidFill>
            <a:prstDash val="dash"/>
          </a:ln>
        </p:spPr>
        <p:txBody>
          <a:bodyPr wrap="square" lIns="0" tIns="0" rIns="0" bIns="0" rtlCol="0" anchor="ctr" anchorCtr="0">
            <a:noAutofit/>
          </a:bodyPr>
          <a:lstStyle/>
          <a:p>
            <a:pPr algn="ctr"/>
            <a:r>
              <a:rPr lang="en-GB" sz="1100" dirty="0"/>
              <a:t>No additional</a:t>
            </a:r>
          </a:p>
          <a:p>
            <a:pPr algn="ctr"/>
            <a:r>
              <a:rPr lang="en-GB" sz="1100" dirty="0"/>
              <a:t>projects sanctioned</a:t>
            </a:r>
          </a:p>
        </p:txBody>
      </p:sp>
      <p:sp>
        <p:nvSpPr>
          <p:cNvPr id="12" name="TextBox 11"/>
          <p:cNvSpPr txBox="1"/>
          <p:nvPr/>
        </p:nvSpPr>
        <p:spPr>
          <a:xfrm>
            <a:off x="6004560" y="4251960"/>
            <a:ext cx="1463040" cy="548640"/>
          </a:xfrm>
          <a:prstGeom prst="rect">
            <a:avLst/>
          </a:prstGeom>
          <a:solidFill>
            <a:schemeClr val="bg1"/>
          </a:solidFill>
          <a:ln w="15875">
            <a:solidFill>
              <a:schemeClr val="tx1"/>
            </a:solidFill>
            <a:prstDash val="solid"/>
          </a:ln>
        </p:spPr>
        <p:txBody>
          <a:bodyPr wrap="square" lIns="0" tIns="0" rIns="0" bIns="0" rtlCol="0" anchor="ctr" anchorCtr="0">
            <a:noAutofit/>
          </a:bodyPr>
          <a:lstStyle/>
          <a:p>
            <a:pPr algn="ctr"/>
            <a:r>
              <a:rPr lang="en-GB" sz="1100" dirty="0"/>
              <a:t>LNG demand</a:t>
            </a:r>
          </a:p>
        </p:txBody>
      </p:sp>
      <p:cxnSp>
        <p:nvCxnSpPr>
          <p:cNvPr id="13" name="Straight Connector 12"/>
          <p:cNvCxnSpPr/>
          <p:nvPr/>
        </p:nvCxnSpPr>
        <p:spPr>
          <a:xfrm flipV="1">
            <a:off x="6705600" y="3905250"/>
            <a:ext cx="0" cy="3619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25030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293700" y="1935260"/>
            <a:ext cx="7604373" cy="3991974"/>
          </a:xfrm>
          <a:prstGeom prst="rect">
            <a:avLst/>
          </a:prstGeom>
        </p:spPr>
      </p:pic>
      <p:sp>
        <p:nvSpPr>
          <p:cNvPr id="3" name="Slide Number Placeholder 2"/>
          <p:cNvSpPr>
            <a:spLocks noGrp="1"/>
          </p:cNvSpPr>
          <p:nvPr>
            <p:ph type="sldNum" sz="quarter" idx="10"/>
          </p:nvPr>
        </p:nvSpPr>
        <p:spPr/>
        <p:txBody>
          <a:bodyPr/>
          <a:lstStyle/>
          <a:p>
            <a:fld id="{C1654822-CBA3-4BDF-80A9-3FE33B17E59A}" type="slidenum">
              <a:rPr lang="en-US" smtClean="0"/>
              <a:pPr/>
              <a:t>12</a:t>
            </a:fld>
            <a:endParaRPr lang="en-US"/>
          </a:p>
        </p:txBody>
      </p:sp>
      <p:sp>
        <p:nvSpPr>
          <p:cNvPr id="20" name="Title 19"/>
          <p:cNvSpPr>
            <a:spLocks noGrp="1"/>
          </p:cNvSpPr>
          <p:nvPr>
            <p:ph type="title"/>
          </p:nvPr>
        </p:nvSpPr>
        <p:spPr/>
        <p:txBody>
          <a:bodyPr/>
          <a:lstStyle/>
          <a:p>
            <a:r>
              <a:rPr lang="en-US" smtClean="0"/>
              <a:t>The drivers of European gas prices will change through time as market balance changes </a:t>
            </a:r>
            <a:endParaRPr lang="en-US" dirty="0"/>
          </a:p>
        </p:txBody>
      </p:sp>
      <p:sp>
        <p:nvSpPr>
          <p:cNvPr id="6" name="Footer Placeholder 5"/>
          <p:cNvSpPr>
            <a:spLocks noGrp="1"/>
          </p:cNvSpPr>
          <p:nvPr>
            <p:ph type="ftr" sz="quarter" idx="11"/>
          </p:nvPr>
        </p:nvSpPr>
        <p:spPr/>
        <p:txBody>
          <a:bodyPr/>
          <a:lstStyle/>
          <a:p>
            <a:r>
              <a:rPr lang="en-US" smtClean="0"/>
              <a:t>Global Energy Forum: North American Gas</a:t>
            </a:r>
            <a:endParaRPr lang="en-US" dirty="0"/>
          </a:p>
        </p:txBody>
      </p:sp>
      <p:sp>
        <p:nvSpPr>
          <p:cNvPr id="23" name="Text Placeholder 22"/>
          <p:cNvSpPr>
            <a:spLocks noGrp="1"/>
          </p:cNvSpPr>
          <p:nvPr>
            <p:ph type="body" sz="quarter" idx="12"/>
          </p:nvPr>
        </p:nvSpPr>
        <p:spPr/>
        <p:txBody>
          <a:bodyPr/>
          <a:lstStyle/>
          <a:p>
            <a:endParaRPr lang="en-US"/>
          </a:p>
        </p:txBody>
      </p:sp>
      <p:sp>
        <p:nvSpPr>
          <p:cNvPr id="12" name="txtboxInfographicTitleBar"/>
          <p:cNvSpPr/>
          <p:nvPr/>
        </p:nvSpPr>
        <p:spPr>
          <a:xfrm>
            <a:off x="1991432" y="1484312"/>
            <a:ext cx="8208911" cy="360000"/>
          </a:xfrm>
          <a:prstGeom prst="rect">
            <a:avLst/>
          </a:prstGeom>
          <a:solidFill>
            <a:srgbClr val="707C8A"/>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1600" b="1" dirty="0">
                <a:solidFill>
                  <a:srgbClr val="FFFFFF"/>
                </a:solidFill>
              </a:rPr>
              <a:t>The phases of European gas pricing</a:t>
            </a:r>
          </a:p>
        </p:txBody>
      </p:sp>
      <p:sp>
        <p:nvSpPr>
          <p:cNvPr id="13" name="txtboxInfographicBorder"/>
          <p:cNvSpPr/>
          <p:nvPr/>
        </p:nvSpPr>
        <p:spPr>
          <a:xfrm>
            <a:off x="1991546" y="1485708"/>
            <a:ext cx="8208911" cy="4751578"/>
          </a:xfrm>
          <a:prstGeom prst="rect">
            <a:avLst/>
          </a:prstGeom>
          <a:noFill/>
          <a:ln w="19050">
            <a:solidFill>
              <a:srgbClr val="707C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xtboxInfographicCopyright"/>
          <p:cNvSpPr txBox="1"/>
          <p:nvPr/>
        </p:nvSpPr>
        <p:spPr>
          <a:xfrm>
            <a:off x="8832381" y="5935341"/>
            <a:ext cx="1368895" cy="301947"/>
          </a:xfrm>
          <a:prstGeom prst="rect">
            <a:avLst/>
          </a:prstGeom>
          <a:noFill/>
        </p:spPr>
        <p:txBody>
          <a:bodyPr wrap="none" lIns="0" tIns="0" rIns="72000" bIns="72000" rtlCol="0" anchor="b">
            <a:noAutofit/>
          </a:bodyPr>
          <a:lstStyle/>
          <a:p>
            <a:pPr algn="r"/>
            <a:r>
              <a:rPr lang="en-US" sz="800" dirty="0"/>
              <a:t>© 2016 IHS: 61002-2</a:t>
            </a:r>
          </a:p>
        </p:txBody>
      </p:sp>
      <p:sp>
        <p:nvSpPr>
          <p:cNvPr id="15" name="txtboxInfographicSourceLine"/>
          <p:cNvSpPr txBox="1"/>
          <p:nvPr/>
        </p:nvSpPr>
        <p:spPr>
          <a:xfrm>
            <a:off x="1991432" y="5985303"/>
            <a:ext cx="1285169" cy="251984"/>
          </a:xfrm>
          <a:prstGeom prst="rect">
            <a:avLst/>
          </a:prstGeom>
          <a:noFill/>
        </p:spPr>
        <p:txBody>
          <a:bodyPr wrap="square" lIns="72000" tIns="0" rIns="0" bIns="72000" rtlCol="0" anchor="b">
            <a:noAutofit/>
          </a:bodyPr>
          <a:lstStyle/>
          <a:p>
            <a:endParaRPr lang="en-US" sz="800" dirty="0"/>
          </a:p>
          <a:p>
            <a:r>
              <a:rPr lang="en-US" sz="800" dirty="0"/>
              <a:t>Source: IHS</a:t>
            </a:r>
          </a:p>
        </p:txBody>
      </p:sp>
      <p:sp>
        <p:nvSpPr>
          <p:cNvPr id="4" name="Left-Right Arrow 3"/>
          <p:cNvSpPr/>
          <p:nvPr/>
        </p:nvSpPr>
        <p:spPr>
          <a:xfrm>
            <a:off x="3901440" y="2743200"/>
            <a:ext cx="1295400" cy="304800"/>
          </a:xfrm>
          <a:prstGeom prst="leftRightArrow">
            <a:avLst/>
          </a:prstGeom>
          <a:solidFill>
            <a:srgbClr val="7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spc="20" dirty="0">
              <a:solidFill>
                <a:schemeClr val="bg1"/>
              </a:solidFill>
            </a:endParaRPr>
          </a:p>
        </p:txBody>
      </p:sp>
      <p:sp>
        <p:nvSpPr>
          <p:cNvPr id="10" name="Left-Right Arrow 9"/>
          <p:cNvSpPr/>
          <p:nvPr/>
        </p:nvSpPr>
        <p:spPr>
          <a:xfrm>
            <a:off x="7452360" y="2758440"/>
            <a:ext cx="1295400" cy="304800"/>
          </a:xfrm>
          <a:prstGeom prst="leftRightArrow">
            <a:avLst/>
          </a:prstGeom>
          <a:solidFill>
            <a:srgbClr val="707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spc="20" dirty="0">
              <a:solidFill>
                <a:schemeClr val="bg1"/>
              </a:solidFill>
            </a:endParaRPr>
          </a:p>
        </p:txBody>
      </p:sp>
      <p:sp>
        <p:nvSpPr>
          <p:cNvPr id="7" name="TextBox 6"/>
          <p:cNvSpPr txBox="1"/>
          <p:nvPr/>
        </p:nvSpPr>
        <p:spPr>
          <a:xfrm>
            <a:off x="4053840" y="1935261"/>
            <a:ext cx="990600" cy="646331"/>
          </a:xfrm>
          <a:prstGeom prst="rect">
            <a:avLst/>
          </a:prstGeom>
          <a:solidFill>
            <a:schemeClr val="bg1">
              <a:lumMod val="50000"/>
            </a:schemeClr>
          </a:solidFill>
          <a:ln>
            <a:solidFill>
              <a:srgbClr val="A1ABB2"/>
            </a:solidFill>
          </a:ln>
        </p:spPr>
        <p:txBody>
          <a:bodyPr wrap="square" lIns="72000" rIns="72000" rtlCol="0">
            <a:spAutoFit/>
          </a:bodyPr>
          <a:lstStyle/>
          <a:p>
            <a:pPr algn="ctr"/>
            <a:r>
              <a:rPr lang="en-GB" sz="1200" dirty="0">
                <a:solidFill>
                  <a:schemeClr val="bg1"/>
                </a:solidFill>
              </a:rPr>
              <a:t>Period of heightened price risk </a:t>
            </a:r>
          </a:p>
        </p:txBody>
      </p:sp>
      <p:cxnSp>
        <p:nvCxnSpPr>
          <p:cNvPr id="9" name="Straight Arrow Connector 8"/>
          <p:cNvCxnSpPr/>
          <p:nvPr/>
        </p:nvCxnSpPr>
        <p:spPr>
          <a:xfrm>
            <a:off x="4549140" y="2581592"/>
            <a:ext cx="0" cy="161609"/>
          </a:xfrm>
          <a:prstGeom prst="straightConnector1">
            <a:avLst/>
          </a:prstGeom>
          <a:ln w="19050">
            <a:solidFill>
              <a:srgbClr val="707C8A"/>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5044440" y="2258426"/>
            <a:ext cx="3055620" cy="500015"/>
          </a:xfrm>
          <a:prstGeom prst="straightConnector1">
            <a:avLst/>
          </a:prstGeom>
          <a:ln w="19050">
            <a:solidFill>
              <a:srgbClr val="707C8A"/>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28777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Excess liquefaction capacity drives lower US utilization</a:t>
            </a:r>
            <a:endParaRPr lang="en-US" dirty="0"/>
          </a:p>
        </p:txBody>
      </p:sp>
      <p:graphicFrame>
        <p:nvGraphicFramePr>
          <p:cNvPr id="7" name="Content Placeholder 6"/>
          <p:cNvGraphicFramePr>
            <a:graphicFrameLocks noGrp="1"/>
          </p:cNvGraphicFramePr>
          <p:nvPr>
            <p:ph idx="1"/>
          </p:nvPr>
        </p:nvGraphicFramePr>
        <p:xfrm>
          <a:off x="609600" y="1484313"/>
          <a:ext cx="10960100" cy="4752975"/>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fld id="{C1654822-CBA3-4BDF-80A9-3FE33B17E59A}" type="slidenum">
              <a:rPr lang="en-US" smtClean="0"/>
              <a:pPr/>
              <a:t>13</a:t>
            </a:fld>
            <a:endParaRPr lang="en-US" dirty="0"/>
          </a:p>
        </p:txBody>
      </p:sp>
      <p:sp>
        <p:nvSpPr>
          <p:cNvPr id="2" name="Footer Placeholder 1"/>
          <p:cNvSpPr>
            <a:spLocks noGrp="1"/>
          </p:cNvSpPr>
          <p:nvPr>
            <p:ph type="ftr" sz="quarter" idx="11"/>
          </p:nvPr>
        </p:nvSpPr>
        <p:spPr/>
        <p:txBody>
          <a:bodyPr/>
          <a:lstStyle/>
          <a:p>
            <a:r>
              <a:rPr lang="en-US" smtClean="0"/>
              <a:t>Global Energy Forum: North American Gas</a:t>
            </a:r>
            <a:endParaRPr lang="en-US" dirty="0"/>
          </a:p>
        </p:txBody>
      </p:sp>
      <p:sp>
        <p:nvSpPr>
          <p:cNvPr id="11" name="Text Placeholder 10"/>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120503766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ENERGY</a:t>
            </a:r>
            <a:endParaRPr lang="en-US" dirty="0"/>
          </a:p>
        </p:txBody>
      </p:sp>
    </p:spTree>
    <p:extLst>
      <p:ext uri="{BB962C8B-B14F-4D97-AF65-F5344CB8AC3E}">
        <p14:creationId xmlns:p14="http://schemas.microsoft.com/office/powerpoint/2010/main" val="256034798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Key Insights</a:t>
            </a:r>
            <a:endParaRPr lang="en-US" dirty="0"/>
          </a:p>
        </p:txBody>
      </p:sp>
      <p:sp>
        <p:nvSpPr>
          <p:cNvPr id="3" name="Content Placeholder 2"/>
          <p:cNvSpPr>
            <a:spLocks noGrp="1"/>
          </p:cNvSpPr>
          <p:nvPr>
            <p:ph idx="1"/>
          </p:nvPr>
        </p:nvSpPr>
        <p:spPr>
          <a:xfrm>
            <a:off x="609601" y="1143000"/>
            <a:ext cx="10960100" cy="5094289"/>
          </a:xfrm>
        </p:spPr>
        <p:txBody>
          <a:bodyPr/>
          <a:lstStyle/>
          <a:p>
            <a:r>
              <a:rPr lang="en-US" dirty="0" smtClean="0"/>
              <a:t>Shale Gas Reloaded: </a:t>
            </a:r>
          </a:p>
          <a:p>
            <a:pPr lvl="1">
              <a:buFont typeface="Wingdings" panose="05000000000000000000" pitchFamily="2" charset="2"/>
              <a:buChar char="Ø"/>
            </a:pPr>
            <a:r>
              <a:rPr lang="en-US" sz="1600" dirty="0" smtClean="0"/>
              <a:t>Research found 1,400 trillion cubic feed (</a:t>
            </a:r>
            <a:r>
              <a:rPr lang="en-US" sz="1600" dirty="0" err="1" smtClean="0"/>
              <a:t>Tcf</a:t>
            </a:r>
            <a:r>
              <a:rPr lang="en-US" sz="1600" dirty="0" smtClean="0"/>
              <a:t>) of economic natural gas resource at less than $4.00/MMBtu and over 700 </a:t>
            </a:r>
            <a:r>
              <a:rPr lang="en-US" sz="1600" dirty="0" err="1" smtClean="0"/>
              <a:t>Tcf</a:t>
            </a:r>
            <a:r>
              <a:rPr lang="en-US" sz="1600" dirty="0" smtClean="0"/>
              <a:t> at sub $3.00 with major implications across the entire North American energy landscape.</a:t>
            </a:r>
          </a:p>
          <a:p>
            <a:r>
              <a:rPr lang="en-US" dirty="0" smtClean="0"/>
              <a:t>Risks from concentration of production:</a:t>
            </a:r>
          </a:p>
          <a:p>
            <a:pPr lvl="1">
              <a:buFont typeface="Wingdings" panose="05000000000000000000" pitchFamily="2" charset="2"/>
              <a:buChar char="Ø"/>
            </a:pPr>
            <a:r>
              <a:rPr lang="en-US" sz="1600" dirty="0" smtClean="0"/>
              <a:t>Creates pipeline expansion dependency and challenge of matching supply growth to demand growth.</a:t>
            </a:r>
          </a:p>
          <a:p>
            <a:pPr lvl="1">
              <a:buFont typeface="Wingdings" panose="05000000000000000000" pitchFamily="2" charset="2"/>
              <a:buChar char="Ø"/>
            </a:pPr>
            <a:r>
              <a:rPr lang="en-US" sz="1600" dirty="0" smtClean="0"/>
              <a:t>Oil price and associated gas production not correlated to natural gas market.</a:t>
            </a:r>
          </a:p>
          <a:p>
            <a:pPr lvl="1">
              <a:buFont typeface="Wingdings" panose="05000000000000000000" pitchFamily="2" charset="2"/>
              <a:buChar char="Ø"/>
            </a:pPr>
            <a:r>
              <a:rPr lang="en-US" sz="1600" dirty="0" smtClean="0"/>
              <a:t>Tight 2017 with higher prices and gas to coal switching.</a:t>
            </a:r>
          </a:p>
          <a:p>
            <a:pPr lvl="1">
              <a:buFont typeface="Wingdings" panose="05000000000000000000" pitchFamily="2" charset="2"/>
              <a:buChar char="Ø"/>
            </a:pPr>
            <a:r>
              <a:rPr lang="en-US" sz="1600" dirty="0" smtClean="0"/>
              <a:t>Likely excess thereafter on completion </a:t>
            </a:r>
            <a:r>
              <a:rPr lang="en-US" sz="1600" smtClean="0"/>
              <a:t>of Appalachia pipeline </a:t>
            </a:r>
            <a:r>
              <a:rPr lang="en-US" sz="1600" dirty="0" smtClean="0"/>
              <a:t>expansions and capex surge to oil.</a:t>
            </a:r>
            <a:endParaRPr lang="en-US" dirty="0" smtClean="0"/>
          </a:p>
          <a:p>
            <a:r>
              <a:rPr lang="en-US" dirty="0" smtClean="0"/>
              <a:t>Global Gas Reset: </a:t>
            </a:r>
          </a:p>
          <a:p>
            <a:pPr lvl="1">
              <a:buFont typeface="Wingdings" panose="05000000000000000000" pitchFamily="2" charset="2"/>
              <a:buChar char="Ø"/>
            </a:pPr>
            <a:r>
              <a:rPr lang="en-US" sz="1600" dirty="0" smtClean="0"/>
              <a:t>Shale and US LNG exports changing how global gas prices get set.</a:t>
            </a:r>
          </a:p>
          <a:p>
            <a:pPr lvl="1">
              <a:buFont typeface="Wingdings" panose="05000000000000000000" pitchFamily="2" charset="2"/>
              <a:buChar char="Ø"/>
            </a:pPr>
            <a:r>
              <a:rPr lang="en-US" sz="1600" dirty="0" smtClean="0"/>
              <a:t>Slower Asia demand growth leading to overbuild of liquefaction capacity.</a:t>
            </a:r>
          </a:p>
          <a:p>
            <a:pPr lvl="1">
              <a:buFont typeface="Wingdings" panose="05000000000000000000" pitchFamily="2" charset="2"/>
              <a:buChar char="Ø"/>
            </a:pPr>
            <a:r>
              <a:rPr lang="en-US" sz="1600" dirty="0" smtClean="0"/>
              <a:t>Excess global LNG liquefaction likely concurrent with surge of US production.</a:t>
            </a:r>
          </a:p>
          <a:p>
            <a:pPr lvl="1">
              <a:buFont typeface="Wingdings" panose="05000000000000000000" pitchFamily="2" charset="2"/>
              <a:buChar char="Ø"/>
            </a:pPr>
            <a:r>
              <a:rPr lang="en-US" sz="1600" dirty="0" smtClean="0"/>
              <a:t>Variable cost pricing leaves US uncompetitive until market grows into the capacity.</a:t>
            </a:r>
          </a:p>
          <a:p>
            <a:pPr lvl="1"/>
            <a:endParaRPr lang="en-US" dirty="0"/>
          </a:p>
        </p:txBody>
      </p:sp>
      <p:sp>
        <p:nvSpPr>
          <p:cNvPr id="4" name="Slide Number Placeholder 3"/>
          <p:cNvSpPr>
            <a:spLocks noGrp="1"/>
          </p:cNvSpPr>
          <p:nvPr>
            <p:ph type="sldNum" sz="quarter" idx="10"/>
          </p:nvPr>
        </p:nvSpPr>
        <p:spPr/>
        <p:txBody>
          <a:bodyPr/>
          <a:lstStyle/>
          <a:p>
            <a:fld id="{C1654822-CBA3-4BDF-80A9-3FE33B17E59A}" type="slidenum">
              <a:rPr lang="en-US" smtClean="0"/>
              <a:pPr/>
              <a:t>2</a:t>
            </a:fld>
            <a:endParaRPr lang="en-US" dirty="0"/>
          </a:p>
        </p:txBody>
      </p:sp>
      <p:sp>
        <p:nvSpPr>
          <p:cNvPr id="5" name="Footer Placeholder 4"/>
          <p:cNvSpPr>
            <a:spLocks noGrp="1"/>
          </p:cNvSpPr>
          <p:nvPr>
            <p:ph type="ftr" sz="quarter" idx="11"/>
          </p:nvPr>
        </p:nvSpPr>
        <p:spPr/>
        <p:txBody>
          <a:bodyPr/>
          <a:lstStyle/>
          <a:p>
            <a:r>
              <a:rPr lang="en-US" smtClean="0"/>
              <a:t>Global Energy Forum: North American Gas</a:t>
            </a:r>
            <a:endParaRPr lang="en-US" dirty="0"/>
          </a:p>
        </p:txBody>
      </p:sp>
      <p:sp>
        <p:nvSpPr>
          <p:cNvPr id="10" name="Text Placeholder 9"/>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126369438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Content Placeholder 27"/>
          <p:cNvSpPr>
            <a:spLocks noGrp="1"/>
          </p:cNvSpPr>
          <p:nvPr>
            <p:ph idx="1"/>
          </p:nvPr>
        </p:nvSpPr>
        <p:spPr/>
        <p:txBody>
          <a:bodyPr/>
          <a:lstStyle/>
          <a:p>
            <a:endParaRPr lang="en-US" dirty="0"/>
          </a:p>
        </p:txBody>
      </p:sp>
      <p:grpSp>
        <p:nvGrpSpPr>
          <p:cNvPr id="32" name="Group 31"/>
          <p:cNvGrpSpPr/>
          <p:nvPr/>
        </p:nvGrpSpPr>
        <p:grpSpPr>
          <a:xfrm>
            <a:off x="609600" y="1484314"/>
            <a:ext cx="10960099" cy="4752974"/>
            <a:chOff x="467431" y="1484314"/>
            <a:chExt cx="8209844" cy="4752974"/>
          </a:xfrm>
        </p:grpSpPr>
        <p:pic>
          <p:nvPicPr>
            <p:cNvPr id="33" name="Picture 8"/>
            <p:cNvPicPr>
              <a:picLocks noChangeAspect="1" noChangeArrowheads="1"/>
            </p:cNvPicPr>
            <p:nvPr/>
          </p:nvPicPr>
          <p:blipFill>
            <a:blip r:embed="rId3" cstate="email">
              <a:extLst>
                <a:ext uri="{28A0092B-C50C-407E-A947-70E740481C1C}">
                  <a14:useLocalDpi xmlns:a14="http://schemas.microsoft.com/office/drawing/2010/main" val="0"/>
                </a:ext>
              </a:extLst>
            </a:blip>
            <a:srcRect l="2063" t="9906" r="2660" b="6906"/>
            <a:stretch>
              <a:fillRect/>
            </a:stretch>
          </p:blipFill>
          <p:spPr bwMode="auto">
            <a:xfrm>
              <a:off x="899146" y="1989039"/>
              <a:ext cx="7056784" cy="4032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 name="TextBox 33"/>
            <p:cNvSpPr txBox="1"/>
            <p:nvPr/>
          </p:nvSpPr>
          <p:spPr>
            <a:xfrm>
              <a:off x="2771800" y="2780928"/>
              <a:ext cx="1872208" cy="307777"/>
            </a:xfrm>
            <a:prstGeom prst="rect">
              <a:avLst/>
            </a:prstGeom>
            <a:noFill/>
          </p:spPr>
          <p:txBody>
            <a:bodyPr wrap="square" lIns="72000" rIns="72000" rtlCol="0">
              <a:spAutoFit/>
            </a:bodyPr>
            <a:lstStyle/>
            <a:p>
              <a:r>
                <a:rPr lang="en-US" dirty="0"/>
                <a:t>1,400 Tcf &lt;$4/MMBtu</a:t>
              </a:r>
            </a:p>
          </p:txBody>
        </p:sp>
        <p:grpSp>
          <p:nvGrpSpPr>
            <p:cNvPr id="35" name="Group 34"/>
            <p:cNvGrpSpPr/>
            <p:nvPr/>
          </p:nvGrpSpPr>
          <p:grpSpPr>
            <a:xfrm>
              <a:off x="1519089" y="3314700"/>
              <a:ext cx="4432131" cy="2255520"/>
              <a:chOff x="1519089" y="3122336"/>
              <a:chExt cx="4389120" cy="2194560"/>
            </a:xfrm>
          </p:grpSpPr>
          <p:cxnSp>
            <p:nvCxnSpPr>
              <p:cNvPr id="42" name="Straight Connector 41"/>
              <p:cNvCxnSpPr/>
              <p:nvPr/>
            </p:nvCxnSpPr>
            <p:spPr>
              <a:xfrm>
                <a:off x="1519089" y="3122336"/>
                <a:ext cx="4389120" cy="0"/>
              </a:xfrm>
              <a:prstGeom prst="line">
                <a:avLst/>
              </a:prstGeom>
              <a:ln w="28575">
                <a:solidFill>
                  <a:srgbClr val="C84623"/>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4789914" y="4219616"/>
                <a:ext cx="2194560" cy="0"/>
              </a:xfrm>
              <a:prstGeom prst="line">
                <a:avLst/>
              </a:prstGeom>
              <a:ln w="28575">
                <a:solidFill>
                  <a:srgbClr val="C84623"/>
                </a:solidFill>
              </a:ln>
            </p:spPr>
            <p:style>
              <a:lnRef idx="1">
                <a:schemeClr val="accent1"/>
              </a:lnRef>
              <a:fillRef idx="0">
                <a:schemeClr val="accent1"/>
              </a:fillRef>
              <a:effectRef idx="0">
                <a:schemeClr val="accent1"/>
              </a:effectRef>
              <a:fontRef idx="minor">
                <a:schemeClr val="tx1"/>
              </a:fontRef>
            </p:style>
          </p:cxnSp>
        </p:grpSp>
        <p:sp>
          <p:nvSpPr>
            <p:cNvPr id="36" name="Rectangle 35"/>
            <p:cNvSpPr/>
            <p:nvPr/>
          </p:nvSpPr>
          <p:spPr>
            <a:xfrm>
              <a:off x="1518641" y="3457576"/>
              <a:ext cx="1072159" cy="2069576"/>
            </a:xfrm>
            <a:prstGeom prst="rect">
              <a:avLst/>
            </a:prstGeom>
            <a:solidFill>
              <a:schemeClr val="accent2">
                <a:lumMod val="75000"/>
                <a:alpha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spc="20" dirty="0">
                <a:solidFill>
                  <a:schemeClr val="tx1"/>
                </a:solidFill>
              </a:endParaRPr>
            </a:p>
          </p:txBody>
        </p:sp>
        <p:grpSp>
          <p:nvGrpSpPr>
            <p:cNvPr id="37" name="Group 9"/>
            <p:cNvGrpSpPr/>
            <p:nvPr/>
          </p:nvGrpSpPr>
          <p:grpSpPr>
            <a:xfrm>
              <a:off x="467431" y="1484314"/>
              <a:ext cx="8209844" cy="4752974"/>
              <a:chOff x="467430" y="836635"/>
              <a:chExt cx="8209845" cy="5329215"/>
            </a:xfrm>
          </p:grpSpPr>
          <p:sp>
            <p:nvSpPr>
              <p:cNvPr id="38" name="txtboxInfographicBorder"/>
              <p:cNvSpPr/>
              <p:nvPr/>
            </p:nvSpPr>
            <p:spPr>
              <a:xfrm>
                <a:off x="467544" y="838200"/>
                <a:ext cx="8208912" cy="5327649"/>
              </a:xfrm>
              <a:prstGeom prst="rect">
                <a:avLst/>
              </a:prstGeom>
              <a:noFill/>
              <a:ln w="19050">
                <a:solidFill>
                  <a:srgbClr val="707C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9" name="txtboxInfographicTitleBar"/>
              <p:cNvSpPr/>
              <p:nvPr/>
            </p:nvSpPr>
            <p:spPr>
              <a:xfrm>
                <a:off x="467430" y="836635"/>
                <a:ext cx="8208912" cy="403646"/>
              </a:xfrm>
              <a:prstGeom prst="rect">
                <a:avLst/>
              </a:prstGeom>
              <a:solidFill>
                <a:srgbClr val="707C8A"/>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1600" b="1" dirty="0">
                    <a:solidFill>
                      <a:srgbClr val="FFFFFF"/>
                    </a:solidFill>
                  </a:rPr>
                  <a:t>Break-even price at Henry Hub for natural gas resources</a:t>
                </a:r>
              </a:p>
            </p:txBody>
          </p:sp>
          <p:sp>
            <p:nvSpPr>
              <p:cNvPr id="40" name="txtboxInfographicCopyright"/>
              <p:cNvSpPr txBox="1"/>
              <p:nvPr/>
            </p:nvSpPr>
            <p:spPr>
              <a:xfrm>
                <a:off x="7308380" y="5827296"/>
                <a:ext cx="1368895" cy="338554"/>
              </a:xfrm>
              <a:prstGeom prst="rect">
                <a:avLst/>
              </a:prstGeom>
              <a:noFill/>
            </p:spPr>
            <p:txBody>
              <a:bodyPr wrap="none" lIns="0" tIns="0" rIns="72000" bIns="72000" rtlCol="0" anchor="b">
                <a:noAutofit/>
              </a:bodyPr>
              <a:lstStyle/>
              <a:p>
                <a:pPr algn="r"/>
                <a:r>
                  <a:rPr lang="en-US" sz="1000" dirty="0"/>
                  <a:t>© 2016 IHS   60204-1</a:t>
                </a:r>
              </a:p>
            </p:txBody>
          </p:sp>
          <p:sp>
            <p:nvSpPr>
              <p:cNvPr id="41" name="txtboxInfographicSourceLine"/>
              <p:cNvSpPr txBox="1"/>
              <p:nvPr/>
            </p:nvSpPr>
            <p:spPr>
              <a:xfrm>
                <a:off x="467430" y="5600783"/>
                <a:ext cx="6840950" cy="565067"/>
              </a:xfrm>
              <a:prstGeom prst="rect">
                <a:avLst/>
              </a:prstGeom>
              <a:noFill/>
            </p:spPr>
            <p:txBody>
              <a:bodyPr wrap="none" lIns="72000" tIns="0" rIns="0" bIns="72000" rtlCol="0" anchor="b">
                <a:noAutofit/>
              </a:bodyPr>
              <a:lstStyle/>
              <a:p>
                <a:endParaRPr lang="en-US" sz="1000" dirty="0"/>
              </a:p>
              <a:p>
                <a:r>
                  <a:rPr lang="en-US" sz="1000" dirty="0"/>
                  <a:t>Source: IHS Energy</a:t>
                </a:r>
              </a:p>
            </p:txBody>
          </p:sp>
        </p:grpSp>
      </p:grpSp>
      <p:sp>
        <p:nvSpPr>
          <p:cNvPr id="21506" name="Rectangle 2"/>
          <p:cNvSpPr>
            <a:spLocks noGrp="1" noChangeArrowheads="1"/>
          </p:cNvSpPr>
          <p:nvPr>
            <p:ph type="title"/>
          </p:nvPr>
        </p:nvSpPr>
        <p:spPr/>
        <p:txBody>
          <a:bodyPr/>
          <a:lstStyle/>
          <a:p>
            <a:r>
              <a:rPr lang="en-US" smtClean="0"/>
              <a:t>2016 Shale Gas Reloaded update</a:t>
            </a:r>
            <a:br>
              <a:rPr lang="en-US" smtClean="0"/>
            </a:br>
            <a:r>
              <a:rPr lang="en-US" smtClean="0"/>
              <a:t>1,400 Tcf North American supply at Henry Hub &lt;$4</a:t>
            </a:r>
            <a:endParaRPr lang="en-US" dirty="0" smtClean="0"/>
          </a:p>
        </p:txBody>
      </p:sp>
      <p:sp>
        <p:nvSpPr>
          <p:cNvPr id="5" name="Slide Number Placeholder 4"/>
          <p:cNvSpPr>
            <a:spLocks noGrp="1"/>
          </p:cNvSpPr>
          <p:nvPr>
            <p:ph type="sldNum" sz="quarter" idx="10"/>
          </p:nvPr>
        </p:nvSpPr>
        <p:spPr/>
        <p:txBody>
          <a:bodyPr/>
          <a:lstStyle/>
          <a:p>
            <a:fld id="{C1654822-CBA3-4BDF-80A9-3FE33B17E59A}" type="slidenum">
              <a:rPr lang="en-US" smtClean="0"/>
              <a:pPr/>
              <a:t>3</a:t>
            </a:fld>
            <a:endParaRPr lang="en-US" dirty="0"/>
          </a:p>
        </p:txBody>
      </p:sp>
      <p:sp>
        <p:nvSpPr>
          <p:cNvPr id="3" name="Footer Placeholder 2"/>
          <p:cNvSpPr>
            <a:spLocks noGrp="1"/>
          </p:cNvSpPr>
          <p:nvPr>
            <p:ph type="ftr" sz="quarter" idx="11"/>
          </p:nvPr>
        </p:nvSpPr>
        <p:spPr/>
        <p:txBody>
          <a:bodyPr/>
          <a:lstStyle/>
          <a:p>
            <a:r>
              <a:rPr lang="en-US" smtClean="0"/>
              <a:t>Global Energy Forum: North American Gas</a:t>
            </a:r>
            <a:endParaRPr lang="en-US" dirty="0"/>
          </a:p>
        </p:txBody>
      </p:sp>
      <p:sp>
        <p:nvSpPr>
          <p:cNvPr id="29" name="Text Placeholder 28"/>
          <p:cNvSpPr>
            <a:spLocks noGrp="1"/>
          </p:cNvSpPr>
          <p:nvPr>
            <p:ph type="body" sz="quarter" idx="12"/>
          </p:nvPr>
        </p:nvSpPr>
        <p:spPr/>
        <p:txBody>
          <a:bodyPr/>
          <a:lstStyle/>
          <a:p>
            <a:endParaRPr lang="en-US"/>
          </a:p>
        </p:txBody>
      </p:sp>
      <p:sp>
        <p:nvSpPr>
          <p:cNvPr id="19" name="Rectangle 18"/>
          <p:cNvSpPr/>
          <p:nvPr/>
        </p:nvSpPr>
        <p:spPr>
          <a:xfrm>
            <a:off x="3444286" y="3457576"/>
            <a:ext cx="2956513" cy="2074544"/>
          </a:xfrm>
          <a:prstGeom prst="rect">
            <a:avLst/>
          </a:prstGeom>
          <a:solidFill>
            <a:schemeClr val="accent2">
              <a:lumMod val="40000"/>
              <a:lumOff val="60000"/>
              <a:alpha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spc="20" dirty="0">
              <a:solidFill>
                <a:schemeClr val="tx1"/>
              </a:solidFill>
            </a:endParaRPr>
          </a:p>
        </p:txBody>
      </p:sp>
      <p:sp>
        <p:nvSpPr>
          <p:cNvPr id="20" name="TextBox 19"/>
          <p:cNvSpPr txBox="1"/>
          <p:nvPr/>
        </p:nvSpPr>
        <p:spPr>
          <a:xfrm>
            <a:off x="4514794" y="4365680"/>
            <a:ext cx="914400" cy="523220"/>
          </a:xfrm>
          <a:prstGeom prst="rect">
            <a:avLst/>
          </a:prstGeom>
          <a:solidFill>
            <a:schemeClr val="bg1"/>
          </a:solidFill>
        </p:spPr>
        <p:txBody>
          <a:bodyPr wrap="square" lIns="72000" rIns="72000" rtlCol="0">
            <a:spAutoFit/>
          </a:bodyPr>
          <a:lstStyle/>
          <a:p>
            <a:pPr algn="ctr"/>
            <a:r>
              <a:rPr lang="en-US" b="1" spc="20" dirty="0"/>
              <a:t>Demand to 2040</a:t>
            </a:r>
          </a:p>
        </p:txBody>
      </p:sp>
      <p:sp>
        <p:nvSpPr>
          <p:cNvPr id="21" name="TextBox 20"/>
          <p:cNvSpPr txBox="1"/>
          <p:nvPr/>
        </p:nvSpPr>
        <p:spPr>
          <a:xfrm>
            <a:off x="2442244" y="4378752"/>
            <a:ext cx="914400" cy="523220"/>
          </a:xfrm>
          <a:prstGeom prst="rect">
            <a:avLst/>
          </a:prstGeom>
          <a:solidFill>
            <a:schemeClr val="bg1"/>
          </a:solidFill>
        </p:spPr>
        <p:txBody>
          <a:bodyPr wrap="square" lIns="72000" rIns="72000" rtlCol="0">
            <a:spAutoFit/>
          </a:bodyPr>
          <a:lstStyle/>
          <a:p>
            <a:pPr algn="ctr"/>
            <a:r>
              <a:rPr lang="en-US" b="1" spc="20" dirty="0"/>
              <a:t>Demand to 2025</a:t>
            </a:r>
          </a:p>
        </p:txBody>
      </p:sp>
    </p:spTree>
    <p:extLst>
      <p:ext uri="{BB962C8B-B14F-4D97-AF65-F5344CB8AC3E}">
        <p14:creationId xmlns:p14="http://schemas.microsoft.com/office/powerpoint/2010/main" val="236059206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Porting shale technology from gas to oil</a:t>
            </a:r>
            <a:endParaRPr lang="en-US"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537729659"/>
              </p:ext>
            </p:extLst>
          </p:nvPr>
        </p:nvGraphicFramePr>
        <p:xfrm>
          <a:off x="609600" y="1484313"/>
          <a:ext cx="10960100" cy="4752975"/>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fld id="{C1654822-CBA3-4BDF-80A9-3FE33B17E59A}" type="slidenum">
              <a:rPr lang="en-US" smtClean="0"/>
              <a:pPr/>
              <a:t>4</a:t>
            </a:fld>
            <a:endParaRPr lang="en-US" dirty="0"/>
          </a:p>
        </p:txBody>
      </p:sp>
      <p:sp>
        <p:nvSpPr>
          <p:cNvPr id="3" name="Footer Placeholder 2"/>
          <p:cNvSpPr>
            <a:spLocks noGrp="1"/>
          </p:cNvSpPr>
          <p:nvPr>
            <p:ph type="ftr" sz="quarter" idx="11"/>
          </p:nvPr>
        </p:nvSpPr>
        <p:spPr/>
        <p:txBody>
          <a:bodyPr/>
          <a:lstStyle/>
          <a:p>
            <a:r>
              <a:rPr lang="en-US" smtClean="0"/>
              <a:t>Global Energy Forum: North American Gas</a:t>
            </a:r>
            <a:endParaRPr lang="en-US" dirty="0"/>
          </a:p>
        </p:txBody>
      </p:sp>
      <p:sp>
        <p:nvSpPr>
          <p:cNvPr id="11" name="Text Placeholder 10"/>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47086931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Driving rapid expansion of associated gas production</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78657768"/>
              </p:ext>
            </p:extLst>
          </p:nvPr>
        </p:nvGraphicFramePr>
        <p:xfrm>
          <a:off x="609600" y="1484313"/>
          <a:ext cx="10960100" cy="4752975"/>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0"/>
          </p:nvPr>
        </p:nvSpPr>
        <p:spPr/>
        <p:txBody>
          <a:bodyPr/>
          <a:lstStyle/>
          <a:p>
            <a:fld id="{C1654822-CBA3-4BDF-80A9-3FE33B17E59A}" type="slidenum">
              <a:rPr lang="en-US" smtClean="0"/>
              <a:pPr/>
              <a:t>5</a:t>
            </a:fld>
            <a:endParaRPr lang="en-US" dirty="0"/>
          </a:p>
        </p:txBody>
      </p:sp>
      <p:sp>
        <p:nvSpPr>
          <p:cNvPr id="3" name="Footer Placeholder 2"/>
          <p:cNvSpPr>
            <a:spLocks noGrp="1"/>
          </p:cNvSpPr>
          <p:nvPr>
            <p:ph type="ftr" sz="quarter" idx="11"/>
          </p:nvPr>
        </p:nvSpPr>
        <p:spPr/>
        <p:txBody>
          <a:bodyPr/>
          <a:lstStyle/>
          <a:p>
            <a:r>
              <a:rPr lang="en-US" smtClean="0"/>
              <a:t>Global Energy Forum: North American Gas</a:t>
            </a:r>
            <a:endParaRPr lang="en-US" dirty="0"/>
          </a:p>
        </p:txBody>
      </p:sp>
      <p:sp>
        <p:nvSpPr>
          <p:cNvPr id="11" name="Text Placeholder 10"/>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151444604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nvPr>
        </p:nvGraphicFramePr>
        <p:xfrm>
          <a:off x="1525589" y="1589"/>
          <a:ext cx="1587" cy="1587"/>
        </p:xfrm>
        <a:graphic>
          <a:graphicData uri="http://schemas.openxmlformats.org/presentationml/2006/ole">
            <mc:AlternateContent xmlns:mc="http://schemas.openxmlformats.org/markup-compatibility/2006">
              <mc:Choice xmlns:v="urn:schemas-microsoft-com:vml" Requires="v">
                <p:oleObj spid="_x0000_s1039" name="think-cell Slide" r:id="rId5" imgW="270" imgH="270" progId="TCLayout.ActiveDocument.1">
                  <p:embed/>
                </p:oleObj>
              </mc:Choice>
              <mc:Fallback>
                <p:oleObj name="think-cell Slide" r:id="rId5" imgW="270" imgH="270" progId="TCLayout.ActiveDocument.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5589" y="1589"/>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Title 10"/>
          <p:cNvSpPr>
            <a:spLocks noGrp="1"/>
          </p:cNvSpPr>
          <p:nvPr>
            <p:ph type="title"/>
          </p:nvPr>
        </p:nvSpPr>
        <p:spPr/>
        <p:txBody>
          <a:bodyPr/>
          <a:lstStyle/>
          <a:p>
            <a:r>
              <a:rPr lang="en-US" smtClean="0"/>
              <a:t>Concentration of production</a:t>
            </a:r>
            <a:br>
              <a:rPr lang="en-US" smtClean="0"/>
            </a:br>
            <a:r>
              <a:rPr lang="en-US" smtClean="0"/>
              <a:t>Price risk with going oily and Appalachian</a:t>
            </a:r>
            <a:endParaRPr lang="en-US" dirty="0"/>
          </a:p>
        </p:txBody>
      </p:sp>
      <p:graphicFrame>
        <p:nvGraphicFramePr>
          <p:cNvPr id="17" name="Content Placeholder 16"/>
          <p:cNvGraphicFramePr>
            <a:graphicFrameLocks noGrp="1"/>
          </p:cNvGraphicFramePr>
          <p:nvPr>
            <p:ph idx="1"/>
            <p:extLst/>
          </p:nvPr>
        </p:nvGraphicFramePr>
        <p:xfrm>
          <a:off x="609600" y="1484313"/>
          <a:ext cx="10960100" cy="4752975"/>
        </p:xfrm>
        <a:graphic>
          <a:graphicData uri="http://schemas.openxmlformats.org/drawingml/2006/chart">
            <c:chart xmlns:c="http://schemas.openxmlformats.org/drawingml/2006/chart" xmlns:r="http://schemas.openxmlformats.org/officeDocument/2006/relationships" r:id="rId7"/>
          </a:graphicData>
        </a:graphic>
      </p:graphicFrame>
      <p:sp>
        <p:nvSpPr>
          <p:cNvPr id="4" name="Slide Number Placeholder 3"/>
          <p:cNvSpPr>
            <a:spLocks noGrp="1"/>
          </p:cNvSpPr>
          <p:nvPr>
            <p:ph type="sldNum" sz="quarter" idx="10"/>
          </p:nvPr>
        </p:nvSpPr>
        <p:spPr/>
        <p:txBody>
          <a:bodyPr/>
          <a:lstStyle/>
          <a:p>
            <a:fld id="{C1654822-CBA3-4BDF-80A9-3FE33B17E59A}" type="slidenum">
              <a:rPr lang="en-US" smtClean="0"/>
              <a:pPr/>
              <a:t>6</a:t>
            </a:fld>
            <a:endParaRPr lang="en-US" dirty="0"/>
          </a:p>
        </p:txBody>
      </p:sp>
      <p:sp>
        <p:nvSpPr>
          <p:cNvPr id="12" name="Footer Placeholder 8"/>
          <p:cNvSpPr>
            <a:spLocks noGrp="1"/>
          </p:cNvSpPr>
          <p:nvPr>
            <p:ph type="ftr" sz="quarter" idx="11"/>
          </p:nvPr>
        </p:nvSpPr>
        <p:spPr/>
        <p:txBody>
          <a:bodyPr/>
          <a:lstStyle/>
          <a:p>
            <a:r>
              <a:rPr lang="en-US" smtClean="0"/>
              <a:t>Global Energy Forum: North American Gas</a:t>
            </a:r>
            <a:endParaRPr lang="en-US" dirty="0"/>
          </a:p>
        </p:txBody>
      </p:sp>
      <p:sp>
        <p:nvSpPr>
          <p:cNvPr id="9" name="Text Placeholder 8"/>
          <p:cNvSpPr>
            <a:spLocks noGrp="1"/>
          </p:cNvSpPr>
          <p:nvPr>
            <p:ph type="body" sz="quarter" idx="12"/>
          </p:nvPr>
        </p:nvSpPr>
        <p:spPr/>
        <p:txBody>
          <a:bodyPr/>
          <a:lstStyle/>
          <a:p>
            <a:endParaRPr lang="en-US"/>
          </a:p>
        </p:txBody>
      </p:sp>
      <p:sp>
        <p:nvSpPr>
          <p:cNvPr id="16" name="TextBox 1"/>
          <p:cNvSpPr txBox="1"/>
          <p:nvPr/>
        </p:nvSpPr>
        <p:spPr>
          <a:xfrm>
            <a:off x="7339535" y="2272965"/>
            <a:ext cx="865632" cy="207373"/>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b="1" dirty="0">
                <a:latin typeface="Arial" panose="020B0604020202020204" pitchFamily="34" charset="0"/>
                <a:cs typeface="Arial" panose="020B0604020202020204" pitchFamily="34" charset="0"/>
              </a:rPr>
              <a:t>Appalachia</a:t>
            </a:r>
          </a:p>
        </p:txBody>
      </p:sp>
      <p:sp>
        <p:nvSpPr>
          <p:cNvPr id="18" name="TextBox 1"/>
          <p:cNvSpPr txBox="1"/>
          <p:nvPr/>
        </p:nvSpPr>
        <p:spPr>
          <a:xfrm>
            <a:off x="3761204" y="4420440"/>
            <a:ext cx="865632" cy="207325"/>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b="1" dirty="0">
                <a:solidFill>
                  <a:schemeClr val="bg1"/>
                </a:solidFill>
                <a:latin typeface="Arial" panose="020B0604020202020204" pitchFamily="34" charset="0"/>
                <a:cs typeface="Arial" panose="020B0604020202020204" pitchFamily="34" charset="0"/>
              </a:rPr>
              <a:t>Other gas plays</a:t>
            </a:r>
          </a:p>
        </p:txBody>
      </p:sp>
      <p:sp>
        <p:nvSpPr>
          <p:cNvPr id="15" name="TextBox 1"/>
          <p:cNvSpPr txBox="1"/>
          <p:nvPr/>
        </p:nvSpPr>
        <p:spPr>
          <a:xfrm>
            <a:off x="8078588" y="3709976"/>
            <a:ext cx="865632" cy="207373"/>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b="1" dirty="0">
                <a:solidFill>
                  <a:schemeClr val="bg1"/>
                </a:solidFill>
                <a:latin typeface="Arial" panose="020B0604020202020204" pitchFamily="34" charset="0"/>
                <a:cs typeface="Arial" panose="020B0604020202020204" pitchFamily="34" charset="0"/>
              </a:rPr>
              <a:t>Associated Gas</a:t>
            </a:r>
          </a:p>
        </p:txBody>
      </p:sp>
    </p:spTree>
    <p:extLst>
      <p:ext uri="{BB962C8B-B14F-4D97-AF65-F5344CB8AC3E}">
        <p14:creationId xmlns:p14="http://schemas.microsoft.com/office/powerpoint/2010/main" val="166303308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1654822-CBA3-4BDF-80A9-3FE33B17E59A}" type="slidenum">
              <a:rPr lang="en-US" smtClean="0"/>
              <a:pPr/>
              <a:t>7</a:t>
            </a:fld>
            <a:endParaRPr lang="en-US" dirty="0"/>
          </a:p>
        </p:txBody>
      </p:sp>
      <p:sp>
        <p:nvSpPr>
          <p:cNvPr id="3" name="Title 2"/>
          <p:cNvSpPr>
            <a:spLocks noGrp="1"/>
          </p:cNvSpPr>
          <p:nvPr>
            <p:ph type="title"/>
          </p:nvPr>
        </p:nvSpPr>
        <p:spPr/>
        <p:txBody>
          <a:bodyPr/>
          <a:lstStyle/>
          <a:p>
            <a:r>
              <a:rPr lang="en-US" dirty="0" smtClean="0"/>
              <a:t>Pipeline expansions delays owing to lengthy regulatory processes and low prices</a:t>
            </a:r>
            <a:endParaRPr lang="en-US" dirty="0"/>
          </a:p>
        </p:txBody>
      </p:sp>
      <p:graphicFrame>
        <p:nvGraphicFramePr>
          <p:cNvPr id="25" name="Chart1"/>
          <p:cNvGraphicFramePr>
            <a:graphicFrameLocks noGrp="1"/>
          </p:cNvGraphicFramePr>
          <p:nvPr>
            <p:ph idx="1"/>
            <p:extLst/>
          </p:nvPr>
        </p:nvGraphicFramePr>
        <p:xfrm>
          <a:off x="609600" y="1484313"/>
          <a:ext cx="5294313" cy="47529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Chart1"/>
          <p:cNvGraphicFramePr>
            <a:graphicFrameLocks noGrp="1"/>
          </p:cNvGraphicFramePr>
          <p:nvPr>
            <p:ph idx="11"/>
          </p:nvPr>
        </p:nvGraphicFramePr>
        <p:xfrm>
          <a:off x="6275388" y="1484313"/>
          <a:ext cx="5294312" cy="4752975"/>
        </p:xfrm>
        <a:graphic>
          <a:graphicData uri="http://schemas.openxmlformats.org/drawingml/2006/chart">
            <c:chart xmlns:c="http://schemas.openxmlformats.org/drawingml/2006/chart" xmlns:r="http://schemas.openxmlformats.org/officeDocument/2006/relationships" r:id="rId3"/>
          </a:graphicData>
        </a:graphic>
      </p:graphicFrame>
      <p:sp>
        <p:nvSpPr>
          <p:cNvPr id="6" name="Footer Placeholder 5"/>
          <p:cNvSpPr>
            <a:spLocks noGrp="1"/>
          </p:cNvSpPr>
          <p:nvPr>
            <p:ph type="ftr" sz="quarter" idx="12"/>
          </p:nvPr>
        </p:nvSpPr>
        <p:spPr/>
        <p:txBody>
          <a:bodyPr/>
          <a:lstStyle/>
          <a:p>
            <a:r>
              <a:rPr lang="en-US" smtClean="0"/>
              <a:t>Global Energy Forum: North American Gas</a:t>
            </a:r>
            <a:endParaRPr lang="en-US" dirty="0"/>
          </a:p>
        </p:txBody>
      </p:sp>
      <p:sp>
        <p:nvSpPr>
          <p:cNvPr id="12" name="Text Placeholder 11"/>
          <p:cNvSpPr>
            <a:spLocks noGrp="1"/>
          </p:cNvSpPr>
          <p:nvPr>
            <p:ph type="body" sz="quarter" idx="13"/>
          </p:nvPr>
        </p:nvSpPr>
        <p:spPr/>
        <p:txBody>
          <a:bodyPr/>
          <a:lstStyle/>
          <a:p>
            <a:endParaRPr lang="en-US"/>
          </a:p>
        </p:txBody>
      </p:sp>
      <p:sp>
        <p:nvSpPr>
          <p:cNvPr id="14" name="TextBox 13"/>
          <p:cNvSpPr txBox="1"/>
          <p:nvPr/>
        </p:nvSpPr>
        <p:spPr>
          <a:xfrm>
            <a:off x="2495599" y="2010294"/>
            <a:ext cx="1840818" cy="861774"/>
          </a:xfrm>
          <a:prstGeom prst="rect">
            <a:avLst/>
          </a:prstGeom>
          <a:solidFill>
            <a:schemeClr val="bg1"/>
          </a:solidFill>
          <a:ln>
            <a:solidFill>
              <a:srgbClr val="103C68"/>
            </a:solidFill>
          </a:ln>
        </p:spPr>
        <p:txBody>
          <a:bodyPr wrap="square" lIns="72000" rIns="72000" rtlCol="0">
            <a:spAutoFit/>
          </a:bodyPr>
          <a:lstStyle/>
          <a:p>
            <a:r>
              <a:rPr lang="en-US" sz="1000" dirty="0"/>
              <a:t>Prior to the collapse of late 2015/early 2016, the expected pipeline expansion buildout was relatively strong for 2016–17.</a:t>
            </a:r>
          </a:p>
        </p:txBody>
      </p:sp>
      <p:cxnSp>
        <p:nvCxnSpPr>
          <p:cNvPr id="39" name="Straight Arrow Connector 38"/>
          <p:cNvCxnSpPr/>
          <p:nvPr/>
        </p:nvCxnSpPr>
        <p:spPr>
          <a:xfrm>
            <a:off x="3647728" y="2872068"/>
            <a:ext cx="67394" cy="20694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4336417" y="2132856"/>
            <a:ext cx="206794" cy="11474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7540712" y="3179846"/>
            <a:ext cx="432048" cy="24406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7536160" y="3188303"/>
            <a:ext cx="0" cy="77466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690232" y="2010295"/>
            <a:ext cx="3384376" cy="1169551"/>
          </a:xfrm>
          <a:prstGeom prst="rect">
            <a:avLst/>
          </a:prstGeom>
          <a:solidFill>
            <a:schemeClr val="bg1"/>
          </a:solidFill>
          <a:ln>
            <a:solidFill>
              <a:srgbClr val="103C68"/>
            </a:solidFill>
          </a:ln>
        </p:spPr>
        <p:txBody>
          <a:bodyPr wrap="square" lIns="72000" rIns="72000" rtlCol="0">
            <a:spAutoFit/>
          </a:bodyPr>
          <a:lstStyle/>
          <a:p>
            <a:r>
              <a:rPr lang="en-US" sz="1150" dirty="0"/>
              <a:t>Projects previously expected to enter service in 2016–17 are pushed back. At least 4.5 Bcf/d (15%) of capacity has been delayed by an average of 19 months. Further project delays are expected, pushing IHS expectations for project in-service dates as far as 2020.</a:t>
            </a:r>
          </a:p>
        </p:txBody>
      </p:sp>
    </p:spTree>
    <p:extLst>
      <p:ext uri="{BB962C8B-B14F-4D97-AF65-F5344CB8AC3E}">
        <p14:creationId xmlns:p14="http://schemas.microsoft.com/office/powerpoint/2010/main" val="41521675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Tight 2017 market balancing with coal/gas switching</a:t>
            </a:r>
            <a:endParaRPr lang="en-US" dirty="0"/>
          </a:p>
        </p:txBody>
      </p:sp>
      <p:graphicFrame>
        <p:nvGraphicFramePr>
          <p:cNvPr id="7" name="Chart1"/>
          <p:cNvGraphicFramePr>
            <a:graphicFrameLocks noGrp="1"/>
          </p:cNvGraphicFramePr>
          <p:nvPr>
            <p:ph idx="1"/>
            <p:extLst>
              <p:ext uri="{D42A27DB-BD31-4B8C-83A1-F6EECF244321}">
                <p14:modId xmlns:p14="http://schemas.microsoft.com/office/powerpoint/2010/main" val="4294387514"/>
              </p:ext>
            </p:extLst>
          </p:nvPr>
        </p:nvGraphicFramePr>
        <p:xfrm>
          <a:off x="609600" y="1484313"/>
          <a:ext cx="10960100" cy="4752975"/>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p:cNvSpPr>
            <a:spLocks noGrp="1"/>
          </p:cNvSpPr>
          <p:nvPr>
            <p:ph type="sldNum" sz="quarter" idx="10"/>
          </p:nvPr>
        </p:nvSpPr>
        <p:spPr/>
        <p:txBody>
          <a:bodyPr/>
          <a:lstStyle/>
          <a:p>
            <a:fld id="{C1654822-CBA3-4BDF-80A9-3FE33B17E59A}" type="slidenum">
              <a:rPr lang="en-US" smtClean="0"/>
              <a:pPr/>
              <a:t>8</a:t>
            </a:fld>
            <a:endParaRPr lang="en-US" dirty="0"/>
          </a:p>
        </p:txBody>
      </p:sp>
      <p:sp>
        <p:nvSpPr>
          <p:cNvPr id="11" name="Footer Placeholder 3"/>
          <p:cNvSpPr>
            <a:spLocks noGrp="1"/>
          </p:cNvSpPr>
          <p:nvPr>
            <p:ph type="ftr" sz="quarter" idx="11"/>
          </p:nvPr>
        </p:nvSpPr>
        <p:spPr/>
        <p:txBody>
          <a:bodyPr/>
          <a:lstStyle/>
          <a:p>
            <a:r>
              <a:rPr lang="en-US" smtClean="0"/>
              <a:t>Global Energy Forum: North American Gas</a:t>
            </a:r>
            <a:endParaRPr lang="en-US" dirty="0"/>
          </a:p>
        </p:txBody>
      </p:sp>
      <p:sp>
        <p:nvSpPr>
          <p:cNvPr id="14" name="Text Placeholder 13"/>
          <p:cNvSpPr>
            <a:spLocks noGrp="1"/>
          </p:cNvSpPr>
          <p:nvPr>
            <p:ph type="body" sz="quarter" idx="12"/>
          </p:nvPr>
        </p:nvSpPr>
        <p:spPr/>
        <p:txBody>
          <a:bodyPr/>
          <a:lstStyle/>
          <a:p>
            <a:endParaRPr lang="en-US"/>
          </a:p>
        </p:txBody>
      </p:sp>
      <p:sp>
        <p:nvSpPr>
          <p:cNvPr id="6" name="TextBox 2"/>
          <p:cNvSpPr txBox="1"/>
          <p:nvPr/>
        </p:nvSpPr>
        <p:spPr>
          <a:xfrm>
            <a:off x="2209800" y="3505200"/>
            <a:ext cx="8763000" cy="783743"/>
          </a:xfrm>
          <a:prstGeom prst="rect">
            <a:avLst/>
          </a:prstGeom>
          <a:solidFill>
            <a:schemeClr val="accent3">
              <a:lumMod val="60000"/>
              <a:lumOff val="40000"/>
              <a:alpha val="51000"/>
            </a:schemeClr>
          </a:solidFill>
          <a:ln w="19050" cmpd="sng">
            <a:solidFill>
              <a:schemeClr val="accent3">
                <a:lumMod val="75000"/>
              </a:schemeClr>
            </a:solidFill>
            <a:prstDash val="dash"/>
          </a:ln>
        </p:spPr>
        <p:txBody>
          <a:bodyPr vert="horz"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endParaRPr lang="en-US" sz="400" b="1" dirty="0">
              <a:solidFill>
                <a:schemeClr val="accent3">
                  <a:lumMod val="50000"/>
                </a:schemeClr>
              </a:solidFill>
              <a:latin typeface="Arial" pitchFamily="34" charset="0"/>
              <a:cs typeface="Arial" pitchFamily="34" charset="0"/>
            </a:endParaRPr>
          </a:p>
        </p:txBody>
      </p:sp>
      <p:sp>
        <p:nvSpPr>
          <p:cNvPr id="8" name="TextBox 2"/>
          <p:cNvSpPr txBox="1"/>
          <p:nvPr/>
        </p:nvSpPr>
        <p:spPr>
          <a:xfrm>
            <a:off x="2209800" y="2876355"/>
            <a:ext cx="8763000" cy="550020"/>
          </a:xfrm>
          <a:prstGeom prst="rect">
            <a:avLst/>
          </a:prstGeom>
          <a:solidFill>
            <a:schemeClr val="accent2">
              <a:lumMod val="60000"/>
              <a:lumOff val="40000"/>
              <a:alpha val="51000"/>
            </a:schemeClr>
          </a:solidFill>
          <a:ln w="19050" cmpd="sng">
            <a:solidFill>
              <a:schemeClr val="accent1">
                <a:lumMod val="60000"/>
                <a:lumOff val="40000"/>
              </a:schemeClr>
            </a:solidFill>
            <a:prstDash val="solid"/>
          </a:ln>
        </p:spPr>
        <p:txBody>
          <a:bodyPr vert="horz"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endParaRPr lang="en-US" sz="400" b="1" dirty="0">
              <a:solidFill>
                <a:schemeClr val="accent3">
                  <a:lumMod val="50000"/>
                </a:schemeClr>
              </a:solidFill>
              <a:latin typeface="Arial" pitchFamily="34" charset="0"/>
              <a:cs typeface="Arial" pitchFamily="34" charset="0"/>
            </a:endParaRPr>
          </a:p>
        </p:txBody>
      </p:sp>
      <p:sp>
        <p:nvSpPr>
          <p:cNvPr id="4" name="Rectangle 3"/>
          <p:cNvSpPr/>
          <p:nvPr/>
        </p:nvSpPr>
        <p:spPr>
          <a:xfrm>
            <a:off x="6410632" y="2593320"/>
            <a:ext cx="3790642" cy="384721"/>
          </a:xfrm>
          <a:prstGeom prst="rect">
            <a:avLst/>
          </a:prstGeom>
        </p:spPr>
        <p:txBody>
          <a:bodyPr wrap="square">
            <a:spAutoFit/>
          </a:bodyPr>
          <a:lstStyle/>
          <a:p>
            <a:r>
              <a:rPr lang="en-US" b="1" dirty="0">
                <a:solidFill>
                  <a:schemeClr val="accent1">
                    <a:lumMod val="50000"/>
                  </a:schemeClr>
                </a:solidFill>
                <a:latin typeface="Arial" pitchFamily="34" charset="0"/>
                <a:cs typeface="Arial" pitchFamily="34" charset="0"/>
              </a:rPr>
              <a:t>2017 Henry Hub average price range</a:t>
            </a:r>
            <a:endParaRPr lang="en-US" sz="500" b="1" dirty="0">
              <a:solidFill>
                <a:schemeClr val="accent1">
                  <a:lumMod val="50000"/>
                </a:schemeClr>
              </a:solidFill>
              <a:latin typeface="Arial" pitchFamily="34" charset="0"/>
              <a:cs typeface="Arial" pitchFamily="34" charset="0"/>
            </a:endParaRPr>
          </a:p>
          <a:p>
            <a:endParaRPr lang="en-US" sz="500" b="1" dirty="0">
              <a:solidFill>
                <a:schemeClr val="accent1">
                  <a:lumMod val="50000"/>
                </a:schemeClr>
              </a:solidFill>
              <a:latin typeface="Arial" pitchFamily="34" charset="0"/>
              <a:cs typeface="Arial" pitchFamily="34" charset="0"/>
            </a:endParaRPr>
          </a:p>
        </p:txBody>
      </p:sp>
      <p:sp>
        <p:nvSpPr>
          <p:cNvPr id="9" name="Rectangle 8"/>
          <p:cNvSpPr/>
          <p:nvPr/>
        </p:nvSpPr>
        <p:spPr>
          <a:xfrm>
            <a:off x="3154016" y="4294355"/>
            <a:ext cx="3790642" cy="384721"/>
          </a:xfrm>
          <a:prstGeom prst="rect">
            <a:avLst/>
          </a:prstGeom>
        </p:spPr>
        <p:txBody>
          <a:bodyPr wrap="square">
            <a:spAutoFit/>
          </a:bodyPr>
          <a:lstStyle/>
          <a:p>
            <a:r>
              <a:rPr lang="en-US" b="1" dirty="0">
                <a:solidFill>
                  <a:schemeClr val="accent3">
                    <a:lumMod val="50000"/>
                  </a:schemeClr>
                </a:solidFill>
                <a:latin typeface="Arial" pitchFamily="34" charset="0"/>
                <a:cs typeface="Arial" pitchFamily="34" charset="0"/>
              </a:rPr>
              <a:t>2016 Henry Hub average price range</a:t>
            </a:r>
            <a:endParaRPr lang="en-US" sz="500" b="1" dirty="0">
              <a:solidFill>
                <a:schemeClr val="accent3">
                  <a:lumMod val="50000"/>
                </a:schemeClr>
              </a:solidFill>
              <a:latin typeface="Arial" pitchFamily="34" charset="0"/>
              <a:cs typeface="Arial" pitchFamily="34" charset="0"/>
            </a:endParaRPr>
          </a:p>
          <a:p>
            <a:endParaRPr lang="en-US" sz="500" b="1" dirty="0">
              <a:solidFill>
                <a:schemeClr val="accent3">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165504115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C1654822-CBA3-4BDF-80A9-3FE33B17E59A}" type="slidenum">
              <a:rPr lang="en-US" smtClean="0"/>
              <a:pPr/>
              <a:t>9</a:t>
            </a:fld>
            <a:endParaRPr lang="en-US" dirty="0"/>
          </a:p>
        </p:txBody>
      </p:sp>
      <p:sp>
        <p:nvSpPr>
          <p:cNvPr id="2" name="Title 1"/>
          <p:cNvSpPr>
            <a:spLocks noGrp="1"/>
          </p:cNvSpPr>
          <p:nvPr>
            <p:ph type="title"/>
          </p:nvPr>
        </p:nvSpPr>
        <p:spPr/>
        <p:txBody>
          <a:bodyPr/>
          <a:lstStyle/>
          <a:p>
            <a:r>
              <a:rPr lang="en-US" smtClean="0"/>
              <a:t>Heading for excess global LNG liequefaction</a:t>
            </a:r>
            <a:endParaRPr lang="en-US" dirty="0"/>
          </a:p>
        </p:txBody>
      </p:sp>
      <p:graphicFrame>
        <p:nvGraphicFramePr>
          <p:cNvPr id="12" name="Content Placeholder 11"/>
          <p:cNvGraphicFramePr>
            <a:graphicFrameLocks noGrp="1"/>
          </p:cNvGraphicFramePr>
          <p:nvPr>
            <p:ph idx="1"/>
          </p:nvPr>
        </p:nvGraphicFramePr>
        <p:xfrm>
          <a:off x="609600" y="1484313"/>
          <a:ext cx="5294313" cy="47529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ontent Placeholder 13"/>
          <p:cNvGraphicFramePr>
            <a:graphicFrameLocks noGrp="1"/>
          </p:cNvGraphicFramePr>
          <p:nvPr>
            <p:ph idx="11"/>
          </p:nvPr>
        </p:nvGraphicFramePr>
        <p:xfrm>
          <a:off x="6275388" y="1484313"/>
          <a:ext cx="5294312" cy="4752975"/>
        </p:xfrm>
        <a:graphic>
          <a:graphicData uri="http://schemas.openxmlformats.org/drawingml/2006/chart">
            <c:chart xmlns:c="http://schemas.openxmlformats.org/drawingml/2006/chart" xmlns:r="http://schemas.openxmlformats.org/officeDocument/2006/relationships" r:id="rId3"/>
          </a:graphicData>
        </a:graphic>
      </p:graphicFrame>
      <p:sp>
        <p:nvSpPr>
          <p:cNvPr id="3" name="Footer Placeholder 2"/>
          <p:cNvSpPr>
            <a:spLocks noGrp="1"/>
          </p:cNvSpPr>
          <p:nvPr>
            <p:ph type="ftr" sz="quarter" idx="12"/>
          </p:nvPr>
        </p:nvSpPr>
        <p:spPr/>
        <p:txBody>
          <a:bodyPr/>
          <a:lstStyle/>
          <a:p>
            <a:r>
              <a:rPr lang="en-US" smtClean="0"/>
              <a:t>Global Energy Forum: North American Gas</a:t>
            </a:r>
            <a:endParaRPr lang="en-US" dirty="0"/>
          </a:p>
        </p:txBody>
      </p:sp>
      <p:sp>
        <p:nvSpPr>
          <p:cNvPr id="13" name="Text Placeholder 12"/>
          <p:cNvSpPr>
            <a:spLocks noGrp="1"/>
          </p:cNvSpPr>
          <p:nvPr>
            <p:ph type="body" sz="quarter" idx="13"/>
          </p:nvPr>
        </p:nvSpPr>
        <p:spPr/>
        <p:txBody>
          <a:bodyPr/>
          <a:lstStyle/>
          <a:p>
            <a:endParaRPr lang="en-US"/>
          </a:p>
        </p:txBody>
      </p:sp>
      <p:sp>
        <p:nvSpPr>
          <p:cNvPr id="5" name="Oval 4"/>
          <p:cNvSpPr/>
          <p:nvPr/>
        </p:nvSpPr>
        <p:spPr>
          <a:xfrm>
            <a:off x="8939728" y="2060848"/>
            <a:ext cx="1097280" cy="256032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spc="20" dirty="0">
              <a:solidFill>
                <a:schemeClr val="bg1"/>
              </a:solidFill>
            </a:endParaRPr>
          </a:p>
        </p:txBody>
      </p:sp>
    </p:spTree>
    <p:extLst>
      <p:ext uri="{BB962C8B-B14F-4D97-AF65-F5344CB8AC3E}">
        <p14:creationId xmlns:p14="http://schemas.microsoft.com/office/powerpoint/2010/main" val="4246879079"/>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IHS PPT Presentation Template 2017">
  <a:themeElements>
    <a:clrScheme name="Custom 7">
      <a:dk1>
        <a:sysClr val="windowText" lastClr="000000"/>
      </a:dk1>
      <a:lt1>
        <a:sysClr val="window" lastClr="FFFFFF"/>
      </a:lt1>
      <a:dk2>
        <a:srgbClr val="0066B3"/>
      </a:dk2>
      <a:lt2>
        <a:srgbClr val="F1F2F2"/>
      </a:lt2>
      <a:accent1>
        <a:srgbClr val="0066B3"/>
      </a:accent1>
      <a:accent2>
        <a:srgbClr val="A1DBE4"/>
      </a:accent2>
      <a:accent3>
        <a:srgbClr val="96BC33"/>
      </a:accent3>
      <a:accent4>
        <a:srgbClr val="ECEE9A"/>
      </a:accent4>
      <a:accent5>
        <a:srgbClr val="E98756"/>
      </a:accent5>
      <a:accent6>
        <a:srgbClr val="FDBA4D"/>
      </a:accent6>
      <a:hlink>
        <a:srgbClr val="0066B3"/>
      </a:hlink>
      <a:folHlink>
        <a:srgbClr val="103C6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707C8A"/>
        </a:solidFill>
        <a:ln>
          <a:noFill/>
        </a:ln>
      </a:spPr>
      <a:bodyPr rtlCol="0" anchor="ctr"/>
      <a:lstStyle>
        <a:defPPr algn="ctr">
          <a:defRPr sz="1600" b="1" spc="20"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rgbClr val="707C8A"/>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rIns="72000" rtlCol="0">
        <a:spAutoFit/>
      </a:bodyPr>
      <a:lstStyle>
        <a:defPPr>
          <a:defRPr dirty="0" err="1" smtClean="0"/>
        </a:defPPr>
      </a:lstStyle>
    </a:txDef>
  </a:objectDefaults>
  <a:extraClrSchemeLst/>
  <a:custClrLst>
    <a:custClr name="Corporate blue">
      <a:srgbClr val="0066B3"/>
    </a:custClr>
    <a:custClr name="Grey 2">
      <a:srgbClr val="A1ABB2"/>
    </a:custClr>
    <a:custClr name="Blue 4">
      <a:srgbClr val="103C68"/>
    </a:custClr>
    <a:custClr name="Green 2">
      <a:srgbClr val="BED158"/>
    </a:custClr>
    <a:custClr name="Blue 2">
      <a:srgbClr val="00A9CB"/>
    </a:custClr>
    <a:custClr name="Orange 2">
      <a:srgbClr val="FDBA4D"/>
    </a:custClr>
    <a:custClr name="CLF Purple">
      <a:srgbClr val="4B254C"/>
    </a:custClr>
    <a:custClr name="Red 3">
      <a:srgbClr val="F7BFAD"/>
    </a:custClr>
    <a:custClr name="CLF Burnt Orange">
      <a:srgbClr val="C84623"/>
    </a:custClr>
    <a:custClr name="Blue 3">
      <a:srgbClr val="A1DBE4"/>
    </a:custClr>
    <a:custClr name="CLF Dark Green 2">
      <a:srgbClr val="265B3F"/>
    </a:custClr>
    <a:custClr name="CLF Light Yellow">
      <a:srgbClr val="FFD200"/>
    </a:custClr>
    <a:custClr name="Grey 1">
      <a:srgbClr val="707C8A"/>
    </a:custClr>
    <a:custClr name="Grey 3">
      <a:srgbClr val="D8DCDB"/>
    </a:custClr>
    <a:custClr name="Green 1">
      <a:srgbClr val="96BC33"/>
    </a:custClr>
    <a:custClr name="Orange 1">
      <a:srgbClr val="F7941D"/>
    </a:custClr>
    <a:custClr name="Red 1">
      <a:srgbClr val="F04E23"/>
    </a:custClr>
    <a:custClr name="Orange 3">
      <a:srgbClr val="FFDD7F"/>
    </a:custClr>
    <a:custClr name="Green 3">
      <a:srgbClr val="ECEE9A"/>
    </a:custClr>
    <a:custClr name="Corporate grey">
      <a:srgbClr val="F1F2F2"/>
    </a:custClr>
    <a:custClr name="Red 2">
      <a:srgbClr val="E98756"/>
    </a:custClr>
    <a:custClr name="Blue 1">
      <a:srgbClr val="0091AC"/>
    </a:custClr>
    <a:custClr name="Light Land Fill">
      <a:srgbClr val="F2F1EC"/>
    </a:custClr>
    <a:custClr name="Land Fill">
      <a:srgbClr val="D3D2C2"/>
    </a:custClr>
    <a:custClr name="Dark Land Fill">
      <a:srgbClr val="A8A89D"/>
    </a:custClr>
    <a:custClr name="Land Borders">
      <a:srgbClr val="6D6E67"/>
    </a:custClr>
    <a:custClr name="Sea Fill">
      <a:srgbClr val="D1DFE7"/>
    </a:custClr>
    <a:custClr name="Sea Text">
      <a:srgbClr val="467082"/>
    </a:custClr>
    <a:custClr name="Countries Text">
      <a:srgbClr val="606A70"/>
    </a:custClr>
    <a:custClr name="Cities/Towns Text">
      <a:srgbClr val="231F20"/>
    </a:custClr>
  </a:custClrLst>
  <a:extLst>
    <a:ext uri="{05A4C25C-085E-4340-85A3-A5531E510DB2}">
      <thm15:themeFamily xmlns:thm15="http://schemas.microsoft.com/office/thememl/2012/main" xmlns="" name="Presentation2" id="{7D8A861B-5FEE-49A3-A157-CBEC53D46712}" vid="{92B15636-F951-49AC-B63B-37AA56A98ADC}"/>
    </a:ext>
  </a:extLst>
</a:theme>
</file>

<file path=ppt/theme/theme2.xml><?xml version="1.0" encoding="utf-8"?>
<a:theme xmlns:a="http://schemas.openxmlformats.org/drawingml/2006/main" name="Office Theme">
  <a:themeElements>
    <a:clrScheme name="Auto, EM, Herold, CERA">
      <a:dk1>
        <a:sysClr val="windowText" lastClr="000000"/>
      </a:dk1>
      <a:lt1>
        <a:sysClr val="window" lastClr="FFFFFF"/>
      </a:lt1>
      <a:dk2>
        <a:srgbClr val="009DDC"/>
      </a:dk2>
      <a:lt2>
        <a:srgbClr val="DAE3E7"/>
      </a:lt2>
      <a:accent1>
        <a:srgbClr val="009DDC"/>
      </a:accent1>
      <a:accent2>
        <a:srgbClr val="71D0F6"/>
      </a:accent2>
      <a:accent3>
        <a:srgbClr val="49A942"/>
      </a:accent3>
      <a:accent4>
        <a:srgbClr val="8DC63F"/>
      </a:accent4>
      <a:accent5>
        <a:srgbClr val="F58025"/>
      </a:accent5>
      <a:accent6>
        <a:srgbClr val="FDB913"/>
      </a:accent6>
      <a:hlink>
        <a:srgbClr val="0066B3"/>
      </a:hlink>
      <a:folHlink>
        <a:srgbClr val="133D8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Auto, EM, Herold, CERA">
      <a:dk1>
        <a:sysClr val="windowText" lastClr="000000"/>
      </a:dk1>
      <a:lt1>
        <a:sysClr val="window" lastClr="FFFFFF"/>
      </a:lt1>
      <a:dk2>
        <a:srgbClr val="009DDC"/>
      </a:dk2>
      <a:lt2>
        <a:srgbClr val="DAE3E7"/>
      </a:lt2>
      <a:accent1>
        <a:srgbClr val="009DDC"/>
      </a:accent1>
      <a:accent2>
        <a:srgbClr val="71D0F6"/>
      </a:accent2>
      <a:accent3>
        <a:srgbClr val="49A942"/>
      </a:accent3>
      <a:accent4>
        <a:srgbClr val="8DC63F"/>
      </a:accent4>
      <a:accent5>
        <a:srgbClr val="F58025"/>
      </a:accent5>
      <a:accent6>
        <a:srgbClr val="FDB913"/>
      </a:accent6>
      <a:hlink>
        <a:srgbClr val="0066B3"/>
      </a:hlink>
      <a:folHlink>
        <a:srgbClr val="133D8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uto, EM, Herold, CERA">
    <a:dk1>
      <a:sysClr val="windowText" lastClr="000000"/>
    </a:dk1>
    <a:lt1>
      <a:sysClr val="window" lastClr="FFFFFF"/>
    </a:lt1>
    <a:dk2>
      <a:srgbClr val="009DDC"/>
    </a:dk2>
    <a:lt2>
      <a:srgbClr val="DAE3E7"/>
    </a:lt2>
    <a:accent1>
      <a:srgbClr val="009DDC"/>
    </a:accent1>
    <a:accent2>
      <a:srgbClr val="71D0F6"/>
    </a:accent2>
    <a:accent3>
      <a:srgbClr val="49A942"/>
    </a:accent3>
    <a:accent4>
      <a:srgbClr val="8DC63F"/>
    </a:accent4>
    <a:accent5>
      <a:srgbClr val="F58025"/>
    </a:accent5>
    <a:accent6>
      <a:srgbClr val="FDB913"/>
    </a:accent6>
    <a:hlink>
      <a:srgbClr val="0066B3"/>
    </a:hlink>
    <a:folHlink>
      <a:srgbClr val="133D8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Auto, EM, Herold, CERA">
    <a:dk1>
      <a:sysClr val="windowText" lastClr="000000"/>
    </a:dk1>
    <a:lt1>
      <a:sysClr val="window" lastClr="FFFFFF"/>
    </a:lt1>
    <a:dk2>
      <a:srgbClr val="009DDC"/>
    </a:dk2>
    <a:lt2>
      <a:srgbClr val="DAE3E7"/>
    </a:lt2>
    <a:accent1>
      <a:srgbClr val="009DDC"/>
    </a:accent1>
    <a:accent2>
      <a:srgbClr val="71D0F6"/>
    </a:accent2>
    <a:accent3>
      <a:srgbClr val="49A942"/>
    </a:accent3>
    <a:accent4>
      <a:srgbClr val="8DC63F"/>
    </a:accent4>
    <a:accent5>
      <a:srgbClr val="F58025"/>
    </a:accent5>
    <a:accent6>
      <a:srgbClr val="FDB913"/>
    </a:accent6>
    <a:hlink>
      <a:srgbClr val="0066B3"/>
    </a:hlink>
    <a:folHlink>
      <a:srgbClr val="133D8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IHS PPT Presentation Template 2017</Template>
  <TotalTime>588</TotalTime>
  <Words>1145</Words>
  <Application>Microsoft Macintosh PowerPoint</Application>
  <PresentationFormat>Custom</PresentationFormat>
  <Paragraphs>179</Paragraphs>
  <Slides>14</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IHS PPT Presentation Template 2017</vt:lpstr>
      <vt:lpstr>think-cell Slide</vt:lpstr>
      <vt:lpstr>Perspective: North American Outlook</vt:lpstr>
      <vt:lpstr>Key Insights</vt:lpstr>
      <vt:lpstr>2016 Shale Gas Reloaded update 1,400 Tcf North American supply at Henry Hub &lt;$4</vt:lpstr>
      <vt:lpstr>Porting shale technology from gas to oil</vt:lpstr>
      <vt:lpstr>Driving rapid expansion of associated gas production</vt:lpstr>
      <vt:lpstr>Concentration of production Price risk with going oily and Appalachian</vt:lpstr>
      <vt:lpstr>Pipeline expansions delays owing to lengthy regulatory processes and low prices</vt:lpstr>
      <vt:lpstr>Tight 2017 market balancing with coal/gas switching</vt:lpstr>
      <vt:lpstr>Heading for excess global LNG liequefaction</vt:lpstr>
      <vt:lpstr>A steep ramp of North American LNG liquefaction capacity</vt:lpstr>
      <vt:lpstr>Global LNG: How big is the oversupply? </vt:lpstr>
      <vt:lpstr>The drivers of European gas prices will change through time as market balance changes </vt:lpstr>
      <vt:lpstr>Excess liquefaction capacity drives lower US utilization</vt:lpstr>
      <vt:lpstr>PowerPoint Presentation</vt:lpstr>
    </vt:vector>
  </TitlesOfParts>
  <Company>IHS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Filchev, Nikolay</dc:creator>
  <cp:lastModifiedBy>Kaylee  Brennand</cp:lastModifiedBy>
  <cp:revision>27</cp:revision>
  <dcterms:created xsi:type="dcterms:W3CDTF">2017-01-19T18:28:39Z</dcterms:created>
  <dcterms:modified xsi:type="dcterms:W3CDTF">2017-01-27T15:44:22Z</dcterms:modified>
</cp:coreProperties>
</file>