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1" r:id="rId1"/>
  </p:sldMasterIdLst>
  <p:handoutMasterIdLst>
    <p:handoutMasterId r:id="rId4"/>
  </p:handoutMasterIdLst>
  <p:sldIdLst>
    <p:sldId id="257" r:id="rId2"/>
    <p:sldId id="256" r:id="rId3"/>
  </p:sldIdLst>
  <p:sldSz cx="32918400" cy="219456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25E"/>
    <a:srgbClr val="6975A1"/>
    <a:srgbClr val="FF9900"/>
    <a:srgbClr val="929497"/>
    <a:srgbClr val="DAE8EF"/>
    <a:srgbClr val="BFD0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88" autoAdjust="0"/>
    <p:restoredTop sz="94591" autoAdjust="0"/>
  </p:normalViewPr>
  <p:slideViewPr>
    <p:cSldViewPr>
      <p:cViewPr varScale="1">
        <p:scale>
          <a:sx n="35" d="100"/>
          <a:sy n="35" d="100"/>
        </p:scale>
        <p:origin x="1068" y="72"/>
      </p:cViewPr>
      <p:guideLst>
        <p:guide orient="horz" pos="6912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265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E2561-DBBC-43AA-BDD3-D46ED73908D5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8C50D-152D-4D0E-813A-2DD1DEE17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66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3591562"/>
            <a:ext cx="24688800" cy="7640320"/>
          </a:xfrm>
        </p:spPr>
        <p:txBody>
          <a:bodyPr anchor="b"/>
          <a:lstStyle>
            <a:lvl1pPr algn="ctr">
              <a:defRPr sz="16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6480"/>
            </a:lvl1pPr>
            <a:lvl2pPr marL="1234440" indent="0" algn="ctr">
              <a:buNone/>
              <a:defRPr sz="5400"/>
            </a:lvl2pPr>
            <a:lvl3pPr marL="2468880" indent="0" algn="ctr">
              <a:buNone/>
              <a:defRPr sz="4860"/>
            </a:lvl3pPr>
            <a:lvl4pPr marL="3703320" indent="0" algn="ctr">
              <a:buNone/>
              <a:defRPr sz="4320"/>
            </a:lvl4pPr>
            <a:lvl5pPr marL="4937760" indent="0" algn="ctr">
              <a:buNone/>
              <a:defRPr sz="4320"/>
            </a:lvl5pPr>
            <a:lvl6pPr marL="6172200" indent="0" algn="ctr">
              <a:buNone/>
              <a:defRPr sz="4320"/>
            </a:lvl6pPr>
            <a:lvl7pPr marL="7406640" indent="0" algn="ctr">
              <a:buNone/>
              <a:defRPr sz="4320"/>
            </a:lvl7pPr>
            <a:lvl8pPr marL="8641080" indent="0" algn="ctr">
              <a:buNone/>
              <a:defRPr sz="4320"/>
            </a:lvl8pPr>
            <a:lvl9pPr marL="9875520" indent="0" algn="ctr">
              <a:buNone/>
              <a:defRPr sz="432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4F2B-4BCF-4197-901F-D7CA0C5C3346}" type="datetimeFigureOut">
              <a:rPr lang="en-US" smtClean="0"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573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8BB0-1F20-4C6B-A56C-896A9F73FB4A}" type="datetimeFigureOut">
              <a:rPr lang="en-US" smtClean="0"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31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0" y="1168400"/>
            <a:ext cx="7098030" cy="18597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0" y="1168400"/>
            <a:ext cx="20882610" cy="1859788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60DA-11B7-472A-AFEF-07FB059A27D8}" type="datetimeFigureOut">
              <a:rPr lang="en-US" smtClean="0"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286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0"/>
          <p:cNvSpPr>
            <a:spLocks noGrp="1"/>
          </p:cNvSpPr>
          <p:nvPr>
            <p:ph sz="quarter" idx="13"/>
          </p:nvPr>
        </p:nvSpPr>
        <p:spPr>
          <a:xfrm>
            <a:off x="1508760" y="3657600"/>
            <a:ext cx="29900880" cy="17068800"/>
          </a:xfrm>
        </p:spPr>
        <p:txBody>
          <a:bodyPr/>
          <a:lstStyle>
            <a:lvl1pPr marL="1097280" indent="-1097280">
              <a:buFont typeface="Arial" pitchFamily="34" charset="0"/>
              <a:buChar char="•"/>
              <a:defRPr sz="576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2377440" indent="-914400">
              <a:buFont typeface="Arial" pitchFamily="34" charset="0"/>
              <a:buChar char="•"/>
              <a:defRPr sz="5120"/>
            </a:lvl2pPr>
            <a:lvl3pPr marL="3657600" indent="-731520">
              <a:buFont typeface="Arial" pitchFamily="34" charset="0"/>
              <a:buChar char="•"/>
              <a:defRPr sz="4480"/>
            </a:lvl3pPr>
            <a:lvl4pPr marL="5120640" indent="-731520">
              <a:buFont typeface="Arial" pitchFamily="34" charset="0"/>
              <a:buChar char="•"/>
              <a:defRPr sz="4160"/>
            </a:lvl4pPr>
            <a:lvl5pPr marL="6583680" indent="-731520">
              <a:buFont typeface="Arial" pitchFamily="34" charset="0"/>
              <a:buChar char="•"/>
              <a:defRPr sz="416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1371600" y="2688325"/>
            <a:ext cx="30175200" cy="5078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28077EF-3DB9-4852-A8C8-9AA18A70A9F8}" type="datetimeFigureOut">
              <a:rPr lang="en-US" smtClean="0"/>
              <a:t>10/2/2019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9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F21A-8405-4DA5-BEAC-3D4CC71D54EA}" type="datetimeFigureOut">
              <a:rPr lang="en-US" smtClean="0"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403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5" y="5471163"/>
            <a:ext cx="28392120" cy="9128758"/>
          </a:xfrm>
        </p:spPr>
        <p:txBody>
          <a:bodyPr anchor="b"/>
          <a:lstStyle>
            <a:lvl1pPr>
              <a:defRPr sz="16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5" y="14686283"/>
            <a:ext cx="28392120" cy="4800598"/>
          </a:xfrm>
        </p:spPr>
        <p:txBody>
          <a:bodyPr/>
          <a:lstStyle>
            <a:lvl1pPr marL="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86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5F84-9683-4B1B-940C-516296C3B9E2}" type="datetimeFigureOut">
              <a:rPr lang="en-US" smtClean="0"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6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7B2AD-074C-4247-B20E-4BA1D1B80702}" type="datetimeFigureOut">
              <a:rPr lang="en-US" smtClean="0"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733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1"/>
            <a:ext cx="28392120" cy="42418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29" y="5379722"/>
            <a:ext cx="13926025" cy="2636518"/>
          </a:xfr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29" y="8016240"/>
            <a:ext cx="13926025" cy="117906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0" y="5379722"/>
            <a:ext cx="13994608" cy="2636518"/>
          </a:xfr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0" y="8016240"/>
            <a:ext cx="13994608" cy="117906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26FB-39E8-4A97-A330-257F2E3058A9}" type="datetimeFigureOut">
              <a:rPr lang="en-US" smtClean="0"/>
              <a:t>10/2/2019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02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405D-5078-464B-95D5-AD1D787A29C3}" type="datetimeFigureOut">
              <a:rPr lang="en-US" smtClean="0"/>
              <a:t>10/2/2019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6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5EF8-B59A-48DF-A116-AFDAD4B003AB}" type="datetimeFigureOut">
              <a:rPr lang="en-US" smtClean="0"/>
              <a:t>10/2/2019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466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1463040"/>
            <a:ext cx="10617040" cy="5120640"/>
          </a:xfrm>
        </p:spPr>
        <p:txBody>
          <a:bodyPr anchor="b"/>
          <a:lstStyle>
            <a:lvl1pPr>
              <a:defRPr sz="864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2"/>
            <a:ext cx="16664940" cy="15595600"/>
          </a:xfrm>
        </p:spPr>
        <p:txBody>
          <a:bodyPr/>
          <a:lstStyle>
            <a:lvl1pPr>
              <a:defRPr sz="8640"/>
            </a:lvl1pPr>
            <a:lvl2pPr>
              <a:defRPr sz="7560"/>
            </a:lvl2pPr>
            <a:lvl3pPr>
              <a:defRPr sz="648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6583680"/>
            <a:ext cx="10617040" cy="12197082"/>
          </a:xfr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AEE7-DB1F-4DD1-9290-70ECE3C49600}" type="datetimeFigureOut">
              <a:rPr lang="en-US" smtClean="0"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85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1463040"/>
            <a:ext cx="10617040" cy="5120640"/>
          </a:xfrm>
        </p:spPr>
        <p:txBody>
          <a:bodyPr anchor="b"/>
          <a:lstStyle>
            <a:lvl1pPr>
              <a:defRPr sz="864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994608" y="3159762"/>
            <a:ext cx="16664940" cy="15595600"/>
          </a:xfrm>
        </p:spPr>
        <p:txBody>
          <a:bodyPr/>
          <a:lstStyle>
            <a:lvl1pPr marL="0" indent="0">
              <a:buNone/>
              <a:defRPr sz="8640"/>
            </a:lvl1pPr>
            <a:lvl2pPr marL="1234440" indent="0">
              <a:buNone/>
              <a:defRPr sz="7560"/>
            </a:lvl2pPr>
            <a:lvl3pPr marL="2468880" indent="0">
              <a:buNone/>
              <a:defRPr sz="648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6583680"/>
            <a:ext cx="10617040" cy="12197082"/>
          </a:xfr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845D-AA64-4C6F-B170-8AA45DD4B329}" type="datetimeFigureOut">
              <a:rPr lang="en-US" smtClean="0"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192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1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2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077EF-3DB9-4852-A8C8-9AA18A70A9F8}" type="datetimeFigureOut">
              <a:rPr lang="en-US" smtClean="0"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2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2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4384"/>
            <a:ext cx="32918400" cy="21921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171" baseline="0" smtClean="0"/>
              <a:t> </a:t>
            </a:r>
            <a:endParaRPr lang="en-US" sz="6171" baseline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20040600"/>
            <a:ext cx="32080200" cy="990600"/>
          </a:xfrm>
          <a:prstGeom prst="rect">
            <a:avLst/>
          </a:prstGeom>
          <a:solidFill>
            <a:srgbClr val="505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171"/>
          </a:p>
        </p:txBody>
      </p:sp>
    </p:spTree>
    <p:extLst>
      <p:ext uri="{BB962C8B-B14F-4D97-AF65-F5344CB8AC3E}">
        <p14:creationId xmlns:p14="http://schemas.microsoft.com/office/powerpoint/2010/main" val="378929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21" r:id="rId10"/>
    <p:sldLayoutId id="2147484322" r:id="rId11"/>
    <p:sldLayoutId id="2147484323" r:id="rId12"/>
  </p:sldLayoutIdLst>
  <p:timing>
    <p:tnLst>
      <p:par>
        <p:cTn id="1" dur="indefinite" restart="never" nodeType="tmRoot"/>
      </p:par>
    </p:tnLst>
  </p:timing>
  <p:txStyles>
    <p:titleStyle>
      <a:lvl1pPr algn="l" defTabSz="2468880" rtl="0" eaLnBrk="1" latinLnBrk="0" hangingPunct="1">
        <a:lnSpc>
          <a:spcPct val="90000"/>
        </a:lnSpc>
        <a:spcBef>
          <a:spcPct val="0"/>
        </a:spcBef>
        <a:buNone/>
        <a:defRPr sz="118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7220" indent="-617220" algn="l" defTabSz="2468880" rtl="0" eaLnBrk="1" latinLnBrk="0" hangingPunct="1">
        <a:lnSpc>
          <a:spcPct val="90000"/>
        </a:lnSpc>
        <a:spcBef>
          <a:spcPts val="27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>
          <a:xfrm>
            <a:off x="23248620" y="20340322"/>
            <a:ext cx="7406640" cy="1168400"/>
          </a:xfrm>
        </p:spPr>
        <p:txBody>
          <a:bodyPr/>
          <a:lstStyle/>
          <a:p>
            <a:pPr>
              <a:defRPr/>
            </a:pPr>
            <a:fld id="{231CC523-8BC6-4921-807A-66BD262F34AB}" type="slidenum">
              <a:rPr lang="en-US" sz="3200" smtClean="0"/>
              <a:pPr>
                <a:defRPr/>
              </a:pPr>
              <a:t>1</a:t>
            </a:fld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432558" y="5867400"/>
            <a:ext cx="29900880" cy="14020800"/>
          </a:xfrm>
        </p:spPr>
        <p:txBody>
          <a:bodyPr/>
          <a:lstStyle/>
          <a:p>
            <a:r>
              <a:rPr lang="en-US" smtClean="0"/>
              <a:t>Follow the tri-chart structure and outline in the following slide.  </a:t>
            </a:r>
          </a:p>
          <a:p>
            <a:r>
              <a:rPr lang="en-US" smtClean="0"/>
              <a:t>Go to Slide Master to edit content.</a:t>
            </a:r>
          </a:p>
          <a:p>
            <a:r>
              <a:rPr lang="en-US" smtClean="0"/>
              <a:t>Provide a concise and informative summary of your proposal interest.</a:t>
            </a:r>
          </a:p>
          <a:p>
            <a:r>
              <a:rPr lang="en-US" smtClean="0"/>
              <a:t>DARPA strongly encourages establishing teams to address all technical areas to ensure the expertise and capabilities necessary to meet program goals.</a:t>
            </a:r>
          </a:p>
          <a:p>
            <a:r>
              <a:rPr lang="en-US" smtClean="0"/>
              <a:t>Unclassified information only.</a:t>
            </a:r>
          </a:p>
          <a:p>
            <a:r>
              <a:rPr lang="en-US" smtClean="0"/>
              <a:t>All information should fit on ONE slide.</a:t>
            </a:r>
          </a:p>
          <a:p>
            <a:r>
              <a:rPr lang="en-US" smtClean="0"/>
              <a:t>Please submit in MS PowerPoint (preferred) or equivalent file format.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2694337"/>
            <a:ext cx="25690286" cy="1910320"/>
          </a:xfrm>
        </p:spPr>
        <p:txBody>
          <a:bodyPr>
            <a:normAutofit/>
          </a:bodyPr>
          <a:lstStyle/>
          <a:p>
            <a:r>
              <a:rPr lang="en-US" smtClean="0"/>
              <a:t>Guidance for Proposers Day Poster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17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6622486" y="11495314"/>
            <a:ext cx="65314" cy="8011886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1066800" y="10972800"/>
            <a:ext cx="30327600" cy="15240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066799" y="11506200"/>
            <a:ext cx="147150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Teaming Overview and Objectives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0878800" y="115062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Impact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0820400" y="4038600"/>
            <a:ext cx="1127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/>
              <a:t>Project Overview</a:t>
            </a:r>
            <a:endParaRPr lang="en-US" sz="6600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1066801" y="12634079"/>
            <a:ext cx="1432315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1488" lvl="0" indent="-471488">
              <a:buFont typeface="Arial" pitchFamily="34" charset="0"/>
              <a:buChar char="•"/>
            </a:pPr>
            <a:r>
              <a:rPr lang="en-US" sz="5400" dirty="0"/>
              <a:t>Existing team members and partners (PIs, postdocs, graduate students, etc.)</a:t>
            </a:r>
          </a:p>
          <a:p>
            <a:pPr marL="471488" indent="-471488">
              <a:buFont typeface="Arial" pitchFamily="34" charset="0"/>
              <a:buChar char="•"/>
            </a:pPr>
            <a:r>
              <a:rPr lang="en-US" sz="5400" dirty="0"/>
              <a:t>Relevant experience (major accomplishments, publications, etc.)</a:t>
            </a:r>
          </a:p>
          <a:p>
            <a:pPr marL="471488" lvl="0" indent="-471488">
              <a:buFont typeface="Arial" pitchFamily="34" charset="0"/>
              <a:buChar char="•"/>
            </a:pPr>
            <a:r>
              <a:rPr lang="en-US" sz="5400" dirty="0"/>
              <a:t>Institutional assets (specialized facilities, permits in hand, history with </a:t>
            </a:r>
            <a:r>
              <a:rPr lang="en-US" sz="5400" dirty="0" smtClean="0"/>
              <a:t>technology </a:t>
            </a:r>
            <a:r>
              <a:rPr lang="en-US" sz="5400" dirty="0"/>
              <a:t>of interest, etc.)</a:t>
            </a:r>
          </a:p>
          <a:p>
            <a:pPr marL="471488" lvl="0" indent="-471488">
              <a:buFont typeface="Arial" pitchFamily="34" charset="0"/>
              <a:buChar char="•"/>
            </a:pPr>
            <a:r>
              <a:rPr lang="en-US" sz="5400" dirty="0"/>
              <a:t>For which technical challenges are you seeking collaborators?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7528449" y="12634079"/>
            <a:ext cx="1500895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1488" indent="-471488">
              <a:buFont typeface="Arial" pitchFamily="34" charset="0"/>
              <a:buChar char="•"/>
            </a:pPr>
            <a:r>
              <a:rPr lang="en-US" sz="5400" dirty="0"/>
              <a:t>What is the anticipated impact of the team’s success (in terms of technique AND capability)? </a:t>
            </a:r>
          </a:p>
          <a:p>
            <a:pPr marL="471488" indent="-471488">
              <a:buFont typeface="Arial" pitchFamily="34" charset="0"/>
              <a:buChar char="•"/>
            </a:pPr>
            <a:r>
              <a:rPr lang="en-US" sz="5400" dirty="0"/>
              <a:t>Include a list of potential applications enabled by this technology. </a:t>
            </a:r>
          </a:p>
          <a:p>
            <a:pPr marL="471488" indent="-471488">
              <a:buFont typeface="Arial" pitchFamily="34" charset="0"/>
              <a:buChar char="•"/>
            </a:pPr>
            <a:r>
              <a:rPr lang="en-US" sz="5400" dirty="0"/>
              <a:t>What unique metrics and milestones will the team aim to achieve?</a:t>
            </a:r>
          </a:p>
          <a:p>
            <a:pPr marL="471488" indent="-471488">
              <a:buFont typeface="Arial" pitchFamily="34" charset="0"/>
              <a:buChar char="•"/>
            </a:pPr>
            <a:r>
              <a:rPr lang="en-US" sz="5400" dirty="0"/>
              <a:t>How will the team pursue transition of this technology?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746148" y="5029200"/>
            <a:ext cx="194261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1488" indent="-471488">
              <a:buFont typeface="Arial" pitchFamily="34" charset="0"/>
              <a:buChar char="•"/>
            </a:pPr>
            <a:r>
              <a:rPr lang="en-US" sz="5400" dirty="0"/>
              <a:t>Describe clearly (no jargon) what the team is trying to achieve.</a:t>
            </a:r>
          </a:p>
          <a:p>
            <a:pPr marL="471488" indent="-471488">
              <a:buFont typeface="Arial" pitchFamily="34" charset="0"/>
              <a:buChar char="•"/>
            </a:pPr>
            <a:r>
              <a:rPr lang="en-US" sz="5400" dirty="0"/>
              <a:t>Succinctly describe and/or illustrate your proposed approaches to the </a:t>
            </a:r>
            <a:r>
              <a:rPr lang="en-US" sz="5400" dirty="0" smtClean="0"/>
              <a:t>technical areas that </a:t>
            </a:r>
            <a:r>
              <a:rPr lang="en-US" sz="5400" dirty="0"/>
              <a:t>you will pursue and the technical challenges that must be overcome.</a:t>
            </a:r>
          </a:p>
          <a:p>
            <a:pPr marL="471488" indent="-471488">
              <a:buFont typeface="Arial" pitchFamily="34" charset="0"/>
              <a:buChar char="•"/>
            </a:pPr>
            <a:r>
              <a:rPr lang="en-US" sz="5400" dirty="0"/>
              <a:t>Include program phase structure, as necessary.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20170914"/>
            <a:ext cx="16650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Contact Information – Email Address – Phone </a:t>
            </a:r>
            <a:r>
              <a:rPr lang="en-US" sz="4000" dirty="0" smtClean="0">
                <a:solidFill>
                  <a:schemeClr val="bg1"/>
                </a:solidFill>
              </a:rPr>
              <a:t>Number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1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0828018" y="20912070"/>
            <a:ext cx="11109960" cy="1168400"/>
          </a:xfrm>
        </p:spPr>
        <p:txBody>
          <a:bodyPr/>
          <a:lstStyle/>
          <a:p>
            <a:pPr algn="ctr">
              <a:defRPr/>
            </a:pPr>
            <a:r>
              <a:rPr lang="en-US" sz="3200" dirty="0" smtClean="0"/>
              <a:t>FOR OFFICIAL USE ONLY – NOT FOR PUBLIC RELEASE</a:t>
            </a:r>
            <a:endParaRPr lang="en-US" sz="3200" dirty="0"/>
          </a:p>
        </p:txBody>
      </p:sp>
      <p:sp>
        <p:nvSpPr>
          <p:cNvPr id="13" name="Title 7"/>
          <p:cNvSpPr>
            <a:spLocks noGrp="1"/>
          </p:cNvSpPr>
          <p:nvPr>
            <p:ph type="ctrTitle"/>
          </p:nvPr>
        </p:nvSpPr>
        <p:spPr>
          <a:xfrm>
            <a:off x="3614057" y="480478"/>
            <a:ext cx="25690286" cy="28346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6600" b="1" dirty="0" smtClean="0">
                <a:latin typeface="+mn-lt"/>
              </a:rPr>
              <a:t>Team Name</a:t>
            </a:r>
            <a:br>
              <a:rPr lang="en-US" sz="6600" b="1" dirty="0" smtClean="0">
                <a:latin typeface="+mn-lt"/>
              </a:rPr>
            </a:br>
            <a:r>
              <a:rPr lang="en-US" sz="6600" b="1" dirty="0" smtClean="0">
                <a:latin typeface="+mn-lt"/>
              </a:rPr>
              <a:t>Presentation Title</a:t>
            </a:r>
            <a:endParaRPr lang="en-US" sz="6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398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13576</TotalTime>
  <Words>257</Words>
  <Application>Microsoft Office PowerPoint</Application>
  <PresentationFormat>Custom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Guidance for Proposers Day Poster</vt:lpstr>
      <vt:lpstr>Team Name Presentation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Sullivan, Benjamin (contr-AS)</dc:creator>
  <cp:lastModifiedBy>Swan, David (contr-bto)</cp:lastModifiedBy>
  <cp:revision>146</cp:revision>
  <cp:lastPrinted>2016-02-10T22:23:07Z</cp:lastPrinted>
  <dcterms:created xsi:type="dcterms:W3CDTF">2013-12-19T14:26:23Z</dcterms:created>
  <dcterms:modified xsi:type="dcterms:W3CDTF">2019-10-02T15:36:57Z</dcterms:modified>
</cp:coreProperties>
</file>