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34" r:id="rId3"/>
    <p:sldId id="257" r:id="rId4"/>
    <p:sldId id="258" r:id="rId5"/>
    <p:sldId id="263" r:id="rId6"/>
    <p:sldId id="259" r:id="rId7"/>
    <p:sldId id="264" r:id="rId8"/>
    <p:sldId id="260" r:id="rId9"/>
    <p:sldId id="261" r:id="rId10"/>
    <p:sldId id="268" r:id="rId11"/>
    <p:sldId id="283" r:id="rId12"/>
    <p:sldId id="269" r:id="rId13"/>
    <p:sldId id="270" r:id="rId14"/>
    <p:sldId id="271" r:id="rId15"/>
    <p:sldId id="272" r:id="rId16"/>
    <p:sldId id="286" r:id="rId17"/>
    <p:sldId id="287" r:id="rId18"/>
    <p:sldId id="288" r:id="rId19"/>
    <p:sldId id="284" r:id="rId20"/>
    <p:sldId id="273" r:id="rId21"/>
    <p:sldId id="294" r:id="rId22"/>
    <p:sldId id="296" r:id="rId23"/>
    <p:sldId id="297" r:id="rId24"/>
    <p:sldId id="298" r:id="rId25"/>
    <p:sldId id="292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275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276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282" r:id="rId61"/>
    <p:sldId id="332" r:id="rId62"/>
    <p:sldId id="333" r:id="rId63"/>
    <p:sldId id="285" r:id="rId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67" d="100"/>
          <a:sy n="67" d="100"/>
        </p:scale>
        <p:origin x="-147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5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5F2A7-5942-4875-BC52-62E099683E13}" type="datetimeFigureOut">
              <a:rPr lang="en-GB" smtClean="0"/>
              <a:t>16/10/2015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0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088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32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604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552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E47146-E6F6-4654-B778-21B8327F0362}" type="slidenum">
              <a:rPr lang="en-US" altLang="en-US" sz="1200" smtClean="0"/>
              <a:pPr/>
              <a:t>14</a:t>
            </a:fld>
            <a:endParaRPr lang="en-US" altLang="en-U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84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95E76F-8B44-49EE-9043-040DA44F292B}" type="slidenum">
              <a:rPr lang="en-US" altLang="en-US" sz="1200" smtClean="0"/>
              <a:pPr/>
              <a:t>16</a:t>
            </a:fld>
            <a:endParaRPr lang="en-US" altLang="en-U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25" tIns="42862" rIns="85725" bIns="42862"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317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164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182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886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 w="12699" cap="flat"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16" tIns="45509" rIns="91016" bIns="45509"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051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127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328D15-633E-4535-9DC1-74A4F85BE03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81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4F442-4B17-4823-AD7D-3B387C3DD41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144"/>
            <a:ext cx="5028986" cy="4115019"/>
          </a:xfrm>
        </p:spPr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74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4438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388" tIns="45194" rIns="90388" bIns="45194"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4438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0388" tIns="45194" rIns="90388" bIns="45194"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8F1A98B-B717-4625-B7C6-DD110414B599}" type="slidenum">
              <a:rPr lang="en-US" altLang="en-US" sz="1200" smtClean="0"/>
              <a:pPr/>
              <a:t>48</a:t>
            </a:fld>
            <a:endParaRPr lang="en-US" altLang="en-US" sz="12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77E60-07C0-44F2-841B-8EFF7BBF4177}" type="slidenum">
              <a:rPr lang="en-US"/>
              <a:pPr/>
              <a:t>55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A901047-9973-4F6D-A422-946D5D2F4118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88" tIns="39688" rIns="77788" bIns="39688" anchor="b"/>
          <a:lstStyle>
            <a:lvl1pPr defTabSz="7778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7778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7778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7778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7778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altLang="en-US" sz="1000" b="1"/>
              <a:t>19</a:t>
            </a:r>
          </a:p>
        </p:txBody>
      </p:sp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0" y="868680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53254" name="Rectangle 5"/>
          <p:cNvSpPr>
            <a:spLocks noChangeArrowheads="1"/>
          </p:cNvSpPr>
          <p:nvPr/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5325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 w="12700" cap="flat"/>
        </p:spPr>
      </p:sp>
      <p:sp>
        <p:nvSpPr>
          <p:cNvPr id="5325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4438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788" tIns="39688" rIns="77788" bIns="39688"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Category</a:t>
            </a:r>
            <a:r>
              <a:rPr lang="en-GB" baseline="0" dirty="0" smtClean="0"/>
              <a:t> 2. strength of statement B, based on controlled non-randomised studies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DF665-1F77-4732-A959-ABD329D0F2BD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0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BA00F8-6C7F-4FC5-9A58-6A8873BA9DEB}" type="slidenum">
              <a:rPr lang="en-US" altLang="en-US" sz="1200" smtClean="0"/>
              <a:pPr/>
              <a:t>60</a:t>
            </a:fld>
            <a:endParaRPr lang="en-US" altLang="en-U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2BA00F8-6C7F-4FC5-9A58-6A8873BA9DEB}" type="slidenum">
              <a:rPr lang="en-US" altLang="en-US" sz="1200" smtClean="0"/>
              <a:pPr/>
              <a:t>62</a:t>
            </a:fld>
            <a:endParaRPr lang="en-US" altLang="en-U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7B07F55-74AD-4C52-9DC7-CCE64F52B78E}" type="slidenum">
              <a:rPr lang="en-US" altLang="en-US" sz="1200" smtClean="0"/>
              <a:pPr/>
              <a:t>4</a:t>
            </a:fld>
            <a:endParaRPr lang="en-US" altLang="en-U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699" cap="flat"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88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32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525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429F1A-EBBD-46D3-BA0D-3ABEE104C075}" type="slidenum">
              <a:rPr lang="en-GB" altLang="en-US" sz="1200" smtClean="0"/>
              <a:pPr/>
              <a:t>8</a:t>
            </a:fld>
            <a:endParaRPr lang="en-GB" altLang="en-US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DA239-7F32-4CD4-9DEA-FD60CF37891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21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980B0-E669-49F6-9A4B-83BA9D4FF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7B73C-0609-432F-A08A-2100536FB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AFFE3-207A-4B06-A554-907DE70EF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92711-4C3A-4BE7-8260-14C81EB7C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25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7843F-E15C-4A46-97B8-38DCB224E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4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9F3B4-3837-4452-ABC7-826F82F2E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8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0B9E2-F9B8-4B5F-A9D8-2671398BD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1783-C947-4266-9EEF-6FF8CC1DE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7C9BD-9953-4897-A110-0EA8C53A2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F3214-4675-4D99-8F93-A5303A938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57352-8B4E-442C-8330-F050D13DF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D112D-27A3-4E32-8896-53298EE51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AE3A-8757-44BD-8DE2-453E5AE7F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70103-481D-4D39-B146-42DBFD093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2CEAA7C-049A-4FF1-AED0-6E67BBB6B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wmf"/><Relationship Id="rId4" Type="http://schemas.openxmlformats.org/officeDocument/2006/relationships/image" Target="../media/image4.wmf"/><Relationship Id="rId9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F:\Heberden\john_1_1_WMV9_Widescreen_1280x720.wmv" TargetMode="Externa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7.bin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F:\Heberden\john_03.wmv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24944"/>
            <a:ext cx="9144000" cy="366712"/>
          </a:xfrm>
        </p:spPr>
        <p:txBody>
          <a:bodyPr/>
          <a:lstStyle/>
          <a:p>
            <a:pPr eaLnBrk="1" hangingPunct="1"/>
            <a:r>
              <a:rPr lang="en-GB" sz="4000" b="1" dirty="0">
                <a:solidFill>
                  <a:schemeClr val="accent2"/>
                </a:solidFill>
              </a:rPr>
              <a:t>Challenges in </a:t>
            </a:r>
            <a:r>
              <a:rPr lang="en-GB" sz="4000" b="1" dirty="0" smtClean="0">
                <a:solidFill>
                  <a:schemeClr val="accent2"/>
                </a:solidFill>
              </a:rPr>
              <a:t>the Diagnosis </a:t>
            </a:r>
            <a:br>
              <a:rPr lang="en-GB" sz="4000" b="1" dirty="0" smtClean="0">
                <a:solidFill>
                  <a:schemeClr val="accent2"/>
                </a:solidFill>
              </a:rPr>
            </a:br>
            <a:r>
              <a:rPr lang="en-GB" sz="4000" b="1" dirty="0" smtClean="0">
                <a:solidFill>
                  <a:schemeClr val="accent2"/>
                </a:solidFill>
              </a:rPr>
              <a:t>&amp; Treatment </a:t>
            </a:r>
            <a:r>
              <a:rPr lang="en-GB" sz="4000" b="1" dirty="0">
                <a:solidFill>
                  <a:schemeClr val="accent2"/>
                </a:solidFill>
              </a:rPr>
              <a:t>of SLE</a:t>
            </a:r>
            <a:r>
              <a:rPr lang="en-GB" sz="4000" b="1" dirty="0"/>
              <a:t/>
            </a:r>
            <a:br>
              <a:rPr lang="en-GB" sz="4000" b="1" dirty="0"/>
            </a:br>
            <a:endParaRPr lang="en-US" sz="4000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9144000" cy="1872208"/>
          </a:xfrm>
        </p:spPr>
        <p:txBody>
          <a:bodyPr/>
          <a:lstStyle/>
          <a:p>
            <a:pPr eaLnBrk="1" hangingPunct="1"/>
            <a:r>
              <a:rPr lang="en-GB" sz="4000" dirty="0"/>
              <a:t>Caroline </a:t>
            </a:r>
            <a:r>
              <a:rPr lang="en-GB" sz="4000" dirty="0" smtClean="0"/>
              <a:t>Gordon</a:t>
            </a:r>
          </a:p>
          <a:p>
            <a:pPr eaLnBrk="1" hangingPunct="1"/>
            <a:r>
              <a:rPr lang="en-GB" dirty="0" smtClean="0"/>
              <a:t>University of Birmingham</a:t>
            </a:r>
          </a:p>
          <a:p>
            <a:pPr eaLnBrk="1" hangingPunct="1"/>
            <a:endParaRPr lang="en-US" sz="4000" dirty="0" smtClean="0"/>
          </a:p>
        </p:txBody>
      </p:sp>
      <p:pic>
        <p:nvPicPr>
          <p:cNvPr id="2057" name="Picture 12" descr="BSR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88640"/>
            <a:ext cx="1871662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cid:image001.png@01D0FC47.D6034340"/>
          <p:cNvSpPr>
            <a:spLocks noChangeAspect="1" noChangeArrowheads="1"/>
          </p:cNvSpPr>
          <p:nvPr/>
        </p:nvSpPr>
        <p:spPr bwMode="auto">
          <a:xfrm>
            <a:off x="63500" y="-136525"/>
            <a:ext cx="2667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cid:image001.png@01D0FC47.D6034340"/>
          <p:cNvSpPr>
            <a:spLocks noChangeAspect="1" noChangeArrowheads="1"/>
          </p:cNvSpPr>
          <p:nvPr/>
        </p:nvSpPr>
        <p:spPr bwMode="auto">
          <a:xfrm>
            <a:off x="215900" y="15875"/>
            <a:ext cx="2667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cid:image001.png@01D0FC47.D6034340"/>
          <p:cNvSpPr>
            <a:spLocks noChangeAspect="1" noChangeArrowheads="1"/>
          </p:cNvSpPr>
          <p:nvPr/>
        </p:nvSpPr>
        <p:spPr bwMode="auto">
          <a:xfrm>
            <a:off x="368300" y="168275"/>
            <a:ext cx="2667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632"/>
            <a:ext cx="26765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45840"/>
            <a:ext cx="7772400" cy="1143000"/>
          </a:xfrm>
        </p:spPr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Are lupus patients at increased risk of chronic damage and premature death?</a:t>
            </a:r>
            <a:br>
              <a:rPr lang="en-GB" altLang="en-US" sz="3600" b="1" dirty="0" smtClean="0">
                <a:solidFill>
                  <a:schemeClr val="accent2"/>
                </a:solidFill>
              </a:rPr>
            </a:br>
            <a:endParaRPr lang="en-GB" altLang="en-US" sz="3600" b="1" dirty="0" smtClean="0">
              <a:solidFill>
                <a:schemeClr val="accent2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410544"/>
            <a:ext cx="3957638" cy="4114800"/>
          </a:xfrm>
        </p:spPr>
        <p:txBody>
          <a:bodyPr/>
          <a:lstStyle/>
          <a:p>
            <a:r>
              <a:rPr lang="en-GB" altLang="en-US" sz="2800" dirty="0" smtClean="0"/>
              <a:t>Birmingham lupus cohort</a:t>
            </a:r>
          </a:p>
          <a:p>
            <a:pPr lvl="1"/>
            <a:r>
              <a:rPr lang="en-GB" altLang="en-US" dirty="0" smtClean="0"/>
              <a:t>Set up in August 1989 </a:t>
            </a:r>
          </a:p>
          <a:p>
            <a:pPr lvl="1"/>
            <a:r>
              <a:rPr lang="en-GB" altLang="en-US" dirty="0" smtClean="0"/>
              <a:t>Queen Elizabeth and City hospitals</a:t>
            </a:r>
          </a:p>
          <a:p>
            <a:endParaRPr lang="en-GB" altLang="en-US" sz="2800" dirty="0" smtClean="0"/>
          </a:p>
          <a:p>
            <a:pPr>
              <a:lnSpc>
                <a:spcPct val="80000"/>
              </a:lnSpc>
            </a:pPr>
            <a:endParaRPr lang="en-US" altLang="en-US" sz="2800" dirty="0" smtClean="0"/>
          </a:p>
          <a:p>
            <a:endParaRPr lang="en-GB" altLang="en-US" sz="2800" dirty="0" smtClean="0"/>
          </a:p>
          <a:p>
            <a:endParaRPr lang="en-GB" altLang="en-US" sz="2800" dirty="0" smtClean="0"/>
          </a:p>
        </p:txBody>
      </p:sp>
      <p:graphicFrame>
        <p:nvGraphicFramePr>
          <p:cNvPr id="44036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08513" y="2349500"/>
          <a:ext cx="4427537" cy="2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r:id="rId4" imgW="4426080" imgH="2597121" progId="Excel.Chart.8">
                  <p:embed/>
                </p:oleObj>
              </mc:Choice>
              <mc:Fallback>
                <p:oleObj r:id="rId4" imgW="4426080" imgH="2597121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2349500"/>
                        <a:ext cx="4427537" cy="259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45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Outcome of lupus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is SMR for SLE patients in UK?</a:t>
            </a:r>
          </a:p>
          <a:p>
            <a:endParaRPr lang="en-GB" dirty="0"/>
          </a:p>
          <a:p>
            <a:r>
              <a:rPr lang="en-GB" dirty="0" smtClean="0"/>
              <a:t>What age group has highest SMR?</a:t>
            </a:r>
          </a:p>
          <a:p>
            <a:endParaRPr lang="en-GB" dirty="0" smtClean="0"/>
          </a:p>
          <a:p>
            <a:r>
              <a:rPr lang="en-GB" dirty="0" smtClean="0"/>
              <a:t>What are main predictors for damage?</a:t>
            </a:r>
          </a:p>
          <a:p>
            <a:endParaRPr lang="en-GB" dirty="0"/>
          </a:p>
          <a:p>
            <a:r>
              <a:rPr lang="en-GB" dirty="0" smtClean="0"/>
              <a:t>What do patients die from?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7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Predictors of damage over 21 years</a:t>
            </a:r>
            <a:br>
              <a:rPr lang="en-GB" altLang="en-US" sz="3600" b="1" dirty="0" smtClean="0">
                <a:solidFill>
                  <a:schemeClr val="accent2"/>
                </a:solidFill>
              </a:rPr>
            </a:br>
            <a:r>
              <a:rPr lang="en-GB" altLang="en-US" sz="3600" b="1" dirty="0" smtClean="0">
                <a:solidFill>
                  <a:schemeClr val="accent2"/>
                </a:solidFill>
              </a:rPr>
              <a:t>in Birmingham inception cohort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981200"/>
            <a:ext cx="4244975" cy="4114800"/>
          </a:xfrm>
        </p:spPr>
        <p:txBody>
          <a:bodyPr/>
          <a:lstStyle/>
          <a:p>
            <a:pPr defTabSz="4176713">
              <a:buFontTx/>
              <a:buNone/>
            </a:pPr>
            <a:r>
              <a:rPr lang="en-US" altLang="en-US" sz="2400" b="1" dirty="0" smtClean="0"/>
              <a:t>382 patients recruited</a:t>
            </a:r>
          </a:p>
          <a:p>
            <a:pPr defTabSz="4176713">
              <a:buFontTx/>
              <a:buNone/>
            </a:pPr>
            <a:r>
              <a:rPr lang="en-US" altLang="en-US" dirty="0" smtClean="0"/>
              <a:t>	</a:t>
            </a:r>
            <a:r>
              <a:rPr lang="en-US" altLang="en-US" sz="2400" dirty="0" smtClean="0"/>
              <a:t>Caucasian             52%</a:t>
            </a:r>
          </a:p>
          <a:p>
            <a:pPr defTabSz="4176713">
              <a:buFontTx/>
              <a:buNone/>
            </a:pPr>
            <a:r>
              <a:rPr lang="en-US" altLang="en-US" sz="2400" dirty="0" smtClean="0"/>
              <a:t>	Afro-Caribbean      21%</a:t>
            </a:r>
          </a:p>
          <a:p>
            <a:pPr defTabSz="4176713">
              <a:buFontTx/>
              <a:buNone/>
            </a:pPr>
            <a:r>
              <a:rPr lang="en-US" altLang="en-US" sz="2400" dirty="0" smtClean="0"/>
              <a:t>	South Asian           22%</a:t>
            </a:r>
          </a:p>
          <a:p>
            <a:pPr defTabSz="4176713">
              <a:buFontTx/>
              <a:buNone/>
            </a:pPr>
            <a:r>
              <a:rPr lang="en-US" altLang="en-US" sz="2400" dirty="0" smtClean="0"/>
              <a:t>	Others                      3%</a:t>
            </a:r>
          </a:p>
          <a:p>
            <a:pPr defTabSz="4176713">
              <a:buFontTx/>
              <a:buNone/>
            </a:pPr>
            <a:endParaRPr lang="en-US" altLang="en-US" sz="2400" dirty="0" smtClean="0"/>
          </a:p>
          <a:p>
            <a:pPr defTabSz="4176713">
              <a:buFontTx/>
              <a:buNone/>
            </a:pPr>
            <a:r>
              <a:rPr lang="en-US" altLang="en-US" sz="2400" b="1" dirty="0" smtClean="0"/>
              <a:t>143 patients developed new damage (300 items)</a:t>
            </a:r>
            <a:endParaRPr lang="en-GB" altLang="en-US" sz="2400" dirty="0" smtClean="0"/>
          </a:p>
          <a:p>
            <a:pPr defTabSz="4176713">
              <a:buFontTx/>
              <a:buNone/>
            </a:pPr>
            <a:endParaRPr lang="en-US" altLang="en-US" sz="2400" dirty="0" smtClean="0"/>
          </a:p>
        </p:txBody>
      </p:sp>
      <p:sp>
        <p:nvSpPr>
          <p:cNvPr id="45060" name="Content Placeholder 3"/>
          <p:cNvSpPr>
            <a:spLocks noGrp="1"/>
          </p:cNvSpPr>
          <p:nvPr>
            <p:ph sz="half" idx="2"/>
          </p:nvPr>
        </p:nvSpPr>
        <p:spPr>
          <a:xfrm>
            <a:off x="4428107" y="1981200"/>
            <a:ext cx="4824413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b="1" dirty="0" smtClean="0">
                <a:solidFill>
                  <a:schemeClr val="tx2"/>
                </a:solidFill>
              </a:rPr>
              <a:t>Increased risk if:</a:t>
            </a:r>
          </a:p>
          <a:p>
            <a:r>
              <a:rPr lang="en-GB" altLang="en-US" sz="2400" dirty="0" smtClean="0"/>
              <a:t>BILAG A/B scores in Neuropsychiatric &amp; Renal systems</a:t>
            </a:r>
          </a:p>
          <a:p>
            <a:r>
              <a:rPr lang="en-GB" altLang="en-US" sz="2400" dirty="0" smtClean="0"/>
              <a:t>Cyclophosphamide and steroid exposure</a:t>
            </a:r>
          </a:p>
          <a:p>
            <a:endParaRPr lang="en-GB" altLang="en-US" sz="2400" dirty="0" smtClean="0"/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Reduced risk</a:t>
            </a:r>
            <a:r>
              <a:rPr lang="en-GB" altLang="en-US" sz="2400" dirty="0" smtClean="0"/>
              <a:t>: hydroxychloroquine                		(MMF)</a:t>
            </a:r>
          </a:p>
          <a:p>
            <a:r>
              <a:rPr lang="en-GB" altLang="en-US" sz="2400" dirty="0" smtClean="0">
                <a:solidFill>
                  <a:schemeClr val="tx2"/>
                </a:solidFill>
              </a:rPr>
              <a:t>No difference between different ethnic groups</a:t>
            </a:r>
          </a:p>
        </p:txBody>
      </p:sp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611560" y="6308725"/>
            <a:ext cx="1938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dirty="0">
                <a:solidFill>
                  <a:schemeClr val="accent2"/>
                </a:solidFill>
              </a:rPr>
              <a:t>Yee et al </a:t>
            </a:r>
            <a:r>
              <a:rPr lang="en-GB" altLang="en-US" dirty="0" smtClean="0">
                <a:solidFill>
                  <a:schemeClr val="accent2"/>
                </a:solidFill>
              </a:rPr>
              <a:t>2015</a:t>
            </a:r>
            <a:endParaRPr lang="en-GB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176713"/>
            <a:r>
              <a:rPr lang="en-GB" altLang="en-US" sz="3600" b="1" dirty="0" smtClean="0">
                <a:solidFill>
                  <a:schemeClr val="accent2"/>
                </a:solidFill>
              </a:rPr>
              <a:t>Mortality in Birmingham 1989-2010</a:t>
            </a:r>
            <a:r>
              <a:rPr lang="en-GB" altLang="en-US" sz="3600" dirty="0" smtClean="0"/>
              <a:t/>
            </a:r>
            <a:br>
              <a:rPr lang="en-GB" altLang="en-US" sz="3600" dirty="0" smtClean="0"/>
            </a:br>
            <a:r>
              <a:rPr lang="en-US" altLang="en-US" sz="2400" dirty="0" smtClean="0">
                <a:solidFill>
                  <a:schemeClr val="tx1"/>
                </a:solidFill>
              </a:rPr>
              <a:t>37 deaths in 382 patients (9.7%) </a:t>
            </a:r>
            <a:r>
              <a:rPr lang="en-US" altLang="en-US" sz="2400" dirty="0" smtClean="0"/>
              <a:t/>
            </a:r>
            <a:br>
              <a:rPr lang="en-US" altLang="en-US" sz="2400" dirty="0" smtClean="0"/>
            </a:br>
            <a:r>
              <a:rPr lang="en-US" altLang="en-US" sz="2400" dirty="0" smtClean="0"/>
              <a:t> Overall SMR 2.0 (95% CI 1.5, 2.8)</a:t>
            </a:r>
            <a:endParaRPr lang="en-GB" altLang="en-US" sz="2400" dirty="0" smtClean="0"/>
          </a:p>
        </p:txBody>
      </p:sp>
      <p:graphicFrame>
        <p:nvGraphicFramePr>
          <p:cNvPr id="46083" name="Object 19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8746818"/>
              </p:ext>
            </p:extLst>
          </p:nvPr>
        </p:nvGraphicFramePr>
        <p:xfrm>
          <a:off x="3900488" y="2071688"/>
          <a:ext cx="6286500" cy="398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Document" r:id="rId4" imgW="5917081" imgH="3761986" progId="Word.Document.8">
                  <p:embed/>
                </p:oleObj>
              </mc:Choice>
              <mc:Fallback>
                <p:oleObj name="Document" r:id="rId4" imgW="5917081" imgH="376198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488" y="2071688"/>
                        <a:ext cx="6286500" cy="398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15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4820428"/>
              </p:ext>
            </p:extLst>
          </p:nvPr>
        </p:nvGraphicFramePr>
        <p:xfrm>
          <a:off x="457200" y="2074863"/>
          <a:ext cx="6629400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Document" r:id="rId6" imgW="5917081" imgH="3587135" progId="Word.Document.8">
                  <p:embed/>
                </p:oleObj>
              </mc:Choice>
              <mc:Fallback>
                <p:oleObj name="Document" r:id="rId6" imgW="5917081" imgH="358713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074863"/>
                        <a:ext cx="6629400" cy="401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5" name="Rectangle 4"/>
          <p:cNvSpPr>
            <a:spLocks noChangeArrowheads="1"/>
          </p:cNvSpPr>
          <p:nvPr/>
        </p:nvSpPr>
        <p:spPr bwMode="auto">
          <a:xfrm>
            <a:off x="5335588" y="6064250"/>
            <a:ext cx="32191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2000" dirty="0">
                <a:solidFill>
                  <a:schemeClr val="accent2"/>
                </a:solidFill>
              </a:rPr>
              <a:t>Yee et al </a:t>
            </a:r>
            <a:r>
              <a:rPr lang="en-GB" altLang="en-US" sz="2000" dirty="0" smtClean="0">
                <a:solidFill>
                  <a:schemeClr val="accent2"/>
                </a:solidFill>
              </a:rPr>
              <a:t>Rheumatology 2015</a:t>
            </a:r>
            <a:endParaRPr lang="en-GB" alt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3738"/>
            <a:ext cx="7772400" cy="719137"/>
          </a:xfrm>
        </p:spPr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SLE patients die prematurely</a:t>
            </a:r>
            <a:r>
              <a:rPr lang="en-GB" altLang="en-US" sz="4000" dirty="0" smtClean="0"/>
              <a:t/>
            </a:r>
            <a:br>
              <a:rPr lang="en-GB" altLang="en-US" sz="4000" dirty="0" smtClean="0"/>
            </a:br>
            <a:r>
              <a:rPr lang="en-GB" altLang="en-US" sz="2800" dirty="0" smtClean="0"/>
              <a:t>(mean </a:t>
            </a:r>
            <a:r>
              <a:rPr lang="en-GB" altLang="en-US" sz="2800" u="sng" dirty="0" smtClean="0"/>
              <a:t>+</a:t>
            </a:r>
            <a:r>
              <a:rPr lang="en-GB" altLang="en-US" sz="2800" dirty="0" smtClean="0"/>
              <a:t> </a:t>
            </a:r>
            <a:r>
              <a:rPr lang="en-GB" altLang="en-US" sz="2800" dirty="0" err="1" smtClean="0"/>
              <a:t>sd</a:t>
            </a:r>
            <a:r>
              <a:rPr lang="en-GB" altLang="en-US" sz="2800" dirty="0" smtClean="0"/>
              <a:t> for age at death in SLE patients </a:t>
            </a:r>
            <a:br>
              <a:rPr lang="en-GB" altLang="en-US" sz="2800" dirty="0" smtClean="0"/>
            </a:br>
            <a:r>
              <a:rPr lang="en-GB" altLang="en-US" sz="2800" dirty="0" smtClean="0"/>
              <a:t>and population control)</a:t>
            </a:r>
          </a:p>
        </p:txBody>
      </p:sp>
      <p:graphicFrame>
        <p:nvGraphicFramePr>
          <p:cNvPr id="4710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11188" y="2060575"/>
          <a:ext cx="7848600" cy="460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Chart" r:id="rId4" imgW="5495849" imgH="2771851" progId="Excel.Chart.8">
                  <p:embed/>
                </p:oleObj>
              </mc:Choice>
              <mc:Fallback>
                <p:oleObj name="Chart" r:id="rId4" imgW="5495849" imgH="277185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060575"/>
                        <a:ext cx="7848600" cy="460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98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4360"/>
            <a:ext cx="7989888" cy="914400"/>
          </a:xfrm>
        </p:spPr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Challenges in improving </a:t>
            </a:r>
            <a:br>
              <a:rPr lang="en-GB" altLang="en-US" sz="3600" b="1" dirty="0" smtClean="0">
                <a:solidFill>
                  <a:schemeClr val="accent2"/>
                </a:solidFill>
              </a:rPr>
            </a:br>
            <a:r>
              <a:rPr lang="en-GB" altLang="en-US" sz="3600" b="1" dirty="0" smtClean="0">
                <a:solidFill>
                  <a:schemeClr val="accent2"/>
                </a:solidFill>
              </a:rPr>
              <a:t>SLE outcomes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17104"/>
            <a:ext cx="8353425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 dirty="0"/>
              <a:t>Identify, treat and prevent active disease</a:t>
            </a:r>
            <a:endParaRPr lang="en-GB" altLang="en-US" sz="2400" dirty="0"/>
          </a:p>
          <a:p>
            <a:pPr lvl="1">
              <a:lnSpc>
                <a:spcPct val="90000"/>
              </a:lnSpc>
            </a:pPr>
            <a:r>
              <a:rPr lang="en-GB" altLang="en-US" sz="2400" dirty="0"/>
              <a:t>inflammatory and/or </a:t>
            </a:r>
            <a:r>
              <a:rPr lang="en-GB" altLang="en-US" sz="2400" b="1" dirty="0">
                <a:solidFill>
                  <a:schemeClr val="accent2"/>
                </a:solidFill>
              </a:rPr>
              <a:t>thrombotic</a:t>
            </a:r>
          </a:p>
          <a:p>
            <a:pPr>
              <a:lnSpc>
                <a:spcPct val="90000"/>
              </a:lnSpc>
            </a:pPr>
            <a:endParaRPr lang="en-GB" altLang="en-US" sz="2400" dirty="0"/>
          </a:p>
          <a:p>
            <a:pPr>
              <a:lnSpc>
                <a:spcPct val="90000"/>
              </a:lnSpc>
            </a:pPr>
            <a:r>
              <a:rPr lang="en-GB" altLang="en-US" sz="2400" dirty="0"/>
              <a:t>Prevent adverse events in </a:t>
            </a:r>
            <a:r>
              <a:rPr lang="en-GB" altLang="en-US" sz="2400" dirty="0">
                <a:solidFill>
                  <a:srgbClr val="333399"/>
                </a:solidFill>
              </a:rPr>
              <a:t>pregnancy</a:t>
            </a:r>
            <a:r>
              <a:rPr lang="en-GB" altLang="en-US" sz="2400" dirty="0"/>
              <a:t>  </a:t>
            </a:r>
          </a:p>
          <a:p>
            <a:pPr>
              <a:lnSpc>
                <a:spcPct val="90000"/>
              </a:lnSpc>
            </a:pPr>
            <a:r>
              <a:rPr lang="en-GB" altLang="en-US" sz="2400" dirty="0"/>
              <a:t>Prevent damage </a:t>
            </a:r>
            <a:r>
              <a:rPr lang="en-GB" altLang="en-US" sz="2400" dirty="0" err="1"/>
              <a:t>eg</a:t>
            </a:r>
            <a:r>
              <a:rPr lang="en-GB" altLang="en-US" sz="2400" dirty="0"/>
              <a:t> </a:t>
            </a:r>
            <a:r>
              <a:rPr lang="en-GB" altLang="en-US" sz="2400" dirty="0">
                <a:solidFill>
                  <a:schemeClr val="accent2"/>
                </a:solidFill>
              </a:rPr>
              <a:t>stroke</a:t>
            </a:r>
            <a:r>
              <a:rPr lang="en-GB" altLang="en-US" sz="2400" dirty="0"/>
              <a:t>, MI, fractures</a:t>
            </a:r>
          </a:p>
          <a:p>
            <a:pPr>
              <a:lnSpc>
                <a:spcPct val="90000"/>
              </a:lnSpc>
            </a:pPr>
            <a:r>
              <a:rPr lang="en-GB" altLang="en-US" sz="2400" dirty="0"/>
              <a:t>Prevent death </a:t>
            </a:r>
          </a:p>
          <a:p>
            <a:pPr>
              <a:lnSpc>
                <a:spcPct val="90000"/>
              </a:lnSpc>
            </a:pPr>
            <a:endParaRPr lang="en-GB" altLang="en-US" sz="2400" dirty="0"/>
          </a:p>
          <a:p>
            <a:pPr>
              <a:lnSpc>
                <a:spcPct val="90000"/>
              </a:lnSpc>
            </a:pPr>
            <a:r>
              <a:rPr lang="en-GB" altLang="en-US" sz="2400" dirty="0"/>
              <a:t>Prevent </a:t>
            </a:r>
            <a:r>
              <a:rPr lang="en-GB" altLang="en-US" sz="2400" dirty="0">
                <a:solidFill>
                  <a:schemeClr val="accent2"/>
                </a:solidFill>
              </a:rPr>
              <a:t>infection</a:t>
            </a:r>
          </a:p>
          <a:p>
            <a:pPr>
              <a:lnSpc>
                <a:spcPct val="90000"/>
              </a:lnSpc>
            </a:pPr>
            <a:endParaRPr lang="en-GB" altLang="en-US" sz="2400" dirty="0"/>
          </a:p>
          <a:p>
            <a:pPr>
              <a:lnSpc>
                <a:spcPct val="90000"/>
              </a:lnSpc>
            </a:pPr>
            <a:r>
              <a:rPr lang="en-GB" altLang="en-US" sz="2400" dirty="0"/>
              <a:t>Maintain function</a:t>
            </a:r>
          </a:p>
          <a:p>
            <a:pPr>
              <a:lnSpc>
                <a:spcPct val="90000"/>
              </a:lnSpc>
            </a:pPr>
            <a:r>
              <a:rPr lang="en-GB" altLang="en-US" sz="2400" dirty="0"/>
              <a:t>Improve quality of life</a:t>
            </a:r>
          </a:p>
          <a:p>
            <a:pPr>
              <a:lnSpc>
                <a:spcPct val="90000"/>
              </a:lnSpc>
            </a:pPr>
            <a:r>
              <a:rPr lang="en-GB" altLang="en-US" sz="2400" dirty="0"/>
              <a:t>Improve adherence to therapy</a:t>
            </a:r>
          </a:p>
          <a:p>
            <a:pPr>
              <a:lnSpc>
                <a:spcPct val="90000"/>
              </a:lnSpc>
            </a:pPr>
            <a:endParaRPr lang="en-GB" altLang="en-US" sz="2800" dirty="0"/>
          </a:p>
          <a:p>
            <a:pPr>
              <a:lnSpc>
                <a:spcPct val="90000"/>
              </a:lnSpc>
            </a:pPr>
            <a:endParaRPr lang="en-GB" altLang="en-US" sz="2800" dirty="0"/>
          </a:p>
          <a:p>
            <a:pPr>
              <a:lnSpc>
                <a:spcPct val="90000"/>
              </a:lnSpc>
            </a:pPr>
            <a:endParaRPr lang="en-GB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363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168"/>
            <a:ext cx="7772400" cy="990600"/>
          </a:xfrm>
          <a:noFill/>
        </p:spPr>
        <p:txBody>
          <a:bodyPr lIns="90488" tIns="44450" rIns="90488" bIns="44450" anchor="b"/>
          <a:lstStyle/>
          <a:p>
            <a:r>
              <a:rPr lang="en-US" altLang="en-US" sz="3600" b="1" dirty="0" smtClean="0">
                <a:solidFill>
                  <a:schemeClr val="accent2"/>
                </a:solidFill>
              </a:rPr>
              <a:t>Antiphospholipid antibody syndrome</a:t>
            </a:r>
            <a:endParaRPr lang="en-US" altLang="en-US" sz="3600" b="1" dirty="0" smtClean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84312"/>
            <a:ext cx="7772400" cy="4953000"/>
          </a:xfrm>
        </p:spPr>
        <p:txBody>
          <a:bodyPr lIns="90488" tIns="44450" rIns="90488" bIns="44450"/>
          <a:lstStyle/>
          <a:p>
            <a:pPr marL="0" indent="0">
              <a:buFontTx/>
              <a:buNone/>
              <a:defRPr/>
            </a:pPr>
            <a:r>
              <a:rPr lang="en-GB" sz="2400" u="sng" dirty="0"/>
              <a:t>&gt;</a:t>
            </a:r>
            <a:r>
              <a:rPr lang="en-GB" sz="2400" dirty="0" smtClean="0"/>
              <a:t>1specific, documented clinical events (a vascular thrombosis and/or adverse obstetric event) and confirmed anti-phospholipid antibody</a:t>
            </a:r>
            <a:r>
              <a:rPr lang="en-GB" sz="2800" dirty="0" smtClean="0"/>
              <a:t>. 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solidFill>
                  <a:schemeClr val="accent2"/>
                </a:solidFill>
              </a:rPr>
              <a:t>Vascular events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Venous thrombosis</a:t>
            </a:r>
          </a:p>
          <a:p>
            <a:pPr lvl="1">
              <a:defRPr/>
            </a:pPr>
            <a:r>
              <a:rPr lang="en-US" sz="2400" dirty="0" smtClean="0"/>
              <a:t>deep vein thrombosis</a:t>
            </a:r>
          </a:p>
          <a:p>
            <a:pPr lvl="1">
              <a:defRPr/>
            </a:pPr>
            <a:r>
              <a:rPr lang="en-US" sz="2400" dirty="0" smtClean="0"/>
              <a:t>pulmonary embolus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2"/>
                </a:solidFill>
              </a:rPr>
              <a:t>Arterial thrombosis</a:t>
            </a:r>
          </a:p>
          <a:p>
            <a:pPr lvl="1">
              <a:defRPr/>
            </a:pPr>
            <a:r>
              <a:rPr lang="en-US" sz="2400" dirty="0" smtClean="0"/>
              <a:t>heart attack (myocardial infarction)</a:t>
            </a:r>
          </a:p>
          <a:p>
            <a:pPr lvl="1">
              <a:defRPr/>
            </a:pPr>
            <a:r>
              <a:rPr lang="en-US" sz="2400" dirty="0" smtClean="0"/>
              <a:t>stroke (</a:t>
            </a:r>
            <a:r>
              <a:rPr lang="en-US" sz="2400" dirty="0" err="1" smtClean="0"/>
              <a:t>cerebro</a:t>
            </a:r>
            <a:r>
              <a:rPr lang="en-US" sz="2400" dirty="0" smtClean="0"/>
              <a:t>-vascular accident)</a:t>
            </a:r>
          </a:p>
          <a:p>
            <a:pPr lvl="1"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2060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Pregnancy adverse events in APS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600"/>
              </a:spcAft>
            </a:pPr>
            <a:r>
              <a:rPr lang="en-GB" altLang="en-US" dirty="0" smtClean="0"/>
              <a:t>1 or more unexplained deaths of a normal </a:t>
            </a:r>
            <a:r>
              <a:rPr lang="en-GB" altLang="en-US" dirty="0" err="1" smtClean="0"/>
              <a:t>fetus</a:t>
            </a:r>
            <a:r>
              <a:rPr lang="en-GB" altLang="en-US" dirty="0" smtClean="0"/>
              <a:t> at or beyond the 10th week of gestation</a:t>
            </a:r>
          </a:p>
          <a:p>
            <a:pPr lvl="1">
              <a:spcAft>
                <a:spcPts val="600"/>
              </a:spcAft>
            </a:pPr>
            <a:r>
              <a:rPr lang="en-GB" altLang="en-US" dirty="0" smtClean="0"/>
              <a:t> </a:t>
            </a:r>
            <a:r>
              <a:rPr lang="en-GB" altLang="en-US" b="1" dirty="0" smtClean="0">
                <a:solidFill>
                  <a:schemeClr val="tx2"/>
                </a:solidFill>
              </a:rPr>
              <a:t>and/or</a:t>
            </a:r>
            <a:r>
              <a:rPr lang="en-GB" altLang="en-US" dirty="0" smtClean="0"/>
              <a:t> 3 or more unexplained consecutive spontaneous abortions &lt; 10th </a:t>
            </a:r>
            <a:r>
              <a:rPr lang="en-GB" altLang="en-US" dirty="0" err="1" smtClean="0"/>
              <a:t>wk</a:t>
            </a:r>
            <a:r>
              <a:rPr lang="en-GB" altLang="en-US" dirty="0" smtClean="0"/>
              <a:t> of gestation</a:t>
            </a:r>
          </a:p>
          <a:p>
            <a:pPr lvl="1">
              <a:spcAft>
                <a:spcPts val="600"/>
              </a:spcAft>
            </a:pPr>
            <a:r>
              <a:rPr lang="en-GB" altLang="en-US" dirty="0" smtClean="0"/>
              <a:t> </a:t>
            </a:r>
            <a:r>
              <a:rPr lang="en-GB" altLang="en-US" b="1" dirty="0" smtClean="0">
                <a:solidFill>
                  <a:schemeClr val="tx2"/>
                </a:solidFill>
              </a:rPr>
              <a:t>or</a:t>
            </a:r>
            <a:r>
              <a:rPr lang="en-GB" altLang="en-US" dirty="0" smtClean="0"/>
              <a:t> at least 1 premature birth of a morphologically normal neonate &lt;34th week </a:t>
            </a:r>
            <a:r>
              <a:rPr lang="en-GB" altLang="en-US" b="1" dirty="0" smtClean="0"/>
              <a:t>due to </a:t>
            </a:r>
            <a:r>
              <a:rPr lang="en-GB" altLang="en-US" dirty="0" smtClean="0"/>
              <a:t>eclampsia or severe pre-eclampsia </a:t>
            </a:r>
            <a:r>
              <a:rPr lang="en-GB" altLang="en-US" b="1" dirty="0" smtClean="0"/>
              <a:t>and/or</a:t>
            </a:r>
            <a:r>
              <a:rPr lang="en-GB" altLang="en-US" dirty="0" smtClean="0"/>
              <a:t> placental insufficiency</a:t>
            </a:r>
          </a:p>
        </p:txBody>
      </p:sp>
    </p:spTree>
    <p:extLst>
      <p:ext uri="{BB962C8B-B14F-4D97-AF65-F5344CB8AC3E}">
        <p14:creationId xmlns:p14="http://schemas.microsoft.com/office/powerpoint/2010/main" val="21880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Laboratory features of 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Anti-</a:t>
            </a:r>
            <a:r>
              <a:rPr lang="en-GB" sz="2400" dirty="0" err="1" smtClean="0">
                <a:solidFill>
                  <a:schemeClr val="tx2"/>
                </a:solidFill>
              </a:rPr>
              <a:t>cardiolipin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IgG</a:t>
            </a:r>
            <a:r>
              <a:rPr lang="en-GB" sz="2400" dirty="0" smtClean="0">
                <a:solidFill>
                  <a:schemeClr val="tx2"/>
                </a:solidFill>
              </a:rPr>
              <a:t> and/or </a:t>
            </a:r>
            <a:r>
              <a:rPr lang="en-GB" sz="2400" dirty="0" err="1" smtClean="0">
                <a:solidFill>
                  <a:schemeClr val="tx2"/>
                </a:solidFill>
              </a:rPr>
              <a:t>IgM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smtClean="0"/>
              <a:t>measured by standardized ELISA on 2 or more occasions, not less than 12 weeks apart; </a:t>
            </a:r>
          </a:p>
          <a:p>
            <a:pPr marL="0" indent="0">
              <a:buFontTx/>
              <a:buNone/>
              <a:defRPr/>
            </a:pPr>
            <a:r>
              <a:rPr lang="en-GB" sz="2400" b="1" dirty="0" smtClean="0">
                <a:solidFill>
                  <a:schemeClr val="tx2"/>
                </a:solidFill>
              </a:rPr>
              <a:t>and/or</a:t>
            </a:r>
          </a:p>
          <a:p>
            <a:pPr>
              <a:defRPr/>
            </a:pPr>
            <a:r>
              <a:rPr lang="en-GB" sz="2400" dirty="0" smtClean="0">
                <a:solidFill>
                  <a:schemeClr val="tx2"/>
                </a:solidFill>
              </a:rPr>
              <a:t>Anti-β2 glycoprotein I </a:t>
            </a:r>
            <a:r>
              <a:rPr lang="en-GB" sz="2400" dirty="0" err="1" smtClean="0">
                <a:solidFill>
                  <a:schemeClr val="tx2"/>
                </a:solidFill>
              </a:rPr>
              <a:t>IgG</a:t>
            </a:r>
            <a:r>
              <a:rPr lang="en-GB" sz="2400" dirty="0" smtClean="0">
                <a:solidFill>
                  <a:schemeClr val="tx2"/>
                </a:solidFill>
              </a:rPr>
              <a:t> and/or </a:t>
            </a:r>
            <a:r>
              <a:rPr lang="en-GB" sz="2400" dirty="0" err="1" smtClean="0">
                <a:solidFill>
                  <a:schemeClr val="tx2"/>
                </a:solidFill>
              </a:rPr>
              <a:t>IgM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smtClean="0"/>
              <a:t>measured by standardized ELISA on 2 or more occasions, not less than 12 weeks apart; </a:t>
            </a:r>
          </a:p>
          <a:p>
            <a:pPr marL="0" indent="0">
              <a:buFontTx/>
              <a:buNone/>
              <a:defRPr/>
            </a:pPr>
            <a:r>
              <a:rPr lang="en-GB" sz="2400" b="1" dirty="0" smtClean="0">
                <a:solidFill>
                  <a:schemeClr val="tx2"/>
                </a:solidFill>
              </a:rPr>
              <a:t>and/or</a:t>
            </a:r>
          </a:p>
          <a:p>
            <a:pPr>
              <a:defRPr/>
            </a:pPr>
            <a:r>
              <a:rPr lang="en-GB" sz="2400" dirty="0">
                <a:solidFill>
                  <a:schemeClr val="tx2"/>
                </a:solidFill>
              </a:rPr>
              <a:t>L</a:t>
            </a:r>
            <a:r>
              <a:rPr lang="en-GB" sz="2400" dirty="0" smtClean="0">
                <a:solidFill>
                  <a:schemeClr val="tx2"/>
                </a:solidFill>
              </a:rPr>
              <a:t>upus anticoagulant </a:t>
            </a:r>
            <a:r>
              <a:rPr lang="en-GB" sz="2400" dirty="0" smtClean="0"/>
              <a:t>detected on 2 occasions not less than 12 weeks apart according to the guidelines of the International Society of Thrombosis and </a:t>
            </a:r>
            <a:r>
              <a:rPr lang="en-GB" sz="2400" dirty="0" err="1" smtClean="0"/>
              <a:t>Hemostasis</a:t>
            </a:r>
            <a:r>
              <a:rPr lang="en-GB" sz="2400" dirty="0" smtClean="0"/>
              <a:t>.</a:t>
            </a:r>
          </a:p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0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First case 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752600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Recurrent thrombosis despite anticoagulation in a patient with antiphospholipid syndrome </a:t>
            </a:r>
            <a:endParaRPr lang="en-GB" b="1" dirty="0" smtClean="0">
              <a:solidFill>
                <a:schemeClr val="accent2"/>
              </a:solidFill>
            </a:endParaRPr>
          </a:p>
          <a:p>
            <a:endParaRPr lang="en-GB" dirty="0" smtClean="0"/>
          </a:p>
          <a:p>
            <a:r>
              <a:rPr lang="en-GB" b="1" dirty="0" smtClean="0"/>
              <a:t>Corinne </a:t>
            </a:r>
            <a:r>
              <a:rPr lang="en-GB" b="1" dirty="0"/>
              <a:t>Locke</a:t>
            </a:r>
          </a:p>
        </p:txBody>
      </p:sp>
    </p:spTree>
    <p:extLst>
      <p:ext uri="{BB962C8B-B14F-4D97-AF65-F5344CB8AC3E}">
        <p14:creationId xmlns:p14="http://schemas.microsoft.com/office/powerpoint/2010/main" val="44270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24944"/>
            <a:ext cx="9144000" cy="366712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chemeClr val="accent2"/>
                </a:solidFill>
              </a:rPr>
              <a:t>Disclosures for </a:t>
            </a:r>
            <a:r>
              <a:rPr lang="en-GB" sz="4000" b="1" dirty="0">
                <a:solidFill>
                  <a:schemeClr val="accent2"/>
                </a:solidFill>
              </a:rPr>
              <a:t>C</a:t>
            </a:r>
            <a:r>
              <a:rPr lang="en-GB" sz="4000" b="1" dirty="0" smtClean="0">
                <a:solidFill>
                  <a:schemeClr val="accent2"/>
                </a:solidFill>
              </a:rPr>
              <a:t>aroline Gordon</a:t>
            </a:r>
            <a:endParaRPr lang="en-US" sz="4000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9144000" cy="1872208"/>
          </a:xfrm>
        </p:spPr>
        <p:txBody>
          <a:bodyPr/>
          <a:lstStyle/>
          <a:p>
            <a:pPr eaLnBrk="1" hangingPunct="1"/>
            <a:r>
              <a:rPr lang="en-US" sz="3600" dirty="0" smtClean="0"/>
              <a:t>BMS, Lilly, Merck </a:t>
            </a:r>
            <a:r>
              <a:rPr lang="en-US" sz="3600" dirty="0" err="1" smtClean="0"/>
              <a:t>Serono</a:t>
            </a:r>
            <a:r>
              <a:rPr lang="en-US" sz="3600" dirty="0" smtClean="0"/>
              <a:t>, UCB</a:t>
            </a:r>
          </a:p>
          <a:p>
            <a:pPr eaLnBrk="1" hangingPunct="1"/>
            <a:r>
              <a:rPr lang="en-US" dirty="0" err="1" smtClean="0"/>
              <a:t>Aspreva</a:t>
            </a:r>
            <a:r>
              <a:rPr lang="en-US" dirty="0" smtClean="0"/>
              <a:t>, Genentech, GSK, Roche </a:t>
            </a:r>
          </a:p>
        </p:txBody>
      </p:sp>
      <p:pic>
        <p:nvPicPr>
          <p:cNvPr id="2057" name="Picture 12" descr="BSR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88640"/>
            <a:ext cx="1871662" cy="75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cid:image001.png@01D0FC47.D6034340"/>
          <p:cNvSpPr>
            <a:spLocks noChangeAspect="1" noChangeArrowheads="1"/>
          </p:cNvSpPr>
          <p:nvPr/>
        </p:nvSpPr>
        <p:spPr bwMode="auto">
          <a:xfrm>
            <a:off x="63500" y="-136525"/>
            <a:ext cx="2667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cid:image001.png@01D0FC47.D6034340"/>
          <p:cNvSpPr>
            <a:spLocks noChangeAspect="1" noChangeArrowheads="1"/>
          </p:cNvSpPr>
          <p:nvPr/>
        </p:nvSpPr>
        <p:spPr bwMode="auto">
          <a:xfrm>
            <a:off x="215900" y="15875"/>
            <a:ext cx="2667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6" descr="cid:image001.png@01D0FC47.D6034340"/>
          <p:cNvSpPr>
            <a:spLocks noChangeAspect="1" noChangeArrowheads="1"/>
          </p:cNvSpPr>
          <p:nvPr/>
        </p:nvSpPr>
        <p:spPr bwMode="auto">
          <a:xfrm>
            <a:off x="368300" y="168275"/>
            <a:ext cx="26670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632"/>
            <a:ext cx="26765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6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  <a:noFill/>
        </p:spPr>
        <p:txBody>
          <a:bodyPr lIns="92075" tIns="46038" rIns="92075" bIns="46038"/>
          <a:lstStyle/>
          <a:p>
            <a:r>
              <a:rPr lang="en-US" altLang="en-US" b="1" dirty="0" smtClean="0">
                <a:solidFill>
                  <a:schemeClr val="accent2"/>
                </a:solidFill>
              </a:rPr>
              <a:t>Management of SLE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71600"/>
            <a:ext cx="8077200" cy="4724400"/>
          </a:xfrm>
          <a:noFill/>
        </p:spPr>
        <p:txBody>
          <a:bodyPr lIns="92075" tIns="46038" rIns="92075" bIns="46038"/>
          <a:lstStyle/>
          <a:p>
            <a:pPr>
              <a:lnSpc>
                <a:spcPct val="90000"/>
              </a:lnSpc>
              <a:buFontTx/>
              <a:buNone/>
            </a:pPr>
            <a:endParaRPr lang="en-US" altLang="en-US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chemeClr val="tx2"/>
                </a:solidFill>
              </a:rPr>
              <a:t>Advice</a:t>
            </a:r>
            <a:r>
              <a:rPr lang="en-US" altLang="en-US" dirty="0" smtClean="0">
                <a:solidFill>
                  <a:schemeClr val="tx2"/>
                </a:solidFill>
              </a:rPr>
              <a:t>: 	E</a:t>
            </a:r>
            <a:r>
              <a:rPr lang="en-US" altLang="en-US" dirty="0" smtClean="0"/>
              <a:t>ducation, sunscreen,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/>
              <a:t>			infection, fertility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b="1" dirty="0" smtClean="0">
                <a:solidFill>
                  <a:schemeClr val="tx2"/>
                </a:solidFill>
              </a:rPr>
              <a:t>For mild/moderate disease</a:t>
            </a:r>
            <a:r>
              <a:rPr lang="en-US" altLang="en-US" dirty="0" smtClean="0">
                <a:solidFill>
                  <a:schemeClr val="tx2"/>
                </a:solidFill>
              </a:rPr>
              <a:t>:</a:t>
            </a:r>
            <a:endParaRPr lang="en-US" altLang="en-US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/>
              <a:t>NSAID and COXIBs (care!)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err="1" smtClean="0"/>
              <a:t>Antimalarials</a:t>
            </a:r>
            <a:r>
              <a:rPr lang="en-US" altLang="en-US" dirty="0" smtClean="0"/>
              <a:t> (e.g. hydroxychloroquine)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/>
              <a:t>Methotrexate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 smtClean="0"/>
              <a:t>Corticosteroids - topical or low dose oral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073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</a:rPr>
              <a:t>Lupus and pregnancy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When should a woman with lupus become pregnant?</a:t>
            </a:r>
          </a:p>
          <a:p>
            <a:endParaRPr lang="en-GB" dirty="0"/>
          </a:p>
          <a:p>
            <a:r>
              <a:rPr lang="en-GB" altLang="en-US" dirty="0"/>
              <a:t>How should a patient with lupus be monitored in pregnancy</a:t>
            </a:r>
            <a:r>
              <a:rPr lang="en-GB" altLang="en-US" dirty="0" smtClean="0"/>
              <a:t>?</a:t>
            </a:r>
          </a:p>
          <a:p>
            <a:endParaRPr lang="en-GB" altLang="en-US" dirty="0"/>
          </a:p>
          <a:p>
            <a:r>
              <a:rPr lang="en-GB" altLang="en-US" dirty="0" smtClean="0"/>
              <a:t>Are any of the </a:t>
            </a:r>
            <a:r>
              <a:rPr lang="en-GB" altLang="en-US" dirty="0"/>
              <a:t>autoantibodies significant when considering </a:t>
            </a:r>
            <a:r>
              <a:rPr lang="en-GB" altLang="en-US" dirty="0" smtClean="0"/>
              <a:t>pregnancy apart from APL?</a:t>
            </a:r>
          </a:p>
          <a:p>
            <a:endParaRPr lang="en-GB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519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Monitoring </a:t>
            </a:r>
            <a:r>
              <a:rPr lang="en-GB" altLang="en-US" sz="3600" b="1" dirty="0" smtClean="0">
                <a:solidFill>
                  <a:schemeClr val="accent2"/>
                </a:solidFill>
              </a:rPr>
              <a:t>pregnant </a:t>
            </a:r>
            <a:r>
              <a:rPr lang="en-GB" altLang="en-US" sz="3600" b="1" dirty="0">
                <a:solidFill>
                  <a:schemeClr val="accent2"/>
                </a:solidFill>
              </a:rPr>
              <a:t>SLE patients </a:t>
            </a:r>
          </a:p>
        </p:txBody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752600"/>
            <a:ext cx="7643812" cy="5013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800" dirty="0"/>
              <a:t>Maternal disease activity 4 weekly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/>
              <a:t>Clinical disease </a:t>
            </a:r>
            <a:r>
              <a:rPr lang="en-GB" altLang="en-US" sz="2400" dirty="0" smtClean="0"/>
              <a:t>activity, urine &amp; renal function</a:t>
            </a:r>
            <a:endParaRPr lang="en-GB" altLang="en-US" sz="2400" dirty="0"/>
          </a:p>
          <a:p>
            <a:pPr lvl="1">
              <a:lnSpc>
                <a:spcPct val="80000"/>
              </a:lnSpc>
            </a:pPr>
            <a:r>
              <a:rPr lang="en-GB" altLang="en-US" sz="2400" dirty="0"/>
              <a:t>Anti-dsDNA antibodies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/>
              <a:t>C3 and C4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/>
              <a:t>More often if active renal disease</a:t>
            </a:r>
          </a:p>
          <a:p>
            <a:pPr lvl="1">
              <a:lnSpc>
                <a:spcPct val="80000"/>
              </a:lnSpc>
            </a:pPr>
            <a:endParaRPr lang="en-GB" altLang="en-US" sz="2400" dirty="0"/>
          </a:p>
          <a:p>
            <a:pPr>
              <a:lnSpc>
                <a:spcPct val="80000"/>
              </a:lnSpc>
            </a:pPr>
            <a:r>
              <a:rPr lang="en-GB" altLang="en-US" sz="2800" dirty="0"/>
              <a:t>In mother with anti-Ro/La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err="1"/>
              <a:t>Fetal</a:t>
            </a:r>
            <a:r>
              <a:rPr lang="en-GB" altLang="en-US" sz="2400" dirty="0"/>
              <a:t> heart rate weekly from week 16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err="1"/>
              <a:t>Fetal</a:t>
            </a:r>
            <a:r>
              <a:rPr lang="en-GB" altLang="en-US" sz="2400" dirty="0"/>
              <a:t> heart ultrasound week 20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 err="1"/>
              <a:t>Fetal</a:t>
            </a:r>
            <a:r>
              <a:rPr lang="en-GB" altLang="en-US" sz="2400" dirty="0"/>
              <a:t> growth 4 weekly; well-being as needed</a:t>
            </a:r>
          </a:p>
          <a:p>
            <a:pPr lvl="1">
              <a:lnSpc>
                <a:spcPct val="80000"/>
              </a:lnSpc>
            </a:pPr>
            <a:r>
              <a:rPr lang="en-GB" altLang="en-US" sz="2400" dirty="0"/>
              <a:t>ECG after </a:t>
            </a:r>
            <a:r>
              <a:rPr lang="en-GB" altLang="en-US" sz="2400" dirty="0" smtClean="0"/>
              <a:t>birth</a:t>
            </a:r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5787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</a:rPr>
              <a:t>Effects of anti-Ro &amp; -La antibodies</a:t>
            </a:r>
          </a:p>
        </p:txBody>
      </p:sp>
      <p:graphicFrame>
        <p:nvGraphicFramePr>
          <p:cNvPr id="809987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2514600" y="1798638"/>
          <a:ext cx="4141788" cy="300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Image" r:id="rId4" imgW="11819048" imgH="8573697" progId="PSP7.Image">
                  <p:embed/>
                </p:oleObj>
              </mc:Choice>
              <mc:Fallback>
                <p:oleObj name="Image" r:id="rId4" imgW="11819048" imgH="8573697" progId="PSP7.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798638"/>
                        <a:ext cx="4141788" cy="3001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988" name="Rectangle 4"/>
          <p:cNvSpPr>
            <a:spLocks noChangeArrowheads="1"/>
          </p:cNvSpPr>
          <p:nvPr/>
        </p:nvSpPr>
        <p:spPr bwMode="auto">
          <a:xfrm>
            <a:off x="685800" y="4749800"/>
            <a:ext cx="845820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Neonatal lupus </a:t>
            </a:r>
            <a:r>
              <a:rPr lang="en-US" alt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syndrome -  </a:t>
            </a:r>
            <a:r>
              <a:rPr lang="en-US" alt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</a:t>
            </a:r>
            <a:r>
              <a:rPr lang="en-US" alt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5%</a:t>
            </a:r>
          </a:p>
          <a:p>
            <a:pPr algn="l" eaLnBrk="0" hangingPunct="0"/>
            <a:r>
              <a:rPr lang="en-US" alt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Congenital heart block    </a:t>
            </a:r>
            <a:r>
              <a:rPr lang="en-US" alt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alt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en-US" alt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only 1.7 %</a:t>
            </a:r>
          </a:p>
          <a:p>
            <a:pPr algn="l" eaLnBrk="0" hangingPunct="0"/>
            <a:r>
              <a:rPr lang="en-US" alt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(complete)	       </a:t>
            </a:r>
            <a:r>
              <a:rPr lang="en-US" alt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- </a:t>
            </a:r>
            <a:r>
              <a:rPr lang="en-US" alt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recurs in 19</a:t>
            </a:r>
            <a:r>
              <a:rPr lang="en-US" alt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%</a:t>
            </a:r>
          </a:p>
          <a:p>
            <a:pPr algn="l" eaLnBrk="0" hangingPunct="0"/>
            <a:r>
              <a:rPr lang="en-US" alt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- reduced by hydroxychloroquine to 10%</a:t>
            </a:r>
          </a:p>
          <a:p>
            <a:pPr algn="l" eaLnBrk="0" hangingPunct="0"/>
            <a:r>
              <a:rPr lang="en-US" altLang="en-US" sz="2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alt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	</a:t>
            </a:r>
            <a:endParaRPr lang="en-US" altLang="en-US" sz="28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9989" name="Rectangle 5"/>
          <p:cNvSpPr>
            <a:spLocks noChangeArrowheads="1"/>
          </p:cNvSpPr>
          <p:nvPr/>
        </p:nvSpPr>
        <p:spPr bwMode="auto">
          <a:xfrm>
            <a:off x="762000" y="76200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reactive with soluble ribonucleoproteins </a:t>
            </a:r>
          </a:p>
          <a:p>
            <a:pPr algn="l" eaLnBrk="0" hangingPunct="0"/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48 kD SSB/La, 52 kD SSA/Ro, or 60 kD SSA/Ro</a:t>
            </a: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2974404" y="6381328"/>
            <a:ext cx="613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GB" altLang="en-US" sz="2000" dirty="0" err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Brucato</a:t>
            </a:r>
            <a:r>
              <a:rPr lang="en-GB" altLang="en-US" sz="2000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2001, </a:t>
            </a:r>
            <a:r>
              <a:rPr lang="en-US" altLang="en-US" sz="2000" dirty="0" err="1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Askanase</a:t>
            </a:r>
            <a:r>
              <a:rPr lang="en-GB" altLang="en-US" sz="2000" dirty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altLang="en-US" sz="2000" dirty="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2002, </a:t>
            </a:r>
            <a:r>
              <a:rPr lang="en-GB" altLang="en-US" sz="2000" dirty="0" err="1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Izmirly</a:t>
            </a:r>
            <a:r>
              <a:rPr lang="en-GB" altLang="en-US" sz="2000" dirty="0" smtClean="0">
                <a:solidFill>
                  <a:schemeClr val="accent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2010&amp; 2012</a:t>
            </a:r>
            <a:endParaRPr lang="en-GB" altLang="en-US" sz="2000" dirty="0">
              <a:solidFill>
                <a:schemeClr val="accent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391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25438"/>
            <a:ext cx="8208912" cy="893762"/>
          </a:xfrm>
        </p:spPr>
        <p:txBody>
          <a:bodyPr/>
          <a:lstStyle/>
          <a:p>
            <a:r>
              <a:rPr lang="en-GB" altLang="en-US" sz="3200" b="1" dirty="0">
                <a:solidFill>
                  <a:schemeClr val="accent2"/>
                </a:solidFill>
              </a:rPr>
              <a:t>Congenital Heart Block</a:t>
            </a:r>
            <a:br>
              <a:rPr lang="en-GB" altLang="en-US" sz="3200" b="1" dirty="0">
                <a:solidFill>
                  <a:schemeClr val="accent2"/>
                </a:solidFill>
              </a:rPr>
            </a:br>
            <a:r>
              <a:rPr lang="en-GB" altLang="en-US" sz="3200" b="1" dirty="0">
                <a:solidFill>
                  <a:schemeClr val="accent2"/>
                </a:solidFill>
              </a:rPr>
              <a:t>associated with </a:t>
            </a:r>
            <a:r>
              <a:rPr lang="en-GB" altLang="en-US" sz="3200" b="1" dirty="0" smtClean="0">
                <a:solidFill>
                  <a:schemeClr val="accent2"/>
                </a:solidFill>
              </a:rPr>
              <a:t>anti-Ro/La antibodies</a:t>
            </a:r>
            <a:endParaRPr lang="en-GB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cs typeface="Times New Roman" pitchFamily="18" charset="0"/>
              </a:rPr>
              <a:t>CCHB carries a significant mortality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cs typeface="Times New Roman" pitchFamily="18" charset="0"/>
              </a:rPr>
              <a:t>15-30%, primarily fetal and neonatal</a:t>
            </a:r>
          </a:p>
          <a:p>
            <a:pPr lvl="1">
              <a:lnSpc>
                <a:spcPct val="90000"/>
              </a:lnSpc>
            </a:pPr>
            <a:endParaRPr lang="en-US" altLang="en-US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cs typeface="Times New Roman" pitchFamily="18" charset="0"/>
              </a:rPr>
              <a:t>and morbidity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cs typeface="Times New Roman" pitchFamily="18" charset="0"/>
              </a:rPr>
              <a:t>67% of surviving affected children with CCHB require permanent pacing before adulthood</a:t>
            </a:r>
          </a:p>
          <a:p>
            <a:pPr lvl="1">
              <a:lnSpc>
                <a:spcPct val="90000"/>
              </a:lnSpc>
            </a:pPr>
            <a:endParaRPr lang="en-US" altLang="en-US">
              <a:cs typeface="Times New Roman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>
                <a:cs typeface="Times New Roman" pitchFamily="18" charset="0"/>
              </a:rPr>
              <a:t>Incomplete block may progress in utero or after delivery </a:t>
            </a:r>
            <a:endParaRPr lang="en-GB" altLang="en-US"/>
          </a:p>
        </p:txBody>
      </p:sp>
      <p:sp>
        <p:nvSpPr>
          <p:cNvPr id="812036" name="Text Box 4"/>
          <p:cNvSpPr txBox="1">
            <a:spLocks noChangeArrowheads="1"/>
          </p:cNvSpPr>
          <p:nvPr/>
        </p:nvSpPr>
        <p:spPr bwMode="auto">
          <a:xfrm>
            <a:off x="5105400" y="6019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GB" altLang="en-US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en-US" sz="2400">
                <a:solidFill>
                  <a:schemeClr val="accent2"/>
                </a:solidFill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4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Which drugs can you use </a:t>
            </a:r>
            <a:br>
              <a:rPr lang="en-GB" sz="3600" b="1" dirty="0" smtClean="0">
                <a:solidFill>
                  <a:schemeClr val="accent2"/>
                </a:solidFill>
              </a:rPr>
            </a:br>
            <a:r>
              <a:rPr lang="en-GB" sz="3600" b="1" dirty="0" smtClean="0">
                <a:solidFill>
                  <a:schemeClr val="accent2"/>
                </a:solidFill>
              </a:rPr>
              <a:t>in a woman with lupus?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5365"/>
            <a:ext cx="8229600" cy="4525963"/>
          </a:xfrm>
        </p:spPr>
        <p:txBody>
          <a:bodyPr/>
          <a:lstStyle/>
          <a:p>
            <a:r>
              <a:rPr lang="en-GB" dirty="0" smtClean="0"/>
              <a:t>Who wants to conceive?</a:t>
            </a:r>
          </a:p>
          <a:p>
            <a:endParaRPr lang="en-GB" dirty="0" smtClean="0"/>
          </a:p>
          <a:p>
            <a:r>
              <a:rPr lang="en-GB" dirty="0" smtClean="0"/>
              <a:t>Who is pregnant?</a:t>
            </a:r>
          </a:p>
          <a:p>
            <a:endParaRPr lang="en-GB" dirty="0" smtClean="0"/>
          </a:p>
          <a:p>
            <a:r>
              <a:rPr lang="en-GB" dirty="0" smtClean="0"/>
              <a:t>Who is breast-feeding?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Drugs compatible with pregnancy</a:t>
            </a:r>
            <a:endParaRPr lang="en-GB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84784"/>
            <a:ext cx="7872413" cy="55626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spcAft>
                <a:spcPct val="10000"/>
              </a:spcAft>
              <a:buFontTx/>
              <a:buNone/>
            </a:pPr>
            <a:r>
              <a:rPr lang="en-GB" altLang="en-US" sz="2800" dirty="0" smtClean="0"/>
              <a:t>What </a:t>
            </a:r>
            <a:r>
              <a:rPr lang="en-GB" altLang="en-US" sz="2800" dirty="0"/>
              <a:t>drugs can she take for lupus </a:t>
            </a:r>
            <a:r>
              <a:rPr lang="en-GB" altLang="en-US" sz="2800" dirty="0" smtClean="0"/>
              <a:t>before, during and after </a:t>
            </a:r>
            <a:r>
              <a:rPr lang="en-GB" altLang="en-US" sz="2800" dirty="0"/>
              <a:t>pregnancy?</a:t>
            </a:r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r>
              <a:rPr lang="en-GB" altLang="en-US" sz="2400" dirty="0"/>
              <a:t>Hydroxychloroquine</a:t>
            </a:r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r>
              <a:rPr lang="en-GB" altLang="en-US" sz="2400" dirty="0" smtClean="0"/>
              <a:t>Prednisolone</a:t>
            </a:r>
            <a:endParaRPr lang="en-GB" altLang="en-US" sz="2400" dirty="0"/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r>
              <a:rPr lang="en-GB" altLang="en-US" sz="2400" dirty="0"/>
              <a:t>Azathioprine</a:t>
            </a:r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r>
              <a:rPr lang="en-GB" altLang="en-US" sz="2400" dirty="0" err="1" smtClean="0"/>
              <a:t>Ciclosporin</a:t>
            </a:r>
            <a:r>
              <a:rPr lang="en-GB" altLang="en-US" sz="2400" dirty="0" smtClean="0"/>
              <a:t>/tacrolimus</a:t>
            </a:r>
            <a:endParaRPr lang="en-GB" altLang="en-US" sz="2400" dirty="0"/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endParaRPr lang="en-GB" altLang="en-US" sz="2400" dirty="0"/>
          </a:p>
          <a:p>
            <a:pPr marL="609600" indent="-609600">
              <a:lnSpc>
                <a:spcPct val="80000"/>
              </a:lnSpc>
              <a:spcAft>
                <a:spcPct val="10000"/>
              </a:spcAft>
              <a:buFontTx/>
              <a:buNone/>
            </a:pPr>
            <a:r>
              <a:rPr lang="en-GB" altLang="en-US" sz="2800" dirty="0" smtClean="0"/>
              <a:t>What </a:t>
            </a:r>
            <a:r>
              <a:rPr lang="en-GB" altLang="en-US" sz="2800" dirty="0"/>
              <a:t>factors influence decision to treat with any other drugs in </a:t>
            </a:r>
            <a:r>
              <a:rPr lang="en-GB" altLang="en-US" sz="2800" dirty="0" smtClean="0"/>
              <a:t>lupus</a:t>
            </a:r>
            <a:r>
              <a:rPr lang="en-GB" altLang="en-US" sz="2800" dirty="0"/>
              <a:t>?</a:t>
            </a:r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r>
              <a:rPr lang="en-GB" altLang="en-US" sz="2400" dirty="0"/>
              <a:t>Risk of thrombosis</a:t>
            </a:r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r>
              <a:rPr lang="en-GB" altLang="en-US" sz="2400" dirty="0"/>
              <a:t>Blood pressure but avoid ACE inhibitors/ARB </a:t>
            </a:r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r>
              <a:rPr lang="en-GB" altLang="en-US" sz="2400" dirty="0"/>
              <a:t>Risk of pre-eclampsia</a:t>
            </a:r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endParaRPr lang="en-GB" altLang="en-US" sz="2400" dirty="0"/>
          </a:p>
          <a:p>
            <a:pPr marL="990600" lvl="1" indent="-533400">
              <a:lnSpc>
                <a:spcPct val="80000"/>
              </a:lnSpc>
              <a:spcAft>
                <a:spcPct val="10000"/>
              </a:spcAft>
            </a:pPr>
            <a:endParaRPr lang="en-GB" altLang="en-US" sz="2000" dirty="0"/>
          </a:p>
          <a:p>
            <a:pPr marL="609600" indent="-609600">
              <a:lnSpc>
                <a:spcPct val="80000"/>
              </a:lnSpc>
              <a:spcAft>
                <a:spcPct val="10000"/>
              </a:spcAft>
              <a:buFontTx/>
              <a:buNone/>
            </a:pPr>
            <a:r>
              <a:rPr lang="en-GB" alt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505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tx1"/>
                </a:solidFill>
              </a:rPr>
              <a:t>Second case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7086600" cy="1752600"/>
          </a:xfrm>
        </p:spPr>
        <p:txBody>
          <a:bodyPr/>
          <a:lstStyle/>
          <a:p>
            <a:pPr latinLnBrk="1"/>
            <a:r>
              <a:rPr lang="en-GB" b="1" dirty="0">
                <a:solidFill>
                  <a:srgbClr val="000090"/>
                </a:solidFill>
                <a:latin typeface="Calibri"/>
                <a:cs typeface="Calibri"/>
              </a:rPr>
              <a:t>Post Partum Cerebrovascular Accident </a:t>
            </a:r>
          </a:p>
          <a:p>
            <a:pPr latinLnBrk="1"/>
            <a:r>
              <a:rPr lang="en-GB" b="1" dirty="0">
                <a:solidFill>
                  <a:srgbClr val="000090"/>
                </a:solidFill>
                <a:latin typeface="Calibri"/>
                <a:cs typeface="Calibri"/>
              </a:rPr>
              <a:t>of Rare Aetiology </a:t>
            </a:r>
            <a:r>
              <a:rPr lang="en-US" b="1" dirty="0" err="1">
                <a:solidFill>
                  <a:srgbClr val="000090"/>
                </a:solidFill>
                <a:latin typeface="Calibri"/>
                <a:cs typeface="Calibri"/>
              </a:rPr>
              <a:t>i</a:t>
            </a:r>
            <a:r>
              <a:rPr lang="en-GB" b="1" dirty="0">
                <a:solidFill>
                  <a:srgbClr val="000090"/>
                </a:solidFill>
                <a:latin typeface="Calibri"/>
                <a:cs typeface="Calibri"/>
              </a:rPr>
              <a:t>n SLE</a:t>
            </a:r>
            <a:endParaRPr lang="en-US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b="1" dirty="0" smtClean="0">
              <a:cs typeface="Arial"/>
            </a:endParaRPr>
          </a:p>
          <a:p>
            <a:r>
              <a:rPr lang="en-US" b="1" dirty="0" err="1" smtClean="0">
                <a:cs typeface="Arial"/>
              </a:rPr>
              <a:t>Maha</a:t>
            </a:r>
            <a:r>
              <a:rPr lang="en-US" b="1" dirty="0" smtClean="0">
                <a:cs typeface="Arial"/>
              </a:rPr>
              <a:t> </a:t>
            </a:r>
            <a:r>
              <a:rPr lang="en-US" b="1" dirty="0" err="1">
                <a:cs typeface="Arial"/>
              </a:rPr>
              <a:t>Azeez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91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Treatment of John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drug (s) would you use for management of thrombocytopenia and neutropenia?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79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GB" altLang="en-US" sz="4000" b="1" dirty="0" smtClean="0">
                <a:solidFill>
                  <a:schemeClr val="accent2"/>
                </a:solidFill>
              </a:rPr>
              <a:t>Current treatment of </a:t>
            </a:r>
            <a:br>
              <a:rPr lang="en-GB" altLang="en-US" sz="4000" b="1" dirty="0" smtClean="0">
                <a:solidFill>
                  <a:schemeClr val="accent2"/>
                </a:solidFill>
              </a:rPr>
            </a:br>
            <a:r>
              <a:rPr lang="en-GB" altLang="en-US" sz="4000" b="1" dirty="0" smtClean="0">
                <a:solidFill>
                  <a:schemeClr val="accent2"/>
                </a:solidFill>
              </a:rPr>
              <a:t>moderate and severe lupus </a:t>
            </a:r>
            <a:r>
              <a:rPr lang="en-GB" altLang="en-US" sz="4000" dirty="0" smtClean="0">
                <a:solidFill>
                  <a:schemeClr val="accent2"/>
                </a:solidFill>
              </a:rPr>
              <a:t/>
            </a:r>
            <a:br>
              <a:rPr lang="en-GB" altLang="en-US" sz="4000" dirty="0" smtClean="0">
                <a:solidFill>
                  <a:schemeClr val="accent2"/>
                </a:solidFill>
              </a:rPr>
            </a:br>
            <a:endParaRPr lang="en-GB" alt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7938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accent2"/>
                </a:solidFill>
              </a:rPr>
              <a:t>Corticosteroids</a:t>
            </a:r>
            <a:r>
              <a:rPr lang="en-GB" altLang="en-US" sz="2400" dirty="0" smtClean="0">
                <a:solidFill>
                  <a:schemeClr val="tx2"/>
                </a:solidFill>
              </a:rPr>
              <a:t> </a:t>
            </a:r>
            <a:endParaRPr lang="en-GB" altLang="en-US" sz="2400" dirty="0" smtClean="0"/>
          </a:p>
          <a:p>
            <a:pPr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Methotrexate</a:t>
            </a:r>
          </a:p>
          <a:p>
            <a:pPr>
              <a:buFontTx/>
              <a:buNone/>
            </a:pPr>
            <a:endParaRPr lang="en-GB" altLang="en-US" sz="2400" dirty="0" smtClean="0"/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Azathioprine</a:t>
            </a:r>
          </a:p>
          <a:p>
            <a:pPr>
              <a:buFontTx/>
              <a:buNone/>
            </a:pPr>
            <a:r>
              <a:rPr lang="en-GB" altLang="en-US" sz="2400" dirty="0" err="1" smtClean="0">
                <a:solidFill>
                  <a:schemeClr val="accent2"/>
                </a:solidFill>
              </a:rPr>
              <a:t>Ciclosporin</a:t>
            </a:r>
            <a:r>
              <a:rPr lang="en-GB" altLang="en-US" sz="2400" dirty="0" smtClean="0">
                <a:solidFill>
                  <a:schemeClr val="accent2"/>
                </a:solidFill>
              </a:rPr>
              <a:t> A/Tacrolimus</a:t>
            </a:r>
          </a:p>
          <a:p>
            <a:pPr>
              <a:buFontTx/>
              <a:buNone/>
            </a:pPr>
            <a:r>
              <a:rPr lang="en-GB" altLang="en-US" sz="2400" dirty="0" err="1" smtClean="0"/>
              <a:t>Leflunomide</a:t>
            </a:r>
            <a:endParaRPr lang="en-GB" altLang="en-US" sz="2400" dirty="0" smtClean="0"/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Mycophenolate </a:t>
            </a:r>
            <a:r>
              <a:rPr lang="en-GB" altLang="en-US" sz="2400" dirty="0" err="1" smtClean="0">
                <a:solidFill>
                  <a:schemeClr val="tx2"/>
                </a:solidFill>
              </a:rPr>
              <a:t>mofetil</a:t>
            </a:r>
            <a:endParaRPr lang="en-GB" altLang="en-US" sz="2400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Cyclophosphamide</a:t>
            </a:r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Rituximab</a:t>
            </a:r>
          </a:p>
          <a:p>
            <a:pPr>
              <a:buFontTx/>
              <a:buNone/>
            </a:pPr>
            <a:r>
              <a:rPr lang="en-GB" altLang="en-US" sz="2400" dirty="0" err="1" smtClean="0">
                <a:solidFill>
                  <a:schemeClr val="tx2"/>
                </a:solidFill>
              </a:rPr>
              <a:t>Belimumab</a:t>
            </a:r>
            <a:endParaRPr lang="en-GB" altLang="en-US" sz="2400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GB" altLang="en-US" sz="2400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GB" altLang="en-US" sz="240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altLang="en-US" sz="2400" dirty="0" smtClean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0263" y="1752600"/>
            <a:ext cx="4122737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dirty="0" smtClean="0"/>
              <a:t>Oral, IM or intravenous</a:t>
            </a:r>
          </a:p>
          <a:p>
            <a:pPr>
              <a:buNone/>
            </a:pPr>
            <a:r>
              <a:rPr lang="en-GB" altLang="en-US" sz="2400" dirty="0"/>
              <a:t>weekly oral/IM/</a:t>
            </a:r>
            <a:r>
              <a:rPr lang="en-GB" altLang="en-US" sz="2400" dirty="0" err="1"/>
              <a:t>subcut</a:t>
            </a:r>
            <a:endParaRPr lang="en-GB" altLang="en-US" sz="2400" dirty="0"/>
          </a:p>
          <a:p>
            <a:pPr>
              <a:buFontTx/>
              <a:buNone/>
            </a:pPr>
            <a:endParaRPr lang="en-GB" altLang="en-US" sz="2400" dirty="0" smtClean="0"/>
          </a:p>
          <a:p>
            <a:pPr>
              <a:buFontTx/>
              <a:buNone/>
            </a:pPr>
            <a:r>
              <a:rPr lang="en-GB" altLang="en-US" sz="2400" dirty="0" smtClean="0"/>
              <a:t>oral continuous</a:t>
            </a:r>
          </a:p>
          <a:p>
            <a:pPr>
              <a:buFontTx/>
              <a:buNone/>
            </a:pPr>
            <a:r>
              <a:rPr lang="en-GB" altLang="en-US" sz="2400" dirty="0"/>
              <a:t>oral continuous</a:t>
            </a:r>
          </a:p>
          <a:p>
            <a:pPr>
              <a:buFontTx/>
              <a:buNone/>
            </a:pPr>
            <a:r>
              <a:rPr lang="en-GB" altLang="en-US" sz="2400" dirty="0"/>
              <a:t>oral continuous</a:t>
            </a:r>
          </a:p>
          <a:p>
            <a:pPr>
              <a:buNone/>
            </a:pPr>
            <a:r>
              <a:rPr lang="en-GB" altLang="en-US" sz="2400" dirty="0"/>
              <a:t>oral continuous</a:t>
            </a:r>
          </a:p>
          <a:p>
            <a:pPr>
              <a:buFontTx/>
              <a:buNone/>
            </a:pPr>
            <a:r>
              <a:rPr lang="en-GB" altLang="en-US" sz="2400" dirty="0" smtClean="0"/>
              <a:t>IV pulse (oral)</a:t>
            </a:r>
          </a:p>
          <a:p>
            <a:pPr>
              <a:buFontTx/>
              <a:buNone/>
            </a:pPr>
            <a:r>
              <a:rPr lang="en-GB" altLang="en-US" sz="2400" dirty="0" smtClean="0"/>
              <a:t>IV intermittent</a:t>
            </a:r>
          </a:p>
          <a:p>
            <a:pPr>
              <a:buFontTx/>
              <a:buNone/>
            </a:pPr>
            <a:r>
              <a:rPr lang="en-GB" altLang="en-US" sz="2400" dirty="0" smtClean="0"/>
              <a:t>IV monthly</a:t>
            </a:r>
          </a:p>
        </p:txBody>
      </p:sp>
    </p:spTree>
    <p:extLst>
      <p:ext uri="{BB962C8B-B14F-4D97-AF65-F5344CB8AC3E}">
        <p14:creationId xmlns:p14="http://schemas.microsoft.com/office/powerpoint/2010/main" val="36631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en-US"/>
          </a:p>
        </p:txBody>
      </p:sp>
      <p:pic>
        <p:nvPicPr>
          <p:cNvPr id="3076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785938"/>
            <a:ext cx="2574925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7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6434138" y="2090738"/>
          <a:ext cx="1993900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PhotoStyler Image" r:id="rId5" imgW="1993900" imgH="2397125" progId="PhotoStylerImage">
                  <p:embed/>
                </p:oleObj>
              </mc:Choice>
              <mc:Fallback>
                <p:oleObj name="PhotoStyler Image" r:id="rId5" imgW="1993900" imgH="2397125" progId="PhotoStylerImag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138" y="2090738"/>
                        <a:ext cx="1993900" cy="239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-1116013" y="376238"/>
            <a:ext cx="12138026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b="1" dirty="0">
                <a:solidFill>
                  <a:srgbClr val="66FFFF"/>
                </a:solidFill>
              </a:rPr>
              <a:t>		</a:t>
            </a:r>
            <a:r>
              <a:rPr lang="en-US" altLang="en-US" sz="3600" b="1" dirty="0">
                <a:solidFill>
                  <a:schemeClr val="accent2"/>
                </a:solidFill>
              </a:rPr>
              <a:t>Systemic Lupus Erythematosus (SLE)</a:t>
            </a:r>
          </a:p>
        </p:txBody>
      </p:sp>
      <p:grpSp>
        <p:nvGrpSpPr>
          <p:cNvPr id="3079" name="Group 7"/>
          <p:cNvGrpSpPr>
            <a:grpSpLocks/>
          </p:cNvGrpSpPr>
          <p:nvPr/>
        </p:nvGrpSpPr>
        <p:grpSpPr bwMode="auto">
          <a:xfrm>
            <a:off x="3962400" y="1828800"/>
            <a:ext cx="1995488" cy="4610100"/>
            <a:chOff x="2757" y="1173"/>
            <a:chExt cx="1414" cy="2904"/>
          </a:xfrm>
        </p:grpSpPr>
        <p:pic>
          <p:nvPicPr>
            <p:cNvPr id="3084" name="Picture 8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" y="1173"/>
              <a:ext cx="1414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9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" y="2757"/>
              <a:ext cx="1414" cy="1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0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" y="2085"/>
              <a:ext cx="1403" cy="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0" name="Rectangle 11"/>
          <p:cNvSpPr>
            <a:spLocks noChangeArrowheads="1"/>
          </p:cNvSpPr>
          <p:nvPr/>
        </p:nvSpPr>
        <p:spPr bwMode="auto">
          <a:xfrm>
            <a:off x="920750" y="1189038"/>
            <a:ext cx="847815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 smtClean="0">
                <a:solidFill>
                  <a:srgbClr val="FFFFFF"/>
                </a:solidFill>
              </a:rPr>
              <a:t> </a:t>
            </a:r>
            <a:r>
              <a:rPr lang="en-US" altLang="en-US" b="1" dirty="0" smtClean="0"/>
              <a:t>Clinical features        Autoantibodies        </a:t>
            </a:r>
            <a:r>
              <a:rPr lang="en-US" altLang="en-US" b="1" dirty="0"/>
              <a:t>Immune complexes</a:t>
            </a:r>
          </a:p>
        </p:txBody>
      </p:sp>
      <p:pic>
        <p:nvPicPr>
          <p:cNvPr id="3081" name="Picture 1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5030788"/>
            <a:ext cx="17986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3"/>
          <p:cNvSpPr>
            <a:spLocks noChangeArrowheads="1"/>
          </p:cNvSpPr>
          <p:nvPr/>
        </p:nvSpPr>
        <p:spPr bwMode="auto">
          <a:xfrm>
            <a:off x="6924675" y="1646238"/>
            <a:ext cx="823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  Skin</a:t>
            </a:r>
          </a:p>
        </p:txBody>
      </p:sp>
      <p:sp>
        <p:nvSpPr>
          <p:cNvPr id="3083" name="Rectangle 14"/>
          <p:cNvSpPr>
            <a:spLocks noChangeArrowheads="1"/>
          </p:cNvSpPr>
          <p:nvPr/>
        </p:nvSpPr>
        <p:spPr bwMode="auto">
          <a:xfrm>
            <a:off x="6799263" y="4491038"/>
            <a:ext cx="11382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  Kidney</a:t>
            </a:r>
          </a:p>
        </p:txBody>
      </p:sp>
    </p:spTree>
    <p:extLst>
      <p:ext uri="{BB962C8B-B14F-4D97-AF65-F5344CB8AC3E}">
        <p14:creationId xmlns:p14="http://schemas.microsoft.com/office/powerpoint/2010/main" val="3169792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Treatment of John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drug (s) would you use for management of autoimmune liver disease in a patient like this with lupus?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60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1824"/>
            <a:ext cx="8229600" cy="1143000"/>
          </a:xfrm>
        </p:spPr>
        <p:txBody>
          <a:bodyPr/>
          <a:lstStyle/>
          <a:p>
            <a:r>
              <a:rPr lang="en-GB" altLang="en-US" sz="4000" b="1" dirty="0" smtClean="0">
                <a:solidFill>
                  <a:schemeClr val="accent2"/>
                </a:solidFill>
              </a:rPr>
              <a:t>Current treatment of </a:t>
            </a:r>
            <a:br>
              <a:rPr lang="en-GB" altLang="en-US" sz="4000" b="1" dirty="0" smtClean="0">
                <a:solidFill>
                  <a:schemeClr val="accent2"/>
                </a:solidFill>
              </a:rPr>
            </a:br>
            <a:r>
              <a:rPr lang="en-GB" altLang="en-US" sz="4000" b="1" dirty="0" smtClean="0">
                <a:solidFill>
                  <a:schemeClr val="accent2"/>
                </a:solidFill>
              </a:rPr>
              <a:t>moderate and severe lupus </a:t>
            </a:r>
            <a:r>
              <a:rPr lang="en-GB" altLang="en-US" sz="4000" dirty="0" smtClean="0">
                <a:solidFill>
                  <a:schemeClr val="accent2"/>
                </a:solidFill>
              </a:rPr>
              <a:t/>
            </a:r>
            <a:br>
              <a:rPr lang="en-GB" altLang="en-US" sz="4000" dirty="0" smtClean="0">
                <a:solidFill>
                  <a:schemeClr val="accent2"/>
                </a:solidFill>
              </a:rPr>
            </a:br>
            <a:endParaRPr lang="en-GB" alt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7938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accent2"/>
                </a:solidFill>
              </a:rPr>
              <a:t>Corticosteroids</a:t>
            </a:r>
            <a:r>
              <a:rPr lang="en-GB" altLang="en-US" sz="2400" dirty="0" smtClean="0">
                <a:solidFill>
                  <a:schemeClr val="tx2"/>
                </a:solidFill>
              </a:rPr>
              <a:t> </a:t>
            </a:r>
            <a:endParaRPr lang="en-GB" altLang="en-US" sz="2400" dirty="0" smtClean="0"/>
          </a:p>
          <a:p>
            <a:pPr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Methotrexate</a:t>
            </a:r>
          </a:p>
          <a:p>
            <a:pPr>
              <a:buFontTx/>
              <a:buNone/>
            </a:pPr>
            <a:endParaRPr lang="en-GB" altLang="en-US" sz="2400" dirty="0" smtClean="0"/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Azathioprine</a:t>
            </a:r>
          </a:p>
          <a:p>
            <a:pPr>
              <a:buFontTx/>
              <a:buNone/>
            </a:pPr>
            <a:r>
              <a:rPr lang="en-GB" altLang="en-US" sz="2400" dirty="0" err="1" smtClean="0"/>
              <a:t>Ciclosporin</a:t>
            </a:r>
            <a:r>
              <a:rPr lang="en-GB" altLang="en-US" sz="2400" dirty="0" smtClean="0"/>
              <a:t> A/Tacrolimus</a:t>
            </a:r>
          </a:p>
          <a:p>
            <a:pPr>
              <a:buFontTx/>
              <a:buNone/>
            </a:pPr>
            <a:r>
              <a:rPr lang="en-GB" altLang="en-US" sz="2400" dirty="0" err="1" smtClean="0"/>
              <a:t>Leflunomide</a:t>
            </a:r>
            <a:endParaRPr lang="en-GB" altLang="en-US" sz="2400" dirty="0" smtClean="0"/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accent2"/>
                </a:solidFill>
              </a:rPr>
              <a:t>Mycophenolate </a:t>
            </a:r>
            <a:r>
              <a:rPr lang="en-GB" altLang="en-US" sz="2400" dirty="0" err="1" smtClean="0">
                <a:solidFill>
                  <a:schemeClr val="accent2"/>
                </a:solidFill>
              </a:rPr>
              <a:t>mofetil</a:t>
            </a:r>
            <a:endParaRPr lang="en-GB" altLang="en-US" sz="240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Cyclophosphamide</a:t>
            </a:r>
          </a:p>
          <a:p>
            <a:pPr>
              <a:buFontTx/>
              <a:buNone/>
            </a:pPr>
            <a:r>
              <a:rPr lang="en-GB" altLang="en-US" sz="2400" dirty="0" smtClean="0">
                <a:solidFill>
                  <a:schemeClr val="tx2"/>
                </a:solidFill>
              </a:rPr>
              <a:t>Rituximab</a:t>
            </a:r>
          </a:p>
          <a:p>
            <a:pPr>
              <a:buFontTx/>
              <a:buNone/>
            </a:pPr>
            <a:r>
              <a:rPr lang="en-GB" altLang="en-US" sz="2400" dirty="0" err="1" smtClean="0">
                <a:solidFill>
                  <a:schemeClr val="tx2"/>
                </a:solidFill>
              </a:rPr>
              <a:t>Belimumab</a:t>
            </a:r>
            <a:endParaRPr lang="en-GB" altLang="en-US" sz="2400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GB" altLang="en-US" sz="2400" dirty="0" smtClean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GB" altLang="en-US" sz="2400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GB" altLang="en-US" sz="2400" dirty="0" smtClean="0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0263" y="1752600"/>
            <a:ext cx="4122737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dirty="0" smtClean="0"/>
              <a:t>Oral, IM or intravenous</a:t>
            </a:r>
          </a:p>
          <a:p>
            <a:pPr>
              <a:buNone/>
            </a:pPr>
            <a:r>
              <a:rPr lang="en-GB" altLang="en-US" sz="2400" dirty="0"/>
              <a:t>weekly oral/IM/</a:t>
            </a:r>
            <a:r>
              <a:rPr lang="en-GB" altLang="en-US" sz="2400" dirty="0" err="1"/>
              <a:t>subcut</a:t>
            </a:r>
            <a:endParaRPr lang="en-GB" altLang="en-US" sz="2400" dirty="0"/>
          </a:p>
          <a:p>
            <a:pPr>
              <a:buFontTx/>
              <a:buNone/>
            </a:pPr>
            <a:endParaRPr lang="en-GB" altLang="en-US" sz="2400" dirty="0" smtClean="0"/>
          </a:p>
          <a:p>
            <a:pPr>
              <a:buFontTx/>
              <a:buNone/>
            </a:pPr>
            <a:r>
              <a:rPr lang="en-GB" altLang="en-US" sz="2400" dirty="0" smtClean="0"/>
              <a:t>oral continuous</a:t>
            </a:r>
          </a:p>
          <a:p>
            <a:pPr>
              <a:buFontTx/>
              <a:buNone/>
            </a:pPr>
            <a:r>
              <a:rPr lang="en-GB" altLang="en-US" sz="2400" dirty="0"/>
              <a:t>oral continuous</a:t>
            </a:r>
          </a:p>
          <a:p>
            <a:pPr>
              <a:buFontTx/>
              <a:buNone/>
            </a:pPr>
            <a:r>
              <a:rPr lang="en-GB" altLang="en-US" sz="2400" dirty="0"/>
              <a:t>oral continuous</a:t>
            </a:r>
          </a:p>
          <a:p>
            <a:pPr>
              <a:buNone/>
            </a:pPr>
            <a:r>
              <a:rPr lang="en-GB" altLang="en-US" sz="2400" dirty="0"/>
              <a:t>oral continuous</a:t>
            </a:r>
          </a:p>
          <a:p>
            <a:pPr>
              <a:buFontTx/>
              <a:buNone/>
            </a:pPr>
            <a:r>
              <a:rPr lang="en-GB" altLang="en-US" sz="2400" dirty="0" smtClean="0"/>
              <a:t>IV pulse (oral)</a:t>
            </a:r>
          </a:p>
          <a:p>
            <a:pPr>
              <a:buFontTx/>
              <a:buNone/>
            </a:pPr>
            <a:r>
              <a:rPr lang="en-GB" altLang="en-US" sz="2400" dirty="0" smtClean="0"/>
              <a:t>IV intermittent</a:t>
            </a:r>
          </a:p>
          <a:p>
            <a:pPr>
              <a:buFontTx/>
              <a:buNone/>
            </a:pPr>
            <a:r>
              <a:rPr lang="en-GB" altLang="en-US" sz="2400" dirty="0" smtClean="0"/>
              <a:t>IV monthly</a:t>
            </a:r>
          </a:p>
        </p:txBody>
      </p:sp>
    </p:spTree>
    <p:extLst>
      <p:ext uri="{BB962C8B-B14F-4D97-AF65-F5344CB8AC3E}">
        <p14:creationId xmlns:p14="http://schemas.microsoft.com/office/powerpoint/2010/main" val="287921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Third case </a:t>
            </a:r>
            <a:endParaRPr lang="en-GB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2038350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A challenging case of gastrointestinal symptoms in SLE </a:t>
            </a:r>
            <a:endParaRPr lang="en-GB" b="1" dirty="0" smtClean="0">
              <a:solidFill>
                <a:schemeClr val="accent2"/>
              </a:solidFill>
            </a:endParaRPr>
          </a:p>
          <a:p>
            <a:endParaRPr lang="en-GB" dirty="0" smtClean="0"/>
          </a:p>
          <a:p>
            <a:r>
              <a:rPr lang="en-GB" b="1" dirty="0"/>
              <a:t>Fiona Pearce</a:t>
            </a:r>
          </a:p>
        </p:txBody>
      </p:sp>
    </p:spTree>
    <p:extLst>
      <p:ext uri="{BB962C8B-B14F-4D97-AF65-F5344CB8AC3E}">
        <p14:creationId xmlns:p14="http://schemas.microsoft.com/office/powerpoint/2010/main" val="7557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9"/>
          <p:cNvSpPr>
            <a:spLocks noChangeShapeType="1"/>
          </p:cNvSpPr>
          <p:nvPr/>
        </p:nvSpPr>
        <p:spPr bwMode="auto">
          <a:xfrm flipH="1">
            <a:off x="3492500" y="4868863"/>
            <a:ext cx="142875" cy="36036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9699" name="Picture 10" descr="Fig 28 SLE bowel loo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903413"/>
            <a:ext cx="34226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r>
              <a:rPr lang="en-GB" altLang="en-US" sz="4000" b="1" dirty="0" smtClean="0">
                <a:solidFill>
                  <a:schemeClr val="accent2"/>
                </a:solidFill>
              </a:rPr>
              <a:t>Gastro-intestinal </a:t>
            </a:r>
            <a:br>
              <a:rPr lang="en-GB" altLang="en-US" sz="4000" b="1" dirty="0" smtClean="0">
                <a:solidFill>
                  <a:schemeClr val="accent2"/>
                </a:solidFill>
              </a:rPr>
            </a:br>
            <a:r>
              <a:rPr lang="en-GB" altLang="en-US" sz="4000" b="1" dirty="0" smtClean="0">
                <a:solidFill>
                  <a:schemeClr val="accent2"/>
                </a:solidFill>
              </a:rPr>
              <a:t>features of SLE</a:t>
            </a:r>
          </a:p>
        </p:txBody>
      </p:sp>
      <p:sp>
        <p:nvSpPr>
          <p:cNvPr id="29701" name="Text Placeholder 6"/>
          <p:cNvSpPr>
            <a:spLocks noGrp="1"/>
          </p:cNvSpPr>
          <p:nvPr>
            <p:ph type="body" sz="half" idx="1"/>
          </p:nvPr>
        </p:nvSpPr>
        <p:spPr>
          <a:xfrm>
            <a:off x="827088" y="1628775"/>
            <a:ext cx="4318000" cy="4327525"/>
          </a:xfrm>
        </p:spPr>
        <p:txBody>
          <a:bodyPr/>
          <a:lstStyle/>
          <a:p>
            <a:r>
              <a:rPr lang="en-GB" altLang="en-US" dirty="0" err="1" smtClean="0">
                <a:solidFill>
                  <a:schemeClr val="accent2"/>
                </a:solidFill>
              </a:rPr>
              <a:t>Serositis</a:t>
            </a:r>
            <a:endParaRPr lang="en-GB" altLang="en-US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GB" altLang="en-US" dirty="0" smtClean="0"/>
              <a:t> </a:t>
            </a:r>
          </a:p>
          <a:p>
            <a:r>
              <a:rPr lang="en-GB" altLang="en-US" dirty="0" smtClean="0"/>
              <a:t>Hepatitis</a:t>
            </a:r>
          </a:p>
          <a:p>
            <a:r>
              <a:rPr lang="en-GB" altLang="en-US" dirty="0" smtClean="0"/>
              <a:t>Cholecystitis</a:t>
            </a:r>
          </a:p>
          <a:p>
            <a:r>
              <a:rPr lang="en-GB" altLang="en-US" dirty="0" smtClean="0"/>
              <a:t>Pancreatitis</a:t>
            </a:r>
          </a:p>
          <a:p>
            <a:endParaRPr lang="en-GB" altLang="en-US" dirty="0" smtClean="0"/>
          </a:p>
          <a:p>
            <a:r>
              <a:rPr lang="en-GB" altLang="en-US" dirty="0">
                <a:solidFill>
                  <a:schemeClr val="accent2"/>
                </a:solidFill>
              </a:rPr>
              <a:t>Lupus enteropathy</a:t>
            </a:r>
          </a:p>
          <a:p>
            <a:r>
              <a:rPr lang="en-GB" altLang="en-US" b="1" dirty="0" smtClean="0">
                <a:solidFill>
                  <a:schemeClr val="accent2"/>
                </a:solidFill>
              </a:rPr>
              <a:t>Subacute bowel obstruction</a:t>
            </a:r>
          </a:p>
          <a:p>
            <a:endParaRPr lang="en-GB" altLang="en-US" dirty="0" smtClean="0"/>
          </a:p>
          <a:p>
            <a:endParaRPr lang="en-GB" altLang="en-US" dirty="0" smtClean="0"/>
          </a:p>
          <a:p>
            <a:endParaRPr lang="en-GB" altLang="en-US" dirty="0" smtClean="0"/>
          </a:p>
          <a:p>
            <a:pPr lvl="1">
              <a:buFontTx/>
              <a:buNone/>
            </a:pPr>
            <a:r>
              <a:rPr lang="en-GB" alt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535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05800" cy="914400"/>
          </a:xfrm>
        </p:spPr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Differential diagnosis </a:t>
            </a:r>
            <a:r>
              <a:rPr lang="en-GB" altLang="en-US" sz="3600" b="1" dirty="0" smtClean="0">
                <a:solidFill>
                  <a:schemeClr val="accent2"/>
                </a:solidFill>
              </a:rPr>
              <a:t>of </a:t>
            </a:r>
            <a:br>
              <a:rPr lang="en-GB" altLang="en-US" sz="3600" b="1" dirty="0" smtClean="0">
                <a:solidFill>
                  <a:schemeClr val="accent2"/>
                </a:solidFill>
              </a:rPr>
            </a:br>
            <a:r>
              <a:rPr lang="en-GB" altLang="en-US" sz="3600" b="1" dirty="0" smtClean="0">
                <a:solidFill>
                  <a:schemeClr val="accent2"/>
                </a:solidFill>
              </a:rPr>
              <a:t>acute </a:t>
            </a:r>
            <a:r>
              <a:rPr lang="en-GB" altLang="en-US" sz="3600" b="1" dirty="0">
                <a:solidFill>
                  <a:schemeClr val="accent2"/>
                </a:solidFill>
              </a:rPr>
              <a:t>abdominal </a:t>
            </a:r>
            <a:r>
              <a:rPr lang="en-GB" altLang="en-US" sz="3600" b="1" dirty="0" smtClean="0">
                <a:solidFill>
                  <a:schemeClr val="accent2"/>
                </a:solidFill>
              </a:rPr>
              <a:t>pain in SLE patient</a:t>
            </a:r>
            <a:endParaRPr lang="en-GB" altLang="en-US" b="1" dirty="0">
              <a:solidFill>
                <a:schemeClr val="accent2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GB" altLang="en-US">
                <a:solidFill>
                  <a:schemeClr val="tx2"/>
                </a:solidFill>
              </a:rPr>
              <a:t>Lupus-associated</a:t>
            </a:r>
            <a:endParaRPr lang="en-GB" altLang="en-US"/>
          </a:p>
          <a:p>
            <a:pPr lvl="1"/>
            <a:r>
              <a:rPr lang="en-GB" altLang="en-US"/>
              <a:t>vasculitis (bowel, pancreas, gall bladder)</a:t>
            </a:r>
          </a:p>
          <a:p>
            <a:pPr lvl="1"/>
            <a:r>
              <a:rPr lang="en-GB" altLang="en-US"/>
              <a:t>thrombosis (bowel, hepatic vessels)</a:t>
            </a:r>
          </a:p>
          <a:p>
            <a:pPr lvl="1"/>
            <a:r>
              <a:rPr lang="en-GB" altLang="en-US" sz="2400"/>
              <a:t>(chronic protein-losing enteropathy)</a:t>
            </a:r>
          </a:p>
          <a:p>
            <a:pPr lvl="1"/>
            <a:r>
              <a:rPr lang="en-GB" altLang="en-US"/>
              <a:t>serositis</a:t>
            </a:r>
            <a:endParaRPr lang="en-GB" altLang="en-US" sz="1400"/>
          </a:p>
          <a:p>
            <a:endParaRPr lang="en-GB" altLang="en-US" sz="1600">
              <a:solidFill>
                <a:schemeClr val="tx2"/>
              </a:solidFill>
            </a:endParaRPr>
          </a:p>
          <a:p>
            <a:r>
              <a:rPr lang="en-GB" altLang="en-US">
                <a:solidFill>
                  <a:schemeClr val="tx2"/>
                </a:solidFill>
              </a:rPr>
              <a:t>Non-lupus related</a:t>
            </a:r>
            <a:endParaRPr lang="en-GB" altLang="en-US"/>
          </a:p>
          <a:p>
            <a:pPr lvl="1"/>
            <a:r>
              <a:rPr lang="en-GB" altLang="en-US"/>
              <a:t>dyspepsia/peptic ulcer- often drug-related</a:t>
            </a:r>
          </a:p>
          <a:p>
            <a:pPr lvl="1"/>
            <a:r>
              <a:rPr lang="en-GB" altLang="en-US"/>
              <a:t>irritable bowel</a:t>
            </a:r>
          </a:p>
          <a:p>
            <a:pPr lvl="1"/>
            <a:r>
              <a:rPr lang="en-GB" altLang="en-US"/>
              <a:t>co-morbid disease</a:t>
            </a:r>
          </a:p>
        </p:txBody>
      </p:sp>
    </p:spTree>
    <p:extLst>
      <p:ext uri="{BB962C8B-B14F-4D97-AF65-F5344CB8AC3E}">
        <p14:creationId xmlns:p14="http://schemas.microsoft.com/office/powerpoint/2010/main" val="347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82000" cy="381000"/>
          </a:xfrm>
        </p:spPr>
        <p:txBody>
          <a:bodyPr/>
          <a:lstStyle/>
          <a:p>
            <a:r>
              <a:rPr lang="en-GB" altLang="en-US" sz="4000" b="1" dirty="0">
                <a:solidFill>
                  <a:schemeClr val="accent2"/>
                </a:solidFill>
              </a:rPr>
              <a:t>Diagnostic work </a:t>
            </a:r>
            <a:r>
              <a:rPr lang="en-GB" altLang="en-US" sz="4000" b="1" dirty="0" smtClean="0">
                <a:solidFill>
                  <a:schemeClr val="accent2"/>
                </a:solidFill>
              </a:rPr>
              <a:t>up</a:t>
            </a:r>
            <a:endParaRPr lang="en-GB" altLang="en-US" b="1" dirty="0">
              <a:solidFill>
                <a:schemeClr val="accent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305800" cy="4876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1. </a:t>
            </a:r>
            <a:r>
              <a:rPr lang="en-GB" altLang="en-US" sz="2400" b="1" dirty="0">
                <a:solidFill>
                  <a:schemeClr val="tx2"/>
                </a:solidFill>
              </a:rPr>
              <a:t>Clinical assessment</a:t>
            </a:r>
          </a:p>
          <a:p>
            <a:pPr lvl="1"/>
            <a:r>
              <a:rPr lang="en-GB" altLang="en-US" sz="2400" dirty="0"/>
              <a:t>active lupus including urinalysis</a:t>
            </a:r>
          </a:p>
          <a:p>
            <a:pPr lvl="1"/>
            <a:r>
              <a:rPr lang="en-GB" altLang="en-US" sz="2400" dirty="0"/>
              <a:t>previous thrombosis</a:t>
            </a:r>
          </a:p>
          <a:p>
            <a:pPr lvl="1"/>
            <a:r>
              <a:rPr lang="en-GB" altLang="en-US" sz="2400" dirty="0"/>
              <a:t>infection</a:t>
            </a:r>
          </a:p>
          <a:p>
            <a:pPr lvl="1"/>
            <a:endParaRPr lang="en-GB" altLang="en-US" sz="2400" dirty="0"/>
          </a:p>
          <a:p>
            <a:pPr>
              <a:buFontTx/>
              <a:buNone/>
            </a:pPr>
            <a:r>
              <a:rPr lang="en-GB" altLang="en-US" sz="2400" dirty="0">
                <a:solidFill>
                  <a:schemeClr val="tx2"/>
                </a:solidFill>
              </a:rPr>
              <a:t>2</a:t>
            </a:r>
            <a:r>
              <a:rPr lang="en-GB" altLang="en-US" sz="2400" b="1" dirty="0">
                <a:solidFill>
                  <a:schemeClr val="tx2"/>
                </a:solidFill>
              </a:rPr>
              <a:t>. Laboratory assessment</a:t>
            </a:r>
            <a:endParaRPr lang="en-GB" altLang="en-US" sz="2400" b="1" dirty="0"/>
          </a:p>
          <a:p>
            <a:pPr lvl="1"/>
            <a:r>
              <a:rPr lang="en-GB" altLang="en-US" sz="2400" dirty="0"/>
              <a:t>Haematology, (ESR) , CRP </a:t>
            </a:r>
          </a:p>
          <a:p>
            <a:pPr lvl="1"/>
            <a:r>
              <a:rPr lang="en-GB" altLang="en-US" sz="2400" dirty="0"/>
              <a:t>Renal assessment, liver function, amylase, lipids</a:t>
            </a:r>
          </a:p>
          <a:p>
            <a:pPr lvl="1"/>
            <a:r>
              <a:rPr lang="en-GB" altLang="en-US" sz="2400" dirty="0"/>
              <a:t>Infection screen</a:t>
            </a:r>
          </a:p>
          <a:p>
            <a:pPr lvl="1"/>
            <a:r>
              <a:rPr lang="en-GB" altLang="en-US" sz="2400" dirty="0"/>
              <a:t>ANA, anti-dsDNA Abs, C3, C4, C3d</a:t>
            </a:r>
          </a:p>
          <a:p>
            <a:pPr lvl="1"/>
            <a:r>
              <a:rPr lang="en-GB" altLang="en-US" sz="2400" dirty="0"/>
              <a:t>Lupus anticoagulant, anti-phospholipid antibodies</a:t>
            </a:r>
          </a:p>
          <a:p>
            <a:pPr lvl="1"/>
            <a:endParaRPr lang="en-GB" altLang="en-US" dirty="0"/>
          </a:p>
          <a:p>
            <a:pPr lvl="1"/>
            <a:endParaRPr lang="en-GB" altLang="en-US" dirty="0"/>
          </a:p>
          <a:p>
            <a:pPr lvl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7618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001000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400" b="1" dirty="0">
                <a:solidFill>
                  <a:schemeClr val="tx2"/>
                </a:solidFill>
              </a:rPr>
              <a:t>3. Imaging</a:t>
            </a:r>
            <a:endParaRPr lang="en-GB" altLang="en-US" sz="2400" b="1" dirty="0"/>
          </a:p>
          <a:p>
            <a:r>
              <a:rPr lang="en-GB" altLang="en-US" sz="2400" dirty="0"/>
              <a:t>Plain abdominal X-ray</a:t>
            </a:r>
          </a:p>
          <a:p>
            <a:r>
              <a:rPr lang="en-GB" altLang="en-US" sz="2400" dirty="0"/>
              <a:t>Ultrasound</a:t>
            </a:r>
          </a:p>
          <a:p>
            <a:r>
              <a:rPr lang="en-GB" altLang="en-US" sz="2400" dirty="0"/>
              <a:t>Barium follow-through</a:t>
            </a:r>
          </a:p>
          <a:p>
            <a:r>
              <a:rPr lang="en-GB" altLang="en-US" sz="2400" dirty="0"/>
              <a:t>CT scan 	(MRI) and Angiography </a:t>
            </a:r>
          </a:p>
          <a:p>
            <a:pPr>
              <a:buFontTx/>
              <a:buNone/>
            </a:pPr>
            <a:r>
              <a:rPr lang="en-GB" altLang="en-US" sz="2400" dirty="0"/>
              <a:t>[Gallium/Indium labelled WC/</a:t>
            </a:r>
            <a:r>
              <a:rPr lang="en-GB" altLang="en-US" sz="2400" dirty="0" err="1"/>
              <a:t>Technicium</a:t>
            </a:r>
            <a:r>
              <a:rPr lang="en-GB" altLang="en-US" sz="2400" dirty="0"/>
              <a:t> RBC scan]</a:t>
            </a:r>
          </a:p>
          <a:p>
            <a:endParaRPr lang="en-GB" altLang="en-US" sz="2400" dirty="0">
              <a:solidFill>
                <a:schemeClr val="tx2"/>
              </a:solidFill>
            </a:endParaRPr>
          </a:p>
          <a:p>
            <a:endParaRPr lang="en-GB" altLang="en-US" sz="2400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r>
              <a:rPr lang="en-GB" altLang="en-US" sz="2400" b="1" dirty="0">
                <a:solidFill>
                  <a:schemeClr val="tx2"/>
                </a:solidFill>
              </a:rPr>
              <a:t>4. Surgery/Histology</a:t>
            </a:r>
          </a:p>
          <a:p>
            <a:r>
              <a:rPr lang="en-GB" altLang="en-US" sz="2400" dirty="0"/>
              <a:t>Endoscopy</a:t>
            </a:r>
          </a:p>
          <a:p>
            <a:r>
              <a:rPr lang="en-GB" altLang="en-US" sz="2400" dirty="0"/>
              <a:t>Paracentesis/Laparoscopy/Laparotomy</a:t>
            </a:r>
          </a:p>
          <a:p>
            <a:r>
              <a:rPr lang="en-GB" altLang="en-US" sz="2400" dirty="0"/>
              <a:t>(Renal biopsy)</a:t>
            </a:r>
          </a:p>
        </p:txBody>
      </p:sp>
    </p:spTree>
    <p:extLst>
      <p:ext uri="{BB962C8B-B14F-4D97-AF65-F5344CB8AC3E}">
        <p14:creationId xmlns:p14="http://schemas.microsoft.com/office/powerpoint/2010/main" val="10240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Abdominal X-ray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en-US" sz="2800"/>
              <a:t>Distended loops of small bowel</a:t>
            </a:r>
          </a:p>
          <a:p>
            <a:endParaRPr lang="en-GB" altLang="en-US" sz="2800"/>
          </a:p>
          <a:p>
            <a:r>
              <a:rPr lang="en-GB" altLang="en-US" sz="2800"/>
              <a:t>[Look for air-fluid level : abscess]</a:t>
            </a:r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1550" y="1981200"/>
            <a:ext cx="3543300" cy="41148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98218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762000"/>
          </a:xfrm>
        </p:spPr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Ultrasound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GB" altLang="en-US"/>
              <a:t>Abscess</a:t>
            </a:r>
          </a:p>
          <a:p>
            <a:r>
              <a:rPr lang="en-GB" altLang="en-US"/>
              <a:t>Ascites</a:t>
            </a:r>
          </a:p>
          <a:p>
            <a:r>
              <a:rPr lang="en-GB" altLang="en-US"/>
              <a:t>Distended loops of bowel + fluid</a:t>
            </a:r>
          </a:p>
          <a:p>
            <a:r>
              <a:rPr lang="en-GB" altLang="en-US"/>
              <a:t>Gall bladder wall thickening [stones]</a:t>
            </a:r>
          </a:p>
          <a:p>
            <a:r>
              <a:rPr lang="en-GB" altLang="en-US"/>
              <a:t>Pancreatitis</a:t>
            </a:r>
          </a:p>
          <a:p>
            <a:endParaRPr lang="en-GB" altLang="en-US"/>
          </a:p>
          <a:p>
            <a:r>
              <a:rPr lang="en-GB" altLang="en-US"/>
              <a:t>Ureteric dilatation/hydronephrosis [stones]</a:t>
            </a:r>
          </a:p>
          <a:p>
            <a:r>
              <a:rPr lang="en-GB" altLang="en-US"/>
              <a:t>Bladder: wall thickening/contraction</a:t>
            </a:r>
          </a:p>
        </p:txBody>
      </p:sp>
    </p:spTree>
    <p:extLst>
      <p:ext uri="{BB962C8B-B14F-4D97-AF65-F5344CB8AC3E}">
        <p14:creationId xmlns:p14="http://schemas.microsoft.com/office/powerpoint/2010/main" val="19779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914400"/>
          </a:xfrm>
        </p:spPr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Barium follow-through studies</a:t>
            </a: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2338" y="1828800"/>
            <a:ext cx="3640137" cy="4267200"/>
          </a:xfrm>
          <a:noFill/>
          <a:ln/>
        </p:spPr>
      </p:pic>
      <p:sp>
        <p:nvSpPr>
          <p:cNvPr id="13319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r>
              <a:rPr lang="en-GB" altLang="en-US" sz="2800"/>
              <a:t>Luminal narrowing</a:t>
            </a:r>
          </a:p>
          <a:p>
            <a:endParaRPr lang="en-GB" altLang="en-US" sz="2800"/>
          </a:p>
          <a:p>
            <a:r>
              <a:rPr lang="en-GB" altLang="en-US" sz="2800"/>
              <a:t>Circular fold thickening-irregular with spiculation</a:t>
            </a:r>
          </a:p>
          <a:p>
            <a:endParaRPr lang="en-GB" altLang="en-US" sz="2800"/>
          </a:p>
          <a:p>
            <a:r>
              <a:rPr lang="en-GB" altLang="en-US" sz="2800"/>
              <a:t>Stacked coin sign</a:t>
            </a:r>
          </a:p>
          <a:p>
            <a:endParaRPr lang="en-GB" altLang="en-US" sz="2800"/>
          </a:p>
          <a:p>
            <a:r>
              <a:rPr lang="en-GB" altLang="en-US" sz="2800"/>
              <a:t>Thumb-printing </a:t>
            </a:r>
          </a:p>
        </p:txBody>
      </p:sp>
    </p:spTree>
    <p:extLst>
      <p:ext uri="{BB962C8B-B14F-4D97-AF65-F5344CB8AC3E}">
        <p14:creationId xmlns:p14="http://schemas.microsoft.com/office/powerpoint/2010/main" val="10133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993063" cy="1143000"/>
          </a:xfrm>
          <a:noFill/>
        </p:spPr>
        <p:txBody>
          <a:bodyPr lIns="92075" tIns="46038" rIns="92075" bIns="46038"/>
          <a:lstStyle/>
          <a:p>
            <a:r>
              <a:rPr lang="en-US" altLang="en-US" sz="3200" b="1" dirty="0" smtClean="0">
                <a:solidFill>
                  <a:schemeClr val="accent2"/>
                </a:solidFill>
              </a:rPr>
              <a:t>American College of Rheumatology Classification Criteria for SLE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(</a:t>
            </a:r>
            <a:r>
              <a:rPr lang="en-US" altLang="en-US" sz="3200" u="sng" dirty="0" smtClean="0"/>
              <a:t>&gt;</a:t>
            </a:r>
            <a:r>
              <a:rPr lang="en-US" altLang="en-US" sz="3200" dirty="0" smtClean="0"/>
              <a:t>4 of 11)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7600" y="1600200"/>
            <a:ext cx="3386138" cy="4495800"/>
          </a:xfrm>
          <a:noFill/>
        </p:spPr>
        <p:txBody>
          <a:bodyPr lIns="92075" tIns="46038" rIns="92075" bIns="46038"/>
          <a:lstStyle/>
          <a:p>
            <a:r>
              <a:rPr lang="en-US" altLang="en-US" dirty="0" smtClean="0"/>
              <a:t>Malar rash</a:t>
            </a:r>
          </a:p>
          <a:p>
            <a:r>
              <a:rPr lang="en-US" altLang="en-US" dirty="0" smtClean="0"/>
              <a:t>Discoid rash</a:t>
            </a:r>
          </a:p>
          <a:p>
            <a:r>
              <a:rPr lang="en-US" altLang="en-US" dirty="0" smtClean="0"/>
              <a:t>Photosensitivity</a:t>
            </a:r>
          </a:p>
          <a:p>
            <a:r>
              <a:rPr lang="en-US" altLang="en-US" dirty="0" smtClean="0"/>
              <a:t>Mucosal ulcers</a:t>
            </a:r>
          </a:p>
          <a:p>
            <a:r>
              <a:rPr lang="en-US" altLang="en-US" dirty="0" smtClean="0"/>
              <a:t>Arthritis</a:t>
            </a:r>
          </a:p>
          <a:p>
            <a:r>
              <a:rPr lang="en-US" altLang="en-US" dirty="0" err="1" smtClean="0"/>
              <a:t>Serositis</a:t>
            </a:r>
            <a:endParaRPr lang="en-US" altLang="en-US" dirty="0" smtClean="0"/>
          </a:p>
          <a:p>
            <a:r>
              <a:rPr lang="en-US" altLang="en-US" dirty="0" smtClean="0"/>
              <a:t>Renal disorder</a:t>
            </a:r>
          </a:p>
          <a:p>
            <a:pPr lvl="1"/>
            <a:r>
              <a:rPr lang="en-US" altLang="en-US" dirty="0" smtClean="0"/>
              <a:t>proteinuria &gt; 0.5g</a:t>
            </a:r>
          </a:p>
          <a:p>
            <a:pPr lvl="1"/>
            <a:r>
              <a:rPr lang="en-US" altLang="en-US" dirty="0" smtClean="0"/>
              <a:t>cells &amp;/or casts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447800"/>
            <a:ext cx="4191000" cy="4724400"/>
          </a:xfrm>
          <a:noFill/>
        </p:spPr>
        <p:txBody>
          <a:bodyPr lIns="92075" tIns="46038" rIns="92075" bIns="46038"/>
          <a:lstStyle/>
          <a:p>
            <a:r>
              <a:rPr lang="en-US" altLang="en-US" smtClean="0"/>
              <a:t>Neurological disorder</a:t>
            </a:r>
          </a:p>
          <a:p>
            <a:pPr lvl="1"/>
            <a:r>
              <a:rPr lang="en-US" altLang="en-US" smtClean="0"/>
              <a:t>seizures or psychosis</a:t>
            </a:r>
          </a:p>
          <a:p>
            <a:r>
              <a:rPr lang="en-US" altLang="en-US" smtClean="0"/>
              <a:t>Haematologic disorder</a:t>
            </a:r>
          </a:p>
          <a:p>
            <a:pPr lvl="1"/>
            <a:r>
              <a:rPr lang="en-US" altLang="en-US" smtClean="0"/>
              <a:t>haemolytic anaemia</a:t>
            </a:r>
          </a:p>
          <a:p>
            <a:pPr lvl="1"/>
            <a:r>
              <a:rPr lang="en-US" altLang="en-US" smtClean="0"/>
              <a:t>leucopenia,  lymphopenia</a:t>
            </a:r>
          </a:p>
          <a:p>
            <a:pPr lvl="1"/>
            <a:r>
              <a:rPr lang="en-US" altLang="en-US" smtClean="0"/>
              <a:t>thrombocytopenia</a:t>
            </a:r>
          </a:p>
          <a:p>
            <a:r>
              <a:rPr lang="en-US" altLang="en-US" smtClean="0"/>
              <a:t>Immunological disorder</a:t>
            </a:r>
          </a:p>
          <a:p>
            <a:pPr lvl="1"/>
            <a:r>
              <a:rPr lang="en-US" altLang="en-US" smtClean="0"/>
              <a:t>anti-DNA, anti-Sm</a:t>
            </a:r>
          </a:p>
          <a:p>
            <a:pPr lvl="1"/>
            <a:r>
              <a:rPr lang="en-US" altLang="en-US" smtClean="0"/>
              <a:t>anti-phospholipid </a:t>
            </a:r>
          </a:p>
          <a:p>
            <a:r>
              <a:rPr lang="en-US" altLang="en-US" smtClean="0"/>
              <a:t>ANA positivity</a:t>
            </a:r>
          </a:p>
        </p:txBody>
      </p:sp>
    </p:spTree>
    <p:extLst>
      <p:ext uri="{BB962C8B-B14F-4D97-AF65-F5344CB8AC3E}">
        <p14:creationId xmlns:p14="http://schemas.microsoft.com/office/powerpoint/2010/main" val="16196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001000" cy="990600"/>
          </a:xfrm>
        </p:spPr>
        <p:txBody>
          <a:bodyPr/>
          <a:lstStyle/>
          <a:p>
            <a:pPr algn="l"/>
            <a:r>
              <a:rPr lang="en-GB" altLang="en-US" sz="3600" b="1" dirty="0">
                <a:solidFill>
                  <a:schemeClr val="accent2"/>
                </a:solidFill>
              </a:rPr>
              <a:t>CT scan changes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724400"/>
          </a:xfrm>
        </p:spPr>
        <p:txBody>
          <a:bodyPr/>
          <a:lstStyle/>
          <a:p>
            <a:r>
              <a:rPr lang="en-GB" altLang="en-US" sz="2400" dirty="0"/>
              <a:t>Dilated bowel</a:t>
            </a:r>
          </a:p>
          <a:p>
            <a:r>
              <a:rPr lang="en-GB" altLang="en-US" sz="2400" dirty="0"/>
              <a:t>Bowel wall thickening</a:t>
            </a:r>
          </a:p>
          <a:p>
            <a:pPr lvl="1"/>
            <a:r>
              <a:rPr lang="en-GB" altLang="en-US" sz="2400" dirty="0"/>
              <a:t>small bowel</a:t>
            </a:r>
          </a:p>
          <a:p>
            <a:pPr lvl="1"/>
            <a:r>
              <a:rPr lang="en-GB" altLang="en-US" sz="2400" dirty="0"/>
              <a:t>colon</a:t>
            </a:r>
          </a:p>
          <a:p>
            <a:pPr lvl="1"/>
            <a:r>
              <a:rPr lang="en-GB" altLang="en-US" sz="2400" dirty="0"/>
              <a:t>“target sign/double halo”</a:t>
            </a:r>
          </a:p>
          <a:p>
            <a:endParaRPr lang="en-GB" altLang="en-US" sz="2400" dirty="0"/>
          </a:p>
          <a:p>
            <a:r>
              <a:rPr lang="en-GB" altLang="en-US" sz="2400" dirty="0"/>
              <a:t>Ascites</a:t>
            </a:r>
          </a:p>
          <a:p>
            <a:r>
              <a:rPr lang="en-GB" altLang="en-US" sz="2400" dirty="0"/>
              <a:t>Ureteral dilatation</a:t>
            </a:r>
          </a:p>
          <a:p>
            <a:endParaRPr lang="en-GB" altLang="en-US" sz="2400" dirty="0"/>
          </a:p>
          <a:p>
            <a:pPr>
              <a:buFontTx/>
              <a:buNone/>
            </a:pPr>
            <a:r>
              <a:rPr lang="en-GB" altLang="en-US" sz="2400" dirty="0" smtClean="0"/>
              <a:t>[</a:t>
            </a:r>
            <a:r>
              <a:rPr lang="en-GB" altLang="en-US" sz="2400" dirty="0"/>
              <a:t>Abscess]</a:t>
            </a:r>
          </a:p>
          <a:p>
            <a:pPr>
              <a:buFontTx/>
              <a:buNone/>
            </a:pPr>
            <a:r>
              <a:rPr lang="en-GB" altLang="en-US" sz="2400" dirty="0"/>
              <a:t>[LNs, liver, spleen]</a:t>
            </a:r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8600"/>
            <a:ext cx="3810000" cy="3211513"/>
          </a:xfrm>
          <a:noFill/>
          <a:ln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3817938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1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609600"/>
          </a:xfrm>
        </p:spPr>
        <p:txBody>
          <a:bodyPr/>
          <a:lstStyle/>
          <a:p>
            <a:r>
              <a:rPr lang="en-GB" altLang="en-US" b="1" dirty="0">
                <a:solidFill>
                  <a:schemeClr val="accent2"/>
                </a:solidFill>
              </a:rPr>
              <a:t>CT scan changes </a:t>
            </a:r>
            <a:r>
              <a:rPr lang="en-GB" altLang="en-US" b="1" dirty="0" smtClean="0">
                <a:solidFill>
                  <a:schemeClr val="accent2"/>
                </a:solidFill>
              </a:rPr>
              <a:t/>
            </a:r>
            <a:br>
              <a:rPr lang="en-GB" altLang="en-US" b="1" dirty="0" smtClean="0">
                <a:solidFill>
                  <a:schemeClr val="accent2"/>
                </a:solidFill>
              </a:rPr>
            </a:br>
            <a:r>
              <a:rPr lang="en-GB" altLang="en-US" b="1" dirty="0" smtClean="0">
                <a:solidFill>
                  <a:schemeClr val="accent2"/>
                </a:solidFill>
              </a:rPr>
              <a:t>in </a:t>
            </a:r>
            <a:r>
              <a:rPr lang="en-GB" altLang="en-US" b="1" dirty="0">
                <a:solidFill>
                  <a:schemeClr val="accent2"/>
                </a:solidFill>
              </a:rPr>
              <a:t>small bowel</a:t>
            </a:r>
          </a:p>
        </p:txBody>
      </p:sp>
      <p:pic>
        <p:nvPicPr>
          <p:cNvPr id="12293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774950"/>
            <a:ext cx="4343400" cy="3016250"/>
          </a:xfrm>
          <a:noFill/>
          <a:ln/>
        </p:spPr>
      </p:pic>
      <p:pic>
        <p:nvPicPr>
          <p:cNvPr id="12298" name="Picture 10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827338"/>
            <a:ext cx="4343400" cy="2963862"/>
          </a:xfrm>
          <a:noFill/>
          <a:ln/>
        </p:spPr>
      </p:pic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457200" y="1538789"/>
            <a:ext cx="81163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 dirty="0"/>
              <a:t>Dilation, wall thickening + abnormal enhancement</a:t>
            </a:r>
          </a:p>
          <a:p>
            <a:r>
              <a:rPr lang="en-GB" altLang="en-US" sz="2800" dirty="0"/>
              <a:t>(distinguish lymphoma)</a:t>
            </a:r>
          </a:p>
        </p:txBody>
      </p:sp>
    </p:spTree>
    <p:extLst>
      <p:ext uri="{BB962C8B-B14F-4D97-AF65-F5344CB8AC3E}">
        <p14:creationId xmlns:p14="http://schemas.microsoft.com/office/powerpoint/2010/main" val="17731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CT vascular changes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86000"/>
            <a:ext cx="3810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sz="2800"/>
              <a:t>Thrombus in superior mesenteric vein </a:t>
            </a:r>
          </a:p>
        </p:txBody>
      </p:sp>
      <p:pic>
        <p:nvPicPr>
          <p:cNvPr id="3085" name="Picture 1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508375"/>
            <a:ext cx="3124200" cy="2587625"/>
          </a:xfrm>
          <a:noFill/>
          <a:ln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32702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5318125" y="2286000"/>
            <a:ext cx="30321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800"/>
              <a:t>Mesenteric vascular</a:t>
            </a:r>
          </a:p>
          <a:p>
            <a:r>
              <a:rPr lang="en-GB" altLang="en-US" sz="2800"/>
              <a:t> engorgement 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21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Angiography</a:t>
            </a:r>
          </a:p>
        </p:txBody>
      </p:sp>
      <p:pic>
        <p:nvPicPr>
          <p:cNvPr id="17413" name="Picture 5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3" y="1981200"/>
            <a:ext cx="3711575" cy="4114800"/>
          </a:xfrm>
          <a:noFill/>
          <a:ln/>
        </p:spPr>
      </p:pic>
      <p:pic>
        <p:nvPicPr>
          <p:cNvPr id="17414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103563"/>
            <a:ext cx="3810000" cy="2916237"/>
          </a:xfrm>
          <a:noFill/>
          <a:ln/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708525" y="1717675"/>
            <a:ext cx="39639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/>
              <a:t>Irregular vessels and </a:t>
            </a:r>
          </a:p>
          <a:p>
            <a:r>
              <a:rPr lang="en-GB" altLang="en-US"/>
              <a:t>perfusion defects in areas of </a:t>
            </a:r>
          </a:p>
          <a:p>
            <a:r>
              <a:rPr lang="en-GB" altLang="en-US"/>
              <a:t>dilated bowel [aneurysms rare]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040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GB" altLang="en-US" sz="3600" dirty="0" smtClean="0">
                <a:solidFill>
                  <a:schemeClr val="accent2"/>
                </a:solidFill>
              </a:rPr>
              <a:t>Subacute small bowel obstruction</a:t>
            </a:r>
            <a:endParaRPr lang="en-GB" altLang="en-US" sz="3600" dirty="0">
              <a:solidFill>
                <a:schemeClr val="accent2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>
                <a:solidFill>
                  <a:schemeClr val="tx2"/>
                </a:solidFill>
              </a:rPr>
              <a:t>Thrombosis</a:t>
            </a:r>
            <a:r>
              <a:rPr lang="en-GB" altLang="en-US"/>
              <a:t>- acute event</a:t>
            </a:r>
          </a:p>
          <a:p>
            <a:pPr>
              <a:buFontTx/>
              <a:buNone/>
            </a:pPr>
            <a:r>
              <a:rPr lang="en-GB" altLang="en-US"/>
              <a:t> </a:t>
            </a:r>
          </a:p>
          <a:p>
            <a:pPr>
              <a:buFontTx/>
              <a:buNone/>
            </a:pPr>
            <a:r>
              <a:rPr lang="en-GB" altLang="en-US"/>
              <a:t>AND</a:t>
            </a:r>
          </a:p>
          <a:p>
            <a:pPr>
              <a:buFontTx/>
              <a:buNone/>
            </a:pPr>
            <a:endParaRPr lang="en-GB" altLang="en-US"/>
          </a:p>
          <a:p>
            <a:pPr>
              <a:buFontTx/>
              <a:buNone/>
            </a:pPr>
            <a:r>
              <a:rPr lang="en-GB" altLang="en-US">
                <a:solidFill>
                  <a:schemeClr val="tx2"/>
                </a:solidFill>
              </a:rPr>
              <a:t>Inflammation</a:t>
            </a:r>
            <a:r>
              <a:rPr lang="en-GB" altLang="en-US"/>
              <a:t>- vasculitis</a:t>
            </a:r>
          </a:p>
          <a:p>
            <a:pPr lvl="1"/>
            <a:r>
              <a:rPr lang="en-GB" altLang="en-US"/>
              <a:t>arteritis &amp;/or venulitis</a:t>
            </a:r>
          </a:p>
          <a:p>
            <a:pPr lvl="1"/>
            <a:r>
              <a:rPr lang="en-GB" altLang="en-US"/>
              <a:t>causes dysfunction of visceral smooth muscle</a:t>
            </a:r>
          </a:p>
          <a:p>
            <a:pPr lvl="1"/>
            <a:r>
              <a:rPr lang="en-GB" altLang="en-US">
                <a:solidFill>
                  <a:schemeClr val="tx2"/>
                </a:solidFill>
              </a:rPr>
              <a:t>chronic intestinal pseudo-obstruction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87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Management </a:t>
            </a:r>
            <a:br>
              <a:rPr lang="en-GB" altLang="en-US" sz="3600" b="1" dirty="0">
                <a:solidFill>
                  <a:schemeClr val="accent2"/>
                </a:solidFill>
              </a:rPr>
            </a:br>
            <a:r>
              <a:rPr lang="en-GB" altLang="en-US" sz="3600" b="1" dirty="0">
                <a:solidFill>
                  <a:schemeClr val="accent2"/>
                </a:solidFill>
              </a:rPr>
              <a:t>of mesenteric vascular disease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>
                <a:solidFill>
                  <a:schemeClr val="tx2"/>
                </a:solidFill>
              </a:rPr>
              <a:t>Think of it!</a:t>
            </a:r>
          </a:p>
          <a:p>
            <a:pPr>
              <a:buFontTx/>
              <a:buNone/>
            </a:pPr>
            <a:r>
              <a:rPr lang="en-GB" altLang="en-US" dirty="0"/>
              <a:t>Cover infection if suspected</a:t>
            </a:r>
          </a:p>
          <a:p>
            <a:pPr>
              <a:buFontTx/>
              <a:buNone/>
            </a:pPr>
            <a:r>
              <a:rPr lang="en-GB" altLang="en-US" dirty="0"/>
              <a:t>Rest bowel</a:t>
            </a:r>
            <a:endParaRPr lang="en-GB" altLang="en-US" sz="1000" dirty="0">
              <a:solidFill>
                <a:schemeClr val="tx2"/>
              </a:solidFill>
            </a:endParaRPr>
          </a:p>
          <a:p>
            <a:pPr>
              <a:buFontTx/>
              <a:buNone/>
            </a:pPr>
            <a:endParaRPr lang="en-GB" altLang="en-US" sz="1000" dirty="0"/>
          </a:p>
          <a:p>
            <a:pPr>
              <a:buFontTx/>
              <a:buNone/>
            </a:pPr>
            <a:endParaRPr lang="en-GB" altLang="en-US" sz="1000" dirty="0"/>
          </a:p>
          <a:p>
            <a:pPr>
              <a:buFontTx/>
              <a:buNone/>
            </a:pPr>
            <a:r>
              <a:rPr lang="en-GB" altLang="en-US" dirty="0"/>
              <a:t>High dose steroids</a:t>
            </a:r>
          </a:p>
          <a:p>
            <a:pPr>
              <a:buFontTx/>
              <a:buNone/>
            </a:pPr>
            <a:r>
              <a:rPr lang="en-GB" altLang="en-US" dirty="0" smtClean="0"/>
              <a:t>Cyclophosphamide</a:t>
            </a:r>
            <a:endParaRPr lang="en-GB" altLang="en-US" dirty="0"/>
          </a:p>
          <a:p>
            <a:pPr>
              <a:buFontTx/>
              <a:buNone/>
            </a:pPr>
            <a:r>
              <a:rPr lang="en-GB" altLang="en-US" dirty="0"/>
              <a:t>Heparin/Warfarin if possible thrombosis</a:t>
            </a:r>
            <a:endParaRPr lang="en-GB" altLang="en-US" sz="1000" dirty="0"/>
          </a:p>
          <a:p>
            <a:pPr>
              <a:buFontTx/>
              <a:buNone/>
            </a:pPr>
            <a:endParaRPr lang="en-GB" altLang="en-US" sz="1000" dirty="0"/>
          </a:p>
          <a:p>
            <a:pPr>
              <a:buFontTx/>
              <a:buNone/>
            </a:pPr>
            <a:endParaRPr lang="en-GB" altLang="en-US" sz="1000" dirty="0"/>
          </a:p>
          <a:p>
            <a:pPr>
              <a:buFontTx/>
              <a:buNone/>
            </a:pPr>
            <a:r>
              <a:rPr lang="en-GB" altLang="en-US" dirty="0">
                <a:solidFill>
                  <a:schemeClr val="tx2"/>
                </a:solidFill>
              </a:rPr>
              <a:t>Surgery if fails to improve/deteriorates</a:t>
            </a:r>
            <a:endParaRPr lang="en-GB" altLang="en-US" dirty="0"/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231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>
                <a:solidFill>
                  <a:schemeClr val="accent2"/>
                </a:solidFill>
              </a:rPr>
              <a:t>Complications of </a:t>
            </a:r>
            <a:br>
              <a:rPr lang="en-GB" altLang="en-US" sz="3600" b="1" dirty="0">
                <a:solidFill>
                  <a:schemeClr val="accent2"/>
                </a:solidFill>
              </a:rPr>
            </a:br>
            <a:r>
              <a:rPr lang="en-GB" altLang="en-US" sz="3600" b="1" dirty="0">
                <a:solidFill>
                  <a:schemeClr val="accent2"/>
                </a:solidFill>
              </a:rPr>
              <a:t>mesenteric vascular disease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Ileus</a:t>
            </a:r>
          </a:p>
          <a:p>
            <a:r>
              <a:rPr lang="en-GB" altLang="en-US"/>
              <a:t>Intestinal ischaemia</a:t>
            </a:r>
          </a:p>
          <a:p>
            <a:r>
              <a:rPr lang="en-GB" altLang="en-US"/>
              <a:t>Ulceration </a:t>
            </a:r>
          </a:p>
          <a:p>
            <a:r>
              <a:rPr lang="en-GB" altLang="en-US"/>
              <a:t>Haemorrhage</a:t>
            </a:r>
          </a:p>
          <a:p>
            <a:r>
              <a:rPr lang="en-GB" altLang="en-US"/>
              <a:t>Infarction</a:t>
            </a:r>
          </a:p>
          <a:p>
            <a:endParaRPr lang="en-GB" altLang="en-US"/>
          </a:p>
          <a:p>
            <a:r>
              <a:rPr lang="en-GB" altLang="en-US">
                <a:solidFill>
                  <a:schemeClr val="tx2"/>
                </a:solidFill>
              </a:rPr>
              <a:t>Perforation (abscess, peritonitis)</a:t>
            </a:r>
            <a:endParaRPr lang="en-GB" altLang="en-US"/>
          </a:p>
          <a:p>
            <a:r>
              <a:rPr lang="en-GB" altLang="en-US"/>
              <a:t>Stricture or malabsorption</a:t>
            </a:r>
          </a:p>
          <a:p>
            <a:endParaRPr lang="en-GB" altLang="en-US"/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27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91344"/>
            <a:ext cx="7772400" cy="533400"/>
          </a:xfrm>
        </p:spPr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Mesenteric vascular disease follow-up</a:t>
            </a:r>
            <a:endParaRPr lang="en-GB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89112"/>
            <a:ext cx="7772400" cy="4648200"/>
          </a:xfrm>
        </p:spPr>
        <p:txBody>
          <a:bodyPr/>
          <a:lstStyle/>
          <a:p>
            <a:r>
              <a:rPr lang="en-GB" altLang="en-US" sz="2800" dirty="0"/>
              <a:t>Monitor clinically and serologically</a:t>
            </a:r>
          </a:p>
          <a:p>
            <a:pPr>
              <a:buFontTx/>
              <a:buNone/>
            </a:pPr>
            <a:endParaRPr lang="en-GB" altLang="en-US" sz="2800" dirty="0"/>
          </a:p>
          <a:p>
            <a:r>
              <a:rPr lang="en-GB" altLang="en-US" sz="2800" dirty="0"/>
              <a:t>Increase immunosuppression if disease activity not fully controlled</a:t>
            </a:r>
          </a:p>
          <a:p>
            <a:endParaRPr lang="en-GB" altLang="en-US" sz="2800" dirty="0"/>
          </a:p>
          <a:p>
            <a:r>
              <a:rPr lang="en-GB" altLang="en-US" sz="2800" dirty="0"/>
              <a:t>Repeat barium studies/CT scan if symptomatic (stricture/perforation/abscess)</a:t>
            </a:r>
          </a:p>
          <a:p>
            <a:endParaRPr lang="en-GB" altLang="en-US" sz="2800" dirty="0"/>
          </a:p>
          <a:p>
            <a:r>
              <a:rPr lang="en-GB" altLang="en-US" sz="2800" dirty="0"/>
              <a:t>Surgery if acute deterioration or electively</a:t>
            </a:r>
          </a:p>
          <a:p>
            <a:endParaRPr lang="en-GB" altLang="en-US" dirty="0"/>
          </a:p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20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008063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2"/>
                </a:solidFill>
              </a:rPr>
              <a:t>Neuropsychiatric (NP) disease </a:t>
            </a:r>
            <a:br>
              <a:rPr lang="en-US" altLang="en-US" sz="3600" b="1" dirty="0" smtClean="0">
                <a:solidFill>
                  <a:schemeClr val="accent2"/>
                </a:solidFill>
              </a:rPr>
            </a:br>
            <a:r>
              <a:rPr lang="en-US" altLang="en-US" sz="3600" b="1" dirty="0" smtClean="0">
                <a:solidFill>
                  <a:schemeClr val="accent2"/>
                </a:solidFill>
              </a:rPr>
              <a:t>in lupus patients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b="1" dirty="0" smtClean="0">
                <a:solidFill>
                  <a:schemeClr val="tx2"/>
                </a:solidFill>
              </a:rPr>
              <a:t>Central and/or peripheral nervous system</a:t>
            </a:r>
          </a:p>
          <a:p>
            <a:r>
              <a:rPr lang="en-US" altLang="en-US" dirty="0" smtClean="0"/>
              <a:t>Epilepsy</a:t>
            </a:r>
          </a:p>
          <a:p>
            <a:r>
              <a:rPr lang="en-US" altLang="en-US" dirty="0" smtClean="0"/>
              <a:t>Psychosis</a:t>
            </a:r>
          </a:p>
          <a:p>
            <a:r>
              <a:rPr lang="en-US" altLang="en-US" dirty="0" smtClean="0"/>
              <a:t>Young stroke</a:t>
            </a:r>
          </a:p>
          <a:p>
            <a:r>
              <a:rPr lang="en-US" altLang="en-US" dirty="0" smtClean="0"/>
              <a:t>Aseptic meningitis</a:t>
            </a:r>
          </a:p>
          <a:p>
            <a:r>
              <a:rPr lang="en-US" altLang="en-US" dirty="0" smtClean="0"/>
              <a:t>Transverse myelitis</a:t>
            </a:r>
          </a:p>
          <a:p>
            <a:r>
              <a:rPr lang="en-US" altLang="en-US" dirty="0" smtClean="0"/>
              <a:t>Peripheral or cranial neuropathies</a:t>
            </a:r>
          </a:p>
        </p:txBody>
      </p:sp>
      <p:pic>
        <p:nvPicPr>
          <p:cNvPr id="3072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708275"/>
            <a:ext cx="3660775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7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When do NP events occur?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Before, at time of diagnosis or after</a:t>
            </a:r>
          </a:p>
          <a:p>
            <a:endParaRPr lang="en-GB" dirty="0" smtClean="0"/>
          </a:p>
          <a:p>
            <a:r>
              <a:rPr lang="en-GB" dirty="0" smtClean="0"/>
              <a:t>Most often within first year</a:t>
            </a:r>
          </a:p>
          <a:p>
            <a:endParaRPr lang="en-GB" dirty="0" smtClean="0"/>
          </a:p>
          <a:p>
            <a:r>
              <a:rPr lang="en-GB" dirty="0" smtClean="0"/>
              <a:t>Usually associated with generalised activity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6309320"/>
            <a:ext cx="19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Bertsias</a:t>
            </a:r>
            <a:r>
              <a:rPr lang="en-GB" dirty="0" smtClean="0"/>
              <a:t> et al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2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85800" y="333375"/>
            <a:ext cx="7772400" cy="1143000"/>
          </a:xfrm>
        </p:spPr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John: Diagnosis?</a:t>
            </a:r>
          </a:p>
        </p:txBody>
      </p:sp>
      <p:pic>
        <p:nvPicPr>
          <p:cNvPr id="7" name="john_1_1_WMV9_Widescreen_1280x720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1724025"/>
            <a:ext cx="6872288" cy="3865563"/>
          </a:xfrm>
        </p:spPr>
      </p:pic>
    </p:spTree>
    <p:extLst>
      <p:ext uri="{BB962C8B-B14F-4D97-AF65-F5344CB8AC3E}">
        <p14:creationId xmlns:p14="http://schemas.microsoft.com/office/powerpoint/2010/main" val="6301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What is </a:t>
            </a:r>
            <a:r>
              <a:rPr lang="en-GB" sz="3600" b="1" dirty="0" err="1" smtClean="0">
                <a:solidFill>
                  <a:schemeClr val="accent2"/>
                </a:solidFill>
              </a:rPr>
              <a:t>neuro</a:t>
            </a:r>
            <a:r>
              <a:rPr lang="en-GB" sz="3600" b="1" dirty="0" smtClean="0">
                <a:solidFill>
                  <a:schemeClr val="accent2"/>
                </a:solidFill>
              </a:rPr>
              <a:t>-psychiatric lupus?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ACR nomenclature and case definitions for NP-SLE events irrespective of attribution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/>
              <a:t>Central nervous system 		12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/>
              <a:t>Peripheral nervous system		  9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b="1" dirty="0" err="1" smtClean="0"/>
              <a:t>Ainiala</a:t>
            </a:r>
            <a:r>
              <a:rPr lang="en-GB" dirty="0" smtClean="0"/>
              <a:t> defined some as </a:t>
            </a:r>
            <a:r>
              <a:rPr lang="en-GB" dirty="0" smtClean="0">
                <a:solidFill>
                  <a:schemeClr val="accent2"/>
                </a:solidFill>
              </a:rPr>
              <a:t>“minor NP events”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>
                <a:solidFill>
                  <a:schemeClr val="accent2"/>
                </a:solidFill>
              </a:rPr>
              <a:t>Unlikely to be due to SLE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dirty="0" smtClean="0"/>
              <a:t>Common in normal population: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	headaches, anxiety, mild depression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	mild cognitive impairment, 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	polyneuropathy without electrophysiology evidence</a:t>
            </a:r>
          </a:p>
        </p:txBody>
      </p:sp>
    </p:spTree>
    <p:extLst>
      <p:ext uri="{BB962C8B-B14F-4D97-AF65-F5344CB8AC3E}">
        <p14:creationId xmlns:p14="http://schemas.microsoft.com/office/powerpoint/2010/main" val="26877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Data from SLICC inception cohort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572 patients at first analysis</a:t>
            </a:r>
          </a:p>
          <a:p>
            <a:pPr marL="0" indent="0">
              <a:buNone/>
            </a:pPr>
            <a:r>
              <a:rPr lang="en-GB" dirty="0" smtClean="0"/>
              <a:t>Enrolled within 15 months of diagnosis (dx)</a:t>
            </a:r>
          </a:p>
          <a:p>
            <a:pPr marL="0" indent="0">
              <a:buNone/>
            </a:pPr>
            <a:r>
              <a:rPr lang="en-GB" dirty="0" smtClean="0"/>
              <a:t>NP-events at baseline &amp; &lt;6 months before </a:t>
            </a:r>
            <a:r>
              <a:rPr lang="en-GB" dirty="0" err="1" smtClean="0"/>
              <a:t>Dx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88% female</a:t>
            </a:r>
          </a:p>
          <a:p>
            <a:pPr marL="0" indent="0">
              <a:buNone/>
            </a:pPr>
            <a:r>
              <a:rPr lang="en-GB" dirty="0" smtClean="0"/>
              <a:t>Mean + </a:t>
            </a:r>
            <a:r>
              <a:rPr lang="en-GB" dirty="0" err="1" smtClean="0"/>
              <a:t>sd</a:t>
            </a:r>
            <a:r>
              <a:rPr lang="en-GB" dirty="0" smtClean="0"/>
              <a:t>: 35 + 14 years</a:t>
            </a:r>
          </a:p>
          <a:p>
            <a:pPr marL="0" indent="0">
              <a:buNone/>
            </a:pPr>
            <a:r>
              <a:rPr lang="en-GB" dirty="0" smtClean="0"/>
              <a:t>Disease duration: 5.2 + 4.2 months</a:t>
            </a:r>
          </a:p>
          <a:p>
            <a:pPr marL="0" indent="0">
              <a:buNone/>
            </a:pPr>
            <a:r>
              <a:rPr lang="en-GB" dirty="0" smtClean="0"/>
              <a:t>158 (28%) had 242 NP events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6309320"/>
            <a:ext cx="1699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Hanly</a:t>
            </a:r>
            <a:r>
              <a:rPr lang="en-GB" dirty="0" smtClean="0"/>
              <a:t> et al 2007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11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 smtClean="0">
                <a:solidFill>
                  <a:schemeClr val="accent2"/>
                </a:solidFill>
              </a:rPr>
              <a:t>Baseline neuropsychiatric syndromes 1 in SLICC inception cohort (242 events)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Headaches  94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	</a:t>
            </a:r>
            <a:r>
              <a:rPr lang="en-GB" dirty="0" smtClean="0">
                <a:solidFill>
                  <a:schemeClr val="accent2"/>
                </a:solidFill>
              </a:rPr>
              <a:t>(38%)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Mood disorders 30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	</a:t>
            </a:r>
            <a:r>
              <a:rPr lang="en-GB" dirty="0" smtClean="0">
                <a:solidFill>
                  <a:schemeClr val="accent2"/>
                </a:solidFill>
              </a:rPr>
              <a:t>(12%)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Migraine 		52%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Tension 		32%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Cluster	 	  3%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err="1" smtClean="0"/>
              <a:t>Ic</a:t>
            </a:r>
            <a:r>
              <a:rPr lang="en-GB" dirty="0" smtClean="0"/>
              <a:t> HT	 	  2%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Non-specific 	  1%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Major depression 67%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Depressive 	   21%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Manic		     0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Mixed 		   12%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6977063" y="6308725"/>
            <a:ext cx="169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 err="1"/>
              <a:t>Hanly</a:t>
            </a:r>
            <a:r>
              <a:rPr lang="en-GB" dirty="0"/>
              <a:t> et al 2007</a:t>
            </a:r>
          </a:p>
        </p:txBody>
      </p:sp>
    </p:spTree>
    <p:extLst>
      <p:ext uri="{BB962C8B-B14F-4D97-AF65-F5344CB8AC3E}">
        <p14:creationId xmlns:p14="http://schemas.microsoft.com/office/powerpoint/2010/main" val="290142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3600" dirty="0">
                <a:solidFill>
                  <a:schemeClr val="accent2"/>
                </a:solidFill>
              </a:rPr>
              <a:t>Baseline neuropsychiatric </a:t>
            </a:r>
            <a:r>
              <a:rPr lang="en-GB" sz="3600" dirty="0" smtClean="0">
                <a:solidFill>
                  <a:schemeClr val="accent2"/>
                </a:solidFill>
              </a:rPr>
              <a:t>syndromes 2 </a:t>
            </a:r>
            <a:r>
              <a:rPr lang="en-GB" sz="3600" dirty="0">
                <a:solidFill>
                  <a:schemeClr val="accent2"/>
                </a:solidFill>
              </a:rPr>
              <a:t>in SLICC inception cohort (242 events)</a:t>
            </a:r>
            <a:endParaRPr lang="en-GB" sz="3600" dirty="0" smtClean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Cerebrovascular disease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	19 </a:t>
            </a:r>
            <a:r>
              <a:rPr lang="en-GB" dirty="0" smtClean="0">
                <a:solidFill>
                  <a:schemeClr val="accent2"/>
                </a:solidFill>
              </a:rPr>
              <a:t>(8%)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Seizure disorder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	19 </a:t>
            </a:r>
            <a:r>
              <a:rPr lang="en-GB" dirty="0" smtClean="0">
                <a:solidFill>
                  <a:schemeClr val="accent2"/>
                </a:solidFill>
              </a:rPr>
              <a:t>(8%)</a:t>
            </a:r>
          </a:p>
        </p:txBody>
      </p:sp>
      <p:sp>
        <p:nvSpPr>
          <p:cNvPr id="512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mtClean="0"/>
              <a:t>Stroke		 62%</a:t>
            </a:r>
          </a:p>
          <a:p>
            <a:r>
              <a:rPr lang="en-GB" smtClean="0"/>
              <a:t>TIA			 19%	</a:t>
            </a:r>
          </a:p>
          <a:p>
            <a:r>
              <a:rPr lang="en-GB" smtClean="0"/>
              <a:t>Multifocal 	   9%</a:t>
            </a:r>
          </a:p>
          <a:p>
            <a:r>
              <a:rPr lang="en-GB" smtClean="0"/>
              <a:t>SAH		   5%</a:t>
            </a:r>
          </a:p>
          <a:p>
            <a:r>
              <a:rPr lang="en-GB" smtClean="0"/>
              <a:t>Sinus thrombosis  5%</a:t>
            </a:r>
          </a:p>
          <a:p>
            <a:endParaRPr lang="en-GB" smtClean="0"/>
          </a:p>
          <a:p>
            <a:r>
              <a:rPr lang="en-GB" smtClean="0"/>
              <a:t>Generalised	76%</a:t>
            </a:r>
          </a:p>
          <a:p>
            <a:r>
              <a:rPr lang="en-GB" smtClean="0"/>
              <a:t>Partial		24%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6256" y="6381328"/>
            <a:ext cx="1699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Hanly</a:t>
            </a:r>
            <a:r>
              <a:rPr lang="en-GB" dirty="0" smtClean="0"/>
              <a:t> et al 2007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1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chemeClr val="accent2"/>
                </a:solidFill>
              </a:rPr>
              <a:t>Baseline neuropsychiatric syndromes 3 in SLICC inception cohort (242 events)</a:t>
            </a:r>
            <a:endParaRPr lang="en-GB" sz="36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Anxiety disorder		7%</a:t>
            </a:r>
          </a:p>
          <a:p>
            <a:pPr marL="0" indent="0">
              <a:buNone/>
            </a:pPr>
            <a:r>
              <a:rPr lang="en-GB" sz="2400" dirty="0" smtClean="0"/>
              <a:t>Cognitive dysfunction	5%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accent2"/>
                </a:solidFill>
              </a:rPr>
              <a:t>Acute </a:t>
            </a:r>
            <a:r>
              <a:rPr lang="en-GB" sz="2400" dirty="0" err="1" smtClean="0">
                <a:solidFill>
                  <a:schemeClr val="accent2"/>
                </a:solidFill>
              </a:rPr>
              <a:t>confusional</a:t>
            </a:r>
            <a:r>
              <a:rPr lang="en-GB" sz="2400" dirty="0" smtClean="0">
                <a:solidFill>
                  <a:schemeClr val="accent2"/>
                </a:solidFill>
              </a:rPr>
              <a:t> state	5%</a:t>
            </a:r>
          </a:p>
          <a:p>
            <a:pPr marL="0" indent="0">
              <a:buNone/>
            </a:pPr>
            <a:r>
              <a:rPr lang="en-GB" sz="2400" dirty="0" err="1" smtClean="0"/>
              <a:t>Mononeuropathy</a:t>
            </a:r>
            <a:r>
              <a:rPr lang="en-GB" sz="2400" dirty="0" smtClean="0"/>
              <a:t>		4%</a:t>
            </a:r>
          </a:p>
          <a:p>
            <a:pPr marL="0" indent="0">
              <a:buNone/>
            </a:pPr>
            <a:r>
              <a:rPr lang="en-GB" sz="2400" dirty="0" smtClean="0"/>
              <a:t>Polyneuropathy		3%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accent2"/>
                </a:solidFill>
              </a:rPr>
              <a:t>Psychosis			2%</a:t>
            </a:r>
          </a:p>
          <a:p>
            <a:pPr marL="0" indent="0">
              <a:buNone/>
            </a:pPr>
            <a:r>
              <a:rPr lang="en-GB" sz="2400" dirty="0" smtClean="0"/>
              <a:t>Cranial neuropathy	           2%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accent2"/>
                </a:solidFill>
              </a:rPr>
              <a:t>Aseptic meningitis	           1%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600200"/>
            <a:ext cx="4176464" cy="452596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chemeClr val="accent2"/>
                </a:solidFill>
              </a:rPr>
              <a:t>Myelopathy		      0.8%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accent2"/>
                </a:solidFill>
              </a:rPr>
              <a:t>Movement disorder        0.8%</a:t>
            </a:r>
          </a:p>
          <a:p>
            <a:pPr marL="0" indent="0">
              <a:buNone/>
            </a:pPr>
            <a:r>
              <a:rPr lang="en-GB" sz="2400" dirty="0" smtClean="0"/>
              <a:t>Autonomic disorder       0.4%</a:t>
            </a:r>
          </a:p>
          <a:p>
            <a:pPr marL="0" indent="0">
              <a:buNone/>
            </a:pPr>
            <a:r>
              <a:rPr lang="en-GB" sz="2400" dirty="0" smtClean="0"/>
              <a:t>Guillain-Barre syndrome   0</a:t>
            </a:r>
          </a:p>
          <a:p>
            <a:pPr marL="0" indent="0">
              <a:buNone/>
            </a:pPr>
            <a:r>
              <a:rPr lang="en-GB" sz="2400" dirty="0" smtClean="0"/>
              <a:t>Demyelination syndrome  0</a:t>
            </a:r>
          </a:p>
          <a:p>
            <a:pPr marL="0" indent="0">
              <a:buNone/>
            </a:pPr>
            <a:r>
              <a:rPr lang="en-GB" sz="2400" dirty="0" smtClean="0"/>
              <a:t>Myasthenia Gravis      </a:t>
            </a:r>
            <a:r>
              <a:rPr lang="en-GB" sz="2400" dirty="0"/>
              <a:t> </a:t>
            </a:r>
            <a:r>
              <a:rPr lang="en-GB" sz="2400" dirty="0" smtClean="0"/>
              <a:t>     0</a:t>
            </a:r>
          </a:p>
          <a:p>
            <a:pPr marL="0" indent="0">
              <a:buNone/>
            </a:pPr>
            <a:r>
              <a:rPr lang="en-GB" sz="2400" dirty="0" err="1" smtClean="0"/>
              <a:t>Plexopathy</a:t>
            </a:r>
            <a:r>
              <a:rPr lang="en-GB" sz="2400" dirty="0" smtClean="0"/>
              <a:t>		</a:t>
            </a:r>
            <a:r>
              <a:rPr lang="en-GB" sz="2400" dirty="0"/>
              <a:t> </a:t>
            </a:r>
            <a:r>
              <a:rPr lang="en-GB" sz="2400" dirty="0" smtClean="0"/>
              <a:t>        0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6381328"/>
            <a:ext cx="1699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Hanly</a:t>
            </a:r>
            <a:r>
              <a:rPr lang="en-GB" dirty="0" smtClean="0"/>
              <a:t> et al 2007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4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690" name="Object 2"/>
          <p:cNvGraphicFramePr>
            <a:graphicFrameLocks noChangeAspect="1"/>
          </p:cNvGraphicFramePr>
          <p:nvPr/>
        </p:nvGraphicFramePr>
        <p:xfrm>
          <a:off x="0" y="0"/>
          <a:ext cx="8893175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Worksheet" r:id="rId4" imgW="8677351" imgH="5934151" progId="Excel.Sheet.8">
                  <p:embed/>
                </p:oleObj>
              </mc:Choice>
              <mc:Fallback>
                <p:oleObj name="Worksheet" r:id="rId4" imgW="8677351" imgH="593415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0625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893175" cy="652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0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Risk factors for primary NP-SLE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1. Generalised SLE disease activity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2. Previous severe NP-SLE events</a:t>
            </a:r>
          </a:p>
          <a:p>
            <a:pPr marL="0" indent="0">
              <a:buNone/>
            </a:pPr>
            <a:r>
              <a:rPr lang="en-GB" dirty="0" smtClean="0"/>
              <a:t> - for seizures &amp; severe cognitive dysfunction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3. Antiphospholipid antibodies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- for CVD, seizures, chorea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228184" y="6453336"/>
            <a:ext cx="190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Bertsias</a:t>
            </a:r>
            <a:r>
              <a:rPr lang="en-GB" dirty="0" smtClean="0"/>
              <a:t> et al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7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</a:rPr>
              <a:t>Investigations for NP-SLE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CT scan</a:t>
            </a:r>
            <a:r>
              <a:rPr lang="en-GB" dirty="0"/>
              <a:t>	</a:t>
            </a:r>
          </a:p>
          <a:p>
            <a:pPr lvl="1"/>
            <a:r>
              <a:rPr lang="en-GB" dirty="0"/>
              <a:t>To look for bleed, abscess &amp; tumour</a:t>
            </a:r>
          </a:p>
          <a:p>
            <a:pPr marL="0" indent="0">
              <a:buNone/>
            </a:pPr>
            <a:r>
              <a:rPr lang="en-GB" b="1" dirty="0" smtClean="0"/>
              <a:t>Lumbar puncture</a:t>
            </a:r>
          </a:p>
          <a:p>
            <a:pPr lvl="1"/>
            <a:r>
              <a:rPr lang="en-GB" dirty="0" smtClean="0"/>
              <a:t>Pressure</a:t>
            </a:r>
          </a:p>
          <a:p>
            <a:pPr lvl="1"/>
            <a:r>
              <a:rPr lang="en-GB" dirty="0" smtClean="0"/>
              <a:t>CSF cells, protein, </a:t>
            </a:r>
            <a:r>
              <a:rPr lang="en-GB" dirty="0" err="1" smtClean="0"/>
              <a:t>Igs</a:t>
            </a:r>
            <a:endParaRPr lang="en-GB" dirty="0" smtClean="0"/>
          </a:p>
          <a:p>
            <a:pPr lvl="1"/>
            <a:r>
              <a:rPr lang="en-GB" dirty="0" smtClean="0"/>
              <a:t>Culture</a:t>
            </a:r>
          </a:p>
          <a:p>
            <a:pPr marL="0" indent="0">
              <a:buNone/>
            </a:pPr>
            <a:r>
              <a:rPr lang="en-GB" b="1" dirty="0"/>
              <a:t>Autoantibodies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b="1" dirty="0" smtClean="0"/>
              <a:t>EEG</a:t>
            </a:r>
          </a:p>
          <a:p>
            <a:pPr marL="0" indent="0">
              <a:buNone/>
            </a:pPr>
            <a:r>
              <a:rPr lang="en-GB" b="1" dirty="0" smtClean="0"/>
              <a:t>Nerve conduction studies &amp; EMG</a:t>
            </a:r>
          </a:p>
          <a:p>
            <a:pPr marL="0" indent="0">
              <a:buNone/>
            </a:pPr>
            <a:r>
              <a:rPr lang="en-GB" b="1" dirty="0" smtClean="0"/>
              <a:t>Cognitive function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052736"/>
            <a:ext cx="4680520" cy="4525963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MRI Brain Scan (+/- spine)</a:t>
            </a:r>
          </a:p>
          <a:p>
            <a:pPr lvl="1"/>
            <a:r>
              <a:rPr lang="en-GB" dirty="0" smtClean="0"/>
              <a:t>Diffusion weighted imaging</a:t>
            </a:r>
          </a:p>
          <a:p>
            <a:pPr lvl="1"/>
            <a:r>
              <a:rPr lang="en-GB" dirty="0" smtClean="0"/>
              <a:t>MR angiography</a:t>
            </a:r>
          </a:p>
          <a:p>
            <a:pPr lvl="1"/>
            <a:r>
              <a:rPr lang="en-GB" dirty="0" smtClean="0"/>
              <a:t>MR venography</a:t>
            </a:r>
          </a:p>
          <a:p>
            <a:pPr lvl="1"/>
            <a:r>
              <a:rPr lang="en-GB" dirty="0" smtClean="0"/>
              <a:t>MR Spectroscopy</a:t>
            </a:r>
          </a:p>
          <a:p>
            <a:pPr lvl="1"/>
            <a:r>
              <a:rPr lang="en-GB" dirty="0" smtClean="0"/>
              <a:t>Magnetization transfer imaging</a:t>
            </a:r>
          </a:p>
          <a:p>
            <a:pPr lvl="1"/>
            <a:r>
              <a:rPr lang="en-GB" dirty="0" smtClean="0"/>
              <a:t>Functional MRI</a:t>
            </a:r>
          </a:p>
          <a:p>
            <a:pPr marL="0" indent="0">
              <a:buNone/>
            </a:pPr>
            <a:r>
              <a:rPr lang="en-GB" b="1" dirty="0" smtClean="0"/>
              <a:t>SPECT:</a:t>
            </a:r>
            <a:r>
              <a:rPr lang="en-GB" dirty="0" smtClean="0"/>
              <a:t> Single photon emission computed tomography </a:t>
            </a:r>
          </a:p>
          <a:p>
            <a:pPr marL="0" indent="0">
              <a:buNone/>
            </a:pPr>
            <a:r>
              <a:rPr lang="en-GB" b="1" dirty="0" smtClean="0"/>
              <a:t>PET:</a:t>
            </a:r>
            <a:r>
              <a:rPr lang="en-GB" dirty="0" smtClean="0"/>
              <a:t> Positron emission tomography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9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accent2"/>
                </a:solidFill>
              </a:rPr>
              <a:t>Management of NP-SLE</a:t>
            </a:r>
            <a:endParaRPr lang="en-GB" sz="3600" b="1" dirty="0">
              <a:solidFill>
                <a:schemeClr val="accent2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en-GB" dirty="0" smtClean="0"/>
              <a:t>Assess lupus disease activity</a:t>
            </a:r>
          </a:p>
          <a:p>
            <a:r>
              <a:rPr lang="en-GB" dirty="0" smtClean="0"/>
              <a:t>Establish NP diagnosis (lupus or not)</a:t>
            </a:r>
          </a:p>
          <a:p>
            <a:pPr lvl="1"/>
            <a:r>
              <a:rPr lang="en-GB" dirty="0" smtClean="0"/>
              <a:t>Consider pathogenesis</a:t>
            </a:r>
          </a:p>
          <a:p>
            <a:pPr lvl="2"/>
            <a:r>
              <a:rPr lang="en-GB" dirty="0" smtClean="0"/>
              <a:t>Inflammatory or thrombotic or atherosclerosis</a:t>
            </a:r>
          </a:p>
          <a:p>
            <a:pPr lvl="2"/>
            <a:r>
              <a:rPr lang="en-GB" dirty="0" smtClean="0"/>
              <a:t>Infection or other co-morbid condition</a:t>
            </a:r>
          </a:p>
          <a:p>
            <a:r>
              <a:rPr lang="en-GB" dirty="0" smtClean="0"/>
              <a:t>Identify risk/aggravating factors</a:t>
            </a:r>
          </a:p>
          <a:p>
            <a:pPr lvl="1"/>
            <a:r>
              <a:rPr lang="en-GB" dirty="0" smtClean="0"/>
              <a:t>Hypertension, metabolic factors, infection</a:t>
            </a:r>
          </a:p>
          <a:p>
            <a:r>
              <a:rPr lang="en-GB" dirty="0" smtClean="0"/>
              <a:t>Treat NP symptoms</a:t>
            </a:r>
          </a:p>
          <a:p>
            <a:pPr lvl="1"/>
            <a:r>
              <a:rPr lang="en-GB" dirty="0" smtClean="0"/>
              <a:t>Anti-</a:t>
            </a:r>
            <a:r>
              <a:rPr lang="en-GB" dirty="0" err="1" smtClean="0"/>
              <a:t>convulsants</a:t>
            </a:r>
            <a:r>
              <a:rPr lang="en-GB" dirty="0" smtClean="0"/>
              <a:t>, anti-depressants,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smtClean="0"/>
              <a:t>Immunosuppression &amp;/or anticoagulation</a:t>
            </a:r>
          </a:p>
        </p:txBody>
      </p:sp>
    </p:spTree>
    <p:extLst>
      <p:ext uri="{BB962C8B-B14F-4D97-AF65-F5344CB8AC3E}">
        <p14:creationId xmlns:p14="http://schemas.microsoft.com/office/powerpoint/2010/main" val="33675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Case 4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US" altLang="en-US" b="1" dirty="0" smtClean="0">
                <a:solidFill>
                  <a:schemeClr val="accent2"/>
                </a:solidFill>
                <a:latin typeface="Helvetica Neue Medium"/>
                <a:ea typeface="Helvetica Neue Medium"/>
                <a:cs typeface="Helvetica Neue Medium"/>
                <a:sym typeface="Helvetica Neue Light"/>
              </a:rPr>
              <a:t>The </a:t>
            </a:r>
            <a:r>
              <a:rPr lang="en-US" altLang="en-US" b="1" dirty="0">
                <a:solidFill>
                  <a:schemeClr val="accent2"/>
                </a:solidFill>
                <a:latin typeface="Helvetica Neue Medium"/>
                <a:ea typeface="Helvetica Neue Medium"/>
                <a:cs typeface="Helvetica Neue Medium"/>
                <a:sym typeface="Helvetica Neue Light"/>
              </a:rPr>
              <a:t>Girl Who Cried “Wolf”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 b="1" dirty="0" smtClean="0"/>
          </a:p>
          <a:p>
            <a:r>
              <a:rPr lang="en-GB" altLang="en-US" b="1" dirty="0" smtClean="0"/>
              <a:t>Jeanette </a:t>
            </a:r>
            <a:r>
              <a:rPr lang="en-GB" altLang="en-US" b="1" dirty="0" err="1"/>
              <a:t>Trickey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85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John: </a:t>
            </a:r>
            <a:br>
              <a:rPr lang="en-GB" altLang="en-US" sz="3600" b="1" dirty="0" smtClean="0">
                <a:solidFill>
                  <a:schemeClr val="accent2"/>
                </a:solidFill>
              </a:rPr>
            </a:br>
            <a:r>
              <a:rPr lang="en-GB" altLang="en-US" sz="3200" dirty="0" smtClean="0">
                <a:solidFill>
                  <a:schemeClr val="accent2"/>
                </a:solidFill>
              </a:rPr>
              <a:t>thrombocytopenia</a:t>
            </a:r>
            <a:r>
              <a:rPr lang="en-GB" altLang="en-US" sz="3200" dirty="0" smtClean="0"/>
              <a:t> &amp; autoimmune hepatitis</a:t>
            </a:r>
          </a:p>
        </p:txBody>
      </p:sp>
      <p:pic>
        <p:nvPicPr>
          <p:cNvPr id="13315" name="Picture 2" descr="C:\Users\Caroline\Videos\Heberden\JR scan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4100" y="1981200"/>
            <a:ext cx="3073400" cy="4114800"/>
          </a:xfrm>
          <a:noFill/>
        </p:spPr>
      </p:pic>
      <p:sp>
        <p:nvSpPr>
          <p:cNvPr id="13316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2287413"/>
            <a:ext cx="4038600" cy="4525963"/>
          </a:xfrm>
        </p:spPr>
        <p:txBody>
          <a:bodyPr/>
          <a:lstStyle/>
          <a:p>
            <a:r>
              <a:rPr lang="en-GB" altLang="en-US" dirty="0" smtClean="0"/>
              <a:t>Subacute cutaneous lupus rash</a:t>
            </a:r>
          </a:p>
          <a:p>
            <a:r>
              <a:rPr lang="en-GB" altLang="en-US" dirty="0" smtClean="0">
                <a:solidFill>
                  <a:schemeClr val="accent2"/>
                </a:solidFill>
              </a:rPr>
              <a:t>Photosensitivity</a:t>
            </a:r>
          </a:p>
          <a:p>
            <a:r>
              <a:rPr lang="en-GB" altLang="en-US" dirty="0" smtClean="0"/>
              <a:t>Neutropenia</a:t>
            </a:r>
          </a:p>
          <a:p>
            <a:r>
              <a:rPr lang="en-GB" altLang="en-US" dirty="0" smtClean="0">
                <a:solidFill>
                  <a:schemeClr val="accent2"/>
                </a:solidFill>
              </a:rPr>
              <a:t>ANA 1/1600</a:t>
            </a:r>
          </a:p>
          <a:p>
            <a:r>
              <a:rPr lang="en-GB" altLang="en-US" dirty="0" smtClean="0"/>
              <a:t>Anti-Ro</a:t>
            </a:r>
          </a:p>
        </p:txBody>
      </p:sp>
    </p:spTree>
    <p:extLst>
      <p:ext uri="{BB962C8B-B14F-4D97-AF65-F5344CB8AC3E}">
        <p14:creationId xmlns:p14="http://schemas.microsoft.com/office/powerpoint/2010/main" val="8582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2"/>
                </a:solidFill>
              </a:rPr>
              <a:t>Differential diagnosis of SLE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077200" cy="4724400"/>
          </a:xfrm>
        </p:spPr>
        <p:txBody>
          <a:bodyPr/>
          <a:lstStyle/>
          <a:p>
            <a:r>
              <a:rPr lang="en-US" altLang="en-US" dirty="0" smtClean="0"/>
              <a:t>RA</a:t>
            </a:r>
          </a:p>
          <a:p>
            <a:r>
              <a:rPr lang="en-US" altLang="en-US" b="1" dirty="0" smtClean="0">
                <a:solidFill>
                  <a:schemeClr val="accent2"/>
                </a:solidFill>
              </a:rPr>
              <a:t>Other autoimmune/systemic rheumatic disease</a:t>
            </a:r>
          </a:p>
          <a:p>
            <a:r>
              <a:rPr lang="en-US" altLang="en-US" dirty="0" smtClean="0">
                <a:solidFill>
                  <a:schemeClr val="accent2"/>
                </a:solidFill>
              </a:rPr>
              <a:t>Infection</a:t>
            </a:r>
          </a:p>
          <a:p>
            <a:r>
              <a:rPr lang="en-US" altLang="en-US" dirty="0" smtClean="0">
                <a:solidFill>
                  <a:schemeClr val="accent2"/>
                </a:solidFill>
              </a:rPr>
              <a:t>Malignancy (lymphoma)</a:t>
            </a:r>
          </a:p>
          <a:p>
            <a:r>
              <a:rPr lang="en-US" altLang="en-US" dirty="0" smtClean="0"/>
              <a:t>Post-viral fatigue syndrome</a:t>
            </a:r>
          </a:p>
          <a:p>
            <a:r>
              <a:rPr lang="en-US" altLang="en-US" dirty="0" smtClean="0"/>
              <a:t>Fibromyalgia</a:t>
            </a:r>
          </a:p>
          <a:p>
            <a:r>
              <a:rPr lang="en-US" altLang="en-US" dirty="0"/>
              <a:t>Drug-induced condition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32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Case 5</a:t>
            </a:r>
            <a:endParaRPr lang="en-GB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</a:rPr>
              <a:t>TB or not TB?</a:t>
            </a:r>
          </a:p>
          <a:p>
            <a:endParaRPr lang="en-US" altLang="en-US" dirty="0" smtClean="0"/>
          </a:p>
          <a:p>
            <a:r>
              <a:rPr lang="en-US" altLang="en-US" b="1" dirty="0" err="1" smtClean="0"/>
              <a:t>Subhra</a:t>
            </a:r>
            <a:r>
              <a:rPr lang="en-US" altLang="en-US" b="1" dirty="0" smtClean="0"/>
              <a:t> </a:t>
            </a:r>
            <a:r>
              <a:rPr lang="en-US" altLang="en-US" b="1" dirty="0" err="1"/>
              <a:t>Raghuvanshi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2932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2"/>
                </a:solidFill>
              </a:rPr>
              <a:t>Differential diagnosis of SLE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077200" cy="4724400"/>
          </a:xfrm>
        </p:spPr>
        <p:txBody>
          <a:bodyPr/>
          <a:lstStyle/>
          <a:p>
            <a:r>
              <a:rPr lang="en-US" altLang="en-US" dirty="0" smtClean="0"/>
              <a:t>RA</a:t>
            </a:r>
          </a:p>
          <a:p>
            <a:r>
              <a:rPr lang="en-US" altLang="en-US" dirty="0" smtClean="0">
                <a:solidFill>
                  <a:schemeClr val="accent2"/>
                </a:solidFill>
              </a:rPr>
              <a:t>Other  autoimmune/systemic rheumatic disease</a:t>
            </a:r>
          </a:p>
          <a:p>
            <a:r>
              <a:rPr lang="en-US" altLang="en-US" dirty="0" smtClean="0">
                <a:solidFill>
                  <a:schemeClr val="accent2"/>
                </a:solidFill>
              </a:rPr>
              <a:t>Infection</a:t>
            </a:r>
          </a:p>
          <a:p>
            <a:r>
              <a:rPr lang="en-US" altLang="en-US" b="1" dirty="0" smtClean="0">
                <a:solidFill>
                  <a:schemeClr val="accent2"/>
                </a:solidFill>
              </a:rPr>
              <a:t>Malignancy (lymphoma)</a:t>
            </a:r>
          </a:p>
          <a:p>
            <a:r>
              <a:rPr lang="en-US" altLang="en-US" dirty="0" smtClean="0"/>
              <a:t>Post-viral fatigue syndrome</a:t>
            </a:r>
          </a:p>
          <a:p>
            <a:r>
              <a:rPr lang="en-US" altLang="en-US" dirty="0" smtClean="0"/>
              <a:t>Fibromyalgia</a:t>
            </a:r>
          </a:p>
          <a:p>
            <a:r>
              <a:rPr lang="en-US" altLang="en-US" dirty="0"/>
              <a:t>Drug-induced condition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033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4360"/>
            <a:ext cx="7989888" cy="914400"/>
          </a:xfrm>
        </p:spPr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Challenges in improving SLE outcomes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517104"/>
            <a:ext cx="8353425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 dirty="0" smtClean="0"/>
              <a:t>Identify, treat and prevent </a:t>
            </a:r>
            <a:r>
              <a:rPr lang="en-GB" altLang="en-US" sz="2400" dirty="0" smtClean="0">
                <a:solidFill>
                  <a:schemeClr val="accent2"/>
                </a:solidFill>
              </a:rPr>
              <a:t>active disease</a:t>
            </a:r>
          </a:p>
          <a:p>
            <a:pPr lvl="1">
              <a:lnSpc>
                <a:spcPct val="90000"/>
              </a:lnSpc>
            </a:pPr>
            <a:r>
              <a:rPr lang="en-GB" altLang="en-US" sz="2400" dirty="0" smtClean="0">
                <a:solidFill>
                  <a:schemeClr val="accent2"/>
                </a:solidFill>
              </a:rPr>
              <a:t>inflammatory</a:t>
            </a:r>
            <a:r>
              <a:rPr lang="en-GB" altLang="en-US" sz="2400" dirty="0" smtClean="0"/>
              <a:t> and/or </a:t>
            </a:r>
            <a:r>
              <a:rPr lang="en-GB" altLang="en-US" sz="2400" dirty="0" smtClean="0">
                <a:solidFill>
                  <a:schemeClr val="accent2"/>
                </a:solidFill>
              </a:rPr>
              <a:t>thrombotic</a:t>
            </a:r>
          </a:p>
          <a:p>
            <a:pPr>
              <a:lnSpc>
                <a:spcPct val="90000"/>
              </a:lnSpc>
            </a:pPr>
            <a:endParaRPr lang="en-GB" altLang="en-US" sz="2400" dirty="0" smtClean="0"/>
          </a:p>
          <a:p>
            <a:pPr>
              <a:lnSpc>
                <a:spcPct val="90000"/>
              </a:lnSpc>
            </a:pPr>
            <a:r>
              <a:rPr lang="en-GB" altLang="en-US" sz="2400" dirty="0"/>
              <a:t>Prevent </a:t>
            </a:r>
            <a:r>
              <a:rPr lang="en-GB" altLang="en-US" sz="2400" dirty="0">
                <a:solidFill>
                  <a:schemeClr val="accent2"/>
                </a:solidFill>
              </a:rPr>
              <a:t>pregnancy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adverse events </a:t>
            </a:r>
            <a:endParaRPr lang="en-GB" altLang="en-US" sz="2400" dirty="0"/>
          </a:p>
          <a:p>
            <a:pPr>
              <a:lnSpc>
                <a:spcPct val="90000"/>
              </a:lnSpc>
            </a:pPr>
            <a:r>
              <a:rPr lang="en-GB" altLang="en-US" sz="2400" dirty="0" smtClean="0"/>
              <a:t>Prevent damage </a:t>
            </a:r>
            <a:r>
              <a:rPr lang="en-GB" altLang="en-US" sz="2400" dirty="0" err="1" smtClean="0"/>
              <a:t>eg</a:t>
            </a:r>
            <a:r>
              <a:rPr lang="en-GB" altLang="en-US" sz="2400" dirty="0" smtClean="0"/>
              <a:t> </a:t>
            </a:r>
            <a:r>
              <a:rPr lang="en-GB" altLang="en-US" sz="2400" dirty="0" smtClean="0">
                <a:solidFill>
                  <a:schemeClr val="accent2"/>
                </a:solidFill>
              </a:rPr>
              <a:t>stroke</a:t>
            </a:r>
            <a:r>
              <a:rPr lang="en-GB" altLang="en-US" sz="2400" dirty="0" smtClean="0"/>
              <a:t>, MI, fractures, malignancy</a:t>
            </a:r>
          </a:p>
          <a:p>
            <a:pPr>
              <a:lnSpc>
                <a:spcPct val="90000"/>
              </a:lnSpc>
            </a:pPr>
            <a:r>
              <a:rPr lang="en-GB" altLang="en-US" sz="2400" dirty="0" smtClean="0"/>
              <a:t>Prevent </a:t>
            </a:r>
            <a:r>
              <a:rPr lang="en-GB" altLang="en-US" sz="2400" dirty="0"/>
              <a:t>death </a:t>
            </a:r>
            <a:endParaRPr lang="en-GB" altLang="en-US" sz="2400" dirty="0" smtClean="0"/>
          </a:p>
          <a:p>
            <a:pPr>
              <a:lnSpc>
                <a:spcPct val="90000"/>
              </a:lnSpc>
            </a:pPr>
            <a:endParaRPr lang="en-GB" altLang="en-US" sz="2400" dirty="0"/>
          </a:p>
          <a:p>
            <a:pPr>
              <a:lnSpc>
                <a:spcPct val="90000"/>
              </a:lnSpc>
            </a:pPr>
            <a:r>
              <a:rPr lang="en-GB" altLang="en-US" sz="2400" dirty="0" smtClean="0">
                <a:solidFill>
                  <a:schemeClr val="accent2"/>
                </a:solidFill>
              </a:rPr>
              <a:t>Prevent/treat infection</a:t>
            </a:r>
          </a:p>
          <a:p>
            <a:pPr>
              <a:lnSpc>
                <a:spcPct val="90000"/>
              </a:lnSpc>
            </a:pPr>
            <a:endParaRPr lang="en-GB" altLang="en-US" sz="2400" dirty="0" smtClean="0"/>
          </a:p>
          <a:p>
            <a:pPr>
              <a:lnSpc>
                <a:spcPct val="90000"/>
              </a:lnSpc>
            </a:pPr>
            <a:r>
              <a:rPr lang="en-GB" altLang="en-US" sz="2400" dirty="0" smtClean="0"/>
              <a:t>Maintain function</a:t>
            </a:r>
          </a:p>
          <a:p>
            <a:pPr>
              <a:lnSpc>
                <a:spcPct val="90000"/>
              </a:lnSpc>
            </a:pPr>
            <a:r>
              <a:rPr lang="en-GB" altLang="en-US" sz="2400" dirty="0" smtClean="0"/>
              <a:t>Improve quality of life</a:t>
            </a:r>
          </a:p>
          <a:p>
            <a:pPr>
              <a:lnSpc>
                <a:spcPct val="90000"/>
              </a:lnSpc>
            </a:pPr>
            <a:r>
              <a:rPr lang="en-GB" altLang="en-US" sz="2400" dirty="0"/>
              <a:t>Improve adherence to therapy</a:t>
            </a:r>
          </a:p>
          <a:p>
            <a:pPr>
              <a:lnSpc>
                <a:spcPct val="90000"/>
              </a:lnSpc>
            </a:pPr>
            <a:endParaRPr lang="en-GB" altLang="en-US" sz="2800" dirty="0" smtClean="0"/>
          </a:p>
          <a:p>
            <a:pPr>
              <a:lnSpc>
                <a:spcPct val="90000"/>
              </a:lnSpc>
            </a:pPr>
            <a:endParaRPr lang="en-GB" altLang="en-US" sz="2800" dirty="0" smtClean="0"/>
          </a:p>
          <a:p>
            <a:pPr>
              <a:lnSpc>
                <a:spcPct val="90000"/>
              </a:lnSpc>
            </a:pPr>
            <a:endParaRPr lang="en-GB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9739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John: lupus in men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half" idx="1"/>
          </p:nvPr>
        </p:nvSpPr>
        <p:spPr>
          <a:xfrm>
            <a:off x="685800" y="5013176"/>
            <a:ext cx="8062913" cy="506412"/>
          </a:xfrm>
        </p:spPr>
        <p:txBody>
          <a:bodyPr/>
          <a:lstStyle/>
          <a:p>
            <a:pPr>
              <a:buFontTx/>
              <a:buNone/>
            </a:pPr>
            <a:r>
              <a:rPr lang="en-GB" altLang="en-US" dirty="0" smtClean="0"/>
              <a:t>Lupus is often perceived to be a disease of women…and when it occurs in men is more severe- </a:t>
            </a:r>
            <a:r>
              <a:rPr lang="en-GB" altLang="en-US" b="1" dirty="0" smtClean="0">
                <a:solidFill>
                  <a:schemeClr val="accent2"/>
                </a:solidFill>
              </a:rPr>
              <a:t>fact or fiction?</a:t>
            </a:r>
          </a:p>
          <a:p>
            <a:pPr>
              <a:buFontTx/>
              <a:buNone/>
            </a:pPr>
            <a:endParaRPr lang="en-GB" altLang="en-US" dirty="0" smtClean="0"/>
          </a:p>
          <a:p>
            <a:pPr>
              <a:buFontTx/>
              <a:buNone/>
            </a:pPr>
            <a:endParaRPr lang="en-GB" altLang="en-US" dirty="0" smtClean="0"/>
          </a:p>
        </p:txBody>
      </p:sp>
      <p:pic>
        <p:nvPicPr>
          <p:cNvPr id="5" name="john_03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268760"/>
            <a:ext cx="6121400" cy="3441700"/>
          </a:xfrm>
        </p:spPr>
      </p:pic>
    </p:spTree>
    <p:extLst>
      <p:ext uri="{BB962C8B-B14F-4D97-AF65-F5344CB8AC3E}">
        <p14:creationId xmlns:p14="http://schemas.microsoft.com/office/powerpoint/2010/main" val="407712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85800"/>
            <a:ext cx="8458200" cy="1143000"/>
          </a:xfrm>
        </p:spPr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Systemic Lupus International Collaborative Clinics (SLICC) classification rules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endParaRPr lang="en-US" sz="2800" dirty="0" smtClean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dirty="0" smtClean="0">
                <a:solidFill>
                  <a:schemeClr val="tx2"/>
                </a:solidFill>
                <a:cs typeface="Times New Roman" pitchFamily="18" charset="0"/>
              </a:rPr>
              <a:t>Classify </a:t>
            </a:r>
            <a:r>
              <a:rPr lang="en-US" sz="2800" dirty="0">
                <a:solidFill>
                  <a:schemeClr val="tx2"/>
                </a:solidFill>
                <a:cs typeface="Times New Roman" pitchFamily="18" charset="0"/>
              </a:rPr>
              <a:t>patients as having SLE if either</a:t>
            </a:r>
            <a:r>
              <a:rPr lang="en-US" sz="900" dirty="0">
                <a:solidFill>
                  <a:schemeClr val="tx2"/>
                </a:solidFill>
                <a:cs typeface="Times New Roman" pitchFamily="18" charset="0"/>
              </a:rPr>
              <a:t>: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900" dirty="0">
                <a:cs typeface="Times New Roman" pitchFamily="18" charset="0"/>
              </a:rPr>
              <a:t>	</a:t>
            </a:r>
          </a:p>
          <a:p>
            <a:pPr marL="514350" indent="-514350">
              <a:lnSpc>
                <a:spcPct val="90000"/>
              </a:lnSpc>
              <a:buFontTx/>
              <a:buAutoNum type="arabicPeriod"/>
              <a:defRPr/>
            </a:pPr>
            <a:r>
              <a:rPr lang="en-US" sz="2800" dirty="0" smtClean="0">
                <a:cs typeface="Times New Roman" pitchFamily="18" charset="0"/>
              </a:rPr>
              <a:t>They </a:t>
            </a:r>
            <a:r>
              <a:rPr lang="en-US" sz="2800" dirty="0">
                <a:cs typeface="Times New Roman" pitchFamily="18" charset="0"/>
              </a:rPr>
              <a:t>satisfy </a:t>
            </a:r>
            <a:r>
              <a:rPr lang="en-US" sz="2800" dirty="0" smtClean="0">
                <a:cs typeface="Times New Roman" pitchFamily="18" charset="0"/>
              </a:rPr>
              <a:t>4 </a:t>
            </a:r>
            <a:r>
              <a:rPr lang="en-US" sz="2800" dirty="0">
                <a:cs typeface="Times New Roman" pitchFamily="18" charset="0"/>
              </a:rPr>
              <a:t>of the items on the expanded list of lupus </a:t>
            </a:r>
            <a:r>
              <a:rPr lang="en-US" sz="2800" dirty="0" smtClean="0">
                <a:cs typeface="Times New Roman" pitchFamily="18" charset="0"/>
              </a:rPr>
              <a:t>manifestations</a:t>
            </a:r>
          </a:p>
          <a:p>
            <a:pPr marL="914400" lvl="1" indent="-514350">
              <a:lnSpc>
                <a:spcPct val="9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- </a:t>
            </a: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including at least </a:t>
            </a: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1 </a:t>
            </a: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clinical </a:t>
            </a: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and 1 </a:t>
            </a:r>
            <a:r>
              <a:rPr lang="en-US" sz="2400" dirty="0">
                <a:solidFill>
                  <a:schemeClr val="tx2"/>
                </a:solidFill>
                <a:cs typeface="Times New Roman" pitchFamily="18" charset="0"/>
              </a:rPr>
              <a:t>immunological item</a:t>
            </a:r>
            <a:endParaRPr lang="en-US" sz="900" dirty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900" dirty="0">
                <a:cs typeface="Times New Roman" pitchFamily="18" charset="0"/>
              </a:rPr>
              <a:t> 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dirty="0">
                <a:cs typeface="Times New Roman" pitchFamily="18" charset="0"/>
              </a:rPr>
              <a:t>		   OR</a:t>
            </a:r>
            <a:endParaRPr lang="en-US" sz="9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900" dirty="0">
                <a:cs typeface="Times New Roman" pitchFamily="18" charset="0"/>
              </a:rPr>
              <a:t> 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sz="2800" dirty="0">
                <a:cs typeface="Times New Roman" pitchFamily="18" charset="0"/>
              </a:rPr>
              <a:t>2.  They have biopsy proven lupus nephritis and an autoantibody (ANA or anti-</a:t>
            </a:r>
            <a:r>
              <a:rPr lang="en-US" sz="2800" dirty="0" err="1">
                <a:cs typeface="Times New Roman" pitchFamily="18" charset="0"/>
              </a:rPr>
              <a:t>dsDNA</a:t>
            </a:r>
            <a:r>
              <a:rPr lang="en-US" sz="2800" dirty="0">
                <a:cs typeface="Times New Roman" pitchFamily="18" charset="0"/>
              </a:rPr>
              <a:t>)</a:t>
            </a:r>
            <a:r>
              <a:rPr lang="en-US" dirty="0">
                <a:cs typeface="Times New Roman" pitchFamily="18" charset="0"/>
              </a:rPr>
              <a:t> </a:t>
            </a:r>
            <a:endParaRPr lang="en-US" sz="2800" dirty="0">
              <a:cs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en-GB" sz="2800" dirty="0"/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6804025" y="6413500"/>
            <a:ext cx="2347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 sz="2000">
                <a:solidFill>
                  <a:schemeClr val="accent2"/>
                </a:solidFill>
              </a:rPr>
              <a:t>Petri et al A&amp;R 2012</a:t>
            </a:r>
          </a:p>
        </p:txBody>
      </p:sp>
    </p:spTree>
    <p:extLst>
      <p:ext uri="{BB962C8B-B14F-4D97-AF65-F5344CB8AC3E}">
        <p14:creationId xmlns:p14="http://schemas.microsoft.com/office/powerpoint/2010/main" val="16796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b="1" dirty="0" smtClean="0">
                <a:solidFill>
                  <a:schemeClr val="accent2"/>
                </a:solidFill>
              </a:rPr>
              <a:t>SLICC classification for lupus</a:t>
            </a: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sz="3600" dirty="0" smtClean="0"/>
              <a:t>Clinical                          Immunological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4752206" cy="41148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Acute </a:t>
            </a:r>
            <a:r>
              <a:rPr lang="en-US" sz="2400" dirty="0" err="1" smtClean="0">
                <a:solidFill>
                  <a:schemeClr val="tx2"/>
                </a:solidFill>
                <a:cs typeface="Times New Roman" pitchFamily="18" charset="0"/>
              </a:rPr>
              <a:t>cutaneous</a:t>
            </a: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 lupus  (6)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Chronic </a:t>
            </a:r>
            <a:r>
              <a:rPr lang="en-US" sz="2400" dirty="0" err="1" smtClean="0">
                <a:solidFill>
                  <a:schemeClr val="tx2"/>
                </a:solidFill>
                <a:cs typeface="Times New Roman" pitchFamily="18" charset="0"/>
              </a:rPr>
              <a:t>cutaneous</a:t>
            </a: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 lupus (9)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cs typeface="Times New Roman" pitchFamily="18" charset="0"/>
              </a:rPr>
              <a:t>Oral or nasal ulcers  </a:t>
            </a:r>
            <a:r>
              <a:rPr lang="en-GB" sz="2400" dirty="0" smtClean="0"/>
              <a:t>(4)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Non-scarring alopecia 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cs typeface="Times New Roman" pitchFamily="18" charset="0"/>
              </a:rPr>
              <a:t>Inflammatory </a:t>
            </a:r>
            <a:r>
              <a:rPr lang="en-US" sz="2400" dirty="0" err="1" smtClean="0">
                <a:cs typeface="Times New Roman" pitchFamily="18" charset="0"/>
              </a:rPr>
              <a:t>synovitis</a:t>
            </a:r>
            <a:endParaRPr lang="en-US" sz="2400" dirty="0" smtClean="0">
              <a:cs typeface="Times New Roman" pitchFamily="18" charset="0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err="1" smtClean="0">
                <a:cs typeface="Times New Roman" pitchFamily="18" charset="0"/>
              </a:rPr>
              <a:t>Serositis</a:t>
            </a:r>
            <a:r>
              <a:rPr lang="en-GB" sz="2400" dirty="0" smtClean="0">
                <a:cs typeface="Times New Roman" pitchFamily="18" charset="0"/>
              </a:rPr>
              <a:t> (2)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cs typeface="Times New Roman" pitchFamily="18" charset="0"/>
              </a:rPr>
              <a:t>Renal (2)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solidFill>
                  <a:schemeClr val="tx2"/>
                </a:solidFill>
                <a:cs typeface="Times New Roman" pitchFamily="18" charset="0"/>
              </a:rPr>
              <a:t>Neurologic</a:t>
            </a:r>
            <a:r>
              <a:rPr lang="en-GB" sz="2400" dirty="0" smtClean="0">
                <a:solidFill>
                  <a:schemeClr val="tx2"/>
                </a:solidFill>
                <a:cs typeface="Times New Roman" pitchFamily="18" charset="0"/>
              </a:rPr>
              <a:t> (6)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dirty="0" smtClean="0">
                <a:cs typeface="Times New Roman" pitchFamily="18" charset="0"/>
              </a:rPr>
              <a:t>Hemolytic anemia</a:t>
            </a:r>
            <a:r>
              <a:rPr lang="en-GB" sz="2400" dirty="0" smtClean="0"/>
              <a:t> </a:t>
            </a:r>
          </a:p>
          <a:p>
            <a:pPr marL="609600" indent="-609600">
              <a:buFontTx/>
              <a:buNone/>
              <a:defRPr/>
            </a:pPr>
            <a:r>
              <a:rPr lang="en-US" sz="2400" dirty="0" smtClean="0">
                <a:cs typeface="Times New Roman" pitchFamily="18" charset="0"/>
              </a:rPr>
              <a:t>10.  Leukopenia / lymphopenia</a:t>
            </a:r>
          </a:p>
          <a:p>
            <a:pPr marL="609600" indent="-609600">
              <a:buFontTx/>
              <a:buNone/>
              <a:defRPr/>
            </a:pPr>
            <a:r>
              <a:rPr lang="en-US" sz="2400" dirty="0" smtClean="0">
                <a:cs typeface="Times New Roman" pitchFamily="18" charset="0"/>
              </a:rPr>
              <a:t>11.  Thrombocytopenia</a:t>
            </a:r>
            <a:endParaRPr lang="en-GB" sz="2400" dirty="0" smtClean="0">
              <a:cs typeface="Times New Roman" pitchFamily="18" charset="0"/>
            </a:endParaRPr>
          </a:p>
          <a:p>
            <a:pPr marL="533400" indent="-533400">
              <a:lnSpc>
                <a:spcPct val="90000"/>
              </a:lnSpc>
              <a:buFontTx/>
              <a:buAutoNum type="arabicPeriod"/>
              <a:defRPr/>
            </a:pPr>
            <a:endParaRPr lang="en-GB" sz="2400" dirty="0" smtClean="0">
              <a:cs typeface="Times New Roman" pitchFamily="18" charset="0"/>
            </a:endParaRPr>
          </a:p>
          <a:p>
            <a:pPr>
              <a:defRPr/>
            </a:pPr>
            <a:endParaRPr lang="en-GB" sz="2400" dirty="0"/>
          </a:p>
        </p:txBody>
      </p:sp>
      <p:sp>
        <p:nvSpPr>
          <p:cNvPr id="15364" name="Content Placeholder 3"/>
          <p:cNvSpPr>
            <a:spLocks noGrp="1"/>
          </p:cNvSpPr>
          <p:nvPr>
            <p:ph sz="half" idx="2"/>
          </p:nvPr>
        </p:nvSpPr>
        <p:spPr>
          <a:xfrm>
            <a:off x="4925888" y="1340768"/>
            <a:ext cx="4038600" cy="4525963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GB" altLang="en-US" sz="2400" dirty="0" smtClean="0"/>
              <a:t>ANA</a:t>
            </a:r>
          </a:p>
          <a:p>
            <a:pPr marL="609600" indent="-609600">
              <a:buFontTx/>
              <a:buAutoNum type="arabicPeriod"/>
            </a:pPr>
            <a:r>
              <a:rPr lang="en-GB" altLang="en-US" sz="2400" dirty="0" smtClean="0"/>
              <a:t>Anti-dsDNA antibodies</a:t>
            </a:r>
          </a:p>
          <a:p>
            <a:pPr marL="609600" indent="-609600">
              <a:buFontTx/>
              <a:buAutoNum type="arabicPeriod"/>
            </a:pPr>
            <a:r>
              <a:rPr lang="en-GB" altLang="en-US" sz="2400" dirty="0" smtClean="0"/>
              <a:t>Anti-Sm antibody</a:t>
            </a:r>
          </a:p>
          <a:p>
            <a:pPr marL="609600" indent="-609600">
              <a:buFontTx/>
              <a:buAutoNum type="arabicPeriod"/>
            </a:pPr>
            <a:r>
              <a:rPr lang="en-GB" altLang="en-US" sz="2400" dirty="0" smtClean="0"/>
              <a:t>Anti-phospholipid antibodies</a:t>
            </a:r>
          </a:p>
          <a:p>
            <a:pPr marL="609600" indent="-609600">
              <a:buFontTx/>
              <a:buAutoNum type="arabicPeriod"/>
            </a:pPr>
            <a:r>
              <a:rPr lang="en-GB" altLang="en-US" sz="2400" dirty="0" smtClean="0">
                <a:solidFill>
                  <a:schemeClr val="tx2"/>
                </a:solidFill>
              </a:rPr>
              <a:t>Low complement</a:t>
            </a:r>
          </a:p>
          <a:p>
            <a:pPr marL="609600" indent="-609600">
              <a:buFontTx/>
              <a:buAutoNum type="arabicPeriod"/>
            </a:pPr>
            <a:r>
              <a:rPr lang="en-GB" altLang="en-US" sz="2400" dirty="0" smtClean="0"/>
              <a:t>Direct Coombs’ test</a:t>
            </a:r>
          </a:p>
          <a:p>
            <a:pPr marL="990600" lvl="1" indent="-533400"/>
            <a:r>
              <a:rPr lang="en-GB" altLang="en-US" dirty="0" smtClean="0"/>
              <a:t>In absence if haemolytic </a:t>
            </a:r>
            <a:r>
              <a:rPr lang="en-GB" altLang="en-US" dirty="0" err="1" smtClean="0"/>
              <a:t>anemia</a:t>
            </a:r>
            <a:endParaRPr lang="en-GB" altLang="en-US" dirty="0" smtClean="0"/>
          </a:p>
          <a:p>
            <a:pPr marL="609600" indent="-609600">
              <a:buFontTx/>
              <a:buNone/>
            </a:pPr>
            <a:endParaRPr lang="en-GB" altLang="en-US" sz="2400" dirty="0" smtClean="0"/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6227763" y="6237288"/>
            <a:ext cx="285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en-US">
                <a:solidFill>
                  <a:schemeClr val="accent2"/>
                </a:solidFill>
              </a:rPr>
              <a:t>Petri et al  A&amp;R 2012</a:t>
            </a:r>
          </a:p>
        </p:txBody>
      </p:sp>
    </p:spTree>
    <p:extLst>
      <p:ext uri="{BB962C8B-B14F-4D97-AF65-F5344CB8AC3E}">
        <p14:creationId xmlns:p14="http://schemas.microsoft.com/office/powerpoint/2010/main" val="98162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1713</Words>
  <Application>Microsoft Office PowerPoint</Application>
  <PresentationFormat>On-screen Show (4:3)</PresentationFormat>
  <Paragraphs>577</Paragraphs>
  <Slides>63</Slides>
  <Notes>32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Default Design</vt:lpstr>
      <vt:lpstr>Challenges in the Diagnosis  &amp; Treatment of SLE </vt:lpstr>
      <vt:lpstr>Disclosures for Caroline Gordon</vt:lpstr>
      <vt:lpstr>PowerPoint Presentation</vt:lpstr>
      <vt:lpstr>American College of Rheumatology Classification Criteria for SLE  (&gt;4 of 11)</vt:lpstr>
      <vt:lpstr>John: Diagnosis?</vt:lpstr>
      <vt:lpstr>John:  thrombocytopenia &amp; autoimmune hepatitis</vt:lpstr>
      <vt:lpstr>John: lupus in men</vt:lpstr>
      <vt:lpstr>Systemic Lupus International Collaborative Clinics (SLICC) classification rules </vt:lpstr>
      <vt:lpstr>SLICC classification for lupus Clinical                          Immunological</vt:lpstr>
      <vt:lpstr>Are lupus patients at increased risk of chronic damage and premature death? </vt:lpstr>
      <vt:lpstr>Outcome of lupus</vt:lpstr>
      <vt:lpstr>Predictors of damage over 21 years in Birmingham inception cohort</vt:lpstr>
      <vt:lpstr>Mortality in Birmingham 1989-2010 37 deaths in 382 patients (9.7%)   Overall SMR 2.0 (95% CI 1.5, 2.8)</vt:lpstr>
      <vt:lpstr>SLE patients die prematurely (mean + sd for age at death in SLE patients  and population control)</vt:lpstr>
      <vt:lpstr>Challenges in improving  SLE outcomes</vt:lpstr>
      <vt:lpstr>Antiphospholipid antibody syndrome</vt:lpstr>
      <vt:lpstr>Pregnancy adverse events in APS</vt:lpstr>
      <vt:lpstr>Laboratory features of APS</vt:lpstr>
      <vt:lpstr>First case </vt:lpstr>
      <vt:lpstr>Management of SLE</vt:lpstr>
      <vt:lpstr>Lupus and pregnancy</vt:lpstr>
      <vt:lpstr>Monitoring pregnant SLE patients </vt:lpstr>
      <vt:lpstr>Effects of anti-Ro &amp; -La antibodies</vt:lpstr>
      <vt:lpstr>Congenital Heart Block associated with anti-Ro/La antibodies</vt:lpstr>
      <vt:lpstr>Which drugs can you use  in a woman with lupus?</vt:lpstr>
      <vt:lpstr>Drugs compatible with pregnancy</vt:lpstr>
      <vt:lpstr>Second case</vt:lpstr>
      <vt:lpstr>Treatment of John</vt:lpstr>
      <vt:lpstr>Current treatment of  moderate and severe lupus  </vt:lpstr>
      <vt:lpstr>Treatment of John</vt:lpstr>
      <vt:lpstr>Current treatment of  moderate and severe lupus  </vt:lpstr>
      <vt:lpstr>Third case </vt:lpstr>
      <vt:lpstr>Gastro-intestinal  features of SLE</vt:lpstr>
      <vt:lpstr>Differential diagnosis of  acute abdominal pain in SLE patient</vt:lpstr>
      <vt:lpstr>Diagnostic work up</vt:lpstr>
      <vt:lpstr>PowerPoint Presentation</vt:lpstr>
      <vt:lpstr>Abdominal X-ray</vt:lpstr>
      <vt:lpstr>Ultrasound</vt:lpstr>
      <vt:lpstr>Barium follow-through studies</vt:lpstr>
      <vt:lpstr>CT scan changes</vt:lpstr>
      <vt:lpstr>CT scan changes  in small bowel</vt:lpstr>
      <vt:lpstr>CT vascular changes</vt:lpstr>
      <vt:lpstr>Angiography</vt:lpstr>
      <vt:lpstr>Subacute small bowel obstruction</vt:lpstr>
      <vt:lpstr>Management  of mesenteric vascular disease</vt:lpstr>
      <vt:lpstr>Complications of  mesenteric vascular disease</vt:lpstr>
      <vt:lpstr>Mesenteric vascular disease follow-up</vt:lpstr>
      <vt:lpstr>Neuropsychiatric (NP) disease  in lupus patients</vt:lpstr>
      <vt:lpstr>When do NP events occur?</vt:lpstr>
      <vt:lpstr>What is neuro-psychiatric lupus? </vt:lpstr>
      <vt:lpstr>Data from SLICC inception cohort</vt:lpstr>
      <vt:lpstr>Baseline neuropsychiatric syndromes 1 in SLICC inception cohort (242 events)</vt:lpstr>
      <vt:lpstr>Baseline neuropsychiatric syndromes 2 in SLICC inception cohort (242 events)</vt:lpstr>
      <vt:lpstr>Baseline neuropsychiatric syndromes 3 in SLICC inception cohort (242 events)</vt:lpstr>
      <vt:lpstr>PowerPoint Presentation</vt:lpstr>
      <vt:lpstr>Risk factors for primary NP-SLE</vt:lpstr>
      <vt:lpstr>Investigations for NP-SLE</vt:lpstr>
      <vt:lpstr>Management of NP-SLE</vt:lpstr>
      <vt:lpstr>Case 4   The Girl Who Cried “Wolf”</vt:lpstr>
      <vt:lpstr>Differential diagnosis of SLE</vt:lpstr>
      <vt:lpstr>Case 5</vt:lpstr>
      <vt:lpstr>Differential diagnosis of SLE</vt:lpstr>
      <vt:lpstr>Challenges in improving SLE outcomes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Speaker name</dc:title>
  <dc:creator>hgardner</dc:creator>
  <cp:lastModifiedBy>Caroline</cp:lastModifiedBy>
  <cp:revision>42</cp:revision>
  <dcterms:created xsi:type="dcterms:W3CDTF">2009-08-05T15:55:44Z</dcterms:created>
  <dcterms:modified xsi:type="dcterms:W3CDTF">2015-10-16T07:38:58Z</dcterms:modified>
</cp:coreProperties>
</file>