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0"/>
  </p:notesMasterIdLst>
  <p:sldIdLst>
    <p:sldId id="272" r:id="rId2"/>
    <p:sldId id="265" r:id="rId3"/>
    <p:sldId id="271" r:id="rId4"/>
    <p:sldId id="274" r:id="rId5"/>
    <p:sldId id="276" r:id="rId6"/>
    <p:sldId id="278" r:id="rId7"/>
    <p:sldId id="279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99AC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58756-7A8B-4084-9523-9A77D8837A36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97C9B-4FFF-40D9-81FA-42D4EEC1F7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388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650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631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338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325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378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800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0590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415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71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9460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956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8D77-37A1-4DBA-BC9D-DB0B2108274F}" type="datetimeFigureOut">
              <a:rPr lang="en-GB" smtClean="0"/>
              <a:pPr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29B57-86B6-4255-A54D-941F6AAA46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1035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ate.Mathieson@cdn.ac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98BE67-F397-4F27-9538-DE88B0C15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483" y="1214438"/>
            <a:ext cx="9144000" cy="2387600"/>
          </a:xfrm>
        </p:spPr>
        <p:txBody>
          <a:bodyPr>
            <a:normAutofit/>
          </a:bodyPr>
          <a:lstStyle/>
          <a:p>
            <a:r>
              <a:rPr lang="en-GB" sz="4000" b="1" dirty="0"/>
              <a:t>SHTA Conference</a:t>
            </a:r>
            <a:br>
              <a:rPr lang="en-GB" sz="4000" b="1" dirty="0"/>
            </a:br>
            <a:r>
              <a:rPr lang="en-GB" sz="4000" b="1" dirty="0"/>
              <a:t>16 June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B1124F-5E9C-4AE5-BC1E-0978609AC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GB" dirty="0"/>
              <a:t>Kate Mathieson</a:t>
            </a:r>
          </a:p>
          <a:p>
            <a:r>
              <a:rPr lang="en-GB" dirty="0"/>
              <a:t>Food &amp; Drink Subject Mentor</a:t>
            </a:r>
          </a:p>
          <a:p>
            <a:r>
              <a:rPr lang="en-GB" dirty="0"/>
              <a:t>College Development Network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EA60844-5129-4019-B27A-1C7B2A77F0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1933" y="131763"/>
            <a:ext cx="27051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936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805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9999"/>
                </a:solidFill>
              </a:rPr>
              <a:t>Our aims: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Raise the profile of the whole food and drink supply chain in our colleges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Raise awareness of the links between industry needs, curriculum areas and career opportunities to college students 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Create the motivated, skilled workforce of tomorrow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Promote study of industry-relevant subjects in schools and colleges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Help develop relevant qualifications and articulation links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Developed professional development and resources for teachers and lecturers 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Facilitate supportive school, industry, college and university  </a:t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 working relationships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1933" y="131763"/>
            <a:ext cx="2705100" cy="99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1102" y="293298"/>
            <a:ext cx="6918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099AC"/>
                </a:solidFill>
              </a:rPr>
              <a:t>Food &amp; Drink Network</a:t>
            </a:r>
          </a:p>
        </p:txBody>
      </p:sp>
    </p:spTree>
    <p:extLst>
      <p:ext uri="{BB962C8B-B14F-4D97-AF65-F5344CB8AC3E}">
        <p14:creationId xmlns:p14="http://schemas.microsoft.com/office/powerpoint/2010/main" xmlns="" val="234520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0669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009999"/>
                </a:solidFill>
                <a:latin typeface="Calibri" panose="020F0502020204030204" pitchFamily="34" charset="0"/>
              </a:rPr>
              <a:t>Job opportunities 14/6/2017 on several websites:</a:t>
            </a:r>
            <a:br>
              <a:rPr lang="en-GB" sz="2800" b="1" dirty="0">
                <a:solidFill>
                  <a:srgbClr val="009999"/>
                </a:solidFill>
                <a:latin typeface="Calibri" panose="020F0502020204030204" pitchFamily="34" charset="0"/>
              </a:rPr>
            </a:br>
            <a:r>
              <a:rPr lang="en-GB" sz="2800" b="1" dirty="0">
                <a:solidFill>
                  <a:srgbClr val="009999"/>
                </a:solidFill>
                <a:latin typeface="Calibri" panose="020F0502020204030204" pitchFamily="34" charset="0"/>
              </a:rPr>
              <a:t/>
            </a:r>
            <a:br>
              <a:rPr lang="en-GB" sz="2800" b="1" dirty="0">
                <a:solidFill>
                  <a:srgbClr val="009999"/>
                </a:solidFill>
                <a:latin typeface="Calibri" panose="020F0502020204030204" pitchFamily="34" charset="0"/>
              </a:rPr>
            </a:br>
            <a:endParaRPr lang="en-GB" sz="2800" b="1" dirty="0">
              <a:solidFill>
                <a:srgbClr val="00999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4066"/>
            <a:ext cx="10515600" cy="53128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New Product Technologist £26,000</a:t>
            </a:r>
          </a:p>
          <a:p>
            <a:pPr marL="0" indent="0" algn="ctr">
              <a:buNone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Innovations Development Chef £35,000</a:t>
            </a:r>
          </a:p>
          <a:p>
            <a:pPr marL="0" indent="0" algn="ctr">
              <a:buNone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Sales Executive with background in NPD £30,000 + car</a:t>
            </a:r>
          </a:p>
          <a:p>
            <a:pPr marL="0" indent="0" algn="ctr">
              <a:buNone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Operations and Events Manager with catering background £38,000</a:t>
            </a:r>
          </a:p>
          <a:p>
            <a:pPr marL="0" indent="0" algn="ctr">
              <a:buNone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Food Technologist - £25,000</a:t>
            </a:r>
          </a:p>
          <a:p>
            <a:pPr marL="0" indent="0" algn="ctr">
              <a:buNone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Account Manager with knowledge of Baking- £33,000 + </a:t>
            </a:r>
            <a:r>
              <a:rPr lang="en-GB" i="1" dirty="0" err="1">
                <a:solidFill>
                  <a:schemeClr val="bg1">
                    <a:lumMod val="50000"/>
                  </a:schemeClr>
                </a:solidFill>
              </a:rPr>
              <a:t>bonus+car</a:t>
            </a:r>
            <a:endParaRPr lang="en-GB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Ingredient Sourcing Executive with fluent German £28,000</a:t>
            </a:r>
          </a:p>
          <a:p>
            <a:pPr marL="0" indent="0" algn="ctr">
              <a:buNone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Export Controller with knowledge of Cantonese £32,000</a:t>
            </a:r>
          </a:p>
          <a:p>
            <a:pPr marL="0" indent="0" algn="ctr">
              <a:buNone/>
            </a:pPr>
            <a:endParaRPr lang="en-GB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64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9999"/>
                </a:solidFill>
                <a:latin typeface="+mn-lt"/>
              </a:rPr>
              <a:t>National Progression Award (NPA)</a:t>
            </a:r>
            <a:br>
              <a:rPr lang="en-GB" sz="2800" b="1" dirty="0">
                <a:solidFill>
                  <a:srgbClr val="009999"/>
                </a:solidFill>
                <a:latin typeface="+mn-lt"/>
              </a:rPr>
            </a:br>
            <a:r>
              <a:rPr lang="en-GB" sz="2800" b="1" dirty="0">
                <a:solidFill>
                  <a:srgbClr val="009999"/>
                </a:solidFill>
                <a:latin typeface="+mn-lt"/>
              </a:rPr>
              <a:t> Food Manufacturing - Level 6 SCQF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2862" y="1940767"/>
            <a:ext cx="4390938" cy="42361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9999"/>
                </a:solidFill>
              </a:rPr>
              <a:t>The Units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Food Production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Fundamentals of Food Science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Commercial and Social Drivers in the Food Industry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Sustainability</a:t>
            </a: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 </a:t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55542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9999"/>
                </a:solidFill>
              </a:rPr>
              <a:t>The Qualification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Excellent overview of industry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Can be delivered to senior phase pupils in school, at college or      </a:t>
            </a:r>
            <a:br>
              <a:rPr lang="en-GB" sz="2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alongside Apprenticeships to existing employees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4 Units = 24 SCQF Credits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Modern, relevant qualification reflecting current practices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00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952" y="643812"/>
            <a:ext cx="6014907" cy="807483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>
                <a:solidFill>
                  <a:srgbClr val="009999"/>
                </a:solidFill>
              </a:rPr>
              <a:t>Food Manufacturing CPD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593" y="1668659"/>
            <a:ext cx="10816099" cy="308768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Based on the 4 units of the NPA + Introduction, Factory Visit and Classroom Projects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SCQF Credit rated at level 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Developed in partnership with UHI Perth College and FDF Scotland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Piloted 16/17 with 5 Perthshire Schools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Now available for delivery in other regions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5188" y="5145152"/>
            <a:ext cx="2286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56770" y="5059427"/>
            <a:ext cx="2428875" cy="1609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9603" y="5145152"/>
            <a:ext cx="2266950" cy="1504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593" y="5059427"/>
            <a:ext cx="2619375" cy="1743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1933" y="131763"/>
            <a:ext cx="27051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209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8053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8 food and drink showcase events run in colleges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Sound format for future regional events showcasing schools, </a:t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colleges, industry collaboration and opportunities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National Food &amp; Drink Careers Expo Murrayfield 14</a:t>
            </a:r>
            <a:r>
              <a:rPr lang="en-GB" baseline="30000" dirty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September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Online teaching resources available for next term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Part of wider Food Education partners network – all working for </a:t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 same goals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Take up of NPA Food manufacturing rising slowly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CPD Developed and pilot delivered, evaluated and credit rated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Involved in the redevelopment of several HNC/D qualifications to reflect </a:t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 industry needs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1933" y="131763"/>
            <a:ext cx="2705100" cy="99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1102" y="293298"/>
            <a:ext cx="6918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099AC"/>
                </a:solidFill>
              </a:rPr>
              <a:t>Food &amp; Drink Network</a:t>
            </a:r>
          </a:p>
        </p:txBody>
      </p:sp>
    </p:spTree>
    <p:extLst>
      <p:ext uri="{BB962C8B-B14F-4D97-AF65-F5344CB8AC3E}">
        <p14:creationId xmlns:p14="http://schemas.microsoft.com/office/powerpoint/2010/main" xmlns="" val="313073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4751A-EFC6-4E77-9A24-80F16E9D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1099AC"/>
                </a:solidFill>
              </a:rPr>
              <a:t>How the world is changing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07A899-B6CB-4E4C-984A-B0AD4E795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Rural Food Industry growth through diversification – chef owned butchers, “destination” outlets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Rise in artisan foods, beers, gins – small is beautiful!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Food trends changing faster than ever with more international flavours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Rise in Agritourism, Food Tourism and Cookery Schools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Retailers catering to sophisticated eat-in trends – all have development chefs in rising numbers and own production facilities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Chef branded outlets in our airports, food courts, hub dining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Increase in trend for delivered ingredients boxes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91B9C74-7E73-4485-A2D1-38B1105CFD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2115" y="436562"/>
            <a:ext cx="3017012" cy="12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176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335" y="2586841"/>
            <a:ext cx="9144000" cy="40572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2800" b="1" dirty="0">
                <a:solidFill>
                  <a:srgbClr val="1099AC"/>
                </a:solidFill>
              </a:rPr>
              <a:t>               </a:t>
            </a:r>
          </a:p>
          <a:p>
            <a:endParaRPr lang="en-GB" sz="2800" b="1" dirty="0">
              <a:solidFill>
                <a:srgbClr val="1099AC"/>
              </a:solidFill>
            </a:endParaRPr>
          </a:p>
          <a:p>
            <a:r>
              <a:rPr lang="en-GB" sz="2800" dirty="0">
                <a:solidFill>
                  <a:schemeClr val="bg2">
                    <a:lumMod val="50000"/>
                  </a:schemeClr>
                </a:solidFill>
              </a:rPr>
              <a:t>Kate Mathieson</a:t>
            </a:r>
          </a:p>
          <a:p>
            <a:r>
              <a:rPr lang="en-GB" sz="2800" b="1" dirty="0">
                <a:solidFill>
                  <a:srgbClr val="1099AC"/>
                </a:solidFill>
              </a:rPr>
              <a:t>Food &amp; Drink Subject Mentor, College Development Network</a:t>
            </a:r>
          </a:p>
          <a:p>
            <a:endParaRPr lang="en-GB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sz="2800" dirty="0">
                <a:solidFill>
                  <a:schemeClr val="bg2">
                    <a:lumMod val="50000"/>
                  </a:schemeClr>
                </a:solidFill>
              </a:rPr>
              <a:t>07760 368001 or e-mail 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kate.mathieson@cdn.ac.uk</a:t>
            </a:r>
            <a:endParaRPr lang="en-GB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sz="2800" b="1" dirty="0">
                <a:solidFill>
                  <a:srgbClr val="1099AC"/>
                </a:solidFill>
              </a:rPr>
              <a:t>Check out our website:</a:t>
            </a:r>
          </a:p>
          <a:p>
            <a:r>
              <a:rPr lang="en-GB" sz="2800" dirty="0">
                <a:solidFill>
                  <a:schemeClr val="bg2">
                    <a:lumMod val="50000"/>
                  </a:schemeClr>
                </a:solidFill>
              </a:rPr>
              <a:t>http://www.collegedevelopmentnetwork.ac.uk/networks-projects/food-drink/</a:t>
            </a:r>
          </a:p>
          <a:p>
            <a:endParaRPr lang="en-GB" sz="2800" b="1" dirty="0">
              <a:solidFill>
                <a:srgbClr val="1099AC"/>
              </a:solidFill>
            </a:endParaRPr>
          </a:p>
          <a:p>
            <a:endParaRPr lang="en-GB" sz="2800" b="1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1933" y="131763"/>
            <a:ext cx="2705100" cy="990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45502" y="5874589"/>
            <a:ext cx="6607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</a:t>
            </a:r>
            <a:endParaRPr lang="en-GB" b="1" dirty="0">
              <a:solidFill>
                <a:srgbClr val="1099A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508" y="1509623"/>
            <a:ext cx="9956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1099AC"/>
                </a:solidFill>
              </a:rPr>
              <a:t>Food and Drink from field to fork - </a:t>
            </a:r>
          </a:p>
          <a:p>
            <a:r>
              <a:rPr lang="en-GB" sz="3200" dirty="0">
                <a:solidFill>
                  <a:schemeClr val="bg2">
                    <a:lumMod val="50000"/>
                  </a:schemeClr>
                </a:solidFill>
              </a:rPr>
              <a:t>Exciting Times - Exciting Opportunities – Exciting our Young People</a:t>
            </a:r>
          </a:p>
        </p:txBody>
      </p:sp>
    </p:spTree>
    <p:extLst>
      <p:ext uri="{BB962C8B-B14F-4D97-AF65-F5344CB8AC3E}">
        <p14:creationId xmlns:p14="http://schemas.microsoft.com/office/powerpoint/2010/main" xmlns="" val="42517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406</Words>
  <Application>Microsoft Office PowerPoint</Application>
  <PresentationFormat>Custom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SHTA Conference 16 June 2017</vt:lpstr>
      <vt:lpstr>Slide 2</vt:lpstr>
      <vt:lpstr>Job opportunities 14/6/2017 on several websites:  </vt:lpstr>
      <vt:lpstr>National Progression Award (NPA)  Food Manufacturing - Level 6 SCQF</vt:lpstr>
      <vt:lpstr>Food Manufacturing CPD</vt:lpstr>
      <vt:lpstr>Slide 6</vt:lpstr>
      <vt:lpstr>How the world is changing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 Mathieson –  Food &amp; Drink Subject Mentor College Development Network</dc:title>
  <dc:creator>Kate</dc:creator>
  <cp:lastModifiedBy>David M</cp:lastModifiedBy>
  <cp:revision>72</cp:revision>
  <dcterms:created xsi:type="dcterms:W3CDTF">2015-06-01T16:00:09Z</dcterms:created>
  <dcterms:modified xsi:type="dcterms:W3CDTF">2017-06-16T07:16:26Z</dcterms:modified>
</cp:coreProperties>
</file>