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8.xml" ContentType="application/vnd.openxmlformats-officedocument.drawingml.char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charts/chart6.xml" ContentType="application/vnd.openxmlformats-officedocument.drawingml.chart+xml"/>
  <Override PartName="/ppt/charts/chart7.xml" ContentType="application/vnd.openxmlformats-officedocument.drawingml.chart+xml"/>
  <Override PartName="/ppt/notesSlides/notesSlide12.xml" ContentType="application/vnd.openxmlformats-officedocument.presentationml.notesSlide+xml"/>
  <Default Extension="gif" ContentType="image/gif"/>
  <Override PartName="/ppt/notesSlides/notesSlide6.xml" ContentType="application/vnd.openxmlformats-officedocument.presentationml.notesSlide+xml"/>
  <Override PartName="/ppt/charts/chart3.xml" ContentType="application/vnd.openxmlformats-officedocument.drawingml.chart+xml"/>
  <Override PartName="/ppt/notesSlides/notesSlide7.xml" ContentType="application/vnd.openxmlformats-officedocument.presentationml.notesSlide+xml"/>
  <Override PartName="/ppt/charts/chart4.xml" ContentType="application/vnd.openxmlformats-officedocument.drawingml.chart+xml"/>
  <Override PartName="/ppt/notesSlides/notesSlide10.xml" ContentType="application/vnd.openxmlformats-officedocument.presentationml.notesSlide+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7"/>
  </p:notesMasterIdLst>
  <p:handoutMasterIdLst>
    <p:handoutMasterId r:id="rId18"/>
  </p:handoutMasterIdLst>
  <p:sldIdLst>
    <p:sldId id="256" r:id="rId2"/>
    <p:sldId id="261" r:id="rId3"/>
    <p:sldId id="268" r:id="rId4"/>
    <p:sldId id="262" r:id="rId5"/>
    <p:sldId id="267" r:id="rId6"/>
    <p:sldId id="269" r:id="rId7"/>
    <p:sldId id="281" r:id="rId8"/>
    <p:sldId id="279" r:id="rId9"/>
    <p:sldId id="280" r:id="rId10"/>
    <p:sldId id="271" r:id="rId11"/>
    <p:sldId id="274" r:id="rId12"/>
    <p:sldId id="265" r:id="rId13"/>
    <p:sldId id="276" r:id="rId14"/>
    <p:sldId id="277" r:id="rId15"/>
    <p:sldId id="258"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549" autoAdjust="0"/>
  </p:normalViewPr>
  <p:slideViewPr>
    <p:cSldViewPr>
      <p:cViewPr varScale="1">
        <p:scale>
          <a:sx n="41" d="100"/>
          <a:sy n="41" d="100"/>
        </p:scale>
        <p:origin x="-1517" y="-8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2802"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Jess\Downloads\SurveySummary_CLEAN-chartsresponses-01082014.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Jess\Downloads\SurveySummary_CLEAN-chartsresponses-01082014.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Jess\Downloads\SurveySummary_CLEAN-chartsresponses-01082014.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Jess\Downloads\SurveySummary_CLEAN-chartsresponses-01082014.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Jess\Downloads\SurveySummary_CLEAN-chartsresponses-01082014.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Jess\Downloads\SurveySummary_CLEAN-chartsresponses-01082014.xls"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Jess\Downloads\SurveySummary_CLEAN-chartsresponses-01082014.xls"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Jess\Downloads\SurveySummary_CLEAN-chartsresponses-01082014.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8"/>
  <c:chart>
    <c:autoTitleDeleted val="1"/>
    <c:plotArea>
      <c:layout>
        <c:manualLayout>
          <c:layoutTarget val="inner"/>
          <c:xMode val="edge"/>
          <c:yMode val="edge"/>
          <c:x val="0.2422854346268298"/>
          <c:y val="0.25911565489797644"/>
          <c:w val="0.68164331713199977"/>
          <c:h val="0.61179239691812781"/>
        </c:manualLayout>
      </c:layout>
      <c:barChart>
        <c:barDir val="bar"/>
        <c:grouping val="clustered"/>
        <c:ser>
          <c:idx val="0"/>
          <c:order val="0"/>
          <c:cat>
            <c:strRef>
              <c:f>'Question 8'!$A$4:$A$11</c:f>
              <c:strCache>
                <c:ptCount val="8"/>
                <c:pt idx="0">
                  <c:v>Readers</c:v>
                </c:pt>
                <c:pt idx="1">
                  <c:v>Publishers</c:v>
                </c:pt>
                <c:pt idx="2">
                  <c:v>Retailers</c:v>
                </c:pt>
                <c:pt idx="3">
                  <c:v>Authors</c:v>
                </c:pt>
                <c:pt idx="4">
                  <c:v>Libraries</c:v>
                </c:pt>
                <c:pt idx="5">
                  <c:v>Agents</c:v>
                </c:pt>
                <c:pt idx="6">
                  <c:v>Aggregators</c:v>
                </c:pt>
                <c:pt idx="7">
                  <c:v>Other</c:v>
                </c:pt>
              </c:strCache>
            </c:strRef>
          </c:cat>
          <c:val>
            <c:numRef>
              <c:f>'Question 8'!$C$4:$C$11</c:f>
              <c:numCache>
                <c:formatCode>0.0%</c:formatCode>
                <c:ptCount val="8"/>
                <c:pt idx="0">
                  <c:v>0.25900000000000001</c:v>
                </c:pt>
                <c:pt idx="1">
                  <c:v>0.74100000000000044</c:v>
                </c:pt>
                <c:pt idx="2">
                  <c:v>0.44400000000000001</c:v>
                </c:pt>
                <c:pt idx="3">
                  <c:v>0.25900000000000001</c:v>
                </c:pt>
                <c:pt idx="4">
                  <c:v>7.4000000000000024E-2</c:v>
                </c:pt>
                <c:pt idx="5">
                  <c:v>0.18500000000000011</c:v>
                </c:pt>
                <c:pt idx="6">
                  <c:v>7.4000000000000024E-2</c:v>
                </c:pt>
                <c:pt idx="7">
                  <c:v>7.4000000000000024E-2</c:v>
                </c:pt>
              </c:numCache>
            </c:numRef>
          </c:val>
        </c:ser>
        <c:axId val="51683328"/>
        <c:axId val="51685632"/>
      </c:barChart>
      <c:catAx>
        <c:axId val="51683328"/>
        <c:scaling>
          <c:orientation val="maxMin"/>
        </c:scaling>
        <c:axPos val="l"/>
        <c:numFmt formatCode="General" sourceLinked="1"/>
        <c:tickLblPos val="nextTo"/>
        <c:txPr>
          <a:bodyPr rot="0" vert="horz"/>
          <a:lstStyle/>
          <a:p>
            <a:pPr>
              <a:defRPr sz="2000"/>
            </a:pPr>
            <a:endParaRPr lang="en-US"/>
          </a:p>
        </c:txPr>
        <c:crossAx val="51685632"/>
        <c:crosses val="autoZero"/>
        <c:auto val="1"/>
        <c:lblAlgn val="ctr"/>
        <c:lblOffset val="100"/>
        <c:tickLblSkip val="1"/>
        <c:tickMarkSkip val="1"/>
      </c:catAx>
      <c:valAx>
        <c:axId val="51685632"/>
        <c:scaling>
          <c:orientation val="minMax"/>
          <c:max val="1"/>
        </c:scaling>
        <c:axPos val="b"/>
        <c:majorGridlines/>
        <c:numFmt formatCode="0.0%" sourceLinked="1"/>
        <c:tickLblPos val="nextTo"/>
        <c:txPr>
          <a:bodyPr rot="0" vert="horz"/>
          <a:lstStyle/>
          <a:p>
            <a:pPr>
              <a:defRPr/>
            </a:pPr>
            <a:endParaRPr lang="en-US"/>
          </a:p>
        </c:txPr>
        <c:crossAx val="51683328"/>
        <c:crosses val="max"/>
        <c:crossBetween val="between"/>
      </c:valAx>
    </c:plotArea>
    <c:plotVisOnly val="1"/>
    <c:dispBlanksAs val="gap"/>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5"/>
  <c:chart>
    <c:title>
      <c:tx>
        <c:rich>
          <a:bodyPr/>
          <a:lstStyle/>
          <a:p>
            <a:pPr>
              <a:defRPr sz="2000"/>
            </a:pPr>
            <a:r>
              <a:rPr lang="en-US" sz="2000" dirty="0" smtClean="0"/>
              <a:t>Company size</a:t>
            </a:r>
            <a:endParaRPr lang="en-US" sz="2000" dirty="0"/>
          </a:p>
        </c:rich>
      </c:tx>
      <c:layout>
        <c:manualLayout>
          <c:xMode val="edge"/>
          <c:yMode val="edge"/>
          <c:x val="3.4583220200923179E-2"/>
          <c:y val="6.4171122994652399E-2"/>
        </c:manualLayout>
      </c:layout>
    </c:title>
    <c:plotArea>
      <c:layout>
        <c:manualLayout>
          <c:layoutTarget val="inner"/>
          <c:xMode val="edge"/>
          <c:yMode val="edge"/>
          <c:x val="7.0183500769300369E-2"/>
          <c:y val="0.24481339565174681"/>
          <c:w val="0.49830369264186836"/>
          <c:h val="0.61821634595140806"/>
        </c:manualLayout>
      </c:layout>
      <c:pieChart>
        <c:varyColors val="1"/>
        <c:ser>
          <c:idx val="0"/>
          <c:order val="0"/>
          <c:dLbls>
            <c:dLbl>
              <c:idx val="0"/>
              <c:layout>
                <c:manualLayout>
                  <c:x val="-0.19183717920676582"/>
                  <c:y val="-2.2548598537482277E-2"/>
                </c:manualLayout>
              </c:layout>
              <c:showVal val="1"/>
            </c:dLbl>
            <c:dLbl>
              <c:idx val="1"/>
              <c:layout>
                <c:manualLayout>
                  <c:x val="0.16539351851851838"/>
                  <c:y val="-0.14250171937064016"/>
                </c:manualLayout>
              </c:layout>
              <c:showVal val="1"/>
            </c:dLbl>
            <c:dLbl>
              <c:idx val="2"/>
              <c:layout>
                <c:manualLayout>
                  <c:x val="8.2424814085739276E-2"/>
                  <c:y val="5.1821690737855634E-2"/>
                </c:manualLayout>
              </c:layout>
              <c:showVal val="1"/>
            </c:dLbl>
            <c:dLbl>
              <c:idx val="3"/>
              <c:layout>
                <c:manualLayout>
                  <c:x val="0.1076449037620298"/>
                  <c:y val="0.15689278145044727"/>
                </c:manualLayout>
              </c:layout>
              <c:showVal val="1"/>
            </c:dLbl>
            <c:txPr>
              <a:bodyPr/>
              <a:lstStyle/>
              <a:p>
                <a:pPr>
                  <a:defRPr sz="1600"/>
                </a:pPr>
                <a:endParaRPr lang="en-US"/>
              </a:p>
            </c:txPr>
            <c:showVal val="1"/>
            <c:showLeaderLines val="1"/>
          </c:dLbls>
          <c:cat>
            <c:strRef>
              <c:f>'Question 26'!$A$4:$A$7</c:f>
              <c:strCache>
                <c:ptCount val="4"/>
                <c:pt idx="0">
                  <c:v>Small</c:v>
                </c:pt>
                <c:pt idx="1">
                  <c:v>Mid-Sized</c:v>
                </c:pt>
                <c:pt idx="2">
                  <c:v>Large</c:v>
                </c:pt>
                <c:pt idx="3">
                  <c:v>Big Five</c:v>
                </c:pt>
              </c:strCache>
            </c:strRef>
          </c:cat>
          <c:val>
            <c:numRef>
              <c:f>'Question 26'!$C$4:$C$7</c:f>
              <c:numCache>
                <c:formatCode>0.0%</c:formatCode>
                <c:ptCount val="4"/>
                <c:pt idx="0">
                  <c:v>0.4800000000000002</c:v>
                </c:pt>
                <c:pt idx="1">
                  <c:v>0.32000000000000023</c:v>
                </c:pt>
                <c:pt idx="2">
                  <c:v>4.0000000000000022E-2</c:v>
                </c:pt>
                <c:pt idx="3">
                  <c:v>0.16</c:v>
                </c:pt>
              </c:numCache>
            </c:numRef>
          </c:val>
        </c:ser>
        <c:firstSliceAng val="0"/>
      </c:pieChart>
    </c:plotArea>
    <c:legend>
      <c:legendPos val="r"/>
      <c:layout>
        <c:manualLayout>
          <c:xMode val="edge"/>
          <c:yMode val="edge"/>
          <c:x val="0.55220449814462869"/>
          <c:y val="0.29946524064171121"/>
          <c:w val="0.37731499708369842"/>
          <c:h val="0.46969696969696995"/>
        </c:manualLayout>
      </c:layout>
      <c:txPr>
        <a:bodyPr/>
        <a:lstStyle/>
        <a:p>
          <a:pPr>
            <a:defRPr sz="1400"/>
          </a:pPr>
          <a:endParaRPr lang="en-US"/>
        </a:p>
      </c:txPr>
    </c:legend>
    <c:plotVisOnly val="1"/>
    <c:dispBlanksAs val="zero"/>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style val="4"/>
  <c:chart>
    <c:autoTitleDeleted val="1"/>
    <c:plotArea>
      <c:layout>
        <c:manualLayout>
          <c:layoutTarget val="inner"/>
          <c:xMode val="edge"/>
          <c:yMode val="edge"/>
          <c:x val="0.10057895888014"/>
          <c:y val="0.28395421405657628"/>
          <c:w val="0.46493132108486462"/>
          <c:h val="0.61990842811315305"/>
        </c:manualLayout>
      </c:layout>
      <c:pieChart>
        <c:varyColors val="1"/>
        <c:ser>
          <c:idx val="0"/>
          <c:order val="0"/>
          <c:dLbls>
            <c:dLbl>
              <c:idx val="0"/>
              <c:layout>
                <c:manualLayout>
                  <c:x val="-0.1930582895888015"/>
                  <c:y val="-4.0896064462530461E-2"/>
                </c:manualLayout>
              </c:layout>
              <c:showVal val="1"/>
            </c:dLbl>
            <c:showVal val="1"/>
            <c:showLeaderLines val="1"/>
          </c:dLbls>
          <c:cat>
            <c:strRef>
              <c:f>'Question 27'!$A$4:$A$6</c:f>
              <c:strCache>
                <c:ptCount val="3"/>
                <c:pt idx="0">
                  <c:v>1 - &lt;100</c:v>
                </c:pt>
                <c:pt idx="1">
                  <c:v>100 - &lt;500</c:v>
                </c:pt>
                <c:pt idx="2">
                  <c:v>500+</c:v>
                </c:pt>
              </c:strCache>
            </c:strRef>
          </c:cat>
          <c:val>
            <c:numRef>
              <c:f>'Question 27'!$C$4:$C$6</c:f>
              <c:numCache>
                <c:formatCode>0.0%</c:formatCode>
                <c:ptCount val="3"/>
                <c:pt idx="0">
                  <c:v>0.54200000000000004</c:v>
                </c:pt>
                <c:pt idx="1">
                  <c:v>0.16700000000000001</c:v>
                </c:pt>
                <c:pt idx="2">
                  <c:v>0.2920000000000002</c:v>
                </c:pt>
              </c:numCache>
            </c:numRef>
          </c:val>
        </c:ser>
        <c:firstSliceAng val="0"/>
      </c:pieChart>
    </c:plotArea>
    <c:legend>
      <c:legendPos val="r"/>
      <c:layout>
        <c:manualLayout>
          <c:xMode val="edge"/>
          <c:yMode val="edge"/>
          <c:x val="0.5822930883639541"/>
          <c:y val="0.40077923592884251"/>
          <c:w val="0.31493088363954558"/>
          <c:h val="0.35611636045494355"/>
        </c:manualLayout>
      </c:layout>
    </c:legend>
    <c:plotVisOnly val="1"/>
    <c:dispBlanksAs val="zero"/>
  </c:chart>
  <c:txPr>
    <a:bodyPr/>
    <a:lstStyle/>
    <a:p>
      <a:pPr>
        <a:defRPr sz="180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US"/>
  <c:style val="8"/>
  <c:chart>
    <c:autoTitleDeleted val="1"/>
    <c:plotArea>
      <c:layout>
        <c:manualLayout>
          <c:layoutTarget val="inner"/>
          <c:xMode val="edge"/>
          <c:yMode val="edge"/>
          <c:x val="0.16493083518275839"/>
          <c:y val="0.31657764654418197"/>
          <c:w val="0.81076526347734834"/>
          <c:h val="0.55044553805774277"/>
        </c:manualLayout>
      </c:layout>
      <c:barChart>
        <c:barDir val="bar"/>
        <c:grouping val="clustered"/>
        <c:ser>
          <c:idx val="0"/>
          <c:order val="0"/>
          <c:cat>
            <c:strRef>
              <c:f>'Question 28'!$A$4:$A$10</c:f>
              <c:strCache>
                <c:ptCount val="7"/>
                <c:pt idx="0">
                  <c:v>Business development</c:v>
                </c:pt>
                <c:pt idx="1">
                  <c:v>Editorial</c:v>
                </c:pt>
                <c:pt idx="2">
                  <c:v>Information technology</c:v>
                </c:pt>
                <c:pt idx="3">
                  <c:v>Managing editorial</c:v>
                </c:pt>
                <c:pt idx="4">
                  <c:v>Marketing</c:v>
                </c:pt>
                <c:pt idx="5">
                  <c:v>Production</c:v>
                </c:pt>
                <c:pt idx="6">
                  <c:v>Sales</c:v>
                </c:pt>
              </c:strCache>
            </c:strRef>
          </c:cat>
          <c:val>
            <c:numRef>
              <c:f>'Question 28'!$C$4:$C$10</c:f>
              <c:numCache>
                <c:formatCode>0.0%</c:formatCode>
                <c:ptCount val="7"/>
                <c:pt idx="0">
                  <c:v>0.59099999999999997</c:v>
                </c:pt>
                <c:pt idx="1">
                  <c:v>0.22700000000000001</c:v>
                </c:pt>
                <c:pt idx="2">
                  <c:v>0.36400000000000027</c:v>
                </c:pt>
                <c:pt idx="3">
                  <c:v>0.5</c:v>
                </c:pt>
                <c:pt idx="4">
                  <c:v>0.45500000000000002</c:v>
                </c:pt>
                <c:pt idx="5">
                  <c:v>0.27300000000000002</c:v>
                </c:pt>
                <c:pt idx="6">
                  <c:v>0.22700000000000001</c:v>
                </c:pt>
              </c:numCache>
            </c:numRef>
          </c:val>
        </c:ser>
        <c:axId val="51717248"/>
        <c:axId val="51718784"/>
      </c:barChart>
      <c:catAx>
        <c:axId val="51717248"/>
        <c:scaling>
          <c:orientation val="maxMin"/>
        </c:scaling>
        <c:axPos val="l"/>
        <c:numFmt formatCode="General" sourceLinked="1"/>
        <c:tickLblPos val="nextTo"/>
        <c:txPr>
          <a:bodyPr rot="0" vert="horz"/>
          <a:lstStyle/>
          <a:p>
            <a:pPr>
              <a:defRPr/>
            </a:pPr>
            <a:endParaRPr lang="en-US"/>
          </a:p>
        </c:txPr>
        <c:crossAx val="51718784"/>
        <c:crosses val="autoZero"/>
        <c:auto val="1"/>
        <c:lblAlgn val="ctr"/>
        <c:lblOffset val="100"/>
        <c:tickLblSkip val="1"/>
        <c:tickMarkSkip val="1"/>
      </c:catAx>
      <c:valAx>
        <c:axId val="51718784"/>
        <c:scaling>
          <c:orientation val="minMax"/>
          <c:max val="1"/>
        </c:scaling>
        <c:axPos val="b"/>
        <c:majorGridlines/>
        <c:numFmt formatCode="0.0%" sourceLinked="1"/>
        <c:tickLblPos val="nextTo"/>
        <c:txPr>
          <a:bodyPr rot="0" vert="horz"/>
          <a:lstStyle/>
          <a:p>
            <a:pPr>
              <a:defRPr/>
            </a:pPr>
            <a:endParaRPr lang="en-US"/>
          </a:p>
        </c:txPr>
        <c:crossAx val="51717248"/>
        <c:crosses val="max"/>
        <c:crossBetween val="between"/>
      </c:valAx>
    </c:plotArea>
    <c:plotVisOnly val="1"/>
    <c:dispBlanksAs val="gap"/>
  </c:chart>
  <c:txPr>
    <a:bodyPr/>
    <a:lstStyle/>
    <a:p>
      <a:pPr>
        <a:defRPr sz="1800"/>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32391375420177748"/>
          <c:y val="0.17509103028788081"/>
          <c:w val="0.52502198738315653"/>
          <c:h val="0.77471524392784263"/>
        </c:manualLayout>
      </c:layout>
      <c:barChart>
        <c:barDir val="bar"/>
        <c:grouping val="clustered"/>
        <c:ser>
          <c:idx val="0"/>
          <c:order val="0"/>
          <c:tx>
            <c:v>Start-ups</c:v>
          </c:tx>
          <c:spPr>
            <a:solidFill>
              <a:schemeClr val="tx2"/>
            </a:solidFill>
          </c:spPr>
          <c:cat>
            <c:strRef>
              <c:f>'Question 6'!$A$23:$A$32</c:f>
              <c:strCache>
                <c:ptCount val="10"/>
                <c:pt idx="0">
                  <c:v>Accessibility</c:v>
                </c:pt>
                <c:pt idx="1">
                  <c:v>Audience engagement</c:v>
                </c:pt>
                <c:pt idx="2">
                  <c:v>Content/Editorial</c:v>
                </c:pt>
                <c:pt idx="3">
                  <c:v>Data/Insight/Intelligence</c:v>
                </c:pt>
                <c:pt idx="4">
                  <c:v>Discovery/Discoverability</c:v>
                </c:pt>
                <c:pt idx="5">
                  <c:v>Enabling social interaction</c:v>
                </c:pt>
                <c:pt idx="6">
                  <c:v>Improving workflow</c:v>
                </c:pt>
                <c:pt idx="7">
                  <c:v>Marketing</c:v>
                </c:pt>
                <c:pt idx="8">
                  <c:v>Simplifying/enabling transactions</c:v>
                </c:pt>
                <c:pt idx="9">
                  <c:v>Simplifying technology</c:v>
                </c:pt>
              </c:strCache>
            </c:strRef>
          </c:cat>
          <c:val>
            <c:numRef>
              <c:f>'Question 6'!$L$23:$L$32</c:f>
              <c:numCache>
                <c:formatCode>0.0%</c:formatCode>
                <c:ptCount val="10"/>
                <c:pt idx="0">
                  <c:v>0.74285714285714288</c:v>
                </c:pt>
                <c:pt idx="1">
                  <c:v>0.74285714285714288</c:v>
                </c:pt>
                <c:pt idx="2">
                  <c:v>0.65714285714285792</c:v>
                </c:pt>
                <c:pt idx="3">
                  <c:v>0.82857142857142863</c:v>
                </c:pt>
                <c:pt idx="4">
                  <c:v>0.82857142857142863</c:v>
                </c:pt>
                <c:pt idx="5">
                  <c:v>0.65714285714285792</c:v>
                </c:pt>
                <c:pt idx="6">
                  <c:v>0.60000000000000053</c:v>
                </c:pt>
                <c:pt idx="7">
                  <c:v>0.94285714285714251</c:v>
                </c:pt>
                <c:pt idx="8">
                  <c:v>0.6857142857142855</c:v>
                </c:pt>
                <c:pt idx="9">
                  <c:v>0.74285714285714288</c:v>
                </c:pt>
              </c:numCache>
            </c:numRef>
          </c:val>
        </c:ser>
        <c:ser>
          <c:idx val="1"/>
          <c:order val="1"/>
          <c:tx>
            <c:v>Publishers</c:v>
          </c:tx>
          <c:spPr>
            <a:solidFill>
              <a:schemeClr val="accent6"/>
            </a:solidFill>
          </c:spPr>
          <c:cat>
            <c:strRef>
              <c:f>'Question 6'!$A$23:$A$32</c:f>
              <c:strCache>
                <c:ptCount val="10"/>
                <c:pt idx="0">
                  <c:v>Accessibility</c:v>
                </c:pt>
                <c:pt idx="1">
                  <c:v>Audience engagement</c:v>
                </c:pt>
                <c:pt idx="2">
                  <c:v>Content/Editorial</c:v>
                </c:pt>
                <c:pt idx="3">
                  <c:v>Data/Insight/Intelligence</c:v>
                </c:pt>
                <c:pt idx="4">
                  <c:v>Discovery/Discoverability</c:v>
                </c:pt>
                <c:pt idx="5">
                  <c:v>Enabling social interaction</c:v>
                </c:pt>
                <c:pt idx="6">
                  <c:v>Improving workflow</c:v>
                </c:pt>
                <c:pt idx="7">
                  <c:v>Marketing</c:v>
                </c:pt>
                <c:pt idx="8">
                  <c:v>Simplifying/enabling transactions</c:v>
                </c:pt>
                <c:pt idx="9">
                  <c:v>Simplifying technology</c:v>
                </c:pt>
              </c:strCache>
            </c:strRef>
          </c:cat>
          <c:val>
            <c:numRef>
              <c:f>'Question 6'!$M$23:$M$32</c:f>
              <c:numCache>
                <c:formatCode>0.0%</c:formatCode>
                <c:ptCount val="10"/>
                <c:pt idx="0">
                  <c:v>0.87500000000000056</c:v>
                </c:pt>
                <c:pt idx="1">
                  <c:v>0.8125</c:v>
                </c:pt>
                <c:pt idx="2">
                  <c:v>0.43750000000000028</c:v>
                </c:pt>
                <c:pt idx="3">
                  <c:v>1</c:v>
                </c:pt>
                <c:pt idx="4">
                  <c:v>0.9375</c:v>
                </c:pt>
                <c:pt idx="5">
                  <c:v>0.87500000000000056</c:v>
                </c:pt>
                <c:pt idx="6">
                  <c:v>0.87500000000000056</c:v>
                </c:pt>
                <c:pt idx="7">
                  <c:v>0.87500000000000056</c:v>
                </c:pt>
                <c:pt idx="8">
                  <c:v>0.6875</c:v>
                </c:pt>
                <c:pt idx="9">
                  <c:v>0.87500000000000056</c:v>
                </c:pt>
              </c:numCache>
            </c:numRef>
          </c:val>
        </c:ser>
        <c:gapWidth val="75"/>
        <c:axId val="51726976"/>
        <c:axId val="44475520"/>
      </c:barChart>
      <c:catAx>
        <c:axId val="51726976"/>
        <c:scaling>
          <c:orientation val="maxMin"/>
        </c:scaling>
        <c:axPos val="l"/>
        <c:tickLblPos val="nextTo"/>
        <c:txPr>
          <a:bodyPr/>
          <a:lstStyle/>
          <a:p>
            <a:pPr>
              <a:defRPr sz="1600"/>
            </a:pPr>
            <a:endParaRPr lang="en-US"/>
          </a:p>
        </c:txPr>
        <c:crossAx val="44475520"/>
        <c:crosses val="autoZero"/>
        <c:lblAlgn val="ctr"/>
        <c:lblOffset val="100"/>
        <c:noMultiLvlLbl val="1"/>
      </c:catAx>
      <c:valAx>
        <c:axId val="44475520"/>
        <c:scaling>
          <c:orientation val="minMax"/>
          <c:max val="1"/>
        </c:scaling>
        <c:axPos val="b"/>
        <c:majorGridlines/>
        <c:numFmt formatCode="0.0%" sourceLinked="1"/>
        <c:tickLblPos val="nextTo"/>
        <c:txPr>
          <a:bodyPr/>
          <a:lstStyle/>
          <a:p>
            <a:pPr>
              <a:defRPr sz="1800"/>
            </a:pPr>
            <a:endParaRPr lang="en-US"/>
          </a:p>
        </c:txPr>
        <c:crossAx val="51726976"/>
        <c:crosses val="max"/>
        <c:crossBetween val="between"/>
        <c:majorUnit val="0.25"/>
      </c:valAx>
    </c:plotArea>
    <c:legend>
      <c:legendPos val="r"/>
      <c:layout>
        <c:manualLayout>
          <c:xMode val="edge"/>
          <c:yMode val="edge"/>
          <c:x val="0.84564809206541591"/>
          <c:y val="0.43056742907136608"/>
          <c:w val="0.15435190793458498"/>
          <c:h val="0.13886514185726806"/>
        </c:manualLayout>
      </c:layout>
      <c:txPr>
        <a:bodyPr/>
        <a:lstStyle/>
        <a:p>
          <a:pPr>
            <a:defRPr sz="1800"/>
          </a:pPr>
          <a:endParaRPr lang="en-US"/>
        </a:p>
      </c:txPr>
    </c:legend>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style val="8"/>
  <c:chart>
    <c:title>
      <c:tx>
        <c:rich>
          <a:bodyPr/>
          <a:lstStyle/>
          <a:p>
            <a:pPr>
              <a:defRPr/>
            </a:pPr>
            <a:r>
              <a:rPr lang="en-US"/>
              <a:t>What problems do you NOT think start-ups need to address?</a:t>
            </a:r>
          </a:p>
        </c:rich>
      </c:tx>
      <c:layout>
        <c:manualLayout>
          <c:xMode val="edge"/>
          <c:yMode val="edge"/>
          <c:x val="0.13541689625531741"/>
          <c:y val="3.2085561497326248E-2"/>
        </c:manualLayout>
      </c:layout>
    </c:title>
    <c:plotArea>
      <c:layout>
        <c:manualLayout>
          <c:layoutTarget val="inner"/>
          <c:xMode val="edge"/>
          <c:yMode val="edge"/>
          <c:x val="0.1093751854369872"/>
          <c:y val="0.221387534891472"/>
          <c:w val="0.86632091322312077"/>
          <c:h val="0.69143440403282919"/>
        </c:manualLayout>
      </c:layout>
      <c:barChart>
        <c:barDir val="bar"/>
        <c:grouping val="clustered"/>
        <c:ser>
          <c:idx val="0"/>
          <c:order val="0"/>
          <c:cat>
            <c:strRef>
              <c:f>'Question 31'!$A$4:$A$13</c:f>
              <c:strCache>
                <c:ptCount val="10"/>
                <c:pt idx="0">
                  <c:v>Accessibility</c:v>
                </c:pt>
                <c:pt idx="1">
                  <c:v>Audience engagement</c:v>
                </c:pt>
                <c:pt idx="2">
                  <c:v>Content/editorial</c:v>
                </c:pt>
                <c:pt idx="3">
                  <c:v>Data/Insight/Intelligence</c:v>
                </c:pt>
                <c:pt idx="4">
                  <c:v>Discovery/Discoverability</c:v>
                </c:pt>
                <c:pt idx="5">
                  <c:v>Enabling social interaction</c:v>
                </c:pt>
                <c:pt idx="6">
                  <c:v>Improving workflow</c:v>
                </c:pt>
                <c:pt idx="7">
                  <c:v>Marketing</c:v>
                </c:pt>
                <c:pt idx="8">
                  <c:v>Simplifying/enabling transactions</c:v>
                </c:pt>
                <c:pt idx="9">
                  <c:v>Simplifying technology</c:v>
                </c:pt>
              </c:strCache>
            </c:strRef>
          </c:cat>
          <c:val>
            <c:numRef>
              <c:f>'Question 31'!$C$4:$C$13</c:f>
              <c:numCache>
                <c:formatCode>0.0%</c:formatCode>
                <c:ptCount val="10"/>
                <c:pt idx="0">
                  <c:v>0.16700000000000001</c:v>
                </c:pt>
                <c:pt idx="1">
                  <c:v>0.25</c:v>
                </c:pt>
                <c:pt idx="2">
                  <c:v>0.6670000000000007</c:v>
                </c:pt>
                <c:pt idx="3">
                  <c:v>8.3000000000000046E-2</c:v>
                </c:pt>
                <c:pt idx="4">
                  <c:v>8.3000000000000046E-2</c:v>
                </c:pt>
                <c:pt idx="5">
                  <c:v>0.25</c:v>
                </c:pt>
                <c:pt idx="6">
                  <c:v>0</c:v>
                </c:pt>
                <c:pt idx="7">
                  <c:v>0.16700000000000001</c:v>
                </c:pt>
                <c:pt idx="8">
                  <c:v>0.25</c:v>
                </c:pt>
                <c:pt idx="9">
                  <c:v>8.3000000000000046E-2</c:v>
                </c:pt>
              </c:numCache>
            </c:numRef>
          </c:val>
        </c:ser>
        <c:axId val="44794624"/>
        <c:axId val="44796160"/>
      </c:barChart>
      <c:catAx>
        <c:axId val="44794624"/>
        <c:scaling>
          <c:orientation val="maxMin"/>
        </c:scaling>
        <c:axPos val="l"/>
        <c:numFmt formatCode="General" sourceLinked="1"/>
        <c:tickLblPos val="nextTo"/>
        <c:txPr>
          <a:bodyPr rot="0" vert="horz"/>
          <a:lstStyle/>
          <a:p>
            <a:pPr>
              <a:defRPr/>
            </a:pPr>
            <a:endParaRPr lang="en-US"/>
          </a:p>
        </c:txPr>
        <c:crossAx val="44796160"/>
        <c:crosses val="autoZero"/>
        <c:auto val="1"/>
        <c:lblAlgn val="ctr"/>
        <c:lblOffset val="100"/>
        <c:tickLblSkip val="1"/>
        <c:tickMarkSkip val="1"/>
      </c:catAx>
      <c:valAx>
        <c:axId val="44796160"/>
        <c:scaling>
          <c:orientation val="minMax"/>
          <c:max val="1"/>
        </c:scaling>
        <c:axPos val="b"/>
        <c:majorGridlines/>
        <c:numFmt formatCode="0.0%" sourceLinked="1"/>
        <c:tickLblPos val="nextTo"/>
        <c:txPr>
          <a:bodyPr rot="0" vert="horz"/>
          <a:lstStyle/>
          <a:p>
            <a:pPr>
              <a:defRPr/>
            </a:pPr>
            <a:endParaRPr lang="en-US"/>
          </a:p>
        </c:txPr>
        <c:crossAx val="44794624"/>
        <c:crosses val="max"/>
        <c:crossBetween val="between"/>
        <c:majorUnit val="0.25"/>
        <c:minorUnit val="2.0000000000000011E-2"/>
      </c:valAx>
    </c:plotArea>
    <c:plotVisOnly val="1"/>
    <c:dispBlanksAs val="gap"/>
  </c:chart>
  <c:txPr>
    <a:bodyPr/>
    <a:lstStyle/>
    <a:p>
      <a:pPr>
        <a:defRPr sz="1800"/>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style val="8"/>
  <c:chart>
    <c:autoTitleDeleted val="1"/>
    <c:plotArea>
      <c:layout>
        <c:manualLayout>
          <c:layoutTarget val="inner"/>
          <c:xMode val="edge"/>
          <c:yMode val="edge"/>
          <c:x val="0.37170638826396724"/>
          <c:y val="0.26905225397809185"/>
          <c:w val="0.86632091322312077"/>
          <c:h val="0.60333572793561818"/>
        </c:manualLayout>
      </c:layout>
      <c:barChart>
        <c:barDir val="bar"/>
        <c:grouping val="clustered"/>
        <c:ser>
          <c:idx val="0"/>
          <c:order val="0"/>
          <c:cat>
            <c:strRef>
              <c:f>'Question 17'!$A$4:$A$11</c:f>
              <c:strCache>
                <c:ptCount val="8"/>
                <c:pt idx="0">
                  <c:v>Metadata</c:v>
                </c:pt>
                <c:pt idx="1">
                  <c:v>Ebook files</c:v>
                </c:pt>
                <c:pt idx="2">
                  <c:v>Trading terms</c:v>
                </c:pt>
                <c:pt idx="3">
                  <c:v>Licensed content</c:v>
                </c:pt>
                <c:pt idx="4">
                  <c:v>Sales data/metrics</c:v>
                </c:pt>
                <c:pt idx="5">
                  <c:v>License/use platform</c:v>
                </c:pt>
                <c:pt idx="6">
                  <c:v>None/no cooperation needed</c:v>
                </c:pt>
                <c:pt idx="7">
                  <c:v>Other</c:v>
                </c:pt>
              </c:strCache>
            </c:strRef>
          </c:cat>
          <c:val>
            <c:numRef>
              <c:f>'Question 17'!$C$4:$C$11</c:f>
              <c:numCache>
                <c:formatCode>0.0%</c:formatCode>
                <c:ptCount val="8"/>
                <c:pt idx="0">
                  <c:v>0.30400000000000027</c:v>
                </c:pt>
                <c:pt idx="1">
                  <c:v>0.3480000000000002</c:v>
                </c:pt>
                <c:pt idx="2">
                  <c:v>0.26100000000000001</c:v>
                </c:pt>
                <c:pt idx="3">
                  <c:v>0.21700000000000011</c:v>
                </c:pt>
                <c:pt idx="4">
                  <c:v>0.1304347826086957</c:v>
                </c:pt>
                <c:pt idx="5">
                  <c:v>4.3478260869565223E-2</c:v>
                </c:pt>
                <c:pt idx="6">
                  <c:v>0.17391304347826109</c:v>
                </c:pt>
                <c:pt idx="7">
                  <c:v>0.1304347826086957</c:v>
                </c:pt>
              </c:numCache>
            </c:numRef>
          </c:val>
        </c:ser>
        <c:axId val="51738112"/>
        <c:axId val="51739648"/>
      </c:barChart>
      <c:catAx>
        <c:axId val="51738112"/>
        <c:scaling>
          <c:orientation val="maxMin"/>
        </c:scaling>
        <c:axPos val="l"/>
        <c:numFmt formatCode="General" sourceLinked="1"/>
        <c:tickLblPos val="nextTo"/>
        <c:txPr>
          <a:bodyPr rot="0" vert="horz"/>
          <a:lstStyle/>
          <a:p>
            <a:pPr>
              <a:defRPr/>
            </a:pPr>
            <a:endParaRPr lang="en-US"/>
          </a:p>
        </c:txPr>
        <c:crossAx val="51739648"/>
        <c:crosses val="autoZero"/>
        <c:auto val="1"/>
        <c:lblAlgn val="ctr"/>
        <c:lblOffset val="100"/>
        <c:tickLblSkip val="1"/>
        <c:tickMarkSkip val="1"/>
      </c:catAx>
      <c:valAx>
        <c:axId val="51739648"/>
        <c:scaling>
          <c:orientation val="minMax"/>
        </c:scaling>
        <c:axPos val="b"/>
        <c:majorGridlines/>
        <c:numFmt formatCode="0.0%" sourceLinked="1"/>
        <c:tickLblPos val="nextTo"/>
        <c:txPr>
          <a:bodyPr rot="0" vert="horz"/>
          <a:lstStyle/>
          <a:p>
            <a:pPr>
              <a:defRPr sz="1400"/>
            </a:pPr>
            <a:endParaRPr lang="en-US"/>
          </a:p>
        </c:txPr>
        <c:crossAx val="51738112"/>
        <c:crosses val="max"/>
        <c:crossBetween val="between"/>
      </c:valAx>
    </c:plotArea>
    <c:plotVisOnly val="1"/>
    <c:dispBlanksAs val="gap"/>
  </c:chart>
  <c:txPr>
    <a:bodyPr/>
    <a:lstStyle/>
    <a:p>
      <a:pPr>
        <a:defRPr sz="1800"/>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style val="8"/>
  <c:chart>
    <c:title>
      <c:tx>
        <c:rich>
          <a:bodyPr/>
          <a:lstStyle/>
          <a:p>
            <a:pPr>
              <a:defRPr sz="1800"/>
            </a:pPr>
            <a:r>
              <a:rPr lang="en-US" sz="1800"/>
              <a:t>What criteria do you use when evaluating start-up propositions? (select all that apply)</a:t>
            </a:r>
          </a:p>
        </c:rich>
      </c:tx>
      <c:layout>
        <c:manualLayout>
          <c:xMode val="edge"/>
          <c:yMode val="edge"/>
          <c:x val="0.16136354603434189"/>
          <c:y val="1.819663167104112E-2"/>
        </c:manualLayout>
      </c:layout>
    </c:title>
    <c:plotArea>
      <c:layout>
        <c:manualLayout>
          <c:layoutTarget val="inner"/>
          <c:xMode val="edge"/>
          <c:yMode val="edge"/>
          <c:x val="0.12152798381887447"/>
          <c:y val="0.18324431321084875"/>
          <c:w val="0.85416811484123156"/>
          <c:h val="0.69982174103237094"/>
        </c:manualLayout>
      </c:layout>
      <c:barChart>
        <c:barDir val="bar"/>
        <c:grouping val="clustered"/>
        <c:ser>
          <c:idx val="0"/>
          <c:order val="0"/>
          <c:cat>
            <c:strRef>
              <c:f>'Question 32'!$A$4:$A$10</c:f>
              <c:strCache>
                <c:ptCount val="7"/>
                <c:pt idx="0">
                  <c:v>Practicality to current business</c:v>
                </c:pt>
                <c:pt idx="1">
                  <c:v>Low barriers/minimum requirements for participation or cooperation</c:v>
                </c:pt>
                <c:pt idx="2">
                  <c:v>Faith in start-up management and personnel</c:v>
                </c:pt>
                <c:pt idx="3">
                  <c:v>Legal risk</c:v>
                </c:pt>
                <c:pt idx="4">
                  <c:v>Time-burn risk</c:v>
                </c:pt>
                <c:pt idx="5">
                  <c:v>Financial risk/opportunity</c:v>
                </c:pt>
                <c:pt idx="6">
                  <c:v>Author/agent relationship</c:v>
                </c:pt>
              </c:strCache>
            </c:strRef>
          </c:cat>
          <c:val>
            <c:numRef>
              <c:f>'Question 32'!$C$4:$C$10</c:f>
              <c:numCache>
                <c:formatCode>0.0%</c:formatCode>
                <c:ptCount val="7"/>
                <c:pt idx="0">
                  <c:v>0.93299999999999994</c:v>
                </c:pt>
                <c:pt idx="1">
                  <c:v>0.73300000000000043</c:v>
                </c:pt>
                <c:pt idx="2">
                  <c:v>0.60000000000000042</c:v>
                </c:pt>
                <c:pt idx="3">
                  <c:v>0.2</c:v>
                </c:pt>
                <c:pt idx="4">
                  <c:v>0.6670000000000007</c:v>
                </c:pt>
                <c:pt idx="5">
                  <c:v>0.73300000000000043</c:v>
                </c:pt>
                <c:pt idx="6">
                  <c:v>0.4</c:v>
                </c:pt>
              </c:numCache>
            </c:numRef>
          </c:val>
        </c:ser>
        <c:axId val="51763840"/>
        <c:axId val="51765632"/>
      </c:barChart>
      <c:catAx>
        <c:axId val="51763840"/>
        <c:scaling>
          <c:orientation val="maxMin"/>
        </c:scaling>
        <c:axPos val="l"/>
        <c:numFmt formatCode="General" sourceLinked="1"/>
        <c:tickLblPos val="nextTo"/>
        <c:txPr>
          <a:bodyPr rot="0" vert="horz" anchor="ctr" anchorCtr="0"/>
          <a:lstStyle/>
          <a:p>
            <a:pPr>
              <a:defRPr sz="1500"/>
            </a:pPr>
            <a:endParaRPr lang="en-US"/>
          </a:p>
        </c:txPr>
        <c:crossAx val="51765632"/>
        <c:crosses val="autoZero"/>
        <c:auto val="1"/>
        <c:lblAlgn val="ctr"/>
        <c:lblOffset val="100"/>
        <c:tickMarkSkip val="1"/>
      </c:catAx>
      <c:valAx>
        <c:axId val="51765632"/>
        <c:scaling>
          <c:orientation val="minMax"/>
        </c:scaling>
        <c:axPos val="b"/>
        <c:majorGridlines/>
        <c:numFmt formatCode="0.0%" sourceLinked="1"/>
        <c:tickLblPos val="nextTo"/>
        <c:txPr>
          <a:bodyPr rot="0" vert="horz"/>
          <a:lstStyle/>
          <a:p>
            <a:pPr>
              <a:defRPr/>
            </a:pPr>
            <a:endParaRPr lang="en-US"/>
          </a:p>
        </c:txPr>
        <c:crossAx val="51763840"/>
        <c:crosses val="max"/>
        <c:crossBetween val="between"/>
      </c:valAx>
    </c:plotArea>
    <c:plotVisOnly val="1"/>
    <c:dispBlanksAs val="gap"/>
  </c:chart>
  <c:txPr>
    <a:bodyPr/>
    <a:lstStyle/>
    <a:p>
      <a:pPr>
        <a:defRPr sz="1800"/>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1A351D25-0F40-427C-BF51-F42B73D1BAFC}" type="datetimeFigureOut">
              <a:rPr lang="en-US"/>
              <a:pPr>
                <a:defRPr/>
              </a:pPr>
              <a:t>1/29/2014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4D217632-0B84-4635-95B2-10ECCB14A808}"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D586A44B-E135-405F-8C5B-D23E08781591}" type="datetimeFigureOut">
              <a:rPr lang="en-US"/>
              <a:pPr>
                <a:defRPr/>
              </a:pPr>
              <a:t>1/29/2014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395FE158-ECF3-4ECF-91A6-6A99464921C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5904EA9-1C5F-4A77-8E9E-F7C3F692C74E}" type="slidenum">
              <a:rPr lang="en-US">
                <a:cs typeface="Arial" charset="0"/>
              </a:rPr>
              <a:pPr fontAlgn="base">
                <a:spcBef>
                  <a:spcPct val="0"/>
                </a:spcBef>
                <a:spcAft>
                  <a:spcPct val="0"/>
                </a:spcAft>
              </a:pPr>
              <a:t>1</a:t>
            </a:fld>
            <a:endParaRPr lang="en-US">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b="1" smtClean="0"/>
              <a:t>100% </a:t>
            </a:r>
            <a:r>
              <a:rPr lang="en-US" smtClean="0"/>
              <a:t>of publishers highlight “Data/Insight/Intelligence” as a problem in the industry. </a:t>
            </a:r>
          </a:p>
          <a:p>
            <a:pPr>
              <a:spcBef>
                <a:spcPct val="0"/>
              </a:spcBef>
            </a:pPr>
            <a:r>
              <a:rPr lang="en-US" smtClean="0"/>
              <a:t>Workflow issues core to publishers, but less important to the start-ups. </a:t>
            </a:r>
          </a:p>
          <a:p>
            <a:pPr>
              <a:spcBef>
                <a:spcPct val="0"/>
              </a:spcBef>
            </a:pPr>
            <a:endParaRPr lang="en-US" smtClean="0"/>
          </a:p>
        </p:txBody>
      </p:sp>
      <p:sp>
        <p:nvSpPr>
          <p:cNvPr id="348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C2BF2B1-92B0-4DED-A501-080F53164ACC}" type="slidenum">
              <a:rPr lang="en-US">
                <a:cs typeface="Arial" charset="0"/>
              </a:rPr>
              <a:pPr fontAlgn="base">
                <a:spcBef>
                  <a:spcPct val="0"/>
                </a:spcBef>
                <a:spcAft>
                  <a:spcPct val="0"/>
                </a:spcAft>
              </a:pPr>
              <a:t>10</a:t>
            </a:fld>
            <a:endParaRPr lang="en-US">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bwMode="auto">
          <a:noFill/>
          <a:ln>
            <a:solidFill>
              <a:srgbClr val="000000"/>
            </a:solidFill>
            <a:miter lim="800000"/>
            <a:headEnd/>
            <a:tailEnd/>
          </a:ln>
        </p:spPr>
      </p:sp>
      <p:sp>
        <p:nvSpPr>
          <p:cNvPr id="3686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686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E13257A-905F-4ACB-909C-9BAF7344DE85}" type="slidenum">
              <a:rPr lang="en-US">
                <a:cs typeface="Arial" charset="0"/>
              </a:rPr>
              <a:pPr fontAlgn="base">
                <a:spcBef>
                  <a:spcPct val="0"/>
                </a:spcBef>
                <a:spcAft>
                  <a:spcPct val="0"/>
                </a:spcAft>
              </a:pPr>
              <a:t>11</a:t>
            </a:fld>
            <a:endParaRPr lang="en-US">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lnSpcReduction="10000"/>
          </a:bodyPr>
          <a:lstStyle/>
          <a:p>
            <a:pPr fontAlgn="auto">
              <a:spcBef>
                <a:spcPts val="0"/>
              </a:spcBef>
              <a:spcAft>
                <a:spcPts val="0"/>
              </a:spcAft>
              <a:defRPr/>
            </a:pPr>
            <a:r>
              <a:rPr lang="en-US" dirty="0" smtClean="0"/>
              <a:t>Other comments:</a:t>
            </a:r>
          </a:p>
          <a:p>
            <a:pPr fontAlgn="auto">
              <a:spcBef>
                <a:spcPts val="0"/>
              </a:spcBef>
              <a:spcAft>
                <a:spcPts val="0"/>
              </a:spcAft>
              <a:defRPr/>
            </a:pPr>
            <a:endParaRPr lang="en-US" dirty="0" smtClean="0"/>
          </a:p>
          <a:p>
            <a:pPr fontAlgn="auto">
              <a:spcBef>
                <a:spcPts val="0"/>
              </a:spcBef>
              <a:spcAft>
                <a:spcPts val="0"/>
              </a:spcAft>
              <a:defRPr/>
            </a:pPr>
            <a:r>
              <a:rPr lang="en-US" dirty="0" smtClean="0"/>
              <a:t>- Business plan: Are they building something just to be bought by Amazon, Google, </a:t>
            </a:r>
            <a:r>
              <a:rPr lang="en-US" dirty="0" err="1" smtClean="0"/>
              <a:t>Facebook</a:t>
            </a:r>
            <a:r>
              <a:rPr lang="en-US" dirty="0" smtClean="0"/>
              <a:t>. </a:t>
            </a:r>
          </a:p>
          <a:p>
            <a:pPr fontAlgn="auto">
              <a:spcBef>
                <a:spcPts val="0"/>
              </a:spcBef>
              <a:spcAft>
                <a:spcPts val="0"/>
              </a:spcAft>
              <a:defRPr/>
            </a:pPr>
            <a:endParaRPr lang="en-US" dirty="0" smtClean="0"/>
          </a:p>
          <a:p>
            <a:pPr fontAlgn="auto">
              <a:spcBef>
                <a:spcPts val="0"/>
              </a:spcBef>
              <a:spcAft>
                <a:spcPts val="0"/>
              </a:spcAft>
              <a:buFontTx/>
              <a:buChar char="-"/>
              <a:defRPr/>
            </a:pPr>
            <a:r>
              <a:rPr lang="en-US" dirty="0" smtClean="0"/>
              <a:t>Sadly, many of the start ups I see are pushing a thought bubble that clearly doesn't have much chance of success for an obvious structural/market reason. Loud complaints from start ups that publishers won't engage rarely acknowledge that there are a lot of poorly considered ideas out there. </a:t>
            </a:r>
          </a:p>
          <a:p>
            <a:pPr fontAlgn="auto">
              <a:spcBef>
                <a:spcPts val="0"/>
              </a:spcBef>
              <a:spcAft>
                <a:spcPts val="0"/>
              </a:spcAft>
              <a:buFontTx/>
              <a:buChar char="-"/>
              <a:defRPr/>
            </a:pPr>
            <a:endParaRPr lang="en-US" dirty="0" smtClean="0"/>
          </a:p>
          <a:p>
            <a:pPr fontAlgn="auto">
              <a:spcBef>
                <a:spcPts val="0"/>
              </a:spcBef>
              <a:spcAft>
                <a:spcPts val="0"/>
              </a:spcAft>
              <a:defRPr/>
            </a:pPr>
            <a:r>
              <a:rPr lang="en-US" b="1" dirty="0" smtClean="0"/>
              <a:t>Additionally, respondents report spending anywhere from 5-33% of their time evaluating start-ups. </a:t>
            </a:r>
          </a:p>
          <a:p>
            <a:pPr fontAlgn="auto">
              <a:spcBef>
                <a:spcPts val="0"/>
              </a:spcBef>
              <a:spcAft>
                <a:spcPts val="0"/>
              </a:spcAft>
              <a:defRPr/>
            </a:pPr>
            <a:endParaRPr lang="en-US" dirty="0" smtClean="0"/>
          </a:p>
          <a:p>
            <a:pPr fontAlgn="auto">
              <a:spcBef>
                <a:spcPts val="0"/>
              </a:spcBef>
              <a:spcAft>
                <a:spcPts val="0"/>
              </a:spcAft>
              <a:defRPr/>
            </a:pPr>
            <a:r>
              <a:rPr lang="en-US" dirty="0" smtClean="0"/>
              <a:t>Some comments: </a:t>
            </a:r>
          </a:p>
          <a:p>
            <a:pPr fontAlgn="auto">
              <a:spcBef>
                <a:spcPts val="0"/>
              </a:spcBef>
              <a:spcAft>
                <a:spcPts val="0"/>
              </a:spcAft>
              <a:buFontTx/>
              <a:buChar char="-"/>
              <a:defRPr/>
            </a:pPr>
            <a:r>
              <a:rPr lang="en-US" dirty="0" smtClean="0"/>
              <a:t>It depends on the issue at hand and the amount of current pain or cost associated with it. </a:t>
            </a:r>
          </a:p>
          <a:p>
            <a:pPr fontAlgn="auto">
              <a:spcBef>
                <a:spcPts val="0"/>
              </a:spcBef>
              <a:spcAft>
                <a:spcPts val="0"/>
              </a:spcAft>
              <a:buFontTx/>
              <a:buChar char="-"/>
              <a:defRPr/>
            </a:pPr>
            <a:r>
              <a:rPr lang="en-US" dirty="0" smtClean="0"/>
              <a:t>It isn't an official part of my role, but I am the one who ends up doing it when we get approached. </a:t>
            </a:r>
          </a:p>
          <a:p>
            <a:pPr fontAlgn="auto">
              <a:spcBef>
                <a:spcPts val="0"/>
              </a:spcBef>
              <a:spcAft>
                <a:spcPts val="0"/>
              </a:spcAft>
              <a:buFontTx/>
              <a:buChar char="-"/>
              <a:defRPr/>
            </a:pPr>
            <a:r>
              <a:rPr lang="en-US" dirty="0" smtClean="0"/>
              <a:t>We expect most proposals to be vaporware. </a:t>
            </a:r>
          </a:p>
          <a:p>
            <a:pPr fontAlgn="auto">
              <a:spcBef>
                <a:spcPts val="0"/>
              </a:spcBef>
              <a:spcAft>
                <a:spcPts val="0"/>
              </a:spcAft>
              <a:buFontTx/>
              <a:buChar char="-"/>
              <a:defRPr/>
            </a:pPr>
            <a:r>
              <a:rPr lang="en-US" dirty="0" smtClean="0"/>
              <a:t>Most start up ideas I have heard lately are not doing anything new or important to us, so I spend an hour at most, usually just a 30-minute meeting at a book fair or other event. </a:t>
            </a:r>
            <a:endParaRPr lang="en-US" dirty="0"/>
          </a:p>
        </p:txBody>
      </p:sp>
      <p:sp>
        <p:nvSpPr>
          <p:cNvPr id="399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366A213-4B94-4604-A49E-2E4609DD021C}" type="slidenum">
              <a:rPr lang="en-US">
                <a:cs typeface="Arial" charset="0"/>
              </a:rPr>
              <a:pPr fontAlgn="base">
                <a:spcBef>
                  <a:spcPct val="0"/>
                </a:spcBef>
                <a:spcAft>
                  <a:spcPct val="0"/>
                </a:spcAft>
              </a:pPr>
              <a:t>13</a:t>
            </a:fld>
            <a:endParaRPr lang="en-US">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fontAlgn="auto">
              <a:spcBef>
                <a:spcPts val="0"/>
              </a:spcBef>
              <a:spcAft>
                <a:spcPts val="0"/>
              </a:spcAft>
              <a:defRPr/>
            </a:pPr>
            <a:r>
              <a:rPr lang="en-US" dirty="0" smtClean="0"/>
              <a:t>Some start-ups publishers are glad they made time for….</a:t>
            </a:r>
          </a:p>
          <a:p>
            <a:pPr fontAlgn="auto">
              <a:spcBef>
                <a:spcPts val="0"/>
              </a:spcBef>
              <a:spcAft>
                <a:spcPts val="0"/>
              </a:spcAft>
              <a:buFont typeface="Arial" pitchFamily="34" charset="0"/>
              <a:buChar char="•"/>
              <a:defRPr/>
            </a:pPr>
            <a:r>
              <a:rPr lang="en-US" dirty="0" err="1" smtClean="0"/>
              <a:t>Netgalley</a:t>
            </a:r>
            <a:endParaRPr lang="en-US" dirty="0" smtClean="0"/>
          </a:p>
          <a:p>
            <a:pPr fontAlgn="auto">
              <a:spcBef>
                <a:spcPts val="0"/>
              </a:spcBef>
              <a:spcAft>
                <a:spcPts val="0"/>
              </a:spcAft>
              <a:buFont typeface="Arial" pitchFamily="34" charset="0"/>
              <a:buChar char="•"/>
              <a:defRPr/>
            </a:pPr>
            <a:r>
              <a:rPr lang="en-US" dirty="0" err="1" smtClean="0"/>
              <a:t>Bookbub</a:t>
            </a:r>
            <a:endParaRPr lang="en-US" dirty="0" smtClean="0"/>
          </a:p>
          <a:p>
            <a:pPr fontAlgn="auto">
              <a:spcBef>
                <a:spcPts val="0"/>
              </a:spcBef>
              <a:spcAft>
                <a:spcPts val="0"/>
              </a:spcAft>
              <a:buFont typeface="Arial" pitchFamily="34" charset="0"/>
              <a:buChar char="•"/>
              <a:defRPr/>
            </a:pPr>
            <a:r>
              <a:rPr lang="en-US" dirty="0" smtClean="0"/>
              <a:t>Goodreads (when they were a startup)</a:t>
            </a:r>
          </a:p>
          <a:p>
            <a:pPr fontAlgn="auto">
              <a:spcBef>
                <a:spcPts val="0"/>
              </a:spcBef>
              <a:spcAft>
                <a:spcPts val="0"/>
              </a:spcAft>
              <a:buFont typeface="Arial" pitchFamily="34" charset="0"/>
              <a:buChar char="•"/>
              <a:defRPr/>
            </a:pPr>
            <a:r>
              <a:rPr lang="en-US" dirty="0" smtClean="0"/>
              <a:t>Established social marketing/promo tools (</a:t>
            </a:r>
            <a:r>
              <a:rPr lang="en-US" dirty="0" err="1" smtClean="0"/>
              <a:t>hootsuite</a:t>
            </a:r>
            <a:r>
              <a:rPr lang="en-US" dirty="0" smtClean="0"/>
              <a:t>, </a:t>
            </a:r>
            <a:r>
              <a:rPr lang="en-US" dirty="0" err="1" smtClean="0"/>
              <a:t>shortstack</a:t>
            </a:r>
            <a:r>
              <a:rPr lang="en-US" dirty="0" smtClean="0"/>
              <a:t>, campaign monitor)</a:t>
            </a:r>
          </a:p>
          <a:p>
            <a:pPr fontAlgn="auto">
              <a:spcBef>
                <a:spcPts val="0"/>
              </a:spcBef>
              <a:spcAft>
                <a:spcPts val="0"/>
              </a:spcAft>
              <a:buFont typeface="Arial" pitchFamily="34" charset="0"/>
              <a:buChar char="•"/>
              <a:defRPr/>
            </a:pPr>
            <a:r>
              <a:rPr lang="en-US" dirty="0" smtClean="0"/>
              <a:t>Established social platforms (</a:t>
            </a:r>
            <a:r>
              <a:rPr lang="en-US" dirty="0" err="1" smtClean="0"/>
              <a:t>facebook</a:t>
            </a:r>
            <a:r>
              <a:rPr lang="en-US" dirty="0" smtClean="0"/>
              <a:t>, twitter, </a:t>
            </a:r>
            <a:r>
              <a:rPr lang="en-US" dirty="0" err="1" smtClean="0"/>
              <a:t>google</a:t>
            </a:r>
            <a:r>
              <a:rPr lang="en-US" dirty="0" smtClean="0"/>
              <a:t> plus) </a:t>
            </a:r>
          </a:p>
          <a:p>
            <a:pPr fontAlgn="auto">
              <a:spcBef>
                <a:spcPts val="0"/>
              </a:spcBef>
              <a:spcAft>
                <a:spcPts val="0"/>
              </a:spcAft>
              <a:buFont typeface="Arial" pitchFamily="34" charset="0"/>
              <a:buChar char="•"/>
              <a:defRPr/>
            </a:pPr>
            <a:r>
              <a:rPr lang="en-US" dirty="0" smtClean="0"/>
              <a:t> </a:t>
            </a:r>
            <a:r>
              <a:rPr lang="en-US" dirty="0" err="1" smtClean="0"/>
              <a:t>BooXtream</a:t>
            </a:r>
            <a:r>
              <a:rPr lang="en-US" dirty="0" smtClean="0"/>
              <a:t> is probably the one I am most pleased to be working with at the moment. </a:t>
            </a:r>
          </a:p>
          <a:p>
            <a:pPr fontAlgn="auto">
              <a:spcBef>
                <a:spcPts val="0"/>
              </a:spcBef>
              <a:spcAft>
                <a:spcPts val="0"/>
              </a:spcAft>
              <a:buFont typeface="Arial" pitchFamily="34" charset="0"/>
              <a:buChar char="•"/>
              <a:defRPr/>
            </a:pPr>
            <a:r>
              <a:rPr lang="en-US" dirty="0" smtClean="0"/>
              <a:t>Draft2Digital</a:t>
            </a:r>
          </a:p>
          <a:p>
            <a:pPr fontAlgn="auto">
              <a:spcBef>
                <a:spcPts val="0"/>
              </a:spcBef>
              <a:spcAft>
                <a:spcPts val="0"/>
              </a:spcAft>
              <a:buFont typeface="Arial" pitchFamily="34" charset="0"/>
              <a:buChar char="•"/>
              <a:defRPr/>
            </a:pPr>
            <a:r>
              <a:rPr lang="en-US" dirty="0" err="1" smtClean="0"/>
              <a:t>Ganxy</a:t>
            </a:r>
            <a:endParaRPr lang="en-US" dirty="0" smtClean="0"/>
          </a:p>
          <a:p>
            <a:pPr fontAlgn="auto">
              <a:spcBef>
                <a:spcPts val="0"/>
              </a:spcBef>
              <a:spcAft>
                <a:spcPts val="0"/>
              </a:spcAft>
              <a:buFont typeface="Arial" pitchFamily="34" charset="0"/>
              <a:buChar char="•"/>
              <a:defRPr/>
            </a:pPr>
            <a:r>
              <a:rPr lang="en-US" dirty="0" err="1" smtClean="0"/>
              <a:t>Gumroad</a:t>
            </a:r>
            <a:endParaRPr lang="en-US" dirty="0" smtClean="0"/>
          </a:p>
          <a:p>
            <a:pPr fontAlgn="auto">
              <a:spcBef>
                <a:spcPts val="0"/>
              </a:spcBef>
              <a:spcAft>
                <a:spcPts val="0"/>
              </a:spcAft>
              <a:buFont typeface="Arial" pitchFamily="34" charset="0"/>
              <a:buChar char="•"/>
              <a:defRPr/>
            </a:pPr>
            <a:r>
              <a:rPr lang="en-US" dirty="0" err="1" smtClean="0"/>
              <a:t>Tomely</a:t>
            </a:r>
            <a:endParaRPr lang="en-US" dirty="0" smtClean="0"/>
          </a:p>
          <a:p>
            <a:pPr fontAlgn="auto">
              <a:spcBef>
                <a:spcPts val="0"/>
              </a:spcBef>
              <a:spcAft>
                <a:spcPts val="0"/>
              </a:spcAft>
              <a:buFont typeface="Arial" pitchFamily="34" charset="0"/>
              <a:buChar char="•"/>
              <a:defRPr/>
            </a:pPr>
            <a:r>
              <a:rPr lang="en-US" dirty="0" smtClean="0"/>
              <a:t>Ebook Architects</a:t>
            </a:r>
          </a:p>
          <a:p>
            <a:pPr fontAlgn="auto">
              <a:spcBef>
                <a:spcPts val="0"/>
              </a:spcBef>
              <a:spcAft>
                <a:spcPts val="0"/>
              </a:spcAft>
              <a:buFont typeface="Arial" pitchFamily="34" charset="0"/>
              <a:buChar char="•"/>
              <a:defRPr/>
            </a:pPr>
            <a:r>
              <a:rPr lang="en-US" dirty="0" smtClean="0"/>
              <a:t>Local ebook vendors,</a:t>
            </a:r>
          </a:p>
          <a:p>
            <a:pPr fontAlgn="auto">
              <a:spcBef>
                <a:spcPts val="0"/>
              </a:spcBef>
              <a:spcAft>
                <a:spcPts val="0"/>
              </a:spcAft>
              <a:buFont typeface="Arial" pitchFamily="34" charset="0"/>
              <a:buChar char="•"/>
              <a:defRPr/>
            </a:pPr>
            <a:r>
              <a:rPr lang="en-US" dirty="0" err="1" smtClean="0"/>
              <a:t>Basecamp</a:t>
            </a:r>
            <a:endParaRPr lang="en-US" dirty="0" smtClean="0"/>
          </a:p>
          <a:p>
            <a:pPr fontAlgn="auto">
              <a:spcBef>
                <a:spcPts val="0"/>
              </a:spcBef>
              <a:spcAft>
                <a:spcPts val="0"/>
              </a:spcAft>
              <a:buFont typeface="Arial" pitchFamily="34" charset="0"/>
              <a:buChar char="•"/>
              <a:defRPr/>
            </a:pPr>
            <a:r>
              <a:rPr lang="en-US" dirty="0" err="1" smtClean="0"/>
              <a:t>Infusionsoft</a:t>
            </a:r>
            <a:endParaRPr lang="en-US" dirty="0" smtClean="0"/>
          </a:p>
          <a:p>
            <a:pPr fontAlgn="auto">
              <a:spcBef>
                <a:spcPts val="0"/>
              </a:spcBef>
              <a:spcAft>
                <a:spcPts val="0"/>
              </a:spcAft>
              <a:buFont typeface="Arial" pitchFamily="34" charset="0"/>
              <a:buChar char="•"/>
              <a:defRPr/>
            </a:pPr>
            <a:r>
              <a:rPr lang="en-US" dirty="0" err="1" smtClean="0"/>
              <a:t>PubCoder</a:t>
            </a:r>
            <a:endParaRPr lang="en-US" dirty="0" smtClean="0"/>
          </a:p>
          <a:p>
            <a:pPr fontAlgn="auto">
              <a:spcBef>
                <a:spcPts val="0"/>
              </a:spcBef>
              <a:spcAft>
                <a:spcPts val="0"/>
              </a:spcAft>
              <a:defRPr/>
            </a:pPr>
            <a:endParaRPr lang="en-US" dirty="0" smtClean="0"/>
          </a:p>
          <a:p>
            <a:pPr fontAlgn="auto">
              <a:spcBef>
                <a:spcPts val="0"/>
              </a:spcBef>
              <a:spcAft>
                <a:spcPts val="0"/>
              </a:spcAft>
              <a:defRPr/>
            </a:pPr>
            <a:r>
              <a:rPr lang="en-US" dirty="0" smtClean="0"/>
              <a:t>Promising early-stage start-ups</a:t>
            </a:r>
          </a:p>
          <a:p>
            <a:pPr marL="274320" indent="-274320" fontAlgn="auto">
              <a:spcBef>
                <a:spcPct val="20000"/>
              </a:spcBef>
              <a:spcAft>
                <a:spcPts val="0"/>
              </a:spcAft>
              <a:buClr>
                <a:schemeClr val="accent1"/>
              </a:buClr>
              <a:buSzPct val="85000"/>
              <a:buFont typeface="Wingdings 2"/>
              <a:buChar char=""/>
              <a:defRPr/>
            </a:pPr>
            <a:r>
              <a:rPr lang="en-US" dirty="0" err="1" smtClean="0"/>
              <a:t>Booklikes</a:t>
            </a:r>
            <a:endParaRPr lang="en-US" dirty="0" smtClean="0"/>
          </a:p>
          <a:p>
            <a:pPr marL="274320" indent="-274320" fontAlgn="auto">
              <a:spcBef>
                <a:spcPct val="20000"/>
              </a:spcBef>
              <a:spcAft>
                <a:spcPts val="0"/>
              </a:spcAft>
              <a:buClr>
                <a:schemeClr val="accent1"/>
              </a:buClr>
              <a:buSzPct val="85000"/>
              <a:buFont typeface="Wingdings 2"/>
              <a:buChar char=""/>
              <a:defRPr/>
            </a:pPr>
            <a:r>
              <a:rPr lang="en-US" dirty="0" err="1" smtClean="0"/>
              <a:t>Odyll</a:t>
            </a:r>
            <a:endParaRPr lang="en-US" dirty="0" smtClean="0"/>
          </a:p>
          <a:p>
            <a:pPr marL="274320" indent="-274320" fontAlgn="auto">
              <a:spcBef>
                <a:spcPct val="20000"/>
              </a:spcBef>
              <a:spcAft>
                <a:spcPts val="0"/>
              </a:spcAft>
              <a:buClr>
                <a:schemeClr val="accent1"/>
              </a:buClr>
              <a:buSzPct val="85000"/>
              <a:buFont typeface="Wingdings 2"/>
              <a:buChar char=""/>
              <a:defRPr/>
            </a:pPr>
            <a:r>
              <a:rPr lang="en-US" dirty="0" smtClean="0"/>
              <a:t>Zola</a:t>
            </a:r>
          </a:p>
          <a:p>
            <a:pPr marL="274320" indent="-274320" fontAlgn="auto">
              <a:spcBef>
                <a:spcPct val="20000"/>
              </a:spcBef>
              <a:spcAft>
                <a:spcPts val="0"/>
              </a:spcAft>
              <a:buClr>
                <a:schemeClr val="accent1"/>
              </a:buClr>
              <a:buSzPct val="85000"/>
              <a:buFont typeface="Wingdings 2"/>
              <a:buChar char=""/>
              <a:defRPr/>
            </a:pPr>
            <a:r>
              <a:rPr lang="en-US" dirty="0" err="1" smtClean="0"/>
              <a:t>Librarything</a:t>
            </a:r>
            <a:endParaRPr lang="en-US" dirty="0" smtClean="0"/>
          </a:p>
          <a:p>
            <a:pPr marL="274320" indent="-274320" fontAlgn="auto">
              <a:spcBef>
                <a:spcPct val="20000"/>
              </a:spcBef>
              <a:spcAft>
                <a:spcPts val="0"/>
              </a:spcAft>
              <a:buClr>
                <a:schemeClr val="accent1"/>
              </a:buClr>
              <a:buSzPct val="85000"/>
              <a:buFont typeface="Wingdings 2"/>
              <a:buChar char=""/>
              <a:defRPr/>
            </a:pPr>
            <a:r>
              <a:rPr lang="en-US" dirty="0" smtClean="0"/>
              <a:t>Oyster</a:t>
            </a:r>
          </a:p>
          <a:p>
            <a:pPr marL="274320" indent="-274320" fontAlgn="auto">
              <a:spcBef>
                <a:spcPct val="20000"/>
              </a:spcBef>
              <a:spcAft>
                <a:spcPts val="0"/>
              </a:spcAft>
              <a:buClr>
                <a:schemeClr val="accent1"/>
              </a:buClr>
              <a:buSzPct val="85000"/>
              <a:buFont typeface="Wingdings 2"/>
              <a:buChar char=""/>
              <a:defRPr/>
            </a:pPr>
            <a:r>
              <a:rPr lang="en-US" dirty="0" smtClean="0"/>
              <a:t>Inkling</a:t>
            </a:r>
          </a:p>
          <a:p>
            <a:pPr marL="274320" indent="-274320" fontAlgn="auto">
              <a:spcBef>
                <a:spcPct val="20000"/>
              </a:spcBef>
              <a:spcAft>
                <a:spcPts val="0"/>
              </a:spcAft>
              <a:buClr>
                <a:schemeClr val="accent1"/>
              </a:buClr>
              <a:buSzPct val="85000"/>
              <a:buFont typeface="Wingdings 2"/>
              <a:buChar char=""/>
              <a:defRPr/>
            </a:pPr>
            <a:r>
              <a:rPr lang="en-US" dirty="0" err="1" smtClean="0"/>
              <a:t>BookBaby</a:t>
            </a:r>
            <a:endParaRPr lang="en-US" dirty="0" smtClean="0"/>
          </a:p>
          <a:p>
            <a:pPr marL="274320" indent="-274320" fontAlgn="auto">
              <a:spcBef>
                <a:spcPct val="20000"/>
              </a:spcBef>
              <a:spcAft>
                <a:spcPts val="0"/>
              </a:spcAft>
              <a:buClr>
                <a:schemeClr val="accent1"/>
              </a:buClr>
              <a:buSzPct val="85000"/>
              <a:buFont typeface="Wingdings 2"/>
              <a:buChar char=""/>
              <a:defRPr/>
            </a:pPr>
            <a:r>
              <a:rPr lang="en-US" dirty="0" err="1" smtClean="0"/>
              <a:t>Inkubate</a:t>
            </a:r>
            <a:endParaRPr lang="en-US" dirty="0" smtClean="0"/>
          </a:p>
          <a:p>
            <a:pPr marL="274320" indent="-274320" fontAlgn="auto">
              <a:spcBef>
                <a:spcPct val="20000"/>
              </a:spcBef>
              <a:spcAft>
                <a:spcPts val="0"/>
              </a:spcAft>
              <a:buClr>
                <a:schemeClr val="accent1"/>
              </a:buClr>
              <a:buSzPct val="85000"/>
              <a:buFont typeface="Wingdings 2"/>
              <a:buChar char=""/>
              <a:defRPr/>
            </a:pPr>
            <a:r>
              <a:rPr lang="en-US" dirty="0" smtClean="0"/>
              <a:t>Unbound</a:t>
            </a:r>
          </a:p>
          <a:p>
            <a:pPr fontAlgn="auto">
              <a:spcBef>
                <a:spcPts val="0"/>
              </a:spcBef>
              <a:spcAft>
                <a:spcPts val="0"/>
              </a:spcAft>
              <a:defRPr/>
            </a:pPr>
            <a:endParaRPr lang="en-US" dirty="0"/>
          </a:p>
        </p:txBody>
      </p:sp>
      <p:sp>
        <p:nvSpPr>
          <p:cNvPr id="419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381219F-3618-4CA7-BC24-9882CE24E3AB}" type="slidenum">
              <a:rPr lang="en-US">
                <a:cs typeface="Arial" charset="0"/>
              </a:rPr>
              <a:pPr fontAlgn="base">
                <a:spcBef>
                  <a:spcPct val="0"/>
                </a:spcBef>
                <a:spcAft>
                  <a:spcPct val="0"/>
                </a:spcAft>
              </a:pPr>
              <a:t>14</a:t>
            </a:fld>
            <a:endParaRPr lang="en-US">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lnSpcReduction="10000"/>
          </a:bodyPr>
          <a:lstStyle/>
          <a:p>
            <a:pPr fontAlgn="auto">
              <a:spcBef>
                <a:spcPts val="0"/>
              </a:spcBef>
              <a:spcAft>
                <a:spcPts val="0"/>
              </a:spcAft>
              <a:defRPr/>
            </a:pPr>
            <a:r>
              <a:rPr lang="en-US" dirty="0" smtClean="0"/>
              <a:t>Some quotes from the survey:</a:t>
            </a:r>
          </a:p>
          <a:p>
            <a:pPr fontAlgn="auto">
              <a:spcBef>
                <a:spcPts val="0"/>
              </a:spcBef>
              <a:spcAft>
                <a:spcPts val="0"/>
              </a:spcAft>
              <a:defRPr/>
            </a:pPr>
            <a:endParaRPr lang="en-US" dirty="0" smtClean="0"/>
          </a:p>
          <a:p>
            <a:pPr fontAlgn="auto">
              <a:spcBef>
                <a:spcPts val="0"/>
              </a:spcBef>
              <a:spcAft>
                <a:spcPts val="0"/>
              </a:spcAft>
              <a:buFontTx/>
              <a:buChar char="-"/>
              <a:defRPr/>
            </a:pPr>
            <a:r>
              <a:rPr lang="en-US" dirty="0" smtClean="0"/>
              <a:t>The brand value that publishers have enjoyed with writers is rapidly eroding as writers realize that traditional publishing relationships are ceasing to be necessary in their pursuit of a successful writing career. As a result, publishers need to engage proactively with the writing community as is already the case with their largest trading partner and competitor. </a:t>
            </a:r>
          </a:p>
          <a:p>
            <a:pPr fontAlgn="auto">
              <a:spcBef>
                <a:spcPts val="0"/>
              </a:spcBef>
              <a:spcAft>
                <a:spcPts val="0"/>
              </a:spcAft>
              <a:buFontTx/>
              <a:buChar char="-"/>
              <a:defRPr/>
            </a:pPr>
            <a:r>
              <a:rPr lang="en-US" dirty="0" smtClean="0"/>
              <a:t> Author's growing negative perception of the value added of having a publishing partner </a:t>
            </a:r>
          </a:p>
          <a:p>
            <a:pPr fontAlgn="auto">
              <a:spcBef>
                <a:spcPts val="0"/>
              </a:spcBef>
              <a:spcAft>
                <a:spcPts val="0"/>
              </a:spcAft>
              <a:buFontTx/>
              <a:buChar char="-"/>
              <a:defRPr/>
            </a:pPr>
            <a:r>
              <a:rPr lang="en-US" dirty="0" smtClean="0"/>
              <a:t> Publishers need to provide more value to authors by offering tools and services which can help authors with many of the essential parts of creating and marketing their own books. </a:t>
            </a:r>
          </a:p>
          <a:p>
            <a:pPr fontAlgn="auto">
              <a:spcBef>
                <a:spcPts val="0"/>
              </a:spcBef>
              <a:spcAft>
                <a:spcPts val="0"/>
              </a:spcAft>
              <a:defRPr/>
            </a:pPr>
            <a:endParaRPr lang="en-US" dirty="0" smtClean="0"/>
          </a:p>
          <a:p>
            <a:pPr fontAlgn="auto">
              <a:spcBef>
                <a:spcPts val="0"/>
              </a:spcBef>
              <a:spcAft>
                <a:spcPts val="0"/>
              </a:spcAft>
              <a:defRPr/>
            </a:pPr>
            <a:r>
              <a:rPr lang="en-US" dirty="0" smtClean="0"/>
              <a:t>- Own the direct relationship with your readers. </a:t>
            </a:r>
          </a:p>
          <a:p>
            <a:pPr fontAlgn="auto">
              <a:spcBef>
                <a:spcPts val="0"/>
              </a:spcBef>
              <a:spcAft>
                <a:spcPts val="0"/>
              </a:spcAft>
              <a:buFontTx/>
              <a:buChar char="-"/>
              <a:defRPr/>
            </a:pPr>
            <a:r>
              <a:rPr lang="en-US" dirty="0" smtClean="0"/>
              <a:t>The publishers who understand and embrace the notion that readers who buy their books—regardless of the device on which they read—are just as much THEIR customers as the retailers'; and that they, as publishers, should have the ability to manage those relationships; speak to those readers—they are the publishers who will thrive in the years to come because they will have built communities of readers. Social media is growing in relevance every day and it must be heavily incorporated into marketing. </a:t>
            </a:r>
          </a:p>
          <a:p>
            <a:pPr fontAlgn="auto">
              <a:spcBef>
                <a:spcPts val="0"/>
              </a:spcBef>
              <a:spcAft>
                <a:spcPts val="0"/>
              </a:spcAft>
              <a:buFontTx/>
              <a:buChar char="-"/>
              <a:defRPr/>
            </a:pPr>
            <a:r>
              <a:rPr lang="en-US" dirty="0" smtClean="0"/>
              <a:t> Move your focus from structural issues internal to the publishing industry and towards developing direct relationships with consumers of content. </a:t>
            </a:r>
          </a:p>
          <a:p>
            <a:pPr fontAlgn="auto">
              <a:spcBef>
                <a:spcPts val="0"/>
              </a:spcBef>
              <a:spcAft>
                <a:spcPts val="0"/>
              </a:spcAft>
              <a:defRPr/>
            </a:pPr>
            <a:endParaRPr lang="en-US" dirty="0" smtClean="0"/>
          </a:p>
          <a:p>
            <a:pPr fontAlgn="auto">
              <a:spcBef>
                <a:spcPts val="0"/>
              </a:spcBef>
              <a:spcAft>
                <a:spcPts val="0"/>
              </a:spcAft>
              <a:defRPr/>
            </a:pPr>
            <a:r>
              <a:rPr lang="en-US" dirty="0" smtClean="0"/>
              <a:t>- Library (or school library) terms are not always relevant to Classroom uses of eBooks. Teachers are eager to bring more digital content into classrooms, and this means a number of specific use cases. To reach the growing demand may require that publishers establish terms specifically designed for classroom-facing sales, or work with partners establishing new sales models. </a:t>
            </a:r>
          </a:p>
          <a:p>
            <a:pPr fontAlgn="auto">
              <a:spcBef>
                <a:spcPts val="0"/>
              </a:spcBef>
              <a:spcAft>
                <a:spcPts val="0"/>
              </a:spcAft>
              <a:defRPr/>
            </a:pPr>
            <a:endParaRPr lang="en-US" dirty="0" smtClean="0"/>
          </a:p>
          <a:p>
            <a:pPr fontAlgn="auto">
              <a:spcBef>
                <a:spcPts val="0"/>
              </a:spcBef>
              <a:spcAft>
                <a:spcPts val="0"/>
              </a:spcAft>
              <a:defRPr/>
            </a:pPr>
            <a:r>
              <a:rPr lang="en-US" dirty="0" smtClean="0"/>
              <a:t>- Mobile use is still surging with no signs of slowing, and its a rising tide you need to have a boat on. </a:t>
            </a:r>
          </a:p>
          <a:p>
            <a:pPr fontAlgn="auto">
              <a:spcBef>
                <a:spcPts val="0"/>
              </a:spcBef>
              <a:spcAft>
                <a:spcPts val="0"/>
              </a:spcAft>
              <a:defRPr/>
            </a:pPr>
            <a:r>
              <a:rPr lang="en-US" dirty="0" smtClean="0"/>
              <a:t>- The future is distributed and mobile. </a:t>
            </a:r>
          </a:p>
          <a:p>
            <a:pPr fontAlgn="auto">
              <a:spcBef>
                <a:spcPts val="0"/>
              </a:spcBef>
              <a:spcAft>
                <a:spcPts val="0"/>
              </a:spcAft>
              <a:defRPr/>
            </a:pPr>
            <a:endParaRPr lang="en-US" dirty="0" smtClean="0"/>
          </a:p>
          <a:p>
            <a:pPr fontAlgn="auto">
              <a:spcBef>
                <a:spcPts val="0"/>
              </a:spcBef>
              <a:spcAft>
                <a:spcPts val="0"/>
              </a:spcAft>
              <a:defRPr/>
            </a:pPr>
            <a:r>
              <a:rPr lang="en-US" dirty="0" smtClean="0"/>
              <a:t>- Publishing isn't about launching an author with all the fuss and fanfare only to put them on the back burner months later when book not a bestseller. Each title needs a sustained online campaign to promote it, with experienced digital team who know about keywords, categories, Twitter techniques, Amazon strategies etc. LONG TAIL not hype and short tail. Authors are still being signed and left floundering on their own. A waste of everybody's efforts. </a:t>
            </a:r>
          </a:p>
          <a:p>
            <a:pPr fontAlgn="auto">
              <a:spcBef>
                <a:spcPts val="0"/>
              </a:spcBef>
              <a:spcAft>
                <a:spcPts val="0"/>
              </a:spcAft>
              <a:defRPr/>
            </a:pPr>
            <a:endParaRPr lang="en-US" dirty="0" smtClean="0"/>
          </a:p>
          <a:p>
            <a:pPr fontAlgn="auto">
              <a:spcBef>
                <a:spcPts val="0"/>
              </a:spcBef>
              <a:spcAft>
                <a:spcPts val="0"/>
              </a:spcAft>
              <a:defRPr/>
            </a:pPr>
            <a:r>
              <a:rPr lang="en-US" dirty="0" smtClean="0"/>
              <a:t>- DRM is dead. They should consider changing their financial/legal relationship with authors or they will become radio -- profitable but niche </a:t>
            </a:r>
            <a:endParaRPr lang="en-US" dirty="0"/>
          </a:p>
        </p:txBody>
      </p:sp>
      <p:sp>
        <p:nvSpPr>
          <p:cNvPr id="440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DAAAF58-CFA8-4DBB-B381-9513271B75E8}" type="slidenum">
              <a:rPr lang="en-US">
                <a:cs typeface="Arial" charset="0"/>
              </a:rPr>
              <a:pPr fontAlgn="base">
                <a:spcBef>
                  <a:spcPct val="0"/>
                </a:spcBef>
                <a:spcAft>
                  <a:spcPct val="0"/>
                </a:spcAft>
              </a:pPr>
              <a:t>15</a:t>
            </a:fld>
            <a:endParaRPr lang="en-US">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31F57AB-3BC9-4B0C-A4E1-6F0BE4994C1B}" type="slidenum">
              <a:rPr lang="en-US">
                <a:cs typeface="Arial" charset="0"/>
              </a:rPr>
              <a:pPr fontAlgn="base">
                <a:spcBef>
                  <a:spcPct val="0"/>
                </a:spcBef>
                <a:spcAft>
                  <a:spcPct val="0"/>
                </a:spcAft>
              </a:pPr>
              <a:t>2</a:t>
            </a:fld>
            <a:endParaRPr lang="en-US">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04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F8D922-00A8-4450-AB59-115937F318B9}" type="slidenum">
              <a:rPr lang="en-US">
                <a:cs typeface="Arial" charset="0"/>
              </a:rPr>
              <a:pPr fontAlgn="base">
                <a:spcBef>
                  <a:spcPct val="0"/>
                </a:spcBef>
                <a:spcAft>
                  <a:spcPct val="0"/>
                </a:spcAft>
              </a:pPr>
              <a:t>3</a:t>
            </a:fld>
            <a:endParaRPr lang="en-US">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253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2EE1167-6E77-41B4-9A20-9F5AACA8F0E3}" type="slidenum">
              <a:rPr lang="en-US">
                <a:cs typeface="Arial" charset="0"/>
              </a:rPr>
              <a:pPr fontAlgn="base">
                <a:spcBef>
                  <a:spcPct val="0"/>
                </a:spcBef>
                <a:spcAft>
                  <a:spcPct val="0"/>
                </a:spcAft>
              </a:pPr>
              <a:t>4</a:t>
            </a:fld>
            <a:endParaRPr lang="en-US">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70000" lnSpcReduction="20000"/>
          </a:bodyPr>
          <a:lstStyle/>
          <a:p>
            <a:pPr fontAlgn="auto">
              <a:spcBef>
                <a:spcPts val="0"/>
              </a:spcBef>
              <a:spcAft>
                <a:spcPts val="0"/>
              </a:spcAft>
              <a:defRPr/>
            </a:pPr>
            <a:r>
              <a:rPr lang="en-US" dirty="0" smtClean="0"/>
              <a:t>Quotes</a:t>
            </a:r>
          </a:p>
          <a:p>
            <a:pPr fontAlgn="auto">
              <a:spcBef>
                <a:spcPts val="0"/>
              </a:spcBef>
              <a:spcAft>
                <a:spcPts val="0"/>
              </a:spcAft>
              <a:defRPr/>
            </a:pPr>
            <a:endParaRPr lang="en-US" dirty="0" smtClean="0"/>
          </a:p>
          <a:p>
            <a:pPr fontAlgn="auto">
              <a:spcBef>
                <a:spcPts val="0"/>
              </a:spcBef>
              <a:spcAft>
                <a:spcPts val="0"/>
              </a:spcAft>
              <a:defRPr/>
            </a:pPr>
            <a:r>
              <a:rPr lang="en-US" dirty="0" smtClean="0"/>
              <a:t>On working with publishers:</a:t>
            </a:r>
          </a:p>
          <a:p>
            <a:pPr fontAlgn="auto">
              <a:spcBef>
                <a:spcPts val="0"/>
              </a:spcBef>
              <a:spcAft>
                <a:spcPts val="0"/>
              </a:spcAft>
              <a:buFontTx/>
              <a:buChar char="-"/>
              <a:defRPr/>
            </a:pPr>
            <a:r>
              <a:rPr lang="en-US" dirty="0" smtClean="0"/>
              <a:t>Book publishers are understandably cautious about adopting new platforms, and can be slow to make decisions, particularly when there are multiple stakeholders affected (creative, technical, commercial). </a:t>
            </a:r>
          </a:p>
          <a:p>
            <a:pPr fontAlgn="auto">
              <a:spcBef>
                <a:spcPts val="0"/>
              </a:spcBef>
              <a:spcAft>
                <a:spcPts val="0"/>
              </a:spcAft>
              <a:defRPr/>
            </a:pPr>
            <a:r>
              <a:rPr lang="en-US" dirty="0" smtClean="0"/>
              <a:t>-Encouraging publishers to believe in us when we tell them that our business model can be truly profitable for them. </a:t>
            </a:r>
          </a:p>
          <a:p>
            <a:pPr fontAlgn="auto">
              <a:spcBef>
                <a:spcPts val="0"/>
              </a:spcBef>
              <a:spcAft>
                <a:spcPts val="0"/>
              </a:spcAft>
              <a:defRPr/>
            </a:pPr>
            <a:r>
              <a:rPr lang="en-US" dirty="0" smtClean="0"/>
              <a:t>-overcoming the intransigence of those who have only worked in NYC or London book publishing their entire lives.</a:t>
            </a:r>
          </a:p>
          <a:p>
            <a:pPr fontAlgn="auto">
              <a:spcBef>
                <a:spcPts val="0"/>
              </a:spcBef>
              <a:spcAft>
                <a:spcPts val="0"/>
              </a:spcAft>
              <a:buFontTx/>
              <a:buChar char="-"/>
              <a:defRPr/>
            </a:pPr>
            <a:r>
              <a:rPr lang="en-US" dirty="0" smtClean="0"/>
              <a:t>Helping publishers to understand how easy it is to benefit from working with [us]. Once they try us, they come back repeatedly. . . it's the initial jumpstart that can slow things down. </a:t>
            </a:r>
          </a:p>
          <a:p>
            <a:pPr fontAlgn="auto">
              <a:spcBef>
                <a:spcPts val="0"/>
              </a:spcBef>
              <a:spcAft>
                <a:spcPts val="0"/>
              </a:spcAft>
              <a:buFontTx/>
              <a:buChar char="-"/>
              <a:defRPr/>
            </a:pPr>
            <a:r>
              <a:rPr lang="en-US" dirty="0" smtClean="0"/>
              <a:t>Publishers who view the complex market of distribution as a commodity; unwilling to invest in new opportunities and models to test ways to grow their business volumes </a:t>
            </a:r>
          </a:p>
          <a:p>
            <a:pPr fontAlgn="auto">
              <a:spcBef>
                <a:spcPts val="0"/>
              </a:spcBef>
              <a:spcAft>
                <a:spcPts val="0"/>
              </a:spcAft>
              <a:defRPr/>
            </a:pPr>
            <a:endParaRPr lang="en-US" dirty="0" smtClean="0"/>
          </a:p>
          <a:p>
            <a:pPr fontAlgn="auto">
              <a:spcBef>
                <a:spcPts val="0"/>
              </a:spcBef>
              <a:spcAft>
                <a:spcPts val="0"/>
              </a:spcAft>
              <a:defRPr/>
            </a:pPr>
            <a:r>
              <a:rPr lang="en-US" dirty="0" smtClean="0"/>
              <a:t>On pivoting:</a:t>
            </a:r>
          </a:p>
          <a:p>
            <a:pPr fontAlgn="auto">
              <a:spcBef>
                <a:spcPts val="0"/>
              </a:spcBef>
              <a:spcAft>
                <a:spcPts val="0"/>
              </a:spcAft>
              <a:buFontTx/>
              <a:buChar char="-"/>
              <a:defRPr/>
            </a:pPr>
            <a:r>
              <a:rPr lang="en-US" dirty="0" smtClean="0"/>
              <a:t>…we must help those publishers who think of [our company] in its prior incarnation understand we have shifted to something more important and relevant to their bottom lines.</a:t>
            </a:r>
          </a:p>
          <a:p>
            <a:pPr fontAlgn="auto">
              <a:spcBef>
                <a:spcPts val="0"/>
              </a:spcBef>
              <a:spcAft>
                <a:spcPts val="0"/>
              </a:spcAft>
              <a:buFontTx/>
              <a:buChar char="-"/>
              <a:defRPr/>
            </a:pPr>
            <a:endParaRPr lang="en-US" dirty="0" smtClean="0"/>
          </a:p>
          <a:p>
            <a:pPr fontAlgn="auto">
              <a:spcBef>
                <a:spcPts val="0"/>
              </a:spcBef>
              <a:spcAft>
                <a:spcPts val="0"/>
              </a:spcAft>
              <a:buFontTx/>
              <a:buChar char="-"/>
              <a:defRPr/>
            </a:pPr>
            <a:r>
              <a:rPr lang="en-US" dirty="0" smtClean="0"/>
              <a:t>On marketing:</a:t>
            </a:r>
          </a:p>
          <a:p>
            <a:pPr fontAlgn="auto">
              <a:spcBef>
                <a:spcPts val="0"/>
              </a:spcBef>
              <a:spcAft>
                <a:spcPts val="0"/>
              </a:spcAft>
              <a:buFontTx/>
              <a:buChar char="-"/>
              <a:defRPr/>
            </a:pPr>
            <a:r>
              <a:rPr lang="en-US" dirty="0" smtClean="0"/>
              <a:t>Maintaining mindshare of publishers, authors and readers</a:t>
            </a:r>
          </a:p>
          <a:p>
            <a:pPr fontAlgn="auto">
              <a:spcBef>
                <a:spcPts val="0"/>
              </a:spcBef>
              <a:spcAft>
                <a:spcPts val="0"/>
              </a:spcAft>
              <a:buFontTx/>
              <a:buChar char="-"/>
              <a:defRPr/>
            </a:pPr>
            <a:r>
              <a:rPr lang="en-US" dirty="0" smtClean="0"/>
              <a:t>Penetrating author communities at a large scale is difficult and requires a lot of marketing dollars. </a:t>
            </a:r>
          </a:p>
          <a:p>
            <a:pPr fontAlgn="auto">
              <a:spcBef>
                <a:spcPts val="0"/>
              </a:spcBef>
              <a:spcAft>
                <a:spcPts val="0"/>
              </a:spcAft>
              <a:buFontTx/>
              <a:buChar char="-"/>
              <a:defRPr/>
            </a:pPr>
            <a:r>
              <a:rPr lang="en-US" dirty="0" smtClean="0"/>
              <a:t>Targeting a large number of writers as efficiently as possible. </a:t>
            </a:r>
          </a:p>
          <a:p>
            <a:pPr fontAlgn="auto">
              <a:spcBef>
                <a:spcPts val="0"/>
              </a:spcBef>
              <a:spcAft>
                <a:spcPts val="0"/>
              </a:spcAft>
              <a:buFontTx/>
              <a:buChar char="-"/>
              <a:defRPr/>
            </a:pPr>
            <a:r>
              <a:rPr lang="en-US" dirty="0" smtClean="0"/>
              <a:t>Rising above the specter of </a:t>
            </a:r>
            <a:r>
              <a:rPr lang="en-US" dirty="0" err="1" smtClean="0"/>
              <a:t>amazon</a:t>
            </a:r>
            <a:r>
              <a:rPr lang="en-US" dirty="0" smtClean="0"/>
              <a:t> and </a:t>
            </a:r>
            <a:r>
              <a:rPr lang="en-US" dirty="0" err="1" smtClean="0"/>
              <a:t>ibooks</a:t>
            </a:r>
            <a:r>
              <a:rPr lang="en-US" dirty="0" smtClean="0"/>
              <a:t> and the noise of a hundreds of little startups </a:t>
            </a:r>
          </a:p>
          <a:p>
            <a:pPr fontAlgn="auto">
              <a:spcBef>
                <a:spcPts val="0"/>
              </a:spcBef>
              <a:spcAft>
                <a:spcPts val="0"/>
              </a:spcAft>
              <a:buFontTx/>
              <a:buChar char="-"/>
              <a:defRPr/>
            </a:pPr>
            <a:r>
              <a:rPr lang="en-US" dirty="0" smtClean="0"/>
              <a:t>Getting exposure to our user community. </a:t>
            </a:r>
          </a:p>
          <a:p>
            <a:pPr fontAlgn="auto">
              <a:spcBef>
                <a:spcPts val="0"/>
              </a:spcBef>
              <a:spcAft>
                <a:spcPts val="0"/>
              </a:spcAft>
              <a:buFontTx/>
              <a:buChar char="-"/>
              <a:defRPr/>
            </a:pPr>
            <a:r>
              <a:rPr lang="en-US" dirty="0" smtClean="0"/>
              <a:t>Getting to a critical mass of users so that the service is beneficial to authors and publishers. </a:t>
            </a:r>
          </a:p>
          <a:p>
            <a:pPr fontAlgn="auto">
              <a:spcBef>
                <a:spcPts val="0"/>
              </a:spcBef>
              <a:spcAft>
                <a:spcPts val="0"/>
              </a:spcAft>
              <a:buFontTx/>
              <a:buChar char="-"/>
              <a:defRPr/>
            </a:pPr>
            <a:r>
              <a:rPr lang="en-US" dirty="0" smtClean="0"/>
              <a:t>The biggest challenge is really the same as with any retail model is gaining sufficient user and consumer data to improve results and </a:t>
            </a:r>
            <a:r>
              <a:rPr lang="en-US" dirty="0" err="1" smtClean="0"/>
              <a:t>exapand</a:t>
            </a:r>
            <a:r>
              <a:rPr lang="en-US" dirty="0" smtClean="0"/>
              <a:t> the user and consumer base. </a:t>
            </a:r>
          </a:p>
          <a:p>
            <a:pPr fontAlgn="auto">
              <a:spcBef>
                <a:spcPts val="0"/>
              </a:spcBef>
              <a:spcAft>
                <a:spcPts val="0"/>
              </a:spcAft>
              <a:buFontTx/>
              <a:buChar char="-"/>
              <a:defRPr/>
            </a:pPr>
            <a:endParaRPr lang="en-US" dirty="0" smtClean="0"/>
          </a:p>
          <a:p>
            <a:pPr fontAlgn="auto">
              <a:spcBef>
                <a:spcPts val="0"/>
              </a:spcBef>
              <a:spcAft>
                <a:spcPts val="0"/>
              </a:spcAft>
              <a:defRPr/>
            </a:pPr>
            <a:r>
              <a:rPr lang="en-US" dirty="0" smtClean="0"/>
              <a:t>On DRM:</a:t>
            </a:r>
          </a:p>
          <a:p>
            <a:pPr fontAlgn="auto">
              <a:spcBef>
                <a:spcPts val="0"/>
              </a:spcBef>
              <a:spcAft>
                <a:spcPts val="0"/>
              </a:spcAft>
              <a:buFontTx/>
              <a:buChar char="-"/>
              <a:defRPr/>
            </a:pPr>
            <a:r>
              <a:rPr lang="en-US" dirty="0" smtClean="0"/>
              <a:t>Overcoming need for DRM on sample files / excerpts, explaining value to publishers, encouraging publishers to use the tool. </a:t>
            </a:r>
          </a:p>
          <a:p>
            <a:pPr fontAlgn="auto">
              <a:spcBef>
                <a:spcPts val="0"/>
              </a:spcBef>
              <a:spcAft>
                <a:spcPts val="0"/>
              </a:spcAft>
              <a:buFontTx/>
              <a:buChar char="-"/>
              <a:defRPr/>
            </a:pPr>
            <a:r>
              <a:rPr lang="en-US" dirty="0" smtClean="0"/>
              <a:t>At this point we have no plans for DRM, a major hurdle for many publishers.</a:t>
            </a:r>
          </a:p>
          <a:p>
            <a:pPr fontAlgn="auto">
              <a:spcBef>
                <a:spcPts val="0"/>
              </a:spcBef>
              <a:spcAft>
                <a:spcPts val="0"/>
              </a:spcAft>
              <a:defRPr/>
            </a:pPr>
            <a:endParaRPr lang="en-US" dirty="0" smtClean="0"/>
          </a:p>
          <a:p>
            <a:pPr fontAlgn="auto">
              <a:spcBef>
                <a:spcPts val="0"/>
              </a:spcBef>
              <a:spcAft>
                <a:spcPts val="0"/>
              </a:spcAft>
              <a:defRPr/>
            </a:pPr>
            <a:r>
              <a:rPr lang="en-US" dirty="0" smtClean="0"/>
              <a:t>For start-up publishers:</a:t>
            </a:r>
          </a:p>
          <a:p>
            <a:pPr fontAlgn="auto">
              <a:spcBef>
                <a:spcPts val="0"/>
              </a:spcBef>
              <a:spcAft>
                <a:spcPts val="0"/>
              </a:spcAft>
              <a:buFontTx/>
              <a:buChar char="-"/>
              <a:defRPr/>
            </a:pPr>
            <a:r>
              <a:rPr lang="en-US" dirty="0" smtClean="0"/>
              <a:t>Discoverability of our titles. Getting mainstream print reviewers, commentators, to take our titles as seriously as those published by mainstream. Plus the problems of getting POD paperbacks into bricks &amp; mortar bookshops. </a:t>
            </a:r>
          </a:p>
          <a:p>
            <a:pPr fontAlgn="auto">
              <a:spcBef>
                <a:spcPts val="0"/>
              </a:spcBef>
              <a:spcAft>
                <a:spcPts val="0"/>
              </a:spcAft>
              <a:buFontTx/>
              <a:buChar char="-"/>
              <a:defRPr/>
            </a:pPr>
            <a:r>
              <a:rPr lang="en-US" dirty="0" smtClean="0"/>
              <a:t>Advertising, getting public awareness for books and company. </a:t>
            </a:r>
          </a:p>
          <a:p>
            <a:pPr fontAlgn="auto">
              <a:spcBef>
                <a:spcPts val="0"/>
              </a:spcBef>
              <a:spcAft>
                <a:spcPts val="0"/>
              </a:spcAft>
              <a:buFontTx/>
              <a:buChar char="-"/>
              <a:defRPr/>
            </a:pPr>
            <a:r>
              <a:rPr lang="en-US" dirty="0" smtClean="0"/>
              <a:t>Retail sales. </a:t>
            </a:r>
          </a:p>
          <a:p>
            <a:pPr fontAlgn="auto">
              <a:spcBef>
                <a:spcPts val="0"/>
              </a:spcBef>
              <a:spcAft>
                <a:spcPts val="0"/>
              </a:spcAft>
              <a:buFontTx/>
              <a:buChar char="-"/>
              <a:defRPr/>
            </a:pPr>
            <a:r>
              <a:rPr lang="en-US" dirty="0" smtClean="0"/>
              <a:t>Physical book supply chain operations, and providing strong sales coverage to move meaningful volumes of physical books. </a:t>
            </a:r>
          </a:p>
          <a:p>
            <a:pPr fontAlgn="auto">
              <a:spcBef>
                <a:spcPts val="0"/>
              </a:spcBef>
              <a:spcAft>
                <a:spcPts val="0"/>
              </a:spcAft>
              <a:buFontTx/>
              <a:buChar char="-"/>
              <a:defRPr/>
            </a:pPr>
            <a:endParaRPr lang="en-US" dirty="0" smtClean="0"/>
          </a:p>
          <a:p>
            <a:pPr fontAlgn="auto">
              <a:spcBef>
                <a:spcPts val="0"/>
              </a:spcBef>
              <a:spcAft>
                <a:spcPts val="0"/>
              </a:spcAft>
              <a:buFontTx/>
              <a:buChar char="-"/>
              <a:defRPr/>
            </a:pPr>
            <a:endParaRPr lang="en-US" dirty="0"/>
          </a:p>
        </p:txBody>
      </p:sp>
      <p:sp>
        <p:nvSpPr>
          <p:cNvPr id="245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4E5411D-3856-4685-97D5-CA9699460D18}" type="slidenum">
              <a:rPr lang="en-US">
                <a:cs typeface="Arial" charset="0"/>
              </a:rPr>
              <a:pPr fontAlgn="base">
                <a:spcBef>
                  <a:spcPct val="0"/>
                </a:spcBef>
                <a:spcAft>
                  <a:spcPct val="0"/>
                </a:spcAft>
              </a:pPr>
              <a:t>5</a:t>
            </a:fld>
            <a:endParaRPr lang="en-US">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p:spPr>
      </p:sp>
      <p:sp>
        <p:nvSpPr>
          <p:cNvPr id="2662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662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153C882-EEFA-45CE-85C9-711B25C63E08}" type="slidenum">
              <a:rPr lang="en-US">
                <a:cs typeface="Arial" charset="0"/>
              </a:rPr>
              <a:pPr fontAlgn="base">
                <a:spcBef>
                  <a:spcPct val="0"/>
                </a:spcBef>
                <a:spcAft>
                  <a:spcPct val="0"/>
                </a:spcAft>
              </a:pPr>
              <a:t>6</a:t>
            </a:fld>
            <a:endParaRPr lang="en-US">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For small pubs, not confined to a single person. </a:t>
            </a:r>
          </a:p>
        </p:txBody>
      </p:sp>
      <p:sp>
        <p:nvSpPr>
          <p:cNvPr id="2867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2139511-8EB3-4745-9819-AE53B649F305}" type="slidenum">
              <a:rPr lang="en-US">
                <a:cs typeface="Arial" charset="0"/>
              </a:rPr>
              <a:pPr fontAlgn="base">
                <a:spcBef>
                  <a:spcPct val="0"/>
                </a:spcBef>
                <a:spcAft>
                  <a:spcPct val="0"/>
                </a:spcAft>
              </a:pPr>
              <a:t>7</a:t>
            </a:fld>
            <a:endParaRPr lang="en-US">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lnSpcReduction="10000"/>
          </a:bodyPr>
          <a:lstStyle/>
          <a:p>
            <a:pPr fontAlgn="auto">
              <a:spcBef>
                <a:spcPts val="0"/>
              </a:spcBef>
              <a:spcAft>
                <a:spcPts val="0"/>
              </a:spcAft>
              <a:defRPr/>
            </a:pPr>
            <a:r>
              <a:rPr lang="en-US" dirty="0" smtClean="0"/>
              <a:t>On data:</a:t>
            </a:r>
          </a:p>
          <a:p>
            <a:pPr fontAlgn="auto">
              <a:spcBef>
                <a:spcPts val="0"/>
              </a:spcBef>
              <a:spcAft>
                <a:spcPts val="0"/>
              </a:spcAft>
              <a:buFontTx/>
              <a:buChar char="-"/>
              <a:defRPr/>
            </a:pPr>
            <a:r>
              <a:rPr lang="en-US" dirty="0" smtClean="0"/>
              <a:t>The biggest technology problem at our </a:t>
            </a:r>
            <a:r>
              <a:rPr lang="en-US" dirty="0" err="1" smtClean="0"/>
              <a:t>organisation</a:t>
            </a:r>
            <a:r>
              <a:rPr lang="en-US" dirty="0" smtClean="0"/>
              <a:t> isn't the lack of technology, it is the culture change that is being brought about with data-ownership how important that is to online bookselling.</a:t>
            </a:r>
          </a:p>
          <a:p>
            <a:pPr fontAlgn="auto">
              <a:spcBef>
                <a:spcPts val="0"/>
              </a:spcBef>
              <a:spcAft>
                <a:spcPts val="0"/>
              </a:spcAft>
              <a:buFontTx/>
              <a:buChar char="-"/>
              <a:defRPr/>
            </a:pPr>
            <a:r>
              <a:rPr lang="en-US" dirty="0" smtClean="0"/>
              <a:t>The massive amount of data coming in and going out and the inability to keep the outgoing data to the same high level of accuracy with which we send it out. </a:t>
            </a:r>
          </a:p>
          <a:p>
            <a:pPr fontAlgn="auto">
              <a:spcBef>
                <a:spcPts val="0"/>
              </a:spcBef>
              <a:spcAft>
                <a:spcPts val="0"/>
              </a:spcAft>
              <a:buFontTx/>
              <a:buChar char="-"/>
              <a:defRPr/>
            </a:pPr>
            <a:r>
              <a:rPr lang="en-US" dirty="0" smtClean="0"/>
              <a:t>Internal data management - particularly around metadata and marketing. </a:t>
            </a:r>
          </a:p>
          <a:p>
            <a:pPr fontAlgn="auto">
              <a:spcBef>
                <a:spcPts val="0"/>
              </a:spcBef>
              <a:spcAft>
                <a:spcPts val="0"/>
              </a:spcAft>
              <a:buFontTx/>
              <a:buChar char="-"/>
              <a:defRPr/>
            </a:pPr>
            <a:r>
              <a:rPr lang="en-US" dirty="0" smtClean="0"/>
              <a:t>Keeping records current and being able to use/analyze the data that they produce. But in a way where you don't have to be some XL SQL god to do it.</a:t>
            </a:r>
          </a:p>
          <a:p>
            <a:pPr fontAlgn="auto">
              <a:spcBef>
                <a:spcPts val="0"/>
              </a:spcBef>
              <a:spcAft>
                <a:spcPts val="0"/>
              </a:spcAft>
              <a:defRPr/>
            </a:pPr>
            <a:endParaRPr lang="en-US" dirty="0" smtClean="0"/>
          </a:p>
          <a:p>
            <a:pPr fontAlgn="auto">
              <a:spcBef>
                <a:spcPts val="0"/>
              </a:spcBef>
              <a:spcAft>
                <a:spcPts val="0"/>
              </a:spcAft>
              <a:buFontTx/>
              <a:buChar char="-"/>
              <a:defRPr/>
            </a:pPr>
            <a:r>
              <a:rPr lang="en-US" dirty="0" smtClean="0"/>
              <a:t>XML workflow, metadata management, promotional/marketing ability </a:t>
            </a:r>
          </a:p>
          <a:p>
            <a:pPr fontAlgn="auto">
              <a:spcBef>
                <a:spcPts val="0"/>
              </a:spcBef>
              <a:spcAft>
                <a:spcPts val="0"/>
              </a:spcAft>
              <a:buFontTx/>
              <a:buChar char="-"/>
              <a:defRPr/>
            </a:pPr>
            <a:endParaRPr lang="en-US" dirty="0" smtClean="0"/>
          </a:p>
          <a:p>
            <a:pPr fontAlgn="auto">
              <a:spcBef>
                <a:spcPts val="0"/>
              </a:spcBef>
              <a:spcAft>
                <a:spcPts val="0"/>
              </a:spcAft>
              <a:defRPr/>
            </a:pPr>
            <a:r>
              <a:rPr lang="en-US" dirty="0" smtClean="0"/>
              <a:t>On staffing/</a:t>
            </a:r>
            <a:r>
              <a:rPr lang="en-US" dirty="0" err="1" smtClean="0"/>
              <a:t>skillsets</a:t>
            </a:r>
            <a:r>
              <a:rPr lang="en-US" dirty="0" smtClean="0"/>
              <a:t>:</a:t>
            </a:r>
          </a:p>
          <a:p>
            <a:pPr fontAlgn="auto">
              <a:spcBef>
                <a:spcPts val="0"/>
              </a:spcBef>
              <a:spcAft>
                <a:spcPts val="0"/>
              </a:spcAft>
              <a:buFontTx/>
              <a:buChar char="-"/>
              <a:defRPr/>
            </a:pPr>
            <a:r>
              <a:rPr lang="en-US" dirty="0" smtClean="0"/>
              <a:t>Lack of personnel and skills related to higher-level technology. </a:t>
            </a:r>
          </a:p>
          <a:p>
            <a:pPr fontAlgn="auto">
              <a:spcBef>
                <a:spcPts val="0"/>
              </a:spcBef>
              <a:spcAft>
                <a:spcPts val="0"/>
              </a:spcAft>
              <a:buFontTx/>
              <a:buChar char="-"/>
              <a:defRPr/>
            </a:pPr>
            <a:r>
              <a:rPr lang="en-US" dirty="0" smtClean="0"/>
              <a:t>Lack of interest in implementing more metadata qualifiers </a:t>
            </a:r>
          </a:p>
          <a:p>
            <a:pPr fontAlgn="auto">
              <a:spcBef>
                <a:spcPts val="0"/>
              </a:spcBef>
              <a:spcAft>
                <a:spcPts val="0"/>
              </a:spcAft>
              <a:buFontTx/>
              <a:buChar char="-"/>
              <a:defRPr/>
            </a:pPr>
            <a:r>
              <a:rPr lang="en-US" dirty="0" smtClean="0"/>
              <a:t>We outsource all Kindle and EPUB creation and anything requiring programming. </a:t>
            </a:r>
          </a:p>
          <a:p>
            <a:pPr fontAlgn="auto">
              <a:spcBef>
                <a:spcPts val="0"/>
              </a:spcBef>
              <a:spcAft>
                <a:spcPts val="0"/>
              </a:spcAft>
              <a:buFontTx/>
              <a:buChar char="-"/>
              <a:defRPr/>
            </a:pPr>
            <a:endParaRPr lang="en-US" dirty="0" smtClean="0"/>
          </a:p>
          <a:p>
            <a:pPr fontAlgn="auto">
              <a:spcBef>
                <a:spcPts val="0"/>
              </a:spcBef>
              <a:spcAft>
                <a:spcPts val="0"/>
              </a:spcAft>
              <a:defRPr/>
            </a:pPr>
            <a:r>
              <a:rPr lang="en-US" dirty="0" smtClean="0"/>
              <a:t>On systems/IT needs:</a:t>
            </a:r>
          </a:p>
          <a:p>
            <a:pPr fontAlgn="auto">
              <a:spcBef>
                <a:spcPts val="0"/>
              </a:spcBef>
              <a:spcAft>
                <a:spcPts val="0"/>
              </a:spcAft>
              <a:buFontTx/>
              <a:buChar char="-"/>
              <a:defRPr/>
            </a:pPr>
            <a:r>
              <a:rPr lang="en-US" dirty="0" smtClean="0"/>
              <a:t>dealing with multiple proprietary hardware and software </a:t>
            </a:r>
          </a:p>
          <a:p>
            <a:pPr fontAlgn="auto">
              <a:spcBef>
                <a:spcPts val="0"/>
              </a:spcBef>
              <a:spcAft>
                <a:spcPts val="0"/>
              </a:spcAft>
              <a:buFontTx/>
              <a:buChar char="-"/>
              <a:defRPr/>
            </a:pPr>
            <a:r>
              <a:rPr lang="en-US" dirty="0" smtClean="0"/>
              <a:t>Internal systems and software. </a:t>
            </a:r>
          </a:p>
          <a:p>
            <a:pPr fontAlgn="auto">
              <a:spcBef>
                <a:spcPts val="0"/>
              </a:spcBef>
              <a:spcAft>
                <a:spcPts val="0"/>
              </a:spcAft>
              <a:buFontTx/>
              <a:buChar char="-"/>
              <a:defRPr/>
            </a:pPr>
            <a:r>
              <a:rPr lang="en-US" dirty="0" smtClean="0"/>
              <a:t>Keeping up with new technology, the expense of it. Publishers are about 15 years behind most industries. We don't have the resources to buy shiny new stuff - and unlike startups, many publishers have (much) older employees who have been doing this for decades, so a new tool has to really have staying power in order for folks to adopt it. </a:t>
            </a:r>
          </a:p>
          <a:p>
            <a:pPr fontAlgn="auto">
              <a:spcBef>
                <a:spcPts val="0"/>
              </a:spcBef>
              <a:spcAft>
                <a:spcPts val="0"/>
              </a:spcAft>
              <a:buFontTx/>
              <a:buChar char="-"/>
              <a:defRPr/>
            </a:pPr>
            <a:endParaRPr lang="en-US" dirty="0"/>
          </a:p>
        </p:txBody>
      </p:sp>
      <p:sp>
        <p:nvSpPr>
          <p:cNvPr id="3072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EE7A083-E5E8-4264-BE02-211B3D70AA1D}" type="slidenum">
              <a:rPr lang="en-US">
                <a:cs typeface="Arial" charset="0"/>
              </a:rPr>
              <a:pPr fontAlgn="base">
                <a:spcBef>
                  <a:spcPct val="0"/>
                </a:spcBef>
                <a:spcAft>
                  <a:spcPct val="0"/>
                </a:spcAft>
              </a:pPr>
              <a:t>8</a:t>
            </a:fld>
            <a:endParaRPr lang="en-US">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lnSpcReduction="20000"/>
          </a:bodyPr>
          <a:lstStyle/>
          <a:p>
            <a:pPr fontAlgn="auto">
              <a:spcBef>
                <a:spcPts val="0"/>
              </a:spcBef>
              <a:spcAft>
                <a:spcPts val="0"/>
              </a:spcAft>
              <a:defRPr/>
            </a:pPr>
            <a:r>
              <a:rPr lang="en-US" dirty="0" smtClean="0"/>
              <a:t>We asked… “</a:t>
            </a:r>
            <a:r>
              <a:rPr lang="en-US" b="1" dirty="0" smtClean="0"/>
              <a:t>If you had money to invest specifically in a start-up outside of your company to solve a problem in publishing, in what area of publishing would you invest that money and why?</a:t>
            </a:r>
            <a:r>
              <a:rPr lang="en-US" dirty="0" smtClean="0"/>
              <a:t> “</a:t>
            </a:r>
          </a:p>
          <a:p>
            <a:pPr fontAlgn="auto">
              <a:spcBef>
                <a:spcPts val="0"/>
              </a:spcBef>
              <a:spcAft>
                <a:spcPts val="0"/>
              </a:spcAft>
              <a:defRPr/>
            </a:pPr>
            <a:endParaRPr lang="en-US" dirty="0" smtClean="0"/>
          </a:p>
          <a:p>
            <a:pPr fontAlgn="auto">
              <a:spcBef>
                <a:spcPts val="0"/>
              </a:spcBef>
              <a:spcAft>
                <a:spcPts val="0"/>
              </a:spcAft>
              <a:defRPr/>
            </a:pPr>
            <a:r>
              <a:rPr lang="en-US" dirty="0" smtClean="0"/>
              <a:t>Select responses:</a:t>
            </a:r>
          </a:p>
          <a:p>
            <a:pPr fontAlgn="auto">
              <a:spcBef>
                <a:spcPts val="0"/>
              </a:spcBef>
              <a:spcAft>
                <a:spcPts val="0"/>
              </a:spcAft>
              <a:defRPr/>
            </a:pPr>
            <a:endParaRPr lang="en-US" dirty="0" smtClean="0"/>
          </a:p>
          <a:p>
            <a:pPr fontAlgn="auto">
              <a:spcBef>
                <a:spcPts val="0"/>
              </a:spcBef>
              <a:spcAft>
                <a:spcPts val="0"/>
              </a:spcAft>
              <a:buFontTx/>
              <a:buChar char="-"/>
              <a:defRPr/>
            </a:pPr>
            <a:r>
              <a:rPr lang="en-US" dirty="0" smtClean="0"/>
              <a:t>If it was my own money I'd invest elsewhere. If I had a friend who really insisted on investing in publishing start-ups I'd point them to start-ups working on marketing/discoverability. </a:t>
            </a:r>
          </a:p>
          <a:p>
            <a:pPr fontAlgn="auto">
              <a:spcBef>
                <a:spcPts val="0"/>
              </a:spcBef>
              <a:spcAft>
                <a:spcPts val="0"/>
              </a:spcAft>
              <a:buFontTx/>
              <a:buChar char="-"/>
              <a:defRPr/>
            </a:pPr>
            <a:r>
              <a:rPr lang="en-US" dirty="0" smtClean="0"/>
              <a:t>Marketing/promotion for ebooks. </a:t>
            </a:r>
          </a:p>
          <a:p>
            <a:pPr fontAlgn="auto">
              <a:spcBef>
                <a:spcPts val="0"/>
              </a:spcBef>
              <a:spcAft>
                <a:spcPts val="0"/>
              </a:spcAft>
              <a:buFontTx/>
              <a:buChar char="-"/>
              <a:defRPr/>
            </a:pPr>
            <a:r>
              <a:rPr lang="en-US" dirty="0" smtClean="0"/>
              <a:t>I would invest in workflow technologies. There are so many inefficiencies in the editorial process, and online collaboration tool have reached a point where there is much to be gained. Would love to see something akin to O'Reilly's ATLAS used by trade publishers. Editors, proofreaders and authors collaborating in real time, and once the content is </a:t>
            </a:r>
            <a:r>
              <a:rPr lang="en-US" dirty="0" err="1" smtClean="0"/>
              <a:t>finalised</a:t>
            </a:r>
            <a:r>
              <a:rPr lang="en-US" dirty="0" smtClean="0"/>
              <a:t>, it can be easily, cheaply and accurately pushed through to production. </a:t>
            </a:r>
          </a:p>
          <a:p>
            <a:pPr fontAlgn="auto">
              <a:spcBef>
                <a:spcPts val="0"/>
              </a:spcBef>
              <a:spcAft>
                <a:spcPts val="0"/>
              </a:spcAft>
              <a:buFontTx/>
              <a:buChar char="-"/>
              <a:defRPr/>
            </a:pPr>
            <a:r>
              <a:rPr lang="en-US" dirty="0" smtClean="0"/>
              <a:t>An online bookstore for Christians offering easy discovery and any format needed with free upload and a 20% or less cut of the royalties </a:t>
            </a:r>
          </a:p>
          <a:p>
            <a:pPr fontAlgn="auto">
              <a:spcBef>
                <a:spcPts val="0"/>
              </a:spcBef>
              <a:spcAft>
                <a:spcPts val="0"/>
              </a:spcAft>
              <a:buFontTx/>
              <a:buChar char="-"/>
              <a:defRPr/>
            </a:pPr>
            <a:r>
              <a:rPr lang="en-US" dirty="0" smtClean="0"/>
              <a:t>To restore more of a sense of balance in the industry overall, so that it is less reliant on Amazon. </a:t>
            </a:r>
          </a:p>
          <a:p>
            <a:pPr fontAlgn="auto">
              <a:spcBef>
                <a:spcPts val="0"/>
              </a:spcBef>
              <a:spcAft>
                <a:spcPts val="0"/>
              </a:spcAft>
              <a:buFontTx/>
              <a:buChar char="-"/>
              <a:defRPr/>
            </a:pPr>
            <a:r>
              <a:rPr lang="en-US" dirty="0" smtClean="0"/>
              <a:t>A seriously well conceived book discovery project. </a:t>
            </a:r>
          </a:p>
          <a:p>
            <a:pPr fontAlgn="auto">
              <a:spcBef>
                <a:spcPts val="0"/>
              </a:spcBef>
              <a:spcAft>
                <a:spcPts val="0"/>
              </a:spcAft>
              <a:buFontTx/>
              <a:buChar char="-"/>
              <a:defRPr/>
            </a:pPr>
            <a:r>
              <a:rPr lang="en-US" dirty="0" smtClean="0"/>
              <a:t>Metadata (publishing and beyond) </a:t>
            </a:r>
          </a:p>
          <a:p>
            <a:pPr fontAlgn="auto">
              <a:spcBef>
                <a:spcPts val="0"/>
              </a:spcBef>
              <a:spcAft>
                <a:spcPts val="0"/>
              </a:spcAft>
              <a:buFontTx/>
              <a:buChar char="-"/>
              <a:defRPr/>
            </a:pPr>
            <a:r>
              <a:rPr lang="en-US" dirty="0" smtClean="0"/>
              <a:t>App development.</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Ebook distribution from your phone. Think about it. </a:t>
            </a:r>
            <a:r>
              <a:rPr lang="en-US" dirty="0" err="1" smtClean="0"/>
              <a:t>Enthrill</a:t>
            </a:r>
            <a:r>
              <a:rPr lang="en-US" dirty="0" smtClean="0"/>
              <a:t>, a company based in Calgary, Alberta, produces book cards that enable vendors (including retailers) to sell ebooks through brick-and-mortar stores. Simple, attractive, and mimics the way we currently sell print books. e-publishing 1. Opt-in mailing list  --  any way at all to find names of existing and potential customers, then to reach them. Who buys these books?  And how can I talk to them? I'd sure love to know.</a:t>
            </a:r>
            <a:br>
              <a:rPr lang="en-US" dirty="0" smtClean="0"/>
            </a:br>
            <a:r>
              <a:rPr lang="en-US" dirty="0" smtClean="0"/>
              <a:t/>
            </a:r>
            <a:br>
              <a:rPr lang="en-US" dirty="0" smtClean="0"/>
            </a:br>
            <a:r>
              <a:rPr lang="en-US" dirty="0" smtClean="0"/>
              <a:t>2, Ways to find potential Amazon reviewers that meet Amazon's TOS. Getting to know who are readers are and what influences their buying and reading patterns. Currently our retailers hold all that data and don't really share it with us. </a:t>
            </a:r>
            <a:endParaRPr lang="en-US" dirty="0"/>
          </a:p>
        </p:txBody>
      </p:sp>
      <p:sp>
        <p:nvSpPr>
          <p:cNvPr id="3277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ACF60DB-7FF5-4B77-ABCC-AD72A8A10059}" type="slidenum">
              <a:rPr lang="en-US">
                <a:cs typeface="Arial" charset="0"/>
              </a:rPr>
              <a:pPr fontAlgn="base">
                <a:spcBef>
                  <a:spcPct val="0"/>
                </a:spcBef>
                <a:spcAft>
                  <a:spcPct val="0"/>
                </a:spcAft>
              </a:pPr>
              <a:t>9</a:t>
            </a:fld>
            <a:endParaRPr lang="en-US">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5" name="Rectangle 18"/>
          <p:cNvSpPr>
            <a:spLocks noChangeArrowheads="1"/>
          </p:cNvSpPr>
          <p:nvPr/>
        </p:nvSpPr>
        <p:spPr bwMode="white">
          <a:xfrm>
            <a:off x="8991600" y="3175"/>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0" name="Rectangle 11"/>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Straight Connector 6"/>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2" name="Rectangle 9"/>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en-US" smtClean="0"/>
              <a:t>Click to edit Master title style</a:t>
            </a:r>
            <a:endParaRPr lang="en-US"/>
          </a:p>
        </p:txBody>
      </p:sp>
      <p:sp>
        <p:nvSpPr>
          <p:cNvPr id="15" name="Date Placeholder 27"/>
          <p:cNvSpPr>
            <a:spLocks noGrp="1"/>
          </p:cNvSpPr>
          <p:nvPr>
            <p:ph type="dt" sz="half" idx="10"/>
          </p:nvPr>
        </p:nvSpPr>
        <p:spPr/>
        <p:txBody>
          <a:bodyPr/>
          <a:lstStyle>
            <a:lvl1pPr>
              <a:defRPr/>
            </a:lvl1pPr>
          </a:lstStyle>
          <a:p>
            <a:pPr>
              <a:defRPr/>
            </a:pPr>
            <a:fld id="{A6378983-3DC8-4194-A46B-5786757DCE73}" type="datetimeFigureOut">
              <a:rPr lang="en-US"/>
              <a:pPr>
                <a:defRPr/>
              </a:pPr>
              <a:t>1/29/2014</a:t>
            </a:fld>
            <a:endParaRPr lang="en-US"/>
          </a:p>
        </p:txBody>
      </p:sp>
      <p:sp>
        <p:nvSpPr>
          <p:cNvPr id="16" name="Footer Placeholder 16"/>
          <p:cNvSpPr>
            <a:spLocks noGrp="1"/>
          </p:cNvSpPr>
          <p:nvPr>
            <p:ph type="ftr" sz="quarter" idx="11"/>
          </p:nvPr>
        </p:nvSpPr>
        <p:spPr/>
        <p:txBody>
          <a:bodyPr/>
          <a:lstStyle>
            <a:lvl1pPr>
              <a:defRPr/>
            </a:lvl1pPr>
          </a:lstStyle>
          <a:p>
            <a:pPr>
              <a:defRPr/>
            </a:pPr>
            <a:endParaRPr lang="en-US"/>
          </a:p>
        </p:txBody>
      </p:sp>
      <p:sp>
        <p:nvSpPr>
          <p:cNvPr id="17" name="Slide Number Placeholder 28"/>
          <p:cNvSpPr>
            <a:spLocks noGrp="1"/>
          </p:cNvSpPr>
          <p:nvPr>
            <p:ph type="sldNum" sz="quarter" idx="12"/>
          </p:nvPr>
        </p:nvSpPr>
        <p:spPr>
          <a:xfrm>
            <a:off x="4343400" y="2198688"/>
            <a:ext cx="457200" cy="441325"/>
          </a:xfrm>
          <a:prstGeom prst="rect">
            <a:avLst/>
          </a:prstGeom>
        </p:spPr>
        <p:txBody>
          <a:bodyPr/>
          <a:lstStyle>
            <a:lvl1pPr fontAlgn="auto">
              <a:spcBef>
                <a:spcPts val="0"/>
              </a:spcBef>
              <a:spcAft>
                <a:spcPts val="0"/>
              </a:spcAft>
              <a:defRPr smtClean="0">
                <a:solidFill>
                  <a:schemeClr val="accent3">
                    <a:shade val="75000"/>
                  </a:schemeClr>
                </a:solidFill>
                <a:latin typeface="+mn-lt"/>
                <a:cs typeface="+mn-cs"/>
              </a:defRPr>
            </a:lvl1pPr>
          </a:lstStyle>
          <a:p>
            <a:pPr>
              <a:defRPr/>
            </a:pPr>
            <a:fld id="{A7C24D69-8998-4D60-84BA-BB1AFE876346}"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CEED97C-543E-4848-B777-5ED385680230}" type="datetimeFigureOut">
              <a:rPr lang="en-US"/>
              <a:pPr>
                <a:defRPr/>
              </a:pPr>
              <a:t>1/29/2014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4343400" y="1039813"/>
            <a:ext cx="457200" cy="441325"/>
          </a:xfrm>
          <a:prstGeom prst="rect">
            <a:avLst/>
          </a:prstGeom>
        </p:spPr>
        <p:txBody>
          <a:bodyPr/>
          <a:lstStyle>
            <a:lvl1pPr fontAlgn="auto">
              <a:spcBef>
                <a:spcPts val="0"/>
              </a:spcBef>
              <a:spcAft>
                <a:spcPts val="0"/>
              </a:spcAft>
              <a:defRPr>
                <a:latin typeface="+mn-lt"/>
                <a:cs typeface="+mn-cs"/>
              </a:defRPr>
            </a:lvl1pPr>
          </a:lstStyle>
          <a:p>
            <a:pPr>
              <a:defRPr/>
            </a:pPr>
            <a:fld id="{4457FFDB-2F42-4456-BA23-8EC025032530}"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4"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5"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8"/>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Rectangle 10"/>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0" name="Straight Connector 12"/>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Oval 13"/>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Oval 14"/>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lang="en-US" smtClean="0"/>
              <a:t>Click to edit Master title style</a:t>
            </a:r>
            <a:endParaRPr lang="en-US"/>
          </a:p>
        </p:txBody>
      </p:sp>
      <p:sp>
        <p:nvSpPr>
          <p:cNvPr id="13" name="Slide Number Placeholder 5"/>
          <p:cNvSpPr>
            <a:spLocks noGrp="1"/>
          </p:cNvSpPr>
          <p:nvPr>
            <p:ph type="sldNum" sz="quarter" idx="10"/>
          </p:nvPr>
        </p:nvSpPr>
        <p:spPr>
          <a:xfrm>
            <a:off x="6915150" y="3009900"/>
            <a:ext cx="457200" cy="441325"/>
          </a:xfrm>
          <a:prstGeom prst="rect">
            <a:avLst/>
          </a:prstGeom>
        </p:spPr>
        <p:txBody>
          <a:bodyPr/>
          <a:lstStyle>
            <a:lvl1pPr fontAlgn="auto">
              <a:spcBef>
                <a:spcPts val="0"/>
              </a:spcBef>
              <a:spcAft>
                <a:spcPts val="0"/>
              </a:spcAft>
              <a:defRPr>
                <a:latin typeface="+mn-lt"/>
                <a:cs typeface="+mn-cs"/>
              </a:defRPr>
            </a:lvl1pPr>
          </a:lstStyle>
          <a:p>
            <a:pPr>
              <a:defRPr/>
            </a:pPr>
            <a:fld id="{44055AB5-B754-4630-8047-9A4C57035194}" type="slidenum">
              <a:rPr lang="en-US"/>
              <a:pPr>
                <a:defRPr/>
              </a:pPr>
              <a:t>‹#›</a:t>
            </a:fld>
            <a:endParaRPr lang="en-US" dirty="0"/>
          </a:p>
        </p:txBody>
      </p:sp>
      <p:sp>
        <p:nvSpPr>
          <p:cNvPr id="14" name="Date Placeholder 3"/>
          <p:cNvSpPr>
            <a:spLocks noGrp="1"/>
          </p:cNvSpPr>
          <p:nvPr>
            <p:ph type="dt" sz="half" idx="11"/>
          </p:nvPr>
        </p:nvSpPr>
        <p:spPr/>
        <p:txBody>
          <a:bodyPr/>
          <a:lstStyle>
            <a:lvl1pPr>
              <a:defRPr/>
            </a:lvl1pPr>
          </a:lstStyle>
          <a:p>
            <a:pPr>
              <a:defRPr/>
            </a:pPr>
            <a:fld id="{29292E95-DA1B-4439-8203-8091F60C60A9}" type="datetimeFigureOut">
              <a:rPr lang="en-US"/>
              <a:pPr>
                <a:defRPr/>
              </a:pPr>
              <a:t>1/29/2014</a:t>
            </a:fld>
            <a:endParaRPr lang="en-US"/>
          </a:p>
        </p:txBody>
      </p:sp>
      <p:sp>
        <p:nvSpPr>
          <p:cNvPr id="15" name="Footer Placeholder 4"/>
          <p:cNvSpPr>
            <a:spLocks noGrp="1"/>
          </p:cNvSpPr>
          <p:nvPr>
            <p:ph type="ftr" sz="quarter" idx="12"/>
          </p:nvPr>
        </p:nvSpPr>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smtClean="0"/>
              <a:t>Click to edit Master title style</a:t>
            </a:r>
            <a:endParaRPr lang="en-US"/>
          </a:p>
        </p:txBody>
      </p:sp>
      <p:sp>
        <p:nvSpPr>
          <p:cNvPr id="8" name="Content Placeholder 7"/>
          <p:cNvSpPr>
            <a:spLocks noGrp="1"/>
          </p:cNvSpPr>
          <p:nvPr>
            <p:ph sz="quarter" idx="1"/>
          </p:nvPr>
        </p:nvSpPr>
        <p:spPr>
          <a:xfrm>
            <a:off x="301752" y="1527048"/>
            <a:ext cx="850392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CD5B598-4F0D-4974-99CE-B161A55D2CF9}" type="datetimeFigureOut">
              <a:rPr lang="en-US"/>
              <a:pPr>
                <a:defRPr/>
              </a:pPr>
              <a:t>1/29/2014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4362450" y="1027113"/>
            <a:ext cx="457200" cy="441325"/>
          </a:xfrm>
          <a:prstGeom prst="rect">
            <a:avLst/>
          </a:prstGeom>
        </p:spPr>
        <p:txBody>
          <a:bodyPr/>
          <a:lstStyle>
            <a:lvl1pPr fontAlgn="auto">
              <a:spcBef>
                <a:spcPts val="0"/>
              </a:spcBef>
              <a:spcAft>
                <a:spcPts val="0"/>
              </a:spcAft>
              <a:defRPr>
                <a:latin typeface="+mn-lt"/>
                <a:cs typeface="+mn-cs"/>
              </a:defRPr>
            </a:lvl1pPr>
          </a:lstStyle>
          <a:p>
            <a:pPr>
              <a:defRPr/>
            </a:pPr>
            <a:fld id="{B5C102AD-40E3-4818-AA47-770CADAC7380}"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Rectangle 18"/>
          <p:cNvSpPr>
            <a:spLocks noChangeArrowheads="1"/>
          </p:cNvSpPr>
          <p:nvPr/>
        </p:nvSpPr>
        <p:spPr bwMode="white">
          <a:xfrm>
            <a:off x="152400" y="2286000"/>
            <a:ext cx="8832850" cy="304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11"/>
          <p:cNvSpPr>
            <a:spLocks noChangeArrowheads="1"/>
          </p:cNvSpPr>
          <p:nvPr/>
        </p:nvSpPr>
        <p:spPr bwMode="auto">
          <a:xfrm>
            <a:off x="155575" y="142875"/>
            <a:ext cx="8832850" cy="2139950"/>
          </a:xfrm>
          <a:prstGeom prst="rect">
            <a:avLst/>
          </a:prstGeom>
          <a:solidFill>
            <a:schemeClr val="accent1"/>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0" name="Rectangle 12"/>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Rectangle 13"/>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2" name="Straight Connector 7"/>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3" name="Text Placeholder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en-US" smtClean="0"/>
              <a:t>Click to edit Master title style</a:t>
            </a:r>
            <a:endParaRPr lang="en-US"/>
          </a:p>
        </p:txBody>
      </p:sp>
      <p:sp>
        <p:nvSpPr>
          <p:cNvPr id="13" name="Footer Placeholder 4"/>
          <p:cNvSpPr>
            <a:spLocks noGrp="1"/>
          </p:cNvSpPr>
          <p:nvPr>
            <p:ph type="ftr" sz="quarter" idx="10"/>
          </p:nvPr>
        </p:nvSpPr>
        <p:spPr/>
        <p:txBody>
          <a:bodyPr/>
          <a:lstStyle>
            <a:lvl1pPr>
              <a:defRPr/>
            </a:lvl1pPr>
          </a:lstStyle>
          <a:p>
            <a:pPr>
              <a:defRPr/>
            </a:pPr>
            <a:endParaRPr lang="en-US"/>
          </a:p>
        </p:txBody>
      </p:sp>
      <p:sp>
        <p:nvSpPr>
          <p:cNvPr id="14" name="Date Placeholder 3"/>
          <p:cNvSpPr>
            <a:spLocks noGrp="1"/>
          </p:cNvSpPr>
          <p:nvPr>
            <p:ph type="dt" sz="half" idx="11"/>
          </p:nvPr>
        </p:nvSpPr>
        <p:spPr/>
        <p:txBody>
          <a:bodyPr/>
          <a:lstStyle>
            <a:lvl1pPr>
              <a:defRPr/>
            </a:lvl1pPr>
          </a:lstStyle>
          <a:p>
            <a:pPr>
              <a:defRPr/>
            </a:pPr>
            <a:fld id="{C0CBBBEC-C656-4229-B5A7-AF0F1C131F33}" type="datetimeFigureOut">
              <a:rPr lang="en-US"/>
              <a:pPr>
                <a:defRPr/>
              </a:pPr>
              <a:t>1/29/2014</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5" name="Straight Connector 7"/>
          <p:cNvSpPr>
            <a:spLocks noChangeShapeType="1"/>
          </p:cNvSpPr>
          <p:nvPr/>
        </p:nvSpPr>
        <p:spPr bwMode="auto">
          <a:xfrm flipV="1">
            <a:off x="4562475" y="1576388"/>
            <a:ext cx="9525" cy="4818062"/>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a:xfrm>
            <a:off x="5791200" y="6410325"/>
            <a:ext cx="3044825" cy="365125"/>
          </a:xfrm>
        </p:spPr>
        <p:txBody>
          <a:bodyPr/>
          <a:lstStyle>
            <a:lvl1pPr>
              <a:defRPr/>
            </a:lvl1pPr>
          </a:lstStyle>
          <a:p>
            <a:pPr>
              <a:defRPr/>
            </a:pPr>
            <a:fld id="{61A68047-9872-406F-AF3F-B19334FBBA19}" type="datetimeFigureOut">
              <a:rPr lang="en-US"/>
              <a:pPr>
                <a:defRPr/>
              </a:pPr>
              <a:t>1/29/2014</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a:xfrm>
            <a:off x="4343400" y="1039813"/>
            <a:ext cx="457200" cy="441325"/>
          </a:xfrm>
          <a:prstGeom prst="rect">
            <a:avLst/>
          </a:prstGeom>
        </p:spPr>
        <p:txBody>
          <a:bodyPr/>
          <a:lstStyle>
            <a:lvl1pPr fontAlgn="auto">
              <a:spcBef>
                <a:spcPts val="0"/>
              </a:spcBef>
              <a:spcAft>
                <a:spcPts val="0"/>
              </a:spcAft>
              <a:defRPr>
                <a:latin typeface="+mn-lt"/>
                <a:cs typeface="+mn-cs"/>
              </a:defRPr>
            </a:lvl1pPr>
          </a:lstStyle>
          <a:p>
            <a:pPr>
              <a:defRPr/>
            </a:pPr>
            <a:fld id="{CFBF6624-FFC3-4A29-BF20-C7C2ED2DAC1C}"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7" name="Straight Connector 9"/>
          <p:cNvSpPr>
            <a:spLocks noChangeShapeType="1"/>
          </p:cNvSpPr>
          <p:nvPr/>
        </p:nvSpPr>
        <p:spPr bwMode="auto">
          <a:xfrm flipV="1">
            <a:off x="4572000" y="2200275"/>
            <a:ext cx="0" cy="4187825"/>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0"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2" name="Rectangle 10"/>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angle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4" name="Straight Connector 14"/>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5" name="Rectangle 1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6" name="Oval 24"/>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Oval 26"/>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4" name="Content Placeholder 23"/>
          <p:cNvSpPr>
            <a:spLocks noGrp="1"/>
          </p:cNvSpPr>
          <p:nvPr>
            <p:ph sz="quarter" idx="2"/>
          </p:nvPr>
        </p:nvSpPr>
        <p:spPr>
          <a:xfrm>
            <a:off x="301752" y="2471383"/>
            <a:ext cx="4041648" cy="38184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6" name="Content Placeholder 25"/>
          <p:cNvSpPr>
            <a:spLocks noGrp="1"/>
          </p:cNvSpPr>
          <p:nvPr>
            <p:ph sz="quarter" idx="4"/>
          </p:nvPr>
        </p:nvSpPr>
        <p:spPr>
          <a:xfrm>
            <a:off x="4800600" y="2471383"/>
            <a:ext cx="4038600" cy="38221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3" name="Title 22"/>
          <p:cNvSpPr>
            <a:spLocks noGrp="1"/>
          </p:cNvSpPr>
          <p:nvPr>
            <p:ph type="title"/>
          </p:nvPr>
        </p:nvSpPr>
        <p:spPr/>
        <p:txBody>
          <a:bodyPr rtlCol="0"/>
          <a:lstStyle/>
          <a:p>
            <a:r>
              <a:rPr lang="en-US" smtClean="0"/>
              <a:t>Click to edit Master title style</a:t>
            </a:r>
            <a:endParaRPr lang="en-US"/>
          </a:p>
        </p:txBody>
      </p:sp>
      <p:sp>
        <p:nvSpPr>
          <p:cNvPr id="18" name="Date Placeholder 6"/>
          <p:cNvSpPr>
            <a:spLocks noGrp="1"/>
          </p:cNvSpPr>
          <p:nvPr>
            <p:ph type="dt" sz="half" idx="10"/>
          </p:nvPr>
        </p:nvSpPr>
        <p:spPr/>
        <p:txBody>
          <a:bodyPr/>
          <a:lstStyle>
            <a:lvl1pPr>
              <a:defRPr/>
            </a:lvl1pPr>
          </a:lstStyle>
          <a:p>
            <a:pPr>
              <a:defRPr/>
            </a:pPr>
            <a:fld id="{A0A7EE39-93BD-4C22-A295-BB4C83E3F924}" type="datetimeFigureOut">
              <a:rPr lang="en-US"/>
              <a:pPr>
                <a:defRPr/>
              </a:pPr>
              <a:t>1/29/2014</a:t>
            </a:fld>
            <a:endParaRPr lang="en-US"/>
          </a:p>
        </p:txBody>
      </p:sp>
      <p:sp>
        <p:nvSpPr>
          <p:cNvPr id="19" name="Footer Placeholder 7"/>
          <p:cNvSpPr>
            <a:spLocks noGrp="1"/>
          </p:cNvSpPr>
          <p:nvPr>
            <p:ph type="ftr" sz="quarter" idx="11"/>
          </p:nvPr>
        </p:nvSpPr>
        <p:spPr>
          <a:xfrm>
            <a:off x="304800" y="6410325"/>
            <a:ext cx="3581400" cy="365125"/>
          </a:xfrm>
        </p:spPr>
        <p:txBody>
          <a:bodyPr/>
          <a:lstStyle>
            <a:lvl1pPr>
              <a:defRPr/>
            </a:lvl1pPr>
          </a:lstStyle>
          <a:p>
            <a:pPr>
              <a:defRPr/>
            </a:pPr>
            <a:endParaRPr lang="en-US"/>
          </a:p>
        </p:txBody>
      </p:sp>
      <p:sp>
        <p:nvSpPr>
          <p:cNvPr id="20" name="Slide Number Placeholder 8"/>
          <p:cNvSpPr>
            <a:spLocks noGrp="1"/>
          </p:cNvSpPr>
          <p:nvPr>
            <p:ph type="sldNum" sz="quarter" idx="12"/>
          </p:nvPr>
        </p:nvSpPr>
        <p:spPr>
          <a:xfrm>
            <a:off x="4343400" y="1042988"/>
            <a:ext cx="457200" cy="441325"/>
          </a:xfrm>
          <a:prstGeom prst="rect">
            <a:avLst/>
          </a:prstGeom>
        </p:spPr>
        <p:txBody>
          <a:bodyPr/>
          <a:lstStyle>
            <a:lvl1pPr algn="ctr" fontAlgn="auto">
              <a:spcBef>
                <a:spcPts val="0"/>
              </a:spcBef>
              <a:spcAft>
                <a:spcPts val="0"/>
              </a:spcAft>
              <a:defRPr smtClean="0">
                <a:latin typeface="+mn-lt"/>
                <a:cs typeface="+mn-cs"/>
              </a:defRPr>
            </a:lvl1pPr>
          </a:lstStyle>
          <a:p>
            <a:pPr>
              <a:defRPr/>
            </a:pPr>
            <a:fld id="{D6D0E4AB-2DF8-4B2D-8D04-79CF08ABF30C}"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2710C83F-097E-495B-88DA-A297E3924F23}" type="datetimeFigureOut">
              <a:rPr lang="en-US"/>
              <a:pPr>
                <a:defRPr/>
              </a:pPr>
              <a:t>1/29/2014</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4343400" y="1036638"/>
            <a:ext cx="457200" cy="441325"/>
          </a:xfrm>
          <a:prstGeom prst="rect">
            <a:avLst/>
          </a:prstGeom>
        </p:spPr>
        <p:txBody>
          <a:bodyPr/>
          <a:lstStyle>
            <a:lvl1pPr fontAlgn="auto">
              <a:spcBef>
                <a:spcPts val="0"/>
              </a:spcBef>
              <a:spcAft>
                <a:spcPts val="0"/>
              </a:spcAft>
              <a:defRPr>
                <a:latin typeface="+mn-lt"/>
                <a:cs typeface="+mn-cs"/>
              </a:defRPr>
            </a:lvl1pPr>
          </a:lstStyle>
          <a:p>
            <a:pPr>
              <a:defRPr/>
            </a:pPr>
            <a:fld id="{B8549DEB-9510-427B-A967-7C3D1E070CA0}"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3" name="Rectangle 7"/>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4"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5"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4"/>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tangle 5"/>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8" name="Date Placeholder 1"/>
          <p:cNvSpPr>
            <a:spLocks noGrp="1"/>
          </p:cNvSpPr>
          <p:nvPr>
            <p:ph type="dt" sz="half" idx="10"/>
          </p:nvPr>
        </p:nvSpPr>
        <p:spPr/>
        <p:txBody>
          <a:bodyPr/>
          <a:lstStyle>
            <a:lvl1pPr>
              <a:defRPr/>
            </a:lvl1pPr>
          </a:lstStyle>
          <a:p>
            <a:pPr>
              <a:defRPr/>
            </a:pPr>
            <a:fld id="{EB7E13C5-66C9-4DC2-BB23-7C4D68BEE1E5}" type="datetimeFigureOut">
              <a:rPr lang="en-US"/>
              <a:pPr>
                <a:defRPr/>
              </a:pPr>
              <a:t>1/29/2014</a:t>
            </a:fld>
            <a:endParaRPr lang="en-US"/>
          </a:p>
        </p:txBody>
      </p:sp>
      <p:sp>
        <p:nvSpPr>
          <p:cNvPr id="9" name="Footer Placeholder 2"/>
          <p:cNvSpPr>
            <a:spLocks noGrp="1"/>
          </p:cNvSpPr>
          <p:nvPr>
            <p:ph type="ftr" sz="quarter" idx="11"/>
          </p:nvPr>
        </p:nvSpPr>
        <p:spPr/>
        <p:txBody>
          <a:bodyPr/>
          <a:lstStyle>
            <a:lvl1pPr>
              <a:defRPr/>
            </a:lvl1pPr>
          </a:lstStyle>
          <a:p>
            <a:pPr>
              <a:defRPr/>
            </a:pPr>
            <a:endParaRPr lang="en-US"/>
          </a:p>
        </p:txBody>
      </p:sp>
      <p:sp>
        <p:nvSpPr>
          <p:cNvPr id="10" name="Slide Number Placeholder 3"/>
          <p:cNvSpPr>
            <a:spLocks noGrp="1"/>
          </p:cNvSpPr>
          <p:nvPr>
            <p:ph type="sldNum" sz="quarter" idx="12"/>
          </p:nvPr>
        </p:nvSpPr>
        <p:spPr>
          <a:xfrm>
            <a:off x="4267200" y="6324600"/>
            <a:ext cx="609600" cy="441325"/>
          </a:xfrm>
          <a:prstGeom prst="rect">
            <a:avLst/>
          </a:prstGeom>
        </p:spPr>
        <p:txBody>
          <a:bodyPr/>
          <a:lstStyle>
            <a:lvl1pPr fontAlgn="auto">
              <a:spcBef>
                <a:spcPts val="0"/>
              </a:spcBef>
              <a:spcAft>
                <a:spcPts val="0"/>
              </a:spcAft>
              <a:defRPr smtClean="0">
                <a:solidFill>
                  <a:srgbClr val="FFFFFF"/>
                </a:solidFill>
                <a:latin typeface="+mn-lt"/>
                <a:cs typeface="+mn-cs"/>
              </a:defRPr>
            </a:lvl1pPr>
          </a:lstStyle>
          <a:p>
            <a:pPr>
              <a:defRPr/>
            </a:pPr>
            <a:fld id="{698A2B51-7550-4CEB-9CF4-86A58FFFF61B}"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18"/>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Rectangle 15"/>
          <p:cNvSpPr>
            <a:spLocks noChangeArrowheads="1"/>
          </p:cNvSpPr>
          <p:nvPr/>
        </p:nvSpPr>
        <p:spPr bwMode="white">
          <a:xfrm>
            <a:off x="0" y="0"/>
            <a:ext cx="9144000" cy="119063"/>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0"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7"/>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2" name="Straight Connector 8"/>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3"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0"/>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20"/>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20" name="Content Placeholder 19"/>
          <p:cNvSpPr>
            <a:spLocks noGrp="1"/>
          </p:cNvSpPr>
          <p:nvPr>
            <p:ph sz="quarter" idx="1"/>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Slide Number Placeholder 6"/>
          <p:cNvSpPr>
            <a:spLocks noGrp="1"/>
          </p:cNvSpPr>
          <p:nvPr>
            <p:ph type="sldNum" sz="quarter" idx="10"/>
          </p:nvPr>
        </p:nvSpPr>
        <p:spPr>
          <a:xfrm>
            <a:off x="1371600" y="312738"/>
            <a:ext cx="457200" cy="441325"/>
          </a:xfrm>
          <a:prstGeom prst="rect">
            <a:avLst/>
          </a:prstGeom>
        </p:spPr>
        <p:txBody>
          <a:bodyPr/>
          <a:lstStyle>
            <a:lvl1pPr fontAlgn="auto">
              <a:spcBef>
                <a:spcPts val="0"/>
              </a:spcBef>
              <a:spcAft>
                <a:spcPts val="0"/>
              </a:spcAft>
              <a:defRPr smtClean="0">
                <a:solidFill>
                  <a:schemeClr val="accent3">
                    <a:shade val="75000"/>
                  </a:schemeClr>
                </a:solidFill>
                <a:latin typeface="+mn-lt"/>
                <a:cs typeface="+mn-cs"/>
              </a:defRPr>
            </a:lvl1pPr>
          </a:lstStyle>
          <a:p>
            <a:pPr>
              <a:defRPr/>
            </a:pPr>
            <a:fld id="{D966EC48-9B4A-4A29-A1BD-4C90AA340D54}" type="slidenum">
              <a:rPr lang="en-US"/>
              <a:pPr>
                <a:defRPr/>
              </a:pPr>
              <a:t>‹#›</a:t>
            </a:fld>
            <a:endParaRPr lang="en-US" dirty="0"/>
          </a:p>
        </p:txBody>
      </p:sp>
      <p:sp>
        <p:nvSpPr>
          <p:cNvPr id="17" name="Date Placeholder 4"/>
          <p:cNvSpPr>
            <a:spLocks noGrp="1"/>
          </p:cNvSpPr>
          <p:nvPr>
            <p:ph type="dt" sz="half" idx="11"/>
          </p:nvPr>
        </p:nvSpPr>
        <p:spPr/>
        <p:txBody>
          <a:bodyPr/>
          <a:lstStyle>
            <a:lvl1pPr>
              <a:defRPr/>
            </a:lvl1pPr>
          </a:lstStyle>
          <a:p>
            <a:pPr>
              <a:defRPr/>
            </a:pPr>
            <a:fld id="{01F7844B-E1A4-4B4B-A25C-599C4DF731E5}" type="datetimeFigureOut">
              <a:rPr lang="en-US"/>
              <a:pPr>
                <a:defRPr/>
              </a:pPr>
              <a:t>1/29/2014</a:t>
            </a:fld>
            <a:endParaRPr lang="en-US"/>
          </a:p>
        </p:txBody>
      </p:sp>
      <p:sp>
        <p:nvSpPr>
          <p:cNvPr id="18" name="Footer Placeholder 5"/>
          <p:cNvSpPr>
            <a:spLocks noGrp="1"/>
          </p:cNvSpPr>
          <p:nvPr>
            <p:ph type="ftr" sz="quarter" idx="12"/>
          </p:nvPr>
        </p:nvSpPr>
        <p:spPr>
          <a:xfrm>
            <a:off x="301625" y="6410325"/>
            <a:ext cx="3382963" cy="366713"/>
          </a:xfrm>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20"/>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0" name="Rectangle 1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3"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2"/>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21"/>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6" name="Slide Number Placeholder 6"/>
          <p:cNvSpPr>
            <a:spLocks noGrp="1"/>
          </p:cNvSpPr>
          <p:nvPr>
            <p:ph type="sldNum" sz="quarter" idx="10"/>
          </p:nvPr>
        </p:nvSpPr>
        <p:spPr>
          <a:xfrm>
            <a:off x="1371600" y="312738"/>
            <a:ext cx="457200" cy="441325"/>
          </a:xfrm>
          <a:prstGeom prst="rect">
            <a:avLst/>
          </a:prstGeom>
        </p:spPr>
        <p:txBody>
          <a:bodyPr/>
          <a:lstStyle>
            <a:lvl1pPr fontAlgn="auto">
              <a:spcBef>
                <a:spcPts val="0"/>
              </a:spcBef>
              <a:spcAft>
                <a:spcPts val="0"/>
              </a:spcAft>
              <a:defRPr>
                <a:latin typeface="+mn-lt"/>
                <a:cs typeface="+mn-cs"/>
              </a:defRPr>
            </a:lvl1pPr>
          </a:lstStyle>
          <a:p>
            <a:pPr>
              <a:defRPr/>
            </a:pPr>
            <a:fld id="{E98B3A01-6BD9-402B-930B-9CBCA9C823C9}" type="slidenum">
              <a:rPr lang="en-US"/>
              <a:pPr>
                <a:defRPr/>
              </a:pPr>
              <a:t>‹#›</a:t>
            </a:fld>
            <a:endParaRPr lang="en-US" dirty="0"/>
          </a:p>
        </p:txBody>
      </p:sp>
      <p:sp>
        <p:nvSpPr>
          <p:cNvPr id="17" name="Date Placeholder 4"/>
          <p:cNvSpPr>
            <a:spLocks noGrp="1"/>
          </p:cNvSpPr>
          <p:nvPr>
            <p:ph type="dt" sz="half" idx="11"/>
          </p:nvPr>
        </p:nvSpPr>
        <p:spPr>
          <a:xfrm>
            <a:off x="5788025" y="6405563"/>
            <a:ext cx="3044825" cy="365125"/>
          </a:xfrm>
        </p:spPr>
        <p:txBody>
          <a:bodyPr/>
          <a:lstStyle>
            <a:lvl1pPr>
              <a:defRPr/>
            </a:lvl1pPr>
          </a:lstStyle>
          <a:p>
            <a:pPr>
              <a:defRPr/>
            </a:pPr>
            <a:fld id="{9D8465AA-0FDE-47D4-8D82-5B87FC266726}" type="datetimeFigureOut">
              <a:rPr lang="en-US"/>
              <a:pPr>
                <a:defRPr/>
              </a:pPr>
              <a:t>1/29/2014</a:t>
            </a:fld>
            <a:endParaRPr lang="en-US" dirty="0"/>
          </a:p>
        </p:txBody>
      </p:sp>
      <p:sp>
        <p:nvSpPr>
          <p:cNvPr id="18" name="Footer Placeholder 5"/>
          <p:cNvSpPr>
            <a:spLocks noGrp="1"/>
          </p:cNvSpPr>
          <p:nvPr>
            <p:ph type="ftr" sz="quarter" idx="12"/>
          </p:nvPr>
        </p:nvSpPr>
        <p:spPr>
          <a:xfrm>
            <a:off x="301625" y="6410325"/>
            <a:ext cx="3584575" cy="366713"/>
          </a:xfrm>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6" name="Rectangle 15"/>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4" name="Date Placeholder 13"/>
          <p:cNvSpPr>
            <a:spLocks noGrp="1"/>
          </p:cNvSpPr>
          <p:nvPr>
            <p:ph type="dt" sz="half" idx="2"/>
          </p:nvPr>
        </p:nvSpPr>
        <p:spPr>
          <a:xfrm>
            <a:off x="5791200" y="6405563"/>
            <a:ext cx="3044825" cy="365125"/>
          </a:xfrm>
          <a:prstGeom prst="rect">
            <a:avLst/>
          </a:prstGeom>
        </p:spPr>
        <p:txBody>
          <a:bodyPr vert="horz"/>
          <a:lstStyle>
            <a:lvl1pPr algn="r" eaLnBrk="1" fontAlgn="auto" latinLnBrk="0" hangingPunct="1">
              <a:spcBef>
                <a:spcPts val="0"/>
              </a:spcBef>
              <a:spcAft>
                <a:spcPts val="0"/>
              </a:spcAft>
              <a:defRPr kumimoji="0" sz="1400" smtClean="0">
                <a:solidFill>
                  <a:srgbClr val="FFFFFF"/>
                </a:solidFill>
                <a:latin typeface="+mn-lt"/>
                <a:cs typeface="+mn-cs"/>
              </a:defRPr>
            </a:lvl1pPr>
          </a:lstStyle>
          <a:p>
            <a:pPr>
              <a:defRPr/>
            </a:pPr>
            <a:fld id="{0A3CE3F7-514C-40C0-8AF0-85A2C9AAC2C8}" type="datetimeFigureOut">
              <a:rPr lang="en-US"/>
              <a:pPr>
                <a:defRPr/>
              </a:pPr>
              <a:t>1/29/2014</a:t>
            </a:fld>
            <a:endParaRPr lang="en-US" dirty="0"/>
          </a:p>
        </p:txBody>
      </p:sp>
      <p:sp>
        <p:nvSpPr>
          <p:cNvPr id="3" name="Footer Placeholder 2"/>
          <p:cNvSpPr>
            <a:spLocks noGrp="1"/>
          </p:cNvSpPr>
          <p:nvPr>
            <p:ph type="ftr" sz="quarter" idx="3"/>
          </p:nvPr>
        </p:nvSpPr>
        <p:spPr>
          <a:xfrm>
            <a:off x="304800" y="6410325"/>
            <a:ext cx="3581400" cy="366713"/>
          </a:xfrm>
          <a:prstGeom prst="rect">
            <a:avLst/>
          </a:prstGeom>
        </p:spPr>
        <p:txBody>
          <a:bodyPr vert="horz"/>
          <a:lstStyle>
            <a:lvl1pPr algn="l" eaLnBrk="1" fontAlgn="auto" latinLnBrk="0" hangingPunct="1">
              <a:spcBef>
                <a:spcPts val="0"/>
              </a:spcBef>
              <a:spcAft>
                <a:spcPts val="0"/>
              </a:spcAft>
              <a:defRPr kumimoji="0" sz="1200" dirty="0">
                <a:solidFill>
                  <a:srgbClr val="FFFFFF"/>
                </a:solidFill>
                <a:latin typeface="+mn-lt"/>
                <a:cs typeface="+mn-cs"/>
              </a:defRPr>
            </a:lvl1pPr>
          </a:lstStyle>
          <a:p>
            <a:pPr>
              <a:defRPr/>
            </a:pPr>
            <a:endParaRPr lang="en-US"/>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0" name="Straight Connector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035" name="Title Placeholder 21"/>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6" name="Text Placeholder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ctr" rtl="0" fontAlgn="base">
        <a:spcBef>
          <a:spcPct val="0"/>
        </a:spcBef>
        <a:spcAft>
          <a:spcPct val="0"/>
        </a:spcAft>
        <a:defRPr sz="3300" kern="1200">
          <a:solidFill>
            <a:srgbClr val="7B9899"/>
          </a:solidFill>
          <a:latin typeface="+mj-lt"/>
          <a:ea typeface="+mj-ea"/>
          <a:cs typeface="+mj-cs"/>
        </a:defRPr>
      </a:lvl1pPr>
      <a:lvl2pPr algn="ctr" rtl="0" fontAlgn="base">
        <a:spcBef>
          <a:spcPct val="0"/>
        </a:spcBef>
        <a:spcAft>
          <a:spcPct val="0"/>
        </a:spcAft>
        <a:defRPr sz="3300">
          <a:solidFill>
            <a:srgbClr val="7B9899"/>
          </a:solidFill>
          <a:latin typeface="Georgia" pitchFamily="18" charset="0"/>
        </a:defRPr>
      </a:lvl2pPr>
      <a:lvl3pPr algn="ctr" rtl="0" fontAlgn="base">
        <a:spcBef>
          <a:spcPct val="0"/>
        </a:spcBef>
        <a:spcAft>
          <a:spcPct val="0"/>
        </a:spcAft>
        <a:defRPr sz="3300">
          <a:solidFill>
            <a:srgbClr val="7B9899"/>
          </a:solidFill>
          <a:latin typeface="Georgia" pitchFamily="18" charset="0"/>
        </a:defRPr>
      </a:lvl3pPr>
      <a:lvl4pPr algn="ctr" rtl="0" fontAlgn="base">
        <a:spcBef>
          <a:spcPct val="0"/>
        </a:spcBef>
        <a:spcAft>
          <a:spcPct val="0"/>
        </a:spcAft>
        <a:defRPr sz="3300">
          <a:solidFill>
            <a:srgbClr val="7B9899"/>
          </a:solidFill>
          <a:latin typeface="Georgia" pitchFamily="18" charset="0"/>
        </a:defRPr>
      </a:lvl4pPr>
      <a:lvl5pPr algn="ctr" rtl="0" fontAlgn="base">
        <a:spcBef>
          <a:spcPct val="0"/>
        </a:spcBef>
        <a:spcAft>
          <a:spcPct val="0"/>
        </a:spcAft>
        <a:defRPr sz="3300">
          <a:solidFill>
            <a:srgbClr val="7B9899"/>
          </a:solidFill>
          <a:latin typeface="Georgia" pitchFamily="18" charset="0"/>
        </a:defRPr>
      </a:lvl5pPr>
      <a:lvl6pPr marL="457200" algn="ctr" rtl="0" fontAlgn="base">
        <a:spcBef>
          <a:spcPct val="0"/>
        </a:spcBef>
        <a:spcAft>
          <a:spcPct val="0"/>
        </a:spcAft>
        <a:defRPr sz="3300">
          <a:solidFill>
            <a:srgbClr val="7B9899"/>
          </a:solidFill>
          <a:latin typeface="Georgia" pitchFamily="18" charset="0"/>
        </a:defRPr>
      </a:lvl6pPr>
      <a:lvl7pPr marL="914400" algn="ctr" rtl="0" fontAlgn="base">
        <a:spcBef>
          <a:spcPct val="0"/>
        </a:spcBef>
        <a:spcAft>
          <a:spcPct val="0"/>
        </a:spcAft>
        <a:defRPr sz="3300">
          <a:solidFill>
            <a:srgbClr val="7B9899"/>
          </a:solidFill>
          <a:latin typeface="Georgia" pitchFamily="18" charset="0"/>
        </a:defRPr>
      </a:lvl7pPr>
      <a:lvl8pPr marL="1371600" algn="ctr" rtl="0" fontAlgn="base">
        <a:spcBef>
          <a:spcPct val="0"/>
        </a:spcBef>
        <a:spcAft>
          <a:spcPct val="0"/>
        </a:spcAft>
        <a:defRPr sz="3300">
          <a:solidFill>
            <a:srgbClr val="7B9899"/>
          </a:solidFill>
          <a:latin typeface="Georgia" pitchFamily="18" charset="0"/>
        </a:defRPr>
      </a:lvl8pPr>
      <a:lvl9pPr marL="1828800" algn="ctr" rtl="0" fontAlgn="base">
        <a:spcBef>
          <a:spcPct val="0"/>
        </a:spcBef>
        <a:spcAft>
          <a:spcPct val="0"/>
        </a:spcAft>
        <a:defRPr sz="3300">
          <a:solidFill>
            <a:srgbClr val="7B9899"/>
          </a:solidFill>
          <a:latin typeface="Georgia" pitchFamily="18" charset="0"/>
        </a:defRPr>
      </a:lvl9pPr>
    </p:titleStyle>
    <p:bodyStyle>
      <a:lvl1pPr marL="273050" indent="-273050" algn="l" rtl="0" fontAlgn="base">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fontAlgn="base">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fontAlgn="base">
        <a:spcBef>
          <a:spcPct val="20000"/>
        </a:spcBef>
        <a:spcAft>
          <a:spcPct val="0"/>
        </a:spcAft>
        <a:buClr>
          <a:srgbClr val="8CADAE"/>
        </a:buClr>
        <a:buSzPct val="75000"/>
        <a:buFont typeface="Wingdings 2" pitchFamily="18" charset="2"/>
        <a:buChar char=""/>
        <a:defRPr sz="2000" kern="1200">
          <a:solidFill>
            <a:schemeClr val="tx1"/>
          </a:solidFill>
          <a:latin typeface="+mn-lt"/>
          <a:ea typeface="+mn-ea"/>
          <a:cs typeface="+mn-cs"/>
        </a:defRPr>
      </a:lvl3pPr>
      <a:lvl4pPr marL="1096963" indent="-228600" algn="l" rtl="0" fontAlgn="base">
        <a:spcBef>
          <a:spcPct val="20000"/>
        </a:spcBef>
        <a:spcAft>
          <a:spcPct val="0"/>
        </a:spcAft>
        <a:buClr>
          <a:srgbClr val="8C7B70"/>
        </a:buClr>
        <a:buSzPct val="70000"/>
        <a:buFont typeface="Wingdings" pitchFamily="2" charset="2"/>
        <a:buChar char=""/>
        <a:defRPr sz="2000" kern="1200">
          <a:solidFill>
            <a:schemeClr val="tx2"/>
          </a:solidFill>
          <a:latin typeface="+mn-lt"/>
          <a:ea typeface="+mn-ea"/>
          <a:cs typeface="+mn-cs"/>
        </a:defRPr>
      </a:lvl4pPr>
      <a:lvl5pPr marL="1371600" indent="-228600" algn="l" rtl="0" fontAlgn="base">
        <a:spcBef>
          <a:spcPct val="20000"/>
        </a:spcBef>
        <a:spcAft>
          <a:spcPct val="0"/>
        </a:spcAft>
        <a:buClr>
          <a:srgbClr val="8FB08C"/>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18" Type="http://schemas.openxmlformats.org/officeDocument/2006/relationships/image" Target="../media/image18.png"/><Relationship Id="rId3" Type="http://schemas.openxmlformats.org/officeDocument/2006/relationships/image" Target="../media/image3.png"/><Relationship Id="rId21" Type="http://schemas.openxmlformats.org/officeDocument/2006/relationships/image" Target="../media/image21.gif"/><Relationship Id="rId7" Type="http://schemas.openxmlformats.org/officeDocument/2006/relationships/image" Target="../media/image7.jpeg"/><Relationship Id="rId12" Type="http://schemas.openxmlformats.org/officeDocument/2006/relationships/image" Target="../media/image12.png"/><Relationship Id="rId17" Type="http://schemas.openxmlformats.org/officeDocument/2006/relationships/image" Target="../media/image17.png"/><Relationship Id="rId25" Type="http://schemas.openxmlformats.org/officeDocument/2006/relationships/image" Target="../media/image25.jpeg"/><Relationship Id="rId2" Type="http://schemas.openxmlformats.org/officeDocument/2006/relationships/notesSlide" Target="../notesSlides/notesSlide13.xml"/><Relationship Id="rId16" Type="http://schemas.openxmlformats.org/officeDocument/2006/relationships/image" Target="../media/image16.png"/><Relationship Id="rId20" Type="http://schemas.openxmlformats.org/officeDocument/2006/relationships/image" Target="../media/image20.png"/><Relationship Id="rId1" Type="http://schemas.openxmlformats.org/officeDocument/2006/relationships/slideLayout" Target="../slideLayouts/slideLayout6.xml"/><Relationship Id="rId6" Type="http://schemas.openxmlformats.org/officeDocument/2006/relationships/image" Target="../media/image6.jpeg"/><Relationship Id="rId11" Type="http://schemas.openxmlformats.org/officeDocument/2006/relationships/image" Target="../media/image11.png"/><Relationship Id="rId24" Type="http://schemas.openxmlformats.org/officeDocument/2006/relationships/image" Target="../media/image24.jpeg"/><Relationship Id="rId5" Type="http://schemas.openxmlformats.org/officeDocument/2006/relationships/image" Target="../media/image5.png"/><Relationship Id="rId15" Type="http://schemas.openxmlformats.org/officeDocument/2006/relationships/image" Target="../media/image15.png"/><Relationship Id="rId23" Type="http://schemas.openxmlformats.org/officeDocument/2006/relationships/image" Target="../media/image23.gif"/><Relationship Id="rId10" Type="http://schemas.openxmlformats.org/officeDocument/2006/relationships/image" Target="../media/image10.png"/><Relationship Id="rId19" Type="http://schemas.openxmlformats.org/officeDocument/2006/relationships/image" Target="../media/image19.png"/><Relationship Id="rId4" Type="http://schemas.openxmlformats.org/officeDocument/2006/relationships/image" Target="../media/image4.png"/><Relationship Id="rId9" Type="http://schemas.openxmlformats.org/officeDocument/2006/relationships/image" Target="../media/image9.jpeg"/><Relationship Id="rId14" Type="http://schemas.openxmlformats.org/officeDocument/2006/relationships/image" Target="../media/image14.png"/><Relationship Id="rId22" Type="http://schemas.openxmlformats.org/officeDocument/2006/relationships/image" Target="../media/image22.jpe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chart" Target="../charts/chart3.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pPr fontAlgn="auto">
              <a:spcAft>
                <a:spcPts val="1200"/>
              </a:spcAft>
              <a:buFont typeface="Wingdings 2"/>
              <a:buNone/>
              <a:defRPr/>
            </a:pPr>
            <a:r>
              <a:rPr lang="en-US" b="0" dirty="0" smtClean="0"/>
              <a:t>Developed by </a:t>
            </a:r>
            <a:endParaRPr lang="en-US" b="0" dirty="0"/>
          </a:p>
          <a:p>
            <a:pPr fontAlgn="auto">
              <a:spcAft>
                <a:spcPts val="0"/>
              </a:spcAft>
              <a:buFont typeface="Wingdings 2"/>
              <a:buNone/>
              <a:defRPr/>
            </a:pPr>
            <a:r>
              <a:rPr lang="en-US" sz="2000" dirty="0" smtClean="0"/>
              <a:t>Digital Book World</a:t>
            </a:r>
          </a:p>
          <a:p>
            <a:pPr fontAlgn="auto">
              <a:spcAft>
                <a:spcPts val="0"/>
              </a:spcAft>
              <a:buFont typeface="Wingdings 2"/>
              <a:buNone/>
              <a:defRPr/>
            </a:pPr>
            <a:r>
              <a:rPr lang="en-US" b="0" dirty="0" smtClean="0"/>
              <a:t>&amp;</a:t>
            </a:r>
          </a:p>
          <a:p>
            <a:pPr fontAlgn="auto">
              <a:spcAft>
                <a:spcPts val="0"/>
              </a:spcAft>
              <a:buFont typeface="Wingdings 2"/>
              <a:buNone/>
              <a:defRPr/>
            </a:pPr>
            <a:r>
              <a:rPr lang="en-US" sz="2000" dirty="0" smtClean="0"/>
              <a:t>Publishers Launch Conferences</a:t>
            </a:r>
          </a:p>
        </p:txBody>
      </p:sp>
      <p:sp>
        <p:nvSpPr>
          <p:cNvPr id="15362" name="Title 1"/>
          <p:cNvSpPr>
            <a:spLocks noGrp="1"/>
          </p:cNvSpPr>
          <p:nvPr>
            <p:ph type="ctrTitle"/>
          </p:nvPr>
        </p:nvSpPr>
        <p:spPr/>
        <p:txBody>
          <a:bodyPr anchor="ctr"/>
          <a:lstStyle/>
          <a:p>
            <a:r>
              <a:rPr lang="en-US" sz="4400" smtClean="0"/>
              <a:t>Publishing Start-Up Survey</a:t>
            </a:r>
          </a:p>
        </p:txBody>
      </p:sp>
      <p:sp>
        <p:nvSpPr>
          <p:cNvPr id="4" name="Subtitle 2"/>
          <p:cNvSpPr txBox="1">
            <a:spLocks/>
          </p:cNvSpPr>
          <p:nvPr/>
        </p:nvSpPr>
        <p:spPr>
          <a:xfrm>
            <a:off x="1524000" y="4648200"/>
            <a:ext cx="6400800" cy="1752600"/>
          </a:xfrm>
          <a:prstGeom prst="rect">
            <a:avLst/>
          </a:prstGeom>
        </p:spPr>
        <p:txBody>
          <a:bodyPr>
            <a:normAutofit/>
          </a:bodyPr>
          <a:lstStyle/>
          <a:p>
            <a:pPr algn="ctr" fontAlgn="auto">
              <a:spcBef>
                <a:spcPct val="20000"/>
              </a:spcBef>
              <a:spcAft>
                <a:spcPts val="1200"/>
              </a:spcAft>
              <a:buClr>
                <a:schemeClr val="accent1"/>
              </a:buClr>
              <a:buSzPct val="85000"/>
              <a:buFont typeface="Wingdings 2"/>
              <a:buNone/>
              <a:defRPr/>
            </a:pPr>
            <a:r>
              <a:rPr lang="en-US" sz="1600" cap="all" spc="250" dirty="0">
                <a:solidFill>
                  <a:schemeClr val="tx2"/>
                </a:solidFill>
                <a:latin typeface="+mn-lt"/>
                <a:cs typeface="+mn-cs"/>
              </a:rPr>
              <a:t>Summary results presented by </a:t>
            </a:r>
          </a:p>
          <a:p>
            <a:pPr algn="ctr" fontAlgn="auto">
              <a:spcBef>
                <a:spcPct val="20000"/>
              </a:spcBef>
              <a:spcAft>
                <a:spcPts val="0"/>
              </a:spcAft>
              <a:buClr>
                <a:schemeClr val="accent1"/>
              </a:buClr>
              <a:buSzPct val="85000"/>
              <a:buFont typeface="Wingdings 2"/>
              <a:buNone/>
              <a:defRPr/>
            </a:pPr>
            <a:r>
              <a:rPr lang="en-US" sz="2000" b="1" cap="all" spc="250" dirty="0">
                <a:solidFill>
                  <a:schemeClr val="tx2"/>
                </a:solidFill>
                <a:latin typeface="+mn-lt"/>
                <a:cs typeface="+mn-cs"/>
              </a:rPr>
              <a:t>Mike Shatzkin</a:t>
            </a:r>
          </a:p>
          <a:p>
            <a:pPr algn="ctr" fontAlgn="auto">
              <a:spcBef>
                <a:spcPct val="20000"/>
              </a:spcBef>
              <a:spcAft>
                <a:spcPts val="1200"/>
              </a:spcAft>
              <a:buClr>
                <a:schemeClr val="accent1"/>
              </a:buClr>
              <a:buSzPct val="85000"/>
              <a:buFont typeface="Wingdings 2"/>
              <a:buNone/>
              <a:defRPr/>
            </a:pPr>
            <a:r>
              <a:rPr lang="en-US" sz="1600" cap="all" spc="250" dirty="0">
                <a:solidFill>
                  <a:schemeClr val="tx2"/>
                </a:solidFill>
                <a:latin typeface="+mn-lt"/>
                <a:cs typeface="+mn-cs"/>
              </a:rPr>
              <a:t>Founder &amp; </a:t>
            </a:r>
            <a:r>
              <a:rPr lang="en-US" sz="1600" cap="all" spc="250" dirty="0" err="1">
                <a:solidFill>
                  <a:schemeClr val="tx2"/>
                </a:solidFill>
                <a:latin typeface="+mn-lt"/>
                <a:cs typeface="+mn-cs"/>
              </a:rPr>
              <a:t>CeO</a:t>
            </a:r>
            <a:r>
              <a:rPr lang="en-US" sz="1600" cap="all" spc="250" dirty="0">
                <a:solidFill>
                  <a:schemeClr val="tx2"/>
                </a:solidFill>
                <a:latin typeface="+mn-lt"/>
                <a:cs typeface="+mn-cs"/>
              </a:rPr>
              <a:t>, The Idea Logical Company</a:t>
            </a:r>
          </a:p>
          <a:p>
            <a:pPr algn="ctr" fontAlgn="auto">
              <a:spcBef>
                <a:spcPct val="20000"/>
              </a:spcBef>
              <a:spcAft>
                <a:spcPts val="0"/>
              </a:spcAft>
              <a:buClr>
                <a:schemeClr val="accent1"/>
              </a:buClr>
              <a:buSzPct val="85000"/>
              <a:buFont typeface="Wingdings 2"/>
              <a:buNone/>
              <a:defRPr/>
            </a:pPr>
            <a:r>
              <a:rPr lang="en-US" sz="1600" b="1" cap="all" spc="250" dirty="0">
                <a:solidFill>
                  <a:schemeClr val="tx2"/>
                </a:solidFill>
                <a:latin typeface="+mn-lt"/>
                <a:cs typeface="+mn-cs"/>
              </a:rPr>
              <a:t>Tuesday, January 14, 2014</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a:xfrm>
            <a:off x="304800" y="228600"/>
            <a:ext cx="8531225" cy="990600"/>
          </a:xfrm>
        </p:spPr>
        <p:txBody>
          <a:bodyPr anchor="ctr"/>
          <a:lstStyle/>
          <a:p>
            <a:r>
              <a:rPr lang="en-US" smtClean="0">
                <a:solidFill>
                  <a:srgbClr val="7B9899"/>
                </a:solidFill>
              </a:rPr>
              <a:t>Problems/pain points</a:t>
            </a:r>
          </a:p>
        </p:txBody>
      </p:sp>
      <p:graphicFrame>
        <p:nvGraphicFramePr>
          <p:cNvPr id="5" name="Chart 4"/>
          <p:cNvGraphicFramePr/>
          <p:nvPr/>
        </p:nvGraphicFramePr>
        <p:xfrm>
          <a:off x="0" y="1524000"/>
          <a:ext cx="8915400" cy="4800600"/>
        </p:xfrm>
        <a:graphic>
          <a:graphicData uri="http://schemas.openxmlformats.org/drawingml/2006/chart">
            <c:chart xmlns:c="http://schemas.openxmlformats.org/drawingml/2006/chart" xmlns:r="http://schemas.openxmlformats.org/officeDocument/2006/relationships" r:id="rId3"/>
          </a:graphicData>
        </a:graphic>
      </p:graphicFrame>
      <p:sp>
        <p:nvSpPr>
          <p:cNvPr id="33795" name="Rectangle 5"/>
          <p:cNvSpPr>
            <a:spLocks noChangeArrowheads="1"/>
          </p:cNvSpPr>
          <p:nvPr/>
        </p:nvSpPr>
        <p:spPr bwMode="auto">
          <a:xfrm>
            <a:off x="228600" y="1447800"/>
            <a:ext cx="8458200" cy="646113"/>
          </a:xfrm>
          <a:prstGeom prst="rect">
            <a:avLst/>
          </a:prstGeom>
          <a:noFill/>
          <a:ln w="9525">
            <a:noFill/>
            <a:miter lim="800000"/>
            <a:headEnd/>
            <a:tailEnd/>
          </a:ln>
        </p:spPr>
        <p:txBody>
          <a:bodyPr>
            <a:spAutoFit/>
          </a:bodyPr>
          <a:lstStyle/>
          <a:p>
            <a:pPr algn="ctr"/>
            <a:r>
              <a:rPr lang="en-US" b="1">
                <a:solidFill>
                  <a:srgbClr val="000000"/>
                </a:solidFill>
                <a:latin typeface="Georgia" pitchFamily="18" charset="0"/>
              </a:rPr>
              <a:t>Start-ups: What problem(s) are you trying to solve?</a:t>
            </a:r>
          </a:p>
          <a:p>
            <a:pPr algn="ctr"/>
            <a:r>
              <a:rPr lang="en-US" b="1">
                <a:solidFill>
                  <a:srgbClr val="000000"/>
                </a:solidFill>
                <a:latin typeface="Georgia" pitchFamily="18" charset="0"/>
              </a:rPr>
              <a:t>Publishers: What problem(s) would you like start-ups to tackle?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p:txBody>
          <a:bodyPr/>
          <a:lstStyle/>
          <a:p>
            <a:r>
              <a:rPr lang="en-US" smtClean="0">
                <a:solidFill>
                  <a:srgbClr val="7B9899"/>
                </a:solidFill>
              </a:rPr>
              <a:t>To Publishers:</a:t>
            </a:r>
          </a:p>
        </p:txBody>
      </p:sp>
      <p:graphicFrame>
        <p:nvGraphicFramePr>
          <p:cNvPr id="4" name="Chart 3"/>
          <p:cNvGraphicFramePr>
            <a:graphicFrameLocks/>
          </p:cNvGraphicFramePr>
          <p:nvPr/>
        </p:nvGraphicFramePr>
        <p:xfrm>
          <a:off x="304800" y="1524000"/>
          <a:ext cx="8534400" cy="48006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p:txBody>
          <a:bodyPr/>
          <a:lstStyle/>
          <a:p>
            <a:r>
              <a:rPr lang="en-US" smtClean="0">
                <a:solidFill>
                  <a:srgbClr val="7B9899"/>
                </a:solidFill>
              </a:rPr>
              <a:t>Start-ups working with publishers</a:t>
            </a:r>
          </a:p>
        </p:txBody>
      </p:sp>
      <p:graphicFrame>
        <p:nvGraphicFramePr>
          <p:cNvPr id="4" name="Chart 3"/>
          <p:cNvGraphicFramePr>
            <a:graphicFrameLocks/>
          </p:cNvGraphicFramePr>
          <p:nvPr/>
        </p:nvGraphicFramePr>
        <p:xfrm>
          <a:off x="304800" y="1000124"/>
          <a:ext cx="8534400" cy="5324475"/>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p:cNvSpPr/>
          <p:nvPr/>
        </p:nvSpPr>
        <p:spPr>
          <a:xfrm>
            <a:off x="228600" y="1524000"/>
            <a:ext cx="8686800" cy="762000"/>
          </a:xfrm>
          <a:prstGeom prst="rect">
            <a:avLst/>
          </a:prstGeom>
        </p:spPr>
        <p:txBody>
          <a:bodyPr>
            <a:spAutoFit/>
          </a:bodyPr>
          <a:lstStyle/>
          <a:p>
            <a:pPr algn="ctr" fontAlgn="auto">
              <a:spcBef>
                <a:spcPts val="0"/>
              </a:spcBef>
              <a:spcAft>
                <a:spcPts val="0"/>
              </a:spcAft>
              <a:defRPr sz="2160" b="1" i="0" u="none" strike="noStrike" kern="1200" baseline="0">
                <a:solidFill>
                  <a:prstClr val="black"/>
                </a:solidFill>
                <a:latin typeface="+mn-lt"/>
                <a:ea typeface="+mn-ea"/>
                <a:cs typeface="+mn-cs"/>
              </a:defRPr>
            </a:pPr>
            <a:r>
              <a:rPr lang="en-US" sz="2160" b="1" dirty="0">
                <a:solidFill>
                  <a:prstClr val="black"/>
                </a:solidFill>
                <a:latin typeface="+mn-lt"/>
                <a:cs typeface="+mn-cs"/>
              </a:rPr>
              <a:t>What cooperation do you need from established publishing players? (select all that apply)</a:t>
            </a:r>
            <a:endParaRPr lang="en-US" sz="2160" b="1" dirty="0">
              <a:solidFill>
                <a:prstClr val="black"/>
              </a:solidFill>
              <a:latin typeface="+mn-lt"/>
              <a:cs typeface="+mn-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p:txBody>
          <a:bodyPr/>
          <a:lstStyle/>
          <a:p>
            <a:r>
              <a:rPr lang="en-US" smtClean="0">
                <a:solidFill>
                  <a:srgbClr val="7B9899"/>
                </a:solidFill>
              </a:rPr>
              <a:t>Publishers evaluating start-ups</a:t>
            </a:r>
          </a:p>
        </p:txBody>
      </p:sp>
      <p:graphicFrame>
        <p:nvGraphicFramePr>
          <p:cNvPr id="4" name="Content Placeholder 3"/>
          <p:cNvGraphicFramePr>
            <a:graphicFrameLocks noGrp="1"/>
          </p:cNvGraphicFramePr>
          <p:nvPr>
            <p:ph sz="quarter" idx="1"/>
          </p:nvPr>
        </p:nvGraphicFramePr>
        <p:xfrm>
          <a:off x="301625" y="1527174"/>
          <a:ext cx="8504238" cy="479742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1" name="Picture 6" descr="http://mydamnbook.com/themes/damn/assets/gumroad.png"/>
          <p:cNvPicPr>
            <a:picLocks noChangeAspect="1" noChangeArrowheads="1"/>
          </p:cNvPicPr>
          <p:nvPr/>
        </p:nvPicPr>
        <p:blipFill>
          <a:blip r:embed="rId3"/>
          <a:srcRect/>
          <a:stretch>
            <a:fillRect/>
          </a:stretch>
        </p:blipFill>
        <p:spPr bwMode="auto">
          <a:xfrm>
            <a:off x="509588" y="2667000"/>
            <a:ext cx="2957512" cy="927100"/>
          </a:xfrm>
          <a:prstGeom prst="rect">
            <a:avLst/>
          </a:prstGeom>
          <a:noFill/>
          <a:ln w="9525">
            <a:noFill/>
            <a:miter lim="800000"/>
            <a:headEnd/>
            <a:tailEnd/>
          </a:ln>
        </p:spPr>
      </p:pic>
      <p:pic>
        <p:nvPicPr>
          <p:cNvPr id="40962" name="Picture 31" descr="http://upload.wikimedia.org/wikipedia/en/1/1c/Inkling_company_logo.png"/>
          <p:cNvPicPr>
            <a:picLocks noChangeAspect="1" noChangeArrowheads="1"/>
          </p:cNvPicPr>
          <p:nvPr/>
        </p:nvPicPr>
        <p:blipFill>
          <a:blip r:embed="rId4"/>
          <a:srcRect b="9091"/>
          <a:stretch>
            <a:fillRect/>
          </a:stretch>
        </p:blipFill>
        <p:spPr bwMode="auto">
          <a:xfrm>
            <a:off x="3009900" y="5562600"/>
            <a:ext cx="1652588" cy="712788"/>
          </a:xfrm>
          <a:prstGeom prst="rect">
            <a:avLst/>
          </a:prstGeom>
          <a:noFill/>
          <a:ln w="9525">
            <a:noFill/>
            <a:miter lim="800000"/>
            <a:headEnd/>
            <a:tailEnd/>
          </a:ln>
        </p:spPr>
      </p:pic>
      <p:pic>
        <p:nvPicPr>
          <p:cNvPr id="40963" name="Picture 29" descr="http://www.pixelmedia.com/sites/default/files/inkubate_1.png"/>
          <p:cNvPicPr>
            <a:picLocks noChangeAspect="1" noChangeArrowheads="1"/>
          </p:cNvPicPr>
          <p:nvPr/>
        </p:nvPicPr>
        <p:blipFill>
          <a:blip r:embed="rId5"/>
          <a:srcRect/>
          <a:stretch>
            <a:fillRect/>
          </a:stretch>
        </p:blipFill>
        <p:spPr bwMode="auto">
          <a:xfrm>
            <a:off x="3962400" y="4648200"/>
            <a:ext cx="3943350" cy="2609850"/>
          </a:xfrm>
          <a:prstGeom prst="rect">
            <a:avLst/>
          </a:prstGeom>
          <a:noFill/>
          <a:ln w="9525">
            <a:noFill/>
            <a:miter lim="800000"/>
            <a:headEnd/>
            <a:tailEnd/>
          </a:ln>
        </p:spPr>
      </p:pic>
      <p:sp>
        <p:nvSpPr>
          <p:cNvPr id="40964" name="Title 1"/>
          <p:cNvSpPr>
            <a:spLocks noGrp="1"/>
          </p:cNvSpPr>
          <p:nvPr>
            <p:ph type="title"/>
          </p:nvPr>
        </p:nvSpPr>
        <p:spPr/>
        <p:txBody>
          <a:bodyPr/>
          <a:lstStyle/>
          <a:p>
            <a:r>
              <a:rPr lang="en-US" sz="2600" smtClean="0"/>
              <a:t>Some start-ups publishers are glad they made time for….</a:t>
            </a:r>
          </a:p>
        </p:txBody>
      </p:sp>
      <p:sp>
        <p:nvSpPr>
          <p:cNvPr id="40965" name="AutoShape 6" descr="data:image/jpeg;base64,/9j/4AAQSkZJRgABAQAAAQABAAD/2wCEAAkGBhMSERUTERQWFRUWFx4YGBYYGBgaHRwcGBYWGRgbGhoYHSgfHSEjGhwaIC8gIycpLC0sHSAxNTAqNSYtLCsBCQoKDgwOGg8PGiwkHyQsKS82LCksLCwsLyksLCksLCwsLCwsKSwsLCwsLCwsLCwsLCwsLCksKSwsLCwpLCwsKf/AABEIAGgB5gMBIgACEQEDEQH/xAAcAAEAAgIDAQAAAAAAAAAAAAAABgcFCAIDBAH/xABOEAACAQMBBQQFCAYHBgQHAAABAgMABBEFBgcSITETQVFhInFygaEUIzI1UnORs0JTYpKxtCQzNEN0orIVFhclk+KCwdLwJlRjg6PC0f/EABgBAAMBAQAAAAAAAAAAAAAAAAACAwEE/8QAKhEAAgIBAwIGAgIDAAAAAAAAAAECEQMSITEiQTJRYXGBsQQTFPAjM5H/2gAMAwEAAhEDEQA/ALxpSlAClKUAKUpQApSlAClKUAKUpQApSlAClKUAKUpQApSlAClKUAKUpQApSlACoRtF9e6X93c/l1N6hG0X17pf3dz+XST4/wCfY8Ofh/RN6UpTiClKUAKUpQApSlAClKUAKUpQApSlAClKUAKUpQApSlAClKUAKUpQBhdtfq68/wANL+U1Ufu3+tbP23/l5qvDbX6uvP8ADS/lNVH7t/rWz9t/5eauXL/sidGPwv8AvY2KpSldRzilKUAKUpQApSlACuLuACSQAOZJ5AV4de1yKzge4nbCIPeT3KPMnlULsdmrjVsXGplorc+lFZISo4eqtKeRJ7+49Po81pXLshlG92ZrUt6OmQHD3SMc4xGGk5+uMEfGvPBve0tmCmcoT044pVH4lcD31I9N0C3t14YII4x+yijPmTjJPma9U9ojjhdFYHqGAI/A0dRtx8n/AH4OvT9SinQPBIkqH9JGDD8RXpqE6tu3VG+UaW/yO4HcnKKTH6Lx9AOo5DAznBNZDY/a43ayRTp2N3AeGaLw8HXxU9e/1kEEmremDjtaM/ZX8cyccMiSISQGRgwyDgjI5cjyrvqEbnPqtPvZfzXqaySBQSxAAGSTyAA6kmiLtJmSVNo5VgtZ25sbUkT3MasvVAeJh60TLD8KjB1C61qRktZHttPQlWnXlJORyIjz9FfP8c81Em0PYaytAOwt0DD9NhxP4/SbJ69wwKzU3wbpS8Rh/wDjLpfUzOB9rsZsf6KkGj7WWl1yt7iOQ4zwhsNjx4DhvhWUMQ6YH4VG9d3d2V16RiEUvUTQ4jcMOjZUYYj9oGt6g6H5kmpUB0vaC5064Sz1N+1ikPDb3nTJ7kl8D5k5825kT6hOxWqFKVX19r1zqk72unP2NtGeGe8HUnvSH/1D15A4ePW6NUbJVrO11nacri4jjbGeEtlsewuW+FYD/jJpfXtnx9rsZsf6KyWg7vbK1AKQrJJ1M0oDuSepyRgE9/CBUi7IdMD8KzqN6fUwujbb2N2QLe5jdjzCZ4WPqR8N8KzlYDXdhLK7B7aBOL9YgCOMHI9JeZwe45HlUbh1O60eRYr2Rrixc8KXLc3hPcsp7x5+vH2RltchSfBYdK+KwIyOYPQ19pxBWF1rbKytMi5uI0YDPBnifHsLlvhUd1XW7jUbh7PTn7KGI8NzdjqD3xRfteJHTrkcuLN6DsFZWgzHCrSdTLIA8hJ6nibpk88DApLb4HpLkxX/ABk0vr2z4+12M2P9FZ3R9sbK6OLe4jdiM8HFhsew2G+FZfsx4D8Kj+ubAWN2CZIFV+oljARwR0PEvXH7WR5UdQdPqSKoRtF9e6X93c/l157HV7nS547a/kM9pK3BBdn6SMfoxzePL9L35xng9G0X17pf3dz+XWN2vlfZsVT+H9E3rDSbZWKyGNru3DhuAoZU4gwOCpGc5zyxWZrWzWfrOf8Axr/zDVmXJooIQUrNk68epavBbrx3EscS+LsFz5DJ51Fd4u8EWKiKHDXLjIzzEanI42HeSQcDyJ7udP2mlXuoytIiS3MnRpDjA8i7EIuM54QRjuFLkzaXpStmxx2rZedlvCsJp0ginDyOcKAkmCQC30uHh6A99SOqf2O3X31ve29xKIQkbFmAkJbnG68gFx1Yd9TPeDt0unxBUAe4kB7NT0UDq747h3DqTy5cyGjN6dU9jJRVpRJBqmswWycdxKkS9AXYDJ8ADzJ8hUSu98unp9DtpfYjx+aVqpLa0vNTuTw8U8xGWZjgKuccz0RfIDxwCasDTtxi8P8ASLpuLwiVQB5cThs+vAqSy5J+Bbeo+iMfEzNWu+bT2+n20Xm8efyi1S7StaguV47eVJVHIlGBwfAjqD5Gq5v9xicP9Hun4vCVVYHyygXHrwfVVf3lheaXcji4oZgMq6HKuO/B6OvTKsPDIHKh5MkPGtvQNEZeFmydKie7/bhdQhIcBJ48CRR0Oejp38J8DzB5c+RMsrpTUlaItU6YrG6xtHbWoBuZkjz0DH0j7Kj0j7hUX3m7emyRYbcj5RIM5OD2aZxxYPUk5Cg8uRJzjBqrZ/Ze71OZ2TLc/nZ5WJAJ7ixyWbHMKOgxnAIqM8tPTFWykcdq2Wpc759PX6HbyezHw/mlTXC3302DH0lnj82jU/lux+FY213FxcI7W6lLd/ZqiD8HDn40utxcXCeyupQ3d2iI4/BAh+NL/m52GrGTjRNr7S75W86O2M8HNXx4lGAb4VmK1v2n2RudOkXtehOYpoycEjwPIo4HPHrwTg1au63bd7yNobg5nhAPF07RDyDEfaB5HHip78DceVt6ZKmLLHStE7pSsbtDr0VnbvPMTwr0A6sx+iq+ZP8A/TyFXboktz3XFwsal5GVFUZLMQAB4knkKiOob2tOiJAlaUj9UjMPc5wh9xqodf2lutTnUPluJsRW6ZKgnoAP0mx1c+Z9EchL9E3JSuoa7mEWf7uMBmHrc+jnyAI865v3Sm6xr5L/AK4x8TJFBvqsWOGS4QeLIpH4I7H4VKdE2rtLwf0aZHOMlejgeaNhh7xUJk3F2+PRupwf2hER+ART8ah+0m7W8sPn0btUTn2sXErp19IrnKgfaUnHPOBW68sN5K/YNMHwy4ttfq68/wANL+U1Ufu3+tbP23/l5qmGi7wGvNNvba5IM6WkrK/IdoojbJIHIMOWccjnI7wIfu3+tbP23/l5qSclKcGhoRcYtP8AuxsVSlVFvP3iSdq9naOUVPRmkUkMW70Vh9EL3kcyeXLBz0zmoK2QjFydIsDWtubK0JWe4QOOqLl3HrRASPeKjs++uxU4VLhx4qiAf53B+FQHZHdfcXqCUssELc1dlLM4+0qAjkefpEjPUAg5qZLuLt8c7m4z5CID8ChPxqClllulRXTBbNmXsN7unSEBpHiJ/WIwHvZcqPeal9rdpKgeJ1dGGVZSGBHiCORqodd3KTRqXtJhNgf1bgIx9Tg8JPkQo86iOz20lzps5KZXDYlgbIDY5EMP0W8GHMcuo5E/dKDrIg/XGS6WbI0rx6RqsdzBHPEcpIvEPHzBHcQcgjxBpXUQIZqUf+0dYW3bnb6eqyyL3NNIMxgjvAXn7nB61P6hO61OOK7uScm4u5WB/ZVuFB6hzqbUkeLHnzXkKUpTiCoPt7afJp7fVIhgxMIrgD9KCRgpJ5cyjEEfH6IqcVjtotOFxaTwn+8idc+BKkAjzBwayStDRdMjW54Y0tPvZfzXrhvEuHuJLfS4WKm6JaZh1WBOberiII58jgqfpV93NPnSoj4vIfxkamyy9vrGo3LYIi4LWM+AUcUo/fAPvqa8KRR7Tb8iY2NikMaRRKFRFCqo7gK76UqpEUpSgDF7S7Px3ttJbyj0XHI96sPosPMH8eYPI1ht3GtSS2zQXP8AaLRzBJnv4foNz5nI5cXeVJ76ltQaGM2+0LgDCXlqHPnJC3D8EH+akezTHW6aPRvJ1aRYYrO2OLi9fsVOeap/ev1zyBAyOYznuqQ6Dokdpbx28IwiDHmT1Zj5k5J9dRaFflG0MjE5WztVUL4STEniHrQke4VOaFu2wlskhSlKcQV5dT02O4heGZeJJF4WHr7we4g8we4gV6qUAQjdtevEZ9MnPFJZsAjH9KF+cZ9wxyHQFR3V7t42uvb2nDB/X3Drbw93pycs5xywM4Pjisdr47DXbCZRyuYpbeQ93oAOnlksQPUK+61ifXrOE5xbW73JHcS57Nc+YIBqfCorVu/kkmy+z8dlax28fRB6TfaY/SY+s/gMDurK0pTpUTbsUpStMPBrmixXdvJbzDiSRcHy8GHmDgg+IqstBvpH1PTYZzme0F1bynvPBH82/P7UeDnv51blVpqGniPae3cAATRFz5ssMyH/ACqlSybU/VfZSD5XuWXWtOvy8Oo3DHmFu5Gx6p2NbLVrJtSf6bd/4mb816j+VwvcfD3JVsls0+sXs11ck9gJCXwcFicFIVI5gKnDk9ccOOZyLrtLRIkWOJVRFGFVQAAB3ACsNsHpHybT7ePGGMYd/bk9N/wJx6gKz9Wxw0r1ZOcrZwllCqWY4ABJPgAMk1rVrWqy6heNKAS8zhIk6YUnhiTy5EZ8yx76u/effmLS7gjq6iL3Susbf5WNVhui0wS6krEZEMbSD2jhF+DsfdUc/VKMCmPaLkW7sjsvHYWywpgt9KR8Y43wMt6u4DuAFZulK6kqVIi3e4rD7VbNR31u0Mg59UfvRwDwsP4Ed4JHfWYpQ1ezBOjWzQNVk06+WR/RMMhjmX9ji4ZR054xxDxKqa2SVgQCOYPSqE3t2Qj1STA/rY0lPrPFGfy6tvd9emXTbViSSIghJ5kmPMZJ8zw1zYOmUoFsu6Uii9t9VM99dS8z86yKPKL5tQPXw59ZPjWwWzeiJaWsUCD6CjiP2mPN2PmWya4HZGyLcRtLfiJ4ieyTOSck5x1zzzWWqmPG4tt9xZztJIUpXRcX8ac3kRB+0wH8TViRhN4OmrNptyrDJWJpF8mjHGvxGPUTVO7r70x6pb46Sccbeoxs3+pV/CrA3g7xrT5JLBbTLNLMhjzGwZVDDhZi65XIUnABznHdkit93n1pafeH8qSuPK1+2NHTBNQdmxlUbvf2hM958nU/N24xjxkYAsfPCkKPD0vGrxZsAk93OtXgxu7kcyDdTjn3gzy/+XFT/kt6VFdxMK3st7dDsksNuLyRQZZxlM/oxH6OPb+kT4FR3VYlcIYgqhVGAoAA8ABgVzq8YqKpE5S1OxSlKYUoredsr8huhNbjhinD4A6IxUrIg8AyMSB7YHICsXu3+trP23/l5qtrevpva6ZMeXFEVlBPdwMOP/8AGXHvqpd2/wBbWftv/LzVwzhpyqjqjK4P5NiGPKtXNOPyi4i7TpPOnaf/AHZV4/8AUedbSVrbtls89leSRMCFLF4m6BkJyOEjvXPCfAjzFU/JWyYmF8myKKAAAMAcgBX2qu2Q3xRlFi1DKuOXbqCVbpguF5q3iQCvIn0elWLp2swXC8UE0co8UdW/HB5VeM4yWxKUXHk9lU9vw0dI5IboYUyZjk7slRlD4Z4eIH1L4VcNcXjB6gH1iicNcaCMtLsrXcZqvHbTw8QbspQwAxyWVenL9tXPvr5VlpGB0AHqFK2EdKSCTt2QzdAMaYinqssoI8D2rn+BFTWoPu+fsbrUbJicpcGdM/YnAYAeOOWfaFTiiHBs/ExSlKYQVwmbCknoAf4VzqP7far8n0+4YHDshjjxzPHL6C4HkTn3VjdKzUrdGG3Ln/lMXtyfmNXzdcctqZPX/aM34AJiuzc8MaXGPCSUfhK1cdim7LUtUtiMZlS4XzEqZYjyB4RU48RKy5l/e5OKUpVSIpSlACoNtOca5pOO9bkN6hECPjU5qETv220MagZW1tGYnweVuHH7hB/GlkPDn4Zx2O+t9XJ68cA9whOKnNQbTCIdoLuPn/SraOYHuzEeyx68ZPuNTmiPAT5+F9ClKUwgpSlAEK3h/wBo0sjr8uUe4q2a+WY/+IpyeosVA9Xaj/zrjtUxl1jTIF5iPtbiQeAC4jb94Ee+vl78ztFA5OBc2bRAeLRuZD/lxU3z8osuPhk5pSlUIilKUAKg+0I/59pn3Vxn3RnH8TU4quNTvw+01rGDkRQsp8maGdyP3Sh99TyOkvdfY8OX7MsetYdsf7Xe/fz/AJr1s9WsG2P9rvfv5/zXqH5PC9yuDk2Zsv6tPZH8BXdXTZf1aeyP4Cu6us5yDb5D/wAtP3sf8TVOaLpdzOzLaJIzAZYRtwnGe/mOWau3evaGTS5+HqhR/csqFj+7xVXe5u+CajwE47WFlHmylXH+VXrizRvKkzoxuoNmN/3Q1f8AU3P/AFP++n+6Gr/qbn/qf99bC0qn8ePmxf3PyNev90NX/U3P/U/76f7oav8Aqbn/AKn/AH1sLSj+PHzYfufka6y7C6mxy1tMx6ZZlJx4ZLVcG7LTJbfToop0McitISpxnDTOw6eRFZTU9q7O3fs7i5hifAPC7qpwehwT5V061tPHHp8t5AyyKsbGNgcqzZ4V5ju48CmhjjjbdmSlKSqjE7ZbzYLFjEi9tOOqA4VMjI7RueMjBwATzHQEGqzv96GpXDBUk7PPSOCMZPlz4nJ9RFYbZ3RZL+7SHiPFIxaSQ8yBzZ3PiT/EitgtA2YtrJOC3jC/afq7ebN1P8B3YqUXPNvdId6cfqykoNmNYusEpdsG75pWUfuzOD+Ar22u5S+Zst8njB6kuxb8FTB/eq9aVT+PHvbF/c+xUcu51Le3nnnnMrRxSOqIvAuVjYrxEkscHny4enhyqH7u/rS0+8P5UlXptjKF0+7J6C3l/LaqL3efWlp94fypKjkgo5I0h4Scots2E1H+pk9hv9JrXLYRQb+zz07VPxByPjitk5E4gQehGPxrV+xc2lzGWPO2nUsfuZRxf6TT/kcxfqLi3TRtFSvitkZHQ19rrIClKUAYPbkD/Zt7np8ml/KaqR3b/W1n7b/y81XBvQvxFpdx3mRREB94wU/gpY+6qg3b/W1n7b/y81cmV/5Io6Mfgfz9GxNY7XdnoLyPs7mMOvUHoVOMZVhzU+qvVe30cKGSZ1jQYyzsFAyQBknlzJA99eaw2htp24IbiGR8cXCkiscAgE4BzjJHPzFdTrhkFfKKw1nchKvOznVx9ib0W/fQEH1cI9dRDUNgtQtzxNay+j0eIdp7x2RLD3gVsdSoS/Hg+NiiyyRrdZ7aahbNwLdTKQclJDx+7hmBIHqxUy2e32SKQt9GGX9bECGHTmyEkN3klSD4KatPUtHguF4Z4o5V8HUN7xnofMVUe8XdmtpGbm1LdkCA8ZJbg4iAGVupXOMg5IznOOk5QyY94ux1KM9mi4bG+jmjWWJg6OMqynIIpVMbqNr/AJLJLDMx7Fl7RcnkrhlBx7QOT7PmaVeGRSjZKUGnRNdu7OS1ni1W3XiMKmO5QdXgJyTz+wcn8CThal2larFcwpNAweNxkEfEEdQQeRB5g16iKg95sLcWsrT6PMsPGcvayAmFz4jHNPd4AAqBim3TtAqkqZOaVB124v4uV1pU+RyzbssoPngdB6zX07fXbjFvpN2W/wDrcEI/ebIrdaDQybO4AJJAA5knoAPGq8juf9sX6OnOwsn4w3dNOB6JXxVc5z/EOMemTZW/1A/8ymWG3/8Albcn0unKSU8z35A5eGCM1M7SxjhiEUSBEUYVVGABWby9g2j7kR3O/Vafey/nPXRtv/Qr621QD5vHya5wM4jc5RvUH58uZIUd9d25z6rT72X816l9/YJPE8UqhkdSrKe8H/31pYq4IaTqb+TuRwQCCCCMgjoQehFcqrfTdVm0RhbXvHJY5xBdAZ7ME8o5QOmOgx/4RjklgWN/HMgkhdZEPRkYMD7xTqViSjR6KUrw6trcFrGZLiVY1Hex6+Sjqx8gCaYU7dS1BIInmlPCkalmPkPAd57gO+onuzsndJ9QmGJb6TtAPsxLkQr58s8+8cNYzgm12VGdGh0yNuIBuTXJH0SR3J3+HrP0LHRAAABgDkAO4Ui6nZR9KruQneTbvCbbUogS1m/zgHfDJ6Mnrx58hknuqYWV6k0aSxsGR1DKw6EEZBrsliDKVYAqwIIPMEEYII9VV1G8uguylXm0x2LKy5Z7YsckMOpTPPP/AO30h9LvsYupV3LIpXj0vV4blBJbyJIh71OfcR1B8jzr2U4grhNMqKWYhVUEknkAAMkn3V03+oxQIZJpFjQdWdgo+P8ACoBeX82uP2NtxxacG+euCCrTYP0IweeM9fjjHCyylQ0Y37Hs3fg3l1daow9GU9hbZHMRRnDHxHEwHI9GDV6N59k4givYR85ZSibHjH/ernuGMEnwU1LrO0SKNY41CoihVUdAAMACu1lBBBGQeRBo07Ubq6rPNpmopcQxzRHKSKGU+RHeO4joR3GvVVbo0mhStlXk0yRiwKgs1szdQR9j/wB/S+nPtN1WG4QSQSLIh/SUg+4+B8jzoTvZmSjW64PVSleHV9bgtYzJcSrGo72PM+Sjqx8gCaYU7NU1KO3hkmlOEjUsx8h3Ad5PQDvNVNszbyHVLC7mGJb35TOR9lOyIhX3R45+YrNpHNrkyM6NFpkbcSq3Jrlh0JH2Ph6yfQyG0AxrulgdOyuPyqjLq39V9lorTt7/AETitYNsf7Xe/fz/AJr1s/WsG2P9rvfv5/zXqX5PC9xsHJszZf1aeyP4Cu6umy/q09kfwFd1dZznn1CyWaKSJxlZEZGHkwIPwNa1oZrC7GeU1tL6gSp9+Fdf8rVs5Vebz93zXQ+VWwzOq4dP1ijpj9sd3iOXcK588HJWuUVxSp0ya6JrEd1Ak8JyjjI8QehU+BByCPEV7q1x2U2zuNOkbsvSQn5yB8gFhyPdlHGMZx3YIOBi0bDfPYuuZRLC3eChce4x55esD1VsM8ZLfZhLE09ie10Xt6kMbyysFRFLMx6AAZJqF3m+bT1UmMyyn7Kxsvxl4RVa7Z7wZ9QwjARQA5ESnPEQfRLtgcRHcMAA+JANbPPGK5COJt7mM1vUpL+9eRQS88gWNPAEhIl78cuHPdnJq3tudE7HQXt4+YhjhGfERSxM7HzIUmsRuq3fPGwvbpSrY+ZiYc1yMGRweYYjIC9wJzzOBZV/ZJNE8UgykilGHiGBB+BpMWN6W5csac1aS7FFbpLxY9UTjOO0jeNfaPA49WQhHrIFX5Ws+0Gz81hcGKXIZTxRyDlxhSCroR0IOMgc1PuJsLZnfSAoS/RuIcu2jAIPm6ciD7OQT3DpSYcih0S2NyQct0WtSoU++DTccpZCfAQyj/UoHxqK7Rb7HZStlEY8j+tl4Sw81QZXp3sT7NXllhHlk1jk+xld8m1SxwfIo2+clw0mD9GMEEA+bkAY+yG8s17u8+tLT7w/lSVL92+wkk8hv70NzJaMPks7Ef1rA9w/Rz168gFzXljLLY3KnpNbSYII/SQ8LA+RGR6jyrkyN6lkfBeKVOKNoKoPetoJt9QdwPm7gdqvhxchKPXxYY+3Vg7D7zTqFz2BtxFiFpCwk4uavEuAOAcvTznPdWf2w2WS/tjC54WB4o3xngcA4OO8EEgjvBPTrXTkissNiMW4S3MLuq2oFzZrC7fPW4CMCeZQco358z6IwT4g+IqbVrS8d3pl2M8UM8ecHqrryzg9HRuXw6MOVl6JvtgZQLuJ4mxzZBxofcPTHqwfWaXHmVaZ7MaeN3aLLpUKk3w6aBykkY+AhlHxZQPjUL2p3ySzqY7NGt1PIyMQZCPBQuVTPjlj4YPOqSywiuRFjk+w3v7Ti4nS0hPEsLZfHPilI4Qox14QSOXexHVaj27f61s/bf8Al5qlu73d46K17dqUIRjDE2QwJRh2jjuOCcKeYzk88YiG7H60svab+XlrlalrjKXcuq0tLsi7tu9LNxp9zGo4mMZZV8WTDqPeygVSW7vXUtb+GVyBG4Mbt4LJjB9QcISfDNbF1RG8rYR7SZp4lJtpCWyOfZMeZVvBSfonp+jy5Zrni01NdieJreLL3pVH7I72ZrVFiuEM8SjCkHEigd2TycdAASCPE9KnUO+LTSMs8iHwMMhP4oGHxqsc0JLkR45Im1RneTeJHpl1xnHHGY19qT0Vx6ic+4msJqO+qyQfMpLM3d6PZj3mTBA9Smqy2n2tudSlTtByBxFBGCQCc9B1dyOWfDoBk0mTNFKluxoY3ds8Gh6LJdSmKLmwQv7gVB+LClXLuw2IayiaWcYnmAyuc9mg5hMjkTnmxHLoOeMlU4fjRcerk2WVp7Enm16JbqO1PF2siNIvL0cKcHn4+VZGoLvHRreay1JQWW1kKygfqpgEZsDrjoB4tU1trlZEWSNgyOAysDkEEZBB8xXUnu0Sa2TO2lKUworqu5wiO7cgqlifIAk121Ct5usHsVsIPSub09kq+CNykdsdBw5H4n9E1knSs2Kt0ct0EDLpMBYYLmR8e1K5HwxUzrx6Rpq28EUCfRiRUBPU8KgZPmeteyiKpUbJ22zhNCrqVdQysMFWAIIPcQeRqHXm6i0LF7Z57Nz1NtKUB9xyAPJcVNKUNJ8mKTXBCju9uCOE6re8PkwDfvda79M3X2UTiSUSXUo/vLlzIeufonC9fEZqXUrNKN1s+AV9pSmFFfGXIweYNfaUAQ/Ud1llI5kh7S0kP6ds5j/y81HuArpG724A4Rqt7w+bAt+/199TalLoQ+uRDbHdVZqwe5ae8cdGuZDJ17uHkCPJs1MI4woCqAABgADAA8ABXKlaklwK5N8ilKVph8ZQQQRkHkQah+obrLN3MluZrOQ9WtpDH07uHmo9wFTGlY0nyapNcEJO724I4Tqt7w+TgN+/199ejS911lE4klEl1KP7y5cyHrnpyU4PTIJqXUrNKN1s+AV4LrQoZLiG5dSZYAwjbiYACQcLZUHByPEGshSmFFRC+3U6dNJJJJC5aRmd/npgCXJLcg+Bkk8hUvpWNJ8mptcHGNAAAOgGB7q5UpWmClKUAYDaLYWzvTxTxfOfrUPA/fjJH0sZ6NkVDrjcXF/d3Ug9tEb/AE8P8KtClTljjLlDqclwyroNxcf95dufYjVT/mLfwqV7PbubKzIeOPjkHSWU8bA+K/oqfNQKk1KI4oR4QOcn3FKUqgh4dX0SC6j7O4jWRPAjofFSOanzBBqCXu4+2YkwzzRg9FbhcD1cg34k1ZNKSUIy5Qyk1wVXFuLXPpXbEfsxAH8S5qR6BupsbZg5Vp3HMNMQwByCMIoCZBHIkEjxqY0pY4oR4RrySfcVgdd2GsrxuO4gDPy9NWZGOOmWQgnHnms9SqNJ8iptcEf2f2Es7KQy20RVypQsZJH9ElWIw7EDmo6eFSClKEkuAbb5PDq+iQXSdncRLIvcGHMHxU9VPmCDUFvtyFsxJhnmjH2TwuB6sgN+LGrIpSyhGXKNUmuCrIdxaZ9O7cj9mNVP4szD4VLNnd3NlZkPHH2ko6SyniYHxXkFU+agVJ6VkcUI8I1zk+5xljDKVPQjB9R5VGNI3Z2FrMk8MTLJHkqTLKwGVKnkzEH0SR0qU0p6TFTa4FfHQEEEAg8iD319pWmEI1jdDYTEtGr27H9SQF/cYFR/4QKwUu4tc+jdsB5xAn4OKtSlSlhhLlDrJJdys7XcbACO1uZm8kCJn8QxqZ6DsfaWX9nhVWxgucs5HhxtlseWcVmaU0ccY8Ixzk+WKUpTinXc2yyIySKGRwVZSMggjBBHeCKgabP3+lk/7Oxd2pJPyWR+F48nJ7OQ8iPX+BJJKlK42MpUepN6kKZF1bXdsQcHtIWK+5lzkeeK+je9p55I0zn7KwS5+KilK555ZRmolVCLVnTJtpqF16On6fJGDkdvd/NqvnwdWHmCfUayeyexXyZ2uLiU3N3JyeZhjA+zGP0R09eOgGAFK6FHuybl2RKKUpTCClKUAKUpQApSlAClKUAKUpQApSlAClKUAKUpQApSlAClKUAKUpQApSlAClKUAKUpQApSlAClKUAKUpQApSlAClKUAKUpQApSlAClKUAKUpQApSlAClKUAKUpQApSlAH/2Q=="/>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US">
              <a:latin typeface="Georgia" pitchFamily="18" charset="0"/>
            </a:endParaRPr>
          </a:p>
        </p:txBody>
      </p:sp>
      <p:sp>
        <p:nvSpPr>
          <p:cNvPr id="40966" name="AutoShape 8" descr="data:image/jpeg;base64,/9j/4AAQSkZJRgABAQAAAQABAAD/2wCEAAkGBhMSERUTERQWFRUWFx4YGBYYGBgaHRwcGBYWGRgbGhoYHSgfHSEjGhwaIC8gIycpLC0sHSAxNTAqNSYtLCsBCQoKDgwOGg8PGiwkHyQsKS82LCksLCwsLyksLCksLCwsLCwsKSwsLCwsLCwsLCwsLCwsLCksKSwsLCwpLCwsKf/AABEIAGgB5gMBIgACEQEDEQH/xAAcAAEAAgIDAQAAAAAAAAAAAAAABgcFCAIDBAH/xABOEAACAQMBBQQFCAYHBgQHAAABAgMABBEFBgcSITETQVFhInFygaEUIzI1UnORs0JTYpKxtCQzNEN0orIVFhclk+KCwdLwJlRjg6PC0f/EABgBAAMBAQAAAAAAAAAAAAAAAAACAwEE/8QAKhEAAgIBAwIGAgIDAAAAAAAAAAECEQMSITEiQTJRYXGBsQQTFPAjM5H/2gAMAwEAAhEDEQA/ALxpSlAClKUAKUpQApSlAClKUAKUpQApSlAClKUAKUpQApSlAClKUAKUpQApSlACoRtF9e6X93c/l1N6hG0X17pf3dz+XST4/wCfY8Ofh/RN6UpTiClKUAKUpQApSlAClKUAKUpQApSlAClKUAKUpQApSlAClKUAKUpQBhdtfq68/wANL+U1Ufu3+tbP23/l5qvDbX6uvP8ADS/lNVH7t/rWz9t/5eauXL/sidGPwv8AvY2KpSldRzilKUAKUpQApSlACuLuACSQAOZJ5AV4de1yKzge4nbCIPeT3KPMnlULsdmrjVsXGplorc+lFZISo4eqtKeRJ7+49Po81pXLshlG92ZrUt6OmQHD3SMc4xGGk5+uMEfGvPBve0tmCmcoT044pVH4lcD31I9N0C3t14YII4x+yijPmTjJPma9U9ojjhdFYHqGAI/A0dRtx8n/AH4OvT9SinQPBIkqH9JGDD8RXpqE6tu3VG+UaW/yO4HcnKKTH6Lx9AOo5DAznBNZDY/a43ayRTp2N3AeGaLw8HXxU9e/1kEEmremDjtaM/ZX8cyccMiSISQGRgwyDgjI5cjyrvqEbnPqtPvZfzXqaySBQSxAAGSTyAA6kmiLtJmSVNo5VgtZ25sbUkT3MasvVAeJh60TLD8KjB1C61qRktZHttPQlWnXlJORyIjz9FfP8c81Em0PYaytAOwt0DD9NhxP4/SbJ69wwKzU3wbpS8Rh/wDjLpfUzOB9rsZsf6KkGj7WWl1yt7iOQ4zwhsNjx4DhvhWUMQ6YH4VG9d3d2V16RiEUvUTQ4jcMOjZUYYj9oGt6g6H5kmpUB0vaC5064Sz1N+1ikPDb3nTJ7kl8D5k5825kT6hOxWqFKVX19r1zqk72unP2NtGeGe8HUnvSH/1D15A4ePW6NUbJVrO11nacri4jjbGeEtlsewuW+FYD/jJpfXtnx9rsZsf6KyWg7vbK1AKQrJJ1M0oDuSepyRgE9/CBUi7IdMD8KzqN6fUwujbb2N2QLe5jdjzCZ4WPqR8N8KzlYDXdhLK7B7aBOL9YgCOMHI9JeZwe45HlUbh1O60eRYr2Rrixc8KXLc3hPcsp7x5+vH2RltchSfBYdK+KwIyOYPQ19pxBWF1rbKytMi5uI0YDPBnifHsLlvhUd1XW7jUbh7PTn7KGI8NzdjqD3xRfteJHTrkcuLN6DsFZWgzHCrSdTLIA8hJ6nibpk88DApLb4HpLkxX/ABk0vr2z4+12M2P9FZ3R9sbK6OLe4jdiM8HFhsew2G+FZfsx4D8Kj+ubAWN2CZIFV+oljARwR0PEvXH7WR5UdQdPqSKoRtF9e6X93c/l157HV7nS547a/kM9pK3BBdn6SMfoxzePL9L35xng9G0X17pf3dz+XWN2vlfZsVT+H9E3rDSbZWKyGNru3DhuAoZU4gwOCpGc5zyxWZrWzWfrOf8Axr/zDVmXJooIQUrNk68epavBbrx3EscS+LsFz5DJ51Fd4u8EWKiKHDXLjIzzEanI42HeSQcDyJ7udP2mlXuoytIiS3MnRpDjA8i7EIuM54QRjuFLkzaXpStmxx2rZedlvCsJp0ginDyOcKAkmCQC30uHh6A99SOqf2O3X31ve29xKIQkbFmAkJbnG68gFx1Yd9TPeDt0unxBUAe4kB7NT0UDq747h3DqTy5cyGjN6dU9jJRVpRJBqmswWycdxKkS9AXYDJ8ADzJ8hUSu98unp9DtpfYjx+aVqpLa0vNTuTw8U8xGWZjgKuccz0RfIDxwCasDTtxi8P8ASLpuLwiVQB5cThs+vAqSy5J+Bbeo+iMfEzNWu+bT2+n20Xm8efyi1S7StaguV47eVJVHIlGBwfAjqD5Gq5v9xicP9Hun4vCVVYHyygXHrwfVVf3lheaXcji4oZgMq6HKuO/B6OvTKsPDIHKh5MkPGtvQNEZeFmydKie7/bhdQhIcBJ48CRR0Oejp38J8DzB5c+RMsrpTUlaItU6YrG6xtHbWoBuZkjz0DH0j7Kj0j7hUX3m7emyRYbcj5RIM5OD2aZxxYPUk5Cg8uRJzjBqrZ/Ze71OZ2TLc/nZ5WJAJ7ixyWbHMKOgxnAIqM8tPTFWykcdq2Wpc759PX6HbyezHw/mlTXC3302DH0lnj82jU/lux+FY213FxcI7W6lLd/ZqiD8HDn40utxcXCeyupQ3d2iI4/BAh+NL/m52GrGTjRNr7S75W86O2M8HNXx4lGAb4VmK1v2n2RudOkXtehOYpoycEjwPIo4HPHrwTg1au63bd7yNobg5nhAPF07RDyDEfaB5HHip78DceVt6ZKmLLHStE7pSsbtDr0VnbvPMTwr0A6sx+iq+ZP8A/TyFXboktz3XFwsal5GVFUZLMQAB4knkKiOob2tOiJAlaUj9UjMPc5wh9xqodf2lutTnUPluJsRW6ZKgnoAP0mx1c+Z9EchL9E3JSuoa7mEWf7uMBmHrc+jnyAI865v3Sm6xr5L/AK4x8TJFBvqsWOGS4QeLIpH4I7H4VKdE2rtLwf0aZHOMlejgeaNhh7xUJk3F2+PRupwf2hER+ART8ah+0m7W8sPn0btUTn2sXErp19IrnKgfaUnHPOBW68sN5K/YNMHwy4ttfq68/wANL+U1Ufu3+tbP23/l5qmGi7wGvNNvba5IM6WkrK/IdoojbJIHIMOWccjnI7wIfu3+tbP23/l5qSclKcGhoRcYtP8AuxsVSlVFvP3iSdq9naOUVPRmkUkMW70Vh9EL3kcyeXLBz0zmoK2QjFydIsDWtubK0JWe4QOOqLl3HrRASPeKjs++uxU4VLhx4qiAf53B+FQHZHdfcXqCUssELc1dlLM4+0qAjkefpEjPUAg5qZLuLt8c7m4z5CID8ChPxqClllulRXTBbNmXsN7unSEBpHiJ/WIwHvZcqPeal9rdpKgeJ1dGGVZSGBHiCORqodd3KTRqXtJhNgf1bgIx9Tg8JPkQo86iOz20lzps5KZXDYlgbIDY5EMP0W8GHMcuo5E/dKDrIg/XGS6WbI0rx6RqsdzBHPEcpIvEPHzBHcQcgjxBpXUQIZqUf+0dYW3bnb6eqyyL3NNIMxgjvAXn7nB61P6hO61OOK7uScm4u5WB/ZVuFB6hzqbUkeLHnzXkKUpTiCoPt7afJp7fVIhgxMIrgD9KCRgpJ5cyjEEfH6IqcVjtotOFxaTwn+8idc+BKkAjzBwayStDRdMjW54Y0tPvZfzXrhvEuHuJLfS4WKm6JaZh1WBOberiII58jgqfpV93NPnSoj4vIfxkamyy9vrGo3LYIi4LWM+AUcUo/fAPvqa8KRR7Tb8iY2NikMaRRKFRFCqo7gK76UqpEUpSgDF7S7Px3ttJbyj0XHI96sPosPMH8eYPI1ht3GtSS2zQXP8AaLRzBJnv4foNz5nI5cXeVJ76ltQaGM2+0LgDCXlqHPnJC3D8EH+akezTHW6aPRvJ1aRYYrO2OLi9fsVOeap/ev1zyBAyOYznuqQ6Dokdpbx28IwiDHmT1Zj5k5J9dRaFflG0MjE5WztVUL4STEniHrQke4VOaFu2wlskhSlKcQV5dT02O4heGZeJJF4WHr7we4g8we4gV6qUAQjdtevEZ9MnPFJZsAjH9KF+cZ9wxyHQFR3V7t42uvb2nDB/X3Drbw93pycs5xywM4Pjisdr47DXbCZRyuYpbeQ93oAOnlksQPUK+61ifXrOE5xbW73JHcS57Nc+YIBqfCorVu/kkmy+z8dlax28fRB6TfaY/SY+s/gMDurK0pTpUTbsUpStMPBrmixXdvJbzDiSRcHy8GHmDgg+IqstBvpH1PTYZzme0F1bynvPBH82/P7UeDnv51blVpqGniPae3cAATRFz5ssMyH/ACqlSybU/VfZSD5XuWXWtOvy8Oo3DHmFu5Gx6p2NbLVrJtSf6bd/4mb816j+VwvcfD3JVsls0+sXs11ck9gJCXwcFicFIVI5gKnDk9ccOOZyLrtLRIkWOJVRFGFVQAAB3ACsNsHpHybT7ePGGMYd/bk9N/wJx6gKz9Wxw0r1ZOcrZwllCqWY4ABJPgAMk1rVrWqy6heNKAS8zhIk6YUnhiTy5EZ8yx76u/effmLS7gjq6iL3Susbf5WNVhui0wS6krEZEMbSD2jhF+DsfdUc/VKMCmPaLkW7sjsvHYWywpgt9KR8Y43wMt6u4DuAFZulK6kqVIi3e4rD7VbNR31u0Mg59UfvRwDwsP4Ed4JHfWYpQ1ezBOjWzQNVk06+WR/RMMhjmX9ji4ZR054xxDxKqa2SVgQCOYPSqE3t2Qj1STA/rY0lPrPFGfy6tvd9emXTbViSSIghJ5kmPMZJ8zw1zYOmUoFsu6Uii9t9VM99dS8z86yKPKL5tQPXw59ZPjWwWzeiJaWsUCD6CjiP2mPN2PmWya4HZGyLcRtLfiJ4ieyTOSck5x1zzzWWqmPG4tt9xZztJIUpXRcX8ac3kRB+0wH8TViRhN4OmrNptyrDJWJpF8mjHGvxGPUTVO7r70x6pb46Sccbeoxs3+pV/CrA3g7xrT5JLBbTLNLMhjzGwZVDDhZi65XIUnABznHdkit93n1pafeH8qSuPK1+2NHTBNQdmxlUbvf2hM958nU/N24xjxkYAsfPCkKPD0vGrxZsAk93OtXgxu7kcyDdTjn3gzy/+XFT/kt6VFdxMK3st7dDsksNuLyRQZZxlM/oxH6OPb+kT4FR3VYlcIYgqhVGAoAA8ABgVzq8YqKpE5S1OxSlKYUoredsr8huhNbjhinD4A6IxUrIg8AyMSB7YHICsXu3+trP23/l5qtrevpva6ZMeXFEVlBPdwMOP/8AGXHvqpd2/wBbWftv/LzVwzhpyqjqjK4P5NiGPKtXNOPyi4i7TpPOnaf/AHZV4/8AUedbSVrbtls89leSRMCFLF4m6BkJyOEjvXPCfAjzFU/JWyYmF8myKKAAAMAcgBX2qu2Q3xRlFi1DKuOXbqCVbpguF5q3iQCvIn0elWLp2swXC8UE0co8UdW/HB5VeM4yWxKUXHk9lU9vw0dI5IboYUyZjk7slRlD4Z4eIH1L4VcNcXjB6gH1iicNcaCMtLsrXcZqvHbTw8QbspQwAxyWVenL9tXPvr5VlpGB0AHqFK2EdKSCTt2QzdAMaYinqssoI8D2rn+BFTWoPu+fsbrUbJicpcGdM/YnAYAeOOWfaFTiiHBs/ExSlKYQVwmbCknoAf4VzqP7far8n0+4YHDshjjxzPHL6C4HkTn3VjdKzUrdGG3Ln/lMXtyfmNXzdcctqZPX/aM34AJiuzc8MaXGPCSUfhK1cdim7LUtUtiMZlS4XzEqZYjyB4RU48RKy5l/e5OKUpVSIpSlACoNtOca5pOO9bkN6hECPjU5qETv220MagZW1tGYnweVuHH7hB/GlkPDn4Zx2O+t9XJ68cA9whOKnNQbTCIdoLuPn/SraOYHuzEeyx68ZPuNTmiPAT5+F9ClKUwgpSlAEK3h/wBo0sjr8uUe4q2a+WY/+IpyeosVA9Xaj/zrjtUxl1jTIF5iPtbiQeAC4jb94Ee+vl78ztFA5OBc2bRAeLRuZD/lxU3z8osuPhk5pSlUIilKUAKg+0I/59pn3Vxn3RnH8TU4quNTvw+01rGDkRQsp8maGdyP3Sh99TyOkvdfY8OX7MsetYdsf7Xe/fz/AJr1s9WsG2P9rvfv5/zXqH5PC9yuDk2Zsv6tPZH8BXdXTZf1aeyP4Cu6us5yDb5D/wAtP3sf8TVOaLpdzOzLaJIzAZYRtwnGe/mOWau3evaGTS5+HqhR/csqFj+7xVXe5u+CajwE47WFlHmylXH+VXrizRvKkzoxuoNmN/3Q1f8AU3P/AFP++n+6Gr/qbn/qf99bC0qn8ePmxf3PyNev90NX/U3P/U/76f7oav8Aqbn/AKn/AH1sLSj+PHzYfufka6y7C6mxy1tMx6ZZlJx4ZLVcG7LTJbfToop0McitISpxnDTOw6eRFZTU9q7O3fs7i5hifAPC7qpwehwT5V061tPHHp8t5AyyKsbGNgcqzZ4V5ju48CmhjjjbdmSlKSqjE7ZbzYLFjEi9tOOqA4VMjI7RueMjBwATzHQEGqzv96GpXDBUk7PPSOCMZPlz4nJ9RFYbZ3RZL+7SHiPFIxaSQ8yBzZ3PiT/EitgtA2YtrJOC3jC/afq7ebN1P8B3YqUXPNvdId6cfqykoNmNYusEpdsG75pWUfuzOD+Ar22u5S+Zst8njB6kuxb8FTB/eq9aVT+PHvbF/c+xUcu51Le3nnnnMrRxSOqIvAuVjYrxEkscHny4enhyqH7u/rS0+8P5UlXptjKF0+7J6C3l/LaqL3efWlp94fypKjkgo5I0h4Scots2E1H+pk9hv9JrXLYRQb+zz07VPxByPjitk5E4gQehGPxrV+xc2lzGWPO2nUsfuZRxf6TT/kcxfqLi3TRtFSvitkZHQ19rrIClKUAYPbkD/Zt7np8ml/KaqR3b/W1n7b/y81XBvQvxFpdx3mRREB94wU/gpY+6qg3b/W1n7b/y81cmV/5Io6Mfgfz9GxNY7XdnoLyPs7mMOvUHoVOMZVhzU+qvVe30cKGSZ1jQYyzsFAyQBknlzJA99eaw2htp24IbiGR8cXCkiscAgE4BzjJHPzFdTrhkFfKKw1nchKvOznVx9ib0W/fQEH1cI9dRDUNgtQtzxNay+j0eIdp7x2RLD3gVsdSoS/Hg+NiiyyRrdZ7aahbNwLdTKQclJDx+7hmBIHqxUy2e32SKQt9GGX9bECGHTmyEkN3klSD4KatPUtHguF4Z4o5V8HUN7xnofMVUe8XdmtpGbm1LdkCA8ZJbg4iAGVupXOMg5IznOOk5QyY94ux1KM9mi4bG+jmjWWJg6OMqynIIpVMbqNr/AJLJLDMx7Fl7RcnkrhlBx7QOT7PmaVeGRSjZKUGnRNdu7OS1ni1W3XiMKmO5QdXgJyTz+wcn8CThal2larFcwpNAweNxkEfEEdQQeRB5g16iKg95sLcWsrT6PMsPGcvayAmFz4jHNPd4AAqBim3TtAqkqZOaVB124v4uV1pU+RyzbssoPngdB6zX07fXbjFvpN2W/wDrcEI/ebIrdaDQybO4AJJAA5knoAPGq8juf9sX6OnOwsn4w3dNOB6JXxVc5z/EOMemTZW/1A/8ymWG3/8Albcn0unKSU8z35A5eGCM1M7SxjhiEUSBEUYVVGABWby9g2j7kR3O/Vafey/nPXRtv/Qr621QD5vHya5wM4jc5RvUH58uZIUd9d25z6rT72X816l9/YJPE8UqhkdSrKe8H/31pYq4IaTqb+TuRwQCCCCMgjoQehFcqrfTdVm0RhbXvHJY5xBdAZ7ME8o5QOmOgx/4RjklgWN/HMgkhdZEPRkYMD7xTqViSjR6KUrw6trcFrGZLiVY1Hex6+Sjqx8gCaYU7dS1BIInmlPCkalmPkPAd57gO+onuzsndJ9QmGJb6TtAPsxLkQr58s8+8cNYzgm12VGdGh0yNuIBuTXJH0SR3J3+HrP0LHRAAABgDkAO4Ui6nZR9KruQneTbvCbbUogS1m/zgHfDJ6Mnrx58hknuqYWV6k0aSxsGR1DKw6EEZBrsliDKVYAqwIIPMEEYII9VV1G8uguylXm0x2LKy5Z7YsckMOpTPPP/AO30h9LvsYupV3LIpXj0vV4blBJbyJIh71OfcR1B8jzr2U4grhNMqKWYhVUEknkAAMkn3V03+oxQIZJpFjQdWdgo+P8ACoBeX82uP2NtxxacG+euCCrTYP0IweeM9fjjHCyylQ0Y37Hs3fg3l1daow9GU9hbZHMRRnDHxHEwHI9GDV6N59k4givYR85ZSibHjH/ernuGMEnwU1LrO0SKNY41CoihVUdAAMACu1lBBBGQeRBo07Ubq6rPNpmopcQxzRHKSKGU+RHeO4joR3GvVVbo0mhStlXk0yRiwKgs1szdQR9j/wB/S+nPtN1WG4QSQSLIh/SUg+4+B8jzoTvZmSjW64PVSleHV9bgtYzJcSrGo72PM+Sjqx8gCaYU7NU1KO3hkmlOEjUsx8h3Ad5PQDvNVNszbyHVLC7mGJb35TOR9lOyIhX3R45+YrNpHNrkyM6NFpkbcSq3Jrlh0JH2Ph6yfQyG0AxrulgdOyuPyqjLq39V9lorTt7/AETitYNsf7Xe/fz/AJr1s/WsG2P9rvfv5/zXqX5PC9xsHJszZf1aeyP4Cu6umy/q09kfwFd1dZznn1CyWaKSJxlZEZGHkwIPwNa1oZrC7GeU1tL6gSp9+Fdf8rVs5Vebz93zXQ+VWwzOq4dP1ijpj9sd3iOXcK588HJWuUVxSp0ya6JrEd1Ak8JyjjI8QehU+BByCPEV7q1x2U2zuNOkbsvSQn5yB8gFhyPdlHGMZx3YIOBi0bDfPYuuZRLC3eChce4x55esD1VsM8ZLfZhLE09ie10Xt6kMbyysFRFLMx6AAZJqF3m+bT1UmMyyn7Kxsvxl4RVa7Z7wZ9QwjARQA5ESnPEQfRLtgcRHcMAA+JANbPPGK5COJt7mM1vUpL+9eRQS88gWNPAEhIl78cuHPdnJq3tudE7HQXt4+YhjhGfERSxM7HzIUmsRuq3fPGwvbpSrY+ZiYc1yMGRweYYjIC9wJzzOBZV/ZJNE8UgykilGHiGBB+BpMWN6W5csac1aS7FFbpLxY9UTjOO0jeNfaPA49WQhHrIFX5Ws+0Gz81hcGKXIZTxRyDlxhSCroR0IOMgc1PuJsLZnfSAoS/RuIcu2jAIPm6ciD7OQT3DpSYcih0S2NyQct0WtSoU++DTccpZCfAQyj/UoHxqK7Rb7HZStlEY8j+tl4Sw81QZXp3sT7NXllhHlk1jk+xld8m1SxwfIo2+clw0mD9GMEEA+bkAY+yG8s17u8+tLT7w/lSVL92+wkk8hv70NzJaMPks7Ef1rA9w/Rz168gFzXljLLY3KnpNbSYII/SQ8LA+RGR6jyrkyN6lkfBeKVOKNoKoPetoJt9QdwPm7gdqvhxchKPXxYY+3Vg7D7zTqFz2BtxFiFpCwk4uavEuAOAcvTznPdWf2w2WS/tjC54WB4o3xngcA4OO8EEgjvBPTrXTkissNiMW4S3MLuq2oFzZrC7fPW4CMCeZQco358z6IwT4g+IqbVrS8d3pl2M8UM8ecHqrryzg9HRuXw6MOVl6JvtgZQLuJ4mxzZBxofcPTHqwfWaXHmVaZ7MaeN3aLLpUKk3w6aBykkY+AhlHxZQPjUL2p3ySzqY7NGt1PIyMQZCPBQuVTPjlj4YPOqSywiuRFjk+w3v7Ti4nS0hPEsLZfHPilI4Qox14QSOXexHVaj27f61s/bf8Al5qlu73d46K17dqUIRjDE2QwJRh2jjuOCcKeYzk88YiG7H60svab+XlrlalrjKXcuq0tLsi7tu9LNxp9zGo4mMZZV8WTDqPeygVSW7vXUtb+GVyBG4Mbt4LJjB9QcISfDNbF1RG8rYR7SZp4lJtpCWyOfZMeZVvBSfonp+jy5Zrni01NdieJreLL3pVH7I72ZrVFiuEM8SjCkHEigd2TycdAASCPE9KnUO+LTSMs8iHwMMhP4oGHxqsc0JLkR45Im1RneTeJHpl1xnHHGY19qT0Vx6ic+4msJqO+qyQfMpLM3d6PZj3mTBA9Smqy2n2tudSlTtByBxFBGCQCc9B1dyOWfDoBk0mTNFKluxoY3ds8Gh6LJdSmKLmwQv7gVB+LClXLuw2IayiaWcYnmAyuc9mg5hMjkTnmxHLoOeMlU4fjRcerk2WVp7Enm16JbqO1PF2siNIvL0cKcHn4+VZGoLvHRreay1JQWW1kKygfqpgEZsDrjoB4tU1trlZEWSNgyOAysDkEEZBB8xXUnu0Sa2TO2lKUworqu5wiO7cgqlifIAk121Ct5usHsVsIPSub09kq+CNykdsdBw5H4n9E1knSs2Kt0ct0EDLpMBYYLmR8e1K5HwxUzrx6Rpq28EUCfRiRUBPU8KgZPmeteyiKpUbJ22zhNCrqVdQysMFWAIIPcQeRqHXm6i0LF7Z57Nz1NtKUB9xyAPJcVNKUNJ8mKTXBCju9uCOE6re8PkwDfvda79M3X2UTiSUSXUo/vLlzIeufonC9fEZqXUrNKN1s+AV9pSmFFfGXIweYNfaUAQ/Ud1llI5kh7S0kP6ds5j/y81HuArpG724A4Rqt7w+bAt+/199TalLoQ+uRDbHdVZqwe5ae8cdGuZDJ17uHkCPJs1MI4woCqAABgADAA8ABXKlaklwK5N8ilKVph8ZQQQRkHkQah+obrLN3MluZrOQ9WtpDH07uHmo9wFTGlY0nyapNcEJO724I4Tqt7w+TgN+/199ejS911lE4klEl1KP7y5cyHrnpyU4PTIJqXUrNKN1s+AV4LrQoZLiG5dSZYAwjbiYACQcLZUHByPEGshSmFFRC+3U6dNJJJJC5aRmd/npgCXJLcg+Bkk8hUvpWNJ8mptcHGNAAAOgGB7q5UpWmClKUAYDaLYWzvTxTxfOfrUPA/fjJH0sZ6NkVDrjcXF/d3Ug9tEb/AE8P8KtClTljjLlDqclwyroNxcf95dufYjVT/mLfwqV7PbubKzIeOPjkHSWU8bA+K/oqfNQKk1KI4oR4QOcn3FKUqgh4dX0SC6j7O4jWRPAjofFSOanzBBqCXu4+2YkwzzRg9FbhcD1cg34k1ZNKSUIy5Qyk1wVXFuLXPpXbEfsxAH8S5qR6BupsbZg5Vp3HMNMQwByCMIoCZBHIkEjxqY0pY4oR4RrySfcVgdd2GsrxuO4gDPy9NWZGOOmWQgnHnms9SqNJ8iptcEf2f2Es7KQy20RVypQsZJH9ElWIw7EDmo6eFSClKEkuAbb5PDq+iQXSdncRLIvcGHMHxU9VPmCDUFvtyFsxJhnmjH2TwuB6sgN+LGrIpSyhGXKNUmuCrIdxaZ9O7cj9mNVP4szD4VLNnd3NlZkPHH2ko6SyniYHxXkFU+agVJ6VkcUI8I1zk+5xljDKVPQjB9R5VGNI3Z2FrMk8MTLJHkqTLKwGVKnkzEH0SR0qU0p6TFTa4FfHQEEEAg8iD319pWmEI1jdDYTEtGr27H9SQF/cYFR/4QKwUu4tc+jdsB5xAn4OKtSlSlhhLlDrJJdys7XcbACO1uZm8kCJn8QxqZ6DsfaWX9nhVWxgucs5HhxtlseWcVmaU0ccY8Ixzk+WKUpTinXc2yyIySKGRwVZSMggjBBHeCKgabP3+lk/7Oxd2pJPyWR+F48nJ7OQ8iPX+BJJKlK42MpUepN6kKZF1bXdsQcHtIWK+5lzkeeK+je9p55I0zn7KwS5+KilK555ZRmolVCLVnTJtpqF16On6fJGDkdvd/NqvnwdWHmCfUayeyexXyZ2uLiU3N3JyeZhjA+zGP0R09eOgGAFK6FHuybl2RKKUpTCClKUAKUpQApSlAClKUAKUpQApSlAClKUAKUpQApSlAClKUAKUpQApSlAClKUAKUpQApSlAClKUAKUpQApSlAClKUAKUpQApSlAClKUAKUpQApSlAClKUAKUpQApSlAH/2Q=="/>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US">
              <a:latin typeface="Georgia" pitchFamily="18" charset="0"/>
            </a:endParaRPr>
          </a:p>
        </p:txBody>
      </p:sp>
      <p:sp>
        <p:nvSpPr>
          <p:cNvPr id="40967" name="AutoShape 10" descr="data:image/jpeg;base64,/9j/4AAQSkZJRgABAQAAAQABAAD/2wCEAAkGBhMSERUTERQWFRUWFx4YGBYYGBgaHRwcGBYWGRgbGhoYHSgfHSEjGhwaIC8gIycpLC0sHSAxNTAqNSYtLCsBCQoKDgwOGg8PGiwkHyQsKS82LCksLCwsLyksLCksLCwsLCwsKSwsLCwsLCwsLCwsLCwsLCksKSwsLCwpLCwsKf/AABEIAGgB5gMBIgACEQEDEQH/xAAcAAEAAgIDAQAAAAAAAAAAAAAABgcFCAIDBAH/xABOEAACAQMBBQQFCAYHBgQHAAABAgMABBEFBgcSITETQVFhInFygaEUIzI1UnORs0JTYpKxtCQzNEN0orIVFhclk+KCwdLwJlRjg6PC0f/EABgBAAMBAQAAAAAAAAAAAAAAAAACAwEE/8QAKhEAAgIBAwIGAgIDAAAAAAAAAAECEQMSITEiQTJRYXGBsQQTFPAjM5H/2gAMAwEAAhEDEQA/ALxpSlAClKUAKUpQApSlAClKUAKUpQApSlAClKUAKUpQApSlAClKUAKUpQApSlACoRtF9e6X93c/l1N6hG0X17pf3dz+XST4/wCfY8Ofh/RN6UpTiClKUAKUpQApSlAClKUAKUpQApSlAClKUAKUpQApSlAClKUAKUpQBhdtfq68/wANL+U1Ufu3+tbP23/l5qvDbX6uvP8ADS/lNVH7t/rWz9t/5eauXL/sidGPwv8AvY2KpSldRzilKUAKUpQApSlACuLuACSQAOZJ5AV4de1yKzge4nbCIPeT3KPMnlULsdmrjVsXGplorc+lFZISo4eqtKeRJ7+49Po81pXLshlG92ZrUt6OmQHD3SMc4xGGk5+uMEfGvPBve0tmCmcoT044pVH4lcD31I9N0C3t14YII4x+yijPmTjJPma9U9ojjhdFYHqGAI/A0dRtx8n/AH4OvT9SinQPBIkqH9JGDD8RXpqE6tu3VG+UaW/yO4HcnKKTH6Lx9AOo5DAznBNZDY/a43ayRTp2N3AeGaLw8HXxU9e/1kEEmremDjtaM/ZX8cyccMiSISQGRgwyDgjI5cjyrvqEbnPqtPvZfzXqaySBQSxAAGSTyAA6kmiLtJmSVNo5VgtZ25sbUkT3MasvVAeJh60TLD8KjB1C61qRktZHttPQlWnXlJORyIjz9FfP8c81Em0PYaytAOwt0DD9NhxP4/SbJ69wwKzU3wbpS8Rh/wDjLpfUzOB9rsZsf6KkGj7WWl1yt7iOQ4zwhsNjx4DhvhWUMQ6YH4VG9d3d2V16RiEUvUTQ4jcMOjZUYYj9oGt6g6H5kmpUB0vaC5064Sz1N+1ikPDb3nTJ7kl8D5k5825kT6hOxWqFKVX19r1zqk72unP2NtGeGe8HUnvSH/1D15A4ePW6NUbJVrO11nacri4jjbGeEtlsewuW+FYD/jJpfXtnx9rsZsf6KyWg7vbK1AKQrJJ1M0oDuSepyRgE9/CBUi7IdMD8KzqN6fUwujbb2N2QLe5jdjzCZ4WPqR8N8KzlYDXdhLK7B7aBOL9YgCOMHI9JeZwe45HlUbh1O60eRYr2Rrixc8KXLc3hPcsp7x5+vH2RltchSfBYdK+KwIyOYPQ19pxBWF1rbKytMi5uI0YDPBnifHsLlvhUd1XW7jUbh7PTn7KGI8NzdjqD3xRfteJHTrkcuLN6DsFZWgzHCrSdTLIA8hJ6nibpk88DApLb4HpLkxX/ABk0vr2z4+12M2P9FZ3R9sbK6OLe4jdiM8HFhsew2G+FZfsx4D8Kj+ubAWN2CZIFV+oljARwR0PEvXH7WR5UdQdPqSKoRtF9e6X93c/l157HV7nS547a/kM9pK3BBdn6SMfoxzePL9L35xng9G0X17pf3dz+XWN2vlfZsVT+H9E3rDSbZWKyGNru3DhuAoZU4gwOCpGc5zyxWZrWzWfrOf8Axr/zDVmXJooIQUrNk68epavBbrx3EscS+LsFz5DJ51Fd4u8EWKiKHDXLjIzzEanI42HeSQcDyJ7udP2mlXuoytIiS3MnRpDjA8i7EIuM54QRjuFLkzaXpStmxx2rZedlvCsJp0ginDyOcKAkmCQC30uHh6A99SOqf2O3X31ve29xKIQkbFmAkJbnG68gFx1Yd9TPeDt0unxBUAe4kB7NT0UDq747h3DqTy5cyGjN6dU9jJRVpRJBqmswWycdxKkS9AXYDJ8ADzJ8hUSu98unp9DtpfYjx+aVqpLa0vNTuTw8U8xGWZjgKuccz0RfIDxwCasDTtxi8P8ASLpuLwiVQB5cThs+vAqSy5J+Bbeo+iMfEzNWu+bT2+n20Xm8efyi1S7StaguV47eVJVHIlGBwfAjqD5Gq5v9xicP9Hun4vCVVYHyygXHrwfVVf3lheaXcji4oZgMq6HKuO/B6OvTKsPDIHKh5MkPGtvQNEZeFmydKie7/bhdQhIcBJ48CRR0Oejp38J8DzB5c+RMsrpTUlaItU6YrG6xtHbWoBuZkjz0DH0j7Kj0j7hUX3m7emyRYbcj5RIM5OD2aZxxYPUk5Cg8uRJzjBqrZ/Ze71OZ2TLc/nZ5WJAJ7ixyWbHMKOgxnAIqM8tPTFWykcdq2Wpc759PX6HbyezHw/mlTXC3302DH0lnj82jU/lux+FY213FxcI7W6lLd/ZqiD8HDn40utxcXCeyupQ3d2iI4/BAh+NL/m52GrGTjRNr7S75W86O2M8HNXx4lGAb4VmK1v2n2RudOkXtehOYpoycEjwPIo4HPHrwTg1au63bd7yNobg5nhAPF07RDyDEfaB5HHip78DceVt6ZKmLLHStE7pSsbtDr0VnbvPMTwr0A6sx+iq+ZP8A/TyFXboktz3XFwsal5GVFUZLMQAB4knkKiOob2tOiJAlaUj9UjMPc5wh9xqodf2lutTnUPluJsRW6ZKgnoAP0mx1c+Z9EchL9E3JSuoa7mEWf7uMBmHrc+jnyAI865v3Sm6xr5L/AK4x8TJFBvqsWOGS4QeLIpH4I7H4VKdE2rtLwf0aZHOMlejgeaNhh7xUJk3F2+PRupwf2hER+ART8ah+0m7W8sPn0btUTn2sXErp19IrnKgfaUnHPOBW68sN5K/YNMHwy4ttfq68/wANL+U1Ufu3+tbP23/l5qmGi7wGvNNvba5IM6WkrK/IdoojbJIHIMOWccjnI7wIfu3+tbP23/l5qSclKcGhoRcYtP8AuxsVSlVFvP3iSdq9naOUVPRmkUkMW70Vh9EL3kcyeXLBz0zmoK2QjFydIsDWtubK0JWe4QOOqLl3HrRASPeKjs++uxU4VLhx4qiAf53B+FQHZHdfcXqCUssELc1dlLM4+0qAjkefpEjPUAg5qZLuLt8c7m4z5CID8ChPxqClllulRXTBbNmXsN7unSEBpHiJ/WIwHvZcqPeal9rdpKgeJ1dGGVZSGBHiCORqodd3KTRqXtJhNgf1bgIx9Tg8JPkQo86iOz20lzps5KZXDYlgbIDY5EMP0W8GHMcuo5E/dKDrIg/XGS6WbI0rx6RqsdzBHPEcpIvEPHzBHcQcgjxBpXUQIZqUf+0dYW3bnb6eqyyL3NNIMxgjvAXn7nB61P6hO61OOK7uScm4u5WB/ZVuFB6hzqbUkeLHnzXkKUpTiCoPt7afJp7fVIhgxMIrgD9KCRgpJ5cyjEEfH6IqcVjtotOFxaTwn+8idc+BKkAjzBwayStDRdMjW54Y0tPvZfzXrhvEuHuJLfS4WKm6JaZh1WBOberiII58jgqfpV93NPnSoj4vIfxkamyy9vrGo3LYIi4LWM+AUcUo/fAPvqa8KRR7Tb8iY2NikMaRRKFRFCqo7gK76UqpEUpSgDF7S7Px3ttJbyj0XHI96sPosPMH8eYPI1ht3GtSS2zQXP8AaLRzBJnv4foNz5nI5cXeVJ76ltQaGM2+0LgDCXlqHPnJC3D8EH+akezTHW6aPRvJ1aRYYrO2OLi9fsVOeap/ev1zyBAyOYznuqQ6Dokdpbx28IwiDHmT1Zj5k5J9dRaFflG0MjE5WztVUL4STEniHrQke4VOaFu2wlskhSlKcQV5dT02O4heGZeJJF4WHr7we4g8we4gV6qUAQjdtevEZ9MnPFJZsAjH9KF+cZ9wxyHQFR3V7t42uvb2nDB/X3Drbw93pycs5xywM4Pjisdr47DXbCZRyuYpbeQ93oAOnlksQPUK+61ifXrOE5xbW73JHcS57Nc+YIBqfCorVu/kkmy+z8dlax28fRB6TfaY/SY+s/gMDurK0pTpUTbsUpStMPBrmixXdvJbzDiSRcHy8GHmDgg+IqstBvpH1PTYZzme0F1bynvPBH82/P7UeDnv51blVpqGniPae3cAATRFz5ssMyH/ACqlSybU/VfZSD5XuWXWtOvy8Oo3DHmFu5Gx6p2NbLVrJtSf6bd/4mb816j+VwvcfD3JVsls0+sXs11ck9gJCXwcFicFIVI5gKnDk9ccOOZyLrtLRIkWOJVRFGFVQAAB3ACsNsHpHybT7ePGGMYd/bk9N/wJx6gKz9Wxw0r1ZOcrZwllCqWY4ABJPgAMk1rVrWqy6heNKAS8zhIk6YUnhiTy5EZ8yx76u/effmLS7gjq6iL3Susbf5WNVhui0wS6krEZEMbSD2jhF+DsfdUc/VKMCmPaLkW7sjsvHYWywpgt9KR8Y43wMt6u4DuAFZulK6kqVIi3e4rD7VbNR31u0Mg59UfvRwDwsP4Ed4JHfWYpQ1ezBOjWzQNVk06+WR/RMMhjmX9ji4ZR054xxDxKqa2SVgQCOYPSqE3t2Qj1STA/rY0lPrPFGfy6tvd9emXTbViSSIghJ5kmPMZJ8zw1zYOmUoFsu6Uii9t9VM99dS8z86yKPKL5tQPXw59ZPjWwWzeiJaWsUCD6CjiP2mPN2PmWya4HZGyLcRtLfiJ4ieyTOSck5x1zzzWWqmPG4tt9xZztJIUpXRcX8ac3kRB+0wH8TViRhN4OmrNptyrDJWJpF8mjHGvxGPUTVO7r70x6pb46Sccbeoxs3+pV/CrA3g7xrT5JLBbTLNLMhjzGwZVDDhZi65XIUnABznHdkit93n1pafeH8qSuPK1+2NHTBNQdmxlUbvf2hM958nU/N24xjxkYAsfPCkKPD0vGrxZsAk93OtXgxu7kcyDdTjn3gzy/+XFT/kt6VFdxMK3st7dDsksNuLyRQZZxlM/oxH6OPb+kT4FR3VYlcIYgqhVGAoAA8ABgVzq8YqKpE5S1OxSlKYUoredsr8huhNbjhinD4A6IxUrIg8AyMSB7YHICsXu3+trP23/l5qtrevpva6ZMeXFEVlBPdwMOP/8AGXHvqpd2/wBbWftv/LzVwzhpyqjqjK4P5NiGPKtXNOPyi4i7TpPOnaf/AHZV4/8AUedbSVrbtls89leSRMCFLF4m6BkJyOEjvXPCfAjzFU/JWyYmF8myKKAAAMAcgBX2qu2Q3xRlFi1DKuOXbqCVbpguF5q3iQCvIn0elWLp2swXC8UE0co8UdW/HB5VeM4yWxKUXHk9lU9vw0dI5IboYUyZjk7slRlD4Z4eIH1L4VcNcXjB6gH1iicNcaCMtLsrXcZqvHbTw8QbspQwAxyWVenL9tXPvr5VlpGB0AHqFK2EdKSCTt2QzdAMaYinqssoI8D2rn+BFTWoPu+fsbrUbJicpcGdM/YnAYAeOOWfaFTiiHBs/ExSlKYQVwmbCknoAf4VzqP7far8n0+4YHDshjjxzPHL6C4HkTn3VjdKzUrdGG3Ln/lMXtyfmNXzdcctqZPX/aM34AJiuzc8MaXGPCSUfhK1cdim7LUtUtiMZlS4XzEqZYjyB4RU48RKy5l/e5OKUpVSIpSlACoNtOca5pOO9bkN6hECPjU5qETv220MagZW1tGYnweVuHH7hB/GlkPDn4Zx2O+t9XJ68cA9whOKnNQbTCIdoLuPn/SraOYHuzEeyx68ZPuNTmiPAT5+F9ClKUwgpSlAEK3h/wBo0sjr8uUe4q2a+WY/+IpyeosVA9Xaj/zrjtUxl1jTIF5iPtbiQeAC4jb94Ee+vl78ztFA5OBc2bRAeLRuZD/lxU3z8osuPhk5pSlUIilKUAKg+0I/59pn3Vxn3RnH8TU4quNTvw+01rGDkRQsp8maGdyP3Sh99TyOkvdfY8OX7MsetYdsf7Xe/fz/AJr1s9WsG2P9rvfv5/zXqH5PC9yuDk2Zsv6tPZH8BXdXTZf1aeyP4Cu6us5yDb5D/wAtP3sf8TVOaLpdzOzLaJIzAZYRtwnGe/mOWau3evaGTS5+HqhR/csqFj+7xVXe5u+CajwE47WFlHmylXH+VXrizRvKkzoxuoNmN/3Q1f8AU3P/AFP++n+6Gr/qbn/qf99bC0qn8ePmxf3PyNev90NX/U3P/U/76f7oav8Aqbn/AKn/AH1sLSj+PHzYfufka6y7C6mxy1tMx6ZZlJx4ZLVcG7LTJbfToop0McitISpxnDTOw6eRFZTU9q7O3fs7i5hifAPC7qpwehwT5V061tPHHp8t5AyyKsbGNgcqzZ4V5ju48CmhjjjbdmSlKSqjE7ZbzYLFjEi9tOOqA4VMjI7RueMjBwATzHQEGqzv96GpXDBUk7PPSOCMZPlz4nJ9RFYbZ3RZL+7SHiPFIxaSQ8yBzZ3PiT/EitgtA2YtrJOC3jC/afq7ebN1P8B3YqUXPNvdId6cfqykoNmNYusEpdsG75pWUfuzOD+Ar22u5S+Zst8njB6kuxb8FTB/eq9aVT+PHvbF/c+xUcu51Le3nnnnMrRxSOqIvAuVjYrxEkscHny4enhyqH7u/rS0+8P5UlXptjKF0+7J6C3l/LaqL3efWlp94fypKjkgo5I0h4Scots2E1H+pk9hv9JrXLYRQb+zz07VPxByPjitk5E4gQehGPxrV+xc2lzGWPO2nUsfuZRxf6TT/kcxfqLi3TRtFSvitkZHQ19rrIClKUAYPbkD/Zt7np8ml/KaqR3b/W1n7b/y81XBvQvxFpdx3mRREB94wU/gpY+6qg3b/W1n7b/y81cmV/5Io6Mfgfz9GxNY7XdnoLyPs7mMOvUHoVOMZVhzU+qvVe30cKGSZ1jQYyzsFAyQBknlzJA99eaw2htp24IbiGR8cXCkiscAgE4BzjJHPzFdTrhkFfKKw1nchKvOznVx9ib0W/fQEH1cI9dRDUNgtQtzxNay+j0eIdp7x2RLD3gVsdSoS/Hg+NiiyyRrdZ7aahbNwLdTKQclJDx+7hmBIHqxUy2e32SKQt9GGX9bECGHTmyEkN3klSD4KatPUtHguF4Z4o5V8HUN7xnofMVUe8XdmtpGbm1LdkCA8ZJbg4iAGVupXOMg5IznOOk5QyY94ux1KM9mi4bG+jmjWWJg6OMqynIIpVMbqNr/AJLJLDMx7Fl7RcnkrhlBx7QOT7PmaVeGRSjZKUGnRNdu7OS1ni1W3XiMKmO5QdXgJyTz+wcn8CThal2larFcwpNAweNxkEfEEdQQeRB5g16iKg95sLcWsrT6PMsPGcvayAmFz4jHNPd4AAqBim3TtAqkqZOaVB124v4uV1pU+RyzbssoPngdB6zX07fXbjFvpN2W/wDrcEI/ebIrdaDQybO4AJJAA5knoAPGq8juf9sX6OnOwsn4w3dNOB6JXxVc5z/EOMemTZW/1A/8ymWG3/8Albcn0unKSU8z35A5eGCM1M7SxjhiEUSBEUYVVGABWby9g2j7kR3O/Vafey/nPXRtv/Qr621QD5vHya5wM4jc5RvUH58uZIUd9d25z6rT72X816l9/YJPE8UqhkdSrKe8H/31pYq4IaTqb+TuRwQCCCCMgjoQehFcqrfTdVm0RhbXvHJY5xBdAZ7ME8o5QOmOgx/4RjklgWN/HMgkhdZEPRkYMD7xTqViSjR6KUrw6trcFrGZLiVY1Hex6+Sjqx8gCaYU7dS1BIInmlPCkalmPkPAd57gO+onuzsndJ9QmGJb6TtAPsxLkQr58s8+8cNYzgm12VGdGh0yNuIBuTXJH0SR3J3+HrP0LHRAAABgDkAO4Ui6nZR9KruQneTbvCbbUogS1m/zgHfDJ6Mnrx58hknuqYWV6k0aSxsGR1DKw6EEZBrsliDKVYAqwIIPMEEYII9VV1G8uguylXm0x2LKy5Z7YsckMOpTPPP/AO30h9LvsYupV3LIpXj0vV4blBJbyJIh71OfcR1B8jzr2U4grhNMqKWYhVUEknkAAMkn3V03+oxQIZJpFjQdWdgo+P8ACoBeX82uP2NtxxacG+euCCrTYP0IweeM9fjjHCyylQ0Y37Hs3fg3l1daow9GU9hbZHMRRnDHxHEwHI9GDV6N59k4givYR85ZSibHjH/ernuGMEnwU1LrO0SKNY41CoihVUdAAMACu1lBBBGQeRBo07Ubq6rPNpmopcQxzRHKSKGU+RHeO4joR3GvVVbo0mhStlXk0yRiwKgs1szdQR9j/wB/S+nPtN1WG4QSQSLIh/SUg+4+B8jzoTvZmSjW64PVSleHV9bgtYzJcSrGo72PM+Sjqx8gCaYU7NU1KO3hkmlOEjUsx8h3Ad5PQDvNVNszbyHVLC7mGJb35TOR9lOyIhX3R45+YrNpHNrkyM6NFpkbcSq3Jrlh0JH2Ph6yfQyG0AxrulgdOyuPyqjLq39V9lorTt7/AETitYNsf7Xe/fz/AJr1s/WsG2P9rvfv5/zXqX5PC9xsHJszZf1aeyP4Cu6umy/q09kfwFd1dZznn1CyWaKSJxlZEZGHkwIPwNa1oZrC7GeU1tL6gSp9+Fdf8rVs5Vebz93zXQ+VWwzOq4dP1ijpj9sd3iOXcK588HJWuUVxSp0ya6JrEd1Ak8JyjjI8QehU+BByCPEV7q1x2U2zuNOkbsvSQn5yB8gFhyPdlHGMZx3YIOBi0bDfPYuuZRLC3eChce4x55esD1VsM8ZLfZhLE09ie10Xt6kMbyysFRFLMx6AAZJqF3m+bT1UmMyyn7Kxsvxl4RVa7Z7wZ9QwjARQA5ESnPEQfRLtgcRHcMAA+JANbPPGK5COJt7mM1vUpL+9eRQS88gWNPAEhIl78cuHPdnJq3tudE7HQXt4+YhjhGfERSxM7HzIUmsRuq3fPGwvbpSrY+ZiYc1yMGRweYYjIC9wJzzOBZV/ZJNE8UgykilGHiGBB+BpMWN6W5csac1aS7FFbpLxY9UTjOO0jeNfaPA49WQhHrIFX5Ws+0Gz81hcGKXIZTxRyDlxhSCroR0IOMgc1PuJsLZnfSAoS/RuIcu2jAIPm6ciD7OQT3DpSYcih0S2NyQct0WtSoU++DTccpZCfAQyj/UoHxqK7Rb7HZStlEY8j+tl4Sw81QZXp3sT7NXllhHlk1jk+xld8m1SxwfIo2+clw0mD9GMEEA+bkAY+yG8s17u8+tLT7w/lSVL92+wkk8hv70NzJaMPks7Ef1rA9w/Rz168gFzXljLLY3KnpNbSYII/SQ8LA+RGR6jyrkyN6lkfBeKVOKNoKoPetoJt9QdwPm7gdqvhxchKPXxYY+3Vg7D7zTqFz2BtxFiFpCwk4uavEuAOAcvTznPdWf2w2WS/tjC54WB4o3xngcA4OO8EEgjvBPTrXTkissNiMW4S3MLuq2oFzZrC7fPW4CMCeZQco358z6IwT4g+IqbVrS8d3pl2M8UM8ecHqrryzg9HRuXw6MOVl6JvtgZQLuJ4mxzZBxofcPTHqwfWaXHmVaZ7MaeN3aLLpUKk3w6aBykkY+AhlHxZQPjUL2p3ySzqY7NGt1PIyMQZCPBQuVTPjlj4YPOqSywiuRFjk+w3v7Ti4nS0hPEsLZfHPilI4Qox14QSOXexHVaj27f61s/bf8Al5qlu73d46K17dqUIRjDE2QwJRh2jjuOCcKeYzk88YiG7H60svab+XlrlalrjKXcuq0tLsi7tu9LNxp9zGo4mMZZV8WTDqPeygVSW7vXUtb+GVyBG4Mbt4LJjB9QcISfDNbF1RG8rYR7SZp4lJtpCWyOfZMeZVvBSfonp+jy5Zrni01NdieJreLL3pVH7I72ZrVFiuEM8SjCkHEigd2TycdAASCPE9KnUO+LTSMs8iHwMMhP4oGHxqsc0JLkR45Im1RneTeJHpl1xnHHGY19qT0Vx6ic+4msJqO+qyQfMpLM3d6PZj3mTBA9Smqy2n2tudSlTtByBxFBGCQCc9B1dyOWfDoBk0mTNFKluxoY3ds8Gh6LJdSmKLmwQv7gVB+LClXLuw2IayiaWcYnmAyuc9mg5hMjkTnmxHLoOeMlU4fjRcerk2WVp7Enm16JbqO1PF2siNIvL0cKcHn4+VZGoLvHRreay1JQWW1kKygfqpgEZsDrjoB4tU1trlZEWSNgyOAysDkEEZBB8xXUnu0Sa2TO2lKUworqu5wiO7cgqlifIAk121Ct5usHsVsIPSub09kq+CNykdsdBw5H4n9E1knSs2Kt0ct0EDLpMBYYLmR8e1K5HwxUzrx6Rpq28EUCfRiRUBPU8KgZPmeteyiKpUbJ22zhNCrqVdQysMFWAIIPcQeRqHXm6i0LF7Z57Nz1NtKUB9xyAPJcVNKUNJ8mKTXBCju9uCOE6re8PkwDfvda79M3X2UTiSUSXUo/vLlzIeufonC9fEZqXUrNKN1s+AV9pSmFFfGXIweYNfaUAQ/Ud1llI5kh7S0kP6ds5j/y81HuArpG724A4Rqt7w+bAt+/199TalLoQ+uRDbHdVZqwe5ae8cdGuZDJ17uHkCPJs1MI4woCqAABgADAA8ABXKlaklwK5N8ilKVph8ZQQQRkHkQah+obrLN3MluZrOQ9WtpDH07uHmo9wFTGlY0nyapNcEJO724I4Tqt7w+TgN+/199ejS911lE4klEl1KP7y5cyHrnpyU4PTIJqXUrNKN1s+AV4LrQoZLiG5dSZYAwjbiYACQcLZUHByPEGshSmFFRC+3U6dNJJJJC5aRmd/npgCXJLcg+Bkk8hUvpWNJ8mptcHGNAAAOgGB7q5UpWmClKUAYDaLYWzvTxTxfOfrUPA/fjJH0sZ6NkVDrjcXF/d3Ug9tEb/AE8P8KtClTljjLlDqclwyroNxcf95dufYjVT/mLfwqV7PbubKzIeOPjkHSWU8bA+K/oqfNQKk1KI4oR4QOcn3FKUqgh4dX0SC6j7O4jWRPAjofFSOanzBBqCXu4+2YkwzzRg9FbhcD1cg34k1ZNKSUIy5Qyk1wVXFuLXPpXbEfsxAH8S5qR6BupsbZg5Vp3HMNMQwByCMIoCZBHIkEjxqY0pY4oR4RrySfcVgdd2GsrxuO4gDPy9NWZGOOmWQgnHnms9SqNJ8iptcEf2f2Es7KQy20RVypQsZJH9ElWIw7EDmo6eFSClKEkuAbb5PDq+iQXSdncRLIvcGHMHxU9VPmCDUFvtyFsxJhnmjH2TwuB6sgN+LGrIpSyhGXKNUmuCrIdxaZ9O7cj9mNVP4szD4VLNnd3NlZkPHH2ko6SyniYHxXkFU+agVJ6VkcUI8I1zk+5xljDKVPQjB9R5VGNI3Z2FrMk8MTLJHkqTLKwGVKnkzEH0SR0qU0p6TFTa4FfHQEEEAg8iD319pWmEI1jdDYTEtGr27H9SQF/cYFR/4QKwUu4tc+jdsB5xAn4OKtSlSlhhLlDrJJdys7XcbACO1uZm8kCJn8QxqZ6DsfaWX9nhVWxgucs5HhxtlseWcVmaU0ccY8Ixzk+WKUpTinXc2yyIySKGRwVZSMggjBBHeCKgabP3+lk/7Oxd2pJPyWR+F48nJ7OQ8iPX+BJJKlK42MpUepN6kKZF1bXdsQcHtIWK+5lzkeeK+je9p55I0zn7KwS5+KilK555ZRmolVCLVnTJtpqF16On6fJGDkdvd/NqvnwdWHmCfUayeyexXyZ2uLiU3N3JyeZhjA+zGP0R09eOgGAFK6FHuybl2RKKUpTCClKUAKUpQApSlAClKUAKUpQApSlAClKUAKUpQApSlAClKUAKUpQApSlAClKUAKUpQApSlAClKUAKUpQApSlAClKUAKUpQApSlAClKUAKUpQApSlAClKUAKUpQApSlAH/2Q=="/>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US">
              <a:latin typeface="Georgia" pitchFamily="18" charset="0"/>
            </a:endParaRPr>
          </a:p>
        </p:txBody>
      </p:sp>
      <p:sp>
        <p:nvSpPr>
          <p:cNvPr id="40968" name="AutoShape 12" descr="data:image/jpeg;base64,/9j/4AAQSkZJRgABAQAAAQABAAD/2wCEAAkGBhMSERUTERQWFRUWFx4YGBYYGBgaHRwcGBYWGRgbGhoYHSgfHSEjGhwaIC8gIycpLC0sHSAxNTAqNSYtLCsBCQoKDgwOGg8PGiwkHyQsKS82LCksLCwsLyksLCksLCwsLCwsKSwsLCwsLCwsLCwsLCwsLCksKSwsLCwpLCwsKf/AABEIAGgB5gMBIgACEQEDEQH/xAAcAAEAAgIDAQAAAAAAAAAAAAAABgcFCAIDBAH/xABOEAACAQMBBQQFCAYHBgQHAAABAgMABBEFBgcSITETQVFhInFygaEUIzI1UnORs0JTYpKxtCQzNEN0orIVFhclk+KCwdLwJlRjg6PC0f/EABgBAAMBAQAAAAAAAAAAAAAAAAACAwEE/8QAKhEAAgIBAwIGAgIDAAAAAAAAAAECEQMSITEiQTJRYXGBsQQTFPAjM5H/2gAMAwEAAhEDEQA/ALxpSlAClKUAKUpQApSlAClKUAKUpQApSlAClKUAKUpQApSlAClKUAKUpQApSlACoRtF9e6X93c/l1N6hG0X17pf3dz+XST4/wCfY8Ofh/RN6UpTiClKUAKUpQApSlAClKUAKUpQApSlAClKUAKUpQApSlAClKUAKUpQBhdtfq68/wANL+U1Ufu3+tbP23/l5qvDbX6uvP8ADS/lNVH7t/rWz9t/5eauXL/sidGPwv8AvY2KpSldRzilKUAKUpQApSlACuLuACSQAOZJ5AV4de1yKzge4nbCIPeT3KPMnlULsdmrjVsXGplorc+lFZISo4eqtKeRJ7+49Po81pXLshlG92ZrUt6OmQHD3SMc4xGGk5+uMEfGvPBve0tmCmcoT044pVH4lcD31I9N0C3t14YII4x+yijPmTjJPma9U9ojjhdFYHqGAI/A0dRtx8n/AH4OvT9SinQPBIkqH9JGDD8RXpqE6tu3VG+UaW/yO4HcnKKTH6Lx9AOo5DAznBNZDY/a43ayRTp2N3AeGaLw8HXxU9e/1kEEmremDjtaM/ZX8cyccMiSISQGRgwyDgjI5cjyrvqEbnPqtPvZfzXqaySBQSxAAGSTyAA6kmiLtJmSVNo5VgtZ25sbUkT3MasvVAeJh60TLD8KjB1C61qRktZHttPQlWnXlJORyIjz9FfP8c81Em0PYaytAOwt0DD9NhxP4/SbJ69wwKzU3wbpS8Rh/wDjLpfUzOB9rsZsf6KkGj7WWl1yt7iOQ4zwhsNjx4DhvhWUMQ6YH4VG9d3d2V16RiEUvUTQ4jcMOjZUYYj9oGt6g6H5kmpUB0vaC5064Sz1N+1ikPDb3nTJ7kl8D5k5825kT6hOxWqFKVX19r1zqk72unP2NtGeGe8HUnvSH/1D15A4ePW6NUbJVrO11nacri4jjbGeEtlsewuW+FYD/jJpfXtnx9rsZsf6KyWg7vbK1AKQrJJ1M0oDuSepyRgE9/CBUi7IdMD8KzqN6fUwujbb2N2QLe5jdjzCZ4WPqR8N8KzlYDXdhLK7B7aBOL9YgCOMHI9JeZwe45HlUbh1O60eRYr2Rrixc8KXLc3hPcsp7x5+vH2RltchSfBYdK+KwIyOYPQ19pxBWF1rbKytMi5uI0YDPBnifHsLlvhUd1XW7jUbh7PTn7KGI8NzdjqD3xRfteJHTrkcuLN6DsFZWgzHCrSdTLIA8hJ6nibpk88DApLb4HpLkxX/ABk0vr2z4+12M2P9FZ3R9sbK6OLe4jdiM8HFhsew2G+FZfsx4D8Kj+ubAWN2CZIFV+oljARwR0PEvXH7WR5UdQdPqSKoRtF9e6X93c/l157HV7nS547a/kM9pK3BBdn6SMfoxzePL9L35xng9G0X17pf3dz+XWN2vlfZsVT+H9E3rDSbZWKyGNru3DhuAoZU4gwOCpGc5zyxWZrWzWfrOf8Axr/zDVmXJooIQUrNk68epavBbrx3EscS+LsFz5DJ51Fd4u8EWKiKHDXLjIzzEanI42HeSQcDyJ7udP2mlXuoytIiS3MnRpDjA8i7EIuM54QRjuFLkzaXpStmxx2rZedlvCsJp0ginDyOcKAkmCQC30uHh6A99SOqf2O3X31ve29xKIQkbFmAkJbnG68gFx1Yd9TPeDt0unxBUAe4kB7NT0UDq747h3DqTy5cyGjN6dU9jJRVpRJBqmswWycdxKkS9AXYDJ8ADzJ8hUSu98unp9DtpfYjx+aVqpLa0vNTuTw8U8xGWZjgKuccz0RfIDxwCasDTtxi8P8ASLpuLwiVQB5cThs+vAqSy5J+Bbeo+iMfEzNWu+bT2+n20Xm8efyi1S7StaguV47eVJVHIlGBwfAjqD5Gq5v9xicP9Hun4vCVVYHyygXHrwfVVf3lheaXcji4oZgMq6HKuO/B6OvTKsPDIHKh5MkPGtvQNEZeFmydKie7/bhdQhIcBJ48CRR0Oejp38J8DzB5c+RMsrpTUlaItU6YrG6xtHbWoBuZkjz0DH0j7Kj0j7hUX3m7emyRYbcj5RIM5OD2aZxxYPUk5Cg8uRJzjBqrZ/Ze71OZ2TLc/nZ5WJAJ7ixyWbHMKOgxnAIqM8tPTFWykcdq2Wpc759PX6HbyezHw/mlTXC3302DH0lnj82jU/lux+FY213FxcI7W6lLd/ZqiD8HDn40utxcXCeyupQ3d2iI4/BAh+NL/m52GrGTjRNr7S75W86O2M8HNXx4lGAb4VmK1v2n2RudOkXtehOYpoycEjwPIo4HPHrwTg1au63bd7yNobg5nhAPF07RDyDEfaB5HHip78DceVt6ZKmLLHStE7pSsbtDr0VnbvPMTwr0A6sx+iq+ZP8A/TyFXboktz3XFwsal5GVFUZLMQAB4knkKiOob2tOiJAlaUj9UjMPc5wh9xqodf2lutTnUPluJsRW6ZKgnoAP0mx1c+Z9EchL9E3JSuoa7mEWf7uMBmHrc+jnyAI865v3Sm6xr5L/AK4x8TJFBvqsWOGS4QeLIpH4I7H4VKdE2rtLwf0aZHOMlejgeaNhh7xUJk3F2+PRupwf2hER+ART8ah+0m7W8sPn0btUTn2sXErp19IrnKgfaUnHPOBW68sN5K/YNMHwy4ttfq68/wANL+U1Ufu3+tbP23/l5qmGi7wGvNNvba5IM6WkrK/IdoojbJIHIMOWccjnI7wIfu3+tbP23/l5qSclKcGhoRcYtP8AuxsVSlVFvP3iSdq9naOUVPRmkUkMW70Vh9EL3kcyeXLBz0zmoK2QjFydIsDWtubK0JWe4QOOqLl3HrRASPeKjs++uxU4VLhx4qiAf53B+FQHZHdfcXqCUssELc1dlLM4+0qAjkefpEjPUAg5qZLuLt8c7m4z5CID8ChPxqClllulRXTBbNmXsN7unSEBpHiJ/WIwHvZcqPeal9rdpKgeJ1dGGVZSGBHiCORqodd3KTRqXtJhNgf1bgIx9Tg8JPkQo86iOz20lzps5KZXDYlgbIDY5EMP0W8GHMcuo5E/dKDrIg/XGS6WbI0rx6RqsdzBHPEcpIvEPHzBHcQcgjxBpXUQIZqUf+0dYW3bnb6eqyyL3NNIMxgjvAXn7nB61P6hO61OOK7uScm4u5WB/ZVuFB6hzqbUkeLHnzXkKUpTiCoPt7afJp7fVIhgxMIrgD9KCRgpJ5cyjEEfH6IqcVjtotOFxaTwn+8idc+BKkAjzBwayStDRdMjW54Y0tPvZfzXrhvEuHuJLfS4WKm6JaZh1WBOberiII58jgqfpV93NPnSoj4vIfxkamyy9vrGo3LYIi4LWM+AUcUo/fAPvqa8KRR7Tb8iY2NikMaRRKFRFCqo7gK76UqpEUpSgDF7S7Px3ttJbyj0XHI96sPosPMH8eYPI1ht3GtSS2zQXP8AaLRzBJnv4foNz5nI5cXeVJ76ltQaGM2+0LgDCXlqHPnJC3D8EH+akezTHW6aPRvJ1aRYYrO2OLi9fsVOeap/ev1zyBAyOYznuqQ6Dokdpbx28IwiDHmT1Zj5k5J9dRaFflG0MjE5WztVUL4STEniHrQke4VOaFu2wlskhSlKcQV5dT02O4heGZeJJF4WHr7we4g8we4gV6qUAQjdtevEZ9MnPFJZsAjH9KF+cZ9wxyHQFR3V7t42uvb2nDB/X3Drbw93pycs5xywM4Pjisdr47DXbCZRyuYpbeQ93oAOnlksQPUK+61ifXrOE5xbW73JHcS57Nc+YIBqfCorVu/kkmy+z8dlax28fRB6TfaY/SY+s/gMDurK0pTpUTbsUpStMPBrmixXdvJbzDiSRcHy8GHmDgg+IqstBvpH1PTYZzme0F1bynvPBH82/P7UeDnv51blVpqGniPae3cAATRFz5ssMyH/ACqlSybU/VfZSD5XuWXWtOvy8Oo3DHmFu5Gx6p2NbLVrJtSf6bd/4mb816j+VwvcfD3JVsls0+sXs11ck9gJCXwcFicFIVI5gKnDk9ccOOZyLrtLRIkWOJVRFGFVQAAB3ACsNsHpHybT7ePGGMYd/bk9N/wJx6gKz9Wxw0r1ZOcrZwllCqWY4ABJPgAMk1rVrWqy6heNKAS8zhIk6YUnhiTy5EZ8yx76u/effmLS7gjq6iL3Susbf5WNVhui0wS6krEZEMbSD2jhF+DsfdUc/VKMCmPaLkW7sjsvHYWywpgt9KR8Y43wMt6u4DuAFZulK6kqVIi3e4rD7VbNR31u0Mg59UfvRwDwsP4Ed4JHfWYpQ1ezBOjWzQNVk06+WR/RMMhjmX9ji4ZR054xxDxKqa2SVgQCOYPSqE3t2Qj1STA/rY0lPrPFGfy6tvd9emXTbViSSIghJ5kmPMZJ8zw1zYOmUoFsu6Uii9t9VM99dS8z86yKPKL5tQPXw59ZPjWwWzeiJaWsUCD6CjiP2mPN2PmWya4HZGyLcRtLfiJ4ieyTOSck5x1zzzWWqmPG4tt9xZztJIUpXRcX8ac3kRB+0wH8TViRhN4OmrNptyrDJWJpF8mjHGvxGPUTVO7r70x6pb46Sccbeoxs3+pV/CrA3g7xrT5JLBbTLNLMhjzGwZVDDhZi65XIUnABznHdkit93n1pafeH8qSuPK1+2NHTBNQdmxlUbvf2hM958nU/N24xjxkYAsfPCkKPD0vGrxZsAk93OtXgxu7kcyDdTjn3gzy/+XFT/kt6VFdxMK3st7dDsksNuLyRQZZxlM/oxH6OPb+kT4FR3VYlcIYgqhVGAoAA8ABgVzq8YqKpE5S1OxSlKYUoredsr8huhNbjhinD4A6IxUrIg8AyMSB7YHICsXu3+trP23/l5qtrevpva6ZMeXFEVlBPdwMOP/8AGXHvqpd2/wBbWftv/LzVwzhpyqjqjK4P5NiGPKtXNOPyi4i7TpPOnaf/AHZV4/8AUedbSVrbtls89leSRMCFLF4m6BkJyOEjvXPCfAjzFU/JWyYmF8myKKAAAMAcgBX2qu2Q3xRlFi1DKuOXbqCVbpguF5q3iQCvIn0elWLp2swXC8UE0co8UdW/HB5VeM4yWxKUXHk9lU9vw0dI5IboYUyZjk7slRlD4Z4eIH1L4VcNcXjB6gH1iicNcaCMtLsrXcZqvHbTw8QbspQwAxyWVenL9tXPvr5VlpGB0AHqFK2EdKSCTt2QzdAMaYinqssoI8D2rn+BFTWoPu+fsbrUbJicpcGdM/YnAYAeOOWfaFTiiHBs/ExSlKYQVwmbCknoAf4VzqP7far8n0+4YHDshjjxzPHL6C4HkTn3VjdKzUrdGG3Ln/lMXtyfmNXzdcctqZPX/aM34AJiuzc8MaXGPCSUfhK1cdim7LUtUtiMZlS4XzEqZYjyB4RU48RKy5l/e5OKUpVSIpSlACoNtOca5pOO9bkN6hECPjU5qETv220MagZW1tGYnweVuHH7hB/GlkPDn4Zx2O+t9XJ68cA9whOKnNQbTCIdoLuPn/SraOYHuzEeyx68ZPuNTmiPAT5+F9ClKUwgpSlAEK3h/wBo0sjr8uUe4q2a+WY/+IpyeosVA9Xaj/zrjtUxl1jTIF5iPtbiQeAC4jb94Ee+vl78ztFA5OBc2bRAeLRuZD/lxU3z8osuPhk5pSlUIilKUAKg+0I/59pn3Vxn3RnH8TU4quNTvw+01rGDkRQsp8maGdyP3Sh99TyOkvdfY8OX7MsetYdsf7Xe/fz/AJr1s9WsG2P9rvfv5/zXqH5PC9yuDk2Zsv6tPZH8BXdXTZf1aeyP4Cu6us5yDb5D/wAtP3sf8TVOaLpdzOzLaJIzAZYRtwnGe/mOWau3evaGTS5+HqhR/csqFj+7xVXe5u+CajwE47WFlHmylXH+VXrizRvKkzoxuoNmN/3Q1f8AU3P/AFP++n+6Gr/qbn/qf99bC0qn8ePmxf3PyNev90NX/U3P/U/76f7oav8Aqbn/AKn/AH1sLSj+PHzYfufka6y7C6mxy1tMx6ZZlJx4ZLVcG7LTJbfToop0McitISpxnDTOw6eRFZTU9q7O3fs7i5hifAPC7qpwehwT5V061tPHHp8t5AyyKsbGNgcqzZ4V5ju48CmhjjjbdmSlKSqjE7ZbzYLFjEi9tOOqA4VMjI7RueMjBwATzHQEGqzv96GpXDBUk7PPSOCMZPlz4nJ9RFYbZ3RZL+7SHiPFIxaSQ8yBzZ3PiT/EitgtA2YtrJOC3jC/afq7ebN1P8B3YqUXPNvdId6cfqykoNmNYusEpdsG75pWUfuzOD+Ar22u5S+Zst8njB6kuxb8FTB/eq9aVT+PHvbF/c+xUcu51Le3nnnnMrRxSOqIvAuVjYrxEkscHny4enhyqH7u/rS0+8P5UlXptjKF0+7J6C3l/LaqL3efWlp94fypKjkgo5I0h4Scots2E1H+pk9hv9JrXLYRQb+zz07VPxByPjitk5E4gQehGPxrV+xc2lzGWPO2nUsfuZRxf6TT/kcxfqLi3TRtFSvitkZHQ19rrIClKUAYPbkD/Zt7np8ml/KaqR3b/W1n7b/y81XBvQvxFpdx3mRREB94wU/gpY+6qg3b/W1n7b/y81cmV/5Io6Mfgfz9GxNY7XdnoLyPs7mMOvUHoVOMZVhzU+qvVe30cKGSZ1jQYyzsFAyQBknlzJA99eaw2htp24IbiGR8cXCkiscAgE4BzjJHPzFdTrhkFfKKw1nchKvOznVx9ib0W/fQEH1cI9dRDUNgtQtzxNay+j0eIdp7x2RLD3gVsdSoS/Hg+NiiyyRrdZ7aahbNwLdTKQclJDx+7hmBIHqxUy2e32SKQt9GGX9bECGHTmyEkN3klSD4KatPUtHguF4Z4o5V8HUN7xnofMVUe8XdmtpGbm1LdkCA8ZJbg4iAGVupXOMg5IznOOk5QyY94ux1KM9mi4bG+jmjWWJg6OMqynIIpVMbqNr/AJLJLDMx7Fl7RcnkrhlBx7QOT7PmaVeGRSjZKUGnRNdu7OS1ni1W3XiMKmO5QdXgJyTz+wcn8CThal2larFcwpNAweNxkEfEEdQQeRB5g16iKg95sLcWsrT6PMsPGcvayAmFz4jHNPd4AAqBim3TtAqkqZOaVB124v4uV1pU+RyzbssoPngdB6zX07fXbjFvpN2W/wDrcEI/ebIrdaDQybO4AJJAA5knoAPGq8juf9sX6OnOwsn4w3dNOB6JXxVc5z/EOMemTZW/1A/8ymWG3/8Albcn0unKSU8z35A5eGCM1M7SxjhiEUSBEUYVVGABWby9g2j7kR3O/Vafey/nPXRtv/Qr621QD5vHya5wM4jc5RvUH58uZIUd9d25z6rT72X816l9/YJPE8UqhkdSrKe8H/31pYq4IaTqb+TuRwQCCCCMgjoQehFcqrfTdVm0RhbXvHJY5xBdAZ7ME8o5QOmOgx/4RjklgWN/HMgkhdZEPRkYMD7xTqViSjR6KUrw6trcFrGZLiVY1Hex6+Sjqx8gCaYU7dS1BIInmlPCkalmPkPAd57gO+onuzsndJ9QmGJb6TtAPsxLkQr58s8+8cNYzgm12VGdGh0yNuIBuTXJH0SR3J3+HrP0LHRAAABgDkAO4Ui6nZR9KruQneTbvCbbUogS1m/zgHfDJ6Mnrx58hknuqYWV6k0aSxsGR1DKw6EEZBrsliDKVYAqwIIPMEEYII9VV1G8uguylXm0x2LKy5Z7YsckMOpTPPP/AO30h9LvsYupV3LIpXj0vV4blBJbyJIh71OfcR1B8jzr2U4grhNMqKWYhVUEknkAAMkn3V03+oxQIZJpFjQdWdgo+P8ACoBeX82uP2NtxxacG+euCCrTYP0IweeM9fjjHCyylQ0Y37Hs3fg3l1daow9GU9hbZHMRRnDHxHEwHI9GDV6N59k4givYR85ZSibHjH/ernuGMEnwU1LrO0SKNY41CoihVUdAAMACu1lBBBGQeRBo07Ubq6rPNpmopcQxzRHKSKGU+RHeO4joR3GvVVbo0mhStlXk0yRiwKgs1szdQR9j/wB/S+nPtN1WG4QSQSLIh/SUg+4+B8jzoTvZmSjW64PVSleHV9bgtYzJcSrGo72PM+Sjqx8gCaYU7NU1KO3hkmlOEjUsx8h3Ad5PQDvNVNszbyHVLC7mGJb35TOR9lOyIhX3R45+YrNpHNrkyM6NFpkbcSq3Jrlh0JH2Ph6yfQyG0AxrulgdOyuPyqjLq39V9lorTt7/AETitYNsf7Xe/fz/AJr1s/WsG2P9rvfv5/zXqX5PC9xsHJszZf1aeyP4Cu6umy/q09kfwFd1dZznn1CyWaKSJxlZEZGHkwIPwNa1oZrC7GeU1tL6gSp9+Fdf8rVs5Vebz93zXQ+VWwzOq4dP1ijpj9sd3iOXcK588HJWuUVxSp0ya6JrEd1Ak8JyjjI8QehU+BByCPEV7q1x2U2zuNOkbsvSQn5yB8gFhyPdlHGMZx3YIOBi0bDfPYuuZRLC3eChce4x55esD1VsM8ZLfZhLE09ie10Xt6kMbyysFRFLMx6AAZJqF3m+bT1UmMyyn7Kxsvxl4RVa7Z7wZ9QwjARQA5ESnPEQfRLtgcRHcMAA+JANbPPGK5COJt7mM1vUpL+9eRQS88gWNPAEhIl78cuHPdnJq3tudE7HQXt4+YhjhGfERSxM7HzIUmsRuq3fPGwvbpSrY+ZiYc1yMGRweYYjIC9wJzzOBZV/ZJNE8UgykilGHiGBB+BpMWN6W5csac1aS7FFbpLxY9UTjOO0jeNfaPA49WQhHrIFX5Ws+0Gz81hcGKXIZTxRyDlxhSCroR0IOMgc1PuJsLZnfSAoS/RuIcu2jAIPm6ciD7OQT3DpSYcih0S2NyQct0WtSoU++DTccpZCfAQyj/UoHxqK7Rb7HZStlEY8j+tl4Sw81QZXp3sT7NXllhHlk1jk+xld8m1SxwfIo2+clw0mD9GMEEA+bkAY+yG8s17u8+tLT7w/lSVL92+wkk8hv70NzJaMPks7Ef1rA9w/Rz168gFzXljLLY3KnpNbSYII/SQ8LA+RGR6jyrkyN6lkfBeKVOKNoKoPetoJt9QdwPm7gdqvhxchKPXxYY+3Vg7D7zTqFz2BtxFiFpCwk4uavEuAOAcvTznPdWf2w2WS/tjC54WB4o3xngcA4OO8EEgjvBPTrXTkissNiMW4S3MLuq2oFzZrC7fPW4CMCeZQco358z6IwT4g+IqbVrS8d3pl2M8UM8ecHqrryzg9HRuXw6MOVl6JvtgZQLuJ4mxzZBxofcPTHqwfWaXHmVaZ7MaeN3aLLpUKk3w6aBykkY+AhlHxZQPjUL2p3ySzqY7NGt1PIyMQZCPBQuVTPjlj4YPOqSywiuRFjk+w3v7Ti4nS0hPEsLZfHPilI4Qox14QSOXexHVaj27f61s/bf8Al5qlu73d46K17dqUIRjDE2QwJRh2jjuOCcKeYzk88YiG7H60svab+XlrlalrjKXcuq0tLsi7tu9LNxp9zGo4mMZZV8WTDqPeygVSW7vXUtb+GVyBG4Mbt4LJjB9QcISfDNbF1RG8rYR7SZp4lJtpCWyOfZMeZVvBSfonp+jy5Zrni01NdieJreLL3pVH7I72ZrVFiuEM8SjCkHEigd2TycdAASCPE9KnUO+LTSMs8iHwMMhP4oGHxqsc0JLkR45Im1RneTeJHpl1xnHHGY19qT0Vx6ic+4msJqO+qyQfMpLM3d6PZj3mTBA9Smqy2n2tudSlTtByBxFBGCQCc9B1dyOWfDoBk0mTNFKluxoY3ds8Gh6LJdSmKLmwQv7gVB+LClXLuw2IayiaWcYnmAyuc9mg5hMjkTnmxHLoOeMlU4fjRcerk2WVp7Enm16JbqO1PF2siNIvL0cKcHn4+VZGoLvHRreay1JQWW1kKygfqpgEZsDrjoB4tU1trlZEWSNgyOAysDkEEZBB8xXUnu0Sa2TO2lKUworqu5wiO7cgqlifIAk121Ct5usHsVsIPSub09kq+CNykdsdBw5H4n9E1knSs2Kt0ct0EDLpMBYYLmR8e1K5HwxUzrx6Rpq28EUCfRiRUBPU8KgZPmeteyiKpUbJ22zhNCrqVdQysMFWAIIPcQeRqHXm6i0LF7Z57Nz1NtKUB9xyAPJcVNKUNJ8mKTXBCju9uCOE6re8PkwDfvda79M3X2UTiSUSXUo/vLlzIeufonC9fEZqXUrNKN1s+AV9pSmFFfGXIweYNfaUAQ/Ud1llI5kh7S0kP6ds5j/y81HuArpG724A4Rqt7w+bAt+/199TalLoQ+uRDbHdVZqwe5ae8cdGuZDJ17uHkCPJs1MI4woCqAABgADAA8ABXKlaklwK5N8ilKVph8ZQQQRkHkQah+obrLN3MluZrOQ9WtpDH07uHmo9wFTGlY0nyapNcEJO724I4Tqt7w+TgN+/199ejS911lE4klEl1KP7y5cyHrnpyU4PTIJqXUrNKN1s+AV4LrQoZLiG5dSZYAwjbiYACQcLZUHByPEGshSmFFRC+3U6dNJJJJC5aRmd/npgCXJLcg+Bkk8hUvpWNJ8mptcHGNAAAOgGB7q5UpWmClKUAYDaLYWzvTxTxfOfrUPA/fjJH0sZ6NkVDrjcXF/d3Ug9tEb/AE8P8KtClTljjLlDqclwyroNxcf95dufYjVT/mLfwqV7PbubKzIeOPjkHSWU8bA+K/oqfNQKk1KI4oR4QOcn3FKUqgh4dX0SC6j7O4jWRPAjofFSOanzBBqCXu4+2YkwzzRg9FbhcD1cg34k1ZNKSUIy5Qyk1wVXFuLXPpXbEfsxAH8S5qR6BupsbZg5Vp3HMNMQwByCMIoCZBHIkEjxqY0pY4oR4RrySfcVgdd2GsrxuO4gDPy9NWZGOOmWQgnHnms9SqNJ8iptcEf2f2Es7KQy20RVypQsZJH9ElWIw7EDmo6eFSClKEkuAbb5PDq+iQXSdncRLIvcGHMHxU9VPmCDUFvtyFsxJhnmjH2TwuB6sgN+LGrIpSyhGXKNUmuCrIdxaZ9O7cj9mNVP4szD4VLNnd3NlZkPHH2ko6SyniYHxXkFU+agVJ6VkcUI8I1zk+5xljDKVPQjB9R5VGNI3Z2FrMk8MTLJHkqTLKwGVKnkzEH0SR0qU0p6TFTa4FfHQEEEAg8iD319pWmEI1jdDYTEtGr27H9SQF/cYFR/4QKwUu4tc+jdsB5xAn4OKtSlSlhhLlDrJJdys7XcbACO1uZm8kCJn8QxqZ6DsfaWX9nhVWxgucs5HhxtlseWcVmaU0ccY8Ixzk+WKUpTinXc2yyIySKGRwVZSMggjBBHeCKgabP3+lk/7Oxd2pJPyWR+F48nJ7OQ8iPX+BJJKlK42MpUepN6kKZF1bXdsQcHtIWK+5lzkeeK+je9p55I0zn7KwS5+KilK555ZRmolVCLVnTJtpqF16On6fJGDkdvd/NqvnwdWHmCfUayeyexXyZ2uLiU3N3JyeZhjA+zGP0R09eOgGAFK6FHuybl2RKKUpTCClKUAKUpQApSlAClKUAKUpQApSlAClKUAKUpQApSlAClKUAKUpQApSlAClKUAKUpQApSlAClKUAKUpQApSlAClKUAKUpQApSlAClKUAKUpQApSlAClKUAKUpQApSlAH/2Q=="/>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US">
              <a:latin typeface="Georgia" pitchFamily="18" charset="0"/>
            </a:endParaRPr>
          </a:p>
        </p:txBody>
      </p:sp>
      <p:sp>
        <p:nvSpPr>
          <p:cNvPr id="40969" name="AutoShape 14" descr="data:image/jpeg;base64,/9j/4AAQSkZJRgABAQAAAQABAAD/2wCEAAkGBhMSERUTERQWFRUWFx4YGBYYGBgaHRwcGBYWGRgbGhoYHSgfHSEjGhwaIC8gIycpLC0sHSAxNTAqNSYtLCsBCQoKDgwOGg8PGiwkHyQsKS82LCksLCwsLyksLCksLCwsLCwsKSwsLCwsLCwsLCwsLCwsLCksKSwsLCwpLCwsKf/AABEIAGgB5gMBIgACEQEDEQH/xAAcAAEAAgIDAQAAAAAAAAAAAAAABgcFCAIDBAH/xABOEAACAQMBBQQFCAYHBgQHAAABAgMABBEFBgcSITETQVFhInFygaEUIzI1UnORs0JTYpKxtCQzNEN0orIVFhclk+KCwdLwJlRjg6PC0f/EABgBAAMBAQAAAAAAAAAAAAAAAAACAwEE/8QAKhEAAgIBAwIGAgIDAAAAAAAAAAECEQMSITEiQTJRYXGBsQQTFPAjM5H/2gAMAwEAAhEDEQA/ALxpSlAClKUAKUpQApSlAClKUAKUpQApSlAClKUAKUpQApSlAClKUAKUpQApSlACoRtF9e6X93c/l1N6hG0X17pf3dz+XST4/wCfY8Ofh/RN6UpTiClKUAKUpQApSlAClKUAKUpQApSlAClKUAKUpQApSlAClKUAKUpQBhdtfq68/wANL+U1Ufu3+tbP23/l5qvDbX6uvP8ADS/lNVH7t/rWz9t/5eauXL/sidGPwv8AvY2KpSldRzilKUAKUpQApSlACuLuACSQAOZJ5AV4de1yKzge4nbCIPeT3KPMnlULsdmrjVsXGplorc+lFZISo4eqtKeRJ7+49Po81pXLshlG92ZrUt6OmQHD3SMc4xGGk5+uMEfGvPBve0tmCmcoT044pVH4lcD31I9N0C3t14YII4x+yijPmTjJPma9U9ojjhdFYHqGAI/A0dRtx8n/AH4OvT9SinQPBIkqH9JGDD8RXpqE6tu3VG+UaW/yO4HcnKKTH6Lx9AOo5DAznBNZDY/a43ayRTp2N3AeGaLw8HXxU9e/1kEEmremDjtaM/ZX8cyccMiSISQGRgwyDgjI5cjyrvqEbnPqtPvZfzXqaySBQSxAAGSTyAA6kmiLtJmSVNo5VgtZ25sbUkT3MasvVAeJh60TLD8KjB1C61qRktZHttPQlWnXlJORyIjz9FfP8c81Em0PYaytAOwt0DD9NhxP4/SbJ69wwKzU3wbpS8Rh/wDjLpfUzOB9rsZsf6KkGj7WWl1yt7iOQ4zwhsNjx4DhvhWUMQ6YH4VG9d3d2V16RiEUvUTQ4jcMOjZUYYj9oGt6g6H5kmpUB0vaC5064Sz1N+1ikPDb3nTJ7kl8D5k5825kT6hOxWqFKVX19r1zqk72unP2NtGeGe8HUnvSH/1D15A4ePW6NUbJVrO11nacri4jjbGeEtlsewuW+FYD/jJpfXtnx9rsZsf6KyWg7vbK1AKQrJJ1M0oDuSepyRgE9/CBUi7IdMD8KzqN6fUwujbb2N2QLe5jdjzCZ4WPqR8N8KzlYDXdhLK7B7aBOL9YgCOMHI9JeZwe45HlUbh1O60eRYr2Rrixc8KXLc3hPcsp7x5+vH2RltchSfBYdK+KwIyOYPQ19pxBWF1rbKytMi5uI0YDPBnifHsLlvhUd1XW7jUbh7PTn7KGI8NzdjqD3xRfteJHTrkcuLN6DsFZWgzHCrSdTLIA8hJ6nibpk88DApLb4HpLkxX/ABk0vr2z4+12M2P9FZ3R9sbK6OLe4jdiM8HFhsew2G+FZfsx4D8Kj+ubAWN2CZIFV+oljARwR0PEvXH7WR5UdQdPqSKoRtF9e6X93c/l157HV7nS547a/kM9pK3BBdn6SMfoxzePL9L35xng9G0X17pf3dz+XWN2vlfZsVT+H9E3rDSbZWKyGNru3DhuAoZU4gwOCpGc5zyxWZrWzWfrOf8Axr/zDVmXJooIQUrNk68epavBbrx3EscS+LsFz5DJ51Fd4u8EWKiKHDXLjIzzEanI42HeSQcDyJ7udP2mlXuoytIiS3MnRpDjA8i7EIuM54QRjuFLkzaXpStmxx2rZedlvCsJp0ginDyOcKAkmCQC30uHh6A99SOqf2O3X31ve29xKIQkbFmAkJbnG68gFx1Yd9TPeDt0unxBUAe4kB7NT0UDq747h3DqTy5cyGjN6dU9jJRVpRJBqmswWycdxKkS9AXYDJ8ADzJ8hUSu98unp9DtpfYjx+aVqpLa0vNTuTw8U8xGWZjgKuccz0RfIDxwCasDTtxi8P8ASLpuLwiVQB5cThs+vAqSy5J+Bbeo+iMfEzNWu+bT2+n20Xm8efyi1S7StaguV47eVJVHIlGBwfAjqD5Gq5v9xicP9Hun4vCVVYHyygXHrwfVVf3lheaXcji4oZgMq6HKuO/B6OvTKsPDIHKh5MkPGtvQNEZeFmydKie7/bhdQhIcBJ48CRR0Oejp38J8DzB5c+RMsrpTUlaItU6YrG6xtHbWoBuZkjz0DH0j7Kj0j7hUX3m7emyRYbcj5RIM5OD2aZxxYPUk5Cg8uRJzjBqrZ/Ze71OZ2TLc/nZ5WJAJ7ixyWbHMKOgxnAIqM8tPTFWykcdq2Wpc759PX6HbyezHw/mlTXC3302DH0lnj82jU/lux+FY213FxcI7W6lLd/ZqiD8HDn40utxcXCeyupQ3d2iI4/BAh+NL/m52GrGTjRNr7S75W86O2M8HNXx4lGAb4VmK1v2n2RudOkXtehOYpoycEjwPIo4HPHrwTg1au63bd7yNobg5nhAPF07RDyDEfaB5HHip78DceVt6ZKmLLHStE7pSsbtDr0VnbvPMTwr0A6sx+iq+ZP8A/TyFXboktz3XFwsal5GVFUZLMQAB4knkKiOob2tOiJAlaUj9UjMPc5wh9xqodf2lutTnUPluJsRW6ZKgnoAP0mx1c+Z9EchL9E3JSuoa7mEWf7uMBmHrc+jnyAI865v3Sm6xr5L/AK4x8TJFBvqsWOGS4QeLIpH4I7H4VKdE2rtLwf0aZHOMlejgeaNhh7xUJk3F2+PRupwf2hER+ART8ah+0m7W8sPn0btUTn2sXErp19IrnKgfaUnHPOBW68sN5K/YNMHwy4ttfq68/wANL+U1Ufu3+tbP23/l5qmGi7wGvNNvba5IM6WkrK/IdoojbJIHIMOWccjnI7wIfu3+tbP23/l5qSclKcGhoRcYtP8AuxsVSlVFvP3iSdq9naOUVPRmkUkMW70Vh9EL3kcyeXLBz0zmoK2QjFydIsDWtubK0JWe4QOOqLl3HrRASPeKjs++uxU4VLhx4qiAf53B+FQHZHdfcXqCUssELc1dlLM4+0qAjkefpEjPUAg5qZLuLt8c7m4z5CID8ChPxqClllulRXTBbNmXsN7unSEBpHiJ/WIwHvZcqPeal9rdpKgeJ1dGGVZSGBHiCORqodd3KTRqXtJhNgf1bgIx9Tg8JPkQo86iOz20lzps5KZXDYlgbIDY5EMP0W8GHMcuo5E/dKDrIg/XGS6WbI0rx6RqsdzBHPEcpIvEPHzBHcQcgjxBpXUQIZqUf+0dYW3bnb6eqyyL3NNIMxgjvAXn7nB61P6hO61OOK7uScm4u5WB/ZVuFB6hzqbUkeLHnzXkKUpTiCoPt7afJp7fVIhgxMIrgD9KCRgpJ5cyjEEfH6IqcVjtotOFxaTwn+8idc+BKkAjzBwayStDRdMjW54Y0tPvZfzXrhvEuHuJLfS4WKm6JaZh1WBOberiII58jgqfpV93NPnSoj4vIfxkamyy9vrGo3LYIi4LWM+AUcUo/fAPvqa8KRR7Tb8iY2NikMaRRKFRFCqo7gK76UqpEUpSgDF7S7Px3ttJbyj0XHI96sPosPMH8eYPI1ht3GtSS2zQXP8AaLRzBJnv4foNz5nI5cXeVJ76ltQaGM2+0LgDCXlqHPnJC3D8EH+akezTHW6aPRvJ1aRYYrO2OLi9fsVOeap/ev1zyBAyOYznuqQ6Dokdpbx28IwiDHmT1Zj5k5J9dRaFflG0MjE5WztVUL4STEniHrQke4VOaFu2wlskhSlKcQV5dT02O4heGZeJJF4WHr7we4g8we4gV6qUAQjdtevEZ9MnPFJZsAjH9KF+cZ9wxyHQFR3V7t42uvb2nDB/X3Drbw93pycs5xywM4Pjisdr47DXbCZRyuYpbeQ93oAOnlksQPUK+61ifXrOE5xbW73JHcS57Nc+YIBqfCorVu/kkmy+z8dlax28fRB6TfaY/SY+s/gMDurK0pTpUTbsUpStMPBrmixXdvJbzDiSRcHy8GHmDgg+IqstBvpH1PTYZzme0F1bynvPBH82/P7UeDnv51blVpqGniPae3cAATRFz5ssMyH/ACqlSybU/VfZSD5XuWXWtOvy8Oo3DHmFu5Gx6p2NbLVrJtSf6bd/4mb816j+VwvcfD3JVsls0+sXs11ck9gJCXwcFicFIVI5gKnDk9ccOOZyLrtLRIkWOJVRFGFVQAAB3ACsNsHpHybT7ePGGMYd/bk9N/wJx6gKz9Wxw0r1ZOcrZwllCqWY4ABJPgAMk1rVrWqy6heNKAS8zhIk6YUnhiTy5EZ8yx76u/effmLS7gjq6iL3Susbf5WNVhui0wS6krEZEMbSD2jhF+DsfdUc/VKMCmPaLkW7sjsvHYWywpgt9KR8Y43wMt6u4DuAFZulK6kqVIi3e4rD7VbNR31u0Mg59UfvRwDwsP4Ed4JHfWYpQ1ezBOjWzQNVk06+WR/RMMhjmX9ji4ZR054xxDxKqa2SVgQCOYPSqE3t2Qj1STA/rY0lPrPFGfy6tvd9emXTbViSSIghJ5kmPMZJ8zw1zYOmUoFsu6Uii9t9VM99dS8z86yKPKL5tQPXw59ZPjWwWzeiJaWsUCD6CjiP2mPN2PmWya4HZGyLcRtLfiJ4ieyTOSck5x1zzzWWqmPG4tt9xZztJIUpXRcX8ac3kRB+0wH8TViRhN4OmrNptyrDJWJpF8mjHGvxGPUTVO7r70x6pb46Sccbeoxs3+pV/CrA3g7xrT5JLBbTLNLMhjzGwZVDDhZi65XIUnABznHdkit93n1pafeH8qSuPK1+2NHTBNQdmxlUbvf2hM958nU/N24xjxkYAsfPCkKPD0vGrxZsAk93OtXgxu7kcyDdTjn3gzy/+XFT/kt6VFdxMK3st7dDsksNuLyRQZZxlM/oxH6OPb+kT4FR3VYlcIYgqhVGAoAA8ABgVzq8YqKpE5S1OxSlKYUoredsr8huhNbjhinD4A6IxUrIg8AyMSB7YHICsXu3+trP23/l5qtrevpva6ZMeXFEVlBPdwMOP/8AGXHvqpd2/wBbWftv/LzVwzhpyqjqjK4P5NiGPKtXNOPyi4i7TpPOnaf/AHZV4/8AUedbSVrbtls89leSRMCFLF4m6BkJyOEjvXPCfAjzFU/JWyYmF8myKKAAAMAcgBX2qu2Q3xRlFi1DKuOXbqCVbpguF5q3iQCvIn0elWLp2swXC8UE0co8UdW/HB5VeM4yWxKUXHk9lU9vw0dI5IboYUyZjk7slRlD4Z4eIH1L4VcNcXjB6gH1iicNcaCMtLsrXcZqvHbTw8QbspQwAxyWVenL9tXPvr5VlpGB0AHqFK2EdKSCTt2QzdAMaYinqssoI8D2rn+BFTWoPu+fsbrUbJicpcGdM/YnAYAeOOWfaFTiiHBs/ExSlKYQVwmbCknoAf4VzqP7far8n0+4YHDshjjxzPHL6C4HkTn3VjdKzUrdGG3Ln/lMXtyfmNXzdcctqZPX/aM34AJiuzc8MaXGPCSUfhK1cdim7LUtUtiMZlS4XzEqZYjyB4RU48RKy5l/e5OKUpVSIpSlACoNtOca5pOO9bkN6hECPjU5qETv220MagZW1tGYnweVuHH7hB/GlkPDn4Zx2O+t9XJ68cA9whOKnNQbTCIdoLuPn/SraOYHuzEeyx68ZPuNTmiPAT5+F9ClKUwgpSlAEK3h/wBo0sjr8uUe4q2a+WY/+IpyeosVA9Xaj/zrjtUxl1jTIF5iPtbiQeAC4jb94Ee+vl78ztFA5OBc2bRAeLRuZD/lxU3z8osuPhk5pSlUIilKUAKg+0I/59pn3Vxn3RnH8TU4quNTvw+01rGDkRQsp8maGdyP3Sh99TyOkvdfY8OX7MsetYdsf7Xe/fz/AJr1s9WsG2P9rvfv5/zXqH5PC9yuDk2Zsv6tPZH8BXdXTZf1aeyP4Cu6us5yDb5D/wAtP3sf8TVOaLpdzOzLaJIzAZYRtwnGe/mOWau3evaGTS5+HqhR/csqFj+7xVXe5u+CajwE47WFlHmylXH+VXrizRvKkzoxuoNmN/3Q1f8AU3P/AFP++n+6Gr/qbn/qf99bC0qn8ePmxf3PyNev90NX/U3P/U/76f7oav8Aqbn/AKn/AH1sLSj+PHzYfufka6y7C6mxy1tMx6ZZlJx4ZLVcG7LTJbfToop0McitISpxnDTOw6eRFZTU9q7O3fs7i5hifAPC7qpwehwT5V061tPHHp8t5AyyKsbGNgcqzZ4V5ju48CmhjjjbdmSlKSqjE7ZbzYLFjEi9tOOqA4VMjI7RueMjBwATzHQEGqzv96GpXDBUk7PPSOCMZPlz4nJ9RFYbZ3RZL+7SHiPFIxaSQ8yBzZ3PiT/EitgtA2YtrJOC3jC/afq7ebN1P8B3YqUXPNvdId6cfqykoNmNYusEpdsG75pWUfuzOD+Ar22u5S+Zst8njB6kuxb8FTB/eq9aVT+PHvbF/c+xUcu51Le3nnnnMrRxSOqIvAuVjYrxEkscHny4enhyqH7u/rS0+8P5UlXptjKF0+7J6C3l/LaqL3efWlp94fypKjkgo5I0h4Scots2E1H+pk9hv9JrXLYRQb+zz07VPxByPjitk5E4gQehGPxrV+xc2lzGWPO2nUsfuZRxf6TT/kcxfqLi3TRtFSvitkZHQ19rrIClKUAYPbkD/Zt7np8ml/KaqR3b/W1n7b/y81XBvQvxFpdx3mRREB94wU/gpY+6qg3b/W1n7b/y81cmV/5Io6Mfgfz9GxNY7XdnoLyPs7mMOvUHoVOMZVhzU+qvVe30cKGSZ1jQYyzsFAyQBknlzJA99eaw2htp24IbiGR8cXCkiscAgE4BzjJHPzFdTrhkFfKKw1nchKvOznVx9ib0W/fQEH1cI9dRDUNgtQtzxNay+j0eIdp7x2RLD3gVsdSoS/Hg+NiiyyRrdZ7aahbNwLdTKQclJDx+7hmBIHqxUy2e32SKQt9GGX9bECGHTmyEkN3klSD4KatPUtHguF4Z4o5V8HUN7xnofMVUe8XdmtpGbm1LdkCA8ZJbg4iAGVupXOMg5IznOOk5QyY94ux1KM9mi4bG+jmjWWJg6OMqynIIpVMbqNr/AJLJLDMx7Fl7RcnkrhlBx7QOT7PmaVeGRSjZKUGnRNdu7OS1ni1W3XiMKmO5QdXgJyTz+wcn8CThal2larFcwpNAweNxkEfEEdQQeRB5g16iKg95sLcWsrT6PMsPGcvayAmFz4jHNPd4AAqBim3TtAqkqZOaVB124v4uV1pU+RyzbssoPngdB6zX07fXbjFvpN2W/wDrcEI/ebIrdaDQybO4AJJAA5knoAPGq8juf9sX6OnOwsn4w3dNOB6JXxVc5z/EOMemTZW/1A/8ymWG3/8Albcn0unKSU8z35A5eGCM1M7SxjhiEUSBEUYVVGABWby9g2j7kR3O/Vafey/nPXRtv/Qr621QD5vHya5wM4jc5RvUH58uZIUd9d25z6rT72X816l9/YJPE8UqhkdSrKe8H/31pYq4IaTqb+TuRwQCCCCMgjoQehFcqrfTdVm0RhbXvHJY5xBdAZ7ME8o5QOmOgx/4RjklgWN/HMgkhdZEPRkYMD7xTqViSjR6KUrw6trcFrGZLiVY1Hex6+Sjqx8gCaYU7dS1BIInmlPCkalmPkPAd57gO+onuzsndJ9QmGJb6TtAPsxLkQr58s8+8cNYzgm12VGdGh0yNuIBuTXJH0SR3J3+HrP0LHRAAABgDkAO4Ui6nZR9KruQneTbvCbbUogS1m/zgHfDJ6Mnrx58hknuqYWV6k0aSxsGR1DKw6EEZBrsliDKVYAqwIIPMEEYII9VV1G8uguylXm0x2LKy5Z7YsckMOpTPPP/AO30h9LvsYupV3LIpXj0vV4blBJbyJIh71OfcR1B8jzr2U4grhNMqKWYhVUEknkAAMkn3V03+oxQIZJpFjQdWdgo+P8ACoBeX82uP2NtxxacG+euCCrTYP0IweeM9fjjHCyylQ0Y37Hs3fg3l1daow9GU9hbZHMRRnDHxHEwHI9GDV6N59k4givYR85ZSibHjH/ernuGMEnwU1LrO0SKNY41CoihVUdAAMACu1lBBBGQeRBo07Ubq6rPNpmopcQxzRHKSKGU+RHeO4joR3GvVVbo0mhStlXk0yRiwKgs1szdQR9j/wB/S+nPtN1WG4QSQSLIh/SUg+4+B8jzoTvZmSjW64PVSleHV9bgtYzJcSrGo72PM+Sjqx8gCaYU7NU1KO3hkmlOEjUsx8h3Ad5PQDvNVNszbyHVLC7mGJb35TOR9lOyIhX3R45+YrNpHNrkyM6NFpkbcSq3Jrlh0JH2Ph6yfQyG0AxrulgdOyuPyqjLq39V9lorTt7/AETitYNsf7Xe/fz/AJr1s/WsG2P9rvfv5/zXqX5PC9xsHJszZf1aeyP4Cu6umy/q09kfwFd1dZznn1CyWaKSJxlZEZGHkwIPwNa1oZrC7GeU1tL6gSp9+Fdf8rVs5Vebz93zXQ+VWwzOq4dP1ijpj9sd3iOXcK588HJWuUVxSp0ya6JrEd1Ak8JyjjI8QehU+BByCPEV7q1x2U2zuNOkbsvSQn5yB8gFhyPdlHGMZx3YIOBi0bDfPYuuZRLC3eChce4x55esD1VsM8ZLfZhLE09ie10Xt6kMbyysFRFLMx6AAZJqF3m+bT1UmMyyn7Kxsvxl4RVa7Z7wZ9QwjARQA5ESnPEQfRLtgcRHcMAA+JANbPPGK5COJt7mM1vUpL+9eRQS88gWNPAEhIl78cuHPdnJq3tudE7HQXt4+YhjhGfERSxM7HzIUmsRuq3fPGwvbpSrY+ZiYc1yMGRweYYjIC9wJzzOBZV/ZJNE8UgykilGHiGBB+BpMWN6W5csac1aS7FFbpLxY9UTjOO0jeNfaPA49WQhHrIFX5Ws+0Gz81hcGKXIZTxRyDlxhSCroR0IOMgc1PuJsLZnfSAoS/RuIcu2jAIPm6ciD7OQT3DpSYcih0S2NyQct0WtSoU++DTccpZCfAQyj/UoHxqK7Rb7HZStlEY8j+tl4Sw81QZXp3sT7NXllhHlk1jk+xld8m1SxwfIo2+clw0mD9GMEEA+bkAY+yG8s17u8+tLT7w/lSVL92+wkk8hv70NzJaMPks7Ef1rA9w/Rz168gFzXljLLY3KnpNbSYII/SQ8LA+RGR6jyrkyN6lkfBeKVOKNoKoPetoJt9QdwPm7gdqvhxchKPXxYY+3Vg7D7zTqFz2BtxFiFpCwk4uavEuAOAcvTznPdWf2w2WS/tjC54WB4o3xngcA4OO8EEgjvBPTrXTkissNiMW4S3MLuq2oFzZrC7fPW4CMCeZQco358z6IwT4g+IqbVrS8d3pl2M8UM8ecHqrryzg9HRuXw6MOVl6JvtgZQLuJ4mxzZBxofcPTHqwfWaXHmVaZ7MaeN3aLLpUKk3w6aBykkY+AhlHxZQPjUL2p3ySzqY7NGt1PIyMQZCPBQuVTPjlj4YPOqSywiuRFjk+w3v7Ti4nS0hPEsLZfHPilI4Qox14QSOXexHVaj27f61s/bf8Al5qlu73d46K17dqUIRjDE2QwJRh2jjuOCcKeYzk88YiG7H60svab+XlrlalrjKXcuq0tLsi7tu9LNxp9zGo4mMZZV8WTDqPeygVSW7vXUtb+GVyBG4Mbt4LJjB9QcISfDNbF1RG8rYR7SZp4lJtpCWyOfZMeZVvBSfonp+jy5Zrni01NdieJreLL3pVH7I72ZrVFiuEM8SjCkHEigd2TycdAASCPE9KnUO+LTSMs8iHwMMhP4oGHxqsc0JLkR45Im1RneTeJHpl1xnHHGY19qT0Vx6ic+4msJqO+qyQfMpLM3d6PZj3mTBA9Smqy2n2tudSlTtByBxFBGCQCc9B1dyOWfDoBk0mTNFKluxoY3ds8Gh6LJdSmKLmwQv7gVB+LClXLuw2IayiaWcYnmAyuc9mg5hMjkTnmxHLoOeMlU4fjRcerk2WVp7Enm16JbqO1PF2siNIvL0cKcHn4+VZGoLvHRreay1JQWW1kKygfqpgEZsDrjoB4tU1trlZEWSNgyOAysDkEEZBB8xXUnu0Sa2TO2lKUworqu5wiO7cgqlifIAk121Ct5usHsVsIPSub09kq+CNykdsdBw5H4n9E1knSs2Kt0ct0EDLpMBYYLmR8e1K5HwxUzrx6Rpq28EUCfRiRUBPU8KgZPmeteyiKpUbJ22zhNCrqVdQysMFWAIIPcQeRqHXm6i0LF7Z57Nz1NtKUB9xyAPJcVNKUNJ8mKTXBCju9uCOE6re8PkwDfvda79M3X2UTiSUSXUo/vLlzIeufonC9fEZqXUrNKN1s+AV9pSmFFfGXIweYNfaUAQ/Ud1llI5kh7S0kP6ds5j/y81HuArpG724A4Rqt7w+bAt+/199TalLoQ+uRDbHdVZqwe5ae8cdGuZDJ17uHkCPJs1MI4woCqAABgADAA8ABXKlaklwK5N8ilKVph8ZQQQRkHkQah+obrLN3MluZrOQ9WtpDH07uHmo9wFTGlY0nyapNcEJO724I4Tqt7w+TgN+/199ejS911lE4klEl1KP7y5cyHrnpyU4PTIJqXUrNKN1s+AV4LrQoZLiG5dSZYAwjbiYACQcLZUHByPEGshSmFFRC+3U6dNJJJJC5aRmd/npgCXJLcg+Bkk8hUvpWNJ8mptcHGNAAAOgGB7q5UpWmClKUAYDaLYWzvTxTxfOfrUPA/fjJH0sZ6NkVDrjcXF/d3Ug9tEb/AE8P8KtClTljjLlDqclwyroNxcf95dufYjVT/mLfwqV7PbubKzIeOPjkHSWU8bA+K/oqfNQKk1KI4oR4QOcn3FKUqgh4dX0SC6j7O4jWRPAjofFSOanzBBqCXu4+2YkwzzRg9FbhcD1cg34k1ZNKSUIy5Qyk1wVXFuLXPpXbEfsxAH8S5qR6BupsbZg5Vp3HMNMQwByCMIoCZBHIkEjxqY0pY4oR4RrySfcVgdd2GsrxuO4gDPy9NWZGOOmWQgnHnms9SqNJ8iptcEf2f2Es7KQy20RVypQsZJH9ElWIw7EDmo6eFSClKEkuAbb5PDq+iQXSdncRLIvcGHMHxU9VPmCDUFvtyFsxJhnmjH2TwuB6sgN+LGrIpSyhGXKNUmuCrIdxaZ9O7cj9mNVP4szD4VLNnd3NlZkPHH2ko6SyniYHxXkFU+agVJ6VkcUI8I1zk+5xljDKVPQjB9R5VGNI3Z2FrMk8MTLJHkqTLKwGVKnkzEH0SR0qU0p6TFTa4FfHQEEEAg8iD319pWmEI1jdDYTEtGr27H9SQF/cYFR/4QKwUu4tc+jdsB5xAn4OKtSlSlhhLlDrJJdys7XcbACO1uZm8kCJn8QxqZ6DsfaWX9nhVWxgucs5HhxtlseWcVmaU0ccY8Ixzk+WKUpTinXc2yyIySKGRwVZSMggjBBHeCKgabP3+lk/7Oxd2pJPyWR+F48nJ7OQ8iPX+BJJKlK42MpUepN6kKZF1bXdsQcHtIWK+5lzkeeK+je9p55I0zn7KwS5+KilK555ZRmolVCLVnTJtpqF16On6fJGDkdvd/NqvnwdWHmCfUayeyexXyZ2uLiU3N3JyeZhjA+zGP0R09eOgGAFK6FHuybl2RKKUpTCClKUAKUpQApSlAClKUAKUpQApSlAClKUAKUpQApSlAClKUAKUpQApSlAClKUAKUpQApSlAClKUAKUpQApSlAClKUAKUpQApSlAClKUAKUpQApSlAClKUAKUpQApSlAH/2Q=="/>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US">
              <a:latin typeface="Georgia" pitchFamily="18" charset="0"/>
            </a:endParaRPr>
          </a:p>
        </p:txBody>
      </p:sp>
      <p:sp>
        <p:nvSpPr>
          <p:cNvPr id="40970" name="AutoShape 16" descr="data:image/jpeg;base64,/9j/4AAQSkZJRgABAQAAAQABAAD/2wCEAAkGBhMSERUTERQWFRUWFx4YGBYYGBgaHRwcGBYWGRgbGhoYHSgfHSEjGhwaIC8gIycpLC0sHSAxNTAqNSYtLCsBCQoKDgwOGg8PGiwkHyQsKS82LCksLCwsLyksLCksLCwsLCwsKSwsLCwsLCwsLCwsLCwsLCksKSwsLCwpLCwsKf/AABEIAGgB5gMBIgACEQEDEQH/xAAcAAEAAgIDAQAAAAAAAAAAAAAABgcFCAIDBAH/xABOEAACAQMBBQQFCAYHBgQHAAABAgMABBEFBgcSITETQVFhInFygaEUIzI1UnORs0JTYpKxtCQzNEN0orIVFhclk+KCwdLwJlRjg6PC0f/EABgBAAMBAQAAAAAAAAAAAAAAAAACAwEE/8QAKhEAAgIBAwIGAgIDAAAAAAAAAAECEQMSITEiQTJRYXGBsQQTFPAjM5H/2gAMAwEAAhEDEQA/ALxpSlAClKUAKUpQApSlAClKUAKUpQApSlAClKUAKUpQApSlAClKUAKUpQApSlACoRtF9e6X93c/l1N6hG0X17pf3dz+XST4/wCfY8Ofh/RN6UpTiClKUAKUpQApSlAClKUAKUpQApSlAClKUAKUpQApSlAClKUAKUpQBhdtfq68/wANL+U1Ufu3+tbP23/l5qvDbX6uvP8ADS/lNVH7t/rWz9t/5eauXL/sidGPwv8AvY2KpSldRzilKUAKUpQApSlACuLuACSQAOZJ5AV4de1yKzge4nbCIPeT3KPMnlULsdmrjVsXGplorc+lFZISo4eqtKeRJ7+49Po81pXLshlG92ZrUt6OmQHD3SMc4xGGk5+uMEfGvPBve0tmCmcoT044pVH4lcD31I9N0C3t14YII4x+yijPmTjJPma9U9ojjhdFYHqGAI/A0dRtx8n/AH4OvT9SinQPBIkqH9JGDD8RXpqE6tu3VG+UaW/yO4HcnKKTH6Lx9AOo5DAznBNZDY/a43ayRTp2N3AeGaLw8HXxU9e/1kEEmremDjtaM/ZX8cyccMiSISQGRgwyDgjI5cjyrvqEbnPqtPvZfzXqaySBQSxAAGSTyAA6kmiLtJmSVNo5VgtZ25sbUkT3MasvVAeJh60TLD8KjB1C61qRktZHttPQlWnXlJORyIjz9FfP8c81Em0PYaytAOwt0DD9NhxP4/SbJ69wwKzU3wbpS8Rh/wDjLpfUzOB9rsZsf6KkGj7WWl1yt7iOQ4zwhsNjx4DhvhWUMQ6YH4VG9d3d2V16RiEUvUTQ4jcMOjZUYYj9oGt6g6H5kmpUB0vaC5064Sz1N+1ikPDb3nTJ7kl8D5k5825kT6hOxWqFKVX19r1zqk72unP2NtGeGe8HUnvSH/1D15A4ePW6NUbJVrO11nacri4jjbGeEtlsewuW+FYD/jJpfXtnx9rsZsf6KyWg7vbK1AKQrJJ1M0oDuSepyRgE9/CBUi7IdMD8KzqN6fUwujbb2N2QLe5jdjzCZ4WPqR8N8KzlYDXdhLK7B7aBOL9YgCOMHI9JeZwe45HlUbh1O60eRYr2Rrixc8KXLc3hPcsp7x5+vH2RltchSfBYdK+KwIyOYPQ19pxBWF1rbKytMi5uI0YDPBnifHsLlvhUd1XW7jUbh7PTn7KGI8NzdjqD3xRfteJHTrkcuLN6DsFZWgzHCrSdTLIA8hJ6nibpk88DApLb4HpLkxX/ABk0vr2z4+12M2P9FZ3R9sbK6OLe4jdiM8HFhsew2G+FZfsx4D8Kj+ubAWN2CZIFV+oljARwR0PEvXH7WR5UdQdPqSKoRtF9e6X93c/l157HV7nS547a/kM9pK3BBdn6SMfoxzePL9L35xng9G0X17pf3dz+XWN2vlfZsVT+H9E3rDSbZWKyGNru3DhuAoZU4gwOCpGc5zyxWZrWzWfrOf8Axr/zDVmXJooIQUrNk68epavBbrx3EscS+LsFz5DJ51Fd4u8EWKiKHDXLjIzzEanI42HeSQcDyJ7udP2mlXuoytIiS3MnRpDjA8i7EIuM54QRjuFLkzaXpStmxx2rZedlvCsJp0ginDyOcKAkmCQC30uHh6A99SOqf2O3X31ve29xKIQkbFmAkJbnG68gFx1Yd9TPeDt0unxBUAe4kB7NT0UDq747h3DqTy5cyGjN6dU9jJRVpRJBqmswWycdxKkS9AXYDJ8ADzJ8hUSu98unp9DtpfYjx+aVqpLa0vNTuTw8U8xGWZjgKuccz0RfIDxwCasDTtxi8P8ASLpuLwiVQB5cThs+vAqSy5J+Bbeo+iMfEzNWu+bT2+n20Xm8efyi1S7StaguV47eVJVHIlGBwfAjqD5Gq5v9xicP9Hun4vCVVYHyygXHrwfVVf3lheaXcji4oZgMq6HKuO/B6OvTKsPDIHKh5MkPGtvQNEZeFmydKie7/bhdQhIcBJ48CRR0Oejp38J8DzB5c+RMsrpTUlaItU6YrG6xtHbWoBuZkjz0DH0j7Kj0j7hUX3m7emyRYbcj5RIM5OD2aZxxYPUk5Cg8uRJzjBqrZ/Ze71OZ2TLc/nZ5WJAJ7ixyWbHMKOgxnAIqM8tPTFWykcdq2Wpc759PX6HbyezHw/mlTXC3302DH0lnj82jU/lux+FY213FxcI7W6lLd/ZqiD8HDn40utxcXCeyupQ3d2iI4/BAh+NL/m52GrGTjRNr7S75W86O2M8HNXx4lGAb4VmK1v2n2RudOkXtehOYpoycEjwPIo4HPHrwTg1au63bd7yNobg5nhAPF07RDyDEfaB5HHip78DceVt6ZKmLLHStE7pSsbtDr0VnbvPMTwr0A6sx+iq+ZP8A/TyFXboktz3XFwsal5GVFUZLMQAB4knkKiOob2tOiJAlaUj9UjMPc5wh9xqodf2lutTnUPluJsRW6ZKgnoAP0mx1c+Z9EchL9E3JSuoa7mEWf7uMBmHrc+jnyAI865v3Sm6xr5L/AK4x8TJFBvqsWOGS4QeLIpH4I7H4VKdE2rtLwf0aZHOMlejgeaNhh7xUJk3F2+PRupwf2hER+ART8ah+0m7W8sPn0btUTn2sXErp19IrnKgfaUnHPOBW68sN5K/YNMHwy4ttfq68/wANL+U1Ufu3+tbP23/l5qmGi7wGvNNvba5IM6WkrK/IdoojbJIHIMOWccjnI7wIfu3+tbP23/l5qSclKcGhoRcYtP8AuxsVSlVFvP3iSdq9naOUVPRmkUkMW70Vh9EL3kcyeXLBz0zmoK2QjFydIsDWtubK0JWe4QOOqLl3HrRASPeKjs++uxU4VLhx4qiAf53B+FQHZHdfcXqCUssELc1dlLM4+0qAjkefpEjPUAg5qZLuLt8c7m4z5CID8ChPxqClllulRXTBbNmXsN7unSEBpHiJ/WIwHvZcqPeal9rdpKgeJ1dGGVZSGBHiCORqodd3KTRqXtJhNgf1bgIx9Tg8JPkQo86iOz20lzps5KZXDYlgbIDY5EMP0W8GHMcuo5E/dKDrIg/XGS6WbI0rx6RqsdzBHPEcpIvEPHzBHcQcgjxBpXUQIZqUf+0dYW3bnb6eqyyL3NNIMxgjvAXn7nB61P6hO61OOK7uScm4u5WB/ZVuFB6hzqbUkeLHnzXkKUpTiCoPt7afJp7fVIhgxMIrgD9KCRgpJ5cyjEEfH6IqcVjtotOFxaTwn+8idc+BKkAjzBwayStDRdMjW54Y0tPvZfzXrhvEuHuJLfS4WKm6JaZh1WBOberiII58jgqfpV93NPnSoj4vIfxkamyy9vrGo3LYIi4LWM+AUcUo/fAPvqa8KRR7Tb8iY2NikMaRRKFRFCqo7gK76UqpEUpSgDF7S7Px3ttJbyj0XHI96sPosPMH8eYPI1ht3GtSS2zQXP8AaLRzBJnv4foNz5nI5cXeVJ76ltQaGM2+0LgDCXlqHPnJC3D8EH+akezTHW6aPRvJ1aRYYrO2OLi9fsVOeap/ev1zyBAyOYznuqQ6Dokdpbx28IwiDHmT1Zj5k5J9dRaFflG0MjE5WztVUL4STEniHrQke4VOaFu2wlskhSlKcQV5dT02O4heGZeJJF4WHr7we4g8we4gV6qUAQjdtevEZ9MnPFJZsAjH9KF+cZ9wxyHQFR3V7t42uvb2nDB/X3Drbw93pycs5xywM4Pjisdr47DXbCZRyuYpbeQ93oAOnlksQPUK+61ifXrOE5xbW73JHcS57Nc+YIBqfCorVu/kkmy+z8dlax28fRB6TfaY/SY+s/gMDurK0pTpUTbsUpStMPBrmixXdvJbzDiSRcHy8GHmDgg+IqstBvpH1PTYZzme0F1bynvPBH82/P7UeDnv51blVpqGniPae3cAATRFz5ssMyH/ACqlSybU/VfZSD5XuWXWtOvy8Oo3DHmFu5Gx6p2NbLVrJtSf6bd/4mb816j+VwvcfD3JVsls0+sXs11ck9gJCXwcFicFIVI5gKnDk9ccOOZyLrtLRIkWOJVRFGFVQAAB3ACsNsHpHybT7ePGGMYd/bk9N/wJx6gKz9Wxw0r1ZOcrZwllCqWY4ABJPgAMk1rVrWqy6heNKAS8zhIk6YUnhiTy5EZ8yx76u/effmLS7gjq6iL3Susbf5WNVhui0wS6krEZEMbSD2jhF+DsfdUc/VKMCmPaLkW7sjsvHYWywpgt9KR8Y43wMt6u4DuAFZulK6kqVIi3e4rD7VbNR31u0Mg59UfvRwDwsP4Ed4JHfWYpQ1ezBOjWzQNVk06+WR/RMMhjmX9ji4ZR054xxDxKqa2SVgQCOYPSqE3t2Qj1STA/rY0lPrPFGfy6tvd9emXTbViSSIghJ5kmPMZJ8zw1zYOmUoFsu6Uii9t9VM99dS8z86yKPKL5tQPXw59ZPjWwWzeiJaWsUCD6CjiP2mPN2PmWya4HZGyLcRtLfiJ4ieyTOSck5x1zzzWWqmPG4tt9xZztJIUpXRcX8ac3kRB+0wH8TViRhN4OmrNptyrDJWJpF8mjHGvxGPUTVO7r70x6pb46Sccbeoxs3+pV/CrA3g7xrT5JLBbTLNLMhjzGwZVDDhZi65XIUnABznHdkit93n1pafeH8qSuPK1+2NHTBNQdmxlUbvf2hM958nU/N24xjxkYAsfPCkKPD0vGrxZsAk93OtXgxu7kcyDdTjn3gzy/+XFT/kt6VFdxMK3st7dDsksNuLyRQZZxlM/oxH6OPb+kT4FR3VYlcIYgqhVGAoAA8ABgVzq8YqKpE5S1OxSlKYUoredsr8huhNbjhinD4A6IxUrIg8AyMSB7YHICsXu3+trP23/l5qtrevpva6ZMeXFEVlBPdwMOP/8AGXHvqpd2/wBbWftv/LzVwzhpyqjqjK4P5NiGPKtXNOPyi4i7TpPOnaf/AHZV4/8AUedbSVrbtls89leSRMCFLF4m6BkJyOEjvXPCfAjzFU/JWyYmF8myKKAAAMAcgBX2qu2Q3xRlFi1DKuOXbqCVbpguF5q3iQCvIn0elWLp2swXC8UE0co8UdW/HB5VeM4yWxKUXHk9lU9vw0dI5IboYUyZjk7slRlD4Z4eIH1L4VcNcXjB6gH1iicNcaCMtLsrXcZqvHbTw8QbspQwAxyWVenL9tXPvr5VlpGB0AHqFK2EdKSCTt2QzdAMaYinqssoI8D2rn+BFTWoPu+fsbrUbJicpcGdM/YnAYAeOOWfaFTiiHBs/ExSlKYQVwmbCknoAf4VzqP7far8n0+4YHDshjjxzPHL6C4HkTn3VjdKzUrdGG3Ln/lMXtyfmNXzdcctqZPX/aM34AJiuzc8MaXGPCSUfhK1cdim7LUtUtiMZlS4XzEqZYjyB4RU48RKy5l/e5OKUpVSIpSlACoNtOca5pOO9bkN6hECPjU5qETv220MagZW1tGYnweVuHH7hB/GlkPDn4Zx2O+t9XJ68cA9whOKnNQbTCIdoLuPn/SraOYHuzEeyx68ZPuNTmiPAT5+F9ClKUwgpSlAEK3h/wBo0sjr8uUe4q2a+WY/+IpyeosVA9Xaj/zrjtUxl1jTIF5iPtbiQeAC4jb94Ee+vl78ztFA5OBc2bRAeLRuZD/lxU3z8osuPhk5pSlUIilKUAKg+0I/59pn3Vxn3RnH8TU4quNTvw+01rGDkRQsp8maGdyP3Sh99TyOkvdfY8OX7MsetYdsf7Xe/fz/AJr1s9WsG2P9rvfv5/zXqH5PC9yuDk2Zsv6tPZH8BXdXTZf1aeyP4Cu6us5yDb5D/wAtP3sf8TVOaLpdzOzLaJIzAZYRtwnGe/mOWau3evaGTS5+HqhR/csqFj+7xVXe5u+CajwE47WFlHmylXH+VXrizRvKkzoxuoNmN/3Q1f8AU3P/AFP++n+6Gr/qbn/qf99bC0qn8ePmxf3PyNev90NX/U3P/U/76f7oav8Aqbn/AKn/AH1sLSj+PHzYfufka6y7C6mxy1tMx6ZZlJx4ZLVcG7LTJbfToop0McitISpxnDTOw6eRFZTU9q7O3fs7i5hifAPC7qpwehwT5V061tPHHp8t5AyyKsbGNgcqzZ4V5ju48CmhjjjbdmSlKSqjE7ZbzYLFjEi9tOOqA4VMjI7RueMjBwATzHQEGqzv96GpXDBUk7PPSOCMZPlz4nJ9RFYbZ3RZL+7SHiPFIxaSQ8yBzZ3PiT/EitgtA2YtrJOC3jC/afq7ebN1P8B3YqUXPNvdId6cfqykoNmNYusEpdsG75pWUfuzOD+Ar22u5S+Zst8njB6kuxb8FTB/eq9aVT+PHvbF/c+xUcu51Le3nnnnMrRxSOqIvAuVjYrxEkscHny4enhyqH7u/rS0+8P5UlXptjKF0+7J6C3l/LaqL3efWlp94fypKjkgo5I0h4Scots2E1H+pk9hv9JrXLYRQb+zz07VPxByPjitk5E4gQehGPxrV+xc2lzGWPO2nUsfuZRxf6TT/kcxfqLi3TRtFSvitkZHQ19rrIClKUAYPbkD/Zt7np8ml/KaqR3b/W1n7b/y81XBvQvxFpdx3mRREB94wU/gpY+6qg3b/W1n7b/y81cmV/5Io6Mfgfz9GxNY7XdnoLyPs7mMOvUHoVOMZVhzU+qvVe30cKGSZ1jQYyzsFAyQBknlzJA99eaw2htp24IbiGR8cXCkiscAgE4BzjJHPzFdTrhkFfKKw1nchKvOznVx9ib0W/fQEH1cI9dRDUNgtQtzxNay+j0eIdp7x2RLD3gVsdSoS/Hg+NiiyyRrdZ7aahbNwLdTKQclJDx+7hmBIHqxUy2e32SKQt9GGX9bECGHTmyEkN3klSD4KatPUtHguF4Z4o5V8HUN7xnofMVUe8XdmtpGbm1LdkCA8ZJbg4iAGVupXOMg5IznOOk5QyY94ux1KM9mi4bG+jmjWWJg6OMqynIIpVMbqNr/AJLJLDMx7Fl7RcnkrhlBx7QOT7PmaVeGRSjZKUGnRNdu7OS1ni1W3XiMKmO5QdXgJyTz+wcn8CThal2larFcwpNAweNxkEfEEdQQeRB5g16iKg95sLcWsrT6PMsPGcvayAmFz4jHNPd4AAqBim3TtAqkqZOaVB124v4uV1pU+RyzbssoPngdB6zX07fXbjFvpN2W/wDrcEI/ebIrdaDQybO4AJJAA5knoAPGq8juf9sX6OnOwsn4w3dNOB6JXxVc5z/EOMemTZW/1A/8ymWG3/8Albcn0unKSU8z35A5eGCM1M7SxjhiEUSBEUYVVGABWby9g2j7kR3O/Vafey/nPXRtv/Qr621QD5vHya5wM4jc5RvUH58uZIUd9d25z6rT72X816l9/YJPE8UqhkdSrKe8H/31pYq4IaTqb+TuRwQCCCCMgjoQehFcqrfTdVm0RhbXvHJY5xBdAZ7ME8o5QOmOgx/4RjklgWN/HMgkhdZEPRkYMD7xTqViSjR6KUrw6trcFrGZLiVY1Hex6+Sjqx8gCaYU7dS1BIInmlPCkalmPkPAd57gO+onuzsndJ9QmGJb6TtAPsxLkQr58s8+8cNYzgm12VGdGh0yNuIBuTXJH0SR3J3+HrP0LHRAAABgDkAO4Ui6nZR9KruQneTbvCbbUogS1m/zgHfDJ6Mnrx58hknuqYWV6k0aSxsGR1DKw6EEZBrsliDKVYAqwIIPMEEYII9VV1G8uguylXm0x2LKy5Z7YsckMOpTPPP/AO30h9LvsYupV3LIpXj0vV4blBJbyJIh71OfcR1B8jzr2U4grhNMqKWYhVUEknkAAMkn3V03+oxQIZJpFjQdWdgo+P8ACoBeX82uP2NtxxacG+euCCrTYP0IweeM9fjjHCyylQ0Y37Hs3fg3l1daow9GU9hbZHMRRnDHxHEwHI9GDV6N59k4givYR85ZSibHjH/ernuGMEnwU1LrO0SKNY41CoihVUdAAMACu1lBBBGQeRBo07Ubq6rPNpmopcQxzRHKSKGU+RHeO4joR3GvVVbo0mhStlXk0yRiwKgs1szdQR9j/wB/S+nPtN1WG4QSQSLIh/SUg+4+B8jzoTvZmSjW64PVSleHV9bgtYzJcSrGo72PM+Sjqx8gCaYU7NU1KO3hkmlOEjUsx8h3Ad5PQDvNVNszbyHVLC7mGJb35TOR9lOyIhX3R45+YrNpHNrkyM6NFpkbcSq3Jrlh0JH2Ph6yfQyG0AxrulgdOyuPyqjLq39V9lorTt7/AETitYNsf7Xe/fz/AJr1s/WsG2P9rvfv5/zXqX5PC9xsHJszZf1aeyP4Cu6umy/q09kfwFd1dZznn1CyWaKSJxlZEZGHkwIPwNa1oZrC7GeU1tL6gSp9+Fdf8rVs5Vebz93zXQ+VWwzOq4dP1ijpj9sd3iOXcK588HJWuUVxSp0ya6JrEd1Ak8JyjjI8QehU+BByCPEV7q1x2U2zuNOkbsvSQn5yB8gFhyPdlHGMZx3YIOBi0bDfPYuuZRLC3eChce4x55esD1VsM8ZLfZhLE09ie10Xt6kMbyysFRFLMx6AAZJqF3m+bT1UmMyyn7Kxsvxl4RVa7Z7wZ9QwjARQA5ESnPEQfRLtgcRHcMAA+JANbPPGK5COJt7mM1vUpL+9eRQS88gWNPAEhIl78cuHPdnJq3tudE7HQXt4+YhjhGfERSxM7HzIUmsRuq3fPGwvbpSrY+ZiYc1yMGRweYYjIC9wJzzOBZV/ZJNE8UgykilGHiGBB+BpMWN6W5csac1aS7FFbpLxY9UTjOO0jeNfaPA49WQhHrIFX5Ws+0Gz81hcGKXIZTxRyDlxhSCroR0IOMgc1PuJsLZnfSAoS/RuIcu2jAIPm6ciD7OQT3DpSYcih0S2NyQct0WtSoU++DTccpZCfAQyj/UoHxqK7Rb7HZStlEY8j+tl4Sw81QZXp3sT7NXllhHlk1jk+xld8m1SxwfIo2+clw0mD9GMEEA+bkAY+yG8s17u8+tLT7w/lSVL92+wkk8hv70NzJaMPks7Ef1rA9w/Rz168gFzXljLLY3KnpNbSYII/SQ8LA+RGR6jyrkyN6lkfBeKVOKNoKoPetoJt9QdwPm7gdqvhxchKPXxYY+3Vg7D7zTqFz2BtxFiFpCwk4uavEuAOAcvTznPdWf2w2WS/tjC54WB4o3xngcA4OO8EEgjvBPTrXTkissNiMW4S3MLuq2oFzZrC7fPW4CMCeZQco358z6IwT4g+IqbVrS8d3pl2M8UM8ecHqrryzg9HRuXw6MOVl6JvtgZQLuJ4mxzZBxofcPTHqwfWaXHmVaZ7MaeN3aLLpUKk3w6aBykkY+AhlHxZQPjUL2p3ySzqY7NGt1PIyMQZCPBQuVTPjlj4YPOqSywiuRFjk+w3v7Ti4nS0hPEsLZfHPilI4Qox14QSOXexHVaj27f61s/bf8Al5qlu73d46K17dqUIRjDE2QwJRh2jjuOCcKeYzk88YiG7H60svab+XlrlalrjKXcuq0tLsi7tu9LNxp9zGo4mMZZV8WTDqPeygVSW7vXUtb+GVyBG4Mbt4LJjB9QcISfDNbF1RG8rYR7SZp4lJtpCWyOfZMeZVvBSfonp+jy5Zrni01NdieJreLL3pVH7I72ZrVFiuEM8SjCkHEigd2TycdAASCPE9KnUO+LTSMs8iHwMMhP4oGHxqsc0JLkR45Im1RneTeJHpl1xnHHGY19qT0Vx6ic+4msJqO+qyQfMpLM3d6PZj3mTBA9Smqy2n2tudSlTtByBxFBGCQCc9B1dyOWfDoBk0mTNFKluxoY3ds8Gh6LJdSmKLmwQv7gVB+LClXLuw2IayiaWcYnmAyuc9mg5hMjkTnmxHLoOeMlU4fjRcerk2WVp7Enm16JbqO1PF2siNIvL0cKcHn4+VZGoLvHRreay1JQWW1kKygfqpgEZsDrjoB4tU1trlZEWSNgyOAysDkEEZBB8xXUnu0Sa2TO2lKUworqu5wiO7cgqlifIAk121Ct5usHsVsIPSub09kq+CNykdsdBw5H4n9E1knSs2Kt0ct0EDLpMBYYLmR8e1K5HwxUzrx6Rpq28EUCfRiRUBPU8KgZPmeteyiKpUbJ22zhNCrqVdQysMFWAIIPcQeRqHXm6i0LF7Z57Nz1NtKUB9xyAPJcVNKUNJ8mKTXBCju9uCOE6re8PkwDfvda79M3X2UTiSUSXUo/vLlzIeufonC9fEZqXUrNKN1s+AV9pSmFFfGXIweYNfaUAQ/Ud1llI5kh7S0kP6ds5j/y81HuArpG724A4Rqt7w+bAt+/199TalLoQ+uRDbHdVZqwe5ae8cdGuZDJ17uHkCPJs1MI4woCqAABgADAA8ABXKlaklwK5N8ilKVph8ZQQQRkHkQah+obrLN3MluZrOQ9WtpDH07uHmo9wFTGlY0nyapNcEJO724I4Tqt7w+TgN+/199ejS911lE4klEl1KP7y5cyHrnpyU4PTIJqXUrNKN1s+AV4LrQoZLiG5dSZYAwjbiYACQcLZUHByPEGshSmFFRC+3U6dNJJJJC5aRmd/npgCXJLcg+Bkk8hUvpWNJ8mptcHGNAAAOgGB7q5UpWmClKUAYDaLYWzvTxTxfOfrUPA/fjJH0sZ6NkVDrjcXF/d3Ug9tEb/AE8P8KtClTljjLlDqclwyroNxcf95dufYjVT/mLfwqV7PbubKzIeOPjkHSWU8bA+K/oqfNQKk1KI4oR4QOcn3FKUqgh4dX0SC6j7O4jWRPAjofFSOanzBBqCXu4+2YkwzzRg9FbhcD1cg34k1ZNKSUIy5Qyk1wVXFuLXPpXbEfsxAH8S5qR6BupsbZg5Vp3HMNMQwByCMIoCZBHIkEjxqY0pY4oR4RrySfcVgdd2GsrxuO4gDPy9NWZGOOmWQgnHnms9SqNJ8iptcEf2f2Es7KQy20RVypQsZJH9ElWIw7EDmo6eFSClKEkuAbb5PDq+iQXSdncRLIvcGHMHxU9VPmCDUFvtyFsxJhnmjH2TwuB6sgN+LGrIpSyhGXKNUmuCrIdxaZ9O7cj9mNVP4szD4VLNnd3NlZkPHH2ko6SyniYHxXkFU+agVJ6VkcUI8I1zk+5xljDKVPQjB9R5VGNI3Z2FrMk8MTLJHkqTLKwGVKnkzEH0SR0qU0p6TFTa4FfHQEEEAg8iD319pWmEI1jdDYTEtGr27H9SQF/cYFR/4QKwUu4tc+jdsB5xAn4OKtSlSlhhLlDrJJdys7XcbACO1uZm8kCJn8QxqZ6DsfaWX9nhVWxgucs5HhxtlseWcVmaU0ccY8Ixzk+WKUpTinXc2yyIySKGRwVZSMggjBBHeCKgabP3+lk/7Oxd2pJPyWR+F48nJ7OQ8iPX+BJJKlK42MpUepN6kKZF1bXdsQcHtIWK+5lzkeeK+je9p55I0zn7KwS5+KilK555ZRmolVCLVnTJtpqF16On6fJGDkdvd/NqvnwdWHmCfUayeyexXyZ2uLiU3N3JyeZhjA+zGP0R09eOgGAFK6FHuybl2RKKUpTCClKUAKUpQApSlAClKUAKUpQApSlAClKUAKUpQApSlAClKUAKUpQApSlAClKUAKUpQApSlAClKUAKUpQApSlAClKUAKUpQApSlAClKUAKUpQApSlAClKUAKUpQApSlAH/2Q=="/>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US">
              <a:latin typeface="Georgia" pitchFamily="18" charset="0"/>
            </a:endParaRPr>
          </a:p>
        </p:txBody>
      </p:sp>
      <p:sp>
        <p:nvSpPr>
          <p:cNvPr id="40971" name="AutoShape 20" descr="data:image/jpeg;base64,/9j/4AAQSkZJRgABAQAAAQABAAD/2wCEAAkGBxQTEhUUEBQUFRUUFxcUFRUVFRUUFBUYFBYWFxYWFhYYHCggGBolHBUVIjEhJiorLi4uGB8zODMvNygtLisBCgoKDg0OGxAQGiwkHyQsLDEsLCwsLS8sMCw3LDEsLCwwLCwsLCwsLCw3LS00LCwsLywsNCwsLCwsLCwsLCwsLP/AABEIAGMB/gMBIgACEQEDEQH/xAAcAAEAAwADAQEAAAAAAAAAAAAABQYHAgMECAH/xABLEAACAQICBAgICwUIAgMAAAABAgADEQQSBQYhMQcTQVFhcYGRIlJyc6GxssEUIyQyMzRCYoKz0YOSosLDFhdDRFNUY+GT8BUl0v/EABoBAQACAwEAAAAAAAAAAAAAAAABBAIDBQb/xAAyEQACAQMCAwYEBQUAAAAAAAAAAQIDBBESIRMxQQVRYYGx8CMzccEUMoKh0SIkNFLh/9oADAMBAAIRAxEAPwDcYiIAiIgCIiAIiIAnFXB3EHqnKfNGka7Jia7U2ZCa1U3Rip21G5RIbwSfQGl9NCkcqAM/LzL1856JW8RpGq/znbqBsO4TK8JrNiUP0hfnFTw79bHwvTLlq/p9cSCCMlRRcre4I51PKPVK1XXz6G2OCZnl0hpNaC5iTc7FCmzE9H6z0yi6fxvGVmN/BTwV5rLvPabnumunHUzKTwifwvCJiUO5GXxXLMf3r3l/1V1tpY0EKDTqqLtTY32eMjfaHcRzbr4JVxni986OObxj2Ejfv3S2tjS9z6hVgdxGzf0TlMz4ED8ViR/yIe9T+k0yZoxEREAREQBERAEREAREQBERAEREAREQBERAEREAREQBERAEREAREQBERAEREAREQBERAEREAREQBERAEREAREQBERAEREAREQBERAE+a8Xg3q4ypSpjM716iKOcmow7B0z6UmNauYUJp+orclXEsv4w7D+F5jIlHn0pR0ZonKmKVsbiyAxpqbU6YO7MCQAOa+ZjvsBLZq9g6FbDLi62jqOFQrxqNTcGqKdrio2REKgrt3k2O6YRrDiHqYvEPUJLtWq5r8lnYZeoAAdQEtNLhRxa4D4EFp7KfECv4XGCnly2y7s+XZm7bXkaFjcnJsWkNBnLmw5DXHggkW2jYQw3ru/7kVo/VHCUGSlVX4ViXUuEY2QKpAZym4UwWUXa5JOwck7uCLEu+isOX25eMpqT4lOq6oOwADsmb6x624jBadxNdArFLYfI98po5KbBbjaNoDg855bkTXCGG0ZN7Fn1i07hMJiBhtJaKpU0YBkq0MlUFCSMwtTRhYg3A8IcxuLwuueqtOjTTFYJ+MwtW1jfNkzbVs3Kp3bdoOw75Tdcta62ka4q1gqBFyJTS5VBe52naxJ3nZuGyXPUiuX0Dj0qbUp1fi78hIpPYfjN+tjM2scjFMtXAivxWJP/ACIO5T+s0yZxwJfVq/nh+Wv6GaPM1yIZ5dI45aKhnBIJy+Da9yCeU9Ei21op8iP25R75z1t+hXyx7LSpTj317VpVdMHtgu0KEJwyzQMBiuNpq4Fs19h6CR7p6JHavfV6f4vaaSM6tGTlTjJ82l6FOaxJpd4iImwxEREAREQBERAEREAREQBERAERKDpetnrVDvGYgdQ2D1Spd3St4p4zk3UaPEeMl8VwdxBtOUrepv8Ai/g/mlkmy2rcamp4xn+TGrDRJxERE3msREQBERAEREAREQBKbrTrv8HqmjRph3W2dmJCgkAgADaxsRyiXKZnrnqpiGxD1qKGolQhvBIzKbAEEE3O0XuOeQyUezRHCKWqKuIpKqsQM6E+DfZcqd459s0CY/ojUzE1aiipTamlxnZ7Cw5bDeTbdNghZDE4PVUfOYDrIEpnCniytGkgJBdyxsbXCKQR3uJnmiV+Po+dp+2shsYN5iImRAiIgCIiAIiIAiIgCIiAIiIAiIgCZhrho6pS0kuMwqhnQoalO4UuMmU2J2XKG23mE0+UzWL6w/4fZE1VpNRyZwWWUbXTg8OMqNi9Glc1Xw6uHqHi3Dn5zLfYCTtINhckg7ZA6F4JsdVcfCVXDUwfDZnp1Hty5FpswJ8ogde6aNP0sTvJPbNKrvBnw0SVPFphkp4fCBRSoqEUm7Xt08vSeUkyna9aprpFxWw1SnTxmUB6TtlWuq7FZTvDDdy7AAbWBk9KFp3FcZWc7wDlXqXZ67ntlK1nWlcyTey9o31YwVNYW5HYPgt0izWq06dBBvq1atIqBykCmzE9WzrEsusWIoYfBJo3ANxihg+IrcjsDm3jYSWAOzYAoG3krjG+/b1xOq9+ZUNN4G6eWjX8te/Lt9c0OUbgjT5LVPPWI7qdP9TLzMkYkJrb9Cvlj2WlSlt1t+hXyx7LSpTznafz/JHTtfllnwOl6dHD0wfCaxOVd+1jvPJOh9aW5KajrJP6SARCTZQSeYC57hO2rhXUXZHUc5VgO8iY/jq+lKOySxsieBTzvzZYsJrOpNqqlfvA5h2jePTJ9GBAINwdoI3GZxLJqnjT4VIncMy9G3wh6Qe+XbG/nOfDqb55M017eKjqiWSeTH6Sp0R4Z2nco2sez3mctIYoUqbOeQbBzk7AO+UOvWZ2LObk7SZZvr3gYjH8zNVChxN3yLBV1p8Sn2s3uA98611pblpr+8R7pCYfDO5silj0Dd1nknfX0XWQXamwA3nYbddjsnKV5dyWpN4+m3oW+DRWz9Sx4PWOm5s4KHnO1e/k7RJkGZvLJqrpA3NJjyXTotvX398u2XaEpzUKnXkzRXtlFaollnRi8WlNc1RgB6T0Acs7alQKCx2AAknoG0yhaRxrVXLt+EeKOQS3e3f4eO27fI00KPEfgTlfWkfYpk9LG3oF50jWl/8ATXvMgqVIsbKCSeQC5nrbQ9cC5pt2WJ7gbzkK8u57xb8l/wALvBox2fqTuF1nQm1RSnSPCHby+iTdKoGAZSCDuI2gzOpL6t6QNOoEJ8BzbqY7iOvdLNp2lNzUKvXqaq1qsZgS2P1hFOoyZCcuy+YC9wDzdMqRPPJnTejapq1HCHJvzXXcFFza9+QyFlO+qVZTanyTeNsbZ/c3UIwUcx8MkpoXSooZ7qWzW3G1rX/WTGE1jDuqcWRmIF8w2X7JW8JgalS/Frmta+0C1723nokjo3RFZaqM1MgBgSbrsHfNtrWuUoxinpz3eO++DGrCk8t8/qXCQGntbcPhTlYl6niJYkeUTsXq39E565aXOGwzOnz2Ip0+hmvt7AGPZMZZiSSSSSbknaSTvJPKZ6BvBzUi+VeEtr+Bh1A+9UJPoWc8Pwlm/wAZh9nOtTb3FffKZgdEV6wvRpVHHjBTl6s26854jQmJT59CsBz8WxHeBaRlk4RrWr+stHF3FLOGUXZXWxAva9xcHvnh1l1wXCVRSNJnuge4YDezC1rfd9MgeCen4WIbmFNe81CfUJ4OFD64vmE/Mqyc7EY3JmlwkISB8HbaQPnjlNuaXuYDhfnp5S+sTfoi8hnVi62RHe18is1ufKCbeiUf+8tP9u374/SXLS/0Fbzb+yZg4iTwEjZNVtZhjOMy0ynF5N7Br583MPu+meTT2u1PDVmotSdiuU3BUDwgDy9ch+Cb/M/sf6sgeEL69V6qf5axnYY3LPheERXqIgw5Gd1S5qDZmYLe2Xbvlj1m02MJSFQoXu4SwNt4Y3v+GY9ob6xQ89S/MWalr/o2rXwypQQuwqqxAKjYFcE+ERziE3gYKBrdrF8MdGCFAikWJzbWNyd3QO6Q2DrZKiPa+R1a3PlYG3onZpDR9Sg+SspRrA2JB2HcbqSOSdFKmWYKouWIUDnJNgO+YmRof95af7dv3x+ktmgNKDE0FrBSgYsMpNyMrFd/ZMq/sdjf9u379L/9y/aCdsDo3NiVKtSFQlLgklqjZFuCRtzL3zJN9TFktprTlHCrmrPYn5qja7dS+/dKfiuErb8Vh9nO72P7qjZ3yj6Rxz16jVapuzHbzAcigcgHNGBwFWs2WjTdyN+UE26zuHbI1E4LnS4Snv4eHUj7tQg+lTLRoDW3D4o5VJSp/pvYE+SRsb19EyvH6ExFEZq1F0XxiLqOsi4HbPArEEEEgg3BBsQRuIPIYyxg3PSOLdHpBQpFRyhLEgi1OpUuLDbspkdsjcBrIXy5qYXwLv4V8rEgoo2bboyt+JZy1N0z8Kw4Z7GpTOR9m8gbGHNdT33k5xS8w7h1e4TIxOcREkCfkGfhMA/bz8vOtjOsvAPRmjNPIa8/PhEA9t5T9ZFtXbpCn0W90soxEgNZluyNzgr3G/vmmssxM4cyFiIlM3nn0lVK0qjLvCsR3b5nk0mrTDKVO5gQeoi0zirTKsVbepKnrBsZvoJbvqa6mdjjERLJrNg4K0tgb+NVc+yPdLhKlwXH5AvnKntS2zIxITW36FfLHstKlLZrefiV84PZaU/NPOdpr4/kjqWnyy7atUFFBWAF2uWPKbMQOzZJVhcWO0HeJHaufVqf4vaaSU7lskqMF4L0OfVf9b+pn+kaISq6jcGIHVyT1autbEJ05h/C36Tz6bb4+p5XuE56vH5TT629hp52EdNykv8Ab7nTlvSee77E1rhWstNeclv3Rb+aVeT2uTeHTH3T6T/1K8WmfaDbuJeXoRbLFNF61fwwSgnOwzk8+baPRaSU6cEPi08lfUJ3T0VGKhTUV0Ry5vMmyh6aw4p1nUbr3HUwvb0mdejauWrTbmYdxNj6CZ7dbNlf8C+tpDq+2eYrLh13jo/udan/AFU1nuLtrNWy0G+8Qvebn0Ayly1a4t8Unl/ytKjmlntN5r47kjVaL4Zb9UsMBTL8rGwPQv8A3f0SekXqz9WT8XttJSdm0io0IJdy/ko1nmo/qVDWrDhaoYbM4uesbD7pChrbRvG6WLXT/C/H/JKzmnAvoabiSXvbJ0rd5po0HFVM2HZvGpE96XlCvLpRb5F+wPoSUbNLPaT1aH4Gq0WNS8S1am/4v4P5pZJWdSz9L+D+eWadPs//AB4+fqypc/NfvoUfhWB4mjzcYb9eQ298zSbbrPogYrDtSuA2xkJ3B13X6DtB6CZi+Lwz0nKVVKOuwqd4/UdO4yzI1I2TVLSFGrhqYokeAiqyfaQgAG4677eWTU+fqVYqQyMVYbmUlWHURtEtGiNfMRSIFUisnM2x7dDjf2gyVIjBqy0lBJAALWzEAAm2655d5mXcKH1xfMJ+ZVmiaE0zSxVPjKJ6GU7GQ8zD/wBEzvhRPyxfMJ+ZViXIIquF+enlL6xN+mA4U+GnlL6xN+iIZ5NL/QVvNv7JmDibxpf6Ct5t/ZMwYGRIlGhcE3+Z/Y/1ZA8IX16r1U/y1k9wTf5n9j/VkDwhH5fV6qf5ax0HUiNDfWKHnqX5izd5g+hj8ooeepfmLN4kxIZk3CV9dPm09bSA0T9PR87T9tZP8JZ+W/s09bSv6JPx9HztP21mL5km8yj8KmLtRpUx9tyx6RTG7vcHsl4mb8LDfGYcfdqHvKfpM3yIRRJtGpuj1o4SkALF1FRzylnAO3qBA7Ji95LprRiwABiHAAAA8HYBu5Jgnglo2mrTDKVYAqwIIO0EHYQRMM0zg+Jr1aQ3I7KOfLfwb9lp6/7V4z/cP/D+kjMViWqOXqMWZtrMd55PdJbyEi5cFeJtXq0+R6YftpsB/UM0yZPwZH5b+yf1pNYmUeRDEREkgGcGnOcTAOl556hnqcTy1RAPHVqTx1MTad+IkRi2kEnq+HzrxeIDpblG0SFrVbTznGkSGsrAWx74nRhsSG653yjKLTwywnkSpa2YHK4qj5r7G6GA94HoMts6sVh1qIUcXDC36EdMmEtLyRJZRnMT16S0e1F8rbvstyMP16J5JcTyaTWOCStfC1F8Wse5kQ+u8vEzDggxdqlekftKlQDyCVb21mnzJGJA65H4hfOD2WlMzS466n4hfOD2XlJzTgdor4/kjq2a+GaHq19Wp/i9tpJyK1X+q0/xe20lZ2rf5UfovQ51X88vqzPdOn5RV8r3Cc9XD8ppdbew06NPn5RV8r3CdmrJ+VUutvYacBL+5/V9zqtfB/T9iV11Hh0zzqw7iP1lbvLfrrh70lcfYax6n2esLKZmmV/DFd+OPQxtXmkjTdHNelTPOinvUT0SA1V0orUlpswDpsAJtmXkI59mzsk1iMQqKWdgoHKTad2jUjKmpZ6HMqQcZuJTdbX+UdSKPWffIentIHOQO8zs0pjONqvU5GOzqAsPQBO3QVHjMRTXmYMepPC91u2eeqfFrPHV/c60Vop79EWbXQfEoeaoPSrSnZpfdZsPnwz23qA4/Cbn0Xme5pZ7ShitnvRqs3mnjxNA1Wa+GToLj+Nj75LSo6n6UVQ1JyFucyEmwN9hW/Ps9JlsdwBckAc5Nh3zq2lRSoxx0WCjcQcajKvru+2kPLPsSr5pJay6RFatdDdVGUHn5SR3+iRlFCzBV3sQo6ybCcO7kqlaTj76HToR000mX6ktsF+w/pyhZppGMpfEOq/6bKP3SBMyDSz2jHGheBos3nU/Et2o5+l/B/PLTKZqXjFVqiOQC4Urc2vlzXHXtEuOcXtcX5r7ZfsGuBFfX1Kt0mqr99DlI/S+haGJW1emGtubc6+Sw2jqnHWHTCYSg1eoGZVKAhbZjndV2X2bM1+yePRmuOCrgZMRTBP2ah4tuqz2v2Xl0rFV0vwakXOEq3+5V2HsdR6x2yg4yi9J2p1VKOpsyneP1HTyzfamPpKuZqlMKNuYuoHfeYpwhaZpYnGF6BDIqLTzDc5UsSw5x4Vr9HNMWiUz28HelDSxtNQfBrXpsOQ7CUPWGA7zPZwrvbGp5hPzKsr2oqF9IYYDx83Yisx9mWPhjoFcRRqcj0inbTct/UjGwKhhKnxieUvtCfRE+ZhV5jY8h5pt2gtfcJWpqatVKNSwzpUOQBuXKx2MOb02koMn9MfV63mqnsGfPwqTU9dNecMuHqUsPVWrUqqaY4s5lUOLFi42bATYDbe0yDjJDCNS4H2ucV+x/rSv8I720hV6qf5ayx8DVA8ViKnIzqg/ZqSfzJU+E17aRrdVP8tYxsOpH6EqfKaHnqX5iz6AnzpoKp8qw/n6P5iz6LkoMx/hQe2OPmk9bSu6IqfKKPnaftrJzha2Y8dNFCP3qg90qeBxeSpTc7Qjo5A3nKwNvRIwSfSUzbhfSxwzclqq/lke+X/B6RpVUFSlURkIuGDC3bzHoMrHCfgeOwJqJt4lhWBG26WIYg82Vs34ZLMTI+MmraB1MwdbDUapRiXpozWqOBmKjNsvz3mO8ZL/AMH2vNPDp8HxRIpgk06gBYLmNyrAbbXJII5zISMi4/2AwXiP/wCR/wBY/sBgvEf/AMj/AKyTp6z4NhcYrD9tamD3Ezy4zXXA0xdsTTbopnjT/BeThEHdobVbDYaoalBWDFSly7NsJBOwn7ok1IrV3T1PGUjVohgoc0/CABuoBvYE7PCElZJAiIgCIiAcGE89RZ65wZIBFYilIrF4aWR6E8tXCSCSmYrCyGxWHIl/raOvySPr6IvyQDP2qspuLgiTGjdMLU8FrK/obq6eiSmK1fvySFxmqrfZmE4KXMlSaJmJB0KOMo7LcYvM2/sbf65IUMcT8+lUQ+TmHev6StKlJG1TTO7F4VKilaguD3g84PIZVNI6u1Euafxi9Hzx1jl7O6XBXB3T9vIjOUSWkypakY/4PjqRbYGPFPfZsqbBfms2U9k3KVDV/D0qjMlanTqXAIDor/N32zDp9Et8t05alk0yWGV3Xg/EL5xfZeUbNNUxeESqMtRQwBvY8+0X9Jnk/wDgcP8A6Kd0oXVlKrU1JouW91GnDS0deqv1Wl+L22ktOvD0FRQqAKo3Abhc3987Jfpx0wUe5Ipzlqk33szXWE/Kavle4Ts1XPyql1t7DS71tDUHYs9JSx2kkbTP3D6IoIwZKaqw3EDaLi3qM5qsJ8XXlc8/vkvO8hw9OHyx+x6cVh1qIyPtVhY9vN0zONLaNeg+Vxs+y/2WHuPRNMnCrSVgVcBgd4IBB7DLdzaxrLuaK9C4dJ+BlF4mg1tV8M23IV8lmA7r2nWuqWH5Q563PunNfZtXw9+Re/G0/Eoa3JAG0nYANpJ6BL1qroY0VL1Bao4tbxV326zy9QkngtF0aX0VNVPPvb947Z7JctbFUpapPLKte74i0xWEfhEz7WHQrUGLKCaRPgnxb/Zbm6DyzQp+EX2GWLi3jWjh8+jNNCs6TyjJc0TRcTq3hnNzTCn7hKjuBt6J5xqjh+Z/3zOW+zauea9+R0FfU/EoWaW7VLQjBhWqi1vo1O/b9ojk2bu/mk5gtCUKRulNbjcTdiOote3ZJGWrew0S1TecFevealpghM109oxqFQi3gMSUPIRzdY3TSp116CupV1DKd4YAj0yzdWyrRx1XI0W9d0pZ6GUXkxqg9sUnSGH8JPulpfVbDE3yEdTvb1z1YHQlCkc1OmAw3MSWIuLbCxNtnNKFLs+pCopNrZ++hcqXlOUGknuVbhiqlcAAASGrIGIBIUAO12PILqo28pExTPPqNhfYdoMrukNRMBWN3wyKd96Zalt5yKZAPbOwc0+fbjmn7xk3D+6/AeJV6uNeTGh9UcHhiGoUEDDc7XqOOpnJK9kDJVeCrVR6N8ViVKu65aSMLMqmxZmHITYWG8C/PstGueroxuGNK4Wopz0mO4OARY/dIJB678knogg+ZdJ4Krh6hpV0am45G5RzqdzDpGyeXPPprSGjaVdclemlReZ1DAHnF9x6ZXK3Bto5jfiSvk1aoHdmsIJyYRnkjoLRFbF1RSw6Fj9ptyIPGduQek8l5tGG4OdHIb8RmI8epVYdqlrHulkweDp0lCUUSmg3KihVHYIGTy6vaITCYenQp7Qg2tuLMTdmPWSerdMY4U2/+yreTS/LWbxIjSGrGErualbD03drXZhcmwsPQIIMB0A/yrD+fo/mrPpWQVHU7AqysuFpBlIZSF2gqbgjpBAk7AKDwsauPXpJXoKWqULhlAuzU22kgcpUi9uYt1TGRUn1JK/pbUvBYhi9Wguc7SyFqbE87FCMx67wSfPRI5p9FankPo/C5gCDh6SkHaDamFIPdI2hwb6OU34gt5VWqR3ZrHtlowuGSmipTVURRZVUAKoHIAN0AxHXnUmrg3apRVnwxuQwuTS+6/LlHI3ft307jJ9SSv6S1KwNck1MMmY7SyZqRJ5yaZFz1wMnz3njPNy/ux0f/p1Orjan6z3YHUTR9I3XDIx/5C1X0VCRAyVvgTrk0MQtjYVVYGxsSyBTY7ifAHomkTjTQKAFAAGwACwHUJyggREQBERAEREARaIgH5lE4GmOaIgHE0V5p+fB15hEQD8+Cp4on78ETxR3REA/RhU8Ve6cuIXxV7hEQDmFA3CfsRAEREAREQBERAEREAREQBERAEREAREQBERAEREAREQBERAEREAREQBERAEREAREQBERAEREAREQBERAEREAREQD/9k="/>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US">
              <a:latin typeface="Georgia" pitchFamily="18" charset="0"/>
            </a:endParaRPr>
          </a:p>
        </p:txBody>
      </p:sp>
      <p:sp>
        <p:nvSpPr>
          <p:cNvPr id="40972" name="AutoShape 22" descr="data:image/jpeg;base64,/9j/4AAQSkZJRgABAQAAAQABAAD/2wCEAAkGBxQTEhUUEBQUFRUUFxcUFRUVFRUUFBUYFBYWFxYWFhYYHCggGBolHBUVIjEhJiorLi4uGB8zODMvNygtLisBCgoKDg0OGxAQGiwkHyQsLDEsLCwsLS8sMCw3LDEsLCwwLCwsLCwsLCw3LS00LCwsLywsNCwsLCwsLCwsLCwsLP/AABEIAGMB/gMBIgACEQEDEQH/xAAcAAEAAwADAQEAAAAAAAAAAAAABQYHAgMECAH/xABLEAACAQICBAgICwUIAgMAAAABAgADEQQSBQYhMQcTQVFhcYGRIlJyc6GxssEUIyQyMzRCYoKz0YOSosLDFhdDRFNUY+GT8BUl0v/EABoBAQACAwEAAAAAAAAAAAAAAAABBAIDBQb/xAAyEQACAQMCAwYEBQUAAAAAAAAAAQIDBBESIRMxQQVRYYGx8CMzccEUMoKh0SIkNFLh/9oADAMBAAIRAxEAPwDcYiIAiIgCIiAIiIAnFXB3EHqnKfNGka7Jia7U2ZCa1U3Rip21G5RIbwSfQGl9NCkcqAM/LzL1856JW8RpGq/znbqBsO4TK8JrNiUP0hfnFTw79bHwvTLlq/p9cSCCMlRRcre4I51PKPVK1XXz6G2OCZnl0hpNaC5iTc7FCmzE9H6z0yi6fxvGVmN/BTwV5rLvPabnumunHUzKTwifwvCJiUO5GXxXLMf3r3l/1V1tpY0EKDTqqLtTY32eMjfaHcRzbr4JVxni986OObxj2Ejfv3S2tjS9z6hVgdxGzf0TlMz4ED8ViR/yIe9T+k0yZoxEREAREQBERAEREAREQBERAEREAREQBERAEREAREQBERAEREAREQBERAEREAREQBERAEREAREQBERAEREAREQBERAEREAREQBERAE+a8Xg3q4ypSpjM716iKOcmow7B0z6UmNauYUJp+orclXEsv4w7D+F5jIlHn0pR0ZonKmKVsbiyAxpqbU6YO7MCQAOa+ZjvsBLZq9g6FbDLi62jqOFQrxqNTcGqKdrio2REKgrt3k2O6YRrDiHqYvEPUJLtWq5r8lnYZeoAAdQEtNLhRxa4D4EFp7KfECv4XGCnly2y7s+XZm7bXkaFjcnJsWkNBnLmw5DXHggkW2jYQw3ru/7kVo/VHCUGSlVX4ViXUuEY2QKpAZym4UwWUXa5JOwck7uCLEu+isOX25eMpqT4lOq6oOwADsmb6x624jBadxNdArFLYfI98po5KbBbjaNoDg855bkTXCGG0ZN7Fn1i07hMJiBhtJaKpU0YBkq0MlUFCSMwtTRhYg3A8IcxuLwuueqtOjTTFYJ+MwtW1jfNkzbVs3Kp3bdoOw75Tdcta62ka4q1gqBFyJTS5VBe52naxJ3nZuGyXPUiuX0Dj0qbUp1fi78hIpPYfjN+tjM2scjFMtXAivxWJP/ACIO5T+s0yZxwJfVq/nh+Wv6GaPM1yIZ5dI45aKhnBIJy+Da9yCeU9Ei21op8iP25R75z1t+hXyx7LSpTj317VpVdMHtgu0KEJwyzQMBiuNpq4Fs19h6CR7p6JHavfV6f4vaaSM6tGTlTjJ82l6FOaxJpd4iImwxEREAREQBERAEREAREQBERAERKDpetnrVDvGYgdQ2D1Spd3St4p4zk3UaPEeMl8VwdxBtOUrepv8Ai/g/mlkmy2rcamp4xn+TGrDRJxERE3msREQBERAEREAREQBKbrTrv8HqmjRph3W2dmJCgkAgADaxsRyiXKZnrnqpiGxD1qKGolQhvBIzKbAEEE3O0XuOeQyUezRHCKWqKuIpKqsQM6E+DfZcqd459s0CY/ojUzE1aiipTamlxnZ7Cw5bDeTbdNghZDE4PVUfOYDrIEpnCniytGkgJBdyxsbXCKQR3uJnmiV+Po+dp+2shsYN5iImRAiIgCIiAIiIAiIgCIiAIiIAiIgCZhrho6pS0kuMwqhnQoalO4UuMmU2J2XKG23mE0+UzWL6w/4fZE1VpNRyZwWWUbXTg8OMqNi9Glc1Xw6uHqHi3Dn5zLfYCTtINhckg7ZA6F4JsdVcfCVXDUwfDZnp1Hty5FpswJ8ogde6aNP0sTvJPbNKrvBnw0SVPFphkp4fCBRSoqEUm7Xt08vSeUkyna9aprpFxWw1SnTxmUB6TtlWuq7FZTvDDdy7AAbWBk9KFp3FcZWc7wDlXqXZ67ntlK1nWlcyTey9o31YwVNYW5HYPgt0izWq06dBBvq1atIqBykCmzE9WzrEsusWIoYfBJo3ANxihg+IrcjsDm3jYSWAOzYAoG3krjG+/b1xOq9+ZUNN4G6eWjX8te/Lt9c0OUbgjT5LVPPWI7qdP9TLzMkYkJrb9Cvlj2WlSlt1t+hXyx7LSpTznafz/JHTtfllnwOl6dHD0wfCaxOVd+1jvPJOh9aW5KajrJP6SARCTZQSeYC57hO2rhXUXZHUc5VgO8iY/jq+lKOySxsieBTzvzZYsJrOpNqqlfvA5h2jePTJ9GBAINwdoI3GZxLJqnjT4VIncMy9G3wh6Qe+XbG/nOfDqb55M017eKjqiWSeTH6Sp0R4Z2nco2sez3mctIYoUqbOeQbBzk7AO+UOvWZ2LObk7SZZvr3gYjH8zNVChxN3yLBV1p8Sn2s3uA98611pblpr+8R7pCYfDO5silj0Dd1nknfX0XWQXamwA3nYbddjsnKV5dyWpN4+m3oW+DRWz9Sx4PWOm5s4KHnO1e/k7RJkGZvLJqrpA3NJjyXTotvX398u2XaEpzUKnXkzRXtlFaollnRi8WlNc1RgB6T0Acs7alQKCx2AAknoG0yhaRxrVXLt+EeKOQS3e3f4eO27fI00KPEfgTlfWkfYpk9LG3oF50jWl/8ATXvMgqVIsbKCSeQC5nrbQ9cC5pt2WJ7gbzkK8u57xb8l/wALvBox2fqTuF1nQm1RSnSPCHby+iTdKoGAZSCDuI2gzOpL6t6QNOoEJ8BzbqY7iOvdLNp2lNzUKvXqaq1qsZgS2P1hFOoyZCcuy+YC9wDzdMqRPPJnTejapq1HCHJvzXXcFFza9+QyFlO+qVZTanyTeNsbZ/c3UIwUcx8MkpoXSooZ7qWzW3G1rX/WTGE1jDuqcWRmIF8w2X7JW8JgalS/Frmta+0C1723nokjo3RFZaqM1MgBgSbrsHfNtrWuUoxinpz3eO++DGrCk8t8/qXCQGntbcPhTlYl6niJYkeUTsXq39E565aXOGwzOnz2Ip0+hmvt7AGPZMZZiSSSSSbknaSTvJPKZ6BvBzUi+VeEtr+Bh1A+9UJPoWc8Pwlm/wAZh9nOtTb3FffKZgdEV6wvRpVHHjBTl6s26854jQmJT59CsBz8WxHeBaRlk4RrWr+stHF3FLOGUXZXWxAva9xcHvnh1l1wXCVRSNJnuge4YDezC1rfd9MgeCen4WIbmFNe81CfUJ4OFD64vmE/Mqyc7EY3JmlwkISB8HbaQPnjlNuaXuYDhfnp5S+sTfoi8hnVi62RHe18is1ufKCbeiUf+8tP9u374/SXLS/0Fbzb+yZg4iTwEjZNVtZhjOMy0ynF5N7Br583MPu+meTT2u1PDVmotSdiuU3BUDwgDy9ch+Cb/M/sf6sgeEL69V6qf5axnYY3LPheERXqIgw5Gd1S5qDZmYLe2Xbvlj1m02MJSFQoXu4SwNt4Y3v+GY9ob6xQ89S/MWalr/o2rXwypQQuwqqxAKjYFcE+ERziE3gYKBrdrF8MdGCFAikWJzbWNyd3QO6Q2DrZKiPa+R1a3PlYG3onZpDR9Sg+SspRrA2JB2HcbqSOSdFKmWYKouWIUDnJNgO+YmRof95af7dv3x+ktmgNKDE0FrBSgYsMpNyMrFd/ZMq/sdjf9u379L/9y/aCdsDo3NiVKtSFQlLgklqjZFuCRtzL3zJN9TFktprTlHCrmrPYn5qja7dS+/dKfiuErb8Vh9nO72P7qjZ3yj6Rxz16jVapuzHbzAcigcgHNGBwFWs2WjTdyN+UE26zuHbI1E4LnS4Snv4eHUj7tQg+lTLRoDW3D4o5VJSp/pvYE+SRsb19EyvH6ExFEZq1F0XxiLqOsi4HbPArEEEEgg3BBsQRuIPIYyxg3PSOLdHpBQpFRyhLEgi1OpUuLDbspkdsjcBrIXy5qYXwLv4V8rEgoo2bboyt+JZy1N0z8Kw4Z7GpTOR9m8gbGHNdT33k5xS8w7h1e4TIxOcREkCfkGfhMA/bz8vOtjOsvAPRmjNPIa8/PhEA9t5T9ZFtXbpCn0W90soxEgNZluyNzgr3G/vmmssxM4cyFiIlM3nn0lVK0qjLvCsR3b5nk0mrTDKVO5gQeoi0zirTKsVbepKnrBsZvoJbvqa6mdjjERLJrNg4K0tgb+NVc+yPdLhKlwXH5AvnKntS2zIxITW36FfLHstKlLZrefiV84PZaU/NPOdpr4/kjqWnyy7atUFFBWAF2uWPKbMQOzZJVhcWO0HeJHaufVqf4vaaSU7lskqMF4L0OfVf9b+pn+kaISq6jcGIHVyT1autbEJ05h/C36Tz6bb4+p5XuE56vH5TT629hp52EdNykv8Ab7nTlvSee77E1rhWstNeclv3Rb+aVeT2uTeHTH3T6T/1K8WmfaDbuJeXoRbLFNF61fwwSgnOwzk8+baPRaSU6cEPi08lfUJ3T0VGKhTUV0Ry5vMmyh6aw4p1nUbr3HUwvb0mdejauWrTbmYdxNj6CZ7dbNlf8C+tpDq+2eYrLh13jo/udan/AFU1nuLtrNWy0G+8Qvebn0Ayly1a4t8Unl/ytKjmlntN5r47kjVaL4Zb9UsMBTL8rGwPQv8A3f0SekXqz9WT8XttJSdm0io0IJdy/ko1nmo/qVDWrDhaoYbM4uesbD7pChrbRvG6WLXT/C/H/JKzmnAvoabiSXvbJ0rd5po0HFVM2HZvGpE96XlCvLpRb5F+wPoSUbNLPaT1aH4Gq0WNS8S1am/4v4P5pZJWdSz9L+D+eWadPs//AB4+fqypc/NfvoUfhWB4mjzcYb9eQ298zSbbrPogYrDtSuA2xkJ3B13X6DtB6CZi+Lwz0nKVVKOuwqd4/UdO4yzI1I2TVLSFGrhqYokeAiqyfaQgAG4677eWTU+fqVYqQyMVYbmUlWHURtEtGiNfMRSIFUisnM2x7dDjf2gyVIjBqy0lBJAALWzEAAm2655d5mXcKH1xfMJ+ZVmiaE0zSxVPjKJ6GU7GQ8zD/wBEzvhRPyxfMJ+ZViXIIquF+enlL6xN+mA4U+GnlL6xN+iIZ5NL/QVvNv7JmDibxpf6Ct5t/ZMwYGRIlGhcE3+Z/Y/1ZA8IX16r1U/y1k9wTf5n9j/VkDwhH5fV6qf5ax0HUiNDfWKHnqX5izd5g+hj8ooeepfmLN4kxIZk3CV9dPm09bSA0T9PR87T9tZP8JZ+W/s09bSv6JPx9HztP21mL5km8yj8KmLtRpUx9tyx6RTG7vcHsl4mb8LDfGYcfdqHvKfpM3yIRRJtGpuj1o4SkALF1FRzylnAO3qBA7Ji95LprRiwABiHAAAA8HYBu5Jgnglo2mrTDKVYAqwIIO0EHYQRMM0zg+Jr1aQ3I7KOfLfwb9lp6/7V4z/cP/D+kjMViWqOXqMWZtrMd55PdJbyEi5cFeJtXq0+R6YftpsB/UM0yZPwZH5b+yf1pNYmUeRDEREkgGcGnOcTAOl556hnqcTy1RAPHVqTx1MTad+IkRi2kEnq+HzrxeIDpblG0SFrVbTznGkSGsrAWx74nRhsSG653yjKLTwywnkSpa2YHK4qj5r7G6GA94HoMts6sVh1qIUcXDC36EdMmEtLyRJZRnMT16S0e1F8rbvstyMP16J5JcTyaTWOCStfC1F8Wse5kQ+u8vEzDggxdqlekftKlQDyCVb21mnzJGJA65H4hfOD2WlMzS466n4hfOD2XlJzTgdor4/kjq2a+GaHq19Wp/i9tpJyK1X+q0/xe20lZ2rf5UfovQ51X88vqzPdOn5RV8r3Cc9XD8ppdbew06NPn5RV8r3CdmrJ+VUutvYacBL+5/V9zqtfB/T9iV11Hh0zzqw7iP1lbvLfrrh70lcfYax6n2esLKZmmV/DFd+OPQxtXmkjTdHNelTPOinvUT0SA1V0orUlpswDpsAJtmXkI59mzsk1iMQqKWdgoHKTad2jUjKmpZ6HMqQcZuJTdbX+UdSKPWffIentIHOQO8zs0pjONqvU5GOzqAsPQBO3QVHjMRTXmYMepPC91u2eeqfFrPHV/c60Vop79EWbXQfEoeaoPSrSnZpfdZsPnwz23qA4/Cbn0Xme5pZ7ShitnvRqs3mnjxNA1Wa+GToLj+Nj75LSo6n6UVQ1JyFucyEmwN9hW/Ps9JlsdwBckAc5Nh3zq2lRSoxx0WCjcQcajKvru+2kPLPsSr5pJay6RFatdDdVGUHn5SR3+iRlFCzBV3sQo6ybCcO7kqlaTj76HToR000mX6ktsF+w/pyhZppGMpfEOq/6bKP3SBMyDSz2jHGheBos3nU/Et2o5+l/B/PLTKZqXjFVqiOQC4Urc2vlzXHXtEuOcXtcX5r7ZfsGuBFfX1Kt0mqr99DlI/S+haGJW1emGtubc6+Sw2jqnHWHTCYSg1eoGZVKAhbZjndV2X2bM1+yePRmuOCrgZMRTBP2ah4tuqz2v2Xl0rFV0vwakXOEq3+5V2HsdR6x2yg4yi9J2p1VKOpsyneP1HTyzfamPpKuZqlMKNuYuoHfeYpwhaZpYnGF6BDIqLTzDc5UsSw5x4Vr9HNMWiUz28HelDSxtNQfBrXpsOQ7CUPWGA7zPZwrvbGp5hPzKsr2oqF9IYYDx83Yisx9mWPhjoFcRRqcj0inbTct/UjGwKhhKnxieUvtCfRE+ZhV5jY8h5pt2gtfcJWpqatVKNSwzpUOQBuXKx2MOb02koMn9MfV63mqnsGfPwqTU9dNecMuHqUsPVWrUqqaY4s5lUOLFi42bATYDbe0yDjJDCNS4H2ucV+x/rSv8I720hV6qf5ayx8DVA8ViKnIzqg/ZqSfzJU+E17aRrdVP8tYxsOpH6EqfKaHnqX5iz6AnzpoKp8qw/n6P5iz6LkoMx/hQe2OPmk9bSu6IqfKKPnaftrJzha2Y8dNFCP3qg90qeBxeSpTc7Qjo5A3nKwNvRIwSfSUzbhfSxwzclqq/lke+X/B6RpVUFSlURkIuGDC3bzHoMrHCfgeOwJqJt4lhWBG26WIYg82Vs34ZLMTI+MmraB1MwdbDUapRiXpozWqOBmKjNsvz3mO8ZL/AMH2vNPDp8HxRIpgk06gBYLmNyrAbbXJII5zISMi4/2AwXiP/wCR/wBY/sBgvEf/AMj/AKyTp6z4NhcYrD9tamD3Ezy4zXXA0xdsTTbopnjT/BeThEHdobVbDYaoalBWDFSly7NsJBOwn7ok1IrV3T1PGUjVohgoc0/CABuoBvYE7PCElZJAiIgCIiAcGE89RZ65wZIBFYilIrF4aWR6E8tXCSCSmYrCyGxWHIl/raOvySPr6IvyQDP2qspuLgiTGjdMLU8FrK/obq6eiSmK1fvySFxmqrfZmE4KXMlSaJmJB0KOMo7LcYvM2/sbf65IUMcT8+lUQ+TmHev6StKlJG1TTO7F4VKilaguD3g84PIZVNI6u1Euafxi9Hzx1jl7O6XBXB3T9vIjOUSWkypakY/4PjqRbYGPFPfZsqbBfms2U9k3KVDV/D0qjMlanTqXAIDor/N32zDp9Et8t05alk0yWGV3Xg/EL5xfZeUbNNUxeESqMtRQwBvY8+0X9Jnk/wDgcP8A6Kd0oXVlKrU1JouW91GnDS0deqv1Wl+L22ktOvD0FRQqAKo3Abhc3987Jfpx0wUe5Ipzlqk33szXWE/Kavle4Ts1XPyql1t7DS71tDUHYs9JSx2kkbTP3D6IoIwZKaqw3EDaLi3qM5qsJ8XXlc8/vkvO8hw9OHyx+x6cVh1qIyPtVhY9vN0zONLaNeg+Vxs+y/2WHuPRNMnCrSVgVcBgd4IBB7DLdzaxrLuaK9C4dJ+BlF4mg1tV8M23IV8lmA7r2nWuqWH5Q563PunNfZtXw9+Re/G0/Eoa3JAG0nYANpJ6BL1qroY0VL1Bao4tbxV326zy9QkngtF0aX0VNVPPvb947Z7JctbFUpapPLKte74i0xWEfhEz7WHQrUGLKCaRPgnxb/Zbm6DyzQp+EX2GWLi3jWjh8+jNNCs6TyjJc0TRcTq3hnNzTCn7hKjuBt6J5xqjh+Z/3zOW+zauea9+R0FfU/EoWaW7VLQjBhWqi1vo1O/b9ojk2bu/mk5gtCUKRulNbjcTdiOote3ZJGWrew0S1TecFevealpghM109oxqFQi3gMSUPIRzdY3TSp116CupV1DKd4YAj0yzdWyrRx1XI0W9d0pZ6GUXkxqg9sUnSGH8JPulpfVbDE3yEdTvb1z1YHQlCkc1OmAw3MSWIuLbCxNtnNKFLs+pCopNrZ++hcqXlOUGknuVbhiqlcAAASGrIGIBIUAO12PILqo28pExTPPqNhfYdoMrukNRMBWN3wyKd96Zalt5yKZAPbOwc0+fbjmn7xk3D+6/AeJV6uNeTGh9UcHhiGoUEDDc7XqOOpnJK9kDJVeCrVR6N8ViVKu65aSMLMqmxZmHITYWG8C/PstGueroxuGNK4Wopz0mO4OARY/dIJB678knogg+ZdJ4Krh6hpV0am45G5RzqdzDpGyeXPPprSGjaVdclemlReZ1DAHnF9x6ZXK3Bto5jfiSvk1aoHdmsIJyYRnkjoLRFbF1RSw6Fj9ptyIPGduQek8l5tGG4OdHIb8RmI8epVYdqlrHulkweDp0lCUUSmg3KihVHYIGTy6vaITCYenQp7Qg2tuLMTdmPWSerdMY4U2/+yreTS/LWbxIjSGrGErualbD03drXZhcmwsPQIIMB0A/yrD+fo/mrPpWQVHU7AqysuFpBlIZSF2gqbgjpBAk7AKDwsauPXpJXoKWqULhlAuzU22kgcpUi9uYt1TGRUn1JK/pbUvBYhi9Wguc7SyFqbE87FCMx67wSfPRI5p9FankPo/C5gCDh6SkHaDamFIPdI2hwb6OU34gt5VWqR3ZrHtlowuGSmipTVURRZVUAKoHIAN0AxHXnUmrg3apRVnwxuQwuTS+6/LlHI3ft307jJ9SSv6S1KwNck1MMmY7SyZqRJ5yaZFz1wMnz3njPNy/ux0f/p1Orjan6z3YHUTR9I3XDIx/5C1X0VCRAyVvgTrk0MQtjYVVYGxsSyBTY7ifAHomkTjTQKAFAAGwACwHUJyggREQBERAEREARaIgH5lE4GmOaIgHE0V5p+fB15hEQD8+Cp4on78ETxR3REA/RhU8Ve6cuIXxV7hEQDmFA3CfsRAEREAREQBERAEREAREQBERAEREAREQBERAEREAREQBERAEREAREQBERAEREAREQBERAEREAREQBERAEREAREQD/9k="/>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US">
              <a:latin typeface="Georgia" pitchFamily="18" charset="0"/>
            </a:endParaRPr>
          </a:p>
        </p:txBody>
      </p:sp>
      <p:sp>
        <p:nvSpPr>
          <p:cNvPr id="40973" name="AutoShape 24" descr="data:image/jpeg;base64,/9j/4AAQSkZJRgABAQAAAQABAAD/2wCEAAkGBxQTEhUUEBQUFRUUFxcUFRUVFRUUFBUYFBYWFxYWFhYYHCggGBolHBUVIjEhJiorLi4uGB8zODMvNygtLisBCgoKDg0OGxAQGiwkHyQsLDEsLCwsLS8sMCw3LDEsLCwwLCwsLCwsLCw3LS00LCwsLywsNCwsLCwsLCwsLCwsLP/AABEIAGMB/gMBIgACEQEDEQH/xAAcAAEAAwADAQEAAAAAAAAAAAAABQYHAgMECAH/xABLEAACAQICBAgICwUIAgMAAAABAgADEQQSBQYhMQcTQVFhcYGRIlJyc6GxssEUIyQyMzRCYoKz0YOSosLDFhdDRFNUY+GT8BUl0v/EABoBAQACAwEAAAAAAAAAAAAAAAABBAIDBQb/xAAyEQACAQMCAwYEBQUAAAAAAAAAAQIDBBESIRMxQQVRYYGx8CMzccEUMoKh0SIkNFLh/9oADAMBAAIRAxEAPwDcYiIAiIgCIiAIiIAnFXB3EHqnKfNGka7Jia7U2ZCa1U3Rip21G5RIbwSfQGl9NCkcqAM/LzL1856JW8RpGq/znbqBsO4TK8JrNiUP0hfnFTw79bHwvTLlq/p9cSCCMlRRcre4I51PKPVK1XXz6G2OCZnl0hpNaC5iTc7FCmzE9H6z0yi6fxvGVmN/BTwV5rLvPabnumunHUzKTwifwvCJiUO5GXxXLMf3r3l/1V1tpY0EKDTqqLtTY32eMjfaHcRzbr4JVxni986OObxj2Ejfv3S2tjS9z6hVgdxGzf0TlMz4ED8ViR/yIe9T+k0yZoxEREAREQBERAEREAREQBERAEREAREQBERAEREAREQBERAEREAREQBERAEREAREQBERAEREAREQBERAEREAREQBERAEREAREQBERAE+a8Xg3q4ypSpjM716iKOcmow7B0z6UmNauYUJp+orclXEsv4w7D+F5jIlHn0pR0ZonKmKVsbiyAxpqbU6YO7MCQAOa+ZjvsBLZq9g6FbDLi62jqOFQrxqNTcGqKdrio2REKgrt3k2O6YRrDiHqYvEPUJLtWq5r8lnYZeoAAdQEtNLhRxa4D4EFp7KfECv4XGCnly2y7s+XZm7bXkaFjcnJsWkNBnLmw5DXHggkW2jYQw3ru/7kVo/VHCUGSlVX4ViXUuEY2QKpAZym4UwWUXa5JOwck7uCLEu+isOX25eMpqT4lOq6oOwADsmb6x624jBadxNdArFLYfI98po5KbBbjaNoDg855bkTXCGG0ZN7Fn1i07hMJiBhtJaKpU0YBkq0MlUFCSMwtTRhYg3A8IcxuLwuueqtOjTTFYJ+MwtW1jfNkzbVs3Kp3bdoOw75Tdcta62ka4q1gqBFyJTS5VBe52naxJ3nZuGyXPUiuX0Dj0qbUp1fi78hIpPYfjN+tjM2scjFMtXAivxWJP/ACIO5T+s0yZxwJfVq/nh+Wv6GaPM1yIZ5dI45aKhnBIJy+Da9yCeU9Ei21op8iP25R75z1t+hXyx7LSpTj317VpVdMHtgu0KEJwyzQMBiuNpq4Fs19h6CR7p6JHavfV6f4vaaSM6tGTlTjJ82l6FOaxJpd4iImwxEREAREQBERAEREAREQBERAERKDpetnrVDvGYgdQ2D1Spd3St4p4zk3UaPEeMl8VwdxBtOUrepv8Ai/g/mlkmy2rcamp4xn+TGrDRJxERE3msREQBERAEREAREQBKbrTrv8HqmjRph3W2dmJCgkAgADaxsRyiXKZnrnqpiGxD1qKGolQhvBIzKbAEEE3O0XuOeQyUezRHCKWqKuIpKqsQM6E+DfZcqd459s0CY/ojUzE1aiipTamlxnZ7Cw5bDeTbdNghZDE4PVUfOYDrIEpnCniytGkgJBdyxsbXCKQR3uJnmiV+Po+dp+2shsYN5iImRAiIgCIiAIiIAiIgCIiAIiIAiIgCZhrho6pS0kuMwqhnQoalO4UuMmU2J2XKG23mE0+UzWL6w/4fZE1VpNRyZwWWUbXTg8OMqNi9Glc1Xw6uHqHi3Dn5zLfYCTtINhckg7ZA6F4JsdVcfCVXDUwfDZnp1Hty5FpswJ8ogde6aNP0sTvJPbNKrvBnw0SVPFphkp4fCBRSoqEUm7Xt08vSeUkyna9aprpFxWw1SnTxmUB6TtlWuq7FZTvDDdy7AAbWBk9KFp3FcZWc7wDlXqXZ67ntlK1nWlcyTey9o31YwVNYW5HYPgt0izWq06dBBvq1atIqBykCmzE9WzrEsusWIoYfBJo3ANxihg+IrcjsDm3jYSWAOzYAoG3krjG+/b1xOq9+ZUNN4G6eWjX8te/Lt9c0OUbgjT5LVPPWI7qdP9TLzMkYkJrb9Cvlj2WlSlt1t+hXyx7LSpTznafz/JHTtfllnwOl6dHD0wfCaxOVd+1jvPJOh9aW5KajrJP6SARCTZQSeYC57hO2rhXUXZHUc5VgO8iY/jq+lKOySxsieBTzvzZYsJrOpNqqlfvA5h2jePTJ9GBAINwdoI3GZxLJqnjT4VIncMy9G3wh6Qe+XbG/nOfDqb55M017eKjqiWSeTH6Sp0R4Z2nco2sez3mctIYoUqbOeQbBzk7AO+UOvWZ2LObk7SZZvr3gYjH8zNVChxN3yLBV1p8Sn2s3uA98611pblpr+8R7pCYfDO5silj0Dd1nknfX0XWQXamwA3nYbddjsnKV5dyWpN4+m3oW+DRWz9Sx4PWOm5s4KHnO1e/k7RJkGZvLJqrpA3NJjyXTotvX398u2XaEpzUKnXkzRXtlFaollnRi8WlNc1RgB6T0Acs7alQKCx2AAknoG0yhaRxrVXLt+EeKOQS3e3f4eO27fI00KPEfgTlfWkfYpk9LG3oF50jWl/8ATXvMgqVIsbKCSeQC5nrbQ9cC5pt2WJ7gbzkK8u57xb8l/wALvBox2fqTuF1nQm1RSnSPCHby+iTdKoGAZSCDuI2gzOpL6t6QNOoEJ8BzbqY7iOvdLNp2lNzUKvXqaq1qsZgS2P1hFOoyZCcuy+YC9wDzdMqRPPJnTejapq1HCHJvzXXcFFza9+QyFlO+qVZTanyTeNsbZ/c3UIwUcx8MkpoXSooZ7qWzW3G1rX/WTGE1jDuqcWRmIF8w2X7JW8JgalS/Frmta+0C1723nokjo3RFZaqM1MgBgSbrsHfNtrWuUoxinpz3eO++DGrCk8t8/qXCQGntbcPhTlYl6niJYkeUTsXq39E565aXOGwzOnz2Ip0+hmvt7AGPZMZZiSSSSSbknaSTvJPKZ6BvBzUi+VeEtr+Bh1A+9UJPoWc8Pwlm/wAZh9nOtTb3FffKZgdEV6wvRpVHHjBTl6s26854jQmJT59CsBz8WxHeBaRlk4RrWr+stHF3FLOGUXZXWxAva9xcHvnh1l1wXCVRSNJnuge4YDezC1rfd9MgeCen4WIbmFNe81CfUJ4OFD64vmE/Mqyc7EY3JmlwkISB8HbaQPnjlNuaXuYDhfnp5S+sTfoi8hnVi62RHe18is1ufKCbeiUf+8tP9u374/SXLS/0Fbzb+yZg4iTwEjZNVtZhjOMy0ynF5N7Br583MPu+meTT2u1PDVmotSdiuU3BUDwgDy9ch+Cb/M/sf6sgeEL69V6qf5axnYY3LPheERXqIgw5Gd1S5qDZmYLe2Xbvlj1m02MJSFQoXu4SwNt4Y3v+GY9ob6xQ89S/MWalr/o2rXwypQQuwqqxAKjYFcE+ERziE3gYKBrdrF8MdGCFAikWJzbWNyd3QO6Q2DrZKiPa+R1a3PlYG3onZpDR9Sg+SspRrA2JB2HcbqSOSdFKmWYKouWIUDnJNgO+YmRof95af7dv3x+ktmgNKDE0FrBSgYsMpNyMrFd/ZMq/sdjf9u379L/9y/aCdsDo3NiVKtSFQlLgklqjZFuCRtzL3zJN9TFktprTlHCrmrPYn5qja7dS+/dKfiuErb8Vh9nO72P7qjZ3yj6Rxz16jVapuzHbzAcigcgHNGBwFWs2WjTdyN+UE26zuHbI1E4LnS4Snv4eHUj7tQg+lTLRoDW3D4o5VJSp/pvYE+SRsb19EyvH6ExFEZq1F0XxiLqOsi4HbPArEEEEgg3BBsQRuIPIYyxg3PSOLdHpBQpFRyhLEgi1OpUuLDbspkdsjcBrIXy5qYXwLv4V8rEgoo2bboyt+JZy1N0z8Kw4Z7GpTOR9m8gbGHNdT33k5xS8w7h1e4TIxOcREkCfkGfhMA/bz8vOtjOsvAPRmjNPIa8/PhEA9t5T9ZFtXbpCn0W90soxEgNZluyNzgr3G/vmmssxM4cyFiIlM3nn0lVK0qjLvCsR3b5nk0mrTDKVO5gQeoi0zirTKsVbepKnrBsZvoJbvqa6mdjjERLJrNg4K0tgb+NVc+yPdLhKlwXH5AvnKntS2zIxITW36FfLHstKlLZrefiV84PZaU/NPOdpr4/kjqWnyy7atUFFBWAF2uWPKbMQOzZJVhcWO0HeJHaufVqf4vaaSU7lskqMF4L0OfVf9b+pn+kaISq6jcGIHVyT1autbEJ05h/C36Tz6bb4+p5XuE56vH5TT629hp52EdNykv8Ab7nTlvSee77E1rhWstNeclv3Rb+aVeT2uTeHTH3T6T/1K8WmfaDbuJeXoRbLFNF61fwwSgnOwzk8+baPRaSU6cEPi08lfUJ3T0VGKhTUV0Ry5vMmyh6aw4p1nUbr3HUwvb0mdejauWrTbmYdxNj6CZ7dbNlf8C+tpDq+2eYrLh13jo/udan/AFU1nuLtrNWy0G+8Qvebn0Ayly1a4t8Unl/ytKjmlntN5r47kjVaL4Zb9UsMBTL8rGwPQv8A3f0SekXqz9WT8XttJSdm0io0IJdy/ko1nmo/qVDWrDhaoYbM4uesbD7pChrbRvG6WLXT/C/H/JKzmnAvoabiSXvbJ0rd5po0HFVM2HZvGpE96XlCvLpRb5F+wPoSUbNLPaT1aH4Gq0WNS8S1am/4v4P5pZJWdSz9L+D+eWadPs//AB4+fqypc/NfvoUfhWB4mjzcYb9eQ298zSbbrPogYrDtSuA2xkJ3B13X6DtB6CZi+Lwz0nKVVKOuwqd4/UdO4yzI1I2TVLSFGrhqYokeAiqyfaQgAG4677eWTU+fqVYqQyMVYbmUlWHURtEtGiNfMRSIFUisnM2x7dDjf2gyVIjBqy0lBJAALWzEAAm2655d5mXcKH1xfMJ+ZVmiaE0zSxVPjKJ6GU7GQ8zD/wBEzvhRPyxfMJ+ZViXIIquF+enlL6xN+mA4U+GnlL6xN+iIZ5NL/QVvNv7JmDibxpf6Ct5t/ZMwYGRIlGhcE3+Z/Y/1ZA8IX16r1U/y1k9wTf5n9j/VkDwhH5fV6qf5ax0HUiNDfWKHnqX5izd5g+hj8ooeepfmLN4kxIZk3CV9dPm09bSA0T9PR87T9tZP8JZ+W/s09bSv6JPx9HztP21mL5km8yj8KmLtRpUx9tyx6RTG7vcHsl4mb8LDfGYcfdqHvKfpM3yIRRJtGpuj1o4SkALF1FRzylnAO3qBA7Ji95LprRiwABiHAAAA8HYBu5Jgnglo2mrTDKVYAqwIIO0EHYQRMM0zg+Jr1aQ3I7KOfLfwb9lp6/7V4z/cP/D+kjMViWqOXqMWZtrMd55PdJbyEi5cFeJtXq0+R6YftpsB/UM0yZPwZH5b+yf1pNYmUeRDEREkgGcGnOcTAOl556hnqcTy1RAPHVqTx1MTad+IkRi2kEnq+HzrxeIDpblG0SFrVbTznGkSGsrAWx74nRhsSG653yjKLTwywnkSpa2YHK4qj5r7G6GA94HoMts6sVh1qIUcXDC36EdMmEtLyRJZRnMT16S0e1F8rbvstyMP16J5JcTyaTWOCStfC1F8Wse5kQ+u8vEzDggxdqlekftKlQDyCVb21mnzJGJA65H4hfOD2WlMzS466n4hfOD2XlJzTgdor4/kjq2a+GaHq19Wp/i9tpJyK1X+q0/xe20lZ2rf5UfovQ51X88vqzPdOn5RV8r3Cc9XD8ppdbew06NPn5RV8r3CdmrJ+VUutvYacBL+5/V9zqtfB/T9iV11Hh0zzqw7iP1lbvLfrrh70lcfYax6n2esLKZmmV/DFd+OPQxtXmkjTdHNelTPOinvUT0SA1V0orUlpswDpsAJtmXkI59mzsk1iMQqKWdgoHKTad2jUjKmpZ6HMqQcZuJTdbX+UdSKPWffIentIHOQO8zs0pjONqvU5GOzqAsPQBO3QVHjMRTXmYMepPC91u2eeqfFrPHV/c60Vop79EWbXQfEoeaoPSrSnZpfdZsPnwz23qA4/Cbn0Xme5pZ7ShitnvRqs3mnjxNA1Wa+GToLj+Nj75LSo6n6UVQ1JyFucyEmwN9hW/Ps9JlsdwBckAc5Nh3zq2lRSoxx0WCjcQcajKvru+2kPLPsSr5pJay6RFatdDdVGUHn5SR3+iRlFCzBV3sQo6ybCcO7kqlaTj76HToR000mX6ktsF+w/pyhZppGMpfEOq/6bKP3SBMyDSz2jHGheBos3nU/Et2o5+l/B/PLTKZqXjFVqiOQC4Urc2vlzXHXtEuOcXtcX5r7ZfsGuBFfX1Kt0mqr99DlI/S+haGJW1emGtubc6+Sw2jqnHWHTCYSg1eoGZVKAhbZjndV2X2bM1+yePRmuOCrgZMRTBP2ah4tuqz2v2Xl0rFV0vwakXOEq3+5V2HsdR6x2yg4yi9J2p1VKOpsyneP1HTyzfamPpKuZqlMKNuYuoHfeYpwhaZpYnGF6BDIqLTzDc5UsSw5x4Vr9HNMWiUz28HelDSxtNQfBrXpsOQ7CUPWGA7zPZwrvbGp5hPzKsr2oqF9IYYDx83Yisx9mWPhjoFcRRqcj0inbTct/UjGwKhhKnxieUvtCfRE+ZhV5jY8h5pt2gtfcJWpqatVKNSwzpUOQBuXKx2MOb02koMn9MfV63mqnsGfPwqTU9dNecMuHqUsPVWrUqqaY4s5lUOLFi42bATYDbe0yDjJDCNS4H2ucV+x/rSv8I720hV6qf5ayx8DVA8ViKnIzqg/ZqSfzJU+E17aRrdVP8tYxsOpH6EqfKaHnqX5iz6AnzpoKp8qw/n6P5iz6LkoMx/hQe2OPmk9bSu6IqfKKPnaftrJzha2Y8dNFCP3qg90qeBxeSpTc7Qjo5A3nKwNvRIwSfSUzbhfSxwzclqq/lke+X/B6RpVUFSlURkIuGDC3bzHoMrHCfgeOwJqJt4lhWBG26WIYg82Vs34ZLMTI+MmraB1MwdbDUapRiXpozWqOBmKjNsvz3mO8ZL/AMH2vNPDp8HxRIpgk06gBYLmNyrAbbXJII5zISMi4/2AwXiP/wCR/wBY/sBgvEf/AMj/AKyTp6z4NhcYrD9tamD3Ezy4zXXA0xdsTTbopnjT/BeThEHdobVbDYaoalBWDFSly7NsJBOwn7ok1IrV3T1PGUjVohgoc0/CABuoBvYE7PCElZJAiIgCIiAcGE89RZ65wZIBFYilIrF4aWR6E8tXCSCSmYrCyGxWHIl/raOvySPr6IvyQDP2qspuLgiTGjdMLU8FrK/obq6eiSmK1fvySFxmqrfZmE4KXMlSaJmJB0KOMo7LcYvM2/sbf65IUMcT8+lUQ+TmHev6StKlJG1TTO7F4VKilaguD3g84PIZVNI6u1Euafxi9Hzx1jl7O6XBXB3T9vIjOUSWkypakY/4PjqRbYGPFPfZsqbBfms2U9k3KVDV/D0qjMlanTqXAIDor/N32zDp9Et8t05alk0yWGV3Xg/EL5xfZeUbNNUxeESqMtRQwBvY8+0X9Jnk/wDgcP8A6Kd0oXVlKrU1JouW91GnDS0deqv1Wl+L22ktOvD0FRQqAKo3Abhc3987Jfpx0wUe5Ipzlqk33szXWE/Kavle4Ts1XPyql1t7DS71tDUHYs9JSx2kkbTP3D6IoIwZKaqw3EDaLi3qM5qsJ8XXlc8/vkvO8hw9OHyx+x6cVh1qIyPtVhY9vN0zONLaNeg+Vxs+y/2WHuPRNMnCrSVgVcBgd4IBB7DLdzaxrLuaK9C4dJ+BlF4mg1tV8M23IV8lmA7r2nWuqWH5Q563PunNfZtXw9+Re/G0/Eoa3JAG0nYANpJ6BL1qroY0VL1Bao4tbxV326zy9QkngtF0aX0VNVPPvb947Z7JctbFUpapPLKte74i0xWEfhEz7WHQrUGLKCaRPgnxb/Zbm6DyzQp+EX2GWLi3jWjh8+jNNCs6TyjJc0TRcTq3hnNzTCn7hKjuBt6J5xqjh+Z/3zOW+zauea9+R0FfU/EoWaW7VLQjBhWqi1vo1O/b9ojk2bu/mk5gtCUKRulNbjcTdiOote3ZJGWrew0S1TecFevealpghM109oxqFQi3gMSUPIRzdY3TSp116CupV1DKd4YAj0yzdWyrRx1XI0W9d0pZ6GUXkxqg9sUnSGH8JPulpfVbDE3yEdTvb1z1YHQlCkc1OmAw3MSWIuLbCxNtnNKFLs+pCopNrZ++hcqXlOUGknuVbhiqlcAAASGrIGIBIUAO12PILqo28pExTPPqNhfYdoMrukNRMBWN3wyKd96Zalt5yKZAPbOwc0+fbjmn7xk3D+6/AeJV6uNeTGh9UcHhiGoUEDDc7XqOOpnJK9kDJVeCrVR6N8ViVKu65aSMLMqmxZmHITYWG8C/PstGueroxuGNK4Wopz0mO4OARY/dIJB678knogg+ZdJ4Krh6hpV0am45G5RzqdzDpGyeXPPprSGjaVdclemlReZ1DAHnF9x6ZXK3Bto5jfiSvk1aoHdmsIJyYRnkjoLRFbF1RSw6Fj9ptyIPGduQek8l5tGG4OdHIb8RmI8epVYdqlrHulkweDp0lCUUSmg3KihVHYIGTy6vaITCYenQp7Qg2tuLMTdmPWSerdMY4U2/+yreTS/LWbxIjSGrGErualbD03drXZhcmwsPQIIMB0A/yrD+fo/mrPpWQVHU7AqysuFpBlIZSF2gqbgjpBAk7AKDwsauPXpJXoKWqULhlAuzU22kgcpUi9uYt1TGRUn1JK/pbUvBYhi9Wguc7SyFqbE87FCMx67wSfPRI5p9FankPo/C5gCDh6SkHaDamFIPdI2hwb6OU34gt5VWqR3ZrHtlowuGSmipTVURRZVUAKoHIAN0AxHXnUmrg3apRVnwxuQwuTS+6/LlHI3ft307jJ9SSv6S1KwNck1MMmY7SyZqRJ5yaZFz1wMnz3njPNy/ux0f/p1Orjan6z3YHUTR9I3XDIx/5C1X0VCRAyVvgTrk0MQtjYVVYGxsSyBTY7ifAHomkTjTQKAFAAGwACwHUJyggREQBERAEREARaIgH5lE4GmOaIgHE0V5p+fB15hEQD8+Cp4on78ETxR3REA/RhU8Ve6cuIXxV7hEQDmFA3CfsRAEREAREQBERAEREAREQBERAEREAREQBERAEREAREQBERAEREAREQBERAEREAREQBERAEREAREQBERAEREAREQD/9k="/>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US">
              <a:latin typeface="Georgia" pitchFamily="18" charset="0"/>
            </a:endParaRPr>
          </a:p>
        </p:txBody>
      </p:sp>
      <p:sp>
        <p:nvSpPr>
          <p:cNvPr id="40974" name="AutoShape 26" descr="data:image/jpeg;base64,/9j/4AAQSkZJRgABAQAAAQABAAD/2wCEAAkGBxQTEhUUEBQUFRUUFxcUFRUVFRUUFBUYFBYWFxYWFhYYHCggGBolHBUVIjEhJiorLi4uGB8zODMvNygtLisBCgoKDg0OGxAQGiwkHyQsLDEsLCwsLS8sMCw3LDEsLCwwLCwsLCwsLCw3LS00LCwsLywsNCwsLCwsLCwsLCwsLP/AABEIAGMB/gMBIgACEQEDEQH/xAAcAAEAAwADAQEAAAAAAAAAAAAABQYHAgMECAH/xABLEAACAQICBAgICwUIAgMAAAABAgADEQQSBQYhMQcTQVFhcYGRIlJyc6GxssEUIyQyMzRCYoKz0YOSosLDFhdDRFNUY+GT8BUl0v/EABoBAQACAwEAAAAAAAAAAAAAAAABBAIDBQb/xAAyEQACAQMCAwYEBQUAAAAAAAAAAQIDBBESIRMxQQVRYYGx8CMzccEUMoKh0SIkNFLh/9oADAMBAAIRAxEAPwDcYiIAiIgCIiAIiIAnFXB3EHqnKfNGka7Jia7U2ZCa1U3Rip21G5RIbwSfQGl9NCkcqAM/LzL1856JW8RpGq/znbqBsO4TK8JrNiUP0hfnFTw79bHwvTLlq/p9cSCCMlRRcre4I51PKPVK1XXz6G2OCZnl0hpNaC5iTc7FCmzE9H6z0yi6fxvGVmN/BTwV5rLvPabnumunHUzKTwifwvCJiUO5GXxXLMf3r3l/1V1tpY0EKDTqqLtTY32eMjfaHcRzbr4JVxni986OObxj2Ejfv3S2tjS9z6hVgdxGzf0TlMz4ED8ViR/yIe9T+k0yZoxEREAREQBERAEREAREQBERAEREAREQBERAEREAREQBERAEREAREQBERAEREAREQBERAEREAREQBERAEREAREQBERAEREAREQBERAE+a8Xg3q4ypSpjM716iKOcmow7B0z6UmNauYUJp+orclXEsv4w7D+F5jIlHn0pR0ZonKmKVsbiyAxpqbU6YO7MCQAOa+ZjvsBLZq9g6FbDLi62jqOFQrxqNTcGqKdrio2REKgrt3k2O6YRrDiHqYvEPUJLtWq5r8lnYZeoAAdQEtNLhRxa4D4EFp7KfECv4XGCnly2y7s+XZm7bXkaFjcnJsWkNBnLmw5DXHggkW2jYQw3ru/7kVo/VHCUGSlVX4ViXUuEY2QKpAZym4UwWUXa5JOwck7uCLEu+isOX25eMpqT4lOq6oOwADsmb6x624jBadxNdArFLYfI98po5KbBbjaNoDg855bkTXCGG0ZN7Fn1i07hMJiBhtJaKpU0YBkq0MlUFCSMwtTRhYg3A8IcxuLwuueqtOjTTFYJ+MwtW1jfNkzbVs3Kp3bdoOw75Tdcta62ka4q1gqBFyJTS5VBe52naxJ3nZuGyXPUiuX0Dj0qbUp1fi78hIpPYfjN+tjM2scjFMtXAivxWJP/ACIO5T+s0yZxwJfVq/nh+Wv6GaPM1yIZ5dI45aKhnBIJy+Da9yCeU9Ei21op8iP25R75z1t+hXyx7LSpTj317VpVdMHtgu0KEJwyzQMBiuNpq4Fs19h6CR7p6JHavfV6f4vaaSM6tGTlTjJ82l6FOaxJpd4iImwxEREAREQBERAEREAREQBERAERKDpetnrVDvGYgdQ2D1Spd3St4p4zk3UaPEeMl8VwdxBtOUrepv8Ai/g/mlkmy2rcamp4xn+TGrDRJxERE3msREQBERAEREAREQBKbrTrv8HqmjRph3W2dmJCgkAgADaxsRyiXKZnrnqpiGxD1qKGolQhvBIzKbAEEE3O0XuOeQyUezRHCKWqKuIpKqsQM6E+DfZcqd459s0CY/ojUzE1aiipTamlxnZ7Cw5bDeTbdNghZDE4PVUfOYDrIEpnCniytGkgJBdyxsbXCKQR3uJnmiV+Po+dp+2shsYN5iImRAiIgCIiAIiIAiIgCIiAIiIAiIgCZhrho6pS0kuMwqhnQoalO4UuMmU2J2XKG23mE0+UzWL6w/4fZE1VpNRyZwWWUbXTg8OMqNi9Glc1Xw6uHqHi3Dn5zLfYCTtINhckg7ZA6F4JsdVcfCVXDUwfDZnp1Hty5FpswJ8ogde6aNP0sTvJPbNKrvBnw0SVPFphkp4fCBRSoqEUm7Xt08vSeUkyna9aprpFxWw1SnTxmUB6TtlWuq7FZTvDDdy7AAbWBk9KFp3FcZWc7wDlXqXZ67ntlK1nWlcyTey9o31YwVNYW5HYPgt0izWq06dBBvq1atIqBykCmzE9WzrEsusWIoYfBJo3ANxihg+IrcjsDm3jYSWAOzYAoG3krjG+/b1xOq9+ZUNN4G6eWjX8te/Lt9c0OUbgjT5LVPPWI7qdP9TLzMkYkJrb9Cvlj2WlSlt1t+hXyx7LSpTznafz/JHTtfllnwOl6dHD0wfCaxOVd+1jvPJOh9aW5KajrJP6SARCTZQSeYC57hO2rhXUXZHUc5VgO8iY/jq+lKOySxsieBTzvzZYsJrOpNqqlfvA5h2jePTJ9GBAINwdoI3GZxLJqnjT4VIncMy9G3wh6Qe+XbG/nOfDqb55M017eKjqiWSeTH6Sp0R4Z2nco2sez3mctIYoUqbOeQbBzk7AO+UOvWZ2LObk7SZZvr3gYjH8zNVChxN3yLBV1p8Sn2s3uA98611pblpr+8R7pCYfDO5silj0Dd1nknfX0XWQXamwA3nYbddjsnKV5dyWpN4+m3oW+DRWz9Sx4PWOm5s4KHnO1e/k7RJkGZvLJqrpA3NJjyXTotvX398u2XaEpzUKnXkzRXtlFaollnRi8WlNc1RgB6T0Acs7alQKCx2AAknoG0yhaRxrVXLt+EeKOQS3e3f4eO27fI00KPEfgTlfWkfYpk9LG3oF50jWl/8ATXvMgqVIsbKCSeQC5nrbQ9cC5pt2WJ7gbzkK8u57xb8l/wALvBox2fqTuF1nQm1RSnSPCHby+iTdKoGAZSCDuI2gzOpL6t6QNOoEJ8BzbqY7iOvdLNp2lNzUKvXqaq1qsZgS2P1hFOoyZCcuy+YC9wDzdMqRPPJnTejapq1HCHJvzXXcFFza9+QyFlO+qVZTanyTeNsbZ/c3UIwUcx8MkpoXSooZ7qWzW3G1rX/WTGE1jDuqcWRmIF8w2X7JW8JgalS/Frmta+0C1723nokjo3RFZaqM1MgBgSbrsHfNtrWuUoxinpz3eO++DGrCk8t8/qXCQGntbcPhTlYl6niJYkeUTsXq39E565aXOGwzOnz2Ip0+hmvt7AGPZMZZiSSSSSbknaSTvJPKZ6BvBzUi+VeEtr+Bh1A+9UJPoWc8Pwlm/wAZh9nOtTb3FffKZgdEV6wvRpVHHjBTl6s26854jQmJT59CsBz8WxHeBaRlk4RrWr+stHF3FLOGUXZXWxAva9xcHvnh1l1wXCVRSNJnuge4YDezC1rfd9MgeCen4WIbmFNe81CfUJ4OFD64vmE/Mqyc7EY3JmlwkISB8HbaQPnjlNuaXuYDhfnp5S+sTfoi8hnVi62RHe18is1ufKCbeiUf+8tP9u374/SXLS/0Fbzb+yZg4iTwEjZNVtZhjOMy0ynF5N7Br583MPu+meTT2u1PDVmotSdiuU3BUDwgDy9ch+Cb/M/sf6sgeEL69V6qf5axnYY3LPheERXqIgw5Gd1S5qDZmYLe2Xbvlj1m02MJSFQoXu4SwNt4Y3v+GY9ob6xQ89S/MWalr/o2rXwypQQuwqqxAKjYFcE+ERziE3gYKBrdrF8MdGCFAikWJzbWNyd3QO6Q2DrZKiPa+R1a3PlYG3onZpDR9Sg+SspRrA2JB2HcbqSOSdFKmWYKouWIUDnJNgO+YmRof95af7dv3x+ktmgNKDE0FrBSgYsMpNyMrFd/ZMq/sdjf9u379L/9y/aCdsDo3NiVKtSFQlLgklqjZFuCRtzL3zJN9TFktprTlHCrmrPYn5qja7dS+/dKfiuErb8Vh9nO72P7qjZ3yj6Rxz16jVapuzHbzAcigcgHNGBwFWs2WjTdyN+UE26zuHbI1E4LnS4Snv4eHUj7tQg+lTLRoDW3D4o5VJSp/pvYE+SRsb19EyvH6ExFEZq1F0XxiLqOsi4HbPArEEEEgg3BBsQRuIPIYyxg3PSOLdHpBQpFRyhLEgi1OpUuLDbspkdsjcBrIXy5qYXwLv4V8rEgoo2bboyt+JZy1N0z8Kw4Z7GpTOR9m8gbGHNdT33k5xS8w7h1e4TIxOcREkCfkGfhMA/bz8vOtjOsvAPRmjNPIa8/PhEA9t5T9ZFtXbpCn0W90soxEgNZluyNzgr3G/vmmssxM4cyFiIlM3nn0lVK0qjLvCsR3b5nk0mrTDKVO5gQeoi0zirTKsVbepKnrBsZvoJbvqa6mdjjERLJrNg4K0tgb+NVc+yPdLhKlwXH5AvnKntS2zIxITW36FfLHstKlLZrefiV84PZaU/NPOdpr4/kjqWnyy7atUFFBWAF2uWPKbMQOzZJVhcWO0HeJHaufVqf4vaaSU7lskqMF4L0OfVf9b+pn+kaISq6jcGIHVyT1autbEJ05h/C36Tz6bb4+p5XuE56vH5TT629hp52EdNykv8Ab7nTlvSee77E1rhWstNeclv3Rb+aVeT2uTeHTH3T6T/1K8WmfaDbuJeXoRbLFNF61fwwSgnOwzk8+baPRaSU6cEPi08lfUJ3T0VGKhTUV0Ry5vMmyh6aw4p1nUbr3HUwvb0mdejauWrTbmYdxNj6CZ7dbNlf8C+tpDq+2eYrLh13jo/udan/AFU1nuLtrNWy0G+8Qvebn0Ayly1a4t8Unl/ytKjmlntN5r47kjVaL4Zb9UsMBTL8rGwPQv8A3f0SekXqz9WT8XttJSdm0io0IJdy/ko1nmo/qVDWrDhaoYbM4uesbD7pChrbRvG6WLXT/C/H/JKzmnAvoabiSXvbJ0rd5po0HFVM2HZvGpE96XlCvLpRb5F+wPoSUbNLPaT1aH4Gq0WNS8S1am/4v4P5pZJWdSz9L+D+eWadPs//AB4+fqypc/NfvoUfhWB4mjzcYb9eQ298zSbbrPogYrDtSuA2xkJ3B13X6DtB6CZi+Lwz0nKVVKOuwqd4/UdO4yzI1I2TVLSFGrhqYokeAiqyfaQgAG4677eWTU+fqVYqQyMVYbmUlWHURtEtGiNfMRSIFUisnM2x7dDjf2gyVIjBqy0lBJAALWzEAAm2655d5mXcKH1xfMJ+ZVmiaE0zSxVPjKJ6GU7GQ8zD/wBEzvhRPyxfMJ+ZViXIIquF+enlL6xN+mA4U+GnlL6xN+iIZ5NL/QVvNv7JmDibxpf6Ct5t/ZMwYGRIlGhcE3+Z/Y/1ZA8IX16r1U/y1k9wTf5n9j/VkDwhH5fV6qf5ax0HUiNDfWKHnqX5izd5g+hj8ooeepfmLN4kxIZk3CV9dPm09bSA0T9PR87T9tZP8JZ+W/s09bSv6JPx9HztP21mL5km8yj8KmLtRpUx9tyx6RTG7vcHsl4mb8LDfGYcfdqHvKfpM3yIRRJtGpuj1o4SkALF1FRzylnAO3qBA7Ji95LprRiwABiHAAAA8HYBu5Jgnglo2mrTDKVYAqwIIO0EHYQRMM0zg+Jr1aQ3I7KOfLfwb9lp6/7V4z/cP/D+kjMViWqOXqMWZtrMd55PdJbyEi5cFeJtXq0+R6YftpsB/UM0yZPwZH5b+yf1pNYmUeRDEREkgGcGnOcTAOl556hnqcTy1RAPHVqTx1MTad+IkRi2kEnq+HzrxeIDpblG0SFrVbTznGkSGsrAWx74nRhsSG653yjKLTwywnkSpa2YHK4qj5r7G6GA94HoMts6sVh1qIUcXDC36EdMmEtLyRJZRnMT16S0e1F8rbvstyMP16J5JcTyaTWOCStfC1F8Wse5kQ+u8vEzDggxdqlekftKlQDyCVb21mnzJGJA65H4hfOD2WlMzS466n4hfOD2XlJzTgdor4/kjq2a+GaHq19Wp/i9tpJyK1X+q0/xe20lZ2rf5UfovQ51X88vqzPdOn5RV8r3Cc9XD8ppdbew06NPn5RV8r3CdmrJ+VUutvYacBL+5/V9zqtfB/T9iV11Hh0zzqw7iP1lbvLfrrh70lcfYax6n2esLKZmmV/DFd+OPQxtXmkjTdHNelTPOinvUT0SA1V0orUlpswDpsAJtmXkI59mzsk1iMQqKWdgoHKTad2jUjKmpZ6HMqQcZuJTdbX+UdSKPWffIentIHOQO8zs0pjONqvU5GOzqAsPQBO3QVHjMRTXmYMepPC91u2eeqfFrPHV/c60Vop79EWbXQfEoeaoPSrSnZpfdZsPnwz23qA4/Cbn0Xme5pZ7ShitnvRqs3mnjxNA1Wa+GToLj+Nj75LSo6n6UVQ1JyFucyEmwN9hW/Ps9JlsdwBckAc5Nh3zq2lRSoxx0WCjcQcajKvru+2kPLPsSr5pJay6RFatdDdVGUHn5SR3+iRlFCzBV3sQo6ybCcO7kqlaTj76HToR000mX6ktsF+w/pyhZppGMpfEOq/6bKP3SBMyDSz2jHGheBos3nU/Et2o5+l/B/PLTKZqXjFVqiOQC4Urc2vlzXHXtEuOcXtcX5r7ZfsGuBFfX1Kt0mqr99DlI/S+haGJW1emGtubc6+Sw2jqnHWHTCYSg1eoGZVKAhbZjndV2X2bM1+yePRmuOCrgZMRTBP2ah4tuqz2v2Xl0rFV0vwakXOEq3+5V2HsdR6x2yg4yi9J2p1VKOpsyneP1HTyzfamPpKuZqlMKNuYuoHfeYpwhaZpYnGF6BDIqLTzDc5UsSw5x4Vr9HNMWiUz28HelDSxtNQfBrXpsOQ7CUPWGA7zPZwrvbGp5hPzKsr2oqF9IYYDx83Yisx9mWPhjoFcRRqcj0inbTct/UjGwKhhKnxieUvtCfRE+ZhV5jY8h5pt2gtfcJWpqatVKNSwzpUOQBuXKx2MOb02koMn9MfV63mqnsGfPwqTU9dNecMuHqUsPVWrUqqaY4s5lUOLFi42bATYDbe0yDjJDCNS4H2ucV+x/rSv8I720hV6qf5ayx8DVA8ViKnIzqg/ZqSfzJU+E17aRrdVP8tYxsOpH6EqfKaHnqX5iz6AnzpoKp8qw/n6P5iz6LkoMx/hQe2OPmk9bSu6IqfKKPnaftrJzha2Y8dNFCP3qg90qeBxeSpTc7Qjo5A3nKwNvRIwSfSUzbhfSxwzclqq/lke+X/B6RpVUFSlURkIuGDC3bzHoMrHCfgeOwJqJt4lhWBG26WIYg82Vs34ZLMTI+MmraB1MwdbDUapRiXpozWqOBmKjNsvz3mO8ZL/AMH2vNPDp8HxRIpgk06gBYLmNyrAbbXJII5zISMi4/2AwXiP/wCR/wBY/sBgvEf/AMj/AKyTp6z4NhcYrD9tamD3Ezy4zXXA0xdsTTbopnjT/BeThEHdobVbDYaoalBWDFSly7NsJBOwn7ok1IrV3T1PGUjVohgoc0/CABuoBvYE7PCElZJAiIgCIiAcGE89RZ65wZIBFYilIrF4aWR6E8tXCSCSmYrCyGxWHIl/raOvySPr6IvyQDP2qspuLgiTGjdMLU8FrK/obq6eiSmK1fvySFxmqrfZmE4KXMlSaJmJB0KOMo7LcYvM2/sbf65IUMcT8+lUQ+TmHev6StKlJG1TTO7F4VKilaguD3g84PIZVNI6u1Euafxi9Hzx1jl7O6XBXB3T9vIjOUSWkypakY/4PjqRbYGPFPfZsqbBfms2U9k3KVDV/D0qjMlanTqXAIDor/N32zDp9Et8t05alk0yWGV3Xg/EL5xfZeUbNNUxeESqMtRQwBvY8+0X9Jnk/wDgcP8A6Kd0oXVlKrU1JouW91GnDS0deqv1Wl+L22ktOvD0FRQqAKo3Abhc3987Jfpx0wUe5Ipzlqk33szXWE/Kavle4Ts1XPyql1t7DS71tDUHYs9JSx2kkbTP3D6IoIwZKaqw3EDaLi3qM5qsJ8XXlc8/vkvO8hw9OHyx+x6cVh1qIyPtVhY9vN0zONLaNeg+Vxs+y/2WHuPRNMnCrSVgVcBgd4IBB7DLdzaxrLuaK9C4dJ+BlF4mg1tV8M23IV8lmA7r2nWuqWH5Q563PunNfZtXw9+Re/G0/Eoa3JAG0nYANpJ6BL1qroY0VL1Bao4tbxV326zy9QkngtF0aX0VNVPPvb947Z7JctbFUpapPLKte74i0xWEfhEz7WHQrUGLKCaRPgnxb/Zbm6DyzQp+EX2GWLi3jWjh8+jNNCs6TyjJc0TRcTq3hnNzTCn7hKjuBt6J5xqjh+Z/3zOW+zauea9+R0FfU/EoWaW7VLQjBhWqi1vo1O/b9ojk2bu/mk5gtCUKRulNbjcTdiOote3ZJGWrew0S1TecFevealpghM109oxqFQi3gMSUPIRzdY3TSp116CupV1DKd4YAj0yzdWyrRx1XI0W9d0pZ6GUXkxqg9sUnSGH8JPulpfVbDE3yEdTvb1z1YHQlCkc1OmAw3MSWIuLbCxNtnNKFLs+pCopNrZ++hcqXlOUGknuVbhiqlcAAASGrIGIBIUAO12PILqo28pExTPPqNhfYdoMrukNRMBWN3wyKd96Zalt5yKZAPbOwc0+fbjmn7xk3D+6/AeJV6uNeTGh9UcHhiGoUEDDc7XqOOpnJK9kDJVeCrVR6N8ViVKu65aSMLMqmxZmHITYWG8C/PstGueroxuGNK4Wopz0mO4OARY/dIJB678knogg+ZdJ4Krh6hpV0am45G5RzqdzDpGyeXPPprSGjaVdclemlReZ1DAHnF9x6ZXK3Bto5jfiSvk1aoHdmsIJyYRnkjoLRFbF1RSw6Fj9ptyIPGduQek8l5tGG4OdHIb8RmI8epVYdqlrHulkweDp0lCUUSmg3KihVHYIGTy6vaITCYenQp7Qg2tuLMTdmPWSerdMY4U2/+yreTS/LWbxIjSGrGErualbD03drXZhcmwsPQIIMB0A/yrD+fo/mrPpWQVHU7AqysuFpBlIZSF2gqbgjpBAk7AKDwsauPXpJXoKWqULhlAuzU22kgcpUi9uYt1TGRUn1JK/pbUvBYhi9Wguc7SyFqbE87FCMx67wSfPRI5p9FankPo/C5gCDh6SkHaDamFIPdI2hwb6OU34gt5VWqR3ZrHtlowuGSmipTVURRZVUAKoHIAN0AxHXnUmrg3apRVnwxuQwuTS+6/LlHI3ft307jJ9SSv6S1KwNck1MMmY7SyZqRJ5yaZFz1wMnz3njPNy/ux0f/p1Orjan6z3YHUTR9I3XDIx/5C1X0VCRAyVvgTrk0MQtjYVVYGxsSyBTY7ifAHomkTjTQKAFAAGwACwHUJyggREQBERAEREARaIgH5lE4GmOaIgHE0V5p+fB15hEQD8+Cp4on78ETxR3REA/RhU8Ve6cuIXxV7hEQDmFA3CfsRAEREAREQBERAEREAREQBERAEREAREQBERAEREAREQBERAEREAREQBERAEREAREQBERAEREAREQBERAEREAREQD/9k="/>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US">
              <a:latin typeface="Georgia" pitchFamily="18" charset="0"/>
            </a:endParaRPr>
          </a:p>
        </p:txBody>
      </p:sp>
      <p:pic>
        <p:nvPicPr>
          <p:cNvPr id="40975" name="Picture 1" descr="https://encrypted-tbn1.gstatic.com/images?q=tbn:ANd9GcS-JUKX8jeHpeYVqzSDSFQ6Gmfmvttn2e0BESRUzvRlFPRoEKsE"/>
          <p:cNvPicPr>
            <a:picLocks noChangeAspect="1" noChangeArrowheads="1"/>
          </p:cNvPicPr>
          <p:nvPr/>
        </p:nvPicPr>
        <p:blipFill>
          <a:blip r:embed="rId6"/>
          <a:srcRect/>
          <a:stretch>
            <a:fillRect/>
          </a:stretch>
        </p:blipFill>
        <p:spPr bwMode="auto">
          <a:xfrm>
            <a:off x="436563" y="1524000"/>
            <a:ext cx="1906587" cy="561975"/>
          </a:xfrm>
          <a:prstGeom prst="rect">
            <a:avLst/>
          </a:prstGeom>
          <a:noFill/>
          <a:ln w="9525">
            <a:noFill/>
            <a:miter lim="800000"/>
            <a:headEnd/>
            <a:tailEnd/>
          </a:ln>
        </p:spPr>
      </p:pic>
      <p:pic>
        <p:nvPicPr>
          <p:cNvPr id="40976" name="Picture 2" descr="https://encrypted-tbn1.gstatic.com/images?q=tbn:ANd9GcSRjmK26_q8I5w20fUiWu5OndxgWh52W29_6rHUStByv7a40SyoFA"/>
          <p:cNvPicPr>
            <a:picLocks noChangeAspect="1" noChangeArrowheads="1"/>
          </p:cNvPicPr>
          <p:nvPr/>
        </p:nvPicPr>
        <p:blipFill>
          <a:blip r:embed="rId7"/>
          <a:srcRect/>
          <a:stretch>
            <a:fillRect/>
          </a:stretch>
        </p:blipFill>
        <p:spPr bwMode="auto">
          <a:xfrm>
            <a:off x="2663825" y="1524000"/>
            <a:ext cx="1603375" cy="569913"/>
          </a:xfrm>
          <a:prstGeom prst="rect">
            <a:avLst/>
          </a:prstGeom>
          <a:noFill/>
          <a:ln w="9525">
            <a:noFill/>
            <a:miter lim="800000"/>
            <a:headEnd/>
            <a:tailEnd/>
          </a:ln>
        </p:spPr>
      </p:pic>
      <p:pic>
        <p:nvPicPr>
          <p:cNvPr id="40977" name="Picture 3" descr="http://cdn.business2community.com/wp-content/uploads/2012/11/ShortStackLogo.png"/>
          <p:cNvPicPr>
            <a:picLocks noChangeAspect="1" noChangeArrowheads="1"/>
          </p:cNvPicPr>
          <p:nvPr/>
        </p:nvPicPr>
        <p:blipFill>
          <a:blip r:embed="rId8"/>
          <a:srcRect/>
          <a:stretch>
            <a:fillRect/>
          </a:stretch>
        </p:blipFill>
        <p:spPr bwMode="auto">
          <a:xfrm>
            <a:off x="4476750" y="1371600"/>
            <a:ext cx="1238250" cy="1069975"/>
          </a:xfrm>
          <a:prstGeom prst="rect">
            <a:avLst/>
          </a:prstGeom>
          <a:noFill/>
          <a:ln w="9525">
            <a:noFill/>
            <a:miter lim="800000"/>
            <a:headEnd/>
            <a:tailEnd/>
          </a:ln>
        </p:spPr>
      </p:pic>
      <p:pic>
        <p:nvPicPr>
          <p:cNvPr id="40978" name="Picture 4" descr="http://goodereader.com/blog/uploads/images/092412-booxtream.jpg"/>
          <p:cNvPicPr>
            <a:picLocks noChangeAspect="1" noChangeArrowheads="1"/>
          </p:cNvPicPr>
          <p:nvPr/>
        </p:nvPicPr>
        <p:blipFill>
          <a:blip r:embed="rId9"/>
          <a:srcRect/>
          <a:stretch>
            <a:fillRect/>
          </a:stretch>
        </p:blipFill>
        <p:spPr bwMode="auto">
          <a:xfrm>
            <a:off x="5978525" y="1295400"/>
            <a:ext cx="2708275" cy="890588"/>
          </a:xfrm>
          <a:prstGeom prst="rect">
            <a:avLst/>
          </a:prstGeom>
          <a:noFill/>
          <a:ln w="9525">
            <a:noFill/>
            <a:miter lim="800000"/>
            <a:headEnd/>
            <a:tailEnd/>
          </a:ln>
        </p:spPr>
      </p:pic>
      <p:pic>
        <p:nvPicPr>
          <p:cNvPr id="40979" name="Picture 5" descr="https://3fe98249bc30b3d0113c-8e627ca5b66feb89c2661eae1a2cc475.ssl.cf2.rackcdn.com/img/logo.png"/>
          <p:cNvPicPr>
            <a:picLocks noChangeAspect="1" noChangeArrowheads="1"/>
          </p:cNvPicPr>
          <p:nvPr/>
        </p:nvPicPr>
        <p:blipFill>
          <a:blip r:embed="rId10"/>
          <a:srcRect/>
          <a:stretch>
            <a:fillRect/>
          </a:stretch>
        </p:blipFill>
        <p:spPr bwMode="auto">
          <a:xfrm>
            <a:off x="579438" y="2209800"/>
            <a:ext cx="2878137" cy="498475"/>
          </a:xfrm>
          <a:prstGeom prst="rect">
            <a:avLst/>
          </a:prstGeom>
          <a:noFill/>
          <a:ln w="9525">
            <a:noFill/>
            <a:miter lim="800000"/>
            <a:headEnd/>
            <a:tailEnd/>
          </a:ln>
        </p:spPr>
      </p:pic>
      <p:pic>
        <p:nvPicPr>
          <p:cNvPr id="40980" name="Picture 7" descr="http://s.gr-assets.com/assets/press/logo-5aea6e61d29a47cb9ebfabec5d3aa1ca.png"/>
          <p:cNvPicPr>
            <a:picLocks noChangeAspect="1" noChangeArrowheads="1"/>
          </p:cNvPicPr>
          <p:nvPr/>
        </p:nvPicPr>
        <p:blipFill>
          <a:blip r:embed="rId11"/>
          <a:srcRect/>
          <a:stretch>
            <a:fillRect/>
          </a:stretch>
        </p:blipFill>
        <p:spPr bwMode="auto">
          <a:xfrm>
            <a:off x="6434138" y="2057400"/>
            <a:ext cx="2328862" cy="498475"/>
          </a:xfrm>
          <a:prstGeom prst="rect">
            <a:avLst/>
          </a:prstGeom>
          <a:noFill/>
          <a:ln w="9525">
            <a:noFill/>
            <a:miter lim="800000"/>
            <a:headEnd/>
            <a:tailEnd/>
          </a:ln>
        </p:spPr>
      </p:pic>
      <p:pic>
        <p:nvPicPr>
          <p:cNvPr id="40981" name="Picture 8" descr="http://developer.linkedin.com/sites/default/files/hootsuite-logo-dashboard.png"/>
          <p:cNvPicPr>
            <a:picLocks noChangeAspect="1" noChangeArrowheads="1"/>
          </p:cNvPicPr>
          <p:nvPr/>
        </p:nvPicPr>
        <p:blipFill>
          <a:blip r:embed="rId12"/>
          <a:srcRect/>
          <a:stretch>
            <a:fillRect/>
          </a:stretch>
        </p:blipFill>
        <p:spPr bwMode="auto">
          <a:xfrm>
            <a:off x="3205163" y="2286000"/>
            <a:ext cx="3376612" cy="1016000"/>
          </a:xfrm>
          <a:prstGeom prst="rect">
            <a:avLst/>
          </a:prstGeom>
          <a:noFill/>
          <a:ln w="9525">
            <a:noFill/>
            <a:miter lim="800000"/>
            <a:headEnd/>
            <a:tailEnd/>
          </a:ln>
        </p:spPr>
      </p:pic>
      <p:pic>
        <p:nvPicPr>
          <p:cNvPr id="40982" name="Picture 9" descr="http://goodereader.com/blog/uploads/images/logo2.png"/>
          <p:cNvPicPr>
            <a:picLocks noChangeAspect="1" noChangeArrowheads="1"/>
          </p:cNvPicPr>
          <p:nvPr/>
        </p:nvPicPr>
        <p:blipFill>
          <a:blip r:embed="rId13"/>
          <a:srcRect/>
          <a:stretch>
            <a:fillRect/>
          </a:stretch>
        </p:blipFill>
        <p:spPr bwMode="auto">
          <a:xfrm>
            <a:off x="6380163" y="2667000"/>
            <a:ext cx="2459037" cy="1069975"/>
          </a:xfrm>
          <a:prstGeom prst="rect">
            <a:avLst/>
          </a:prstGeom>
          <a:noFill/>
          <a:ln w="9525">
            <a:noFill/>
            <a:miter lim="800000"/>
            <a:headEnd/>
            <a:tailEnd/>
          </a:ln>
        </p:spPr>
      </p:pic>
      <p:pic>
        <p:nvPicPr>
          <p:cNvPr id="40983" name="Picture 12" descr="http://www.focusincgroup.com/wp-content/uploads/2014/01/basecamp1.png"/>
          <p:cNvPicPr>
            <a:picLocks noChangeAspect="1" noChangeArrowheads="1"/>
          </p:cNvPicPr>
          <p:nvPr/>
        </p:nvPicPr>
        <p:blipFill>
          <a:blip r:embed="rId14"/>
          <a:srcRect/>
          <a:stretch>
            <a:fillRect/>
          </a:stretch>
        </p:blipFill>
        <p:spPr bwMode="auto">
          <a:xfrm>
            <a:off x="5688013" y="3429000"/>
            <a:ext cx="2911475" cy="703263"/>
          </a:xfrm>
          <a:prstGeom prst="rect">
            <a:avLst/>
          </a:prstGeom>
          <a:noFill/>
          <a:ln w="9525">
            <a:noFill/>
            <a:miter lim="800000"/>
            <a:headEnd/>
            <a:tailEnd/>
          </a:ln>
        </p:spPr>
      </p:pic>
      <p:sp>
        <p:nvSpPr>
          <p:cNvPr id="40984"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Georgia" pitchFamily="18" charset="0"/>
            </a:endParaRPr>
          </a:p>
        </p:txBody>
      </p:sp>
      <p:pic>
        <p:nvPicPr>
          <p:cNvPr id="40985" name="Picture 15" descr="http://www.h-farmventures.com/wp-content/uploads/2013/10/pubcoder_portfolio1.png"/>
          <p:cNvPicPr>
            <a:picLocks noChangeAspect="1" noChangeArrowheads="1"/>
          </p:cNvPicPr>
          <p:nvPr/>
        </p:nvPicPr>
        <p:blipFill>
          <a:blip r:embed="rId15"/>
          <a:srcRect/>
          <a:stretch>
            <a:fillRect/>
          </a:stretch>
        </p:blipFill>
        <p:spPr bwMode="auto">
          <a:xfrm>
            <a:off x="519113" y="4522788"/>
            <a:ext cx="2005012" cy="403225"/>
          </a:xfrm>
          <a:prstGeom prst="rect">
            <a:avLst/>
          </a:prstGeom>
          <a:noFill/>
          <a:ln w="9525">
            <a:noFill/>
            <a:miter lim="800000"/>
            <a:headEnd/>
            <a:tailEnd/>
          </a:ln>
        </p:spPr>
      </p:pic>
      <p:pic>
        <p:nvPicPr>
          <p:cNvPr id="40986" name="Picture 19" descr="http://ww1.prweb.com/prfiles/2011/06/08/8548629/bl_rbg.png"/>
          <p:cNvPicPr>
            <a:picLocks noChangeAspect="1" noChangeArrowheads="1"/>
          </p:cNvPicPr>
          <p:nvPr/>
        </p:nvPicPr>
        <p:blipFill>
          <a:blip r:embed="rId16"/>
          <a:srcRect/>
          <a:stretch>
            <a:fillRect/>
          </a:stretch>
        </p:blipFill>
        <p:spPr bwMode="auto">
          <a:xfrm>
            <a:off x="6475413" y="4267200"/>
            <a:ext cx="2182812" cy="406400"/>
          </a:xfrm>
          <a:prstGeom prst="rect">
            <a:avLst/>
          </a:prstGeom>
          <a:noFill/>
          <a:ln w="9525">
            <a:noFill/>
            <a:miter lim="800000"/>
            <a:headEnd/>
            <a:tailEnd/>
          </a:ln>
        </p:spPr>
      </p:pic>
      <p:pic>
        <p:nvPicPr>
          <p:cNvPr id="40987" name="Picture 11" descr="http://publishingperspectives.com/wp-content/uploads/2013/06/Ebook-Architects.png"/>
          <p:cNvPicPr>
            <a:picLocks noChangeAspect="1" noChangeArrowheads="1"/>
          </p:cNvPicPr>
          <p:nvPr/>
        </p:nvPicPr>
        <p:blipFill>
          <a:blip r:embed="rId17"/>
          <a:srcRect t="15831" r="7477"/>
          <a:stretch>
            <a:fillRect/>
          </a:stretch>
        </p:blipFill>
        <p:spPr bwMode="auto">
          <a:xfrm>
            <a:off x="2773363" y="3457575"/>
            <a:ext cx="2646362" cy="757238"/>
          </a:xfrm>
          <a:prstGeom prst="rect">
            <a:avLst/>
          </a:prstGeom>
          <a:noFill/>
          <a:ln w="9525">
            <a:noFill/>
            <a:miter lim="800000"/>
            <a:headEnd/>
            <a:tailEnd/>
          </a:ln>
        </p:spPr>
      </p:pic>
      <p:pic>
        <p:nvPicPr>
          <p:cNvPr id="40988" name="Picture 10" descr="http://tomely.com/assets/i/tomely-head-bookmark3.png"/>
          <p:cNvPicPr>
            <a:picLocks noChangeAspect="1" noChangeArrowheads="1"/>
          </p:cNvPicPr>
          <p:nvPr/>
        </p:nvPicPr>
        <p:blipFill>
          <a:blip r:embed="rId18"/>
          <a:srcRect/>
          <a:stretch>
            <a:fillRect/>
          </a:stretch>
        </p:blipFill>
        <p:spPr bwMode="auto">
          <a:xfrm>
            <a:off x="7200900" y="5410200"/>
            <a:ext cx="1666875" cy="730250"/>
          </a:xfrm>
          <a:prstGeom prst="rect">
            <a:avLst/>
          </a:prstGeom>
          <a:noFill/>
          <a:ln w="9525">
            <a:noFill/>
            <a:miter lim="800000"/>
            <a:headEnd/>
            <a:tailEnd/>
          </a:ln>
        </p:spPr>
      </p:pic>
      <p:pic>
        <p:nvPicPr>
          <p:cNvPr id="40989" name="Picture 21" descr="http://www.illumifigroup.com/wp-content/uploads/2012/04/Zola-Logo.png"/>
          <p:cNvPicPr>
            <a:picLocks noChangeAspect="1" noChangeArrowheads="1"/>
          </p:cNvPicPr>
          <p:nvPr/>
        </p:nvPicPr>
        <p:blipFill>
          <a:blip r:embed="rId19"/>
          <a:srcRect/>
          <a:stretch>
            <a:fillRect/>
          </a:stretch>
        </p:blipFill>
        <p:spPr bwMode="auto">
          <a:xfrm>
            <a:off x="585788" y="5067300"/>
            <a:ext cx="1776412" cy="463550"/>
          </a:xfrm>
          <a:prstGeom prst="rect">
            <a:avLst/>
          </a:prstGeom>
          <a:noFill/>
          <a:ln w="9525">
            <a:noFill/>
            <a:miter lim="800000"/>
            <a:headEnd/>
            <a:tailEnd/>
          </a:ln>
        </p:spPr>
      </p:pic>
      <p:pic>
        <p:nvPicPr>
          <p:cNvPr id="40990" name="Picture 23" descr="http://socialtimes.com/files/2011/10/odyl_logo.png"/>
          <p:cNvPicPr>
            <a:picLocks noChangeAspect="1" noChangeArrowheads="1"/>
          </p:cNvPicPr>
          <p:nvPr/>
        </p:nvPicPr>
        <p:blipFill>
          <a:blip r:embed="rId20"/>
          <a:srcRect/>
          <a:stretch>
            <a:fillRect/>
          </a:stretch>
        </p:blipFill>
        <p:spPr bwMode="auto">
          <a:xfrm>
            <a:off x="5103813" y="4953000"/>
            <a:ext cx="1077912" cy="427038"/>
          </a:xfrm>
          <a:prstGeom prst="rect">
            <a:avLst/>
          </a:prstGeom>
          <a:noFill/>
          <a:ln w="9525">
            <a:noFill/>
            <a:miter lim="800000"/>
            <a:headEnd/>
            <a:tailEnd/>
          </a:ln>
        </p:spPr>
      </p:pic>
      <p:pic>
        <p:nvPicPr>
          <p:cNvPr id="40991" name="Picture 25" descr="http://www.librarything.com/press/logo4_medium.gif"/>
          <p:cNvPicPr>
            <a:picLocks noChangeAspect="1" noChangeArrowheads="1"/>
          </p:cNvPicPr>
          <p:nvPr/>
        </p:nvPicPr>
        <p:blipFill>
          <a:blip r:embed="rId21"/>
          <a:srcRect/>
          <a:stretch>
            <a:fillRect/>
          </a:stretch>
        </p:blipFill>
        <p:spPr bwMode="auto">
          <a:xfrm>
            <a:off x="449263" y="3657600"/>
            <a:ext cx="2103437" cy="660400"/>
          </a:xfrm>
          <a:prstGeom prst="rect">
            <a:avLst/>
          </a:prstGeom>
          <a:noFill/>
          <a:ln w="9525">
            <a:noFill/>
            <a:miter lim="800000"/>
            <a:headEnd/>
            <a:tailEnd/>
          </a:ln>
        </p:spPr>
      </p:pic>
      <p:pic>
        <p:nvPicPr>
          <p:cNvPr id="40992" name="Picture 27" descr="http://gigaom2.files.wordpress.com/2012/10/logo.jpg"/>
          <p:cNvPicPr>
            <a:picLocks noChangeAspect="1" noChangeArrowheads="1"/>
          </p:cNvPicPr>
          <p:nvPr/>
        </p:nvPicPr>
        <p:blipFill>
          <a:blip r:embed="rId22"/>
          <a:srcRect l="10001" t="41112" r="10001" b="39999"/>
          <a:stretch>
            <a:fillRect/>
          </a:stretch>
        </p:blipFill>
        <p:spPr bwMode="auto">
          <a:xfrm>
            <a:off x="381000" y="5715000"/>
            <a:ext cx="2209800" cy="522288"/>
          </a:xfrm>
          <a:prstGeom prst="rect">
            <a:avLst/>
          </a:prstGeom>
          <a:noFill/>
          <a:ln w="9525">
            <a:noFill/>
            <a:miter lim="800000"/>
            <a:headEnd/>
            <a:tailEnd/>
          </a:ln>
        </p:spPr>
      </p:pic>
      <p:pic>
        <p:nvPicPr>
          <p:cNvPr id="40993" name="Picture 33" descr="http://www.the-digital-reader.com/wp-content/uploads/2013/12/BookBaby-logo1.gif"/>
          <p:cNvPicPr>
            <a:picLocks noChangeAspect="1" noChangeArrowheads="1"/>
          </p:cNvPicPr>
          <p:nvPr/>
        </p:nvPicPr>
        <p:blipFill>
          <a:blip r:embed="rId23"/>
          <a:srcRect/>
          <a:stretch>
            <a:fillRect/>
          </a:stretch>
        </p:blipFill>
        <p:spPr bwMode="auto">
          <a:xfrm>
            <a:off x="6400800" y="4876800"/>
            <a:ext cx="2514600" cy="628650"/>
          </a:xfrm>
          <a:prstGeom prst="rect">
            <a:avLst/>
          </a:prstGeom>
          <a:noFill/>
          <a:ln w="9525">
            <a:noFill/>
            <a:miter lim="800000"/>
            <a:headEnd/>
            <a:tailEnd/>
          </a:ln>
        </p:spPr>
      </p:pic>
      <p:pic>
        <p:nvPicPr>
          <p:cNvPr id="40994" name="Picture 35" descr="http://www.smarta.com/media/2754601/unbound.jpg"/>
          <p:cNvPicPr>
            <a:picLocks noChangeAspect="1" noChangeArrowheads="1"/>
          </p:cNvPicPr>
          <p:nvPr/>
        </p:nvPicPr>
        <p:blipFill>
          <a:blip r:embed="rId24"/>
          <a:srcRect l="20374" t="36571" r="28014" b="45143"/>
          <a:stretch>
            <a:fillRect/>
          </a:stretch>
        </p:blipFill>
        <p:spPr bwMode="auto">
          <a:xfrm>
            <a:off x="2730500" y="4953000"/>
            <a:ext cx="2032000" cy="427038"/>
          </a:xfrm>
          <a:prstGeom prst="rect">
            <a:avLst/>
          </a:prstGeom>
          <a:noFill/>
          <a:ln w="9525">
            <a:noFill/>
            <a:miter lim="800000"/>
            <a:headEnd/>
            <a:tailEnd/>
          </a:ln>
        </p:spPr>
      </p:pic>
      <p:pic>
        <p:nvPicPr>
          <p:cNvPr id="40995" name="Picture 17" descr="http://b-i.forbesimg.com/ericwagner/files/2013/04/Infusionsoft-logo-blog1.jpg"/>
          <p:cNvPicPr>
            <a:picLocks noChangeAspect="1" noChangeArrowheads="1"/>
          </p:cNvPicPr>
          <p:nvPr/>
        </p:nvPicPr>
        <p:blipFill>
          <a:blip r:embed="rId25"/>
          <a:srcRect t="21429" b="28571"/>
          <a:stretch>
            <a:fillRect/>
          </a:stretch>
        </p:blipFill>
        <p:spPr bwMode="auto">
          <a:xfrm>
            <a:off x="3130550" y="4267200"/>
            <a:ext cx="2298700" cy="498475"/>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p:txBody>
          <a:bodyPr/>
          <a:lstStyle/>
          <a:p>
            <a:r>
              <a:rPr lang="en-US" smtClean="0">
                <a:solidFill>
                  <a:srgbClr val="7B9899"/>
                </a:solidFill>
              </a:rPr>
              <a:t>Advice from start-ups</a:t>
            </a:r>
          </a:p>
        </p:txBody>
      </p:sp>
      <p:sp>
        <p:nvSpPr>
          <p:cNvPr id="43010" name="Content Placeholder 2"/>
          <p:cNvSpPr>
            <a:spLocks noGrp="1"/>
          </p:cNvSpPr>
          <p:nvPr>
            <p:ph sz="quarter" idx="1"/>
          </p:nvPr>
        </p:nvSpPr>
        <p:spPr>
          <a:xfrm>
            <a:off x="301625" y="1527175"/>
            <a:ext cx="8504238" cy="4572000"/>
          </a:xfrm>
        </p:spPr>
        <p:txBody>
          <a:bodyPr/>
          <a:lstStyle/>
          <a:p>
            <a:r>
              <a:rPr lang="en-US" smtClean="0"/>
              <a:t>Find ways to better serve and support authors</a:t>
            </a:r>
          </a:p>
          <a:p>
            <a:r>
              <a:rPr lang="en-US" smtClean="0"/>
              <a:t>Go D2C: Cultivate direct relationships with readers</a:t>
            </a:r>
          </a:p>
          <a:p>
            <a:r>
              <a:rPr lang="en-US" smtClean="0"/>
              <a:t>Establish new ebook sales terms/models for special use cases (e.g. classrooms)</a:t>
            </a:r>
          </a:p>
          <a:p>
            <a:r>
              <a:rPr lang="en-US" smtClean="0"/>
              <a:t>Think mobile</a:t>
            </a:r>
          </a:p>
          <a:p>
            <a:r>
              <a:rPr lang="en-US" smtClean="0"/>
              <a:t>Develop long-tail SEO, discoverability, and digital marketing strategies</a:t>
            </a:r>
          </a:p>
          <a:p>
            <a:r>
              <a:rPr lang="en-US" smtClean="0"/>
              <a:t>Rethink DRM</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US" smtClean="0">
                <a:solidFill>
                  <a:srgbClr val="7B9899"/>
                </a:solidFill>
              </a:rPr>
              <a:t>Publishing Start-Up Survey Respondents</a:t>
            </a:r>
          </a:p>
        </p:txBody>
      </p:sp>
      <p:sp>
        <p:nvSpPr>
          <p:cNvPr id="17410" name="Content Placeholder 2"/>
          <p:cNvSpPr>
            <a:spLocks noGrp="1"/>
          </p:cNvSpPr>
          <p:nvPr>
            <p:ph sz="quarter" idx="1"/>
          </p:nvPr>
        </p:nvSpPr>
        <p:spPr>
          <a:xfrm>
            <a:off x="301625" y="1527175"/>
            <a:ext cx="8504238" cy="4797425"/>
          </a:xfrm>
        </p:spPr>
        <p:txBody>
          <a:bodyPr/>
          <a:lstStyle/>
          <a:p>
            <a:r>
              <a:rPr lang="en-US" smtClean="0"/>
              <a:t>43 publishing start-ups</a:t>
            </a:r>
          </a:p>
          <a:p>
            <a:pPr lvl="1"/>
            <a:r>
              <a:rPr lang="en-US" smtClean="0"/>
              <a:t>From 8 countries</a:t>
            </a:r>
          </a:p>
          <a:p>
            <a:pPr lvl="1"/>
            <a:r>
              <a:rPr lang="en-US" smtClean="0"/>
              <a:t>Including  10 start-up publishers</a:t>
            </a:r>
          </a:p>
          <a:p>
            <a:pPr lvl="1"/>
            <a:r>
              <a:rPr lang="en-US" smtClean="0"/>
              <a:t>Diverse range of  types and sizes </a:t>
            </a:r>
          </a:p>
          <a:p>
            <a:pPr lvl="1"/>
            <a:endParaRPr lang="en-US" smtClean="0"/>
          </a:p>
          <a:p>
            <a:r>
              <a:rPr lang="en-US" smtClean="0"/>
              <a:t>25 traditional book publishers</a:t>
            </a:r>
          </a:p>
          <a:p>
            <a:pPr lvl="1"/>
            <a:r>
              <a:rPr lang="en-US" smtClean="0"/>
              <a:t>From 8 countries</a:t>
            </a:r>
          </a:p>
          <a:p>
            <a:pPr lvl="1"/>
            <a:r>
              <a:rPr lang="en-US" smtClean="0"/>
              <a:t>Staff  tasked with meeting with and evaluating start-up propositions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304800" y="2895600"/>
            <a:ext cx="8534400" cy="3200400"/>
          </a:xfrm>
        </p:spPr>
        <p:txBody>
          <a:bodyPr>
            <a:normAutofit/>
          </a:bodyPr>
          <a:lstStyle/>
          <a:p>
            <a:pPr marL="548640" lvl="1" indent="-274320" fontAlgn="auto">
              <a:spcAft>
                <a:spcPts val="0"/>
              </a:spcAft>
              <a:buSzPct val="100000"/>
              <a:buFont typeface="Arial" pitchFamily="34" charset="0"/>
              <a:buChar char="•"/>
              <a:defRPr/>
            </a:pPr>
            <a:r>
              <a:rPr lang="en-US" sz="2400" dirty="0" smtClean="0"/>
              <a:t>Respondents include self-funded and bootstrapped operations through to three rounds of investment totaling near $8m</a:t>
            </a:r>
          </a:p>
          <a:p>
            <a:pPr marL="548640" lvl="1" indent="-274320" fontAlgn="auto">
              <a:spcAft>
                <a:spcPts val="0"/>
              </a:spcAft>
              <a:buSzPct val="100000"/>
              <a:buFont typeface="Arial" pitchFamily="34" charset="0"/>
              <a:buChar char="•"/>
              <a:defRPr/>
            </a:pPr>
            <a:r>
              <a:rPr lang="en-US" sz="2400" dirty="0" smtClean="0"/>
              <a:t>Total full-time employees range from 1 to 150</a:t>
            </a:r>
          </a:p>
          <a:p>
            <a:pPr marL="548640" lvl="1" indent="-274320" fontAlgn="auto">
              <a:spcAft>
                <a:spcPts val="0"/>
              </a:spcAft>
              <a:buSzPct val="100000"/>
              <a:buFont typeface="Arial" pitchFamily="34" charset="0"/>
              <a:buChar char="•"/>
              <a:defRPr/>
            </a:pPr>
            <a:r>
              <a:rPr lang="en-US" sz="2400" dirty="0" smtClean="0"/>
              <a:t>Started as early as 2002 and several slated to launch in 2014</a:t>
            </a:r>
          </a:p>
          <a:p>
            <a:pPr marL="548640" lvl="1" indent="-274320" fontAlgn="auto">
              <a:spcAft>
                <a:spcPts val="0"/>
              </a:spcAft>
              <a:buSzPct val="100000"/>
              <a:buFont typeface="Arial" pitchFamily="34" charset="0"/>
              <a:buChar char="•"/>
              <a:defRPr/>
            </a:pPr>
            <a:r>
              <a:rPr lang="en-US" sz="2400" dirty="0" smtClean="0"/>
              <a:t>Average age of over 2 years old</a:t>
            </a:r>
          </a:p>
          <a:p>
            <a:pPr fontAlgn="auto">
              <a:spcAft>
                <a:spcPts val="0"/>
              </a:spcAft>
              <a:buFont typeface="Wingdings 2"/>
              <a:buNone/>
              <a:defRPr/>
            </a:pPr>
            <a:endParaRPr lang="en-US" sz="1800" dirty="0"/>
          </a:p>
        </p:txBody>
      </p:sp>
      <p:sp>
        <p:nvSpPr>
          <p:cNvPr id="19458" name="Title 3"/>
          <p:cNvSpPr>
            <a:spLocks noGrp="1"/>
          </p:cNvSpPr>
          <p:nvPr>
            <p:ph type="title"/>
          </p:nvPr>
        </p:nvSpPr>
        <p:spPr/>
        <p:txBody>
          <a:bodyPr anchor="ctr"/>
          <a:lstStyle/>
          <a:p>
            <a:r>
              <a:rPr lang="en-US" smtClean="0"/>
              <a:t>First, the start-ups…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smtClean="0">
                <a:solidFill>
                  <a:srgbClr val="7B9899"/>
                </a:solidFill>
              </a:rPr>
              <a:t>Causing disruption</a:t>
            </a:r>
          </a:p>
        </p:txBody>
      </p:sp>
      <p:graphicFrame>
        <p:nvGraphicFramePr>
          <p:cNvPr id="4" name="Content Placeholder 3"/>
          <p:cNvGraphicFramePr>
            <a:graphicFrameLocks noGrp="1"/>
          </p:cNvGraphicFramePr>
          <p:nvPr>
            <p:ph sz="quarter" idx="1"/>
          </p:nvPr>
        </p:nvGraphicFramePr>
        <p:xfrm>
          <a:off x="228600" y="1600200"/>
          <a:ext cx="8504238" cy="4724400"/>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228600" y="1524000"/>
            <a:ext cx="8610600" cy="1108075"/>
          </a:xfrm>
          <a:prstGeom prst="rect">
            <a:avLst/>
          </a:prstGeom>
        </p:spPr>
        <p:txBody>
          <a:bodyPr>
            <a:spAutoFit/>
          </a:bodyPr>
          <a:lstStyle/>
          <a:p>
            <a:pPr algn="ctr" fontAlgn="auto">
              <a:spcBef>
                <a:spcPts val="0"/>
              </a:spcBef>
              <a:spcAft>
                <a:spcPts val="0"/>
              </a:spcAft>
              <a:defRPr sz="2160" b="1" i="0" u="none" strike="noStrike" kern="1200" baseline="0">
                <a:solidFill>
                  <a:prstClr val="black"/>
                </a:solidFill>
                <a:latin typeface="+mn-lt"/>
                <a:ea typeface="+mn-ea"/>
                <a:cs typeface="+mn-cs"/>
              </a:defRPr>
            </a:pPr>
            <a:r>
              <a:rPr lang="en-US" sz="2200" b="1" dirty="0">
                <a:solidFill>
                  <a:schemeClr val="accent6">
                    <a:lumMod val="75000"/>
                  </a:schemeClr>
                </a:solidFill>
                <a:latin typeface="+mn-lt"/>
                <a:cs typeface="+mn-cs"/>
              </a:rPr>
              <a:t>74%</a:t>
            </a:r>
            <a:r>
              <a:rPr lang="en-US" sz="2200" b="1" dirty="0">
                <a:solidFill>
                  <a:prstClr val="black"/>
                </a:solidFill>
                <a:latin typeface="+mn-lt"/>
                <a:cs typeface="+mn-cs"/>
              </a:rPr>
              <a:t> of start-ups surveyed consider themselves “disruptive” to one or more of the players in the traditional book publishing value chain: </a:t>
            </a:r>
            <a:endParaRPr lang="en-US" sz="2200" b="1" dirty="0">
              <a:solidFill>
                <a:prstClr val="black"/>
              </a:solidFill>
              <a:latin typeface="+mn-lt"/>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US" smtClean="0">
                <a:solidFill>
                  <a:srgbClr val="7B9899"/>
                </a:solidFill>
              </a:rPr>
              <a:t>Greatest challenges start-ups face</a:t>
            </a:r>
          </a:p>
        </p:txBody>
      </p:sp>
      <p:sp>
        <p:nvSpPr>
          <p:cNvPr id="3" name="Content Placeholder 2"/>
          <p:cNvSpPr>
            <a:spLocks noGrp="1"/>
          </p:cNvSpPr>
          <p:nvPr>
            <p:ph sz="quarter" idx="1"/>
          </p:nvPr>
        </p:nvSpPr>
        <p:spPr>
          <a:xfrm>
            <a:off x="301625" y="1527175"/>
            <a:ext cx="8504238" cy="4873625"/>
          </a:xfrm>
        </p:spPr>
        <p:txBody>
          <a:bodyPr>
            <a:normAutofit fontScale="92500" lnSpcReduction="20000"/>
          </a:bodyPr>
          <a:lstStyle/>
          <a:p>
            <a:pPr marL="274320" indent="-274320" fontAlgn="auto">
              <a:spcAft>
                <a:spcPts val="0"/>
              </a:spcAft>
              <a:buFont typeface="Wingdings 2"/>
              <a:buChar char=""/>
              <a:defRPr/>
            </a:pPr>
            <a:r>
              <a:rPr lang="en-US" dirty="0" smtClean="0"/>
              <a:t>Working within slow publishing sales/business development cycles and often reluctant publishers</a:t>
            </a:r>
          </a:p>
          <a:p>
            <a:pPr marL="274320" indent="-274320" fontAlgn="auto">
              <a:spcAft>
                <a:spcPts val="0"/>
              </a:spcAft>
              <a:buFont typeface="Wingdings 2"/>
              <a:buChar char=""/>
              <a:defRPr/>
            </a:pPr>
            <a:r>
              <a:rPr lang="en-US" dirty="0" smtClean="0"/>
              <a:t>Managing pivots</a:t>
            </a:r>
          </a:p>
          <a:p>
            <a:pPr marL="274320" indent="-274320" fontAlgn="auto">
              <a:spcAft>
                <a:spcPts val="0"/>
              </a:spcAft>
              <a:buFont typeface="Wingdings 2"/>
              <a:buChar char=""/>
              <a:defRPr/>
            </a:pPr>
            <a:r>
              <a:rPr lang="en-US" dirty="0" smtClean="0"/>
              <a:t>Marketing (B2B and B2C)</a:t>
            </a:r>
          </a:p>
          <a:p>
            <a:pPr marL="548640" lvl="1" indent="-274320" fontAlgn="auto">
              <a:spcAft>
                <a:spcPts val="0"/>
              </a:spcAft>
              <a:buFont typeface="Wingdings"/>
              <a:buChar char=""/>
              <a:defRPr/>
            </a:pPr>
            <a:r>
              <a:rPr lang="en-US" dirty="0" smtClean="0"/>
              <a:t>Building user base/audience (of both authors and readers)</a:t>
            </a:r>
          </a:p>
          <a:p>
            <a:pPr marL="548640" lvl="1" indent="-274320" fontAlgn="auto">
              <a:spcAft>
                <a:spcPts val="0"/>
              </a:spcAft>
              <a:buFont typeface="Wingdings"/>
              <a:buChar char=""/>
              <a:defRPr/>
            </a:pPr>
            <a:r>
              <a:rPr lang="en-US" dirty="0" smtClean="0"/>
              <a:t>Generating (and maintaining) interest and engagement among readers, authors, and publishers</a:t>
            </a:r>
          </a:p>
          <a:p>
            <a:pPr marL="274320" indent="-274320" fontAlgn="auto">
              <a:spcAft>
                <a:spcPts val="0"/>
              </a:spcAft>
              <a:buFont typeface="Wingdings 2"/>
              <a:buChar char=""/>
              <a:defRPr/>
            </a:pPr>
            <a:r>
              <a:rPr lang="en-US" dirty="0" smtClean="0"/>
              <a:t>Handling DRM</a:t>
            </a:r>
          </a:p>
          <a:p>
            <a:pPr marL="274320" indent="-274320" fontAlgn="auto">
              <a:spcAft>
                <a:spcPts val="0"/>
              </a:spcAft>
              <a:buFont typeface="Wingdings 2"/>
              <a:buChar char=""/>
              <a:defRPr/>
            </a:pPr>
            <a:r>
              <a:rPr lang="en-US" dirty="0" smtClean="0"/>
              <a:t>Funding/operating capital</a:t>
            </a:r>
          </a:p>
          <a:p>
            <a:pPr marL="274320" indent="-274320" fontAlgn="auto">
              <a:spcAft>
                <a:spcPts val="0"/>
              </a:spcAft>
              <a:buFont typeface="Wingdings 2"/>
              <a:buChar char=""/>
              <a:defRPr/>
            </a:pPr>
            <a:r>
              <a:rPr lang="en-US" dirty="0" smtClean="0"/>
              <a:t>For start-up and e-first/e-only publishing houses:</a:t>
            </a:r>
          </a:p>
          <a:p>
            <a:pPr marL="548640" lvl="1" indent="-274320" fontAlgn="auto">
              <a:spcAft>
                <a:spcPts val="0"/>
              </a:spcAft>
              <a:buFont typeface="Wingdings"/>
              <a:buChar char=""/>
              <a:defRPr/>
            </a:pPr>
            <a:r>
              <a:rPr lang="en-US" dirty="0" smtClean="0"/>
              <a:t>Building clout with traditional publishing partners (e.g. bookstores, media)</a:t>
            </a:r>
          </a:p>
          <a:p>
            <a:pPr marL="548640" lvl="1" indent="-274320" fontAlgn="auto">
              <a:spcAft>
                <a:spcPts val="0"/>
              </a:spcAft>
              <a:buFont typeface="Wingdings"/>
              <a:buChar char=""/>
              <a:defRPr/>
            </a:pPr>
            <a:r>
              <a:rPr lang="en-US" dirty="0" smtClean="0"/>
              <a:t>Developing robust sales and distribution capabilities</a:t>
            </a:r>
          </a:p>
          <a:p>
            <a:pPr marL="548640" lvl="1" indent="-274320" fontAlgn="auto">
              <a:spcAft>
                <a:spcPts val="0"/>
              </a:spcAft>
              <a:buFont typeface="Wingdings"/>
              <a:buChar char=""/>
              <a:defRPr/>
            </a:pPr>
            <a:r>
              <a:rPr lang="en-US" dirty="0" smtClean="0"/>
              <a:t>Understanding the digital marketing and advertising landscape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3"/>
          <p:cNvSpPr>
            <a:spLocks noGrp="1"/>
          </p:cNvSpPr>
          <p:nvPr>
            <p:ph type="title"/>
          </p:nvPr>
        </p:nvSpPr>
        <p:spPr/>
        <p:txBody>
          <a:bodyPr anchor="ctr"/>
          <a:lstStyle/>
          <a:p>
            <a:r>
              <a:rPr lang="en-US" smtClean="0"/>
              <a:t>Now, the publishers…</a:t>
            </a:r>
          </a:p>
        </p:txBody>
      </p:sp>
      <p:graphicFrame>
        <p:nvGraphicFramePr>
          <p:cNvPr id="6" name="Chart 5"/>
          <p:cNvGraphicFramePr>
            <a:graphicFrameLocks/>
          </p:cNvGraphicFramePr>
          <p:nvPr/>
        </p:nvGraphicFramePr>
        <p:xfrm>
          <a:off x="304800" y="2667000"/>
          <a:ext cx="4419600" cy="356235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p:cNvGraphicFramePr>
            <a:graphicFrameLocks/>
          </p:cNvGraphicFramePr>
          <p:nvPr/>
        </p:nvGraphicFramePr>
        <p:xfrm>
          <a:off x="4267200" y="2590800"/>
          <a:ext cx="4572000" cy="3429000"/>
        </p:xfrm>
        <a:graphic>
          <a:graphicData uri="http://schemas.openxmlformats.org/drawingml/2006/chart">
            <c:chart xmlns:c="http://schemas.openxmlformats.org/drawingml/2006/chart" xmlns:r="http://schemas.openxmlformats.org/officeDocument/2006/relationships" r:id="rId4"/>
          </a:graphicData>
        </a:graphic>
      </p:graphicFrame>
      <p:sp>
        <p:nvSpPr>
          <p:cNvPr id="25604" name="Rectangle 9"/>
          <p:cNvSpPr>
            <a:spLocks noChangeArrowheads="1"/>
          </p:cNvSpPr>
          <p:nvPr/>
        </p:nvSpPr>
        <p:spPr bwMode="auto">
          <a:xfrm>
            <a:off x="4527550" y="2819400"/>
            <a:ext cx="4329113" cy="400050"/>
          </a:xfrm>
          <a:prstGeom prst="rect">
            <a:avLst/>
          </a:prstGeom>
          <a:noFill/>
          <a:ln w="9525">
            <a:noFill/>
            <a:miter lim="800000"/>
            <a:headEnd/>
            <a:tailEnd/>
          </a:ln>
        </p:spPr>
        <p:txBody>
          <a:bodyPr wrap="none">
            <a:spAutoFit/>
          </a:bodyPr>
          <a:lstStyle/>
          <a:p>
            <a:pPr algn="ctr"/>
            <a:r>
              <a:rPr lang="en-US" sz="2000" b="1">
                <a:solidFill>
                  <a:srgbClr val="000000"/>
                </a:solidFill>
                <a:latin typeface="Georgia" pitchFamily="18" charset="0"/>
              </a:rPr>
              <a:t>No. of titles published per year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r>
              <a:rPr lang="en-US" smtClean="0">
                <a:solidFill>
                  <a:srgbClr val="7B9899"/>
                </a:solidFill>
              </a:rPr>
              <a:t>Who meets and evaluates start-ups?</a:t>
            </a:r>
          </a:p>
        </p:txBody>
      </p:sp>
      <p:graphicFrame>
        <p:nvGraphicFramePr>
          <p:cNvPr id="4" name="Content Placeholder 3"/>
          <p:cNvGraphicFramePr>
            <a:graphicFrameLocks noGrp="1"/>
          </p:cNvGraphicFramePr>
          <p:nvPr>
            <p:ph sz="quarter" idx="1"/>
          </p:nvPr>
        </p:nvGraphicFramePr>
        <p:xfrm>
          <a:off x="301625" y="1527175"/>
          <a:ext cx="8504238"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304800" y="1676400"/>
            <a:ext cx="8305800" cy="757238"/>
          </a:xfrm>
          <a:prstGeom prst="rect">
            <a:avLst/>
          </a:prstGeom>
        </p:spPr>
        <p:txBody>
          <a:bodyPr>
            <a:spAutoFit/>
          </a:bodyPr>
          <a:lstStyle/>
          <a:p>
            <a:pPr algn="ctr" fontAlgn="auto">
              <a:spcBef>
                <a:spcPts val="0"/>
              </a:spcBef>
              <a:spcAft>
                <a:spcPts val="0"/>
              </a:spcAft>
              <a:defRPr sz="2160" b="1" i="0" u="none" strike="noStrike" kern="1200" baseline="0">
                <a:solidFill>
                  <a:prstClr val="black"/>
                </a:solidFill>
                <a:latin typeface="+mn-lt"/>
                <a:ea typeface="+mn-ea"/>
                <a:cs typeface="+mn-cs"/>
              </a:defRPr>
            </a:pPr>
            <a:r>
              <a:rPr lang="en-US" sz="2160" b="1" dirty="0">
                <a:solidFill>
                  <a:prstClr val="black"/>
                </a:solidFill>
                <a:latin typeface="+mn-lt"/>
                <a:cs typeface="+mn-cs"/>
              </a:rPr>
              <a:t>Role/title of the person(s) tasked with evaluating start-up propositions: (select all that apply)</a:t>
            </a:r>
            <a:endParaRPr lang="en-US" sz="2160" b="1" dirty="0">
              <a:solidFill>
                <a:prstClr val="black"/>
              </a:solidFill>
              <a:latin typeface="+mn-lt"/>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3"/>
          <p:cNvSpPr>
            <a:spLocks noGrp="1"/>
          </p:cNvSpPr>
          <p:nvPr>
            <p:ph type="title"/>
          </p:nvPr>
        </p:nvSpPr>
        <p:spPr/>
        <p:txBody>
          <a:bodyPr/>
          <a:lstStyle/>
          <a:p>
            <a:r>
              <a:rPr lang="en-US" smtClean="0">
                <a:solidFill>
                  <a:srgbClr val="7B9899"/>
                </a:solidFill>
              </a:rPr>
              <a:t>Biggest technology problems publishers face</a:t>
            </a:r>
          </a:p>
        </p:txBody>
      </p:sp>
      <p:sp>
        <p:nvSpPr>
          <p:cNvPr id="5" name="Content Placeholder 4"/>
          <p:cNvSpPr>
            <a:spLocks noGrp="1"/>
          </p:cNvSpPr>
          <p:nvPr>
            <p:ph sz="quarter" idx="1"/>
          </p:nvPr>
        </p:nvSpPr>
        <p:spPr>
          <a:xfrm>
            <a:off x="301625" y="1527175"/>
            <a:ext cx="8504238" cy="4572000"/>
          </a:xfrm>
        </p:spPr>
        <p:txBody>
          <a:bodyPr>
            <a:normAutofit fontScale="92500" lnSpcReduction="20000"/>
          </a:bodyPr>
          <a:lstStyle/>
          <a:p>
            <a:pPr marL="274320" indent="-274320" fontAlgn="auto">
              <a:spcAft>
                <a:spcPts val="0"/>
              </a:spcAft>
              <a:buFont typeface="Wingdings 2"/>
              <a:buChar char=""/>
              <a:defRPr/>
            </a:pPr>
            <a:r>
              <a:rPr lang="en-US" dirty="0" smtClean="0"/>
              <a:t>Data</a:t>
            </a:r>
          </a:p>
          <a:p>
            <a:pPr marL="548640" lvl="1" indent="-274320" fontAlgn="auto">
              <a:spcAft>
                <a:spcPts val="0"/>
              </a:spcAft>
              <a:buFont typeface="Wingdings"/>
              <a:buChar char=""/>
              <a:defRPr/>
            </a:pPr>
            <a:r>
              <a:rPr lang="en-US" dirty="0" smtClean="0"/>
              <a:t>Getting useful data, analytics, and metrics</a:t>
            </a:r>
          </a:p>
          <a:p>
            <a:pPr marL="548640" lvl="1" indent="-274320" fontAlgn="auto">
              <a:spcAft>
                <a:spcPts val="0"/>
              </a:spcAft>
              <a:buFont typeface="Wingdings"/>
              <a:buChar char=""/>
              <a:defRPr/>
            </a:pPr>
            <a:r>
              <a:rPr lang="en-US" dirty="0" smtClean="0"/>
              <a:t>Internal data management (incoming and outgoing)</a:t>
            </a:r>
          </a:p>
          <a:p>
            <a:pPr marL="274320" indent="-274320" fontAlgn="auto">
              <a:spcAft>
                <a:spcPts val="0"/>
              </a:spcAft>
              <a:buFont typeface="Wingdings 2"/>
              <a:buChar char=""/>
              <a:defRPr/>
            </a:pPr>
            <a:r>
              <a:rPr lang="en-US" dirty="0" smtClean="0"/>
              <a:t>Digital asset management</a:t>
            </a:r>
          </a:p>
          <a:p>
            <a:pPr marL="548640" lvl="1" indent="-274320" fontAlgn="auto">
              <a:spcAft>
                <a:spcPts val="0"/>
              </a:spcAft>
              <a:buFont typeface="Wingdings"/>
              <a:buChar char=""/>
              <a:defRPr/>
            </a:pPr>
            <a:r>
              <a:rPr lang="en-US" dirty="0" smtClean="0"/>
              <a:t>Creating and managing metadata</a:t>
            </a:r>
          </a:p>
          <a:p>
            <a:pPr marL="548640" lvl="1" indent="-274320" fontAlgn="auto">
              <a:spcAft>
                <a:spcPts val="0"/>
              </a:spcAft>
              <a:buFont typeface="Wingdings"/>
              <a:buChar char=""/>
              <a:defRPr/>
            </a:pPr>
            <a:r>
              <a:rPr lang="en-US" dirty="0" smtClean="0"/>
              <a:t>Marketing assets</a:t>
            </a:r>
          </a:p>
          <a:p>
            <a:pPr marL="274320" indent="-274320" fontAlgn="auto">
              <a:spcAft>
                <a:spcPts val="0"/>
              </a:spcAft>
              <a:buFont typeface="Wingdings 2"/>
              <a:buChar char=""/>
              <a:defRPr/>
            </a:pPr>
            <a:r>
              <a:rPr lang="en-US" dirty="0" smtClean="0"/>
              <a:t>Shifting to an XML workflow</a:t>
            </a:r>
          </a:p>
          <a:p>
            <a:pPr marL="274320" indent="-274320" fontAlgn="auto">
              <a:spcAft>
                <a:spcPts val="0"/>
              </a:spcAft>
              <a:buFont typeface="Wingdings 2"/>
              <a:buChar char=""/>
              <a:defRPr/>
            </a:pPr>
            <a:r>
              <a:rPr lang="en-US" dirty="0" smtClean="0"/>
              <a:t>Digital marketing, promotion, and discovery</a:t>
            </a:r>
          </a:p>
          <a:p>
            <a:pPr marL="274320" indent="-274320" fontAlgn="auto">
              <a:spcAft>
                <a:spcPts val="0"/>
              </a:spcAft>
              <a:buFont typeface="Wingdings 2"/>
              <a:buChar char=""/>
              <a:defRPr/>
            </a:pPr>
            <a:r>
              <a:rPr lang="en-US" dirty="0" smtClean="0"/>
              <a:t>Staffing for a digital workflow</a:t>
            </a:r>
          </a:p>
          <a:p>
            <a:pPr marL="548640" lvl="1" indent="-274320" fontAlgn="auto">
              <a:spcAft>
                <a:spcPts val="0"/>
              </a:spcAft>
              <a:buFont typeface="Wingdings"/>
              <a:buChar char=""/>
              <a:defRPr/>
            </a:pPr>
            <a:r>
              <a:rPr lang="en-US" dirty="0" smtClean="0"/>
              <a:t>Lack of personnel</a:t>
            </a:r>
          </a:p>
          <a:p>
            <a:pPr marL="548640" lvl="1" indent="-274320" fontAlgn="auto">
              <a:spcAft>
                <a:spcPts val="0"/>
              </a:spcAft>
              <a:buFont typeface="Wingdings"/>
              <a:buChar char=""/>
              <a:defRPr/>
            </a:pPr>
            <a:r>
              <a:rPr lang="en-US" dirty="0" smtClean="0"/>
              <a:t>Need for new </a:t>
            </a:r>
            <a:r>
              <a:rPr lang="en-US" dirty="0" err="1" smtClean="0"/>
              <a:t>skillsets</a:t>
            </a:r>
            <a:r>
              <a:rPr lang="en-US" dirty="0" smtClean="0"/>
              <a:t> and training</a:t>
            </a:r>
          </a:p>
          <a:p>
            <a:pPr marL="548640" lvl="1" indent="-274320" fontAlgn="auto">
              <a:spcAft>
                <a:spcPts val="0"/>
              </a:spcAft>
              <a:buFont typeface="Wingdings"/>
              <a:buChar char=""/>
              <a:defRPr/>
            </a:pPr>
            <a:r>
              <a:rPr lang="en-US" dirty="0" smtClean="0"/>
              <a:t>Sometimes lack of interest</a:t>
            </a:r>
          </a:p>
          <a:p>
            <a:pPr marL="274320" indent="-274320" fontAlgn="auto">
              <a:spcAft>
                <a:spcPts val="0"/>
              </a:spcAft>
              <a:buFont typeface="Wingdings 2"/>
              <a:buChar char=""/>
              <a:defRPr/>
            </a:pPr>
            <a:r>
              <a:rPr lang="en-US" dirty="0" smtClean="0"/>
              <a:t>Managing and updating internal systems and technology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t>What these publishers would be investing in…</a:t>
            </a:r>
            <a:endParaRPr lang="en-US" dirty="0"/>
          </a:p>
        </p:txBody>
      </p:sp>
      <p:sp>
        <p:nvSpPr>
          <p:cNvPr id="31746" name="Content Placeholder 2"/>
          <p:cNvSpPr>
            <a:spLocks noGrp="1"/>
          </p:cNvSpPr>
          <p:nvPr>
            <p:ph sz="quarter" idx="1"/>
          </p:nvPr>
        </p:nvSpPr>
        <p:spPr>
          <a:xfrm>
            <a:off x="301625" y="1527175"/>
            <a:ext cx="8504238" cy="4572000"/>
          </a:xfrm>
        </p:spPr>
        <p:txBody>
          <a:bodyPr/>
          <a:lstStyle/>
          <a:p>
            <a:r>
              <a:rPr lang="en-US" smtClean="0"/>
              <a:t>Marketing and discovery</a:t>
            </a:r>
          </a:p>
          <a:p>
            <a:r>
              <a:rPr lang="en-US" smtClean="0"/>
              <a:t>Metadata</a:t>
            </a:r>
          </a:p>
          <a:p>
            <a:r>
              <a:rPr lang="en-US" smtClean="0"/>
              <a:t>App development</a:t>
            </a:r>
          </a:p>
          <a:p>
            <a:r>
              <a:rPr lang="en-US" smtClean="0"/>
              <a:t>Workflow/collaboration technologies</a:t>
            </a:r>
          </a:p>
          <a:p>
            <a:r>
              <a:rPr lang="en-US" smtClean="0"/>
              <a:t>Anything that weakens Amazon’s hold…</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2067</TotalTime>
  <Words>1952</Words>
  <Application>Microsoft Office PowerPoint</Application>
  <PresentationFormat>On-screen Show (4:3)</PresentationFormat>
  <Paragraphs>210</Paragraphs>
  <Slides>15</Slides>
  <Notes>14</Notes>
  <HiddenSlides>0</HiddenSlides>
  <MMClips>0</MMClips>
  <ScaleCrop>false</ScaleCrop>
  <HeadingPairs>
    <vt:vector size="6" baseType="variant">
      <vt:variant>
        <vt:lpstr>Fonts Used</vt:lpstr>
      </vt:variant>
      <vt:variant>
        <vt:i4>5</vt:i4>
      </vt:variant>
      <vt:variant>
        <vt:lpstr>Design Template</vt:lpstr>
      </vt:variant>
      <vt:variant>
        <vt:i4>12</vt:i4>
      </vt:variant>
      <vt:variant>
        <vt:lpstr>Slide Titles</vt:lpstr>
      </vt:variant>
      <vt:variant>
        <vt:i4>15</vt:i4>
      </vt:variant>
    </vt:vector>
  </HeadingPairs>
  <TitlesOfParts>
    <vt:vector size="32" baseType="lpstr">
      <vt:lpstr>Georgia</vt:lpstr>
      <vt:lpstr>Arial</vt:lpstr>
      <vt:lpstr>Wingdings 2</vt:lpstr>
      <vt:lpstr>Wingdings</vt:lpstr>
      <vt:lpstr>Calibri</vt:lpstr>
      <vt:lpstr>Civic</vt:lpstr>
      <vt:lpstr>Civic</vt:lpstr>
      <vt:lpstr>Civic</vt:lpstr>
      <vt:lpstr>Civic</vt:lpstr>
      <vt:lpstr>Civic</vt:lpstr>
      <vt:lpstr>Civic</vt:lpstr>
      <vt:lpstr>Civic</vt:lpstr>
      <vt:lpstr>Civic</vt:lpstr>
      <vt:lpstr>Civic</vt:lpstr>
      <vt:lpstr>Civic</vt:lpstr>
      <vt:lpstr>Civic</vt:lpstr>
      <vt:lpstr>Civic</vt:lpstr>
      <vt:lpstr>Publishing Start-Up Survey</vt:lpstr>
      <vt:lpstr>Publishing Start-Up Survey Respondents</vt:lpstr>
      <vt:lpstr>First, the start-ups…</vt:lpstr>
      <vt:lpstr>Causing disruption</vt:lpstr>
      <vt:lpstr>Greatest challenges start-ups face</vt:lpstr>
      <vt:lpstr>Now, the publishers…</vt:lpstr>
      <vt:lpstr>Who meets and evaluates start-ups?</vt:lpstr>
      <vt:lpstr>Biggest technology problems publishers face</vt:lpstr>
      <vt:lpstr>What these publishers would be investing in…</vt:lpstr>
      <vt:lpstr>Problems/pain points</vt:lpstr>
      <vt:lpstr>To Publishers:</vt:lpstr>
      <vt:lpstr>Start-ups working with publishers</vt:lpstr>
      <vt:lpstr>Publishers evaluating start-ups</vt:lpstr>
      <vt:lpstr>Some start-ups publishers are glad they made time for….</vt:lpstr>
      <vt:lpstr>Advice from start-ups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Jess Johns</dc:creator>
  <cp:lastModifiedBy>jacobst</cp:lastModifiedBy>
  <cp:revision>135</cp:revision>
  <dcterms:created xsi:type="dcterms:W3CDTF">2014-01-09T07:20:00Z</dcterms:created>
  <dcterms:modified xsi:type="dcterms:W3CDTF">2014-01-29T21:27:14Z</dcterms:modified>
</cp:coreProperties>
</file>