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4" r:id="rId9"/>
    <p:sldId id="263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64" r:id="rId19"/>
    <p:sldId id="276" r:id="rId20"/>
    <p:sldId id="278" r:id="rId21"/>
    <p:sldId id="280" r:id="rId22"/>
    <p:sldId id="281" r:id="rId23"/>
    <p:sldId id="285" r:id="rId24"/>
    <p:sldId id="287" r:id="rId25"/>
    <p:sldId id="286" r:id="rId26"/>
    <p:sldId id="282" r:id="rId27"/>
    <p:sldId id="283" r:id="rId28"/>
    <p:sldId id="284" r:id="rId29"/>
    <p:sldId id="288" r:id="rId30"/>
    <p:sldId id="290" r:id="rId31"/>
    <p:sldId id="289" r:id="rId32"/>
  </p:sldIdLst>
  <p:sldSz cx="12192000" cy="6858000"/>
  <p:notesSz cx="666273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20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F7AD8-7ABA-4711-83CD-22B016337DFD}" type="datetimeFigureOut">
              <a:rPr lang="en-GB" smtClean="0"/>
              <a:pPr/>
              <a:t>16/06/2017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C9094-68A3-4F18-83DA-222EC71050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015109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ED392-6CEA-8641-9337-BA62F1055F61}" type="datetimeFigureOut">
              <a:rPr lang="en-US"/>
              <a:pPr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0EB69-C481-8B43-942F-CDC3086EF4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0700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ED392-6CEA-8641-9337-BA62F1055F61}" type="datetimeFigureOut">
              <a:rPr lang="en-US"/>
              <a:pPr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0EB69-C481-8B43-942F-CDC3086EF4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1079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ED392-6CEA-8641-9337-BA62F1055F61}" type="datetimeFigureOut">
              <a:rPr lang="en-US"/>
              <a:pPr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0EB69-C481-8B43-942F-CDC3086EF4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8915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ED392-6CEA-8641-9337-BA62F1055F61}" type="datetimeFigureOut">
              <a:rPr lang="en-US"/>
              <a:pPr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0EB69-C481-8B43-942F-CDC3086EF4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6279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ED392-6CEA-8641-9337-BA62F1055F61}" type="datetimeFigureOut">
              <a:rPr lang="en-US"/>
              <a:pPr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0EB69-C481-8B43-942F-CDC3086EF4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0701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ED392-6CEA-8641-9337-BA62F1055F61}" type="datetimeFigureOut">
              <a:rPr lang="en-US"/>
              <a:pPr/>
              <a:t>6/16/2017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0EB69-C481-8B43-942F-CDC3086EF4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7930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ED392-6CEA-8641-9337-BA62F1055F61}" type="datetimeFigureOut">
              <a:rPr lang="en-US"/>
              <a:pPr/>
              <a:t>6/16/2017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0EB69-C481-8B43-942F-CDC3086EF4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285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ED392-6CEA-8641-9337-BA62F1055F61}" type="datetimeFigureOut">
              <a:rPr lang="en-US"/>
              <a:pPr/>
              <a:t>6/16/2017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0EB69-C481-8B43-942F-CDC3086EF4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456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ED392-6CEA-8641-9337-BA62F1055F61}" type="datetimeFigureOut">
              <a:rPr lang="en-US"/>
              <a:pPr/>
              <a:t>6/16/2017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0EB69-C481-8B43-942F-CDC3086EF4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0360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ED392-6CEA-8641-9337-BA62F1055F61}" type="datetimeFigureOut">
              <a:rPr lang="en-US"/>
              <a:pPr/>
              <a:t>6/16/2017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0EB69-C481-8B43-942F-CDC3086EF4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0523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ED392-6CEA-8641-9337-BA62F1055F61}" type="datetimeFigureOut">
              <a:rPr lang="en-US"/>
              <a:pPr/>
              <a:t>6/16/2017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0EB69-C481-8B43-942F-CDC3086EF4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3217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ED392-6CEA-8641-9337-BA62F1055F61}" type="datetimeFigureOut">
              <a:rPr lang="en-US"/>
              <a:pPr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0EB69-C481-8B43-942F-CDC3086EF4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60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45.jpeg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5" Type="http://schemas.openxmlformats.org/officeDocument/2006/relationships/image" Target="../media/image5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visitscotland.com/blog/wp-content/uploads/2014/06/Quest-for-bannockburn-still-720x432.jpg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8085174" y="837141"/>
            <a:ext cx="2659026" cy="5234049"/>
          </a:xfrm>
          <a:prstGeom prst="rect">
            <a:avLst/>
          </a:prstGeom>
          <a:solidFill>
            <a:srgbClr val="8A9D6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133600" y="801718"/>
            <a:ext cx="2817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dirty="0">
                <a:solidFill>
                  <a:schemeClr val="bg1"/>
                </a:solidFill>
              </a:rPr>
              <a:t>The Battle of </a:t>
            </a:r>
            <a:r>
              <a:rPr lang="en-GB" sz="3200" dirty="0" smtClean="0">
                <a:solidFill>
                  <a:schemeClr val="bg1"/>
                </a:solidFill>
              </a:rPr>
              <a:t>Bannockburn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3" name="Picture 65" descr="_8073506B"/>
          <p:cNvPicPr>
            <a:picLocks noChangeAspect="1" noChangeArrowheads="1"/>
          </p:cNvPicPr>
          <p:nvPr/>
        </p:nvPicPr>
        <p:blipFill>
          <a:blip r:embed="rId2" cstate="print"/>
          <a:srcRect l="6609" t="4060" r="8391"/>
          <a:stretch>
            <a:fillRect/>
          </a:stretch>
        </p:blipFill>
        <p:spPr bwMode="auto">
          <a:xfrm>
            <a:off x="1619250" y="803804"/>
            <a:ext cx="6227763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1001" y="4921251"/>
            <a:ext cx="2819400" cy="1174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400" y="837142"/>
            <a:ext cx="3886200" cy="7549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85174" y="1371600"/>
            <a:ext cx="26590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>
                <a:solidFill>
                  <a:schemeClr val="bg1">
                    <a:lumMod val="95000"/>
                  </a:schemeClr>
                </a:solidFill>
              </a:rPr>
              <a:t>Dr Francesca Mackay</a:t>
            </a:r>
          </a:p>
          <a:p>
            <a:pPr algn="ctr"/>
            <a:r>
              <a:rPr lang="en-GB" sz="2200" dirty="0" smtClean="0">
                <a:solidFill>
                  <a:schemeClr val="bg1">
                    <a:lumMod val="95000"/>
                  </a:schemeClr>
                </a:solidFill>
              </a:rPr>
              <a:t>and </a:t>
            </a:r>
          </a:p>
          <a:p>
            <a:pPr algn="ctr"/>
            <a:r>
              <a:rPr lang="en-GB" sz="2200" dirty="0" smtClean="0">
                <a:solidFill>
                  <a:schemeClr val="bg1">
                    <a:lumMod val="95000"/>
                  </a:schemeClr>
                </a:solidFill>
              </a:rPr>
              <a:t>Dr Ross Crawford  </a:t>
            </a:r>
          </a:p>
          <a:p>
            <a:pPr algn="ctr"/>
            <a:r>
              <a:rPr lang="en-GB" sz="1600" dirty="0" smtClean="0">
                <a:solidFill>
                  <a:schemeClr val="bg1">
                    <a:lumMod val="95000"/>
                  </a:schemeClr>
                </a:solidFill>
              </a:rPr>
              <a:t>Learning Officers, Battle of Bannockburn</a:t>
            </a:r>
            <a:endParaRPr lang="en-GB" sz="1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0063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omplete Presentation_Page_12"/>
          <p:cNvPicPr>
            <a:picLocks noChangeAspect="1" noChangeArrowheads="1"/>
          </p:cNvPicPr>
          <p:nvPr/>
        </p:nvPicPr>
        <p:blipFill>
          <a:blip r:embed="rId2" cstate="print"/>
          <a:srcRect b="21550"/>
          <a:stretch>
            <a:fillRect/>
          </a:stretch>
        </p:blipFill>
        <p:spPr bwMode="auto">
          <a:xfrm>
            <a:off x="1685925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5" descr="Complete Presentation_Page_08"/>
          <p:cNvPicPr>
            <a:picLocks noChangeAspect="1" noChangeArrowheads="1"/>
          </p:cNvPicPr>
          <p:nvPr/>
        </p:nvPicPr>
        <p:blipFill>
          <a:blip r:embed="rId3" cstate="print"/>
          <a:srcRect l="82286" t="91016"/>
          <a:stretch>
            <a:fillRect/>
          </a:stretch>
        </p:blipFill>
        <p:spPr bwMode="auto">
          <a:xfrm>
            <a:off x="1685925" y="123825"/>
            <a:ext cx="1619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67721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omplete Presentation_Page_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5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75260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K:\Interpretation\Latest Images &amp; Assets August 2014\Characters_stills\JamesDougls_webAplha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4290" y="0"/>
            <a:ext cx="3619512" cy="6858000"/>
          </a:xfrm>
          <a:prstGeom prst="rect">
            <a:avLst/>
          </a:prstGeom>
          <a:noFill/>
        </p:spPr>
      </p:pic>
      <p:pic>
        <p:nvPicPr>
          <p:cNvPr id="2" name="Picture 4" descr="K:\Interpretation\Latest Images &amp; Assets August 2014\Characters_stills\Page_WebStill_ALPHA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3875" y="0"/>
            <a:ext cx="2928958" cy="6858000"/>
          </a:xfrm>
          <a:prstGeom prst="rect">
            <a:avLst/>
          </a:prstGeom>
          <a:noFill/>
        </p:spPr>
      </p:pic>
      <p:pic>
        <p:nvPicPr>
          <p:cNvPr id="5" name="Picture 2" descr="K:\Interpretation\Latest Images &amp; Assets August 2014\Characters_stills\Spearman_webAlpha_02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2418" y="0"/>
            <a:ext cx="3810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87357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bert_de_bures_s14_r1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057" y="521210"/>
            <a:ext cx="1492275" cy="6009433"/>
          </a:xfrm>
          <a:prstGeom prst="rect">
            <a:avLst/>
          </a:prstGeom>
        </p:spPr>
      </p:pic>
      <p:pic>
        <p:nvPicPr>
          <p:cNvPr id="4" name="Picture 3" descr="john_d_abernon_s2_r43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39271" y="521211"/>
            <a:ext cx="1904590" cy="6000792"/>
          </a:xfrm>
          <a:prstGeom prst="rect">
            <a:avLst/>
          </a:prstGeom>
        </p:spPr>
      </p:pic>
      <p:pic>
        <p:nvPicPr>
          <p:cNvPr id="5" name="Picture 4" descr="http://www.medievalists.net/wp-content/uploads/2011/08/holkham-bible.jpg"/>
          <p:cNvPicPr>
            <a:picLocks noChangeAspect="1" noChangeArrowheads="1"/>
          </p:cNvPicPr>
          <p:nvPr/>
        </p:nvPicPr>
        <p:blipFill>
          <a:blip r:embed="rId4" cstate="print"/>
          <a:srcRect t="52817"/>
          <a:stretch>
            <a:fillRect/>
          </a:stretch>
        </p:blipFill>
        <p:spPr bwMode="auto">
          <a:xfrm>
            <a:off x="2095396" y="521211"/>
            <a:ext cx="4963687" cy="3117791"/>
          </a:xfrm>
          <a:prstGeom prst="rect">
            <a:avLst/>
          </a:prstGeom>
          <a:noFill/>
        </p:spPr>
      </p:pic>
      <p:pic>
        <p:nvPicPr>
          <p:cNvPr id="2" name="Picture 2" descr="http://www.medievalists.net/wp-content/uploads/2011/08/holkham-bible.jpg"/>
          <p:cNvPicPr>
            <a:picLocks noChangeAspect="1" noChangeArrowheads="1"/>
          </p:cNvPicPr>
          <p:nvPr/>
        </p:nvPicPr>
        <p:blipFill>
          <a:blip r:embed="rId4" cstate="print"/>
          <a:srcRect b="47183"/>
          <a:stretch>
            <a:fillRect/>
          </a:stretch>
        </p:blipFill>
        <p:spPr bwMode="auto">
          <a:xfrm>
            <a:off x="4723609" y="3038144"/>
            <a:ext cx="4967076" cy="34924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61974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6" descr="Pictur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283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1677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6" descr="Pictur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1" y="0"/>
            <a:ext cx="4508500" cy="6874944"/>
          </a:xfrm>
          <a:prstGeom prst="rect">
            <a:avLst/>
          </a:prstGeom>
        </p:spPr>
      </p:pic>
      <p:pic>
        <p:nvPicPr>
          <p:cNvPr id="2" name="Content Placeholder 7" descr="Pictur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99791" y="8472"/>
            <a:ext cx="4714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2822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Russelcharlie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450" y="1233901"/>
            <a:ext cx="3977218" cy="4782070"/>
          </a:xfrm>
          <a:prstGeom prst="rect">
            <a:avLst/>
          </a:prstGeom>
        </p:spPr>
      </p:pic>
      <p:pic>
        <p:nvPicPr>
          <p:cNvPr id="2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6129" y="1233901"/>
            <a:ext cx="7154053" cy="474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28497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visit-the-batt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1750" y="0"/>
            <a:ext cx="9501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7465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IMG_257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054" y="1866900"/>
            <a:ext cx="230505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Content Placeholder 5" descr="IMG_239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876391" y="1865312"/>
            <a:ext cx="2306637" cy="3074988"/>
          </a:xfrm>
          <a:prstGeom prst="rect">
            <a:avLst/>
          </a:prstGeom>
        </p:spPr>
      </p:pic>
      <p:pic>
        <p:nvPicPr>
          <p:cNvPr id="5" name="Picture 7" descr="P1070862.JPG"/>
          <p:cNvPicPr>
            <a:picLocks noChangeAspect="1"/>
          </p:cNvPicPr>
          <p:nvPr/>
        </p:nvPicPr>
        <p:blipFill>
          <a:blip r:embed="rId4" cstate="print"/>
          <a:srcRect l="16451"/>
          <a:stretch>
            <a:fillRect/>
          </a:stretch>
        </p:blipFill>
        <p:spPr bwMode="auto">
          <a:xfrm>
            <a:off x="5412847" y="1866900"/>
            <a:ext cx="3840162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 descr="brucestat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01296" y="1866900"/>
            <a:ext cx="2274211" cy="3074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8118" y="5532237"/>
            <a:ext cx="6061604" cy="117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8283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/>
              <a:t>Education in Museums/Heritage Organisations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10972800" cy="44958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dirty="0" smtClean="0"/>
              <a:t>Current emphasis </a:t>
            </a:r>
            <a:r>
              <a:rPr lang="en-GB" dirty="0"/>
              <a:t>on learning in museums has been a positive development</a:t>
            </a:r>
          </a:p>
          <a:p>
            <a:pPr marL="0" indent="0" algn="ctr">
              <a:buNone/>
            </a:pPr>
            <a:r>
              <a:rPr lang="en-GB" dirty="0"/>
              <a:t>BUT</a:t>
            </a:r>
          </a:p>
          <a:p>
            <a:pPr marL="0" indent="0" algn="ctr">
              <a:buNone/>
            </a:pPr>
            <a:r>
              <a:rPr lang="en-GB" dirty="0"/>
              <a:t>Recent government initiatives tend to focus on FORMAL </a:t>
            </a:r>
            <a:r>
              <a:rPr lang="en-GB" dirty="0" smtClean="0"/>
              <a:t>LEARNING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Museums/heritage organisations can do much more than this</a:t>
            </a:r>
          </a:p>
          <a:p>
            <a:pPr algn="ctr">
              <a:buFontTx/>
              <a:buChar char="-"/>
            </a:pPr>
            <a:r>
              <a:rPr lang="en-GB" dirty="0" smtClean="0"/>
              <a:t>museums </a:t>
            </a:r>
            <a:r>
              <a:rPr lang="en-GB" dirty="0"/>
              <a:t>have </a:t>
            </a:r>
            <a:r>
              <a:rPr lang="en-GB" dirty="0" smtClean="0"/>
              <a:t>the opportunity to </a:t>
            </a:r>
            <a:r>
              <a:rPr lang="en-GB" dirty="0"/>
              <a:t>help people be inspired and enthused by what they encounter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HOLISTIC CASE for arts and culture</a:t>
            </a:r>
          </a:p>
          <a:p>
            <a:pPr marL="0" indent="0" algn="ctr">
              <a:buNone/>
            </a:pPr>
            <a:r>
              <a:rPr lang="en-GB" dirty="0"/>
              <a:t>- Wider impact on individuals/communities</a:t>
            </a:r>
            <a:endParaRPr lang="en-US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9173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7761" y="1484784"/>
            <a:ext cx="1043532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>
                    <a:lumMod val="50000"/>
                  </a:schemeClr>
                </a:solidFill>
              </a:rPr>
              <a:t>Some of the Trust’s responsibilities encompass:</a:t>
            </a:r>
          </a:p>
          <a:p>
            <a:endParaRPr lang="en-GB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Natural and designed landscapes and all the wildlife they contain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Coastlines, which ,along with 400 islands and islets, provide habitats for over one million seabirds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Archaeological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Architectural wonders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190,000 acres of countryside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46 Munro mountains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394 miles of mountain footpaths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35 major gardens nurturing 13,500 plant varieties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7 national nature reserves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45 sites of special scientific 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St Kilda, Britain's only dual World Heritage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Battlefields, such as Culloden and Bannockburn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Collections of fine art and more than 100,000 precious artefacts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228600"/>
            <a:ext cx="2743199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1070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Education in Museums/Heritage Organisations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2451"/>
            <a:ext cx="10972800" cy="43497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i="1" dirty="0"/>
              <a:t>GEM</a:t>
            </a:r>
          </a:p>
          <a:p>
            <a:pPr marL="0" indent="0" algn="ctr">
              <a:buNone/>
            </a:pPr>
            <a:r>
              <a:rPr lang="en-GB" sz="2800" dirty="0"/>
              <a:t>‘excellence in heritage learning can improve the education, health, and well-being of the general public’</a:t>
            </a:r>
          </a:p>
          <a:p>
            <a:pPr marL="0" indent="0" algn="ctr">
              <a:buNone/>
            </a:pPr>
            <a:endParaRPr lang="en-GB" sz="2800" dirty="0"/>
          </a:p>
          <a:p>
            <a:pPr marL="0" indent="0" algn="ctr">
              <a:buNone/>
            </a:pPr>
            <a:r>
              <a:rPr lang="en-GB" sz="2800" dirty="0"/>
              <a:t>Involvement with heritage is an enriching and transformational experience that provides distinctive opportunities for </a:t>
            </a:r>
            <a:r>
              <a:rPr lang="en-GB" sz="2800" dirty="0" smtClean="0"/>
              <a:t>learning</a:t>
            </a:r>
          </a:p>
          <a:p>
            <a:pPr lvl="1"/>
            <a:r>
              <a:rPr lang="en-GB" sz="2000" dirty="0" smtClean="0"/>
              <a:t>Explore </a:t>
            </a:r>
            <a:r>
              <a:rPr lang="en-GB" sz="2000" dirty="0"/>
              <a:t>and make sense of the world</a:t>
            </a:r>
          </a:p>
          <a:p>
            <a:pPr lvl="1"/>
            <a:r>
              <a:rPr lang="en-GB" sz="2000" dirty="0"/>
              <a:t>Generate curiosity</a:t>
            </a:r>
          </a:p>
          <a:p>
            <a:pPr lvl="1"/>
            <a:r>
              <a:rPr lang="en-GB" sz="2000" dirty="0"/>
              <a:t>Inspire self-confidence</a:t>
            </a:r>
          </a:p>
          <a:p>
            <a:pPr lvl="1"/>
            <a:r>
              <a:rPr lang="en-GB" sz="2000" dirty="0"/>
              <a:t>Provide a sense of achievement</a:t>
            </a:r>
          </a:p>
          <a:p>
            <a:pPr marL="0" indent="0" algn="ctr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678652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800" y="5543682"/>
            <a:ext cx="7529734" cy="109710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274639"/>
            <a:ext cx="10972800" cy="82073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Formal Learning Programme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1095375"/>
            <a:ext cx="1115906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bg1">
                    <a:lumMod val="50000"/>
                  </a:schemeClr>
                </a:solidFill>
              </a:rPr>
              <a:t>School workshops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 dirty="0"/>
              <a:t>Wars of Independence are central to several stages of the primary and secondary school </a:t>
            </a:r>
            <a:r>
              <a:rPr lang="en-GB" sz="2400" dirty="0" smtClean="0"/>
              <a:t>Curriculum </a:t>
            </a:r>
            <a:r>
              <a:rPr lang="en-GB" sz="2400" dirty="0"/>
              <a:t>for </a:t>
            </a:r>
            <a:r>
              <a:rPr lang="en-GB" sz="2400" dirty="0" smtClean="0"/>
              <a:t>Excellence, along with several tertiary-level modules.</a:t>
            </a:r>
          </a:p>
          <a:p>
            <a:pPr algn="l"/>
            <a:endParaRPr lang="en-GB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 dirty="0" smtClean="0"/>
              <a:t>Aim to provide learning </a:t>
            </a:r>
            <a:r>
              <a:rPr lang="en-GB" sz="2400" dirty="0"/>
              <a:t>through:</a:t>
            </a:r>
          </a:p>
          <a:p>
            <a:pPr marL="742950" lvl="1" indent="-285750">
              <a:buFontTx/>
              <a:buChar char="-"/>
            </a:pPr>
            <a:r>
              <a:rPr lang="en-GB" sz="2400" dirty="0" smtClean="0"/>
              <a:t>Conversation/dialogue</a:t>
            </a:r>
          </a:p>
          <a:p>
            <a:pPr marL="742950" lvl="1" indent="-285750">
              <a:buFontTx/>
              <a:buChar char="-"/>
            </a:pPr>
            <a:r>
              <a:rPr lang="en-GB" sz="2400" dirty="0" smtClean="0"/>
              <a:t>Role play</a:t>
            </a:r>
            <a:endParaRPr lang="en-GB" sz="2400" dirty="0"/>
          </a:p>
          <a:p>
            <a:pPr marL="742950" lvl="1" indent="-285750">
              <a:buFontTx/>
              <a:buChar char="-"/>
            </a:pPr>
            <a:r>
              <a:rPr lang="en-GB" sz="2400" dirty="0"/>
              <a:t>Hands-on engagement</a:t>
            </a:r>
          </a:p>
          <a:p>
            <a:pPr marL="742950" lvl="1" indent="-285750">
              <a:buFontTx/>
              <a:buChar char="-"/>
            </a:pPr>
            <a:r>
              <a:rPr lang="en-GB" sz="2400" dirty="0"/>
              <a:t>Outdoor learning</a:t>
            </a:r>
          </a:p>
          <a:p>
            <a:pPr marL="742950" lvl="1" indent="-285750">
              <a:buFontTx/>
              <a:buChar char="-"/>
            </a:pPr>
            <a:r>
              <a:rPr lang="en-GB" sz="2400" dirty="0"/>
              <a:t>Map work</a:t>
            </a:r>
          </a:p>
          <a:p>
            <a:pPr marL="742950" lvl="1" indent="-285750">
              <a:buFontTx/>
              <a:buChar char="-"/>
            </a:pPr>
            <a:r>
              <a:rPr lang="en-GB" sz="2400" dirty="0"/>
              <a:t>Tactical thinking</a:t>
            </a:r>
          </a:p>
          <a:p>
            <a:pPr marL="742950" lvl="1" indent="-285750">
              <a:buFontTx/>
              <a:buChar char="-"/>
            </a:pPr>
            <a:r>
              <a:rPr lang="en-GB" sz="2400" dirty="0"/>
              <a:t>Teamwork </a:t>
            </a:r>
          </a:p>
          <a:p>
            <a:pPr marL="742950" lvl="1" indent="-285750">
              <a:buFontTx/>
              <a:buChar char="-"/>
            </a:pPr>
            <a:r>
              <a:rPr lang="en-GB" sz="2400" dirty="0"/>
              <a:t>Decision making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728571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5600" y="3581400"/>
            <a:ext cx="4717014" cy="26533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5600" y="1237036"/>
            <a:ext cx="3168410" cy="42245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799" y="1237036"/>
            <a:ext cx="2376306" cy="42245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2063" y="380999"/>
            <a:ext cx="4964087" cy="279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3282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173490"/>
            <a:ext cx="2781267" cy="2793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1719" y="4910652"/>
            <a:ext cx="871005" cy="1548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8600" y="2514600"/>
            <a:ext cx="1485900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483" y="4910652"/>
            <a:ext cx="871005" cy="15484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8695" y="3197225"/>
            <a:ext cx="2446409" cy="32618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352" y="2781711"/>
            <a:ext cx="2631448" cy="19735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2911" y="173490"/>
            <a:ext cx="1882889" cy="25105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71345" y="4560845"/>
            <a:ext cx="1410968" cy="18812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4200" y="4091090"/>
            <a:ext cx="1776011" cy="23680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5967" y="4589028"/>
            <a:ext cx="2493434" cy="18700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352" y="173490"/>
            <a:ext cx="1874520" cy="25105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23889" y="2684008"/>
            <a:ext cx="2344590" cy="17584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4220" y="173490"/>
            <a:ext cx="1640279" cy="21870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1705" y="3017850"/>
            <a:ext cx="1361000" cy="10207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3182" y="173490"/>
            <a:ext cx="2385910" cy="238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4829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265213"/>
            <a:ext cx="3200400" cy="28056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2279" y="3289386"/>
            <a:ext cx="4250152" cy="3187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14" y="3260687"/>
            <a:ext cx="2310740" cy="3094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9406" y="289559"/>
            <a:ext cx="3742993" cy="28072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9200" y="3260687"/>
            <a:ext cx="2312891" cy="30838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6200" y="289560"/>
            <a:ext cx="3742993" cy="280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7734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272680"/>
            <a:ext cx="3066082" cy="308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27223" y="3755257"/>
            <a:ext cx="2177297" cy="2903062"/>
          </a:xfrm>
          <a:prstGeom prst="rect">
            <a:avLst/>
          </a:prstGeom>
        </p:spPr>
      </p:pic>
      <p:pic>
        <p:nvPicPr>
          <p:cNvPr id="4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7070" y="3755492"/>
            <a:ext cx="2641730" cy="2653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48800" y="254001"/>
            <a:ext cx="2534144" cy="3378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9944" y="3755492"/>
            <a:ext cx="2886499" cy="2164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447" y="3755492"/>
            <a:ext cx="3395491" cy="23485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0" y="425080"/>
            <a:ext cx="3251200" cy="2438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4250" y="272680"/>
            <a:ext cx="2057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4181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603418" y="-2407112"/>
            <a:ext cx="5112567" cy="12032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2651" y="190961"/>
            <a:ext cx="109452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/>
              <a:t>Links to Curriculum for Excellence</a:t>
            </a:r>
          </a:p>
          <a:p>
            <a:r>
              <a:rPr lang="en-GB" sz="2500" dirty="0"/>
              <a:t>	</a:t>
            </a:r>
            <a:r>
              <a:rPr lang="en-GB" sz="2500" dirty="0" smtClean="0"/>
              <a:t>e.g. Social Studies – People, Past Events and Societies</a:t>
            </a:r>
            <a:endParaRPr lang="en-GB" sz="2500" dirty="0"/>
          </a:p>
        </p:txBody>
      </p:sp>
    </p:spTree>
    <p:extLst>
      <p:ext uri="{BB962C8B-B14F-4D97-AF65-F5344CB8AC3E}">
        <p14:creationId xmlns:p14="http://schemas.microsoft.com/office/powerpoint/2010/main" xmlns="" val="1305901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/>
              <a:t>Informal Learning Programme</a:t>
            </a:r>
            <a:endParaRPr lang="en-US" b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4751" y="5429881"/>
            <a:ext cx="8310784" cy="1210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524000"/>
            <a:ext cx="10972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/>
              <a:t>Aiming to create: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Community building opportunities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Opportunities to engage with nature/technology/history/self-identity/community-identity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Opportunities to be creative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Opportunities to learn new skills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Opportunities to consider new perspectives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Opportunities to develop decision-making processes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Opportunities to engage with other people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xmlns="" val="34275678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167" y="357188"/>
            <a:ext cx="3865034" cy="19325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1279" y="164571"/>
            <a:ext cx="4120445" cy="23177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477" y="2375297"/>
            <a:ext cx="3000724" cy="168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9140" y="2778126"/>
            <a:ext cx="3312584" cy="24844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05194" y="816239"/>
            <a:ext cx="2719919" cy="27199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63294" y="3690937"/>
            <a:ext cx="2803717" cy="28019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674" y="4132791"/>
            <a:ext cx="2360084" cy="23600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2939" y="4743076"/>
            <a:ext cx="3096679" cy="174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7657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319" y="76200"/>
            <a:ext cx="11342914" cy="948819"/>
          </a:xfrm>
        </p:spPr>
        <p:txBody>
          <a:bodyPr/>
          <a:lstStyle/>
          <a:p>
            <a:r>
              <a:rPr lang="en-GB" b="1" dirty="0" smtClean="0"/>
              <a:t>Provide formal/informal learning programmes for:</a:t>
            </a:r>
            <a:endParaRPr lang="en-GB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066800"/>
            <a:ext cx="10439400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00" b="1" dirty="0" smtClean="0"/>
              <a:t>Nursery/Pre-School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 smtClean="0"/>
              <a:t>E.g. </a:t>
            </a:r>
            <a:r>
              <a:rPr lang="en-GB" sz="1900" dirty="0" err="1" smtClean="0"/>
              <a:t>Borestone</a:t>
            </a:r>
            <a:r>
              <a:rPr lang="en-GB" sz="1900" dirty="0" smtClean="0"/>
              <a:t> Nursery – dress up/object handling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 smtClean="0"/>
              <a:t>E.g. ‘Nature Nippers’ Community Ranger events.</a:t>
            </a:r>
          </a:p>
          <a:p>
            <a:endParaRPr lang="en-GB" sz="1900" dirty="0"/>
          </a:p>
          <a:p>
            <a:r>
              <a:rPr lang="en-GB" sz="1900" b="1" dirty="0" smtClean="0"/>
              <a:t>Primary Schools </a:t>
            </a:r>
            <a:r>
              <a:rPr lang="en-GB" sz="1900" dirty="0" smtClean="0"/>
              <a:t>(P4-P7 – visiting from as far afield as Aberdeen and the Scottish Borders)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 smtClean="0"/>
              <a:t>Provided formal learning programmes to 2192 primary school pupils during the 2016-17 financial year.</a:t>
            </a:r>
          </a:p>
          <a:p>
            <a:endParaRPr lang="en-GB" sz="1900" dirty="0"/>
          </a:p>
          <a:p>
            <a:r>
              <a:rPr lang="en-GB" sz="1900" b="1" dirty="0" smtClean="0"/>
              <a:t>Secondary Schools </a:t>
            </a:r>
            <a:r>
              <a:rPr lang="en-GB" sz="1900" dirty="0" smtClean="0"/>
              <a:t>(S1-S6 – including specialised Higher/Advanced Higher workshops on request)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 smtClean="0"/>
              <a:t>Provided formal learning programmes to 2205 secondary school pupils during the 2016-17 financial year.</a:t>
            </a:r>
          </a:p>
          <a:p>
            <a:endParaRPr lang="en-GB" sz="1900" dirty="0"/>
          </a:p>
          <a:p>
            <a:r>
              <a:rPr lang="en-GB" sz="1900" b="1" dirty="0" smtClean="0"/>
              <a:t>Tertiary Education </a:t>
            </a:r>
            <a:r>
              <a:rPr lang="en-GB" sz="1900" dirty="0" smtClean="0"/>
              <a:t>(specialised workshops/lectures to correspond with specific college and university courses)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 smtClean="0"/>
              <a:t>E.g. </a:t>
            </a:r>
            <a:r>
              <a:rPr lang="en-GB" sz="1900" dirty="0"/>
              <a:t>Honours and PGT ‘Heritage and Cultural Informatics’ </a:t>
            </a:r>
            <a:r>
              <a:rPr lang="en-GB" sz="1900" dirty="0" smtClean="0"/>
              <a:t>Course, University of Glasgow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 smtClean="0"/>
              <a:t>E.g. HND/BA ‘Heritage and Tourism’, Forth Valley College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 smtClean="0"/>
              <a:t>E.g. Honours ‘Humanities in the Classroom’, University of Glasgow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 smtClean="0"/>
              <a:t>E.g. International Student Programmes – ‘Introduction to Scottish Culture’, St Andrews University and Glasgow Caledonian University.</a:t>
            </a:r>
          </a:p>
        </p:txBody>
      </p:sp>
    </p:spTree>
    <p:extLst>
      <p:ext uri="{BB962C8B-B14F-4D97-AF65-F5344CB8AC3E}">
        <p14:creationId xmlns:p14="http://schemas.microsoft.com/office/powerpoint/2010/main" xmlns="" val="2819984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063" y="244046"/>
            <a:ext cx="6061604" cy="1177597"/>
          </a:xfrm>
          <a:prstGeom prst="rect">
            <a:avLst/>
          </a:prstGeom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7691174" y="1421643"/>
            <a:ext cx="2916237" cy="5257800"/>
          </a:xfrm>
          <a:prstGeom prst="rect">
            <a:avLst/>
          </a:prstGeom>
          <a:solidFill>
            <a:srgbClr val="8A9D6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5" name="Picture 4" descr="knight  on horse worked small.jpg"/>
          <p:cNvPicPr>
            <a:picLocks noChangeAspect="1"/>
          </p:cNvPicPr>
          <p:nvPr/>
        </p:nvPicPr>
        <p:blipFill>
          <a:blip r:embed="rId3" cstate="print">
            <a:lum bright="-62000" contrast="-64000"/>
          </a:blip>
          <a:srcRect l="10199" r="10098"/>
          <a:stretch>
            <a:fillRect/>
          </a:stretch>
        </p:blipFill>
        <p:spPr bwMode="auto">
          <a:xfrm>
            <a:off x="1466586" y="1421643"/>
            <a:ext cx="6224588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799122" y="2389006"/>
            <a:ext cx="2700337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3200" dirty="0" smtClean="0">
                <a:solidFill>
                  <a:schemeClr val="bg1"/>
                </a:solidFill>
              </a:rPr>
              <a:t>The Battle of Bannockburn Project: </a:t>
            </a:r>
            <a:r>
              <a:rPr lang="en-GB" sz="3200" dirty="0">
                <a:solidFill>
                  <a:schemeClr val="bg1"/>
                </a:solidFill>
              </a:rPr>
              <a:t>Background</a:t>
            </a:r>
          </a:p>
          <a:p>
            <a:pPr algn="l">
              <a:spcBef>
                <a:spcPct val="50000"/>
              </a:spcBef>
            </a:pPr>
            <a:r>
              <a:rPr lang="en-GB" sz="3200" dirty="0">
                <a:solidFill>
                  <a:srgbClr val="EFD1AF"/>
                </a:solidFill>
              </a:rPr>
              <a:t>Why?</a:t>
            </a:r>
          </a:p>
          <a:p>
            <a:pPr algn="l">
              <a:spcBef>
                <a:spcPct val="50000"/>
              </a:spcBef>
            </a:pP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358635" y="2104496"/>
            <a:ext cx="5832475" cy="4108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27063" indent="352425" algn="l">
              <a:buFontTx/>
              <a:buChar char="•"/>
              <a:tabLst>
                <a:tab pos="979488" algn="l"/>
              </a:tabLst>
            </a:pPr>
            <a:r>
              <a:rPr lang="en-GB" sz="2400" dirty="0">
                <a:solidFill>
                  <a:srgbClr val="EFD1AF"/>
                </a:solidFill>
              </a:rPr>
              <a:t>To mark a seminal moment in 	Scotland’s History</a:t>
            </a:r>
          </a:p>
          <a:p>
            <a:pPr marL="627063" indent="352425" algn="l">
              <a:tabLst>
                <a:tab pos="979488" algn="l"/>
              </a:tabLst>
            </a:pPr>
            <a:endParaRPr lang="en-GB" sz="2400" dirty="0">
              <a:solidFill>
                <a:srgbClr val="EFD1AF"/>
              </a:solidFill>
            </a:endParaRPr>
          </a:p>
          <a:p>
            <a:pPr marL="627063" indent="352425" algn="l">
              <a:buFontTx/>
              <a:buChar char="•"/>
              <a:tabLst>
                <a:tab pos="979488" algn="l"/>
              </a:tabLst>
            </a:pPr>
            <a:r>
              <a:rPr lang="en-GB" sz="2400" dirty="0">
                <a:solidFill>
                  <a:srgbClr val="EFD1AF"/>
                </a:solidFill>
              </a:rPr>
              <a:t>To revive the site and give it due 	respect</a:t>
            </a:r>
          </a:p>
          <a:p>
            <a:pPr marL="627063" indent="352425" algn="l">
              <a:tabLst>
                <a:tab pos="979488" algn="l"/>
              </a:tabLst>
            </a:pPr>
            <a:endParaRPr lang="en-GB" sz="2400" dirty="0">
              <a:solidFill>
                <a:srgbClr val="EFD1AF"/>
              </a:solidFill>
            </a:endParaRPr>
          </a:p>
          <a:p>
            <a:pPr marL="627063" indent="352425" algn="l">
              <a:buFontTx/>
              <a:buChar char="•"/>
              <a:tabLst>
                <a:tab pos="979488" algn="l"/>
              </a:tabLst>
            </a:pPr>
            <a:r>
              <a:rPr lang="en-GB" sz="2400" dirty="0">
                <a:solidFill>
                  <a:srgbClr val="EFD1AF"/>
                </a:solidFill>
              </a:rPr>
              <a:t>To make the site relevant and 	accessible</a:t>
            </a:r>
          </a:p>
          <a:p>
            <a:pPr marL="627063" indent="352425" algn="l">
              <a:tabLst>
                <a:tab pos="979488" algn="l"/>
              </a:tabLst>
            </a:pPr>
            <a:endParaRPr lang="en-GB" sz="2400" dirty="0">
              <a:solidFill>
                <a:srgbClr val="EFD1AF"/>
              </a:solidFill>
            </a:endParaRPr>
          </a:p>
          <a:p>
            <a:pPr marL="627063" indent="352425" algn="l">
              <a:buFontTx/>
              <a:buChar char="•"/>
              <a:tabLst>
                <a:tab pos="979488" algn="l"/>
              </a:tabLst>
            </a:pPr>
            <a:r>
              <a:rPr lang="en-GB" sz="2400" dirty="0">
                <a:solidFill>
                  <a:srgbClr val="EFD1AF"/>
                </a:solidFill>
              </a:rPr>
              <a:t>To help to generate tourism – 	nationally and locally</a:t>
            </a:r>
          </a:p>
        </p:txBody>
      </p:sp>
    </p:spTree>
    <p:extLst>
      <p:ext uri="{BB962C8B-B14F-4D97-AF65-F5344CB8AC3E}">
        <p14:creationId xmlns:p14="http://schemas.microsoft.com/office/powerpoint/2010/main" xmlns="" val="1820531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11201400" cy="1325563"/>
          </a:xfrm>
        </p:spPr>
        <p:txBody>
          <a:bodyPr/>
          <a:lstStyle/>
          <a:p>
            <a:r>
              <a:rPr lang="en-GB" b="1" dirty="0"/>
              <a:t>Provide formal/informal learning programmes for: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1828800"/>
            <a:ext cx="92202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Community Youth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E.g. Scouts and Guides; youth </a:t>
            </a:r>
            <a:r>
              <a:rPr lang="en-GB" sz="2000" dirty="0" smtClean="0"/>
              <a:t>clubs.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dirty="0"/>
              <a:t>Additional Support Needs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E.g. Options in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Camphill</a:t>
            </a:r>
            <a:r>
              <a:rPr lang="en-GB" sz="2000" dirty="0"/>
              <a:t> community </a:t>
            </a:r>
            <a:r>
              <a:rPr lang="en-GB" sz="2000" dirty="0" smtClean="0"/>
              <a:t>groups.</a:t>
            </a:r>
          </a:p>
          <a:p>
            <a:endParaRPr lang="en-GB" sz="2000" dirty="0"/>
          </a:p>
          <a:p>
            <a:r>
              <a:rPr lang="en-GB" sz="2000" dirty="0" smtClean="0"/>
              <a:t>Military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Battlefield Study module as part of required training programme.</a:t>
            </a:r>
          </a:p>
          <a:p>
            <a:endParaRPr lang="en-GB" sz="2000" dirty="0"/>
          </a:p>
          <a:p>
            <a:r>
              <a:rPr lang="en-GB" sz="2000" dirty="0" smtClean="0"/>
              <a:t>Adults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E.g. Academic lecture series; music and poetry sessions.</a:t>
            </a:r>
            <a:endParaRPr lang="en-GB" sz="20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389326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5125"/>
            <a:ext cx="11430000" cy="1325563"/>
          </a:xfrm>
        </p:spPr>
        <p:txBody>
          <a:bodyPr/>
          <a:lstStyle/>
          <a:p>
            <a:r>
              <a:rPr lang="en-GB" b="1" dirty="0" smtClean="0"/>
              <a:t>Please get in touch!</a:t>
            </a:r>
            <a:endParaRPr lang="en-GB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3399" y="1971050"/>
            <a:ext cx="1014251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Battle of Bannockburn Learning Team: Francesca Mackay &amp; Ross Crawford</a:t>
            </a:r>
          </a:p>
          <a:p>
            <a:endParaRPr lang="en-GB" sz="1900" b="1" dirty="0" smtClean="0"/>
          </a:p>
          <a:p>
            <a:endParaRPr lang="en-GB" sz="1900" b="1" dirty="0" smtClean="0"/>
          </a:p>
          <a:p>
            <a:r>
              <a:rPr lang="en-GB" sz="2000" dirty="0" smtClean="0"/>
              <a:t>learningatbannockburn@nts.org.uk</a:t>
            </a:r>
            <a:endParaRPr lang="en-GB" sz="2800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014238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Quest for Bannockburn will be shown in two parts on BBC Two this Jun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1081" r="11081"/>
          <a:stretch>
            <a:fillRect/>
          </a:stretch>
        </p:blipFill>
        <p:spPr bwMode="auto">
          <a:xfrm>
            <a:off x="1608666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63186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smcmaster\Desktop\Presentations\AQUest\10251951_10152397464798501_51433016418015173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84666"/>
            <a:ext cx="9144000" cy="6643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61301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smcmaster\Desktop\Presentations\AQUest\1017466_10151689756603501_534692969_n.jpg"/>
          <p:cNvPicPr>
            <a:picLocks noChangeAspect="1" noChangeArrowheads="1"/>
          </p:cNvPicPr>
          <p:nvPr/>
        </p:nvPicPr>
        <p:blipFill>
          <a:blip r:embed="rId2" cstate="print"/>
          <a:srcRect t="368" b="368"/>
          <a:stretch>
            <a:fillRect/>
          </a:stretch>
        </p:blipFill>
        <p:spPr bwMode="auto">
          <a:xfrm>
            <a:off x="264584" y="1164167"/>
            <a:ext cx="5799667" cy="4349750"/>
          </a:xfrm>
          <a:prstGeom prst="rect">
            <a:avLst/>
          </a:prstGeom>
          <a:noFill/>
        </p:spPr>
      </p:pic>
      <p:pic>
        <p:nvPicPr>
          <p:cNvPr id="2" name="Picture 2" descr="https://scontent-a-fra.xx.fbcdn.net/hphotos-xaf1/v/t1.0-9/19915_10151692320813501_1550307552_n.jpg?oh=86903778011710d21c5004f62fd10327&amp;oe=54BABAAF"/>
          <p:cNvPicPr>
            <a:picLocks noChangeAspect="1" noChangeArrowheads="1"/>
          </p:cNvPicPr>
          <p:nvPr/>
        </p:nvPicPr>
        <p:blipFill>
          <a:blip r:embed="rId3" cstate="print"/>
          <a:srcRect t="413" b="413"/>
          <a:stretch>
            <a:fillRect/>
          </a:stretch>
        </p:blipFill>
        <p:spPr bwMode="auto">
          <a:xfrm>
            <a:off x="6180667" y="1164167"/>
            <a:ext cx="5700889" cy="4275667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9952" y="5680403"/>
            <a:ext cx="6061604" cy="117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7594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smcmaster\Desktop\Presentations\AQUest\24384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0584" y="372269"/>
            <a:ext cx="4720166" cy="3144240"/>
          </a:xfrm>
          <a:prstGeom prst="rect">
            <a:avLst/>
          </a:prstGeom>
          <a:noFill/>
        </p:spPr>
      </p:pic>
      <p:pic>
        <p:nvPicPr>
          <p:cNvPr id="2" name="Picture 2" descr="C:\Documents and Settings\smcmaster\Desktop\Presentations\AQUest\243843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3999" y="372269"/>
            <a:ext cx="4720167" cy="3144240"/>
          </a:xfrm>
          <a:prstGeom prst="rect">
            <a:avLst/>
          </a:prstGeom>
          <a:noFill/>
        </p:spPr>
      </p:pic>
      <p:pic>
        <p:nvPicPr>
          <p:cNvPr id="5" name="Picture 2" descr="G:\AQUest\243843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6292" y="3663021"/>
            <a:ext cx="4397376" cy="31949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27032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entr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4254" y="2011244"/>
            <a:ext cx="3213778" cy="241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0" descr="canmore_image_dp_14_DP146800.jpg"/>
          <p:cNvPicPr>
            <a:picLocks noChangeAspect="1"/>
          </p:cNvPicPr>
          <p:nvPr/>
        </p:nvPicPr>
        <p:blipFill>
          <a:blip r:embed="rId3" cstate="print"/>
          <a:srcRect l="34062" r="18124" b="19043"/>
          <a:stretch>
            <a:fillRect/>
          </a:stretch>
        </p:blipFill>
        <p:spPr bwMode="auto">
          <a:xfrm>
            <a:off x="9800048" y="2092909"/>
            <a:ext cx="2172430" cy="245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canmore_image_dp_14_DP146805.jpg"/>
          <p:cNvPicPr>
            <a:picLocks noChangeAspect="1"/>
          </p:cNvPicPr>
          <p:nvPr/>
        </p:nvPicPr>
        <p:blipFill>
          <a:blip r:embed="rId4" cstate="print"/>
          <a:srcRect l="45049" t="22084" b="13872"/>
          <a:stretch>
            <a:fillRect/>
          </a:stretch>
        </p:blipFill>
        <p:spPr bwMode="auto">
          <a:xfrm>
            <a:off x="8328923" y="4787599"/>
            <a:ext cx="2394562" cy="187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9" descr="thCANNSH5Y.jpg"/>
          <p:cNvPicPr>
            <a:picLocks noChangeAspect="1"/>
          </p:cNvPicPr>
          <p:nvPr/>
        </p:nvPicPr>
        <p:blipFill>
          <a:blip r:embed="rId5" cstate="print"/>
          <a:srcRect r="15388"/>
          <a:stretch>
            <a:fillRect/>
          </a:stretch>
        </p:blipFill>
        <p:spPr bwMode="auto">
          <a:xfrm>
            <a:off x="419960" y="2385761"/>
            <a:ext cx="2650596" cy="19427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" name="Picture 6" descr="8084023755_d09b85974a_z.jpg"/>
          <p:cNvPicPr>
            <a:picLocks noChangeAspect="1"/>
          </p:cNvPicPr>
          <p:nvPr/>
        </p:nvPicPr>
        <p:blipFill>
          <a:blip r:embed="rId6" cstate="print"/>
          <a:srcRect l="9113" t="2940" r="13936"/>
          <a:stretch>
            <a:fillRect/>
          </a:stretch>
        </p:blipFill>
        <p:spPr bwMode="auto">
          <a:xfrm>
            <a:off x="1695265" y="4492230"/>
            <a:ext cx="2671497" cy="2203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6" name="Picture 8" descr="canmore_image_dp_14_DP14680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32857" y="75845"/>
            <a:ext cx="2502297" cy="16681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9" name="Picture 7" descr="battle model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1747" y="157917"/>
            <a:ext cx="2579989" cy="193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canmore_image_dp_14_DP146803.jpg"/>
          <p:cNvPicPr>
            <a:picLocks noChangeAspect="1"/>
          </p:cNvPicPr>
          <p:nvPr/>
        </p:nvPicPr>
        <p:blipFill>
          <a:blip r:embed="rId9" cstate="print"/>
          <a:srcRect t="8946" b="7555"/>
          <a:stretch>
            <a:fillRect/>
          </a:stretch>
        </p:blipFill>
        <p:spPr bwMode="auto">
          <a:xfrm>
            <a:off x="4861736" y="4896832"/>
            <a:ext cx="2980824" cy="165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07254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View 01_New Can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417" y="381000"/>
            <a:ext cx="9180513" cy="510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4035" y="5680403"/>
            <a:ext cx="6061604" cy="117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4946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565</Words>
  <Application>Microsoft Office PowerPoint</Application>
  <PresentationFormat>Custom</PresentationFormat>
  <Paragraphs>106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Education in Museums/Heritage Organisations</vt:lpstr>
      <vt:lpstr>Education in Museums/Heritage Organisations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Provide formal/informal learning programmes for:</vt:lpstr>
      <vt:lpstr>Provide formal/informal learning programmes for:</vt:lpstr>
      <vt:lpstr>Please get in touch!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Francesca Mackay</dc:creator>
  <cp:lastModifiedBy>David M</cp:lastModifiedBy>
  <cp:revision>79</cp:revision>
  <cp:lastPrinted>2017-06-08T13:19:33Z</cp:lastPrinted>
  <dcterms:modified xsi:type="dcterms:W3CDTF">2017-06-16T12:08:39Z</dcterms:modified>
</cp:coreProperties>
</file>