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76" r:id="rId5"/>
  </p:sldMasterIdLst>
  <p:notesMasterIdLst>
    <p:notesMasterId r:id="rId7"/>
  </p:notesMasterIdLst>
  <p:handoutMasterIdLst>
    <p:handoutMasterId r:id="rId8"/>
  </p:handoutMasterIdLst>
  <p:sldIdLst>
    <p:sldId id="1291" r:id="rId6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000" b="1" u="sng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000" b="1" u="sng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000" b="1" u="sng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000" b="1" u="sng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81" userDrawn="1">
          <p15:clr>
            <a:srgbClr val="A4A3A4"/>
          </p15:clr>
        </p15:guide>
        <p15:guide id="2" pos="50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EBF7FF"/>
    <a:srgbClr val="008000"/>
    <a:srgbClr val="D8F5AD"/>
    <a:srgbClr val="D8F59A"/>
    <a:srgbClr val="FFFF00"/>
    <a:srgbClr val="EAEAEA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83" autoAdjust="0"/>
    <p:restoredTop sz="95468" autoAdjust="0"/>
  </p:normalViewPr>
  <p:slideViewPr>
    <p:cSldViewPr snapToGrid="0">
      <p:cViewPr varScale="1">
        <p:scale>
          <a:sx n="105" d="100"/>
          <a:sy n="105" d="100"/>
        </p:scale>
        <p:origin x="456" y="102"/>
      </p:cViewPr>
      <p:guideLst>
        <p:guide orient="horz" pos="3781"/>
        <p:guide pos="50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1908" y="-90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7" tIns="45692" rIns="91387" bIns="45692" numCol="1" anchor="t" anchorCtr="0" compatLnSpc="1">
            <a:prstTxWarp prst="textNoShape">
              <a:avLst/>
            </a:prstTxWarp>
          </a:bodyPr>
          <a:lstStyle>
            <a:lvl1pPr algn="l" defTabSz="915988" eaLnBrk="0" hangingPunct="0">
              <a:lnSpc>
                <a:spcPct val="100000"/>
              </a:lnSpc>
              <a:defRPr sz="1200" b="0" u="none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400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7" tIns="45692" rIns="91387" bIns="45692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lnSpc>
                <a:spcPct val="100000"/>
              </a:lnSpc>
              <a:defRPr sz="1200" b="0" u="none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400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7" tIns="45692" rIns="91387" bIns="45692" numCol="1" anchor="b" anchorCtr="0" compatLnSpc="1">
            <a:prstTxWarp prst="textNoShape">
              <a:avLst/>
            </a:prstTxWarp>
          </a:bodyPr>
          <a:lstStyle>
            <a:lvl1pPr algn="l" defTabSz="915988" eaLnBrk="0" hangingPunct="0">
              <a:lnSpc>
                <a:spcPct val="100000"/>
              </a:lnSpc>
              <a:defRPr sz="1200" b="0" u="none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400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7" tIns="45692" rIns="91387" bIns="45692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lnSpc>
                <a:spcPct val="100000"/>
              </a:lnSpc>
              <a:defRPr sz="1200" b="0" u="none">
                <a:latin typeface="Times" pitchFamily="18" charset="0"/>
              </a:defRPr>
            </a:lvl1pPr>
          </a:lstStyle>
          <a:p>
            <a:pPr>
              <a:defRPr/>
            </a:pPr>
            <a:fld id="{E60508DF-8950-4FE8-8D61-847700F89CE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3710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9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1" tIns="45162" rIns="90321" bIns="45162" numCol="1" anchor="t" anchorCtr="0" compatLnSpc="1">
            <a:prstTxWarp prst="textNoShape">
              <a:avLst/>
            </a:prstTxWarp>
          </a:bodyPr>
          <a:lstStyle>
            <a:lvl1pPr algn="l" defTabSz="904875" eaLnBrk="0" hangingPunct="0">
              <a:lnSpc>
                <a:spcPct val="100000"/>
              </a:lnSpc>
              <a:defRPr sz="1200" b="0" u="none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688" y="0"/>
            <a:ext cx="306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1" tIns="45162" rIns="90321" bIns="45162" numCol="1" anchor="t" anchorCtr="0" compatLnSpc="1">
            <a:prstTxWarp prst="textNoShape">
              <a:avLst/>
            </a:prstTxWarp>
          </a:bodyPr>
          <a:lstStyle>
            <a:lvl1pPr algn="r" defTabSz="904875" eaLnBrk="0" hangingPunct="0">
              <a:lnSpc>
                <a:spcPct val="100000"/>
              </a:lnSpc>
              <a:defRPr sz="1200" b="0" u="none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3225" y="690563"/>
            <a:ext cx="6157913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386263"/>
            <a:ext cx="512445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1" tIns="45162" rIns="90321" bIns="451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963"/>
            <a:ext cx="30591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1" tIns="45162" rIns="90321" bIns="45162" numCol="1" anchor="b" anchorCtr="0" compatLnSpc="1">
            <a:prstTxWarp prst="textNoShape">
              <a:avLst/>
            </a:prstTxWarp>
          </a:bodyPr>
          <a:lstStyle>
            <a:lvl1pPr algn="l" defTabSz="904875" eaLnBrk="0" hangingPunct="0">
              <a:lnSpc>
                <a:spcPct val="100000"/>
              </a:lnSpc>
              <a:defRPr sz="1200" b="0" u="none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688" y="8843963"/>
            <a:ext cx="3067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1" tIns="45162" rIns="90321" bIns="45162" numCol="1" anchor="b" anchorCtr="0" compatLnSpc="1">
            <a:prstTxWarp prst="textNoShape">
              <a:avLst/>
            </a:prstTxWarp>
          </a:bodyPr>
          <a:lstStyle>
            <a:lvl1pPr algn="r" defTabSz="904875" eaLnBrk="0" hangingPunct="0">
              <a:lnSpc>
                <a:spcPct val="100000"/>
              </a:lnSpc>
              <a:defRPr sz="1200" b="0" u="none">
                <a:latin typeface="Times" pitchFamily="18" charset="0"/>
              </a:defRPr>
            </a:lvl1pPr>
          </a:lstStyle>
          <a:p>
            <a:pPr>
              <a:defRPr/>
            </a:pPr>
            <a:fld id="{95B38312-9CBD-4CB3-BF01-17662486085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6680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>
            <a:cxnSpLocks noChangeShapeType="1"/>
          </p:cNvCxnSpPr>
          <p:nvPr userDrawn="1"/>
        </p:nvCxnSpPr>
        <p:spPr bwMode="auto">
          <a:xfrm>
            <a:off x="508000" y="990600"/>
            <a:ext cx="11176000" cy="1588"/>
          </a:xfrm>
          <a:prstGeom prst="line">
            <a:avLst/>
          </a:prstGeom>
          <a:noFill/>
          <a:ln w="22225">
            <a:solidFill>
              <a:srgbClr val="003378"/>
            </a:solidFill>
            <a:round/>
            <a:headEnd/>
            <a:tailEnd/>
          </a:ln>
        </p:spPr>
      </p:cxnSp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C7049B7F-398E-46A1-A6C1-DF8BA409A1FB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508000" y="4289400"/>
            <a:ext cx="11176000" cy="1588"/>
          </a:xfrm>
          <a:prstGeom prst="line">
            <a:avLst/>
          </a:prstGeom>
          <a:noFill/>
          <a:ln w="22225">
            <a:solidFill>
              <a:srgbClr val="003378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28377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8000" y="1219200"/>
            <a:ext cx="11176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0400" y="6356351"/>
            <a:ext cx="863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Tahoma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en-US" b="0" u="none" dirty="0">
                <a:solidFill>
                  <a:prstClr val="black">
                    <a:tint val="75000"/>
                  </a:prstClr>
                </a:solidFill>
              </a:rPr>
              <a:t>Distribution Statement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8000" y="6356351"/>
            <a:ext cx="1016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aseline="0">
                <a:solidFill>
                  <a:srgbClr val="898989"/>
                </a:solidFill>
                <a:latin typeface="Tahoma" charset="0"/>
                <a:ea typeface="ＭＳ Ｐゴシック" charset="-128"/>
              </a:defRPr>
            </a:lvl1pPr>
          </a:lstStyle>
          <a:p>
            <a:fld id="{8A4E885B-F91F-4F72-94B2-74CF4AE8BE0F}" type="slidenum">
              <a:rPr lang="en-US" b="0" u="none">
                <a:cs typeface="Arial" charset="0"/>
              </a:rPr>
              <a:pPr/>
              <a:t>‹#›</a:t>
            </a:fld>
            <a:endParaRPr lang="en-US" b="0" u="none" dirty="0">
              <a:cs typeface="Arial" charset="0"/>
            </a:endParaRPr>
          </a:p>
        </p:txBody>
      </p:sp>
      <p:sp>
        <p:nvSpPr>
          <p:cNvPr id="1029" name="Title Placeholder 9"/>
          <p:cNvSpPr>
            <a:spLocks noGrp="1"/>
          </p:cNvSpPr>
          <p:nvPr>
            <p:ph type="title"/>
          </p:nvPr>
        </p:nvSpPr>
        <p:spPr bwMode="auto">
          <a:xfrm>
            <a:off x="2133600" y="152400"/>
            <a:ext cx="9550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Master title style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08000" y="6356351"/>
            <a:ext cx="132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baseline="0">
                <a:solidFill>
                  <a:srgbClr val="898989"/>
                </a:solidFill>
                <a:latin typeface="Tahoma" charset="0"/>
                <a:ea typeface="ＭＳ Ｐゴシック" charset="-128"/>
              </a:defRPr>
            </a:lvl1pPr>
          </a:lstStyle>
          <a:p>
            <a:fld id="{38347507-B88E-43E8-B9A1-69A25E795967}" type="datetime1">
              <a:rPr lang="en-US" b="0" u="none">
                <a:cs typeface="Arial" charset="0"/>
              </a:rPr>
              <a:pPr/>
              <a:t>10/21/2019</a:t>
            </a:fld>
            <a:endParaRPr lang="en-US" b="0" u="none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947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2" r:id="rId1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Tahoma"/>
          <a:ea typeface="ＭＳ Ｐゴシック" charset="-128"/>
          <a:cs typeface="ＭＳ Ｐゴシック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ahoma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ahoma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ahoma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ahoma" charset="0"/>
          <a:ea typeface="ＭＳ Ｐゴシック" charset="-128"/>
          <a:cs typeface="ＭＳ Ｐゴシック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ahoma" charset="0"/>
          <a:ea typeface="ＭＳ Ｐゴシック" charset="-128"/>
          <a:cs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ahoma" charset="0"/>
          <a:ea typeface="ＭＳ Ｐゴシック" charset="-128"/>
          <a:cs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ahoma" charset="0"/>
          <a:ea typeface="ＭＳ Ｐゴシック" charset="-128"/>
          <a:cs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ahoma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600"/>
        </a:spcAft>
        <a:buFont typeface="Arial" charset="0"/>
        <a:buChar char="•"/>
        <a:defRPr kern="1200">
          <a:solidFill>
            <a:schemeClr val="tx1"/>
          </a:solidFill>
          <a:latin typeface="Tahoma"/>
          <a:ea typeface="ＭＳ Ｐゴシック" charset="-128"/>
          <a:cs typeface="ＭＳ Ｐゴシック" charset="-128"/>
        </a:defRPr>
      </a:lvl1pPr>
      <a:lvl2pPr marL="593725" indent="-285750" algn="l" defTabSz="457200" rtl="0" eaLnBrk="0" fontAlgn="base" hangingPunct="0">
        <a:spcBef>
          <a:spcPct val="20000"/>
        </a:spcBef>
        <a:spcAft>
          <a:spcPts val="600"/>
        </a:spcAft>
        <a:buFont typeface="Arial" charset="0"/>
        <a:buChar char="•"/>
        <a:defRPr sz="1600" kern="1200">
          <a:solidFill>
            <a:schemeClr val="tx1"/>
          </a:solidFill>
          <a:latin typeface="Tahoma"/>
          <a:ea typeface="ＭＳ Ｐゴシック" charset="-128"/>
          <a:cs typeface="+mn-cs"/>
        </a:defRPr>
      </a:lvl2pPr>
      <a:lvl3pPr marL="868363" indent="-228600" algn="l" defTabSz="457200" rtl="0" eaLnBrk="0" fontAlgn="base" hangingPunct="0">
        <a:spcBef>
          <a:spcPct val="20000"/>
        </a:spcBef>
        <a:spcAft>
          <a:spcPts val="600"/>
        </a:spcAft>
        <a:buFont typeface="Arial" charset="0"/>
        <a:buChar char="•"/>
        <a:defRPr sz="1400" kern="1200">
          <a:solidFill>
            <a:schemeClr val="tx1"/>
          </a:solidFill>
          <a:latin typeface="Tahoma"/>
          <a:ea typeface="ＭＳ Ｐゴシック" charset="-128"/>
          <a:cs typeface="+mn-cs"/>
        </a:defRPr>
      </a:lvl3pPr>
      <a:lvl4pPr marL="1143000" indent="-228600" algn="l" defTabSz="457200" rtl="0" eaLnBrk="0" fontAlgn="base" hangingPunct="0">
        <a:spcBef>
          <a:spcPct val="20000"/>
        </a:spcBef>
        <a:spcAft>
          <a:spcPts val="600"/>
        </a:spcAft>
        <a:buFont typeface="Arial" charset="0"/>
        <a:buChar char="•"/>
        <a:defRPr sz="1300" kern="1200">
          <a:solidFill>
            <a:schemeClr val="tx1"/>
          </a:solidFill>
          <a:latin typeface="Tahoma"/>
          <a:ea typeface="ＭＳ Ｐゴシック" charset="-128"/>
          <a:cs typeface="+mn-cs"/>
        </a:defRPr>
      </a:lvl4pPr>
      <a:lvl5pPr marL="1416050" indent="-228600" algn="l" defTabSz="457200" rtl="0" eaLnBrk="0" fontAlgn="base" hangingPunct="0">
        <a:spcBef>
          <a:spcPct val="20000"/>
        </a:spcBef>
        <a:spcAft>
          <a:spcPts val="600"/>
        </a:spcAft>
        <a:buFont typeface="Arial" charset="0"/>
        <a:buChar char="•"/>
        <a:defRPr sz="1300" kern="1200">
          <a:solidFill>
            <a:schemeClr val="tx1"/>
          </a:solidFill>
          <a:latin typeface="Tahoma"/>
          <a:ea typeface="ＭＳ Ｐゴシック" charset="-128"/>
          <a:cs typeface="+mn-cs"/>
        </a:defRPr>
      </a:lvl5pPr>
      <a:lvl6pPr marL="1783080" indent="-22860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1200" kern="1200" baseline="0">
          <a:solidFill>
            <a:schemeClr val="tx1"/>
          </a:solidFill>
          <a:latin typeface="Tahoma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5B18966C-2F8D-4D24-9556-757554FF0BE4}"/>
              </a:ext>
            </a:extLst>
          </p:cNvPr>
          <p:cNvSpPr/>
          <p:nvPr/>
        </p:nvSpPr>
        <p:spPr>
          <a:xfrm>
            <a:off x="950684" y="4368797"/>
            <a:ext cx="2414308" cy="218122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292608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200" u="none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Targets </a:t>
            </a:r>
            <a:r>
              <a:rPr lang="en-US" sz="1200" u="none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1200" u="none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Samples</a:t>
            </a:r>
            <a:endParaRPr lang="en-US" sz="1200" u="none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defTabSz="292608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100" b="0" u="none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Indicate which </a:t>
            </a:r>
            <a:r>
              <a:rPr lang="en-US" sz="1100" b="0" u="none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targets you </a:t>
            </a:r>
            <a:r>
              <a:rPr lang="en-US" sz="1100" b="0" u="none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would like to </a:t>
            </a:r>
            <a:r>
              <a:rPr lang="en-US" sz="1100" b="0" u="none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pursue</a:t>
            </a:r>
          </a:p>
          <a:p>
            <a:pPr marL="171450" indent="-171450" defTabSz="292608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100" b="0" u="none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Indicate which samples you would test (e.g., clinical samples, environmental/BSV samples, other laboratory samples)</a:t>
            </a:r>
            <a:endParaRPr lang="en-US" sz="1100" b="0" u="none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defTabSz="292608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100" b="0" u="none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Indicate if samples would be human- or animal-derived</a:t>
            </a:r>
            <a:endParaRPr lang="en-US" sz="1100" b="0" u="none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500" b="0" u="none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0B1D69C-951B-42D6-A681-42038303DDA5}"/>
              </a:ext>
            </a:extLst>
          </p:cNvPr>
          <p:cNvSpPr/>
          <p:nvPr/>
        </p:nvSpPr>
        <p:spPr>
          <a:xfrm>
            <a:off x="889000" y="1063703"/>
            <a:ext cx="6538167" cy="322993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en-US" sz="1200" u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 Objective(s) Graphical Abstract</a:t>
            </a:r>
          </a:p>
          <a:p>
            <a:pPr>
              <a:spcAft>
                <a:spcPts val="300"/>
              </a:spcAft>
            </a:pPr>
            <a:r>
              <a:rPr lang="en-US" sz="1100" b="0" u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Provide a graphical depiction that summarizes:</a:t>
            </a:r>
          </a:p>
          <a:p>
            <a:pPr marL="685800" lvl="1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100" b="0" u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specific problem(s) you are trying to solve</a:t>
            </a:r>
          </a:p>
          <a:p>
            <a:pPr marL="685800" lvl="1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100" b="0" u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project objective(s)</a:t>
            </a:r>
          </a:p>
          <a:p>
            <a:pPr marL="685800" lvl="1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100" b="0" u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approach/experimental design, highlighting your existing team strengths (Technical Areas, Capability Demonstrations, and/or Regulatory Process) </a:t>
            </a:r>
          </a:p>
          <a:p>
            <a:pPr>
              <a:spcAft>
                <a:spcPts val="300"/>
              </a:spcAft>
            </a:pPr>
            <a:r>
              <a:rPr lang="en-US" sz="1100" b="0" u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Images should be clear, uncluttered, and visible from a distance. Concise, supporting text and labels are acceptable</a:t>
            </a:r>
            <a:r>
              <a:rPr lang="en-US" sz="1100" b="0" u="none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spcAft>
                <a:spcPts val="300"/>
              </a:spcAft>
            </a:pPr>
            <a:endParaRPr lang="en-US" sz="1100" b="0" u="none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300"/>
              </a:spcAft>
            </a:pPr>
            <a:r>
              <a:rPr lang="en-US" sz="1100" u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not include any proprietary information </a:t>
            </a:r>
            <a:r>
              <a:rPr lang="en-US" sz="1100" u="none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this slide.</a:t>
            </a:r>
            <a:endParaRPr lang="en-US" sz="1100" u="none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Title 1"/>
          <p:cNvSpPr>
            <a:spLocks noGrp="1"/>
          </p:cNvSpPr>
          <p:nvPr>
            <p:ph type="title" idx="4294967295"/>
          </p:nvPr>
        </p:nvSpPr>
        <p:spPr>
          <a:xfrm>
            <a:off x="527700" y="109162"/>
            <a:ext cx="8382000" cy="448256"/>
          </a:xfrm>
        </p:spPr>
        <p:txBody>
          <a:bodyPr/>
          <a:lstStyle/>
          <a:p>
            <a:r>
              <a:rPr lang="en-US" sz="1800" dirty="0"/>
              <a:t>Project Title</a:t>
            </a:r>
          </a:p>
        </p:txBody>
      </p:sp>
      <p:sp>
        <p:nvSpPr>
          <p:cNvPr id="30" name="Footer Placeholder 1">
            <a:extLst>
              <a:ext uri="{FF2B5EF4-FFF2-40B4-BE49-F238E27FC236}">
                <a16:creationId xmlns:a16="http://schemas.microsoft.com/office/drawing/2014/main" id="{18B9BB8D-C6BD-4432-BAC6-5E914AD5EC4E}"/>
              </a:ext>
            </a:extLst>
          </p:cNvPr>
          <p:cNvSpPr txBox="1">
            <a:spLocks/>
          </p:cNvSpPr>
          <p:nvPr/>
        </p:nvSpPr>
        <p:spPr>
          <a:xfrm>
            <a:off x="2857500" y="6629855"/>
            <a:ext cx="6477000" cy="21862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latinLnBrk="0" hangingPunct="1">
              <a:defRPr sz="900" kern="1200" baseline="0">
                <a:solidFill>
                  <a:srgbClr val="898989"/>
                </a:solidFill>
                <a:latin typeface="Tahoma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700" b="0" u="none" dirty="0"/>
              <a:t>Approved for Public Release, Distribution Unlimited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19F8BC5-C4CD-4604-AD58-82A68F826E7F}"/>
              </a:ext>
            </a:extLst>
          </p:cNvPr>
          <p:cNvSpPr/>
          <p:nvPr/>
        </p:nvSpPr>
        <p:spPr>
          <a:xfrm>
            <a:off x="4062839" y="4368797"/>
            <a:ext cx="3316514" cy="218122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200" u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Current Team Strengths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b="0" u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Select your strength area(s):</a:t>
            </a:r>
          </a:p>
          <a:p>
            <a:pPr marL="36576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b="0" u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TA1 Detection Assay Design and Development </a:t>
            </a:r>
          </a:p>
          <a:p>
            <a:pPr marL="36576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b="0" u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TA2 Device Development and Deployment</a:t>
            </a:r>
          </a:p>
          <a:p>
            <a:pPr marL="36576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b="0" u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Capability Demonstrations</a:t>
            </a:r>
          </a:p>
          <a:p>
            <a:pPr marL="36576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b="0" u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Regulatory Process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b="0" u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research facilities and capabilities do you currently have that uniquely enable you to address DIGET challenges?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AAD0A1F2-95B1-4FE7-AA88-4D7E5F06DF3B}"/>
              </a:ext>
            </a:extLst>
          </p:cNvPr>
          <p:cNvSpPr txBox="1">
            <a:spLocks/>
          </p:cNvSpPr>
          <p:nvPr/>
        </p:nvSpPr>
        <p:spPr bwMode="auto">
          <a:xfrm>
            <a:off x="527700" y="557418"/>
            <a:ext cx="8382000" cy="26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/>
                <a:ea typeface="ＭＳ Ｐゴシック" charset="-128"/>
                <a:cs typeface="ＭＳ Ｐゴシック" charset="-128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en-US" sz="1400" b="0" u="none" dirty="0"/>
              <a:t>Organization – PI Name – Email – Phone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B56CB96-96D1-4A77-8DC1-FC5E06394A31}"/>
              </a:ext>
            </a:extLst>
          </p:cNvPr>
          <p:cNvSpPr/>
          <p:nvPr/>
        </p:nvSpPr>
        <p:spPr>
          <a:xfrm>
            <a:off x="8266923" y="1059027"/>
            <a:ext cx="3246019" cy="322993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en-US" sz="1200" u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 Objective Abstract</a:t>
            </a:r>
          </a:p>
          <a:p>
            <a:r>
              <a:rPr lang="en-US" sz="1100" b="0" u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Provide a written description that supports the graphical abstract of the specific problem(s) you are trying to solve, your project objective(s), and approach/experimental design. Limit to 1 paragraph or a concise bulleted list.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DB2E685-F296-422A-BF4B-6106328351A6}"/>
              </a:ext>
            </a:extLst>
          </p:cNvPr>
          <p:cNvSpPr/>
          <p:nvPr/>
        </p:nvSpPr>
        <p:spPr>
          <a:xfrm>
            <a:off x="8077199" y="4368797"/>
            <a:ext cx="3164115" cy="218122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200" u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Teaming Goals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100" b="0" u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address DIGET challenges,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b="0" u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remaining expertise(s) do you need?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b="0" u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research facilities and capabilities do you need?</a:t>
            </a:r>
          </a:p>
        </p:txBody>
      </p:sp>
    </p:spTree>
    <p:extLst>
      <p:ext uri="{BB962C8B-B14F-4D97-AF65-F5344CB8AC3E}">
        <p14:creationId xmlns:p14="http://schemas.microsoft.com/office/powerpoint/2010/main" val="2636980575"/>
      </p:ext>
    </p:extLst>
  </p:cSld>
  <p:clrMapOvr>
    <a:masterClrMapping/>
  </p:clrMapOvr>
</p:sld>
</file>

<file path=ppt/theme/theme1.xml><?xml version="1.0" encoding="utf-8"?>
<a:theme xmlns:a="http://schemas.openxmlformats.org/drawingml/2006/main" name="1_1007_DARPA_TEMP_BL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44A9B"/>
        </a:solidFill>
        <a:ln>
          <a:solidFill>
            <a:schemeClr val="bg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baseline="0" dirty="0" smtClean="0">
            <a:latin typeface="Tahoma"/>
            <a:cs typeface="Tahom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45A3B3F061E24C993A41C54F64D313" ma:contentTypeVersion="1" ma:contentTypeDescription="Create a new document." ma:contentTypeScope="" ma:versionID="1bb344786982d954e6ed39414b44e95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63a63c4cbdefc6275866ebdada8cca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C700E71-8006-46DA-ABB3-CD032A5E93F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1AA08DDA-C2A9-463C-A2E6-AA3157808DF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D77694-32EB-48F9-B453-FEBDDFC7AA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77AC51D2-A436-437A-85DE-3E84AAB44EB8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53954</TotalTime>
  <Words>238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Tahoma</vt:lpstr>
      <vt:lpstr>Times</vt:lpstr>
      <vt:lpstr>Times New Roman</vt:lpstr>
      <vt:lpstr>1_1007_DARPA_TEMP_BLK</vt:lpstr>
      <vt:lpstr>Project Title</vt:lpstr>
    </vt:vector>
  </TitlesOfParts>
  <Company>DARPA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CBMANET SSEB Brief</dc:title>
  <dc:creator>Wegrzyn, Renee</dc:creator>
  <cp:lastModifiedBy>Koh, Chung-Yan (contr-bto)</cp:lastModifiedBy>
  <cp:revision>1840</cp:revision>
  <cp:lastPrinted>2018-03-13T16:07:02Z</cp:lastPrinted>
  <dcterms:created xsi:type="dcterms:W3CDTF">2001-02-19T12:59:57Z</dcterms:created>
  <dcterms:modified xsi:type="dcterms:W3CDTF">2019-10-21T18:06:05Z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0x0101008745A3B3F061E24C993A41C54F64D313</vt:lpwstr>
  </property>
  <property fmtid="{D5CDD505-2E9C-101B-9397-08002B2CF9AE}" pid="3" name="Order">
    <vt:r8>7800</vt:r8>
  </property>
  <property fmtid="{D5CDD505-2E9C-101B-9397-08002B2CF9AE}" pid="4" name="xd_ProgID">
    <vt:lpwstr/>
  </property>
  <property fmtid="{D5CDD505-2E9C-101B-9397-08002B2CF9AE}" pid="5" name="TemplateUrl">
    <vt:lpwstr/>
  </property>
  <property fmtid="{D5CDD505-2E9C-101B-9397-08002B2CF9AE}" pid="6" name="_dlc_DocIdItemGuid">
    <vt:lpwstr>b07c6ff4-57e5-451c-907e-1d1b1243c4f2</vt:lpwstr>
  </property>
  <property fmtid="{D5CDD505-2E9C-101B-9397-08002B2CF9AE}" pid="7" name="_dlc_DocId">
    <vt:lpwstr>FFPXTDAMCUVD-1-15</vt:lpwstr>
  </property>
  <property fmtid="{D5CDD505-2E9C-101B-9397-08002B2CF9AE}" pid="8" name="_dlc_DocIdUrl">
    <vt:lpwstr>http://sdspwfe-01/offices/STO/_layouts/DocIdRedir.aspx?ID=FFPXTDAMCUVD-1-15, FFPXTDAMCUVD-1-15</vt:lpwstr>
  </property>
</Properties>
</file>