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1" r:id="rId1"/>
    <p:sldMasterId id="2147483872" r:id="rId2"/>
    <p:sldMasterId id="2147483887" r:id="rId3"/>
    <p:sldMasterId id="2147483928" r:id="rId4"/>
    <p:sldMasterId id="2147483942" r:id="rId5"/>
    <p:sldMasterId id="2147484037" r:id="rId6"/>
  </p:sldMasterIdLst>
  <p:notesMasterIdLst>
    <p:notesMasterId r:id="rId43"/>
  </p:notesMasterIdLst>
  <p:handoutMasterIdLst>
    <p:handoutMasterId r:id="rId44"/>
  </p:handoutMasterIdLst>
  <p:sldIdLst>
    <p:sldId id="835" r:id="rId7"/>
    <p:sldId id="942" r:id="rId8"/>
    <p:sldId id="943" r:id="rId9"/>
    <p:sldId id="944" r:id="rId10"/>
    <p:sldId id="945" r:id="rId11"/>
    <p:sldId id="946" r:id="rId12"/>
    <p:sldId id="947" r:id="rId13"/>
    <p:sldId id="948" r:id="rId14"/>
    <p:sldId id="949" r:id="rId15"/>
    <p:sldId id="950" r:id="rId16"/>
    <p:sldId id="932" r:id="rId17"/>
    <p:sldId id="1072" r:id="rId18"/>
    <p:sldId id="1073" r:id="rId19"/>
    <p:sldId id="765" r:id="rId20"/>
    <p:sldId id="766" r:id="rId21"/>
    <p:sldId id="767" r:id="rId22"/>
    <p:sldId id="768" r:id="rId23"/>
    <p:sldId id="986" r:id="rId24"/>
    <p:sldId id="1018" r:id="rId25"/>
    <p:sldId id="974" r:id="rId26"/>
    <p:sldId id="880" r:id="rId27"/>
    <p:sldId id="858" r:id="rId28"/>
    <p:sldId id="997" r:id="rId29"/>
    <p:sldId id="975" r:id="rId30"/>
    <p:sldId id="865" r:id="rId31"/>
    <p:sldId id="1021" r:id="rId32"/>
    <p:sldId id="898" r:id="rId33"/>
    <p:sldId id="1053" r:id="rId34"/>
    <p:sldId id="1054" r:id="rId35"/>
    <p:sldId id="1056" r:id="rId36"/>
    <p:sldId id="1057" r:id="rId37"/>
    <p:sldId id="1058" r:id="rId38"/>
    <p:sldId id="1059" r:id="rId39"/>
    <p:sldId id="1074" r:id="rId40"/>
    <p:sldId id="1069" r:id="rId41"/>
    <p:sldId id="972" r:id="rId42"/>
  </p:sldIdLst>
  <p:sldSz cx="9144000" cy="6858000" type="screen4x3"/>
  <p:notesSz cx="7010400" cy="9296400"/>
  <p:defaultTextStyle>
    <a:defPPr>
      <a:defRPr lang="en-US"/>
    </a:defPPr>
    <a:lvl1pPr algn="l" rtl="0" eaLnBrk="0" fontAlgn="base" hangingPunct="0">
      <a:spcBef>
        <a:spcPct val="0"/>
      </a:spcBef>
      <a:spcAft>
        <a:spcPct val="0"/>
      </a:spcAft>
      <a:defRPr kern="1200">
        <a:solidFill>
          <a:srgbClr val="FFFF00"/>
        </a:solidFill>
        <a:latin typeface="Arial" charset="0"/>
        <a:ea typeface="+mn-ea"/>
        <a:cs typeface="+mn-cs"/>
      </a:defRPr>
    </a:lvl1pPr>
    <a:lvl2pPr marL="457200" algn="l" rtl="0" eaLnBrk="0" fontAlgn="base" hangingPunct="0">
      <a:spcBef>
        <a:spcPct val="0"/>
      </a:spcBef>
      <a:spcAft>
        <a:spcPct val="0"/>
      </a:spcAft>
      <a:defRPr kern="1200">
        <a:solidFill>
          <a:srgbClr val="FFFF00"/>
        </a:solidFill>
        <a:latin typeface="Arial" charset="0"/>
        <a:ea typeface="+mn-ea"/>
        <a:cs typeface="+mn-cs"/>
      </a:defRPr>
    </a:lvl2pPr>
    <a:lvl3pPr marL="914400" algn="l" rtl="0" eaLnBrk="0" fontAlgn="base" hangingPunct="0">
      <a:spcBef>
        <a:spcPct val="0"/>
      </a:spcBef>
      <a:spcAft>
        <a:spcPct val="0"/>
      </a:spcAft>
      <a:defRPr kern="1200">
        <a:solidFill>
          <a:srgbClr val="FFFF00"/>
        </a:solidFill>
        <a:latin typeface="Arial" charset="0"/>
        <a:ea typeface="+mn-ea"/>
        <a:cs typeface="+mn-cs"/>
      </a:defRPr>
    </a:lvl3pPr>
    <a:lvl4pPr marL="1371600" algn="l" rtl="0" eaLnBrk="0" fontAlgn="base" hangingPunct="0">
      <a:spcBef>
        <a:spcPct val="0"/>
      </a:spcBef>
      <a:spcAft>
        <a:spcPct val="0"/>
      </a:spcAft>
      <a:defRPr kern="1200">
        <a:solidFill>
          <a:srgbClr val="FFFF00"/>
        </a:solidFill>
        <a:latin typeface="Arial" charset="0"/>
        <a:ea typeface="+mn-ea"/>
        <a:cs typeface="+mn-cs"/>
      </a:defRPr>
    </a:lvl4pPr>
    <a:lvl5pPr marL="1828800" algn="l" rtl="0" eaLnBrk="0" fontAlgn="base" hangingPunct="0">
      <a:spcBef>
        <a:spcPct val="0"/>
      </a:spcBef>
      <a:spcAft>
        <a:spcPct val="0"/>
      </a:spcAft>
      <a:defRPr kern="1200">
        <a:solidFill>
          <a:srgbClr val="FFFF00"/>
        </a:solidFill>
        <a:latin typeface="Arial" charset="0"/>
        <a:ea typeface="+mn-ea"/>
        <a:cs typeface="+mn-cs"/>
      </a:defRPr>
    </a:lvl5pPr>
    <a:lvl6pPr marL="2286000" algn="l" defTabSz="914400" rtl="0" eaLnBrk="1" latinLnBrk="0" hangingPunct="1">
      <a:defRPr kern="1200">
        <a:solidFill>
          <a:srgbClr val="FFFF00"/>
        </a:solidFill>
        <a:latin typeface="Arial" charset="0"/>
        <a:ea typeface="+mn-ea"/>
        <a:cs typeface="+mn-cs"/>
      </a:defRPr>
    </a:lvl6pPr>
    <a:lvl7pPr marL="2743200" algn="l" defTabSz="914400" rtl="0" eaLnBrk="1" latinLnBrk="0" hangingPunct="1">
      <a:defRPr kern="1200">
        <a:solidFill>
          <a:srgbClr val="FFFF00"/>
        </a:solidFill>
        <a:latin typeface="Arial" charset="0"/>
        <a:ea typeface="+mn-ea"/>
        <a:cs typeface="+mn-cs"/>
      </a:defRPr>
    </a:lvl7pPr>
    <a:lvl8pPr marL="3200400" algn="l" defTabSz="914400" rtl="0" eaLnBrk="1" latinLnBrk="0" hangingPunct="1">
      <a:defRPr kern="1200">
        <a:solidFill>
          <a:srgbClr val="FFFF00"/>
        </a:solidFill>
        <a:latin typeface="Arial" charset="0"/>
        <a:ea typeface="+mn-ea"/>
        <a:cs typeface="+mn-cs"/>
      </a:defRPr>
    </a:lvl8pPr>
    <a:lvl9pPr marL="3657600" algn="l" defTabSz="914400" rtl="0" eaLnBrk="1" latinLnBrk="0" hangingPunct="1">
      <a:defRPr kern="1200">
        <a:solidFill>
          <a:srgbClr val="FFFF00"/>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00"/>
    <a:srgbClr val="8CED33"/>
    <a:srgbClr val="79AB7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206" autoAdjust="0"/>
    <p:restoredTop sz="89501" autoAdjust="0"/>
  </p:normalViewPr>
  <p:slideViewPr>
    <p:cSldViewPr>
      <p:cViewPr varScale="1">
        <p:scale>
          <a:sx n="111" d="100"/>
          <a:sy n="111" d="100"/>
        </p:scale>
        <p:origin x="678"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solidFill>
                  <a:schemeClr val="tx1"/>
                </a:solidFill>
              </a:defRPr>
            </a:lvl1pPr>
          </a:lstStyle>
          <a:p>
            <a:endParaRPr lang="en-US"/>
          </a:p>
        </p:txBody>
      </p:sp>
      <p:sp>
        <p:nvSpPr>
          <p:cNvPr id="210947"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solidFill>
                  <a:schemeClr val="tx1"/>
                </a:solidFill>
              </a:defRPr>
            </a:lvl1pPr>
          </a:lstStyle>
          <a:p>
            <a:endParaRPr lang="en-US"/>
          </a:p>
        </p:txBody>
      </p:sp>
      <p:sp>
        <p:nvSpPr>
          <p:cNvPr id="210948"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solidFill>
                  <a:schemeClr val="tx1"/>
                </a:solidFill>
              </a:defRPr>
            </a:lvl1pPr>
          </a:lstStyle>
          <a:p>
            <a:endParaRPr lang="en-US"/>
          </a:p>
        </p:txBody>
      </p:sp>
      <p:sp>
        <p:nvSpPr>
          <p:cNvPr id="210949"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a:solidFill>
                  <a:schemeClr val="tx1"/>
                </a:solidFill>
              </a:defRPr>
            </a:lvl1pPr>
          </a:lstStyle>
          <a:p>
            <a:fld id="{D39271C1-59DF-4A97-93F4-5E662DDD8B86}" type="slidenum">
              <a:rPr lang="en-US"/>
              <a:pPr/>
              <a:t>‹#›</a:t>
            </a:fld>
            <a:endParaRPr lang="en-US"/>
          </a:p>
        </p:txBody>
      </p:sp>
    </p:spTree>
    <p:extLst>
      <p:ext uri="{BB962C8B-B14F-4D97-AF65-F5344CB8AC3E}">
        <p14:creationId xmlns:p14="http://schemas.microsoft.com/office/powerpoint/2010/main" val="6190634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solidFill>
                  <a:schemeClr val="tx1"/>
                </a:solidFill>
              </a:defRPr>
            </a:lvl1pPr>
          </a:lstStyle>
          <a:p>
            <a:endParaRPr lang="en-US"/>
          </a:p>
        </p:txBody>
      </p:sp>
      <p:sp>
        <p:nvSpPr>
          <p:cNvPr id="10445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solidFill>
                  <a:schemeClr val="tx1"/>
                </a:solidFill>
              </a:defRPr>
            </a:lvl1pPr>
          </a:lstStyle>
          <a:p>
            <a:endParaRPr lang="en-US"/>
          </a:p>
        </p:txBody>
      </p:sp>
      <p:sp>
        <p:nvSpPr>
          <p:cNvPr id="10445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p:spPr>
      </p:sp>
      <p:sp>
        <p:nvSpPr>
          <p:cNvPr id="10445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45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solidFill>
                  <a:schemeClr val="tx1"/>
                </a:solidFill>
              </a:defRPr>
            </a:lvl1pPr>
          </a:lstStyle>
          <a:p>
            <a:endParaRPr lang="en-US"/>
          </a:p>
        </p:txBody>
      </p:sp>
      <p:sp>
        <p:nvSpPr>
          <p:cNvPr id="10445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a:solidFill>
                  <a:schemeClr val="tx1"/>
                </a:solidFill>
              </a:defRPr>
            </a:lvl1pPr>
          </a:lstStyle>
          <a:p>
            <a:fld id="{9234C614-C09D-480B-A03A-8095CA048A51}" type="slidenum">
              <a:rPr lang="en-US"/>
              <a:pPr/>
              <a:t>‹#›</a:t>
            </a:fld>
            <a:endParaRPr lang="en-US"/>
          </a:p>
        </p:txBody>
      </p:sp>
    </p:spTree>
    <p:extLst>
      <p:ext uri="{BB962C8B-B14F-4D97-AF65-F5344CB8AC3E}">
        <p14:creationId xmlns:p14="http://schemas.microsoft.com/office/powerpoint/2010/main" val="4025743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pnas.org/content/109/37/E2415.ful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pnas.org/content/early/2012/07/30/1205276109.full.pdf+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pnas.org/content/109/37/E2415.full"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ncdc.noaa.gov/indicator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eoearth.org/article/Milankovitch_cycles"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www.climatecentral.org/news/antarctic-ice-bubbles-may-solve-carbon-temperature-paradox-15663" TargetMode="External"/><Relationship Id="rId4" Type="http://schemas.openxmlformats.org/officeDocument/2006/relationships/hyperlink" Target="http://www.skepticalscience.com/skakun-co2-temp-lag.html"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esrl.noaa.gov/gmd/ccgg/trends/mlo.html"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esrl.noaa.gov/gmd/ccgg/trends/"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www.oecd.org/environment/environmentalindicatorsmodellingandoutlooks/climatechangechapteroftheoecdenvironmentaloutlookto2050theconsequencesofinaction.htm"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data.nodc.noaa.gov/woa/PUBLICATIONS/grlheat12.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climatewatch.noaa.gov/article/2011/climate-change-ocean-heat-content"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arthobservatory.nasa.gov/Features/WorldOfChange/sea_ice.php"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www.wunderground.com/climate/SeaIce.asp" TargetMode="External"/><Relationship Id="rId4" Type="http://schemas.openxmlformats.org/officeDocument/2006/relationships/hyperlink" Target="http://nsidc.org/arcticseaicenews/2012/09/arctic-sea-ice-extent-settles-at-record-seasonal-minimum/"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arthobservatory.nasa.gov/IOTD/view.php?id=79256"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nsidc.org/arcticseaicenews/2012/09/arctic-sea-ice-extent-settles-at-record-seasonal-minimu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50804930-E461-4AD4-8319-13F7C2C6A864}" type="slidenum">
              <a:rPr lang="en-US" smtClean="0">
                <a:solidFill>
                  <a:prstClr val="black"/>
                </a:solidFill>
              </a:rPr>
              <a:pPr/>
              <a:t>1</a:t>
            </a:fld>
            <a:endParaRPr lang="en-US">
              <a:solidFill>
                <a:prstClr val="black"/>
              </a:solidFill>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p:spPr>
        <p:txBody>
          <a:bodyPr/>
          <a:lstStyle/>
          <a:p>
            <a:pPr eaLnBrk="1" hangingPunct="1"/>
            <a:endParaRPr lang="ru-RU" dirty="0"/>
          </a:p>
        </p:txBody>
      </p:sp>
    </p:spTree>
    <p:extLst>
      <p:ext uri="{BB962C8B-B14F-4D97-AF65-F5344CB8AC3E}">
        <p14:creationId xmlns:p14="http://schemas.microsoft.com/office/powerpoint/2010/main" val="30997895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baseline="0" dirty="0"/>
              <a:t>(Note: Previous speaker –NOAA scientist- previews some of the evidence for climate change, in a climate “primer” discussion; he does not discuss these two points that I’m about to present)</a:t>
            </a:r>
            <a:r>
              <a:rPr lang="en-US" i="1" dirty="0"/>
              <a:t> </a:t>
            </a:r>
          </a:p>
          <a:p>
            <a:endParaRPr lang="en-US" dirty="0"/>
          </a:p>
          <a:p>
            <a:r>
              <a:rPr lang="en-US" dirty="0"/>
              <a:t>As noted in the previous</a:t>
            </a:r>
            <a:r>
              <a:rPr lang="en-US" baseline="0" dirty="0"/>
              <a:t> presentation, evidence for climate change is present in a number of physical and natural systems.  From a public health perspective, there are two key findings that are particularly salient for our discussion:</a:t>
            </a:r>
          </a:p>
          <a:p>
            <a:endParaRPr lang="en-US" baseline="0" dirty="0"/>
          </a:p>
          <a:p>
            <a:r>
              <a:rPr lang="en-US" baseline="0" dirty="0"/>
              <a:t>First is the fact that while climate change alters the average (mean) global temperature, that is, the average temperature, season by season, in a given locale, it is also altering the frequency of days with extremely high temperatures, thus altering the variance of the temperature distribution.  </a:t>
            </a:r>
          </a:p>
          <a:p>
            <a:endParaRPr lang="en-US" baseline="0" dirty="0"/>
          </a:p>
          <a:p>
            <a:r>
              <a:rPr lang="en-US" baseline="0" dirty="0"/>
              <a:t>Second is the fact that warming is not occurring evenly; some places are warming at a faster rate than other areas.  I’ll present the evidence for this in the following few slides.</a:t>
            </a:r>
          </a:p>
          <a:p>
            <a:r>
              <a:rPr lang="en-US" baseline="0" dirty="0"/>
              <a:t>  </a:t>
            </a:r>
            <a:endParaRPr lang="en-US" dirty="0"/>
          </a:p>
        </p:txBody>
      </p:sp>
      <p:sp>
        <p:nvSpPr>
          <p:cNvPr id="4" name="Slide Number Placeholder 3"/>
          <p:cNvSpPr>
            <a:spLocks noGrp="1"/>
          </p:cNvSpPr>
          <p:nvPr>
            <p:ph type="sldNum" sz="quarter" idx="10"/>
          </p:nvPr>
        </p:nvSpPr>
        <p:spPr/>
        <p:txBody>
          <a:bodyPr/>
          <a:lstStyle/>
          <a:p>
            <a:fld id="{786D9351-C9C7-444E-9F6D-88DFC621AFBF}" type="slidenum">
              <a:rPr lang="en-US" smtClean="0"/>
              <a:t>11</a:t>
            </a:fld>
            <a:endParaRPr lang="en-US"/>
          </a:p>
        </p:txBody>
      </p:sp>
    </p:spTree>
    <p:extLst>
      <p:ext uri="{BB962C8B-B14F-4D97-AF65-F5344CB8AC3E}">
        <p14:creationId xmlns:p14="http://schemas.microsoft.com/office/powerpoint/2010/main" val="2367878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1"/>
          <p:cNvSpPr>
            <a:spLocks noGrp="1" noRot="1" noChangeAspect="1" noChangeArrowheads="1" noTextEdit="1"/>
          </p:cNvSpPr>
          <p:nvPr>
            <p:ph type="sldImg"/>
          </p:nvPr>
        </p:nvSpPr>
        <p:spPr>
          <a:solidFill>
            <a:srgbClr val="FFFFFF"/>
          </a:solidFill>
          <a:ln/>
        </p:spPr>
      </p:sp>
      <p:sp>
        <p:nvSpPr>
          <p:cNvPr id="47616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Bold" pitchFamily="34" charset="0"/>
              </a:rPr>
              <a:t>ID #1193 - Can be used in noncommercial online and TV broadcasts of your presentation, but not modified.</a:t>
            </a:r>
            <a:endParaRPr lang="en-US" altLang="en-US">
              <a:latin typeface="Arial Bold" pitchFamily="34" charset="0"/>
            </a:endParaRPr>
          </a:p>
          <a:p>
            <a:r>
              <a:rPr lang="en-US" altLang="en-US" b="1">
                <a:latin typeface="Arial Bold" pitchFamily="34" charset="0"/>
              </a:rPr>
              <a:t> </a:t>
            </a:r>
            <a:endParaRPr lang="en-US" altLang="en-US">
              <a:latin typeface="Arial Bold" pitchFamily="34" charset="0"/>
            </a:endParaRPr>
          </a:p>
          <a:p>
            <a:r>
              <a:rPr lang="en-US" altLang="en-US">
                <a:latin typeface="Arial Bold" pitchFamily="34" charset="0"/>
              </a:rPr>
              <a:t>This series of graphs shows the average distribution of hot days, cold and normal days, as compared to the 1951-1980 baseline. In the mid 20</a:t>
            </a:r>
            <a:r>
              <a:rPr lang="en-US" altLang="en-US" baseline="30000">
                <a:latin typeface="Arial Bold" pitchFamily="34" charset="0"/>
              </a:rPr>
              <a:t>th</a:t>
            </a:r>
            <a:r>
              <a:rPr lang="en-US" altLang="en-US">
                <a:latin typeface="Arial Bold" pitchFamily="34" charset="0"/>
              </a:rPr>
              <a:t> century, there were about one-third cooler than normal days and one-third normal days and one-third warmer than normal. </a:t>
            </a:r>
          </a:p>
          <a:p>
            <a:r>
              <a:rPr lang="en-US" altLang="en-US">
                <a:latin typeface="Arial Bold" pitchFamily="34" charset="0"/>
              </a:rPr>
              <a:t> </a:t>
            </a:r>
          </a:p>
          <a:p>
            <a:r>
              <a:rPr lang="en-US" altLang="en-US" b="1">
                <a:latin typeface="Arial Bold" pitchFamily="34" charset="0"/>
              </a:rPr>
              <a:t> </a:t>
            </a:r>
            <a:endParaRPr lang="en-US" altLang="en-US">
              <a:latin typeface="Arial Bold" pitchFamily="34" charset="0"/>
            </a:endParaRPr>
          </a:p>
          <a:p>
            <a:r>
              <a:rPr lang="en-US" altLang="en-US" b="1">
                <a:latin typeface="Arial Bold" pitchFamily="34" charset="0"/>
              </a:rPr>
              <a:t>DESCRIPTION:</a:t>
            </a:r>
            <a:r>
              <a:rPr lang="en-US" altLang="en-US">
                <a:latin typeface="Arial Bold" pitchFamily="34" charset="0"/>
              </a:rPr>
              <a:t> Graph of the frequency of cool, average and warm summer temperatures in the Northern Hemisphere (compared to a 1951-1980 base period), 1951-1980. The horizontal axis is in units of local standard deviation.</a:t>
            </a:r>
          </a:p>
          <a:p>
            <a:r>
              <a:rPr lang="en-US" altLang="en-US">
                <a:latin typeface="Arial Bold" pitchFamily="34" charset="0"/>
              </a:rPr>
              <a:t> </a:t>
            </a:r>
          </a:p>
          <a:p>
            <a:r>
              <a:rPr lang="en-US" altLang="en-US" b="1">
                <a:latin typeface="Arial Bold" pitchFamily="34" charset="0"/>
              </a:rPr>
              <a:t>ADDITIONAL TALKING POINTS: </a:t>
            </a:r>
            <a:r>
              <a:rPr lang="en-US" altLang="en-US">
                <a:latin typeface="Arial Bold" pitchFamily="34" charset="0"/>
              </a:rPr>
              <a:t>Dr. Hansen and his colleagues recently examined the frequency of different categories of summer temperatures.* This series of graphs show the shift over time towards more warmer than average conditions.</a:t>
            </a:r>
          </a:p>
          <a:p>
            <a:r>
              <a:rPr lang="en-US" altLang="en-US" b="1">
                <a:latin typeface="Arial Bold" pitchFamily="34" charset="0"/>
              </a:rPr>
              <a:t> </a:t>
            </a:r>
            <a:endParaRPr lang="en-US" altLang="en-US">
              <a:latin typeface="Arial Bold" pitchFamily="34" charset="0"/>
            </a:endParaRPr>
          </a:p>
          <a:p>
            <a:r>
              <a:rPr lang="en-US" altLang="en-US" b="1">
                <a:latin typeface="Arial Bold" pitchFamily="34" charset="0"/>
              </a:rPr>
              <a:t>REFERENCES:</a:t>
            </a:r>
            <a:endParaRPr lang="en-US" altLang="en-US">
              <a:latin typeface="Arial Bold" pitchFamily="34" charset="0"/>
            </a:endParaRPr>
          </a:p>
          <a:p>
            <a:r>
              <a:rPr lang="en-US" altLang="en-US">
                <a:latin typeface="Arial Bold" pitchFamily="34" charset="0"/>
              </a:rPr>
              <a:t>* J. Hansen, M. Sato, and R. Ruedy, “Perception of climate change,” </a:t>
            </a:r>
            <a:r>
              <a:rPr lang="en-US" altLang="en-US" i="1">
                <a:latin typeface="Arial Bold" pitchFamily="34" charset="0"/>
              </a:rPr>
              <a:t>Proceedings of the National Academy of Sciences </a:t>
            </a:r>
            <a:r>
              <a:rPr lang="en-US" altLang="en-US">
                <a:latin typeface="Arial Bold" pitchFamily="34" charset="0"/>
              </a:rPr>
              <a:t>(August 6, 2012). </a:t>
            </a:r>
            <a:r>
              <a:rPr lang="en-US" altLang="en-US">
                <a:latin typeface="Arial Bold" pitchFamily="34" charset="0"/>
                <a:hlinkClick r:id="rId3"/>
              </a:rPr>
              <a:t>http://www.pnas.org/content/109/37/E2415.full</a:t>
            </a:r>
            <a:endParaRPr lang="en-US" altLang="en-US">
              <a:latin typeface="Arial Bold" pitchFamily="34" charset="0"/>
            </a:endParaRPr>
          </a:p>
          <a:p>
            <a:r>
              <a:rPr lang="en-US" altLang="en-US">
                <a:latin typeface="Arial Bold" pitchFamily="34" charset="0"/>
              </a:rPr>
              <a:t> </a:t>
            </a:r>
          </a:p>
        </p:txBody>
      </p:sp>
    </p:spTree>
    <p:extLst>
      <p:ext uri="{BB962C8B-B14F-4D97-AF65-F5344CB8AC3E}">
        <p14:creationId xmlns:p14="http://schemas.microsoft.com/office/powerpoint/2010/main" val="23749264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1"/>
          <p:cNvSpPr>
            <a:spLocks noGrp="1" noRot="1" noChangeAspect="1" noChangeArrowheads="1" noTextEdit="1"/>
          </p:cNvSpPr>
          <p:nvPr>
            <p:ph type="sldImg"/>
          </p:nvPr>
        </p:nvSpPr>
        <p:spPr>
          <a:solidFill>
            <a:srgbClr val="FFFFFF"/>
          </a:solidFill>
          <a:ln/>
        </p:spPr>
      </p:sp>
      <p:sp>
        <p:nvSpPr>
          <p:cNvPr id="47718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Bold" pitchFamily="34" charset="0"/>
              </a:rPr>
              <a:t>ID #1194 - Can be used in noncommercial online and TV broadcasts of your presentation, but not modified.</a:t>
            </a:r>
            <a:endParaRPr lang="en-US" altLang="en-US">
              <a:latin typeface="Arial Bold" pitchFamily="34" charset="0"/>
            </a:endParaRPr>
          </a:p>
          <a:p>
            <a:r>
              <a:rPr lang="en-US" altLang="en-US">
                <a:latin typeface="Arial Bold" pitchFamily="34" charset="0"/>
              </a:rPr>
              <a:t>		</a:t>
            </a:r>
          </a:p>
          <a:p>
            <a:r>
              <a:rPr lang="en-US" altLang="en-US">
                <a:latin typeface="Arial Bold" pitchFamily="34" charset="0"/>
              </a:rPr>
              <a:t>But in the late 20</a:t>
            </a:r>
            <a:r>
              <a:rPr lang="en-US" altLang="en-US" baseline="30000">
                <a:latin typeface="Arial Bold" pitchFamily="34" charset="0"/>
              </a:rPr>
              <a:t>th</a:t>
            </a:r>
            <a:r>
              <a:rPr lang="en-US" altLang="en-US">
                <a:latin typeface="Arial Bold" pitchFamily="34" charset="0"/>
              </a:rPr>
              <a:t> century, the whole graph started shifting towards the warm side. All of a sudden we see extremely hot events occurring.</a:t>
            </a:r>
          </a:p>
          <a:p>
            <a:r>
              <a:rPr lang="en-US" altLang="en-US">
                <a:latin typeface="Arial Bold" pitchFamily="34" charset="0"/>
              </a:rPr>
              <a:t> </a:t>
            </a:r>
          </a:p>
          <a:p>
            <a:r>
              <a:rPr lang="en-US" altLang="en-US">
                <a:latin typeface="Arial Bold" pitchFamily="34" charset="0"/>
              </a:rPr>
              <a:t> </a:t>
            </a:r>
          </a:p>
          <a:p>
            <a:r>
              <a:rPr lang="en-US" altLang="en-US" b="1">
                <a:latin typeface="Arial Bold" pitchFamily="34" charset="0"/>
              </a:rPr>
              <a:t>DESCRIPTION:</a:t>
            </a:r>
            <a:r>
              <a:rPr lang="en-US" altLang="en-US">
                <a:latin typeface="Arial Bold" pitchFamily="34" charset="0"/>
              </a:rPr>
              <a:t> Graph of the frequency of cool, average and warm summer temperatures in the Northern Hemisphere, 1981-1991 (compared to a 1951-1980 base period). The horizontal axis is in units of local standard deviation.</a:t>
            </a:r>
          </a:p>
          <a:p>
            <a:r>
              <a:rPr lang="en-US" altLang="en-US" b="1">
                <a:latin typeface="Arial Bold" pitchFamily="34" charset="0"/>
              </a:rPr>
              <a:t> </a:t>
            </a:r>
            <a:endParaRPr lang="en-US" altLang="en-US">
              <a:latin typeface="Arial Bold" pitchFamily="34" charset="0"/>
            </a:endParaRPr>
          </a:p>
          <a:p>
            <a:r>
              <a:rPr lang="en-US" altLang="en-US" b="1">
                <a:latin typeface="Arial Bold" pitchFamily="34" charset="0"/>
              </a:rPr>
              <a:t>ADDITIONAL TALKING POINTS: </a:t>
            </a:r>
            <a:r>
              <a:rPr lang="en-US" altLang="en-US">
                <a:latin typeface="Arial Bold" pitchFamily="34" charset="0"/>
              </a:rPr>
              <a:t>In the 1980s and 1990s, we see the appearance of a new category of temperature deviations: “extremely hot.”* </a:t>
            </a:r>
          </a:p>
          <a:p>
            <a:r>
              <a:rPr lang="en-US" altLang="en-US" b="1">
                <a:latin typeface="Arial Bold" pitchFamily="34" charset="0"/>
              </a:rPr>
              <a:t> </a:t>
            </a:r>
            <a:endParaRPr lang="en-US" altLang="en-US">
              <a:latin typeface="Arial Bold" pitchFamily="34" charset="0"/>
            </a:endParaRPr>
          </a:p>
          <a:p>
            <a:r>
              <a:rPr lang="en-US" altLang="en-US" b="1">
                <a:latin typeface="Arial Bold" pitchFamily="34" charset="0"/>
              </a:rPr>
              <a:t>REFERENCES:</a:t>
            </a:r>
            <a:endParaRPr lang="en-US" altLang="en-US">
              <a:latin typeface="Arial Bold" pitchFamily="34" charset="0"/>
            </a:endParaRPr>
          </a:p>
          <a:p>
            <a:r>
              <a:rPr lang="en-US" altLang="en-US">
                <a:latin typeface="Arial Bold" pitchFamily="34" charset="0"/>
              </a:rPr>
              <a:t>* J. Hansen, M. Sato, and R. Ruedy, “Perception of climate change,” </a:t>
            </a:r>
            <a:r>
              <a:rPr lang="en-US" altLang="en-US" i="1">
                <a:latin typeface="Arial Bold" pitchFamily="34" charset="0"/>
              </a:rPr>
              <a:t>Proceedings of the National Academy of Sciences </a:t>
            </a:r>
            <a:r>
              <a:rPr lang="en-US" altLang="en-US">
                <a:latin typeface="Arial Bold" pitchFamily="34" charset="0"/>
              </a:rPr>
              <a:t>(August 6, 2012). </a:t>
            </a:r>
            <a:r>
              <a:rPr lang="en-US" altLang="en-US">
                <a:latin typeface="Arial Bold" pitchFamily="34" charset="0"/>
                <a:hlinkClick r:id="rId3"/>
              </a:rPr>
              <a:t>http://www.pnas.org/content/early/2012/07/30/1205276109.full.pdf+html</a:t>
            </a:r>
            <a:r>
              <a:rPr lang="en-US" altLang="en-US">
                <a:latin typeface="Arial Bold" pitchFamily="34" charset="0"/>
              </a:rPr>
              <a:t> </a:t>
            </a:r>
          </a:p>
          <a:p>
            <a:r>
              <a:rPr lang="en-US" altLang="en-US" b="1">
                <a:latin typeface="Arial Bold" pitchFamily="34" charset="0"/>
              </a:rPr>
              <a:t> </a:t>
            </a:r>
            <a:endParaRPr lang="en-US" altLang="en-US">
              <a:latin typeface="Arial Bold" pitchFamily="34" charset="0"/>
            </a:endParaRPr>
          </a:p>
        </p:txBody>
      </p:sp>
    </p:spTree>
    <p:extLst>
      <p:ext uri="{BB962C8B-B14F-4D97-AF65-F5344CB8AC3E}">
        <p14:creationId xmlns:p14="http://schemas.microsoft.com/office/powerpoint/2010/main" val="1901107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1"/>
          <p:cNvSpPr>
            <a:spLocks noGrp="1" noRot="1" noChangeAspect="1" noChangeArrowheads="1" noTextEdit="1"/>
          </p:cNvSpPr>
          <p:nvPr>
            <p:ph type="sldImg"/>
          </p:nvPr>
        </p:nvSpPr>
        <p:spPr>
          <a:solidFill>
            <a:srgbClr val="FFFFFF"/>
          </a:solidFill>
          <a:ln/>
        </p:spPr>
      </p:sp>
      <p:sp>
        <p:nvSpPr>
          <p:cNvPr id="47821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Bold" pitchFamily="34" charset="0"/>
              </a:rPr>
              <a:t>ID #1195 - Can be used in noncommercial online and TV broadcasts of your presentation, but not modified.</a:t>
            </a:r>
            <a:endParaRPr lang="en-US" altLang="en-US">
              <a:latin typeface="Arial Bold" pitchFamily="34" charset="0"/>
            </a:endParaRPr>
          </a:p>
          <a:p>
            <a:r>
              <a:rPr lang="en-US" altLang="en-US">
                <a:latin typeface="Arial Bold" pitchFamily="34" charset="0"/>
              </a:rPr>
              <a:t> </a:t>
            </a:r>
          </a:p>
          <a:p>
            <a:r>
              <a:rPr lang="en-US" altLang="en-US">
                <a:latin typeface="Arial Bold" pitchFamily="34" charset="0"/>
              </a:rPr>
              <a:t>In the 1990s, it shifts further, and we get even more extreme events.</a:t>
            </a:r>
          </a:p>
          <a:p>
            <a:r>
              <a:rPr lang="en-US" altLang="en-US">
                <a:latin typeface="Arial Bold" pitchFamily="34" charset="0"/>
              </a:rPr>
              <a:t> </a:t>
            </a:r>
          </a:p>
          <a:p>
            <a:r>
              <a:rPr lang="en-US" altLang="en-US">
                <a:latin typeface="Arial Bold" pitchFamily="34" charset="0"/>
              </a:rPr>
              <a:t> </a:t>
            </a:r>
          </a:p>
          <a:p>
            <a:r>
              <a:rPr lang="en-US" altLang="en-US" b="1">
                <a:latin typeface="Arial Bold" pitchFamily="34" charset="0"/>
              </a:rPr>
              <a:t>DESCRIPTION:</a:t>
            </a:r>
            <a:r>
              <a:rPr lang="en-US" altLang="en-US">
                <a:latin typeface="Arial Bold" pitchFamily="34" charset="0"/>
              </a:rPr>
              <a:t> Graph of the frequency of cool, average and warm summer temperatures in the Northern Hemisphere, 1991-2001 (compared to a 1951-1980 base period). The horizontal axis is in units of local standard deviation.</a:t>
            </a:r>
          </a:p>
          <a:p>
            <a:r>
              <a:rPr lang="en-US" altLang="en-US" b="1">
                <a:latin typeface="Arial Bold" pitchFamily="34" charset="0"/>
              </a:rPr>
              <a:t> </a:t>
            </a:r>
            <a:endParaRPr lang="en-US" altLang="en-US">
              <a:latin typeface="Arial Bold" pitchFamily="34" charset="0"/>
            </a:endParaRPr>
          </a:p>
        </p:txBody>
      </p:sp>
    </p:spTree>
    <p:extLst>
      <p:ext uri="{BB962C8B-B14F-4D97-AF65-F5344CB8AC3E}">
        <p14:creationId xmlns:p14="http://schemas.microsoft.com/office/powerpoint/2010/main" val="13875627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1"/>
          <p:cNvSpPr>
            <a:spLocks noGrp="1" noRot="1" noChangeAspect="1" noChangeArrowheads="1" noTextEdit="1"/>
          </p:cNvSpPr>
          <p:nvPr>
            <p:ph type="sldImg"/>
          </p:nvPr>
        </p:nvSpPr>
        <p:spPr>
          <a:solidFill>
            <a:srgbClr val="FFFFFF"/>
          </a:solidFill>
          <a:ln/>
        </p:spPr>
      </p:sp>
      <p:sp>
        <p:nvSpPr>
          <p:cNvPr id="47923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Bold" pitchFamily="34" charset="0"/>
              </a:rPr>
              <a:t>ID #1196 - Can be used in noncommercial online and TV broadcasts of your presentation, but not modified.</a:t>
            </a:r>
            <a:endParaRPr lang="en-US" altLang="en-US">
              <a:latin typeface="Arial Bold" pitchFamily="34" charset="0"/>
            </a:endParaRPr>
          </a:p>
          <a:p>
            <a:r>
              <a:rPr lang="en-US" altLang="en-US">
                <a:latin typeface="Arial Bold" pitchFamily="34" charset="0"/>
              </a:rPr>
              <a:t> </a:t>
            </a:r>
          </a:p>
          <a:p>
            <a:r>
              <a:rPr lang="en-US" altLang="en-US">
                <a:latin typeface="Arial Bold" pitchFamily="34" charset="0"/>
              </a:rPr>
              <a:t>And in the most recent decade, we see even more extreme events. All of a sudden the number of extremely hot days is larger than the number of cooler than normal days. The whole graph has spread out. There are still colder than normal days but the distribution has changed. The extreme temperature events use to cover just 0.1 percent of the Earth, now they cover 10 percent. That is a 100 fold increase, globally. </a:t>
            </a:r>
          </a:p>
          <a:p>
            <a:r>
              <a:rPr lang="en-US" altLang="en-US">
                <a:latin typeface="Arial Bold" pitchFamily="34" charset="0"/>
              </a:rPr>
              <a:t> </a:t>
            </a:r>
          </a:p>
          <a:p>
            <a:r>
              <a:rPr lang="en-US" altLang="en-US">
                <a:latin typeface="Arial Bold" pitchFamily="34" charset="0"/>
              </a:rPr>
              <a:t> </a:t>
            </a:r>
          </a:p>
          <a:p>
            <a:r>
              <a:rPr lang="en-US" altLang="en-US" b="1">
                <a:latin typeface="Arial Bold" pitchFamily="34" charset="0"/>
              </a:rPr>
              <a:t>DESCRIPTION:</a:t>
            </a:r>
            <a:r>
              <a:rPr lang="en-US" altLang="en-US">
                <a:latin typeface="Arial Bold" pitchFamily="34" charset="0"/>
              </a:rPr>
              <a:t> Graph of the frequency of cool, average and warm summer temperatures in the Northern Hemisphere, 2001-2011 (compared to a 1951-1980 base period). The horizontal axis is in units of local standard deviation.</a:t>
            </a:r>
          </a:p>
          <a:p>
            <a:r>
              <a:rPr lang="en-US" altLang="en-US" b="1">
                <a:latin typeface="Arial Bold" pitchFamily="34" charset="0"/>
              </a:rPr>
              <a:t> </a:t>
            </a:r>
            <a:endParaRPr lang="en-US" altLang="en-US">
              <a:latin typeface="Arial Bold" pitchFamily="34" charset="0"/>
            </a:endParaRPr>
          </a:p>
          <a:p>
            <a:r>
              <a:rPr lang="en-US" altLang="en-US" b="1">
                <a:latin typeface="Arial Bold" pitchFamily="34" charset="0"/>
              </a:rPr>
              <a:t>ADDITIONAL TALKING POINTS:</a:t>
            </a:r>
            <a:r>
              <a:rPr lang="en-US" altLang="en-US">
                <a:latin typeface="Arial Bold" pitchFamily="34" charset="0"/>
              </a:rPr>
              <a:t> In just the past three decades, hot summers have become much more frequent and cold summers much less frequent. If we keep polluting like normal, the “extreme” temperatures we’re experiencing now will become the norm over the next 50 years and the hottest temperatures more common.*</a:t>
            </a:r>
          </a:p>
          <a:p>
            <a:r>
              <a:rPr lang="en-US" altLang="en-US">
                <a:latin typeface="Arial Bold" pitchFamily="34" charset="0"/>
              </a:rPr>
              <a:t> </a:t>
            </a:r>
          </a:p>
          <a:p>
            <a:r>
              <a:rPr lang="en-US" altLang="en-US" b="1">
                <a:latin typeface="Arial Bold" pitchFamily="34" charset="0"/>
              </a:rPr>
              <a:t>REFERENCES</a:t>
            </a:r>
            <a:r>
              <a:rPr lang="en-US" altLang="en-US">
                <a:latin typeface="Arial Bold" pitchFamily="34" charset="0"/>
              </a:rPr>
              <a:t>: </a:t>
            </a:r>
          </a:p>
          <a:p>
            <a:r>
              <a:rPr lang="en-US" altLang="en-US">
                <a:latin typeface="Arial Bold" pitchFamily="34" charset="0"/>
              </a:rPr>
              <a:t>* J. Hansen, M. Sato and R. Ruedy, “Perception of climate change,” </a:t>
            </a:r>
            <a:r>
              <a:rPr lang="en-US" altLang="en-US" i="1">
                <a:latin typeface="Arial Bold" pitchFamily="34" charset="0"/>
              </a:rPr>
              <a:t>Proceedings of the National Academy of Sciences </a:t>
            </a:r>
            <a:r>
              <a:rPr lang="en-US" altLang="en-US">
                <a:latin typeface="Arial Bold" pitchFamily="34" charset="0"/>
              </a:rPr>
              <a:t>(August 6, 2012). </a:t>
            </a:r>
            <a:r>
              <a:rPr lang="en-US" altLang="en-US">
                <a:latin typeface="Arial Bold" pitchFamily="34" charset="0"/>
                <a:hlinkClick r:id="rId3"/>
              </a:rPr>
              <a:t>http://www.pnas.org/content/109/37/E2415.full</a:t>
            </a:r>
            <a:endParaRPr lang="en-US" altLang="en-US">
              <a:latin typeface="Arial Bold" pitchFamily="34" charset="0"/>
            </a:endParaRPr>
          </a:p>
          <a:p>
            <a:r>
              <a:rPr lang="en-US" altLang="en-US" b="1">
                <a:latin typeface="Arial Bold" pitchFamily="34" charset="0"/>
              </a:rPr>
              <a:t> </a:t>
            </a:r>
            <a:endParaRPr lang="en-US" altLang="en-US">
              <a:latin typeface="Arial Bold" pitchFamily="34" charset="0"/>
            </a:endParaRPr>
          </a:p>
        </p:txBody>
      </p:sp>
    </p:spTree>
    <p:extLst>
      <p:ext uri="{BB962C8B-B14F-4D97-AF65-F5344CB8AC3E}">
        <p14:creationId xmlns:p14="http://schemas.microsoft.com/office/powerpoint/2010/main" val="1801950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Unusually</a:t>
            </a:r>
            <a:r>
              <a:rPr lang="en-US" baseline="0" dirty="0"/>
              <a:t> high rainfall events increases the likelihood of waterborne diseases by contaminating drinking water sources or recreational water use.</a:t>
            </a:r>
            <a:endParaRPr lang="en-US" dirty="0"/>
          </a:p>
          <a:p>
            <a:endParaRPr lang="en-US" dirty="0"/>
          </a:p>
          <a:p>
            <a:r>
              <a:rPr lang="en-US" dirty="0"/>
              <a:t>This slide draws information from a study</a:t>
            </a:r>
            <a:r>
              <a:rPr lang="en-US" baseline="0" dirty="0"/>
              <a:t> that linked waterborne disease outbreaks with high </a:t>
            </a:r>
            <a:r>
              <a:rPr lang="en-US" dirty="0"/>
              <a:t>precipitation events.</a:t>
            </a:r>
          </a:p>
        </p:txBody>
      </p:sp>
      <p:sp>
        <p:nvSpPr>
          <p:cNvPr id="4" name="Slide Number Placeholder 3"/>
          <p:cNvSpPr>
            <a:spLocks noGrp="1"/>
          </p:cNvSpPr>
          <p:nvPr>
            <p:ph type="sldNum" sz="quarter" idx="10"/>
          </p:nvPr>
        </p:nvSpPr>
        <p:spPr/>
        <p:txBody>
          <a:bodyPr/>
          <a:lstStyle/>
          <a:p>
            <a:fld id="{786D9351-C9C7-444E-9F6D-88DFC621AFBF}"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1785686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B52277-8C0B-4266-9A77-F4447941316F}" type="slidenum">
              <a:rPr lang="en-US"/>
              <a:pPr/>
              <a:t>23</a:t>
            </a:fld>
            <a:endParaRPr lang="en-US"/>
          </a:p>
        </p:txBody>
      </p:sp>
      <p:sp>
        <p:nvSpPr>
          <p:cNvPr id="488450" name="Rectangle 2"/>
          <p:cNvSpPr>
            <a:spLocks noGrp="1" noRot="1" noChangeAspect="1" noChangeArrowheads="1" noTextEdit="1"/>
          </p:cNvSpPr>
          <p:nvPr>
            <p:ph type="sldImg"/>
          </p:nvPr>
        </p:nvSpPr>
        <p:spPr>
          <a:ln/>
        </p:spPr>
      </p:sp>
      <p:sp>
        <p:nvSpPr>
          <p:cNvPr id="488451" name="Rectangle 3"/>
          <p:cNvSpPr>
            <a:spLocks noGrp="1" noChangeArrowheads="1"/>
          </p:cNvSpPr>
          <p:nvPr>
            <p:ph type="body" idx="1"/>
          </p:nvPr>
        </p:nvSpPr>
        <p:spPr>
          <a:xfrm>
            <a:off x="935038" y="4416425"/>
            <a:ext cx="5140325" cy="4183063"/>
          </a:xfrm>
        </p:spPr>
        <p:txBody>
          <a:bodyPr/>
          <a:lstStyle/>
          <a:p>
            <a:endParaRPr lang="en-US"/>
          </a:p>
        </p:txBody>
      </p:sp>
    </p:spTree>
    <p:extLst>
      <p:ext uri="{BB962C8B-B14F-4D97-AF65-F5344CB8AC3E}">
        <p14:creationId xmlns:p14="http://schemas.microsoft.com/office/powerpoint/2010/main" val="574121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6D9351-C9C7-444E-9F6D-88DFC621AFBF}" type="slidenum">
              <a:rPr lang="en-US" smtClean="0"/>
              <a:t>24</a:t>
            </a:fld>
            <a:endParaRPr lang="en-US"/>
          </a:p>
        </p:txBody>
      </p:sp>
    </p:spTree>
    <p:extLst>
      <p:ext uri="{BB962C8B-B14F-4D97-AF65-F5344CB8AC3E}">
        <p14:creationId xmlns:p14="http://schemas.microsoft.com/office/powerpoint/2010/main" val="3250400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CDC’s Climate and Health Program is the only Federal government investment designed to build climate change capabilities</a:t>
            </a:r>
            <a:r>
              <a:rPr lang="en-US" sz="1200" kern="1200" baseline="0" dirty="0">
                <a:solidFill>
                  <a:schemeClr val="tx1"/>
                </a:solidFill>
                <a:effectLst/>
                <a:latin typeface="+mn-lt"/>
                <a:ea typeface="+mn-ea"/>
                <a:cs typeface="+mn-cs"/>
              </a:rPr>
              <a:t> of health departments</a:t>
            </a:r>
            <a:r>
              <a:rPr lang="en-US" sz="1200" kern="1200" dirty="0">
                <a:solidFill>
                  <a:schemeClr val="tx1"/>
                </a:solidFill>
                <a:effectLst/>
                <a:latin typeface="+mn-lt"/>
                <a:ea typeface="+mn-ea"/>
                <a:cs typeface="+mn-cs"/>
              </a:rPr>
              <a:t>. The program aims to build the systems, skills and experience of state and local health departments to identify, plan for and respond to the near and long term health impacts of climate change. This $7 million program accomplishes this through funding provided to 16 states and two cities through the Climate Ready States and Cities Initiative (CSCRI). Funded states use the CDC developed Building Resilience Against Climate Effects (BRACE) framework. The BRACE framework enables a health department to identify likely climate impacts in their communities, potential health effects associated with these impacts, and their most at-risk populations and locations. The</a:t>
            </a:r>
            <a:r>
              <a:rPr lang="en-US" sz="1200" kern="1200" baseline="0" dirty="0">
                <a:solidFill>
                  <a:schemeClr val="tx1"/>
                </a:solidFill>
                <a:effectLst/>
                <a:latin typeface="+mn-lt"/>
                <a:ea typeface="+mn-ea"/>
                <a:cs typeface="+mn-cs"/>
              </a:rPr>
              <a:t> BRACE framework enables a health department to prepare and implement an adaptation plan that best reflects the greatest challenges within their jurisdiction and the best use of limited resources to achieve the most efficient and effective public health results. </a:t>
            </a:r>
            <a:endParaRPr lang="en-US" sz="1200" kern="1200" dirty="0">
              <a:solidFill>
                <a:schemeClr val="tx1"/>
              </a:solidFill>
              <a:effectLst/>
              <a:latin typeface="+mn-lt"/>
              <a:ea typeface="+mn-ea"/>
              <a:cs typeface="+mn-cs"/>
            </a:endParaRPr>
          </a:p>
          <a:p>
            <a:endParaRPr lang="en-US" dirty="0"/>
          </a:p>
          <a:p>
            <a:r>
              <a:rPr lang="en-US" dirty="0"/>
              <a:t>CDC’s Climate</a:t>
            </a:r>
            <a:r>
              <a:rPr lang="en-US" baseline="0" dirty="0"/>
              <a:t> and Health Program plays three critical roles.</a:t>
            </a:r>
          </a:p>
          <a:p>
            <a:endParaRPr lang="en-US" baseline="0" dirty="0"/>
          </a:p>
          <a:p>
            <a:pPr>
              <a:buClr>
                <a:schemeClr val="bg1"/>
              </a:buClr>
              <a:buSzPct val="80000"/>
              <a:buFont typeface="Wingdings" panose="05000000000000000000" pitchFamily="2" charset="2"/>
              <a:buChar char="q"/>
            </a:pPr>
            <a:r>
              <a:rPr lang="en-US" sz="2400" dirty="0">
                <a:solidFill>
                  <a:schemeClr val="bg1"/>
                </a:solidFill>
                <a:latin typeface="Myriad Web Pro"/>
              </a:rPr>
              <a:t>Translating climate science for health departments and the public health community. For example</a:t>
            </a:r>
            <a:r>
              <a:rPr lang="en-US" sz="2400" baseline="0" dirty="0">
                <a:solidFill>
                  <a:schemeClr val="bg1"/>
                </a:solidFill>
                <a:latin typeface="Myriad Web Pro"/>
              </a:rPr>
              <a:t>:</a:t>
            </a:r>
            <a:endParaRPr lang="en-US" sz="2400" dirty="0">
              <a:solidFill>
                <a:schemeClr val="bg1"/>
              </a:solidFill>
              <a:latin typeface="Myriad Web Pro"/>
            </a:endParaRPr>
          </a:p>
          <a:p>
            <a:pPr marL="617220">
              <a:buClr>
                <a:schemeClr val="bg1"/>
              </a:buClr>
              <a:buFont typeface="Wingdings" panose="05000000000000000000" pitchFamily="2" charset="2"/>
              <a:buChar char="§"/>
              <a:defRPr/>
            </a:pPr>
            <a:r>
              <a:rPr lang="en-US" sz="2400" dirty="0">
                <a:solidFill>
                  <a:schemeClr val="bg1">
                    <a:lumMod val="95000"/>
                  </a:schemeClr>
                </a:solidFill>
                <a:latin typeface="Myriad Web Pro"/>
              </a:rPr>
              <a:t>Identifying regional climate trends that impact health </a:t>
            </a:r>
          </a:p>
          <a:p>
            <a:pPr marL="617220" defTabSz="463550">
              <a:buClr>
                <a:schemeClr val="bg1"/>
              </a:buClr>
              <a:buFont typeface="Wingdings" panose="05000000000000000000" pitchFamily="2" charset="2"/>
              <a:buChar char="§"/>
              <a:defRPr/>
            </a:pPr>
            <a:r>
              <a:rPr lang="en-US" sz="2400" dirty="0">
                <a:solidFill>
                  <a:schemeClr val="bg1">
                    <a:lumMod val="95000"/>
                  </a:schemeClr>
                </a:solidFill>
                <a:latin typeface="Myriad Web Pro"/>
              </a:rPr>
              <a:t>Identifying the health impacts of climate change and the populations most vulnerable to these impacts</a:t>
            </a:r>
          </a:p>
          <a:p>
            <a:pPr marL="617220">
              <a:buClr>
                <a:schemeClr val="bg1"/>
              </a:buClr>
              <a:buFont typeface="Wingdings" panose="05000000000000000000" pitchFamily="2" charset="2"/>
              <a:buChar char="§"/>
              <a:defRPr/>
            </a:pPr>
            <a:r>
              <a:rPr lang="en-US" sz="2400" dirty="0">
                <a:solidFill>
                  <a:schemeClr val="bg1">
                    <a:lumMod val="95000"/>
                  </a:schemeClr>
                </a:solidFill>
                <a:latin typeface="Myriad Web Pro"/>
              </a:rPr>
              <a:t>Modeling future health impacts and how disease rates will change based on climate scenarios</a:t>
            </a:r>
            <a:endParaRPr lang="en-US" sz="2400" dirty="0">
              <a:solidFill>
                <a:schemeClr val="bg1"/>
              </a:solidFill>
              <a:latin typeface="Myriad Web Pro"/>
            </a:endParaRPr>
          </a:p>
          <a:p>
            <a:pPr>
              <a:buClr>
                <a:schemeClr val="bg1"/>
              </a:buClr>
              <a:buSzPct val="80000"/>
              <a:buFont typeface="Wingdings" panose="05000000000000000000" pitchFamily="2" charset="2"/>
              <a:buChar char="q"/>
            </a:pPr>
            <a:endParaRPr lang="en-US" sz="2400" dirty="0">
              <a:solidFill>
                <a:schemeClr val="bg1"/>
              </a:solidFill>
              <a:latin typeface="Myriad Web Pro"/>
            </a:endParaRPr>
          </a:p>
          <a:p>
            <a:pPr>
              <a:buClr>
                <a:schemeClr val="bg1"/>
              </a:buClr>
              <a:buSzPct val="80000"/>
              <a:buFont typeface="Wingdings" panose="05000000000000000000" pitchFamily="2" charset="2"/>
              <a:buChar char="q"/>
            </a:pPr>
            <a:r>
              <a:rPr lang="en-US" sz="2400" dirty="0">
                <a:solidFill>
                  <a:schemeClr val="bg1"/>
                </a:solidFill>
                <a:latin typeface="Myriad Web Pro"/>
              </a:rPr>
              <a:t>Developing decision support tools for state and local  health departments. For example:</a:t>
            </a:r>
          </a:p>
          <a:p>
            <a:pPr lvl="1">
              <a:buClr>
                <a:schemeClr val="bg1"/>
              </a:buClr>
              <a:buFont typeface="Wingdings" panose="05000000000000000000" pitchFamily="2" charset="2"/>
              <a:buChar char="§"/>
              <a:tabLst>
                <a:tab pos="225425" algn="l"/>
              </a:tabLst>
              <a:defRPr/>
            </a:pPr>
            <a:r>
              <a:rPr lang="en-US" sz="2400" dirty="0">
                <a:solidFill>
                  <a:schemeClr val="bg1"/>
                </a:solidFill>
                <a:latin typeface="Myriad Web Pro"/>
              </a:rPr>
              <a:t>Providing technical guidance and support for adaptation planning</a:t>
            </a:r>
          </a:p>
          <a:p>
            <a:pPr lvl="1" defTabSz="576263">
              <a:buClr>
                <a:schemeClr val="bg1"/>
              </a:buClr>
              <a:buFont typeface="Wingdings" panose="05000000000000000000" pitchFamily="2" charset="2"/>
              <a:buChar char="§"/>
              <a:tabLst>
                <a:tab pos="174625" algn="l"/>
                <a:tab pos="1027113" algn="l"/>
              </a:tabLst>
              <a:defRPr/>
            </a:pPr>
            <a:r>
              <a:rPr lang="en-US" sz="2400" dirty="0">
                <a:solidFill>
                  <a:schemeClr val="bg1"/>
                </a:solidFill>
                <a:latin typeface="Myriad Web Pro"/>
              </a:rPr>
              <a:t>Developing</a:t>
            </a:r>
            <a:r>
              <a:rPr lang="en-US" sz="2400" baseline="0" dirty="0">
                <a:solidFill>
                  <a:schemeClr val="bg1"/>
                </a:solidFill>
                <a:latin typeface="Myriad Web Pro"/>
              </a:rPr>
              <a:t> training and guidance for health departments to create</a:t>
            </a:r>
            <a:r>
              <a:rPr lang="en-US" sz="2400" dirty="0">
                <a:solidFill>
                  <a:schemeClr val="bg1"/>
                </a:solidFill>
                <a:latin typeface="Myriad Web Pro"/>
              </a:rPr>
              <a:t> vulnerability maps</a:t>
            </a:r>
          </a:p>
          <a:p>
            <a:pPr lvl="1">
              <a:buClr>
                <a:schemeClr val="bg1"/>
              </a:buClr>
              <a:buFont typeface="Wingdings" panose="05000000000000000000" pitchFamily="2" charset="2"/>
              <a:buChar char="§"/>
              <a:tabLst>
                <a:tab pos="225425" algn="l"/>
              </a:tabLst>
              <a:defRPr/>
            </a:pPr>
            <a:r>
              <a:rPr lang="en-US" sz="2400" dirty="0">
                <a:solidFill>
                  <a:schemeClr val="bg1"/>
                </a:solidFill>
                <a:latin typeface="Myriad Web Pro"/>
              </a:rPr>
              <a:t>Enhancing surveillance tools e.g.</a:t>
            </a:r>
            <a:r>
              <a:rPr lang="en-US" sz="2400" baseline="0" dirty="0">
                <a:solidFill>
                  <a:schemeClr val="bg1"/>
                </a:solidFill>
                <a:latin typeface="Myriad Web Pro"/>
              </a:rPr>
              <a:t> adding climate information and functionality on the CDC’s Environmental Public Health Tracking Portal.</a:t>
            </a:r>
            <a:endParaRPr lang="en-US" sz="2400" dirty="0">
              <a:solidFill>
                <a:schemeClr val="bg1"/>
              </a:solidFill>
              <a:latin typeface="Myriad Web Pro"/>
            </a:endParaRPr>
          </a:p>
          <a:p>
            <a:pPr>
              <a:buClr>
                <a:schemeClr val="bg1"/>
              </a:buClr>
              <a:buSzPct val="80000"/>
              <a:buFont typeface="Wingdings" panose="05000000000000000000" pitchFamily="2" charset="2"/>
              <a:buChar char="q"/>
            </a:pPr>
            <a:endParaRPr lang="en-US" sz="2400" dirty="0">
              <a:solidFill>
                <a:schemeClr val="bg1"/>
              </a:solidFill>
              <a:latin typeface="Myriad Web Pro"/>
            </a:endParaRPr>
          </a:p>
          <a:p>
            <a:pPr>
              <a:buClr>
                <a:schemeClr val="bg1"/>
              </a:buClr>
              <a:buSzPct val="80000"/>
              <a:buFont typeface="Wingdings" panose="05000000000000000000" pitchFamily="2" charset="2"/>
              <a:buChar char="q"/>
            </a:pPr>
            <a:r>
              <a:rPr lang="en-US" sz="2400" dirty="0">
                <a:solidFill>
                  <a:schemeClr val="bg1"/>
                </a:solidFill>
                <a:latin typeface="Myriad Web Pro"/>
              </a:rPr>
              <a:t>Promoting public health engagement in the response to climate change   </a:t>
            </a:r>
          </a:p>
          <a:p>
            <a:pPr marL="800100" lvl="1" indent="-342900">
              <a:buClr>
                <a:schemeClr val="bg1"/>
              </a:buClr>
              <a:buSzPct val="80000"/>
              <a:buFont typeface="Wingdings" panose="05000000000000000000" pitchFamily="2" charset="2"/>
              <a:buChar char="§"/>
            </a:pPr>
            <a:r>
              <a:rPr lang="en-US" sz="2000" dirty="0">
                <a:solidFill>
                  <a:schemeClr val="bg1"/>
                </a:solidFill>
                <a:latin typeface="Myriad Web Pro"/>
              </a:rPr>
              <a:t>Ensuring public health concerns are addressed in climate change adaptation and mitigation strategies</a:t>
            </a:r>
          </a:p>
          <a:p>
            <a:pPr marL="800100" lvl="1" indent="-342900">
              <a:buClr>
                <a:schemeClr val="bg1"/>
              </a:buClr>
              <a:buSzPct val="80000"/>
              <a:buFont typeface="Wingdings" panose="05000000000000000000" pitchFamily="2" charset="2"/>
              <a:buChar char="§"/>
            </a:pPr>
            <a:r>
              <a:rPr lang="en-US" sz="2000" dirty="0">
                <a:solidFill>
                  <a:schemeClr val="bg1"/>
                </a:solidFill>
                <a:latin typeface="Myriad Web Pro"/>
              </a:rPr>
              <a:t>Creating partnerships between public health and other sectors</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D9351-C9C7-444E-9F6D-88DFC621AF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6076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FFCC"/>
              </a:buClr>
              <a:buSzPct val="60000"/>
            </a:pPr>
            <a:r>
              <a:rPr lang="en-US" sz="1200" u="sng" dirty="0">
                <a:solidFill>
                  <a:schemeClr val="bg1"/>
                </a:solidFill>
                <a:latin typeface="Myriad Web Pro"/>
                <a:cs typeface="Times New Roman" pitchFamily="18" charset="0"/>
              </a:rPr>
              <a:t>Objective: </a:t>
            </a:r>
            <a:r>
              <a:rPr lang="en-US" sz="1200" dirty="0">
                <a:solidFill>
                  <a:schemeClr val="bg1"/>
                </a:solidFill>
                <a:latin typeface="Myriad Web Pro"/>
                <a:cs typeface="Times New Roman" pitchFamily="18" charset="0"/>
              </a:rPr>
              <a:t>  To enhance</a:t>
            </a:r>
            <a:r>
              <a:rPr lang="en-US" sz="1200" dirty="0">
                <a:solidFill>
                  <a:schemeClr val="bg1"/>
                </a:solidFill>
                <a:latin typeface="Myriad Web Pro"/>
                <a:ea typeface="Calibri"/>
                <a:cs typeface="Times New Roman" pitchFamily="18" charset="0"/>
              </a:rPr>
              <a:t> the capability of state and local health agencies to deal with the challenges associated with climate change</a:t>
            </a:r>
          </a:p>
          <a:p>
            <a:pPr>
              <a:buClr>
                <a:srgbClr val="FFFFCC"/>
              </a:buClr>
              <a:buSzPct val="60000"/>
            </a:pPr>
            <a:endParaRPr lang="en-US" sz="1200" u="sng" dirty="0">
              <a:solidFill>
                <a:schemeClr val="bg1"/>
              </a:solidFill>
              <a:latin typeface="Myriad Web Pro"/>
              <a:cs typeface="Times New Roman" pitchFamily="18" charset="0"/>
            </a:endParaRPr>
          </a:p>
          <a:p>
            <a:pPr>
              <a:buClr>
                <a:srgbClr val="FFFFCC"/>
              </a:buClr>
              <a:buSzPct val="60000"/>
            </a:pPr>
            <a:r>
              <a:rPr lang="en-US" sz="1200" dirty="0">
                <a:solidFill>
                  <a:schemeClr val="bg1"/>
                </a:solidFill>
                <a:latin typeface="Myriad Web Pro"/>
                <a:cs typeface="Times New Roman" pitchFamily="18" charset="0"/>
              </a:rPr>
              <a:t>CDC accomplishes this through:</a:t>
            </a:r>
          </a:p>
          <a:p>
            <a:pPr marL="976313" lvl="0" indent="-457200">
              <a:buClr>
                <a:srgbClr val="FFFFCC"/>
              </a:buClr>
              <a:buSzPct val="60000"/>
            </a:pPr>
            <a:r>
              <a:rPr lang="en-US" sz="1200" u="sng" dirty="0">
                <a:solidFill>
                  <a:srgbClr val="FFFFFF"/>
                </a:solidFill>
                <a:latin typeface="Myriad Web Pro"/>
              </a:rPr>
              <a:t>Cooperative Agreements with State and Local HDs</a:t>
            </a:r>
            <a:r>
              <a:rPr lang="en-US" sz="1200" dirty="0">
                <a:solidFill>
                  <a:srgbClr val="FFFFFF"/>
                </a:solidFill>
                <a:latin typeface="Myriad Web Pro"/>
              </a:rPr>
              <a:t>: </a:t>
            </a:r>
          </a:p>
          <a:p>
            <a:pPr marL="976313" lvl="0" indent="-457200">
              <a:buClr>
                <a:srgbClr val="FFFFCC"/>
              </a:buClr>
              <a:buSzPct val="60000"/>
            </a:pPr>
            <a:r>
              <a:rPr lang="en-US" sz="1200" dirty="0">
                <a:solidFill>
                  <a:srgbClr val="FFFFFF"/>
                </a:solidFill>
                <a:latin typeface="Myriad Web Pro"/>
              </a:rPr>
              <a:t>	“Developing Public Health Capacity and Adaptations to Reduce Human Health Effects of Climate Change”</a:t>
            </a:r>
          </a:p>
          <a:p>
            <a:pPr marL="976313" lvl="0" indent="-457200">
              <a:buClr>
                <a:srgbClr val="FFFFCC"/>
              </a:buClr>
              <a:buSzPct val="60000"/>
            </a:pPr>
            <a:endParaRPr lang="en-US" sz="1200" dirty="0">
              <a:solidFill>
                <a:srgbClr val="FFFFFF"/>
              </a:solidFill>
              <a:latin typeface="Myriad Web Pro"/>
            </a:endParaRPr>
          </a:p>
          <a:p>
            <a:pPr marL="976313" lvl="0" indent="-457200">
              <a:buClr>
                <a:srgbClr val="FFFFCC"/>
              </a:buClr>
              <a:buSzPct val="60000"/>
            </a:pPr>
            <a:r>
              <a:rPr lang="en-US" sz="1200" u="sng" dirty="0">
                <a:solidFill>
                  <a:srgbClr val="FFFFFF"/>
                </a:solidFill>
                <a:latin typeface="Myriad Web Pro"/>
              </a:rPr>
              <a:t>Developing Decision Support Tools</a:t>
            </a:r>
            <a:r>
              <a:rPr lang="en-US" sz="1200" dirty="0">
                <a:solidFill>
                  <a:srgbClr val="FFFFFF"/>
                </a:solidFill>
                <a:latin typeface="Myriad Web Pro"/>
              </a:rPr>
              <a:t>:</a:t>
            </a:r>
          </a:p>
          <a:p>
            <a:pPr marL="976313" lvl="0" indent="-457200">
              <a:buClr>
                <a:srgbClr val="FFFFCC"/>
              </a:buClr>
              <a:buSzPct val="60000"/>
            </a:pPr>
            <a:r>
              <a:rPr lang="en-US" sz="1200" dirty="0">
                <a:solidFill>
                  <a:srgbClr val="FFFFFF"/>
                </a:solidFill>
                <a:latin typeface="Myriad Web Pro"/>
              </a:rPr>
              <a:t>	Communications and Educational Tools</a:t>
            </a:r>
          </a:p>
          <a:p>
            <a:pPr marL="976313" lvl="0" indent="-457200">
              <a:buClr>
                <a:srgbClr val="FFFFCC"/>
              </a:buClr>
              <a:buSzPct val="60000"/>
            </a:pPr>
            <a:r>
              <a:rPr lang="en-US" sz="1200" dirty="0">
                <a:solidFill>
                  <a:srgbClr val="FFFFFF"/>
                </a:solidFill>
                <a:latin typeface="Myriad Web Pro"/>
              </a:rPr>
              <a:t>	Vulnerability Mapping Tools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D9351-C9C7-444E-9F6D-88DFC621AF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89826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1"/>
          <p:cNvSpPr>
            <a:spLocks noGrp="1" noRot="1" noChangeAspect="1" noChangeArrowheads="1" noTextEdit="1"/>
          </p:cNvSpPr>
          <p:nvPr>
            <p:ph type="sldImg"/>
          </p:nvPr>
        </p:nvSpPr>
        <p:spPr>
          <a:solidFill>
            <a:srgbClr val="FFFFFF"/>
          </a:solidFill>
          <a:ln/>
        </p:spPr>
      </p:sp>
      <p:sp>
        <p:nvSpPr>
          <p:cNvPr id="47206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Bold" pitchFamily="34" charset="0"/>
              </a:rPr>
              <a:t>ID #1379 - Can be used in noncommercial online and TV broadcasts of your presentation, but not modified.</a:t>
            </a:r>
            <a:endParaRPr lang="en-US" altLang="en-US">
              <a:latin typeface="Arial Bold" pitchFamily="34" charset="0"/>
            </a:endParaRPr>
          </a:p>
          <a:p>
            <a:r>
              <a:rPr lang="en-US" altLang="en-US" b="1">
                <a:latin typeface="Arial Bold" pitchFamily="34" charset="0"/>
              </a:rPr>
              <a:t> </a:t>
            </a:r>
            <a:endParaRPr lang="en-US" altLang="en-US">
              <a:latin typeface="Arial Bold" pitchFamily="34" charset="0"/>
            </a:endParaRPr>
          </a:p>
          <a:p>
            <a:r>
              <a:rPr lang="en-US" altLang="en-US">
                <a:latin typeface="Arial Bold" pitchFamily="34" charset="0"/>
              </a:rPr>
              <a:t>Look at CO2 in the historical perspective – this graph goes back 800 thousand years and shows each of the Ice Ages throughout that time. </a:t>
            </a:r>
          </a:p>
          <a:p>
            <a:r>
              <a:rPr lang="en-US" altLang="en-US">
                <a:latin typeface="Arial Bold" pitchFamily="34" charset="0"/>
              </a:rPr>
              <a:t> </a:t>
            </a:r>
          </a:p>
          <a:p>
            <a:r>
              <a:rPr lang="en-US" altLang="en-US">
                <a:latin typeface="Arial Bold" pitchFamily="34" charset="0"/>
              </a:rPr>
              <a:t> </a:t>
            </a:r>
          </a:p>
          <a:p>
            <a:r>
              <a:rPr lang="en-US" altLang="en-US" b="1">
                <a:latin typeface="Arial Bold" pitchFamily="34" charset="0"/>
              </a:rPr>
              <a:t>DESCRIPTION: </a:t>
            </a:r>
            <a:r>
              <a:rPr lang="en-US" altLang="en-US">
                <a:latin typeface="Arial Bold" pitchFamily="34" charset="0"/>
              </a:rPr>
              <a:t>Graph showing changes in the concentration of carbon dioxide (CO</a:t>
            </a:r>
            <a:r>
              <a:rPr lang="en-US" altLang="en-US" baseline="-25000">
                <a:latin typeface="Arial Bold" pitchFamily="34" charset="0"/>
              </a:rPr>
              <a:t>2</a:t>
            </a:r>
            <a:r>
              <a:rPr lang="en-US" altLang="en-US">
                <a:latin typeface="Arial Bold" pitchFamily="34" charset="0"/>
              </a:rPr>
              <a:t>) over the last 800,000 years</a:t>
            </a:r>
          </a:p>
          <a:p>
            <a:r>
              <a:rPr lang="en-US" altLang="en-US">
                <a:latin typeface="Arial Bold" pitchFamily="34" charset="0"/>
              </a:rPr>
              <a:t> </a:t>
            </a:r>
          </a:p>
          <a:p>
            <a:r>
              <a:rPr lang="en-US" altLang="en-US" b="1">
                <a:latin typeface="Arial Bold" pitchFamily="34" charset="0"/>
              </a:rPr>
              <a:t>ADDITIONAL TALKING POINTS: </a:t>
            </a:r>
            <a:r>
              <a:rPr lang="en-US" altLang="en-US">
                <a:latin typeface="Arial Bold" pitchFamily="34" charset="0"/>
              </a:rPr>
              <a:t>There is more carbon dioxide in the atmosphere now than any time in at least 800,000 years.* </a:t>
            </a:r>
          </a:p>
          <a:p>
            <a:r>
              <a:rPr lang="en-US" altLang="en-US" b="1">
                <a:latin typeface="Arial Bold" pitchFamily="34" charset="0"/>
              </a:rPr>
              <a:t> </a:t>
            </a:r>
            <a:endParaRPr lang="en-US" altLang="en-US">
              <a:latin typeface="Arial Bold" pitchFamily="34" charset="0"/>
            </a:endParaRPr>
          </a:p>
          <a:p>
            <a:r>
              <a:rPr lang="en-US" altLang="en-US" b="1">
                <a:latin typeface="Arial Bold" pitchFamily="34" charset="0"/>
              </a:rPr>
              <a:t>REFERENCES: </a:t>
            </a:r>
            <a:endParaRPr lang="en-US" altLang="en-US">
              <a:latin typeface="Arial Bold" pitchFamily="34" charset="0"/>
            </a:endParaRPr>
          </a:p>
          <a:p>
            <a:r>
              <a:rPr lang="en-US" altLang="en-US">
                <a:latin typeface="Arial Bold" pitchFamily="34" charset="0"/>
              </a:rPr>
              <a:t>*NOAA National Climatic Data Center, “Global Climate Change Indicators,” last accessed June 2013. </a:t>
            </a:r>
            <a:r>
              <a:rPr lang="en-US" altLang="en-US">
                <a:latin typeface="Arial Bold" pitchFamily="34" charset="0"/>
                <a:hlinkClick r:id="rId3"/>
              </a:rPr>
              <a:t>http://www.ncdc.noaa.gov/indicators/</a:t>
            </a:r>
            <a:endParaRPr lang="en-US" altLang="en-US">
              <a:latin typeface="Arial Bold" pitchFamily="34" charset="0"/>
            </a:endParaRPr>
          </a:p>
          <a:p>
            <a:r>
              <a:rPr lang="en-US" altLang="en-US">
                <a:latin typeface="Arial Bold" pitchFamily="34" charset="0"/>
              </a:rPr>
              <a:t> </a:t>
            </a:r>
          </a:p>
        </p:txBody>
      </p:sp>
    </p:spTree>
    <p:extLst>
      <p:ext uri="{BB962C8B-B14F-4D97-AF65-F5344CB8AC3E}">
        <p14:creationId xmlns:p14="http://schemas.microsoft.com/office/powerpoint/2010/main" val="9312059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CDC’s Climate Ready States and Cities Initiative supports the work of 16 states and 2 cities to do pioneering work to develop the methodologies for projecting  and responding to climate change, that can be adopted by health departments around the country. </a:t>
            </a:r>
          </a:p>
          <a:p>
            <a:endParaRPr lang="en-US" sz="1200" dirty="0"/>
          </a:p>
          <a:p>
            <a:r>
              <a:rPr lang="en-US" sz="1200" dirty="0"/>
              <a:t>CDC roles in this is to provide a lot of the guidance, technical support, and tools while our state and city partners are adapting the theories and testing how it works in the real world environment that they face everyday. </a:t>
            </a:r>
          </a:p>
          <a:p>
            <a:endParaRPr lang="en-US" sz="1200" dirty="0"/>
          </a:p>
          <a:p>
            <a:r>
              <a:rPr lang="en-US" sz="1200" dirty="0"/>
              <a:t>The emphasis of the Climate Ready Initiative is to build and test methodologies, critique the methods employed and capture and widely disseminate the case studies and the findings.</a:t>
            </a:r>
          </a:p>
          <a:p>
            <a:endParaRPr lang="en-US" sz="1200" dirty="0"/>
          </a:p>
          <a:p>
            <a:pPr marL="0" indent="0" eaLnBrk="1" hangingPunct="1">
              <a:buClr>
                <a:srgbClr val="FFFFCC"/>
              </a:buClr>
              <a:buSzPct val="60000"/>
              <a:buNone/>
            </a:pPr>
            <a:r>
              <a:rPr lang="en-US" sz="1600" kern="1200" dirty="0">
                <a:solidFill>
                  <a:schemeClr val="bg1"/>
                </a:solidFill>
                <a:latin typeface="Myriad Web Pro"/>
                <a:ea typeface="+mn-ea"/>
                <a:cs typeface="Times New Roman" pitchFamily="18" charset="0"/>
              </a:rPr>
              <a:t>Objective: To enhance</a:t>
            </a:r>
            <a:r>
              <a:rPr lang="en-US" sz="1600" dirty="0">
                <a:solidFill>
                  <a:schemeClr val="bg1"/>
                </a:solidFill>
                <a:latin typeface="Myriad Web Pro"/>
                <a:ea typeface="Calibri"/>
                <a:cs typeface="Times New Roman" pitchFamily="18" charset="0"/>
              </a:rPr>
              <a:t> the capacity of state and local health agencies to deal with the challenges associated with climate change</a:t>
            </a:r>
            <a:endParaRPr lang="en-US" sz="1600" u="sng" kern="1200" dirty="0">
              <a:solidFill>
                <a:schemeClr val="bg1"/>
              </a:solidFill>
              <a:latin typeface="Myriad Web Pro"/>
              <a:ea typeface="+mn-ea"/>
              <a:cs typeface="Times New Roman" pitchFamily="18" charset="0"/>
            </a:endParaRPr>
          </a:p>
          <a:p>
            <a:pPr eaLnBrk="1" hangingPunct="1">
              <a:buClr>
                <a:srgbClr val="FFFFCC"/>
              </a:buClr>
              <a:buSzPct val="60000"/>
              <a:buNone/>
            </a:pPr>
            <a:endParaRPr lang="en-US" sz="700" u="sng" kern="1200" dirty="0">
              <a:solidFill>
                <a:srgbClr val="FFFFFF"/>
              </a:solidFill>
              <a:latin typeface="Arial Narrow"/>
              <a:ea typeface="+mn-ea"/>
              <a:cs typeface="+mn-cs"/>
            </a:endParaRPr>
          </a:p>
          <a:p>
            <a:pPr eaLnBrk="1" hangingPunct="1">
              <a:buClr>
                <a:srgbClr val="FFFFCC"/>
              </a:buClr>
              <a:buSzPct val="60000"/>
              <a:buNone/>
            </a:pPr>
            <a:endParaRPr lang="en-US" sz="1050" u="sng" kern="1200" dirty="0">
              <a:solidFill>
                <a:srgbClr val="FFFFFF"/>
              </a:solidFill>
              <a:latin typeface="Myriad Web Pro"/>
              <a:ea typeface="+mn-ea"/>
              <a:cs typeface="+mn-cs"/>
            </a:endParaRPr>
          </a:p>
          <a:p>
            <a:pPr eaLnBrk="1" hangingPunct="1">
              <a:buClr>
                <a:srgbClr val="FFFFCC"/>
              </a:buClr>
              <a:buSzPct val="60000"/>
              <a:buNone/>
            </a:pPr>
            <a:r>
              <a:rPr lang="en-US" sz="1200" u="sng" kern="1200" dirty="0">
                <a:solidFill>
                  <a:srgbClr val="FFFFFF"/>
                </a:solidFill>
                <a:latin typeface="Myriad Web Pro"/>
                <a:ea typeface="+mn-ea"/>
                <a:cs typeface="+mn-cs"/>
              </a:rPr>
              <a:t>Cooperative Agreements with State and Local HDs</a:t>
            </a:r>
            <a:r>
              <a:rPr lang="en-US" sz="1200" kern="1200" dirty="0">
                <a:solidFill>
                  <a:srgbClr val="FFFFFF"/>
                </a:solidFill>
                <a:latin typeface="Myriad Web Pro"/>
                <a:ea typeface="+mn-ea"/>
                <a:cs typeface="+mn-cs"/>
              </a:rPr>
              <a:t>: </a:t>
            </a:r>
          </a:p>
          <a:p>
            <a:pPr eaLnBrk="1" hangingPunct="1">
              <a:buClr>
                <a:srgbClr val="FFFFCC"/>
              </a:buClr>
              <a:buSzPct val="60000"/>
              <a:buNone/>
            </a:pPr>
            <a:endParaRPr lang="en-US" sz="1200" kern="1200" dirty="0">
              <a:solidFill>
                <a:srgbClr val="FFFFFF"/>
              </a:solidFill>
              <a:latin typeface="Myriad Web Pro"/>
              <a:ea typeface="+mn-ea"/>
              <a:cs typeface="+mn-cs"/>
            </a:endParaRPr>
          </a:p>
          <a:p>
            <a:pPr marL="61913" indent="-61913" eaLnBrk="1" hangingPunct="1">
              <a:buClr>
                <a:srgbClr val="FFFFCC"/>
              </a:buClr>
              <a:buSzPct val="60000"/>
              <a:buNone/>
            </a:pPr>
            <a:r>
              <a:rPr lang="en-US" sz="1200" kern="1200" dirty="0">
                <a:solidFill>
                  <a:srgbClr val="FFFFFF"/>
                </a:solidFill>
                <a:latin typeface="Myriad Web Pro"/>
                <a:ea typeface="+mn-ea"/>
                <a:cs typeface="+mn-cs"/>
              </a:rPr>
              <a:t>“Developing Public Health Capacity and Adaptations to Reduce Human Health Effects of Climate Change”</a:t>
            </a:r>
          </a:p>
          <a:p>
            <a:pPr eaLnBrk="1" hangingPunct="1">
              <a:buClr>
                <a:srgbClr val="FFFFCC"/>
              </a:buClr>
              <a:buSzPct val="60000"/>
              <a:buNone/>
            </a:pPr>
            <a:endParaRPr lang="en-US" sz="1200" u="sng" kern="1200" dirty="0">
              <a:solidFill>
                <a:srgbClr val="FFFFFF"/>
              </a:solidFill>
              <a:latin typeface="Myriad Web Pro"/>
              <a:ea typeface="+mn-ea"/>
              <a:cs typeface="+mn-cs"/>
            </a:endParaRPr>
          </a:p>
          <a:p>
            <a:pPr eaLnBrk="1" hangingPunct="1">
              <a:buClr>
                <a:srgbClr val="FFFFCC"/>
              </a:buClr>
              <a:buSzPct val="60000"/>
              <a:buNone/>
            </a:pPr>
            <a:endParaRPr lang="en-US" sz="1200" u="sng" kern="1200" dirty="0">
              <a:solidFill>
                <a:srgbClr val="FFFFFF"/>
              </a:solidFill>
              <a:latin typeface="Myriad Web Pro"/>
              <a:ea typeface="+mn-ea"/>
              <a:cs typeface="+mn-cs"/>
            </a:endParaRPr>
          </a:p>
          <a:p>
            <a:pPr eaLnBrk="1" hangingPunct="1">
              <a:buClr>
                <a:srgbClr val="FFFFCC"/>
              </a:buClr>
              <a:buSzPct val="60000"/>
              <a:buNone/>
            </a:pPr>
            <a:r>
              <a:rPr lang="en-US" sz="1200" u="sng" kern="1200" dirty="0">
                <a:solidFill>
                  <a:srgbClr val="FFFFFF"/>
                </a:solidFill>
                <a:latin typeface="Myriad Web Pro"/>
                <a:ea typeface="+mn-ea"/>
                <a:cs typeface="+mn-cs"/>
              </a:rPr>
              <a:t>Developing Decision Support Tools</a:t>
            </a:r>
            <a:r>
              <a:rPr lang="en-US" sz="1200" kern="1200" dirty="0">
                <a:solidFill>
                  <a:srgbClr val="FFFFFF"/>
                </a:solidFill>
                <a:latin typeface="Myriad Web Pro"/>
                <a:ea typeface="+mn-ea"/>
                <a:cs typeface="+mn-cs"/>
              </a:rPr>
              <a:t>:</a:t>
            </a:r>
          </a:p>
          <a:p>
            <a:pPr eaLnBrk="1" hangingPunct="1">
              <a:buClr>
                <a:srgbClr val="FFFFCC"/>
              </a:buClr>
              <a:buSzPct val="60000"/>
              <a:buNone/>
            </a:pPr>
            <a:endParaRPr lang="en-US" sz="1200" kern="1200" dirty="0">
              <a:solidFill>
                <a:srgbClr val="FFFFFF"/>
              </a:solidFill>
              <a:latin typeface="Myriad Web Pro"/>
              <a:ea typeface="+mn-ea"/>
              <a:cs typeface="+mn-cs"/>
            </a:endParaRPr>
          </a:p>
          <a:p>
            <a:pPr eaLnBrk="1" hangingPunct="1">
              <a:buClr>
                <a:srgbClr val="FFFFCC"/>
              </a:buClr>
              <a:buSzPct val="60000"/>
              <a:buNone/>
            </a:pPr>
            <a:r>
              <a:rPr lang="en-US" sz="1200" kern="1200" dirty="0">
                <a:solidFill>
                  <a:srgbClr val="FFFFFF"/>
                </a:solidFill>
                <a:latin typeface="Myriad Web Pro"/>
                <a:ea typeface="+mn-ea"/>
                <a:cs typeface="+mn-cs"/>
              </a:rPr>
              <a:t>Communications and Educational Tools</a:t>
            </a:r>
          </a:p>
          <a:p>
            <a:pPr eaLnBrk="1" hangingPunct="1">
              <a:buClr>
                <a:srgbClr val="FFFFCC"/>
              </a:buClr>
              <a:buSzPct val="60000"/>
              <a:buNone/>
            </a:pPr>
            <a:r>
              <a:rPr lang="en-US" sz="1200" kern="1200" dirty="0">
                <a:solidFill>
                  <a:srgbClr val="FFFFFF"/>
                </a:solidFill>
                <a:latin typeface="Myriad Web Pro"/>
                <a:ea typeface="+mn-ea"/>
                <a:cs typeface="+mn-cs"/>
              </a:rPr>
              <a:t>Vulnerability Mapping Tool</a:t>
            </a:r>
            <a:r>
              <a:rPr lang="en-US" sz="1050" kern="1200" dirty="0">
                <a:solidFill>
                  <a:srgbClr val="FFFFFF"/>
                </a:solidFill>
                <a:latin typeface="Myriad Web Pro"/>
                <a:ea typeface="+mn-ea"/>
                <a:cs typeface="+mn-cs"/>
              </a:rPr>
              <a:t>s</a:t>
            </a:r>
          </a:p>
          <a:p>
            <a:endParaRPr lang="en-US" sz="120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6D9351-C9C7-444E-9F6D-88DFC621AF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73385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CCC2261-E1CB-4A8C-B72B-5CD248CF4437}" type="slidenum">
              <a:rPr lang="en-US" smtClean="0"/>
              <a:pPr/>
              <a:t>36</a:t>
            </a:fld>
            <a:endParaRPr lang="en-US"/>
          </a:p>
        </p:txBody>
      </p:sp>
    </p:spTree>
    <p:extLst>
      <p:ext uri="{BB962C8B-B14F-4D97-AF65-F5344CB8AC3E}">
        <p14:creationId xmlns:p14="http://schemas.microsoft.com/office/powerpoint/2010/main" val="3565924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1"/>
          <p:cNvSpPr>
            <a:spLocks noGrp="1" noRot="1" noChangeAspect="1" noChangeArrowheads="1" noTextEdit="1"/>
          </p:cNvSpPr>
          <p:nvPr>
            <p:ph type="sldImg"/>
          </p:nvPr>
        </p:nvSpPr>
        <p:spPr>
          <a:solidFill>
            <a:srgbClr val="FFFFFF"/>
          </a:solidFill>
          <a:ln/>
        </p:spPr>
      </p:sp>
      <p:sp>
        <p:nvSpPr>
          <p:cNvPr id="473091"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Bold" pitchFamily="34" charset="0"/>
              </a:rPr>
              <a:t>ID #1380 - Can be used in noncommercial online and TV broadcasts of your presentation, but not modified.</a:t>
            </a:r>
            <a:endParaRPr lang="en-US" altLang="en-US">
              <a:latin typeface="Arial Bold" pitchFamily="34" charset="0"/>
            </a:endParaRPr>
          </a:p>
          <a:p>
            <a:r>
              <a:rPr lang="en-US" altLang="en-US">
                <a:latin typeface="Arial Bold" pitchFamily="34" charset="0"/>
              </a:rPr>
              <a:t> </a:t>
            </a:r>
          </a:p>
          <a:p>
            <a:r>
              <a:rPr lang="en-US" altLang="en-US">
                <a:latin typeface="Arial Bold" pitchFamily="34" charset="0"/>
              </a:rPr>
              <a:t>Carbon dioxide and temperature go up and down together. Throughout the historical record, the concentration of carbon dioxide has never gone above 300 parts per million.</a:t>
            </a:r>
          </a:p>
          <a:p>
            <a:r>
              <a:rPr lang="en-US" altLang="en-US">
                <a:latin typeface="Arial Bold" pitchFamily="34" charset="0"/>
              </a:rPr>
              <a:t> </a:t>
            </a:r>
          </a:p>
          <a:p>
            <a:r>
              <a:rPr lang="en-US" altLang="en-US">
                <a:latin typeface="Arial Bold" pitchFamily="34" charset="0"/>
              </a:rPr>
              <a:t> </a:t>
            </a:r>
          </a:p>
          <a:p>
            <a:r>
              <a:rPr lang="en-US" altLang="en-US" b="1">
                <a:latin typeface="Arial Bold" pitchFamily="34" charset="0"/>
              </a:rPr>
              <a:t>DESCRIPTION: </a:t>
            </a:r>
            <a:r>
              <a:rPr lang="en-US" altLang="en-US">
                <a:latin typeface="Arial Bold" pitchFamily="34" charset="0"/>
              </a:rPr>
              <a:t>Graphs showing the relationship between carbon dioxide (CO</a:t>
            </a:r>
            <a:r>
              <a:rPr lang="en-US" altLang="en-US" baseline="-25000">
                <a:latin typeface="Arial Bold" pitchFamily="34" charset="0"/>
              </a:rPr>
              <a:t>2</a:t>
            </a:r>
            <a:r>
              <a:rPr lang="en-US" altLang="en-US">
                <a:latin typeface="Arial Bold" pitchFamily="34" charset="0"/>
              </a:rPr>
              <a:t>) and temperature over the last 800,000 years</a:t>
            </a:r>
          </a:p>
          <a:p>
            <a:r>
              <a:rPr lang="en-US" altLang="en-US">
                <a:latin typeface="Arial Bold" pitchFamily="34" charset="0"/>
              </a:rPr>
              <a:t> </a:t>
            </a:r>
          </a:p>
          <a:p>
            <a:r>
              <a:rPr lang="en-US" altLang="en-US" b="1">
                <a:latin typeface="Arial Bold" pitchFamily="34" charset="0"/>
              </a:rPr>
              <a:t>ADDITIONAL TALKING POINTS: </a:t>
            </a:r>
            <a:r>
              <a:rPr lang="en-US" altLang="en-US">
                <a:latin typeface="Arial Bold" pitchFamily="34" charset="0"/>
              </a:rPr>
              <a:t>It is obvious from these figures that carbon dioxide and temperature are a coupled system (i.e., positively correlated). It’s hard to ignore that when one line goes up the other line goes up, and when one line goes down the other line goes down.</a:t>
            </a:r>
          </a:p>
          <a:p>
            <a:r>
              <a:rPr lang="en-US" altLang="en-US">
                <a:latin typeface="Arial Bold" pitchFamily="34" charset="0"/>
              </a:rPr>
              <a:t> </a:t>
            </a:r>
          </a:p>
          <a:p>
            <a:r>
              <a:rPr lang="en-US" altLang="en-US" b="1">
                <a:latin typeface="Arial Bold" pitchFamily="34" charset="0"/>
              </a:rPr>
              <a:t>ADDITIONAL BACKGROUND: </a:t>
            </a:r>
            <a:r>
              <a:rPr lang="en-US" altLang="en-US">
                <a:latin typeface="Arial Bold" pitchFamily="34" charset="0"/>
              </a:rPr>
              <a:t>The lowest temperatures on this graph correspond to periodic ice ages. The difference between the last minimum temperature before the Industrial Revolution and the current temperature is the difference between a nice day in New York City and about 2 vertical kilometers (1.2 miles) of ice.</a:t>
            </a:r>
          </a:p>
          <a:p>
            <a:r>
              <a:rPr lang="en-US" altLang="en-US">
                <a:latin typeface="Arial Bold" pitchFamily="34" charset="0"/>
              </a:rPr>
              <a:t>These dramatic fluctuations over time are caused by Milankovitch cycles,* which are changes in the relationship between the Earth and the sun. There are three cycles: </a:t>
            </a:r>
          </a:p>
          <a:p>
            <a:r>
              <a:rPr lang="en-US" altLang="en-US">
                <a:latin typeface="Arial Bold" pitchFamily="34" charset="0"/>
              </a:rPr>
              <a:t>-	Variations in the shape of the orbit of the Earth around the sun; </a:t>
            </a:r>
          </a:p>
          <a:p>
            <a:r>
              <a:rPr lang="en-US" altLang="en-US">
                <a:latin typeface="Arial Bold" pitchFamily="34" charset="0"/>
              </a:rPr>
              <a:t>-	Variations in the degree of the Earth’s tilt; and</a:t>
            </a:r>
          </a:p>
          <a:p>
            <a:r>
              <a:rPr lang="en-US" altLang="en-US">
                <a:latin typeface="Arial Bold" pitchFamily="34" charset="0"/>
              </a:rPr>
              <a:t>-	Variations in the direction of the Earth’s axis of rotation. (To visualize this, take a coin out of your pocket, stand it vertically on a table, and give it a good spin. Note that as the coin slows down, it tilts further and further toward the table. Earth’s north-south axis periodically tilts more to the horizontal plane, changing the amount of sun received by the poles.)</a:t>
            </a:r>
          </a:p>
          <a:p>
            <a:r>
              <a:rPr lang="en-US" altLang="en-US">
                <a:latin typeface="Arial Bold" pitchFamily="34" charset="0"/>
              </a:rPr>
              <a:t> </a:t>
            </a:r>
          </a:p>
          <a:p>
            <a:r>
              <a:rPr lang="en-US" altLang="en-US">
                <a:latin typeface="Arial Bold" pitchFamily="34" charset="0"/>
              </a:rPr>
              <a:t>You may be asked why “carbon dioxide lags temperature.” In other words, if carbon dioxide causes global warming, why has temperature sometimes preceded an increase in carbon dioxide by decades or even hundreds of years? </a:t>
            </a:r>
          </a:p>
          <a:p>
            <a:r>
              <a:rPr lang="en-US" altLang="en-US">
                <a:latin typeface="Arial Bold" pitchFamily="34" charset="0"/>
              </a:rPr>
              <a:t> </a:t>
            </a:r>
          </a:p>
          <a:p>
            <a:r>
              <a:rPr lang="en-US" altLang="en-US">
                <a:latin typeface="Arial Bold" pitchFamily="34" charset="0"/>
              </a:rPr>
              <a:t>Tens of thousands of years ago, temperatures in the Southern Hemisphere seemed to rise before carbon dioxide concentrations. But at a global scale, it was the other way around. In these circumstances, the initial temperature rise in the Southern Hemisphere was caused by changes in Earth’s orbit around the sun. The warming led to a release of carbon from the Southern Ocean, and the increased carbon levels then contributed to further warming.** More recent research suggests that the apparent lag between carbon dioxide and Antarctic temperatures in just the last 20,000 years is due to a misinterpretation of the ice core record. In other words, in the period since the last ice age, carbon dioxide triggered Antarctic warming.***</a:t>
            </a:r>
          </a:p>
          <a:p>
            <a:r>
              <a:rPr lang="en-US" altLang="en-US" b="1">
                <a:latin typeface="Arial Bold" pitchFamily="34" charset="0"/>
              </a:rPr>
              <a:t> </a:t>
            </a:r>
            <a:endParaRPr lang="en-US" altLang="en-US">
              <a:latin typeface="Arial Bold" pitchFamily="34" charset="0"/>
            </a:endParaRPr>
          </a:p>
          <a:p>
            <a:r>
              <a:rPr lang="en-US" altLang="en-US" b="1">
                <a:latin typeface="Arial Bold" pitchFamily="34" charset="0"/>
              </a:rPr>
              <a:t>REFERENCES: </a:t>
            </a:r>
            <a:endParaRPr lang="en-US" altLang="en-US">
              <a:latin typeface="Arial Bold" pitchFamily="34" charset="0"/>
            </a:endParaRPr>
          </a:p>
          <a:p>
            <a:r>
              <a:rPr lang="en-US" altLang="en-US">
                <a:latin typeface="Arial Bold" pitchFamily="34" charset="0"/>
              </a:rPr>
              <a:t>* Jeffrey Lee and Stephen J. Reid, eds., "Milankovitch cycles," </a:t>
            </a:r>
            <a:r>
              <a:rPr lang="en-US" altLang="en-US" i="1">
                <a:latin typeface="Arial Bold" pitchFamily="34" charset="0"/>
              </a:rPr>
              <a:t>Encyclopedia of Earth</a:t>
            </a:r>
            <a:r>
              <a:rPr lang="en-US" altLang="en-US">
                <a:latin typeface="Arial Bold" pitchFamily="34" charset="0"/>
              </a:rPr>
              <a:t>, last updated August 1, 2012. </a:t>
            </a:r>
            <a:r>
              <a:rPr lang="en-US" altLang="en-US">
                <a:latin typeface="Arial Bold" pitchFamily="34" charset="0"/>
                <a:hlinkClick r:id="rId3"/>
              </a:rPr>
              <a:t>http://www.eoearth.org/article/Milankovitch_cycles</a:t>
            </a:r>
            <a:r>
              <a:rPr lang="en-US" altLang="en-US">
                <a:latin typeface="Arial Bold" pitchFamily="34" charset="0"/>
              </a:rPr>
              <a:t> </a:t>
            </a:r>
          </a:p>
          <a:p>
            <a:r>
              <a:rPr lang="en-US" altLang="en-US">
                <a:latin typeface="Arial Bold" pitchFamily="34" charset="0"/>
              </a:rPr>
              <a:t>** dana1981, “Shakun et al. Clarify the CO</a:t>
            </a:r>
            <a:r>
              <a:rPr lang="en-US" altLang="en-US" baseline="-25000">
                <a:latin typeface="Arial Bold" pitchFamily="34" charset="0"/>
              </a:rPr>
              <a:t>2</a:t>
            </a:r>
            <a:r>
              <a:rPr lang="en-US" altLang="en-US">
                <a:latin typeface="Arial Bold" pitchFamily="34" charset="0"/>
              </a:rPr>
              <a:t>-Temperature Lag,” </a:t>
            </a:r>
            <a:r>
              <a:rPr lang="en-US" altLang="en-US" i="1">
                <a:latin typeface="Arial Bold" pitchFamily="34" charset="0"/>
              </a:rPr>
              <a:t>Skeptical Science</a:t>
            </a:r>
            <a:r>
              <a:rPr lang="en-US" altLang="en-US">
                <a:latin typeface="Arial Bold" pitchFamily="34" charset="0"/>
              </a:rPr>
              <a:t> (blog), April 10, 2012. </a:t>
            </a:r>
            <a:r>
              <a:rPr lang="en-US" altLang="en-US">
                <a:latin typeface="Arial Bold" pitchFamily="34" charset="0"/>
                <a:hlinkClick r:id="rId4"/>
              </a:rPr>
              <a:t>http://www.skepticalscience.com/skakun-co2-temp-lag.html</a:t>
            </a:r>
            <a:r>
              <a:rPr lang="en-US" altLang="en-US">
                <a:latin typeface="Arial Bold" pitchFamily="34" charset="0"/>
              </a:rPr>
              <a:t> </a:t>
            </a:r>
          </a:p>
          <a:p>
            <a:r>
              <a:rPr lang="en-US" altLang="en-US">
                <a:latin typeface="Arial Bold" pitchFamily="34" charset="0"/>
              </a:rPr>
              <a:t>*** Michael D. Lemonick, “Ice Bubbles May Solve Carbon-Temperature Paradox,” </a:t>
            </a:r>
            <a:r>
              <a:rPr lang="en-US" altLang="en-US" i="1">
                <a:latin typeface="Arial Bold" pitchFamily="34" charset="0"/>
              </a:rPr>
              <a:t>Climate Central </a:t>
            </a:r>
            <a:r>
              <a:rPr lang="en-US" altLang="en-US">
                <a:latin typeface="Arial Bold" pitchFamily="34" charset="0"/>
              </a:rPr>
              <a:t>(blog), February 28, 2013. </a:t>
            </a:r>
            <a:r>
              <a:rPr lang="en-US" altLang="en-US">
                <a:latin typeface="Arial Bold" pitchFamily="34" charset="0"/>
                <a:hlinkClick r:id="rId5"/>
              </a:rPr>
              <a:t>http://www.climatecentral.org/news/antarctic-ice-bubbles-may-solve-carbon-temperature-paradox-15663</a:t>
            </a:r>
            <a:endParaRPr lang="en-US" altLang="en-US">
              <a:latin typeface="Arial Bold" pitchFamily="34" charset="0"/>
            </a:endParaRPr>
          </a:p>
          <a:p>
            <a:r>
              <a:rPr lang="en-US" altLang="en-US">
                <a:latin typeface="Arial Bold" pitchFamily="34" charset="0"/>
              </a:rPr>
              <a:t> </a:t>
            </a:r>
          </a:p>
        </p:txBody>
      </p:sp>
    </p:spTree>
    <p:extLst>
      <p:ext uri="{BB962C8B-B14F-4D97-AF65-F5344CB8AC3E}">
        <p14:creationId xmlns:p14="http://schemas.microsoft.com/office/powerpoint/2010/main" val="3828833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1"/>
          <p:cNvSpPr>
            <a:spLocks noGrp="1" noRot="1" noChangeAspect="1" noChangeArrowheads="1" noTextEdit="1"/>
          </p:cNvSpPr>
          <p:nvPr>
            <p:ph type="sldImg"/>
          </p:nvPr>
        </p:nvSpPr>
        <p:spPr>
          <a:solidFill>
            <a:srgbClr val="FFFFFF"/>
          </a:solidFill>
          <a:ln/>
        </p:spPr>
      </p:sp>
      <p:sp>
        <p:nvSpPr>
          <p:cNvPr id="47411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Bold" pitchFamily="34" charset="0"/>
              </a:rPr>
              <a:t>ID #1417 - Can be used in noncommercial online and TV broadcasts of your presentation, but not modified.</a:t>
            </a:r>
            <a:endParaRPr lang="en-US" altLang="en-US">
              <a:latin typeface="Arial Bold" pitchFamily="34" charset="0"/>
            </a:endParaRPr>
          </a:p>
          <a:p>
            <a:r>
              <a:rPr lang="en-US" altLang="en-US">
                <a:latin typeface="Arial Bold" pitchFamily="34" charset="0"/>
              </a:rPr>
              <a:t> </a:t>
            </a:r>
          </a:p>
          <a:p>
            <a:r>
              <a:rPr lang="en-US" altLang="en-US">
                <a:latin typeface="Arial Bold" pitchFamily="34" charset="0"/>
              </a:rPr>
              <a:t>Here’s where we are now. In 2013, we just crossed 400 parts per million. </a:t>
            </a:r>
          </a:p>
          <a:p>
            <a:r>
              <a:rPr lang="en-US" altLang="en-US">
                <a:latin typeface="Arial Bold" pitchFamily="34" charset="0"/>
              </a:rPr>
              <a:t> </a:t>
            </a:r>
          </a:p>
          <a:p>
            <a:r>
              <a:rPr lang="en-US" altLang="en-US">
                <a:latin typeface="Arial Bold" pitchFamily="34" charset="0"/>
              </a:rPr>
              <a:t> </a:t>
            </a:r>
          </a:p>
          <a:p>
            <a:r>
              <a:rPr lang="en-US" altLang="en-US" b="1">
                <a:latin typeface="Arial Bold" pitchFamily="34" charset="0"/>
              </a:rPr>
              <a:t>DESCRIPTION: </a:t>
            </a:r>
            <a:r>
              <a:rPr lang="en-US" altLang="en-US">
                <a:latin typeface="Arial Bold" pitchFamily="34" charset="0"/>
              </a:rPr>
              <a:t>Graphs showing the relationship between carbon dioxide (CO</a:t>
            </a:r>
            <a:r>
              <a:rPr lang="en-US" altLang="en-US" baseline="-25000">
                <a:latin typeface="Arial Bold" pitchFamily="34" charset="0"/>
              </a:rPr>
              <a:t>2</a:t>
            </a:r>
            <a:r>
              <a:rPr lang="en-US" altLang="en-US">
                <a:latin typeface="Arial Bold" pitchFamily="34" charset="0"/>
              </a:rPr>
              <a:t>) and temperature over the last 800,000 years</a:t>
            </a:r>
          </a:p>
          <a:p>
            <a:r>
              <a:rPr lang="en-US" altLang="en-US">
                <a:latin typeface="Arial Bold" pitchFamily="34" charset="0"/>
              </a:rPr>
              <a:t> </a:t>
            </a:r>
          </a:p>
          <a:p>
            <a:r>
              <a:rPr lang="en-US" altLang="en-US" b="1">
                <a:latin typeface="Arial Bold" pitchFamily="34" charset="0"/>
              </a:rPr>
              <a:t>ADDITIONAL TALKING POINTS: </a:t>
            </a:r>
            <a:r>
              <a:rPr lang="en-US" altLang="en-US">
                <a:latin typeface="Arial Bold" pitchFamily="34" charset="0"/>
              </a:rPr>
              <a:t>May 2013 saw</a:t>
            </a:r>
            <a:r>
              <a:rPr lang="en-US" altLang="en-US" b="1">
                <a:latin typeface="Arial Bold" pitchFamily="34" charset="0"/>
              </a:rPr>
              <a:t> </a:t>
            </a:r>
            <a:r>
              <a:rPr lang="en-US" altLang="en-US">
                <a:latin typeface="Arial Bold" pitchFamily="34" charset="0"/>
              </a:rPr>
              <a:t>the</a:t>
            </a:r>
            <a:r>
              <a:rPr lang="en-US" altLang="en-US" b="1">
                <a:latin typeface="Arial Bold" pitchFamily="34" charset="0"/>
              </a:rPr>
              <a:t> </a:t>
            </a:r>
            <a:r>
              <a:rPr lang="en-US" altLang="en-US">
                <a:latin typeface="Arial Bold" pitchFamily="34" charset="0"/>
              </a:rPr>
              <a:t>daily average CO</a:t>
            </a:r>
            <a:r>
              <a:rPr lang="en-US" altLang="en-US" baseline="-25000">
                <a:latin typeface="Arial Bold" pitchFamily="34" charset="0"/>
              </a:rPr>
              <a:t>2 </a:t>
            </a:r>
            <a:r>
              <a:rPr lang="en-US" altLang="en-US">
                <a:latin typeface="Arial Bold" pitchFamily="34" charset="0"/>
              </a:rPr>
              <a:t>level at Mauna Loa exceed 400 ppm.*</a:t>
            </a:r>
          </a:p>
          <a:p>
            <a:r>
              <a:rPr lang="en-US" altLang="en-US">
                <a:latin typeface="Arial Bold" pitchFamily="34" charset="0"/>
              </a:rPr>
              <a:t> </a:t>
            </a:r>
          </a:p>
          <a:p>
            <a:r>
              <a:rPr lang="en-US" altLang="en-US" b="1">
                <a:latin typeface="Arial Bold" pitchFamily="34" charset="0"/>
              </a:rPr>
              <a:t>REFERENCES: </a:t>
            </a:r>
            <a:endParaRPr lang="en-US" altLang="en-US">
              <a:latin typeface="Arial Bold" pitchFamily="34" charset="0"/>
            </a:endParaRPr>
          </a:p>
          <a:p>
            <a:r>
              <a:rPr lang="en-US" altLang="en-US">
                <a:latin typeface="Arial Bold" pitchFamily="34" charset="0"/>
              </a:rPr>
              <a:t>* NOAA National Climatic Data Center, “Trends in Atmospheric Carbon Dioxide,” last accessed June 2013.  </a:t>
            </a:r>
            <a:r>
              <a:rPr lang="en-US" altLang="en-US">
                <a:latin typeface="Arial Bold" pitchFamily="34" charset="0"/>
                <a:hlinkClick r:id="rId3"/>
              </a:rPr>
              <a:t>http://www.esrl.noaa.gov/gmd/ccgg/trends/mlo.html</a:t>
            </a:r>
            <a:endParaRPr lang="en-US" altLang="en-US">
              <a:latin typeface="Arial Bold" pitchFamily="34" charset="0"/>
            </a:endParaRPr>
          </a:p>
          <a:p>
            <a:r>
              <a:rPr lang="en-US" altLang="en-US" b="1">
                <a:latin typeface="Arial Bold" pitchFamily="34" charset="0"/>
              </a:rPr>
              <a:t> </a:t>
            </a:r>
            <a:endParaRPr lang="en-US" altLang="en-US">
              <a:latin typeface="Arial Bold" pitchFamily="34" charset="0"/>
            </a:endParaRPr>
          </a:p>
        </p:txBody>
      </p:sp>
    </p:spTree>
    <p:extLst>
      <p:ext uri="{BB962C8B-B14F-4D97-AF65-F5344CB8AC3E}">
        <p14:creationId xmlns:p14="http://schemas.microsoft.com/office/powerpoint/2010/main" val="3941522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1"/>
          <p:cNvSpPr>
            <a:spLocks noGrp="1" noRot="1" noChangeAspect="1" noChangeArrowheads="1" noTextEdit="1"/>
          </p:cNvSpPr>
          <p:nvPr>
            <p:ph type="sldImg"/>
          </p:nvPr>
        </p:nvSpPr>
        <p:spPr>
          <a:solidFill>
            <a:srgbClr val="FFFFFF"/>
          </a:solidFill>
          <a:ln/>
        </p:spPr>
      </p:sp>
      <p:sp>
        <p:nvSpPr>
          <p:cNvPr id="475139"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Bold" pitchFamily="34" charset="0"/>
              </a:rPr>
              <a:t>ID #1418 - Can be used in noncommercial online and TV broadcasts of your presentation, but not modified.</a:t>
            </a:r>
            <a:endParaRPr lang="en-US" altLang="en-US">
              <a:latin typeface="Arial Bold" pitchFamily="34" charset="0"/>
            </a:endParaRPr>
          </a:p>
          <a:p>
            <a:r>
              <a:rPr lang="en-US" altLang="en-US">
                <a:latin typeface="Arial Bold" pitchFamily="34" charset="0"/>
              </a:rPr>
              <a:t> </a:t>
            </a:r>
          </a:p>
          <a:p>
            <a:r>
              <a:rPr lang="en-US" altLang="en-US">
                <a:latin typeface="Arial Bold" pitchFamily="34" charset="0"/>
              </a:rPr>
              <a:t>In the next 40 years, unless we make some dramatic changes, this is where the concentration of carbon dioxide will be. </a:t>
            </a:r>
          </a:p>
          <a:p>
            <a:r>
              <a:rPr lang="en-US" altLang="en-US">
                <a:latin typeface="Arial Bold" pitchFamily="34" charset="0"/>
              </a:rPr>
              <a:t> </a:t>
            </a:r>
          </a:p>
          <a:p>
            <a:r>
              <a:rPr lang="en-US" altLang="en-US">
                <a:latin typeface="Arial Bold" pitchFamily="34" charset="0"/>
              </a:rPr>
              <a:t> </a:t>
            </a:r>
          </a:p>
          <a:p>
            <a:r>
              <a:rPr lang="en-US" altLang="en-US" b="1">
                <a:latin typeface="Arial Bold" pitchFamily="34" charset="0"/>
              </a:rPr>
              <a:t>DESCRIPTION: </a:t>
            </a:r>
            <a:r>
              <a:rPr lang="en-US" altLang="en-US">
                <a:latin typeface="Arial Bold" pitchFamily="34" charset="0"/>
              </a:rPr>
              <a:t>Graphs of the current and projected concentration of carbon dioxide (CO</a:t>
            </a:r>
            <a:r>
              <a:rPr lang="en-US" altLang="en-US" baseline="-25000">
                <a:latin typeface="Arial Bold" pitchFamily="34" charset="0"/>
              </a:rPr>
              <a:t>2</a:t>
            </a:r>
            <a:r>
              <a:rPr lang="en-US" altLang="en-US">
                <a:latin typeface="Arial Bold" pitchFamily="34" charset="0"/>
              </a:rPr>
              <a:t>)</a:t>
            </a:r>
          </a:p>
          <a:p>
            <a:r>
              <a:rPr lang="en-US" altLang="en-US">
                <a:latin typeface="Arial Bold" pitchFamily="34" charset="0"/>
              </a:rPr>
              <a:t> </a:t>
            </a:r>
          </a:p>
          <a:p>
            <a:r>
              <a:rPr lang="en-US" altLang="en-US" b="1">
                <a:latin typeface="Arial Bold" pitchFamily="34" charset="0"/>
              </a:rPr>
              <a:t>ADDITIONAL TALKING POINTS: </a:t>
            </a:r>
            <a:r>
              <a:rPr lang="en-US" altLang="en-US">
                <a:latin typeface="Arial Bold" pitchFamily="34" charset="0"/>
              </a:rPr>
              <a:t>The average concentration of carbon dioxide at Mauna Loa in 2012 was 394 ppm.* That is </a:t>
            </a:r>
            <a:r>
              <a:rPr lang="en-US" altLang="en-US" i="1">
                <a:latin typeface="Arial Bold" pitchFamily="34" charset="0"/>
              </a:rPr>
              <a:t>well</a:t>
            </a:r>
            <a:r>
              <a:rPr lang="en-US" altLang="en-US">
                <a:latin typeface="Arial Bold" pitchFamily="34" charset="0"/>
              </a:rPr>
              <a:t> outside the normal range of variability. And if we don’t make big changes, we’re on track to exceed 600 ppm by 2050.**</a:t>
            </a:r>
          </a:p>
          <a:p>
            <a:r>
              <a:rPr lang="en-US" altLang="en-US">
                <a:latin typeface="Arial Bold" pitchFamily="34" charset="0"/>
              </a:rPr>
              <a:t> </a:t>
            </a:r>
          </a:p>
          <a:p>
            <a:r>
              <a:rPr lang="en-US" altLang="en-US" b="1">
                <a:latin typeface="Arial Bold" pitchFamily="34" charset="0"/>
              </a:rPr>
              <a:t>PRESENTATION TIP: </a:t>
            </a:r>
            <a:r>
              <a:rPr lang="en-US" altLang="en-US">
                <a:latin typeface="Arial Bold" pitchFamily="34" charset="0"/>
              </a:rPr>
              <a:t>This sequence is complicated, but the difference between past, present, and projected carbon dioxide is so striking that these images can be very powerful.</a:t>
            </a:r>
          </a:p>
          <a:p>
            <a:r>
              <a:rPr lang="en-US" altLang="en-US" b="1">
                <a:latin typeface="Arial Bold" pitchFamily="34" charset="0"/>
              </a:rPr>
              <a:t> </a:t>
            </a:r>
            <a:endParaRPr lang="en-US" altLang="en-US">
              <a:latin typeface="Arial Bold" pitchFamily="34" charset="0"/>
            </a:endParaRPr>
          </a:p>
          <a:p>
            <a:r>
              <a:rPr lang="en-US" altLang="en-US" b="1">
                <a:latin typeface="Arial Bold" pitchFamily="34" charset="0"/>
              </a:rPr>
              <a:t>REFERENCES:</a:t>
            </a:r>
            <a:endParaRPr lang="en-US" altLang="en-US">
              <a:latin typeface="Arial Bold" pitchFamily="34" charset="0"/>
            </a:endParaRPr>
          </a:p>
          <a:p>
            <a:r>
              <a:rPr lang="en-US" altLang="en-US">
                <a:latin typeface="Arial Bold" pitchFamily="34" charset="0"/>
              </a:rPr>
              <a:t>* Thomas Conway and Pieter Tans, “Trends in Atmospheric Carbon Dioxide: Recent Mauna Loa CO</a:t>
            </a:r>
            <a:r>
              <a:rPr lang="en-US" altLang="en-US" baseline="-25000">
                <a:latin typeface="Arial Bold" pitchFamily="34" charset="0"/>
              </a:rPr>
              <a:t>2</a:t>
            </a:r>
            <a:r>
              <a:rPr lang="en-US" altLang="en-US">
                <a:latin typeface="Arial Bold" pitchFamily="34" charset="0"/>
              </a:rPr>
              <a:t>,” NOAA/ESRL, last accessed June 2013. </a:t>
            </a:r>
            <a:r>
              <a:rPr lang="en-US" altLang="en-US">
                <a:latin typeface="Arial Bold" pitchFamily="34" charset="0"/>
                <a:hlinkClick r:id="rId3"/>
              </a:rPr>
              <a:t>http://www.esrl.noaa.gov/gmd/ccgg/trends/</a:t>
            </a:r>
            <a:r>
              <a:rPr lang="en-US" altLang="en-US">
                <a:latin typeface="Arial Bold" pitchFamily="34" charset="0"/>
              </a:rPr>
              <a:t> </a:t>
            </a:r>
          </a:p>
          <a:p>
            <a:r>
              <a:rPr lang="en-US" altLang="en-US">
                <a:latin typeface="Arial Bold" pitchFamily="34" charset="0"/>
              </a:rPr>
              <a:t>** Organisation for Economic Co-operation and Development, </a:t>
            </a:r>
            <a:r>
              <a:rPr lang="en-US" altLang="en-US" i="1">
                <a:latin typeface="Arial Bold" pitchFamily="34" charset="0"/>
              </a:rPr>
              <a:t>OECD Environmental Outlook 2050: The Consequences of Inaction</a:t>
            </a:r>
            <a:r>
              <a:rPr lang="en-US" altLang="en-US">
                <a:latin typeface="Arial Bold" pitchFamily="34" charset="0"/>
              </a:rPr>
              <a:t>. (OECD Publishing, 2012): 71-152. </a:t>
            </a:r>
            <a:r>
              <a:rPr lang="en-US" altLang="en-US">
                <a:latin typeface="Arial Bold" pitchFamily="34" charset="0"/>
                <a:hlinkClick r:id="rId4"/>
              </a:rPr>
              <a:t>http://www.oecd.org/environment/environmentalindicatorsmodellingandoutlooks/climatechangechapteroftheoecdenvironmentaloutlookto2050theconsequencesofinaction.htm</a:t>
            </a:r>
            <a:r>
              <a:rPr lang="en-US" altLang="en-US">
                <a:latin typeface="Arial Bold" pitchFamily="34" charset="0"/>
              </a:rPr>
              <a:t> </a:t>
            </a:r>
          </a:p>
          <a:p>
            <a:r>
              <a:rPr lang="en-US" altLang="en-US">
                <a:latin typeface="Arial Bold" pitchFamily="34" charset="0"/>
              </a:rPr>
              <a:t> </a:t>
            </a:r>
          </a:p>
        </p:txBody>
      </p:sp>
    </p:spTree>
    <p:extLst>
      <p:ext uri="{BB962C8B-B14F-4D97-AF65-F5344CB8AC3E}">
        <p14:creationId xmlns:p14="http://schemas.microsoft.com/office/powerpoint/2010/main" val="2593647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1"/>
          <p:cNvSpPr>
            <a:spLocks noGrp="1" noRot="1" noChangeAspect="1" noChangeArrowheads="1" noTextEdit="1"/>
          </p:cNvSpPr>
          <p:nvPr>
            <p:ph type="sldImg"/>
          </p:nvPr>
        </p:nvSpPr>
        <p:spPr>
          <a:solidFill>
            <a:srgbClr val="FFFFFF"/>
          </a:solidFill>
          <a:ln/>
        </p:spPr>
      </p:sp>
      <p:sp>
        <p:nvSpPr>
          <p:cNvPr id="486403"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Bold" pitchFamily="34" charset="0"/>
              </a:rPr>
              <a:t>ID #1441 - Can be used in noncommercial online and TV broadcasts of your presentation, but not modified.</a:t>
            </a:r>
            <a:endParaRPr lang="en-US" altLang="en-US">
              <a:latin typeface="Arial Bold" pitchFamily="34" charset="0"/>
            </a:endParaRPr>
          </a:p>
          <a:p>
            <a:r>
              <a:rPr lang="en-US" altLang="en-US">
                <a:latin typeface="Arial Bold" pitchFamily="34" charset="0"/>
              </a:rPr>
              <a:t> </a:t>
            </a:r>
          </a:p>
          <a:p>
            <a:r>
              <a:rPr lang="en-US" altLang="en-US">
                <a:latin typeface="Arial Bold" pitchFamily="34" charset="0"/>
              </a:rPr>
              <a:t>…and the temperature of the ocean. Over the last half of the 20</a:t>
            </a:r>
            <a:r>
              <a:rPr lang="en-US" altLang="en-US" baseline="30000">
                <a:latin typeface="Arial Bold" pitchFamily="34" charset="0"/>
              </a:rPr>
              <a:t>th</a:t>
            </a:r>
            <a:r>
              <a:rPr lang="en-US" altLang="en-US">
                <a:latin typeface="Arial Bold" pitchFamily="34" charset="0"/>
              </a:rPr>
              <a:t> century, there has been a dramatic rise in global ocean heat content. What difference does that make? </a:t>
            </a:r>
          </a:p>
          <a:p>
            <a:r>
              <a:rPr lang="en-US" altLang="en-US">
                <a:latin typeface="Arial Bold" pitchFamily="34" charset="0"/>
              </a:rPr>
              <a:t> </a:t>
            </a:r>
          </a:p>
          <a:p>
            <a:r>
              <a:rPr lang="en-US" altLang="en-US">
                <a:latin typeface="Arial Bold" pitchFamily="34" charset="0"/>
              </a:rPr>
              <a:t> </a:t>
            </a:r>
          </a:p>
          <a:p>
            <a:r>
              <a:rPr lang="en-US" altLang="en-US" b="1">
                <a:latin typeface="Arial Bold" pitchFamily="34" charset="0"/>
              </a:rPr>
              <a:t>DESCRIPTION: </a:t>
            </a:r>
            <a:r>
              <a:rPr lang="en-US" altLang="en-US">
                <a:latin typeface="Arial Bold" pitchFamily="34" charset="0"/>
              </a:rPr>
              <a:t>Graph of global ocean heat content, 1955-2010 </a:t>
            </a:r>
          </a:p>
          <a:p>
            <a:r>
              <a:rPr lang="en-US" altLang="en-US">
                <a:latin typeface="Arial Bold" pitchFamily="34" charset="0"/>
              </a:rPr>
              <a:t> </a:t>
            </a:r>
          </a:p>
          <a:p>
            <a:r>
              <a:rPr lang="en-US" altLang="en-US" b="1">
                <a:latin typeface="Arial Bold" pitchFamily="34" charset="0"/>
              </a:rPr>
              <a:t>ADDITIONAL TALKING POINTS:</a:t>
            </a:r>
            <a:r>
              <a:rPr lang="en-US" altLang="en-US">
                <a:latin typeface="Arial Bold" pitchFamily="34" charset="0"/>
              </a:rPr>
              <a:t> Temperature rise can be measured in the oceans, as well as on land. As this graph indicates, the average temperature of the upper 2,000 meters (≈1.25 miles) of the ocean has increased dramatically since 1955.*</a:t>
            </a:r>
          </a:p>
          <a:p>
            <a:r>
              <a:rPr lang="en-US" altLang="en-US">
                <a:latin typeface="Arial Bold" pitchFamily="34" charset="0"/>
              </a:rPr>
              <a:t> </a:t>
            </a:r>
          </a:p>
          <a:p>
            <a:r>
              <a:rPr lang="en-US" altLang="en-US">
                <a:latin typeface="Arial Bold" pitchFamily="34" charset="0"/>
              </a:rPr>
              <a:t>Recent studies show that our oceans have absorbed approximately 90 percent of the extra heat caused by climate change over the past 50 years. Why does this matter? Warmer oceans result in a variety of consequences like sea level rise, supercharged storms, and damage to marine ecosystems.**</a:t>
            </a:r>
          </a:p>
          <a:p>
            <a:r>
              <a:rPr lang="en-US" altLang="en-US">
                <a:latin typeface="Arial Bold" pitchFamily="34" charset="0"/>
              </a:rPr>
              <a:t> </a:t>
            </a:r>
          </a:p>
          <a:p>
            <a:r>
              <a:rPr lang="en-US" altLang="en-US" b="1">
                <a:latin typeface="Arial Bold" pitchFamily="34" charset="0"/>
              </a:rPr>
              <a:t>REFERENCES:</a:t>
            </a:r>
            <a:r>
              <a:rPr lang="ja-JP" altLang="en-US">
                <a:latin typeface="Arial Bold" pitchFamily="34" charset="0"/>
              </a:rPr>
              <a:t> </a:t>
            </a:r>
            <a:r>
              <a:rPr lang="en-US" altLang="en-US">
                <a:latin typeface="Arial Bold" pitchFamily="34" charset="0"/>
              </a:rPr>
              <a:t>* S. Levitus et al., “World ocean heat content and thermosteric sea level change (0-2000 m), 1955-2010,” </a:t>
            </a:r>
            <a:r>
              <a:rPr lang="en-US" altLang="en-US" i="1">
                <a:latin typeface="Arial Bold" pitchFamily="34" charset="0"/>
              </a:rPr>
              <a:t>Geophysical Research Letters</a:t>
            </a:r>
            <a:r>
              <a:rPr lang="en-US" altLang="en-US">
                <a:latin typeface="Arial Bold" pitchFamily="34" charset="0"/>
              </a:rPr>
              <a:t> 39 (2012):</a:t>
            </a:r>
          </a:p>
          <a:p>
            <a:r>
              <a:rPr lang="en-US" altLang="en-US">
                <a:latin typeface="Arial Bold" pitchFamily="34" charset="0"/>
                <a:hlinkClick r:id="rId3"/>
              </a:rPr>
              <a:t>http://data.nodc.noaa.gov/woa/PUBLICATIONS/grlheat12.pdf</a:t>
            </a:r>
            <a:endParaRPr lang="en-US" altLang="en-US">
              <a:latin typeface="Arial Bold" pitchFamily="34" charset="0"/>
            </a:endParaRPr>
          </a:p>
          <a:p>
            <a:r>
              <a:rPr lang="en-US" altLang="en-US">
                <a:latin typeface="Arial Bold" pitchFamily="34" charset="0"/>
              </a:rPr>
              <a:t>** National Oceanographic Data Center, “Climate Change: Ocean Heat Content,” March 5, 2011. </a:t>
            </a:r>
            <a:r>
              <a:rPr lang="en-US" altLang="en-US">
                <a:latin typeface="Arial Bold" pitchFamily="34" charset="0"/>
                <a:hlinkClick r:id="rId4"/>
              </a:rPr>
              <a:t>http://www.climatewatch.noaa.gov/article/2011/climate-change-ocean-heat-content</a:t>
            </a:r>
            <a:r>
              <a:rPr lang="en-US" altLang="en-US">
                <a:latin typeface="Arial Bold" pitchFamily="34" charset="0"/>
              </a:rPr>
              <a:t> </a:t>
            </a:r>
          </a:p>
          <a:p>
            <a:r>
              <a:rPr lang="en-US" altLang="en-US">
                <a:latin typeface="Arial Bold" pitchFamily="34" charset="0"/>
              </a:rPr>
              <a:t> </a:t>
            </a:r>
          </a:p>
        </p:txBody>
      </p:sp>
    </p:spTree>
    <p:extLst>
      <p:ext uri="{BB962C8B-B14F-4D97-AF65-F5344CB8AC3E}">
        <p14:creationId xmlns:p14="http://schemas.microsoft.com/office/powerpoint/2010/main" val="2590085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C0100B5C-1858-4B36-AA4B-B56478C11C6D}" type="slidenum">
              <a:rPr lang="en-US" smtClean="0">
                <a:solidFill>
                  <a:srgbClr val="000000"/>
                </a:solidFill>
                <a:latin typeface="Arial" pitchFamily="34" charset="0"/>
              </a:rPr>
              <a:pPr/>
              <a:t>7</a:t>
            </a:fld>
            <a:endParaRPr lang="en-US">
              <a:solidFill>
                <a:srgbClr val="000000"/>
              </a:solidFill>
              <a:latin typeface="Arial" pitchFamily="34" charset="0"/>
            </a:endParaRPr>
          </a:p>
        </p:txBody>
      </p:sp>
      <p:sp>
        <p:nvSpPr>
          <p:cNvPr id="44035" name="Rectangle 2"/>
          <p:cNvSpPr>
            <a:spLocks noGrp="1" noRot="1" noChangeAspect="1" noChangeArrowheads="1" noTextEdit="1"/>
          </p:cNvSpPr>
          <p:nvPr>
            <p:ph type="sldImg"/>
          </p:nvPr>
        </p:nvSpPr>
        <p:spPr>
          <a:xfrm>
            <a:off x="1179513" y="695325"/>
            <a:ext cx="4652962" cy="3489325"/>
          </a:xfrm>
          <a:ln/>
        </p:spPr>
      </p:sp>
      <p:sp>
        <p:nvSpPr>
          <p:cNvPr id="44036" name="Rectangle 3"/>
          <p:cNvSpPr>
            <a:spLocks noGrp="1" noChangeArrowheads="1"/>
          </p:cNvSpPr>
          <p:nvPr>
            <p:ph type="body" idx="1"/>
          </p:nvPr>
        </p:nvSpPr>
        <p:spPr>
          <a:xfrm>
            <a:off x="935684" y="4408438"/>
            <a:ext cx="5139034" cy="4870381"/>
          </a:xfrm>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186162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1"/>
          <p:cNvSpPr>
            <a:spLocks noGrp="1" noRot="1" noChangeAspect="1" noChangeArrowheads="1" noTextEdit="1"/>
          </p:cNvSpPr>
          <p:nvPr>
            <p:ph type="sldImg"/>
          </p:nvPr>
        </p:nvSpPr>
        <p:spPr>
          <a:solidFill>
            <a:srgbClr val="FFFFFF"/>
          </a:solidFill>
          <a:ln/>
        </p:spPr>
      </p:sp>
      <p:sp>
        <p:nvSpPr>
          <p:cNvPr id="658435"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Bold" pitchFamily="34" charset="0"/>
              </a:rPr>
              <a:t>ID #1345 - Can be used in noncommercial online and TV broadcasts of your presentation, but not modified.</a:t>
            </a:r>
            <a:endParaRPr lang="en-US" altLang="en-US">
              <a:latin typeface="Arial Bold" pitchFamily="34" charset="0"/>
            </a:endParaRPr>
          </a:p>
          <a:p>
            <a:r>
              <a:rPr lang="en-US" altLang="en-US">
                <a:latin typeface="Arial Bold" pitchFamily="34" charset="0"/>
              </a:rPr>
              <a:t> </a:t>
            </a:r>
          </a:p>
          <a:p>
            <a:r>
              <a:rPr lang="en-US" altLang="en-US">
                <a:latin typeface="Arial Bold" pitchFamily="34" charset="0"/>
              </a:rPr>
              <a:t>Summer sea ice extent reached a record low in September of 2012. </a:t>
            </a:r>
          </a:p>
          <a:p>
            <a:r>
              <a:rPr lang="en-US" altLang="en-US" b="1">
                <a:latin typeface="Arial Bold" pitchFamily="34" charset="0"/>
              </a:rPr>
              <a:t> </a:t>
            </a:r>
            <a:endParaRPr lang="en-US" altLang="en-US">
              <a:latin typeface="Arial Bold" pitchFamily="34" charset="0"/>
            </a:endParaRPr>
          </a:p>
          <a:p>
            <a:r>
              <a:rPr lang="en-US" altLang="en-US" b="1">
                <a:latin typeface="Arial Bold" pitchFamily="34" charset="0"/>
              </a:rPr>
              <a:t> </a:t>
            </a:r>
            <a:endParaRPr lang="en-US" altLang="en-US">
              <a:latin typeface="Arial Bold" pitchFamily="34" charset="0"/>
            </a:endParaRPr>
          </a:p>
          <a:p>
            <a:r>
              <a:rPr lang="en-US" altLang="en-US" b="1">
                <a:latin typeface="Arial Bold" pitchFamily="34" charset="0"/>
              </a:rPr>
              <a:t>DESCRIPTION</a:t>
            </a:r>
            <a:r>
              <a:rPr lang="en-US" altLang="en-US">
                <a:latin typeface="Arial Bold" pitchFamily="34" charset="0"/>
              </a:rPr>
              <a:t>: Graph illustrating the decrease in September Arctic sea ice extent, 1979 - 2012</a:t>
            </a:r>
          </a:p>
          <a:p>
            <a:r>
              <a:rPr lang="en-US" altLang="en-US" b="1">
                <a:latin typeface="Arial Bold" pitchFamily="34" charset="0"/>
              </a:rPr>
              <a:t> </a:t>
            </a:r>
            <a:endParaRPr lang="en-US" altLang="en-US">
              <a:latin typeface="Arial Bold" pitchFamily="34" charset="0"/>
            </a:endParaRPr>
          </a:p>
          <a:p>
            <a:r>
              <a:rPr lang="en-US" altLang="en-US" b="1">
                <a:latin typeface="Arial Bold" pitchFamily="34" charset="0"/>
              </a:rPr>
              <a:t>ADDITIONAL TALKING POINTS</a:t>
            </a:r>
            <a:r>
              <a:rPr lang="en-US" altLang="en-US">
                <a:latin typeface="Arial Bold" pitchFamily="34" charset="0"/>
              </a:rPr>
              <a:t>: September sea ice extent is decreasing relative to the 1979-2000 average. Since the early 2000s, the melting trend has steepened with September sea ice extent levels that are consistently well below average,* culminating at an all time low in 2012.**</a:t>
            </a:r>
          </a:p>
          <a:p>
            <a:r>
              <a:rPr lang="en-US" altLang="en-US">
                <a:latin typeface="Arial Bold" pitchFamily="34" charset="0"/>
              </a:rPr>
              <a:t> </a:t>
            </a:r>
          </a:p>
          <a:p>
            <a:r>
              <a:rPr lang="en-US" altLang="en-US">
                <a:latin typeface="Arial Bold" pitchFamily="34" charset="0"/>
              </a:rPr>
              <a:t>Many scientists predict that the Arctic will completely free of summer ice by 2030.***</a:t>
            </a:r>
          </a:p>
          <a:p>
            <a:r>
              <a:rPr lang="en-US" altLang="en-US">
                <a:latin typeface="Arial Bold" pitchFamily="34" charset="0"/>
              </a:rPr>
              <a:t> </a:t>
            </a:r>
          </a:p>
          <a:p>
            <a:r>
              <a:rPr lang="en-US" altLang="en-US" b="1">
                <a:latin typeface="Arial Bold" pitchFamily="34" charset="0"/>
              </a:rPr>
              <a:t>REFERENCES:</a:t>
            </a:r>
            <a:endParaRPr lang="en-US" altLang="en-US">
              <a:latin typeface="Arial Bold" pitchFamily="34" charset="0"/>
            </a:endParaRPr>
          </a:p>
          <a:p>
            <a:r>
              <a:rPr lang="en-US" altLang="en-US">
                <a:latin typeface="Arial Bold" pitchFamily="34" charset="0"/>
              </a:rPr>
              <a:t>* NASA Earth Observatory, “Arctic Sea Ice,” last accessed January 4, 2013. </a:t>
            </a:r>
            <a:r>
              <a:rPr lang="en-US" altLang="en-US">
                <a:latin typeface="Arial Bold" pitchFamily="34" charset="0"/>
                <a:hlinkClick r:id="rId3"/>
              </a:rPr>
              <a:t>http://earthobservatory.nasa.gov/Features/WorldOfChange/sea_ice.php</a:t>
            </a:r>
            <a:r>
              <a:rPr lang="en-US" altLang="en-US">
                <a:latin typeface="Arial Bold" pitchFamily="34" charset="0"/>
              </a:rPr>
              <a:t> </a:t>
            </a:r>
          </a:p>
          <a:p>
            <a:r>
              <a:rPr lang="en-US" altLang="en-US">
                <a:latin typeface="Arial Bold" pitchFamily="34" charset="0"/>
              </a:rPr>
              <a:t>** National Snow &amp; Ice Data Center, “Arctic sea ice extent settles at record seasonal minimum,” September 19, 2012. </a:t>
            </a:r>
            <a:r>
              <a:rPr lang="en-US" altLang="en-US">
                <a:latin typeface="Arial Bold" pitchFamily="34" charset="0"/>
                <a:hlinkClick r:id="rId4"/>
              </a:rPr>
              <a:t>http://nsidc.org/arcticseaicenews/2012/09/arctic-sea-ice-extent-settles-at-record-seasonal-minimum/</a:t>
            </a:r>
            <a:r>
              <a:rPr lang="en-US" altLang="en-US">
                <a:latin typeface="Arial Bold" pitchFamily="34" charset="0"/>
              </a:rPr>
              <a:t> </a:t>
            </a:r>
          </a:p>
          <a:p>
            <a:r>
              <a:rPr lang="en-US" altLang="en-US">
                <a:latin typeface="Arial Bold" pitchFamily="34" charset="0"/>
              </a:rPr>
              <a:t>*** Weather Underground, “Arctic Sea Ice Decline.” last accessed June 27, 2013. </a:t>
            </a:r>
            <a:r>
              <a:rPr lang="en-US" altLang="en-US">
                <a:latin typeface="Arial Bold" pitchFamily="34" charset="0"/>
                <a:hlinkClick r:id="rId5"/>
              </a:rPr>
              <a:t>http://www.wunderground.com/climate/SeaIce.asp</a:t>
            </a:r>
            <a:endParaRPr lang="en-US" altLang="en-US">
              <a:latin typeface="Arial Bold" pitchFamily="34" charset="0"/>
            </a:endParaRPr>
          </a:p>
          <a:p>
            <a:r>
              <a:rPr lang="en-US" altLang="en-US">
                <a:latin typeface="Arial Bold" pitchFamily="34" charset="0"/>
              </a:rPr>
              <a:t> </a:t>
            </a:r>
          </a:p>
        </p:txBody>
      </p:sp>
    </p:spTree>
    <p:extLst>
      <p:ext uri="{BB962C8B-B14F-4D97-AF65-F5344CB8AC3E}">
        <p14:creationId xmlns:p14="http://schemas.microsoft.com/office/powerpoint/2010/main" val="2427517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6" name="Rectangle 1"/>
          <p:cNvSpPr>
            <a:spLocks noGrp="1" noRot="1" noChangeAspect="1" noChangeArrowheads="1" noTextEdit="1"/>
          </p:cNvSpPr>
          <p:nvPr>
            <p:ph type="sldImg"/>
          </p:nvPr>
        </p:nvSpPr>
        <p:spPr>
          <a:solidFill>
            <a:srgbClr val="FFFFFF"/>
          </a:solidFill>
          <a:ln/>
        </p:spPr>
      </p:sp>
      <p:sp>
        <p:nvSpPr>
          <p:cNvPr id="661507"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b="1">
                <a:latin typeface="Arial Bold" pitchFamily="34" charset="0"/>
              </a:rPr>
              <a:t>ID #1365 - Can be used in noncommercial online and TV broadcasts of your presentation, but not modified.</a:t>
            </a:r>
            <a:endParaRPr lang="en-US" altLang="en-US">
              <a:latin typeface="Arial Bold" pitchFamily="34" charset="0"/>
            </a:endParaRPr>
          </a:p>
          <a:p>
            <a:r>
              <a:rPr lang="en-US" altLang="en-US">
                <a:latin typeface="Arial Bold" pitchFamily="34" charset="0"/>
              </a:rPr>
              <a:t> </a:t>
            </a:r>
          </a:p>
          <a:p>
            <a:r>
              <a:rPr lang="en-US" altLang="en-US">
                <a:latin typeface="Arial Bold" pitchFamily="34" charset="0"/>
              </a:rPr>
              <a:t>This satellite image compares September sea ice extent from 1984 to 2012. This has had an impact on the heat absorption in the Arctic. </a:t>
            </a:r>
          </a:p>
          <a:p>
            <a:r>
              <a:rPr lang="en-US" altLang="en-US">
                <a:latin typeface="Arial Bold" pitchFamily="34" charset="0"/>
              </a:rPr>
              <a:t> </a:t>
            </a:r>
          </a:p>
          <a:p>
            <a:r>
              <a:rPr lang="en-US" altLang="en-US">
                <a:latin typeface="Arial Bold" pitchFamily="34" charset="0"/>
              </a:rPr>
              <a:t> </a:t>
            </a:r>
          </a:p>
          <a:p>
            <a:r>
              <a:rPr lang="en-US" altLang="en-US" b="1">
                <a:latin typeface="Arial Bold" pitchFamily="34" charset="0"/>
              </a:rPr>
              <a:t>DESCRIPTION: </a:t>
            </a:r>
            <a:r>
              <a:rPr lang="en-US" altLang="en-US">
                <a:latin typeface="Arial Bold" pitchFamily="34" charset="0"/>
              </a:rPr>
              <a:t>Satellite image of Arctic sea ice extent, September 1984 compared to September 2012</a:t>
            </a:r>
          </a:p>
          <a:p>
            <a:r>
              <a:rPr lang="en-US" altLang="en-US" b="1">
                <a:latin typeface="Arial Bold" pitchFamily="34" charset="0"/>
              </a:rPr>
              <a:t> </a:t>
            </a:r>
            <a:endParaRPr lang="en-US" altLang="en-US">
              <a:latin typeface="Arial Bold" pitchFamily="34" charset="0"/>
            </a:endParaRPr>
          </a:p>
          <a:p>
            <a:r>
              <a:rPr lang="en-US" altLang="en-US" b="1">
                <a:latin typeface="Arial Bold" pitchFamily="34" charset="0"/>
              </a:rPr>
              <a:t>ADDITIONAL TALKING POINTS: </a:t>
            </a:r>
            <a:r>
              <a:rPr lang="en-US" altLang="en-US">
                <a:latin typeface="Arial Bold" pitchFamily="34" charset="0"/>
              </a:rPr>
              <a:t>On September 16, 2012 Arctic sea ice extent set a record low at 3.41 million square kilometers (more than 1.3 million square miles). The average minimum extent for 1979-2000 was 6.7 million square kilometers (nearly 2.6 square miles), roughly equal to the sea ice extent in 1984.* Between the maximum and minimum extents of the season, nearly 12 million square kilometers (4.6 million square miles) of ice were lost, the largest amount in any summer since records began.**    </a:t>
            </a:r>
          </a:p>
          <a:p>
            <a:r>
              <a:rPr lang="en-US" altLang="en-US">
                <a:latin typeface="Arial Bold" pitchFamily="34" charset="0"/>
              </a:rPr>
              <a:t> </a:t>
            </a:r>
          </a:p>
          <a:p>
            <a:r>
              <a:rPr lang="en-US" altLang="en-US" b="1">
                <a:latin typeface="Arial Bold" pitchFamily="34" charset="0"/>
              </a:rPr>
              <a:t>REFERENCES</a:t>
            </a:r>
            <a:r>
              <a:rPr lang="en-US" altLang="en-US">
                <a:latin typeface="Arial Bold" pitchFamily="34" charset="0"/>
              </a:rPr>
              <a:t>:</a:t>
            </a:r>
          </a:p>
          <a:p>
            <a:r>
              <a:rPr lang="en-US" altLang="en-US">
                <a:latin typeface="Arial Bold" pitchFamily="34" charset="0"/>
              </a:rPr>
              <a:t>* Michon Scott and Mike Carlowicz, “Visualizing the 2012 Sea Ice Minimum,” </a:t>
            </a:r>
            <a:r>
              <a:rPr lang="en-US" altLang="en-US" i="1">
                <a:latin typeface="Arial Bold" pitchFamily="34" charset="0"/>
              </a:rPr>
              <a:t>NASA Earth Observatory</a:t>
            </a:r>
            <a:r>
              <a:rPr lang="en-US" altLang="en-US">
                <a:latin typeface="Arial Bold" pitchFamily="34" charset="0"/>
              </a:rPr>
              <a:t>, September 27, 2012. </a:t>
            </a:r>
            <a:r>
              <a:rPr lang="en-US" altLang="en-US">
                <a:latin typeface="Arial Bold" pitchFamily="34" charset="0"/>
                <a:hlinkClick r:id="rId3"/>
              </a:rPr>
              <a:t>http://earthobservatory.nasa.gov/IOTD/view.php?id=79256</a:t>
            </a:r>
            <a:r>
              <a:rPr lang="en-US" altLang="en-US">
                <a:latin typeface="Arial Bold" pitchFamily="34" charset="0"/>
              </a:rPr>
              <a:t> </a:t>
            </a:r>
          </a:p>
          <a:p>
            <a:r>
              <a:rPr lang="en-US" altLang="en-US">
                <a:latin typeface="Arial Bold" pitchFamily="34" charset="0"/>
              </a:rPr>
              <a:t>** National Snow &amp; Ice Data Center, “Arctic sea ice extent settles at record seasonal minimum,” September 19, 2012. </a:t>
            </a:r>
            <a:r>
              <a:rPr lang="en-US" altLang="en-US">
                <a:latin typeface="Arial Bold" pitchFamily="34" charset="0"/>
                <a:hlinkClick r:id="rId4"/>
              </a:rPr>
              <a:t>http://nsidc.org/arcticseaicenews/2012/09/arctic-sea-ice-extent-settles-at-record-seasonal-minimum/</a:t>
            </a:r>
            <a:endParaRPr lang="en-US" altLang="en-US">
              <a:latin typeface="Arial Bold" pitchFamily="34" charset="0"/>
            </a:endParaRPr>
          </a:p>
          <a:p>
            <a:r>
              <a:rPr lang="en-US" altLang="en-US">
                <a:latin typeface="Arial Bold" pitchFamily="34" charset="0"/>
              </a:rPr>
              <a:t> </a:t>
            </a:r>
          </a:p>
        </p:txBody>
      </p:sp>
    </p:spTree>
    <p:extLst>
      <p:ext uri="{BB962C8B-B14F-4D97-AF65-F5344CB8AC3E}">
        <p14:creationId xmlns:p14="http://schemas.microsoft.com/office/powerpoint/2010/main" val="33919165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95306083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a:t>Photo Title – Myriad Pro, Bold, Shadow, 20pt</a:t>
            </a:r>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 or credits for photo – Myriad Pro, 14pt</a:t>
            </a:r>
          </a:p>
        </p:txBody>
      </p:sp>
    </p:spTree>
    <p:extLst>
      <p:ext uri="{BB962C8B-B14F-4D97-AF65-F5344CB8AC3E}">
        <p14:creationId xmlns:p14="http://schemas.microsoft.com/office/powerpoint/2010/main" val="413686101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20574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Closing– Myriad Pro, Bold, 28pt</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373438592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tx2"/>
                </a:solidFill>
              </a:defRPr>
            </a:lvl1pPr>
          </a:lstStyle>
          <a:p>
            <a:r>
              <a:rPr lang="en-US" dirty="0"/>
              <a:t>Place Descriptor Here</a:t>
            </a:r>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tx2"/>
                </a:solidFill>
              </a:defRPr>
            </a:lvl1pPr>
          </a:lstStyle>
          <a:p>
            <a:r>
              <a:rPr lang="en-US" dirty="0"/>
              <a:t>Place Descriptor Here</a:t>
            </a:r>
          </a:p>
        </p:txBody>
      </p:sp>
    </p:spTree>
    <p:extLst>
      <p:ext uri="{BB962C8B-B14F-4D97-AF65-F5344CB8AC3E}">
        <p14:creationId xmlns:p14="http://schemas.microsoft.com/office/powerpoint/2010/main" val="373403081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tx2"/>
                </a:solidFill>
              </a:defRPr>
            </a:lvl1pPr>
          </a:lstStyle>
          <a:p>
            <a:r>
              <a:rPr lang="en-US" dirty="0"/>
              <a:t>Place Descriptor Here</a:t>
            </a:r>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tx2"/>
                </a:solidFill>
              </a:defRPr>
            </a:lvl1pPr>
          </a:lstStyle>
          <a:p>
            <a:r>
              <a:rPr lang="en-US" dirty="0"/>
              <a:t>Place Descriptor Here</a:t>
            </a:r>
          </a:p>
        </p:txBody>
      </p:sp>
    </p:spTree>
    <p:extLst>
      <p:ext uri="{BB962C8B-B14F-4D97-AF65-F5344CB8AC3E}">
        <p14:creationId xmlns:p14="http://schemas.microsoft.com/office/powerpoint/2010/main" val="228364425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tx2"/>
                </a:solidFill>
              </a:defRPr>
            </a:lvl1pPr>
          </a:lstStyle>
          <a:p>
            <a:r>
              <a:rPr lang="en-US" dirty="0"/>
              <a:t>Place Descriptor Here</a:t>
            </a:r>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tx2"/>
                </a:solidFill>
              </a:defRPr>
            </a:lvl1pPr>
          </a:lstStyle>
          <a:p>
            <a:r>
              <a:rPr lang="en-US" dirty="0"/>
              <a:t>Place Descriptor Here</a:t>
            </a:r>
          </a:p>
        </p:txBody>
      </p:sp>
    </p:spTree>
    <p:extLst>
      <p:ext uri="{BB962C8B-B14F-4D97-AF65-F5344CB8AC3E}">
        <p14:creationId xmlns:p14="http://schemas.microsoft.com/office/powerpoint/2010/main" val="232867361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0" y="6248400"/>
            <a:ext cx="2667000" cy="365125"/>
          </a:xfrm>
          <a:prstGeom prst="rect">
            <a:avLst/>
          </a:prstGeom>
        </p:spPr>
        <p:txBody>
          <a:bodyPr/>
          <a:lstStyle/>
          <a:p>
            <a:fld id="{3F76A339-107A-4591-9A0F-B0AF18374E4F}" type="datetimeFigureOut">
              <a:rPr lang="en-US" smtClean="0"/>
              <a:pPr/>
              <a:t>10/17/2018</a:t>
            </a:fld>
            <a:endParaRPr lang="en-US"/>
          </a:p>
        </p:txBody>
      </p:sp>
      <p:sp>
        <p:nvSpPr>
          <p:cNvPr id="3" name="Footer Placeholder 2"/>
          <p:cNvSpPr>
            <a:spLocks noGrp="1"/>
          </p:cNvSpPr>
          <p:nvPr>
            <p:ph type="ftr" sz="quarter" idx="11"/>
          </p:nvPr>
        </p:nvSpPr>
        <p:spPr>
          <a:xfrm>
            <a:off x="609600" y="6248206"/>
            <a:ext cx="5421083"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533400" cy="381000"/>
          </a:xfrm>
          <a:prstGeom prst="rect">
            <a:avLst/>
          </a:prstGeom>
        </p:spPr>
        <p:txBody>
          <a:bodyPr/>
          <a:lstStyle>
            <a:lvl1pPr>
              <a:defRPr>
                <a:solidFill>
                  <a:schemeClr val="tx2"/>
                </a:solidFill>
              </a:defRPr>
            </a:lvl1pPr>
          </a:lstStyle>
          <a:p>
            <a:fld id="{E7228D88-67AA-46B3-9D9F-C8488823C1D0}" type="slidenum">
              <a:rPr lang="en-US" smtClean="0"/>
              <a:pPr/>
              <a:t>‹#›</a:t>
            </a:fld>
            <a:endParaRPr lang="en-US"/>
          </a:p>
        </p:txBody>
      </p:sp>
    </p:spTree>
    <p:extLst>
      <p:ext uri="{BB962C8B-B14F-4D97-AF65-F5344CB8AC3E}">
        <p14:creationId xmlns:p14="http://schemas.microsoft.com/office/powerpoint/2010/main" val="1387411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b="1">
                <a:solidFill>
                  <a:srgbClr val="FFC000"/>
                </a:solidFill>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A9C513F4-AE7E-460D-B640-9D03EAE8CDB6}" type="datetimeFigureOut">
              <a:rPr lang="en-US" smtClean="0">
                <a:solidFill>
                  <a:prstClr val="black"/>
                </a:solidFill>
              </a:rPr>
              <a:pPr/>
              <a:t>10/17/2018</a:t>
            </a:fld>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E6946EEB-B331-44EB-9E82-68D1558AB46A}"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776805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D6993341-9FDB-49EC-899B-331FE5AAD54D}" type="datetimeFigureOut">
              <a:rPr lang="en-US" smtClean="0">
                <a:solidFill>
                  <a:srgbClr val="FFC000"/>
                </a:solidFill>
                <a:latin typeface="Myriad Web Pro"/>
              </a:rPr>
              <a:pPr eaLnBrk="1" fontAlgn="auto" hangingPunct="1">
                <a:spcBef>
                  <a:spcPts val="0"/>
                </a:spcBef>
                <a:spcAft>
                  <a:spcPts val="0"/>
                </a:spcAft>
              </a:pPr>
              <a:t>10/17/2018</a:t>
            </a:fld>
            <a:endParaRPr lang="en-US">
              <a:solidFill>
                <a:srgbClr val="FFC000"/>
              </a:solidFill>
              <a:latin typeface="Myriad Web Pro"/>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a:solidFill>
                <a:srgbClr val="FFC000"/>
              </a:solidFill>
              <a:latin typeface="Myriad Web Pro"/>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DBDB3976-3587-4DA8-9240-07AC9AE547E0}" type="slidenum">
              <a:rPr lang="en-US" smtClean="0">
                <a:solidFill>
                  <a:srgbClr val="FFC000"/>
                </a:solidFill>
                <a:latin typeface="Myriad Web Pro"/>
              </a:rPr>
              <a:pPr eaLnBrk="1" fontAlgn="auto" hangingPunct="1">
                <a:spcBef>
                  <a:spcPts val="0"/>
                </a:spcBef>
                <a:spcAft>
                  <a:spcPts val="0"/>
                </a:spcAft>
              </a:pPr>
              <a:t>‹#›</a:t>
            </a:fld>
            <a:endParaRPr lang="en-US">
              <a:solidFill>
                <a:srgbClr val="FFC000"/>
              </a:solidFill>
              <a:latin typeface="Myriad Web Pro"/>
            </a:endParaRPr>
          </a:p>
        </p:txBody>
      </p:sp>
    </p:spTree>
    <p:extLst>
      <p:ext uri="{BB962C8B-B14F-4D97-AF65-F5344CB8AC3E}">
        <p14:creationId xmlns:p14="http://schemas.microsoft.com/office/powerpoint/2010/main" val="1480337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27753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373184159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33234705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50928323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17906341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Tree>
    <p:extLst>
      <p:ext uri="{BB962C8B-B14F-4D97-AF65-F5344CB8AC3E}">
        <p14:creationId xmlns:p14="http://schemas.microsoft.com/office/powerpoint/2010/main" val="218665735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142974429"/>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139108577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814108833"/>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a:t>Photo Title – Myriad Pro, Bold, Shadow, 20pt</a:t>
            </a:r>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 or credits for photo – Myriad Pro, 14pt</a:t>
            </a:r>
          </a:p>
        </p:txBody>
      </p:sp>
    </p:spTree>
    <p:extLst>
      <p:ext uri="{BB962C8B-B14F-4D97-AF65-F5344CB8AC3E}">
        <p14:creationId xmlns:p14="http://schemas.microsoft.com/office/powerpoint/2010/main" val="427440055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19812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Closing– Myriad Pro, Bold, 28pt</a:t>
            </a:r>
          </a:p>
        </p:txBody>
      </p:sp>
      <p:sp>
        <p:nvSpPr>
          <p:cNvPr id="9" name="Rectangle 8"/>
          <p:cNvSpPr/>
          <p:nvPr userDrawn="1"/>
        </p:nvSpPr>
        <p:spPr>
          <a:xfrm>
            <a:off x="1371600" y="4343400"/>
            <a:ext cx="6400800" cy="292388"/>
          </a:xfrm>
          <a:prstGeom prst="rect">
            <a:avLst/>
          </a:prstGeom>
        </p:spPr>
        <p:txBody>
          <a:bodyPr wrap="square">
            <a:spAutoFit/>
          </a:bodyPr>
          <a:lstStyle/>
          <a:p>
            <a:pPr eaLnBrk="1" fontAlgn="auto" hangingPunct="1">
              <a:spcBef>
                <a:spcPts val="0"/>
              </a:spcBef>
              <a:spcAft>
                <a:spcPts val="0"/>
              </a:spcAft>
            </a:pPr>
            <a:r>
              <a:rPr lang="en-US" sz="1300" b="1" dirty="0">
                <a:solidFill>
                  <a:srgbClr val="FFFFFF"/>
                </a:solidFill>
                <a:latin typeface="Myriad Web Pro"/>
              </a:rPr>
              <a:t>For more information please contact Centers for Disease Control and Prevention</a:t>
            </a:r>
          </a:p>
        </p:txBody>
      </p:sp>
      <p:sp>
        <p:nvSpPr>
          <p:cNvPr id="11" name="Rectangle 10"/>
          <p:cNvSpPr/>
          <p:nvPr userDrawn="1"/>
        </p:nvSpPr>
        <p:spPr>
          <a:xfrm>
            <a:off x="1371600" y="4706034"/>
            <a:ext cx="5943600" cy="646331"/>
          </a:xfrm>
          <a:prstGeom prst="rect">
            <a:avLst/>
          </a:prstGeom>
        </p:spPr>
        <p:txBody>
          <a:bodyPr wrap="square">
            <a:spAutoFit/>
          </a:bodyPr>
          <a:lstStyle/>
          <a:p>
            <a:pPr eaLnBrk="1" fontAlgn="auto" hangingPunct="1">
              <a:spcBef>
                <a:spcPts val="0"/>
              </a:spcBef>
              <a:spcAft>
                <a:spcPts val="0"/>
              </a:spcAft>
            </a:pPr>
            <a:r>
              <a:rPr lang="en-US" sz="1200" dirty="0">
                <a:solidFill>
                  <a:srgbClr val="FFFFFF"/>
                </a:solidFill>
                <a:latin typeface="Myriad Web Pro"/>
              </a:rPr>
              <a:t>1600 Clifton Road NE, Atlanta, GA 30333</a:t>
            </a:r>
          </a:p>
          <a:p>
            <a:pPr eaLnBrk="1" fontAlgn="auto" hangingPunct="1">
              <a:spcBef>
                <a:spcPts val="0"/>
              </a:spcBef>
              <a:spcAft>
                <a:spcPts val="0"/>
              </a:spcAft>
            </a:pPr>
            <a:r>
              <a:rPr lang="en-US" sz="1200" dirty="0">
                <a:solidFill>
                  <a:srgbClr val="FFFFFF"/>
                </a:solidFill>
                <a:latin typeface="Myriad Web Pro"/>
              </a:rPr>
              <a:t>Telephone, 1-800-CDC-INFO (232-4636)/TTY: 1-888-232-6348</a:t>
            </a:r>
          </a:p>
          <a:p>
            <a:pPr eaLnBrk="1" fontAlgn="auto" hangingPunct="1">
              <a:spcBef>
                <a:spcPts val="0"/>
              </a:spcBef>
              <a:spcAft>
                <a:spcPts val="0"/>
              </a:spcAft>
            </a:pPr>
            <a:r>
              <a:rPr lang="en-US" sz="1200" dirty="0">
                <a:solidFill>
                  <a:srgbClr val="FFFFFF"/>
                </a:solidFill>
                <a:latin typeface="Myriad Web Pro"/>
              </a:rPr>
              <a:t>E-mail: cdcinfo@cdc.gov 	Web: www.cdc.gov</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a:t>Place Descriptor Here</a:t>
            </a:r>
          </a:p>
        </p:txBody>
      </p:sp>
      <p:sp>
        <p:nvSpPr>
          <p:cNvPr id="7" name="Rectangle 6"/>
          <p:cNvSpPr/>
          <p:nvPr userDrawn="1"/>
        </p:nvSpPr>
        <p:spPr>
          <a:xfrm>
            <a:off x="1371600" y="5421868"/>
            <a:ext cx="5943600" cy="369332"/>
          </a:xfrm>
          <a:prstGeom prst="rect">
            <a:avLst/>
          </a:prstGeom>
        </p:spPr>
        <p:txBody>
          <a:bodyPr wrap="square">
            <a:spAutoFit/>
          </a:bodyPr>
          <a:lstStyle/>
          <a:p>
            <a:pPr eaLnBrk="1" fontAlgn="auto" hangingPunct="1">
              <a:spcBef>
                <a:spcPts val="0"/>
              </a:spcBef>
              <a:spcAft>
                <a:spcPts val="0"/>
              </a:spcAft>
            </a:pPr>
            <a:r>
              <a:rPr lang="en-US" sz="900" dirty="0">
                <a:solidFill>
                  <a:srgbClr val="FFFFFF"/>
                </a:solidFill>
                <a:latin typeface="Myriad Web Pro"/>
              </a:rPr>
              <a:t>The findings and conclusions in this report are those of the authors and do not necessarily represent the official position of the Centers for Disease Control and Prevention.</a:t>
            </a:r>
          </a:p>
        </p:txBody>
      </p:sp>
    </p:spTree>
    <p:extLst>
      <p:ext uri="{BB962C8B-B14F-4D97-AF65-F5344CB8AC3E}">
        <p14:creationId xmlns:p14="http://schemas.microsoft.com/office/powerpoint/2010/main" val="4150166715"/>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609601"/>
            <a:ext cx="6739467" cy="112871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83734" y="1981200"/>
            <a:ext cx="6969478" cy="3589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92857" y="6253163"/>
            <a:ext cx="1871133" cy="469900"/>
          </a:xfrm>
          <a:prstGeom prst="rect">
            <a:avLst/>
          </a:prstGeom>
          <a:ln/>
        </p:spPr>
        <p:txBody>
          <a:bodyPr/>
          <a:lstStyle>
            <a:lvl1pPr>
              <a:defRPr/>
            </a:lvl1pPr>
          </a:lstStyle>
          <a:p>
            <a:pPr eaLnBrk="1" fontAlgn="auto" hangingPunct="1">
              <a:spcBef>
                <a:spcPts val="0"/>
              </a:spcBef>
              <a:spcAft>
                <a:spcPts val="0"/>
              </a:spcAft>
              <a:defRPr/>
            </a:pPr>
            <a:endParaRPr lang="en-US">
              <a:solidFill>
                <a:srgbClr val="FFC000"/>
              </a:solidFill>
              <a:latin typeface="Myriad Web Pro"/>
            </a:endParaRPr>
          </a:p>
        </p:txBody>
      </p:sp>
      <p:sp>
        <p:nvSpPr>
          <p:cNvPr id="5" name="Rectangle 5"/>
          <p:cNvSpPr>
            <a:spLocks noGrp="1" noChangeArrowheads="1"/>
          </p:cNvSpPr>
          <p:nvPr>
            <p:ph type="ftr" sz="quarter" idx="11"/>
          </p:nvPr>
        </p:nvSpPr>
        <p:spPr>
          <a:xfrm>
            <a:off x="3118556" y="6253163"/>
            <a:ext cx="2908300" cy="469900"/>
          </a:xfrm>
          <a:prstGeom prst="rect">
            <a:avLst/>
          </a:prstGeom>
          <a:ln/>
        </p:spPr>
        <p:txBody>
          <a:bodyPr/>
          <a:lstStyle>
            <a:lvl1pPr>
              <a:defRPr/>
            </a:lvl1pPr>
          </a:lstStyle>
          <a:p>
            <a:pPr eaLnBrk="1" fontAlgn="auto" hangingPunct="1">
              <a:spcBef>
                <a:spcPts val="0"/>
              </a:spcBef>
              <a:spcAft>
                <a:spcPts val="0"/>
              </a:spcAft>
              <a:defRPr/>
            </a:pPr>
            <a:endParaRPr lang="en-US">
              <a:solidFill>
                <a:srgbClr val="FFC000"/>
              </a:solidFill>
              <a:latin typeface="Myriad Web Pro"/>
            </a:endParaRPr>
          </a:p>
        </p:txBody>
      </p:sp>
      <p:sp>
        <p:nvSpPr>
          <p:cNvPr id="6" name="Rectangle 6"/>
          <p:cNvSpPr>
            <a:spLocks noGrp="1" noChangeArrowheads="1"/>
          </p:cNvSpPr>
          <p:nvPr>
            <p:ph type="sldNum" sz="quarter" idx="12"/>
          </p:nvPr>
        </p:nvSpPr>
        <p:spPr>
          <a:xfrm>
            <a:off x="6580012" y="6253163"/>
            <a:ext cx="1872544" cy="469900"/>
          </a:xfrm>
          <a:prstGeom prst="rect">
            <a:avLst/>
          </a:prstGeom>
          <a:ln/>
        </p:spPr>
        <p:txBody>
          <a:bodyPr/>
          <a:lstStyle>
            <a:lvl1pPr>
              <a:defRPr/>
            </a:lvl1pPr>
          </a:lstStyle>
          <a:p>
            <a:pPr eaLnBrk="1" fontAlgn="auto" hangingPunct="1">
              <a:spcBef>
                <a:spcPts val="0"/>
              </a:spcBef>
              <a:spcAft>
                <a:spcPts val="0"/>
              </a:spcAft>
              <a:defRPr/>
            </a:pPr>
            <a:fld id="{FF2A61DE-61C0-4FA4-8643-8F9DDD31F25B}" type="slidenum">
              <a:rPr lang="en-US">
                <a:solidFill>
                  <a:srgbClr val="FFC000"/>
                </a:solidFill>
                <a:latin typeface="Myriad Web Pro"/>
              </a:rPr>
              <a:pPr eaLnBrk="1" fontAlgn="auto" hangingPunct="1">
                <a:spcBef>
                  <a:spcPts val="0"/>
                </a:spcBef>
                <a:spcAft>
                  <a:spcPts val="0"/>
                </a:spcAft>
                <a:defRPr/>
              </a:pPr>
              <a:t>‹#›</a:t>
            </a:fld>
            <a:endParaRPr lang="en-US">
              <a:solidFill>
                <a:srgbClr val="FFC000"/>
              </a:solidFill>
              <a:latin typeface="Myriad Web Pro"/>
            </a:endParaRPr>
          </a:p>
        </p:txBody>
      </p:sp>
    </p:spTree>
    <p:extLst>
      <p:ext uri="{BB962C8B-B14F-4D97-AF65-F5344CB8AC3E}">
        <p14:creationId xmlns:p14="http://schemas.microsoft.com/office/powerpoint/2010/main" val="672810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016000" y="609601"/>
            <a:ext cx="6739467" cy="1128713"/>
          </a:xfrm>
          <a:prstGeom prst="rect">
            <a:avLst/>
          </a:prstGeom>
        </p:spPr>
        <p:txBody>
          <a:bodyPr/>
          <a:lstStyle/>
          <a:p>
            <a:r>
              <a:rPr lang="en-US"/>
              <a:t>Click to edit Master title style</a:t>
            </a:r>
          </a:p>
        </p:txBody>
      </p:sp>
      <p:sp>
        <p:nvSpPr>
          <p:cNvPr id="3" name="SmartArt Placeholder 2"/>
          <p:cNvSpPr>
            <a:spLocks noGrp="1"/>
          </p:cNvSpPr>
          <p:nvPr>
            <p:ph type="dgm" idx="1"/>
          </p:nvPr>
        </p:nvSpPr>
        <p:spPr>
          <a:xfrm>
            <a:off x="1083734" y="1981200"/>
            <a:ext cx="6969478" cy="3589338"/>
          </a:xfrm>
          <a:prstGeom prst="rect">
            <a:avLst/>
          </a:prstGeom>
        </p:spPr>
        <p:txBody>
          <a:bodyPr/>
          <a:lstStyle/>
          <a:p>
            <a:pPr lvl="0"/>
            <a:endParaRPr lang="en-US" noProof="0"/>
          </a:p>
        </p:txBody>
      </p:sp>
      <p:sp>
        <p:nvSpPr>
          <p:cNvPr id="4" name="Rectangle 4"/>
          <p:cNvSpPr>
            <a:spLocks noGrp="1" noChangeArrowheads="1"/>
          </p:cNvSpPr>
          <p:nvPr>
            <p:ph type="dt" sz="half" idx="10"/>
          </p:nvPr>
        </p:nvSpPr>
        <p:spPr>
          <a:xfrm>
            <a:off x="692857" y="6253163"/>
            <a:ext cx="1871133" cy="469900"/>
          </a:xfrm>
          <a:prstGeom prst="rect">
            <a:avLst/>
          </a:prstGeom>
          <a:ln/>
        </p:spPr>
        <p:txBody>
          <a:bodyPr/>
          <a:lstStyle>
            <a:lvl1pPr>
              <a:defRPr/>
            </a:lvl1pPr>
          </a:lstStyle>
          <a:p>
            <a:pPr eaLnBrk="1" fontAlgn="auto" hangingPunct="1">
              <a:spcBef>
                <a:spcPts val="0"/>
              </a:spcBef>
              <a:spcAft>
                <a:spcPts val="0"/>
              </a:spcAft>
              <a:defRPr/>
            </a:pPr>
            <a:endParaRPr lang="en-US">
              <a:solidFill>
                <a:srgbClr val="FFC000"/>
              </a:solidFill>
              <a:latin typeface="Myriad Web Pro"/>
            </a:endParaRPr>
          </a:p>
        </p:txBody>
      </p:sp>
      <p:sp>
        <p:nvSpPr>
          <p:cNvPr id="5" name="Rectangle 5"/>
          <p:cNvSpPr>
            <a:spLocks noGrp="1" noChangeArrowheads="1"/>
          </p:cNvSpPr>
          <p:nvPr>
            <p:ph type="ftr" sz="quarter" idx="11"/>
          </p:nvPr>
        </p:nvSpPr>
        <p:spPr>
          <a:xfrm>
            <a:off x="3118556" y="6253163"/>
            <a:ext cx="2908300" cy="469900"/>
          </a:xfrm>
          <a:prstGeom prst="rect">
            <a:avLst/>
          </a:prstGeom>
          <a:ln/>
        </p:spPr>
        <p:txBody>
          <a:bodyPr/>
          <a:lstStyle>
            <a:lvl1pPr>
              <a:defRPr/>
            </a:lvl1pPr>
          </a:lstStyle>
          <a:p>
            <a:pPr eaLnBrk="1" fontAlgn="auto" hangingPunct="1">
              <a:spcBef>
                <a:spcPts val="0"/>
              </a:spcBef>
              <a:spcAft>
                <a:spcPts val="0"/>
              </a:spcAft>
              <a:defRPr/>
            </a:pPr>
            <a:endParaRPr lang="en-US">
              <a:solidFill>
                <a:srgbClr val="FFC000"/>
              </a:solidFill>
              <a:latin typeface="Myriad Web Pro"/>
            </a:endParaRPr>
          </a:p>
        </p:txBody>
      </p:sp>
      <p:sp>
        <p:nvSpPr>
          <p:cNvPr id="6" name="Rectangle 6"/>
          <p:cNvSpPr>
            <a:spLocks noGrp="1" noChangeArrowheads="1"/>
          </p:cNvSpPr>
          <p:nvPr>
            <p:ph type="sldNum" sz="quarter" idx="12"/>
          </p:nvPr>
        </p:nvSpPr>
        <p:spPr>
          <a:xfrm>
            <a:off x="6580012" y="6253163"/>
            <a:ext cx="1872544" cy="469900"/>
          </a:xfrm>
          <a:prstGeom prst="rect">
            <a:avLst/>
          </a:prstGeom>
          <a:ln/>
        </p:spPr>
        <p:txBody>
          <a:bodyPr/>
          <a:lstStyle>
            <a:lvl1pPr>
              <a:defRPr/>
            </a:lvl1pPr>
          </a:lstStyle>
          <a:p>
            <a:pPr eaLnBrk="1" fontAlgn="auto" hangingPunct="1">
              <a:spcBef>
                <a:spcPts val="0"/>
              </a:spcBef>
              <a:spcAft>
                <a:spcPts val="0"/>
              </a:spcAft>
              <a:defRPr/>
            </a:pPr>
            <a:fld id="{CA412C8C-F78A-49E1-AD0A-D53C2F20AD00}" type="slidenum">
              <a:rPr lang="en-US">
                <a:solidFill>
                  <a:srgbClr val="FFC000"/>
                </a:solidFill>
                <a:latin typeface="Myriad Web Pro"/>
              </a:rPr>
              <a:pPr eaLnBrk="1" fontAlgn="auto" hangingPunct="1">
                <a:spcBef>
                  <a:spcPts val="0"/>
                </a:spcBef>
                <a:spcAft>
                  <a:spcPts val="0"/>
                </a:spcAft>
                <a:defRPr/>
              </a:pPr>
              <a:t>‹#›</a:t>
            </a:fld>
            <a:endParaRPr lang="en-US">
              <a:solidFill>
                <a:srgbClr val="FFC000"/>
              </a:solidFill>
              <a:latin typeface="Myriad Web Pro"/>
            </a:endParaRPr>
          </a:p>
        </p:txBody>
      </p:sp>
    </p:spTree>
    <p:extLst>
      <p:ext uri="{BB962C8B-B14F-4D97-AF65-F5344CB8AC3E}">
        <p14:creationId xmlns:p14="http://schemas.microsoft.com/office/powerpoint/2010/main" val="1866748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c Content (Side-by-Sid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4" name="Content Placeholder 2"/>
          <p:cNvSpPr>
            <a:spLocks noGrp="1"/>
          </p:cNvSpPr>
          <p:nvPr>
            <p:ph idx="1" hasCustomPrompt="1"/>
          </p:nvPr>
        </p:nvSpPr>
        <p:spPr>
          <a:xfrm>
            <a:off x="457200" y="1600201"/>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5" name="Content Placeholder 2"/>
          <p:cNvSpPr>
            <a:spLocks noGrp="1"/>
          </p:cNvSpPr>
          <p:nvPr>
            <p:ph idx="10" hasCustomPrompt="1"/>
          </p:nvPr>
        </p:nvSpPr>
        <p:spPr>
          <a:xfrm>
            <a:off x="5029200" y="1600200"/>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8"/>
          <p:cNvSpPr>
            <a:spLocks noGrp="1"/>
          </p:cNvSpPr>
          <p:nvPr>
            <p:ph type="body" sz="quarter" idx="11" hasCustomPrompt="1"/>
          </p:nvPr>
        </p:nvSpPr>
        <p:spPr>
          <a:xfrm>
            <a:off x="457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
        <p:nvSpPr>
          <p:cNvPr id="7" name="Text Placeholder 8"/>
          <p:cNvSpPr>
            <a:spLocks noGrp="1"/>
          </p:cNvSpPr>
          <p:nvPr>
            <p:ph type="body" sz="quarter" idx="12" hasCustomPrompt="1"/>
          </p:nvPr>
        </p:nvSpPr>
        <p:spPr>
          <a:xfrm>
            <a:off x="5029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73345773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016000" y="609601"/>
            <a:ext cx="6739467" cy="1128713"/>
          </a:xfrm>
          <a:prstGeom prst="rect">
            <a:avLst/>
          </a:prstGeom>
        </p:spPr>
        <p:txBody>
          <a:bodyPr/>
          <a:lstStyle/>
          <a:p>
            <a:r>
              <a:rPr lang="en-US"/>
              <a:t>Click to edit Master title style</a:t>
            </a:r>
          </a:p>
        </p:txBody>
      </p:sp>
      <p:sp>
        <p:nvSpPr>
          <p:cNvPr id="3" name="Table Placeholder 2"/>
          <p:cNvSpPr>
            <a:spLocks noGrp="1"/>
          </p:cNvSpPr>
          <p:nvPr>
            <p:ph type="tbl" idx="1"/>
          </p:nvPr>
        </p:nvSpPr>
        <p:spPr>
          <a:xfrm>
            <a:off x="1083734" y="1981200"/>
            <a:ext cx="6969478" cy="3589338"/>
          </a:xfrm>
          <a:prstGeom prst="rect">
            <a:avLst/>
          </a:prstGeom>
        </p:spPr>
        <p:txBody>
          <a:bodyPr/>
          <a:lstStyle/>
          <a:p>
            <a:pPr lvl="0"/>
            <a:endParaRPr lang="en-US" noProof="0"/>
          </a:p>
        </p:txBody>
      </p:sp>
      <p:sp>
        <p:nvSpPr>
          <p:cNvPr id="4" name="Rectangle 4"/>
          <p:cNvSpPr>
            <a:spLocks noGrp="1" noChangeArrowheads="1"/>
          </p:cNvSpPr>
          <p:nvPr>
            <p:ph type="dt" sz="half" idx="10"/>
          </p:nvPr>
        </p:nvSpPr>
        <p:spPr>
          <a:xfrm>
            <a:off x="692857" y="6253163"/>
            <a:ext cx="1871133" cy="469900"/>
          </a:xfrm>
          <a:prstGeom prst="rect">
            <a:avLst/>
          </a:prstGeom>
          <a:ln/>
        </p:spPr>
        <p:txBody>
          <a:bodyPr/>
          <a:lstStyle>
            <a:lvl1pPr>
              <a:defRPr/>
            </a:lvl1pPr>
          </a:lstStyle>
          <a:p>
            <a:pPr eaLnBrk="1" fontAlgn="auto" hangingPunct="1">
              <a:spcBef>
                <a:spcPts val="0"/>
              </a:spcBef>
              <a:spcAft>
                <a:spcPts val="0"/>
              </a:spcAft>
              <a:defRPr/>
            </a:pPr>
            <a:endParaRPr lang="en-US">
              <a:solidFill>
                <a:srgbClr val="FFC000"/>
              </a:solidFill>
              <a:latin typeface="Myriad Web Pro"/>
            </a:endParaRPr>
          </a:p>
        </p:txBody>
      </p:sp>
      <p:sp>
        <p:nvSpPr>
          <p:cNvPr id="5" name="Rectangle 5"/>
          <p:cNvSpPr>
            <a:spLocks noGrp="1" noChangeArrowheads="1"/>
          </p:cNvSpPr>
          <p:nvPr>
            <p:ph type="ftr" sz="quarter" idx="11"/>
          </p:nvPr>
        </p:nvSpPr>
        <p:spPr>
          <a:xfrm>
            <a:off x="3118556" y="6253163"/>
            <a:ext cx="2908300" cy="469900"/>
          </a:xfrm>
          <a:prstGeom prst="rect">
            <a:avLst/>
          </a:prstGeom>
          <a:ln/>
        </p:spPr>
        <p:txBody>
          <a:bodyPr/>
          <a:lstStyle>
            <a:lvl1pPr>
              <a:defRPr/>
            </a:lvl1pPr>
          </a:lstStyle>
          <a:p>
            <a:pPr eaLnBrk="1" fontAlgn="auto" hangingPunct="1">
              <a:spcBef>
                <a:spcPts val="0"/>
              </a:spcBef>
              <a:spcAft>
                <a:spcPts val="0"/>
              </a:spcAft>
              <a:defRPr/>
            </a:pPr>
            <a:endParaRPr lang="en-US">
              <a:solidFill>
                <a:srgbClr val="FFC000"/>
              </a:solidFill>
              <a:latin typeface="Myriad Web Pro"/>
            </a:endParaRPr>
          </a:p>
        </p:txBody>
      </p:sp>
      <p:sp>
        <p:nvSpPr>
          <p:cNvPr id="6" name="Rectangle 6"/>
          <p:cNvSpPr>
            <a:spLocks noGrp="1" noChangeArrowheads="1"/>
          </p:cNvSpPr>
          <p:nvPr>
            <p:ph type="sldNum" sz="quarter" idx="12"/>
          </p:nvPr>
        </p:nvSpPr>
        <p:spPr>
          <a:xfrm>
            <a:off x="6580012" y="6253163"/>
            <a:ext cx="1872544" cy="469900"/>
          </a:xfrm>
          <a:prstGeom prst="rect">
            <a:avLst/>
          </a:prstGeom>
          <a:ln/>
        </p:spPr>
        <p:txBody>
          <a:bodyPr/>
          <a:lstStyle>
            <a:lvl1pPr>
              <a:defRPr/>
            </a:lvl1pPr>
          </a:lstStyle>
          <a:p>
            <a:pPr eaLnBrk="1" fontAlgn="auto" hangingPunct="1">
              <a:spcBef>
                <a:spcPts val="0"/>
              </a:spcBef>
              <a:spcAft>
                <a:spcPts val="0"/>
              </a:spcAft>
              <a:defRPr/>
            </a:pPr>
            <a:fld id="{A13D9EAB-EC8A-42DC-9FAA-A2040449C005}" type="slidenum">
              <a:rPr lang="en-US">
                <a:solidFill>
                  <a:srgbClr val="FFC000"/>
                </a:solidFill>
                <a:latin typeface="Myriad Web Pro"/>
              </a:rPr>
              <a:pPr eaLnBrk="1" fontAlgn="auto" hangingPunct="1">
                <a:spcBef>
                  <a:spcPts val="0"/>
                </a:spcBef>
                <a:spcAft>
                  <a:spcPts val="0"/>
                </a:spcAft>
                <a:defRPr/>
              </a:pPr>
              <a:t>‹#›</a:t>
            </a:fld>
            <a:endParaRPr lang="en-US">
              <a:solidFill>
                <a:srgbClr val="FFC000"/>
              </a:solidFill>
              <a:latin typeface="Myriad Web Pro"/>
            </a:endParaRPr>
          </a:p>
        </p:txBody>
      </p:sp>
    </p:spTree>
    <p:extLst>
      <p:ext uri="{BB962C8B-B14F-4D97-AF65-F5344CB8AC3E}">
        <p14:creationId xmlns:p14="http://schemas.microsoft.com/office/powerpoint/2010/main" val="9651506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50292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1980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994892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E8D936F-BE0C-4AE5-BC82-C2D344F8AD51}" type="slidenum">
              <a:rPr lang="en-US"/>
              <a:pPr>
                <a:defRPr/>
              </a:pPr>
              <a:t>‹#›</a:t>
            </a:fld>
            <a:endParaRPr lang="en-US"/>
          </a:p>
        </p:txBody>
      </p:sp>
    </p:spTree>
    <p:extLst>
      <p:ext uri="{BB962C8B-B14F-4D97-AF65-F5344CB8AC3E}">
        <p14:creationId xmlns:p14="http://schemas.microsoft.com/office/powerpoint/2010/main" val="2961424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3601293844"/>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531356999"/>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sic Content (Side-by-Sid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4" name="Content Placeholder 2"/>
          <p:cNvSpPr>
            <a:spLocks noGrp="1"/>
          </p:cNvSpPr>
          <p:nvPr>
            <p:ph idx="1" hasCustomPrompt="1"/>
          </p:nvPr>
        </p:nvSpPr>
        <p:spPr>
          <a:xfrm>
            <a:off x="457200" y="1600201"/>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5" name="Content Placeholder 2"/>
          <p:cNvSpPr>
            <a:spLocks noGrp="1"/>
          </p:cNvSpPr>
          <p:nvPr>
            <p:ph idx="10" hasCustomPrompt="1"/>
          </p:nvPr>
        </p:nvSpPr>
        <p:spPr>
          <a:xfrm>
            <a:off x="5029200" y="1600200"/>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8"/>
          <p:cNvSpPr>
            <a:spLocks noGrp="1"/>
          </p:cNvSpPr>
          <p:nvPr>
            <p:ph type="body" sz="quarter" idx="11" hasCustomPrompt="1"/>
          </p:nvPr>
        </p:nvSpPr>
        <p:spPr>
          <a:xfrm>
            <a:off x="457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
        <p:nvSpPr>
          <p:cNvPr id="7" name="Text Placeholder 8"/>
          <p:cNvSpPr>
            <a:spLocks noGrp="1"/>
          </p:cNvSpPr>
          <p:nvPr>
            <p:ph type="body" sz="quarter" idx="12" hasCustomPrompt="1"/>
          </p:nvPr>
        </p:nvSpPr>
        <p:spPr>
          <a:xfrm>
            <a:off x="5029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66565940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31255911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Data Slide (side-by-side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6" name="Content Placeholder 2"/>
          <p:cNvSpPr>
            <a:spLocks noGrp="1"/>
          </p:cNvSpPr>
          <p:nvPr>
            <p:ph idx="1" hasCustomPrompt="1"/>
          </p:nvPr>
        </p:nvSpPr>
        <p:spPr>
          <a:xfrm>
            <a:off x="457200" y="1600201"/>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8" name="Content Placeholder 2"/>
          <p:cNvSpPr>
            <a:spLocks noGrp="1"/>
          </p:cNvSpPr>
          <p:nvPr>
            <p:ph idx="10" hasCustomPrompt="1"/>
          </p:nvPr>
        </p:nvSpPr>
        <p:spPr>
          <a:xfrm>
            <a:off x="5029200" y="1600200"/>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9" name="Text Placeholder 8"/>
          <p:cNvSpPr>
            <a:spLocks noGrp="1"/>
          </p:cNvSpPr>
          <p:nvPr>
            <p:ph type="body" sz="quarter" idx="11" hasCustomPrompt="1"/>
          </p:nvPr>
        </p:nvSpPr>
        <p:spPr>
          <a:xfrm>
            <a:off x="457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
        <p:nvSpPr>
          <p:cNvPr id="10" name="Text Placeholder 8"/>
          <p:cNvSpPr>
            <a:spLocks noGrp="1"/>
          </p:cNvSpPr>
          <p:nvPr>
            <p:ph type="body" sz="quarter" idx="12" hasCustomPrompt="1"/>
          </p:nvPr>
        </p:nvSpPr>
        <p:spPr>
          <a:xfrm>
            <a:off x="5029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22257260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Tree>
    <p:extLst>
      <p:ext uri="{BB962C8B-B14F-4D97-AF65-F5344CB8AC3E}">
        <p14:creationId xmlns:p14="http://schemas.microsoft.com/office/powerpoint/2010/main" val="28174409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08424025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100437176"/>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1452648637"/>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90850429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a:t>Photo Title – Myriad Pro, Bold, Shadow, 20pt</a:t>
            </a:r>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 or credits for photo – Myriad Pro, 14pt</a:t>
            </a:r>
          </a:p>
        </p:txBody>
      </p:sp>
    </p:spTree>
    <p:extLst>
      <p:ext uri="{BB962C8B-B14F-4D97-AF65-F5344CB8AC3E}">
        <p14:creationId xmlns:p14="http://schemas.microsoft.com/office/powerpoint/2010/main" val="1649434577"/>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20574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Closing– Myriad Pro, Bold, 28pt</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1161060100"/>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455036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5029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641324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78927477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4116330759"/>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asic Content (Side-by-Sid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4" name="Content Placeholder 2"/>
          <p:cNvSpPr>
            <a:spLocks noGrp="1"/>
          </p:cNvSpPr>
          <p:nvPr>
            <p:ph idx="1" hasCustomPrompt="1"/>
          </p:nvPr>
        </p:nvSpPr>
        <p:spPr>
          <a:xfrm>
            <a:off x="457200" y="1600201"/>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5" name="Content Placeholder 2"/>
          <p:cNvSpPr>
            <a:spLocks noGrp="1"/>
          </p:cNvSpPr>
          <p:nvPr>
            <p:ph idx="10" hasCustomPrompt="1"/>
          </p:nvPr>
        </p:nvSpPr>
        <p:spPr>
          <a:xfrm>
            <a:off x="5029200" y="1600200"/>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8"/>
          <p:cNvSpPr>
            <a:spLocks noGrp="1"/>
          </p:cNvSpPr>
          <p:nvPr>
            <p:ph type="body" sz="quarter" idx="11" hasCustomPrompt="1"/>
          </p:nvPr>
        </p:nvSpPr>
        <p:spPr>
          <a:xfrm>
            <a:off x="457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
        <p:nvSpPr>
          <p:cNvPr id="7" name="Text Placeholder 8"/>
          <p:cNvSpPr>
            <a:spLocks noGrp="1"/>
          </p:cNvSpPr>
          <p:nvPr>
            <p:ph type="body" sz="quarter" idx="12" hasCustomPrompt="1"/>
          </p:nvPr>
        </p:nvSpPr>
        <p:spPr>
          <a:xfrm>
            <a:off x="5029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18657713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ata Slide (side-by-side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6" name="Content Placeholder 2"/>
          <p:cNvSpPr>
            <a:spLocks noGrp="1"/>
          </p:cNvSpPr>
          <p:nvPr>
            <p:ph idx="1" hasCustomPrompt="1"/>
          </p:nvPr>
        </p:nvSpPr>
        <p:spPr>
          <a:xfrm>
            <a:off x="457200" y="1600201"/>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8" name="Content Placeholder 2"/>
          <p:cNvSpPr>
            <a:spLocks noGrp="1"/>
          </p:cNvSpPr>
          <p:nvPr>
            <p:ph idx="10" hasCustomPrompt="1"/>
          </p:nvPr>
        </p:nvSpPr>
        <p:spPr>
          <a:xfrm>
            <a:off x="5029200" y="1600200"/>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9" name="Text Placeholder 8"/>
          <p:cNvSpPr>
            <a:spLocks noGrp="1"/>
          </p:cNvSpPr>
          <p:nvPr>
            <p:ph type="body" sz="quarter" idx="11" hasCustomPrompt="1"/>
          </p:nvPr>
        </p:nvSpPr>
        <p:spPr>
          <a:xfrm>
            <a:off x="457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
        <p:nvSpPr>
          <p:cNvPr id="10" name="Text Placeholder 8"/>
          <p:cNvSpPr>
            <a:spLocks noGrp="1"/>
          </p:cNvSpPr>
          <p:nvPr>
            <p:ph type="body" sz="quarter" idx="12" hasCustomPrompt="1"/>
          </p:nvPr>
        </p:nvSpPr>
        <p:spPr>
          <a:xfrm>
            <a:off x="5029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94338129"/>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904777093"/>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Data Slide (side-by-side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6" name="Content Placeholder 2"/>
          <p:cNvSpPr>
            <a:spLocks noGrp="1"/>
          </p:cNvSpPr>
          <p:nvPr>
            <p:ph idx="1" hasCustomPrompt="1"/>
          </p:nvPr>
        </p:nvSpPr>
        <p:spPr>
          <a:xfrm>
            <a:off x="457200" y="1600201"/>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8" name="Content Placeholder 2"/>
          <p:cNvSpPr>
            <a:spLocks noGrp="1"/>
          </p:cNvSpPr>
          <p:nvPr>
            <p:ph idx="10" hasCustomPrompt="1"/>
          </p:nvPr>
        </p:nvSpPr>
        <p:spPr>
          <a:xfrm>
            <a:off x="5029200" y="1600200"/>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9" name="Text Placeholder 8"/>
          <p:cNvSpPr>
            <a:spLocks noGrp="1"/>
          </p:cNvSpPr>
          <p:nvPr>
            <p:ph type="body" sz="quarter" idx="11" hasCustomPrompt="1"/>
          </p:nvPr>
        </p:nvSpPr>
        <p:spPr>
          <a:xfrm>
            <a:off x="457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
        <p:nvSpPr>
          <p:cNvPr id="10" name="Text Placeholder 8"/>
          <p:cNvSpPr>
            <a:spLocks noGrp="1"/>
          </p:cNvSpPr>
          <p:nvPr>
            <p:ph type="body" sz="quarter" idx="12" hasCustomPrompt="1"/>
          </p:nvPr>
        </p:nvSpPr>
        <p:spPr>
          <a:xfrm>
            <a:off x="5029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476756202"/>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Tree>
    <p:extLst>
      <p:ext uri="{BB962C8B-B14F-4D97-AF65-F5344CB8AC3E}">
        <p14:creationId xmlns:p14="http://schemas.microsoft.com/office/powerpoint/2010/main" val="432195265"/>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896052061"/>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343552952"/>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908854381"/>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a:t>Photo Title – Myriad Pro, Bold, Shadow, 20pt</a:t>
            </a:r>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 or credits for photo – Myriad Pro, 14pt</a:t>
            </a:r>
          </a:p>
        </p:txBody>
      </p:sp>
    </p:spTree>
    <p:extLst>
      <p:ext uri="{BB962C8B-B14F-4D97-AF65-F5344CB8AC3E}">
        <p14:creationId xmlns:p14="http://schemas.microsoft.com/office/powerpoint/2010/main" val="116086285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20574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Closing– Myriad Pro, Bold, 28pt</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2903782722"/>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6" name="Text Placeholder 5"/>
          <p:cNvSpPr>
            <a:spLocks noGrp="1"/>
          </p:cNvSpPr>
          <p:nvPr userDrawn="1">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7" name="Text Placeholder 6"/>
          <p:cNvSpPr>
            <a:spLocks noGrp="1"/>
          </p:cNvSpPr>
          <p:nvPr userDrawn="1">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233338855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90112620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Tree>
    <p:extLst>
      <p:ext uri="{BB962C8B-B14F-4D97-AF65-F5344CB8AC3E}">
        <p14:creationId xmlns:p14="http://schemas.microsoft.com/office/powerpoint/2010/main" val="426677405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asic Content (Side-by-Side)">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4" name="Content Placeholder 2"/>
          <p:cNvSpPr>
            <a:spLocks noGrp="1"/>
          </p:cNvSpPr>
          <p:nvPr>
            <p:ph idx="1" hasCustomPrompt="1"/>
          </p:nvPr>
        </p:nvSpPr>
        <p:spPr>
          <a:xfrm>
            <a:off x="457200" y="1600201"/>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5" name="Content Placeholder 2"/>
          <p:cNvSpPr>
            <a:spLocks noGrp="1"/>
          </p:cNvSpPr>
          <p:nvPr>
            <p:ph idx="10" hasCustomPrompt="1"/>
          </p:nvPr>
        </p:nvSpPr>
        <p:spPr>
          <a:xfrm>
            <a:off x="5029200" y="1600200"/>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6" name="Text Placeholder 8"/>
          <p:cNvSpPr>
            <a:spLocks noGrp="1"/>
          </p:cNvSpPr>
          <p:nvPr>
            <p:ph type="body" sz="quarter" idx="11" hasCustomPrompt="1"/>
          </p:nvPr>
        </p:nvSpPr>
        <p:spPr>
          <a:xfrm>
            <a:off x="457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
        <p:nvSpPr>
          <p:cNvPr id="7" name="Text Placeholder 8"/>
          <p:cNvSpPr>
            <a:spLocks noGrp="1"/>
          </p:cNvSpPr>
          <p:nvPr>
            <p:ph type="body" sz="quarter" idx="12" hasCustomPrompt="1"/>
          </p:nvPr>
        </p:nvSpPr>
        <p:spPr>
          <a:xfrm>
            <a:off x="5029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191492017"/>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Data Slide (for content heavy tables and charts)">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770129737"/>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Data Slide (side-by-side content)">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6" name="Content Placeholder 2"/>
          <p:cNvSpPr>
            <a:spLocks noGrp="1"/>
          </p:cNvSpPr>
          <p:nvPr>
            <p:ph idx="1" hasCustomPrompt="1"/>
          </p:nvPr>
        </p:nvSpPr>
        <p:spPr>
          <a:xfrm>
            <a:off x="457200" y="1600201"/>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8" name="Content Placeholder 2"/>
          <p:cNvSpPr>
            <a:spLocks noGrp="1"/>
          </p:cNvSpPr>
          <p:nvPr>
            <p:ph idx="10" hasCustomPrompt="1"/>
          </p:nvPr>
        </p:nvSpPr>
        <p:spPr>
          <a:xfrm>
            <a:off x="5029200" y="1600200"/>
            <a:ext cx="3657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9" name="Text Placeholder 8"/>
          <p:cNvSpPr>
            <a:spLocks noGrp="1"/>
          </p:cNvSpPr>
          <p:nvPr>
            <p:ph type="body" sz="quarter" idx="11" hasCustomPrompt="1"/>
          </p:nvPr>
        </p:nvSpPr>
        <p:spPr>
          <a:xfrm>
            <a:off x="457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
        <p:nvSpPr>
          <p:cNvPr id="10" name="Text Placeholder 8"/>
          <p:cNvSpPr>
            <a:spLocks noGrp="1"/>
          </p:cNvSpPr>
          <p:nvPr>
            <p:ph type="body" sz="quarter" idx="12" hasCustomPrompt="1"/>
          </p:nvPr>
        </p:nvSpPr>
        <p:spPr>
          <a:xfrm>
            <a:off x="5029200" y="5791200"/>
            <a:ext cx="3657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2366425435"/>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solidFill>
                  <a:schemeClr val="tx1"/>
                </a:solidFill>
                <a:effectLst/>
              </a:defRPr>
            </a:lvl1pPr>
          </a:lstStyle>
          <a:p>
            <a:r>
              <a:rPr lang="en-US" dirty="0"/>
              <a:t>Title of Presentation – Myriad Pro</a:t>
            </a:r>
            <a:br>
              <a:rPr lang="en-US" dirty="0"/>
            </a:br>
            <a:r>
              <a:rPr lang="en-US" dirty="0"/>
              <a:t> Bold, Shadow 28pt</a:t>
            </a:r>
          </a:p>
        </p:txBody>
      </p:sp>
    </p:spTree>
    <p:extLst>
      <p:ext uri="{BB962C8B-B14F-4D97-AF65-F5344CB8AC3E}">
        <p14:creationId xmlns:p14="http://schemas.microsoft.com/office/powerpoint/2010/main" val="2459704872"/>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3929667637"/>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142816207"/>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404271880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800600"/>
            <a:ext cx="5486400" cy="566738"/>
          </a:xfrm>
          <a:prstGeom prst="rect">
            <a:avLst/>
          </a:prstGeom>
        </p:spPr>
        <p:txBody>
          <a:bodyPr anchor="b"/>
          <a:lstStyle>
            <a:lvl1pPr algn="l">
              <a:defRPr sz="2000" b="1" baseline="0">
                <a:solidFill>
                  <a:schemeClr val="tx1"/>
                </a:solidFill>
                <a:effectLst/>
              </a:defRPr>
            </a:lvl1pPr>
          </a:lstStyle>
          <a:p>
            <a:r>
              <a:rPr lang="en-US" dirty="0"/>
              <a:t>Photo Title – Myriad Pro, Bold, Shadow, 20pt</a:t>
            </a:r>
          </a:p>
        </p:txBody>
      </p:sp>
      <p:sp>
        <p:nvSpPr>
          <p:cNvPr id="3" name="Picture Placeholder 2"/>
          <p:cNvSpPr>
            <a:spLocks noGrp="1"/>
          </p:cNvSpPr>
          <p:nvPr>
            <p:ph type="pic" idx="1"/>
          </p:nvPr>
        </p:nvSpPr>
        <p:spPr>
          <a:xfrm>
            <a:off x="1792288" y="612775"/>
            <a:ext cx="5486400" cy="4114800"/>
          </a:xfrm>
          <a:prstGeom prst="rect">
            <a:avLst/>
          </a:prstGeom>
          <a:ln w="25400">
            <a:solidFill>
              <a:schemeClr val="bg2"/>
            </a:solidFill>
          </a:ln>
          <a:effectLst>
            <a:outerShdw blurRad="44450" dist="27940" dir="5400000" algn="ctr">
              <a:srgbClr val="000000">
                <a:alpha val="32000"/>
              </a:srgbClr>
            </a:outerShdw>
          </a:effectLst>
        </p:spPr>
        <p:txBody>
          <a:bodyPr/>
          <a:lstStyle>
            <a:lvl1pPr marL="0" indent="0">
              <a:buNone/>
              <a:defRPr sz="3200">
                <a:solidFill>
                  <a:schemeClr val="tx1"/>
                </a:solidFill>
                <a:effectLs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1792288" y="5367338"/>
            <a:ext cx="5486400" cy="804862"/>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Caption or credits for photo – Myriad Pro, 14pt</a:t>
            </a:r>
          </a:p>
        </p:txBody>
      </p:sp>
    </p:spTree>
    <p:extLst>
      <p:ext uri="{BB962C8B-B14F-4D97-AF65-F5344CB8AC3E}">
        <p14:creationId xmlns:p14="http://schemas.microsoft.com/office/powerpoint/2010/main" val="3518205079"/>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losing">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371600" y="2057400"/>
            <a:ext cx="6400800" cy="2057400"/>
          </a:xfrm>
          <a:prstGeom prst="rect">
            <a:avLst/>
          </a:prstGeom>
        </p:spPr>
        <p:txBody>
          <a:bodyPr/>
          <a:lstStyle>
            <a:lvl1pPr marL="0" indent="0" algn="ctr">
              <a:buNone/>
              <a:defRPr sz="28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Closing– Myriad Pro, Bold, 28pt</a:t>
            </a:r>
          </a:p>
        </p:txBody>
      </p:sp>
      <p:sp>
        <p:nvSpPr>
          <p:cNvPr id="10" name="Text Placeholder 5"/>
          <p:cNvSpPr>
            <a:spLocks noGrp="1"/>
          </p:cNvSpPr>
          <p:nvPr>
            <p:ph type="body" sz="quarter" idx="11" hasCustomPrompt="1"/>
          </p:nvPr>
        </p:nvSpPr>
        <p:spPr>
          <a:xfrm>
            <a:off x="2286000" y="6272784"/>
            <a:ext cx="5105400" cy="182880"/>
          </a:xfrm>
          <a:prstGeom prst="rect">
            <a:avLst/>
          </a:prstGeom>
        </p:spPr>
        <p:txBody>
          <a:bodyPr/>
          <a:lstStyle>
            <a:lvl1pPr>
              <a:buNone/>
              <a:defRPr sz="1000" baseline="0">
                <a:solidFill>
                  <a:schemeClr val="bg2"/>
                </a:solidFill>
              </a:defRPr>
            </a:lvl1pPr>
          </a:lstStyle>
          <a:p>
            <a:r>
              <a:rPr lang="en-US" dirty="0"/>
              <a:t>Place Descriptor Here</a:t>
            </a:r>
          </a:p>
        </p:txBody>
      </p:sp>
      <p:sp>
        <p:nvSpPr>
          <p:cNvPr id="12" name="Text Placeholder 6"/>
          <p:cNvSpPr>
            <a:spLocks noGrp="1"/>
          </p:cNvSpPr>
          <p:nvPr>
            <p:ph type="body" sz="quarter" idx="12" hasCustomPrompt="1"/>
          </p:nvPr>
        </p:nvSpPr>
        <p:spPr>
          <a:xfrm>
            <a:off x="2286000" y="6464808"/>
            <a:ext cx="5105400" cy="228600"/>
          </a:xfrm>
          <a:prstGeom prst="rect">
            <a:avLst/>
          </a:prstGeom>
        </p:spPr>
        <p:txBody>
          <a:bodyPr/>
          <a:lstStyle>
            <a:lvl1pPr>
              <a:buNone/>
              <a:defRPr sz="1000" baseline="0">
                <a:solidFill>
                  <a:schemeClr val="bg2"/>
                </a:solidFill>
              </a:defRPr>
            </a:lvl1pPr>
          </a:lstStyle>
          <a:p>
            <a:r>
              <a:rPr lang="en-US" dirty="0"/>
              <a:t>Place Descriptor Here</a:t>
            </a:r>
          </a:p>
        </p:txBody>
      </p:sp>
    </p:spTree>
    <p:extLst>
      <p:ext uri="{BB962C8B-B14F-4D97-AF65-F5344CB8AC3E}">
        <p14:creationId xmlns:p14="http://schemas.microsoft.com/office/powerpoint/2010/main" val="1097801163"/>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259771"/>
      </p:ext>
    </p:extLst>
  </p:cSld>
  <p:clrMapOvr>
    <a:masterClrMapping/>
  </p:clrMapOvr>
  <p:transition>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Content Badg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143000"/>
          </a:xfrm>
          <a:prstGeom prst="rect">
            <a:avLst/>
          </a:prstGeom>
        </p:spPr>
        <p:txBody>
          <a:bodyPr anchor="b" anchorCtr="0"/>
          <a:lstStyle>
            <a:lvl1pPr>
              <a:lnSpc>
                <a:spcPts val="3000"/>
              </a:lnSpc>
              <a:defRPr sz="2800" b="1" baseline="0">
                <a:solidFill>
                  <a:schemeClr val="tx1"/>
                </a:solidFill>
                <a:effectLst/>
              </a:defRPr>
            </a:lvl1pPr>
          </a:lstStyle>
          <a:p>
            <a:r>
              <a:rPr lang="en-US" dirty="0"/>
              <a:t>Headline – Myriad Pro, Bold, Shadow, 28pt</a:t>
            </a:r>
          </a:p>
        </p:txBody>
      </p:sp>
      <p:sp>
        <p:nvSpPr>
          <p:cNvPr id="3" name="Content Placeholder 2"/>
          <p:cNvSpPr>
            <a:spLocks noGrp="1"/>
          </p:cNvSpPr>
          <p:nvPr>
            <p:ph idx="1" hasCustomPrompt="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2400" b="1" baseline="0">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baseline="0">
                <a:solidFill>
                  <a:schemeClr val="bg2"/>
                </a:solidFill>
              </a:defRPr>
            </a:lvl4pPr>
            <a:lvl5pPr>
              <a:buClr>
                <a:schemeClr val="tx1"/>
              </a:buClr>
              <a:buSzPct val="70000"/>
              <a:buFont typeface="Arial" pitchFamily="34" charset="0"/>
              <a:buChar char="•"/>
              <a:defRPr sz="1800">
                <a:solidFill>
                  <a:schemeClr val="bg2"/>
                </a:solidFill>
              </a:defRPr>
            </a:lvl5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7" name="Text Placeholder 8"/>
          <p:cNvSpPr>
            <a:spLocks noGrp="1"/>
          </p:cNvSpPr>
          <p:nvPr>
            <p:ph type="body" sz="quarter" idx="10" hasCustomPrompt="1"/>
          </p:nvPr>
        </p:nvSpPr>
        <p:spPr>
          <a:xfrm>
            <a:off x="457200" y="5791200"/>
            <a:ext cx="6705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85827435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431F4E84-936C-46DB-AF02-AED710C0AA6F}"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593A77-614A-4DB1-9FC7-891E54E19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95840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1F4E84-936C-46DB-AF02-AED710C0AA6F}"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593A77-614A-4DB1-9FC7-891E54E19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55891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1F4E84-936C-46DB-AF02-AED710C0AA6F}"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593A77-614A-4DB1-9FC7-891E54E19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35962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1F4E84-936C-46DB-AF02-AED710C0AA6F}"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593A77-614A-4DB1-9FC7-891E54E19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16467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1F4E84-936C-46DB-AF02-AED710C0AA6F}" type="datetimeFigureOut">
              <a:rPr lang="en-US" smtClean="0">
                <a:solidFill>
                  <a:prstClr val="black">
                    <a:tint val="75000"/>
                  </a:prstClr>
                </a:solidFill>
              </a:rPr>
              <a:pPr/>
              <a:t>10/17/2018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593A77-614A-4DB1-9FC7-891E54E19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552494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1F4E84-936C-46DB-AF02-AED710C0AA6F}" type="datetimeFigureOut">
              <a:rPr lang="en-US" smtClean="0">
                <a:solidFill>
                  <a:prstClr val="black">
                    <a:tint val="75000"/>
                  </a:prstClr>
                </a:solidFill>
              </a:rPr>
              <a:pPr/>
              <a:t>10/17/2018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593A77-614A-4DB1-9FC7-891E54E19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8899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1F4E84-936C-46DB-AF02-AED710C0AA6F}" type="datetimeFigureOut">
              <a:rPr lang="en-US" smtClean="0">
                <a:solidFill>
                  <a:prstClr val="black">
                    <a:tint val="75000"/>
                  </a:prstClr>
                </a:solidFill>
              </a:rPr>
              <a:pPr/>
              <a:t>10/17/2018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593A77-614A-4DB1-9FC7-891E54E19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85924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31F4E84-936C-46DB-AF02-AED710C0AA6F}"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593A77-614A-4DB1-9FC7-891E54E19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80321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31F4E84-936C-46DB-AF02-AED710C0AA6F}" type="datetimeFigureOut">
              <a:rPr lang="en-US" smtClean="0">
                <a:solidFill>
                  <a:prstClr val="black">
                    <a:tint val="75000"/>
                  </a:prstClr>
                </a:solidFill>
              </a:rPr>
              <a:pPr/>
              <a:t>10/17/2018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593A77-614A-4DB1-9FC7-891E54E19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56282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1F4E84-936C-46DB-AF02-AED710C0AA6F}"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593A77-614A-4DB1-9FC7-891E54E19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2517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a:prstGeom prst="rect">
            <a:avLst/>
          </a:prstGeom>
        </p:spPr>
        <p:txBody>
          <a:bodyPr anchor="t"/>
          <a:lstStyle>
            <a:lvl1pPr algn="l">
              <a:lnSpc>
                <a:spcPts val="3800"/>
              </a:lnSpc>
              <a:defRPr sz="3600" b="1" cap="all" baseline="0">
                <a:solidFill>
                  <a:schemeClr val="tx1"/>
                </a:solidFill>
                <a:effectLst/>
              </a:defRPr>
            </a:lvl1pPr>
          </a:lstStyle>
          <a:p>
            <a:r>
              <a:rPr lang="en-US" dirty="0"/>
              <a:t>Section Header</a:t>
            </a:r>
            <a:br>
              <a:rPr lang="en-US" dirty="0"/>
            </a:br>
            <a:r>
              <a:rPr lang="en-US" dirty="0"/>
              <a:t>Myriad Pro, bold, shadow, 36pt </a:t>
            </a:r>
          </a:p>
        </p:txBody>
      </p:sp>
      <p:sp>
        <p:nvSpPr>
          <p:cNvPr id="3" name="Text Placeholder 2"/>
          <p:cNvSpPr>
            <a:spLocks noGrp="1"/>
          </p:cNvSpPr>
          <p:nvPr>
            <p:ph type="body" idx="1" hasCustomPrompt="1"/>
          </p:nvPr>
        </p:nvSpPr>
        <p:spPr>
          <a:xfrm>
            <a:off x="722313" y="2906713"/>
            <a:ext cx="7772400" cy="1500187"/>
          </a:xfrm>
          <a:prstGeom prst="rect">
            <a:avLst/>
          </a:prstGeom>
        </p:spPr>
        <p:txBody>
          <a:bodyPr anchor="b"/>
          <a:lstStyle>
            <a:lvl1pPr marL="0" indent="0">
              <a:lnSpc>
                <a:spcPts val="2200"/>
              </a:lnSpc>
              <a:buNone/>
              <a:defRPr sz="2000" baseline="0">
                <a:solidFill>
                  <a:schemeClr val="bg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Subhead – Myriad Pro, 20pt</a:t>
            </a:r>
          </a:p>
        </p:txBody>
      </p:sp>
    </p:spTree>
    <p:extLst>
      <p:ext uri="{BB962C8B-B14F-4D97-AF65-F5344CB8AC3E}">
        <p14:creationId xmlns:p14="http://schemas.microsoft.com/office/powerpoint/2010/main" val="1674950655"/>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1F4E84-936C-46DB-AF02-AED710C0AA6F}"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593A77-614A-4DB1-9FC7-891E54E19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8772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3050"/>
            <a:ext cx="3008313" cy="1162050"/>
          </a:xfrm>
          <a:prstGeom prst="rect">
            <a:avLst/>
          </a:prstGeom>
        </p:spPr>
        <p:txBody>
          <a:bodyPr anchor="b"/>
          <a:lstStyle>
            <a:lvl1pPr algn="l">
              <a:defRPr sz="2000" b="1" baseline="0">
                <a:solidFill>
                  <a:schemeClr val="tx1"/>
                </a:solidFill>
                <a:effectLst/>
              </a:defRPr>
            </a:lvl1pPr>
          </a:lstStyle>
          <a:p>
            <a:r>
              <a:rPr lang="en-US" dirty="0"/>
              <a:t>Header – Myriad Pro, bold, shadow, 20pt</a:t>
            </a:r>
          </a:p>
        </p:txBody>
      </p:sp>
      <p:sp>
        <p:nvSpPr>
          <p:cNvPr id="3" name="Content Placeholder 2"/>
          <p:cNvSpPr>
            <a:spLocks noGrp="1"/>
          </p:cNvSpPr>
          <p:nvPr>
            <p:ph idx="1" hasCustomPrompt="1"/>
          </p:nvPr>
        </p:nvSpPr>
        <p:spPr>
          <a:xfrm>
            <a:off x="3575050" y="273051"/>
            <a:ext cx="5111750" cy="5518150"/>
          </a:xfrm>
          <a:prstGeom prst="rect">
            <a:avLst/>
          </a:prstGeom>
        </p:spPr>
        <p:txBody>
          <a:bodyPr anchor="ctr" anchorCtr="0"/>
          <a:lstStyle>
            <a:lvl1pPr>
              <a:buClr>
                <a:schemeClr val="tx1"/>
              </a:buClr>
              <a:buSzPct val="70000"/>
              <a:buFont typeface="Wingdings" pitchFamily="2" charset="2"/>
              <a:buChar char="q"/>
              <a:defRPr sz="2400" b="1">
                <a:solidFill>
                  <a:schemeClr val="bg2"/>
                </a:solidFill>
              </a:defRPr>
            </a:lvl1pPr>
            <a:lvl2pPr>
              <a:buClr>
                <a:schemeClr val="tx1"/>
              </a:buClr>
              <a:buSzPct val="100000"/>
              <a:buFont typeface="Wingdings" pitchFamily="2" charset="2"/>
              <a:buChar char="§"/>
              <a:defRPr sz="2000">
                <a:solidFill>
                  <a:schemeClr val="bg2"/>
                </a:solidFill>
              </a:defRPr>
            </a:lvl2pPr>
            <a:lvl3pPr>
              <a:buClr>
                <a:schemeClr val="tx1"/>
              </a:buClr>
              <a:buSzPct val="100000"/>
              <a:buFont typeface="Arial" pitchFamily="34" charset="0"/>
              <a:buChar char="•"/>
              <a:defRPr sz="1800">
                <a:solidFill>
                  <a:schemeClr val="bg2"/>
                </a:solidFill>
              </a:defRPr>
            </a:lvl3pPr>
            <a:lvl4pPr>
              <a:buClr>
                <a:schemeClr val="tx1"/>
              </a:buClr>
              <a:buSzPct val="70000"/>
              <a:buFont typeface="Courier New" pitchFamily="49" charset="0"/>
              <a:buChar char="o"/>
              <a:defRPr sz="1800">
                <a:solidFill>
                  <a:schemeClr val="bg2"/>
                </a:solidFill>
              </a:defRPr>
            </a:lvl4pPr>
            <a:lvl5pPr>
              <a:buClr>
                <a:schemeClr val="tx1"/>
              </a:buClr>
              <a:buSzPct val="70000"/>
              <a:buFont typeface="Arial" pitchFamily="34" charset="0"/>
              <a:buChar char="•"/>
              <a:defRPr sz="1800">
                <a:solidFill>
                  <a:schemeClr val="bg2"/>
                </a:solidFill>
              </a:defRPr>
            </a:lvl5pPr>
            <a:lvl6pPr>
              <a:defRPr sz="2000"/>
            </a:lvl6pPr>
            <a:lvl7pPr>
              <a:defRPr sz="2000"/>
            </a:lvl7pPr>
            <a:lvl8pPr>
              <a:defRPr sz="2000"/>
            </a:lvl8pPr>
            <a:lvl9pPr>
              <a:defRPr sz="2000"/>
            </a:lvl9pPr>
          </a:lstStyle>
          <a:p>
            <a:pPr lvl="0"/>
            <a:r>
              <a:rPr lang="en-US" dirty="0"/>
              <a:t>First level – Myriad Pro, bold, 24pt</a:t>
            </a:r>
          </a:p>
          <a:p>
            <a:pPr lvl="1"/>
            <a:r>
              <a:rPr lang="en-US" dirty="0"/>
              <a:t>Second level – Myriad Pro, 20pt</a:t>
            </a:r>
          </a:p>
          <a:p>
            <a:pPr lvl="2"/>
            <a:r>
              <a:rPr lang="en-US" dirty="0"/>
              <a:t>Third level – Myriad Pro, 18pt	</a:t>
            </a:r>
          </a:p>
          <a:p>
            <a:pPr lvl="3"/>
            <a:r>
              <a:rPr lang="en-US" dirty="0"/>
              <a:t>Fourth level – Myriad Pro, 18pt</a:t>
            </a:r>
          </a:p>
          <a:p>
            <a:pPr lvl="4"/>
            <a:r>
              <a:rPr lang="en-US" dirty="0"/>
              <a:t>Fifth level – Myriad Pro, 18pt</a:t>
            </a:r>
          </a:p>
        </p:txBody>
      </p:sp>
      <p:sp>
        <p:nvSpPr>
          <p:cNvPr id="4" name="Text Placeholder 3"/>
          <p:cNvSpPr>
            <a:spLocks noGrp="1"/>
          </p:cNvSpPr>
          <p:nvPr>
            <p:ph type="body" sz="half" idx="2" hasCustomPrompt="1"/>
          </p:nvPr>
        </p:nvSpPr>
        <p:spPr>
          <a:xfrm>
            <a:off x="457200" y="1435101"/>
            <a:ext cx="3008313" cy="4356099"/>
          </a:xfrm>
          <a:prstGeom prst="rect">
            <a:avLst/>
          </a:prstGeom>
        </p:spPr>
        <p:txBody>
          <a:bodyPr/>
          <a:lstStyle>
            <a:lvl1pPr marL="0" indent="0">
              <a:buNone/>
              <a:defRPr sz="1400" baseline="0">
                <a:solidFill>
                  <a:schemeClr val="bg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Paragraph of type</a:t>
            </a:r>
          </a:p>
          <a:p>
            <a:pPr lvl="0"/>
            <a:r>
              <a:rPr lang="en-US" dirty="0"/>
              <a:t>Myriad Pro, 14pt</a:t>
            </a:r>
          </a:p>
        </p:txBody>
      </p:sp>
      <p:sp>
        <p:nvSpPr>
          <p:cNvPr id="7" name="Text Placeholder 8"/>
          <p:cNvSpPr>
            <a:spLocks noGrp="1"/>
          </p:cNvSpPr>
          <p:nvPr>
            <p:ph type="body" sz="quarter" idx="10" hasCustomPrompt="1"/>
          </p:nvPr>
        </p:nvSpPr>
        <p:spPr>
          <a:xfrm>
            <a:off x="457200" y="5791200"/>
            <a:ext cx="82296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*Citations and references – Myriad Pro, 11pt</a:t>
            </a:r>
          </a:p>
        </p:txBody>
      </p:sp>
    </p:spTree>
    <p:extLst>
      <p:ext uri="{BB962C8B-B14F-4D97-AF65-F5344CB8AC3E}">
        <p14:creationId xmlns:p14="http://schemas.microsoft.com/office/powerpoint/2010/main" val="106656133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image" Target="../media/image1.png"/><Relationship Id="rId2" Type="http://schemas.openxmlformats.org/officeDocument/2006/relationships/slideLayout" Target="../slideLayouts/slideLayout20.xml"/><Relationship Id="rId16"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1.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1.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4.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0"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81672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4" r:id="rId12"/>
    <p:sldLayoutId id="2147483845" r:id="rId13"/>
    <p:sldLayoutId id="2147483846" r:id="rId14"/>
    <p:sldLayoutId id="2147483847" r:id="rId15"/>
    <p:sldLayoutId id="2147483968" r:id="rId16"/>
    <p:sldLayoutId id="2147484020" r:id="rId17"/>
    <p:sldLayoutId id="2147484021" r:id="rId18"/>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99828"/>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4" r:id="rId11"/>
    <p:sldLayoutId id="2147483885" r:id="rId12"/>
    <p:sldLayoutId id="2147484000" r:id="rId13"/>
    <p:sldLayoutId id="2147484001" r:id="rId14"/>
    <p:sldLayoutId id="2147484018" r:id="rId15"/>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731104"/>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997" r:id="rId12"/>
    <p:sldLayoutId id="2147484022" r:id="rId13"/>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0082062"/>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 id="2147483937" r:id="rId9"/>
    <p:sldLayoutId id="2147483938" r:id="rId10"/>
    <p:sldLayoutId id="214748393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307124"/>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5" r:id="rId12"/>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31F4E84-936C-46DB-AF02-AED710C0AA6F}" type="datetimeFigureOut">
              <a:rPr lang="en-US" smtClean="0">
                <a:solidFill>
                  <a:prstClr val="black">
                    <a:tint val="75000"/>
                  </a:prstClr>
                </a:solidFill>
              </a:rPr>
              <a:pPr/>
              <a:t>10/17/2018</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2593A77-614A-4DB1-9FC7-891E54E1921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401346"/>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8.xml"/><Relationship Id="rId1" Type="http://schemas.openxmlformats.org/officeDocument/2006/relationships/vmlDrawing" Target="../drawings/vmlDrawing3.vml"/><Relationship Id="rId5" Type="http://schemas.openxmlformats.org/officeDocument/2006/relationships/image" Target="../media/image21.png"/><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8.xml"/><Relationship Id="rId1" Type="http://schemas.openxmlformats.org/officeDocument/2006/relationships/vmlDrawing" Target="../drawings/vmlDrawing4.vml"/><Relationship Id="rId5" Type="http://schemas.openxmlformats.org/officeDocument/2006/relationships/image" Target="../media/image21.png"/><Relationship Id="rId4"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8.xml"/><Relationship Id="rId1" Type="http://schemas.openxmlformats.org/officeDocument/2006/relationships/vmlDrawing" Target="../drawings/vmlDrawing5.vml"/><Relationship Id="rId5" Type="http://schemas.openxmlformats.org/officeDocument/2006/relationships/image" Target="../media/image21.png"/><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8.xml"/><Relationship Id="rId1" Type="http://schemas.openxmlformats.org/officeDocument/2006/relationships/vmlDrawing" Target="../drawings/vmlDrawing6.vml"/><Relationship Id="rId5" Type="http://schemas.openxmlformats.org/officeDocument/2006/relationships/image" Target="../media/image21.png"/><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jpeg"/><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7.xml"/><Relationship Id="rId1" Type="http://schemas.openxmlformats.org/officeDocument/2006/relationships/vmlDrawing" Target="../drawings/vmlDrawing7.v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oleObject" Target="../embeddings/oleObject7.bin"/></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wmf"/><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46.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 Id="rId5" Type="http://schemas.openxmlformats.org/officeDocument/2006/relationships/image" Target="../media/image38.png"/><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7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9.jpeg"/></Relationships>
</file>

<file path=ppt/slides/_rels/slide3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vmlDrawing" Target="../drawings/vmlDrawing1.vml"/><Relationship Id="rId5" Type="http://schemas.openxmlformats.org/officeDocument/2006/relationships/image" Target="../media/image10.png"/><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8.xml"/><Relationship Id="rId1" Type="http://schemas.openxmlformats.org/officeDocument/2006/relationships/vmlDrawing" Target="../drawings/vmlDrawing2.vml"/><Relationship Id="rId5" Type="http://schemas.openxmlformats.org/officeDocument/2006/relationships/image" Target="../media/image12.png"/><Relationship Id="rId4" Type="http://schemas.openxmlformats.org/officeDocument/2006/relationships/oleObject" Target="../embeddings/oleObject2.bin"/></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Rectangle 8"/>
          <p:cNvSpPr>
            <a:spLocks noChangeArrowheads="1"/>
          </p:cNvSpPr>
          <p:nvPr/>
        </p:nvSpPr>
        <p:spPr bwMode="auto">
          <a:xfrm>
            <a:off x="1428750" y="4409182"/>
            <a:ext cx="6286500" cy="1077218"/>
          </a:xfrm>
          <a:prstGeom prst="rect">
            <a:avLst/>
          </a:prstGeom>
          <a:noFill/>
          <a:ln w="9525">
            <a:noFill/>
            <a:miter lim="800000"/>
            <a:headEnd/>
            <a:tailEnd/>
          </a:ln>
        </p:spPr>
        <p:txBody>
          <a:bodyPr>
            <a:spAutoFit/>
          </a:bodyPr>
          <a:lstStyle/>
          <a:p>
            <a:pPr algn="ctr" eaLnBrk="1" hangingPunct="1"/>
            <a:r>
              <a:rPr lang="en-US" sz="2400" b="1" dirty="0">
                <a:solidFill>
                  <a:srgbClr val="FFFFFF"/>
                </a:solidFill>
                <a:latin typeface="Myriad Web Pro"/>
              </a:rPr>
              <a:t>George </a:t>
            </a:r>
            <a:r>
              <a:rPr lang="en-US" sz="2400" b="1" dirty="0" err="1">
                <a:solidFill>
                  <a:srgbClr val="FFFFFF"/>
                </a:solidFill>
                <a:latin typeface="Myriad Web Pro"/>
              </a:rPr>
              <a:t>Luber</a:t>
            </a:r>
            <a:r>
              <a:rPr lang="en-US" sz="2400" b="1" dirty="0">
                <a:solidFill>
                  <a:srgbClr val="FFFFFF"/>
                </a:solidFill>
                <a:latin typeface="Myriad Web Pro"/>
              </a:rPr>
              <a:t>, PhD</a:t>
            </a:r>
          </a:p>
          <a:p>
            <a:pPr algn="ctr" eaLnBrk="1" hangingPunct="1"/>
            <a:endParaRPr lang="en-US" sz="2400" b="1" dirty="0">
              <a:solidFill>
                <a:srgbClr val="FFFFFF"/>
              </a:solidFill>
              <a:latin typeface="Myriad Web Pro"/>
            </a:endParaRPr>
          </a:p>
          <a:p>
            <a:pPr algn="ctr" eaLnBrk="1" hangingPunct="1"/>
            <a:r>
              <a:rPr lang="en-US" sz="1600" b="1" dirty="0" smtClean="0">
                <a:solidFill>
                  <a:srgbClr val="FFFFFF"/>
                </a:solidFill>
                <a:latin typeface="Myriad Web Pro"/>
              </a:rPr>
              <a:t>Centers </a:t>
            </a:r>
            <a:r>
              <a:rPr lang="en-US" sz="1600" b="1" dirty="0">
                <a:solidFill>
                  <a:srgbClr val="FFFFFF"/>
                </a:solidFill>
                <a:latin typeface="Myriad Web Pro"/>
              </a:rPr>
              <a:t>for Disease Control and Prevention</a:t>
            </a:r>
          </a:p>
        </p:txBody>
      </p:sp>
      <p:grpSp>
        <p:nvGrpSpPr>
          <p:cNvPr id="2" name="Group 1"/>
          <p:cNvGrpSpPr/>
          <p:nvPr/>
        </p:nvGrpSpPr>
        <p:grpSpPr>
          <a:xfrm>
            <a:off x="342900" y="2286000"/>
            <a:ext cx="8458200" cy="1371600"/>
            <a:chOff x="304800" y="2510368"/>
            <a:chExt cx="8458200" cy="1371600"/>
          </a:xfrm>
        </p:grpSpPr>
        <p:pic>
          <p:nvPicPr>
            <p:cNvPr id="19" name="Picture 9" descr="437007a-i1 0"/>
            <p:cNvPicPr>
              <a:picLocks noChangeAspect="1" noChangeArrowheads="1"/>
            </p:cNvPicPr>
            <p:nvPr/>
          </p:nvPicPr>
          <p:blipFill>
            <a:blip r:embed="rId3" cstate="screen"/>
            <a:srcRect/>
            <a:stretch>
              <a:fillRect/>
            </a:stretch>
          </p:blipFill>
          <p:spPr bwMode="auto">
            <a:xfrm>
              <a:off x="304800" y="2510368"/>
              <a:ext cx="2468882" cy="1371600"/>
            </a:xfrm>
            <a:prstGeom prst="roundRect">
              <a:avLst/>
            </a:prstGeom>
            <a:noFill/>
            <a:ln w="38100">
              <a:solidFill>
                <a:schemeClr val="tx1"/>
              </a:solidFill>
              <a:miter lim="800000"/>
              <a:headEnd/>
              <a:tailEnd/>
            </a:ln>
          </p:spPr>
        </p:pic>
        <p:pic>
          <p:nvPicPr>
            <p:cNvPr id="20" name="Picture 10"/>
            <p:cNvPicPr>
              <a:picLocks noChangeAspect="1" noChangeArrowheads="1"/>
            </p:cNvPicPr>
            <p:nvPr/>
          </p:nvPicPr>
          <p:blipFill>
            <a:blip r:embed="rId4" cstate="screen"/>
            <a:srcRect/>
            <a:stretch>
              <a:fillRect/>
            </a:stretch>
          </p:blipFill>
          <p:spPr bwMode="auto">
            <a:xfrm>
              <a:off x="2859854" y="2510368"/>
              <a:ext cx="3396344" cy="1371600"/>
            </a:xfrm>
            <a:prstGeom prst="roundRect">
              <a:avLst/>
            </a:prstGeom>
            <a:noFill/>
            <a:ln w="38100">
              <a:solidFill>
                <a:schemeClr val="tx1"/>
              </a:solidFill>
              <a:miter lim="800000"/>
              <a:headEnd/>
              <a:tailEnd/>
            </a:ln>
          </p:spPr>
        </p:pic>
        <p:pic>
          <p:nvPicPr>
            <p:cNvPr id="23" name="Picture 9" descr="dengue_vector_sm"/>
            <p:cNvPicPr>
              <a:picLocks noChangeAspect="1" noChangeArrowheads="1"/>
            </p:cNvPicPr>
            <p:nvPr/>
          </p:nvPicPr>
          <p:blipFill>
            <a:blip r:embed="rId5" cstate="screen"/>
            <a:srcRect/>
            <a:stretch>
              <a:fillRect/>
            </a:stretch>
          </p:blipFill>
          <p:spPr bwMode="auto">
            <a:xfrm>
              <a:off x="6342369" y="2510368"/>
              <a:ext cx="2420631" cy="1371600"/>
            </a:xfrm>
            <a:prstGeom prst="roundRect">
              <a:avLst/>
            </a:prstGeom>
            <a:noFill/>
            <a:ln w="38100">
              <a:solidFill>
                <a:schemeClr val="tx1"/>
              </a:solidFill>
              <a:miter lim="800000"/>
              <a:headEnd/>
              <a:tailEnd/>
            </a:ln>
          </p:spPr>
        </p:pic>
      </p:grpSp>
      <p:sp>
        <p:nvSpPr>
          <p:cNvPr id="9" name="Text Box 6"/>
          <p:cNvSpPr txBox="1">
            <a:spLocks noChangeArrowheads="1"/>
          </p:cNvSpPr>
          <p:nvPr/>
        </p:nvSpPr>
        <p:spPr bwMode="auto">
          <a:xfrm>
            <a:off x="381000" y="457200"/>
            <a:ext cx="8382000" cy="2800767"/>
          </a:xfrm>
          <a:prstGeom prst="rect">
            <a:avLst/>
          </a:prstGeom>
          <a:noFill/>
          <a:ln w="9525">
            <a:noFill/>
            <a:miter lim="800000"/>
            <a:headEnd/>
            <a:tailEnd/>
          </a:ln>
        </p:spPr>
        <p:txBody>
          <a:bodyPr wrap="square">
            <a:spAutoFit/>
          </a:bodyPr>
          <a:lstStyle/>
          <a:p>
            <a:pPr algn="ctr">
              <a:spcBef>
                <a:spcPts val="0"/>
              </a:spcBef>
              <a:defRPr/>
            </a:pPr>
            <a:r>
              <a:rPr lang="en-US" sz="4000" b="1" dirty="0">
                <a:latin typeface="Myriad Web Pro"/>
              </a:rPr>
              <a:t>Under the Weather?</a:t>
            </a:r>
          </a:p>
          <a:p>
            <a:pPr algn="ctr">
              <a:spcBef>
                <a:spcPts val="0"/>
              </a:spcBef>
              <a:defRPr/>
            </a:pPr>
            <a:r>
              <a:rPr lang="en-US" sz="3200" b="1" dirty="0">
                <a:solidFill>
                  <a:schemeClr val="bg2"/>
                </a:solidFill>
                <a:latin typeface="Myriad Web Pro"/>
              </a:rPr>
              <a:t>The Health Consequences</a:t>
            </a:r>
            <a:br>
              <a:rPr lang="en-US" sz="3200" b="1" dirty="0">
                <a:solidFill>
                  <a:schemeClr val="bg2"/>
                </a:solidFill>
                <a:latin typeface="Myriad Web Pro"/>
              </a:rPr>
            </a:br>
            <a:r>
              <a:rPr lang="en-US" sz="3200" b="1" dirty="0">
                <a:solidFill>
                  <a:schemeClr val="bg2"/>
                </a:solidFill>
                <a:latin typeface="Myriad Web Pro"/>
              </a:rPr>
              <a:t>of a Changing Climate</a:t>
            </a:r>
          </a:p>
          <a:p>
            <a:pPr algn="ctr">
              <a:spcBef>
                <a:spcPts val="0"/>
              </a:spcBef>
              <a:defRPr/>
            </a:pPr>
            <a:endParaRPr lang="en-US" sz="3600" b="1" dirty="0">
              <a:solidFill>
                <a:srgbClr val="FFFF99"/>
              </a:solidFill>
              <a:effectLst>
                <a:outerShdw blurRad="38100" dist="38100" dir="2700000" algn="tl">
                  <a:srgbClr val="000000">
                    <a:alpha val="43137"/>
                  </a:srgbClr>
                </a:outerShdw>
              </a:effectLst>
              <a:latin typeface="Arial"/>
            </a:endParaRPr>
          </a:p>
          <a:p>
            <a:pPr algn="ctr">
              <a:spcBef>
                <a:spcPts val="0"/>
              </a:spcBef>
              <a:defRPr/>
            </a:pPr>
            <a:endParaRPr lang="en-US" sz="3600" b="1" dirty="0">
              <a:solidFill>
                <a:srgbClr val="FFC000"/>
              </a:solidFill>
              <a:effectLst>
                <a:outerShdw blurRad="38100" dist="38100" dir="2700000" algn="tl">
                  <a:srgbClr val="000000">
                    <a:alpha val="43137"/>
                  </a:srgbClr>
                </a:outerShdw>
              </a:effectLst>
              <a:latin typeface="Myriad Web Pro"/>
            </a:endParaRPr>
          </a:p>
        </p:txBody>
      </p:sp>
      <p:sp>
        <p:nvSpPr>
          <p:cNvPr id="5" name="Text Placeholder 4"/>
          <p:cNvSpPr>
            <a:spLocks noGrp="1"/>
          </p:cNvSpPr>
          <p:nvPr>
            <p:ph type="body" sz="quarter" idx="11"/>
          </p:nvPr>
        </p:nvSpPr>
        <p:spPr>
          <a:xfrm>
            <a:off x="2286000" y="6272784"/>
            <a:ext cx="5105400" cy="182880"/>
          </a:xfrm>
        </p:spPr>
        <p:txBody>
          <a:bodyPr/>
          <a:lstStyle/>
          <a:p>
            <a:r>
              <a:rPr lang="en-US" dirty="0"/>
              <a:t>National Center for Environmental Health</a:t>
            </a:r>
          </a:p>
        </p:txBody>
      </p:sp>
      <p:sp>
        <p:nvSpPr>
          <p:cNvPr id="6" name="Text Placeholder 5"/>
          <p:cNvSpPr>
            <a:spLocks noGrp="1"/>
          </p:cNvSpPr>
          <p:nvPr>
            <p:ph type="body" sz="quarter" idx="12"/>
          </p:nvPr>
        </p:nvSpPr>
        <p:spPr>
          <a:xfrm>
            <a:off x="2286000" y="6446520"/>
            <a:ext cx="5105400" cy="228600"/>
          </a:xfrm>
        </p:spPr>
        <p:txBody>
          <a:bodyPr/>
          <a:lstStyle/>
          <a:p>
            <a:r>
              <a:rPr lang="en-US" dirty="0"/>
              <a:t>Division of Environmental Hazards and Health Effects</a:t>
            </a:r>
          </a:p>
        </p:txBody>
      </p:sp>
    </p:spTree>
    <p:extLst>
      <p:ext uri="{BB962C8B-B14F-4D97-AF65-F5344CB8AC3E}">
        <p14:creationId xmlns:p14="http://schemas.microsoft.com/office/powerpoint/2010/main" val="2092220078"/>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680" y="350521"/>
            <a:ext cx="6739467" cy="1128713"/>
          </a:xfrm>
        </p:spPr>
        <p:txBody>
          <a:bodyPr/>
          <a:lstStyle/>
          <a:p>
            <a:r>
              <a:rPr lang="en-US" sz="3200" dirty="0">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Ten</a:t>
            </a:r>
            <a:r>
              <a:rPr lang="en-US" sz="3200" dirty="0">
                <a:effectLst>
                  <a:outerShdw blurRad="38100" dist="38100" dir="2700000" algn="tl">
                    <a:srgbClr val="000000">
                      <a:alpha val="43137"/>
                    </a:srgbClr>
                  </a:outerShdw>
                </a:effectLst>
              </a:rPr>
              <a:t> Indicators of a Warming World</a:t>
            </a:r>
          </a:p>
        </p:txBody>
      </p:sp>
      <p:sp>
        <p:nvSpPr>
          <p:cNvPr id="3" name="Content Placeholder 2"/>
          <p:cNvSpPr>
            <a:spLocks noGrp="1"/>
          </p:cNvSpPr>
          <p:nvPr>
            <p:ph idx="1"/>
          </p:nvPr>
        </p:nvSpPr>
        <p:spPr/>
        <p:txBody>
          <a:bodyPr/>
          <a:lstStyle/>
          <a:p>
            <a:endParaRPr lang="en-US" dirty="0"/>
          </a:p>
        </p:txBody>
      </p:sp>
      <p:pic>
        <p:nvPicPr>
          <p:cNvPr id="7321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7974"/>
            <a:ext cx="9144000" cy="4724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a:spLocks/>
          </p:cNvSpPr>
          <p:nvPr/>
        </p:nvSpPr>
        <p:spPr bwMode="auto">
          <a:xfrm>
            <a:off x="321469" y="6574154"/>
            <a:ext cx="383118"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b">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800" b="1" dirty="0">
                <a:solidFill>
                  <a:srgbClr val="FFFFFF">
                    <a:lumMod val="85000"/>
                  </a:srgbClr>
                </a:solidFill>
              </a:rPr>
              <a:t>Source:</a:t>
            </a:r>
          </a:p>
        </p:txBody>
      </p:sp>
    </p:spTree>
    <p:extLst>
      <p:ext uri="{BB962C8B-B14F-4D97-AF65-F5344CB8AC3E}">
        <p14:creationId xmlns:p14="http://schemas.microsoft.com/office/powerpoint/2010/main" val="2107011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chor="ctr" anchorCtr="0"/>
          <a:lstStyle/>
          <a:p>
            <a:pPr>
              <a:lnSpc>
                <a:spcPct val="100000"/>
              </a:lnSpc>
            </a:pPr>
            <a:r>
              <a:rPr lang="en-US" sz="3200" dirty="0"/>
              <a:t>Climate Change Science:</a:t>
            </a:r>
            <a:br>
              <a:rPr lang="en-US" sz="3200" dirty="0"/>
            </a:br>
            <a:r>
              <a:rPr lang="en-US" sz="3200" dirty="0"/>
              <a:t>Key Findings</a:t>
            </a:r>
          </a:p>
        </p:txBody>
      </p:sp>
      <p:sp>
        <p:nvSpPr>
          <p:cNvPr id="3" name="Content Placeholder 2"/>
          <p:cNvSpPr>
            <a:spLocks noGrp="1"/>
          </p:cNvSpPr>
          <p:nvPr>
            <p:ph idx="1"/>
          </p:nvPr>
        </p:nvSpPr>
        <p:spPr>
          <a:xfrm>
            <a:off x="914400" y="1143000"/>
            <a:ext cx="7162800" cy="3276599"/>
          </a:xfrm>
        </p:spPr>
        <p:txBody>
          <a:bodyPr/>
          <a:lstStyle/>
          <a:p>
            <a:endParaRPr lang="en-US" sz="1200" b="0" dirty="0"/>
          </a:p>
          <a:p>
            <a:r>
              <a:rPr lang="en-US" b="0" dirty="0"/>
              <a:t>Climate change is altering both the average (mean)  global temperature </a:t>
            </a:r>
            <a:r>
              <a:rPr lang="en-US" b="0" i="1" dirty="0"/>
              <a:t>and</a:t>
            </a:r>
            <a:r>
              <a:rPr lang="en-US" b="0" dirty="0"/>
              <a:t> the global frequency of extremely hot temperatures (variance)</a:t>
            </a:r>
          </a:p>
          <a:p>
            <a:endParaRPr lang="en-US" sz="1200" b="0" dirty="0"/>
          </a:p>
          <a:p>
            <a:endParaRPr lang="en-US" sz="1200" b="0" dirty="0"/>
          </a:p>
          <a:p>
            <a:r>
              <a:rPr lang="en-US" b="0" dirty="0"/>
              <a:t>The impacts of climate change will vary significantly by region; some places are warming faster than others.  </a:t>
            </a:r>
          </a:p>
        </p:txBody>
      </p:sp>
      <p:grpSp>
        <p:nvGrpSpPr>
          <p:cNvPr id="10" name="Group 9"/>
          <p:cNvGrpSpPr/>
          <p:nvPr/>
        </p:nvGrpSpPr>
        <p:grpSpPr>
          <a:xfrm>
            <a:off x="609969" y="4800600"/>
            <a:ext cx="7924062" cy="1463040"/>
            <a:chOff x="651752" y="4800600"/>
            <a:chExt cx="7924062" cy="1463040"/>
          </a:xfrm>
        </p:grpSpPr>
        <p:pic>
          <p:nvPicPr>
            <p:cNvPr id="5" name="Picture 5" descr="_39075210_heat203afp"/>
            <p:cNvPicPr>
              <a:picLocks noChangeAspect="1" noChangeArrowheads="1"/>
            </p:cNvPicPr>
            <p:nvPr/>
          </p:nvPicPr>
          <p:blipFill rotWithShape="1">
            <a:blip r:embed="rId3" cstate="print"/>
            <a:srcRect l="4277" t="5651" r="3620" b="5252"/>
            <a:stretch/>
          </p:blipFill>
          <p:spPr bwMode="auto">
            <a:xfrm>
              <a:off x="651752" y="4800600"/>
              <a:ext cx="2019868" cy="1463040"/>
            </a:xfrm>
            <a:prstGeom prst="roundRect">
              <a:avLst/>
            </a:prstGeom>
            <a:noFill/>
            <a:ln w="38100">
              <a:solidFill>
                <a:schemeClr val="tx1"/>
              </a:solidFill>
            </a:ln>
          </p:spPr>
        </p:pic>
        <p:pic>
          <p:nvPicPr>
            <p:cNvPr id="6" name="Picture 7" descr="enews_south_asia_floods_200708"/>
            <p:cNvPicPr>
              <a:picLocks noChangeAspect="1" noChangeArrowheads="1"/>
            </p:cNvPicPr>
            <p:nvPr/>
          </p:nvPicPr>
          <p:blipFill rotWithShape="1">
            <a:blip r:embed="rId4" cstate="print"/>
            <a:srcRect l="1" r="3451"/>
            <a:stretch/>
          </p:blipFill>
          <p:spPr bwMode="auto">
            <a:xfrm>
              <a:off x="3458883" y="4800600"/>
              <a:ext cx="2189444" cy="1463040"/>
            </a:xfrm>
            <a:prstGeom prst="roundRect">
              <a:avLst/>
            </a:prstGeom>
            <a:noFill/>
            <a:ln w="38100">
              <a:solidFill>
                <a:schemeClr val="tx1"/>
              </a:solidFill>
            </a:ln>
          </p:spPr>
        </p:pic>
        <p:pic>
          <p:nvPicPr>
            <p:cNvPr id="8" name="Picture 7" descr="cyclone"/>
            <p:cNvPicPr>
              <a:picLocks noChangeAspect="1" noChangeArrowheads="1"/>
            </p:cNvPicPr>
            <p:nvPr/>
          </p:nvPicPr>
          <p:blipFill rotWithShape="1">
            <a:blip r:embed="rId5" cstate="print"/>
            <a:srcRect r="3492"/>
            <a:stretch/>
          </p:blipFill>
          <p:spPr bwMode="auto">
            <a:xfrm>
              <a:off x="6435589" y="4800600"/>
              <a:ext cx="2140225" cy="1463040"/>
            </a:xfrm>
            <a:prstGeom prst="roundRect">
              <a:avLst/>
            </a:prstGeom>
            <a:noFill/>
            <a:ln w="38100">
              <a:solidFill>
                <a:schemeClr val="tx1"/>
              </a:solidFill>
            </a:ln>
          </p:spPr>
        </p:pic>
      </p:grpSp>
    </p:spTree>
    <p:extLst>
      <p:ext uri="{BB962C8B-B14F-4D97-AF65-F5344CB8AC3E}">
        <p14:creationId xmlns:p14="http://schemas.microsoft.com/office/powerpoint/2010/main" val="261675713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6510292"/>
            <a:ext cx="5867400" cy="253916"/>
          </a:xfrm>
          <a:prstGeom prst="rect">
            <a:avLst/>
          </a:prstGeom>
        </p:spPr>
        <p:txBody>
          <a:bodyPr wrap="square">
            <a:spAutoFit/>
          </a:bodyPr>
          <a:lstStyle/>
          <a:p>
            <a:r>
              <a:rPr lang="en-US" sz="1050" dirty="0">
                <a:solidFill>
                  <a:schemeClr val="tx2"/>
                </a:solidFill>
              </a:rPr>
              <a:t>Source: http://www.climate-lab-book.ac.uk/2016/spiralling-global-temperatures/</a:t>
            </a:r>
          </a:p>
        </p:txBody>
      </p:sp>
      <p:sp>
        <p:nvSpPr>
          <p:cNvPr id="4" name="TextBox 3"/>
          <p:cNvSpPr txBox="1"/>
          <p:nvPr/>
        </p:nvSpPr>
        <p:spPr>
          <a:xfrm>
            <a:off x="914400" y="304800"/>
            <a:ext cx="7696200" cy="457200"/>
          </a:xfrm>
          <a:prstGeom prst="rect">
            <a:avLst/>
          </a:prstGeom>
          <a:noFill/>
        </p:spPr>
        <p:txBody>
          <a:bodyPr wrap="square" rtlCol="0">
            <a:spAutoFit/>
          </a:bodyPr>
          <a:lstStyle/>
          <a:p>
            <a:r>
              <a:rPr lang="en-US" sz="2400" b="1" dirty="0"/>
              <a:t>Global Average Temperatures have been increasing</a:t>
            </a:r>
          </a:p>
        </p:txBody>
      </p:sp>
      <p:pic>
        <p:nvPicPr>
          <p:cNvPr id="5" name="Picture 4"/>
          <p:cNvPicPr>
            <a:picLocks noChangeAspect="1"/>
          </p:cNvPicPr>
          <p:nvPr/>
        </p:nvPicPr>
        <p:blipFill>
          <a:blip r:embed="rId2"/>
          <a:stretch>
            <a:fillRect/>
          </a:stretch>
        </p:blipFill>
        <p:spPr>
          <a:xfrm>
            <a:off x="2209375" y="752727"/>
            <a:ext cx="5334425" cy="5724274"/>
          </a:xfrm>
          <a:prstGeom prst="rect">
            <a:avLst/>
          </a:prstGeom>
        </p:spPr>
      </p:pic>
    </p:spTree>
    <p:extLst>
      <p:ext uri="{BB962C8B-B14F-4D97-AF65-F5344CB8AC3E}">
        <p14:creationId xmlns:p14="http://schemas.microsoft.com/office/powerpoint/2010/main" val="15434043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796925"/>
            <a:ext cx="5276974" cy="5680076"/>
          </a:xfrm>
          <a:prstGeom prst="rect">
            <a:avLst/>
          </a:prstGeom>
          <a:ln w="34925">
            <a:solidFill>
              <a:srgbClr val="FFC000"/>
            </a:solidFill>
          </a:ln>
        </p:spPr>
      </p:pic>
      <p:sp>
        <p:nvSpPr>
          <p:cNvPr id="3" name="Rectangle 2"/>
          <p:cNvSpPr/>
          <p:nvPr/>
        </p:nvSpPr>
        <p:spPr>
          <a:xfrm>
            <a:off x="76200" y="6510292"/>
            <a:ext cx="5867400" cy="253916"/>
          </a:xfrm>
          <a:prstGeom prst="rect">
            <a:avLst/>
          </a:prstGeom>
        </p:spPr>
        <p:txBody>
          <a:bodyPr wrap="square">
            <a:spAutoFit/>
          </a:bodyPr>
          <a:lstStyle/>
          <a:p>
            <a:r>
              <a:rPr lang="en-US" sz="1050" dirty="0">
                <a:solidFill>
                  <a:schemeClr val="tx2"/>
                </a:solidFill>
              </a:rPr>
              <a:t>Source: http://www.climate-lab-book.ac.uk/2016/spiralling-global-temperatures/</a:t>
            </a:r>
          </a:p>
        </p:txBody>
      </p:sp>
      <p:sp>
        <p:nvSpPr>
          <p:cNvPr id="4" name="TextBox 3"/>
          <p:cNvSpPr txBox="1"/>
          <p:nvPr/>
        </p:nvSpPr>
        <p:spPr>
          <a:xfrm>
            <a:off x="914400" y="304800"/>
            <a:ext cx="7696200" cy="457200"/>
          </a:xfrm>
          <a:prstGeom prst="rect">
            <a:avLst/>
          </a:prstGeom>
          <a:noFill/>
        </p:spPr>
        <p:txBody>
          <a:bodyPr wrap="square" rtlCol="0">
            <a:spAutoFit/>
          </a:bodyPr>
          <a:lstStyle/>
          <a:p>
            <a:r>
              <a:rPr lang="en-US" sz="2400" b="1" dirty="0"/>
              <a:t>Global Average Temperatures have been increasing</a:t>
            </a:r>
          </a:p>
        </p:txBody>
      </p:sp>
    </p:spTree>
    <p:extLst>
      <p:ext uri="{BB962C8B-B14F-4D97-AF65-F5344CB8AC3E}">
        <p14:creationId xmlns:p14="http://schemas.microsoft.com/office/powerpoint/2010/main" val="2683410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
          <p:cNvSpPr>
            <a:spLocks noGrp="1" noChangeArrowheads="1"/>
          </p:cNvSpPr>
          <p:nvPr>
            <p:ph type="title"/>
          </p:nvPr>
        </p:nvSpPr>
        <p:spPr/>
        <p:txBody>
          <a:bodyPr/>
          <a:lstStyle/>
          <a:p>
            <a:r>
              <a:rPr lang="en-US" altLang="en-US" sz="3200" dirty="0">
                <a:latin typeface="Tahoma" panose="020B0604030504040204" pitchFamily="34" charset="0"/>
                <a:ea typeface="Tahoma" panose="020B0604030504040204" pitchFamily="34" charset="0"/>
                <a:cs typeface="Tahoma" panose="020B0604030504040204" pitchFamily="34" charset="0"/>
              </a:rPr>
              <a:t>Summer Temperatures Have Shifted 1951 – 1980</a:t>
            </a:r>
            <a:r>
              <a:rPr lang="en-US" altLang="en-US" dirty="0"/>
              <a:t/>
            </a:r>
            <a:br>
              <a:rPr lang="en-US" altLang="en-US" dirty="0"/>
            </a:br>
            <a:endParaRPr lang="en-US" altLang="en-US" dirty="0"/>
          </a:p>
        </p:txBody>
      </p:sp>
      <p:sp>
        <p:nvSpPr>
          <p:cNvPr id="80899" name="Rectangle 2"/>
          <p:cNvSpPr>
            <a:spLocks noGrp="1" noChangeArrowheads="1"/>
          </p:cNvSpPr>
          <p:nvPr>
            <p:ph idx="1"/>
          </p:nvPr>
        </p:nvSpPr>
        <p:spPr/>
        <p:txBody>
          <a:bodyPr/>
          <a:lstStyle/>
          <a:p>
            <a:pPr marL="3543300" lvl="8" indent="0"/>
            <a:endParaRPr lang="en-US" altLang="en-US" dirty="0"/>
          </a:p>
        </p:txBody>
      </p:sp>
      <p:graphicFrame>
        <p:nvGraphicFramePr>
          <p:cNvPr id="80900" name="Object 3"/>
          <p:cNvGraphicFramePr>
            <a:graphicFrameLocks/>
          </p:cNvGraphicFramePr>
          <p:nvPr>
            <p:extLst/>
          </p:nvPr>
        </p:nvGraphicFramePr>
        <p:xfrm>
          <a:off x="1104936" y="1688389"/>
          <a:ext cx="7036594" cy="3946922"/>
        </p:xfrm>
        <a:graphic>
          <a:graphicData uri="http://schemas.openxmlformats.org/presentationml/2006/ole">
            <mc:AlternateContent xmlns:mc="http://schemas.openxmlformats.org/markup-compatibility/2006">
              <mc:Choice xmlns:v="urn:schemas-microsoft-com:vml" Requires="v">
                <p:oleObj spid="_x0000_s606298" name="Chart" r:id="rId4" imgW="14059922" imgH="7887284" progId="MSGraph.Chart.8">
                  <p:embed/>
                </p:oleObj>
              </mc:Choice>
              <mc:Fallback>
                <p:oleObj name="Chart" r:id="rId4" imgW="14059922" imgH="7887284" progId="MSGraph.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4936" y="1688389"/>
                        <a:ext cx="7036594" cy="39469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0901" name="Rectangle 4"/>
          <p:cNvSpPr>
            <a:spLocks/>
          </p:cNvSpPr>
          <p:nvPr/>
        </p:nvSpPr>
        <p:spPr bwMode="auto">
          <a:xfrm rot="-5400000">
            <a:off x="-676213" y="3588611"/>
            <a:ext cx="21672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400">
                <a:solidFill>
                  <a:srgbClr val="FFC000"/>
                </a:solidFill>
              </a:rPr>
              <a:t>Frequency of Occurrence</a:t>
            </a:r>
          </a:p>
        </p:txBody>
      </p:sp>
      <p:sp>
        <p:nvSpPr>
          <p:cNvPr id="1030" name="Rectangle 5"/>
          <p:cNvSpPr>
            <a:spLocks/>
          </p:cNvSpPr>
          <p:nvPr/>
        </p:nvSpPr>
        <p:spPr bwMode="auto">
          <a:xfrm>
            <a:off x="321469" y="6574154"/>
            <a:ext cx="5796459" cy="123111"/>
          </a:xfrm>
          <a:prstGeom prst="rect">
            <a:avLst/>
          </a:prstGeom>
          <a:noFill/>
          <a:ln>
            <a:noFill/>
          </a:ln>
          <a:extLst/>
        </p:spPr>
        <p:txBody>
          <a:bodyPr wrap="none" lIns="0" tIns="0" rIns="0" bIns="0" anchor="b">
            <a:spAutoFit/>
          </a:bodyPr>
          <a:lstStyle/>
          <a:p>
            <a:pPr>
              <a:defRPr/>
            </a:pPr>
            <a:r>
              <a:rPr lang="en-US" sz="800" b="1" dirty="0">
                <a:solidFill>
                  <a:srgbClr val="FFFFFF">
                    <a:lumMod val="85000"/>
                  </a:srgbClr>
                </a:solidFill>
                <a:latin typeface="Arial Bold" charset="0"/>
                <a:ea typeface="ヒラギノ角ゴ ProN W6" charset="0"/>
                <a:sym typeface="Arial Bold" charset="0"/>
              </a:rPr>
              <a:t>Source: NASA/GISS; Hansen, et al., “Perceptions of Climate Change,” </a:t>
            </a:r>
            <a:r>
              <a:rPr lang="en-US" sz="800" b="1" i="1" dirty="0">
                <a:solidFill>
                  <a:srgbClr val="FFFFFF">
                    <a:lumMod val="85000"/>
                  </a:srgbClr>
                </a:solidFill>
                <a:latin typeface="Arial Bold" charset="0"/>
                <a:ea typeface="ヒラギノ角ゴ ProN W6" charset="0"/>
                <a:sym typeface="Arial Bold" charset="0"/>
              </a:rPr>
              <a:t>Proc. Natl. Acad. Sci.</a:t>
            </a:r>
            <a:r>
              <a:rPr lang="en-US" sz="800" b="1" dirty="0">
                <a:solidFill>
                  <a:srgbClr val="FFFFFF">
                    <a:lumMod val="85000"/>
                  </a:srgbClr>
                </a:solidFill>
                <a:latin typeface="Arial Bold" charset="0"/>
                <a:ea typeface="ヒラギノ角ゴ ProN W6" charset="0"/>
                <a:sym typeface="Arial Bold" charset="0"/>
              </a:rPr>
              <a:t> </a:t>
            </a:r>
            <a:r>
              <a:rPr lang="en-US" sz="800" b="1" i="1" dirty="0">
                <a:solidFill>
                  <a:srgbClr val="FFFFFF">
                    <a:lumMod val="85000"/>
                  </a:srgbClr>
                </a:solidFill>
                <a:latin typeface="Arial Bold" charset="0"/>
                <a:ea typeface="ヒラギノ角ゴ ProN W6" charset="0"/>
                <a:sym typeface="Arial Bold" charset="0"/>
              </a:rPr>
              <a:t>USA</a:t>
            </a:r>
            <a:r>
              <a:rPr lang="en-US" sz="800" b="1" dirty="0">
                <a:solidFill>
                  <a:srgbClr val="FFFFFF">
                    <a:lumMod val="85000"/>
                  </a:srgbClr>
                </a:solidFill>
                <a:latin typeface="Arial Bold" charset="0"/>
                <a:ea typeface="ヒラギノ角ゴ ProN W6" charset="0"/>
                <a:sym typeface="Arial Bold" charset="0"/>
              </a:rPr>
              <a:t> 10.1073, August 2012</a:t>
            </a:r>
            <a:endParaRPr lang="en-US" sz="800" b="1" dirty="0">
              <a:solidFill>
                <a:srgbClr val="FFFFFF">
                  <a:lumMod val="85000"/>
                </a:srgbClr>
              </a:solidFill>
              <a:latin typeface="Arial Bold" charset="0"/>
              <a:ea typeface="ヒラギノ角ゴ ProN W6" charset="0"/>
              <a:cs typeface="Arial Bold" charset="0"/>
              <a:sym typeface="Arial Bold" charset="0"/>
            </a:endParaRPr>
          </a:p>
        </p:txBody>
      </p:sp>
      <p:sp>
        <p:nvSpPr>
          <p:cNvPr id="80903" name="Rectangle 6"/>
          <p:cNvSpPr>
            <a:spLocks/>
          </p:cNvSpPr>
          <p:nvPr/>
        </p:nvSpPr>
        <p:spPr bwMode="auto">
          <a:xfrm>
            <a:off x="3664604" y="6131347"/>
            <a:ext cx="17600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400">
                <a:solidFill>
                  <a:srgbClr val="FFC000"/>
                </a:solidFill>
              </a:rPr>
              <a:t>Deviation from Mean</a:t>
            </a:r>
          </a:p>
        </p:txBody>
      </p:sp>
      <p:grpSp>
        <p:nvGrpSpPr>
          <p:cNvPr id="80904" name="Group 10"/>
          <p:cNvGrpSpPr>
            <a:grpSpLocks/>
          </p:cNvGrpSpPr>
          <p:nvPr/>
        </p:nvGrpSpPr>
        <p:grpSpPr bwMode="auto">
          <a:xfrm>
            <a:off x="2366367" y="2437805"/>
            <a:ext cx="4446984" cy="3250406"/>
            <a:chOff x="0" y="0"/>
            <a:chExt cx="3984" cy="2912"/>
          </a:xfrm>
        </p:grpSpPr>
        <p:sp>
          <p:nvSpPr>
            <p:cNvPr id="80932" name="Freeform 7"/>
            <p:cNvSpPr>
              <a:spLocks/>
            </p:cNvSpPr>
            <p:nvPr/>
          </p:nvSpPr>
          <p:spPr bwMode="auto">
            <a:xfrm>
              <a:off x="0" y="367"/>
              <a:ext cx="1696" cy="254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600"/>
                <a:gd name="T106" fmla="*/ 0 h 21600"/>
                <a:gd name="T107" fmla="*/ 21600 w 21600"/>
                <a:gd name="T108" fmla="*/ 21600 h 216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600" h="21600">
                  <a:moveTo>
                    <a:pt x="0" y="21600"/>
                  </a:moveTo>
                  <a:lnTo>
                    <a:pt x="815" y="21396"/>
                  </a:lnTo>
                  <a:lnTo>
                    <a:pt x="1936" y="21396"/>
                  </a:lnTo>
                  <a:lnTo>
                    <a:pt x="3057" y="21328"/>
                  </a:lnTo>
                  <a:lnTo>
                    <a:pt x="3566" y="20921"/>
                  </a:lnTo>
                  <a:lnTo>
                    <a:pt x="4891" y="21057"/>
                  </a:lnTo>
                  <a:lnTo>
                    <a:pt x="5196" y="20717"/>
                  </a:lnTo>
                  <a:lnTo>
                    <a:pt x="5909" y="20717"/>
                  </a:lnTo>
                  <a:lnTo>
                    <a:pt x="6826" y="20106"/>
                  </a:lnTo>
                  <a:lnTo>
                    <a:pt x="7743" y="19494"/>
                  </a:lnTo>
                  <a:lnTo>
                    <a:pt x="7947" y="18815"/>
                  </a:lnTo>
                  <a:lnTo>
                    <a:pt x="9374" y="18340"/>
                  </a:lnTo>
                  <a:lnTo>
                    <a:pt x="9577" y="17321"/>
                  </a:lnTo>
                  <a:lnTo>
                    <a:pt x="10189" y="17321"/>
                  </a:lnTo>
                  <a:lnTo>
                    <a:pt x="11309" y="15215"/>
                  </a:lnTo>
                  <a:lnTo>
                    <a:pt x="11921" y="15623"/>
                  </a:lnTo>
                  <a:lnTo>
                    <a:pt x="13347" y="12430"/>
                  </a:lnTo>
                  <a:lnTo>
                    <a:pt x="13958" y="12702"/>
                  </a:lnTo>
                  <a:lnTo>
                    <a:pt x="14468" y="10664"/>
                  </a:lnTo>
                  <a:lnTo>
                    <a:pt x="14977" y="10800"/>
                  </a:lnTo>
                  <a:lnTo>
                    <a:pt x="15385" y="9374"/>
                  </a:lnTo>
                  <a:lnTo>
                    <a:pt x="16098" y="8083"/>
                  </a:lnTo>
                  <a:lnTo>
                    <a:pt x="16811" y="7200"/>
                  </a:lnTo>
                  <a:lnTo>
                    <a:pt x="17321" y="6045"/>
                  </a:lnTo>
                  <a:lnTo>
                    <a:pt x="17830" y="6045"/>
                  </a:lnTo>
                  <a:lnTo>
                    <a:pt x="18442" y="4075"/>
                  </a:lnTo>
                  <a:lnTo>
                    <a:pt x="19257" y="4075"/>
                  </a:lnTo>
                  <a:lnTo>
                    <a:pt x="19562" y="2649"/>
                  </a:lnTo>
                  <a:lnTo>
                    <a:pt x="20072" y="2038"/>
                  </a:lnTo>
                  <a:lnTo>
                    <a:pt x="20581" y="0"/>
                  </a:lnTo>
                  <a:lnTo>
                    <a:pt x="21294" y="475"/>
                  </a:lnTo>
                  <a:lnTo>
                    <a:pt x="21600" y="1155"/>
                  </a:lnTo>
                  <a:lnTo>
                    <a:pt x="21600" y="21600"/>
                  </a:lnTo>
                  <a:lnTo>
                    <a:pt x="0" y="21600"/>
                  </a:lnTo>
                  <a:close/>
                  <a:moveTo>
                    <a:pt x="0" y="21600"/>
                  </a:moveTo>
                </a:path>
              </a:pathLst>
            </a:custGeom>
            <a:gradFill rotWithShape="0">
              <a:gsLst>
                <a:gs pos="0">
                  <a:srgbClr val="1A5DAC"/>
                </a:gs>
                <a:gs pos="100000">
                  <a:srgbClr val="004285"/>
                </a:gs>
              </a:gsLst>
              <a:lin ang="5400000" scaled="1"/>
            </a:gradFill>
            <a:ln>
              <a:noFill/>
            </a:ln>
            <a:extLst>
              <a:ext uri="{91240B29-F687-4F45-9708-019B960494DF}">
                <a14:hiddenLine xmlns:a14="http://schemas.microsoft.com/office/drawing/2010/main" w="19050" cap="flat">
                  <a:solidFill>
                    <a:srgbClr val="000000"/>
                  </a:solidFill>
                  <a:miter lim="800000"/>
                  <a:headEnd type="none" w="med" len="med"/>
                  <a:tailEnd type="oval" w="med" len="med"/>
                </a14:hiddenLine>
              </a:ext>
            </a:extLst>
          </p:spPr>
          <p:txBody>
            <a:bodyPr lIns="0" tIns="0" rIns="0" bIns="0"/>
            <a:lstStyle/>
            <a:p>
              <a:endParaRPr lang="en-US"/>
            </a:p>
          </p:txBody>
        </p:sp>
        <p:sp>
          <p:nvSpPr>
            <p:cNvPr id="80933" name="Freeform 8"/>
            <p:cNvSpPr>
              <a:spLocks/>
            </p:cNvSpPr>
            <p:nvPr/>
          </p:nvSpPr>
          <p:spPr bwMode="auto">
            <a:xfrm>
              <a:off x="1696" y="0"/>
              <a:ext cx="560" cy="291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600"/>
                <a:gd name="T70" fmla="*/ 0 h 21600"/>
                <a:gd name="T71" fmla="*/ 21600 w 21600"/>
                <a:gd name="T72" fmla="*/ 21600 h 2160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600" h="21600">
                  <a:moveTo>
                    <a:pt x="21600" y="21600"/>
                  </a:moveTo>
                  <a:lnTo>
                    <a:pt x="21600" y="1899"/>
                  </a:lnTo>
                  <a:lnTo>
                    <a:pt x="19722" y="2433"/>
                  </a:lnTo>
                  <a:lnTo>
                    <a:pt x="17843" y="1840"/>
                  </a:lnTo>
                  <a:lnTo>
                    <a:pt x="17843" y="831"/>
                  </a:lnTo>
                  <a:lnTo>
                    <a:pt x="15652" y="356"/>
                  </a:lnTo>
                  <a:lnTo>
                    <a:pt x="15026" y="1009"/>
                  </a:lnTo>
                  <a:lnTo>
                    <a:pt x="13461" y="415"/>
                  </a:lnTo>
                  <a:lnTo>
                    <a:pt x="12522" y="1543"/>
                  </a:lnTo>
                  <a:lnTo>
                    <a:pt x="11270" y="534"/>
                  </a:lnTo>
                  <a:lnTo>
                    <a:pt x="10017" y="890"/>
                  </a:lnTo>
                  <a:lnTo>
                    <a:pt x="8452" y="178"/>
                  </a:lnTo>
                  <a:lnTo>
                    <a:pt x="7513" y="1246"/>
                  </a:lnTo>
                  <a:lnTo>
                    <a:pt x="6574" y="534"/>
                  </a:lnTo>
                  <a:lnTo>
                    <a:pt x="5009" y="0"/>
                  </a:lnTo>
                  <a:lnTo>
                    <a:pt x="3757" y="356"/>
                  </a:lnTo>
                  <a:lnTo>
                    <a:pt x="3757" y="712"/>
                  </a:lnTo>
                  <a:lnTo>
                    <a:pt x="939" y="1009"/>
                  </a:lnTo>
                  <a:lnTo>
                    <a:pt x="313" y="2255"/>
                  </a:lnTo>
                  <a:lnTo>
                    <a:pt x="0" y="3204"/>
                  </a:lnTo>
                  <a:lnTo>
                    <a:pt x="0" y="21600"/>
                  </a:lnTo>
                  <a:lnTo>
                    <a:pt x="21600" y="21600"/>
                  </a:lnTo>
                  <a:close/>
                  <a:moveTo>
                    <a:pt x="21600" y="21600"/>
                  </a:moveTo>
                </a:path>
              </a:pathLst>
            </a:custGeom>
            <a:solidFill>
              <a:srgbClr val="FFFFFF"/>
            </a:solidFill>
            <a:ln>
              <a:noFill/>
            </a:ln>
            <a:extLst>
              <a:ext uri="{91240B29-F687-4F45-9708-019B960494DF}">
                <a14:hiddenLine xmlns:a14="http://schemas.microsoft.com/office/drawing/2010/main" w="19050" cap="flat">
                  <a:solidFill>
                    <a:srgbClr val="000000"/>
                  </a:solidFill>
                  <a:miter lim="800000"/>
                  <a:headEnd type="none" w="med" len="med"/>
                  <a:tailEnd type="oval" w="med" len="med"/>
                </a14:hiddenLine>
              </a:ext>
            </a:extLst>
          </p:spPr>
          <p:txBody>
            <a:bodyPr lIns="0" tIns="0" rIns="0" bIns="0"/>
            <a:lstStyle/>
            <a:p>
              <a:endParaRPr lang="en-US"/>
            </a:p>
          </p:txBody>
        </p:sp>
        <p:sp>
          <p:nvSpPr>
            <p:cNvPr id="80934" name="Freeform 9"/>
            <p:cNvSpPr>
              <a:spLocks/>
            </p:cNvSpPr>
            <p:nvPr/>
          </p:nvSpPr>
          <p:spPr bwMode="auto">
            <a:xfrm>
              <a:off x="2252" y="247"/>
              <a:ext cx="1732" cy="2665"/>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1600"/>
                <a:gd name="T151" fmla="*/ 0 h 21600"/>
                <a:gd name="T152" fmla="*/ 21600 w 21600"/>
                <a:gd name="T153" fmla="*/ 21600 h 2160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1600" h="21600">
                  <a:moveTo>
                    <a:pt x="21600" y="21600"/>
                  </a:moveTo>
                  <a:lnTo>
                    <a:pt x="21201" y="21340"/>
                  </a:lnTo>
                  <a:lnTo>
                    <a:pt x="19804" y="21340"/>
                  </a:lnTo>
                  <a:lnTo>
                    <a:pt x="18806" y="21276"/>
                  </a:lnTo>
                  <a:lnTo>
                    <a:pt x="18308" y="21081"/>
                  </a:lnTo>
                  <a:lnTo>
                    <a:pt x="17709" y="21146"/>
                  </a:lnTo>
                  <a:lnTo>
                    <a:pt x="17509" y="20822"/>
                  </a:lnTo>
                  <a:lnTo>
                    <a:pt x="16412" y="20757"/>
                  </a:lnTo>
                  <a:lnTo>
                    <a:pt x="15714" y="20173"/>
                  </a:lnTo>
                  <a:lnTo>
                    <a:pt x="14616" y="20173"/>
                  </a:lnTo>
                  <a:lnTo>
                    <a:pt x="14417" y="19654"/>
                  </a:lnTo>
                  <a:lnTo>
                    <a:pt x="13918" y="19524"/>
                  </a:lnTo>
                  <a:lnTo>
                    <a:pt x="13419" y="18422"/>
                  </a:lnTo>
                  <a:lnTo>
                    <a:pt x="12521" y="18876"/>
                  </a:lnTo>
                  <a:lnTo>
                    <a:pt x="12222" y="18032"/>
                  </a:lnTo>
                  <a:lnTo>
                    <a:pt x="11922" y="17319"/>
                  </a:lnTo>
                  <a:lnTo>
                    <a:pt x="11024" y="17189"/>
                  </a:lnTo>
                  <a:lnTo>
                    <a:pt x="10226" y="15567"/>
                  </a:lnTo>
                  <a:lnTo>
                    <a:pt x="9528" y="15243"/>
                  </a:lnTo>
                  <a:lnTo>
                    <a:pt x="9328" y="13881"/>
                  </a:lnTo>
                  <a:lnTo>
                    <a:pt x="8331" y="13492"/>
                  </a:lnTo>
                  <a:lnTo>
                    <a:pt x="8031" y="12195"/>
                  </a:lnTo>
                  <a:lnTo>
                    <a:pt x="7433" y="12324"/>
                  </a:lnTo>
                  <a:lnTo>
                    <a:pt x="7383" y="11611"/>
                  </a:lnTo>
                  <a:lnTo>
                    <a:pt x="7034" y="11740"/>
                  </a:lnTo>
                  <a:lnTo>
                    <a:pt x="7034" y="11254"/>
                  </a:lnTo>
                  <a:lnTo>
                    <a:pt x="6335" y="10703"/>
                  </a:lnTo>
                  <a:lnTo>
                    <a:pt x="6086" y="8919"/>
                  </a:lnTo>
                  <a:lnTo>
                    <a:pt x="5687" y="8627"/>
                  </a:lnTo>
                  <a:lnTo>
                    <a:pt x="5138" y="8595"/>
                  </a:lnTo>
                  <a:lnTo>
                    <a:pt x="4589" y="7492"/>
                  </a:lnTo>
                  <a:lnTo>
                    <a:pt x="4490" y="6454"/>
                  </a:lnTo>
                  <a:lnTo>
                    <a:pt x="4041" y="6422"/>
                  </a:lnTo>
                  <a:lnTo>
                    <a:pt x="3941" y="7103"/>
                  </a:lnTo>
                  <a:lnTo>
                    <a:pt x="3542" y="5611"/>
                  </a:lnTo>
                  <a:lnTo>
                    <a:pt x="3242" y="4735"/>
                  </a:lnTo>
                  <a:lnTo>
                    <a:pt x="2794" y="4249"/>
                  </a:lnTo>
                  <a:lnTo>
                    <a:pt x="2195" y="4541"/>
                  </a:lnTo>
                  <a:lnTo>
                    <a:pt x="2145" y="3535"/>
                  </a:lnTo>
                  <a:lnTo>
                    <a:pt x="1896" y="3049"/>
                  </a:lnTo>
                  <a:lnTo>
                    <a:pt x="1497" y="2789"/>
                  </a:lnTo>
                  <a:lnTo>
                    <a:pt x="1397" y="1914"/>
                  </a:lnTo>
                  <a:lnTo>
                    <a:pt x="1297" y="1297"/>
                  </a:lnTo>
                  <a:lnTo>
                    <a:pt x="948" y="1297"/>
                  </a:lnTo>
                  <a:lnTo>
                    <a:pt x="748" y="1751"/>
                  </a:lnTo>
                  <a:lnTo>
                    <a:pt x="449" y="0"/>
                  </a:lnTo>
                  <a:lnTo>
                    <a:pt x="0" y="97"/>
                  </a:lnTo>
                  <a:lnTo>
                    <a:pt x="0" y="21600"/>
                  </a:lnTo>
                  <a:lnTo>
                    <a:pt x="21600" y="21600"/>
                  </a:lnTo>
                  <a:close/>
                  <a:moveTo>
                    <a:pt x="21600" y="21600"/>
                  </a:moveTo>
                </a:path>
              </a:pathLst>
            </a:custGeom>
            <a:gradFill rotWithShape="0">
              <a:gsLst>
                <a:gs pos="0">
                  <a:srgbClr val="EE613B"/>
                </a:gs>
                <a:gs pos="100000">
                  <a:srgbClr val="C61101"/>
                </a:gs>
              </a:gsLst>
              <a:lin ang="5400000" scaled="1"/>
            </a:gradFill>
            <a:ln>
              <a:noFill/>
            </a:ln>
            <a:extLst>
              <a:ext uri="{91240B29-F687-4F45-9708-019B960494DF}">
                <a14:hiddenLine xmlns:a14="http://schemas.microsoft.com/office/drawing/2010/main" w="19050" cap="flat">
                  <a:solidFill>
                    <a:srgbClr val="000000"/>
                  </a:solidFill>
                  <a:miter lim="800000"/>
                  <a:headEnd type="none" w="med" len="med"/>
                  <a:tailEnd type="none" w="med" len="med"/>
                </a14:hiddenLine>
              </a:ext>
            </a:extLst>
          </p:spPr>
          <p:txBody>
            <a:bodyPr lIns="0" tIns="0" rIns="0" bIns="0"/>
            <a:lstStyle/>
            <a:p>
              <a:endParaRPr lang="en-US"/>
            </a:p>
          </p:txBody>
        </p:sp>
      </p:grpSp>
      <p:sp>
        <p:nvSpPr>
          <p:cNvPr id="80905" name="Rectangle 11"/>
          <p:cNvSpPr>
            <a:spLocks/>
          </p:cNvSpPr>
          <p:nvPr/>
        </p:nvSpPr>
        <p:spPr bwMode="auto">
          <a:xfrm>
            <a:off x="4529462"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0</a:t>
            </a:r>
          </a:p>
        </p:txBody>
      </p:sp>
      <p:sp>
        <p:nvSpPr>
          <p:cNvPr id="80906" name="Rectangle 12"/>
          <p:cNvSpPr>
            <a:spLocks/>
          </p:cNvSpPr>
          <p:nvPr/>
        </p:nvSpPr>
        <p:spPr bwMode="auto">
          <a:xfrm>
            <a:off x="5234908"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1</a:t>
            </a:r>
          </a:p>
        </p:txBody>
      </p:sp>
      <p:sp>
        <p:nvSpPr>
          <p:cNvPr id="80907" name="Rectangle 13"/>
          <p:cNvSpPr>
            <a:spLocks/>
          </p:cNvSpPr>
          <p:nvPr/>
        </p:nvSpPr>
        <p:spPr bwMode="auto">
          <a:xfrm>
            <a:off x="5940353"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2</a:t>
            </a:r>
          </a:p>
        </p:txBody>
      </p:sp>
      <p:sp>
        <p:nvSpPr>
          <p:cNvPr id="80908" name="Rectangle 14"/>
          <p:cNvSpPr>
            <a:spLocks/>
          </p:cNvSpPr>
          <p:nvPr/>
        </p:nvSpPr>
        <p:spPr bwMode="auto">
          <a:xfrm>
            <a:off x="6645798"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3</a:t>
            </a:r>
          </a:p>
        </p:txBody>
      </p:sp>
      <p:sp>
        <p:nvSpPr>
          <p:cNvPr id="80909" name="Rectangle 15"/>
          <p:cNvSpPr>
            <a:spLocks/>
          </p:cNvSpPr>
          <p:nvPr/>
        </p:nvSpPr>
        <p:spPr bwMode="auto">
          <a:xfrm>
            <a:off x="7351244"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4</a:t>
            </a:r>
          </a:p>
        </p:txBody>
      </p:sp>
      <p:sp>
        <p:nvSpPr>
          <p:cNvPr id="80910" name="Rectangle 16"/>
          <p:cNvSpPr>
            <a:spLocks/>
          </p:cNvSpPr>
          <p:nvPr/>
        </p:nvSpPr>
        <p:spPr bwMode="auto">
          <a:xfrm>
            <a:off x="8056689"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5</a:t>
            </a:r>
          </a:p>
        </p:txBody>
      </p:sp>
      <p:sp>
        <p:nvSpPr>
          <p:cNvPr id="80911" name="Rectangle 17"/>
          <p:cNvSpPr>
            <a:spLocks/>
          </p:cNvSpPr>
          <p:nvPr/>
        </p:nvSpPr>
        <p:spPr bwMode="auto">
          <a:xfrm>
            <a:off x="3791956" y="5813227"/>
            <a:ext cx="1715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-1</a:t>
            </a:r>
          </a:p>
        </p:txBody>
      </p:sp>
      <p:sp>
        <p:nvSpPr>
          <p:cNvPr id="80912" name="Rectangle 18"/>
          <p:cNvSpPr>
            <a:spLocks/>
          </p:cNvSpPr>
          <p:nvPr/>
        </p:nvSpPr>
        <p:spPr bwMode="auto">
          <a:xfrm>
            <a:off x="3086511" y="5813227"/>
            <a:ext cx="1715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-2</a:t>
            </a:r>
          </a:p>
        </p:txBody>
      </p:sp>
      <p:sp>
        <p:nvSpPr>
          <p:cNvPr id="80913" name="Rectangle 19"/>
          <p:cNvSpPr>
            <a:spLocks/>
          </p:cNvSpPr>
          <p:nvPr/>
        </p:nvSpPr>
        <p:spPr bwMode="auto">
          <a:xfrm>
            <a:off x="2372136" y="5813227"/>
            <a:ext cx="1715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dirty="0">
                <a:solidFill>
                  <a:srgbClr val="FFC000"/>
                </a:solidFill>
              </a:rPr>
              <a:t>-3</a:t>
            </a:r>
          </a:p>
        </p:txBody>
      </p:sp>
      <p:sp>
        <p:nvSpPr>
          <p:cNvPr id="80914" name="Rectangle 20"/>
          <p:cNvSpPr>
            <a:spLocks/>
          </p:cNvSpPr>
          <p:nvPr/>
        </p:nvSpPr>
        <p:spPr bwMode="auto">
          <a:xfrm>
            <a:off x="1657761" y="5813227"/>
            <a:ext cx="1715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dirty="0">
                <a:solidFill>
                  <a:srgbClr val="FFC000"/>
                </a:solidFill>
              </a:rPr>
              <a:t>-4</a:t>
            </a:r>
          </a:p>
        </p:txBody>
      </p:sp>
      <p:sp>
        <p:nvSpPr>
          <p:cNvPr id="80915" name="Rectangle 21"/>
          <p:cNvSpPr>
            <a:spLocks/>
          </p:cNvSpPr>
          <p:nvPr/>
        </p:nvSpPr>
        <p:spPr bwMode="auto">
          <a:xfrm>
            <a:off x="990326" y="5813227"/>
            <a:ext cx="14907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300" dirty="0">
                <a:solidFill>
                  <a:srgbClr val="FFC000"/>
                </a:solidFill>
              </a:rPr>
              <a:t>-5</a:t>
            </a:r>
          </a:p>
        </p:txBody>
      </p:sp>
      <p:sp>
        <p:nvSpPr>
          <p:cNvPr id="86038" name="Freeform 22"/>
          <p:cNvSpPr>
            <a:spLocks/>
          </p:cNvSpPr>
          <p:nvPr/>
        </p:nvSpPr>
        <p:spPr bwMode="auto">
          <a:xfrm>
            <a:off x="1062633" y="2490267"/>
            <a:ext cx="7045523" cy="3189014"/>
          </a:xfrm>
          <a:custGeom>
            <a:avLst/>
            <a:gdLst>
              <a:gd name="T0" fmla="*/ 0 w 21600"/>
              <a:gd name="T1" fmla="*/ 2147483647 h 21344"/>
              <a:gd name="T2" fmla="*/ 2147483647 w 21600"/>
              <a:gd name="T3" fmla="*/ 2147483647 h 21344"/>
              <a:gd name="T4" fmla="*/ 2147483647 w 21600"/>
              <a:gd name="T5" fmla="*/ 2147483647 h 21344"/>
              <a:gd name="T6" fmla="*/ 2147483647 w 21600"/>
              <a:gd name="T7" fmla="*/ 2147483647 h 21344"/>
              <a:gd name="T8" fmla="*/ 2147483647 w 21600"/>
              <a:gd name="T9" fmla="*/ 2147483647 h 21344"/>
              <a:gd name="T10" fmla="*/ 2147483647 w 21600"/>
              <a:gd name="T11" fmla="*/ 2147483647 h 21344"/>
              <a:gd name="T12" fmla="*/ 2147483647 w 21600"/>
              <a:gd name="T13" fmla="*/ 2147483647 h 21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344">
                <a:moveTo>
                  <a:pt x="0" y="21344"/>
                </a:moveTo>
                <a:lnTo>
                  <a:pt x="3471" y="21298"/>
                </a:lnTo>
                <a:cubicBezTo>
                  <a:pt x="3471" y="21298"/>
                  <a:pt x="4405" y="21445"/>
                  <a:pt x="5497" y="20282"/>
                </a:cubicBezTo>
                <a:cubicBezTo>
                  <a:pt x="7685" y="17951"/>
                  <a:pt x="9119" y="103"/>
                  <a:pt x="10814" y="1"/>
                </a:cubicBezTo>
                <a:cubicBezTo>
                  <a:pt x="12508" y="-102"/>
                  <a:pt x="13655" y="17891"/>
                  <a:pt x="16043" y="20208"/>
                </a:cubicBezTo>
                <a:cubicBezTo>
                  <a:pt x="17372" y="21498"/>
                  <a:pt x="18307" y="21239"/>
                  <a:pt x="18307" y="21239"/>
                </a:cubicBezTo>
                <a:lnTo>
                  <a:pt x="21600" y="21284"/>
                </a:lnTo>
              </a:path>
            </a:pathLst>
          </a:custGeom>
          <a:noFill/>
          <a:ln w="63500" cap="flat">
            <a:solidFill>
              <a:srgbClr val="66950E"/>
            </a:solidFill>
            <a:prstDash val="solid"/>
            <a:miter lim="800000"/>
            <a:headEnd type="none" w="med" len="med"/>
            <a:tailEnd type="none" w="med" len="med"/>
          </a:ln>
          <a:effectLst>
            <a:outerShdw dist="38099" dir="5400000" algn="ctr" rotWithShape="0">
              <a:schemeClr val="bg2">
                <a:alpha val="79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0917" name="Rectangle 23"/>
          <p:cNvSpPr>
            <a:spLocks/>
          </p:cNvSpPr>
          <p:nvPr/>
        </p:nvSpPr>
        <p:spPr bwMode="auto">
          <a:xfrm>
            <a:off x="1196578" y="1884164"/>
            <a:ext cx="232172" cy="232172"/>
          </a:xfrm>
          <a:prstGeom prst="rect">
            <a:avLst/>
          </a:prstGeom>
          <a:gradFill rotWithShape="0">
            <a:gsLst>
              <a:gs pos="0">
                <a:srgbClr val="1A5DAC"/>
              </a:gs>
              <a:gs pos="100000">
                <a:srgbClr val="004285"/>
              </a:gs>
            </a:gsLst>
            <a:lin ang="540000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endParaRPr lang="en-US" altLang="en-US" sz="1400">
              <a:solidFill>
                <a:srgbClr val="FFFFFF"/>
              </a:solidFill>
            </a:endParaRPr>
          </a:p>
        </p:txBody>
      </p:sp>
      <p:sp>
        <p:nvSpPr>
          <p:cNvPr id="80918" name="Rectangle 24"/>
          <p:cNvSpPr>
            <a:spLocks/>
          </p:cNvSpPr>
          <p:nvPr/>
        </p:nvSpPr>
        <p:spPr bwMode="auto">
          <a:xfrm>
            <a:off x="1544836" y="1884164"/>
            <a:ext cx="17200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Cooler than average</a:t>
            </a:r>
          </a:p>
        </p:txBody>
      </p:sp>
      <p:sp>
        <p:nvSpPr>
          <p:cNvPr id="80919" name="Rectangle 25"/>
          <p:cNvSpPr>
            <a:spLocks/>
          </p:cNvSpPr>
          <p:nvPr/>
        </p:nvSpPr>
        <p:spPr bwMode="auto">
          <a:xfrm>
            <a:off x="1196578" y="2241352"/>
            <a:ext cx="232172" cy="232172"/>
          </a:xfrm>
          <a:prstGeom prst="rect">
            <a:avLst/>
          </a:prstGeom>
          <a:solidFill>
            <a:srgbClr val="FFFFFF"/>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endParaRPr lang="en-US" altLang="en-US" sz="1400">
              <a:solidFill>
                <a:srgbClr val="FFFFFF"/>
              </a:solidFill>
            </a:endParaRPr>
          </a:p>
        </p:txBody>
      </p:sp>
      <p:sp>
        <p:nvSpPr>
          <p:cNvPr id="80920" name="Rectangle 26"/>
          <p:cNvSpPr>
            <a:spLocks/>
          </p:cNvSpPr>
          <p:nvPr/>
        </p:nvSpPr>
        <p:spPr bwMode="auto">
          <a:xfrm>
            <a:off x="1544836" y="2241352"/>
            <a:ext cx="7002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Average</a:t>
            </a:r>
          </a:p>
        </p:txBody>
      </p:sp>
      <p:sp>
        <p:nvSpPr>
          <p:cNvPr id="80921" name="Rectangle 27"/>
          <p:cNvSpPr>
            <a:spLocks/>
          </p:cNvSpPr>
          <p:nvPr/>
        </p:nvSpPr>
        <p:spPr bwMode="auto">
          <a:xfrm>
            <a:off x="1196578" y="2598539"/>
            <a:ext cx="232172" cy="232172"/>
          </a:xfrm>
          <a:prstGeom prst="rect">
            <a:avLst/>
          </a:prstGeom>
          <a:gradFill rotWithShape="0">
            <a:gsLst>
              <a:gs pos="0">
                <a:srgbClr val="EE613B"/>
              </a:gs>
              <a:gs pos="100000">
                <a:srgbClr val="C61101"/>
              </a:gs>
            </a:gsLst>
            <a:lin ang="540000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endParaRPr lang="en-US" altLang="en-US" sz="1400">
              <a:solidFill>
                <a:srgbClr val="FFFFFF"/>
              </a:solidFill>
            </a:endParaRPr>
          </a:p>
        </p:txBody>
      </p:sp>
      <p:sp>
        <p:nvSpPr>
          <p:cNvPr id="80922" name="Rectangle 28"/>
          <p:cNvSpPr>
            <a:spLocks/>
          </p:cNvSpPr>
          <p:nvPr/>
        </p:nvSpPr>
        <p:spPr bwMode="auto">
          <a:xfrm>
            <a:off x="1544836" y="2598539"/>
            <a:ext cx="18159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Warmer than average</a:t>
            </a:r>
          </a:p>
        </p:txBody>
      </p:sp>
      <p:sp>
        <p:nvSpPr>
          <p:cNvPr id="86045" name="Rectangle 29"/>
          <p:cNvSpPr>
            <a:spLocks/>
          </p:cNvSpPr>
          <p:nvPr/>
        </p:nvSpPr>
        <p:spPr bwMode="auto">
          <a:xfrm>
            <a:off x="5447109" y="1884164"/>
            <a:ext cx="23756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Baseline (1951 - 1980) mean</a:t>
            </a:r>
          </a:p>
        </p:txBody>
      </p:sp>
      <p:sp>
        <p:nvSpPr>
          <p:cNvPr id="86046" name="Line 30"/>
          <p:cNvSpPr>
            <a:spLocks noChangeShapeType="1"/>
          </p:cNvSpPr>
          <p:nvPr/>
        </p:nvSpPr>
        <p:spPr bwMode="auto">
          <a:xfrm>
            <a:off x="4955976" y="1991320"/>
            <a:ext cx="357188" cy="0"/>
          </a:xfrm>
          <a:prstGeom prst="line">
            <a:avLst/>
          </a:prstGeom>
          <a:noFill/>
          <a:ln w="63500">
            <a:solidFill>
              <a:srgbClr val="66950E"/>
            </a:solidFill>
            <a:miter lim="800000"/>
            <a:headEnd/>
            <a:tailEnd/>
          </a:ln>
          <a:effectLst>
            <a:outerShdw dist="38099" dir="5400000" algn="ctr" rotWithShape="0">
              <a:schemeClr val="bg2">
                <a:alpha val="79999"/>
              </a:schemeClr>
            </a:outerShdw>
          </a:effectLst>
          <a:extLst>
            <a:ext uri="{909E8E84-426E-40DD-AFC4-6F175D3DCCD1}">
              <a14:hiddenFill xmlns:a14="http://schemas.microsoft.com/office/drawing/2010/main">
                <a:noFill/>
              </a14:hiddenFill>
            </a:ext>
          </a:extLst>
        </p:spPr>
        <p:txBody>
          <a:bodyPr lIns="0" tIns="0" rIns="0" bIns="0"/>
          <a:lstStyle/>
          <a:p>
            <a:endParaRPr lang="en-US"/>
          </a:p>
        </p:txBody>
      </p:sp>
      <p:grpSp>
        <p:nvGrpSpPr>
          <p:cNvPr id="80925" name="Group 37"/>
          <p:cNvGrpSpPr>
            <a:grpSpLocks/>
          </p:cNvGrpSpPr>
          <p:nvPr/>
        </p:nvGrpSpPr>
        <p:grpSpPr bwMode="auto">
          <a:xfrm>
            <a:off x="696516" y="1616273"/>
            <a:ext cx="232172" cy="4137794"/>
            <a:chOff x="32" y="0"/>
            <a:chExt cx="208" cy="3707"/>
          </a:xfrm>
        </p:grpSpPr>
        <p:sp>
          <p:nvSpPr>
            <p:cNvPr id="80926" name="Rectangle 31"/>
            <p:cNvSpPr>
              <a:spLocks/>
            </p:cNvSpPr>
            <p:nvPr/>
          </p:nvSpPr>
          <p:spPr bwMode="auto">
            <a:xfrm>
              <a:off x="32" y="0"/>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0.5</a:t>
              </a:r>
            </a:p>
          </p:txBody>
        </p:sp>
        <p:sp>
          <p:nvSpPr>
            <p:cNvPr id="80927" name="Rectangle 32"/>
            <p:cNvSpPr>
              <a:spLocks/>
            </p:cNvSpPr>
            <p:nvPr/>
          </p:nvSpPr>
          <p:spPr bwMode="auto">
            <a:xfrm>
              <a:off x="32" y="696"/>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0.4</a:t>
              </a:r>
            </a:p>
          </p:txBody>
        </p:sp>
        <p:sp>
          <p:nvSpPr>
            <p:cNvPr id="80928" name="Rectangle 33"/>
            <p:cNvSpPr>
              <a:spLocks/>
            </p:cNvSpPr>
            <p:nvPr/>
          </p:nvSpPr>
          <p:spPr bwMode="auto">
            <a:xfrm>
              <a:off x="32" y="1416"/>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dirty="0">
                  <a:solidFill>
                    <a:srgbClr val="FFC000"/>
                  </a:solidFill>
                </a:rPr>
                <a:t>0.3</a:t>
              </a:r>
            </a:p>
          </p:txBody>
        </p:sp>
        <p:sp>
          <p:nvSpPr>
            <p:cNvPr id="80929" name="Rectangle 34"/>
            <p:cNvSpPr>
              <a:spLocks/>
            </p:cNvSpPr>
            <p:nvPr/>
          </p:nvSpPr>
          <p:spPr bwMode="auto">
            <a:xfrm>
              <a:off x="32" y="2120"/>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0.2</a:t>
              </a:r>
            </a:p>
          </p:txBody>
        </p:sp>
        <p:sp>
          <p:nvSpPr>
            <p:cNvPr id="80930" name="Rectangle 35"/>
            <p:cNvSpPr>
              <a:spLocks/>
            </p:cNvSpPr>
            <p:nvPr/>
          </p:nvSpPr>
          <p:spPr bwMode="auto">
            <a:xfrm>
              <a:off x="32" y="2824"/>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0.1</a:t>
              </a:r>
            </a:p>
          </p:txBody>
        </p:sp>
        <p:sp>
          <p:nvSpPr>
            <p:cNvPr id="80931" name="Rectangle 36"/>
            <p:cNvSpPr>
              <a:spLocks/>
            </p:cNvSpPr>
            <p:nvPr/>
          </p:nvSpPr>
          <p:spPr bwMode="auto">
            <a:xfrm>
              <a:off x="157" y="3528"/>
              <a:ext cx="83"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a:t>
              </a:r>
            </a:p>
          </p:txBody>
        </p:sp>
      </p:grpSp>
    </p:spTree>
    <p:extLst>
      <p:ext uri="{BB962C8B-B14F-4D97-AF65-F5344CB8AC3E}">
        <p14:creationId xmlns:p14="http://schemas.microsoft.com/office/powerpoint/2010/main" val="2848253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86038"/>
                                        </p:tgtEl>
                                        <p:attrNameLst>
                                          <p:attrName>style.visibility</p:attrName>
                                        </p:attrNameLst>
                                      </p:cBhvr>
                                      <p:to>
                                        <p:strVal val="visible"/>
                                      </p:to>
                                    </p:set>
                                    <p:animEffect transition="in" filter="fade">
                                      <p:cBhvr>
                                        <p:cTn id="7" dur="1000"/>
                                        <p:tgtEl>
                                          <p:spTgt spid="8603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86045"/>
                                        </p:tgtEl>
                                        <p:attrNameLst>
                                          <p:attrName>style.visibility</p:attrName>
                                        </p:attrNameLst>
                                      </p:cBhvr>
                                      <p:to>
                                        <p:strVal val="visible"/>
                                      </p:to>
                                    </p:set>
                                    <p:animEffect transition="in" filter="fade">
                                      <p:cBhvr>
                                        <p:cTn id="10" dur="1000"/>
                                        <p:tgtEl>
                                          <p:spTgt spid="86045"/>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86046"/>
                                        </p:tgtEl>
                                        <p:attrNameLst>
                                          <p:attrName>style.visibility</p:attrName>
                                        </p:attrNameLst>
                                      </p:cBhvr>
                                      <p:to>
                                        <p:strVal val="visible"/>
                                      </p:to>
                                    </p:set>
                                    <p:animEffect transition="in" filter="fade">
                                      <p:cBhvr>
                                        <p:cTn id="13" dur="1000"/>
                                        <p:tgtEl>
                                          <p:spTgt spid="860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38" grpId="0" animBg="1"/>
      <p:bldP spid="86045" grpId="0" autoUpdateAnimBg="0"/>
      <p:bldP spid="8604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2" name="Object 1"/>
          <p:cNvGraphicFramePr>
            <a:graphicFrameLocks/>
          </p:cNvGraphicFramePr>
          <p:nvPr/>
        </p:nvGraphicFramePr>
        <p:xfrm>
          <a:off x="1054100" y="1731963"/>
          <a:ext cx="7035800" cy="3946525"/>
        </p:xfrm>
        <a:graphic>
          <a:graphicData uri="http://schemas.openxmlformats.org/presentationml/2006/ole">
            <mc:AlternateContent xmlns:mc="http://schemas.openxmlformats.org/markup-compatibility/2006">
              <mc:Choice xmlns:v="urn:schemas-microsoft-com:vml" Requires="v">
                <p:oleObj spid="_x0000_s607322" name="Chart" r:id="rId4" imgW="14059922" imgH="7887284" progId="MSGraph.Chart.8">
                  <p:embed/>
                </p:oleObj>
              </mc:Choice>
              <mc:Fallback>
                <p:oleObj name="Chart" r:id="rId4" imgW="14059922" imgH="7887284" progId="MSGraph.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100" y="1731963"/>
                        <a:ext cx="7035800" cy="39465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1923" name="Rectangle 2"/>
          <p:cNvSpPr>
            <a:spLocks noGrp="1" noChangeArrowheads="1"/>
          </p:cNvSpPr>
          <p:nvPr>
            <p:ph type="title"/>
          </p:nvPr>
        </p:nvSpPr>
        <p:spPr/>
        <p:txBody>
          <a:bodyPr/>
          <a:lstStyle/>
          <a:p>
            <a:r>
              <a:rPr lang="en-US" altLang="en-US" sz="3200" dirty="0">
                <a:latin typeface="Tahoma" panose="020B0604030504040204" pitchFamily="34" charset="0"/>
                <a:ea typeface="Tahoma" panose="020B0604030504040204" pitchFamily="34" charset="0"/>
                <a:cs typeface="Tahoma" panose="020B0604030504040204" pitchFamily="34" charset="0"/>
              </a:rPr>
              <a:t>Summer Temperatures Have Shifted 1981 – 1991</a:t>
            </a:r>
            <a:r>
              <a:rPr lang="en-US" altLang="en-US" dirty="0"/>
              <a:t/>
            </a:r>
            <a:br>
              <a:rPr lang="en-US" altLang="en-US" dirty="0"/>
            </a:br>
            <a:endParaRPr lang="en-US" altLang="en-US" dirty="0"/>
          </a:p>
        </p:txBody>
      </p:sp>
      <p:sp>
        <p:nvSpPr>
          <p:cNvPr id="81924" name="Rectangle 3"/>
          <p:cNvSpPr>
            <a:spLocks noGrp="1" noChangeArrowheads="1"/>
          </p:cNvSpPr>
          <p:nvPr>
            <p:ph idx="1"/>
          </p:nvPr>
        </p:nvSpPr>
        <p:spPr/>
        <p:txBody>
          <a:bodyPr/>
          <a:lstStyle/>
          <a:p>
            <a:pPr marL="3543300" lvl="8" indent="0">
              <a:buNone/>
            </a:pPr>
            <a:r>
              <a:rPr lang="en-US" altLang="en-US" dirty="0"/>
              <a:t>					</a:t>
            </a:r>
          </a:p>
        </p:txBody>
      </p:sp>
      <p:sp>
        <p:nvSpPr>
          <p:cNvPr id="81925" name="Rectangle 4"/>
          <p:cNvSpPr>
            <a:spLocks/>
          </p:cNvSpPr>
          <p:nvPr/>
        </p:nvSpPr>
        <p:spPr bwMode="auto">
          <a:xfrm rot="-5400000">
            <a:off x="-676213" y="3588611"/>
            <a:ext cx="21672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400">
                <a:solidFill>
                  <a:srgbClr val="FFC000"/>
                </a:solidFill>
              </a:rPr>
              <a:t>Frequency of Occurrence</a:t>
            </a:r>
          </a:p>
        </p:txBody>
      </p:sp>
      <p:sp>
        <p:nvSpPr>
          <p:cNvPr id="81926" name="Rectangle 5"/>
          <p:cNvSpPr>
            <a:spLocks/>
          </p:cNvSpPr>
          <p:nvPr/>
        </p:nvSpPr>
        <p:spPr bwMode="auto">
          <a:xfrm>
            <a:off x="3664604" y="6131347"/>
            <a:ext cx="17600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400">
                <a:solidFill>
                  <a:srgbClr val="FFC000"/>
                </a:solidFill>
              </a:rPr>
              <a:t>Deviation from Mean</a:t>
            </a:r>
          </a:p>
        </p:txBody>
      </p:sp>
      <p:sp>
        <p:nvSpPr>
          <p:cNvPr id="81927" name="Rectangle 6"/>
          <p:cNvSpPr>
            <a:spLocks/>
          </p:cNvSpPr>
          <p:nvPr/>
        </p:nvSpPr>
        <p:spPr bwMode="auto">
          <a:xfrm>
            <a:off x="4529462"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0</a:t>
            </a:r>
          </a:p>
        </p:txBody>
      </p:sp>
      <p:sp>
        <p:nvSpPr>
          <p:cNvPr id="81928" name="Rectangle 7"/>
          <p:cNvSpPr>
            <a:spLocks/>
          </p:cNvSpPr>
          <p:nvPr/>
        </p:nvSpPr>
        <p:spPr bwMode="auto">
          <a:xfrm>
            <a:off x="5234908"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1</a:t>
            </a:r>
          </a:p>
        </p:txBody>
      </p:sp>
      <p:sp>
        <p:nvSpPr>
          <p:cNvPr id="81929" name="Rectangle 8"/>
          <p:cNvSpPr>
            <a:spLocks/>
          </p:cNvSpPr>
          <p:nvPr/>
        </p:nvSpPr>
        <p:spPr bwMode="auto">
          <a:xfrm>
            <a:off x="5940353"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2</a:t>
            </a:r>
          </a:p>
        </p:txBody>
      </p:sp>
      <p:sp>
        <p:nvSpPr>
          <p:cNvPr id="81930" name="Rectangle 9"/>
          <p:cNvSpPr>
            <a:spLocks/>
          </p:cNvSpPr>
          <p:nvPr/>
        </p:nvSpPr>
        <p:spPr bwMode="auto">
          <a:xfrm>
            <a:off x="6645798"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3</a:t>
            </a:r>
          </a:p>
        </p:txBody>
      </p:sp>
      <p:sp>
        <p:nvSpPr>
          <p:cNvPr id="81931" name="Rectangle 10"/>
          <p:cNvSpPr>
            <a:spLocks/>
          </p:cNvSpPr>
          <p:nvPr/>
        </p:nvSpPr>
        <p:spPr bwMode="auto">
          <a:xfrm>
            <a:off x="7351244"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4</a:t>
            </a:r>
          </a:p>
        </p:txBody>
      </p:sp>
      <p:sp>
        <p:nvSpPr>
          <p:cNvPr id="81932" name="Rectangle 11"/>
          <p:cNvSpPr>
            <a:spLocks/>
          </p:cNvSpPr>
          <p:nvPr/>
        </p:nvSpPr>
        <p:spPr bwMode="auto">
          <a:xfrm>
            <a:off x="8056689"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5</a:t>
            </a:r>
          </a:p>
        </p:txBody>
      </p:sp>
      <p:sp>
        <p:nvSpPr>
          <p:cNvPr id="81933" name="Rectangle 12"/>
          <p:cNvSpPr>
            <a:spLocks/>
          </p:cNvSpPr>
          <p:nvPr/>
        </p:nvSpPr>
        <p:spPr bwMode="auto">
          <a:xfrm>
            <a:off x="3791956" y="5813227"/>
            <a:ext cx="1715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-1</a:t>
            </a:r>
          </a:p>
        </p:txBody>
      </p:sp>
      <p:sp>
        <p:nvSpPr>
          <p:cNvPr id="81934" name="Rectangle 13"/>
          <p:cNvSpPr>
            <a:spLocks/>
          </p:cNvSpPr>
          <p:nvPr/>
        </p:nvSpPr>
        <p:spPr bwMode="auto">
          <a:xfrm>
            <a:off x="3086511" y="5813227"/>
            <a:ext cx="1715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-2</a:t>
            </a:r>
          </a:p>
        </p:txBody>
      </p:sp>
      <p:sp>
        <p:nvSpPr>
          <p:cNvPr id="81935" name="Rectangle 14"/>
          <p:cNvSpPr>
            <a:spLocks/>
          </p:cNvSpPr>
          <p:nvPr/>
        </p:nvSpPr>
        <p:spPr bwMode="auto">
          <a:xfrm>
            <a:off x="2372136" y="5813227"/>
            <a:ext cx="1715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-3</a:t>
            </a:r>
          </a:p>
        </p:txBody>
      </p:sp>
      <p:sp>
        <p:nvSpPr>
          <p:cNvPr id="81936" name="Rectangle 15"/>
          <p:cNvSpPr>
            <a:spLocks/>
          </p:cNvSpPr>
          <p:nvPr/>
        </p:nvSpPr>
        <p:spPr bwMode="auto">
          <a:xfrm>
            <a:off x="1657761" y="5813227"/>
            <a:ext cx="1715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-4</a:t>
            </a:r>
          </a:p>
        </p:txBody>
      </p:sp>
      <p:sp>
        <p:nvSpPr>
          <p:cNvPr id="81937" name="Rectangle 16"/>
          <p:cNvSpPr>
            <a:spLocks/>
          </p:cNvSpPr>
          <p:nvPr/>
        </p:nvSpPr>
        <p:spPr bwMode="auto">
          <a:xfrm>
            <a:off x="979105" y="5813227"/>
            <a:ext cx="1715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-5</a:t>
            </a:r>
          </a:p>
        </p:txBody>
      </p:sp>
      <p:sp>
        <p:nvSpPr>
          <p:cNvPr id="81939" name="Rectangle 18"/>
          <p:cNvSpPr>
            <a:spLocks/>
          </p:cNvSpPr>
          <p:nvPr/>
        </p:nvSpPr>
        <p:spPr bwMode="auto">
          <a:xfrm>
            <a:off x="1196578" y="1884164"/>
            <a:ext cx="232172" cy="232172"/>
          </a:xfrm>
          <a:prstGeom prst="rect">
            <a:avLst/>
          </a:prstGeom>
          <a:gradFill rotWithShape="0">
            <a:gsLst>
              <a:gs pos="0">
                <a:srgbClr val="1A5DAC"/>
              </a:gs>
              <a:gs pos="100000">
                <a:srgbClr val="004285"/>
              </a:gs>
            </a:gsLst>
            <a:lin ang="540000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endParaRPr lang="en-US" altLang="en-US" sz="1400">
              <a:solidFill>
                <a:srgbClr val="FFFFFF"/>
              </a:solidFill>
            </a:endParaRPr>
          </a:p>
        </p:txBody>
      </p:sp>
      <p:sp>
        <p:nvSpPr>
          <p:cNvPr id="81940" name="Rectangle 19"/>
          <p:cNvSpPr>
            <a:spLocks/>
          </p:cNvSpPr>
          <p:nvPr/>
        </p:nvSpPr>
        <p:spPr bwMode="auto">
          <a:xfrm>
            <a:off x="1544836" y="1884164"/>
            <a:ext cx="17200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Cooler than average</a:t>
            </a:r>
          </a:p>
        </p:txBody>
      </p:sp>
      <p:sp>
        <p:nvSpPr>
          <p:cNvPr id="81941" name="Rectangle 20"/>
          <p:cNvSpPr>
            <a:spLocks/>
          </p:cNvSpPr>
          <p:nvPr/>
        </p:nvSpPr>
        <p:spPr bwMode="auto">
          <a:xfrm>
            <a:off x="1196578" y="2241352"/>
            <a:ext cx="232172" cy="232172"/>
          </a:xfrm>
          <a:prstGeom prst="rect">
            <a:avLst/>
          </a:prstGeom>
          <a:solidFill>
            <a:srgbClr val="FFFFFF"/>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endParaRPr lang="en-US" altLang="en-US" sz="1400">
              <a:solidFill>
                <a:srgbClr val="FFFFFF"/>
              </a:solidFill>
            </a:endParaRPr>
          </a:p>
        </p:txBody>
      </p:sp>
      <p:sp>
        <p:nvSpPr>
          <p:cNvPr id="81942" name="Rectangle 21"/>
          <p:cNvSpPr>
            <a:spLocks/>
          </p:cNvSpPr>
          <p:nvPr/>
        </p:nvSpPr>
        <p:spPr bwMode="auto">
          <a:xfrm>
            <a:off x="1544836" y="2241352"/>
            <a:ext cx="7002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Average</a:t>
            </a:r>
          </a:p>
        </p:txBody>
      </p:sp>
      <p:sp>
        <p:nvSpPr>
          <p:cNvPr id="81943" name="Rectangle 22"/>
          <p:cNvSpPr>
            <a:spLocks/>
          </p:cNvSpPr>
          <p:nvPr/>
        </p:nvSpPr>
        <p:spPr bwMode="auto">
          <a:xfrm>
            <a:off x="1196578" y="2598539"/>
            <a:ext cx="232172" cy="232172"/>
          </a:xfrm>
          <a:prstGeom prst="rect">
            <a:avLst/>
          </a:prstGeom>
          <a:gradFill rotWithShape="0">
            <a:gsLst>
              <a:gs pos="0">
                <a:srgbClr val="EE613B"/>
              </a:gs>
              <a:gs pos="100000">
                <a:srgbClr val="C61101"/>
              </a:gs>
            </a:gsLst>
            <a:lin ang="540000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endParaRPr lang="en-US" altLang="en-US" sz="1400">
              <a:solidFill>
                <a:srgbClr val="FFFFFF"/>
              </a:solidFill>
            </a:endParaRPr>
          </a:p>
        </p:txBody>
      </p:sp>
      <p:sp>
        <p:nvSpPr>
          <p:cNvPr id="81944" name="Rectangle 23"/>
          <p:cNvSpPr>
            <a:spLocks/>
          </p:cNvSpPr>
          <p:nvPr/>
        </p:nvSpPr>
        <p:spPr bwMode="auto">
          <a:xfrm>
            <a:off x="1544836" y="2598539"/>
            <a:ext cx="18159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Warmer than average</a:t>
            </a:r>
          </a:p>
        </p:txBody>
      </p:sp>
      <p:sp>
        <p:nvSpPr>
          <p:cNvPr id="81945" name="Rectangle 24"/>
          <p:cNvSpPr>
            <a:spLocks/>
          </p:cNvSpPr>
          <p:nvPr/>
        </p:nvSpPr>
        <p:spPr bwMode="auto">
          <a:xfrm>
            <a:off x="5447109" y="1884164"/>
            <a:ext cx="23756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Baseline (1951 - 1980) mean</a:t>
            </a:r>
          </a:p>
        </p:txBody>
      </p:sp>
      <p:sp>
        <p:nvSpPr>
          <p:cNvPr id="81946" name="Line 25"/>
          <p:cNvSpPr>
            <a:spLocks noChangeShapeType="1"/>
          </p:cNvSpPr>
          <p:nvPr/>
        </p:nvSpPr>
        <p:spPr bwMode="auto">
          <a:xfrm>
            <a:off x="4955976" y="1991320"/>
            <a:ext cx="357188" cy="0"/>
          </a:xfrm>
          <a:prstGeom prst="line">
            <a:avLst/>
          </a:prstGeom>
          <a:noFill/>
          <a:ln w="63500">
            <a:solidFill>
              <a:srgbClr val="66950E"/>
            </a:solidFill>
            <a:miter lim="800000"/>
            <a:headEnd/>
            <a:tailEnd/>
          </a:ln>
          <a:effectLst>
            <a:outerShdw dist="38099" dir="5400000" algn="ctr" rotWithShape="0">
              <a:schemeClr val="bg2">
                <a:alpha val="79999"/>
              </a:schemeClr>
            </a:outerShdw>
          </a:effectLst>
          <a:extLst>
            <a:ext uri="{909E8E84-426E-40DD-AFC4-6F175D3DCCD1}">
              <a14:hiddenFill xmlns:a14="http://schemas.microsoft.com/office/drawing/2010/main">
                <a:noFill/>
              </a14:hiddenFill>
            </a:ext>
          </a:extLst>
        </p:spPr>
        <p:txBody>
          <a:bodyPr lIns="0" tIns="0" rIns="0" bIns="0"/>
          <a:lstStyle/>
          <a:p>
            <a:endParaRPr lang="en-US"/>
          </a:p>
        </p:txBody>
      </p:sp>
      <p:sp>
        <p:nvSpPr>
          <p:cNvPr id="2075" name="Rectangle 26"/>
          <p:cNvSpPr>
            <a:spLocks/>
          </p:cNvSpPr>
          <p:nvPr/>
        </p:nvSpPr>
        <p:spPr bwMode="auto">
          <a:xfrm>
            <a:off x="321469" y="6574154"/>
            <a:ext cx="5796459" cy="123111"/>
          </a:xfrm>
          <a:prstGeom prst="rect">
            <a:avLst/>
          </a:prstGeom>
          <a:noFill/>
          <a:ln>
            <a:noFill/>
          </a:ln>
          <a:extLst/>
        </p:spPr>
        <p:txBody>
          <a:bodyPr wrap="none" lIns="0" tIns="0" rIns="0" bIns="0" anchor="b">
            <a:spAutoFit/>
          </a:bodyPr>
          <a:lstStyle/>
          <a:p>
            <a:pPr>
              <a:defRPr/>
            </a:pPr>
            <a:r>
              <a:rPr lang="en-US" sz="800" b="1" dirty="0">
                <a:solidFill>
                  <a:srgbClr val="FFFFFF">
                    <a:lumMod val="85000"/>
                  </a:srgbClr>
                </a:solidFill>
                <a:latin typeface="Arial Bold" charset="0"/>
                <a:ea typeface="ヒラギノ角ゴ ProN W6" charset="0"/>
                <a:sym typeface="Arial Bold" charset="0"/>
              </a:rPr>
              <a:t>Source: NASA/GISS; Hansen, et al., “Perceptions of Climate Change,” </a:t>
            </a:r>
            <a:r>
              <a:rPr lang="en-US" sz="800" b="1" i="1" dirty="0">
                <a:solidFill>
                  <a:srgbClr val="FFFFFF">
                    <a:lumMod val="85000"/>
                  </a:srgbClr>
                </a:solidFill>
                <a:latin typeface="Arial Bold" charset="0"/>
                <a:ea typeface="ヒラギノ角ゴ ProN W6" charset="0"/>
                <a:sym typeface="Arial Bold" charset="0"/>
              </a:rPr>
              <a:t>Proc. Natl. Acad. Sci.</a:t>
            </a:r>
            <a:r>
              <a:rPr lang="en-US" sz="800" b="1" dirty="0">
                <a:solidFill>
                  <a:srgbClr val="FFFFFF">
                    <a:lumMod val="85000"/>
                  </a:srgbClr>
                </a:solidFill>
                <a:latin typeface="Arial Bold" charset="0"/>
                <a:ea typeface="ヒラギノ角ゴ ProN W6" charset="0"/>
                <a:sym typeface="Arial Bold" charset="0"/>
              </a:rPr>
              <a:t> </a:t>
            </a:r>
            <a:r>
              <a:rPr lang="en-US" sz="800" b="1" i="1" dirty="0">
                <a:solidFill>
                  <a:srgbClr val="FFFFFF">
                    <a:lumMod val="85000"/>
                  </a:srgbClr>
                </a:solidFill>
                <a:latin typeface="Arial Bold" charset="0"/>
                <a:ea typeface="ヒラギノ角ゴ ProN W6" charset="0"/>
                <a:sym typeface="Arial Bold" charset="0"/>
              </a:rPr>
              <a:t>USA</a:t>
            </a:r>
            <a:r>
              <a:rPr lang="en-US" sz="800" b="1" dirty="0">
                <a:solidFill>
                  <a:srgbClr val="FFFFFF">
                    <a:lumMod val="85000"/>
                  </a:srgbClr>
                </a:solidFill>
                <a:latin typeface="Arial Bold" charset="0"/>
                <a:ea typeface="ヒラギノ角ゴ ProN W6" charset="0"/>
                <a:sym typeface="Arial Bold" charset="0"/>
              </a:rPr>
              <a:t> 10.1073, August 2012</a:t>
            </a:r>
            <a:endParaRPr lang="en-US" sz="800" b="1" dirty="0">
              <a:solidFill>
                <a:srgbClr val="FFFFFF">
                  <a:lumMod val="85000"/>
                </a:srgbClr>
              </a:solidFill>
              <a:latin typeface="Arial Bold" charset="0"/>
              <a:ea typeface="ヒラギノ角ゴ ProN W6" charset="0"/>
              <a:cs typeface="Arial Bold" charset="0"/>
              <a:sym typeface="Arial Bold" charset="0"/>
            </a:endParaRPr>
          </a:p>
        </p:txBody>
      </p:sp>
      <p:grpSp>
        <p:nvGrpSpPr>
          <p:cNvPr id="81948" name="Group 32"/>
          <p:cNvGrpSpPr>
            <a:grpSpLocks/>
          </p:cNvGrpSpPr>
          <p:nvPr/>
        </p:nvGrpSpPr>
        <p:grpSpPr bwMode="auto">
          <a:xfrm>
            <a:off x="2173263" y="2488034"/>
            <a:ext cx="5925964" cy="3205758"/>
            <a:chOff x="0" y="0"/>
            <a:chExt cx="5309" cy="2871"/>
          </a:xfrm>
        </p:grpSpPr>
        <p:grpSp>
          <p:nvGrpSpPr>
            <p:cNvPr id="81958" name="Group 30"/>
            <p:cNvGrpSpPr>
              <a:grpSpLocks/>
            </p:cNvGrpSpPr>
            <p:nvPr/>
          </p:nvGrpSpPr>
          <p:grpSpPr bwMode="auto">
            <a:xfrm>
              <a:off x="0" y="0"/>
              <a:ext cx="5309" cy="2871"/>
              <a:chOff x="0" y="0"/>
              <a:chExt cx="5309" cy="2871"/>
            </a:xfrm>
          </p:grpSpPr>
          <p:sp>
            <p:nvSpPr>
              <p:cNvPr id="81960" name="Freeform 27"/>
              <p:cNvSpPr>
                <a:spLocks/>
              </p:cNvSpPr>
              <p:nvPr/>
            </p:nvSpPr>
            <p:spPr bwMode="auto">
              <a:xfrm>
                <a:off x="0" y="882"/>
                <a:ext cx="1872" cy="198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1600"/>
                  <a:gd name="T172" fmla="*/ 0 h 21600"/>
                  <a:gd name="T173" fmla="*/ 21600 w 21600"/>
                  <a:gd name="T174" fmla="*/ 21600 h 2160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1600" h="21600">
                    <a:moveTo>
                      <a:pt x="0" y="21585"/>
                    </a:moveTo>
                    <a:lnTo>
                      <a:pt x="323" y="21276"/>
                    </a:lnTo>
                    <a:lnTo>
                      <a:pt x="1012" y="21532"/>
                    </a:lnTo>
                    <a:lnTo>
                      <a:pt x="1932" y="21532"/>
                    </a:lnTo>
                    <a:lnTo>
                      <a:pt x="2578" y="21096"/>
                    </a:lnTo>
                    <a:lnTo>
                      <a:pt x="3968" y="21232"/>
                    </a:lnTo>
                    <a:lnTo>
                      <a:pt x="4383" y="20929"/>
                    </a:lnTo>
                    <a:lnTo>
                      <a:pt x="5394" y="20931"/>
                    </a:lnTo>
                    <a:lnTo>
                      <a:pt x="5717" y="21018"/>
                    </a:lnTo>
                    <a:lnTo>
                      <a:pt x="6040" y="20757"/>
                    </a:lnTo>
                    <a:lnTo>
                      <a:pt x="6502" y="20844"/>
                    </a:lnTo>
                    <a:lnTo>
                      <a:pt x="6546" y="20455"/>
                    </a:lnTo>
                    <a:lnTo>
                      <a:pt x="7287" y="20368"/>
                    </a:lnTo>
                    <a:lnTo>
                      <a:pt x="7476" y="20105"/>
                    </a:lnTo>
                    <a:lnTo>
                      <a:pt x="8340" y="19453"/>
                    </a:lnTo>
                    <a:lnTo>
                      <a:pt x="8894" y="19453"/>
                    </a:lnTo>
                    <a:lnTo>
                      <a:pt x="9357" y="18716"/>
                    </a:lnTo>
                    <a:lnTo>
                      <a:pt x="9728" y="18674"/>
                    </a:lnTo>
                    <a:lnTo>
                      <a:pt x="9774" y="18979"/>
                    </a:lnTo>
                    <a:lnTo>
                      <a:pt x="10094" y="18762"/>
                    </a:lnTo>
                    <a:lnTo>
                      <a:pt x="10926" y="18591"/>
                    </a:lnTo>
                    <a:lnTo>
                      <a:pt x="11070" y="17718"/>
                    </a:lnTo>
                    <a:lnTo>
                      <a:pt x="11672" y="17408"/>
                    </a:lnTo>
                    <a:lnTo>
                      <a:pt x="11672" y="16886"/>
                    </a:lnTo>
                    <a:lnTo>
                      <a:pt x="12087" y="16537"/>
                    </a:lnTo>
                    <a:lnTo>
                      <a:pt x="12829" y="17103"/>
                    </a:lnTo>
                    <a:lnTo>
                      <a:pt x="12969" y="16494"/>
                    </a:lnTo>
                    <a:lnTo>
                      <a:pt x="13338" y="16145"/>
                    </a:lnTo>
                    <a:lnTo>
                      <a:pt x="13477" y="14795"/>
                    </a:lnTo>
                    <a:lnTo>
                      <a:pt x="13661" y="13532"/>
                    </a:lnTo>
                    <a:lnTo>
                      <a:pt x="14034" y="13445"/>
                    </a:lnTo>
                    <a:lnTo>
                      <a:pt x="14133" y="14013"/>
                    </a:lnTo>
                    <a:lnTo>
                      <a:pt x="14318" y="13970"/>
                    </a:lnTo>
                    <a:lnTo>
                      <a:pt x="14549" y="14536"/>
                    </a:lnTo>
                    <a:lnTo>
                      <a:pt x="14779" y="14104"/>
                    </a:lnTo>
                    <a:lnTo>
                      <a:pt x="14964" y="13015"/>
                    </a:lnTo>
                    <a:lnTo>
                      <a:pt x="15056" y="12491"/>
                    </a:lnTo>
                    <a:lnTo>
                      <a:pt x="15656" y="12447"/>
                    </a:lnTo>
                    <a:lnTo>
                      <a:pt x="16621" y="10447"/>
                    </a:lnTo>
                    <a:lnTo>
                      <a:pt x="16944" y="10317"/>
                    </a:lnTo>
                    <a:lnTo>
                      <a:pt x="17496" y="9228"/>
                    </a:lnTo>
                    <a:lnTo>
                      <a:pt x="17590" y="6968"/>
                    </a:lnTo>
                    <a:lnTo>
                      <a:pt x="17726" y="6487"/>
                    </a:lnTo>
                    <a:lnTo>
                      <a:pt x="17910" y="5968"/>
                    </a:lnTo>
                    <a:lnTo>
                      <a:pt x="18145" y="6529"/>
                    </a:lnTo>
                    <a:lnTo>
                      <a:pt x="18418" y="6880"/>
                    </a:lnTo>
                    <a:lnTo>
                      <a:pt x="18987" y="5562"/>
                    </a:lnTo>
                    <a:lnTo>
                      <a:pt x="19172" y="5910"/>
                    </a:lnTo>
                    <a:lnTo>
                      <a:pt x="19466" y="4778"/>
                    </a:lnTo>
                    <a:lnTo>
                      <a:pt x="20020" y="3471"/>
                    </a:lnTo>
                    <a:lnTo>
                      <a:pt x="20481" y="4342"/>
                    </a:lnTo>
                    <a:lnTo>
                      <a:pt x="21139" y="871"/>
                    </a:lnTo>
                    <a:lnTo>
                      <a:pt x="21600" y="0"/>
                    </a:lnTo>
                    <a:lnTo>
                      <a:pt x="21596" y="701"/>
                    </a:lnTo>
                    <a:lnTo>
                      <a:pt x="21547" y="21600"/>
                    </a:lnTo>
                    <a:lnTo>
                      <a:pt x="0" y="21585"/>
                    </a:lnTo>
                    <a:close/>
                    <a:moveTo>
                      <a:pt x="0" y="21585"/>
                    </a:moveTo>
                  </a:path>
                </a:pathLst>
              </a:custGeom>
              <a:gradFill rotWithShape="0">
                <a:gsLst>
                  <a:gs pos="0">
                    <a:srgbClr val="1A5DAC"/>
                  </a:gs>
                  <a:gs pos="100000">
                    <a:srgbClr val="004285"/>
                  </a:gs>
                </a:gsLst>
                <a:lin ang="5400000" scaled="1"/>
              </a:gradFill>
              <a:ln>
                <a:noFill/>
              </a:ln>
              <a:extLst>
                <a:ext uri="{91240B29-F687-4F45-9708-019B960494DF}">
                  <a14:hiddenLine xmlns:a14="http://schemas.microsoft.com/office/drawing/2010/main" w="19050" cap="flat">
                    <a:solidFill>
                      <a:srgbClr val="000000"/>
                    </a:solidFill>
                    <a:miter lim="800000"/>
                    <a:headEnd type="none" w="med" len="med"/>
                    <a:tailEnd type="oval" w="med" len="med"/>
                  </a14:hiddenLine>
                </a:ext>
              </a:extLst>
            </p:spPr>
            <p:txBody>
              <a:bodyPr lIns="0" tIns="0" rIns="0" bIns="0"/>
              <a:lstStyle/>
              <a:p>
                <a:endParaRPr lang="en-US"/>
              </a:p>
            </p:txBody>
          </p:sp>
          <p:sp>
            <p:nvSpPr>
              <p:cNvPr id="81961" name="Freeform 28"/>
              <p:cNvSpPr>
                <a:spLocks/>
              </p:cNvSpPr>
              <p:nvPr/>
            </p:nvSpPr>
            <p:spPr bwMode="auto">
              <a:xfrm>
                <a:off x="1867" y="0"/>
                <a:ext cx="566" cy="2864"/>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600"/>
                  <a:gd name="T91" fmla="*/ 0 h 21600"/>
                  <a:gd name="T92" fmla="*/ 21600 w 21600"/>
                  <a:gd name="T93" fmla="*/ 21600 h 21600"/>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600" h="21600">
                    <a:moveTo>
                      <a:pt x="21600" y="21597"/>
                    </a:moveTo>
                    <a:lnTo>
                      <a:pt x="21138" y="1630"/>
                    </a:lnTo>
                    <a:lnTo>
                      <a:pt x="20992" y="0"/>
                    </a:lnTo>
                    <a:lnTo>
                      <a:pt x="19924" y="1"/>
                    </a:lnTo>
                    <a:lnTo>
                      <a:pt x="19162" y="936"/>
                    </a:lnTo>
                    <a:lnTo>
                      <a:pt x="17027" y="1027"/>
                    </a:lnTo>
                    <a:lnTo>
                      <a:pt x="16886" y="1720"/>
                    </a:lnTo>
                    <a:lnTo>
                      <a:pt x="16287" y="1690"/>
                    </a:lnTo>
                    <a:lnTo>
                      <a:pt x="16294" y="2715"/>
                    </a:lnTo>
                    <a:lnTo>
                      <a:pt x="15531" y="2683"/>
                    </a:lnTo>
                    <a:lnTo>
                      <a:pt x="15520" y="1688"/>
                    </a:lnTo>
                    <a:lnTo>
                      <a:pt x="15069" y="1479"/>
                    </a:lnTo>
                    <a:lnTo>
                      <a:pt x="14307" y="725"/>
                    </a:lnTo>
                    <a:lnTo>
                      <a:pt x="12934" y="1449"/>
                    </a:lnTo>
                    <a:lnTo>
                      <a:pt x="11867" y="872"/>
                    </a:lnTo>
                    <a:lnTo>
                      <a:pt x="10952" y="1777"/>
                    </a:lnTo>
                    <a:lnTo>
                      <a:pt x="9575" y="4522"/>
                    </a:lnTo>
                    <a:lnTo>
                      <a:pt x="8507" y="4583"/>
                    </a:lnTo>
                    <a:lnTo>
                      <a:pt x="7592" y="3919"/>
                    </a:lnTo>
                    <a:lnTo>
                      <a:pt x="6525" y="3979"/>
                    </a:lnTo>
                    <a:lnTo>
                      <a:pt x="5922" y="4372"/>
                    </a:lnTo>
                    <a:lnTo>
                      <a:pt x="4238" y="4462"/>
                    </a:lnTo>
                    <a:lnTo>
                      <a:pt x="3495" y="4976"/>
                    </a:lnTo>
                    <a:lnTo>
                      <a:pt x="3037" y="5187"/>
                    </a:lnTo>
                    <a:lnTo>
                      <a:pt x="2580" y="5730"/>
                    </a:lnTo>
                    <a:lnTo>
                      <a:pt x="2427" y="6455"/>
                    </a:lnTo>
                    <a:lnTo>
                      <a:pt x="0" y="6725"/>
                    </a:lnTo>
                    <a:lnTo>
                      <a:pt x="152" y="21600"/>
                    </a:lnTo>
                    <a:lnTo>
                      <a:pt x="21600" y="21597"/>
                    </a:lnTo>
                    <a:close/>
                    <a:moveTo>
                      <a:pt x="21600" y="21597"/>
                    </a:moveTo>
                  </a:path>
                </a:pathLst>
              </a:custGeom>
              <a:solidFill>
                <a:srgbClr val="FFFFFF"/>
              </a:solidFill>
              <a:ln>
                <a:noFill/>
              </a:ln>
              <a:extLst>
                <a:ext uri="{91240B29-F687-4F45-9708-019B960494DF}">
                  <a14:hiddenLine xmlns:a14="http://schemas.microsoft.com/office/drawing/2010/main" w="19050" cap="flat">
                    <a:solidFill>
                      <a:srgbClr val="000000"/>
                    </a:solidFill>
                    <a:miter lim="800000"/>
                    <a:headEnd type="none" w="med" len="med"/>
                    <a:tailEnd type="oval" w="med" len="med"/>
                  </a14:hiddenLine>
                </a:ext>
              </a:extLst>
            </p:spPr>
            <p:txBody>
              <a:bodyPr lIns="0" tIns="0" rIns="0" bIns="0"/>
              <a:lstStyle/>
              <a:p>
                <a:endParaRPr lang="en-US"/>
              </a:p>
            </p:txBody>
          </p:sp>
          <p:sp>
            <p:nvSpPr>
              <p:cNvPr id="81962" name="Freeform 29"/>
              <p:cNvSpPr>
                <a:spLocks/>
              </p:cNvSpPr>
              <p:nvPr/>
            </p:nvSpPr>
            <p:spPr bwMode="auto">
              <a:xfrm>
                <a:off x="2424" y="84"/>
                <a:ext cx="2885" cy="27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600"/>
                  <a:gd name="T160" fmla="*/ 0 h 21600"/>
                  <a:gd name="T161" fmla="*/ 21600 w 21600"/>
                  <a:gd name="T162" fmla="*/ 21600 h 2160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600" h="21600">
                    <a:moveTo>
                      <a:pt x="21600" y="21600"/>
                    </a:moveTo>
                    <a:lnTo>
                      <a:pt x="21390" y="21290"/>
                    </a:lnTo>
                    <a:lnTo>
                      <a:pt x="21121" y="21412"/>
                    </a:lnTo>
                    <a:lnTo>
                      <a:pt x="20911" y="21288"/>
                    </a:lnTo>
                    <a:lnTo>
                      <a:pt x="20689" y="21288"/>
                    </a:lnTo>
                    <a:lnTo>
                      <a:pt x="20612" y="21441"/>
                    </a:lnTo>
                    <a:lnTo>
                      <a:pt x="20401" y="21255"/>
                    </a:lnTo>
                    <a:lnTo>
                      <a:pt x="20126" y="21256"/>
                    </a:lnTo>
                    <a:lnTo>
                      <a:pt x="19804" y="21410"/>
                    </a:lnTo>
                    <a:lnTo>
                      <a:pt x="19587" y="21502"/>
                    </a:lnTo>
                    <a:lnTo>
                      <a:pt x="19527" y="21350"/>
                    </a:lnTo>
                    <a:lnTo>
                      <a:pt x="19287" y="21381"/>
                    </a:lnTo>
                    <a:lnTo>
                      <a:pt x="19077" y="21223"/>
                    </a:lnTo>
                    <a:lnTo>
                      <a:pt x="18448" y="21287"/>
                    </a:lnTo>
                    <a:lnTo>
                      <a:pt x="18030" y="20951"/>
                    </a:lnTo>
                    <a:lnTo>
                      <a:pt x="17429" y="21076"/>
                    </a:lnTo>
                    <a:lnTo>
                      <a:pt x="17249" y="21200"/>
                    </a:lnTo>
                    <a:lnTo>
                      <a:pt x="17159" y="20952"/>
                    </a:lnTo>
                    <a:lnTo>
                      <a:pt x="16950" y="21076"/>
                    </a:lnTo>
                    <a:lnTo>
                      <a:pt x="16680" y="21200"/>
                    </a:lnTo>
                    <a:lnTo>
                      <a:pt x="15991" y="20890"/>
                    </a:lnTo>
                    <a:lnTo>
                      <a:pt x="15692" y="20796"/>
                    </a:lnTo>
                    <a:lnTo>
                      <a:pt x="15185" y="20669"/>
                    </a:lnTo>
                    <a:lnTo>
                      <a:pt x="14855" y="20422"/>
                    </a:lnTo>
                    <a:lnTo>
                      <a:pt x="14706" y="20576"/>
                    </a:lnTo>
                    <a:lnTo>
                      <a:pt x="14586" y="20294"/>
                    </a:lnTo>
                    <a:lnTo>
                      <a:pt x="14376" y="20168"/>
                    </a:lnTo>
                    <a:lnTo>
                      <a:pt x="14139" y="20699"/>
                    </a:lnTo>
                    <a:lnTo>
                      <a:pt x="13930" y="20384"/>
                    </a:lnTo>
                    <a:lnTo>
                      <a:pt x="13748" y="20075"/>
                    </a:lnTo>
                    <a:lnTo>
                      <a:pt x="13479" y="19795"/>
                    </a:lnTo>
                    <a:lnTo>
                      <a:pt x="13269" y="19918"/>
                    </a:lnTo>
                    <a:lnTo>
                      <a:pt x="13212" y="20072"/>
                    </a:lnTo>
                    <a:lnTo>
                      <a:pt x="12852" y="20042"/>
                    </a:lnTo>
                    <a:lnTo>
                      <a:pt x="12613" y="19515"/>
                    </a:lnTo>
                    <a:lnTo>
                      <a:pt x="12403" y="19174"/>
                    </a:lnTo>
                    <a:lnTo>
                      <a:pt x="11984" y="19112"/>
                    </a:lnTo>
                    <a:lnTo>
                      <a:pt x="11740" y="18959"/>
                    </a:lnTo>
                    <a:lnTo>
                      <a:pt x="11740" y="18495"/>
                    </a:lnTo>
                    <a:lnTo>
                      <a:pt x="11559" y="18278"/>
                    </a:lnTo>
                    <a:lnTo>
                      <a:pt x="11350" y="18433"/>
                    </a:lnTo>
                    <a:lnTo>
                      <a:pt x="11170" y="18340"/>
                    </a:lnTo>
                    <a:lnTo>
                      <a:pt x="10989" y="18495"/>
                    </a:lnTo>
                    <a:lnTo>
                      <a:pt x="10839" y="18711"/>
                    </a:lnTo>
                    <a:lnTo>
                      <a:pt x="10447" y="18649"/>
                    </a:lnTo>
                    <a:lnTo>
                      <a:pt x="10268" y="18123"/>
                    </a:lnTo>
                    <a:lnTo>
                      <a:pt x="10178" y="17534"/>
                    </a:lnTo>
                    <a:lnTo>
                      <a:pt x="10058" y="16821"/>
                    </a:lnTo>
                    <a:lnTo>
                      <a:pt x="9788" y="16821"/>
                    </a:lnTo>
                    <a:lnTo>
                      <a:pt x="9609" y="17813"/>
                    </a:lnTo>
                    <a:lnTo>
                      <a:pt x="9416" y="17912"/>
                    </a:lnTo>
                    <a:lnTo>
                      <a:pt x="9325" y="17077"/>
                    </a:lnTo>
                    <a:lnTo>
                      <a:pt x="8486" y="15897"/>
                    </a:lnTo>
                    <a:lnTo>
                      <a:pt x="8038" y="16300"/>
                    </a:lnTo>
                    <a:lnTo>
                      <a:pt x="7707" y="15680"/>
                    </a:lnTo>
                    <a:lnTo>
                      <a:pt x="7618" y="14874"/>
                    </a:lnTo>
                    <a:lnTo>
                      <a:pt x="7165" y="14719"/>
                    </a:lnTo>
                    <a:lnTo>
                      <a:pt x="7111" y="14317"/>
                    </a:lnTo>
                    <a:lnTo>
                      <a:pt x="6931" y="14007"/>
                    </a:lnTo>
                    <a:lnTo>
                      <a:pt x="6574" y="13881"/>
                    </a:lnTo>
                    <a:lnTo>
                      <a:pt x="6364" y="13726"/>
                    </a:lnTo>
                    <a:lnTo>
                      <a:pt x="6243" y="12390"/>
                    </a:lnTo>
                    <a:lnTo>
                      <a:pt x="6064" y="11646"/>
                    </a:lnTo>
                    <a:lnTo>
                      <a:pt x="5914" y="11181"/>
                    </a:lnTo>
                    <a:lnTo>
                      <a:pt x="5676" y="11987"/>
                    </a:lnTo>
                    <a:lnTo>
                      <a:pt x="5498" y="11768"/>
                    </a:lnTo>
                    <a:lnTo>
                      <a:pt x="5408" y="10590"/>
                    </a:lnTo>
                    <a:lnTo>
                      <a:pt x="5049" y="10435"/>
                    </a:lnTo>
                    <a:lnTo>
                      <a:pt x="4897" y="10125"/>
                    </a:lnTo>
                    <a:lnTo>
                      <a:pt x="4848" y="9355"/>
                    </a:lnTo>
                    <a:lnTo>
                      <a:pt x="4788" y="8363"/>
                    </a:lnTo>
                    <a:lnTo>
                      <a:pt x="4578" y="8363"/>
                    </a:lnTo>
                    <a:lnTo>
                      <a:pt x="4517" y="9511"/>
                    </a:lnTo>
                    <a:lnTo>
                      <a:pt x="4367" y="9107"/>
                    </a:lnTo>
                    <a:lnTo>
                      <a:pt x="4340" y="8207"/>
                    </a:lnTo>
                    <a:lnTo>
                      <a:pt x="4070" y="8207"/>
                    </a:lnTo>
                    <a:lnTo>
                      <a:pt x="3980" y="8856"/>
                    </a:lnTo>
                    <a:lnTo>
                      <a:pt x="3833" y="9694"/>
                    </a:lnTo>
                    <a:lnTo>
                      <a:pt x="3652" y="8053"/>
                    </a:lnTo>
                    <a:lnTo>
                      <a:pt x="3475" y="7376"/>
                    </a:lnTo>
                    <a:lnTo>
                      <a:pt x="3324" y="7002"/>
                    </a:lnTo>
                    <a:lnTo>
                      <a:pt x="3146" y="5920"/>
                    </a:lnTo>
                    <a:lnTo>
                      <a:pt x="2757" y="5889"/>
                    </a:lnTo>
                    <a:lnTo>
                      <a:pt x="2697" y="4930"/>
                    </a:lnTo>
                    <a:lnTo>
                      <a:pt x="2517" y="4589"/>
                    </a:lnTo>
                    <a:lnTo>
                      <a:pt x="2421" y="4117"/>
                    </a:lnTo>
                    <a:lnTo>
                      <a:pt x="2338" y="3504"/>
                    </a:lnTo>
                    <a:lnTo>
                      <a:pt x="2069" y="3254"/>
                    </a:lnTo>
                    <a:lnTo>
                      <a:pt x="1770" y="3378"/>
                    </a:lnTo>
                    <a:lnTo>
                      <a:pt x="1560" y="3625"/>
                    </a:lnTo>
                    <a:lnTo>
                      <a:pt x="1380" y="3132"/>
                    </a:lnTo>
                    <a:lnTo>
                      <a:pt x="1290" y="3070"/>
                    </a:lnTo>
                    <a:lnTo>
                      <a:pt x="1203" y="2419"/>
                    </a:lnTo>
                    <a:lnTo>
                      <a:pt x="1170" y="1924"/>
                    </a:lnTo>
                    <a:lnTo>
                      <a:pt x="1016" y="1953"/>
                    </a:lnTo>
                    <a:lnTo>
                      <a:pt x="982" y="3285"/>
                    </a:lnTo>
                    <a:lnTo>
                      <a:pt x="865" y="2697"/>
                    </a:lnTo>
                    <a:lnTo>
                      <a:pt x="744" y="2449"/>
                    </a:lnTo>
                    <a:lnTo>
                      <a:pt x="684" y="1856"/>
                    </a:lnTo>
                    <a:lnTo>
                      <a:pt x="624" y="1018"/>
                    </a:lnTo>
                    <a:lnTo>
                      <a:pt x="427" y="34"/>
                    </a:lnTo>
                    <a:lnTo>
                      <a:pt x="277" y="0"/>
                    </a:lnTo>
                    <a:lnTo>
                      <a:pt x="0" y="1012"/>
                    </a:lnTo>
                    <a:lnTo>
                      <a:pt x="87" y="21540"/>
                    </a:lnTo>
                    <a:lnTo>
                      <a:pt x="21600" y="21600"/>
                    </a:lnTo>
                    <a:close/>
                    <a:moveTo>
                      <a:pt x="21600" y="21600"/>
                    </a:moveTo>
                  </a:path>
                </a:pathLst>
              </a:custGeom>
              <a:gradFill rotWithShape="0">
                <a:gsLst>
                  <a:gs pos="0">
                    <a:srgbClr val="EE613B"/>
                  </a:gs>
                  <a:gs pos="100000">
                    <a:srgbClr val="C61101"/>
                  </a:gs>
                </a:gsLst>
                <a:lin ang="540000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lIns="38100" tIns="38100" rIns="38100" bIns="3810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300">
                    <a:solidFill>
                      <a:srgbClr val="FFC000"/>
                    </a:solidFill>
                    <a:latin typeface="Arial" pitchFamily="34" charset="0"/>
                    <a:cs typeface="Arial" pitchFamily="34" charset="0"/>
                    <a:sym typeface="Arial" pitchFamily="34" charset="0"/>
                  </a:rPr>
                  <a:t> </a:t>
                </a:r>
              </a:p>
            </p:txBody>
          </p:sp>
        </p:grpSp>
        <p:sp>
          <p:nvSpPr>
            <p:cNvPr id="81959" name="Freeform 31"/>
            <p:cNvSpPr>
              <a:spLocks/>
            </p:cNvSpPr>
            <p:nvPr/>
          </p:nvSpPr>
          <p:spPr bwMode="auto">
            <a:xfrm>
              <a:off x="4072" y="2558"/>
              <a:ext cx="1237" cy="31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1600"/>
                <a:gd name="T121" fmla="*/ 0 h 21600"/>
                <a:gd name="T122" fmla="*/ 21600 w 21600"/>
                <a:gd name="T123" fmla="*/ 21600 h 21600"/>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1600" h="21600">
                  <a:moveTo>
                    <a:pt x="1" y="21273"/>
                  </a:moveTo>
                  <a:lnTo>
                    <a:pt x="21600" y="21600"/>
                  </a:lnTo>
                  <a:lnTo>
                    <a:pt x="21111" y="18841"/>
                  </a:lnTo>
                  <a:lnTo>
                    <a:pt x="20482" y="19925"/>
                  </a:lnTo>
                  <a:lnTo>
                    <a:pt x="19993" y="18821"/>
                  </a:lnTo>
                  <a:lnTo>
                    <a:pt x="19473" y="18827"/>
                  </a:lnTo>
                  <a:lnTo>
                    <a:pt x="19294" y="20181"/>
                  </a:lnTo>
                  <a:lnTo>
                    <a:pt x="18802" y="18525"/>
                  </a:lnTo>
                  <a:lnTo>
                    <a:pt x="18161" y="18542"/>
                  </a:lnTo>
                  <a:lnTo>
                    <a:pt x="17409" y="19905"/>
                  </a:lnTo>
                  <a:lnTo>
                    <a:pt x="16904" y="20729"/>
                  </a:lnTo>
                  <a:lnTo>
                    <a:pt x="16764" y="19370"/>
                  </a:lnTo>
                  <a:lnTo>
                    <a:pt x="16202" y="19646"/>
                  </a:lnTo>
                  <a:lnTo>
                    <a:pt x="15713" y="18243"/>
                  </a:lnTo>
                  <a:lnTo>
                    <a:pt x="14245" y="18815"/>
                  </a:lnTo>
                  <a:lnTo>
                    <a:pt x="13270" y="15820"/>
                  </a:lnTo>
                  <a:lnTo>
                    <a:pt x="11867" y="16935"/>
                  </a:lnTo>
                  <a:lnTo>
                    <a:pt x="11448" y="18039"/>
                  </a:lnTo>
                  <a:lnTo>
                    <a:pt x="11238" y="15832"/>
                  </a:lnTo>
                  <a:lnTo>
                    <a:pt x="10749" y="16935"/>
                  </a:lnTo>
                  <a:lnTo>
                    <a:pt x="10120" y="18039"/>
                  </a:lnTo>
                  <a:lnTo>
                    <a:pt x="8512" y="15280"/>
                  </a:lnTo>
                  <a:lnTo>
                    <a:pt x="7814" y="14440"/>
                  </a:lnTo>
                  <a:lnTo>
                    <a:pt x="6631" y="13316"/>
                  </a:lnTo>
                  <a:lnTo>
                    <a:pt x="5862" y="11109"/>
                  </a:lnTo>
                  <a:lnTo>
                    <a:pt x="5513" y="12488"/>
                  </a:lnTo>
                  <a:lnTo>
                    <a:pt x="5233" y="9974"/>
                  </a:lnTo>
                  <a:lnTo>
                    <a:pt x="4744" y="8850"/>
                  </a:lnTo>
                  <a:lnTo>
                    <a:pt x="4190" y="13576"/>
                  </a:lnTo>
                  <a:lnTo>
                    <a:pt x="3704" y="10773"/>
                  </a:lnTo>
                  <a:lnTo>
                    <a:pt x="3279" y="8025"/>
                  </a:lnTo>
                  <a:lnTo>
                    <a:pt x="2650" y="5530"/>
                  </a:lnTo>
                  <a:lnTo>
                    <a:pt x="2161" y="6622"/>
                  </a:lnTo>
                  <a:lnTo>
                    <a:pt x="2027" y="8002"/>
                  </a:lnTo>
                  <a:lnTo>
                    <a:pt x="1188" y="7726"/>
                  </a:lnTo>
                  <a:lnTo>
                    <a:pt x="629" y="3035"/>
                  </a:lnTo>
                  <a:lnTo>
                    <a:pt x="227" y="561"/>
                  </a:lnTo>
                  <a:lnTo>
                    <a:pt x="0" y="0"/>
                  </a:lnTo>
                  <a:lnTo>
                    <a:pt x="1" y="21273"/>
                  </a:lnTo>
                  <a:close/>
                  <a:moveTo>
                    <a:pt x="1" y="21273"/>
                  </a:moveTo>
                </a:path>
              </a:pathLst>
            </a:custGeom>
            <a:gradFill rotWithShape="0">
              <a:gsLst>
                <a:gs pos="0">
                  <a:srgbClr val="580708"/>
                </a:gs>
                <a:gs pos="100000">
                  <a:srgbClr val="52000A"/>
                </a:gs>
              </a:gsLst>
              <a:lin ang="540000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 </a:t>
              </a:r>
            </a:p>
          </p:txBody>
        </p:sp>
      </p:grpSp>
      <p:sp>
        <p:nvSpPr>
          <p:cNvPr id="81949" name="Rectangle 33"/>
          <p:cNvSpPr>
            <a:spLocks/>
          </p:cNvSpPr>
          <p:nvPr/>
        </p:nvSpPr>
        <p:spPr bwMode="auto">
          <a:xfrm>
            <a:off x="1196578" y="2946797"/>
            <a:ext cx="232172" cy="232172"/>
          </a:xfrm>
          <a:prstGeom prst="rect">
            <a:avLst/>
          </a:prstGeom>
          <a:gradFill rotWithShape="0">
            <a:gsLst>
              <a:gs pos="0">
                <a:srgbClr val="580708"/>
              </a:gs>
              <a:gs pos="100000">
                <a:srgbClr val="52000A"/>
              </a:gs>
            </a:gsLst>
            <a:lin ang="540000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endParaRPr lang="en-US" altLang="en-US" sz="1400">
              <a:solidFill>
                <a:srgbClr val="FFFFFF"/>
              </a:solidFill>
            </a:endParaRPr>
          </a:p>
        </p:txBody>
      </p:sp>
      <p:sp>
        <p:nvSpPr>
          <p:cNvPr id="81950" name="Rectangle 34"/>
          <p:cNvSpPr>
            <a:spLocks/>
          </p:cNvSpPr>
          <p:nvPr/>
        </p:nvSpPr>
        <p:spPr bwMode="auto">
          <a:xfrm>
            <a:off x="1544836" y="2946797"/>
            <a:ext cx="11846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Extremely hot</a:t>
            </a:r>
          </a:p>
        </p:txBody>
      </p:sp>
      <p:grpSp>
        <p:nvGrpSpPr>
          <p:cNvPr id="81951" name="Group 41"/>
          <p:cNvGrpSpPr>
            <a:grpSpLocks/>
          </p:cNvGrpSpPr>
          <p:nvPr/>
        </p:nvGrpSpPr>
        <p:grpSpPr bwMode="auto">
          <a:xfrm>
            <a:off x="696516" y="1616273"/>
            <a:ext cx="232172" cy="4137794"/>
            <a:chOff x="32" y="0"/>
            <a:chExt cx="208" cy="3707"/>
          </a:xfrm>
        </p:grpSpPr>
        <p:sp>
          <p:nvSpPr>
            <p:cNvPr id="81952" name="Rectangle 35"/>
            <p:cNvSpPr>
              <a:spLocks/>
            </p:cNvSpPr>
            <p:nvPr/>
          </p:nvSpPr>
          <p:spPr bwMode="auto">
            <a:xfrm>
              <a:off x="32" y="0"/>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0.5</a:t>
              </a:r>
            </a:p>
          </p:txBody>
        </p:sp>
        <p:sp>
          <p:nvSpPr>
            <p:cNvPr id="81953" name="Rectangle 36"/>
            <p:cNvSpPr>
              <a:spLocks/>
            </p:cNvSpPr>
            <p:nvPr/>
          </p:nvSpPr>
          <p:spPr bwMode="auto">
            <a:xfrm>
              <a:off x="32" y="696"/>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0.4</a:t>
              </a:r>
            </a:p>
          </p:txBody>
        </p:sp>
        <p:sp>
          <p:nvSpPr>
            <p:cNvPr id="81954" name="Rectangle 37"/>
            <p:cNvSpPr>
              <a:spLocks/>
            </p:cNvSpPr>
            <p:nvPr/>
          </p:nvSpPr>
          <p:spPr bwMode="auto">
            <a:xfrm>
              <a:off x="32" y="1416"/>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0.3</a:t>
              </a:r>
            </a:p>
          </p:txBody>
        </p:sp>
        <p:sp>
          <p:nvSpPr>
            <p:cNvPr id="81955" name="Rectangle 38"/>
            <p:cNvSpPr>
              <a:spLocks/>
            </p:cNvSpPr>
            <p:nvPr/>
          </p:nvSpPr>
          <p:spPr bwMode="auto">
            <a:xfrm>
              <a:off x="32" y="2120"/>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0.2</a:t>
              </a:r>
            </a:p>
          </p:txBody>
        </p:sp>
        <p:sp>
          <p:nvSpPr>
            <p:cNvPr id="81956" name="Rectangle 39"/>
            <p:cNvSpPr>
              <a:spLocks/>
            </p:cNvSpPr>
            <p:nvPr/>
          </p:nvSpPr>
          <p:spPr bwMode="auto">
            <a:xfrm>
              <a:off x="32" y="2824"/>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0.1</a:t>
              </a:r>
            </a:p>
          </p:txBody>
        </p:sp>
        <p:sp>
          <p:nvSpPr>
            <p:cNvPr id="81957" name="Rectangle 40"/>
            <p:cNvSpPr>
              <a:spLocks/>
            </p:cNvSpPr>
            <p:nvPr/>
          </p:nvSpPr>
          <p:spPr bwMode="auto">
            <a:xfrm>
              <a:off x="157" y="3528"/>
              <a:ext cx="83"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a:t>
              </a:r>
            </a:p>
          </p:txBody>
        </p:sp>
      </p:grpSp>
      <p:sp>
        <p:nvSpPr>
          <p:cNvPr id="81938" name="Freeform 17"/>
          <p:cNvSpPr>
            <a:spLocks/>
          </p:cNvSpPr>
          <p:nvPr/>
        </p:nvSpPr>
        <p:spPr bwMode="auto">
          <a:xfrm>
            <a:off x="1062633" y="2490267"/>
            <a:ext cx="7045523" cy="3189014"/>
          </a:xfrm>
          <a:custGeom>
            <a:avLst/>
            <a:gdLst>
              <a:gd name="T0" fmla="*/ 0 w 21600"/>
              <a:gd name="T1" fmla="*/ 2147483647 h 21344"/>
              <a:gd name="T2" fmla="*/ 2147483647 w 21600"/>
              <a:gd name="T3" fmla="*/ 2147483647 h 21344"/>
              <a:gd name="T4" fmla="*/ 2147483647 w 21600"/>
              <a:gd name="T5" fmla="*/ 2147483647 h 21344"/>
              <a:gd name="T6" fmla="*/ 2147483647 w 21600"/>
              <a:gd name="T7" fmla="*/ 2147483647 h 21344"/>
              <a:gd name="T8" fmla="*/ 2147483647 w 21600"/>
              <a:gd name="T9" fmla="*/ 2147483647 h 21344"/>
              <a:gd name="T10" fmla="*/ 2147483647 w 21600"/>
              <a:gd name="T11" fmla="*/ 2147483647 h 21344"/>
              <a:gd name="T12" fmla="*/ 2147483647 w 21600"/>
              <a:gd name="T13" fmla="*/ 2147483647 h 21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344">
                <a:moveTo>
                  <a:pt x="0" y="21344"/>
                </a:moveTo>
                <a:lnTo>
                  <a:pt x="3471" y="21298"/>
                </a:lnTo>
                <a:cubicBezTo>
                  <a:pt x="3471" y="21298"/>
                  <a:pt x="4393" y="21386"/>
                  <a:pt x="5497" y="20282"/>
                </a:cubicBezTo>
                <a:cubicBezTo>
                  <a:pt x="8131" y="17649"/>
                  <a:pt x="9119" y="103"/>
                  <a:pt x="10814" y="1"/>
                </a:cubicBezTo>
                <a:cubicBezTo>
                  <a:pt x="12508" y="-102"/>
                  <a:pt x="13655" y="17891"/>
                  <a:pt x="16043" y="20208"/>
                </a:cubicBezTo>
                <a:cubicBezTo>
                  <a:pt x="17372" y="21498"/>
                  <a:pt x="18307" y="21239"/>
                  <a:pt x="18307" y="21239"/>
                </a:cubicBezTo>
                <a:lnTo>
                  <a:pt x="21600" y="21284"/>
                </a:lnTo>
              </a:path>
            </a:pathLst>
          </a:custGeom>
          <a:noFill/>
          <a:ln w="63500" cap="flat">
            <a:solidFill>
              <a:srgbClr val="66950E"/>
            </a:solidFill>
            <a:prstDash val="solid"/>
            <a:miter lim="800000"/>
            <a:headEnd type="none" w="med" len="med"/>
            <a:tailEnd type="none" w="med" len="med"/>
          </a:ln>
          <a:effectLst>
            <a:outerShdw dist="38099" dir="5400000" algn="ctr" rotWithShape="0">
              <a:schemeClr val="bg2">
                <a:alpha val="79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185777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2946" name="Object 1"/>
          <p:cNvGraphicFramePr>
            <a:graphicFrameLocks/>
          </p:cNvGraphicFramePr>
          <p:nvPr/>
        </p:nvGraphicFramePr>
        <p:xfrm>
          <a:off x="1053703" y="1732359"/>
          <a:ext cx="7036594" cy="3946922"/>
        </p:xfrm>
        <a:graphic>
          <a:graphicData uri="http://schemas.openxmlformats.org/presentationml/2006/ole">
            <mc:AlternateContent xmlns:mc="http://schemas.openxmlformats.org/markup-compatibility/2006">
              <mc:Choice xmlns:v="urn:schemas-microsoft-com:vml" Requires="v">
                <p:oleObj spid="_x0000_s608346" name="Chart" r:id="rId4" imgW="14059922" imgH="7887284" progId="MSGraph.Chart.8">
                  <p:embed/>
                </p:oleObj>
              </mc:Choice>
              <mc:Fallback>
                <p:oleObj name="Chart" r:id="rId4" imgW="14059922" imgH="7887284" progId="MSGraph.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703" y="1732359"/>
                        <a:ext cx="7036594" cy="39469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2947" name="Rectangle 2"/>
          <p:cNvSpPr>
            <a:spLocks noGrp="1" noChangeArrowheads="1"/>
          </p:cNvSpPr>
          <p:nvPr>
            <p:ph type="title"/>
          </p:nvPr>
        </p:nvSpPr>
        <p:spPr/>
        <p:txBody>
          <a:bodyPr/>
          <a:lstStyle/>
          <a:p>
            <a:r>
              <a:rPr lang="en-US" altLang="en-US" sz="3200" dirty="0">
                <a:latin typeface="Tahoma" panose="020B0604030504040204" pitchFamily="34" charset="0"/>
                <a:ea typeface="Tahoma" panose="020B0604030504040204" pitchFamily="34" charset="0"/>
                <a:cs typeface="Tahoma" panose="020B0604030504040204" pitchFamily="34" charset="0"/>
              </a:rPr>
              <a:t>Summer Temperatures Have Shifted 1991 – 2001</a:t>
            </a:r>
            <a:r>
              <a:rPr lang="en-US" altLang="en-US" dirty="0"/>
              <a:t/>
            </a:r>
            <a:br>
              <a:rPr lang="en-US" altLang="en-US" dirty="0"/>
            </a:br>
            <a:endParaRPr lang="en-US" altLang="en-US" dirty="0"/>
          </a:p>
        </p:txBody>
      </p:sp>
      <p:sp>
        <p:nvSpPr>
          <p:cNvPr id="82948" name="Rectangle 3"/>
          <p:cNvSpPr>
            <a:spLocks noGrp="1" noChangeArrowheads="1"/>
          </p:cNvSpPr>
          <p:nvPr>
            <p:ph idx="1"/>
          </p:nvPr>
        </p:nvSpPr>
        <p:spPr/>
        <p:txBody>
          <a:bodyPr/>
          <a:lstStyle/>
          <a:p>
            <a:pPr marL="0" indent="0">
              <a:buNone/>
            </a:pPr>
            <a:r>
              <a:rPr lang="en-US" altLang="en-US" dirty="0"/>
              <a:t>			</a:t>
            </a:r>
          </a:p>
        </p:txBody>
      </p:sp>
      <p:sp>
        <p:nvSpPr>
          <p:cNvPr id="82949" name="Rectangle 4"/>
          <p:cNvSpPr>
            <a:spLocks/>
          </p:cNvSpPr>
          <p:nvPr/>
        </p:nvSpPr>
        <p:spPr bwMode="auto">
          <a:xfrm rot="-5400000">
            <a:off x="-676213" y="3588611"/>
            <a:ext cx="21672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400">
                <a:solidFill>
                  <a:srgbClr val="FFC000"/>
                </a:solidFill>
              </a:rPr>
              <a:t>Frequency of Occurrence</a:t>
            </a:r>
          </a:p>
        </p:txBody>
      </p:sp>
      <p:sp>
        <p:nvSpPr>
          <p:cNvPr id="82950" name="Rectangle 5"/>
          <p:cNvSpPr>
            <a:spLocks/>
          </p:cNvSpPr>
          <p:nvPr/>
        </p:nvSpPr>
        <p:spPr bwMode="auto">
          <a:xfrm>
            <a:off x="3664604" y="6131347"/>
            <a:ext cx="17600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400">
                <a:solidFill>
                  <a:srgbClr val="FFC000"/>
                </a:solidFill>
              </a:rPr>
              <a:t>Deviation from Mean</a:t>
            </a:r>
          </a:p>
        </p:txBody>
      </p:sp>
      <p:sp>
        <p:nvSpPr>
          <p:cNvPr id="82951" name="Rectangle 6"/>
          <p:cNvSpPr>
            <a:spLocks/>
          </p:cNvSpPr>
          <p:nvPr/>
        </p:nvSpPr>
        <p:spPr bwMode="auto">
          <a:xfrm>
            <a:off x="4529462"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0</a:t>
            </a:r>
          </a:p>
        </p:txBody>
      </p:sp>
      <p:sp>
        <p:nvSpPr>
          <p:cNvPr id="82952" name="Rectangle 7"/>
          <p:cNvSpPr>
            <a:spLocks/>
          </p:cNvSpPr>
          <p:nvPr/>
        </p:nvSpPr>
        <p:spPr bwMode="auto">
          <a:xfrm>
            <a:off x="5234908"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1</a:t>
            </a:r>
          </a:p>
        </p:txBody>
      </p:sp>
      <p:sp>
        <p:nvSpPr>
          <p:cNvPr id="82953" name="Rectangle 8"/>
          <p:cNvSpPr>
            <a:spLocks/>
          </p:cNvSpPr>
          <p:nvPr/>
        </p:nvSpPr>
        <p:spPr bwMode="auto">
          <a:xfrm>
            <a:off x="5940353"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2</a:t>
            </a:r>
          </a:p>
        </p:txBody>
      </p:sp>
      <p:sp>
        <p:nvSpPr>
          <p:cNvPr id="82954" name="Rectangle 9"/>
          <p:cNvSpPr>
            <a:spLocks/>
          </p:cNvSpPr>
          <p:nvPr/>
        </p:nvSpPr>
        <p:spPr bwMode="auto">
          <a:xfrm>
            <a:off x="6645798"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3</a:t>
            </a:r>
          </a:p>
        </p:txBody>
      </p:sp>
      <p:sp>
        <p:nvSpPr>
          <p:cNvPr id="82955" name="Rectangle 10"/>
          <p:cNvSpPr>
            <a:spLocks/>
          </p:cNvSpPr>
          <p:nvPr/>
        </p:nvSpPr>
        <p:spPr bwMode="auto">
          <a:xfrm>
            <a:off x="7351244"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4</a:t>
            </a:r>
          </a:p>
        </p:txBody>
      </p:sp>
      <p:sp>
        <p:nvSpPr>
          <p:cNvPr id="82956" name="Rectangle 11"/>
          <p:cNvSpPr>
            <a:spLocks/>
          </p:cNvSpPr>
          <p:nvPr/>
        </p:nvSpPr>
        <p:spPr bwMode="auto">
          <a:xfrm>
            <a:off x="8056689"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5</a:t>
            </a:r>
          </a:p>
        </p:txBody>
      </p:sp>
      <p:sp>
        <p:nvSpPr>
          <p:cNvPr id="82957" name="Rectangle 12"/>
          <p:cNvSpPr>
            <a:spLocks/>
          </p:cNvSpPr>
          <p:nvPr/>
        </p:nvSpPr>
        <p:spPr bwMode="auto">
          <a:xfrm>
            <a:off x="3791956" y="5813227"/>
            <a:ext cx="1715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-1</a:t>
            </a:r>
          </a:p>
        </p:txBody>
      </p:sp>
      <p:sp>
        <p:nvSpPr>
          <p:cNvPr id="82958" name="Rectangle 13"/>
          <p:cNvSpPr>
            <a:spLocks/>
          </p:cNvSpPr>
          <p:nvPr/>
        </p:nvSpPr>
        <p:spPr bwMode="auto">
          <a:xfrm>
            <a:off x="3086511" y="5813227"/>
            <a:ext cx="1715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-2</a:t>
            </a:r>
          </a:p>
        </p:txBody>
      </p:sp>
      <p:sp>
        <p:nvSpPr>
          <p:cNvPr id="82959" name="Rectangle 14"/>
          <p:cNvSpPr>
            <a:spLocks/>
          </p:cNvSpPr>
          <p:nvPr/>
        </p:nvSpPr>
        <p:spPr bwMode="auto">
          <a:xfrm>
            <a:off x="2372136" y="5813227"/>
            <a:ext cx="1715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-3</a:t>
            </a:r>
          </a:p>
        </p:txBody>
      </p:sp>
      <p:sp>
        <p:nvSpPr>
          <p:cNvPr id="82960" name="Rectangle 15"/>
          <p:cNvSpPr>
            <a:spLocks/>
          </p:cNvSpPr>
          <p:nvPr/>
        </p:nvSpPr>
        <p:spPr bwMode="auto">
          <a:xfrm>
            <a:off x="1657761" y="5813227"/>
            <a:ext cx="1715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-4</a:t>
            </a:r>
          </a:p>
        </p:txBody>
      </p:sp>
      <p:sp>
        <p:nvSpPr>
          <p:cNvPr id="82961" name="Rectangle 16"/>
          <p:cNvSpPr>
            <a:spLocks/>
          </p:cNvSpPr>
          <p:nvPr/>
        </p:nvSpPr>
        <p:spPr bwMode="auto">
          <a:xfrm>
            <a:off x="979105" y="5813227"/>
            <a:ext cx="1715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-5</a:t>
            </a:r>
          </a:p>
        </p:txBody>
      </p:sp>
      <p:sp>
        <p:nvSpPr>
          <p:cNvPr id="82963" name="Rectangle 18"/>
          <p:cNvSpPr>
            <a:spLocks/>
          </p:cNvSpPr>
          <p:nvPr/>
        </p:nvSpPr>
        <p:spPr bwMode="auto">
          <a:xfrm>
            <a:off x="1196578" y="1884164"/>
            <a:ext cx="232172" cy="232172"/>
          </a:xfrm>
          <a:prstGeom prst="rect">
            <a:avLst/>
          </a:prstGeom>
          <a:gradFill rotWithShape="0">
            <a:gsLst>
              <a:gs pos="0">
                <a:srgbClr val="1A5DAC"/>
              </a:gs>
              <a:gs pos="100000">
                <a:srgbClr val="004285"/>
              </a:gs>
            </a:gsLst>
            <a:lin ang="540000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endParaRPr lang="en-US" altLang="en-US" sz="1400">
              <a:solidFill>
                <a:srgbClr val="FFFFFF"/>
              </a:solidFill>
            </a:endParaRPr>
          </a:p>
        </p:txBody>
      </p:sp>
      <p:sp>
        <p:nvSpPr>
          <p:cNvPr id="82964" name="Rectangle 19"/>
          <p:cNvSpPr>
            <a:spLocks/>
          </p:cNvSpPr>
          <p:nvPr/>
        </p:nvSpPr>
        <p:spPr bwMode="auto">
          <a:xfrm>
            <a:off x="1544836" y="1884164"/>
            <a:ext cx="17200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Cooler than average</a:t>
            </a:r>
          </a:p>
        </p:txBody>
      </p:sp>
      <p:sp>
        <p:nvSpPr>
          <p:cNvPr id="82965" name="Rectangle 20"/>
          <p:cNvSpPr>
            <a:spLocks/>
          </p:cNvSpPr>
          <p:nvPr/>
        </p:nvSpPr>
        <p:spPr bwMode="auto">
          <a:xfrm>
            <a:off x="1196578" y="2241352"/>
            <a:ext cx="232172" cy="232172"/>
          </a:xfrm>
          <a:prstGeom prst="rect">
            <a:avLst/>
          </a:prstGeom>
          <a:solidFill>
            <a:srgbClr val="FFFFFF"/>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endParaRPr lang="en-US" altLang="en-US" sz="1400">
              <a:solidFill>
                <a:srgbClr val="FFFFFF"/>
              </a:solidFill>
            </a:endParaRPr>
          </a:p>
        </p:txBody>
      </p:sp>
      <p:sp>
        <p:nvSpPr>
          <p:cNvPr id="82966" name="Rectangle 21"/>
          <p:cNvSpPr>
            <a:spLocks/>
          </p:cNvSpPr>
          <p:nvPr/>
        </p:nvSpPr>
        <p:spPr bwMode="auto">
          <a:xfrm>
            <a:off x="1544836" y="2241352"/>
            <a:ext cx="7002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Average</a:t>
            </a:r>
          </a:p>
        </p:txBody>
      </p:sp>
      <p:sp>
        <p:nvSpPr>
          <p:cNvPr id="82967" name="Rectangle 22"/>
          <p:cNvSpPr>
            <a:spLocks/>
          </p:cNvSpPr>
          <p:nvPr/>
        </p:nvSpPr>
        <p:spPr bwMode="auto">
          <a:xfrm>
            <a:off x="1196578" y="2598539"/>
            <a:ext cx="232172" cy="232172"/>
          </a:xfrm>
          <a:prstGeom prst="rect">
            <a:avLst/>
          </a:prstGeom>
          <a:gradFill rotWithShape="0">
            <a:gsLst>
              <a:gs pos="0">
                <a:srgbClr val="DD181A"/>
              </a:gs>
              <a:gs pos="100000">
                <a:srgbClr val="9E0F00"/>
              </a:gs>
            </a:gsLst>
            <a:lin ang="540000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endParaRPr lang="en-US" altLang="en-US" sz="1400">
              <a:solidFill>
                <a:srgbClr val="FFFFFF"/>
              </a:solidFill>
            </a:endParaRPr>
          </a:p>
        </p:txBody>
      </p:sp>
      <p:sp>
        <p:nvSpPr>
          <p:cNvPr id="82968" name="Rectangle 23"/>
          <p:cNvSpPr>
            <a:spLocks/>
          </p:cNvSpPr>
          <p:nvPr/>
        </p:nvSpPr>
        <p:spPr bwMode="auto">
          <a:xfrm>
            <a:off x="1544836" y="2598539"/>
            <a:ext cx="18159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Warmer than average</a:t>
            </a:r>
          </a:p>
        </p:txBody>
      </p:sp>
      <p:sp>
        <p:nvSpPr>
          <p:cNvPr id="82969" name="Rectangle 24"/>
          <p:cNvSpPr>
            <a:spLocks/>
          </p:cNvSpPr>
          <p:nvPr/>
        </p:nvSpPr>
        <p:spPr bwMode="auto">
          <a:xfrm>
            <a:off x="5447109" y="1884164"/>
            <a:ext cx="23756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Baseline (1951 - 1980) mean</a:t>
            </a:r>
          </a:p>
        </p:txBody>
      </p:sp>
      <p:sp>
        <p:nvSpPr>
          <p:cNvPr id="82970" name="Line 25"/>
          <p:cNvSpPr>
            <a:spLocks noChangeShapeType="1"/>
          </p:cNvSpPr>
          <p:nvPr/>
        </p:nvSpPr>
        <p:spPr bwMode="auto">
          <a:xfrm>
            <a:off x="4955976" y="1991320"/>
            <a:ext cx="357188" cy="0"/>
          </a:xfrm>
          <a:prstGeom prst="line">
            <a:avLst/>
          </a:prstGeom>
          <a:noFill/>
          <a:ln w="63500">
            <a:solidFill>
              <a:srgbClr val="66950E"/>
            </a:solidFill>
            <a:miter lim="800000"/>
            <a:headEnd/>
            <a:tailEnd/>
          </a:ln>
          <a:effectLst>
            <a:outerShdw dist="38099" dir="5400000" algn="ctr" rotWithShape="0">
              <a:schemeClr val="bg2">
                <a:alpha val="79999"/>
              </a:schemeClr>
            </a:outerShdw>
          </a:effectLst>
          <a:extLst>
            <a:ext uri="{909E8E84-426E-40DD-AFC4-6F175D3DCCD1}">
              <a14:hiddenFill xmlns:a14="http://schemas.microsoft.com/office/drawing/2010/main">
                <a:noFill/>
              </a14:hiddenFill>
            </a:ext>
          </a:extLst>
        </p:spPr>
        <p:txBody>
          <a:bodyPr lIns="0" tIns="0" rIns="0" bIns="0"/>
          <a:lstStyle/>
          <a:p>
            <a:endParaRPr lang="en-US"/>
          </a:p>
        </p:txBody>
      </p:sp>
      <p:sp>
        <p:nvSpPr>
          <p:cNvPr id="3099" name="Rectangle 26"/>
          <p:cNvSpPr>
            <a:spLocks/>
          </p:cNvSpPr>
          <p:nvPr/>
        </p:nvSpPr>
        <p:spPr bwMode="auto">
          <a:xfrm>
            <a:off x="321469" y="6574154"/>
            <a:ext cx="5796459" cy="123111"/>
          </a:xfrm>
          <a:prstGeom prst="rect">
            <a:avLst/>
          </a:prstGeom>
          <a:noFill/>
          <a:ln>
            <a:noFill/>
          </a:ln>
          <a:extLst/>
        </p:spPr>
        <p:txBody>
          <a:bodyPr wrap="none" lIns="0" tIns="0" rIns="0" bIns="0" anchor="b">
            <a:spAutoFit/>
          </a:bodyPr>
          <a:lstStyle/>
          <a:p>
            <a:pPr>
              <a:defRPr/>
            </a:pPr>
            <a:r>
              <a:rPr lang="en-US" sz="800" b="1" dirty="0">
                <a:solidFill>
                  <a:srgbClr val="FFFFFF">
                    <a:lumMod val="85000"/>
                  </a:srgbClr>
                </a:solidFill>
                <a:latin typeface="Arial Bold" charset="0"/>
                <a:ea typeface="ヒラギノ角ゴ ProN W6" charset="0"/>
                <a:sym typeface="Arial Bold" charset="0"/>
              </a:rPr>
              <a:t>Source: NASA/GISS; Hansen, et al., “Perceptions of Climate Change,” </a:t>
            </a:r>
            <a:r>
              <a:rPr lang="en-US" sz="800" b="1" i="1" dirty="0">
                <a:solidFill>
                  <a:srgbClr val="FFFFFF">
                    <a:lumMod val="85000"/>
                  </a:srgbClr>
                </a:solidFill>
                <a:latin typeface="Arial Bold" charset="0"/>
                <a:ea typeface="ヒラギノ角ゴ ProN W6" charset="0"/>
                <a:sym typeface="Arial Bold" charset="0"/>
              </a:rPr>
              <a:t>Proc. Natl. Acad. Sci.</a:t>
            </a:r>
            <a:r>
              <a:rPr lang="en-US" sz="800" b="1" dirty="0">
                <a:solidFill>
                  <a:srgbClr val="FFFFFF">
                    <a:lumMod val="85000"/>
                  </a:srgbClr>
                </a:solidFill>
                <a:latin typeface="Arial Bold" charset="0"/>
                <a:ea typeface="ヒラギノ角ゴ ProN W6" charset="0"/>
                <a:sym typeface="Arial Bold" charset="0"/>
              </a:rPr>
              <a:t> </a:t>
            </a:r>
            <a:r>
              <a:rPr lang="en-US" sz="800" b="1" i="1" dirty="0">
                <a:solidFill>
                  <a:srgbClr val="FFFFFF">
                    <a:lumMod val="85000"/>
                  </a:srgbClr>
                </a:solidFill>
                <a:latin typeface="Arial Bold" charset="0"/>
                <a:ea typeface="ヒラギノ角ゴ ProN W6" charset="0"/>
                <a:sym typeface="Arial Bold" charset="0"/>
              </a:rPr>
              <a:t>USA</a:t>
            </a:r>
            <a:r>
              <a:rPr lang="en-US" sz="800" b="1" dirty="0">
                <a:solidFill>
                  <a:srgbClr val="FFFFFF">
                    <a:lumMod val="85000"/>
                  </a:srgbClr>
                </a:solidFill>
                <a:latin typeface="Arial Bold" charset="0"/>
                <a:ea typeface="ヒラギノ角ゴ ProN W6" charset="0"/>
                <a:sym typeface="Arial Bold" charset="0"/>
              </a:rPr>
              <a:t> 10.1073, August 2012</a:t>
            </a:r>
            <a:endParaRPr lang="en-US" sz="800" b="1" dirty="0">
              <a:solidFill>
                <a:srgbClr val="FFFFFF">
                  <a:lumMod val="85000"/>
                </a:srgbClr>
              </a:solidFill>
              <a:latin typeface="Arial Bold" charset="0"/>
              <a:ea typeface="ヒラギノ角ゴ ProN W6" charset="0"/>
              <a:cs typeface="Arial Bold" charset="0"/>
              <a:sym typeface="Arial Bold" charset="0"/>
            </a:endParaRPr>
          </a:p>
        </p:txBody>
      </p:sp>
      <p:sp>
        <p:nvSpPr>
          <p:cNvPr id="82972" name="Rectangle 27"/>
          <p:cNvSpPr>
            <a:spLocks/>
          </p:cNvSpPr>
          <p:nvPr/>
        </p:nvSpPr>
        <p:spPr bwMode="auto">
          <a:xfrm>
            <a:off x="1196578" y="2946797"/>
            <a:ext cx="232172" cy="232172"/>
          </a:xfrm>
          <a:prstGeom prst="rect">
            <a:avLst/>
          </a:prstGeom>
          <a:gradFill rotWithShape="0">
            <a:gsLst>
              <a:gs pos="0">
                <a:srgbClr val="580708"/>
              </a:gs>
              <a:gs pos="100000">
                <a:srgbClr val="52000A"/>
              </a:gs>
            </a:gsLst>
            <a:lin ang="540000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endParaRPr lang="en-US" altLang="en-US" sz="1400">
              <a:solidFill>
                <a:srgbClr val="FFFFFF"/>
              </a:solidFill>
            </a:endParaRPr>
          </a:p>
        </p:txBody>
      </p:sp>
      <p:sp>
        <p:nvSpPr>
          <p:cNvPr id="82973" name="Rectangle 28"/>
          <p:cNvSpPr>
            <a:spLocks/>
          </p:cNvSpPr>
          <p:nvPr/>
        </p:nvSpPr>
        <p:spPr bwMode="auto">
          <a:xfrm>
            <a:off x="1544836" y="2946797"/>
            <a:ext cx="11846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Extremely hot</a:t>
            </a:r>
          </a:p>
        </p:txBody>
      </p:sp>
      <p:grpSp>
        <p:nvGrpSpPr>
          <p:cNvPr id="82974" name="Group 34"/>
          <p:cNvGrpSpPr>
            <a:grpSpLocks/>
          </p:cNvGrpSpPr>
          <p:nvPr/>
        </p:nvGrpSpPr>
        <p:grpSpPr bwMode="auto">
          <a:xfrm>
            <a:off x="1870770" y="2757041"/>
            <a:ext cx="6230689" cy="2937867"/>
            <a:chOff x="0" y="0"/>
            <a:chExt cx="5582" cy="2631"/>
          </a:xfrm>
        </p:grpSpPr>
        <p:grpSp>
          <p:nvGrpSpPr>
            <p:cNvPr id="82982" name="Group 32"/>
            <p:cNvGrpSpPr>
              <a:grpSpLocks/>
            </p:cNvGrpSpPr>
            <p:nvPr/>
          </p:nvGrpSpPr>
          <p:grpSpPr bwMode="auto">
            <a:xfrm>
              <a:off x="0" y="0"/>
              <a:ext cx="5580" cy="2630"/>
              <a:chOff x="0" y="0"/>
              <a:chExt cx="5580" cy="2630"/>
            </a:xfrm>
          </p:grpSpPr>
          <p:sp>
            <p:nvSpPr>
              <p:cNvPr id="82984" name="Freeform 29"/>
              <p:cNvSpPr>
                <a:spLocks/>
              </p:cNvSpPr>
              <p:nvPr/>
            </p:nvSpPr>
            <p:spPr bwMode="auto">
              <a:xfrm>
                <a:off x="0" y="1145"/>
                <a:ext cx="2135" cy="1483"/>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1600"/>
                  <a:gd name="T97" fmla="*/ 0 h 21600"/>
                  <a:gd name="T98" fmla="*/ 21600 w 21600"/>
                  <a:gd name="T99" fmla="*/ 21600 h 2160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1600" h="21600">
                    <a:moveTo>
                      <a:pt x="0" y="21600"/>
                    </a:moveTo>
                    <a:lnTo>
                      <a:pt x="202" y="21076"/>
                    </a:lnTo>
                    <a:lnTo>
                      <a:pt x="688" y="21313"/>
                    </a:lnTo>
                    <a:lnTo>
                      <a:pt x="809" y="20964"/>
                    </a:lnTo>
                    <a:lnTo>
                      <a:pt x="1332" y="20899"/>
                    </a:lnTo>
                    <a:lnTo>
                      <a:pt x="1731" y="21365"/>
                    </a:lnTo>
                    <a:lnTo>
                      <a:pt x="2055" y="21132"/>
                    </a:lnTo>
                    <a:lnTo>
                      <a:pt x="2417" y="21306"/>
                    </a:lnTo>
                    <a:lnTo>
                      <a:pt x="2782" y="20957"/>
                    </a:lnTo>
                    <a:lnTo>
                      <a:pt x="3345" y="20962"/>
                    </a:lnTo>
                    <a:lnTo>
                      <a:pt x="4113" y="20729"/>
                    </a:lnTo>
                    <a:lnTo>
                      <a:pt x="5005" y="20726"/>
                    </a:lnTo>
                    <a:lnTo>
                      <a:pt x="5367" y="20205"/>
                    </a:lnTo>
                    <a:lnTo>
                      <a:pt x="5853" y="20205"/>
                    </a:lnTo>
                    <a:lnTo>
                      <a:pt x="6136" y="20554"/>
                    </a:lnTo>
                    <a:lnTo>
                      <a:pt x="6379" y="19568"/>
                    </a:lnTo>
                    <a:lnTo>
                      <a:pt x="7070" y="19513"/>
                    </a:lnTo>
                    <a:lnTo>
                      <a:pt x="7555" y="19746"/>
                    </a:lnTo>
                    <a:lnTo>
                      <a:pt x="8043" y="19685"/>
                    </a:lnTo>
                    <a:lnTo>
                      <a:pt x="8325" y="20019"/>
                    </a:lnTo>
                    <a:lnTo>
                      <a:pt x="8567" y="19275"/>
                    </a:lnTo>
                    <a:lnTo>
                      <a:pt x="9455" y="19158"/>
                    </a:lnTo>
                    <a:lnTo>
                      <a:pt x="9857" y="19454"/>
                    </a:lnTo>
                    <a:lnTo>
                      <a:pt x="10748" y="19046"/>
                    </a:lnTo>
                    <a:lnTo>
                      <a:pt x="11274" y="18757"/>
                    </a:lnTo>
                    <a:lnTo>
                      <a:pt x="11639" y="18237"/>
                    </a:lnTo>
                    <a:lnTo>
                      <a:pt x="12046" y="18000"/>
                    </a:lnTo>
                    <a:lnTo>
                      <a:pt x="12248" y="17243"/>
                    </a:lnTo>
                    <a:lnTo>
                      <a:pt x="12370" y="16311"/>
                    </a:lnTo>
                    <a:lnTo>
                      <a:pt x="12855" y="16248"/>
                    </a:lnTo>
                    <a:lnTo>
                      <a:pt x="13341" y="16888"/>
                    </a:lnTo>
                    <a:lnTo>
                      <a:pt x="13543" y="16481"/>
                    </a:lnTo>
                    <a:lnTo>
                      <a:pt x="14109" y="17005"/>
                    </a:lnTo>
                    <a:lnTo>
                      <a:pt x="14473" y="16015"/>
                    </a:lnTo>
                    <a:lnTo>
                      <a:pt x="14755" y="14501"/>
                    </a:lnTo>
                    <a:lnTo>
                      <a:pt x="15200" y="14559"/>
                    </a:lnTo>
                    <a:lnTo>
                      <a:pt x="15402" y="14209"/>
                    </a:lnTo>
                    <a:lnTo>
                      <a:pt x="15603" y="13631"/>
                    </a:lnTo>
                    <a:lnTo>
                      <a:pt x="16210" y="13457"/>
                    </a:lnTo>
                    <a:lnTo>
                      <a:pt x="16331" y="12758"/>
                    </a:lnTo>
                    <a:lnTo>
                      <a:pt x="17057" y="13046"/>
                    </a:lnTo>
                    <a:lnTo>
                      <a:pt x="17017" y="11991"/>
                    </a:lnTo>
                    <a:lnTo>
                      <a:pt x="17300" y="11409"/>
                    </a:lnTo>
                    <a:lnTo>
                      <a:pt x="17867" y="11700"/>
                    </a:lnTo>
                    <a:lnTo>
                      <a:pt x="17988" y="11056"/>
                    </a:lnTo>
                    <a:lnTo>
                      <a:pt x="18266" y="10768"/>
                    </a:lnTo>
                    <a:lnTo>
                      <a:pt x="18351" y="8903"/>
                    </a:lnTo>
                    <a:lnTo>
                      <a:pt x="18553" y="7913"/>
                    </a:lnTo>
                    <a:lnTo>
                      <a:pt x="19203" y="8267"/>
                    </a:lnTo>
                    <a:lnTo>
                      <a:pt x="19291" y="6110"/>
                    </a:lnTo>
                    <a:lnTo>
                      <a:pt x="19457" y="6468"/>
                    </a:lnTo>
                    <a:lnTo>
                      <a:pt x="19457" y="4078"/>
                    </a:lnTo>
                    <a:lnTo>
                      <a:pt x="19734" y="2961"/>
                    </a:lnTo>
                    <a:lnTo>
                      <a:pt x="20057" y="2327"/>
                    </a:lnTo>
                    <a:lnTo>
                      <a:pt x="20465" y="2446"/>
                    </a:lnTo>
                    <a:lnTo>
                      <a:pt x="20506" y="4309"/>
                    </a:lnTo>
                    <a:lnTo>
                      <a:pt x="20791" y="4074"/>
                    </a:lnTo>
                    <a:lnTo>
                      <a:pt x="21074" y="2851"/>
                    </a:lnTo>
                    <a:lnTo>
                      <a:pt x="21155" y="1745"/>
                    </a:lnTo>
                    <a:lnTo>
                      <a:pt x="21438" y="58"/>
                    </a:lnTo>
                    <a:lnTo>
                      <a:pt x="21600" y="0"/>
                    </a:lnTo>
                    <a:lnTo>
                      <a:pt x="21480" y="21550"/>
                    </a:lnTo>
                    <a:lnTo>
                      <a:pt x="0" y="21600"/>
                    </a:lnTo>
                    <a:close/>
                    <a:moveTo>
                      <a:pt x="0" y="21600"/>
                    </a:moveTo>
                  </a:path>
                </a:pathLst>
              </a:custGeom>
              <a:gradFill rotWithShape="0">
                <a:gsLst>
                  <a:gs pos="0">
                    <a:srgbClr val="1A5DAC"/>
                  </a:gs>
                  <a:gs pos="100000">
                    <a:srgbClr val="004285"/>
                  </a:gs>
                </a:gsLst>
                <a:lin ang="5400000" scaled="1"/>
              </a:gradFill>
              <a:ln>
                <a:noFill/>
              </a:ln>
              <a:extLst>
                <a:ext uri="{91240B29-F687-4F45-9708-019B960494DF}">
                  <a14:hiddenLine xmlns:a14="http://schemas.microsoft.com/office/drawing/2010/main" w="19050" cap="flat">
                    <a:solidFill>
                      <a:srgbClr val="000000"/>
                    </a:solidFill>
                    <a:miter lim="800000"/>
                    <a:headEnd type="none" w="med" len="med"/>
                    <a:tailEnd type="oval" w="med" len="med"/>
                  </a14:hiddenLine>
                </a:ext>
              </a:extLst>
            </p:spPr>
            <p:txBody>
              <a:bodyPr lIns="0" tIns="0" rIns="0" bIns="0"/>
              <a:lstStyle/>
              <a:p>
                <a:endParaRPr lang="en-US"/>
              </a:p>
            </p:txBody>
          </p:sp>
          <p:sp>
            <p:nvSpPr>
              <p:cNvPr id="82985" name="Freeform 30"/>
              <p:cNvSpPr>
                <a:spLocks/>
              </p:cNvSpPr>
              <p:nvPr/>
            </p:nvSpPr>
            <p:spPr bwMode="auto">
              <a:xfrm>
                <a:off x="2121" y="188"/>
                <a:ext cx="576" cy="243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1600"/>
                  <a:gd name="T106" fmla="*/ 0 h 21600"/>
                  <a:gd name="T107" fmla="*/ 21600 w 21600"/>
                  <a:gd name="T108" fmla="*/ 21600 h 2160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1600" h="21600">
                    <a:moveTo>
                      <a:pt x="21600" y="21597"/>
                    </a:moveTo>
                    <a:lnTo>
                      <a:pt x="20869" y="3048"/>
                    </a:lnTo>
                    <a:lnTo>
                      <a:pt x="20250" y="2375"/>
                    </a:lnTo>
                    <a:lnTo>
                      <a:pt x="19636" y="1802"/>
                    </a:lnTo>
                    <a:lnTo>
                      <a:pt x="19469" y="1131"/>
                    </a:lnTo>
                    <a:lnTo>
                      <a:pt x="18861" y="670"/>
                    </a:lnTo>
                    <a:lnTo>
                      <a:pt x="17947" y="67"/>
                    </a:lnTo>
                    <a:lnTo>
                      <a:pt x="16545" y="0"/>
                    </a:lnTo>
                    <a:lnTo>
                      <a:pt x="16396" y="1736"/>
                    </a:lnTo>
                    <a:lnTo>
                      <a:pt x="15782" y="1381"/>
                    </a:lnTo>
                    <a:lnTo>
                      <a:pt x="15474" y="3298"/>
                    </a:lnTo>
                    <a:lnTo>
                      <a:pt x="14860" y="3582"/>
                    </a:lnTo>
                    <a:lnTo>
                      <a:pt x="14092" y="3369"/>
                    </a:lnTo>
                    <a:lnTo>
                      <a:pt x="14099" y="3050"/>
                    </a:lnTo>
                    <a:lnTo>
                      <a:pt x="13024" y="3050"/>
                    </a:lnTo>
                    <a:lnTo>
                      <a:pt x="12381" y="3892"/>
                    </a:lnTo>
                    <a:lnTo>
                      <a:pt x="11588" y="4208"/>
                    </a:lnTo>
                    <a:lnTo>
                      <a:pt x="11128" y="5379"/>
                    </a:lnTo>
                    <a:lnTo>
                      <a:pt x="9427" y="5985"/>
                    </a:lnTo>
                    <a:lnTo>
                      <a:pt x="8528" y="6693"/>
                    </a:lnTo>
                    <a:lnTo>
                      <a:pt x="7760" y="5345"/>
                    </a:lnTo>
                    <a:lnTo>
                      <a:pt x="6532" y="5345"/>
                    </a:lnTo>
                    <a:lnTo>
                      <a:pt x="6378" y="6444"/>
                    </a:lnTo>
                    <a:lnTo>
                      <a:pt x="5757" y="6478"/>
                    </a:lnTo>
                    <a:lnTo>
                      <a:pt x="5742" y="7247"/>
                    </a:lnTo>
                    <a:lnTo>
                      <a:pt x="4382" y="7212"/>
                    </a:lnTo>
                    <a:lnTo>
                      <a:pt x="3307" y="7605"/>
                    </a:lnTo>
                    <a:lnTo>
                      <a:pt x="3300" y="8556"/>
                    </a:lnTo>
                    <a:lnTo>
                      <a:pt x="2532" y="8378"/>
                    </a:lnTo>
                    <a:lnTo>
                      <a:pt x="2379" y="10226"/>
                    </a:lnTo>
                    <a:lnTo>
                      <a:pt x="1457" y="9268"/>
                    </a:lnTo>
                    <a:lnTo>
                      <a:pt x="240" y="8490"/>
                    </a:lnTo>
                    <a:lnTo>
                      <a:pt x="0" y="21600"/>
                    </a:lnTo>
                    <a:lnTo>
                      <a:pt x="21600" y="21597"/>
                    </a:lnTo>
                    <a:close/>
                    <a:moveTo>
                      <a:pt x="21600" y="21597"/>
                    </a:moveTo>
                  </a:path>
                </a:pathLst>
              </a:custGeom>
              <a:solidFill>
                <a:srgbClr val="FFFFFF"/>
              </a:solidFill>
              <a:ln>
                <a:noFill/>
              </a:ln>
              <a:extLst>
                <a:ext uri="{91240B29-F687-4F45-9708-019B960494DF}">
                  <a14:hiddenLine xmlns:a14="http://schemas.microsoft.com/office/drawing/2010/main" w="19050" cap="flat">
                    <a:solidFill>
                      <a:srgbClr val="000000"/>
                    </a:solidFill>
                    <a:miter lim="800000"/>
                    <a:headEnd type="none" w="med" len="med"/>
                    <a:tailEnd type="oval" w="med" len="med"/>
                  </a14:hiddenLine>
                </a:ext>
              </a:extLst>
            </p:spPr>
            <p:txBody>
              <a:bodyPr lIns="0" tIns="0" rIns="0" bIns="0"/>
              <a:lstStyle/>
              <a:p>
                <a:endParaRPr lang="en-US"/>
              </a:p>
            </p:txBody>
          </p:sp>
          <p:sp>
            <p:nvSpPr>
              <p:cNvPr id="82986" name="Freeform 31"/>
              <p:cNvSpPr>
                <a:spLocks/>
              </p:cNvSpPr>
              <p:nvPr/>
            </p:nvSpPr>
            <p:spPr bwMode="auto">
              <a:xfrm>
                <a:off x="2682" y="0"/>
                <a:ext cx="2898" cy="263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w 21600"/>
                  <a:gd name="T119" fmla="*/ 0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600"/>
                  <a:gd name="T181" fmla="*/ 0 h 21600"/>
                  <a:gd name="T182" fmla="*/ 21600 w 21600"/>
                  <a:gd name="T183" fmla="*/ 21600 h 216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600" h="21600">
                    <a:moveTo>
                      <a:pt x="21600" y="21600"/>
                    </a:moveTo>
                    <a:lnTo>
                      <a:pt x="21391" y="21272"/>
                    </a:lnTo>
                    <a:lnTo>
                      <a:pt x="21115" y="20976"/>
                    </a:lnTo>
                    <a:lnTo>
                      <a:pt x="20874" y="21044"/>
                    </a:lnTo>
                    <a:lnTo>
                      <a:pt x="20397" y="21042"/>
                    </a:lnTo>
                    <a:lnTo>
                      <a:pt x="20245" y="20681"/>
                    </a:lnTo>
                    <a:lnTo>
                      <a:pt x="20007" y="20648"/>
                    </a:lnTo>
                    <a:lnTo>
                      <a:pt x="19884" y="21009"/>
                    </a:lnTo>
                    <a:lnTo>
                      <a:pt x="19644" y="20845"/>
                    </a:lnTo>
                    <a:lnTo>
                      <a:pt x="19552" y="20549"/>
                    </a:lnTo>
                    <a:lnTo>
                      <a:pt x="19343" y="20516"/>
                    </a:lnTo>
                    <a:lnTo>
                      <a:pt x="19224" y="20713"/>
                    </a:lnTo>
                    <a:lnTo>
                      <a:pt x="19074" y="20552"/>
                    </a:lnTo>
                    <a:lnTo>
                      <a:pt x="18716" y="20486"/>
                    </a:lnTo>
                    <a:lnTo>
                      <a:pt x="18625" y="20387"/>
                    </a:lnTo>
                    <a:lnTo>
                      <a:pt x="18418" y="20387"/>
                    </a:lnTo>
                    <a:lnTo>
                      <a:pt x="18330" y="20583"/>
                    </a:lnTo>
                    <a:lnTo>
                      <a:pt x="18064" y="20683"/>
                    </a:lnTo>
                    <a:lnTo>
                      <a:pt x="17974" y="20552"/>
                    </a:lnTo>
                    <a:lnTo>
                      <a:pt x="17762" y="20319"/>
                    </a:lnTo>
                    <a:lnTo>
                      <a:pt x="17494" y="20286"/>
                    </a:lnTo>
                    <a:lnTo>
                      <a:pt x="17286" y="20385"/>
                    </a:lnTo>
                    <a:lnTo>
                      <a:pt x="17196" y="20155"/>
                    </a:lnTo>
                    <a:lnTo>
                      <a:pt x="16986" y="20025"/>
                    </a:lnTo>
                    <a:lnTo>
                      <a:pt x="16688" y="20125"/>
                    </a:lnTo>
                    <a:lnTo>
                      <a:pt x="16539" y="20353"/>
                    </a:lnTo>
                    <a:lnTo>
                      <a:pt x="16330" y="20058"/>
                    </a:lnTo>
                    <a:lnTo>
                      <a:pt x="16092" y="19730"/>
                    </a:lnTo>
                    <a:lnTo>
                      <a:pt x="15882" y="19436"/>
                    </a:lnTo>
                    <a:lnTo>
                      <a:pt x="15763" y="19568"/>
                    </a:lnTo>
                    <a:lnTo>
                      <a:pt x="15582" y="19763"/>
                    </a:lnTo>
                    <a:lnTo>
                      <a:pt x="15463" y="19533"/>
                    </a:lnTo>
                    <a:lnTo>
                      <a:pt x="15048" y="19632"/>
                    </a:lnTo>
                    <a:lnTo>
                      <a:pt x="14928" y="19239"/>
                    </a:lnTo>
                    <a:lnTo>
                      <a:pt x="14779" y="18975"/>
                    </a:lnTo>
                    <a:lnTo>
                      <a:pt x="14601" y="18942"/>
                    </a:lnTo>
                    <a:lnTo>
                      <a:pt x="14512" y="19106"/>
                    </a:lnTo>
                    <a:lnTo>
                      <a:pt x="14392" y="18777"/>
                    </a:lnTo>
                    <a:lnTo>
                      <a:pt x="14124" y="18744"/>
                    </a:lnTo>
                    <a:lnTo>
                      <a:pt x="13945" y="18809"/>
                    </a:lnTo>
                    <a:lnTo>
                      <a:pt x="13766" y="18678"/>
                    </a:lnTo>
                    <a:lnTo>
                      <a:pt x="13588" y="18390"/>
                    </a:lnTo>
                    <a:lnTo>
                      <a:pt x="13441" y="17963"/>
                    </a:lnTo>
                    <a:lnTo>
                      <a:pt x="13173" y="17866"/>
                    </a:lnTo>
                    <a:lnTo>
                      <a:pt x="13143" y="18162"/>
                    </a:lnTo>
                    <a:lnTo>
                      <a:pt x="12994" y="18162"/>
                    </a:lnTo>
                    <a:lnTo>
                      <a:pt x="12964" y="17669"/>
                    </a:lnTo>
                    <a:lnTo>
                      <a:pt x="12698" y="17568"/>
                    </a:lnTo>
                    <a:lnTo>
                      <a:pt x="12607" y="17831"/>
                    </a:lnTo>
                    <a:lnTo>
                      <a:pt x="12428" y="17568"/>
                    </a:lnTo>
                    <a:lnTo>
                      <a:pt x="12278" y="17337"/>
                    </a:lnTo>
                    <a:lnTo>
                      <a:pt x="12127" y="17109"/>
                    </a:lnTo>
                    <a:lnTo>
                      <a:pt x="11919" y="17240"/>
                    </a:lnTo>
                    <a:lnTo>
                      <a:pt x="11886" y="16714"/>
                    </a:lnTo>
                    <a:lnTo>
                      <a:pt x="11737" y="16879"/>
                    </a:lnTo>
                    <a:lnTo>
                      <a:pt x="11678" y="16320"/>
                    </a:lnTo>
                    <a:lnTo>
                      <a:pt x="11380" y="16520"/>
                    </a:lnTo>
                    <a:lnTo>
                      <a:pt x="11292" y="17172"/>
                    </a:lnTo>
                    <a:lnTo>
                      <a:pt x="11205" y="16122"/>
                    </a:lnTo>
                    <a:lnTo>
                      <a:pt x="10788" y="16549"/>
                    </a:lnTo>
                    <a:lnTo>
                      <a:pt x="10698" y="15531"/>
                    </a:lnTo>
                    <a:lnTo>
                      <a:pt x="10430" y="15629"/>
                    </a:lnTo>
                    <a:lnTo>
                      <a:pt x="10254" y="15332"/>
                    </a:lnTo>
                    <a:lnTo>
                      <a:pt x="9926" y="15398"/>
                    </a:lnTo>
                    <a:lnTo>
                      <a:pt x="9866" y="14675"/>
                    </a:lnTo>
                    <a:lnTo>
                      <a:pt x="9777" y="13887"/>
                    </a:lnTo>
                    <a:lnTo>
                      <a:pt x="9328" y="14187"/>
                    </a:lnTo>
                    <a:lnTo>
                      <a:pt x="9271" y="13336"/>
                    </a:lnTo>
                    <a:lnTo>
                      <a:pt x="8734" y="13303"/>
                    </a:lnTo>
                    <a:lnTo>
                      <a:pt x="8645" y="11825"/>
                    </a:lnTo>
                    <a:lnTo>
                      <a:pt x="8436" y="11858"/>
                    </a:lnTo>
                    <a:lnTo>
                      <a:pt x="8435" y="12402"/>
                    </a:lnTo>
                    <a:lnTo>
                      <a:pt x="8345" y="12651"/>
                    </a:lnTo>
                    <a:lnTo>
                      <a:pt x="8197" y="12491"/>
                    </a:lnTo>
                    <a:lnTo>
                      <a:pt x="8167" y="11537"/>
                    </a:lnTo>
                    <a:lnTo>
                      <a:pt x="7958" y="11405"/>
                    </a:lnTo>
                    <a:lnTo>
                      <a:pt x="7869" y="11800"/>
                    </a:lnTo>
                    <a:lnTo>
                      <a:pt x="7690" y="11140"/>
                    </a:lnTo>
                    <a:lnTo>
                      <a:pt x="7302" y="11075"/>
                    </a:lnTo>
                    <a:lnTo>
                      <a:pt x="7212" y="9826"/>
                    </a:lnTo>
                    <a:lnTo>
                      <a:pt x="6824" y="9695"/>
                    </a:lnTo>
                    <a:lnTo>
                      <a:pt x="6735" y="8875"/>
                    </a:lnTo>
                    <a:lnTo>
                      <a:pt x="6256" y="7956"/>
                    </a:lnTo>
                    <a:lnTo>
                      <a:pt x="6108" y="6576"/>
                    </a:lnTo>
                    <a:lnTo>
                      <a:pt x="5959" y="5098"/>
                    </a:lnTo>
                    <a:lnTo>
                      <a:pt x="5750" y="5098"/>
                    </a:lnTo>
                    <a:lnTo>
                      <a:pt x="5601" y="6313"/>
                    </a:lnTo>
                    <a:lnTo>
                      <a:pt x="5303" y="6477"/>
                    </a:lnTo>
                    <a:lnTo>
                      <a:pt x="5184" y="8414"/>
                    </a:lnTo>
                    <a:lnTo>
                      <a:pt x="4978" y="8480"/>
                    </a:lnTo>
                    <a:lnTo>
                      <a:pt x="4829" y="6148"/>
                    </a:lnTo>
                    <a:lnTo>
                      <a:pt x="4471" y="6148"/>
                    </a:lnTo>
                    <a:lnTo>
                      <a:pt x="4292" y="3615"/>
                    </a:lnTo>
                    <a:lnTo>
                      <a:pt x="3963" y="5424"/>
                    </a:lnTo>
                    <a:lnTo>
                      <a:pt x="3605" y="4111"/>
                    </a:lnTo>
                    <a:lnTo>
                      <a:pt x="3399" y="1514"/>
                    </a:lnTo>
                    <a:lnTo>
                      <a:pt x="3220" y="1482"/>
                    </a:lnTo>
                    <a:lnTo>
                      <a:pt x="3161" y="1876"/>
                    </a:lnTo>
                    <a:lnTo>
                      <a:pt x="2922" y="1153"/>
                    </a:lnTo>
                    <a:lnTo>
                      <a:pt x="2652" y="1086"/>
                    </a:lnTo>
                    <a:lnTo>
                      <a:pt x="2558" y="3055"/>
                    </a:lnTo>
                    <a:lnTo>
                      <a:pt x="2290" y="3220"/>
                    </a:lnTo>
                    <a:lnTo>
                      <a:pt x="2201" y="2793"/>
                    </a:lnTo>
                    <a:lnTo>
                      <a:pt x="1962" y="2827"/>
                    </a:lnTo>
                    <a:lnTo>
                      <a:pt x="1933" y="4665"/>
                    </a:lnTo>
                    <a:lnTo>
                      <a:pt x="1695" y="2497"/>
                    </a:lnTo>
                    <a:lnTo>
                      <a:pt x="1457" y="2760"/>
                    </a:lnTo>
                    <a:lnTo>
                      <a:pt x="1307" y="2693"/>
                    </a:lnTo>
                    <a:lnTo>
                      <a:pt x="1187" y="1798"/>
                    </a:lnTo>
                    <a:lnTo>
                      <a:pt x="977" y="1775"/>
                    </a:lnTo>
                    <a:lnTo>
                      <a:pt x="918" y="4994"/>
                    </a:lnTo>
                    <a:lnTo>
                      <a:pt x="681" y="1838"/>
                    </a:lnTo>
                    <a:lnTo>
                      <a:pt x="623" y="0"/>
                    </a:lnTo>
                    <a:lnTo>
                      <a:pt x="355" y="0"/>
                    </a:lnTo>
                    <a:lnTo>
                      <a:pt x="206" y="690"/>
                    </a:lnTo>
                    <a:lnTo>
                      <a:pt x="176" y="1575"/>
                    </a:lnTo>
                    <a:lnTo>
                      <a:pt x="28" y="3350"/>
                    </a:lnTo>
                    <a:lnTo>
                      <a:pt x="0" y="4533"/>
                    </a:lnTo>
                    <a:lnTo>
                      <a:pt x="82" y="21538"/>
                    </a:lnTo>
                    <a:lnTo>
                      <a:pt x="21600" y="21600"/>
                    </a:lnTo>
                    <a:close/>
                    <a:moveTo>
                      <a:pt x="21600" y="21600"/>
                    </a:moveTo>
                  </a:path>
                </a:pathLst>
              </a:custGeom>
              <a:gradFill rotWithShape="0">
                <a:gsLst>
                  <a:gs pos="0">
                    <a:srgbClr val="DD181A"/>
                  </a:gs>
                  <a:gs pos="100000">
                    <a:srgbClr val="9E0F00"/>
                  </a:gs>
                </a:gsLst>
                <a:lin ang="540000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 </a:t>
                </a:r>
              </a:p>
            </p:txBody>
          </p:sp>
        </p:grpSp>
        <p:sp>
          <p:nvSpPr>
            <p:cNvPr id="82983" name="Freeform 33"/>
            <p:cNvSpPr>
              <a:spLocks/>
            </p:cNvSpPr>
            <p:nvPr/>
          </p:nvSpPr>
          <p:spPr bwMode="auto">
            <a:xfrm>
              <a:off x="4367" y="2140"/>
              <a:ext cx="1215" cy="49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600"/>
                <a:gd name="T157" fmla="*/ 0 h 21600"/>
                <a:gd name="T158" fmla="*/ 21600 w 21600"/>
                <a:gd name="T159" fmla="*/ 21600 h 216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600" h="21600">
                  <a:moveTo>
                    <a:pt x="5" y="21460"/>
                  </a:moveTo>
                  <a:lnTo>
                    <a:pt x="21600" y="21600"/>
                  </a:lnTo>
                  <a:lnTo>
                    <a:pt x="21102" y="19840"/>
                  </a:lnTo>
                  <a:lnTo>
                    <a:pt x="20442" y="18258"/>
                  </a:lnTo>
                  <a:lnTo>
                    <a:pt x="19867" y="18623"/>
                  </a:lnTo>
                  <a:lnTo>
                    <a:pt x="18729" y="18610"/>
                  </a:lnTo>
                  <a:lnTo>
                    <a:pt x="18368" y="16674"/>
                  </a:lnTo>
                  <a:lnTo>
                    <a:pt x="17799" y="16498"/>
                  </a:lnTo>
                  <a:lnTo>
                    <a:pt x="17506" y="18434"/>
                  </a:lnTo>
                  <a:lnTo>
                    <a:pt x="16932" y="17554"/>
                  </a:lnTo>
                  <a:lnTo>
                    <a:pt x="16713" y="15970"/>
                  </a:lnTo>
                  <a:lnTo>
                    <a:pt x="16215" y="15794"/>
                  </a:lnTo>
                  <a:lnTo>
                    <a:pt x="15931" y="16850"/>
                  </a:lnTo>
                  <a:lnTo>
                    <a:pt x="15572" y="15983"/>
                  </a:lnTo>
                  <a:lnTo>
                    <a:pt x="14719" y="15631"/>
                  </a:lnTo>
                  <a:lnTo>
                    <a:pt x="14500" y="15103"/>
                  </a:lnTo>
                  <a:lnTo>
                    <a:pt x="14008" y="15103"/>
                  </a:lnTo>
                  <a:lnTo>
                    <a:pt x="13797" y="16152"/>
                  </a:lnTo>
                  <a:lnTo>
                    <a:pt x="13162" y="16687"/>
                  </a:lnTo>
                  <a:lnTo>
                    <a:pt x="12949" y="15983"/>
                  </a:lnTo>
                  <a:lnTo>
                    <a:pt x="12443" y="14736"/>
                  </a:lnTo>
                  <a:lnTo>
                    <a:pt x="11803" y="14560"/>
                  </a:lnTo>
                  <a:lnTo>
                    <a:pt x="11308" y="15088"/>
                  </a:lnTo>
                  <a:lnTo>
                    <a:pt x="11092" y="13856"/>
                  </a:lnTo>
                  <a:lnTo>
                    <a:pt x="10591" y="13160"/>
                  </a:lnTo>
                  <a:lnTo>
                    <a:pt x="9880" y="13695"/>
                  </a:lnTo>
                  <a:lnTo>
                    <a:pt x="9524" y="14920"/>
                  </a:lnTo>
                  <a:lnTo>
                    <a:pt x="9026" y="13336"/>
                  </a:lnTo>
                  <a:lnTo>
                    <a:pt x="8457" y="11584"/>
                  </a:lnTo>
                  <a:lnTo>
                    <a:pt x="7956" y="10007"/>
                  </a:lnTo>
                  <a:lnTo>
                    <a:pt x="7672" y="10711"/>
                  </a:lnTo>
                  <a:lnTo>
                    <a:pt x="7242" y="11760"/>
                  </a:lnTo>
                  <a:lnTo>
                    <a:pt x="6958" y="10528"/>
                  </a:lnTo>
                  <a:lnTo>
                    <a:pt x="5967" y="11056"/>
                  </a:lnTo>
                  <a:lnTo>
                    <a:pt x="5680" y="8952"/>
                  </a:lnTo>
                  <a:lnTo>
                    <a:pt x="5324" y="7536"/>
                  </a:lnTo>
                  <a:lnTo>
                    <a:pt x="4900" y="7360"/>
                  </a:lnTo>
                  <a:lnTo>
                    <a:pt x="4687" y="8240"/>
                  </a:lnTo>
                  <a:lnTo>
                    <a:pt x="4402" y="6473"/>
                  </a:lnTo>
                  <a:lnTo>
                    <a:pt x="3762" y="6297"/>
                  </a:lnTo>
                  <a:lnTo>
                    <a:pt x="3336" y="6649"/>
                  </a:lnTo>
                  <a:lnTo>
                    <a:pt x="2909" y="5945"/>
                  </a:lnTo>
                  <a:lnTo>
                    <a:pt x="2484" y="4399"/>
                  </a:lnTo>
                  <a:lnTo>
                    <a:pt x="2134" y="2112"/>
                  </a:lnTo>
                  <a:lnTo>
                    <a:pt x="1494" y="1597"/>
                  </a:lnTo>
                  <a:lnTo>
                    <a:pt x="1422" y="3181"/>
                  </a:lnTo>
                  <a:lnTo>
                    <a:pt x="1067" y="3181"/>
                  </a:lnTo>
                  <a:lnTo>
                    <a:pt x="996" y="541"/>
                  </a:lnTo>
                  <a:lnTo>
                    <a:pt x="361" y="0"/>
                  </a:lnTo>
                  <a:lnTo>
                    <a:pt x="0" y="1408"/>
                  </a:lnTo>
                  <a:lnTo>
                    <a:pt x="5" y="21460"/>
                  </a:lnTo>
                  <a:close/>
                  <a:moveTo>
                    <a:pt x="5" y="21460"/>
                  </a:moveTo>
                </a:path>
              </a:pathLst>
            </a:custGeom>
            <a:gradFill rotWithShape="0">
              <a:gsLst>
                <a:gs pos="0">
                  <a:srgbClr val="580708"/>
                </a:gs>
                <a:gs pos="100000">
                  <a:srgbClr val="52000A"/>
                </a:gs>
              </a:gsLst>
              <a:lin ang="540000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 </a:t>
              </a:r>
            </a:p>
          </p:txBody>
        </p:sp>
      </p:grpSp>
      <p:grpSp>
        <p:nvGrpSpPr>
          <p:cNvPr id="82975" name="Group 41"/>
          <p:cNvGrpSpPr>
            <a:grpSpLocks/>
          </p:cNvGrpSpPr>
          <p:nvPr/>
        </p:nvGrpSpPr>
        <p:grpSpPr bwMode="auto">
          <a:xfrm>
            <a:off x="696516" y="1616273"/>
            <a:ext cx="232172" cy="4137794"/>
            <a:chOff x="32" y="0"/>
            <a:chExt cx="208" cy="3707"/>
          </a:xfrm>
        </p:grpSpPr>
        <p:sp>
          <p:nvSpPr>
            <p:cNvPr id="82976" name="Rectangle 35"/>
            <p:cNvSpPr>
              <a:spLocks/>
            </p:cNvSpPr>
            <p:nvPr/>
          </p:nvSpPr>
          <p:spPr bwMode="auto">
            <a:xfrm>
              <a:off x="32" y="0"/>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0.5</a:t>
              </a:r>
            </a:p>
          </p:txBody>
        </p:sp>
        <p:sp>
          <p:nvSpPr>
            <p:cNvPr id="82977" name="Rectangle 36"/>
            <p:cNvSpPr>
              <a:spLocks/>
            </p:cNvSpPr>
            <p:nvPr/>
          </p:nvSpPr>
          <p:spPr bwMode="auto">
            <a:xfrm>
              <a:off x="32" y="696"/>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0.4</a:t>
              </a:r>
            </a:p>
          </p:txBody>
        </p:sp>
        <p:sp>
          <p:nvSpPr>
            <p:cNvPr id="82978" name="Rectangle 37"/>
            <p:cNvSpPr>
              <a:spLocks/>
            </p:cNvSpPr>
            <p:nvPr/>
          </p:nvSpPr>
          <p:spPr bwMode="auto">
            <a:xfrm>
              <a:off x="32" y="1416"/>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0.3</a:t>
              </a:r>
            </a:p>
          </p:txBody>
        </p:sp>
        <p:sp>
          <p:nvSpPr>
            <p:cNvPr id="82979" name="Rectangle 38"/>
            <p:cNvSpPr>
              <a:spLocks/>
            </p:cNvSpPr>
            <p:nvPr/>
          </p:nvSpPr>
          <p:spPr bwMode="auto">
            <a:xfrm>
              <a:off x="32" y="2120"/>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0.2</a:t>
              </a:r>
            </a:p>
          </p:txBody>
        </p:sp>
        <p:sp>
          <p:nvSpPr>
            <p:cNvPr id="82980" name="Rectangle 39"/>
            <p:cNvSpPr>
              <a:spLocks/>
            </p:cNvSpPr>
            <p:nvPr/>
          </p:nvSpPr>
          <p:spPr bwMode="auto">
            <a:xfrm>
              <a:off x="32" y="2824"/>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0.1</a:t>
              </a:r>
            </a:p>
          </p:txBody>
        </p:sp>
        <p:sp>
          <p:nvSpPr>
            <p:cNvPr id="82981" name="Rectangle 40"/>
            <p:cNvSpPr>
              <a:spLocks/>
            </p:cNvSpPr>
            <p:nvPr/>
          </p:nvSpPr>
          <p:spPr bwMode="auto">
            <a:xfrm>
              <a:off x="157" y="3528"/>
              <a:ext cx="83"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a:t>
              </a:r>
            </a:p>
          </p:txBody>
        </p:sp>
      </p:grpSp>
      <p:sp>
        <p:nvSpPr>
          <p:cNvPr id="82962" name="Freeform 17"/>
          <p:cNvSpPr>
            <a:spLocks/>
          </p:cNvSpPr>
          <p:nvPr/>
        </p:nvSpPr>
        <p:spPr bwMode="auto">
          <a:xfrm>
            <a:off x="1062633" y="2490267"/>
            <a:ext cx="7045523" cy="3189014"/>
          </a:xfrm>
          <a:custGeom>
            <a:avLst/>
            <a:gdLst>
              <a:gd name="T0" fmla="*/ 0 w 21600"/>
              <a:gd name="T1" fmla="*/ 2147483647 h 21344"/>
              <a:gd name="T2" fmla="*/ 2147483647 w 21600"/>
              <a:gd name="T3" fmla="*/ 2147483647 h 21344"/>
              <a:gd name="T4" fmla="*/ 2147483647 w 21600"/>
              <a:gd name="T5" fmla="*/ 2147483647 h 21344"/>
              <a:gd name="T6" fmla="*/ 2147483647 w 21600"/>
              <a:gd name="T7" fmla="*/ 2147483647 h 21344"/>
              <a:gd name="T8" fmla="*/ 2147483647 w 21600"/>
              <a:gd name="T9" fmla="*/ 2147483647 h 21344"/>
              <a:gd name="T10" fmla="*/ 2147483647 w 21600"/>
              <a:gd name="T11" fmla="*/ 2147483647 h 21344"/>
              <a:gd name="T12" fmla="*/ 2147483647 w 21600"/>
              <a:gd name="T13" fmla="*/ 2147483647 h 21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344">
                <a:moveTo>
                  <a:pt x="0" y="21344"/>
                </a:moveTo>
                <a:lnTo>
                  <a:pt x="3471" y="21298"/>
                </a:lnTo>
                <a:cubicBezTo>
                  <a:pt x="3471" y="21298"/>
                  <a:pt x="4393" y="21386"/>
                  <a:pt x="5497" y="20282"/>
                </a:cubicBezTo>
                <a:cubicBezTo>
                  <a:pt x="8131" y="17649"/>
                  <a:pt x="9119" y="103"/>
                  <a:pt x="10814" y="1"/>
                </a:cubicBezTo>
                <a:cubicBezTo>
                  <a:pt x="12508" y="-102"/>
                  <a:pt x="13655" y="17891"/>
                  <a:pt x="16043" y="20208"/>
                </a:cubicBezTo>
                <a:cubicBezTo>
                  <a:pt x="17372" y="21498"/>
                  <a:pt x="18307" y="21239"/>
                  <a:pt x="18307" y="21239"/>
                </a:cubicBezTo>
                <a:lnTo>
                  <a:pt x="21600" y="21284"/>
                </a:lnTo>
              </a:path>
            </a:pathLst>
          </a:custGeom>
          <a:noFill/>
          <a:ln w="63500" cap="flat">
            <a:solidFill>
              <a:srgbClr val="66950E"/>
            </a:solidFill>
            <a:prstDash val="solid"/>
            <a:miter lim="800000"/>
            <a:headEnd type="none" w="med" len="med"/>
            <a:tailEnd type="none" w="med" len="med"/>
          </a:ln>
          <a:effectLst>
            <a:outerShdw dist="38099" dir="5400000" algn="ctr" rotWithShape="0">
              <a:schemeClr val="bg2">
                <a:alpha val="79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Tree>
    <p:extLst>
      <p:ext uri="{BB962C8B-B14F-4D97-AF65-F5344CB8AC3E}">
        <p14:creationId xmlns:p14="http://schemas.microsoft.com/office/powerpoint/2010/main" val="3168046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1"/>
          <p:cNvGraphicFramePr>
            <a:graphicFrameLocks/>
          </p:cNvGraphicFramePr>
          <p:nvPr/>
        </p:nvGraphicFramePr>
        <p:xfrm>
          <a:off x="1053703" y="1732359"/>
          <a:ext cx="7036594" cy="3946922"/>
        </p:xfrm>
        <a:graphic>
          <a:graphicData uri="http://schemas.openxmlformats.org/presentationml/2006/ole">
            <mc:AlternateContent xmlns:mc="http://schemas.openxmlformats.org/markup-compatibility/2006">
              <mc:Choice xmlns:v="urn:schemas-microsoft-com:vml" Requires="v">
                <p:oleObj spid="_x0000_s609370" name="Chart" r:id="rId4" imgW="14059922" imgH="7887284" progId="MSGraph.Chart.8">
                  <p:embed/>
                </p:oleObj>
              </mc:Choice>
              <mc:Fallback>
                <p:oleObj name="Chart" r:id="rId4" imgW="14059922" imgH="7887284" progId="MSGraph.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3703" y="1732359"/>
                        <a:ext cx="7036594" cy="394692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83971" name="Rectangle 2"/>
          <p:cNvSpPr>
            <a:spLocks noGrp="1" noChangeArrowheads="1"/>
          </p:cNvSpPr>
          <p:nvPr>
            <p:ph type="title"/>
          </p:nvPr>
        </p:nvSpPr>
        <p:spPr/>
        <p:txBody>
          <a:bodyPr>
            <a:noAutofit/>
          </a:bodyPr>
          <a:lstStyle/>
          <a:p>
            <a:r>
              <a:rPr lang="en-US" altLang="en-US" sz="3200" dirty="0">
                <a:latin typeface="Tahoma" panose="020B0604030504040204" pitchFamily="34" charset="0"/>
                <a:ea typeface="Tahoma" panose="020B0604030504040204" pitchFamily="34" charset="0"/>
                <a:cs typeface="Tahoma" panose="020B0604030504040204" pitchFamily="34" charset="0"/>
              </a:rPr>
              <a:t>Summer Temperatures Have Shifted 2001 – 2011</a:t>
            </a:r>
            <a:r>
              <a:rPr lang="en-US" altLang="en-US" dirty="0"/>
              <a:t/>
            </a:r>
            <a:br>
              <a:rPr lang="en-US" altLang="en-US" dirty="0"/>
            </a:br>
            <a:endParaRPr lang="en-US" altLang="en-US" dirty="0"/>
          </a:p>
        </p:txBody>
      </p:sp>
      <p:sp>
        <p:nvSpPr>
          <p:cNvPr id="83972" name="Rectangle 3"/>
          <p:cNvSpPr>
            <a:spLocks noGrp="1" noChangeArrowheads="1"/>
          </p:cNvSpPr>
          <p:nvPr>
            <p:ph idx="1"/>
          </p:nvPr>
        </p:nvSpPr>
        <p:spPr/>
        <p:txBody>
          <a:bodyPr/>
          <a:lstStyle/>
          <a:p>
            <a:pPr marL="0" indent="0">
              <a:buNone/>
            </a:pPr>
            <a:endParaRPr lang="en-US" altLang="en-US" dirty="0"/>
          </a:p>
          <a:p>
            <a:pPr marL="0" indent="0">
              <a:buNone/>
            </a:pPr>
            <a:endParaRPr lang="en-US" altLang="en-US" dirty="0"/>
          </a:p>
        </p:txBody>
      </p:sp>
      <p:sp>
        <p:nvSpPr>
          <p:cNvPr id="83973" name="Rectangle 4"/>
          <p:cNvSpPr>
            <a:spLocks/>
          </p:cNvSpPr>
          <p:nvPr/>
        </p:nvSpPr>
        <p:spPr bwMode="auto">
          <a:xfrm rot="-5400000">
            <a:off x="-676213" y="3588611"/>
            <a:ext cx="216726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400">
                <a:solidFill>
                  <a:srgbClr val="FFC000"/>
                </a:solidFill>
              </a:rPr>
              <a:t>Frequency of Occurrence</a:t>
            </a:r>
          </a:p>
        </p:txBody>
      </p:sp>
      <p:sp>
        <p:nvSpPr>
          <p:cNvPr id="83974" name="Rectangle 5"/>
          <p:cNvSpPr>
            <a:spLocks/>
          </p:cNvSpPr>
          <p:nvPr/>
        </p:nvSpPr>
        <p:spPr bwMode="auto">
          <a:xfrm>
            <a:off x="3664604" y="6131347"/>
            <a:ext cx="17600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400">
                <a:solidFill>
                  <a:srgbClr val="FFC000"/>
                </a:solidFill>
              </a:rPr>
              <a:t>Deviation from Mean</a:t>
            </a:r>
          </a:p>
        </p:txBody>
      </p:sp>
      <p:sp>
        <p:nvSpPr>
          <p:cNvPr id="83975" name="Rectangle 6"/>
          <p:cNvSpPr>
            <a:spLocks/>
          </p:cNvSpPr>
          <p:nvPr/>
        </p:nvSpPr>
        <p:spPr bwMode="auto">
          <a:xfrm>
            <a:off x="4529462"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0</a:t>
            </a:r>
          </a:p>
        </p:txBody>
      </p:sp>
      <p:sp>
        <p:nvSpPr>
          <p:cNvPr id="83976" name="Rectangle 7"/>
          <p:cNvSpPr>
            <a:spLocks/>
          </p:cNvSpPr>
          <p:nvPr/>
        </p:nvSpPr>
        <p:spPr bwMode="auto">
          <a:xfrm>
            <a:off x="5234908"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1</a:t>
            </a:r>
          </a:p>
        </p:txBody>
      </p:sp>
      <p:sp>
        <p:nvSpPr>
          <p:cNvPr id="83977" name="Rectangle 8"/>
          <p:cNvSpPr>
            <a:spLocks/>
          </p:cNvSpPr>
          <p:nvPr/>
        </p:nvSpPr>
        <p:spPr bwMode="auto">
          <a:xfrm>
            <a:off x="5940353"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2</a:t>
            </a:r>
          </a:p>
        </p:txBody>
      </p:sp>
      <p:sp>
        <p:nvSpPr>
          <p:cNvPr id="83978" name="Rectangle 9"/>
          <p:cNvSpPr>
            <a:spLocks/>
          </p:cNvSpPr>
          <p:nvPr/>
        </p:nvSpPr>
        <p:spPr bwMode="auto">
          <a:xfrm>
            <a:off x="6645798"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3</a:t>
            </a:r>
          </a:p>
        </p:txBody>
      </p:sp>
      <p:sp>
        <p:nvSpPr>
          <p:cNvPr id="83979" name="Rectangle 10"/>
          <p:cNvSpPr>
            <a:spLocks/>
          </p:cNvSpPr>
          <p:nvPr/>
        </p:nvSpPr>
        <p:spPr bwMode="auto">
          <a:xfrm>
            <a:off x="7351244"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4</a:t>
            </a:r>
          </a:p>
        </p:txBody>
      </p:sp>
      <p:sp>
        <p:nvSpPr>
          <p:cNvPr id="83980" name="Rectangle 11"/>
          <p:cNvSpPr>
            <a:spLocks/>
          </p:cNvSpPr>
          <p:nvPr/>
        </p:nvSpPr>
        <p:spPr bwMode="auto">
          <a:xfrm>
            <a:off x="8056689" y="5813227"/>
            <a:ext cx="10740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5</a:t>
            </a:r>
          </a:p>
        </p:txBody>
      </p:sp>
      <p:sp>
        <p:nvSpPr>
          <p:cNvPr id="83981" name="Rectangle 12"/>
          <p:cNvSpPr>
            <a:spLocks/>
          </p:cNvSpPr>
          <p:nvPr/>
        </p:nvSpPr>
        <p:spPr bwMode="auto">
          <a:xfrm>
            <a:off x="3791956" y="5813227"/>
            <a:ext cx="1715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-1</a:t>
            </a:r>
          </a:p>
        </p:txBody>
      </p:sp>
      <p:sp>
        <p:nvSpPr>
          <p:cNvPr id="83982" name="Rectangle 13"/>
          <p:cNvSpPr>
            <a:spLocks/>
          </p:cNvSpPr>
          <p:nvPr/>
        </p:nvSpPr>
        <p:spPr bwMode="auto">
          <a:xfrm>
            <a:off x="3086511" y="5813227"/>
            <a:ext cx="1715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-2</a:t>
            </a:r>
          </a:p>
        </p:txBody>
      </p:sp>
      <p:sp>
        <p:nvSpPr>
          <p:cNvPr id="83983" name="Rectangle 14"/>
          <p:cNvSpPr>
            <a:spLocks/>
          </p:cNvSpPr>
          <p:nvPr/>
        </p:nvSpPr>
        <p:spPr bwMode="auto">
          <a:xfrm>
            <a:off x="2372136" y="5813227"/>
            <a:ext cx="1715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-3</a:t>
            </a:r>
          </a:p>
        </p:txBody>
      </p:sp>
      <p:sp>
        <p:nvSpPr>
          <p:cNvPr id="83984" name="Rectangle 15"/>
          <p:cNvSpPr>
            <a:spLocks/>
          </p:cNvSpPr>
          <p:nvPr/>
        </p:nvSpPr>
        <p:spPr bwMode="auto">
          <a:xfrm>
            <a:off x="1657761" y="5813227"/>
            <a:ext cx="1715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-4</a:t>
            </a:r>
          </a:p>
        </p:txBody>
      </p:sp>
      <p:sp>
        <p:nvSpPr>
          <p:cNvPr id="83985" name="Rectangle 16"/>
          <p:cNvSpPr>
            <a:spLocks/>
          </p:cNvSpPr>
          <p:nvPr/>
        </p:nvSpPr>
        <p:spPr bwMode="auto">
          <a:xfrm>
            <a:off x="979105" y="5813227"/>
            <a:ext cx="17152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500">
                <a:solidFill>
                  <a:srgbClr val="FFC000"/>
                </a:solidFill>
              </a:rPr>
              <a:t>-5</a:t>
            </a:r>
          </a:p>
        </p:txBody>
      </p:sp>
      <p:sp>
        <p:nvSpPr>
          <p:cNvPr id="83987" name="Rectangle 18"/>
          <p:cNvSpPr>
            <a:spLocks/>
          </p:cNvSpPr>
          <p:nvPr/>
        </p:nvSpPr>
        <p:spPr bwMode="auto">
          <a:xfrm>
            <a:off x="1196578" y="1884164"/>
            <a:ext cx="232172" cy="232172"/>
          </a:xfrm>
          <a:prstGeom prst="rect">
            <a:avLst/>
          </a:prstGeom>
          <a:gradFill rotWithShape="0">
            <a:gsLst>
              <a:gs pos="0">
                <a:srgbClr val="1A5DAC"/>
              </a:gs>
              <a:gs pos="100000">
                <a:srgbClr val="004285"/>
              </a:gs>
            </a:gsLst>
            <a:lin ang="540000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endParaRPr lang="en-US" altLang="en-US" sz="1400">
              <a:solidFill>
                <a:srgbClr val="FFFFFF"/>
              </a:solidFill>
            </a:endParaRPr>
          </a:p>
        </p:txBody>
      </p:sp>
      <p:sp>
        <p:nvSpPr>
          <p:cNvPr id="83988" name="Rectangle 19"/>
          <p:cNvSpPr>
            <a:spLocks/>
          </p:cNvSpPr>
          <p:nvPr/>
        </p:nvSpPr>
        <p:spPr bwMode="auto">
          <a:xfrm>
            <a:off x="1544836" y="1884164"/>
            <a:ext cx="172002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Cooler than average</a:t>
            </a:r>
          </a:p>
        </p:txBody>
      </p:sp>
      <p:sp>
        <p:nvSpPr>
          <p:cNvPr id="83989" name="Rectangle 20"/>
          <p:cNvSpPr>
            <a:spLocks/>
          </p:cNvSpPr>
          <p:nvPr/>
        </p:nvSpPr>
        <p:spPr bwMode="auto">
          <a:xfrm>
            <a:off x="1196578" y="2241352"/>
            <a:ext cx="232172" cy="232172"/>
          </a:xfrm>
          <a:prstGeom prst="rect">
            <a:avLst/>
          </a:prstGeom>
          <a:solidFill>
            <a:srgbClr val="FFFFFF"/>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endParaRPr lang="en-US" altLang="en-US" sz="1400">
              <a:solidFill>
                <a:srgbClr val="FFFFFF"/>
              </a:solidFill>
            </a:endParaRPr>
          </a:p>
        </p:txBody>
      </p:sp>
      <p:sp>
        <p:nvSpPr>
          <p:cNvPr id="83990" name="Rectangle 21"/>
          <p:cNvSpPr>
            <a:spLocks/>
          </p:cNvSpPr>
          <p:nvPr/>
        </p:nvSpPr>
        <p:spPr bwMode="auto">
          <a:xfrm>
            <a:off x="1544836" y="2241352"/>
            <a:ext cx="70025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Average</a:t>
            </a:r>
          </a:p>
        </p:txBody>
      </p:sp>
      <p:sp>
        <p:nvSpPr>
          <p:cNvPr id="83991" name="Rectangle 22"/>
          <p:cNvSpPr>
            <a:spLocks/>
          </p:cNvSpPr>
          <p:nvPr/>
        </p:nvSpPr>
        <p:spPr bwMode="auto">
          <a:xfrm>
            <a:off x="1196578" y="2598539"/>
            <a:ext cx="232172" cy="232172"/>
          </a:xfrm>
          <a:prstGeom prst="rect">
            <a:avLst/>
          </a:prstGeom>
          <a:gradFill rotWithShape="0">
            <a:gsLst>
              <a:gs pos="0">
                <a:srgbClr val="DD181A"/>
              </a:gs>
              <a:gs pos="100000">
                <a:srgbClr val="9E0F00"/>
              </a:gs>
            </a:gsLst>
            <a:lin ang="540000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endParaRPr lang="en-US" altLang="en-US" sz="1400">
              <a:solidFill>
                <a:srgbClr val="FFFFFF"/>
              </a:solidFill>
            </a:endParaRPr>
          </a:p>
        </p:txBody>
      </p:sp>
      <p:sp>
        <p:nvSpPr>
          <p:cNvPr id="83992" name="Rectangle 23"/>
          <p:cNvSpPr>
            <a:spLocks/>
          </p:cNvSpPr>
          <p:nvPr/>
        </p:nvSpPr>
        <p:spPr bwMode="auto">
          <a:xfrm>
            <a:off x="1544836" y="2598539"/>
            <a:ext cx="1815946"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Warmer than average</a:t>
            </a:r>
          </a:p>
        </p:txBody>
      </p:sp>
      <p:sp>
        <p:nvSpPr>
          <p:cNvPr id="83993" name="Rectangle 24"/>
          <p:cNvSpPr>
            <a:spLocks/>
          </p:cNvSpPr>
          <p:nvPr/>
        </p:nvSpPr>
        <p:spPr bwMode="auto">
          <a:xfrm>
            <a:off x="5447109" y="1884164"/>
            <a:ext cx="237565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Baseline (1951 - 1980) mean</a:t>
            </a:r>
          </a:p>
        </p:txBody>
      </p:sp>
      <p:sp>
        <p:nvSpPr>
          <p:cNvPr id="83994" name="Line 25"/>
          <p:cNvSpPr>
            <a:spLocks noChangeShapeType="1"/>
          </p:cNvSpPr>
          <p:nvPr/>
        </p:nvSpPr>
        <p:spPr bwMode="auto">
          <a:xfrm>
            <a:off x="4955976" y="1991320"/>
            <a:ext cx="357188" cy="0"/>
          </a:xfrm>
          <a:prstGeom prst="line">
            <a:avLst/>
          </a:prstGeom>
          <a:noFill/>
          <a:ln w="63500">
            <a:solidFill>
              <a:srgbClr val="66950E"/>
            </a:solidFill>
            <a:miter lim="800000"/>
            <a:headEnd/>
            <a:tailEnd/>
          </a:ln>
          <a:effectLst>
            <a:outerShdw dist="38099" dir="5400000" algn="ctr" rotWithShape="0">
              <a:schemeClr val="bg2">
                <a:alpha val="79999"/>
              </a:schemeClr>
            </a:outerShdw>
          </a:effectLst>
          <a:extLst>
            <a:ext uri="{909E8E84-426E-40DD-AFC4-6F175D3DCCD1}">
              <a14:hiddenFill xmlns:a14="http://schemas.microsoft.com/office/drawing/2010/main">
                <a:noFill/>
              </a14:hiddenFill>
            </a:ext>
          </a:extLst>
        </p:spPr>
        <p:txBody>
          <a:bodyPr lIns="0" tIns="0" rIns="0" bIns="0"/>
          <a:lstStyle/>
          <a:p>
            <a:endParaRPr lang="en-US"/>
          </a:p>
        </p:txBody>
      </p:sp>
      <p:grpSp>
        <p:nvGrpSpPr>
          <p:cNvPr id="83995" name="Group 29"/>
          <p:cNvGrpSpPr>
            <a:grpSpLocks/>
          </p:cNvGrpSpPr>
          <p:nvPr/>
        </p:nvGrpSpPr>
        <p:grpSpPr bwMode="auto">
          <a:xfrm>
            <a:off x="2062758" y="2666628"/>
            <a:ext cx="6064374" cy="3027164"/>
            <a:chOff x="0" y="0"/>
            <a:chExt cx="5432" cy="2711"/>
          </a:xfrm>
        </p:grpSpPr>
        <p:sp>
          <p:nvSpPr>
            <p:cNvPr id="84013" name="Freeform 26"/>
            <p:cNvSpPr>
              <a:spLocks/>
            </p:cNvSpPr>
            <p:nvPr/>
          </p:nvSpPr>
          <p:spPr bwMode="auto">
            <a:xfrm>
              <a:off x="0" y="1826"/>
              <a:ext cx="1963" cy="880"/>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600"/>
                <a:gd name="T175" fmla="*/ 0 h 21600"/>
                <a:gd name="T176" fmla="*/ 21600 w 21600"/>
                <a:gd name="T177" fmla="*/ 21600 h 216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600" h="21600">
                  <a:moveTo>
                    <a:pt x="0" y="21600"/>
                  </a:moveTo>
                  <a:lnTo>
                    <a:pt x="264" y="20815"/>
                  </a:lnTo>
                  <a:lnTo>
                    <a:pt x="704" y="21502"/>
                  </a:lnTo>
                  <a:lnTo>
                    <a:pt x="3256" y="21502"/>
                  </a:lnTo>
                  <a:lnTo>
                    <a:pt x="4711" y="20913"/>
                  </a:lnTo>
                  <a:lnTo>
                    <a:pt x="6119" y="21109"/>
                  </a:lnTo>
                  <a:lnTo>
                    <a:pt x="6911" y="20422"/>
                  </a:lnTo>
                  <a:lnTo>
                    <a:pt x="7571" y="20331"/>
                  </a:lnTo>
                  <a:lnTo>
                    <a:pt x="7879" y="19742"/>
                  </a:lnTo>
                  <a:lnTo>
                    <a:pt x="8363" y="19840"/>
                  </a:lnTo>
                  <a:lnTo>
                    <a:pt x="8759" y="20724"/>
                  </a:lnTo>
                  <a:lnTo>
                    <a:pt x="9067" y="19153"/>
                  </a:lnTo>
                  <a:lnTo>
                    <a:pt x="9461" y="19153"/>
                  </a:lnTo>
                  <a:lnTo>
                    <a:pt x="9503" y="19644"/>
                  </a:lnTo>
                  <a:lnTo>
                    <a:pt x="10384" y="19651"/>
                  </a:lnTo>
                  <a:lnTo>
                    <a:pt x="10912" y="18964"/>
                  </a:lnTo>
                  <a:lnTo>
                    <a:pt x="11176" y="18276"/>
                  </a:lnTo>
                  <a:lnTo>
                    <a:pt x="11528" y="18276"/>
                  </a:lnTo>
                  <a:lnTo>
                    <a:pt x="11616" y="18865"/>
                  </a:lnTo>
                  <a:lnTo>
                    <a:pt x="11924" y="18865"/>
                  </a:lnTo>
                  <a:lnTo>
                    <a:pt x="12232" y="18284"/>
                  </a:lnTo>
                  <a:lnTo>
                    <a:pt x="12626" y="18186"/>
                  </a:lnTo>
                  <a:lnTo>
                    <a:pt x="12848" y="19070"/>
                  </a:lnTo>
                  <a:lnTo>
                    <a:pt x="13068" y="18284"/>
                  </a:lnTo>
                  <a:lnTo>
                    <a:pt x="13464" y="17401"/>
                  </a:lnTo>
                  <a:lnTo>
                    <a:pt x="14256" y="17590"/>
                  </a:lnTo>
                  <a:lnTo>
                    <a:pt x="14476" y="16706"/>
                  </a:lnTo>
                  <a:lnTo>
                    <a:pt x="14652" y="15921"/>
                  </a:lnTo>
                  <a:lnTo>
                    <a:pt x="15004" y="16023"/>
                  </a:lnTo>
                  <a:lnTo>
                    <a:pt x="15136" y="14947"/>
                  </a:lnTo>
                  <a:lnTo>
                    <a:pt x="15314" y="15532"/>
                  </a:lnTo>
                  <a:lnTo>
                    <a:pt x="15358" y="13772"/>
                  </a:lnTo>
                  <a:lnTo>
                    <a:pt x="15666" y="13870"/>
                  </a:lnTo>
                  <a:lnTo>
                    <a:pt x="15842" y="15532"/>
                  </a:lnTo>
                  <a:lnTo>
                    <a:pt x="16062" y="15135"/>
                  </a:lnTo>
                  <a:lnTo>
                    <a:pt x="16678" y="15037"/>
                  </a:lnTo>
                  <a:lnTo>
                    <a:pt x="16722" y="13663"/>
                  </a:lnTo>
                  <a:lnTo>
                    <a:pt x="17118" y="13663"/>
                  </a:lnTo>
                  <a:lnTo>
                    <a:pt x="17382" y="12386"/>
                  </a:lnTo>
                  <a:lnTo>
                    <a:pt x="17553" y="11389"/>
                  </a:lnTo>
                  <a:lnTo>
                    <a:pt x="18169" y="11290"/>
                  </a:lnTo>
                  <a:lnTo>
                    <a:pt x="18345" y="8050"/>
                  </a:lnTo>
                  <a:lnTo>
                    <a:pt x="18697" y="7840"/>
                  </a:lnTo>
                  <a:lnTo>
                    <a:pt x="18958" y="8632"/>
                  </a:lnTo>
                  <a:lnTo>
                    <a:pt x="19533" y="8723"/>
                  </a:lnTo>
                  <a:lnTo>
                    <a:pt x="19748" y="9418"/>
                  </a:lnTo>
                  <a:lnTo>
                    <a:pt x="19836" y="7650"/>
                  </a:lnTo>
                  <a:lnTo>
                    <a:pt x="19968" y="6465"/>
                  </a:lnTo>
                  <a:lnTo>
                    <a:pt x="20276" y="4992"/>
                  </a:lnTo>
                  <a:lnTo>
                    <a:pt x="20540" y="4399"/>
                  </a:lnTo>
                  <a:lnTo>
                    <a:pt x="20852" y="4599"/>
                  </a:lnTo>
                  <a:lnTo>
                    <a:pt x="21074" y="5385"/>
                  </a:lnTo>
                  <a:lnTo>
                    <a:pt x="21292" y="6076"/>
                  </a:lnTo>
                  <a:lnTo>
                    <a:pt x="21468" y="1265"/>
                  </a:lnTo>
                  <a:lnTo>
                    <a:pt x="21556" y="0"/>
                  </a:lnTo>
                  <a:lnTo>
                    <a:pt x="21600" y="21597"/>
                  </a:lnTo>
                  <a:lnTo>
                    <a:pt x="0" y="21600"/>
                  </a:lnTo>
                  <a:close/>
                  <a:moveTo>
                    <a:pt x="0" y="21600"/>
                  </a:moveTo>
                </a:path>
              </a:pathLst>
            </a:custGeom>
            <a:gradFill rotWithShape="0">
              <a:gsLst>
                <a:gs pos="0">
                  <a:srgbClr val="1A5DAC"/>
                </a:gs>
                <a:gs pos="100000">
                  <a:srgbClr val="004285"/>
                </a:gs>
              </a:gsLst>
              <a:lin ang="5400000" scaled="1"/>
            </a:gradFill>
            <a:ln>
              <a:noFill/>
            </a:ln>
            <a:extLst>
              <a:ext uri="{91240B29-F687-4F45-9708-019B960494DF}">
                <a14:hiddenLine xmlns:a14="http://schemas.microsoft.com/office/drawing/2010/main" w="19050" cap="flat">
                  <a:solidFill>
                    <a:srgbClr val="000000"/>
                  </a:solidFill>
                  <a:miter lim="800000"/>
                  <a:headEnd type="none" w="med" len="med"/>
                  <a:tailEnd type="oval" w="med" len="med"/>
                </a14:hiddenLine>
              </a:ext>
            </a:extLst>
          </p:spPr>
          <p:txBody>
            <a:bodyPr lIns="0" tIns="0" rIns="0" bIns="0"/>
            <a:lstStyle/>
            <a:p>
              <a:endParaRPr lang="en-US"/>
            </a:p>
          </p:txBody>
        </p:sp>
        <p:sp>
          <p:nvSpPr>
            <p:cNvPr id="84014" name="Freeform 27"/>
            <p:cNvSpPr>
              <a:spLocks/>
            </p:cNvSpPr>
            <p:nvPr/>
          </p:nvSpPr>
          <p:spPr bwMode="auto">
            <a:xfrm>
              <a:off x="1961" y="899"/>
              <a:ext cx="577" cy="1808"/>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1600"/>
                <a:gd name="T112" fmla="*/ 0 h 21600"/>
                <a:gd name="T113" fmla="*/ 21600 w 21600"/>
                <a:gd name="T114" fmla="*/ 21600 h 2160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1600" h="21600">
                  <a:moveTo>
                    <a:pt x="21600" y="21600"/>
                  </a:moveTo>
                  <a:lnTo>
                    <a:pt x="21594" y="0"/>
                  </a:lnTo>
                  <a:lnTo>
                    <a:pt x="20992" y="1442"/>
                  </a:lnTo>
                  <a:lnTo>
                    <a:pt x="19319" y="1394"/>
                  </a:lnTo>
                  <a:lnTo>
                    <a:pt x="18406" y="1921"/>
                  </a:lnTo>
                  <a:lnTo>
                    <a:pt x="16429" y="2495"/>
                  </a:lnTo>
                  <a:lnTo>
                    <a:pt x="14451" y="2449"/>
                  </a:lnTo>
                  <a:lnTo>
                    <a:pt x="14299" y="3168"/>
                  </a:lnTo>
                  <a:lnTo>
                    <a:pt x="13843" y="3069"/>
                  </a:lnTo>
                  <a:lnTo>
                    <a:pt x="13680" y="4220"/>
                  </a:lnTo>
                  <a:lnTo>
                    <a:pt x="13072" y="4076"/>
                  </a:lnTo>
                  <a:lnTo>
                    <a:pt x="12768" y="5465"/>
                  </a:lnTo>
                  <a:lnTo>
                    <a:pt x="12159" y="5082"/>
                  </a:lnTo>
                  <a:lnTo>
                    <a:pt x="11399" y="4509"/>
                  </a:lnTo>
                  <a:lnTo>
                    <a:pt x="10779" y="3887"/>
                  </a:lnTo>
                  <a:lnTo>
                    <a:pt x="9715" y="3699"/>
                  </a:lnTo>
                  <a:lnTo>
                    <a:pt x="9417" y="4517"/>
                  </a:lnTo>
                  <a:lnTo>
                    <a:pt x="8961" y="4373"/>
                  </a:lnTo>
                  <a:lnTo>
                    <a:pt x="8645" y="6098"/>
                  </a:lnTo>
                  <a:lnTo>
                    <a:pt x="8037" y="5858"/>
                  </a:lnTo>
                  <a:lnTo>
                    <a:pt x="7733" y="6720"/>
                  </a:lnTo>
                  <a:lnTo>
                    <a:pt x="7283" y="6908"/>
                  </a:lnTo>
                  <a:lnTo>
                    <a:pt x="7131" y="8009"/>
                  </a:lnTo>
                  <a:lnTo>
                    <a:pt x="6674" y="8155"/>
                  </a:lnTo>
                  <a:lnTo>
                    <a:pt x="6529" y="9925"/>
                  </a:lnTo>
                  <a:lnTo>
                    <a:pt x="5768" y="9446"/>
                  </a:lnTo>
                  <a:lnTo>
                    <a:pt x="4856" y="9159"/>
                  </a:lnTo>
                  <a:lnTo>
                    <a:pt x="4247" y="9686"/>
                  </a:lnTo>
                  <a:lnTo>
                    <a:pt x="3943" y="10356"/>
                  </a:lnTo>
                  <a:lnTo>
                    <a:pt x="3646" y="11220"/>
                  </a:lnTo>
                  <a:lnTo>
                    <a:pt x="2422" y="11316"/>
                  </a:lnTo>
                  <a:lnTo>
                    <a:pt x="1814" y="13136"/>
                  </a:lnTo>
                  <a:lnTo>
                    <a:pt x="1053" y="11077"/>
                  </a:lnTo>
                  <a:lnTo>
                    <a:pt x="0" y="11124"/>
                  </a:lnTo>
                  <a:lnTo>
                    <a:pt x="44" y="21580"/>
                  </a:lnTo>
                  <a:lnTo>
                    <a:pt x="21600" y="21600"/>
                  </a:lnTo>
                  <a:close/>
                  <a:moveTo>
                    <a:pt x="21600" y="21600"/>
                  </a:moveTo>
                </a:path>
              </a:pathLst>
            </a:custGeom>
            <a:solidFill>
              <a:srgbClr val="FFFFFF"/>
            </a:solidFill>
            <a:ln>
              <a:noFill/>
            </a:ln>
            <a:extLst>
              <a:ext uri="{91240B29-F687-4F45-9708-019B960494DF}">
                <a14:hiddenLine xmlns:a14="http://schemas.microsoft.com/office/drawing/2010/main" w="19050" cap="flat">
                  <a:solidFill>
                    <a:srgbClr val="000000"/>
                  </a:solidFill>
                  <a:miter lim="800000"/>
                  <a:headEnd type="none" w="med" len="med"/>
                  <a:tailEnd type="oval" w="med" len="med"/>
                </a14:hiddenLine>
              </a:ext>
            </a:extLst>
          </p:spPr>
          <p:txBody>
            <a:bodyPr lIns="0" tIns="0" rIns="0" bIns="0"/>
            <a:lstStyle/>
            <a:p>
              <a:endParaRPr lang="en-US"/>
            </a:p>
          </p:txBody>
        </p:sp>
        <p:sp>
          <p:nvSpPr>
            <p:cNvPr id="84015" name="Freeform 28"/>
            <p:cNvSpPr>
              <a:spLocks/>
            </p:cNvSpPr>
            <p:nvPr/>
          </p:nvSpPr>
          <p:spPr bwMode="auto">
            <a:xfrm>
              <a:off x="2537" y="0"/>
              <a:ext cx="2895" cy="27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w 21600"/>
                <a:gd name="T119" fmla="*/ 0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600"/>
                <a:gd name="T181" fmla="*/ 0 h 21600"/>
                <a:gd name="T182" fmla="*/ 21600 w 21600"/>
                <a:gd name="T183" fmla="*/ 21600 h 216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600" h="21600">
                  <a:moveTo>
                    <a:pt x="21599" y="21600"/>
                  </a:moveTo>
                  <a:lnTo>
                    <a:pt x="21600" y="21120"/>
                  </a:lnTo>
                  <a:lnTo>
                    <a:pt x="21392" y="20961"/>
                  </a:lnTo>
                  <a:lnTo>
                    <a:pt x="21248" y="20801"/>
                  </a:lnTo>
                  <a:lnTo>
                    <a:pt x="21009" y="20801"/>
                  </a:lnTo>
                  <a:lnTo>
                    <a:pt x="20950" y="20611"/>
                  </a:lnTo>
                  <a:lnTo>
                    <a:pt x="20774" y="20420"/>
                  </a:lnTo>
                  <a:lnTo>
                    <a:pt x="20684" y="20577"/>
                  </a:lnTo>
                  <a:lnTo>
                    <a:pt x="20445" y="20577"/>
                  </a:lnTo>
                  <a:lnTo>
                    <a:pt x="20326" y="20322"/>
                  </a:lnTo>
                  <a:lnTo>
                    <a:pt x="20116" y="20418"/>
                  </a:lnTo>
                  <a:lnTo>
                    <a:pt x="19967" y="20545"/>
                  </a:lnTo>
                  <a:lnTo>
                    <a:pt x="19818" y="20386"/>
                  </a:lnTo>
                  <a:lnTo>
                    <a:pt x="19668" y="20514"/>
                  </a:lnTo>
                  <a:lnTo>
                    <a:pt x="19459" y="20322"/>
                  </a:lnTo>
                  <a:lnTo>
                    <a:pt x="19372" y="20129"/>
                  </a:lnTo>
                  <a:lnTo>
                    <a:pt x="19283" y="19906"/>
                  </a:lnTo>
                  <a:lnTo>
                    <a:pt x="19044" y="19874"/>
                  </a:lnTo>
                  <a:lnTo>
                    <a:pt x="19016" y="20002"/>
                  </a:lnTo>
                  <a:lnTo>
                    <a:pt x="18658" y="20033"/>
                  </a:lnTo>
                  <a:lnTo>
                    <a:pt x="18599" y="19747"/>
                  </a:lnTo>
                  <a:lnTo>
                    <a:pt x="18449" y="19462"/>
                  </a:lnTo>
                  <a:lnTo>
                    <a:pt x="18331" y="19651"/>
                  </a:lnTo>
                  <a:lnTo>
                    <a:pt x="18152" y="19907"/>
                  </a:lnTo>
                  <a:lnTo>
                    <a:pt x="17973" y="19652"/>
                  </a:lnTo>
                  <a:lnTo>
                    <a:pt x="17705" y="19682"/>
                  </a:lnTo>
                  <a:lnTo>
                    <a:pt x="17443" y="19460"/>
                  </a:lnTo>
                  <a:lnTo>
                    <a:pt x="17230" y="19428"/>
                  </a:lnTo>
                  <a:lnTo>
                    <a:pt x="17123" y="19208"/>
                  </a:lnTo>
                  <a:lnTo>
                    <a:pt x="16975" y="18793"/>
                  </a:lnTo>
                  <a:lnTo>
                    <a:pt x="16737" y="18922"/>
                  </a:lnTo>
                  <a:lnTo>
                    <a:pt x="16498" y="18382"/>
                  </a:lnTo>
                  <a:lnTo>
                    <a:pt x="16200" y="18669"/>
                  </a:lnTo>
                  <a:lnTo>
                    <a:pt x="16019" y="18222"/>
                  </a:lnTo>
                  <a:lnTo>
                    <a:pt x="15602" y="18666"/>
                  </a:lnTo>
                  <a:lnTo>
                    <a:pt x="15482" y="18188"/>
                  </a:lnTo>
                  <a:lnTo>
                    <a:pt x="14797" y="17807"/>
                  </a:lnTo>
                  <a:lnTo>
                    <a:pt x="14678" y="16437"/>
                  </a:lnTo>
                  <a:lnTo>
                    <a:pt x="14559" y="16246"/>
                  </a:lnTo>
                  <a:lnTo>
                    <a:pt x="14260" y="16820"/>
                  </a:lnTo>
                  <a:lnTo>
                    <a:pt x="14051" y="16947"/>
                  </a:lnTo>
                  <a:lnTo>
                    <a:pt x="13872" y="17170"/>
                  </a:lnTo>
                  <a:lnTo>
                    <a:pt x="13723" y="16629"/>
                  </a:lnTo>
                  <a:lnTo>
                    <a:pt x="13574" y="16406"/>
                  </a:lnTo>
                  <a:lnTo>
                    <a:pt x="13395" y="17043"/>
                  </a:lnTo>
                  <a:lnTo>
                    <a:pt x="13392" y="16467"/>
                  </a:lnTo>
                  <a:lnTo>
                    <a:pt x="13304" y="15826"/>
                  </a:lnTo>
                  <a:lnTo>
                    <a:pt x="13185" y="14902"/>
                  </a:lnTo>
                  <a:lnTo>
                    <a:pt x="13005" y="15091"/>
                  </a:lnTo>
                  <a:lnTo>
                    <a:pt x="12796" y="15951"/>
                  </a:lnTo>
                  <a:lnTo>
                    <a:pt x="12651" y="16426"/>
                  </a:lnTo>
                  <a:lnTo>
                    <a:pt x="12410" y="15884"/>
                  </a:lnTo>
                  <a:lnTo>
                    <a:pt x="12320" y="15027"/>
                  </a:lnTo>
                  <a:lnTo>
                    <a:pt x="12082" y="14486"/>
                  </a:lnTo>
                  <a:lnTo>
                    <a:pt x="11813" y="14102"/>
                  </a:lnTo>
                  <a:lnTo>
                    <a:pt x="11633" y="13498"/>
                  </a:lnTo>
                  <a:lnTo>
                    <a:pt x="11336" y="13211"/>
                  </a:lnTo>
                  <a:lnTo>
                    <a:pt x="11275" y="12447"/>
                  </a:lnTo>
                  <a:lnTo>
                    <a:pt x="11158" y="11268"/>
                  </a:lnTo>
                  <a:lnTo>
                    <a:pt x="10919" y="11263"/>
                  </a:lnTo>
                  <a:lnTo>
                    <a:pt x="10827" y="12317"/>
                  </a:lnTo>
                  <a:lnTo>
                    <a:pt x="10648" y="11995"/>
                  </a:lnTo>
                  <a:lnTo>
                    <a:pt x="10469" y="11357"/>
                  </a:lnTo>
                  <a:lnTo>
                    <a:pt x="10320" y="10911"/>
                  </a:lnTo>
                  <a:lnTo>
                    <a:pt x="10170" y="11262"/>
                  </a:lnTo>
                  <a:lnTo>
                    <a:pt x="10020" y="12601"/>
                  </a:lnTo>
                  <a:lnTo>
                    <a:pt x="9782" y="11518"/>
                  </a:lnTo>
                  <a:lnTo>
                    <a:pt x="9726" y="10624"/>
                  </a:lnTo>
                  <a:lnTo>
                    <a:pt x="9518" y="10180"/>
                  </a:lnTo>
                  <a:lnTo>
                    <a:pt x="9160" y="10147"/>
                  </a:lnTo>
                  <a:lnTo>
                    <a:pt x="8773" y="10561"/>
                  </a:lnTo>
                  <a:lnTo>
                    <a:pt x="8622" y="10431"/>
                  </a:lnTo>
                  <a:lnTo>
                    <a:pt x="8593" y="9252"/>
                  </a:lnTo>
                  <a:lnTo>
                    <a:pt x="8443" y="8552"/>
                  </a:lnTo>
                  <a:lnTo>
                    <a:pt x="8233" y="8935"/>
                  </a:lnTo>
                  <a:lnTo>
                    <a:pt x="8054" y="8522"/>
                  </a:lnTo>
                  <a:lnTo>
                    <a:pt x="7995" y="7759"/>
                  </a:lnTo>
                  <a:lnTo>
                    <a:pt x="7486" y="6452"/>
                  </a:lnTo>
                  <a:lnTo>
                    <a:pt x="7247" y="6579"/>
                  </a:lnTo>
                  <a:lnTo>
                    <a:pt x="6980" y="6039"/>
                  </a:lnTo>
                  <a:lnTo>
                    <a:pt x="6712" y="6198"/>
                  </a:lnTo>
                  <a:lnTo>
                    <a:pt x="6503" y="5879"/>
                  </a:lnTo>
                  <a:lnTo>
                    <a:pt x="6145" y="6292"/>
                  </a:lnTo>
                  <a:lnTo>
                    <a:pt x="6054" y="5504"/>
                  </a:lnTo>
                  <a:lnTo>
                    <a:pt x="5875" y="4707"/>
                  </a:lnTo>
                  <a:lnTo>
                    <a:pt x="5666" y="4706"/>
                  </a:lnTo>
                  <a:lnTo>
                    <a:pt x="5370" y="4811"/>
                  </a:lnTo>
                  <a:lnTo>
                    <a:pt x="5281" y="4492"/>
                  </a:lnTo>
                  <a:lnTo>
                    <a:pt x="5099" y="4363"/>
                  </a:lnTo>
                  <a:lnTo>
                    <a:pt x="4831" y="4363"/>
                  </a:lnTo>
                  <a:lnTo>
                    <a:pt x="4741" y="3822"/>
                  </a:lnTo>
                  <a:lnTo>
                    <a:pt x="4473" y="3728"/>
                  </a:lnTo>
                  <a:lnTo>
                    <a:pt x="4294" y="4365"/>
                  </a:lnTo>
                  <a:lnTo>
                    <a:pt x="4174" y="4365"/>
                  </a:lnTo>
                  <a:lnTo>
                    <a:pt x="3967" y="2261"/>
                  </a:lnTo>
                  <a:lnTo>
                    <a:pt x="3758" y="1243"/>
                  </a:lnTo>
                  <a:lnTo>
                    <a:pt x="3697" y="0"/>
                  </a:lnTo>
                  <a:lnTo>
                    <a:pt x="3488" y="127"/>
                  </a:lnTo>
                  <a:lnTo>
                    <a:pt x="3428" y="2039"/>
                  </a:lnTo>
                  <a:lnTo>
                    <a:pt x="3309" y="2739"/>
                  </a:lnTo>
                  <a:lnTo>
                    <a:pt x="3220" y="1561"/>
                  </a:lnTo>
                  <a:lnTo>
                    <a:pt x="3102" y="860"/>
                  </a:lnTo>
                  <a:lnTo>
                    <a:pt x="2833" y="860"/>
                  </a:lnTo>
                  <a:lnTo>
                    <a:pt x="2685" y="2174"/>
                  </a:lnTo>
                  <a:lnTo>
                    <a:pt x="2389" y="2143"/>
                  </a:lnTo>
                  <a:lnTo>
                    <a:pt x="2090" y="1952"/>
                  </a:lnTo>
                  <a:lnTo>
                    <a:pt x="1732" y="1822"/>
                  </a:lnTo>
                  <a:lnTo>
                    <a:pt x="1613" y="2364"/>
                  </a:lnTo>
                  <a:lnTo>
                    <a:pt x="1434" y="2906"/>
                  </a:lnTo>
                  <a:lnTo>
                    <a:pt x="1314" y="1918"/>
                  </a:lnTo>
                  <a:lnTo>
                    <a:pt x="1107" y="2077"/>
                  </a:lnTo>
                  <a:lnTo>
                    <a:pt x="1077" y="3830"/>
                  </a:lnTo>
                  <a:lnTo>
                    <a:pt x="808" y="3831"/>
                  </a:lnTo>
                  <a:lnTo>
                    <a:pt x="599" y="3897"/>
                  </a:lnTo>
                  <a:lnTo>
                    <a:pt x="332" y="5299"/>
                  </a:lnTo>
                  <a:lnTo>
                    <a:pt x="123" y="5458"/>
                  </a:lnTo>
                  <a:lnTo>
                    <a:pt x="2" y="6860"/>
                  </a:lnTo>
                  <a:lnTo>
                    <a:pt x="0" y="21540"/>
                  </a:lnTo>
                  <a:lnTo>
                    <a:pt x="21599" y="21600"/>
                  </a:lnTo>
                  <a:close/>
                  <a:moveTo>
                    <a:pt x="21599" y="21600"/>
                  </a:moveTo>
                </a:path>
              </a:pathLst>
            </a:custGeom>
            <a:gradFill rotWithShape="0">
              <a:gsLst>
                <a:gs pos="0">
                  <a:srgbClr val="DD181A"/>
                </a:gs>
                <a:gs pos="100000">
                  <a:srgbClr val="9E0F00"/>
                </a:gs>
              </a:gsLst>
              <a:lin ang="540000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 </a:t>
              </a:r>
            </a:p>
          </p:txBody>
        </p:sp>
      </p:grpSp>
      <p:sp>
        <p:nvSpPr>
          <p:cNvPr id="4124" name="Rectangle 30"/>
          <p:cNvSpPr>
            <a:spLocks/>
          </p:cNvSpPr>
          <p:nvPr/>
        </p:nvSpPr>
        <p:spPr bwMode="auto">
          <a:xfrm>
            <a:off x="321469" y="6574154"/>
            <a:ext cx="5796459" cy="123111"/>
          </a:xfrm>
          <a:prstGeom prst="rect">
            <a:avLst/>
          </a:prstGeom>
          <a:noFill/>
          <a:ln>
            <a:noFill/>
          </a:ln>
          <a:extLst/>
        </p:spPr>
        <p:txBody>
          <a:bodyPr wrap="none" lIns="0" tIns="0" rIns="0" bIns="0" anchor="b">
            <a:spAutoFit/>
          </a:bodyPr>
          <a:lstStyle/>
          <a:p>
            <a:pPr>
              <a:defRPr/>
            </a:pPr>
            <a:r>
              <a:rPr lang="en-US" sz="800" b="1" dirty="0">
                <a:solidFill>
                  <a:srgbClr val="FFFFFF">
                    <a:lumMod val="85000"/>
                  </a:srgbClr>
                </a:solidFill>
                <a:latin typeface="Arial Bold" charset="0"/>
                <a:ea typeface="ヒラギノ角ゴ ProN W6" charset="0"/>
                <a:sym typeface="Arial Bold" charset="0"/>
              </a:rPr>
              <a:t>Source: NASA/GISS; Hansen, et al., “Perceptions of Climate Change,” </a:t>
            </a:r>
            <a:r>
              <a:rPr lang="en-US" sz="800" b="1" i="1" dirty="0">
                <a:solidFill>
                  <a:srgbClr val="FFFFFF">
                    <a:lumMod val="85000"/>
                  </a:srgbClr>
                </a:solidFill>
                <a:latin typeface="Arial Bold" charset="0"/>
                <a:ea typeface="ヒラギノ角ゴ ProN W6" charset="0"/>
                <a:sym typeface="Arial Bold" charset="0"/>
              </a:rPr>
              <a:t>Proc. Natl. Acad. Sci.</a:t>
            </a:r>
            <a:r>
              <a:rPr lang="en-US" sz="800" b="1" dirty="0">
                <a:solidFill>
                  <a:srgbClr val="FFFFFF">
                    <a:lumMod val="85000"/>
                  </a:srgbClr>
                </a:solidFill>
                <a:latin typeface="Arial Bold" charset="0"/>
                <a:ea typeface="ヒラギノ角ゴ ProN W6" charset="0"/>
                <a:sym typeface="Arial Bold" charset="0"/>
              </a:rPr>
              <a:t> </a:t>
            </a:r>
            <a:r>
              <a:rPr lang="en-US" sz="800" b="1" i="1" dirty="0">
                <a:solidFill>
                  <a:srgbClr val="FFFFFF">
                    <a:lumMod val="85000"/>
                  </a:srgbClr>
                </a:solidFill>
                <a:latin typeface="Arial Bold" charset="0"/>
                <a:ea typeface="ヒラギノ角ゴ ProN W6" charset="0"/>
                <a:sym typeface="Arial Bold" charset="0"/>
              </a:rPr>
              <a:t>USA</a:t>
            </a:r>
            <a:r>
              <a:rPr lang="en-US" sz="800" b="1" dirty="0">
                <a:solidFill>
                  <a:srgbClr val="FFFFFF">
                    <a:lumMod val="85000"/>
                  </a:srgbClr>
                </a:solidFill>
                <a:latin typeface="Arial Bold" charset="0"/>
                <a:ea typeface="ヒラギノ角ゴ ProN W6" charset="0"/>
                <a:sym typeface="Arial Bold" charset="0"/>
              </a:rPr>
              <a:t> 10.1073, August 2012</a:t>
            </a:r>
            <a:endParaRPr lang="en-US" sz="800" b="1" dirty="0">
              <a:solidFill>
                <a:srgbClr val="FFFFFF">
                  <a:lumMod val="85000"/>
                </a:srgbClr>
              </a:solidFill>
              <a:latin typeface="Arial Bold" charset="0"/>
              <a:ea typeface="ヒラギノ角ゴ ProN W6" charset="0"/>
              <a:cs typeface="Arial Bold" charset="0"/>
              <a:sym typeface="Arial Bold" charset="0"/>
            </a:endParaRPr>
          </a:p>
        </p:txBody>
      </p:sp>
      <p:sp>
        <p:nvSpPr>
          <p:cNvPr id="83997" name="Rectangle 31"/>
          <p:cNvSpPr>
            <a:spLocks/>
          </p:cNvSpPr>
          <p:nvPr/>
        </p:nvSpPr>
        <p:spPr bwMode="auto">
          <a:xfrm>
            <a:off x="1196578" y="2946797"/>
            <a:ext cx="232172" cy="232172"/>
          </a:xfrm>
          <a:prstGeom prst="rect">
            <a:avLst/>
          </a:prstGeom>
          <a:gradFill rotWithShape="0">
            <a:gsLst>
              <a:gs pos="0">
                <a:srgbClr val="580708"/>
              </a:gs>
              <a:gs pos="100000">
                <a:srgbClr val="52000A"/>
              </a:gs>
            </a:gsLst>
            <a:lin ang="540000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endParaRPr lang="en-US" altLang="en-US" sz="1400">
              <a:solidFill>
                <a:srgbClr val="FFFFFF"/>
              </a:solidFill>
            </a:endParaRPr>
          </a:p>
        </p:txBody>
      </p:sp>
      <p:sp>
        <p:nvSpPr>
          <p:cNvPr id="83998" name="Rectangle 32"/>
          <p:cNvSpPr>
            <a:spLocks/>
          </p:cNvSpPr>
          <p:nvPr/>
        </p:nvSpPr>
        <p:spPr bwMode="auto">
          <a:xfrm>
            <a:off x="1544836" y="2946797"/>
            <a:ext cx="118462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dirty="0">
                <a:solidFill>
                  <a:srgbClr val="FFC000"/>
                </a:solidFill>
              </a:rPr>
              <a:t>Extremely hot</a:t>
            </a:r>
          </a:p>
        </p:txBody>
      </p:sp>
      <p:grpSp>
        <p:nvGrpSpPr>
          <p:cNvPr id="83999" name="Group 35"/>
          <p:cNvGrpSpPr>
            <a:grpSpLocks/>
          </p:cNvGrpSpPr>
          <p:nvPr/>
        </p:nvGrpSpPr>
        <p:grpSpPr bwMode="auto">
          <a:xfrm>
            <a:off x="4902399" y="2669977"/>
            <a:ext cx="3231431" cy="3026048"/>
            <a:chOff x="0" y="0"/>
            <a:chExt cx="2895" cy="2711"/>
          </a:xfrm>
        </p:grpSpPr>
        <p:sp>
          <p:nvSpPr>
            <p:cNvPr id="84011" name="Freeform 33"/>
            <p:cNvSpPr>
              <a:spLocks/>
            </p:cNvSpPr>
            <p:nvPr/>
          </p:nvSpPr>
          <p:spPr bwMode="auto">
            <a:xfrm>
              <a:off x="0" y="0"/>
              <a:ext cx="2895" cy="2711"/>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w 21600"/>
                <a:gd name="T119" fmla="*/ 0 h 216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600"/>
                <a:gd name="T181" fmla="*/ 0 h 21600"/>
                <a:gd name="T182" fmla="*/ 21600 w 21600"/>
                <a:gd name="T183" fmla="*/ 21600 h 216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600" h="21600">
                  <a:moveTo>
                    <a:pt x="21599" y="21600"/>
                  </a:moveTo>
                  <a:lnTo>
                    <a:pt x="21600" y="21120"/>
                  </a:lnTo>
                  <a:lnTo>
                    <a:pt x="21392" y="20961"/>
                  </a:lnTo>
                  <a:lnTo>
                    <a:pt x="21248" y="20801"/>
                  </a:lnTo>
                  <a:lnTo>
                    <a:pt x="21009" y="20801"/>
                  </a:lnTo>
                  <a:lnTo>
                    <a:pt x="20950" y="20611"/>
                  </a:lnTo>
                  <a:lnTo>
                    <a:pt x="20774" y="20420"/>
                  </a:lnTo>
                  <a:lnTo>
                    <a:pt x="20684" y="20577"/>
                  </a:lnTo>
                  <a:lnTo>
                    <a:pt x="20445" y="20577"/>
                  </a:lnTo>
                  <a:lnTo>
                    <a:pt x="20326" y="20322"/>
                  </a:lnTo>
                  <a:lnTo>
                    <a:pt x="20116" y="20418"/>
                  </a:lnTo>
                  <a:lnTo>
                    <a:pt x="19967" y="20545"/>
                  </a:lnTo>
                  <a:lnTo>
                    <a:pt x="19818" y="20386"/>
                  </a:lnTo>
                  <a:lnTo>
                    <a:pt x="19668" y="20514"/>
                  </a:lnTo>
                  <a:lnTo>
                    <a:pt x="19459" y="20322"/>
                  </a:lnTo>
                  <a:lnTo>
                    <a:pt x="19372" y="20129"/>
                  </a:lnTo>
                  <a:lnTo>
                    <a:pt x="19283" y="19906"/>
                  </a:lnTo>
                  <a:lnTo>
                    <a:pt x="19044" y="19874"/>
                  </a:lnTo>
                  <a:lnTo>
                    <a:pt x="19016" y="20002"/>
                  </a:lnTo>
                  <a:lnTo>
                    <a:pt x="18658" y="20033"/>
                  </a:lnTo>
                  <a:lnTo>
                    <a:pt x="18599" y="19747"/>
                  </a:lnTo>
                  <a:lnTo>
                    <a:pt x="18449" y="19462"/>
                  </a:lnTo>
                  <a:lnTo>
                    <a:pt x="18331" y="19651"/>
                  </a:lnTo>
                  <a:lnTo>
                    <a:pt x="18152" y="19907"/>
                  </a:lnTo>
                  <a:lnTo>
                    <a:pt x="17973" y="19652"/>
                  </a:lnTo>
                  <a:lnTo>
                    <a:pt x="17705" y="19682"/>
                  </a:lnTo>
                  <a:lnTo>
                    <a:pt x="17443" y="19460"/>
                  </a:lnTo>
                  <a:lnTo>
                    <a:pt x="17230" y="19428"/>
                  </a:lnTo>
                  <a:lnTo>
                    <a:pt x="17123" y="19208"/>
                  </a:lnTo>
                  <a:lnTo>
                    <a:pt x="16975" y="18793"/>
                  </a:lnTo>
                  <a:lnTo>
                    <a:pt x="16737" y="18922"/>
                  </a:lnTo>
                  <a:lnTo>
                    <a:pt x="16498" y="18382"/>
                  </a:lnTo>
                  <a:lnTo>
                    <a:pt x="16200" y="18669"/>
                  </a:lnTo>
                  <a:lnTo>
                    <a:pt x="16019" y="18222"/>
                  </a:lnTo>
                  <a:lnTo>
                    <a:pt x="15602" y="18666"/>
                  </a:lnTo>
                  <a:lnTo>
                    <a:pt x="15482" y="18188"/>
                  </a:lnTo>
                  <a:lnTo>
                    <a:pt x="14797" y="17807"/>
                  </a:lnTo>
                  <a:lnTo>
                    <a:pt x="14678" y="16437"/>
                  </a:lnTo>
                  <a:lnTo>
                    <a:pt x="14559" y="16246"/>
                  </a:lnTo>
                  <a:lnTo>
                    <a:pt x="14260" y="16820"/>
                  </a:lnTo>
                  <a:lnTo>
                    <a:pt x="14051" y="16947"/>
                  </a:lnTo>
                  <a:lnTo>
                    <a:pt x="13872" y="17170"/>
                  </a:lnTo>
                  <a:lnTo>
                    <a:pt x="13723" y="16629"/>
                  </a:lnTo>
                  <a:lnTo>
                    <a:pt x="13574" y="16406"/>
                  </a:lnTo>
                  <a:lnTo>
                    <a:pt x="13395" y="17043"/>
                  </a:lnTo>
                  <a:lnTo>
                    <a:pt x="13392" y="16467"/>
                  </a:lnTo>
                  <a:lnTo>
                    <a:pt x="13304" y="15826"/>
                  </a:lnTo>
                  <a:lnTo>
                    <a:pt x="13185" y="14902"/>
                  </a:lnTo>
                  <a:lnTo>
                    <a:pt x="13005" y="15091"/>
                  </a:lnTo>
                  <a:lnTo>
                    <a:pt x="12796" y="15951"/>
                  </a:lnTo>
                  <a:lnTo>
                    <a:pt x="12651" y="16426"/>
                  </a:lnTo>
                  <a:lnTo>
                    <a:pt x="12410" y="15884"/>
                  </a:lnTo>
                  <a:lnTo>
                    <a:pt x="12320" y="15027"/>
                  </a:lnTo>
                  <a:lnTo>
                    <a:pt x="12082" y="14486"/>
                  </a:lnTo>
                  <a:lnTo>
                    <a:pt x="11813" y="14102"/>
                  </a:lnTo>
                  <a:lnTo>
                    <a:pt x="11633" y="13498"/>
                  </a:lnTo>
                  <a:lnTo>
                    <a:pt x="11336" y="13211"/>
                  </a:lnTo>
                  <a:lnTo>
                    <a:pt x="11275" y="12447"/>
                  </a:lnTo>
                  <a:lnTo>
                    <a:pt x="11158" y="11268"/>
                  </a:lnTo>
                  <a:lnTo>
                    <a:pt x="10919" y="11263"/>
                  </a:lnTo>
                  <a:lnTo>
                    <a:pt x="10827" y="12317"/>
                  </a:lnTo>
                  <a:lnTo>
                    <a:pt x="10648" y="11995"/>
                  </a:lnTo>
                  <a:lnTo>
                    <a:pt x="10469" y="11357"/>
                  </a:lnTo>
                  <a:lnTo>
                    <a:pt x="10320" y="10911"/>
                  </a:lnTo>
                  <a:lnTo>
                    <a:pt x="10170" y="11262"/>
                  </a:lnTo>
                  <a:lnTo>
                    <a:pt x="10020" y="12601"/>
                  </a:lnTo>
                  <a:lnTo>
                    <a:pt x="9782" y="11518"/>
                  </a:lnTo>
                  <a:lnTo>
                    <a:pt x="9726" y="10624"/>
                  </a:lnTo>
                  <a:lnTo>
                    <a:pt x="9518" y="10180"/>
                  </a:lnTo>
                  <a:lnTo>
                    <a:pt x="9160" y="10147"/>
                  </a:lnTo>
                  <a:lnTo>
                    <a:pt x="8773" y="10561"/>
                  </a:lnTo>
                  <a:lnTo>
                    <a:pt x="8622" y="10431"/>
                  </a:lnTo>
                  <a:lnTo>
                    <a:pt x="8593" y="9252"/>
                  </a:lnTo>
                  <a:lnTo>
                    <a:pt x="8443" y="8552"/>
                  </a:lnTo>
                  <a:lnTo>
                    <a:pt x="8233" y="8935"/>
                  </a:lnTo>
                  <a:lnTo>
                    <a:pt x="8054" y="8522"/>
                  </a:lnTo>
                  <a:lnTo>
                    <a:pt x="7995" y="7759"/>
                  </a:lnTo>
                  <a:lnTo>
                    <a:pt x="7486" y="6452"/>
                  </a:lnTo>
                  <a:lnTo>
                    <a:pt x="7247" y="6579"/>
                  </a:lnTo>
                  <a:lnTo>
                    <a:pt x="6980" y="6039"/>
                  </a:lnTo>
                  <a:lnTo>
                    <a:pt x="6712" y="6198"/>
                  </a:lnTo>
                  <a:lnTo>
                    <a:pt x="6503" y="5879"/>
                  </a:lnTo>
                  <a:lnTo>
                    <a:pt x="6145" y="6292"/>
                  </a:lnTo>
                  <a:lnTo>
                    <a:pt x="6054" y="5504"/>
                  </a:lnTo>
                  <a:lnTo>
                    <a:pt x="5875" y="4707"/>
                  </a:lnTo>
                  <a:lnTo>
                    <a:pt x="5666" y="4706"/>
                  </a:lnTo>
                  <a:lnTo>
                    <a:pt x="5370" y="4811"/>
                  </a:lnTo>
                  <a:lnTo>
                    <a:pt x="5281" y="4492"/>
                  </a:lnTo>
                  <a:lnTo>
                    <a:pt x="5099" y="4363"/>
                  </a:lnTo>
                  <a:lnTo>
                    <a:pt x="4831" y="4363"/>
                  </a:lnTo>
                  <a:lnTo>
                    <a:pt x="4741" y="3822"/>
                  </a:lnTo>
                  <a:lnTo>
                    <a:pt x="4473" y="3728"/>
                  </a:lnTo>
                  <a:lnTo>
                    <a:pt x="4294" y="4365"/>
                  </a:lnTo>
                  <a:lnTo>
                    <a:pt x="4174" y="4365"/>
                  </a:lnTo>
                  <a:lnTo>
                    <a:pt x="3967" y="2261"/>
                  </a:lnTo>
                  <a:lnTo>
                    <a:pt x="3758" y="1243"/>
                  </a:lnTo>
                  <a:lnTo>
                    <a:pt x="3697" y="0"/>
                  </a:lnTo>
                  <a:lnTo>
                    <a:pt x="3488" y="127"/>
                  </a:lnTo>
                  <a:lnTo>
                    <a:pt x="3428" y="2039"/>
                  </a:lnTo>
                  <a:lnTo>
                    <a:pt x="3309" y="2739"/>
                  </a:lnTo>
                  <a:lnTo>
                    <a:pt x="3220" y="1561"/>
                  </a:lnTo>
                  <a:lnTo>
                    <a:pt x="3102" y="860"/>
                  </a:lnTo>
                  <a:lnTo>
                    <a:pt x="2833" y="860"/>
                  </a:lnTo>
                  <a:lnTo>
                    <a:pt x="2685" y="2174"/>
                  </a:lnTo>
                  <a:lnTo>
                    <a:pt x="2389" y="2143"/>
                  </a:lnTo>
                  <a:lnTo>
                    <a:pt x="2090" y="1952"/>
                  </a:lnTo>
                  <a:lnTo>
                    <a:pt x="1732" y="1822"/>
                  </a:lnTo>
                  <a:lnTo>
                    <a:pt x="1613" y="2364"/>
                  </a:lnTo>
                  <a:lnTo>
                    <a:pt x="1434" y="2906"/>
                  </a:lnTo>
                  <a:lnTo>
                    <a:pt x="1314" y="1918"/>
                  </a:lnTo>
                  <a:lnTo>
                    <a:pt x="1107" y="2077"/>
                  </a:lnTo>
                  <a:lnTo>
                    <a:pt x="1077" y="3830"/>
                  </a:lnTo>
                  <a:lnTo>
                    <a:pt x="808" y="3831"/>
                  </a:lnTo>
                  <a:lnTo>
                    <a:pt x="599" y="3897"/>
                  </a:lnTo>
                  <a:lnTo>
                    <a:pt x="332" y="5299"/>
                  </a:lnTo>
                  <a:lnTo>
                    <a:pt x="123" y="5458"/>
                  </a:lnTo>
                  <a:lnTo>
                    <a:pt x="2" y="6860"/>
                  </a:lnTo>
                  <a:lnTo>
                    <a:pt x="0" y="21540"/>
                  </a:lnTo>
                  <a:lnTo>
                    <a:pt x="21599" y="21600"/>
                  </a:lnTo>
                  <a:close/>
                  <a:moveTo>
                    <a:pt x="21599" y="21600"/>
                  </a:moveTo>
                </a:path>
              </a:pathLst>
            </a:custGeom>
            <a:gradFill rotWithShape="0">
              <a:gsLst>
                <a:gs pos="0">
                  <a:srgbClr val="DD181A"/>
                </a:gs>
                <a:gs pos="100000">
                  <a:srgbClr val="9E0F00"/>
                </a:gs>
              </a:gsLst>
              <a:lin ang="540000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 </a:t>
              </a:r>
            </a:p>
          </p:txBody>
        </p:sp>
        <p:sp>
          <p:nvSpPr>
            <p:cNvPr id="84012" name="Freeform 34"/>
            <p:cNvSpPr>
              <a:spLocks/>
            </p:cNvSpPr>
            <p:nvPr/>
          </p:nvSpPr>
          <p:spPr bwMode="auto">
            <a:xfrm>
              <a:off x="1591" y="1759"/>
              <a:ext cx="1304" cy="95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1600"/>
                <a:gd name="T175" fmla="*/ 0 h 21600"/>
                <a:gd name="T176" fmla="*/ 21600 w 21600"/>
                <a:gd name="T177" fmla="*/ 21600 h 216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1600" h="21600">
                  <a:moveTo>
                    <a:pt x="66" y="21523"/>
                  </a:moveTo>
                  <a:lnTo>
                    <a:pt x="21597" y="21600"/>
                  </a:lnTo>
                  <a:lnTo>
                    <a:pt x="21600" y="20232"/>
                  </a:lnTo>
                  <a:lnTo>
                    <a:pt x="21139" y="19778"/>
                  </a:lnTo>
                  <a:lnTo>
                    <a:pt x="20817" y="19324"/>
                  </a:lnTo>
                  <a:lnTo>
                    <a:pt x="20287" y="19324"/>
                  </a:lnTo>
                  <a:lnTo>
                    <a:pt x="20157" y="18784"/>
                  </a:lnTo>
                  <a:lnTo>
                    <a:pt x="19764" y="18239"/>
                  </a:lnTo>
                  <a:lnTo>
                    <a:pt x="19566" y="18686"/>
                  </a:lnTo>
                  <a:lnTo>
                    <a:pt x="19035" y="18686"/>
                  </a:lnTo>
                  <a:lnTo>
                    <a:pt x="18770" y="17960"/>
                  </a:lnTo>
                  <a:lnTo>
                    <a:pt x="18304" y="18232"/>
                  </a:lnTo>
                  <a:lnTo>
                    <a:pt x="17972" y="18595"/>
                  </a:lnTo>
                  <a:lnTo>
                    <a:pt x="17641" y="18142"/>
                  </a:lnTo>
                  <a:lnTo>
                    <a:pt x="17309" y="18505"/>
                  </a:lnTo>
                  <a:lnTo>
                    <a:pt x="16846" y="17960"/>
                  </a:lnTo>
                  <a:lnTo>
                    <a:pt x="16652" y="17409"/>
                  </a:lnTo>
                  <a:lnTo>
                    <a:pt x="16453" y="16774"/>
                  </a:lnTo>
                  <a:lnTo>
                    <a:pt x="15923" y="16683"/>
                  </a:lnTo>
                  <a:lnTo>
                    <a:pt x="15861" y="17046"/>
                  </a:lnTo>
                  <a:lnTo>
                    <a:pt x="15066" y="17137"/>
                  </a:lnTo>
                  <a:lnTo>
                    <a:pt x="14933" y="16320"/>
                  </a:lnTo>
                  <a:lnTo>
                    <a:pt x="14602" y="15509"/>
                  </a:lnTo>
                  <a:lnTo>
                    <a:pt x="14340" y="16046"/>
                  </a:lnTo>
                  <a:lnTo>
                    <a:pt x="13942" y="16776"/>
                  </a:lnTo>
                  <a:lnTo>
                    <a:pt x="13544" y="16050"/>
                  </a:lnTo>
                  <a:lnTo>
                    <a:pt x="12948" y="16134"/>
                  </a:lnTo>
                  <a:lnTo>
                    <a:pt x="12367" y="15504"/>
                  </a:lnTo>
                  <a:lnTo>
                    <a:pt x="11893" y="15413"/>
                  </a:lnTo>
                  <a:lnTo>
                    <a:pt x="11657" y="14786"/>
                  </a:lnTo>
                  <a:lnTo>
                    <a:pt x="11328" y="13602"/>
                  </a:lnTo>
                  <a:lnTo>
                    <a:pt x="10798" y="13969"/>
                  </a:lnTo>
                  <a:lnTo>
                    <a:pt x="10268" y="12433"/>
                  </a:lnTo>
                  <a:lnTo>
                    <a:pt x="9605" y="13250"/>
                  </a:lnTo>
                  <a:lnTo>
                    <a:pt x="9204" y="11975"/>
                  </a:lnTo>
                  <a:lnTo>
                    <a:pt x="8277" y="13242"/>
                  </a:lnTo>
                  <a:lnTo>
                    <a:pt x="8012" y="11880"/>
                  </a:lnTo>
                  <a:lnTo>
                    <a:pt x="6490" y="10795"/>
                  </a:lnTo>
                  <a:lnTo>
                    <a:pt x="6225" y="6892"/>
                  </a:lnTo>
                  <a:lnTo>
                    <a:pt x="5960" y="6347"/>
                  </a:lnTo>
                  <a:lnTo>
                    <a:pt x="5297" y="7981"/>
                  </a:lnTo>
                  <a:lnTo>
                    <a:pt x="4833" y="8344"/>
                  </a:lnTo>
                  <a:lnTo>
                    <a:pt x="4436" y="8979"/>
                  </a:lnTo>
                  <a:lnTo>
                    <a:pt x="4104" y="7436"/>
                  </a:lnTo>
                  <a:lnTo>
                    <a:pt x="3773" y="6801"/>
                  </a:lnTo>
                  <a:lnTo>
                    <a:pt x="3375" y="8616"/>
                  </a:lnTo>
                  <a:lnTo>
                    <a:pt x="3369" y="6976"/>
                  </a:lnTo>
                  <a:lnTo>
                    <a:pt x="3173" y="5150"/>
                  </a:lnTo>
                  <a:lnTo>
                    <a:pt x="2908" y="2518"/>
                  </a:lnTo>
                  <a:lnTo>
                    <a:pt x="2508" y="3056"/>
                  </a:lnTo>
                  <a:lnTo>
                    <a:pt x="2044" y="5506"/>
                  </a:lnTo>
                  <a:lnTo>
                    <a:pt x="1723" y="6858"/>
                  </a:lnTo>
                  <a:lnTo>
                    <a:pt x="1187" y="5315"/>
                  </a:lnTo>
                  <a:lnTo>
                    <a:pt x="988" y="2874"/>
                  </a:lnTo>
                  <a:lnTo>
                    <a:pt x="458" y="1331"/>
                  </a:lnTo>
                  <a:lnTo>
                    <a:pt x="0" y="0"/>
                  </a:lnTo>
                  <a:lnTo>
                    <a:pt x="66" y="21523"/>
                  </a:lnTo>
                  <a:close/>
                  <a:moveTo>
                    <a:pt x="66" y="21523"/>
                  </a:moveTo>
                </a:path>
              </a:pathLst>
            </a:custGeom>
            <a:gradFill rotWithShape="0">
              <a:gsLst>
                <a:gs pos="0">
                  <a:srgbClr val="580708"/>
                </a:gs>
                <a:gs pos="100000">
                  <a:srgbClr val="52000A"/>
                </a:gs>
              </a:gsLst>
              <a:lin ang="5400000" scaled="1"/>
            </a:gradFill>
            <a:ln>
              <a:noFill/>
            </a:ln>
            <a:extLst>
              <a:ext uri="{91240B29-F687-4F45-9708-019B960494DF}">
                <a14:hiddenLine xmlns:a14="http://schemas.microsoft.com/office/drawing/2010/main" w="1905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 </a:t>
              </a:r>
            </a:p>
          </p:txBody>
        </p:sp>
      </p:grpSp>
      <p:grpSp>
        <p:nvGrpSpPr>
          <p:cNvPr id="84002" name="Group 46"/>
          <p:cNvGrpSpPr>
            <a:grpSpLocks/>
          </p:cNvGrpSpPr>
          <p:nvPr/>
        </p:nvGrpSpPr>
        <p:grpSpPr bwMode="auto">
          <a:xfrm>
            <a:off x="696516" y="1616273"/>
            <a:ext cx="232172" cy="4137794"/>
            <a:chOff x="32" y="0"/>
            <a:chExt cx="208" cy="3707"/>
          </a:xfrm>
        </p:grpSpPr>
        <p:sp>
          <p:nvSpPr>
            <p:cNvPr id="84003" name="Rectangle 40"/>
            <p:cNvSpPr>
              <a:spLocks/>
            </p:cNvSpPr>
            <p:nvPr/>
          </p:nvSpPr>
          <p:spPr bwMode="auto">
            <a:xfrm>
              <a:off x="32" y="0"/>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0.5</a:t>
              </a:r>
            </a:p>
          </p:txBody>
        </p:sp>
        <p:sp>
          <p:nvSpPr>
            <p:cNvPr id="84004" name="Rectangle 41"/>
            <p:cNvSpPr>
              <a:spLocks/>
            </p:cNvSpPr>
            <p:nvPr/>
          </p:nvSpPr>
          <p:spPr bwMode="auto">
            <a:xfrm>
              <a:off x="32" y="696"/>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0.4</a:t>
              </a:r>
            </a:p>
          </p:txBody>
        </p:sp>
        <p:sp>
          <p:nvSpPr>
            <p:cNvPr id="84005" name="Rectangle 42"/>
            <p:cNvSpPr>
              <a:spLocks/>
            </p:cNvSpPr>
            <p:nvPr/>
          </p:nvSpPr>
          <p:spPr bwMode="auto">
            <a:xfrm>
              <a:off x="32" y="1416"/>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0.3</a:t>
              </a:r>
            </a:p>
          </p:txBody>
        </p:sp>
        <p:sp>
          <p:nvSpPr>
            <p:cNvPr id="84006" name="Rectangle 43"/>
            <p:cNvSpPr>
              <a:spLocks/>
            </p:cNvSpPr>
            <p:nvPr/>
          </p:nvSpPr>
          <p:spPr bwMode="auto">
            <a:xfrm>
              <a:off x="32" y="2120"/>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0.2</a:t>
              </a:r>
            </a:p>
          </p:txBody>
        </p:sp>
        <p:sp>
          <p:nvSpPr>
            <p:cNvPr id="84007" name="Rectangle 44"/>
            <p:cNvSpPr>
              <a:spLocks/>
            </p:cNvSpPr>
            <p:nvPr/>
          </p:nvSpPr>
          <p:spPr bwMode="auto">
            <a:xfrm>
              <a:off x="32" y="2824"/>
              <a:ext cx="208"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0.1</a:t>
              </a:r>
            </a:p>
          </p:txBody>
        </p:sp>
        <p:sp>
          <p:nvSpPr>
            <p:cNvPr id="84008" name="Rectangle 45"/>
            <p:cNvSpPr>
              <a:spLocks/>
            </p:cNvSpPr>
            <p:nvPr/>
          </p:nvSpPr>
          <p:spPr bwMode="auto">
            <a:xfrm>
              <a:off x="157" y="3528"/>
              <a:ext cx="83" cy="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r" eaLnBrk="1" hangingPunct="1">
                <a:spcBef>
                  <a:spcPct val="0"/>
                </a:spcBef>
              </a:pPr>
              <a:r>
                <a:rPr lang="en-US" altLang="en-US" sz="1300">
                  <a:solidFill>
                    <a:srgbClr val="FFC000"/>
                  </a:solidFill>
                </a:rPr>
                <a:t>0</a:t>
              </a:r>
            </a:p>
          </p:txBody>
        </p:sp>
      </p:grpSp>
      <p:sp>
        <p:nvSpPr>
          <p:cNvPr id="83986" name="Freeform 17"/>
          <p:cNvSpPr>
            <a:spLocks/>
          </p:cNvSpPr>
          <p:nvPr/>
        </p:nvSpPr>
        <p:spPr bwMode="auto">
          <a:xfrm>
            <a:off x="1062633" y="2490267"/>
            <a:ext cx="7045523" cy="3189014"/>
          </a:xfrm>
          <a:custGeom>
            <a:avLst/>
            <a:gdLst>
              <a:gd name="T0" fmla="*/ 0 w 21600"/>
              <a:gd name="T1" fmla="*/ 2147483647 h 21344"/>
              <a:gd name="T2" fmla="*/ 2147483647 w 21600"/>
              <a:gd name="T3" fmla="*/ 2147483647 h 21344"/>
              <a:gd name="T4" fmla="*/ 2147483647 w 21600"/>
              <a:gd name="T5" fmla="*/ 2147483647 h 21344"/>
              <a:gd name="T6" fmla="*/ 2147483647 w 21600"/>
              <a:gd name="T7" fmla="*/ 2147483647 h 21344"/>
              <a:gd name="T8" fmla="*/ 2147483647 w 21600"/>
              <a:gd name="T9" fmla="*/ 2147483647 h 21344"/>
              <a:gd name="T10" fmla="*/ 2147483647 w 21600"/>
              <a:gd name="T11" fmla="*/ 2147483647 h 21344"/>
              <a:gd name="T12" fmla="*/ 2147483647 w 21600"/>
              <a:gd name="T13" fmla="*/ 2147483647 h 213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344">
                <a:moveTo>
                  <a:pt x="0" y="21344"/>
                </a:moveTo>
                <a:lnTo>
                  <a:pt x="3471" y="21298"/>
                </a:lnTo>
                <a:cubicBezTo>
                  <a:pt x="3471" y="21298"/>
                  <a:pt x="4393" y="21386"/>
                  <a:pt x="5497" y="20282"/>
                </a:cubicBezTo>
                <a:cubicBezTo>
                  <a:pt x="8131" y="17649"/>
                  <a:pt x="9119" y="103"/>
                  <a:pt x="10814" y="1"/>
                </a:cubicBezTo>
                <a:cubicBezTo>
                  <a:pt x="12508" y="-102"/>
                  <a:pt x="13655" y="17891"/>
                  <a:pt x="16043" y="20208"/>
                </a:cubicBezTo>
                <a:cubicBezTo>
                  <a:pt x="17372" y="21498"/>
                  <a:pt x="18307" y="21239"/>
                  <a:pt x="18307" y="21239"/>
                </a:cubicBezTo>
                <a:lnTo>
                  <a:pt x="21600" y="21284"/>
                </a:lnTo>
              </a:path>
            </a:pathLst>
          </a:custGeom>
          <a:noFill/>
          <a:ln w="63500" cap="flat">
            <a:solidFill>
              <a:srgbClr val="66950E"/>
            </a:solidFill>
            <a:prstDash val="solid"/>
            <a:miter lim="800000"/>
            <a:headEnd type="none" w="med" len="med"/>
            <a:tailEnd type="none" w="med" len="med"/>
          </a:ln>
          <a:effectLst>
            <a:outerShdw dist="38099" dir="5400000" algn="ctr" rotWithShape="0">
              <a:schemeClr val="bg2">
                <a:alpha val="79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4" name="Rectangle 30"/>
          <p:cNvSpPr>
            <a:spLocks/>
          </p:cNvSpPr>
          <p:nvPr/>
        </p:nvSpPr>
        <p:spPr bwMode="auto">
          <a:xfrm>
            <a:off x="-1167428" y="7288939"/>
            <a:ext cx="7049115" cy="369332"/>
          </a:xfrm>
          <a:prstGeom prst="rect">
            <a:avLst/>
          </a:prstGeom>
          <a:noFill/>
          <a:ln>
            <a:noFill/>
          </a:ln>
          <a:extLst/>
        </p:spPr>
        <p:txBody>
          <a:bodyPr wrap="square" lIns="0" tIns="0" rIns="0" bIns="0" anchor="b">
            <a:spAutoFit/>
          </a:bodyPr>
          <a:lstStyle/>
          <a:p>
            <a:pPr>
              <a:defRPr/>
            </a:pPr>
            <a:r>
              <a:rPr lang="en-US" sz="1200" b="1" dirty="0">
                <a:solidFill>
                  <a:schemeClr val="bg1">
                    <a:lumMod val="65000"/>
                    <a:lumOff val="35000"/>
                  </a:schemeClr>
                </a:solidFill>
                <a:latin typeface="Arial Bold" charset="0"/>
                <a:ea typeface="ヒラギノ角ゴ ProN W6" charset="0"/>
                <a:sym typeface="Arial Bold" charset="0"/>
              </a:rPr>
              <a:t>Source: NASA/GISS; Hansen, et al., “Perceptions of Climate Change,” </a:t>
            </a:r>
            <a:r>
              <a:rPr lang="en-US" sz="1200" b="1" i="1" dirty="0">
                <a:solidFill>
                  <a:schemeClr val="bg1">
                    <a:lumMod val="65000"/>
                    <a:lumOff val="35000"/>
                  </a:schemeClr>
                </a:solidFill>
                <a:latin typeface="Arial Bold" charset="0"/>
                <a:ea typeface="ヒラギノ角ゴ ProN W6" charset="0"/>
                <a:sym typeface="Arial Bold" charset="0"/>
              </a:rPr>
              <a:t>Proc. Natl. Acad. Sci.</a:t>
            </a:r>
            <a:r>
              <a:rPr lang="en-US" sz="1200" b="1" dirty="0">
                <a:solidFill>
                  <a:schemeClr val="bg1">
                    <a:lumMod val="65000"/>
                    <a:lumOff val="35000"/>
                  </a:schemeClr>
                </a:solidFill>
                <a:latin typeface="Arial Bold" charset="0"/>
                <a:ea typeface="ヒラギノ角ゴ ProN W6" charset="0"/>
                <a:sym typeface="Arial Bold" charset="0"/>
              </a:rPr>
              <a:t> </a:t>
            </a:r>
            <a:r>
              <a:rPr lang="en-US" sz="1200" b="1" i="1" dirty="0">
                <a:solidFill>
                  <a:schemeClr val="bg1">
                    <a:lumMod val="65000"/>
                    <a:lumOff val="35000"/>
                  </a:schemeClr>
                </a:solidFill>
                <a:latin typeface="Arial Bold" charset="0"/>
                <a:ea typeface="ヒラギノ角ゴ ProN W6" charset="0"/>
                <a:sym typeface="Arial Bold" charset="0"/>
              </a:rPr>
              <a:t>USA</a:t>
            </a:r>
            <a:r>
              <a:rPr lang="en-US" sz="1200" b="1" dirty="0">
                <a:solidFill>
                  <a:schemeClr val="bg1">
                    <a:lumMod val="65000"/>
                    <a:lumOff val="35000"/>
                  </a:schemeClr>
                </a:solidFill>
                <a:latin typeface="Arial Bold" charset="0"/>
                <a:ea typeface="ヒラギノ角ゴ ProN W6" charset="0"/>
                <a:sym typeface="Arial Bold" charset="0"/>
              </a:rPr>
              <a:t> 10.1073, August 2012</a:t>
            </a:r>
            <a:endParaRPr lang="en-US" sz="1200" b="1" dirty="0">
              <a:solidFill>
                <a:schemeClr val="bg1">
                  <a:lumMod val="65000"/>
                  <a:lumOff val="35000"/>
                </a:schemeClr>
              </a:solidFill>
              <a:latin typeface="Arial Bold" charset="0"/>
              <a:ea typeface="ヒラギノ角ゴ ProN W6" charset="0"/>
              <a:cs typeface="Arial Bold" charset="0"/>
              <a:sym typeface="Arial Bold" charset="0"/>
            </a:endParaRPr>
          </a:p>
        </p:txBody>
      </p:sp>
      <p:sp>
        <p:nvSpPr>
          <p:cNvPr id="48" name="Line 39"/>
          <p:cNvSpPr>
            <a:spLocks noChangeShapeType="1"/>
          </p:cNvSpPr>
          <p:nvPr/>
        </p:nvSpPr>
        <p:spPr bwMode="auto">
          <a:xfrm rot="10800000">
            <a:off x="7391569" y="4114270"/>
            <a:ext cx="7768" cy="1284989"/>
          </a:xfrm>
          <a:prstGeom prst="line">
            <a:avLst/>
          </a:prstGeom>
          <a:noFill/>
          <a:ln w="38100">
            <a:solidFill>
              <a:schemeClr val="tx1"/>
            </a:solidFill>
            <a:miter lim="800000"/>
            <a:headEnd type="stealth" w="med" len="med"/>
            <a:tailEnd/>
          </a:ln>
          <a:effectLst>
            <a:outerShdw dist="25399" dir="5400000" algn="ctr" rotWithShape="0">
              <a:schemeClr val="bg2">
                <a:alpha val="79999"/>
              </a:schemeClr>
            </a:outerShdw>
          </a:effectLst>
          <a:extLst>
            <a:ext uri="{909E8E84-426E-40DD-AFC4-6F175D3DCCD1}">
              <a14:hiddenFill xmlns:a14="http://schemas.microsoft.com/office/drawing/2010/main">
                <a:noFill/>
              </a14:hiddenFill>
            </a:ext>
          </a:extLst>
        </p:spPr>
        <p:txBody>
          <a:bodyPr lIns="0" tIns="0" rIns="0" bIns="0"/>
          <a:lstStyle/>
          <a:p>
            <a:endParaRPr lang="en-US"/>
          </a:p>
        </p:txBody>
      </p:sp>
      <p:sp>
        <p:nvSpPr>
          <p:cNvPr id="2" name="Rectangle 1"/>
          <p:cNvSpPr/>
          <p:nvPr/>
        </p:nvSpPr>
        <p:spPr>
          <a:xfrm>
            <a:off x="5838246" y="2432463"/>
            <a:ext cx="2310094" cy="1477328"/>
          </a:xfrm>
          <a:prstGeom prst="rect">
            <a:avLst/>
          </a:prstGeom>
        </p:spPr>
        <p:txBody>
          <a:bodyPr wrap="square">
            <a:spAutoFit/>
          </a:bodyPr>
          <a:lstStyle/>
          <a:p>
            <a:pPr algn="ctr" eaLnBrk="1" hangingPunct="1"/>
            <a:r>
              <a:rPr lang="en-US"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a:t>
            </a:r>
            <a:r>
              <a:rPr lang="ja-JP" altLang="en-US" dirty="0">
                <a:solidFill>
                  <a:schemeClr val="tx2"/>
                </a:solidFill>
                <a:effectLst>
                  <a:outerShdw blurRad="38100" dist="38100" dir="2700000" algn="tl">
                    <a:srgbClr val="000000">
                      <a:alpha val="43137"/>
                    </a:srgbClr>
                  </a:outerShdw>
                </a:effectLst>
                <a:latin typeface="Arial" panose="020B0604020202020204" pitchFamily="34" charset="0"/>
                <a:ea typeface="MS PGothic" panose="020B0600070205080204" pitchFamily="34" charset="-128"/>
                <a:cs typeface="Arial" panose="020B0604020202020204" pitchFamily="34" charset="0"/>
              </a:rPr>
              <a:t>“</a:t>
            </a:r>
            <a:r>
              <a:rPr lang="en-US" altLang="ja-JP" dirty="0">
                <a:solidFill>
                  <a:schemeClr val="tx2"/>
                </a:solidFill>
                <a:effectLst>
                  <a:outerShdw blurRad="38100" dist="38100" dir="2700000" algn="tl">
                    <a:srgbClr val="000000">
                      <a:alpha val="43137"/>
                    </a:srgbClr>
                  </a:outerShdw>
                </a:effectLst>
                <a:latin typeface="Arial" panose="020B0604020202020204" pitchFamily="34" charset="0"/>
                <a:ea typeface="MS PGothic" panose="020B0600070205080204" pitchFamily="34" charset="-128"/>
                <a:cs typeface="Arial" panose="020B0604020202020204" pitchFamily="34" charset="0"/>
              </a:rPr>
              <a:t>extreme</a:t>
            </a:r>
            <a:r>
              <a:rPr lang="ja-JP" altLang="en-US" dirty="0">
                <a:solidFill>
                  <a:schemeClr val="tx2"/>
                </a:solidFill>
                <a:effectLst>
                  <a:outerShdw blurRad="38100" dist="38100" dir="2700000" algn="tl">
                    <a:srgbClr val="000000">
                      <a:alpha val="43137"/>
                    </a:srgbClr>
                  </a:outerShdw>
                </a:effectLst>
                <a:latin typeface="Arial" panose="020B0604020202020204" pitchFamily="34" charset="0"/>
                <a:ea typeface="MS PGothic" panose="020B0600070205080204" pitchFamily="34" charset="-128"/>
                <a:cs typeface="Arial" panose="020B0604020202020204" pitchFamily="34" charset="0"/>
              </a:rPr>
              <a:t>”</a:t>
            </a:r>
            <a:r>
              <a:rPr lang="en-US" altLang="ja-JP" dirty="0">
                <a:solidFill>
                  <a:schemeClr val="tx2"/>
                </a:solidFill>
                <a:effectLst>
                  <a:outerShdw blurRad="38100" dist="38100" dir="2700000" algn="tl">
                    <a:srgbClr val="000000">
                      <a:alpha val="43137"/>
                    </a:srgbClr>
                  </a:outerShdw>
                </a:effectLst>
                <a:latin typeface="Arial" panose="020B0604020202020204" pitchFamily="34" charset="0"/>
                <a:ea typeface="MS PGothic" panose="020B0600070205080204" pitchFamily="34" charset="-128"/>
                <a:cs typeface="Arial" panose="020B0604020202020204" pitchFamily="34" charset="0"/>
              </a:rPr>
              <a:t> temperature events used to cover 0.1% of the Earth. Now they cover 10%.</a:t>
            </a:r>
            <a:endParaRPr lang="en-US" dirty="0">
              <a:solidFill>
                <a:schemeClr val="tx2"/>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587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up)">
                                      <p:cBhvr>
                                        <p:cTn id="7" dur="75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Content Placeholder 2"/>
          <p:cNvSpPr>
            <a:spLocks noGrp="1"/>
          </p:cNvSpPr>
          <p:nvPr>
            <p:ph sz="half" idx="1"/>
          </p:nvPr>
        </p:nvSpPr>
        <p:spPr>
          <a:xfrm>
            <a:off x="228600" y="1417637"/>
            <a:ext cx="8083550" cy="4525963"/>
          </a:xfrm>
        </p:spPr>
        <p:txBody>
          <a:bodyPr>
            <a:normAutofit/>
          </a:bodyPr>
          <a:lstStyle/>
          <a:p>
            <a:pPr marL="0" indent="0">
              <a:spcBef>
                <a:spcPct val="0"/>
              </a:spcBef>
              <a:buNone/>
            </a:pPr>
            <a:r>
              <a:rPr lang="en-US" sz="3200" u="sng" dirty="0">
                <a:solidFill>
                  <a:schemeClr val="tx2"/>
                </a:solidFill>
                <a:ea typeface="ＭＳ Ｐゴシック" panose="020B0600070205080204" pitchFamily="34" charset="-128"/>
              </a:rPr>
              <a:t>“Disaster within a disaster”</a:t>
            </a:r>
          </a:p>
          <a:p>
            <a:pPr marL="457200" lvl="1" indent="0">
              <a:spcBef>
                <a:spcPct val="0"/>
              </a:spcBef>
              <a:buNone/>
            </a:pPr>
            <a:r>
              <a:rPr lang="en-US" sz="2800" dirty="0">
                <a:solidFill>
                  <a:schemeClr val="tx2"/>
                </a:solidFill>
                <a:ea typeface="Arial" panose="020B0604020202020204" pitchFamily="34" charset="0"/>
              </a:rPr>
              <a:t>Extreme events increase the probability of “complex emergencies” where multiple system failures can occur which c</a:t>
            </a:r>
            <a:r>
              <a:rPr lang="en-US" altLang="ja-JP" sz="2800" dirty="0">
                <a:solidFill>
                  <a:schemeClr val="tx2"/>
                </a:solidFill>
                <a:ea typeface="ＭＳ Ｐゴシック" panose="020B0600070205080204" pitchFamily="34" charset="-128"/>
              </a:rPr>
              <a:t>an exceed response capacity.</a:t>
            </a:r>
          </a:p>
        </p:txBody>
      </p:sp>
      <p:sp>
        <p:nvSpPr>
          <p:cNvPr id="70660" name="Footer Placeholder 4"/>
          <p:cNvSpPr>
            <a:spLocks noGrp="1"/>
          </p:cNvSpPr>
          <p:nvPr>
            <p:ph type="ftr" sz="quarter" idx="4294967295"/>
          </p:nvPr>
        </p:nvSpPr>
        <p:spPr bwMode="auto">
          <a:xfrm>
            <a:off x="8305800" y="6356350"/>
            <a:ext cx="381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buFontTx/>
              <a:buNone/>
            </a:pPr>
            <a:fld id="{AB98C88F-44E4-4B69-BA96-1330263A4281}" type="slidenum">
              <a:rPr lang="en-US" sz="1200" smtClean="0">
                <a:solidFill>
                  <a:srgbClr val="FFFFFF"/>
                </a:solidFill>
              </a:rPr>
              <a:pPr algn="r">
                <a:spcBef>
                  <a:spcPct val="0"/>
                </a:spcBef>
                <a:buFontTx/>
                <a:buNone/>
              </a:pPr>
              <a:t>18</a:t>
            </a:fld>
            <a:endParaRPr lang="ru-RU" sz="1200">
              <a:solidFill>
                <a:srgbClr val="FFFFFF"/>
              </a:solidFill>
            </a:endParaRPr>
          </a:p>
        </p:txBody>
      </p:sp>
      <p:pic>
        <p:nvPicPr>
          <p:cNvPr id="70663" name="Picture 9" descr="437007a-i1 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3804582"/>
            <a:ext cx="3705179" cy="2059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RTEmagicC_tsunami-24476-small.jpg.jpg (640×3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flipV="1">
            <a:off x="649611" y="3804582"/>
            <a:ext cx="4033561" cy="201678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228600" y="609600"/>
            <a:ext cx="8458200" cy="1219200"/>
          </a:xfrm>
        </p:spPr>
        <p:txBody>
          <a:bodyPr>
            <a:noAutofit/>
          </a:bodyPr>
          <a:lstStyle/>
          <a:p>
            <a:pPr>
              <a:defRPr/>
            </a:pPr>
            <a:r>
              <a:rPr sz="3200" dirty="0">
                <a:solidFill>
                  <a:schemeClr val="tx1"/>
                </a:solidFill>
                <a:effectLst>
                  <a:outerShdw blurRad="38100" dist="38100" dir="2700000" algn="tl">
                    <a:srgbClr val="000000">
                      <a:alpha val="43137"/>
                    </a:srgbClr>
                  </a:outerShdw>
                </a:effectLst>
              </a:rPr>
              <a:t>Key Health Threats</a:t>
            </a:r>
            <a:r>
              <a:rPr lang="en-US" sz="3200" dirty="0">
                <a:solidFill>
                  <a:schemeClr val="tx1"/>
                </a:solidFill>
                <a:effectLst>
                  <a:outerShdw blurRad="38100" dist="38100" dir="2700000" algn="tl">
                    <a:srgbClr val="000000">
                      <a:alpha val="43137"/>
                    </a:srgbClr>
                  </a:outerShdw>
                </a:effectLst>
              </a:rPr>
              <a:t> from Climate Change</a:t>
            </a:r>
            <a:br>
              <a:rPr lang="en-US" sz="3200" dirty="0">
                <a:solidFill>
                  <a:schemeClr val="tx1"/>
                </a:solidFill>
                <a:effectLst>
                  <a:outerShdw blurRad="38100" dist="38100" dir="2700000" algn="tl">
                    <a:srgbClr val="000000">
                      <a:alpha val="43137"/>
                    </a:srgbClr>
                  </a:outerShdw>
                </a:effectLst>
              </a:rPr>
            </a:br>
            <a:endParaRPr sz="40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14417917"/>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971" y="396875"/>
            <a:ext cx="8229600" cy="822325"/>
          </a:xfrm>
        </p:spPr>
        <p:txBody>
          <a:bodyPr/>
          <a:lstStyle/>
          <a:p>
            <a:r>
              <a:rPr lang="en-US" dirty="0"/>
              <a:t>Katrina Diaspora</a:t>
            </a:r>
          </a:p>
        </p:txBody>
      </p:sp>
      <p:pic>
        <p:nvPicPr>
          <p:cNvPr id="8" name="Picture 7"/>
          <p:cNvPicPr>
            <a:picLocks noChangeAspect="1"/>
          </p:cNvPicPr>
          <p:nvPr/>
        </p:nvPicPr>
        <p:blipFill>
          <a:blip r:embed="rId2"/>
          <a:stretch>
            <a:fillRect/>
          </a:stretch>
        </p:blipFill>
        <p:spPr>
          <a:xfrm>
            <a:off x="478971" y="1219200"/>
            <a:ext cx="8229599" cy="4599221"/>
          </a:xfrm>
          <a:prstGeom prst="rect">
            <a:avLst/>
          </a:prstGeom>
        </p:spPr>
      </p:pic>
    </p:spTree>
    <p:extLst>
      <p:ext uri="{BB962C8B-B14F-4D97-AF65-F5344CB8AC3E}">
        <p14:creationId xmlns:p14="http://schemas.microsoft.com/office/powerpoint/2010/main" val="6530444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2"/>
          <p:cNvGrpSpPr>
            <a:grpSpLocks/>
          </p:cNvGrpSpPr>
          <p:nvPr/>
        </p:nvGrpSpPr>
        <p:grpSpPr bwMode="auto">
          <a:xfrm>
            <a:off x="937618" y="5768578"/>
            <a:ext cx="6945064" cy="607219"/>
            <a:chOff x="0" y="0"/>
            <a:chExt cx="6222" cy="544"/>
          </a:xfrm>
        </p:grpSpPr>
        <p:sp>
          <p:nvSpPr>
            <p:cNvPr id="76814" name="Rectangle 1"/>
            <p:cNvSpPr>
              <a:spLocks/>
            </p:cNvSpPr>
            <p:nvPr/>
          </p:nvSpPr>
          <p:spPr bwMode="auto">
            <a:xfrm>
              <a:off x="0" y="14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800,000</a:t>
              </a:r>
            </a:p>
          </p:txBody>
        </p:sp>
        <p:grpSp>
          <p:nvGrpSpPr>
            <p:cNvPr id="76815" name="Group 12"/>
            <p:cNvGrpSpPr>
              <a:grpSpLocks/>
            </p:cNvGrpSpPr>
            <p:nvPr/>
          </p:nvGrpSpPr>
          <p:grpSpPr bwMode="auto">
            <a:xfrm>
              <a:off x="249" y="0"/>
              <a:ext cx="5960" cy="96"/>
              <a:chOff x="0" y="0"/>
              <a:chExt cx="5960" cy="96"/>
            </a:xfrm>
          </p:grpSpPr>
          <p:sp>
            <p:nvSpPr>
              <p:cNvPr id="76825" name="Line 2"/>
              <p:cNvSpPr>
                <a:spLocks noChangeShapeType="1"/>
              </p:cNvSpPr>
              <p:nvPr/>
            </p:nvSpPr>
            <p:spPr bwMode="auto">
              <a:xfrm>
                <a:off x="0" y="0"/>
                <a:ext cx="5960"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6826" name="Line 3"/>
              <p:cNvSpPr>
                <a:spLocks noChangeShapeType="1"/>
              </p:cNvSpPr>
              <p:nvPr/>
            </p:nvSpPr>
            <p:spPr bwMode="auto">
              <a:xfrm flipH="1">
                <a:off x="6"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6827" name="Line 4"/>
              <p:cNvSpPr>
                <a:spLocks noChangeShapeType="1"/>
              </p:cNvSpPr>
              <p:nvPr/>
            </p:nvSpPr>
            <p:spPr bwMode="auto">
              <a:xfrm flipH="1">
                <a:off x="750"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6828" name="Line 5"/>
              <p:cNvSpPr>
                <a:spLocks noChangeShapeType="1"/>
              </p:cNvSpPr>
              <p:nvPr/>
            </p:nvSpPr>
            <p:spPr bwMode="auto">
              <a:xfrm flipH="1">
                <a:off x="1486"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6829" name="Line 6"/>
              <p:cNvSpPr>
                <a:spLocks noChangeShapeType="1"/>
              </p:cNvSpPr>
              <p:nvPr/>
            </p:nvSpPr>
            <p:spPr bwMode="auto">
              <a:xfrm flipH="1">
                <a:off x="2230"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6830" name="Line 7"/>
              <p:cNvSpPr>
                <a:spLocks noChangeShapeType="1"/>
              </p:cNvSpPr>
              <p:nvPr/>
            </p:nvSpPr>
            <p:spPr bwMode="auto">
              <a:xfrm flipH="1">
                <a:off x="2974"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6831" name="Line 8"/>
              <p:cNvSpPr>
                <a:spLocks noChangeShapeType="1"/>
              </p:cNvSpPr>
              <p:nvPr/>
            </p:nvSpPr>
            <p:spPr bwMode="auto">
              <a:xfrm flipH="1">
                <a:off x="3718"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6832" name="Line 9"/>
              <p:cNvSpPr>
                <a:spLocks noChangeShapeType="1"/>
              </p:cNvSpPr>
              <p:nvPr/>
            </p:nvSpPr>
            <p:spPr bwMode="auto">
              <a:xfrm flipH="1">
                <a:off x="4462"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6833" name="Line 10"/>
              <p:cNvSpPr>
                <a:spLocks noChangeShapeType="1"/>
              </p:cNvSpPr>
              <p:nvPr/>
            </p:nvSpPr>
            <p:spPr bwMode="auto">
              <a:xfrm flipH="1">
                <a:off x="5206"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6834" name="Line 11"/>
              <p:cNvSpPr>
                <a:spLocks noChangeShapeType="1"/>
              </p:cNvSpPr>
              <p:nvPr/>
            </p:nvSpPr>
            <p:spPr bwMode="auto">
              <a:xfrm flipH="1">
                <a:off x="5950"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76816" name="Rectangle 13"/>
            <p:cNvSpPr>
              <a:spLocks/>
            </p:cNvSpPr>
            <p:nvPr/>
          </p:nvSpPr>
          <p:spPr bwMode="auto">
            <a:xfrm>
              <a:off x="728" y="14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700,000</a:t>
              </a:r>
            </a:p>
          </p:txBody>
        </p:sp>
        <p:sp>
          <p:nvSpPr>
            <p:cNvPr id="76817" name="Rectangle 14"/>
            <p:cNvSpPr>
              <a:spLocks/>
            </p:cNvSpPr>
            <p:nvPr/>
          </p:nvSpPr>
          <p:spPr bwMode="auto">
            <a:xfrm>
              <a:off x="1480" y="14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600,000</a:t>
              </a:r>
            </a:p>
          </p:txBody>
        </p:sp>
        <p:sp>
          <p:nvSpPr>
            <p:cNvPr id="76818" name="Rectangle 15"/>
            <p:cNvSpPr>
              <a:spLocks/>
            </p:cNvSpPr>
            <p:nvPr/>
          </p:nvSpPr>
          <p:spPr bwMode="auto">
            <a:xfrm>
              <a:off x="2224" y="14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500,000</a:t>
              </a:r>
            </a:p>
          </p:txBody>
        </p:sp>
        <p:sp>
          <p:nvSpPr>
            <p:cNvPr id="76819" name="Rectangle 16"/>
            <p:cNvSpPr>
              <a:spLocks/>
            </p:cNvSpPr>
            <p:nvPr/>
          </p:nvSpPr>
          <p:spPr bwMode="auto">
            <a:xfrm>
              <a:off x="2992" y="14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400,000</a:t>
              </a:r>
            </a:p>
          </p:txBody>
        </p:sp>
        <p:sp>
          <p:nvSpPr>
            <p:cNvPr id="76820" name="Rectangle 17"/>
            <p:cNvSpPr>
              <a:spLocks/>
            </p:cNvSpPr>
            <p:nvPr/>
          </p:nvSpPr>
          <p:spPr bwMode="auto">
            <a:xfrm>
              <a:off x="3720" y="14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300,000</a:t>
              </a:r>
            </a:p>
          </p:txBody>
        </p:sp>
        <p:sp>
          <p:nvSpPr>
            <p:cNvPr id="76821" name="Rectangle 18"/>
            <p:cNvSpPr>
              <a:spLocks/>
            </p:cNvSpPr>
            <p:nvPr/>
          </p:nvSpPr>
          <p:spPr bwMode="auto">
            <a:xfrm>
              <a:off x="4464" y="14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200,000</a:t>
              </a:r>
            </a:p>
          </p:txBody>
        </p:sp>
        <p:sp>
          <p:nvSpPr>
            <p:cNvPr id="76822" name="Rectangle 19"/>
            <p:cNvSpPr>
              <a:spLocks/>
            </p:cNvSpPr>
            <p:nvPr/>
          </p:nvSpPr>
          <p:spPr bwMode="auto">
            <a:xfrm>
              <a:off x="5208" y="14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100,000</a:t>
              </a:r>
            </a:p>
          </p:txBody>
        </p:sp>
        <p:sp>
          <p:nvSpPr>
            <p:cNvPr id="76823" name="Rectangle 20"/>
            <p:cNvSpPr>
              <a:spLocks/>
            </p:cNvSpPr>
            <p:nvPr/>
          </p:nvSpPr>
          <p:spPr bwMode="auto">
            <a:xfrm>
              <a:off x="6152" y="144"/>
              <a:ext cx="7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0</a:t>
              </a:r>
            </a:p>
          </p:txBody>
        </p:sp>
        <p:sp>
          <p:nvSpPr>
            <p:cNvPr id="76824" name="Rectangle 21"/>
            <p:cNvSpPr>
              <a:spLocks/>
            </p:cNvSpPr>
            <p:nvPr/>
          </p:nvSpPr>
          <p:spPr bwMode="auto">
            <a:xfrm>
              <a:off x="2838" y="392"/>
              <a:ext cx="89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8C9999"/>
                  </a:solidFill>
                </a:rPr>
                <a:t>Age (years BP)</a:t>
              </a:r>
            </a:p>
          </p:txBody>
        </p:sp>
      </p:grpSp>
      <p:sp>
        <p:nvSpPr>
          <p:cNvPr id="17431" name="Rectangle 23"/>
          <p:cNvSpPr>
            <a:spLocks/>
          </p:cNvSpPr>
          <p:nvPr/>
        </p:nvSpPr>
        <p:spPr bwMode="auto">
          <a:xfrm>
            <a:off x="607219" y="1768078"/>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300</a:t>
            </a:r>
          </a:p>
        </p:txBody>
      </p:sp>
      <p:sp>
        <p:nvSpPr>
          <p:cNvPr id="17432" name="Rectangle 24"/>
          <p:cNvSpPr>
            <a:spLocks/>
          </p:cNvSpPr>
          <p:nvPr/>
        </p:nvSpPr>
        <p:spPr bwMode="auto">
          <a:xfrm>
            <a:off x="607219" y="3750469"/>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180</a:t>
            </a:r>
          </a:p>
        </p:txBody>
      </p:sp>
      <p:sp>
        <p:nvSpPr>
          <p:cNvPr id="17433" name="Rectangle 25"/>
          <p:cNvSpPr>
            <a:spLocks/>
          </p:cNvSpPr>
          <p:nvPr/>
        </p:nvSpPr>
        <p:spPr bwMode="auto">
          <a:xfrm>
            <a:off x="607219" y="3420071"/>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200</a:t>
            </a:r>
          </a:p>
        </p:txBody>
      </p:sp>
      <p:sp>
        <p:nvSpPr>
          <p:cNvPr id="17434" name="Rectangle 26"/>
          <p:cNvSpPr>
            <a:spLocks/>
          </p:cNvSpPr>
          <p:nvPr/>
        </p:nvSpPr>
        <p:spPr bwMode="auto">
          <a:xfrm>
            <a:off x="607219" y="3089672"/>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220</a:t>
            </a:r>
          </a:p>
        </p:txBody>
      </p:sp>
      <p:sp>
        <p:nvSpPr>
          <p:cNvPr id="17435" name="Rectangle 27"/>
          <p:cNvSpPr>
            <a:spLocks/>
          </p:cNvSpPr>
          <p:nvPr/>
        </p:nvSpPr>
        <p:spPr bwMode="auto">
          <a:xfrm>
            <a:off x="607219" y="2759274"/>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240</a:t>
            </a:r>
          </a:p>
        </p:txBody>
      </p:sp>
      <p:sp>
        <p:nvSpPr>
          <p:cNvPr id="17436" name="Rectangle 28"/>
          <p:cNvSpPr>
            <a:spLocks/>
          </p:cNvSpPr>
          <p:nvPr/>
        </p:nvSpPr>
        <p:spPr bwMode="auto">
          <a:xfrm>
            <a:off x="607219" y="2428875"/>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260</a:t>
            </a:r>
          </a:p>
        </p:txBody>
      </p:sp>
      <p:sp>
        <p:nvSpPr>
          <p:cNvPr id="17437" name="Rectangle 29"/>
          <p:cNvSpPr>
            <a:spLocks/>
          </p:cNvSpPr>
          <p:nvPr/>
        </p:nvSpPr>
        <p:spPr bwMode="auto">
          <a:xfrm>
            <a:off x="607219" y="2098477"/>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280</a:t>
            </a:r>
          </a:p>
        </p:txBody>
      </p:sp>
      <p:sp>
        <p:nvSpPr>
          <p:cNvPr id="17438" name="Rectangle 30"/>
          <p:cNvSpPr>
            <a:spLocks/>
          </p:cNvSpPr>
          <p:nvPr/>
        </p:nvSpPr>
        <p:spPr bwMode="auto">
          <a:xfrm rot="5460000">
            <a:off x="7447359" y="2954611"/>
            <a:ext cx="1580555"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9pPr>
          </a:lstStyle>
          <a:p>
            <a:pPr algn="ctr" eaLnBrk="1" hangingPunct="1"/>
            <a:r>
              <a:rPr lang="en-US" altLang="en-US" sz="1100" dirty="0">
                <a:solidFill>
                  <a:srgbClr val="FFFFFF">
                    <a:lumMod val="85000"/>
                  </a:srgbClr>
                </a:solidFill>
              </a:rPr>
              <a:t>CO</a:t>
            </a:r>
            <a:r>
              <a:rPr lang="en-US" altLang="en-US" sz="1100" baseline="-6000" dirty="0">
                <a:solidFill>
                  <a:srgbClr val="FFFFFF">
                    <a:lumMod val="85000"/>
                  </a:srgbClr>
                </a:solidFill>
              </a:rPr>
              <a:t>2 </a:t>
            </a:r>
            <a:r>
              <a:rPr lang="en-US" altLang="en-US" sz="1100" dirty="0">
                <a:solidFill>
                  <a:srgbClr val="FFFFFF">
                    <a:lumMod val="85000"/>
                  </a:srgbClr>
                </a:solidFill>
              </a:rPr>
              <a:t>Concentration</a:t>
            </a:r>
          </a:p>
        </p:txBody>
      </p:sp>
      <p:sp>
        <p:nvSpPr>
          <p:cNvPr id="17439" name="Rectangle 31"/>
          <p:cNvSpPr>
            <a:spLocks/>
          </p:cNvSpPr>
          <p:nvPr/>
        </p:nvSpPr>
        <p:spPr bwMode="auto">
          <a:xfrm rot="-5400000">
            <a:off x="-526852" y="2946797"/>
            <a:ext cx="1812727"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9pPr>
          </a:lstStyle>
          <a:p>
            <a:pPr algn="ctr" eaLnBrk="1" hangingPunct="1"/>
            <a:r>
              <a:rPr lang="en-US" altLang="en-US" sz="1100">
                <a:solidFill>
                  <a:srgbClr val="8C9999"/>
                </a:solidFill>
              </a:rPr>
              <a:t>CO</a:t>
            </a:r>
            <a:r>
              <a:rPr lang="en-US" altLang="en-US" sz="1100" baseline="-6000">
                <a:solidFill>
                  <a:srgbClr val="8C9999"/>
                </a:solidFill>
              </a:rPr>
              <a:t>2</a:t>
            </a:r>
            <a:r>
              <a:rPr lang="en-US" altLang="en-US" sz="1100">
                <a:solidFill>
                  <a:srgbClr val="8C9999"/>
                </a:solidFill>
              </a:rPr>
              <a:t> (ppmv)</a:t>
            </a:r>
          </a:p>
        </p:txBody>
      </p:sp>
      <p:sp>
        <p:nvSpPr>
          <p:cNvPr id="17440" name="Freeform 32"/>
          <p:cNvSpPr>
            <a:spLocks/>
          </p:cNvSpPr>
          <p:nvPr/>
        </p:nvSpPr>
        <p:spPr bwMode="auto">
          <a:xfrm>
            <a:off x="1225600" y="1859608"/>
            <a:ext cx="6605736" cy="208396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2147483647 w 21600"/>
              <a:gd name="T49" fmla="*/ 2147483647 h 21600"/>
              <a:gd name="T50" fmla="*/ 2147483647 w 21600"/>
              <a:gd name="T51" fmla="*/ 2147483647 h 21600"/>
              <a:gd name="T52" fmla="*/ 2147483647 w 21600"/>
              <a:gd name="T53" fmla="*/ 2147483647 h 21600"/>
              <a:gd name="T54" fmla="*/ 2147483647 w 21600"/>
              <a:gd name="T55" fmla="*/ 2147483647 h 21600"/>
              <a:gd name="T56" fmla="*/ 2147483647 w 21600"/>
              <a:gd name="T57" fmla="*/ 2147483647 h 21600"/>
              <a:gd name="T58" fmla="*/ 2147483647 w 21600"/>
              <a:gd name="T59" fmla="*/ 2147483647 h 21600"/>
              <a:gd name="T60" fmla="*/ 2147483647 w 21600"/>
              <a:gd name="T61" fmla="*/ 2147483647 h 21600"/>
              <a:gd name="T62" fmla="*/ 2147483647 w 21600"/>
              <a:gd name="T63" fmla="*/ 2147483647 h 21600"/>
              <a:gd name="T64" fmla="*/ 2147483647 w 21600"/>
              <a:gd name="T65" fmla="*/ 2147483647 h 21600"/>
              <a:gd name="T66" fmla="*/ 2147483647 w 21600"/>
              <a:gd name="T67" fmla="*/ 2147483647 h 21600"/>
              <a:gd name="T68" fmla="*/ 2147483647 w 21600"/>
              <a:gd name="T69" fmla="*/ 2147483647 h 21600"/>
              <a:gd name="T70" fmla="*/ 2147483647 w 21600"/>
              <a:gd name="T71" fmla="*/ 2147483647 h 21600"/>
              <a:gd name="T72" fmla="*/ 2147483647 w 21600"/>
              <a:gd name="T73" fmla="*/ 2147483647 h 21600"/>
              <a:gd name="T74" fmla="*/ 2147483647 w 21600"/>
              <a:gd name="T75" fmla="*/ 2147483647 h 21600"/>
              <a:gd name="T76" fmla="*/ 2147483647 w 21600"/>
              <a:gd name="T77" fmla="*/ 2147483647 h 21600"/>
              <a:gd name="T78" fmla="*/ 2147483647 w 21600"/>
              <a:gd name="T79" fmla="*/ 2147483647 h 21600"/>
              <a:gd name="T80" fmla="*/ 2147483647 w 21600"/>
              <a:gd name="T81" fmla="*/ 2147483647 h 21600"/>
              <a:gd name="T82" fmla="*/ 2147483647 w 21600"/>
              <a:gd name="T83" fmla="*/ 2147483647 h 21600"/>
              <a:gd name="T84" fmla="*/ 2147483647 w 21600"/>
              <a:gd name="T85" fmla="*/ 2147483647 h 21600"/>
              <a:gd name="T86" fmla="*/ 2147483647 w 21600"/>
              <a:gd name="T87" fmla="*/ 2147483647 h 21600"/>
              <a:gd name="T88" fmla="*/ 2147483647 w 21600"/>
              <a:gd name="T89" fmla="*/ 2147483647 h 21600"/>
              <a:gd name="T90" fmla="*/ 2147483647 w 21600"/>
              <a:gd name="T91" fmla="*/ 2147483647 h 21600"/>
              <a:gd name="T92" fmla="*/ 2147483647 w 21600"/>
              <a:gd name="T93" fmla="*/ 2147483647 h 21600"/>
              <a:gd name="T94" fmla="*/ 2147483647 w 21600"/>
              <a:gd name="T95" fmla="*/ 2147483647 h 21600"/>
              <a:gd name="T96" fmla="*/ 2147483647 w 21600"/>
              <a:gd name="T97" fmla="*/ 2147483647 h 21600"/>
              <a:gd name="T98" fmla="*/ 2147483647 w 21600"/>
              <a:gd name="T99" fmla="*/ 2147483647 h 21600"/>
              <a:gd name="T100" fmla="*/ 2147483647 w 21600"/>
              <a:gd name="T101" fmla="*/ 2147483647 h 21600"/>
              <a:gd name="T102" fmla="*/ 2147483647 w 21600"/>
              <a:gd name="T103" fmla="*/ 2147483647 h 21600"/>
              <a:gd name="T104" fmla="*/ 2147483647 w 21600"/>
              <a:gd name="T105" fmla="*/ 2147483647 h 21600"/>
              <a:gd name="T106" fmla="*/ 2147483647 w 21600"/>
              <a:gd name="T107" fmla="*/ 2147483647 h 21600"/>
              <a:gd name="T108" fmla="*/ 2147483647 w 21600"/>
              <a:gd name="T109" fmla="*/ 2147483647 h 21600"/>
              <a:gd name="T110" fmla="*/ 2147483647 w 21600"/>
              <a:gd name="T111" fmla="*/ 2147483647 h 21600"/>
              <a:gd name="T112" fmla="*/ 2147483647 w 21600"/>
              <a:gd name="T113" fmla="*/ 2147483647 h 21600"/>
              <a:gd name="T114" fmla="*/ 2147483647 w 21600"/>
              <a:gd name="T115" fmla="*/ 2147483647 h 21600"/>
              <a:gd name="T116" fmla="*/ 2147483647 w 21600"/>
              <a:gd name="T117" fmla="*/ 2147483647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600"/>
              <a:gd name="T178" fmla="*/ 0 h 21600"/>
              <a:gd name="T179" fmla="*/ 21600 w 21600"/>
              <a:gd name="T180" fmla="*/ 21600 h 216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600" h="21600">
                <a:moveTo>
                  <a:pt x="0" y="18175"/>
                </a:moveTo>
                <a:lnTo>
                  <a:pt x="58" y="18669"/>
                </a:lnTo>
                <a:lnTo>
                  <a:pt x="97" y="17496"/>
                </a:lnTo>
                <a:lnTo>
                  <a:pt x="97" y="16817"/>
                </a:lnTo>
                <a:lnTo>
                  <a:pt x="136" y="15953"/>
                </a:lnTo>
                <a:lnTo>
                  <a:pt x="175" y="15336"/>
                </a:lnTo>
                <a:lnTo>
                  <a:pt x="175" y="14102"/>
                </a:lnTo>
                <a:lnTo>
                  <a:pt x="195" y="13793"/>
                </a:lnTo>
                <a:lnTo>
                  <a:pt x="234" y="13114"/>
                </a:lnTo>
                <a:lnTo>
                  <a:pt x="234" y="12374"/>
                </a:lnTo>
                <a:lnTo>
                  <a:pt x="253" y="11695"/>
                </a:lnTo>
                <a:lnTo>
                  <a:pt x="273" y="9905"/>
                </a:lnTo>
                <a:lnTo>
                  <a:pt x="292" y="9041"/>
                </a:lnTo>
                <a:lnTo>
                  <a:pt x="273" y="8609"/>
                </a:lnTo>
                <a:lnTo>
                  <a:pt x="292" y="8054"/>
                </a:lnTo>
                <a:lnTo>
                  <a:pt x="331" y="6511"/>
                </a:lnTo>
                <a:lnTo>
                  <a:pt x="370" y="7437"/>
                </a:lnTo>
                <a:lnTo>
                  <a:pt x="389" y="8177"/>
                </a:lnTo>
                <a:lnTo>
                  <a:pt x="389" y="8856"/>
                </a:lnTo>
                <a:lnTo>
                  <a:pt x="467" y="8486"/>
                </a:lnTo>
                <a:lnTo>
                  <a:pt x="487" y="8979"/>
                </a:lnTo>
                <a:lnTo>
                  <a:pt x="506" y="9350"/>
                </a:lnTo>
                <a:lnTo>
                  <a:pt x="584" y="8918"/>
                </a:lnTo>
                <a:lnTo>
                  <a:pt x="623" y="9350"/>
                </a:lnTo>
                <a:lnTo>
                  <a:pt x="623" y="9843"/>
                </a:lnTo>
                <a:lnTo>
                  <a:pt x="623" y="10214"/>
                </a:lnTo>
                <a:lnTo>
                  <a:pt x="672" y="9813"/>
                </a:lnTo>
                <a:lnTo>
                  <a:pt x="662" y="10553"/>
                </a:lnTo>
                <a:lnTo>
                  <a:pt x="691" y="10245"/>
                </a:lnTo>
                <a:lnTo>
                  <a:pt x="681" y="11016"/>
                </a:lnTo>
                <a:lnTo>
                  <a:pt x="691" y="11726"/>
                </a:lnTo>
                <a:lnTo>
                  <a:pt x="720" y="11510"/>
                </a:lnTo>
                <a:lnTo>
                  <a:pt x="750" y="10245"/>
                </a:lnTo>
                <a:lnTo>
                  <a:pt x="779" y="10646"/>
                </a:lnTo>
                <a:lnTo>
                  <a:pt x="788" y="11047"/>
                </a:lnTo>
                <a:lnTo>
                  <a:pt x="788" y="11386"/>
                </a:lnTo>
                <a:lnTo>
                  <a:pt x="788" y="11911"/>
                </a:lnTo>
                <a:lnTo>
                  <a:pt x="798" y="12405"/>
                </a:lnTo>
                <a:lnTo>
                  <a:pt x="808" y="13207"/>
                </a:lnTo>
                <a:lnTo>
                  <a:pt x="837" y="12929"/>
                </a:lnTo>
                <a:lnTo>
                  <a:pt x="837" y="13762"/>
                </a:lnTo>
                <a:lnTo>
                  <a:pt x="866" y="14534"/>
                </a:lnTo>
                <a:lnTo>
                  <a:pt x="905" y="13886"/>
                </a:lnTo>
                <a:lnTo>
                  <a:pt x="905" y="12960"/>
                </a:lnTo>
                <a:lnTo>
                  <a:pt x="934" y="12682"/>
                </a:lnTo>
                <a:lnTo>
                  <a:pt x="964" y="12281"/>
                </a:lnTo>
                <a:lnTo>
                  <a:pt x="983" y="13176"/>
                </a:lnTo>
                <a:lnTo>
                  <a:pt x="973" y="14194"/>
                </a:lnTo>
                <a:lnTo>
                  <a:pt x="1012" y="15675"/>
                </a:lnTo>
                <a:lnTo>
                  <a:pt x="1032" y="15243"/>
                </a:lnTo>
                <a:lnTo>
                  <a:pt x="1032" y="14534"/>
                </a:lnTo>
                <a:lnTo>
                  <a:pt x="1042" y="14256"/>
                </a:lnTo>
                <a:lnTo>
                  <a:pt x="1071" y="13762"/>
                </a:lnTo>
                <a:lnTo>
                  <a:pt x="1119" y="13546"/>
                </a:lnTo>
                <a:lnTo>
                  <a:pt x="1129" y="14194"/>
                </a:lnTo>
                <a:lnTo>
                  <a:pt x="1139" y="14997"/>
                </a:lnTo>
                <a:lnTo>
                  <a:pt x="1158" y="15737"/>
                </a:lnTo>
                <a:lnTo>
                  <a:pt x="1168" y="16447"/>
                </a:lnTo>
                <a:lnTo>
                  <a:pt x="1207" y="16694"/>
                </a:lnTo>
                <a:lnTo>
                  <a:pt x="1197" y="17465"/>
                </a:lnTo>
                <a:lnTo>
                  <a:pt x="1246" y="17342"/>
                </a:lnTo>
                <a:lnTo>
                  <a:pt x="1236" y="18206"/>
                </a:lnTo>
                <a:lnTo>
                  <a:pt x="1285" y="18453"/>
                </a:lnTo>
                <a:lnTo>
                  <a:pt x="1275" y="18792"/>
                </a:lnTo>
                <a:lnTo>
                  <a:pt x="1285" y="19101"/>
                </a:lnTo>
                <a:lnTo>
                  <a:pt x="1324" y="19409"/>
                </a:lnTo>
                <a:lnTo>
                  <a:pt x="1343" y="19965"/>
                </a:lnTo>
                <a:lnTo>
                  <a:pt x="1382" y="20181"/>
                </a:lnTo>
                <a:lnTo>
                  <a:pt x="1411" y="19563"/>
                </a:lnTo>
                <a:lnTo>
                  <a:pt x="1441" y="20150"/>
                </a:lnTo>
                <a:lnTo>
                  <a:pt x="1460" y="19810"/>
                </a:lnTo>
                <a:lnTo>
                  <a:pt x="1519" y="19779"/>
                </a:lnTo>
                <a:lnTo>
                  <a:pt x="1538" y="20242"/>
                </a:lnTo>
                <a:lnTo>
                  <a:pt x="1587" y="20427"/>
                </a:lnTo>
                <a:lnTo>
                  <a:pt x="1596" y="20829"/>
                </a:lnTo>
                <a:lnTo>
                  <a:pt x="1616" y="19255"/>
                </a:lnTo>
                <a:lnTo>
                  <a:pt x="1626" y="17126"/>
                </a:lnTo>
                <a:lnTo>
                  <a:pt x="1626" y="16725"/>
                </a:lnTo>
                <a:lnTo>
                  <a:pt x="1635" y="15645"/>
                </a:lnTo>
                <a:lnTo>
                  <a:pt x="1665" y="14873"/>
                </a:lnTo>
                <a:lnTo>
                  <a:pt x="1674" y="15490"/>
                </a:lnTo>
                <a:lnTo>
                  <a:pt x="1684" y="16077"/>
                </a:lnTo>
                <a:lnTo>
                  <a:pt x="1733" y="16539"/>
                </a:lnTo>
                <a:lnTo>
                  <a:pt x="1742" y="16046"/>
                </a:lnTo>
                <a:lnTo>
                  <a:pt x="1752" y="15521"/>
                </a:lnTo>
                <a:lnTo>
                  <a:pt x="1801" y="15768"/>
                </a:lnTo>
                <a:lnTo>
                  <a:pt x="1811" y="16138"/>
                </a:lnTo>
                <a:lnTo>
                  <a:pt x="1869" y="15830"/>
                </a:lnTo>
                <a:lnTo>
                  <a:pt x="1888" y="16107"/>
                </a:lnTo>
                <a:lnTo>
                  <a:pt x="1918" y="15830"/>
                </a:lnTo>
                <a:lnTo>
                  <a:pt x="1966" y="16046"/>
                </a:lnTo>
                <a:lnTo>
                  <a:pt x="1995" y="15737"/>
                </a:lnTo>
                <a:lnTo>
                  <a:pt x="1995" y="15429"/>
                </a:lnTo>
                <a:lnTo>
                  <a:pt x="2034" y="15089"/>
                </a:lnTo>
                <a:lnTo>
                  <a:pt x="2064" y="14472"/>
                </a:lnTo>
                <a:lnTo>
                  <a:pt x="2103" y="14873"/>
                </a:lnTo>
                <a:lnTo>
                  <a:pt x="2112" y="15645"/>
                </a:lnTo>
                <a:lnTo>
                  <a:pt x="2122" y="17558"/>
                </a:lnTo>
                <a:lnTo>
                  <a:pt x="2151" y="18854"/>
                </a:lnTo>
                <a:lnTo>
                  <a:pt x="2190" y="19409"/>
                </a:lnTo>
                <a:lnTo>
                  <a:pt x="2210" y="17990"/>
                </a:lnTo>
                <a:lnTo>
                  <a:pt x="2210" y="15953"/>
                </a:lnTo>
                <a:lnTo>
                  <a:pt x="2249" y="15398"/>
                </a:lnTo>
                <a:lnTo>
                  <a:pt x="2249" y="12837"/>
                </a:lnTo>
                <a:lnTo>
                  <a:pt x="2297" y="13022"/>
                </a:lnTo>
                <a:lnTo>
                  <a:pt x="2326" y="13639"/>
                </a:lnTo>
                <a:lnTo>
                  <a:pt x="2385" y="13546"/>
                </a:lnTo>
                <a:lnTo>
                  <a:pt x="2404" y="13330"/>
                </a:lnTo>
                <a:lnTo>
                  <a:pt x="2434" y="13053"/>
                </a:lnTo>
                <a:lnTo>
                  <a:pt x="2463" y="12497"/>
                </a:lnTo>
                <a:lnTo>
                  <a:pt x="2472" y="12250"/>
                </a:lnTo>
                <a:lnTo>
                  <a:pt x="2502" y="11664"/>
                </a:lnTo>
                <a:lnTo>
                  <a:pt x="2541" y="11942"/>
                </a:lnTo>
                <a:lnTo>
                  <a:pt x="2550" y="11448"/>
                </a:lnTo>
                <a:lnTo>
                  <a:pt x="2570" y="10985"/>
                </a:lnTo>
                <a:lnTo>
                  <a:pt x="2599" y="11201"/>
                </a:lnTo>
                <a:lnTo>
                  <a:pt x="2628" y="11664"/>
                </a:lnTo>
                <a:lnTo>
                  <a:pt x="2648" y="11942"/>
                </a:lnTo>
                <a:lnTo>
                  <a:pt x="2677" y="12127"/>
                </a:lnTo>
                <a:lnTo>
                  <a:pt x="2696" y="12343"/>
                </a:lnTo>
                <a:lnTo>
                  <a:pt x="2726" y="12189"/>
                </a:lnTo>
                <a:lnTo>
                  <a:pt x="2726" y="12003"/>
                </a:lnTo>
                <a:lnTo>
                  <a:pt x="2726" y="11571"/>
                </a:lnTo>
                <a:lnTo>
                  <a:pt x="2745" y="11294"/>
                </a:lnTo>
                <a:lnTo>
                  <a:pt x="2755" y="10769"/>
                </a:lnTo>
                <a:lnTo>
                  <a:pt x="2803" y="10337"/>
                </a:lnTo>
                <a:lnTo>
                  <a:pt x="2823" y="11016"/>
                </a:lnTo>
                <a:lnTo>
                  <a:pt x="2852" y="10553"/>
                </a:lnTo>
                <a:lnTo>
                  <a:pt x="2872" y="11078"/>
                </a:lnTo>
                <a:lnTo>
                  <a:pt x="2911" y="10553"/>
                </a:lnTo>
                <a:lnTo>
                  <a:pt x="2920" y="11078"/>
                </a:lnTo>
                <a:lnTo>
                  <a:pt x="2930" y="9936"/>
                </a:lnTo>
                <a:lnTo>
                  <a:pt x="2979" y="9843"/>
                </a:lnTo>
                <a:lnTo>
                  <a:pt x="2979" y="10615"/>
                </a:lnTo>
                <a:lnTo>
                  <a:pt x="3018" y="10862"/>
                </a:lnTo>
                <a:lnTo>
                  <a:pt x="3018" y="11201"/>
                </a:lnTo>
                <a:lnTo>
                  <a:pt x="3018" y="11417"/>
                </a:lnTo>
                <a:lnTo>
                  <a:pt x="3037" y="11973"/>
                </a:lnTo>
                <a:lnTo>
                  <a:pt x="3047" y="12497"/>
                </a:lnTo>
                <a:lnTo>
                  <a:pt x="3076" y="12713"/>
                </a:lnTo>
                <a:lnTo>
                  <a:pt x="3076" y="13392"/>
                </a:lnTo>
                <a:lnTo>
                  <a:pt x="3095" y="13855"/>
                </a:lnTo>
                <a:lnTo>
                  <a:pt x="3134" y="13423"/>
                </a:lnTo>
                <a:lnTo>
                  <a:pt x="3144" y="13886"/>
                </a:lnTo>
                <a:lnTo>
                  <a:pt x="3193" y="14102"/>
                </a:lnTo>
                <a:lnTo>
                  <a:pt x="3193" y="13577"/>
                </a:lnTo>
                <a:lnTo>
                  <a:pt x="3212" y="12991"/>
                </a:lnTo>
                <a:lnTo>
                  <a:pt x="3241" y="12837"/>
                </a:lnTo>
                <a:lnTo>
                  <a:pt x="3241" y="12497"/>
                </a:lnTo>
                <a:lnTo>
                  <a:pt x="3261" y="11510"/>
                </a:lnTo>
                <a:lnTo>
                  <a:pt x="3300" y="11726"/>
                </a:lnTo>
                <a:lnTo>
                  <a:pt x="3300" y="12312"/>
                </a:lnTo>
                <a:lnTo>
                  <a:pt x="3310" y="13238"/>
                </a:lnTo>
                <a:lnTo>
                  <a:pt x="3368" y="13361"/>
                </a:lnTo>
                <a:lnTo>
                  <a:pt x="3358" y="13855"/>
                </a:lnTo>
                <a:lnTo>
                  <a:pt x="3358" y="14410"/>
                </a:lnTo>
                <a:lnTo>
                  <a:pt x="3407" y="14472"/>
                </a:lnTo>
                <a:lnTo>
                  <a:pt x="3387" y="15151"/>
                </a:lnTo>
                <a:lnTo>
                  <a:pt x="3407" y="16385"/>
                </a:lnTo>
                <a:lnTo>
                  <a:pt x="3426" y="16971"/>
                </a:lnTo>
                <a:lnTo>
                  <a:pt x="3436" y="17650"/>
                </a:lnTo>
                <a:lnTo>
                  <a:pt x="3485" y="17619"/>
                </a:lnTo>
                <a:lnTo>
                  <a:pt x="3475" y="18021"/>
                </a:lnTo>
                <a:lnTo>
                  <a:pt x="3485" y="18545"/>
                </a:lnTo>
                <a:lnTo>
                  <a:pt x="3514" y="19224"/>
                </a:lnTo>
                <a:lnTo>
                  <a:pt x="3524" y="20366"/>
                </a:lnTo>
                <a:lnTo>
                  <a:pt x="3553" y="20921"/>
                </a:lnTo>
                <a:lnTo>
                  <a:pt x="3563" y="21600"/>
                </a:lnTo>
                <a:lnTo>
                  <a:pt x="3592" y="21353"/>
                </a:lnTo>
                <a:lnTo>
                  <a:pt x="3582" y="20458"/>
                </a:lnTo>
                <a:lnTo>
                  <a:pt x="3631" y="20366"/>
                </a:lnTo>
                <a:lnTo>
                  <a:pt x="3631" y="18360"/>
                </a:lnTo>
                <a:lnTo>
                  <a:pt x="3670" y="18082"/>
                </a:lnTo>
                <a:lnTo>
                  <a:pt x="3738" y="18051"/>
                </a:lnTo>
                <a:lnTo>
                  <a:pt x="3738" y="19039"/>
                </a:lnTo>
                <a:lnTo>
                  <a:pt x="3787" y="19810"/>
                </a:lnTo>
                <a:lnTo>
                  <a:pt x="3777" y="19162"/>
                </a:lnTo>
                <a:lnTo>
                  <a:pt x="3816" y="18885"/>
                </a:lnTo>
                <a:lnTo>
                  <a:pt x="3816" y="18638"/>
                </a:lnTo>
                <a:lnTo>
                  <a:pt x="3826" y="18237"/>
                </a:lnTo>
                <a:lnTo>
                  <a:pt x="3845" y="16941"/>
                </a:lnTo>
                <a:lnTo>
                  <a:pt x="3884" y="17064"/>
                </a:lnTo>
                <a:lnTo>
                  <a:pt x="3894" y="17866"/>
                </a:lnTo>
                <a:lnTo>
                  <a:pt x="3923" y="18267"/>
                </a:lnTo>
                <a:lnTo>
                  <a:pt x="3952" y="19317"/>
                </a:lnTo>
                <a:lnTo>
                  <a:pt x="3981" y="18206"/>
                </a:lnTo>
                <a:lnTo>
                  <a:pt x="4010" y="18854"/>
                </a:lnTo>
                <a:lnTo>
                  <a:pt x="4030" y="18021"/>
                </a:lnTo>
                <a:lnTo>
                  <a:pt x="4059" y="17589"/>
                </a:lnTo>
                <a:lnTo>
                  <a:pt x="4079" y="18051"/>
                </a:lnTo>
                <a:lnTo>
                  <a:pt x="4118" y="18391"/>
                </a:lnTo>
                <a:lnTo>
                  <a:pt x="4147" y="18699"/>
                </a:lnTo>
                <a:lnTo>
                  <a:pt x="4176" y="17650"/>
                </a:lnTo>
                <a:lnTo>
                  <a:pt x="4205" y="17835"/>
                </a:lnTo>
                <a:lnTo>
                  <a:pt x="4244" y="18329"/>
                </a:lnTo>
                <a:lnTo>
                  <a:pt x="4273" y="18545"/>
                </a:lnTo>
                <a:lnTo>
                  <a:pt x="4312" y="18761"/>
                </a:lnTo>
                <a:lnTo>
                  <a:pt x="4332" y="18915"/>
                </a:lnTo>
                <a:lnTo>
                  <a:pt x="4351" y="17743"/>
                </a:lnTo>
                <a:lnTo>
                  <a:pt x="4380" y="18051"/>
                </a:lnTo>
                <a:lnTo>
                  <a:pt x="4419" y="17589"/>
                </a:lnTo>
                <a:lnTo>
                  <a:pt x="4478" y="18113"/>
                </a:lnTo>
                <a:lnTo>
                  <a:pt x="4507" y="17496"/>
                </a:lnTo>
                <a:lnTo>
                  <a:pt x="4536" y="16848"/>
                </a:lnTo>
                <a:lnTo>
                  <a:pt x="4565" y="16694"/>
                </a:lnTo>
                <a:lnTo>
                  <a:pt x="4604" y="17064"/>
                </a:lnTo>
                <a:lnTo>
                  <a:pt x="4643" y="15953"/>
                </a:lnTo>
                <a:lnTo>
                  <a:pt x="4663" y="14256"/>
                </a:lnTo>
                <a:lnTo>
                  <a:pt x="4682" y="12003"/>
                </a:lnTo>
                <a:lnTo>
                  <a:pt x="4702" y="10862"/>
                </a:lnTo>
                <a:lnTo>
                  <a:pt x="4711" y="10399"/>
                </a:lnTo>
                <a:lnTo>
                  <a:pt x="4770" y="10183"/>
                </a:lnTo>
                <a:lnTo>
                  <a:pt x="4809" y="9442"/>
                </a:lnTo>
                <a:lnTo>
                  <a:pt x="4848" y="9041"/>
                </a:lnTo>
                <a:lnTo>
                  <a:pt x="4887" y="8609"/>
                </a:lnTo>
                <a:lnTo>
                  <a:pt x="4906" y="7838"/>
                </a:lnTo>
                <a:lnTo>
                  <a:pt x="4964" y="7807"/>
                </a:lnTo>
                <a:lnTo>
                  <a:pt x="5013" y="7560"/>
                </a:lnTo>
                <a:lnTo>
                  <a:pt x="5013" y="7221"/>
                </a:lnTo>
                <a:lnTo>
                  <a:pt x="5052" y="6881"/>
                </a:lnTo>
                <a:lnTo>
                  <a:pt x="5071" y="6542"/>
                </a:lnTo>
                <a:lnTo>
                  <a:pt x="5091" y="6943"/>
                </a:lnTo>
                <a:lnTo>
                  <a:pt x="5110" y="6603"/>
                </a:lnTo>
                <a:lnTo>
                  <a:pt x="5130" y="7005"/>
                </a:lnTo>
                <a:lnTo>
                  <a:pt x="5179" y="6634"/>
                </a:lnTo>
                <a:lnTo>
                  <a:pt x="5188" y="7406"/>
                </a:lnTo>
                <a:lnTo>
                  <a:pt x="5227" y="8517"/>
                </a:lnTo>
                <a:lnTo>
                  <a:pt x="5256" y="9257"/>
                </a:lnTo>
                <a:lnTo>
                  <a:pt x="5295" y="10090"/>
                </a:lnTo>
                <a:lnTo>
                  <a:pt x="5334" y="10337"/>
                </a:lnTo>
                <a:lnTo>
                  <a:pt x="5373" y="11201"/>
                </a:lnTo>
                <a:lnTo>
                  <a:pt x="5422" y="11757"/>
                </a:lnTo>
                <a:lnTo>
                  <a:pt x="5422" y="12374"/>
                </a:lnTo>
                <a:lnTo>
                  <a:pt x="5441" y="13515"/>
                </a:lnTo>
                <a:lnTo>
                  <a:pt x="5490" y="13947"/>
                </a:lnTo>
                <a:lnTo>
                  <a:pt x="5510" y="13145"/>
                </a:lnTo>
                <a:lnTo>
                  <a:pt x="5519" y="11170"/>
                </a:lnTo>
                <a:lnTo>
                  <a:pt x="5539" y="10306"/>
                </a:lnTo>
                <a:lnTo>
                  <a:pt x="5578" y="11109"/>
                </a:lnTo>
                <a:lnTo>
                  <a:pt x="5607" y="12343"/>
                </a:lnTo>
                <a:lnTo>
                  <a:pt x="5617" y="11695"/>
                </a:lnTo>
                <a:lnTo>
                  <a:pt x="5636" y="10461"/>
                </a:lnTo>
                <a:lnTo>
                  <a:pt x="5656" y="9381"/>
                </a:lnTo>
                <a:lnTo>
                  <a:pt x="5656" y="8578"/>
                </a:lnTo>
                <a:lnTo>
                  <a:pt x="5685" y="8177"/>
                </a:lnTo>
                <a:lnTo>
                  <a:pt x="5714" y="8918"/>
                </a:lnTo>
                <a:lnTo>
                  <a:pt x="5733" y="10183"/>
                </a:lnTo>
                <a:lnTo>
                  <a:pt x="5724" y="10893"/>
                </a:lnTo>
                <a:lnTo>
                  <a:pt x="5753" y="12312"/>
                </a:lnTo>
                <a:lnTo>
                  <a:pt x="5772" y="12682"/>
                </a:lnTo>
                <a:lnTo>
                  <a:pt x="5831" y="14935"/>
                </a:lnTo>
                <a:lnTo>
                  <a:pt x="5850" y="15614"/>
                </a:lnTo>
                <a:lnTo>
                  <a:pt x="5879" y="15089"/>
                </a:lnTo>
                <a:lnTo>
                  <a:pt x="5879" y="14133"/>
                </a:lnTo>
                <a:lnTo>
                  <a:pt x="5899" y="13423"/>
                </a:lnTo>
                <a:lnTo>
                  <a:pt x="5909" y="12466"/>
                </a:lnTo>
                <a:lnTo>
                  <a:pt x="5918" y="11633"/>
                </a:lnTo>
                <a:lnTo>
                  <a:pt x="5928" y="10615"/>
                </a:lnTo>
                <a:lnTo>
                  <a:pt x="5928" y="9195"/>
                </a:lnTo>
                <a:lnTo>
                  <a:pt x="5938" y="7807"/>
                </a:lnTo>
                <a:lnTo>
                  <a:pt x="5977" y="8424"/>
                </a:lnTo>
                <a:lnTo>
                  <a:pt x="5996" y="7745"/>
                </a:lnTo>
                <a:lnTo>
                  <a:pt x="6025" y="8146"/>
                </a:lnTo>
                <a:lnTo>
                  <a:pt x="6064" y="7776"/>
                </a:lnTo>
                <a:lnTo>
                  <a:pt x="6064" y="8455"/>
                </a:lnTo>
                <a:lnTo>
                  <a:pt x="6123" y="8023"/>
                </a:lnTo>
                <a:lnTo>
                  <a:pt x="6132" y="8763"/>
                </a:lnTo>
                <a:lnTo>
                  <a:pt x="6162" y="8979"/>
                </a:lnTo>
                <a:lnTo>
                  <a:pt x="6181" y="7930"/>
                </a:lnTo>
                <a:lnTo>
                  <a:pt x="6210" y="8362"/>
                </a:lnTo>
                <a:lnTo>
                  <a:pt x="6249" y="7992"/>
                </a:lnTo>
                <a:lnTo>
                  <a:pt x="6269" y="7745"/>
                </a:lnTo>
                <a:lnTo>
                  <a:pt x="6298" y="7437"/>
                </a:lnTo>
                <a:lnTo>
                  <a:pt x="6356" y="7591"/>
                </a:lnTo>
                <a:lnTo>
                  <a:pt x="6376" y="7899"/>
                </a:lnTo>
                <a:lnTo>
                  <a:pt x="6376" y="8177"/>
                </a:lnTo>
                <a:lnTo>
                  <a:pt x="6386" y="8578"/>
                </a:lnTo>
                <a:lnTo>
                  <a:pt x="6386" y="8979"/>
                </a:lnTo>
                <a:lnTo>
                  <a:pt x="6415" y="9535"/>
                </a:lnTo>
                <a:lnTo>
                  <a:pt x="6425" y="9936"/>
                </a:lnTo>
                <a:lnTo>
                  <a:pt x="6444" y="10893"/>
                </a:lnTo>
                <a:lnTo>
                  <a:pt x="6454" y="11386"/>
                </a:lnTo>
                <a:lnTo>
                  <a:pt x="6493" y="12034"/>
                </a:lnTo>
                <a:lnTo>
                  <a:pt x="6522" y="11695"/>
                </a:lnTo>
                <a:lnTo>
                  <a:pt x="6532" y="10954"/>
                </a:lnTo>
                <a:lnTo>
                  <a:pt x="6551" y="10275"/>
                </a:lnTo>
                <a:lnTo>
                  <a:pt x="6561" y="9905"/>
                </a:lnTo>
                <a:lnTo>
                  <a:pt x="6590" y="8085"/>
                </a:lnTo>
                <a:lnTo>
                  <a:pt x="6619" y="9381"/>
                </a:lnTo>
                <a:lnTo>
                  <a:pt x="6629" y="9843"/>
                </a:lnTo>
                <a:lnTo>
                  <a:pt x="6639" y="11016"/>
                </a:lnTo>
                <a:lnTo>
                  <a:pt x="6658" y="12250"/>
                </a:lnTo>
                <a:lnTo>
                  <a:pt x="6639" y="12651"/>
                </a:lnTo>
                <a:lnTo>
                  <a:pt x="6687" y="12929"/>
                </a:lnTo>
                <a:lnTo>
                  <a:pt x="6736" y="12281"/>
                </a:lnTo>
                <a:lnTo>
                  <a:pt x="6746" y="13114"/>
                </a:lnTo>
                <a:lnTo>
                  <a:pt x="6775" y="13454"/>
                </a:lnTo>
                <a:lnTo>
                  <a:pt x="6775" y="14194"/>
                </a:lnTo>
                <a:lnTo>
                  <a:pt x="6814" y="14472"/>
                </a:lnTo>
                <a:lnTo>
                  <a:pt x="6814" y="15274"/>
                </a:lnTo>
                <a:lnTo>
                  <a:pt x="6833" y="16385"/>
                </a:lnTo>
                <a:lnTo>
                  <a:pt x="6863" y="15953"/>
                </a:lnTo>
                <a:lnTo>
                  <a:pt x="6892" y="15120"/>
                </a:lnTo>
                <a:lnTo>
                  <a:pt x="6960" y="14873"/>
                </a:lnTo>
                <a:lnTo>
                  <a:pt x="6989" y="15336"/>
                </a:lnTo>
                <a:lnTo>
                  <a:pt x="7009" y="16107"/>
                </a:lnTo>
                <a:lnTo>
                  <a:pt x="7047" y="15830"/>
                </a:lnTo>
                <a:lnTo>
                  <a:pt x="7067" y="14842"/>
                </a:lnTo>
                <a:lnTo>
                  <a:pt x="7116" y="14503"/>
                </a:lnTo>
                <a:lnTo>
                  <a:pt x="7135" y="15675"/>
                </a:lnTo>
                <a:lnTo>
                  <a:pt x="7174" y="15953"/>
                </a:lnTo>
                <a:lnTo>
                  <a:pt x="7194" y="16848"/>
                </a:lnTo>
                <a:lnTo>
                  <a:pt x="7242" y="18391"/>
                </a:lnTo>
                <a:lnTo>
                  <a:pt x="7271" y="17805"/>
                </a:lnTo>
                <a:lnTo>
                  <a:pt x="7281" y="17558"/>
                </a:lnTo>
                <a:lnTo>
                  <a:pt x="7301" y="16755"/>
                </a:lnTo>
                <a:lnTo>
                  <a:pt x="7301" y="15922"/>
                </a:lnTo>
                <a:lnTo>
                  <a:pt x="7340" y="14842"/>
                </a:lnTo>
                <a:lnTo>
                  <a:pt x="7349" y="14318"/>
                </a:lnTo>
                <a:lnTo>
                  <a:pt x="7349" y="13207"/>
                </a:lnTo>
                <a:lnTo>
                  <a:pt x="7388" y="13083"/>
                </a:lnTo>
                <a:lnTo>
                  <a:pt x="7408" y="12898"/>
                </a:lnTo>
                <a:lnTo>
                  <a:pt x="7427" y="12435"/>
                </a:lnTo>
                <a:lnTo>
                  <a:pt x="7466" y="12003"/>
                </a:lnTo>
                <a:lnTo>
                  <a:pt x="7466" y="11602"/>
                </a:lnTo>
                <a:lnTo>
                  <a:pt x="7476" y="11047"/>
                </a:lnTo>
                <a:lnTo>
                  <a:pt x="7486" y="10677"/>
                </a:lnTo>
                <a:lnTo>
                  <a:pt x="7534" y="10461"/>
                </a:lnTo>
                <a:lnTo>
                  <a:pt x="7534" y="9597"/>
                </a:lnTo>
                <a:lnTo>
                  <a:pt x="7593" y="9319"/>
                </a:lnTo>
                <a:lnTo>
                  <a:pt x="7583" y="9010"/>
                </a:lnTo>
                <a:lnTo>
                  <a:pt x="7622" y="8578"/>
                </a:lnTo>
                <a:lnTo>
                  <a:pt x="7641" y="9103"/>
                </a:lnTo>
                <a:lnTo>
                  <a:pt x="7700" y="8702"/>
                </a:lnTo>
                <a:lnTo>
                  <a:pt x="7719" y="9411"/>
                </a:lnTo>
                <a:lnTo>
                  <a:pt x="7729" y="9689"/>
                </a:lnTo>
                <a:lnTo>
                  <a:pt x="7748" y="10121"/>
                </a:lnTo>
                <a:lnTo>
                  <a:pt x="7787" y="9627"/>
                </a:lnTo>
                <a:lnTo>
                  <a:pt x="7816" y="10738"/>
                </a:lnTo>
                <a:lnTo>
                  <a:pt x="7836" y="10491"/>
                </a:lnTo>
                <a:lnTo>
                  <a:pt x="7875" y="11078"/>
                </a:lnTo>
                <a:lnTo>
                  <a:pt x="7875" y="9905"/>
                </a:lnTo>
                <a:lnTo>
                  <a:pt x="7904" y="10553"/>
                </a:lnTo>
                <a:lnTo>
                  <a:pt x="7933" y="10183"/>
                </a:lnTo>
                <a:lnTo>
                  <a:pt x="7953" y="10615"/>
                </a:lnTo>
                <a:lnTo>
                  <a:pt x="7972" y="11047"/>
                </a:lnTo>
                <a:lnTo>
                  <a:pt x="8011" y="10862"/>
                </a:lnTo>
                <a:lnTo>
                  <a:pt x="8021" y="11325"/>
                </a:lnTo>
                <a:lnTo>
                  <a:pt x="8070" y="11571"/>
                </a:lnTo>
                <a:lnTo>
                  <a:pt x="8089" y="11973"/>
                </a:lnTo>
                <a:lnTo>
                  <a:pt x="8147" y="11510"/>
                </a:lnTo>
                <a:lnTo>
                  <a:pt x="8177" y="11170"/>
                </a:lnTo>
                <a:lnTo>
                  <a:pt x="8177" y="10553"/>
                </a:lnTo>
                <a:lnTo>
                  <a:pt x="8225" y="10275"/>
                </a:lnTo>
                <a:lnTo>
                  <a:pt x="8323" y="10029"/>
                </a:lnTo>
                <a:lnTo>
                  <a:pt x="8323" y="9288"/>
                </a:lnTo>
                <a:lnTo>
                  <a:pt x="8352" y="8825"/>
                </a:lnTo>
                <a:lnTo>
                  <a:pt x="8391" y="8393"/>
                </a:lnTo>
                <a:lnTo>
                  <a:pt x="8420" y="7745"/>
                </a:lnTo>
                <a:lnTo>
                  <a:pt x="8420" y="9504"/>
                </a:lnTo>
                <a:lnTo>
                  <a:pt x="8439" y="9720"/>
                </a:lnTo>
                <a:lnTo>
                  <a:pt x="8449" y="10430"/>
                </a:lnTo>
                <a:lnTo>
                  <a:pt x="8469" y="11170"/>
                </a:lnTo>
                <a:lnTo>
                  <a:pt x="8478" y="11448"/>
                </a:lnTo>
                <a:lnTo>
                  <a:pt x="8517" y="11078"/>
                </a:lnTo>
                <a:lnTo>
                  <a:pt x="8537" y="11386"/>
                </a:lnTo>
                <a:lnTo>
                  <a:pt x="8566" y="11541"/>
                </a:lnTo>
                <a:lnTo>
                  <a:pt x="8605" y="12158"/>
                </a:lnTo>
                <a:lnTo>
                  <a:pt x="8615" y="12867"/>
                </a:lnTo>
                <a:lnTo>
                  <a:pt x="8654" y="12713"/>
                </a:lnTo>
                <a:lnTo>
                  <a:pt x="8683" y="13546"/>
                </a:lnTo>
                <a:lnTo>
                  <a:pt x="8693" y="13238"/>
                </a:lnTo>
                <a:lnTo>
                  <a:pt x="8702" y="11417"/>
                </a:lnTo>
                <a:lnTo>
                  <a:pt x="8702" y="10522"/>
                </a:lnTo>
                <a:lnTo>
                  <a:pt x="8722" y="10090"/>
                </a:lnTo>
                <a:lnTo>
                  <a:pt x="8751" y="10553"/>
                </a:lnTo>
                <a:lnTo>
                  <a:pt x="8780" y="11139"/>
                </a:lnTo>
                <a:lnTo>
                  <a:pt x="8839" y="9782"/>
                </a:lnTo>
                <a:lnTo>
                  <a:pt x="8858" y="8949"/>
                </a:lnTo>
                <a:lnTo>
                  <a:pt x="8887" y="9350"/>
                </a:lnTo>
                <a:lnTo>
                  <a:pt x="8907" y="11109"/>
                </a:lnTo>
                <a:lnTo>
                  <a:pt x="8926" y="11818"/>
                </a:lnTo>
                <a:lnTo>
                  <a:pt x="8936" y="13577"/>
                </a:lnTo>
                <a:lnTo>
                  <a:pt x="8965" y="14163"/>
                </a:lnTo>
                <a:lnTo>
                  <a:pt x="8955" y="15645"/>
                </a:lnTo>
                <a:lnTo>
                  <a:pt x="8965" y="15799"/>
                </a:lnTo>
                <a:lnTo>
                  <a:pt x="9014" y="16169"/>
                </a:lnTo>
                <a:lnTo>
                  <a:pt x="9053" y="15984"/>
                </a:lnTo>
                <a:lnTo>
                  <a:pt x="9101" y="15336"/>
                </a:lnTo>
                <a:lnTo>
                  <a:pt x="9131" y="15027"/>
                </a:lnTo>
                <a:lnTo>
                  <a:pt x="9140" y="15830"/>
                </a:lnTo>
                <a:lnTo>
                  <a:pt x="9189" y="16786"/>
                </a:lnTo>
                <a:lnTo>
                  <a:pt x="9208" y="17743"/>
                </a:lnTo>
                <a:lnTo>
                  <a:pt x="9247" y="18329"/>
                </a:lnTo>
                <a:lnTo>
                  <a:pt x="9296" y="17527"/>
                </a:lnTo>
                <a:lnTo>
                  <a:pt x="9325" y="16323"/>
                </a:lnTo>
                <a:lnTo>
                  <a:pt x="9354" y="15305"/>
                </a:lnTo>
                <a:lnTo>
                  <a:pt x="9393" y="16046"/>
                </a:lnTo>
                <a:lnTo>
                  <a:pt x="9403" y="16879"/>
                </a:lnTo>
                <a:lnTo>
                  <a:pt x="9432" y="18051"/>
                </a:lnTo>
                <a:lnTo>
                  <a:pt x="9462" y="17835"/>
                </a:lnTo>
                <a:lnTo>
                  <a:pt x="9481" y="17033"/>
                </a:lnTo>
                <a:lnTo>
                  <a:pt x="9510" y="16447"/>
                </a:lnTo>
                <a:lnTo>
                  <a:pt x="9539" y="15891"/>
                </a:lnTo>
                <a:lnTo>
                  <a:pt x="9569" y="16570"/>
                </a:lnTo>
                <a:lnTo>
                  <a:pt x="9608" y="16385"/>
                </a:lnTo>
                <a:lnTo>
                  <a:pt x="9637" y="15367"/>
                </a:lnTo>
                <a:lnTo>
                  <a:pt x="9676" y="16169"/>
                </a:lnTo>
                <a:lnTo>
                  <a:pt x="9695" y="16570"/>
                </a:lnTo>
                <a:lnTo>
                  <a:pt x="9734" y="16910"/>
                </a:lnTo>
                <a:lnTo>
                  <a:pt x="9754" y="16354"/>
                </a:lnTo>
                <a:lnTo>
                  <a:pt x="9754" y="15706"/>
                </a:lnTo>
                <a:lnTo>
                  <a:pt x="9783" y="15367"/>
                </a:lnTo>
                <a:lnTo>
                  <a:pt x="9802" y="16509"/>
                </a:lnTo>
                <a:lnTo>
                  <a:pt x="9841" y="16354"/>
                </a:lnTo>
                <a:lnTo>
                  <a:pt x="9890" y="16879"/>
                </a:lnTo>
                <a:lnTo>
                  <a:pt x="9890" y="15398"/>
                </a:lnTo>
                <a:lnTo>
                  <a:pt x="9919" y="15027"/>
                </a:lnTo>
                <a:lnTo>
                  <a:pt x="9977" y="15398"/>
                </a:lnTo>
                <a:lnTo>
                  <a:pt x="9977" y="14719"/>
                </a:lnTo>
                <a:lnTo>
                  <a:pt x="10007" y="13299"/>
                </a:lnTo>
                <a:lnTo>
                  <a:pt x="9997" y="12158"/>
                </a:lnTo>
                <a:lnTo>
                  <a:pt x="10046" y="11664"/>
                </a:lnTo>
                <a:lnTo>
                  <a:pt x="10055" y="9473"/>
                </a:lnTo>
                <a:lnTo>
                  <a:pt x="10065" y="8578"/>
                </a:lnTo>
                <a:lnTo>
                  <a:pt x="10085" y="7930"/>
                </a:lnTo>
                <a:lnTo>
                  <a:pt x="10085" y="7498"/>
                </a:lnTo>
                <a:lnTo>
                  <a:pt x="10104" y="6974"/>
                </a:lnTo>
                <a:lnTo>
                  <a:pt x="10114" y="5709"/>
                </a:lnTo>
                <a:lnTo>
                  <a:pt x="10123" y="4752"/>
                </a:lnTo>
                <a:lnTo>
                  <a:pt x="10143" y="4227"/>
                </a:lnTo>
                <a:lnTo>
                  <a:pt x="10192" y="5400"/>
                </a:lnTo>
                <a:lnTo>
                  <a:pt x="10201" y="3765"/>
                </a:lnTo>
                <a:lnTo>
                  <a:pt x="10221" y="4166"/>
                </a:lnTo>
                <a:lnTo>
                  <a:pt x="10231" y="4721"/>
                </a:lnTo>
                <a:lnTo>
                  <a:pt x="10240" y="5493"/>
                </a:lnTo>
                <a:lnTo>
                  <a:pt x="10308" y="3795"/>
                </a:lnTo>
                <a:lnTo>
                  <a:pt x="10347" y="3518"/>
                </a:lnTo>
                <a:lnTo>
                  <a:pt x="10367" y="3117"/>
                </a:lnTo>
                <a:lnTo>
                  <a:pt x="10386" y="3950"/>
                </a:lnTo>
                <a:lnTo>
                  <a:pt x="10367" y="4413"/>
                </a:lnTo>
                <a:lnTo>
                  <a:pt x="10377" y="4690"/>
                </a:lnTo>
                <a:lnTo>
                  <a:pt x="10377" y="5184"/>
                </a:lnTo>
                <a:lnTo>
                  <a:pt x="10416" y="4629"/>
                </a:lnTo>
                <a:lnTo>
                  <a:pt x="10445" y="5739"/>
                </a:lnTo>
                <a:lnTo>
                  <a:pt x="10464" y="4073"/>
                </a:lnTo>
                <a:lnTo>
                  <a:pt x="10513" y="2623"/>
                </a:lnTo>
                <a:lnTo>
                  <a:pt x="10552" y="3579"/>
                </a:lnTo>
                <a:lnTo>
                  <a:pt x="10562" y="4166"/>
                </a:lnTo>
                <a:lnTo>
                  <a:pt x="10581" y="2037"/>
                </a:lnTo>
                <a:lnTo>
                  <a:pt x="10620" y="3271"/>
                </a:lnTo>
                <a:lnTo>
                  <a:pt x="10630" y="2283"/>
                </a:lnTo>
                <a:lnTo>
                  <a:pt x="10669" y="3826"/>
                </a:lnTo>
                <a:lnTo>
                  <a:pt x="10698" y="3672"/>
                </a:lnTo>
                <a:lnTo>
                  <a:pt x="10717" y="2530"/>
                </a:lnTo>
                <a:lnTo>
                  <a:pt x="10737" y="2931"/>
                </a:lnTo>
                <a:lnTo>
                  <a:pt x="10766" y="3950"/>
                </a:lnTo>
                <a:lnTo>
                  <a:pt x="10805" y="3178"/>
                </a:lnTo>
                <a:lnTo>
                  <a:pt x="10873" y="1635"/>
                </a:lnTo>
                <a:lnTo>
                  <a:pt x="10912" y="3394"/>
                </a:lnTo>
                <a:lnTo>
                  <a:pt x="10951" y="3734"/>
                </a:lnTo>
                <a:lnTo>
                  <a:pt x="10970" y="4104"/>
                </a:lnTo>
                <a:lnTo>
                  <a:pt x="11019" y="5523"/>
                </a:lnTo>
                <a:lnTo>
                  <a:pt x="11068" y="8177"/>
                </a:lnTo>
                <a:lnTo>
                  <a:pt x="11136" y="7406"/>
                </a:lnTo>
                <a:lnTo>
                  <a:pt x="11175" y="6634"/>
                </a:lnTo>
                <a:lnTo>
                  <a:pt x="11204" y="5770"/>
                </a:lnTo>
                <a:lnTo>
                  <a:pt x="11233" y="6758"/>
                </a:lnTo>
                <a:lnTo>
                  <a:pt x="11243" y="6974"/>
                </a:lnTo>
                <a:lnTo>
                  <a:pt x="11282" y="9010"/>
                </a:lnTo>
                <a:lnTo>
                  <a:pt x="11331" y="8763"/>
                </a:lnTo>
                <a:lnTo>
                  <a:pt x="11369" y="9998"/>
                </a:lnTo>
                <a:lnTo>
                  <a:pt x="11428" y="9905"/>
                </a:lnTo>
                <a:lnTo>
                  <a:pt x="11457" y="12219"/>
                </a:lnTo>
                <a:lnTo>
                  <a:pt x="11554" y="11695"/>
                </a:lnTo>
                <a:lnTo>
                  <a:pt x="11613" y="12621"/>
                </a:lnTo>
                <a:lnTo>
                  <a:pt x="11661" y="14256"/>
                </a:lnTo>
                <a:lnTo>
                  <a:pt x="11681" y="16786"/>
                </a:lnTo>
                <a:lnTo>
                  <a:pt x="11730" y="16416"/>
                </a:lnTo>
                <a:lnTo>
                  <a:pt x="11807" y="15706"/>
                </a:lnTo>
                <a:lnTo>
                  <a:pt x="11885" y="16570"/>
                </a:lnTo>
                <a:lnTo>
                  <a:pt x="11934" y="19193"/>
                </a:lnTo>
                <a:lnTo>
                  <a:pt x="11992" y="19070"/>
                </a:lnTo>
                <a:lnTo>
                  <a:pt x="12031" y="17897"/>
                </a:lnTo>
                <a:lnTo>
                  <a:pt x="12109" y="15120"/>
                </a:lnTo>
                <a:lnTo>
                  <a:pt x="12148" y="15243"/>
                </a:lnTo>
                <a:lnTo>
                  <a:pt x="12177" y="14040"/>
                </a:lnTo>
                <a:lnTo>
                  <a:pt x="12216" y="13083"/>
                </a:lnTo>
                <a:lnTo>
                  <a:pt x="12265" y="13269"/>
                </a:lnTo>
                <a:lnTo>
                  <a:pt x="12294" y="13145"/>
                </a:lnTo>
                <a:lnTo>
                  <a:pt x="12323" y="14719"/>
                </a:lnTo>
                <a:lnTo>
                  <a:pt x="12362" y="15953"/>
                </a:lnTo>
                <a:lnTo>
                  <a:pt x="12392" y="15830"/>
                </a:lnTo>
                <a:lnTo>
                  <a:pt x="12440" y="16632"/>
                </a:lnTo>
                <a:lnTo>
                  <a:pt x="12440" y="8270"/>
                </a:lnTo>
                <a:lnTo>
                  <a:pt x="12508" y="10893"/>
                </a:lnTo>
                <a:lnTo>
                  <a:pt x="12538" y="10029"/>
                </a:lnTo>
                <a:lnTo>
                  <a:pt x="12557" y="9627"/>
                </a:lnTo>
                <a:lnTo>
                  <a:pt x="12586" y="7313"/>
                </a:lnTo>
                <a:lnTo>
                  <a:pt x="12606" y="4814"/>
                </a:lnTo>
                <a:lnTo>
                  <a:pt x="12606" y="3456"/>
                </a:lnTo>
                <a:lnTo>
                  <a:pt x="12606" y="2098"/>
                </a:lnTo>
                <a:lnTo>
                  <a:pt x="12645" y="0"/>
                </a:lnTo>
                <a:lnTo>
                  <a:pt x="12654" y="1728"/>
                </a:lnTo>
                <a:lnTo>
                  <a:pt x="12684" y="2746"/>
                </a:lnTo>
                <a:lnTo>
                  <a:pt x="12674" y="4413"/>
                </a:lnTo>
                <a:lnTo>
                  <a:pt x="12693" y="4258"/>
                </a:lnTo>
                <a:lnTo>
                  <a:pt x="12713" y="4629"/>
                </a:lnTo>
                <a:lnTo>
                  <a:pt x="12732" y="5739"/>
                </a:lnTo>
                <a:lnTo>
                  <a:pt x="12761" y="3950"/>
                </a:lnTo>
                <a:lnTo>
                  <a:pt x="12800" y="4536"/>
                </a:lnTo>
                <a:lnTo>
                  <a:pt x="12810" y="4875"/>
                </a:lnTo>
                <a:lnTo>
                  <a:pt x="12839" y="5523"/>
                </a:lnTo>
                <a:lnTo>
                  <a:pt x="12839" y="5955"/>
                </a:lnTo>
                <a:lnTo>
                  <a:pt x="12878" y="6511"/>
                </a:lnTo>
                <a:lnTo>
                  <a:pt x="12937" y="6511"/>
                </a:lnTo>
                <a:lnTo>
                  <a:pt x="12927" y="7035"/>
                </a:lnTo>
                <a:lnTo>
                  <a:pt x="12966" y="8393"/>
                </a:lnTo>
                <a:lnTo>
                  <a:pt x="12995" y="7282"/>
                </a:lnTo>
                <a:lnTo>
                  <a:pt x="13034" y="11047"/>
                </a:lnTo>
                <a:lnTo>
                  <a:pt x="13044" y="9103"/>
                </a:lnTo>
                <a:lnTo>
                  <a:pt x="13073" y="7992"/>
                </a:lnTo>
                <a:lnTo>
                  <a:pt x="13092" y="4413"/>
                </a:lnTo>
                <a:lnTo>
                  <a:pt x="13112" y="6974"/>
                </a:lnTo>
                <a:lnTo>
                  <a:pt x="13161" y="7190"/>
                </a:lnTo>
                <a:lnTo>
                  <a:pt x="13180" y="8023"/>
                </a:lnTo>
                <a:lnTo>
                  <a:pt x="13199" y="9597"/>
                </a:lnTo>
                <a:lnTo>
                  <a:pt x="13209" y="10152"/>
                </a:lnTo>
                <a:lnTo>
                  <a:pt x="13248" y="10275"/>
                </a:lnTo>
                <a:lnTo>
                  <a:pt x="13248" y="11109"/>
                </a:lnTo>
                <a:lnTo>
                  <a:pt x="13277" y="12405"/>
                </a:lnTo>
                <a:lnTo>
                  <a:pt x="13297" y="12003"/>
                </a:lnTo>
                <a:lnTo>
                  <a:pt x="13345" y="12343"/>
                </a:lnTo>
                <a:lnTo>
                  <a:pt x="13345" y="9134"/>
                </a:lnTo>
                <a:lnTo>
                  <a:pt x="13375" y="8547"/>
                </a:lnTo>
                <a:lnTo>
                  <a:pt x="13384" y="8239"/>
                </a:lnTo>
                <a:lnTo>
                  <a:pt x="13404" y="9813"/>
                </a:lnTo>
                <a:lnTo>
                  <a:pt x="13443" y="9936"/>
                </a:lnTo>
                <a:lnTo>
                  <a:pt x="13511" y="10183"/>
                </a:lnTo>
                <a:lnTo>
                  <a:pt x="13491" y="10646"/>
                </a:lnTo>
                <a:lnTo>
                  <a:pt x="13540" y="10738"/>
                </a:lnTo>
                <a:lnTo>
                  <a:pt x="13530" y="11479"/>
                </a:lnTo>
                <a:lnTo>
                  <a:pt x="13569" y="12590"/>
                </a:lnTo>
                <a:lnTo>
                  <a:pt x="13589" y="13886"/>
                </a:lnTo>
                <a:lnTo>
                  <a:pt x="13628" y="14534"/>
                </a:lnTo>
                <a:lnTo>
                  <a:pt x="13667" y="14657"/>
                </a:lnTo>
                <a:lnTo>
                  <a:pt x="13725" y="15706"/>
                </a:lnTo>
                <a:lnTo>
                  <a:pt x="13745" y="15429"/>
                </a:lnTo>
                <a:lnTo>
                  <a:pt x="13774" y="13824"/>
                </a:lnTo>
                <a:lnTo>
                  <a:pt x="13793" y="13269"/>
                </a:lnTo>
                <a:lnTo>
                  <a:pt x="13793" y="10738"/>
                </a:lnTo>
                <a:lnTo>
                  <a:pt x="13842" y="11510"/>
                </a:lnTo>
                <a:lnTo>
                  <a:pt x="13891" y="11294"/>
                </a:lnTo>
                <a:lnTo>
                  <a:pt x="13920" y="12219"/>
                </a:lnTo>
                <a:lnTo>
                  <a:pt x="13939" y="11880"/>
                </a:lnTo>
                <a:lnTo>
                  <a:pt x="13959" y="11417"/>
                </a:lnTo>
                <a:lnTo>
                  <a:pt x="14027" y="12744"/>
                </a:lnTo>
                <a:lnTo>
                  <a:pt x="14076" y="14194"/>
                </a:lnTo>
                <a:lnTo>
                  <a:pt x="14076" y="14811"/>
                </a:lnTo>
                <a:lnTo>
                  <a:pt x="14124" y="15984"/>
                </a:lnTo>
                <a:lnTo>
                  <a:pt x="14153" y="16354"/>
                </a:lnTo>
                <a:lnTo>
                  <a:pt x="14163" y="17866"/>
                </a:lnTo>
                <a:lnTo>
                  <a:pt x="14202" y="17064"/>
                </a:lnTo>
                <a:lnTo>
                  <a:pt x="14231" y="17805"/>
                </a:lnTo>
                <a:lnTo>
                  <a:pt x="14280" y="18360"/>
                </a:lnTo>
                <a:lnTo>
                  <a:pt x="14309" y="19317"/>
                </a:lnTo>
                <a:lnTo>
                  <a:pt x="14338" y="16941"/>
                </a:lnTo>
                <a:lnTo>
                  <a:pt x="14368" y="17774"/>
                </a:lnTo>
                <a:lnTo>
                  <a:pt x="14406" y="18946"/>
                </a:lnTo>
                <a:lnTo>
                  <a:pt x="14436" y="18576"/>
                </a:lnTo>
                <a:lnTo>
                  <a:pt x="14455" y="16786"/>
                </a:lnTo>
                <a:lnTo>
                  <a:pt x="14465" y="14750"/>
                </a:lnTo>
                <a:lnTo>
                  <a:pt x="14494" y="11973"/>
                </a:lnTo>
                <a:lnTo>
                  <a:pt x="14553" y="14318"/>
                </a:lnTo>
                <a:lnTo>
                  <a:pt x="14562" y="15243"/>
                </a:lnTo>
                <a:lnTo>
                  <a:pt x="14591" y="15058"/>
                </a:lnTo>
                <a:lnTo>
                  <a:pt x="14601" y="15768"/>
                </a:lnTo>
                <a:lnTo>
                  <a:pt x="14669" y="16077"/>
                </a:lnTo>
                <a:lnTo>
                  <a:pt x="14718" y="16385"/>
                </a:lnTo>
                <a:lnTo>
                  <a:pt x="14757" y="16910"/>
                </a:lnTo>
                <a:lnTo>
                  <a:pt x="14806" y="17558"/>
                </a:lnTo>
                <a:lnTo>
                  <a:pt x="14835" y="17280"/>
                </a:lnTo>
                <a:lnTo>
                  <a:pt x="14864" y="17589"/>
                </a:lnTo>
                <a:lnTo>
                  <a:pt x="14845" y="14410"/>
                </a:lnTo>
                <a:lnTo>
                  <a:pt x="14893" y="16725"/>
                </a:lnTo>
                <a:lnTo>
                  <a:pt x="14961" y="14225"/>
                </a:lnTo>
                <a:lnTo>
                  <a:pt x="15020" y="13423"/>
                </a:lnTo>
                <a:lnTo>
                  <a:pt x="15029" y="11571"/>
                </a:lnTo>
                <a:lnTo>
                  <a:pt x="15039" y="10553"/>
                </a:lnTo>
                <a:lnTo>
                  <a:pt x="15029" y="8270"/>
                </a:lnTo>
                <a:lnTo>
                  <a:pt x="15059" y="7869"/>
                </a:lnTo>
                <a:lnTo>
                  <a:pt x="15068" y="5925"/>
                </a:lnTo>
                <a:lnTo>
                  <a:pt x="15098" y="3117"/>
                </a:lnTo>
                <a:lnTo>
                  <a:pt x="15117" y="3456"/>
                </a:lnTo>
                <a:lnTo>
                  <a:pt x="15137" y="6017"/>
                </a:lnTo>
                <a:lnTo>
                  <a:pt x="15156" y="6603"/>
                </a:lnTo>
                <a:lnTo>
                  <a:pt x="15166" y="7807"/>
                </a:lnTo>
                <a:lnTo>
                  <a:pt x="15175" y="8671"/>
                </a:lnTo>
                <a:lnTo>
                  <a:pt x="15195" y="9072"/>
                </a:lnTo>
                <a:lnTo>
                  <a:pt x="15205" y="10152"/>
                </a:lnTo>
                <a:lnTo>
                  <a:pt x="15224" y="9381"/>
                </a:lnTo>
                <a:lnTo>
                  <a:pt x="15273" y="9720"/>
                </a:lnTo>
                <a:lnTo>
                  <a:pt x="15263" y="8763"/>
                </a:lnTo>
                <a:lnTo>
                  <a:pt x="15283" y="7838"/>
                </a:lnTo>
                <a:lnTo>
                  <a:pt x="15321" y="9072"/>
                </a:lnTo>
                <a:lnTo>
                  <a:pt x="15390" y="9720"/>
                </a:lnTo>
                <a:lnTo>
                  <a:pt x="15419" y="10985"/>
                </a:lnTo>
                <a:lnTo>
                  <a:pt x="15438" y="11232"/>
                </a:lnTo>
                <a:lnTo>
                  <a:pt x="15477" y="12590"/>
                </a:lnTo>
                <a:lnTo>
                  <a:pt x="15487" y="11170"/>
                </a:lnTo>
                <a:lnTo>
                  <a:pt x="15526" y="10677"/>
                </a:lnTo>
                <a:lnTo>
                  <a:pt x="15575" y="14040"/>
                </a:lnTo>
                <a:lnTo>
                  <a:pt x="15575" y="16231"/>
                </a:lnTo>
                <a:lnTo>
                  <a:pt x="15643" y="15861"/>
                </a:lnTo>
                <a:lnTo>
                  <a:pt x="15701" y="15490"/>
                </a:lnTo>
                <a:cubicBezTo>
                  <a:pt x="15701" y="15490"/>
                  <a:pt x="15711" y="15274"/>
                  <a:pt x="15711" y="15213"/>
                </a:cubicBezTo>
                <a:cubicBezTo>
                  <a:pt x="15711" y="15151"/>
                  <a:pt x="15711" y="14009"/>
                  <a:pt x="15711" y="14009"/>
                </a:cubicBezTo>
                <a:lnTo>
                  <a:pt x="15750" y="14410"/>
                </a:lnTo>
                <a:lnTo>
                  <a:pt x="15789" y="9874"/>
                </a:lnTo>
                <a:lnTo>
                  <a:pt x="15818" y="9041"/>
                </a:lnTo>
                <a:lnTo>
                  <a:pt x="15837" y="7961"/>
                </a:lnTo>
                <a:lnTo>
                  <a:pt x="15867" y="8733"/>
                </a:lnTo>
                <a:lnTo>
                  <a:pt x="15876" y="9504"/>
                </a:lnTo>
                <a:lnTo>
                  <a:pt x="15896" y="9967"/>
                </a:lnTo>
                <a:lnTo>
                  <a:pt x="15925" y="9381"/>
                </a:lnTo>
                <a:lnTo>
                  <a:pt x="15954" y="10059"/>
                </a:lnTo>
                <a:lnTo>
                  <a:pt x="15935" y="8085"/>
                </a:lnTo>
                <a:lnTo>
                  <a:pt x="15974" y="6943"/>
                </a:lnTo>
                <a:lnTo>
                  <a:pt x="16003" y="7899"/>
                </a:lnTo>
                <a:lnTo>
                  <a:pt x="16003" y="8794"/>
                </a:lnTo>
                <a:lnTo>
                  <a:pt x="16022" y="9226"/>
                </a:lnTo>
                <a:lnTo>
                  <a:pt x="16052" y="9597"/>
                </a:lnTo>
                <a:lnTo>
                  <a:pt x="16042" y="9905"/>
                </a:lnTo>
                <a:lnTo>
                  <a:pt x="16061" y="10522"/>
                </a:lnTo>
                <a:lnTo>
                  <a:pt x="16071" y="11695"/>
                </a:lnTo>
                <a:lnTo>
                  <a:pt x="16081" y="10275"/>
                </a:lnTo>
                <a:lnTo>
                  <a:pt x="16110" y="11510"/>
                </a:lnTo>
                <a:lnTo>
                  <a:pt x="16120" y="12281"/>
                </a:lnTo>
                <a:lnTo>
                  <a:pt x="16139" y="11787"/>
                </a:lnTo>
                <a:lnTo>
                  <a:pt x="16159" y="11263"/>
                </a:lnTo>
                <a:lnTo>
                  <a:pt x="16178" y="9195"/>
                </a:lnTo>
                <a:lnTo>
                  <a:pt x="16198" y="8671"/>
                </a:lnTo>
                <a:lnTo>
                  <a:pt x="16246" y="10090"/>
                </a:lnTo>
                <a:lnTo>
                  <a:pt x="16285" y="8146"/>
                </a:lnTo>
                <a:lnTo>
                  <a:pt x="16344" y="9473"/>
                </a:lnTo>
                <a:lnTo>
                  <a:pt x="16363" y="9720"/>
                </a:lnTo>
                <a:lnTo>
                  <a:pt x="16383" y="12250"/>
                </a:lnTo>
                <a:lnTo>
                  <a:pt x="16412" y="13330"/>
                </a:lnTo>
                <a:lnTo>
                  <a:pt x="16451" y="12250"/>
                </a:lnTo>
                <a:lnTo>
                  <a:pt x="16490" y="13670"/>
                </a:lnTo>
                <a:lnTo>
                  <a:pt x="16538" y="11294"/>
                </a:lnTo>
                <a:lnTo>
                  <a:pt x="16597" y="11510"/>
                </a:lnTo>
                <a:lnTo>
                  <a:pt x="16665" y="14935"/>
                </a:lnTo>
                <a:lnTo>
                  <a:pt x="16713" y="16169"/>
                </a:lnTo>
                <a:lnTo>
                  <a:pt x="16772" y="16725"/>
                </a:lnTo>
                <a:lnTo>
                  <a:pt x="16811" y="17126"/>
                </a:lnTo>
                <a:lnTo>
                  <a:pt x="16840" y="13701"/>
                </a:lnTo>
                <a:lnTo>
                  <a:pt x="16869" y="14534"/>
                </a:lnTo>
                <a:lnTo>
                  <a:pt x="16908" y="15429"/>
                </a:lnTo>
                <a:lnTo>
                  <a:pt x="16957" y="18576"/>
                </a:lnTo>
                <a:lnTo>
                  <a:pt x="16967" y="18329"/>
                </a:lnTo>
                <a:lnTo>
                  <a:pt x="17015" y="17434"/>
                </a:lnTo>
                <a:lnTo>
                  <a:pt x="17064" y="17095"/>
                </a:lnTo>
                <a:lnTo>
                  <a:pt x="17132" y="17126"/>
                </a:lnTo>
                <a:lnTo>
                  <a:pt x="17200" y="17373"/>
                </a:lnTo>
                <a:lnTo>
                  <a:pt x="17229" y="19563"/>
                </a:lnTo>
                <a:lnTo>
                  <a:pt x="17239" y="19039"/>
                </a:lnTo>
                <a:lnTo>
                  <a:pt x="17259" y="18483"/>
                </a:lnTo>
                <a:lnTo>
                  <a:pt x="17288" y="18175"/>
                </a:lnTo>
                <a:lnTo>
                  <a:pt x="17336" y="17311"/>
                </a:lnTo>
                <a:lnTo>
                  <a:pt x="17356" y="16046"/>
                </a:lnTo>
                <a:lnTo>
                  <a:pt x="17414" y="18823"/>
                </a:lnTo>
                <a:lnTo>
                  <a:pt x="17444" y="19255"/>
                </a:lnTo>
                <a:lnTo>
                  <a:pt x="17473" y="18545"/>
                </a:lnTo>
                <a:lnTo>
                  <a:pt x="17551" y="16632"/>
                </a:lnTo>
                <a:lnTo>
                  <a:pt x="17590" y="18607"/>
                </a:lnTo>
                <a:lnTo>
                  <a:pt x="17609" y="18144"/>
                </a:lnTo>
                <a:lnTo>
                  <a:pt x="17638" y="16293"/>
                </a:lnTo>
                <a:lnTo>
                  <a:pt x="17726" y="17280"/>
                </a:lnTo>
                <a:lnTo>
                  <a:pt x="17804" y="18391"/>
                </a:lnTo>
                <a:lnTo>
                  <a:pt x="17833" y="17373"/>
                </a:lnTo>
                <a:lnTo>
                  <a:pt x="17862" y="18021"/>
                </a:lnTo>
                <a:lnTo>
                  <a:pt x="17921" y="18422"/>
                </a:lnTo>
                <a:lnTo>
                  <a:pt x="17930" y="17774"/>
                </a:lnTo>
                <a:lnTo>
                  <a:pt x="17959" y="17465"/>
                </a:lnTo>
                <a:lnTo>
                  <a:pt x="17998" y="17064"/>
                </a:lnTo>
                <a:lnTo>
                  <a:pt x="17979" y="16632"/>
                </a:lnTo>
                <a:lnTo>
                  <a:pt x="17979" y="16293"/>
                </a:lnTo>
                <a:lnTo>
                  <a:pt x="17979" y="15799"/>
                </a:lnTo>
                <a:lnTo>
                  <a:pt x="18028" y="16200"/>
                </a:lnTo>
                <a:lnTo>
                  <a:pt x="18018" y="15243"/>
                </a:lnTo>
                <a:lnTo>
                  <a:pt x="18047" y="14904"/>
                </a:lnTo>
                <a:lnTo>
                  <a:pt x="18067" y="13269"/>
                </a:lnTo>
                <a:lnTo>
                  <a:pt x="18076" y="12621"/>
                </a:lnTo>
                <a:lnTo>
                  <a:pt x="18105" y="11818"/>
                </a:lnTo>
                <a:lnTo>
                  <a:pt x="18115" y="9843"/>
                </a:lnTo>
                <a:lnTo>
                  <a:pt x="18086" y="9072"/>
                </a:lnTo>
                <a:lnTo>
                  <a:pt x="18115" y="6696"/>
                </a:lnTo>
                <a:lnTo>
                  <a:pt x="18164" y="7005"/>
                </a:lnTo>
                <a:lnTo>
                  <a:pt x="18144" y="5925"/>
                </a:lnTo>
                <a:lnTo>
                  <a:pt x="18164" y="2654"/>
                </a:lnTo>
                <a:lnTo>
                  <a:pt x="18174" y="1944"/>
                </a:lnTo>
                <a:lnTo>
                  <a:pt x="18193" y="3826"/>
                </a:lnTo>
                <a:lnTo>
                  <a:pt x="18193" y="4258"/>
                </a:lnTo>
                <a:lnTo>
                  <a:pt x="18213" y="6202"/>
                </a:lnTo>
                <a:lnTo>
                  <a:pt x="18232" y="5338"/>
                </a:lnTo>
                <a:lnTo>
                  <a:pt x="18242" y="4258"/>
                </a:lnTo>
                <a:lnTo>
                  <a:pt x="18261" y="3641"/>
                </a:lnTo>
                <a:lnTo>
                  <a:pt x="18281" y="3178"/>
                </a:lnTo>
                <a:lnTo>
                  <a:pt x="18290" y="4413"/>
                </a:lnTo>
                <a:lnTo>
                  <a:pt x="18300" y="5554"/>
                </a:lnTo>
                <a:lnTo>
                  <a:pt x="18310" y="5061"/>
                </a:lnTo>
                <a:lnTo>
                  <a:pt x="18339" y="3795"/>
                </a:lnTo>
                <a:lnTo>
                  <a:pt x="18349" y="4505"/>
                </a:lnTo>
                <a:lnTo>
                  <a:pt x="18397" y="3641"/>
                </a:lnTo>
                <a:lnTo>
                  <a:pt x="18407" y="4536"/>
                </a:lnTo>
                <a:lnTo>
                  <a:pt x="18407" y="5709"/>
                </a:lnTo>
                <a:lnTo>
                  <a:pt x="18446" y="4258"/>
                </a:lnTo>
                <a:lnTo>
                  <a:pt x="18475" y="5277"/>
                </a:lnTo>
                <a:lnTo>
                  <a:pt x="18495" y="6202"/>
                </a:lnTo>
                <a:lnTo>
                  <a:pt x="18495" y="4382"/>
                </a:lnTo>
                <a:lnTo>
                  <a:pt x="18573" y="4042"/>
                </a:lnTo>
                <a:lnTo>
                  <a:pt x="18582" y="5554"/>
                </a:lnTo>
                <a:lnTo>
                  <a:pt x="18592" y="6295"/>
                </a:lnTo>
                <a:lnTo>
                  <a:pt x="18612" y="7097"/>
                </a:lnTo>
                <a:lnTo>
                  <a:pt x="18689" y="8085"/>
                </a:lnTo>
                <a:lnTo>
                  <a:pt x="18738" y="9072"/>
                </a:lnTo>
                <a:lnTo>
                  <a:pt x="18748" y="10275"/>
                </a:lnTo>
                <a:lnTo>
                  <a:pt x="18787" y="11510"/>
                </a:lnTo>
                <a:lnTo>
                  <a:pt x="18816" y="10491"/>
                </a:lnTo>
                <a:lnTo>
                  <a:pt x="18845" y="11973"/>
                </a:lnTo>
                <a:lnTo>
                  <a:pt x="18904" y="10491"/>
                </a:lnTo>
                <a:lnTo>
                  <a:pt x="18923" y="11386"/>
                </a:lnTo>
                <a:lnTo>
                  <a:pt x="18943" y="12281"/>
                </a:lnTo>
                <a:lnTo>
                  <a:pt x="19098" y="11325"/>
                </a:lnTo>
                <a:lnTo>
                  <a:pt x="19186" y="11911"/>
                </a:lnTo>
                <a:lnTo>
                  <a:pt x="19205" y="12651"/>
                </a:lnTo>
                <a:lnTo>
                  <a:pt x="19274" y="15398"/>
                </a:lnTo>
                <a:lnTo>
                  <a:pt x="19312" y="13793"/>
                </a:lnTo>
                <a:lnTo>
                  <a:pt x="19361" y="14410"/>
                </a:lnTo>
                <a:lnTo>
                  <a:pt x="19381" y="11973"/>
                </a:lnTo>
                <a:lnTo>
                  <a:pt x="19400" y="10491"/>
                </a:lnTo>
                <a:lnTo>
                  <a:pt x="19439" y="9751"/>
                </a:lnTo>
                <a:lnTo>
                  <a:pt x="19478" y="11479"/>
                </a:lnTo>
                <a:lnTo>
                  <a:pt x="19585" y="13793"/>
                </a:lnTo>
                <a:lnTo>
                  <a:pt x="19673" y="11787"/>
                </a:lnTo>
                <a:lnTo>
                  <a:pt x="19741" y="12065"/>
                </a:lnTo>
                <a:lnTo>
                  <a:pt x="19867" y="17619"/>
                </a:lnTo>
                <a:lnTo>
                  <a:pt x="19916" y="18237"/>
                </a:lnTo>
                <a:lnTo>
                  <a:pt x="19955" y="17527"/>
                </a:lnTo>
                <a:lnTo>
                  <a:pt x="20004" y="17157"/>
                </a:lnTo>
                <a:lnTo>
                  <a:pt x="20081" y="14873"/>
                </a:lnTo>
                <a:lnTo>
                  <a:pt x="20111" y="13670"/>
                </a:lnTo>
                <a:lnTo>
                  <a:pt x="20130" y="12991"/>
                </a:lnTo>
                <a:lnTo>
                  <a:pt x="20179" y="14688"/>
                </a:lnTo>
                <a:lnTo>
                  <a:pt x="20237" y="18360"/>
                </a:lnTo>
                <a:lnTo>
                  <a:pt x="20296" y="14009"/>
                </a:lnTo>
                <a:lnTo>
                  <a:pt x="20315" y="14997"/>
                </a:lnTo>
                <a:lnTo>
                  <a:pt x="20344" y="18761"/>
                </a:lnTo>
                <a:lnTo>
                  <a:pt x="20383" y="18514"/>
                </a:lnTo>
                <a:lnTo>
                  <a:pt x="20490" y="15151"/>
                </a:lnTo>
                <a:lnTo>
                  <a:pt x="20636" y="15213"/>
                </a:lnTo>
                <a:lnTo>
                  <a:pt x="20704" y="15861"/>
                </a:lnTo>
                <a:lnTo>
                  <a:pt x="20831" y="18175"/>
                </a:lnTo>
                <a:lnTo>
                  <a:pt x="20880" y="18730"/>
                </a:lnTo>
                <a:lnTo>
                  <a:pt x="20948" y="18082"/>
                </a:lnTo>
                <a:lnTo>
                  <a:pt x="21055" y="18576"/>
                </a:lnTo>
                <a:lnTo>
                  <a:pt x="21123" y="19779"/>
                </a:lnTo>
                <a:lnTo>
                  <a:pt x="21289" y="12466"/>
                </a:lnTo>
                <a:lnTo>
                  <a:pt x="21337" y="9041"/>
                </a:lnTo>
                <a:lnTo>
                  <a:pt x="21357" y="6233"/>
                </a:lnTo>
                <a:lnTo>
                  <a:pt x="21386" y="5184"/>
                </a:lnTo>
                <a:lnTo>
                  <a:pt x="21454" y="7498"/>
                </a:lnTo>
                <a:lnTo>
                  <a:pt x="21571" y="5153"/>
                </a:lnTo>
                <a:lnTo>
                  <a:pt x="21600" y="2345"/>
                </a:lnTo>
              </a:path>
            </a:pathLst>
          </a:custGeom>
          <a:noFill/>
          <a:ln w="31750" cap="flat">
            <a:solidFill>
              <a:schemeClr val="bg2">
                <a:lumMod val="85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6813" name="Rectangle 33"/>
          <p:cNvSpPr>
            <a:spLocks/>
          </p:cNvSpPr>
          <p:nvPr/>
        </p:nvSpPr>
        <p:spPr bwMode="auto">
          <a:xfrm>
            <a:off x="321469" y="6553200"/>
            <a:ext cx="221214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800" b="1" dirty="0">
                <a:solidFill>
                  <a:srgbClr val="FFFFFF">
                    <a:lumMod val="85000"/>
                  </a:srgbClr>
                </a:solidFill>
              </a:rPr>
              <a:t>Source: National Climatic Data Center, NOAA</a:t>
            </a:r>
          </a:p>
        </p:txBody>
      </p:sp>
    </p:spTree>
    <p:extLst>
      <p:ext uri="{BB962C8B-B14F-4D97-AF65-F5344CB8AC3E}">
        <p14:creationId xmlns:p14="http://schemas.microsoft.com/office/powerpoint/2010/main" val="2099471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750"/>
                                        <p:tgtEl>
                                          <p:spTgt spid="2"/>
                                        </p:tgtEl>
                                      </p:cBhvr>
                                    </p:animEffect>
                                  </p:childTnLst>
                                </p:cTn>
                              </p:par>
                            </p:childTnLst>
                          </p:cTn>
                        </p:par>
                        <p:par>
                          <p:cTn id="8" fill="hold" nodeType="afterGroup">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17438"/>
                                        </p:tgtEl>
                                        <p:attrNameLst>
                                          <p:attrName>style.visibility</p:attrName>
                                        </p:attrNameLst>
                                      </p:cBhvr>
                                      <p:to>
                                        <p:strVal val="visible"/>
                                      </p:to>
                                    </p:set>
                                    <p:animEffect transition="in" filter="fade">
                                      <p:cBhvr>
                                        <p:cTn id="11" dur="500"/>
                                        <p:tgtEl>
                                          <p:spTgt spid="17438"/>
                                        </p:tgtEl>
                                      </p:cBhvr>
                                    </p:animEffect>
                                  </p:childTnLst>
                                </p:cTn>
                              </p:par>
                            </p:childTnLst>
                          </p:cTn>
                        </p:par>
                        <p:par>
                          <p:cTn id="12" fill="hold" nodeType="afterGroup">
                            <p:stCondLst>
                              <p:cond delay="1250"/>
                            </p:stCondLst>
                            <p:childTnLst>
                              <p:par>
                                <p:cTn id="13" presetID="10" presetClass="entr" presetSubtype="0" fill="hold" grpId="0" nodeType="afterEffect">
                                  <p:stCondLst>
                                    <p:cond delay="0"/>
                                  </p:stCondLst>
                                  <p:childTnLst>
                                    <p:set>
                                      <p:cBhvr>
                                        <p:cTn id="14" dur="1" fill="hold">
                                          <p:stCondLst>
                                            <p:cond delay="0"/>
                                          </p:stCondLst>
                                        </p:cTn>
                                        <p:tgtEl>
                                          <p:spTgt spid="17439"/>
                                        </p:tgtEl>
                                        <p:attrNameLst>
                                          <p:attrName>style.visibility</p:attrName>
                                        </p:attrNameLst>
                                      </p:cBhvr>
                                      <p:to>
                                        <p:strVal val="visible"/>
                                      </p:to>
                                    </p:set>
                                    <p:animEffect transition="in" filter="fade">
                                      <p:cBhvr>
                                        <p:cTn id="15" dur="500"/>
                                        <p:tgtEl>
                                          <p:spTgt spid="17439"/>
                                        </p:tgtEl>
                                      </p:cBhvr>
                                    </p:animEffect>
                                  </p:childTnLst>
                                </p:cTn>
                              </p:par>
                            </p:childTnLst>
                          </p:cTn>
                        </p:par>
                        <p:par>
                          <p:cTn id="16" fill="hold" nodeType="afterGroup">
                            <p:stCondLst>
                              <p:cond delay="1750"/>
                            </p:stCondLst>
                            <p:childTnLst>
                              <p:par>
                                <p:cTn id="17" presetID="10" presetClass="entr" presetSubtype="0" fill="hold" grpId="0" nodeType="afterEffect">
                                  <p:stCondLst>
                                    <p:cond delay="0"/>
                                  </p:stCondLst>
                                  <p:childTnLst>
                                    <p:set>
                                      <p:cBhvr>
                                        <p:cTn id="18" dur="1" fill="hold">
                                          <p:stCondLst>
                                            <p:cond delay="0"/>
                                          </p:stCondLst>
                                        </p:cTn>
                                        <p:tgtEl>
                                          <p:spTgt spid="17432"/>
                                        </p:tgtEl>
                                        <p:attrNameLst>
                                          <p:attrName>style.visibility</p:attrName>
                                        </p:attrNameLst>
                                      </p:cBhvr>
                                      <p:to>
                                        <p:strVal val="visible"/>
                                      </p:to>
                                    </p:set>
                                    <p:animEffect transition="in" filter="fade">
                                      <p:cBhvr>
                                        <p:cTn id="19" dur="150"/>
                                        <p:tgtEl>
                                          <p:spTgt spid="17432"/>
                                        </p:tgtEl>
                                      </p:cBhvr>
                                    </p:animEffect>
                                  </p:childTnLst>
                                </p:cTn>
                              </p:par>
                            </p:childTnLst>
                          </p:cTn>
                        </p:par>
                        <p:par>
                          <p:cTn id="20" fill="hold" nodeType="afterGroup">
                            <p:stCondLst>
                              <p:cond delay="1900"/>
                            </p:stCondLst>
                            <p:childTnLst>
                              <p:par>
                                <p:cTn id="21" presetID="10" presetClass="entr" presetSubtype="0" fill="hold" grpId="0" nodeType="afterEffect">
                                  <p:stCondLst>
                                    <p:cond delay="0"/>
                                  </p:stCondLst>
                                  <p:childTnLst>
                                    <p:set>
                                      <p:cBhvr>
                                        <p:cTn id="22" dur="1" fill="hold">
                                          <p:stCondLst>
                                            <p:cond delay="0"/>
                                          </p:stCondLst>
                                        </p:cTn>
                                        <p:tgtEl>
                                          <p:spTgt spid="17433"/>
                                        </p:tgtEl>
                                        <p:attrNameLst>
                                          <p:attrName>style.visibility</p:attrName>
                                        </p:attrNameLst>
                                      </p:cBhvr>
                                      <p:to>
                                        <p:strVal val="visible"/>
                                      </p:to>
                                    </p:set>
                                    <p:animEffect transition="in" filter="fade">
                                      <p:cBhvr>
                                        <p:cTn id="23" dur="150"/>
                                        <p:tgtEl>
                                          <p:spTgt spid="17433"/>
                                        </p:tgtEl>
                                      </p:cBhvr>
                                    </p:animEffect>
                                  </p:childTnLst>
                                </p:cTn>
                              </p:par>
                            </p:childTnLst>
                          </p:cTn>
                        </p:par>
                        <p:par>
                          <p:cTn id="24" fill="hold" nodeType="afterGroup">
                            <p:stCondLst>
                              <p:cond delay="2050"/>
                            </p:stCondLst>
                            <p:childTnLst>
                              <p:par>
                                <p:cTn id="25" presetID="10" presetClass="entr" presetSubtype="0" fill="hold" grpId="0" nodeType="afterEffect">
                                  <p:stCondLst>
                                    <p:cond delay="0"/>
                                  </p:stCondLst>
                                  <p:childTnLst>
                                    <p:set>
                                      <p:cBhvr>
                                        <p:cTn id="26" dur="1" fill="hold">
                                          <p:stCondLst>
                                            <p:cond delay="0"/>
                                          </p:stCondLst>
                                        </p:cTn>
                                        <p:tgtEl>
                                          <p:spTgt spid="17434"/>
                                        </p:tgtEl>
                                        <p:attrNameLst>
                                          <p:attrName>style.visibility</p:attrName>
                                        </p:attrNameLst>
                                      </p:cBhvr>
                                      <p:to>
                                        <p:strVal val="visible"/>
                                      </p:to>
                                    </p:set>
                                    <p:animEffect transition="in" filter="fade">
                                      <p:cBhvr>
                                        <p:cTn id="27" dur="150"/>
                                        <p:tgtEl>
                                          <p:spTgt spid="17434"/>
                                        </p:tgtEl>
                                      </p:cBhvr>
                                    </p:animEffect>
                                  </p:childTnLst>
                                </p:cTn>
                              </p:par>
                            </p:childTnLst>
                          </p:cTn>
                        </p:par>
                        <p:par>
                          <p:cTn id="28" fill="hold" nodeType="afterGroup">
                            <p:stCondLst>
                              <p:cond delay="2200"/>
                            </p:stCondLst>
                            <p:childTnLst>
                              <p:par>
                                <p:cTn id="29" presetID="10" presetClass="entr" presetSubtype="0" fill="hold" grpId="0" nodeType="afterEffect">
                                  <p:stCondLst>
                                    <p:cond delay="0"/>
                                  </p:stCondLst>
                                  <p:childTnLst>
                                    <p:set>
                                      <p:cBhvr>
                                        <p:cTn id="30" dur="1" fill="hold">
                                          <p:stCondLst>
                                            <p:cond delay="0"/>
                                          </p:stCondLst>
                                        </p:cTn>
                                        <p:tgtEl>
                                          <p:spTgt spid="17435"/>
                                        </p:tgtEl>
                                        <p:attrNameLst>
                                          <p:attrName>style.visibility</p:attrName>
                                        </p:attrNameLst>
                                      </p:cBhvr>
                                      <p:to>
                                        <p:strVal val="visible"/>
                                      </p:to>
                                    </p:set>
                                    <p:animEffect transition="in" filter="fade">
                                      <p:cBhvr>
                                        <p:cTn id="31" dur="150"/>
                                        <p:tgtEl>
                                          <p:spTgt spid="17435"/>
                                        </p:tgtEl>
                                      </p:cBhvr>
                                    </p:animEffect>
                                  </p:childTnLst>
                                </p:cTn>
                              </p:par>
                            </p:childTnLst>
                          </p:cTn>
                        </p:par>
                        <p:par>
                          <p:cTn id="32" fill="hold" nodeType="afterGroup">
                            <p:stCondLst>
                              <p:cond delay="2350"/>
                            </p:stCondLst>
                            <p:childTnLst>
                              <p:par>
                                <p:cTn id="33" presetID="10" presetClass="entr" presetSubtype="0" fill="hold" grpId="0" nodeType="afterEffect">
                                  <p:stCondLst>
                                    <p:cond delay="0"/>
                                  </p:stCondLst>
                                  <p:childTnLst>
                                    <p:set>
                                      <p:cBhvr>
                                        <p:cTn id="34" dur="1" fill="hold">
                                          <p:stCondLst>
                                            <p:cond delay="0"/>
                                          </p:stCondLst>
                                        </p:cTn>
                                        <p:tgtEl>
                                          <p:spTgt spid="17436"/>
                                        </p:tgtEl>
                                        <p:attrNameLst>
                                          <p:attrName>style.visibility</p:attrName>
                                        </p:attrNameLst>
                                      </p:cBhvr>
                                      <p:to>
                                        <p:strVal val="visible"/>
                                      </p:to>
                                    </p:set>
                                    <p:animEffect transition="in" filter="fade">
                                      <p:cBhvr>
                                        <p:cTn id="35" dur="150"/>
                                        <p:tgtEl>
                                          <p:spTgt spid="17436"/>
                                        </p:tgtEl>
                                      </p:cBhvr>
                                    </p:animEffect>
                                  </p:childTnLst>
                                </p:cTn>
                              </p:par>
                            </p:childTnLst>
                          </p:cTn>
                        </p:par>
                        <p:par>
                          <p:cTn id="36" fill="hold" nodeType="afterGroup">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17437"/>
                                        </p:tgtEl>
                                        <p:attrNameLst>
                                          <p:attrName>style.visibility</p:attrName>
                                        </p:attrNameLst>
                                      </p:cBhvr>
                                      <p:to>
                                        <p:strVal val="visible"/>
                                      </p:to>
                                    </p:set>
                                    <p:animEffect transition="in" filter="fade">
                                      <p:cBhvr>
                                        <p:cTn id="39" dur="150"/>
                                        <p:tgtEl>
                                          <p:spTgt spid="17437"/>
                                        </p:tgtEl>
                                      </p:cBhvr>
                                    </p:animEffect>
                                  </p:childTnLst>
                                </p:cTn>
                              </p:par>
                            </p:childTnLst>
                          </p:cTn>
                        </p:par>
                        <p:par>
                          <p:cTn id="40" fill="hold" nodeType="afterGroup">
                            <p:stCondLst>
                              <p:cond delay="2650"/>
                            </p:stCondLst>
                            <p:childTnLst>
                              <p:par>
                                <p:cTn id="41" presetID="10" presetClass="entr" presetSubtype="0" fill="hold" grpId="0" nodeType="afterEffect">
                                  <p:stCondLst>
                                    <p:cond delay="0"/>
                                  </p:stCondLst>
                                  <p:childTnLst>
                                    <p:set>
                                      <p:cBhvr>
                                        <p:cTn id="42" dur="1" fill="hold">
                                          <p:stCondLst>
                                            <p:cond delay="0"/>
                                          </p:stCondLst>
                                        </p:cTn>
                                        <p:tgtEl>
                                          <p:spTgt spid="17431"/>
                                        </p:tgtEl>
                                        <p:attrNameLst>
                                          <p:attrName>style.visibility</p:attrName>
                                        </p:attrNameLst>
                                      </p:cBhvr>
                                      <p:to>
                                        <p:strVal val="visible"/>
                                      </p:to>
                                    </p:set>
                                    <p:animEffect transition="in" filter="fade">
                                      <p:cBhvr>
                                        <p:cTn id="43" dur="150"/>
                                        <p:tgtEl>
                                          <p:spTgt spid="17431"/>
                                        </p:tgtEl>
                                      </p:cBhvr>
                                    </p:animEffect>
                                  </p:childTnLst>
                                </p:cTn>
                              </p:par>
                            </p:childTnLst>
                          </p:cTn>
                        </p:par>
                        <p:par>
                          <p:cTn id="44" fill="hold" nodeType="afterGroup">
                            <p:stCondLst>
                              <p:cond delay="2800"/>
                            </p:stCondLst>
                            <p:childTnLst>
                              <p:par>
                                <p:cTn id="45" presetID="22" presetClass="entr" presetSubtype="8" fill="hold" grpId="0" nodeType="afterEffect">
                                  <p:stCondLst>
                                    <p:cond delay="250"/>
                                  </p:stCondLst>
                                  <p:childTnLst>
                                    <p:set>
                                      <p:cBhvr>
                                        <p:cTn id="46" dur="1" fill="hold">
                                          <p:stCondLst>
                                            <p:cond delay="0"/>
                                          </p:stCondLst>
                                        </p:cTn>
                                        <p:tgtEl>
                                          <p:spTgt spid="17440"/>
                                        </p:tgtEl>
                                        <p:attrNameLst>
                                          <p:attrName>style.visibility</p:attrName>
                                        </p:attrNameLst>
                                      </p:cBhvr>
                                      <p:to>
                                        <p:strVal val="visible"/>
                                      </p:to>
                                    </p:set>
                                    <p:animEffect transition="in" filter="wipe(left)">
                                      <p:cBhvr>
                                        <p:cTn id="47" dur="3500"/>
                                        <p:tgtEl>
                                          <p:spTgt spid="17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31" grpId="0" autoUpdateAnimBg="0"/>
      <p:bldP spid="17432" grpId="0" autoUpdateAnimBg="0"/>
      <p:bldP spid="17433" grpId="0" autoUpdateAnimBg="0"/>
      <p:bldP spid="17434" grpId="0" autoUpdateAnimBg="0"/>
      <p:bldP spid="17435" grpId="0" autoUpdateAnimBg="0"/>
      <p:bldP spid="17436" grpId="0" autoUpdateAnimBg="0"/>
      <p:bldP spid="17437" grpId="0" autoUpdateAnimBg="0"/>
      <p:bldP spid="17438" grpId="0" autoUpdateAnimBg="0"/>
      <p:bldP spid="17439" grpId="0" autoUpdateAnimBg="0"/>
      <p:bldP spid="174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Content Placeholder 2"/>
          <p:cNvSpPr>
            <a:spLocks noGrp="1"/>
          </p:cNvSpPr>
          <p:nvPr>
            <p:ph sz="half" idx="1"/>
          </p:nvPr>
        </p:nvSpPr>
        <p:spPr>
          <a:xfrm>
            <a:off x="231775" y="1646237"/>
            <a:ext cx="8294461" cy="4525963"/>
          </a:xfrm>
        </p:spPr>
        <p:txBody>
          <a:bodyPr>
            <a:noAutofit/>
          </a:bodyPr>
          <a:lstStyle/>
          <a:p>
            <a:pPr marL="0" indent="0">
              <a:spcBef>
                <a:spcPct val="0"/>
              </a:spcBef>
              <a:buNone/>
            </a:pPr>
            <a:r>
              <a:rPr lang="en-US" sz="3200" u="sng" dirty="0">
                <a:solidFill>
                  <a:schemeClr val="tx2"/>
                </a:solidFill>
                <a:ea typeface="ＭＳ Ｐゴシック" panose="020B0600070205080204" pitchFamily="34" charset="-128"/>
              </a:rPr>
              <a:t>“Morbidity and Mortality by a thousand cuts”</a:t>
            </a:r>
          </a:p>
          <a:p>
            <a:pPr marL="457200" lvl="1" indent="0">
              <a:spcBef>
                <a:spcPct val="0"/>
              </a:spcBef>
              <a:buNone/>
            </a:pPr>
            <a:r>
              <a:rPr lang="en-US" sz="2800" dirty="0">
                <a:solidFill>
                  <a:schemeClr val="tx2"/>
                </a:solidFill>
                <a:ea typeface="Arial" panose="020B0604020202020204" pitchFamily="34" charset="0"/>
              </a:rPr>
              <a:t>Impacts add to the </a:t>
            </a:r>
            <a:r>
              <a:rPr lang="en-US" sz="2800" i="1" dirty="0">
                <a:solidFill>
                  <a:schemeClr val="tx2"/>
                </a:solidFill>
                <a:ea typeface="Arial" panose="020B0604020202020204" pitchFamily="34" charset="0"/>
              </a:rPr>
              <a:t>cumulative</a:t>
            </a:r>
            <a:r>
              <a:rPr lang="en-US" sz="2800" dirty="0">
                <a:solidFill>
                  <a:schemeClr val="tx2"/>
                </a:solidFill>
                <a:ea typeface="Arial" panose="020B0604020202020204" pitchFamily="34" charset="0"/>
              </a:rPr>
              <a:t> stresses currently faced by vulnerable populations and in locations most vulnerable to extreme events &amp; ongoing, persistent climate-related threats</a:t>
            </a:r>
          </a:p>
          <a:p>
            <a:pPr lvl="1">
              <a:spcBef>
                <a:spcPct val="0"/>
              </a:spcBef>
              <a:buFont typeface="Wingdings" panose="05000000000000000000" pitchFamily="2" charset="2"/>
              <a:buChar char="§"/>
            </a:pPr>
            <a:endParaRPr lang="en-US" sz="3200" dirty="0">
              <a:solidFill>
                <a:schemeClr val="tx2"/>
              </a:solidFill>
              <a:ea typeface="Arial" panose="020B0604020202020204" pitchFamily="34" charset="0"/>
            </a:endParaRPr>
          </a:p>
        </p:txBody>
      </p:sp>
      <p:sp>
        <p:nvSpPr>
          <p:cNvPr id="70660" name="Footer Placeholder 4"/>
          <p:cNvSpPr>
            <a:spLocks noGrp="1"/>
          </p:cNvSpPr>
          <p:nvPr>
            <p:ph type="ftr" sz="quarter" idx="4294967295"/>
          </p:nvPr>
        </p:nvSpPr>
        <p:spPr bwMode="auto">
          <a:xfrm>
            <a:off x="8305800" y="6356350"/>
            <a:ext cx="381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buFontTx/>
              <a:buNone/>
            </a:pPr>
            <a:fld id="{AB98C88F-44E4-4B69-BA96-1330263A4281}" type="slidenum">
              <a:rPr lang="en-US" sz="1200" smtClean="0">
                <a:solidFill>
                  <a:srgbClr val="FFFFFF"/>
                </a:solidFill>
              </a:rPr>
              <a:pPr algn="r">
                <a:spcBef>
                  <a:spcPct val="0"/>
                </a:spcBef>
                <a:buFontTx/>
                <a:buNone/>
              </a:pPr>
              <a:t>20</a:t>
            </a:fld>
            <a:endParaRPr lang="ru-RU" sz="1200">
              <a:solidFill>
                <a:srgbClr val="FFFFFF"/>
              </a:solidFill>
            </a:endParaRPr>
          </a:p>
        </p:txBody>
      </p:sp>
      <p:pic>
        <p:nvPicPr>
          <p:cNvPr id="7066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712" y="4259262"/>
            <a:ext cx="3794125"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4" name="Picture 2" descr="heat-wave.jpg (530×2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076" y="4259263"/>
            <a:ext cx="4059636" cy="1531938"/>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title"/>
          </p:nvPr>
        </p:nvSpPr>
        <p:spPr>
          <a:xfrm>
            <a:off x="228600" y="609600"/>
            <a:ext cx="8458200" cy="1219200"/>
          </a:xfrm>
        </p:spPr>
        <p:txBody>
          <a:bodyPr>
            <a:noAutofit/>
          </a:bodyPr>
          <a:lstStyle/>
          <a:p>
            <a:pPr>
              <a:defRPr/>
            </a:pPr>
            <a:r>
              <a:rPr sz="3200" dirty="0">
                <a:solidFill>
                  <a:schemeClr val="tx1"/>
                </a:solidFill>
                <a:effectLst>
                  <a:outerShdw blurRad="38100" dist="38100" dir="2700000" algn="tl">
                    <a:srgbClr val="000000">
                      <a:alpha val="43137"/>
                    </a:srgbClr>
                  </a:outerShdw>
                </a:effectLst>
              </a:rPr>
              <a:t>Key Health Threats</a:t>
            </a:r>
            <a:r>
              <a:rPr lang="en-US" sz="3200" dirty="0">
                <a:solidFill>
                  <a:schemeClr val="tx1"/>
                </a:solidFill>
                <a:effectLst>
                  <a:outerShdw blurRad="38100" dist="38100" dir="2700000" algn="tl">
                    <a:srgbClr val="000000">
                      <a:alpha val="43137"/>
                    </a:srgbClr>
                  </a:outerShdw>
                </a:effectLst>
              </a:rPr>
              <a:t> from Climate Change</a:t>
            </a:r>
            <a:br>
              <a:rPr lang="en-US" sz="3200" dirty="0">
                <a:solidFill>
                  <a:schemeClr val="tx1"/>
                </a:solidFill>
                <a:effectLst>
                  <a:outerShdw blurRad="38100" dist="38100" dir="2700000" algn="tl">
                    <a:srgbClr val="000000">
                      <a:alpha val="43137"/>
                    </a:srgbClr>
                  </a:outerShdw>
                </a:effectLst>
              </a:rPr>
            </a:br>
            <a:endParaRPr sz="40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195308"/>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42" name="Picture 2"/>
          <p:cNvPicPr>
            <a:picLocks noChangeAspect="1" noChangeArrowheads="1"/>
          </p:cNvPicPr>
          <p:nvPr/>
        </p:nvPicPr>
        <p:blipFill>
          <a:blip r:embed="rId2" cstate="print">
            <a:lum bright="6000" contrast="6000"/>
          </a:blip>
          <a:srcRect/>
          <a:stretch>
            <a:fillRect/>
          </a:stretch>
        </p:blipFill>
        <p:spPr bwMode="auto">
          <a:xfrm>
            <a:off x="1600200" y="1524000"/>
            <a:ext cx="5311775" cy="5334000"/>
          </a:xfrm>
          <a:prstGeom prst="rect">
            <a:avLst/>
          </a:prstGeom>
          <a:noFill/>
          <a:ln w="9525">
            <a:noFill/>
            <a:miter lim="800000"/>
            <a:headEnd/>
            <a:tailEnd/>
          </a:ln>
          <a:effectLst/>
        </p:spPr>
      </p:pic>
      <p:sp>
        <p:nvSpPr>
          <p:cNvPr id="471043" name="Text Box 3"/>
          <p:cNvSpPr txBox="1">
            <a:spLocks noChangeArrowheads="1"/>
          </p:cNvSpPr>
          <p:nvPr/>
        </p:nvSpPr>
        <p:spPr bwMode="auto">
          <a:xfrm>
            <a:off x="0" y="990600"/>
            <a:ext cx="9144000" cy="381000"/>
          </a:xfrm>
          <a:prstGeom prst="rect">
            <a:avLst/>
          </a:prstGeom>
          <a:noFill/>
          <a:ln w="9525">
            <a:noFill/>
            <a:miter lim="800000"/>
            <a:headEnd/>
            <a:tailEnd/>
          </a:ln>
          <a:effectLst/>
        </p:spPr>
        <p:txBody>
          <a:bodyPr>
            <a:spAutoFit/>
          </a:bodyPr>
          <a:lstStyle/>
          <a:p>
            <a:pPr algn="ctr"/>
            <a:r>
              <a:rPr lang="en-US" sz="1900" b="1">
                <a:effectLst>
                  <a:outerShdw blurRad="38100" dist="38100" dir="2700000" algn="tl">
                    <a:srgbClr val="000000"/>
                  </a:outerShdw>
                </a:effectLst>
              </a:rPr>
              <a:t>Maximum Daily Ozone Concentrations vs. Maximum Daily Temperature</a:t>
            </a:r>
          </a:p>
        </p:txBody>
      </p:sp>
      <p:sp>
        <p:nvSpPr>
          <p:cNvPr id="471044" name="Text Box 4"/>
          <p:cNvSpPr txBox="1">
            <a:spLocks noChangeArrowheads="1"/>
          </p:cNvSpPr>
          <p:nvPr/>
        </p:nvSpPr>
        <p:spPr bwMode="auto">
          <a:xfrm>
            <a:off x="0" y="2514600"/>
            <a:ext cx="1260475" cy="473075"/>
          </a:xfrm>
          <a:prstGeom prst="rect">
            <a:avLst/>
          </a:prstGeom>
          <a:noFill/>
          <a:ln w="9525">
            <a:noFill/>
            <a:miter lim="800000"/>
            <a:headEnd/>
            <a:tailEnd/>
          </a:ln>
          <a:effectLst/>
        </p:spPr>
        <p:txBody>
          <a:bodyPr wrap="none">
            <a:spAutoFit/>
          </a:bodyPr>
          <a:lstStyle/>
          <a:p>
            <a:r>
              <a:rPr lang="en-US" sz="2500" b="1" i="1">
                <a:effectLst>
                  <a:outerShdw blurRad="38100" dist="38100" dir="2700000" algn="tl">
                    <a:srgbClr val="000000"/>
                  </a:outerShdw>
                </a:effectLst>
              </a:rPr>
              <a:t>Atlanta</a:t>
            </a:r>
          </a:p>
        </p:txBody>
      </p:sp>
      <p:sp>
        <p:nvSpPr>
          <p:cNvPr id="471045" name="Text Box 5"/>
          <p:cNvSpPr txBox="1">
            <a:spLocks noChangeArrowheads="1"/>
          </p:cNvSpPr>
          <p:nvPr/>
        </p:nvSpPr>
        <p:spPr bwMode="auto">
          <a:xfrm>
            <a:off x="0" y="4876800"/>
            <a:ext cx="1676400" cy="473075"/>
          </a:xfrm>
          <a:prstGeom prst="rect">
            <a:avLst/>
          </a:prstGeom>
          <a:noFill/>
          <a:ln w="9525">
            <a:noFill/>
            <a:miter lim="800000"/>
            <a:headEnd/>
            <a:tailEnd/>
          </a:ln>
          <a:effectLst/>
        </p:spPr>
        <p:txBody>
          <a:bodyPr>
            <a:spAutoFit/>
          </a:bodyPr>
          <a:lstStyle/>
          <a:p>
            <a:r>
              <a:rPr lang="en-US" sz="2500" b="1" i="1">
                <a:effectLst>
                  <a:outerShdw blurRad="38100" dist="38100" dir="2700000" algn="tl">
                    <a:srgbClr val="000000"/>
                  </a:outerShdw>
                </a:effectLst>
              </a:rPr>
              <a:t>New York</a:t>
            </a:r>
          </a:p>
        </p:txBody>
      </p:sp>
      <p:sp>
        <p:nvSpPr>
          <p:cNvPr id="471047" name="Text Box 7"/>
          <p:cNvSpPr txBox="1">
            <a:spLocks noChangeArrowheads="1"/>
          </p:cNvSpPr>
          <p:nvPr/>
        </p:nvSpPr>
        <p:spPr bwMode="auto">
          <a:xfrm>
            <a:off x="441325" y="304800"/>
            <a:ext cx="8016875" cy="579437"/>
          </a:xfrm>
          <a:prstGeom prst="rect">
            <a:avLst/>
          </a:prstGeom>
          <a:noFill/>
          <a:ln w="9525">
            <a:noFill/>
            <a:miter lim="800000"/>
            <a:headEnd/>
            <a:tailEnd/>
          </a:ln>
          <a:effectLst/>
        </p:spPr>
        <p:txBody>
          <a:bodyPr>
            <a:spAutoFit/>
          </a:bodyPr>
          <a:lstStyle/>
          <a:p>
            <a:pPr algn="ctr"/>
            <a:r>
              <a:rPr lang="en-US" sz="3200" dirty="0"/>
              <a:t>Heat Impacts on Air Pollution</a:t>
            </a:r>
          </a:p>
        </p:txBody>
      </p:sp>
    </p:spTree>
    <p:extLst>
      <p:ext uri="{BB962C8B-B14F-4D97-AF65-F5344CB8AC3E}">
        <p14:creationId xmlns:p14="http://schemas.microsoft.com/office/powerpoint/2010/main" val="676260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3886200" cy="4191000"/>
          </a:xfrm>
        </p:spPr>
        <p:txBody>
          <a:bodyPr/>
          <a:lstStyle/>
          <a:p>
            <a:r>
              <a:rPr lang="en-US" dirty="0"/>
              <a:t>67% of waterborne disease outbreaks preceded by precipitation above 80</a:t>
            </a:r>
            <a:r>
              <a:rPr lang="en-US" baseline="30000" dirty="0"/>
              <a:t>th</a:t>
            </a:r>
            <a:r>
              <a:rPr lang="en-US" dirty="0"/>
              <a:t> percentile (across 50 year climate record)</a:t>
            </a:r>
          </a:p>
          <a:p>
            <a:r>
              <a:rPr lang="en-US" dirty="0"/>
              <a:t>Heavy precipitation events projected to occur more frequently </a:t>
            </a:r>
          </a:p>
        </p:txBody>
      </p:sp>
      <p:sp>
        <p:nvSpPr>
          <p:cNvPr id="8" name="Text Placeholder 3"/>
          <p:cNvSpPr>
            <a:spLocks noGrp="1"/>
          </p:cNvSpPr>
          <p:nvPr>
            <p:ph type="body" sz="quarter" idx="10"/>
          </p:nvPr>
        </p:nvSpPr>
        <p:spPr/>
        <p:txBody>
          <a:bodyPr/>
          <a:lstStyle/>
          <a:p>
            <a:pPr marL="0">
              <a:lnSpc>
                <a:spcPct val="100000"/>
              </a:lnSpc>
            </a:pPr>
            <a:r>
              <a:rPr lang="en-US" dirty="0" err="1"/>
              <a:t>Curriero</a:t>
            </a:r>
            <a:r>
              <a:rPr lang="en-US" dirty="0"/>
              <a:t>, </a:t>
            </a:r>
            <a:r>
              <a:rPr lang="en-US" dirty="0" err="1"/>
              <a:t>Patz</a:t>
            </a:r>
            <a:r>
              <a:rPr lang="en-US" dirty="0"/>
              <a:t>, et al,  2001.</a:t>
            </a:r>
          </a:p>
          <a:p>
            <a:pPr marL="0">
              <a:lnSpc>
                <a:spcPct val="100000"/>
              </a:lnSpc>
            </a:pPr>
            <a:r>
              <a:rPr lang="en-US" dirty="0"/>
              <a:t>Source: Walsh et al. 2013:  </a:t>
            </a:r>
            <a:r>
              <a:rPr lang="en-US" i="1" dirty="0"/>
              <a:t>Draft NCA Report</a:t>
            </a:r>
            <a:r>
              <a:rPr lang="en-US" dirty="0"/>
              <a:t>, Chapter 2</a:t>
            </a:r>
          </a:p>
        </p:txBody>
      </p:sp>
      <p:sp>
        <p:nvSpPr>
          <p:cNvPr id="6" name="Title 1"/>
          <p:cNvSpPr txBox="1">
            <a:spLocks/>
          </p:cNvSpPr>
          <p:nvPr/>
        </p:nvSpPr>
        <p:spPr>
          <a:xfrm>
            <a:off x="457200" y="228600"/>
            <a:ext cx="8229600" cy="1143000"/>
          </a:xfrm>
          <a:prstGeom prst="rect">
            <a:avLst/>
          </a:prstGeom>
        </p:spPr>
        <p:txBody>
          <a:bodyPr anchor="ctr" anchorCtr="0"/>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b="1" dirty="0">
                <a:solidFill>
                  <a:srgbClr val="FFC000"/>
                </a:solidFill>
              </a:rPr>
              <a:t>Extreme Precipitation Events Impact Human Health:  Waterborne Disease</a:t>
            </a:r>
          </a:p>
        </p:txBody>
      </p:sp>
      <p:sp>
        <p:nvSpPr>
          <p:cNvPr id="12" name="Content Placeholder 2"/>
          <p:cNvSpPr txBox="1">
            <a:spLocks/>
          </p:cNvSpPr>
          <p:nvPr/>
        </p:nvSpPr>
        <p:spPr>
          <a:xfrm>
            <a:off x="4191000" y="5600700"/>
            <a:ext cx="4724400" cy="876300"/>
          </a:xfrm>
          <a:prstGeom prst="rect">
            <a:avLst/>
          </a:prstGeom>
        </p:spPr>
        <p:txBody>
          <a:bodyPr/>
          <a:lstStyle>
            <a:lvl1pPr marL="342900" indent="-342900" algn="l" defTabSz="914400" rtl="0" eaLnBrk="1" latinLnBrk="0" hangingPunct="1">
              <a:spcBef>
                <a:spcPct val="20000"/>
              </a:spcBef>
              <a:buClr>
                <a:schemeClr val="tx1"/>
              </a:buClr>
              <a:buSzPct val="70000"/>
              <a:buFont typeface="Wingdings" pitchFamily="2" charset="2"/>
              <a:buChar char="q"/>
              <a:defRPr sz="2400" b="1" kern="1200" baseline="0">
                <a:solidFill>
                  <a:schemeClr val="bg2"/>
                </a:solidFill>
                <a:latin typeface="+mn-lt"/>
                <a:ea typeface="+mn-ea"/>
                <a:cs typeface="+mn-cs"/>
              </a:defRPr>
            </a:lvl1pPr>
            <a:lvl2pPr marL="742950" indent="-285750" algn="l" defTabSz="914400" rtl="0" eaLnBrk="1" latinLnBrk="0" hangingPunct="1">
              <a:spcBef>
                <a:spcPct val="20000"/>
              </a:spcBef>
              <a:buClr>
                <a:schemeClr val="tx1"/>
              </a:buClr>
              <a:buSzPct val="100000"/>
              <a:buFont typeface="Wingdings" pitchFamily="2" charset="2"/>
              <a:buChar char="§"/>
              <a:defRPr sz="2000" kern="1200">
                <a:solidFill>
                  <a:schemeClr val="bg2"/>
                </a:solidFill>
                <a:latin typeface="+mn-lt"/>
                <a:ea typeface="+mn-ea"/>
                <a:cs typeface="+mn-cs"/>
              </a:defRPr>
            </a:lvl2pPr>
            <a:lvl3pPr marL="1143000" indent="-228600" algn="l" defTabSz="914400" rtl="0" eaLnBrk="1" latinLnBrk="0" hangingPunct="1">
              <a:spcBef>
                <a:spcPct val="20000"/>
              </a:spcBef>
              <a:buClr>
                <a:schemeClr val="tx1"/>
              </a:buClr>
              <a:buSzPct val="100000"/>
              <a:buFont typeface="Arial" pitchFamily="34" charset="0"/>
              <a:buChar char="•"/>
              <a:defRPr sz="1800" kern="1200">
                <a:solidFill>
                  <a:schemeClr val="bg2"/>
                </a:solidFill>
                <a:latin typeface="+mn-lt"/>
                <a:ea typeface="+mn-ea"/>
                <a:cs typeface="+mn-cs"/>
              </a:defRPr>
            </a:lvl3pPr>
            <a:lvl4pPr marL="1600200" indent="-228600" algn="l" defTabSz="914400" rtl="0" eaLnBrk="1" latinLnBrk="0" hangingPunct="1">
              <a:spcBef>
                <a:spcPct val="20000"/>
              </a:spcBef>
              <a:buClr>
                <a:schemeClr val="tx1"/>
              </a:buClr>
              <a:buSzPct val="70000"/>
              <a:buFont typeface="Courier New" pitchFamily="49" charset="0"/>
              <a:buChar char="o"/>
              <a:defRPr sz="1800" kern="1200" baseline="0">
                <a:solidFill>
                  <a:schemeClr val="bg2"/>
                </a:solidFill>
                <a:latin typeface="+mn-lt"/>
                <a:ea typeface="+mn-ea"/>
                <a:cs typeface="+mn-cs"/>
              </a:defRPr>
            </a:lvl4pPr>
            <a:lvl5pPr marL="2057400" indent="-228600" algn="l" defTabSz="914400" rtl="0" eaLnBrk="1" latinLnBrk="0" hangingPunct="1">
              <a:spcBef>
                <a:spcPct val="20000"/>
              </a:spcBef>
              <a:buClr>
                <a:schemeClr val="tx1"/>
              </a:buClr>
              <a:buSzPct val="70000"/>
              <a:buFont typeface="Arial" pitchFamily="34" charset="0"/>
              <a:buChar char="•"/>
              <a:defRPr sz="1800" kern="1200">
                <a:solidFill>
                  <a:schemeClr val="bg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auto">
              <a:spcAft>
                <a:spcPts val="0"/>
              </a:spcAft>
              <a:buClr>
                <a:srgbClr val="FFC000"/>
              </a:buClr>
              <a:buFont typeface="Wingdings" pitchFamily="2" charset="2"/>
              <a:buNone/>
            </a:pPr>
            <a:r>
              <a:rPr lang="en-US" sz="1800" dirty="0">
                <a:solidFill>
                  <a:srgbClr val="FFC000"/>
                </a:solidFill>
              </a:rPr>
              <a:t>Observed Increases in Very Heavy Precipitation (heaviest 1% of all events) 1901 to 2011</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47503" y="1485900"/>
            <a:ext cx="4211395" cy="4088882"/>
          </a:xfrm>
          <a:prstGeom prst="rect">
            <a:avLst/>
          </a:prstGeom>
          <a:noFill/>
          <a:ln w="381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68121584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7" name="Picture 3" descr="IMG046"/>
          <p:cNvPicPr>
            <a:picLocks noChangeAspect="1" noChangeArrowheads="1"/>
          </p:cNvPicPr>
          <p:nvPr/>
        </p:nvPicPr>
        <p:blipFill>
          <a:blip r:embed="rId3" cstate="print"/>
          <a:srcRect/>
          <a:stretch>
            <a:fillRect/>
          </a:stretch>
        </p:blipFill>
        <p:spPr bwMode="auto">
          <a:xfrm>
            <a:off x="4724400" y="304800"/>
            <a:ext cx="4026747" cy="6248400"/>
          </a:xfrm>
          <a:prstGeom prst="rect">
            <a:avLst/>
          </a:prstGeom>
          <a:noFill/>
        </p:spPr>
      </p:pic>
      <p:sp>
        <p:nvSpPr>
          <p:cNvPr id="487428" name="Text Box 4"/>
          <p:cNvSpPr txBox="1">
            <a:spLocks noChangeArrowheads="1"/>
          </p:cNvSpPr>
          <p:nvPr/>
        </p:nvSpPr>
        <p:spPr bwMode="auto">
          <a:xfrm>
            <a:off x="304800" y="304800"/>
            <a:ext cx="4267200" cy="6432530"/>
          </a:xfrm>
          <a:prstGeom prst="rect">
            <a:avLst/>
          </a:prstGeom>
          <a:noFill/>
          <a:ln w="9525">
            <a:noFill/>
            <a:miter lim="800000"/>
            <a:headEnd/>
            <a:tailEnd/>
          </a:ln>
          <a:effectLst/>
        </p:spPr>
        <p:txBody>
          <a:bodyPr>
            <a:spAutoFit/>
          </a:bodyPr>
          <a:lstStyle/>
          <a:p>
            <a:pPr>
              <a:spcBef>
                <a:spcPct val="50000"/>
              </a:spcBef>
            </a:pPr>
            <a:r>
              <a:rPr lang="en-US" sz="2800" b="1" dirty="0"/>
              <a:t>Heavy Precipitation and Water-borne Disease: </a:t>
            </a:r>
          </a:p>
          <a:p>
            <a:pPr>
              <a:spcBef>
                <a:spcPct val="50000"/>
              </a:spcBef>
            </a:pPr>
            <a:r>
              <a:rPr lang="en-US" sz="2800" dirty="0"/>
              <a:t>Milwaukee 1993</a:t>
            </a:r>
          </a:p>
          <a:p>
            <a:pPr>
              <a:spcBef>
                <a:spcPct val="50000"/>
              </a:spcBef>
            </a:pPr>
            <a:endParaRPr lang="en-US" sz="2000" dirty="0">
              <a:solidFill>
                <a:schemeClr val="tx1"/>
              </a:solidFill>
            </a:endParaRPr>
          </a:p>
          <a:p>
            <a:pPr>
              <a:spcBef>
                <a:spcPct val="50000"/>
              </a:spcBef>
            </a:pPr>
            <a:r>
              <a:rPr lang="en-US" sz="2000" dirty="0">
                <a:solidFill>
                  <a:schemeClr val="tx2"/>
                </a:solidFill>
              </a:rPr>
              <a:t>Cryptosporidiosis epidemic</a:t>
            </a:r>
          </a:p>
          <a:p>
            <a:pPr>
              <a:spcBef>
                <a:spcPct val="50000"/>
              </a:spcBef>
            </a:pPr>
            <a:r>
              <a:rPr lang="en-US" sz="2000" dirty="0">
                <a:solidFill>
                  <a:schemeClr val="tx2"/>
                </a:solidFill>
              </a:rPr>
              <a:t>405,000 cases, 54 deaths</a:t>
            </a:r>
          </a:p>
          <a:p>
            <a:pPr>
              <a:spcBef>
                <a:spcPct val="50000"/>
              </a:spcBef>
            </a:pPr>
            <a:endParaRPr lang="en-US" sz="2000" dirty="0">
              <a:solidFill>
                <a:schemeClr val="tx2"/>
              </a:solidFill>
            </a:endParaRPr>
          </a:p>
          <a:p>
            <a:pPr>
              <a:spcBef>
                <a:spcPct val="50000"/>
              </a:spcBef>
            </a:pPr>
            <a:r>
              <a:rPr lang="en-US" sz="2000" u="sng" dirty="0">
                <a:solidFill>
                  <a:schemeClr val="tx2"/>
                </a:solidFill>
              </a:rPr>
              <a:t>Preceded by heaviest rainfall in 50 years </a:t>
            </a:r>
            <a:r>
              <a:rPr lang="en-US" dirty="0">
                <a:solidFill>
                  <a:schemeClr val="tx2"/>
                </a:solidFill>
              </a:rPr>
              <a:t>(</a:t>
            </a:r>
            <a:r>
              <a:rPr lang="en-US" dirty="0" err="1">
                <a:solidFill>
                  <a:schemeClr val="tx2"/>
                </a:solidFill>
              </a:rPr>
              <a:t>Curriero</a:t>
            </a:r>
            <a:r>
              <a:rPr lang="en-US" dirty="0">
                <a:solidFill>
                  <a:schemeClr val="tx2"/>
                </a:solidFill>
              </a:rPr>
              <a:t> et al., 2001)</a:t>
            </a:r>
            <a:r>
              <a:rPr lang="en-US" sz="2000" dirty="0">
                <a:solidFill>
                  <a:schemeClr val="tx2"/>
                </a:solidFill>
              </a:rPr>
              <a:t> </a:t>
            </a:r>
          </a:p>
          <a:p>
            <a:pPr>
              <a:spcBef>
                <a:spcPct val="50000"/>
              </a:spcBef>
            </a:pPr>
            <a:endParaRPr lang="en-US" sz="2000" dirty="0">
              <a:solidFill>
                <a:schemeClr val="tx2"/>
              </a:solidFill>
            </a:endParaRPr>
          </a:p>
          <a:p>
            <a:pPr>
              <a:spcBef>
                <a:spcPct val="50000"/>
              </a:spcBef>
            </a:pPr>
            <a:r>
              <a:rPr lang="en-US" sz="2000" dirty="0">
                <a:solidFill>
                  <a:schemeClr val="tx2"/>
                </a:solidFill>
              </a:rPr>
              <a:t>$31.7 million in medical costs </a:t>
            </a:r>
          </a:p>
          <a:p>
            <a:pPr>
              <a:spcBef>
                <a:spcPct val="50000"/>
              </a:spcBef>
            </a:pPr>
            <a:r>
              <a:rPr lang="en-US" sz="2000" dirty="0">
                <a:solidFill>
                  <a:schemeClr val="tx2"/>
                </a:solidFill>
              </a:rPr>
              <a:t>$64.6 million in lost productivity </a:t>
            </a:r>
          </a:p>
          <a:p>
            <a:pPr>
              <a:spcBef>
                <a:spcPct val="50000"/>
              </a:spcBef>
            </a:pPr>
            <a:r>
              <a:rPr lang="en-US" dirty="0">
                <a:solidFill>
                  <a:schemeClr val="tx2"/>
                </a:solidFill>
              </a:rPr>
              <a:t>(</a:t>
            </a:r>
            <a:r>
              <a:rPr lang="en-US" dirty="0" err="1">
                <a:solidFill>
                  <a:schemeClr val="tx2"/>
                </a:solidFill>
              </a:rPr>
              <a:t>Corso</a:t>
            </a:r>
            <a:r>
              <a:rPr lang="en-US" dirty="0">
                <a:solidFill>
                  <a:schemeClr val="tx2"/>
                </a:solidFill>
              </a:rPr>
              <a:t> et al., 2003). </a:t>
            </a:r>
          </a:p>
          <a:p>
            <a:pPr>
              <a:spcBef>
                <a:spcPct val="50000"/>
              </a:spcBef>
            </a:pPr>
            <a:endParaRPr lang="en-US" dirty="0">
              <a:solidFill>
                <a:schemeClr val="tx1"/>
              </a:solidFill>
            </a:endParaRPr>
          </a:p>
        </p:txBody>
      </p:sp>
    </p:spTree>
    <p:extLst>
      <p:ext uri="{BB962C8B-B14F-4D97-AF65-F5344CB8AC3E}">
        <p14:creationId xmlns:p14="http://schemas.microsoft.com/office/powerpoint/2010/main" val="228497564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458200" cy="1219200"/>
          </a:xfrm>
        </p:spPr>
        <p:txBody>
          <a:bodyPr>
            <a:noAutofit/>
          </a:bodyPr>
          <a:lstStyle/>
          <a:p>
            <a:pPr>
              <a:defRPr/>
            </a:pPr>
            <a:r>
              <a:rPr sz="3200" dirty="0">
                <a:solidFill>
                  <a:schemeClr val="tx1"/>
                </a:solidFill>
                <a:effectLst>
                  <a:outerShdw blurRad="38100" dist="38100" dir="2700000" algn="tl">
                    <a:srgbClr val="000000">
                      <a:alpha val="43137"/>
                    </a:srgbClr>
                  </a:outerShdw>
                </a:effectLst>
              </a:rPr>
              <a:t>Key Health Threats</a:t>
            </a:r>
            <a:r>
              <a:rPr lang="en-US" sz="3200" dirty="0">
                <a:effectLst>
                  <a:outerShdw blurRad="38100" dist="38100" dir="2700000" algn="tl">
                    <a:srgbClr val="000000">
                      <a:alpha val="43137"/>
                    </a:srgbClr>
                  </a:outerShdw>
                </a:effectLst>
              </a:rPr>
              <a:t> from Climate Change</a:t>
            </a:r>
            <a:endParaRPr sz="3200" dirty="0">
              <a:solidFill>
                <a:schemeClr val="tx1"/>
              </a:solidFill>
              <a:effectLst>
                <a:outerShdw blurRad="38100" dist="38100" dir="2700000" algn="tl">
                  <a:srgbClr val="000000">
                    <a:alpha val="43137"/>
                  </a:srgbClr>
                </a:outerShdw>
              </a:effectLst>
            </a:endParaRPr>
          </a:p>
        </p:txBody>
      </p:sp>
      <p:sp>
        <p:nvSpPr>
          <p:cNvPr id="70659" name="Content Placeholder 2"/>
          <p:cNvSpPr>
            <a:spLocks noGrp="1"/>
          </p:cNvSpPr>
          <p:nvPr>
            <p:ph sz="half" idx="1"/>
          </p:nvPr>
        </p:nvSpPr>
        <p:spPr>
          <a:xfrm>
            <a:off x="460375" y="1447800"/>
            <a:ext cx="8074025" cy="4525963"/>
          </a:xfrm>
        </p:spPr>
        <p:txBody>
          <a:bodyPr>
            <a:normAutofit/>
          </a:bodyPr>
          <a:lstStyle/>
          <a:p>
            <a:pPr marL="0" indent="0">
              <a:spcBef>
                <a:spcPct val="0"/>
              </a:spcBef>
              <a:buNone/>
            </a:pPr>
            <a:r>
              <a:rPr lang="en-US" sz="3200" u="sng" dirty="0">
                <a:solidFill>
                  <a:schemeClr val="tx2"/>
                </a:solidFill>
                <a:ea typeface="ＭＳ Ｐゴシック" panose="020B0600070205080204" pitchFamily="34" charset="-128"/>
              </a:rPr>
              <a:t>Novel threats emerge</a:t>
            </a:r>
          </a:p>
          <a:p>
            <a:pPr marL="457200" lvl="1" indent="0">
              <a:spcBef>
                <a:spcPct val="0"/>
              </a:spcBef>
              <a:buNone/>
            </a:pPr>
            <a:r>
              <a:rPr lang="en-US" sz="2800" dirty="0">
                <a:solidFill>
                  <a:schemeClr val="tx2"/>
                </a:solidFill>
                <a:ea typeface="Arial" panose="020B0604020202020204" pitchFamily="34" charset="0"/>
              </a:rPr>
              <a:t>Large scale ecological perturbations facilitate disease emergence and redistribution. </a:t>
            </a:r>
          </a:p>
        </p:txBody>
      </p:sp>
      <p:sp>
        <p:nvSpPr>
          <p:cNvPr id="70660" name="Footer Placeholder 4"/>
          <p:cNvSpPr>
            <a:spLocks noGrp="1"/>
          </p:cNvSpPr>
          <p:nvPr>
            <p:ph type="ftr" sz="quarter" idx="4294967295"/>
          </p:nvPr>
        </p:nvSpPr>
        <p:spPr bwMode="auto">
          <a:xfrm>
            <a:off x="8305800" y="6356350"/>
            <a:ext cx="3810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Arial" panose="020B0604020202020204" pitchFamily="34" charset="0"/>
                <a:ea typeface="ＭＳ Ｐゴシック" panose="020B0600070205080204" pitchFamily="34" charset="-128"/>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a:spcBef>
                <a:spcPct val="0"/>
              </a:spcBef>
              <a:buFontTx/>
              <a:buNone/>
            </a:pPr>
            <a:fld id="{AB98C88F-44E4-4B69-BA96-1330263A4281}" type="slidenum">
              <a:rPr lang="en-US" sz="1200" smtClean="0">
                <a:solidFill>
                  <a:srgbClr val="FFFFFF"/>
                </a:solidFill>
              </a:rPr>
              <a:pPr algn="r">
                <a:spcBef>
                  <a:spcPct val="0"/>
                </a:spcBef>
                <a:buFontTx/>
                <a:buNone/>
              </a:pPr>
              <a:t>24</a:t>
            </a:fld>
            <a:endParaRPr lang="ru-RU" sz="1200">
              <a:solidFill>
                <a:srgbClr val="FFFFFF"/>
              </a:solidFill>
            </a:endParaRPr>
          </a:p>
        </p:txBody>
      </p:sp>
      <p:graphicFrame>
        <p:nvGraphicFramePr>
          <p:cNvPr id="70662" name="Object 4"/>
          <p:cNvGraphicFramePr>
            <a:graphicFrameLocks noGrp="1" noChangeAspect="1"/>
          </p:cNvGraphicFramePr>
          <p:nvPr>
            <p:ph idx="1"/>
            <p:extLst>
              <p:ext uri="{D42A27DB-BD31-4B8C-83A1-F6EECF244321}">
                <p14:modId xmlns:p14="http://schemas.microsoft.com/office/powerpoint/2010/main" val="1564586733"/>
              </p:ext>
            </p:extLst>
          </p:nvPr>
        </p:nvGraphicFramePr>
        <p:xfrm>
          <a:off x="4019353" y="3931443"/>
          <a:ext cx="4591247" cy="2164557"/>
        </p:xfrm>
        <a:graphic>
          <a:graphicData uri="http://schemas.openxmlformats.org/presentationml/2006/ole">
            <mc:AlternateContent xmlns:mc="http://schemas.openxmlformats.org/markup-compatibility/2006">
              <mc:Choice xmlns:v="urn:schemas-microsoft-com:vml" Requires="v">
                <p:oleObj spid="_x0000_s615463" name="Photo Editor Photo" r:id="rId4" imgW="13983912" imgH="9144793" progId="">
                  <p:embed/>
                </p:oleObj>
              </mc:Choice>
              <mc:Fallback>
                <p:oleObj name="Photo Editor Photo" r:id="rId4" imgW="13983912" imgH="9144793" progId="">
                  <p:embed/>
                  <p:pic>
                    <p:nvPicPr>
                      <p:cNvPr id="0" name=""/>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9353" y="3931443"/>
                        <a:ext cx="4591247" cy="2164557"/>
                      </a:xfrm>
                      <a:prstGeom prst="rect">
                        <a:avLst/>
                      </a:prstGeom>
                      <a:noFill/>
                      <a:ln w="28575">
                        <a:solidFill>
                          <a:srgbClr val="FFFF00"/>
                        </a:solidFill>
                      </a:ln>
                      <a:extLst/>
                    </p:spPr>
                  </p:pic>
                </p:oleObj>
              </mc:Fallback>
            </mc:AlternateContent>
          </a:graphicData>
        </a:graphic>
      </p:graphicFrame>
      <p:pic>
        <p:nvPicPr>
          <p:cNvPr id="10244" name="Picture 4" descr="Climate-Change-Now-Argued-to-Foster-the-Spread-of-Infectious-Diseases-2.jpg (320×29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3281317"/>
            <a:ext cx="3055033" cy="2806813"/>
          </a:xfrm>
          <a:prstGeom prst="rect">
            <a:avLst/>
          </a:prstGeom>
          <a:noFill/>
          <a:ln w="38100">
            <a:solidFill>
              <a:srgbClr val="FFFF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681242"/>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Text Box 2"/>
          <p:cNvSpPr txBox="1">
            <a:spLocks noChangeArrowheads="1"/>
          </p:cNvSpPr>
          <p:nvPr/>
        </p:nvSpPr>
        <p:spPr bwMode="auto">
          <a:xfrm>
            <a:off x="381000" y="360363"/>
            <a:ext cx="8534400" cy="701675"/>
          </a:xfrm>
          <a:prstGeom prst="rect">
            <a:avLst/>
          </a:prstGeom>
          <a:noFill/>
          <a:ln w="9525">
            <a:noFill/>
            <a:miter lim="800000"/>
            <a:headEnd/>
            <a:tailEnd/>
          </a:ln>
          <a:effectLst/>
        </p:spPr>
        <p:txBody>
          <a:bodyPr>
            <a:spAutoFit/>
          </a:bodyPr>
          <a:lstStyle/>
          <a:p>
            <a:pPr algn="ctr" eaLnBrk="1" hangingPunct="1"/>
            <a:r>
              <a:rPr lang="en-US" sz="4000" b="1">
                <a:effectLst>
                  <a:outerShdw blurRad="38100" dist="38100" dir="2700000" algn="tl">
                    <a:srgbClr val="000000"/>
                  </a:outerShdw>
                </a:effectLst>
              </a:rPr>
              <a:t>Harmful Algal Blooms (Red-tides)</a:t>
            </a:r>
          </a:p>
        </p:txBody>
      </p:sp>
      <p:sp>
        <p:nvSpPr>
          <p:cNvPr id="491523" name="Text Box 3"/>
          <p:cNvSpPr txBox="1">
            <a:spLocks noChangeArrowheads="1"/>
          </p:cNvSpPr>
          <p:nvPr/>
        </p:nvSpPr>
        <p:spPr bwMode="auto">
          <a:xfrm>
            <a:off x="228600" y="1219200"/>
            <a:ext cx="3879850" cy="2019014"/>
          </a:xfrm>
          <a:prstGeom prst="rect">
            <a:avLst/>
          </a:prstGeom>
          <a:noFill/>
          <a:ln w="9525">
            <a:noFill/>
            <a:miter lim="800000"/>
            <a:headEnd/>
            <a:tailEnd/>
          </a:ln>
          <a:effectLst/>
        </p:spPr>
        <p:txBody>
          <a:bodyPr wrap="square">
            <a:spAutoFit/>
          </a:bodyPr>
          <a:lstStyle/>
          <a:p>
            <a:pPr marL="290513" indent="-290513" eaLnBrk="1" hangingPunct="1">
              <a:spcBef>
                <a:spcPct val="35000"/>
              </a:spcBef>
              <a:buClr>
                <a:srgbClr val="FFFF99"/>
              </a:buClr>
            </a:pPr>
            <a:r>
              <a:rPr lang="en-US" sz="2800" b="1" dirty="0">
                <a:solidFill>
                  <a:schemeClr val="tx2"/>
                </a:solidFill>
              </a:rPr>
              <a:t>Enhanced by:</a:t>
            </a:r>
            <a:endParaRPr lang="en-US" sz="2400" b="1" dirty="0">
              <a:solidFill>
                <a:schemeClr val="tx2"/>
              </a:solidFill>
            </a:endParaRPr>
          </a:p>
          <a:p>
            <a:pPr marL="342900" indent="-342900" eaLnBrk="1" hangingPunct="1">
              <a:spcBef>
                <a:spcPct val="35000"/>
              </a:spcBef>
              <a:buClr>
                <a:srgbClr val="FFFF00"/>
              </a:buClr>
              <a:buFont typeface="Arial" panose="020B0604020202020204" pitchFamily="34" charset="0"/>
              <a:buChar char="•"/>
            </a:pPr>
            <a:r>
              <a:rPr lang="en-US" sz="2400" b="1" dirty="0">
                <a:solidFill>
                  <a:schemeClr val="tx2"/>
                </a:solidFill>
              </a:rPr>
              <a:t>Increased water temps</a:t>
            </a:r>
            <a:endParaRPr lang="en-US" sz="2800" b="1" dirty="0">
              <a:solidFill>
                <a:schemeClr val="tx2"/>
              </a:solidFill>
            </a:endParaRPr>
          </a:p>
          <a:p>
            <a:pPr marL="342900" indent="-342900" eaLnBrk="1" hangingPunct="1">
              <a:spcBef>
                <a:spcPct val="35000"/>
              </a:spcBef>
              <a:buClr>
                <a:srgbClr val="FFFF00"/>
              </a:buClr>
              <a:buFont typeface="Arial" panose="020B0604020202020204" pitchFamily="34" charset="0"/>
              <a:buChar char="•"/>
            </a:pPr>
            <a:r>
              <a:rPr lang="en-US" sz="2400" b="1" dirty="0">
                <a:solidFill>
                  <a:schemeClr val="tx2"/>
                </a:solidFill>
              </a:rPr>
              <a:t>Nutrient runoff</a:t>
            </a:r>
            <a:endParaRPr lang="en-US" sz="2800" b="1" dirty="0">
              <a:solidFill>
                <a:schemeClr val="tx2"/>
              </a:solidFill>
            </a:endParaRPr>
          </a:p>
          <a:p>
            <a:pPr marL="342900" indent="-342900" eaLnBrk="1" hangingPunct="1">
              <a:spcBef>
                <a:spcPct val="35000"/>
              </a:spcBef>
              <a:buClr>
                <a:srgbClr val="FFFF00"/>
              </a:buClr>
              <a:buFont typeface="Arial" panose="020B0604020202020204" pitchFamily="34" charset="0"/>
              <a:buChar char="•"/>
            </a:pPr>
            <a:r>
              <a:rPr lang="en-US" sz="2400" b="1" dirty="0">
                <a:solidFill>
                  <a:schemeClr val="tx2"/>
                </a:solidFill>
              </a:rPr>
              <a:t>Upwelling events</a:t>
            </a:r>
          </a:p>
        </p:txBody>
      </p:sp>
      <p:pic>
        <p:nvPicPr>
          <p:cNvPr id="491524" name="Picture 4"/>
          <p:cNvPicPr>
            <a:picLocks noChangeAspect="1" noChangeArrowheads="1"/>
          </p:cNvPicPr>
          <p:nvPr/>
        </p:nvPicPr>
        <p:blipFill>
          <a:blip r:embed="rId2" cstate="print"/>
          <a:srcRect/>
          <a:stretch>
            <a:fillRect/>
          </a:stretch>
        </p:blipFill>
        <p:spPr bwMode="auto">
          <a:xfrm>
            <a:off x="4002513" y="1219200"/>
            <a:ext cx="5141487" cy="5334000"/>
          </a:xfrm>
          <a:prstGeom prst="rect">
            <a:avLst/>
          </a:prstGeom>
          <a:noFill/>
          <a:ln w="9525" algn="ctr">
            <a:noFill/>
            <a:miter lim="800000"/>
            <a:headEnd/>
            <a:tailEnd/>
          </a:ln>
          <a:effectLst/>
        </p:spPr>
      </p:pic>
      <p:pic>
        <p:nvPicPr>
          <p:cNvPr id="491525" name="Picture 5" descr="Florida red tide"/>
          <p:cNvPicPr>
            <a:picLocks noChangeAspect="1" noChangeArrowheads="1"/>
          </p:cNvPicPr>
          <p:nvPr/>
        </p:nvPicPr>
        <p:blipFill>
          <a:blip r:embed="rId3" cstate="print"/>
          <a:srcRect/>
          <a:stretch>
            <a:fillRect/>
          </a:stretch>
        </p:blipFill>
        <p:spPr bwMode="auto">
          <a:xfrm>
            <a:off x="0" y="3687763"/>
            <a:ext cx="3810000" cy="2843212"/>
          </a:xfrm>
          <a:prstGeom prst="rect">
            <a:avLst/>
          </a:prstGeom>
          <a:noFill/>
        </p:spPr>
      </p:pic>
    </p:spTree>
    <p:extLst>
      <p:ext uri="{BB962C8B-B14F-4D97-AF65-F5344CB8AC3E}">
        <p14:creationId xmlns:p14="http://schemas.microsoft.com/office/powerpoint/2010/main" val="2298346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a:xfrm>
            <a:off x="152400" y="3657600"/>
            <a:ext cx="3352800" cy="1139825"/>
          </a:xfrm>
          <a:noFill/>
          <a:ln/>
        </p:spPr>
        <p:txBody>
          <a:bodyPr/>
          <a:lstStyle/>
          <a:p>
            <a:r>
              <a:rPr lang="en-US" sz="3700" dirty="0">
                <a:solidFill>
                  <a:schemeClr val="tx2"/>
                </a:solidFill>
              </a:rPr>
              <a:t>Ciguatera Fish Poisoning on Texas Coast Oil Rigs</a:t>
            </a:r>
            <a:br>
              <a:rPr lang="en-US" sz="3700" dirty="0">
                <a:solidFill>
                  <a:schemeClr val="tx2"/>
                </a:solidFill>
              </a:rPr>
            </a:br>
            <a:endParaRPr lang="en-US" sz="3700" dirty="0">
              <a:solidFill>
                <a:schemeClr val="tx2"/>
              </a:solidFill>
            </a:endParaRPr>
          </a:p>
        </p:txBody>
      </p:sp>
      <p:pic>
        <p:nvPicPr>
          <p:cNvPr id="628739" name="Picture 3" descr="magnet_rvsd02"/>
          <p:cNvPicPr>
            <a:picLocks noChangeAspect="1" noChangeArrowheads="1"/>
          </p:cNvPicPr>
          <p:nvPr/>
        </p:nvPicPr>
        <p:blipFill>
          <a:blip r:embed="rId2" cstate="print"/>
          <a:srcRect/>
          <a:stretch>
            <a:fillRect/>
          </a:stretch>
        </p:blipFill>
        <p:spPr bwMode="auto">
          <a:xfrm>
            <a:off x="0" y="0"/>
            <a:ext cx="5562600" cy="3244850"/>
          </a:xfrm>
          <a:prstGeom prst="rect">
            <a:avLst/>
          </a:prstGeom>
          <a:noFill/>
          <a:ln w="9525">
            <a:solidFill>
              <a:schemeClr val="tx1"/>
            </a:solidFill>
            <a:miter lim="800000"/>
            <a:headEnd/>
            <a:tailEnd/>
          </a:ln>
        </p:spPr>
      </p:pic>
      <p:pic>
        <p:nvPicPr>
          <p:cNvPr id="628740" name="Picture 4" descr="map of all"/>
          <p:cNvPicPr>
            <a:picLocks noChangeAspect="1" noChangeArrowheads="1"/>
          </p:cNvPicPr>
          <p:nvPr/>
        </p:nvPicPr>
        <p:blipFill>
          <a:blip r:embed="rId3" cstate="print"/>
          <a:srcRect/>
          <a:stretch>
            <a:fillRect/>
          </a:stretch>
        </p:blipFill>
        <p:spPr bwMode="auto">
          <a:xfrm>
            <a:off x="3492968" y="2628900"/>
            <a:ext cx="5651032" cy="4229100"/>
          </a:xfrm>
          <a:prstGeom prst="rect">
            <a:avLst/>
          </a:prstGeom>
          <a:noFill/>
          <a:ln w="9525">
            <a:solidFill>
              <a:schemeClr val="tx1"/>
            </a:solidFill>
            <a:miter lim="800000"/>
            <a:headEnd/>
            <a:tailEnd/>
          </a:ln>
        </p:spPr>
      </p:pic>
      <p:pic>
        <p:nvPicPr>
          <p:cNvPr id="628741" name="Picture 5" descr="IMG_4444"/>
          <p:cNvPicPr>
            <a:picLocks noChangeAspect="1" noChangeArrowheads="1"/>
          </p:cNvPicPr>
          <p:nvPr/>
        </p:nvPicPr>
        <p:blipFill>
          <a:blip r:embed="rId4" cstate="print"/>
          <a:srcRect/>
          <a:stretch>
            <a:fillRect/>
          </a:stretch>
        </p:blipFill>
        <p:spPr bwMode="auto">
          <a:xfrm>
            <a:off x="5638800" y="0"/>
            <a:ext cx="3505200" cy="2628900"/>
          </a:xfrm>
          <a:prstGeom prst="rect">
            <a:avLst/>
          </a:prstGeom>
          <a:noFill/>
        </p:spPr>
      </p:pic>
    </p:spTree>
    <p:extLst>
      <p:ext uri="{BB962C8B-B14F-4D97-AF65-F5344CB8AC3E}">
        <p14:creationId xmlns:p14="http://schemas.microsoft.com/office/powerpoint/2010/main" val="3884325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3" y="9317"/>
            <a:ext cx="9174048" cy="7044626"/>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5123" y="505136"/>
            <a:ext cx="6259816" cy="625981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6600" y="2326560"/>
            <a:ext cx="2590800" cy="2590800"/>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75" y="0"/>
            <a:ext cx="9176365" cy="6867316"/>
          </a:xfrm>
          <a:prstGeom prst="rect">
            <a:avLst/>
          </a:prstGeom>
          <a:ln>
            <a:noFill/>
          </a:ln>
        </p:spPr>
      </p:pic>
    </p:spTree>
    <p:extLst>
      <p:ext uri="{BB962C8B-B14F-4D97-AF65-F5344CB8AC3E}">
        <p14:creationId xmlns:p14="http://schemas.microsoft.com/office/powerpoint/2010/main" val="346158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par>
                                <p:cTn id="8" presetID="10" presetClass="entr" presetSubtype="0"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par>
                                <p:cTn id="11" presetID="8" presetClass="emph" presetSubtype="0" repeatCount="indefinite" fill="hold" nodeType="withEffect">
                                  <p:stCondLst>
                                    <p:cond delay="500"/>
                                  </p:stCondLst>
                                  <p:endCondLst>
                                    <p:cond evt="onNext" delay="0">
                                      <p:tgtEl>
                                        <p:sldTgt/>
                                      </p:tgtEl>
                                    </p:cond>
                                  </p:endCondLst>
                                  <p:childTnLst>
                                    <p:animRot by="21600000">
                                      <p:cBhvr>
                                        <p:cTn id="12" dur="20000" fill="hold"/>
                                        <p:tgtEl>
                                          <p:spTgt spid="9"/>
                                        </p:tgtEl>
                                        <p:attrNameLst>
                                          <p:attrName>r</p:attrName>
                                        </p:attrNameLst>
                                      </p:cBhvr>
                                    </p:animRot>
                                  </p:childTnLst>
                                </p:cTn>
                              </p:par>
                              <p:par>
                                <p:cTn id="13" presetID="21" presetClass="entr" presetSubtype="1" fill="hold" nodeType="withEffect">
                                  <p:stCondLst>
                                    <p:cond delay="520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100"/>
                                        <p:tgtEl>
                                          <p:spTgt spid="10"/>
                                        </p:tgtEl>
                                      </p:cBhvr>
                                    </p:animEffect>
                                  </p:childTnLst>
                                </p:cTn>
                              </p:par>
                              <p:par>
                                <p:cTn id="16" presetID="6" presetClass="entr" presetSubtype="32" fill="hold" nodeType="withEffect">
                                  <p:stCondLst>
                                    <p:cond delay="11400"/>
                                  </p:stCondLst>
                                  <p:childTnLst>
                                    <p:set>
                                      <p:cBhvr>
                                        <p:cTn id="17" dur="1" fill="hold">
                                          <p:stCondLst>
                                            <p:cond delay="0"/>
                                          </p:stCondLst>
                                        </p:cTn>
                                        <p:tgtEl>
                                          <p:spTgt spid="12"/>
                                        </p:tgtEl>
                                        <p:attrNameLst>
                                          <p:attrName>style.visibility</p:attrName>
                                        </p:attrNameLst>
                                      </p:cBhvr>
                                      <p:to>
                                        <p:strVal val="visible"/>
                                      </p:to>
                                    </p:set>
                                    <p:animEffect transition="in" filter="circle(out)">
                                      <p:cBhvr>
                                        <p:cTn id="18" dur="9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pPr>
              <a:lnSpc>
                <a:spcPct val="100000"/>
              </a:lnSpc>
            </a:pPr>
            <a:r>
              <a:rPr lang="en-US" sz="3200" dirty="0"/>
              <a:t>What is CDC doing to prepare for</a:t>
            </a:r>
            <a:br>
              <a:rPr lang="en-US" sz="3200" dirty="0"/>
            </a:br>
            <a:r>
              <a:rPr lang="en-US" sz="3200" dirty="0"/>
              <a:t>health effects of climate change?</a:t>
            </a:r>
            <a:endParaRPr lang="en-US" sz="2400" dirty="0"/>
          </a:p>
        </p:txBody>
      </p:sp>
      <p:sp>
        <p:nvSpPr>
          <p:cNvPr id="3" name="Content Placeholder 2"/>
          <p:cNvSpPr>
            <a:spLocks noGrp="1"/>
          </p:cNvSpPr>
          <p:nvPr>
            <p:ph idx="1"/>
          </p:nvPr>
        </p:nvSpPr>
        <p:spPr/>
        <p:txBody>
          <a:bodyPr/>
          <a:lstStyle/>
          <a:p>
            <a:r>
              <a:rPr lang="en-US" dirty="0"/>
              <a:t>CDC helps states and cities prepare for health challenges of climate change by</a:t>
            </a:r>
          </a:p>
          <a:p>
            <a:pPr lvl="1"/>
            <a:r>
              <a:rPr lang="en-US" dirty="0"/>
              <a:t>Providing scientific guidance</a:t>
            </a:r>
          </a:p>
          <a:p>
            <a:pPr lvl="1"/>
            <a:r>
              <a:rPr lang="en-US" dirty="0"/>
              <a:t>Developing decision support tools</a:t>
            </a:r>
          </a:p>
          <a:p>
            <a:pPr lvl="1"/>
            <a:r>
              <a:rPr lang="en-US" dirty="0"/>
              <a:t>Ensuring public health concerns are considered in climate change adaptation and mitigation strategies</a:t>
            </a:r>
          </a:p>
          <a:p>
            <a:pPr lvl="1"/>
            <a:r>
              <a:rPr lang="en-US" dirty="0"/>
              <a:t>Creating partnerships between public health and other sectors</a:t>
            </a:r>
          </a:p>
          <a:p>
            <a:pPr lvl="1"/>
            <a:endParaRPr lang="en-US" dirty="0"/>
          </a:p>
          <a:p>
            <a:r>
              <a:rPr lang="en-US" dirty="0"/>
              <a:t>CDC’s Climate and Health Program – nation’s only investment in climate change preparedness for public health sector</a:t>
            </a:r>
          </a:p>
        </p:txBody>
      </p:sp>
    </p:spTree>
    <p:extLst>
      <p:ext uri="{BB962C8B-B14F-4D97-AF65-F5344CB8AC3E}">
        <p14:creationId xmlns:p14="http://schemas.microsoft.com/office/powerpoint/2010/main" val="21289273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4182"/>
            <a:ext cx="8229600" cy="907418"/>
          </a:xfrm>
        </p:spPr>
        <p:txBody>
          <a:bodyPr/>
          <a:lstStyle/>
          <a:p>
            <a:pPr>
              <a:lnSpc>
                <a:spcPct val="100000"/>
              </a:lnSpc>
            </a:pPr>
            <a:r>
              <a:rPr lang="en-US" sz="3600" dirty="0">
                <a:effectLst>
                  <a:outerShdw blurRad="38100" dist="38100" dir="2700000" algn="tl">
                    <a:srgbClr val="000000">
                      <a:alpha val="43137"/>
                    </a:srgbClr>
                  </a:outerShdw>
                </a:effectLst>
              </a:rPr>
              <a:t>Priority Actions for Climate Change:  </a:t>
            </a:r>
            <a:br>
              <a:rPr lang="en-US" sz="3600" dirty="0">
                <a:effectLst>
                  <a:outerShdw blurRad="38100" dist="38100" dir="2700000" algn="tl">
                    <a:srgbClr val="000000">
                      <a:alpha val="43137"/>
                    </a:srgbClr>
                  </a:outerShdw>
                </a:effectLst>
              </a:rPr>
            </a:br>
            <a:r>
              <a:rPr lang="en-US" sz="3200" dirty="0">
                <a:solidFill>
                  <a:schemeClr val="tx2"/>
                </a:solidFill>
                <a:effectLst>
                  <a:outerShdw blurRad="38100" dist="38100" dir="2700000" algn="tl">
                    <a:srgbClr val="000000">
                      <a:alpha val="43137"/>
                    </a:srgbClr>
                  </a:outerShdw>
                </a:effectLst>
              </a:rPr>
              <a:t>Shift the Coping Range</a:t>
            </a:r>
          </a:p>
        </p:txBody>
      </p:sp>
      <p:sp>
        <p:nvSpPr>
          <p:cNvPr id="4" name="Text Placeholder 3"/>
          <p:cNvSpPr>
            <a:spLocks noGrp="1"/>
          </p:cNvSpPr>
          <p:nvPr>
            <p:ph type="body" sz="quarter" idx="4294967295"/>
          </p:nvPr>
        </p:nvSpPr>
        <p:spPr>
          <a:xfrm>
            <a:off x="457200" y="5791200"/>
            <a:ext cx="8229600" cy="609600"/>
          </a:xfrm>
          <a:prstGeom prst="rect">
            <a:avLst/>
          </a:prstGeom>
        </p:spPr>
        <p:txBody>
          <a:bodyPr/>
          <a:lstStyle/>
          <a:p>
            <a:endParaRPr lang="en-US"/>
          </a:p>
        </p:txBody>
      </p:sp>
      <p:pic>
        <p:nvPicPr>
          <p:cNvPr id="5" name="Content Placeholder 4" descr="figure-2-3-l.png"/>
          <p:cNvPicPr>
            <a:picLocks noGrp="1" noChangeAspect="1"/>
          </p:cNvPicPr>
          <p:nvPr>
            <p:ph idx="1"/>
          </p:nvPr>
        </p:nvPicPr>
        <p:blipFill>
          <a:blip r:embed="rId2" cstate="print"/>
          <a:srcRect l="971" r="1076" b="2128"/>
          <a:stretch>
            <a:fillRect/>
          </a:stretch>
        </p:blipFill>
        <p:spPr>
          <a:xfrm>
            <a:off x="0" y="1623965"/>
            <a:ext cx="9068233" cy="34948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404934310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p:cNvSpPr>
          <p:nvPr/>
        </p:nvSpPr>
        <p:spPr bwMode="auto">
          <a:xfrm>
            <a:off x="607219" y="1768078"/>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300</a:t>
            </a:r>
          </a:p>
        </p:txBody>
      </p:sp>
      <p:sp>
        <p:nvSpPr>
          <p:cNvPr id="77827" name="Rectangle 2"/>
          <p:cNvSpPr>
            <a:spLocks/>
          </p:cNvSpPr>
          <p:nvPr/>
        </p:nvSpPr>
        <p:spPr bwMode="auto">
          <a:xfrm>
            <a:off x="607219" y="3750469"/>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180</a:t>
            </a:r>
          </a:p>
        </p:txBody>
      </p:sp>
      <p:sp>
        <p:nvSpPr>
          <p:cNvPr id="77828" name="Rectangle 3"/>
          <p:cNvSpPr>
            <a:spLocks/>
          </p:cNvSpPr>
          <p:nvPr/>
        </p:nvSpPr>
        <p:spPr bwMode="auto">
          <a:xfrm>
            <a:off x="607219" y="3420071"/>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200</a:t>
            </a:r>
          </a:p>
        </p:txBody>
      </p:sp>
      <p:sp>
        <p:nvSpPr>
          <p:cNvPr id="77829" name="Rectangle 4"/>
          <p:cNvSpPr>
            <a:spLocks/>
          </p:cNvSpPr>
          <p:nvPr/>
        </p:nvSpPr>
        <p:spPr bwMode="auto">
          <a:xfrm>
            <a:off x="607219" y="3089672"/>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220</a:t>
            </a:r>
          </a:p>
        </p:txBody>
      </p:sp>
      <p:sp>
        <p:nvSpPr>
          <p:cNvPr id="77830" name="Rectangle 5"/>
          <p:cNvSpPr>
            <a:spLocks/>
          </p:cNvSpPr>
          <p:nvPr/>
        </p:nvSpPr>
        <p:spPr bwMode="auto">
          <a:xfrm>
            <a:off x="607219" y="2759274"/>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240</a:t>
            </a:r>
          </a:p>
        </p:txBody>
      </p:sp>
      <p:sp>
        <p:nvSpPr>
          <p:cNvPr id="77831" name="Rectangle 6"/>
          <p:cNvSpPr>
            <a:spLocks/>
          </p:cNvSpPr>
          <p:nvPr/>
        </p:nvSpPr>
        <p:spPr bwMode="auto">
          <a:xfrm>
            <a:off x="607219" y="2428875"/>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260</a:t>
            </a:r>
          </a:p>
        </p:txBody>
      </p:sp>
      <p:sp>
        <p:nvSpPr>
          <p:cNvPr id="77832" name="Rectangle 7"/>
          <p:cNvSpPr>
            <a:spLocks/>
          </p:cNvSpPr>
          <p:nvPr/>
        </p:nvSpPr>
        <p:spPr bwMode="auto">
          <a:xfrm>
            <a:off x="607219" y="2098477"/>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280</a:t>
            </a:r>
          </a:p>
        </p:txBody>
      </p:sp>
      <p:sp>
        <p:nvSpPr>
          <p:cNvPr id="77833" name="Rectangle 8"/>
          <p:cNvSpPr>
            <a:spLocks/>
          </p:cNvSpPr>
          <p:nvPr/>
        </p:nvSpPr>
        <p:spPr bwMode="auto">
          <a:xfrm rot="5460000">
            <a:off x="7447359" y="2954611"/>
            <a:ext cx="1580555"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9pPr>
          </a:lstStyle>
          <a:p>
            <a:pPr algn="ctr" eaLnBrk="1" hangingPunct="1"/>
            <a:r>
              <a:rPr lang="en-US" altLang="en-US" sz="1100" dirty="0">
                <a:solidFill>
                  <a:srgbClr val="FFFFFF">
                    <a:lumMod val="85000"/>
                  </a:srgbClr>
                </a:solidFill>
              </a:rPr>
              <a:t>CO</a:t>
            </a:r>
            <a:r>
              <a:rPr lang="en-US" altLang="en-US" sz="1100" baseline="-6000" dirty="0">
                <a:solidFill>
                  <a:srgbClr val="FFFFFF">
                    <a:lumMod val="85000"/>
                  </a:srgbClr>
                </a:solidFill>
              </a:rPr>
              <a:t>2 </a:t>
            </a:r>
            <a:r>
              <a:rPr lang="en-US" altLang="en-US" sz="1100" dirty="0">
                <a:solidFill>
                  <a:srgbClr val="FFFFFF">
                    <a:lumMod val="85000"/>
                  </a:srgbClr>
                </a:solidFill>
              </a:rPr>
              <a:t>Concentration</a:t>
            </a:r>
          </a:p>
        </p:txBody>
      </p:sp>
      <p:sp>
        <p:nvSpPr>
          <p:cNvPr id="77834" name="Freeform 9"/>
          <p:cNvSpPr>
            <a:spLocks/>
          </p:cNvSpPr>
          <p:nvPr/>
        </p:nvSpPr>
        <p:spPr bwMode="auto">
          <a:xfrm>
            <a:off x="1225600" y="1859608"/>
            <a:ext cx="6605736" cy="208396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2147483647 w 21600"/>
              <a:gd name="T49" fmla="*/ 2147483647 h 21600"/>
              <a:gd name="T50" fmla="*/ 2147483647 w 21600"/>
              <a:gd name="T51" fmla="*/ 2147483647 h 21600"/>
              <a:gd name="T52" fmla="*/ 2147483647 w 21600"/>
              <a:gd name="T53" fmla="*/ 2147483647 h 21600"/>
              <a:gd name="T54" fmla="*/ 2147483647 w 21600"/>
              <a:gd name="T55" fmla="*/ 2147483647 h 21600"/>
              <a:gd name="T56" fmla="*/ 2147483647 w 21600"/>
              <a:gd name="T57" fmla="*/ 2147483647 h 21600"/>
              <a:gd name="T58" fmla="*/ 2147483647 w 21600"/>
              <a:gd name="T59" fmla="*/ 2147483647 h 21600"/>
              <a:gd name="T60" fmla="*/ 2147483647 w 21600"/>
              <a:gd name="T61" fmla="*/ 2147483647 h 21600"/>
              <a:gd name="T62" fmla="*/ 2147483647 w 21600"/>
              <a:gd name="T63" fmla="*/ 2147483647 h 21600"/>
              <a:gd name="T64" fmla="*/ 2147483647 w 21600"/>
              <a:gd name="T65" fmla="*/ 2147483647 h 21600"/>
              <a:gd name="T66" fmla="*/ 2147483647 w 21600"/>
              <a:gd name="T67" fmla="*/ 2147483647 h 21600"/>
              <a:gd name="T68" fmla="*/ 2147483647 w 21600"/>
              <a:gd name="T69" fmla="*/ 2147483647 h 21600"/>
              <a:gd name="T70" fmla="*/ 2147483647 w 21600"/>
              <a:gd name="T71" fmla="*/ 2147483647 h 21600"/>
              <a:gd name="T72" fmla="*/ 2147483647 w 21600"/>
              <a:gd name="T73" fmla="*/ 2147483647 h 21600"/>
              <a:gd name="T74" fmla="*/ 2147483647 w 21600"/>
              <a:gd name="T75" fmla="*/ 2147483647 h 21600"/>
              <a:gd name="T76" fmla="*/ 2147483647 w 21600"/>
              <a:gd name="T77" fmla="*/ 2147483647 h 21600"/>
              <a:gd name="T78" fmla="*/ 2147483647 w 21600"/>
              <a:gd name="T79" fmla="*/ 2147483647 h 21600"/>
              <a:gd name="T80" fmla="*/ 2147483647 w 21600"/>
              <a:gd name="T81" fmla="*/ 2147483647 h 21600"/>
              <a:gd name="T82" fmla="*/ 2147483647 w 21600"/>
              <a:gd name="T83" fmla="*/ 2147483647 h 21600"/>
              <a:gd name="T84" fmla="*/ 2147483647 w 21600"/>
              <a:gd name="T85" fmla="*/ 2147483647 h 21600"/>
              <a:gd name="T86" fmla="*/ 2147483647 w 21600"/>
              <a:gd name="T87" fmla="*/ 2147483647 h 21600"/>
              <a:gd name="T88" fmla="*/ 2147483647 w 21600"/>
              <a:gd name="T89" fmla="*/ 2147483647 h 21600"/>
              <a:gd name="T90" fmla="*/ 2147483647 w 21600"/>
              <a:gd name="T91" fmla="*/ 2147483647 h 21600"/>
              <a:gd name="T92" fmla="*/ 2147483647 w 21600"/>
              <a:gd name="T93" fmla="*/ 2147483647 h 21600"/>
              <a:gd name="T94" fmla="*/ 2147483647 w 21600"/>
              <a:gd name="T95" fmla="*/ 2147483647 h 21600"/>
              <a:gd name="T96" fmla="*/ 2147483647 w 21600"/>
              <a:gd name="T97" fmla="*/ 2147483647 h 21600"/>
              <a:gd name="T98" fmla="*/ 2147483647 w 21600"/>
              <a:gd name="T99" fmla="*/ 2147483647 h 21600"/>
              <a:gd name="T100" fmla="*/ 2147483647 w 21600"/>
              <a:gd name="T101" fmla="*/ 2147483647 h 21600"/>
              <a:gd name="T102" fmla="*/ 2147483647 w 21600"/>
              <a:gd name="T103" fmla="*/ 2147483647 h 21600"/>
              <a:gd name="T104" fmla="*/ 2147483647 w 21600"/>
              <a:gd name="T105" fmla="*/ 2147483647 h 21600"/>
              <a:gd name="T106" fmla="*/ 2147483647 w 21600"/>
              <a:gd name="T107" fmla="*/ 2147483647 h 21600"/>
              <a:gd name="T108" fmla="*/ 2147483647 w 21600"/>
              <a:gd name="T109" fmla="*/ 2147483647 h 21600"/>
              <a:gd name="T110" fmla="*/ 2147483647 w 21600"/>
              <a:gd name="T111" fmla="*/ 2147483647 h 21600"/>
              <a:gd name="T112" fmla="*/ 2147483647 w 21600"/>
              <a:gd name="T113" fmla="*/ 2147483647 h 21600"/>
              <a:gd name="T114" fmla="*/ 2147483647 w 21600"/>
              <a:gd name="T115" fmla="*/ 2147483647 h 21600"/>
              <a:gd name="T116" fmla="*/ 2147483647 w 21600"/>
              <a:gd name="T117" fmla="*/ 2147483647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600"/>
              <a:gd name="T178" fmla="*/ 0 h 21600"/>
              <a:gd name="T179" fmla="*/ 21600 w 21600"/>
              <a:gd name="T180" fmla="*/ 21600 h 216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600" h="21600">
                <a:moveTo>
                  <a:pt x="0" y="18175"/>
                </a:moveTo>
                <a:lnTo>
                  <a:pt x="58" y="18669"/>
                </a:lnTo>
                <a:lnTo>
                  <a:pt x="97" y="17496"/>
                </a:lnTo>
                <a:lnTo>
                  <a:pt x="97" y="16817"/>
                </a:lnTo>
                <a:lnTo>
                  <a:pt x="136" y="15953"/>
                </a:lnTo>
                <a:lnTo>
                  <a:pt x="175" y="15336"/>
                </a:lnTo>
                <a:lnTo>
                  <a:pt x="175" y="14102"/>
                </a:lnTo>
                <a:lnTo>
                  <a:pt x="195" y="13793"/>
                </a:lnTo>
                <a:lnTo>
                  <a:pt x="234" y="13114"/>
                </a:lnTo>
                <a:lnTo>
                  <a:pt x="234" y="12374"/>
                </a:lnTo>
                <a:lnTo>
                  <a:pt x="253" y="11695"/>
                </a:lnTo>
                <a:lnTo>
                  <a:pt x="273" y="9905"/>
                </a:lnTo>
                <a:lnTo>
                  <a:pt x="292" y="9041"/>
                </a:lnTo>
                <a:lnTo>
                  <a:pt x="273" y="8609"/>
                </a:lnTo>
                <a:lnTo>
                  <a:pt x="292" y="8054"/>
                </a:lnTo>
                <a:lnTo>
                  <a:pt x="331" y="6511"/>
                </a:lnTo>
                <a:lnTo>
                  <a:pt x="370" y="7437"/>
                </a:lnTo>
                <a:lnTo>
                  <a:pt x="389" y="8177"/>
                </a:lnTo>
                <a:lnTo>
                  <a:pt x="389" y="8856"/>
                </a:lnTo>
                <a:lnTo>
                  <a:pt x="467" y="8486"/>
                </a:lnTo>
                <a:lnTo>
                  <a:pt x="487" y="8979"/>
                </a:lnTo>
                <a:lnTo>
                  <a:pt x="506" y="9350"/>
                </a:lnTo>
                <a:lnTo>
                  <a:pt x="584" y="8918"/>
                </a:lnTo>
                <a:lnTo>
                  <a:pt x="623" y="9350"/>
                </a:lnTo>
                <a:lnTo>
                  <a:pt x="623" y="9843"/>
                </a:lnTo>
                <a:lnTo>
                  <a:pt x="623" y="10214"/>
                </a:lnTo>
                <a:lnTo>
                  <a:pt x="672" y="9813"/>
                </a:lnTo>
                <a:lnTo>
                  <a:pt x="662" y="10553"/>
                </a:lnTo>
                <a:lnTo>
                  <a:pt x="691" y="10245"/>
                </a:lnTo>
                <a:lnTo>
                  <a:pt x="681" y="11016"/>
                </a:lnTo>
                <a:lnTo>
                  <a:pt x="691" y="11726"/>
                </a:lnTo>
                <a:lnTo>
                  <a:pt x="720" y="11510"/>
                </a:lnTo>
                <a:lnTo>
                  <a:pt x="750" y="10245"/>
                </a:lnTo>
                <a:lnTo>
                  <a:pt x="779" y="10646"/>
                </a:lnTo>
                <a:lnTo>
                  <a:pt x="788" y="11047"/>
                </a:lnTo>
                <a:lnTo>
                  <a:pt x="788" y="11386"/>
                </a:lnTo>
                <a:lnTo>
                  <a:pt x="788" y="11911"/>
                </a:lnTo>
                <a:lnTo>
                  <a:pt x="798" y="12405"/>
                </a:lnTo>
                <a:lnTo>
                  <a:pt x="808" y="13207"/>
                </a:lnTo>
                <a:lnTo>
                  <a:pt x="837" y="12929"/>
                </a:lnTo>
                <a:lnTo>
                  <a:pt x="837" y="13762"/>
                </a:lnTo>
                <a:lnTo>
                  <a:pt x="866" y="14534"/>
                </a:lnTo>
                <a:lnTo>
                  <a:pt x="905" y="13886"/>
                </a:lnTo>
                <a:lnTo>
                  <a:pt x="905" y="12960"/>
                </a:lnTo>
                <a:lnTo>
                  <a:pt x="934" y="12682"/>
                </a:lnTo>
                <a:lnTo>
                  <a:pt x="964" y="12281"/>
                </a:lnTo>
                <a:lnTo>
                  <a:pt x="983" y="13176"/>
                </a:lnTo>
                <a:lnTo>
                  <a:pt x="973" y="14194"/>
                </a:lnTo>
                <a:lnTo>
                  <a:pt x="1012" y="15675"/>
                </a:lnTo>
                <a:lnTo>
                  <a:pt x="1032" y="15243"/>
                </a:lnTo>
                <a:lnTo>
                  <a:pt x="1032" y="14534"/>
                </a:lnTo>
                <a:lnTo>
                  <a:pt x="1042" y="14256"/>
                </a:lnTo>
                <a:lnTo>
                  <a:pt x="1071" y="13762"/>
                </a:lnTo>
                <a:lnTo>
                  <a:pt x="1119" y="13546"/>
                </a:lnTo>
                <a:lnTo>
                  <a:pt x="1129" y="14194"/>
                </a:lnTo>
                <a:lnTo>
                  <a:pt x="1139" y="14997"/>
                </a:lnTo>
                <a:lnTo>
                  <a:pt x="1158" y="15737"/>
                </a:lnTo>
                <a:lnTo>
                  <a:pt x="1168" y="16447"/>
                </a:lnTo>
                <a:lnTo>
                  <a:pt x="1207" y="16694"/>
                </a:lnTo>
                <a:lnTo>
                  <a:pt x="1197" y="17465"/>
                </a:lnTo>
                <a:lnTo>
                  <a:pt x="1246" y="17342"/>
                </a:lnTo>
                <a:lnTo>
                  <a:pt x="1236" y="18206"/>
                </a:lnTo>
                <a:lnTo>
                  <a:pt x="1285" y="18453"/>
                </a:lnTo>
                <a:lnTo>
                  <a:pt x="1275" y="18792"/>
                </a:lnTo>
                <a:lnTo>
                  <a:pt x="1285" y="19101"/>
                </a:lnTo>
                <a:lnTo>
                  <a:pt x="1324" y="19409"/>
                </a:lnTo>
                <a:lnTo>
                  <a:pt x="1343" y="19965"/>
                </a:lnTo>
                <a:lnTo>
                  <a:pt x="1382" y="20181"/>
                </a:lnTo>
                <a:lnTo>
                  <a:pt x="1411" y="19563"/>
                </a:lnTo>
                <a:lnTo>
                  <a:pt x="1441" y="20150"/>
                </a:lnTo>
                <a:lnTo>
                  <a:pt x="1460" y="19810"/>
                </a:lnTo>
                <a:lnTo>
                  <a:pt x="1519" y="19779"/>
                </a:lnTo>
                <a:lnTo>
                  <a:pt x="1538" y="20242"/>
                </a:lnTo>
                <a:lnTo>
                  <a:pt x="1587" y="20427"/>
                </a:lnTo>
                <a:lnTo>
                  <a:pt x="1596" y="20829"/>
                </a:lnTo>
                <a:lnTo>
                  <a:pt x="1616" y="19255"/>
                </a:lnTo>
                <a:lnTo>
                  <a:pt x="1626" y="17126"/>
                </a:lnTo>
                <a:lnTo>
                  <a:pt x="1626" y="16725"/>
                </a:lnTo>
                <a:lnTo>
                  <a:pt x="1635" y="15645"/>
                </a:lnTo>
                <a:lnTo>
                  <a:pt x="1665" y="14873"/>
                </a:lnTo>
                <a:lnTo>
                  <a:pt x="1674" y="15490"/>
                </a:lnTo>
                <a:lnTo>
                  <a:pt x="1684" y="16077"/>
                </a:lnTo>
                <a:lnTo>
                  <a:pt x="1733" y="16539"/>
                </a:lnTo>
                <a:lnTo>
                  <a:pt x="1742" y="16046"/>
                </a:lnTo>
                <a:lnTo>
                  <a:pt x="1752" y="15521"/>
                </a:lnTo>
                <a:lnTo>
                  <a:pt x="1801" y="15768"/>
                </a:lnTo>
                <a:lnTo>
                  <a:pt x="1811" y="16138"/>
                </a:lnTo>
                <a:lnTo>
                  <a:pt x="1869" y="15830"/>
                </a:lnTo>
                <a:lnTo>
                  <a:pt x="1888" y="16107"/>
                </a:lnTo>
                <a:lnTo>
                  <a:pt x="1918" y="15830"/>
                </a:lnTo>
                <a:lnTo>
                  <a:pt x="1966" y="16046"/>
                </a:lnTo>
                <a:lnTo>
                  <a:pt x="1995" y="15737"/>
                </a:lnTo>
                <a:lnTo>
                  <a:pt x="1995" y="15429"/>
                </a:lnTo>
                <a:lnTo>
                  <a:pt x="2034" y="15089"/>
                </a:lnTo>
                <a:lnTo>
                  <a:pt x="2064" y="14472"/>
                </a:lnTo>
                <a:lnTo>
                  <a:pt x="2103" y="14873"/>
                </a:lnTo>
                <a:lnTo>
                  <a:pt x="2112" y="15645"/>
                </a:lnTo>
                <a:lnTo>
                  <a:pt x="2122" y="17558"/>
                </a:lnTo>
                <a:lnTo>
                  <a:pt x="2151" y="18854"/>
                </a:lnTo>
                <a:lnTo>
                  <a:pt x="2190" y="19409"/>
                </a:lnTo>
                <a:lnTo>
                  <a:pt x="2210" y="17990"/>
                </a:lnTo>
                <a:lnTo>
                  <a:pt x="2210" y="15953"/>
                </a:lnTo>
                <a:lnTo>
                  <a:pt x="2249" y="15398"/>
                </a:lnTo>
                <a:lnTo>
                  <a:pt x="2249" y="12837"/>
                </a:lnTo>
                <a:lnTo>
                  <a:pt x="2297" y="13022"/>
                </a:lnTo>
                <a:lnTo>
                  <a:pt x="2326" y="13639"/>
                </a:lnTo>
                <a:lnTo>
                  <a:pt x="2385" y="13546"/>
                </a:lnTo>
                <a:lnTo>
                  <a:pt x="2404" y="13330"/>
                </a:lnTo>
                <a:lnTo>
                  <a:pt x="2434" y="13053"/>
                </a:lnTo>
                <a:lnTo>
                  <a:pt x="2463" y="12497"/>
                </a:lnTo>
                <a:lnTo>
                  <a:pt x="2472" y="12250"/>
                </a:lnTo>
                <a:lnTo>
                  <a:pt x="2502" y="11664"/>
                </a:lnTo>
                <a:lnTo>
                  <a:pt x="2541" y="11942"/>
                </a:lnTo>
                <a:lnTo>
                  <a:pt x="2550" y="11448"/>
                </a:lnTo>
                <a:lnTo>
                  <a:pt x="2570" y="10985"/>
                </a:lnTo>
                <a:lnTo>
                  <a:pt x="2599" y="11201"/>
                </a:lnTo>
                <a:lnTo>
                  <a:pt x="2628" y="11664"/>
                </a:lnTo>
                <a:lnTo>
                  <a:pt x="2648" y="11942"/>
                </a:lnTo>
                <a:lnTo>
                  <a:pt x="2677" y="12127"/>
                </a:lnTo>
                <a:lnTo>
                  <a:pt x="2696" y="12343"/>
                </a:lnTo>
                <a:lnTo>
                  <a:pt x="2726" y="12189"/>
                </a:lnTo>
                <a:lnTo>
                  <a:pt x="2726" y="12003"/>
                </a:lnTo>
                <a:lnTo>
                  <a:pt x="2726" y="11571"/>
                </a:lnTo>
                <a:lnTo>
                  <a:pt x="2745" y="11294"/>
                </a:lnTo>
                <a:lnTo>
                  <a:pt x="2755" y="10769"/>
                </a:lnTo>
                <a:lnTo>
                  <a:pt x="2803" y="10337"/>
                </a:lnTo>
                <a:lnTo>
                  <a:pt x="2823" y="11016"/>
                </a:lnTo>
                <a:lnTo>
                  <a:pt x="2852" y="10553"/>
                </a:lnTo>
                <a:lnTo>
                  <a:pt x="2872" y="11078"/>
                </a:lnTo>
                <a:lnTo>
                  <a:pt x="2911" y="10553"/>
                </a:lnTo>
                <a:lnTo>
                  <a:pt x="2920" y="11078"/>
                </a:lnTo>
                <a:lnTo>
                  <a:pt x="2930" y="9936"/>
                </a:lnTo>
                <a:lnTo>
                  <a:pt x="2979" y="9843"/>
                </a:lnTo>
                <a:lnTo>
                  <a:pt x="2979" y="10615"/>
                </a:lnTo>
                <a:lnTo>
                  <a:pt x="3018" y="10862"/>
                </a:lnTo>
                <a:lnTo>
                  <a:pt x="3018" y="11201"/>
                </a:lnTo>
                <a:lnTo>
                  <a:pt x="3018" y="11417"/>
                </a:lnTo>
                <a:lnTo>
                  <a:pt x="3037" y="11973"/>
                </a:lnTo>
                <a:lnTo>
                  <a:pt x="3047" y="12497"/>
                </a:lnTo>
                <a:lnTo>
                  <a:pt x="3076" y="12713"/>
                </a:lnTo>
                <a:lnTo>
                  <a:pt x="3076" y="13392"/>
                </a:lnTo>
                <a:lnTo>
                  <a:pt x="3095" y="13855"/>
                </a:lnTo>
                <a:lnTo>
                  <a:pt x="3134" y="13423"/>
                </a:lnTo>
                <a:lnTo>
                  <a:pt x="3144" y="13886"/>
                </a:lnTo>
                <a:lnTo>
                  <a:pt x="3193" y="14102"/>
                </a:lnTo>
                <a:lnTo>
                  <a:pt x="3193" y="13577"/>
                </a:lnTo>
                <a:lnTo>
                  <a:pt x="3212" y="12991"/>
                </a:lnTo>
                <a:lnTo>
                  <a:pt x="3241" y="12837"/>
                </a:lnTo>
                <a:lnTo>
                  <a:pt x="3241" y="12497"/>
                </a:lnTo>
                <a:lnTo>
                  <a:pt x="3261" y="11510"/>
                </a:lnTo>
                <a:lnTo>
                  <a:pt x="3300" y="11726"/>
                </a:lnTo>
                <a:lnTo>
                  <a:pt x="3300" y="12312"/>
                </a:lnTo>
                <a:lnTo>
                  <a:pt x="3310" y="13238"/>
                </a:lnTo>
                <a:lnTo>
                  <a:pt x="3368" y="13361"/>
                </a:lnTo>
                <a:lnTo>
                  <a:pt x="3358" y="13855"/>
                </a:lnTo>
                <a:lnTo>
                  <a:pt x="3358" y="14410"/>
                </a:lnTo>
                <a:lnTo>
                  <a:pt x="3407" y="14472"/>
                </a:lnTo>
                <a:lnTo>
                  <a:pt x="3387" y="15151"/>
                </a:lnTo>
                <a:lnTo>
                  <a:pt x="3407" y="16385"/>
                </a:lnTo>
                <a:lnTo>
                  <a:pt x="3426" y="16971"/>
                </a:lnTo>
                <a:lnTo>
                  <a:pt x="3436" y="17650"/>
                </a:lnTo>
                <a:lnTo>
                  <a:pt x="3485" y="17619"/>
                </a:lnTo>
                <a:lnTo>
                  <a:pt x="3475" y="18021"/>
                </a:lnTo>
                <a:lnTo>
                  <a:pt x="3485" y="18545"/>
                </a:lnTo>
                <a:lnTo>
                  <a:pt x="3514" y="19224"/>
                </a:lnTo>
                <a:lnTo>
                  <a:pt x="3524" y="20366"/>
                </a:lnTo>
                <a:lnTo>
                  <a:pt x="3553" y="20921"/>
                </a:lnTo>
                <a:lnTo>
                  <a:pt x="3563" y="21600"/>
                </a:lnTo>
                <a:lnTo>
                  <a:pt x="3592" y="21353"/>
                </a:lnTo>
                <a:lnTo>
                  <a:pt x="3582" y="20458"/>
                </a:lnTo>
                <a:lnTo>
                  <a:pt x="3631" y="20366"/>
                </a:lnTo>
                <a:lnTo>
                  <a:pt x="3631" y="18360"/>
                </a:lnTo>
                <a:lnTo>
                  <a:pt x="3670" y="18082"/>
                </a:lnTo>
                <a:lnTo>
                  <a:pt x="3738" y="18051"/>
                </a:lnTo>
                <a:lnTo>
                  <a:pt x="3738" y="19039"/>
                </a:lnTo>
                <a:lnTo>
                  <a:pt x="3787" y="19810"/>
                </a:lnTo>
                <a:lnTo>
                  <a:pt x="3777" y="19162"/>
                </a:lnTo>
                <a:lnTo>
                  <a:pt x="3816" y="18885"/>
                </a:lnTo>
                <a:lnTo>
                  <a:pt x="3816" y="18638"/>
                </a:lnTo>
                <a:lnTo>
                  <a:pt x="3826" y="18237"/>
                </a:lnTo>
                <a:lnTo>
                  <a:pt x="3845" y="16941"/>
                </a:lnTo>
                <a:lnTo>
                  <a:pt x="3884" y="17064"/>
                </a:lnTo>
                <a:lnTo>
                  <a:pt x="3894" y="17866"/>
                </a:lnTo>
                <a:lnTo>
                  <a:pt x="3923" y="18267"/>
                </a:lnTo>
                <a:lnTo>
                  <a:pt x="3952" y="19317"/>
                </a:lnTo>
                <a:lnTo>
                  <a:pt x="3981" y="18206"/>
                </a:lnTo>
                <a:lnTo>
                  <a:pt x="4010" y="18854"/>
                </a:lnTo>
                <a:lnTo>
                  <a:pt x="4030" y="18021"/>
                </a:lnTo>
                <a:lnTo>
                  <a:pt x="4059" y="17589"/>
                </a:lnTo>
                <a:lnTo>
                  <a:pt x="4079" y="18051"/>
                </a:lnTo>
                <a:lnTo>
                  <a:pt x="4118" y="18391"/>
                </a:lnTo>
                <a:lnTo>
                  <a:pt x="4147" y="18699"/>
                </a:lnTo>
                <a:lnTo>
                  <a:pt x="4176" y="17650"/>
                </a:lnTo>
                <a:lnTo>
                  <a:pt x="4205" y="17835"/>
                </a:lnTo>
                <a:lnTo>
                  <a:pt x="4244" y="18329"/>
                </a:lnTo>
                <a:lnTo>
                  <a:pt x="4273" y="18545"/>
                </a:lnTo>
                <a:lnTo>
                  <a:pt x="4312" y="18761"/>
                </a:lnTo>
                <a:lnTo>
                  <a:pt x="4332" y="18915"/>
                </a:lnTo>
                <a:lnTo>
                  <a:pt x="4351" y="17743"/>
                </a:lnTo>
                <a:lnTo>
                  <a:pt x="4380" y="18051"/>
                </a:lnTo>
                <a:lnTo>
                  <a:pt x="4419" y="17589"/>
                </a:lnTo>
                <a:lnTo>
                  <a:pt x="4478" y="18113"/>
                </a:lnTo>
                <a:lnTo>
                  <a:pt x="4507" y="17496"/>
                </a:lnTo>
                <a:lnTo>
                  <a:pt x="4536" y="16848"/>
                </a:lnTo>
                <a:lnTo>
                  <a:pt x="4565" y="16694"/>
                </a:lnTo>
                <a:lnTo>
                  <a:pt x="4604" y="17064"/>
                </a:lnTo>
                <a:lnTo>
                  <a:pt x="4643" y="15953"/>
                </a:lnTo>
                <a:lnTo>
                  <a:pt x="4663" y="14256"/>
                </a:lnTo>
                <a:lnTo>
                  <a:pt x="4682" y="12003"/>
                </a:lnTo>
                <a:lnTo>
                  <a:pt x="4702" y="10862"/>
                </a:lnTo>
                <a:lnTo>
                  <a:pt x="4711" y="10399"/>
                </a:lnTo>
                <a:lnTo>
                  <a:pt x="4770" y="10183"/>
                </a:lnTo>
                <a:lnTo>
                  <a:pt x="4809" y="9442"/>
                </a:lnTo>
                <a:lnTo>
                  <a:pt x="4848" y="9041"/>
                </a:lnTo>
                <a:lnTo>
                  <a:pt x="4887" y="8609"/>
                </a:lnTo>
                <a:lnTo>
                  <a:pt x="4906" y="7838"/>
                </a:lnTo>
                <a:lnTo>
                  <a:pt x="4964" y="7807"/>
                </a:lnTo>
                <a:lnTo>
                  <a:pt x="5013" y="7560"/>
                </a:lnTo>
                <a:lnTo>
                  <a:pt x="5013" y="7221"/>
                </a:lnTo>
                <a:lnTo>
                  <a:pt x="5052" y="6881"/>
                </a:lnTo>
                <a:lnTo>
                  <a:pt x="5071" y="6542"/>
                </a:lnTo>
                <a:lnTo>
                  <a:pt x="5091" y="6943"/>
                </a:lnTo>
                <a:lnTo>
                  <a:pt x="5110" y="6603"/>
                </a:lnTo>
                <a:lnTo>
                  <a:pt x="5130" y="7005"/>
                </a:lnTo>
                <a:lnTo>
                  <a:pt x="5179" y="6634"/>
                </a:lnTo>
                <a:lnTo>
                  <a:pt x="5188" y="7406"/>
                </a:lnTo>
                <a:lnTo>
                  <a:pt x="5227" y="8517"/>
                </a:lnTo>
                <a:lnTo>
                  <a:pt x="5256" y="9257"/>
                </a:lnTo>
                <a:lnTo>
                  <a:pt x="5295" y="10090"/>
                </a:lnTo>
                <a:lnTo>
                  <a:pt x="5334" y="10337"/>
                </a:lnTo>
                <a:lnTo>
                  <a:pt x="5373" y="11201"/>
                </a:lnTo>
                <a:lnTo>
                  <a:pt x="5422" y="11757"/>
                </a:lnTo>
                <a:lnTo>
                  <a:pt x="5422" y="12374"/>
                </a:lnTo>
                <a:lnTo>
                  <a:pt x="5441" y="13515"/>
                </a:lnTo>
                <a:lnTo>
                  <a:pt x="5490" y="13947"/>
                </a:lnTo>
                <a:lnTo>
                  <a:pt x="5510" y="13145"/>
                </a:lnTo>
                <a:lnTo>
                  <a:pt x="5519" y="11170"/>
                </a:lnTo>
                <a:lnTo>
                  <a:pt x="5539" y="10306"/>
                </a:lnTo>
                <a:lnTo>
                  <a:pt x="5578" y="11109"/>
                </a:lnTo>
                <a:lnTo>
                  <a:pt x="5607" y="12343"/>
                </a:lnTo>
                <a:lnTo>
                  <a:pt x="5617" y="11695"/>
                </a:lnTo>
                <a:lnTo>
                  <a:pt x="5636" y="10461"/>
                </a:lnTo>
                <a:lnTo>
                  <a:pt x="5656" y="9381"/>
                </a:lnTo>
                <a:lnTo>
                  <a:pt x="5656" y="8578"/>
                </a:lnTo>
                <a:lnTo>
                  <a:pt x="5685" y="8177"/>
                </a:lnTo>
                <a:lnTo>
                  <a:pt x="5714" y="8918"/>
                </a:lnTo>
                <a:lnTo>
                  <a:pt x="5733" y="10183"/>
                </a:lnTo>
                <a:lnTo>
                  <a:pt x="5724" y="10893"/>
                </a:lnTo>
                <a:lnTo>
                  <a:pt x="5753" y="12312"/>
                </a:lnTo>
                <a:lnTo>
                  <a:pt x="5772" y="12682"/>
                </a:lnTo>
                <a:lnTo>
                  <a:pt x="5831" y="14935"/>
                </a:lnTo>
                <a:lnTo>
                  <a:pt x="5850" y="15614"/>
                </a:lnTo>
                <a:lnTo>
                  <a:pt x="5879" y="15089"/>
                </a:lnTo>
                <a:lnTo>
                  <a:pt x="5879" y="14133"/>
                </a:lnTo>
                <a:lnTo>
                  <a:pt x="5899" y="13423"/>
                </a:lnTo>
                <a:lnTo>
                  <a:pt x="5909" y="12466"/>
                </a:lnTo>
                <a:lnTo>
                  <a:pt x="5918" y="11633"/>
                </a:lnTo>
                <a:lnTo>
                  <a:pt x="5928" y="10615"/>
                </a:lnTo>
                <a:lnTo>
                  <a:pt x="5928" y="9195"/>
                </a:lnTo>
                <a:lnTo>
                  <a:pt x="5938" y="7807"/>
                </a:lnTo>
                <a:lnTo>
                  <a:pt x="5977" y="8424"/>
                </a:lnTo>
                <a:lnTo>
                  <a:pt x="5996" y="7745"/>
                </a:lnTo>
                <a:lnTo>
                  <a:pt x="6025" y="8146"/>
                </a:lnTo>
                <a:lnTo>
                  <a:pt x="6064" y="7776"/>
                </a:lnTo>
                <a:lnTo>
                  <a:pt x="6064" y="8455"/>
                </a:lnTo>
                <a:lnTo>
                  <a:pt x="6123" y="8023"/>
                </a:lnTo>
                <a:lnTo>
                  <a:pt x="6132" y="8763"/>
                </a:lnTo>
                <a:lnTo>
                  <a:pt x="6162" y="8979"/>
                </a:lnTo>
                <a:lnTo>
                  <a:pt x="6181" y="7930"/>
                </a:lnTo>
                <a:lnTo>
                  <a:pt x="6210" y="8362"/>
                </a:lnTo>
                <a:lnTo>
                  <a:pt x="6249" y="7992"/>
                </a:lnTo>
                <a:lnTo>
                  <a:pt x="6269" y="7745"/>
                </a:lnTo>
                <a:lnTo>
                  <a:pt x="6298" y="7437"/>
                </a:lnTo>
                <a:lnTo>
                  <a:pt x="6356" y="7591"/>
                </a:lnTo>
                <a:lnTo>
                  <a:pt x="6376" y="7899"/>
                </a:lnTo>
                <a:lnTo>
                  <a:pt x="6376" y="8177"/>
                </a:lnTo>
                <a:lnTo>
                  <a:pt x="6386" y="8578"/>
                </a:lnTo>
                <a:lnTo>
                  <a:pt x="6386" y="8979"/>
                </a:lnTo>
                <a:lnTo>
                  <a:pt x="6415" y="9535"/>
                </a:lnTo>
                <a:lnTo>
                  <a:pt x="6425" y="9936"/>
                </a:lnTo>
                <a:lnTo>
                  <a:pt x="6444" y="10893"/>
                </a:lnTo>
                <a:lnTo>
                  <a:pt x="6454" y="11386"/>
                </a:lnTo>
                <a:lnTo>
                  <a:pt x="6493" y="12034"/>
                </a:lnTo>
                <a:lnTo>
                  <a:pt x="6522" y="11695"/>
                </a:lnTo>
                <a:lnTo>
                  <a:pt x="6532" y="10954"/>
                </a:lnTo>
                <a:lnTo>
                  <a:pt x="6551" y="10275"/>
                </a:lnTo>
                <a:lnTo>
                  <a:pt x="6561" y="9905"/>
                </a:lnTo>
                <a:lnTo>
                  <a:pt x="6590" y="8085"/>
                </a:lnTo>
                <a:lnTo>
                  <a:pt x="6619" y="9381"/>
                </a:lnTo>
                <a:lnTo>
                  <a:pt x="6629" y="9843"/>
                </a:lnTo>
                <a:lnTo>
                  <a:pt x="6639" y="11016"/>
                </a:lnTo>
                <a:lnTo>
                  <a:pt x="6658" y="12250"/>
                </a:lnTo>
                <a:lnTo>
                  <a:pt x="6639" y="12651"/>
                </a:lnTo>
                <a:lnTo>
                  <a:pt x="6687" y="12929"/>
                </a:lnTo>
                <a:lnTo>
                  <a:pt x="6736" y="12281"/>
                </a:lnTo>
                <a:lnTo>
                  <a:pt x="6746" y="13114"/>
                </a:lnTo>
                <a:lnTo>
                  <a:pt x="6775" y="13454"/>
                </a:lnTo>
                <a:lnTo>
                  <a:pt x="6775" y="14194"/>
                </a:lnTo>
                <a:lnTo>
                  <a:pt x="6814" y="14472"/>
                </a:lnTo>
                <a:lnTo>
                  <a:pt x="6814" y="15274"/>
                </a:lnTo>
                <a:lnTo>
                  <a:pt x="6833" y="16385"/>
                </a:lnTo>
                <a:lnTo>
                  <a:pt x="6863" y="15953"/>
                </a:lnTo>
                <a:lnTo>
                  <a:pt x="6892" y="15120"/>
                </a:lnTo>
                <a:lnTo>
                  <a:pt x="6960" y="14873"/>
                </a:lnTo>
                <a:lnTo>
                  <a:pt x="6989" y="15336"/>
                </a:lnTo>
                <a:lnTo>
                  <a:pt x="7009" y="16107"/>
                </a:lnTo>
                <a:lnTo>
                  <a:pt x="7047" y="15830"/>
                </a:lnTo>
                <a:lnTo>
                  <a:pt x="7067" y="14842"/>
                </a:lnTo>
                <a:lnTo>
                  <a:pt x="7116" y="14503"/>
                </a:lnTo>
                <a:lnTo>
                  <a:pt x="7135" y="15675"/>
                </a:lnTo>
                <a:lnTo>
                  <a:pt x="7174" y="15953"/>
                </a:lnTo>
                <a:lnTo>
                  <a:pt x="7194" y="16848"/>
                </a:lnTo>
                <a:lnTo>
                  <a:pt x="7242" y="18391"/>
                </a:lnTo>
                <a:lnTo>
                  <a:pt x="7271" y="17805"/>
                </a:lnTo>
                <a:lnTo>
                  <a:pt x="7281" y="17558"/>
                </a:lnTo>
                <a:lnTo>
                  <a:pt x="7301" y="16755"/>
                </a:lnTo>
                <a:lnTo>
                  <a:pt x="7301" y="15922"/>
                </a:lnTo>
                <a:lnTo>
                  <a:pt x="7340" y="14842"/>
                </a:lnTo>
                <a:lnTo>
                  <a:pt x="7349" y="14318"/>
                </a:lnTo>
                <a:lnTo>
                  <a:pt x="7349" y="13207"/>
                </a:lnTo>
                <a:lnTo>
                  <a:pt x="7388" y="13083"/>
                </a:lnTo>
                <a:lnTo>
                  <a:pt x="7408" y="12898"/>
                </a:lnTo>
                <a:lnTo>
                  <a:pt x="7427" y="12435"/>
                </a:lnTo>
                <a:lnTo>
                  <a:pt x="7466" y="12003"/>
                </a:lnTo>
                <a:lnTo>
                  <a:pt x="7466" y="11602"/>
                </a:lnTo>
                <a:lnTo>
                  <a:pt x="7476" y="11047"/>
                </a:lnTo>
                <a:lnTo>
                  <a:pt x="7486" y="10677"/>
                </a:lnTo>
                <a:lnTo>
                  <a:pt x="7534" y="10461"/>
                </a:lnTo>
                <a:lnTo>
                  <a:pt x="7534" y="9597"/>
                </a:lnTo>
                <a:lnTo>
                  <a:pt x="7593" y="9319"/>
                </a:lnTo>
                <a:lnTo>
                  <a:pt x="7583" y="9010"/>
                </a:lnTo>
                <a:lnTo>
                  <a:pt x="7622" y="8578"/>
                </a:lnTo>
                <a:lnTo>
                  <a:pt x="7641" y="9103"/>
                </a:lnTo>
                <a:lnTo>
                  <a:pt x="7700" y="8702"/>
                </a:lnTo>
                <a:lnTo>
                  <a:pt x="7719" y="9411"/>
                </a:lnTo>
                <a:lnTo>
                  <a:pt x="7729" y="9689"/>
                </a:lnTo>
                <a:lnTo>
                  <a:pt x="7748" y="10121"/>
                </a:lnTo>
                <a:lnTo>
                  <a:pt x="7787" y="9627"/>
                </a:lnTo>
                <a:lnTo>
                  <a:pt x="7816" y="10738"/>
                </a:lnTo>
                <a:lnTo>
                  <a:pt x="7836" y="10491"/>
                </a:lnTo>
                <a:lnTo>
                  <a:pt x="7875" y="11078"/>
                </a:lnTo>
                <a:lnTo>
                  <a:pt x="7875" y="9905"/>
                </a:lnTo>
                <a:lnTo>
                  <a:pt x="7904" y="10553"/>
                </a:lnTo>
                <a:lnTo>
                  <a:pt x="7933" y="10183"/>
                </a:lnTo>
                <a:lnTo>
                  <a:pt x="7953" y="10615"/>
                </a:lnTo>
                <a:lnTo>
                  <a:pt x="7972" y="11047"/>
                </a:lnTo>
                <a:lnTo>
                  <a:pt x="8011" y="10862"/>
                </a:lnTo>
                <a:lnTo>
                  <a:pt x="8021" y="11325"/>
                </a:lnTo>
                <a:lnTo>
                  <a:pt x="8070" y="11571"/>
                </a:lnTo>
                <a:lnTo>
                  <a:pt x="8089" y="11973"/>
                </a:lnTo>
                <a:lnTo>
                  <a:pt x="8147" y="11510"/>
                </a:lnTo>
                <a:lnTo>
                  <a:pt x="8177" y="11170"/>
                </a:lnTo>
                <a:lnTo>
                  <a:pt x="8177" y="10553"/>
                </a:lnTo>
                <a:lnTo>
                  <a:pt x="8225" y="10275"/>
                </a:lnTo>
                <a:lnTo>
                  <a:pt x="8323" y="10029"/>
                </a:lnTo>
                <a:lnTo>
                  <a:pt x="8323" y="9288"/>
                </a:lnTo>
                <a:lnTo>
                  <a:pt x="8352" y="8825"/>
                </a:lnTo>
                <a:lnTo>
                  <a:pt x="8391" y="8393"/>
                </a:lnTo>
                <a:lnTo>
                  <a:pt x="8420" y="7745"/>
                </a:lnTo>
                <a:lnTo>
                  <a:pt x="8420" y="9504"/>
                </a:lnTo>
                <a:lnTo>
                  <a:pt x="8439" y="9720"/>
                </a:lnTo>
                <a:lnTo>
                  <a:pt x="8449" y="10430"/>
                </a:lnTo>
                <a:lnTo>
                  <a:pt x="8469" y="11170"/>
                </a:lnTo>
                <a:lnTo>
                  <a:pt x="8478" y="11448"/>
                </a:lnTo>
                <a:lnTo>
                  <a:pt x="8517" y="11078"/>
                </a:lnTo>
                <a:lnTo>
                  <a:pt x="8537" y="11386"/>
                </a:lnTo>
                <a:lnTo>
                  <a:pt x="8566" y="11541"/>
                </a:lnTo>
                <a:lnTo>
                  <a:pt x="8605" y="12158"/>
                </a:lnTo>
                <a:lnTo>
                  <a:pt x="8615" y="12867"/>
                </a:lnTo>
                <a:lnTo>
                  <a:pt x="8654" y="12713"/>
                </a:lnTo>
                <a:lnTo>
                  <a:pt x="8683" y="13546"/>
                </a:lnTo>
                <a:lnTo>
                  <a:pt x="8693" y="13238"/>
                </a:lnTo>
                <a:lnTo>
                  <a:pt x="8702" y="11417"/>
                </a:lnTo>
                <a:lnTo>
                  <a:pt x="8702" y="10522"/>
                </a:lnTo>
                <a:lnTo>
                  <a:pt x="8722" y="10090"/>
                </a:lnTo>
                <a:lnTo>
                  <a:pt x="8751" y="10553"/>
                </a:lnTo>
                <a:lnTo>
                  <a:pt x="8780" y="11139"/>
                </a:lnTo>
                <a:lnTo>
                  <a:pt x="8839" y="9782"/>
                </a:lnTo>
                <a:lnTo>
                  <a:pt x="8858" y="8949"/>
                </a:lnTo>
                <a:lnTo>
                  <a:pt x="8887" y="9350"/>
                </a:lnTo>
                <a:lnTo>
                  <a:pt x="8907" y="11109"/>
                </a:lnTo>
                <a:lnTo>
                  <a:pt x="8926" y="11818"/>
                </a:lnTo>
                <a:lnTo>
                  <a:pt x="8936" y="13577"/>
                </a:lnTo>
                <a:lnTo>
                  <a:pt x="8965" y="14163"/>
                </a:lnTo>
                <a:lnTo>
                  <a:pt x="8955" y="15645"/>
                </a:lnTo>
                <a:lnTo>
                  <a:pt x="8965" y="15799"/>
                </a:lnTo>
                <a:lnTo>
                  <a:pt x="9014" y="16169"/>
                </a:lnTo>
                <a:lnTo>
                  <a:pt x="9053" y="15984"/>
                </a:lnTo>
                <a:lnTo>
                  <a:pt x="9101" y="15336"/>
                </a:lnTo>
                <a:lnTo>
                  <a:pt x="9131" y="15027"/>
                </a:lnTo>
                <a:lnTo>
                  <a:pt x="9140" y="15830"/>
                </a:lnTo>
                <a:lnTo>
                  <a:pt x="9189" y="16786"/>
                </a:lnTo>
                <a:lnTo>
                  <a:pt x="9208" y="17743"/>
                </a:lnTo>
                <a:lnTo>
                  <a:pt x="9247" y="18329"/>
                </a:lnTo>
                <a:lnTo>
                  <a:pt x="9296" y="17527"/>
                </a:lnTo>
                <a:lnTo>
                  <a:pt x="9325" y="16323"/>
                </a:lnTo>
                <a:lnTo>
                  <a:pt x="9354" y="15305"/>
                </a:lnTo>
                <a:lnTo>
                  <a:pt x="9393" y="16046"/>
                </a:lnTo>
                <a:lnTo>
                  <a:pt x="9403" y="16879"/>
                </a:lnTo>
                <a:lnTo>
                  <a:pt x="9432" y="18051"/>
                </a:lnTo>
                <a:lnTo>
                  <a:pt x="9462" y="17835"/>
                </a:lnTo>
                <a:lnTo>
                  <a:pt x="9481" y="17033"/>
                </a:lnTo>
                <a:lnTo>
                  <a:pt x="9510" y="16447"/>
                </a:lnTo>
                <a:lnTo>
                  <a:pt x="9539" y="15891"/>
                </a:lnTo>
                <a:lnTo>
                  <a:pt x="9569" y="16570"/>
                </a:lnTo>
                <a:lnTo>
                  <a:pt x="9608" y="16385"/>
                </a:lnTo>
                <a:lnTo>
                  <a:pt x="9637" y="15367"/>
                </a:lnTo>
                <a:lnTo>
                  <a:pt x="9676" y="16169"/>
                </a:lnTo>
                <a:lnTo>
                  <a:pt x="9695" y="16570"/>
                </a:lnTo>
                <a:lnTo>
                  <a:pt x="9734" y="16910"/>
                </a:lnTo>
                <a:lnTo>
                  <a:pt x="9754" y="16354"/>
                </a:lnTo>
                <a:lnTo>
                  <a:pt x="9754" y="15706"/>
                </a:lnTo>
                <a:lnTo>
                  <a:pt x="9783" y="15367"/>
                </a:lnTo>
                <a:lnTo>
                  <a:pt x="9802" y="16509"/>
                </a:lnTo>
                <a:lnTo>
                  <a:pt x="9841" y="16354"/>
                </a:lnTo>
                <a:lnTo>
                  <a:pt x="9890" y="16879"/>
                </a:lnTo>
                <a:lnTo>
                  <a:pt x="9890" y="15398"/>
                </a:lnTo>
                <a:lnTo>
                  <a:pt x="9919" y="15027"/>
                </a:lnTo>
                <a:lnTo>
                  <a:pt x="9977" y="15398"/>
                </a:lnTo>
                <a:lnTo>
                  <a:pt x="9977" y="14719"/>
                </a:lnTo>
                <a:lnTo>
                  <a:pt x="10007" y="13299"/>
                </a:lnTo>
                <a:lnTo>
                  <a:pt x="9997" y="12158"/>
                </a:lnTo>
                <a:lnTo>
                  <a:pt x="10046" y="11664"/>
                </a:lnTo>
                <a:lnTo>
                  <a:pt x="10055" y="9473"/>
                </a:lnTo>
                <a:lnTo>
                  <a:pt x="10065" y="8578"/>
                </a:lnTo>
                <a:lnTo>
                  <a:pt x="10085" y="7930"/>
                </a:lnTo>
                <a:lnTo>
                  <a:pt x="10085" y="7498"/>
                </a:lnTo>
                <a:lnTo>
                  <a:pt x="10104" y="6974"/>
                </a:lnTo>
                <a:lnTo>
                  <a:pt x="10114" y="5709"/>
                </a:lnTo>
                <a:lnTo>
                  <a:pt x="10123" y="4752"/>
                </a:lnTo>
                <a:lnTo>
                  <a:pt x="10143" y="4227"/>
                </a:lnTo>
                <a:lnTo>
                  <a:pt x="10192" y="5400"/>
                </a:lnTo>
                <a:lnTo>
                  <a:pt x="10201" y="3765"/>
                </a:lnTo>
                <a:lnTo>
                  <a:pt x="10221" y="4166"/>
                </a:lnTo>
                <a:lnTo>
                  <a:pt x="10231" y="4721"/>
                </a:lnTo>
                <a:lnTo>
                  <a:pt x="10240" y="5493"/>
                </a:lnTo>
                <a:lnTo>
                  <a:pt x="10308" y="3795"/>
                </a:lnTo>
                <a:lnTo>
                  <a:pt x="10347" y="3518"/>
                </a:lnTo>
                <a:lnTo>
                  <a:pt x="10367" y="3117"/>
                </a:lnTo>
                <a:lnTo>
                  <a:pt x="10386" y="3950"/>
                </a:lnTo>
                <a:lnTo>
                  <a:pt x="10367" y="4413"/>
                </a:lnTo>
                <a:lnTo>
                  <a:pt x="10377" y="4690"/>
                </a:lnTo>
                <a:lnTo>
                  <a:pt x="10377" y="5184"/>
                </a:lnTo>
                <a:lnTo>
                  <a:pt x="10416" y="4629"/>
                </a:lnTo>
                <a:lnTo>
                  <a:pt x="10445" y="5739"/>
                </a:lnTo>
                <a:lnTo>
                  <a:pt x="10464" y="4073"/>
                </a:lnTo>
                <a:lnTo>
                  <a:pt x="10513" y="2623"/>
                </a:lnTo>
                <a:lnTo>
                  <a:pt x="10552" y="3579"/>
                </a:lnTo>
                <a:lnTo>
                  <a:pt x="10562" y="4166"/>
                </a:lnTo>
                <a:lnTo>
                  <a:pt x="10581" y="2037"/>
                </a:lnTo>
                <a:lnTo>
                  <a:pt x="10620" y="3271"/>
                </a:lnTo>
                <a:lnTo>
                  <a:pt x="10630" y="2283"/>
                </a:lnTo>
                <a:lnTo>
                  <a:pt x="10669" y="3826"/>
                </a:lnTo>
                <a:lnTo>
                  <a:pt x="10698" y="3672"/>
                </a:lnTo>
                <a:lnTo>
                  <a:pt x="10717" y="2530"/>
                </a:lnTo>
                <a:lnTo>
                  <a:pt x="10737" y="2931"/>
                </a:lnTo>
                <a:lnTo>
                  <a:pt x="10766" y="3950"/>
                </a:lnTo>
                <a:lnTo>
                  <a:pt x="10805" y="3178"/>
                </a:lnTo>
                <a:lnTo>
                  <a:pt x="10873" y="1635"/>
                </a:lnTo>
                <a:lnTo>
                  <a:pt x="10912" y="3394"/>
                </a:lnTo>
                <a:lnTo>
                  <a:pt x="10951" y="3734"/>
                </a:lnTo>
                <a:lnTo>
                  <a:pt x="10970" y="4104"/>
                </a:lnTo>
                <a:lnTo>
                  <a:pt x="11019" y="5523"/>
                </a:lnTo>
                <a:lnTo>
                  <a:pt x="11068" y="8177"/>
                </a:lnTo>
                <a:lnTo>
                  <a:pt x="11136" y="7406"/>
                </a:lnTo>
                <a:lnTo>
                  <a:pt x="11175" y="6634"/>
                </a:lnTo>
                <a:lnTo>
                  <a:pt x="11204" y="5770"/>
                </a:lnTo>
                <a:lnTo>
                  <a:pt x="11233" y="6758"/>
                </a:lnTo>
                <a:lnTo>
                  <a:pt x="11243" y="6974"/>
                </a:lnTo>
                <a:lnTo>
                  <a:pt x="11282" y="9010"/>
                </a:lnTo>
                <a:lnTo>
                  <a:pt x="11331" y="8763"/>
                </a:lnTo>
                <a:lnTo>
                  <a:pt x="11369" y="9998"/>
                </a:lnTo>
                <a:lnTo>
                  <a:pt x="11428" y="9905"/>
                </a:lnTo>
                <a:lnTo>
                  <a:pt x="11457" y="12219"/>
                </a:lnTo>
                <a:lnTo>
                  <a:pt x="11554" y="11695"/>
                </a:lnTo>
                <a:lnTo>
                  <a:pt x="11613" y="12621"/>
                </a:lnTo>
                <a:lnTo>
                  <a:pt x="11661" y="14256"/>
                </a:lnTo>
                <a:lnTo>
                  <a:pt x="11681" y="16786"/>
                </a:lnTo>
                <a:lnTo>
                  <a:pt x="11730" y="16416"/>
                </a:lnTo>
                <a:lnTo>
                  <a:pt x="11807" y="15706"/>
                </a:lnTo>
                <a:lnTo>
                  <a:pt x="11885" y="16570"/>
                </a:lnTo>
                <a:lnTo>
                  <a:pt x="11934" y="19193"/>
                </a:lnTo>
                <a:lnTo>
                  <a:pt x="11992" y="19070"/>
                </a:lnTo>
                <a:lnTo>
                  <a:pt x="12031" y="17897"/>
                </a:lnTo>
                <a:lnTo>
                  <a:pt x="12109" y="15120"/>
                </a:lnTo>
                <a:lnTo>
                  <a:pt x="12148" y="15243"/>
                </a:lnTo>
                <a:lnTo>
                  <a:pt x="12177" y="14040"/>
                </a:lnTo>
                <a:lnTo>
                  <a:pt x="12216" y="13083"/>
                </a:lnTo>
                <a:lnTo>
                  <a:pt x="12265" y="13269"/>
                </a:lnTo>
                <a:lnTo>
                  <a:pt x="12294" y="13145"/>
                </a:lnTo>
                <a:lnTo>
                  <a:pt x="12323" y="14719"/>
                </a:lnTo>
                <a:lnTo>
                  <a:pt x="12362" y="15953"/>
                </a:lnTo>
                <a:lnTo>
                  <a:pt x="12392" y="15830"/>
                </a:lnTo>
                <a:lnTo>
                  <a:pt x="12440" y="16632"/>
                </a:lnTo>
                <a:lnTo>
                  <a:pt x="12440" y="8270"/>
                </a:lnTo>
                <a:lnTo>
                  <a:pt x="12508" y="10893"/>
                </a:lnTo>
                <a:lnTo>
                  <a:pt x="12538" y="10029"/>
                </a:lnTo>
                <a:lnTo>
                  <a:pt x="12557" y="9627"/>
                </a:lnTo>
                <a:lnTo>
                  <a:pt x="12586" y="7313"/>
                </a:lnTo>
                <a:lnTo>
                  <a:pt x="12606" y="4814"/>
                </a:lnTo>
                <a:lnTo>
                  <a:pt x="12606" y="3456"/>
                </a:lnTo>
                <a:lnTo>
                  <a:pt x="12606" y="2098"/>
                </a:lnTo>
                <a:lnTo>
                  <a:pt x="12645" y="0"/>
                </a:lnTo>
                <a:lnTo>
                  <a:pt x="12654" y="1728"/>
                </a:lnTo>
                <a:lnTo>
                  <a:pt x="12684" y="2746"/>
                </a:lnTo>
                <a:lnTo>
                  <a:pt x="12674" y="4413"/>
                </a:lnTo>
                <a:lnTo>
                  <a:pt x="12693" y="4258"/>
                </a:lnTo>
                <a:lnTo>
                  <a:pt x="12713" y="4629"/>
                </a:lnTo>
                <a:lnTo>
                  <a:pt x="12732" y="5739"/>
                </a:lnTo>
                <a:lnTo>
                  <a:pt x="12761" y="3950"/>
                </a:lnTo>
                <a:lnTo>
                  <a:pt x="12800" y="4536"/>
                </a:lnTo>
                <a:lnTo>
                  <a:pt x="12810" y="4875"/>
                </a:lnTo>
                <a:lnTo>
                  <a:pt x="12839" y="5523"/>
                </a:lnTo>
                <a:lnTo>
                  <a:pt x="12839" y="5955"/>
                </a:lnTo>
                <a:lnTo>
                  <a:pt x="12878" y="6511"/>
                </a:lnTo>
                <a:lnTo>
                  <a:pt x="12937" y="6511"/>
                </a:lnTo>
                <a:lnTo>
                  <a:pt x="12927" y="7035"/>
                </a:lnTo>
                <a:lnTo>
                  <a:pt x="12966" y="8393"/>
                </a:lnTo>
                <a:lnTo>
                  <a:pt x="12995" y="7282"/>
                </a:lnTo>
                <a:lnTo>
                  <a:pt x="13034" y="11047"/>
                </a:lnTo>
                <a:lnTo>
                  <a:pt x="13044" y="9103"/>
                </a:lnTo>
                <a:lnTo>
                  <a:pt x="13073" y="7992"/>
                </a:lnTo>
                <a:lnTo>
                  <a:pt x="13092" y="4413"/>
                </a:lnTo>
                <a:lnTo>
                  <a:pt x="13112" y="6974"/>
                </a:lnTo>
                <a:lnTo>
                  <a:pt x="13161" y="7190"/>
                </a:lnTo>
                <a:lnTo>
                  <a:pt x="13180" y="8023"/>
                </a:lnTo>
                <a:lnTo>
                  <a:pt x="13199" y="9597"/>
                </a:lnTo>
                <a:lnTo>
                  <a:pt x="13209" y="10152"/>
                </a:lnTo>
                <a:lnTo>
                  <a:pt x="13248" y="10275"/>
                </a:lnTo>
                <a:lnTo>
                  <a:pt x="13248" y="11109"/>
                </a:lnTo>
                <a:lnTo>
                  <a:pt x="13277" y="12405"/>
                </a:lnTo>
                <a:lnTo>
                  <a:pt x="13297" y="12003"/>
                </a:lnTo>
                <a:lnTo>
                  <a:pt x="13345" y="12343"/>
                </a:lnTo>
                <a:lnTo>
                  <a:pt x="13345" y="9134"/>
                </a:lnTo>
                <a:lnTo>
                  <a:pt x="13375" y="8547"/>
                </a:lnTo>
                <a:lnTo>
                  <a:pt x="13384" y="8239"/>
                </a:lnTo>
                <a:lnTo>
                  <a:pt x="13404" y="9813"/>
                </a:lnTo>
                <a:lnTo>
                  <a:pt x="13443" y="9936"/>
                </a:lnTo>
                <a:lnTo>
                  <a:pt x="13511" y="10183"/>
                </a:lnTo>
                <a:lnTo>
                  <a:pt x="13491" y="10646"/>
                </a:lnTo>
                <a:lnTo>
                  <a:pt x="13540" y="10738"/>
                </a:lnTo>
                <a:lnTo>
                  <a:pt x="13530" y="11479"/>
                </a:lnTo>
                <a:lnTo>
                  <a:pt x="13569" y="12590"/>
                </a:lnTo>
                <a:lnTo>
                  <a:pt x="13589" y="13886"/>
                </a:lnTo>
                <a:lnTo>
                  <a:pt x="13628" y="14534"/>
                </a:lnTo>
                <a:lnTo>
                  <a:pt x="13667" y="14657"/>
                </a:lnTo>
                <a:lnTo>
                  <a:pt x="13725" y="15706"/>
                </a:lnTo>
                <a:lnTo>
                  <a:pt x="13745" y="15429"/>
                </a:lnTo>
                <a:lnTo>
                  <a:pt x="13774" y="13824"/>
                </a:lnTo>
                <a:lnTo>
                  <a:pt x="13793" y="13269"/>
                </a:lnTo>
                <a:lnTo>
                  <a:pt x="13793" y="10738"/>
                </a:lnTo>
                <a:lnTo>
                  <a:pt x="13842" y="11510"/>
                </a:lnTo>
                <a:lnTo>
                  <a:pt x="13891" y="11294"/>
                </a:lnTo>
                <a:lnTo>
                  <a:pt x="13920" y="12219"/>
                </a:lnTo>
                <a:lnTo>
                  <a:pt x="13939" y="11880"/>
                </a:lnTo>
                <a:lnTo>
                  <a:pt x="13959" y="11417"/>
                </a:lnTo>
                <a:lnTo>
                  <a:pt x="14027" y="12744"/>
                </a:lnTo>
                <a:lnTo>
                  <a:pt x="14076" y="14194"/>
                </a:lnTo>
                <a:lnTo>
                  <a:pt x="14076" y="14811"/>
                </a:lnTo>
                <a:lnTo>
                  <a:pt x="14124" y="15984"/>
                </a:lnTo>
                <a:lnTo>
                  <a:pt x="14153" y="16354"/>
                </a:lnTo>
                <a:lnTo>
                  <a:pt x="14163" y="17866"/>
                </a:lnTo>
                <a:lnTo>
                  <a:pt x="14202" y="17064"/>
                </a:lnTo>
                <a:lnTo>
                  <a:pt x="14231" y="17805"/>
                </a:lnTo>
                <a:lnTo>
                  <a:pt x="14280" y="18360"/>
                </a:lnTo>
                <a:lnTo>
                  <a:pt x="14309" y="19317"/>
                </a:lnTo>
                <a:lnTo>
                  <a:pt x="14338" y="16941"/>
                </a:lnTo>
                <a:lnTo>
                  <a:pt x="14368" y="17774"/>
                </a:lnTo>
                <a:lnTo>
                  <a:pt x="14406" y="18946"/>
                </a:lnTo>
                <a:lnTo>
                  <a:pt x="14436" y="18576"/>
                </a:lnTo>
                <a:lnTo>
                  <a:pt x="14455" y="16786"/>
                </a:lnTo>
                <a:lnTo>
                  <a:pt x="14465" y="14750"/>
                </a:lnTo>
                <a:lnTo>
                  <a:pt x="14494" y="11973"/>
                </a:lnTo>
                <a:lnTo>
                  <a:pt x="14553" y="14318"/>
                </a:lnTo>
                <a:lnTo>
                  <a:pt x="14562" y="15243"/>
                </a:lnTo>
                <a:lnTo>
                  <a:pt x="14591" y="15058"/>
                </a:lnTo>
                <a:lnTo>
                  <a:pt x="14601" y="15768"/>
                </a:lnTo>
                <a:lnTo>
                  <a:pt x="14669" y="16077"/>
                </a:lnTo>
                <a:lnTo>
                  <a:pt x="14718" y="16385"/>
                </a:lnTo>
                <a:lnTo>
                  <a:pt x="14757" y="16910"/>
                </a:lnTo>
                <a:lnTo>
                  <a:pt x="14806" y="17558"/>
                </a:lnTo>
                <a:lnTo>
                  <a:pt x="14835" y="17280"/>
                </a:lnTo>
                <a:lnTo>
                  <a:pt x="14864" y="17589"/>
                </a:lnTo>
                <a:lnTo>
                  <a:pt x="14845" y="14410"/>
                </a:lnTo>
                <a:lnTo>
                  <a:pt x="14893" y="16725"/>
                </a:lnTo>
                <a:lnTo>
                  <a:pt x="14961" y="14225"/>
                </a:lnTo>
                <a:lnTo>
                  <a:pt x="15020" y="13423"/>
                </a:lnTo>
                <a:lnTo>
                  <a:pt x="15029" y="11571"/>
                </a:lnTo>
                <a:lnTo>
                  <a:pt x="15039" y="10553"/>
                </a:lnTo>
                <a:lnTo>
                  <a:pt x="15029" y="8270"/>
                </a:lnTo>
                <a:lnTo>
                  <a:pt x="15059" y="7869"/>
                </a:lnTo>
                <a:lnTo>
                  <a:pt x="15068" y="5925"/>
                </a:lnTo>
                <a:lnTo>
                  <a:pt x="15098" y="3117"/>
                </a:lnTo>
                <a:lnTo>
                  <a:pt x="15117" y="3456"/>
                </a:lnTo>
                <a:lnTo>
                  <a:pt x="15137" y="6017"/>
                </a:lnTo>
                <a:lnTo>
                  <a:pt x="15156" y="6603"/>
                </a:lnTo>
                <a:lnTo>
                  <a:pt x="15166" y="7807"/>
                </a:lnTo>
                <a:lnTo>
                  <a:pt x="15175" y="8671"/>
                </a:lnTo>
                <a:lnTo>
                  <a:pt x="15195" y="9072"/>
                </a:lnTo>
                <a:lnTo>
                  <a:pt x="15205" y="10152"/>
                </a:lnTo>
                <a:lnTo>
                  <a:pt x="15224" y="9381"/>
                </a:lnTo>
                <a:lnTo>
                  <a:pt x="15273" y="9720"/>
                </a:lnTo>
                <a:lnTo>
                  <a:pt x="15263" y="8763"/>
                </a:lnTo>
                <a:lnTo>
                  <a:pt x="15283" y="7838"/>
                </a:lnTo>
                <a:lnTo>
                  <a:pt x="15321" y="9072"/>
                </a:lnTo>
                <a:lnTo>
                  <a:pt x="15390" y="9720"/>
                </a:lnTo>
                <a:lnTo>
                  <a:pt x="15419" y="10985"/>
                </a:lnTo>
                <a:lnTo>
                  <a:pt x="15438" y="11232"/>
                </a:lnTo>
                <a:lnTo>
                  <a:pt x="15477" y="12590"/>
                </a:lnTo>
                <a:lnTo>
                  <a:pt x="15487" y="11170"/>
                </a:lnTo>
                <a:lnTo>
                  <a:pt x="15526" y="10677"/>
                </a:lnTo>
                <a:lnTo>
                  <a:pt x="15575" y="14040"/>
                </a:lnTo>
                <a:lnTo>
                  <a:pt x="15575" y="16231"/>
                </a:lnTo>
                <a:lnTo>
                  <a:pt x="15643" y="15861"/>
                </a:lnTo>
                <a:lnTo>
                  <a:pt x="15701" y="15490"/>
                </a:lnTo>
                <a:cubicBezTo>
                  <a:pt x="15701" y="15490"/>
                  <a:pt x="15711" y="15274"/>
                  <a:pt x="15711" y="15213"/>
                </a:cubicBezTo>
                <a:cubicBezTo>
                  <a:pt x="15711" y="15151"/>
                  <a:pt x="15711" y="14009"/>
                  <a:pt x="15711" y="14009"/>
                </a:cubicBezTo>
                <a:lnTo>
                  <a:pt x="15750" y="14410"/>
                </a:lnTo>
                <a:lnTo>
                  <a:pt x="15789" y="9874"/>
                </a:lnTo>
                <a:lnTo>
                  <a:pt x="15818" y="9041"/>
                </a:lnTo>
                <a:lnTo>
                  <a:pt x="15837" y="7961"/>
                </a:lnTo>
                <a:lnTo>
                  <a:pt x="15867" y="8733"/>
                </a:lnTo>
                <a:lnTo>
                  <a:pt x="15876" y="9504"/>
                </a:lnTo>
                <a:lnTo>
                  <a:pt x="15896" y="9967"/>
                </a:lnTo>
                <a:lnTo>
                  <a:pt x="15925" y="9381"/>
                </a:lnTo>
                <a:lnTo>
                  <a:pt x="15954" y="10059"/>
                </a:lnTo>
                <a:lnTo>
                  <a:pt x="15935" y="8085"/>
                </a:lnTo>
                <a:lnTo>
                  <a:pt x="15974" y="6943"/>
                </a:lnTo>
                <a:lnTo>
                  <a:pt x="16003" y="7899"/>
                </a:lnTo>
                <a:lnTo>
                  <a:pt x="16003" y="8794"/>
                </a:lnTo>
                <a:lnTo>
                  <a:pt x="16022" y="9226"/>
                </a:lnTo>
                <a:lnTo>
                  <a:pt x="16052" y="9597"/>
                </a:lnTo>
                <a:lnTo>
                  <a:pt x="16042" y="9905"/>
                </a:lnTo>
                <a:lnTo>
                  <a:pt x="16061" y="10522"/>
                </a:lnTo>
                <a:lnTo>
                  <a:pt x="16071" y="11695"/>
                </a:lnTo>
                <a:lnTo>
                  <a:pt x="16081" y="10275"/>
                </a:lnTo>
                <a:lnTo>
                  <a:pt x="16110" y="11510"/>
                </a:lnTo>
                <a:lnTo>
                  <a:pt x="16120" y="12281"/>
                </a:lnTo>
                <a:lnTo>
                  <a:pt x="16139" y="11787"/>
                </a:lnTo>
                <a:lnTo>
                  <a:pt x="16159" y="11263"/>
                </a:lnTo>
                <a:lnTo>
                  <a:pt x="16178" y="9195"/>
                </a:lnTo>
                <a:lnTo>
                  <a:pt x="16198" y="8671"/>
                </a:lnTo>
                <a:lnTo>
                  <a:pt x="16246" y="10090"/>
                </a:lnTo>
                <a:lnTo>
                  <a:pt x="16285" y="8146"/>
                </a:lnTo>
                <a:lnTo>
                  <a:pt x="16344" y="9473"/>
                </a:lnTo>
                <a:lnTo>
                  <a:pt x="16363" y="9720"/>
                </a:lnTo>
                <a:lnTo>
                  <a:pt x="16383" y="12250"/>
                </a:lnTo>
                <a:lnTo>
                  <a:pt x="16412" y="13330"/>
                </a:lnTo>
                <a:lnTo>
                  <a:pt x="16451" y="12250"/>
                </a:lnTo>
                <a:lnTo>
                  <a:pt x="16490" y="13670"/>
                </a:lnTo>
                <a:lnTo>
                  <a:pt x="16538" y="11294"/>
                </a:lnTo>
                <a:lnTo>
                  <a:pt x="16597" y="11510"/>
                </a:lnTo>
                <a:lnTo>
                  <a:pt x="16665" y="14935"/>
                </a:lnTo>
                <a:lnTo>
                  <a:pt x="16713" y="16169"/>
                </a:lnTo>
                <a:lnTo>
                  <a:pt x="16772" y="16725"/>
                </a:lnTo>
                <a:lnTo>
                  <a:pt x="16811" y="17126"/>
                </a:lnTo>
                <a:lnTo>
                  <a:pt x="16840" y="13701"/>
                </a:lnTo>
                <a:lnTo>
                  <a:pt x="16869" y="14534"/>
                </a:lnTo>
                <a:lnTo>
                  <a:pt x="16908" y="15429"/>
                </a:lnTo>
                <a:lnTo>
                  <a:pt x="16957" y="18576"/>
                </a:lnTo>
                <a:lnTo>
                  <a:pt x="16967" y="18329"/>
                </a:lnTo>
                <a:lnTo>
                  <a:pt x="17015" y="17434"/>
                </a:lnTo>
                <a:lnTo>
                  <a:pt x="17064" y="17095"/>
                </a:lnTo>
                <a:lnTo>
                  <a:pt x="17132" y="17126"/>
                </a:lnTo>
                <a:lnTo>
                  <a:pt x="17200" y="17373"/>
                </a:lnTo>
                <a:lnTo>
                  <a:pt x="17229" y="19563"/>
                </a:lnTo>
                <a:lnTo>
                  <a:pt x="17239" y="19039"/>
                </a:lnTo>
                <a:lnTo>
                  <a:pt x="17259" y="18483"/>
                </a:lnTo>
                <a:lnTo>
                  <a:pt x="17288" y="18175"/>
                </a:lnTo>
                <a:lnTo>
                  <a:pt x="17336" y="17311"/>
                </a:lnTo>
                <a:lnTo>
                  <a:pt x="17356" y="16046"/>
                </a:lnTo>
                <a:lnTo>
                  <a:pt x="17414" y="18823"/>
                </a:lnTo>
                <a:lnTo>
                  <a:pt x="17444" y="19255"/>
                </a:lnTo>
                <a:lnTo>
                  <a:pt x="17473" y="18545"/>
                </a:lnTo>
                <a:lnTo>
                  <a:pt x="17551" y="16632"/>
                </a:lnTo>
                <a:lnTo>
                  <a:pt x="17590" y="18607"/>
                </a:lnTo>
                <a:lnTo>
                  <a:pt x="17609" y="18144"/>
                </a:lnTo>
                <a:lnTo>
                  <a:pt x="17638" y="16293"/>
                </a:lnTo>
                <a:lnTo>
                  <a:pt x="17726" y="17280"/>
                </a:lnTo>
                <a:lnTo>
                  <a:pt x="17804" y="18391"/>
                </a:lnTo>
                <a:lnTo>
                  <a:pt x="17833" y="17373"/>
                </a:lnTo>
                <a:lnTo>
                  <a:pt x="17862" y="18021"/>
                </a:lnTo>
                <a:lnTo>
                  <a:pt x="17921" y="18422"/>
                </a:lnTo>
                <a:lnTo>
                  <a:pt x="17930" y="17774"/>
                </a:lnTo>
                <a:lnTo>
                  <a:pt x="17959" y="17465"/>
                </a:lnTo>
                <a:lnTo>
                  <a:pt x="17998" y="17064"/>
                </a:lnTo>
                <a:lnTo>
                  <a:pt x="17979" y="16632"/>
                </a:lnTo>
                <a:lnTo>
                  <a:pt x="17979" y="16293"/>
                </a:lnTo>
                <a:lnTo>
                  <a:pt x="17979" y="15799"/>
                </a:lnTo>
                <a:lnTo>
                  <a:pt x="18028" y="16200"/>
                </a:lnTo>
                <a:lnTo>
                  <a:pt x="18018" y="15243"/>
                </a:lnTo>
                <a:lnTo>
                  <a:pt x="18047" y="14904"/>
                </a:lnTo>
                <a:lnTo>
                  <a:pt x="18067" y="13269"/>
                </a:lnTo>
                <a:lnTo>
                  <a:pt x="18076" y="12621"/>
                </a:lnTo>
                <a:lnTo>
                  <a:pt x="18105" y="11818"/>
                </a:lnTo>
                <a:lnTo>
                  <a:pt x="18115" y="9843"/>
                </a:lnTo>
                <a:lnTo>
                  <a:pt x="18086" y="9072"/>
                </a:lnTo>
                <a:lnTo>
                  <a:pt x="18115" y="6696"/>
                </a:lnTo>
                <a:lnTo>
                  <a:pt x="18164" y="7005"/>
                </a:lnTo>
                <a:lnTo>
                  <a:pt x="18144" y="5925"/>
                </a:lnTo>
                <a:lnTo>
                  <a:pt x="18164" y="2654"/>
                </a:lnTo>
                <a:lnTo>
                  <a:pt x="18174" y="1944"/>
                </a:lnTo>
                <a:lnTo>
                  <a:pt x="18193" y="3826"/>
                </a:lnTo>
                <a:lnTo>
                  <a:pt x="18193" y="4258"/>
                </a:lnTo>
                <a:lnTo>
                  <a:pt x="18213" y="6202"/>
                </a:lnTo>
                <a:lnTo>
                  <a:pt x="18232" y="5338"/>
                </a:lnTo>
                <a:lnTo>
                  <a:pt x="18242" y="4258"/>
                </a:lnTo>
                <a:lnTo>
                  <a:pt x="18261" y="3641"/>
                </a:lnTo>
                <a:lnTo>
                  <a:pt x="18281" y="3178"/>
                </a:lnTo>
                <a:lnTo>
                  <a:pt x="18290" y="4413"/>
                </a:lnTo>
                <a:lnTo>
                  <a:pt x="18300" y="5554"/>
                </a:lnTo>
                <a:lnTo>
                  <a:pt x="18310" y="5061"/>
                </a:lnTo>
                <a:lnTo>
                  <a:pt x="18339" y="3795"/>
                </a:lnTo>
                <a:lnTo>
                  <a:pt x="18349" y="4505"/>
                </a:lnTo>
                <a:lnTo>
                  <a:pt x="18397" y="3641"/>
                </a:lnTo>
                <a:lnTo>
                  <a:pt x="18407" y="4536"/>
                </a:lnTo>
                <a:lnTo>
                  <a:pt x="18407" y="5709"/>
                </a:lnTo>
                <a:lnTo>
                  <a:pt x="18446" y="4258"/>
                </a:lnTo>
                <a:lnTo>
                  <a:pt x="18475" y="5277"/>
                </a:lnTo>
                <a:lnTo>
                  <a:pt x="18495" y="6202"/>
                </a:lnTo>
                <a:lnTo>
                  <a:pt x="18495" y="4382"/>
                </a:lnTo>
                <a:lnTo>
                  <a:pt x="18573" y="4042"/>
                </a:lnTo>
                <a:lnTo>
                  <a:pt x="18582" y="5554"/>
                </a:lnTo>
                <a:lnTo>
                  <a:pt x="18592" y="6295"/>
                </a:lnTo>
                <a:lnTo>
                  <a:pt x="18612" y="7097"/>
                </a:lnTo>
                <a:lnTo>
                  <a:pt x="18689" y="8085"/>
                </a:lnTo>
                <a:lnTo>
                  <a:pt x="18738" y="9072"/>
                </a:lnTo>
                <a:lnTo>
                  <a:pt x="18748" y="10275"/>
                </a:lnTo>
                <a:lnTo>
                  <a:pt x="18787" y="11510"/>
                </a:lnTo>
                <a:lnTo>
                  <a:pt x="18816" y="10491"/>
                </a:lnTo>
                <a:lnTo>
                  <a:pt x="18845" y="11973"/>
                </a:lnTo>
                <a:lnTo>
                  <a:pt x="18904" y="10491"/>
                </a:lnTo>
                <a:lnTo>
                  <a:pt x="18923" y="11386"/>
                </a:lnTo>
                <a:lnTo>
                  <a:pt x="18943" y="12281"/>
                </a:lnTo>
                <a:lnTo>
                  <a:pt x="19098" y="11325"/>
                </a:lnTo>
                <a:lnTo>
                  <a:pt x="19186" y="11911"/>
                </a:lnTo>
                <a:lnTo>
                  <a:pt x="19205" y="12651"/>
                </a:lnTo>
                <a:lnTo>
                  <a:pt x="19274" y="15398"/>
                </a:lnTo>
                <a:lnTo>
                  <a:pt x="19312" y="13793"/>
                </a:lnTo>
                <a:lnTo>
                  <a:pt x="19361" y="14410"/>
                </a:lnTo>
                <a:lnTo>
                  <a:pt x="19381" y="11973"/>
                </a:lnTo>
                <a:lnTo>
                  <a:pt x="19400" y="10491"/>
                </a:lnTo>
                <a:lnTo>
                  <a:pt x="19439" y="9751"/>
                </a:lnTo>
                <a:lnTo>
                  <a:pt x="19478" y="11479"/>
                </a:lnTo>
                <a:lnTo>
                  <a:pt x="19585" y="13793"/>
                </a:lnTo>
                <a:lnTo>
                  <a:pt x="19673" y="11787"/>
                </a:lnTo>
                <a:lnTo>
                  <a:pt x="19741" y="12065"/>
                </a:lnTo>
                <a:lnTo>
                  <a:pt x="19867" y="17619"/>
                </a:lnTo>
                <a:lnTo>
                  <a:pt x="19916" y="18237"/>
                </a:lnTo>
                <a:lnTo>
                  <a:pt x="19955" y="17527"/>
                </a:lnTo>
                <a:lnTo>
                  <a:pt x="20004" y="17157"/>
                </a:lnTo>
                <a:lnTo>
                  <a:pt x="20081" y="14873"/>
                </a:lnTo>
                <a:lnTo>
                  <a:pt x="20111" y="13670"/>
                </a:lnTo>
                <a:lnTo>
                  <a:pt x="20130" y="12991"/>
                </a:lnTo>
                <a:lnTo>
                  <a:pt x="20179" y="14688"/>
                </a:lnTo>
                <a:lnTo>
                  <a:pt x="20237" y="18360"/>
                </a:lnTo>
                <a:lnTo>
                  <a:pt x="20296" y="14009"/>
                </a:lnTo>
                <a:lnTo>
                  <a:pt x="20315" y="14997"/>
                </a:lnTo>
                <a:lnTo>
                  <a:pt x="20344" y="18761"/>
                </a:lnTo>
                <a:lnTo>
                  <a:pt x="20383" y="18514"/>
                </a:lnTo>
                <a:lnTo>
                  <a:pt x="20490" y="15151"/>
                </a:lnTo>
                <a:lnTo>
                  <a:pt x="20636" y="15213"/>
                </a:lnTo>
                <a:lnTo>
                  <a:pt x="20704" y="15861"/>
                </a:lnTo>
                <a:lnTo>
                  <a:pt x="20831" y="18175"/>
                </a:lnTo>
                <a:lnTo>
                  <a:pt x="20880" y="18730"/>
                </a:lnTo>
                <a:lnTo>
                  <a:pt x="20948" y="18082"/>
                </a:lnTo>
                <a:lnTo>
                  <a:pt x="21055" y="18576"/>
                </a:lnTo>
                <a:lnTo>
                  <a:pt x="21123" y="19779"/>
                </a:lnTo>
                <a:lnTo>
                  <a:pt x="21289" y="12466"/>
                </a:lnTo>
                <a:lnTo>
                  <a:pt x="21337" y="9041"/>
                </a:lnTo>
                <a:lnTo>
                  <a:pt x="21357" y="6233"/>
                </a:lnTo>
                <a:lnTo>
                  <a:pt x="21386" y="5184"/>
                </a:lnTo>
                <a:lnTo>
                  <a:pt x="21454" y="7498"/>
                </a:lnTo>
                <a:lnTo>
                  <a:pt x="21571" y="5153"/>
                </a:lnTo>
                <a:lnTo>
                  <a:pt x="21600" y="2345"/>
                </a:lnTo>
              </a:path>
            </a:pathLst>
          </a:custGeom>
          <a:noFill/>
          <a:ln w="31750" cap="flat">
            <a:solidFill>
              <a:schemeClr val="bg2">
                <a:lumMod val="85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466" name="Freeform 10"/>
          <p:cNvSpPr>
            <a:spLocks/>
          </p:cNvSpPr>
          <p:nvPr/>
        </p:nvSpPr>
        <p:spPr bwMode="auto">
          <a:xfrm>
            <a:off x="1228948" y="3759399"/>
            <a:ext cx="6620247" cy="18149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2147483647 w 21600"/>
              <a:gd name="T49" fmla="*/ 2147483647 h 21600"/>
              <a:gd name="T50" fmla="*/ 2147483647 w 21600"/>
              <a:gd name="T51" fmla="*/ 2147483647 h 21600"/>
              <a:gd name="T52" fmla="*/ 2147483647 w 21600"/>
              <a:gd name="T53" fmla="*/ 2147483647 h 21600"/>
              <a:gd name="T54" fmla="*/ 2147483647 w 21600"/>
              <a:gd name="T55" fmla="*/ 2147483647 h 21600"/>
              <a:gd name="T56" fmla="*/ 2147483647 w 21600"/>
              <a:gd name="T57" fmla="*/ 2147483647 h 21600"/>
              <a:gd name="T58" fmla="*/ 2147483647 w 21600"/>
              <a:gd name="T59" fmla="*/ 2147483647 h 21600"/>
              <a:gd name="T60" fmla="*/ 2147483647 w 21600"/>
              <a:gd name="T61" fmla="*/ 2147483647 h 21600"/>
              <a:gd name="T62" fmla="*/ 2147483647 w 21600"/>
              <a:gd name="T63" fmla="*/ 2147483647 h 21600"/>
              <a:gd name="T64" fmla="*/ 2147483647 w 21600"/>
              <a:gd name="T65" fmla="*/ 2147483647 h 21600"/>
              <a:gd name="T66" fmla="*/ 2147483647 w 21600"/>
              <a:gd name="T67" fmla="*/ 2147483647 h 21600"/>
              <a:gd name="T68" fmla="*/ 2147483647 w 21600"/>
              <a:gd name="T69" fmla="*/ 2147483647 h 21600"/>
              <a:gd name="T70" fmla="*/ 2147483647 w 21600"/>
              <a:gd name="T71" fmla="*/ 2147483647 h 21600"/>
              <a:gd name="T72" fmla="*/ 2147483647 w 21600"/>
              <a:gd name="T73" fmla="*/ 2147483647 h 21600"/>
              <a:gd name="T74" fmla="*/ 2147483647 w 21600"/>
              <a:gd name="T75" fmla="*/ 2147483647 h 21600"/>
              <a:gd name="T76" fmla="*/ 2147483647 w 21600"/>
              <a:gd name="T77" fmla="*/ 2147483647 h 21600"/>
              <a:gd name="T78" fmla="*/ 2147483647 w 21600"/>
              <a:gd name="T79" fmla="*/ 2147483647 h 21600"/>
              <a:gd name="T80" fmla="*/ 2147483647 w 21600"/>
              <a:gd name="T81" fmla="*/ 2147483647 h 21600"/>
              <a:gd name="T82" fmla="*/ 2147483647 w 21600"/>
              <a:gd name="T83" fmla="*/ 2147483647 h 21600"/>
              <a:gd name="T84" fmla="*/ 2147483647 w 21600"/>
              <a:gd name="T85" fmla="*/ 2147483647 h 21600"/>
              <a:gd name="T86" fmla="*/ 2147483647 w 21600"/>
              <a:gd name="T87" fmla="*/ 2147483647 h 21600"/>
              <a:gd name="T88" fmla="*/ 2147483647 w 21600"/>
              <a:gd name="T89" fmla="*/ 2147483647 h 21600"/>
              <a:gd name="T90" fmla="*/ 2147483647 w 21600"/>
              <a:gd name="T91" fmla="*/ 2147483647 h 21600"/>
              <a:gd name="T92" fmla="*/ 2147483647 w 21600"/>
              <a:gd name="T93" fmla="*/ 2147483647 h 21600"/>
              <a:gd name="T94" fmla="*/ 2147483647 w 21600"/>
              <a:gd name="T95" fmla="*/ 2147483647 h 21600"/>
              <a:gd name="T96" fmla="*/ 2147483647 w 21600"/>
              <a:gd name="T97" fmla="*/ 2147483647 h 21600"/>
              <a:gd name="T98" fmla="*/ 2147483647 w 21600"/>
              <a:gd name="T99" fmla="*/ 2147483647 h 21600"/>
              <a:gd name="T100" fmla="*/ 2147483647 w 21600"/>
              <a:gd name="T101" fmla="*/ 2147483647 h 21600"/>
              <a:gd name="T102" fmla="*/ 2147483647 w 21600"/>
              <a:gd name="T103" fmla="*/ 2147483647 h 21600"/>
              <a:gd name="T104" fmla="*/ 2147483647 w 21600"/>
              <a:gd name="T105" fmla="*/ 2147483647 h 21600"/>
              <a:gd name="T106" fmla="*/ 2147483647 w 21600"/>
              <a:gd name="T107" fmla="*/ 2147483647 h 21600"/>
              <a:gd name="T108" fmla="*/ 2147483647 w 21600"/>
              <a:gd name="T109" fmla="*/ 2147483647 h 21600"/>
              <a:gd name="T110" fmla="*/ 2147483647 w 21600"/>
              <a:gd name="T111" fmla="*/ 2147483647 h 21600"/>
              <a:gd name="T112" fmla="*/ 2147483647 w 21600"/>
              <a:gd name="T113" fmla="*/ 2147483647 h 21600"/>
              <a:gd name="T114" fmla="*/ 2147483647 w 21600"/>
              <a:gd name="T115" fmla="*/ 2147483647 h 21600"/>
              <a:gd name="T116" fmla="*/ 2147483647 w 21600"/>
              <a:gd name="T117" fmla="*/ 2147483647 h 21600"/>
              <a:gd name="T118" fmla="*/ 2147483647 w 21600"/>
              <a:gd name="T119" fmla="*/ 2147483647 h 21600"/>
              <a:gd name="T120" fmla="*/ 2147483647 w 21600"/>
              <a:gd name="T121" fmla="*/ 2147483647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600"/>
              <a:gd name="T184" fmla="*/ 0 h 21600"/>
              <a:gd name="T185" fmla="*/ 21600 w 21600"/>
              <a:gd name="T186" fmla="*/ 21600 h 216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600" h="21600">
                <a:moveTo>
                  <a:pt x="0" y="19200"/>
                </a:moveTo>
                <a:lnTo>
                  <a:pt x="29" y="19448"/>
                </a:lnTo>
                <a:lnTo>
                  <a:pt x="78" y="19094"/>
                </a:lnTo>
                <a:lnTo>
                  <a:pt x="97" y="17960"/>
                </a:lnTo>
                <a:lnTo>
                  <a:pt x="117" y="16827"/>
                </a:lnTo>
                <a:lnTo>
                  <a:pt x="165" y="16331"/>
                </a:lnTo>
                <a:lnTo>
                  <a:pt x="165" y="15197"/>
                </a:lnTo>
                <a:lnTo>
                  <a:pt x="194" y="13957"/>
                </a:lnTo>
                <a:lnTo>
                  <a:pt x="253" y="11442"/>
                </a:lnTo>
                <a:lnTo>
                  <a:pt x="253" y="10486"/>
                </a:lnTo>
                <a:lnTo>
                  <a:pt x="262" y="10025"/>
                </a:lnTo>
                <a:lnTo>
                  <a:pt x="282" y="9387"/>
                </a:lnTo>
                <a:lnTo>
                  <a:pt x="311" y="7545"/>
                </a:lnTo>
                <a:lnTo>
                  <a:pt x="369" y="8360"/>
                </a:lnTo>
                <a:lnTo>
                  <a:pt x="398" y="9175"/>
                </a:lnTo>
                <a:lnTo>
                  <a:pt x="418" y="9565"/>
                </a:lnTo>
                <a:lnTo>
                  <a:pt x="466" y="9848"/>
                </a:lnTo>
                <a:lnTo>
                  <a:pt x="466" y="10202"/>
                </a:lnTo>
                <a:lnTo>
                  <a:pt x="544" y="9848"/>
                </a:lnTo>
                <a:lnTo>
                  <a:pt x="573" y="10379"/>
                </a:lnTo>
                <a:lnTo>
                  <a:pt x="612" y="10875"/>
                </a:lnTo>
                <a:lnTo>
                  <a:pt x="612" y="11442"/>
                </a:lnTo>
                <a:lnTo>
                  <a:pt x="612" y="11867"/>
                </a:lnTo>
                <a:lnTo>
                  <a:pt x="651" y="12257"/>
                </a:lnTo>
                <a:lnTo>
                  <a:pt x="680" y="11903"/>
                </a:lnTo>
                <a:lnTo>
                  <a:pt x="670" y="12788"/>
                </a:lnTo>
                <a:lnTo>
                  <a:pt x="699" y="13213"/>
                </a:lnTo>
                <a:lnTo>
                  <a:pt x="758" y="11938"/>
                </a:lnTo>
                <a:lnTo>
                  <a:pt x="777" y="12824"/>
                </a:lnTo>
                <a:lnTo>
                  <a:pt x="777" y="13213"/>
                </a:lnTo>
                <a:lnTo>
                  <a:pt x="777" y="13815"/>
                </a:lnTo>
                <a:lnTo>
                  <a:pt x="787" y="14382"/>
                </a:lnTo>
                <a:lnTo>
                  <a:pt x="796" y="15303"/>
                </a:lnTo>
                <a:lnTo>
                  <a:pt x="826" y="14985"/>
                </a:lnTo>
                <a:lnTo>
                  <a:pt x="826" y="15941"/>
                </a:lnTo>
                <a:lnTo>
                  <a:pt x="894" y="16083"/>
                </a:lnTo>
                <a:lnTo>
                  <a:pt x="894" y="15020"/>
                </a:lnTo>
                <a:lnTo>
                  <a:pt x="923" y="14701"/>
                </a:lnTo>
                <a:lnTo>
                  <a:pt x="952" y="13638"/>
                </a:lnTo>
                <a:lnTo>
                  <a:pt x="971" y="15268"/>
                </a:lnTo>
                <a:lnTo>
                  <a:pt x="962" y="16437"/>
                </a:lnTo>
                <a:lnTo>
                  <a:pt x="1020" y="17429"/>
                </a:lnTo>
                <a:lnTo>
                  <a:pt x="1039" y="16897"/>
                </a:lnTo>
                <a:lnTo>
                  <a:pt x="1049" y="16472"/>
                </a:lnTo>
                <a:lnTo>
                  <a:pt x="1068" y="15976"/>
                </a:lnTo>
                <a:lnTo>
                  <a:pt x="1127" y="14382"/>
                </a:lnTo>
                <a:lnTo>
                  <a:pt x="1175" y="16047"/>
                </a:lnTo>
                <a:lnTo>
                  <a:pt x="1165" y="17393"/>
                </a:lnTo>
                <a:lnTo>
                  <a:pt x="1195" y="17925"/>
                </a:lnTo>
                <a:lnTo>
                  <a:pt x="1233" y="18775"/>
                </a:lnTo>
                <a:lnTo>
                  <a:pt x="1263" y="19165"/>
                </a:lnTo>
                <a:lnTo>
                  <a:pt x="1321" y="18952"/>
                </a:lnTo>
                <a:lnTo>
                  <a:pt x="1331" y="19306"/>
                </a:lnTo>
                <a:lnTo>
                  <a:pt x="1379" y="19413"/>
                </a:lnTo>
                <a:lnTo>
                  <a:pt x="1437" y="19129"/>
                </a:lnTo>
                <a:lnTo>
                  <a:pt x="1476" y="19342"/>
                </a:lnTo>
                <a:lnTo>
                  <a:pt x="1496" y="19696"/>
                </a:lnTo>
                <a:lnTo>
                  <a:pt x="1535" y="19023"/>
                </a:lnTo>
                <a:lnTo>
                  <a:pt x="1554" y="18598"/>
                </a:lnTo>
                <a:lnTo>
                  <a:pt x="1573" y="17712"/>
                </a:lnTo>
                <a:lnTo>
                  <a:pt x="1603" y="15374"/>
                </a:lnTo>
                <a:lnTo>
                  <a:pt x="1632" y="14063"/>
                </a:lnTo>
                <a:lnTo>
                  <a:pt x="1671" y="13284"/>
                </a:lnTo>
                <a:lnTo>
                  <a:pt x="1690" y="12292"/>
                </a:lnTo>
                <a:lnTo>
                  <a:pt x="1729" y="12753"/>
                </a:lnTo>
                <a:lnTo>
                  <a:pt x="1777" y="12540"/>
                </a:lnTo>
                <a:lnTo>
                  <a:pt x="1777" y="13036"/>
                </a:lnTo>
                <a:lnTo>
                  <a:pt x="1816" y="13249"/>
                </a:lnTo>
                <a:lnTo>
                  <a:pt x="1816" y="13815"/>
                </a:lnTo>
                <a:lnTo>
                  <a:pt x="1816" y="14311"/>
                </a:lnTo>
                <a:lnTo>
                  <a:pt x="1874" y="14453"/>
                </a:lnTo>
                <a:lnTo>
                  <a:pt x="1865" y="15197"/>
                </a:lnTo>
                <a:lnTo>
                  <a:pt x="1913" y="15445"/>
                </a:lnTo>
                <a:lnTo>
                  <a:pt x="1952" y="15587"/>
                </a:lnTo>
                <a:lnTo>
                  <a:pt x="1972" y="14595"/>
                </a:lnTo>
                <a:lnTo>
                  <a:pt x="2001" y="14311"/>
                </a:lnTo>
                <a:lnTo>
                  <a:pt x="2020" y="15091"/>
                </a:lnTo>
                <a:lnTo>
                  <a:pt x="2030" y="18810"/>
                </a:lnTo>
                <a:lnTo>
                  <a:pt x="2088" y="19483"/>
                </a:lnTo>
                <a:lnTo>
                  <a:pt x="2098" y="17960"/>
                </a:lnTo>
                <a:lnTo>
                  <a:pt x="2137" y="16685"/>
                </a:lnTo>
                <a:lnTo>
                  <a:pt x="2176" y="16047"/>
                </a:lnTo>
                <a:lnTo>
                  <a:pt x="2205" y="14701"/>
                </a:lnTo>
                <a:lnTo>
                  <a:pt x="2205" y="14276"/>
                </a:lnTo>
                <a:lnTo>
                  <a:pt x="2244" y="14489"/>
                </a:lnTo>
                <a:lnTo>
                  <a:pt x="2253" y="12788"/>
                </a:lnTo>
                <a:lnTo>
                  <a:pt x="2292" y="12363"/>
                </a:lnTo>
                <a:lnTo>
                  <a:pt x="2331" y="13178"/>
                </a:lnTo>
                <a:lnTo>
                  <a:pt x="2370" y="12717"/>
                </a:lnTo>
                <a:lnTo>
                  <a:pt x="2409" y="12505"/>
                </a:lnTo>
                <a:lnTo>
                  <a:pt x="2438" y="11903"/>
                </a:lnTo>
                <a:lnTo>
                  <a:pt x="2496" y="12186"/>
                </a:lnTo>
                <a:lnTo>
                  <a:pt x="2535" y="11867"/>
                </a:lnTo>
                <a:lnTo>
                  <a:pt x="2535" y="11407"/>
                </a:lnTo>
                <a:lnTo>
                  <a:pt x="2564" y="11123"/>
                </a:lnTo>
                <a:lnTo>
                  <a:pt x="2583" y="10238"/>
                </a:lnTo>
                <a:lnTo>
                  <a:pt x="2613" y="9423"/>
                </a:lnTo>
                <a:lnTo>
                  <a:pt x="2671" y="10698"/>
                </a:lnTo>
                <a:lnTo>
                  <a:pt x="2690" y="10025"/>
                </a:lnTo>
                <a:lnTo>
                  <a:pt x="2700" y="9494"/>
                </a:lnTo>
                <a:lnTo>
                  <a:pt x="2768" y="9387"/>
                </a:lnTo>
                <a:lnTo>
                  <a:pt x="2807" y="9813"/>
                </a:lnTo>
                <a:lnTo>
                  <a:pt x="2855" y="8927"/>
                </a:lnTo>
                <a:lnTo>
                  <a:pt x="2875" y="9529"/>
                </a:lnTo>
                <a:lnTo>
                  <a:pt x="2885" y="10415"/>
                </a:lnTo>
                <a:lnTo>
                  <a:pt x="2923" y="11159"/>
                </a:lnTo>
                <a:lnTo>
                  <a:pt x="2972" y="11832"/>
                </a:lnTo>
                <a:lnTo>
                  <a:pt x="3011" y="12505"/>
                </a:lnTo>
                <a:lnTo>
                  <a:pt x="3030" y="12930"/>
                </a:lnTo>
                <a:lnTo>
                  <a:pt x="3059" y="13249"/>
                </a:lnTo>
                <a:lnTo>
                  <a:pt x="3088" y="13922"/>
                </a:lnTo>
                <a:lnTo>
                  <a:pt x="3118" y="14418"/>
                </a:lnTo>
                <a:lnTo>
                  <a:pt x="3147" y="15162"/>
                </a:lnTo>
                <a:lnTo>
                  <a:pt x="3147" y="16118"/>
                </a:lnTo>
                <a:lnTo>
                  <a:pt x="3176" y="17500"/>
                </a:lnTo>
                <a:lnTo>
                  <a:pt x="3224" y="15374"/>
                </a:lnTo>
                <a:lnTo>
                  <a:pt x="3234" y="13815"/>
                </a:lnTo>
                <a:lnTo>
                  <a:pt x="3263" y="15906"/>
                </a:lnTo>
                <a:lnTo>
                  <a:pt x="3312" y="14985"/>
                </a:lnTo>
                <a:lnTo>
                  <a:pt x="3341" y="16047"/>
                </a:lnTo>
                <a:lnTo>
                  <a:pt x="3341" y="16685"/>
                </a:lnTo>
                <a:lnTo>
                  <a:pt x="3360" y="17464"/>
                </a:lnTo>
                <a:lnTo>
                  <a:pt x="3419" y="18314"/>
                </a:lnTo>
                <a:lnTo>
                  <a:pt x="3467" y="16756"/>
                </a:lnTo>
                <a:lnTo>
                  <a:pt x="3496" y="19023"/>
                </a:lnTo>
                <a:lnTo>
                  <a:pt x="3516" y="19590"/>
                </a:lnTo>
                <a:lnTo>
                  <a:pt x="3564" y="19908"/>
                </a:lnTo>
                <a:lnTo>
                  <a:pt x="3613" y="19306"/>
                </a:lnTo>
                <a:lnTo>
                  <a:pt x="3632" y="19661"/>
                </a:lnTo>
                <a:lnTo>
                  <a:pt x="3662" y="17748"/>
                </a:lnTo>
                <a:lnTo>
                  <a:pt x="3691" y="18456"/>
                </a:lnTo>
                <a:lnTo>
                  <a:pt x="3710" y="19200"/>
                </a:lnTo>
                <a:lnTo>
                  <a:pt x="3739" y="18669"/>
                </a:lnTo>
                <a:lnTo>
                  <a:pt x="3778" y="18917"/>
                </a:lnTo>
                <a:lnTo>
                  <a:pt x="3846" y="16649"/>
                </a:lnTo>
                <a:lnTo>
                  <a:pt x="3885" y="17960"/>
                </a:lnTo>
                <a:lnTo>
                  <a:pt x="3924" y="18208"/>
                </a:lnTo>
                <a:lnTo>
                  <a:pt x="3963" y="17748"/>
                </a:lnTo>
                <a:lnTo>
                  <a:pt x="4001" y="17429"/>
                </a:lnTo>
                <a:lnTo>
                  <a:pt x="4040" y="17075"/>
                </a:lnTo>
                <a:lnTo>
                  <a:pt x="4069" y="17677"/>
                </a:lnTo>
                <a:lnTo>
                  <a:pt x="4099" y="17996"/>
                </a:lnTo>
                <a:lnTo>
                  <a:pt x="4186" y="17960"/>
                </a:lnTo>
                <a:lnTo>
                  <a:pt x="4196" y="18421"/>
                </a:lnTo>
                <a:lnTo>
                  <a:pt x="4235" y="18633"/>
                </a:lnTo>
                <a:lnTo>
                  <a:pt x="4244" y="19519"/>
                </a:lnTo>
                <a:lnTo>
                  <a:pt x="4273" y="19661"/>
                </a:lnTo>
                <a:lnTo>
                  <a:pt x="4351" y="19094"/>
                </a:lnTo>
                <a:lnTo>
                  <a:pt x="4371" y="19448"/>
                </a:lnTo>
                <a:lnTo>
                  <a:pt x="4409" y="19731"/>
                </a:lnTo>
                <a:lnTo>
                  <a:pt x="4468" y="18917"/>
                </a:lnTo>
                <a:lnTo>
                  <a:pt x="4516" y="19483"/>
                </a:lnTo>
                <a:lnTo>
                  <a:pt x="4565" y="19165"/>
                </a:lnTo>
                <a:lnTo>
                  <a:pt x="4584" y="18066"/>
                </a:lnTo>
                <a:lnTo>
                  <a:pt x="4594" y="17181"/>
                </a:lnTo>
                <a:lnTo>
                  <a:pt x="4623" y="15906"/>
                </a:lnTo>
                <a:lnTo>
                  <a:pt x="4633" y="13568"/>
                </a:lnTo>
                <a:lnTo>
                  <a:pt x="4662" y="12469"/>
                </a:lnTo>
                <a:lnTo>
                  <a:pt x="4662" y="11265"/>
                </a:lnTo>
                <a:lnTo>
                  <a:pt x="4681" y="10202"/>
                </a:lnTo>
                <a:lnTo>
                  <a:pt x="4749" y="10804"/>
                </a:lnTo>
                <a:lnTo>
                  <a:pt x="4788" y="10486"/>
                </a:lnTo>
                <a:lnTo>
                  <a:pt x="4798" y="9635"/>
                </a:lnTo>
                <a:lnTo>
                  <a:pt x="4837" y="9281"/>
                </a:lnTo>
                <a:lnTo>
                  <a:pt x="4895" y="9990"/>
                </a:lnTo>
                <a:lnTo>
                  <a:pt x="4924" y="9494"/>
                </a:lnTo>
                <a:lnTo>
                  <a:pt x="4934" y="9104"/>
                </a:lnTo>
                <a:lnTo>
                  <a:pt x="4934" y="8644"/>
                </a:lnTo>
                <a:lnTo>
                  <a:pt x="4953" y="8183"/>
                </a:lnTo>
                <a:lnTo>
                  <a:pt x="5012" y="8644"/>
                </a:lnTo>
                <a:lnTo>
                  <a:pt x="5041" y="8254"/>
                </a:lnTo>
                <a:lnTo>
                  <a:pt x="5079" y="8998"/>
                </a:lnTo>
                <a:lnTo>
                  <a:pt x="5118" y="8112"/>
                </a:lnTo>
                <a:lnTo>
                  <a:pt x="5167" y="9423"/>
                </a:lnTo>
                <a:lnTo>
                  <a:pt x="5196" y="10061"/>
                </a:lnTo>
                <a:lnTo>
                  <a:pt x="5235" y="10804"/>
                </a:lnTo>
                <a:lnTo>
                  <a:pt x="5254" y="11690"/>
                </a:lnTo>
                <a:lnTo>
                  <a:pt x="5274" y="12540"/>
                </a:lnTo>
                <a:lnTo>
                  <a:pt x="5293" y="12965"/>
                </a:lnTo>
                <a:lnTo>
                  <a:pt x="5342" y="12824"/>
                </a:lnTo>
                <a:lnTo>
                  <a:pt x="5351" y="13886"/>
                </a:lnTo>
                <a:lnTo>
                  <a:pt x="5410" y="15551"/>
                </a:lnTo>
                <a:lnTo>
                  <a:pt x="5449" y="16295"/>
                </a:lnTo>
                <a:lnTo>
                  <a:pt x="5487" y="15232"/>
                </a:lnTo>
                <a:lnTo>
                  <a:pt x="5487" y="12576"/>
                </a:lnTo>
                <a:lnTo>
                  <a:pt x="5546" y="13001"/>
                </a:lnTo>
                <a:lnTo>
                  <a:pt x="5604" y="15232"/>
                </a:lnTo>
                <a:lnTo>
                  <a:pt x="5594" y="13568"/>
                </a:lnTo>
                <a:lnTo>
                  <a:pt x="5633" y="11832"/>
                </a:lnTo>
                <a:lnTo>
                  <a:pt x="5691" y="13284"/>
                </a:lnTo>
                <a:lnTo>
                  <a:pt x="5701" y="14666"/>
                </a:lnTo>
                <a:lnTo>
                  <a:pt x="5730" y="16543"/>
                </a:lnTo>
                <a:lnTo>
                  <a:pt x="5759" y="14878"/>
                </a:lnTo>
                <a:lnTo>
                  <a:pt x="5808" y="16827"/>
                </a:lnTo>
                <a:lnTo>
                  <a:pt x="5847" y="15764"/>
                </a:lnTo>
                <a:lnTo>
                  <a:pt x="5856" y="14949"/>
                </a:lnTo>
                <a:lnTo>
                  <a:pt x="5886" y="13249"/>
                </a:lnTo>
                <a:lnTo>
                  <a:pt x="5886" y="11230"/>
                </a:lnTo>
                <a:lnTo>
                  <a:pt x="5915" y="8396"/>
                </a:lnTo>
                <a:lnTo>
                  <a:pt x="5961" y="9937"/>
                </a:lnTo>
                <a:lnTo>
                  <a:pt x="5983" y="8537"/>
                </a:lnTo>
                <a:lnTo>
                  <a:pt x="6005" y="9724"/>
                </a:lnTo>
                <a:lnTo>
                  <a:pt x="6041" y="8528"/>
                </a:lnTo>
                <a:lnTo>
                  <a:pt x="6063" y="9219"/>
                </a:lnTo>
                <a:lnTo>
                  <a:pt x="6107" y="8768"/>
                </a:lnTo>
                <a:lnTo>
                  <a:pt x="6136" y="9007"/>
                </a:lnTo>
                <a:lnTo>
                  <a:pt x="6187" y="8741"/>
                </a:lnTo>
                <a:lnTo>
                  <a:pt x="6223" y="9113"/>
                </a:lnTo>
                <a:lnTo>
                  <a:pt x="6260" y="8794"/>
                </a:lnTo>
                <a:lnTo>
                  <a:pt x="6289" y="9299"/>
                </a:lnTo>
                <a:lnTo>
                  <a:pt x="6332" y="9511"/>
                </a:lnTo>
                <a:lnTo>
                  <a:pt x="6340" y="9857"/>
                </a:lnTo>
                <a:lnTo>
                  <a:pt x="6362" y="11265"/>
                </a:lnTo>
                <a:lnTo>
                  <a:pt x="6383" y="12567"/>
                </a:lnTo>
                <a:lnTo>
                  <a:pt x="6427" y="14427"/>
                </a:lnTo>
                <a:lnTo>
                  <a:pt x="6456" y="15968"/>
                </a:lnTo>
                <a:lnTo>
                  <a:pt x="6478" y="16738"/>
                </a:lnTo>
                <a:lnTo>
                  <a:pt x="6529" y="14134"/>
                </a:lnTo>
                <a:lnTo>
                  <a:pt x="6544" y="12726"/>
                </a:lnTo>
                <a:lnTo>
                  <a:pt x="6595" y="11292"/>
                </a:lnTo>
                <a:lnTo>
                  <a:pt x="6616" y="13922"/>
                </a:lnTo>
                <a:lnTo>
                  <a:pt x="6638" y="15755"/>
                </a:lnTo>
                <a:lnTo>
                  <a:pt x="6667" y="16711"/>
                </a:lnTo>
                <a:lnTo>
                  <a:pt x="6718" y="14666"/>
                </a:lnTo>
                <a:lnTo>
                  <a:pt x="6740" y="15277"/>
                </a:lnTo>
                <a:lnTo>
                  <a:pt x="6762" y="16977"/>
                </a:lnTo>
                <a:lnTo>
                  <a:pt x="6791" y="17163"/>
                </a:lnTo>
                <a:lnTo>
                  <a:pt x="6806" y="18359"/>
                </a:lnTo>
                <a:lnTo>
                  <a:pt x="6842" y="18624"/>
                </a:lnTo>
                <a:lnTo>
                  <a:pt x="6901" y="17376"/>
                </a:lnTo>
                <a:lnTo>
                  <a:pt x="6944" y="17030"/>
                </a:lnTo>
                <a:lnTo>
                  <a:pt x="6952" y="17641"/>
                </a:lnTo>
                <a:lnTo>
                  <a:pt x="7032" y="17854"/>
                </a:lnTo>
                <a:lnTo>
                  <a:pt x="7041" y="17181"/>
                </a:lnTo>
                <a:lnTo>
                  <a:pt x="7061" y="16446"/>
                </a:lnTo>
                <a:lnTo>
                  <a:pt x="7112" y="16552"/>
                </a:lnTo>
                <a:lnTo>
                  <a:pt x="7148" y="17296"/>
                </a:lnTo>
                <a:lnTo>
                  <a:pt x="7185" y="17827"/>
                </a:lnTo>
                <a:lnTo>
                  <a:pt x="7221" y="17429"/>
                </a:lnTo>
                <a:lnTo>
                  <a:pt x="7250" y="17216"/>
                </a:lnTo>
                <a:lnTo>
                  <a:pt x="7265" y="15914"/>
                </a:lnTo>
                <a:lnTo>
                  <a:pt x="7279" y="14825"/>
                </a:lnTo>
                <a:lnTo>
                  <a:pt x="7301" y="14187"/>
                </a:lnTo>
                <a:lnTo>
                  <a:pt x="7308" y="12779"/>
                </a:lnTo>
                <a:lnTo>
                  <a:pt x="7345" y="13736"/>
                </a:lnTo>
                <a:lnTo>
                  <a:pt x="7374" y="13231"/>
                </a:lnTo>
                <a:lnTo>
                  <a:pt x="7389" y="13815"/>
                </a:lnTo>
                <a:lnTo>
                  <a:pt x="7425" y="13258"/>
                </a:lnTo>
                <a:lnTo>
                  <a:pt x="7454" y="13523"/>
                </a:lnTo>
                <a:lnTo>
                  <a:pt x="7469" y="12461"/>
                </a:lnTo>
                <a:lnTo>
                  <a:pt x="7483" y="11770"/>
                </a:lnTo>
                <a:lnTo>
                  <a:pt x="7505" y="12381"/>
                </a:lnTo>
                <a:lnTo>
                  <a:pt x="7520" y="11584"/>
                </a:lnTo>
                <a:lnTo>
                  <a:pt x="7556" y="12062"/>
                </a:lnTo>
                <a:lnTo>
                  <a:pt x="7571" y="11531"/>
                </a:lnTo>
                <a:lnTo>
                  <a:pt x="7614" y="11956"/>
                </a:lnTo>
                <a:lnTo>
                  <a:pt x="7622" y="13072"/>
                </a:lnTo>
                <a:lnTo>
                  <a:pt x="7658" y="12487"/>
                </a:lnTo>
                <a:lnTo>
                  <a:pt x="7680" y="13072"/>
                </a:lnTo>
                <a:lnTo>
                  <a:pt x="7702" y="13815"/>
                </a:lnTo>
                <a:lnTo>
                  <a:pt x="7724" y="14799"/>
                </a:lnTo>
                <a:lnTo>
                  <a:pt x="7753" y="15038"/>
                </a:lnTo>
                <a:lnTo>
                  <a:pt x="7782" y="14852"/>
                </a:lnTo>
                <a:lnTo>
                  <a:pt x="7804" y="15250"/>
                </a:lnTo>
                <a:lnTo>
                  <a:pt x="7818" y="14931"/>
                </a:lnTo>
                <a:lnTo>
                  <a:pt x="7855" y="15436"/>
                </a:lnTo>
                <a:lnTo>
                  <a:pt x="7855" y="13789"/>
                </a:lnTo>
                <a:lnTo>
                  <a:pt x="7869" y="13417"/>
                </a:lnTo>
                <a:lnTo>
                  <a:pt x="7906" y="14241"/>
                </a:lnTo>
                <a:lnTo>
                  <a:pt x="7949" y="14586"/>
                </a:lnTo>
                <a:lnTo>
                  <a:pt x="7949" y="12806"/>
                </a:lnTo>
                <a:lnTo>
                  <a:pt x="7993" y="13204"/>
                </a:lnTo>
                <a:lnTo>
                  <a:pt x="8015" y="12886"/>
                </a:lnTo>
                <a:lnTo>
                  <a:pt x="8044" y="13470"/>
                </a:lnTo>
                <a:lnTo>
                  <a:pt x="8088" y="12992"/>
                </a:lnTo>
                <a:lnTo>
                  <a:pt x="8110" y="12248"/>
                </a:lnTo>
                <a:lnTo>
                  <a:pt x="8161" y="12487"/>
                </a:lnTo>
                <a:lnTo>
                  <a:pt x="8190" y="12062"/>
                </a:lnTo>
                <a:lnTo>
                  <a:pt x="8241" y="12168"/>
                </a:lnTo>
                <a:lnTo>
                  <a:pt x="8255" y="11663"/>
                </a:lnTo>
                <a:lnTo>
                  <a:pt x="8314" y="11504"/>
                </a:lnTo>
                <a:lnTo>
                  <a:pt x="8321" y="10548"/>
                </a:lnTo>
                <a:lnTo>
                  <a:pt x="8350" y="10016"/>
                </a:lnTo>
                <a:lnTo>
                  <a:pt x="8387" y="8900"/>
                </a:lnTo>
                <a:lnTo>
                  <a:pt x="8423" y="10441"/>
                </a:lnTo>
                <a:lnTo>
                  <a:pt x="8452" y="11079"/>
                </a:lnTo>
                <a:lnTo>
                  <a:pt x="8467" y="11796"/>
                </a:lnTo>
                <a:lnTo>
                  <a:pt x="8518" y="11903"/>
                </a:lnTo>
                <a:lnTo>
                  <a:pt x="8547" y="12275"/>
                </a:lnTo>
                <a:lnTo>
                  <a:pt x="8576" y="13098"/>
                </a:lnTo>
                <a:lnTo>
                  <a:pt x="8612" y="14028"/>
                </a:lnTo>
                <a:lnTo>
                  <a:pt x="8641" y="15330"/>
                </a:lnTo>
                <a:lnTo>
                  <a:pt x="8671" y="14108"/>
                </a:lnTo>
                <a:lnTo>
                  <a:pt x="8685" y="12540"/>
                </a:lnTo>
                <a:lnTo>
                  <a:pt x="8729" y="13762"/>
                </a:lnTo>
                <a:lnTo>
                  <a:pt x="8773" y="16897"/>
                </a:lnTo>
                <a:lnTo>
                  <a:pt x="8824" y="13762"/>
                </a:lnTo>
                <a:lnTo>
                  <a:pt x="8831" y="12726"/>
                </a:lnTo>
                <a:lnTo>
                  <a:pt x="8875" y="13603"/>
                </a:lnTo>
                <a:lnTo>
                  <a:pt x="8882" y="15542"/>
                </a:lnTo>
                <a:lnTo>
                  <a:pt x="8889" y="16711"/>
                </a:lnTo>
                <a:lnTo>
                  <a:pt x="8926" y="16472"/>
                </a:lnTo>
                <a:lnTo>
                  <a:pt x="8926" y="17694"/>
                </a:lnTo>
                <a:lnTo>
                  <a:pt x="8940" y="18863"/>
                </a:lnTo>
                <a:lnTo>
                  <a:pt x="8977" y="18465"/>
                </a:lnTo>
                <a:lnTo>
                  <a:pt x="9013" y="19129"/>
                </a:lnTo>
                <a:lnTo>
                  <a:pt x="9035" y="18332"/>
                </a:lnTo>
                <a:lnTo>
                  <a:pt x="9064" y="17880"/>
                </a:lnTo>
                <a:lnTo>
                  <a:pt x="9100" y="17323"/>
                </a:lnTo>
                <a:lnTo>
                  <a:pt x="9137" y="18146"/>
                </a:lnTo>
                <a:lnTo>
                  <a:pt x="9144" y="18784"/>
                </a:lnTo>
                <a:lnTo>
                  <a:pt x="9173" y="19554"/>
                </a:lnTo>
                <a:lnTo>
                  <a:pt x="9202" y="19342"/>
                </a:lnTo>
                <a:lnTo>
                  <a:pt x="9239" y="19661"/>
                </a:lnTo>
                <a:lnTo>
                  <a:pt x="9275" y="18306"/>
                </a:lnTo>
                <a:lnTo>
                  <a:pt x="9290" y="17402"/>
                </a:lnTo>
                <a:lnTo>
                  <a:pt x="9326" y="16154"/>
                </a:lnTo>
                <a:lnTo>
                  <a:pt x="9363" y="17907"/>
                </a:lnTo>
                <a:lnTo>
                  <a:pt x="9399" y="16525"/>
                </a:lnTo>
                <a:lnTo>
                  <a:pt x="9421" y="18066"/>
                </a:lnTo>
                <a:lnTo>
                  <a:pt x="9450" y="17323"/>
                </a:lnTo>
                <a:lnTo>
                  <a:pt x="9479" y="16286"/>
                </a:lnTo>
                <a:lnTo>
                  <a:pt x="9508" y="15782"/>
                </a:lnTo>
                <a:lnTo>
                  <a:pt x="9508" y="17429"/>
                </a:lnTo>
                <a:lnTo>
                  <a:pt x="9537" y="17827"/>
                </a:lnTo>
                <a:lnTo>
                  <a:pt x="9603" y="17455"/>
                </a:lnTo>
                <a:lnTo>
                  <a:pt x="9632" y="18677"/>
                </a:lnTo>
                <a:lnTo>
                  <a:pt x="9683" y="18306"/>
                </a:lnTo>
                <a:lnTo>
                  <a:pt x="9712" y="18970"/>
                </a:lnTo>
                <a:lnTo>
                  <a:pt x="9785" y="20564"/>
                </a:lnTo>
                <a:lnTo>
                  <a:pt x="9821" y="18624"/>
                </a:lnTo>
                <a:lnTo>
                  <a:pt x="9872" y="19315"/>
                </a:lnTo>
                <a:lnTo>
                  <a:pt x="9923" y="18651"/>
                </a:lnTo>
                <a:lnTo>
                  <a:pt x="9967" y="17296"/>
                </a:lnTo>
                <a:lnTo>
                  <a:pt x="9982" y="16499"/>
                </a:lnTo>
                <a:lnTo>
                  <a:pt x="9996" y="15330"/>
                </a:lnTo>
                <a:lnTo>
                  <a:pt x="10018" y="13098"/>
                </a:lnTo>
                <a:lnTo>
                  <a:pt x="10033" y="10494"/>
                </a:lnTo>
                <a:lnTo>
                  <a:pt x="10069" y="9724"/>
                </a:lnTo>
                <a:lnTo>
                  <a:pt x="10091" y="7014"/>
                </a:lnTo>
                <a:lnTo>
                  <a:pt x="10127" y="7253"/>
                </a:lnTo>
                <a:lnTo>
                  <a:pt x="10127" y="9644"/>
                </a:lnTo>
                <a:lnTo>
                  <a:pt x="10157" y="8954"/>
                </a:lnTo>
                <a:lnTo>
                  <a:pt x="10171" y="10123"/>
                </a:lnTo>
                <a:lnTo>
                  <a:pt x="10208" y="9272"/>
                </a:lnTo>
                <a:lnTo>
                  <a:pt x="10193" y="7120"/>
                </a:lnTo>
                <a:lnTo>
                  <a:pt x="10237" y="7572"/>
                </a:lnTo>
                <a:lnTo>
                  <a:pt x="10244" y="6908"/>
                </a:lnTo>
                <a:lnTo>
                  <a:pt x="10295" y="7041"/>
                </a:lnTo>
                <a:lnTo>
                  <a:pt x="10288" y="6270"/>
                </a:lnTo>
                <a:lnTo>
                  <a:pt x="10324" y="5606"/>
                </a:lnTo>
                <a:lnTo>
                  <a:pt x="10353" y="6456"/>
                </a:lnTo>
                <a:lnTo>
                  <a:pt x="10375" y="5978"/>
                </a:lnTo>
                <a:lnTo>
                  <a:pt x="10404" y="6190"/>
                </a:lnTo>
                <a:lnTo>
                  <a:pt x="10433" y="5925"/>
                </a:lnTo>
                <a:lnTo>
                  <a:pt x="10477" y="5500"/>
                </a:lnTo>
                <a:lnTo>
                  <a:pt x="10463" y="4490"/>
                </a:lnTo>
                <a:lnTo>
                  <a:pt x="10499" y="4012"/>
                </a:lnTo>
                <a:lnTo>
                  <a:pt x="10535" y="3002"/>
                </a:lnTo>
                <a:lnTo>
                  <a:pt x="10572" y="3985"/>
                </a:lnTo>
                <a:lnTo>
                  <a:pt x="10594" y="2365"/>
                </a:lnTo>
                <a:lnTo>
                  <a:pt x="10630" y="2976"/>
                </a:lnTo>
                <a:lnTo>
                  <a:pt x="10674" y="3932"/>
                </a:lnTo>
                <a:lnTo>
                  <a:pt x="10703" y="3135"/>
                </a:lnTo>
                <a:lnTo>
                  <a:pt x="10732" y="4251"/>
                </a:lnTo>
                <a:lnTo>
                  <a:pt x="10776" y="4490"/>
                </a:lnTo>
                <a:lnTo>
                  <a:pt x="10805" y="5978"/>
                </a:lnTo>
                <a:lnTo>
                  <a:pt x="10841" y="7599"/>
                </a:lnTo>
                <a:lnTo>
                  <a:pt x="10870" y="6987"/>
                </a:lnTo>
                <a:lnTo>
                  <a:pt x="10900" y="8077"/>
                </a:lnTo>
                <a:lnTo>
                  <a:pt x="10929" y="9857"/>
                </a:lnTo>
                <a:lnTo>
                  <a:pt x="10951" y="10229"/>
                </a:lnTo>
                <a:lnTo>
                  <a:pt x="10980" y="11663"/>
                </a:lnTo>
                <a:lnTo>
                  <a:pt x="11016" y="13470"/>
                </a:lnTo>
                <a:lnTo>
                  <a:pt x="11067" y="16207"/>
                </a:lnTo>
                <a:lnTo>
                  <a:pt x="11096" y="14666"/>
                </a:lnTo>
                <a:lnTo>
                  <a:pt x="11140" y="11398"/>
                </a:lnTo>
                <a:lnTo>
                  <a:pt x="11162" y="12992"/>
                </a:lnTo>
                <a:lnTo>
                  <a:pt x="11191" y="14586"/>
                </a:lnTo>
                <a:lnTo>
                  <a:pt x="11220" y="15489"/>
                </a:lnTo>
                <a:lnTo>
                  <a:pt x="11242" y="14294"/>
                </a:lnTo>
                <a:lnTo>
                  <a:pt x="11264" y="12567"/>
                </a:lnTo>
                <a:lnTo>
                  <a:pt x="11293" y="13284"/>
                </a:lnTo>
                <a:lnTo>
                  <a:pt x="11293" y="14347"/>
                </a:lnTo>
                <a:lnTo>
                  <a:pt x="11344" y="13869"/>
                </a:lnTo>
                <a:lnTo>
                  <a:pt x="11358" y="16207"/>
                </a:lnTo>
                <a:lnTo>
                  <a:pt x="11402" y="15861"/>
                </a:lnTo>
                <a:lnTo>
                  <a:pt x="11409" y="16818"/>
                </a:lnTo>
                <a:lnTo>
                  <a:pt x="11431" y="17562"/>
                </a:lnTo>
                <a:lnTo>
                  <a:pt x="11468" y="18306"/>
                </a:lnTo>
                <a:lnTo>
                  <a:pt x="11519" y="14666"/>
                </a:lnTo>
                <a:lnTo>
                  <a:pt x="11555" y="16021"/>
                </a:lnTo>
                <a:lnTo>
                  <a:pt x="11584" y="16127"/>
                </a:lnTo>
                <a:lnTo>
                  <a:pt x="11628" y="18492"/>
                </a:lnTo>
                <a:lnTo>
                  <a:pt x="11650" y="17057"/>
                </a:lnTo>
                <a:lnTo>
                  <a:pt x="11679" y="17748"/>
                </a:lnTo>
                <a:lnTo>
                  <a:pt x="11715" y="17269"/>
                </a:lnTo>
                <a:lnTo>
                  <a:pt x="11730" y="18412"/>
                </a:lnTo>
                <a:lnTo>
                  <a:pt x="11766" y="17402"/>
                </a:lnTo>
                <a:lnTo>
                  <a:pt x="11781" y="15888"/>
                </a:lnTo>
                <a:lnTo>
                  <a:pt x="11832" y="18492"/>
                </a:lnTo>
                <a:lnTo>
                  <a:pt x="11854" y="19129"/>
                </a:lnTo>
                <a:lnTo>
                  <a:pt x="11890" y="18545"/>
                </a:lnTo>
                <a:lnTo>
                  <a:pt x="11897" y="19767"/>
                </a:lnTo>
                <a:lnTo>
                  <a:pt x="11941" y="19235"/>
                </a:lnTo>
                <a:lnTo>
                  <a:pt x="11985" y="19740"/>
                </a:lnTo>
                <a:lnTo>
                  <a:pt x="12021" y="19076"/>
                </a:lnTo>
                <a:lnTo>
                  <a:pt x="12014" y="17880"/>
                </a:lnTo>
                <a:lnTo>
                  <a:pt x="12058" y="18385"/>
                </a:lnTo>
                <a:lnTo>
                  <a:pt x="12065" y="17880"/>
                </a:lnTo>
                <a:lnTo>
                  <a:pt x="12116" y="18306"/>
                </a:lnTo>
                <a:lnTo>
                  <a:pt x="12131" y="17376"/>
                </a:lnTo>
                <a:lnTo>
                  <a:pt x="12160" y="16446"/>
                </a:lnTo>
                <a:lnTo>
                  <a:pt x="12174" y="19289"/>
                </a:lnTo>
                <a:lnTo>
                  <a:pt x="12211" y="17668"/>
                </a:lnTo>
                <a:lnTo>
                  <a:pt x="12225" y="19129"/>
                </a:lnTo>
                <a:lnTo>
                  <a:pt x="12298" y="19235"/>
                </a:lnTo>
                <a:lnTo>
                  <a:pt x="12342" y="20590"/>
                </a:lnTo>
                <a:lnTo>
                  <a:pt x="12429" y="15941"/>
                </a:lnTo>
                <a:lnTo>
                  <a:pt x="12451" y="12779"/>
                </a:lnTo>
                <a:lnTo>
                  <a:pt x="12488" y="11079"/>
                </a:lnTo>
                <a:lnTo>
                  <a:pt x="12517" y="6669"/>
                </a:lnTo>
                <a:lnTo>
                  <a:pt x="12568" y="1249"/>
                </a:lnTo>
                <a:lnTo>
                  <a:pt x="12619" y="3002"/>
                </a:lnTo>
                <a:lnTo>
                  <a:pt x="12648" y="6987"/>
                </a:lnTo>
                <a:lnTo>
                  <a:pt x="12677" y="5446"/>
                </a:lnTo>
                <a:lnTo>
                  <a:pt x="12713" y="6084"/>
                </a:lnTo>
                <a:lnTo>
                  <a:pt x="12728" y="4729"/>
                </a:lnTo>
                <a:lnTo>
                  <a:pt x="12757" y="5925"/>
                </a:lnTo>
                <a:lnTo>
                  <a:pt x="12793" y="5261"/>
                </a:lnTo>
                <a:lnTo>
                  <a:pt x="12990" y="14081"/>
                </a:lnTo>
                <a:lnTo>
                  <a:pt x="13019" y="11956"/>
                </a:lnTo>
                <a:lnTo>
                  <a:pt x="13027" y="11052"/>
                </a:lnTo>
                <a:lnTo>
                  <a:pt x="13041" y="9086"/>
                </a:lnTo>
                <a:lnTo>
                  <a:pt x="13070" y="9113"/>
                </a:lnTo>
                <a:lnTo>
                  <a:pt x="13092" y="11743"/>
                </a:lnTo>
                <a:lnTo>
                  <a:pt x="13129" y="12354"/>
                </a:lnTo>
                <a:lnTo>
                  <a:pt x="13150" y="14081"/>
                </a:lnTo>
                <a:lnTo>
                  <a:pt x="13194" y="13975"/>
                </a:lnTo>
                <a:lnTo>
                  <a:pt x="13187" y="15356"/>
                </a:lnTo>
                <a:lnTo>
                  <a:pt x="13230" y="14958"/>
                </a:lnTo>
                <a:lnTo>
                  <a:pt x="13252" y="15516"/>
                </a:lnTo>
                <a:lnTo>
                  <a:pt x="13303" y="17615"/>
                </a:lnTo>
                <a:lnTo>
                  <a:pt x="13347" y="13018"/>
                </a:lnTo>
                <a:lnTo>
                  <a:pt x="13391" y="14453"/>
                </a:lnTo>
                <a:lnTo>
                  <a:pt x="13449" y="17721"/>
                </a:lnTo>
                <a:lnTo>
                  <a:pt x="13471" y="14533"/>
                </a:lnTo>
                <a:lnTo>
                  <a:pt x="13522" y="16818"/>
                </a:lnTo>
                <a:lnTo>
                  <a:pt x="13573" y="18412"/>
                </a:lnTo>
                <a:lnTo>
                  <a:pt x="13587" y="16897"/>
                </a:lnTo>
                <a:lnTo>
                  <a:pt x="13595" y="14613"/>
                </a:lnTo>
                <a:lnTo>
                  <a:pt x="13646" y="18040"/>
                </a:lnTo>
                <a:lnTo>
                  <a:pt x="13653" y="16844"/>
                </a:lnTo>
                <a:lnTo>
                  <a:pt x="13704" y="17854"/>
                </a:lnTo>
                <a:lnTo>
                  <a:pt x="13704" y="15888"/>
                </a:lnTo>
                <a:lnTo>
                  <a:pt x="13726" y="15410"/>
                </a:lnTo>
                <a:lnTo>
                  <a:pt x="13753" y="12469"/>
                </a:lnTo>
                <a:lnTo>
                  <a:pt x="13777" y="14081"/>
                </a:lnTo>
                <a:lnTo>
                  <a:pt x="13813" y="13364"/>
                </a:lnTo>
                <a:lnTo>
                  <a:pt x="13821" y="14241"/>
                </a:lnTo>
                <a:lnTo>
                  <a:pt x="13864" y="14134"/>
                </a:lnTo>
                <a:lnTo>
                  <a:pt x="13944" y="15649"/>
                </a:lnTo>
                <a:lnTo>
                  <a:pt x="13966" y="16499"/>
                </a:lnTo>
                <a:lnTo>
                  <a:pt x="13995" y="17934"/>
                </a:lnTo>
                <a:lnTo>
                  <a:pt x="14024" y="15091"/>
                </a:lnTo>
                <a:lnTo>
                  <a:pt x="14046" y="18492"/>
                </a:lnTo>
                <a:lnTo>
                  <a:pt x="14061" y="20006"/>
                </a:lnTo>
                <a:lnTo>
                  <a:pt x="14090" y="18492"/>
                </a:lnTo>
                <a:lnTo>
                  <a:pt x="14112" y="19900"/>
                </a:lnTo>
                <a:lnTo>
                  <a:pt x="14141" y="18492"/>
                </a:lnTo>
                <a:lnTo>
                  <a:pt x="14170" y="19342"/>
                </a:lnTo>
                <a:lnTo>
                  <a:pt x="14192" y="19979"/>
                </a:lnTo>
                <a:lnTo>
                  <a:pt x="14221" y="20351"/>
                </a:lnTo>
                <a:lnTo>
                  <a:pt x="14243" y="20059"/>
                </a:lnTo>
                <a:lnTo>
                  <a:pt x="14265" y="20697"/>
                </a:lnTo>
                <a:lnTo>
                  <a:pt x="14272" y="18996"/>
                </a:lnTo>
                <a:lnTo>
                  <a:pt x="14323" y="19793"/>
                </a:lnTo>
                <a:lnTo>
                  <a:pt x="14323" y="19023"/>
                </a:lnTo>
                <a:lnTo>
                  <a:pt x="14374" y="19448"/>
                </a:lnTo>
                <a:lnTo>
                  <a:pt x="14396" y="18571"/>
                </a:lnTo>
                <a:lnTo>
                  <a:pt x="14425" y="17429"/>
                </a:lnTo>
                <a:lnTo>
                  <a:pt x="14447" y="17030"/>
                </a:lnTo>
                <a:lnTo>
                  <a:pt x="14483" y="15702"/>
                </a:lnTo>
                <a:lnTo>
                  <a:pt x="14498" y="18146"/>
                </a:lnTo>
                <a:lnTo>
                  <a:pt x="14542" y="18332"/>
                </a:lnTo>
                <a:lnTo>
                  <a:pt x="14549" y="17960"/>
                </a:lnTo>
                <a:lnTo>
                  <a:pt x="14556" y="17694"/>
                </a:lnTo>
                <a:lnTo>
                  <a:pt x="14600" y="15861"/>
                </a:lnTo>
                <a:lnTo>
                  <a:pt x="14629" y="17694"/>
                </a:lnTo>
                <a:lnTo>
                  <a:pt x="14665" y="17057"/>
                </a:lnTo>
                <a:lnTo>
                  <a:pt x="14687" y="18199"/>
                </a:lnTo>
                <a:lnTo>
                  <a:pt x="14724" y="17721"/>
                </a:lnTo>
                <a:lnTo>
                  <a:pt x="14789" y="19076"/>
                </a:lnTo>
                <a:lnTo>
                  <a:pt x="14891" y="14958"/>
                </a:lnTo>
                <a:lnTo>
                  <a:pt x="14935" y="16632"/>
                </a:lnTo>
                <a:lnTo>
                  <a:pt x="14986" y="11026"/>
                </a:lnTo>
                <a:lnTo>
                  <a:pt x="15022" y="5340"/>
                </a:lnTo>
                <a:lnTo>
                  <a:pt x="15030" y="3773"/>
                </a:lnTo>
                <a:lnTo>
                  <a:pt x="15066" y="3826"/>
                </a:lnTo>
                <a:lnTo>
                  <a:pt x="15081" y="5898"/>
                </a:lnTo>
                <a:lnTo>
                  <a:pt x="15124" y="10362"/>
                </a:lnTo>
                <a:lnTo>
                  <a:pt x="15154" y="9113"/>
                </a:lnTo>
                <a:lnTo>
                  <a:pt x="15161" y="10362"/>
                </a:lnTo>
                <a:lnTo>
                  <a:pt x="15190" y="9671"/>
                </a:lnTo>
                <a:lnTo>
                  <a:pt x="15219" y="10813"/>
                </a:lnTo>
                <a:lnTo>
                  <a:pt x="15241" y="11717"/>
                </a:lnTo>
                <a:lnTo>
                  <a:pt x="15248" y="13815"/>
                </a:lnTo>
                <a:lnTo>
                  <a:pt x="15292" y="13603"/>
                </a:lnTo>
                <a:lnTo>
                  <a:pt x="15292" y="14108"/>
                </a:lnTo>
                <a:lnTo>
                  <a:pt x="15321" y="14161"/>
                </a:lnTo>
                <a:lnTo>
                  <a:pt x="15328" y="15463"/>
                </a:lnTo>
                <a:lnTo>
                  <a:pt x="15372" y="17907"/>
                </a:lnTo>
                <a:lnTo>
                  <a:pt x="15401" y="15436"/>
                </a:lnTo>
                <a:lnTo>
                  <a:pt x="15423" y="18837"/>
                </a:lnTo>
                <a:lnTo>
                  <a:pt x="15467" y="17641"/>
                </a:lnTo>
                <a:lnTo>
                  <a:pt x="15503" y="15091"/>
                </a:lnTo>
                <a:lnTo>
                  <a:pt x="15532" y="18598"/>
                </a:lnTo>
                <a:lnTo>
                  <a:pt x="15532" y="19103"/>
                </a:lnTo>
                <a:lnTo>
                  <a:pt x="15576" y="19156"/>
                </a:lnTo>
                <a:cubicBezTo>
                  <a:pt x="15576" y="19156"/>
                  <a:pt x="15605" y="17261"/>
                  <a:pt x="15605" y="17190"/>
                </a:cubicBezTo>
                <a:cubicBezTo>
                  <a:pt x="15605" y="17119"/>
                  <a:pt x="15627" y="19448"/>
                  <a:pt x="15627" y="19448"/>
                </a:cubicBezTo>
                <a:lnTo>
                  <a:pt x="15671" y="14294"/>
                </a:lnTo>
                <a:lnTo>
                  <a:pt x="15736" y="10920"/>
                </a:lnTo>
                <a:lnTo>
                  <a:pt x="15751" y="8874"/>
                </a:lnTo>
                <a:lnTo>
                  <a:pt x="15795" y="8210"/>
                </a:lnTo>
                <a:lnTo>
                  <a:pt x="15787" y="10229"/>
                </a:lnTo>
                <a:lnTo>
                  <a:pt x="15838" y="9485"/>
                </a:lnTo>
                <a:lnTo>
                  <a:pt x="15860" y="10521"/>
                </a:lnTo>
                <a:lnTo>
                  <a:pt x="15889" y="9423"/>
                </a:lnTo>
                <a:lnTo>
                  <a:pt x="15904" y="8396"/>
                </a:lnTo>
                <a:lnTo>
                  <a:pt x="15933" y="8927"/>
                </a:lnTo>
                <a:lnTo>
                  <a:pt x="15957" y="10238"/>
                </a:lnTo>
                <a:lnTo>
                  <a:pt x="15977" y="10946"/>
                </a:lnTo>
                <a:lnTo>
                  <a:pt x="16013" y="10548"/>
                </a:lnTo>
                <a:lnTo>
                  <a:pt x="16020" y="11690"/>
                </a:lnTo>
                <a:lnTo>
                  <a:pt x="16064" y="11318"/>
                </a:lnTo>
                <a:lnTo>
                  <a:pt x="16086" y="14055"/>
                </a:lnTo>
                <a:lnTo>
                  <a:pt x="16122" y="13895"/>
                </a:lnTo>
                <a:lnTo>
                  <a:pt x="16132" y="10698"/>
                </a:lnTo>
                <a:lnTo>
                  <a:pt x="16151" y="9219"/>
                </a:lnTo>
                <a:lnTo>
                  <a:pt x="16181" y="10229"/>
                </a:lnTo>
                <a:lnTo>
                  <a:pt x="16210" y="9910"/>
                </a:lnTo>
                <a:lnTo>
                  <a:pt x="16239" y="10548"/>
                </a:lnTo>
                <a:lnTo>
                  <a:pt x="16268" y="11690"/>
                </a:lnTo>
                <a:lnTo>
                  <a:pt x="16326" y="14427"/>
                </a:lnTo>
                <a:lnTo>
                  <a:pt x="16355" y="17137"/>
                </a:lnTo>
                <a:lnTo>
                  <a:pt x="16363" y="14905"/>
                </a:lnTo>
                <a:lnTo>
                  <a:pt x="16399" y="16419"/>
                </a:lnTo>
                <a:lnTo>
                  <a:pt x="16406" y="13895"/>
                </a:lnTo>
                <a:lnTo>
                  <a:pt x="16443" y="18412"/>
                </a:lnTo>
                <a:lnTo>
                  <a:pt x="16472" y="16260"/>
                </a:lnTo>
                <a:lnTo>
                  <a:pt x="16516" y="12646"/>
                </a:lnTo>
                <a:lnTo>
                  <a:pt x="16538" y="15914"/>
                </a:lnTo>
                <a:lnTo>
                  <a:pt x="16588" y="18970"/>
                </a:lnTo>
                <a:lnTo>
                  <a:pt x="16647" y="20218"/>
                </a:lnTo>
                <a:lnTo>
                  <a:pt x="16654" y="19076"/>
                </a:lnTo>
                <a:lnTo>
                  <a:pt x="16698" y="20245"/>
                </a:lnTo>
                <a:lnTo>
                  <a:pt x="16705" y="19076"/>
                </a:lnTo>
                <a:lnTo>
                  <a:pt x="16749" y="19421"/>
                </a:lnTo>
                <a:lnTo>
                  <a:pt x="16778" y="15596"/>
                </a:lnTo>
                <a:lnTo>
                  <a:pt x="16822" y="15968"/>
                </a:lnTo>
                <a:lnTo>
                  <a:pt x="16814" y="18066"/>
                </a:lnTo>
                <a:lnTo>
                  <a:pt x="16851" y="17880"/>
                </a:lnTo>
                <a:lnTo>
                  <a:pt x="16851" y="19289"/>
                </a:lnTo>
                <a:lnTo>
                  <a:pt x="16894" y="17934"/>
                </a:lnTo>
                <a:lnTo>
                  <a:pt x="16924" y="18757"/>
                </a:lnTo>
                <a:lnTo>
                  <a:pt x="16945" y="15277"/>
                </a:lnTo>
                <a:lnTo>
                  <a:pt x="16989" y="18890"/>
                </a:lnTo>
                <a:lnTo>
                  <a:pt x="16996" y="17004"/>
                </a:lnTo>
                <a:lnTo>
                  <a:pt x="17047" y="16260"/>
                </a:lnTo>
                <a:lnTo>
                  <a:pt x="17055" y="17110"/>
                </a:lnTo>
                <a:lnTo>
                  <a:pt x="17077" y="17668"/>
                </a:lnTo>
                <a:lnTo>
                  <a:pt x="17120" y="18492"/>
                </a:lnTo>
                <a:lnTo>
                  <a:pt x="17149" y="19528"/>
                </a:lnTo>
                <a:lnTo>
                  <a:pt x="17200" y="15941"/>
                </a:lnTo>
                <a:lnTo>
                  <a:pt x="17208" y="17960"/>
                </a:lnTo>
                <a:lnTo>
                  <a:pt x="17229" y="16339"/>
                </a:lnTo>
                <a:lnTo>
                  <a:pt x="17273" y="18624"/>
                </a:lnTo>
                <a:lnTo>
                  <a:pt x="17317" y="16207"/>
                </a:lnTo>
                <a:lnTo>
                  <a:pt x="17324" y="19767"/>
                </a:lnTo>
                <a:lnTo>
                  <a:pt x="17361" y="18996"/>
                </a:lnTo>
                <a:lnTo>
                  <a:pt x="17375" y="20723"/>
                </a:lnTo>
                <a:lnTo>
                  <a:pt x="17419" y="19926"/>
                </a:lnTo>
                <a:lnTo>
                  <a:pt x="17463" y="18226"/>
                </a:lnTo>
                <a:lnTo>
                  <a:pt x="17477" y="17402"/>
                </a:lnTo>
                <a:lnTo>
                  <a:pt x="17506" y="17934"/>
                </a:lnTo>
                <a:lnTo>
                  <a:pt x="17535" y="16977"/>
                </a:lnTo>
                <a:lnTo>
                  <a:pt x="17557" y="17934"/>
                </a:lnTo>
                <a:lnTo>
                  <a:pt x="17594" y="17455"/>
                </a:lnTo>
                <a:lnTo>
                  <a:pt x="17601" y="18731"/>
                </a:lnTo>
                <a:lnTo>
                  <a:pt x="17630" y="18120"/>
                </a:lnTo>
                <a:lnTo>
                  <a:pt x="17623" y="19554"/>
                </a:lnTo>
                <a:lnTo>
                  <a:pt x="17674" y="18917"/>
                </a:lnTo>
                <a:lnTo>
                  <a:pt x="17688" y="19687"/>
                </a:lnTo>
                <a:lnTo>
                  <a:pt x="17710" y="17934"/>
                </a:lnTo>
                <a:lnTo>
                  <a:pt x="17747" y="19448"/>
                </a:lnTo>
                <a:lnTo>
                  <a:pt x="17769" y="18252"/>
                </a:lnTo>
                <a:lnTo>
                  <a:pt x="17805" y="20112"/>
                </a:lnTo>
                <a:lnTo>
                  <a:pt x="17951" y="16711"/>
                </a:lnTo>
                <a:lnTo>
                  <a:pt x="18133" y="0"/>
                </a:lnTo>
                <a:lnTo>
                  <a:pt x="18184" y="6004"/>
                </a:lnTo>
                <a:lnTo>
                  <a:pt x="18213" y="3746"/>
                </a:lnTo>
                <a:lnTo>
                  <a:pt x="18242" y="4995"/>
                </a:lnTo>
                <a:lnTo>
                  <a:pt x="18271" y="3587"/>
                </a:lnTo>
                <a:lnTo>
                  <a:pt x="18329" y="3799"/>
                </a:lnTo>
                <a:lnTo>
                  <a:pt x="18570" y="14586"/>
                </a:lnTo>
                <a:lnTo>
                  <a:pt x="18613" y="13630"/>
                </a:lnTo>
                <a:lnTo>
                  <a:pt x="18657" y="17854"/>
                </a:lnTo>
                <a:lnTo>
                  <a:pt x="18723" y="11504"/>
                </a:lnTo>
                <a:lnTo>
                  <a:pt x="18810" y="16951"/>
                </a:lnTo>
                <a:lnTo>
                  <a:pt x="18854" y="12487"/>
                </a:lnTo>
                <a:lnTo>
                  <a:pt x="18898" y="13337"/>
                </a:lnTo>
                <a:lnTo>
                  <a:pt x="18956" y="12992"/>
                </a:lnTo>
                <a:lnTo>
                  <a:pt x="18992" y="14958"/>
                </a:lnTo>
                <a:lnTo>
                  <a:pt x="19043" y="12301"/>
                </a:lnTo>
                <a:lnTo>
                  <a:pt x="19094" y="15463"/>
                </a:lnTo>
                <a:lnTo>
                  <a:pt x="19131" y="12939"/>
                </a:lnTo>
                <a:lnTo>
                  <a:pt x="19233" y="16685"/>
                </a:lnTo>
                <a:lnTo>
                  <a:pt x="19349" y="10946"/>
                </a:lnTo>
                <a:lnTo>
                  <a:pt x="19466" y="16260"/>
                </a:lnTo>
                <a:lnTo>
                  <a:pt x="19495" y="15436"/>
                </a:lnTo>
                <a:lnTo>
                  <a:pt x="19539" y="16579"/>
                </a:lnTo>
                <a:lnTo>
                  <a:pt x="19590" y="11929"/>
                </a:lnTo>
                <a:lnTo>
                  <a:pt x="19626" y="18651"/>
                </a:lnTo>
                <a:lnTo>
                  <a:pt x="19692" y="14294"/>
                </a:lnTo>
                <a:lnTo>
                  <a:pt x="19728" y="19793"/>
                </a:lnTo>
                <a:lnTo>
                  <a:pt x="19764" y="18332"/>
                </a:lnTo>
                <a:lnTo>
                  <a:pt x="19801" y="20670"/>
                </a:lnTo>
                <a:lnTo>
                  <a:pt x="19852" y="17934"/>
                </a:lnTo>
                <a:lnTo>
                  <a:pt x="19903" y="21042"/>
                </a:lnTo>
                <a:lnTo>
                  <a:pt x="20012" y="14347"/>
                </a:lnTo>
                <a:lnTo>
                  <a:pt x="20085" y="18146"/>
                </a:lnTo>
                <a:lnTo>
                  <a:pt x="20099" y="15888"/>
                </a:lnTo>
                <a:lnTo>
                  <a:pt x="20129" y="17323"/>
                </a:lnTo>
                <a:lnTo>
                  <a:pt x="20194" y="14081"/>
                </a:lnTo>
                <a:lnTo>
                  <a:pt x="20216" y="16632"/>
                </a:lnTo>
                <a:lnTo>
                  <a:pt x="20303" y="18465"/>
                </a:lnTo>
                <a:lnTo>
                  <a:pt x="20354" y="12673"/>
                </a:lnTo>
                <a:lnTo>
                  <a:pt x="20405" y="19262"/>
                </a:lnTo>
                <a:lnTo>
                  <a:pt x="20442" y="17190"/>
                </a:lnTo>
                <a:lnTo>
                  <a:pt x="20456" y="19475"/>
                </a:lnTo>
                <a:lnTo>
                  <a:pt x="20486" y="18199"/>
                </a:lnTo>
                <a:lnTo>
                  <a:pt x="20529" y="19421"/>
                </a:lnTo>
                <a:lnTo>
                  <a:pt x="20573" y="16260"/>
                </a:lnTo>
                <a:lnTo>
                  <a:pt x="20675" y="20590"/>
                </a:lnTo>
                <a:lnTo>
                  <a:pt x="20726" y="17296"/>
                </a:lnTo>
                <a:lnTo>
                  <a:pt x="20770" y="20059"/>
                </a:lnTo>
                <a:lnTo>
                  <a:pt x="20806" y="18970"/>
                </a:lnTo>
                <a:lnTo>
                  <a:pt x="20857" y="21494"/>
                </a:lnTo>
                <a:lnTo>
                  <a:pt x="20886" y="20883"/>
                </a:lnTo>
                <a:lnTo>
                  <a:pt x="20937" y="21600"/>
                </a:lnTo>
                <a:lnTo>
                  <a:pt x="20981" y="19342"/>
                </a:lnTo>
                <a:lnTo>
                  <a:pt x="20988" y="20404"/>
                </a:lnTo>
                <a:lnTo>
                  <a:pt x="21032" y="20537"/>
                </a:lnTo>
                <a:lnTo>
                  <a:pt x="21046" y="19767"/>
                </a:lnTo>
                <a:lnTo>
                  <a:pt x="21076" y="21441"/>
                </a:lnTo>
                <a:lnTo>
                  <a:pt x="21112" y="19900"/>
                </a:lnTo>
                <a:lnTo>
                  <a:pt x="21148" y="20750"/>
                </a:lnTo>
                <a:lnTo>
                  <a:pt x="21229" y="11292"/>
                </a:lnTo>
                <a:lnTo>
                  <a:pt x="21265" y="12487"/>
                </a:lnTo>
                <a:lnTo>
                  <a:pt x="21301" y="6350"/>
                </a:lnTo>
                <a:lnTo>
                  <a:pt x="21360" y="7652"/>
                </a:lnTo>
                <a:lnTo>
                  <a:pt x="21374" y="9565"/>
                </a:lnTo>
                <a:lnTo>
                  <a:pt x="21403" y="8077"/>
                </a:lnTo>
                <a:lnTo>
                  <a:pt x="21447" y="9007"/>
                </a:lnTo>
                <a:lnTo>
                  <a:pt x="21440" y="6695"/>
                </a:lnTo>
                <a:lnTo>
                  <a:pt x="21476" y="7970"/>
                </a:lnTo>
                <a:lnTo>
                  <a:pt x="21491" y="5765"/>
                </a:lnTo>
                <a:lnTo>
                  <a:pt x="21520" y="7891"/>
                </a:lnTo>
                <a:lnTo>
                  <a:pt x="21549" y="6456"/>
                </a:lnTo>
                <a:lnTo>
                  <a:pt x="21564" y="8077"/>
                </a:lnTo>
                <a:lnTo>
                  <a:pt x="21585" y="7280"/>
                </a:lnTo>
                <a:lnTo>
                  <a:pt x="21600" y="9193"/>
                </a:lnTo>
              </a:path>
            </a:pathLst>
          </a:custGeom>
          <a:noFill/>
          <a:ln w="3175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9467" name="Rectangle 11"/>
          <p:cNvSpPr>
            <a:spLocks/>
          </p:cNvSpPr>
          <p:nvPr/>
        </p:nvSpPr>
        <p:spPr bwMode="auto">
          <a:xfrm rot="5460000">
            <a:off x="7717482" y="4726037"/>
            <a:ext cx="1035844"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9pPr>
          </a:lstStyle>
          <a:p>
            <a:pPr algn="ctr" eaLnBrk="1" hangingPunct="1"/>
            <a:r>
              <a:rPr lang="en-US" altLang="en-US" sz="1100">
                <a:solidFill>
                  <a:srgbClr val="FFC000"/>
                </a:solidFill>
              </a:rPr>
              <a:t>Temperature</a:t>
            </a:r>
          </a:p>
        </p:txBody>
      </p:sp>
      <p:grpSp>
        <p:nvGrpSpPr>
          <p:cNvPr id="77837" name="Group 33"/>
          <p:cNvGrpSpPr>
            <a:grpSpLocks/>
          </p:cNvGrpSpPr>
          <p:nvPr/>
        </p:nvGrpSpPr>
        <p:grpSpPr bwMode="auto">
          <a:xfrm>
            <a:off x="937618" y="5768578"/>
            <a:ext cx="6945064" cy="607219"/>
            <a:chOff x="0" y="0"/>
            <a:chExt cx="6222" cy="544"/>
          </a:xfrm>
        </p:grpSpPr>
        <p:sp>
          <p:nvSpPr>
            <p:cNvPr id="77840" name="Rectangle 12"/>
            <p:cNvSpPr>
              <a:spLocks/>
            </p:cNvSpPr>
            <p:nvPr/>
          </p:nvSpPr>
          <p:spPr bwMode="auto">
            <a:xfrm>
              <a:off x="0" y="14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800,000</a:t>
              </a:r>
            </a:p>
          </p:txBody>
        </p:sp>
        <p:grpSp>
          <p:nvGrpSpPr>
            <p:cNvPr id="77841" name="Group 23"/>
            <p:cNvGrpSpPr>
              <a:grpSpLocks/>
            </p:cNvGrpSpPr>
            <p:nvPr/>
          </p:nvGrpSpPr>
          <p:grpSpPr bwMode="auto">
            <a:xfrm>
              <a:off x="249" y="0"/>
              <a:ext cx="5960" cy="96"/>
              <a:chOff x="0" y="0"/>
              <a:chExt cx="5960" cy="96"/>
            </a:xfrm>
          </p:grpSpPr>
          <p:sp>
            <p:nvSpPr>
              <p:cNvPr id="77851" name="Line 13"/>
              <p:cNvSpPr>
                <a:spLocks noChangeShapeType="1"/>
              </p:cNvSpPr>
              <p:nvPr/>
            </p:nvSpPr>
            <p:spPr bwMode="auto">
              <a:xfrm>
                <a:off x="0" y="0"/>
                <a:ext cx="5960"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7852" name="Line 14"/>
              <p:cNvSpPr>
                <a:spLocks noChangeShapeType="1"/>
              </p:cNvSpPr>
              <p:nvPr/>
            </p:nvSpPr>
            <p:spPr bwMode="auto">
              <a:xfrm flipH="1">
                <a:off x="6"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7853" name="Line 15"/>
              <p:cNvSpPr>
                <a:spLocks noChangeShapeType="1"/>
              </p:cNvSpPr>
              <p:nvPr/>
            </p:nvSpPr>
            <p:spPr bwMode="auto">
              <a:xfrm flipH="1">
                <a:off x="750"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7854" name="Line 16"/>
              <p:cNvSpPr>
                <a:spLocks noChangeShapeType="1"/>
              </p:cNvSpPr>
              <p:nvPr/>
            </p:nvSpPr>
            <p:spPr bwMode="auto">
              <a:xfrm flipH="1">
                <a:off x="1486"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7855" name="Line 17"/>
              <p:cNvSpPr>
                <a:spLocks noChangeShapeType="1"/>
              </p:cNvSpPr>
              <p:nvPr/>
            </p:nvSpPr>
            <p:spPr bwMode="auto">
              <a:xfrm flipH="1">
                <a:off x="2230"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7856" name="Line 18"/>
              <p:cNvSpPr>
                <a:spLocks noChangeShapeType="1"/>
              </p:cNvSpPr>
              <p:nvPr/>
            </p:nvSpPr>
            <p:spPr bwMode="auto">
              <a:xfrm flipH="1">
                <a:off x="2974"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7857" name="Line 19"/>
              <p:cNvSpPr>
                <a:spLocks noChangeShapeType="1"/>
              </p:cNvSpPr>
              <p:nvPr/>
            </p:nvSpPr>
            <p:spPr bwMode="auto">
              <a:xfrm flipH="1">
                <a:off x="3718"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7858" name="Line 20"/>
              <p:cNvSpPr>
                <a:spLocks noChangeShapeType="1"/>
              </p:cNvSpPr>
              <p:nvPr/>
            </p:nvSpPr>
            <p:spPr bwMode="auto">
              <a:xfrm flipH="1">
                <a:off x="4462"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7859" name="Line 21"/>
              <p:cNvSpPr>
                <a:spLocks noChangeShapeType="1"/>
              </p:cNvSpPr>
              <p:nvPr/>
            </p:nvSpPr>
            <p:spPr bwMode="auto">
              <a:xfrm flipH="1">
                <a:off x="5206"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7860" name="Line 22"/>
              <p:cNvSpPr>
                <a:spLocks noChangeShapeType="1"/>
              </p:cNvSpPr>
              <p:nvPr/>
            </p:nvSpPr>
            <p:spPr bwMode="auto">
              <a:xfrm flipH="1">
                <a:off x="5950"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77842" name="Rectangle 24"/>
            <p:cNvSpPr>
              <a:spLocks/>
            </p:cNvSpPr>
            <p:nvPr/>
          </p:nvSpPr>
          <p:spPr bwMode="auto">
            <a:xfrm>
              <a:off x="728" y="14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700,000</a:t>
              </a:r>
            </a:p>
          </p:txBody>
        </p:sp>
        <p:sp>
          <p:nvSpPr>
            <p:cNvPr id="77843" name="Rectangle 25"/>
            <p:cNvSpPr>
              <a:spLocks/>
            </p:cNvSpPr>
            <p:nvPr/>
          </p:nvSpPr>
          <p:spPr bwMode="auto">
            <a:xfrm>
              <a:off x="1480" y="14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600,000</a:t>
              </a:r>
            </a:p>
          </p:txBody>
        </p:sp>
        <p:sp>
          <p:nvSpPr>
            <p:cNvPr id="77844" name="Rectangle 26"/>
            <p:cNvSpPr>
              <a:spLocks/>
            </p:cNvSpPr>
            <p:nvPr/>
          </p:nvSpPr>
          <p:spPr bwMode="auto">
            <a:xfrm>
              <a:off x="2224" y="14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500,000</a:t>
              </a:r>
            </a:p>
          </p:txBody>
        </p:sp>
        <p:sp>
          <p:nvSpPr>
            <p:cNvPr id="77845" name="Rectangle 27"/>
            <p:cNvSpPr>
              <a:spLocks/>
            </p:cNvSpPr>
            <p:nvPr/>
          </p:nvSpPr>
          <p:spPr bwMode="auto">
            <a:xfrm>
              <a:off x="2992" y="14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400,000</a:t>
              </a:r>
            </a:p>
          </p:txBody>
        </p:sp>
        <p:sp>
          <p:nvSpPr>
            <p:cNvPr id="77846" name="Rectangle 28"/>
            <p:cNvSpPr>
              <a:spLocks/>
            </p:cNvSpPr>
            <p:nvPr/>
          </p:nvSpPr>
          <p:spPr bwMode="auto">
            <a:xfrm>
              <a:off x="3720" y="14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300,000</a:t>
              </a:r>
            </a:p>
          </p:txBody>
        </p:sp>
        <p:sp>
          <p:nvSpPr>
            <p:cNvPr id="77847" name="Rectangle 29"/>
            <p:cNvSpPr>
              <a:spLocks/>
            </p:cNvSpPr>
            <p:nvPr/>
          </p:nvSpPr>
          <p:spPr bwMode="auto">
            <a:xfrm>
              <a:off x="4464" y="14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200,000</a:t>
              </a:r>
            </a:p>
          </p:txBody>
        </p:sp>
        <p:sp>
          <p:nvSpPr>
            <p:cNvPr id="77848" name="Rectangle 30"/>
            <p:cNvSpPr>
              <a:spLocks/>
            </p:cNvSpPr>
            <p:nvPr/>
          </p:nvSpPr>
          <p:spPr bwMode="auto">
            <a:xfrm>
              <a:off x="5208" y="14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100,000</a:t>
              </a:r>
            </a:p>
          </p:txBody>
        </p:sp>
        <p:sp>
          <p:nvSpPr>
            <p:cNvPr id="77849" name="Rectangle 31"/>
            <p:cNvSpPr>
              <a:spLocks/>
            </p:cNvSpPr>
            <p:nvPr/>
          </p:nvSpPr>
          <p:spPr bwMode="auto">
            <a:xfrm>
              <a:off x="6152" y="144"/>
              <a:ext cx="7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0</a:t>
              </a:r>
            </a:p>
          </p:txBody>
        </p:sp>
        <p:sp>
          <p:nvSpPr>
            <p:cNvPr id="77850" name="Rectangle 32"/>
            <p:cNvSpPr>
              <a:spLocks/>
            </p:cNvSpPr>
            <p:nvPr/>
          </p:nvSpPr>
          <p:spPr bwMode="auto">
            <a:xfrm>
              <a:off x="2838" y="392"/>
              <a:ext cx="89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8C9999"/>
                  </a:solidFill>
                </a:rPr>
                <a:t>Age (years BP)</a:t>
              </a:r>
            </a:p>
          </p:txBody>
        </p:sp>
      </p:grpSp>
      <p:sp>
        <p:nvSpPr>
          <p:cNvPr id="77838" name="Rectangle 34"/>
          <p:cNvSpPr>
            <a:spLocks/>
          </p:cNvSpPr>
          <p:nvPr/>
        </p:nvSpPr>
        <p:spPr bwMode="auto">
          <a:xfrm rot="-5400000">
            <a:off x="-526852" y="2946797"/>
            <a:ext cx="1812727"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9pPr>
          </a:lstStyle>
          <a:p>
            <a:pPr algn="ctr" eaLnBrk="1" hangingPunct="1"/>
            <a:r>
              <a:rPr lang="en-US" altLang="en-US" sz="1100">
                <a:solidFill>
                  <a:srgbClr val="8C9999"/>
                </a:solidFill>
              </a:rPr>
              <a:t>CO</a:t>
            </a:r>
            <a:r>
              <a:rPr lang="en-US" altLang="en-US" sz="1100" baseline="-6000">
                <a:solidFill>
                  <a:srgbClr val="8C9999"/>
                </a:solidFill>
              </a:rPr>
              <a:t>2</a:t>
            </a:r>
            <a:r>
              <a:rPr lang="en-US" altLang="en-US" sz="1100">
                <a:solidFill>
                  <a:srgbClr val="8C9999"/>
                </a:solidFill>
              </a:rPr>
              <a:t> (ppmv)</a:t>
            </a:r>
          </a:p>
        </p:txBody>
      </p:sp>
      <p:sp>
        <p:nvSpPr>
          <p:cNvPr id="77839" name="Rectangle 35"/>
          <p:cNvSpPr>
            <a:spLocks/>
          </p:cNvSpPr>
          <p:nvPr/>
        </p:nvSpPr>
        <p:spPr bwMode="auto">
          <a:xfrm>
            <a:off x="321469" y="6571134"/>
            <a:ext cx="221214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800" b="1" dirty="0">
                <a:solidFill>
                  <a:srgbClr val="FFFFFF">
                    <a:lumMod val="85000"/>
                  </a:srgbClr>
                </a:solidFill>
              </a:rPr>
              <a:t>Source: National Climatic Data Center, NOAA</a:t>
            </a:r>
          </a:p>
        </p:txBody>
      </p:sp>
    </p:spTree>
    <p:extLst>
      <p:ext uri="{BB962C8B-B14F-4D97-AF65-F5344CB8AC3E}">
        <p14:creationId xmlns:p14="http://schemas.microsoft.com/office/powerpoint/2010/main" val="4099042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9467"/>
                                        </p:tgtEl>
                                        <p:attrNameLst>
                                          <p:attrName>style.visibility</p:attrName>
                                        </p:attrNameLst>
                                      </p:cBhvr>
                                      <p:to>
                                        <p:strVal val="visible"/>
                                      </p:to>
                                    </p:set>
                                    <p:animEffect transition="in" filter="fade">
                                      <p:cBhvr>
                                        <p:cTn id="7" dur="500"/>
                                        <p:tgtEl>
                                          <p:spTgt spid="19467"/>
                                        </p:tgtEl>
                                      </p:cBhvr>
                                    </p:animEffect>
                                  </p:childTnLst>
                                </p:cTn>
                              </p:par>
                            </p:childTnLst>
                          </p:cTn>
                        </p:par>
                        <p:par>
                          <p:cTn id="8" fill="hold" nodeType="afterGroup">
                            <p:stCondLst>
                              <p:cond delay="1000"/>
                            </p:stCondLst>
                            <p:childTnLst>
                              <p:par>
                                <p:cTn id="9" presetID="22" presetClass="entr" presetSubtype="8" fill="hold" grpId="0" nodeType="afterEffect">
                                  <p:stCondLst>
                                    <p:cond delay="250"/>
                                  </p:stCondLst>
                                  <p:childTnLst>
                                    <p:set>
                                      <p:cBhvr>
                                        <p:cTn id="10" dur="1" fill="hold">
                                          <p:stCondLst>
                                            <p:cond delay="0"/>
                                          </p:stCondLst>
                                        </p:cTn>
                                        <p:tgtEl>
                                          <p:spTgt spid="19466"/>
                                        </p:tgtEl>
                                        <p:attrNameLst>
                                          <p:attrName>style.visibility</p:attrName>
                                        </p:attrNameLst>
                                      </p:cBhvr>
                                      <p:to>
                                        <p:strVal val="visible"/>
                                      </p:to>
                                    </p:set>
                                    <p:animEffect transition="in" filter="wipe(left)">
                                      <p:cBhvr>
                                        <p:cTn id="11" dur="3000"/>
                                        <p:tgtEl>
                                          <p:spTgt spid="194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6" grpId="0" animBg="1"/>
      <p:bldP spid="19467"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chorCtr="0"/>
          <a:lstStyle/>
          <a:p>
            <a:pPr>
              <a:lnSpc>
                <a:spcPct val="100000"/>
              </a:lnSpc>
            </a:pPr>
            <a:r>
              <a:rPr lang="en-US" sz="3200" dirty="0"/>
              <a:t>Climate-Ready States and Cities Initiative</a:t>
            </a:r>
            <a:endParaRPr lang="en-US" sz="2400" dirty="0"/>
          </a:p>
        </p:txBody>
      </p:sp>
      <p:sp>
        <p:nvSpPr>
          <p:cNvPr id="3" name="Content Placeholder 2"/>
          <p:cNvSpPr>
            <a:spLocks noGrp="1"/>
          </p:cNvSpPr>
          <p:nvPr>
            <p:ph idx="1"/>
          </p:nvPr>
        </p:nvSpPr>
        <p:spPr/>
        <p:txBody>
          <a:bodyPr/>
          <a:lstStyle/>
          <a:p>
            <a:r>
              <a:rPr lang="en-US" dirty="0"/>
              <a:t>CDC effort to enhance capacity of state and local health agencies to deal with health challenges associated with climate change</a:t>
            </a:r>
          </a:p>
          <a:p>
            <a:endParaRPr lang="en-US" dirty="0"/>
          </a:p>
          <a:p>
            <a:r>
              <a:rPr lang="en-US" dirty="0"/>
              <a:t>CDC accomplishes this by</a:t>
            </a:r>
          </a:p>
          <a:p>
            <a:pPr lvl="1"/>
            <a:r>
              <a:rPr lang="en-US" dirty="0"/>
              <a:t>Funding 18 state and local health departments</a:t>
            </a:r>
          </a:p>
          <a:p>
            <a:pPr lvl="1"/>
            <a:r>
              <a:rPr lang="en-US" dirty="0"/>
              <a:t>Providing framework and tools for planning, implementing, and evaluating climate adaptation strategies</a:t>
            </a:r>
          </a:p>
          <a:p>
            <a:pPr lvl="2"/>
            <a:r>
              <a:rPr lang="en-US" dirty="0"/>
              <a:t>Tools to identify populations and places vulnerable to climate impacts</a:t>
            </a:r>
          </a:p>
          <a:p>
            <a:pPr lvl="2"/>
            <a:r>
              <a:rPr lang="en-US" dirty="0"/>
              <a:t>Materials to help communicate climate and health issues to public health partners (e.g., extreme heat toolkit) </a:t>
            </a:r>
          </a:p>
        </p:txBody>
      </p:sp>
    </p:spTree>
    <p:extLst>
      <p:ext uri="{BB962C8B-B14F-4D97-AF65-F5344CB8AC3E}">
        <p14:creationId xmlns:p14="http://schemas.microsoft.com/office/powerpoint/2010/main" val="122950834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3" y="0"/>
            <a:ext cx="9120187"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4195959"/>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8140" y="1363968"/>
            <a:ext cx="4514850" cy="4514850"/>
          </a:xfrm>
          <a:prstGeom prst="rect">
            <a:avLst/>
          </a:prstGeom>
        </p:spPr>
      </p:pic>
      <p:pic>
        <p:nvPicPr>
          <p:cNvPr id="24" name="Picture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8140" y="1363968"/>
            <a:ext cx="4514850" cy="4514850"/>
          </a:xfrm>
          <a:prstGeom prst="rect">
            <a:avLst/>
          </a:prstGeom>
        </p:spPr>
      </p:pic>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8140" y="1363968"/>
            <a:ext cx="4514850" cy="4514850"/>
          </a:xfrm>
          <a:prstGeom prst="rect">
            <a:avLst/>
          </a:prstGeom>
        </p:spPr>
      </p:pic>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8140" y="1363968"/>
            <a:ext cx="4514850" cy="4514850"/>
          </a:xfrm>
          <a:prstGeom prst="rect">
            <a:avLst/>
          </a:prstGeom>
        </p:spPr>
      </p:pic>
      <p:pic>
        <p:nvPicPr>
          <p:cNvPr id="27" name="Picture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88140" y="1363968"/>
            <a:ext cx="4514850" cy="4514850"/>
          </a:xfrm>
          <a:prstGeom prst="rect">
            <a:avLst/>
          </a:prstGeom>
        </p:spPr>
      </p:pic>
      <p:pic>
        <p:nvPicPr>
          <p:cNvPr id="28" name="Pictur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8140" y="1363968"/>
            <a:ext cx="4514850" cy="4514850"/>
          </a:xfrm>
          <a:prstGeom prst="rect">
            <a:avLst/>
          </a:prstGeom>
        </p:spPr>
      </p:pic>
      <p:sp>
        <p:nvSpPr>
          <p:cNvPr id="16" name="Rectangle 15"/>
          <p:cNvSpPr/>
          <p:nvPr/>
        </p:nvSpPr>
        <p:spPr>
          <a:xfrm>
            <a:off x="0" y="857250"/>
            <a:ext cx="9144000" cy="413359"/>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695194" y="969984"/>
            <a:ext cx="8448806" cy="6694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30000" noProof="0" dirty="0">
                <a:ln>
                  <a:noFill/>
                </a:ln>
                <a:solidFill>
                  <a:srgbClr val="E7E6E6"/>
                </a:solidFill>
                <a:effectLst/>
                <a:uLnTx/>
                <a:uFillTx/>
                <a:latin typeface="Calibri" panose="020F0502020204030204"/>
                <a:ea typeface="+mn-ea"/>
                <a:cs typeface="+mn-cs"/>
              </a:rPr>
              <a:t>Building Resilience Against Climate Effects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p:cNvSpPr txBox="1"/>
          <p:nvPr/>
        </p:nvSpPr>
        <p:spPr>
          <a:xfrm>
            <a:off x="4039644" y="1552444"/>
            <a:ext cx="657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01</a:t>
            </a:r>
          </a:p>
        </p:txBody>
      </p:sp>
      <p:sp>
        <p:nvSpPr>
          <p:cNvPr id="18" name="TextBox 17"/>
          <p:cNvSpPr txBox="1"/>
          <p:nvPr/>
        </p:nvSpPr>
        <p:spPr>
          <a:xfrm>
            <a:off x="5683685" y="2726759"/>
            <a:ext cx="657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02</a:t>
            </a:r>
          </a:p>
        </p:txBody>
      </p:sp>
      <p:sp>
        <p:nvSpPr>
          <p:cNvPr id="19" name="TextBox 18"/>
          <p:cNvSpPr txBox="1"/>
          <p:nvPr/>
        </p:nvSpPr>
        <p:spPr>
          <a:xfrm>
            <a:off x="5166987" y="4699609"/>
            <a:ext cx="657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03</a:t>
            </a:r>
          </a:p>
        </p:txBody>
      </p:sp>
      <p:sp>
        <p:nvSpPr>
          <p:cNvPr id="20" name="TextBox 19"/>
          <p:cNvSpPr txBox="1"/>
          <p:nvPr/>
        </p:nvSpPr>
        <p:spPr>
          <a:xfrm>
            <a:off x="2439444" y="2792522"/>
            <a:ext cx="657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05</a:t>
            </a:r>
          </a:p>
        </p:txBody>
      </p:sp>
      <p:sp>
        <p:nvSpPr>
          <p:cNvPr id="21" name="TextBox 20"/>
          <p:cNvSpPr txBox="1"/>
          <p:nvPr/>
        </p:nvSpPr>
        <p:spPr>
          <a:xfrm>
            <a:off x="3147165" y="4662031"/>
            <a:ext cx="6576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rPr>
              <a:t>04</a:t>
            </a:r>
          </a:p>
        </p:txBody>
      </p:sp>
      <p:sp>
        <p:nvSpPr>
          <p:cNvPr id="22" name="TextBox 21"/>
          <p:cNvSpPr txBox="1"/>
          <p:nvPr/>
        </p:nvSpPr>
        <p:spPr>
          <a:xfrm>
            <a:off x="5016674" y="2144299"/>
            <a:ext cx="1362206" cy="6694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Projecting the </a:t>
            </a:r>
            <a:b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Disease Burden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9" name="TextBox 28"/>
          <p:cNvSpPr txBox="1"/>
          <p:nvPr/>
        </p:nvSpPr>
        <p:spPr>
          <a:xfrm>
            <a:off x="5552161" y="3741368"/>
            <a:ext cx="1108555" cy="8540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Assessing</a:t>
            </a:r>
            <a:b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Public Health Interventions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p:cNvSpPr txBox="1"/>
          <p:nvPr/>
        </p:nvSpPr>
        <p:spPr>
          <a:xfrm>
            <a:off x="3428999" y="5021053"/>
            <a:ext cx="1794354" cy="10387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Developing and Implementing a</a:t>
            </a:r>
            <a:b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br>
            <a:r>
              <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rPr>
              <a:t>Climate and Health Adaptation Plan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p:cNvSpPr txBox="1"/>
          <p:nvPr/>
        </p:nvSpPr>
        <p:spPr>
          <a:xfrm>
            <a:off x="2179528" y="3470958"/>
            <a:ext cx="113673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Evaluating </a:t>
            </a:r>
            <a:b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Impact and </a:t>
            </a:r>
            <a:b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Improving Quality of Activities</a:t>
            </a:r>
            <a:endParaRPr kumimoji="0" lang="en-US" sz="1800" b="0" i="0" u="none" strike="noStrike" kern="1200" cap="none" spc="0" normalizeH="0" baseline="30000" noProof="0" dirty="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2799568" y="1883284"/>
            <a:ext cx="1268261" cy="810478"/>
          </a:xfrm>
          <a:prstGeom prst="rect">
            <a:avLst/>
          </a:prstGeom>
          <a:noFill/>
        </p:spPr>
        <p:txBody>
          <a:bodyPr wrap="square" rtlCol="0">
            <a:spAutoFit/>
          </a:bodyPr>
          <a:lstStyle/>
          <a:p>
            <a:pPr marL="0" marR="0" lvl="0" indent="0" algn="ctr" defTabSz="914400" rtl="0" eaLnBrk="1" fontAlgn="auto" latinLnBrk="0" hangingPunct="1">
              <a:lnSpc>
                <a:spcPts val="1350"/>
              </a:lnSpc>
              <a:spcBef>
                <a:spcPts val="0"/>
              </a:spcBef>
              <a:spcAft>
                <a:spcPts val="0"/>
              </a:spcAft>
              <a:buClrTx/>
              <a:buSzTx/>
              <a:buFontTx/>
              <a:buNone/>
              <a:tabLst/>
              <a:defRPr/>
            </a:pP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Forecasting </a:t>
            </a:r>
            <a:b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Climate Impacts and Assessing </a:t>
            </a:r>
            <a:b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Vulnerabilities</a:t>
            </a:r>
          </a:p>
        </p:txBody>
      </p:sp>
      <p:sp>
        <p:nvSpPr>
          <p:cNvPr id="34" name="TextBox 33"/>
          <p:cNvSpPr txBox="1"/>
          <p:nvPr/>
        </p:nvSpPr>
        <p:spPr>
          <a:xfrm>
            <a:off x="3382028" y="2933440"/>
            <a:ext cx="21231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rial Black" panose="020B0A04020102020204" pitchFamily="34" charset="0"/>
                <a:ea typeface="+mn-ea"/>
                <a:cs typeface="+mn-cs"/>
              </a:rPr>
              <a:t>BRACE</a:t>
            </a:r>
          </a:p>
        </p:txBody>
      </p:sp>
      <p:sp>
        <p:nvSpPr>
          <p:cNvPr id="35" name="TextBox 34"/>
          <p:cNvSpPr txBox="1"/>
          <p:nvPr/>
        </p:nvSpPr>
        <p:spPr>
          <a:xfrm>
            <a:off x="3344449" y="3459533"/>
            <a:ext cx="2198318" cy="10618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530D"/>
                </a:solidFill>
                <a:effectLst/>
                <a:uLnTx/>
                <a:uFillTx/>
                <a:latin typeface="Calibri" panose="020F0502020204030204"/>
                <a:ea typeface="+mn-ea"/>
                <a:cs typeface="+mn-cs"/>
              </a:rPr>
              <a:t>B</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uilding </a:t>
            </a:r>
            <a:r>
              <a:rPr kumimoji="0" lang="en-US" sz="2100" b="1" i="0" u="none" strike="noStrike" kern="1200" cap="none" spc="0" normalizeH="0" baseline="0" noProof="0" dirty="0">
                <a:ln>
                  <a:noFill/>
                </a:ln>
                <a:solidFill>
                  <a:srgbClr val="FF530D"/>
                </a:solidFill>
                <a:effectLst/>
                <a:uLnTx/>
                <a:uFillTx/>
                <a:latin typeface="Calibri" panose="020F0502020204030204"/>
                <a:ea typeface="+mn-ea"/>
                <a:cs typeface="+mn-cs"/>
              </a:rPr>
              <a:t>R</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esilience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530D"/>
                </a:solidFill>
                <a:effectLst/>
                <a:uLnTx/>
                <a:uFillTx/>
                <a:latin typeface="Calibri" panose="020F0502020204030204"/>
                <a:ea typeface="+mn-ea"/>
                <a:cs typeface="+mn-cs"/>
              </a:rPr>
              <a:t>A</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gainst </a:t>
            </a:r>
            <a:r>
              <a:rPr kumimoji="0" lang="en-US" sz="2100" b="1" i="0" u="none" strike="noStrike" kern="1200" cap="none" spc="0" normalizeH="0" baseline="0" noProof="0" dirty="0">
                <a:ln>
                  <a:noFill/>
                </a:ln>
                <a:solidFill>
                  <a:srgbClr val="FF530D"/>
                </a:solidFill>
                <a:effectLst/>
                <a:uLnTx/>
                <a:uFillTx/>
                <a:latin typeface="Calibri" panose="020F0502020204030204"/>
                <a:ea typeface="+mn-ea"/>
                <a:cs typeface="+mn-cs"/>
              </a:rPr>
              <a:t>C</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limate </a:t>
            </a:r>
            <a:r>
              <a:rPr kumimoji="0" lang="en-US" sz="2100" b="1" i="0" u="none" strike="noStrike" kern="1200" cap="none" spc="0" normalizeH="0" baseline="0" noProof="0" dirty="0">
                <a:ln>
                  <a:noFill/>
                </a:ln>
                <a:solidFill>
                  <a:srgbClr val="FF530D"/>
                </a:solidFill>
                <a:effectLst/>
                <a:uLnTx/>
                <a:uFillTx/>
                <a:latin typeface="Calibri" panose="020F0502020204030204"/>
                <a:ea typeface="+mn-ea"/>
                <a:cs typeface="+mn-cs"/>
              </a:rPr>
              <a:t>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ffects</a:t>
            </a:r>
          </a:p>
        </p:txBody>
      </p:sp>
    </p:spTree>
    <p:extLst>
      <p:ext uri="{BB962C8B-B14F-4D97-AF65-F5344CB8AC3E}">
        <p14:creationId xmlns:p14="http://schemas.microsoft.com/office/powerpoint/2010/main" val="210303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fade">
                                      <p:cBhvr>
                                        <p:cTn id="10" dur="500"/>
                                        <p:tgtEl>
                                          <p:spTgt spid="3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par>
                          <p:cTn id="14" fill="hold">
                            <p:stCondLst>
                              <p:cond delay="500"/>
                            </p:stCondLst>
                            <p:childTnLst>
                              <p:par>
                                <p:cTn id="15" presetID="10" presetClass="entr" presetSubtype="0" fill="hold" nodeType="afterEffect">
                                  <p:stCondLst>
                                    <p:cond delay="50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500"/>
                                        <p:tgtEl>
                                          <p:spTgt spid="33"/>
                                        </p:tgtEl>
                                      </p:cBhvr>
                                    </p:animEffect>
                                  </p:childTnLst>
                                </p:cTn>
                              </p:par>
                            </p:childTnLst>
                          </p:cTn>
                        </p:par>
                        <p:par>
                          <p:cTn id="25" fill="hold">
                            <p:stCondLst>
                              <p:cond delay="2000"/>
                            </p:stCondLst>
                            <p:childTnLst>
                              <p:par>
                                <p:cTn id="26" presetID="10" presetClass="entr" presetSubtype="0" fill="hold" nodeType="afterEffect">
                                  <p:stCondLst>
                                    <p:cond delay="50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par>
                          <p:cTn id="29" fill="hold">
                            <p:stCondLst>
                              <p:cond delay="3000"/>
                            </p:stCondLst>
                            <p:childTnLst>
                              <p:par>
                                <p:cTn id="30" presetID="10" presetClass="entr" presetSubtype="0"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par>
                          <p:cTn id="36" fill="hold">
                            <p:stCondLst>
                              <p:cond delay="3500"/>
                            </p:stCondLst>
                            <p:childTnLst>
                              <p:par>
                                <p:cTn id="37" presetID="10" presetClass="entr" presetSubtype="0" fill="hold" nodeType="afterEffect">
                                  <p:stCondLst>
                                    <p:cond delay="50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par>
                          <p:cTn id="47" fill="hold">
                            <p:stCondLst>
                              <p:cond delay="5000"/>
                            </p:stCondLst>
                            <p:childTnLst>
                              <p:par>
                                <p:cTn id="48" presetID="10" presetClass="entr" presetSubtype="0" fill="hold" nodeType="afterEffect">
                                  <p:stCondLst>
                                    <p:cond delay="5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500"/>
                                        <p:tgtEl>
                                          <p:spTgt spid="27"/>
                                        </p:tgtEl>
                                      </p:cBhvr>
                                    </p:animEffect>
                                  </p:childTnLst>
                                </p:cTn>
                              </p:par>
                            </p:childTnLst>
                          </p:cTn>
                        </p:par>
                        <p:par>
                          <p:cTn id="51" fill="hold">
                            <p:stCondLst>
                              <p:cond delay="6000"/>
                            </p:stCondLst>
                            <p:childTnLst>
                              <p:par>
                                <p:cTn id="52" presetID="10" presetClass="entr" presetSubtype="0" fill="hold" grpId="0"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500"/>
                                        <p:tgtEl>
                                          <p:spTgt spid="31"/>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500"/>
                                        <p:tgtEl>
                                          <p:spTgt spid="21"/>
                                        </p:tgtEl>
                                      </p:cBhvr>
                                    </p:animEffect>
                                  </p:childTnLst>
                                </p:cTn>
                              </p:par>
                            </p:childTnLst>
                          </p:cTn>
                        </p:par>
                        <p:par>
                          <p:cTn id="58" fill="hold">
                            <p:stCondLst>
                              <p:cond delay="6500"/>
                            </p:stCondLst>
                            <p:childTnLst>
                              <p:par>
                                <p:cTn id="59" presetID="10" presetClass="entr" presetSubtype="0" fill="hold" nodeType="afterEffect">
                                  <p:stCondLst>
                                    <p:cond delay="50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childTnLst>
                          </p:cTn>
                        </p:par>
                        <p:par>
                          <p:cTn id="62" fill="hold">
                            <p:stCondLst>
                              <p:cond delay="7500"/>
                            </p:stCondLst>
                            <p:childTnLst>
                              <p:par>
                                <p:cTn id="63" presetID="10" presetClass="entr" presetSubtype="0" fill="hold" grpId="0" nodeType="after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9" grpId="0"/>
      <p:bldP spid="31" grpId="0"/>
      <p:bldP spid="32" grpId="0"/>
      <p:bldP spid="33" grpId="0"/>
      <p:bldP spid="34" grpId="0"/>
      <p:bldP spid="3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sz="3200" dirty="0"/>
              <a:t>BRACE Technical Guidance</a:t>
            </a:r>
          </a:p>
        </p:txBody>
      </p:sp>
      <p:pic>
        <p:nvPicPr>
          <p:cNvPr id="7170"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21129" t="10820" r="31702" b="11921"/>
          <a:stretch/>
        </p:blipFill>
        <p:spPr bwMode="auto">
          <a:xfrm>
            <a:off x="525280" y="981675"/>
            <a:ext cx="2971800" cy="3894084"/>
          </a:xfrm>
          <a:prstGeom prst="rect">
            <a:avLst/>
          </a:prstGeom>
          <a:noFill/>
          <a:ln w="508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pic>
        <p:nvPicPr>
          <p:cNvPr id="5" name="Picture 4"/>
          <p:cNvPicPr>
            <a:picLocks noChangeAspect="1"/>
          </p:cNvPicPr>
          <p:nvPr/>
        </p:nvPicPr>
        <p:blipFill>
          <a:blip r:embed="rId3"/>
          <a:stretch>
            <a:fillRect/>
          </a:stretch>
        </p:blipFill>
        <p:spPr>
          <a:xfrm>
            <a:off x="3039879" y="1944477"/>
            <a:ext cx="2970643" cy="3854986"/>
          </a:xfrm>
          <a:prstGeom prst="rect">
            <a:avLst/>
          </a:prstGeom>
          <a:ln w="50800">
            <a:solidFill>
              <a:srgbClr val="FFC000"/>
            </a:solidFill>
          </a:ln>
        </p:spPr>
      </p:pic>
      <p:pic>
        <p:nvPicPr>
          <p:cNvPr id="6" name="Picture 5"/>
          <p:cNvPicPr>
            <a:picLocks noChangeAspect="1"/>
          </p:cNvPicPr>
          <p:nvPr/>
        </p:nvPicPr>
        <p:blipFill>
          <a:blip r:embed="rId4"/>
          <a:stretch>
            <a:fillRect/>
          </a:stretch>
        </p:blipFill>
        <p:spPr>
          <a:xfrm>
            <a:off x="5554480" y="2819400"/>
            <a:ext cx="2979920" cy="3863319"/>
          </a:xfrm>
          <a:prstGeom prst="rect">
            <a:avLst/>
          </a:prstGeom>
          <a:ln w="50800">
            <a:solidFill>
              <a:srgbClr val="FFC000"/>
            </a:solidFill>
          </a:ln>
        </p:spPr>
      </p:pic>
    </p:spTree>
    <p:extLst>
      <p:ext uri="{BB962C8B-B14F-4D97-AF65-F5344CB8AC3E}">
        <p14:creationId xmlns:p14="http://schemas.microsoft.com/office/powerpoint/2010/main" val="1786789511"/>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9103"/>
            <a:ext cx="8229600" cy="715962"/>
          </a:xfrm>
        </p:spPr>
        <p:txBody>
          <a:bodyPr/>
          <a:lstStyle/>
          <a:p>
            <a:r>
              <a:rPr lang="en-US" dirty="0"/>
              <a:t>Resources:</a:t>
            </a:r>
            <a:br>
              <a:rPr lang="en-US" dirty="0"/>
            </a:br>
            <a:r>
              <a:rPr lang="en-US" sz="2400" dirty="0" smtClean="0"/>
              <a:t>www.cdc.gov/climateandhealth</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18304" y="2212200"/>
            <a:ext cx="2311687" cy="3005571"/>
          </a:xfrm>
        </p:spPr>
      </p:pic>
      <p:sp>
        <p:nvSpPr>
          <p:cNvPr id="4" name="Text Placeholder 3"/>
          <p:cNvSpPr>
            <a:spLocks noGrp="1"/>
          </p:cNvSpPr>
          <p:nvPr>
            <p:ph type="body" sz="quarter" idx="10"/>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0" y="1432408"/>
            <a:ext cx="3771900" cy="4968392"/>
          </a:xfrm>
          <a:prstGeom prst="rect">
            <a:avLst/>
          </a:prstGeom>
        </p:spPr>
      </p:pic>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420513"/>
            <a:ext cx="3810000" cy="4953622"/>
          </a:xfrm>
          <a:prstGeom prst="rect">
            <a:avLst/>
          </a:prstGeom>
        </p:spPr>
      </p:pic>
    </p:spTree>
    <p:extLst>
      <p:ext uri="{BB962C8B-B14F-4D97-AF65-F5344CB8AC3E}">
        <p14:creationId xmlns:p14="http://schemas.microsoft.com/office/powerpoint/2010/main" val="15675437"/>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ChangeArrowheads="1"/>
          </p:cNvSpPr>
          <p:nvPr>
            <p:ph type="title"/>
          </p:nvPr>
        </p:nvSpPr>
        <p:spPr>
          <a:xfrm>
            <a:off x="3048000" y="381000"/>
            <a:ext cx="5029200" cy="1143000"/>
          </a:xfrm>
        </p:spPr>
        <p:txBody>
          <a:bodyPr/>
          <a:lstStyle/>
          <a:p>
            <a:r>
              <a:rPr lang="en-US" sz="4000" b="1" dirty="0"/>
              <a:t>Summary</a:t>
            </a:r>
          </a:p>
        </p:txBody>
      </p:sp>
      <p:sp>
        <p:nvSpPr>
          <p:cNvPr id="594947" name="Rectangle 3"/>
          <p:cNvSpPr>
            <a:spLocks noGrp="1" noChangeArrowheads="1"/>
          </p:cNvSpPr>
          <p:nvPr>
            <p:ph type="body" idx="1"/>
          </p:nvPr>
        </p:nvSpPr>
        <p:spPr>
          <a:xfrm>
            <a:off x="2895600" y="1219200"/>
            <a:ext cx="5867400" cy="4648200"/>
          </a:xfrm>
        </p:spPr>
        <p:txBody>
          <a:bodyPr/>
          <a:lstStyle/>
          <a:p>
            <a:pPr>
              <a:lnSpc>
                <a:spcPct val="90000"/>
              </a:lnSpc>
              <a:spcAft>
                <a:spcPct val="45000"/>
              </a:spcAft>
              <a:buSzTx/>
              <a:buFontTx/>
              <a:buChar char="•"/>
            </a:pPr>
            <a:r>
              <a:rPr lang="en-US" dirty="0">
                <a:solidFill>
                  <a:schemeClr val="bg2"/>
                </a:solidFill>
                <a:effectLst/>
                <a:latin typeface="Arial" charset="0"/>
              </a:rPr>
              <a:t>The effects of climate change are already evident in our communities</a:t>
            </a:r>
          </a:p>
          <a:p>
            <a:pPr>
              <a:lnSpc>
                <a:spcPct val="90000"/>
              </a:lnSpc>
              <a:spcAft>
                <a:spcPct val="45000"/>
              </a:spcAft>
              <a:buSzTx/>
              <a:buFontTx/>
              <a:buChar char="•"/>
            </a:pPr>
            <a:r>
              <a:rPr lang="en-US" dirty="0">
                <a:solidFill>
                  <a:schemeClr val="bg2"/>
                </a:solidFill>
                <a:effectLst/>
                <a:latin typeface="Arial" charset="0"/>
              </a:rPr>
              <a:t>Climate change must be framed as a human welfare  and public health issue.</a:t>
            </a:r>
          </a:p>
          <a:p>
            <a:pPr>
              <a:lnSpc>
                <a:spcPct val="90000"/>
              </a:lnSpc>
              <a:spcAft>
                <a:spcPct val="45000"/>
              </a:spcAft>
              <a:buSzTx/>
              <a:buFontTx/>
              <a:buChar char="•"/>
            </a:pPr>
            <a:r>
              <a:rPr lang="en-US" dirty="0">
                <a:solidFill>
                  <a:schemeClr val="bg2"/>
                </a:solidFill>
                <a:effectLst/>
                <a:latin typeface="Arial" charset="0"/>
              </a:rPr>
              <a:t>Early action, through evidence-based approaches, can help to protect the public’s health</a:t>
            </a:r>
          </a:p>
          <a:p>
            <a:pPr>
              <a:lnSpc>
                <a:spcPct val="90000"/>
              </a:lnSpc>
              <a:spcAft>
                <a:spcPct val="45000"/>
              </a:spcAft>
              <a:buSzTx/>
              <a:buFontTx/>
              <a:buChar char="•"/>
            </a:pPr>
            <a:endParaRPr lang="en-US" dirty="0">
              <a:solidFill>
                <a:schemeClr val="bg2"/>
              </a:solidFill>
              <a:latin typeface="Arial" charset="0"/>
            </a:endParaRPr>
          </a:p>
          <a:p>
            <a:pPr>
              <a:lnSpc>
                <a:spcPct val="90000"/>
              </a:lnSpc>
              <a:spcAft>
                <a:spcPct val="45000"/>
              </a:spcAft>
              <a:buSzTx/>
              <a:buFontTx/>
              <a:buChar char="•"/>
            </a:pPr>
            <a:r>
              <a:rPr lang="en-US" dirty="0">
                <a:solidFill>
                  <a:schemeClr val="bg2"/>
                </a:solidFill>
                <a:effectLst/>
                <a:latin typeface="Arial" charset="0"/>
              </a:rPr>
              <a:t>Opportunity costs of not taking action are high</a:t>
            </a:r>
          </a:p>
        </p:txBody>
      </p:sp>
      <p:grpSp>
        <p:nvGrpSpPr>
          <p:cNvPr id="594949" name="Group 5"/>
          <p:cNvGrpSpPr>
            <a:grpSpLocks/>
          </p:cNvGrpSpPr>
          <p:nvPr/>
        </p:nvGrpSpPr>
        <p:grpSpPr bwMode="auto">
          <a:xfrm>
            <a:off x="381000" y="381000"/>
            <a:ext cx="2286000" cy="6019800"/>
            <a:chOff x="3744" y="144"/>
            <a:chExt cx="1488" cy="4080"/>
          </a:xfrm>
        </p:grpSpPr>
        <p:pic>
          <p:nvPicPr>
            <p:cNvPr id="594950" name="Picture 5" descr="_39075210_heat203afp"/>
            <p:cNvPicPr>
              <a:picLocks noChangeAspect="1" noChangeArrowheads="1"/>
            </p:cNvPicPr>
            <p:nvPr/>
          </p:nvPicPr>
          <p:blipFill>
            <a:blip r:embed="rId2" cstate="print"/>
            <a:srcRect/>
            <a:stretch>
              <a:fillRect/>
            </a:stretch>
          </p:blipFill>
          <p:spPr bwMode="auto">
            <a:xfrm>
              <a:off x="3744" y="144"/>
              <a:ext cx="1488" cy="935"/>
            </a:xfrm>
            <a:prstGeom prst="rect">
              <a:avLst/>
            </a:prstGeom>
            <a:noFill/>
            <a:ln w="9525">
              <a:noFill/>
              <a:miter lim="800000"/>
              <a:headEnd/>
              <a:tailEnd/>
            </a:ln>
          </p:spPr>
        </p:pic>
        <p:pic>
          <p:nvPicPr>
            <p:cNvPr id="594951" name="Picture 7" descr="enews_south_asia_floods_200708"/>
            <p:cNvPicPr>
              <a:picLocks noChangeAspect="1" noChangeArrowheads="1"/>
            </p:cNvPicPr>
            <p:nvPr/>
          </p:nvPicPr>
          <p:blipFill>
            <a:blip r:embed="rId3" cstate="print"/>
            <a:srcRect/>
            <a:stretch>
              <a:fillRect/>
            </a:stretch>
          </p:blipFill>
          <p:spPr bwMode="auto">
            <a:xfrm>
              <a:off x="3744" y="1152"/>
              <a:ext cx="1488" cy="960"/>
            </a:xfrm>
            <a:prstGeom prst="rect">
              <a:avLst/>
            </a:prstGeom>
            <a:noFill/>
            <a:ln w="9525">
              <a:noFill/>
              <a:miter lim="800000"/>
              <a:headEnd/>
              <a:tailEnd/>
            </a:ln>
          </p:spPr>
        </p:pic>
        <p:pic>
          <p:nvPicPr>
            <p:cNvPr id="594952" name="Picture 9" descr="dengue_vector_sm"/>
            <p:cNvPicPr>
              <a:picLocks noChangeAspect="1" noChangeArrowheads="1"/>
            </p:cNvPicPr>
            <p:nvPr/>
          </p:nvPicPr>
          <p:blipFill>
            <a:blip r:embed="rId4" cstate="print"/>
            <a:srcRect/>
            <a:stretch>
              <a:fillRect/>
            </a:stretch>
          </p:blipFill>
          <p:spPr bwMode="auto">
            <a:xfrm>
              <a:off x="3744" y="2208"/>
              <a:ext cx="1488" cy="960"/>
            </a:xfrm>
            <a:prstGeom prst="rect">
              <a:avLst/>
            </a:prstGeom>
            <a:noFill/>
            <a:ln w="9525">
              <a:noFill/>
              <a:miter lim="800000"/>
              <a:headEnd/>
              <a:tailEnd/>
            </a:ln>
          </p:spPr>
        </p:pic>
        <p:pic>
          <p:nvPicPr>
            <p:cNvPr id="594953" name="Picture 13" descr="cyclone"/>
            <p:cNvPicPr>
              <a:picLocks noChangeAspect="1" noChangeArrowheads="1"/>
            </p:cNvPicPr>
            <p:nvPr/>
          </p:nvPicPr>
          <p:blipFill>
            <a:blip r:embed="rId5" cstate="print"/>
            <a:srcRect/>
            <a:stretch>
              <a:fillRect/>
            </a:stretch>
          </p:blipFill>
          <p:spPr bwMode="auto">
            <a:xfrm>
              <a:off x="3744" y="3264"/>
              <a:ext cx="1488" cy="960"/>
            </a:xfrm>
            <a:prstGeom prst="rect">
              <a:avLst/>
            </a:prstGeom>
            <a:noFill/>
            <a:ln w="9525">
              <a:noFill/>
              <a:miter lim="800000"/>
              <a:headEnd/>
              <a:tailEnd/>
            </a:ln>
          </p:spPr>
        </p:pic>
      </p:grpSp>
    </p:spTree>
    <p:extLst>
      <p:ext uri="{BB962C8B-B14F-4D97-AF65-F5344CB8AC3E}">
        <p14:creationId xmlns:p14="http://schemas.microsoft.com/office/powerpoint/2010/main" val="13649248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1484462" y="2514600"/>
            <a:ext cx="6172200" cy="1246792"/>
          </a:xfrm>
          <a:prstGeom prst="rect">
            <a:avLst/>
          </a:prstGeom>
        </p:spPr>
        <p:txBody>
          <a:bodyPr>
            <a:normAutofit fontScale="90000"/>
          </a:bodyPr>
          <a:lstStyle/>
          <a:p>
            <a:pPr marL="257175" indent="-257175">
              <a:spcBef>
                <a:spcPct val="20000"/>
              </a:spcBef>
            </a:pPr>
            <a:r>
              <a:rPr lang="en-US" sz="2400" u="sng" dirty="0">
                <a:solidFill>
                  <a:schemeClr val="bg2"/>
                </a:solidFill>
              </a:rPr>
              <a:t>Contact:</a:t>
            </a:r>
            <a:br>
              <a:rPr lang="en-US" sz="2400" u="sng" dirty="0">
                <a:solidFill>
                  <a:schemeClr val="bg2"/>
                </a:solidFill>
              </a:rPr>
            </a:br>
            <a:r>
              <a:rPr lang="en-US" sz="2000" dirty="0">
                <a:solidFill>
                  <a:schemeClr val="bg2"/>
                </a:solidFill>
              </a:rPr>
              <a:t>George Luber, PhD</a:t>
            </a:r>
            <a:br>
              <a:rPr lang="en-US" sz="2000" dirty="0">
                <a:solidFill>
                  <a:schemeClr val="bg2"/>
                </a:solidFill>
              </a:rPr>
            </a:br>
            <a:r>
              <a:rPr lang="en-US" sz="2000" dirty="0">
                <a:solidFill>
                  <a:schemeClr val="bg2"/>
                </a:solidFill>
              </a:rPr>
              <a:t/>
            </a:r>
            <a:br>
              <a:rPr lang="en-US" sz="2000" dirty="0">
                <a:solidFill>
                  <a:schemeClr val="bg2"/>
                </a:solidFill>
              </a:rPr>
            </a:br>
            <a:r>
              <a:rPr lang="en-US" sz="2000" dirty="0" smtClean="0">
                <a:solidFill>
                  <a:schemeClr val="bg2"/>
                </a:solidFill>
              </a:rPr>
              <a:t>Centers for Disease Control and Prevention</a:t>
            </a:r>
            <a:r>
              <a:rPr lang="en-US" sz="2000" dirty="0">
                <a:solidFill>
                  <a:schemeClr val="bg2"/>
                </a:solidFill>
              </a:rPr>
              <a:t/>
            </a:r>
            <a:br>
              <a:rPr lang="en-US" sz="2000" dirty="0">
                <a:solidFill>
                  <a:schemeClr val="bg2"/>
                </a:solidFill>
              </a:rPr>
            </a:br>
            <a:r>
              <a:rPr lang="en-US" sz="2000" dirty="0">
                <a:solidFill>
                  <a:schemeClr val="bg2"/>
                </a:solidFill>
              </a:rPr>
              <a:t>gluber@cdc.gov</a:t>
            </a:r>
            <a:endParaRPr lang="en-US" sz="4900" b="0" dirty="0">
              <a:solidFill>
                <a:schemeClr val="bg2"/>
              </a:solidFill>
            </a:endParaRPr>
          </a:p>
        </p:txBody>
      </p:sp>
      <p:sp>
        <p:nvSpPr>
          <p:cNvPr id="5" name="Subtitle 4"/>
          <p:cNvSpPr>
            <a:spLocks noGrp="1"/>
          </p:cNvSpPr>
          <p:nvPr>
            <p:ph type="subTitle" idx="1"/>
          </p:nvPr>
        </p:nvSpPr>
        <p:spPr>
          <a:xfrm>
            <a:off x="1752600" y="5821065"/>
            <a:ext cx="5943600" cy="351135"/>
          </a:xfrm>
        </p:spPr>
        <p:txBody>
          <a:bodyPr/>
          <a:lstStyle/>
          <a:p>
            <a:pPr lvl="0" algn="l"/>
            <a:r>
              <a:rPr lang="en-US" sz="1050" b="0" dirty="0">
                <a:solidFill>
                  <a:schemeClr val="tx1"/>
                </a:solidFill>
              </a:rPr>
              <a:t>The findings and conclusions in this report are those of the authors and do not necessarily represent the official position of the  Centers for Disease Control and Prevention.</a:t>
            </a:r>
          </a:p>
        </p:txBody>
      </p:sp>
      <p:pic>
        <p:nvPicPr>
          <p:cNvPr id="8" name="Picture 7" descr="Logos of the United States Department of Health and Human Services and the Centers for Disease Control and Prevention&#10;"/>
          <p:cNvPicPr>
            <a:picLocks noChangeAspect="1"/>
          </p:cNvPicPr>
          <p:nvPr/>
        </p:nvPicPr>
        <p:blipFill>
          <a:blip r:embed="rId3" cstate="screen"/>
          <a:stretch>
            <a:fillRect/>
          </a:stretch>
        </p:blipFill>
        <p:spPr>
          <a:xfrm>
            <a:off x="7715250" y="5715000"/>
            <a:ext cx="142875" cy="142875"/>
          </a:xfrm>
          <a:prstGeom prst="rect">
            <a:avLst/>
          </a:prstGeom>
        </p:spPr>
      </p:pic>
      <p:sp>
        <p:nvSpPr>
          <p:cNvPr id="7" name="Rectangle 2"/>
          <p:cNvSpPr>
            <a:spLocks noChangeArrowheads="1"/>
          </p:cNvSpPr>
          <p:nvPr/>
        </p:nvSpPr>
        <p:spPr bwMode="auto">
          <a:xfrm>
            <a:off x="1485900" y="304800"/>
            <a:ext cx="6172200" cy="854869"/>
          </a:xfrm>
          <a:prstGeom prst="rect">
            <a:avLst/>
          </a:prstGeom>
          <a:noFill/>
          <a:ln w="9525">
            <a:noFill/>
            <a:miter lim="800000"/>
            <a:headEnd/>
            <a:tailEnd/>
          </a:ln>
          <a:effectLst/>
        </p:spPr>
        <p:txBody>
          <a:bodyPr lIns="69056" tIns="34529" rIns="69056" bIns="34529" anchor="ctr"/>
          <a:lstStyle/>
          <a:p>
            <a:pPr algn="ctr" eaLnBrk="1" hangingPunct="1"/>
            <a:r>
              <a:rPr lang="en-US" sz="3600" b="1" dirty="0">
                <a:solidFill>
                  <a:srgbClr val="FFCC00"/>
                </a:solidFill>
              </a:rPr>
              <a:t>Thank You</a:t>
            </a:r>
          </a:p>
        </p:txBody>
      </p:sp>
      <p:sp>
        <p:nvSpPr>
          <p:cNvPr id="3" name="Text Placeholder 2"/>
          <p:cNvSpPr>
            <a:spLocks noGrp="1"/>
          </p:cNvSpPr>
          <p:nvPr>
            <p:ph type="body" sz="quarter" idx="11"/>
          </p:nvPr>
        </p:nvSpPr>
        <p:spPr/>
        <p:txBody>
          <a:bodyPr/>
          <a:lstStyle/>
          <a:p>
            <a:endParaRPr lang="en-US"/>
          </a:p>
        </p:txBody>
      </p:sp>
      <p:sp>
        <p:nvSpPr>
          <p:cNvPr id="4" name="Text Placeholder 3"/>
          <p:cNvSpPr>
            <a:spLocks noGrp="1"/>
          </p:cNvSpPr>
          <p:nvPr>
            <p:ph type="body" sz="quarter" idx="12"/>
          </p:nvPr>
        </p:nvSpPr>
        <p:spPr/>
        <p:txBody>
          <a:bodyPr/>
          <a:lstStyle/>
          <a:p>
            <a:endParaRPr lang="en-US"/>
          </a:p>
        </p:txBody>
      </p:sp>
    </p:spTree>
    <p:extLst>
      <p:ext uri="{BB962C8B-B14F-4D97-AF65-F5344CB8AC3E}">
        <p14:creationId xmlns:p14="http://schemas.microsoft.com/office/powerpoint/2010/main" val="383557184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p:cNvSpPr>
          <p:nvPr/>
        </p:nvSpPr>
        <p:spPr bwMode="auto">
          <a:xfrm rot="5459999">
            <a:off x="7447359" y="2954611"/>
            <a:ext cx="1580555"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9pPr>
          </a:lstStyle>
          <a:p>
            <a:pPr algn="ctr" eaLnBrk="1" hangingPunct="1"/>
            <a:r>
              <a:rPr lang="en-US" altLang="en-US" sz="1100" dirty="0">
                <a:solidFill>
                  <a:srgbClr val="FFFFFF">
                    <a:lumMod val="85000"/>
                  </a:srgbClr>
                </a:solidFill>
              </a:rPr>
              <a:t>CO</a:t>
            </a:r>
            <a:r>
              <a:rPr lang="en-US" altLang="en-US" sz="1100" baseline="-6000" dirty="0">
                <a:solidFill>
                  <a:srgbClr val="FFFFFF">
                    <a:lumMod val="85000"/>
                  </a:srgbClr>
                </a:solidFill>
              </a:rPr>
              <a:t>2 </a:t>
            </a:r>
            <a:r>
              <a:rPr lang="en-US" altLang="en-US" sz="1100" dirty="0">
                <a:solidFill>
                  <a:srgbClr val="FFFFFF">
                    <a:lumMod val="85000"/>
                  </a:srgbClr>
                </a:solidFill>
              </a:rPr>
              <a:t>Concentration</a:t>
            </a:r>
          </a:p>
        </p:txBody>
      </p:sp>
      <p:sp>
        <p:nvSpPr>
          <p:cNvPr id="78851" name="Freeform 2"/>
          <p:cNvSpPr>
            <a:spLocks/>
          </p:cNvSpPr>
          <p:nvPr/>
        </p:nvSpPr>
        <p:spPr bwMode="auto">
          <a:xfrm>
            <a:off x="1225600" y="1859608"/>
            <a:ext cx="6605736" cy="2083966"/>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2147483647 w 21600"/>
              <a:gd name="T49" fmla="*/ 2147483647 h 21600"/>
              <a:gd name="T50" fmla="*/ 2147483647 w 21600"/>
              <a:gd name="T51" fmla="*/ 2147483647 h 21600"/>
              <a:gd name="T52" fmla="*/ 2147483647 w 21600"/>
              <a:gd name="T53" fmla="*/ 2147483647 h 21600"/>
              <a:gd name="T54" fmla="*/ 2147483647 w 21600"/>
              <a:gd name="T55" fmla="*/ 2147483647 h 21600"/>
              <a:gd name="T56" fmla="*/ 2147483647 w 21600"/>
              <a:gd name="T57" fmla="*/ 2147483647 h 21600"/>
              <a:gd name="T58" fmla="*/ 2147483647 w 21600"/>
              <a:gd name="T59" fmla="*/ 2147483647 h 21600"/>
              <a:gd name="T60" fmla="*/ 2147483647 w 21600"/>
              <a:gd name="T61" fmla="*/ 2147483647 h 21600"/>
              <a:gd name="T62" fmla="*/ 2147483647 w 21600"/>
              <a:gd name="T63" fmla="*/ 2147483647 h 21600"/>
              <a:gd name="T64" fmla="*/ 2147483647 w 21600"/>
              <a:gd name="T65" fmla="*/ 2147483647 h 21600"/>
              <a:gd name="T66" fmla="*/ 2147483647 w 21600"/>
              <a:gd name="T67" fmla="*/ 2147483647 h 21600"/>
              <a:gd name="T68" fmla="*/ 2147483647 w 21600"/>
              <a:gd name="T69" fmla="*/ 2147483647 h 21600"/>
              <a:gd name="T70" fmla="*/ 2147483647 w 21600"/>
              <a:gd name="T71" fmla="*/ 2147483647 h 21600"/>
              <a:gd name="T72" fmla="*/ 2147483647 w 21600"/>
              <a:gd name="T73" fmla="*/ 2147483647 h 21600"/>
              <a:gd name="T74" fmla="*/ 2147483647 w 21600"/>
              <a:gd name="T75" fmla="*/ 2147483647 h 21600"/>
              <a:gd name="T76" fmla="*/ 2147483647 w 21600"/>
              <a:gd name="T77" fmla="*/ 2147483647 h 21600"/>
              <a:gd name="T78" fmla="*/ 2147483647 w 21600"/>
              <a:gd name="T79" fmla="*/ 2147483647 h 21600"/>
              <a:gd name="T80" fmla="*/ 2147483647 w 21600"/>
              <a:gd name="T81" fmla="*/ 2147483647 h 21600"/>
              <a:gd name="T82" fmla="*/ 2147483647 w 21600"/>
              <a:gd name="T83" fmla="*/ 2147483647 h 21600"/>
              <a:gd name="T84" fmla="*/ 2147483647 w 21600"/>
              <a:gd name="T85" fmla="*/ 2147483647 h 21600"/>
              <a:gd name="T86" fmla="*/ 2147483647 w 21600"/>
              <a:gd name="T87" fmla="*/ 2147483647 h 21600"/>
              <a:gd name="T88" fmla="*/ 2147483647 w 21600"/>
              <a:gd name="T89" fmla="*/ 2147483647 h 21600"/>
              <a:gd name="T90" fmla="*/ 2147483647 w 21600"/>
              <a:gd name="T91" fmla="*/ 2147483647 h 21600"/>
              <a:gd name="T92" fmla="*/ 2147483647 w 21600"/>
              <a:gd name="T93" fmla="*/ 2147483647 h 21600"/>
              <a:gd name="T94" fmla="*/ 2147483647 w 21600"/>
              <a:gd name="T95" fmla="*/ 2147483647 h 21600"/>
              <a:gd name="T96" fmla="*/ 2147483647 w 21600"/>
              <a:gd name="T97" fmla="*/ 2147483647 h 21600"/>
              <a:gd name="T98" fmla="*/ 2147483647 w 21600"/>
              <a:gd name="T99" fmla="*/ 2147483647 h 21600"/>
              <a:gd name="T100" fmla="*/ 2147483647 w 21600"/>
              <a:gd name="T101" fmla="*/ 2147483647 h 21600"/>
              <a:gd name="T102" fmla="*/ 2147483647 w 21600"/>
              <a:gd name="T103" fmla="*/ 2147483647 h 21600"/>
              <a:gd name="T104" fmla="*/ 2147483647 w 21600"/>
              <a:gd name="T105" fmla="*/ 2147483647 h 21600"/>
              <a:gd name="T106" fmla="*/ 2147483647 w 21600"/>
              <a:gd name="T107" fmla="*/ 2147483647 h 21600"/>
              <a:gd name="T108" fmla="*/ 2147483647 w 21600"/>
              <a:gd name="T109" fmla="*/ 2147483647 h 21600"/>
              <a:gd name="T110" fmla="*/ 2147483647 w 21600"/>
              <a:gd name="T111" fmla="*/ 2147483647 h 21600"/>
              <a:gd name="T112" fmla="*/ 2147483647 w 21600"/>
              <a:gd name="T113" fmla="*/ 2147483647 h 21600"/>
              <a:gd name="T114" fmla="*/ 2147483647 w 21600"/>
              <a:gd name="T115" fmla="*/ 2147483647 h 21600"/>
              <a:gd name="T116" fmla="*/ 2147483647 w 21600"/>
              <a:gd name="T117" fmla="*/ 2147483647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600"/>
              <a:gd name="T178" fmla="*/ 0 h 21600"/>
              <a:gd name="T179" fmla="*/ 21600 w 21600"/>
              <a:gd name="T180" fmla="*/ 21600 h 216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600" h="21600">
                <a:moveTo>
                  <a:pt x="0" y="18175"/>
                </a:moveTo>
                <a:lnTo>
                  <a:pt x="58" y="18669"/>
                </a:lnTo>
                <a:lnTo>
                  <a:pt x="97" y="17496"/>
                </a:lnTo>
                <a:lnTo>
                  <a:pt x="97" y="16817"/>
                </a:lnTo>
                <a:lnTo>
                  <a:pt x="136" y="15953"/>
                </a:lnTo>
                <a:lnTo>
                  <a:pt x="175" y="15336"/>
                </a:lnTo>
                <a:lnTo>
                  <a:pt x="175" y="14102"/>
                </a:lnTo>
                <a:lnTo>
                  <a:pt x="195" y="13793"/>
                </a:lnTo>
                <a:lnTo>
                  <a:pt x="234" y="13114"/>
                </a:lnTo>
                <a:lnTo>
                  <a:pt x="234" y="12374"/>
                </a:lnTo>
                <a:lnTo>
                  <a:pt x="253" y="11695"/>
                </a:lnTo>
                <a:lnTo>
                  <a:pt x="273" y="9905"/>
                </a:lnTo>
                <a:lnTo>
                  <a:pt x="292" y="9041"/>
                </a:lnTo>
                <a:lnTo>
                  <a:pt x="273" y="8609"/>
                </a:lnTo>
                <a:lnTo>
                  <a:pt x="292" y="8054"/>
                </a:lnTo>
                <a:lnTo>
                  <a:pt x="331" y="6511"/>
                </a:lnTo>
                <a:lnTo>
                  <a:pt x="370" y="7437"/>
                </a:lnTo>
                <a:lnTo>
                  <a:pt x="389" y="8177"/>
                </a:lnTo>
                <a:lnTo>
                  <a:pt x="389" y="8856"/>
                </a:lnTo>
                <a:lnTo>
                  <a:pt x="467" y="8486"/>
                </a:lnTo>
                <a:lnTo>
                  <a:pt x="487" y="8979"/>
                </a:lnTo>
                <a:lnTo>
                  <a:pt x="506" y="9350"/>
                </a:lnTo>
                <a:lnTo>
                  <a:pt x="584" y="8918"/>
                </a:lnTo>
                <a:lnTo>
                  <a:pt x="623" y="9350"/>
                </a:lnTo>
                <a:lnTo>
                  <a:pt x="623" y="9843"/>
                </a:lnTo>
                <a:lnTo>
                  <a:pt x="623" y="10214"/>
                </a:lnTo>
                <a:lnTo>
                  <a:pt x="672" y="9813"/>
                </a:lnTo>
                <a:lnTo>
                  <a:pt x="662" y="10553"/>
                </a:lnTo>
                <a:lnTo>
                  <a:pt x="691" y="10245"/>
                </a:lnTo>
                <a:lnTo>
                  <a:pt x="681" y="11016"/>
                </a:lnTo>
                <a:lnTo>
                  <a:pt x="691" y="11726"/>
                </a:lnTo>
                <a:lnTo>
                  <a:pt x="720" y="11510"/>
                </a:lnTo>
                <a:lnTo>
                  <a:pt x="750" y="10245"/>
                </a:lnTo>
                <a:lnTo>
                  <a:pt x="779" y="10646"/>
                </a:lnTo>
                <a:lnTo>
                  <a:pt x="788" y="11047"/>
                </a:lnTo>
                <a:lnTo>
                  <a:pt x="788" y="11386"/>
                </a:lnTo>
                <a:lnTo>
                  <a:pt x="788" y="11911"/>
                </a:lnTo>
                <a:lnTo>
                  <a:pt x="798" y="12405"/>
                </a:lnTo>
                <a:lnTo>
                  <a:pt x="808" y="13207"/>
                </a:lnTo>
                <a:lnTo>
                  <a:pt x="837" y="12929"/>
                </a:lnTo>
                <a:lnTo>
                  <a:pt x="837" y="13762"/>
                </a:lnTo>
                <a:lnTo>
                  <a:pt x="866" y="14534"/>
                </a:lnTo>
                <a:lnTo>
                  <a:pt x="905" y="13886"/>
                </a:lnTo>
                <a:lnTo>
                  <a:pt x="905" y="12960"/>
                </a:lnTo>
                <a:lnTo>
                  <a:pt x="934" y="12682"/>
                </a:lnTo>
                <a:lnTo>
                  <a:pt x="964" y="12281"/>
                </a:lnTo>
                <a:lnTo>
                  <a:pt x="983" y="13176"/>
                </a:lnTo>
                <a:lnTo>
                  <a:pt x="973" y="14194"/>
                </a:lnTo>
                <a:lnTo>
                  <a:pt x="1012" y="15675"/>
                </a:lnTo>
                <a:lnTo>
                  <a:pt x="1032" y="15243"/>
                </a:lnTo>
                <a:lnTo>
                  <a:pt x="1032" y="14534"/>
                </a:lnTo>
                <a:lnTo>
                  <a:pt x="1042" y="14256"/>
                </a:lnTo>
                <a:lnTo>
                  <a:pt x="1071" y="13762"/>
                </a:lnTo>
                <a:lnTo>
                  <a:pt x="1119" y="13546"/>
                </a:lnTo>
                <a:lnTo>
                  <a:pt x="1129" y="14194"/>
                </a:lnTo>
                <a:lnTo>
                  <a:pt x="1139" y="14997"/>
                </a:lnTo>
                <a:lnTo>
                  <a:pt x="1158" y="15737"/>
                </a:lnTo>
                <a:lnTo>
                  <a:pt x="1168" y="16447"/>
                </a:lnTo>
                <a:lnTo>
                  <a:pt x="1207" y="16694"/>
                </a:lnTo>
                <a:lnTo>
                  <a:pt x="1197" y="17465"/>
                </a:lnTo>
                <a:lnTo>
                  <a:pt x="1246" y="17342"/>
                </a:lnTo>
                <a:lnTo>
                  <a:pt x="1236" y="18206"/>
                </a:lnTo>
                <a:lnTo>
                  <a:pt x="1285" y="18453"/>
                </a:lnTo>
                <a:lnTo>
                  <a:pt x="1275" y="18792"/>
                </a:lnTo>
                <a:lnTo>
                  <a:pt x="1285" y="19101"/>
                </a:lnTo>
                <a:lnTo>
                  <a:pt x="1324" y="19409"/>
                </a:lnTo>
                <a:lnTo>
                  <a:pt x="1343" y="19965"/>
                </a:lnTo>
                <a:lnTo>
                  <a:pt x="1382" y="20181"/>
                </a:lnTo>
                <a:lnTo>
                  <a:pt x="1411" y="19563"/>
                </a:lnTo>
                <a:lnTo>
                  <a:pt x="1441" y="20150"/>
                </a:lnTo>
                <a:lnTo>
                  <a:pt x="1460" y="19810"/>
                </a:lnTo>
                <a:lnTo>
                  <a:pt x="1519" y="19779"/>
                </a:lnTo>
                <a:lnTo>
                  <a:pt x="1538" y="20242"/>
                </a:lnTo>
                <a:lnTo>
                  <a:pt x="1587" y="20427"/>
                </a:lnTo>
                <a:lnTo>
                  <a:pt x="1596" y="20829"/>
                </a:lnTo>
                <a:lnTo>
                  <a:pt x="1616" y="19255"/>
                </a:lnTo>
                <a:lnTo>
                  <a:pt x="1626" y="17126"/>
                </a:lnTo>
                <a:lnTo>
                  <a:pt x="1626" y="16725"/>
                </a:lnTo>
                <a:lnTo>
                  <a:pt x="1635" y="15645"/>
                </a:lnTo>
                <a:lnTo>
                  <a:pt x="1665" y="14873"/>
                </a:lnTo>
                <a:lnTo>
                  <a:pt x="1674" y="15490"/>
                </a:lnTo>
                <a:lnTo>
                  <a:pt x="1684" y="16077"/>
                </a:lnTo>
                <a:lnTo>
                  <a:pt x="1733" y="16539"/>
                </a:lnTo>
                <a:lnTo>
                  <a:pt x="1742" y="16046"/>
                </a:lnTo>
                <a:lnTo>
                  <a:pt x="1752" y="15521"/>
                </a:lnTo>
                <a:lnTo>
                  <a:pt x="1801" y="15768"/>
                </a:lnTo>
                <a:lnTo>
                  <a:pt x="1811" y="16138"/>
                </a:lnTo>
                <a:lnTo>
                  <a:pt x="1869" y="15830"/>
                </a:lnTo>
                <a:lnTo>
                  <a:pt x="1888" y="16107"/>
                </a:lnTo>
                <a:lnTo>
                  <a:pt x="1918" y="15830"/>
                </a:lnTo>
                <a:lnTo>
                  <a:pt x="1966" y="16046"/>
                </a:lnTo>
                <a:lnTo>
                  <a:pt x="1995" y="15737"/>
                </a:lnTo>
                <a:lnTo>
                  <a:pt x="1995" y="15429"/>
                </a:lnTo>
                <a:lnTo>
                  <a:pt x="2034" y="15089"/>
                </a:lnTo>
                <a:lnTo>
                  <a:pt x="2064" y="14472"/>
                </a:lnTo>
                <a:lnTo>
                  <a:pt x="2103" y="14873"/>
                </a:lnTo>
                <a:lnTo>
                  <a:pt x="2112" y="15645"/>
                </a:lnTo>
                <a:lnTo>
                  <a:pt x="2122" y="17558"/>
                </a:lnTo>
                <a:lnTo>
                  <a:pt x="2151" y="18854"/>
                </a:lnTo>
                <a:lnTo>
                  <a:pt x="2190" y="19409"/>
                </a:lnTo>
                <a:lnTo>
                  <a:pt x="2210" y="17990"/>
                </a:lnTo>
                <a:lnTo>
                  <a:pt x="2210" y="15953"/>
                </a:lnTo>
                <a:lnTo>
                  <a:pt x="2249" y="15398"/>
                </a:lnTo>
                <a:lnTo>
                  <a:pt x="2249" y="12837"/>
                </a:lnTo>
                <a:lnTo>
                  <a:pt x="2297" y="13022"/>
                </a:lnTo>
                <a:lnTo>
                  <a:pt x="2326" y="13639"/>
                </a:lnTo>
                <a:lnTo>
                  <a:pt x="2385" y="13546"/>
                </a:lnTo>
                <a:lnTo>
                  <a:pt x="2404" y="13330"/>
                </a:lnTo>
                <a:lnTo>
                  <a:pt x="2434" y="13053"/>
                </a:lnTo>
                <a:lnTo>
                  <a:pt x="2463" y="12497"/>
                </a:lnTo>
                <a:lnTo>
                  <a:pt x="2472" y="12250"/>
                </a:lnTo>
                <a:lnTo>
                  <a:pt x="2502" y="11664"/>
                </a:lnTo>
                <a:lnTo>
                  <a:pt x="2541" y="11942"/>
                </a:lnTo>
                <a:lnTo>
                  <a:pt x="2550" y="11448"/>
                </a:lnTo>
                <a:lnTo>
                  <a:pt x="2570" y="10985"/>
                </a:lnTo>
                <a:lnTo>
                  <a:pt x="2599" y="11201"/>
                </a:lnTo>
                <a:lnTo>
                  <a:pt x="2628" y="11664"/>
                </a:lnTo>
                <a:lnTo>
                  <a:pt x="2648" y="11942"/>
                </a:lnTo>
                <a:lnTo>
                  <a:pt x="2677" y="12127"/>
                </a:lnTo>
                <a:lnTo>
                  <a:pt x="2696" y="12343"/>
                </a:lnTo>
                <a:lnTo>
                  <a:pt x="2726" y="12189"/>
                </a:lnTo>
                <a:lnTo>
                  <a:pt x="2726" y="12003"/>
                </a:lnTo>
                <a:lnTo>
                  <a:pt x="2726" y="11571"/>
                </a:lnTo>
                <a:lnTo>
                  <a:pt x="2745" y="11294"/>
                </a:lnTo>
                <a:lnTo>
                  <a:pt x="2755" y="10769"/>
                </a:lnTo>
                <a:lnTo>
                  <a:pt x="2803" y="10337"/>
                </a:lnTo>
                <a:lnTo>
                  <a:pt x="2823" y="11016"/>
                </a:lnTo>
                <a:lnTo>
                  <a:pt x="2852" y="10553"/>
                </a:lnTo>
                <a:lnTo>
                  <a:pt x="2872" y="11078"/>
                </a:lnTo>
                <a:lnTo>
                  <a:pt x="2911" y="10553"/>
                </a:lnTo>
                <a:lnTo>
                  <a:pt x="2920" y="11078"/>
                </a:lnTo>
                <a:lnTo>
                  <a:pt x="2930" y="9936"/>
                </a:lnTo>
                <a:lnTo>
                  <a:pt x="2979" y="9843"/>
                </a:lnTo>
                <a:lnTo>
                  <a:pt x="2979" y="10615"/>
                </a:lnTo>
                <a:lnTo>
                  <a:pt x="3018" y="10862"/>
                </a:lnTo>
                <a:lnTo>
                  <a:pt x="3018" y="11201"/>
                </a:lnTo>
                <a:lnTo>
                  <a:pt x="3018" y="11417"/>
                </a:lnTo>
                <a:lnTo>
                  <a:pt x="3037" y="11973"/>
                </a:lnTo>
                <a:lnTo>
                  <a:pt x="3047" y="12497"/>
                </a:lnTo>
                <a:lnTo>
                  <a:pt x="3076" y="12713"/>
                </a:lnTo>
                <a:lnTo>
                  <a:pt x="3076" y="13392"/>
                </a:lnTo>
                <a:lnTo>
                  <a:pt x="3095" y="13855"/>
                </a:lnTo>
                <a:lnTo>
                  <a:pt x="3134" y="13423"/>
                </a:lnTo>
                <a:lnTo>
                  <a:pt x="3144" y="13886"/>
                </a:lnTo>
                <a:lnTo>
                  <a:pt x="3193" y="14102"/>
                </a:lnTo>
                <a:lnTo>
                  <a:pt x="3193" y="13577"/>
                </a:lnTo>
                <a:lnTo>
                  <a:pt x="3212" y="12991"/>
                </a:lnTo>
                <a:lnTo>
                  <a:pt x="3241" y="12837"/>
                </a:lnTo>
                <a:lnTo>
                  <a:pt x="3241" y="12497"/>
                </a:lnTo>
                <a:lnTo>
                  <a:pt x="3261" y="11510"/>
                </a:lnTo>
                <a:lnTo>
                  <a:pt x="3300" y="11726"/>
                </a:lnTo>
                <a:lnTo>
                  <a:pt x="3300" y="12312"/>
                </a:lnTo>
                <a:lnTo>
                  <a:pt x="3310" y="13238"/>
                </a:lnTo>
                <a:lnTo>
                  <a:pt x="3368" y="13361"/>
                </a:lnTo>
                <a:lnTo>
                  <a:pt x="3358" y="13855"/>
                </a:lnTo>
                <a:lnTo>
                  <a:pt x="3358" y="14410"/>
                </a:lnTo>
                <a:lnTo>
                  <a:pt x="3407" y="14472"/>
                </a:lnTo>
                <a:lnTo>
                  <a:pt x="3387" y="15151"/>
                </a:lnTo>
                <a:lnTo>
                  <a:pt x="3407" y="16385"/>
                </a:lnTo>
                <a:lnTo>
                  <a:pt x="3426" y="16971"/>
                </a:lnTo>
                <a:lnTo>
                  <a:pt x="3436" y="17650"/>
                </a:lnTo>
                <a:lnTo>
                  <a:pt x="3485" y="17619"/>
                </a:lnTo>
                <a:lnTo>
                  <a:pt x="3475" y="18021"/>
                </a:lnTo>
                <a:lnTo>
                  <a:pt x="3485" y="18545"/>
                </a:lnTo>
                <a:lnTo>
                  <a:pt x="3514" y="19224"/>
                </a:lnTo>
                <a:lnTo>
                  <a:pt x="3524" y="20366"/>
                </a:lnTo>
                <a:lnTo>
                  <a:pt x="3553" y="20921"/>
                </a:lnTo>
                <a:lnTo>
                  <a:pt x="3563" y="21600"/>
                </a:lnTo>
                <a:lnTo>
                  <a:pt x="3592" y="21353"/>
                </a:lnTo>
                <a:lnTo>
                  <a:pt x="3582" y="20458"/>
                </a:lnTo>
                <a:lnTo>
                  <a:pt x="3631" y="20366"/>
                </a:lnTo>
                <a:lnTo>
                  <a:pt x="3631" y="18360"/>
                </a:lnTo>
                <a:lnTo>
                  <a:pt x="3670" y="18082"/>
                </a:lnTo>
                <a:lnTo>
                  <a:pt x="3738" y="18051"/>
                </a:lnTo>
                <a:lnTo>
                  <a:pt x="3738" y="19039"/>
                </a:lnTo>
                <a:lnTo>
                  <a:pt x="3787" y="19810"/>
                </a:lnTo>
                <a:lnTo>
                  <a:pt x="3777" y="19162"/>
                </a:lnTo>
                <a:lnTo>
                  <a:pt x="3816" y="18885"/>
                </a:lnTo>
                <a:lnTo>
                  <a:pt x="3816" y="18638"/>
                </a:lnTo>
                <a:lnTo>
                  <a:pt x="3826" y="18237"/>
                </a:lnTo>
                <a:lnTo>
                  <a:pt x="3845" y="16941"/>
                </a:lnTo>
                <a:lnTo>
                  <a:pt x="3884" y="17064"/>
                </a:lnTo>
                <a:lnTo>
                  <a:pt x="3894" y="17866"/>
                </a:lnTo>
                <a:lnTo>
                  <a:pt x="3923" y="18267"/>
                </a:lnTo>
                <a:lnTo>
                  <a:pt x="3952" y="19317"/>
                </a:lnTo>
                <a:lnTo>
                  <a:pt x="3981" y="18206"/>
                </a:lnTo>
                <a:lnTo>
                  <a:pt x="4010" y="18854"/>
                </a:lnTo>
                <a:lnTo>
                  <a:pt x="4030" y="18021"/>
                </a:lnTo>
                <a:lnTo>
                  <a:pt x="4059" y="17589"/>
                </a:lnTo>
                <a:lnTo>
                  <a:pt x="4079" y="18051"/>
                </a:lnTo>
                <a:lnTo>
                  <a:pt x="4118" y="18391"/>
                </a:lnTo>
                <a:lnTo>
                  <a:pt x="4147" y="18699"/>
                </a:lnTo>
                <a:lnTo>
                  <a:pt x="4176" y="17650"/>
                </a:lnTo>
                <a:lnTo>
                  <a:pt x="4205" y="17835"/>
                </a:lnTo>
                <a:lnTo>
                  <a:pt x="4244" y="18329"/>
                </a:lnTo>
                <a:lnTo>
                  <a:pt x="4273" y="18545"/>
                </a:lnTo>
                <a:lnTo>
                  <a:pt x="4312" y="18761"/>
                </a:lnTo>
                <a:lnTo>
                  <a:pt x="4332" y="18915"/>
                </a:lnTo>
                <a:lnTo>
                  <a:pt x="4351" y="17743"/>
                </a:lnTo>
                <a:lnTo>
                  <a:pt x="4380" y="18051"/>
                </a:lnTo>
                <a:lnTo>
                  <a:pt x="4419" y="17589"/>
                </a:lnTo>
                <a:lnTo>
                  <a:pt x="4478" y="18113"/>
                </a:lnTo>
                <a:lnTo>
                  <a:pt x="4507" y="17496"/>
                </a:lnTo>
                <a:lnTo>
                  <a:pt x="4536" y="16848"/>
                </a:lnTo>
                <a:lnTo>
                  <a:pt x="4565" y="16694"/>
                </a:lnTo>
                <a:lnTo>
                  <a:pt x="4604" y="17064"/>
                </a:lnTo>
                <a:lnTo>
                  <a:pt x="4643" y="15953"/>
                </a:lnTo>
                <a:lnTo>
                  <a:pt x="4663" y="14256"/>
                </a:lnTo>
                <a:lnTo>
                  <a:pt x="4682" y="12003"/>
                </a:lnTo>
                <a:lnTo>
                  <a:pt x="4702" y="10862"/>
                </a:lnTo>
                <a:lnTo>
                  <a:pt x="4711" y="10399"/>
                </a:lnTo>
                <a:lnTo>
                  <a:pt x="4770" y="10183"/>
                </a:lnTo>
                <a:lnTo>
                  <a:pt x="4809" y="9442"/>
                </a:lnTo>
                <a:lnTo>
                  <a:pt x="4848" y="9041"/>
                </a:lnTo>
                <a:lnTo>
                  <a:pt x="4887" y="8609"/>
                </a:lnTo>
                <a:lnTo>
                  <a:pt x="4906" y="7838"/>
                </a:lnTo>
                <a:lnTo>
                  <a:pt x="4964" y="7807"/>
                </a:lnTo>
                <a:lnTo>
                  <a:pt x="5013" y="7560"/>
                </a:lnTo>
                <a:lnTo>
                  <a:pt x="5013" y="7221"/>
                </a:lnTo>
                <a:lnTo>
                  <a:pt x="5052" y="6881"/>
                </a:lnTo>
                <a:lnTo>
                  <a:pt x="5071" y="6542"/>
                </a:lnTo>
                <a:lnTo>
                  <a:pt x="5091" y="6943"/>
                </a:lnTo>
                <a:lnTo>
                  <a:pt x="5110" y="6603"/>
                </a:lnTo>
                <a:lnTo>
                  <a:pt x="5130" y="7005"/>
                </a:lnTo>
                <a:lnTo>
                  <a:pt x="5179" y="6634"/>
                </a:lnTo>
                <a:lnTo>
                  <a:pt x="5188" y="7406"/>
                </a:lnTo>
                <a:lnTo>
                  <a:pt x="5227" y="8517"/>
                </a:lnTo>
                <a:lnTo>
                  <a:pt x="5256" y="9257"/>
                </a:lnTo>
                <a:lnTo>
                  <a:pt x="5295" y="10090"/>
                </a:lnTo>
                <a:lnTo>
                  <a:pt x="5334" y="10337"/>
                </a:lnTo>
                <a:lnTo>
                  <a:pt x="5373" y="11201"/>
                </a:lnTo>
                <a:lnTo>
                  <a:pt x="5422" y="11757"/>
                </a:lnTo>
                <a:lnTo>
                  <a:pt x="5422" y="12374"/>
                </a:lnTo>
                <a:lnTo>
                  <a:pt x="5441" y="13515"/>
                </a:lnTo>
                <a:lnTo>
                  <a:pt x="5490" y="13947"/>
                </a:lnTo>
                <a:lnTo>
                  <a:pt x="5510" y="13145"/>
                </a:lnTo>
                <a:lnTo>
                  <a:pt x="5519" y="11170"/>
                </a:lnTo>
                <a:lnTo>
                  <a:pt x="5539" y="10306"/>
                </a:lnTo>
                <a:lnTo>
                  <a:pt x="5578" y="11109"/>
                </a:lnTo>
                <a:lnTo>
                  <a:pt x="5607" y="12343"/>
                </a:lnTo>
                <a:lnTo>
                  <a:pt x="5617" y="11695"/>
                </a:lnTo>
                <a:lnTo>
                  <a:pt x="5636" y="10461"/>
                </a:lnTo>
                <a:lnTo>
                  <a:pt x="5656" y="9381"/>
                </a:lnTo>
                <a:lnTo>
                  <a:pt x="5656" y="8578"/>
                </a:lnTo>
                <a:lnTo>
                  <a:pt x="5685" y="8177"/>
                </a:lnTo>
                <a:lnTo>
                  <a:pt x="5714" y="8918"/>
                </a:lnTo>
                <a:lnTo>
                  <a:pt x="5733" y="10183"/>
                </a:lnTo>
                <a:lnTo>
                  <a:pt x="5724" y="10893"/>
                </a:lnTo>
                <a:lnTo>
                  <a:pt x="5753" y="12312"/>
                </a:lnTo>
                <a:lnTo>
                  <a:pt x="5772" y="12682"/>
                </a:lnTo>
                <a:lnTo>
                  <a:pt x="5831" y="14935"/>
                </a:lnTo>
                <a:lnTo>
                  <a:pt x="5850" y="15614"/>
                </a:lnTo>
                <a:lnTo>
                  <a:pt x="5879" y="15089"/>
                </a:lnTo>
                <a:lnTo>
                  <a:pt x="5879" y="14133"/>
                </a:lnTo>
                <a:lnTo>
                  <a:pt x="5899" y="13423"/>
                </a:lnTo>
                <a:lnTo>
                  <a:pt x="5909" y="12466"/>
                </a:lnTo>
                <a:lnTo>
                  <a:pt x="5918" y="11633"/>
                </a:lnTo>
                <a:lnTo>
                  <a:pt x="5928" y="10615"/>
                </a:lnTo>
                <a:lnTo>
                  <a:pt x="5928" y="9195"/>
                </a:lnTo>
                <a:lnTo>
                  <a:pt x="5938" y="7807"/>
                </a:lnTo>
                <a:lnTo>
                  <a:pt x="5977" y="8424"/>
                </a:lnTo>
                <a:lnTo>
                  <a:pt x="5996" y="7745"/>
                </a:lnTo>
                <a:lnTo>
                  <a:pt x="6025" y="8146"/>
                </a:lnTo>
                <a:lnTo>
                  <a:pt x="6064" y="7776"/>
                </a:lnTo>
                <a:lnTo>
                  <a:pt x="6064" y="8455"/>
                </a:lnTo>
                <a:lnTo>
                  <a:pt x="6123" y="8023"/>
                </a:lnTo>
                <a:lnTo>
                  <a:pt x="6132" y="8763"/>
                </a:lnTo>
                <a:lnTo>
                  <a:pt x="6162" y="8979"/>
                </a:lnTo>
                <a:lnTo>
                  <a:pt x="6181" y="7930"/>
                </a:lnTo>
                <a:lnTo>
                  <a:pt x="6210" y="8362"/>
                </a:lnTo>
                <a:lnTo>
                  <a:pt x="6249" y="7992"/>
                </a:lnTo>
                <a:lnTo>
                  <a:pt x="6269" y="7745"/>
                </a:lnTo>
                <a:lnTo>
                  <a:pt x="6298" y="7437"/>
                </a:lnTo>
                <a:lnTo>
                  <a:pt x="6356" y="7591"/>
                </a:lnTo>
                <a:lnTo>
                  <a:pt x="6376" y="7899"/>
                </a:lnTo>
                <a:lnTo>
                  <a:pt x="6376" y="8177"/>
                </a:lnTo>
                <a:lnTo>
                  <a:pt x="6386" y="8578"/>
                </a:lnTo>
                <a:lnTo>
                  <a:pt x="6386" y="8979"/>
                </a:lnTo>
                <a:lnTo>
                  <a:pt x="6415" y="9535"/>
                </a:lnTo>
                <a:lnTo>
                  <a:pt x="6425" y="9936"/>
                </a:lnTo>
                <a:lnTo>
                  <a:pt x="6444" y="10893"/>
                </a:lnTo>
                <a:lnTo>
                  <a:pt x="6454" y="11386"/>
                </a:lnTo>
                <a:lnTo>
                  <a:pt x="6493" y="12034"/>
                </a:lnTo>
                <a:lnTo>
                  <a:pt x="6522" y="11695"/>
                </a:lnTo>
                <a:lnTo>
                  <a:pt x="6532" y="10954"/>
                </a:lnTo>
                <a:lnTo>
                  <a:pt x="6551" y="10275"/>
                </a:lnTo>
                <a:lnTo>
                  <a:pt x="6561" y="9905"/>
                </a:lnTo>
                <a:lnTo>
                  <a:pt x="6590" y="8085"/>
                </a:lnTo>
                <a:lnTo>
                  <a:pt x="6619" y="9381"/>
                </a:lnTo>
                <a:lnTo>
                  <a:pt x="6629" y="9843"/>
                </a:lnTo>
                <a:lnTo>
                  <a:pt x="6639" y="11016"/>
                </a:lnTo>
                <a:lnTo>
                  <a:pt x="6658" y="12250"/>
                </a:lnTo>
                <a:lnTo>
                  <a:pt x="6639" y="12651"/>
                </a:lnTo>
                <a:lnTo>
                  <a:pt x="6687" y="12929"/>
                </a:lnTo>
                <a:lnTo>
                  <a:pt x="6736" y="12281"/>
                </a:lnTo>
                <a:lnTo>
                  <a:pt x="6746" y="13114"/>
                </a:lnTo>
                <a:lnTo>
                  <a:pt x="6775" y="13454"/>
                </a:lnTo>
                <a:lnTo>
                  <a:pt x="6775" y="14194"/>
                </a:lnTo>
                <a:lnTo>
                  <a:pt x="6814" y="14472"/>
                </a:lnTo>
                <a:lnTo>
                  <a:pt x="6814" y="15274"/>
                </a:lnTo>
                <a:lnTo>
                  <a:pt x="6833" y="16385"/>
                </a:lnTo>
                <a:lnTo>
                  <a:pt x="6863" y="15953"/>
                </a:lnTo>
                <a:lnTo>
                  <a:pt x="6892" y="15120"/>
                </a:lnTo>
                <a:lnTo>
                  <a:pt x="6960" y="14873"/>
                </a:lnTo>
                <a:lnTo>
                  <a:pt x="6989" y="15336"/>
                </a:lnTo>
                <a:lnTo>
                  <a:pt x="7009" y="16107"/>
                </a:lnTo>
                <a:lnTo>
                  <a:pt x="7047" y="15830"/>
                </a:lnTo>
                <a:lnTo>
                  <a:pt x="7067" y="14842"/>
                </a:lnTo>
                <a:lnTo>
                  <a:pt x="7116" y="14503"/>
                </a:lnTo>
                <a:lnTo>
                  <a:pt x="7135" y="15675"/>
                </a:lnTo>
                <a:lnTo>
                  <a:pt x="7174" y="15953"/>
                </a:lnTo>
                <a:lnTo>
                  <a:pt x="7194" y="16848"/>
                </a:lnTo>
                <a:lnTo>
                  <a:pt x="7242" y="18391"/>
                </a:lnTo>
                <a:lnTo>
                  <a:pt x="7271" y="17805"/>
                </a:lnTo>
                <a:lnTo>
                  <a:pt x="7281" y="17558"/>
                </a:lnTo>
                <a:lnTo>
                  <a:pt x="7301" y="16755"/>
                </a:lnTo>
                <a:lnTo>
                  <a:pt x="7301" y="15922"/>
                </a:lnTo>
                <a:lnTo>
                  <a:pt x="7340" y="14842"/>
                </a:lnTo>
                <a:lnTo>
                  <a:pt x="7349" y="14318"/>
                </a:lnTo>
                <a:lnTo>
                  <a:pt x="7349" y="13207"/>
                </a:lnTo>
                <a:lnTo>
                  <a:pt x="7388" y="13083"/>
                </a:lnTo>
                <a:lnTo>
                  <a:pt x="7408" y="12898"/>
                </a:lnTo>
                <a:lnTo>
                  <a:pt x="7427" y="12435"/>
                </a:lnTo>
                <a:lnTo>
                  <a:pt x="7466" y="12003"/>
                </a:lnTo>
                <a:lnTo>
                  <a:pt x="7466" y="11602"/>
                </a:lnTo>
                <a:lnTo>
                  <a:pt x="7476" y="11047"/>
                </a:lnTo>
                <a:lnTo>
                  <a:pt x="7486" y="10677"/>
                </a:lnTo>
                <a:lnTo>
                  <a:pt x="7534" y="10461"/>
                </a:lnTo>
                <a:lnTo>
                  <a:pt x="7534" y="9597"/>
                </a:lnTo>
                <a:lnTo>
                  <a:pt x="7593" y="9319"/>
                </a:lnTo>
                <a:lnTo>
                  <a:pt x="7583" y="9010"/>
                </a:lnTo>
                <a:lnTo>
                  <a:pt x="7622" y="8578"/>
                </a:lnTo>
                <a:lnTo>
                  <a:pt x="7641" y="9103"/>
                </a:lnTo>
                <a:lnTo>
                  <a:pt x="7700" y="8702"/>
                </a:lnTo>
                <a:lnTo>
                  <a:pt x="7719" y="9411"/>
                </a:lnTo>
                <a:lnTo>
                  <a:pt x="7729" y="9689"/>
                </a:lnTo>
                <a:lnTo>
                  <a:pt x="7748" y="10121"/>
                </a:lnTo>
                <a:lnTo>
                  <a:pt x="7787" y="9627"/>
                </a:lnTo>
                <a:lnTo>
                  <a:pt x="7816" y="10738"/>
                </a:lnTo>
                <a:lnTo>
                  <a:pt x="7836" y="10491"/>
                </a:lnTo>
                <a:lnTo>
                  <a:pt x="7875" y="11078"/>
                </a:lnTo>
                <a:lnTo>
                  <a:pt x="7875" y="9905"/>
                </a:lnTo>
                <a:lnTo>
                  <a:pt x="7904" y="10553"/>
                </a:lnTo>
                <a:lnTo>
                  <a:pt x="7933" y="10183"/>
                </a:lnTo>
                <a:lnTo>
                  <a:pt x="7953" y="10615"/>
                </a:lnTo>
                <a:lnTo>
                  <a:pt x="7972" y="11047"/>
                </a:lnTo>
                <a:lnTo>
                  <a:pt x="8011" y="10862"/>
                </a:lnTo>
                <a:lnTo>
                  <a:pt x="8021" y="11325"/>
                </a:lnTo>
                <a:lnTo>
                  <a:pt x="8070" y="11571"/>
                </a:lnTo>
                <a:lnTo>
                  <a:pt x="8089" y="11973"/>
                </a:lnTo>
                <a:lnTo>
                  <a:pt x="8147" y="11510"/>
                </a:lnTo>
                <a:lnTo>
                  <a:pt x="8177" y="11170"/>
                </a:lnTo>
                <a:lnTo>
                  <a:pt x="8177" y="10553"/>
                </a:lnTo>
                <a:lnTo>
                  <a:pt x="8225" y="10275"/>
                </a:lnTo>
                <a:lnTo>
                  <a:pt x="8323" y="10029"/>
                </a:lnTo>
                <a:lnTo>
                  <a:pt x="8323" y="9288"/>
                </a:lnTo>
                <a:lnTo>
                  <a:pt x="8352" y="8825"/>
                </a:lnTo>
                <a:lnTo>
                  <a:pt x="8391" y="8393"/>
                </a:lnTo>
                <a:lnTo>
                  <a:pt x="8420" y="7745"/>
                </a:lnTo>
                <a:lnTo>
                  <a:pt x="8420" y="9504"/>
                </a:lnTo>
                <a:lnTo>
                  <a:pt x="8439" y="9720"/>
                </a:lnTo>
                <a:lnTo>
                  <a:pt x="8449" y="10430"/>
                </a:lnTo>
                <a:lnTo>
                  <a:pt x="8469" y="11170"/>
                </a:lnTo>
                <a:lnTo>
                  <a:pt x="8478" y="11448"/>
                </a:lnTo>
                <a:lnTo>
                  <a:pt x="8517" y="11078"/>
                </a:lnTo>
                <a:lnTo>
                  <a:pt x="8537" y="11386"/>
                </a:lnTo>
                <a:lnTo>
                  <a:pt x="8566" y="11541"/>
                </a:lnTo>
                <a:lnTo>
                  <a:pt x="8605" y="12158"/>
                </a:lnTo>
                <a:lnTo>
                  <a:pt x="8615" y="12867"/>
                </a:lnTo>
                <a:lnTo>
                  <a:pt x="8654" y="12713"/>
                </a:lnTo>
                <a:lnTo>
                  <a:pt x="8683" y="13546"/>
                </a:lnTo>
                <a:lnTo>
                  <a:pt x="8693" y="13238"/>
                </a:lnTo>
                <a:lnTo>
                  <a:pt x="8702" y="11417"/>
                </a:lnTo>
                <a:lnTo>
                  <a:pt x="8702" y="10522"/>
                </a:lnTo>
                <a:lnTo>
                  <a:pt x="8722" y="10090"/>
                </a:lnTo>
                <a:lnTo>
                  <a:pt x="8751" y="10553"/>
                </a:lnTo>
                <a:lnTo>
                  <a:pt x="8780" y="11139"/>
                </a:lnTo>
                <a:lnTo>
                  <a:pt x="8839" y="9782"/>
                </a:lnTo>
                <a:lnTo>
                  <a:pt x="8858" y="8949"/>
                </a:lnTo>
                <a:lnTo>
                  <a:pt x="8887" y="9350"/>
                </a:lnTo>
                <a:lnTo>
                  <a:pt x="8907" y="11109"/>
                </a:lnTo>
                <a:lnTo>
                  <a:pt x="8926" y="11818"/>
                </a:lnTo>
                <a:lnTo>
                  <a:pt x="8936" y="13577"/>
                </a:lnTo>
                <a:lnTo>
                  <a:pt x="8965" y="14163"/>
                </a:lnTo>
                <a:lnTo>
                  <a:pt x="8955" y="15645"/>
                </a:lnTo>
                <a:lnTo>
                  <a:pt x="8965" y="15799"/>
                </a:lnTo>
                <a:lnTo>
                  <a:pt x="9014" y="16169"/>
                </a:lnTo>
                <a:lnTo>
                  <a:pt x="9053" y="15984"/>
                </a:lnTo>
                <a:lnTo>
                  <a:pt x="9101" y="15336"/>
                </a:lnTo>
                <a:lnTo>
                  <a:pt x="9131" y="15027"/>
                </a:lnTo>
                <a:lnTo>
                  <a:pt x="9140" y="15830"/>
                </a:lnTo>
                <a:lnTo>
                  <a:pt x="9189" y="16786"/>
                </a:lnTo>
                <a:lnTo>
                  <a:pt x="9208" y="17743"/>
                </a:lnTo>
                <a:lnTo>
                  <a:pt x="9247" y="18329"/>
                </a:lnTo>
                <a:lnTo>
                  <a:pt x="9296" y="17527"/>
                </a:lnTo>
                <a:lnTo>
                  <a:pt x="9325" y="16323"/>
                </a:lnTo>
                <a:lnTo>
                  <a:pt x="9354" y="15305"/>
                </a:lnTo>
                <a:lnTo>
                  <a:pt x="9393" y="16046"/>
                </a:lnTo>
                <a:lnTo>
                  <a:pt x="9403" y="16879"/>
                </a:lnTo>
                <a:lnTo>
                  <a:pt x="9432" y="18051"/>
                </a:lnTo>
                <a:lnTo>
                  <a:pt x="9462" y="17835"/>
                </a:lnTo>
                <a:lnTo>
                  <a:pt x="9481" y="17033"/>
                </a:lnTo>
                <a:lnTo>
                  <a:pt x="9510" y="16447"/>
                </a:lnTo>
                <a:lnTo>
                  <a:pt x="9539" y="15891"/>
                </a:lnTo>
                <a:lnTo>
                  <a:pt x="9569" y="16570"/>
                </a:lnTo>
                <a:lnTo>
                  <a:pt x="9608" y="16385"/>
                </a:lnTo>
                <a:lnTo>
                  <a:pt x="9637" y="15367"/>
                </a:lnTo>
                <a:lnTo>
                  <a:pt x="9676" y="16169"/>
                </a:lnTo>
                <a:lnTo>
                  <a:pt x="9695" y="16570"/>
                </a:lnTo>
                <a:lnTo>
                  <a:pt x="9734" y="16910"/>
                </a:lnTo>
                <a:lnTo>
                  <a:pt x="9754" y="16354"/>
                </a:lnTo>
                <a:lnTo>
                  <a:pt x="9754" y="15706"/>
                </a:lnTo>
                <a:lnTo>
                  <a:pt x="9783" y="15367"/>
                </a:lnTo>
                <a:lnTo>
                  <a:pt x="9802" y="16509"/>
                </a:lnTo>
                <a:lnTo>
                  <a:pt x="9841" y="16354"/>
                </a:lnTo>
                <a:lnTo>
                  <a:pt x="9890" y="16879"/>
                </a:lnTo>
                <a:lnTo>
                  <a:pt x="9890" y="15398"/>
                </a:lnTo>
                <a:lnTo>
                  <a:pt x="9919" y="15027"/>
                </a:lnTo>
                <a:lnTo>
                  <a:pt x="9977" y="15398"/>
                </a:lnTo>
                <a:lnTo>
                  <a:pt x="9977" y="14719"/>
                </a:lnTo>
                <a:lnTo>
                  <a:pt x="10007" y="13299"/>
                </a:lnTo>
                <a:lnTo>
                  <a:pt x="9997" y="12158"/>
                </a:lnTo>
                <a:lnTo>
                  <a:pt x="10046" y="11664"/>
                </a:lnTo>
                <a:lnTo>
                  <a:pt x="10055" y="9473"/>
                </a:lnTo>
                <a:lnTo>
                  <a:pt x="10065" y="8578"/>
                </a:lnTo>
                <a:lnTo>
                  <a:pt x="10085" y="7930"/>
                </a:lnTo>
                <a:lnTo>
                  <a:pt x="10085" y="7498"/>
                </a:lnTo>
                <a:lnTo>
                  <a:pt x="10104" y="6974"/>
                </a:lnTo>
                <a:lnTo>
                  <a:pt x="10114" y="5709"/>
                </a:lnTo>
                <a:lnTo>
                  <a:pt x="10123" y="4752"/>
                </a:lnTo>
                <a:lnTo>
                  <a:pt x="10143" y="4227"/>
                </a:lnTo>
                <a:lnTo>
                  <a:pt x="10192" y="5400"/>
                </a:lnTo>
                <a:lnTo>
                  <a:pt x="10201" y="3765"/>
                </a:lnTo>
                <a:lnTo>
                  <a:pt x="10221" y="4166"/>
                </a:lnTo>
                <a:lnTo>
                  <a:pt x="10231" y="4721"/>
                </a:lnTo>
                <a:lnTo>
                  <a:pt x="10240" y="5493"/>
                </a:lnTo>
                <a:lnTo>
                  <a:pt x="10308" y="3795"/>
                </a:lnTo>
                <a:lnTo>
                  <a:pt x="10347" y="3518"/>
                </a:lnTo>
                <a:lnTo>
                  <a:pt x="10367" y="3117"/>
                </a:lnTo>
                <a:lnTo>
                  <a:pt x="10386" y="3950"/>
                </a:lnTo>
                <a:lnTo>
                  <a:pt x="10367" y="4413"/>
                </a:lnTo>
                <a:lnTo>
                  <a:pt x="10377" y="4690"/>
                </a:lnTo>
                <a:lnTo>
                  <a:pt x="10377" y="5184"/>
                </a:lnTo>
                <a:lnTo>
                  <a:pt x="10416" y="4629"/>
                </a:lnTo>
                <a:lnTo>
                  <a:pt x="10445" y="5739"/>
                </a:lnTo>
                <a:lnTo>
                  <a:pt x="10464" y="4073"/>
                </a:lnTo>
                <a:lnTo>
                  <a:pt x="10513" y="2623"/>
                </a:lnTo>
                <a:lnTo>
                  <a:pt x="10552" y="3579"/>
                </a:lnTo>
                <a:lnTo>
                  <a:pt x="10562" y="4166"/>
                </a:lnTo>
                <a:lnTo>
                  <a:pt x="10581" y="2037"/>
                </a:lnTo>
                <a:lnTo>
                  <a:pt x="10620" y="3271"/>
                </a:lnTo>
                <a:lnTo>
                  <a:pt x="10630" y="2283"/>
                </a:lnTo>
                <a:lnTo>
                  <a:pt x="10669" y="3826"/>
                </a:lnTo>
                <a:lnTo>
                  <a:pt x="10698" y="3672"/>
                </a:lnTo>
                <a:lnTo>
                  <a:pt x="10717" y="2530"/>
                </a:lnTo>
                <a:lnTo>
                  <a:pt x="10737" y="2931"/>
                </a:lnTo>
                <a:lnTo>
                  <a:pt x="10766" y="3950"/>
                </a:lnTo>
                <a:lnTo>
                  <a:pt x="10805" y="3178"/>
                </a:lnTo>
                <a:lnTo>
                  <a:pt x="10873" y="1635"/>
                </a:lnTo>
                <a:lnTo>
                  <a:pt x="10912" y="3394"/>
                </a:lnTo>
                <a:lnTo>
                  <a:pt x="10951" y="3734"/>
                </a:lnTo>
                <a:lnTo>
                  <a:pt x="10970" y="4104"/>
                </a:lnTo>
                <a:lnTo>
                  <a:pt x="11019" y="5523"/>
                </a:lnTo>
                <a:lnTo>
                  <a:pt x="11068" y="8177"/>
                </a:lnTo>
                <a:lnTo>
                  <a:pt x="11136" y="7406"/>
                </a:lnTo>
                <a:lnTo>
                  <a:pt x="11175" y="6634"/>
                </a:lnTo>
                <a:lnTo>
                  <a:pt x="11204" y="5770"/>
                </a:lnTo>
                <a:lnTo>
                  <a:pt x="11233" y="6758"/>
                </a:lnTo>
                <a:lnTo>
                  <a:pt x="11243" y="6974"/>
                </a:lnTo>
                <a:lnTo>
                  <a:pt x="11282" y="9010"/>
                </a:lnTo>
                <a:lnTo>
                  <a:pt x="11331" y="8763"/>
                </a:lnTo>
                <a:lnTo>
                  <a:pt x="11369" y="9998"/>
                </a:lnTo>
                <a:lnTo>
                  <a:pt x="11428" y="9905"/>
                </a:lnTo>
                <a:lnTo>
                  <a:pt x="11457" y="12219"/>
                </a:lnTo>
                <a:lnTo>
                  <a:pt x="11554" y="11695"/>
                </a:lnTo>
                <a:lnTo>
                  <a:pt x="11613" y="12621"/>
                </a:lnTo>
                <a:lnTo>
                  <a:pt x="11661" y="14256"/>
                </a:lnTo>
                <a:lnTo>
                  <a:pt x="11681" y="16786"/>
                </a:lnTo>
                <a:lnTo>
                  <a:pt x="11730" y="16416"/>
                </a:lnTo>
                <a:lnTo>
                  <a:pt x="11807" y="15706"/>
                </a:lnTo>
                <a:lnTo>
                  <a:pt x="11885" y="16570"/>
                </a:lnTo>
                <a:lnTo>
                  <a:pt x="11934" y="19193"/>
                </a:lnTo>
                <a:lnTo>
                  <a:pt x="11992" y="19070"/>
                </a:lnTo>
                <a:lnTo>
                  <a:pt x="12031" y="17897"/>
                </a:lnTo>
                <a:lnTo>
                  <a:pt x="12109" y="15120"/>
                </a:lnTo>
                <a:lnTo>
                  <a:pt x="12148" y="15243"/>
                </a:lnTo>
                <a:lnTo>
                  <a:pt x="12177" y="14040"/>
                </a:lnTo>
                <a:lnTo>
                  <a:pt x="12216" y="13083"/>
                </a:lnTo>
                <a:lnTo>
                  <a:pt x="12265" y="13269"/>
                </a:lnTo>
                <a:lnTo>
                  <a:pt x="12294" y="13145"/>
                </a:lnTo>
                <a:lnTo>
                  <a:pt x="12323" y="14719"/>
                </a:lnTo>
                <a:lnTo>
                  <a:pt x="12362" y="15953"/>
                </a:lnTo>
                <a:lnTo>
                  <a:pt x="12392" y="15830"/>
                </a:lnTo>
                <a:lnTo>
                  <a:pt x="12440" y="16632"/>
                </a:lnTo>
                <a:lnTo>
                  <a:pt x="12440" y="8270"/>
                </a:lnTo>
                <a:lnTo>
                  <a:pt x="12508" y="10893"/>
                </a:lnTo>
                <a:lnTo>
                  <a:pt x="12538" y="10029"/>
                </a:lnTo>
                <a:lnTo>
                  <a:pt x="12557" y="9627"/>
                </a:lnTo>
                <a:lnTo>
                  <a:pt x="12586" y="7313"/>
                </a:lnTo>
                <a:lnTo>
                  <a:pt x="12606" y="4814"/>
                </a:lnTo>
                <a:lnTo>
                  <a:pt x="12606" y="3456"/>
                </a:lnTo>
                <a:lnTo>
                  <a:pt x="12606" y="2098"/>
                </a:lnTo>
                <a:lnTo>
                  <a:pt x="12645" y="0"/>
                </a:lnTo>
                <a:lnTo>
                  <a:pt x="12654" y="1728"/>
                </a:lnTo>
                <a:lnTo>
                  <a:pt x="12684" y="2746"/>
                </a:lnTo>
                <a:lnTo>
                  <a:pt x="12674" y="4413"/>
                </a:lnTo>
                <a:lnTo>
                  <a:pt x="12693" y="4258"/>
                </a:lnTo>
                <a:lnTo>
                  <a:pt x="12713" y="4629"/>
                </a:lnTo>
                <a:lnTo>
                  <a:pt x="12732" y="5739"/>
                </a:lnTo>
                <a:lnTo>
                  <a:pt x="12761" y="3950"/>
                </a:lnTo>
                <a:lnTo>
                  <a:pt x="12800" y="4536"/>
                </a:lnTo>
                <a:lnTo>
                  <a:pt x="12810" y="4875"/>
                </a:lnTo>
                <a:lnTo>
                  <a:pt x="12839" y="5523"/>
                </a:lnTo>
                <a:lnTo>
                  <a:pt x="12839" y="5955"/>
                </a:lnTo>
                <a:lnTo>
                  <a:pt x="12878" y="6511"/>
                </a:lnTo>
                <a:lnTo>
                  <a:pt x="12937" y="6511"/>
                </a:lnTo>
                <a:lnTo>
                  <a:pt x="12927" y="7035"/>
                </a:lnTo>
                <a:lnTo>
                  <a:pt x="12966" y="8393"/>
                </a:lnTo>
                <a:lnTo>
                  <a:pt x="12995" y="7282"/>
                </a:lnTo>
                <a:lnTo>
                  <a:pt x="13034" y="11047"/>
                </a:lnTo>
                <a:lnTo>
                  <a:pt x="13044" y="9103"/>
                </a:lnTo>
                <a:lnTo>
                  <a:pt x="13073" y="7992"/>
                </a:lnTo>
                <a:lnTo>
                  <a:pt x="13092" y="4413"/>
                </a:lnTo>
                <a:lnTo>
                  <a:pt x="13112" y="6974"/>
                </a:lnTo>
                <a:lnTo>
                  <a:pt x="13161" y="7190"/>
                </a:lnTo>
                <a:lnTo>
                  <a:pt x="13180" y="8023"/>
                </a:lnTo>
                <a:lnTo>
                  <a:pt x="13199" y="9597"/>
                </a:lnTo>
                <a:lnTo>
                  <a:pt x="13209" y="10152"/>
                </a:lnTo>
                <a:lnTo>
                  <a:pt x="13248" y="10275"/>
                </a:lnTo>
                <a:lnTo>
                  <a:pt x="13248" y="11109"/>
                </a:lnTo>
                <a:lnTo>
                  <a:pt x="13277" y="12405"/>
                </a:lnTo>
                <a:lnTo>
                  <a:pt x="13297" y="12003"/>
                </a:lnTo>
                <a:lnTo>
                  <a:pt x="13345" y="12343"/>
                </a:lnTo>
                <a:lnTo>
                  <a:pt x="13345" y="9134"/>
                </a:lnTo>
                <a:lnTo>
                  <a:pt x="13375" y="8547"/>
                </a:lnTo>
                <a:lnTo>
                  <a:pt x="13384" y="8239"/>
                </a:lnTo>
                <a:lnTo>
                  <a:pt x="13404" y="9813"/>
                </a:lnTo>
                <a:lnTo>
                  <a:pt x="13443" y="9936"/>
                </a:lnTo>
                <a:lnTo>
                  <a:pt x="13511" y="10183"/>
                </a:lnTo>
                <a:lnTo>
                  <a:pt x="13491" y="10646"/>
                </a:lnTo>
                <a:lnTo>
                  <a:pt x="13540" y="10738"/>
                </a:lnTo>
                <a:lnTo>
                  <a:pt x="13530" y="11479"/>
                </a:lnTo>
                <a:lnTo>
                  <a:pt x="13569" y="12590"/>
                </a:lnTo>
                <a:lnTo>
                  <a:pt x="13589" y="13886"/>
                </a:lnTo>
                <a:lnTo>
                  <a:pt x="13628" y="14534"/>
                </a:lnTo>
                <a:lnTo>
                  <a:pt x="13667" y="14657"/>
                </a:lnTo>
                <a:lnTo>
                  <a:pt x="13725" y="15706"/>
                </a:lnTo>
                <a:lnTo>
                  <a:pt x="13745" y="15429"/>
                </a:lnTo>
                <a:lnTo>
                  <a:pt x="13774" y="13824"/>
                </a:lnTo>
                <a:lnTo>
                  <a:pt x="13793" y="13269"/>
                </a:lnTo>
                <a:lnTo>
                  <a:pt x="13793" y="10738"/>
                </a:lnTo>
                <a:lnTo>
                  <a:pt x="13842" y="11510"/>
                </a:lnTo>
                <a:lnTo>
                  <a:pt x="13891" y="11294"/>
                </a:lnTo>
                <a:lnTo>
                  <a:pt x="13920" y="12219"/>
                </a:lnTo>
                <a:lnTo>
                  <a:pt x="13939" y="11880"/>
                </a:lnTo>
                <a:lnTo>
                  <a:pt x="13959" y="11417"/>
                </a:lnTo>
                <a:lnTo>
                  <a:pt x="14027" y="12744"/>
                </a:lnTo>
                <a:lnTo>
                  <a:pt x="14076" y="14194"/>
                </a:lnTo>
                <a:lnTo>
                  <a:pt x="14076" y="14811"/>
                </a:lnTo>
                <a:lnTo>
                  <a:pt x="14124" y="15984"/>
                </a:lnTo>
                <a:lnTo>
                  <a:pt x="14153" y="16354"/>
                </a:lnTo>
                <a:lnTo>
                  <a:pt x="14163" y="17866"/>
                </a:lnTo>
                <a:lnTo>
                  <a:pt x="14202" y="17064"/>
                </a:lnTo>
                <a:lnTo>
                  <a:pt x="14231" y="17805"/>
                </a:lnTo>
                <a:lnTo>
                  <a:pt x="14280" y="18360"/>
                </a:lnTo>
                <a:lnTo>
                  <a:pt x="14309" y="19317"/>
                </a:lnTo>
                <a:lnTo>
                  <a:pt x="14338" y="16941"/>
                </a:lnTo>
                <a:lnTo>
                  <a:pt x="14368" y="17774"/>
                </a:lnTo>
                <a:lnTo>
                  <a:pt x="14406" y="18946"/>
                </a:lnTo>
                <a:lnTo>
                  <a:pt x="14436" y="18576"/>
                </a:lnTo>
                <a:lnTo>
                  <a:pt x="14455" y="16786"/>
                </a:lnTo>
                <a:lnTo>
                  <a:pt x="14465" y="14750"/>
                </a:lnTo>
                <a:lnTo>
                  <a:pt x="14494" y="11973"/>
                </a:lnTo>
                <a:lnTo>
                  <a:pt x="14553" y="14318"/>
                </a:lnTo>
                <a:lnTo>
                  <a:pt x="14562" y="15243"/>
                </a:lnTo>
                <a:lnTo>
                  <a:pt x="14591" y="15058"/>
                </a:lnTo>
                <a:lnTo>
                  <a:pt x="14601" y="15768"/>
                </a:lnTo>
                <a:lnTo>
                  <a:pt x="14669" y="16077"/>
                </a:lnTo>
                <a:lnTo>
                  <a:pt x="14718" y="16385"/>
                </a:lnTo>
                <a:lnTo>
                  <a:pt x="14757" y="16910"/>
                </a:lnTo>
                <a:lnTo>
                  <a:pt x="14806" y="17558"/>
                </a:lnTo>
                <a:lnTo>
                  <a:pt x="14835" y="17280"/>
                </a:lnTo>
                <a:lnTo>
                  <a:pt x="14864" y="17589"/>
                </a:lnTo>
                <a:lnTo>
                  <a:pt x="14845" y="14410"/>
                </a:lnTo>
                <a:lnTo>
                  <a:pt x="14893" y="16725"/>
                </a:lnTo>
                <a:lnTo>
                  <a:pt x="14961" y="14225"/>
                </a:lnTo>
                <a:lnTo>
                  <a:pt x="15020" y="13423"/>
                </a:lnTo>
                <a:lnTo>
                  <a:pt x="15029" y="11571"/>
                </a:lnTo>
                <a:lnTo>
                  <a:pt x="15039" y="10553"/>
                </a:lnTo>
                <a:lnTo>
                  <a:pt x="15029" y="8270"/>
                </a:lnTo>
                <a:lnTo>
                  <a:pt x="15059" y="7869"/>
                </a:lnTo>
                <a:lnTo>
                  <a:pt x="15068" y="5925"/>
                </a:lnTo>
                <a:lnTo>
                  <a:pt x="15098" y="3117"/>
                </a:lnTo>
                <a:lnTo>
                  <a:pt x="15117" y="3456"/>
                </a:lnTo>
                <a:lnTo>
                  <a:pt x="15137" y="6017"/>
                </a:lnTo>
                <a:lnTo>
                  <a:pt x="15156" y="6603"/>
                </a:lnTo>
                <a:lnTo>
                  <a:pt x="15166" y="7807"/>
                </a:lnTo>
                <a:lnTo>
                  <a:pt x="15175" y="8671"/>
                </a:lnTo>
                <a:lnTo>
                  <a:pt x="15195" y="9072"/>
                </a:lnTo>
                <a:lnTo>
                  <a:pt x="15205" y="10152"/>
                </a:lnTo>
                <a:lnTo>
                  <a:pt x="15224" y="9381"/>
                </a:lnTo>
                <a:lnTo>
                  <a:pt x="15273" y="9720"/>
                </a:lnTo>
                <a:lnTo>
                  <a:pt x="15263" y="8763"/>
                </a:lnTo>
                <a:lnTo>
                  <a:pt x="15283" y="7838"/>
                </a:lnTo>
                <a:lnTo>
                  <a:pt x="15321" y="9072"/>
                </a:lnTo>
                <a:lnTo>
                  <a:pt x="15390" y="9720"/>
                </a:lnTo>
                <a:lnTo>
                  <a:pt x="15419" y="10985"/>
                </a:lnTo>
                <a:lnTo>
                  <a:pt x="15438" y="11232"/>
                </a:lnTo>
                <a:lnTo>
                  <a:pt x="15477" y="12590"/>
                </a:lnTo>
                <a:lnTo>
                  <a:pt x="15487" y="11170"/>
                </a:lnTo>
                <a:lnTo>
                  <a:pt x="15526" y="10677"/>
                </a:lnTo>
                <a:lnTo>
                  <a:pt x="15575" y="14040"/>
                </a:lnTo>
                <a:lnTo>
                  <a:pt x="15575" y="16231"/>
                </a:lnTo>
                <a:lnTo>
                  <a:pt x="15643" y="15861"/>
                </a:lnTo>
                <a:lnTo>
                  <a:pt x="15701" y="15490"/>
                </a:lnTo>
                <a:cubicBezTo>
                  <a:pt x="15701" y="15490"/>
                  <a:pt x="15711" y="15274"/>
                  <a:pt x="15711" y="15213"/>
                </a:cubicBezTo>
                <a:cubicBezTo>
                  <a:pt x="15711" y="15151"/>
                  <a:pt x="15711" y="14009"/>
                  <a:pt x="15711" y="14009"/>
                </a:cubicBezTo>
                <a:lnTo>
                  <a:pt x="15750" y="14410"/>
                </a:lnTo>
                <a:lnTo>
                  <a:pt x="15789" y="9874"/>
                </a:lnTo>
                <a:lnTo>
                  <a:pt x="15818" y="9041"/>
                </a:lnTo>
                <a:lnTo>
                  <a:pt x="15837" y="7961"/>
                </a:lnTo>
                <a:lnTo>
                  <a:pt x="15867" y="8733"/>
                </a:lnTo>
                <a:lnTo>
                  <a:pt x="15876" y="9504"/>
                </a:lnTo>
                <a:lnTo>
                  <a:pt x="15896" y="9967"/>
                </a:lnTo>
                <a:lnTo>
                  <a:pt x="15925" y="9381"/>
                </a:lnTo>
                <a:lnTo>
                  <a:pt x="15954" y="10059"/>
                </a:lnTo>
                <a:lnTo>
                  <a:pt x="15935" y="8085"/>
                </a:lnTo>
                <a:lnTo>
                  <a:pt x="15974" y="6943"/>
                </a:lnTo>
                <a:lnTo>
                  <a:pt x="16003" y="7899"/>
                </a:lnTo>
                <a:lnTo>
                  <a:pt x="16003" y="8794"/>
                </a:lnTo>
                <a:lnTo>
                  <a:pt x="16022" y="9226"/>
                </a:lnTo>
                <a:lnTo>
                  <a:pt x="16052" y="9597"/>
                </a:lnTo>
                <a:lnTo>
                  <a:pt x="16042" y="9905"/>
                </a:lnTo>
                <a:lnTo>
                  <a:pt x="16061" y="10522"/>
                </a:lnTo>
                <a:lnTo>
                  <a:pt x="16071" y="11695"/>
                </a:lnTo>
                <a:lnTo>
                  <a:pt x="16081" y="10275"/>
                </a:lnTo>
                <a:lnTo>
                  <a:pt x="16110" y="11510"/>
                </a:lnTo>
                <a:lnTo>
                  <a:pt x="16120" y="12281"/>
                </a:lnTo>
                <a:lnTo>
                  <a:pt x="16139" y="11787"/>
                </a:lnTo>
                <a:lnTo>
                  <a:pt x="16159" y="11263"/>
                </a:lnTo>
                <a:lnTo>
                  <a:pt x="16178" y="9195"/>
                </a:lnTo>
                <a:lnTo>
                  <a:pt x="16198" y="8671"/>
                </a:lnTo>
                <a:lnTo>
                  <a:pt x="16246" y="10090"/>
                </a:lnTo>
                <a:lnTo>
                  <a:pt x="16285" y="8146"/>
                </a:lnTo>
                <a:lnTo>
                  <a:pt x="16344" y="9473"/>
                </a:lnTo>
                <a:lnTo>
                  <a:pt x="16363" y="9720"/>
                </a:lnTo>
                <a:lnTo>
                  <a:pt x="16383" y="12250"/>
                </a:lnTo>
                <a:lnTo>
                  <a:pt x="16412" y="13330"/>
                </a:lnTo>
                <a:lnTo>
                  <a:pt x="16451" y="12250"/>
                </a:lnTo>
                <a:lnTo>
                  <a:pt x="16490" y="13670"/>
                </a:lnTo>
                <a:lnTo>
                  <a:pt x="16538" y="11294"/>
                </a:lnTo>
                <a:lnTo>
                  <a:pt x="16597" y="11510"/>
                </a:lnTo>
                <a:lnTo>
                  <a:pt x="16665" y="14935"/>
                </a:lnTo>
                <a:lnTo>
                  <a:pt x="16713" y="16169"/>
                </a:lnTo>
                <a:lnTo>
                  <a:pt x="16772" y="16725"/>
                </a:lnTo>
                <a:lnTo>
                  <a:pt x="16811" y="17126"/>
                </a:lnTo>
                <a:lnTo>
                  <a:pt x="16840" y="13701"/>
                </a:lnTo>
                <a:lnTo>
                  <a:pt x="16869" y="14534"/>
                </a:lnTo>
                <a:lnTo>
                  <a:pt x="16908" y="15429"/>
                </a:lnTo>
                <a:lnTo>
                  <a:pt x="16957" y="18576"/>
                </a:lnTo>
                <a:lnTo>
                  <a:pt x="16967" y="18329"/>
                </a:lnTo>
                <a:lnTo>
                  <a:pt x="17015" y="17434"/>
                </a:lnTo>
                <a:lnTo>
                  <a:pt x="17064" y="17095"/>
                </a:lnTo>
                <a:lnTo>
                  <a:pt x="17132" y="17126"/>
                </a:lnTo>
                <a:lnTo>
                  <a:pt x="17200" y="17373"/>
                </a:lnTo>
                <a:lnTo>
                  <a:pt x="17229" y="19563"/>
                </a:lnTo>
                <a:lnTo>
                  <a:pt x="17239" y="19039"/>
                </a:lnTo>
                <a:lnTo>
                  <a:pt x="17259" y="18483"/>
                </a:lnTo>
                <a:lnTo>
                  <a:pt x="17288" y="18175"/>
                </a:lnTo>
                <a:lnTo>
                  <a:pt x="17336" y="17311"/>
                </a:lnTo>
                <a:lnTo>
                  <a:pt x="17356" y="16046"/>
                </a:lnTo>
                <a:lnTo>
                  <a:pt x="17414" y="18823"/>
                </a:lnTo>
                <a:lnTo>
                  <a:pt x="17444" y="19255"/>
                </a:lnTo>
                <a:lnTo>
                  <a:pt x="17473" y="18545"/>
                </a:lnTo>
                <a:lnTo>
                  <a:pt x="17551" y="16632"/>
                </a:lnTo>
                <a:lnTo>
                  <a:pt x="17590" y="18607"/>
                </a:lnTo>
                <a:lnTo>
                  <a:pt x="17609" y="18144"/>
                </a:lnTo>
                <a:lnTo>
                  <a:pt x="17638" y="16293"/>
                </a:lnTo>
                <a:lnTo>
                  <a:pt x="17726" y="17280"/>
                </a:lnTo>
                <a:lnTo>
                  <a:pt x="17804" y="18391"/>
                </a:lnTo>
                <a:lnTo>
                  <a:pt x="17833" y="17373"/>
                </a:lnTo>
                <a:lnTo>
                  <a:pt x="17862" y="18021"/>
                </a:lnTo>
                <a:lnTo>
                  <a:pt x="17921" y="18422"/>
                </a:lnTo>
                <a:lnTo>
                  <a:pt x="17930" y="17774"/>
                </a:lnTo>
                <a:lnTo>
                  <a:pt x="17959" y="17465"/>
                </a:lnTo>
                <a:lnTo>
                  <a:pt x="17998" y="17064"/>
                </a:lnTo>
                <a:lnTo>
                  <a:pt x="17979" y="16632"/>
                </a:lnTo>
                <a:lnTo>
                  <a:pt x="17979" y="16293"/>
                </a:lnTo>
                <a:lnTo>
                  <a:pt x="17979" y="15799"/>
                </a:lnTo>
                <a:lnTo>
                  <a:pt x="18028" y="16200"/>
                </a:lnTo>
                <a:lnTo>
                  <a:pt x="18018" y="15243"/>
                </a:lnTo>
                <a:lnTo>
                  <a:pt x="18047" y="14904"/>
                </a:lnTo>
                <a:lnTo>
                  <a:pt x="18067" y="13269"/>
                </a:lnTo>
                <a:lnTo>
                  <a:pt x="18076" y="12621"/>
                </a:lnTo>
                <a:lnTo>
                  <a:pt x="18105" y="11818"/>
                </a:lnTo>
                <a:lnTo>
                  <a:pt x="18115" y="9843"/>
                </a:lnTo>
                <a:lnTo>
                  <a:pt x="18086" y="9072"/>
                </a:lnTo>
                <a:lnTo>
                  <a:pt x="18115" y="6696"/>
                </a:lnTo>
                <a:lnTo>
                  <a:pt x="18164" y="7005"/>
                </a:lnTo>
                <a:lnTo>
                  <a:pt x="18144" y="5925"/>
                </a:lnTo>
                <a:lnTo>
                  <a:pt x="18164" y="2654"/>
                </a:lnTo>
                <a:lnTo>
                  <a:pt x="18174" y="1944"/>
                </a:lnTo>
                <a:lnTo>
                  <a:pt x="18193" y="3826"/>
                </a:lnTo>
                <a:lnTo>
                  <a:pt x="18193" y="4258"/>
                </a:lnTo>
                <a:lnTo>
                  <a:pt x="18213" y="6202"/>
                </a:lnTo>
                <a:lnTo>
                  <a:pt x="18232" y="5338"/>
                </a:lnTo>
                <a:lnTo>
                  <a:pt x="18242" y="4258"/>
                </a:lnTo>
                <a:lnTo>
                  <a:pt x="18261" y="3641"/>
                </a:lnTo>
                <a:lnTo>
                  <a:pt x="18281" y="3178"/>
                </a:lnTo>
                <a:lnTo>
                  <a:pt x="18290" y="4413"/>
                </a:lnTo>
                <a:lnTo>
                  <a:pt x="18300" y="5554"/>
                </a:lnTo>
                <a:lnTo>
                  <a:pt x="18310" y="5061"/>
                </a:lnTo>
                <a:lnTo>
                  <a:pt x="18339" y="3795"/>
                </a:lnTo>
                <a:lnTo>
                  <a:pt x="18349" y="4505"/>
                </a:lnTo>
                <a:lnTo>
                  <a:pt x="18397" y="3641"/>
                </a:lnTo>
                <a:lnTo>
                  <a:pt x="18407" y="4536"/>
                </a:lnTo>
                <a:lnTo>
                  <a:pt x="18407" y="5709"/>
                </a:lnTo>
                <a:lnTo>
                  <a:pt x="18446" y="4258"/>
                </a:lnTo>
                <a:lnTo>
                  <a:pt x="18475" y="5277"/>
                </a:lnTo>
                <a:lnTo>
                  <a:pt x="18495" y="6202"/>
                </a:lnTo>
                <a:lnTo>
                  <a:pt x="18495" y="4382"/>
                </a:lnTo>
                <a:lnTo>
                  <a:pt x="18573" y="4042"/>
                </a:lnTo>
                <a:lnTo>
                  <a:pt x="18582" y="5554"/>
                </a:lnTo>
                <a:lnTo>
                  <a:pt x="18592" y="6295"/>
                </a:lnTo>
                <a:lnTo>
                  <a:pt x="18612" y="7097"/>
                </a:lnTo>
                <a:lnTo>
                  <a:pt x="18689" y="8085"/>
                </a:lnTo>
                <a:lnTo>
                  <a:pt x="18738" y="9072"/>
                </a:lnTo>
                <a:lnTo>
                  <a:pt x="18748" y="10275"/>
                </a:lnTo>
                <a:lnTo>
                  <a:pt x="18787" y="11510"/>
                </a:lnTo>
                <a:lnTo>
                  <a:pt x="18816" y="10491"/>
                </a:lnTo>
                <a:lnTo>
                  <a:pt x="18845" y="11973"/>
                </a:lnTo>
                <a:lnTo>
                  <a:pt x="18904" y="10491"/>
                </a:lnTo>
                <a:lnTo>
                  <a:pt x="18923" y="11386"/>
                </a:lnTo>
                <a:lnTo>
                  <a:pt x="18943" y="12281"/>
                </a:lnTo>
                <a:lnTo>
                  <a:pt x="19098" y="11325"/>
                </a:lnTo>
                <a:lnTo>
                  <a:pt x="19186" y="11911"/>
                </a:lnTo>
                <a:lnTo>
                  <a:pt x="19205" y="12651"/>
                </a:lnTo>
                <a:lnTo>
                  <a:pt x="19274" y="15398"/>
                </a:lnTo>
                <a:lnTo>
                  <a:pt x="19312" y="13793"/>
                </a:lnTo>
                <a:lnTo>
                  <a:pt x="19361" y="14410"/>
                </a:lnTo>
                <a:lnTo>
                  <a:pt x="19381" y="11973"/>
                </a:lnTo>
                <a:lnTo>
                  <a:pt x="19400" y="10491"/>
                </a:lnTo>
                <a:lnTo>
                  <a:pt x="19439" y="9751"/>
                </a:lnTo>
                <a:lnTo>
                  <a:pt x="19478" y="11479"/>
                </a:lnTo>
                <a:lnTo>
                  <a:pt x="19585" y="13793"/>
                </a:lnTo>
                <a:lnTo>
                  <a:pt x="19673" y="11787"/>
                </a:lnTo>
                <a:lnTo>
                  <a:pt x="19741" y="12065"/>
                </a:lnTo>
                <a:lnTo>
                  <a:pt x="19867" y="17619"/>
                </a:lnTo>
                <a:lnTo>
                  <a:pt x="19916" y="18237"/>
                </a:lnTo>
                <a:lnTo>
                  <a:pt x="19955" y="17527"/>
                </a:lnTo>
                <a:lnTo>
                  <a:pt x="20004" y="17157"/>
                </a:lnTo>
                <a:lnTo>
                  <a:pt x="20081" y="14873"/>
                </a:lnTo>
                <a:lnTo>
                  <a:pt x="20111" y="13670"/>
                </a:lnTo>
                <a:lnTo>
                  <a:pt x="20130" y="12991"/>
                </a:lnTo>
                <a:lnTo>
                  <a:pt x="20179" y="14688"/>
                </a:lnTo>
                <a:lnTo>
                  <a:pt x="20237" y="18360"/>
                </a:lnTo>
                <a:lnTo>
                  <a:pt x="20296" y="14009"/>
                </a:lnTo>
                <a:lnTo>
                  <a:pt x="20315" y="14997"/>
                </a:lnTo>
                <a:lnTo>
                  <a:pt x="20344" y="18761"/>
                </a:lnTo>
                <a:lnTo>
                  <a:pt x="20383" y="18514"/>
                </a:lnTo>
                <a:lnTo>
                  <a:pt x="20490" y="15151"/>
                </a:lnTo>
                <a:lnTo>
                  <a:pt x="20636" y="15213"/>
                </a:lnTo>
                <a:lnTo>
                  <a:pt x="20704" y="15861"/>
                </a:lnTo>
                <a:lnTo>
                  <a:pt x="20831" y="18175"/>
                </a:lnTo>
                <a:lnTo>
                  <a:pt x="20880" y="18730"/>
                </a:lnTo>
                <a:lnTo>
                  <a:pt x="20948" y="18082"/>
                </a:lnTo>
                <a:lnTo>
                  <a:pt x="21055" y="18576"/>
                </a:lnTo>
                <a:lnTo>
                  <a:pt x="21123" y="19779"/>
                </a:lnTo>
                <a:lnTo>
                  <a:pt x="21289" y="12466"/>
                </a:lnTo>
                <a:lnTo>
                  <a:pt x="21337" y="9041"/>
                </a:lnTo>
                <a:lnTo>
                  <a:pt x="21357" y="6233"/>
                </a:lnTo>
                <a:lnTo>
                  <a:pt x="21386" y="5184"/>
                </a:lnTo>
                <a:lnTo>
                  <a:pt x="21454" y="7498"/>
                </a:lnTo>
                <a:lnTo>
                  <a:pt x="21571" y="5153"/>
                </a:lnTo>
                <a:lnTo>
                  <a:pt x="21600" y="2345"/>
                </a:lnTo>
              </a:path>
            </a:pathLst>
          </a:custGeom>
          <a:noFill/>
          <a:ln w="31750" cap="flat">
            <a:solidFill>
              <a:schemeClr val="bg2">
                <a:lumMod val="85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923" name="Rectangle 3"/>
          <p:cNvSpPr>
            <a:spLocks/>
          </p:cNvSpPr>
          <p:nvPr/>
        </p:nvSpPr>
        <p:spPr bwMode="auto">
          <a:xfrm>
            <a:off x="607219" y="133946"/>
            <a:ext cx="23564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400</a:t>
            </a:r>
          </a:p>
        </p:txBody>
      </p:sp>
      <p:sp>
        <p:nvSpPr>
          <p:cNvPr id="81924" name="Line 4"/>
          <p:cNvSpPr>
            <a:spLocks noChangeShapeType="1"/>
          </p:cNvSpPr>
          <p:nvPr/>
        </p:nvSpPr>
        <p:spPr bwMode="auto">
          <a:xfrm flipH="1">
            <a:off x="7830217" y="303223"/>
            <a:ext cx="37954" cy="1794138"/>
          </a:xfrm>
          <a:prstGeom prst="line">
            <a:avLst/>
          </a:prstGeom>
          <a:noFill/>
          <a:ln w="25400">
            <a:solidFill>
              <a:schemeClr val="bg2">
                <a:lumMod val="85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81925" name="Oval 5"/>
          <p:cNvSpPr>
            <a:spLocks/>
          </p:cNvSpPr>
          <p:nvPr/>
        </p:nvSpPr>
        <p:spPr bwMode="auto">
          <a:xfrm>
            <a:off x="7807740" y="170462"/>
            <a:ext cx="125016" cy="125016"/>
          </a:xfrm>
          <a:prstGeom prst="ellipse">
            <a:avLst/>
          </a:prstGeom>
          <a:solidFill>
            <a:srgbClr val="950405"/>
          </a:solidFill>
          <a:ln w="25400">
            <a:solidFill>
              <a:schemeClr val="tx1"/>
            </a:solidFill>
            <a:miter lim="800000"/>
            <a:headEnd/>
            <a:tailEnd/>
          </a:ln>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endParaRPr lang="en-US" altLang="en-US"/>
          </a:p>
        </p:txBody>
      </p:sp>
      <p:sp>
        <p:nvSpPr>
          <p:cNvPr id="81926" name="Rectangle 6"/>
          <p:cNvSpPr>
            <a:spLocks/>
          </p:cNvSpPr>
          <p:nvPr/>
        </p:nvSpPr>
        <p:spPr bwMode="auto">
          <a:xfrm>
            <a:off x="607219" y="1455539"/>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320</a:t>
            </a:r>
          </a:p>
        </p:txBody>
      </p:sp>
      <p:sp>
        <p:nvSpPr>
          <p:cNvPr id="81927" name="Rectangle 7"/>
          <p:cNvSpPr>
            <a:spLocks/>
          </p:cNvSpPr>
          <p:nvPr/>
        </p:nvSpPr>
        <p:spPr bwMode="auto">
          <a:xfrm>
            <a:off x="607219" y="1125141"/>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340</a:t>
            </a:r>
          </a:p>
        </p:txBody>
      </p:sp>
      <p:sp>
        <p:nvSpPr>
          <p:cNvPr id="81928" name="Rectangle 8"/>
          <p:cNvSpPr>
            <a:spLocks/>
          </p:cNvSpPr>
          <p:nvPr/>
        </p:nvSpPr>
        <p:spPr bwMode="auto">
          <a:xfrm>
            <a:off x="607219" y="794742"/>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360</a:t>
            </a:r>
          </a:p>
        </p:txBody>
      </p:sp>
      <p:sp>
        <p:nvSpPr>
          <p:cNvPr id="81929" name="Rectangle 9"/>
          <p:cNvSpPr>
            <a:spLocks/>
          </p:cNvSpPr>
          <p:nvPr/>
        </p:nvSpPr>
        <p:spPr bwMode="auto">
          <a:xfrm>
            <a:off x="607219" y="464344"/>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380</a:t>
            </a:r>
          </a:p>
        </p:txBody>
      </p:sp>
      <p:sp>
        <p:nvSpPr>
          <p:cNvPr id="78859" name="Rectangle 10"/>
          <p:cNvSpPr>
            <a:spLocks/>
          </p:cNvSpPr>
          <p:nvPr/>
        </p:nvSpPr>
        <p:spPr bwMode="auto">
          <a:xfrm>
            <a:off x="607219" y="1768078"/>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300</a:t>
            </a:r>
          </a:p>
        </p:txBody>
      </p:sp>
      <p:sp>
        <p:nvSpPr>
          <p:cNvPr id="78860" name="Rectangle 11"/>
          <p:cNvSpPr>
            <a:spLocks/>
          </p:cNvSpPr>
          <p:nvPr/>
        </p:nvSpPr>
        <p:spPr bwMode="auto">
          <a:xfrm>
            <a:off x="607219" y="3750469"/>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180</a:t>
            </a:r>
          </a:p>
        </p:txBody>
      </p:sp>
      <p:sp>
        <p:nvSpPr>
          <p:cNvPr id="78861" name="Rectangle 12"/>
          <p:cNvSpPr>
            <a:spLocks/>
          </p:cNvSpPr>
          <p:nvPr/>
        </p:nvSpPr>
        <p:spPr bwMode="auto">
          <a:xfrm>
            <a:off x="607219" y="3420071"/>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200</a:t>
            </a:r>
          </a:p>
        </p:txBody>
      </p:sp>
      <p:sp>
        <p:nvSpPr>
          <p:cNvPr id="78862" name="Rectangle 13"/>
          <p:cNvSpPr>
            <a:spLocks/>
          </p:cNvSpPr>
          <p:nvPr/>
        </p:nvSpPr>
        <p:spPr bwMode="auto">
          <a:xfrm>
            <a:off x="607219" y="3089672"/>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220</a:t>
            </a:r>
          </a:p>
        </p:txBody>
      </p:sp>
      <p:sp>
        <p:nvSpPr>
          <p:cNvPr id="78863" name="Rectangle 14"/>
          <p:cNvSpPr>
            <a:spLocks/>
          </p:cNvSpPr>
          <p:nvPr/>
        </p:nvSpPr>
        <p:spPr bwMode="auto">
          <a:xfrm>
            <a:off x="607219" y="2759274"/>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240</a:t>
            </a:r>
          </a:p>
        </p:txBody>
      </p:sp>
      <p:sp>
        <p:nvSpPr>
          <p:cNvPr id="78864" name="Rectangle 15"/>
          <p:cNvSpPr>
            <a:spLocks/>
          </p:cNvSpPr>
          <p:nvPr/>
        </p:nvSpPr>
        <p:spPr bwMode="auto">
          <a:xfrm>
            <a:off x="607219" y="2428875"/>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260</a:t>
            </a:r>
          </a:p>
        </p:txBody>
      </p:sp>
      <p:sp>
        <p:nvSpPr>
          <p:cNvPr id="78865" name="Rectangle 16"/>
          <p:cNvSpPr>
            <a:spLocks/>
          </p:cNvSpPr>
          <p:nvPr/>
        </p:nvSpPr>
        <p:spPr bwMode="auto">
          <a:xfrm>
            <a:off x="607219" y="2098477"/>
            <a:ext cx="580430"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280</a:t>
            </a:r>
          </a:p>
        </p:txBody>
      </p:sp>
      <p:grpSp>
        <p:nvGrpSpPr>
          <p:cNvPr id="2" name="Group 19"/>
          <p:cNvGrpSpPr>
            <a:grpSpLocks/>
          </p:cNvGrpSpPr>
          <p:nvPr/>
        </p:nvGrpSpPr>
        <p:grpSpPr bwMode="auto">
          <a:xfrm>
            <a:off x="4884539" y="151805"/>
            <a:ext cx="2669977" cy="294680"/>
            <a:chOff x="0" y="0"/>
            <a:chExt cx="2392" cy="264"/>
          </a:xfrm>
        </p:grpSpPr>
        <p:sp>
          <p:nvSpPr>
            <p:cNvPr id="81937" name="Rectangle 17"/>
            <p:cNvSpPr>
              <a:spLocks/>
            </p:cNvSpPr>
            <p:nvPr/>
          </p:nvSpPr>
          <p:spPr bwMode="auto">
            <a:xfrm>
              <a:off x="0" y="0"/>
              <a:ext cx="1929" cy="264"/>
            </a:xfrm>
            <a:prstGeom prst="rect">
              <a:avLst/>
            </a:prstGeom>
            <a:noFill/>
            <a:ln>
              <a:noFill/>
            </a:ln>
            <a:effectLst/>
            <a:extLst/>
          </p:spPr>
          <p:txBody>
            <a:bodyPr lIns="0" tIns="0" rIns="0" bIns="0"/>
            <a:lstStyle/>
            <a:p>
              <a:pPr algn="r">
                <a:tabLst>
                  <a:tab pos="750067" algn="l"/>
                  <a:tab pos="1196536" algn="l"/>
                  <a:tab pos="1680954" algn="l"/>
                </a:tabLst>
                <a:defRPr/>
              </a:pPr>
              <a:r>
                <a:rPr lang="en-US" sz="1100" dirty="0">
                  <a:solidFill>
                    <a:srgbClr val="FFC000"/>
                  </a:solidFill>
                  <a:latin typeface="Arial Bold" charset="0"/>
                  <a:ea typeface="ヒラギノ角ゴ ProN W6" charset="0"/>
                  <a:cs typeface="Arial Bold" charset="0"/>
                  <a:sym typeface="Arial Bold" charset="0"/>
                </a:rPr>
                <a:t>2013 CO</a:t>
              </a:r>
              <a:r>
                <a:rPr lang="en-US" sz="1100" baseline="-6000" dirty="0">
                  <a:solidFill>
                    <a:srgbClr val="FFC000"/>
                  </a:solidFill>
                  <a:latin typeface="Arial Bold" charset="0"/>
                  <a:ea typeface="ヒラギノ角ゴ ProN W6" charset="0"/>
                  <a:cs typeface="Arial Bold" charset="0"/>
                  <a:sym typeface="Arial Bold" charset="0"/>
                </a:rPr>
                <a:t>2</a:t>
              </a:r>
              <a:r>
                <a:rPr lang="en-US" sz="1100" dirty="0">
                  <a:solidFill>
                    <a:srgbClr val="FFC000"/>
                  </a:solidFill>
                  <a:latin typeface="Arial Bold" charset="0"/>
                  <a:ea typeface="ヒラギノ角ゴ ProN W6" charset="0"/>
                  <a:cs typeface="Arial Bold" charset="0"/>
                  <a:sym typeface="Arial Bold" charset="0"/>
                </a:rPr>
                <a:t> Concentration: 400</a:t>
              </a:r>
            </a:p>
          </p:txBody>
        </p:sp>
        <p:sp>
          <p:nvSpPr>
            <p:cNvPr id="78893" name="Line 18"/>
            <p:cNvSpPr>
              <a:spLocks noChangeShapeType="1"/>
            </p:cNvSpPr>
            <p:nvPr/>
          </p:nvSpPr>
          <p:spPr bwMode="auto">
            <a:xfrm rot="10800000">
              <a:off x="1955" y="71"/>
              <a:ext cx="437" cy="1"/>
            </a:xfrm>
            <a:prstGeom prst="line">
              <a:avLst/>
            </a:prstGeom>
            <a:noFill/>
            <a:ln w="25400">
              <a:solidFill>
                <a:schemeClr val="tx1"/>
              </a:solidFill>
              <a:miter lim="800000"/>
              <a:headEnd type="arrow"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78867" name="Freeform 20"/>
          <p:cNvSpPr>
            <a:spLocks/>
          </p:cNvSpPr>
          <p:nvPr/>
        </p:nvSpPr>
        <p:spPr bwMode="auto">
          <a:xfrm>
            <a:off x="1228948" y="3759399"/>
            <a:ext cx="6620247" cy="1814959"/>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2147483647 w 21600"/>
              <a:gd name="T49" fmla="*/ 2147483647 h 21600"/>
              <a:gd name="T50" fmla="*/ 2147483647 w 21600"/>
              <a:gd name="T51" fmla="*/ 2147483647 h 21600"/>
              <a:gd name="T52" fmla="*/ 2147483647 w 21600"/>
              <a:gd name="T53" fmla="*/ 2147483647 h 21600"/>
              <a:gd name="T54" fmla="*/ 2147483647 w 21600"/>
              <a:gd name="T55" fmla="*/ 2147483647 h 21600"/>
              <a:gd name="T56" fmla="*/ 2147483647 w 21600"/>
              <a:gd name="T57" fmla="*/ 2147483647 h 21600"/>
              <a:gd name="T58" fmla="*/ 2147483647 w 21600"/>
              <a:gd name="T59" fmla="*/ 2147483647 h 21600"/>
              <a:gd name="T60" fmla="*/ 2147483647 w 21600"/>
              <a:gd name="T61" fmla="*/ 2147483647 h 21600"/>
              <a:gd name="T62" fmla="*/ 2147483647 w 21600"/>
              <a:gd name="T63" fmla="*/ 2147483647 h 21600"/>
              <a:gd name="T64" fmla="*/ 2147483647 w 21600"/>
              <a:gd name="T65" fmla="*/ 2147483647 h 21600"/>
              <a:gd name="T66" fmla="*/ 2147483647 w 21600"/>
              <a:gd name="T67" fmla="*/ 2147483647 h 21600"/>
              <a:gd name="T68" fmla="*/ 2147483647 w 21600"/>
              <a:gd name="T69" fmla="*/ 2147483647 h 21600"/>
              <a:gd name="T70" fmla="*/ 2147483647 w 21600"/>
              <a:gd name="T71" fmla="*/ 2147483647 h 21600"/>
              <a:gd name="T72" fmla="*/ 2147483647 w 21600"/>
              <a:gd name="T73" fmla="*/ 2147483647 h 21600"/>
              <a:gd name="T74" fmla="*/ 2147483647 w 21600"/>
              <a:gd name="T75" fmla="*/ 2147483647 h 21600"/>
              <a:gd name="T76" fmla="*/ 2147483647 w 21600"/>
              <a:gd name="T77" fmla="*/ 2147483647 h 21600"/>
              <a:gd name="T78" fmla="*/ 2147483647 w 21600"/>
              <a:gd name="T79" fmla="*/ 2147483647 h 21600"/>
              <a:gd name="T80" fmla="*/ 2147483647 w 21600"/>
              <a:gd name="T81" fmla="*/ 2147483647 h 21600"/>
              <a:gd name="T82" fmla="*/ 2147483647 w 21600"/>
              <a:gd name="T83" fmla="*/ 2147483647 h 21600"/>
              <a:gd name="T84" fmla="*/ 2147483647 w 21600"/>
              <a:gd name="T85" fmla="*/ 2147483647 h 21600"/>
              <a:gd name="T86" fmla="*/ 2147483647 w 21600"/>
              <a:gd name="T87" fmla="*/ 2147483647 h 21600"/>
              <a:gd name="T88" fmla="*/ 2147483647 w 21600"/>
              <a:gd name="T89" fmla="*/ 2147483647 h 21600"/>
              <a:gd name="T90" fmla="*/ 2147483647 w 21600"/>
              <a:gd name="T91" fmla="*/ 2147483647 h 21600"/>
              <a:gd name="T92" fmla="*/ 2147483647 w 21600"/>
              <a:gd name="T93" fmla="*/ 2147483647 h 21600"/>
              <a:gd name="T94" fmla="*/ 2147483647 w 21600"/>
              <a:gd name="T95" fmla="*/ 2147483647 h 21600"/>
              <a:gd name="T96" fmla="*/ 2147483647 w 21600"/>
              <a:gd name="T97" fmla="*/ 2147483647 h 21600"/>
              <a:gd name="T98" fmla="*/ 2147483647 w 21600"/>
              <a:gd name="T99" fmla="*/ 2147483647 h 21600"/>
              <a:gd name="T100" fmla="*/ 2147483647 w 21600"/>
              <a:gd name="T101" fmla="*/ 2147483647 h 21600"/>
              <a:gd name="T102" fmla="*/ 2147483647 w 21600"/>
              <a:gd name="T103" fmla="*/ 2147483647 h 21600"/>
              <a:gd name="T104" fmla="*/ 2147483647 w 21600"/>
              <a:gd name="T105" fmla="*/ 2147483647 h 21600"/>
              <a:gd name="T106" fmla="*/ 2147483647 w 21600"/>
              <a:gd name="T107" fmla="*/ 2147483647 h 21600"/>
              <a:gd name="T108" fmla="*/ 2147483647 w 21600"/>
              <a:gd name="T109" fmla="*/ 2147483647 h 21600"/>
              <a:gd name="T110" fmla="*/ 2147483647 w 21600"/>
              <a:gd name="T111" fmla="*/ 2147483647 h 21600"/>
              <a:gd name="T112" fmla="*/ 2147483647 w 21600"/>
              <a:gd name="T113" fmla="*/ 2147483647 h 21600"/>
              <a:gd name="T114" fmla="*/ 2147483647 w 21600"/>
              <a:gd name="T115" fmla="*/ 2147483647 h 21600"/>
              <a:gd name="T116" fmla="*/ 2147483647 w 21600"/>
              <a:gd name="T117" fmla="*/ 2147483647 h 21600"/>
              <a:gd name="T118" fmla="*/ 2147483647 w 21600"/>
              <a:gd name="T119" fmla="*/ 2147483647 h 21600"/>
              <a:gd name="T120" fmla="*/ 2147483647 w 21600"/>
              <a:gd name="T121" fmla="*/ 2147483647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600"/>
              <a:gd name="T184" fmla="*/ 0 h 21600"/>
              <a:gd name="T185" fmla="*/ 21600 w 21600"/>
              <a:gd name="T186" fmla="*/ 21600 h 216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600" h="21600">
                <a:moveTo>
                  <a:pt x="0" y="19200"/>
                </a:moveTo>
                <a:lnTo>
                  <a:pt x="29" y="19448"/>
                </a:lnTo>
                <a:lnTo>
                  <a:pt x="78" y="19094"/>
                </a:lnTo>
                <a:lnTo>
                  <a:pt x="97" y="17960"/>
                </a:lnTo>
                <a:lnTo>
                  <a:pt x="117" y="16827"/>
                </a:lnTo>
                <a:lnTo>
                  <a:pt x="165" y="16331"/>
                </a:lnTo>
                <a:lnTo>
                  <a:pt x="165" y="15197"/>
                </a:lnTo>
                <a:lnTo>
                  <a:pt x="194" y="13957"/>
                </a:lnTo>
                <a:lnTo>
                  <a:pt x="253" y="11442"/>
                </a:lnTo>
                <a:lnTo>
                  <a:pt x="253" y="10486"/>
                </a:lnTo>
                <a:lnTo>
                  <a:pt x="262" y="10025"/>
                </a:lnTo>
                <a:lnTo>
                  <a:pt x="282" y="9387"/>
                </a:lnTo>
                <a:lnTo>
                  <a:pt x="311" y="7545"/>
                </a:lnTo>
                <a:lnTo>
                  <a:pt x="369" y="8360"/>
                </a:lnTo>
                <a:lnTo>
                  <a:pt x="398" y="9175"/>
                </a:lnTo>
                <a:lnTo>
                  <a:pt x="418" y="9565"/>
                </a:lnTo>
                <a:lnTo>
                  <a:pt x="466" y="9848"/>
                </a:lnTo>
                <a:lnTo>
                  <a:pt x="466" y="10202"/>
                </a:lnTo>
                <a:lnTo>
                  <a:pt x="544" y="9848"/>
                </a:lnTo>
                <a:lnTo>
                  <a:pt x="573" y="10379"/>
                </a:lnTo>
                <a:lnTo>
                  <a:pt x="612" y="10875"/>
                </a:lnTo>
                <a:lnTo>
                  <a:pt x="612" y="11442"/>
                </a:lnTo>
                <a:lnTo>
                  <a:pt x="612" y="11867"/>
                </a:lnTo>
                <a:lnTo>
                  <a:pt x="651" y="12257"/>
                </a:lnTo>
                <a:lnTo>
                  <a:pt x="680" y="11903"/>
                </a:lnTo>
                <a:lnTo>
                  <a:pt x="670" y="12788"/>
                </a:lnTo>
                <a:lnTo>
                  <a:pt x="699" y="13213"/>
                </a:lnTo>
                <a:lnTo>
                  <a:pt x="758" y="11938"/>
                </a:lnTo>
                <a:lnTo>
                  <a:pt x="777" y="12824"/>
                </a:lnTo>
                <a:lnTo>
                  <a:pt x="777" y="13213"/>
                </a:lnTo>
                <a:lnTo>
                  <a:pt x="777" y="13815"/>
                </a:lnTo>
                <a:lnTo>
                  <a:pt x="787" y="14382"/>
                </a:lnTo>
                <a:lnTo>
                  <a:pt x="796" y="15303"/>
                </a:lnTo>
                <a:lnTo>
                  <a:pt x="826" y="14985"/>
                </a:lnTo>
                <a:lnTo>
                  <a:pt x="826" y="15941"/>
                </a:lnTo>
                <a:lnTo>
                  <a:pt x="894" y="16083"/>
                </a:lnTo>
                <a:lnTo>
                  <a:pt x="894" y="15020"/>
                </a:lnTo>
                <a:lnTo>
                  <a:pt x="923" y="14701"/>
                </a:lnTo>
                <a:lnTo>
                  <a:pt x="952" y="13638"/>
                </a:lnTo>
                <a:lnTo>
                  <a:pt x="971" y="15268"/>
                </a:lnTo>
                <a:lnTo>
                  <a:pt x="962" y="16437"/>
                </a:lnTo>
                <a:lnTo>
                  <a:pt x="1020" y="17429"/>
                </a:lnTo>
                <a:lnTo>
                  <a:pt x="1039" y="16897"/>
                </a:lnTo>
                <a:lnTo>
                  <a:pt x="1049" y="16472"/>
                </a:lnTo>
                <a:lnTo>
                  <a:pt x="1068" y="15976"/>
                </a:lnTo>
                <a:lnTo>
                  <a:pt x="1127" y="14382"/>
                </a:lnTo>
                <a:lnTo>
                  <a:pt x="1175" y="16047"/>
                </a:lnTo>
                <a:lnTo>
                  <a:pt x="1165" y="17393"/>
                </a:lnTo>
                <a:lnTo>
                  <a:pt x="1195" y="17925"/>
                </a:lnTo>
                <a:lnTo>
                  <a:pt x="1233" y="18775"/>
                </a:lnTo>
                <a:lnTo>
                  <a:pt x="1263" y="19165"/>
                </a:lnTo>
                <a:lnTo>
                  <a:pt x="1321" y="18952"/>
                </a:lnTo>
                <a:lnTo>
                  <a:pt x="1331" y="19306"/>
                </a:lnTo>
                <a:lnTo>
                  <a:pt x="1379" y="19413"/>
                </a:lnTo>
                <a:lnTo>
                  <a:pt x="1437" y="19129"/>
                </a:lnTo>
                <a:lnTo>
                  <a:pt x="1476" y="19342"/>
                </a:lnTo>
                <a:lnTo>
                  <a:pt x="1496" y="19696"/>
                </a:lnTo>
                <a:lnTo>
                  <a:pt x="1535" y="19023"/>
                </a:lnTo>
                <a:lnTo>
                  <a:pt x="1554" y="18598"/>
                </a:lnTo>
                <a:lnTo>
                  <a:pt x="1573" y="17712"/>
                </a:lnTo>
                <a:lnTo>
                  <a:pt x="1603" y="15374"/>
                </a:lnTo>
                <a:lnTo>
                  <a:pt x="1632" y="14063"/>
                </a:lnTo>
                <a:lnTo>
                  <a:pt x="1671" y="13284"/>
                </a:lnTo>
                <a:lnTo>
                  <a:pt x="1690" y="12292"/>
                </a:lnTo>
                <a:lnTo>
                  <a:pt x="1729" y="12753"/>
                </a:lnTo>
                <a:lnTo>
                  <a:pt x="1777" y="12540"/>
                </a:lnTo>
                <a:lnTo>
                  <a:pt x="1777" y="13036"/>
                </a:lnTo>
                <a:lnTo>
                  <a:pt x="1816" y="13249"/>
                </a:lnTo>
                <a:lnTo>
                  <a:pt x="1816" y="13815"/>
                </a:lnTo>
                <a:lnTo>
                  <a:pt x="1816" y="14311"/>
                </a:lnTo>
                <a:lnTo>
                  <a:pt x="1874" y="14453"/>
                </a:lnTo>
                <a:lnTo>
                  <a:pt x="1865" y="15197"/>
                </a:lnTo>
                <a:lnTo>
                  <a:pt x="1913" y="15445"/>
                </a:lnTo>
                <a:lnTo>
                  <a:pt x="1952" y="15587"/>
                </a:lnTo>
                <a:lnTo>
                  <a:pt x="1972" y="14595"/>
                </a:lnTo>
                <a:lnTo>
                  <a:pt x="2001" y="14311"/>
                </a:lnTo>
                <a:lnTo>
                  <a:pt x="2020" y="15091"/>
                </a:lnTo>
                <a:lnTo>
                  <a:pt x="2030" y="18810"/>
                </a:lnTo>
                <a:lnTo>
                  <a:pt x="2088" y="19483"/>
                </a:lnTo>
                <a:lnTo>
                  <a:pt x="2098" y="17960"/>
                </a:lnTo>
                <a:lnTo>
                  <a:pt x="2137" y="16685"/>
                </a:lnTo>
                <a:lnTo>
                  <a:pt x="2176" y="16047"/>
                </a:lnTo>
                <a:lnTo>
                  <a:pt x="2205" y="14701"/>
                </a:lnTo>
                <a:lnTo>
                  <a:pt x="2205" y="14276"/>
                </a:lnTo>
                <a:lnTo>
                  <a:pt x="2244" y="14489"/>
                </a:lnTo>
                <a:lnTo>
                  <a:pt x="2253" y="12788"/>
                </a:lnTo>
                <a:lnTo>
                  <a:pt x="2292" y="12363"/>
                </a:lnTo>
                <a:lnTo>
                  <a:pt x="2331" y="13178"/>
                </a:lnTo>
                <a:lnTo>
                  <a:pt x="2370" y="12717"/>
                </a:lnTo>
                <a:lnTo>
                  <a:pt x="2409" y="12505"/>
                </a:lnTo>
                <a:lnTo>
                  <a:pt x="2438" y="11903"/>
                </a:lnTo>
                <a:lnTo>
                  <a:pt x="2496" y="12186"/>
                </a:lnTo>
                <a:lnTo>
                  <a:pt x="2535" y="11867"/>
                </a:lnTo>
                <a:lnTo>
                  <a:pt x="2535" y="11407"/>
                </a:lnTo>
                <a:lnTo>
                  <a:pt x="2564" y="11123"/>
                </a:lnTo>
                <a:lnTo>
                  <a:pt x="2583" y="10238"/>
                </a:lnTo>
                <a:lnTo>
                  <a:pt x="2613" y="9423"/>
                </a:lnTo>
                <a:lnTo>
                  <a:pt x="2671" y="10698"/>
                </a:lnTo>
                <a:lnTo>
                  <a:pt x="2690" y="10025"/>
                </a:lnTo>
                <a:lnTo>
                  <a:pt x="2700" y="9494"/>
                </a:lnTo>
                <a:lnTo>
                  <a:pt x="2768" y="9387"/>
                </a:lnTo>
                <a:lnTo>
                  <a:pt x="2807" y="9813"/>
                </a:lnTo>
                <a:lnTo>
                  <a:pt x="2855" y="8927"/>
                </a:lnTo>
                <a:lnTo>
                  <a:pt x="2875" y="9529"/>
                </a:lnTo>
                <a:lnTo>
                  <a:pt x="2885" y="10415"/>
                </a:lnTo>
                <a:lnTo>
                  <a:pt x="2923" y="11159"/>
                </a:lnTo>
                <a:lnTo>
                  <a:pt x="2972" y="11832"/>
                </a:lnTo>
                <a:lnTo>
                  <a:pt x="3011" y="12505"/>
                </a:lnTo>
                <a:lnTo>
                  <a:pt x="3030" y="12930"/>
                </a:lnTo>
                <a:lnTo>
                  <a:pt x="3059" y="13249"/>
                </a:lnTo>
                <a:lnTo>
                  <a:pt x="3088" y="13922"/>
                </a:lnTo>
                <a:lnTo>
                  <a:pt x="3118" y="14418"/>
                </a:lnTo>
                <a:lnTo>
                  <a:pt x="3147" y="15162"/>
                </a:lnTo>
                <a:lnTo>
                  <a:pt x="3147" y="16118"/>
                </a:lnTo>
                <a:lnTo>
                  <a:pt x="3176" y="17500"/>
                </a:lnTo>
                <a:lnTo>
                  <a:pt x="3224" y="15374"/>
                </a:lnTo>
                <a:lnTo>
                  <a:pt x="3234" y="13815"/>
                </a:lnTo>
                <a:lnTo>
                  <a:pt x="3263" y="15906"/>
                </a:lnTo>
                <a:lnTo>
                  <a:pt x="3312" y="14985"/>
                </a:lnTo>
                <a:lnTo>
                  <a:pt x="3341" y="16047"/>
                </a:lnTo>
                <a:lnTo>
                  <a:pt x="3341" y="16685"/>
                </a:lnTo>
                <a:lnTo>
                  <a:pt x="3360" y="17464"/>
                </a:lnTo>
                <a:lnTo>
                  <a:pt x="3419" y="18314"/>
                </a:lnTo>
                <a:lnTo>
                  <a:pt x="3467" y="16756"/>
                </a:lnTo>
                <a:lnTo>
                  <a:pt x="3496" y="19023"/>
                </a:lnTo>
                <a:lnTo>
                  <a:pt x="3516" y="19590"/>
                </a:lnTo>
                <a:lnTo>
                  <a:pt x="3564" y="19908"/>
                </a:lnTo>
                <a:lnTo>
                  <a:pt x="3613" y="19306"/>
                </a:lnTo>
                <a:lnTo>
                  <a:pt x="3632" y="19661"/>
                </a:lnTo>
                <a:lnTo>
                  <a:pt x="3662" y="17748"/>
                </a:lnTo>
                <a:lnTo>
                  <a:pt x="3691" y="18456"/>
                </a:lnTo>
                <a:lnTo>
                  <a:pt x="3710" y="19200"/>
                </a:lnTo>
                <a:lnTo>
                  <a:pt x="3739" y="18669"/>
                </a:lnTo>
                <a:lnTo>
                  <a:pt x="3778" y="18917"/>
                </a:lnTo>
                <a:lnTo>
                  <a:pt x="3846" y="16649"/>
                </a:lnTo>
                <a:lnTo>
                  <a:pt x="3885" y="17960"/>
                </a:lnTo>
                <a:lnTo>
                  <a:pt x="3924" y="18208"/>
                </a:lnTo>
                <a:lnTo>
                  <a:pt x="3963" y="17748"/>
                </a:lnTo>
                <a:lnTo>
                  <a:pt x="4001" y="17429"/>
                </a:lnTo>
                <a:lnTo>
                  <a:pt x="4040" y="17075"/>
                </a:lnTo>
                <a:lnTo>
                  <a:pt x="4069" y="17677"/>
                </a:lnTo>
                <a:lnTo>
                  <a:pt x="4099" y="17996"/>
                </a:lnTo>
                <a:lnTo>
                  <a:pt x="4186" y="17960"/>
                </a:lnTo>
                <a:lnTo>
                  <a:pt x="4196" y="18421"/>
                </a:lnTo>
                <a:lnTo>
                  <a:pt x="4235" y="18633"/>
                </a:lnTo>
                <a:lnTo>
                  <a:pt x="4244" y="19519"/>
                </a:lnTo>
                <a:lnTo>
                  <a:pt x="4273" y="19661"/>
                </a:lnTo>
                <a:lnTo>
                  <a:pt x="4351" y="19094"/>
                </a:lnTo>
                <a:lnTo>
                  <a:pt x="4371" y="19448"/>
                </a:lnTo>
                <a:lnTo>
                  <a:pt x="4409" y="19731"/>
                </a:lnTo>
                <a:lnTo>
                  <a:pt x="4468" y="18917"/>
                </a:lnTo>
                <a:lnTo>
                  <a:pt x="4516" y="19483"/>
                </a:lnTo>
                <a:lnTo>
                  <a:pt x="4565" y="19165"/>
                </a:lnTo>
                <a:lnTo>
                  <a:pt x="4584" y="18066"/>
                </a:lnTo>
                <a:lnTo>
                  <a:pt x="4594" y="17181"/>
                </a:lnTo>
                <a:lnTo>
                  <a:pt x="4623" y="15906"/>
                </a:lnTo>
                <a:lnTo>
                  <a:pt x="4633" y="13568"/>
                </a:lnTo>
                <a:lnTo>
                  <a:pt x="4662" y="12469"/>
                </a:lnTo>
                <a:lnTo>
                  <a:pt x="4662" y="11265"/>
                </a:lnTo>
                <a:lnTo>
                  <a:pt x="4681" y="10202"/>
                </a:lnTo>
                <a:lnTo>
                  <a:pt x="4749" y="10804"/>
                </a:lnTo>
                <a:lnTo>
                  <a:pt x="4788" y="10486"/>
                </a:lnTo>
                <a:lnTo>
                  <a:pt x="4798" y="9635"/>
                </a:lnTo>
                <a:lnTo>
                  <a:pt x="4837" y="9281"/>
                </a:lnTo>
                <a:lnTo>
                  <a:pt x="4895" y="9990"/>
                </a:lnTo>
                <a:lnTo>
                  <a:pt x="4924" y="9494"/>
                </a:lnTo>
                <a:lnTo>
                  <a:pt x="4934" y="9104"/>
                </a:lnTo>
                <a:lnTo>
                  <a:pt x="4934" y="8644"/>
                </a:lnTo>
                <a:lnTo>
                  <a:pt x="4953" y="8183"/>
                </a:lnTo>
                <a:lnTo>
                  <a:pt x="5012" y="8644"/>
                </a:lnTo>
                <a:lnTo>
                  <a:pt x="5041" y="8254"/>
                </a:lnTo>
                <a:lnTo>
                  <a:pt x="5079" y="8998"/>
                </a:lnTo>
                <a:lnTo>
                  <a:pt x="5118" y="8112"/>
                </a:lnTo>
                <a:lnTo>
                  <a:pt x="5167" y="9423"/>
                </a:lnTo>
                <a:lnTo>
                  <a:pt x="5196" y="10061"/>
                </a:lnTo>
                <a:lnTo>
                  <a:pt x="5235" y="10804"/>
                </a:lnTo>
                <a:lnTo>
                  <a:pt x="5254" y="11690"/>
                </a:lnTo>
                <a:lnTo>
                  <a:pt x="5274" y="12540"/>
                </a:lnTo>
                <a:lnTo>
                  <a:pt x="5293" y="12965"/>
                </a:lnTo>
                <a:lnTo>
                  <a:pt x="5342" y="12824"/>
                </a:lnTo>
                <a:lnTo>
                  <a:pt x="5351" y="13886"/>
                </a:lnTo>
                <a:lnTo>
                  <a:pt x="5410" y="15551"/>
                </a:lnTo>
                <a:lnTo>
                  <a:pt x="5449" y="16295"/>
                </a:lnTo>
                <a:lnTo>
                  <a:pt x="5487" y="15232"/>
                </a:lnTo>
                <a:lnTo>
                  <a:pt x="5487" y="12576"/>
                </a:lnTo>
                <a:lnTo>
                  <a:pt x="5546" y="13001"/>
                </a:lnTo>
                <a:lnTo>
                  <a:pt x="5604" y="15232"/>
                </a:lnTo>
                <a:lnTo>
                  <a:pt x="5594" y="13568"/>
                </a:lnTo>
                <a:lnTo>
                  <a:pt x="5633" y="11832"/>
                </a:lnTo>
                <a:lnTo>
                  <a:pt x="5691" y="13284"/>
                </a:lnTo>
                <a:lnTo>
                  <a:pt x="5701" y="14666"/>
                </a:lnTo>
                <a:lnTo>
                  <a:pt x="5730" y="16543"/>
                </a:lnTo>
                <a:lnTo>
                  <a:pt x="5759" y="14878"/>
                </a:lnTo>
                <a:lnTo>
                  <a:pt x="5808" y="16827"/>
                </a:lnTo>
                <a:lnTo>
                  <a:pt x="5847" y="15764"/>
                </a:lnTo>
                <a:lnTo>
                  <a:pt x="5856" y="14949"/>
                </a:lnTo>
                <a:lnTo>
                  <a:pt x="5886" y="13249"/>
                </a:lnTo>
                <a:lnTo>
                  <a:pt x="5886" y="11230"/>
                </a:lnTo>
                <a:lnTo>
                  <a:pt x="5915" y="8396"/>
                </a:lnTo>
                <a:lnTo>
                  <a:pt x="5961" y="9937"/>
                </a:lnTo>
                <a:lnTo>
                  <a:pt x="5983" y="8537"/>
                </a:lnTo>
                <a:lnTo>
                  <a:pt x="6005" y="9724"/>
                </a:lnTo>
                <a:lnTo>
                  <a:pt x="6041" y="8528"/>
                </a:lnTo>
                <a:lnTo>
                  <a:pt x="6063" y="9219"/>
                </a:lnTo>
                <a:lnTo>
                  <a:pt x="6107" y="8768"/>
                </a:lnTo>
                <a:lnTo>
                  <a:pt x="6136" y="9007"/>
                </a:lnTo>
                <a:lnTo>
                  <a:pt x="6187" y="8741"/>
                </a:lnTo>
                <a:lnTo>
                  <a:pt x="6223" y="9113"/>
                </a:lnTo>
                <a:lnTo>
                  <a:pt x="6260" y="8794"/>
                </a:lnTo>
                <a:lnTo>
                  <a:pt x="6289" y="9299"/>
                </a:lnTo>
                <a:lnTo>
                  <a:pt x="6332" y="9511"/>
                </a:lnTo>
                <a:lnTo>
                  <a:pt x="6340" y="9857"/>
                </a:lnTo>
                <a:lnTo>
                  <a:pt x="6362" y="11265"/>
                </a:lnTo>
                <a:lnTo>
                  <a:pt x="6383" y="12567"/>
                </a:lnTo>
                <a:lnTo>
                  <a:pt x="6427" y="14427"/>
                </a:lnTo>
                <a:lnTo>
                  <a:pt x="6456" y="15968"/>
                </a:lnTo>
                <a:lnTo>
                  <a:pt x="6478" y="16738"/>
                </a:lnTo>
                <a:lnTo>
                  <a:pt x="6529" y="14134"/>
                </a:lnTo>
                <a:lnTo>
                  <a:pt x="6544" y="12726"/>
                </a:lnTo>
                <a:lnTo>
                  <a:pt x="6595" y="11292"/>
                </a:lnTo>
                <a:lnTo>
                  <a:pt x="6616" y="13922"/>
                </a:lnTo>
                <a:lnTo>
                  <a:pt x="6638" y="15755"/>
                </a:lnTo>
                <a:lnTo>
                  <a:pt x="6667" y="16711"/>
                </a:lnTo>
                <a:lnTo>
                  <a:pt x="6718" y="14666"/>
                </a:lnTo>
                <a:lnTo>
                  <a:pt x="6740" y="15277"/>
                </a:lnTo>
                <a:lnTo>
                  <a:pt x="6762" y="16977"/>
                </a:lnTo>
                <a:lnTo>
                  <a:pt x="6791" y="17163"/>
                </a:lnTo>
                <a:lnTo>
                  <a:pt x="6806" y="18359"/>
                </a:lnTo>
                <a:lnTo>
                  <a:pt x="6842" y="18624"/>
                </a:lnTo>
                <a:lnTo>
                  <a:pt x="6901" y="17376"/>
                </a:lnTo>
                <a:lnTo>
                  <a:pt x="6944" y="17030"/>
                </a:lnTo>
                <a:lnTo>
                  <a:pt x="6952" y="17641"/>
                </a:lnTo>
                <a:lnTo>
                  <a:pt x="7032" y="17854"/>
                </a:lnTo>
                <a:lnTo>
                  <a:pt x="7041" y="17181"/>
                </a:lnTo>
                <a:lnTo>
                  <a:pt x="7061" y="16446"/>
                </a:lnTo>
                <a:lnTo>
                  <a:pt x="7112" y="16552"/>
                </a:lnTo>
                <a:lnTo>
                  <a:pt x="7148" y="17296"/>
                </a:lnTo>
                <a:lnTo>
                  <a:pt x="7185" y="17827"/>
                </a:lnTo>
                <a:lnTo>
                  <a:pt x="7221" y="17429"/>
                </a:lnTo>
                <a:lnTo>
                  <a:pt x="7250" y="17216"/>
                </a:lnTo>
                <a:lnTo>
                  <a:pt x="7265" y="15914"/>
                </a:lnTo>
                <a:lnTo>
                  <a:pt x="7279" y="14825"/>
                </a:lnTo>
                <a:lnTo>
                  <a:pt x="7301" y="14187"/>
                </a:lnTo>
                <a:lnTo>
                  <a:pt x="7308" y="12779"/>
                </a:lnTo>
                <a:lnTo>
                  <a:pt x="7345" y="13736"/>
                </a:lnTo>
                <a:lnTo>
                  <a:pt x="7374" y="13231"/>
                </a:lnTo>
                <a:lnTo>
                  <a:pt x="7389" y="13815"/>
                </a:lnTo>
                <a:lnTo>
                  <a:pt x="7425" y="13258"/>
                </a:lnTo>
                <a:lnTo>
                  <a:pt x="7454" y="13523"/>
                </a:lnTo>
                <a:lnTo>
                  <a:pt x="7469" y="12461"/>
                </a:lnTo>
                <a:lnTo>
                  <a:pt x="7483" y="11770"/>
                </a:lnTo>
                <a:lnTo>
                  <a:pt x="7505" y="12381"/>
                </a:lnTo>
                <a:lnTo>
                  <a:pt x="7520" y="11584"/>
                </a:lnTo>
                <a:lnTo>
                  <a:pt x="7556" y="12062"/>
                </a:lnTo>
                <a:lnTo>
                  <a:pt x="7571" y="11531"/>
                </a:lnTo>
                <a:lnTo>
                  <a:pt x="7614" y="11956"/>
                </a:lnTo>
                <a:lnTo>
                  <a:pt x="7622" y="13072"/>
                </a:lnTo>
                <a:lnTo>
                  <a:pt x="7658" y="12487"/>
                </a:lnTo>
                <a:lnTo>
                  <a:pt x="7680" y="13072"/>
                </a:lnTo>
                <a:lnTo>
                  <a:pt x="7702" y="13815"/>
                </a:lnTo>
                <a:lnTo>
                  <a:pt x="7724" y="14799"/>
                </a:lnTo>
                <a:lnTo>
                  <a:pt x="7753" y="15038"/>
                </a:lnTo>
                <a:lnTo>
                  <a:pt x="7782" y="14852"/>
                </a:lnTo>
                <a:lnTo>
                  <a:pt x="7804" y="15250"/>
                </a:lnTo>
                <a:lnTo>
                  <a:pt x="7818" y="14931"/>
                </a:lnTo>
                <a:lnTo>
                  <a:pt x="7855" y="15436"/>
                </a:lnTo>
                <a:lnTo>
                  <a:pt x="7855" y="13789"/>
                </a:lnTo>
                <a:lnTo>
                  <a:pt x="7869" y="13417"/>
                </a:lnTo>
                <a:lnTo>
                  <a:pt x="7906" y="14241"/>
                </a:lnTo>
                <a:lnTo>
                  <a:pt x="7949" y="14586"/>
                </a:lnTo>
                <a:lnTo>
                  <a:pt x="7949" y="12806"/>
                </a:lnTo>
                <a:lnTo>
                  <a:pt x="7993" y="13204"/>
                </a:lnTo>
                <a:lnTo>
                  <a:pt x="8015" y="12886"/>
                </a:lnTo>
                <a:lnTo>
                  <a:pt x="8044" y="13470"/>
                </a:lnTo>
                <a:lnTo>
                  <a:pt x="8088" y="12992"/>
                </a:lnTo>
                <a:lnTo>
                  <a:pt x="8110" y="12248"/>
                </a:lnTo>
                <a:lnTo>
                  <a:pt x="8161" y="12487"/>
                </a:lnTo>
                <a:lnTo>
                  <a:pt x="8190" y="12062"/>
                </a:lnTo>
                <a:lnTo>
                  <a:pt x="8241" y="12168"/>
                </a:lnTo>
                <a:lnTo>
                  <a:pt x="8255" y="11663"/>
                </a:lnTo>
                <a:lnTo>
                  <a:pt x="8314" y="11504"/>
                </a:lnTo>
                <a:lnTo>
                  <a:pt x="8321" y="10548"/>
                </a:lnTo>
                <a:lnTo>
                  <a:pt x="8350" y="10016"/>
                </a:lnTo>
                <a:lnTo>
                  <a:pt x="8387" y="8900"/>
                </a:lnTo>
                <a:lnTo>
                  <a:pt x="8423" y="10441"/>
                </a:lnTo>
                <a:lnTo>
                  <a:pt x="8452" y="11079"/>
                </a:lnTo>
                <a:lnTo>
                  <a:pt x="8467" y="11796"/>
                </a:lnTo>
                <a:lnTo>
                  <a:pt x="8518" y="11903"/>
                </a:lnTo>
                <a:lnTo>
                  <a:pt x="8547" y="12275"/>
                </a:lnTo>
                <a:lnTo>
                  <a:pt x="8576" y="13098"/>
                </a:lnTo>
                <a:lnTo>
                  <a:pt x="8612" y="14028"/>
                </a:lnTo>
                <a:lnTo>
                  <a:pt x="8641" y="15330"/>
                </a:lnTo>
                <a:lnTo>
                  <a:pt x="8671" y="14108"/>
                </a:lnTo>
                <a:lnTo>
                  <a:pt x="8685" y="12540"/>
                </a:lnTo>
                <a:lnTo>
                  <a:pt x="8729" y="13762"/>
                </a:lnTo>
                <a:lnTo>
                  <a:pt x="8773" y="16897"/>
                </a:lnTo>
                <a:lnTo>
                  <a:pt x="8824" y="13762"/>
                </a:lnTo>
                <a:lnTo>
                  <a:pt x="8831" y="12726"/>
                </a:lnTo>
                <a:lnTo>
                  <a:pt x="8875" y="13603"/>
                </a:lnTo>
                <a:lnTo>
                  <a:pt x="8882" y="15542"/>
                </a:lnTo>
                <a:lnTo>
                  <a:pt x="8889" y="16711"/>
                </a:lnTo>
                <a:lnTo>
                  <a:pt x="8926" y="16472"/>
                </a:lnTo>
                <a:lnTo>
                  <a:pt x="8926" y="17694"/>
                </a:lnTo>
                <a:lnTo>
                  <a:pt x="8940" y="18863"/>
                </a:lnTo>
                <a:lnTo>
                  <a:pt x="8977" y="18465"/>
                </a:lnTo>
                <a:lnTo>
                  <a:pt x="9013" y="19129"/>
                </a:lnTo>
                <a:lnTo>
                  <a:pt x="9035" y="18332"/>
                </a:lnTo>
                <a:lnTo>
                  <a:pt x="9064" y="17880"/>
                </a:lnTo>
                <a:lnTo>
                  <a:pt x="9100" y="17323"/>
                </a:lnTo>
                <a:lnTo>
                  <a:pt x="9137" y="18146"/>
                </a:lnTo>
                <a:lnTo>
                  <a:pt x="9144" y="18784"/>
                </a:lnTo>
                <a:lnTo>
                  <a:pt x="9173" y="19554"/>
                </a:lnTo>
                <a:lnTo>
                  <a:pt x="9202" y="19342"/>
                </a:lnTo>
                <a:lnTo>
                  <a:pt x="9239" y="19661"/>
                </a:lnTo>
                <a:lnTo>
                  <a:pt x="9275" y="18306"/>
                </a:lnTo>
                <a:lnTo>
                  <a:pt x="9290" y="17402"/>
                </a:lnTo>
                <a:lnTo>
                  <a:pt x="9326" y="16154"/>
                </a:lnTo>
                <a:lnTo>
                  <a:pt x="9363" y="17907"/>
                </a:lnTo>
                <a:lnTo>
                  <a:pt x="9399" y="16525"/>
                </a:lnTo>
                <a:lnTo>
                  <a:pt x="9421" y="18066"/>
                </a:lnTo>
                <a:lnTo>
                  <a:pt x="9450" y="17323"/>
                </a:lnTo>
                <a:lnTo>
                  <a:pt x="9479" y="16286"/>
                </a:lnTo>
                <a:lnTo>
                  <a:pt x="9508" y="15782"/>
                </a:lnTo>
                <a:lnTo>
                  <a:pt x="9508" y="17429"/>
                </a:lnTo>
                <a:lnTo>
                  <a:pt x="9537" y="17827"/>
                </a:lnTo>
                <a:lnTo>
                  <a:pt x="9603" y="17455"/>
                </a:lnTo>
                <a:lnTo>
                  <a:pt x="9632" y="18677"/>
                </a:lnTo>
                <a:lnTo>
                  <a:pt x="9683" y="18306"/>
                </a:lnTo>
                <a:lnTo>
                  <a:pt x="9712" y="18970"/>
                </a:lnTo>
                <a:lnTo>
                  <a:pt x="9785" y="20564"/>
                </a:lnTo>
                <a:lnTo>
                  <a:pt x="9821" y="18624"/>
                </a:lnTo>
                <a:lnTo>
                  <a:pt x="9872" y="19315"/>
                </a:lnTo>
                <a:lnTo>
                  <a:pt x="9923" y="18651"/>
                </a:lnTo>
                <a:lnTo>
                  <a:pt x="9967" y="17296"/>
                </a:lnTo>
                <a:lnTo>
                  <a:pt x="9982" y="16499"/>
                </a:lnTo>
                <a:lnTo>
                  <a:pt x="9996" y="15330"/>
                </a:lnTo>
                <a:lnTo>
                  <a:pt x="10018" y="13098"/>
                </a:lnTo>
                <a:lnTo>
                  <a:pt x="10033" y="10494"/>
                </a:lnTo>
                <a:lnTo>
                  <a:pt x="10069" y="9724"/>
                </a:lnTo>
                <a:lnTo>
                  <a:pt x="10091" y="7014"/>
                </a:lnTo>
                <a:lnTo>
                  <a:pt x="10127" y="7253"/>
                </a:lnTo>
                <a:lnTo>
                  <a:pt x="10127" y="9644"/>
                </a:lnTo>
                <a:lnTo>
                  <a:pt x="10157" y="8954"/>
                </a:lnTo>
                <a:lnTo>
                  <a:pt x="10171" y="10123"/>
                </a:lnTo>
                <a:lnTo>
                  <a:pt x="10208" y="9272"/>
                </a:lnTo>
                <a:lnTo>
                  <a:pt x="10193" y="7120"/>
                </a:lnTo>
                <a:lnTo>
                  <a:pt x="10237" y="7572"/>
                </a:lnTo>
                <a:lnTo>
                  <a:pt x="10244" y="6908"/>
                </a:lnTo>
                <a:lnTo>
                  <a:pt x="10295" y="7041"/>
                </a:lnTo>
                <a:lnTo>
                  <a:pt x="10288" y="6270"/>
                </a:lnTo>
                <a:lnTo>
                  <a:pt x="10324" y="5606"/>
                </a:lnTo>
                <a:lnTo>
                  <a:pt x="10353" y="6456"/>
                </a:lnTo>
                <a:lnTo>
                  <a:pt x="10375" y="5978"/>
                </a:lnTo>
                <a:lnTo>
                  <a:pt x="10404" y="6190"/>
                </a:lnTo>
                <a:lnTo>
                  <a:pt x="10433" y="5925"/>
                </a:lnTo>
                <a:lnTo>
                  <a:pt x="10477" y="5500"/>
                </a:lnTo>
                <a:lnTo>
                  <a:pt x="10463" y="4490"/>
                </a:lnTo>
                <a:lnTo>
                  <a:pt x="10499" y="4012"/>
                </a:lnTo>
                <a:lnTo>
                  <a:pt x="10535" y="3002"/>
                </a:lnTo>
                <a:lnTo>
                  <a:pt x="10572" y="3985"/>
                </a:lnTo>
                <a:lnTo>
                  <a:pt x="10594" y="2365"/>
                </a:lnTo>
                <a:lnTo>
                  <a:pt x="10630" y="2976"/>
                </a:lnTo>
                <a:lnTo>
                  <a:pt x="10674" y="3932"/>
                </a:lnTo>
                <a:lnTo>
                  <a:pt x="10703" y="3135"/>
                </a:lnTo>
                <a:lnTo>
                  <a:pt x="10732" y="4251"/>
                </a:lnTo>
                <a:lnTo>
                  <a:pt x="10776" y="4490"/>
                </a:lnTo>
                <a:lnTo>
                  <a:pt x="10805" y="5978"/>
                </a:lnTo>
                <a:lnTo>
                  <a:pt x="10841" y="7599"/>
                </a:lnTo>
                <a:lnTo>
                  <a:pt x="10870" y="6987"/>
                </a:lnTo>
                <a:lnTo>
                  <a:pt x="10900" y="8077"/>
                </a:lnTo>
                <a:lnTo>
                  <a:pt x="10929" y="9857"/>
                </a:lnTo>
                <a:lnTo>
                  <a:pt x="10951" y="10229"/>
                </a:lnTo>
                <a:lnTo>
                  <a:pt x="10980" y="11663"/>
                </a:lnTo>
                <a:lnTo>
                  <a:pt x="11016" y="13470"/>
                </a:lnTo>
                <a:lnTo>
                  <a:pt x="11067" y="16207"/>
                </a:lnTo>
                <a:lnTo>
                  <a:pt x="11096" y="14666"/>
                </a:lnTo>
                <a:lnTo>
                  <a:pt x="11140" y="11398"/>
                </a:lnTo>
                <a:lnTo>
                  <a:pt x="11162" y="12992"/>
                </a:lnTo>
                <a:lnTo>
                  <a:pt x="11191" y="14586"/>
                </a:lnTo>
                <a:lnTo>
                  <a:pt x="11220" y="15489"/>
                </a:lnTo>
                <a:lnTo>
                  <a:pt x="11242" y="14294"/>
                </a:lnTo>
                <a:lnTo>
                  <a:pt x="11264" y="12567"/>
                </a:lnTo>
                <a:lnTo>
                  <a:pt x="11293" y="13284"/>
                </a:lnTo>
                <a:lnTo>
                  <a:pt x="11293" y="14347"/>
                </a:lnTo>
                <a:lnTo>
                  <a:pt x="11344" y="13869"/>
                </a:lnTo>
                <a:lnTo>
                  <a:pt x="11358" y="16207"/>
                </a:lnTo>
                <a:lnTo>
                  <a:pt x="11402" y="15861"/>
                </a:lnTo>
                <a:lnTo>
                  <a:pt x="11409" y="16818"/>
                </a:lnTo>
                <a:lnTo>
                  <a:pt x="11431" y="17562"/>
                </a:lnTo>
                <a:lnTo>
                  <a:pt x="11468" y="18306"/>
                </a:lnTo>
                <a:lnTo>
                  <a:pt x="11519" y="14666"/>
                </a:lnTo>
                <a:lnTo>
                  <a:pt x="11555" y="16021"/>
                </a:lnTo>
                <a:lnTo>
                  <a:pt x="11584" y="16127"/>
                </a:lnTo>
                <a:lnTo>
                  <a:pt x="11628" y="18492"/>
                </a:lnTo>
                <a:lnTo>
                  <a:pt x="11650" y="17057"/>
                </a:lnTo>
                <a:lnTo>
                  <a:pt x="11679" y="17748"/>
                </a:lnTo>
                <a:lnTo>
                  <a:pt x="11715" y="17269"/>
                </a:lnTo>
                <a:lnTo>
                  <a:pt x="11730" y="18412"/>
                </a:lnTo>
                <a:lnTo>
                  <a:pt x="11766" y="17402"/>
                </a:lnTo>
                <a:lnTo>
                  <a:pt x="11781" y="15888"/>
                </a:lnTo>
                <a:lnTo>
                  <a:pt x="11832" y="18492"/>
                </a:lnTo>
                <a:lnTo>
                  <a:pt x="11854" y="19129"/>
                </a:lnTo>
                <a:lnTo>
                  <a:pt x="11890" y="18545"/>
                </a:lnTo>
                <a:lnTo>
                  <a:pt x="11897" y="19767"/>
                </a:lnTo>
                <a:lnTo>
                  <a:pt x="11941" y="19235"/>
                </a:lnTo>
                <a:lnTo>
                  <a:pt x="11985" y="19740"/>
                </a:lnTo>
                <a:lnTo>
                  <a:pt x="12021" y="19076"/>
                </a:lnTo>
                <a:lnTo>
                  <a:pt x="12014" y="17880"/>
                </a:lnTo>
                <a:lnTo>
                  <a:pt x="12058" y="18385"/>
                </a:lnTo>
                <a:lnTo>
                  <a:pt x="12065" y="17880"/>
                </a:lnTo>
                <a:lnTo>
                  <a:pt x="12116" y="18306"/>
                </a:lnTo>
                <a:lnTo>
                  <a:pt x="12131" y="17376"/>
                </a:lnTo>
                <a:lnTo>
                  <a:pt x="12160" y="16446"/>
                </a:lnTo>
                <a:lnTo>
                  <a:pt x="12174" y="19289"/>
                </a:lnTo>
                <a:lnTo>
                  <a:pt x="12211" y="17668"/>
                </a:lnTo>
                <a:lnTo>
                  <a:pt x="12225" y="19129"/>
                </a:lnTo>
                <a:lnTo>
                  <a:pt x="12298" y="19235"/>
                </a:lnTo>
                <a:lnTo>
                  <a:pt x="12342" y="20590"/>
                </a:lnTo>
                <a:lnTo>
                  <a:pt x="12429" y="15941"/>
                </a:lnTo>
                <a:lnTo>
                  <a:pt x="12451" y="12779"/>
                </a:lnTo>
                <a:lnTo>
                  <a:pt x="12488" y="11079"/>
                </a:lnTo>
                <a:lnTo>
                  <a:pt x="12517" y="6669"/>
                </a:lnTo>
                <a:lnTo>
                  <a:pt x="12568" y="1249"/>
                </a:lnTo>
                <a:lnTo>
                  <a:pt x="12619" y="3002"/>
                </a:lnTo>
                <a:lnTo>
                  <a:pt x="12648" y="6987"/>
                </a:lnTo>
                <a:lnTo>
                  <a:pt x="12677" y="5446"/>
                </a:lnTo>
                <a:lnTo>
                  <a:pt x="12713" y="6084"/>
                </a:lnTo>
                <a:lnTo>
                  <a:pt x="12728" y="4729"/>
                </a:lnTo>
                <a:lnTo>
                  <a:pt x="12757" y="5925"/>
                </a:lnTo>
                <a:lnTo>
                  <a:pt x="12793" y="5261"/>
                </a:lnTo>
                <a:lnTo>
                  <a:pt x="12990" y="14081"/>
                </a:lnTo>
                <a:lnTo>
                  <a:pt x="13019" y="11956"/>
                </a:lnTo>
                <a:lnTo>
                  <a:pt x="13027" y="11052"/>
                </a:lnTo>
                <a:lnTo>
                  <a:pt x="13041" y="9086"/>
                </a:lnTo>
                <a:lnTo>
                  <a:pt x="13070" y="9113"/>
                </a:lnTo>
                <a:lnTo>
                  <a:pt x="13092" y="11743"/>
                </a:lnTo>
                <a:lnTo>
                  <a:pt x="13129" y="12354"/>
                </a:lnTo>
                <a:lnTo>
                  <a:pt x="13150" y="14081"/>
                </a:lnTo>
                <a:lnTo>
                  <a:pt x="13194" y="13975"/>
                </a:lnTo>
                <a:lnTo>
                  <a:pt x="13187" y="15356"/>
                </a:lnTo>
                <a:lnTo>
                  <a:pt x="13230" y="14958"/>
                </a:lnTo>
                <a:lnTo>
                  <a:pt x="13252" y="15516"/>
                </a:lnTo>
                <a:lnTo>
                  <a:pt x="13303" y="17615"/>
                </a:lnTo>
                <a:lnTo>
                  <a:pt x="13347" y="13018"/>
                </a:lnTo>
                <a:lnTo>
                  <a:pt x="13391" y="14453"/>
                </a:lnTo>
                <a:lnTo>
                  <a:pt x="13449" y="17721"/>
                </a:lnTo>
                <a:lnTo>
                  <a:pt x="13471" y="14533"/>
                </a:lnTo>
                <a:lnTo>
                  <a:pt x="13522" y="16818"/>
                </a:lnTo>
                <a:lnTo>
                  <a:pt x="13573" y="18412"/>
                </a:lnTo>
                <a:lnTo>
                  <a:pt x="13587" y="16897"/>
                </a:lnTo>
                <a:lnTo>
                  <a:pt x="13595" y="14613"/>
                </a:lnTo>
                <a:lnTo>
                  <a:pt x="13646" y="18040"/>
                </a:lnTo>
                <a:lnTo>
                  <a:pt x="13653" y="16844"/>
                </a:lnTo>
                <a:lnTo>
                  <a:pt x="13704" y="17854"/>
                </a:lnTo>
                <a:lnTo>
                  <a:pt x="13704" y="15888"/>
                </a:lnTo>
                <a:lnTo>
                  <a:pt x="13726" y="15410"/>
                </a:lnTo>
                <a:lnTo>
                  <a:pt x="13753" y="12469"/>
                </a:lnTo>
                <a:lnTo>
                  <a:pt x="13777" y="14081"/>
                </a:lnTo>
                <a:lnTo>
                  <a:pt x="13813" y="13364"/>
                </a:lnTo>
                <a:lnTo>
                  <a:pt x="13821" y="14241"/>
                </a:lnTo>
                <a:lnTo>
                  <a:pt x="13864" y="14134"/>
                </a:lnTo>
                <a:lnTo>
                  <a:pt x="13944" y="15649"/>
                </a:lnTo>
                <a:lnTo>
                  <a:pt x="13966" y="16499"/>
                </a:lnTo>
                <a:lnTo>
                  <a:pt x="13995" y="17934"/>
                </a:lnTo>
                <a:lnTo>
                  <a:pt x="14024" y="15091"/>
                </a:lnTo>
                <a:lnTo>
                  <a:pt x="14046" y="18492"/>
                </a:lnTo>
                <a:lnTo>
                  <a:pt x="14061" y="20006"/>
                </a:lnTo>
                <a:lnTo>
                  <a:pt x="14090" y="18492"/>
                </a:lnTo>
                <a:lnTo>
                  <a:pt x="14112" y="19900"/>
                </a:lnTo>
                <a:lnTo>
                  <a:pt x="14141" y="18492"/>
                </a:lnTo>
                <a:lnTo>
                  <a:pt x="14170" y="19342"/>
                </a:lnTo>
                <a:lnTo>
                  <a:pt x="14192" y="19979"/>
                </a:lnTo>
                <a:lnTo>
                  <a:pt x="14221" y="20351"/>
                </a:lnTo>
                <a:lnTo>
                  <a:pt x="14243" y="20059"/>
                </a:lnTo>
                <a:lnTo>
                  <a:pt x="14265" y="20697"/>
                </a:lnTo>
                <a:lnTo>
                  <a:pt x="14272" y="18996"/>
                </a:lnTo>
                <a:lnTo>
                  <a:pt x="14323" y="19793"/>
                </a:lnTo>
                <a:lnTo>
                  <a:pt x="14323" y="19023"/>
                </a:lnTo>
                <a:lnTo>
                  <a:pt x="14374" y="19448"/>
                </a:lnTo>
                <a:lnTo>
                  <a:pt x="14396" y="18571"/>
                </a:lnTo>
                <a:lnTo>
                  <a:pt x="14425" y="17429"/>
                </a:lnTo>
                <a:lnTo>
                  <a:pt x="14447" y="17030"/>
                </a:lnTo>
                <a:lnTo>
                  <a:pt x="14483" y="15702"/>
                </a:lnTo>
                <a:lnTo>
                  <a:pt x="14498" y="18146"/>
                </a:lnTo>
                <a:lnTo>
                  <a:pt x="14542" y="18332"/>
                </a:lnTo>
                <a:lnTo>
                  <a:pt x="14549" y="17960"/>
                </a:lnTo>
                <a:lnTo>
                  <a:pt x="14556" y="17694"/>
                </a:lnTo>
                <a:lnTo>
                  <a:pt x="14600" y="15861"/>
                </a:lnTo>
                <a:lnTo>
                  <a:pt x="14629" y="17694"/>
                </a:lnTo>
                <a:lnTo>
                  <a:pt x="14665" y="17057"/>
                </a:lnTo>
                <a:lnTo>
                  <a:pt x="14687" y="18199"/>
                </a:lnTo>
                <a:lnTo>
                  <a:pt x="14724" y="17721"/>
                </a:lnTo>
                <a:lnTo>
                  <a:pt x="14789" y="19076"/>
                </a:lnTo>
                <a:lnTo>
                  <a:pt x="14891" y="14958"/>
                </a:lnTo>
                <a:lnTo>
                  <a:pt x="14935" y="16632"/>
                </a:lnTo>
                <a:lnTo>
                  <a:pt x="14986" y="11026"/>
                </a:lnTo>
                <a:lnTo>
                  <a:pt x="15022" y="5340"/>
                </a:lnTo>
                <a:lnTo>
                  <a:pt x="15030" y="3773"/>
                </a:lnTo>
                <a:lnTo>
                  <a:pt x="15066" y="3826"/>
                </a:lnTo>
                <a:lnTo>
                  <a:pt x="15081" y="5898"/>
                </a:lnTo>
                <a:lnTo>
                  <a:pt x="15124" y="10362"/>
                </a:lnTo>
                <a:lnTo>
                  <a:pt x="15154" y="9113"/>
                </a:lnTo>
                <a:lnTo>
                  <a:pt x="15161" y="10362"/>
                </a:lnTo>
                <a:lnTo>
                  <a:pt x="15190" y="9671"/>
                </a:lnTo>
                <a:lnTo>
                  <a:pt x="15219" y="10813"/>
                </a:lnTo>
                <a:lnTo>
                  <a:pt x="15241" y="11717"/>
                </a:lnTo>
                <a:lnTo>
                  <a:pt x="15248" y="13815"/>
                </a:lnTo>
                <a:lnTo>
                  <a:pt x="15292" y="13603"/>
                </a:lnTo>
                <a:lnTo>
                  <a:pt x="15292" y="14108"/>
                </a:lnTo>
                <a:lnTo>
                  <a:pt x="15321" y="14161"/>
                </a:lnTo>
                <a:lnTo>
                  <a:pt x="15328" y="15463"/>
                </a:lnTo>
                <a:lnTo>
                  <a:pt x="15372" y="17907"/>
                </a:lnTo>
                <a:lnTo>
                  <a:pt x="15401" y="15436"/>
                </a:lnTo>
                <a:lnTo>
                  <a:pt x="15423" y="18837"/>
                </a:lnTo>
                <a:lnTo>
                  <a:pt x="15467" y="17641"/>
                </a:lnTo>
                <a:lnTo>
                  <a:pt x="15503" y="15091"/>
                </a:lnTo>
                <a:lnTo>
                  <a:pt x="15532" y="18598"/>
                </a:lnTo>
                <a:lnTo>
                  <a:pt x="15532" y="19103"/>
                </a:lnTo>
                <a:lnTo>
                  <a:pt x="15576" y="19156"/>
                </a:lnTo>
                <a:cubicBezTo>
                  <a:pt x="15576" y="19156"/>
                  <a:pt x="15605" y="17261"/>
                  <a:pt x="15605" y="17190"/>
                </a:cubicBezTo>
                <a:cubicBezTo>
                  <a:pt x="15605" y="17119"/>
                  <a:pt x="15627" y="19448"/>
                  <a:pt x="15627" y="19448"/>
                </a:cubicBezTo>
                <a:lnTo>
                  <a:pt x="15671" y="14294"/>
                </a:lnTo>
                <a:lnTo>
                  <a:pt x="15736" y="10920"/>
                </a:lnTo>
                <a:lnTo>
                  <a:pt x="15751" y="8874"/>
                </a:lnTo>
                <a:lnTo>
                  <a:pt x="15795" y="8210"/>
                </a:lnTo>
                <a:lnTo>
                  <a:pt x="15787" y="10229"/>
                </a:lnTo>
                <a:lnTo>
                  <a:pt x="15838" y="9485"/>
                </a:lnTo>
                <a:lnTo>
                  <a:pt x="15860" y="10521"/>
                </a:lnTo>
                <a:lnTo>
                  <a:pt x="15889" y="9423"/>
                </a:lnTo>
                <a:lnTo>
                  <a:pt x="15904" y="8396"/>
                </a:lnTo>
                <a:lnTo>
                  <a:pt x="15933" y="8927"/>
                </a:lnTo>
                <a:lnTo>
                  <a:pt x="15957" y="10238"/>
                </a:lnTo>
                <a:lnTo>
                  <a:pt x="15977" y="10946"/>
                </a:lnTo>
                <a:lnTo>
                  <a:pt x="16013" y="10548"/>
                </a:lnTo>
                <a:lnTo>
                  <a:pt x="16020" y="11690"/>
                </a:lnTo>
                <a:lnTo>
                  <a:pt x="16064" y="11318"/>
                </a:lnTo>
                <a:lnTo>
                  <a:pt x="16086" y="14055"/>
                </a:lnTo>
                <a:lnTo>
                  <a:pt x="16122" y="13895"/>
                </a:lnTo>
                <a:lnTo>
                  <a:pt x="16132" y="10698"/>
                </a:lnTo>
                <a:lnTo>
                  <a:pt x="16151" y="9219"/>
                </a:lnTo>
                <a:lnTo>
                  <a:pt x="16181" y="10229"/>
                </a:lnTo>
                <a:lnTo>
                  <a:pt x="16210" y="9910"/>
                </a:lnTo>
                <a:lnTo>
                  <a:pt x="16239" y="10548"/>
                </a:lnTo>
                <a:lnTo>
                  <a:pt x="16268" y="11690"/>
                </a:lnTo>
                <a:lnTo>
                  <a:pt x="16326" y="14427"/>
                </a:lnTo>
                <a:lnTo>
                  <a:pt x="16355" y="17137"/>
                </a:lnTo>
                <a:lnTo>
                  <a:pt x="16363" y="14905"/>
                </a:lnTo>
                <a:lnTo>
                  <a:pt x="16399" y="16419"/>
                </a:lnTo>
                <a:lnTo>
                  <a:pt x="16406" y="13895"/>
                </a:lnTo>
                <a:lnTo>
                  <a:pt x="16443" y="18412"/>
                </a:lnTo>
                <a:lnTo>
                  <a:pt x="16472" y="16260"/>
                </a:lnTo>
                <a:lnTo>
                  <a:pt x="16516" y="12646"/>
                </a:lnTo>
                <a:lnTo>
                  <a:pt x="16538" y="15914"/>
                </a:lnTo>
                <a:lnTo>
                  <a:pt x="16588" y="18970"/>
                </a:lnTo>
                <a:lnTo>
                  <a:pt x="16647" y="20218"/>
                </a:lnTo>
                <a:lnTo>
                  <a:pt x="16654" y="19076"/>
                </a:lnTo>
                <a:lnTo>
                  <a:pt x="16698" y="20245"/>
                </a:lnTo>
                <a:lnTo>
                  <a:pt x="16705" y="19076"/>
                </a:lnTo>
                <a:lnTo>
                  <a:pt x="16749" y="19421"/>
                </a:lnTo>
                <a:lnTo>
                  <a:pt x="16778" y="15596"/>
                </a:lnTo>
                <a:lnTo>
                  <a:pt x="16822" y="15968"/>
                </a:lnTo>
                <a:lnTo>
                  <a:pt x="16814" y="18066"/>
                </a:lnTo>
                <a:lnTo>
                  <a:pt x="16851" y="17880"/>
                </a:lnTo>
                <a:lnTo>
                  <a:pt x="16851" y="19289"/>
                </a:lnTo>
                <a:lnTo>
                  <a:pt x="16894" y="17934"/>
                </a:lnTo>
                <a:lnTo>
                  <a:pt x="16924" y="18757"/>
                </a:lnTo>
                <a:lnTo>
                  <a:pt x="16945" y="15277"/>
                </a:lnTo>
                <a:lnTo>
                  <a:pt x="16989" y="18890"/>
                </a:lnTo>
                <a:lnTo>
                  <a:pt x="16996" y="17004"/>
                </a:lnTo>
                <a:lnTo>
                  <a:pt x="17047" y="16260"/>
                </a:lnTo>
                <a:lnTo>
                  <a:pt x="17055" y="17110"/>
                </a:lnTo>
                <a:lnTo>
                  <a:pt x="17077" y="17668"/>
                </a:lnTo>
                <a:lnTo>
                  <a:pt x="17120" y="18492"/>
                </a:lnTo>
                <a:lnTo>
                  <a:pt x="17149" y="19528"/>
                </a:lnTo>
                <a:lnTo>
                  <a:pt x="17200" y="15941"/>
                </a:lnTo>
                <a:lnTo>
                  <a:pt x="17208" y="17960"/>
                </a:lnTo>
                <a:lnTo>
                  <a:pt x="17229" y="16339"/>
                </a:lnTo>
                <a:lnTo>
                  <a:pt x="17273" y="18624"/>
                </a:lnTo>
                <a:lnTo>
                  <a:pt x="17317" y="16207"/>
                </a:lnTo>
                <a:lnTo>
                  <a:pt x="17324" y="19767"/>
                </a:lnTo>
                <a:lnTo>
                  <a:pt x="17361" y="18996"/>
                </a:lnTo>
                <a:lnTo>
                  <a:pt x="17375" y="20723"/>
                </a:lnTo>
                <a:lnTo>
                  <a:pt x="17419" y="19926"/>
                </a:lnTo>
                <a:lnTo>
                  <a:pt x="17463" y="18226"/>
                </a:lnTo>
                <a:lnTo>
                  <a:pt x="17477" y="17402"/>
                </a:lnTo>
                <a:lnTo>
                  <a:pt x="17506" y="17934"/>
                </a:lnTo>
                <a:lnTo>
                  <a:pt x="17535" y="16977"/>
                </a:lnTo>
                <a:lnTo>
                  <a:pt x="17557" y="17934"/>
                </a:lnTo>
                <a:lnTo>
                  <a:pt x="17594" y="17455"/>
                </a:lnTo>
                <a:lnTo>
                  <a:pt x="17601" y="18731"/>
                </a:lnTo>
                <a:lnTo>
                  <a:pt x="17630" y="18120"/>
                </a:lnTo>
                <a:lnTo>
                  <a:pt x="17623" y="19554"/>
                </a:lnTo>
                <a:lnTo>
                  <a:pt x="17674" y="18917"/>
                </a:lnTo>
                <a:lnTo>
                  <a:pt x="17688" y="19687"/>
                </a:lnTo>
                <a:lnTo>
                  <a:pt x="17710" y="17934"/>
                </a:lnTo>
                <a:lnTo>
                  <a:pt x="17747" y="19448"/>
                </a:lnTo>
                <a:lnTo>
                  <a:pt x="17769" y="18252"/>
                </a:lnTo>
                <a:lnTo>
                  <a:pt x="17805" y="20112"/>
                </a:lnTo>
                <a:lnTo>
                  <a:pt x="17951" y="16711"/>
                </a:lnTo>
                <a:lnTo>
                  <a:pt x="18133" y="0"/>
                </a:lnTo>
                <a:lnTo>
                  <a:pt x="18184" y="6004"/>
                </a:lnTo>
                <a:lnTo>
                  <a:pt x="18213" y="3746"/>
                </a:lnTo>
                <a:lnTo>
                  <a:pt x="18242" y="4995"/>
                </a:lnTo>
                <a:lnTo>
                  <a:pt x="18271" y="3587"/>
                </a:lnTo>
                <a:lnTo>
                  <a:pt x="18329" y="3799"/>
                </a:lnTo>
                <a:lnTo>
                  <a:pt x="18570" y="14586"/>
                </a:lnTo>
                <a:lnTo>
                  <a:pt x="18613" y="13630"/>
                </a:lnTo>
                <a:lnTo>
                  <a:pt x="18657" y="17854"/>
                </a:lnTo>
                <a:lnTo>
                  <a:pt x="18723" y="11504"/>
                </a:lnTo>
                <a:lnTo>
                  <a:pt x="18810" y="16951"/>
                </a:lnTo>
                <a:lnTo>
                  <a:pt x="18854" y="12487"/>
                </a:lnTo>
                <a:lnTo>
                  <a:pt x="18898" y="13337"/>
                </a:lnTo>
                <a:lnTo>
                  <a:pt x="18956" y="12992"/>
                </a:lnTo>
                <a:lnTo>
                  <a:pt x="18992" y="14958"/>
                </a:lnTo>
                <a:lnTo>
                  <a:pt x="19043" y="12301"/>
                </a:lnTo>
                <a:lnTo>
                  <a:pt x="19094" y="15463"/>
                </a:lnTo>
                <a:lnTo>
                  <a:pt x="19131" y="12939"/>
                </a:lnTo>
                <a:lnTo>
                  <a:pt x="19233" y="16685"/>
                </a:lnTo>
                <a:lnTo>
                  <a:pt x="19349" y="10946"/>
                </a:lnTo>
                <a:lnTo>
                  <a:pt x="19466" y="16260"/>
                </a:lnTo>
                <a:lnTo>
                  <a:pt x="19495" y="15436"/>
                </a:lnTo>
                <a:lnTo>
                  <a:pt x="19539" y="16579"/>
                </a:lnTo>
                <a:lnTo>
                  <a:pt x="19590" y="11929"/>
                </a:lnTo>
                <a:lnTo>
                  <a:pt x="19626" y="18651"/>
                </a:lnTo>
                <a:lnTo>
                  <a:pt x="19692" y="14294"/>
                </a:lnTo>
                <a:lnTo>
                  <a:pt x="19728" y="19793"/>
                </a:lnTo>
                <a:lnTo>
                  <a:pt x="19764" y="18332"/>
                </a:lnTo>
                <a:lnTo>
                  <a:pt x="19801" y="20670"/>
                </a:lnTo>
                <a:lnTo>
                  <a:pt x="19852" y="17934"/>
                </a:lnTo>
                <a:lnTo>
                  <a:pt x="19903" y="21042"/>
                </a:lnTo>
                <a:lnTo>
                  <a:pt x="20012" y="14347"/>
                </a:lnTo>
                <a:lnTo>
                  <a:pt x="20085" y="18146"/>
                </a:lnTo>
                <a:lnTo>
                  <a:pt x="20099" y="15888"/>
                </a:lnTo>
                <a:lnTo>
                  <a:pt x="20129" y="17323"/>
                </a:lnTo>
                <a:lnTo>
                  <a:pt x="20194" y="14081"/>
                </a:lnTo>
                <a:lnTo>
                  <a:pt x="20216" y="16632"/>
                </a:lnTo>
                <a:lnTo>
                  <a:pt x="20303" y="18465"/>
                </a:lnTo>
                <a:lnTo>
                  <a:pt x="20354" y="12673"/>
                </a:lnTo>
                <a:lnTo>
                  <a:pt x="20405" y="19262"/>
                </a:lnTo>
                <a:lnTo>
                  <a:pt x="20442" y="17190"/>
                </a:lnTo>
                <a:lnTo>
                  <a:pt x="20456" y="19475"/>
                </a:lnTo>
                <a:lnTo>
                  <a:pt x="20486" y="18199"/>
                </a:lnTo>
                <a:lnTo>
                  <a:pt x="20529" y="19421"/>
                </a:lnTo>
                <a:lnTo>
                  <a:pt x="20573" y="16260"/>
                </a:lnTo>
                <a:lnTo>
                  <a:pt x="20675" y="20590"/>
                </a:lnTo>
                <a:lnTo>
                  <a:pt x="20726" y="17296"/>
                </a:lnTo>
                <a:lnTo>
                  <a:pt x="20770" y="20059"/>
                </a:lnTo>
                <a:lnTo>
                  <a:pt x="20806" y="18970"/>
                </a:lnTo>
                <a:lnTo>
                  <a:pt x="20857" y="21494"/>
                </a:lnTo>
                <a:lnTo>
                  <a:pt x="20886" y="20883"/>
                </a:lnTo>
                <a:lnTo>
                  <a:pt x="20937" y="21600"/>
                </a:lnTo>
                <a:lnTo>
                  <a:pt x="20981" y="19342"/>
                </a:lnTo>
                <a:lnTo>
                  <a:pt x="20988" y="20404"/>
                </a:lnTo>
                <a:lnTo>
                  <a:pt x="21032" y="20537"/>
                </a:lnTo>
                <a:lnTo>
                  <a:pt x="21046" y="19767"/>
                </a:lnTo>
                <a:lnTo>
                  <a:pt x="21076" y="21441"/>
                </a:lnTo>
                <a:lnTo>
                  <a:pt x="21112" y="19900"/>
                </a:lnTo>
                <a:lnTo>
                  <a:pt x="21148" y="20750"/>
                </a:lnTo>
                <a:lnTo>
                  <a:pt x="21229" y="11292"/>
                </a:lnTo>
                <a:lnTo>
                  <a:pt x="21265" y="12487"/>
                </a:lnTo>
                <a:lnTo>
                  <a:pt x="21301" y="6350"/>
                </a:lnTo>
                <a:lnTo>
                  <a:pt x="21360" y="7652"/>
                </a:lnTo>
                <a:lnTo>
                  <a:pt x="21374" y="9565"/>
                </a:lnTo>
                <a:lnTo>
                  <a:pt x="21403" y="8077"/>
                </a:lnTo>
                <a:lnTo>
                  <a:pt x="21447" y="9007"/>
                </a:lnTo>
                <a:lnTo>
                  <a:pt x="21440" y="6695"/>
                </a:lnTo>
                <a:lnTo>
                  <a:pt x="21476" y="7970"/>
                </a:lnTo>
                <a:lnTo>
                  <a:pt x="21491" y="5765"/>
                </a:lnTo>
                <a:lnTo>
                  <a:pt x="21520" y="7891"/>
                </a:lnTo>
                <a:lnTo>
                  <a:pt x="21549" y="6456"/>
                </a:lnTo>
                <a:lnTo>
                  <a:pt x="21564" y="8077"/>
                </a:lnTo>
                <a:lnTo>
                  <a:pt x="21585" y="7280"/>
                </a:lnTo>
                <a:lnTo>
                  <a:pt x="21600" y="9193"/>
                </a:lnTo>
              </a:path>
            </a:pathLst>
          </a:custGeom>
          <a:noFill/>
          <a:ln w="3175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8868" name="Rectangle 21"/>
          <p:cNvSpPr>
            <a:spLocks/>
          </p:cNvSpPr>
          <p:nvPr/>
        </p:nvSpPr>
        <p:spPr bwMode="auto">
          <a:xfrm rot="5460000">
            <a:off x="7717482" y="4727154"/>
            <a:ext cx="1035844"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9pPr>
          </a:lstStyle>
          <a:p>
            <a:pPr algn="ctr" eaLnBrk="1" hangingPunct="1"/>
            <a:r>
              <a:rPr lang="en-US" altLang="en-US" sz="1100">
                <a:solidFill>
                  <a:srgbClr val="FFC000"/>
                </a:solidFill>
              </a:rPr>
              <a:t>Temperature</a:t>
            </a:r>
          </a:p>
        </p:txBody>
      </p:sp>
      <p:sp>
        <p:nvSpPr>
          <p:cNvPr id="78869" name="Rectangle 22"/>
          <p:cNvSpPr>
            <a:spLocks/>
          </p:cNvSpPr>
          <p:nvPr/>
        </p:nvSpPr>
        <p:spPr bwMode="auto">
          <a:xfrm>
            <a:off x="937617" y="5929313"/>
            <a:ext cx="521271" cy="17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800,000</a:t>
            </a:r>
          </a:p>
        </p:txBody>
      </p:sp>
      <p:grpSp>
        <p:nvGrpSpPr>
          <p:cNvPr id="78870" name="Group 33"/>
          <p:cNvGrpSpPr>
            <a:grpSpLocks/>
          </p:cNvGrpSpPr>
          <p:nvPr/>
        </p:nvGrpSpPr>
        <p:grpSpPr bwMode="auto">
          <a:xfrm>
            <a:off x="1215554" y="5768578"/>
            <a:ext cx="6652617" cy="107156"/>
            <a:chOff x="0" y="0"/>
            <a:chExt cx="5960" cy="96"/>
          </a:xfrm>
        </p:grpSpPr>
        <p:sp>
          <p:nvSpPr>
            <p:cNvPr id="78882" name="Line 23"/>
            <p:cNvSpPr>
              <a:spLocks noChangeShapeType="1"/>
            </p:cNvSpPr>
            <p:nvPr/>
          </p:nvSpPr>
          <p:spPr bwMode="auto">
            <a:xfrm>
              <a:off x="0" y="0"/>
              <a:ext cx="5960"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8883" name="Line 24"/>
            <p:cNvSpPr>
              <a:spLocks noChangeShapeType="1"/>
            </p:cNvSpPr>
            <p:nvPr/>
          </p:nvSpPr>
          <p:spPr bwMode="auto">
            <a:xfrm flipH="1">
              <a:off x="6"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8884" name="Line 25"/>
            <p:cNvSpPr>
              <a:spLocks noChangeShapeType="1"/>
            </p:cNvSpPr>
            <p:nvPr/>
          </p:nvSpPr>
          <p:spPr bwMode="auto">
            <a:xfrm flipH="1">
              <a:off x="750"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8885" name="Line 26"/>
            <p:cNvSpPr>
              <a:spLocks noChangeShapeType="1"/>
            </p:cNvSpPr>
            <p:nvPr/>
          </p:nvSpPr>
          <p:spPr bwMode="auto">
            <a:xfrm flipH="1">
              <a:off x="1486"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8886" name="Line 27"/>
            <p:cNvSpPr>
              <a:spLocks noChangeShapeType="1"/>
            </p:cNvSpPr>
            <p:nvPr/>
          </p:nvSpPr>
          <p:spPr bwMode="auto">
            <a:xfrm flipH="1">
              <a:off x="2230"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8887" name="Line 28"/>
            <p:cNvSpPr>
              <a:spLocks noChangeShapeType="1"/>
            </p:cNvSpPr>
            <p:nvPr/>
          </p:nvSpPr>
          <p:spPr bwMode="auto">
            <a:xfrm flipH="1">
              <a:off x="2974"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8888" name="Line 29"/>
            <p:cNvSpPr>
              <a:spLocks noChangeShapeType="1"/>
            </p:cNvSpPr>
            <p:nvPr/>
          </p:nvSpPr>
          <p:spPr bwMode="auto">
            <a:xfrm flipH="1">
              <a:off x="3718"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8889" name="Line 30"/>
            <p:cNvSpPr>
              <a:spLocks noChangeShapeType="1"/>
            </p:cNvSpPr>
            <p:nvPr/>
          </p:nvSpPr>
          <p:spPr bwMode="auto">
            <a:xfrm flipH="1">
              <a:off x="4462"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8890" name="Line 31"/>
            <p:cNvSpPr>
              <a:spLocks noChangeShapeType="1"/>
            </p:cNvSpPr>
            <p:nvPr/>
          </p:nvSpPr>
          <p:spPr bwMode="auto">
            <a:xfrm flipH="1">
              <a:off x="5206"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8891" name="Line 32"/>
            <p:cNvSpPr>
              <a:spLocks noChangeShapeType="1"/>
            </p:cNvSpPr>
            <p:nvPr/>
          </p:nvSpPr>
          <p:spPr bwMode="auto">
            <a:xfrm flipH="1">
              <a:off x="5950"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78871" name="Rectangle 34"/>
          <p:cNvSpPr>
            <a:spLocks/>
          </p:cNvSpPr>
          <p:nvPr/>
        </p:nvSpPr>
        <p:spPr bwMode="auto">
          <a:xfrm>
            <a:off x="1750219" y="5929313"/>
            <a:ext cx="521271" cy="17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700,000</a:t>
            </a:r>
          </a:p>
        </p:txBody>
      </p:sp>
      <p:sp>
        <p:nvSpPr>
          <p:cNvPr id="78872" name="Rectangle 35"/>
          <p:cNvSpPr>
            <a:spLocks/>
          </p:cNvSpPr>
          <p:nvPr/>
        </p:nvSpPr>
        <p:spPr bwMode="auto">
          <a:xfrm>
            <a:off x="2589610" y="5929313"/>
            <a:ext cx="521271" cy="17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600,000</a:t>
            </a:r>
          </a:p>
        </p:txBody>
      </p:sp>
      <p:sp>
        <p:nvSpPr>
          <p:cNvPr id="78873" name="Rectangle 36"/>
          <p:cNvSpPr>
            <a:spLocks/>
          </p:cNvSpPr>
          <p:nvPr/>
        </p:nvSpPr>
        <p:spPr bwMode="auto">
          <a:xfrm>
            <a:off x="3420071" y="5929313"/>
            <a:ext cx="521271" cy="17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500,000</a:t>
            </a:r>
          </a:p>
        </p:txBody>
      </p:sp>
      <p:sp>
        <p:nvSpPr>
          <p:cNvPr id="78874" name="Rectangle 37"/>
          <p:cNvSpPr>
            <a:spLocks/>
          </p:cNvSpPr>
          <p:nvPr/>
        </p:nvSpPr>
        <p:spPr bwMode="auto">
          <a:xfrm>
            <a:off x="4277321" y="5929313"/>
            <a:ext cx="521271" cy="17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400,000</a:t>
            </a:r>
          </a:p>
        </p:txBody>
      </p:sp>
      <p:sp>
        <p:nvSpPr>
          <p:cNvPr id="78875" name="Rectangle 38"/>
          <p:cNvSpPr>
            <a:spLocks/>
          </p:cNvSpPr>
          <p:nvPr/>
        </p:nvSpPr>
        <p:spPr bwMode="auto">
          <a:xfrm>
            <a:off x="5089922" y="5929313"/>
            <a:ext cx="521271" cy="17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300,000</a:t>
            </a:r>
          </a:p>
        </p:txBody>
      </p:sp>
      <p:sp>
        <p:nvSpPr>
          <p:cNvPr id="78876" name="Rectangle 39"/>
          <p:cNvSpPr>
            <a:spLocks/>
          </p:cNvSpPr>
          <p:nvPr/>
        </p:nvSpPr>
        <p:spPr bwMode="auto">
          <a:xfrm>
            <a:off x="5920383" y="5929313"/>
            <a:ext cx="521271" cy="17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dirty="0">
                <a:solidFill>
                  <a:srgbClr val="FFC000"/>
                </a:solidFill>
              </a:rPr>
              <a:t>200,000</a:t>
            </a:r>
          </a:p>
        </p:txBody>
      </p:sp>
      <p:sp>
        <p:nvSpPr>
          <p:cNvPr id="78877" name="Rectangle 40"/>
          <p:cNvSpPr>
            <a:spLocks/>
          </p:cNvSpPr>
          <p:nvPr/>
        </p:nvSpPr>
        <p:spPr bwMode="auto">
          <a:xfrm>
            <a:off x="6750844" y="5929313"/>
            <a:ext cx="521271" cy="17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100,000</a:t>
            </a:r>
          </a:p>
        </p:txBody>
      </p:sp>
      <p:sp>
        <p:nvSpPr>
          <p:cNvPr id="78878" name="Rectangle 41"/>
          <p:cNvSpPr>
            <a:spLocks/>
          </p:cNvSpPr>
          <p:nvPr/>
        </p:nvSpPr>
        <p:spPr bwMode="auto">
          <a:xfrm>
            <a:off x="7804547" y="5929313"/>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0</a:t>
            </a:r>
          </a:p>
        </p:txBody>
      </p:sp>
      <p:sp>
        <p:nvSpPr>
          <p:cNvPr id="78879" name="Rectangle 42"/>
          <p:cNvSpPr>
            <a:spLocks/>
          </p:cNvSpPr>
          <p:nvPr/>
        </p:nvSpPr>
        <p:spPr bwMode="auto">
          <a:xfrm>
            <a:off x="4104308" y="6206133"/>
            <a:ext cx="100348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8C9999"/>
                </a:solidFill>
              </a:rPr>
              <a:t>Age (years BP)</a:t>
            </a:r>
          </a:p>
        </p:txBody>
      </p:sp>
      <p:sp>
        <p:nvSpPr>
          <p:cNvPr id="78880" name="Rectangle 43"/>
          <p:cNvSpPr>
            <a:spLocks/>
          </p:cNvSpPr>
          <p:nvPr/>
        </p:nvSpPr>
        <p:spPr bwMode="auto">
          <a:xfrm rot="-5400000">
            <a:off x="-526852" y="2946797"/>
            <a:ext cx="1812727" cy="1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9pPr>
          </a:lstStyle>
          <a:p>
            <a:pPr algn="ctr" eaLnBrk="1" hangingPunct="1"/>
            <a:r>
              <a:rPr lang="en-US" altLang="en-US" sz="1100">
                <a:solidFill>
                  <a:srgbClr val="8C9999"/>
                </a:solidFill>
              </a:rPr>
              <a:t>CO</a:t>
            </a:r>
            <a:r>
              <a:rPr lang="en-US" altLang="en-US" sz="1100" baseline="-6000">
                <a:solidFill>
                  <a:srgbClr val="8C9999"/>
                </a:solidFill>
              </a:rPr>
              <a:t>2</a:t>
            </a:r>
            <a:r>
              <a:rPr lang="en-US" altLang="en-US" sz="1100">
                <a:solidFill>
                  <a:srgbClr val="8C9999"/>
                </a:solidFill>
              </a:rPr>
              <a:t> (ppmv)</a:t>
            </a:r>
          </a:p>
        </p:txBody>
      </p:sp>
      <p:sp>
        <p:nvSpPr>
          <p:cNvPr id="78881" name="Rectangle 44"/>
          <p:cNvSpPr>
            <a:spLocks/>
          </p:cNvSpPr>
          <p:nvPr/>
        </p:nvSpPr>
        <p:spPr bwMode="auto">
          <a:xfrm>
            <a:off x="321469" y="6571134"/>
            <a:ext cx="221214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800" b="1" dirty="0">
                <a:solidFill>
                  <a:srgbClr val="FFFFFF">
                    <a:lumMod val="85000"/>
                  </a:srgbClr>
                </a:solidFill>
              </a:rPr>
              <a:t>Source: National Climatic Data Center, NOAA</a:t>
            </a:r>
          </a:p>
        </p:txBody>
      </p:sp>
    </p:spTree>
    <p:extLst>
      <p:ext uri="{BB962C8B-B14F-4D97-AF65-F5344CB8AC3E}">
        <p14:creationId xmlns:p14="http://schemas.microsoft.com/office/powerpoint/2010/main" val="416394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1926"/>
                                        </p:tgtEl>
                                        <p:attrNameLst>
                                          <p:attrName>style.visibility</p:attrName>
                                        </p:attrNameLst>
                                      </p:cBhvr>
                                      <p:to>
                                        <p:strVal val="visible"/>
                                      </p:to>
                                    </p:set>
                                    <p:animEffect transition="in" filter="fade">
                                      <p:cBhvr>
                                        <p:cTn id="7" dur="150"/>
                                        <p:tgtEl>
                                          <p:spTgt spid="81926"/>
                                        </p:tgtEl>
                                      </p:cBhvr>
                                    </p:animEffect>
                                  </p:childTnLst>
                                </p:cTn>
                              </p:par>
                            </p:childTnLst>
                          </p:cTn>
                        </p:par>
                        <p:par>
                          <p:cTn id="8" fill="hold" nodeType="afterGroup">
                            <p:stCondLst>
                              <p:cond delay="150"/>
                            </p:stCondLst>
                            <p:childTnLst>
                              <p:par>
                                <p:cTn id="9" presetID="10" presetClass="entr" presetSubtype="0" fill="hold" grpId="0" nodeType="afterEffect">
                                  <p:stCondLst>
                                    <p:cond delay="0"/>
                                  </p:stCondLst>
                                  <p:childTnLst>
                                    <p:set>
                                      <p:cBhvr>
                                        <p:cTn id="10" dur="1" fill="hold">
                                          <p:stCondLst>
                                            <p:cond delay="0"/>
                                          </p:stCondLst>
                                        </p:cTn>
                                        <p:tgtEl>
                                          <p:spTgt spid="81927"/>
                                        </p:tgtEl>
                                        <p:attrNameLst>
                                          <p:attrName>style.visibility</p:attrName>
                                        </p:attrNameLst>
                                      </p:cBhvr>
                                      <p:to>
                                        <p:strVal val="visible"/>
                                      </p:to>
                                    </p:set>
                                    <p:animEffect transition="in" filter="fade">
                                      <p:cBhvr>
                                        <p:cTn id="11" dur="150"/>
                                        <p:tgtEl>
                                          <p:spTgt spid="81927"/>
                                        </p:tgtEl>
                                      </p:cBhvr>
                                    </p:animEffect>
                                  </p:childTnLst>
                                </p:cTn>
                              </p:par>
                            </p:childTnLst>
                          </p:cTn>
                        </p:par>
                        <p:par>
                          <p:cTn id="12" fill="hold" nodeType="afterGroup">
                            <p:stCondLst>
                              <p:cond delay="300"/>
                            </p:stCondLst>
                            <p:childTnLst>
                              <p:par>
                                <p:cTn id="13" presetID="10" presetClass="entr" presetSubtype="0" fill="hold" grpId="0" nodeType="afterEffect">
                                  <p:stCondLst>
                                    <p:cond delay="0"/>
                                  </p:stCondLst>
                                  <p:childTnLst>
                                    <p:set>
                                      <p:cBhvr>
                                        <p:cTn id="14" dur="1" fill="hold">
                                          <p:stCondLst>
                                            <p:cond delay="0"/>
                                          </p:stCondLst>
                                        </p:cTn>
                                        <p:tgtEl>
                                          <p:spTgt spid="81928"/>
                                        </p:tgtEl>
                                        <p:attrNameLst>
                                          <p:attrName>style.visibility</p:attrName>
                                        </p:attrNameLst>
                                      </p:cBhvr>
                                      <p:to>
                                        <p:strVal val="visible"/>
                                      </p:to>
                                    </p:set>
                                    <p:animEffect transition="in" filter="fade">
                                      <p:cBhvr>
                                        <p:cTn id="15" dur="150"/>
                                        <p:tgtEl>
                                          <p:spTgt spid="81928"/>
                                        </p:tgtEl>
                                      </p:cBhvr>
                                    </p:animEffect>
                                  </p:childTnLst>
                                </p:cTn>
                              </p:par>
                            </p:childTnLst>
                          </p:cTn>
                        </p:par>
                        <p:par>
                          <p:cTn id="16" fill="hold" nodeType="afterGroup">
                            <p:stCondLst>
                              <p:cond delay="450"/>
                            </p:stCondLst>
                            <p:childTnLst>
                              <p:par>
                                <p:cTn id="17" presetID="10" presetClass="entr" presetSubtype="0" fill="hold" grpId="0" nodeType="afterEffect">
                                  <p:stCondLst>
                                    <p:cond delay="0"/>
                                  </p:stCondLst>
                                  <p:childTnLst>
                                    <p:set>
                                      <p:cBhvr>
                                        <p:cTn id="18" dur="1" fill="hold">
                                          <p:stCondLst>
                                            <p:cond delay="0"/>
                                          </p:stCondLst>
                                        </p:cTn>
                                        <p:tgtEl>
                                          <p:spTgt spid="81929"/>
                                        </p:tgtEl>
                                        <p:attrNameLst>
                                          <p:attrName>style.visibility</p:attrName>
                                        </p:attrNameLst>
                                      </p:cBhvr>
                                      <p:to>
                                        <p:strVal val="visible"/>
                                      </p:to>
                                    </p:set>
                                    <p:animEffect transition="in" filter="fade">
                                      <p:cBhvr>
                                        <p:cTn id="19" dur="150"/>
                                        <p:tgtEl>
                                          <p:spTgt spid="81929"/>
                                        </p:tgtEl>
                                      </p:cBhvr>
                                    </p:animEffect>
                                  </p:childTnLst>
                                </p:cTn>
                              </p:par>
                            </p:childTnLst>
                          </p:cTn>
                        </p:par>
                        <p:par>
                          <p:cTn id="20" fill="hold" nodeType="afterGroup">
                            <p:stCondLst>
                              <p:cond delay="600"/>
                            </p:stCondLst>
                            <p:childTnLst>
                              <p:par>
                                <p:cTn id="21" presetID="10" presetClass="entr" presetSubtype="0" fill="hold" grpId="0" nodeType="afterEffect">
                                  <p:stCondLst>
                                    <p:cond delay="0"/>
                                  </p:stCondLst>
                                  <p:childTnLst>
                                    <p:set>
                                      <p:cBhvr>
                                        <p:cTn id="22" dur="1" fill="hold">
                                          <p:stCondLst>
                                            <p:cond delay="0"/>
                                          </p:stCondLst>
                                        </p:cTn>
                                        <p:tgtEl>
                                          <p:spTgt spid="81923"/>
                                        </p:tgtEl>
                                        <p:attrNameLst>
                                          <p:attrName>style.visibility</p:attrName>
                                        </p:attrNameLst>
                                      </p:cBhvr>
                                      <p:to>
                                        <p:strVal val="visible"/>
                                      </p:to>
                                    </p:set>
                                    <p:animEffect transition="in" filter="fade">
                                      <p:cBhvr>
                                        <p:cTn id="23" dur="150"/>
                                        <p:tgtEl>
                                          <p:spTgt spid="81923"/>
                                        </p:tgtEl>
                                      </p:cBhvr>
                                    </p:animEffect>
                                  </p:childTnLst>
                                </p:cTn>
                              </p:par>
                            </p:childTnLst>
                          </p:cTn>
                        </p:par>
                        <p:par>
                          <p:cTn id="24" fill="hold" nodeType="afterGroup">
                            <p:stCondLst>
                              <p:cond delay="750"/>
                            </p:stCondLst>
                            <p:childTnLst>
                              <p:par>
                                <p:cTn id="25" presetID="22" presetClass="entr" presetSubtype="4" fill="hold" grpId="0" nodeType="afterEffect">
                                  <p:stCondLst>
                                    <p:cond delay="0"/>
                                  </p:stCondLst>
                                  <p:childTnLst>
                                    <p:set>
                                      <p:cBhvr>
                                        <p:cTn id="26" dur="1" fill="hold">
                                          <p:stCondLst>
                                            <p:cond delay="0"/>
                                          </p:stCondLst>
                                        </p:cTn>
                                        <p:tgtEl>
                                          <p:spTgt spid="81924"/>
                                        </p:tgtEl>
                                        <p:attrNameLst>
                                          <p:attrName>style.visibility</p:attrName>
                                        </p:attrNameLst>
                                      </p:cBhvr>
                                      <p:to>
                                        <p:strVal val="visible"/>
                                      </p:to>
                                    </p:set>
                                    <p:animEffect transition="in" filter="wipe(down)">
                                      <p:cBhvr>
                                        <p:cTn id="27" dur="1000"/>
                                        <p:tgtEl>
                                          <p:spTgt spid="81924"/>
                                        </p:tgtEl>
                                      </p:cBhvr>
                                    </p:animEffect>
                                  </p:childTnLst>
                                </p:cTn>
                              </p:par>
                            </p:childTnLst>
                          </p:cTn>
                        </p:par>
                        <p:par>
                          <p:cTn id="28" fill="hold" nodeType="afterGroup">
                            <p:stCondLst>
                              <p:cond delay="1750"/>
                            </p:stCondLst>
                            <p:childTnLst>
                              <p:par>
                                <p:cTn id="29" presetID="23" presetClass="entr" presetSubtype="16" fill="hold" grpId="0" nodeType="afterEffect">
                                  <p:stCondLst>
                                    <p:cond delay="0"/>
                                  </p:stCondLst>
                                  <p:childTnLst>
                                    <p:set>
                                      <p:cBhvr>
                                        <p:cTn id="30" dur="1" fill="hold">
                                          <p:stCondLst>
                                            <p:cond delay="0"/>
                                          </p:stCondLst>
                                        </p:cTn>
                                        <p:tgtEl>
                                          <p:spTgt spid="81925"/>
                                        </p:tgtEl>
                                        <p:attrNameLst>
                                          <p:attrName>style.visibility</p:attrName>
                                        </p:attrNameLst>
                                      </p:cBhvr>
                                      <p:to>
                                        <p:strVal val="visible"/>
                                      </p:to>
                                    </p:set>
                                    <p:anim calcmode="lin" valueType="num">
                                      <p:cBhvr>
                                        <p:cTn id="31" dur="500" fill="hold"/>
                                        <p:tgtEl>
                                          <p:spTgt spid="81925"/>
                                        </p:tgtEl>
                                        <p:attrNameLst>
                                          <p:attrName>ppt_w</p:attrName>
                                        </p:attrNameLst>
                                      </p:cBhvr>
                                      <p:tavLst>
                                        <p:tav tm="0">
                                          <p:val>
                                            <p:fltVal val="0"/>
                                          </p:val>
                                        </p:tav>
                                        <p:tav tm="100000">
                                          <p:val>
                                            <p:strVal val="#ppt_w"/>
                                          </p:val>
                                        </p:tav>
                                      </p:tavLst>
                                    </p:anim>
                                    <p:anim calcmode="lin" valueType="num">
                                      <p:cBhvr>
                                        <p:cTn id="32" dur="500" fill="hold"/>
                                        <p:tgtEl>
                                          <p:spTgt spid="81925"/>
                                        </p:tgtEl>
                                        <p:attrNameLst>
                                          <p:attrName>ppt_h</p:attrName>
                                        </p:attrNameLst>
                                      </p:cBhvr>
                                      <p:tavLst>
                                        <p:tav tm="0">
                                          <p:val>
                                            <p:fltVal val="0"/>
                                          </p:val>
                                        </p:tav>
                                        <p:tav tm="100000">
                                          <p:val>
                                            <p:strVal val="#ppt_h"/>
                                          </p:val>
                                        </p:tav>
                                      </p:tavLst>
                                    </p:anim>
                                  </p:childTnLst>
                                </p:cTn>
                              </p:par>
                            </p:childTnLst>
                          </p:cTn>
                        </p:par>
                        <p:par>
                          <p:cTn id="33" fill="hold" nodeType="afterGroup">
                            <p:stCondLst>
                              <p:cond delay="2250"/>
                            </p:stCondLst>
                            <p:childTnLst>
                              <p:par>
                                <p:cTn id="34" presetID="22" presetClass="entr" presetSubtype="8"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autoUpdateAnimBg="0"/>
      <p:bldP spid="81924" grpId="0" animBg="1"/>
      <p:bldP spid="81925" grpId="0" animBg="1"/>
      <p:bldP spid="81926" grpId="0" autoUpdateAnimBg="0"/>
      <p:bldP spid="81927" grpId="0" autoUpdateAnimBg="0"/>
      <p:bldP spid="81928" grpId="0" autoUpdateAnimBg="0"/>
      <p:bldP spid="8192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Line 1"/>
          <p:cNvSpPr>
            <a:spLocks noChangeShapeType="1"/>
          </p:cNvSpPr>
          <p:nvPr/>
        </p:nvSpPr>
        <p:spPr bwMode="auto">
          <a:xfrm flipH="1">
            <a:off x="6547302" y="347142"/>
            <a:ext cx="26390" cy="2175494"/>
          </a:xfrm>
          <a:prstGeom prst="line">
            <a:avLst/>
          </a:prstGeom>
          <a:noFill/>
          <a:ln w="19050">
            <a:solidFill>
              <a:schemeClr val="bg2">
                <a:lumMod val="85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nvGrpSpPr>
          <p:cNvPr id="2" name="Group 4"/>
          <p:cNvGrpSpPr>
            <a:grpSpLocks/>
          </p:cNvGrpSpPr>
          <p:nvPr/>
        </p:nvGrpSpPr>
        <p:grpSpPr bwMode="auto">
          <a:xfrm>
            <a:off x="4884539" y="151805"/>
            <a:ext cx="2669977" cy="294680"/>
            <a:chOff x="0" y="0"/>
            <a:chExt cx="2392" cy="264"/>
          </a:xfrm>
        </p:grpSpPr>
        <p:sp>
          <p:nvSpPr>
            <p:cNvPr id="79932" name="Rectangle 2"/>
            <p:cNvSpPr>
              <a:spLocks/>
            </p:cNvSpPr>
            <p:nvPr/>
          </p:nvSpPr>
          <p:spPr bwMode="auto">
            <a:xfrm>
              <a:off x="0" y="0"/>
              <a:ext cx="1929"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tabLst>
                  <a:tab pos="1066800" algn="l"/>
                  <a:tab pos="1701800" algn="l"/>
                </a:tabLst>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tabLst>
                  <a:tab pos="1066800" algn="l"/>
                  <a:tab pos="1701800" algn="l"/>
                </a:tabLst>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tabLst>
                  <a:tab pos="1066800" algn="l"/>
                  <a:tab pos="1701800" algn="l"/>
                </a:tabLst>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tabLst>
                  <a:tab pos="1066800" algn="l"/>
                  <a:tab pos="1701800" algn="l"/>
                </a:tabLst>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tabLst>
                  <a:tab pos="1066800" algn="l"/>
                  <a:tab pos="1701800" algn="l"/>
                </a:tabLst>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tabLst>
                  <a:tab pos="1066800" algn="l"/>
                  <a:tab pos="1701800" algn="l"/>
                </a:tabLs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tabLst>
                  <a:tab pos="1066800" algn="l"/>
                  <a:tab pos="1701800" algn="l"/>
                </a:tabLs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tabLst>
                  <a:tab pos="1066800" algn="l"/>
                  <a:tab pos="1701800" algn="l"/>
                </a:tabLs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tabLst>
                  <a:tab pos="1066800" algn="l"/>
                  <a:tab pos="1701800" algn="l"/>
                </a:tabLst>
                <a:defRPr sz="2000">
                  <a:solidFill>
                    <a:srgbClr val="FFFFFF"/>
                  </a:solidFill>
                  <a:latin typeface="Arial Bold" pitchFamily="34" charset="0"/>
                  <a:ea typeface="ヒラギノ角ゴ ProN W6"/>
                  <a:cs typeface="ヒラギノ角ゴ ProN W6"/>
                  <a:sym typeface="Arial Bold" pitchFamily="34" charset="0"/>
                </a:defRPr>
              </a:lvl9pPr>
            </a:lstStyle>
            <a:p>
              <a:pPr algn="r" eaLnBrk="1" hangingPunct="1"/>
              <a:r>
                <a:rPr lang="en-US" altLang="en-US" sz="1100" dirty="0">
                  <a:solidFill>
                    <a:srgbClr val="FFC000"/>
                  </a:solidFill>
                </a:rPr>
                <a:t>2013 CO</a:t>
              </a:r>
              <a:r>
                <a:rPr lang="en-US" altLang="en-US" sz="1100" baseline="-6000" dirty="0">
                  <a:solidFill>
                    <a:srgbClr val="FFC000"/>
                  </a:solidFill>
                </a:rPr>
                <a:t>2</a:t>
              </a:r>
              <a:r>
                <a:rPr lang="en-US" altLang="en-US" sz="1100" dirty="0">
                  <a:solidFill>
                    <a:srgbClr val="FFC000"/>
                  </a:solidFill>
                </a:rPr>
                <a:t> Concentration: 400</a:t>
              </a:r>
            </a:p>
          </p:txBody>
        </p:sp>
        <p:sp>
          <p:nvSpPr>
            <p:cNvPr id="79933" name="Line 3"/>
            <p:cNvSpPr>
              <a:spLocks noChangeShapeType="1"/>
            </p:cNvSpPr>
            <p:nvPr/>
          </p:nvSpPr>
          <p:spPr bwMode="auto">
            <a:xfrm rot="10800000">
              <a:off x="1955" y="71"/>
              <a:ext cx="437" cy="1"/>
            </a:xfrm>
            <a:prstGeom prst="line">
              <a:avLst/>
            </a:prstGeom>
            <a:noFill/>
            <a:ln w="25400">
              <a:solidFill>
                <a:schemeClr val="tx1"/>
              </a:solidFill>
              <a:miter lim="800000"/>
              <a:headEnd type="arrow"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grpSp>
        <p:nvGrpSpPr>
          <p:cNvPr id="3" name="Group 55"/>
          <p:cNvGrpSpPr>
            <a:grpSpLocks/>
          </p:cNvGrpSpPr>
          <p:nvPr/>
        </p:nvGrpSpPr>
        <p:grpSpPr bwMode="auto">
          <a:xfrm>
            <a:off x="285750" y="-3205758"/>
            <a:ext cx="8045648" cy="9581555"/>
            <a:chOff x="0" y="0"/>
            <a:chExt cx="7208" cy="8584"/>
          </a:xfrm>
        </p:grpSpPr>
        <p:sp>
          <p:nvSpPr>
            <p:cNvPr id="79882" name="Rectangle 5"/>
            <p:cNvSpPr>
              <a:spLocks/>
            </p:cNvSpPr>
            <p:nvPr/>
          </p:nvSpPr>
          <p:spPr bwMode="auto">
            <a:xfrm rot="5459999">
              <a:off x="6416" y="5519"/>
              <a:ext cx="1416"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9pPr>
            </a:lstStyle>
            <a:p>
              <a:pPr algn="ctr" eaLnBrk="1" hangingPunct="1"/>
              <a:r>
                <a:rPr lang="en-US" altLang="en-US" sz="1100" dirty="0">
                  <a:solidFill>
                    <a:srgbClr val="FFFFFF">
                      <a:lumMod val="85000"/>
                    </a:srgbClr>
                  </a:solidFill>
                </a:rPr>
                <a:t>CO</a:t>
              </a:r>
              <a:r>
                <a:rPr lang="en-US" altLang="en-US" sz="1100" baseline="-6000" dirty="0">
                  <a:solidFill>
                    <a:srgbClr val="FFFFFF">
                      <a:lumMod val="85000"/>
                    </a:srgbClr>
                  </a:solidFill>
                </a:rPr>
                <a:t>2</a:t>
              </a:r>
              <a:r>
                <a:rPr lang="en-US" altLang="en-US" sz="1100" baseline="-6000" dirty="0">
                  <a:solidFill>
                    <a:srgbClr val="1A5DAC"/>
                  </a:solidFill>
                </a:rPr>
                <a:t> </a:t>
              </a:r>
              <a:r>
                <a:rPr lang="en-US" altLang="en-US" sz="1100" dirty="0">
                  <a:solidFill>
                    <a:srgbClr val="FFFFFF">
                      <a:lumMod val="85000"/>
                    </a:srgbClr>
                  </a:solidFill>
                </a:rPr>
                <a:t>Concentration</a:t>
              </a:r>
            </a:p>
          </p:txBody>
        </p:sp>
        <p:sp>
          <p:nvSpPr>
            <p:cNvPr id="79883" name="Freeform 6"/>
            <p:cNvSpPr>
              <a:spLocks/>
            </p:cNvSpPr>
            <p:nvPr/>
          </p:nvSpPr>
          <p:spPr bwMode="auto">
            <a:xfrm>
              <a:off x="842" y="4538"/>
              <a:ext cx="5918" cy="186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1600"/>
                <a:gd name="T178" fmla="*/ 0 h 21600"/>
                <a:gd name="T179" fmla="*/ 21600 w 21600"/>
                <a:gd name="T180" fmla="*/ 21600 h 216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1600" h="21600">
                  <a:moveTo>
                    <a:pt x="0" y="18175"/>
                  </a:moveTo>
                  <a:lnTo>
                    <a:pt x="58" y="18669"/>
                  </a:lnTo>
                  <a:lnTo>
                    <a:pt x="97" y="17496"/>
                  </a:lnTo>
                  <a:lnTo>
                    <a:pt x="97" y="16817"/>
                  </a:lnTo>
                  <a:lnTo>
                    <a:pt x="136" y="15953"/>
                  </a:lnTo>
                  <a:lnTo>
                    <a:pt x="175" y="15336"/>
                  </a:lnTo>
                  <a:lnTo>
                    <a:pt x="175" y="14102"/>
                  </a:lnTo>
                  <a:lnTo>
                    <a:pt x="195" y="13793"/>
                  </a:lnTo>
                  <a:lnTo>
                    <a:pt x="234" y="13114"/>
                  </a:lnTo>
                  <a:lnTo>
                    <a:pt x="234" y="12374"/>
                  </a:lnTo>
                  <a:lnTo>
                    <a:pt x="253" y="11695"/>
                  </a:lnTo>
                  <a:lnTo>
                    <a:pt x="273" y="9905"/>
                  </a:lnTo>
                  <a:lnTo>
                    <a:pt x="292" y="9041"/>
                  </a:lnTo>
                  <a:lnTo>
                    <a:pt x="273" y="8609"/>
                  </a:lnTo>
                  <a:lnTo>
                    <a:pt x="292" y="8054"/>
                  </a:lnTo>
                  <a:lnTo>
                    <a:pt x="331" y="6511"/>
                  </a:lnTo>
                  <a:lnTo>
                    <a:pt x="370" y="7437"/>
                  </a:lnTo>
                  <a:lnTo>
                    <a:pt x="389" y="8177"/>
                  </a:lnTo>
                  <a:lnTo>
                    <a:pt x="389" y="8856"/>
                  </a:lnTo>
                  <a:lnTo>
                    <a:pt x="467" y="8486"/>
                  </a:lnTo>
                  <a:lnTo>
                    <a:pt x="487" y="8979"/>
                  </a:lnTo>
                  <a:lnTo>
                    <a:pt x="506" y="9350"/>
                  </a:lnTo>
                  <a:lnTo>
                    <a:pt x="584" y="8918"/>
                  </a:lnTo>
                  <a:lnTo>
                    <a:pt x="623" y="9350"/>
                  </a:lnTo>
                  <a:lnTo>
                    <a:pt x="623" y="9843"/>
                  </a:lnTo>
                  <a:lnTo>
                    <a:pt x="623" y="10214"/>
                  </a:lnTo>
                  <a:lnTo>
                    <a:pt x="672" y="9813"/>
                  </a:lnTo>
                  <a:lnTo>
                    <a:pt x="662" y="10553"/>
                  </a:lnTo>
                  <a:lnTo>
                    <a:pt x="691" y="10245"/>
                  </a:lnTo>
                  <a:lnTo>
                    <a:pt x="681" y="11016"/>
                  </a:lnTo>
                  <a:lnTo>
                    <a:pt x="691" y="11726"/>
                  </a:lnTo>
                  <a:lnTo>
                    <a:pt x="720" y="11510"/>
                  </a:lnTo>
                  <a:lnTo>
                    <a:pt x="750" y="10245"/>
                  </a:lnTo>
                  <a:lnTo>
                    <a:pt x="779" y="10646"/>
                  </a:lnTo>
                  <a:lnTo>
                    <a:pt x="788" y="11047"/>
                  </a:lnTo>
                  <a:lnTo>
                    <a:pt x="788" y="11386"/>
                  </a:lnTo>
                  <a:lnTo>
                    <a:pt x="788" y="11911"/>
                  </a:lnTo>
                  <a:lnTo>
                    <a:pt x="798" y="12405"/>
                  </a:lnTo>
                  <a:lnTo>
                    <a:pt x="808" y="13207"/>
                  </a:lnTo>
                  <a:lnTo>
                    <a:pt x="837" y="12929"/>
                  </a:lnTo>
                  <a:lnTo>
                    <a:pt x="837" y="13762"/>
                  </a:lnTo>
                  <a:lnTo>
                    <a:pt x="866" y="14534"/>
                  </a:lnTo>
                  <a:lnTo>
                    <a:pt x="905" y="13886"/>
                  </a:lnTo>
                  <a:lnTo>
                    <a:pt x="905" y="12960"/>
                  </a:lnTo>
                  <a:lnTo>
                    <a:pt x="934" y="12682"/>
                  </a:lnTo>
                  <a:lnTo>
                    <a:pt x="964" y="12281"/>
                  </a:lnTo>
                  <a:lnTo>
                    <a:pt x="983" y="13176"/>
                  </a:lnTo>
                  <a:lnTo>
                    <a:pt x="973" y="14194"/>
                  </a:lnTo>
                  <a:lnTo>
                    <a:pt x="1012" y="15675"/>
                  </a:lnTo>
                  <a:lnTo>
                    <a:pt x="1032" y="15243"/>
                  </a:lnTo>
                  <a:lnTo>
                    <a:pt x="1032" y="14534"/>
                  </a:lnTo>
                  <a:lnTo>
                    <a:pt x="1042" y="14256"/>
                  </a:lnTo>
                  <a:lnTo>
                    <a:pt x="1071" y="13762"/>
                  </a:lnTo>
                  <a:lnTo>
                    <a:pt x="1119" y="13546"/>
                  </a:lnTo>
                  <a:lnTo>
                    <a:pt x="1129" y="14194"/>
                  </a:lnTo>
                  <a:lnTo>
                    <a:pt x="1139" y="14997"/>
                  </a:lnTo>
                  <a:lnTo>
                    <a:pt x="1158" y="15737"/>
                  </a:lnTo>
                  <a:lnTo>
                    <a:pt x="1168" y="16447"/>
                  </a:lnTo>
                  <a:lnTo>
                    <a:pt x="1207" y="16694"/>
                  </a:lnTo>
                  <a:lnTo>
                    <a:pt x="1197" y="17465"/>
                  </a:lnTo>
                  <a:lnTo>
                    <a:pt x="1246" y="17342"/>
                  </a:lnTo>
                  <a:lnTo>
                    <a:pt x="1236" y="18206"/>
                  </a:lnTo>
                  <a:lnTo>
                    <a:pt x="1285" y="18453"/>
                  </a:lnTo>
                  <a:lnTo>
                    <a:pt x="1275" y="18792"/>
                  </a:lnTo>
                  <a:lnTo>
                    <a:pt x="1285" y="19101"/>
                  </a:lnTo>
                  <a:lnTo>
                    <a:pt x="1324" y="19409"/>
                  </a:lnTo>
                  <a:lnTo>
                    <a:pt x="1343" y="19965"/>
                  </a:lnTo>
                  <a:lnTo>
                    <a:pt x="1382" y="20181"/>
                  </a:lnTo>
                  <a:lnTo>
                    <a:pt x="1411" y="19563"/>
                  </a:lnTo>
                  <a:lnTo>
                    <a:pt x="1441" y="20150"/>
                  </a:lnTo>
                  <a:lnTo>
                    <a:pt x="1460" y="19810"/>
                  </a:lnTo>
                  <a:lnTo>
                    <a:pt x="1519" y="19779"/>
                  </a:lnTo>
                  <a:lnTo>
                    <a:pt x="1538" y="20242"/>
                  </a:lnTo>
                  <a:lnTo>
                    <a:pt x="1587" y="20427"/>
                  </a:lnTo>
                  <a:lnTo>
                    <a:pt x="1596" y="20829"/>
                  </a:lnTo>
                  <a:lnTo>
                    <a:pt x="1616" y="19255"/>
                  </a:lnTo>
                  <a:lnTo>
                    <a:pt x="1626" y="17126"/>
                  </a:lnTo>
                  <a:lnTo>
                    <a:pt x="1626" y="16725"/>
                  </a:lnTo>
                  <a:lnTo>
                    <a:pt x="1635" y="15645"/>
                  </a:lnTo>
                  <a:lnTo>
                    <a:pt x="1665" y="14873"/>
                  </a:lnTo>
                  <a:lnTo>
                    <a:pt x="1674" y="15490"/>
                  </a:lnTo>
                  <a:lnTo>
                    <a:pt x="1684" y="16077"/>
                  </a:lnTo>
                  <a:lnTo>
                    <a:pt x="1733" y="16539"/>
                  </a:lnTo>
                  <a:lnTo>
                    <a:pt x="1742" y="16046"/>
                  </a:lnTo>
                  <a:lnTo>
                    <a:pt x="1752" y="15521"/>
                  </a:lnTo>
                  <a:lnTo>
                    <a:pt x="1801" y="15768"/>
                  </a:lnTo>
                  <a:lnTo>
                    <a:pt x="1811" y="16138"/>
                  </a:lnTo>
                  <a:lnTo>
                    <a:pt x="1869" y="15830"/>
                  </a:lnTo>
                  <a:lnTo>
                    <a:pt x="1888" y="16107"/>
                  </a:lnTo>
                  <a:lnTo>
                    <a:pt x="1918" y="15830"/>
                  </a:lnTo>
                  <a:lnTo>
                    <a:pt x="1966" y="16046"/>
                  </a:lnTo>
                  <a:lnTo>
                    <a:pt x="1995" y="15737"/>
                  </a:lnTo>
                  <a:lnTo>
                    <a:pt x="1995" y="15429"/>
                  </a:lnTo>
                  <a:lnTo>
                    <a:pt x="2034" y="15089"/>
                  </a:lnTo>
                  <a:lnTo>
                    <a:pt x="2064" y="14472"/>
                  </a:lnTo>
                  <a:lnTo>
                    <a:pt x="2103" y="14873"/>
                  </a:lnTo>
                  <a:lnTo>
                    <a:pt x="2112" y="15645"/>
                  </a:lnTo>
                  <a:lnTo>
                    <a:pt x="2122" y="17558"/>
                  </a:lnTo>
                  <a:lnTo>
                    <a:pt x="2151" y="18854"/>
                  </a:lnTo>
                  <a:lnTo>
                    <a:pt x="2190" y="19409"/>
                  </a:lnTo>
                  <a:lnTo>
                    <a:pt x="2210" y="17990"/>
                  </a:lnTo>
                  <a:lnTo>
                    <a:pt x="2210" y="15953"/>
                  </a:lnTo>
                  <a:lnTo>
                    <a:pt x="2249" y="15398"/>
                  </a:lnTo>
                  <a:lnTo>
                    <a:pt x="2249" y="12837"/>
                  </a:lnTo>
                  <a:lnTo>
                    <a:pt x="2297" y="13022"/>
                  </a:lnTo>
                  <a:lnTo>
                    <a:pt x="2326" y="13639"/>
                  </a:lnTo>
                  <a:lnTo>
                    <a:pt x="2385" y="13546"/>
                  </a:lnTo>
                  <a:lnTo>
                    <a:pt x="2404" y="13330"/>
                  </a:lnTo>
                  <a:lnTo>
                    <a:pt x="2434" y="13053"/>
                  </a:lnTo>
                  <a:lnTo>
                    <a:pt x="2463" y="12497"/>
                  </a:lnTo>
                  <a:lnTo>
                    <a:pt x="2472" y="12250"/>
                  </a:lnTo>
                  <a:lnTo>
                    <a:pt x="2502" y="11664"/>
                  </a:lnTo>
                  <a:lnTo>
                    <a:pt x="2541" y="11942"/>
                  </a:lnTo>
                  <a:lnTo>
                    <a:pt x="2550" y="11448"/>
                  </a:lnTo>
                  <a:lnTo>
                    <a:pt x="2570" y="10985"/>
                  </a:lnTo>
                  <a:lnTo>
                    <a:pt x="2599" y="11201"/>
                  </a:lnTo>
                  <a:lnTo>
                    <a:pt x="2628" y="11664"/>
                  </a:lnTo>
                  <a:lnTo>
                    <a:pt x="2648" y="11942"/>
                  </a:lnTo>
                  <a:lnTo>
                    <a:pt x="2677" y="12127"/>
                  </a:lnTo>
                  <a:lnTo>
                    <a:pt x="2696" y="12343"/>
                  </a:lnTo>
                  <a:lnTo>
                    <a:pt x="2726" y="12189"/>
                  </a:lnTo>
                  <a:lnTo>
                    <a:pt x="2726" y="12003"/>
                  </a:lnTo>
                  <a:lnTo>
                    <a:pt x="2726" y="11571"/>
                  </a:lnTo>
                  <a:lnTo>
                    <a:pt x="2745" y="11294"/>
                  </a:lnTo>
                  <a:lnTo>
                    <a:pt x="2755" y="10769"/>
                  </a:lnTo>
                  <a:lnTo>
                    <a:pt x="2803" y="10337"/>
                  </a:lnTo>
                  <a:lnTo>
                    <a:pt x="2823" y="11016"/>
                  </a:lnTo>
                  <a:lnTo>
                    <a:pt x="2852" y="10553"/>
                  </a:lnTo>
                  <a:lnTo>
                    <a:pt x="2872" y="11078"/>
                  </a:lnTo>
                  <a:lnTo>
                    <a:pt x="2911" y="10553"/>
                  </a:lnTo>
                  <a:lnTo>
                    <a:pt x="2920" y="11078"/>
                  </a:lnTo>
                  <a:lnTo>
                    <a:pt x="2930" y="9936"/>
                  </a:lnTo>
                  <a:lnTo>
                    <a:pt x="2979" y="9843"/>
                  </a:lnTo>
                  <a:lnTo>
                    <a:pt x="2979" y="10615"/>
                  </a:lnTo>
                  <a:lnTo>
                    <a:pt x="3018" y="10862"/>
                  </a:lnTo>
                  <a:lnTo>
                    <a:pt x="3018" y="11201"/>
                  </a:lnTo>
                  <a:lnTo>
                    <a:pt x="3018" y="11417"/>
                  </a:lnTo>
                  <a:lnTo>
                    <a:pt x="3037" y="11973"/>
                  </a:lnTo>
                  <a:lnTo>
                    <a:pt x="3047" y="12497"/>
                  </a:lnTo>
                  <a:lnTo>
                    <a:pt x="3076" y="12713"/>
                  </a:lnTo>
                  <a:lnTo>
                    <a:pt x="3076" y="13392"/>
                  </a:lnTo>
                  <a:lnTo>
                    <a:pt x="3095" y="13855"/>
                  </a:lnTo>
                  <a:lnTo>
                    <a:pt x="3134" y="13423"/>
                  </a:lnTo>
                  <a:lnTo>
                    <a:pt x="3144" y="13886"/>
                  </a:lnTo>
                  <a:lnTo>
                    <a:pt x="3193" y="14102"/>
                  </a:lnTo>
                  <a:lnTo>
                    <a:pt x="3193" y="13577"/>
                  </a:lnTo>
                  <a:lnTo>
                    <a:pt x="3212" y="12991"/>
                  </a:lnTo>
                  <a:lnTo>
                    <a:pt x="3241" y="12837"/>
                  </a:lnTo>
                  <a:lnTo>
                    <a:pt x="3241" y="12497"/>
                  </a:lnTo>
                  <a:lnTo>
                    <a:pt x="3261" y="11510"/>
                  </a:lnTo>
                  <a:lnTo>
                    <a:pt x="3300" y="11726"/>
                  </a:lnTo>
                  <a:lnTo>
                    <a:pt x="3300" y="12312"/>
                  </a:lnTo>
                  <a:lnTo>
                    <a:pt x="3310" y="13238"/>
                  </a:lnTo>
                  <a:lnTo>
                    <a:pt x="3368" y="13361"/>
                  </a:lnTo>
                  <a:lnTo>
                    <a:pt x="3358" y="13855"/>
                  </a:lnTo>
                  <a:lnTo>
                    <a:pt x="3358" y="14410"/>
                  </a:lnTo>
                  <a:lnTo>
                    <a:pt x="3407" y="14472"/>
                  </a:lnTo>
                  <a:lnTo>
                    <a:pt x="3387" y="15151"/>
                  </a:lnTo>
                  <a:lnTo>
                    <a:pt x="3407" y="16385"/>
                  </a:lnTo>
                  <a:lnTo>
                    <a:pt x="3426" y="16971"/>
                  </a:lnTo>
                  <a:lnTo>
                    <a:pt x="3436" y="17650"/>
                  </a:lnTo>
                  <a:lnTo>
                    <a:pt x="3485" y="17619"/>
                  </a:lnTo>
                  <a:lnTo>
                    <a:pt x="3475" y="18021"/>
                  </a:lnTo>
                  <a:lnTo>
                    <a:pt x="3485" y="18545"/>
                  </a:lnTo>
                  <a:lnTo>
                    <a:pt x="3514" y="19224"/>
                  </a:lnTo>
                  <a:lnTo>
                    <a:pt x="3524" y="20366"/>
                  </a:lnTo>
                  <a:lnTo>
                    <a:pt x="3553" y="20921"/>
                  </a:lnTo>
                  <a:lnTo>
                    <a:pt x="3563" y="21600"/>
                  </a:lnTo>
                  <a:lnTo>
                    <a:pt x="3592" y="21353"/>
                  </a:lnTo>
                  <a:lnTo>
                    <a:pt x="3582" y="20458"/>
                  </a:lnTo>
                  <a:lnTo>
                    <a:pt x="3631" y="20366"/>
                  </a:lnTo>
                  <a:lnTo>
                    <a:pt x="3631" y="18360"/>
                  </a:lnTo>
                  <a:lnTo>
                    <a:pt x="3670" y="18082"/>
                  </a:lnTo>
                  <a:lnTo>
                    <a:pt x="3738" y="18051"/>
                  </a:lnTo>
                  <a:lnTo>
                    <a:pt x="3738" y="19039"/>
                  </a:lnTo>
                  <a:lnTo>
                    <a:pt x="3787" y="19810"/>
                  </a:lnTo>
                  <a:lnTo>
                    <a:pt x="3777" y="19162"/>
                  </a:lnTo>
                  <a:lnTo>
                    <a:pt x="3816" y="18885"/>
                  </a:lnTo>
                  <a:lnTo>
                    <a:pt x="3816" y="18638"/>
                  </a:lnTo>
                  <a:lnTo>
                    <a:pt x="3826" y="18237"/>
                  </a:lnTo>
                  <a:lnTo>
                    <a:pt x="3845" y="16941"/>
                  </a:lnTo>
                  <a:lnTo>
                    <a:pt x="3884" y="17064"/>
                  </a:lnTo>
                  <a:lnTo>
                    <a:pt x="3894" y="17866"/>
                  </a:lnTo>
                  <a:lnTo>
                    <a:pt x="3923" y="18267"/>
                  </a:lnTo>
                  <a:lnTo>
                    <a:pt x="3952" y="19317"/>
                  </a:lnTo>
                  <a:lnTo>
                    <a:pt x="3981" y="18206"/>
                  </a:lnTo>
                  <a:lnTo>
                    <a:pt x="4010" y="18854"/>
                  </a:lnTo>
                  <a:lnTo>
                    <a:pt x="4030" y="18021"/>
                  </a:lnTo>
                  <a:lnTo>
                    <a:pt x="4059" y="17589"/>
                  </a:lnTo>
                  <a:lnTo>
                    <a:pt x="4079" y="18051"/>
                  </a:lnTo>
                  <a:lnTo>
                    <a:pt x="4118" y="18391"/>
                  </a:lnTo>
                  <a:lnTo>
                    <a:pt x="4147" y="18699"/>
                  </a:lnTo>
                  <a:lnTo>
                    <a:pt x="4176" y="17650"/>
                  </a:lnTo>
                  <a:lnTo>
                    <a:pt x="4205" y="17835"/>
                  </a:lnTo>
                  <a:lnTo>
                    <a:pt x="4244" y="18329"/>
                  </a:lnTo>
                  <a:lnTo>
                    <a:pt x="4273" y="18545"/>
                  </a:lnTo>
                  <a:lnTo>
                    <a:pt x="4312" y="18761"/>
                  </a:lnTo>
                  <a:lnTo>
                    <a:pt x="4332" y="18915"/>
                  </a:lnTo>
                  <a:lnTo>
                    <a:pt x="4351" y="17743"/>
                  </a:lnTo>
                  <a:lnTo>
                    <a:pt x="4380" y="18051"/>
                  </a:lnTo>
                  <a:lnTo>
                    <a:pt x="4419" y="17589"/>
                  </a:lnTo>
                  <a:lnTo>
                    <a:pt x="4478" y="18113"/>
                  </a:lnTo>
                  <a:lnTo>
                    <a:pt x="4507" y="17496"/>
                  </a:lnTo>
                  <a:lnTo>
                    <a:pt x="4536" y="16848"/>
                  </a:lnTo>
                  <a:lnTo>
                    <a:pt x="4565" y="16694"/>
                  </a:lnTo>
                  <a:lnTo>
                    <a:pt x="4604" y="17064"/>
                  </a:lnTo>
                  <a:lnTo>
                    <a:pt x="4643" y="15953"/>
                  </a:lnTo>
                  <a:lnTo>
                    <a:pt x="4663" y="14256"/>
                  </a:lnTo>
                  <a:lnTo>
                    <a:pt x="4682" y="12003"/>
                  </a:lnTo>
                  <a:lnTo>
                    <a:pt x="4702" y="10862"/>
                  </a:lnTo>
                  <a:lnTo>
                    <a:pt x="4711" y="10399"/>
                  </a:lnTo>
                  <a:lnTo>
                    <a:pt x="4770" y="10183"/>
                  </a:lnTo>
                  <a:lnTo>
                    <a:pt x="4809" y="9442"/>
                  </a:lnTo>
                  <a:lnTo>
                    <a:pt x="4848" y="9041"/>
                  </a:lnTo>
                  <a:lnTo>
                    <a:pt x="4887" y="8609"/>
                  </a:lnTo>
                  <a:lnTo>
                    <a:pt x="4906" y="7838"/>
                  </a:lnTo>
                  <a:lnTo>
                    <a:pt x="4964" y="7807"/>
                  </a:lnTo>
                  <a:lnTo>
                    <a:pt x="5013" y="7560"/>
                  </a:lnTo>
                  <a:lnTo>
                    <a:pt x="5013" y="7221"/>
                  </a:lnTo>
                  <a:lnTo>
                    <a:pt x="5052" y="6881"/>
                  </a:lnTo>
                  <a:lnTo>
                    <a:pt x="5071" y="6542"/>
                  </a:lnTo>
                  <a:lnTo>
                    <a:pt x="5091" y="6943"/>
                  </a:lnTo>
                  <a:lnTo>
                    <a:pt x="5110" y="6603"/>
                  </a:lnTo>
                  <a:lnTo>
                    <a:pt x="5130" y="7005"/>
                  </a:lnTo>
                  <a:lnTo>
                    <a:pt x="5179" y="6634"/>
                  </a:lnTo>
                  <a:lnTo>
                    <a:pt x="5188" y="7406"/>
                  </a:lnTo>
                  <a:lnTo>
                    <a:pt x="5227" y="8517"/>
                  </a:lnTo>
                  <a:lnTo>
                    <a:pt x="5256" y="9257"/>
                  </a:lnTo>
                  <a:lnTo>
                    <a:pt x="5295" y="10090"/>
                  </a:lnTo>
                  <a:lnTo>
                    <a:pt x="5334" y="10337"/>
                  </a:lnTo>
                  <a:lnTo>
                    <a:pt x="5373" y="11201"/>
                  </a:lnTo>
                  <a:lnTo>
                    <a:pt x="5422" y="11757"/>
                  </a:lnTo>
                  <a:lnTo>
                    <a:pt x="5422" y="12374"/>
                  </a:lnTo>
                  <a:lnTo>
                    <a:pt x="5441" y="13515"/>
                  </a:lnTo>
                  <a:lnTo>
                    <a:pt x="5490" y="13947"/>
                  </a:lnTo>
                  <a:lnTo>
                    <a:pt x="5510" y="13145"/>
                  </a:lnTo>
                  <a:lnTo>
                    <a:pt x="5519" y="11170"/>
                  </a:lnTo>
                  <a:lnTo>
                    <a:pt x="5539" y="10306"/>
                  </a:lnTo>
                  <a:lnTo>
                    <a:pt x="5578" y="11109"/>
                  </a:lnTo>
                  <a:lnTo>
                    <a:pt x="5607" y="12343"/>
                  </a:lnTo>
                  <a:lnTo>
                    <a:pt x="5617" y="11695"/>
                  </a:lnTo>
                  <a:lnTo>
                    <a:pt x="5636" y="10461"/>
                  </a:lnTo>
                  <a:lnTo>
                    <a:pt x="5656" y="9381"/>
                  </a:lnTo>
                  <a:lnTo>
                    <a:pt x="5656" y="8578"/>
                  </a:lnTo>
                  <a:lnTo>
                    <a:pt x="5685" y="8177"/>
                  </a:lnTo>
                  <a:lnTo>
                    <a:pt x="5714" y="8918"/>
                  </a:lnTo>
                  <a:lnTo>
                    <a:pt x="5733" y="10183"/>
                  </a:lnTo>
                  <a:lnTo>
                    <a:pt x="5724" y="10893"/>
                  </a:lnTo>
                  <a:lnTo>
                    <a:pt x="5753" y="12312"/>
                  </a:lnTo>
                  <a:lnTo>
                    <a:pt x="5772" y="12682"/>
                  </a:lnTo>
                  <a:lnTo>
                    <a:pt x="5831" y="14935"/>
                  </a:lnTo>
                  <a:lnTo>
                    <a:pt x="5850" y="15614"/>
                  </a:lnTo>
                  <a:lnTo>
                    <a:pt x="5879" y="15089"/>
                  </a:lnTo>
                  <a:lnTo>
                    <a:pt x="5879" y="14133"/>
                  </a:lnTo>
                  <a:lnTo>
                    <a:pt x="5899" y="13423"/>
                  </a:lnTo>
                  <a:lnTo>
                    <a:pt x="5909" y="12466"/>
                  </a:lnTo>
                  <a:lnTo>
                    <a:pt x="5918" y="11633"/>
                  </a:lnTo>
                  <a:lnTo>
                    <a:pt x="5928" y="10615"/>
                  </a:lnTo>
                  <a:lnTo>
                    <a:pt x="5928" y="9195"/>
                  </a:lnTo>
                  <a:lnTo>
                    <a:pt x="5938" y="7807"/>
                  </a:lnTo>
                  <a:lnTo>
                    <a:pt x="5977" y="8424"/>
                  </a:lnTo>
                  <a:lnTo>
                    <a:pt x="5996" y="7745"/>
                  </a:lnTo>
                  <a:lnTo>
                    <a:pt x="6025" y="8146"/>
                  </a:lnTo>
                  <a:lnTo>
                    <a:pt x="6064" y="7776"/>
                  </a:lnTo>
                  <a:lnTo>
                    <a:pt x="6064" y="8455"/>
                  </a:lnTo>
                  <a:lnTo>
                    <a:pt x="6123" y="8023"/>
                  </a:lnTo>
                  <a:lnTo>
                    <a:pt x="6132" y="8763"/>
                  </a:lnTo>
                  <a:lnTo>
                    <a:pt x="6162" y="8979"/>
                  </a:lnTo>
                  <a:lnTo>
                    <a:pt x="6181" y="7930"/>
                  </a:lnTo>
                  <a:lnTo>
                    <a:pt x="6210" y="8362"/>
                  </a:lnTo>
                  <a:lnTo>
                    <a:pt x="6249" y="7992"/>
                  </a:lnTo>
                  <a:lnTo>
                    <a:pt x="6269" y="7745"/>
                  </a:lnTo>
                  <a:lnTo>
                    <a:pt x="6298" y="7437"/>
                  </a:lnTo>
                  <a:lnTo>
                    <a:pt x="6356" y="7591"/>
                  </a:lnTo>
                  <a:lnTo>
                    <a:pt x="6376" y="7899"/>
                  </a:lnTo>
                  <a:lnTo>
                    <a:pt x="6376" y="8177"/>
                  </a:lnTo>
                  <a:lnTo>
                    <a:pt x="6386" y="8578"/>
                  </a:lnTo>
                  <a:lnTo>
                    <a:pt x="6386" y="8979"/>
                  </a:lnTo>
                  <a:lnTo>
                    <a:pt x="6415" y="9535"/>
                  </a:lnTo>
                  <a:lnTo>
                    <a:pt x="6425" y="9936"/>
                  </a:lnTo>
                  <a:lnTo>
                    <a:pt x="6444" y="10893"/>
                  </a:lnTo>
                  <a:lnTo>
                    <a:pt x="6454" y="11386"/>
                  </a:lnTo>
                  <a:lnTo>
                    <a:pt x="6493" y="12034"/>
                  </a:lnTo>
                  <a:lnTo>
                    <a:pt x="6522" y="11695"/>
                  </a:lnTo>
                  <a:lnTo>
                    <a:pt x="6532" y="10954"/>
                  </a:lnTo>
                  <a:lnTo>
                    <a:pt x="6551" y="10275"/>
                  </a:lnTo>
                  <a:lnTo>
                    <a:pt x="6561" y="9905"/>
                  </a:lnTo>
                  <a:lnTo>
                    <a:pt x="6590" y="8085"/>
                  </a:lnTo>
                  <a:lnTo>
                    <a:pt x="6619" y="9381"/>
                  </a:lnTo>
                  <a:lnTo>
                    <a:pt x="6629" y="9843"/>
                  </a:lnTo>
                  <a:lnTo>
                    <a:pt x="6639" y="11016"/>
                  </a:lnTo>
                  <a:lnTo>
                    <a:pt x="6658" y="12250"/>
                  </a:lnTo>
                  <a:lnTo>
                    <a:pt x="6639" y="12651"/>
                  </a:lnTo>
                  <a:lnTo>
                    <a:pt x="6687" y="12929"/>
                  </a:lnTo>
                  <a:lnTo>
                    <a:pt x="6736" y="12281"/>
                  </a:lnTo>
                  <a:lnTo>
                    <a:pt x="6746" y="13114"/>
                  </a:lnTo>
                  <a:lnTo>
                    <a:pt x="6775" y="13454"/>
                  </a:lnTo>
                  <a:lnTo>
                    <a:pt x="6775" y="14194"/>
                  </a:lnTo>
                  <a:lnTo>
                    <a:pt x="6814" y="14472"/>
                  </a:lnTo>
                  <a:lnTo>
                    <a:pt x="6814" y="15274"/>
                  </a:lnTo>
                  <a:lnTo>
                    <a:pt x="6833" y="16385"/>
                  </a:lnTo>
                  <a:lnTo>
                    <a:pt x="6863" y="15953"/>
                  </a:lnTo>
                  <a:lnTo>
                    <a:pt x="6892" y="15120"/>
                  </a:lnTo>
                  <a:lnTo>
                    <a:pt x="6960" y="14873"/>
                  </a:lnTo>
                  <a:lnTo>
                    <a:pt x="6989" y="15336"/>
                  </a:lnTo>
                  <a:lnTo>
                    <a:pt x="7009" y="16107"/>
                  </a:lnTo>
                  <a:lnTo>
                    <a:pt x="7047" y="15830"/>
                  </a:lnTo>
                  <a:lnTo>
                    <a:pt x="7067" y="14842"/>
                  </a:lnTo>
                  <a:lnTo>
                    <a:pt x="7116" y="14503"/>
                  </a:lnTo>
                  <a:lnTo>
                    <a:pt x="7135" y="15675"/>
                  </a:lnTo>
                  <a:lnTo>
                    <a:pt x="7174" y="15953"/>
                  </a:lnTo>
                  <a:lnTo>
                    <a:pt x="7194" y="16848"/>
                  </a:lnTo>
                  <a:lnTo>
                    <a:pt x="7242" y="18391"/>
                  </a:lnTo>
                  <a:lnTo>
                    <a:pt x="7271" y="17805"/>
                  </a:lnTo>
                  <a:lnTo>
                    <a:pt x="7281" y="17558"/>
                  </a:lnTo>
                  <a:lnTo>
                    <a:pt x="7301" y="16755"/>
                  </a:lnTo>
                  <a:lnTo>
                    <a:pt x="7301" y="15922"/>
                  </a:lnTo>
                  <a:lnTo>
                    <a:pt x="7340" y="14842"/>
                  </a:lnTo>
                  <a:lnTo>
                    <a:pt x="7349" y="14318"/>
                  </a:lnTo>
                  <a:lnTo>
                    <a:pt x="7349" y="13207"/>
                  </a:lnTo>
                  <a:lnTo>
                    <a:pt x="7388" y="13083"/>
                  </a:lnTo>
                  <a:lnTo>
                    <a:pt x="7408" y="12898"/>
                  </a:lnTo>
                  <a:lnTo>
                    <a:pt x="7427" y="12435"/>
                  </a:lnTo>
                  <a:lnTo>
                    <a:pt x="7466" y="12003"/>
                  </a:lnTo>
                  <a:lnTo>
                    <a:pt x="7466" y="11602"/>
                  </a:lnTo>
                  <a:lnTo>
                    <a:pt x="7476" y="11047"/>
                  </a:lnTo>
                  <a:lnTo>
                    <a:pt x="7486" y="10677"/>
                  </a:lnTo>
                  <a:lnTo>
                    <a:pt x="7534" y="10461"/>
                  </a:lnTo>
                  <a:lnTo>
                    <a:pt x="7534" y="9597"/>
                  </a:lnTo>
                  <a:lnTo>
                    <a:pt x="7593" y="9319"/>
                  </a:lnTo>
                  <a:lnTo>
                    <a:pt x="7583" y="9010"/>
                  </a:lnTo>
                  <a:lnTo>
                    <a:pt x="7622" y="8578"/>
                  </a:lnTo>
                  <a:lnTo>
                    <a:pt x="7641" y="9103"/>
                  </a:lnTo>
                  <a:lnTo>
                    <a:pt x="7700" y="8702"/>
                  </a:lnTo>
                  <a:lnTo>
                    <a:pt x="7719" y="9411"/>
                  </a:lnTo>
                  <a:lnTo>
                    <a:pt x="7729" y="9689"/>
                  </a:lnTo>
                  <a:lnTo>
                    <a:pt x="7748" y="10121"/>
                  </a:lnTo>
                  <a:lnTo>
                    <a:pt x="7787" y="9627"/>
                  </a:lnTo>
                  <a:lnTo>
                    <a:pt x="7816" y="10738"/>
                  </a:lnTo>
                  <a:lnTo>
                    <a:pt x="7836" y="10491"/>
                  </a:lnTo>
                  <a:lnTo>
                    <a:pt x="7875" y="11078"/>
                  </a:lnTo>
                  <a:lnTo>
                    <a:pt x="7875" y="9905"/>
                  </a:lnTo>
                  <a:lnTo>
                    <a:pt x="7904" y="10553"/>
                  </a:lnTo>
                  <a:lnTo>
                    <a:pt x="7933" y="10183"/>
                  </a:lnTo>
                  <a:lnTo>
                    <a:pt x="7953" y="10615"/>
                  </a:lnTo>
                  <a:lnTo>
                    <a:pt x="7972" y="11047"/>
                  </a:lnTo>
                  <a:lnTo>
                    <a:pt x="8011" y="10862"/>
                  </a:lnTo>
                  <a:lnTo>
                    <a:pt x="8021" y="11325"/>
                  </a:lnTo>
                  <a:lnTo>
                    <a:pt x="8070" y="11571"/>
                  </a:lnTo>
                  <a:lnTo>
                    <a:pt x="8089" y="11973"/>
                  </a:lnTo>
                  <a:lnTo>
                    <a:pt x="8147" y="11510"/>
                  </a:lnTo>
                  <a:lnTo>
                    <a:pt x="8177" y="11170"/>
                  </a:lnTo>
                  <a:lnTo>
                    <a:pt x="8177" y="10553"/>
                  </a:lnTo>
                  <a:lnTo>
                    <a:pt x="8225" y="10275"/>
                  </a:lnTo>
                  <a:lnTo>
                    <a:pt x="8323" y="10029"/>
                  </a:lnTo>
                  <a:lnTo>
                    <a:pt x="8323" y="9288"/>
                  </a:lnTo>
                  <a:lnTo>
                    <a:pt x="8352" y="8825"/>
                  </a:lnTo>
                  <a:lnTo>
                    <a:pt x="8391" y="8393"/>
                  </a:lnTo>
                  <a:lnTo>
                    <a:pt x="8420" y="7745"/>
                  </a:lnTo>
                  <a:lnTo>
                    <a:pt x="8420" y="9504"/>
                  </a:lnTo>
                  <a:lnTo>
                    <a:pt x="8439" y="9720"/>
                  </a:lnTo>
                  <a:lnTo>
                    <a:pt x="8449" y="10430"/>
                  </a:lnTo>
                  <a:lnTo>
                    <a:pt x="8469" y="11170"/>
                  </a:lnTo>
                  <a:lnTo>
                    <a:pt x="8478" y="11448"/>
                  </a:lnTo>
                  <a:lnTo>
                    <a:pt x="8517" y="11078"/>
                  </a:lnTo>
                  <a:lnTo>
                    <a:pt x="8537" y="11386"/>
                  </a:lnTo>
                  <a:lnTo>
                    <a:pt x="8566" y="11541"/>
                  </a:lnTo>
                  <a:lnTo>
                    <a:pt x="8605" y="12158"/>
                  </a:lnTo>
                  <a:lnTo>
                    <a:pt x="8615" y="12867"/>
                  </a:lnTo>
                  <a:lnTo>
                    <a:pt x="8654" y="12713"/>
                  </a:lnTo>
                  <a:lnTo>
                    <a:pt x="8683" y="13546"/>
                  </a:lnTo>
                  <a:lnTo>
                    <a:pt x="8693" y="13238"/>
                  </a:lnTo>
                  <a:lnTo>
                    <a:pt x="8702" y="11417"/>
                  </a:lnTo>
                  <a:lnTo>
                    <a:pt x="8702" y="10522"/>
                  </a:lnTo>
                  <a:lnTo>
                    <a:pt x="8722" y="10090"/>
                  </a:lnTo>
                  <a:lnTo>
                    <a:pt x="8751" y="10553"/>
                  </a:lnTo>
                  <a:lnTo>
                    <a:pt x="8780" y="11139"/>
                  </a:lnTo>
                  <a:lnTo>
                    <a:pt x="8839" y="9782"/>
                  </a:lnTo>
                  <a:lnTo>
                    <a:pt x="8858" y="8949"/>
                  </a:lnTo>
                  <a:lnTo>
                    <a:pt x="8887" y="9350"/>
                  </a:lnTo>
                  <a:lnTo>
                    <a:pt x="8907" y="11109"/>
                  </a:lnTo>
                  <a:lnTo>
                    <a:pt x="8926" y="11818"/>
                  </a:lnTo>
                  <a:lnTo>
                    <a:pt x="8936" y="13577"/>
                  </a:lnTo>
                  <a:lnTo>
                    <a:pt x="8965" y="14163"/>
                  </a:lnTo>
                  <a:lnTo>
                    <a:pt x="8955" y="15645"/>
                  </a:lnTo>
                  <a:lnTo>
                    <a:pt x="8965" y="15799"/>
                  </a:lnTo>
                  <a:lnTo>
                    <a:pt x="9014" y="16169"/>
                  </a:lnTo>
                  <a:lnTo>
                    <a:pt x="9053" y="15984"/>
                  </a:lnTo>
                  <a:lnTo>
                    <a:pt x="9101" y="15336"/>
                  </a:lnTo>
                  <a:lnTo>
                    <a:pt x="9131" y="15027"/>
                  </a:lnTo>
                  <a:lnTo>
                    <a:pt x="9140" y="15830"/>
                  </a:lnTo>
                  <a:lnTo>
                    <a:pt x="9189" y="16786"/>
                  </a:lnTo>
                  <a:lnTo>
                    <a:pt x="9208" y="17743"/>
                  </a:lnTo>
                  <a:lnTo>
                    <a:pt x="9247" y="18329"/>
                  </a:lnTo>
                  <a:lnTo>
                    <a:pt x="9296" y="17527"/>
                  </a:lnTo>
                  <a:lnTo>
                    <a:pt x="9325" y="16323"/>
                  </a:lnTo>
                  <a:lnTo>
                    <a:pt x="9354" y="15305"/>
                  </a:lnTo>
                  <a:lnTo>
                    <a:pt x="9393" y="16046"/>
                  </a:lnTo>
                  <a:lnTo>
                    <a:pt x="9403" y="16879"/>
                  </a:lnTo>
                  <a:lnTo>
                    <a:pt x="9432" y="18051"/>
                  </a:lnTo>
                  <a:lnTo>
                    <a:pt x="9462" y="17835"/>
                  </a:lnTo>
                  <a:lnTo>
                    <a:pt x="9481" y="17033"/>
                  </a:lnTo>
                  <a:lnTo>
                    <a:pt x="9510" y="16447"/>
                  </a:lnTo>
                  <a:lnTo>
                    <a:pt x="9539" y="15891"/>
                  </a:lnTo>
                  <a:lnTo>
                    <a:pt x="9569" y="16570"/>
                  </a:lnTo>
                  <a:lnTo>
                    <a:pt x="9608" y="16385"/>
                  </a:lnTo>
                  <a:lnTo>
                    <a:pt x="9637" y="15367"/>
                  </a:lnTo>
                  <a:lnTo>
                    <a:pt x="9676" y="16169"/>
                  </a:lnTo>
                  <a:lnTo>
                    <a:pt x="9695" y="16570"/>
                  </a:lnTo>
                  <a:lnTo>
                    <a:pt x="9734" y="16910"/>
                  </a:lnTo>
                  <a:lnTo>
                    <a:pt x="9754" y="16354"/>
                  </a:lnTo>
                  <a:lnTo>
                    <a:pt x="9754" y="15706"/>
                  </a:lnTo>
                  <a:lnTo>
                    <a:pt x="9783" y="15367"/>
                  </a:lnTo>
                  <a:lnTo>
                    <a:pt x="9802" y="16509"/>
                  </a:lnTo>
                  <a:lnTo>
                    <a:pt x="9841" y="16354"/>
                  </a:lnTo>
                  <a:lnTo>
                    <a:pt x="9890" y="16879"/>
                  </a:lnTo>
                  <a:lnTo>
                    <a:pt x="9890" y="15398"/>
                  </a:lnTo>
                  <a:lnTo>
                    <a:pt x="9919" y="15027"/>
                  </a:lnTo>
                  <a:lnTo>
                    <a:pt x="9977" y="15398"/>
                  </a:lnTo>
                  <a:lnTo>
                    <a:pt x="9977" y="14719"/>
                  </a:lnTo>
                  <a:lnTo>
                    <a:pt x="10007" y="13299"/>
                  </a:lnTo>
                  <a:lnTo>
                    <a:pt x="9997" y="12158"/>
                  </a:lnTo>
                  <a:lnTo>
                    <a:pt x="10046" y="11664"/>
                  </a:lnTo>
                  <a:lnTo>
                    <a:pt x="10055" y="9473"/>
                  </a:lnTo>
                  <a:lnTo>
                    <a:pt x="10065" y="8578"/>
                  </a:lnTo>
                  <a:lnTo>
                    <a:pt x="10085" y="7930"/>
                  </a:lnTo>
                  <a:lnTo>
                    <a:pt x="10085" y="7498"/>
                  </a:lnTo>
                  <a:lnTo>
                    <a:pt x="10104" y="6974"/>
                  </a:lnTo>
                  <a:lnTo>
                    <a:pt x="10114" y="5709"/>
                  </a:lnTo>
                  <a:lnTo>
                    <a:pt x="10123" y="4752"/>
                  </a:lnTo>
                  <a:lnTo>
                    <a:pt x="10143" y="4227"/>
                  </a:lnTo>
                  <a:lnTo>
                    <a:pt x="10192" y="5400"/>
                  </a:lnTo>
                  <a:lnTo>
                    <a:pt x="10201" y="3765"/>
                  </a:lnTo>
                  <a:lnTo>
                    <a:pt x="10221" y="4166"/>
                  </a:lnTo>
                  <a:lnTo>
                    <a:pt x="10231" y="4721"/>
                  </a:lnTo>
                  <a:lnTo>
                    <a:pt x="10240" y="5493"/>
                  </a:lnTo>
                  <a:lnTo>
                    <a:pt x="10308" y="3795"/>
                  </a:lnTo>
                  <a:lnTo>
                    <a:pt x="10347" y="3518"/>
                  </a:lnTo>
                  <a:lnTo>
                    <a:pt x="10367" y="3117"/>
                  </a:lnTo>
                  <a:lnTo>
                    <a:pt x="10386" y="3950"/>
                  </a:lnTo>
                  <a:lnTo>
                    <a:pt x="10367" y="4413"/>
                  </a:lnTo>
                  <a:lnTo>
                    <a:pt x="10377" y="4690"/>
                  </a:lnTo>
                  <a:lnTo>
                    <a:pt x="10377" y="5184"/>
                  </a:lnTo>
                  <a:lnTo>
                    <a:pt x="10416" y="4629"/>
                  </a:lnTo>
                  <a:lnTo>
                    <a:pt x="10445" y="5739"/>
                  </a:lnTo>
                  <a:lnTo>
                    <a:pt x="10464" y="4073"/>
                  </a:lnTo>
                  <a:lnTo>
                    <a:pt x="10513" y="2623"/>
                  </a:lnTo>
                  <a:lnTo>
                    <a:pt x="10552" y="3579"/>
                  </a:lnTo>
                  <a:lnTo>
                    <a:pt x="10562" y="4166"/>
                  </a:lnTo>
                  <a:lnTo>
                    <a:pt x="10581" y="2037"/>
                  </a:lnTo>
                  <a:lnTo>
                    <a:pt x="10620" y="3271"/>
                  </a:lnTo>
                  <a:lnTo>
                    <a:pt x="10630" y="2283"/>
                  </a:lnTo>
                  <a:lnTo>
                    <a:pt x="10669" y="3826"/>
                  </a:lnTo>
                  <a:lnTo>
                    <a:pt x="10698" y="3672"/>
                  </a:lnTo>
                  <a:lnTo>
                    <a:pt x="10717" y="2530"/>
                  </a:lnTo>
                  <a:lnTo>
                    <a:pt x="10737" y="2931"/>
                  </a:lnTo>
                  <a:lnTo>
                    <a:pt x="10766" y="3950"/>
                  </a:lnTo>
                  <a:lnTo>
                    <a:pt x="10805" y="3178"/>
                  </a:lnTo>
                  <a:lnTo>
                    <a:pt x="10873" y="1635"/>
                  </a:lnTo>
                  <a:lnTo>
                    <a:pt x="10912" y="3394"/>
                  </a:lnTo>
                  <a:lnTo>
                    <a:pt x="10951" y="3734"/>
                  </a:lnTo>
                  <a:lnTo>
                    <a:pt x="10970" y="4104"/>
                  </a:lnTo>
                  <a:lnTo>
                    <a:pt x="11019" y="5523"/>
                  </a:lnTo>
                  <a:lnTo>
                    <a:pt x="11068" y="8177"/>
                  </a:lnTo>
                  <a:lnTo>
                    <a:pt x="11136" y="7406"/>
                  </a:lnTo>
                  <a:lnTo>
                    <a:pt x="11175" y="6634"/>
                  </a:lnTo>
                  <a:lnTo>
                    <a:pt x="11204" y="5770"/>
                  </a:lnTo>
                  <a:lnTo>
                    <a:pt x="11233" y="6758"/>
                  </a:lnTo>
                  <a:lnTo>
                    <a:pt x="11243" y="6974"/>
                  </a:lnTo>
                  <a:lnTo>
                    <a:pt x="11282" y="9010"/>
                  </a:lnTo>
                  <a:lnTo>
                    <a:pt x="11331" y="8763"/>
                  </a:lnTo>
                  <a:lnTo>
                    <a:pt x="11369" y="9998"/>
                  </a:lnTo>
                  <a:lnTo>
                    <a:pt x="11428" y="9905"/>
                  </a:lnTo>
                  <a:lnTo>
                    <a:pt x="11457" y="12219"/>
                  </a:lnTo>
                  <a:lnTo>
                    <a:pt x="11554" y="11695"/>
                  </a:lnTo>
                  <a:lnTo>
                    <a:pt x="11613" y="12621"/>
                  </a:lnTo>
                  <a:lnTo>
                    <a:pt x="11661" y="14256"/>
                  </a:lnTo>
                  <a:lnTo>
                    <a:pt x="11681" y="16786"/>
                  </a:lnTo>
                  <a:lnTo>
                    <a:pt x="11730" y="16416"/>
                  </a:lnTo>
                  <a:lnTo>
                    <a:pt x="11807" y="15706"/>
                  </a:lnTo>
                  <a:lnTo>
                    <a:pt x="11885" y="16570"/>
                  </a:lnTo>
                  <a:lnTo>
                    <a:pt x="11934" y="19193"/>
                  </a:lnTo>
                  <a:lnTo>
                    <a:pt x="11992" y="19070"/>
                  </a:lnTo>
                  <a:lnTo>
                    <a:pt x="12031" y="17897"/>
                  </a:lnTo>
                  <a:lnTo>
                    <a:pt x="12109" y="15120"/>
                  </a:lnTo>
                  <a:lnTo>
                    <a:pt x="12148" y="15243"/>
                  </a:lnTo>
                  <a:lnTo>
                    <a:pt x="12177" y="14040"/>
                  </a:lnTo>
                  <a:lnTo>
                    <a:pt x="12216" y="13083"/>
                  </a:lnTo>
                  <a:lnTo>
                    <a:pt x="12265" y="13269"/>
                  </a:lnTo>
                  <a:lnTo>
                    <a:pt x="12294" y="13145"/>
                  </a:lnTo>
                  <a:lnTo>
                    <a:pt x="12323" y="14719"/>
                  </a:lnTo>
                  <a:lnTo>
                    <a:pt x="12362" y="15953"/>
                  </a:lnTo>
                  <a:lnTo>
                    <a:pt x="12392" y="15830"/>
                  </a:lnTo>
                  <a:lnTo>
                    <a:pt x="12440" y="16632"/>
                  </a:lnTo>
                  <a:lnTo>
                    <a:pt x="12440" y="8270"/>
                  </a:lnTo>
                  <a:lnTo>
                    <a:pt x="12508" y="10893"/>
                  </a:lnTo>
                  <a:lnTo>
                    <a:pt x="12538" y="10029"/>
                  </a:lnTo>
                  <a:lnTo>
                    <a:pt x="12557" y="9627"/>
                  </a:lnTo>
                  <a:lnTo>
                    <a:pt x="12586" y="7313"/>
                  </a:lnTo>
                  <a:lnTo>
                    <a:pt x="12606" y="4814"/>
                  </a:lnTo>
                  <a:lnTo>
                    <a:pt x="12606" y="3456"/>
                  </a:lnTo>
                  <a:lnTo>
                    <a:pt x="12606" y="2098"/>
                  </a:lnTo>
                  <a:lnTo>
                    <a:pt x="12645" y="0"/>
                  </a:lnTo>
                  <a:lnTo>
                    <a:pt x="12654" y="1728"/>
                  </a:lnTo>
                  <a:lnTo>
                    <a:pt x="12684" y="2746"/>
                  </a:lnTo>
                  <a:lnTo>
                    <a:pt x="12674" y="4413"/>
                  </a:lnTo>
                  <a:lnTo>
                    <a:pt x="12693" y="4258"/>
                  </a:lnTo>
                  <a:lnTo>
                    <a:pt x="12713" y="4629"/>
                  </a:lnTo>
                  <a:lnTo>
                    <a:pt x="12732" y="5739"/>
                  </a:lnTo>
                  <a:lnTo>
                    <a:pt x="12761" y="3950"/>
                  </a:lnTo>
                  <a:lnTo>
                    <a:pt x="12800" y="4536"/>
                  </a:lnTo>
                  <a:lnTo>
                    <a:pt x="12810" y="4875"/>
                  </a:lnTo>
                  <a:lnTo>
                    <a:pt x="12839" y="5523"/>
                  </a:lnTo>
                  <a:lnTo>
                    <a:pt x="12839" y="5955"/>
                  </a:lnTo>
                  <a:lnTo>
                    <a:pt x="12878" y="6511"/>
                  </a:lnTo>
                  <a:lnTo>
                    <a:pt x="12937" y="6511"/>
                  </a:lnTo>
                  <a:lnTo>
                    <a:pt x="12927" y="7035"/>
                  </a:lnTo>
                  <a:lnTo>
                    <a:pt x="12966" y="8393"/>
                  </a:lnTo>
                  <a:lnTo>
                    <a:pt x="12995" y="7282"/>
                  </a:lnTo>
                  <a:lnTo>
                    <a:pt x="13034" y="11047"/>
                  </a:lnTo>
                  <a:lnTo>
                    <a:pt x="13044" y="9103"/>
                  </a:lnTo>
                  <a:lnTo>
                    <a:pt x="13073" y="7992"/>
                  </a:lnTo>
                  <a:lnTo>
                    <a:pt x="13092" y="4413"/>
                  </a:lnTo>
                  <a:lnTo>
                    <a:pt x="13112" y="6974"/>
                  </a:lnTo>
                  <a:lnTo>
                    <a:pt x="13161" y="7190"/>
                  </a:lnTo>
                  <a:lnTo>
                    <a:pt x="13180" y="8023"/>
                  </a:lnTo>
                  <a:lnTo>
                    <a:pt x="13199" y="9597"/>
                  </a:lnTo>
                  <a:lnTo>
                    <a:pt x="13209" y="10152"/>
                  </a:lnTo>
                  <a:lnTo>
                    <a:pt x="13248" y="10275"/>
                  </a:lnTo>
                  <a:lnTo>
                    <a:pt x="13248" y="11109"/>
                  </a:lnTo>
                  <a:lnTo>
                    <a:pt x="13277" y="12405"/>
                  </a:lnTo>
                  <a:lnTo>
                    <a:pt x="13297" y="12003"/>
                  </a:lnTo>
                  <a:lnTo>
                    <a:pt x="13345" y="12343"/>
                  </a:lnTo>
                  <a:lnTo>
                    <a:pt x="13345" y="9134"/>
                  </a:lnTo>
                  <a:lnTo>
                    <a:pt x="13375" y="8547"/>
                  </a:lnTo>
                  <a:lnTo>
                    <a:pt x="13384" y="8239"/>
                  </a:lnTo>
                  <a:lnTo>
                    <a:pt x="13404" y="9813"/>
                  </a:lnTo>
                  <a:lnTo>
                    <a:pt x="13443" y="9936"/>
                  </a:lnTo>
                  <a:lnTo>
                    <a:pt x="13511" y="10183"/>
                  </a:lnTo>
                  <a:lnTo>
                    <a:pt x="13491" y="10646"/>
                  </a:lnTo>
                  <a:lnTo>
                    <a:pt x="13540" y="10738"/>
                  </a:lnTo>
                  <a:lnTo>
                    <a:pt x="13530" y="11479"/>
                  </a:lnTo>
                  <a:lnTo>
                    <a:pt x="13569" y="12590"/>
                  </a:lnTo>
                  <a:lnTo>
                    <a:pt x="13589" y="13886"/>
                  </a:lnTo>
                  <a:lnTo>
                    <a:pt x="13628" y="14534"/>
                  </a:lnTo>
                  <a:lnTo>
                    <a:pt x="13667" y="14657"/>
                  </a:lnTo>
                  <a:lnTo>
                    <a:pt x="13725" y="15706"/>
                  </a:lnTo>
                  <a:lnTo>
                    <a:pt x="13745" y="15429"/>
                  </a:lnTo>
                  <a:lnTo>
                    <a:pt x="13774" y="13824"/>
                  </a:lnTo>
                  <a:lnTo>
                    <a:pt x="13793" y="13269"/>
                  </a:lnTo>
                  <a:lnTo>
                    <a:pt x="13793" y="10738"/>
                  </a:lnTo>
                  <a:lnTo>
                    <a:pt x="13842" y="11510"/>
                  </a:lnTo>
                  <a:lnTo>
                    <a:pt x="13891" y="11294"/>
                  </a:lnTo>
                  <a:lnTo>
                    <a:pt x="13920" y="12219"/>
                  </a:lnTo>
                  <a:lnTo>
                    <a:pt x="13939" y="11880"/>
                  </a:lnTo>
                  <a:lnTo>
                    <a:pt x="13959" y="11417"/>
                  </a:lnTo>
                  <a:lnTo>
                    <a:pt x="14027" y="12744"/>
                  </a:lnTo>
                  <a:lnTo>
                    <a:pt x="14076" y="14194"/>
                  </a:lnTo>
                  <a:lnTo>
                    <a:pt x="14076" y="14811"/>
                  </a:lnTo>
                  <a:lnTo>
                    <a:pt x="14124" y="15984"/>
                  </a:lnTo>
                  <a:lnTo>
                    <a:pt x="14153" y="16354"/>
                  </a:lnTo>
                  <a:lnTo>
                    <a:pt x="14163" y="17866"/>
                  </a:lnTo>
                  <a:lnTo>
                    <a:pt x="14202" y="17064"/>
                  </a:lnTo>
                  <a:lnTo>
                    <a:pt x="14231" y="17805"/>
                  </a:lnTo>
                  <a:lnTo>
                    <a:pt x="14280" y="18360"/>
                  </a:lnTo>
                  <a:lnTo>
                    <a:pt x="14309" y="19317"/>
                  </a:lnTo>
                  <a:lnTo>
                    <a:pt x="14338" y="16941"/>
                  </a:lnTo>
                  <a:lnTo>
                    <a:pt x="14368" y="17774"/>
                  </a:lnTo>
                  <a:lnTo>
                    <a:pt x="14406" y="18946"/>
                  </a:lnTo>
                  <a:lnTo>
                    <a:pt x="14436" y="18576"/>
                  </a:lnTo>
                  <a:lnTo>
                    <a:pt x="14455" y="16786"/>
                  </a:lnTo>
                  <a:lnTo>
                    <a:pt x="14465" y="14750"/>
                  </a:lnTo>
                  <a:lnTo>
                    <a:pt x="14494" y="11973"/>
                  </a:lnTo>
                  <a:lnTo>
                    <a:pt x="14553" y="14318"/>
                  </a:lnTo>
                  <a:lnTo>
                    <a:pt x="14562" y="15243"/>
                  </a:lnTo>
                  <a:lnTo>
                    <a:pt x="14591" y="15058"/>
                  </a:lnTo>
                  <a:lnTo>
                    <a:pt x="14601" y="15768"/>
                  </a:lnTo>
                  <a:lnTo>
                    <a:pt x="14669" y="16077"/>
                  </a:lnTo>
                  <a:lnTo>
                    <a:pt x="14718" y="16385"/>
                  </a:lnTo>
                  <a:lnTo>
                    <a:pt x="14757" y="16910"/>
                  </a:lnTo>
                  <a:lnTo>
                    <a:pt x="14806" y="17558"/>
                  </a:lnTo>
                  <a:lnTo>
                    <a:pt x="14835" y="17280"/>
                  </a:lnTo>
                  <a:lnTo>
                    <a:pt x="14864" y="17589"/>
                  </a:lnTo>
                  <a:lnTo>
                    <a:pt x="14845" y="14410"/>
                  </a:lnTo>
                  <a:lnTo>
                    <a:pt x="14893" y="16725"/>
                  </a:lnTo>
                  <a:lnTo>
                    <a:pt x="14961" y="14225"/>
                  </a:lnTo>
                  <a:lnTo>
                    <a:pt x="15020" y="13423"/>
                  </a:lnTo>
                  <a:lnTo>
                    <a:pt x="15029" y="11571"/>
                  </a:lnTo>
                  <a:lnTo>
                    <a:pt x="15039" y="10553"/>
                  </a:lnTo>
                  <a:lnTo>
                    <a:pt x="15029" y="8270"/>
                  </a:lnTo>
                  <a:lnTo>
                    <a:pt x="15059" y="7869"/>
                  </a:lnTo>
                  <a:lnTo>
                    <a:pt x="15068" y="5925"/>
                  </a:lnTo>
                  <a:lnTo>
                    <a:pt x="15098" y="3117"/>
                  </a:lnTo>
                  <a:lnTo>
                    <a:pt x="15117" y="3456"/>
                  </a:lnTo>
                  <a:lnTo>
                    <a:pt x="15137" y="6017"/>
                  </a:lnTo>
                  <a:lnTo>
                    <a:pt x="15156" y="6603"/>
                  </a:lnTo>
                  <a:lnTo>
                    <a:pt x="15166" y="7807"/>
                  </a:lnTo>
                  <a:lnTo>
                    <a:pt x="15175" y="8671"/>
                  </a:lnTo>
                  <a:lnTo>
                    <a:pt x="15195" y="9072"/>
                  </a:lnTo>
                  <a:lnTo>
                    <a:pt x="15205" y="10152"/>
                  </a:lnTo>
                  <a:lnTo>
                    <a:pt x="15224" y="9381"/>
                  </a:lnTo>
                  <a:lnTo>
                    <a:pt x="15273" y="9720"/>
                  </a:lnTo>
                  <a:lnTo>
                    <a:pt x="15263" y="8763"/>
                  </a:lnTo>
                  <a:lnTo>
                    <a:pt x="15283" y="7838"/>
                  </a:lnTo>
                  <a:lnTo>
                    <a:pt x="15321" y="9072"/>
                  </a:lnTo>
                  <a:lnTo>
                    <a:pt x="15390" y="9720"/>
                  </a:lnTo>
                  <a:lnTo>
                    <a:pt x="15419" y="10985"/>
                  </a:lnTo>
                  <a:lnTo>
                    <a:pt x="15438" y="11232"/>
                  </a:lnTo>
                  <a:lnTo>
                    <a:pt x="15477" y="12590"/>
                  </a:lnTo>
                  <a:lnTo>
                    <a:pt x="15487" y="11170"/>
                  </a:lnTo>
                  <a:lnTo>
                    <a:pt x="15526" y="10677"/>
                  </a:lnTo>
                  <a:lnTo>
                    <a:pt x="15575" y="14040"/>
                  </a:lnTo>
                  <a:lnTo>
                    <a:pt x="15575" y="16231"/>
                  </a:lnTo>
                  <a:lnTo>
                    <a:pt x="15643" y="15861"/>
                  </a:lnTo>
                  <a:lnTo>
                    <a:pt x="15701" y="15490"/>
                  </a:lnTo>
                  <a:cubicBezTo>
                    <a:pt x="15701" y="15490"/>
                    <a:pt x="15711" y="15274"/>
                    <a:pt x="15711" y="15213"/>
                  </a:cubicBezTo>
                  <a:cubicBezTo>
                    <a:pt x="15711" y="15151"/>
                    <a:pt x="15711" y="14009"/>
                    <a:pt x="15711" y="14009"/>
                  </a:cubicBezTo>
                  <a:lnTo>
                    <a:pt x="15750" y="14410"/>
                  </a:lnTo>
                  <a:lnTo>
                    <a:pt x="15789" y="9874"/>
                  </a:lnTo>
                  <a:lnTo>
                    <a:pt x="15818" y="9041"/>
                  </a:lnTo>
                  <a:lnTo>
                    <a:pt x="15837" y="7961"/>
                  </a:lnTo>
                  <a:lnTo>
                    <a:pt x="15867" y="8733"/>
                  </a:lnTo>
                  <a:lnTo>
                    <a:pt x="15876" y="9504"/>
                  </a:lnTo>
                  <a:lnTo>
                    <a:pt x="15896" y="9967"/>
                  </a:lnTo>
                  <a:lnTo>
                    <a:pt x="15925" y="9381"/>
                  </a:lnTo>
                  <a:lnTo>
                    <a:pt x="15954" y="10059"/>
                  </a:lnTo>
                  <a:lnTo>
                    <a:pt x="15935" y="8085"/>
                  </a:lnTo>
                  <a:lnTo>
                    <a:pt x="15974" y="6943"/>
                  </a:lnTo>
                  <a:lnTo>
                    <a:pt x="16003" y="7899"/>
                  </a:lnTo>
                  <a:lnTo>
                    <a:pt x="16003" y="8794"/>
                  </a:lnTo>
                  <a:lnTo>
                    <a:pt x="16022" y="9226"/>
                  </a:lnTo>
                  <a:lnTo>
                    <a:pt x="16052" y="9597"/>
                  </a:lnTo>
                  <a:lnTo>
                    <a:pt x="16042" y="9905"/>
                  </a:lnTo>
                  <a:lnTo>
                    <a:pt x="16061" y="10522"/>
                  </a:lnTo>
                  <a:lnTo>
                    <a:pt x="16071" y="11695"/>
                  </a:lnTo>
                  <a:lnTo>
                    <a:pt x="16081" y="10275"/>
                  </a:lnTo>
                  <a:lnTo>
                    <a:pt x="16110" y="11510"/>
                  </a:lnTo>
                  <a:lnTo>
                    <a:pt x="16120" y="12281"/>
                  </a:lnTo>
                  <a:lnTo>
                    <a:pt x="16139" y="11787"/>
                  </a:lnTo>
                  <a:lnTo>
                    <a:pt x="16159" y="11263"/>
                  </a:lnTo>
                  <a:lnTo>
                    <a:pt x="16178" y="9195"/>
                  </a:lnTo>
                  <a:lnTo>
                    <a:pt x="16198" y="8671"/>
                  </a:lnTo>
                  <a:lnTo>
                    <a:pt x="16246" y="10090"/>
                  </a:lnTo>
                  <a:lnTo>
                    <a:pt x="16285" y="8146"/>
                  </a:lnTo>
                  <a:lnTo>
                    <a:pt x="16344" y="9473"/>
                  </a:lnTo>
                  <a:lnTo>
                    <a:pt x="16363" y="9720"/>
                  </a:lnTo>
                  <a:lnTo>
                    <a:pt x="16383" y="12250"/>
                  </a:lnTo>
                  <a:lnTo>
                    <a:pt x="16412" y="13330"/>
                  </a:lnTo>
                  <a:lnTo>
                    <a:pt x="16451" y="12250"/>
                  </a:lnTo>
                  <a:lnTo>
                    <a:pt x="16490" y="13670"/>
                  </a:lnTo>
                  <a:lnTo>
                    <a:pt x="16538" y="11294"/>
                  </a:lnTo>
                  <a:lnTo>
                    <a:pt x="16597" y="11510"/>
                  </a:lnTo>
                  <a:lnTo>
                    <a:pt x="16665" y="14935"/>
                  </a:lnTo>
                  <a:lnTo>
                    <a:pt x="16713" y="16169"/>
                  </a:lnTo>
                  <a:lnTo>
                    <a:pt x="16772" y="16725"/>
                  </a:lnTo>
                  <a:lnTo>
                    <a:pt x="16811" y="17126"/>
                  </a:lnTo>
                  <a:lnTo>
                    <a:pt x="16840" y="13701"/>
                  </a:lnTo>
                  <a:lnTo>
                    <a:pt x="16869" y="14534"/>
                  </a:lnTo>
                  <a:lnTo>
                    <a:pt x="16908" y="15429"/>
                  </a:lnTo>
                  <a:lnTo>
                    <a:pt x="16957" y="18576"/>
                  </a:lnTo>
                  <a:lnTo>
                    <a:pt x="16967" y="18329"/>
                  </a:lnTo>
                  <a:lnTo>
                    <a:pt x="17015" y="17434"/>
                  </a:lnTo>
                  <a:lnTo>
                    <a:pt x="17064" y="17095"/>
                  </a:lnTo>
                  <a:lnTo>
                    <a:pt x="17132" y="17126"/>
                  </a:lnTo>
                  <a:lnTo>
                    <a:pt x="17200" y="17373"/>
                  </a:lnTo>
                  <a:lnTo>
                    <a:pt x="17229" y="19563"/>
                  </a:lnTo>
                  <a:lnTo>
                    <a:pt x="17239" y="19039"/>
                  </a:lnTo>
                  <a:lnTo>
                    <a:pt x="17259" y="18483"/>
                  </a:lnTo>
                  <a:lnTo>
                    <a:pt x="17288" y="18175"/>
                  </a:lnTo>
                  <a:lnTo>
                    <a:pt x="17336" y="17311"/>
                  </a:lnTo>
                  <a:lnTo>
                    <a:pt x="17356" y="16046"/>
                  </a:lnTo>
                  <a:lnTo>
                    <a:pt x="17414" y="18823"/>
                  </a:lnTo>
                  <a:lnTo>
                    <a:pt x="17444" y="19255"/>
                  </a:lnTo>
                  <a:lnTo>
                    <a:pt x="17473" y="18545"/>
                  </a:lnTo>
                  <a:lnTo>
                    <a:pt x="17551" y="16632"/>
                  </a:lnTo>
                  <a:lnTo>
                    <a:pt x="17590" y="18607"/>
                  </a:lnTo>
                  <a:lnTo>
                    <a:pt x="17609" y="18144"/>
                  </a:lnTo>
                  <a:lnTo>
                    <a:pt x="17638" y="16293"/>
                  </a:lnTo>
                  <a:lnTo>
                    <a:pt x="17726" y="17280"/>
                  </a:lnTo>
                  <a:lnTo>
                    <a:pt x="17804" y="18391"/>
                  </a:lnTo>
                  <a:lnTo>
                    <a:pt x="17833" y="17373"/>
                  </a:lnTo>
                  <a:lnTo>
                    <a:pt x="17862" y="18021"/>
                  </a:lnTo>
                  <a:lnTo>
                    <a:pt x="17921" y="18422"/>
                  </a:lnTo>
                  <a:lnTo>
                    <a:pt x="17930" y="17774"/>
                  </a:lnTo>
                  <a:lnTo>
                    <a:pt x="17959" y="17465"/>
                  </a:lnTo>
                  <a:lnTo>
                    <a:pt x="17998" y="17064"/>
                  </a:lnTo>
                  <a:lnTo>
                    <a:pt x="17979" y="16632"/>
                  </a:lnTo>
                  <a:lnTo>
                    <a:pt x="17979" y="16293"/>
                  </a:lnTo>
                  <a:lnTo>
                    <a:pt x="17979" y="15799"/>
                  </a:lnTo>
                  <a:lnTo>
                    <a:pt x="18028" y="16200"/>
                  </a:lnTo>
                  <a:lnTo>
                    <a:pt x="18018" y="15243"/>
                  </a:lnTo>
                  <a:lnTo>
                    <a:pt x="18047" y="14904"/>
                  </a:lnTo>
                  <a:lnTo>
                    <a:pt x="18067" y="13269"/>
                  </a:lnTo>
                  <a:lnTo>
                    <a:pt x="18076" y="12621"/>
                  </a:lnTo>
                  <a:lnTo>
                    <a:pt x="18105" y="11818"/>
                  </a:lnTo>
                  <a:lnTo>
                    <a:pt x="18115" y="9843"/>
                  </a:lnTo>
                  <a:lnTo>
                    <a:pt x="18086" y="9072"/>
                  </a:lnTo>
                  <a:lnTo>
                    <a:pt x="18115" y="6696"/>
                  </a:lnTo>
                  <a:lnTo>
                    <a:pt x="18164" y="7005"/>
                  </a:lnTo>
                  <a:lnTo>
                    <a:pt x="18144" y="5925"/>
                  </a:lnTo>
                  <a:lnTo>
                    <a:pt x="18164" y="2654"/>
                  </a:lnTo>
                  <a:lnTo>
                    <a:pt x="18174" y="1944"/>
                  </a:lnTo>
                  <a:lnTo>
                    <a:pt x="18193" y="3826"/>
                  </a:lnTo>
                  <a:lnTo>
                    <a:pt x="18193" y="4258"/>
                  </a:lnTo>
                  <a:lnTo>
                    <a:pt x="18213" y="6202"/>
                  </a:lnTo>
                  <a:lnTo>
                    <a:pt x="18232" y="5338"/>
                  </a:lnTo>
                  <a:lnTo>
                    <a:pt x="18242" y="4258"/>
                  </a:lnTo>
                  <a:lnTo>
                    <a:pt x="18261" y="3641"/>
                  </a:lnTo>
                  <a:lnTo>
                    <a:pt x="18281" y="3178"/>
                  </a:lnTo>
                  <a:lnTo>
                    <a:pt x="18290" y="4413"/>
                  </a:lnTo>
                  <a:lnTo>
                    <a:pt x="18300" y="5554"/>
                  </a:lnTo>
                  <a:lnTo>
                    <a:pt x="18310" y="5061"/>
                  </a:lnTo>
                  <a:lnTo>
                    <a:pt x="18339" y="3795"/>
                  </a:lnTo>
                  <a:lnTo>
                    <a:pt x="18349" y="4505"/>
                  </a:lnTo>
                  <a:lnTo>
                    <a:pt x="18397" y="3641"/>
                  </a:lnTo>
                  <a:lnTo>
                    <a:pt x="18407" y="4536"/>
                  </a:lnTo>
                  <a:lnTo>
                    <a:pt x="18407" y="5709"/>
                  </a:lnTo>
                  <a:lnTo>
                    <a:pt x="18446" y="4258"/>
                  </a:lnTo>
                  <a:lnTo>
                    <a:pt x="18475" y="5277"/>
                  </a:lnTo>
                  <a:lnTo>
                    <a:pt x="18495" y="6202"/>
                  </a:lnTo>
                  <a:lnTo>
                    <a:pt x="18495" y="4382"/>
                  </a:lnTo>
                  <a:lnTo>
                    <a:pt x="18573" y="4042"/>
                  </a:lnTo>
                  <a:lnTo>
                    <a:pt x="18582" y="5554"/>
                  </a:lnTo>
                  <a:lnTo>
                    <a:pt x="18592" y="6295"/>
                  </a:lnTo>
                  <a:lnTo>
                    <a:pt x="18612" y="7097"/>
                  </a:lnTo>
                  <a:lnTo>
                    <a:pt x="18689" y="8085"/>
                  </a:lnTo>
                  <a:lnTo>
                    <a:pt x="18738" y="9072"/>
                  </a:lnTo>
                  <a:lnTo>
                    <a:pt x="18748" y="10275"/>
                  </a:lnTo>
                  <a:lnTo>
                    <a:pt x="18787" y="11510"/>
                  </a:lnTo>
                  <a:lnTo>
                    <a:pt x="18816" y="10491"/>
                  </a:lnTo>
                  <a:lnTo>
                    <a:pt x="18845" y="11973"/>
                  </a:lnTo>
                  <a:lnTo>
                    <a:pt x="18904" y="10491"/>
                  </a:lnTo>
                  <a:lnTo>
                    <a:pt x="18923" y="11386"/>
                  </a:lnTo>
                  <a:lnTo>
                    <a:pt x="18943" y="12281"/>
                  </a:lnTo>
                  <a:lnTo>
                    <a:pt x="19098" y="11325"/>
                  </a:lnTo>
                  <a:lnTo>
                    <a:pt x="19186" y="11911"/>
                  </a:lnTo>
                  <a:lnTo>
                    <a:pt x="19205" y="12651"/>
                  </a:lnTo>
                  <a:lnTo>
                    <a:pt x="19274" y="15398"/>
                  </a:lnTo>
                  <a:lnTo>
                    <a:pt x="19312" y="13793"/>
                  </a:lnTo>
                  <a:lnTo>
                    <a:pt x="19361" y="14410"/>
                  </a:lnTo>
                  <a:lnTo>
                    <a:pt x="19381" y="11973"/>
                  </a:lnTo>
                  <a:lnTo>
                    <a:pt x="19400" y="10491"/>
                  </a:lnTo>
                  <a:lnTo>
                    <a:pt x="19439" y="9751"/>
                  </a:lnTo>
                  <a:lnTo>
                    <a:pt x="19478" y="11479"/>
                  </a:lnTo>
                  <a:lnTo>
                    <a:pt x="19585" y="13793"/>
                  </a:lnTo>
                  <a:lnTo>
                    <a:pt x="19673" y="11787"/>
                  </a:lnTo>
                  <a:lnTo>
                    <a:pt x="19741" y="12065"/>
                  </a:lnTo>
                  <a:lnTo>
                    <a:pt x="19867" y="17619"/>
                  </a:lnTo>
                  <a:lnTo>
                    <a:pt x="19916" y="18237"/>
                  </a:lnTo>
                  <a:lnTo>
                    <a:pt x="19955" y="17527"/>
                  </a:lnTo>
                  <a:lnTo>
                    <a:pt x="20004" y="17157"/>
                  </a:lnTo>
                  <a:lnTo>
                    <a:pt x="20081" y="14873"/>
                  </a:lnTo>
                  <a:lnTo>
                    <a:pt x="20111" y="13670"/>
                  </a:lnTo>
                  <a:lnTo>
                    <a:pt x="20130" y="12991"/>
                  </a:lnTo>
                  <a:lnTo>
                    <a:pt x="20179" y="14688"/>
                  </a:lnTo>
                  <a:lnTo>
                    <a:pt x="20237" y="18360"/>
                  </a:lnTo>
                  <a:lnTo>
                    <a:pt x="20296" y="14009"/>
                  </a:lnTo>
                  <a:lnTo>
                    <a:pt x="20315" y="14997"/>
                  </a:lnTo>
                  <a:lnTo>
                    <a:pt x="20344" y="18761"/>
                  </a:lnTo>
                  <a:lnTo>
                    <a:pt x="20383" y="18514"/>
                  </a:lnTo>
                  <a:lnTo>
                    <a:pt x="20490" y="15151"/>
                  </a:lnTo>
                  <a:lnTo>
                    <a:pt x="20636" y="15213"/>
                  </a:lnTo>
                  <a:lnTo>
                    <a:pt x="20704" y="15861"/>
                  </a:lnTo>
                  <a:lnTo>
                    <a:pt x="20831" y="18175"/>
                  </a:lnTo>
                  <a:lnTo>
                    <a:pt x="20880" y="18730"/>
                  </a:lnTo>
                  <a:lnTo>
                    <a:pt x="20948" y="18082"/>
                  </a:lnTo>
                  <a:lnTo>
                    <a:pt x="21055" y="18576"/>
                  </a:lnTo>
                  <a:lnTo>
                    <a:pt x="21123" y="19779"/>
                  </a:lnTo>
                  <a:lnTo>
                    <a:pt x="21289" y="12466"/>
                  </a:lnTo>
                  <a:lnTo>
                    <a:pt x="21337" y="9041"/>
                  </a:lnTo>
                  <a:lnTo>
                    <a:pt x="21357" y="6233"/>
                  </a:lnTo>
                  <a:lnTo>
                    <a:pt x="21386" y="5184"/>
                  </a:lnTo>
                  <a:lnTo>
                    <a:pt x="21454" y="7498"/>
                  </a:lnTo>
                  <a:lnTo>
                    <a:pt x="21571" y="5153"/>
                  </a:lnTo>
                  <a:lnTo>
                    <a:pt x="21600" y="2345"/>
                  </a:lnTo>
                </a:path>
              </a:pathLst>
            </a:custGeom>
            <a:noFill/>
            <a:ln w="31750" cap="flat">
              <a:solidFill>
                <a:schemeClr val="bg2">
                  <a:lumMod val="85000"/>
                </a:schemeClr>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9884" name="Rectangle 7"/>
            <p:cNvSpPr>
              <a:spLocks/>
            </p:cNvSpPr>
            <p:nvPr/>
          </p:nvSpPr>
          <p:spPr bwMode="auto">
            <a:xfrm>
              <a:off x="287" y="2992"/>
              <a:ext cx="211"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400</a:t>
              </a:r>
            </a:p>
          </p:txBody>
        </p:sp>
        <p:sp>
          <p:nvSpPr>
            <p:cNvPr id="79885" name="Line 8"/>
            <p:cNvSpPr>
              <a:spLocks noChangeShapeType="1"/>
            </p:cNvSpPr>
            <p:nvPr/>
          </p:nvSpPr>
          <p:spPr bwMode="auto">
            <a:xfrm flipH="1">
              <a:off x="6759" y="3128"/>
              <a:ext cx="34" cy="1624"/>
            </a:xfrm>
            <a:prstGeom prst="line">
              <a:avLst/>
            </a:prstGeom>
            <a:noFill/>
            <a:ln w="25400">
              <a:solidFill>
                <a:schemeClr val="bg2">
                  <a:lumMod val="85000"/>
                </a:schemeClr>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9886" name="Rectangle 9"/>
            <p:cNvSpPr>
              <a:spLocks/>
            </p:cNvSpPr>
            <p:nvPr/>
          </p:nvSpPr>
          <p:spPr bwMode="auto">
            <a:xfrm>
              <a:off x="288" y="4176"/>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320</a:t>
              </a:r>
            </a:p>
          </p:txBody>
        </p:sp>
        <p:sp>
          <p:nvSpPr>
            <p:cNvPr id="79887" name="Rectangle 10"/>
            <p:cNvSpPr>
              <a:spLocks/>
            </p:cNvSpPr>
            <p:nvPr/>
          </p:nvSpPr>
          <p:spPr bwMode="auto">
            <a:xfrm>
              <a:off x="288" y="3880"/>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340</a:t>
              </a:r>
            </a:p>
          </p:txBody>
        </p:sp>
        <p:sp>
          <p:nvSpPr>
            <p:cNvPr id="79888" name="Rectangle 11"/>
            <p:cNvSpPr>
              <a:spLocks/>
            </p:cNvSpPr>
            <p:nvPr/>
          </p:nvSpPr>
          <p:spPr bwMode="auto">
            <a:xfrm>
              <a:off x="288" y="3584"/>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360</a:t>
              </a:r>
            </a:p>
          </p:txBody>
        </p:sp>
        <p:sp>
          <p:nvSpPr>
            <p:cNvPr id="79889" name="Rectangle 12"/>
            <p:cNvSpPr>
              <a:spLocks/>
            </p:cNvSpPr>
            <p:nvPr/>
          </p:nvSpPr>
          <p:spPr bwMode="auto">
            <a:xfrm>
              <a:off x="288" y="3288"/>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380</a:t>
              </a:r>
            </a:p>
          </p:txBody>
        </p:sp>
        <p:sp>
          <p:nvSpPr>
            <p:cNvPr id="79890" name="Rectangle 13"/>
            <p:cNvSpPr>
              <a:spLocks/>
            </p:cNvSpPr>
            <p:nvPr/>
          </p:nvSpPr>
          <p:spPr bwMode="auto">
            <a:xfrm>
              <a:off x="288" y="4456"/>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300</a:t>
              </a:r>
            </a:p>
          </p:txBody>
        </p:sp>
        <p:sp>
          <p:nvSpPr>
            <p:cNvPr id="79891" name="Rectangle 14"/>
            <p:cNvSpPr>
              <a:spLocks/>
            </p:cNvSpPr>
            <p:nvPr/>
          </p:nvSpPr>
          <p:spPr bwMode="auto">
            <a:xfrm>
              <a:off x="288" y="6232"/>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180</a:t>
              </a:r>
            </a:p>
          </p:txBody>
        </p:sp>
        <p:sp>
          <p:nvSpPr>
            <p:cNvPr id="79892" name="Rectangle 15"/>
            <p:cNvSpPr>
              <a:spLocks/>
            </p:cNvSpPr>
            <p:nvPr/>
          </p:nvSpPr>
          <p:spPr bwMode="auto">
            <a:xfrm>
              <a:off x="288" y="5936"/>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200</a:t>
              </a:r>
            </a:p>
          </p:txBody>
        </p:sp>
        <p:sp>
          <p:nvSpPr>
            <p:cNvPr id="79893" name="Rectangle 16"/>
            <p:cNvSpPr>
              <a:spLocks/>
            </p:cNvSpPr>
            <p:nvPr/>
          </p:nvSpPr>
          <p:spPr bwMode="auto">
            <a:xfrm>
              <a:off x="288" y="5640"/>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220</a:t>
              </a:r>
            </a:p>
          </p:txBody>
        </p:sp>
        <p:sp>
          <p:nvSpPr>
            <p:cNvPr id="79894" name="Rectangle 17"/>
            <p:cNvSpPr>
              <a:spLocks/>
            </p:cNvSpPr>
            <p:nvPr/>
          </p:nvSpPr>
          <p:spPr bwMode="auto">
            <a:xfrm>
              <a:off x="288" y="5344"/>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240</a:t>
              </a:r>
            </a:p>
          </p:txBody>
        </p:sp>
        <p:sp>
          <p:nvSpPr>
            <p:cNvPr id="79895" name="Rectangle 18"/>
            <p:cNvSpPr>
              <a:spLocks/>
            </p:cNvSpPr>
            <p:nvPr/>
          </p:nvSpPr>
          <p:spPr bwMode="auto">
            <a:xfrm>
              <a:off x="288" y="5048"/>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260</a:t>
              </a:r>
            </a:p>
          </p:txBody>
        </p:sp>
        <p:sp>
          <p:nvSpPr>
            <p:cNvPr id="79896" name="Rectangle 19"/>
            <p:cNvSpPr>
              <a:spLocks/>
            </p:cNvSpPr>
            <p:nvPr/>
          </p:nvSpPr>
          <p:spPr bwMode="auto">
            <a:xfrm>
              <a:off x="288" y="4752"/>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280</a:t>
              </a:r>
            </a:p>
          </p:txBody>
        </p:sp>
        <p:sp>
          <p:nvSpPr>
            <p:cNvPr id="79897" name="Freeform 20"/>
            <p:cNvSpPr>
              <a:spLocks/>
            </p:cNvSpPr>
            <p:nvPr/>
          </p:nvSpPr>
          <p:spPr bwMode="auto">
            <a:xfrm>
              <a:off x="845" y="6240"/>
              <a:ext cx="5931" cy="1626"/>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w 21600"/>
                <a:gd name="T17" fmla="*/ 0 h 21600"/>
                <a:gd name="T18" fmla="*/ 0 w 21600"/>
                <a:gd name="T19" fmla="*/ 0 h 21600"/>
                <a:gd name="T20" fmla="*/ 0 w 21600"/>
                <a:gd name="T21" fmla="*/ 0 h 21600"/>
                <a:gd name="T22" fmla="*/ 0 w 21600"/>
                <a:gd name="T23" fmla="*/ 0 h 21600"/>
                <a:gd name="T24" fmla="*/ 0 w 21600"/>
                <a:gd name="T25" fmla="*/ 0 h 21600"/>
                <a:gd name="T26" fmla="*/ 0 w 21600"/>
                <a:gd name="T27" fmla="*/ 0 h 21600"/>
                <a:gd name="T28" fmla="*/ 0 w 21600"/>
                <a:gd name="T29" fmla="*/ 0 h 21600"/>
                <a:gd name="T30" fmla="*/ 0 w 21600"/>
                <a:gd name="T31" fmla="*/ 0 h 21600"/>
                <a:gd name="T32" fmla="*/ 0 w 21600"/>
                <a:gd name="T33" fmla="*/ 0 h 21600"/>
                <a:gd name="T34" fmla="*/ 0 w 21600"/>
                <a:gd name="T35" fmla="*/ 0 h 21600"/>
                <a:gd name="T36" fmla="*/ 0 w 21600"/>
                <a:gd name="T37" fmla="*/ 0 h 21600"/>
                <a:gd name="T38" fmla="*/ 0 w 21600"/>
                <a:gd name="T39" fmla="*/ 0 h 21600"/>
                <a:gd name="T40" fmla="*/ 0 w 21600"/>
                <a:gd name="T41" fmla="*/ 0 h 21600"/>
                <a:gd name="T42" fmla="*/ 0 w 21600"/>
                <a:gd name="T43" fmla="*/ 0 h 21600"/>
                <a:gd name="T44" fmla="*/ 0 w 21600"/>
                <a:gd name="T45" fmla="*/ 0 h 21600"/>
                <a:gd name="T46" fmla="*/ 0 w 21600"/>
                <a:gd name="T47" fmla="*/ 0 h 21600"/>
                <a:gd name="T48" fmla="*/ 0 w 21600"/>
                <a:gd name="T49" fmla="*/ 0 h 21600"/>
                <a:gd name="T50" fmla="*/ 0 w 21600"/>
                <a:gd name="T51" fmla="*/ 0 h 21600"/>
                <a:gd name="T52" fmla="*/ 0 w 21600"/>
                <a:gd name="T53" fmla="*/ 0 h 21600"/>
                <a:gd name="T54" fmla="*/ 0 w 21600"/>
                <a:gd name="T55" fmla="*/ 0 h 21600"/>
                <a:gd name="T56" fmla="*/ 0 w 21600"/>
                <a:gd name="T57" fmla="*/ 0 h 21600"/>
                <a:gd name="T58" fmla="*/ 0 w 21600"/>
                <a:gd name="T59" fmla="*/ 0 h 21600"/>
                <a:gd name="T60" fmla="*/ 0 w 21600"/>
                <a:gd name="T61" fmla="*/ 0 h 21600"/>
                <a:gd name="T62" fmla="*/ 0 w 21600"/>
                <a:gd name="T63" fmla="*/ 0 h 21600"/>
                <a:gd name="T64" fmla="*/ 0 w 21600"/>
                <a:gd name="T65" fmla="*/ 0 h 21600"/>
                <a:gd name="T66" fmla="*/ 0 w 21600"/>
                <a:gd name="T67" fmla="*/ 0 h 21600"/>
                <a:gd name="T68" fmla="*/ 0 w 21600"/>
                <a:gd name="T69" fmla="*/ 0 h 21600"/>
                <a:gd name="T70" fmla="*/ 0 w 21600"/>
                <a:gd name="T71" fmla="*/ 0 h 21600"/>
                <a:gd name="T72" fmla="*/ 0 w 21600"/>
                <a:gd name="T73" fmla="*/ 0 h 21600"/>
                <a:gd name="T74" fmla="*/ 0 w 21600"/>
                <a:gd name="T75" fmla="*/ 0 h 21600"/>
                <a:gd name="T76" fmla="*/ 0 w 21600"/>
                <a:gd name="T77" fmla="*/ 0 h 21600"/>
                <a:gd name="T78" fmla="*/ 0 w 21600"/>
                <a:gd name="T79" fmla="*/ 0 h 21600"/>
                <a:gd name="T80" fmla="*/ 0 w 21600"/>
                <a:gd name="T81" fmla="*/ 0 h 21600"/>
                <a:gd name="T82" fmla="*/ 0 w 21600"/>
                <a:gd name="T83" fmla="*/ 0 h 21600"/>
                <a:gd name="T84" fmla="*/ 0 w 21600"/>
                <a:gd name="T85" fmla="*/ 0 h 21600"/>
                <a:gd name="T86" fmla="*/ 0 w 21600"/>
                <a:gd name="T87" fmla="*/ 0 h 21600"/>
                <a:gd name="T88" fmla="*/ 0 w 21600"/>
                <a:gd name="T89" fmla="*/ 0 h 21600"/>
                <a:gd name="T90" fmla="*/ 0 w 21600"/>
                <a:gd name="T91" fmla="*/ 0 h 21600"/>
                <a:gd name="T92" fmla="*/ 0 w 21600"/>
                <a:gd name="T93" fmla="*/ 0 h 21600"/>
                <a:gd name="T94" fmla="*/ 0 w 21600"/>
                <a:gd name="T95" fmla="*/ 0 h 21600"/>
                <a:gd name="T96" fmla="*/ 0 w 21600"/>
                <a:gd name="T97" fmla="*/ 0 h 21600"/>
                <a:gd name="T98" fmla="*/ 0 w 21600"/>
                <a:gd name="T99" fmla="*/ 0 h 21600"/>
                <a:gd name="T100" fmla="*/ 0 w 21600"/>
                <a:gd name="T101" fmla="*/ 0 h 21600"/>
                <a:gd name="T102" fmla="*/ 0 w 21600"/>
                <a:gd name="T103" fmla="*/ 0 h 21600"/>
                <a:gd name="T104" fmla="*/ 0 w 21600"/>
                <a:gd name="T105" fmla="*/ 0 h 21600"/>
                <a:gd name="T106" fmla="*/ 0 w 21600"/>
                <a:gd name="T107" fmla="*/ 0 h 21600"/>
                <a:gd name="T108" fmla="*/ 0 w 21600"/>
                <a:gd name="T109" fmla="*/ 0 h 21600"/>
                <a:gd name="T110" fmla="*/ 0 w 21600"/>
                <a:gd name="T111" fmla="*/ 0 h 21600"/>
                <a:gd name="T112" fmla="*/ 0 w 21600"/>
                <a:gd name="T113" fmla="*/ 0 h 21600"/>
                <a:gd name="T114" fmla="*/ 0 w 21600"/>
                <a:gd name="T115" fmla="*/ 0 h 21600"/>
                <a:gd name="T116" fmla="*/ 0 w 21600"/>
                <a:gd name="T117" fmla="*/ 0 h 21600"/>
                <a:gd name="T118" fmla="*/ 0 w 21600"/>
                <a:gd name="T119" fmla="*/ 0 h 21600"/>
                <a:gd name="T120" fmla="*/ 0 w 21600"/>
                <a:gd name="T121" fmla="*/ 0 h 216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600"/>
                <a:gd name="T184" fmla="*/ 0 h 21600"/>
                <a:gd name="T185" fmla="*/ 21600 w 21600"/>
                <a:gd name="T186" fmla="*/ 21600 h 2160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600" h="21600">
                  <a:moveTo>
                    <a:pt x="0" y="19200"/>
                  </a:moveTo>
                  <a:lnTo>
                    <a:pt x="29" y="19448"/>
                  </a:lnTo>
                  <a:lnTo>
                    <a:pt x="78" y="19094"/>
                  </a:lnTo>
                  <a:lnTo>
                    <a:pt x="97" y="17960"/>
                  </a:lnTo>
                  <a:lnTo>
                    <a:pt x="117" y="16827"/>
                  </a:lnTo>
                  <a:lnTo>
                    <a:pt x="165" y="16331"/>
                  </a:lnTo>
                  <a:lnTo>
                    <a:pt x="165" y="15197"/>
                  </a:lnTo>
                  <a:lnTo>
                    <a:pt x="194" y="13957"/>
                  </a:lnTo>
                  <a:lnTo>
                    <a:pt x="253" y="11442"/>
                  </a:lnTo>
                  <a:lnTo>
                    <a:pt x="253" y="10486"/>
                  </a:lnTo>
                  <a:lnTo>
                    <a:pt x="262" y="10025"/>
                  </a:lnTo>
                  <a:lnTo>
                    <a:pt x="282" y="9387"/>
                  </a:lnTo>
                  <a:lnTo>
                    <a:pt x="311" y="7545"/>
                  </a:lnTo>
                  <a:lnTo>
                    <a:pt x="369" y="8360"/>
                  </a:lnTo>
                  <a:lnTo>
                    <a:pt x="398" y="9175"/>
                  </a:lnTo>
                  <a:lnTo>
                    <a:pt x="418" y="9565"/>
                  </a:lnTo>
                  <a:lnTo>
                    <a:pt x="466" y="9848"/>
                  </a:lnTo>
                  <a:lnTo>
                    <a:pt x="466" y="10202"/>
                  </a:lnTo>
                  <a:lnTo>
                    <a:pt x="544" y="9848"/>
                  </a:lnTo>
                  <a:lnTo>
                    <a:pt x="573" y="10379"/>
                  </a:lnTo>
                  <a:lnTo>
                    <a:pt x="612" y="10875"/>
                  </a:lnTo>
                  <a:lnTo>
                    <a:pt x="612" y="11442"/>
                  </a:lnTo>
                  <a:lnTo>
                    <a:pt x="612" y="11867"/>
                  </a:lnTo>
                  <a:lnTo>
                    <a:pt x="651" y="12257"/>
                  </a:lnTo>
                  <a:lnTo>
                    <a:pt x="680" y="11903"/>
                  </a:lnTo>
                  <a:lnTo>
                    <a:pt x="670" y="12788"/>
                  </a:lnTo>
                  <a:lnTo>
                    <a:pt x="699" y="13213"/>
                  </a:lnTo>
                  <a:lnTo>
                    <a:pt x="758" y="11938"/>
                  </a:lnTo>
                  <a:lnTo>
                    <a:pt x="777" y="12824"/>
                  </a:lnTo>
                  <a:lnTo>
                    <a:pt x="777" y="13213"/>
                  </a:lnTo>
                  <a:lnTo>
                    <a:pt x="777" y="13815"/>
                  </a:lnTo>
                  <a:lnTo>
                    <a:pt x="787" y="14382"/>
                  </a:lnTo>
                  <a:lnTo>
                    <a:pt x="796" y="15303"/>
                  </a:lnTo>
                  <a:lnTo>
                    <a:pt x="826" y="14985"/>
                  </a:lnTo>
                  <a:lnTo>
                    <a:pt x="826" y="15941"/>
                  </a:lnTo>
                  <a:lnTo>
                    <a:pt x="894" y="16083"/>
                  </a:lnTo>
                  <a:lnTo>
                    <a:pt x="894" y="15020"/>
                  </a:lnTo>
                  <a:lnTo>
                    <a:pt x="923" y="14701"/>
                  </a:lnTo>
                  <a:lnTo>
                    <a:pt x="952" y="13638"/>
                  </a:lnTo>
                  <a:lnTo>
                    <a:pt x="971" y="15268"/>
                  </a:lnTo>
                  <a:lnTo>
                    <a:pt x="962" y="16437"/>
                  </a:lnTo>
                  <a:lnTo>
                    <a:pt x="1020" y="17429"/>
                  </a:lnTo>
                  <a:lnTo>
                    <a:pt x="1039" y="16897"/>
                  </a:lnTo>
                  <a:lnTo>
                    <a:pt x="1049" y="16472"/>
                  </a:lnTo>
                  <a:lnTo>
                    <a:pt x="1068" y="15976"/>
                  </a:lnTo>
                  <a:lnTo>
                    <a:pt x="1127" y="14382"/>
                  </a:lnTo>
                  <a:lnTo>
                    <a:pt x="1175" y="16047"/>
                  </a:lnTo>
                  <a:lnTo>
                    <a:pt x="1165" y="17393"/>
                  </a:lnTo>
                  <a:lnTo>
                    <a:pt x="1195" y="17925"/>
                  </a:lnTo>
                  <a:lnTo>
                    <a:pt x="1233" y="18775"/>
                  </a:lnTo>
                  <a:lnTo>
                    <a:pt x="1263" y="19165"/>
                  </a:lnTo>
                  <a:lnTo>
                    <a:pt x="1321" y="18952"/>
                  </a:lnTo>
                  <a:lnTo>
                    <a:pt x="1331" y="19306"/>
                  </a:lnTo>
                  <a:lnTo>
                    <a:pt x="1379" y="19413"/>
                  </a:lnTo>
                  <a:lnTo>
                    <a:pt x="1437" y="19129"/>
                  </a:lnTo>
                  <a:lnTo>
                    <a:pt x="1476" y="19342"/>
                  </a:lnTo>
                  <a:lnTo>
                    <a:pt x="1496" y="19696"/>
                  </a:lnTo>
                  <a:lnTo>
                    <a:pt x="1535" y="19023"/>
                  </a:lnTo>
                  <a:lnTo>
                    <a:pt x="1554" y="18598"/>
                  </a:lnTo>
                  <a:lnTo>
                    <a:pt x="1573" y="17712"/>
                  </a:lnTo>
                  <a:lnTo>
                    <a:pt x="1603" y="15374"/>
                  </a:lnTo>
                  <a:lnTo>
                    <a:pt x="1632" y="14063"/>
                  </a:lnTo>
                  <a:lnTo>
                    <a:pt x="1671" y="13284"/>
                  </a:lnTo>
                  <a:lnTo>
                    <a:pt x="1690" y="12292"/>
                  </a:lnTo>
                  <a:lnTo>
                    <a:pt x="1729" y="12753"/>
                  </a:lnTo>
                  <a:lnTo>
                    <a:pt x="1777" y="12540"/>
                  </a:lnTo>
                  <a:lnTo>
                    <a:pt x="1777" y="13036"/>
                  </a:lnTo>
                  <a:lnTo>
                    <a:pt x="1816" y="13249"/>
                  </a:lnTo>
                  <a:lnTo>
                    <a:pt x="1816" y="13815"/>
                  </a:lnTo>
                  <a:lnTo>
                    <a:pt x="1816" y="14311"/>
                  </a:lnTo>
                  <a:lnTo>
                    <a:pt x="1874" y="14453"/>
                  </a:lnTo>
                  <a:lnTo>
                    <a:pt x="1865" y="15197"/>
                  </a:lnTo>
                  <a:lnTo>
                    <a:pt x="1913" y="15445"/>
                  </a:lnTo>
                  <a:lnTo>
                    <a:pt x="1952" y="15587"/>
                  </a:lnTo>
                  <a:lnTo>
                    <a:pt x="1972" y="14595"/>
                  </a:lnTo>
                  <a:lnTo>
                    <a:pt x="2001" y="14311"/>
                  </a:lnTo>
                  <a:lnTo>
                    <a:pt x="2020" y="15091"/>
                  </a:lnTo>
                  <a:lnTo>
                    <a:pt x="2030" y="18810"/>
                  </a:lnTo>
                  <a:lnTo>
                    <a:pt x="2088" y="19483"/>
                  </a:lnTo>
                  <a:lnTo>
                    <a:pt x="2098" y="17960"/>
                  </a:lnTo>
                  <a:lnTo>
                    <a:pt x="2137" y="16685"/>
                  </a:lnTo>
                  <a:lnTo>
                    <a:pt x="2176" y="16047"/>
                  </a:lnTo>
                  <a:lnTo>
                    <a:pt x="2205" y="14701"/>
                  </a:lnTo>
                  <a:lnTo>
                    <a:pt x="2205" y="14276"/>
                  </a:lnTo>
                  <a:lnTo>
                    <a:pt x="2244" y="14489"/>
                  </a:lnTo>
                  <a:lnTo>
                    <a:pt x="2253" y="12788"/>
                  </a:lnTo>
                  <a:lnTo>
                    <a:pt x="2292" y="12363"/>
                  </a:lnTo>
                  <a:lnTo>
                    <a:pt x="2331" y="13178"/>
                  </a:lnTo>
                  <a:lnTo>
                    <a:pt x="2370" y="12717"/>
                  </a:lnTo>
                  <a:lnTo>
                    <a:pt x="2409" y="12505"/>
                  </a:lnTo>
                  <a:lnTo>
                    <a:pt x="2438" y="11903"/>
                  </a:lnTo>
                  <a:lnTo>
                    <a:pt x="2496" y="12186"/>
                  </a:lnTo>
                  <a:lnTo>
                    <a:pt x="2535" y="11867"/>
                  </a:lnTo>
                  <a:lnTo>
                    <a:pt x="2535" y="11407"/>
                  </a:lnTo>
                  <a:lnTo>
                    <a:pt x="2564" y="11123"/>
                  </a:lnTo>
                  <a:lnTo>
                    <a:pt x="2583" y="10238"/>
                  </a:lnTo>
                  <a:lnTo>
                    <a:pt x="2613" y="9423"/>
                  </a:lnTo>
                  <a:lnTo>
                    <a:pt x="2671" y="10698"/>
                  </a:lnTo>
                  <a:lnTo>
                    <a:pt x="2690" y="10025"/>
                  </a:lnTo>
                  <a:lnTo>
                    <a:pt x="2700" y="9494"/>
                  </a:lnTo>
                  <a:lnTo>
                    <a:pt x="2768" y="9387"/>
                  </a:lnTo>
                  <a:lnTo>
                    <a:pt x="2807" y="9813"/>
                  </a:lnTo>
                  <a:lnTo>
                    <a:pt x="2855" y="8927"/>
                  </a:lnTo>
                  <a:lnTo>
                    <a:pt x="2875" y="9529"/>
                  </a:lnTo>
                  <a:lnTo>
                    <a:pt x="2885" y="10415"/>
                  </a:lnTo>
                  <a:lnTo>
                    <a:pt x="2923" y="11159"/>
                  </a:lnTo>
                  <a:lnTo>
                    <a:pt x="2972" y="11832"/>
                  </a:lnTo>
                  <a:lnTo>
                    <a:pt x="3011" y="12505"/>
                  </a:lnTo>
                  <a:lnTo>
                    <a:pt x="3030" y="12930"/>
                  </a:lnTo>
                  <a:lnTo>
                    <a:pt x="3059" y="13249"/>
                  </a:lnTo>
                  <a:lnTo>
                    <a:pt x="3088" y="13922"/>
                  </a:lnTo>
                  <a:lnTo>
                    <a:pt x="3118" y="14418"/>
                  </a:lnTo>
                  <a:lnTo>
                    <a:pt x="3147" y="15162"/>
                  </a:lnTo>
                  <a:lnTo>
                    <a:pt x="3147" y="16118"/>
                  </a:lnTo>
                  <a:lnTo>
                    <a:pt x="3176" y="17500"/>
                  </a:lnTo>
                  <a:lnTo>
                    <a:pt x="3224" y="15374"/>
                  </a:lnTo>
                  <a:lnTo>
                    <a:pt x="3234" y="13815"/>
                  </a:lnTo>
                  <a:lnTo>
                    <a:pt x="3263" y="15906"/>
                  </a:lnTo>
                  <a:lnTo>
                    <a:pt x="3312" y="14985"/>
                  </a:lnTo>
                  <a:lnTo>
                    <a:pt x="3341" y="16047"/>
                  </a:lnTo>
                  <a:lnTo>
                    <a:pt x="3341" y="16685"/>
                  </a:lnTo>
                  <a:lnTo>
                    <a:pt x="3360" y="17464"/>
                  </a:lnTo>
                  <a:lnTo>
                    <a:pt x="3419" y="18314"/>
                  </a:lnTo>
                  <a:lnTo>
                    <a:pt x="3467" y="16756"/>
                  </a:lnTo>
                  <a:lnTo>
                    <a:pt x="3496" y="19023"/>
                  </a:lnTo>
                  <a:lnTo>
                    <a:pt x="3516" y="19590"/>
                  </a:lnTo>
                  <a:lnTo>
                    <a:pt x="3564" y="19908"/>
                  </a:lnTo>
                  <a:lnTo>
                    <a:pt x="3613" y="19306"/>
                  </a:lnTo>
                  <a:lnTo>
                    <a:pt x="3632" y="19661"/>
                  </a:lnTo>
                  <a:lnTo>
                    <a:pt x="3662" y="17748"/>
                  </a:lnTo>
                  <a:lnTo>
                    <a:pt x="3691" y="18456"/>
                  </a:lnTo>
                  <a:lnTo>
                    <a:pt x="3710" y="19200"/>
                  </a:lnTo>
                  <a:lnTo>
                    <a:pt x="3739" y="18669"/>
                  </a:lnTo>
                  <a:lnTo>
                    <a:pt x="3778" y="18917"/>
                  </a:lnTo>
                  <a:lnTo>
                    <a:pt x="3846" y="16649"/>
                  </a:lnTo>
                  <a:lnTo>
                    <a:pt x="3885" y="17960"/>
                  </a:lnTo>
                  <a:lnTo>
                    <a:pt x="3924" y="18208"/>
                  </a:lnTo>
                  <a:lnTo>
                    <a:pt x="3963" y="17748"/>
                  </a:lnTo>
                  <a:lnTo>
                    <a:pt x="4001" y="17429"/>
                  </a:lnTo>
                  <a:lnTo>
                    <a:pt x="4040" y="17075"/>
                  </a:lnTo>
                  <a:lnTo>
                    <a:pt x="4069" y="17677"/>
                  </a:lnTo>
                  <a:lnTo>
                    <a:pt x="4099" y="17996"/>
                  </a:lnTo>
                  <a:lnTo>
                    <a:pt x="4186" y="17960"/>
                  </a:lnTo>
                  <a:lnTo>
                    <a:pt x="4196" y="18421"/>
                  </a:lnTo>
                  <a:lnTo>
                    <a:pt x="4235" y="18633"/>
                  </a:lnTo>
                  <a:lnTo>
                    <a:pt x="4244" y="19519"/>
                  </a:lnTo>
                  <a:lnTo>
                    <a:pt x="4273" y="19661"/>
                  </a:lnTo>
                  <a:lnTo>
                    <a:pt x="4351" y="19094"/>
                  </a:lnTo>
                  <a:lnTo>
                    <a:pt x="4371" y="19448"/>
                  </a:lnTo>
                  <a:lnTo>
                    <a:pt x="4409" y="19731"/>
                  </a:lnTo>
                  <a:lnTo>
                    <a:pt x="4468" y="18917"/>
                  </a:lnTo>
                  <a:lnTo>
                    <a:pt x="4516" y="19483"/>
                  </a:lnTo>
                  <a:lnTo>
                    <a:pt x="4565" y="19165"/>
                  </a:lnTo>
                  <a:lnTo>
                    <a:pt x="4584" y="18066"/>
                  </a:lnTo>
                  <a:lnTo>
                    <a:pt x="4594" y="17181"/>
                  </a:lnTo>
                  <a:lnTo>
                    <a:pt x="4623" y="15906"/>
                  </a:lnTo>
                  <a:lnTo>
                    <a:pt x="4633" y="13568"/>
                  </a:lnTo>
                  <a:lnTo>
                    <a:pt x="4662" y="12469"/>
                  </a:lnTo>
                  <a:lnTo>
                    <a:pt x="4662" y="11265"/>
                  </a:lnTo>
                  <a:lnTo>
                    <a:pt x="4681" y="10202"/>
                  </a:lnTo>
                  <a:lnTo>
                    <a:pt x="4749" y="10804"/>
                  </a:lnTo>
                  <a:lnTo>
                    <a:pt x="4788" y="10486"/>
                  </a:lnTo>
                  <a:lnTo>
                    <a:pt x="4798" y="9635"/>
                  </a:lnTo>
                  <a:lnTo>
                    <a:pt x="4837" y="9281"/>
                  </a:lnTo>
                  <a:lnTo>
                    <a:pt x="4895" y="9990"/>
                  </a:lnTo>
                  <a:lnTo>
                    <a:pt x="4924" y="9494"/>
                  </a:lnTo>
                  <a:lnTo>
                    <a:pt x="4934" y="9104"/>
                  </a:lnTo>
                  <a:lnTo>
                    <a:pt x="4934" y="8644"/>
                  </a:lnTo>
                  <a:lnTo>
                    <a:pt x="4953" y="8183"/>
                  </a:lnTo>
                  <a:lnTo>
                    <a:pt x="5012" y="8644"/>
                  </a:lnTo>
                  <a:lnTo>
                    <a:pt x="5041" y="8254"/>
                  </a:lnTo>
                  <a:lnTo>
                    <a:pt x="5079" y="8998"/>
                  </a:lnTo>
                  <a:lnTo>
                    <a:pt x="5118" y="8112"/>
                  </a:lnTo>
                  <a:lnTo>
                    <a:pt x="5167" y="9423"/>
                  </a:lnTo>
                  <a:lnTo>
                    <a:pt x="5196" y="10061"/>
                  </a:lnTo>
                  <a:lnTo>
                    <a:pt x="5235" y="10804"/>
                  </a:lnTo>
                  <a:lnTo>
                    <a:pt x="5254" y="11690"/>
                  </a:lnTo>
                  <a:lnTo>
                    <a:pt x="5274" y="12540"/>
                  </a:lnTo>
                  <a:lnTo>
                    <a:pt x="5293" y="12965"/>
                  </a:lnTo>
                  <a:lnTo>
                    <a:pt x="5342" y="12824"/>
                  </a:lnTo>
                  <a:lnTo>
                    <a:pt x="5351" y="13886"/>
                  </a:lnTo>
                  <a:lnTo>
                    <a:pt x="5410" y="15551"/>
                  </a:lnTo>
                  <a:lnTo>
                    <a:pt x="5449" y="16295"/>
                  </a:lnTo>
                  <a:lnTo>
                    <a:pt x="5487" y="15232"/>
                  </a:lnTo>
                  <a:lnTo>
                    <a:pt x="5487" y="12576"/>
                  </a:lnTo>
                  <a:lnTo>
                    <a:pt x="5546" y="13001"/>
                  </a:lnTo>
                  <a:lnTo>
                    <a:pt x="5604" y="15232"/>
                  </a:lnTo>
                  <a:lnTo>
                    <a:pt x="5594" y="13568"/>
                  </a:lnTo>
                  <a:lnTo>
                    <a:pt x="5633" y="11832"/>
                  </a:lnTo>
                  <a:lnTo>
                    <a:pt x="5691" y="13284"/>
                  </a:lnTo>
                  <a:lnTo>
                    <a:pt x="5701" y="14666"/>
                  </a:lnTo>
                  <a:lnTo>
                    <a:pt x="5730" y="16543"/>
                  </a:lnTo>
                  <a:lnTo>
                    <a:pt x="5759" y="14878"/>
                  </a:lnTo>
                  <a:lnTo>
                    <a:pt x="5808" y="16827"/>
                  </a:lnTo>
                  <a:lnTo>
                    <a:pt x="5847" y="15764"/>
                  </a:lnTo>
                  <a:lnTo>
                    <a:pt x="5856" y="14949"/>
                  </a:lnTo>
                  <a:lnTo>
                    <a:pt x="5886" y="13249"/>
                  </a:lnTo>
                  <a:lnTo>
                    <a:pt x="5886" y="11230"/>
                  </a:lnTo>
                  <a:lnTo>
                    <a:pt x="5915" y="8396"/>
                  </a:lnTo>
                  <a:lnTo>
                    <a:pt x="5961" y="9937"/>
                  </a:lnTo>
                  <a:lnTo>
                    <a:pt x="5983" y="8537"/>
                  </a:lnTo>
                  <a:lnTo>
                    <a:pt x="6005" y="9724"/>
                  </a:lnTo>
                  <a:lnTo>
                    <a:pt x="6041" y="8528"/>
                  </a:lnTo>
                  <a:lnTo>
                    <a:pt x="6063" y="9219"/>
                  </a:lnTo>
                  <a:lnTo>
                    <a:pt x="6107" y="8768"/>
                  </a:lnTo>
                  <a:lnTo>
                    <a:pt x="6136" y="9007"/>
                  </a:lnTo>
                  <a:lnTo>
                    <a:pt x="6187" y="8741"/>
                  </a:lnTo>
                  <a:lnTo>
                    <a:pt x="6223" y="9113"/>
                  </a:lnTo>
                  <a:lnTo>
                    <a:pt x="6260" y="8794"/>
                  </a:lnTo>
                  <a:lnTo>
                    <a:pt x="6289" y="9299"/>
                  </a:lnTo>
                  <a:lnTo>
                    <a:pt x="6332" y="9511"/>
                  </a:lnTo>
                  <a:lnTo>
                    <a:pt x="6340" y="9857"/>
                  </a:lnTo>
                  <a:lnTo>
                    <a:pt x="6362" y="11265"/>
                  </a:lnTo>
                  <a:lnTo>
                    <a:pt x="6383" y="12567"/>
                  </a:lnTo>
                  <a:lnTo>
                    <a:pt x="6427" y="14427"/>
                  </a:lnTo>
                  <a:lnTo>
                    <a:pt x="6456" y="15968"/>
                  </a:lnTo>
                  <a:lnTo>
                    <a:pt x="6478" y="16738"/>
                  </a:lnTo>
                  <a:lnTo>
                    <a:pt x="6529" y="14134"/>
                  </a:lnTo>
                  <a:lnTo>
                    <a:pt x="6544" y="12726"/>
                  </a:lnTo>
                  <a:lnTo>
                    <a:pt x="6595" y="11292"/>
                  </a:lnTo>
                  <a:lnTo>
                    <a:pt x="6616" y="13922"/>
                  </a:lnTo>
                  <a:lnTo>
                    <a:pt x="6638" y="15755"/>
                  </a:lnTo>
                  <a:lnTo>
                    <a:pt x="6667" y="16711"/>
                  </a:lnTo>
                  <a:lnTo>
                    <a:pt x="6718" y="14666"/>
                  </a:lnTo>
                  <a:lnTo>
                    <a:pt x="6740" y="15277"/>
                  </a:lnTo>
                  <a:lnTo>
                    <a:pt x="6762" y="16977"/>
                  </a:lnTo>
                  <a:lnTo>
                    <a:pt x="6791" y="17163"/>
                  </a:lnTo>
                  <a:lnTo>
                    <a:pt x="6806" y="18359"/>
                  </a:lnTo>
                  <a:lnTo>
                    <a:pt x="6842" y="18624"/>
                  </a:lnTo>
                  <a:lnTo>
                    <a:pt x="6901" y="17376"/>
                  </a:lnTo>
                  <a:lnTo>
                    <a:pt x="6944" y="17030"/>
                  </a:lnTo>
                  <a:lnTo>
                    <a:pt x="6952" y="17641"/>
                  </a:lnTo>
                  <a:lnTo>
                    <a:pt x="7032" y="17854"/>
                  </a:lnTo>
                  <a:lnTo>
                    <a:pt x="7041" y="17181"/>
                  </a:lnTo>
                  <a:lnTo>
                    <a:pt x="7061" y="16446"/>
                  </a:lnTo>
                  <a:lnTo>
                    <a:pt x="7112" y="16552"/>
                  </a:lnTo>
                  <a:lnTo>
                    <a:pt x="7148" y="17296"/>
                  </a:lnTo>
                  <a:lnTo>
                    <a:pt x="7185" y="17827"/>
                  </a:lnTo>
                  <a:lnTo>
                    <a:pt x="7221" y="17429"/>
                  </a:lnTo>
                  <a:lnTo>
                    <a:pt x="7250" y="17216"/>
                  </a:lnTo>
                  <a:lnTo>
                    <a:pt x="7265" y="15914"/>
                  </a:lnTo>
                  <a:lnTo>
                    <a:pt x="7279" y="14825"/>
                  </a:lnTo>
                  <a:lnTo>
                    <a:pt x="7301" y="14187"/>
                  </a:lnTo>
                  <a:lnTo>
                    <a:pt x="7308" y="12779"/>
                  </a:lnTo>
                  <a:lnTo>
                    <a:pt x="7345" y="13736"/>
                  </a:lnTo>
                  <a:lnTo>
                    <a:pt x="7374" y="13231"/>
                  </a:lnTo>
                  <a:lnTo>
                    <a:pt x="7389" y="13815"/>
                  </a:lnTo>
                  <a:lnTo>
                    <a:pt x="7425" y="13258"/>
                  </a:lnTo>
                  <a:lnTo>
                    <a:pt x="7454" y="13523"/>
                  </a:lnTo>
                  <a:lnTo>
                    <a:pt x="7469" y="12461"/>
                  </a:lnTo>
                  <a:lnTo>
                    <a:pt x="7483" y="11770"/>
                  </a:lnTo>
                  <a:lnTo>
                    <a:pt x="7505" y="12381"/>
                  </a:lnTo>
                  <a:lnTo>
                    <a:pt x="7520" y="11584"/>
                  </a:lnTo>
                  <a:lnTo>
                    <a:pt x="7556" y="12062"/>
                  </a:lnTo>
                  <a:lnTo>
                    <a:pt x="7571" y="11531"/>
                  </a:lnTo>
                  <a:lnTo>
                    <a:pt x="7614" y="11956"/>
                  </a:lnTo>
                  <a:lnTo>
                    <a:pt x="7622" y="13072"/>
                  </a:lnTo>
                  <a:lnTo>
                    <a:pt x="7658" y="12487"/>
                  </a:lnTo>
                  <a:lnTo>
                    <a:pt x="7680" y="13072"/>
                  </a:lnTo>
                  <a:lnTo>
                    <a:pt x="7702" y="13815"/>
                  </a:lnTo>
                  <a:lnTo>
                    <a:pt x="7724" y="14799"/>
                  </a:lnTo>
                  <a:lnTo>
                    <a:pt x="7753" y="15038"/>
                  </a:lnTo>
                  <a:lnTo>
                    <a:pt x="7782" y="14852"/>
                  </a:lnTo>
                  <a:lnTo>
                    <a:pt x="7804" y="15250"/>
                  </a:lnTo>
                  <a:lnTo>
                    <a:pt x="7818" y="14931"/>
                  </a:lnTo>
                  <a:lnTo>
                    <a:pt x="7855" y="15436"/>
                  </a:lnTo>
                  <a:lnTo>
                    <a:pt x="7855" y="13789"/>
                  </a:lnTo>
                  <a:lnTo>
                    <a:pt x="7869" y="13417"/>
                  </a:lnTo>
                  <a:lnTo>
                    <a:pt x="7906" y="14241"/>
                  </a:lnTo>
                  <a:lnTo>
                    <a:pt x="7949" y="14586"/>
                  </a:lnTo>
                  <a:lnTo>
                    <a:pt x="7949" y="12806"/>
                  </a:lnTo>
                  <a:lnTo>
                    <a:pt x="7993" y="13204"/>
                  </a:lnTo>
                  <a:lnTo>
                    <a:pt x="8015" y="12886"/>
                  </a:lnTo>
                  <a:lnTo>
                    <a:pt x="8044" y="13470"/>
                  </a:lnTo>
                  <a:lnTo>
                    <a:pt x="8088" y="12992"/>
                  </a:lnTo>
                  <a:lnTo>
                    <a:pt x="8110" y="12248"/>
                  </a:lnTo>
                  <a:lnTo>
                    <a:pt x="8161" y="12487"/>
                  </a:lnTo>
                  <a:lnTo>
                    <a:pt x="8190" y="12062"/>
                  </a:lnTo>
                  <a:lnTo>
                    <a:pt x="8241" y="12168"/>
                  </a:lnTo>
                  <a:lnTo>
                    <a:pt x="8255" y="11663"/>
                  </a:lnTo>
                  <a:lnTo>
                    <a:pt x="8314" y="11504"/>
                  </a:lnTo>
                  <a:lnTo>
                    <a:pt x="8321" y="10548"/>
                  </a:lnTo>
                  <a:lnTo>
                    <a:pt x="8350" y="10016"/>
                  </a:lnTo>
                  <a:lnTo>
                    <a:pt x="8387" y="8900"/>
                  </a:lnTo>
                  <a:lnTo>
                    <a:pt x="8423" y="10441"/>
                  </a:lnTo>
                  <a:lnTo>
                    <a:pt x="8452" y="11079"/>
                  </a:lnTo>
                  <a:lnTo>
                    <a:pt x="8467" y="11796"/>
                  </a:lnTo>
                  <a:lnTo>
                    <a:pt x="8518" y="11903"/>
                  </a:lnTo>
                  <a:lnTo>
                    <a:pt x="8547" y="12275"/>
                  </a:lnTo>
                  <a:lnTo>
                    <a:pt x="8576" y="13098"/>
                  </a:lnTo>
                  <a:lnTo>
                    <a:pt x="8612" y="14028"/>
                  </a:lnTo>
                  <a:lnTo>
                    <a:pt x="8641" y="15330"/>
                  </a:lnTo>
                  <a:lnTo>
                    <a:pt x="8671" y="14108"/>
                  </a:lnTo>
                  <a:lnTo>
                    <a:pt x="8685" y="12540"/>
                  </a:lnTo>
                  <a:lnTo>
                    <a:pt x="8729" y="13762"/>
                  </a:lnTo>
                  <a:lnTo>
                    <a:pt x="8773" y="16897"/>
                  </a:lnTo>
                  <a:lnTo>
                    <a:pt x="8824" y="13762"/>
                  </a:lnTo>
                  <a:lnTo>
                    <a:pt x="8831" y="12726"/>
                  </a:lnTo>
                  <a:lnTo>
                    <a:pt x="8875" y="13603"/>
                  </a:lnTo>
                  <a:lnTo>
                    <a:pt x="8882" y="15542"/>
                  </a:lnTo>
                  <a:lnTo>
                    <a:pt x="8889" y="16711"/>
                  </a:lnTo>
                  <a:lnTo>
                    <a:pt x="8926" y="16472"/>
                  </a:lnTo>
                  <a:lnTo>
                    <a:pt x="8926" y="17694"/>
                  </a:lnTo>
                  <a:lnTo>
                    <a:pt x="8940" y="18863"/>
                  </a:lnTo>
                  <a:lnTo>
                    <a:pt x="8977" y="18465"/>
                  </a:lnTo>
                  <a:lnTo>
                    <a:pt x="9013" y="19129"/>
                  </a:lnTo>
                  <a:lnTo>
                    <a:pt x="9035" y="18332"/>
                  </a:lnTo>
                  <a:lnTo>
                    <a:pt x="9064" y="17880"/>
                  </a:lnTo>
                  <a:lnTo>
                    <a:pt x="9100" y="17323"/>
                  </a:lnTo>
                  <a:lnTo>
                    <a:pt x="9137" y="18146"/>
                  </a:lnTo>
                  <a:lnTo>
                    <a:pt x="9144" y="18784"/>
                  </a:lnTo>
                  <a:lnTo>
                    <a:pt x="9173" y="19554"/>
                  </a:lnTo>
                  <a:lnTo>
                    <a:pt x="9202" y="19342"/>
                  </a:lnTo>
                  <a:lnTo>
                    <a:pt x="9239" y="19661"/>
                  </a:lnTo>
                  <a:lnTo>
                    <a:pt x="9275" y="18306"/>
                  </a:lnTo>
                  <a:lnTo>
                    <a:pt x="9290" y="17402"/>
                  </a:lnTo>
                  <a:lnTo>
                    <a:pt x="9326" y="16154"/>
                  </a:lnTo>
                  <a:lnTo>
                    <a:pt x="9363" y="17907"/>
                  </a:lnTo>
                  <a:lnTo>
                    <a:pt x="9399" y="16525"/>
                  </a:lnTo>
                  <a:lnTo>
                    <a:pt x="9421" y="18066"/>
                  </a:lnTo>
                  <a:lnTo>
                    <a:pt x="9450" y="17323"/>
                  </a:lnTo>
                  <a:lnTo>
                    <a:pt x="9479" y="16286"/>
                  </a:lnTo>
                  <a:lnTo>
                    <a:pt x="9508" y="15782"/>
                  </a:lnTo>
                  <a:lnTo>
                    <a:pt x="9508" y="17429"/>
                  </a:lnTo>
                  <a:lnTo>
                    <a:pt x="9537" y="17827"/>
                  </a:lnTo>
                  <a:lnTo>
                    <a:pt x="9603" y="17455"/>
                  </a:lnTo>
                  <a:lnTo>
                    <a:pt x="9632" y="18677"/>
                  </a:lnTo>
                  <a:lnTo>
                    <a:pt x="9683" y="18306"/>
                  </a:lnTo>
                  <a:lnTo>
                    <a:pt x="9712" y="18970"/>
                  </a:lnTo>
                  <a:lnTo>
                    <a:pt x="9785" y="20564"/>
                  </a:lnTo>
                  <a:lnTo>
                    <a:pt x="9821" y="18624"/>
                  </a:lnTo>
                  <a:lnTo>
                    <a:pt x="9872" y="19315"/>
                  </a:lnTo>
                  <a:lnTo>
                    <a:pt x="9923" y="18651"/>
                  </a:lnTo>
                  <a:lnTo>
                    <a:pt x="9967" y="17296"/>
                  </a:lnTo>
                  <a:lnTo>
                    <a:pt x="9982" y="16499"/>
                  </a:lnTo>
                  <a:lnTo>
                    <a:pt x="9996" y="15330"/>
                  </a:lnTo>
                  <a:lnTo>
                    <a:pt x="10018" y="13098"/>
                  </a:lnTo>
                  <a:lnTo>
                    <a:pt x="10033" y="10494"/>
                  </a:lnTo>
                  <a:lnTo>
                    <a:pt x="10069" y="9724"/>
                  </a:lnTo>
                  <a:lnTo>
                    <a:pt x="10091" y="7014"/>
                  </a:lnTo>
                  <a:lnTo>
                    <a:pt x="10127" y="7253"/>
                  </a:lnTo>
                  <a:lnTo>
                    <a:pt x="10127" y="9644"/>
                  </a:lnTo>
                  <a:lnTo>
                    <a:pt x="10157" y="8954"/>
                  </a:lnTo>
                  <a:lnTo>
                    <a:pt x="10171" y="10123"/>
                  </a:lnTo>
                  <a:lnTo>
                    <a:pt x="10208" y="9272"/>
                  </a:lnTo>
                  <a:lnTo>
                    <a:pt x="10193" y="7120"/>
                  </a:lnTo>
                  <a:lnTo>
                    <a:pt x="10237" y="7572"/>
                  </a:lnTo>
                  <a:lnTo>
                    <a:pt x="10244" y="6908"/>
                  </a:lnTo>
                  <a:lnTo>
                    <a:pt x="10295" y="7041"/>
                  </a:lnTo>
                  <a:lnTo>
                    <a:pt x="10288" y="6270"/>
                  </a:lnTo>
                  <a:lnTo>
                    <a:pt x="10324" y="5606"/>
                  </a:lnTo>
                  <a:lnTo>
                    <a:pt x="10353" y="6456"/>
                  </a:lnTo>
                  <a:lnTo>
                    <a:pt x="10375" y="5978"/>
                  </a:lnTo>
                  <a:lnTo>
                    <a:pt x="10404" y="6190"/>
                  </a:lnTo>
                  <a:lnTo>
                    <a:pt x="10433" y="5925"/>
                  </a:lnTo>
                  <a:lnTo>
                    <a:pt x="10477" y="5500"/>
                  </a:lnTo>
                  <a:lnTo>
                    <a:pt x="10463" y="4490"/>
                  </a:lnTo>
                  <a:lnTo>
                    <a:pt x="10499" y="4012"/>
                  </a:lnTo>
                  <a:lnTo>
                    <a:pt x="10535" y="3002"/>
                  </a:lnTo>
                  <a:lnTo>
                    <a:pt x="10572" y="3985"/>
                  </a:lnTo>
                  <a:lnTo>
                    <a:pt x="10594" y="2365"/>
                  </a:lnTo>
                  <a:lnTo>
                    <a:pt x="10630" y="2976"/>
                  </a:lnTo>
                  <a:lnTo>
                    <a:pt x="10674" y="3932"/>
                  </a:lnTo>
                  <a:lnTo>
                    <a:pt x="10703" y="3135"/>
                  </a:lnTo>
                  <a:lnTo>
                    <a:pt x="10732" y="4251"/>
                  </a:lnTo>
                  <a:lnTo>
                    <a:pt x="10776" y="4490"/>
                  </a:lnTo>
                  <a:lnTo>
                    <a:pt x="10805" y="5978"/>
                  </a:lnTo>
                  <a:lnTo>
                    <a:pt x="10841" y="7599"/>
                  </a:lnTo>
                  <a:lnTo>
                    <a:pt x="10870" y="6987"/>
                  </a:lnTo>
                  <a:lnTo>
                    <a:pt x="10900" y="8077"/>
                  </a:lnTo>
                  <a:lnTo>
                    <a:pt x="10929" y="9857"/>
                  </a:lnTo>
                  <a:lnTo>
                    <a:pt x="10951" y="10229"/>
                  </a:lnTo>
                  <a:lnTo>
                    <a:pt x="10980" y="11663"/>
                  </a:lnTo>
                  <a:lnTo>
                    <a:pt x="11016" y="13470"/>
                  </a:lnTo>
                  <a:lnTo>
                    <a:pt x="11067" y="16207"/>
                  </a:lnTo>
                  <a:lnTo>
                    <a:pt x="11096" y="14666"/>
                  </a:lnTo>
                  <a:lnTo>
                    <a:pt x="11140" y="11398"/>
                  </a:lnTo>
                  <a:lnTo>
                    <a:pt x="11162" y="12992"/>
                  </a:lnTo>
                  <a:lnTo>
                    <a:pt x="11191" y="14586"/>
                  </a:lnTo>
                  <a:lnTo>
                    <a:pt x="11220" y="15489"/>
                  </a:lnTo>
                  <a:lnTo>
                    <a:pt x="11242" y="14294"/>
                  </a:lnTo>
                  <a:lnTo>
                    <a:pt x="11264" y="12567"/>
                  </a:lnTo>
                  <a:lnTo>
                    <a:pt x="11293" y="13284"/>
                  </a:lnTo>
                  <a:lnTo>
                    <a:pt x="11293" y="14347"/>
                  </a:lnTo>
                  <a:lnTo>
                    <a:pt x="11344" y="13869"/>
                  </a:lnTo>
                  <a:lnTo>
                    <a:pt x="11358" y="16207"/>
                  </a:lnTo>
                  <a:lnTo>
                    <a:pt x="11402" y="15861"/>
                  </a:lnTo>
                  <a:lnTo>
                    <a:pt x="11409" y="16818"/>
                  </a:lnTo>
                  <a:lnTo>
                    <a:pt x="11431" y="17562"/>
                  </a:lnTo>
                  <a:lnTo>
                    <a:pt x="11468" y="18306"/>
                  </a:lnTo>
                  <a:lnTo>
                    <a:pt x="11519" y="14666"/>
                  </a:lnTo>
                  <a:lnTo>
                    <a:pt x="11555" y="16021"/>
                  </a:lnTo>
                  <a:lnTo>
                    <a:pt x="11584" y="16127"/>
                  </a:lnTo>
                  <a:lnTo>
                    <a:pt x="11628" y="18492"/>
                  </a:lnTo>
                  <a:lnTo>
                    <a:pt x="11650" y="17057"/>
                  </a:lnTo>
                  <a:lnTo>
                    <a:pt x="11679" y="17748"/>
                  </a:lnTo>
                  <a:lnTo>
                    <a:pt x="11715" y="17269"/>
                  </a:lnTo>
                  <a:lnTo>
                    <a:pt x="11730" y="18412"/>
                  </a:lnTo>
                  <a:lnTo>
                    <a:pt x="11766" y="17402"/>
                  </a:lnTo>
                  <a:lnTo>
                    <a:pt x="11781" y="15888"/>
                  </a:lnTo>
                  <a:lnTo>
                    <a:pt x="11832" y="18492"/>
                  </a:lnTo>
                  <a:lnTo>
                    <a:pt x="11854" y="19129"/>
                  </a:lnTo>
                  <a:lnTo>
                    <a:pt x="11890" y="18545"/>
                  </a:lnTo>
                  <a:lnTo>
                    <a:pt x="11897" y="19767"/>
                  </a:lnTo>
                  <a:lnTo>
                    <a:pt x="11941" y="19235"/>
                  </a:lnTo>
                  <a:lnTo>
                    <a:pt x="11985" y="19740"/>
                  </a:lnTo>
                  <a:lnTo>
                    <a:pt x="12021" y="19076"/>
                  </a:lnTo>
                  <a:lnTo>
                    <a:pt x="12014" y="17880"/>
                  </a:lnTo>
                  <a:lnTo>
                    <a:pt x="12058" y="18385"/>
                  </a:lnTo>
                  <a:lnTo>
                    <a:pt x="12065" y="17880"/>
                  </a:lnTo>
                  <a:lnTo>
                    <a:pt x="12116" y="18306"/>
                  </a:lnTo>
                  <a:lnTo>
                    <a:pt x="12131" y="17376"/>
                  </a:lnTo>
                  <a:lnTo>
                    <a:pt x="12160" y="16446"/>
                  </a:lnTo>
                  <a:lnTo>
                    <a:pt x="12174" y="19289"/>
                  </a:lnTo>
                  <a:lnTo>
                    <a:pt x="12211" y="17668"/>
                  </a:lnTo>
                  <a:lnTo>
                    <a:pt x="12225" y="19129"/>
                  </a:lnTo>
                  <a:lnTo>
                    <a:pt x="12298" y="19235"/>
                  </a:lnTo>
                  <a:lnTo>
                    <a:pt x="12342" y="20590"/>
                  </a:lnTo>
                  <a:lnTo>
                    <a:pt x="12429" y="15941"/>
                  </a:lnTo>
                  <a:lnTo>
                    <a:pt x="12451" y="12779"/>
                  </a:lnTo>
                  <a:lnTo>
                    <a:pt x="12488" y="11079"/>
                  </a:lnTo>
                  <a:lnTo>
                    <a:pt x="12517" y="6669"/>
                  </a:lnTo>
                  <a:lnTo>
                    <a:pt x="12568" y="1249"/>
                  </a:lnTo>
                  <a:lnTo>
                    <a:pt x="12619" y="3002"/>
                  </a:lnTo>
                  <a:lnTo>
                    <a:pt x="12648" y="6987"/>
                  </a:lnTo>
                  <a:lnTo>
                    <a:pt x="12677" y="5446"/>
                  </a:lnTo>
                  <a:lnTo>
                    <a:pt x="12713" y="6084"/>
                  </a:lnTo>
                  <a:lnTo>
                    <a:pt x="12728" y="4729"/>
                  </a:lnTo>
                  <a:lnTo>
                    <a:pt x="12757" y="5925"/>
                  </a:lnTo>
                  <a:lnTo>
                    <a:pt x="12793" y="5261"/>
                  </a:lnTo>
                  <a:lnTo>
                    <a:pt x="12990" y="14081"/>
                  </a:lnTo>
                  <a:lnTo>
                    <a:pt x="13019" y="11956"/>
                  </a:lnTo>
                  <a:lnTo>
                    <a:pt x="13027" y="11052"/>
                  </a:lnTo>
                  <a:lnTo>
                    <a:pt x="13041" y="9086"/>
                  </a:lnTo>
                  <a:lnTo>
                    <a:pt x="13070" y="9113"/>
                  </a:lnTo>
                  <a:lnTo>
                    <a:pt x="13092" y="11743"/>
                  </a:lnTo>
                  <a:lnTo>
                    <a:pt x="13129" y="12354"/>
                  </a:lnTo>
                  <a:lnTo>
                    <a:pt x="13150" y="14081"/>
                  </a:lnTo>
                  <a:lnTo>
                    <a:pt x="13194" y="13975"/>
                  </a:lnTo>
                  <a:lnTo>
                    <a:pt x="13187" y="15356"/>
                  </a:lnTo>
                  <a:lnTo>
                    <a:pt x="13230" y="14958"/>
                  </a:lnTo>
                  <a:lnTo>
                    <a:pt x="13252" y="15516"/>
                  </a:lnTo>
                  <a:lnTo>
                    <a:pt x="13303" y="17615"/>
                  </a:lnTo>
                  <a:lnTo>
                    <a:pt x="13347" y="13018"/>
                  </a:lnTo>
                  <a:lnTo>
                    <a:pt x="13391" y="14453"/>
                  </a:lnTo>
                  <a:lnTo>
                    <a:pt x="13449" y="17721"/>
                  </a:lnTo>
                  <a:lnTo>
                    <a:pt x="13471" y="14533"/>
                  </a:lnTo>
                  <a:lnTo>
                    <a:pt x="13522" y="16818"/>
                  </a:lnTo>
                  <a:lnTo>
                    <a:pt x="13573" y="18412"/>
                  </a:lnTo>
                  <a:lnTo>
                    <a:pt x="13587" y="16897"/>
                  </a:lnTo>
                  <a:lnTo>
                    <a:pt x="13595" y="14613"/>
                  </a:lnTo>
                  <a:lnTo>
                    <a:pt x="13646" y="18040"/>
                  </a:lnTo>
                  <a:lnTo>
                    <a:pt x="13653" y="16844"/>
                  </a:lnTo>
                  <a:lnTo>
                    <a:pt x="13704" y="17854"/>
                  </a:lnTo>
                  <a:lnTo>
                    <a:pt x="13704" y="15888"/>
                  </a:lnTo>
                  <a:lnTo>
                    <a:pt x="13726" y="15410"/>
                  </a:lnTo>
                  <a:lnTo>
                    <a:pt x="13753" y="12469"/>
                  </a:lnTo>
                  <a:lnTo>
                    <a:pt x="13777" y="14081"/>
                  </a:lnTo>
                  <a:lnTo>
                    <a:pt x="13813" y="13364"/>
                  </a:lnTo>
                  <a:lnTo>
                    <a:pt x="13821" y="14241"/>
                  </a:lnTo>
                  <a:lnTo>
                    <a:pt x="13864" y="14134"/>
                  </a:lnTo>
                  <a:lnTo>
                    <a:pt x="13944" y="15649"/>
                  </a:lnTo>
                  <a:lnTo>
                    <a:pt x="13966" y="16499"/>
                  </a:lnTo>
                  <a:lnTo>
                    <a:pt x="13995" y="17934"/>
                  </a:lnTo>
                  <a:lnTo>
                    <a:pt x="14024" y="15091"/>
                  </a:lnTo>
                  <a:lnTo>
                    <a:pt x="14046" y="18492"/>
                  </a:lnTo>
                  <a:lnTo>
                    <a:pt x="14061" y="20006"/>
                  </a:lnTo>
                  <a:lnTo>
                    <a:pt x="14090" y="18492"/>
                  </a:lnTo>
                  <a:lnTo>
                    <a:pt x="14112" y="19900"/>
                  </a:lnTo>
                  <a:lnTo>
                    <a:pt x="14141" y="18492"/>
                  </a:lnTo>
                  <a:lnTo>
                    <a:pt x="14170" y="19342"/>
                  </a:lnTo>
                  <a:lnTo>
                    <a:pt x="14192" y="19979"/>
                  </a:lnTo>
                  <a:lnTo>
                    <a:pt x="14221" y="20351"/>
                  </a:lnTo>
                  <a:lnTo>
                    <a:pt x="14243" y="20059"/>
                  </a:lnTo>
                  <a:lnTo>
                    <a:pt x="14265" y="20697"/>
                  </a:lnTo>
                  <a:lnTo>
                    <a:pt x="14272" y="18996"/>
                  </a:lnTo>
                  <a:lnTo>
                    <a:pt x="14323" y="19793"/>
                  </a:lnTo>
                  <a:lnTo>
                    <a:pt x="14323" y="19023"/>
                  </a:lnTo>
                  <a:lnTo>
                    <a:pt x="14374" y="19448"/>
                  </a:lnTo>
                  <a:lnTo>
                    <a:pt x="14396" y="18571"/>
                  </a:lnTo>
                  <a:lnTo>
                    <a:pt x="14425" y="17429"/>
                  </a:lnTo>
                  <a:lnTo>
                    <a:pt x="14447" y="17030"/>
                  </a:lnTo>
                  <a:lnTo>
                    <a:pt x="14483" y="15702"/>
                  </a:lnTo>
                  <a:lnTo>
                    <a:pt x="14498" y="18146"/>
                  </a:lnTo>
                  <a:lnTo>
                    <a:pt x="14542" y="18332"/>
                  </a:lnTo>
                  <a:lnTo>
                    <a:pt x="14549" y="17960"/>
                  </a:lnTo>
                  <a:lnTo>
                    <a:pt x="14556" y="17694"/>
                  </a:lnTo>
                  <a:lnTo>
                    <a:pt x="14600" y="15861"/>
                  </a:lnTo>
                  <a:lnTo>
                    <a:pt x="14629" y="17694"/>
                  </a:lnTo>
                  <a:lnTo>
                    <a:pt x="14665" y="17057"/>
                  </a:lnTo>
                  <a:lnTo>
                    <a:pt x="14687" y="18199"/>
                  </a:lnTo>
                  <a:lnTo>
                    <a:pt x="14724" y="17721"/>
                  </a:lnTo>
                  <a:lnTo>
                    <a:pt x="14789" y="19076"/>
                  </a:lnTo>
                  <a:lnTo>
                    <a:pt x="14891" y="14958"/>
                  </a:lnTo>
                  <a:lnTo>
                    <a:pt x="14935" y="16632"/>
                  </a:lnTo>
                  <a:lnTo>
                    <a:pt x="14986" y="11026"/>
                  </a:lnTo>
                  <a:lnTo>
                    <a:pt x="15022" y="5340"/>
                  </a:lnTo>
                  <a:lnTo>
                    <a:pt x="15030" y="3773"/>
                  </a:lnTo>
                  <a:lnTo>
                    <a:pt x="15066" y="3826"/>
                  </a:lnTo>
                  <a:lnTo>
                    <a:pt x="15081" y="5898"/>
                  </a:lnTo>
                  <a:lnTo>
                    <a:pt x="15124" y="10362"/>
                  </a:lnTo>
                  <a:lnTo>
                    <a:pt x="15154" y="9113"/>
                  </a:lnTo>
                  <a:lnTo>
                    <a:pt x="15161" y="10362"/>
                  </a:lnTo>
                  <a:lnTo>
                    <a:pt x="15190" y="9671"/>
                  </a:lnTo>
                  <a:lnTo>
                    <a:pt x="15219" y="10813"/>
                  </a:lnTo>
                  <a:lnTo>
                    <a:pt x="15241" y="11717"/>
                  </a:lnTo>
                  <a:lnTo>
                    <a:pt x="15248" y="13815"/>
                  </a:lnTo>
                  <a:lnTo>
                    <a:pt x="15292" y="13603"/>
                  </a:lnTo>
                  <a:lnTo>
                    <a:pt x="15292" y="14108"/>
                  </a:lnTo>
                  <a:lnTo>
                    <a:pt x="15321" y="14161"/>
                  </a:lnTo>
                  <a:lnTo>
                    <a:pt x="15328" y="15463"/>
                  </a:lnTo>
                  <a:lnTo>
                    <a:pt x="15372" y="17907"/>
                  </a:lnTo>
                  <a:lnTo>
                    <a:pt x="15401" y="15436"/>
                  </a:lnTo>
                  <a:lnTo>
                    <a:pt x="15423" y="18837"/>
                  </a:lnTo>
                  <a:lnTo>
                    <a:pt x="15467" y="17641"/>
                  </a:lnTo>
                  <a:lnTo>
                    <a:pt x="15503" y="15091"/>
                  </a:lnTo>
                  <a:lnTo>
                    <a:pt x="15532" y="18598"/>
                  </a:lnTo>
                  <a:lnTo>
                    <a:pt x="15532" y="19103"/>
                  </a:lnTo>
                  <a:lnTo>
                    <a:pt x="15576" y="19156"/>
                  </a:lnTo>
                  <a:cubicBezTo>
                    <a:pt x="15576" y="19156"/>
                    <a:pt x="15605" y="17261"/>
                    <a:pt x="15605" y="17190"/>
                  </a:cubicBezTo>
                  <a:cubicBezTo>
                    <a:pt x="15605" y="17119"/>
                    <a:pt x="15627" y="19448"/>
                    <a:pt x="15627" y="19448"/>
                  </a:cubicBezTo>
                  <a:lnTo>
                    <a:pt x="15671" y="14294"/>
                  </a:lnTo>
                  <a:lnTo>
                    <a:pt x="15736" y="10920"/>
                  </a:lnTo>
                  <a:lnTo>
                    <a:pt x="15751" y="8874"/>
                  </a:lnTo>
                  <a:lnTo>
                    <a:pt x="15795" y="8210"/>
                  </a:lnTo>
                  <a:lnTo>
                    <a:pt x="15787" y="10229"/>
                  </a:lnTo>
                  <a:lnTo>
                    <a:pt x="15838" y="9485"/>
                  </a:lnTo>
                  <a:lnTo>
                    <a:pt x="15860" y="10521"/>
                  </a:lnTo>
                  <a:lnTo>
                    <a:pt x="15889" y="9423"/>
                  </a:lnTo>
                  <a:lnTo>
                    <a:pt x="15904" y="8396"/>
                  </a:lnTo>
                  <a:lnTo>
                    <a:pt x="15933" y="8927"/>
                  </a:lnTo>
                  <a:lnTo>
                    <a:pt x="15957" y="10238"/>
                  </a:lnTo>
                  <a:lnTo>
                    <a:pt x="15977" y="10946"/>
                  </a:lnTo>
                  <a:lnTo>
                    <a:pt x="16013" y="10548"/>
                  </a:lnTo>
                  <a:lnTo>
                    <a:pt x="16020" y="11690"/>
                  </a:lnTo>
                  <a:lnTo>
                    <a:pt x="16064" y="11318"/>
                  </a:lnTo>
                  <a:lnTo>
                    <a:pt x="16086" y="14055"/>
                  </a:lnTo>
                  <a:lnTo>
                    <a:pt x="16122" y="13895"/>
                  </a:lnTo>
                  <a:lnTo>
                    <a:pt x="16132" y="10698"/>
                  </a:lnTo>
                  <a:lnTo>
                    <a:pt x="16151" y="9219"/>
                  </a:lnTo>
                  <a:lnTo>
                    <a:pt x="16181" y="10229"/>
                  </a:lnTo>
                  <a:lnTo>
                    <a:pt x="16210" y="9910"/>
                  </a:lnTo>
                  <a:lnTo>
                    <a:pt x="16239" y="10548"/>
                  </a:lnTo>
                  <a:lnTo>
                    <a:pt x="16268" y="11690"/>
                  </a:lnTo>
                  <a:lnTo>
                    <a:pt x="16326" y="14427"/>
                  </a:lnTo>
                  <a:lnTo>
                    <a:pt x="16355" y="17137"/>
                  </a:lnTo>
                  <a:lnTo>
                    <a:pt x="16363" y="14905"/>
                  </a:lnTo>
                  <a:lnTo>
                    <a:pt x="16399" y="16419"/>
                  </a:lnTo>
                  <a:lnTo>
                    <a:pt x="16406" y="13895"/>
                  </a:lnTo>
                  <a:lnTo>
                    <a:pt x="16443" y="18412"/>
                  </a:lnTo>
                  <a:lnTo>
                    <a:pt x="16472" y="16260"/>
                  </a:lnTo>
                  <a:lnTo>
                    <a:pt x="16516" y="12646"/>
                  </a:lnTo>
                  <a:lnTo>
                    <a:pt x="16538" y="15914"/>
                  </a:lnTo>
                  <a:lnTo>
                    <a:pt x="16588" y="18970"/>
                  </a:lnTo>
                  <a:lnTo>
                    <a:pt x="16647" y="20218"/>
                  </a:lnTo>
                  <a:lnTo>
                    <a:pt x="16654" y="19076"/>
                  </a:lnTo>
                  <a:lnTo>
                    <a:pt x="16698" y="20245"/>
                  </a:lnTo>
                  <a:lnTo>
                    <a:pt x="16705" y="19076"/>
                  </a:lnTo>
                  <a:lnTo>
                    <a:pt x="16749" y="19421"/>
                  </a:lnTo>
                  <a:lnTo>
                    <a:pt x="16778" y="15596"/>
                  </a:lnTo>
                  <a:lnTo>
                    <a:pt x="16822" y="15968"/>
                  </a:lnTo>
                  <a:lnTo>
                    <a:pt x="16814" y="18066"/>
                  </a:lnTo>
                  <a:lnTo>
                    <a:pt x="16851" y="17880"/>
                  </a:lnTo>
                  <a:lnTo>
                    <a:pt x="16851" y="19289"/>
                  </a:lnTo>
                  <a:lnTo>
                    <a:pt x="16894" y="17934"/>
                  </a:lnTo>
                  <a:lnTo>
                    <a:pt x="16924" y="18757"/>
                  </a:lnTo>
                  <a:lnTo>
                    <a:pt x="16945" y="15277"/>
                  </a:lnTo>
                  <a:lnTo>
                    <a:pt x="16989" y="18890"/>
                  </a:lnTo>
                  <a:lnTo>
                    <a:pt x="16996" y="17004"/>
                  </a:lnTo>
                  <a:lnTo>
                    <a:pt x="17047" y="16260"/>
                  </a:lnTo>
                  <a:lnTo>
                    <a:pt x="17055" y="17110"/>
                  </a:lnTo>
                  <a:lnTo>
                    <a:pt x="17077" y="17668"/>
                  </a:lnTo>
                  <a:lnTo>
                    <a:pt x="17120" y="18492"/>
                  </a:lnTo>
                  <a:lnTo>
                    <a:pt x="17149" y="19528"/>
                  </a:lnTo>
                  <a:lnTo>
                    <a:pt x="17200" y="15941"/>
                  </a:lnTo>
                  <a:lnTo>
                    <a:pt x="17208" y="17960"/>
                  </a:lnTo>
                  <a:lnTo>
                    <a:pt x="17229" y="16339"/>
                  </a:lnTo>
                  <a:lnTo>
                    <a:pt x="17273" y="18624"/>
                  </a:lnTo>
                  <a:lnTo>
                    <a:pt x="17317" y="16207"/>
                  </a:lnTo>
                  <a:lnTo>
                    <a:pt x="17324" y="19767"/>
                  </a:lnTo>
                  <a:lnTo>
                    <a:pt x="17361" y="18996"/>
                  </a:lnTo>
                  <a:lnTo>
                    <a:pt x="17375" y="20723"/>
                  </a:lnTo>
                  <a:lnTo>
                    <a:pt x="17419" y="19926"/>
                  </a:lnTo>
                  <a:lnTo>
                    <a:pt x="17463" y="18226"/>
                  </a:lnTo>
                  <a:lnTo>
                    <a:pt x="17477" y="17402"/>
                  </a:lnTo>
                  <a:lnTo>
                    <a:pt x="17506" y="17934"/>
                  </a:lnTo>
                  <a:lnTo>
                    <a:pt x="17535" y="16977"/>
                  </a:lnTo>
                  <a:lnTo>
                    <a:pt x="17557" y="17934"/>
                  </a:lnTo>
                  <a:lnTo>
                    <a:pt x="17594" y="17455"/>
                  </a:lnTo>
                  <a:lnTo>
                    <a:pt x="17601" y="18731"/>
                  </a:lnTo>
                  <a:lnTo>
                    <a:pt x="17630" y="18120"/>
                  </a:lnTo>
                  <a:lnTo>
                    <a:pt x="17623" y="19554"/>
                  </a:lnTo>
                  <a:lnTo>
                    <a:pt x="17674" y="18917"/>
                  </a:lnTo>
                  <a:lnTo>
                    <a:pt x="17688" y="19687"/>
                  </a:lnTo>
                  <a:lnTo>
                    <a:pt x="17710" y="17934"/>
                  </a:lnTo>
                  <a:lnTo>
                    <a:pt x="17747" y="19448"/>
                  </a:lnTo>
                  <a:lnTo>
                    <a:pt x="17769" y="18252"/>
                  </a:lnTo>
                  <a:lnTo>
                    <a:pt x="17805" y="20112"/>
                  </a:lnTo>
                  <a:lnTo>
                    <a:pt x="17951" y="16711"/>
                  </a:lnTo>
                  <a:lnTo>
                    <a:pt x="18133" y="0"/>
                  </a:lnTo>
                  <a:lnTo>
                    <a:pt x="18184" y="6004"/>
                  </a:lnTo>
                  <a:lnTo>
                    <a:pt x="18213" y="3746"/>
                  </a:lnTo>
                  <a:lnTo>
                    <a:pt x="18242" y="4995"/>
                  </a:lnTo>
                  <a:lnTo>
                    <a:pt x="18271" y="3587"/>
                  </a:lnTo>
                  <a:lnTo>
                    <a:pt x="18329" y="3799"/>
                  </a:lnTo>
                  <a:lnTo>
                    <a:pt x="18570" y="14586"/>
                  </a:lnTo>
                  <a:lnTo>
                    <a:pt x="18613" y="13630"/>
                  </a:lnTo>
                  <a:lnTo>
                    <a:pt x="18657" y="17854"/>
                  </a:lnTo>
                  <a:lnTo>
                    <a:pt x="18723" y="11504"/>
                  </a:lnTo>
                  <a:lnTo>
                    <a:pt x="18810" y="16951"/>
                  </a:lnTo>
                  <a:lnTo>
                    <a:pt x="18854" y="12487"/>
                  </a:lnTo>
                  <a:lnTo>
                    <a:pt x="18898" y="13337"/>
                  </a:lnTo>
                  <a:lnTo>
                    <a:pt x="18956" y="12992"/>
                  </a:lnTo>
                  <a:lnTo>
                    <a:pt x="18992" y="14958"/>
                  </a:lnTo>
                  <a:lnTo>
                    <a:pt x="19043" y="12301"/>
                  </a:lnTo>
                  <a:lnTo>
                    <a:pt x="19094" y="15463"/>
                  </a:lnTo>
                  <a:lnTo>
                    <a:pt x="19131" y="12939"/>
                  </a:lnTo>
                  <a:lnTo>
                    <a:pt x="19233" y="16685"/>
                  </a:lnTo>
                  <a:lnTo>
                    <a:pt x="19349" y="10946"/>
                  </a:lnTo>
                  <a:lnTo>
                    <a:pt x="19466" y="16260"/>
                  </a:lnTo>
                  <a:lnTo>
                    <a:pt x="19495" y="15436"/>
                  </a:lnTo>
                  <a:lnTo>
                    <a:pt x="19539" y="16579"/>
                  </a:lnTo>
                  <a:lnTo>
                    <a:pt x="19590" y="11929"/>
                  </a:lnTo>
                  <a:lnTo>
                    <a:pt x="19626" y="18651"/>
                  </a:lnTo>
                  <a:lnTo>
                    <a:pt x="19692" y="14294"/>
                  </a:lnTo>
                  <a:lnTo>
                    <a:pt x="19728" y="19793"/>
                  </a:lnTo>
                  <a:lnTo>
                    <a:pt x="19764" y="18332"/>
                  </a:lnTo>
                  <a:lnTo>
                    <a:pt x="19801" y="20670"/>
                  </a:lnTo>
                  <a:lnTo>
                    <a:pt x="19852" y="17934"/>
                  </a:lnTo>
                  <a:lnTo>
                    <a:pt x="19903" y="21042"/>
                  </a:lnTo>
                  <a:lnTo>
                    <a:pt x="20012" y="14347"/>
                  </a:lnTo>
                  <a:lnTo>
                    <a:pt x="20085" y="18146"/>
                  </a:lnTo>
                  <a:lnTo>
                    <a:pt x="20099" y="15888"/>
                  </a:lnTo>
                  <a:lnTo>
                    <a:pt x="20129" y="17323"/>
                  </a:lnTo>
                  <a:lnTo>
                    <a:pt x="20194" y="14081"/>
                  </a:lnTo>
                  <a:lnTo>
                    <a:pt x="20216" y="16632"/>
                  </a:lnTo>
                  <a:lnTo>
                    <a:pt x="20303" y="18465"/>
                  </a:lnTo>
                  <a:lnTo>
                    <a:pt x="20354" y="12673"/>
                  </a:lnTo>
                  <a:lnTo>
                    <a:pt x="20405" y="19262"/>
                  </a:lnTo>
                  <a:lnTo>
                    <a:pt x="20442" y="17190"/>
                  </a:lnTo>
                  <a:lnTo>
                    <a:pt x="20456" y="19475"/>
                  </a:lnTo>
                  <a:lnTo>
                    <a:pt x="20486" y="18199"/>
                  </a:lnTo>
                  <a:lnTo>
                    <a:pt x="20529" y="19421"/>
                  </a:lnTo>
                  <a:lnTo>
                    <a:pt x="20573" y="16260"/>
                  </a:lnTo>
                  <a:lnTo>
                    <a:pt x="20675" y="20590"/>
                  </a:lnTo>
                  <a:lnTo>
                    <a:pt x="20726" y="17296"/>
                  </a:lnTo>
                  <a:lnTo>
                    <a:pt x="20770" y="20059"/>
                  </a:lnTo>
                  <a:lnTo>
                    <a:pt x="20806" y="18970"/>
                  </a:lnTo>
                  <a:lnTo>
                    <a:pt x="20857" y="21494"/>
                  </a:lnTo>
                  <a:lnTo>
                    <a:pt x="20886" y="20883"/>
                  </a:lnTo>
                  <a:lnTo>
                    <a:pt x="20937" y="21600"/>
                  </a:lnTo>
                  <a:lnTo>
                    <a:pt x="20981" y="19342"/>
                  </a:lnTo>
                  <a:lnTo>
                    <a:pt x="20988" y="20404"/>
                  </a:lnTo>
                  <a:lnTo>
                    <a:pt x="21032" y="20537"/>
                  </a:lnTo>
                  <a:lnTo>
                    <a:pt x="21046" y="19767"/>
                  </a:lnTo>
                  <a:lnTo>
                    <a:pt x="21076" y="21441"/>
                  </a:lnTo>
                  <a:lnTo>
                    <a:pt x="21112" y="19900"/>
                  </a:lnTo>
                  <a:lnTo>
                    <a:pt x="21148" y="20750"/>
                  </a:lnTo>
                  <a:lnTo>
                    <a:pt x="21229" y="11292"/>
                  </a:lnTo>
                  <a:lnTo>
                    <a:pt x="21265" y="12487"/>
                  </a:lnTo>
                  <a:lnTo>
                    <a:pt x="21301" y="6350"/>
                  </a:lnTo>
                  <a:lnTo>
                    <a:pt x="21360" y="7652"/>
                  </a:lnTo>
                  <a:lnTo>
                    <a:pt x="21374" y="9565"/>
                  </a:lnTo>
                  <a:lnTo>
                    <a:pt x="21403" y="8077"/>
                  </a:lnTo>
                  <a:lnTo>
                    <a:pt x="21447" y="9007"/>
                  </a:lnTo>
                  <a:lnTo>
                    <a:pt x="21440" y="6695"/>
                  </a:lnTo>
                  <a:lnTo>
                    <a:pt x="21476" y="7970"/>
                  </a:lnTo>
                  <a:lnTo>
                    <a:pt x="21491" y="5765"/>
                  </a:lnTo>
                  <a:lnTo>
                    <a:pt x="21520" y="7891"/>
                  </a:lnTo>
                  <a:lnTo>
                    <a:pt x="21549" y="6456"/>
                  </a:lnTo>
                  <a:lnTo>
                    <a:pt x="21564" y="8077"/>
                  </a:lnTo>
                  <a:lnTo>
                    <a:pt x="21585" y="7280"/>
                  </a:lnTo>
                  <a:lnTo>
                    <a:pt x="21600" y="9193"/>
                  </a:lnTo>
                </a:path>
              </a:pathLst>
            </a:custGeom>
            <a:noFill/>
            <a:ln w="3175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9898" name="Rectangle 21"/>
            <p:cNvSpPr>
              <a:spLocks/>
            </p:cNvSpPr>
            <p:nvPr/>
          </p:nvSpPr>
          <p:spPr bwMode="auto">
            <a:xfrm rot="5459999">
              <a:off x="6658" y="7107"/>
              <a:ext cx="928"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tabLst>
                  <a:tab pos="1066800" algn="l"/>
                  <a:tab pos="1506538" algn="l"/>
                </a:tabLst>
                <a:defRPr sz="2000">
                  <a:solidFill>
                    <a:srgbClr val="FFFFFF"/>
                  </a:solidFill>
                  <a:latin typeface="Arial Bold" pitchFamily="34" charset="0"/>
                  <a:ea typeface="ヒラギノ角ゴ ProN W6"/>
                  <a:cs typeface="ヒラギノ角ゴ ProN W6"/>
                  <a:sym typeface="Arial Bold" pitchFamily="34" charset="0"/>
                </a:defRPr>
              </a:lvl9pPr>
            </a:lstStyle>
            <a:p>
              <a:pPr algn="ctr" eaLnBrk="1" hangingPunct="1"/>
              <a:r>
                <a:rPr lang="en-US" altLang="en-US" sz="1100">
                  <a:solidFill>
                    <a:srgbClr val="FFC000"/>
                  </a:solidFill>
                </a:rPr>
                <a:t>Temperature</a:t>
              </a:r>
            </a:p>
          </p:txBody>
        </p:sp>
        <p:sp>
          <p:nvSpPr>
            <p:cNvPr id="79899" name="Rectangle 22"/>
            <p:cNvSpPr>
              <a:spLocks/>
            </p:cNvSpPr>
            <p:nvPr/>
          </p:nvSpPr>
          <p:spPr bwMode="auto">
            <a:xfrm>
              <a:off x="584" y="818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800,000</a:t>
              </a:r>
            </a:p>
          </p:txBody>
        </p:sp>
        <p:grpSp>
          <p:nvGrpSpPr>
            <p:cNvPr id="79900" name="Group 33"/>
            <p:cNvGrpSpPr>
              <a:grpSpLocks/>
            </p:cNvGrpSpPr>
            <p:nvPr/>
          </p:nvGrpSpPr>
          <p:grpSpPr bwMode="auto">
            <a:xfrm>
              <a:off x="833" y="8040"/>
              <a:ext cx="5960" cy="96"/>
              <a:chOff x="0" y="0"/>
              <a:chExt cx="5960" cy="96"/>
            </a:xfrm>
          </p:grpSpPr>
          <p:sp>
            <p:nvSpPr>
              <p:cNvPr id="79922" name="Line 23"/>
              <p:cNvSpPr>
                <a:spLocks noChangeShapeType="1"/>
              </p:cNvSpPr>
              <p:nvPr/>
            </p:nvSpPr>
            <p:spPr bwMode="auto">
              <a:xfrm>
                <a:off x="0" y="0"/>
                <a:ext cx="5960" cy="0"/>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9923" name="Line 24"/>
              <p:cNvSpPr>
                <a:spLocks noChangeShapeType="1"/>
              </p:cNvSpPr>
              <p:nvPr/>
            </p:nvSpPr>
            <p:spPr bwMode="auto">
              <a:xfrm flipH="1">
                <a:off x="6"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9924" name="Line 25"/>
              <p:cNvSpPr>
                <a:spLocks noChangeShapeType="1"/>
              </p:cNvSpPr>
              <p:nvPr/>
            </p:nvSpPr>
            <p:spPr bwMode="auto">
              <a:xfrm flipH="1">
                <a:off x="750"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9925" name="Line 26"/>
              <p:cNvSpPr>
                <a:spLocks noChangeShapeType="1"/>
              </p:cNvSpPr>
              <p:nvPr/>
            </p:nvSpPr>
            <p:spPr bwMode="auto">
              <a:xfrm flipH="1">
                <a:off x="1486"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9926" name="Line 27"/>
              <p:cNvSpPr>
                <a:spLocks noChangeShapeType="1"/>
              </p:cNvSpPr>
              <p:nvPr/>
            </p:nvSpPr>
            <p:spPr bwMode="auto">
              <a:xfrm flipH="1">
                <a:off x="2230"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9927" name="Line 28"/>
              <p:cNvSpPr>
                <a:spLocks noChangeShapeType="1"/>
              </p:cNvSpPr>
              <p:nvPr/>
            </p:nvSpPr>
            <p:spPr bwMode="auto">
              <a:xfrm flipH="1">
                <a:off x="2974"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9928" name="Line 29"/>
              <p:cNvSpPr>
                <a:spLocks noChangeShapeType="1"/>
              </p:cNvSpPr>
              <p:nvPr/>
            </p:nvSpPr>
            <p:spPr bwMode="auto">
              <a:xfrm flipH="1">
                <a:off x="3718"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9929" name="Line 30"/>
              <p:cNvSpPr>
                <a:spLocks noChangeShapeType="1"/>
              </p:cNvSpPr>
              <p:nvPr/>
            </p:nvSpPr>
            <p:spPr bwMode="auto">
              <a:xfrm flipH="1">
                <a:off x="4462"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9930" name="Line 31"/>
              <p:cNvSpPr>
                <a:spLocks noChangeShapeType="1"/>
              </p:cNvSpPr>
              <p:nvPr/>
            </p:nvSpPr>
            <p:spPr bwMode="auto">
              <a:xfrm flipH="1">
                <a:off x="5206"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sp>
            <p:nvSpPr>
              <p:cNvPr id="79931" name="Line 32"/>
              <p:cNvSpPr>
                <a:spLocks noChangeShapeType="1"/>
              </p:cNvSpPr>
              <p:nvPr/>
            </p:nvSpPr>
            <p:spPr bwMode="auto">
              <a:xfrm flipH="1">
                <a:off x="5950" y="0"/>
                <a:ext cx="0" cy="96"/>
              </a:xfrm>
              <a:prstGeom prst="line">
                <a:avLst/>
              </a:prstGeom>
              <a:noFill/>
              <a:ln w="25400">
                <a:solidFill>
                  <a:schemeClr val="tx1"/>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79901" name="Rectangle 34"/>
            <p:cNvSpPr>
              <a:spLocks/>
            </p:cNvSpPr>
            <p:nvPr/>
          </p:nvSpPr>
          <p:spPr bwMode="auto">
            <a:xfrm>
              <a:off x="1312" y="818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700,000</a:t>
              </a:r>
            </a:p>
          </p:txBody>
        </p:sp>
        <p:sp>
          <p:nvSpPr>
            <p:cNvPr id="79902" name="Rectangle 35"/>
            <p:cNvSpPr>
              <a:spLocks/>
            </p:cNvSpPr>
            <p:nvPr/>
          </p:nvSpPr>
          <p:spPr bwMode="auto">
            <a:xfrm>
              <a:off x="2064" y="818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600,000</a:t>
              </a:r>
            </a:p>
          </p:txBody>
        </p:sp>
        <p:sp>
          <p:nvSpPr>
            <p:cNvPr id="79903" name="Rectangle 36"/>
            <p:cNvSpPr>
              <a:spLocks/>
            </p:cNvSpPr>
            <p:nvPr/>
          </p:nvSpPr>
          <p:spPr bwMode="auto">
            <a:xfrm>
              <a:off x="2808" y="818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500,000</a:t>
              </a:r>
            </a:p>
          </p:txBody>
        </p:sp>
        <p:sp>
          <p:nvSpPr>
            <p:cNvPr id="79904" name="Rectangle 37"/>
            <p:cNvSpPr>
              <a:spLocks/>
            </p:cNvSpPr>
            <p:nvPr/>
          </p:nvSpPr>
          <p:spPr bwMode="auto">
            <a:xfrm>
              <a:off x="3576" y="818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400,000</a:t>
              </a:r>
            </a:p>
          </p:txBody>
        </p:sp>
        <p:sp>
          <p:nvSpPr>
            <p:cNvPr id="79905" name="Rectangle 38"/>
            <p:cNvSpPr>
              <a:spLocks/>
            </p:cNvSpPr>
            <p:nvPr/>
          </p:nvSpPr>
          <p:spPr bwMode="auto">
            <a:xfrm>
              <a:off x="4304" y="818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300,000</a:t>
              </a:r>
            </a:p>
          </p:txBody>
        </p:sp>
        <p:sp>
          <p:nvSpPr>
            <p:cNvPr id="79906" name="Rectangle 39"/>
            <p:cNvSpPr>
              <a:spLocks/>
            </p:cNvSpPr>
            <p:nvPr/>
          </p:nvSpPr>
          <p:spPr bwMode="auto">
            <a:xfrm>
              <a:off x="5048" y="818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200,000</a:t>
              </a:r>
            </a:p>
          </p:txBody>
        </p:sp>
        <p:sp>
          <p:nvSpPr>
            <p:cNvPr id="79907" name="Rectangle 40"/>
            <p:cNvSpPr>
              <a:spLocks/>
            </p:cNvSpPr>
            <p:nvPr/>
          </p:nvSpPr>
          <p:spPr bwMode="auto">
            <a:xfrm>
              <a:off x="5792" y="8184"/>
              <a:ext cx="467"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100,000</a:t>
              </a:r>
            </a:p>
          </p:txBody>
        </p:sp>
        <p:sp>
          <p:nvSpPr>
            <p:cNvPr id="79908" name="Rectangle 41"/>
            <p:cNvSpPr>
              <a:spLocks/>
            </p:cNvSpPr>
            <p:nvPr/>
          </p:nvSpPr>
          <p:spPr bwMode="auto">
            <a:xfrm>
              <a:off x="6736" y="8184"/>
              <a:ext cx="70"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0</a:t>
              </a:r>
            </a:p>
          </p:txBody>
        </p:sp>
        <p:sp>
          <p:nvSpPr>
            <p:cNvPr id="79909" name="Rectangle 42"/>
            <p:cNvSpPr>
              <a:spLocks/>
            </p:cNvSpPr>
            <p:nvPr/>
          </p:nvSpPr>
          <p:spPr bwMode="auto">
            <a:xfrm>
              <a:off x="3421" y="8432"/>
              <a:ext cx="899"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8C9999"/>
                  </a:solidFill>
                </a:rPr>
                <a:t>Age (years BP)</a:t>
              </a:r>
            </a:p>
          </p:txBody>
        </p:sp>
        <p:sp>
          <p:nvSpPr>
            <p:cNvPr id="79910" name="Rectangle 43"/>
            <p:cNvSpPr>
              <a:spLocks/>
            </p:cNvSpPr>
            <p:nvPr/>
          </p:nvSpPr>
          <p:spPr bwMode="auto">
            <a:xfrm rot="-5400000">
              <a:off x="-728" y="5512"/>
              <a:ext cx="1624"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tabLst>
                  <a:tab pos="1066800" algn="l"/>
                  <a:tab pos="1206500" algn="l"/>
                </a:tabLst>
                <a:defRPr sz="2000">
                  <a:solidFill>
                    <a:srgbClr val="FFFFFF"/>
                  </a:solidFill>
                  <a:latin typeface="Arial Bold" pitchFamily="34" charset="0"/>
                  <a:ea typeface="ヒラギノ角ゴ ProN W6"/>
                  <a:cs typeface="ヒラギノ角ゴ ProN W6"/>
                  <a:sym typeface="Arial Bold" pitchFamily="34" charset="0"/>
                </a:defRPr>
              </a:lvl9pPr>
            </a:lstStyle>
            <a:p>
              <a:pPr algn="ctr" eaLnBrk="1" hangingPunct="1"/>
              <a:r>
                <a:rPr lang="en-US" altLang="en-US" sz="1100">
                  <a:solidFill>
                    <a:srgbClr val="8C9999"/>
                  </a:solidFill>
                </a:rPr>
                <a:t>CO</a:t>
              </a:r>
              <a:r>
                <a:rPr lang="en-US" altLang="en-US" sz="1100" baseline="-6000">
                  <a:solidFill>
                    <a:srgbClr val="8C9999"/>
                  </a:solidFill>
                </a:rPr>
                <a:t>2</a:t>
              </a:r>
              <a:r>
                <a:rPr lang="en-US" altLang="en-US" sz="1100">
                  <a:solidFill>
                    <a:srgbClr val="8C9999"/>
                  </a:solidFill>
                </a:rPr>
                <a:t> (ppmv)</a:t>
              </a:r>
            </a:p>
          </p:txBody>
        </p:sp>
        <p:sp>
          <p:nvSpPr>
            <p:cNvPr id="79911" name="Rectangle 44"/>
            <p:cNvSpPr>
              <a:spLocks/>
            </p:cNvSpPr>
            <p:nvPr/>
          </p:nvSpPr>
          <p:spPr bwMode="auto">
            <a:xfrm>
              <a:off x="288" y="2664"/>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420</a:t>
              </a:r>
            </a:p>
          </p:txBody>
        </p:sp>
        <p:sp>
          <p:nvSpPr>
            <p:cNvPr id="79912" name="Rectangle 45"/>
            <p:cNvSpPr>
              <a:spLocks/>
            </p:cNvSpPr>
            <p:nvPr/>
          </p:nvSpPr>
          <p:spPr bwMode="auto">
            <a:xfrm>
              <a:off x="288" y="2368"/>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440</a:t>
              </a:r>
            </a:p>
          </p:txBody>
        </p:sp>
        <p:sp>
          <p:nvSpPr>
            <p:cNvPr id="79913" name="Rectangle 46"/>
            <p:cNvSpPr>
              <a:spLocks/>
            </p:cNvSpPr>
            <p:nvPr/>
          </p:nvSpPr>
          <p:spPr bwMode="auto">
            <a:xfrm>
              <a:off x="288" y="2072"/>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460</a:t>
              </a:r>
            </a:p>
          </p:txBody>
        </p:sp>
        <p:sp>
          <p:nvSpPr>
            <p:cNvPr id="79914" name="Rectangle 47"/>
            <p:cNvSpPr>
              <a:spLocks/>
            </p:cNvSpPr>
            <p:nvPr/>
          </p:nvSpPr>
          <p:spPr bwMode="auto">
            <a:xfrm>
              <a:off x="288" y="1776"/>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480</a:t>
              </a:r>
            </a:p>
          </p:txBody>
        </p:sp>
        <p:sp>
          <p:nvSpPr>
            <p:cNvPr id="79915" name="Rectangle 48"/>
            <p:cNvSpPr>
              <a:spLocks/>
            </p:cNvSpPr>
            <p:nvPr/>
          </p:nvSpPr>
          <p:spPr bwMode="auto">
            <a:xfrm>
              <a:off x="288" y="1480"/>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500</a:t>
              </a:r>
            </a:p>
          </p:txBody>
        </p:sp>
        <p:sp>
          <p:nvSpPr>
            <p:cNvPr id="79916" name="Rectangle 49"/>
            <p:cNvSpPr>
              <a:spLocks/>
            </p:cNvSpPr>
            <p:nvPr/>
          </p:nvSpPr>
          <p:spPr bwMode="auto">
            <a:xfrm>
              <a:off x="288" y="1184"/>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520</a:t>
              </a:r>
            </a:p>
          </p:txBody>
        </p:sp>
        <p:sp>
          <p:nvSpPr>
            <p:cNvPr id="79917" name="Rectangle 50"/>
            <p:cNvSpPr>
              <a:spLocks/>
            </p:cNvSpPr>
            <p:nvPr/>
          </p:nvSpPr>
          <p:spPr bwMode="auto">
            <a:xfrm>
              <a:off x="288" y="888"/>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540</a:t>
              </a:r>
            </a:p>
          </p:txBody>
        </p:sp>
        <p:sp>
          <p:nvSpPr>
            <p:cNvPr id="79918" name="Rectangle 51"/>
            <p:cNvSpPr>
              <a:spLocks/>
            </p:cNvSpPr>
            <p:nvPr/>
          </p:nvSpPr>
          <p:spPr bwMode="auto">
            <a:xfrm>
              <a:off x="288" y="592"/>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560</a:t>
              </a:r>
            </a:p>
          </p:txBody>
        </p:sp>
        <p:sp>
          <p:nvSpPr>
            <p:cNvPr id="79919" name="Rectangle 52"/>
            <p:cNvSpPr>
              <a:spLocks/>
            </p:cNvSpPr>
            <p:nvPr/>
          </p:nvSpPr>
          <p:spPr bwMode="auto">
            <a:xfrm>
              <a:off x="288" y="296"/>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580</a:t>
              </a:r>
            </a:p>
          </p:txBody>
        </p:sp>
        <p:sp>
          <p:nvSpPr>
            <p:cNvPr id="79920" name="Rectangle 53"/>
            <p:cNvSpPr>
              <a:spLocks/>
            </p:cNvSpPr>
            <p:nvPr/>
          </p:nvSpPr>
          <p:spPr bwMode="auto">
            <a:xfrm>
              <a:off x="288" y="0"/>
              <a:ext cx="52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1100">
                  <a:solidFill>
                    <a:srgbClr val="FFC000"/>
                  </a:solidFill>
                </a:rPr>
                <a:t>600</a:t>
              </a:r>
            </a:p>
          </p:txBody>
        </p:sp>
        <p:sp>
          <p:nvSpPr>
            <p:cNvPr id="79921" name="Oval 54"/>
            <p:cNvSpPr>
              <a:spLocks/>
            </p:cNvSpPr>
            <p:nvPr/>
          </p:nvSpPr>
          <p:spPr bwMode="auto">
            <a:xfrm>
              <a:off x="6740" y="3025"/>
              <a:ext cx="112" cy="112"/>
            </a:xfrm>
            <a:prstGeom prst="ellipse">
              <a:avLst/>
            </a:prstGeom>
            <a:solidFill>
              <a:srgbClr val="950405"/>
            </a:solidFill>
            <a:ln w="25400">
              <a:solidFill>
                <a:schemeClr val="tx1"/>
              </a:solidFill>
              <a:miter lim="800000"/>
              <a:headEnd/>
              <a:tailEnd/>
            </a:ln>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endParaRPr lang="en-US" altLang="en-US"/>
            </a:p>
          </p:txBody>
        </p:sp>
      </p:grpSp>
      <p:sp>
        <p:nvSpPr>
          <p:cNvPr id="84024" name="Oval 56"/>
          <p:cNvSpPr>
            <a:spLocks/>
          </p:cNvSpPr>
          <p:nvPr/>
        </p:nvSpPr>
        <p:spPr bwMode="auto">
          <a:xfrm>
            <a:off x="6511184" y="285750"/>
            <a:ext cx="125016" cy="125016"/>
          </a:xfrm>
          <a:prstGeom prst="ellipse">
            <a:avLst/>
          </a:prstGeom>
          <a:solidFill>
            <a:srgbClr val="950405"/>
          </a:solidFill>
          <a:ln w="25400">
            <a:solidFill>
              <a:schemeClr val="tx1"/>
            </a:solidFill>
            <a:miter lim="800000"/>
            <a:headEnd/>
            <a:tailEnd/>
          </a:ln>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endParaRPr lang="en-US" altLang="en-US"/>
          </a:p>
        </p:txBody>
      </p:sp>
      <p:grpSp>
        <p:nvGrpSpPr>
          <p:cNvPr id="5" name="Group 59"/>
          <p:cNvGrpSpPr>
            <a:grpSpLocks/>
          </p:cNvGrpSpPr>
          <p:nvPr/>
        </p:nvGrpSpPr>
        <p:grpSpPr bwMode="auto">
          <a:xfrm>
            <a:off x="2428875" y="241101"/>
            <a:ext cx="3946922" cy="294680"/>
            <a:chOff x="0" y="0"/>
            <a:chExt cx="3536" cy="264"/>
          </a:xfrm>
        </p:grpSpPr>
        <p:sp>
          <p:nvSpPr>
            <p:cNvPr id="79880" name="Rectangle 57"/>
            <p:cNvSpPr>
              <a:spLocks/>
            </p:cNvSpPr>
            <p:nvPr/>
          </p:nvSpPr>
          <p:spPr bwMode="auto">
            <a:xfrm>
              <a:off x="0" y="0"/>
              <a:ext cx="3098" cy="2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scene3d>
                <a:camera prst="orthographicFront"/>
                <a:lightRig rig="threePt" dir="t"/>
              </a:scene3d>
            </a:bodyPr>
            <a:lstStyle>
              <a:lvl1pPr eaLnBrk="0" hangingPunct="0">
                <a:tabLst>
                  <a:tab pos="1066800" algn="l"/>
                  <a:tab pos="1701800" algn="l"/>
                </a:tabLst>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tabLst>
                  <a:tab pos="1066800" algn="l"/>
                  <a:tab pos="1701800" algn="l"/>
                </a:tabLst>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tabLst>
                  <a:tab pos="1066800" algn="l"/>
                  <a:tab pos="1701800" algn="l"/>
                </a:tabLst>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tabLst>
                  <a:tab pos="1066800" algn="l"/>
                  <a:tab pos="1701800" algn="l"/>
                </a:tabLst>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tabLst>
                  <a:tab pos="1066800" algn="l"/>
                  <a:tab pos="1701800" algn="l"/>
                </a:tabLst>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tabLst>
                  <a:tab pos="1066800" algn="l"/>
                  <a:tab pos="1701800" algn="l"/>
                </a:tabLs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tabLst>
                  <a:tab pos="1066800" algn="l"/>
                  <a:tab pos="1701800" algn="l"/>
                </a:tabLs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tabLst>
                  <a:tab pos="1066800" algn="l"/>
                  <a:tab pos="1701800" algn="l"/>
                </a:tabLs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tabLst>
                  <a:tab pos="1066800" algn="l"/>
                  <a:tab pos="1701800" algn="l"/>
                </a:tabLst>
                <a:defRPr sz="2000">
                  <a:solidFill>
                    <a:srgbClr val="FFFFFF"/>
                  </a:solidFill>
                  <a:latin typeface="Arial Bold" pitchFamily="34" charset="0"/>
                  <a:ea typeface="ヒラギノ角ゴ ProN W6"/>
                  <a:cs typeface="ヒラギノ角ゴ ProN W6"/>
                  <a:sym typeface="Arial Bold" pitchFamily="34" charset="0"/>
                </a:defRPr>
              </a:lvl9pPr>
            </a:lstStyle>
            <a:p>
              <a:pPr algn="r" eaLnBrk="1" hangingPunct="1"/>
              <a:r>
                <a:rPr lang="en-US" altLang="en-US" sz="1100" dirty="0">
                  <a:solidFill>
                    <a:srgbClr val="FFC000"/>
                  </a:solidFill>
                </a:rPr>
                <a:t>After 40 more years at the current rate of increase</a:t>
              </a:r>
            </a:p>
          </p:txBody>
        </p:sp>
        <p:sp>
          <p:nvSpPr>
            <p:cNvPr id="79881" name="Line 58"/>
            <p:cNvSpPr>
              <a:spLocks noChangeShapeType="1"/>
            </p:cNvSpPr>
            <p:nvPr/>
          </p:nvSpPr>
          <p:spPr bwMode="auto">
            <a:xfrm rot="10800000">
              <a:off x="3123" y="95"/>
              <a:ext cx="413" cy="1"/>
            </a:xfrm>
            <a:prstGeom prst="line">
              <a:avLst/>
            </a:prstGeom>
            <a:noFill/>
            <a:ln w="25400">
              <a:solidFill>
                <a:schemeClr val="tx1"/>
              </a:solidFill>
              <a:miter lim="800000"/>
              <a:headEnd type="arrow" w="med" len="med"/>
              <a:tailEnd/>
            </a:ln>
            <a:extLst>
              <a:ext uri="{909E8E84-426E-40DD-AFC4-6F175D3DCCD1}">
                <a14:hiddenFill xmlns:a14="http://schemas.microsoft.com/office/drawing/2010/main">
                  <a:noFill/>
                </a14:hiddenFill>
              </a:ext>
            </a:extLst>
          </p:spPr>
          <p:txBody>
            <a:bodyPr lIns="0" tIns="0" rIns="0" bIns="0"/>
            <a:lstStyle/>
            <a:p>
              <a:endParaRPr lang="en-US"/>
            </a:p>
          </p:txBody>
        </p:sp>
      </p:grpSp>
      <p:sp>
        <p:nvSpPr>
          <p:cNvPr id="79879" name="Rectangle 60"/>
          <p:cNvSpPr>
            <a:spLocks/>
          </p:cNvSpPr>
          <p:nvPr/>
        </p:nvSpPr>
        <p:spPr bwMode="auto">
          <a:xfrm>
            <a:off x="321469" y="6571134"/>
            <a:ext cx="221214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800" dirty="0">
                <a:solidFill>
                  <a:srgbClr val="FFFFFF">
                    <a:lumMod val="85000"/>
                  </a:srgbClr>
                </a:solidFill>
              </a:rPr>
              <a:t>Source: National Climatic Data Center, NOAA</a:t>
            </a:r>
          </a:p>
        </p:txBody>
      </p:sp>
    </p:spTree>
    <p:extLst>
      <p:ext uri="{BB962C8B-B14F-4D97-AF65-F5344CB8AC3E}">
        <p14:creationId xmlns:p14="http://schemas.microsoft.com/office/powerpoint/2010/main" val="193795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xit" presetSubtype="0" fill="hold" nodeType="afterEffect">
                                  <p:stCondLst>
                                    <p:cond delay="0"/>
                                  </p:stCondLst>
                                  <p:childTnLst>
                                    <p:animEffect transition="out" filter="fade">
                                      <p:cBhvr>
                                        <p:cTn id="6" dur="1000"/>
                                        <p:tgtEl>
                                          <p:spTgt spid="2"/>
                                        </p:tgtEl>
                                      </p:cBhvr>
                                    </p:animEffect>
                                    <p:set>
                                      <p:cBhvr>
                                        <p:cTn id="7" dur="1" fill="hold">
                                          <p:stCondLst>
                                            <p:cond delay="999"/>
                                          </p:stCondLst>
                                        </p:cTn>
                                        <p:tgtEl>
                                          <p:spTgt spid="2"/>
                                        </p:tgtEl>
                                        <p:attrNameLst>
                                          <p:attrName>style.visibility</p:attrName>
                                        </p:attrNameLst>
                                      </p:cBhvr>
                                      <p:to>
                                        <p:strVal val="hidden"/>
                                      </p:to>
                                    </p:set>
                                  </p:childTnLst>
                                </p:cTn>
                              </p:par>
                            </p:childTnLst>
                          </p:cTn>
                        </p:par>
                        <p:par>
                          <p:cTn id="8" fill="hold" nodeType="afterGroup">
                            <p:stCondLst>
                              <p:cond delay="1000"/>
                            </p:stCondLst>
                            <p:childTnLst>
                              <p:par>
                                <p:cTn id="9" presetID="42" presetClass="path" presetSubtype="0" accel="50000" decel="50000" fill="hold" nodeType="afterEffect">
                                  <p:stCondLst>
                                    <p:cond delay="0"/>
                                  </p:stCondLst>
                                  <p:childTnLst>
                                    <p:animMotion origin="layout" path="M -0.00122 0.04883 L -0.00122 0.25977 " pathEditMode="relative" rAng="0" ptsTypes="AA">
                                      <p:cBhvr>
                                        <p:cTn id="10" dur="2500" fill="hold"/>
                                        <p:tgtEl>
                                          <p:spTgt spid="3"/>
                                        </p:tgtEl>
                                        <p:attrNameLst>
                                          <p:attrName>ppt_x</p:attrName>
                                          <p:attrName>ppt_y</p:attrName>
                                        </p:attrNameLst>
                                      </p:cBhvr>
                                      <p:rCtr x="0" y="10547"/>
                                    </p:animMotion>
                                  </p:childTnLst>
                                </p:cTn>
                              </p:par>
                              <p:par>
                                <p:cTn id="11" presetID="6" presetClass="emph" presetSubtype="0" fill="hold" nodeType="withEffect">
                                  <p:stCondLst>
                                    <p:cond delay="0"/>
                                  </p:stCondLst>
                                  <p:childTnLst>
                                    <p:animScale>
                                      <p:cBhvr>
                                        <p:cTn id="12" dur="2500" fill="hold"/>
                                        <p:tgtEl>
                                          <p:spTgt spid="3"/>
                                        </p:tgtEl>
                                      </p:cBhvr>
                                      <p:by x="63000" y="63000"/>
                                    </p:animScale>
                                  </p:childTnLst>
                                </p:cTn>
                              </p:par>
                            </p:childTnLst>
                          </p:cTn>
                        </p:par>
                        <p:par>
                          <p:cTn id="13" fill="hold" nodeType="afterGroup">
                            <p:stCondLst>
                              <p:cond delay="3500"/>
                            </p:stCondLst>
                            <p:childTnLst>
                              <p:par>
                                <p:cTn id="14" presetID="22" presetClass="entr" presetSubtype="4" fill="hold" grpId="0" nodeType="afterEffect">
                                  <p:stCondLst>
                                    <p:cond delay="0"/>
                                  </p:stCondLst>
                                  <p:childTnLst>
                                    <p:set>
                                      <p:cBhvr>
                                        <p:cTn id="15" dur="1" fill="hold">
                                          <p:stCondLst>
                                            <p:cond delay="0"/>
                                          </p:stCondLst>
                                        </p:cTn>
                                        <p:tgtEl>
                                          <p:spTgt spid="83969"/>
                                        </p:tgtEl>
                                        <p:attrNameLst>
                                          <p:attrName>style.visibility</p:attrName>
                                        </p:attrNameLst>
                                      </p:cBhvr>
                                      <p:to>
                                        <p:strVal val="visible"/>
                                      </p:to>
                                    </p:set>
                                    <p:animEffect transition="in" filter="wipe(down)">
                                      <p:cBhvr>
                                        <p:cTn id="16" dur="500"/>
                                        <p:tgtEl>
                                          <p:spTgt spid="83969"/>
                                        </p:tgtEl>
                                      </p:cBhvr>
                                    </p:animEffect>
                                  </p:childTnLst>
                                </p:cTn>
                              </p:par>
                            </p:childTnLst>
                          </p:cTn>
                        </p:par>
                        <p:par>
                          <p:cTn id="17" fill="hold" nodeType="afterGroup">
                            <p:stCondLst>
                              <p:cond delay="4000"/>
                            </p:stCondLst>
                            <p:childTnLst>
                              <p:par>
                                <p:cTn id="18" presetID="23" presetClass="entr" presetSubtype="16" fill="hold" grpId="0" nodeType="afterEffect">
                                  <p:stCondLst>
                                    <p:cond delay="0"/>
                                  </p:stCondLst>
                                  <p:childTnLst>
                                    <p:set>
                                      <p:cBhvr>
                                        <p:cTn id="19" dur="1" fill="hold">
                                          <p:stCondLst>
                                            <p:cond delay="0"/>
                                          </p:stCondLst>
                                        </p:cTn>
                                        <p:tgtEl>
                                          <p:spTgt spid="84024"/>
                                        </p:tgtEl>
                                        <p:attrNameLst>
                                          <p:attrName>style.visibility</p:attrName>
                                        </p:attrNameLst>
                                      </p:cBhvr>
                                      <p:to>
                                        <p:strVal val="visible"/>
                                      </p:to>
                                    </p:set>
                                    <p:anim calcmode="lin" valueType="num">
                                      <p:cBhvr>
                                        <p:cTn id="20" dur="500" fill="hold"/>
                                        <p:tgtEl>
                                          <p:spTgt spid="84024"/>
                                        </p:tgtEl>
                                        <p:attrNameLst>
                                          <p:attrName>ppt_w</p:attrName>
                                        </p:attrNameLst>
                                      </p:cBhvr>
                                      <p:tavLst>
                                        <p:tav tm="0">
                                          <p:val>
                                            <p:fltVal val="0"/>
                                          </p:val>
                                        </p:tav>
                                        <p:tav tm="100000">
                                          <p:val>
                                            <p:strVal val="#ppt_w"/>
                                          </p:val>
                                        </p:tav>
                                      </p:tavLst>
                                    </p:anim>
                                    <p:anim calcmode="lin" valueType="num">
                                      <p:cBhvr>
                                        <p:cTn id="21" dur="500" fill="hold"/>
                                        <p:tgtEl>
                                          <p:spTgt spid="84024"/>
                                        </p:tgtEl>
                                        <p:attrNameLst>
                                          <p:attrName>ppt_h</p:attrName>
                                        </p:attrNameLst>
                                      </p:cBhvr>
                                      <p:tavLst>
                                        <p:tav tm="0">
                                          <p:val>
                                            <p:fltVal val="0"/>
                                          </p:val>
                                        </p:tav>
                                        <p:tav tm="100000">
                                          <p:val>
                                            <p:strVal val="#ppt_h"/>
                                          </p:val>
                                        </p:tav>
                                      </p:tavLst>
                                    </p:anim>
                                  </p:childTnLst>
                                </p:cTn>
                              </p:par>
                            </p:childTnLst>
                          </p:cTn>
                        </p:par>
                        <p:par>
                          <p:cTn id="22" fill="hold" nodeType="afterGroup">
                            <p:stCondLst>
                              <p:cond delay="4500"/>
                            </p:stCondLst>
                            <p:childTnLst>
                              <p:par>
                                <p:cTn id="23" presetID="22" presetClass="entr" presetSubtype="8"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69" grpId="0" animBg="1"/>
      <p:bldP spid="840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Grp="1" noChangeArrowheads="1"/>
          </p:cNvSpPr>
          <p:nvPr>
            <p:ph type="title"/>
          </p:nvPr>
        </p:nvSpPr>
        <p:spPr>
          <a:xfrm>
            <a:off x="457507" y="381000"/>
            <a:ext cx="8229600" cy="1139825"/>
          </a:xfrm>
        </p:spPr>
        <p:txBody>
          <a:bodyPr/>
          <a:lstStyle/>
          <a:p>
            <a:r>
              <a:rPr lang="en-US" altLang="en-US" sz="3200" dirty="0"/>
              <a:t>Global Ocean Heat Content </a:t>
            </a:r>
            <a:br>
              <a:rPr lang="en-US" altLang="en-US" sz="3200" dirty="0"/>
            </a:br>
            <a:r>
              <a:rPr lang="en-US" altLang="en-US" sz="3200" dirty="0"/>
              <a:t>1955 – 2010</a:t>
            </a:r>
            <a:r>
              <a:rPr lang="en-US" altLang="en-US" dirty="0"/>
              <a:t/>
            </a:r>
            <a:br>
              <a:rPr lang="en-US" altLang="en-US" dirty="0"/>
            </a:br>
            <a:endParaRPr lang="en-US" altLang="en-US" dirty="0"/>
          </a:p>
        </p:txBody>
      </p:sp>
      <p:sp>
        <p:nvSpPr>
          <p:cNvPr id="91139" name="Rectangle 2"/>
          <p:cNvSpPr>
            <a:spLocks noGrp="1" noChangeArrowheads="1"/>
          </p:cNvSpPr>
          <p:nvPr>
            <p:ph idx="1"/>
          </p:nvPr>
        </p:nvSpPr>
        <p:spPr>
          <a:xfrm>
            <a:off x="1295400" y="1600200"/>
            <a:ext cx="6973491" cy="4191000"/>
          </a:xfrm>
        </p:spPr>
        <p:txBody>
          <a:bodyPr/>
          <a:lstStyle/>
          <a:p>
            <a:pPr marL="0" indent="0">
              <a:buNone/>
            </a:pPr>
            <a:endParaRPr lang="en-US" altLang="en-US" dirty="0"/>
          </a:p>
        </p:txBody>
      </p:sp>
      <p:sp>
        <p:nvSpPr>
          <p:cNvPr id="5125" name="Rectangle 3"/>
          <p:cNvSpPr>
            <a:spLocks/>
          </p:cNvSpPr>
          <p:nvPr/>
        </p:nvSpPr>
        <p:spPr bwMode="auto">
          <a:xfrm>
            <a:off x="321469" y="6488668"/>
            <a:ext cx="6286500" cy="369332"/>
          </a:xfrm>
          <a:prstGeom prst="rect">
            <a:avLst/>
          </a:prstGeom>
          <a:noFill/>
          <a:ln>
            <a:noFill/>
          </a:ln>
          <a:extLst/>
        </p:spPr>
        <p:txBody>
          <a:bodyPr lIns="0" tIns="0" rIns="0" bIns="0" anchor="b">
            <a:spAutoFit/>
          </a:bodyPr>
          <a:lstStyle/>
          <a:p>
            <a:pPr>
              <a:defRPr/>
            </a:pPr>
            <a:r>
              <a:rPr lang="en-US" sz="800" b="1" dirty="0">
                <a:solidFill>
                  <a:srgbClr val="FFFFFF">
                    <a:lumMod val="85000"/>
                  </a:srgbClr>
                </a:solidFill>
                <a:latin typeface="Arial Bold" charset="0"/>
                <a:ea typeface="ヒラギノ角ゴ ProN W6" charset="0"/>
                <a:cs typeface="Arial Bold" charset="0"/>
                <a:sym typeface="Arial Bold" charset="0"/>
              </a:rPr>
              <a:t>Source: NOAA/NESDIS/NODC Ocean Climate Laboratory, updated from </a:t>
            </a:r>
            <a:r>
              <a:rPr lang="en-US" sz="800" b="1" dirty="0" err="1">
                <a:solidFill>
                  <a:srgbClr val="FFFFFF">
                    <a:lumMod val="85000"/>
                  </a:srgbClr>
                </a:solidFill>
                <a:latin typeface="Arial Bold" charset="0"/>
                <a:ea typeface="ヒラギノ角ゴ ProN W6" charset="0"/>
                <a:cs typeface="Arial Bold" charset="0"/>
                <a:sym typeface="Arial Bold" charset="0"/>
              </a:rPr>
              <a:t>Levitus</a:t>
            </a:r>
            <a:r>
              <a:rPr lang="en-US" sz="800" b="1" dirty="0">
                <a:solidFill>
                  <a:srgbClr val="FFFFFF">
                    <a:lumMod val="85000"/>
                  </a:srgbClr>
                </a:solidFill>
                <a:latin typeface="Arial Bold" charset="0"/>
                <a:ea typeface="ヒラギノ角ゴ ProN W6" charset="0"/>
                <a:cs typeface="Arial Bold" charset="0"/>
                <a:sym typeface="Arial Bold" charset="0"/>
              </a:rPr>
              <a:t>, S., et al., “World ocean heat content and </a:t>
            </a:r>
            <a:r>
              <a:rPr lang="en-US" sz="800" b="1" dirty="0" err="1">
                <a:solidFill>
                  <a:srgbClr val="FFFFFF">
                    <a:lumMod val="85000"/>
                  </a:srgbClr>
                </a:solidFill>
                <a:latin typeface="Arial Bold" charset="0"/>
                <a:ea typeface="ヒラギノ角ゴ ProN W6" charset="0"/>
                <a:cs typeface="Arial Bold" charset="0"/>
                <a:sym typeface="Arial Bold" charset="0"/>
              </a:rPr>
              <a:t>thermosteric</a:t>
            </a:r>
            <a:r>
              <a:rPr lang="en-US" sz="800" b="1" dirty="0">
                <a:solidFill>
                  <a:srgbClr val="FFFFFF">
                    <a:lumMod val="85000"/>
                  </a:srgbClr>
                </a:solidFill>
                <a:latin typeface="Arial Bold" charset="0"/>
                <a:ea typeface="ヒラギノ角ゴ ProN W6" charset="0"/>
                <a:cs typeface="Arial Bold" charset="0"/>
                <a:sym typeface="Arial Bold" charset="0"/>
              </a:rPr>
              <a:t> sea level change (0-2000), 1955-2010,” </a:t>
            </a:r>
            <a:r>
              <a:rPr lang="en-US" sz="800" b="1" i="1" dirty="0" err="1">
                <a:solidFill>
                  <a:srgbClr val="FFFFFF">
                    <a:lumMod val="85000"/>
                  </a:srgbClr>
                </a:solidFill>
                <a:latin typeface="Arial Bold" charset="0"/>
                <a:ea typeface="ヒラギノ角ゴ ProN W6" charset="0"/>
                <a:cs typeface="Arial Bold" charset="0"/>
                <a:sym typeface="Arial Bold" charset="0"/>
              </a:rPr>
              <a:t>Geophys</a:t>
            </a:r>
            <a:r>
              <a:rPr lang="en-US" sz="800" b="1" i="1" dirty="0">
                <a:solidFill>
                  <a:srgbClr val="FFFFFF">
                    <a:lumMod val="85000"/>
                  </a:srgbClr>
                </a:solidFill>
                <a:latin typeface="Arial Bold" charset="0"/>
                <a:ea typeface="ヒラギノ角ゴ ProN W6" charset="0"/>
                <a:cs typeface="Arial Bold" charset="0"/>
                <a:sym typeface="Arial Bold" charset="0"/>
              </a:rPr>
              <a:t>. Res. </a:t>
            </a:r>
            <a:r>
              <a:rPr lang="en-US" sz="800" b="1" i="1" dirty="0" err="1">
                <a:solidFill>
                  <a:srgbClr val="FFFFFF">
                    <a:lumMod val="85000"/>
                  </a:srgbClr>
                </a:solidFill>
                <a:latin typeface="Arial Bold" charset="0"/>
                <a:ea typeface="ヒラギノ角ゴ ProN W6" charset="0"/>
                <a:cs typeface="Arial Bold" charset="0"/>
                <a:sym typeface="Arial Bold" charset="0"/>
              </a:rPr>
              <a:t>Lett</a:t>
            </a:r>
            <a:r>
              <a:rPr lang="en-US" sz="800" b="1" i="1" dirty="0">
                <a:solidFill>
                  <a:srgbClr val="FFFFFF">
                    <a:lumMod val="85000"/>
                  </a:srgbClr>
                </a:solidFill>
                <a:latin typeface="Arial Bold" charset="0"/>
                <a:ea typeface="ヒラギノ角ゴ ProN W6" charset="0"/>
                <a:cs typeface="Arial Bold" charset="0"/>
                <a:sym typeface="Arial Bold" charset="0"/>
              </a:rPr>
              <a:t>. </a:t>
            </a:r>
            <a:r>
              <a:rPr lang="en-US" sz="800" b="1" dirty="0">
                <a:solidFill>
                  <a:srgbClr val="FFFFFF">
                    <a:lumMod val="85000"/>
                  </a:srgbClr>
                </a:solidFill>
                <a:latin typeface="Arial Bold" charset="0"/>
                <a:ea typeface="ヒラギノ角ゴ ProN W6" charset="0"/>
                <a:cs typeface="Arial Bold" charset="0"/>
                <a:sym typeface="Arial Bold" charset="0"/>
              </a:rPr>
              <a:t>39, </a:t>
            </a:r>
            <a:r>
              <a:rPr lang="en-US" sz="800" b="1" dirty="0">
                <a:solidFill>
                  <a:srgbClr val="FFFFFF">
                    <a:lumMod val="85000"/>
                  </a:srgbClr>
                </a:solidFill>
                <a:ea typeface="ヒラギノ角ゴ ProN W6" charset="0"/>
                <a:sym typeface="Arial" charset="0"/>
              </a:rPr>
              <a:t>doi:10.1029/2012GL051106, 2012. </a:t>
            </a:r>
          </a:p>
          <a:p>
            <a:pPr>
              <a:defRPr/>
            </a:pPr>
            <a:r>
              <a:rPr lang="en-US" sz="800" b="1" dirty="0">
                <a:solidFill>
                  <a:srgbClr val="FFFFFF">
                    <a:lumMod val="85000"/>
                  </a:srgbClr>
                </a:solidFill>
                <a:ea typeface="ヒラギノ角ゴ ProN W6" charset="0"/>
                <a:sym typeface="Arial" charset="0"/>
              </a:rPr>
              <a:t>© 2012 American Geophysical Union. Reproduced/modified by permission of American Geophysical Union</a:t>
            </a:r>
            <a:r>
              <a:rPr lang="en-US" sz="800" b="1" dirty="0">
                <a:solidFill>
                  <a:srgbClr val="00B0F0"/>
                </a:solidFill>
                <a:ea typeface="ヒラギノ角ゴ ProN W6" charset="0"/>
                <a:sym typeface="Arial" charset="0"/>
              </a:rPr>
              <a:t>.</a:t>
            </a:r>
          </a:p>
        </p:txBody>
      </p:sp>
      <p:graphicFrame>
        <p:nvGraphicFramePr>
          <p:cNvPr id="91141" name="Object 4"/>
          <p:cNvGraphicFramePr>
            <a:graphicFrameLocks/>
          </p:cNvGraphicFramePr>
          <p:nvPr>
            <p:extLst/>
          </p:nvPr>
        </p:nvGraphicFramePr>
        <p:xfrm>
          <a:off x="822829" y="1302117"/>
          <a:ext cx="7489585" cy="4753829"/>
        </p:xfrm>
        <a:graphic>
          <a:graphicData uri="http://schemas.openxmlformats.org/presentationml/2006/ole">
            <mc:AlternateContent xmlns:mc="http://schemas.openxmlformats.org/markup-compatibility/2006">
              <mc:Choice xmlns:v="urn:schemas-microsoft-com:vml" Requires="v">
                <p:oleObj spid="_x0000_s613416" r:id="rId4" imgW="10699407" imgH="6602540" progId="Excel.Chart.8">
                  <p:embed/>
                </p:oleObj>
              </mc:Choice>
              <mc:Fallback>
                <p:oleObj r:id="rId4" imgW="10699407" imgH="6602540"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2829" y="1302117"/>
                        <a:ext cx="7489585" cy="4753829"/>
                      </a:xfrm>
                      <a:prstGeom prst="rect">
                        <a:avLst/>
                      </a:prstGeom>
                      <a:noFill/>
                      <a:ln>
                        <a:noFill/>
                      </a:ln>
                    </p:spPr>
                  </p:pic>
                </p:oleObj>
              </mc:Fallback>
            </mc:AlternateContent>
          </a:graphicData>
        </a:graphic>
      </p:graphicFrame>
      <p:sp>
        <p:nvSpPr>
          <p:cNvPr id="91142" name="Rectangle 5"/>
          <p:cNvSpPr>
            <a:spLocks/>
          </p:cNvSpPr>
          <p:nvPr/>
        </p:nvSpPr>
        <p:spPr bwMode="auto">
          <a:xfrm rot="-5400000">
            <a:off x="-676217" y="3571310"/>
            <a:ext cx="222977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400" dirty="0">
                <a:solidFill>
                  <a:srgbClr val="FFC000"/>
                </a:solidFill>
              </a:rPr>
              <a:t>Heat Content (10</a:t>
            </a:r>
            <a:r>
              <a:rPr lang="en-US" altLang="en-US" sz="1400" baseline="32000" dirty="0">
                <a:solidFill>
                  <a:srgbClr val="FFC000"/>
                </a:solidFill>
              </a:rPr>
              <a:t>22</a:t>
            </a:r>
            <a:r>
              <a:rPr lang="en-US" altLang="en-US" sz="1400" dirty="0">
                <a:solidFill>
                  <a:srgbClr val="FFC000"/>
                </a:solidFill>
              </a:rPr>
              <a:t> Joules)</a:t>
            </a:r>
          </a:p>
        </p:txBody>
      </p:sp>
      <p:sp>
        <p:nvSpPr>
          <p:cNvPr id="98310" name="Freeform 6"/>
          <p:cNvSpPr>
            <a:spLocks/>
          </p:cNvSpPr>
          <p:nvPr/>
        </p:nvSpPr>
        <p:spPr bwMode="auto">
          <a:xfrm>
            <a:off x="1482328" y="1626320"/>
            <a:ext cx="6786563" cy="4089797"/>
          </a:xfrm>
          <a:custGeom>
            <a:avLst/>
            <a:gdLst>
              <a:gd name="T0" fmla="*/ 0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2147483647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2147483647 w 21600"/>
              <a:gd name="T49" fmla="*/ 2147483647 h 21600"/>
              <a:gd name="T50" fmla="*/ 2147483647 w 21600"/>
              <a:gd name="T51" fmla="*/ 2147483647 h 21600"/>
              <a:gd name="T52" fmla="*/ 2147483647 w 21600"/>
              <a:gd name="T53" fmla="*/ 2147483647 h 21600"/>
              <a:gd name="T54" fmla="*/ 2147483647 w 21600"/>
              <a:gd name="T55" fmla="*/ 2147483647 h 21600"/>
              <a:gd name="T56" fmla="*/ 2147483647 w 21600"/>
              <a:gd name="T57" fmla="*/ 2147483647 h 21600"/>
              <a:gd name="T58" fmla="*/ 2147483647 w 21600"/>
              <a:gd name="T59" fmla="*/ 2147483647 h 21600"/>
              <a:gd name="T60" fmla="*/ 2147483647 w 21600"/>
              <a:gd name="T61" fmla="*/ 2147483647 h 21600"/>
              <a:gd name="T62" fmla="*/ 2147483647 w 21600"/>
              <a:gd name="T63" fmla="*/ 2147483647 h 21600"/>
              <a:gd name="T64" fmla="*/ 2147483647 w 21600"/>
              <a:gd name="T65" fmla="*/ 2147483647 h 21600"/>
              <a:gd name="T66" fmla="*/ 2147483647 w 21600"/>
              <a:gd name="T67" fmla="*/ 2147483647 h 21600"/>
              <a:gd name="T68" fmla="*/ 2147483647 w 21600"/>
              <a:gd name="T69" fmla="*/ 2147483647 h 21600"/>
              <a:gd name="T70" fmla="*/ 2147483647 w 21600"/>
              <a:gd name="T71" fmla="*/ 2147483647 h 21600"/>
              <a:gd name="T72" fmla="*/ 2147483647 w 21600"/>
              <a:gd name="T73" fmla="*/ 2147483647 h 21600"/>
              <a:gd name="T74" fmla="*/ 2147483647 w 21600"/>
              <a:gd name="T75" fmla="*/ 2147483647 h 21600"/>
              <a:gd name="T76" fmla="*/ 2147483647 w 21600"/>
              <a:gd name="T77" fmla="*/ 2147483647 h 21600"/>
              <a:gd name="T78" fmla="*/ 2147483647 w 21600"/>
              <a:gd name="T79" fmla="*/ 2147483647 h 21600"/>
              <a:gd name="T80" fmla="*/ 2147483647 w 21600"/>
              <a:gd name="T81" fmla="*/ 2147483647 h 21600"/>
              <a:gd name="T82" fmla="*/ 2147483647 w 21600"/>
              <a:gd name="T83" fmla="*/ 2147483647 h 21600"/>
              <a:gd name="T84" fmla="*/ 2147483647 w 21600"/>
              <a:gd name="T85" fmla="*/ 2147483647 h 21600"/>
              <a:gd name="T86" fmla="*/ 2147483647 w 21600"/>
              <a:gd name="T87" fmla="*/ 2147483647 h 21600"/>
              <a:gd name="T88" fmla="*/ 2147483647 w 21600"/>
              <a:gd name="T89" fmla="*/ 2147483647 h 21600"/>
              <a:gd name="T90" fmla="*/ 2147483647 w 21600"/>
              <a:gd name="T91" fmla="*/ 2147483647 h 21600"/>
              <a:gd name="T92" fmla="*/ 2147483647 w 21600"/>
              <a:gd name="T93" fmla="*/ 0 h 2160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21600"/>
              <a:gd name="T142" fmla="*/ 0 h 21600"/>
              <a:gd name="T143" fmla="*/ 21600 w 21600"/>
              <a:gd name="T144" fmla="*/ 21600 h 2160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21600" h="21600">
                <a:moveTo>
                  <a:pt x="0" y="21600"/>
                </a:moveTo>
                <a:lnTo>
                  <a:pt x="449" y="20417"/>
                </a:lnTo>
                <a:lnTo>
                  <a:pt x="848" y="21068"/>
                </a:lnTo>
                <a:lnTo>
                  <a:pt x="1256" y="18162"/>
                </a:lnTo>
                <a:lnTo>
                  <a:pt x="2058" y="16988"/>
                </a:lnTo>
                <a:lnTo>
                  <a:pt x="2446" y="18358"/>
                </a:lnTo>
                <a:lnTo>
                  <a:pt x="3262" y="19643"/>
                </a:lnTo>
                <a:lnTo>
                  <a:pt x="3691" y="21347"/>
                </a:lnTo>
                <a:lnTo>
                  <a:pt x="4494" y="21292"/>
                </a:lnTo>
                <a:lnTo>
                  <a:pt x="4917" y="20062"/>
                </a:lnTo>
                <a:lnTo>
                  <a:pt x="5356" y="19336"/>
                </a:lnTo>
                <a:lnTo>
                  <a:pt x="5704" y="18358"/>
                </a:lnTo>
                <a:lnTo>
                  <a:pt x="6219" y="17407"/>
                </a:lnTo>
                <a:lnTo>
                  <a:pt x="6930" y="16316"/>
                </a:lnTo>
                <a:lnTo>
                  <a:pt x="7339" y="14584"/>
                </a:lnTo>
                <a:lnTo>
                  <a:pt x="7768" y="14617"/>
                </a:lnTo>
                <a:lnTo>
                  <a:pt x="8162" y="14396"/>
                </a:lnTo>
                <a:lnTo>
                  <a:pt x="8580" y="13327"/>
                </a:lnTo>
                <a:lnTo>
                  <a:pt x="9002" y="13299"/>
                </a:lnTo>
                <a:lnTo>
                  <a:pt x="9402" y="14396"/>
                </a:lnTo>
                <a:lnTo>
                  <a:pt x="9774" y="14584"/>
                </a:lnTo>
                <a:lnTo>
                  <a:pt x="10282" y="14284"/>
                </a:lnTo>
                <a:lnTo>
                  <a:pt x="10645" y="14228"/>
                </a:lnTo>
                <a:lnTo>
                  <a:pt x="11070" y="13505"/>
                </a:lnTo>
                <a:lnTo>
                  <a:pt x="11394" y="12964"/>
                </a:lnTo>
                <a:lnTo>
                  <a:pt x="12256" y="12434"/>
                </a:lnTo>
                <a:lnTo>
                  <a:pt x="12725" y="12632"/>
                </a:lnTo>
                <a:lnTo>
                  <a:pt x="13089" y="13020"/>
                </a:lnTo>
                <a:lnTo>
                  <a:pt x="13495" y="12891"/>
                </a:lnTo>
                <a:lnTo>
                  <a:pt x="13860" y="10699"/>
                </a:lnTo>
                <a:lnTo>
                  <a:pt x="14269" y="9919"/>
                </a:lnTo>
                <a:lnTo>
                  <a:pt x="14693" y="9919"/>
                </a:lnTo>
                <a:lnTo>
                  <a:pt x="15096" y="10367"/>
                </a:lnTo>
                <a:lnTo>
                  <a:pt x="15428" y="9473"/>
                </a:lnTo>
                <a:lnTo>
                  <a:pt x="15928" y="8886"/>
                </a:lnTo>
                <a:lnTo>
                  <a:pt x="16321" y="8970"/>
                </a:lnTo>
                <a:lnTo>
                  <a:pt x="16715" y="7852"/>
                </a:lnTo>
                <a:lnTo>
                  <a:pt x="17138" y="7880"/>
                </a:lnTo>
                <a:lnTo>
                  <a:pt x="17954" y="6036"/>
                </a:lnTo>
                <a:lnTo>
                  <a:pt x="18333" y="5030"/>
                </a:lnTo>
                <a:lnTo>
                  <a:pt x="18756" y="4443"/>
                </a:lnTo>
                <a:lnTo>
                  <a:pt x="19165" y="2962"/>
                </a:lnTo>
                <a:lnTo>
                  <a:pt x="19618" y="2710"/>
                </a:lnTo>
                <a:lnTo>
                  <a:pt x="20042" y="2235"/>
                </a:lnTo>
                <a:lnTo>
                  <a:pt x="20345" y="2235"/>
                </a:lnTo>
                <a:lnTo>
                  <a:pt x="20813" y="950"/>
                </a:lnTo>
                <a:lnTo>
                  <a:pt x="21600" y="0"/>
                </a:lnTo>
              </a:path>
            </a:pathLst>
          </a:custGeom>
          <a:noFill/>
          <a:ln w="50800" cap="flat">
            <a:solidFill>
              <a:srgbClr val="DD181A"/>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1144" name="Rectangle 7"/>
          <p:cNvSpPr>
            <a:spLocks/>
          </p:cNvSpPr>
          <p:nvPr/>
        </p:nvSpPr>
        <p:spPr bwMode="auto">
          <a:xfrm>
            <a:off x="1616186" y="5929312"/>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400" dirty="0">
                <a:solidFill>
                  <a:srgbClr val="FFC000"/>
                </a:solidFill>
              </a:rPr>
              <a:t>1960</a:t>
            </a:r>
          </a:p>
        </p:txBody>
      </p:sp>
      <p:sp>
        <p:nvSpPr>
          <p:cNvPr id="91145" name="Rectangle 8"/>
          <p:cNvSpPr>
            <a:spLocks/>
          </p:cNvSpPr>
          <p:nvPr/>
        </p:nvSpPr>
        <p:spPr bwMode="auto">
          <a:xfrm>
            <a:off x="2902061" y="5929312"/>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400" dirty="0">
                <a:solidFill>
                  <a:srgbClr val="FFC000"/>
                </a:solidFill>
              </a:rPr>
              <a:t>1970</a:t>
            </a:r>
          </a:p>
        </p:txBody>
      </p:sp>
      <p:sp>
        <p:nvSpPr>
          <p:cNvPr id="91146" name="Rectangle 9"/>
          <p:cNvSpPr>
            <a:spLocks/>
          </p:cNvSpPr>
          <p:nvPr/>
        </p:nvSpPr>
        <p:spPr bwMode="auto">
          <a:xfrm>
            <a:off x="4170077" y="5929312"/>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400">
                <a:solidFill>
                  <a:srgbClr val="FFC000"/>
                </a:solidFill>
              </a:rPr>
              <a:t>1980</a:t>
            </a:r>
          </a:p>
        </p:txBody>
      </p:sp>
      <p:sp>
        <p:nvSpPr>
          <p:cNvPr id="91147" name="Rectangle 10"/>
          <p:cNvSpPr>
            <a:spLocks/>
          </p:cNvSpPr>
          <p:nvPr/>
        </p:nvSpPr>
        <p:spPr bwMode="auto">
          <a:xfrm>
            <a:off x="5438092" y="5929312"/>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400" dirty="0">
                <a:solidFill>
                  <a:srgbClr val="FFC000"/>
                </a:solidFill>
              </a:rPr>
              <a:t>1990</a:t>
            </a:r>
          </a:p>
        </p:txBody>
      </p:sp>
      <p:sp>
        <p:nvSpPr>
          <p:cNvPr id="91148" name="Rectangle 11"/>
          <p:cNvSpPr>
            <a:spLocks/>
          </p:cNvSpPr>
          <p:nvPr/>
        </p:nvSpPr>
        <p:spPr bwMode="auto">
          <a:xfrm>
            <a:off x="6732897" y="5929312"/>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400">
                <a:solidFill>
                  <a:srgbClr val="FFC000"/>
                </a:solidFill>
              </a:rPr>
              <a:t>2000</a:t>
            </a:r>
          </a:p>
        </p:txBody>
      </p:sp>
      <p:sp>
        <p:nvSpPr>
          <p:cNvPr id="91149" name="Rectangle 12"/>
          <p:cNvSpPr>
            <a:spLocks/>
          </p:cNvSpPr>
          <p:nvPr/>
        </p:nvSpPr>
        <p:spPr bwMode="auto">
          <a:xfrm>
            <a:off x="7983053" y="5929312"/>
            <a:ext cx="39754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400">
                <a:solidFill>
                  <a:srgbClr val="FFC000"/>
                </a:solidFill>
              </a:rPr>
              <a:t>2010</a:t>
            </a:r>
          </a:p>
        </p:txBody>
      </p:sp>
      <p:grpSp>
        <p:nvGrpSpPr>
          <p:cNvPr id="91150" name="Group 15"/>
          <p:cNvGrpSpPr>
            <a:grpSpLocks/>
          </p:cNvGrpSpPr>
          <p:nvPr/>
        </p:nvGrpSpPr>
        <p:grpSpPr bwMode="auto">
          <a:xfrm>
            <a:off x="4741665" y="5339953"/>
            <a:ext cx="3307333" cy="215429"/>
            <a:chOff x="0" y="0"/>
            <a:chExt cx="2963" cy="193"/>
          </a:xfrm>
        </p:grpSpPr>
        <p:sp>
          <p:nvSpPr>
            <p:cNvPr id="91151" name="Rectangle 13"/>
            <p:cNvSpPr>
              <a:spLocks/>
            </p:cNvSpPr>
            <p:nvPr/>
          </p:nvSpPr>
          <p:spPr bwMode="auto">
            <a:xfrm>
              <a:off x="504" y="0"/>
              <a:ext cx="2459"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5 year average, 0 - 2000 m depth</a:t>
              </a:r>
            </a:p>
          </p:txBody>
        </p:sp>
        <p:sp>
          <p:nvSpPr>
            <p:cNvPr id="91152" name="Line 14"/>
            <p:cNvSpPr>
              <a:spLocks noChangeShapeType="1"/>
            </p:cNvSpPr>
            <p:nvPr/>
          </p:nvSpPr>
          <p:spPr bwMode="auto">
            <a:xfrm>
              <a:off x="0" y="104"/>
              <a:ext cx="425" cy="0"/>
            </a:xfrm>
            <a:prstGeom prst="line">
              <a:avLst/>
            </a:prstGeom>
            <a:noFill/>
            <a:ln w="50800">
              <a:solidFill>
                <a:srgbClr val="DD181A"/>
              </a:solidFill>
              <a:miter lim="800000"/>
              <a:headEnd/>
              <a:tailEnd/>
            </a:ln>
            <a:extLst>
              <a:ext uri="{909E8E84-426E-40DD-AFC4-6F175D3DCCD1}">
                <a14:hiddenFill xmlns:a14="http://schemas.microsoft.com/office/drawing/2010/main">
                  <a:noFill/>
                </a14:hiddenFill>
              </a:ext>
            </a:extLst>
          </p:spPr>
          <p:txBody>
            <a:bodyPr lIns="0" tIns="0" rIns="0" bIns="0"/>
            <a:lstStyle/>
            <a:p>
              <a:endParaRPr lang="en-US"/>
            </a:p>
          </p:txBody>
        </p:sp>
      </p:grpSp>
    </p:spTree>
    <p:extLst>
      <p:ext uri="{BB962C8B-B14F-4D97-AF65-F5344CB8AC3E}">
        <p14:creationId xmlns:p14="http://schemas.microsoft.com/office/powerpoint/2010/main" val="636579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98310"/>
                                        </p:tgtEl>
                                        <p:attrNameLst>
                                          <p:attrName>style.visibility</p:attrName>
                                        </p:attrNameLst>
                                      </p:cBhvr>
                                      <p:to>
                                        <p:strVal val="visible"/>
                                      </p:to>
                                    </p:set>
                                    <p:animEffect transition="in" filter="wipe(left)">
                                      <p:cBhvr>
                                        <p:cTn id="7" dur="2500"/>
                                        <p:tgtEl>
                                          <p:spTgt spid="98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2"/>
          <p:cNvPicPr>
            <a:picLocks noChangeAspect="1" noChangeArrowheads="1"/>
          </p:cNvPicPr>
          <p:nvPr/>
        </p:nvPicPr>
        <p:blipFill>
          <a:blip r:embed="rId3" cstate="screen"/>
          <a:srcRect/>
          <a:stretch>
            <a:fillRect/>
          </a:stretch>
        </p:blipFill>
        <p:spPr bwMode="auto">
          <a:xfrm>
            <a:off x="762000" y="1219200"/>
            <a:ext cx="7543800" cy="5210175"/>
          </a:xfrm>
          <a:prstGeom prst="rect">
            <a:avLst/>
          </a:prstGeom>
          <a:solidFill>
            <a:srgbClr val="FFFFFF"/>
          </a:solidFill>
          <a:ln w="9525" algn="ctr">
            <a:noFill/>
            <a:miter lim="800000"/>
            <a:headEnd/>
            <a:tailEnd/>
          </a:ln>
        </p:spPr>
      </p:pic>
      <p:sp>
        <p:nvSpPr>
          <p:cNvPr id="184323" name="Text Box 3"/>
          <p:cNvSpPr txBox="1">
            <a:spLocks noChangeArrowheads="1"/>
          </p:cNvSpPr>
          <p:nvPr/>
        </p:nvSpPr>
        <p:spPr bwMode="auto">
          <a:xfrm>
            <a:off x="4730750" y="5176838"/>
            <a:ext cx="3111500" cy="366712"/>
          </a:xfrm>
          <a:prstGeom prst="rect">
            <a:avLst/>
          </a:prstGeom>
          <a:noFill/>
          <a:ln w="12700">
            <a:noFill/>
            <a:miter lim="800000"/>
            <a:headEnd/>
            <a:tailEnd/>
          </a:ln>
        </p:spPr>
        <p:txBody>
          <a:bodyPr wrap="none">
            <a:spAutoFit/>
          </a:bodyPr>
          <a:lstStyle/>
          <a:p>
            <a:r>
              <a:rPr lang="en-US">
                <a:solidFill>
                  <a:srgbClr val="CC0000"/>
                </a:solidFill>
                <a:latin typeface="Arial" pitchFamily="34" charset="0"/>
              </a:rPr>
              <a:t>Average Rate ~ 1.8 mm/year</a:t>
            </a:r>
          </a:p>
        </p:txBody>
      </p:sp>
      <p:sp>
        <p:nvSpPr>
          <p:cNvPr id="184324" name="Text Box 4"/>
          <p:cNvSpPr txBox="1">
            <a:spLocks noChangeArrowheads="1"/>
          </p:cNvSpPr>
          <p:nvPr/>
        </p:nvSpPr>
        <p:spPr bwMode="auto">
          <a:xfrm>
            <a:off x="1998663" y="4181475"/>
            <a:ext cx="1454150" cy="366713"/>
          </a:xfrm>
          <a:prstGeom prst="rect">
            <a:avLst/>
          </a:prstGeom>
          <a:noFill/>
          <a:ln w="12700">
            <a:noFill/>
            <a:miter lim="800000"/>
            <a:headEnd/>
            <a:tailEnd/>
          </a:ln>
        </p:spPr>
        <p:txBody>
          <a:bodyPr wrap="none">
            <a:spAutoFit/>
          </a:bodyPr>
          <a:lstStyle/>
          <a:p>
            <a:r>
              <a:rPr lang="en-US">
                <a:solidFill>
                  <a:srgbClr val="CC0000"/>
                </a:solidFill>
                <a:latin typeface="Arial" pitchFamily="34" charset="0"/>
              </a:rPr>
              <a:t>0.8 mm/year</a:t>
            </a:r>
          </a:p>
        </p:txBody>
      </p:sp>
      <p:sp>
        <p:nvSpPr>
          <p:cNvPr id="184325" name="Text Box 5"/>
          <p:cNvSpPr txBox="1">
            <a:spLocks noChangeArrowheads="1"/>
          </p:cNvSpPr>
          <p:nvPr/>
        </p:nvSpPr>
        <p:spPr bwMode="auto">
          <a:xfrm>
            <a:off x="3979863" y="3038475"/>
            <a:ext cx="1454150" cy="366713"/>
          </a:xfrm>
          <a:prstGeom prst="rect">
            <a:avLst/>
          </a:prstGeom>
          <a:noFill/>
          <a:ln w="12700">
            <a:noFill/>
            <a:miter lim="800000"/>
            <a:headEnd/>
            <a:tailEnd/>
          </a:ln>
        </p:spPr>
        <p:txBody>
          <a:bodyPr wrap="none">
            <a:spAutoFit/>
          </a:bodyPr>
          <a:lstStyle/>
          <a:p>
            <a:r>
              <a:rPr lang="en-US" dirty="0">
                <a:solidFill>
                  <a:srgbClr val="CC0000"/>
                </a:solidFill>
                <a:latin typeface="Arial" pitchFamily="34" charset="0"/>
              </a:rPr>
              <a:t>2.0 mm/year</a:t>
            </a:r>
          </a:p>
        </p:txBody>
      </p:sp>
      <p:sp>
        <p:nvSpPr>
          <p:cNvPr id="184326" name="Text Box 6"/>
          <p:cNvSpPr txBox="1">
            <a:spLocks noChangeArrowheads="1"/>
          </p:cNvSpPr>
          <p:nvPr/>
        </p:nvSpPr>
        <p:spPr bwMode="auto">
          <a:xfrm>
            <a:off x="6265863" y="1438275"/>
            <a:ext cx="1454150" cy="366713"/>
          </a:xfrm>
          <a:prstGeom prst="rect">
            <a:avLst/>
          </a:prstGeom>
          <a:noFill/>
          <a:ln w="12700">
            <a:noFill/>
            <a:miter lim="800000"/>
            <a:headEnd/>
            <a:tailEnd/>
          </a:ln>
        </p:spPr>
        <p:txBody>
          <a:bodyPr wrap="none">
            <a:spAutoFit/>
          </a:bodyPr>
          <a:lstStyle/>
          <a:p>
            <a:r>
              <a:rPr lang="en-US">
                <a:solidFill>
                  <a:srgbClr val="CC0000"/>
                </a:solidFill>
                <a:latin typeface="Arial" pitchFamily="34" charset="0"/>
              </a:rPr>
              <a:t>3.2 mm/year</a:t>
            </a:r>
          </a:p>
        </p:txBody>
      </p:sp>
      <p:sp>
        <p:nvSpPr>
          <p:cNvPr id="184330" name="Line 10"/>
          <p:cNvSpPr>
            <a:spLocks noChangeShapeType="1"/>
          </p:cNvSpPr>
          <p:nvPr/>
        </p:nvSpPr>
        <p:spPr bwMode="auto">
          <a:xfrm flipV="1">
            <a:off x="1776413" y="1697038"/>
            <a:ext cx="6424612" cy="4313237"/>
          </a:xfrm>
          <a:prstGeom prst="line">
            <a:avLst/>
          </a:prstGeom>
          <a:noFill/>
          <a:ln w="57150">
            <a:solidFill>
              <a:srgbClr val="CC0000"/>
            </a:solidFill>
            <a:round/>
            <a:headEnd/>
            <a:tailEnd/>
          </a:ln>
        </p:spPr>
        <p:txBody>
          <a:bodyPr wrap="none" anchor="ctr"/>
          <a:lstStyle/>
          <a:p>
            <a:endParaRPr lang="en-US"/>
          </a:p>
        </p:txBody>
      </p:sp>
      <p:sp>
        <p:nvSpPr>
          <p:cNvPr id="184331" name="Line 11"/>
          <p:cNvSpPr>
            <a:spLocks noChangeShapeType="1"/>
          </p:cNvSpPr>
          <p:nvPr/>
        </p:nvSpPr>
        <p:spPr bwMode="auto">
          <a:xfrm flipV="1">
            <a:off x="4167188" y="2276475"/>
            <a:ext cx="3095625" cy="2590800"/>
          </a:xfrm>
          <a:prstGeom prst="line">
            <a:avLst/>
          </a:prstGeom>
          <a:noFill/>
          <a:ln w="57150">
            <a:solidFill>
              <a:srgbClr val="CC0000"/>
            </a:solidFill>
            <a:round/>
            <a:headEnd/>
            <a:tailEnd/>
          </a:ln>
        </p:spPr>
        <p:txBody>
          <a:bodyPr wrap="none" anchor="ctr"/>
          <a:lstStyle/>
          <a:p>
            <a:endParaRPr lang="en-US"/>
          </a:p>
        </p:txBody>
      </p:sp>
      <p:sp>
        <p:nvSpPr>
          <p:cNvPr id="184332" name="Line 12"/>
          <p:cNvSpPr>
            <a:spLocks noChangeShapeType="1"/>
          </p:cNvSpPr>
          <p:nvPr/>
        </p:nvSpPr>
        <p:spPr bwMode="auto">
          <a:xfrm flipV="1">
            <a:off x="7262813" y="1438275"/>
            <a:ext cx="773112" cy="1219200"/>
          </a:xfrm>
          <a:prstGeom prst="line">
            <a:avLst/>
          </a:prstGeom>
          <a:noFill/>
          <a:ln w="57150">
            <a:solidFill>
              <a:srgbClr val="CC0000"/>
            </a:solidFill>
            <a:round/>
            <a:headEnd/>
            <a:tailEnd/>
          </a:ln>
        </p:spPr>
        <p:txBody>
          <a:bodyPr wrap="none" anchor="ctr"/>
          <a:lstStyle/>
          <a:p>
            <a:endParaRPr lang="en-US"/>
          </a:p>
        </p:txBody>
      </p:sp>
      <p:sp>
        <p:nvSpPr>
          <p:cNvPr id="184333" name="Line 13"/>
          <p:cNvSpPr>
            <a:spLocks noChangeShapeType="1"/>
          </p:cNvSpPr>
          <p:nvPr/>
        </p:nvSpPr>
        <p:spPr bwMode="auto">
          <a:xfrm flipV="1">
            <a:off x="1543050" y="4562475"/>
            <a:ext cx="2693988" cy="1047750"/>
          </a:xfrm>
          <a:prstGeom prst="line">
            <a:avLst/>
          </a:prstGeom>
          <a:noFill/>
          <a:ln w="57150">
            <a:solidFill>
              <a:srgbClr val="CC0000"/>
            </a:solidFill>
            <a:round/>
            <a:headEnd/>
            <a:tailEnd/>
          </a:ln>
        </p:spPr>
        <p:txBody>
          <a:bodyPr wrap="none" anchor="ctr"/>
          <a:lstStyle/>
          <a:p>
            <a:endParaRPr lang="en-US"/>
          </a:p>
        </p:txBody>
      </p:sp>
      <p:sp>
        <p:nvSpPr>
          <p:cNvPr id="6158" name="Text Box 15"/>
          <p:cNvSpPr txBox="1">
            <a:spLocks noChangeArrowheads="1"/>
          </p:cNvSpPr>
          <p:nvPr/>
        </p:nvSpPr>
        <p:spPr bwMode="auto">
          <a:xfrm>
            <a:off x="0" y="242888"/>
            <a:ext cx="9144000" cy="584775"/>
          </a:xfrm>
          <a:prstGeom prst="rect">
            <a:avLst/>
          </a:prstGeom>
          <a:noFill/>
          <a:ln w="9525">
            <a:noFill/>
            <a:miter lim="800000"/>
            <a:headEnd/>
            <a:tailEnd/>
          </a:ln>
        </p:spPr>
        <p:txBody>
          <a:bodyPr>
            <a:spAutoFit/>
          </a:bodyPr>
          <a:lstStyle/>
          <a:p>
            <a:pPr algn="ctr"/>
            <a:r>
              <a:rPr lang="en-US" sz="3200" dirty="0">
                <a:solidFill>
                  <a:srgbClr val="FFC000"/>
                </a:solidFill>
                <a:effectLst>
                  <a:outerShdw blurRad="38100" dist="38100" dir="2700000" algn="tl">
                    <a:srgbClr val="000000">
                      <a:alpha val="43137"/>
                    </a:srgbClr>
                  </a:outerShdw>
                </a:effectLst>
                <a:latin typeface="Myriad Web Pro"/>
              </a:rPr>
              <a:t>Accelerating Sea Level Rise</a:t>
            </a:r>
            <a:endParaRPr lang="en-US" sz="3200" i="1" dirty="0">
              <a:solidFill>
                <a:srgbClr val="FFC000"/>
              </a:solidFill>
              <a:effectLst>
                <a:outerShdw blurRad="38100" dist="38100" dir="2700000" algn="tl">
                  <a:srgbClr val="000000">
                    <a:alpha val="43137"/>
                  </a:srgbClr>
                </a:outerShdw>
              </a:effectLst>
              <a:latin typeface="Myriad Web Pro"/>
            </a:endParaRPr>
          </a:p>
        </p:txBody>
      </p:sp>
      <p:sp>
        <p:nvSpPr>
          <p:cNvPr id="16" name="Rectangle 33"/>
          <p:cNvSpPr>
            <a:spLocks/>
          </p:cNvSpPr>
          <p:nvPr/>
        </p:nvSpPr>
        <p:spPr bwMode="auto">
          <a:xfrm>
            <a:off x="321469" y="6571134"/>
            <a:ext cx="228588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800" b="1" dirty="0">
                <a:solidFill>
                  <a:srgbClr val="FFFFFF">
                    <a:lumMod val="85000"/>
                  </a:srgbClr>
                </a:solidFill>
              </a:rPr>
              <a:t>Source: </a:t>
            </a:r>
            <a:r>
              <a:rPr lang="en-US" sz="800" dirty="0">
                <a:solidFill>
                  <a:srgbClr val="FFFFFF">
                    <a:lumMod val="85000"/>
                  </a:srgbClr>
                </a:solidFill>
                <a:latin typeface="Arial" pitchFamily="34" charset="0"/>
              </a:rPr>
              <a:t>Church and White 2006, GRL 33:L01602</a:t>
            </a:r>
            <a:endParaRPr lang="en-US" altLang="en-US" sz="800" b="1" dirty="0">
              <a:solidFill>
                <a:srgbClr val="FFFFFF">
                  <a:lumMod val="85000"/>
                </a:srgbClr>
              </a:solidFill>
            </a:endParaRPr>
          </a:p>
          <a:p>
            <a:pPr eaLnBrk="1" hangingPunct="1"/>
            <a:r>
              <a:rPr lang="en-US" sz="800" dirty="0">
                <a:solidFill>
                  <a:srgbClr val="FFFFFF">
                    <a:lumMod val="85000"/>
                  </a:srgbClr>
                </a:solidFill>
                <a:latin typeface="Arial" pitchFamily="34" charset="0"/>
              </a:rPr>
              <a:t>Courtesy R.S. </a:t>
            </a:r>
            <a:r>
              <a:rPr lang="en-US" sz="800" dirty="0" err="1">
                <a:solidFill>
                  <a:srgbClr val="FFFFFF">
                    <a:lumMod val="85000"/>
                  </a:srgbClr>
                </a:solidFill>
                <a:latin typeface="Arial" pitchFamily="34" charset="0"/>
              </a:rPr>
              <a:t>Nerem</a:t>
            </a:r>
            <a:endParaRPr lang="en-US" altLang="en-US" sz="800" b="1" dirty="0">
              <a:solidFill>
                <a:srgbClr val="FFFFFF">
                  <a:lumMod val="85000"/>
                </a:srgbClr>
              </a:solidFill>
            </a:endParaRPr>
          </a:p>
        </p:txBody>
      </p:sp>
    </p:spTree>
    <p:extLst>
      <p:ext uri="{BB962C8B-B14F-4D97-AF65-F5344CB8AC3E}">
        <p14:creationId xmlns:p14="http://schemas.microsoft.com/office/powerpoint/2010/main" val="2811122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330"/>
                                        </p:tgtEl>
                                        <p:attrNameLst>
                                          <p:attrName>style.visibility</p:attrName>
                                        </p:attrNameLst>
                                      </p:cBhvr>
                                      <p:to>
                                        <p:strVal val="visible"/>
                                      </p:to>
                                    </p:set>
                                    <p:animEffect transition="in" filter="wipe(left)">
                                      <p:cBhvr>
                                        <p:cTn id="7" dur="1000"/>
                                        <p:tgtEl>
                                          <p:spTgt spid="18433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4323"/>
                                        </p:tgtEl>
                                        <p:attrNameLst>
                                          <p:attrName>style.visibility</p:attrName>
                                        </p:attrNameLst>
                                      </p:cBhvr>
                                      <p:to>
                                        <p:strVal val="visible"/>
                                      </p:to>
                                    </p:set>
                                    <p:animEffect transition="in" filter="dissolve">
                                      <p:cBhvr>
                                        <p:cTn id="10" dur="1000"/>
                                        <p:tgtEl>
                                          <p:spTgt spid="18432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184330"/>
                                        </p:tgtEl>
                                      </p:cBhvr>
                                    </p:animEffect>
                                    <p:set>
                                      <p:cBhvr>
                                        <p:cTn id="15" dur="1" fill="hold">
                                          <p:stCondLst>
                                            <p:cond delay="499"/>
                                          </p:stCondLst>
                                        </p:cTn>
                                        <p:tgtEl>
                                          <p:spTgt spid="184330"/>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184323"/>
                                        </p:tgtEl>
                                      </p:cBhvr>
                                    </p:animEffect>
                                    <p:set>
                                      <p:cBhvr>
                                        <p:cTn id="18" dur="1" fill="hold">
                                          <p:stCondLst>
                                            <p:cond delay="499"/>
                                          </p:stCondLst>
                                        </p:cTn>
                                        <p:tgtEl>
                                          <p:spTgt spid="184323"/>
                                        </p:tgtEl>
                                        <p:attrNameLst>
                                          <p:attrName>style.visibility</p:attrName>
                                        </p:attrNameLst>
                                      </p:cBhvr>
                                      <p:to>
                                        <p:strVal val="hidden"/>
                                      </p:to>
                                    </p:se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184333"/>
                                        </p:tgtEl>
                                        <p:attrNameLst>
                                          <p:attrName>style.visibility</p:attrName>
                                        </p:attrNameLst>
                                      </p:cBhvr>
                                      <p:to>
                                        <p:strVal val="visible"/>
                                      </p:to>
                                    </p:set>
                                    <p:animEffect transition="in" filter="wipe(left)">
                                      <p:cBhvr>
                                        <p:cTn id="22" dur="1000"/>
                                        <p:tgtEl>
                                          <p:spTgt spid="184333"/>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184324"/>
                                        </p:tgtEl>
                                        <p:attrNameLst>
                                          <p:attrName>style.visibility</p:attrName>
                                        </p:attrNameLst>
                                      </p:cBhvr>
                                      <p:to>
                                        <p:strVal val="visible"/>
                                      </p:to>
                                    </p:set>
                                    <p:animEffect transition="in" filter="dissolve">
                                      <p:cBhvr>
                                        <p:cTn id="25" dur="1000"/>
                                        <p:tgtEl>
                                          <p:spTgt spid="1843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4331"/>
                                        </p:tgtEl>
                                        <p:attrNameLst>
                                          <p:attrName>style.visibility</p:attrName>
                                        </p:attrNameLst>
                                      </p:cBhvr>
                                      <p:to>
                                        <p:strVal val="visible"/>
                                      </p:to>
                                    </p:set>
                                    <p:animEffect transition="in" filter="wipe(left)">
                                      <p:cBhvr>
                                        <p:cTn id="30" dur="1000"/>
                                        <p:tgtEl>
                                          <p:spTgt spid="18433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84325"/>
                                        </p:tgtEl>
                                        <p:attrNameLst>
                                          <p:attrName>style.visibility</p:attrName>
                                        </p:attrNameLst>
                                      </p:cBhvr>
                                      <p:to>
                                        <p:strVal val="visible"/>
                                      </p:to>
                                    </p:set>
                                    <p:animEffect transition="in" filter="dissolve">
                                      <p:cBhvr>
                                        <p:cTn id="33" dur="1000"/>
                                        <p:tgtEl>
                                          <p:spTgt spid="18432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84332"/>
                                        </p:tgtEl>
                                        <p:attrNameLst>
                                          <p:attrName>style.visibility</p:attrName>
                                        </p:attrNameLst>
                                      </p:cBhvr>
                                      <p:to>
                                        <p:strVal val="visible"/>
                                      </p:to>
                                    </p:set>
                                    <p:animEffect transition="in" filter="wipe(left)">
                                      <p:cBhvr>
                                        <p:cTn id="38" dur="1000"/>
                                        <p:tgtEl>
                                          <p:spTgt spid="184332"/>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84326"/>
                                        </p:tgtEl>
                                        <p:attrNameLst>
                                          <p:attrName>style.visibility</p:attrName>
                                        </p:attrNameLst>
                                      </p:cBhvr>
                                      <p:to>
                                        <p:strVal val="visible"/>
                                      </p:to>
                                    </p:set>
                                    <p:animEffect transition="in" filter="dissolve">
                                      <p:cBhvr>
                                        <p:cTn id="41" dur="1000"/>
                                        <p:tgtEl>
                                          <p:spTgt spid="184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3" grpId="0"/>
      <p:bldP spid="184323" grpId="1"/>
      <p:bldP spid="184324" grpId="0"/>
      <p:bldP spid="184325" grpId="0"/>
      <p:bldP spid="184326" grpId="0"/>
      <p:bldP spid="184330" grpId="0" animBg="1"/>
      <p:bldP spid="184330" grpId="1" animBg="1"/>
      <p:bldP spid="184331" grpId="0" animBg="1"/>
      <p:bldP spid="184332" grpId="0" animBg="1"/>
      <p:bldP spid="1843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1"/>
          <p:cNvSpPr>
            <a:spLocks noGrp="1" noChangeArrowheads="1"/>
          </p:cNvSpPr>
          <p:nvPr>
            <p:ph type="title"/>
          </p:nvPr>
        </p:nvSpPr>
        <p:spPr>
          <a:xfrm>
            <a:off x="1275080" y="411481"/>
            <a:ext cx="6739467" cy="1128713"/>
          </a:xfrm>
        </p:spPr>
        <p:txBody>
          <a:bodyPr/>
          <a:lstStyle/>
          <a:p>
            <a:pPr eaLnBrk="1" hangingPunct="1"/>
            <a:r>
              <a:rPr lang="en-US" altLang="en-US" sz="3200" dirty="0"/>
              <a:t>September Arctic Sea Ice Extent </a:t>
            </a:r>
            <a:br>
              <a:rPr lang="en-US" altLang="en-US" sz="3200" dirty="0"/>
            </a:br>
            <a:r>
              <a:rPr lang="en-US" altLang="en-US" sz="3200" dirty="0"/>
              <a:t>1979 – 2012</a:t>
            </a:r>
          </a:p>
        </p:txBody>
      </p:sp>
      <p:sp>
        <p:nvSpPr>
          <p:cNvPr id="263171" name="Rectangle 2"/>
          <p:cNvSpPr>
            <a:spLocks noGrp="1" noChangeArrowheads="1"/>
          </p:cNvSpPr>
          <p:nvPr>
            <p:ph idx="1"/>
          </p:nvPr>
        </p:nvSpPr>
        <p:spPr/>
        <p:txBody>
          <a:bodyPr/>
          <a:lstStyle/>
          <a:p>
            <a:pPr marL="0" indent="0">
              <a:buNone/>
            </a:pPr>
            <a:r>
              <a:rPr lang="en-US" altLang="en-US" dirty="0"/>
              <a:t>																																													</a:t>
            </a:r>
          </a:p>
        </p:txBody>
      </p:sp>
      <p:graphicFrame>
        <p:nvGraphicFramePr>
          <p:cNvPr id="263172" name="Object 3"/>
          <p:cNvGraphicFramePr>
            <a:graphicFrameLocks/>
          </p:cNvGraphicFramePr>
          <p:nvPr>
            <p:extLst/>
          </p:nvPr>
        </p:nvGraphicFramePr>
        <p:xfrm>
          <a:off x="914400" y="1571625"/>
          <a:ext cx="7701855" cy="4455914"/>
        </p:xfrm>
        <a:graphic>
          <a:graphicData uri="http://schemas.openxmlformats.org/presentationml/2006/ole">
            <mc:AlternateContent xmlns:mc="http://schemas.openxmlformats.org/markup-compatibility/2006">
              <mc:Choice xmlns:v="urn:schemas-microsoft-com:vml" Requires="v">
                <p:oleObj spid="_x0000_s614440" r:id="rId4" imgW="10955461" imgH="6334293" progId="Excel.Chart.8">
                  <p:embed/>
                </p:oleObj>
              </mc:Choice>
              <mc:Fallback>
                <p:oleObj r:id="rId4" imgW="10955461" imgH="6334293"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571625"/>
                        <a:ext cx="7701855" cy="445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63173" name="Rectangle 4"/>
          <p:cNvSpPr>
            <a:spLocks/>
          </p:cNvSpPr>
          <p:nvPr/>
        </p:nvSpPr>
        <p:spPr bwMode="auto">
          <a:xfrm>
            <a:off x="321469" y="6574154"/>
            <a:ext cx="282288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b">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800" b="1" dirty="0">
                <a:solidFill>
                  <a:srgbClr val="FFFFFF">
                    <a:lumMod val="85000"/>
                  </a:srgbClr>
                </a:solidFill>
              </a:rPr>
              <a:t>Source: National Snow and Ice Data Center, October 2012</a:t>
            </a:r>
          </a:p>
        </p:txBody>
      </p:sp>
      <p:sp>
        <p:nvSpPr>
          <p:cNvPr id="263174" name="Rectangle 5"/>
          <p:cNvSpPr>
            <a:spLocks/>
          </p:cNvSpPr>
          <p:nvPr/>
        </p:nvSpPr>
        <p:spPr bwMode="auto">
          <a:xfrm rot="16200000">
            <a:off x="-444897" y="3739181"/>
            <a:ext cx="20518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300" dirty="0">
                <a:solidFill>
                  <a:srgbClr val="FFC000"/>
                </a:solidFill>
              </a:rPr>
              <a:t>Million Square Kilometers</a:t>
            </a:r>
          </a:p>
        </p:txBody>
      </p:sp>
      <p:sp>
        <p:nvSpPr>
          <p:cNvPr id="263175" name="Rectangle 6"/>
          <p:cNvSpPr>
            <a:spLocks/>
          </p:cNvSpPr>
          <p:nvPr/>
        </p:nvSpPr>
        <p:spPr bwMode="auto">
          <a:xfrm>
            <a:off x="1364859" y="6143625"/>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100">
                <a:solidFill>
                  <a:srgbClr val="FFC000"/>
                </a:solidFill>
              </a:rPr>
              <a:t>1979</a:t>
            </a:r>
          </a:p>
        </p:txBody>
      </p:sp>
      <p:sp>
        <p:nvSpPr>
          <p:cNvPr id="263176" name="Rectangle 7"/>
          <p:cNvSpPr>
            <a:spLocks/>
          </p:cNvSpPr>
          <p:nvPr/>
        </p:nvSpPr>
        <p:spPr bwMode="auto">
          <a:xfrm>
            <a:off x="1989937" y="6143625"/>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100">
                <a:solidFill>
                  <a:srgbClr val="FFC000"/>
                </a:solidFill>
              </a:rPr>
              <a:t>1982</a:t>
            </a:r>
          </a:p>
        </p:txBody>
      </p:sp>
      <p:sp>
        <p:nvSpPr>
          <p:cNvPr id="263177" name="Rectangle 8"/>
          <p:cNvSpPr>
            <a:spLocks/>
          </p:cNvSpPr>
          <p:nvPr/>
        </p:nvSpPr>
        <p:spPr bwMode="auto">
          <a:xfrm>
            <a:off x="2615015" y="6143625"/>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100">
                <a:solidFill>
                  <a:srgbClr val="FFC000"/>
                </a:solidFill>
              </a:rPr>
              <a:t>1985</a:t>
            </a:r>
          </a:p>
        </p:txBody>
      </p:sp>
      <p:sp>
        <p:nvSpPr>
          <p:cNvPr id="263178" name="Rectangle 9"/>
          <p:cNvSpPr>
            <a:spLocks/>
          </p:cNvSpPr>
          <p:nvPr/>
        </p:nvSpPr>
        <p:spPr bwMode="auto">
          <a:xfrm>
            <a:off x="3240094" y="6143625"/>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100">
                <a:solidFill>
                  <a:srgbClr val="FFC000"/>
                </a:solidFill>
              </a:rPr>
              <a:t>1988</a:t>
            </a:r>
          </a:p>
        </p:txBody>
      </p:sp>
      <p:sp>
        <p:nvSpPr>
          <p:cNvPr id="263179" name="Rectangle 10"/>
          <p:cNvSpPr>
            <a:spLocks/>
          </p:cNvSpPr>
          <p:nvPr/>
        </p:nvSpPr>
        <p:spPr bwMode="auto">
          <a:xfrm>
            <a:off x="3865172" y="6143625"/>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100">
                <a:solidFill>
                  <a:srgbClr val="FFC000"/>
                </a:solidFill>
              </a:rPr>
              <a:t>1991</a:t>
            </a:r>
          </a:p>
        </p:txBody>
      </p:sp>
      <p:sp>
        <p:nvSpPr>
          <p:cNvPr id="263180" name="Rectangle 11"/>
          <p:cNvSpPr>
            <a:spLocks/>
          </p:cNvSpPr>
          <p:nvPr/>
        </p:nvSpPr>
        <p:spPr bwMode="auto">
          <a:xfrm>
            <a:off x="4490250" y="6143625"/>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100">
                <a:solidFill>
                  <a:srgbClr val="FFC000"/>
                </a:solidFill>
              </a:rPr>
              <a:t>1994</a:t>
            </a:r>
          </a:p>
        </p:txBody>
      </p:sp>
      <p:sp>
        <p:nvSpPr>
          <p:cNvPr id="263181" name="Rectangle 12"/>
          <p:cNvSpPr>
            <a:spLocks/>
          </p:cNvSpPr>
          <p:nvPr/>
        </p:nvSpPr>
        <p:spPr bwMode="auto">
          <a:xfrm>
            <a:off x="5115328" y="6143625"/>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100">
                <a:solidFill>
                  <a:srgbClr val="FFC000"/>
                </a:solidFill>
              </a:rPr>
              <a:t>1997</a:t>
            </a:r>
          </a:p>
        </p:txBody>
      </p:sp>
      <p:sp>
        <p:nvSpPr>
          <p:cNvPr id="263182" name="Rectangle 13"/>
          <p:cNvSpPr>
            <a:spLocks/>
          </p:cNvSpPr>
          <p:nvPr/>
        </p:nvSpPr>
        <p:spPr bwMode="auto">
          <a:xfrm>
            <a:off x="5740406" y="6143625"/>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100">
                <a:solidFill>
                  <a:srgbClr val="FFC000"/>
                </a:solidFill>
              </a:rPr>
              <a:t>2000</a:t>
            </a:r>
          </a:p>
        </p:txBody>
      </p:sp>
      <p:sp>
        <p:nvSpPr>
          <p:cNvPr id="263183" name="Rectangle 14"/>
          <p:cNvSpPr>
            <a:spLocks/>
          </p:cNvSpPr>
          <p:nvPr/>
        </p:nvSpPr>
        <p:spPr bwMode="auto">
          <a:xfrm>
            <a:off x="6365484" y="6143625"/>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100">
                <a:solidFill>
                  <a:srgbClr val="FFC000"/>
                </a:solidFill>
              </a:rPr>
              <a:t>2003</a:t>
            </a:r>
          </a:p>
        </p:txBody>
      </p:sp>
      <p:sp>
        <p:nvSpPr>
          <p:cNvPr id="263184" name="Rectangle 15"/>
          <p:cNvSpPr>
            <a:spLocks/>
          </p:cNvSpPr>
          <p:nvPr/>
        </p:nvSpPr>
        <p:spPr bwMode="auto">
          <a:xfrm>
            <a:off x="6990562" y="6143625"/>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100">
                <a:solidFill>
                  <a:srgbClr val="FFC000"/>
                </a:solidFill>
              </a:rPr>
              <a:t>2006</a:t>
            </a:r>
          </a:p>
        </p:txBody>
      </p:sp>
      <p:sp>
        <p:nvSpPr>
          <p:cNvPr id="263185" name="Rectangle 16"/>
          <p:cNvSpPr>
            <a:spLocks/>
          </p:cNvSpPr>
          <p:nvPr/>
        </p:nvSpPr>
        <p:spPr bwMode="auto">
          <a:xfrm>
            <a:off x="7615640" y="6143625"/>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100">
                <a:solidFill>
                  <a:srgbClr val="FFC000"/>
                </a:solidFill>
              </a:rPr>
              <a:t>2009</a:t>
            </a:r>
          </a:p>
        </p:txBody>
      </p:sp>
      <p:sp>
        <p:nvSpPr>
          <p:cNvPr id="263186" name="Rectangle 17"/>
          <p:cNvSpPr>
            <a:spLocks/>
          </p:cNvSpPr>
          <p:nvPr/>
        </p:nvSpPr>
        <p:spPr bwMode="auto">
          <a:xfrm>
            <a:off x="8240719" y="6143625"/>
            <a:ext cx="31418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eaLnBrk="1" hangingPunct="1">
              <a:spcBef>
                <a:spcPct val="0"/>
              </a:spcBef>
            </a:pPr>
            <a:r>
              <a:rPr lang="en-US" altLang="en-US" sz="1100">
                <a:solidFill>
                  <a:srgbClr val="FFC000"/>
                </a:solidFill>
              </a:rPr>
              <a:t>2012</a:t>
            </a:r>
          </a:p>
        </p:txBody>
      </p:sp>
      <p:grpSp>
        <p:nvGrpSpPr>
          <p:cNvPr id="2" name="Group 20"/>
          <p:cNvGrpSpPr>
            <a:grpSpLocks/>
          </p:cNvGrpSpPr>
          <p:nvPr/>
        </p:nvGrpSpPr>
        <p:grpSpPr bwMode="auto">
          <a:xfrm>
            <a:off x="6250781" y="1982391"/>
            <a:ext cx="2255862" cy="215429"/>
            <a:chOff x="0" y="0"/>
            <a:chExt cx="2021" cy="193"/>
          </a:xfrm>
        </p:grpSpPr>
        <p:sp>
          <p:nvSpPr>
            <p:cNvPr id="263195" name="Line 18"/>
            <p:cNvSpPr>
              <a:spLocks noChangeShapeType="1"/>
            </p:cNvSpPr>
            <p:nvPr/>
          </p:nvSpPr>
          <p:spPr bwMode="auto">
            <a:xfrm>
              <a:off x="0" y="104"/>
              <a:ext cx="347" cy="0"/>
            </a:xfrm>
            <a:prstGeom prst="line">
              <a:avLst/>
            </a:prstGeom>
            <a:noFill/>
            <a:ln w="50800">
              <a:solidFill>
                <a:srgbClr val="DD181A"/>
              </a:solidFill>
              <a:miter lim="800000"/>
              <a:headEnd/>
              <a:tailEnd/>
            </a:ln>
            <a:effectLst>
              <a:outerShdw dist="38099" dir="5400000" algn="ctr" rotWithShape="0">
                <a:schemeClr val="bg2">
                  <a:alpha val="79999"/>
                </a:schemeClr>
              </a:outerShdw>
            </a:effectLst>
            <a:extLst>
              <a:ext uri="{909E8E84-426E-40DD-AFC4-6F175D3DCCD1}">
                <a14:hiddenFill xmlns:a14="http://schemas.microsoft.com/office/drawing/2010/main">
                  <a:noFill/>
                </a14:hiddenFill>
              </a:ext>
            </a:extLst>
          </p:spPr>
          <p:txBody>
            <a:bodyPr lIns="0" tIns="0" rIns="0" bIns="0"/>
            <a:lstStyle/>
            <a:p>
              <a:endParaRPr lang="en-US"/>
            </a:p>
          </p:txBody>
        </p:sp>
        <p:sp>
          <p:nvSpPr>
            <p:cNvPr id="263196" name="Rectangle 19"/>
            <p:cNvSpPr>
              <a:spLocks/>
            </p:cNvSpPr>
            <p:nvPr/>
          </p:nvSpPr>
          <p:spPr bwMode="auto">
            <a:xfrm>
              <a:off x="408" y="0"/>
              <a:ext cx="1613"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September ice extent</a:t>
              </a:r>
            </a:p>
          </p:txBody>
        </p:sp>
      </p:grpSp>
      <p:grpSp>
        <p:nvGrpSpPr>
          <p:cNvPr id="3" name="Group 23"/>
          <p:cNvGrpSpPr>
            <a:grpSpLocks/>
          </p:cNvGrpSpPr>
          <p:nvPr/>
        </p:nvGrpSpPr>
        <p:grpSpPr bwMode="auto">
          <a:xfrm>
            <a:off x="6250781" y="2241352"/>
            <a:ext cx="942083" cy="215429"/>
            <a:chOff x="0" y="0"/>
            <a:chExt cx="844" cy="193"/>
          </a:xfrm>
        </p:grpSpPr>
        <p:sp>
          <p:nvSpPr>
            <p:cNvPr id="263193" name="Line 21"/>
            <p:cNvSpPr>
              <a:spLocks noChangeShapeType="1"/>
            </p:cNvSpPr>
            <p:nvPr/>
          </p:nvSpPr>
          <p:spPr bwMode="auto">
            <a:xfrm>
              <a:off x="0" y="104"/>
              <a:ext cx="347" cy="0"/>
            </a:xfrm>
            <a:prstGeom prst="line">
              <a:avLst/>
            </a:prstGeom>
            <a:noFill/>
            <a:ln w="38100">
              <a:solidFill>
                <a:srgbClr val="8C9999"/>
              </a:solidFill>
              <a:prstDash val="sysDot"/>
              <a:miter lim="800000"/>
              <a:headEnd/>
              <a:tailEnd/>
            </a:ln>
            <a:effectLst>
              <a:outerShdw dist="38099" dir="5400000" algn="ctr" rotWithShape="0">
                <a:schemeClr val="bg2">
                  <a:alpha val="79999"/>
                </a:schemeClr>
              </a:outerShdw>
            </a:effectLst>
            <a:extLst>
              <a:ext uri="{909E8E84-426E-40DD-AFC4-6F175D3DCCD1}">
                <a14:hiddenFill xmlns:a14="http://schemas.microsoft.com/office/drawing/2010/main">
                  <a:noFill/>
                </a14:hiddenFill>
              </a:ext>
            </a:extLst>
          </p:spPr>
          <p:txBody>
            <a:bodyPr lIns="0" tIns="0" rIns="0" bIns="0"/>
            <a:lstStyle/>
            <a:p>
              <a:endParaRPr lang="en-US"/>
            </a:p>
          </p:txBody>
        </p:sp>
        <p:sp>
          <p:nvSpPr>
            <p:cNvPr id="263194" name="Rectangle 22"/>
            <p:cNvSpPr>
              <a:spLocks/>
            </p:cNvSpPr>
            <p:nvPr/>
          </p:nvSpPr>
          <p:spPr bwMode="auto">
            <a:xfrm>
              <a:off x="408" y="0"/>
              <a:ext cx="436" cy="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Trend</a:t>
              </a:r>
            </a:p>
          </p:txBody>
        </p:sp>
      </p:grpSp>
      <p:sp>
        <p:nvSpPr>
          <p:cNvPr id="331800" name="Rectangle 24"/>
          <p:cNvSpPr>
            <a:spLocks/>
          </p:cNvSpPr>
          <p:nvPr/>
        </p:nvSpPr>
        <p:spPr bwMode="auto">
          <a:xfrm>
            <a:off x="6777633" y="5402461"/>
            <a:ext cx="1419820" cy="23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r>
              <a:rPr lang="en-US" altLang="en-US" sz="1400">
                <a:solidFill>
                  <a:srgbClr val="FFC000"/>
                </a:solidFill>
              </a:rPr>
              <a:t>New record low</a:t>
            </a:r>
          </a:p>
        </p:txBody>
      </p:sp>
      <p:sp>
        <p:nvSpPr>
          <p:cNvPr id="331801" name="Freeform 25"/>
          <p:cNvSpPr>
            <a:spLocks/>
          </p:cNvSpPr>
          <p:nvPr/>
        </p:nvSpPr>
        <p:spPr bwMode="auto">
          <a:xfrm>
            <a:off x="1305967" y="1785938"/>
            <a:ext cx="7031013" cy="3714750"/>
          </a:xfrm>
          <a:custGeom>
            <a:avLst/>
            <a:gdLst>
              <a:gd name="T0" fmla="*/ 0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2147483647 w 21600"/>
              <a:gd name="T27" fmla="*/ 2147483647 h 21600"/>
              <a:gd name="T28" fmla="*/ 2147483647 w 21600"/>
              <a:gd name="T29" fmla="*/ 2147483647 h 21600"/>
              <a:gd name="T30" fmla="*/ 2147483647 w 21600"/>
              <a:gd name="T31" fmla="*/ 2147483647 h 21600"/>
              <a:gd name="T32" fmla="*/ 2147483647 w 21600"/>
              <a:gd name="T33" fmla="*/ 2147483647 h 21600"/>
              <a:gd name="T34" fmla="*/ 2147483647 w 21600"/>
              <a:gd name="T35" fmla="*/ 0 h 21600"/>
              <a:gd name="T36" fmla="*/ 2147483647 w 21600"/>
              <a:gd name="T37" fmla="*/ 2147483647 h 21600"/>
              <a:gd name="T38" fmla="*/ 2147483647 w 21600"/>
              <a:gd name="T39" fmla="*/ 2147483647 h 21600"/>
              <a:gd name="T40" fmla="*/ 2147483647 w 21600"/>
              <a:gd name="T41" fmla="*/ 2147483647 h 21600"/>
              <a:gd name="T42" fmla="*/ 2147483647 w 21600"/>
              <a:gd name="T43" fmla="*/ 2147483647 h 21600"/>
              <a:gd name="T44" fmla="*/ 2147483647 w 21600"/>
              <a:gd name="T45" fmla="*/ 2147483647 h 21600"/>
              <a:gd name="T46" fmla="*/ 2147483647 w 21600"/>
              <a:gd name="T47" fmla="*/ 2147483647 h 21600"/>
              <a:gd name="T48" fmla="*/ 2147483647 w 21600"/>
              <a:gd name="T49" fmla="*/ 2147483647 h 21600"/>
              <a:gd name="T50" fmla="*/ 2147483647 w 21600"/>
              <a:gd name="T51" fmla="*/ 2147483647 h 21600"/>
              <a:gd name="T52" fmla="*/ 2147483647 w 21600"/>
              <a:gd name="T53" fmla="*/ 2147483647 h 21600"/>
              <a:gd name="T54" fmla="*/ 2147483647 w 21600"/>
              <a:gd name="T55" fmla="*/ 2147483647 h 21600"/>
              <a:gd name="T56" fmla="*/ 2147483647 w 21600"/>
              <a:gd name="T57" fmla="*/ 2147483647 h 21600"/>
              <a:gd name="T58" fmla="*/ 2147483647 w 21600"/>
              <a:gd name="T59" fmla="*/ 2147483647 h 21600"/>
              <a:gd name="T60" fmla="*/ 2147483647 w 21600"/>
              <a:gd name="T61" fmla="*/ 2147483647 h 21600"/>
              <a:gd name="T62" fmla="*/ 2147483647 w 21600"/>
              <a:gd name="T63" fmla="*/ 2147483647 h 21600"/>
              <a:gd name="T64" fmla="*/ 2147483647 w 21600"/>
              <a:gd name="T65" fmla="*/ 2147483647 h 21600"/>
              <a:gd name="T66" fmla="*/ 2147483647 w 21600"/>
              <a:gd name="T67" fmla="*/ 2147483647 h 2160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1600" h="21600">
                <a:moveTo>
                  <a:pt x="0" y="3527"/>
                </a:moveTo>
                <a:lnTo>
                  <a:pt x="658" y="206"/>
                </a:lnTo>
                <a:lnTo>
                  <a:pt x="1318" y="3324"/>
                </a:lnTo>
                <a:lnTo>
                  <a:pt x="1976" y="2289"/>
                </a:lnTo>
                <a:lnTo>
                  <a:pt x="2609" y="1874"/>
                </a:lnTo>
                <a:lnTo>
                  <a:pt x="3295" y="3743"/>
                </a:lnTo>
                <a:lnTo>
                  <a:pt x="3898" y="4885"/>
                </a:lnTo>
                <a:lnTo>
                  <a:pt x="4584" y="1822"/>
                </a:lnTo>
                <a:lnTo>
                  <a:pt x="5187" y="2133"/>
                </a:lnTo>
                <a:lnTo>
                  <a:pt x="5903" y="2081"/>
                </a:lnTo>
                <a:lnTo>
                  <a:pt x="6534" y="4418"/>
                </a:lnTo>
                <a:lnTo>
                  <a:pt x="7165" y="8364"/>
                </a:lnTo>
                <a:lnTo>
                  <a:pt x="7852" y="6804"/>
                </a:lnTo>
                <a:lnTo>
                  <a:pt x="8511" y="1768"/>
                </a:lnTo>
                <a:lnTo>
                  <a:pt x="9196" y="7116"/>
                </a:lnTo>
                <a:lnTo>
                  <a:pt x="9830" y="3637"/>
                </a:lnTo>
                <a:lnTo>
                  <a:pt x="10458" y="8933"/>
                </a:lnTo>
                <a:lnTo>
                  <a:pt x="11143" y="0"/>
                </a:lnTo>
                <a:lnTo>
                  <a:pt x="11774" y="5812"/>
                </a:lnTo>
                <a:lnTo>
                  <a:pt x="12435" y="6746"/>
                </a:lnTo>
                <a:lnTo>
                  <a:pt x="13093" y="8356"/>
                </a:lnTo>
                <a:lnTo>
                  <a:pt x="13808" y="7946"/>
                </a:lnTo>
                <a:lnTo>
                  <a:pt x="14408" y="5867"/>
                </a:lnTo>
                <a:lnTo>
                  <a:pt x="15039" y="9813"/>
                </a:lnTo>
                <a:lnTo>
                  <a:pt x="15697" y="8827"/>
                </a:lnTo>
                <a:lnTo>
                  <a:pt x="16329" y="9242"/>
                </a:lnTo>
                <a:lnTo>
                  <a:pt x="17017" y="11735"/>
                </a:lnTo>
                <a:lnTo>
                  <a:pt x="17703" y="9969"/>
                </a:lnTo>
                <a:lnTo>
                  <a:pt x="18335" y="18179"/>
                </a:lnTo>
                <a:lnTo>
                  <a:pt x="19021" y="15998"/>
                </a:lnTo>
                <a:lnTo>
                  <a:pt x="19652" y="12675"/>
                </a:lnTo>
                <a:lnTo>
                  <a:pt x="20311" y="15008"/>
                </a:lnTo>
                <a:lnTo>
                  <a:pt x="20969" y="16563"/>
                </a:lnTo>
                <a:lnTo>
                  <a:pt x="21600" y="21600"/>
                </a:lnTo>
              </a:path>
            </a:pathLst>
          </a:custGeom>
          <a:noFill/>
          <a:ln w="50800" cap="flat">
            <a:solidFill>
              <a:srgbClr val="DD181A"/>
            </a:solidFill>
            <a:prstDash val="solid"/>
            <a:miter lim="800000"/>
            <a:headEnd type="none" w="med" len="med"/>
            <a:tailEnd type="none" w="med" len="med"/>
          </a:ln>
          <a:effectLst>
            <a:outerShdw dist="38099" dir="5400000" algn="ctr" rotWithShape="0">
              <a:schemeClr val="bg2">
                <a:alpha val="79999"/>
              </a:schemeClr>
            </a:outerShdw>
          </a:effectLst>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31802" name="Line 26"/>
          <p:cNvSpPr>
            <a:spLocks noChangeShapeType="1"/>
          </p:cNvSpPr>
          <p:nvPr/>
        </p:nvSpPr>
        <p:spPr bwMode="auto">
          <a:xfrm>
            <a:off x="1303734" y="1723430"/>
            <a:ext cx="7023199" cy="2635374"/>
          </a:xfrm>
          <a:prstGeom prst="line">
            <a:avLst/>
          </a:prstGeom>
          <a:noFill/>
          <a:ln w="38100">
            <a:solidFill>
              <a:srgbClr val="8C9999"/>
            </a:solidFill>
            <a:prstDash val="sysDot"/>
            <a:miter lim="800000"/>
            <a:headEnd/>
            <a:tailEnd/>
          </a:ln>
          <a:effectLst>
            <a:outerShdw dist="38099" dir="5400000" algn="ctr" rotWithShape="0">
              <a:schemeClr val="bg2">
                <a:alpha val="79999"/>
              </a:schemeClr>
            </a:outerShdw>
          </a:effectLst>
          <a:extLst>
            <a:ext uri="{909E8E84-426E-40DD-AFC4-6F175D3DCCD1}">
              <a14:hiddenFill xmlns:a14="http://schemas.microsoft.com/office/drawing/2010/main">
                <a:noFill/>
              </a14:hiddenFill>
            </a:ext>
          </a:extLst>
        </p:spPr>
        <p:txBody>
          <a:bodyPr lIns="0" tIns="0" rIns="0" bIns="0"/>
          <a:lstStyle/>
          <a:p>
            <a:endParaRPr lang="en-US"/>
          </a:p>
        </p:txBody>
      </p:sp>
      <p:sp>
        <p:nvSpPr>
          <p:cNvPr id="331803" name="Oval 27"/>
          <p:cNvSpPr>
            <a:spLocks/>
          </p:cNvSpPr>
          <p:nvPr/>
        </p:nvSpPr>
        <p:spPr bwMode="auto">
          <a:xfrm>
            <a:off x="8268891" y="5447110"/>
            <a:ext cx="133945" cy="133945"/>
          </a:xfrm>
          <a:prstGeom prst="ellipse">
            <a:avLst/>
          </a:prstGeom>
          <a:solidFill>
            <a:srgbClr val="DD181A"/>
          </a:solidFill>
          <a:ln w="25400">
            <a:solidFill>
              <a:schemeClr val="tx1"/>
            </a:solidFill>
            <a:miter lim="800000"/>
            <a:headEnd/>
            <a:tailEnd/>
          </a:ln>
        </p:spPr>
        <p:txBody>
          <a:bodyPr lIns="0" tIns="0" rIns="0" bIns="0"/>
          <a:lstStyle>
            <a:lvl1pPr algn="ctr" eaLnBrk="0" hangingPunct="0">
              <a:spcBef>
                <a:spcPts val="4000"/>
              </a:spcBef>
              <a:defRPr sz="3200">
                <a:solidFill>
                  <a:srgbClr val="8C9999"/>
                </a:solidFill>
                <a:latin typeface="Arial Bold" pitchFamily="34" charset="0"/>
                <a:ea typeface="ヒラギノ角ゴ ProN W6"/>
                <a:cs typeface="ヒラギノ角ゴ ProN W6"/>
                <a:sym typeface="Arial Bold" pitchFamily="34" charset="0"/>
              </a:defRPr>
            </a:lvl1pPr>
            <a:lvl2pPr marL="742950" indent="-285750" eaLnBrk="0" hangingPunct="0">
              <a:spcBef>
                <a:spcPts val="1400"/>
              </a:spcBef>
              <a:buSzPct val="60000"/>
              <a:buFont typeface="Arial" pitchFamily="34" charset="0"/>
              <a:buChar char="•"/>
              <a:defRPr sz="3600">
                <a:solidFill>
                  <a:schemeClr val="tx1"/>
                </a:solidFill>
                <a:latin typeface="Arial" pitchFamily="34" charset="0"/>
                <a:ea typeface="ヒラギノ角ゴ ProN W3"/>
                <a:cs typeface="ヒラギノ角ゴ ProN W3"/>
                <a:sym typeface="Arial" pitchFamily="34" charset="0"/>
              </a:defRPr>
            </a:lvl2pPr>
            <a:lvl3pPr marL="1143000" indent="-228600" eaLnBrk="0" hangingPunct="0">
              <a:spcBef>
                <a:spcPts val="1200"/>
              </a:spcBef>
              <a:buSzPct val="80000"/>
              <a:buFont typeface="Arial" pitchFamily="34" charset="0"/>
              <a:buChar char="–"/>
              <a:defRPr sz="3200">
                <a:solidFill>
                  <a:schemeClr val="tx1"/>
                </a:solidFill>
                <a:latin typeface="Arial" pitchFamily="34" charset="0"/>
                <a:ea typeface="ヒラギノ角ゴ ProN W3"/>
                <a:cs typeface="ヒラギノ角ゴ ProN W3"/>
                <a:sym typeface="Arial" pitchFamily="34" charset="0"/>
              </a:defRPr>
            </a:lvl3pPr>
            <a:lvl4pPr marL="1600200" indent="-228600" eaLnBrk="0" hangingPunct="0">
              <a:spcBef>
                <a:spcPts val="1000"/>
              </a:spcBef>
              <a:buSzPct val="80000"/>
              <a:buFont typeface="Arial" pitchFamily="34" charset="0"/>
              <a:buChar char="–"/>
              <a:defRPr sz="2800">
                <a:solidFill>
                  <a:schemeClr val="tx1"/>
                </a:solidFill>
                <a:latin typeface="Arial" pitchFamily="34" charset="0"/>
                <a:ea typeface="ヒラギノ角ゴ ProN W3"/>
                <a:cs typeface="ヒラギノ角ゴ ProN W3"/>
                <a:sym typeface="Arial" pitchFamily="34" charset="0"/>
              </a:defRPr>
            </a:lvl4pPr>
            <a:lvl5pPr marL="2057400" indent="-228600" eaLnBrk="0" hangingPunct="0">
              <a:spcBef>
                <a:spcPts val="1000"/>
              </a:spcBef>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5pPr>
            <a:lvl6pPr marL="25146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6pPr>
            <a:lvl7pPr marL="29718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7pPr>
            <a:lvl8pPr marL="34290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8pPr>
            <a:lvl9pPr marL="3886200" indent="-228600" eaLnBrk="0" fontAlgn="base" hangingPunct="0">
              <a:spcBef>
                <a:spcPts val="1000"/>
              </a:spcBef>
              <a:spcAft>
                <a:spcPct val="0"/>
              </a:spcAft>
              <a:buSzPct val="80000"/>
              <a:buFont typeface="Arial" pitchFamily="34" charset="0"/>
              <a:buChar char="–"/>
              <a:defRPr sz="2400">
                <a:solidFill>
                  <a:schemeClr val="tx1"/>
                </a:solidFill>
                <a:latin typeface="Arial" pitchFamily="34" charset="0"/>
                <a:ea typeface="ヒラギノ角ゴ ProN W3"/>
                <a:cs typeface="ヒラギノ角ゴ ProN W3"/>
                <a:sym typeface="Arial" pitchFamily="34" charset="0"/>
              </a:defRPr>
            </a:lvl9pPr>
          </a:lstStyle>
          <a:p>
            <a:pPr algn="l" eaLnBrk="1" hangingPunct="1">
              <a:spcBef>
                <a:spcPct val="0"/>
              </a:spcBef>
            </a:pPr>
            <a:endParaRPr lang="en-US" altLang="en-US" sz="1400">
              <a:solidFill>
                <a:srgbClr val="FFFFFF"/>
              </a:solidFill>
            </a:endParaRPr>
          </a:p>
        </p:txBody>
      </p:sp>
    </p:spTree>
    <p:extLst>
      <p:ext uri="{BB962C8B-B14F-4D97-AF65-F5344CB8AC3E}">
        <p14:creationId xmlns:p14="http://schemas.microsoft.com/office/powerpoint/2010/main" val="64065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31801"/>
                                        </p:tgtEl>
                                        <p:attrNameLst>
                                          <p:attrName>style.visibility</p:attrName>
                                        </p:attrNameLst>
                                      </p:cBhvr>
                                      <p:to>
                                        <p:strVal val="visible"/>
                                      </p:to>
                                    </p:set>
                                    <p:animEffect transition="in" filter="wipe(left)">
                                      <p:cBhvr>
                                        <p:cTn id="7" dur="3000"/>
                                        <p:tgtEl>
                                          <p:spTgt spid="331801"/>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childTnLst>
                          </p:cTn>
                        </p:par>
                        <p:par>
                          <p:cTn id="11" fill="hold" nodeType="afterGroup">
                            <p:stCondLst>
                              <p:cond delay="3000"/>
                            </p:stCondLst>
                            <p:childTnLst>
                              <p:par>
                                <p:cTn id="12" presetID="23" presetClass="entr" presetSubtype="16" fill="hold" grpId="0" nodeType="afterEffect">
                                  <p:stCondLst>
                                    <p:cond delay="0"/>
                                  </p:stCondLst>
                                  <p:childTnLst>
                                    <p:set>
                                      <p:cBhvr>
                                        <p:cTn id="13" dur="1" fill="hold">
                                          <p:stCondLst>
                                            <p:cond delay="0"/>
                                          </p:stCondLst>
                                        </p:cTn>
                                        <p:tgtEl>
                                          <p:spTgt spid="331803"/>
                                        </p:tgtEl>
                                        <p:attrNameLst>
                                          <p:attrName>style.visibility</p:attrName>
                                        </p:attrNameLst>
                                      </p:cBhvr>
                                      <p:to>
                                        <p:strVal val="visible"/>
                                      </p:to>
                                    </p:set>
                                    <p:anim calcmode="lin" valueType="num">
                                      <p:cBhvr>
                                        <p:cTn id="14" dur="1000" fill="hold"/>
                                        <p:tgtEl>
                                          <p:spTgt spid="331803"/>
                                        </p:tgtEl>
                                        <p:attrNameLst>
                                          <p:attrName>ppt_w</p:attrName>
                                        </p:attrNameLst>
                                      </p:cBhvr>
                                      <p:tavLst>
                                        <p:tav tm="0">
                                          <p:val>
                                            <p:fltVal val="0"/>
                                          </p:val>
                                        </p:tav>
                                        <p:tav tm="100000">
                                          <p:val>
                                            <p:strVal val="#ppt_w"/>
                                          </p:val>
                                        </p:tav>
                                      </p:tavLst>
                                    </p:anim>
                                    <p:anim calcmode="lin" valueType="num">
                                      <p:cBhvr>
                                        <p:cTn id="15" dur="1000" fill="hold"/>
                                        <p:tgtEl>
                                          <p:spTgt spid="331803"/>
                                        </p:tgtEl>
                                        <p:attrNameLst>
                                          <p:attrName>ppt_h</p:attrName>
                                        </p:attrNameLst>
                                      </p:cBhvr>
                                      <p:tavLst>
                                        <p:tav tm="0">
                                          <p:val>
                                            <p:fltVal val="0"/>
                                          </p:val>
                                        </p:tav>
                                        <p:tav tm="100000">
                                          <p:val>
                                            <p:strVal val="#ppt_h"/>
                                          </p:val>
                                        </p:tav>
                                      </p:tavLst>
                                    </p:anim>
                                  </p:childTnLst>
                                </p:cTn>
                              </p:par>
                              <p:par>
                                <p:cTn id="16" presetID="10" presetClass="entr" presetSubtype="0" fill="hold" grpId="0" nodeType="withEffect">
                                  <p:stCondLst>
                                    <p:cond delay="500"/>
                                  </p:stCondLst>
                                  <p:childTnLst>
                                    <p:set>
                                      <p:cBhvr>
                                        <p:cTn id="17" dur="1" fill="hold">
                                          <p:stCondLst>
                                            <p:cond delay="0"/>
                                          </p:stCondLst>
                                        </p:cTn>
                                        <p:tgtEl>
                                          <p:spTgt spid="331800"/>
                                        </p:tgtEl>
                                        <p:attrNameLst>
                                          <p:attrName>style.visibility</p:attrName>
                                        </p:attrNameLst>
                                      </p:cBhvr>
                                      <p:to>
                                        <p:strVal val="visible"/>
                                      </p:to>
                                    </p:set>
                                    <p:animEffect transition="in" filter="fade">
                                      <p:cBhvr>
                                        <p:cTn id="18" dur="1000"/>
                                        <p:tgtEl>
                                          <p:spTgt spid="331800"/>
                                        </p:tgtEl>
                                      </p:cBhvr>
                                    </p:animEffect>
                                  </p:childTnLst>
                                </p:cTn>
                              </p:par>
                            </p:childTnLst>
                          </p:cTn>
                        </p:par>
                        <p:par>
                          <p:cTn id="19" fill="hold" nodeType="afterGroup">
                            <p:stCondLst>
                              <p:cond delay="4500"/>
                            </p:stCondLst>
                            <p:childTnLst>
                              <p:par>
                                <p:cTn id="20" presetID="22" presetClass="entr" presetSubtype="8" fill="hold" grpId="0" nodeType="afterEffect">
                                  <p:stCondLst>
                                    <p:cond delay="0"/>
                                  </p:stCondLst>
                                  <p:childTnLst>
                                    <p:set>
                                      <p:cBhvr>
                                        <p:cTn id="21" dur="1" fill="hold">
                                          <p:stCondLst>
                                            <p:cond delay="0"/>
                                          </p:stCondLst>
                                        </p:cTn>
                                        <p:tgtEl>
                                          <p:spTgt spid="331802"/>
                                        </p:tgtEl>
                                        <p:attrNameLst>
                                          <p:attrName>style.visibility</p:attrName>
                                        </p:attrNameLst>
                                      </p:cBhvr>
                                      <p:to>
                                        <p:strVal val="visible"/>
                                      </p:to>
                                    </p:set>
                                    <p:animEffect transition="in" filter="wipe(left)">
                                      <p:cBhvr>
                                        <p:cTn id="22" dur="2000"/>
                                        <p:tgtEl>
                                          <p:spTgt spid="331802"/>
                                        </p:tgtEl>
                                      </p:cBhvr>
                                    </p:animEffect>
                                  </p:childTnLst>
                                </p:cTn>
                              </p:par>
                              <p:par>
                                <p:cTn id="23" presetID="10"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800" grpId="0" autoUpdateAnimBg="0"/>
      <p:bldP spid="331801" grpId="0" animBg="1"/>
      <p:bldP spid="331802" grpId="0" animBg="1"/>
      <p:bldP spid="33180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30"/>
            <a:ext cx="9144000" cy="6095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66243" name="Rectangle 2"/>
          <p:cNvSpPr>
            <a:spLocks/>
          </p:cNvSpPr>
          <p:nvPr/>
        </p:nvSpPr>
        <p:spPr bwMode="auto">
          <a:xfrm>
            <a:off x="410766" y="759023"/>
            <a:ext cx="1823814" cy="33109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26788" tIns="26788" rIns="26788" bIns="26788">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spcBef>
                <a:spcPts val="984"/>
              </a:spcBef>
            </a:pPr>
            <a:r>
              <a:rPr lang="en-US" altLang="en-US" sz="1800" dirty="0">
                <a:solidFill>
                  <a:srgbClr val="FFC000"/>
                </a:solidFill>
              </a:rPr>
              <a:t>September 2012</a:t>
            </a:r>
          </a:p>
        </p:txBody>
      </p:sp>
      <p:sp>
        <p:nvSpPr>
          <p:cNvPr id="266244" name="Rectangle 3"/>
          <p:cNvSpPr>
            <a:spLocks/>
          </p:cNvSpPr>
          <p:nvPr/>
        </p:nvSpPr>
        <p:spPr bwMode="auto">
          <a:xfrm>
            <a:off x="321469" y="6574154"/>
            <a:ext cx="1630254"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b">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800" b="1">
                <a:solidFill>
                  <a:srgbClr val="4B5051"/>
                </a:solidFill>
              </a:rPr>
              <a:t>Source: NASA Earth Observatory</a:t>
            </a:r>
          </a:p>
        </p:txBody>
      </p:sp>
      <p:grpSp>
        <p:nvGrpSpPr>
          <p:cNvPr id="2" name="Group 6"/>
          <p:cNvGrpSpPr>
            <a:grpSpLocks/>
          </p:cNvGrpSpPr>
          <p:nvPr/>
        </p:nvGrpSpPr>
        <p:grpSpPr bwMode="auto">
          <a:xfrm>
            <a:off x="15626" y="6695"/>
            <a:ext cx="9144000" cy="6095623"/>
            <a:chOff x="14" y="14"/>
            <a:chExt cx="8192" cy="5461"/>
          </a:xfrm>
        </p:grpSpPr>
        <p:pic>
          <p:nvPicPr>
            <p:cNvPr id="26625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 y="14"/>
              <a:ext cx="8192" cy="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66252" name="Rectangle 5"/>
            <p:cNvSpPr>
              <a:spLocks/>
            </p:cNvSpPr>
            <p:nvPr/>
          </p:nvSpPr>
          <p:spPr bwMode="auto">
            <a:xfrm>
              <a:off x="368" y="674"/>
              <a:ext cx="1654" cy="31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38100" tIns="38100" rIns="38100" bIns="3810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spcBef>
                  <a:spcPts val="984"/>
                </a:spcBef>
              </a:pPr>
              <a:r>
                <a:rPr lang="en-US" altLang="en-US" sz="1800" dirty="0">
                  <a:solidFill>
                    <a:srgbClr val="FFC000"/>
                  </a:solidFill>
                </a:rPr>
                <a:t>September 1984</a:t>
              </a:r>
            </a:p>
          </p:txBody>
        </p:sp>
      </p:grpSp>
      <p:sp>
        <p:nvSpPr>
          <p:cNvPr id="266246" name="Rectangle 7"/>
          <p:cNvSpPr>
            <a:spLocks/>
          </p:cNvSpPr>
          <p:nvPr/>
        </p:nvSpPr>
        <p:spPr bwMode="auto">
          <a:xfrm>
            <a:off x="410766" y="294680"/>
            <a:ext cx="4108094" cy="5465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26788" tIns="26788" rIns="26788" bIns="26788">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r>
              <a:rPr lang="en-US" altLang="en-US" sz="3200" dirty="0">
                <a:solidFill>
                  <a:srgbClr val="FFC000"/>
                </a:solidFill>
              </a:rPr>
              <a:t>Arctic Sea Ice Extent</a:t>
            </a:r>
          </a:p>
        </p:txBody>
      </p:sp>
      <p:sp>
        <p:nvSpPr>
          <p:cNvPr id="266247" name="Rectangle 8"/>
          <p:cNvSpPr>
            <a:spLocks/>
          </p:cNvSpPr>
          <p:nvPr/>
        </p:nvSpPr>
        <p:spPr bwMode="auto">
          <a:xfrm>
            <a:off x="2759274" y="6438305"/>
            <a:ext cx="3446859" cy="223242"/>
          </a:xfrm>
          <a:prstGeom prst="rect">
            <a:avLst/>
          </a:prstGeom>
          <a:gradFill rotWithShape="0">
            <a:gsLst>
              <a:gs pos="0">
                <a:srgbClr val="0D306A"/>
              </a:gs>
              <a:gs pos="5374">
                <a:srgbClr val="0D306A"/>
              </a:gs>
              <a:gs pos="46210">
                <a:srgbClr val="1A99CD"/>
              </a:gs>
              <a:gs pos="95050">
                <a:srgbClr val="F7FBFE"/>
              </a:gs>
              <a:gs pos="100000">
                <a:srgbClr val="F7FBFE"/>
              </a:gs>
            </a:gsLst>
            <a:lin ang="0" scaled="1"/>
          </a:gra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eaLnBrk="1" hangingPunct="1"/>
            <a:endParaRPr lang="en-US" altLang="en-US"/>
          </a:p>
        </p:txBody>
      </p:sp>
      <p:sp>
        <p:nvSpPr>
          <p:cNvPr id="266248" name="Rectangle 9"/>
          <p:cNvSpPr>
            <a:spLocks/>
          </p:cNvSpPr>
          <p:nvPr/>
        </p:nvSpPr>
        <p:spPr bwMode="auto">
          <a:xfrm>
            <a:off x="3218780" y="6152555"/>
            <a:ext cx="269304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algn="ctr" eaLnBrk="1" hangingPunct="1"/>
            <a:r>
              <a:rPr lang="en-US" altLang="en-US" dirty="0">
                <a:solidFill>
                  <a:srgbClr val="FFFFFF">
                    <a:lumMod val="85000"/>
                  </a:srgbClr>
                </a:solidFill>
              </a:rPr>
              <a:t>Sea Ice Concentration</a:t>
            </a:r>
          </a:p>
        </p:txBody>
      </p:sp>
      <p:sp>
        <p:nvSpPr>
          <p:cNvPr id="266249" name="Rectangle 10"/>
          <p:cNvSpPr>
            <a:spLocks/>
          </p:cNvSpPr>
          <p:nvPr/>
        </p:nvSpPr>
        <p:spPr bwMode="auto">
          <a:xfrm>
            <a:off x="2316283" y="6438305"/>
            <a:ext cx="37029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algn="ctr" eaLnBrk="1" hangingPunct="1"/>
            <a:r>
              <a:rPr lang="en-US" altLang="en-US" dirty="0">
                <a:solidFill>
                  <a:srgbClr val="FFFFFF">
                    <a:lumMod val="85000"/>
                  </a:srgbClr>
                </a:solidFill>
              </a:rPr>
              <a:t>0%</a:t>
            </a:r>
          </a:p>
        </p:txBody>
      </p:sp>
      <p:sp>
        <p:nvSpPr>
          <p:cNvPr id="266250" name="Rectangle 11"/>
          <p:cNvSpPr>
            <a:spLocks/>
          </p:cNvSpPr>
          <p:nvPr/>
        </p:nvSpPr>
        <p:spPr bwMode="auto">
          <a:xfrm>
            <a:off x="6209833" y="6429375"/>
            <a:ext cx="6556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2000">
                <a:solidFill>
                  <a:srgbClr val="FFFFFF"/>
                </a:solidFill>
                <a:latin typeface="Arial Bold" pitchFamily="34" charset="0"/>
                <a:ea typeface="ヒラギノ角ゴ ProN W6"/>
                <a:cs typeface="ヒラギノ角ゴ ProN W6"/>
                <a:sym typeface="Arial Bold" pitchFamily="34" charset="0"/>
              </a:defRPr>
            </a:lvl1pPr>
            <a:lvl2pPr marL="742950" indent="-285750" eaLnBrk="0" hangingPunct="0">
              <a:defRPr sz="2000">
                <a:solidFill>
                  <a:srgbClr val="FFFFFF"/>
                </a:solidFill>
                <a:latin typeface="Arial Bold" pitchFamily="34" charset="0"/>
                <a:ea typeface="ヒラギノ角ゴ ProN W6"/>
                <a:cs typeface="ヒラギノ角ゴ ProN W6"/>
                <a:sym typeface="Arial Bold" pitchFamily="34" charset="0"/>
              </a:defRPr>
            </a:lvl2pPr>
            <a:lvl3pPr marL="11430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3pPr>
            <a:lvl4pPr marL="16002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4pPr>
            <a:lvl5pPr marL="2057400" indent="-228600" eaLnBrk="0" hangingPunct="0">
              <a:defRPr sz="2000">
                <a:solidFill>
                  <a:srgbClr val="FFFFFF"/>
                </a:solidFill>
                <a:latin typeface="Arial Bold" pitchFamily="34" charset="0"/>
                <a:ea typeface="ヒラギノ角ゴ ProN W6"/>
                <a:cs typeface="ヒラギノ角ゴ ProN W6"/>
                <a:sym typeface="Arial Bold" pitchFamily="34" charset="0"/>
              </a:defRPr>
            </a:lvl5pPr>
            <a:lvl6pPr marL="25146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6pPr>
            <a:lvl7pPr marL="29718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7pPr>
            <a:lvl8pPr marL="34290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8pPr>
            <a:lvl9pPr marL="3886200" indent="-228600" eaLnBrk="0" fontAlgn="base" hangingPunct="0">
              <a:spcBef>
                <a:spcPct val="0"/>
              </a:spcBef>
              <a:spcAft>
                <a:spcPct val="0"/>
              </a:spcAft>
              <a:defRPr sz="2000">
                <a:solidFill>
                  <a:srgbClr val="FFFFFF"/>
                </a:solidFill>
                <a:latin typeface="Arial Bold" pitchFamily="34" charset="0"/>
                <a:ea typeface="ヒラギノ角ゴ ProN W6"/>
                <a:cs typeface="ヒラギノ角ゴ ProN W6"/>
                <a:sym typeface="Arial Bold" pitchFamily="34" charset="0"/>
              </a:defRPr>
            </a:lvl9pPr>
          </a:lstStyle>
          <a:p>
            <a:pPr algn="ctr" eaLnBrk="1" hangingPunct="1"/>
            <a:r>
              <a:rPr lang="en-US" altLang="en-US" dirty="0">
                <a:solidFill>
                  <a:srgbClr val="FFFFFF">
                    <a:lumMod val="85000"/>
                  </a:srgbClr>
                </a:solidFill>
              </a:rPr>
              <a:t>100%</a:t>
            </a:r>
          </a:p>
        </p:txBody>
      </p:sp>
    </p:spTree>
    <p:extLst>
      <p:ext uri="{BB962C8B-B14F-4D97-AF65-F5344CB8AC3E}">
        <p14:creationId xmlns:p14="http://schemas.microsoft.com/office/powerpoint/2010/main" val="228865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nodeType="clickEffect">
                                  <p:stCondLst>
                                    <p:cond delay="0"/>
                                  </p:stCondLst>
                                  <p:childTnLst>
                                    <p:animEffect transition="out" filter="wipe(left)">
                                      <p:cBhvr>
                                        <p:cTn id="6" dur="3000"/>
                                        <p:tgtEl>
                                          <p:spTgt spid="2"/>
                                        </p:tgtEl>
                                      </p:cBhvr>
                                    </p:animEffect>
                                    <p:set>
                                      <p:cBhvr>
                                        <p:cTn id="7" dur="1" fill="hold">
                                          <p:stCondLst>
                                            <p:cond delay="2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HHSTP_PPT_dark(">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15922A_OConnor_PPT_conversion2">
  <a:themeElements>
    <a:clrScheme name="NCEZID Dark PPT Colors">
      <a:dk1>
        <a:srgbClr val="FFC000"/>
      </a:dk1>
      <a:lt1>
        <a:srgbClr val="0F56DC"/>
      </a:lt1>
      <a:dk2>
        <a:srgbClr val="FFFFFF"/>
      </a:dk2>
      <a:lt2>
        <a:srgbClr val="FFFFFF"/>
      </a:lt2>
      <a:accent1>
        <a:srgbClr val="BD3632"/>
      </a:accent1>
      <a:accent2>
        <a:srgbClr val="782327"/>
      </a:accent2>
      <a:accent3>
        <a:srgbClr val="7D7A00"/>
      </a:accent3>
      <a:accent4>
        <a:srgbClr val="156570"/>
      </a:accent4>
      <a:accent5>
        <a:srgbClr val="6E267B"/>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CHHSTP_PPT_dark(">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NCHHSTP_PPT_dark(">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NCHHSTP_PPT_dark(">
  <a:themeElements>
    <a:clrScheme name="NCEH Dark PPT Colors">
      <a:dk1>
        <a:srgbClr val="FFC000"/>
      </a:dk1>
      <a:lt1>
        <a:srgbClr val="0F56DC"/>
      </a:lt1>
      <a:dk2>
        <a:srgbClr val="FFFFFF"/>
      </a:dk2>
      <a:lt2>
        <a:srgbClr val="FFFFFF"/>
      </a:lt2>
      <a:accent1>
        <a:srgbClr val="007D57"/>
      </a:accent1>
      <a:accent2>
        <a:srgbClr val="4983F2"/>
      </a:accent2>
      <a:accent3>
        <a:srgbClr val="9A3B26"/>
      </a:accent3>
      <a:accent4>
        <a:srgbClr val="7F7F7F"/>
      </a:accent4>
      <a:accent5>
        <a:srgbClr val="0F56DC"/>
      </a:accent5>
      <a:accent6>
        <a:srgbClr val="002060"/>
      </a:accent6>
      <a:hlink>
        <a:srgbClr val="FFC000"/>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Stream</Template>
  <TotalTime>14752</TotalTime>
  <Words>2323</Words>
  <Application>Microsoft Office PowerPoint</Application>
  <PresentationFormat>On-screen Show (4:3)</PresentationFormat>
  <Paragraphs>581</Paragraphs>
  <Slides>36</Slides>
  <Notes>21</Notes>
  <HiddenSlides>0</HiddenSlides>
  <MMClips>0</MMClips>
  <ScaleCrop>false</ScaleCrop>
  <HeadingPairs>
    <vt:vector size="8" baseType="variant">
      <vt:variant>
        <vt:lpstr>Fonts Used</vt:lpstr>
      </vt:variant>
      <vt:variant>
        <vt:i4>14</vt:i4>
      </vt:variant>
      <vt:variant>
        <vt:lpstr>Theme</vt:lpstr>
      </vt:variant>
      <vt:variant>
        <vt:i4>6</vt:i4>
      </vt:variant>
      <vt:variant>
        <vt:lpstr>Embedded OLE Servers</vt:lpstr>
      </vt:variant>
      <vt:variant>
        <vt:i4>3</vt:i4>
      </vt:variant>
      <vt:variant>
        <vt:lpstr>Slide Titles</vt:lpstr>
      </vt:variant>
      <vt:variant>
        <vt:i4>36</vt:i4>
      </vt:variant>
    </vt:vector>
  </HeadingPairs>
  <TitlesOfParts>
    <vt:vector size="59" baseType="lpstr">
      <vt:lpstr>ＭＳ Ｐゴシック</vt:lpstr>
      <vt:lpstr>ＭＳ Ｐゴシック</vt:lpstr>
      <vt:lpstr>Arial</vt:lpstr>
      <vt:lpstr>Arial Black</vt:lpstr>
      <vt:lpstr>Arial Bold</vt:lpstr>
      <vt:lpstr>Arial Narrow</vt:lpstr>
      <vt:lpstr>Calibri</vt:lpstr>
      <vt:lpstr>Calibri Light</vt:lpstr>
      <vt:lpstr>Courier New</vt:lpstr>
      <vt:lpstr>Myriad Web Pro</vt:lpstr>
      <vt:lpstr>Tahoma</vt:lpstr>
      <vt:lpstr>Times New Roman</vt:lpstr>
      <vt:lpstr>Wingdings</vt:lpstr>
      <vt:lpstr>ヒラギノ角ゴ ProN W6</vt:lpstr>
      <vt:lpstr>NCHHSTP_PPT_dark(</vt:lpstr>
      <vt:lpstr>215922A_OConnor_PPT_conversion2</vt:lpstr>
      <vt:lpstr>1_NCHHSTP_PPT_dark(</vt:lpstr>
      <vt:lpstr>2_NCHHSTP_PPT_dark(</vt:lpstr>
      <vt:lpstr>3_NCHHSTP_PPT_dark(</vt:lpstr>
      <vt:lpstr>1_Office Theme</vt:lpstr>
      <vt:lpstr>Microsoft Excel Chart</vt:lpstr>
      <vt:lpstr>Chart</vt:lpstr>
      <vt:lpstr>Photo Editor Photo</vt:lpstr>
      <vt:lpstr>PowerPoint Presentation</vt:lpstr>
      <vt:lpstr>PowerPoint Presentation</vt:lpstr>
      <vt:lpstr>PowerPoint Presentation</vt:lpstr>
      <vt:lpstr>PowerPoint Presentation</vt:lpstr>
      <vt:lpstr>PowerPoint Presentation</vt:lpstr>
      <vt:lpstr>Global Ocean Heat Content  1955 – 2010 </vt:lpstr>
      <vt:lpstr>PowerPoint Presentation</vt:lpstr>
      <vt:lpstr>September Arctic Sea Ice Extent  1979 – 2012</vt:lpstr>
      <vt:lpstr>PowerPoint Presentation</vt:lpstr>
      <vt:lpstr>Ten Indicators of a Warming World</vt:lpstr>
      <vt:lpstr>Climate Change Science: Key Findings</vt:lpstr>
      <vt:lpstr>PowerPoint Presentation</vt:lpstr>
      <vt:lpstr>PowerPoint Presentation</vt:lpstr>
      <vt:lpstr>Summer Temperatures Have Shifted 1951 – 1980 </vt:lpstr>
      <vt:lpstr>Summer Temperatures Have Shifted 1981 – 1991 </vt:lpstr>
      <vt:lpstr>Summer Temperatures Have Shifted 1991 – 2001 </vt:lpstr>
      <vt:lpstr>Summer Temperatures Have Shifted 2001 – 2011 </vt:lpstr>
      <vt:lpstr>Key Health Threats from Climate Change </vt:lpstr>
      <vt:lpstr>Katrina Diaspora</vt:lpstr>
      <vt:lpstr>Key Health Threats from Climate Change </vt:lpstr>
      <vt:lpstr>PowerPoint Presentation</vt:lpstr>
      <vt:lpstr>PowerPoint Presentation</vt:lpstr>
      <vt:lpstr>PowerPoint Presentation</vt:lpstr>
      <vt:lpstr>Key Health Threats from Climate Change</vt:lpstr>
      <vt:lpstr>PowerPoint Presentation</vt:lpstr>
      <vt:lpstr>Ciguatera Fish Poisoning on Texas Coast Oil Rigs </vt:lpstr>
      <vt:lpstr>PowerPoint Presentation</vt:lpstr>
      <vt:lpstr>What is CDC doing to prepare for health effects of climate change?</vt:lpstr>
      <vt:lpstr>Priority Actions for Climate Change:   Shift the Coping Range</vt:lpstr>
      <vt:lpstr>Climate-Ready States and Cities Initiative</vt:lpstr>
      <vt:lpstr>PowerPoint Presentation</vt:lpstr>
      <vt:lpstr>PowerPoint Presentation</vt:lpstr>
      <vt:lpstr>BRACE Technical Guidance</vt:lpstr>
      <vt:lpstr>Resources: www.cdc.gov/climateandhealth</vt:lpstr>
      <vt:lpstr>Summary</vt:lpstr>
      <vt:lpstr>Contact: George Luber, PhD  Centers for Disease Control and Prevention gluber@cdc.gov</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CDC</dc:creator>
  <cp:lastModifiedBy>Luber, George (CDC/DDNID/NCEH)</cp:lastModifiedBy>
  <cp:revision>305</cp:revision>
  <cp:lastPrinted>2018-10-17T14:00:02Z</cp:lastPrinted>
  <dcterms:created xsi:type="dcterms:W3CDTF">2005-05-09T14:32:21Z</dcterms:created>
  <dcterms:modified xsi:type="dcterms:W3CDTF">2018-10-17T14:50:48Z</dcterms:modified>
</cp:coreProperties>
</file>