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64" r:id="rId2"/>
    <p:sldId id="382" r:id="rId3"/>
    <p:sldId id="349" r:id="rId4"/>
    <p:sldId id="350" r:id="rId5"/>
    <p:sldId id="379" r:id="rId6"/>
    <p:sldId id="331" r:id="rId7"/>
    <p:sldId id="380" r:id="rId8"/>
    <p:sldId id="369" r:id="rId9"/>
    <p:sldId id="384" r:id="rId10"/>
    <p:sldId id="348" r:id="rId11"/>
    <p:sldId id="335" r:id="rId12"/>
    <p:sldId id="336" r:id="rId13"/>
    <p:sldId id="373" r:id="rId14"/>
    <p:sldId id="385" r:id="rId15"/>
    <p:sldId id="357" r:id="rId16"/>
    <p:sldId id="361" r:id="rId17"/>
    <p:sldId id="362" r:id="rId18"/>
    <p:sldId id="360" r:id="rId19"/>
    <p:sldId id="359" r:id="rId20"/>
    <p:sldId id="377" r:id="rId21"/>
    <p:sldId id="378" r:id="rId22"/>
    <p:sldId id="363" r:id="rId23"/>
    <p:sldId id="394" r:id="rId24"/>
    <p:sldId id="386" r:id="rId25"/>
    <p:sldId id="368" r:id="rId26"/>
    <p:sldId id="388" r:id="rId27"/>
    <p:sldId id="389" r:id="rId28"/>
    <p:sldId id="392" r:id="rId29"/>
    <p:sldId id="391" r:id="rId30"/>
    <p:sldId id="390" r:id="rId31"/>
    <p:sldId id="393" r:id="rId32"/>
    <p:sldId id="352" r:id="rId33"/>
    <p:sldId id="317" r:id="rId34"/>
    <p:sldId id="327" r:id="rId35"/>
    <p:sldId id="354" r:id="rId36"/>
    <p:sldId id="387" r:id="rId37"/>
    <p:sldId id="372"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8328" autoAdjust="0"/>
  </p:normalViewPr>
  <p:slideViewPr>
    <p:cSldViewPr snapToGrid="0" snapToObjects="1">
      <p:cViewPr>
        <p:scale>
          <a:sx n="100" d="100"/>
          <a:sy n="100" d="100"/>
        </p:scale>
        <p:origin x="-1736" y="-4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AA-TUTTOnewDell\30APRILE2010\GRAPHS.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AA-TUTTOnewDell\30APRILE2010\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532479771863"/>
          <c:y val="0.174682604436339"/>
          <c:w val="0.792795837015989"/>
          <c:h val="0.605485501579567"/>
        </c:manualLayout>
      </c:layout>
      <c:barChart>
        <c:barDir val="col"/>
        <c:grouping val="clustered"/>
        <c:varyColors val="0"/>
        <c:ser>
          <c:idx val="0"/>
          <c:order val="0"/>
          <c:tx>
            <c:strRef>
              <c:f>Tabelle!$G$26</c:f>
              <c:strCache>
                <c:ptCount val="1"/>
                <c:pt idx="0">
                  <c:v>UV</c:v>
                </c:pt>
              </c:strCache>
            </c:strRef>
          </c:tx>
          <c:spPr>
            <a:solidFill>
              <a:srgbClr val="CC3399"/>
            </a:solidFill>
            <a:ln>
              <a:solidFill>
                <a:schemeClr val="tx1"/>
              </a:solidFill>
            </a:ln>
          </c:spPr>
          <c:invertIfNegative val="0"/>
          <c:dPt>
            <c:idx val="0"/>
            <c:invertIfNegative val="0"/>
            <c:bubble3D val="0"/>
            <c:spPr>
              <a:solidFill>
                <a:srgbClr val="6699FF">
                  <a:alpha val="90980"/>
                </a:srgbClr>
              </a:solidFill>
              <a:ln>
                <a:solidFill>
                  <a:schemeClr val="tx1"/>
                </a:solidFill>
              </a:ln>
            </c:spPr>
          </c:dPt>
          <c:dPt>
            <c:idx val="1"/>
            <c:invertIfNegative val="0"/>
            <c:bubble3D val="0"/>
            <c:spPr>
              <a:solidFill>
                <a:srgbClr val="FF0000"/>
              </a:solidFill>
              <a:ln>
                <a:solidFill>
                  <a:schemeClr val="tx1"/>
                </a:solidFill>
              </a:ln>
            </c:spPr>
          </c:dPt>
          <c:val>
            <c:numRef>
              <c:f>Tabelle!$H$26:$I$26</c:f>
              <c:numCache>
                <c:formatCode>General</c:formatCode>
                <c:ptCount val="2"/>
                <c:pt idx="0">
                  <c:v>1.2</c:v>
                </c:pt>
                <c:pt idx="1">
                  <c:v>3.1</c:v>
                </c:pt>
              </c:numCache>
            </c:numRef>
          </c:val>
        </c:ser>
        <c:ser>
          <c:idx val="1"/>
          <c:order val="1"/>
          <c:tx>
            <c:strRef>
              <c:f>Tabelle!$G$27</c:f>
              <c:strCache>
                <c:ptCount val="1"/>
                <c:pt idx="0">
                  <c:v>UA</c:v>
                </c:pt>
              </c:strCache>
            </c:strRef>
          </c:tx>
          <c:spPr>
            <a:ln>
              <a:solidFill>
                <a:schemeClr val="tx1"/>
              </a:solidFill>
            </a:ln>
          </c:spPr>
          <c:invertIfNegative val="0"/>
          <c:dPt>
            <c:idx val="0"/>
            <c:invertIfNegative val="0"/>
            <c:bubble3D val="0"/>
            <c:spPr>
              <a:solidFill>
                <a:srgbClr val="0000FF"/>
              </a:solidFill>
              <a:ln>
                <a:solidFill>
                  <a:schemeClr val="tx1"/>
                </a:solidFill>
              </a:ln>
            </c:spPr>
          </c:dPt>
          <c:dPt>
            <c:idx val="1"/>
            <c:invertIfNegative val="0"/>
            <c:bubble3D val="0"/>
            <c:spPr>
              <a:solidFill>
                <a:srgbClr val="C00000"/>
              </a:solidFill>
              <a:ln>
                <a:solidFill>
                  <a:schemeClr val="tx1"/>
                </a:solidFill>
              </a:ln>
            </c:spPr>
          </c:dPt>
          <c:val>
            <c:numRef>
              <c:f>Tabelle!$H$27:$I$27</c:f>
              <c:numCache>
                <c:formatCode>General</c:formatCode>
                <c:ptCount val="2"/>
                <c:pt idx="0">
                  <c:v>0.4</c:v>
                </c:pt>
                <c:pt idx="1">
                  <c:v>3.6</c:v>
                </c:pt>
              </c:numCache>
            </c:numRef>
          </c:val>
        </c:ser>
        <c:dLbls>
          <c:showLegendKey val="0"/>
          <c:showVal val="0"/>
          <c:showCatName val="0"/>
          <c:showSerName val="0"/>
          <c:showPercent val="0"/>
          <c:showBubbleSize val="0"/>
        </c:dLbls>
        <c:gapWidth val="150"/>
        <c:axId val="2123817928"/>
        <c:axId val="2123821272"/>
      </c:barChart>
      <c:catAx>
        <c:axId val="2123817928"/>
        <c:scaling>
          <c:orientation val="minMax"/>
        </c:scaling>
        <c:delete val="0"/>
        <c:axPos val="b"/>
        <c:majorTickMark val="none"/>
        <c:minorTickMark val="none"/>
        <c:tickLblPos val="none"/>
        <c:crossAx val="2123821272"/>
        <c:crosses val="autoZero"/>
        <c:auto val="1"/>
        <c:lblAlgn val="ctr"/>
        <c:lblOffset val="100"/>
        <c:noMultiLvlLbl val="0"/>
      </c:catAx>
      <c:valAx>
        <c:axId val="2123821272"/>
        <c:scaling>
          <c:orientation val="minMax"/>
        </c:scaling>
        <c:delete val="0"/>
        <c:axPos val="l"/>
        <c:title>
          <c:tx>
            <c:rich>
              <a:bodyPr rot="-5400000" vert="horz"/>
              <a:lstStyle/>
              <a:p>
                <a:pPr>
                  <a:defRPr/>
                </a:pPr>
                <a:r>
                  <a:rPr lang="it-IT"/>
                  <a:t>mM</a:t>
                </a:r>
              </a:p>
            </c:rich>
          </c:tx>
          <c:layout/>
          <c:overlay val="0"/>
        </c:title>
        <c:numFmt formatCode="General" sourceLinked="1"/>
        <c:majorTickMark val="out"/>
        <c:minorTickMark val="none"/>
        <c:tickLblPos val="nextTo"/>
        <c:crossAx val="2123817928"/>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53781512605"/>
          <c:y val="0.129561408272242"/>
          <c:w val="0.732366983538822"/>
          <c:h val="0.592696895646665"/>
        </c:manualLayout>
      </c:layout>
      <c:barChart>
        <c:barDir val="col"/>
        <c:grouping val="clustered"/>
        <c:varyColors val="0"/>
        <c:ser>
          <c:idx val="0"/>
          <c:order val="0"/>
          <c:tx>
            <c:strRef>
              <c:f>Tabelle!$G$26</c:f>
              <c:strCache>
                <c:ptCount val="1"/>
                <c:pt idx="0">
                  <c:v>UV</c:v>
                </c:pt>
              </c:strCache>
            </c:strRef>
          </c:tx>
          <c:spPr>
            <a:solidFill>
              <a:srgbClr val="CC3399"/>
            </a:solidFill>
            <a:ln>
              <a:solidFill>
                <a:schemeClr val="tx1"/>
              </a:solidFill>
            </a:ln>
          </c:spPr>
          <c:invertIfNegative val="0"/>
          <c:dPt>
            <c:idx val="0"/>
            <c:invertIfNegative val="0"/>
            <c:bubble3D val="0"/>
            <c:spPr>
              <a:solidFill>
                <a:srgbClr val="6699FF"/>
              </a:solidFill>
              <a:ln>
                <a:solidFill>
                  <a:schemeClr val="tx1"/>
                </a:solidFill>
              </a:ln>
            </c:spPr>
          </c:dPt>
          <c:dPt>
            <c:idx val="1"/>
            <c:invertIfNegative val="0"/>
            <c:bubble3D val="0"/>
            <c:spPr>
              <a:solidFill>
                <a:srgbClr val="FF0000"/>
              </a:solidFill>
              <a:ln>
                <a:solidFill>
                  <a:schemeClr val="tx1"/>
                </a:solidFill>
              </a:ln>
            </c:spPr>
          </c:dPt>
          <c:val>
            <c:numRef>
              <c:f>Tabelle!$E$26:$F$26</c:f>
              <c:numCache>
                <c:formatCode>General</c:formatCode>
                <c:ptCount val="2"/>
                <c:pt idx="0">
                  <c:v>2.8</c:v>
                </c:pt>
                <c:pt idx="1">
                  <c:v>1.5</c:v>
                </c:pt>
              </c:numCache>
            </c:numRef>
          </c:val>
        </c:ser>
        <c:ser>
          <c:idx val="1"/>
          <c:order val="1"/>
          <c:tx>
            <c:strRef>
              <c:f>Tabelle!$G$27</c:f>
              <c:strCache>
                <c:ptCount val="1"/>
                <c:pt idx="0">
                  <c:v>UA</c:v>
                </c:pt>
              </c:strCache>
            </c:strRef>
          </c:tx>
          <c:spPr>
            <a:ln>
              <a:solidFill>
                <a:schemeClr val="tx1"/>
              </a:solidFill>
            </a:ln>
          </c:spPr>
          <c:invertIfNegative val="0"/>
          <c:dPt>
            <c:idx val="0"/>
            <c:invertIfNegative val="0"/>
            <c:bubble3D val="0"/>
            <c:spPr>
              <a:solidFill>
                <a:srgbClr val="0000FF"/>
              </a:solidFill>
              <a:ln>
                <a:solidFill>
                  <a:schemeClr val="tx1"/>
                </a:solidFill>
              </a:ln>
            </c:spPr>
          </c:dPt>
          <c:dPt>
            <c:idx val="1"/>
            <c:invertIfNegative val="0"/>
            <c:bubble3D val="0"/>
            <c:spPr>
              <a:solidFill>
                <a:srgbClr val="C00000"/>
              </a:solidFill>
              <a:ln>
                <a:solidFill>
                  <a:schemeClr val="tx1"/>
                </a:solidFill>
              </a:ln>
            </c:spPr>
          </c:dPt>
          <c:val>
            <c:numRef>
              <c:f>Tabelle!$E$27:$F$27</c:f>
              <c:numCache>
                <c:formatCode>General</c:formatCode>
                <c:ptCount val="2"/>
                <c:pt idx="0">
                  <c:v>0.3</c:v>
                </c:pt>
                <c:pt idx="1">
                  <c:v>1.8</c:v>
                </c:pt>
              </c:numCache>
            </c:numRef>
          </c:val>
        </c:ser>
        <c:dLbls>
          <c:showLegendKey val="0"/>
          <c:showVal val="0"/>
          <c:showCatName val="0"/>
          <c:showSerName val="0"/>
          <c:showPercent val="0"/>
          <c:showBubbleSize val="0"/>
        </c:dLbls>
        <c:gapWidth val="150"/>
        <c:axId val="2123901432"/>
        <c:axId val="2123904552"/>
      </c:barChart>
      <c:catAx>
        <c:axId val="2123901432"/>
        <c:scaling>
          <c:orientation val="minMax"/>
        </c:scaling>
        <c:delete val="0"/>
        <c:axPos val="b"/>
        <c:majorTickMark val="none"/>
        <c:minorTickMark val="none"/>
        <c:tickLblPos val="none"/>
        <c:crossAx val="2123904552"/>
        <c:crosses val="autoZero"/>
        <c:auto val="1"/>
        <c:lblAlgn val="ctr"/>
        <c:lblOffset val="100"/>
        <c:noMultiLvlLbl val="0"/>
      </c:catAx>
      <c:valAx>
        <c:axId val="2123904552"/>
        <c:scaling>
          <c:orientation val="minMax"/>
          <c:max val="4.0"/>
        </c:scaling>
        <c:delete val="0"/>
        <c:axPos val="l"/>
        <c:title>
          <c:tx>
            <c:rich>
              <a:bodyPr rot="-5400000" vert="horz"/>
              <a:lstStyle/>
              <a:p>
                <a:pPr>
                  <a:defRPr/>
                </a:pPr>
                <a:r>
                  <a:rPr lang="it-IT"/>
                  <a:t>mM</a:t>
                </a:r>
              </a:p>
            </c:rich>
          </c:tx>
          <c:layout/>
          <c:overlay val="0"/>
        </c:title>
        <c:numFmt formatCode="General" sourceLinked="1"/>
        <c:majorTickMark val="out"/>
        <c:minorTickMark val="none"/>
        <c:tickLblPos val="nextTo"/>
        <c:crossAx val="2123901432"/>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55F92-6EFD-9B4B-8C47-603549D25343}" type="datetimeFigureOut">
              <a:rPr lang="it-IT" smtClean="0"/>
              <a:pPr/>
              <a:t>19/02/16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033343-0A97-5A44-B1B7-53B1B92ED0D3}" type="slidenum">
              <a:rPr lang="it-IT" smtClean="0"/>
              <a:pPr/>
              <a:t>‹n.›</a:t>
            </a:fld>
            <a:endParaRPr lang="it-IT" dirty="0"/>
          </a:p>
        </p:txBody>
      </p:sp>
    </p:spTree>
    <p:extLst>
      <p:ext uri="{BB962C8B-B14F-4D97-AF65-F5344CB8AC3E}">
        <p14:creationId xmlns:p14="http://schemas.microsoft.com/office/powerpoint/2010/main" val="19054723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D0A8CF-0A87-9445-9255-55ADDE4B5F2F}" type="slidenum">
              <a:rPr lang="it-IT"/>
              <a:pPr/>
              <a:t>4</a:t>
            </a:fld>
            <a:endParaRPr lang="it-IT"/>
          </a:p>
        </p:txBody>
      </p:sp>
      <p:sp>
        <p:nvSpPr>
          <p:cNvPr id="108546" name="Text Box 2"/>
          <p:cNvSpPr txBox="1">
            <a:spLocks noChangeArrowheads="1"/>
          </p:cNvSpPr>
          <p:nvPr/>
        </p:nvSpPr>
        <p:spPr bwMode="auto">
          <a:xfrm>
            <a:off x="1195388" y="8169275"/>
            <a:ext cx="3873500" cy="809625"/>
          </a:xfrm>
          <a:prstGeom prst="rect">
            <a:avLst/>
          </a:prstGeom>
          <a:noFill/>
          <a:ln w="9525">
            <a:noFill/>
            <a:miter lim="800000"/>
            <a:headEnd/>
            <a:tailEnd/>
          </a:ln>
          <a:effectLst/>
        </p:spPr>
        <p:txBody>
          <a:bodyPr lIns="91426" tIns="45713" rIns="91426" bIns="45713">
            <a:prstTxWarp prst="textNoShape">
              <a:avLst/>
            </a:prstTxWarp>
            <a:spAutoFit/>
          </a:bodyPr>
          <a:lstStyle/>
          <a:p>
            <a:pPr>
              <a:spcAft>
                <a:spcPct val="20000"/>
              </a:spcAft>
            </a:pPr>
            <a:r>
              <a:rPr lang="en-US" sz="1000">
                <a:latin typeface="Times New Roman" pitchFamily="1" charset="0"/>
              </a:rPr>
              <a:t>*Barker DJP. </a:t>
            </a:r>
            <a:r>
              <a:rPr lang="en-US" sz="1000" i="1">
                <a:latin typeface="Times New Roman" pitchFamily="1" charset="0"/>
              </a:rPr>
              <a:t>Acta Paediatr Suppl.</a:t>
            </a:r>
            <a:r>
              <a:rPr lang="en-US" sz="1000">
                <a:latin typeface="Times New Roman" pitchFamily="1" charset="0"/>
              </a:rPr>
              <a:t> 1997;422:78. </a:t>
            </a:r>
          </a:p>
          <a:p>
            <a:pPr>
              <a:spcAft>
                <a:spcPct val="20000"/>
              </a:spcAft>
            </a:pPr>
            <a:r>
              <a:rPr lang="en-US" sz="1100" baseline="30000">
                <a:latin typeface="Times New Roman" pitchFamily="1" charset="0"/>
              </a:rPr>
              <a:t>†</a:t>
            </a:r>
            <a:r>
              <a:rPr lang="en-US" sz="1000">
                <a:latin typeface="Times New Roman" pitchFamily="1" charset="0"/>
              </a:rPr>
              <a:t>Barker DJP. </a:t>
            </a:r>
            <a:r>
              <a:rPr lang="en-US" sz="1000" i="1">
                <a:latin typeface="Times New Roman" pitchFamily="1" charset="0"/>
              </a:rPr>
              <a:t>BMJ.</a:t>
            </a:r>
            <a:r>
              <a:rPr lang="en-US" sz="1000">
                <a:latin typeface="Times New Roman" pitchFamily="1" charset="0"/>
              </a:rPr>
              <a:t> 1995;311:171.</a:t>
            </a:r>
          </a:p>
          <a:p>
            <a:pPr>
              <a:spcAft>
                <a:spcPct val="20000"/>
              </a:spcAft>
            </a:pPr>
            <a:r>
              <a:rPr lang="en-US" sz="1000" baseline="30000">
                <a:latin typeface="Times New Roman" pitchFamily="1" charset="0"/>
              </a:rPr>
              <a:t>‡</a:t>
            </a:r>
            <a:r>
              <a:rPr lang="en-US" sz="1000">
                <a:latin typeface="Times New Roman" pitchFamily="1" charset="0"/>
              </a:rPr>
              <a:t>Barker DJP et al. </a:t>
            </a:r>
            <a:r>
              <a:rPr lang="en-US" sz="1000" i="1">
                <a:latin typeface="Times New Roman" pitchFamily="1" charset="0"/>
              </a:rPr>
              <a:t>Diabetologia</a:t>
            </a:r>
            <a:r>
              <a:rPr lang="en-US" sz="1000">
                <a:latin typeface="Times New Roman" pitchFamily="1" charset="0"/>
              </a:rPr>
              <a:t>. 1993;36:62.</a:t>
            </a:r>
          </a:p>
          <a:p>
            <a:pPr>
              <a:spcAft>
                <a:spcPct val="20000"/>
              </a:spcAft>
            </a:pPr>
            <a:endParaRPr lang="en-US" sz="1000">
              <a:latin typeface="Times New Roman" pitchFamily="1" charset="0"/>
            </a:endParaRPr>
          </a:p>
        </p:txBody>
      </p:sp>
      <p:sp>
        <p:nvSpPr>
          <p:cNvPr id="108547" name="Rectangle 3"/>
          <p:cNvSpPr>
            <a:spLocks noGrp="1" noRot="1" noChangeAspect="1" noChangeArrowheads="1"/>
          </p:cNvSpPr>
          <p:nvPr>
            <p:ph type="sldImg"/>
          </p:nvPr>
        </p:nvSpPr>
        <p:spPr bwMode="auto">
          <a:xfrm>
            <a:off x="1462088" y="439738"/>
            <a:ext cx="3937000" cy="2952750"/>
          </a:xfrm>
          <a:prstGeom prst="rect">
            <a:avLst/>
          </a:prstGeom>
          <a:solidFill>
            <a:srgbClr val="FFFFFF"/>
          </a:solidFill>
          <a:ln>
            <a:solidFill>
              <a:srgbClr val="000000"/>
            </a:solidFill>
            <a:miter lim="800000"/>
            <a:headEnd/>
            <a:tailEnd/>
          </a:ln>
        </p:spPr>
      </p:sp>
      <p:sp>
        <p:nvSpPr>
          <p:cNvPr id="108548" name="Rectangle 4"/>
          <p:cNvSpPr>
            <a:spLocks noGrp="1" noChangeArrowheads="1"/>
          </p:cNvSpPr>
          <p:nvPr>
            <p:ph type="body" idx="1"/>
          </p:nvPr>
        </p:nvSpPr>
        <p:spPr bwMode="auto">
          <a:xfrm>
            <a:off x="1117600" y="3822700"/>
            <a:ext cx="4622800" cy="4946650"/>
          </a:xfrm>
          <a:prstGeom prst="rect">
            <a:avLst/>
          </a:prstGeom>
          <a:solidFill>
            <a:srgbClr val="FFFFFF"/>
          </a:solidFill>
          <a:ln>
            <a:solidFill>
              <a:srgbClr val="000000"/>
            </a:solidFill>
            <a:miter lim="800000"/>
            <a:headEnd/>
            <a:tailEnd/>
          </a:ln>
        </p:spPr>
        <p:txBody>
          <a:bodyPr lIns="89730" tIns="44865" rIns="89730" bIns="44865">
            <a:prstTxWarp prst="textNoShape">
              <a:avLst/>
            </a:prstTxWarp>
          </a:bodyPr>
          <a:lstStyle/>
          <a:p>
            <a:r>
              <a:rPr lang="en-US"/>
              <a:t>Fetal Origins of Metabolic Syndrome</a:t>
            </a:r>
          </a:p>
          <a:p>
            <a:pPr lvl="1">
              <a:spcBef>
                <a:spcPct val="10000"/>
              </a:spcBef>
              <a:spcAft>
                <a:spcPct val="10000"/>
              </a:spcAft>
            </a:pPr>
            <a:r>
              <a:rPr lang="en-US" sz="1100"/>
              <a:t>Barker observed that “Studies in humans have shown that men and women whose birth weights were at the lower end of the normal range, who were thin or short at birth, or who were small in relation to placental size have increased rates of coronary heart disease.”* He hypothesized that these rates are associated with specific patterns of disproportionate fetal growth that result from fetal undernutrition in middle to late gestation.</a:t>
            </a:r>
            <a:r>
              <a:rPr lang="en-US" sz="1100" baseline="30000"/>
              <a:t>†</a:t>
            </a:r>
            <a:endParaRPr lang="en-US" sz="1100"/>
          </a:p>
          <a:p>
            <a:pPr lvl="1">
              <a:spcBef>
                <a:spcPct val="10000"/>
              </a:spcBef>
              <a:spcAft>
                <a:spcPct val="10000"/>
              </a:spcAft>
            </a:pPr>
            <a:r>
              <a:rPr lang="en-US" sz="1100"/>
              <a:t>The occurrence of metabolic syndrome—hyperlipidemia, type 2 diabetes, and hypertension—in adulthood has been correlated with low birth weight. The slide shows the proposed relationship between fetal undernutrition and metabolic syndrome in adult life.</a:t>
            </a:r>
          </a:p>
          <a:p>
            <a:pPr lvl="1">
              <a:spcBef>
                <a:spcPct val="10000"/>
              </a:spcBef>
              <a:spcAft>
                <a:spcPct val="10000"/>
              </a:spcAft>
            </a:pPr>
            <a:r>
              <a:rPr lang="en-US" sz="1100"/>
              <a:t>In two studies, the prevalence of metabolic syndrome in both men and women progressively increased from those who had the highest birth weights to those who had the lowest birth weights.</a:t>
            </a:r>
            <a:r>
              <a:rPr lang="en-US" sz="1100" baseline="30000"/>
              <a:t>‡</a:t>
            </a:r>
            <a:endParaRPr lang="en-US" sz="1100"/>
          </a:p>
          <a:p>
            <a:pPr lvl="1">
              <a:spcBef>
                <a:spcPct val="10000"/>
              </a:spcBef>
              <a:spcAft>
                <a:spcPct val="10000"/>
              </a:spcAft>
            </a:pPr>
            <a:r>
              <a:rPr lang="en-US" sz="1100"/>
              <a:t>Among 64-year-old men, those whose birth weights were 2950 g or less had a greater than 10-fold increase in risk of developing metabolic syndrome compared with men whose birth weights were more than 4310 g.</a:t>
            </a:r>
            <a:r>
              <a:rPr lang="en-US" sz="1100" baseline="30000"/>
              <a:t>‡</a:t>
            </a:r>
            <a:endParaRPr lang="en-US" sz="1100"/>
          </a:p>
          <a:p>
            <a:pPr lvl="1">
              <a:spcBef>
                <a:spcPct val="10000"/>
              </a:spcBef>
              <a:spcAft>
                <a:spcPct val="10000"/>
              </a:spcAft>
            </a:pPr>
            <a:r>
              <a:rPr lang="en-US" sz="1100"/>
              <a:t>This relationship was independent of possible confounding variables, including cigarette smoking, alcohol consumption, and social class in adulthood or at birth.</a:t>
            </a:r>
            <a:r>
              <a:rPr lang="en-US" sz="1100" baseline="3000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A different fetal blood FA profile is observed, with proportionally higher amounts of LC-PUFAs in comparisonwith those present in the maternal circulation.</a:t>
            </a:r>
            <a:endParaRPr lang="it-IT">
              <a:latin typeface="Times New Roman" charset="0"/>
              <a:ea typeface="ＭＳ Ｐゴシック" charset="0"/>
              <a:cs typeface="ＭＳ Ｐゴシック" charset="0"/>
            </a:endParaRPr>
          </a:p>
          <a:p>
            <a:endParaRPr lang="it-IT">
              <a:latin typeface="Times New Roman" charset="0"/>
              <a:ea typeface="ＭＳ Ｐゴシック" charset="0"/>
              <a:cs typeface="ＭＳ Ｐゴシック" charset="0"/>
            </a:endParaRPr>
          </a:p>
        </p:txBody>
      </p:sp>
      <p:sp>
        <p:nvSpPr>
          <p:cNvPr id="276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fld id="{B2B5C68A-C183-074E-9F78-6A0080B1CA8D}" type="slidenum">
              <a:rPr lang="it-IT" sz="1200" i="0">
                <a:solidFill>
                  <a:schemeClr val="tx1"/>
                </a:solidFill>
                <a:latin typeface="Arial" charset="0"/>
              </a:rPr>
              <a:pPr eaLnBrk="1" hangingPunct="1"/>
              <a:t>21</a:t>
            </a:fld>
            <a:endParaRPr lang="it-IT" sz="1200" i="0">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noTextEdit="1"/>
          </p:cNvSpPr>
          <p:nvPr>
            <p:ph type="sldImg"/>
          </p:nvPr>
        </p:nvSpPr>
        <p:spPr>
          <a:ln/>
        </p:spPr>
      </p:sp>
      <p:sp>
        <p:nvSpPr>
          <p:cNvPr id="6246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it-IT">
                <a:solidFill>
                  <a:schemeClr val="bg1"/>
                </a:solidFill>
                <a:latin typeface="Arial" charset="0"/>
                <a:ea typeface="ＭＳ Ｐゴシック" charset="0"/>
                <a:cs typeface="ＭＳ Ｐゴシック" charset="0"/>
              </a:rPr>
              <a:t>OSCAR</a:t>
            </a:r>
          </a:p>
          <a:p>
            <a:pPr algn="ctr"/>
            <a:r>
              <a:rPr lang="it-IT">
                <a:solidFill>
                  <a:schemeClr val="bg1"/>
                </a:solidFill>
                <a:latin typeface="Arial" charset="0"/>
                <a:ea typeface="ＭＳ Ｐゴシック" charset="0"/>
                <a:cs typeface="ＭＳ Ｐゴシック" charset="0"/>
              </a:rPr>
              <a:t>Ontogenesi dello Sviluppo del Cervello e delle ARterie nell</a:t>
            </a:r>
            <a:r>
              <a:rPr lang="ja-JP" altLang="it-IT">
                <a:solidFill>
                  <a:schemeClr val="bg1"/>
                </a:solidFill>
                <a:latin typeface="Arial" charset="0"/>
                <a:ea typeface="ＭＳ Ｐゴシック" charset="0"/>
                <a:cs typeface="ＭＳ Ｐゴシック" charset="0"/>
              </a:rPr>
              <a:t>’</a:t>
            </a:r>
            <a:r>
              <a:rPr lang="it-IT" altLang="ja-JP">
                <a:solidFill>
                  <a:schemeClr val="bg1"/>
                </a:solidFill>
                <a:latin typeface="Arial" charset="0"/>
                <a:ea typeface="ＭＳ Ｐゴシック" charset="0"/>
                <a:cs typeface="ＭＳ Ｐゴシック" charset="0"/>
              </a:rPr>
              <a:t>uomo: studio in epoca periconcezionale, fetale e neonatale</a:t>
            </a:r>
          </a:p>
          <a:p>
            <a:endParaRPr lang="it-IT">
              <a:latin typeface="Arial" charset="0"/>
              <a:ea typeface="ＭＳ Ｐゴシック" charset="0"/>
              <a:cs typeface="ＭＳ Ｐゴシック" charset="0"/>
            </a:endParaRPr>
          </a:p>
        </p:txBody>
      </p:sp>
      <p:sp>
        <p:nvSpPr>
          <p:cNvPr id="6246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894AE8-586A-DB4A-BFB5-35B8832BC2A1}" type="slidenum">
              <a:rPr lang="it-IT" sz="1200"/>
              <a:pPr/>
              <a:t>27</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E26811-A119-8545-9B29-E93E47F6BE88}" type="slidenum">
              <a:rPr lang="it-IT" sz="1200"/>
              <a:pPr/>
              <a:t>29</a:t>
            </a:fld>
            <a:endParaRPr lang="it-IT"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it-IT">
                <a:ea typeface="ＭＳ Ｐゴシック" pitchFamily="1" charset="-128"/>
                <a:cs typeface="ＭＳ Ｐゴシック" pitchFamily="1" charset="-128"/>
              </a:rPr>
              <a:t>Il ferro nel sangue materno lega la transferrina (2 Fe ogni transferrina); la tranferrina diferrica lega il regettore della tranferrina localizzato sulla membrana microvillare che affaccia sul lato materno, e così viene internalizzato in delle vescicole che nella cellula si acidificano, provocando la dissociazione tra ferro e transferrina. Il ferro esce quindi dall’endosoma tramite DMT1, e sicuramente anche tramite pathway alternativi ancora sconosciuti (è stato dimostrato che topi KO per DMT1 comunque nascono, anche se anemici); i complessi TfR-transferrina vengono riciclati tornando sulla membrana microvillare. Il ferro che ora è nel citoplasma viene trasportato verso la membrana basale, il lato fetale della cellula, attraverso meccanismi non chiari (c’è chi dice via ferritina, ma per esempio invece Bastin non ha trovato ferritina nel trofobl, ma l’ha trovata nello stroma placentare). Comunque probabilmente ci sono dei trasportatori che legano il ferro mantenendolo in forma ridotta (Fe2+) e che lo preservano dall’essere coinvolto in reazioni chimiche nel citoplasma. Il passaggio dal trofoblasto allo stroma placentare avviene attraverso ferroportina (FPN1 o IREG1), che trasporta nello stroma Fe2+, e qui viene ossidato in Fe 3+ da zyklopen, perché solo Fe3+ può legare la ferroportina che trasporta il ferro. Da qui il ferro viene immagazzinato probabilmente legando ferritina, oppure viene trasportato nella circolazione fetale attraverso l’endotelio dei capillari fetali, con meccanismi ancora non chiari.</a:t>
            </a:r>
          </a:p>
          <a:p>
            <a:pPr>
              <a:lnSpc>
                <a:spcPct val="90000"/>
              </a:lnSpc>
            </a:pPr>
            <a:r>
              <a:rPr lang="it-IT">
                <a:ea typeface="ＭＳ Ｐゴシック" pitchFamily="1" charset="-128"/>
                <a:cs typeface="ＭＳ Ｐゴシック" pitchFamily="1" charset="-128"/>
              </a:rPr>
              <a:t>Tutto questo sistema viene regolato in modo complesso, e in buona parte ancora non chiarito. Sicuramente ci sono le IRP (iron regulatory protein) che in presenza di ferro lo legano e si attivano, andando a stimolare la traduzione della ferritina (che quindi lo sequestra immagazzinandolo) e invece a degradare l’mRNA del TfR1 (quindi tanto ferro = downregolazione TfR1). Anche DMT1 è regolata dalle IRP. Poi c’è l’epcidina, che regola negativamente il trasporto di ferro: sicuramente quella prodotta dal fegato fetale è molto importante, ma probabilmente partecipano anche quella placentare e quella del fegato materno. Ad esempio, si pensa che l’epcidina possa legare la ferroportina e promuoverne la degradazione (impedendo quindi il passaggio di ferro al feto). Questi aspetti della regolazione sono ben spiegati nell’ultimo lavoro di Gambling, fine pag 2 e inizio pag 3.</a:t>
            </a:r>
          </a:p>
        </p:txBody>
      </p:sp>
      <p:sp>
        <p:nvSpPr>
          <p:cNvPr id="45060" name="Segnaposto numero diapositiva 3"/>
          <p:cNvSpPr>
            <a:spLocks noGrp="1"/>
          </p:cNvSpPr>
          <p:nvPr>
            <p:ph type="sldNum" sz="quarter" idx="5"/>
          </p:nvPr>
        </p:nvSpPr>
        <p:spPr bwMode="auto">
          <a:noFill/>
          <a:ln>
            <a:miter lim="800000"/>
            <a:headEnd/>
            <a:tailEnd/>
          </a:ln>
        </p:spPr>
        <p:txBody>
          <a:bodyPr/>
          <a:lstStyle/>
          <a:p>
            <a:fld id="{3061581A-0C66-F148-8E66-D10562BEB826}" type="slidenum">
              <a:rPr lang="it-IT">
                <a:latin typeface="Calibri" pitchFamily="1" charset="0"/>
                <a:ea typeface="Arial" pitchFamily="1" charset="0"/>
                <a:cs typeface="Arial" pitchFamily="1" charset="0"/>
              </a:rPr>
              <a:pPr/>
              <a:t>31</a:t>
            </a:fld>
            <a:endParaRPr lang="it-IT">
              <a:latin typeface="Calibri" pitchFamily="1" charset="0"/>
              <a:ea typeface="Arial"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B1F3ACE5-85E1-3848-8A32-E54E6081122A}" type="slidenum">
              <a:rPr lang="it-IT">
                <a:latin typeface="Calibri" pitchFamily="1" charset="0"/>
                <a:ea typeface="Arial" pitchFamily="1" charset="0"/>
                <a:cs typeface="Arial" pitchFamily="1" charset="0"/>
              </a:rPr>
              <a:pPr/>
              <a:t>33</a:t>
            </a:fld>
            <a:endParaRPr lang="it-IT">
              <a:latin typeface="Calibri" pitchFamily="1" charset="0"/>
              <a:ea typeface="Arial" pitchFamily="1" charset="0"/>
              <a:cs typeface="Arial" pitchFamily="1" charset="0"/>
            </a:endParaRPr>
          </a:p>
        </p:txBody>
      </p:sp>
      <p:sp>
        <p:nvSpPr>
          <p:cNvPr id="55299"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atin typeface="Times New Roman" pitchFamily="1" charset="0"/>
              <a:ea typeface="ＭＳ Ｐゴシック" pitchFamily="1" charset="-128"/>
              <a:cs typeface="ＭＳ Ｐゴシック" pitchFamily="1" charset="-128"/>
            </a:endParaRPr>
          </a:p>
        </p:txBody>
      </p:sp>
      <p:sp>
        <p:nvSpPr>
          <p:cNvPr id="33796" name="Segnaposto numero diapositiva 3"/>
          <p:cNvSpPr>
            <a:spLocks noGrp="1"/>
          </p:cNvSpPr>
          <p:nvPr>
            <p:ph type="sldNum" sz="quarter" idx="5"/>
          </p:nvPr>
        </p:nvSpPr>
        <p:spPr bwMode="auto">
          <a:noFill/>
          <a:ln>
            <a:miter lim="800000"/>
            <a:headEnd/>
            <a:tailEnd/>
          </a:ln>
        </p:spPr>
        <p:txBody>
          <a:bodyPr/>
          <a:lstStyle/>
          <a:p>
            <a:fld id="{C6D3B421-6CDC-E14E-92EF-30BB507DC6AD}" type="slidenum">
              <a:rPr lang="it-IT">
                <a:latin typeface="Calibri" pitchFamily="1" charset="0"/>
                <a:ea typeface="Arial" pitchFamily="1" charset="0"/>
                <a:cs typeface="Arial" pitchFamily="1" charset="0"/>
              </a:rPr>
              <a:pPr/>
              <a:t>34</a:t>
            </a:fld>
            <a:endParaRPr lang="it-IT">
              <a:latin typeface="Calibri" pitchFamily="1" charset="0"/>
              <a:ea typeface="Arial"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B4ED89-4917-FB4C-B6F7-79A05EF30778}" type="slidenum">
              <a:rPr lang="it-IT" sz="1200">
                <a:latin typeface="Verdana" charset="0"/>
              </a:rPr>
              <a:pPr/>
              <a:t>5</a:t>
            </a:fld>
            <a:endParaRPr lang="it-IT" sz="1200">
              <a:latin typeface="Verdana" charset="0"/>
            </a:endParaRPr>
          </a:p>
        </p:txBody>
      </p:sp>
      <p:sp>
        <p:nvSpPr>
          <p:cNvPr id="8194" name="Rectangle 2"/>
          <p:cNvSpPr>
            <a:spLocks noGrp="1" noRot="1" noChangeAspect="1" noChangeArrowheads="1"/>
          </p:cNvSpPr>
          <p:nvPr>
            <p:ph type="sldImg"/>
          </p:nvPr>
        </p:nvSpPr>
        <p:spPr>
          <a:xfrm>
            <a:off x="1074738" y="635000"/>
            <a:ext cx="4708525" cy="3532188"/>
          </a:xfrm>
          <a:solidFill>
            <a:srgbClr val="FFFFFF"/>
          </a:solidFill>
          <a:ln/>
        </p:spPr>
      </p:sp>
      <p:sp>
        <p:nvSpPr>
          <p:cNvPr id="8195" name="Rectangle 3"/>
          <p:cNvSpPr>
            <a:spLocks noGrp="1" noChangeArrowheads="1"/>
          </p:cNvSpPr>
          <p:nvPr>
            <p:ph type="body" idx="1"/>
          </p:nvPr>
        </p:nvSpPr>
        <p:spPr>
          <a:xfrm>
            <a:off x="915988" y="4344988"/>
            <a:ext cx="5026025" cy="4111625"/>
          </a:xfrm>
          <a:solidFill>
            <a:srgbClr val="FFFFFF"/>
          </a:solidFill>
          <a:ln>
            <a:solidFill>
              <a:srgbClr val="000000"/>
            </a:solidFill>
          </a:ln>
          <a:extLst>
            <a:ext uri="{FAA26D3D-D897-4be2-8F04-BA451C77F1D7}">
              <ma14:placeholderFlag xmlns:ma14="http://schemas.microsoft.com/office/mac/drawingml/2011/main" val="1"/>
            </a:ext>
          </a:extLst>
        </p:spPr>
        <p:txBody>
          <a:bodyPr lIns="100968" tIns="50484" rIns="100968" bIns="50484"/>
          <a:lstStyle/>
          <a:p>
            <a:endParaRPr lang="it-IT">
              <a:latin typeface="Verdana"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t>16/06/13</a:t>
            </a:r>
          </a:p>
        </p:txBody>
      </p:sp>
      <p:sp>
        <p:nvSpPr>
          <p:cNvPr id="5" name="Rectangle 12"/>
          <p:cNvSpPr>
            <a:spLocks noGrp="1" noChangeArrowheads="1"/>
          </p:cNvSpPr>
          <p:nvPr>
            <p:ph type="sldNum"/>
          </p:nvPr>
        </p:nvSpPr>
        <p:spPr>
          <a:ln/>
        </p:spPr>
        <p:txBody>
          <a:bodyPr/>
          <a:lstStyle/>
          <a:p>
            <a:fld id="{FC3C10F1-5BEA-8842-A511-66837BDD80F7}" type="slidenum">
              <a:rPr lang="it-IT"/>
              <a:pPr/>
              <a:t>11</a:t>
            </a:fld>
            <a:endParaRPr lang="it-IT"/>
          </a:p>
        </p:txBody>
      </p:sp>
      <p:sp>
        <p:nvSpPr>
          <p:cNvPr id="63489" name="Text Box 1"/>
          <p:cNvSpPr txBox="1">
            <a:spLocks noGrp="1" noRot="1" noChangeAspect="1" noChangeArrowheads="1"/>
          </p:cNvSpPr>
          <p:nvPr>
            <p:ph type="sldImg"/>
          </p:nvPr>
        </p:nvSpPr>
        <p:spPr bwMode="auto">
          <a:xfrm>
            <a:off x="1109663" y="812800"/>
            <a:ext cx="5316537" cy="3986213"/>
          </a:xfrm>
          <a:prstGeom prst="rect">
            <a:avLst/>
          </a:prstGeom>
          <a:solidFill>
            <a:srgbClr val="FFFFFF"/>
          </a:solidFill>
          <a:ln>
            <a:solidFill>
              <a:srgbClr val="000000"/>
            </a:solidFill>
            <a:miter lim="800000"/>
            <a:headEnd/>
            <a:tailEnd/>
          </a:ln>
        </p:spPr>
      </p:sp>
      <p:sp>
        <p:nvSpPr>
          <p:cNvPr id="63490" name="Text Box 2"/>
          <p:cNvSpPr txBox="1">
            <a:spLocks noGrp="1" noChangeArrowheads="1"/>
          </p:cNvSpPr>
          <p:nvPr>
            <p:ph type="body" idx="1"/>
          </p:nvPr>
        </p:nvSpPr>
        <p:spPr bwMode="auto">
          <a:xfrm>
            <a:off x="685800" y="4343400"/>
            <a:ext cx="5481638" cy="4111625"/>
          </a:xfrm>
          <a:prstGeom prst="rect">
            <a:avLst/>
          </a:prstGeom>
          <a:noFill/>
          <a:ln cap="flat">
            <a:round/>
            <a:headEnd/>
            <a:tailEnd/>
          </a:ln>
        </p:spPr>
        <p:txBody>
          <a:bodyPr wrap="none" anchor="ctr">
            <a:prstTxWarp prst="textNoShape">
              <a:avLst/>
            </a:prstTxWarp>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dt"/>
          </p:nvPr>
        </p:nvSpPr>
        <p:spPr>
          <a:ln/>
        </p:spPr>
        <p:txBody>
          <a:bodyPr/>
          <a:lstStyle/>
          <a:p>
            <a:r>
              <a:rPr lang="it-IT"/>
              <a:t>16/06/13</a:t>
            </a:r>
          </a:p>
        </p:txBody>
      </p:sp>
      <p:sp>
        <p:nvSpPr>
          <p:cNvPr id="5" name="Rectangle 12"/>
          <p:cNvSpPr>
            <a:spLocks noGrp="1" noChangeArrowheads="1"/>
          </p:cNvSpPr>
          <p:nvPr>
            <p:ph type="sldNum"/>
          </p:nvPr>
        </p:nvSpPr>
        <p:spPr>
          <a:ln/>
        </p:spPr>
        <p:txBody>
          <a:bodyPr/>
          <a:lstStyle/>
          <a:p>
            <a:fld id="{05DE89C1-05E2-B44D-AA2B-B1BEEDCD464F}" type="slidenum">
              <a:rPr lang="it-IT"/>
              <a:pPr/>
              <a:t>12</a:t>
            </a:fld>
            <a:endParaRPr lang="it-IT"/>
          </a:p>
        </p:txBody>
      </p:sp>
      <p:sp>
        <p:nvSpPr>
          <p:cNvPr id="64513" name="Text Box 1"/>
          <p:cNvSpPr txBox="1">
            <a:spLocks noGrp="1" noRot="1" noChangeAspect="1" noChangeArrowheads="1"/>
          </p:cNvSpPr>
          <p:nvPr>
            <p:ph type="sldImg"/>
          </p:nvPr>
        </p:nvSpPr>
        <p:spPr bwMode="auto">
          <a:xfrm>
            <a:off x="1109663" y="812800"/>
            <a:ext cx="5316537" cy="3986213"/>
          </a:xfrm>
          <a:prstGeom prst="rect">
            <a:avLst/>
          </a:prstGeom>
          <a:solidFill>
            <a:srgbClr val="FFFFFF"/>
          </a:solidFill>
          <a:ln>
            <a:solidFill>
              <a:srgbClr val="000000"/>
            </a:solidFill>
            <a:miter lim="800000"/>
            <a:headEnd/>
            <a:tailEnd/>
          </a:ln>
        </p:spPr>
      </p:sp>
      <p:sp>
        <p:nvSpPr>
          <p:cNvPr id="64514" name="Text Box 2"/>
          <p:cNvSpPr txBox="1">
            <a:spLocks noGrp="1" noChangeArrowheads="1"/>
          </p:cNvSpPr>
          <p:nvPr>
            <p:ph type="body" idx="1"/>
          </p:nvPr>
        </p:nvSpPr>
        <p:spPr bwMode="auto">
          <a:xfrm>
            <a:off x="685800" y="4343400"/>
            <a:ext cx="5481638" cy="4111625"/>
          </a:xfrm>
          <a:prstGeom prst="rect">
            <a:avLst/>
          </a:prstGeom>
          <a:noFill/>
          <a:ln cap="flat">
            <a:round/>
            <a:headEnd/>
            <a:tailEnd/>
          </a:ln>
        </p:spPr>
        <p:txBody>
          <a:bodyPr wrap="none" anchor="ctr">
            <a:prstTxWarp prst="textNoShape">
              <a:avLst/>
            </a:prstTxWarp>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91E7C-F80A-ED48-B033-BDE495320215}" type="slidenum">
              <a:rPr lang="it-IT"/>
              <a:pPr/>
              <a:t>15</a:t>
            </a:fld>
            <a:endParaRPr lang="it-IT"/>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9F42F5-0786-4241-A099-84868F554E1A}" type="slidenum">
              <a:rPr lang="it-IT"/>
              <a:pPr/>
              <a:t>16</a:t>
            </a:fld>
            <a:endParaRPr lang="it-IT"/>
          </a:p>
        </p:txBody>
      </p:sp>
      <p:sp>
        <p:nvSpPr>
          <p:cNvPr id="3277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endParaRPr lang="it-IT">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FA3BA590-915A-BA46-BA16-B0C4CD63A3E4}" type="slidenum">
              <a:rPr lang="it-IT"/>
              <a:pPr/>
              <a:t>17</a:t>
            </a:fld>
            <a:endParaRPr lang="it-IT"/>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endParaRPr lang="it-IT">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059A0-81F0-7B4E-A26D-A2F45FD13BF8}" type="slidenum">
              <a:rPr lang="it-IT"/>
              <a:pPr/>
              <a:t>18</a:t>
            </a:fld>
            <a:endParaRPr lang="it-IT"/>
          </a:p>
        </p:txBody>
      </p:sp>
      <p:sp>
        <p:nvSpPr>
          <p:cNvPr id="290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0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9063A-0629-C34D-BDF2-5609717B2E5B}" type="slidenum">
              <a:rPr lang="it-IT"/>
              <a:pPr/>
              <a:t>19</a:t>
            </a:fld>
            <a:endParaRPr lang="it-IT"/>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98905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260525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64418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it-IT"/>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BF0C9556-CA11-8F4B-9D85-7F037187BEC1}" type="slidenum">
              <a:rPr lang="it-IT"/>
              <a:pPr/>
              <a:t>‹n.›</a:t>
            </a:fld>
            <a:endParaRPr lang="it-IT"/>
          </a:p>
        </p:txBody>
      </p:sp>
    </p:spTree>
    <p:extLst>
      <p:ext uri="{BB962C8B-B14F-4D97-AF65-F5344CB8AC3E}">
        <p14:creationId xmlns:p14="http://schemas.microsoft.com/office/powerpoint/2010/main" val="348783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269635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726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23641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423327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96375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312829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56370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8DE1671E-1DEF-2846-A6F7-754E8E1B82CC}" type="datetimeFigureOut">
              <a:rPr lang="it-IT" smtClean="0"/>
              <a:pPr/>
              <a:t>19/02/16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14565746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1671E-1DEF-2846-A6F7-754E8E1B82CC}" type="datetimeFigureOut">
              <a:rPr lang="it-IT" smtClean="0"/>
              <a:pPr/>
              <a:t>19/02/16</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F0F68-2DE6-5F4E-B525-144C09AD739C}" type="slidenum">
              <a:rPr lang="it-IT" smtClean="0"/>
              <a:pPr/>
              <a:t>‹n.›</a:t>
            </a:fld>
            <a:endParaRPr lang="it-IT" dirty="0"/>
          </a:p>
        </p:txBody>
      </p:sp>
    </p:spTree>
    <p:extLst>
      <p:ext uri="{BB962C8B-B14F-4D97-AF65-F5344CB8AC3E}">
        <p14:creationId xmlns:p14="http://schemas.microsoft.com/office/powerpoint/2010/main" val="372179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oleObject" Target="../embeddings/oleObject2.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chart" Target="../charts/chart1.xml"/><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oleObject" Target="../embeddings/Foglio_di_lavoro_di_Excel_97_-_20041.xls"/><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4.emf"/><Relationship Id="rId5" Type="http://schemas.openxmlformats.org/officeDocument/2006/relationships/oleObject" Target="../embeddings/Foglio_di_lavoro_di_Excel_97_-_20042.xls"/><Relationship Id="rId6"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ottotitolo 2"/>
          <p:cNvSpPr txBox="1">
            <a:spLocks/>
          </p:cNvSpPr>
          <p:nvPr/>
        </p:nvSpPr>
        <p:spPr>
          <a:xfrm>
            <a:off x="2525713" y="3062288"/>
            <a:ext cx="4092575" cy="571500"/>
          </a:xfrm>
          <a:prstGeom prst="rect">
            <a:avLst/>
          </a:prstGeom>
        </p:spPr>
        <p:txBody>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lgn="ctr">
              <a:buFont typeface="Wingdings" pitchFamily="2" charset="2"/>
              <a:buNone/>
              <a:defRPr/>
            </a:pPr>
            <a:r>
              <a:rPr lang="it-IT" sz="3200" i="1" dirty="0" smtClean="0">
                <a:solidFill>
                  <a:schemeClr val="tx1"/>
                </a:solidFill>
                <a:cs typeface="Helvetica"/>
              </a:rPr>
              <a:t>Prof Irene Cetin</a:t>
            </a:r>
          </a:p>
          <a:p>
            <a:pPr>
              <a:defRPr/>
            </a:pPr>
            <a:endParaRPr lang="it-IT" sz="2800" dirty="0" smtClean="0">
              <a:cs typeface="Helvetica"/>
            </a:endParaRPr>
          </a:p>
        </p:txBody>
      </p:sp>
      <p:sp>
        <p:nvSpPr>
          <p:cNvPr id="22" name="CasellaDiTesto 8"/>
          <p:cNvSpPr txBox="1">
            <a:spLocks noChangeArrowheads="1"/>
          </p:cNvSpPr>
          <p:nvPr/>
        </p:nvSpPr>
        <p:spPr bwMode="auto">
          <a:xfrm>
            <a:off x="2747963" y="3914587"/>
            <a:ext cx="3648075" cy="892552"/>
          </a:xfrm>
          <a:prstGeom prst="rect">
            <a:avLst/>
          </a:prstGeom>
          <a:noFill/>
          <a:ln w="9525">
            <a:noFill/>
            <a:miter lim="800000"/>
            <a:headEnd/>
            <a:tailEnd/>
          </a:ln>
        </p:spPr>
        <p:txBody>
          <a:bodyPr anchor="ctr">
            <a:spAutoFit/>
          </a:bodyPr>
          <a:lstStyle/>
          <a:p>
            <a:pPr algn="ctr">
              <a:defRPr/>
            </a:pPr>
            <a:r>
              <a:rPr lang="it-IT" sz="2000" b="1" dirty="0" smtClean="0">
                <a:latin typeface="+mn-lt"/>
                <a:cs typeface="Helvetica"/>
              </a:rPr>
              <a:t>UNIVERSITY OF MILAN</a:t>
            </a:r>
          </a:p>
          <a:p>
            <a:pPr algn="ctr">
              <a:defRPr/>
            </a:pPr>
            <a:r>
              <a:rPr lang="it-IT" sz="2000" b="1" dirty="0" smtClean="0">
                <a:latin typeface="+mn-lt"/>
                <a:cs typeface="Helvetica"/>
              </a:rPr>
              <a:t>HOSPITAL LUIGI SACCO</a:t>
            </a:r>
          </a:p>
          <a:p>
            <a:pPr algn="ctr">
              <a:defRPr/>
            </a:pPr>
            <a:endParaRPr lang="it-IT" sz="1200" dirty="0">
              <a:latin typeface="+mn-lt"/>
              <a:cs typeface="Helvetica"/>
            </a:endParaRPr>
          </a:p>
        </p:txBody>
      </p:sp>
      <p:sp>
        <p:nvSpPr>
          <p:cNvPr id="24" name="CasellaDiTesto 23"/>
          <p:cNvSpPr txBox="1"/>
          <p:nvPr/>
        </p:nvSpPr>
        <p:spPr>
          <a:xfrm>
            <a:off x="209550" y="1411288"/>
            <a:ext cx="8812213" cy="707886"/>
          </a:xfrm>
          <a:prstGeom prst="rect">
            <a:avLst/>
          </a:prstGeom>
          <a:solidFill>
            <a:srgbClr val="FFFFFF"/>
          </a:solidFill>
        </p:spPr>
        <p:txBody>
          <a:bodyPr>
            <a:spAutoFit/>
          </a:bodyPr>
          <a:lstStyle/>
          <a:p>
            <a:pPr algn="ctr">
              <a:defRPr/>
            </a:pPr>
            <a:r>
              <a:rPr lang="en-GB" sz="4000" b="1" dirty="0">
                <a:latin typeface="+mj-lt"/>
                <a:cs typeface="Helvetica"/>
              </a:rPr>
              <a:t>270 days to write your future</a:t>
            </a:r>
          </a:p>
        </p:txBody>
      </p:sp>
      <p:sp>
        <p:nvSpPr>
          <p:cNvPr id="7" name="CasellaDiTesto 6"/>
          <p:cNvSpPr txBox="1"/>
          <p:nvPr/>
        </p:nvSpPr>
        <p:spPr>
          <a:xfrm>
            <a:off x="298450" y="5805488"/>
            <a:ext cx="8812213" cy="523220"/>
          </a:xfrm>
          <a:prstGeom prst="rect">
            <a:avLst/>
          </a:prstGeom>
          <a:solidFill>
            <a:srgbClr val="FFFFFF"/>
          </a:solidFill>
        </p:spPr>
        <p:txBody>
          <a:bodyPr>
            <a:spAutoFit/>
          </a:bodyPr>
          <a:lstStyle/>
          <a:p>
            <a:pPr algn="ctr">
              <a:defRPr/>
            </a:pPr>
            <a:r>
              <a:rPr lang="en-GB" sz="2800" b="1" i="1" dirty="0">
                <a:latin typeface="+mj-lt"/>
                <a:cs typeface="Helvetica"/>
              </a:rPr>
              <a:t>a new scientific humanism</a:t>
            </a:r>
          </a:p>
        </p:txBody>
      </p:sp>
    </p:spTree>
    <p:extLst>
      <p:ext uri="{BB962C8B-B14F-4D97-AF65-F5344CB8AC3E}">
        <p14:creationId xmlns:p14="http://schemas.microsoft.com/office/powerpoint/2010/main" val="40942222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74613" y="74613"/>
            <a:ext cx="8994775" cy="6708775"/>
          </a:xfrm>
          <a:prstGeom prst="rect">
            <a:avLst/>
          </a:prstGeom>
          <a:noFill/>
          <a:ln w="15875">
            <a:solidFill>
              <a:srgbClr val="0D006C"/>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cs typeface="Arial" charset="0"/>
            </a:endParaRPr>
          </a:p>
        </p:txBody>
      </p:sp>
      <p:sp>
        <p:nvSpPr>
          <p:cNvPr id="26626" name="Rettangolo 6"/>
          <p:cNvSpPr>
            <a:spLocks noChangeArrowheads="1"/>
          </p:cNvSpPr>
          <p:nvPr/>
        </p:nvSpPr>
        <p:spPr bwMode="auto">
          <a:xfrm>
            <a:off x="900113" y="1972375"/>
            <a:ext cx="75279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GB" sz="2600" dirty="0">
                <a:solidFill>
                  <a:srgbClr val="000090"/>
                </a:solidFill>
                <a:latin typeface="Calibri" charset="0"/>
              </a:rPr>
              <a:t> </a:t>
            </a:r>
            <a:r>
              <a:rPr lang="en-GB" sz="2600" b="1" u="sng" dirty="0">
                <a:solidFill>
                  <a:srgbClr val="000090"/>
                </a:solidFill>
                <a:latin typeface="Calibri" charset="0"/>
              </a:rPr>
              <a:t>Dynamic state</a:t>
            </a:r>
            <a:r>
              <a:rPr lang="en-GB" sz="2600" dirty="0">
                <a:solidFill>
                  <a:srgbClr val="000090"/>
                </a:solidFill>
                <a:latin typeface="Calibri" charset="0"/>
              </a:rPr>
              <a:t>: adjustments in nutrient metabolism evolve continuously </a:t>
            </a:r>
            <a:r>
              <a:rPr lang="en-US" sz="2600" dirty="0">
                <a:solidFill>
                  <a:srgbClr val="000090"/>
                </a:solidFill>
                <a:latin typeface="Calibri" charset="0"/>
              </a:rPr>
              <a:t>as </a:t>
            </a:r>
            <a:r>
              <a:rPr lang="en-GB" sz="2600" dirty="0">
                <a:solidFill>
                  <a:srgbClr val="000090"/>
                </a:solidFill>
                <a:latin typeface="Calibri" charset="0"/>
              </a:rPr>
              <a:t>the mother switches from an </a:t>
            </a:r>
            <a:r>
              <a:rPr lang="en-GB" sz="2600" b="1" i="1" dirty="0">
                <a:solidFill>
                  <a:srgbClr val="000090"/>
                </a:solidFill>
                <a:latin typeface="Calibri" charset="0"/>
              </a:rPr>
              <a:t>anabolic condition </a:t>
            </a:r>
            <a:r>
              <a:rPr lang="en-GB" sz="2600" dirty="0">
                <a:solidFill>
                  <a:srgbClr val="000090"/>
                </a:solidFill>
                <a:latin typeface="Calibri" charset="0"/>
              </a:rPr>
              <a:t>during early pregnancy to a </a:t>
            </a:r>
            <a:r>
              <a:rPr lang="en-GB" sz="2600" b="1" i="1" dirty="0">
                <a:solidFill>
                  <a:srgbClr val="000090"/>
                </a:solidFill>
                <a:latin typeface="Calibri" charset="0"/>
              </a:rPr>
              <a:t>catabolic state</a:t>
            </a:r>
            <a:r>
              <a:rPr lang="en-GB" sz="2600" dirty="0">
                <a:solidFill>
                  <a:srgbClr val="000090"/>
                </a:solidFill>
                <a:latin typeface="Calibri" charset="0"/>
              </a:rPr>
              <a:t> during late pregnancy</a:t>
            </a:r>
          </a:p>
          <a:p>
            <a:pPr>
              <a:buFont typeface="Arial" charset="0"/>
              <a:buChar char="•"/>
            </a:pPr>
            <a:endParaRPr lang="en-GB" sz="2600" dirty="0">
              <a:solidFill>
                <a:srgbClr val="000090"/>
              </a:solidFill>
              <a:latin typeface="Calibri" charset="0"/>
            </a:endParaRPr>
          </a:p>
          <a:p>
            <a:pPr>
              <a:buFont typeface="Arial" charset="0"/>
              <a:buChar char="•"/>
            </a:pPr>
            <a:r>
              <a:rPr lang="en-GB" sz="2600" dirty="0">
                <a:solidFill>
                  <a:srgbClr val="000090"/>
                </a:solidFill>
                <a:latin typeface="Calibri" charset="0"/>
              </a:rPr>
              <a:t> </a:t>
            </a:r>
            <a:r>
              <a:rPr lang="en-GB" sz="2600" b="1" u="sng" dirty="0">
                <a:solidFill>
                  <a:srgbClr val="000090"/>
                </a:solidFill>
                <a:latin typeface="Calibri" charset="0"/>
              </a:rPr>
              <a:t>Three compartments model</a:t>
            </a:r>
            <a:r>
              <a:rPr lang="en-GB" sz="2600" dirty="0">
                <a:solidFill>
                  <a:srgbClr val="000090"/>
                </a:solidFill>
                <a:latin typeface="Calibri" charset="0"/>
              </a:rPr>
              <a:t>, i.e, </a:t>
            </a:r>
            <a:r>
              <a:rPr lang="en-GB" sz="2600" b="1" i="1" dirty="0">
                <a:solidFill>
                  <a:srgbClr val="000090"/>
                </a:solidFill>
                <a:latin typeface="Calibri" charset="0"/>
              </a:rPr>
              <a:t>mother/placenta/fetus</a:t>
            </a:r>
            <a:r>
              <a:rPr lang="en-GB" sz="2600" dirty="0">
                <a:solidFill>
                  <a:srgbClr val="000090"/>
                </a:solidFill>
                <a:latin typeface="Calibri" charset="0"/>
              </a:rPr>
              <a:t>, each of them has different metabolism -</a:t>
            </a:r>
            <a:r>
              <a:rPr lang="en-US" sz="2400" dirty="0">
                <a:solidFill>
                  <a:srgbClr val="000090"/>
                </a:solidFill>
              </a:rPr>
              <a:t> fetal growth regulated by the balance between fetal nutrient demand and maternal-placental nutrient supply</a:t>
            </a:r>
            <a:endParaRPr lang="it-IT" sz="2600" dirty="0">
              <a:solidFill>
                <a:srgbClr val="000090"/>
              </a:solidFill>
              <a:latin typeface="Calibri" charset="0"/>
            </a:endParaRPr>
          </a:p>
          <a:p>
            <a:pPr>
              <a:buFont typeface="Wingdings" charset="0"/>
              <a:buChar char="§"/>
            </a:pPr>
            <a:endParaRPr lang="en-GB" sz="2600" dirty="0">
              <a:solidFill>
                <a:srgbClr val="000090"/>
              </a:solidFill>
              <a:latin typeface="Calibri" charset="0"/>
            </a:endParaRPr>
          </a:p>
          <a:p>
            <a:endParaRPr lang="it-IT" sz="2600" dirty="0">
              <a:solidFill>
                <a:srgbClr val="000090"/>
              </a:solidFill>
              <a:latin typeface="Calibri" charset="0"/>
            </a:endParaRPr>
          </a:p>
        </p:txBody>
      </p:sp>
      <p:sp>
        <p:nvSpPr>
          <p:cNvPr id="26628" name="Rectangle 2"/>
          <p:cNvSpPr>
            <a:spLocks noChangeArrowheads="1"/>
          </p:cNvSpPr>
          <p:nvPr/>
        </p:nvSpPr>
        <p:spPr bwMode="auto">
          <a:xfrm>
            <a:off x="74612" y="817364"/>
            <a:ext cx="8994776" cy="829939"/>
          </a:xfrm>
          <a:prstGeom prst="rect">
            <a:avLst/>
          </a:prstGeom>
          <a:solidFill>
            <a:srgbClr val="000090"/>
          </a:solidFill>
          <a:ln>
            <a:noFill/>
          </a:ln>
          <a:extLst/>
        </p:spPr>
        <p:txBody>
          <a:bodyPr anchor="ctr"/>
          <a:lstStyle/>
          <a:p>
            <a:pPr algn="ctr" eaLnBrk="0" hangingPunct="0">
              <a:lnSpc>
                <a:spcPct val="110000"/>
              </a:lnSpc>
            </a:pPr>
            <a:r>
              <a:rPr lang="en-US" sz="3400" b="1" dirty="0">
                <a:solidFill>
                  <a:srgbClr val="FFFFFF"/>
                </a:solidFill>
                <a:latin typeface="Calibri" charset="0"/>
              </a:rPr>
              <a:t>Nutritional phenotype of pregnancy</a:t>
            </a:r>
            <a:endParaRPr lang="it-IT" sz="3400" b="1" dirty="0">
              <a:solidFill>
                <a:srgbClr val="FFFFFF"/>
              </a:solidFill>
              <a:latin typeface="Calibri" charset="0"/>
            </a:endParaRPr>
          </a:p>
        </p:txBody>
      </p:sp>
      <p:sp>
        <p:nvSpPr>
          <p:cNvPr id="8" name="CasellaDiTesto 2"/>
          <p:cNvSpPr txBox="1">
            <a:spLocks noChangeArrowheads="1"/>
          </p:cNvSpPr>
          <p:nvPr/>
        </p:nvSpPr>
        <p:spPr bwMode="auto">
          <a:xfrm>
            <a:off x="4572000" y="6123400"/>
            <a:ext cx="3733800" cy="369888"/>
          </a:xfrm>
          <a:prstGeom prst="rect">
            <a:avLst/>
          </a:prstGeom>
          <a:noFill/>
          <a:ln w="9525">
            <a:noFill/>
            <a:miter lim="800000"/>
            <a:headEnd/>
            <a:tailEnd/>
          </a:ln>
        </p:spPr>
        <p:txBody>
          <a:bodyPr>
            <a:spAutoFit/>
          </a:bodyPr>
          <a:lstStyle/>
          <a:p>
            <a:pPr>
              <a:defRPr/>
            </a:pPr>
            <a:r>
              <a:rPr lang="it-IT" b="1" i="1" dirty="0">
                <a:solidFill>
                  <a:srgbClr val="000090"/>
                </a:solidFill>
                <a:latin typeface="+mj-lt"/>
                <a:ea typeface="Century" charset="0"/>
                <a:cs typeface="Century" charset="0"/>
              </a:rPr>
              <a:t>Cetin et al, Hum Reprod Update 2010</a:t>
            </a:r>
          </a:p>
        </p:txBody>
      </p:sp>
    </p:spTree>
    <p:extLst>
      <p:ext uri="{BB962C8B-B14F-4D97-AF65-F5344CB8AC3E}">
        <p14:creationId xmlns:p14="http://schemas.microsoft.com/office/powerpoint/2010/main" val="14975664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803275" y="1673225"/>
            <a:ext cx="7620000" cy="4792663"/>
          </a:xfrm>
          <a:prstGeom prst="rect">
            <a:avLst/>
          </a:prstGeom>
          <a:noFill/>
          <a:ln w="9525" cap="flat">
            <a:noFill/>
            <a:round/>
            <a:headEnd/>
            <a:tailEnd/>
          </a:ln>
          <a:effectLst/>
        </p:spPr>
        <p:txBody>
          <a:bodyPr lIns="90000" tIns="45000" rIns="90000" bIns="45000">
            <a:prstTxWarp prst="textNoShape">
              <a:avLst/>
            </a:prstTxWarp>
          </a:bodyPr>
          <a:lstStyle/>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200" b="1">
              <a:solidFill>
                <a:srgbClr val="000000"/>
              </a:solidFill>
              <a:ea typeface="TimesNewRoman,Bold" charset="0"/>
              <a:cs typeface="TimesNewRoman,Bold" charset="0"/>
            </a:endParaRPr>
          </a:p>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a:solidFill>
                  <a:srgbClr val="000000"/>
                </a:solidFill>
                <a:ea typeface="Symbol" pitchFamily="1" charset="2"/>
                <a:cs typeface="Symbol" pitchFamily="1" charset="2"/>
              </a:rPr>
              <a:t>• </a:t>
            </a:r>
            <a:r>
              <a:rPr lang="it-IT" sz="2600">
                <a:solidFill>
                  <a:srgbClr val="000000"/>
                </a:solidFill>
                <a:ea typeface="TimesNewRoman" pitchFamily="16" charset="0"/>
                <a:cs typeface="TimesNewRoman" pitchFamily="16" charset="0"/>
              </a:rPr>
              <a:t>Energy (macronutrients) needs increase only slightly during the course of pregnancy.</a:t>
            </a:r>
            <a:r>
              <a:rPr lang="it-IT" sz="2600">
                <a:solidFill>
                  <a:srgbClr val="1F497D"/>
                </a:solidFill>
                <a:ea typeface="TimesNewRoman" pitchFamily="16" charset="0"/>
                <a:cs typeface="TimesNewRoman" pitchFamily="16" charset="0"/>
              </a:rPr>
              <a:t> </a:t>
            </a:r>
            <a:r>
              <a:rPr lang="it-IT" sz="2600" b="1">
                <a:solidFill>
                  <a:srgbClr val="1F497D"/>
                </a:solidFill>
                <a:ea typeface="TimesNewRoman" pitchFamily="16" charset="0"/>
                <a:cs typeface="TimesNewRoman" pitchFamily="16" charset="0"/>
              </a:rPr>
              <a:t>Energy</a:t>
            </a:r>
            <a:r>
              <a:rPr lang="it-IT" sz="2600">
                <a:solidFill>
                  <a:srgbClr val="1F497D"/>
                </a:solidFill>
                <a:ea typeface="TimesNewRoman" pitchFamily="16" charset="0"/>
                <a:cs typeface="TimesNewRoman" pitchFamily="16" charset="0"/>
              </a:rPr>
              <a:t> </a:t>
            </a:r>
            <a:r>
              <a:rPr lang="it-IT" sz="2600">
                <a:solidFill>
                  <a:srgbClr val="000000"/>
                </a:solidFill>
                <a:ea typeface="TimesNewRoman" pitchFamily="16" charset="0"/>
                <a:cs typeface="TimesNewRoman" pitchFamily="16" charset="0"/>
              </a:rPr>
              <a:t>needs </a:t>
            </a:r>
            <a:r>
              <a:rPr lang="it-IT" sz="2600">
                <a:solidFill>
                  <a:srgbClr val="000000"/>
                </a:solidFill>
                <a:ea typeface="TimesNewRoman,Bold" charset="0"/>
                <a:cs typeface="TimesNewRoman,Bold" charset="0"/>
              </a:rPr>
              <a:t>during the final months of pregnancy are about </a:t>
            </a:r>
            <a:r>
              <a:rPr lang="it-IT" sz="2600" b="1">
                <a:solidFill>
                  <a:srgbClr val="FF0000"/>
                </a:solidFill>
                <a:ea typeface="TimesNewRoman,Bold" charset="0"/>
                <a:cs typeface="TimesNewRoman,Bold" charset="0"/>
              </a:rPr>
              <a:t>10% higher</a:t>
            </a:r>
            <a:r>
              <a:rPr lang="it-IT" sz="2600">
                <a:solidFill>
                  <a:srgbClr val="FF0000"/>
                </a:solidFill>
                <a:ea typeface="TimesNewRoman,Bold" charset="0"/>
                <a:cs typeface="TimesNewRoman,Bold" charset="0"/>
              </a:rPr>
              <a:t> </a:t>
            </a:r>
            <a:r>
              <a:rPr lang="it-IT" sz="2600">
                <a:solidFill>
                  <a:srgbClr val="000000"/>
                </a:solidFill>
                <a:ea typeface="TimesNewRoman,Bold" charset="0"/>
                <a:cs typeface="TimesNewRoman,Bold" charset="0"/>
              </a:rPr>
              <a:t>than before pregnancy</a:t>
            </a:r>
          </a:p>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a:solidFill>
                <a:srgbClr val="000000"/>
              </a:solidFill>
              <a:ea typeface="TimesNewRoman,Bold" charset="0"/>
              <a:cs typeface="TimesNewRoman,Bold" charset="0"/>
            </a:endParaRPr>
          </a:p>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600">
                <a:solidFill>
                  <a:srgbClr val="000000"/>
                </a:solidFill>
                <a:ea typeface="Symbol" pitchFamily="1" charset="2"/>
                <a:cs typeface="Symbol" pitchFamily="1" charset="2"/>
              </a:rPr>
              <a:t>• T</a:t>
            </a:r>
            <a:r>
              <a:rPr lang="it-IT" sz="2600">
                <a:solidFill>
                  <a:srgbClr val="000000"/>
                </a:solidFill>
                <a:ea typeface="TimesNewRoman" pitchFamily="16" charset="0"/>
                <a:cs typeface="TimesNewRoman" pitchFamily="16" charset="0"/>
              </a:rPr>
              <a:t>he needs for certain </a:t>
            </a:r>
            <a:r>
              <a:rPr lang="it-IT" sz="2600" b="1">
                <a:solidFill>
                  <a:schemeClr val="tx2"/>
                </a:solidFill>
                <a:ea typeface="TimesNewRoman" pitchFamily="16" charset="0"/>
                <a:cs typeface="TimesNewRoman" pitchFamily="16" charset="0"/>
              </a:rPr>
              <a:t>vitamins and </a:t>
            </a:r>
            <a:r>
              <a:rPr lang="it-IT" sz="2600" b="1">
                <a:solidFill>
                  <a:schemeClr val="tx2"/>
                </a:solidFill>
                <a:ea typeface="TimesNewRoman,Bold" charset="0"/>
                <a:cs typeface="TimesNewRoman,Bold" charset="0"/>
              </a:rPr>
              <a:t>minerals </a:t>
            </a:r>
            <a:r>
              <a:rPr lang="it-IT" sz="2600">
                <a:ea typeface="TimesNewRoman,Bold" charset="0"/>
                <a:cs typeface="TimesNewRoman,Bold" charset="0"/>
              </a:rPr>
              <a:t>(micronutrients) in pregnancy show a </a:t>
            </a:r>
            <a:r>
              <a:rPr lang="it-IT" sz="2600" b="1">
                <a:solidFill>
                  <a:srgbClr val="FF0000"/>
                </a:solidFill>
                <a:ea typeface="TimesNewRoman,Bold" charset="0"/>
                <a:cs typeface="TimesNewRoman,Bold" charset="0"/>
              </a:rPr>
              <a:t>much greater increase </a:t>
            </a:r>
          </a:p>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a:solidFill>
                <a:srgbClr val="000000"/>
              </a:solidFill>
              <a:ea typeface="TimesNewRoman,Bold" charset="0"/>
              <a:cs typeface="TimesNewRoman,Bold" charset="0"/>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600">
                <a:solidFill>
                  <a:srgbClr val="000000"/>
                </a:solidFill>
                <a:ea typeface="TimesNewRoman,Bold" charset="0"/>
                <a:cs typeface="TimesNewRoman,Bold" charset="0"/>
              </a:rPr>
              <a:t>Therefore, pregnant women should pay special attention to the quality of their diet</a:t>
            </a:r>
          </a:p>
        </p:txBody>
      </p:sp>
      <p:sp>
        <p:nvSpPr>
          <p:cNvPr id="4" name="Rectangle 2"/>
          <p:cNvSpPr>
            <a:spLocks noChangeArrowheads="1"/>
          </p:cNvSpPr>
          <p:nvPr/>
        </p:nvSpPr>
        <p:spPr bwMode="auto">
          <a:xfrm>
            <a:off x="74612" y="817364"/>
            <a:ext cx="8994776" cy="829939"/>
          </a:xfrm>
          <a:prstGeom prst="rect">
            <a:avLst/>
          </a:prstGeom>
          <a:solidFill>
            <a:srgbClr val="000090"/>
          </a:solidFill>
          <a:ln>
            <a:noFill/>
          </a:ln>
          <a:extLst/>
        </p:spPr>
        <p:txBody>
          <a:bodyPr anchor="ctr"/>
          <a:lstStyle/>
          <a:p>
            <a:pPr algn="ctr" eaLnBrk="0" hangingPunct="0">
              <a:lnSpc>
                <a:spcPct val="110000"/>
              </a:lnSpc>
            </a:pPr>
            <a:r>
              <a:rPr lang="en-US" sz="3400" b="1" dirty="0">
                <a:solidFill>
                  <a:srgbClr val="FFFFFF"/>
                </a:solidFill>
                <a:latin typeface="Calibri" charset="0"/>
              </a:rPr>
              <a:t>Nutrient needs in pregnancy</a:t>
            </a:r>
            <a:endParaRPr lang="it-IT" sz="3400" b="1" dirty="0">
              <a:solidFill>
                <a:srgbClr val="FFFFFF"/>
              </a:solidFill>
              <a:latin typeface="Calibr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557213" y="1123950"/>
            <a:ext cx="8154987" cy="5500688"/>
          </a:xfrm>
          <a:prstGeom prst="rect">
            <a:avLst/>
          </a:prstGeom>
          <a:noFill/>
          <a:ln w="9525" cap="flat">
            <a:noFill/>
            <a:round/>
            <a:headEnd/>
            <a:tailEnd/>
          </a:ln>
          <a:effectLst/>
        </p:spPr>
      </p:pic>
      <p:sp>
        <p:nvSpPr>
          <p:cNvPr id="9218" name="Text Box 2"/>
          <p:cNvSpPr txBox="1">
            <a:spLocks noChangeArrowheads="1"/>
          </p:cNvSpPr>
          <p:nvPr/>
        </p:nvSpPr>
        <p:spPr bwMode="auto">
          <a:xfrm>
            <a:off x="576263" y="-11113"/>
            <a:ext cx="8064500" cy="741363"/>
          </a:xfrm>
          <a:prstGeom prst="rect">
            <a:avLst/>
          </a:prstGeom>
          <a:noFill/>
          <a:ln w="9525" cap="flat">
            <a:noFill/>
            <a:round/>
            <a:headEnd/>
            <a:tailEnd/>
          </a:ln>
          <a:effectLst/>
        </p:spPr>
        <p:txBody>
          <a:bodyPr lIns="90000" tIns="45000" rIns="90000" bIns="45000">
            <a:prstTxWarp prst="textNoShape">
              <a:avLst/>
            </a:prstTxWarp>
          </a:bodyPr>
          <a:lstStyle/>
          <a:p>
            <a:pP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600" b="1">
              <a:solidFill>
                <a:srgbClr val="000000"/>
              </a:solidFill>
              <a:ea typeface="TimesNewRoman,Bold" charset="0"/>
              <a:cs typeface="TimesNewRoman,Bold" charset="0"/>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a:solidFill>
                  <a:srgbClr val="000000"/>
                </a:solidFill>
                <a:ea typeface="TimesNewRoman" pitchFamily="16" charset="0"/>
                <a:cs typeface="TimesNewRoman" pitchFamily="16" charset="0"/>
              </a:rPr>
              <a:t>Reference nutrient intakes for pregnant women expressed as percentage of reference intake values non-pregnant women. The recommended intake for several nutrients shows a much greater increase then the recommended energy intake</a:t>
            </a:r>
          </a:p>
        </p:txBody>
      </p:sp>
      <p:sp>
        <p:nvSpPr>
          <p:cNvPr id="4" name="Text Box 3"/>
          <p:cNvSpPr txBox="1">
            <a:spLocks noChangeArrowheads="1"/>
          </p:cNvSpPr>
          <p:nvPr/>
        </p:nvSpPr>
        <p:spPr bwMode="auto">
          <a:xfrm>
            <a:off x="4745038" y="6326188"/>
            <a:ext cx="4002087" cy="333375"/>
          </a:xfrm>
          <a:prstGeom prst="rect">
            <a:avLst/>
          </a:prstGeom>
          <a:noFill/>
          <a:ln w="9525" cap="flat">
            <a:noFill/>
            <a:round/>
            <a:headEnd/>
            <a:tailEnd/>
          </a:ln>
          <a:effectLst/>
        </p:spPr>
        <p:txBody>
          <a:bodyPr wrap="none" lIns="90000" tIns="4500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i="1">
                <a:solidFill>
                  <a:srgbClr val="000000"/>
                </a:solidFill>
                <a:ea typeface="ＭＳ Ｐゴシック" pitchFamily="1" charset="-128"/>
                <a:cs typeface="ＭＳ Ｐゴシック" pitchFamily="1" charset="-128"/>
              </a:rPr>
              <a:t>Koletzko B et al, Ann Nutr Metab 2013, in press</a:t>
            </a:r>
          </a:p>
        </p:txBody>
      </p:sp>
      <p:sp>
        <p:nvSpPr>
          <p:cNvPr id="5" name="CasellaDiTesto 4"/>
          <p:cNvSpPr txBox="1"/>
          <p:nvPr/>
        </p:nvSpPr>
        <p:spPr>
          <a:xfrm>
            <a:off x="6642100" y="1270000"/>
            <a:ext cx="568560" cy="369332"/>
          </a:xfrm>
          <a:prstGeom prst="rect">
            <a:avLst/>
          </a:prstGeom>
          <a:noFill/>
        </p:spPr>
        <p:txBody>
          <a:bodyPr wrap="none" rtlCol="0">
            <a:spAutoFit/>
          </a:bodyPr>
          <a:lstStyle/>
          <a:p>
            <a:r>
              <a:rPr lang="it-IT" b="1"/>
              <a:t>iron</a:t>
            </a:r>
          </a:p>
        </p:txBody>
      </p:sp>
      <p:sp>
        <p:nvSpPr>
          <p:cNvPr id="6" name="CasellaDiTesto 5"/>
          <p:cNvSpPr txBox="1"/>
          <p:nvPr/>
        </p:nvSpPr>
        <p:spPr>
          <a:xfrm>
            <a:off x="7737240" y="2374900"/>
            <a:ext cx="553570" cy="369332"/>
          </a:xfrm>
          <a:prstGeom prst="rect">
            <a:avLst/>
          </a:prstGeom>
          <a:noFill/>
        </p:spPr>
        <p:txBody>
          <a:bodyPr wrap="none" rtlCol="0">
            <a:spAutoFit/>
          </a:bodyPr>
          <a:lstStyle/>
          <a:p>
            <a:r>
              <a:rPr lang="it-IT" b="1"/>
              <a:t>zinc</a:t>
            </a:r>
          </a:p>
        </p:txBody>
      </p:sp>
      <p:sp>
        <p:nvSpPr>
          <p:cNvPr id="7" name="CasellaDiTesto 6"/>
          <p:cNvSpPr txBox="1"/>
          <p:nvPr/>
        </p:nvSpPr>
        <p:spPr>
          <a:xfrm>
            <a:off x="4516438" y="2234168"/>
            <a:ext cx="740219" cy="369332"/>
          </a:xfrm>
          <a:prstGeom prst="rect">
            <a:avLst/>
          </a:prstGeom>
          <a:noFill/>
        </p:spPr>
        <p:txBody>
          <a:bodyPr wrap="none" rtlCol="0">
            <a:spAutoFit/>
          </a:bodyPr>
          <a:lstStyle/>
          <a:p>
            <a:r>
              <a:rPr lang="it-IT" b="1"/>
              <a:t>folate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934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2"/>
          <p:cNvSpPr>
            <a:spLocks noGrp="1"/>
          </p:cNvSpPr>
          <p:nvPr>
            <p:ph type="title"/>
          </p:nvPr>
        </p:nvSpPr>
        <p:spPr>
          <a:xfrm>
            <a:off x="468313" y="-26988"/>
            <a:ext cx="8675687" cy="1655763"/>
          </a:xfrm>
        </p:spPr>
        <p:txBody>
          <a:bodyPr/>
          <a:lstStyle/>
          <a:p>
            <a:r>
              <a:rPr lang="en-GB" sz="2800" b="1">
                <a:solidFill>
                  <a:srgbClr val="0070C0"/>
                </a:solidFill>
                <a:effectLst>
                  <a:outerShdw blurRad="38100" dist="38100" dir="2700000" algn="tl">
                    <a:srgbClr val="DDDDDD"/>
                  </a:outerShdw>
                </a:effectLst>
                <a:latin typeface="Georgia" charset="0"/>
                <a:ea typeface="Arial" charset="0"/>
              </a:rPr>
              <a:t>PREGNANCY = three compartment model = mother - placenta - fetus</a:t>
            </a:r>
            <a:endParaRPr lang="it-IT" sz="2800" b="1">
              <a:solidFill>
                <a:srgbClr val="0070C0"/>
              </a:solidFill>
              <a:effectLst>
                <a:outerShdw blurRad="38100" dist="38100" dir="2700000" algn="tl">
                  <a:srgbClr val="DDDDDD"/>
                </a:outerShdw>
              </a:effectLst>
              <a:latin typeface="Georgia" charset="0"/>
              <a:ea typeface="Arial" charset="0"/>
            </a:endParaRPr>
          </a:p>
        </p:txBody>
      </p:sp>
      <p:sp>
        <p:nvSpPr>
          <p:cNvPr id="17412" name="Rettangolo 4"/>
          <p:cNvSpPr>
            <a:spLocks noChangeArrowheads="1"/>
          </p:cNvSpPr>
          <p:nvPr/>
        </p:nvSpPr>
        <p:spPr bwMode="auto">
          <a:xfrm>
            <a:off x="4267200" y="6138863"/>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chemeClr val="tx1"/>
                </a:solidFill>
                <a:latin typeface="Arial" charset="0"/>
                <a:cs typeface="Arial" charset="0"/>
              </a:rPr>
              <a:t>Cetin &amp; Cardellicchio, 2010</a:t>
            </a:r>
            <a:endParaRPr lang="it-IT" sz="1600">
              <a:solidFill>
                <a:schemeClr val="tx1"/>
              </a:solidFill>
              <a:latin typeface="Arial" charset="0"/>
              <a:cs typeface="Arial" charset="0"/>
            </a:endParaRPr>
          </a:p>
        </p:txBody>
      </p:sp>
    </p:spTree>
    <p:extLst>
      <p:ext uri="{BB962C8B-B14F-4D97-AF65-F5344CB8AC3E}">
        <p14:creationId xmlns:p14="http://schemas.microsoft.com/office/powerpoint/2010/main" val="80733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477844"/>
            <a:ext cx="9144000" cy="600649"/>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 name="Segnaposto contenuto 2"/>
          <p:cNvSpPr>
            <a:spLocks noGrp="1"/>
          </p:cNvSpPr>
          <p:nvPr>
            <p:ph idx="1"/>
          </p:nvPr>
        </p:nvSpPr>
        <p:spPr>
          <a:xfrm>
            <a:off x="356613" y="1458255"/>
            <a:ext cx="8229600" cy="4856086"/>
          </a:xfrm>
        </p:spPr>
        <p:txBody>
          <a:bodyPr>
            <a:normAutofit fontScale="92500" lnSpcReduction="10000"/>
          </a:bodyPr>
          <a:lstStyle/>
          <a:p>
            <a:r>
              <a:rPr lang="it-IT" sz="4800" dirty="0" smtClean="0">
                <a:solidFill>
                  <a:srgbClr val="000090"/>
                </a:solidFill>
              </a:rPr>
              <a:t>PROGRAMMING in PREGNANCY </a:t>
            </a:r>
          </a:p>
          <a:p>
            <a:r>
              <a:rPr lang="it-IT" sz="4800" dirty="0" smtClean="0">
                <a:solidFill>
                  <a:srgbClr val="000090"/>
                </a:solidFill>
              </a:rPr>
              <a:t>NUTRITIONAL PHENOTYPE OF PREGNANCY</a:t>
            </a:r>
          </a:p>
          <a:p>
            <a:r>
              <a:rPr lang="it-IT" sz="4400" b="1" dirty="0">
                <a:solidFill>
                  <a:srgbClr val="000090"/>
                </a:solidFill>
              </a:rPr>
              <a:t>PLACENTA and FETAL NUTRITION</a:t>
            </a:r>
          </a:p>
          <a:p>
            <a:r>
              <a:rPr lang="it-IT" sz="4400" dirty="0">
                <a:solidFill>
                  <a:srgbClr val="000090"/>
                </a:solidFill>
              </a:rPr>
              <a:t>IUGR</a:t>
            </a:r>
            <a:endParaRPr lang="it-IT" sz="4400"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endParaRPr lang="it-IT" dirty="0">
              <a:solidFill>
                <a:srgbClr val="000090"/>
              </a:solidFill>
            </a:endParaRPr>
          </a:p>
        </p:txBody>
      </p:sp>
      <p:sp>
        <p:nvSpPr>
          <p:cNvPr id="2" name="Titolo 1"/>
          <p:cNvSpPr>
            <a:spLocks noGrp="1"/>
          </p:cNvSpPr>
          <p:nvPr>
            <p:ph type="title"/>
          </p:nvPr>
        </p:nvSpPr>
        <p:spPr>
          <a:xfrm>
            <a:off x="846960" y="276650"/>
            <a:ext cx="8229600" cy="877293"/>
          </a:xfrm>
        </p:spPr>
        <p:txBody>
          <a:bodyPr/>
          <a:lstStyle/>
          <a:p>
            <a:pPr algn="r"/>
            <a:r>
              <a:rPr lang="it-IT" b="1" dirty="0" smtClean="0">
                <a:solidFill>
                  <a:schemeClr val="bg1"/>
                </a:solidFill>
              </a:rPr>
              <a:t>OUTLINE</a:t>
            </a:r>
            <a:endParaRPr lang="it-IT" b="1" dirty="0">
              <a:solidFill>
                <a:schemeClr val="bg1"/>
              </a:solidFill>
            </a:endParaRPr>
          </a:p>
        </p:txBody>
      </p:sp>
    </p:spTree>
    <p:extLst>
      <p:ext uri="{BB962C8B-B14F-4D97-AF65-F5344CB8AC3E}">
        <p14:creationId xmlns:p14="http://schemas.microsoft.com/office/powerpoint/2010/main" val="1680320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37"/>
          <p:cNvGrpSpPr>
            <a:grpSpLocks/>
          </p:cNvGrpSpPr>
          <p:nvPr/>
        </p:nvGrpSpPr>
        <p:grpSpPr bwMode="auto">
          <a:xfrm>
            <a:off x="250825" y="1052513"/>
            <a:ext cx="8208963" cy="5395912"/>
            <a:chOff x="158" y="663"/>
            <a:chExt cx="5171" cy="3399"/>
          </a:xfrm>
        </p:grpSpPr>
        <p:sp>
          <p:nvSpPr>
            <p:cNvPr id="152578" name="Oval 2"/>
            <p:cNvSpPr>
              <a:spLocks noChangeArrowheads="1"/>
            </p:cNvSpPr>
            <p:nvPr/>
          </p:nvSpPr>
          <p:spPr bwMode="auto">
            <a:xfrm>
              <a:off x="1124" y="1680"/>
              <a:ext cx="3110" cy="128"/>
            </a:xfrm>
            <a:prstGeom prst="ellipse">
              <a:avLst/>
            </a:prstGeom>
            <a:solidFill>
              <a:srgbClr val="FF0000"/>
            </a:solidFill>
            <a:ln w="50800">
              <a:solidFill>
                <a:srgbClr val="993366"/>
              </a:solidFill>
              <a:round/>
              <a:headEnd/>
              <a:tailEnd/>
            </a:ln>
            <a:effectLst/>
          </p:spPr>
          <p:txBody>
            <a:bodyPr wrap="none" anchor="ctr">
              <a:prstTxWarp prst="textNoShape">
                <a:avLst/>
              </a:prstTxWarp>
            </a:bodyPr>
            <a:lstStyle/>
            <a:p>
              <a:endParaRPr lang="it-IT"/>
            </a:p>
          </p:txBody>
        </p:sp>
        <p:sp>
          <p:nvSpPr>
            <p:cNvPr id="152579" name="Freeform 3"/>
            <p:cNvSpPr>
              <a:spLocks/>
            </p:cNvSpPr>
            <p:nvPr/>
          </p:nvSpPr>
          <p:spPr bwMode="auto">
            <a:xfrm>
              <a:off x="720" y="1746"/>
              <a:ext cx="3952" cy="314"/>
            </a:xfrm>
            <a:custGeom>
              <a:avLst/>
              <a:gdLst/>
              <a:ahLst/>
              <a:cxnLst>
                <a:cxn ang="0">
                  <a:pos x="240" y="0"/>
                </a:cxn>
                <a:cxn ang="0">
                  <a:pos x="0" y="144"/>
                </a:cxn>
                <a:cxn ang="0">
                  <a:pos x="240" y="144"/>
                </a:cxn>
                <a:cxn ang="0">
                  <a:pos x="288" y="288"/>
                </a:cxn>
                <a:cxn ang="0">
                  <a:pos x="576" y="240"/>
                </a:cxn>
                <a:cxn ang="0">
                  <a:pos x="672" y="384"/>
                </a:cxn>
                <a:cxn ang="0">
                  <a:pos x="912" y="240"/>
                </a:cxn>
                <a:cxn ang="0">
                  <a:pos x="1152" y="384"/>
                </a:cxn>
                <a:cxn ang="0">
                  <a:pos x="1440" y="288"/>
                </a:cxn>
                <a:cxn ang="0">
                  <a:pos x="1776" y="432"/>
                </a:cxn>
                <a:cxn ang="0">
                  <a:pos x="1872" y="192"/>
                </a:cxn>
                <a:cxn ang="0">
                  <a:pos x="2160" y="288"/>
                </a:cxn>
                <a:cxn ang="0">
                  <a:pos x="2400" y="240"/>
                </a:cxn>
                <a:cxn ang="0">
                  <a:pos x="2256" y="144"/>
                </a:cxn>
                <a:cxn ang="0">
                  <a:pos x="2496" y="96"/>
                </a:cxn>
                <a:cxn ang="0">
                  <a:pos x="2208" y="0"/>
                </a:cxn>
              </a:cxnLst>
              <a:rect l="0" t="0" r="r" b="b"/>
              <a:pathLst>
                <a:path w="2504" h="448">
                  <a:moveTo>
                    <a:pt x="240" y="0"/>
                  </a:moveTo>
                  <a:cubicBezTo>
                    <a:pt x="120" y="60"/>
                    <a:pt x="0" y="120"/>
                    <a:pt x="0" y="144"/>
                  </a:cubicBezTo>
                  <a:cubicBezTo>
                    <a:pt x="0" y="168"/>
                    <a:pt x="192" y="120"/>
                    <a:pt x="240" y="144"/>
                  </a:cubicBezTo>
                  <a:cubicBezTo>
                    <a:pt x="288" y="168"/>
                    <a:pt x="232" y="272"/>
                    <a:pt x="288" y="288"/>
                  </a:cubicBezTo>
                  <a:cubicBezTo>
                    <a:pt x="344" y="304"/>
                    <a:pt x="512" y="224"/>
                    <a:pt x="576" y="240"/>
                  </a:cubicBezTo>
                  <a:cubicBezTo>
                    <a:pt x="640" y="256"/>
                    <a:pt x="616" y="384"/>
                    <a:pt x="672" y="384"/>
                  </a:cubicBezTo>
                  <a:cubicBezTo>
                    <a:pt x="728" y="384"/>
                    <a:pt x="832" y="240"/>
                    <a:pt x="912" y="240"/>
                  </a:cubicBezTo>
                  <a:cubicBezTo>
                    <a:pt x="992" y="240"/>
                    <a:pt x="1064" y="376"/>
                    <a:pt x="1152" y="384"/>
                  </a:cubicBezTo>
                  <a:cubicBezTo>
                    <a:pt x="1240" y="392"/>
                    <a:pt x="1336" y="280"/>
                    <a:pt x="1440" y="288"/>
                  </a:cubicBezTo>
                  <a:cubicBezTo>
                    <a:pt x="1544" y="296"/>
                    <a:pt x="1704" y="448"/>
                    <a:pt x="1776" y="432"/>
                  </a:cubicBezTo>
                  <a:cubicBezTo>
                    <a:pt x="1848" y="416"/>
                    <a:pt x="1808" y="216"/>
                    <a:pt x="1872" y="192"/>
                  </a:cubicBezTo>
                  <a:cubicBezTo>
                    <a:pt x="1936" y="168"/>
                    <a:pt x="2072" y="280"/>
                    <a:pt x="2160" y="288"/>
                  </a:cubicBezTo>
                  <a:cubicBezTo>
                    <a:pt x="2248" y="296"/>
                    <a:pt x="2384" y="264"/>
                    <a:pt x="2400" y="240"/>
                  </a:cubicBezTo>
                  <a:cubicBezTo>
                    <a:pt x="2416" y="216"/>
                    <a:pt x="2240" y="168"/>
                    <a:pt x="2256" y="144"/>
                  </a:cubicBezTo>
                  <a:cubicBezTo>
                    <a:pt x="2272" y="120"/>
                    <a:pt x="2504" y="120"/>
                    <a:pt x="2496" y="96"/>
                  </a:cubicBezTo>
                  <a:cubicBezTo>
                    <a:pt x="2488" y="72"/>
                    <a:pt x="2256" y="16"/>
                    <a:pt x="2208" y="0"/>
                  </a:cubicBezTo>
                </a:path>
              </a:pathLst>
            </a:custGeom>
            <a:noFill/>
            <a:ln w="38100">
              <a:solidFill>
                <a:srgbClr val="99CCFF"/>
              </a:solidFill>
              <a:round/>
              <a:headEnd/>
              <a:tailEnd/>
            </a:ln>
            <a:effectLst/>
          </p:spPr>
          <p:txBody>
            <a:bodyPr>
              <a:prstTxWarp prst="textNoShape">
                <a:avLst/>
              </a:prstTxWarp>
            </a:bodyPr>
            <a:lstStyle/>
            <a:p>
              <a:endParaRPr lang="it-IT"/>
            </a:p>
          </p:txBody>
        </p:sp>
        <p:sp>
          <p:nvSpPr>
            <p:cNvPr id="152580" name="Freeform 4"/>
            <p:cNvSpPr>
              <a:spLocks/>
            </p:cNvSpPr>
            <p:nvPr/>
          </p:nvSpPr>
          <p:spPr bwMode="auto">
            <a:xfrm rot="5400000">
              <a:off x="2392" y="1753"/>
              <a:ext cx="805" cy="2073"/>
            </a:xfrm>
            <a:custGeom>
              <a:avLst/>
              <a:gdLst/>
              <a:ahLst/>
              <a:cxnLst>
                <a:cxn ang="0">
                  <a:pos x="778" y="996"/>
                </a:cxn>
                <a:cxn ang="0">
                  <a:pos x="742" y="951"/>
                </a:cxn>
                <a:cxn ang="0">
                  <a:pos x="597" y="851"/>
                </a:cxn>
                <a:cxn ang="0">
                  <a:pos x="442" y="642"/>
                </a:cxn>
                <a:cxn ang="0">
                  <a:pos x="506" y="314"/>
                </a:cxn>
                <a:cxn ang="0">
                  <a:pos x="960" y="32"/>
                </a:cxn>
                <a:cxn ang="0">
                  <a:pos x="1460" y="123"/>
                </a:cxn>
                <a:cxn ang="0">
                  <a:pos x="1697" y="469"/>
                </a:cxn>
                <a:cxn ang="0">
                  <a:pos x="1787" y="1114"/>
                </a:cxn>
                <a:cxn ang="0">
                  <a:pos x="1769" y="1587"/>
                </a:cxn>
                <a:cxn ang="0">
                  <a:pos x="1560" y="2078"/>
                </a:cxn>
                <a:cxn ang="0">
                  <a:pos x="1133" y="2460"/>
                </a:cxn>
                <a:cxn ang="0">
                  <a:pos x="860" y="2333"/>
                </a:cxn>
                <a:cxn ang="0">
                  <a:pos x="651" y="2133"/>
                </a:cxn>
                <a:cxn ang="0">
                  <a:pos x="579" y="2096"/>
                </a:cxn>
                <a:cxn ang="0">
                  <a:pos x="479" y="2142"/>
                </a:cxn>
                <a:cxn ang="0">
                  <a:pos x="324" y="2251"/>
                </a:cxn>
                <a:cxn ang="0">
                  <a:pos x="106" y="2369"/>
                </a:cxn>
                <a:cxn ang="0">
                  <a:pos x="51" y="2351"/>
                </a:cxn>
                <a:cxn ang="0">
                  <a:pos x="15" y="2178"/>
                </a:cxn>
                <a:cxn ang="0">
                  <a:pos x="142" y="2196"/>
                </a:cxn>
                <a:cxn ang="0">
                  <a:pos x="206" y="2196"/>
                </a:cxn>
                <a:cxn ang="0">
                  <a:pos x="524" y="1851"/>
                </a:cxn>
                <a:cxn ang="0">
                  <a:pos x="842" y="1905"/>
                </a:cxn>
                <a:cxn ang="0">
                  <a:pos x="1115" y="2114"/>
                </a:cxn>
              </a:cxnLst>
              <a:rect l="0" t="0" r="r" b="b"/>
              <a:pathLst>
                <a:path w="1807" h="2502">
                  <a:moveTo>
                    <a:pt x="778" y="996"/>
                  </a:moveTo>
                  <a:cubicBezTo>
                    <a:pt x="775" y="985"/>
                    <a:pt x="772" y="975"/>
                    <a:pt x="742" y="951"/>
                  </a:cubicBezTo>
                  <a:cubicBezTo>
                    <a:pt x="712" y="927"/>
                    <a:pt x="647" y="902"/>
                    <a:pt x="597" y="851"/>
                  </a:cubicBezTo>
                  <a:cubicBezTo>
                    <a:pt x="547" y="800"/>
                    <a:pt x="457" y="731"/>
                    <a:pt x="442" y="642"/>
                  </a:cubicBezTo>
                  <a:cubicBezTo>
                    <a:pt x="427" y="553"/>
                    <a:pt x="420" y="416"/>
                    <a:pt x="506" y="314"/>
                  </a:cubicBezTo>
                  <a:cubicBezTo>
                    <a:pt x="592" y="212"/>
                    <a:pt x="801" y="64"/>
                    <a:pt x="960" y="32"/>
                  </a:cubicBezTo>
                  <a:cubicBezTo>
                    <a:pt x="1119" y="0"/>
                    <a:pt x="1337" y="50"/>
                    <a:pt x="1460" y="123"/>
                  </a:cubicBezTo>
                  <a:cubicBezTo>
                    <a:pt x="1583" y="196"/>
                    <a:pt x="1643" y="304"/>
                    <a:pt x="1697" y="469"/>
                  </a:cubicBezTo>
                  <a:cubicBezTo>
                    <a:pt x="1751" y="634"/>
                    <a:pt x="1775" y="928"/>
                    <a:pt x="1787" y="1114"/>
                  </a:cubicBezTo>
                  <a:cubicBezTo>
                    <a:pt x="1799" y="1300"/>
                    <a:pt x="1807" y="1426"/>
                    <a:pt x="1769" y="1587"/>
                  </a:cubicBezTo>
                  <a:cubicBezTo>
                    <a:pt x="1731" y="1748"/>
                    <a:pt x="1666" y="1933"/>
                    <a:pt x="1560" y="2078"/>
                  </a:cubicBezTo>
                  <a:cubicBezTo>
                    <a:pt x="1454" y="2223"/>
                    <a:pt x="1250" y="2418"/>
                    <a:pt x="1133" y="2460"/>
                  </a:cubicBezTo>
                  <a:cubicBezTo>
                    <a:pt x="1016" y="2502"/>
                    <a:pt x="940" y="2387"/>
                    <a:pt x="860" y="2333"/>
                  </a:cubicBezTo>
                  <a:cubicBezTo>
                    <a:pt x="780" y="2279"/>
                    <a:pt x="698" y="2173"/>
                    <a:pt x="651" y="2133"/>
                  </a:cubicBezTo>
                  <a:cubicBezTo>
                    <a:pt x="604" y="2093"/>
                    <a:pt x="608" y="2094"/>
                    <a:pt x="579" y="2096"/>
                  </a:cubicBezTo>
                  <a:cubicBezTo>
                    <a:pt x="550" y="2098"/>
                    <a:pt x="522" y="2116"/>
                    <a:pt x="479" y="2142"/>
                  </a:cubicBezTo>
                  <a:cubicBezTo>
                    <a:pt x="436" y="2168"/>
                    <a:pt x="386" y="2213"/>
                    <a:pt x="324" y="2251"/>
                  </a:cubicBezTo>
                  <a:cubicBezTo>
                    <a:pt x="262" y="2289"/>
                    <a:pt x="151" y="2352"/>
                    <a:pt x="106" y="2369"/>
                  </a:cubicBezTo>
                  <a:cubicBezTo>
                    <a:pt x="61" y="2386"/>
                    <a:pt x="66" y="2383"/>
                    <a:pt x="51" y="2351"/>
                  </a:cubicBezTo>
                  <a:cubicBezTo>
                    <a:pt x="36" y="2319"/>
                    <a:pt x="0" y="2204"/>
                    <a:pt x="15" y="2178"/>
                  </a:cubicBezTo>
                  <a:cubicBezTo>
                    <a:pt x="30" y="2152"/>
                    <a:pt x="110" y="2193"/>
                    <a:pt x="142" y="2196"/>
                  </a:cubicBezTo>
                  <a:cubicBezTo>
                    <a:pt x="174" y="2199"/>
                    <a:pt x="142" y="2253"/>
                    <a:pt x="206" y="2196"/>
                  </a:cubicBezTo>
                  <a:cubicBezTo>
                    <a:pt x="270" y="2139"/>
                    <a:pt x="418" y="1900"/>
                    <a:pt x="524" y="1851"/>
                  </a:cubicBezTo>
                  <a:cubicBezTo>
                    <a:pt x="630" y="1802"/>
                    <a:pt x="744" y="1861"/>
                    <a:pt x="842" y="1905"/>
                  </a:cubicBezTo>
                  <a:cubicBezTo>
                    <a:pt x="940" y="1949"/>
                    <a:pt x="1070" y="2078"/>
                    <a:pt x="1115" y="2114"/>
                  </a:cubicBezTo>
                </a:path>
              </a:pathLst>
            </a:custGeom>
            <a:noFill/>
            <a:ln w="38100">
              <a:solidFill>
                <a:schemeClr val="bg1"/>
              </a:solidFill>
              <a:round/>
              <a:headEnd/>
              <a:tailEnd/>
            </a:ln>
            <a:effectLst/>
          </p:spPr>
          <p:txBody>
            <a:bodyPr wrap="none" anchor="ctr">
              <a:prstTxWarp prst="textNoShape">
                <a:avLst/>
              </a:prstTxWarp>
            </a:bodyPr>
            <a:lstStyle/>
            <a:p>
              <a:endParaRPr lang="it-IT"/>
            </a:p>
          </p:txBody>
        </p:sp>
        <p:grpSp>
          <p:nvGrpSpPr>
            <p:cNvPr id="3" name="Group 5"/>
            <p:cNvGrpSpPr>
              <a:grpSpLocks/>
            </p:cNvGrpSpPr>
            <p:nvPr/>
          </p:nvGrpSpPr>
          <p:grpSpPr bwMode="auto">
            <a:xfrm rot="5400000">
              <a:off x="2604" y="2314"/>
              <a:ext cx="414" cy="1093"/>
              <a:chOff x="2778" y="2945"/>
              <a:chExt cx="482" cy="613"/>
            </a:xfrm>
          </p:grpSpPr>
          <p:sp>
            <p:nvSpPr>
              <p:cNvPr id="152582" name="Freeform 6"/>
              <p:cNvSpPr>
                <a:spLocks/>
              </p:cNvSpPr>
              <p:nvPr/>
            </p:nvSpPr>
            <p:spPr bwMode="auto">
              <a:xfrm>
                <a:off x="2863" y="3266"/>
                <a:ext cx="101" cy="292"/>
              </a:xfrm>
              <a:custGeom>
                <a:avLst/>
                <a:gdLst/>
                <a:ahLst/>
                <a:cxnLst>
                  <a:cxn ang="0">
                    <a:pos x="67" y="627"/>
                  </a:cxn>
                  <a:cxn ang="0">
                    <a:pos x="21" y="354"/>
                  </a:cxn>
                  <a:cxn ang="0">
                    <a:pos x="194" y="0"/>
                  </a:cxn>
                </a:cxnLst>
                <a:rect l="0" t="0" r="r" b="b"/>
                <a:pathLst>
                  <a:path w="194" h="627">
                    <a:moveTo>
                      <a:pt x="67" y="627"/>
                    </a:moveTo>
                    <a:cubicBezTo>
                      <a:pt x="33" y="542"/>
                      <a:pt x="0" y="458"/>
                      <a:pt x="21" y="354"/>
                    </a:cubicBezTo>
                    <a:cubicBezTo>
                      <a:pt x="42" y="250"/>
                      <a:pt x="167" y="54"/>
                      <a:pt x="194" y="0"/>
                    </a:cubicBezTo>
                  </a:path>
                </a:pathLst>
              </a:custGeom>
              <a:noFill/>
              <a:ln w="38100">
                <a:solidFill>
                  <a:schemeClr val="bg1"/>
                </a:solidFill>
                <a:round/>
                <a:headEnd/>
                <a:tailEnd/>
              </a:ln>
              <a:effectLst/>
            </p:spPr>
            <p:txBody>
              <a:bodyPr wrap="none" anchor="ctr">
                <a:prstTxWarp prst="textNoShape">
                  <a:avLst/>
                </a:prstTxWarp>
              </a:bodyPr>
              <a:lstStyle/>
              <a:p>
                <a:endParaRPr lang="it-IT"/>
              </a:p>
            </p:txBody>
          </p:sp>
          <p:sp>
            <p:nvSpPr>
              <p:cNvPr id="152583" name="Freeform 7"/>
              <p:cNvSpPr>
                <a:spLocks/>
              </p:cNvSpPr>
              <p:nvPr/>
            </p:nvSpPr>
            <p:spPr bwMode="auto">
              <a:xfrm>
                <a:off x="2778" y="3097"/>
                <a:ext cx="482" cy="239"/>
              </a:xfrm>
              <a:custGeom>
                <a:avLst/>
                <a:gdLst/>
                <a:ahLst/>
                <a:cxnLst>
                  <a:cxn ang="0">
                    <a:pos x="832" y="337"/>
                  </a:cxn>
                  <a:cxn ang="0">
                    <a:pos x="559" y="482"/>
                  </a:cxn>
                  <a:cxn ang="0">
                    <a:pos x="468" y="482"/>
                  </a:cxn>
                  <a:cxn ang="0">
                    <a:pos x="241" y="291"/>
                  </a:cxn>
                  <a:cxn ang="0">
                    <a:pos x="114" y="228"/>
                  </a:cxn>
                  <a:cxn ang="0">
                    <a:pos x="5" y="237"/>
                  </a:cxn>
                  <a:cxn ang="0">
                    <a:pos x="86" y="137"/>
                  </a:cxn>
                  <a:cxn ang="0">
                    <a:pos x="268" y="118"/>
                  </a:cxn>
                  <a:cxn ang="0">
                    <a:pos x="350" y="191"/>
                  </a:cxn>
                  <a:cxn ang="0">
                    <a:pos x="541" y="291"/>
                  </a:cxn>
                  <a:cxn ang="0">
                    <a:pos x="723" y="100"/>
                  </a:cxn>
                  <a:cxn ang="0">
                    <a:pos x="932" y="0"/>
                  </a:cxn>
                </a:cxnLst>
                <a:rect l="0" t="0" r="r" b="b"/>
                <a:pathLst>
                  <a:path w="932" h="514">
                    <a:moveTo>
                      <a:pt x="832" y="337"/>
                    </a:moveTo>
                    <a:cubicBezTo>
                      <a:pt x="725" y="397"/>
                      <a:pt x="619" y="458"/>
                      <a:pt x="559" y="482"/>
                    </a:cubicBezTo>
                    <a:cubicBezTo>
                      <a:pt x="499" y="506"/>
                      <a:pt x="521" y="514"/>
                      <a:pt x="468" y="482"/>
                    </a:cubicBezTo>
                    <a:cubicBezTo>
                      <a:pt x="415" y="450"/>
                      <a:pt x="300" y="333"/>
                      <a:pt x="241" y="291"/>
                    </a:cubicBezTo>
                    <a:cubicBezTo>
                      <a:pt x="182" y="249"/>
                      <a:pt x="153" y="237"/>
                      <a:pt x="114" y="228"/>
                    </a:cubicBezTo>
                    <a:cubicBezTo>
                      <a:pt x="75" y="219"/>
                      <a:pt x="10" y="252"/>
                      <a:pt x="5" y="237"/>
                    </a:cubicBezTo>
                    <a:cubicBezTo>
                      <a:pt x="0" y="222"/>
                      <a:pt x="42" y="157"/>
                      <a:pt x="86" y="137"/>
                    </a:cubicBezTo>
                    <a:cubicBezTo>
                      <a:pt x="130" y="117"/>
                      <a:pt x="224" y="109"/>
                      <a:pt x="268" y="118"/>
                    </a:cubicBezTo>
                    <a:cubicBezTo>
                      <a:pt x="312" y="127"/>
                      <a:pt x="304" y="162"/>
                      <a:pt x="350" y="191"/>
                    </a:cubicBezTo>
                    <a:cubicBezTo>
                      <a:pt x="396" y="220"/>
                      <a:pt x="479" y="306"/>
                      <a:pt x="541" y="291"/>
                    </a:cubicBezTo>
                    <a:cubicBezTo>
                      <a:pt x="603" y="276"/>
                      <a:pt x="658" y="149"/>
                      <a:pt x="723" y="100"/>
                    </a:cubicBezTo>
                    <a:cubicBezTo>
                      <a:pt x="788" y="51"/>
                      <a:pt x="897" y="18"/>
                      <a:pt x="932" y="0"/>
                    </a:cubicBezTo>
                  </a:path>
                </a:pathLst>
              </a:custGeom>
              <a:noFill/>
              <a:ln w="38100">
                <a:solidFill>
                  <a:schemeClr val="bg1"/>
                </a:solidFill>
                <a:round/>
                <a:headEnd/>
                <a:tailEnd/>
              </a:ln>
              <a:effectLst/>
            </p:spPr>
            <p:txBody>
              <a:bodyPr wrap="none" anchor="ctr">
                <a:prstTxWarp prst="textNoShape">
                  <a:avLst/>
                </a:prstTxWarp>
              </a:bodyPr>
              <a:lstStyle/>
              <a:p>
                <a:endParaRPr lang="it-IT"/>
              </a:p>
            </p:txBody>
          </p:sp>
          <p:sp>
            <p:nvSpPr>
              <p:cNvPr id="152584" name="Freeform 8"/>
              <p:cNvSpPr>
                <a:spLocks/>
              </p:cNvSpPr>
              <p:nvPr/>
            </p:nvSpPr>
            <p:spPr bwMode="auto">
              <a:xfrm>
                <a:off x="3091" y="2945"/>
                <a:ext cx="81" cy="90"/>
              </a:xfrm>
              <a:custGeom>
                <a:avLst/>
                <a:gdLst/>
                <a:ahLst/>
                <a:cxnLst>
                  <a:cxn ang="0">
                    <a:pos x="8" y="64"/>
                  </a:cxn>
                  <a:cxn ang="0">
                    <a:pos x="17" y="0"/>
                  </a:cxn>
                  <a:cxn ang="0">
                    <a:pos x="108" y="64"/>
                  </a:cxn>
                  <a:cxn ang="0">
                    <a:pos x="153" y="173"/>
                  </a:cxn>
                  <a:cxn ang="0">
                    <a:pos x="89" y="191"/>
                  </a:cxn>
                </a:cxnLst>
                <a:rect l="0" t="0" r="r" b="b"/>
                <a:pathLst>
                  <a:path w="156" h="194">
                    <a:moveTo>
                      <a:pt x="8" y="64"/>
                    </a:moveTo>
                    <a:cubicBezTo>
                      <a:pt x="4" y="32"/>
                      <a:pt x="0" y="0"/>
                      <a:pt x="17" y="0"/>
                    </a:cubicBezTo>
                    <a:cubicBezTo>
                      <a:pt x="34" y="0"/>
                      <a:pt x="85" y="35"/>
                      <a:pt x="108" y="64"/>
                    </a:cubicBezTo>
                    <a:cubicBezTo>
                      <a:pt x="131" y="93"/>
                      <a:pt x="156" y="152"/>
                      <a:pt x="153" y="173"/>
                    </a:cubicBezTo>
                    <a:cubicBezTo>
                      <a:pt x="150" y="194"/>
                      <a:pt x="100" y="188"/>
                      <a:pt x="89" y="191"/>
                    </a:cubicBezTo>
                  </a:path>
                </a:pathLst>
              </a:custGeom>
              <a:noFill/>
              <a:ln w="38100">
                <a:solidFill>
                  <a:schemeClr val="bg1"/>
                </a:solidFill>
                <a:round/>
                <a:headEnd/>
                <a:tailEnd/>
              </a:ln>
              <a:effectLst/>
            </p:spPr>
            <p:txBody>
              <a:bodyPr wrap="none" anchor="ctr">
                <a:prstTxWarp prst="textNoShape">
                  <a:avLst/>
                </a:prstTxWarp>
              </a:bodyPr>
              <a:lstStyle/>
              <a:p>
                <a:endParaRPr lang="it-IT"/>
              </a:p>
            </p:txBody>
          </p:sp>
          <p:sp>
            <p:nvSpPr>
              <p:cNvPr id="152585" name="Oval 9"/>
              <p:cNvSpPr>
                <a:spLocks noChangeArrowheads="1"/>
              </p:cNvSpPr>
              <p:nvPr/>
            </p:nvSpPr>
            <p:spPr bwMode="auto">
              <a:xfrm rot="3092725">
                <a:off x="2927" y="2991"/>
                <a:ext cx="40" cy="75"/>
              </a:xfrm>
              <a:prstGeom prst="ellipse">
                <a:avLst/>
              </a:prstGeom>
              <a:solidFill>
                <a:srgbClr val="000000"/>
              </a:solidFill>
              <a:ln w="9525">
                <a:solidFill>
                  <a:schemeClr val="bg1"/>
                </a:solidFill>
                <a:round/>
                <a:headEnd/>
                <a:tailEnd/>
              </a:ln>
              <a:effectLst/>
            </p:spPr>
            <p:txBody>
              <a:bodyPr wrap="none" anchor="ctr">
                <a:prstTxWarp prst="textNoShape">
                  <a:avLst/>
                </a:prstTxWarp>
              </a:bodyPr>
              <a:lstStyle/>
              <a:p>
                <a:endParaRPr lang="it-IT"/>
              </a:p>
            </p:txBody>
          </p:sp>
        </p:grpSp>
        <p:sp>
          <p:nvSpPr>
            <p:cNvPr id="152586" name="Freeform 10"/>
            <p:cNvSpPr>
              <a:spLocks/>
            </p:cNvSpPr>
            <p:nvPr/>
          </p:nvSpPr>
          <p:spPr bwMode="auto">
            <a:xfrm>
              <a:off x="2367" y="1987"/>
              <a:ext cx="275" cy="774"/>
            </a:xfrm>
            <a:custGeom>
              <a:avLst/>
              <a:gdLst/>
              <a:ahLst/>
              <a:cxnLst>
                <a:cxn ang="0">
                  <a:pos x="56" y="0"/>
                </a:cxn>
                <a:cxn ang="0">
                  <a:pos x="152" y="96"/>
                </a:cxn>
                <a:cxn ang="0">
                  <a:pos x="56" y="192"/>
                </a:cxn>
                <a:cxn ang="0">
                  <a:pos x="152" y="288"/>
                </a:cxn>
                <a:cxn ang="0">
                  <a:pos x="8" y="384"/>
                </a:cxn>
                <a:cxn ang="0">
                  <a:pos x="200" y="480"/>
                </a:cxn>
                <a:cxn ang="0">
                  <a:pos x="104" y="576"/>
                </a:cxn>
                <a:cxn ang="0">
                  <a:pos x="200" y="672"/>
                </a:cxn>
                <a:cxn ang="0">
                  <a:pos x="8" y="768"/>
                </a:cxn>
                <a:cxn ang="0">
                  <a:pos x="200" y="864"/>
                </a:cxn>
                <a:cxn ang="0">
                  <a:pos x="56" y="960"/>
                </a:cxn>
                <a:cxn ang="0">
                  <a:pos x="8" y="1008"/>
                </a:cxn>
              </a:cxnLst>
              <a:rect l="0" t="0" r="r" b="b"/>
              <a:pathLst>
                <a:path w="216" h="1008">
                  <a:moveTo>
                    <a:pt x="56" y="0"/>
                  </a:moveTo>
                  <a:cubicBezTo>
                    <a:pt x="104" y="32"/>
                    <a:pt x="152" y="64"/>
                    <a:pt x="152" y="96"/>
                  </a:cubicBezTo>
                  <a:cubicBezTo>
                    <a:pt x="152" y="128"/>
                    <a:pt x="56" y="160"/>
                    <a:pt x="56" y="192"/>
                  </a:cubicBezTo>
                  <a:cubicBezTo>
                    <a:pt x="56" y="224"/>
                    <a:pt x="160" y="256"/>
                    <a:pt x="152" y="288"/>
                  </a:cubicBezTo>
                  <a:cubicBezTo>
                    <a:pt x="144" y="320"/>
                    <a:pt x="0" y="352"/>
                    <a:pt x="8" y="384"/>
                  </a:cubicBezTo>
                  <a:cubicBezTo>
                    <a:pt x="16" y="416"/>
                    <a:pt x="184" y="448"/>
                    <a:pt x="200" y="480"/>
                  </a:cubicBezTo>
                  <a:cubicBezTo>
                    <a:pt x="216" y="512"/>
                    <a:pt x="104" y="544"/>
                    <a:pt x="104" y="576"/>
                  </a:cubicBezTo>
                  <a:cubicBezTo>
                    <a:pt x="104" y="608"/>
                    <a:pt x="216" y="640"/>
                    <a:pt x="200" y="672"/>
                  </a:cubicBezTo>
                  <a:cubicBezTo>
                    <a:pt x="184" y="704"/>
                    <a:pt x="8" y="736"/>
                    <a:pt x="8" y="768"/>
                  </a:cubicBezTo>
                  <a:cubicBezTo>
                    <a:pt x="8" y="800"/>
                    <a:pt x="192" y="832"/>
                    <a:pt x="200" y="864"/>
                  </a:cubicBezTo>
                  <a:cubicBezTo>
                    <a:pt x="208" y="896"/>
                    <a:pt x="88" y="936"/>
                    <a:pt x="56" y="960"/>
                  </a:cubicBezTo>
                  <a:cubicBezTo>
                    <a:pt x="24" y="984"/>
                    <a:pt x="16" y="996"/>
                    <a:pt x="8" y="1008"/>
                  </a:cubicBezTo>
                </a:path>
              </a:pathLst>
            </a:custGeom>
            <a:noFill/>
            <a:ln w="50800">
              <a:solidFill>
                <a:srgbClr val="FF0000"/>
              </a:solidFill>
              <a:round/>
              <a:headEnd/>
              <a:tailEnd/>
            </a:ln>
            <a:effectLst/>
          </p:spPr>
          <p:txBody>
            <a:bodyPr>
              <a:prstTxWarp prst="textNoShape">
                <a:avLst/>
              </a:prstTxWarp>
            </a:bodyPr>
            <a:lstStyle/>
            <a:p>
              <a:endParaRPr lang="it-IT"/>
            </a:p>
          </p:txBody>
        </p:sp>
        <p:sp>
          <p:nvSpPr>
            <p:cNvPr id="152587" name="Freeform 11"/>
            <p:cNvSpPr>
              <a:spLocks/>
            </p:cNvSpPr>
            <p:nvPr/>
          </p:nvSpPr>
          <p:spPr bwMode="auto">
            <a:xfrm>
              <a:off x="2581" y="2015"/>
              <a:ext cx="274" cy="706"/>
            </a:xfrm>
            <a:custGeom>
              <a:avLst/>
              <a:gdLst/>
              <a:ahLst/>
              <a:cxnLst>
                <a:cxn ang="0">
                  <a:pos x="56" y="0"/>
                </a:cxn>
                <a:cxn ang="0">
                  <a:pos x="152" y="96"/>
                </a:cxn>
                <a:cxn ang="0">
                  <a:pos x="56" y="192"/>
                </a:cxn>
                <a:cxn ang="0">
                  <a:pos x="152" y="288"/>
                </a:cxn>
                <a:cxn ang="0">
                  <a:pos x="8" y="384"/>
                </a:cxn>
                <a:cxn ang="0">
                  <a:pos x="200" y="480"/>
                </a:cxn>
                <a:cxn ang="0">
                  <a:pos x="104" y="576"/>
                </a:cxn>
                <a:cxn ang="0">
                  <a:pos x="200" y="672"/>
                </a:cxn>
                <a:cxn ang="0">
                  <a:pos x="8" y="768"/>
                </a:cxn>
                <a:cxn ang="0">
                  <a:pos x="200" y="864"/>
                </a:cxn>
                <a:cxn ang="0">
                  <a:pos x="56" y="960"/>
                </a:cxn>
                <a:cxn ang="0">
                  <a:pos x="8" y="1008"/>
                </a:cxn>
              </a:cxnLst>
              <a:rect l="0" t="0" r="r" b="b"/>
              <a:pathLst>
                <a:path w="216" h="1008">
                  <a:moveTo>
                    <a:pt x="56" y="0"/>
                  </a:moveTo>
                  <a:cubicBezTo>
                    <a:pt x="104" y="32"/>
                    <a:pt x="152" y="64"/>
                    <a:pt x="152" y="96"/>
                  </a:cubicBezTo>
                  <a:cubicBezTo>
                    <a:pt x="152" y="128"/>
                    <a:pt x="56" y="160"/>
                    <a:pt x="56" y="192"/>
                  </a:cubicBezTo>
                  <a:cubicBezTo>
                    <a:pt x="56" y="224"/>
                    <a:pt x="160" y="256"/>
                    <a:pt x="152" y="288"/>
                  </a:cubicBezTo>
                  <a:cubicBezTo>
                    <a:pt x="144" y="320"/>
                    <a:pt x="0" y="352"/>
                    <a:pt x="8" y="384"/>
                  </a:cubicBezTo>
                  <a:cubicBezTo>
                    <a:pt x="16" y="416"/>
                    <a:pt x="184" y="448"/>
                    <a:pt x="200" y="480"/>
                  </a:cubicBezTo>
                  <a:cubicBezTo>
                    <a:pt x="216" y="512"/>
                    <a:pt x="104" y="544"/>
                    <a:pt x="104" y="576"/>
                  </a:cubicBezTo>
                  <a:cubicBezTo>
                    <a:pt x="104" y="608"/>
                    <a:pt x="216" y="640"/>
                    <a:pt x="200" y="672"/>
                  </a:cubicBezTo>
                  <a:cubicBezTo>
                    <a:pt x="184" y="704"/>
                    <a:pt x="8" y="736"/>
                    <a:pt x="8" y="768"/>
                  </a:cubicBezTo>
                  <a:cubicBezTo>
                    <a:pt x="8" y="800"/>
                    <a:pt x="192" y="832"/>
                    <a:pt x="200" y="864"/>
                  </a:cubicBezTo>
                  <a:cubicBezTo>
                    <a:pt x="208" y="896"/>
                    <a:pt x="88" y="936"/>
                    <a:pt x="56" y="960"/>
                  </a:cubicBezTo>
                  <a:cubicBezTo>
                    <a:pt x="24" y="984"/>
                    <a:pt x="16" y="996"/>
                    <a:pt x="8" y="1008"/>
                  </a:cubicBezTo>
                </a:path>
              </a:pathLst>
            </a:custGeom>
            <a:noFill/>
            <a:ln w="50800">
              <a:solidFill>
                <a:srgbClr val="FF0000"/>
              </a:solidFill>
              <a:round/>
              <a:headEnd/>
              <a:tailEnd/>
            </a:ln>
            <a:effectLst/>
          </p:spPr>
          <p:txBody>
            <a:bodyPr>
              <a:prstTxWarp prst="textNoShape">
                <a:avLst/>
              </a:prstTxWarp>
            </a:bodyPr>
            <a:lstStyle/>
            <a:p>
              <a:endParaRPr lang="it-IT"/>
            </a:p>
          </p:txBody>
        </p:sp>
        <p:sp>
          <p:nvSpPr>
            <p:cNvPr id="152588" name="Freeform 12"/>
            <p:cNvSpPr>
              <a:spLocks/>
            </p:cNvSpPr>
            <p:nvPr/>
          </p:nvSpPr>
          <p:spPr bwMode="auto">
            <a:xfrm>
              <a:off x="2489" y="2015"/>
              <a:ext cx="275" cy="740"/>
            </a:xfrm>
            <a:custGeom>
              <a:avLst/>
              <a:gdLst/>
              <a:ahLst/>
              <a:cxnLst>
                <a:cxn ang="0">
                  <a:pos x="56" y="0"/>
                </a:cxn>
                <a:cxn ang="0">
                  <a:pos x="152" y="96"/>
                </a:cxn>
                <a:cxn ang="0">
                  <a:pos x="56" y="192"/>
                </a:cxn>
                <a:cxn ang="0">
                  <a:pos x="152" y="288"/>
                </a:cxn>
                <a:cxn ang="0">
                  <a:pos x="8" y="384"/>
                </a:cxn>
                <a:cxn ang="0">
                  <a:pos x="200" y="480"/>
                </a:cxn>
                <a:cxn ang="0">
                  <a:pos x="104" y="576"/>
                </a:cxn>
                <a:cxn ang="0">
                  <a:pos x="200" y="672"/>
                </a:cxn>
                <a:cxn ang="0">
                  <a:pos x="8" y="768"/>
                </a:cxn>
                <a:cxn ang="0">
                  <a:pos x="200" y="864"/>
                </a:cxn>
                <a:cxn ang="0">
                  <a:pos x="56" y="960"/>
                </a:cxn>
                <a:cxn ang="0">
                  <a:pos x="8" y="1008"/>
                </a:cxn>
              </a:cxnLst>
              <a:rect l="0" t="0" r="r" b="b"/>
              <a:pathLst>
                <a:path w="216" h="1008">
                  <a:moveTo>
                    <a:pt x="56" y="0"/>
                  </a:moveTo>
                  <a:cubicBezTo>
                    <a:pt x="104" y="32"/>
                    <a:pt x="152" y="64"/>
                    <a:pt x="152" y="96"/>
                  </a:cubicBezTo>
                  <a:cubicBezTo>
                    <a:pt x="152" y="128"/>
                    <a:pt x="56" y="160"/>
                    <a:pt x="56" y="192"/>
                  </a:cubicBezTo>
                  <a:cubicBezTo>
                    <a:pt x="56" y="224"/>
                    <a:pt x="160" y="256"/>
                    <a:pt x="152" y="288"/>
                  </a:cubicBezTo>
                  <a:cubicBezTo>
                    <a:pt x="144" y="320"/>
                    <a:pt x="0" y="352"/>
                    <a:pt x="8" y="384"/>
                  </a:cubicBezTo>
                  <a:cubicBezTo>
                    <a:pt x="16" y="416"/>
                    <a:pt x="184" y="448"/>
                    <a:pt x="200" y="480"/>
                  </a:cubicBezTo>
                  <a:cubicBezTo>
                    <a:pt x="216" y="512"/>
                    <a:pt x="104" y="544"/>
                    <a:pt x="104" y="576"/>
                  </a:cubicBezTo>
                  <a:cubicBezTo>
                    <a:pt x="104" y="608"/>
                    <a:pt x="216" y="640"/>
                    <a:pt x="200" y="672"/>
                  </a:cubicBezTo>
                  <a:cubicBezTo>
                    <a:pt x="184" y="704"/>
                    <a:pt x="8" y="736"/>
                    <a:pt x="8" y="768"/>
                  </a:cubicBezTo>
                  <a:cubicBezTo>
                    <a:pt x="8" y="800"/>
                    <a:pt x="192" y="832"/>
                    <a:pt x="200" y="864"/>
                  </a:cubicBezTo>
                  <a:cubicBezTo>
                    <a:pt x="208" y="896"/>
                    <a:pt x="88" y="936"/>
                    <a:pt x="56" y="960"/>
                  </a:cubicBezTo>
                  <a:cubicBezTo>
                    <a:pt x="24" y="984"/>
                    <a:pt x="16" y="996"/>
                    <a:pt x="8" y="1008"/>
                  </a:cubicBezTo>
                </a:path>
              </a:pathLst>
            </a:custGeom>
            <a:noFill/>
            <a:ln w="127000">
              <a:solidFill>
                <a:srgbClr val="0000FF"/>
              </a:solidFill>
              <a:round/>
              <a:headEnd/>
              <a:tailEnd/>
            </a:ln>
            <a:effectLst/>
          </p:spPr>
          <p:txBody>
            <a:bodyPr>
              <a:prstTxWarp prst="textNoShape">
                <a:avLst/>
              </a:prstTxWarp>
            </a:bodyPr>
            <a:lstStyle/>
            <a:p>
              <a:endParaRPr lang="it-IT"/>
            </a:p>
          </p:txBody>
        </p:sp>
        <p:sp>
          <p:nvSpPr>
            <p:cNvPr id="152589" name="Line 13"/>
            <p:cNvSpPr>
              <a:spLocks noChangeShapeType="1"/>
            </p:cNvSpPr>
            <p:nvPr/>
          </p:nvSpPr>
          <p:spPr bwMode="auto">
            <a:xfrm>
              <a:off x="2966" y="2030"/>
              <a:ext cx="0" cy="572"/>
            </a:xfrm>
            <a:prstGeom prst="line">
              <a:avLst/>
            </a:prstGeom>
            <a:noFill/>
            <a:ln w="50800">
              <a:solidFill>
                <a:srgbClr val="33CCFF"/>
              </a:solidFill>
              <a:round/>
              <a:headEnd/>
              <a:tailEnd type="arrow" w="med" len="med"/>
            </a:ln>
            <a:effectLst/>
          </p:spPr>
          <p:txBody>
            <a:bodyPr>
              <a:prstTxWarp prst="textNoShape">
                <a:avLst/>
              </a:prstTxWarp>
            </a:bodyPr>
            <a:lstStyle/>
            <a:p>
              <a:endParaRPr lang="it-IT"/>
            </a:p>
          </p:txBody>
        </p:sp>
        <p:sp>
          <p:nvSpPr>
            <p:cNvPr id="152590" name="Text Box 14"/>
            <p:cNvSpPr txBox="1">
              <a:spLocks noChangeArrowheads="1"/>
            </p:cNvSpPr>
            <p:nvPr/>
          </p:nvSpPr>
          <p:spPr bwMode="auto">
            <a:xfrm>
              <a:off x="1105" y="840"/>
              <a:ext cx="1385" cy="231"/>
            </a:xfrm>
            <a:prstGeom prst="rect">
              <a:avLst/>
            </a:prstGeom>
            <a:noFill/>
            <a:ln w="9525">
              <a:noFill/>
              <a:miter lim="800000"/>
              <a:headEnd/>
              <a:tailEnd/>
            </a:ln>
            <a:effectLst/>
          </p:spPr>
          <p:txBody>
            <a:bodyPr wrap="none">
              <a:prstTxWarp prst="textNoShape">
                <a:avLst/>
              </a:prstTxWarp>
              <a:spAutoFit/>
            </a:bodyPr>
            <a:lstStyle/>
            <a:p>
              <a:pPr eaLnBrk="1" hangingPunct="1"/>
              <a:r>
                <a:rPr lang="it-IT" sz="1800" b="1">
                  <a:solidFill>
                    <a:srgbClr val="FFFF00"/>
                  </a:solidFill>
                  <a:latin typeface="Comic Sans MS" pitchFamily="1" charset="0"/>
                </a:rPr>
                <a:t>Maternal nutrition</a:t>
              </a:r>
            </a:p>
          </p:txBody>
        </p:sp>
        <p:sp>
          <p:nvSpPr>
            <p:cNvPr id="152591" name="Text Box 15"/>
            <p:cNvSpPr txBox="1">
              <a:spLocks noChangeArrowheads="1"/>
            </p:cNvSpPr>
            <p:nvPr/>
          </p:nvSpPr>
          <p:spPr bwMode="auto">
            <a:xfrm>
              <a:off x="2954" y="840"/>
              <a:ext cx="1561" cy="231"/>
            </a:xfrm>
            <a:prstGeom prst="rect">
              <a:avLst/>
            </a:prstGeom>
            <a:noFill/>
            <a:ln w="9525">
              <a:noFill/>
              <a:miter lim="800000"/>
              <a:headEnd/>
              <a:tailEnd/>
            </a:ln>
            <a:effectLst/>
          </p:spPr>
          <p:txBody>
            <a:bodyPr wrap="none">
              <a:prstTxWarp prst="textNoShape">
                <a:avLst/>
              </a:prstTxWarp>
              <a:spAutoFit/>
            </a:bodyPr>
            <a:lstStyle/>
            <a:p>
              <a:pPr eaLnBrk="1" hangingPunct="1"/>
              <a:r>
                <a:rPr lang="it-IT" sz="1800" b="1">
                  <a:solidFill>
                    <a:srgbClr val="FFFF00"/>
                  </a:solidFill>
                  <a:latin typeface="Comic Sans MS" pitchFamily="1" charset="0"/>
                </a:rPr>
                <a:t>Maternal metabolism</a:t>
              </a:r>
            </a:p>
          </p:txBody>
        </p:sp>
        <p:sp>
          <p:nvSpPr>
            <p:cNvPr id="152592" name="Text Box 16"/>
            <p:cNvSpPr txBox="1">
              <a:spLocks noChangeArrowheads="1"/>
            </p:cNvSpPr>
            <p:nvPr/>
          </p:nvSpPr>
          <p:spPr bwMode="auto">
            <a:xfrm>
              <a:off x="979" y="1228"/>
              <a:ext cx="3379" cy="404"/>
            </a:xfrm>
            <a:prstGeom prst="rect">
              <a:avLst/>
            </a:prstGeom>
            <a:noFill/>
            <a:ln w="9525">
              <a:noFill/>
              <a:miter lim="800000"/>
              <a:headEnd/>
              <a:tailEnd/>
            </a:ln>
            <a:effectLst/>
          </p:spPr>
          <p:txBody>
            <a:bodyPr>
              <a:prstTxWarp prst="textNoShape">
                <a:avLst/>
              </a:prstTxWarp>
              <a:spAutoFit/>
            </a:bodyPr>
            <a:lstStyle/>
            <a:p>
              <a:pPr eaLnBrk="1" hangingPunct="1"/>
              <a:endParaRPr lang="it-IT" sz="1800" b="1">
                <a:solidFill>
                  <a:schemeClr val="bg1"/>
                </a:solidFill>
                <a:latin typeface="Comic Sans MS" pitchFamily="1" charset="0"/>
              </a:endParaRPr>
            </a:p>
            <a:p>
              <a:pPr eaLnBrk="1" hangingPunct="1"/>
              <a:r>
                <a:rPr lang="it-IT" sz="1800" b="1">
                  <a:solidFill>
                    <a:schemeClr val="bg1"/>
                  </a:solidFill>
                  <a:latin typeface="Comic Sans MS" pitchFamily="1" charset="0"/>
                </a:rPr>
                <a:t>Placental transport and metabolism</a:t>
              </a:r>
            </a:p>
          </p:txBody>
        </p:sp>
        <p:sp>
          <p:nvSpPr>
            <p:cNvPr id="152593" name="Rectangle 17"/>
            <p:cNvSpPr>
              <a:spLocks noChangeArrowheads="1"/>
            </p:cNvSpPr>
            <p:nvPr/>
          </p:nvSpPr>
          <p:spPr bwMode="auto">
            <a:xfrm>
              <a:off x="3099" y="2149"/>
              <a:ext cx="1341" cy="303"/>
            </a:xfrm>
            <a:prstGeom prst="rect">
              <a:avLst/>
            </a:prstGeom>
            <a:noFill/>
            <a:ln w="9525">
              <a:noFill/>
              <a:miter lim="800000"/>
              <a:headEnd/>
              <a:tailEnd/>
            </a:ln>
            <a:effectLst/>
          </p:spPr>
          <p:txBody>
            <a:bodyPr wrap="none" anchor="ctr">
              <a:prstTxWarp prst="textNoShape">
                <a:avLst/>
              </a:prstTxWarp>
            </a:bodyPr>
            <a:lstStyle/>
            <a:p>
              <a:endParaRPr lang="it-IT"/>
            </a:p>
          </p:txBody>
        </p:sp>
        <p:sp>
          <p:nvSpPr>
            <p:cNvPr id="152594" name="Text Box 18"/>
            <p:cNvSpPr txBox="1">
              <a:spLocks noChangeArrowheads="1"/>
            </p:cNvSpPr>
            <p:nvPr/>
          </p:nvSpPr>
          <p:spPr bwMode="auto">
            <a:xfrm>
              <a:off x="3175" y="2183"/>
              <a:ext cx="1253" cy="231"/>
            </a:xfrm>
            <a:prstGeom prst="rect">
              <a:avLst/>
            </a:prstGeom>
            <a:noFill/>
            <a:ln w="9525">
              <a:noFill/>
              <a:miter lim="800000"/>
              <a:headEnd/>
              <a:tailEnd/>
            </a:ln>
            <a:effectLst/>
          </p:spPr>
          <p:txBody>
            <a:bodyPr wrap="none">
              <a:prstTxWarp prst="textNoShape">
                <a:avLst/>
              </a:prstTxWarp>
              <a:spAutoFit/>
            </a:bodyPr>
            <a:lstStyle/>
            <a:p>
              <a:pPr eaLnBrk="1" hangingPunct="1"/>
              <a:r>
                <a:rPr lang="it-IT" sz="1800" b="1">
                  <a:solidFill>
                    <a:schemeClr val="bg1"/>
                  </a:solidFill>
                  <a:latin typeface="Comic Sans MS" pitchFamily="1" charset="0"/>
                </a:rPr>
                <a:t>Umbilical uptake</a:t>
              </a:r>
            </a:p>
          </p:txBody>
        </p:sp>
        <p:sp>
          <p:nvSpPr>
            <p:cNvPr id="152595" name="Rectangle 19"/>
            <p:cNvSpPr>
              <a:spLocks noChangeArrowheads="1"/>
            </p:cNvSpPr>
            <p:nvPr/>
          </p:nvSpPr>
          <p:spPr bwMode="auto">
            <a:xfrm>
              <a:off x="2102" y="3258"/>
              <a:ext cx="1342" cy="383"/>
            </a:xfrm>
            <a:prstGeom prst="rect">
              <a:avLst/>
            </a:prstGeom>
            <a:noFill/>
            <a:ln w="9525">
              <a:noFill/>
              <a:miter lim="800000"/>
              <a:headEnd/>
              <a:tailEnd/>
            </a:ln>
            <a:effectLst/>
          </p:spPr>
          <p:txBody>
            <a:bodyPr wrap="none" anchor="ctr">
              <a:prstTxWarp prst="textNoShape">
                <a:avLst/>
              </a:prstTxWarp>
            </a:bodyPr>
            <a:lstStyle/>
            <a:p>
              <a:endParaRPr lang="it-IT"/>
            </a:p>
          </p:txBody>
        </p:sp>
        <p:sp>
          <p:nvSpPr>
            <p:cNvPr id="152596" name="Text Box 20"/>
            <p:cNvSpPr txBox="1">
              <a:spLocks noChangeArrowheads="1"/>
            </p:cNvSpPr>
            <p:nvPr/>
          </p:nvSpPr>
          <p:spPr bwMode="auto">
            <a:xfrm>
              <a:off x="2126" y="3305"/>
              <a:ext cx="1297" cy="231"/>
            </a:xfrm>
            <a:prstGeom prst="rect">
              <a:avLst/>
            </a:prstGeom>
            <a:noFill/>
            <a:ln w="9525">
              <a:noFill/>
              <a:miter lim="800000"/>
              <a:headEnd/>
              <a:tailEnd/>
            </a:ln>
            <a:effectLst/>
          </p:spPr>
          <p:txBody>
            <a:bodyPr wrap="none">
              <a:prstTxWarp prst="textNoShape">
                <a:avLst/>
              </a:prstTxWarp>
              <a:spAutoFit/>
            </a:bodyPr>
            <a:lstStyle/>
            <a:p>
              <a:pPr eaLnBrk="1" hangingPunct="1"/>
              <a:r>
                <a:rPr lang="it-IT" sz="1800" b="1">
                  <a:solidFill>
                    <a:schemeClr val="bg1"/>
                  </a:solidFill>
                  <a:latin typeface="Comic Sans MS" pitchFamily="1" charset="0"/>
                </a:rPr>
                <a:t>Fetal metabolism</a:t>
              </a:r>
            </a:p>
          </p:txBody>
        </p:sp>
        <p:sp>
          <p:nvSpPr>
            <p:cNvPr id="152597" name="Line 21"/>
            <p:cNvSpPr>
              <a:spLocks noChangeShapeType="1"/>
            </p:cNvSpPr>
            <p:nvPr/>
          </p:nvSpPr>
          <p:spPr bwMode="auto">
            <a:xfrm flipV="1">
              <a:off x="2306" y="2015"/>
              <a:ext cx="0" cy="572"/>
            </a:xfrm>
            <a:prstGeom prst="line">
              <a:avLst/>
            </a:prstGeom>
            <a:noFill/>
            <a:ln w="50800">
              <a:solidFill>
                <a:srgbClr val="FF0000"/>
              </a:solidFill>
              <a:round/>
              <a:headEnd/>
              <a:tailEnd type="arrow" w="med" len="med"/>
            </a:ln>
            <a:effectLst/>
          </p:spPr>
          <p:txBody>
            <a:bodyPr>
              <a:prstTxWarp prst="textNoShape">
                <a:avLst/>
              </a:prstTxWarp>
            </a:bodyPr>
            <a:lstStyle/>
            <a:p>
              <a:endParaRPr lang="it-IT"/>
            </a:p>
          </p:txBody>
        </p:sp>
        <p:sp>
          <p:nvSpPr>
            <p:cNvPr id="152598" name="Oval 22"/>
            <p:cNvSpPr>
              <a:spLocks noChangeArrowheads="1"/>
            </p:cNvSpPr>
            <p:nvPr/>
          </p:nvSpPr>
          <p:spPr bwMode="auto">
            <a:xfrm>
              <a:off x="201" y="1267"/>
              <a:ext cx="5127" cy="476"/>
            </a:xfrm>
            <a:prstGeom prst="ellipse">
              <a:avLst/>
            </a:prstGeom>
            <a:noFill/>
            <a:ln w="9525">
              <a:solidFill>
                <a:srgbClr val="FFFF00"/>
              </a:solidFill>
              <a:round/>
              <a:headEnd/>
              <a:tailEnd/>
            </a:ln>
            <a:effectLst/>
          </p:spPr>
          <p:txBody>
            <a:bodyPr wrap="none" anchor="ctr">
              <a:prstTxWarp prst="textNoShape">
                <a:avLst/>
              </a:prstTxWarp>
            </a:bodyPr>
            <a:lstStyle/>
            <a:p>
              <a:endParaRPr lang="it-IT"/>
            </a:p>
          </p:txBody>
        </p:sp>
        <p:sp>
          <p:nvSpPr>
            <p:cNvPr id="152599" name="AutoShape 23"/>
            <p:cNvSpPr>
              <a:spLocks noChangeArrowheads="1"/>
            </p:cNvSpPr>
            <p:nvPr/>
          </p:nvSpPr>
          <p:spPr bwMode="auto">
            <a:xfrm>
              <a:off x="158" y="843"/>
              <a:ext cx="633" cy="1145"/>
            </a:xfrm>
            <a:prstGeom prst="curvedRightArrow">
              <a:avLst>
                <a:gd name="adj1" fmla="val 36177"/>
                <a:gd name="adj2" fmla="val 72354"/>
                <a:gd name="adj3" fmla="val 33333"/>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152600" name="AutoShape 24"/>
            <p:cNvSpPr>
              <a:spLocks noChangeArrowheads="1"/>
            </p:cNvSpPr>
            <p:nvPr/>
          </p:nvSpPr>
          <p:spPr bwMode="auto">
            <a:xfrm>
              <a:off x="4695" y="854"/>
              <a:ext cx="634" cy="1144"/>
            </a:xfrm>
            <a:prstGeom prst="curvedLeftArrow">
              <a:avLst>
                <a:gd name="adj1" fmla="val 36088"/>
                <a:gd name="adj2" fmla="val 72177"/>
                <a:gd name="adj3" fmla="val 33333"/>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152601" name="Oval 25"/>
            <p:cNvSpPr>
              <a:spLocks noChangeArrowheads="1"/>
            </p:cNvSpPr>
            <p:nvPr/>
          </p:nvSpPr>
          <p:spPr bwMode="auto">
            <a:xfrm>
              <a:off x="777" y="663"/>
              <a:ext cx="2132" cy="572"/>
            </a:xfrm>
            <a:prstGeom prst="ellipse">
              <a:avLst/>
            </a:prstGeom>
            <a:noFill/>
            <a:ln w="9525">
              <a:solidFill>
                <a:srgbClr val="FFFF00"/>
              </a:solidFill>
              <a:round/>
              <a:headEnd/>
              <a:tailEnd/>
            </a:ln>
            <a:effectLst/>
          </p:spPr>
          <p:txBody>
            <a:bodyPr wrap="none" anchor="ctr">
              <a:prstTxWarp prst="textNoShape">
                <a:avLst/>
              </a:prstTxWarp>
            </a:bodyPr>
            <a:lstStyle/>
            <a:p>
              <a:endParaRPr lang="it-IT"/>
            </a:p>
          </p:txBody>
        </p:sp>
        <p:sp>
          <p:nvSpPr>
            <p:cNvPr id="152602" name="Oval 26"/>
            <p:cNvSpPr>
              <a:spLocks noChangeArrowheads="1"/>
            </p:cNvSpPr>
            <p:nvPr/>
          </p:nvSpPr>
          <p:spPr bwMode="auto">
            <a:xfrm>
              <a:off x="2562" y="663"/>
              <a:ext cx="2133" cy="572"/>
            </a:xfrm>
            <a:prstGeom prst="ellipse">
              <a:avLst/>
            </a:prstGeom>
            <a:noFill/>
            <a:ln w="9525">
              <a:solidFill>
                <a:srgbClr val="FFFF00"/>
              </a:solidFill>
              <a:round/>
              <a:headEnd/>
              <a:tailEnd/>
            </a:ln>
            <a:effectLst/>
          </p:spPr>
          <p:txBody>
            <a:bodyPr wrap="none" anchor="ctr">
              <a:prstTxWarp prst="textNoShape">
                <a:avLst/>
              </a:prstTxWarp>
            </a:bodyPr>
            <a:lstStyle/>
            <a:p>
              <a:endParaRPr lang="it-IT"/>
            </a:p>
          </p:txBody>
        </p:sp>
        <p:sp>
          <p:nvSpPr>
            <p:cNvPr id="152603" name="Text Box 27"/>
            <p:cNvSpPr txBox="1">
              <a:spLocks noChangeArrowheads="1"/>
            </p:cNvSpPr>
            <p:nvPr/>
          </p:nvSpPr>
          <p:spPr bwMode="auto">
            <a:xfrm>
              <a:off x="567" y="3812"/>
              <a:ext cx="2144" cy="250"/>
            </a:xfrm>
            <a:prstGeom prst="rect">
              <a:avLst/>
            </a:prstGeom>
            <a:noFill/>
            <a:ln w="9525">
              <a:noFill/>
              <a:miter lim="800000"/>
              <a:headEnd/>
              <a:tailEnd/>
            </a:ln>
            <a:effectLst/>
          </p:spPr>
          <p:txBody>
            <a:bodyPr wrap="none">
              <a:prstTxWarp prst="textNoShape">
                <a:avLst/>
              </a:prstTxWarp>
              <a:spAutoFit/>
            </a:bodyPr>
            <a:lstStyle/>
            <a:p>
              <a:r>
                <a:rPr lang="it-IT" sz="2000" b="1">
                  <a:solidFill>
                    <a:schemeClr val="bg1"/>
                  </a:solidFill>
                  <a:latin typeface="Comic Sans MS" pitchFamily="1" charset="0"/>
                </a:rPr>
                <a:t>Tissue deposition (growth)</a:t>
              </a:r>
            </a:p>
          </p:txBody>
        </p:sp>
        <p:sp>
          <p:nvSpPr>
            <p:cNvPr id="152604" name="Line 28"/>
            <p:cNvSpPr>
              <a:spLocks noChangeShapeType="1"/>
            </p:cNvSpPr>
            <p:nvPr/>
          </p:nvSpPr>
          <p:spPr bwMode="auto">
            <a:xfrm flipH="1">
              <a:off x="1886" y="3683"/>
              <a:ext cx="390" cy="169"/>
            </a:xfrm>
            <a:prstGeom prst="line">
              <a:avLst/>
            </a:prstGeom>
            <a:noFill/>
            <a:ln w="25400">
              <a:solidFill>
                <a:schemeClr val="bg1"/>
              </a:solidFill>
              <a:round/>
              <a:headEnd/>
              <a:tailEnd type="triangle" w="med" len="med"/>
            </a:ln>
            <a:effectLst/>
          </p:spPr>
          <p:txBody>
            <a:bodyPr>
              <a:prstTxWarp prst="textNoShape">
                <a:avLst/>
              </a:prstTxWarp>
            </a:bodyPr>
            <a:lstStyle/>
            <a:p>
              <a:endParaRPr lang="it-IT"/>
            </a:p>
          </p:txBody>
        </p:sp>
        <p:sp>
          <p:nvSpPr>
            <p:cNvPr id="152605" name="Text Box 29"/>
            <p:cNvSpPr txBox="1">
              <a:spLocks noChangeArrowheads="1"/>
            </p:cNvSpPr>
            <p:nvPr/>
          </p:nvSpPr>
          <p:spPr bwMode="auto">
            <a:xfrm>
              <a:off x="3176" y="3812"/>
              <a:ext cx="1597" cy="250"/>
            </a:xfrm>
            <a:prstGeom prst="rect">
              <a:avLst/>
            </a:prstGeom>
            <a:noFill/>
            <a:ln w="9525">
              <a:noFill/>
              <a:miter lim="800000"/>
              <a:headEnd/>
              <a:tailEnd/>
            </a:ln>
            <a:effectLst/>
          </p:spPr>
          <p:txBody>
            <a:bodyPr wrap="none">
              <a:prstTxWarp prst="textNoShape">
                <a:avLst/>
              </a:prstTxWarp>
              <a:spAutoFit/>
            </a:bodyPr>
            <a:lstStyle/>
            <a:p>
              <a:r>
                <a:rPr lang="it-IT" sz="2000" b="1">
                  <a:solidFill>
                    <a:schemeClr val="bg1"/>
                  </a:solidFill>
                  <a:latin typeface="Comic Sans MS" pitchFamily="1" charset="0"/>
                </a:rPr>
                <a:t>Oxydation (energy)</a:t>
              </a:r>
            </a:p>
          </p:txBody>
        </p:sp>
        <p:sp>
          <p:nvSpPr>
            <p:cNvPr id="152606" name="Line 30"/>
            <p:cNvSpPr>
              <a:spLocks noChangeShapeType="1"/>
            </p:cNvSpPr>
            <p:nvPr/>
          </p:nvSpPr>
          <p:spPr bwMode="auto">
            <a:xfrm>
              <a:off x="3140" y="3683"/>
              <a:ext cx="431" cy="169"/>
            </a:xfrm>
            <a:prstGeom prst="line">
              <a:avLst/>
            </a:prstGeom>
            <a:noFill/>
            <a:ln w="25400">
              <a:solidFill>
                <a:schemeClr val="bg1"/>
              </a:solidFill>
              <a:round/>
              <a:headEnd/>
              <a:tailEnd type="triangle" w="med" len="med"/>
            </a:ln>
            <a:effectLst/>
          </p:spPr>
          <p:txBody>
            <a:bodyPr>
              <a:prstTxWarp prst="textNoShape">
                <a:avLst/>
              </a:prstTxWarp>
            </a:bodyPr>
            <a:lstStyle/>
            <a:p>
              <a:endParaRPr lang="it-IT"/>
            </a:p>
          </p:txBody>
        </p:sp>
      </p:grpSp>
      <p:sp>
        <p:nvSpPr>
          <p:cNvPr id="152608" name="Text Box 32"/>
          <p:cNvSpPr txBox="1">
            <a:spLocks noChangeArrowheads="1"/>
          </p:cNvSpPr>
          <p:nvPr/>
        </p:nvSpPr>
        <p:spPr bwMode="auto">
          <a:xfrm>
            <a:off x="755650" y="188913"/>
            <a:ext cx="7200900" cy="5794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a:solidFill>
                  <a:srgbClr val="FFFF00"/>
                </a:solidFill>
              </a:rPr>
              <a:t>Major Determinants of Fetal Nutrition</a:t>
            </a:r>
          </a:p>
        </p:txBody>
      </p:sp>
      <p:sp>
        <p:nvSpPr>
          <p:cNvPr id="152609" name="Text Box 33"/>
          <p:cNvSpPr txBox="1">
            <a:spLocks noChangeArrowheads="1"/>
          </p:cNvSpPr>
          <p:nvPr/>
        </p:nvSpPr>
        <p:spPr bwMode="auto">
          <a:xfrm>
            <a:off x="179388" y="3500438"/>
            <a:ext cx="2376487" cy="954087"/>
          </a:xfrm>
          <a:prstGeom prst="rect">
            <a:avLst/>
          </a:prstGeom>
          <a:noFill/>
          <a:ln w="9525">
            <a:solidFill>
              <a:srgbClr val="00FF00"/>
            </a:solidFill>
            <a:miter lim="800000"/>
            <a:headEnd/>
            <a:tailEnd/>
          </a:ln>
          <a:effectLst/>
        </p:spPr>
        <p:txBody>
          <a:bodyPr>
            <a:prstTxWarp prst="textNoShape">
              <a:avLst/>
            </a:prstTxWarp>
            <a:spAutoFit/>
          </a:bodyPr>
          <a:lstStyle/>
          <a:p>
            <a:pPr>
              <a:lnSpc>
                <a:spcPct val="70000"/>
              </a:lnSpc>
              <a:spcBef>
                <a:spcPct val="50000"/>
              </a:spcBef>
            </a:pPr>
            <a:r>
              <a:rPr lang="en-US" sz="1800">
                <a:solidFill>
                  <a:srgbClr val="00FF00"/>
                </a:solidFill>
              </a:rPr>
              <a:t>Umbilical Blood Flow</a:t>
            </a:r>
          </a:p>
          <a:p>
            <a:pPr>
              <a:lnSpc>
                <a:spcPct val="70000"/>
              </a:lnSpc>
              <a:spcBef>
                <a:spcPct val="50000"/>
              </a:spcBef>
            </a:pPr>
            <a:r>
              <a:rPr lang="en-US" sz="1800">
                <a:solidFill>
                  <a:srgbClr val="00FF00"/>
                </a:solidFill>
              </a:rPr>
              <a:t>Fetal Blood Sampling</a:t>
            </a:r>
          </a:p>
          <a:p>
            <a:pPr>
              <a:lnSpc>
                <a:spcPct val="70000"/>
              </a:lnSpc>
              <a:spcBef>
                <a:spcPct val="50000"/>
              </a:spcBef>
            </a:pPr>
            <a:r>
              <a:rPr lang="en-US" sz="1800">
                <a:solidFill>
                  <a:srgbClr val="00FF00"/>
                </a:solidFill>
              </a:rPr>
              <a:t>Stable </a:t>
            </a:r>
            <a:r>
              <a:rPr lang="en-US" sz="1800">
                <a:solidFill>
                  <a:srgbClr val="66FF33"/>
                </a:solidFill>
              </a:rPr>
              <a:t>Isotope</a:t>
            </a:r>
            <a:r>
              <a:rPr lang="en-US" sz="1800">
                <a:solidFill>
                  <a:srgbClr val="00FF00"/>
                </a:solidFill>
              </a:rPr>
              <a:t> Tracers</a:t>
            </a:r>
          </a:p>
        </p:txBody>
      </p:sp>
      <p:sp>
        <p:nvSpPr>
          <p:cNvPr id="152612" name="Freeform 36"/>
          <p:cNvSpPr>
            <a:spLocks/>
          </p:cNvSpPr>
          <p:nvPr/>
        </p:nvSpPr>
        <p:spPr bwMode="auto">
          <a:xfrm>
            <a:off x="2576513" y="3244850"/>
            <a:ext cx="2212975" cy="296863"/>
          </a:xfrm>
          <a:custGeom>
            <a:avLst/>
            <a:gdLst/>
            <a:ahLst/>
            <a:cxnLst>
              <a:cxn ang="0">
                <a:pos x="0" y="179"/>
              </a:cxn>
              <a:cxn ang="0">
                <a:pos x="243" y="106"/>
              </a:cxn>
              <a:cxn ang="0">
                <a:pos x="640" y="57"/>
              </a:cxn>
              <a:cxn ang="0">
                <a:pos x="835" y="25"/>
              </a:cxn>
              <a:cxn ang="0">
                <a:pos x="932" y="9"/>
              </a:cxn>
              <a:cxn ang="0">
                <a:pos x="989" y="0"/>
              </a:cxn>
              <a:cxn ang="0">
                <a:pos x="1354" y="9"/>
              </a:cxn>
              <a:cxn ang="0">
                <a:pos x="1362" y="130"/>
              </a:cxn>
              <a:cxn ang="0">
                <a:pos x="1257" y="138"/>
              </a:cxn>
              <a:cxn ang="0">
                <a:pos x="1168" y="146"/>
              </a:cxn>
              <a:cxn ang="0">
                <a:pos x="713" y="163"/>
              </a:cxn>
              <a:cxn ang="0">
                <a:pos x="616" y="187"/>
              </a:cxn>
              <a:cxn ang="0">
                <a:pos x="494" y="179"/>
              </a:cxn>
              <a:cxn ang="0">
                <a:pos x="454" y="146"/>
              </a:cxn>
              <a:cxn ang="0">
                <a:pos x="356" y="82"/>
              </a:cxn>
            </a:cxnLst>
            <a:rect l="0" t="0" r="r" b="b"/>
            <a:pathLst>
              <a:path w="1394" h="187">
                <a:moveTo>
                  <a:pt x="0" y="179"/>
                </a:moveTo>
                <a:cubicBezTo>
                  <a:pt x="77" y="126"/>
                  <a:pt x="149" y="119"/>
                  <a:pt x="243" y="106"/>
                </a:cubicBezTo>
                <a:cubicBezTo>
                  <a:pt x="375" y="87"/>
                  <a:pt x="508" y="77"/>
                  <a:pt x="640" y="57"/>
                </a:cubicBezTo>
                <a:cubicBezTo>
                  <a:pt x="705" y="47"/>
                  <a:pt x="770" y="35"/>
                  <a:pt x="835" y="25"/>
                </a:cubicBezTo>
                <a:cubicBezTo>
                  <a:pt x="867" y="20"/>
                  <a:pt x="900" y="14"/>
                  <a:pt x="932" y="9"/>
                </a:cubicBezTo>
                <a:cubicBezTo>
                  <a:pt x="951" y="6"/>
                  <a:pt x="989" y="0"/>
                  <a:pt x="989" y="0"/>
                </a:cubicBezTo>
                <a:cubicBezTo>
                  <a:pt x="1111" y="3"/>
                  <a:pt x="1233" y="1"/>
                  <a:pt x="1354" y="9"/>
                </a:cubicBezTo>
                <a:cubicBezTo>
                  <a:pt x="1394" y="12"/>
                  <a:pt x="1391" y="102"/>
                  <a:pt x="1362" y="130"/>
                </a:cubicBezTo>
                <a:cubicBezTo>
                  <a:pt x="1337" y="155"/>
                  <a:pt x="1292" y="135"/>
                  <a:pt x="1257" y="138"/>
                </a:cubicBezTo>
                <a:cubicBezTo>
                  <a:pt x="1227" y="140"/>
                  <a:pt x="1198" y="145"/>
                  <a:pt x="1168" y="146"/>
                </a:cubicBezTo>
                <a:cubicBezTo>
                  <a:pt x="1016" y="153"/>
                  <a:pt x="713" y="163"/>
                  <a:pt x="713" y="163"/>
                </a:cubicBezTo>
                <a:cubicBezTo>
                  <a:pt x="681" y="171"/>
                  <a:pt x="648" y="176"/>
                  <a:pt x="616" y="187"/>
                </a:cubicBezTo>
                <a:cubicBezTo>
                  <a:pt x="575" y="184"/>
                  <a:pt x="534" y="186"/>
                  <a:pt x="494" y="179"/>
                </a:cubicBezTo>
                <a:cubicBezTo>
                  <a:pt x="477" y="176"/>
                  <a:pt x="466" y="156"/>
                  <a:pt x="454" y="146"/>
                </a:cubicBezTo>
                <a:cubicBezTo>
                  <a:pt x="423" y="120"/>
                  <a:pt x="386" y="109"/>
                  <a:pt x="356" y="82"/>
                </a:cubicBezTo>
              </a:path>
            </a:pathLst>
          </a:custGeom>
          <a:noFill/>
          <a:ln w="28575" cmpd="sng">
            <a:solidFill>
              <a:srgbClr val="00FF00"/>
            </a:solidFill>
            <a:round/>
            <a:headEnd/>
            <a:tailEnd/>
          </a:ln>
          <a:effectLst/>
        </p:spPr>
        <p:txBody>
          <a:bodyPr>
            <a:prstTxWarp prst="textNoShape">
              <a:avLst/>
            </a:prstTxWarp>
          </a:bodyPr>
          <a:lstStyle/>
          <a:p>
            <a:endParaRPr lang="it-IT"/>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flipV="1">
            <a:off x="1524000" y="1957388"/>
            <a:ext cx="0" cy="3257550"/>
          </a:xfrm>
          <a:prstGeom prst="line">
            <a:avLst/>
          </a:prstGeom>
          <a:noFill/>
          <a:ln w="38100">
            <a:solidFill>
              <a:schemeClr val="tx1"/>
            </a:solidFill>
            <a:round/>
            <a:headEnd/>
            <a:tailEnd type="triangle" w="med" len="med"/>
          </a:ln>
        </p:spPr>
        <p:txBody>
          <a:bodyPr>
            <a:prstTxWarp prst="textNoShape">
              <a:avLst/>
            </a:prstTxWarp>
          </a:bodyPr>
          <a:lstStyle/>
          <a:p>
            <a:endParaRPr lang="it-IT"/>
          </a:p>
        </p:txBody>
      </p:sp>
      <p:sp>
        <p:nvSpPr>
          <p:cNvPr id="31747" name="Line 3"/>
          <p:cNvSpPr>
            <a:spLocks noChangeShapeType="1"/>
          </p:cNvSpPr>
          <p:nvPr/>
        </p:nvSpPr>
        <p:spPr bwMode="auto">
          <a:xfrm>
            <a:off x="1320800" y="5043488"/>
            <a:ext cx="6502400" cy="0"/>
          </a:xfrm>
          <a:prstGeom prst="line">
            <a:avLst/>
          </a:prstGeom>
          <a:noFill/>
          <a:ln w="38100">
            <a:solidFill>
              <a:schemeClr val="tx1"/>
            </a:solidFill>
            <a:round/>
            <a:headEnd/>
            <a:tailEnd type="triangle" w="med" len="med"/>
          </a:ln>
        </p:spPr>
        <p:txBody>
          <a:bodyPr>
            <a:prstTxWarp prst="textNoShape">
              <a:avLst/>
            </a:prstTxWarp>
          </a:bodyPr>
          <a:lstStyle/>
          <a:p>
            <a:endParaRPr lang="it-IT"/>
          </a:p>
        </p:txBody>
      </p:sp>
      <p:sp>
        <p:nvSpPr>
          <p:cNvPr id="31748" name="Freeform 4"/>
          <p:cNvSpPr>
            <a:spLocks/>
          </p:cNvSpPr>
          <p:nvPr/>
        </p:nvSpPr>
        <p:spPr bwMode="auto">
          <a:xfrm>
            <a:off x="1524000" y="4129088"/>
            <a:ext cx="4470400" cy="914400"/>
          </a:xfrm>
          <a:custGeom>
            <a:avLst/>
            <a:gdLst>
              <a:gd name="T0" fmla="*/ 0 w 2688"/>
              <a:gd name="T1" fmla="*/ 914400 h 768"/>
              <a:gd name="T2" fmla="*/ 1436914 w 2688"/>
              <a:gd name="T3" fmla="*/ 171450 h 768"/>
              <a:gd name="T4" fmla="*/ 4470400 w 2688"/>
              <a:gd name="T5" fmla="*/ 0 h 768"/>
              <a:gd name="T6" fmla="*/ 0 60000 65536"/>
              <a:gd name="T7" fmla="*/ 0 60000 65536"/>
              <a:gd name="T8" fmla="*/ 0 60000 65536"/>
              <a:gd name="T9" fmla="*/ 0 w 2688"/>
              <a:gd name="T10" fmla="*/ 0 h 768"/>
              <a:gd name="T11" fmla="*/ 2688 w 2688"/>
              <a:gd name="T12" fmla="*/ 768 h 768"/>
            </a:gdLst>
            <a:ahLst/>
            <a:cxnLst>
              <a:cxn ang="T6">
                <a:pos x="T0" y="T1"/>
              </a:cxn>
              <a:cxn ang="T7">
                <a:pos x="T2" y="T3"/>
              </a:cxn>
              <a:cxn ang="T8">
                <a:pos x="T4" y="T5"/>
              </a:cxn>
            </a:cxnLst>
            <a:rect l="T9" t="T10" r="T11" b="T12"/>
            <a:pathLst>
              <a:path w="2688" h="768">
                <a:moveTo>
                  <a:pt x="0" y="768"/>
                </a:moveTo>
                <a:cubicBezTo>
                  <a:pt x="208" y="520"/>
                  <a:pt x="416" y="272"/>
                  <a:pt x="864" y="144"/>
                </a:cubicBezTo>
                <a:cubicBezTo>
                  <a:pt x="1312" y="16"/>
                  <a:pt x="2384" y="24"/>
                  <a:pt x="2688" y="0"/>
                </a:cubicBezTo>
              </a:path>
            </a:pathLst>
          </a:custGeom>
          <a:noFill/>
          <a:ln w="50800">
            <a:solidFill>
              <a:srgbClr val="008000"/>
            </a:solidFill>
            <a:round/>
            <a:headEnd/>
            <a:tailEnd/>
          </a:ln>
        </p:spPr>
        <p:txBody>
          <a:bodyPr>
            <a:prstTxWarp prst="textNoShape">
              <a:avLst/>
            </a:prstTxWarp>
          </a:bodyPr>
          <a:lstStyle/>
          <a:p>
            <a:endParaRPr lang="it-IT"/>
          </a:p>
        </p:txBody>
      </p:sp>
      <p:sp>
        <p:nvSpPr>
          <p:cNvPr id="31749" name="Freeform 5"/>
          <p:cNvSpPr>
            <a:spLocks/>
          </p:cNvSpPr>
          <p:nvPr/>
        </p:nvSpPr>
        <p:spPr bwMode="auto">
          <a:xfrm>
            <a:off x="1524000" y="2871788"/>
            <a:ext cx="4673600" cy="2171700"/>
          </a:xfrm>
          <a:custGeom>
            <a:avLst/>
            <a:gdLst>
              <a:gd name="T0" fmla="*/ 0 w 2640"/>
              <a:gd name="T1" fmla="*/ 2171700 h 2112"/>
              <a:gd name="T2" fmla="*/ 2039389 w 2640"/>
              <a:gd name="T3" fmla="*/ 1480705 h 2112"/>
              <a:gd name="T4" fmla="*/ 3144058 w 2640"/>
              <a:gd name="T5" fmla="*/ 542925 h 2112"/>
              <a:gd name="T6" fmla="*/ 4673600 w 2640"/>
              <a:gd name="T7" fmla="*/ 0 h 2112"/>
              <a:gd name="T8" fmla="*/ 0 60000 65536"/>
              <a:gd name="T9" fmla="*/ 0 60000 65536"/>
              <a:gd name="T10" fmla="*/ 0 60000 65536"/>
              <a:gd name="T11" fmla="*/ 0 60000 65536"/>
              <a:gd name="T12" fmla="*/ 0 w 2640"/>
              <a:gd name="T13" fmla="*/ 0 h 2112"/>
              <a:gd name="T14" fmla="*/ 2640 w 2640"/>
              <a:gd name="T15" fmla="*/ 2112 h 2112"/>
            </a:gdLst>
            <a:ahLst/>
            <a:cxnLst>
              <a:cxn ang="T8">
                <a:pos x="T0" y="T1"/>
              </a:cxn>
              <a:cxn ang="T9">
                <a:pos x="T2" y="T3"/>
              </a:cxn>
              <a:cxn ang="T10">
                <a:pos x="T4" y="T5"/>
              </a:cxn>
              <a:cxn ang="T11">
                <a:pos x="T6" y="T7"/>
              </a:cxn>
            </a:cxnLst>
            <a:rect l="T12" t="T13" r="T14" b="T15"/>
            <a:pathLst>
              <a:path w="2640" h="2112">
                <a:moveTo>
                  <a:pt x="0" y="2112"/>
                </a:moveTo>
                <a:cubicBezTo>
                  <a:pt x="428" y="1908"/>
                  <a:pt x="856" y="1704"/>
                  <a:pt x="1152" y="1440"/>
                </a:cubicBezTo>
                <a:cubicBezTo>
                  <a:pt x="1448" y="1176"/>
                  <a:pt x="1528" y="768"/>
                  <a:pt x="1776" y="528"/>
                </a:cubicBezTo>
                <a:cubicBezTo>
                  <a:pt x="2024" y="288"/>
                  <a:pt x="2496" y="88"/>
                  <a:pt x="2640" y="0"/>
                </a:cubicBezTo>
              </a:path>
            </a:pathLst>
          </a:custGeom>
          <a:noFill/>
          <a:ln w="38100">
            <a:solidFill>
              <a:srgbClr val="FF00FF"/>
            </a:solidFill>
            <a:round/>
            <a:headEnd/>
            <a:tailEnd/>
          </a:ln>
        </p:spPr>
        <p:txBody>
          <a:bodyPr>
            <a:prstTxWarp prst="textNoShape">
              <a:avLst/>
            </a:prstTxWarp>
          </a:bodyPr>
          <a:lstStyle/>
          <a:p>
            <a:endParaRPr lang="it-IT"/>
          </a:p>
        </p:txBody>
      </p:sp>
      <p:sp>
        <p:nvSpPr>
          <p:cNvPr id="31750" name="Line 6"/>
          <p:cNvSpPr>
            <a:spLocks noChangeShapeType="1"/>
          </p:cNvSpPr>
          <p:nvPr/>
        </p:nvSpPr>
        <p:spPr bwMode="auto">
          <a:xfrm flipV="1">
            <a:off x="3860800" y="4243388"/>
            <a:ext cx="0" cy="91440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
        <p:nvSpPr>
          <p:cNvPr id="31751" name="Text Box 7"/>
          <p:cNvSpPr txBox="1">
            <a:spLocks noChangeArrowheads="1"/>
          </p:cNvSpPr>
          <p:nvPr/>
        </p:nvSpPr>
        <p:spPr bwMode="auto">
          <a:xfrm>
            <a:off x="3270250" y="5195888"/>
            <a:ext cx="2063750" cy="369887"/>
          </a:xfrm>
          <a:prstGeom prst="rect">
            <a:avLst/>
          </a:prstGeom>
          <a:noFill/>
          <a:ln w="9525">
            <a:noFill/>
            <a:miter lim="800000"/>
            <a:headEnd/>
            <a:tailEnd/>
          </a:ln>
        </p:spPr>
        <p:txBody>
          <a:bodyPr>
            <a:prstTxWarp prst="textNoShape">
              <a:avLst/>
            </a:prstTxWarp>
            <a:spAutoFit/>
          </a:bodyPr>
          <a:lstStyle/>
          <a:p>
            <a:r>
              <a:rPr lang="it-IT" sz="1800" b="1"/>
              <a:t>gestational age</a:t>
            </a:r>
          </a:p>
        </p:txBody>
      </p:sp>
      <p:sp>
        <p:nvSpPr>
          <p:cNvPr id="31752" name="Text Box 8"/>
          <p:cNvSpPr txBox="1">
            <a:spLocks noChangeArrowheads="1"/>
          </p:cNvSpPr>
          <p:nvPr/>
        </p:nvSpPr>
        <p:spPr bwMode="auto">
          <a:xfrm>
            <a:off x="304800" y="2071688"/>
            <a:ext cx="850900" cy="369887"/>
          </a:xfrm>
          <a:prstGeom prst="rect">
            <a:avLst/>
          </a:prstGeom>
          <a:noFill/>
          <a:ln w="9525">
            <a:noFill/>
            <a:miter lim="800000"/>
            <a:headEnd/>
            <a:tailEnd/>
          </a:ln>
        </p:spPr>
        <p:txBody>
          <a:bodyPr wrap="none">
            <a:prstTxWarp prst="textNoShape">
              <a:avLst/>
            </a:prstTxWarp>
            <a:spAutoFit/>
          </a:bodyPr>
          <a:lstStyle/>
          <a:p>
            <a:r>
              <a:rPr lang="it-IT" sz="1800" b="1"/>
              <a:t>weight</a:t>
            </a:r>
          </a:p>
        </p:txBody>
      </p:sp>
      <p:sp>
        <p:nvSpPr>
          <p:cNvPr id="31753" name="Line 9"/>
          <p:cNvSpPr>
            <a:spLocks noChangeShapeType="1"/>
          </p:cNvSpPr>
          <p:nvPr/>
        </p:nvSpPr>
        <p:spPr bwMode="auto">
          <a:xfrm>
            <a:off x="2540000" y="2284413"/>
            <a:ext cx="914400" cy="0"/>
          </a:xfrm>
          <a:prstGeom prst="line">
            <a:avLst/>
          </a:prstGeom>
          <a:noFill/>
          <a:ln w="38100">
            <a:solidFill>
              <a:srgbClr val="008000"/>
            </a:solidFill>
            <a:round/>
            <a:headEnd/>
            <a:tailEnd/>
          </a:ln>
        </p:spPr>
        <p:txBody>
          <a:bodyPr>
            <a:prstTxWarp prst="textNoShape">
              <a:avLst/>
            </a:prstTxWarp>
          </a:bodyPr>
          <a:lstStyle/>
          <a:p>
            <a:endParaRPr lang="it-IT"/>
          </a:p>
        </p:txBody>
      </p:sp>
      <p:sp>
        <p:nvSpPr>
          <p:cNvPr id="31754" name="Line 10"/>
          <p:cNvSpPr>
            <a:spLocks noChangeShapeType="1"/>
          </p:cNvSpPr>
          <p:nvPr/>
        </p:nvSpPr>
        <p:spPr bwMode="auto">
          <a:xfrm>
            <a:off x="2540000" y="2570163"/>
            <a:ext cx="914400" cy="0"/>
          </a:xfrm>
          <a:prstGeom prst="line">
            <a:avLst/>
          </a:prstGeom>
          <a:noFill/>
          <a:ln w="38100">
            <a:solidFill>
              <a:srgbClr val="FF00FF"/>
            </a:solidFill>
            <a:round/>
            <a:headEnd/>
            <a:tailEnd/>
          </a:ln>
        </p:spPr>
        <p:txBody>
          <a:bodyPr>
            <a:prstTxWarp prst="textNoShape">
              <a:avLst/>
            </a:prstTxWarp>
          </a:bodyPr>
          <a:lstStyle/>
          <a:p>
            <a:endParaRPr lang="it-IT"/>
          </a:p>
        </p:txBody>
      </p:sp>
      <p:sp>
        <p:nvSpPr>
          <p:cNvPr id="31755" name="Line 14"/>
          <p:cNvSpPr>
            <a:spLocks noChangeShapeType="1"/>
          </p:cNvSpPr>
          <p:nvPr/>
        </p:nvSpPr>
        <p:spPr bwMode="auto">
          <a:xfrm>
            <a:off x="5791200" y="4929188"/>
            <a:ext cx="0" cy="228600"/>
          </a:xfrm>
          <a:prstGeom prst="line">
            <a:avLst/>
          </a:prstGeom>
          <a:noFill/>
          <a:ln w="9525">
            <a:solidFill>
              <a:schemeClr val="tx1"/>
            </a:solidFill>
            <a:round/>
            <a:headEnd/>
            <a:tailEnd/>
          </a:ln>
        </p:spPr>
        <p:txBody>
          <a:bodyPr>
            <a:prstTxWarp prst="textNoShape">
              <a:avLst/>
            </a:prstTxWarp>
          </a:bodyPr>
          <a:lstStyle/>
          <a:p>
            <a:endParaRPr lang="it-IT"/>
          </a:p>
        </p:txBody>
      </p:sp>
      <p:sp>
        <p:nvSpPr>
          <p:cNvPr id="31756" name="Rectangle 15"/>
          <p:cNvSpPr>
            <a:spLocks noChangeArrowheads="1"/>
          </p:cNvSpPr>
          <p:nvPr/>
        </p:nvSpPr>
        <p:spPr bwMode="auto">
          <a:xfrm>
            <a:off x="677863" y="800100"/>
            <a:ext cx="8059737" cy="1104900"/>
          </a:xfrm>
          <a:prstGeom prst="rect">
            <a:avLst/>
          </a:prstGeom>
          <a:noFill/>
          <a:ln w="50800">
            <a:noFill/>
            <a:miter lim="800000"/>
            <a:headEnd/>
            <a:tailEnd/>
          </a:ln>
        </p:spPr>
        <p:txBody>
          <a:bodyPr lIns="92075" tIns="46038" rIns="92075" bIns="46038" anchor="ctr">
            <a:prstTxWarp prst="textNoShape">
              <a:avLst/>
            </a:prstTxWarp>
          </a:bodyPr>
          <a:lstStyle/>
          <a:p>
            <a:pPr algn="ctr"/>
            <a:r>
              <a:rPr lang="it-IT" sz="4400">
                <a:solidFill>
                  <a:srgbClr val="000000"/>
                </a:solidFill>
                <a:latin typeface="Times New Roman" pitchFamily="1" charset="0"/>
              </a:rPr>
              <a:t>Fetal and placental weights</a:t>
            </a:r>
            <a:endParaRPr lang="it-IT" sz="4800">
              <a:solidFill>
                <a:srgbClr val="000000"/>
              </a:solidFill>
              <a:latin typeface="Times New Roman" pitchFamily="1" charset="0"/>
            </a:endParaRPr>
          </a:p>
        </p:txBody>
      </p:sp>
      <p:sp>
        <p:nvSpPr>
          <p:cNvPr id="31757" name="CasellaDiTesto 12"/>
          <p:cNvSpPr txBox="1">
            <a:spLocks noChangeArrowheads="1"/>
          </p:cNvSpPr>
          <p:nvPr/>
        </p:nvSpPr>
        <p:spPr bwMode="auto">
          <a:xfrm>
            <a:off x="1260475" y="6096000"/>
            <a:ext cx="7342188" cy="461963"/>
          </a:xfrm>
          <a:prstGeom prst="rect">
            <a:avLst/>
          </a:prstGeom>
          <a:noFill/>
          <a:ln w="9525">
            <a:noFill/>
            <a:miter lim="800000"/>
            <a:headEnd/>
            <a:tailEnd/>
          </a:ln>
        </p:spPr>
        <p:txBody>
          <a:bodyPr wrap="none">
            <a:prstTxWarp prst="textNoShape">
              <a:avLst/>
            </a:prstTxWarp>
            <a:spAutoFit/>
          </a:bodyPr>
          <a:lstStyle/>
          <a:p>
            <a:r>
              <a:rPr lang="it-IT" sz="2400" b="1" i="1"/>
              <a:t>how does the placenta cope with increased fetal needs?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UT0004"/>
          <p:cNvPicPr>
            <a:picLocks noGrp="1" noChangeAspect="1" noChangeArrowheads="1"/>
          </p:cNvPicPr>
          <p:nvPr>
            <p:ph/>
          </p:nvPr>
        </p:nvPicPr>
        <p:blipFill>
          <a:blip r:embed="rId3"/>
          <a:srcRect/>
          <a:stretch>
            <a:fillRect/>
          </a:stretch>
        </p:blipFill>
        <p:spPr>
          <a:xfrm>
            <a:off x="1189038" y="889000"/>
            <a:ext cx="7056437" cy="5132388"/>
          </a:xfrm>
          <a:noFill/>
        </p:spPr>
      </p:pic>
      <p:sp>
        <p:nvSpPr>
          <p:cNvPr id="33795" name="Text Box 3"/>
          <p:cNvSpPr txBox="1">
            <a:spLocks noChangeArrowheads="1"/>
          </p:cNvSpPr>
          <p:nvPr/>
        </p:nvSpPr>
        <p:spPr bwMode="auto">
          <a:xfrm>
            <a:off x="2346325" y="76200"/>
            <a:ext cx="4367213" cy="769938"/>
          </a:xfrm>
          <a:prstGeom prst="rect">
            <a:avLst/>
          </a:prstGeom>
          <a:noFill/>
          <a:ln w="9525">
            <a:noFill/>
            <a:miter lim="800000"/>
            <a:headEnd/>
            <a:tailEnd/>
          </a:ln>
        </p:spPr>
        <p:txBody>
          <a:bodyPr wrap="none">
            <a:prstTxWarp prst="textNoShape">
              <a:avLst/>
            </a:prstTxWarp>
            <a:spAutoFit/>
          </a:bodyPr>
          <a:lstStyle/>
          <a:p>
            <a:pPr eaLnBrk="0" hangingPunct="0"/>
            <a:r>
              <a:rPr lang="it-IT" sz="4400">
                <a:solidFill>
                  <a:srgbClr val="000000"/>
                </a:solidFill>
                <a:latin typeface="Times New Roman" pitchFamily="1" charset="0"/>
              </a:rPr>
              <a:t>Placental structure</a:t>
            </a:r>
            <a:endParaRPr lang="it-IT" sz="2400">
              <a:solidFill>
                <a:srgbClr val="000000"/>
              </a:solidFill>
              <a:latin typeface="Times New Roman"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876300" y="3694113"/>
            <a:ext cx="8083550" cy="1463675"/>
          </a:xfrm>
          <a:prstGeom prst="rect">
            <a:avLst/>
          </a:prstGeom>
          <a:noFill/>
          <a:ln w="9525">
            <a:noFill/>
            <a:miter lim="800000"/>
            <a:headEnd/>
            <a:tailEnd/>
          </a:ln>
          <a:effectLst/>
        </p:spPr>
        <p:txBody>
          <a:bodyPr lIns="92075" tIns="46038" rIns="92075" bIns="46038">
            <a:prstTxWarp prst="textNoShape">
              <a:avLst/>
            </a:prstTxWarp>
            <a:spAutoFit/>
          </a:bodyPr>
          <a:lstStyle/>
          <a:p>
            <a:pPr algn="l">
              <a:lnSpc>
                <a:spcPct val="140000"/>
              </a:lnSpc>
            </a:pPr>
            <a:r>
              <a:rPr lang="it-IT" sz="1600" b="1"/>
              <a:t>(1) DIFFUSION FLUX DEPENDENT (O</a:t>
            </a:r>
            <a:r>
              <a:rPr lang="it-IT" sz="1600" b="1" baseline="-25000"/>
              <a:t>2</a:t>
            </a:r>
            <a:r>
              <a:rPr lang="it-IT" sz="1600" b="1"/>
              <a:t>, CO</a:t>
            </a:r>
            <a:r>
              <a:rPr lang="it-IT" sz="1600" b="1" baseline="-25000"/>
              <a:t>2</a:t>
            </a:r>
            <a:r>
              <a:rPr lang="it-IT" sz="1600" b="1"/>
              <a:t>)</a:t>
            </a:r>
          </a:p>
          <a:p>
            <a:pPr algn="l">
              <a:lnSpc>
                <a:spcPct val="140000"/>
              </a:lnSpc>
            </a:pPr>
            <a:r>
              <a:rPr lang="it-IT" sz="1600" b="1"/>
              <a:t>(2) PARACELLULAR DIFFUSION</a:t>
            </a:r>
          </a:p>
          <a:p>
            <a:pPr algn="l">
              <a:lnSpc>
                <a:spcPct val="140000"/>
              </a:lnSpc>
            </a:pPr>
            <a:r>
              <a:rPr lang="it-IT" sz="1600" b="1"/>
              <a:t>(3) TRANSPORT PROTEINS (glucose, aminoacids, lipids?)</a:t>
            </a:r>
          </a:p>
          <a:p>
            <a:pPr algn="l">
              <a:lnSpc>
                <a:spcPct val="140000"/>
              </a:lnSpc>
            </a:pPr>
            <a:r>
              <a:rPr lang="it-IT" sz="1600" b="1"/>
              <a:t>(4) endocytosis/exocytosis (IgG, big proteins…)</a:t>
            </a:r>
          </a:p>
        </p:txBody>
      </p:sp>
      <p:sp>
        <p:nvSpPr>
          <p:cNvPr id="289795" name="AutoShape 3" descr="5%"/>
          <p:cNvSpPr>
            <a:spLocks noChangeArrowheads="1"/>
          </p:cNvSpPr>
          <p:nvPr/>
        </p:nvSpPr>
        <p:spPr bwMode="auto">
          <a:xfrm>
            <a:off x="527050" y="2436813"/>
            <a:ext cx="1008063" cy="423862"/>
          </a:xfrm>
          <a:prstGeom prst="roundRect">
            <a:avLst>
              <a:gd name="adj" fmla="val 9042"/>
            </a:avLst>
          </a:prstGeom>
          <a:pattFill prst="pct5">
            <a:fgClr>
              <a:schemeClr val="tx1"/>
            </a:fgClr>
            <a:bgClr>
              <a:srgbClr val="FFFFFF"/>
            </a:bgClr>
          </a:pattFill>
          <a:ln w="12700">
            <a:solidFill>
              <a:schemeClr val="tx1"/>
            </a:solidFill>
            <a:round/>
            <a:headEnd/>
            <a:tailEnd/>
          </a:ln>
          <a:effectLst/>
        </p:spPr>
        <p:txBody>
          <a:bodyPr wrap="none" anchor="ctr">
            <a:prstTxWarp prst="textNoShape">
              <a:avLst/>
            </a:prstTxWarp>
          </a:bodyPr>
          <a:lstStyle/>
          <a:p>
            <a:endParaRPr lang="it-IT"/>
          </a:p>
        </p:txBody>
      </p:sp>
      <p:sp>
        <p:nvSpPr>
          <p:cNvPr id="289796" name="AutoShape 4" descr="5%"/>
          <p:cNvSpPr>
            <a:spLocks noChangeArrowheads="1"/>
          </p:cNvSpPr>
          <p:nvPr/>
        </p:nvSpPr>
        <p:spPr bwMode="auto">
          <a:xfrm>
            <a:off x="2254250" y="2436813"/>
            <a:ext cx="5283200" cy="457200"/>
          </a:xfrm>
          <a:prstGeom prst="roundRect">
            <a:avLst>
              <a:gd name="adj" fmla="val 12495"/>
            </a:avLst>
          </a:prstGeom>
          <a:pattFill prst="pct5">
            <a:fgClr>
              <a:schemeClr val="tx1"/>
            </a:fgClr>
            <a:bgClr>
              <a:srgbClr val="FFFFFF"/>
            </a:bgClr>
          </a:pattFill>
          <a:ln w="12700">
            <a:solidFill>
              <a:schemeClr val="tx1"/>
            </a:solidFill>
            <a:round/>
            <a:headEnd/>
            <a:tailEnd/>
          </a:ln>
          <a:effectLst/>
        </p:spPr>
        <p:txBody>
          <a:bodyPr wrap="none" anchor="ctr">
            <a:prstTxWarp prst="textNoShape">
              <a:avLst/>
            </a:prstTxWarp>
          </a:bodyPr>
          <a:lstStyle/>
          <a:p>
            <a:endParaRPr lang="it-IT"/>
          </a:p>
        </p:txBody>
      </p:sp>
      <p:sp>
        <p:nvSpPr>
          <p:cNvPr id="289797" name="Line 5"/>
          <p:cNvSpPr>
            <a:spLocks noChangeShapeType="1"/>
          </p:cNvSpPr>
          <p:nvPr/>
        </p:nvSpPr>
        <p:spPr bwMode="auto">
          <a:xfrm>
            <a:off x="1035050" y="2065338"/>
            <a:ext cx="0" cy="1028700"/>
          </a:xfrm>
          <a:prstGeom prst="line">
            <a:avLst/>
          </a:prstGeom>
          <a:noFill/>
          <a:ln w="12700">
            <a:solidFill>
              <a:schemeClr val="tx1"/>
            </a:solidFill>
            <a:prstDash val="dash"/>
            <a:round/>
            <a:headEnd type="none" w="sm" len="sm"/>
            <a:tailEnd type="stealth" w="med" len="med"/>
          </a:ln>
          <a:effectLst/>
        </p:spPr>
        <p:txBody>
          <a:bodyPr wrap="none" anchor="ctr">
            <a:prstTxWarp prst="textNoShape">
              <a:avLst/>
            </a:prstTxWarp>
          </a:bodyPr>
          <a:lstStyle/>
          <a:p>
            <a:endParaRPr lang="it-IT"/>
          </a:p>
        </p:txBody>
      </p:sp>
      <p:sp>
        <p:nvSpPr>
          <p:cNvPr id="289798" name="Rectangle 6"/>
          <p:cNvSpPr>
            <a:spLocks noChangeArrowheads="1"/>
          </p:cNvSpPr>
          <p:nvPr/>
        </p:nvSpPr>
        <p:spPr bwMode="auto">
          <a:xfrm>
            <a:off x="722313" y="1768475"/>
            <a:ext cx="539750"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t>(1)</a:t>
            </a:r>
          </a:p>
        </p:txBody>
      </p:sp>
      <p:sp>
        <p:nvSpPr>
          <p:cNvPr id="289799" name="Line 7"/>
          <p:cNvSpPr>
            <a:spLocks noChangeShapeType="1"/>
          </p:cNvSpPr>
          <p:nvPr/>
        </p:nvSpPr>
        <p:spPr bwMode="auto">
          <a:xfrm>
            <a:off x="1847850" y="2065338"/>
            <a:ext cx="0" cy="102870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it-IT"/>
          </a:p>
        </p:txBody>
      </p:sp>
      <p:sp>
        <p:nvSpPr>
          <p:cNvPr id="289800" name="Rectangle 8"/>
          <p:cNvSpPr>
            <a:spLocks noChangeArrowheads="1"/>
          </p:cNvSpPr>
          <p:nvPr/>
        </p:nvSpPr>
        <p:spPr bwMode="auto">
          <a:xfrm>
            <a:off x="1535113" y="1768475"/>
            <a:ext cx="539750"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t>(2)</a:t>
            </a:r>
          </a:p>
        </p:txBody>
      </p:sp>
      <p:sp>
        <p:nvSpPr>
          <p:cNvPr id="289801" name="Oval 9"/>
          <p:cNvSpPr>
            <a:spLocks noChangeArrowheads="1"/>
          </p:cNvSpPr>
          <p:nvPr/>
        </p:nvSpPr>
        <p:spPr bwMode="auto">
          <a:xfrm>
            <a:off x="2824163" y="2322513"/>
            <a:ext cx="344487" cy="21907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it-IT"/>
          </a:p>
        </p:txBody>
      </p:sp>
      <p:sp>
        <p:nvSpPr>
          <p:cNvPr id="289802" name="Oval 10"/>
          <p:cNvSpPr>
            <a:spLocks noChangeArrowheads="1"/>
          </p:cNvSpPr>
          <p:nvPr/>
        </p:nvSpPr>
        <p:spPr bwMode="auto">
          <a:xfrm>
            <a:off x="2824163" y="2779713"/>
            <a:ext cx="344487" cy="21907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it-IT"/>
          </a:p>
        </p:txBody>
      </p:sp>
      <p:sp>
        <p:nvSpPr>
          <p:cNvPr id="289803" name="Line 11"/>
          <p:cNvSpPr>
            <a:spLocks noChangeShapeType="1"/>
          </p:cNvSpPr>
          <p:nvPr/>
        </p:nvSpPr>
        <p:spPr bwMode="auto">
          <a:xfrm>
            <a:off x="3168650" y="2093913"/>
            <a:ext cx="0" cy="102870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it-IT"/>
          </a:p>
        </p:txBody>
      </p:sp>
      <p:sp>
        <p:nvSpPr>
          <p:cNvPr id="289804" name="Rectangle 12"/>
          <p:cNvSpPr>
            <a:spLocks noChangeArrowheads="1"/>
          </p:cNvSpPr>
          <p:nvPr/>
        </p:nvSpPr>
        <p:spPr bwMode="auto">
          <a:xfrm>
            <a:off x="2254250" y="1808163"/>
            <a:ext cx="1081326"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sz="1800" b="1"/>
              <a:t>GLUCOSE</a:t>
            </a:r>
          </a:p>
        </p:txBody>
      </p:sp>
      <p:sp>
        <p:nvSpPr>
          <p:cNvPr id="289805" name="Oval 13"/>
          <p:cNvSpPr>
            <a:spLocks noChangeArrowheads="1"/>
          </p:cNvSpPr>
          <p:nvPr/>
        </p:nvSpPr>
        <p:spPr bwMode="auto">
          <a:xfrm>
            <a:off x="4598988" y="2127250"/>
            <a:ext cx="346075" cy="21907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it-IT"/>
          </a:p>
        </p:txBody>
      </p:sp>
      <p:sp>
        <p:nvSpPr>
          <p:cNvPr id="289806" name="Oval 14"/>
          <p:cNvSpPr>
            <a:spLocks noChangeArrowheads="1"/>
          </p:cNvSpPr>
          <p:nvPr/>
        </p:nvSpPr>
        <p:spPr bwMode="auto">
          <a:xfrm>
            <a:off x="4598988" y="2755900"/>
            <a:ext cx="346075" cy="21907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it-IT"/>
          </a:p>
        </p:txBody>
      </p:sp>
      <p:sp>
        <p:nvSpPr>
          <p:cNvPr id="289807" name="Line 15"/>
          <p:cNvSpPr>
            <a:spLocks noChangeShapeType="1"/>
          </p:cNvSpPr>
          <p:nvPr/>
        </p:nvSpPr>
        <p:spPr bwMode="auto">
          <a:xfrm>
            <a:off x="4591050" y="2065338"/>
            <a:ext cx="0" cy="400050"/>
          </a:xfrm>
          <a:prstGeom prst="line">
            <a:avLst/>
          </a:prstGeom>
          <a:noFill/>
          <a:ln w="12700">
            <a:solidFill>
              <a:schemeClr val="tx1"/>
            </a:solidFill>
            <a:round/>
            <a:headEnd type="none" w="sm" len="sm"/>
            <a:tailEnd type="stealth" w="med" len="lg"/>
          </a:ln>
          <a:effectLst/>
        </p:spPr>
        <p:txBody>
          <a:bodyPr wrap="none" anchor="ctr">
            <a:prstTxWarp prst="textNoShape">
              <a:avLst/>
            </a:prstTxWarp>
          </a:bodyPr>
          <a:lstStyle/>
          <a:p>
            <a:endParaRPr lang="it-IT"/>
          </a:p>
        </p:txBody>
      </p:sp>
      <p:sp>
        <p:nvSpPr>
          <p:cNvPr id="289808" name="Line 16"/>
          <p:cNvSpPr>
            <a:spLocks noChangeShapeType="1"/>
          </p:cNvSpPr>
          <p:nvPr/>
        </p:nvSpPr>
        <p:spPr bwMode="auto">
          <a:xfrm>
            <a:off x="4953000" y="2065338"/>
            <a:ext cx="0" cy="400050"/>
          </a:xfrm>
          <a:prstGeom prst="line">
            <a:avLst/>
          </a:prstGeom>
          <a:noFill/>
          <a:ln w="12700">
            <a:solidFill>
              <a:schemeClr val="tx1"/>
            </a:solidFill>
            <a:round/>
            <a:headEnd type="none" w="sm" len="sm"/>
            <a:tailEnd type="stealth" w="med" len="lg"/>
          </a:ln>
          <a:effectLst/>
        </p:spPr>
        <p:txBody>
          <a:bodyPr wrap="none" anchor="ctr">
            <a:prstTxWarp prst="textNoShape">
              <a:avLst/>
            </a:prstTxWarp>
          </a:bodyPr>
          <a:lstStyle/>
          <a:p>
            <a:endParaRPr lang="it-IT"/>
          </a:p>
        </p:txBody>
      </p:sp>
      <p:sp>
        <p:nvSpPr>
          <p:cNvPr id="289809" name="Line 17"/>
          <p:cNvSpPr>
            <a:spLocks noChangeShapeType="1"/>
          </p:cNvSpPr>
          <p:nvPr/>
        </p:nvSpPr>
        <p:spPr bwMode="auto">
          <a:xfrm>
            <a:off x="4953000" y="2636838"/>
            <a:ext cx="0" cy="400050"/>
          </a:xfrm>
          <a:prstGeom prst="line">
            <a:avLst/>
          </a:prstGeom>
          <a:noFill/>
          <a:ln w="12700">
            <a:solidFill>
              <a:schemeClr val="tx1"/>
            </a:solidFill>
            <a:round/>
            <a:headEnd type="stealth" w="med" len="lg"/>
            <a:tailEnd type="none" w="sm" len="sm"/>
          </a:ln>
          <a:effectLst/>
        </p:spPr>
        <p:txBody>
          <a:bodyPr wrap="none" anchor="ctr">
            <a:prstTxWarp prst="textNoShape">
              <a:avLst/>
            </a:prstTxWarp>
          </a:bodyPr>
          <a:lstStyle/>
          <a:p>
            <a:endParaRPr lang="it-IT"/>
          </a:p>
        </p:txBody>
      </p:sp>
      <p:sp>
        <p:nvSpPr>
          <p:cNvPr id="289810" name="Line 18"/>
          <p:cNvSpPr>
            <a:spLocks noChangeShapeType="1"/>
          </p:cNvSpPr>
          <p:nvPr/>
        </p:nvSpPr>
        <p:spPr bwMode="auto">
          <a:xfrm>
            <a:off x="4591050" y="2636838"/>
            <a:ext cx="0" cy="400050"/>
          </a:xfrm>
          <a:prstGeom prst="line">
            <a:avLst/>
          </a:prstGeom>
          <a:noFill/>
          <a:ln w="12700">
            <a:solidFill>
              <a:schemeClr val="tx1"/>
            </a:solidFill>
            <a:round/>
            <a:headEnd type="stealth" w="med" len="lg"/>
            <a:tailEnd type="none" w="sm" len="sm"/>
          </a:ln>
          <a:effectLst/>
        </p:spPr>
        <p:txBody>
          <a:bodyPr wrap="none" anchor="ctr">
            <a:prstTxWarp prst="textNoShape">
              <a:avLst/>
            </a:prstTxWarp>
          </a:bodyPr>
          <a:lstStyle/>
          <a:p>
            <a:endParaRPr lang="it-IT"/>
          </a:p>
        </p:txBody>
      </p:sp>
      <p:sp>
        <p:nvSpPr>
          <p:cNvPr id="289811" name="Rectangle 19"/>
          <p:cNvSpPr>
            <a:spLocks noChangeArrowheads="1"/>
          </p:cNvSpPr>
          <p:nvPr/>
        </p:nvSpPr>
        <p:spPr bwMode="auto">
          <a:xfrm>
            <a:off x="4895850" y="2103438"/>
            <a:ext cx="922338" cy="366712"/>
          </a:xfrm>
          <a:prstGeom prst="rect">
            <a:avLst/>
          </a:prstGeom>
          <a:noFill/>
          <a:ln w="9525">
            <a:noFill/>
            <a:miter lim="800000"/>
            <a:headEnd/>
            <a:tailEnd/>
          </a:ln>
          <a:effectLst/>
        </p:spPr>
        <p:txBody>
          <a:bodyPr lIns="92075" tIns="46038" rIns="92075" bIns="46038">
            <a:prstTxWarp prst="textNoShape">
              <a:avLst/>
            </a:prstTxWarp>
            <a:spAutoFit/>
          </a:bodyPr>
          <a:lstStyle/>
          <a:p>
            <a:pPr algn="l"/>
            <a:r>
              <a:rPr lang="it-IT" sz="1800" b="1"/>
              <a:t>Na</a:t>
            </a:r>
            <a:r>
              <a:rPr lang="it-IT" sz="1800" b="1" baseline="30000"/>
              <a:t>+</a:t>
            </a:r>
          </a:p>
        </p:txBody>
      </p:sp>
      <p:sp>
        <p:nvSpPr>
          <p:cNvPr id="289812" name="Rectangle 20"/>
          <p:cNvSpPr>
            <a:spLocks noChangeArrowheads="1"/>
          </p:cNvSpPr>
          <p:nvPr/>
        </p:nvSpPr>
        <p:spPr bwMode="auto">
          <a:xfrm>
            <a:off x="4989513" y="1751013"/>
            <a:ext cx="539750"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t>(3)</a:t>
            </a:r>
          </a:p>
        </p:txBody>
      </p:sp>
      <p:sp>
        <p:nvSpPr>
          <p:cNvPr id="289813" name="Rectangle 21"/>
          <p:cNvSpPr>
            <a:spLocks noChangeArrowheads="1"/>
          </p:cNvSpPr>
          <p:nvPr/>
        </p:nvSpPr>
        <p:spPr bwMode="auto">
          <a:xfrm>
            <a:off x="6115050" y="1751013"/>
            <a:ext cx="539750"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t>(4)</a:t>
            </a:r>
          </a:p>
        </p:txBody>
      </p:sp>
      <p:sp>
        <p:nvSpPr>
          <p:cNvPr id="289814" name="Oval 22"/>
          <p:cNvSpPr>
            <a:spLocks noChangeArrowheads="1"/>
          </p:cNvSpPr>
          <p:nvPr/>
        </p:nvSpPr>
        <p:spPr bwMode="auto">
          <a:xfrm>
            <a:off x="6115050" y="2674938"/>
            <a:ext cx="255588" cy="219075"/>
          </a:xfrm>
          <a:prstGeom prst="ellipse">
            <a:avLst/>
          </a:prstGeom>
          <a:solidFill>
            <a:schemeClr val="folHlink"/>
          </a:solidFill>
          <a:ln w="12700">
            <a:solidFill>
              <a:schemeClr val="tx1"/>
            </a:solidFill>
            <a:round/>
            <a:headEnd/>
            <a:tailEnd/>
          </a:ln>
          <a:effectLst/>
        </p:spPr>
        <p:txBody>
          <a:bodyPr wrap="none" anchor="ctr">
            <a:prstTxWarp prst="textNoShape">
              <a:avLst/>
            </a:prstTxWarp>
          </a:bodyPr>
          <a:lstStyle/>
          <a:p>
            <a:endParaRPr lang="it-IT"/>
          </a:p>
        </p:txBody>
      </p:sp>
      <p:sp>
        <p:nvSpPr>
          <p:cNvPr id="289815" name="Oval 23"/>
          <p:cNvSpPr>
            <a:spLocks noChangeArrowheads="1"/>
          </p:cNvSpPr>
          <p:nvPr/>
        </p:nvSpPr>
        <p:spPr bwMode="auto">
          <a:xfrm>
            <a:off x="6567488" y="2789238"/>
            <a:ext cx="254000" cy="219075"/>
          </a:xfrm>
          <a:prstGeom prst="ellipse">
            <a:avLst/>
          </a:prstGeom>
          <a:solidFill>
            <a:schemeClr val="folHlink"/>
          </a:solidFill>
          <a:ln w="12700">
            <a:solidFill>
              <a:schemeClr val="tx1"/>
            </a:solidFill>
            <a:round/>
            <a:headEnd/>
            <a:tailEnd/>
          </a:ln>
          <a:effectLst/>
        </p:spPr>
        <p:txBody>
          <a:bodyPr wrap="none" anchor="ctr">
            <a:prstTxWarp prst="textNoShape">
              <a:avLst/>
            </a:prstTxWarp>
          </a:bodyPr>
          <a:lstStyle/>
          <a:p>
            <a:endParaRPr lang="it-IT"/>
          </a:p>
        </p:txBody>
      </p:sp>
      <p:sp>
        <p:nvSpPr>
          <p:cNvPr id="289816" name="Oval 24"/>
          <p:cNvSpPr>
            <a:spLocks noChangeArrowheads="1"/>
          </p:cNvSpPr>
          <p:nvPr/>
        </p:nvSpPr>
        <p:spPr bwMode="auto">
          <a:xfrm>
            <a:off x="6386513" y="2446338"/>
            <a:ext cx="255587" cy="219075"/>
          </a:xfrm>
          <a:prstGeom prst="ellipse">
            <a:avLst/>
          </a:prstGeom>
          <a:solidFill>
            <a:schemeClr val="folHlink"/>
          </a:solidFill>
          <a:ln w="12700">
            <a:solidFill>
              <a:schemeClr val="tx1"/>
            </a:solidFill>
            <a:round/>
            <a:headEnd/>
            <a:tailEnd/>
          </a:ln>
          <a:effectLst/>
        </p:spPr>
        <p:txBody>
          <a:bodyPr wrap="none" anchor="ctr">
            <a:prstTxWarp prst="textNoShape">
              <a:avLst/>
            </a:prstTxWarp>
          </a:bodyPr>
          <a:lstStyle/>
          <a:p>
            <a:endParaRPr lang="it-IT"/>
          </a:p>
        </p:txBody>
      </p:sp>
      <p:sp>
        <p:nvSpPr>
          <p:cNvPr id="289817" name="Line 25"/>
          <p:cNvSpPr>
            <a:spLocks noChangeShapeType="1"/>
          </p:cNvSpPr>
          <p:nvPr/>
        </p:nvSpPr>
        <p:spPr bwMode="auto">
          <a:xfrm flipH="1">
            <a:off x="7415213" y="2322513"/>
            <a:ext cx="630237" cy="171450"/>
          </a:xfrm>
          <a:prstGeom prst="line">
            <a:avLst/>
          </a:prstGeom>
          <a:noFill/>
          <a:ln w="12700">
            <a:solidFill>
              <a:schemeClr val="tx1"/>
            </a:solidFill>
            <a:round/>
            <a:headEnd type="none" w="sm" len="sm"/>
            <a:tailEnd type="stealth" w="med" len="lg"/>
          </a:ln>
          <a:effectLst/>
        </p:spPr>
        <p:txBody>
          <a:bodyPr wrap="none" anchor="ctr">
            <a:prstTxWarp prst="textNoShape">
              <a:avLst/>
            </a:prstTxWarp>
          </a:bodyPr>
          <a:lstStyle/>
          <a:p>
            <a:endParaRPr lang="it-IT"/>
          </a:p>
        </p:txBody>
      </p:sp>
      <p:sp>
        <p:nvSpPr>
          <p:cNvPr id="289818" name="Rectangle 26"/>
          <p:cNvSpPr>
            <a:spLocks noChangeArrowheads="1"/>
          </p:cNvSpPr>
          <p:nvPr/>
        </p:nvSpPr>
        <p:spPr bwMode="auto">
          <a:xfrm>
            <a:off x="7234239" y="1992313"/>
            <a:ext cx="1725612" cy="523862"/>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r>
              <a:rPr lang="it-IT" sz="1400" b="1"/>
              <a:t>MICROVILLOUS MEMBRANE</a:t>
            </a:r>
          </a:p>
        </p:txBody>
      </p:sp>
      <p:sp>
        <p:nvSpPr>
          <p:cNvPr id="289819" name="Line 27"/>
          <p:cNvSpPr>
            <a:spLocks noChangeShapeType="1"/>
          </p:cNvSpPr>
          <p:nvPr/>
        </p:nvSpPr>
        <p:spPr bwMode="auto">
          <a:xfrm>
            <a:off x="7435850" y="2836863"/>
            <a:ext cx="541338" cy="228600"/>
          </a:xfrm>
          <a:prstGeom prst="line">
            <a:avLst/>
          </a:prstGeom>
          <a:noFill/>
          <a:ln w="12700">
            <a:solidFill>
              <a:schemeClr val="tx1"/>
            </a:solidFill>
            <a:round/>
            <a:headEnd type="stealth" w="med" len="lg"/>
            <a:tailEnd type="none" w="sm" len="sm"/>
          </a:ln>
          <a:effectLst/>
        </p:spPr>
        <p:txBody>
          <a:bodyPr wrap="none" anchor="ctr">
            <a:prstTxWarp prst="textNoShape">
              <a:avLst/>
            </a:prstTxWarp>
          </a:bodyPr>
          <a:lstStyle/>
          <a:p>
            <a:endParaRPr lang="it-IT"/>
          </a:p>
        </p:txBody>
      </p:sp>
      <p:sp>
        <p:nvSpPr>
          <p:cNvPr id="289820" name="Rectangle 28"/>
          <p:cNvSpPr>
            <a:spLocks noChangeArrowheads="1"/>
          </p:cNvSpPr>
          <p:nvPr/>
        </p:nvSpPr>
        <p:spPr bwMode="auto">
          <a:xfrm>
            <a:off x="7708900" y="3094038"/>
            <a:ext cx="1250950" cy="520700"/>
          </a:xfrm>
          <a:prstGeom prst="rect">
            <a:avLst/>
          </a:prstGeom>
          <a:noFill/>
          <a:ln w="9525">
            <a:noFill/>
            <a:miter lim="800000"/>
            <a:headEnd/>
            <a:tailEnd/>
          </a:ln>
          <a:effectLst/>
        </p:spPr>
        <p:txBody>
          <a:bodyPr wrap="square" lIns="92075" tIns="46038" rIns="92075" bIns="46038">
            <a:prstTxWarp prst="textNoShape">
              <a:avLst/>
            </a:prstTxWarp>
            <a:spAutoFit/>
          </a:bodyPr>
          <a:lstStyle/>
          <a:p>
            <a:pPr algn="l"/>
            <a:r>
              <a:rPr lang="it-IT" sz="1400" b="1"/>
              <a:t>BASAL MEMBRANE</a:t>
            </a:r>
          </a:p>
        </p:txBody>
      </p:sp>
      <p:sp>
        <p:nvSpPr>
          <p:cNvPr id="289821" name="Rectangle 29"/>
          <p:cNvSpPr>
            <a:spLocks noChangeArrowheads="1"/>
          </p:cNvSpPr>
          <p:nvPr/>
        </p:nvSpPr>
        <p:spPr bwMode="auto">
          <a:xfrm>
            <a:off x="4311650" y="1808163"/>
            <a:ext cx="666750" cy="366712"/>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sz="1800" b="1"/>
              <a:t>ALA</a:t>
            </a:r>
          </a:p>
        </p:txBody>
      </p:sp>
      <p:sp>
        <p:nvSpPr>
          <p:cNvPr id="289822" name="Line 30"/>
          <p:cNvSpPr>
            <a:spLocks noChangeShapeType="1"/>
          </p:cNvSpPr>
          <p:nvPr/>
        </p:nvSpPr>
        <p:spPr bwMode="auto">
          <a:xfrm>
            <a:off x="323850" y="2665413"/>
            <a:ext cx="8839200" cy="0"/>
          </a:xfrm>
          <a:prstGeom prst="line">
            <a:avLst/>
          </a:prstGeom>
          <a:noFill/>
          <a:ln w="38100">
            <a:solidFill>
              <a:srgbClr val="FF0000"/>
            </a:solidFill>
            <a:prstDash val="sysDot"/>
            <a:round/>
            <a:headEnd/>
            <a:tailEnd/>
          </a:ln>
          <a:effectLst/>
        </p:spPr>
        <p:txBody>
          <a:bodyPr>
            <a:prstTxWarp prst="textNoShape">
              <a:avLst/>
            </a:prstTxWarp>
          </a:bodyPr>
          <a:lstStyle/>
          <a:p>
            <a:endParaRPr lang="it-IT"/>
          </a:p>
        </p:txBody>
      </p:sp>
      <p:sp>
        <p:nvSpPr>
          <p:cNvPr id="289823" name="Text Box 31"/>
          <p:cNvSpPr txBox="1">
            <a:spLocks noChangeArrowheads="1"/>
          </p:cNvSpPr>
          <p:nvPr/>
        </p:nvSpPr>
        <p:spPr bwMode="auto">
          <a:xfrm>
            <a:off x="1827213" y="919163"/>
            <a:ext cx="4659312" cy="519112"/>
          </a:xfrm>
          <a:prstGeom prst="rect">
            <a:avLst/>
          </a:prstGeom>
          <a:noFill/>
          <a:ln w="9525">
            <a:noFill/>
            <a:miter lim="800000"/>
            <a:headEnd/>
            <a:tailEnd/>
          </a:ln>
          <a:effectLst/>
        </p:spPr>
        <p:txBody>
          <a:bodyPr wrap="none">
            <a:prstTxWarp prst="textNoShape">
              <a:avLst/>
            </a:prstTxWarp>
            <a:spAutoFit/>
          </a:bodyPr>
          <a:lstStyle/>
          <a:p>
            <a:pPr algn="l" eaLnBrk="1" hangingPunct="1"/>
            <a:r>
              <a:rPr lang="it-IT" sz="2800" b="1"/>
              <a:t>PLACENTAL TRANSPORT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5234" name="AutoShape 2"/>
          <p:cNvSpPr>
            <a:spLocks noChangeArrowheads="1"/>
          </p:cNvSpPr>
          <p:nvPr/>
        </p:nvSpPr>
        <p:spPr bwMode="auto">
          <a:xfrm>
            <a:off x="3448050" y="2673350"/>
            <a:ext cx="1887538" cy="2273300"/>
          </a:xfrm>
          <a:prstGeom prst="roundRect">
            <a:avLst>
              <a:gd name="adj" fmla="val 12495"/>
            </a:avLst>
          </a:prstGeom>
          <a:solidFill>
            <a:srgbClr val="FF3300"/>
          </a:solidFill>
          <a:ln w="28575">
            <a:solidFill>
              <a:schemeClr val="bg1"/>
            </a:solidFill>
            <a:round/>
            <a:headEnd/>
            <a:tailEnd/>
          </a:ln>
          <a:effectLst/>
        </p:spPr>
        <p:txBody>
          <a:bodyPr wrap="none" anchor="ctr">
            <a:prstTxWarp prst="textNoShape">
              <a:avLst/>
            </a:prstTxWarp>
          </a:bodyPr>
          <a:lstStyle/>
          <a:p>
            <a:endParaRPr lang="it-IT"/>
          </a:p>
        </p:txBody>
      </p:sp>
      <p:sp>
        <p:nvSpPr>
          <p:cNvPr id="95235" name="Rectangle 3"/>
          <p:cNvSpPr>
            <a:spLocks noChangeArrowheads="1"/>
          </p:cNvSpPr>
          <p:nvPr/>
        </p:nvSpPr>
        <p:spPr bwMode="auto">
          <a:xfrm>
            <a:off x="3911600" y="3032125"/>
            <a:ext cx="857250" cy="457200"/>
          </a:xfrm>
          <a:prstGeom prst="rect">
            <a:avLst/>
          </a:prstGeom>
          <a:noFill/>
          <a:ln w="28575">
            <a:noFill/>
            <a:miter lim="800000"/>
            <a:headEnd/>
            <a:tailEnd/>
          </a:ln>
          <a:effectLst/>
        </p:spPr>
        <p:txBody>
          <a:bodyPr wrap="none" lIns="92075" tIns="46038" rIns="92075" bIns="46038">
            <a:prstTxWarp prst="textNoShape">
              <a:avLst/>
            </a:prstTxWarp>
            <a:spAutoFit/>
          </a:bodyPr>
          <a:lstStyle/>
          <a:p>
            <a:r>
              <a:rPr lang="it-IT" b="1">
                <a:solidFill>
                  <a:schemeClr val="bg1"/>
                </a:solidFill>
              </a:rPr>
              <a:t>NH3</a:t>
            </a:r>
            <a:r>
              <a:rPr lang="it-IT" sz="2000" b="1">
                <a:solidFill>
                  <a:schemeClr val="bg1"/>
                </a:solidFill>
              </a:rPr>
              <a:t> </a:t>
            </a:r>
          </a:p>
        </p:txBody>
      </p:sp>
      <p:sp>
        <p:nvSpPr>
          <p:cNvPr id="95236" name="Line 4"/>
          <p:cNvSpPr>
            <a:spLocks noChangeShapeType="1"/>
          </p:cNvSpPr>
          <p:nvPr/>
        </p:nvSpPr>
        <p:spPr bwMode="auto">
          <a:xfrm>
            <a:off x="4848225" y="3276600"/>
            <a:ext cx="1266825" cy="0"/>
          </a:xfrm>
          <a:prstGeom prst="line">
            <a:avLst/>
          </a:prstGeom>
          <a:noFill/>
          <a:ln w="28575">
            <a:solidFill>
              <a:srgbClr val="FFFF00"/>
            </a:solidFill>
            <a:round/>
            <a:headEnd type="none" w="sm" len="sm"/>
            <a:tailEnd type="stealth" w="med" len="lg"/>
          </a:ln>
          <a:effectLst/>
        </p:spPr>
        <p:txBody>
          <a:bodyPr wrap="none" anchor="ctr">
            <a:prstTxWarp prst="textNoShape">
              <a:avLst/>
            </a:prstTxWarp>
          </a:bodyPr>
          <a:lstStyle/>
          <a:p>
            <a:endParaRPr lang="it-IT"/>
          </a:p>
        </p:txBody>
      </p:sp>
      <p:sp>
        <p:nvSpPr>
          <p:cNvPr id="95237" name="Line 5"/>
          <p:cNvSpPr>
            <a:spLocks noChangeShapeType="1"/>
          </p:cNvSpPr>
          <p:nvPr/>
        </p:nvSpPr>
        <p:spPr bwMode="auto">
          <a:xfrm flipH="1">
            <a:off x="4919663" y="3733800"/>
            <a:ext cx="1195387" cy="0"/>
          </a:xfrm>
          <a:prstGeom prst="line">
            <a:avLst/>
          </a:prstGeom>
          <a:noFill/>
          <a:ln w="28575">
            <a:solidFill>
              <a:srgbClr val="00FF00"/>
            </a:solidFill>
            <a:round/>
            <a:headEnd type="none" w="sm" len="sm"/>
            <a:tailEnd type="stealth" w="med" len="lg"/>
          </a:ln>
          <a:effectLst/>
        </p:spPr>
        <p:txBody>
          <a:bodyPr wrap="none" anchor="ctr">
            <a:prstTxWarp prst="textNoShape">
              <a:avLst/>
            </a:prstTxWarp>
          </a:bodyPr>
          <a:lstStyle/>
          <a:p>
            <a:endParaRPr lang="it-IT"/>
          </a:p>
        </p:txBody>
      </p:sp>
      <p:sp>
        <p:nvSpPr>
          <p:cNvPr id="95238" name="Line 6"/>
          <p:cNvSpPr>
            <a:spLocks noChangeShapeType="1"/>
          </p:cNvSpPr>
          <p:nvPr/>
        </p:nvSpPr>
        <p:spPr bwMode="auto">
          <a:xfrm>
            <a:off x="5029200" y="4191000"/>
            <a:ext cx="984250" cy="0"/>
          </a:xfrm>
          <a:prstGeom prst="line">
            <a:avLst/>
          </a:prstGeom>
          <a:noFill/>
          <a:ln w="28575">
            <a:solidFill>
              <a:srgbClr val="FFFF00"/>
            </a:solidFill>
            <a:round/>
            <a:headEnd type="none" w="sm" len="sm"/>
            <a:tailEnd type="stealth" w="med" len="lg"/>
          </a:ln>
          <a:effectLst/>
        </p:spPr>
        <p:txBody>
          <a:bodyPr wrap="none" anchor="ctr">
            <a:prstTxWarp prst="textNoShape">
              <a:avLst/>
            </a:prstTxWarp>
          </a:bodyPr>
          <a:lstStyle/>
          <a:p>
            <a:endParaRPr lang="it-IT"/>
          </a:p>
        </p:txBody>
      </p:sp>
      <p:sp>
        <p:nvSpPr>
          <p:cNvPr id="95239" name="Line 7"/>
          <p:cNvSpPr>
            <a:spLocks noChangeShapeType="1"/>
          </p:cNvSpPr>
          <p:nvPr/>
        </p:nvSpPr>
        <p:spPr bwMode="auto">
          <a:xfrm flipH="1">
            <a:off x="5003800" y="4652963"/>
            <a:ext cx="1136650" cy="0"/>
          </a:xfrm>
          <a:prstGeom prst="line">
            <a:avLst/>
          </a:prstGeom>
          <a:noFill/>
          <a:ln w="28575">
            <a:solidFill>
              <a:srgbClr val="00FF00"/>
            </a:solidFill>
            <a:round/>
            <a:headEnd type="none" w="sm" len="sm"/>
            <a:tailEnd type="stealth" w="med" len="lg"/>
          </a:ln>
          <a:effectLst/>
        </p:spPr>
        <p:txBody>
          <a:bodyPr wrap="none" anchor="ctr">
            <a:prstTxWarp prst="textNoShape">
              <a:avLst/>
            </a:prstTxWarp>
          </a:bodyPr>
          <a:lstStyle/>
          <a:p>
            <a:endParaRPr lang="it-IT"/>
          </a:p>
        </p:txBody>
      </p:sp>
      <p:sp>
        <p:nvSpPr>
          <p:cNvPr id="95240" name="Line 8"/>
          <p:cNvSpPr>
            <a:spLocks noChangeShapeType="1"/>
          </p:cNvSpPr>
          <p:nvPr/>
        </p:nvSpPr>
        <p:spPr bwMode="auto">
          <a:xfrm>
            <a:off x="2819400" y="5181600"/>
            <a:ext cx="3516313" cy="0"/>
          </a:xfrm>
          <a:prstGeom prst="line">
            <a:avLst/>
          </a:prstGeom>
          <a:noFill/>
          <a:ln w="28575">
            <a:solidFill>
              <a:srgbClr val="FFFF00"/>
            </a:solidFill>
            <a:round/>
            <a:headEnd type="none" w="sm" len="sm"/>
            <a:tailEnd type="stealth" w="med" len="lg"/>
          </a:ln>
          <a:effectLst/>
        </p:spPr>
        <p:txBody>
          <a:bodyPr wrap="none" anchor="ctr">
            <a:prstTxWarp prst="textNoShape">
              <a:avLst/>
            </a:prstTxWarp>
          </a:bodyPr>
          <a:lstStyle/>
          <a:p>
            <a:endParaRPr lang="it-IT"/>
          </a:p>
        </p:txBody>
      </p:sp>
      <p:sp>
        <p:nvSpPr>
          <p:cNvPr id="95241" name="Line 9"/>
          <p:cNvSpPr>
            <a:spLocks noChangeShapeType="1"/>
          </p:cNvSpPr>
          <p:nvPr/>
        </p:nvSpPr>
        <p:spPr bwMode="auto">
          <a:xfrm>
            <a:off x="2819400" y="5486400"/>
            <a:ext cx="3516313" cy="0"/>
          </a:xfrm>
          <a:prstGeom prst="line">
            <a:avLst/>
          </a:prstGeom>
          <a:noFill/>
          <a:ln w="28575">
            <a:solidFill>
              <a:srgbClr val="FFFF00"/>
            </a:solidFill>
            <a:round/>
            <a:headEnd type="none" w="sm" len="sm"/>
            <a:tailEnd type="stealth" w="med" len="lg"/>
          </a:ln>
          <a:effectLst/>
        </p:spPr>
        <p:txBody>
          <a:bodyPr wrap="none" anchor="ctr">
            <a:prstTxWarp prst="textNoShape">
              <a:avLst/>
            </a:prstTxWarp>
          </a:bodyPr>
          <a:lstStyle/>
          <a:p>
            <a:endParaRPr lang="it-IT"/>
          </a:p>
        </p:txBody>
      </p:sp>
      <p:sp>
        <p:nvSpPr>
          <p:cNvPr id="95242" name="Line 10"/>
          <p:cNvSpPr>
            <a:spLocks noChangeShapeType="1"/>
          </p:cNvSpPr>
          <p:nvPr/>
        </p:nvSpPr>
        <p:spPr bwMode="auto">
          <a:xfrm flipV="1">
            <a:off x="4919663" y="4648200"/>
            <a:ext cx="0" cy="838200"/>
          </a:xfrm>
          <a:prstGeom prst="line">
            <a:avLst/>
          </a:prstGeom>
          <a:noFill/>
          <a:ln w="28575">
            <a:solidFill>
              <a:schemeClr val="bg1"/>
            </a:solidFill>
            <a:round/>
            <a:headEnd type="none" w="sm" len="sm"/>
            <a:tailEnd type="stealth" w="med" len="lg"/>
          </a:ln>
          <a:effectLst/>
        </p:spPr>
        <p:txBody>
          <a:bodyPr wrap="none" anchor="ctr">
            <a:prstTxWarp prst="textNoShape">
              <a:avLst/>
            </a:prstTxWarp>
          </a:bodyPr>
          <a:lstStyle/>
          <a:p>
            <a:endParaRPr lang="it-IT"/>
          </a:p>
        </p:txBody>
      </p:sp>
      <p:sp>
        <p:nvSpPr>
          <p:cNvPr id="95243" name="Line 11"/>
          <p:cNvSpPr>
            <a:spLocks noChangeShapeType="1"/>
          </p:cNvSpPr>
          <p:nvPr/>
        </p:nvSpPr>
        <p:spPr bwMode="auto">
          <a:xfrm flipV="1">
            <a:off x="4343400" y="4800600"/>
            <a:ext cx="12700" cy="381000"/>
          </a:xfrm>
          <a:prstGeom prst="line">
            <a:avLst/>
          </a:prstGeom>
          <a:noFill/>
          <a:ln w="28575">
            <a:solidFill>
              <a:schemeClr val="bg1"/>
            </a:solidFill>
            <a:round/>
            <a:headEnd type="none" w="sm" len="sm"/>
            <a:tailEnd type="stealth" w="med" len="lg"/>
          </a:ln>
          <a:effectLst/>
        </p:spPr>
        <p:txBody>
          <a:bodyPr wrap="none" anchor="ctr">
            <a:prstTxWarp prst="textNoShape">
              <a:avLst/>
            </a:prstTxWarp>
          </a:bodyPr>
          <a:lstStyle/>
          <a:p>
            <a:endParaRPr lang="it-IT"/>
          </a:p>
        </p:txBody>
      </p:sp>
      <p:sp>
        <p:nvSpPr>
          <p:cNvPr id="95244" name="Line 12"/>
          <p:cNvSpPr>
            <a:spLocks noChangeShapeType="1"/>
          </p:cNvSpPr>
          <p:nvPr/>
        </p:nvSpPr>
        <p:spPr bwMode="auto">
          <a:xfrm flipH="1">
            <a:off x="2808288" y="3276600"/>
            <a:ext cx="1125537" cy="0"/>
          </a:xfrm>
          <a:prstGeom prst="line">
            <a:avLst/>
          </a:prstGeom>
          <a:noFill/>
          <a:ln w="28575">
            <a:solidFill>
              <a:srgbClr val="00FF00"/>
            </a:solidFill>
            <a:round/>
            <a:headEnd type="none" w="sm" len="sm"/>
            <a:tailEnd type="stealth" w="med" len="lg"/>
          </a:ln>
          <a:effectLst/>
        </p:spPr>
        <p:txBody>
          <a:bodyPr wrap="none" anchor="ctr">
            <a:prstTxWarp prst="textNoShape">
              <a:avLst/>
            </a:prstTxWarp>
          </a:bodyPr>
          <a:lstStyle/>
          <a:p>
            <a:endParaRPr lang="it-IT"/>
          </a:p>
        </p:txBody>
      </p:sp>
      <p:sp>
        <p:nvSpPr>
          <p:cNvPr id="95245" name="Line 13"/>
          <p:cNvSpPr>
            <a:spLocks noChangeShapeType="1"/>
          </p:cNvSpPr>
          <p:nvPr/>
        </p:nvSpPr>
        <p:spPr bwMode="auto">
          <a:xfrm flipH="1">
            <a:off x="2808288" y="3733800"/>
            <a:ext cx="1055687" cy="0"/>
          </a:xfrm>
          <a:prstGeom prst="line">
            <a:avLst/>
          </a:prstGeom>
          <a:noFill/>
          <a:ln w="28575">
            <a:solidFill>
              <a:srgbClr val="00FF00"/>
            </a:solidFill>
            <a:round/>
            <a:headEnd type="none" w="sm" len="sm"/>
            <a:tailEnd type="stealth" w="med" len="lg"/>
          </a:ln>
          <a:effectLst/>
        </p:spPr>
        <p:txBody>
          <a:bodyPr wrap="none" anchor="ctr">
            <a:prstTxWarp prst="textNoShape">
              <a:avLst/>
            </a:prstTxWarp>
          </a:bodyPr>
          <a:lstStyle/>
          <a:p>
            <a:endParaRPr lang="it-IT"/>
          </a:p>
        </p:txBody>
      </p:sp>
      <p:sp>
        <p:nvSpPr>
          <p:cNvPr id="95246" name="Line 14"/>
          <p:cNvSpPr>
            <a:spLocks noChangeShapeType="1"/>
          </p:cNvSpPr>
          <p:nvPr/>
        </p:nvSpPr>
        <p:spPr bwMode="auto">
          <a:xfrm flipH="1">
            <a:off x="2811463" y="4191000"/>
            <a:ext cx="842962" cy="0"/>
          </a:xfrm>
          <a:prstGeom prst="line">
            <a:avLst/>
          </a:prstGeom>
          <a:noFill/>
          <a:ln w="28575">
            <a:solidFill>
              <a:srgbClr val="00FF00"/>
            </a:solidFill>
            <a:round/>
            <a:headEnd type="none" w="sm" len="sm"/>
            <a:tailEnd type="stealth" w="med" len="lg"/>
          </a:ln>
          <a:effectLst/>
        </p:spPr>
        <p:txBody>
          <a:bodyPr wrap="none" anchor="ctr">
            <a:prstTxWarp prst="textNoShape">
              <a:avLst/>
            </a:prstTxWarp>
          </a:bodyPr>
          <a:lstStyle/>
          <a:p>
            <a:endParaRPr lang="it-IT"/>
          </a:p>
        </p:txBody>
      </p:sp>
      <p:sp>
        <p:nvSpPr>
          <p:cNvPr id="95247" name="Line 15"/>
          <p:cNvSpPr>
            <a:spLocks noChangeShapeType="1"/>
          </p:cNvSpPr>
          <p:nvPr/>
        </p:nvSpPr>
        <p:spPr bwMode="auto">
          <a:xfrm flipH="1">
            <a:off x="2813050" y="4648200"/>
            <a:ext cx="877888" cy="0"/>
          </a:xfrm>
          <a:prstGeom prst="line">
            <a:avLst/>
          </a:prstGeom>
          <a:noFill/>
          <a:ln w="28575">
            <a:solidFill>
              <a:srgbClr val="00FF00"/>
            </a:solidFill>
            <a:round/>
            <a:headEnd type="none" w="sm" len="sm"/>
            <a:tailEnd type="stealth" w="med" len="lg"/>
          </a:ln>
          <a:effectLst/>
        </p:spPr>
        <p:txBody>
          <a:bodyPr wrap="none" anchor="ctr">
            <a:prstTxWarp prst="textNoShape">
              <a:avLst/>
            </a:prstTxWarp>
          </a:bodyPr>
          <a:lstStyle/>
          <a:p>
            <a:endParaRPr lang="it-IT"/>
          </a:p>
        </p:txBody>
      </p:sp>
      <p:sp>
        <p:nvSpPr>
          <p:cNvPr id="95248" name="Line 16"/>
          <p:cNvSpPr>
            <a:spLocks noChangeShapeType="1"/>
          </p:cNvSpPr>
          <p:nvPr/>
        </p:nvSpPr>
        <p:spPr bwMode="auto">
          <a:xfrm>
            <a:off x="2779713" y="2060575"/>
            <a:ext cx="3376612" cy="0"/>
          </a:xfrm>
          <a:prstGeom prst="line">
            <a:avLst/>
          </a:prstGeom>
          <a:noFill/>
          <a:ln w="28575">
            <a:solidFill>
              <a:srgbClr val="FFFF00"/>
            </a:solidFill>
            <a:round/>
            <a:headEnd type="none" w="sm" len="sm"/>
            <a:tailEnd type="stealth" w="med" len="lg"/>
          </a:ln>
          <a:effectLst/>
        </p:spPr>
        <p:txBody>
          <a:bodyPr wrap="none" anchor="ctr">
            <a:prstTxWarp prst="textNoShape">
              <a:avLst/>
            </a:prstTxWarp>
          </a:bodyPr>
          <a:lstStyle/>
          <a:p>
            <a:endParaRPr lang="it-IT"/>
          </a:p>
        </p:txBody>
      </p:sp>
      <p:sp>
        <p:nvSpPr>
          <p:cNvPr id="95250" name="Rectangle 18"/>
          <p:cNvSpPr>
            <a:spLocks noChangeArrowheads="1"/>
          </p:cNvSpPr>
          <p:nvPr/>
        </p:nvSpPr>
        <p:spPr bwMode="auto">
          <a:xfrm>
            <a:off x="850900" y="1889125"/>
            <a:ext cx="18018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Amino acids</a:t>
            </a:r>
          </a:p>
        </p:txBody>
      </p:sp>
      <p:sp>
        <p:nvSpPr>
          <p:cNvPr id="95252" name="Rectangle 20"/>
          <p:cNvSpPr>
            <a:spLocks noChangeArrowheads="1"/>
          </p:cNvSpPr>
          <p:nvPr/>
        </p:nvSpPr>
        <p:spPr bwMode="auto">
          <a:xfrm>
            <a:off x="1060450" y="4860925"/>
            <a:ext cx="118268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Oxygen</a:t>
            </a:r>
          </a:p>
        </p:txBody>
      </p:sp>
      <p:sp>
        <p:nvSpPr>
          <p:cNvPr id="95253" name="Rectangle 21"/>
          <p:cNvSpPr>
            <a:spLocks noChangeArrowheads="1"/>
          </p:cNvSpPr>
          <p:nvPr/>
        </p:nvSpPr>
        <p:spPr bwMode="auto">
          <a:xfrm>
            <a:off x="1060450" y="5241925"/>
            <a:ext cx="1217613"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Glucose</a:t>
            </a:r>
          </a:p>
        </p:txBody>
      </p:sp>
      <p:sp>
        <p:nvSpPr>
          <p:cNvPr id="95254" name="Rectangle 22"/>
          <p:cNvSpPr>
            <a:spLocks noChangeArrowheads="1"/>
          </p:cNvSpPr>
          <p:nvPr/>
        </p:nvSpPr>
        <p:spPr bwMode="auto">
          <a:xfrm>
            <a:off x="523875" y="395288"/>
            <a:ext cx="2139950" cy="94615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it-IT" sz="2800" b="1" i="1">
                <a:solidFill>
                  <a:srgbClr val="FFFF00"/>
                </a:solidFill>
              </a:rPr>
              <a:t>MATERNAL</a:t>
            </a:r>
          </a:p>
          <a:p>
            <a:r>
              <a:rPr lang="it-IT" sz="2800" b="1" i="1">
                <a:solidFill>
                  <a:srgbClr val="FFFF00"/>
                </a:solidFill>
              </a:rPr>
              <a:t>BLOOD</a:t>
            </a:r>
            <a:endParaRPr lang="it-IT" sz="2800" b="1" i="1">
              <a:solidFill>
                <a:schemeClr val="bg1"/>
              </a:solidFill>
            </a:endParaRPr>
          </a:p>
        </p:txBody>
      </p:sp>
      <p:sp>
        <p:nvSpPr>
          <p:cNvPr id="95255" name="Rectangle 23"/>
          <p:cNvSpPr>
            <a:spLocks noChangeArrowheads="1"/>
          </p:cNvSpPr>
          <p:nvPr/>
        </p:nvSpPr>
        <p:spPr bwMode="auto">
          <a:xfrm>
            <a:off x="3416300" y="395288"/>
            <a:ext cx="2041525" cy="94615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it-IT" sz="2800" b="1" i="1">
                <a:solidFill>
                  <a:srgbClr val="FFFF00"/>
                </a:solidFill>
              </a:rPr>
              <a:t>UTERO</a:t>
            </a:r>
          </a:p>
          <a:p>
            <a:r>
              <a:rPr lang="it-IT" sz="2800" b="1" i="1">
                <a:solidFill>
                  <a:srgbClr val="FFFF00"/>
                </a:solidFill>
              </a:rPr>
              <a:t>PLACENTA</a:t>
            </a:r>
            <a:endParaRPr lang="it-IT" sz="2800" b="1" i="1">
              <a:solidFill>
                <a:schemeClr val="bg1"/>
              </a:solidFill>
            </a:endParaRPr>
          </a:p>
        </p:txBody>
      </p:sp>
      <p:sp>
        <p:nvSpPr>
          <p:cNvPr id="95256" name="Rectangle 24"/>
          <p:cNvSpPr>
            <a:spLocks noChangeArrowheads="1"/>
          </p:cNvSpPr>
          <p:nvPr/>
        </p:nvSpPr>
        <p:spPr bwMode="auto">
          <a:xfrm>
            <a:off x="6711950" y="395288"/>
            <a:ext cx="1409700" cy="946150"/>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it-IT" sz="2800" b="1" i="1">
                <a:solidFill>
                  <a:srgbClr val="FFFF00"/>
                </a:solidFill>
              </a:rPr>
              <a:t>FETAL</a:t>
            </a:r>
          </a:p>
          <a:p>
            <a:r>
              <a:rPr lang="it-IT" sz="2800" b="1" i="1">
                <a:solidFill>
                  <a:srgbClr val="FFFF00"/>
                </a:solidFill>
              </a:rPr>
              <a:t>BLOOD</a:t>
            </a:r>
            <a:endParaRPr lang="it-IT" sz="2800" b="1" i="1">
              <a:solidFill>
                <a:schemeClr val="bg1"/>
              </a:solidFill>
            </a:endParaRPr>
          </a:p>
        </p:txBody>
      </p:sp>
      <p:sp>
        <p:nvSpPr>
          <p:cNvPr id="95264" name="Line 32"/>
          <p:cNvSpPr>
            <a:spLocks noChangeShapeType="1"/>
          </p:cNvSpPr>
          <p:nvPr/>
        </p:nvSpPr>
        <p:spPr bwMode="auto">
          <a:xfrm>
            <a:off x="4267200" y="2057400"/>
            <a:ext cx="0" cy="990600"/>
          </a:xfrm>
          <a:prstGeom prst="line">
            <a:avLst/>
          </a:prstGeom>
          <a:noFill/>
          <a:ln w="28575">
            <a:solidFill>
              <a:schemeClr val="bg1"/>
            </a:solidFill>
            <a:round/>
            <a:headEnd type="none" w="sm" len="sm"/>
            <a:tailEnd type="stealth" w="med" len="lg"/>
          </a:ln>
          <a:effectLst/>
        </p:spPr>
        <p:txBody>
          <a:bodyPr wrap="none" anchor="ctr">
            <a:prstTxWarp prst="textNoShape">
              <a:avLst/>
            </a:prstTxWarp>
          </a:bodyPr>
          <a:lstStyle/>
          <a:p>
            <a:endParaRPr lang="it-IT"/>
          </a:p>
        </p:txBody>
      </p:sp>
      <p:sp>
        <p:nvSpPr>
          <p:cNvPr id="95265" name="Rectangle 33"/>
          <p:cNvSpPr>
            <a:spLocks noChangeArrowheads="1"/>
          </p:cNvSpPr>
          <p:nvPr/>
        </p:nvSpPr>
        <p:spPr bwMode="auto">
          <a:xfrm>
            <a:off x="3962400" y="4343400"/>
            <a:ext cx="742950" cy="457200"/>
          </a:xfrm>
          <a:prstGeom prst="rect">
            <a:avLst/>
          </a:prstGeom>
          <a:noFill/>
          <a:ln w="2857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CO</a:t>
            </a:r>
            <a:r>
              <a:rPr lang="it-IT" b="1" baseline="-25000">
                <a:solidFill>
                  <a:schemeClr val="bg1"/>
                </a:solidFill>
              </a:rPr>
              <a:t>2</a:t>
            </a:r>
          </a:p>
        </p:txBody>
      </p:sp>
      <p:sp>
        <p:nvSpPr>
          <p:cNvPr id="95266" name="Rectangle 34"/>
          <p:cNvSpPr>
            <a:spLocks noChangeArrowheads="1"/>
          </p:cNvSpPr>
          <p:nvPr/>
        </p:nvSpPr>
        <p:spPr bwMode="auto">
          <a:xfrm>
            <a:off x="1060450" y="5622925"/>
            <a:ext cx="1614488" cy="457200"/>
          </a:xfrm>
          <a:prstGeom prst="rect">
            <a:avLst/>
          </a:prstGeom>
          <a:noFill/>
          <a:ln w="952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Fatty acids</a:t>
            </a:r>
          </a:p>
        </p:txBody>
      </p:sp>
      <p:sp>
        <p:nvSpPr>
          <p:cNvPr id="95267" name="Line 35"/>
          <p:cNvSpPr>
            <a:spLocks noChangeShapeType="1"/>
          </p:cNvSpPr>
          <p:nvPr/>
        </p:nvSpPr>
        <p:spPr bwMode="auto">
          <a:xfrm>
            <a:off x="2870200" y="5867400"/>
            <a:ext cx="3454400" cy="0"/>
          </a:xfrm>
          <a:prstGeom prst="line">
            <a:avLst/>
          </a:prstGeom>
          <a:noFill/>
          <a:ln w="28575">
            <a:solidFill>
              <a:srgbClr val="FFFF00"/>
            </a:solidFill>
            <a:round/>
            <a:headEnd type="none" w="sm" len="sm"/>
            <a:tailEnd type="stealth" w="med" len="lg"/>
          </a:ln>
          <a:effectLst/>
        </p:spPr>
        <p:txBody>
          <a:bodyPr wrap="none" anchor="ctr">
            <a:prstTxWarp prst="textNoShape">
              <a:avLst/>
            </a:prstTxWarp>
          </a:bodyPr>
          <a:lstStyle/>
          <a:p>
            <a:endParaRPr lang="it-IT"/>
          </a:p>
        </p:txBody>
      </p:sp>
      <p:sp>
        <p:nvSpPr>
          <p:cNvPr id="95268" name="Rectangle 36"/>
          <p:cNvSpPr>
            <a:spLocks noChangeArrowheads="1"/>
          </p:cNvSpPr>
          <p:nvPr/>
        </p:nvSpPr>
        <p:spPr bwMode="auto">
          <a:xfrm>
            <a:off x="3810000" y="3886200"/>
            <a:ext cx="1047750" cy="457200"/>
          </a:xfrm>
          <a:prstGeom prst="rect">
            <a:avLst/>
          </a:prstGeom>
          <a:noFill/>
          <a:ln w="2857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lactate</a:t>
            </a:r>
            <a:endParaRPr lang="it-IT" sz="2000" b="1">
              <a:solidFill>
                <a:schemeClr val="bg1"/>
              </a:solidFill>
            </a:endParaRPr>
          </a:p>
        </p:txBody>
      </p:sp>
      <p:sp>
        <p:nvSpPr>
          <p:cNvPr id="95269" name="Rectangle 37"/>
          <p:cNvSpPr>
            <a:spLocks noChangeArrowheads="1"/>
          </p:cNvSpPr>
          <p:nvPr/>
        </p:nvSpPr>
        <p:spPr bwMode="auto">
          <a:xfrm>
            <a:off x="3886200" y="3429000"/>
            <a:ext cx="776288" cy="457200"/>
          </a:xfrm>
          <a:prstGeom prst="rect">
            <a:avLst/>
          </a:prstGeom>
          <a:noFill/>
          <a:ln w="2857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urea</a:t>
            </a:r>
            <a:endParaRPr lang="it-IT" sz="2000" b="1">
              <a:solidFill>
                <a:schemeClr val="bg1"/>
              </a:solidFill>
            </a:endParaRPr>
          </a:p>
        </p:txBody>
      </p:sp>
      <p:sp>
        <p:nvSpPr>
          <p:cNvPr id="95270" name="Line 38"/>
          <p:cNvSpPr>
            <a:spLocks noChangeShapeType="1"/>
          </p:cNvSpPr>
          <p:nvPr/>
        </p:nvSpPr>
        <p:spPr bwMode="auto">
          <a:xfrm flipV="1">
            <a:off x="4640263" y="4724400"/>
            <a:ext cx="0" cy="1143000"/>
          </a:xfrm>
          <a:prstGeom prst="line">
            <a:avLst/>
          </a:prstGeom>
          <a:noFill/>
          <a:ln w="28575">
            <a:solidFill>
              <a:schemeClr val="bg1"/>
            </a:solidFill>
            <a:round/>
            <a:headEnd type="none" w="sm" len="sm"/>
            <a:tailEnd type="stealth" w="med" len="lg"/>
          </a:ln>
          <a:effectLst/>
        </p:spPr>
        <p:txBody>
          <a:bodyPr wrap="none" anchor="ctr">
            <a:prstTxWarp prst="textNoShape">
              <a:avLst/>
            </a:prstTxWarp>
          </a:bodyPr>
          <a:lstStyle/>
          <a:p>
            <a:endParaRPr lang="it-IT"/>
          </a:p>
        </p:txBody>
      </p:sp>
      <p:sp>
        <p:nvSpPr>
          <p:cNvPr id="95271" name="Line 39"/>
          <p:cNvSpPr>
            <a:spLocks noChangeShapeType="1"/>
          </p:cNvSpPr>
          <p:nvPr/>
        </p:nvSpPr>
        <p:spPr bwMode="auto">
          <a:xfrm flipH="1">
            <a:off x="4343400" y="2438400"/>
            <a:ext cx="1676400" cy="0"/>
          </a:xfrm>
          <a:prstGeom prst="line">
            <a:avLst/>
          </a:prstGeom>
          <a:noFill/>
          <a:ln w="28575">
            <a:solidFill>
              <a:srgbClr val="00FF00"/>
            </a:solidFill>
            <a:round/>
            <a:headEnd/>
            <a:tailEnd type="triangle" w="med" len="med"/>
          </a:ln>
          <a:effectLst/>
        </p:spPr>
        <p:txBody>
          <a:bodyPr wrap="none" anchor="ctr">
            <a:prstTxWarp prst="textNoShape">
              <a:avLst/>
            </a:prstTxWarp>
          </a:bodyPr>
          <a:lstStyle/>
          <a:p>
            <a:endParaRPr lang="it-IT"/>
          </a:p>
        </p:txBody>
      </p:sp>
      <p:sp>
        <p:nvSpPr>
          <p:cNvPr id="95272" name="Line 40"/>
          <p:cNvSpPr>
            <a:spLocks noChangeShapeType="1"/>
          </p:cNvSpPr>
          <p:nvPr/>
        </p:nvSpPr>
        <p:spPr bwMode="auto">
          <a:xfrm>
            <a:off x="4427538" y="2781300"/>
            <a:ext cx="1600200" cy="0"/>
          </a:xfrm>
          <a:prstGeom prst="line">
            <a:avLst/>
          </a:prstGeom>
          <a:noFill/>
          <a:ln w="28575">
            <a:solidFill>
              <a:srgbClr val="FFFF00"/>
            </a:solidFill>
            <a:round/>
            <a:headEnd/>
            <a:tailEnd type="triangle" w="med" len="med"/>
          </a:ln>
          <a:effectLst/>
        </p:spPr>
        <p:txBody>
          <a:bodyPr wrap="none" anchor="ctr">
            <a:prstTxWarp prst="textNoShape">
              <a:avLst/>
            </a:prstTxWarp>
          </a:bodyPr>
          <a:lstStyle/>
          <a:p>
            <a:endParaRPr lang="it-IT"/>
          </a:p>
        </p:txBody>
      </p:sp>
      <p:sp>
        <p:nvSpPr>
          <p:cNvPr id="95273" name="Rectangle 41"/>
          <p:cNvSpPr>
            <a:spLocks noChangeArrowheads="1"/>
          </p:cNvSpPr>
          <p:nvPr/>
        </p:nvSpPr>
        <p:spPr bwMode="auto">
          <a:xfrm>
            <a:off x="6629400" y="3429000"/>
            <a:ext cx="776288" cy="457200"/>
          </a:xfrm>
          <a:prstGeom prst="rect">
            <a:avLst/>
          </a:prstGeom>
          <a:noFill/>
          <a:ln w="2857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urea</a:t>
            </a:r>
            <a:endParaRPr lang="it-IT" sz="2000" b="1">
              <a:solidFill>
                <a:schemeClr val="bg1"/>
              </a:solidFill>
            </a:endParaRPr>
          </a:p>
        </p:txBody>
      </p:sp>
      <p:sp>
        <p:nvSpPr>
          <p:cNvPr id="95274" name="Rectangle 42"/>
          <p:cNvSpPr>
            <a:spLocks noChangeArrowheads="1"/>
          </p:cNvSpPr>
          <p:nvPr/>
        </p:nvSpPr>
        <p:spPr bwMode="auto">
          <a:xfrm>
            <a:off x="6705600" y="4343400"/>
            <a:ext cx="742950" cy="457200"/>
          </a:xfrm>
          <a:prstGeom prst="rect">
            <a:avLst/>
          </a:prstGeom>
          <a:noFill/>
          <a:ln w="28575">
            <a:noFill/>
            <a:miter lim="800000"/>
            <a:headEnd/>
            <a:tailEnd/>
          </a:ln>
          <a:effectLst/>
        </p:spPr>
        <p:txBody>
          <a:bodyPr wrap="none" lIns="92075" tIns="46038" rIns="92075" bIns="46038">
            <a:prstTxWarp prst="textNoShape">
              <a:avLst/>
            </a:prstTxWarp>
            <a:spAutoFit/>
          </a:bodyPr>
          <a:lstStyle/>
          <a:p>
            <a:pPr algn="l"/>
            <a:r>
              <a:rPr lang="it-IT" b="1">
                <a:solidFill>
                  <a:schemeClr val="bg1"/>
                </a:solidFill>
              </a:rPr>
              <a:t>CO</a:t>
            </a:r>
            <a:r>
              <a:rPr lang="it-IT" b="1" baseline="-25000">
                <a:solidFill>
                  <a:schemeClr val="bg1"/>
                </a:solidFill>
              </a:rPr>
              <a:t>2</a:t>
            </a:r>
          </a:p>
        </p:txBody>
      </p:sp>
      <p:sp>
        <p:nvSpPr>
          <p:cNvPr id="95277" name="Text Box 45"/>
          <p:cNvSpPr txBox="1">
            <a:spLocks noChangeArrowheads="1"/>
          </p:cNvSpPr>
          <p:nvPr/>
        </p:nvSpPr>
        <p:spPr bwMode="auto">
          <a:xfrm>
            <a:off x="6608763" y="2555875"/>
            <a:ext cx="1098550" cy="457200"/>
          </a:xfrm>
          <a:prstGeom prst="rect">
            <a:avLst/>
          </a:prstGeom>
          <a:noFill/>
          <a:ln w="9525">
            <a:noFill/>
            <a:miter lim="800000"/>
            <a:headEnd/>
            <a:tailEnd/>
          </a:ln>
          <a:effectLst/>
        </p:spPr>
        <p:txBody>
          <a:bodyPr wrap="none">
            <a:prstTxWarp prst="textNoShape">
              <a:avLst/>
            </a:prstTxWarp>
            <a:spAutoFit/>
          </a:bodyPr>
          <a:lstStyle/>
          <a:p>
            <a:r>
              <a:rPr lang="it-IT" b="1">
                <a:solidFill>
                  <a:schemeClr val="bg1"/>
                </a:solidFill>
              </a:rPr>
              <a:t>glycine</a:t>
            </a:r>
          </a:p>
        </p:txBody>
      </p:sp>
      <p:sp>
        <p:nvSpPr>
          <p:cNvPr id="95278" name="Text Box 46"/>
          <p:cNvSpPr txBox="1">
            <a:spLocks noChangeArrowheads="1"/>
          </p:cNvSpPr>
          <p:nvPr/>
        </p:nvSpPr>
        <p:spPr bwMode="auto">
          <a:xfrm>
            <a:off x="6656388" y="2133600"/>
            <a:ext cx="963612" cy="457200"/>
          </a:xfrm>
          <a:prstGeom prst="rect">
            <a:avLst/>
          </a:prstGeom>
          <a:noFill/>
          <a:ln w="9525">
            <a:noFill/>
            <a:miter lim="800000"/>
            <a:headEnd/>
            <a:tailEnd/>
          </a:ln>
          <a:effectLst/>
        </p:spPr>
        <p:txBody>
          <a:bodyPr wrap="none">
            <a:prstTxWarp prst="textNoShape">
              <a:avLst/>
            </a:prstTxWarp>
            <a:spAutoFit/>
          </a:bodyPr>
          <a:lstStyle/>
          <a:p>
            <a:r>
              <a:rPr lang="it-IT" b="1">
                <a:solidFill>
                  <a:schemeClr val="bg1"/>
                </a:solidFill>
              </a:rPr>
              <a:t>serine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477844"/>
            <a:ext cx="9144000" cy="600649"/>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 name="Segnaposto contenuto 2"/>
          <p:cNvSpPr>
            <a:spLocks noGrp="1"/>
          </p:cNvSpPr>
          <p:nvPr>
            <p:ph idx="1"/>
          </p:nvPr>
        </p:nvSpPr>
        <p:spPr>
          <a:xfrm>
            <a:off x="356613" y="1458255"/>
            <a:ext cx="8229600" cy="4856086"/>
          </a:xfrm>
        </p:spPr>
        <p:txBody>
          <a:bodyPr>
            <a:normAutofit fontScale="92500" lnSpcReduction="10000"/>
          </a:bodyPr>
          <a:lstStyle/>
          <a:p>
            <a:r>
              <a:rPr lang="it-IT" sz="4800" b="1" dirty="0" smtClean="0">
                <a:solidFill>
                  <a:srgbClr val="000090"/>
                </a:solidFill>
              </a:rPr>
              <a:t>PROGRAMMING in PREGNANCY </a:t>
            </a:r>
          </a:p>
          <a:p>
            <a:r>
              <a:rPr lang="it-IT" sz="4800" dirty="0" smtClean="0">
                <a:solidFill>
                  <a:srgbClr val="000090"/>
                </a:solidFill>
              </a:rPr>
              <a:t>NUTRITIONAL PHENOTYPE OF PREGNANCY</a:t>
            </a:r>
          </a:p>
          <a:p>
            <a:r>
              <a:rPr lang="it-IT" sz="4400" dirty="0">
                <a:solidFill>
                  <a:srgbClr val="000090"/>
                </a:solidFill>
              </a:rPr>
              <a:t>PLACENTA and FETAL NUTRITION</a:t>
            </a:r>
          </a:p>
          <a:p>
            <a:r>
              <a:rPr lang="it-IT" sz="4400" dirty="0">
                <a:solidFill>
                  <a:srgbClr val="000090"/>
                </a:solidFill>
              </a:rPr>
              <a:t>IUGR</a:t>
            </a:r>
            <a:endParaRPr lang="it-IT" sz="4400"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endParaRPr lang="it-IT" dirty="0">
              <a:solidFill>
                <a:srgbClr val="000090"/>
              </a:solidFill>
            </a:endParaRPr>
          </a:p>
        </p:txBody>
      </p:sp>
      <p:sp>
        <p:nvSpPr>
          <p:cNvPr id="2" name="Titolo 1"/>
          <p:cNvSpPr>
            <a:spLocks noGrp="1"/>
          </p:cNvSpPr>
          <p:nvPr>
            <p:ph type="title"/>
          </p:nvPr>
        </p:nvSpPr>
        <p:spPr>
          <a:xfrm>
            <a:off x="846960" y="276650"/>
            <a:ext cx="8229600" cy="877293"/>
          </a:xfrm>
        </p:spPr>
        <p:txBody>
          <a:bodyPr/>
          <a:lstStyle/>
          <a:p>
            <a:pPr algn="r"/>
            <a:r>
              <a:rPr lang="it-IT" b="1" dirty="0" smtClean="0">
                <a:solidFill>
                  <a:schemeClr val="bg1"/>
                </a:solidFill>
              </a:rPr>
              <a:t>OUTLINE</a:t>
            </a:r>
            <a:endParaRPr lang="it-IT" b="1" dirty="0">
              <a:solidFill>
                <a:schemeClr val="bg1"/>
              </a:solidFill>
            </a:endParaRPr>
          </a:p>
        </p:txBody>
      </p:sp>
    </p:spTree>
    <p:extLst>
      <p:ext uri="{BB962C8B-B14F-4D97-AF65-F5344CB8AC3E}">
        <p14:creationId xmlns:p14="http://schemas.microsoft.com/office/powerpoint/2010/main" val="2965116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69"/>
          <p:cNvGrpSpPr>
            <a:grpSpLocks/>
          </p:cNvGrpSpPr>
          <p:nvPr/>
        </p:nvGrpSpPr>
        <p:grpSpPr bwMode="auto">
          <a:xfrm>
            <a:off x="2051050" y="4603750"/>
            <a:ext cx="288925" cy="198438"/>
            <a:chOff x="1292" y="3158"/>
            <a:chExt cx="182" cy="125"/>
          </a:xfrm>
        </p:grpSpPr>
        <p:sp>
          <p:nvSpPr>
            <p:cNvPr id="25734" name="AutoShape 264"/>
            <p:cNvSpPr>
              <a:spLocks noChangeArrowheads="1"/>
            </p:cNvSpPr>
            <p:nvPr/>
          </p:nvSpPr>
          <p:spPr bwMode="auto">
            <a:xfrm>
              <a:off x="1292" y="3158"/>
              <a:ext cx="182" cy="91"/>
            </a:xfrm>
            <a:prstGeom prst="flowChartTerminator">
              <a:avLst/>
            </a:prstGeom>
            <a:solidFill>
              <a:schemeClr val="bg1"/>
            </a:solidFill>
            <a:ln w="19050">
              <a:solidFill>
                <a:schemeClr val="tx1"/>
              </a:solidFill>
              <a:miter lim="800000"/>
              <a:headEnd/>
              <a:tailEnd/>
            </a:ln>
          </p:spPr>
          <p:txBody>
            <a:bodyPr wrap="none" anchor="ctr"/>
            <a:lstStyle/>
            <a:p>
              <a:endParaRPr lang="it-IT"/>
            </a:p>
          </p:txBody>
        </p:sp>
        <p:sp>
          <p:nvSpPr>
            <p:cNvPr id="25735" name="Oval 268"/>
            <p:cNvSpPr>
              <a:spLocks noChangeArrowheads="1"/>
            </p:cNvSpPr>
            <p:nvPr/>
          </p:nvSpPr>
          <p:spPr bwMode="auto">
            <a:xfrm>
              <a:off x="1302" y="3237"/>
              <a:ext cx="45" cy="46"/>
            </a:xfrm>
            <a:prstGeom prst="ellipse">
              <a:avLst/>
            </a:prstGeom>
            <a:solidFill>
              <a:schemeClr val="tx1"/>
            </a:solidFill>
            <a:ln w="9525">
              <a:solidFill>
                <a:schemeClr val="tx1"/>
              </a:solidFill>
              <a:round/>
              <a:headEnd/>
              <a:tailEnd/>
            </a:ln>
          </p:spPr>
          <p:txBody>
            <a:bodyPr wrap="none" anchor="ctr"/>
            <a:lstStyle/>
            <a:p>
              <a:endParaRPr lang="it-IT"/>
            </a:p>
          </p:txBody>
        </p:sp>
      </p:grpSp>
      <p:grpSp>
        <p:nvGrpSpPr>
          <p:cNvPr id="25603" name="Group 17"/>
          <p:cNvGrpSpPr>
            <a:grpSpLocks/>
          </p:cNvGrpSpPr>
          <p:nvPr/>
        </p:nvGrpSpPr>
        <p:grpSpPr bwMode="auto">
          <a:xfrm>
            <a:off x="250825" y="404813"/>
            <a:ext cx="1728788" cy="504825"/>
            <a:chOff x="158" y="255"/>
            <a:chExt cx="907" cy="318"/>
          </a:xfrm>
        </p:grpSpPr>
        <p:sp>
          <p:nvSpPr>
            <p:cNvPr id="25732" name="Rectangle 25"/>
            <p:cNvSpPr>
              <a:spLocks noChangeArrowheads="1"/>
            </p:cNvSpPr>
            <p:nvPr/>
          </p:nvSpPr>
          <p:spPr bwMode="auto">
            <a:xfrm>
              <a:off x="158" y="255"/>
              <a:ext cx="907" cy="318"/>
            </a:xfrm>
            <a:prstGeom prst="rect">
              <a:avLst/>
            </a:prstGeom>
            <a:solidFill>
              <a:schemeClr val="folHlink"/>
            </a:solidFill>
            <a:ln w="0">
              <a:solidFill>
                <a:srgbClr val="000000"/>
              </a:solidFill>
              <a:miter lim="800000"/>
              <a:headEnd/>
              <a:tailEnd/>
            </a:ln>
          </p:spPr>
          <p:txBody>
            <a:bodyPr/>
            <a:lstStyle/>
            <a:p>
              <a:endParaRPr lang="de-DE"/>
            </a:p>
          </p:txBody>
        </p:sp>
        <p:sp>
          <p:nvSpPr>
            <p:cNvPr id="25733" name="Rectangle 26"/>
            <p:cNvSpPr>
              <a:spLocks noChangeArrowheads="1"/>
            </p:cNvSpPr>
            <p:nvPr/>
          </p:nvSpPr>
          <p:spPr bwMode="auto">
            <a:xfrm>
              <a:off x="402" y="302"/>
              <a:ext cx="4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b="1">
                  <a:solidFill>
                    <a:srgbClr val="FFFFFF"/>
                  </a:solidFill>
                </a:rPr>
                <a:t>mother</a:t>
              </a:r>
              <a:endParaRPr lang="de-DE" b="1"/>
            </a:p>
          </p:txBody>
        </p:sp>
      </p:grpSp>
      <p:grpSp>
        <p:nvGrpSpPr>
          <p:cNvPr id="25604" name="Group 20"/>
          <p:cNvGrpSpPr>
            <a:grpSpLocks/>
          </p:cNvGrpSpPr>
          <p:nvPr/>
        </p:nvGrpSpPr>
        <p:grpSpPr bwMode="auto">
          <a:xfrm>
            <a:off x="7578725" y="404813"/>
            <a:ext cx="2346325" cy="504825"/>
            <a:chOff x="4684" y="255"/>
            <a:chExt cx="1478" cy="318"/>
          </a:xfrm>
        </p:grpSpPr>
        <p:sp>
          <p:nvSpPr>
            <p:cNvPr id="25730" name="Rectangle 27"/>
            <p:cNvSpPr>
              <a:spLocks noChangeArrowheads="1"/>
            </p:cNvSpPr>
            <p:nvPr/>
          </p:nvSpPr>
          <p:spPr bwMode="auto">
            <a:xfrm>
              <a:off x="4684" y="255"/>
              <a:ext cx="907" cy="318"/>
            </a:xfrm>
            <a:prstGeom prst="rect">
              <a:avLst/>
            </a:prstGeom>
            <a:solidFill>
              <a:schemeClr val="folHlink"/>
            </a:solidFill>
            <a:ln w="0">
              <a:solidFill>
                <a:srgbClr val="000000"/>
              </a:solidFill>
              <a:miter lim="800000"/>
              <a:headEnd/>
              <a:tailEnd/>
            </a:ln>
          </p:spPr>
          <p:txBody>
            <a:bodyPr/>
            <a:lstStyle/>
            <a:p>
              <a:endParaRPr lang="de-DE"/>
            </a:p>
          </p:txBody>
        </p:sp>
        <p:sp>
          <p:nvSpPr>
            <p:cNvPr id="25731" name="Rectangle 28"/>
            <p:cNvSpPr>
              <a:spLocks noChangeArrowheads="1"/>
            </p:cNvSpPr>
            <p:nvPr/>
          </p:nvSpPr>
          <p:spPr bwMode="auto">
            <a:xfrm>
              <a:off x="4892" y="311"/>
              <a:ext cx="1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de-DE" b="1" dirty="0" err="1" smtClean="0">
                  <a:solidFill>
                    <a:srgbClr val="FFFFFF"/>
                  </a:solidFill>
                </a:rPr>
                <a:t>fetus</a:t>
              </a:r>
              <a:endParaRPr lang="de-DE" b="1" dirty="0">
                <a:solidFill>
                  <a:srgbClr val="FFFFFF"/>
                </a:solidFill>
              </a:endParaRPr>
            </a:p>
          </p:txBody>
        </p:sp>
      </p:grpSp>
      <p:grpSp>
        <p:nvGrpSpPr>
          <p:cNvPr id="25605" name="Group 148"/>
          <p:cNvGrpSpPr>
            <a:grpSpLocks/>
          </p:cNvGrpSpPr>
          <p:nvPr/>
        </p:nvGrpSpPr>
        <p:grpSpPr bwMode="auto">
          <a:xfrm>
            <a:off x="2566988" y="409575"/>
            <a:ext cx="4824412" cy="504825"/>
            <a:chOff x="158" y="255"/>
            <a:chExt cx="907" cy="318"/>
          </a:xfrm>
        </p:grpSpPr>
        <p:sp>
          <p:nvSpPr>
            <p:cNvPr id="25728" name="Rectangle 25"/>
            <p:cNvSpPr>
              <a:spLocks noChangeArrowheads="1"/>
            </p:cNvSpPr>
            <p:nvPr/>
          </p:nvSpPr>
          <p:spPr bwMode="auto">
            <a:xfrm>
              <a:off x="158" y="255"/>
              <a:ext cx="907" cy="318"/>
            </a:xfrm>
            <a:prstGeom prst="rect">
              <a:avLst/>
            </a:prstGeom>
            <a:solidFill>
              <a:schemeClr val="folHlink"/>
            </a:solidFill>
            <a:ln w="0">
              <a:solidFill>
                <a:srgbClr val="000000"/>
              </a:solidFill>
              <a:miter lim="800000"/>
              <a:headEnd/>
              <a:tailEnd/>
            </a:ln>
          </p:spPr>
          <p:txBody>
            <a:bodyPr/>
            <a:lstStyle/>
            <a:p>
              <a:endParaRPr lang="de-DE"/>
            </a:p>
          </p:txBody>
        </p:sp>
        <p:sp>
          <p:nvSpPr>
            <p:cNvPr id="25729" name="Rectangle 26"/>
            <p:cNvSpPr>
              <a:spLocks noChangeArrowheads="1"/>
            </p:cNvSpPr>
            <p:nvPr/>
          </p:nvSpPr>
          <p:spPr bwMode="auto">
            <a:xfrm>
              <a:off x="518" y="302"/>
              <a:ext cx="1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b="1">
                  <a:solidFill>
                    <a:srgbClr val="FFFFFF"/>
                  </a:solidFill>
                </a:rPr>
                <a:t>placenta</a:t>
              </a:r>
              <a:endParaRPr lang="de-DE" b="1"/>
            </a:p>
          </p:txBody>
        </p:sp>
      </p:grpSp>
      <p:sp>
        <p:nvSpPr>
          <p:cNvPr id="25606" name="Text Box 188"/>
          <p:cNvSpPr txBox="1">
            <a:spLocks noChangeArrowheads="1"/>
          </p:cNvSpPr>
          <p:nvPr/>
        </p:nvSpPr>
        <p:spPr bwMode="auto">
          <a:xfrm>
            <a:off x="3795713" y="5405438"/>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400" b="1"/>
              <a:t>Lipid </a:t>
            </a:r>
            <a:br>
              <a:rPr lang="de-AT" sz="1400" b="1"/>
            </a:br>
            <a:r>
              <a:rPr lang="de-AT" sz="1400" b="1"/>
              <a:t>Droplets</a:t>
            </a:r>
          </a:p>
        </p:txBody>
      </p:sp>
      <p:sp>
        <p:nvSpPr>
          <p:cNvPr id="25607" name="Text Box 44"/>
          <p:cNvSpPr txBox="1">
            <a:spLocks noChangeArrowheads="1"/>
          </p:cNvSpPr>
          <p:nvPr/>
        </p:nvSpPr>
        <p:spPr bwMode="auto">
          <a:xfrm>
            <a:off x="4932363" y="4029075"/>
            <a:ext cx="1368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300" b="1"/>
              <a:t>Free fatty</a:t>
            </a:r>
            <a:br>
              <a:rPr lang="de-AT" sz="1300" b="1"/>
            </a:br>
            <a:r>
              <a:rPr lang="de-AT" sz="1300" b="1"/>
              <a:t> acid</a:t>
            </a:r>
          </a:p>
        </p:txBody>
      </p:sp>
      <p:sp>
        <p:nvSpPr>
          <p:cNvPr id="25608" name="Text Box 49"/>
          <p:cNvSpPr txBox="1">
            <a:spLocks noChangeArrowheads="1"/>
          </p:cNvSpPr>
          <p:nvPr/>
        </p:nvSpPr>
        <p:spPr bwMode="auto">
          <a:xfrm>
            <a:off x="8020059" y="3544889"/>
            <a:ext cx="1368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300" b="1"/>
              <a:t>Free fatty</a:t>
            </a:r>
            <a:br>
              <a:rPr lang="de-AT" sz="1300" b="1"/>
            </a:br>
            <a:r>
              <a:rPr lang="de-AT" sz="1300" b="1"/>
              <a:t> acid</a:t>
            </a:r>
          </a:p>
        </p:txBody>
      </p:sp>
      <p:sp>
        <p:nvSpPr>
          <p:cNvPr id="25609" name="Text Box 58"/>
          <p:cNvSpPr txBox="1">
            <a:spLocks noChangeArrowheads="1"/>
          </p:cNvSpPr>
          <p:nvPr/>
        </p:nvSpPr>
        <p:spPr bwMode="auto">
          <a:xfrm>
            <a:off x="447155" y="3603097"/>
            <a:ext cx="1368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300" b="1"/>
              <a:t>Free fatty</a:t>
            </a:r>
            <a:br>
              <a:rPr lang="de-AT" sz="1300" b="1"/>
            </a:br>
            <a:r>
              <a:rPr lang="de-AT" sz="1300" b="1"/>
              <a:t> acid</a:t>
            </a:r>
          </a:p>
        </p:txBody>
      </p:sp>
      <p:sp>
        <p:nvSpPr>
          <p:cNvPr id="25610" name="Line 208"/>
          <p:cNvSpPr>
            <a:spLocks noChangeShapeType="1"/>
          </p:cNvSpPr>
          <p:nvPr/>
        </p:nvSpPr>
        <p:spPr bwMode="auto">
          <a:xfrm>
            <a:off x="5148263" y="4283075"/>
            <a:ext cx="2087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611" name="Rectangle 2"/>
          <p:cNvSpPr>
            <a:spLocks noChangeAspect="1" noChangeArrowheads="1"/>
          </p:cNvSpPr>
          <p:nvPr/>
        </p:nvSpPr>
        <p:spPr bwMode="auto">
          <a:xfrm>
            <a:off x="2740025" y="1365250"/>
            <a:ext cx="4568825" cy="4968875"/>
          </a:xfrm>
          <a:prstGeom prst="rect">
            <a:avLst/>
          </a:prstGeom>
          <a:solidFill>
            <a:schemeClr val="bg1">
              <a:lumMod val="65000"/>
            </a:schemeClr>
          </a:solidFill>
          <a:ln>
            <a:noFill/>
          </a:ln>
          <a:extLst/>
        </p:spPr>
        <p:txBody>
          <a:bodyPr wrap="none" anchor="ctr"/>
          <a:lstStyle/>
          <a:p>
            <a:endParaRPr lang="it-IT"/>
          </a:p>
        </p:txBody>
      </p:sp>
      <p:sp>
        <p:nvSpPr>
          <p:cNvPr id="25612" name="Freeform 3"/>
          <p:cNvSpPr>
            <a:spLocks noChangeAspect="1"/>
          </p:cNvSpPr>
          <p:nvPr/>
        </p:nvSpPr>
        <p:spPr bwMode="auto">
          <a:xfrm>
            <a:off x="2532063" y="1331913"/>
            <a:ext cx="239712" cy="5018087"/>
          </a:xfrm>
          <a:custGeom>
            <a:avLst/>
            <a:gdLst>
              <a:gd name="T0" fmla="*/ 2147483647 w 477"/>
              <a:gd name="T1" fmla="*/ 2147483647 h 4010"/>
              <a:gd name="T2" fmla="*/ 2147483647 w 477"/>
              <a:gd name="T3" fmla="*/ 2147483647 h 4010"/>
              <a:gd name="T4" fmla="*/ 2147483647 w 477"/>
              <a:gd name="T5" fmla="*/ 2147483647 h 4010"/>
              <a:gd name="T6" fmla="*/ 2147483647 w 477"/>
              <a:gd name="T7" fmla="*/ 2147483647 h 4010"/>
              <a:gd name="T8" fmla="*/ 2147483647 w 477"/>
              <a:gd name="T9" fmla="*/ 2147483647 h 4010"/>
              <a:gd name="T10" fmla="*/ 2147483647 w 477"/>
              <a:gd name="T11" fmla="*/ 2147483647 h 4010"/>
              <a:gd name="T12" fmla="*/ 2147483647 w 477"/>
              <a:gd name="T13" fmla="*/ 2147483647 h 4010"/>
              <a:gd name="T14" fmla="*/ 2147483647 w 477"/>
              <a:gd name="T15" fmla="*/ 2147483647 h 4010"/>
              <a:gd name="T16" fmla="*/ 2147483647 w 477"/>
              <a:gd name="T17" fmla="*/ 2147483647 h 4010"/>
              <a:gd name="T18" fmla="*/ 2147483647 w 477"/>
              <a:gd name="T19" fmla="*/ 2147483647 h 4010"/>
              <a:gd name="T20" fmla="*/ 2147483647 w 477"/>
              <a:gd name="T21" fmla="*/ 2147483647 h 4010"/>
              <a:gd name="T22" fmla="*/ 2147483647 w 477"/>
              <a:gd name="T23" fmla="*/ 2147483647 h 4010"/>
              <a:gd name="T24" fmla="*/ 2147483647 w 477"/>
              <a:gd name="T25" fmla="*/ 2147483647 h 4010"/>
              <a:gd name="T26" fmla="*/ 2147483647 w 477"/>
              <a:gd name="T27" fmla="*/ 2147483647 h 4010"/>
              <a:gd name="T28" fmla="*/ 2147483647 w 477"/>
              <a:gd name="T29" fmla="*/ 2147483647 h 4010"/>
              <a:gd name="T30" fmla="*/ 2147483647 w 477"/>
              <a:gd name="T31" fmla="*/ 2147483647 h 4010"/>
              <a:gd name="T32" fmla="*/ 2147483647 w 477"/>
              <a:gd name="T33" fmla="*/ 2147483647 h 4010"/>
              <a:gd name="T34" fmla="*/ 2147483647 w 477"/>
              <a:gd name="T35" fmla="*/ 2147483647 h 4010"/>
              <a:gd name="T36" fmla="*/ 2147483647 w 477"/>
              <a:gd name="T37" fmla="*/ 2147483647 h 4010"/>
              <a:gd name="T38" fmla="*/ 2147483647 w 477"/>
              <a:gd name="T39" fmla="*/ 2147483647 h 4010"/>
              <a:gd name="T40" fmla="*/ 2147483647 w 477"/>
              <a:gd name="T41" fmla="*/ 2147483647 h 4010"/>
              <a:gd name="T42" fmla="*/ 2147483647 w 477"/>
              <a:gd name="T43" fmla="*/ 2147483647 h 4010"/>
              <a:gd name="T44" fmla="*/ 2147483647 w 477"/>
              <a:gd name="T45" fmla="*/ 2147483647 h 4010"/>
              <a:gd name="T46" fmla="*/ 2147483647 w 477"/>
              <a:gd name="T47" fmla="*/ 2147483647 h 4010"/>
              <a:gd name="T48" fmla="*/ 2147483647 w 477"/>
              <a:gd name="T49" fmla="*/ 2147483647 h 4010"/>
              <a:gd name="T50" fmla="*/ 2147483647 w 477"/>
              <a:gd name="T51" fmla="*/ 2147483647 h 4010"/>
              <a:gd name="T52" fmla="*/ 2147483647 w 477"/>
              <a:gd name="T53" fmla="*/ 2147483647 h 4010"/>
              <a:gd name="T54" fmla="*/ 2147483647 w 477"/>
              <a:gd name="T55" fmla="*/ 2147483647 h 4010"/>
              <a:gd name="T56" fmla="*/ 2147483647 w 477"/>
              <a:gd name="T57" fmla="*/ 2147483647 h 4010"/>
              <a:gd name="T58" fmla="*/ 2147483647 w 477"/>
              <a:gd name="T59" fmla="*/ 2147483647 h 4010"/>
              <a:gd name="T60" fmla="*/ 2147483647 w 477"/>
              <a:gd name="T61" fmla="*/ 2147483647 h 4010"/>
              <a:gd name="T62" fmla="*/ 2147483647 w 477"/>
              <a:gd name="T63" fmla="*/ 2147483647 h 4010"/>
              <a:gd name="T64" fmla="*/ 2147483647 w 477"/>
              <a:gd name="T65" fmla="*/ 2147483647 h 4010"/>
              <a:gd name="T66" fmla="*/ 2147483647 w 477"/>
              <a:gd name="T67" fmla="*/ 2147483647 h 4010"/>
              <a:gd name="T68" fmla="*/ 2147483647 w 477"/>
              <a:gd name="T69" fmla="*/ 2147483647 h 4010"/>
              <a:gd name="T70" fmla="*/ 2147483647 w 477"/>
              <a:gd name="T71" fmla="*/ 2147483647 h 4010"/>
              <a:gd name="T72" fmla="*/ 2147483647 w 477"/>
              <a:gd name="T73" fmla="*/ 2147483647 h 4010"/>
              <a:gd name="T74" fmla="*/ 2147483647 w 477"/>
              <a:gd name="T75" fmla="*/ 2147483647 h 4010"/>
              <a:gd name="T76" fmla="*/ 2147483647 w 477"/>
              <a:gd name="T77" fmla="*/ 2147483647 h 4010"/>
              <a:gd name="T78" fmla="*/ 2147483647 w 477"/>
              <a:gd name="T79" fmla="*/ 2147483647 h 4010"/>
              <a:gd name="T80" fmla="*/ 2147483647 w 477"/>
              <a:gd name="T81" fmla="*/ 2147483647 h 4010"/>
              <a:gd name="T82" fmla="*/ 2147483647 w 477"/>
              <a:gd name="T83" fmla="*/ 2147483647 h 4010"/>
              <a:gd name="T84" fmla="*/ 2147483647 w 477"/>
              <a:gd name="T85" fmla="*/ 2147483647 h 4010"/>
              <a:gd name="T86" fmla="*/ 2147483647 w 477"/>
              <a:gd name="T87" fmla="*/ 2147483647 h 4010"/>
              <a:gd name="T88" fmla="*/ 2147483647 w 477"/>
              <a:gd name="T89" fmla="*/ 2147483647 h 4010"/>
              <a:gd name="T90" fmla="*/ 2147483647 w 477"/>
              <a:gd name="T91" fmla="*/ 2147483647 h 4010"/>
              <a:gd name="T92" fmla="*/ 2147483647 w 477"/>
              <a:gd name="T93" fmla="*/ 2147483647 h 40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7"/>
              <a:gd name="T142" fmla="*/ 0 h 4010"/>
              <a:gd name="T143" fmla="*/ 477 w 477"/>
              <a:gd name="T144" fmla="*/ 4010 h 40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7" h="4010">
                <a:moveTo>
                  <a:pt x="443" y="4010"/>
                </a:moveTo>
                <a:cubicBezTo>
                  <a:pt x="431" y="3976"/>
                  <a:pt x="416" y="3961"/>
                  <a:pt x="382" y="3949"/>
                </a:cubicBezTo>
                <a:cubicBezTo>
                  <a:pt x="305" y="3955"/>
                  <a:pt x="283" y="3971"/>
                  <a:pt x="212" y="3963"/>
                </a:cubicBezTo>
                <a:cubicBezTo>
                  <a:pt x="208" y="3949"/>
                  <a:pt x="199" y="3936"/>
                  <a:pt x="199" y="3922"/>
                </a:cubicBezTo>
                <a:cubicBezTo>
                  <a:pt x="199" y="3907"/>
                  <a:pt x="214" y="3871"/>
                  <a:pt x="226" y="3861"/>
                </a:cubicBezTo>
                <a:cubicBezTo>
                  <a:pt x="229" y="3858"/>
                  <a:pt x="263" y="3849"/>
                  <a:pt x="267" y="3848"/>
                </a:cubicBezTo>
                <a:cubicBezTo>
                  <a:pt x="322" y="3864"/>
                  <a:pt x="317" y="3860"/>
                  <a:pt x="395" y="3854"/>
                </a:cubicBezTo>
                <a:cubicBezTo>
                  <a:pt x="426" y="3809"/>
                  <a:pt x="423" y="3757"/>
                  <a:pt x="375" y="3726"/>
                </a:cubicBezTo>
                <a:cubicBezTo>
                  <a:pt x="323" y="3728"/>
                  <a:pt x="189" y="3752"/>
                  <a:pt x="131" y="3712"/>
                </a:cubicBezTo>
                <a:cubicBezTo>
                  <a:pt x="117" y="3672"/>
                  <a:pt x="138" y="3650"/>
                  <a:pt x="158" y="3617"/>
                </a:cubicBezTo>
                <a:cubicBezTo>
                  <a:pt x="178" y="3619"/>
                  <a:pt x="199" y="3620"/>
                  <a:pt x="219" y="3624"/>
                </a:cubicBezTo>
                <a:cubicBezTo>
                  <a:pt x="233" y="3627"/>
                  <a:pt x="260" y="3638"/>
                  <a:pt x="260" y="3638"/>
                </a:cubicBezTo>
                <a:cubicBezTo>
                  <a:pt x="296" y="3636"/>
                  <a:pt x="339" y="3653"/>
                  <a:pt x="368" y="3631"/>
                </a:cubicBezTo>
                <a:cubicBezTo>
                  <a:pt x="399" y="3608"/>
                  <a:pt x="353" y="3540"/>
                  <a:pt x="328" y="3529"/>
                </a:cubicBezTo>
                <a:cubicBezTo>
                  <a:pt x="315" y="3523"/>
                  <a:pt x="287" y="3516"/>
                  <a:pt x="287" y="3516"/>
                </a:cubicBezTo>
                <a:cubicBezTo>
                  <a:pt x="225" y="3523"/>
                  <a:pt x="210" y="3529"/>
                  <a:pt x="145" y="3522"/>
                </a:cubicBezTo>
                <a:cubicBezTo>
                  <a:pt x="108" y="3469"/>
                  <a:pt x="128" y="3466"/>
                  <a:pt x="178" y="3448"/>
                </a:cubicBezTo>
                <a:cubicBezTo>
                  <a:pt x="289" y="3464"/>
                  <a:pt x="237" y="3464"/>
                  <a:pt x="334" y="3455"/>
                </a:cubicBezTo>
                <a:cubicBezTo>
                  <a:pt x="340" y="3400"/>
                  <a:pt x="357" y="3341"/>
                  <a:pt x="294" y="3319"/>
                </a:cubicBezTo>
                <a:cubicBezTo>
                  <a:pt x="229" y="3323"/>
                  <a:pt x="161" y="3337"/>
                  <a:pt x="97" y="3326"/>
                </a:cubicBezTo>
                <a:cubicBezTo>
                  <a:pt x="83" y="3284"/>
                  <a:pt x="66" y="3247"/>
                  <a:pt x="111" y="3217"/>
                </a:cubicBezTo>
                <a:cubicBezTo>
                  <a:pt x="162" y="3221"/>
                  <a:pt x="218" y="3222"/>
                  <a:pt x="267" y="3238"/>
                </a:cubicBezTo>
                <a:cubicBezTo>
                  <a:pt x="283" y="3236"/>
                  <a:pt x="300" y="3238"/>
                  <a:pt x="314" y="3231"/>
                </a:cubicBezTo>
                <a:cubicBezTo>
                  <a:pt x="320" y="3228"/>
                  <a:pt x="321" y="3218"/>
                  <a:pt x="321" y="3211"/>
                </a:cubicBezTo>
                <a:cubicBezTo>
                  <a:pt x="321" y="3184"/>
                  <a:pt x="325" y="3154"/>
                  <a:pt x="314" y="3129"/>
                </a:cubicBezTo>
                <a:cubicBezTo>
                  <a:pt x="307" y="3114"/>
                  <a:pt x="287" y="3111"/>
                  <a:pt x="273" y="3102"/>
                </a:cubicBezTo>
                <a:cubicBezTo>
                  <a:pt x="266" y="3098"/>
                  <a:pt x="253" y="3089"/>
                  <a:pt x="253" y="3089"/>
                </a:cubicBezTo>
                <a:cubicBezTo>
                  <a:pt x="181" y="3093"/>
                  <a:pt x="104" y="3125"/>
                  <a:pt x="77" y="3048"/>
                </a:cubicBezTo>
                <a:cubicBezTo>
                  <a:pt x="79" y="3028"/>
                  <a:pt x="73" y="3004"/>
                  <a:pt x="84" y="2987"/>
                </a:cubicBezTo>
                <a:cubicBezTo>
                  <a:pt x="92" y="2975"/>
                  <a:pt x="111" y="2978"/>
                  <a:pt x="124" y="2973"/>
                </a:cubicBezTo>
                <a:cubicBezTo>
                  <a:pt x="184" y="2952"/>
                  <a:pt x="251" y="2969"/>
                  <a:pt x="314" y="2967"/>
                </a:cubicBezTo>
                <a:cubicBezTo>
                  <a:pt x="312" y="2940"/>
                  <a:pt x="311" y="2912"/>
                  <a:pt x="307" y="2885"/>
                </a:cubicBezTo>
                <a:cubicBezTo>
                  <a:pt x="306" y="2878"/>
                  <a:pt x="306" y="2869"/>
                  <a:pt x="300" y="2865"/>
                </a:cubicBezTo>
                <a:cubicBezTo>
                  <a:pt x="282" y="2852"/>
                  <a:pt x="258" y="2850"/>
                  <a:pt x="239" y="2838"/>
                </a:cubicBezTo>
                <a:cubicBezTo>
                  <a:pt x="184" y="2843"/>
                  <a:pt x="158" y="2846"/>
                  <a:pt x="111" y="2858"/>
                </a:cubicBezTo>
                <a:cubicBezTo>
                  <a:pt x="67" y="2851"/>
                  <a:pt x="62" y="2851"/>
                  <a:pt x="50" y="2811"/>
                </a:cubicBezTo>
                <a:cubicBezTo>
                  <a:pt x="52" y="2802"/>
                  <a:pt x="49" y="2790"/>
                  <a:pt x="56" y="2784"/>
                </a:cubicBezTo>
                <a:cubicBezTo>
                  <a:pt x="67" y="2775"/>
                  <a:pt x="97" y="2770"/>
                  <a:pt x="97" y="2770"/>
                </a:cubicBezTo>
                <a:cubicBezTo>
                  <a:pt x="143" y="2776"/>
                  <a:pt x="153" y="2783"/>
                  <a:pt x="192" y="2797"/>
                </a:cubicBezTo>
                <a:cubicBezTo>
                  <a:pt x="226" y="2795"/>
                  <a:pt x="271" y="2815"/>
                  <a:pt x="294" y="2790"/>
                </a:cubicBezTo>
                <a:cubicBezTo>
                  <a:pt x="332" y="2749"/>
                  <a:pt x="291" y="2681"/>
                  <a:pt x="253" y="2668"/>
                </a:cubicBezTo>
                <a:cubicBezTo>
                  <a:pt x="198" y="2674"/>
                  <a:pt x="186" y="2668"/>
                  <a:pt x="158" y="2709"/>
                </a:cubicBezTo>
                <a:cubicBezTo>
                  <a:pt x="120" y="2707"/>
                  <a:pt x="80" y="2710"/>
                  <a:pt x="43" y="2702"/>
                </a:cubicBezTo>
                <a:cubicBezTo>
                  <a:pt x="35" y="2700"/>
                  <a:pt x="31" y="2657"/>
                  <a:pt x="43" y="2641"/>
                </a:cubicBezTo>
                <a:cubicBezTo>
                  <a:pt x="52" y="2628"/>
                  <a:pt x="84" y="2614"/>
                  <a:pt x="84" y="2614"/>
                </a:cubicBezTo>
                <a:cubicBezTo>
                  <a:pt x="119" y="2560"/>
                  <a:pt x="197" y="2582"/>
                  <a:pt x="246" y="2614"/>
                </a:cubicBezTo>
                <a:cubicBezTo>
                  <a:pt x="330" y="2607"/>
                  <a:pt x="320" y="2622"/>
                  <a:pt x="334" y="2560"/>
                </a:cubicBezTo>
                <a:cubicBezTo>
                  <a:pt x="333" y="2547"/>
                  <a:pt x="338" y="2494"/>
                  <a:pt x="314" y="2479"/>
                </a:cubicBezTo>
                <a:cubicBezTo>
                  <a:pt x="302" y="2471"/>
                  <a:pt x="273" y="2465"/>
                  <a:pt x="273" y="2465"/>
                </a:cubicBezTo>
                <a:cubicBezTo>
                  <a:pt x="181" y="2472"/>
                  <a:pt x="164" y="2479"/>
                  <a:pt x="70" y="2472"/>
                </a:cubicBezTo>
                <a:cubicBezTo>
                  <a:pt x="56" y="2452"/>
                  <a:pt x="44" y="2434"/>
                  <a:pt x="36" y="2411"/>
                </a:cubicBezTo>
                <a:cubicBezTo>
                  <a:pt x="42" y="2380"/>
                  <a:pt x="47" y="2362"/>
                  <a:pt x="63" y="2336"/>
                </a:cubicBezTo>
                <a:cubicBezTo>
                  <a:pt x="216" y="2350"/>
                  <a:pt x="104" y="2359"/>
                  <a:pt x="328" y="2350"/>
                </a:cubicBezTo>
                <a:cubicBezTo>
                  <a:pt x="334" y="2303"/>
                  <a:pt x="349" y="2240"/>
                  <a:pt x="294" y="2221"/>
                </a:cubicBezTo>
                <a:cubicBezTo>
                  <a:pt x="249" y="2226"/>
                  <a:pt x="201" y="2227"/>
                  <a:pt x="158" y="2242"/>
                </a:cubicBezTo>
                <a:cubicBezTo>
                  <a:pt x="131" y="2240"/>
                  <a:pt x="101" y="2247"/>
                  <a:pt x="77" y="2235"/>
                </a:cubicBezTo>
                <a:cubicBezTo>
                  <a:pt x="64" y="2228"/>
                  <a:pt x="63" y="2194"/>
                  <a:pt x="63" y="2194"/>
                </a:cubicBezTo>
                <a:cubicBezTo>
                  <a:pt x="71" y="2154"/>
                  <a:pt x="76" y="2129"/>
                  <a:pt x="111" y="2106"/>
                </a:cubicBezTo>
                <a:cubicBezTo>
                  <a:pt x="131" y="2108"/>
                  <a:pt x="153" y="2106"/>
                  <a:pt x="172" y="2113"/>
                </a:cubicBezTo>
                <a:cubicBezTo>
                  <a:pt x="179" y="2116"/>
                  <a:pt x="177" y="2132"/>
                  <a:pt x="185" y="2133"/>
                </a:cubicBezTo>
                <a:cubicBezTo>
                  <a:pt x="228" y="2137"/>
                  <a:pt x="271" y="2128"/>
                  <a:pt x="314" y="2126"/>
                </a:cubicBezTo>
                <a:cubicBezTo>
                  <a:pt x="305" y="2044"/>
                  <a:pt x="314" y="2048"/>
                  <a:pt x="246" y="2025"/>
                </a:cubicBezTo>
                <a:cubicBezTo>
                  <a:pt x="190" y="2031"/>
                  <a:pt x="126" y="2045"/>
                  <a:pt x="77" y="2011"/>
                </a:cubicBezTo>
                <a:cubicBezTo>
                  <a:pt x="72" y="1998"/>
                  <a:pt x="51" y="1979"/>
                  <a:pt x="63" y="1971"/>
                </a:cubicBezTo>
                <a:cubicBezTo>
                  <a:pt x="110" y="1939"/>
                  <a:pt x="88" y="1948"/>
                  <a:pt x="124" y="1937"/>
                </a:cubicBezTo>
                <a:cubicBezTo>
                  <a:pt x="176" y="1943"/>
                  <a:pt x="221" y="1957"/>
                  <a:pt x="273" y="1964"/>
                </a:cubicBezTo>
                <a:cubicBezTo>
                  <a:pt x="323" y="1980"/>
                  <a:pt x="300" y="1980"/>
                  <a:pt x="341" y="1971"/>
                </a:cubicBezTo>
                <a:cubicBezTo>
                  <a:pt x="357" y="1923"/>
                  <a:pt x="359" y="1859"/>
                  <a:pt x="307" y="1842"/>
                </a:cubicBezTo>
                <a:cubicBezTo>
                  <a:pt x="264" y="1812"/>
                  <a:pt x="290" y="1824"/>
                  <a:pt x="199" y="1835"/>
                </a:cubicBezTo>
                <a:cubicBezTo>
                  <a:pt x="171" y="1838"/>
                  <a:pt x="117" y="1849"/>
                  <a:pt x="117" y="1849"/>
                </a:cubicBezTo>
                <a:cubicBezTo>
                  <a:pt x="106" y="1847"/>
                  <a:pt x="93" y="1849"/>
                  <a:pt x="84" y="1842"/>
                </a:cubicBezTo>
                <a:cubicBezTo>
                  <a:pt x="71" y="1832"/>
                  <a:pt x="56" y="1801"/>
                  <a:pt x="56" y="1801"/>
                </a:cubicBezTo>
                <a:cubicBezTo>
                  <a:pt x="34" y="1727"/>
                  <a:pt x="57" y="1740"/>
                  <a:pt x="124" y="1720"/>
                </a:cubicBezTo>
                <a:cubicBezTo>
                  <a:pt x="155" y="1726"/>
                  <a:pt x="173" y="1730"/>
                  <a:pt x="199" y="1747"/>
                </a:cubicBezTo>
                <a:cubicBezTo>
                  <a:pt x="218" y="1802"/>
                  <a:pt x="309" y="1793"/>
                  <a:pt x="328" y="1740"/>
                </a:cubicBezTo>
                <a:cubicBezTo>
                  <a:pt x="321" y="1665"/>
                  <a:pt x="328" y="1628"/>
                  <a:pt x="253" y="1605"/>
                </a:cubicBezTo>
                <a:cubicBezTo>
                  <a:pt x="186" y="1612"/>
                  <a:pt x="215" y="1605"/>
                  <a:pt x="158" y="1625"/>
                </a:cubicBezTo>
                <a:cubicBezTo>
                  <a:pt x="151" y="1627"/>
                  <a:pt x="138" y="1632"/>
                  <a:pt x="138" y="1632"/>
                </a:cubicBezTo>
                <a:cubicBezTo>
                  <a:pt x="111" y="1630"/>
                  <a:pt x="72" y="1647"/>
                  <a:pt x="56" y="1625"/>
                </a:cubicBezTo>
                <a:cubicBezTo>
                  <a:pt x="0" y="1549"/>
                  <a:pt x="79" y="1516"/>
                  <a:pt x="117" y="1489"/>
                </a:cubicBezTo>
                <a:cubicBezTo>
                  <a:pt x="147" y="1491"/>
                  <a:pt x="177" y="1488"/>
                  <a:pt x="206" y="1496"/>
                </a:cubicBezTo>
                <a:cubicBezTo>
                  <a:pt x="214" y="1498"/>
                  <a:pt x="213" y="1511"/>
                  <a:pt x="219" y="1516"/>
                </a:cubicBezTo>
                <a:cubicBezTo>
                  <a:pt x="224" y="1520"/>
                  <a:pt x="232" y="1521"/>
                  <a:pt x="239" y="1523"/>
                </a:cubicBezTo>
                <a:cubicBezTo>
                  <a:pt x="271" y="1521"/>
                  <a:pt x="306" y="1531"/>
                  <a:pt x="334" y="1516"/>
                </a:cubicBezTo>
                <a:cubicBezTo>
                  <a:pt x="348" y="1509"/>
                  <a:pt x="341" y="1485"/>
                  <a:pt x="341" y="1469"/>
                </a:cubicBezTo>
                <a:cubicBezTo>
                  <a:pt x="341" y="1417"/>
                  <a:pt x="317" y="1407"/>
                  <a:pt x="280" y="1381"/>
                </a:cubicBezTo>
                <a:cubicBezTo>
                  <a:pt x="228" y="1385"/>
                  <a:pt x="163" y="1396"/>
                  <a:pt x="111" y="1381"/>
                </a:cubicBezTo>
                <a:cubicBezTo>
                  <a:pt x="104" y="1379"/>
                  <a:pt x="109" y="1366"/>
                  <a:pt x="104" y="1361"/>
                </a:cubicBezTo>
                <a:cubicBezTo>
                  <a:pt x="99" y="1356"/>
                  <a:pt x="91" y="1356"/>
                  <a:pt x="84" y="1354"/>
                </a:cubicBezTo>
                <a:cubicBezTo>
                  <a:pt x="79" y="1347"/>
                  <a:pt x="76" y="1340"/>
                  <a:pt x="70" y="1334"/>
                </a:cubicBezTo>
                <a:cubicBezTo>
                  <a:pt x="64" y="1328"/>
                  <a:pt x="52" y="1328"/>
                  <a:pt x="50" y="1320"/>
                </a:cubicBezTo>
                <a:cubicBezTo>
                  <a:pt x="42" y="1292"/>
                  <a:pt x="67" y="1262"/>
                  <a:pt x="84" y="1245"/>
                </a:cubicBezTo>
                <a:cubicBezTo>
                  <a:pt x="104" y="1247"/>
                  <a:pt x="126" y="1245"/>
                  <a:pt x="145" y="1252"/>
                </a:cubicBezTo>
                <a:cubicBezTo>
                  <a:pt x="153" y="1255"/>
                  <a:pt x="150" y="1271"/>
                  <a:pt x="158" y="1273"/>
                </a:cubicBezTo>
                <a:cubicBezTo>
                  <a:pt x="186" y="1281"/>
                  <a:pt x="217" y="1277"/>
                  <a:pt x="246" y="1279"/>
                </a:cubicBezTo>
                <a:cubicBezTo>
                  <a:pt x="275" y="1277"/>
                  <a:pt x="315" y="1295"/>
                  <a:pt x="334" y="1273"/>
                </a:cubicBezTo>
                <a:cubicBezTo>
                  <a:pt x="353" y="1250"/>
                  <a:pt x="336" y="1213"/>
                  <a:pt x="328" y="1184"/>
                </a:cubicBezTo>
                <a:cubicBezTo>
                  <a:pt x="326" y="1177"/>
                  <a:pt x="314" y="1180"/>
                  <a:pt x="307" y="1178"/>
                </a:cubicBezTo>
                <a:cubicBezTo>
                  <a:pt x="294" y="1174"/>
                  <a:pt x="267" y="1164"/>
                  <a:pt x="267" y="1164"/>
                </a:cubicBezTo>
                <a:cubicBezTo>
                  <a:pt x="205" y="1170"/>
                  <a:pt x="103" y="1201"/>
                  <a:pt x="63" y="1144"/>
                </a:cubicBezTo>
                <a:cubicBezTo>
                  <a:pt x="44" y="1087"/>
                  <a:pt x="39" y="1066"/>
                  <a:pt x="104" y="1049"/>
                </a:cubicBezTo>
                <a:cubicBezTo>
                  <a:pt x="199" y="1055"/>
                  <a:pt x="259" y="1061"/>
                  <a:pt x="355" y="1056"/>
                </a:cubicBezTo>
                <a:cubicBezTo>
                  <a:pt x="371" y="1000"/>
                  <a:pt x="369" y="959"/>
                  <a:pt x="314" y="940"/>
                </a:cubicBezTo>
                <a:cubicBezTo>
                  <a:pt x="277" y="945"/>
                  <a:pt x="247" y="949"/>
                  <a:pt x="212" y="961"/>
                </a:cubicBezTo>
                <a:cubicBezTo>
                  <a:pt x="115" y="956"/>
                  <a:pt x="73" y="985"/>
                  <a:pt x="50" y="907"/>
                </a:cubicBezTo>
                <a:cubicBezTo>
                  <a:pt x="55" y="890"/>
                  <a:pt x="60" y="857"/>
                  <a:pt x="77" y="846"/>
                </a:cubicBezTo>
                <a:cubicBezTo>
                  <a:pt x="89" y="838"/>
                  <a:pt x="117" y="832"/>
                  <a:pt x="117" y="832"/>
                </a:cubicBezTo>
                <a:cubicBezTo>
                  <a:pt x="131" y="834"/>
                  <a:pt x="146" y="832"/>
                  <a:pt x="158" y="839"/>
                </a:cubicBezTo>
                <a:cubicBezTo>
                  <a:pt x="164" y="842"/>
                  <a:pt x="160" y="854"/>
                  <a:pt x="165" y="859"/>
                </a:cubicBezTo>
                <a:cubicBezTo>
                  <a:pt x="170" y="864"/>
                  <a:pt x="178" y="864"/>
                  <a:pt x="185" y="866"/>
                </a:cubicBezTo>
                <a:cubicBezTo>
                  <a:pt x="343" y="859"/>
                  <a:pt x="331" y="903"/>
                  <a:pt x="355" y="812"/>
                </a:cubicBezTo>
                <a:cubicBezTo>
                  <a:pt x="346" y="704"/>
                  <a:pt x="363" y="748"/>
                  <a:pt x="307" y="710"/>
                </a:cubicBezTo>
                <a:cubicBezTo>
                  <a:pt x="52" y="723"/>
                  <a:pt x="248" y="703"/>
                  <a:pt x="131" y="744"/>
                </a:cubicBezTo>
                <a:cubicBezTo>
                  <a:pt x="73" y="737"/>
                  <a:pt x="65" y="746"/>
                  <a:pt x="50" y="697"/>
                </a:cubicBezTo>
                <a:cubicBezTo>
                  <a:pt x="52" y="679"/>
                  <a:pt x="49" y="659"/>
                  <a:pt x="56" y="642"/>
                </a:cubicBezTo>
                <a:cubicBezTo>
                  <a:pt x="64" y="622"/>
                  <a:pt x="122" y="611"/>
                  <a:pt x="138" y="608"/>
                </a:cubicBezTo>
                <a:cubicBezTo>
                  <a:pt x="191" y="617"/>
                  <a:pt x="166" y="611"/>
                  <a:pt x="219" y="629"/>
                </a:cubicBezTo>
                <a:cubicBezTo>
                  <a:pt x="226" y="631"/>
                  <a:pt x="239" y="636"/>
                  <a:pt x="239" y="636"/>
                </a:cubicBezTo>
                <a:cubicBezTo>
                  <a:pt x="275" y="634"/>
                  <a:pt x="321" y="654"/>
                  <a:pt x="348" y="629"/>
                </a:cubicBezTo>
                <a:cubicBezTo>
                  <a:pt x="378" y="601"/>
                  <a:pt x="347" y="524"/>
                  <a:pt x="314" y="514"/>
                </a:cubicBezTo>
                <a:cubicBezTo>
                  <a:pt x="265" y="480"/>
                  <a:pt x="251" y="495"/>
                  <a:pt x="178" y="500"/>
                </a:cubicBezTo>
                <a:cubicBezTo>
                  <a:pt x="121" y="538"/>
                  <a:pt x="154" y="529"/>
                  <a:pt x="77" y="520"/>
                </a:cubicBezTo>
                <a:cubicBezTo>
                  <a:pt x="51" y="504"/>
                  <a:pt x="53" y="494"/>
                  <a:pt x="43" y="466"/>
                </a:cubicBezTo>
                <a:cubicBezTo>
                  <a:pt x="60" y="401"/>
                  <a:pt x="117" y="435"/>
                  <a:pt x="185" y="439"/>
                </a:cubicBezTo>
                <a:cubicBezTo>
                  <a:pt x="232" y="484"/>
                  <a:pt x="317" y="489"/>
                  <a:pt x="355" y="432"/>
                </a:cubicBezTo>
                <a:cubicBezTo>
                  <a:pt x="374" y="370"/>
                  <a:pt x="344" y="325"/>
                  <a:pt x="287" y="310"/>
                </a:cubicBezTo>
                <a:cubicBezTo>
                  <a:pt x="258" y="312"/>
                  <a:pt x="227" y="309"/>
                  <a:pt x="199" y="317"/>
                </a:cubicBezTo>
                <a:cubicBezTo>
                  <a:pt x="191" y="319"/>
                  <a:pt x="192" y="333"/>
                  <a:pt x="185" y="337"/>
                </a:cubicBezTo>
                <a:cubicBezTo>
                  <a:pt x="169" y="346"/>
                  <a:pt x="149" y="345"/>
                  <a:pt x="131" y="351"/>
                </a:cubicBezTo>
                <a:cubicBezTo>
                  <a:pt x="113" y="349"/>
                  <a:pt x="94" y="351"/>
                  <a:pt x="77" y="344"/>
                </a:cubicBezTo>
                <a:cubicBezTo>
                  <a:pt x="36" y="326"/>
                  <a:pt x="52" y="261"/>
                  <a:pt x="84" y="243"/>
                </a:cubicBezTo>
                <a:cubicBezTo>
                  <a:pt x="155" y="203"/>
                  <a:pt x="246" y="225"/>
                  <a:pt x="328" y="222"/>
                </a:cubicBezTo>
                <a:cubicBezTo>
                  <a:pt x="326" y="206"/>
                  <a:pt x="328" y="189"/>
                  <a:pt x="321" y="175"/>
                </a:cubicBezTo>
                <a:cubicBezTo>
                  <a:pt x="320" y="173"/>
                  <a:pt x="261" y="157"/>
                  <a:pt x="253" y="154"/>
                </a:cubicBezTo>
                <a:cubicBezTo>
                  <a:pt x="199" y="157"/>
                  <a:pt x="137" y="181"/>
                  <a:pt x="90" y="154"/>
                </a:cubicBezTo>
                <a:cubicBezTo>
                  <a:pt x="78" y="147"/>
                  <a:pt x="82" y="127"/>
                  <a:pt x="77" y="114"/>
                </a:cubicBezTo>
                <a:cubicBezTo>
                  <a:pt x="79" y="107"/>
                  <a:pt x="78" y="98"/>
                  <a:pt x="84" y="93"/>
                </a:cubicBezTo>
                <a:cubicBezTo>
                  <a:pt x="97" y="83"/>
                  <a:pt x="115" y="85"/>
                  <a:pt x="131" y="80"/>
                </a:cubicBezTo>
                <a:cubicBezTo>
                  <a:pt x="197" y="60"/>
                  <a:pt x="215" y="70"/>
                  <a:pt x="314" y="66"/>
                </a:cubicBezTo>
                <a:cubicBezTo>
                  <a:pt x="337" y="0"/>
                  <a:pt x="317" y="36"/>
                  <a:pt x="470" y="53"/>
                </a:cubicBezTo>
                <a:cubicBezTo>
                  <a:pt x="477" y="54"/>
                  <a:pt x="450" y="60"/>
                  <a:pt x="450" y="60"/>
                </a:cubicBezTo>
              </a:path>
            </a:pathLst>
          </a:custGeom>
          <a:solidFill>
            <a:srgbClr val="FF0000"/>
          </a:solidFill>
          <a:ln w="9525">
            <a:solidFill>
              <a:schemeClr val="tx1"/>
            </a:solidFill>
            <a:round/>
            <a:headEnd/>
            <a:tailEnd/>
          </a:ln>
        </p:spPr>
        <p:txBody>
          <a:bodyPr/>
          <a:lstStyle/>
          <a:p>
            <a:endParaRPr lang="it-IT"/>
          </a:p>
        </p:txBody>
      </p:sp>
      <p:grpSp>
        <p:nvGrpSpPr>
          <p:cNvPr id="25613" name="Group 4"/>
          <p:cNvGrpSpPr>
            <a:grpSpLocks/>
          </p:cNvGrpSpPr>
          <p:nvPr/>
        </p:nvGrpSpPr>
        <p:grpSpPr bwMode="auto">
          <a:xfrm>
            <a:off x="7215188" y="1331913"/>
            <a:ext cx="127000" cy="5040312"/>
            <a:chOff x="4523" y="737"/>
            <a:chExt cx="262" cy="2980"/>
          </a:xfrm>
        </p:grpSpPr>
        <p:sp>
          <p:nvSpPr>
            <p:cNvPr id="25716" name="Freeform 5"/>
            <p:cNvSpPr>
              <a:spLocks noChangeAspect="1"/>
            </p:cNvSpPr>
            <p:nvPr/>
          </p:nvSpPr>
          <p:spPr bwMode="auto">
            <a:xfrm>
              <a:off x="4544" y="3366"/>
              <a:ext cx="228" cy="351"/>
            </a:xfrm>
            <a:custGeom>
              <a:avLst/>
              <a:gdLst>
                <a:gd name="T0" fmla="*/ 62 w 189"/>
                <a:gd name="T1" fmla="*/ 1773 h 218"/>
                <a:gd name="T2" fmla="*/ 84 w 189"/>
                <a:gd name="T3" fmla="*/ 3421 h 218"/>
                <a:gd name="T4" fmla="*/ 584 w 189"/>
                <a:gd name="T5" fmla="*/ 3194 h 218"/>
                <a:gd name="T6" fmla="*/ 521 w 189"/>
                <a:gd name="T7" fmla="*/ 713 h 218"/>
                <a:gd name="T8" fmla="*/ 62 w 189"/>
                <a:gd name="T9" fmla="*/ 1773 h 218"/>
                <a:gd name="T10" fmla="*/ 0 60000 65536"/>
                <a:gd name="T11" fmla="*/ 0 60000 65536"/>
                <a:gd name="T12" fmla="*/ 0 60000 65536"/>
                <a:gd name="T13" fmla="*/ 0 60000 65536"/>
                <a:gd name="T14" fmla="*/ 0 60000 65536"/>
                <a:gd name="T15" fmla="*/ 0 w 189"/>
                <a:gd name="T16" fmla="*/ 0 h 218"/>
                <a:gd name="T17" fmla="*/ 189 w 189"/>
                <a:gd name="T18" fmla="*/ 218 h 218"/>
              </a:gdLst>
              <a:ahLst/>
              <a:cxnLst>
                <a:cxn ang="T10">
                  <a:pos x="T0" y="T1"/>
                </a:cxn>
                <a:cxn ang="T11">
                  <a:pos x="T2" y="T3"/>
                </a:cxn>
                <a:cxn ang="T12">
                  <a:pos x="T4" y="T5"/>
                </a:cxn>
                <a:cxn ang="T13">
                  <a:pos x="T6" y="T7"/>
                </a:cxn>
                <a:cxn ang="T14">
                  <a:pos x="T8" y="T9"/>
                </a:cxn>
              </a:cxnLst>
              <a:rect l="T15" t="T16" r="T17" b="T18"/>
              <a:pathLst>
                <a:path w="189" h="218">
                  <a:moveTo>
                    <a:pt x="20" y="102"/>
                  </a:moveTo>
                  <a:cubicBezTo>
                    <a:pt x="22" y="133"/>
                    <a:pt x="0" y="179"/>
                    <a:pt x="27" y="196"/>
                  </a:cubicBezTo>
                  <a:cubicBezTo>
                    <a:pt x="62" y="218"/>
                    <a:pt x="141" y="195"/>
                    <a:pt x="189" y="183"/>
                  </a:cubicBezTo>
                  <a:cubicBezTo>
                    <a:pt x="184" y="134"/>
                    <a:pt x="174" y="91"/>
                    <a:pt x="169" y="41"/>
                  </a:cubicBezTo>
                  <a:cubicBezTo>
                    <a:pt x="9" y="48"/>
                    <a:pt x="33" y="0"/>
                    <a:pt x="20" y="102"/>
                  </a:cubicBezTo>
                  <a:close/>
                </a:path>
              </a:pathLst>
            </a:custGeom>
            <a:solidFill>
              <a:srgbClr val="FFFF00"/>
            </a:solidFill>
            <a:ln w="9525">
              <a:solidFill>
                <a:schemeClr val="tx1"/>
              </a:solidFill>
              <a:round/>
              <a:headEnd/>
              <a:tailEnd/>
            </a:ln>
          </p:spPr>
          <p:txBody>
            <a:bodyPr/>
            <a:lstStyle/>
            <a:p>
              <a:endParaRPr lang="it-IT"/>
            </a:p>
          </p:txBody>
        </p:sp>
        <p:grpSp>
          <p:nvGrpSpPr>
            <p:cNvPr id="25717" name="Group 6"/>
            <p:cNvGrpSpPr>
              <a:grpSpLocks/>
            </p:cNvGrpSpPr>
            <p:nvPr/>
          </p:nvGrpSpPr>
          <p:grpSpPr bwMode="auto">
            <a:xfrm>
              <a:off x="4523" y="737"/>
              <a:ext cx="262" cy="2707"/>
              <a:chOff x="4534" y="737"/>
              <a:chExt cx="262" cy="2707"/>
            </a:xfrm>
          </p:grpSpPr>
          <p:sp>
            <p:nvSpPr>
              <p:cNvPr id="25718" name="Freeform 7"/>
              <p:cNvSpPr>
                <a:spLocks noChangeAspect="1"/>
              </p:cNvSpPr>
              <p:nvPr/>
            </p:nvSpPr>
            <p:spPr bwMode="auto">
              <a:xfrm>
                <a:off x="4551" y="3152"/>
                <a:ext cx="208" cy="292"/>
              </a:xfrm>
              <a:custGeom>
                <a:avLst/>
                <a:gdLst>
                  <a:gd name="T0" fmla="*/ 108 w 171"/>
                  <a:gd name="T1" fmla="*/ 459 h 182"/>
                  <a:gd name="T2" fmla="*/ 479 w 171"/>
                  <a:gd name="T3" fmla="*/ 231 h 182"/>
                  <a:gd name="T4" fmla="*/ 457 w 171"/>
                  <a:gd name="T5" fmla="*/ 2657 h 182"/>
                  <a:gd name="T6" fmla="*/ 131 w 171"/>
                  <a:gd name="T7" fmla="*/ 2535 h 182"/>
                  <a:gd name="T8" fmla="*/ 108 w 171"/>
                  <a:gd name="T9" fmla="*/ 459 h 182"/>
                  <a:gd name="T10" fmla="*/ 0 60000 65536"/>
                  <a:gd name="T11" fmla="*/ 0 60000 65536"/>
                  <a:gd name="T12" fmla="*/ 0 60000 65536"/>
                  <a:gd name="T13" fmla="*/ 0 60000 65536"/>
                  <a:gd name="T14" fmla="*/ 0 60000 65536"/>
                  <a:gd name="T15" fmla="*/ 0 w 171"/>
                  <a:gd name="T16" fmla="*/ 0 h 182"/>
                  <a:gd name="T17" fmla="*/ 171 w 171"/>
                  <a:gd name="T18" fmla="*/ 182 h 182"/>
                </a:gdLst>
                <a:ahLst/>
                <a:cxnLst>
                  <a:cxn ang="T10">
                    <a:pos x="T0" y="T1"/>
                  </a:cxn>
                  <a:cxn ang="T11">
                    <a:pos x="T2" y="T3"/>
                  </a:cxn>
                  <a:cxn ang="T12">
                    <a:pos x="T4" y="T5"/>
                  </a:cxn>
                  <a:cxn ang="T13">
                    <a:pos x="T6" y="T7"/>
                  </a:cxn>
                  <a:cxn ang="T14">
                    <a:pos x="T8" y="T9"/>
                  </a:cxn>
                </a:cxnLst>
                <a:rect l="T15" t="T16" r="T17" b="T18"/>
                <a:pathLst>
                  <a:path w="171" h="182">
                    <a:moveTo>
                      <a:pt x="33" y="27"/>
                    </a:moveTo>
                    <a:cubicBezTo>
                      <a:pt x="75" y="0"/>
                      <a:pt x="94" y="8"/>
                      <a:pt x="148" y="14"/>
                    </a:cubicBezTo>
                    <a:cubicBezTo>
                      <a:pt x="146" y="61"/>
                      <a:pt x="171" y="119"/>
                      <a:pt x="141" y="156"/>
                    </a:cubicBezTo>
                    <a:cubicBezTo>
                      <a:pt x="120" y="182"/>
                      <a:pt x="73" y="157"/>
                      <a:pt x="40" y="149"/>
                    </a:cubicBezTo>
                    <a:cubicBezTo>
                      <a:pt x="0" y="140"/>
                      <a:pt x="30" y="68"/>
                      <a:pt x="33" y="27"/>
                    </a:cubicBezTo>
                    <a:close/>
                  </a:path>
                </a:pathLst>
              </a:custGeom>
              <a:solidFill>
                <a:srgbClr val="FFFF00"/>
              </a:solidFill>
              <a:ln w="9525">
                <a:solidFill>
                  <a:schemeClr val="tx1"/>
                </a:solidFill>
                <a:round/>
                <a:headEnd/>
                <a:tailEnd/>
              </a:ln>
            </p:spPr>
            <p:txBody>
              <a:bodyPr/>
              <a:lstStyle/>
              <a:p>
                <a:endParaRPr lang="it-IT"/>
              </a:p>
            </p:txBody>
          </p:sp>
          <p:sp>
            <p:nvSpPr>
              <p:cNvPr id="25719" name="Freeform 8"/>
              <p:cNvSpPr>
                <a:spLocks noChangeAspect="1"/>
              </p:cNvSpPr>
              <p:nvPr/>
            </p:nvSpPr>
            <p:spPr bwMode="auto">
              <a:xfrm>
                <a:off x="4540" y="2900"/>
                <a:ext cx="247" cy="308"/>
              </a:xfrm>
              <a:custGeom>
                <a:avLst/>
                <a:gdLst>
                  <a:gd name="T0" fmla="*/ 85 w 204"/>
                  <a:gd name="T1" fmla="*/ 710 h 191"/>
                  <a:gd name="T2" fmla="*/ 555 w 204"/>
                  <a:gd name="T3" fmla="*/ 2725 h 191"/>
                  <a:gd name="T4" fmla="*/ 404 w 204"/>
                  <a:gd name="T5" fmla="*/ 0 h 191"/>
                  <a:gd name="T6" fmla="*/ 149 w 204"/>
                  <a:gd name="T7" fmla="*/ 110 h 191"/>
                  <a:gd name="T8" fmla="*/ 85 w 204"/>
                  <a:gd name="T9" fmla="*/ 710 h 191"/>
                  <a:gd name="T10" fmla="*/ 0 60000 65536"/>
                  <a:gd name="T11" fmla="*/ 0 60000 65536"/>
                  <a:gd name="T12" fmla="*/ 0 60000 65536"/>
                  <a:gd name="T13" fmla="*/ 0 60000 65536"/>
                  <a:gd name="T14" fmla="*/ 0 60000 65536"/>
                  <a:gd name="T15" fmla="*/ 0 w 204"/>
                  <a:gd name="T16" fmla="*/ 0 h 191"/>
                  <a:gd name="T17" fmla="*/ 204 w 204"/>
                  <a:gd name="T18" fmla="*/ 191 h 191"/>
                </a:gdLst>
                <a:ahLst/>
                <a:cxnLst>
                  <a:cxn ang="T10">
                    <a:pos x="T0" y="T1"/>
                  </a:cxn>
                  <a:cxn ang="T11">
                    <a:pos x="T2" y="T3"/>
                  </a:cxn>
                  <a:cxn ang="T12">
                    <a:pos x="T4" y="T5"/>
                  </a:cxn>
                  <a:cxn ang="T13">
                    <a:pos x="T6" y="T7"/>
                  </a:cxn>
                  <a:cxn ang="T14">
                    <a:pos x="T8" y="T9"/>
                  </a:cxn>
                </a:cxnLst>
                <a:rect l="T15" t="T16" r="T17" b="T18"/>
                <a:pathLst>
                  <a:path w="204" h="191">
                    <a:moveTo>
                      <a:pt x="27" y="40"/>
                    </a:moveTo>
                    <a:cubicBezTo>
                      <a:pt x="37" y="191"/>
                      <a:pt x="20" y="164"/>
                      <a:pt x="176" y="155"/>
                    </a:cubicBezTo>
                    <a:cubicBezTo>
                      <a:pt x="171" y="52"/>
                      <a:pt x="204" y="22"/>
                      <a:pt x="128" y="0"/>
                    </a:cubicBezTo>
                    <a:cubicBezTo>
                      <a:pt x="101" y="2"/>
                      <a:pt x="74" y="1"/>
                      <a:pt x="47" y="6"/>
                    </a:cubicBezTo>
                    <a:cubicBezTo>
                      <a:pt x="44" y="7"/>
                      <a:pt x="0" y="40"/>
                      <a:pt x="27" y="40"/>
                    </a:cubicBezTo>
                    <a:close/>
                  </a:path>
                </a:pathLst>
              </a:custGeom>
              <a:solidFill>
                <a:srgbClr val="FFFF00"/>
              </a:solidFill>
              <a:ln w="9525">
                <a:solidFill>
                  <a:schemeClr val="tx1"/>
                </a:solidFill>
                <a:round/>
                <a:headEnd/>
                <a:tailEnd/>
              </a:ln>
            </p:spPr>
            <p:txBody>
              <a:bodyPr/>
              <a:lstStyle/>
              <a:p>
                <a:endParaRPr lang="it-IT"/>
              </a:p>
            </p:txBody>
          </p:sp>
          <p:sp>
            <p:nvSpPr>
              <p:cNvPr id="25720" name="Freeform 9"/>
              <p:cNvSpPr>
                <a:spLocks noChangeAspect="1"/>
              </p:cNvSpPr>
              <p:nvPr/>
            </p:nvSpPr>
            <p:spPr bwMode="auto">
              <a:xfrm>
                <a:off x="4572" y="2616"/>
                <a:ext cx="195" cy="280"/>
              </a:xfrm>
              <a:custGeom>
                <a:avLst/>
                <a:gdLst>
                  <a:gd name="T0" fmla="*/ 15 w 161"/>
                  <a:gd name="T1" fmla="*/ 539 h 174"/>
                  <a:gd name="T2" fmla="*/ 40 w 161"/>
                  <a:gd name="T3" fmla="*/ 2533 h 174"/>
                  <a:gd name="T4" fmla="*/ 162 w 161"/>
                  <a:gd name="T5" fmla="*/ 2996 h 174"/>
                  <a:gd name="T6" fmla="*/ 402 w 161"/>
                  <a:gd name="T7" fmla="*/ 2885 h 174"/>
                  <a:gd name="T8" fmla="*/ 421 w 161"/>
                  <a:gd name="T9" fmla="*/ 2533 h 174"/>
                  <a:gd name="T10" fmla="*/ 507 w 161"/>
                  <a:gd name="T11" fmla="*/ 1476 h 174"/>
                  <a:gd name="T12" fmla="*/ 356 w 161"/>
                  <a:gd name="T13" fmla="*/ 288 h 174"/>
                  <a:gd name="T14" fmla="*/ 15 w 161"/>
                  <a:gd name="T15" fmla="*/ 539 h 174"/>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74"/>
                  <a:gd name="T26" fmla="*/ 161 w 161"/>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74">
                    <a:moveTo>
                      <a:pt x="5" y="31"/>
                    </a:moveTo>
                    <a:cubicBezTo>
                      <a:pt x="7" y="69"/>
                      <a:pt x="0" y="110"/>
                      <a:pt x="12" y="146"/>
                    </a:cubicBezTo>
                    <a:cubicBezTo>
                      <a:pt x="17" y="161"/>
                      <a:pt x="52" y="173"/>
                      <a:pt x="52" y="173"/>
                    </a:cubicBezTo>
                    <a:cubicBezTo>
                      <a:pt x="77" y="171"/>
                      <a:pt x="103" y="174"/>
                      <a:pt x="127" y="166"/>
                    </a:cubicBezTo>
                    <a:cubicBezTo>
                      <a:pt x="134" y="164"/>
                      <a:pt x="131" y="152"/>
                      <a:pt x="134" y="146"/>
                    </a:cubicBezTo>
                    <a:cubicBezTo>
                      <a:pt x="144" y="126"/>
                      <a:pt x="161" y="85"/>
                      <a:pt x="161" y="85"/>
                    </a:cubicBezTo>
                    <a:cubicBezTo>
                      <a:pt x="154" y="34"/>
                      <a:pt x="157" y="32"/>
                      <a:pt x="113" y="17"/>
                    </a:cubicBezTo>
                    <a:cubicBezTo>
                      <a:pt x="9" y="24"/>
                      <a:pt x="36" y="0"/>
                      <a:pt x="5" y="31"/>
                    </a:cubicBezTo>
                    <a:close/>
                  </a:path>
                </a:pathLst>
              </a:custGeom>
              <a:solidFill>
                <a:srgbClr val="FFFF00"/>
              </a:solidFill>
              <a:ln w="9525">
                <a:solidFill>
                  <a:schemeClr val="tx1"/>
                </a:solidFill>
                <a:round/>
                <a:headEnd/>
                <a:tailEnd/>
              </a:ln>
            </p:spPr>
            <p:txBody>
              <a:bodyPr/>
              <a:lstStyle/>
              <a:p>
                <a:endParaRPr lang="it-IT"/>
              </a:p>
            </p:txBody>
          </p:sp>
          <p:sp>
            <p:nvSpPr>
              <p:cNvPr id="25721" name="Freeform 10"/>
              <p:cNvSpPr>
                <a:spLocks noChangeAspect="1"/>
              </p:cNvSpPr>
              <p:nvPr/>
            </p:nvSpPr>
            <p:spPr bwMode="auto">
              <a:xfrm>
                <a:off x="4559" y="2300"/>
                <a:ext cx="229" cy="351"/>
              </a:xfrm>
              <a:custGeom>
                <a:avLst/>
                <a:gdLst>
                  <a:gd name="T0" fmla="*/ 62 w 189"/>
                  <a:gd name="T1" fmla="*/ 1773 h 218"/>
                  <a:gd name="T2" fmla="*/ 85 w 189"/>
                  <a:gd name="T3" fmla="*/ 3421 h 218"/>
                  <a:gd name="T4" fmla="*/ 597 w 189"/>
                  <a:gd name="T5" fmla="*/ 3194 h 218"/>
                  <a:gd name="T6" fmla="*/ 533 w 189"/>
                  <a:gd name="T7" fmla="*/ 713 h 218"/>
                  <a:gd name="T8" fmla="*/ 62 w 189"/>
                  <a:gd name="T9" fmla="*/ 1773 h 218"/>
                  <a:gd name="T10" fmla="*/ 0 60000 65536"/>
                  <a:gd name="T11" fmla="*/ 0 60000 65536"/>
                  <a:gd name="T12" fmla="*/ 0 60000 65536"/>
                  <a:gd name="T13" fmla="*/ 0 60000 65536"/>
                  <a:gd name="T14" fmla="*/ 0 60000 65536"/>
                  <a:gd name="T15" fmla="*/ 0 w 189"/>
                  <a:gd name="T16" fmla="*/ 0 h 218"/>
                  <a:gd name="T17" fmla="*/ 189 w 189"/>
                  <a:gd name="T18" fmla="*/ 218 h 218"/>
                </a:gdLst>
                <a:ahLst/>
                <a:cxnLst>
                  <a:cxn ang="T10">
                    <a:pos x="T0" y="T1"/>
                  </a:cxn>
                  <a:cxn ang="T11">
                    <a:pos x="T2" y="T3"/>
                  </a:cxn>
                  <a:cxn ang="T12">
                    <a:pos x="T4" y="T5"/>
                  </a:cxn>
                  <a:cxn ang="T13">
                    <a:pos x="T6" y="T7"/>
                  </a:cxn>
                  <a:cxn ang="T14">
                    <a:pos x="T8" y="T9"/>
                  </a:cxn>
                </a:cxnLst>
                <a:rect l="T15" t="T16" r="T17" b="T18"/>
                <a:pathLst>
                  <a:path w="189" h="218">
                    <a:moveTo>
                      <a:pt x="20" y="102"/>
                    </a:moveTo>
                    <a:cubicBezTo>
                      <a:pt x="22" y="133"/>
                      <a:pt x="0" y="179"/>
                      <a:pt x="27" y="196"/>
                    </a:cubicBezTo>
                    <a:cubicBezTo>
                      <a:pt x="62" y="218"/>
                      <a:pt x="141" y="195"/>
                      <a:pt x="189" y="183"/>
                    </a:cubicBezTo>
                    <a:cubicBezTo>
                      <a:pt x="184" y="134"/>
                      <a:pt x="174" y="91"/>
                      <a:pt x="169" y="41"/>
                    </a:cubicBezTo>
                    <a:cubicBezTo>
                      <a:pt x="9" y="48"/>
                      <a:pt x="33" y="0"/>
                      <a:pt x="20" y="102"/>
                    </a:cubicBezTo>
                    <a:close/>
                  </a:path>
                </a:pathLst>
              </a:custGeom>
              <a:solidFill>
                <a:srgbClr val="FFFF00"/>
              </a:solidFill>
              <a:ln w="9525">
                <a:solidFill>
                  <a:schemeClr val="tx1"/>
                </a:solidFill>
                <a:round/>
                <a:headEnd/>
                <a:tailEnd/>
              </a:ln>
            </p:spPr>
            <p:txBody>
              <a:bodyPr/>
              <a:lstStyle/>
              <a:p>
                <a:endParaRPr lang="it-IT"/>
              </a:p>
            </p:txBody>
          </p:sp>
          <p:sp>
            <p:nvSpPr>
              <p:cNvPr id="25722" name="Freeform 11"/>
              <p:cNvSpPr>
                <a:spLocks noChangeAspect="1"/>
              </p:cNvSpPr>
              <p:nvPr/>
            </p:nvSpPr>
            <p:spPr bwMode="auto">
              <a:xfrm>
                <a:off x="4564" y="2014"/>
                <a:ext cx="220" cy="359"/>
              </a:xfrm>
              <a:custGeom>
                <a:avLst/>
                <a:gdLst>
                  <a:gd name="T0" fmla="*/ 27 w 182"/>
                  <a:gd name="T1" fmla="*/ 2455 h 223"/>
                  <a:gd name="T2" fmla="*/ 48 w 182"/>
                  <a:gd name="T3" fmla="*/ 3278 h 223"/>
                  <a:gd name="T4" fmla="*/ 429 w 182"/>
                  <a:gd name="T5" fmla="*/ 2800 h 223"/>
                  <a:gd name="T6" fmla="*/ 91 w 182"/>
                  <a:gd name="T7" fmla="*/ 335 h 223"/>
                  <a:gd name="T8" fmla="*/ 27 w 182"/>
                  <a:gd name="T9" fmla="*/ 2455 h 223"/>
                  <a:gd name="T10" fmla="*/ 0 60000 65536"/>
                  <a:gd name="T11" fmla="*/ 0 60000 65536"/>
                  <a:gd name="T12" fmla="*/ 0 60000 65536"/>
                  <a:gd name="T13" fmla="*/ 0 60000 65536"/>
                  <a:gd name="T14" fmla="*/ 0 60000 65536"/>
                  <a:gd name="T15" fmla="*/ 0 w 182"/>
                  <a:gd name="T16" fmla="*/ 0 h 223"/>
                  <a:gd name="T17" fmla="*/ 182 w 182"/>
                  <a:gd name="T18" fmla="*/ 223 h 223"/>
                </a:gdLst>
                <a:ahLst/>
                <a:cxnLst>
                  <a:cxn ang="T10">
                    <a:pos x="T0" y="T1"/>
                  </a:cxn>
                  <a:cxn ang="T11">
                    <a:pos x="T2" y="T3"/>
                  </a:cxn>
                  <a:cxn ang="T12">
                    <a:pos x="T4" y="T5"/>
                  </a:cxn>
                  <a:cxn ang="T13">
                    <a:pos x="T6" y="T7"/>
                  </a:cxn>
                  <a:cxn ang="T14">
                    <a:pos x="T8" y="T9"/>
                  </a:cxn>
                </a:cxnLst>
                <a:rect l="T15" t="T16" r="T17" b="T18"/>
                <a:pathLst>
                  <a:path w="182" h="223">
                    <a:moveTo>
                      <a:pt x="8" y="141"/>
                    </a:moveTo>
                    <a:cubicBezTo>
                      <a:pt x="10" y="157"/>
                      <a:pt x="0" y="183"/>
                      <a:pt x="15" y="188"/>
                    </a:cubicBezTo>
                    <a:cubicBezTo>
                      <a:pt x="122" y="223"/>
                      <a:pt x="120" y="209"/>
                      <a:pt x="137" y="161"/>
                    </a:cubicBezTo>
                    <a:cubicBezTo>
                      <a:pt x="146" y="0"/>
                      <a:pt x="182" y="9"/>
                      <a:pt x="29" y="19"/>
                    </a:cubicBezTo>
                    <a:cubicBezTo>
                      <a:pt x="11" y="71"/>
                      <a:pt x="23" y="32"/>
                      <a:pt x="8" y="141"/>
                    </a:cubicBezTo>
                    <a:close/>
                  </a:path>
                </a:pathLst>
              </a:custGeom>
              <a:solidFill>
                <a:srgbClr val="FFFF00"/>
              </a:solidFill>
              <a:ln w="9525">
                <a:solidFill>
                  <a:schemeClr val="tx1"/>
                </a:solidFill>
                <a:round/>
                <a:headEnd/>
                <a:tailEnd/>
              </a:ln>
            </p:spPr>
            <p:txBody>
              <a:bodyPr/>
              <a:lstStyle/>
              <a:p>
                <a:endParaRPr lang="it-IT"/>
              </a:p>
            </p:txBody>
          </p:sp>
          <p:sp>
            <p:nvSpPr>
              <p:cNvPr id="25723" name="Freeform 12"/>
              <p:cNvSpPr>
                <a:spLocks noChangeAspect="1"/>
              </p:cNvSpPr>
              <p:nvPr/>
            </p:nvSpPr>
            <p:spPr bwMode="auto">
              <a:xfrm>
                <a:off x="4540" y="1755"/>
                <a:ext cx="247" cy="307"/>
              </a:xfrm>
              <a:custGeom>
                <a:avLst/>
                <a:gdLst>
                  <a:gd name="T0" fmla="*/ 85 w 204"/>
                  <a:gd name="T1" fmla="*/ 690 h 191"/>
                  <a:gd name="T2" fmla="*/ 555 w 204"/>
                  <a:gd name="T3" fmla="*/ 2671 h 191"/>
                  <a:gd name="T4" fmla="*/ 404 w 204"/>
                  <a:gd name="T5" fmla="*/ 0 h 191"/>
                  <a:gd name="T6" fmla="*/ 149 w 204"/>
                  <a:gd name="T7" fmla="*/ 109 h 191"/>
                  <a:gd name="T8" fmla="*/ 85 w 204"/>
                  <a:gd name="T9" fmla="*/ 690 h 191"/>
                  <a:gd name="T10" fmla="*/ 0 60000 65536"/>
                  <a:gd name="T11" fmla="*/ 0 60000 65536"/>
                  <a:gd name="T12" fmla="*/ 0 60000 65536"/>
                  <a:gd name="T13" fmla="*/ 0 60000 65536"/>
                  <a:gd name="T14" fmla="*/ 0 60000 65536"/>
                  <a:gd name="T15" fmla="*/ 0 w 204"/>
                  <a:gd name="T16" fmla="*/ 0 h 191"/>
                  <a:gd name="T17" fmla="*/ 204 w 204"/>
                  <a:gd name="T18" fmla="*/ 191 h 191"/>
                </a:gdLst>
                <a:ahLst/>
                <a:cxnLst>
                  <a:cxn ang="T10">
                    <a:pos x="T0" y="T1"/>
                  </a:cxn>
                  <a:cxn ang="T11">
                    <a:pos x="T2" y="T3"/>
                  </a:cxn>
                  <a:cxn ang="T12">
                    <a:pos x="T4" y="T5"/>
                  </a:cxn>
                  <a:cxn ang="T13">
                    <a:pos x="T6" y="T7"/>
                  </a:cxn>
                  <a:cxn ang="T14">
                    <a:pos x="T8" y="T9"/>
                  </a:cxn>
                </a:cxnLst>
                <a:rect l="T15" t="T16" r="T17" b="T18"/>
                <a:pathLst>
                  <a:path w="204" h="191">
                    <a:moveTo>
                      <a:pt x="27" y="40"/>
                    </a:moveTo>
                    <a:cubicBezTo>
                      <a:pt x="37" y="191"/>
                      <a:pt x="20" y="164"/>
                      <a:pt x="176" y="155"/>
                    </a:cubicBezTo>
                    <a:cubicBezTo>
                      <a:pt x="171" y="52"/>
                      <a:pt x="204" y="22"/>
                      <a:pt x="128" y="0"/>
                    </a:cubicBezTo>
                    <a:cubicBezTo>
                      <a:pt x="101" y="2"/>
                      <a:pt x="74" y="1"/>
                      <a:pt x="47" y="6"/>
                    </a:cubicBezTo>
                    <a:cubicBezTo>
                      <a:pt x="44" y="7"/>
                      <a:pt x="0" y="40"/>
                      <a:pt x="27" y="40"/>
                    </a:cubicBezTo>
                    <a:close/>
                  </a:path>
                </a:pathLst>
              </a:custGeom>
              <a:solidFill>
                <a:srgbClr val="FFFF00"/>
              </a:solidFill>
              <a:ln w="9525">
                <a:solidFill>
                  <a:schemeClr val="tx1"/>
                </a:solidFill>
                <a:round/>
                <a:headEnd/>
                <a:tailEnd/>
              </a:ln>
            </p:spPr>
            <p:txBody>
              <a:bodyPr/>
              <a:lstStyle/>
              <a:p>
                <a:endParaRPr lang="it-IT"/>
              </a:p>
            </p:txBody>
          </p:sp>
          <p:sp>
            <p:nvSpPr>
              <p:cNvPr id="25724" name="Freeform 13"/>
              <p:cNvSpPr>
                <a:spLocks noChangeAspect="1"/>
              </p:cNvSpPr>
              <p:nvPr/>
            </p:nvSpPr>
            <p:spPr bwMode="auto">
              <a:xfrm>
                <a:off x="4543" y="1491"/>
                <a:ext cx="247" cy="307"/>
              </a:xfrm>
              <a:custGeom>
                <a:avLst/>
                <a:gdLst>
                  <a:gd name="T0" fmla="*/ 85 w 204"/>
                  <a:gd name="T1" fmla="*/ 690 h 191"/>
                  <a:gd name="T2" fmla="*/ 555 w 204"/>
                  <a:gd name="T3" fmla="*/ 2671 h 191"/>
                  <a:gd name="T4" fmla="*/ 404 w 204"/>
                  <a:gd name="T5" fmla="*/ 0 h 191"/>
                  <a:gd name="T6" fmla="*/ 149 w 204"/>
                  <a:gd name="T7" fmla="*/ 109 h 191"/>
                  <a:gd name="T8" fmla="*/ 85 w 204"/>
                  <a:gd name="T9" fmla="*/ 690 h 191"/>
                  <a:gd name="T10" fmla="*/ 0 60000 65536"/>
                  <a:gd name="T11" fmla="*/ 0 60000 65536"/>
                  <a:gd name="T12" fmla="*/ 0 60000 65536"/>
                  <a:gd name="T13" fmla="*/ 0 60000 65536"/>
                  <a:gd name="T14" fmla="*/ 0 60000 65536"/>
                  <a:gd name="T15" fmla="*/ 0 w 204"/>
                  <a:gd name="T16" fmla="*/ 0 h 191"/>
                  <a:gd name="T17" fmla="*/ 204 w 204"/>
                  <a:gd name="T18" fmla="*/ 191 h 191"/>
                </a:gdLst>
                <a:ahLst/>
                <a:cxnLst>
                  <a:cxn ang="T10">
                    <a:pos x="T0" y="T1"/>
                  </a:cxn>
                  <a:cxn ang="T11">
                    <a:pos x="T2" y="T3"/>
                  </a:cxn>
                  <a:cxn ang="T12">
                    <a:pos x="T4" y="T5"/>
                  </a:cxn>
                  <a:cxn ang="T13">
                    <a:pos x="T6" y="T7"/>
                  </a:cxn>
                  <a:cxn ang="T14">
                    <a:pos x="T8" y="T9"/>
                  </a:cxn>
                </a:cxnLst>
                <a:rect l="T15" t="T16" r="T17" b="T18"/>
                <a:pathLst>
                  <a:path w="204" h="191">
                    <a:moveTo>
                      <a:pt x="27" y="40"/>
                    </a:moveTo>
                    <a:cubicBezTo>
                      <a:pt x="37" y="191"/>
                      <a:pt x="20" y="164"/>
                      <a:pt x="176" y="155"/>
                    </a:cubicBezTo>
                    <a:cubicBezTo>
                      <a:pt x="171" y="52"/>
                      <a:pt x="204" y="22"/>
                      <a:pt x="128" y="0"/>
                    </a:cubicBezTo>
                    <a:cubicBezTo>
                      <a:pt x="101" y="2"/>
                      <a:pt x="74" y="1"/>
                      <a:pt x="47" y="6"/>
                    </a:cubicBezTo>
                    <a:cubicBezTo>
                      <a:pt x="44" y="7"/>
                      <a:pt x="0" y="40"/>
                      <a:pt x="27" y="40"/>
                    </a:cubicBezTo>
                    <a:close/>
                  </a:path>
                </a:pathLst>
              </a:custGeom>
              <a:solidFill>
                <a:srgbClr val="FFFF00"/>
              </a:solidFill>
              <a:ln w="9525">
                <a:solidFill>
                  <a:schemeClr val="tx1"/>
                </a:solidFill>
                <a:round/>
                <a:headEnd/>
                <a:tailEnd/>
              </a:ln>
            </p:spPr>
            <p:txBody>
              <a:bodyPr/>
              <a:lstStyle/>
              <a:p>
                <a:endParaRPr lang="it-IT"/>
              </a:p>
            </p:txBody>
          </p:sp>
          <p:sp>
            <p:nvSpPr>
              <p:cNvPr id="25725" name="Freeform 14"/>
              <p:cNvSpPr>
                <a:spLocks noChangeAspect="1"/>
              </p:cNvSpPr>
              <p:nvPr/>
            </p:nvSpPr>
            <p:spPr bwMode="auto">
              <a:xfrm>
                <a:off x="4544" y="1218"/>
                <a:ext cx="207" cy="293"/>
              </a:xfrm>
              <a:custGeom>
                <a:avLst/>
                <a:gdLst>
                  <a:gd name="T0" fmla="*/ 103 w 171"/>
                  <a:gd name="T1" fmla="*/ 464 h 182"/>
                  <a:gd name="T2" fmla="*/ 466 w 171"/>
                  <a:gd name="T3" fmla="*/ 251 h 182"/>
                  <a:gd name="T4" fmla="*/ 445 w 171"/>
                  <a:gd name="T5" fmla="*/ 2711 h 182"/>
                  <a:gd name="T6" fmla="*/ 125 w 171"/>
                  <a:gd name="T7" fmla="*/ 2592 h 182"/>
                  <a:gd name="T8" fmla="*/ 103 w 171"/>
                  <a:gd name="T9" fmla="*/ 464 h 182"/>
                  <a:gd name="T10" fmla="*/ 0 60000 65536"/>
                  <a:gd name="T11" fmla="*/ 0 60000 65536"/>
                  <a:gd name="T12" fmla="*/ 0 60000 65536"/>
                  <a:gd name="T13" fmla="*/ 0 60000 65536"/>
                  <a:gd name="T14" fmla="*/ 0 60000 65536"/>
                  <a:gd name="T15" fmla="*/ 0 w 171"/>
                  <a:gd name="T16" fmla="*/ 0 h 182"/>
                  <a:gd name="T17" fmla="*/ 171 w 171"/>
                  <a:gd name="T18" fmla="*/ 182 h 182"/>
                </a:gdLst>
                <a:ahLst/>
                <a:cxnLst>
                  <a:cxn ang="T10">
                    <a:pos x="T0" y="T1"/>
                  </a:cxn>
                  <a:cxn ang="T11">
                    <a:pos x="T2" y="T3"/>
                  </a:cxn>
                  <a:cxn ang="T12">
                    <a:pos x="T4" y="T5"/>
                  </a:cxn>
                  <a:cxn ang="T13">
                    <a:pos x="T6" y="T7"/>
                  </a:cxn>
                  <a:cxn ang="T14">
                    <a:pos x="T8" y="T9"/>
                  </a:cxn>
                </a:cxnLst>
                <a:rect l="T15" t="T16" r="T17" b="T18"/>
                <a:pathLst>
                  <a:path w="171" h="182">
                    <a:moveTo>
                      <a:pt x="33" y="27"/>
                    </a:moveTo>
                    <a:cubicBezTo>
                      <a:pt x="75" y="0"/>
                      <a:pt x="94" y="8"/>
                      <a:pt x="148" y="14"/>
                    </a:cubicBezTo>
                    <a:cubicBezTo>
                      <a:pt x="146" y="61"/>
                      <a:pt x="171" y="119"/>
                      <a:pt x="141" y="156"/>
                    </a:cubicBezTo>
                    <a:cubicBezTo>
                      <a:pt x="120" y="182"/>
                      <a:pt x="73" y="157"/>
                      <a:pt x="40" y="149"/>
                    </a:cubicBezTo>
                    <a:cubicBezTo>
                      <a:pt x="0" y="140"/>
                      <a:pt x="30" y="68"/>
                      <a:pt x="33" y="27"/>
                    </a:cubicBezTo>
                    <a:close/>
                  </a:path>
                </a:pathLst>
              </a:custGeom>
              <a:solidFill>
                <a:srgbClr val="FFFF00"/>
              </a:solidFill>
              <a:ln w="9525">
                <a:solidFill>
                  <a:schemeClr val="tx1"/>
                </a:solidFill>
                <a:round/>
                <a:headEnd/>
                <a:tailEnd/>
              </a:ln>
            </p:spPr>
            <p:txBody>
              <a:bodyPr/>
              <a:lstStyle/>
              <a:p>
                <a:endParaRPr lang="it-IT"/>
              </a:p>
            </p:txBody>
          </p:sp>
          <p:sp>
            <p:nvSpPr>
              <p:cNvPr id="25726" name="Freeform 15"/>
              <p:cNvSpPr>
                <a:spLocks noChangeAspect="1"/>
              </p:cNvSpPr>
              <p:nvPr/>
            </p:nvSpPr>
            <p:spPr bwMode="auto">
              <a:xfrm>
                <a:off x="4544" y="991"/>
                <a:ext cx="252" cy="248"/>
              </a:xfrm>
              <a:custGeom>
                <a:avLst/>
                <a:gdLst>
                  <a:gd name="T0" fmla="*/ 115 w 208"/>
                  <a:gd name="T1" fmla="*/ 596 h 154"/>
                  <a:gd name="T2" fmla="*/ 153 w 208"/>
                  <a:gd name="T3" fmla="*/ 2374 h 154"/>
                  <a:gd name="T4" fmla="*/ 479 w 208"/>
                  <a:gd name="T5" fmla="*/ 2251 h 154"/>
                  <a:gd name="T6" fmla="*/ 391 w 208"/>
                  <a:gd name="T7" fmla="*/ 370 h 154"/>
                  <a:gd name="T8" fmla="*/ 91 w 208"/>
                  <a:gd name="T9" fmla="*/ 836 h 154"/>
                  <a:gd name="T10" fmla="*/ 115 w 208"/>
                  <a:gd name="T11" fmla="*/ 596 h 154"/>
                  <a:gd name="T12" fmla="*/ 0 60000 65536"/>
                  <a:gd name="T13" fmla="*/ 0 60000 65536"/>
                  <a:gd name="T14" fmla="*/ 0 60000 65536"/>
                  <a:gd name="T15" fmla="*/ 0 60000 65536"/>
                  <a:gd name="T16" fmla="*/ 0 60000 65536"/>
                  <a:gd name="T17" fmla="*/ 0 60000 65536"/>
                  <a:gd name="T18" fmla="*/ 0 w 208"/>
                  <a:gd name="T19" fmla="*/ 0 h 154"/>
                  <a:gd name="T20" fmla="*/ 208 w 208"/>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208" h="154">
                    <a:moveTo>
                      <a:pt x="36" y="34"/>
                    </a:moveTo>
                    <a:cubicBezTo>
                      <a:pt x="28" y="71"/>
                      <a:pt x="0" y="119"/>
                      <a:pt x="49" y="136"/>
                    </a:cubicBezTo>
                    <a:cubicBezTo>
                      <a:pt x="83" y="134"/>
                      <a:pt x="128" y="154"/>
                      <a:pt x="151" y="129"/>
                    </a:cubicBezTo>
                    <a:cubicBezTo>
                      <a:pt x="208" y="68"/>
                      <a:pt x="154" y="41"/>
                      <a:pt x="124" y="21"/>
                    </a:cubicBezTo>
                    <a:cubicBezTo>
                      <a:pt x="94" y="23"/>
                      <a:pt x="29" y="0"/>
                      <a:pt x="29" y="48"/>
                    </a:cubicBezTo>
                    <a:cubicBezTo>
                      <a:pt x="29" y="53"/>
                      <a:pt x="34" y="39"/>
                      <a:pt x="36" y="34"/>
                    </a:cubicBezTo>
                    <a:close/>
                  </a:path>
                </a:pathLst>
              </a:custGeom>
              <a:solidFill>
                <a:srgbClr val="FFFF00"/>
              </a:solidFill>
              <a:ln w="9525">
                <a:solidFill>
                  <a:schemeClr val="tx1"/>
                </a:solidFill>
                <a:round/>
                <a:headEnd/>
                <a:tailEnd/>
              </a:ln>
            </p:spPr>
            <p:txBody>
              <a:bodyPr/>
              <a:lstStyle/>
              <a:p>
                <a:endParaRPr lang="it-IT"/>
              </a:p>
            </p:txBody>
          </p:sp>
          <p:sp>
            <p:nvSpPr>
              <p:cNvPr id="25727" name="Freeform 16"/>
              <p:cNvSpPr>
                <a:spLocks noChangeAspect="1"/>
              </p:cNvSpPr>
              <p:nvPr/>
            </p:nvSpPr>
            <p:spPr bwMode="auto">
              <a:xfrm>
                <a:off x="4534" y="737"/>
                <a:ext cx="207" cy="293"/>
              </a:xfrm>
              <a:custGeom>
                <a:avLst/>
                <a:gdLst>
                  <a:gd name="T0" fmla="*/ 103 w 171"/>
                  <a:gd name="T1" fmla="*/ 464 h 182"/>
                  <a:gd name="T2" fmla="*/ 466 w 171"/>
                  <a:gd name="T3" fmla="*/ 251 h 182"/>
                  <a:gd name="T4" fmla="*/ 445 w 171"/>
                  <a:gd name="T5" fmla="*/ 2711 h 182"/>
                  <a:gd name="T6" fmla="*/ 125 w 171"/>
                  <a:gd name="T7" fmla="*/ 2592 h 182"/>
                  <a:gd name="T8" fmla="*/ 103 w 171"/>
                  <a:gd name="T9" fmla="*/ 464 h 182"/>
                  <a:gd name="T10" fmla="*/ 0 60000 65536"/>
                  <a:gd name="T11" fmla="*/ 0 60000 65536"/>
                  <a:gd name="T12" fmla="*/ 0 60000 65536"/>
                  <a:gd name="T13" fmla="*/ 0 60000 65536"/>
                  <a:gd name="T14" fmla="*/ 0 60000 65536"/>
                  <a:gd name="T15" fmla="*/ 0 w 171"/>
                  <a:gd name="T16" fmla="*/ 0 h 182"/>
                  <a:gd name="T17" fmla="*/ 171 w 171"/>
                  <a:gd name="T18" fmla="*/ 182 h 182"/>
                </a:gdLst>
                <a:ahLst/>
                <a:cxnLst>
                  <a:cxn ang="T10">
                    <a:pos x="T0" y="T1"/>
                  </a:cxn>
                  <a:cxn ang="T11">
                    <a:pos x="T2" y="T3"/>
                  </a:cxn>
                  <a:cxn ang="T12">
                    <a:pos x="T4" y="T5"/>
                  </a:cxn>
                  <a:cxn ang="T13">
                    <a:pos x="T6" y="T7"/>
                  </a:cxn>
                  <a:cxn ang="T14">
                    <a:pos x="T8" y="T9"/>
                  </a:cxn>
                </a:cxnLst>
                <a:rect l="T15" t="T16" r="T17" b="T18"/>
                <a:pathLst>
                  <a:path w="171" h="182">
                    <a:moveTo>
                      <a:pt x="33" y="27"/>
                    </a:moveTo>
                    <a:cubicBezTo>
                      <a:pt x="75" y="0"/>
                      <a:pt x="94" y="8"/>
                      <a:pt x="148" y="14"/>
                    </a:cubicBezTo>
                    <a:cubicBezTo>
                      <a:pt x="146" y="61"/>
                      <a:pt x="171" y="119"/>
                      <a:pt x="141" y="156"/>
                    </a:cubicBezTo>
                    <a:cubicBezTo>
                      <a:pt x="120" y="182"/>
                      <a:pt x="73" y="157"/>
                      <a:pt x="40" y="149"/>
                    </a:cubicBezTo>
                    <a:cubicBezTo>
                      <a:pt x="0" y="140"/>
                      <a:pt x="30" y="68"/>
                      <a:pt x="33" y="27"/>
                    </a:cubicBezTo>
                    <a:close/>
                  </a:path>
                </a:pathLst>
              </a:custGeom>
              <a:solidFill>
                <a:srgbClr val="FFFF00"/>
              </a:solidFill>
              <a:ln w="9525">
                <a:solidFill>
                  <a:schemeClr val="tx1"/>
                </a:solidFill>
                <a:round/>
                <a:headEnd/>
                <a:tailEnd/>
              </a:ln>
            </p:spPr>
            <p:txBody>
              <a:bodyPr/>
              <a:lstStyle/>
              <a:p>
                <a:endParaRPr lang="it-IT"/>
              </a:p>
            </p:txBody>
          </p:sp>
        </p:grpSp>
      </p:grpSp>
      <p:sp>
        <p:nvSpPr>
          <p:cNvPr id="25614" name="Text Box 39"/>
          <p:cNvSpPr txBox="1">
            <a:spLocks noChangeArrowheads="1"/>
          </p:cNvSpPr>
          <p:nvPr/>
        </p:nvSpPr>
        <p:spPr bwMode="auto">
          <a:xfrm>
            <a:off x="3028950" y="1365250"/>
            <a:ext cx="13668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l" eaLnBrk="1" hangingPunct="1"/>
            <a:r>
              <a:rPr lang="de-AT" sz="1400" b="1"/>
              <a:t>Oxidation </a:t>
            </a:r>
            <a:r>
              <a:rPr lang="de-AT" sz="1400"/>
              <a:t/>
            </a:r>
            <a:br>
              <a:rPr lang="de-AT" sz="1400"/>
            </a:br>
            <a:r>
              <a:rPr lang="de-AT" sz="1200">
                <a:sym typeface="Wingdings" charset="0"/>
              </a:rPr>
              <a:t></a:t>
            </a:r>
            <a:r>
              <a:rPr lang="de-AT" sz="1200"/>
              <a:t> Mitochondria</a:t>
            </a:r>
            <a:br>
              <a:rPr lang="de-AT" sz="1200"/>
            </a:br>
            <a:r>
              <a:rPr lang="de-AT" sz="1200">
                <a:sym typeface="Wingdings" charset="0"/>
              </a:rPr>
              <a:t></a:t>
            </a:r>
            <a:r>
              <a:rPr lang="de-AT" sz="1200"/>
              <a:t> Peroxisomes</a:t>
            </a:r>
          </a:p>
        </p:txBody>
      </p:sp>
      <p:sp>
        <p:nvSpPr>
          <p:cNvPr id="25615" name="Text Box 42"/>
          <p:cNvSpPr txBox="1">
            <a:spLocks noChangeArrowheads="1"/>
          </p:cNvSpPr>
          <p:nvPr/>
        </p:nvSpPr>
        <p:spPr bwMode="auto">
          <a:xfrm>
            <a:off x="4973638" y="1365250"/>
            <a:ext cx="21605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l" eaLnBrk="1" hangingPunct="1"/>
            <a:r>
              <a:rPr lang="de-AT" sz="1400" b="1"/>
              <a:t>Biological activity </a:t>
            </a:r>
            <a:br>
              <a:rPr lang="de-AT" sz="1400" b="1"/>
            </a:br>
            <a:r>
              <a:rPr lang="de-AT" sz="1400" b="1"/>
              <a:t> </a:t>
            </a:r>
            <a:r>
              <a:rPr lang="de-AT" sz="1200">
                <a:sym typeface="Wingdings" charset="0"/>
              </a:rPr>
              <a:t> </a:t>
            </a:r>
            <a:r>
              <a:rPr lang="de-AT" sz="1200"/>
              <a:t>Signal transduction</a:t>
            </a:r>
            <a:br>
              <a:rPr lang="de-AT" sz="1200"/>
            </a:br>
            <a:r>
              <a:rPr lang="de-AT" sz="1200"/>
              <a:t> </a:t>
            </a:r>
            <a:r>
              <a:rPr lang="de-AT" sz="1200">
                <a:sym typeface="Wingdings" charset="0"/>
              </a:rPr>
              <a:t> </a:t>
            </a:r>
            <a:r>
              <a:rPr lang="de-AT" sz="1200"/>
              <a:t>Gene regulation</a:t>
            </a:r>
            <a:br>
              <a:rPr lang="de-AT" sz="1200"/>
            </a:br>
            <a:r>
              <a:rPr lang="de-AT" sz="1200"/>
              <a:t> </a:t>
            </a:r>
            <a:r>
              <a:rPr lang="de-AT" sz="1200">
                <a:sym typeface="Wingdings" charset="0"/>
              </a:rPr>
              <a:t></a:t>
            </a:r>
            <a:r>
              <a:rPr lang="de-AT" sz="1200"/>
              <a:t> Eicosanoid formation</a:t>
            </a:r>
            <a:endParaRPr lang="de-AT" sz="1200">
              <a:sym typeface="Wingdings" charset="0"/>
            </a:endParaRPr>
          </a:p>
        </p:txBody>
      </p:sp>
      <p:sp>
        <p:nvSpPr>
          <p:cNvPr id="25616" name="Text Box 66"/>
          <p:cNvSpPr txBox="1">
            <a:spLocks noChangeArrowheads="1"/>
          </p:cNvSpPr>
          <p:nvPr/>
        </p:nvSpPr>
        <p:spPr bwMode="auto">
          <a:xfrm>
            <a:off x="222250" y="2705100"/>
            <a:ext cx="1223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200"/>
              <a:t>Dissociation</a:t>
            </a:r>
          </a:p>
        </p:txBody>
      </p:sp>
      <p:sp>
        <p:nvSpPr>
          <p:cNvPr id="25617" name="Text Box 67"/>
          <p:cNvSpPr txBox="1">
            <a:spLocks noChangeArrowheads="1"/>
          </p:cNvSpPr>
          <p:nvPr/>
        </p:nvSpPr>
        <p:spPr bwMode="auto">
          <a:xfrm>
            <a:off x="219075" y="4678363"/>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200"/>
              <a:t>Hydrolysis by Lipases </a:t>
            </a:r>
          </a:p>
        </p:txBody>
      </p:sp>
      <p:sp>
        <p:nvSpPr>
          <p:cNvPr id="25618" name="Freeform 68"/>
          <p:cNvSpPr>
            <a:spLocks/>
          </p:cNvSpPr>
          <p:nvPr/>
        </p:nvSpPr>
        <p:spPr bwMode="auto">
          <a:xfrm rot="-658671">
            <a:off x="1154113" y="2405063"/>
            <a:ext cx="784225" cy="906462"/>
          </a:xfrm>
          <a:custGeom>
            <a:avLst/>
            <a:gdLst>
              <a:gd name="T0" fmla="*/ 2147483647 w 658"/>
              <a:gd name="T1" fmla="*/ 0 h 1316"/>
              <a:gd name="T2" fmla="*/ 2147483647 w 658"/>
              <a:gd name="T3" fmla="*/ 2147483647 h 1316"/>
              <a:gd name="T4" fmla="*/ 0 w 658"/>
              <a:gd name="T5" fmla="*/ 2147483647 h 1316"/>
              <a:gd name="T6" fmla="*/ 0 60000 65536"/>
              <a:gd name="T7" fmla="*/ 0 60000 65536"/>
              <a:gd name="T8" fmla="*/ 0 60000 65536"/>
              <a:gd name="T9" fmla="*/ 0 w 658"/>
              <a:gd name="T10" fmla="*/ 0 h 1316"/>
              <a:gd name="T11" fmla="*/ 658 w 658"/>
              <a:gd name="T12" fmla="*/ 1316 h 1316"/>
            </a:gdLst>
            <a:ahLst/>
            <a:cxnLst>
              <a:cxn ang="T6">
                <a:pos x="T0" y="T1"/>
              </a:cxn>
              <a:cxn ang="T7">
                <a:pos x="T2" y="T3"/>
              </a:cxn>
              <a:cxn ang="T8">
                <a:pos x="T4" y="T5"/>
              </a:cxn>
            </a:cxnLst>
            <a:rect l="T9" t="T10" r="T11" b="T12"/>
            <a:pathLst>
              <a:path w="658" h="1316">
                <a:moveTo>
                  <a:pt x="408" y="0"/>
                </a:moveTo>
                <a:cubicBezTo>
                  <a:pt x="533" y="95"/>
                  <a:pt x="658" y="190"/>
                  <a:pt x="590" y="409"/>
                </a:cubicBezTo>
                <a:cubicBezTo>
                  <a:pt x="522" y="628"/>
                  <a:pt x="98" y="1165"/>
                  <a:pt x="0" y="1316"/>
                </a:cubicBezTo>
              </a:path>
            </a:pathLst>
          </a:custGeom>
          <a:noFill/>
          <a:ln w="9525">
            <a:solidFill>
              <a:schemeClr val="tx1"/>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19" name="Freeform 69"/>
          <p:cNvSpPr>
            <a:spLocks/>
          </p:cNvSpPr>
          <p:nvPr/>
        </p:nvSpPr>
        <p:spPr bwMode="auto">
          <a:xfrm>
            <a:off x="1225550" y="4086225"/>
            <a:ext cx="666750" cy="1752600"/>
          </a:xfrm>
          <a:custGeom>
            <a:avLst/>
            <a:gdLst>
              <a:gd name="T0" fmla="*/ 2147483647 w 515"/>
              <a:gd name="T1" fmla="*/ 2147483647 h 1089"/>
              <a:gd name="T2" fmla="*/ 2147483647 w 515"/>
              <a:gd name="T3" fmla="*/ 2147483647 h 1089"/>
              <a:gd name="T4" fmla="*/ 0 w 515"/>
              <a:gd name="T5" fmla="*/ 0 h 1089"/>
              <a:gd name="T6" fmla="*/ 0 60000 65536"/>
              <a:gd name="T7" fmla="*/ 0 60000 65536"/>
              <a:gd name="T8" fmla="*/ 0 60000 65536"/>
              <a:gd name="T9" fmla="*/ 0 w 515"/>
              <a:gd name="T10" fmla="*/ 0 h 1089"/>
              <a:gd name="T11" fmla="*/ 515 w 515"/>
              <a:gd name="T12" fmla="*/ 1089 h 1089"/>
            </a:gdLst>
            <a:ahLst/>
            <a:cxnLst>
              <a:cxn ang="T6">
                <a:pos x="T0" y="T1"/>
              </a:cxn>
              <a:cxn ang="T7">
                <a:pos x="T2" y="T3"/>
              </a:cxn>
              <a:cxn ang="T8">
                <a:pos x="T4" y="T5"/>
              </a:cxn>
            </a:cxnLst>
            <a:rect l="T9" t="T10" r="T11" b="T12"/>
            <a:pathLst>
              <a:path w="515" h="1089">
                <a:moveTo>
                  <a:pt x="363" y="1089"/>
                </a:moveTo>
                <a:cubicBezTo>
                  <a:pt x="439" y="998"/>
                  <a:pt x="515" y="907"/>
                  <a:pt x="454" y="726"/>
                </a:cubicBezTo>
                <a:cubicBezTo>
                  <a:pt x="393" y="545"/>
                  <a:pt x="196" y="272"/>
                  <a:pt x="0" y="0"/>
                </a:cubicBezTo>
              </a:path>
            </a:pathLst>
          </a:custGeom>
          <a:noFill/>
          <a:ln w="9525">
            <a:solidFill>
              <a:schemeClr val="tx1"/>
            </a:solidFill>
            <a:prstDash val="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5620" name="Text Box 115"/>
          <p:cNvSpPr txBox="1">
            <a:spLocks noChangeArrowheads="1"/>
          </p:cNvSpPr>
          <p:nvPr/>
        </p:nvSpPr>
        <p:spPr bwMode="auto">
          <a:xfrm>
            <a:off x="1997605" y="5778551"/>
            <a:ext cx="1330325" cy="523875"/>
          </a:xfrm>
          <a:prstGeom prst="rect">
            <a:avLst/>
          </a:prstGeom>
          <a:solidFill>
            <a:srgbClr val="FFCC66"/>
          </a:solidFill>
          <a:ln w="9525">
            <a:solidFill>
              <a:schemeClr val="tx1"/>
            </a:solidFill>
            <a:miter lim="800000"/>
            <a:headEnd/>
            <a:tailEnd/>
          </a:ln>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400" b="1"/>
              <a:t>Lipoprotein Receptor </a:t>
            </a:r>
          </a:p>
        </p:txBody>
      </p:sp>
      <p:grpSp>
        <p:nvGrpSpPr>
          <p:cNvPr id="25621" name="Group 119"/>
          <p:cNvGrpSpPr>
            <a:grpSpLocks/>
          </p:cNvGrpSpPr>
          <p:nvPr/>
        </p:nvGrpSpPr>
        <p:grpSpPr bwMode="auto">
          <a:xfrm>
            <a:off x="436563" y="3411538"/>
            <a:ext cx="936625" cy="396875"/>
            <a:chOff x="48" y="2286"/>
            <a:chExt cx="972" cy="250"/>
          </a:xfrm>
        </p:grpSpPr>
        <p:sp>
          <p:nvSpPr>
            <p:cNvPr id="25714" name="Text Box 120"/>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715" name="Oval 121"/>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nvGrpSpPr>
          <p:cNvPr id="25622" name="Group 122"/>
          <p:cNvGrpSpPr>
            <a:grpSpLocks/>
          </p:cNvGrpSpPr>
          <p:nvPr/>
        </p:nvGrpSpPr>
        <p:grpSpPr bwMode="auto">
          <a:xfrm>
            <a:off x="445030" y="3849688"/>
            <a:ext cx="936625" cy="396875"/>
            <a:chOff x="48" y="2286"/>
            <a:chExt cx="972" cy="250"/>
          </a:xfrm>
        </p:grpSpPr>
        <p:sp>
          <p:nvSpPr>
            <p:cNvPr id="25712" name="Text Box 123"/>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713" name="Oval 124"/>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sp>
        <p:nvSpPr>
          <p:cNvPr id="25623" name="AutoShape 33"/>
          <p:cNvSpPr>
            <a:spLocks noChangeArrowheads="1"/>
          </p:cNvSpPr>
          <p:nvPr/>
        </p:nvSpPr>
        <p:spPr bwMode="auto">
          <a:xfrm rot="5400000">
            <a:off x="2254251" y="2282825"/>
            <a:ext cx="673100" cy="79057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25624" name="Text Box 126"/>
          <p:cNvSpPr txBox="1">
            <a:spLocks noChangeArrowheads="1"/>
          </p:cNvSpPr>
          <p:nvPr/>
        </p:nvSpPr>
        <p:spPr bwMode="auto">
          <a:xfrm>
            <a:off x="2068513" y="2597150"/>
            <a:ext cx="93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solidFill>
                  <a:srgbClr val="FFFF00"/>
                </a:solidFill>
                <a:cs typeface="Arial" charset="0"/>
              </a:rPr>
              <a:t>~~~~~</a:t>
            </a:r>
            <a:endParaRPr lang="de-AT" sz="1400">
              <a:solidFill>
                <a:srgbClr val="FFFF00"/>
              </a:solidFill>
              <a:cs typeface="Arial" charset="0"/>
              <a:sym typeface="Webdings" charset="0"/>
            </a:endParaRPr>
          </a:p>
        </p:txBody>
      </p:sp>
      <p:sp>
        <p:nvSpPr>
          <p:cNvPr id="25625" name="Oval 127"/>
          <p:cNvSpPr>
            <a:spLocks noChangeArrowheads="1"/>
          </p:cNvSpPr>
          <p:nvPr/>
        </p:nvSpPr>
        <p:spPr bwMode="auto">
          <a:xfrm>
            <a:off x="2908300" y="2730500"/>
            <a:ext cx="87313" cy="144463"/>
          </a:xfrm>
          <a:prstGeom prst="ellipse">
            <a:avLst/>
          </a:prstGeom>
          <a:solidFill>
            <a:schemeClr val="tx1"/>
          </a:solidFill>
          <a:ln w="9525">
            <a:solidFill>
              <a:schemeClr val="tx1"/>
            </a:solidFill>
            <a:round/>
            <a:headEnd/>
            <a:tailEnd/>
          </a:ln>
        </p:spPr>
        <p:txBody>
          <a:bodyPr wrap="none" anchor="ctr"/>
          <a:lstStyle/>
          <a:p>
            <a:endParaRPr lang="it-IT"/>
          </a:p>
        </p:txBody>
      </p:sp>
      <p:sp>
        <p:nvSpPr>
          <p:cNvPr id="25626" name="Text Box 57"/>
          <p:cNvSpPr txBox="1">
            <a:spLocks noChangeArrowheads="1"/>
          </p:cNvSpPr>
          <p:nvPr/>
        </p:nvSpPr>
        <p:spPr bwMode="auto">
          <a:xfrm>
            <a:off x="2057400" y="5129213"/>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400" b="1"/>
              <a:t>Diffusion</a:t>
            </a:r>
          </a:p>
        </p:txBody>
      </p:sp>
      <p:grpSp>
        <p:nvGrpSpPr>
          <p:cNvPr id="25627" name="Group 283"/>
          <p:cNvGrpSpPr>
            <a:grpSpLocks/>
          </p:cNvGrpSpPr>
          <p:nvPr/>
        </p:nvGrpSpPr>
        <p:grpSpPr bwMode="auto">
          <a:xfrm>
            <a:off x="2268538" y="3357563"/>
            <a:ext cx="965200" cy="801687"/>
            <a:chOff x="1429" y="2115"/>
            <a:chExt cx="608" cy="505"/>
          </a:xfrm>
        </p:grpSpPr>
        <p:grpSp>
          <p:nvGrpSpPr>
            <p:cNvPr id="25706" name="Group 23"/>
            <p:cNvGrpSpPr>
              <a:grpSpLocks/>
            </p:cNvGrpSpPr>
            <p:nvPr/>
          </p:nvGrpSpPr>
          <p:grpSpPr bwMode="auto">
            <a:xfrm>
              <a:off x="1447" y="2115"/>
              <a:ext cx="590" cy="505"/>
              <a:chOff x="1559" y="2154"/>
              <a:chExt cx="590" cy="505"/>
            </a:xfrm>
          </p:grpSpPr>
          <p:sp>
            <p:nvSpPr>
              <p:cNvPr id="25710" name="AutoShape 24"/>
              <p:cNvSpPr>
                <a:spLocks noChangeArrowheads="1"/>
              </p:cNvSpPr>
              <p:nvPr/>
            </p:nvSpPr>
            <p:spPr bwMode="auto">
              <a:xfrm>
                <a:off x="1559" y="2154"/>
                <a:ext cx="590" cy="505"/>
              </a:xfrm>
              <a:prstGeom prst="roundRect">
                <a:avLst>
                  <a:gd name="adj" fmla="val 16667"/>
                </a:avLst>
              </a:prstGeom>
              <a:solidFill>
                <a:srgbClr val="E6B9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25711" name="Text Box 25"/>
              <p:cNvSpPr txBox="1">
                <a:spLocks noChangeArrowheads="1"/>
              </p:cNvSpPr>
              <p:nvPr/>
            </p:nvSpPr>
            <p:spPr bwMode="auto">
              <a:xfrm>
                <a:off x="1610" y="2296"/>
                <a:ext cx="4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600" b="1"/>
                  <a:t>FATP</a:t>
                </a:r>
              </a:p>
            </p:txBody>
          </p:sp>
        </p:grpSp>
        <p:grpSp>
          <p:nvGrpSpPr>
            <p:cNvPr id="25707" name="Group 134"/>
            <p:cNvGrpSpPr>
              <a:grpSpLocks/>
            </p:cNvGrpSpPr>
            <p:nvPr/>
          </p:nvGrpSpPr>
          <p:grpSpPr bwMode="auto">
            <a:xfrm>
              <a:off x="1429" y="2341"/>
              <a:ext cx="590" cy="250"/>
              <a:chOff x="48" y="2286"/>
              <a:chExt cx="972" cy="250"/>
            </a:xfrm>
          </p:grpSpPr>
          <p:sp>
            <p:nvSpPr>
              <p:cNvPr id="25708" name="Text Box 135"/>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709" name="Oval 136"/>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grpSp>
        <p:nvGrpSpPr>
          <p:cNvPr id="25628" name="Group 142"/>
          <p:cNvGrpSpPr>
            <a:grpSpLocks/>
          </p:cNvGrpSpPr>
          <p:nvPr/>
        </p:nvGrpSpPr>
        <p:grpSpPr bwMode="auto">
          <a:xfrm>
            <a:off x="264887" y="2057400"/>
            <a:ext cx="1522874" cy="573088"/>
            <a:chOff x="118" y="3785"/>
            <a:chExt cx="790" cy="361"/>
          </a:xfrm>
        </p:grpSpPr>
        <p:sp>
          <p:nvSpPr>
            <p:cNvPr id="25704" name="Oval 143"/>
            <p:cNvSpPr>
              <a:spLocks noChangeArrowheads="1"/>
            </p:cNvSpPr>
            <p:nvPr/>
          </p:nvSpPr>
          <p:spPr bwMode="auto">
            <a:xfrm>
              <a:off x="118" y="3824"/>
              <a:ext cx="612" cy="322"/>
            </a:xfrm>
            <a:prstGeom prst="ellipse">
              <a:avLst/>
            </a:prstGeom>
            <a:solidFill>
              <a:srgbClr val="FFCC99"/>
            </a:solidFill>
            <a:ln w="9525">
              <a:solidFill>
                <a:schemeClr val="tx1"/>
              </a:solidFill>
              <a:round/>
              <a:headEnd/>
              <a:tailEnd/>
            </a:ln>
          </p:spPr>
          <p:txBody>
            <a:bodyPr wrap="none" anchor="ctr"/>
            <a:lstStyle/>
            <a:p>
              <a:endParaRPr lang="it-IT"/>
            </a:p>
          </p:txBody>
        </p:sp>
        <p:sp>
          <p:nvSpPr>
            <p:cNvPr id="25705" name="Text Box 144"/>
            <p:cNvSpPr txBox="1">
              <a:spLocks noChangeArrowheads="1"/>
            </p:cNvSpPr>
            <p:nvPr/>
          </p:nvSpPr>
          <p:spPr bwMode="auto">
            <a:xfrm>
              <a:off x="236" y="378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000" b="1"/>
                <a:t>1-3% FA</a:t>
              </a:r>
              <a:br>
                <a:rPr lang="de-AT" sz="1000" b="1"/>
              </a:br>
              <a:r>
                <a:rPr lang="de-AT" sz="1000" b="1"/>
                <a:t>Albumin</a:t>
              </a:r>
              <a:br>
                <a:rPr lang="de-AT" sz="1000" b="1"/>
              </a:br>
              <a:r>
                <a:rPr lang="de-AT" sz="1000" b="1"/>
                <a:t>Complex</a:t>
              </a:r>
              <a:endParaRPr lang="de-AT" sz="1000"/>
            </a:p>
          </p:txBody>
        </p:sp>
      </p:grpSp>
      <p:grpSp>
        <p:nvGrpSpPr>
          <p:cNvPr id="25629" name="Group 235"/>
          <p:cNvGrpSpPr>
            <a:grpSpLocks/>
          </p:cNvGrpSpPr>
          <p:nvPr/>
        </p:nvGrpSpPr>
        <p:grpSpPr bwMode="auto">
          <a:xfrm>
            <a:off x="5189538" y="3381375"/>
            <a:ext cx="944562" cy="844550"/>
            <a:chOff x="3193" y="1719"/>
            <a:chExt cx="595" cy="532"/>
          </a:xfrm>
        </p:grpSpPr>
        <p:grpSp>
          <p:nvGrpSpPr>
            <p:cNvPr id="25698" name="Group 151"/>
            <p:cNvGrpSpPr>
              <a:grpSpLocks/>
            </p:cNvGrpSpPr>
            <p:nvPr/>
          </p:nvGrpSpPr>
          <p:grpSpPr bwMode="auto">
            <a:xfrm>
              <a:off x="3198" y="2001"/>
              <a:ext cx="590" cy="250"/>
              <a:chOff x="48" y="2286"/>
              <a:chExt cx="972" cy="250"/>
            </a:xfrm>
          </p:grpSpPr>
          <p:sp>
            <p:nvSpPr>
              <p:cNvPr id="25702" name="Text Box 152"/>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703" name="Oval 153"/>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nvGrpSpPr>
            <p:cNvPr id="25699" name="Group 154"/>
            <p:cNvGrpSpPr>
              <a:grpSpLocks/>
            </p:cNvGrpSpPr>
            <p:nvPr/>
          </p:nvGrpSpPr>
          <p:grpSpPr bwMode="auto">
            <a:xfrm>
              <a:off x="3193" y="1719"/>
              <a:ext cx="590" cy="250"/>
              <a:chOff x="48" y="2286"/>
              <a:chExt cx="972" cy="250"/>
            </a:xfrm>
          </p:grpSpPr>
          <p:sp>
            <p:nvSpPr>
              <p:cNvPr id="25700" name="Text Box 155"/>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701" name="Oval 156"/>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grpSp>
        <p:nvGrpSpPr>
          <p:cNvPr id="25630" name="Group 237"/>
          <p:cNvGrpSpPr>
            <a:grpSpLocks/>
          </p:cNvGrpSpPr>
          <p:nvPr/>
        </p:nvGrpSpPr>
        <p:grpSpPr bwMode="auto">
          <a:xfrm>
            <a:off x="7947025" y="3357563"/>
            <a:ext cx="944563" cy="849312"/>
            <a:chOff x="4755" y="1071"/>
            <a:chExt cx="595" cy="535"/>
          </a:xfrm>
        </p:grpSpPr>
        <p:grpSp>
          <p:nvGrpSpPr>
            <p:cNvPr id="25692" name="Group 160"/>
            <p:cNvGrpSpPr>
              <a:grpSpLocks/>
            </p:cNvGrpSpPr>
            <p:nvPr/>
          </p:nvGrpSpPr>
          <p:grpSpPr bwMode="auto">
            <a:xfrm>
              <a:off x="4755" y="1071"/>
              <a:ext cx="590" cy="250"/>
              <a:chOff x="48" y="2286"/>
              <a:chExt cx="972" cy="250"/>
            </a:xfrm>
          </p:grpSpPr>
          <p:sp>
            <p:nvSpPr>
              <p:cNvPr id="25696" name="Text Box 161"/>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97" name="Oval 162"/>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nvGrpSpPr>
            <p:cNvPr id="25693" name="Group 163"/>
            <p:cNvGrpSpPr>
              <a:grpSpLocks/>
            </p:cNvGrpSpPr>
            <p:nvPr/>
          </p:nvGrpSpPr>
          <p:grpSpPr bwMode="auto">
            <a:xfrm>
              <a:off x="4760" y="1356"/>
              <a:ext cx="590" cy="250"/>
              <a:chOff x="48" y="2288"/>
              <a:chExt cx="972" cy="250"/>
            </a:xfrm>
          </p:grpSpPr>
          <p:sp>
            <p:nvSpPr>
              <p:cNvPr id="25694" name="Text Box 164"/>
              <p:cNvSpPr txBox="1">
                <a:spLocks noChangeArrowheads="1"/>
              </p:cNvSpPr>
              <p:nvPr/>
            </p:nvSpPr>
            <p:spPr bwMode="auto">
              <a:xfrm>
                <a:off x="48" y="2288"/>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95" name="Oval 165"/>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sp>
        <p:nvSpPr>
          <p:cNvPr id="25631" name="AutoShape 173"/>
          <p:cNvSpPr>
            <a:spLocks noChangeArrowheads="1"/>
          </p:cNvSpPr>
          <p:nvPr/>
        </p:nvSpPr>
        <p:spPr bwMode="auto">
          <a:xfrm>
            <a:off x="3894138" y="3444875"/>
            <a:ext cx="1295400" cy="720725"/>
          </a:xfrm>
          <a:prstGeom prst="hexagon">
            <a:avLst>
              <a:gd name="adj" fmla="val 44934"/>
              <a:gd name="vf" fmla="val 115470"/>
            </a:avLst>
          </a:prstGeom>
          <a:solidFill>
            <a:srgbClr val="CBC20F"/>
          </a:solidFill>
          <a:ln w="9525">
            <a:solidFill>
              <a:schemeClr val="tx1"/>
            </a:solidFill>
            <a:miter lim="800000"/>
            <a:headEnd/>
            <a:tailEnd/>
          </a:ln>
        </p:spPr>
        <p:txBody>
          <a:bodyPr wrap="none" anchor="ctr"/>
          <a:lstStyle/>
          <a:p>
            <a:endParaRPr lang="it-IT"/>
          </a:p>
        </p:txBody>
      </p:sp>
      <p:sp>
        <p:nvSpPr>
          <p:cNvPr id="25632" name="Text Box 174"/>
          <p:cNvSpPr txBox="1">
            <a:spLocks noChangeArrowheads="1"/>
          </p:cNvSpPr>
          <p:nvPr/>
        </p:nvSpPr>
        <p:spPr bwMode="auto">
          <a:xfrm>
            <a:off x="4197350" y="3644900"/>
            <a:ext cx="865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600" b="1"/>
              <a:t>FABP</a:t>
            </a:r>
          </a:p>
        </p:txBody>
      </p:sp>
      <p:grpSp>
        <p:nvGrpSpPr>
          <p:cNvPr id="25633" name="Group 175"/>
          <p:cNvGrpSpPr>
            <a:grpSpLocks/>
          </p:cNvGrpSpPr>
          <p:nvPr/>
        </p:nvGrpSpPr>
        <p:grpSpPr bwMode="auto">
          <a:xfrm>
            <a:off x="4038600" y="3467100"/>
            <a:ext cx="936625" cy="396875"/>
            <a:chOff x="48" y="2286"/>
            <a:chExt cx="972" cy="250"/>
          </a:xfrm>
        </p:grpSpPr>
        <p:sp>
          <p:nvSpPr>
            <p:cNvPr id="25690" name="Text Box 176"/>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91" name="Oval 177"/>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nvGrpSpPr>
          <p:cNvPr id="25634" name="Group 178"/>
          <p:cNvGrpSpPr>
            <a:grpSpLocks/>
          </p:cNvGrpSpPr>
          <p:nvPr/>
        </p:nvGrpSpPr>
        <p:grpSpPr bwMode="auto">
          <a:xfrm>
            <a:off x="4038600" y="3741738"/>
            <a:ext cx="936625" cy="396875"/>
            <a:chOff x="48" y="2286"/>
            <a:chExt cx="972" cy="250"/>
          </a:xfrm>
        </p:grpSpPr>
        <p:sp>
          <p:nvSpPr>
            <p:cNvPr id="25688" name="Text Box 179"/>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89" name="Oval 180"/>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sp>
        <p:nvSpPr>
          <p:cNvPr id="25635" name="AutoShape 182"/>
          <p:cNvSpPr>
            <a:spLocks/>
          </p:cNvSpPr>
          <p:nvPr/>
        </p:nvSpPr>
        <p:spPr bwMode="auto">
          <a:xfrm>
            <a:off x="3203575" y="2492375"/>
            <a:ext cx="360363" cy="2881313"/>
          </a:xfrm>
          <a:prstGeom prst="rightBrace">
            <a:avLst>
              <a:gd name="adj1" fmla="val 66630"/>
              <a:gd name="adj2" fmla="val 4606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5636" name="Line 184"/>
          <p:cNvSpPr>
            <a:spLocks noChangeShapeType="1"/>
          </p:cNvSpPr>
          <p:nvPr/>
        </p:nvSpPr>
        <p:spPr bwMode="auto">
          <a:xfrm flipH="1" flipV="1">
            <a:off x="3563938" y="2195513"/>
            <a:ext cx="792162" cy="1135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637" name="Line 185"/>
          <p:cNvSpPr>
            <a:spLocks noChangeShapeType="1"/>
          </p:cNvSpPr>
          <p:nvPr/>
        </p:nvSpPr>
        <p:spPr bwMode="auto">
          <a:xfrm flipV="1">
            <a:off x="4691063" y="2214563"/>
            <a:ext cx="879475" cy="1135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638" name="Text Box 190"/>
          <p:cNvSpPr txBox="1">
            <a:spLocks noChangeArrowheads="1"/>
          </p:cNvSpPr>
          <p:nvPr/>
        </p:nvSpPr>
        <p:spPr bwMode="auto">
          <a:xfrm>
            <a:off x="4651375" y="441166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l" eaLnBrk="1" hangingPunct="1"/>
            <a:r>
              <a:rPr lang="de-AT" sz="1200" b="1"/>
              <a:t>Lipid </a:t>
            </a:r>
            <a:br>
              <a:rPr lang="de-AT" sz="1200" b="1"/>
            </a:br>
            <a:r>
              <a:rPr lang="de-AT" sz="1200" b="1"/>
              <a:t>hydrolysis</a:t>
            </a:r>
          </a:p>
        </p:txBody>
      </p:sp>
      <p:sp>
        <p:nvSpPr>
          <p:cNvPr id="25639" name="Text Box 191"/>
          <p:cNvSpPr txBox="1">
            <a:spLocks noChangeArrowheads="1"/>
          </p:cNvSpPr>
          <p:nvPr/>
        </p:nvSpPr>
        <p:spPr bwMode="auto">
          <a:xfrm>
            <a:off x="3051175" y="441166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1200" b="1"/>
              <a:t>Lipid </a:t>
            </a:r>
            <a:br>
              <a:rPr lang="de-AT" sz="1200" b="1"/>
            </a:br>
            <a:r>
              <a:rPr lang="de-AT" sz="1200" b="1"/>
              <a:t>resynthesis </a:t>
            </a:r>
          </a:p>
        </p:txBody>
      </p:sp>
      <p:grpSp>
        <p:nvGrpSpPr>
          <p:cNvPr id="25640" name="Group 207"/>
          <p:cNvGrpSpPr>
            <a:grpSpLocks/>
          </p:cNvGrpSpPr>
          <p:nvPr/>
        </p:nvGrpSpPr>
        <p:grpSpPr bwMode="auto">
          <a:xfrm>
            <a:off x="4524375" y="4292600"/>
            <a:ext cx="73025" cy="792163"/>
            <a:chOff x="2925" y="2795"/>
            <a:chExt cx="91" cy="817"/>
          </a:xfrm>
        </p:grpSpPr>
        <p:sp>
          <p:nvSpPr>
            <p:cNvPr id="25686" name="Line 202"/>
            <p:cNvSpPr>
              <a:spLocks noChangeShapeType="1"/>
            </p:cNvSpPr>
            <p:nvPr/>
          </p:nvSpPr>
          <p:spPr bwMode="auto">
            <a:xfrm>
              <a:off x="2925" y="2795"/>
              <a:ext cx="0" cy="8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87" name="Line 204"/>
            <p:cNvSpPr>
              <a:spLocks noChangeShapeType="1"/>
            </p:cNvSpPr>
            <p:nvPr/>
          </p:nvSpPr>
          <p:spPr bwMode="auto">
            <a:xfrm>
              <a:off x="2925" y="2795"/>
              <a:ext cx="91"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5641" name="Group 206"/>
          <p:cNvGrpSpPr>
            <a:grpSpLocks/>
          </p:cNvGrpSpPr>
          <p:nvPr/>
        </p:nvGrpSpPr>
        <p:grpSpPr bwMode="auto">
          <a:xfrm>
            <a:off x="4325938" y="4283075"/>
            <a:ext cx="120650" cy="801688"/>
            <a:chOff x="2693" y="2801"/>
            <a:chExt cx="96" cy="817"/>
          </a:xfrm>
        </p:grpSpPr>
        <p:sp>
          <p:nvSpPr>
            <p:cNvPr id="25684" name="Line 203"/>
            <p:cNvSpPr>
              <a:spLocks noChangeShapeType="1"/>
            </p:cNvSpPr>
            <p:nvPr/>
          </p:nvSpPr>
          <p:spPr bwMode="auto">
            <a:xfrm>
              <a:off x="2789" y="2801"/>
              <a:ext cx="0" cy="8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685" name="Line 205"/>
            <p:cNvSpPr>
              <a:spLocks noChangeShapeType="1"/>
            </p:cNvSpPr>
            <p:nvPr/>
          </p:nvSpPr>
          <p:spPr bwMode="auto">
            <a:xfrm>
              <a:off x="2693" y="3521"/>
              <a:ext cx="91"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5642" name="Group 219"/>
          <p:cNvGrpSpPr>
            <a:grpSpLocks/>
          </p:cNvGrpSpPr>
          <p:nvPr/>
        </p:nvGrpSpPr>
        <p:grpSpPr bwMode="auto">
          <a:xfrm>
            <a:off x="6799263" y="3544888"/>
            <a:ext cx="941387" cy="801687"/>
            <a:chOff x="1549" y="2432"/>
            <a:chExt cx="593" cy="505"/>
          </a:xfrm>
        </p:grpSpPr>
        <p:grpSp>
          <p:nvGrpSpPr>
            <p:cNvPr id="25678" name="Group 220"/>
            <p:cNvGrpSpPr>
              <a:grpSpLocks/>
            </p:cNvGrpSpPr>
            <p:nvPr/>
          </p:nvGrpSpPr>
          <p:grpSpPr bwMode="auto">
            <a:xfrm>
              <a:off x="1549" y="2432"/>
              <a:ext cx="590" cy="505"/>
              <a:chOff x="1559" y="2154"/>
              <a:chExt cx="590" cy="505"/>
            </a:xfrm>
          </p:grpSpPr>
          <p:sp>
            <p:nvSpPr>
              <p:cNvPr id="25682" name="AutoShape 221"/>
              <p:cNvSpPr>
                <a:spLocks noChangeArrowheads="1"/>
              </p:cNvSpPr>
              <p:nvPr/>
            </p:nvSpPr>
            <p:spPr bwMode="auto">
              <a:xfrm>
                <a:off x="1559" y="2154"/>
                <a:ext cx="590" cy="505"/>
              </a:xfrm>
              <a:prstGeom prst="roundRect">
                <a:avLst>
                  <a:gd name="adj" fmla="val 16667"/>
                </a:avLst>
              </a:prstGeom>
              <a:solidFill>
                <a:srgbClr val="E6B9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25683" name="Text Box 222"/>
              <p:cNvSpPr txBox="1">
                <a:spLocks noChangeArrowheads="1"/>
              </p:cNvSpPr>
              <p:nvPr/>
            </p:nvSpPr>
            <p:spPr bwMode="auto">
              <a:xfrm>
                <a:off x="1610" y="2296"/>
                <a:ext cx="4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600" b="1"/>
                  <a:t>FATP</a:t>
                </a:r>
              </a:p>
            </p:txBody>
          </p:sp>
        </p:grpSp>
        <p:grpSp>
          <p:nvGrpSpPr>
            <p:cNvPr id="25679" name="Group 223"/>
            <p:cNvGrpSpPr>
              <a:grpSpLocks/>
            </p:cNvGrpSpPr>
            <p:nvPr/>
          </p:nvGrpSpPr>
          <p:grpSpPr bwMode="auto">
            <a:xfrm>
              <a:off x="1552" y="2638"/>
              <a:ext cx="590" cy="250"/>
              <a:chOff x="48" y="2286"/>
              <a:chExt cx="972" cy="250"/>
            </a:xfrm>
          </p:grpSpPr>
          <p:sp>
            <p:nvSpPr>
              <p:cNvPr id="25680" name="Text Box 224"/>
              <p:cNvSpPr txBox="1">
                <a:spLocks noChangeArrowheads="1"/>
              </p:cNvSpPr>
              <p:nvPr/>
            </p:nvSpPr>
            <p:spPr bwMode="auto">
              <a:xfrm>
                <a:off x="48" y="228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81" name="Oval 225"/>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sp>
        <p:nvSpPr>
          <p:cNvPr id="25643" name="Oval 239"/>
          <p:cNvSpPr>
            <a:spLocks noChangeArrowheads="1"/>
          </p:cNvSpPr>
          <p:nvPr/>
        </p:nvSpPr>
        <p:spPr bwMode="auto">
          <a:xfrm>
            <a:off x="204788" y="5549900"/>
            <a:ext cx="1547812" cy="792163"/>
          </a:xfrm>
          <a:prstGeom prst="ellipse">
            <a:avLst/>
          </a:prstGeom>
          <a:solidFill>
            <a:srgbClr val="FFCC99"/>
          </a:solidFill>
          <a:ln w="9525">
            <a:solidFill>
              <a:schemeClr val="tx1"/>
            </a:solidFill>
            <a:round/>
            <a:headEnd/>
            <a:tailEnd/>
          </a:ln>
        </p:spPr>
        <p:txBody>
          <a:bodyPr wrap="none" anchor="ctr"/>
          <a:lstStyle/>
          <a:p>
            <a:endParaRPr lang="it-IT"/>
          </a:p>
        </p:txBody>
      </p:sp>
      <p:sp>
        <p:nvSpPr>
          <p:cNvPr id="25644" name="Text Box 65"/>
          <p:cNvSpPr txBox="1">
            <a:spLocks noChangeArrowheads="1"/>
          </p:cNvSpPr>
          <p:nvPr/>
        </p:nvSpPr>
        <p:spPr bwMode="auto">
          <a:xfrm>
            <a:off x="297927" y="5638800"/>
            <a:ext cx="1522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400" b="1"/>
              <a:t>97-99% FA</a:t>
            </a:r>
            <a:br>
              <a:rPr lang="de-AT" sz="1400" b="1"/>
            </a:br>
            <a:r>
              <a:rPr lang="de-AT" sz="1400" b="1"/>
              <a:t>Lipoproteins</a:t>
            </a:r>
            <a:r>
              <a:rPr lang="de-AT" sz="1400"/>
              <a:t> </a:t>
            </a:r>
          </a:p>
        </p:txBody>
      </p:sp>
      <p:sp>
        <p:nvSpPr>
          <p:cNvPr id="25645" name="AutoShape 243"/>
          <p:cNvSpPr>
            <a:spLocks/>
          </p:cNvSpPr>
          <p:nvPr/>
        </p:nvSpPr>
        <p:spPr bwMode="auto">
          <a:xfrm>
            <a:off x="7738004" y="2500842"/>
            <a:ext cx="358775" cy="2881313"/>
          </a:xfrm>
          <a:prstGeom prst="rightBrace">
            <a:avLst>
              <a:gd name="adj1" fmla="val 66925"/>
              <a:gd name="adj2" fmla="val 4611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5646" name="Text Box 246"/>
          <p:cNvSpPr txBox="1">
            <a:spLocks noChangeArrowheads="1"/>
          </p:cNvSpPr>
          <p:nvPr/>
        </p:nvSpPr>
        <p:spPr bwMode="auto">
          <a:xfrm>
            <a:off x="5169965" y="3581400"/>
            <a:ext cx="136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300" b="1"/>
              <a:t>Free fatty</a:t>
            </a:r>
            <a:br>
              <a:rPr lang="de-AT" sz="1300" b="1"/>
            </a:br>
            <a:r>
              <a:rPr lang="de-AT" sz="1300" b="1"/>
              <a:t> acid</a:t>
            </a:r>
          </a:p>
        </p:txBody>
      </p:sp>
      <p:sp>
        <p:nvSpPr>
          <p:cNvPr id="25647" name="Line 247"/>
          <p:cNvSpPr>
            <a:spLocks noChangeShapeType="1"/>
          </p:cNvSpPr>
          <p:nvPr/>
        </p:nvSpPr>
        <p:spPr bwMode="auto">
          <a:xfrm>
            <a:off x="5235575" y="3817938"/>
            <a:ext cx="223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nvGrpSpPr>
          <p:cNvPr id="25648" name="Group 249"/>
          <p:cNvGrpSpPr>
            <a:grpSpLocks/>
          </p:cNvGrpSpPr>
          <p:nvPr/>
        </p:nvGrpSpPr>
        <p:grpSpPr bwMode="auto">
          <a:xfrm>
            <a:off x="3676652" y="5157788"/>
            <a:ext cx="1597026" cy="863600"/>
            <a:chOff x="2316" y="3128"/>
            <a:chExt cx="1006" cy="544"/>
          </a:xfrm>
        </p:grpSpPr>
        <p:sp>
          <p:nvSpPr>
            <p:cNvPr id="25676" name="Oval 187"/>
            <p:cNvSpPr>
              <a:spLocks noChangeArrowheads="1"/>
            </p:cNvSpPr>
            <p:nvPr/>
          </p:nvSpPr>
          <p:spPr bwMode="auto">
            <a:xfrm>
              <a:off x="2316" y="3128"/>
              <a:ext cx="998" cy="544"/>
            </a:xfrm>
            <a:prstGeom prst="ellipse">
              <a:avLst/>
            </a:prstGeom>
            <a:solidFill>
              <a:srgbClr val="F0AEB3"/>
            </a:solidFill>
            <a:ln w="9525">
              <a:solidFill>
                <a:schemeClr val="tx1"/>
              </a:solidFill>
              <a:round/>
              <a:headEnd/>
              <a:tailEnd/>
            </a:ln>
          </p:spPr>
          <p:txBody>
            <a:bodyPr wrap="none" anchor="ctr"/>
            <a:lstStyle/>
            <a:p>
              <a:endParaRPr lang="it-IT"/>
            </a:p>
          </p:txBody>
        </p:sp>
        <p:sp>
          <p:nvSpPr>
            <p:cNvPr id="25677" name="Text Box 248"/>
            <p:cNvSpPr txBox="1">
              <a:spLocks noChangeArrowheads="1"/>
            </p:cNvSpPr>
            <p:nvPr/>
          </p:nvSpPr>
          <p:spPr bwMode="auto">
            <a:xfrm>
              <a:off x="2362" y="3216"/>
              <a:ext cx="9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200" b="1"/>
                <a:t>Storage in Lipid</a:t>
              </a:r>
              <a:br>
                <a:rPr lang="de-AT" sz="1200" b="1"/>
              </a:br>
              <a:r>
                <a:rPr lang="de-AT" sz="1200" b="1"/>
                <a:t>Droplets        (perilipins)</a:t>
              </a:r>
            </a:p>
          </p:txBody>
        </p:sp>
      </p:grpSp>
      <p:sp>
        <p:nvSpPr>
          <p:cNvPr id="25649" name="Line 250"/>
          <p:cNvSpPr>
            <a:spLocks noChangeShapeType="1"/>
          </p:cNvSpPr>
          <p:nvPr/>
        </p:nvSpPr>
        <p:spPr bwMode="auto">
          <a:xfrm>
            <a:off x="8512175" y="4149725"/>
            <a:ext cx="0" cy="1295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650" name="Text Box 251"/>
          <p:cNvSpPr txBox="1">
            <a:spLocks noChangeArrowheads="1"/>
          </p:cNvSpPr>
          <p:nvPr/>
        </p:nvSpPr>
        <p:spPr bwMode="auto">
          <a:xfrm>
            <a:off x="7620000" y="5461000"/>
            <a:ext cx="151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200"/>
              <a:t>Incorporation in Lipoproteins</a:t>
            </a:r>
          </a:p>
        </p:txBody>
      </p:sp>
      <p:sp>
        <p:nvSpPr>
          <p:cNvPr id="25651" name="AutoShape 253"/>
          <p:cNvSpPr>
            <a:spLocks noChangeArrowheads="1"/>
          </p:cNvSpPr>
          <p:nvPr/>
        </p:nvSpPr>
        <p:spPr bwMode="auto">
          <a:xfrm>
            <a:off x="2268538" y="4427538"/>
            <a:ext cx="915987" cy="503237"/>
          </a:xfrm>
          <a:prstGeom prst="wave">
            <a:avLst>
              <a:gd name="adj1" fmla="val 13005"/>
              <a:gd name="adj2" fmla="val 0"/>
            </a:avLst>
          </a:prstGeom>
          <a:solidFill>
            <a:srgbClr val="B7682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25652" name="Text Box 252"/>
          <p:cNvSpPr txBox="1">
            <a:spLocks noChangeArrowheads="1"/>
          </p:cNvSpPr>
          <p:nvPr/>
        </p:nvSpPr>
        <p:spPr bwMode="auto">
          <a:xfrm>
            <a:off x="8516938" y="4581525"/>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800" b="1"/>
              <a:t>?</a:t>
            </a:r>
          </a:p>
        </p:txBody>
      </p:sp>
      <p:grpSp>
        <p:nvGrpSpPr>
          <p:cNvPr id="25653" name="Group 255"/>
          <p:cNvGrpSpPr>
            <a:grpSpLocks/>
          </p:cNvGrpSpPr>
          <p:nvPr/>
        </p:nvGrpSpPr>
        <p:grpSpPr bwMode="auto">
          <a:xfrm>
            <a:off x="2201869" y="4499084"/>
            <a:ext cx="1162051" cy="771542"/>
            <a:chOff x="1523" y="3116"/>
            <a:chExt cx="732" cy="486"/>
          </a:xfrm>
        </p:grpSpPr>
        <p:sp>
          <p:nvSpPr>
            <p:cNvPr id="25672" name="Text Box 254"/>
            <p:cNvSpPr txBox="1">
              <a:spLocks noChangeArrowheads="1"/>
            </p:cNvSpPr>
            <p:nvPr/>
          </p:nvSpPr>
          <p:spPr bwMode="auto">
            <a:xfrm>
              <a:off x="1529" y="3116"/>
              <a:ext cx="72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300" b="1">
                  <a:solidFill>
                    <a:srgbClr val="FFFF00"/>
                  </a:solidFill>
                </a:rPr>
                <a:t>FAT/CD36</a:t>
              </a:r>
            </a:p>
          </p:txBody>
        </p:sp>
        <p:grpSp>
          <p:nvGrpSpPr>
            <p:cNvPr id="25673" name="Group 137"/>
            <p:cNvGrpSpPr>
              <a:grpSpLocks/>
            </p:cNvGrpSpPr>
            <p:nvPr/>
          </p:nvGrpSpPr>
          <p:grpSpPr bwMode="auto">
            <a:xfrm>
              <a:off x="1523" y="3242"/>
              <a:ext cx="590" cy="360"/>
              <a:chOff x="48" y="2346"/>
              <a:chExt cx="972" cy="360"/>
            </a:xfrm>
          </p:grpSpPr>
          <p:sp>
            <p:nvSpPr>
              <p:cNvPr id="25674" name="Text Box 138"/>
              <p:cNvSpPr txBox="1">
                <a:spLocks noChangeArrowheads="1"/>
              </p:cNvSpPr>
              <p:nvPr/>
            </p:nvSpPr>
            <p:spPr bwMode="auto">
              <a:xfrm>
                <a:off x="48" y="2456"/>
                <a:ext cx="9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75" name="Oval 139"/>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grpSp>
        <p:nvGrpSpPr>
          <p:cNvPr id="25654" name="Group 281"/>
          <p:cNvGrpSpPr>
            <a:grpSpLocks/>
          </p:cNvGrpSpPr>
          <p:nvPr/>
        </p:nvGrpSpPr>
        <p:grpSpPr bwMode="auto">
          <a:xfrm>
            <a:off x="6584950" y="4845049"/>
            <a:ext cx="1300163" cy="896938"/>
            <a:chOff x="3969" y="3052"/>
            <a:chExt cx="819" cy="565"/>
          </a:xfrm>
        </p:grpSpPr>
        <p:sp>
          <p:nvSpPr>
            <p:cNvPr id="25664" name="AutoShape 265"/>
            <p:cNvSpPr>
              <a:spLocks noChangeArrowheads="1"/>
            </p:cNvSpPr>
            <p:nvPr/>
          </p:nvSpPr>
          <p:spPr bwMode="auto">
            <a:xfrm>
              <a:off x="4606" y="3158"/>
              <a:ext cx="182" cy="91"/>
            </a:xfrm>
            <a:prstGeom prst="flowChartTerminator">
              <a:avLst/>
            </a:prstGeom>
            <a:solidFill>
              <a:schemeClr val="bg1"/>
            </a:solidFill>
            <a:ln w="19050">
              <a:solidFill>
                <a:schemeClr val="tx1"/>
              </a:solidFill>
              <a:miter lim="800000"/>
              <a:headEnd/>
              <a:tailEnd/>
            </a:ln>
          </p:spPr>
          <p:txBody>
            <a:bodyPr wrap="none" anchor="ctr"/>
            <a:lstStyle/>
            <a:p>
              <a:endParaRPr lang="it-IT"/>
            </a:p>
          </p:txBody>
        </p:sp>
        <p:sp>
          <p:nvSpPr>
            <p:cNvPr id="25665" name="Oval 266"/>
            <p:cNvSpPr>
              <a:spLocks noChangeArrowheads="1"/>
            </p:cNvSpPr>
            <p:nvPr/>
          </p:nvSpPr>
          <p:spPr bwMode="auto">
            <a:xfrm>
              <a:off x="4740" y="3231"/>
              <a:ext cx="45" cy="46"/>
            </a:xfrm>
            <a:prstGeom prst="ellipse">
              <a:avLst/>
            </a:prstGeom>
            <a:solidFill>
              <a:schemeClr val="tx1"/>
            </a:solidFill>
            <a:ln w="9525">
              <a:solidFill>
                <a:schemeClr val="tx1"/>
              </a:solidFill>
              <a:round/>
              <a:headEnd/>
              <a:tailEnd/>
            </a:ln>
          </p:spPr>
          <p:txBody>
            <a:bodyPr wrap="none" anchor="ctr"/>
            <a:lstStyle/>
            <a:p>
              <a:endParaRPr lang="it-IT"/>
            </a:p>
          </p:txBody>
        </p:sp>
        <p:sp>
          <p:nvSpPr>
            <p:cNvPr id="25666" name="AutoShape 262"/>
            <p:cNvSpPr>
              <a:spLocks noChangeArrowheads="1"/>
            </p:cNvSpPr>
            <p:nvPr/>
          </p:nvSpPr>
          <p:spPr bwMode="auto">
            <a:xfrm>
              <a:off x="4072" y="3052"/>
              <a:ext cx="577" cy="317"/>
            </a:xfrm>
            <a:prstGeom prst="wave">
              <a:avLst>
                <a:gd name="adj1" fmla="val 13005"/>
                <a:gd name="adj2" fmla="val 0"/>
              </a:avLst>
            </a:prstGeom>
            <a:solidFill>
              <a:srgbClr val="B7682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solidFill>
                  <a:srgbClr val="FFFF00"/>
                </a:solidFill>
              </a:endParaRPr>
            </a:p>
          </p:txBody>
        </p:sp>
        <p:grpSp>
          <p:nvGrpSpPr>
            <p:cNvPr id="25667" name="Group 256"/>
            <p:cNvGrpSpPr>
              <a:grpSpLocks/>
            </p:cNvGrpSpPr>
            <p:nvPr/>
          </p:nvGrpSpPr>
          <p:grpSpPr bwMode="auto">
            <a:xfrm>
              <a:off x="3969" y="3105"/>
              <a:ext cx="726" cy="512"/>
              <a:chOff x="1474" y="3116"/>
              <a:chExt cx="726" cy="512"/>
            </a:xfrm>
          </p:grpSpPr>
          <p:sp>
            <p:nvSpPr>
              <p:cNvPr id="25668" name="Text Box 257"/>
              <p:cNvSpPr txBox="1">
                <a:spLocks noChangeArrowheads="1"/>
              </p:cNvSpPr>
              <p:nvPr/>
            </p:nvSpPr>
            <p:spPr bwMode="auto">
              <a:xfrm>
                <a:off x="1474" y="3116"/>
                <a:ext cx="72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300" b="1">
                    <a:solidFill>
                      <a:srgbClr val="FFFF00"/>
                    </a:solidFill>
                  </a:rPr>
                  <a:t>FAT/CD36</a:t>
                </a:r>
              </a:p>
            </p:txBody>
          </p:sp>
          <p:grpSp>
            <p:nvGrpSpPr>
              <p:cNvPr id="25669" name="Group 258"/>
              <p:cNvGrpSpPr>
                <a:grpSpLocks/>
              </p:cNvGrpSpPr>
              <p:nvPr/>
            </p:nvGrpSpPr>
            <p:grpSpPr bwMode="auto">
              <a:xfrm>
                <a:off x="1523" y="3182"/>
                <a:ext cx="590" cy="446"/>
                <a:chOff x="48" y="2286"/>
                <a:chExt cx="972" cy="446"/>
              </a:xfrm>
            </p:grpSpPr>
            <p:sp>
              <p:nvSpPr>
                <p:cNvPr id="25670" name="Text Box 259"/>
                <p:cNvSpPr txBox="1">
                  <a:spLocks noChangeArrowheads="1"/>
                </p:cNvSpPr>
                <p:nvPr/>
              </p:nvSpPr>
              <p:spPr bwMode="auto">
                <a:xfrm>
                  <a:off x="48" y="2286"/>
                  <a:ext cx="97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solidFill>
                        <a:srgbClr val="FFFF00"/>
                      </a:solidFill>
                      <a:cs typeface="Arial" charset="0"/>
                    </a:rPr>
                    <a:t>~~~~~</a:t>
                  </a:r>
                  <a:endParaRPr lang="de-AT" sz="1400">
                    <a:solidFill>
                      <a:srgbClr val="FFFF00"/>
                    </a:solidFill>
                    <a:cs typeface="Arial" charset="0"/>
                    <a:sym typeface="Webdings" charset="0"/>
                  </a:endParaRPr>
                </a:p>
              </p:txBody>
            </p:sp>
            <p:sp>
              <p:nvSpPr>
                <p:cNvPr id="25671" name="Oval 260"/>
                <p:cNvSpPr>
                  <a:spLocks noChangeArrowheads="1"/>
                </p:cNvSpPr>
                <p:nvPr/>
              </p:nvSpPr>
              <p:spPr bwMode="auto">
                <a:xfrm>
                  <a:off x="919" y="2346"/>
                  <a:ext cx="91" cy="91"/>
                </a:xfrm>
                <a:prstGeom prst="ellipse">
                  <a:avLst/>
                </a:prstGeom>
                <a:solidFill>
                  <a:schemeClr val="tx1"/>
                </a:solidFill>
                <a:ln w="9525">
                  <a:solidFill>
                    <a:schemeClr val="tx1"/>
                  </a:solidFill>
                  <a:round/>
                  <a:headEnd/>
                  <a:tailEnd/>
                </a:ln>
              </p:spPr>
              <p:txBody>
                <a:bodyPr wrap="none" anchor="ctr"/>
                <a:lstStyle/>
                <a:p>
                  <a:endParaRPr lang="it-IT"/>
                </a:p>
              </p:txBody>
            </p:sp>
          </p:grpSp>
        </p:grpSp>
      </p:grpSp>
      <p:grpSp>
        <p:nvGrpSpPr>
          <p:cNvPr id="25655" name="Group 278"/>
          <p:cNvGrpSpPr>
            <a:grpSpLocks/>
          </p:cNvGrpSpPr>
          <p:nvPr/>
        </p:nvGrpSpPr>
        <p:grpSpPr bwMode="auto">
          <a:xfrm>
            <a:off x="6688138" y="2633663"/>
            <a:ext cx="936625" cy="290512"/>
            <a:chOff x="1509" y="3564"/>
            <a:chExt cx="590" cy="183"/>
          </a:xfrm>
        </p:grpSpPr>
        <p:sp>
          <p:nvSpPr>
            <p:cNvPr id="25662" name="Text Box 279"/>
            <p:cNvSpPr txBox="1">
              <a:spLocks noChangeArrowheads="1"/>
            </p:cNvSpPr>
            <p:nvPr/>
          </p:nvSpPr>
          <p:spPr bwMode="auto">
            <a:xfrm>
              <a:off x="1509" y="3564"/>
              <a:ext cx="59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1300" b="1"/>
                <a:t>~</a:t>
              </a:r>
              <a:r>
                <a:rPr lang="de-AT" sz="1300" b="1">
                  <a:cs typeface="Arial" charset="0"/>
                </a:rPr>
                <a:t>~~~~~</a:t>
              </a:r>
            </a:p>
          </p:txBody>
        </p:sp>
        <p:sp>
          <p:nvSpPr>
            <p:cNvPr id="25663" name="Oval 280"/>
            <p:cNvSpPr>
              <a:spLocks noChangeArrowheads="1"/>
            </p:cNvSpPr>
            <p:nvPr/>
          </p:nvSpPr>
          <p:spPr bwMode="auto">
            <a:xfrm flipH="1">
              <a:off x="2018" y="3624"/>
              <a:ext cx="46" cy="44"/>
            </a:xfrm>
            <a:prstGeom prst="ellipse">
              <a:avLst/>
            </a:prstGeom>
            <a:solidFill>
              <a:schemeClr val="tx1"/>
            </a:solidFill>
            <a:ln w="9525">
              <a:solidFill>
                <a:schemeClr val="tx1"/>
              </a:solidFill>
              <a:round/>
              <a:headEnd/>
              <a:tailEnd/>
            </a:ln>
          </p:spPr>
          <p:txBody>
            <a:bodyPr wrap="none" anchor="ctr"/>
            <a:lstStyle/>
            <a:p>
              <a:endParaRPr lang="it-IT"/>
            </a:p>
          </p:txBody>
        </p:sp>
      </p:grpSp>
      <p:sp>
        <p:nvSpPr>
          <p:cNvPr id="25656" name="Text Box 34"/>
          <p:cNvSpPr txBox="1">
            <a:spLocks noChangeArrowheads="1"/>
          </p:cNvSpPr>
          <p:nvPr/>
        </p:nvSpPr>
        <p:spPr bwMode="auto">
          <a:xfrm>
            <a:off x="2124075" y="2417763"/>
            <a:ext cx="1008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400" b="1">
                <a:solidFill>
                  <a:srgbClr val="FFFF00"/>
                </a:solidFill>
              </a:rPr>
              <a:t>FABPpm</a:t>
            </a:r>
          </a:p>
        </p:txBody>
      </p:sp>
      <p:sp>
        <p:nvSpPr>
          <p:cNvPr id="25657" name="AutoShape 286"/>
          <p:cNvSpPr>
            <a:spLocks/>
          </p:cNvSpPr>
          <p:nvPr/>
        </p:nvSpPr>
        <p:spPr bwMode="auto">
          <a:xfrm rot="10800000">
            <a:off x="1763713" y="2247900"/>
            <a:ext cx="431800" cy="3043238"/>
          </a:xfrm>
          <a:prstGeom prst="rightBrace">
            <a:avLst>
              <a:gd name="adj1" fmla="val 58732"/>
              <a:gd name="adj2" fmla="val 4606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25658" name="Text Box 138"/>
          <p:cNvSpPr txBox="1">
            <a:spLocks noChangeArrowheads="1"/>
          </p:cNvSpPr>
          <p:nvPr/>
        </p:nvSpPr>
        <p:spPr bwMode="auto">
          <a:xfrm>
            <a:off x="2187575" y="5257800"/>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algn="r" eaLnBrk="1" hangingPunct="1"/>
            <a:r>
              <a:rPr lang="de-AT" sz="2000" b="1">
                <a:cs typeface="Arial" charset="0"/>
              </a:rPr>
              <a:t>~~~~</a:t>
            </a:r>
            <a:endParaRPr lang="de-AT" sz="1400">
              <a:cs typeface="Arial" charset="0"/>
              <a:sym typeface="Webdings" charset="0"/>
            </a:endParaRPr>
          </a:p>
        </p:txBody>
      </p:sp>
      <p:sp>
        <p:nvSpPr>
          <p:cNvPr id="25659" name="Oval 124"/>
          <p:cNvSpPr>
            <a:spLocks noChangeArrowheads="1"/>
          </p:cNvSpPr>
          <p:nvPr/>
        </p:nvSpPr>
        <p:spPr bwMode="auto">
          <a:xfrm>
            <a:off x="3036888" y="5341938"/>
            <a:ext cx="87312" cy="144462"/>
          </a:xfrm>
          <a:prstGeom prst="ellipse">
            <a:avLst/>
          </a:prstGeom>
          <a:solidFill>
            <a:schemeClr val="tx1"/>
          </a:solidFill>
          <a:ln w="9525">
            <a:solidFill>
              <a:schemeClr val="tx1"/>
            </a:solidFill>
            <a:round/>
            <a:headEnd/>
            <a:tailEnd/>
          </a:ln>
        </p:spPr>
        <p:txBody>
          <a:bodyPr wrap="none" anchor="ctr"/>
          <a:lstStyle/>
          <a:p>
            <a:endParaRPr lang="it-IT"/>
          </a:p>
        </p:txBody>
      </p:sp>
      <p:sp>
        <p:nvSpPr>
          <p:cNvPr id="25660" name="Text Box 57"/>
          <p:cNvSpPr txBox="1">
            <a:spLocks noChangeArrowheads="1"/>
          </p:cNvSpPr>
          <p:nvPr/>
        </p:nvSpPr>
        <p:spPr bwMode="auto">
          <a:xfrm>
            <a:off x="6553200" y="24384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de-AT" sz="1400" b="1"/>
              <a:t>Diffusion</a:t>
            </a:r>
          </a:p>
        </p:txBody>
      </p:sp>
      <p:sp>
        <p:nvSpPr>
          <p:cNvPr id="25661" name="CasellaDiTesto 138"/>
          <p:cNvSpPr txBox="1">
            <a:spLocks noChangeArrowheads="1"/>
          </p:cNvSpPr>
          <p:nvPr/>
        </p:nvSpPr>
        <p:spPr bwMode="auto">
          <a:xfrm>
            <a:off x="2946400" y="914400"/>
            <a:ext cx="340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accent2"/>
                </a:solidFill>
                <a:latin typeface="Georgia" charset="0"/>
                <a:ea typeface="ＭＳ Ｐゴシック" charset="0"/>
                <a:cs typeface="ＭＳ Ｐゴシック" charset="0"/>
              </a:defRPr>
            </a:lvl1pPr>
            <a:lvl2pPr marL="37931725" indent="-37474525" eaLnBrk="0" hangingPunct="0">
              <a:defRPr sz="2400" i="1">
                <a:solidFill>
                  <a:schemeClr val="accent2"/>
                </a:solidFill>
                <a:latin typeface="Georgia" charset="0"/>
                <a:ea typeface="ＭＳ Ｐゴシック" charset="0"/>
              </a:defRPr>
            </a:lvl2pPr>
            <a:lvl3pPr eaLnBrk="0" hangingPunct="0">
              <a:defRPr sz="2400" i="1">
                <a:solidFill>
                  <a:schemeClr val="accent2"/>
                </a:solidFill>
                <a:latin typeface="Georgia" charset="0"/>
                <a:ea typeface="ＭＳ Ｐゴシック" charset="0"/>
              </a:defRPr>
            </a:lvl3pPr>
            <a:lvl4pPr eaLnBrk="0" hangingPunct="0">
              <a:defRPr sz="2400" i="1">
                <a:solidFill>
                  <a:schemeClr val="accent2"/>
                </a:solidFill>
                <a:latin typeface="Georgia" charset="0"/>
                <a:ea typeface="ＭＳ Ｐゴシック" charset="0"/>
              </a:defRPr>
            </a:lvl4pPr>
            <a:lvl5pPr eaLnBrk="0" hangingPunct="0">
              <a:defRPr sz="2400" i="1">
                <a:solidFill>
                  <a:schemeClr val="accent2"/>
                </a:solidFill>
                <a:latin typeface="Georgia" charset="0"/>
                <a:ea typeface="ＭＳ Ｐゴシック" charset="0"/>
              </a:defRPr>
            </a:lvl5pPr>
            <a:lvl6pPr marL="457200" eaLnBrk="0" fontAlgn="base" hangingPunct="0">
              <a:spcBef>
                <a:spcPct val="50000"/>
              </a:spcBef>
              <a:spcAft>
                <a:spcPct val="0"/>
              </a:spcAft>
              <a:defRPr sz="2400" i="1">
                <a:solidFill>
                  <a:schemeClr val="accent2"/>
                </a:solidFill>
                <a:latin typeface="Georgia" charset="0"/>
                <a:ea typeface="ＭＳ Ｐゴシック" charset="0"/>
              </a:defRPr>
            </a:lvl6pPr>
            <a:lvl7pPr marL="914400" eaLnBrk="0" fontAlgn="base" hangingPunct="0">
              <a:spcBef>
                <a:spcPct val="50000"/>
              </a:spcBef>
              <a:spcAft>
                <a:spcPct val="0"/>
              </a:spcAft>
              <a:defRPr sz="2400" i="1">
                <a:solidFill>
                  <a:schemeClr val="accent2"/>
                </a:solidFill>
                <a:latin typeface="Georgia" charset="0"/>
                <a:ea typeface="ＭＳ Ｐゴシック" charset="0"/>
              </a:defRPr>
            </a:lvl7pPr>
            <a:lvl8pPr marL="1371600" eaLnBrk="0" fontAlgn="base" hangingPunct="0">
              <a:spcBef>
                <a:spcPct val="50000"/>
              </a:spcBef>
              <a:spcAft>
                <a:spcPct val="0"/>
              </a:spcAft>
              <a:defRPr sz="2400" i="1">
                <a:solidFill>
                  <a:schemeClr val="accent2"/>
                </a:solidFill>
                <a:latin typeface="Georgia" charset="0"/>
                <a:ea typeface="ＭＳ Ｐゴシック" charset="0"/>
              </a:defRPr>
            </a:lvl8pPr>
            <a:lvl9pPr marL="1828800" eaLnBrk="0" fontAlgn="base" hangingPunct="0">
              <a:spcBef>
                <a:spcPct val="50000"/>
              </a:spcBef>
              <a:spcAft>
                <a:spcPct val="0"/>
              </a:spcAft>
              <a:defRPr sz="2400" i="1">
                <a:solidFill>
                  <a:schemeClr val="accent2"/>
                </a:solidFill>
                <a:latin typeface="Georgia" charset="0"/>
                <a:ea typeface="ＭＳ Ｐゴシック" charset="0"/>
              </a:defRPr>
            </a:lvl9pPr>
          </a:lstStyle>
          <a:p>
            <a:pPr eaLnBrk="1" hangingPunct="1"/>
            <a:r>
              <a:rPr lang="it-IT" sz="1800" b="1">
                <a:solidFill>
                  <a:srgbClr val="FF0000"/>
                </a:solidFill>
              </a:rPr>
              <a:t>"trafficking" of fatty acids</a:t>
            </a:r>
          </a:p>
        </p:txBody>
      </p:sp>
    </p:spTree>
    <p:extLst>
      <p:ext uri="{BB962C8B-B14F-4D97-AF65-F5344CB8AC3E}">
        <p14:creationId xmlns:p14="http://schemas.microsoft.com/office/powerpoint/2010/main" val="15173316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1"/>
          <p:cNvSpPr>
            <a:spLocks noGrp="1"/>
          </p:cNvSpPr>
          <p:nvPr>
            <p:ph idx="1"/>
          </p:nvPr>
        </p:nvSpPr>
        <p:spPr>
          <a:xfrm>
            <a:off x="609600" y="1439863"/>
            <a:ext cx="8229600" cy="5113337"/>
          </a:xfrm>
        </p:spPr>
        <p:txBody>
          <a:bodyPr/>
          <a:lstStyle/>
          <a:p>
            <a:r>
              <a:rPr lang="it-IT" sz="2600">
                <a:latin typeface="Georgia" charset="0"/>
                <a:ea typeface="ＭＳ Ｐゴシック" charset="0"/>
                <a:cs typeface="Georgia" charset="0"/>
              </a:rPr>
              <a:t>Major source of </a:t>
            </a:r>
            <a:r>
              <a:rPr lang="en-US" sz="2600">
                <a:latin typeface="Georgia" charset="0"/>
                <a:ea typeface="ＭＳ Ｐゴシック" charset="0"/>
                <a:cs typeface="Georgia" charset="0"/>
              </a:rPr>
              <a:t>FAs in fetal circulation: free fatty acids</a:t>
            </a:r>
          </a:p>
          <a:p>
            <a:r>
              <a:rPr lang="en-US" sz="2600">
                <a:latin typeface="Georgia" charset="0"/>
                <a:ea typeface="ＭＳ Ｐゴシック" charset="0"/>
                <a:cs typeface="Georgia" charset="0"/>
              </a:rPr>
              <a:t>Total amount of FAs: M&gt;F plasma</a:t>
            </a:r>
          </a:p>
          <a:p>
            <a:r>
              <a:rPr lang="en-US" sz="2600">
                <a:latin typeface="Georgia" charset="0"/>
                <a:ea typeface="ＭＳ Ｐゴシック" charset="0"/>
                <a:cs typeface="Georgia" charset="0"/>
              </a:rPr>
              <a:t>Fetal fatty acids correlate to </a:t>
            </a:r>
            <a:r>
              <a:rPr lang="it-IT" sz="2600">
                <a:latin typeface="Georgia" charset="0"/>
                <a:ea typeface="ＭＳ Ｐゴシック" charset="0"/>
                <a:cs typeface="Georgia" charset="0"/>
              </a:rPr>
              <a:t>maternal levels, </a:t>
            </a:r>
            <a:r>
              <a:rPr lang="it-IT" sz="2600" u="sng">
                <a:latin typeface="Georgia" charset="0"/>
                <a:ea typeface="ＭＳ Ｐゴシック" charset="0"/>
                <a:cs typeface="Georgia" charset="0"/>
              </a:rPr>
              <a:t>but </a:t>
            </a:r>
            <a:r>
              <a:rPr lang="it-IT" sz="2600">
                <a:latin typeface="Georgia" charset="0"/>
                <a:ea typeface="ＭＳ Ｐゴシック" charset="0"/>
                <a:cs typeface="Georgia" charset="0"/>
              </a:rPr>
              <a:t>different </a:t>
            </a:r>
            <a:r>
              <a:rPr lang="en-US" sz="2600">
                <a:latin typeface="Georgia" charset="0"/>
                <a:ea typeface="ＭＳ Ｐゴシック" charset="0"/>
                <a:cs typeface="Georgia" charset="0"/>
              </a:rPr>
              <a:t>FA profile in fetal compared with maternal circulation → higher proportions of LC-PUFAs to </a:t>
            </a:r>
            <a:r>
              <a:rPr lang="it-IT" sz="2600">
                <a:latin typeface="Georgia" charset="0"/>
                <a:ea typeface="ＭＳ Ｐゴシック" charset="0"/>
                <a:cs typeface="Georgia" charset="0"/>
              </a:rPr>
              <a:t>support central nervous system development: </a:t>
            </a:r>
            <a:r>
              <a:rPr lang="en-US" sz="2600" b="1">
                <a:latin typeface="Georgia" charset="0"/>
                <a:ea typeface="ＭＳ Ｐゴシック" charset="0"/>
                <a:cs typeface="Georgia" charset="0"/>
              </a:rPr>
              <a:t>biomagnification</a:t>
            </a:r>
          </a:p>
          <a:p>
            <a:r>
              <a:rPr lang="it-IT" sz="2600">
                <a:latin typeface="Georgia" charset="0"/>
                <a:ea typeface="ＭＳ Ｐゴシック" charset="0"/>
                <a:cs typeface="Georgia" charset="0"/>
              </a:rPr>
              <a:t>Placental ability to </a:t>
            </a:r>
            <a:r>
              <a:rPr lang="en-US" sz="2600">
                <a:latin typeface="Georgia" charset="0"/>
                <a:ea typeface="ＭＳ Ｐゴシック" charset="0"/>
                <a:cs typeface="Georgia" charset="0"/>
              </a:rPr>
              <a:t>preferentially transfer DHA and then ARA, ALA and LA </a:t>
            </a:r>
            <a:r>
              <a:rPr lang="it-IT" sz="2600">
                <a:latin typeface="Georgia" charset="0"/>
                <a:ea typeface="ＭＳ Ｐゴシック" charset="0"/>
                <a:cs typeface="Georgia" charset="0"/>
              </a:rPr>
              <a:t>into fetal blood</a:t>
            </a:r>
          </a:p>
        </p:txBody>
      </p:sp>
      <p:sp>
        <p:nvSpPr>
          <p:cNvPr id="3" name="Titolo 2"/>
          <p:cNvSpPr>
            <a:spLocks noGrp="1"/>
          </p:cNvSpPr>
          <p:nvPr>
            <p:ph type="title"/>
          </p:nvPr>
        </p:nvSpPr>
        <p:spPr>
          <a:xfrm>
            <a:off x="827088" y="115888"/>
            <a:ext cx="7138987" cy="1143000"/>
          </a:xfrm>
        </p:spPr>
        <p:txBody>
          <a:bodyPr/>
          <a:lstStyle/>
          <a:p>
            <a:r>
              <a:rPr lang="en-US" sz="3200" b="1">
                <a:solidFill>
                  <a:srgbClr val="FF0000"/>
                </a:solidFill>
                <a:effectLst>
                  <a:outerShdw blurRad="38100" dist="38100" dir="2700000" algn="tl">
                    <a:srgbClr val="DDDDDD"/>
                  </a:outerShdw>
                </a:effectLst>
                <a:latin typeface="Georgia" charset="0"/>
                <a:ea typeface="Arial" charset="0"/>
              </a:rPr>
              <a:t>Placental transfer and fetal levels of fatty acids (FAs)</a:t>
            </a:r>
            <a:endParaRPr lang="it-IT" sz="3200" b="1">
              <a:solidFill>
                <a:srgbClr val="FF0000"/>
              </a:solidFill>
              <a:effectLst>
                <a:outerShdw blurRad="38100" dist="38100" dir="2700000" algn="tl">
                  <a:srgbClr val="DDDDDD"/>
                </a:outerShdw>
              </a:effectLst>
              <a:latin typeface="Georgia" charset="0"/>
              <a:ea typeface="Arial" charset="0"/>
            </a:endParaRPr>
          </a:p>
        </p:txBody>
      </p:sp>
    </p:spTree>
    <p:extLst>
      <p:ext uri="{BB962C8B-B14F-4D97-AF65-F5344CB8AC3E}">
        <p14:creationId xmlns:p14="http://schemas.microsoft.com/office/powerpoint/2010/main" val="28119348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5110163" y="6437313"/>
            <a:ext cx="1447800" cy="304800"/>
          </a:xfrm>
          <a:prstGeom prst="rect">
            <a:avLst/>
          </a:prstGeom>
          <a:noFill/>
          <a:ln w="9525">
            <a:noFill/>
            <a:miter lim="800000"/>
            <a:headEnd/>
            <a:tailEnd/>
          </a:ln>
        </p:spPr>
        <p:txBody>
          <a:bodyPr>
            <a:prstTxWarp prst="textNoShape">
              <a:avLst/>
            </a:prstTxWarp>
            <a:spAutoFit/>
          </a:bodyPr>
          <a:lstStyle/>
          <a:p>
            <a:r>
              <a:rPr lang="en-US" sz="1400" i="1"/>
              <a:t>Martinez </a:t>
            </a:r>
            <a:r>
              <a:rPr lang="en-US" sz="1400" i="1">
                <a:ea typeface="Times New Roman" pitchFamily="1" charset="0"/>
                <a:cs typeface="Times New Roman" pitchFamily="1" charset="0"/>
              </a:rPr>
              <a:t>1992</a:t>
            </a:r>
            <a:endParaRPr lang="en-US" sz="1400" i="1"/>
          </a:p>
        </p:txBody>
      </p:sp>
      <p:sp>
        <p:nvSpPr>
          <p:cNvPr id="39939" name="Rectangle 5"/>
          <p:cNvSpPr>
            <a:spLocks noChangeArrowheads="1"/>
          </p:cNvSpPr>
          <p:nvPr/>
        </p:nvSpPr>
        <p:spPr bwMode="auto">
          <a:xfrm>
            <a:off x="2781300" y="6237288"/>
            <a:ext cx="2006600" cy="276225"/>
          </a:xfrm>
          <a:prstGeom prst="rect">
            <a:avLst/>
          </a:prstGeom>
          <a:noFill/>
          <a:ln w="9525">
            <a:noFill/>
            <a:miter lim="800000"/>
            <a:headEnd/>
            <a:tailEnd/>
          </a:ln>
        </p:spPr>
        <p:txBody>
          <a:bodyPr wrap="none" lIns="0" tIns="0" rIns="0" bIns="0">
            <a:prstTxWarp prst="textNoShape">
              <a:avLst/>
            </a:prstTxWarp>
            <a:spAutoFit/>
          </a:bodyPr>
          <a:lstStyle/>
          <a:p>
            <a:pPr>
              <a:spcBef>
                <a:spcPct val="50000"/>
              </a:spcBef>
            </a:pPr>
            <a:r>
              <a:rPr lang="en-US" sz="1800"/>
              <a:t>Postconceptional Age</a:t>
            </a:r>
            <a:endParaRPr lang="en-US" sz="1800" u="sng"/>
          </a:p>
        </p:txBody>
      </p:sp>
      <p:pic>
        <p:nvPicPr>
          <p:cNvPr id="39940" name="Picture 13"/>
          <p:cNvPicPr>
            <a:picLocks noChangeAspect="1" noChangeArrowheads="1"/>
          </p:cNvPicPr>
          <p:nvPr/>
        </p:nvPicPr>
        <p:blipFill>
          <a:blip r:embed="rId2"/>
          <a:srcRect/>
          <a:stretch>
            <a:fillRect/>
          </a:stretch>
        </p:blipFill>
        <p:spPr bwMode="auto">
          <a:xfrm>
            <a:off x="285750" y="1266825"/>
            <a:ext cx="6591300" cy="4899025"/>
          </a:xfrm>
          <a:prstGeom prst="rect">
            <a:avLst/>
          </a:prstGeom>
          <a:noFill/>
          <a:ln w="9525">
            <a:noFill/>
            <a:miter lim="800000"/>
            <a:headEnd/>
            <a:tailEnd/>
          </a:ln>
        </p:spPr>
      </p:pic>
      <p:sp>
        <p:nvSpPr>
          <p:cNvPr id="39941" name="Rectangle 14"/>
          <p:cNvSpPr>
            <a:spLocks noChangeArrowheads="1"/>
          </p:cNvSpPr>
          <p:nvPr/>
        </p:nvSpPr>
        <p:spPr bwMode="auto">
          <a:xfrm>
            <a:off x="155575" y="219075"/>
            <a:ext cx="8767763" cy="762000"/>
          </a:xfrm>
          <a:prstGeom prst="rect">
            <a:avLst/>
          </a:prstGeom>
          <a:noFill/>
          <a:ln w="9525">
            <a:noFill/>
            <a:miter lim="800000"/>
            <a:headEnd/>
            <a:tailEnd/>
          </a:ln>
        </p:spPr>
        <p:txBody>
          <a:bodyPr lIns="45720" tIns="46038" rIns="45720" bIns="46038" anchor="b">
            <a:prstTxWarp prst="textNoShape">
              <a:avLst/>
            </a:prstTxWarp>
          </a:bodyPr>
          <a:lstStyle/>
          <a:p>
            <a:pPr defTabSz="762000"/>
            <a:r>
              <a:rPr lang="fr-FR" sz="4800"/>
              <a:t>Early DHA deposition in brain</a:t>
            </a:r>
          </a:p>
        </p:txBody>
      </p:sp>
      <p:sp>
        <p:nvSpPr>
          <p:cNvPr id="39942" name="Rectangle 16"/>
          <p:cNvSpPr>
            <a:spLocks noChangeArrowheads="1"/>
          </p:cNvSpPr>
          <p:nvPr/>
        </p:nvSpPr>
        <p:spPr bwMode="auto">
          <a:xfrm>
            <a:off x="1500188" y="1557338"/>
            <a:ext cx="895350" cy="936625"/>
          </a:xfrm>
          <a:prstGeom prst="rect">
            <a:avLst/>
          </a:prstGeom>
          <a:solidFill>
            <a:srgbClr val="000066"/>
          </a:solidFill>
          <a:ln w="12700">
            <a:solidFill>
              <a:schemeClr val="bg1"/>
            </a:solidFill>
            <a:miter lim="800000"/>
            <a:headEnd type="none" w="sm" len="sm"/>
            <a:tailEnd type="none" w="sm" len="sm"/>
          </a:ln>
        </p:spPr>
        <p:txBody>
          <a:bodyPr wrap="none" anchor="ctr">
            <a:prstTxWarp prst="textNoShape">
              <a:avLst/>
            </a:prstTxWarp>
          </a:bodyPr>
          <a:lstStyle/>
          <a:p>
            <a:endParaRPr lang="it-IT"/>
          </a:p>
        </p:txBody>
      </p:sp>
      <p:grpSp>
        <p:nvGrpSpPr>
          <p:cNvPr id="2" name="Group 15"/>
          <p:cNvGrpSpPr>
            <a:grpSpLocks/>
          </p:cNvGrpSpPr>
          <p:nvPr/>
        </p:nvGrpSpPr>
        <p:grpSpPr bwMode="auto">
          <a:xfrm>
            <a:off x="1565275" y="1628775"/>
            <a:ext cx="776288" cy="828675"/>
            <a:chOff x="5643" y="1480"/>
            <a:chExt cx="550" cy="522"/>
          </a:xfrm>
        </p:grpSpPr>
        <p:sp>
          <p:nvSpPr>
            <p:cNvPr id="39949" name="Oval 7"/>
            <p:cNvSpPr>
              <a:spLocks noChangeArrowheads="1"/>
            </p:cNvSpPr>
            <p:nvPr/>
          </p:nvSpPr>
          <p:spPr bwMode="auto">
            <a:xfrm>
              <a:off x="5643" y="1529"/>
              <a:ext cx="66" cy="65"/>
            </a:xfrm>
            <a:prstGeom prst="ellipse">
              <a:avLst/>
            </a:prstGeom>
            <a:solidFill>
              <a:srgbClr val="FF9900"/>
            </a:solidFill>
            <a:ln w="9525">
              <a:solidFill>
                <a:srgbClr val="FF9900"/>
              </a:solidFill>
              <a:round/>
              <a:headEnd/>
              <a:tailEnd/>
            </a:ln>
          </p:spPr>
          <p:txBody>
            <a:bodyPr>
              <a:prstTxWarp prst="textNoShape">
                <a:avLst/>
              </a:prstTxWarp>
            </a:bodyPr>
            <a:lstStyle/>
            <a:p>
              <a:endParaRPr lang="it-IT"/>
            </a:p>
          </p:txBody>
        </p:sp>
        <p:sp>
          <p:nvSpPr>
            <p:cNvPr id="39950" name="Rectangle 8"/>
            <p:cNvSpPr>
              <a:spLocks noChangeArrowheads="1"/>
            </p:cNvSpPr>
            <p:nvPr/>
          </p:nvSpPr>
          <p:spPr bwMode="auto">
            <a:xfrm>
              <a:off x="5839" y="1480"/>
              <a:ext cx="354" cy="174"/>
            </a:xfrm>
            <a:prstGeom prst="rect">
              <a:avLst/>
            </a:prstGeom>
            <a:noFill/>
            <a:ln w="9525">
              <a:noFill/>
              <a:miter lim="800000"/>
              <a:headEnd/>
              <a:tailEnd/>
            </a:ln>
          </p:spPr>
          <p:txBody>
            <a:bodyPr wrap="none" lIns="0" tIns="0" rIns="0" bIns="0">
              <a:prstTxWarp prst="textNoShape">
                <a:avLst/>
              </a:prstTxWarp>
              <a:spAutoFit/>
            </a:bodyPr>
            <a:lstStyle/>
            <a:p>
              <a:pPr>
                <a:spcBef>
                  <a:spcPct val="50000"/>
                </a:spcBef>
              </a:pPr>
              <a:r>
                <a:rPr lang="en-US" sz="1800">
                  <a:solidFill>
                    <a:srgbClr val="FFFFFF"/>
                  </a:solidFill>
                </a:rPr>
                <a:t>DHA</a:t>
              </a:r>
              <a:endParaRPr lang="en-US" sz="1600" u="sng"/>
            </a:p>
          </p:txBody>
        </p:sp>
        <p:sp>
          <p:nvSpPr>
            <p:cNvPr id="39951" name="Rectangle 9"/>
            <p:cNvSpPr>
              <a:spLocks noChangeArrowheads="1"/>
            </p:cNvSpPr>
            <p:nvPr/>
          </p:nvSpPr>
          <p:spPr bwMode="auto">
            <a:xfrm>
              <a:off x="5649" y="1708"/>
              <a:ext cx="54" cy="54"/>
            </a:xfrm>
            <a:prstGeom prst="rect">
              <a:avLst/>
            </a:prstGeom>
            <a:solidFill>
              <a:srgbClr val="33CCCC"/>
            </a:solidFill>
            <a:ln w="9525">
              <a:solidFill>
                <a:srgbClr val="33CCCC"/>
              </a:solidFill>
              <a:miter lim="800000"/>
              <a:headEnd/>
              <a:tailEnd/>
            </a:ln>
          </p:spPr>
          <p:txBody>
            <a:bodyPr>
              <a:prstTxWarp prst="textNoShape">
                <a:avLst/>
              </a:prstTxWarp>
            </a:bodyPr>
            <a:lstStyle/>
            <a:p>
              <a:endParaRPr lang="it-IT"/>
            </a:p>
          </p:txBody>
        </p:sp>
        <p:sp>
          <p:nvSpPr>
            <p:cNvPr id="39952" name="Rectangle 10"/>
            <p:cNvSpPr>
              <a:spLocks noChangeArrowheads="1"/>
            </p:cNvSpPr>
            <p:nvPr/>
          </p:nvSpPr>
          <p:spPr bwMode="auto">
            <a:xfrm>
              <a:off x="5840" y="1654"/>
              <a:ext cx="312" cy="174"/>
            </a:xfrm>
            <a:prstGeom prst="rect">
              <a:avLst/>
            </a:prstGeom>
            <a:noFill/>
            <a:ln w="9525">
              <a:noFill/>
              <a:miter lim="800000"/>
              <a:headEnd/>
              <a:tailEnd/>
            </a:ln>
          </p:spPr>
          <p:txBody>
            <a:bodyPr wrap="none" lIns="0" tIns="0" rIns="0" bIns="0">
              <a:prstTxWarp prst="textNoShape">
                <a:avLst/>
              </a:prstTxWarp>
              <a:spAutoFit/>
            </a:bodyPr>
            <a:lstStyle/>
            <a:p>
              <a:pPr>
                <a:spcBef>
                  <a:spcPct val="50000"/>
                </a:spcBef>
              </a:pPr>
              <a:r>
                <a:rPr lang="en-US" sz="1800">
                  <a:solidFill>
                    <a:srgbClr val="FFFFFF"/>
                  </a:solidFill>
                </a:rPr>
                <a:t>DPA</a:t>
              </a:r>
              <a:endParaRPr lang="en-US" sz="1600" u="sng"/>
            </a:p>
          </p:txBody>
        </p:sp>
        <p:sp>
          <p:nvSpPr>
            <p:cNvPr id="39953" name="Freeform 11"/>
            <p:cNvSpPr>
              <a:spLocks/>
            </p:cNvSpPr>
            <p:nvPr/>
          </p:nvSpPr>
          <p:spPr bwMode="auto">
            <a:xfrm>
              <a:off x="5649" y="1882"/>
              <a:ext cx="60" cy="60"/>
            </a:xfrm>
            <a:custGeom>
              <a:avLst/>
              <a:gdLst>
                <a:gd name="T0" fmla="*/ 30 w 60"/>
                <a:gd name="T1" fmla="*/ 0 h 60"/>
                <a:gd name="T2" fmla="*/ 60 w 60"/>
                <a:gd name="T3" fmla="*/ 60 h 60"/>
                <a:gd name="T4" fmla="*/ 0 w 60"/>
                <a:gd name="T5" fmla="*/ 60 h 60"/>
                <a:gd name="T6" fmla="*/ 30 w 60"/>
                <a:gd name="T7" fmla="*/ 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30" y="0"/>
                  </a:moveTo>
                  <a:lnTo>
                    <a:pt x="60" y="60"/>
                  </a:lnTo>
                  <a:lnTo>
                    <a:pt x="0" y="60"/>
                  </a:lnTo>
                  <a:lnTo>
                    <a:pt x="30" y="0"/>
                  </a:lnTo>
                  <a:close/>
                </a:path>
              </a:pathLst>
            </a:custGeom>
            <a:solidFill>
              <a:srgbClr val="FFFF00"/>
            </a:solidFill>
            <a:ln w="9525">
              <a:solidFill>
                <a:srgbClr val="FFFF00"/>
              </a:solidFill>
              <a:round/>
              <a:headEnd/>
              <a:tailEnd/>
            </a:ln>
          </p:spPr>
          <p:txBody>
            <a:bodyPr>
              <a:prstTxWarp prst="textNoShape">
                <a:avLst/>
              </a:prstTxWarp>
            </a:bodyPr>
            <a:lstStyle/>
            <a:p>
              <a:endParaRPr lang="it-IT"/>
            </a:p>
          </p:txBody>
        </p:sp>
        <p:sp>
          <p:nvSpPr>
            <p:cNvPr id="39954" name="Rectangle 12"/>
            <p:cNvSpPr>
              <a:spLocks noChangeArrowheads="1"/>
            </p:cNvSpPr>
            <p:nvPr/>
          </p:nvSpPr>
          <p:spPr bwMode="auto">
            <a:xfrm>
              <a:off x="5841" y="1828"/>
              <a:ext cx="294" cy="174"/>
            </a:xfrm>
            <a:prstGeom prst="rect">
              <a:avLst/>
            </a:prstGeom>
            <a:noFill/>
            <a:ln w="9525">
              <a:noFill/>
              <a:miter lim="800000"/>
              <a:headEnd/>
              <a:tailEnd/>
            </a:ln>
          </p:spPr>
          <p:txBody>
            <a:bodyPr wrap="none" lIns="0" tIns="0" rIns="0" bIns="0">
              <a:prstTxWarp prst="textNoShape">
                <a:avLst/>
              </a:prstTxWarp>
              <a:spAutoFit/>
            </a:bodyPr>
            <a:lstStyle/>
            <a:p>
              <a:pPr>
                <a:spcBef>
                  <a:spcPct val="50000"/>
                </a:spcBef>
              </a:pPr>
              <a:r>
                <a:rPr lang="en-US" sz="1800">
                  <a:solidFill>
                    <a:srgbClr val="FFFFFF"/>
                  </a:solidFill>
                </a:rPr>
                <a:t>EPA</a:t>
              </a:r>
              <a:endParaRPr lang="en-US" sz="1600" u="sng"/>
            </a:p>
          </p:txBody>
        </p:sp>
      </p:grpSp>
      <p:pic>
        <p:nvPicPr>
          <p:cNvPr id="39944" name="Picture 23"/>
          <p:cNvPicPr>
            <a:picLocks noChangeAspect="1" noChangeArrowheads="1"/>
          </p:cNvPicPr>
          <p:nvPr/>
        </p:nvPicPr>
        <p:blipFill>
          <a:blip r:embed="rId3"/>
          <a:srcRect l="4430" t="30644" r="64182" b="27130"/>
          <a:stretch>
            <a:fillRect/>
          </a:stretch>
        </p:blipFill>
        <p:spPr bwMode="auto">
          <a:xfrm>
            <a:off x="6940550" y="1447800"/>
            <a:ext cx="1152525" cy="1046163"/>
          </a:xfrm>
          <a:prstGeom prst="rect">
            <a:avLst/>
          </a:prstGeom>
          <a:solidFill>
            <a:srgbClr val="000066"/>
          </a:solidFill>
          <a:ln w="19050">
            <a:solidFill>
              <a:srgbClr val="000000"/>
            </a:solidFill>
            <a:miter lim="800000"/>
            <a:headEnd/>
            <a:tailEnd/>
          </a:ln>
        </p:spPr>
      </p:pic>
      <p:pic>
        <p:nvPicPr>
          <p:cNvPr id="39945" name="Picture 24"/>
          <p:cNvPicPr>
            <a:picLocks noChangeAspect="1" noChangeArrowheads="1"/>
          </p:cNvPicPr>
          <p:nvPr/>
        </p:nvPicPr>
        <p:blipFill>
          <a:blip r:embed="rId3"/>
          <a:srcRect l="41951" t="14285" r="5376" b="27129"/>
          <a:stretch>
            <a:fillRect/>
          </a:stretch>
        </p:blipFill>
        <p:spPr bwMode="auto">
          <a:xfrm>
            <a:off x="7067550" y="3730625"/>
            <a:ext cx="1993900" cy="1495425"/>
          </a:xfrm>
          <a:prstGeom prst="rect">
            <a:avLst/>
          </a:prstGeom>
          <a:solidFill>
            <a:srgbClr val="000066"/>
          </a:solidFill>
          <a:ln w="19050">
            <a:solidFill>
              <a:srgbClr val="000000"/>
            </a:solidFill>
            <a:miter lim="800000"/>
            <a:headEnd/>
            <a:tailEnd/>
          </a:ln>
        </p:spPr>
      </p:pic>
      <p:sp>
        <p:nvSpPr>
          <p:cNvPr id="39946" name="Text Box 26"/>
          <p:cNvSpPr txBox="1">
            <a:spLocks noChangeArrowheads="1"/>
          </p:cNvSpPr>
          <p:nvPr/>
        </p:nvSpPr>
        <p:spPr bwMode="auto">
          <a:xfrm>
            <a:off x="7004050" y="2560638"/>
            <a:ext cx="1006475" cy="584200"/>
          </a:xfrm>
          <a:prstGeom prst="rect">
            <a:avLst/>
          </a:prstGeom>
          <a:noFill/>
          <a:ln w="12700">
            <a:noFill/>
            <a:miter lim="800000"/>
            <a:headEnd type="none" w="sm" len="sm"/>
            <a:tailEnd type="none" w="sm" len="sm"/>
          </a:ln>
        </p:spPr>
        <p:txBody>
          <a:bodyPr wrap="none">
            <a:prstTxWarp prst="textNoShape">
              <a:avLst/>
            </a:prstTxWarp>
            <a:spAutoFit/>
          </a:bodyPr>
          <a:lstStyle/>
          <a:p>
            <a:r>
              <a:rPr lang="de-DE" sz="1600"/>
              <a:t>24 weeks,</a:t>
            </a:r>
            <a:br>
              <a:rPr lang="de-DE" sz="1600"/>
            </a:br>
            <a:r>
              <a:rPr lang="de-DE" sz="1600">
                <a:sym typeface="Symbol" pitchFamily="1" charset="2"/>
              </a:rPr>
              <a:t>75 g</a:t>
            </a:r>
          </a:p>
        </p:txBody>
      </p:sp>
      <p:sp>
        <p:nvSpPr>
          <p:cNvPr id="39947" name="Text Box 27"/>
          <p:cNvSpPr txBox="1">
            <a:spLocks noChangeArrowheads="1"/>
          </p:cNvSpPr>
          <p:nvPr/>
        </p:nvSpPr>
        <p:spPr bwMode="auto">
          <a:xfrm>
            <a:off x="7546975" y="5295900"/>
            <a:ext cx="1004888" cy="584200"/>
          </a:xfrm>
          <a:prstGeom prst="rect">
            <a:avLst/>
          </a:prstGeom>
          <a:noFill/>
          <a:ln w="12700">
            <a:noFill/>
            <a:miter lim="800000"/>
            <a:headEnd type="none" w="sm" len="sm"/>
            <a:tailEnd type="none" w="sm" len="sm"/>
          </a:ln>
        </p:spPr>
        <p:txBody>
          <a:bodyPr wrap="none">
            <a:prstTxWarp prst="textNoShape">
              <a:avLst/>
            </a:prstTxWarp>
            <a:spAutoFit/>
          </a:bodyPr>
          <a:lstStyle/>
          <a:p>
            <a:r>
              <a:rPr lang="de-DE" sz="1600"/>
              <a:t>40 weeks,</a:t>
            </a:r>
            <a:br>
              <a:rPr lang="de-DE" sz="1600"/>
            </a:br>
            <a:r>
              <a:rPr lang="de-DE" sz="1600">
                <a:sym typeface="Symbol" pitchFamily="1" charset="2"/>
              </a:rPr>
              <a:t>400 g</a:t>
            </a:r>
          </a:p>
        </p:txBody>
      </p:sp>
      <p:sp>
        <p:nvSpPr>
          <p:cNvPr id="39948" name="Rectangle 6"/>
          <p:cNvSpPr>
            <a:spLocks noChangeArrowheads="1"/>
          </p:cNvSpPr>
          <p:nvPr/>
        </p:nvSpPr>
        <p:spPr bwMode="auto">
          <a:xfrm rot="-5400000">
            <a:off x="-1249362" y="3344863"/>
            <a:ext cx="2797175" cy="276225"/>
          </a:xfrm>
          <a:prstGeom prst="rect">
            <a:avLst/>
          </a:prstGeom>
          <a:noFill/>
          <a:ln w="9525">
            <a:noFill/>
            <a:miter lim="800000"/>
            <a:headEnd/>
            <a:tailEnd/>
          </a:ln>
        </p:spPr>
        <p:txBody>
          <a:bodyPr wrap="none" lIns="0" tIns="0" rIns="0" bIns="0">
            <a:prstTxWarp prst="textNoShape">
              <a:avLst/>
            </a:prstTxWarp>
            <a:spAutoFit/>
          </a:bodyPr>
          <a:lstStyle/>
          <a:p>
            <a:pPr>
              <a:spcBef>
                <a:spcPct val="50000"/>
              </a:spcBef>
            </a:pPr>
            <a:r>
              <a:rPr lang="en-US" sz="1800">
                <a:sym typeface="Symbol" pitchFamily="1" charset="2"/>
              </a:rPr>
              <a:t></a:t>
            </a:r>
            <a:r>
              <a:rPr lang="en-US" sz="1800"/>
              <a:t>-3 LCPUFA, </a:t>
            </a:r>
            <a:r>
              <a:rPr lang="en-US" sz="1800">
                <a:sym typeface="Symbol" pitchFamily="1" charset="2"/>
              </a:rPr>
              <a:t></a:t>
            </a:r>
            <a:r>
              <a:rPr lang="en-US" sz="1800"/>
              <a:t>mol/forebrain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28638" y="393700"/>
            <a:ext cx="7772400" cy="914400"/>
          </a:xfrm>
        </p:spPr>
        <p:txBody>
          <a:bodyPr>
            <a:noAutofit/>
          </a:bodyPr>
          <a:lstStyle/>
          <a:p>
            <a:r>
              <a:rPr lang="it-IT" sz="2000" b="1" i="1">
                <a:solidFill>
                  <a:srgbClr val="FFFF00"/>
                </a:solidFill>
              </a:rPr>
              <a:t>LC-PUFA</a:t>
            </a:r>
            <a:r>
              <a:rPr lang="it-IT" sz="2000" i="1">
                <a:solidFill>
                  <a:schemeClr val="bg1"/>
                </a:solidFill>
              </a:rPr>
              <a:t>: </a:t>
            </a:r>
            <a:r>
              <a:rPr lang="it-IT" sz="2000">
                <a:solidFill>
                  <a:schemeClr val="bg1"/>
                </a:solidFill>
                <a:ea typeface="ＭＳ Ｐゴシック" charset="0"/>
                <a:cs typeface="Georgia" charset="0"/>
              </a:rPr>
              <a:t>different </a:t>
            </a:r>
            <a:r>
              <a:rPr lang="en-US" sz="2000">
                <a:solidFill>
                  <a:schemeClr val="bg1"/>
                </a:solidFill>
                <a:ea typeface="ＭＳ Ｐゴシック" charset="0"/>
                <a:cs typeface="Georgia" charset="0"/>
              </a:rPr>
              <a:t>FA profile in fetal compared with maternal circulation → higher proportions of LC-PUFAs to </a:t>
            </a:r>
            <a:r>
              <a:rPr lang="it-IT" sz="2000">
                <a:solidFill>
                  <a:schemeClr val="bg1"/>
                </a:solidFill>
                <a:ea typeface="ＭＳ Ｐゴシック" charset="0"/>
                <a:cs typeface="Georgia" charset="0"/>
              </a:rPr>
              <a:t>support CNS development: </a:t>
            </a:r>
            <a:r>
              <a:rPr lang="en-US" sz="2800" b="1" i="1">
                <a:solidFill>
                  <a:srgbClr val="FFFF00"/>
                </a:solidFill>
                <a:ea typeface="ＭＳ Ｐゴシック" charset="0"/>
                <a:cs typeface="Georgia" charset="0"/>
              </a:rPr>
              <a:t>biomagnification</a:t>
            </a:r>
            <a:r>
              <a:rPr lang="en-US" sz="2000" b="1">
                <a:solidFill>
                  <a:schemeClr val="bg1"/>
                </a:solidFill>
                <a:ea typeface="ＭＳ Ｐゴシック" charset="0"/>
                <a:cs typeface="Georgia" charset="0"/>
              </a:rPr>
              <a:t/>
            </a:r>
            <a:br>
              <a:rPr lang="en-US" sz="2000" b="1">
                <a:solidFill>
                  <a:schemeClr val="bg1"/>
                </a:solidFill>
                <a:ea typeface="ＭＳ Ｐゴシック" charset="0"/>
                <a:cs typeface="Georgia" charset="0"/>
              </a:rPr>
            </a:br>
            <a:endParaRPr lang="it-IT" sz="2000" i="1">
              <a:solidFill>
                <a:schemeClr val="bg1"/>
              </a:solidFill>
            </a:endParaRPr>
          </a:p>
        </p:txBody>
      </p:sp>
      <p:graphicFrame>
        <p:nvGraphicFramePr>
          <p:cNvPr id="91139" name="Object 3"/>
          <p:cNvGraphicFramePr>
            <a:graphicFrameLocks noGrp="1"/>
          </p:cNvGraphicFramePr>
          <p:nvPr>
            <p:ph type="chart" idx="1"/>
            <p:extLst>
              <p:ext uri="{D42A27DB-BD31-4B8C-83A1-F6EECF244321}">
                <p14:modId xmlns:p14="http://schemas.microsoft.com/office/powerpoint/2010/main" val="2969056251"/>
              </p:ext>
            </p:extLst>
          </p:nvPr>
        </p:nvGraphicFramePr>
        <p:xfrm>
          <a:off x="715963" y="1181100"/>
          <a:ext cx="7086600" cy="2514600"/>
        </p:xfrm>
        <a:graphic>
          <a:graphicData uri="http://schemas.openxmlformats.org/presentationml/2006/ole">
            <mc:AlternateContent xmlns:mc="http://schemas.openxmlformats.org/markup-compatibility/2006">
              <mc:Choice xmlns:v="urn:schemas-microsoft-com:vml" Requires="v">
                <p:oleObj spid="_x0000_s1029" name="Grafico" r:id="rId3" imgW="7772400" imgH="4114800" progId="MSGraph.Chart.8">
                  <p:embed followColorScheme="full"/>
                </p:oleObj>
              </mc:Choice>
              <mc:Fallback>
                <p:oleObj name="Grafico" r:id="rId3" imgW="7772400" imgH="4114800" progId="MSGraph.Chart.8">
                  <p:embed followColorScheme="full"/>
                  <p:pic>
                    <p:nvPicPr>
                      <p:cNvPr id="0" name=""/>
                      <p:cNvPicPr>
                        <a:picLocks noChangeArrowheads="1"/>
                      </p:cNvPicPr>
                      <p:nvPr/>
                    </p:nvPicPr>
                    <p:blipFill>
                      <a:blip r:embed="rId4"/>
                      <a:srcRect/>
                      <a:stretch>
                        <a:fillRect/>
                      </a:stretch>
                    </p:blipFill>
                    <p:spPr bwMode="auto">
                      <a:xfrm>
                        <a:off x="715963" y="1181100"/>
                        <a:ext cx="7086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0" name="Text Box 4"/>
          <p:cNvSpPr txBox="1">
            <a:spLocks noChangeArrowheads="1"/>
          </p:cNvSpPr>
          <p:nvPr/>
        </p:nvSpPr>
        <p:spPr bwMode="auto">
          <a:xfrm>
            <a:off x="1612900" y="56769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1"/>
                </a:solidFill>
              </a:rPr>
              <a:t>M           F</a:t>
            </a:r>
          </a:p>
        </p:txBody>
      </p:sp>
      <p:sp>
        <p:nvSpPr>
          <p:cNvPr id="91141" name="Text Box 5"/>
          <p:cNvSpPr txBox="1">
            <a:spLocks noChangeArrowheads="1"/>
          </p:cNvSpPr>
          <p:nvPr/>
        </p:nvSpPr>
        <p:spPr bwMode="auto">
          <a:xfrm>
            <a:off x="5499100" y="5448300"/>
            <a:ext cx="1997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91142" name="Text Box 6"/>
          <p:cNvSpPr txBox="1">
            <a:spLocks noChangeArrowheads="1"/>
          </p:cNvSpPr>
          <p:nvPr/>
        </p:nvSpPr>
        <p:spPr bwMode="auto">
          <a:xfrm>
            <a:off x="4813300" y="56769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1"/>
                </a:solidFill>
              </a:rPr>
              <a:t>   M           F </a:t>
            </a:r>
          </a:p>
        </p:txBody>
      </p:sp>
      <p:graphicFrame>
        <p:nvGraphicFramePr>
          <p:cNvPr id="91143" name="Object 7"/>
          <p:cNvGraphicFramePr>
            <a:graphicFrameLocks/>
          </p:cNvGraphicFramePr>
          <p:nvPr>
            <p:extLst>
              <p:ext uri="{D42A27DB-BD31-4B8C-83A1-F6EECF244321}">
                <p14:modId xmlns:p14="http://schemas.microsoft.com/office/powerpoint/2010/main" val="971134975"/>
              </p:ext>
            </p:extLst>
          </p:nvPr>
        </p:nvGraphicFramePr>
        <p:xfrm>
          <a:off x="852488" y="3771900"/>
          <a:ext cx="6700837" cy="2590800"/>
        </p:xfrm>
        <a:graphic>
          <a:graphicData uri="http://schemas.openxmlformats.org/presentationml/2006/ole">
            <mc:AlternateContent xmlns:mc="http://schemas.openxmlformats.org/markup-compatibility/2006">
              <mc:Choice xmlns:v="urn:schemas-microsoft-com:vml" Requires="v">
                <p:oleObj spid="_x0000_s1030" name="Grafico" r:id="rId5" imgW="7747000" imgH="4114800" progId="MSGraph.Chart.8">
                  <p:embed followColorScheme="full"/>
                </p:oleObj>
              </mc:Choice>
              <mc:Fallback>
                <p:oleObj name="Grafico" r:id="rId5" imgW="7747000" imgH="4114800" progId="MSGraph.Chart.8">
                  <p:embed followColorScheme="full"/>
                  <p:pic>
                    <p:nvPicPr>
                      <p:cNvPr id="0" name=""/>
                      <p:cNvPicPr>
                        <a:picLocks noChangeArrowheads="1"/>
                      </p:cNvPicPr>
                      <p:nvPr/>
                    </p:nvPicPr>
                    <p:blipFill>
                      <a:blip r:embed="rId6"/>
                      <a:srcRect/>
                      <a:stretch>
                        <a:fillRect/>
                      </a:stretch>
                    </p:blipFill>
                    <p:spPr bwMode="auto">
                      <a:xfrm>
                        <a:off x="852488" y="3771900"/>
                        <a:ext cx="67008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4" name="Text Box 8"/>
          <p:cNvSpPr txBox="1">
            <a:spLocks noChangeArrowheads="1"/>
          </p:cNvSpPr>
          <p:nvPr/>
        </p:nvSpPr>
        <p:spPr bwMode="auto">
          <a:xfrm>
            <a:off x="38100" y="4425950"/>
            <a:ext cx="881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3600" b="1" i="1">
                <a:solidFill>
                  <a:schemeClr val="bg1"/>
                </a:solidFill>
              </a:rPr>
              <a:t>n</a:t>
            </a:r>
            <a:r>
              <a:rPr lang="it-IT" sz="3600" b="1">
                <a:solidFill>
                  <a:schemeClr val="bg1"/>
                </a:solidFill>
              </a:rPr>
              <a:t>-6</a:t>
            </a:r>
            <a:endParaRPr lang="it-IT">
              <a:solidFill>
                <a:schemeClr val="bg1"/>
              </a:solidFill>
            </a:endParaRPr>
          </a:p>
        </p:txBody>
      </p:sp>
      <p:sp>
        <p:nvSpPr>
          <p:cNvPr id="91145" name="Text Box 9"/>
          <p:cNvSpPr txBox="1">
            <a:spLocks noChangeArrowheads="1"/>
          </p:cNvSpPr>
          <p:nvPr/>
        </p:nvSpPr>
        <p:spPr bwMode="auto">
          <a:xfrm>
            <a:off x="2341563" y="40767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1"/>
                </a:solidFill>
              </a:rPr>
              <a:t>***</a:t>
            </a:r>
          </a:p>
        </p:txBody>
      </p:sp>
      <p:sp>
        <p:nvSpPr>
          <p:cNvPr id="91146" name="Text Box 10"/>
          <p:cNvSpPr txBox="1">
            <a:spLocks noChangeArrowheads="1"/>
          </p:cNvSpPr>
          <p:nvPr/>
        </p:nvSpPr>
        <p:spPr bwMode="auto">
          <a:xfrm>
            <a:off x="5321300" y="40767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1"/>
                </a:solidFill>
              </a:rPr>
              <a:t>***</a:t>
            </a:r>
          </a:p>
        </p:txBody>
      </p:sp>
      <p:sp>
        <p:nvSpPr>
          <p:cNvPr id="91147" name="Text Box 11"/>
          <p:cNvSpPr txBox="1">
            <a:spLocks noChangeArrowheads="1"/>
          </p:cNvSpPr>
          <p:nvPr/>
        </p:nvSpPr>
        <p:spPr bwMode="auto">
          <a:xfrm>
            <a:off x="2374900" y="14859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1"/>
                </a:solidFill>
              </a:rPr>
              <a:t>***</a:t>
            </a:r>
          </a:p>
        </p:txBody>
      </p:sp>
      <p:sp>
        <p:nvSpPr>
          <p:cNvPr id="91148" name="Text Box 12"/>
          <p:cNvSpPr txBox="1">
            <a:spLocks noChangeArrowheads="1"/>
          </p:cNvSpPr>
          <p:nvPr/>
        </p:nvSpPr>
        <p:spPr bwMode="auto">
          <a:xfrm>
            <a:off x="5253038" y="14859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a:solidFill>
                  <a:schemeClr val="bg1"/>
                </a:solidFill>
              </a:rPr>
              <a:t>***</a:t>
            </a:r>
          </a:p>
        </p:txBody>
      </p:sp>
      <p:sp>
        <p:nvSpPr>
          <p:cNvPr id="91149" name="Text Box 13"/>
          <p:cNvSpPr txBox="1">
            <a:spLocks noChangeArrowheads="1"/>
          </p:cNvSpPr>
          <p:nvPr/>
        </p:nvSpPr>
        <p:spPr bwMode="auto">
          <a:xfrm>
            <a:off x="5321300" y="605790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i="1">
                <a:solidFill>
                  <a:schemeClr val="bg1"/>
                </a:solidFill>
              </a:rPr>
              <a:t>AA</a:t>
            </a:r>
          </a:p>
        </p:txBody>
      </p:sp>
      <p:sp>
        <p:nvSpPr>
          <p:cNvPr id="91150" name="Text Box 14"/>
          <p:cNvSpPr txBox="1">
            <a:spLocks noChangeArrowheads="1"/>
          </p:cNvSpPr>
          <p:nvPr/>
        </p:nvSpPr>
        <p:spPr bwMode="auto">
          <a:xfrm>
            <a:off x="2001838" y="6057900"/>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i="1">
                <a:solidFill>
                  <a:schemeClr val="bg1"/>
                </a:solidFill>
                <a:sym typeface="Symbol" charset="0"/>
              </a:rPr>
              <a:t>LA</a:t>
            </a:r>
            <a:endParaRPr lang="it-IT" i="1">
              <a:solidFill>
                <a:schemeClr val="bg1"/>
              </a:solidFill>
            </a:endParaRPr>
          </a:p>
        </p:txBody>
      </p:sp>
      <p:sp>
        <p:nvSpPr>
          <p:cNvPr id="91151" name="Text Box 15"/>
          <p:cNvSpPr txBox="1">
            <a:spLocks noChangeArrowheads="1"/>
          </p:cNvSpPr>
          <p:nvPr/>
        </p:nvSpPr>
        <p:spPr bwMode="auto">
          <a:xfrm>
            <a:off x="5253038" y="3390900"/>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i="1">
                <a:solidFill>
                  <a:schemeClr val="bg1"/>
                </a:solidFill>
              </a:rPr>
              <a:t>DHA</a:t>
            </a:r>
          </a:p>
        </p:txBody>
      </p:sp>
      <p:sp>
        <p:nvSpPr>
          <p:cNvPr id="91152" name="Text Box 16"/>
          <p:cNvSpPr txBox="1">
            <a:spLocks noChangeArrowheads="1"/>
          </p:cNvSpPr>
          <p:nvPr/>
        </p:nvSpPr>
        <p:spPr bwMode="auto">
          <a:xfrm>
            <a:off x="2070100" y="3390900"/>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b="1" i="1">
                <a:solidFill>
                  <a:schemeClr val="bg1"/>
                </a:solidFill>
                <a:sym typeface="Symbol" charset="0"/>
              </a:rPr>
              <a:t>-LN</a:t>
            </a:r>
            <a:endParaRPr lang="it-IT" i="1">
              <a:solidFill>
                <a:schemeClr val="bg1"/>
              </a:solidFill>
            </a:endParaRPr>
          </a:p>
        </p:txBody>
      </p:sp>
      <p:sp>
        <p:nvSpPr>
          <p:cNvPr id="91153" name="Text Box 17"/>
          <p:cNvSpPr txBox="1">
            <a:spLocks noChangeArrowheads="1"/>
          </p:cNvSpPr>
          <p:nvPr/>
        </p:nvSpPr>
        <p:spPr bwMode="auto">
          <a:xfrm>
            <a:off x="12700" y="160655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3600" b="1" i="1">
                <a:solidFill>
                  <a:schemeClr val="bg1"/>
                </a:solidFill>
              </a:rPr>
              <a:t>n</a:t>
            </a:r>
            <a:r>
              <a:rPr lang="it-IT" sz="3600" b="1">
                <a:solidFill>
                  <a:schemeClr val="bg1"/>
                </a:solidFill>
              </a:rPr>
              <a:t>-3</a:t>
            </a:r>
            <a:endParaRPr lang="it-IT" sz="3600">
              <a:solidFill>
                <a:schemeClr val="bg1"/>
              </a:solidFill>
            </a:endParaRPr>
          </a:p>
        </p:txBody>
      </p:sp>
      <p:sp>
        <p:nvSpPr>
          <p:cNvPr id="91154" name="Text Box 18"/>
          <p:cNvSpPr txBox="1">
            <a:spLocks noChangeArrowheads="1"/>
          </p:cNvSpPr>
          <p:nvPr/>
        </p:nvSpPr>
        <p:spPr bwMode="auto">
          <a:xfrm>
            <a:off x="5097463" y="6423025"/>
            <a:ext cx="32929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2000" b="1" i="1">
                <a:solidFill>
                  <a:schemeClr val="bg1"/>
                </a:solidFill>
                <a:effectLst>
                  <a:outerShdw blurRad="38100" dist="38100" dir="2700000" algn="tl">
                    <a:srgbClr val="000000"/>
                  </a:outerShdw>
                </a:effectLst>
              </a:rPr>
              <a:t>Cetin et al, Pediatr Res, 2002</a:t>
            </a:r>
            <a:endParaRPr lang="it-IT" b="1" i="1">
              <a:solidFill>
                <a:schemeClr val="bg1"/>
              </a:solidFill>
              <a:effectLst>
                <a:outerShdw blurRad="38100" dist="38100" dir="2700000" algn="tl">
                  <a:srgbClr val="000000"/>
                </a:outerShdw>
              </a:effectLst>
            </a:endParaRPr>
          </a:p>
        </p:txBody>
      </p:sp>
      <p:sp>
        <p:nvSpPr>
          <p:cNvPr id="2" name="CasellaDiTesto 1"/>
          <p:cNvSpPr txBox="1"/>
          <p:nvPr/>
        </p:nvSpPr>
        <p:spPr>
          <a:xfrm>
            <a:off x="1854200" y="5156200"/>
            <a:ext cx="382023" cy="369332"/>
          </a:xfrm>
          <a:prstGeom prst="rect">
            <a:avLst/>
          </a:prstGeom>
          <a:noFill/>
        </p:spPr>
        <p:txBody>
          <a:bodyPr wrap="none" rtlCol="0">
            <a:spAutoFit/>
          </a:bodyPr>
          <a:lstStyle/>
          <a:p>
            <a:r>
              <a:rPr lang="it-IT"/>
              <a:t>M</a:t>
            </a:r>
          </a:p>
        </p:txBody>
      </p:sp>
      <p:sp>
        <p:nvSpPr>
          <p:cNvPr id="20" name="CasellaDiTesto 19"/>
          <p:cNvSpPr txBox="1"/>
          <p:nvPr/>
        </p:nvSpPr>
        <p:spPr>
          <a:xfrm>
            <a:off x="5062026" y="5752068"/>
            <a:ext cx="382023" cy="369332"/>
          </a:xfrm>
          <a:prstGeom prst="rect">
            <a:avLst/>
          </a:prstGeom>
          <a:noFill/>
        </p:spPr>
        <p:txBody>
          <a:bodyPr wrap="none" rtlCol="0">
            <a:spAutoFit/>
          </a:bodyPr>
          <a:lstStyle/>
          <a:p>
            <a:r>
              <a:rPr lang="it-IT"/>
              <a:t>M</a:t>
            </a:r>
          </a:p>
        </p:txBody>
      </p:sp>
      <p:sp>
        <p:nvSpPr>
          <p:cNvPr id="21" name="CasellaDiTesto 20"/>
          <p:cNvSpPr txBox="1"/>
          <p:nvPr/>
        </p:nvSpPr>
        <p:spPr>
          <a:xfrm>
            <a:off x="1853688" y="2704068"/>
            <a:ext cx="382023" cy="369332"/>
          </a:xfrm>
          <a:prstGeom prst="rect">
            <a:avLst/>
          </a:prstGeom>
          <a:noFill/>
        </p:spPr>
        <p:txBody>
          <a:bodyPr wrap="none" rtlCol="0">
            <a:spAutoFit/>
          </a:bodyPr>
          <a:lstStyle/>
          <a:p>
            <a:r>
              <a:rPr lang="it-IT"/>
              <a:t>M</a:t>
            </a:r>
          </a:p>
        </p:txBody>
      </p:sp>
      <p:sp>
        <p:nvSpPr>
          <p:cNvPr id="22" name="CasellaDiTesto 21"/>
          <p:cNvSpPr txBox="1"/>
          <p:nvPr/>
        </p:nvSpPr>
        <p:spPr>
          <a:xfrm>
            <a:off x="5062026" y="2856468"/>
            <a:ext cx="382023" cy="369332"/>
          </a:xfrm>
          <a:prstGeom prst="rect">
            <a:avLst/>
          </a:prstGeom>
          <a:noFill/>
        </p:spPr>
        <p:txBody>
          <a:bodyPr wrap="none" rtlCol="0">
            <a:spAutoFit/>
          </a:bodyPr>
          <a:lstStyle/>
          <a:p>
            <a:r>
              <a:rPr lang="it-IT"/>
              <a:t>M</a:t>
            </a:r>
          </a:p>
        </p:txBody>
      </p:sp>
      <p:sp>
        <p:nvSpPr>
          <p:cNvPr id="23" name="CasellaDiTesto 22"/>
          <p:cNvSpPr txBox="1"/>
          <p:nvPr/>
        </p:nvSpPr>
        <p:spPr>
          <a:xfrm>
            <a:off x="6019288" y="2691368"/>
            <a:ext cx="290727" cy="369332"/>
          </a:xfrm>
          <a:prstGeom prst="rect">
            <a:avLst/>
          </a:prstGeom>
          <a:noFill/>
        </p:spPr>
        <p:txBody>
          <a:bodyPr wrap="none" rtlCol="0">
            <a:spAutoFit/>
          </a:bodyPr>
          <a:lstStyle/>
          <a:p>
            <a:r>
              <a:rPr lang="it-IT">
                <a:solidFill>
                  <a:schemeClr val="bg1"/>
                </a:solidFill>
              </a:rPr>
              <a:t>F</a:t>
            </a:r>
          </a:p>
        </p:txBody>
      </p:sp>
      <p:sp>
        <p:nvSpPr>
          <p:cNvPr id="24" name="CasellaDiTesto 23"/>
          <p:cNvSpPr txBox="1"/>
          <p:nvPr/>
        </p:nvSpPr>
        <p:spPr>
          <a:xfrm>
            <a:off x="2770874" y="3073400"/>
            <a:ext cx="290727" cy="369332"/>
          </a:xfrm>
          <a:prstGeom prst="rect">
            <a:avLst/>
          </a:prstGeom>
          <a:noFill/>
        </p:spPr>
        <p:txBody>
          <a:bodyPr wrap="none" rtlCol="0">
            <a:spAutoFit/>
          </a:bodyPr>
          <a:lstStyle/>
          <a:p>
            <a:r>
              <a:rPr lang="it-IT">
                <a:solidFill>
                  <a:srgbClr val="FFFFFF"/>
                </a:solidFill>
              </a:rPr>
              <a:t>F</a:t>
            </a:r>
          </a:p>
        </p:txBody>
      </p:sp>
      <p:sp>
        <p:nvSpPr>
          <p:cNvPr id="25" name="CasellaDiTesto 24"/>
          <p:cNvSpPr txBox="1"/>
          <p:nvPr/>
        </p:nvSpPr>
        <p:spPr>
          <a:xfrm>
            <a:off x="2693773" y="5688568"/>
            <a:ext cx="290727" cy="369332"/>
          </a:xfrm>
          <a:prstGeom prst="rect">
            <a:avLst/>
          </a:prstGeom>
          <a:noFill/>
        </p:spPr>
        <p:txBody>
          <a:bodyPr wrap="none" rtlCol="0">
            <a:spAutoFit/>
          </a:bodyPr>
          <a:lstStyle/>
          <a:p>
            <a:r>
              <a:rPr lang="it-IT">
                <a:solidFill>
                  <a:srgbClr val="FFFFFF"/>
                </a:solidFill>
              </a:rPr>
              <a:t>F</a:t>
            </a:r>
          </a:p>
        </p:txBody>
      </p:sp>
      <p:sp>
        <p:nvSpPr>
          <p:cNvPr id="26" name="CasellaDiTesto 25"/>
          <p:cNvSpPr txBox="1"/>
          <p:nvPr/>
        </p:nvSpPr>
        <p:spPr>
          <a:xfrm>
            <a:off x="6075751" y="5567402"/>
            <a:ext cx="290727" cy="369332"/>
          </a:xfrm>
          <a:prstGeom prst="rect">
            <a:avLst/>
          </a:prstGeom>
          <a:noFill/>
        </p:spPr>
        <p:txBody>
          <a:bodyPr wrap="none" rtlCol="0">
            <a:spAutoFit/>
          </a:bodyPr>
          <a:lstStyle/>
          <a:p>
            <a:r>
              <a:rPr lang="it-IT">
                <a:solidFill>
                  <a:srgbClr val="FFFFFF"/>
                </a:solidFill>
              </a:rPr>
              <a:t>F</a:t>
            </a:r>
          </a:p>
        </p:txBody>
      </p:sp>
    </p:spTree>
    <p:extLst>
      <p:ext uri="{BB962C8B-B14F-4D97-AF65-F5344CB8AC3E}">
        <p14:creationId xmlns:p14="http://schemas.microsoft.com/office/powerpoint/2010/main" val="12450597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477844"/>
            <a:ext cx="9144000" cy="600649"/>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 name="Segnaposto contenuto 2"/>
          <p:cNvSpPr>
            <a:spLocks noGrp="1"/>
          </p:cNvSpPr>
          <p:nvPr>
            <p:ph idx="1"/>
          </p:nvPr>
        </p:nvSpPr>
        <p:spPr>
          <a:xfrm>
            <a:off x="356613" y="1458255"/>
            <a:ext cx="8229600" cy="4856086"/>
          </a:xfrm>
        </p:spPr>
        <p:txBody>
          <a:bodyPr>
            <a:normAutofit fontScale="92500" lnSpcReduction="10000"/>
          </a:bodyPr>
          <a:lstStyle/>
          <a:p>
            <a:r>
              <a:rPr lang="it-IT" sz="4800" dirty="0" smtClean="0">
                <a:solidFill>
                  <a:srgbClr val="000090"/>
                </a:solidFill>
              </a:rPr>
              <a:t>PROGRAMMING in PREGNANCY </a:t>
            </a:r>
          </a:p>
          <a:p>
            <a:r>
              <a:rPr lang="it-IT" sz="4800" dirty="0" smtClean="0">
                <a:solidFill>
                  <a:srgbClr val="000090"/>
                </a:solidFill>
              </a:rPr>
              <a:t>NUTRITIONAL PHENOTYPE OF PREGNANCY</a:t>
            </a:r>
          </a:p>
          <a:p>
            <a:r>
              <a:rPr lang="it-IT" sz="4400" dirty="0">
                <a:solidFill>
                  <a:srgbClr val="000090"/>
                </a:solidFill>
              </a:rPr>
              <a:t>PLACENTA and FETAL NUTRIENTS</a:t>
            </a:r>
          </a:p>
          <a:p>
            <a:r>
              <a:rPr lang="it-IT" sz="4400" b="1" dirty="0">
                <a:solidFill>
                  <a:srgbClr val="000090"/>
                </a:solidFill>
              </a:rPr>
              <a:t>IUGR</a:t>
            </a:r>
            <a:endParaRPr lang="it-IT" sz="4400" b="1"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endParaRPr lang="it-IT" dirty="0">
              <a:solidFill>
                <a:srgbClr val="000090"/>
              </a:solidFill>
            </a:endParaRPr>
          </a:p>
        </p:txBody>
      </p:sp>
      <p:sp>
        <p:nvSpPr>
          <p:cNvPr id="2" name="Titolo 1"/>
          <p:cNvSpPr>
            <a:spLocks noGrp="1"/>
          </p:cNvSpPr>
          <p:nvPr>
            <p:ph type="title"/>
          </p:nvPr>
        </p:nvSpPr>
        <p:spPr>
          <a:xfrm>
            <a:off x="846960" y="276650"/>
            <a:ext cx="8229600" cy="877293"/>
          </a:xfrm>
        </p:spPr>
        <p:txBody>
          <a:bodyPr/>
          <a:lstStyle/>
          <a:p>
            <a:pPr algn="r"/>
            <a:r>
              <a:rPr lang="it-IT" b="1" dirty="0" smtClean="0">
                <a:solidFill>
                  <a:schemeClr val="bg1"/>
                </a:solidFill>
              </a:rPr>
              <a:t>OUTLINE</a:t>
            </a:r>
            <a:endParaRPr lang="it-IT" b="1" dirty="0">
              <a:solidFill>
                <a:schemeClr val="bg1"/>
              </a:solidFill>
            </a:endParaRPr>
          </a:p>
        </p:txBody>
      </p:sp>
    </p:spTree>
    <p:extLst>
      <p:ext uri="{BB962C8B-B14F-4D97-AF65-F5344CB8AC3E}">
        <p14:creationId xmlns:p14="http://schemas.microsoft.com/office/powerpoint/2010/main" val="1680320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451644"/>
            <a:ext cx="41656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CasellaDiTesto 11"/>
          <p:cNvSpPr txBox="1">
            <a:spLocks noChangeArrowheads="1"/>
          </p:cNvSpPr>
          <p:nvPr/>
        </p:nvSpPr>
        <p:spPr bwMode="auto">
          <a:xfrm>
            <a:off x="3802063" y="6532563"/>
            <a:ext cx="5137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it-IT" sz="1400"/>
              <a:t>Cetin et al., Curr Opin Clin Nutr Metab Care, 2013</a:t>
            </a:r>
          </a:p>
        </p:txBody>
      </p:sp>
      <p:grpSp>
        <p:nvGrpSpPr>
          <p:cNvPr id="28675" name="Gruppo 10"/>
          <p:cNvGrpSpPr>
            <a:grpSpLocks/>
          </p:cNvGrpSpPr>
          <p:nvPr/>
        </p:nvGrpSpPr>
        <p:grpSpPr bwMode="auto">
          <a:xfrm>
            <a:off x="955675" y="1681163"/>
            <a:ext cx="7232650" cy="4851400"/>
            <a:chOff x="1210733" y="1613788"/>
            <a:chExt cx="6722534" cy="4652902"/>
          </a:xfrm>
        </p:grpSpPr>
        <p:pic>
          <p:nvPicPr>
            <p:cNvPr id="28680" name="Immagine 6"/>
            <p:cNvPicPr>
              <a:picLocks noChangeAspect="1"/>
            </p:cNvPicPr>
            <p:nvPr/>
          </p:nvPicPr>
          <p:blipFill>
            <a:blip r:embed="rId3">
              <a:extLst>
                <a:ext uri="{28A0092B-C50C-407E-A947-70E740481C1C}">
                  <a14:useLocalDpi xmlns:a14="http://schemas.microsoft.com/office/drawing/2010/main" val="0"/>
                </a:ext>
              </a:extLst>
            </a:blip>
            <a:srcRect b="4056"/>
            <a:stretch>
              <a:fillRect/>
            </a:stretch>
          </p:blipFill>
          <p:spPr bwMode="auto">
            <a:xfrm>
              <a:off x="1210733" y="1613788"/>
              <a:ext cx="6722534" cy="465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tangolo 17"/>
            <p:cNvSpPr/>
            <p:nvPr/>
          </p:nvSpPr>
          <p:spPr>
            <a:xfrm>
              <a:off x="3953752" y="1878711"/>
              <a:ext cx="1189281" cy="325825"/>
            </a:xfrm>
            <a:prstGeom prst="rect">
              <a:avLst/>
            </a:prstGeom>
            <a:noFill/>
            <a:ln w="57150" cmpd="sng">
              <a:solidFill>
                <a:srgbClr val="C050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19" name="Rettangolo 18"/>
            <p:cNvSpPr/>
            <p:nvPr/>
          </p:nvSpPr>
          <p:spPr>
            <a:xfrm>
              <a:off x="3360587" y="5756636"/>
              <a:ext cx="2346099" cy="324303"/>
            </a:xfrm>
            <a:prstGeom prst="rect">
              <a:avLst/>
            </a:prstGeom>
            <a:noFill/>
            <a:ln w="57150" cmpd="sng">
              <a:solidFill>
                <a:srgbClr val="C050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8" name="Freccia destra 7"/>
            <p:cNvSpPr/>
            <p:nvPr/>
          </p:nvSpPr>
          <p:spPr>
            <a:xfrm>
              <a:off x="4130816" y="4995363"/>
              <a:ext cx="475122" cy="202499"/>
            </a:xfrm>
            <a:prstGeom prst="rightArrow">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20" name="Rettangolo 19"/>
            <p:cNvSpPr/>
            <p:nvPr/>
          </p:nvSpPr>
          <p:spPr>
            <a:xfrm>
              <a:off x="4605938" y="4975571"/>
              <a:ext cx="1372247" cy="179660"/>
            </a:xfrm>
            <a:prstGeom prst="rect">
              <a:avLst/>
            </a:prstGeom>
            <a:noFill/>
            <a:ln w="3175" cmpd="sng">
              <a:solidFill>
                <a:srgbClr val="C050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grpSp>
      <p:sp>
        <p:nvSpPr>
          <p:cNvPr id="28676" name="CasellaDiTesto 20"/>
          <p:cNvSpPr txBox="1">
            <a:spLocks noChangeArrowheads="1"/>
          </p:cNvSpPr>
          <p:nvPr/>
        </p:nvSpPr>
        <p:spPr bwMode="auto">
          <a:xfrm>
            <a:off x="2638425" y="62706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it-IT" sz="1800"/>
          </a:p>
        </p:txBody>
      </p:sp>
    </p:spTree>
    <p:extLst>
      <p:ext uri="{BB962C8B-B14F-4D97-AF65-F5344CB8AC3E}">
        <p14:creationId xmlns:p14="http://schemas.microsoft.com/office/powerpoint/2010/main" val="33463601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6115050"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CasellaDiTesto 2"/>
          <p:cNvSpPr txBox="1">
            <a:spLocks noChangeArrowheads="1"/>
          </p:cNvSpPr>
          <p:nvPr/>
        </p:nvSpPr>
        <p:spPr bwMode="auto">
          <a:xfrm>
            <a:off x="533400" y="76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a:latin typeface="Georgia" charset="0"/>
              </a:rPr>
              <a:t>Relationship between placental mitochondrial DNA content and umbilical vein pO</a:t>
            </a:r>
            <a:r>
              <a:rPr lang="it-IT" baseline="-25000">
                <a:latin typeface="Georgia" charset="0"/>
              </a:rPr>
              <a:t>2</a:t>
            </a:r>
          </a:p>
        </p:txBody>
      </p:sp>
      <p:sp>
        <p:nvSpPr>
          <p:cNvPr id="38915" name="CasellaDiTesto 4"/>
          <p:cNvSpPr txBox="1">
            <a:spLocks noChangeArrowheads="1"/>
          </p:cNvSpPr>
          <p:nvPr/>
        </p:nvSpPr>
        <p:spPr bwMode="auto">
          <a:xfrm>
            <a:off x="5867400" y="1371600"/>
            <a:ext cx="1519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a:latin typeface="Georgia" charset="0"/>
              </a:rPr>
              <a:t>o controls </a:t>
            </a:r>
          </a:p>
          <a:p>
            <a:r>
              <a:rPr lang="it-IT">
                <a:latin typeface="Georgia" charset="0"/>
                <a:cs typeface="Wingdings" charset="0"/>
              </a:rPr>
              <a:t></a:t>
            </a:r>
            <a:r>
              <a:rPr lang="it-IT">
                <a:latin typeface="Georgia" charset="0"/>
              </a:rPr>
              <a:t> IUGR</a:t>
            </a:r>
          </a:p>
          <a:p>
            <a:endParaRPr lang="it-IT">
              <a:latin typeface="Georgia" charset="0"/>
            </a:endParaRPr>
          </a:p>
        </p:txBody>
      </p:sp>
      <p:sp>
        <p:nvSpPr>
          <p:cNvPr id="38916" name="CasellaDiTesto 3"/>
          <p:cNvSpPr txBox="1">
            <a:spLocks noChangeArrowheads="1"/>
          </p:cNvSpPr>
          <p:nvPr/>
        </p:nvSpPr>
        <p:spPr bwMode="auto">
          <a:xfrm>
            <a:off x="5432425" y="6488113"/>
            <a:ext cx="355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i="1">
                <a:solidFill>
                  <a:srgbClr val="262626"/>
                </a:solidFill>
                <a:latin typeface="Georgia" charset="0"/>
              </a:rPr>
              <a:t>Lattuada D et al, Placenta 2008 </a:t>
            </a:r>
          </a:p>
        </p:txBody>
      </p:sp>
    </p:spTree>
    <p:extLst>
      <p:ext uri="{BB962C8B-B14F-4D97-AF65-F5344CB8AC3E}">
        <p14:creationId xmlns:p14="http://schemas.microsoft.com/office/powerpoint/2010/main" val="5211123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43000" y="142875"/>
            <a:ext cx="7643813" cy="1428750"/>
          </a:xfrm>
          <a:prstGeom prst="rect">
            <a:avLst/>
          </a:prstGeom>
          <a:solidFill>
            <a:srgbClr val="FE3428"/>
          </a:solidFill>
          <a:ln w="9525">
            <a:noFill/>
            <a:miter lim="800000"/>
            <a:headEnd/>
            <a:tailEnd/>
          </a:ln>
        </p:spPr>
        <p:txBody>
          <a:bodyPr anchor="ctr"/>
          <a:lstStyle/>
          <a:p>
            <a:pPr algn="ctr">
              <a:lnSpc>
                <a:spcPct val="110000"/>
              </a:lnSpc>
              <a:defRPr/>
            </a:pPr>
            <a:r>
              <a:rPr lang="it-IT" sz="4400" dirty="0">
                <a:solidFill>
                  <a:schemeClr val="bg1"/>
                </a:solidFill>
                <a:latin typeface="+mj-lt"/>
                <a:ea typeface="+mj-ea"/>
                <a:cs typeface="+mj-cs"/>
              </a:rPr>
              <a:t>MRS </a:t>
            </a:r>
            <a:r>
              <a:rPr lang="it-IT" sz="4400" dirty="0" err="1">
                <a:solidFill>
                  <a:schemeClr val="bg1"/>
                </a:solidFill>
                <a:latin typeface="+mj-lt"/>
                <a:ea typeface="+mj-ea"/>
                <a:cs typeface="+mj-cs"/>
              </a:rPr>
              <a:t>study</a:t>
            </a:r>
            <a:r>
              <a:rPr lang="it-IT" sz="4400" dirty="0">
                <a:solidFill>
                  <a:schemeClr val="bg1"/>
                </a:solidFill>
                <a:latin typeface="+mj-lt"/>
                <a:ea typeface="+mj-ea"/>
                <a:cs typeface="+mj-cs"/>
              </a:rPr>
              <a:t> of the </a:t>
            </a:r>
            <a:r>
              <a:rPr lang="it-IT" sz="4400" dirty="0" err="1">
                <a:solidFill>
                  <a:schemeClr val="bg1"/>
                </a:solidFill>
                <a:latin typeface="+mj-lt"/>
                <a:ea typeface="+mj-ea"/>
                <a:cs typeface="+mj-cs"/>
              </a:rPr>
              <a:t>fetal</a:t>
            </a:r>
            <a:r>
              <a:rPr lang="it-IT" sz="4400" dirty="0">
                <a:solidFill>
                  <a:schemeClr val="bg1"/>
                </a:solidFill>
                <a:latin typeface="+mj-lt"/>
                <a:ea typeface="+mj-ea"/>
                <a:cs typeface="+mj-cs"/>
              </a:rPr>
              <a:t> brain</a:t>
            </a:r>
            <a:endParaRPr lang="it-IT" sz="4400" b="1" dirty="0">
              <a:solidFill>
                <a:schemeClr val="bg1"/>
              </a:solidFill>
              <a:latin typeface="+mj-lt"/>
              <a:ea typeface="+mj-ea"/>
              <a:cs typeface="+mj-cs"/>
            </a:endParaRPr>
          </a:p>
        </p:txBody>
      </p:sp>
      <p:grpSp>
        <p:nvGrpSpPr>
          <p:cNvPr id="61442" name="Gruppo 7"/>
          <p:cNvGrpSpPr>
            <a:grpSpLocks/>
          </p:cNvGrpSpPr>
          <p:nvPr/>
        </p:nvGrpSpPr>
        <p:grpSpPr bwMode="auto">
          <a:xfrm>
            <a:off x="-82550" y="142875"/>
            <a:ext cx="1225550" cy="1574800"/>
            <a:chOff x="-82549" y="142852"/>
            <a:chExt cx="1225526" cy="1575025"/>
          </a:xfrm>
        </p:grpSpPr>
        <p:pic>
          <p:nvPicPr>
            <p:cNvPr id="61462"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42852"/>
              <a:ext cx="953712" cy="99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3" name="CasellaDiTesto 8"/>
            <p:cNvSpPr txBox="1">
              <a:spLocks noChangeArrowheads="1"/>
            </p:cNvSpPr>
            <p:nvPr/>
          </p:nvSpPr>
          <p:spPr bwMode="auto">
            <a:xfrm>
              <a:off x="-82549" y="1071546"/>
              <a:ext cx="1225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1200" b="1">
                  <a:latin typeface="Bell MT" charset="0"/>
                </a:rPr>
                <a:t>Università degli Studi</a:t>
              </a:r>
            </a:p>
            <a:p>
              <a:pPr algn="ctr"/>
              <a:r>
                <a:rPr lang="it-IT" sz="1200" b="1">
                  <a:latin typeface="Bell MT" charset="0"/>
                </a:rPr>
                <a:t>di Milano</a:t>
              </a:r>
            </a:p>
          </p:txBody>
        </p:sp>
      </p:grpSp>
      <p:pic>
        <p:nvPicPr>
          <p:cNvPr id="61443" name="Picture 11" descr="Figura2erik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152650"/>
            <a:ext cx="40005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asellaDiTesto 9"/>
          <p:cNvSpPr txBox="1">
            <a:spLocks noChangeArrowheads="1"/>
          </p:cNvSpPr>
          <p:nvPr/>
        </p:nvSpPr>
        <p:spPr bwMode="auto">
          <a:xfrm>
            <a:off x="142875" y="3098800"/>
            <a:ext cx="1554163" cy="830263"/>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b="1"/>
              <a:t>CASE # 5</a:t>
            </a:r>
          </a:p>
          <a:p>
            <a:r>
              <a:rPr lang="it-IT" b="1"/>
              <a:t>(IUGR 3)</a:t>
            </a:r>
          </a:p>
        </p:txBody>
      </p:sp>
      <p:sp>
        <p:nvSpPr>
          <p:cNvPr id="61445" name="CasellaDiTesto 10"/>
          <p:cNvSpPr txBox="1">
            <a:spLocks noChangeArrowheads="1"/>
          </p:cNvSpPr>
          <p:nvPr/>
        </p:nvSpPr>
        <p:spPr bwMode="auto">
          <a:xfrm>
            <a:off x="142875" y="4997450"/>
            <a:ext cx="1554163" cy="8302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b="1"/>
              <a:t>CASE # 4</a:t>
            </a:r>
          </a:p>
          <a:p>
            <a:r>
              <a:rPr lang="it-IT" b="1"/>
              <a:t>(IUGR 2)</a:t>
            </a:r>
          </a:p>
        </p:txBody>
      </p:sp>
      <p:sp>
        <p:nvSpPr>
          <p:cNvPr id="61446" name="CasellaDiTesto 15"/>
          <p:cNvSpPr txBox="1">
            <a:spLocks noChangeArrowheads="1"/>
          </p:cNvSpPr>
          <p:nvPr/>
        </p:nvSpPr>
        <p:spPr bwMode="auto">
          <a:xfrm>
            <a:off x="2468563" y="2214563"/>
            <a:ext cx="852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b="1"/>
              <a:t>NAA</a:t>
            </a:r>
          </a:p>
        </p:txBody>
      </p:sp>
      <p:grpSp>
        <p:nvGrpSpPr>
          <p:cNvPr id="61447" name="Gruppo 25"/>
          <p:cNvGrpSpPr>
            <a:grpSpLocks/>
          </p:cNvGrpSpPr>
          <p:nvPr/>
        </p:nvGrpSpPr>
        <p:grpSpPr bwMode="auto">
          <a:xfrm>
            <a:off x="4214813" y="2214563"/>
            <a:ext cx="817562" cy="1571625"/>
            <a:chOff x="4572000" y="2214554"/>
            <a:chExt cx="817853" cy="1571636"/>
          </a:xfrm>
        </p:grpSpPr>
        <p:sp>
          <p:nvSpPr>
            <p:cNvPr id="61460" name="CasellaDiTesto 14"/>
            <p:cNvSpPr txBox="1">
              <a:spLocks noChangeArrowheads="1"/>
            </p:cNvSpPr>
            <p:nvPr/>
          </p:nvSpPr>
          <p:spPr bwMode="auto">
            <a:xfrm>
              <a:off x="4572000" y="2214554"/>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b="1">
                  <a:solidFill>
                    <a:srgbClr val="FF0000"/>
                  </a:solidFill>
                </a:rPr>
                <a:t>LAC</a:t>
              </a:r>
            </a:p>
          </p:txBody>
        </p:sp>
        <p:cxnSp>
          <p:nvCxnSpPr>
            <p:cNvPr id="18" name="Connettore 2 17"/>
            <p:cNvCxnSpPr/>
            <p:nvPr/>
          </p:nvCxnSpPr>
          <p:spPr>
            <a:xfrm rot="5400000">
              <a:off x="4499917" y="3285330"/>
              <a:ext cx="1000132" cy="158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2" name="Grafico 11"/>
          <p:cNvGraphicFramePr/>
          <p:nvPr/>
        </p:nvGraphicFramePr>
        <p:xfrm>
          <a:off x="5643570" y="2000240"/>
          <a:ext cx="3500430" cy="28336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fico 13"/>
          <p:cNvGraphicFramePr/>
          <p:nvPr/>
        </p:nvGraphicFramePr>
        <p:xfrm>
          <a:off x="5214942" y="4357694"/>
          <a:ext cx="3929059" cy="2762250"/>
        </p:xfrm>
        <a:graphic>
          <a:graphicData uri="http://schemas.openxmlformats.org/drawingml/2006/chart">
            <c:chart xmlns:c="http://schemas.openxmlformats.org/drawingml/2006/chart" xmlns:r="http://schemas.openxmlformats.org/officeDocument/2006/relationships" r:id="rId6"/>
          </a:graphicData>
        </a:graphic>
      </p:graphicFrame>
      <p:sp>
        <p:nvSpPr>
          <p:cNvPr id="61450" name="CasellaDiTesto 18"/>
          <p:cNvSpPr txBox="1">
            <a:spLocks noChangeArrowheads="1"/>
          </p:cNvSpPr>
          <p:nvPr/>
        </p:nvSpPr>
        <p:spPr bwMode="auto">
          <a:xfrm>
            <a:off x="6399213" y="1571625"/>
            <a:ext cx="25923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it-IT" sz="2800" b="1"/>
              <a:t>O</a:t>
            </a:r>
            <a:r>
              <a:rPr lang="it-IT" sz="2800" b="1" baseline="-25000"/>
              <a:t>2</a:t>
            </a:r>
            <a:r>
              <a:rPr lang="it-IT" sz="2800" b="1"/>
              <a:t> cont    LAC</a:t>
            </a:r>
          </a:p>
          <a:p>
            <a:pPr algn="ctr"/>
            <a:r>
              <a:rPr lang="it-IT" sz="2800" b="1"/>
              <a:t>at delivery</a:t>
            </a:r>
          </a:p>
        </p:txBody>
      </p:sp>
      <p:grpSp>
        <p:nvGrpSpPr>
          <p:cNvPr id="61451" name="Gruppo 23"/>
          <p:cNvGrpSpPr>
            <a:grpSpLocks/>
          </p:cNvGrpSpPr>
          <p:nvPr/>
        </p:nvGrpSpPr>
        <p:grpSpPr bwMode="auto">
          <a:xfrm>
            <a:off x="6524625" y="4286250"/>
            <a:ext cx="2290763" cy="571500"/>
            <a:chOff x="6925491" y="4429132"/>
            <a:chExt cx="1915990" cy="642942"/>
          </a:xfrm>
        </p:grpSpPr>
        <p:sp>
          <p:nvSpPr>
            <p:cNvPr id="20" name="Freccia bidirezionale verticale 19"/>
            <p:cNvSpPr/>
            <p:nvPr/>
          </p:nvSpPr>
          <p:spPr>
            <a:xfrm>
              <a:off x="7072875" y="4429132"/>
              <a:ext cx="45145" cy="6429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Freccia bidirezionale verticale 20"/>
            <p:cNvSpPr/>
            <p:nvPr/>
          </p:nvSpPr>
          <p:spPr>
            <a:xfrm>
              <a:off x="8598496" y="4429132"/>
              <a:ext cx="45145" cy="642942"/>
            </a:xfrm>
            <a:prstGeom prst="upDownArrow">
              <a:avLst/>
            </a:prstGeom>
            <a:solidFill>
              <a:srgbClr val="000000"/>
            </a:solidFill>
            <a:ln w="25400" cap="flat" cmpd="sng" algn="ctr">
              <a:solidFill>
                <a:srgbClr val="000000">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it-IT"/>
            </a:p>
          </p:txBody>
        </p:sp>
        <p:sp>
          <p:nvSpPr>
            <p:cNvPr id="22" name="Freccia bidirezionale verticale 21"/>
            <p:cNvSpPr/>
            <p:nvPr/>
          </p:nvSpPr>
          <p:spPr>
            <a:xfrm>
              <a:off x="8241323" y="4429132"/>
              <a:ext cx="45145" cy="642942"/>
            </a:xfrm>
            <a:prstGeom prst="upDownArrow">
              <a:avLst/>
            </a:prstGeom>
            <a:solidFill>
              <a:srgbClr val="000000"/>
            </a:solidFill>
            <a:ln w="25400" cap="flat" cmpd="sng" algn="ctr">
              <a:solidFill>
                <a:srgbClr val="000000">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it-IT"/>
            </a:p>
          </p:txBody>
        </p:sp>
        <p:sp>
          <p:nvSpPr>
            <p:cNvPr id="23" name="Freccia bidirezionale verticale 22"/>
            <p:cNvSpPr/>
            <p:nvPr/>
          </p:nvSpPr>
          <p:spPr>
            <a:xfrm>
              <a:off x="7383576" y="4429132"/>
              <a:ext cx="46472" cy="642942"/>
            </a:xfrm>
            <a:prstGeom prst="upDownArrow">
              <a:avLst/>
            </a:prstGeom>
            <a:solidFill>
              <a:srgbClr val="000000"/>
            </a:solidFill>
            <a:ln w="25400" cap="flat" cmpd="sng" algn="ctr">
              <a:solidFill>
                <a:srgbClr val="000000">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it-IT"/>
            </a:p>
          </p:txBody>
        </p:sp>
        <p:sp>
          <p:nvSpPr>
            <p:cNvPr id="61459" name="CasellaDiTesto 16"/>
            <p:cNvSpPr txBox="1">
              <a:spLocks noChangeArrowheads="1"/>
            </p:cNvSpPr>
            <p:nvPr/>
          </p:nvSpPr>
          <p:spPr bwMode="auto">
            <a:xfrm>
              <a:off x="6925491" y="4580761"/>
              <a:ext cx="1915990" cy="346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a:t>UV    UA               UV   UA</a:t>
              </a:r>
            </a:p>
          </p:txBody>
        </p:sp>
      </p:grpSp>
      <p:sp>
        <p:nvSpPr>
          <p:cNvPr id="24" name="Freccia in giù 23"/>
          <p:cNvSpPr/>
          <p:nvPr/>
        </p:nvSpPr>
        <p:spPr>
          <a:xfrm>
            <a:off x="6715125" y="2928938"/>
            <a:ext cx="571500" cy="7143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 name="Freccia in giù 24"/>
          <p:cNvSpPr/>
          <p:nvPr/>
        </p:nvSpPr>
        <p:spPr>
          <a:xfrm rot="10800000">
            <a:off x="8072438" y="2928938"/>
            <a:ext cx="571500" cy="7143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1454" name="CasellaDiTesto 25"/>
          <p:cNvSpPr txBox="1">
            <a:spLocks noChangeArrowheads="1"/>
          </p:cNvSpPr>
          <p:nvPr/>
        </p:nvSpPr>
        <p:spPr bwMode="auto">
          <a:xfrm>
            <a:off x="5508625" y="6396038"/>
            <a:ext cx="3516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i="1">
                <a:latin typeface="Georgia" charset="0"/>
                <a:cs typeface="Georgia" charset="0"/>
              </a:rPr>
              <a:t>Cetin I et al, AJOG 2011 </a:t>
            </a:r>
          </a:p>
        </p:txBody>
      </p:sp>
    </p:spTree>
    <p:extLst>
      <p:ext uri="{BB962C8B-B14F-4D97-AF65-F5344CB8AC3E}">
        <p14:creationId xmlns:p14="http://schemas.microsoft.com/office/powerpoint/2010/main" val="12214508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215900" y="-4763"/>
            <a:ext cx="8763000" cy="6372226"/>
            <a:chOff x="136" y="-3"/>
            <a:chExt cx="5520" cy="4014"/>
          </a:xfrm>
        </p:grpSpPr>
        <p:sp>
          <p:nvSpPr>
            <p:cNvPr id="4" name="CasellaDiTesto 27"/>
            <p:cNvSpPr txBox="1">
              <a:spLocks noChangeArrowheads="1"/>
            </p:cNvSpPr>
            <p:nvPr/>
          </p:nvSpPr>
          <p:spPr bwMode="auto">
            <a:xfrm>
              <a:off x="136" y="-3"/>
              <a:ext cx="5520" cy="1354"/>
            </a:xfrm>
            <a:prstGeom prst="rect">
              <a:avLst/>
            </a:prstGeom>
            <a:noFill/>
            <a:ln>
              <a:noFill/>
            </a:ln>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it-IT" sz="2800" smtClean="0">
                  <a:solidFill>
                    <a:srgbClr val="000066"/>
                  </a:solidFill>
                  <a:cs typeface="+mn-cs"/>
                </a:rPr>
                <a:t>Analysis of </a:t>
              </a:r>
              <a:r>
                <a:rPr lang="it-IT" sz="2800" b="1" smtClean="0">
                  <a:solidFill>
                    <a:srgbClr val="000066"/>
                  </a:solidFill>
                  <a:cs typeface="+mn-cs"/>
                </a:rPr>
                <a:t>MESENCHYMAL STEM CELLS </a:t>
              </a:r>
            </a:p>
            <a:p>
              <a:pPr algn="ctr" eaLnBrk="1" hangingPunct="1">
                <a:defRPr/>
              </a:pPr>
              <a:r>
                <a:rPr lang="it-IT" sz="2200" smtClean="0">
                  <a:solidFill>
                    <a:srgbClr val="000066"/>
                  </a:solidFill>
                  <a:cs typeface="+mn-cs"/>
                </a:rPr>
                <a:t>isolated from IUGR and CONTROL human placentas</a:t>
              </a:r>
              <a:endParaRPr lang="it-IT" sz="1600" smtClean="0">
                <a:solidFill>
                  <a:srgbClr val="000066"/>
                </a:solidFill>
                <a:cs typeface="+mn-cs"/>
              </a:endParaRPr>
            </a:p>
            <a:p>
              <a:pPr algn="ctr" eaLnBrk="1" hangingPunct="1">
                <a:defRPr/>
              </a:pPr>
              <a:endParaRPr lang="it-IT" sz="2600" smtClean="0">
                <a:solidFill>
                  <a:srgbClr val="000066"/>
                </a:solidFill>
                <a:cs typeface="+mn-cs"/>
              </a:endParaRPr>
            </a:p>
            <a:p>
              <a:pPr eaLnBrk="1" hangingPunct="1">
                <a:defRPr/>
              </a:pPr>
              <a:r>
                <a:rPr lang="it-IT" sz="2500" b="1" smtClean="0">
                  <a:solidFill>
                    <a:srgbClr val="000066"/>
                  </a:solidFill>
                  <a:cs typeface="+mn-cs"/>
                </a:rPr>
                <a:t>1) EARLIER </a:t>
              </a:r>
              <a:r>
                <a:rPr lang="it-IT" sz="2500" smtClean="0">
                  <a:solidFill>
                    <a:srgbClr val="000066"/>
                  </a:solidFill>
                  <a:cs typeface="+mn-cs"/>
                </a:rPr>
                <a:t>mesenchymal cell ENRICHMENT </a:t>
              </a:r>
              <a:r>
                <a:rPr lang="it-IT" sz="2000" smtClean="0">
                  <a:solidFill>
                    <a:srgbClr val="000066"/>
                  </a:solidFill>
                  <a:cs typeface="+mn-cs"/>
                </a:rPr>
                <a:t>after 7 days of culture</a:t>
              </a:r>
              <a:endParaRPr lang="en-GB" sz="2000" b="1" smtClean="0">
                <a:effectLst>
                  <a:outerShdw blurRad="38100" dist="38100" dir="2700000" algn="tl">
                    <a:srgbClr val="C0C0C0"/>
                  </a:outerShdw>
                </a:effectLst>
                <a:latin typeface="Cambria" panose="02040503050406030204" pitchFamily="18" charset="0"/>
                <a:cs typeface="+mn-cs"/>
              </a:endParaRPr>
            </a:p>
            <a:p>
              <a:pPr eaLnBrk="1" hangingPunct="1">
                <a:defRPr/>
              </a:pPr>
              <a:r>
                <a:rPr lang="en-GB" sz="2000" smtClean="0">
                  <a:cs typeface="+mn-cs"/>
                </a:rPr>
                <a:t>b</a:t>
              </a:r>
              <a:r>
                <a:rPr lang="it-IT" sz="2000" smtClean="0">
                  <a:cs typeface="+mn-cs"/>
                </a:rPr>
                <a:t>oth in IUGR fetal membranes and villous parenchyma vs CONTROL</a:t>
              </a:r>
            </a:p>
            <a:p>
              <a:pPr algn="ctr" eaLnBrk="1" hangingPunct="1">
                <a:defRPr/>
              </a:pPr>
              <a:endParaRPr lang="it-IT" sz="1400" smtClean="0">
                <a:solidFill>
                  <a:srgbClr val="C55A11"/>
                </a:solidFill>
                <a:cs typeface="+mn-cs"/>
              </a:endParaRPr>
            </a:p>
          </p:txBody>
        </p:sp>
        <p:sp>
          <p:nvSpPr>
            <p:cNvPr id="45060" name="Rectangle 787"/>
            <p:cNvSpPr>
              <a:spLocks noChangeArrowheads="1"/>
            </p:cNvSpPr>
            <p:nvPr/>
          </p:nvSpPr>
          <p:spPr bwMode="auto">
            <a:xfrm>
              <a:off x="3944" y="1325"/>
              <a:ext cx="15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1200" b="1">
                  <a:latin typeface="Cambria" charset="0"/>
                </a:rPr>
                <a:t>VILLOUS PARENCHYMA</a:t>
              </a:r>
            </a:p>
          </p:txBody>
        </p:sp>
        <p:sp>
          <p:nvSpPr>
            <p:cNvPr id="45061" name="Rectangle 786"/>
            <p:cNvSpPr>
              <a:spLocks noChangeArrowheads="1"/>
            </p:cNvSpPr>
            <p:nvPr/>
          </p:nvSpPr>
          <p:spPr bwMode="auto">
            <a:xfrm>
              <a:off x="1424" y="1325"/>
              <a:ext cx="9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GB" sz="1200" b="1">
                  <a:latin typeface="Cambria" charset="0"/>
                </a:rPr>
                <a:t>FETAL MEMBRANES</a:t>
              </a:r>
            </a:p>
          </p:txBody>
        </p:sp>
        <p:sp>
          <p:nvSpPr>
            <p:cNvPr id="45062" name="Text Box 17"/>
            <p:cNvSpPr txBox="1">
              <a:spLocks noChangeArrowheads="1"/>
            </p:cNvSpPr>
            <p:nvPr/>
          </p:nvSpPr>
          <p:spPr bwMode="auto">
            <a:xfrm>
              <a:off x="1219" y="2490"/>
              <a:ext cx="13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000" b="1">
                  <a:latin typeface="Cambria" charset="0"/>
                  <a:ea typeface="MS PGothic" charset="0"/>
                  <a:cs typeface="MS PGothic" charset="0"/>
                </a:rPr>
                <a:t>105+      29+       44+       73+       90+</a:t>
              </a:r>
            </a:p>
          </p:txBody>
        </p:sp>
        <p:sp>
          <p:nvSpPr>
            <p:cNvPr id="25" name="Text Box 20"/>
            <p:cNvSpPr txBox="1">
              <a:spLocks noChangeArrowheads="1"/>
            </p:cNvSpPr>
            <p:nvPr/>
          </p:nvSpPr>
          <p:spPr bwMode="auto">
            <a:xfrm>
              <a:off x="270" y="1472"/>
              <a:ext cx="771" cy="356"/>
            </a:xfrm>
            <a:prstGeom prst="rect">
              <a:avLst/>
            </a:prstGeom>
            <a:noFill/>
            <a:ln>
              <a:noFill/>
            </a:ln>
            <a:effectLst/>
            <a:extLst/>
          </p:spPr>
          <p:txBody>
            <a:bodyPr>
              <a:spAutoFit/>
            </a:bodyPr>
            <a:lstStyle/>
            <a:p>
              <a:pPr>
                <a:defRPr/>
              </a:pPr>
              <a:r>
                <a:rPr lang="en-GB" sz="1100" dirty="0">
                  <a:latin typeface="Cambria" charset="0"/>
                </a:rPr>
                <a:t>FOLD CHANGE </a:t>
              </a:r>
            </a:p>
            <a:p>
              <a:pPr>
                <a:defRPr/>
              </a:pPr>
              <a:r>
                <a:rPr lang="en-GB" sz="1050" dirty="0">
                  <a:latin typeface="Cambria" charset="0"/>
                </a:rPr>
                <a:t>between controls and IUGR</a:t>
              </a:r>
            </a:p>
          </p:txBody>
        </p:sp>
        <p:sp>
          <p:nvSpPr>
            <p:cNvPr id="45064" name="Line 782"/>
            <p:cNvSpPr>
              <a:spLocks noChangeShapeType="1"/>
            </p:cNvSpPr>
            <p:nvPr/>
          </p:nvSpPr>
          <p:spPr bwMode="auto">
            <a:xfrm>
              <a:off x="996" y="1644"/>
              <a:ext cx="1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5065" name="Text Box 790"/>
            <p:cNvSpPr txBox="1">
              <a:spLocks noChangeArrowheads="1"/>
            </p:cNvSpPr>
            <p:nvPr/>
          </p:nvSpPr>
          <p:spPr bwMode="auto">
            <a:xfrm>
              <a:off x="1312" y="2604"/>
              <a:ext cx="1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200">
                  <a:latin typeface="Cambria" charset="0"/>
                  <a:ea typeface="MS PGothic" charset="0"/>
                  <a:cs typeface="MS PGothic" charset="0"/>
                </a:rPr>
                <a:t>Mesenchymal markers</a:t>
              </a:r>
            </a:p>
          </p:txBody>
        </p:sp>
        <p:sp>
          <p:nvSpPr>
            <p:cNvPr id="45066" name="Text Box 780"/>
            <p:cNvSpPr txBox="1">
              <a:spLocks noChangeArrowheads="1"/>
            </p:cNvSpPr>
            <p:nvPr/>
          </p:nvSpPr>
          <p:spPr bwMode="auto">
            <a:xfrm>
              <a:off x="2921" y="1445"/>
              <a:ext cx="6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200">
                  <a:latin typeface="Cambria" charset="0"/>
                  <a:ea typeface="MS PGothic" charset="0"/>
                  <a:cs typeface="MS PGothic" charset="0"/>
                </a:rPr>
                <a:t>term controls</a:t>
              </a:r>
            </a:p>
          </p:txBody>
        </p:sp>
        <p:sp>
          <p:nvSpPr>
            <p:cNvPr id="45067" name="Text Box 781"/>
            <p:cNvSpPr txBox="1">
              <a:spLocks noChangeArrowheads="1"/>
            </p:cNvSpPr>
            <p:nvPr/>
          </p:nvSpPr>
          <p:spPr bwMode="auto">
            <a:xfrm>
              <a:off x="2921" y="1555"/>
              <a:ext cx="7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200">
                  <a:latin typeface="Cambria" charset="0"/>
                  <a:ea typeface="MS PGothic" charset="0"/>
                  <a:cs typeface="MS PGothic" charset="0"/>
                </a:rPr>
                <a:t>IUGR</a:t>
              </a:r>
            </a:p>
          </p:txBody>
        </p:sp>
        <p:sp>
          <p:nvSpPr>
            <p:cNvPr id="9228" name="Rectangle 774"/>
            <p:cNvSpPr>
              <a:spLocks noChangeAspect="1" noChangeArrowheads="1"/>
            </p:cNvSpPr>
            <p:nvPr/>
          </p:nvSpPr>
          <p:spPr bwMode="auto">
            <a:xfrm>
              <a:off x="2867" y="1518"/>
              <a:ext cx="54" cy="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9229" name="Rectangle 775"/>
            <p:cNvSpPr>
              <a:spLocks noChangeAspect="1" noChangeArrowheads="1"/>
            </p:cNvSpPr>
            <p:nvPr/>
          </p:nvSpPr>
          <p:spPr bwMode="auto">
            <a:xfrm>
              <a:off x="2867" y="1630"/>
              <a:ext cx="54" cy="54"/>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it-IT"/>
            </a:p>
          </p:txBody>
        </p:sp>
        <p:sp>
          <p:nvSpPr>
            <p:cNvPr id="45070" name="Text Box 790"/>
            <p:cNvSpPr txBox="1">
              <a:spLocks noChangeArrowheads="1"/>
            </p:cNvSpPr>
            <p:nvPr/>
          </p:nvSpPr>
          <p:spPr bwMode="auto">
            <a:xfrm>
              <a:off x="3948" y="2612"/>
              <a:ext cx="1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sz="1200">
                  <a:latin typeface="Cambria" charset="0"/>
                  <a:ea typeface="MS PGothic" charset="0"/>
                  <a:cs typeface="MS PGothic" charset="0"/>
                </a:rPr>
                <a:t>Mesenchymal markers</a:t>
              </a:r>
            </a:p>
          </p:txBody>
        </p:sp>
        <p:sp>
          <p:nvSpPr>
            <p:cNvPr id="45071" name="CasellaDiTesto 27"/>
            <p:cNvSpPr txBox="1">
              <a:spLocks noChangeArrowheads="1"/>
            </p:cNvSpPr>
            <p:nvPr/>
          </p:nvSpPr>
          <p:spPr bwMode="auto">
            <a:xfrm>
              <a:off x="136" y="2840"/>
              <a:ext cx="5520"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500" b="1">
                  <a:solidFill>
                    <a:srgbClr val="000066"/>
                  </a:solidFill>
                  <a:latin typeface="Calibri" charset="0"/>
                  <a:ea typeface="MS PGothic" charset="0"/>
                  <a:cs typeface="MS PGothic" charset="0"/>
                </a:rPr>
                <a:t>2) HIGHER ADIPOGENIC DIFFERENTIATION </a:t>
              </a:r>
            </a:p>
            <a:p>
              <a:pPr eaLnBrk="1" hangingPunct="1"/>
              <a:r>
                <a:rPr lang="it-IT" sz="2200">
                  <a:solidFill>
                    <a:srgbClr val="000066"/>
                  </a:solidFill>
                  <a:latin typeface="Calibri" charset="0"/>
                  <a:ea typeface="MS PGothic" charset="0"/>
                  <a:cs typeface="MS PGothic" charset="0"/>
                </a:rPr>
                <a:t>in IUGR mesenchymal stem cells vs both pre-term (34</a:t>
              </a:r>
              <a:r>
                <a:rPr lang="it-IT" sz="2200" baseline="30000">
                  <a:solidFill>
                    <a:srgbClr val="000066"/>
                  </a:solidFill>
                  <a:latin typeface="Calibri" charset="0"/>
                  <a:ea typeface="MS PGothic" charset="0"/>
                  <a:cs typeface="MS PGothic" charset="0"/>
                </a:rPr>
                <a:t>w</a:t>
              </a:r>
              <a:r>
                <a:rPr lang="it-IT" sz="2200">
                  <a:solidFill>
                    <a:srgbClr val="000066"/>
                  </a:solidFill>
                  <a:latin typeface="Calibri" charset="0"/>
                  <a:ea typeface="MS PGothic" charset="0"/>
                  <a:cs typeface="MS PGothic" charset="0"/>
                </a:rPr>
                <a:t>) and term controls</a:t>
              </a:r>
            </a:p>
            <a:p>
              <a:pPr eaLnBrk="1" hangingPunct="1"/>
              <a:endParaRPr lang="it-IT" sz="2200">
                <a:solidFill>
                  <a:srgbClr val="000066"/>
                </a:solidFill>
                <a:latin typeface="Calibri" charset="0"/>
                <a:ea typeface="MS PGothic" charset="0"/>
                <a:cs typeface="MS PGothic" charset="0"/>
              </a:endParaRPr>
            </a:p>
            <a:p>
              <a:pPr eaLnBrk="1" hangingPunct="1"/>
              <a:r>
                <a:rPr lang="it-IT" sz="2500" b="1">
                  <a:solidFill>
                    <a:srgbClr val="000066"/>
                  </a:solidFill>
                  <a:latin typeface="Calibri" charset="0"/>
                  <a:ea typeface="MS PGothic" charset="0"/>
                  <a:cs typeface="MS PGothic" charset="0"/>
                </a:rPr>
                <a:t>3) LOWER ENDOTHELIAL DIFFERENTIATION </a:t>
              </a:r>
            </a:p>
            <a:p>
              <a:pPr eaLnBrk="1" hangingPunct="1"/>
              <a:r>
                <a:rPr lang="it-IT" sz="2200">
                  <a:solidFill>
                    <a:srgbClr val="000066"/>
                  </a:solidFill>
                  <a:latin typeface="Calibri" charset="0"/>
                  <a:ea typeface="MS PGothic" charset="0"/>
                  <a:cs typeface="MS PGothic" charset="0"/>
                </a:rPr>
                <a:t>in IUGR mesenchymal stem cells vs both pre-term (34</a:t>
              </a:r>
              <a:r>
                <a:rPr lang="it-IT" sz="2200" baseline="30000">
                  <a:solidFill>
                    <a:srgbClr val="000066"/>
                  </a:solidFill>
                  <a:latin typeface="Calibri" charset="0"/>
                  <a:ea typeface="MS PGothic" charset="0"/>
                  <a:cs typeface="MS PGothic" charset="0"/>
                </a:rPr>
                <a:t>w</a:t>
              </a:r>
              <a:r>
                <a:rPr lang="it-IT" sz="2200">
                  <a:solidFill>
                    <a:srgbClr val="000066"/>
                  </a:solidFill>
                  <a:latin typeface="Calibri" charset="0"/>
                  <a:ea typeface="MS PGothic" charset="0"/>
                  <a:cs typeface="MS PGothic" charset="0"/>
                </a:rPr>
                <a:t>) and term controls</a:t>
              </a:r>
              <a:endParaRPr lang="it-IT" sz="1400">
                <a:solidFill>
                  <a:srgbClr val="C55A11"/>
                </a:solidFill>
                <a:latin typeface="Calibri" charset="0"/>
                <a:ea typeface="MS PGothic" charset="0"/>
                <a:cs typeface="MS PGothic" charset="0"/>
              </a:endParaRPr>
            </a:p>
          </p:txBody>
        </p:sp>
        <p:sp>
          <p:nvSpPr>
            <p:cNvPr id="45072" name="Text Box 17"/>
            <p:cNvSpPr txBox="1">
              <a:spLocks noChangeArrowheads="1"/>
            </p:cNvSpPr>
            <p:nvPr/>
          </p:nvSpPr>
          <p:spPr bwMode="auto">
            <a:xfrm>
              <a:off x="3843" y="2490"/>
              <a:ext cx="14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1000" b="1">
                  <a:latin typeface="Cambria" charset="0"/>
                  <a:ea typeface="MS PGothic" charset="0"/>
                  <a:cs typeface="MS PGothic" charset="0"/>
                </a:rPr>
                <a:t>105+      29+        44+        73+       90+</a:t>
              </a:r>
            </a:p>
          </p:txBody>
        </p:sp>
        <p:pic>
          <p:nvPicPr>
            <p:cNvPr id="9233" name="Picture 17"/>
            <p:cNvPicPr>
              <a:picLocks noChangeArrowheads="1"/>
            </p:cNvPicPr>
            <p:nvPr/>
          </p:nvPicPr>
          <p:blipFill>
            <a:blip r:embed="rId3">
              <a:extLst>
                <a:ext uri="{28A0092B-C50C-407E-A947-70E740481C1C}">
                  <a14:useLocalDpi xmlns:a14="http://schemas.microsoft.com/office/drawing/2010/main" val="0"/>
                </a:ext>
              </a:extLst>
            </a:blip>
            <a:srcRect b="8220"/>
            <a:stretch>
              <a:fillRect/>
            </a:stretch>
          </p:blipFill>
          <p:spPr bwMode="auto">
            <a:xfrm>
              <a:off x="3706" y="1699"/>
              <a:ext cx="1553" cy="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45074" name="Object 18"/>
            <p:cNvGraphicFramePr>
              <a:graphicFrameLocks noChangeAspect="1"/>
            </p:cNvGraphicFramePr>
            <p:nvPr/>
          </p:nvGraphicFramePr>
          <p:xfrm>
            <a:off x="1053" y="1735"/>
            <a:ext cx="1555" cy="773"/>
          </p:xfrm>
          <a:graphic>
            <a:graphicData uri="http://schemas.openxmlformats.org/presentationml/2006/ole">
              <mc:AlternateContent xmlns:mc="http://schemas.openxmlformats.org/markup-compatibility/2006">
                <mc:Choice xmlns:v="urn:schemas-microsoft-com:vml" Requires="v">
                  <p:oleObj spid="_x0000_s90118" name="Grafico" r:id="rId4" imgW="6502400" imgH="3594100" progId="Excel.Chart.8">
                    <p:embed/>
                  </p:oleObj>
                </mc:Choice>
                <mc:Fallback>
                  <p:oleObj name="Grafico" r:id="rId4" imgW="6502400" imgH="35941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9952"/>
                        <a:stretch>
                          <a:fillRect/>
                        </a:stretch>
                      </p:blipFill>
                      <p:spPr bwMode="auto">
                        <a:xfrm>
                          <a:off x="1053" y="1735"/>
                          <a:ext cx="1555" cy="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5075" name="Group 19"/>
            <p:cNvGrpSpPr>
              <a:grpSpLocks/>
            </p:cNvGrpSpPr>
            <p:nvPr/>
          </p:nvGrpSpPr>
          <p:grpSpPr bwMode="auto">
            <a:xfrm>
              <a:off x="1228" y="1577"/>
              <a:ext cx="3987" cy="180"/>
              <a:chOff x="1228" y="1577"/>
              <a:chExt cx="3987" cy="180"/>
            </a:xfrm>
          </p:grpSpPr>
          <p:sp>
            <p:nvSpPr>
              <p:cNvPr id="9236" name="AutoShape 726"/>
              <p:cNvSpPr>
                <a:spLocks/>
              </p:cNvSpPr>
              <p:nvPr/>
            </p:nvSpPr>
            <p:spPr bwMode="auto">
              <a:xfrm rot="-5400000">
                <a:off x="1336" y="1642"/>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45077" name="Text Box 728"/>
              <p:cNvSpPr txBox="1">
                <a:spLocks noChangeArrowheads="1"/>
              </p:cNvSpPr>
              <p:nvPr/>
            </p:nvSpPr>
            <p:spPr bwMode="auto">
              <a:xfrm>
                <a:off x="1228" y="157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4.1</a:t>
                </a:r>
              </a:p>
            </p:txBody>
          </p:sp>
          <p:sp>
            <p:nvSpPr>
              <p:cNvPr id="9238" name="AutoShape 729"/>
              <p:cNvSpPr>
                <a:spLocks/>
              </p:cNvSpPr>
              <p:nvPr/>
            </p:nvSpPr>
            <p:spPr bwMode="auto">
              <a:xfrm rot="-5400000">
                <a:off x="1612" y="1642"/>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45079" name="Text Box 730"/>
              <p:cNvSpPr txBox="1">
                <a:spLocks noChangeArrowheads="1"/>
              </p:cNvSpPr>
              <p:nvPr/>
            </p:nvSpPr>
            <p:spPr bwMode="auto">
              <a:xfrm>
                <a:off x="1504" y="157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3.1</a:t>
                </a:r>
              </a:p>
            </p:txBody>
          </p:sp>
          <p:sp>
            <p:nvSpPr>
              <p:cNvPr id="9240" name="AutoShape 731"/>
              <p:cNvSpPr>
                <a:spLocks/>
              </p:cNvSpPr>
              <p:nvPr/>
            </p:nvSpPr>
            <p:spPr bwMode="auto">
              <a:xfrm rot="-5400000">
                <a:off x="1894" y="1642"/>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45081" name="Text Box 732"/>
              <p:cNvSpPr txBox="1">
                <a:spLocks noChangeArrowheads="1"/>
              </p:cNvSpPr>
              <p:nvPr/>
            </p:nvSpPr>
            <p:spPr bwMode="auto">
              <a:xfrm>
                <a:off x="1786" y="157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1.8</a:t>
                </a:r>
              </a:p>
            </p:txBody>
          </p:sp>
          <p:sp>
            <p:nvSpPr>
              <p:cNvPr id="9242" name="AutoShape 733"/>
              <p:cNvSpPr>
                <a:spLocks/>
              </p:cNvSpPr>
              <p:nvPr/>
            </p:nvSpPr>
            <p:spPr bwMode="auto">
              <a:xfrm rot="-5400000">
                <a:off x="2162" y="1642"/>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45083" name="Text Box 734"/>
              <p:cNvSpPr txBox="1">
                <a:spLocks noChangeArrowheads="1"/>
              </p:cNvSpPr>
              <p:nvPr/>
            </p:nvSpPr>
            <p:spPr bwMode="auto">
              <a:xfrm>
                <a:off x="2054" y="157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1.6</a:t>
                </a:r>
              </a:p>
            </p:txBody>
          </p:sp>
          <p:sp>
            <p:nvSpPr>
              <p:cNvPr id="9244" name="AutoShape 735"/>
              <p:cNvSpPr>
                <a:spLocks/>
              </p:cNvSpPr>
              <p:nvPr/>
            </p:nvSpPr>
            <p:spPr bwMode="auto">
              <a:xfrm rot="-5400000">
                <a:off x="2434" y="1642"/>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45085" name="Text Box 736"/>
              <p:cNvSpPr txBox="1">
                <a:spLocks noChangeArrowheads="1"/>
              </p:cNvSpPr>
              <p:nvPr/>
            </p:nvSpPr>
            <p:spPr bwMode="auto">
              <a:xfrm>
                <a:off x="2326" y="1577"/>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2.2</a:t>
                </a:r>
              </a:p>
            </p:txBody>
          </p:sp>
          <p:sp>
            <p:nvSpPr>
              <p:cNvPr id="45086" name="Text Box 745"/>
              <p:cNvSpPr txBox="1">
                <a:spLocks noChangeArrowheads="1"/>
              </p:cNvSpPr>
              <p:nvPr/>
            </p:nvSpPr>
            <p:spPr bwMode="auto">
              <a:xfrm>
                <a:off x="3866" y="159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5.3</a:t>
                </a:r>
              </a:p>
            </p:txBody>
          </p:sp>
          <p:sp>
            <p:nvSpPr>
              <p:cNvPr id="45087" name="Text Box 748"/>
              <p:cNvSpPr txBox="1">
                <a:spLocks noChangeArrowheads="1"/>
              </p:cNvSpPr>
              <p:nvPr/>
            </p:nvSpPr>
            <p:spPr bwMode="auto">
              <a:xfrm>
                <a:off x="4140" y="159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3.0</a:t>
                </a:r>
              </a:p>
            </p:txBody>
          </p:sp>
          <p:sp>
            <p:nvSpPr>
              <p:cNvPr id="45088" name="Text Box 751"/>
              <p:cNvSpPr txBox="1">
                <a:spLocks noChangeArrowheads="1"/>
              </p:cNvSpPr>
              <p:nvPr/>
            </p:nvSpPr>
            <p:spPr bwMode="auto">
              <a:xfrm>
                <a:off x="4418" y="159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2.3</a:t>
                </a:r>
              </a:p>
            </p:txBody>
          </p:sp>
          <p:sp>
            <p:nvSpPr>
              <p:cNvPr id="45089" name="Text Box 754"/>
              <p:cNvSpPr txBox="1">
                <a:spLocks noChangeArrowheads="1"/>
              </p:cNvSpPr>
              <p:nvPr/>
            </p:nvSpPr>
            <p:spPr bwMode="auto">
              <a:xfrm>
                <a:off x="4695" y="159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5.8</a:t>
                </a:r>
              </a:p>
            </p:txBody>
          </p:sp>
          <p:sp>
            <p:nvSpPr>
              <p:cNvPr id="45090" name="Text Box 757"/>
              <p:cNvSpPr txBox="1">
                <a:spLocks noChangeArrowheads="1"/>
              </p:cNvSpPr>
              <p:nvPr/>
            </p:nvSpPr>
            <p:spPr bwMode="auto">
              <a:xfrm>
                <a:off x="4975" y="1594"/>
                <a:ext cx="2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1000">
                    <a:latin typeface="Cambria" charset="0"/>
                    <a:ea typeface="MS PGothic" charset="0"/>
                    <a:cs typeface="MS PGothic" charset="0"/>
                  </a:rPr>
                  <a:t>3.0</a:t>
                </a:r>
              </a:p>
            </p:txBody>
          </p:sp>
          <p:sp>
            <p:nvSpPr>
              <p:cNvPr id="9251" name="AutoShape 756"/>
              <p:cNvSpPr>
                <a:spLocks/>
              </p:cNvSpPr>
              <p:nvPr/>
            </p:nvSpPr>
            <p:spPr bwMode="auto">
              <a:xfrm rot="-5400000">
                <a:off x="5083" y="1654"/>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9252" name="AutoShape 756"/>
              <p:cNvSpPr>
                <a:spLocks/>
              </p:cNvSpPr>
              <p:nvPr/>
            </p:nvSpPr>
            <p:spPr bwMode="auto">
              <a:xfrm rot="-5400000">
                <a:off x="4803" y="1654"/>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9253" name="AutoShape 756"/>
              <p:cNvSpPr>
                <a:spLocks/>
              </p:cNvSpPr>
              <p:nvPr/>
            </p:nvSpPr>
            <p:spPr bwMode="auto">
              <a:xfrm rot="-5400000">
                <a:off x="4526" y="1654"/>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9254" name="AutoShape 756"/>
              <p:cNvSpPr>
                <a:spLocks/>
              </p:cNvSpPr>
              <p:nvPr/>
            </p:nvSpPr>
            <p:spPr bwMode="auto">
              <a:xfrm rot="-5400000">
                <a:off x="4248" y="1661"/>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lgn="ctr">
                  <a:defRPr/>
                </a:pPr>
                <a:endParaRPr lang="en-GB"/>
              </a:p>
            </p:txBody>
          </p:sp>
          <p:sp>
            <p:nvSpPr>
              <p:cNvPr id="9255" name="AutoShape 756"/>
              <p:cNvSpPr>
                <a:spLocks/>
              </p:cNvSpPr>
              <p:nvPr/>
            </p:nvSpPr>
            <p:spPr bwMode="auto">
              <a:xfrm rot="-5400000">
                <a:off x="3984" y="1662"/>
                <a:ext cx="23" cy="168"/>
              </a:xfrm>
              <a:prstGeom prst="rightBracket">
                <a:avLst>
                  <a:gd name="adj" fmla="val 6087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rot="10800000" wrap="none" anchor="ctr"/>
              <a:lstStyle/>
              <a:p>
                <a:pPr>
                  <a:defRPr/>
                </a:pPr>
                <a:endParaRPr lang="it-IT"/>
              </a:p>
            </p:txBody>
          </p:sp>
        </p:grpSp>
      </p:grpSp>
      <p:sp>
        <p:nvSpPr>
          <p:cNvPr id="45058" name="CasellaDiTesto 3"/>
          <p:cNvSpPr txBox="1">
            <a:spLocks noChangeArrowheads="1"/>
          </p:cNvSpPr>
          <p:nvPr/>
        </p:nvSpPr>
        <p:spPr bwMode="auto">
          <a:xfrm>
            <a:off x="4716016" y="6372036"/>
            <a:ext cx="403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i="1">
                <a:solidFill>
                  <a:srgbClr val="262626"/>
                </a:solidFill>
                <a:latin typeface="Calibri" charset="0"/>
                <a:cs typeface="Calibri" charset="0"/>
              </a:rPr>
              <a:t>Mandò C et al, Stem Cells Research 2016</a:t>
            </a:r>
          </a:p>
        </p:txBody>
      </p:sp>
    </p:spTree>
    <p:extLst>
      <p:ext uri="{BB962C8B-B14F-4D97-AF65-F5344CB8AC3E}">
        <p14:creationId xmlns:p14="http://schemas.microsoft.com/office/powerpoint/2010/main" val="20424408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62000" y="685800"/>
            <a:ext cx="7772400" cy="685800"/>
          </a:xfrm>
        </p:spPr>
        <p:txBody>
          <a:bodyPr/>
          <a:lstStyle/>
          <a:p>
            <a:r>
              <a:rPr lang="it-IT">
                <a:solidFill>
                  <a:srgbClr val="FFFF66"/>
                </a:solidFill>
                <a:latin typeface="Georgia" charset="0"/>
                <a:ea typeface="ＭＳ Ｐゴシック" charset="0"/>
                <a:cs typeface="Georgia" charset="0"/>
              </a:rPr>
              <a:t>Timing of insult</a:t>
            </a:r>
            <a:br>
              <a:rPr lang="it-IT">
                <a:solidFill>
                  <a:srgbClr val="FFFF66"/>
                </a:solidFill>
                <a:latin typeface="Georgia" charset="0"/>
                <a:ea typeface="ＭＳ Ｐゴシック" charset="0"/>
                <a:cs typeface="Georgia" charset="0"/>
              </a:rPr>
            </a:br>
            <a:endParaRPr lang="it-IT">
              <a:latin typeface="Georgia" charset="0"/>
              <a:ea typeface="ＭＳ Ｐゴシック" charset="0"/>
              <a:cs typeface="Georgia" charset="0"/>
            </a:endParaRPr>
          </a:p>
        </p:txBody>
      </p:sp>
      <p:sp>
        <p:nvSpPr>
          <p:cNvPr id="68611" name="Rectangle 3"/>
          <p:cNvSpPr>
            <a:spLocks noGrp="1" noChangeArrowheads="1"/>
          </p:cNvSpPr>
          <p:nvPr>
            <p:ph type="subTitle" idx="1"/>
          </p:nvPr>
        </p:nvSpPr>
        <p:spPr>
          <a:xfrm>
            <a:off x="0" y="981075"/>
            <a:ext cx="8991600" cy="1371600"/>
          </a:xfrm>
        </p:spPr>
        <p:txBody>
          <a:bodyPr/>
          <a:lstStyle/>
          <a:p>
            <a:r>
              <a:rPr lang="it-IT">
                <a:solidFill>
                  <a:schemeClr val="bg1"/>
                </a:solidFill>
                <a:latin typeface="Georgia" charset="0"/>
                <a:ea typeface="ＭＳ Ｐゴシック" charset="0"/>
                <a:cs typeface="Georgia" charset="0"/>
              </a:rPr>
              <a:t>Placental phenotype of IUGR changes in relation to severity from </a:t>
            </a:r>
            <a:r>
              <a:rPr lang="it-IT">
                <a:solidFill>
                  <a:srgbClr val="FFFF66"/>
                </a:solidFill>
                <a:latin typeface="Georgia" charset="0"/>
                <a:ea typeface="ＭＳ Ｐゴシック" charset="0"/>
                <a:cs typeface="Georgia" charset="0"/>
              </a:rPr>
              <a:t>adaptation</a:t>
            </a:r>
            <a:r>
              <a:rPr lang="it-IT">
                <a:solidFill>
                  <a:schemeClr val="bg1"/>
                </a:solidFill>
                <a:latin typeface="Georgia" charset="0"/>
                <a:ea typeface="ＭＳ Ｐゴシック" charset="0"/>
                <a:cs typeface="Georgia" charset="0"/>
              </a:rPr>
              <a:t> to </a:t>
            </a:r>
            <a:r>
              <a:rPr lang="it-IT">
                <a:solidFill>
                  <a:srgbClr val="FF3300"/>
                </a:solidFill>
                <a:latin typeface="Georgia" charset="0"/>
                <a:ea typeface="ＭＳ Ｐゴシック" charset="0"/>
                <a:cs typeface="Georgia" charset="0"/>
              </a:rPr>
              <a:t>failure</a:t>
            </a:r>
            <a:endParaRPr lang="it-IT">
              <a:latin typeface="Georgia" charset="0"/>
              <a:ea typeface="ＭＳ Ｐゴシック" charset="0"/>
              <a:cs typeface="Georgia" charset="0"/>
            </a:endParaRPr>
          </a:p>
        </p:txBody>
      </p:sp>
      <p:sp>
        <p:nvSpPr>
          <p:cNvPr id="68612" name="Line 4"/>
          <p:cNvSpPr>
            <a:spLocks noChangeShapeType="1"/>
          </p:cNvSpPr>
          <p:nvPr/>
        </p:nvSpPr>
        <p:spPr bwMode="auto">
          <a:xfrm flipH="1">
            <a:off x="2195513" y="2060575"/>
            <a:ext cx="2286000" cy="762000"/>
          </a:xfrm>
          <a:prstGeom prst="line">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68613" name="Text Box 5"/>
          <p:cNvSpPr txBox="1">
            <a:spLocks noChangeArrowheads="1"/>
          </p:cNvSpPr>
          <p:nvPr/>
        </p:nvSpPr>
        <p:spPr bwMode="auto">
          <a:xfrm>
            <a:off x="179388" y="2852738"/>
            <a:ext cx="3216275" cy="2308225"/>
          </a:xfrm>
          <a:prstGeom prst="rect">
            <a:avLst/>
          </a:prstGeom>
          <a:noFill/>
          <a:ln w="9525">
            <a:solidFill>
              <a:srgbClr val="FFFF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a:solidFill>
                  <a:srgbClr val="FFFF66"/>
                </a:solidFill>
                <a:latin typeface="Georgia" charset="0"/>
                <a:cs typeface="Georgia" charset="0"/>
              </a:rPr>
              <a:t>O2 =</a:t>
            </a:r>
          </a:p>
          <a:p>
            <a:r>
              <a:rPr lang="it-IT">
                <a:solidFill>
                  <a:srgbClr val="FFFF66"/>
                </a:solidFill>
                <a:latin typeface="Georgia" charset="0"/>
                <a:cs typeface="Georgia" charset="0"/>
              </a:rPr>
              <a:t>Lactate =</a:t>
            </a:r>
          </a:p>
          <a:p>
            <a:r>
              <a:rPr lang="it-IT">
                <a:solidFill>
                  <a:srgbClr val="FFFF66"/>
                </a:solidFill>
                <a:latin typeface="Georgia" charset="0"/>
                <a:cs typeface="Georgia" charset="0"/>
              </a:rPr>
              <a:t>Glucose =</a:t>
            </a:r>
          </a:p>
          <a:p>
            <a:r>
              <a:rPr lang="it-IT">
                <a:solidFill>
                  <a:srgbClr val="FFFF66"/>
                </a:solidFill>
                <a:latin typeface="Georgia" charset="0"/>
                <a:cs typeface="Georgia" charset="0"/>
              </a:rPr>
              <a:t>Amino acids </a:t>
            </a:r>
            <a:r>
              <a:rPr lang="it-IT">
                <a:solidFill>
                  <a:srgbClr val="FFFF66"/>
                </a:solidFill>
                <a:latin typeface="Georgia" charset="0"/>
                <a:cs typeface="Georgia" charset="0"/>
                <a:sym typeface="Symbol" charset="0"/>
              </a:rPr>
              <a:t></a:t>
            </a:r>
          </a:p>
          <a:p>
            <a:r>
              <a:rPr lang="it-IT">
                <a:solidFill>
                  <a:srgbClr val="FFFF66"/>
                </a:solidFill>
                <a:latin typeface="Georgia" charset="0"/>
                <a:cs typeface="Georgia" charset="0"/>
                <a:sym typeface="Symbol" charset="0"/>
              </a:rPr>
              <a:t>LCPUFA</a:t>
            </a:r>
          </a:p>
          <a:p>
            <a:r>
              <a:rPr lang="it-IT">
                <a:solidFill>
                  <a:srgbClr val="FFFF66"/>
                </a:solidFill>
                <a:latin typeface="Georgia" charset="0"/>
                <a:cs typeface="Georgia" charset="0"/>
                <a:sym typeface="Symbol" charset="0"/>
              </a:rPr>
              <a:t>Transferrin receptor  </a:t>
            </a:r>
          </a:p>
        </p:txBody>
      </p:sp>
      <p:sp>
        <p:nvSpPr>
          <p:cNvPr id="126982" name="Text Box 7"/>
          <p:cNvSpPr txBox="1">
            <a:spLocks noChangeArrowheads="1"/>
          </p:cNvSpPr>
          <p:nvPr/>
        </p:nvSpPr>
        <p:spPr bwMode="auto">
          <a:xfrm>
            <a:off x="6835775" y="2924175"/>
            <a:ext cx="2128838" cy="19399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it-IT" dirty="0">
                <a:solidFill>
                  <a:srgbClr val="FF3300"/>
                </a:solidFill>
                <a:latin typeface="Georgia" charset="0"/>
                <a:ea typeface="Georgia" charset="0"/>
                <a:cs typeface="Georgia" charset="0"/>
              </a:rPr>
              <a:t>O2 </a:t>
            </a:r>
            <a:r>
              <a:rPr lang="it-IT" dirty="0">
                <a:solidFill>
                  <a:srgbClr val="FF3300"/>
                </a:solidFill>
                <a:latin typeface="Georgia" charset="0"/>
                <a:ea typeface="Georgia" charset="0"/>
                <a:cs typeface="Georgia" charset="0"/>
                <a:sym typeface="Symbol" charset="2"/>
              </a:rPr>
              <a:t></a:t>
            </a:r>
            <a:endParaRPr lang="it-IT" dirty="0">
              <a:solidFill>
                <a:srgbClr val="FF3300"/>
              </a:solidFill>
              <a:latin typeface="Georgia" charset="0"/>
              <a:ea typeface="Georgia" charset="0"/>
              <a:cs typeface="Georgia" charset="0"/>
            </a:endParaRPr>
          </a:p>
          <a:p>
            <a:pPr>
              <a:defRPr/>
            </a:pPr>
            <a:r>
              <a:rPr lang="it-IT" dirty="0" err="1">
                <a:solidFill>
                  <a:srgbClr val="FF3300"/>
                </a:solidFill>
                <a:latin typeface="Georgia" charset="0"/>
                <a:ea typeface="Georgia" charset="0"/>
                <a:cs typeface="Georgia" charset="0"/>
              </a:rPr>
              <a:t>Lactate</a:t>
            </a:r>
            <a:r>
              <a:rPr lang="it-IT" dirty="0">
                <a:solidFill>
                  <a:srgbClr val="FF3300"/>
                </a:solidFill>
                <a:latin typeface="Georgia" charset="0"/>
                <a:ea typeface="Georgia" charset="0"/>
                <a:cs typeface="Georgia" charset="0"/>
              </a:rPr>
              <a:t> </a:t>
            </a:r>
            <a:r>
              <a:rPr lang="it-IT" dirty="0">
                <a:solidFill>
                  <a:srgbClr val="FF3300"/>
                </a:solidFill>
                <a:latin typeface="Georgia" charset="0"/>
                <a:ea typeface="Georgia" charset="0"/>
                <a:cs typeface="Georgia" charset="0"/>
                <a:sym typeface="Symbol" charset="2"/>
              </a:rPr>
              <a:t></a:t>
            </a:r>
            <a:endParaRPr lang="it-IT" dirty="0">
              <a:solidFill>
                <a:srgbClr val="FF3300"/>
              </a:solidFill>
              <a:latin typeface="Georgia" charset="0"/>
              <a:ea typeface="Georgia" charset="0"/>
              <a:cs typeface="Georgia" charset="0"/>
            </a:endParaRPr>
          </a:p>
          <a:p>
            <a:pPr>
              <a:defRPr/>
            </a:pPr>
            <a:r>
              <a:rPr lang="it-IT" dirty="0" err="1">
                <a:solidFill>
                  <a:srgbClr val="FF3300"/>
                </a:solidFill>
                <a:latin typeface="Georgia" charset="0"/>
                <a:ea typeface="Georgia" charset="0"/>
                <a:cs typeface="Georgia" charset="0"/>
              </a:rPr>
              <a:t>Glucose</a:t>
            </a:r>
            <a:r>
              <a:rPr lang="it-IT" dirty="0">
                <a:solidFill>
                  <a:srgbClr val="FF3300"/>
                </a:solidFill>
                <a:latin typeface="Georgia" charset="0"/>
                <a:ea typeface="Georgia" charset="0"/>
                <a:cs typeface="Georgia" charset="0"/>
              </a:rPr>
              <a:t> </a:t>
            </a:r>
            <a:r>
              <a:rPr lang="it-IT" dirty="0">
                <a:solidFill>
                  <a:srgbClr val="FF3300"/>
                </a:solidFill>
                <a:latin typeface="Georgia" charset="0"/>
                <a:ea typeface="Georgia" charset="0"/>
                <a:cs typeface="Georgia" charset="0"/>
                <a:sym typeface="Symbol" charset="2"/>
              </a:rPr>
              <a:t></a:t>
            </a:r>
            <a:endParaRPr lang="it-IT" dirty="0">
              <a:solidFill>
                <a:srgbClr val="FF3300"/>
              </a:solidFill>
              <a:latin typeface="Georgia" charset="0"/>
              <a:ea typeface="Georgia" charset="0"/>
              <a:cs typeface="Georgia" charset="0"/>
            </a:endParaRPr>
          </a:p>
          <a:p>
            <a:pPr>
              <a:defRPr/>
            </a:pPr>
            <a:r>
              <a:rPr lang="it-IT" dirty="0">
                <a:solidFill>
                  <a:srgbClr val="FF3300"/>
                </a:solidFill>
                <a:latin typeface="Georgia" charset="0"/>
                <a:ea typeface="Georgia" charset="0"/>
                <a:cs typeface="Georgia" charset="0"/>
              </a:rPr>
              <a:t>Amino </a:t>
            </a:r>
            <a:r>
              <a:rPr lang="it-IT" dirty="0" err="1">
                <a:solidFill>
                  <a:srgbClr val="FF3300"/>
                </a:solidFill>
                <a:latin typeface="Georgia" charset="0"/>
                <a:ea typeface="Georgia" charset="0"/>
                <a:cs typeface="Georgia" charset="0"/>
              </a:rPr>
              <a:t>acids</a:t>
            </a:r>
            <a:r>
              <a:rPr lang="it-IT" dirty="0">
                <a:solidFill>
                  <a:srgbClr val="FF3300"/>
                </a:solidFill>
                <a:latin typeface="Georgia" charset="0"/>
                <a:ea typeface="Georgia" charset="0"/>
                <a:cs typeface="Georgia" charset="0"/>
              </a:rPr>
              <a:t> </a:t>
            </a:r>
            <a:r>
              <a:rPr lang="it-IT" dirty="0">
                <a:solidFill>
                  <a:srgbClr val="FF3300"/>
                </a:solidFill>
                <a:latin typeface="Georgia" charset="0"/>
                <a:ea typeface="Georgia" charset="0"/>
                <a:cs typeface="Georgia" charset="0"/>
                <a:sym typeface="Symbol" charset="2"/>
              </a:rPr>
              <a:t></a:t>
            </a:r>
          </a:p>
          <a:p>
            <a:pPr>
              <a:defRPr/>
            </a:pPr>
            <a:r>
              <a:rPr lang="it-IT" dirty="0">
                <a:solidFill>
                  <a:srgbClr val="FF0000"/>
                </a:solidFill>
                <a:latin typeface="Georgia" charset="0"/>
                <a:ea typeface="Georgia" charset="0"/>
                <a:cs typeface="Georgia" charset="0"/>
                <a:sym typeface="Symbol" charset="2"/>
              </a:rPr>
              <a:t>LCPUFA </a:t>
            </a:r>
          </a:p>
        </p:txBody>
      </p:sp>
      <p:sp>
        <p:nvSpPr>
          <p:cNvPr id="68615" name="AutoShape 8"/>
          <p:cNvSpPr>
            <a:spLocks noChangeArrowheads="1"/>
          </p:cNvSpPr>
          <p:nvPr/>
        </p:nvSpPr>
        <p:spPr bwMode="auto">
          <a:xfrm>
            <a:off x="1441450" y="5229225"/>
            <a:ext cx="609600" cy="381000"/>
          </a:xfrm>
          <a:prstGeom prst="flowChartMerge">
            <a:avLst/>
          </a:prstGeom>
          <a:solidFill>
            <a:schemeClr val="accent1"/>
          </a:solidFill>
          <a:ln w="9525">
            <a:solidFill>
              <a:schemeClr val="tx1"/>
            </a:solidFill>
            <a:miter lim="800000"/>
            <a:headEnd/>
            <a:tailEnd/>
          </a:ln>
        </p:spPr>
        <p:txBody>
          <a:bodyPr wrap="none" anchor="ctr"/>
          <a:lstStyle/>
          <a:p>
            <a:endParaRPr lang="it-IT">
              <a:latin typeface="Georgia" charset="0"/>
              <a:cs typeface="Georgia" charset="0"/>
            </a:endParaRPr>
          </a:p>
        </p:txBody>
      </p:sp>
      <p:sp>
        <p:nvSpPr>
          <p:cNvPr id="68616" name="Text Box 9"/>
          <p:cNvSpPr txBox="1">
            <a:spLocks noChangeArrowheads="1"/>
          </p:cNvSpPr>
          <p:nvPr/>
        </p:nvSpPr>
        <p:spPr bwMode="auto">
          <a:xfrm>
            <a:off x="-76200" y="55626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i="1">
                <a:solidFill>
                  <a:srgbClr val="FFFF66"/>
                </a:solidFill>
                <a:latin typeface="Georgia" charset="0"/>
                <a:cs typeface="Georgia" charset="0"/>
              </a:rPr>
              <a:t>Changes in placental transport systems precede IUGR</a:t>
            </a:r>
          </a:p>
          <a:p>
            <a:r>
              <a:rPr lang="it-IT">
                <a:solidFill>
                  <a:srgbClr val="FFFF00"/>
                </a:solidFill>
                <a:latin typeface="Wingdings" charset="0"/>
                <a:cs typeface="Wingdings" charset="0"/>
              </a:rPr>
              <a:t></a:t>
            </a:r>
            <a:r>
              <a:rPr lang="it-IT">
                <a:solidFill>
                  <a:srgbClr val="FFFF00"/>
                </a:solidFill>
                <a:latin typeface="Georgia" charset="0"/>
                <a:cs typeface="Georgia" charset="0"/>
              </a:rPr>
              <a:t> intrauterine programming</a:t>
            </a:r>
          </a:p>
        </p:txBody>
      </p:sp>
      <p:sp>
        <p:nvSpPr>
          <p:cNvPr id="68617" name="AutoShape 10"/>
          <p:cNvSpPr>
            <a:spLocks noChangeArrowheads="1"/>
          </p:cNvSpPr>
          <p:nvPr/>
        </p:nvSpPr>
        <p:spPr bwMode="auto">
          <a:xfrm>
            <a:off x="7010400" y="4953000"/>
            <a:ext cx="609600" cy="381000"/>
          </a:xfrm>
          <a:prstGeom prst="flowChartMerge">
            <a:avLst/>
          </a:prstGeom>
          <a:solidFill>
            <a:schemeClr val="accent1"/>
          </a:solidFill>
          <a:ln w="9525">
            <a:solidFill>
              <a:schemeClr val="tx1"/>
            </a:solidFill>
            <a:miter lim="800000"/>
            <a:headEnd/>
            <a:tailEnd/>
          </a:ln>
        </p:spPr>
        <p:txBody>
          <a:bodyPr wrap="none" anchor="ctr"/>
          <a:lstStyle/>
          <a:p>
            <a:endParaRPr lang="it-IT">
              <a:latin typeface="Georgia" charset="0"/>
              <a:cs typeface="Georgia" charset="0"/>
            </a:endParaRPr>
          </a:p>
        </p:txBody>
      </p:sp>
      <p:sp>
        <p:nvSpPr>
          <p:cNvPr id="126986" name="Text Box 11"/>
          <p:cNvSpPr txBox="1">
            <a:spLocks noChangeArrowheads="1"/>
          </p:cNvSpPr>
          <p:nvPr/>
        </p:nvSpPr>
        <p:spPr bwMode="auto">
          <a:xfrm>
            <a:off x="5105400" y="5334000"/>
            <a:ext cx="3962400" cy="1200150"/>
          </a:xfrm>
          <a:prstGeom prst="rect">
            <a:avLst/>
          </a:prstGeom>
          <a:solidFill>
            <a:srgbClr val="FE3428"/>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a:solidFill>
                  <a:schemeClr val="bg1"/>
                </a:solidFill>
                <a:latin typeface="Georgia" charset="0"/>
                <a:ea typeface="Georgia" charset="0"/>
                <a:cs typeface="Georgia" charset="0"/>
              </a:rPr>
              <a:t>delivery </a:t>
            </a:r>
            <a:r>
              <a:rPr lang="it-IT" dirty="0" err="1">
                <a:solidFill>
                  <a:schemeClr val="bg1"/>
                </a:solidFill>
                <a:latin typeface="Georgia" charset="0"/>
                <a:ea typeface="Georgia" charset="0"/>
                <a:cs typeface="Georgia" charset="0"/>
              </a:rPr>
              <a:t>should</a:t>
            </a:r>
            <a:r>
              <a:rPr lang="it-IT" dirty="0">
                <a:solidFill>
                  <a:schemeClr val="bg1"/>
                </a:solidFill>
                <a:latin typeface="Georgia" charset="0"/>
                <a:ea typeface="Georgia" charset="0"/>
                <a:cs typeface="Georgia" charset="0"/>
              </a:rPr>
              <a:t> be </a:t>
            </a:r>
            <a:r>
              <a:rPr lang="it-IT" dirty="0" err="1">
                <a:solidFill>
                  <a:schemeClr val="bg1"/>
                </a:solidFill>
                <a:latin typeface="Georgia" charset="0"/>
                <a:ea typeface="Georgia" charset="0"/>
                <a:cs typeface="Georgia" charset="0"/>
              </a:rPr>
              <a:t>carefully</a:t>
            </a:r>
            <a:r>
              <a:rPr lang="it-IT" dirty="0">
                <a:solidFill>
                  <a:schemeClr val="bg1"/>
                </a:solidFill>
                <a:latin typeface="Georgia" charset="0"/>
                <a:ea typeface="Georgia" charset="0"/>
                <a:cs typeface="Georgia" charset="0"/>
              </a:rPr>
              <a:t> </a:t>
            </a:r>
            <a:r>
              <a:rPr lang="it-IT" dirty="0" err="1">
                <a:solidFill>
                  <a:schemeClr val="bg1"/>
                </a:solidFill>
                <a:latin typeface="Georgia" charset="0"/>
                <a:ea typeface="Georgia" charset="0"/>
                <a:cs typeface="Georgia" charset="0"/>
              </a:rPr>
              <a:t>planned</a:t>
            </a:r>
            <a:r>
              <a:rPr lang="it-IT" dirty="0">
                <a:solidFill>
                  <a:schemeClr val="bg1"/>
                </a:solidFill>
                <a:latin typeface="Georgia" charset="0"/>
                <a:ea typeface="Georgia" charset="0"/>
                <a:cs typeface="Georgia" charset="0"/>
              </a:rPr>
              <a:t>, </a:t>
            </a:r>
            <a:r>
              <a:rPr lang="it-IT" dirty="0" err="1">
                <a:solidFill>
                  <a:schemeClr val="bg1"/>
                </a:solidFill>
                <a:latin typeface="Georgia" charset="0"/>
                <a:ea typeface="Georgia" charset="0"/>
                <a:cs typeface="Georgia" charset="0"/>
              </a:rPr>
              <a:t>also</a:t>
            </a:r>
            <a:r>
              <a:rPr lang="it-IT" dirty="0">
                <a:solidFill>
                  <a:schemeClr val="bg1"/>
                </a:solidFill>
                <a:latin typeface="Georgia" charset="0"/>
                <a:ea typeface="Georgia" charset="0"/>
                <a:cs typeface="Georgia" charset="0"/>
              </a:rPr>
              <a:t> in relation to </a:t>
            </a:r>
            <a:r>
              <a:rPr lang="it-IT" dirty="0" err="1">
                <a:solidFill>
                  <a:schemeClr val="bg1"/>
                </a:solidFill>
                <a:latin typeface="Georgia" charset="0"/>
                <a:ea typeface="Georgia" charset="0"/>
                <a:cs typeface="Georgia" charset="0"/>
              </a:rPr>
              <a:t>gestational</a:t>
            </a:r>
            <a:r>
              <a:rPr lang="it-IT" dirty="0">
                <a:solidFill>
                  <a:schemeClr val="bg1"/>
                </a:solidFill>
                <a:latin typeface="Georgia" charset="0"/>
                <a:ea typeface="Georgia" charset="0"/>
                <a:cs typeface="Georgia" charset="0"/>
              </a:rPr>
              <a:t> </a:t>
            </a:r>
            <a:r>
              <a:rPr lang="it-IT" dirty="0" err="1">
                <a:solidFill>
                  <a:schemeClr val="bg1"/>
                </a:solidFill>
                <a:latin typeface="Georgia" charset="0"/>
                <a:ea typeface="Georgia" charset="0"/>
                <a:cs typeface="Georgia" charset="0"/>
              </a:rPr>
              <a:t>age</a:t>
            </a:r>
            <a:endParaRPr lang="it-IT" dirty="0">
              <a:solidFill>
                <a:schemeClr val="bg1"/>
              </a:solidFill>
              <a:latin typeface="Georgia" charset="0"/>
              <a:ea typeface="Georgia" charset="0"/>
              <a:cs typeface="Georgia" charset="0"/>
            </a:endParaRPr>
          </a:p>
        </p:txBody>
      </p:sp>
      <p:sp>
        <p:nvSpPr>
          <p:cNvPr id="68619" name="Line 13"/>
          <p:cNvSpPr>
            <a:spLocks noChangeShapeType="1"/>
          </p:cNvSpPr>
          <p:nvPr/>
        </p:nvSpPr>
        <p:spPr bwMode="auto">
          <a:xfrm>
            <a:off x="6477000" y="2286000"/>
            <a:ext cx="685800" cy="533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 name="Text Box 7"/>
          <p:cNvSpPr txBox="1">
            <a:spLocks noChangeArrowheads="1"/>
          </p:cNvSpPr>
          <p:nvPr/>
        </p:nvSpPr>
        <p:spPr bwMode="auto">
          <a:xfrm>
            <a:off x="3924300" y="2997200"/>
            <a:ext cx="2303463" cy="1570038"/>
          </a:xfrm>
          <a:prstGeom prst="rect">
            <a:avLst/>
          </a:prstGeom>
          <a:solidFill>
            <a:srgbClr val="C0504D"/>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dirty="0" err="1">
                <a:solidFill>
                  <a:schemeClr val="bg1"/>
                </a:solidFill>
                <a:latin typeface="Georgia" charset="0"/>
                <a:ea typeface="Georgia" charset="0"/>
                <a:cs typeface="Georgia" charset="0"/>
              </a:rPr>
              <a:t>Altered</a:t>
            </a:r>
            <a:endParaRPr lang="it-IT" dirty="0">
              <a:solidFill>
                <a:schemeClr val="bg1"/>
              </a:solidFill>
              <a:latin typeface="Georgia" charset="0"/>
              <a:ea typeface="Georgia" charset="0"/>
              <a:cs typeface="Georgia" charset="0"/>
            </a:endParaRPr>
          </a:p>
          <a:p>
            <a:pPr>
              <a:defRPr/>
            </a:pPr>
            <a:r>
              <a:rPr lang="it-IT" dirty="0" err="1">
                <a:solidFill>
                  <a:schemeClr val="bg1"/>
                </a:solidFill>
                <a:latin typeface="Georgia" charset="0"/>
                <a:ea typeface="Georgia" charset="0"/>
                <a:cs typeface="Georgia" charset="0"/>
              </a:rPr>
              <a:t>placental</a:t>
            </a:r>
            <a:r>
              <a:rPr lang="it-IT" dirty="0">
                <a:solidFill>
                  <a:schemeClr val="bg1"/>
                </a:solidFill>
                <a:latin typeface="Georgia" charset="0"/>
                <a:ea typeface="Georgia" charset="0"/>
                <a:cs typeface="Georgia" charset="0"/>
              </a:rPr>
              <a:t> </a:t>
            </a:r>
            <a:r>
              <a:rPr lang="it-IT" dirty="0" err="1">
                <a:solidFill>
                  <a:schemeClr val="bg1"/>
                </a:solidFill>
                <a:latin typeface="Georgia" charset="0"/>
                <a:ea typeface="Georgia" charset="0"/>
                <a:cs typeface="Georgia" charset="0"/>
              </a:rPr>
              <a:t>mitochondrial</a:t>
            </a:r>
            <a:r>
              <a:rPr lang="it-IT" dirty="0">
                <a:solidFill>
                  <a:schemeClr val="bg1"/>
                </a:solidFill>
                <a:latin typeface="Georgia" charset="0"/>
                <a:ea typeface="Georgia" charset="0"/>
                <a:cs typeface="Georgia" charset="0"/>
              </a:rPr>
              <a:t> </a:t>
            </a:r>
            <a:r>
              <a:rPr lang="it-IT" dirty="0" err="1">
                <a:solidFill>
                  <a:schemeClr val="bg1"/>
                </a:solidFill>
                <a:latin typeface="Georgia" charset="0"/>
                <a:ea typeface="Georgia" charset="0"/>
                <a:cs typeface="Georgia" charset="0"/>
              </a:rPr>
              <a:t>respiration</a:t>
            </a:r>
            <a:r>
              <a:rPr lang="it-IT" dirty="0">
                <a:solidFill>
                  <a:schemeClr val="bg1"/>
                </a:solidFill>
                <a:latin typeface="Georgia" charset="0"/>
                <a:ea typeface="Georgia" charset="0"/>
                <a:cs typeface="Georgia" charset="0"/>
                <a:sym typeface="Symbol" charset="2"/>
              </a:rPr>
              <a:t> </a:t>
            </a:r>
          </a:p>
        </p:txBody>
      </p:sp>
      <p:sp>
        <p:nvSpPr>
          <p:cNvPr id="68621" name="Freccia destra 1"/>
          <p:cNvSpPr>
            <a:spLocks noChangeArrowheads="1"/>
          </p:cNvSpPr>
          <p:nvPr/>
        </p:nvSpPr>
        <p:spPr bwMode="auto">
          <a:xfrm>
            <a:off x="3276600" y="3500438"/>
            <a:ext cx="647700" cy="504825"/>
          </a:xfrm>
          <a:prstGeom prst="rightArrow">
            <a:avLst>
              <a:gd name="adj1" fmla="val 50000"/>
              <a:gd name="adj2" fmla="val 49895"/>
            </a:avLst>
          </a:prstGeom>
          <a:solidFill>
            <a:srgbClr val="FFFF00"/>
          </a:solidFill>
          <a:ln w="9525">
            <a:solidFill>
              <a:schemeClr val="tx1"/>
            </a:solidFill>
            <a:round/>
            <a:headEnd/>
            <a:tailEnd/>
          </a:ln>
        </p:spPr>
        <p:txBody>
          <a:bodyPr/>
          <a:lstStyle/>
          <a:p>
            <a:endParaRPr lang="it-IT"/>
          </a:p>
        </p:txBody>
      </p:sp>
      <p:sp>
        <p:nvSpPr>
          <p:cNvPr id="68622" name="Freccia destra 13"/>
          <p:cNvSpPr>
            <a:spLocks noChangeArrowheads="1"/>
          </p:cNvSpPr>
          <p:nvPr/>
        </p:nvSpPr>
        <p:spPr bwMode="auto">
          <a:xfrm>
            <a:off x="6156325" y="3500438"/>
            <a:ext cx="647700" cy="504825"/>
          </a:xfrm>
          <a:prstGeom prst="rightArrow">
            <a:avLst>
              <a:gd name="adj1" fmla="val 50000"/>
              <a:gd name="adj2" fmla="val 49895"/>
            </a:avLst>
          </a:prstGeom>
          <a:solidFill>
            <a:srgbClr val="FF0000"/>
          </a:solidFill>
          <a:ln w="9525">
            <a:solidFill>
              <a:schemeClr val="tx1"/>
            </a:solidFill>
            <a:round/>
            <a:headEnd/>
            <a:tailEnd/>
          </a:ln>
        </p:spPr>
        <p:txBody>
          <a:bodyPr/>
          <a:lstStyle/>
          <a:p>
            <a:endParaRPr lang="it-IT"/>
          </a:p>
        </p:txBody>
      </p:sp>
      <p:sp>
        <p:nvSpPr>
          <p:cNvPr id="15" name="CasellaDiTesto 14"/>
          <p:cNvSpPr txBox="1"/>
          <p:nvPr/>
        </p:nvSpPr>
        <p:spPr>
          <a:xfrm>
            <a:off x="2693773" y="5688568"/>
            <a:ext cx="290727" cy="369332"/>
          </a:xfrm>
          <a:prstGeom prst="rect">
            <a:avLst/>
          </a:prstGeom>
          <a:noFill/>
        </p:spPr>
        <p:txBody>
          <a:bodyPr wrap="none" rtlCol="0">
            <a:spAutoFit/>
          </a:bodyPr>
          <a:lstStyle/>
          <a:p>
            <a:r>
              <a:rPr lang="it-IT"/>
              <a:t>F</a:t>
            </a:r>
          </a:p>
        </p:txBody>
      </p:sp>
    </p:spTree>
    <p:extLst>
      <p:ext uri="{BB962C8B-B14F-4D97-AF65-F5344CB8AC3E}">
        <p14:creationId xmlns:p14="http://schemas.microsoft.com/office/powerpoint/2010/main" val="3305217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3" descr="1101101004_400.jpg"/>
          <p:cNvPicPr>
            <a:picLocks noChangeAspect="1"/>
          </p:cNvPicPr>
          <p:nvPr/>
        </p:nvPicPr>
        <p:blipFill>
          <a:blip r:embed="rId2"/>
          <a:srcRect/>
          <a:stretch>
            <a:fillRect/>
          </a:stretch>
        </p:blipFill>
        <p:spPr bwMode="auto">
          <a:xfrm>
            <a:off x="381000" y="533400"/>
            <a:ext cx="4411663" cy="5856288"/>
          </a:xfrm>
          <a:prstGeom prst="rect">
            <a:avLst/>
          </a:prstGeom>
          <a:noFill/>
          <a:ln w="9525">
            <a:noFill/>
            <a:miter lim="800000"/>
            <a:headEnd/>
            <a:tailEnd/>
          </a:ln>
        </p:spPr>
      </p:pic>
      <p:sp>
        <p:nvSpPr>
          <p:cNvPr id="19459" name="CasellaDiTesto 2"/>
          <p:cNvSpPr txBox="1">
            <a:spLocks noChangeArrowheads="1"/>
          </p:cNvSpPr>
          <p:nvPr/>
        </p:nvSpPr>
        <p:spPr bwMode="auto">
          <a:xfrm>
            <a:off x="5867400" y="2133600"/>
            <a:ext cx="184150" cy="369888"/>
          </a:xfrm>
          <a:prstGeom prst="rect">
            <a:avLst/>
          </a:prstGeom>
          <a:noFill/>
          <a:ln w="9525">
            <a:noFill/>
            <a:miter lim="800000"/>
            <a:headEnd/>
            <a:tailEnd/>
          </a:ln>
        </p:spPr>
        <p:txBody>
          <a:bodyPr wrap="none">
            <a:prstTxWarp prst="textNoShape">
              <a:avLst/>
            </a:prstTxWarp>
            <a:spAutoFit/>
          </a:bodyPr>
          <a:lstStyle/>
          <a:p>
            <a:endParaRPr lang="it-IT" sz="1800"/>
          </a:p>
        </p:txBody>
      </p:sp>
      <p:sp>
        <p:nvSpPr>
          <p:cNvPr id="4" name="Rettangolo 3"/>
          <p:cNvSpPr/>
          <p:nvPr/>
        </p:nvSpPr>
        <p:spPr>
          <a:xfrm>
            <a:off x="5003800" y="1176427"/>
            <a:ext cx="3454400" cy="4708981"/>
          </a:xfrm>
          <a:prstGeom prst="rect">
            <a:avLst/>
          </a:prstGeom>
        </p:spPr>
        <p:txBody>
          <a:bodyPr wrap="square">
            <a:spAutoFit/>
          </a:bodyPr>
          <a:lstStyle/>
          <a:p>
            <a:r>
              <a:rPr lang="en-GB" sz="2500" b="1">
                <a:ea typeface="Times New Roman" pitchFamily="1" charset="0"/>
                <a:cs typeface="Times New Roman" pitchFamily="1" charset="0"/>
              </a:rPr>
              <a:t>PROGRAMMING</a:t>
            </a:r>
          </a:p>
          <a:p>
            <a:r>
              <a:rPr lang="en-GB" sz="2500">
                <a:ea typeface="Times New Roman" pitchFamily="1" charset="0"/>
                <a:cs typeface="Times New Roman" pitchFamily="1" charset="0"/>
              </a:rPr>
              <a:t>Malnutrition and other adverse environmental exposures during development alter gene expression and programme the body’s structures and functions for life. Adverse exposures also result in slow growth and small body size.</a:t>
            </a:r>
            <a:r>
              <a:rPr lang="en-GB" sz="2500"/>
              <a: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Documents and Settings\David Barker\Desktop\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603250"/>
            <a:ext cx="74072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785813" y="6298168"/>
            <a:ext cx="2532451" cy="369332"/>
          </a:xfrm>
          <a:prstGeom prst="rect">
            <a:avLst/>
          </a:prstGeom>
          <a:noFill/>
        </p:spPr>
        <p:txBody>
          <a:bodyPr wrap="none" rtlCol="0">
            <a:spAutoFit/>
          </a:bodyPr>
          <a:lstStyle/>
          <a:p>
            <a:r>
              <a:rPr lang="it-IT" i="1">
                <a:solidFill>
                  <a:schemeClr val="bg1">
                    <a:lumMod val="50000"/>
                  </a:schemeClr>
                </a:solidFill>
              </a:rPr>
              <a:t>courtesy of David Barker</a:t>
            </a:r>
          </a:p>
        </p:txBody>
      </p:sp>
    </p:spTree>
    <p:extLst>
      <p:ext uri="{BB962C8B-B14F-4D97-AF65-F5344CB8AC3E}">
        <p14:creationId xmlns:p14="http://schemas.microsoft.com/office/powerpoint/2010/main" val="2498942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6"/>
          <p:cNvSpPr txBox="1">
            <a:spLocks noChangeArrowheads="1"/>
          </p:cNvSpPr>
          <p:nvPr/>
        </p:nvSpPr>
        <p:spPr bwMode="auto">
          <a:xfrm>
            <a:off x="4953000" y="990600"/>
            <a:ext cx="4052888" cy="2246313"/>
          </a:xfrm>
          <a:prstGeom prst="rect">
            <a:avLst/>
          </a:prstGeom>
          <a:noFill/>
          <a:ln w="9525">
            <a:noFill/>
            <a:miter lim="800000"/>
            <a:headEnd/>
            <a:tailEnd/>
          </a:ln>
        </p:spPr>
        <p:txBody>
          <a:bodyPr>
            <a:prstTxWarp prst="textNoShape">
              <a:avLst/>
            </a:prstTxWarp>
            <a:spAutoFit/>
          </a:bodyPr>
          <a:lstStyle/>
          <a:p>
            <a:pPr algn="ctr"/>
            <a:r>
              <a:rPr lang="it-IT" sz="2800" b="1">
                <a:solidFill>
                  <a:srgbClr val="CC0000"/>
                </a:solidFill>
              </a:rPr>
              <a:t>IRON TRANSFER </a:t>
            </a:r>
          </a:p>
          <a:p>
            <a:pPr algn="ctr"/>
            <a:r>
              <a:rPr lang="it-IT" sz="2800" b="1">
                <a:solidFill>
                  <a:srgbClr val="CC0000"/>
                </a:solidFill>
              </a:rPr>
              <a:t>ACROSS THE PLACENTA</a:t>
            </a:r>
          </a:p>
          <a:p>
            <a:pPr algn="ctr"/>
            <a:r>
              <a:rPr lang="it-IT" sz="2800" b="1">
                <a:solidFill>
                  <a:srgbClr val="CC0000"/>
                </a:solidFill>
              </a:rPr>
              <a:t>and</a:t>
            </a:r>
          </a:p>
          <a:p>
            <a:pPr algn="ctr"/>
            <a:r>
              <a:rPr lang="it-IT" sz="2800" b="1">
                <a:solidFill>
                  <a:srgbClr val="CC0000"/>
                </a:solidFill>
              </a:rPr>
              <a:t>ITS REGULATION</a:t>
            </a:r>
          </a:p>
        </p:txBody>
      </p:sp>
      <p:sp>
        <p:nvSpPr>
          <p:cNvPr id="44035" name="Text Box 27"/>
          <p:cNvSpPr txBox="1">
            <a:spLocks noChangeArrowheads="1"/>
          </p:cNvSpPr>
          <p:nvPr/>
        </p:nvSpPr>
        <p:spPr bwMode="auto">
          <a:xfrm>
            <a:off x="5130800" y="4495800"/>
            <a:ext cx="4003675" cy="1200329"/>
          </a:xfrm>
          <a:prstGeom prst="rect">
            <a:avLst/>
          </a:prstGeom>
          <a:noFill/>
          <a:ln w="9525">
            <a:noFill/>
            <a:miter lim="800000"/>
            <a:headEnd/>
            <a:tailEnd/>
          </a:ln>
        </p:spPr>
        <p:txBody>
          <a:bodyPr wrap="square">
            <a:prstTxWarp prst="textNoShape">
              <a:avLst/>
            </a:prstTxWarp>
            <a:spAutoFit/>
          </a:bodyPr>
          <a:lstStyle/>
          <a:p>
            <a:r>
              <a:rPr lang="en-GB" sz="1200" i="1"/>
              <a:t>McArdle HJ,  et al. J Neuroendocrinol. 2008 Apr;20(4):427-31. Review</a:t>
            </a:r>
          </a:p>
          <a:p>
            <a:endParaRPr lang="en-GB" sz="1200" i="1"/>
          </a:p>
          <a:p>
            <a:r>
              <a:rPr lang="en-GB" sz="1200" i="1"/>
              <a:t>Bastin J, et al. </a:t>
            </a:r>
            <a:r>
              <a:rPr lang="it-IT" sz="1200" i="1"/>
              <a:t>Br J Haematol. 2006 Sep;134(5):532-43</a:t>
            </a:r>
          </a:p>
          <a:p>
            <a:endParaRPr lang="it-IT" sz="1200" i="1"/>
          </a:p>
          <a:p>
            <a:r>
              <a:rPr lang="it-IT" sz="1200" i="1"/>
              <a:t>Gambling L, Lang C, McArdle HJ. Am J Clin Nutr. 2011 May 4</a:t>
            </a:r>
          </a:p>
        </p:txBody>
      </p:sp>
      <p:grpSp>
        <p:nvGrpSpPr>
          <p:cNvPr id="2" name="Gruppo 36"/>
          <p:cNvGrpSpPr>
            <a:grpSpLocks/>
          </p:cNvGrpSpPr>
          <p:nvPr/>
        </p:nvGrpSpPr>
        <p:grpSpPr bwMode="auto">
          <a:xfrm>
            <a:off x="152400" y="188913"/>
            <a:ext cx="4978400" cy="6408737"/>
            <a:chOff x="152400" y="188913"/>
            <a:chExt cx="4978400" cy="6408737"/>
          </a:xfrm>
        </p:grpSpPr>
        <p:grpSp>
          <p:nvGrpSpPr>
            <p:cNvPr id="3" name="Gruppo 34"/>
            <p:cNvGrpSpPr>
              <a:grpSpLocks/>
            </p:cNvGrpSpPr>
            <p:nvPr/>
          </p:nvGrpSpPr>
          <p:grpSpPr bwMode="auto">
            <a:xfrm>
              <a:off x="152400" y="188913"/>
              <a:ext cx="4978400" cy="6408737"/>
              <a:chOff x="152400" y="188913"/>
              <a:chExt cx="4978400" cy="6408737"/>
            </a:xfrm>
          </p:grpSpPr>
          <p:grpSp>
            <p:nvGrpSpPr>
              <p:cNvPr id="4" name="Gruppo 40"/>
              <p:cNvGrpSpPr>
                <a:grpSpLocks/>
              </p:cNvGrpSpPr>
              <p:nvPr/>
            </p:nvGrpSpPr>
            <p:grpSpPr bwMode="auto">
              <a:xfrm>
                <a:off x="152400" y="188913"/>
                <a:ext cx="4978400" cy="6408737"/>
                <a:chOff x="684213" y="188913"/>
                <a:chExt cx="4978096" cy="6408737"/>
              </a:xfrm>
            </p:grpSpPr>
            <p:grpSp>
              <p:nvGrpSpPr>
                <p:cNvPr id="5" name="Gruppo 24"/>
                <p:cNvGrpSpPr>
                  <a:grpSpLocks/>
                </p:cNvGrpSpPr>
                <p:nvPr/>
              </p:nvGrpSpPr>
              <p:grpSpPr bwMode="auto">
                <a:xfrm>
                  <a:off x="684213" y="188913"/>
                  <a:ext cx="4476750" cy="6408737"/>
                  <a:chOff x="684213" y="188913"/>
                  <a:chExt cx="4476750" cy="6408737"/>
                </a:xfrm>
              </p:grpSpPr>
              <p:grpSp>
                <p:nvGrpSpPr>
                  <p:cNvPr id="6" name="Group 25"/>
                  <p:cNvGrpSpPr>
                    <a:grpSpLocks/>
                  </p:cNvGrpSpPr>
                  <p:nvPr/>
                </p:nvGrpSpPr>
                <p:grpSpPr bwMode="auto">
                  <a:xfrm>
                    <a:off x="684213" y="188913"/>
                    <a:ext cx="4476750" cy="6408737"/>
                    <a:chOff x="1338" y="28"/>
                    <a:chExt cx="2820" cy="4037"/>
                  </a:xfrm>
                </p:grpSpPr>
                <p:grpSp>
                  <p:nvGrpSpPr>
                    <p:cNvPr id="7" name="Group 20"/>
                    <p:cNvGrpSpPr>
                      <a:grpSpLocks/>
                    </p:cNvGrpSpPr>
                    <p:nvPr/>
                  </p:nvGrpSpPr>
                  <p:grpSpPr bwMode="auto">
                    <a:xfrm>
                      <a:off x="1338" y="28"/>
                      <a:ext cx="2600" cy="4020"/>
                      <a:chOff x="1383" y="210"/>
                      <a:chExt cx="2600" cy="4020"/>
                    </a:xfrm>
                  </p:grpSpPr>
                  <p:grpSp>
                    <p:nvGrpSpPr>
                      <p:cNvPr id="8" name="Group 7"/>
                      <p:cNvGrpSpPr>
                        <a:grpSpLocks/>
                      </p:cNvGrpSpPr>
                      <p:nvPr/>
                    </p:nvGrpSpPr>
                    <p:grpSpPr bwMode="auto">
                      <a:xfrm>
                        <a:off x="1383" y="210"/>
                        <a:ext cx="2600" cy="4020"/>
                        <a:chOff x="1383" y="210"/>
                        <a:chExt cx="2600" cy="4020"/>
                      </a:xfrm>
                    </p:grpSpPr>
                    <p:pic>
                      <p:nvPicPr>
                        <p:cNvPr id="44065" name="Picture 4"/>
                        <p:cNvPicPr>
                          <a:picLocks noChangeAspect="1" noChangeArrowheads="1"/>
                        </p:cNvPicPr>
                        <p:nvPr/>
                      </p:nvPicPr>
                      <p:blipFill>
                        <a:blip r:embed="rId3"/>
                        <a:srcRect/>
                        <a:stretch>
                          <a:fillRect/>
                        </a:stretch>
                      </p:blipFill>
                      <p:spPr bwMode="auto">
                        <a:xfrm>
                          <a:off x="1383" y="210"/>
                          <a:ext cx="2600" cy="4020"/>
                        </a:xfrm>
                        <a:prstGeom prst="rect">
                          <a:avLst/>
                        </a:prstGeom>
                        <a:noFill/>
                        <a:ln w="9525">
                          <a:noFill/>
                          <a:miter lim="800000"/>
                          <a:headEnd/>
                          <a:tailEnd/>
                        </a:ln>
                      </p:spPr>
                    </p:pic>
                    <p:sp>
                      <p:nvSpPr>
                        <p:cNvPr id="44066" name="Oval 5"/>
                        <p:cNvSpPr>
                          <a:spLocks noChangeArrowheads="1"/>
                        </p:cNvSpPr>
                        <p:nvPr/>
                      </p:nvSpPr>
                      <p:spPr bwMode="auto">
                        <a:xfrm>
                          <a:off x="1565" y="1061"/>
                          <a:ext cx="589" cy="182"/>
                        </a:xfrm>
                        <a:prstGeom prst="ellipse">
                          <a:avLst/>
                        </a:prstGeom>
                        <a:noFill/>
                        <a:ln w="25400">
                          <a:solidFill>
                            <a:srgbClr val="CC0000"/>
                          </a:solidFill>
                          <a:round/>
                          <a:headEnd/>
                          <a:tailEnd/>
                        </a:ln>
                      </p:spPr>
                      <p:txBody>
                        <a:bodyPr wrap="none" anchor="ctr">
                          <a:prstTxWarp prst="textNoShape">
                            <a:avLst/>
                          </a:prstTxWarp>
                        </a:bodyPr>
                        <a:lstStyle/>
                        <a:p>
                          <a:endParaRPr lang="it-IT"/>
                        </a:p>
                      </p:txBody>
                    </p:sp>
                    <p:sp>
                      <p:nvSpPr>
                        <p:cNvPr id="44067" name="Oval 6"/>
                        <p:cNvSpPr>
                          <a:spLocks noChangeArrowheads="1"/>
                        </p:cNvSpPr>
                        <p:nvPr/>
                      </p:nvSpPr>
                      <p:spPr bwMode="auto">
                        <a:xfrm>
                          <a:off x="1565" y="3773"/>
                          <a:ext cx="362" cy="182"/>
                        </a:xfrm>
                        <a:prstGeom prst="ellipse">
                          <a:avLst/>
                        </a:prstGeom>
                        <a:noFill/>
                        <a:ln w="25400">
                          <a:solidFill>
                            <a:srgbClr val="CC0000"/>
                          </a:solidFill>
                          <a:round/>
                          <a:headEnd/>
                          <a:tailEnd/>
                        </a:ln>
                      </p:spPr>
                      <p:txBody>
                        <a:bodyPr wrap="none" anchor="ctr">
                          <a:prstTxWarp prst="textNoShape">
                            <a:avLst/>
                          </a:prstTxWarp>
                        </a:bodyPr>
                        <a:lstStyle/>
                        <a:p>
                          <a:endParaRPr lang="it-IT"/>
                        </a:p>
                      </p:txBody>
                    </p:sp>
                  </p:grpSp>
                  <p:sp>
                    <p:nvSpPr>
                      <p:cNvPr id="44056" name="Text Box 8"/>
                      <p:cNvSpPr txBox="1">
                        <a:spLocks noChangeArrowheads="1"/>
                      </p:cNvSpPr>
                      <p:nvPr/>
                    </p:nvSpPr>
                    <p:spPr bwMode="auto">
                      <a:xfrm>
                        <a:off x="3762" y="3108"/>
                        <a:ext cx="189" cy="231"/>
                      </a:xfrm>
                      <a:prstGeom prst="rect">
                        <a:avLst/>
                      </a:prstGeom>
                      <a:noFill/>
                      <a:ln w="9525">
                        <a:noFill/>
                        <a:miter lim="800000"/>
                        <a:headEnd/>
                        <a:tailEnd/>
                      </a:ln>
                    </p:spPr>
                    <p:txBody>
                      <a:bodyPr wrap="none">
                        <a:prstTxWarp prst="textNoShape">
                          <a:avLst/>
                        </a:prstTxWarp>
                        <a:spAutoFit/>
                      </a:bodyPr>
                      <a:lstStyle/>
                      <a:p>
                        <a:r>
                          <a:rPr lang="it-IT" b="1">
                            <a:solidFill>
                              <a:srgbClr val="CC0000"/>
                            </a:solidFill>
                            <a:latin typeface="Franklin Gothic Book" pitchFamily="1" charset="0"/>
                          </a:rPr>
                          <a:t>?</a:t>
                        </a:r>
                      </a:p>
                    </p:txBody>
                  </p:sp>
                  <p:grpSp>
                    <p:nvGrpSpPr>
                      <p:cNvPr id="9" name="Group 12"/>
                      <p:cNvGrpSpPr>
                        <a:grpSpLocks/>
                      </p:cNvGrpSpPr>
                      <p:nvPr/>
                    </p:nvGrpSpPr>
                    <p:grpSpPr bwMode="auto">
                      <a:xfrm>
                        <a:off x="2249" y="1162"/>
                        <a:ext cx="403" cy="311"/>
                        <a:chOff x="2249" y="1162"/>
                        <a:chExt cx="403" cy="311"/>
                      </a:xfrm>
                    </p:grpSpPr>
                    <p:sp>
                      <p:nvSpPr>
                        <p:cNvPr id="44063" name="AutoShape 10"/>
                        <p:cNvSpPr>
                          <a:spLocks noChangeArrowheads="1"/>
                        </p:cNvSpPr>
                        <p:nvPr/>
                      </p:nvSpPr>
                      <p:spPr bwMode="auto">
                        <a:xfrm rot="-2967198">
                          <a:off x="2315" y="1135"/>
                          <a:ext cx="272" cy="403"/>
                        </a:xfrm>
                        <a:prstGeom prst="roundRect">
                          <a:avLst>
                            <a:gd name="adj" fmla="val 16667"/>
                          </a:avLst>
                        </a:prstGeom>
                        <a:solidFill>
                          <a:srgbClr val="B2B2B2"/>
                        </a:solidFill>
                        <a:ln w="9525">
                          <a:solidFill>
                            <a:schemeClr val="tx1"/>
                          </a:solidFill>
                          <a:round/>
                          <a:headEnd/>
                          <a:tailEnd/>
                        </a:ln>
                      </p:spPr>
                      <p:txBody>
                        <a:bodyPr wrap="none" anchor="ctr">
                          <a:prstTxWarp prst="textNoShape">
                            <a:avLst/>
                          </a:prstTxWarp>
                        </a:bodyPr>
                        <a:lstStyle/>
                        <a:p>
                          <a:endParaRPr lang="it-IT"/>
                        </a:p>
                      </p:txBody>
                    </p:sp>
                    <p:sp>
                      <p:nvSpPr>
                        <p:cNvPr id="4107" name="Text Box 11"/>
                        <p:cNvSpPr txBox="1">
                          <a:spLocks noChangeArrowheads="1"/>
                        </p:cNvSpPr>
                        <p:nvPr/>
                      </p:nvSpPr>
                      <p:spPr bwMode="auto">
                        <a:xfrm rot="-2835767">
                          <a:off x="2268" y="1219"/>
                          <a:ext cx="306" cy="192"/>
                        </a:xfrm>
                        <a:prstGeom prst="rect">
                          <a:avLst/>
                        </a:prstGeom>
                        <a:noFill/>
                        <a:ln w="9525">
                          <a:noFill/>
                          <a:miter lim="800000"/>
                          <a:headEnd/>
                          <a:tailEnd/>
                        </a:ln>
                        <a:effectLst/>
                      </p:spPr>
                      <p:txBody>
                        <a:bodyPr wrap="none">
                          <a:spAutoFit/>
                        </a:bodyPr>
                        <a:lstStyle/>
                        <a:p>
                          <a:pPr>
                            <a:defRPr/>
                          </a:pPr>
                          <a:r>
                            <a:rPr lang="it-IT" sz="1400" dirty="0">
                              <a:solidFill>
                                <a:schemeClr val="tx2">
                                  <a:lumMod val="65000"/>
                                  <a:lumOff val="35000"/>
                                </a:schemeClr>
                              </a:solidFill>
                              <a:latin typeface="Franklin Gothic Book" charset="0"/>
                              <a:ea typeface="+mn-ea"/>
                              <a:cs typeface="+mn-cs"/>
                            </a:rPr>
                            <a:t>HFE</a:t>
                          </a:r>
                        </a:p>
                      </p:txBody>
                    </p:sp>
                  </p:grpSp>
                  <p:grpSp>
                    <p:nvGrpSpPr>
                      <p:cNvPr id="10" name="Group 17"/>
                      <p:cNvGrpSpPr>
                        <a:grpSpLocks/>
                      </p:cNvGrpSpPr>
                      <p:nvPr/>
                    </p:nvGrpSpPr>
                    <p:grpSpPr bwMode="auto">
                      <a:xfrm>
                        <a:off x="2200" y="3430"/>
                        <a:ext cx="306" cy="313"/>
                        <a:chOff x="2200" y="3430"/>
                        <a:chExt cx="306" cy="313"/>
                      </a:xfrm>
                    </p:grpSpPr>
                    <p:sp>
                      <p:nvSpPr>
                        <p:cNvPr id="44061" name="AutoShape 16"/>
                        <p:cNvSpPr>
                          <a:spLocks noChangeArrowheads="1"/>
                        </p:cNvSpPr>
                        <p:nvPr/>
                      </p:nvSpPr>
                      <p:spPr bwMode="auto">
                        <a:xfrm>
                          <a:off x="2245" y="3430"/>
                          <a:ext cx="227" cy="313"/>
                        </a:xfrm>
                        <a:prstGeom prst="roundRect">
                          <a:avLst>
                            <a:gd name="adj" fmla="val 16667"/>
                          </a:avLst>
                        </a:prstGeom>
                        <a:solidFill>
                          <a:srgbClr val="B2B2B2"/>
                        </a:solidFill>
                        <a:ln w="9525">
                          <a:solidFill>
                            <a:schemeClr val="tx1"/>
                          </a:solidFill>
                          <a:round/>
                          <a:headEnd/>
                          <a:tailEnd/>
                        </a:ln>
                      </p:spPr>
                      <p:txBody>
                        <a:bodyPr wrap="none" anchor="ctr">
                          <a:prstTxWarp prst="textNoShape">
                            <a:avLst/>
                          </a:prstTxWarp>
                        </a:bodyPr>
                        <a:lstStyle/>
                        <a:p>
                          <a:endParaRPr lang="it-IT"/>
                        </a:p>
                      </p:txBody>
                    </p:sp>
                    <p:sp>
                      <p:nvSpPr>
                        <p:cNvPr id="44062" name="Text Box 15"/>
                        <p:cNvSpPr txBox="1">
                          <a:spLocks noChangeArrowheads="1"/>
                        </p:cNvSpPr>
                        <p:nvPr/>
                      </p:nvSpPr>
                      <p:spPr bwMode="auto">
                        <a:xfrm rot="26191">
                          <a:off x="2200" y="3475"/>
                          <a:ext cx="306" cy="192"/>
                        </a:xfrm>
                        <a:prstGeom prst="rect">
                          <a:avLst/>
                        </a:prstGeom>
                        <a:noFill/>
                        <a:ln w="9525">
                          <a:noFill/>
                          <a:miter lim="800000"/>
                          <a:headEnd/>
                          <a:tailEnd/>
                        </a:ln>
                      </p:spPr>
                      <p:txBody>
                        <a:bodyPr wrap="none">
                          <a:prstTxWarp prst="textNoShape">
                            <a:avLst/>
                          </a:prstTxWarp>
                          <a:spAutoFit/>
                        </a:bodyPr>
                        <a:lstStyle/>
                        <a:p>
                          <a:r>
                            <a:rPr lang="it-IT" sz="1400">
                              <a:solidFill>
                                <a:srgbClr val="595959"/>
                              </a:solidFill>
                              <a:latin typeface="Franklin Gothic Book" pitchFamily="1" charset="0"/>
                            </a:rPr>
                            <a:t>HFE</a:t>
                          </a:r>
                        </a:p>
                      </p:txBody>
                    </p:sp>
                  </p:grpSp>
                  <p:sp>
                    <p:nvSpPr>
                      <p:cNvPr id="44059" name="Text Box 18"/>
                      <p:cNvSpPr txBox="1">
                        <a:spLocks noChangeArrowheads="1"/>
                      </p:cNvSpPr>
                      <p:nvPr/>
                    </p:nvSpPr>
                    <p:spPr bwMode="auto">
                      <a:xfrm>
                        <a:off x="2266" y="3553"/>
                        <a:ext cx="189" cy="231"/>
                      </a:xfrm>
                      <a:prstGeom prst="rect">
                        <a:avLst/>
                      </a:prstGeom>
                      <a:noFill/>
                      <a:ln w="9525">
                        <a:noFill/>
                        <a:miter lim="800000"/>
                        <a:headEnd/>
                        <a:tailEnd/>
                      </a:ln>
                    </p:spPr>
                    <p:txBody>
                      <a:bodyPr wrap="none">
                        <a:prstTxWarp prst="textNoShape">
                          <a:avLst/>
                        </a:prstTxWarp>
                        <a:spAutoFit/>
                      </a:bodyPr>
                      <a:lstStyle/>
                      <a:p>
                        <a:r>
                          <a:rPr lang="it-IT" b="1">
                            <a:solidFill>
                              <a:srgbClr val="CC0000"/>
                            </a:solidFill>
                            <a:latin typeface="Franklin Gothic Book" pitchFamily="1" charset="0"/>
                          </a:rPr>
                          <a:t>?</a:t>
                        </a:r>
                      </a:p>
                    </p:txBody>
                  </p:sp>
                  <p:sp>
                    <p:nvSpPr>
                      <p:cNvPr id="44060" name="Text Box 19"/>
                      <p:cNvSpPr txBox="1">
                        <a:spLocks noChangeArrowheads="1"/>
                      </p:cNvSpPr>
                      <p:nvPr/>
                    </p:nvSpPr>
                    <p:spPr bwMode="auto">
                      <a:xfrm>
                        <a:off x="2426" y="1298"/>
                        <a:ext cx="189" cy="231"/>
                      </a:xfrm>
                      <a:prstGeom prst="rect">
                        <a:avLst/>
                      </a:prstGeom>
                      <a:noFill/>
                      <a:ln w="9525">
                        <a:noFill/>
                        <a:miter lim="800000"/>
                        <a:headEnd/>
                        <a:tailEnd/>
                      </a:ln>
                    </p:spPr>
                    <p:txBody>
                      <a:bodyPr wrap="none">
                        <a:prstTxWarp prst="textNoShape">
                          <a:avLst/>
                        </a:prstTxWarp>
                        <a:spAutoFit/>
                      </a:bodyPr>
                      <a:lstStyle/>
                      <a:p>
                        <a:r>
                          <a:rPr lang="it-IT" b="1">
                            <a:solidFill>
                              <a:srgbClr val="CC0000"/>
                            </a:solidFill>
                            <a:latin typeface="Franklin Gothic Book" pitchFamily="1" charset="0"/>
                          </a:rPr>
                          <a:t>?</a:t>
                        </a:r>
                      </a:p>
                    </p:txBody>
                  </p:sp>
                </p:grpSp>
                <p:grpSp>
                  <p:nvGrpSpPr>
                    <p:cNvPr id="11" name="Group 24"/>
                    <p:cNvGrpSpPr>
                      <a:grpSpLocks/>
                    </p:cNvGrpSpPr>
                    <p:nvPr/>
                  </p:nvGrpSpPr>
                  <p:grpSpPr bwMode="auto">
                    <a:xfrm>
                      <a:off x="3742" y="3657"/>
                      <a:ext cx="416" cy="408"/>
                      <a:chOff x="3742" y="3657"/>
                      <a:chExt cx="416" cy="408"/>
                    </a:xfrm>
                  </p:grpSpPr>
                  <p:pic>
                    <p:nvPicPr>
                      <p:cNvPr id="44053" name="Picture 22"/>
                      <p:cNvPicPr>
                        <a:picLocks noChangeAspect="1" noChangeArrowheads="1"/>
                      </p:cNvPicPr>
                      <p:nvPr/>
                    </p:nvPicPr>
                    <p:blipFill>
                      <a:blip r:embed="rId4"/>
                      <a:srcRect/>
                      <a:stretch>
                        <a:fillRect/>
                      </a:stretch>
                    </p:blipFill>
                    <p:spPr bwMode="auto">
                      <a:xfrm>
                        <a:off x="3742" y="3657"/>
                        <a:ext cx="324" cy="402"/>
                      </a:xfrm>
                      <a:prstGeom prst="rect">
                        <a:avLst/>
                      </a:prstGeom>
                      <a:noFill/>
                      <a:ln w="9525">
                        <a:noFill/>
                        <a:miter lim="800000"/>
                        <a:headEnd/>
                        <a:tailEnd/>
                      </a:ln>
                    </p:spPr>
                  </p:pic>
                  <p:sp>
                    <p:nvSpPr>
                      <p:cNvPr id="44054" name="Text Box 23"/>
                      <p:cNvSpPr txBox="1">
                        <a:spLocks noChangeArrowheads="1"/>
                      </p:cNvSpPr>
                      <p:nvPr/>
                    </p:nvSpPr>
                    <p:spPr bwMode="auto">
                      <a:xfrm>
                        <a:off x="3969" y="3834"/>
                        <a:ext cx="189" cy="231"/>
                      </a:xfrm>
                      <a:prstGeom prst="rect">
                        <a:avLst/>
                      </a:prstGeom>
                      <a:noFill/>
                      <a:ln w="9525">
                        <a:noFill/>
                        <a:miter lim="800000"/>
                        <a:headEnd/>
                        <a:tailEnd/>
                      </a:ln>
                    </p:spPr>
                    <p:txBody>
                      <a:bodyPr wrap="none">
                        <a:prstTxWarp prst="textNoShape">
                          <a:avLst/>
                        </a:prstTxWarp>
                        <a:spAutoFit/>
                      </a:bodyPr>
                      <a:lstStyle/>
                      <a:p>
                        <a:r>
                          <a:rPr lang="it-IT" b="1">
                            <a:solidFill>
                              <a:srgbClr val="CC0000"/>
                            </a:solidFill>
                            <a:latin typeface="Franklin Gothic Book" pitchFamily="1" charset="0"/>
                          </a:rPr>
                          <a:t>?</a:t>
                        </a:r>
                        <a:endParaRPr lang="it-IT">
                          <a:latin typeface="Franklin Gothic Book" pitchFamily="1" charset="0"/>
                        </a:endParaRPr>
                      </a:p>
                    </p:txBody>
                  </p:sp>
                </p:grpSp>
              </p:grpSp>
              <p:sp>
                <p:nvSpPr>
                  <p:cNvPr id="24" name="CasellaDiTesto 23"/>
                  <p:cNvSpPr txBox="1"/>
                  <p:nvPr/>
                </p:nvSpPr>
                <p:spPr>
                  <a:xfrm>
                    <a:off x="3581224" y="5495925"/>
                    <a:ext cx="752429" cy="276225"/>
                  </a:xfrm>
                  <a:prstGeom prst="rect">
                    <a:avLst/>
                  </a:prstGeom>
                  <a:solidFill>
                    <a:schemeClr val="bg1"/>
                  </a:solidFill>
                </p:spPr>
                <p:txBody>
                  <a:bodyPr wrap="none">
                    <a:spAutoFit/>
                  </a:bodyPr>
                  <a:lstStyle/>
                  <a:p>
                    <a:pPr>
                      <a:defRPr/>
                    </a:pPr>
                    <a:r>
                      <a:rPr lang="it-IT" sz="1200" dirty="0">
                        <a:solidFill>
                          <a:schemeClr val="bg1">
                            <a:lumMod val="50000"/>
                          </a:schemeClr>
                        </a:solidFill>
                        <a:latin typeface="Franklin Gothic Book"/>
                        <a:ea typeface="+mn-ea"/>
                        <a:cs typeface="Franklin Gothic Book"/>
                      </a:rPr>
                      <a:t>zyklopen</a:t>
                    </a:r>
                  </a:p>
                </p:txBody>
              </p:sp>
            </p:grpSp>
            <p:grpSp>
              <p:nvGrpSpPr>
                <p:cNvPr id="12" name="Gruppo 39"/>
                <p:cNvGrpSpPr>
                  <a:grpSpLocks/>
                </p:cNvGrpSpPr>
                <p:nvPr/>
              </p:nvGrpSpPr>
              <p:grpSpPr bwMode="auto">
                <a:xfrm>
                  <a:off x="3962400" y="1368623"/>
                  <a:ext cx="1699909" cy="4958954"/>
                  <a:chOff x="3962400" y="1368623"/>
                  <a:chExt cx="1699909" cy="4958954"/>
                </a:xfrm>
              </p:grpSpPr>
              <p:sp>
                <p:nvSpPr>
                  <p:cNvPr id="44043" name="CasellaDiTesto 25"/>
                  <p:cNvSpPr txBox="1">
                    <a:spLocks noChangeArrowheads="1"/>
                  </p:cNvSpPr>
                  <p:nvPr/>
                </p:nvSpPr>
                <p:spPr bwMode="auto">
                  <a:xfrm>
                    <a:off x="4191000" y="1368623"/>
                    <a:ext cx="480708" cy="307777"/>
                  </a:xfrm>
                  <a:prstGeom prst="rect">
                    <a:avLst/>
                  </a:prstGeom>
                  <a:noFill/>
                  <a:ln w="9525">
                    <a:noFill/>
                    <a:miter lim="800000"/>
                    <a:headEnd/>
                    <a:tailEnd/>
                  </a:ln>
                </p:spPr>
                <p:txBody>
                  <a:bodyPr wrap="none">
                    <a:prstTxWarp prst="textNoShape">
                      <a:avLst/>
                    </a:prstTxWarp>
                    <a:spAutoFit/>
                  </a:bodyPr>
                  <a:lstStyle/>
                  <a:p>
                    <a:r>
                      <a:rPr lang="it-IT" sz="1400">
                        <a:solidFill>
                          <a:srgbClr val="595959"/>
                        </a:solidFill>
                      </a:rPr>
                      <a:t>IRP</a:t>
                    </a:r>
                  </a:p>
                </p:txBody>
              </p:sp>
              <p:cxnSp>
                <p:nvCxnSpPr>
                  <p:cNvPr id="28" name="Connettore 2 27"/>
                  <p:cNvCxnSpPr/>
                  <p:nvPr/>
                </p:nvCxnSpPr>
                <p:spPr>
                  <a:xfrm rot="10800000" flipV="1">
                    <a:off x="3962201" y="1600200"/>
                    <a:ext cx="304781" cy="152400"/>
                  </a:xfrm>
                  <a:prstGeom prst="straightConnector1">
                    <a:avLst/>
                  </a:prstGeom>
                  <a:ln>
                    <a:solidFill>
                      <a:schemeClr val="tx2">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4045" name="CasellaDiTesto 31"/>
                  <p:cNvSpPr txBox="1">
                    <a:spLocks noChangeArrowheads="1"/>
                  </p:cNvSpPr>
                  <p:nvPr/>
                </p:nvSpPr>
                <p:spPr bwMode="auto">
                  <a:xfrm>
                    <a:off x="4724400" y="4111823"/>
                    <a:ext cx="480708" cy="307777"/>
                  </a:xfrm>
                  <a:prstGeom prst="rect">
                    <a:avLst/>
                  </a:prstGeom>
                  <a:noFill/>
                  <a:ln w="9525">
                    <a:noFill/>
                    <a:miter lim="800000"/>
                    <a:headEnd/>
                    <a:tailEnd/>
                  </a:ln>
                </p:spPr>
                <p:txBody>
                  <a:bodyPr>
                    <a:prstTxWarp prst="textNoShape">
                      <a:avLst/>
                    </a:prstTxWarp>
                    <a:spAutoFit/>
                  </a:bodyPr>
                  <a:lstStyle/>
                  <a:p>
                    <a:r>
                      <a:rPr lang="it-IT" sz="1400">
                        <a:solidFill>
                          <a:srgbClr val="595959"/>
                        </a:solidFill>
                      </a:rPr>
                      <a:t>IRP</a:t>
                    </a:r>
                  </a:p>
                </p:txBody>
              </p:sp>
              <p:cxnSp>
                <p:nvCxnSpPr>
                  <p:cNvPr id="33" name="Connettore 2 32"/>
                  <p:cNvCxnSpPr/>
                  <p:nvPr/>
                </p:nvCxnSpPr>
                <p:spPr>
                  <a:xfrm rot="10800000" flipV="1">
                    <a:off x="4571764" y="4343400"/>
                    <a:ext cx="228586" cy="152400"/>
                  </a:xfrm>
                  <a:prstGeom prst="straightConnector1">
                    <a:avLst/>
                  </a:prstGeom>
                  <a:ln>
                    <a:solidFill>
                      <a:schemeClr val="tx2">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4047" name="CasellaDiTesto 34"/>
                  <p:cNvSpPr txBox="1">
                    <a:spLocks noChangeArrowheads="1"/>
                  </p:cNvSpPr>
                  <p:nvPr/>
                </p:nvSpPr>
                <p:spPr bwMode="auto">
                  <a:xfrm>
                    <a:off x="5181601" y="6019800"/>
                    <a:ext cx="480708" cy="307777"/>
                  </a:xfrm>
                  <a:prstGeom prst="rect">
                    <a:avLst/>
                  </a:prstGeom>
                  <a:noFill/>
                  <a:ln w="9525">
                    <a:noFill/>
                    <a:miter lim="800000"/>
                    <a:headEnd/>
                    <a:tailEnd/>
                  </a:ln>
                </p:spPr>
                <p:txBody>
                  <a:bodyPr>
                    <a:prstTxWarp prst="textNoShape">
                      <a:avLst/>
                    </a:prstTxWarp>
                    <a:spAutoFit/>
                  </a:bodyPr>
                  <a:lstStyle/>
                  <a:p>
                    <a:r>
                      <a:rPr lang="it-IT" sz="1400">
                        <a:solidFill>
                          <a:srgbClr val="595959"/>
                        </a:solidFill>
                      </a:rPr>
                      <a:t>IRP</a:t>
                    </a:r>
                  </a:p>
                </p:txBody>
              </p:sp>
              <p:cxnSp>
                <p:nvCxnSpPr>
                  <p:cNvPr id="36" name="Connettore 2 35"/>
                  <p:cNvCxnSpPr/>
                  <p:nvPr/>
                </p:nvCxnSpPr>
                <p:spPr>
                  <a:xfrm rot="10800000">
                    <a:off x="5028936" y="6172200"/>
                    <a:ext cx="228586" cy="1588"/>
                  </a:xfrm>
                  <a:prstGeom prst="straightConnector1">
                    <a:avLst/>
                  </a:prstGeom>
                  <a:ln>
                    <a:solidFill>
                      <a:schemeClr val="tx2">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34" name="Rettangolo 33"/>
              <p:cNvSpPr/>
              <p:nvPr/>
            </p:nvSpPr>
            <p:spPr>
              <a:xfrm>
                <a:off x="2343150" y="5419725"/>
                <a:ext cx="304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grpSp>
        <p:sp>
          <p:nvSpPr>
            <p:cNvPr id="32" name="CasellaDiTesto 31"/>
            <p:cNvSpPr txBox="1"/>
            <p:nvPr/>
          </p:nvSpPr>
          <p:spPr>
            <a:xfrm>
              <a:off x="2135188" y="5441950"/>
              <a:ext cx="531812" cy="369888"/>
            </a:xfrm>
            <a:prstGeom prst="rect">
              <a:avLst/>
            </a:prstGeom>
            <a:noFill/>
          </p:spPr>
          <p:txBody>
            <a:bodyPr wrap="none">
              <a:spAutoFit/>
            </a:bodyPr>
            <a:lstStyle/>
            <a:p>
              <a:pPr algn="ctr">
                <a:defRPr/>
              </a:pPr>
              <a:r>
                <a:rPr lang="it-IT" sz="900" dirty="0">
                  <a:solidFill>
                    <a:schemeClr val="tx1">
                      <a:lumMod val="65000"/>
                      <a:lumOff val="35000"/>
                    </a:schemeClr>
                  </a:solidFill>
                  <a:latin typeface="Arial" charset="0"/>
                  <a:ea typeface="+mn-ea"/>
                  <a:cs typeface="+mn-cs"/>
                </a:rPr>
                <a:t>FPN1/ </a:t>
              </a:r>
            </a:p>
            <a:p>
              <a:pPr algn="ctr">
                <a:defRPr/>
              </a:pPr>
              <a:r>
                <a:rPr lang="it-IT" sz="900" dirty="0">
                  <a:solidFill>
                    <a:schemeClr val="tx1">
                      <a:lumMod val="65000"/>
                      <a:lumOff val="35000"/>
                    </a:schemeClr>
                  </a:solidFill>
                  <a:latin typeface="Arial" charset="0"/>
                  <a:ea typeface="+mn-ea"/>
                  <a:cs typeface="+mn-cs"/>
                </a:rPr>
                <a:t>IREG1</a:t>
              </a:r>
            </a:p>
          </p:txBody>
        </p:sp>
      </p:grpSp>
    </p:spTree>
    <p:extLst>
      <p:ext uri="{BB962C8B-B14F-4D97-AF65-F5344CB8AC3E}">
        <p14:creationId xmlns:p14="http://schemas.microsoft.com/office/powerpoint/2010/main" val="34706893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ea typeface="ＭＳ Ｐゴシック" pitchFamily="1" charset="-128"/>
                <a:cs typeface="ＭＳ Ｐゴシック" pitchFamily="1" charset="-128"/>
              </a:rPr>
              <a:t>how much iron? </a:t>
            </a:r>
          </a:p>
        </p:txBody>
      </p:sp>
      <p:sp>
        <p:nvSpPr>
          <p:cNvPr id="18435" name="Segnaposto contenuto 2"/>
          <p:cNvSpPr>
            <a:spLocks noGrp="1"/>
          </p:cNvSpPr>
          <p:nvPr>
            <p:ph idx="1"/>
          </p:nvPr>
        </p:nvSpPr>
        <p:spPr/>
        <p:txBody>
          <a:bodyPr/>
          <a:lstStyle/>
          <a:p>
            <a:r>
              <a:rPr lang="it-IT">
                <a:ea typeface="ＭＳ Ｐゴシック" pitchFamily="1" charset="-128"/>
                <a:cs typeface="ＭＳ Ｐゴシック" pitchFamily="1" charset="-128"/>
              </a:rPr>
              <a:t>270 mg iron in neonates at birth!</a:t>
            </a:r>
          </a:p>
        </p:txBody>
      </p:sp>
      <p:pic>
        <p:nvPicPr>
          <p:cNvPr id="18436" name="Picture 25"/>
          <p:cNvPicPr>
            <a:picLocks noChangeAspect="1" noChangeArrowheads="1"/>
          </p:cNvPicPr>
          <p:nvPr/>
        </p:nvPicPr>
        <p:blipFill>
          <a:blip r:embed="rId2"/>
          <a:srcRect/>
          <a:stretch>
            <a:fillRect/>
          </a:stretch>
        </p:blipFill>
        <p:spPr bwMode="auto">
          <a:xfrm>
            <a:off x="2895600" y="2127250"/>
            <a:ext cx="3276600" cy="3282950"/>
          </a:xfrm>
          <a:prstGeom prst="rect">
            <a:avLst/>
          </a:prstGeom>
          <a:noFill/>
          <a:ln w="9525">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7" name="Text Box 139"/>
          <p:cNvSpPr txBox="1">
            <a:spLocks noChangeArrowheads="1"/>
          </p:cNvSpPr>
          <p:nvPr/>
        </p:nvSpPr>
        <p:spPr bwMode="auto">
          <a:xfrm>
            <a:off x="990600" y="381000"/>
            <a:ext cx="7202488" cy="955675"/>
          </a:xfrm>
          <a:prstGeom prst="rect">
            <a:avLst/>
          </a:prstGeom>
          <a:solidFill>
            <a:srgbClr val="FF0000"/>
          </a:solidFill>
          <a:ln w="9360">
            <a:solidFill>
              <a:srgbClr val="000000"/>
            </a:solidFill>
            <a:miter lim="800000"/>
            <a:headEnd/>
            <a:tailEnd/>
          </a:ln>
        </p:spPr>
        <p:txBody>
          <a:bodyPr wrap="none" lIns="90000" tIns="46800" rIns="90000" bIns="46800">
            <a:prstTxWarp prst="textNoShape">
              <a:avLst/>
            </a:prstTxWarp>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800" i="1">
                <a:solidFill>
                  <a:srgbClr val="FFFFFF"/>
                </a:solidFill>
                <a:latin typeface="+mj-lt"/>
                <a:ea typeface="Arial" charset="0"/>
                <a:cs typeface="Arial" charset="0"/>
              </a:rPr>
              <a:t>Placental Transferrin Receptor (TfR1) expression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800">
                <a:solidFill>
                  <a:srgbClr val="FFFFFF"/>
                </a:solidFill>
                <a:latin typeface="+mj-lt"/>
                <a:ea typeface="Arial" charset="0"/>
                <a:cs typeface="Arial" charset="0"/>
              </a:rPr>
              <a:t>is decreased in IUGR independently of severity</a:t>
            </a:r>
          </a:p>
        </p:txBody>
      </p:sp>
      <p:grpSp>
        <p:nvGrpSpPr>
          <p:cNvPr id="2" name="Group 140"/>
          <p:cNvGrpSpPr>
            <a:grpSpLocks/>
          </p:cNvGrpSpPr>
          <p:nvPr/>
        </p:nvGrpSpPr>
        <p:grpSpPr bwMode="auto">
          <a:xfrm>
            <a:off x="4103688" y="2276475"/>
            <a:ext cx="5040312" cy="3636963"/>
            <a:chOff x="2562" y="2000"/>
            <a:chExt cx="3175" cy="2291"/>
          </a:xfrm>
        </p:grpSpPr>
        <p:grpSp>
          <p:nvGrpSpPr>
            <p:cNvPr id="3" name="Group 141"/>
            <p:cNvGrpSpPr>
              <a:grpSpLocks/>
            </p:cNvGrpSpPr>
            <p:nvPr/>
          </p:nvGrpSpPr>
          <p:grpSpPr bwMode="auto">
            <a:xfrm>
              <a:off x="2562" y="2000"/>
              <a:ext cx="3175" cy="2291"/>
              <a:chOff x="2562" y="2000"/>
              <a:chExt cx="3175" cy="2291"/>
            </a:xfrm>
          </p:grpSpPr>
          <p:grpSp>
            <p:nvGrpSpPr>
              <p:cNvPr id="4" name="Group 142"/>
              <p:cNvGrpSpPr>
                <a:grpSpLocks/>
              </p:cNvGrpSpPr>
              <p:nvPr/>
            </p:nvGrpSpPr>
            <p:grpSpPr bwMode="auto">
              <a:xfrm>
                <a:off x="2562" y="2000"/>
                <a:ext cx="3175" cy="2291"/>
                <a:chOff x="2562" y="2000"/>
                <a:chExt cx="3175" cy="2291"/>
              </a:xfrm>
            </p:grpSpPr>
            <p:pic>
              <p:nvPicPr>
                <p:cNvPr id="54292" name="Picture 143"/>
                <p:cNvPicPr>
                  <a:picLocks noChangeAspect="1" noChangeArrowheads="1"/>
                </p:cNvPicPr>
                <p:nvPr/>
              </p:nvPicPr>
              <p:blipFill>
                <a:blip r:embed="rId4"/>
                <a:srcRect/>
                <a:stretch>
                  <a:fillRect/>
                </a:stretch>
              </p:blipFill>
              <p:spPr bwMode="auto">
                <a:xfrm>
                  <a:off x="2562" y="2000"/>
                  <a:ext cx="3176" cy="2292"/>
                </a:xfrm>
                <a:prstGeom prst="rect">
                  <a:avLst/>
                </a:prstGeom>
                <a:noFill/>
                <a:ln w="9525">
                  <a:noFill/>
                  <a:round/>
                  <a:headEnd/>
                  <a:tailEnd/>
                </a:ln>
              </p:spPr>
            </p:pic>
            <p:grpSp>
              <p:nvGrpSpPr>
                <p:cNvPr id="5" name="Group 144"/>
                <p:cNvGrpSpPr>
                  <a:grpSpLocks/>
                </p:cNvGrpSpPr>
                <p:nvPr/>
              </p:nvGrpSpPr>
              <p:grpSpPr bwMode="auto">
                <a:xfrm>
                  <a:off x="3672" y="3730"/>
                  <a:ext cx="1411" cy="103"/>
                  <a:chOff x="3672" y="3730"/>
                  <a:chExt cx="1411" cy="103"/>
                </a:xfrm>
              </p:grpSpPr>
              <p:sp>
                <p:nvSpPr>
                  <p:cNvPr id="54295" name="Line 145"/>
                  <p:cNvSpPr>
                    <a:spLocks noChangeShapeType="1"/>
                  </p:cNvSpPr>
                  <p:nvPr/>
                </p:nvSpPr>
                <p:spPr bwMode="auto">
                  <a:xfrm>
                    <a:off x="3672" y="3730"/>
                    <a:ext cx="144" cy="1"/>
                  </a:xfrm>
                  <a:prstGeom prst="line">
                    <a:avLst/>
                  </a:prstGeom>
                  <a:noFill/>
                  <a:ln w="25560">
                    <a:solidFill>
                      <a:srgbClr val="000000"/>
                    </a:solidFill>
                    <a:miter lim="800000"/>
                    <a:headEnd/>
                    <a:tailEnd/>
                  </a:ln>
                </p:spPr>
                <p:txBody>
                  <a:bodyPr>
                    <a:prstTxWarp prst="textNoShape">
                      <a:avLst/>
                    </a:prstTxWarp>
                  </a:bodyPr>
                  <a:lstStyle/>
                  <a:p>
                    <a:endParaRPr lang="it-IT"/>
                  </a:p>
                </p:txBody>
              </p:sp>
              <p:sp>
                <p:nvSpPr>
                  <p:cNvPr id="54296" name="Line 146"/>
                  <p:cNvSpPr>
                    <a:spLocks noChangeShapeType="1"/>
                  </p:cNvSpPr>
                  <p:nvPr/>
                </p:nvSpPr>
                <p:spPr bwMode="auto">
                  <a:xfrm>
                    <a:off x="4092" y="3834"/>
                    <a:ext cx="144" cy="1"/>
                  </a:xfrm>
                  <a:prstGeom prst="line">
                    <a:avLst/>
                  </a:prstGeom>
                  <a:noFill/>
                  <a:ln w="25560">
                    <a:solidFill>
                      <a:srgbClr val="000000"/>
                    </a:solidFill>
                    <a:miter lim="800000"/>
                    <a:headEnd/>
                    <a:tailEnd/>
                  </a:ln>
                </p:spPr>
                <p:txBody>
                  <a:bodyPr>
                    <a:prstTxWarp prst="textNoShape">
                      <a:avLst/>
                    </a:prstTxWarp>
                  </a:bodyPr>
                  <a:lstStyle/>
                  <a:p>
                    <a:endParaRPr lang="it-IT"/>
                  </a:p>
                </p:txBody>
              </p:sp>
              <p:sp>
                <p:nvSpPr>
                  <p:cNvPr id="54297" name="Line 147"/>
                  <p:cNvSpPr>
                    <a:spLocks noChangeShapeType="1"/>
                  </p:cNvSpPr>
                  <p:nvPr/>
                </p:nvSpPr>
                <p:spPr bwMode="auto">
                  <a:xfrm>
                    <a:off x="4516" y="3834"/>
                    <a:ext cx="144" cy="1"/>
                  </a:xfrm>
                  <a:prstGeom prst="line">
                    <a:avLst/>
                  </a:prstGeom>
                  <a:noFill/>
                  <a:ln w="25560">
                    <a:solidFill>
                      <a:srgbClr val="000000"/>
                    </a:solidFill>
                    <a:miter lim="800000"/>
                    <a:headEnd/>
                    <a:tailEnd/>
                  </a:ln>
                </p:spPr>
                <p:txBody>
                  <a:bodyPr>
                    <a:prstTxWarp prst="textNoShape">
                      <a:avLst/>
                    </a:prstTxWarp>
                  </a:bodyPr>
                  <a:lstStyle/>
                  <a:p>
                    <a:endParaRPr lang="it-IT"/>
                  </a:p>
                </p:txBody>
              </p:sp>
              <p:sp>
                <p:nvSpPr>
                  <p:cNvPr id="54298" name="Line 148"/>
                  <p:cNvSpPr>
                    <a:spLocks noChangeShapeType="1"/>
                  </p:cNvSpPr>
                  <p:nvPr/>
                </p:nvSpPr>
                <p:spPr bwMode="auto">
                  <a:xfrm>
                    <a:off x="4940" y="3822"/>
                    <a:ext cx="144" cy="1"/>
                  </a:xfrm>
                  <a:prstGeom prst="line">
                    <a:avLst/>
                  </a:prstGeom>
                  <a:noFill/>
                  <a:ln w="25560">
                    <a:solidFill>
                      <a:srgbClr val="000000"/>
                    </a:solidFill>
                    <a:miter lim="800000"/>
                    <a:headEnd/>
                    <a:tailEnd/>
                  </a:ln>
                </p:spPr>
                <p:txBody>
                  <a:bodyPr>
                    <a:prstTxWarp prst="textNoShape">
                      <a:avLst/>
                    </a:prstTxWarp>
                  </a:bodyPr>
                  <a:lstStyle/>
                  <a:p>
                    <a:endParaRPr lang="it-IT"/>
                  </a:p>
                </p:txBody>
              </p:sp>
            </p:grpSp>
            <p:sp>
              <p:nvSpPr>
                <p:cNvPr id="54294" name="Text Box 149"/>
                <p:cNvSpPr txBox="1">
                  <a:spLocks noChangeArrowheads="1"/>
                </p:cNvSpPr>
                <p:nvPr/>
              </p:nvSpPr>
              <p:spPr bwMode="auto">
                <a:xfrm>
                  <a:off x="3496" y="2046"/>
                  <a:ext cx="1800" cy="288"/>
                </a:xfrm>
                <a:prstGeom prst="rect">
                  <a:avLst/>
                </a:prstGeom>
                <a:solidFill>
                  <a:srgbClr val="FFFFFF"/>
                </a:solidFill>
                <a:ln w="9525">
                  <a:noFill/>
                  <a:round/>
                  <a:headEnd/>
                  <a:tailEnd/>
                </a:ln>
              </p:spPr>
              <p:txBody>
                <a:bodyPr lIns="90000" tIns="46800" rIns="90000" bIns="46800">
                  <a:prstTxWarp prst="textNoShape">
                    <a:avLst/>
                  </a:prstTxWarp>
                </a:bodyPr>
                <a:lstStyle/>
                <a:p>
                  <a:pP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a:solidFill>
                        <a:srgbClr val="000000"/>
                      </a:solidFill>
                    </a:rPr>
                    <a:t>IUGR of different severity are all significantly different from AGA</a:t>
                  </a:r>
                </a:p>
                <a:p>
                  <a:pP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600">
                    <a:solidFill>
                      <a:srgbClr val="000000"/>
                    </a:solidFill>
                  </a:endParaRPr>
                </a:p>
              </p:txBody>
            </p:sp>
          </p:grpSp>
          <p:sp>
            <p:nvSpPr>
              <p:cNvPr id="54290" name="Rectangle 150"/>
              <p:cNvSpPr>
                <a:spLocks noChangeArrowheads="1"/>
              </p:cNvSpPr>
              <p:nvPr/>
            </p:nvSpPr>
            <p:spPr bwMode="auto">
              <a:xfrm>
                <a:off x="2616" y="2525"/>
                <a:ext cx="144" cy="1512"/>
              </a:xfrm>
              <a:prstGeom prst="rect">
                <a:avLst/>
              </a:prstGeom>
              <a:solidFill>
                <a:srgbClr val="FFFFFF"/>
              </a:solidFill>
              <a:ln w="9525">
                <a:noFill/>
                <a:round/>
                <a:headEnd/>
                <a:tailEnd/>
              </a:ln>
            </p:spPr>
            <p:txBody>
              <a:bodyPr wrap="none" anchor="ctr">
                <a:prstTxWarp prst="textNoShape">
                  <a:avLst/>
                </a:prstTxWarp>
              </a:bodyPr>
              <a:lstStyle/>
              <a:p>
                <a:endParaRPr lang="it-IT"/>
              </a:p>
            </p:txBody>
          </p:sp>
          <p:sp>
            <p:nvSpPr>
              <p:cNvPr id="54291" name="Rectangle 151"/>
              <p:cNvSpPr>
                <a:spLocks noChangeArrowheads="1"/>
              </p:cNvSpPr>
              <p:nvPr/>
            </p:nvSpPr>
            <p:spPr bwMode="auto">
              <a:xfrm>
                <a:off x="2703" y="3173"/>
                <a:ext cx="144" cy="432"/>
              </a:xfrm>
              <a:prstGeom prst="rect">
                <a:avLst/>
              </a:prstGeom>
              <a:solidFill>
                <a:srgbClr val="FFFFFF"/>
              </a:solidFill>
              <a:ln w="9525">
                <a:noFill/>
                <a:round/>
                <a:headEnd/>
                <a:tailEnd/>
              </a:ln>
            </p:spPr>
            <p:txBody>
              <a:bodyPr wrap="none" anchor="ctr">
                <a:prstTxWarp prst="textNoShape">
                  <a:avLst/>
                </a:prstTxWarp>
              </a:bodyPr>
              <a:lstStyle/>
              <a:p>
                <a:endParaRPr lang="it-IT"/>
              </a:p>
            </p:txBody>
          </p:sp>
        </p:grpSp>
        <p:grpSp>
          <p:nvGrpSpPr>
            <p:cNvPr id="6" name="Group 152"/>
            <p:cNvGrpSpPr>
              <a:grpSpLocks/>
            </p:cNvGrpSpPr>
            <p:nvPr/>
          </p:nvGrpSpPr>
          <p:grpSpPr bwMode="auto">
            <a:xfrm>
              <a:off x="4093" y="3191"/>
              <a:ext cx="997" cy="331"/>
              <a:chOff x="4093" y="3191"/>
              <a:chExt cx="997" cy="331"/>
            </a:xfrm>
          </p:grpSpPr>
          <p:sp>
            <p:nvSpPr>
              <p:cNvPr id="54287" name="AutoShape 153"/>
              <p:cNvSpPr>
                <a:spLocks/>
              </p:cNvSpPr>
              <p:nvPr/>
            </p:nvSpPr>
            <p:spPr bwMode="auto">
              <a:xfrm rot="5400000">
                <a:off x="4501" y="2932"/>
                <a:ext cx="182" cy="997"/>
              </a:xfrm>
              <a:prstGeom prst="leftBrace">
                <a:avLst>
                  <a:gd name="adj1" fmla="val 45650"/>
                  <a:gd name="adj2" fmla="val 50000"/>
                </a:avLst>
              </a:prstGeom>
              <a:noFill/>
              <a:ln w="9360">
                <a:solidFill>
                  <a:srgbClr val="000000"/>
                </a:solidFill>
                <a:miter lim="800000"/>
                <a:headEnd/>
                <a:tailEnd/>
              </a:ln>
            </p:spPr>
            <p:txBody>
              <a:bodyPr wrap="none" anchor="ctr">
                <a:prstTxWarp prst="textNoShape">
                  <a:avLst/>
                </a:prstTxWarp>
              </a:bodyPr>
              <a:lstStyle/>
              <a:p>
                <a:endParaRPr lang="it-IT"/>
              </a:p>
            </p:txBody>
          </p:sp>
          <p:sp>
            <p:nvSpPr>
              <p:cNvPr id="54288" name="Text Box 154"/>
              <p:cNvSpPr txBox="1">
                <a:spLocks noChangeArrowheads="1"/>
              </p:cNvSpPr>
              <p:nvPr/>
            </p:nvSpPr>
            <p:spPr bwMode="auto">
              <a:xfrm>
                <a:off x="4194" y="3191"/>
                <a:ext cx="732" cy="176"/>
              </a:xfrm>
              <a:prstGeom prst="rect">
                <a:avLst/>
              </a:prstGeom>
              <a:noFill/>
              <a:ln w="9525">
                <a:noFill/>
                <a:round/>
                <a:headEnd/>
                <a:tailEnd/>
              </a:ln>
            </p:spPr>
            <p:txBody>
              <a:bodyPr wrap="none" lIns="90000" tIns="46800" rIns="90000" bIns="46800">
                <a:prstTxWarp prst="textNoShape">
                  <a:avLst/>
                </a:prstTxWarp>
                <a:spAutoFit/>
              </a:bodyPr>
              <a:lstStyle/>
              <a:p>
                <a:pP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a:solidFill>
                      <a:srgbClr val="000000"/>
                    </a:solidFill>
                  </a:rPr>
                  <a:t>*p&lt;0.05 vs AGA</a:t>
                </a:r>
              </a:p>
            </p:txBody>
          </p:sp>
        </p:grpSp>
      </p:grpSp>
      <p:grpSp>
        <p:nvGrpSpPr>
          <p:cNvPr id="7" name="Group 34"/>
          <p:cNvGrpSpPr>
            <a:grpSpLocks/>
          </p:cNvGrpSpPr>
          <p:nvPr/>
        </p:nvGrpSpPr>
        <p:grpSpPr bwMode="auto">
          <a:xfrm>
            <a:off x="0" y="1422400"/>
            <a:ext cx="8978901" cy="5164138"/>
            <a:chOff x="0" y="896"/>
            <a:chExt cx="5656" cy="3253"/>
          </a:xfrm>
        </p:grpSpPr>
        <p:grpSp>
          <p:nvGrpSpPr>
            <p:cNvPr id="8" name="Group 162"/>
            <p:cNvGrpSpPr>
              <a:grpSpLocks/>
            </p:cNvGrpSpPr>
            <p:nvPr/>
          </p:nvGrpSpPr>
          <p:grpSpPr bwMode="auto">
            <a:xfrm>
              <a:off x="0" y="896"/>
              <a:ext cx="5656" cy="3253"/>
              <a:chOff x="-71" y="808"/>
              <a:chExt cx="5656" cy="3253"/>
            </a:xfrm>
          </p:grpSpPr>
          <p:grpSp>
            <p:nvGrpSpPr>
              <p:cNvPr id="9" name="Group 161"/>
              <p:cNvGrpSpPr>
                <a:grpSpLocks/>
              </p:cNvGrpSpPr>
              <p:nvPr/>
            </p:nvGrpSpPr>
            <p:grpSpPr bwMode="auto">
              <a:xfrm>
                <a:off x="-71" y="808"/>
                <a:ext cx="2898" cy="2940"/>
                <a:chOff x="-71" y="808"/>
                <a:chExt cx="2898" cy="2940"/>
              </a:xfrm>
            </p:grpSpPr>
            <p:graphicFrame>
              <p:nvGraphicFramePr>
                <p:cNvPr id="54274" name="Object 156"/>
                <p:cNvGraphicFramePr>
                  <a:graphicFrameLocks noChangeAspect="1"/>
                </p:cNvGraphicFramePr>
                <p:nvPr/>
              </p:nvGraphicFramePr>
              <p:xfrm>
                <a:off x="-71" y="808"/>
                <a:ext cx="2898" cy="2940"/>
              </p:xfrm>
              <a:graphic>
                <a:graphicData uri="http://schemas.openxmlformats.org/presentationml/2006/ole">
                  <mc:AlternateContent xmlns:mc="http://schemas.openxmlformats.org/markup-compatibility/2006">
                    <mc:Choice xmlns:v="urn:schemas-microsoft-com:vml" Requires="v">
                      <p:oleObj spid="_x0000_s74775" name="Grafico" r:id="rId5" imgW="5092700" imgH="5156200" progId="Excel.Sheet.8">
                        <p:embed/>
                      </p:oleObj>
                    </mc:Choice>
                    <mc:Fallback>
                      <p:oleObj name="Grafico" r:id="rId5" imgW="5092700" imgH="5156200" progId="Excel.Sheet.8">
                        <p:embed/>
                        <p:pic>
                          <p:nvPicPr>
                            <p:cNvPr id="0" name="Object 1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 y="808"/>
                              <a:ext cx="2898" cy="29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82" name="Line 157"/>
                <p:cNvSpPr>
                  <a:spLocks noChangeShapeType="1"/>
                </p:cNvSpPr>
                <p:nvPr/>
              </p:nvSpPr>
              <p:spPr bwMode="auto">
                <a:xfrm>
                  <a:off x="1216" y="3064"/>
                  <a:ext cx="227" cy="0"/>
                </a:xfrm>
                <a:prstGeom prst="line">
                  <a:avLst/>
                </a:prstGeom>
                <a:noFill/>
                <a:ln w="19050">
                  <a:solidFill>
                    <a:schemeClr val="tx1"/>
                  </a:solidFill>
                  <a:round/>
                  <a:headEnd/>
                  <a:tailEnd/>
                </a:ln>
              </p:spPr>
              <p:txBody>
                <a:bodyPr>
                  <a:prstTxWarp prst="textNoShape">
                    <a:avLst/>
                  </a:prstTxWarp>
                </a:bodyPr>
                <a:lstStyle/>
                <a:p>
                  <a:endParaRPr lang="it-IT"/>
                </a:p>
              </p:txBody>
            </p:sp>
            <p:sp>
              <p:nvSpPr>
                <p:cNvPr id="54283" name="Line 158"/>
                <p:cNvSpPr>
                  <a:spLocks noChangeShapeType="1"/>
                </p:cNvSpPr>
                <p:nvPr/>
              </p:nvSpPr>
              <p:spPr bwMode="auto">
                <a:xfrm>
                  <a:off x="2189" y="3242"/>
                  <a:ext cx="227" cy="0"/>
                </a:xfrm>
                <a:prstGeom prst="line">
                  <a:avLst/>
                </a:prstGeom>
                <a:noFill/>
                <a:ln w="19050">
                  <a:solidFill>
                    <a:schemeClr val="tx1"/>
                  </a:solidFill>
                  <a:round/>
                  <a:headEnd/>
                  <a:tailEnd/>
                </a:ln>
              </p:spPr>
              <p:txBody>
                <a:bodyPr>
                  <a:prstTxWarp prst="textNoShape">
                    <a:avLst/>
                  </a:prstTxWarp>
                </a:bodyPr>
                <a:lstStyle/>
                <a:p>
                  <a:endParaRPr lang="it-IT"/>
                </a:p>
              </p:txBody>
            </p:sp>
            <p:sp>
              <p:nvSpPr>
                <p:cNvPr id="54284" name="Text Box 159"/>
                <p:cNvSpPr txBox="1">
                  <a:spLocks noChangeArrowheads="1"/>
                </p:cNvSpPr>
                <p:nvPr/>
              </p:nvSpPr>
              <p:spPr bwMode="auto">
                <a:xfrm>
                  <a:off x="1887" y="1942"/>
                  <a:ext cx="733" cy="174"/>
                </a:xfrm>
                <a:prstGeom prst="rect">
                  <a:avLst/>
                </a:prstGeom>
                <a:noFill/>
                <a:ln w="9525">
                  <a:noFill/>
                  <a:miter lim="800000"/>
                  <a:headEnd/>
                  <a:tailEnd/>
                </a:ln>
              </p:spPr>
              <p:txBody>
                <a:bodyPr wrap="none">
                  <a:prstTxWarp prst="textNoShape">
                    <a:avLst/>
                  </a:prstTxWarp>
                  <a:spAutoFit/>
                </a:bodyPr>
                <a:lstStyle/>
                <a:p>
                  <a:pPr>
                    <a:buClr>
                      <a:srgbClr val="000000"/>
                    </a:buClr>
                    <a:buFont typeface="Arial" pitchFamily="1" charset="0"/>
                    <a:buNone/>
                  </a:pPr>
                  <a:r>
                    <a:rPr lang="it-IT" sz="1200"/>
                    <a:t>*p&lt;0.05 vs AGA</a:t>
                  </a:r>
                </a:p>
              </p:txBody>
            </p:sp>
          </p:grpSp>
          <p:sp>
            <p:nvSpPr>
              <p:cNvPr id="54281" name="Text Box 160"/>
              <p:cNvSpPr txBox="1">
                <a:spLocks noChangeArrowheads="1"/>
              </p:cNvSpPr>
              <p:nvPr/>
            </p:nvSpPr>
            <p:spPr bwMode="auto">
              <a:xfrm>
                <a:off x="3903" y="3848"/>
                <a:ext cx="1682" cy="213"/>
              </a:xfrm>
              <a:prstGeom prst="rect">
                <a:avLst/>
              </a:prstGeom>
              <a:noFill/>
              <a:ln w="9525">
                <a:noFill/>
                <a:miter lim="800000"/>
                <a:headEnd/>
                <a:tailEnd/>
              </a:ln>
            </p:spPr>
            <p:txBody>
              <a:bodyPr wrap="none">
                <a:prstTxWarp prst="textNoShape">
                  <a:avLst/>
                </a:prstTxWarp>
                <a:spAutoFit/>
              </a:bodyPr>
              <a:lstStyle/>
              <a:p>
                <a:pPr>
                  <a:buClr>
                    <a:srgbClr val="000000"/>
                  </a:buClr>
                  <a:buFont typeface="Arial" pitchFamily="1" charset="0"/>
                  <a:buNone/>
                </a:pPr>
                <a:r>
                  <a:rPr lang="it-IT" sz="1600" i="1"/>
                  <a:t>Mandò C et al, Placenta 2010</a:t>
                </a:r>
              </a:p>
            </p:txBody>
          </p:sp>
        </p:grpSp>
        <p:sp>
          <p:nvSpPr>
            <p:cNvPr id="54279" name="Text Box 33"/>
            <p:cNvSpPr txBox="1">
              <a:spLocks noChangeArrowheads="1"/>
            </p:cNvSpPr>
            <p:nvPr/>
          </p:nvSpPr>
          <p:spPr bwMode="auto">
            <a:xfrm rot="-5400000">
              <a:off x="9" y="2379"/>
              <a:ext cx="397" cy="231"/>
            </a:xfrm>
            <a:prstGeom prst="rect">
              <a:avLst/>
            </a:prstGeom>
            <a:solidFill>
              <a:schemeClr val="bg1"/>
            </a:solidFill>
            <a:ln w="9525">
              <a:noFill/>
              <a:miter lim="800000"/>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t>2</a:t>
              </a:r>
              <a:r>
                <a:rPr lang="it-IT" baseline="30000"/>
                <a:t>-</a:t>
              </a:r>
              <a:r>
                <a:rPr lang="el-GR" baseline="30000"/>
                <a:t>Δ</a:t>
              </a:r>
              <a:r>
                <a:rPr lang="it-IT" baseline="30000"/>
                <a:t>Ct</a:t>
              </a:r>
              <a:endParaRPr lang="el-GR" baseline="30000"/>
            </a:p>
          </p:txBody>
        </p:sp>
      </p:grpSp>
      <p:sp>
        <p:nvSpPr>
          <p:cNvPr id="27" name="CasellaDiTesto 26"/>
          <p:cNvSpPr txBox="1"/>
          <p:nvPr/>
        </p:nvSpPr>
        <p:spPr>
          <a:xfrm>
            <a:off x="4983164" y="1592044"/>
            <a:ext cx="3162299" cy="646331"/>
          </a:xfrm>
          <a:prstGeom prst="rect">
            <a:avLst/>
          </a:prstGeom>
          <a:noFill/>
        </p:spPr>
        <p:txBody>
          <a:bodyPr wrap="square" rtlCol="0">
            <a:spAutoFit/>
          </a:bodyPr>
          <a:lstStyle/>
          <a:p>
            <a:r>
              <a:rPr lang="it-IT" b="1"/>
              <a:t>associated with reported lower iron levels in SGA infants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1"/>
          <p:cNvSpPr txBox="1">
            <a:spLocks noChangeArrowheads="1"/>
          </p:cNvSpPr>
          <p:nvPr/>
        </p:nvSpPr>
        <p:spPr bwMode="auto">
          <a:xfrm>
            <a:off x="876300" y="3436938"/>
            <a:ext cx="7991475" cy="519112"/>
          </a:xfrm>
          <a:prstGeom prst="rect">
            <a:avLst/>
          </a:prstGeom>
          <a:noFill/>
          <a:ln w="9525">
            <a:noFill/>
            <a:miter lim="800000"/>
            <a:headEnd/>
            <a:tailEnd/>
          </a:ln>
        </p:spPr>
        <p:txBody>
          <a:bodyPr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p>
        </p:txBody>
      </p:sp>
      <p:sp>
        <p:nvSpPr>
          <p:cNvPr id="65562" name="Text Box 26"/>
          <p:cNvSpPr txBox="1">
            <a:spLocks noChangeArrowheads="1"/>
          </p:cNvSpPr>
          <p:nvPr/>
        </p:nvSpPr>
        <p:spPr bwMode="auto">
          <a:xfrm>
            <a:off x="407988" y="2428875"/>
            <a:ext cx="2555875" cy="925513"/>
          </a:xfrm>
          <a:prstGeom prst="rect">
            <a:avLst/>
          </a:prstGeom>
          <a:noFill/>
          <a:ln w="9525">
            <a:noFill/>
            <a:miter lim="800000"/>
            <a:headEnd/>
            <a:tailEnd/>
          </a:ln>
        </p:spPr>
        <p:txBody>
          <a:bodyPr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a:solidFill>
                  <a:schemeClr val="accent2"/>
                </a:solidFill>
              </a:rPr>
              <a:t>MATERNAL IDA</a:t>
            </a:r>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000"/>
          </a:p>
        </p:txBody>
      </p:sp>
      <p:sp>
        <p:nvSpPr>
          <p:cNvPr id="65563" name="AutoShape 27"/>
          <p:cNvSpPr>
            <a:spLocks noChangeArrowheads="1"/>
          </p:cNvSpPr>
          <p:nvPr/>
        </p:nvSpPr>
        <p:spPr bwMode="auto">
          <a:xfrm>
            <a:off x="2963863" y="2573338"/>
            <a:ext cx="647700" cy="215900"/>
          </a:xfrm>
          <a:prstGeom prst="rightArrow">
            <a:avLst>
              <a:gd name="adj1" fmla="val 50000"/>
              <a:gd name="adj2" fmla="val 75000"/>
            </a:avLst>
          </a:prstGeom>
          <a:solidFill>
            <a:schemeClr val="accent2"/>
          </a:solidFill>
          <a:ln w="9525">
            <a:noFill/>
            <a:miter lim="800000"/>
            <a:headEnd/>
            <a:tailEnd/>
          </a:ln>
        </p:spPr>
        <p:txBody>
          <a:bodyPr wrap="none" lIns="90000" tIns="46800" rIns="90000" bIns="46800" anchor="ctr">
            <a:prstTxWarp prst="textNoShape">
              <a:avLst/>
            </a:prstTxWarp>
            <a:spAutoFit/>
          </a:bodyPr>
          <a:lstStyle/>
          <a:p>
            <a:endParaRPr lang="it-IT"/>
          </a:p>
        </p:txBody>
      </p:sp>
      <p:sp>
        <p:nvSpPr>
          <p:cNvPr id="65564" name="Text Box 28"/>
          <p:cNvSpPr txBox="1">
            <a:spLocks noChangeArrowheads="1"/>
          </p:cNvSpPr>
          <p:nvPr/>
        </p:nvSpPr>
        <p:spPr bwMode="auto">
          <a:xfrm>
            <a:off x="3657600" y="2501900"/>
            <a:ext cx="1322388" cy="401638"/>
          </a:xfrm>
          <a:prstGeom prst="rect">
            <a:avLst/>
          </a:prstGeom>
          <a:noFill/>
          <a:ln w="9525">
            <a:noFill/>
            <a:miter lim="800000"/>
            <a:headEnd/>
            <a:tailEnd/>
          </a:ln>
        </p:spPr>
        <p:txBody>
          <a:bodyPr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a:t>MOTHER</a:t>
            </a:r>
          </a:p>
        </p:txBody>
      </p:sp>
      <p:sp>
        <p:nvSpPr>
          <p:cNvPr id="65566" name="Text Box 30"/>
          <p:cNvSpPr txBox="1">
            <a:spLocks noChangeArrowheads="1"/>
          </p:cNvSpPr>
          <p:nvPr/>
        </p:nvSpPr>
        <p:spPr bwMode="auto">
          <a:xfrm>
            <a:off x="5124450" y="2286000"/>
            <a:ext cx="2665413" cy="863600"/>
          </a:xfrm>
          <a:prstGeom prst="rect">
            <a:avLst/>
          </a:prstGeom>
          <a:noFill/>
          <a:ln w="9525">
            <a:noFill/>
            <a:miter lim="800000"/>
            <a:headEnd/>
            <a:tailEnd/>
          </a:ln>
        </p:spPr>
        <p:txBody>
          <a:bodyPr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Preeclampsia</a:t>
            </a:r>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 Mortality</a:t>
            </a:r>
            <a:endParaRPr lang="it-IT" sz="2000">
              <a:ea typeface="Times New Roman" pitchFamily="1" charset="0"/>
              <a:cs typeface="Times New Roman" pitchFamily="1" charset="0"/>
            </a:endParaRPr>
          </a:p>
        </p:txBody>
      </p:sp>
      <p:sp>
        <p:nvSpPr>
          <p:cNvPr id="65568" name="AutoShape 32"/>
          <p:cNvSpPr>
            <a:spLocks/>
          </p:cNvSpPr>
          <p:nvPr/>
        </p:nvSpPr>
        <p:spPr bwMode="auto">
          <a:xfrm>
            <a:off x="4979988" y="2428875"/>
            <a:ext cx="73025" cy="647700"/>
          </a:xfrm>
          <a:prstGeom prst="leftBrace">
            <a:avLst>
              <a:gd name="adj1" fmla="val 73913"/>
              <a:gd name="adj2" fmla="val 50000"/>
            </a:avLst>
          </a:prstGeom>
          <a:noFill/>
          <a:ln w="38100" cap="flat" cmpd="sng" algn="ctr">
            <a:solidFill>
              <a:srgbClr val="000000"/>
            </a:solidFill>
            <a:prstDash val="solid"/>
            <a:round/>
            <a:headEnd type="none" w="med" len="med"/>
            <a:tailEnd type="none" w="med" len="med"/>
          </a:ln>
        </p:spPr>
        <p:txBody>
          <a:bodyPr wrap="none" lIns="90000" tIns="46800" rIns="90000" bIns="46800" anchor="ctr">
            <a:prstTxWarp prst="textNoShape">
              <a:avLst/>
            </a:prstTxWarp>
            <a:spAutoFit/>
          </a:bodyPr>
          <a:lstStyle/>
          <a:p>
            <a:endParaRPr lang="it-IT"/>
          </a:p>
        </p:txBody>
      </p:sp>
      <p:sp>
        <p:nvSpPr>
          <p:cNvPr id="65569" name="AutoShape 33"/>
          <p:cNvSpPr>
            <a:spLocks noChangeArrowheads="1"/>
          </p:cNvSpPr>
          <p:nvPr/>
        </p:nvSpPr>
        <p:spPr bwMode="auto">
          <a:xfrm>
            <a:off x="2963863" y="4013200"/>
            <a:ext cx="647700" cy="215900"/>
          </a:xfrm>
          <a:prstGeom prst="rightArrow">
            <a:avLst>
              <a:gd name="adj1" fmla="val 50000"/>
              <a:gd name="adj2" fmla="val 75000"/>
            </a:avLst>
          </a:prstGeom>
          <a:solidFill>
            <a:schemeClr val="accent2"/>
          </a:solidFill>
          <a:ln w="9525">
            <a:noFill/>
            <a:miter lim="800000"/>
            <a:headEnd/>
            <a:tailEnd/>
          </a:ln>
        </p:spPr>
        <p:txBody>
          <a:bodyPr wrap="none" lIns="90000" tIns="46800" rIns="90000" bIns="46800" anchor="ctr">
            <a:prstTxWarp prst="textNoShape">
              <a:avLst/>
            </a:prstTxWarp>
            <a:spAutoFit/>
          </a:bodyPr>
          <a:lstStyle/>
          <a:p>
            <a:endParaRPr lang="it-IT"/>
          </a:p>
        </p:txBody>
      </p:sp>
      <p:sp>
        <p:nvSpPr>
          <p:cNvPr id="32777" name="Text Box 34"/>
          <p:cNvSpPr txBox="1">
            <a:spLocks noChangeArrowheads="1"/>
          </p:cNvSpPr>
          <p:nvPr/>
        </p:nvSpPr>
        <p:spPr bwMode="auto">
          <a:xfrm>
            <a:off x="3756025" y="4229100"/>
            <a:ext cx="1008063" cy="519113"/>
          </a:xfrm>
          <a:prstGeom prst="rect">
            <a:avLst/>
          </a:prstGeom>
          <a:noFill/>
          <a:ln w="9525">
            <a:noFill/>
            <a:miter lim="800000"/>
            <a:headEnd/>
            <a:tailEnd/>
          </a:ln>
        </p:spPr>
        <p:txBody>
          <a:bodyPr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p>
        </p:txBody>
      </p:sp>
      <p:sp>
        <p:nvSpPr>
          <p:cNvPr id="65571" name="Text Box 35"/>
          <p:cNvSpPr txBox="1">
            <a:spLocks noChangeArrowheads="1"/>
          </p:cNvSpPr>
          <p:nvPr/>
        </p:nvSpPr>
        <p:spPr bwMode="auto">
          <a:xfrm>
            <a:off x="3921125" y="3865563"/>
            <a:ext cx="1082675" cy="401637"/>
          </a:xfrm>
          <a:prstGeom prst="rect">
            <a:avLst/>
          </a:prstGeom>
          <a:noFill/>
          <a:ln w="9525">
            <a:noFill/>
            <a:miter lim="800000"/>
            <a:headEnd/>
            <a:tailEnd/>
          </a:ln>
        </p:spPr>
        <p:txBody>
          <a:bodyPr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a:t>FETUS</a:t>
            </a:r>
          </a:p>
        </p:txBody>
      </p:sp>
      <p:sp>
        <p:nvSpPr>
          <p:cNvPr id="65572" name="Text Box 36"/>
          <p:cNvSpPr txBox="1">
            <a:spLocks noChangeArrowheads="1"/>
          </p:cNvSpPr>
          <p:nvPr/>
        </p:nvSpPr>
        <p:spPr bwMode="auto">
          <a:xfrm>
            <a:off x="5051425" y="3461585"/>
            <a:ext cx="3455988" cy="2710615"/>
          </a:xfrm>
          <a:prstGeom prst="rect">
            <a:avLst/>
          </a:prstGeom>
          <a:noFill/>
          <a:ln w="9525">
            <a:noFill/>
            <a:miter lim="800000"/>
            <a:headEnd/>
            <a:tailEnd/>
          </a:ln>
        </p:spPr>
        <p:txBody>
          <a:bodyPr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Low birth weight (LBW)</a:t>
            </a:r>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Prematurity - IUGR</a:t>
            </a:r>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Reduced iron stores</a:t>
            </a:r>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000"/>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Metabolic syndrome </a:t>
            </a:r>
          </a:p>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t>Schizofrenia </a:t>
            </a:r>
          </a:p>
        </p:txBody>
      </p:sp>
      <p:sp>
        <p:nvSpPr>
          <p:cNvPr id="65573" name="AutoShape 37"/>
          <p:cNvSpPr>
            <a:spLocks/>
          </p:cNvSpPr>
          <p:nvPr/>
        </p:nvSpPr>
        <p:spPr bwMode="auto">
          <a:xfrm>
            <a:off x="4908551" y="3478213"/>
            <a:ext cx="120650" cy="1398587"/>
          </a:xfrm>
          <a:prstGeom prst="leftBrace">
            <a:avLst>
              <a:gd name="adj1" fmla="val 124633"/>
              <a:gd name="adj2" fmla="val 50000"/>
            </a:avLst>
          </a:prstGeom>
          <a:noFill/>
          <a:ln w="38100" cap="flat" cmpd="sng" algn="ctr">
            <a:solidFill>
              <a:schemeClr val="tx1"/>
            </a:solidFill>
            <a:prstDash val="solid"/>
            <a:round/>
            <a:headEnd type="none" w="med" len="med"/>
            <a:tailEnd type="none" w="med" len="med"/>
          </a:ln>
        </p:spPr>
        <p:txBody>
          <a:bodyPr wrap="square" lIns="90000" tIns="46800" rIns="90000" bIns="46800" anchor="ctr">
            <a:prstTxWarp prst="textNoShape">
              <a:avLst/>
            </a:prstTxWarp>
            <a:spAutoFit/>
          </a:bodyPr>
          <a:lstStyle/>
          <a:p>
            <a:endParaRPr lang="it-IT"/>
          </a:p>
        </p:txBody>
      </p:sp>
      <p:sp>
        <p:nvSpPr>
          <p:cNvPr id="14" name="Rectangle 4"/>
          <p:cNvSpPr txBox="1">
            <a:spLocks noChangeArrowheads="1"/>
          </p:cNvSpPr>
          <p:nvPr/>
        </p:nvSpPr>
        <p:spPr bwMode="auto">
          <a:xfrm>
            <a:off x="0" y="0"/>
            <a:ext cx="9144000" cy="1417638"/>
          </a:xfrm>
          <a:prstGeom prst="rect">
            <a:avLst/>
          </a:prstGeom>
          <a:solidFill>
            <a:srgbClr val="86223C"/>
          </a:solidFill>
          <a:ln w="9525">
            <a:noFill/>
            <a:miter lim="800000"/>
            <a:headEnd/>
            <a:tailEnd/>
          </a:ln>
        </p:spPr>
        <p:txBody>
          <a:bodyPr>
            <a:prstTxWarp prst="textNoShape">
              <a:avLst/>
            </a:prstTxWarp>
          </a:bodyPr>
          <a:lstStyle/>
          <a:p>
            <a:pPr algn="ctr">
              <a:defRPr/>
            </a:pPr>
            <a:r>
              <a:rPr lang="en-GB" sz="4000">
                <a:solidFill>
                  <a:srgbClr val="F8FFB0"/>
                </a:solidFill>
                <a:latin typeface="+mj-lt"/>
                <a:ea typeface="ＭＳ Ｐゴシック" charset="-128"/>
                <a:cs typeface="ＭＳ Ｐゴシック" charset="-128"/>
              </a:rPr>
              <a:t>Maternal anemia and adverse pregnancy outcomes</a:t>
            </a:r>
          </a:p>
        </p:txBody>
      </p:sp>
      <p:sp>
        <p:nvSpPr>
          <p:cNvPr id="15" name="AutoShape 33"/>
          <p:cNvSpPr>
            <a:spLocks noChangeArrowheads="1"/>
          </p:cNvSpPr>
          <p:nvPr/>
        </p:nvSpPr>
        <p:spPr bwMode="auto">
          <a:xfrm>
            <a:off x="2501900" y="5422900"/>
            <a:ext cx="647700" cy="215900"/>
          </a:xfrm>
          <a:prstGeom prst="rightArrow">
            <a:avLst>
              <a:gd name="adj1" fmla="val 50000"/>
              <a:gd name="adj2" fmla="val 75000"/>
            </a:avLst>
          </a:prstGeom>
          <a:solidFill>
            <a:schemeClr val="accent2"/>
          </a:solidFill>
          <a:ln w="9525">
            <a:noFill/>
            <a:miter lim="800000"/>
            <a:headEnd/>
            <a:tailEnd/>
          </a:ln>
        </p:spPr>
        <p:txBody>
          <a:bodyPr wrap="none" lIns="90000" tIns="46800" rIns="90000" bIns="46800" anchor="ctr">
            <a:prstTxWarp prst="textNoShape">
              <a:avLst/>
            </a:prstTxWarp>
            <a:spAutoFit/>
          </a:bodyPr>
          <a:lstStyle/>
          <a:p>
            <a:endParaRPr lang="it-IT"/>
          </a:p>
        </p:txBody>
      </p:sp>
      <p:sp>
        <p:nvSpPr>
          <p:cNvPr id="16" name="Text Box 35"/>
          <p:cNvSpPr txBox="1">
            <a:spLocks noChangeArrowheads="1"/>
          </p:cNvSpPr>
          <p:nvPr/>
        </p:nvSpPr>
        <p:spPr bwMode="auto">
          <a:xfrm>
            <a:off x="3378200" y="5334000"/>
            <a:ext cx="1828800" cy="402291"/>
          </a:xfrm>
          <a:prstGeom prst="rect">
            <a:avLst/>
          </a:prstGeom>
          <a:noFill/>
          <a:ln w="9525">
            <a:noFill/>
            <a:miter lim="800000"/>
            <a:headEnd/>
            <a:tailEnd/>
          </a:ln>
        </p:spPr>
        <p:txBody>
          <a:bodyPr wrap="square" lIns="90000" tIns="46800" rIns="90000" bIns="46800">
            <a:prstTxWarp prst="textNoShape">
              <a:avLst/>
            </a:prstTxWarp>
            <a:spAutoFit/>
          </a:bodyPr>
          <a:lstStyle/>
          <a:p>
            <a:pPr>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a:t>OFFSPRING</a:t>
            </a:r>
          </a:p>
        </p:txBody>
      </p:sp>
      <p:sp>
        <p:nvSpPr>
          <p:cNvPr id="18" name="AutoShape 32"/>
          <p:cNvSpPr>
            <a:spLocks/>
          </p:cNvSpPr>
          <p:nvPr/>
        </p:nvSpPr>
        <p:spPr bwMode="auto">
          <a:xfrm>
            <a:off x="4953000" y="5372100"/>
            <a:ext cx="73025" cy="647700"/>
          </a:xfrm>
          <a:prstGeom prst="leftBrace">
            <a:avLst>
              <a:gd name="adj1" fmla="val 73913"/>
              <a:gd name="adj2" fmla="val 50000"/>
            </a:avLst>
          </a:prstGeom>
          <a:noFill/>
          <a:ln w="38100" cap="flat" cmpd="sng" algn="ctr">
            <a:solidFill>
              <a:schemeClr val="tx1"/>
            </a:solidFill>
            <a:prstDash val="solid"/>
            <a:round/>
            <a:headEnd type="none" w="med" len="med"/>
            <a:tailEnd type="none" w="med" len="med"/>
          </a:ln>
        </p:spPr>
        <p:txBody>
          <a:bodyPr wrap="none" lIns="90000" tIns="46800" rIns="90000" bIns="46800" anchor="ctr">
            <a:prstTxWarp prst="textNoShape">
              <a:avLst/>
            </a:prstTxWarp>
            <a:spAutoFit/>
          </a:bodyPr>
          <a:lstStyle/>
          <a:p>
            <a:endParaRPr lang="it-IT"/>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4613" y="74613"/>
            <a:ext cx="8994775" cy="6708775"/>
          </a:xfrm>
          <a:prstGeom prst="rect">
            <a:avLst/>
          </a:prstGeom>
          <a:noFill/>
          <a:ln w="15875">
            <a:solidFill>
              <a:srgbClr val="0D006C"/>
            </a:solidFill>
            <a:round/>
            <a:headEnd/>
            <a:tailEnd/>
          </a:ln>
          <a:effectLst>
            <a:outerShdw dist="23000" dir="5400000" rotWithShape="0">
              <a:srgbClr val="000000">
                <a:alpha val="34998"/>
              </a:srgbClr>
            </a:outerShdw>
          </a:effectLst>
        </p:spPr>
        <p:txBody>
          <a:bodyPr anchor="ctr">
            <a:prstTxWarp prst="textNoShape">
              <a:avLst/>
            </a:prstTxWarp>
          </a:bodyPr>
          <a:lstStyle/>
          <a:p>
            <a:pPr algn="ctr">
              <a:defRPr/>
            </a:pPr>
            <a:endParaRPr lang="en-US" dirty="0">
              <a:solidFill>
                <a:schemeClr val="lt1"/>
              </a:solidFill>
              <a:latin typeface="Calibri"/>
              <a:ea typeface="Arial" charset="0"/>
              <a:cs typeface="Arial" charset="0"/>
            </a:endParaRPr>
          </a:p>
        </p:txBody>
      </p:sp>
      <p:sp>
        <p:nvSpPr>
          <p:cNvPr id="23555" name="Titolo 5"/>
          <p:cNvSpPr>
            <a:spLocks noGrp="1"/>
          </p:cNvSpPr>
          <p:nvPr>
            <p:ph type="title"/>
          </p:nvPr>
        </p:nvSpPr>
        <p:spPr/>
        <p:txBody>
          <a:bodyPr/>
          <a:lstStyle/>
          <a:p>
            <a:endParaRPr lang="it-IT">
              <a:ea typeface="ＭＳ Ｐゴシック" pitchFamily="1" charset="-128"/>
              <a:cs typeface="ＭＳ Ｐゴシック" pitchFamily="1" charset="-128"/>
            </a:endParaRPr>
          </a:p>
        </p:txBody>
      </p:sp>
      <p:sp>
        <p:nvSpPr>
          <p:cNvPr id="7" name="Rectangle 2"/>
          <p:cNvSpPr>
            <a:spLocks noChangeArrowheads="1"/>
          </p:cNvSpPr>
          <p:nvPr/>
        </p:nvSpPr>
        <p:spPr bwMode="auto">
          <a:xfrm>
            <a:off x="685800" y="457200"/>
            <a:ext cx="7643813" cy="1304925"/>
          </a:xfrm>
          <a:prstGeom prst="rect">
            <a:avLst/>
          </a:prstGeom>
          <a:solidFill>
            <a:srgbClr val="FF0000"/>
          </a:solidFill>
          <a:ln w="9525">
            <a:noFill/>
            <a:miter lim="800000"/>
            <a:headEnd/>
            <a:tailEnd/>
          </a:ln>
        </p:spPr>
        <p:txBody>
          <a:bodyPr anchor="ctr"/>
          <a:lstStyle/>
          <a:p>
            <a:pPr algn="ctr" eaLnBrk="0" hangingPunct="0">
              <a:lnSpc>
                <a:spcPct val="110000"/>
              </a:lnSpc>
              <a:defRPr/>
            </a:pPr>
            <a:r>
              <a:rPr lang="en-GB" sz="3200" b="1">
                <a:solidFill>
                  <a:srgbClr val="FFFFFF"/>
                </a:solidFill>
                <a:latin typeface="+mj-lt"/>
                <a:ea typeface="Arial" charset="0"/>
                <a:cs typeface="Arial" charset="0"/>
              </a:rPr>
              <a:t>Critical factors potentially affecting iron requirements in pregnancy</a:t>
            </a:r>
            <a:endParaRPr lang="it-IT" sz="3400" b="1" dirty="0">
              <a:solidFill>
                <a:srgbClr val="FFFFFF"/>
              </a:solidFill>
              <a:latin typeface="+mj-lt"/>
              <a:ea typeface="Arial" charset="0"/>
              <a:cs typeface="Arial" charset="0"/>
            </a:endParaRPr>
          </a:p>
        </p:txBody>
      </p:sp>
      <p:sp>
        <p:nvSpPr>
          <p:cNvPr id="8" name="CasellaDiTesto 2"/>
          <p:cNvSpPr txBox="1">
            <a:spLocks noChangeArrowheads="1"/>
          </p:cNvSpPr>
          <p:nvPr/>
        </p:nvSpPr>
        <p:spPr bwMode="auto">
          <a:xfrm>
            <a:off x="3759200" y="6324600"/>
            <a:ext cx="4851400" cy="369888"/>
          </a:xfrm>
          <a:prstGeom prst="rect">
            <a:avLst/>
          </a:prstGeom>
          <a:noFill/>
          <a:ln w="9525">
            <a:noFill/>
            <a:miter lim="800000"/>
            <a:headEnd/>
            <a:tailEnd/>
          </a:ln>
        </p:spPr>
        <p:txBody>
          <a:bodyPr wrap="square">
            <a:prstTxWarp prst="textNoShape">
              <a:avLst/>
            </a:prstTxWarp>
            <a:spAutoFit/>
          </a:bodyPr>
          <a:lstStyle/>
          <a:p>
            <a:pPr>
              <a:defRPr/>
            </a:pPr>
            <a:r>
              <a:rPr lang="it-IT" b="1" i="1">
                <a:latin typeface="+mj-lt"/>
                <a:ea typeface="Century" charset="0"/>
                <a:cs typeface="Century" charset="0"/>
              </a:rPr>
              <a:t>Berti et al, </a:t>
            </a:r>
            <a:r>
              <a:rPr lang="en-GB" b="1" i="1">
                <a:latin typeface="+mj-lt"/>
                <a:ea typeface="Arial" charset="0"/>
                <a:cs typeface="Arial" charset="0"/>
              </a:rPr>
              <a:t>Maternal &amp; Child Nutrition </a:t>
            </a:r>
            <a:r>
              <a:rPr lang="it-IT" b="1" i="1">
                <a:latin typeface="+mj-lt"/>
                <a:ea typeface="Century" charset="0"/>
                <a:cs typeface="Century" charset="0"/>
              </a:rPr>
              <a:t>2010</a:t>
            </a:r>
          </a:p>
        </p:txBody>
      </p:sp>
      <p:sp>
        <p:nvSpPr>
          <p:cNvPr id="23558" name="Rettangolo 5"/>
          <p:cNvSpPr>
            <a:spLocks noChangeArrowheads="1"/>
          </p:cNvSpPr>
          <p:nvPr/>
        </p:nvSpPr>
        <p:spPr bwMode="auto">
          <a:xfrm>
            <a:off x="696913" y="1973263"/>
            <a:ext cx="8142287" cy="3970337"/>
          </a:xfrm>
          <a:prstGeom prst="rect">
            <a:avLst/>
          </a:prstGeom>
          <a:noFill/>
          <a:ln w="9525">
            <a:noFill/>
            <a:miter lim="800000"/>
            <a:headEnd/>
            <a:tailEnd/>
          </a:ln>
        </p:spPr>
        <p:txBody>
          <a:bodyPr>
            <a:prstTxWarp prst="textNoShape">
              <a:avLst/>
            </a:prstTxWarp>
            <a:spAutoFit/>
          </a:bodyPr>
          <a:lstStyle/>
          <a:p>
            <a:pPr>
              <a:buFont typeface="Arial" pitchFamily="1" charset="0"/>
              <a:buChar char="•"/>
            </a:pPr>
            <a:r>
              <a:rPr lang="en-US" sz="2100">
                <a:latin typeface="Calibri" pitchFamily="1" charset="0"/>
              </a:rPr>
              <a:t> Maternal micronutrient status and intake  (quality of diet, dietary patterns, micronutrient bioavailability)</a:t>
            </a:r>
          </a:p>
          <a:p>
            <a:endParaRPr lang="en-US" sz="2100">
              <a:latin typeface="Calibri" pitchFamily="1" charset="0"/>
            </a:endParaRPr>
          </a:p>
          <a:p>
            <a:pPr>
              <a:buFont typeface="Arial" pitchFamily="1" charset="0"/>
              <a:buChar char="•"/>
            </a:pPr>
            <a:r>
              <a:rPr lang="en-US" sz="2100">
                <a:latin typeface="Calibri" pitchFamily="1" charset="0"/>
              </a:rPr>
              <a:t> Timing of micronutrient intake</a:t>
            </a:r>
          </a:p>
          <a:p>
            <a:endParaRPr lang="en-US" sz="2100">
              <a:latin typeface="Calibri" pitchFamily="1" charset="0"/>
            </a:endParaRPr>
          </a:p>
          <a:p>
            <a:pPr>
              <a:buFont typeface="Arial" pitchFamily="1" charset="0"/>
              <a:buChar char="•"/>
            </a:pPr>
            <a:r>
              <a:rPr lang="en-GB" sz="2100">
                <a:latin typeface="Calibri" pitchFamily="1" charset="0"/>
              </a:rPr>
              <a:t> Maternal age (i.e., </a:t>
            </a:r>
            <a:r>
              <a:rPr lang="en-US" sz="2100">
                <a:latin typeface="Calibri" pitchFamily="1" charset="0"/>
              </a:rPr>
              <a:t>poor obstetric outcomes </a:t>
            </a:r>
            <a:r>
              <a:rPr lang="en-US" sz="2100">
                <a:latin typeface="Wingdings" pitchFamily="1" charset="2"/>
              </a:rPr>
              <a:t></a:t>
            </a:r>
            <a:r>
              <a:rPr lang="en-US" sz="2100">
                <a:latin typeface="Calibri" pitchFamily="1" charset="0"/>
              </a:rPr>
              <a:t> in pregnant adolescents)</a:t>
            </a:r>
          </a:p>
          <a:p>
            <a:endParaRPr lang="en-US" sz="2100">
              <a:latin typeface="Calibri" pitchFamily="1" charset="0"/>
            </a:endParaRPr>
          </a:p>
          <a:p>
            <a:pPr>
              <a:buFont typeface="Arial" pitchFamily="1" charset="0"/>
              <a:buChar char="•"/>
            </a:pPr>
            <a:r>
              <a:rPr lang="en-US" sz="2100">
                <a:latin typeface="Calibri" pitchFamily="1" charset="0"/>
              </a:rPr>
              <a:t> Pregestational maternal BMI</a:t>
            </a:r>
          </a:p>
          <a:p>
            <a:pPr>
              <a:buFont typeface="Arial" pitchFamily="1" charset="0"/>
              <a:buChar char="•"/>
            </a:pPr>
            <a:endParaRPr lang="en-US" sz="2100">
              <a:latin typeface="Calibri" pitchFamily="1" charset="0"/>
            </a:endParaRPr>
          </a:p>
          <a:p>
            <a:pPr>
              <a:buFont typeface="Arial" pitchFamily="1" charset="0"/>
              <a:buChar char="•"/>
            </a:pPr>
            <a:r>
              <a:rPr lang="en-US" sz="2100">
                <a:latin typeface="Calibri" pitchFamily="1" charset="0"/>
              </a:rPr>
              <a:t> Socio-economic and cultural background</a:t>
            </a:r>
          </a:p>
          <a:p>
            <a:pPr>
              <a:buFont typeface="Arial" pitchFamily="1" charset="0"/>
              <a:buChar char="•"/>
            </a:pPr>
            <a:endParaRPr lang="en-US" sz="2100">
              <a:latin typeface="Calibri" pitchFamily="1" charset="0"/>
            </a:endParaRPr>
          </a:p>
          <a:p>
            <a:pPr>
              <a:buFont typeface="Arial" pitchFamily="1" charset="0"/>
              <a:buChar char="•"/>
            </a:pPr>
            <a:r>
              <a:rPr lang="en-US" sz="2100">
                <a:latin typeface="Calibri" pitchFamily="1" charset="0"/>
              </a:rPr>
              <a:t> S</a:t>
            </a:r>
            <a:r>
              <a:rPr lang="it-IT" sz="2100">
                <a:latin typeface="Calibri" pitchFamily="1" charset="0"/>
              </a:rPr>
              <a:t>hort </a:t>
            </a:r>
            <a:r>
              <a:rPr lang="en-US" sz="2100">
                <a:latin typeface="Calibri" pitchFamily="1" charset="0"/>
              </a:rPr>
              <a:t>interpregnancy interval</a:t>
            </a:r>
            <a:endParaRPr lang="it-IT" sz="2100">
              <a:latin typeface="Calibri"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a:xfrm>
            <a:off x="457200" y="-4762"/>
            <a:ext cx="8229600" cy="1143000"/>
          </a:xfrm>
        </p:spPr>
        <p:txBody>
          <a:bodyPr/>
          <a:lstStyle/>
          <a:p>
            <a:pPr eaLnBrk="1" hangingPunct="1"/>
            <a:r>
              <a:rPr lang="en-US" b="1" dirty="0">
                <a:solidFill>
                  <a:srgbClr val="12537E"/>
                </a:solidFill>
                <a:latin typeface="Arial" charset="0"/>
              </a:rPr>
              <a:t>Nutritional Programming</a:t>
            </a:r>
            <a:endParaRPr lang="it-IT" dirty="0">
              <a:solidFill>
                <a:srgbClr val="12537E"/>
              </a:solidFill>
              <a:latin typeface="Arial" charset="0"/>
            </a:endParaRPr>
          </a:p>
        </p:txBody>
      </p:sp>
      <p:sp>
        <p:nvSpPr>
          <p:cNvPr id="31746" name="CasellaDiTesto 11"/>
          <p:cNvSpPr txBox="1">
            <a:spLocks noChangeArrowheads="1"/>
          </p:cNvSpPr>
          <p:nvPr/>
        </p:nvSpPr>
        <p:spPr bwMode="auto">
          <a:xfrm>
            <a:off x="3802063" y="6532563"/>
            <a:ext cx="5137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it-IT" sz="1400"/>
              <a:t>Sookoian et al., Pediatric Resarch, 2013</a:t>
            </a:r>
          </a:p>
        </p:txBody>
      </p:sp>
      <p:pic>
        <p:nvPicPr>
          <p:cNvPr id="3174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79587" y="-784224"/>
            <a:ext cx="5605463" cy="902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8955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3175"/>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374903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107522" name="AutoShape 1026"/>
          <p:cNvCxnSpPr>
            <a:cxnSpLocks noChangeShapeType="1"/>
            <a:stCxn id="107538" idx="1"/>
          </p:cNvCxnSpPr>
          <p:nvPr/>
        </p:nvCxnSpPr>
        <p:spPr bwMode="auto">
          <a:xfrm flipH="1">
            <a:off x="2001838" y="1957388"/>
            <a:ext cx="1350962" cy="687387"/>
          </a:xfrm>
          <a:prstGeom prst="straightConnector1">
            <a:avLst/>
          </a:prstGeom>
          <a:noFill/>
          <a:ln w="28575">
            <a:solidFill>
              <a:schemeClr val="bg1"/>
            </a:solidFill>
            <a:round/>
            <a:headEnd/>
            <a:tailEnd type="triangle" w="med" len="med"/>
          </a:ln>
          <a:effectLst/>
        </p:spPr>
      </p:cxnSp>
      <p:cxnSp>
        <p:nvCxnSpPr>
          <p:cNvPr id="107523" name="AutoShape 1027"/>
          <p:cNvCxnSpPr>
            <a:cxnSpLocks noChangeShapeType="1"/>
          </p:cNvCxnSpPr>
          <p:nvPr/>
        </p:nvCxnSpPr>
        <p:spPr bwMode="auto">
          <a:xfrm>
            <a:off x="1981200" y="3568700"/>
            <a:ext cx="0" cy="411163"/>
          </a:xfrm>
          <a:prstGeom prst="straightConnector1">
            <a:avLst/>
          </a:prstGeom>
          <a:noFill/>
          <a:ln w="28575">
            <a:solidFill>
              <a:schemeClr val="bg1"/>
            </a:solidFill>
            <a:round/>
            <a:headEnd/>
            <a:tailEnd type="triangle" w="med" len="med"/>
          </a:ln>
          <a:effectLst/>
        </p:spPr>
      </p:cxnSp>
      <p:sp>
        <p:nvSpPr>
          <p:cNvPr id="107524" name="Line 1028"/>
          <p:cNvSpPr>
            <a:spLocks noChangeShapeType="1"/>
          </p:cNvSpPr>
          <p:nvPr/>
        </p:nvSpPr>
        <p:spPr bwMode="auto">
          <a:xfrm>
            <a:off x="1981200" y="4500563"/>
            <a:ext cx="1295400" cy="762000"/>
          </a:xfrm>
          <a:prstGeom prst="line">
            <a:avLst/>
          </a:prstGeom>
          <a:noFill/>
          <a:ln w="28575">
            <a:solidFill>
              <a:schemeClr val="bg1"/>
            </a:solidFill>
            <a:round/>
            <a:headEnd/>
            <a:tailEnd type="triangle" w="med" len="med"/>
          </a:ln>
          <a:effectLst/>
        </p:spPr>
        <p:txBody>
          <a:bodyPr>
            <a:prstTxWarp prst="textNoShape">
              <a:avLst/>
            </a:prstTxWarp>
            <a:spAutoFit/>
          </a:bodyPr>
          <a:lstStyle/>
          <a:p>
            <a:endParaRPr lang="it-IT">
              <a:solidFill>
                <a:schemeClr val="bg1"/>
              </a:solidFill>
            </a:endParaRPr>
          </a:p>
        </p:txBody>
      </p:sp>
      <p:sp>
        <p:nvSpPr>
          <p:cNvPr id="107525" name="Line 1029"/>
          <p:cNvSpPr>
            <a:spLocks noChangeShapeType="1"/>
          </p:cNvSpPr>
          <p:nvPr/>
        </p:nvSpPr>
        <p:spPr bwMode="auto">
          <a:xfrm flipH="1">
            <a:off x="3632200" y="2457450"/>
            <a:ext cx="387350" cy="388938"/>
          </a:xfrm>
          <a:prstGeom prst="line">
            <a:avLst/>
          </a:prstGeom>
          <a:noFill/>
          <a:ln w="28575">
            <a:solidFill>
              <a:schemeClr val="bg1"/>
            </a:solidFill>
            <a:round/>
            <a:headEnd/>
            <a:tailEnd type="triangle" w="med" len="med"/>
          </a:ln>
          <a:effectLst/>
        </p:spPr>
        <p:txBody>
          <a:bodyPr>
            <a:prstTxWarp prst="textNoShape">
              <a:avLst/>
            </a:prstTxWarp>
            <a:spAutoFit/>
          </a:bodyPr>
          <a:lstStyle/>
          <a:p>
            <a:endParaRPr lang="it-IT">
              <a:solidFill>
                <a:schemeClr val="bg1"/>
              </a:solidFill>
            </a:endParaRPr>
          </a:p>
        </p:txBody>
      </p:sp>
      <p:sp>
        <p:nvSpPr>
          <p:cNvPr id="107526" name="Line 1030"/>
          <p:cNvSpPr>
            <a:spLocks noChangeShapeType="1"/>
          </p:cNvSpPr>
          <p:nvPr/>
        </p:nvSpPr>
        <p:spPr bwMode="auto">
          <a:xfrm>
            <a:off x="3671888" y="3340100"/>
            <a:ext cx="0" cy="639763"/>
          </a:xfrm>
          <a:prstGeom prst="line">
            <a:avLst/>
          </a:prstGeom>
          <a:noFill/>
          <a:ln w="28575">
            <a:solidFill>
              <a:schemeClr val="bg1"/>
            </a:solidFill>
            <a:round/>
            <a:headEnd/>
            <a:tailEnd type="triangle" w="med" len="med"/>
          </a:ln>
          <a:effectLst/>
        </p:spPr>
        <p:txBody>
          <a:bodyPr wrap="none">
            <a:prstTxWarp prst="textNoShape">
              <a:avLst/>
            </a:prstTxWarp>
            <a:spAutoFit/>
          </a:bodyPr>
          <a:lstStyle/>
          <a:p>
            <a:endParaRPr lang="it-IT">
              <a:solidFill>
                <a:schemeClr val="bg1"/>
              </a:solidFill>
            </a:endParaRPr>
          </a:p>
        </p:txBody>
      </p:sp>
      <p:sp>
        <p:nvSpPr>
          <p:cNvPr id="107527" name="Line 1031"/>
          <p:cNvSpPr>
            <a:spLocks noChangeShapeType="1"/>
          </p:cNvSpPr>
          <p:nvPr/>
        </p:nvSpPr>
        <p:spPr bwMode="auto">
          <a:xfrm>
            <a:off x="4478338" y="2457450"/>
            <a:ext cx="381000" cy="381000"/>
          </a:xfrm>
          <a:prstGeom prst="line">
            <a:avLst/>
          </a:prstGeom>
          <a:noFill/>
          <a:ln w="28575">
            <a:solidFill>
              <a:schemeClr val="bg1"/>
            </a:solidFill>
            <a:round/>
            <a:headEnd/>
            <a:tailEnd type="triangle" w="med" len="med"/>
          </a:ln>
          <a:effectLst/>
        </p:spPr>
        <p:txBody>
          <a:bodyPr>
            <a:prstTxWarp prst="textNoShape">
              <a:avLst/>
            </a:prstTxWarp>
            <a:spAutoFit/>
          </a:bodyPr>
          <a:lstStyle/>
          <a:p>
            <a:endParaRPr lang="it-IT">
              <a:solidFill>
                <a:schemeClr val="bg1"/>
              </a:solidFill>
            </a:endParaRPr>
          </a:p>
        </p:txBody>
      </p:sp>
      <p:sp>
        <p:nvSpPr>
          <p:cNvPr id="107528" name="Line 1032"/>
          <p:cNvSpPr>
            <a:spLocks noChangeShapeType="1"/>
          </p:cNvSpPr>
          <p:nvPr/>
        </p:nvSpPr>
        <p:spPr bwMode="auto">
          <a:xfrm>
            <a:off x="4938713" y="3340100"/>
            <a:ext cx="0" cy="639763"/>
          </a:xfrm>
          <a:prstGeom prst="line">
            <a:avLst/>
          </a:prstGeom>
          <a:noFill/>
          <a:ln w="28575">
            <a:solidFill>
              <a:schemeClr val="bg1"/>
            </a:solidFill>
            <a:round/>
            <a:headEnd/>
            <a:tailEnd type="triangle" w="med" len="med"/>
          </a:ln>
          <a:effectLst/>
        </p:spPr>
        <p:txBody>
          <a:bodyPr wrap="none">
            <a:prstTxWarp prst="textNoShape">
              <a:avLst/>
            </a:prstTxWarp>
            <a:spAutoFit/>
          </a:bodyPr>
          <a:lstStyle/>
          <a:p>
            <a:endParaRPr lang="it-IT">
              <a:solidFill>
                <a:schemeClr val="bg1"/>
              </a:solidFill>
            </a:endParaRPr>
          </a:p>
        </p:txBody>
      </p:sp>
      <p:cxnSp>
        <p:nvCxnSpPr>
          <p:cNvPr id="107529" name="AutoShape 1033"/>
          <p:cNvCxnSpPr>
            <a:cxnSpLocks noChangeShapeType="1"/>
            <a:stCxn id="107538" idx="3"/>
            <a:endCxn id="107545" idx="0"/>
          </p:cNvCxnSpPr>
          <p:nvPr/>
        </p:nvCxnSpPr>
        <p:spPr bwMode="auto">
          <a:xfrm>
            <a:off x="5181600" y="1957388"/>
            <a:ext cx="1371601" cy="865187"/>
          </a:xfrm>
          <a:prstGeom prst="straightConnector1">
            <a:avLst/>
          </a:prstGeom>
          <a:noFill/>
          <a:ln w="28575">
            <a:solidFill>
              <a:schemeClr val="bg1"/>
            </a:solidFill>
            <a:round/>
            <a:headEnd/>
            <a:tailEnd type="triangle" w="med" len="med"/>
          </a:ln>
          <a:effectLst/>
        </p:spPr>
      </p:cxnSp>
      <p:cxnSp>
        <p:nvCxnSpPr>
          <p:cNvPr id="107530" name="AutoShape 1034"/>
          <p:cNvCxnSpPr>
            <a:cxnSpLocks noChangeShapeType="1"/>
          </p:cNvCxnSpPr>
          <p:nvPr/>
        </p:nvCxnSpPr>
        <p:spPr bwMode="auto">
          <a:xfrm>
            <a:off x="6553200" y="3568700"/>
            <a:ext cx="0" cy="411163"/>
          </a:xfrm>
          <a:prstGeom prst="straightConnector1">
            <a:avLst/>
          </a:prstGeom>
          <a:noFill/>
          <a:ln w="28575">
            <a:solidFill>
              <a:schemeClr val="bg1"/>
            </a:solidFill>
            <a:round/>
            <a:headEnd/>
            <a:tailEnd type="triangle" w="med" len="med"/>
          </a:ln>
          <a:effectLst/>
        </p:spPr>
      </p:cxnSp>
      <p:sp>
        <p:nvSpPr>
          <p:cNvPr id="107531" name="Line 1035"/>
          <p:cNvSpPr>
            <a:spLocks noChangeShapeType="1"/>
          </p:cNvSpPr>
          <p:nvPr/>
        </p:nvSpPr>
        <p:spPr bwMode="auto">
          <a:xfrm flipH="1">
            <a:off x="5257800" y="4500563"/>
            <a:ext cx="1295400" cy="762000"/>
          </a:xfrm>
          <a:prstGeom prst="line">
            <a:avLst/>
          </a:prstGeom>
          <a:noFill/>
          <a:ln w="28575">
            <a:solidFill>
              <a:schemeClr val="bg1"/>
            </a:solidFill>
            <a:round/>
            <a:headEnd/>
            <a:tailEnd type="triangle" w="med" len="med"/>
          </a:ln>
          <a:effectLst/>
        </p:spPr>
        <p:txBody>
          <a:bodyPr>
            <a:prstTxWarp prst="textNoShape">
              <a:avLst/>
            </a:prstTxWarp>
            <a:spAutoFit/>
          </a:bodyPr>
          <a:lstStyle/>
          <a:p>
            <a:endParaRPr lang="it-IT">
              <a:solidFill>
                <a:schemeClr val="bg1"/>
              </a:solidFill>
            </a:endParaRPr>
          </a:p>
        </p:txBody>
      </p:sp>
      <p:cxnSp>
        <p:nvCxnSpPr>
          <p:cNvPr id="107532" name="AutoShape 1036"/>
          <p:cNvCxnSpPr>
            <a:cxnSpLocks noChangeShapeType="1"/>
          </p:cNvCxnSpPr>
          <p:nvPr/>
        </p:nvCxnSpPr>
        <p:spPr bwMode="auto">
          <a:xfrm>
            <a:off x="4267200" y="4586288"/>
            <a:ext cx="0" cy="365125"/>
          </a:xfrm>
          <a:prstGeom prst="straightConnector1">
            <a:avLst/>
          </a:prstGeom>
          <a:noFill/>
          <a:ln w="28575">
            <a:solidFill>
              <a:schemeClr val="bg1"/>
            </a:solidFill>
            <a:round/>
            <a:headEnd/>
            <a:tailEnd type="triangle" w="med" len="med"/>
          </a:ln>
          <a:effectLst/>
        </p:spPr>
      </p:cxnSp>
      <p:sp>
        <p:nvSpPr>
          <p:cNvPr id="107533" name="Rectangle 1037"/>
          <p:cNvSpPr>
            <a:spLocks noChangeArrowheads="1"/>
          </p:cNvSpPr>
          <p:nvPr/>
        </p:nvSpPr>
        <p:spPr bwMode="auto">
          <a:xfrm>
            <a:off x="2971800" y="6338888"/>
            <a:ext cx="6172200" cy="369332"/>
          </a:xfrm>
          <a:prstGeom prst="rect">
            <a:avLst/>
          </a:prstGeom>
          <a:noFill/>
          <a:ln w="9525">
            <a:noFill/>
            <a:miter lim="800000"/>
            <a:headEnd/>
            <a:tailEnd/>
          </a:ln>
          <a:effectLst/>
        </p:spPr>
        <p:txBody>
          <a:bodyPr>
            <a:prstTxWarp prst="textNoShape">
              <a:avLst/>
            </a:prstTxWarp>
            <a:spAutoFit/>
          </a:bodyPr>
          <a:lstStyle/>
          <a:p>
            <a:pPr eaLnBrk="0" hangingPunct="0"/>
            <a:r>
              <a:rPr lang="en-US" b="1">
                <a:solidFill>
                  <a:srgbClr val="FFFF00"/>
                </a:solidFill>
                <a:latin typeface="Times New Roman" pitchFamily="1" charset="0"/>
              </a:rPr>
              <a:t>Barker DJP et al. </a:t>
            </a:r>
            <a:r>
              <a:rPr lang="en-US" b="1" i="1">
                <a:solidFill>
                  <a:srgbClr val="FFFF00"/>
                </a:solidFill>
                <a:latin typeface="Times New Roman" pitchFamily="1" charset="0"/>
              </a:rPr>
              <a:t>Diabetologia </a:t>
            </a:r>
            <a:r>
              <a:rPr lang="en-US" b="1">
                <a:solidFill>
                  <a:srgbClr val="FFFF00"/>
                </a:solidFill>
                <a:latin typeface="Times New Roman" pitchFamily="1" charset="0"/>
              </a:rPr>
              <a:t>1993; Barker DJP </a:t>
            </a:r>
            <a:r>
              <a:rPr lang="en-US" b="1" i="1">
                <a:solidFill>
                  <a:srgbClr val="FFFF00"/>
                </a:solidFill>
                <a:latin typeface="Times New Roman" pitchFamily="1" charset="0"/>
              </a:rPr>
              <a:t>BMJ</a:t>
            </a:r>
            <a:r>
              <a:rPr lang="en-US" b="1">
                <a:solidFill>
                  <a:srgbClr val="FFFF00"/>
                </a:solidFill>
                <a:latin typeface="Times New Roman" pitchFamily="1" charset="0"/>
              </a:rPr>
              <a:t> 1995</a:t>
            </a:r>
          </a:p>
        </p:txBody>
      </p:sp>
      <p:sp>
        <p:nvSpPr>
          <p:cNvPr id="107534" name="Rectangle 1038"/>
          <p:cNvSpPr>
            <a:spLocks noGrp="1" noChangeArrowheads="1"/>
          </p:cNvSpPr>
          <p:nvPr>
            <p:ph type="title"/>
          </p:nvPr>
        </p:nvSpPr>
        <p:spPr>
          <a:xfrm>
            <a:off x="579438" y="304800"/>
            <a:ext cx="8259762" cy="1143000"/>
          </a:xfrm>
        </p:spPr>
        <p:txBody>
          <a:bodyPr/>
          <a:lstStyle/>
          <a:p>
            <a:r>
              <a:rPr lang="en-US" sz="3600" b="1">
                <a:solidFill>
                  <a:srgbClr val="FFFF00"/>
                </a:solidFill>
                <a:latin typeface="Times New Roman" pitchFamily="1" charset="0"/>
              </a:rPr>
              <a:t>Fetal Origins of Adult Diseases (FOAD)</a:t>
            </a:r>
            <a:endParaRPr lang="en-US" sz="4800" b="1">
              <a:solidFill>
                <a:srgbClr val="FFFF00"/>
              </a:solidFill>
            </a:endParaRPr>
          </a:p>
        </p:txBody>
      </p:sp>
      <p:sp>
        <p:nvSpPr>
          <p:cNvPr id="107535" name="Rectangle 1039"/>
          <p:cNvSpPr>
            <a:spLocks noChangeArrowheads="1"/>
          </p:cNvSpPr>
          <p:nvPr/>
        </p:nvSpPr>
        <p:spPr bwMode="blackWhite">
          <a:xfrm>
            <a:off x="3352800" y="1847850"/>
            <a:ext cx="1828800" cy="609600"/>
          </a:xfrm>
          <a:prstGeom prst="rect">
            <a:avLst/>
          </a:prstGeom>
          <a:solidFill>
            <a:srgbClr val="3366FF"/>
          </a:solidFill>
          <a:ln w="9525">
            <a:solidFill>
              <a:schemeClr val="hlink"/>
            </a:solidFill>
            <a:miter lim="800000"/>
            <a:headEnd/>
            <a:tailEnd/>
          </a:ln>
          <a:effectLst/>
        </p:spPr>
        <p:txBody>
          <a:bodyPr wrap="none" anchor="ctr">
            <a:prstTxWarp prst="textNoShape">
              <a:avLst/>
            </a:prstTxWarp>
          </a:bodyPr>
          <a:lstStyle/>
          <a:p>
            <a:endParaRPr lang="it-IT">
              <a:solidFill>
                <a:schemeClr val="bg1"/>
              </a:solidFill>
            </a:endParaRPr>
          </a:p>
        </p:txBody>
      </p:sp>
      <p:sp>
        <p:nvSpPr>
          <p:cNvPr id="107536" name="Rectangle 1040"/>
          <p:cNvSpPr>
            <a:spLocks noChangeArrowheads="1"/>
          </p:cNvSpPr>
          <p:nvPr/>
        </p:nvSpPr>
        <p:spPr bwMode="blackWhite">
          <a:xfrm>
            <a:off x="3352800" y="3976688"/>
            <a:ext cx="1828800" cy="609600"/>
          </a:xfrm>
          <a:prstGeom prst="rect">
            <a:avLst/>
          </a:prstGeom>
          <a:solidFill>
            <a:srgbClr val="3366FF"/>
          </a:solidFill>
          <a:ln w="9525">
            <a:solidFill>
              <a:schemeClr val="hlink"/>
            </a:solidFill>
            <a:miter lim="800000"/>
            <a:headEnd/>
            <a:tailEnd/>
          </a:ln>
          <a:effectLst/>
        </p:spPr>
        <p:txBody>
          <a:bodyPr wrap="none" anchor="ctr">
            <a:prstTxWarp prst="textNoShape">
              <a:avLst/>
            </a:prstTxWarp>
          </a:bodyPr>
          <a:lstStyle/>
          <a:p>
            <a:endParaRPr lang="it-IT">
              <a:solidFill>
                <a:schemeClr val="bg1"/>
              </a:solidFill>
            </a:endParaRPr>
          </a:p>
        </p:txBody>
      </p:sp>
      <p:sp>
        <p:nvSpPr>
          <p:cNvPr id="107537" name="Rectangle 1041"/>
          <p:cNvSpPr>
            <a:spLocks noChangeArrowheads="1"/>
          </p:cNvSpPr>
          <p:nvPr/>
        </p:nvSpPr>
        <p:spPr bwMode="blackWhite">
          <a:xfrm>
            <a:off x="3352800" y="5011738"/>
            <a:ext cx="1828800" cy="609600"/>
          </a:xfrm>
          <a:prstGeom prst="rect">
            <a:avLst/>
          </a:prstGeom>
          <a:solidFill>
            <a:srgbClr val="3366FF"/>
          </a:solidFill>
          <a:ln w="9525">
            <a:solidFill>
              <a:schemeClr val="hlink"/>
            </a:solidFill>
            <a:miter lim="800000"/>
            <a:headEnd/>
            <a:tailEnd/>
          </a:ln>
          <a:effectLst/>
        </p:spPr>
        <p:txBody>
          <a:bodyPr wrap="none" anchor="ctr">
            <a:prstTxWarp prst="textNoShape">
              <a:avLst/>
            </a:prstTxWarp>
          </a:bodyPr>
          <a:lstStyle/>
          <a:p>
            <a:endParaRPr lang="it-IT">
              <a:solidFill>
                <a:schemeClr val="bg1"/>
              </a:solidFill>
            </a:endParaRPr>
          </a:p>
        </p:txBody>
      </p:sp>
      <p:sp>
        <p:nvSpPr>
          <p:cNvPr id="107538" name="Text Box 1042"/>
          <p:cNvSpPr txBox="1">
            <a:spLocks noChangeArrowheads="1"/>
          </p:cNvSpPr>
          <p:nvPr/>
        </p:nvSpPr>
        <p:spPr bwMode="auto">
          <a:xfrm>
            <a:off x="3352800" y="1614488"/>
            <a:ext cx="1828800" cy="685800"/>
          </a:xfrm>
          <a:prstGeom prst="rect">
            <a:avLst/>
          </a:prstGeom>
          <a:solidFill>
            <a:srgbClr val="3366FF"/>
          </a:solidFill>
          <a:ln w="9525">
            <a:noFill/>
            <a:miter lim="800000"/>
            <a:headEnd/>
            <a:tailEnd/>
          </a:ln>
          <a:effectLst/>
        </p:spPr>
        <p:txBody>
          <a:bodyPr>
            <a:prstTxWarp prst="textNoShape">
              <a:avLst/>
            </a:prstTxWarp>
          </a:bodyPr>
          <a:lstStyle/>
          <a:p>
            <a:pPr algn="ctr" eaLnBrk="0" hangingPunct="0"/>
            <a:r>
              <a:rPr lang="en-US" b="1">
                <a:solidFill>
                  <a:schemeClr val="bg1"/>
                </a:solidFill>
                <a:latin typeface="Times New Roman" pitchFamily="1" charset="0"/>
              </a:rPr>
              <a:t>Fetal</a:t>
            </a:r>
            <a:br>
              <a:rPr lang="en-US" b="1">
                <a:solidFill>
                  <a:schemeClr val="bg1"/>
                </a:solidFill>
                <a:latin typeface="Times New Roman" pitchFamily="1" charset="0"/>
              </a:rPr>
            </a:br>
            <a:r>
              <a:rPr lang="en-US" b="1">
                <a:solidFill>
                  <a:schemeClr val="bg1"/>
                </a:solidFill>
                <a:latin typeface="Times New Roman" pitchFamily="1" charset="0"/>
              </a:rPr>
              <a:t>under/over nutrition</a:t>
            </a:r>
          </a:p>
        </p:txBody>
      </p:sp>
      <p:sp>
        <p:nvSpPr>
          <p:cNvPr id="107539" name="Text Box 1043"/>
          <p:cNvSpPr txBox="1">
            <a:spLocks noChangeArrowheads="1"/>
          </p:cNvSpPr>
          <p:nvPr/>
        </p:nvSpPr>
        <p:spPr bwMode="auto">
          <a:xfrm>
            <a:off x="1157288" y="2822575"/>
            <a:ext cx="1647825" cy="844847"/>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pPr>
            <a:r>
              <a:rPr lang="en-US" b="1">
                <a:solidFill>
                  <a:schemeClr val="bg1"/>
                </a:solidFill>
                <a:latin typeface="Times New Roman" pitchFamily="1" charset="0"/>
              </a:rPr>
              <a:t>Other organ</a:t>
            </a:r>
            <a:br>
              <a:rPr lang="en-US" b="1">
                <a:solidFill>
                  <a:schemeClr val="bg1"/>
                </a:solidFill>
                <a:latin typeface="Times New Roman" pitchFamily="1" charset="0"/>
              </a:rPr>
            </a:br>
            <a:r>
              <a:rPr lang="en-US" b="1">
                <a:solidFill>
                  <a:schemeClr val="bg1"/>
                </a:solidFill>
                <a:latin typeface="Times New Roman" pitchFamily="1" charset="0"/>
              </a:rPr>
              <a:t>malfunction,</a:t>
            </a:r>
            <a:br>
              <a:rPr lang="en-US" b="1">
                <a:solidFill>
                  <a:schemeClr val="bg1"/>
                </a:solidFill>
                <a:latin typeface="Times New Roman" pitchFamily="1" charset="0"/>
              </a:rPr>
            </a:br>
            <a:r>
              <a:rPr lang="en-US" b="1">
                <a:solidFill>
                  <a:schemeClr val="bg1"/>
                </a:solidFill>
                <a:latin typeface="Times New Roman" pitchFamily="1" charset="0"/>
              </a:rPr>
              <a:t>eg, liver</a:t>
            </a:r>
          </a:p>
        </p:txBody>
      </p:sp>
      <p:sp>
        <p:nvSpPr>
          <p:cNvPr id="107540" name="Text Box 1044"/>
          <p:cNvSpPr txBox="1">
            <a:spLocks noChangeArrowheads="1"/>
          </p:cNvSpPr>
          <p:nvPr/>
        </p:nvSpPr>
        <p:spPr bwMode="auto">
          <a:xfrm>
            <a:off x="3352800" y="5002213"/>
            <a:ext cx="1828800" cy="304800"/>
          </a:xfrm>
          <a:prstGeom prst="rect">
            <a:avLst/>
          </a:prstGeom>
          <a:noFill/>
          <a:ln w="9525">
            <a:noFill/>
            <a:miter lim="800000"/>
            <a:headEnd/>
            <a:tailEnd/>
          </a:ln>
          <a:effectLst/>
        </p:spPr>
        <p:txBody>
          <a:bodyPr>
            <a:prstTxWarp prst="textNoShape">
              <a:avLst/>
            </a:prstTxWarp>
          </a:bodyPr>
          <a:lstStyle/>
          <a:p>
            <a:pPr algn="ctr" eaLnBrk="0" hangingPunct="0"/>
            <a:r>
              <a:rPr lang="en-US" b="1">
                <a:solidFill>
                  <a:schemeClr val="bg1"/>
                </a:solidFill>
                <a:latin typeface="Times New Roman" pitchFamily="1" charset="0"/>
              </a:rPr>
              <a:t>Metabolic syndrome</a:t>
            </a:r>
          </a:p>
        </p:txBody>
      </p:sp>
      <p:sp>
        <p:nvSpPr>
          <p:cNvPr id="107541" name="Text Box 1045"/>
          <p:cNvSpPr txBox="1">
            <a:spLocks noChangeArrowheads="1"/>
          </p:cNvSpPr>
          <p:nvPr/>
        </p:nvSpPr>
        <p:spPr bwMode="auto">
          <a:xfrm>
            <a:off x="2847975" y="2822575"/>
            <a:ext cx="1647825" cy="595548"/>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pPr>
            <a:r>
              <a:rPr lang="en-US" b="1">
                <a:solidFill>
                  <a:schemeClr val="bg1"/>
                </a:solidFill>
                <a:latin typeface="Times New Roman" pitchFamily="1" charset="0"/>
              </a:rPr>
              <a:t>Decreased</a:t>
            </a:r>
            <a:br>
              <a:rPr lang="en-US" b="1">
                <a:solidFill>
                  <a:schemeClr val="bg1"/>
                </a:solidFill>
                <a:latin typeface="Times New Roman" pitchFamily="1" charset="0"/>
              </a:rPr>
            </a:br>
            <a:r>
              <a:rPr lang="en-US" b="1">
                <a:solidFill>
                  <a:schemeClr val="bg1"/>
                </a:solidFill>
                <a:latin typeface="Times New Roman" pitchFamily="1" charset="0"/>
                <a:sym typeface="Symbol" pitchFamily="1" charset="2"/>
              </a:rPr>
              <a:t></a:t>
            </a:r>
            <a:r>
              <a:rPr lang="en-US" b="1">
                <a:solidFill>
                  <a:schemeClr val="bg1"/>
                </a:solidFill>
                <a:latin typeface="Times New Roman" pitchFamily="1" charset="0"/>
              </a:rPr>
              <a:t>-cell mass</a:t>
            </a:r>
          </a:p>
        </p:txBody>
      </p:sp>
      <p:sp>
        <p:nvSpPr>
          <p:cNvPr id="107542" name="Text Box 1046"/>
          <p:cNvSpPr txBox="1">
            <a:spLocks noChangeArrowheads="1"/>
          </p:cNvSpPr>
          <p:nvPr/>
        </p:nvSpPr>
        <p:spPr bwMode="auto">
          <a:xfrm>
            <a:off x="3352800" y="4129088"/>
            <a:ext cx="1828800" cy="304800"/>
          </a:xfrm>
          <a:prstGeom prst="rect">
            <a:avLst/>
          </a:prstGeom>
          <a:noFill/>
          <a:ln w="9525">
            <a:noFill/>
            <a:miter lim="800000"/>
            <a:headEnd/>
            <a:tailEnd/>
          </a:ln>
          <a:effectLst/>
        </p:spPr>
        <p:txBody>
          <a:bodyPr>
            <a:prstTxWarp prst="textNoShape">
              <a:avLst/>
            </a:prstTxWarp>
          </a:bodyPr>
          <a:lstStyle/>
          <a:p>
            <a:pPr algn="ctr" eaLnBrk="0" hangingPunct="0"/>
            <a:r>
              <a:rPr lang="en-US" b="1">
                <a:solidFill>
                  <a:schemeClr val="bg1"/>
                </a:solidFill>
                <a:latin typeface="Times New Roman" pitchFamily="1" charset="0"/>
              </a:rPr>
              <a:t>Type 2 diabetes </a:t>
            </a:r>
          </a:p>
        </p:txBody>
      </p:sp>
      <p:sp>
        <p:nvSpPr>
          <p:cNvPr id="107543" name="Text Box 1047"/>
          <p:cNvSpPr txBox="1">
            <a:spLocks noChangeArrowheads="1"/>
          </p:cNvSpPr>
          <p:nvPr/>
        </p:nvSpPr>
        <p:spPr bwMode="auto">
          <a:xfrm>
            <a:off x="4114800" y="2822575"/>
            <a:ext cx="1647825" cy="595548"/>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pPr>
            <a:r>
              <a:rPr lang="en-US" b="1">
                <a:solidFill>
                  <a:schemeClr val="bg1"/>
                </a:solidFill>
                <a:latin typeface="Times New Roman" pitchFamily="1" charset="0"/>
              </a:rPr>
              <a:t>Insulin</a:t>
            </a:r>
            <a:br>
              <a:rPr lang="en-US" b="1">
                <a:solidFill>
                  <a:schemeClr val="bg1"/>
                </a:solidFill>
                <a:latin typeface="Times New Roman" pitchFamily="1" charset="0"/>
              </a:rPr>
            </a:br>
            <a:r>
              <a:rPr lang="en-US" b="1">
                <a:solidFill>
                  <a:schemeClr val="bg1"/>
                </a:solidFill>
                <a:latin typeface="Times New Roman" pitchFamily="1" charset="0"/>
              </a:rPr>
              <a:t>resistance</a:t>
            </a:r>
          </a:p>
        </p:txBody>
      </p:sp>
      <p:sp>
        <p:nvSpPr>
          <p:cNvPr id="107544" name="Text Box 1048"/>
          <p:cNvSpPr txBox="1">
            <a:spLocks noChangeArrowheads="1"/>
          </p:cNvSpPr>
          <p:nvPr/>
        </p:nvSpPr>
        <p:spPr bwMode="auto">
          <a:xfrm>
            <a:off x="5029200" y="3425825"/>
            <a:ext cx="988104" cy="544765"/>
          </a:xfrm>
          <a:prstGeom prst="rect">
            <a:avLst/>
          </a:prstGeom>
          <a:noFill/>
          <a:ln w="9525">
            <a:noFill/>
            <a:miter lim="800000"/>
            <a:headEnd/>
            <a:tailEnd/>
          </a:ln>
          <a:effectLst/>
        </p:spPr>
        <p:txBody>
          <a:bodyPr wrap="none">
            <a:prstTxWarp prst="textNoShape">
              <a:avLst/>
            </a:prstTxWarp>
            <a:spAutoFit/>
          </a:bodyPr>
          <a:lstStyle/>
          <a:p>
            <a:pPr eaLnBrk="0" hangingPunct="0">
              <a:lnSpc>
                <a:spcPct val="80000"/>
              </a:lnSpc>
            </a:pPr>
            <a:r>
              <a:rPr lang="en-US" b="1" i="1">
                <a:solidFill>
                  <a:schemeClr val="bg1"/>
                </a:solidFill>
                <a:latin typeface="Times New Roman" pitchFamily="1" charset="0"/>
              </a:rPr>
              <a:t>Obesity</a:t>
            </a:r>
            <a:br>
              <a:rPr lang="en-US" b="1" i="1">
                <a:solidFill>
                  <a:schemeClr val="bg1"/>
                </a:solidFill>
                <a:latin typeface="Times New Roman" pitchFamily="1" charset="0"/>
              </a:rPr>
            </a:br>
            <a:r>
              <a:rPr lang="en-US" b="1" i="1">
                <a:solidFill>
                  <a:schemeClr val="bg1"/>
                </a:solidFill>
                <a:latin typeface="Times New Roman" pitchFamily="1" charset="0"/>
              </a:rPr>
              <a:t>Age</a:t>
            </a:r>
            <a:endParaRPr lang="en-US" i="1">
              <a:solidFill>
                <a:schemeClr val="bg1"/>
              </a:solidFill>
              <a:latin typeface="Times New Roman" pitchFamily="1" charset="0"/>
            </a:endParaRPr>
          </a:p>
        </p:txBody>
      </p:sp>
      <p:sp>
        <p:nvSpPr>
          <p:cNvPr id="107545" name="Text Box 1049"/>
          <p:cNvSpPr txBox="1">
            <a:spLocks noChangeArrowheads="1"/>
          </p:cNvSpPr>
          <p:nvPr/>
        </p:nvSpPr>
        <p:spPr bwMode="auto">
          <a:xfrm>
            <a:off x="5729288" y="2822575"/>
            <a:ext cx="1647825" cy="844847"/>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pPr>
            <a:r>
              <a:rPr lang="en-US" b="1">
                <a:solidFill>
                  <a:schemeClr val="bg1"/>
                </a:solidFill>
                <a:latin typeface="Times New Roman" pitchFamily="1" charset="0"/>
              </a:rPr>
              <a:t>Abnormal</a:t>
            </a:r>
            <a:br>
              <a:rPr lang="en-US" b="1">
                <a:solidFill>
                  <a:schemeClr val="bg1"/>
                </a:solidFill>
                <a:latin typeface="Times New Roman" pitchFamily="1" charset="0"/>
              </a:rPr>
            </a:br>
            <a:r>
              <a:rPr lang="en-US" b="1">
                <a:solidFill>
                  <a:schemeClr val="bg1"/>
                </a:solidFill>
                <a:latin typeface="Times New Roman" pitchFamily="1" charset="0"/>
              </a:rPr>
              <a:t>vascular</a:t>
            </a:r>
            <a:br>
              <a:rPr lang="en-US" b="1">
                <a:solidFill>
                  <a:schemeClr val="bg1"/>
                </a:solidFill>
                <a:latin typeface="Times New Roman" pitchFamily="1" charset="0"/>
              </a:rPr>
            </a:br>
            <a:r>
              <a:rPr lang="en-US" b="1">
                <a:solidFill>
                  <a:schemeClr val="bg1"/>
                </a:solidFill>
                <a:latin typeface="Times New Roman" pitchFamily="1" charset="0"/>
              </a:rPr>
              <a:t>development</a:t>
            </a:r>
          </a:p>
        </p:txBody>
      </p:sp>
      <p:sp>
        <p:nvSpPr>
          <p:cNvPr id="107546" name="Rectangle 1050"/>
          <p:cNvSpPr>
            <a:spLocks noChangeArrowheads="1"/>
          </p:cNvSpPr>
          <p:nvPr/>
        </p:nvSpPr>
        <p:spPr bwMode="blackWhite">
          <a:xfrm>
            <a:off x="1066800" y="3976688"/>
            <a:ext cx="1828800" cy="609600"/>
          </a:xfrm>
          <a:prstGeom prst="rect">
            <a:avLst/>
          </a:prstGeom>
          <a:solidFill>
            <a:srgbClr val="3366FF"/>
          </a:solidFill>
          <a:ln w="9525">
            <a:solidFill>
              <a:schemeClr val="hlink"/>
            </a:solidFill>
            <a:miter lim="800000"/>
            <a:headEnd/>
            <a:tailEnd/>
          </a:ln>
          <a:effectLst/>
        </p:spPr>
        <p:txBody>
          <a:bodyPr wrap="none" anchor="ctr">
            <a:prstTxWarp prst="textNoShape">
              <a:avLst/>
            </a:prstTxWarp>
          </a:bodyPr>
          <a:lstStyle/>
          <a:p>
            <a:endParaRPr lang="it-IT">
              <a:solidFill>
                <a:schemeClr val="bg1"/>
              </a:solidFill>
            </a:endParaRPr>
          </a:p>
        </p:txBody>
      </p:sp>
      <p:sp>
        <p:nvSpPr>
          <p:cNvPr id="107547" name="Rectangle 1051"/>
          <p:cNvSpPr>
            <a:spLocks noChangeArrowheads="1"/>
          </p:cNvSpPr>
          <p:nvPr/>
        </p:nvSpPr>
        <p:spPr bwMode="blackWhite">
          <a:xfrm>
            <a:off x="5638800" y="3976688"/>
            <a:ext cx="1828800" cy="609600"/>
          </a:xfrm>
          <a:prstGeom prst="rect">
            <a:avLst/>
          </a:prstGeom>
          <a:solidFill>
            <a:srgbClr val="3366FF"/>
          </a:solidFill>
          <a:ln w="9525">
            <a:solidFill>
              <a:schemeClr val="hlink"/>
            </a:solidFill>
            <a:miter lim="800000"/>
            <a:headEnd/>
            <a:tailEnd/>
          </a:ln>
          <a:effectLst/>
        </p:spPr>
        <p:txBody>
          <a:bodyPr wrap="none" anchor="ctr">
            <a:prstTxWarp prst="textNoShape">
              <a:avLst/>
            </a:prstTxWarp>
          </a:bodyPr>
          <a:lstStyle/>
          <a:p>
            <a:endParaRPr lang="it-IT">
              <a:solidFill>
                <a:schemeClr val="bg1"/>
              </a:solidFill>
            </a:endParaRPr>
          </a:p>
        </p:txBody>
      </p:sp>
      <p:sp>
        <p:nvSpPr>
          <p:cNvPr id="107548" name="Text Box 1052"/>
          <p:cNvSpPr txBox="1">
            <a:spLocks noChangeArrowheads="1"/>
          </p:cNvSpPr>
          <p:nvPr/>
        </p:nvSpPr>
        <p:spPr bwMode="auto">
          <a:xfrm>
            <a:off x="1066800" y="4129088"/>
            <a:ext cx="1828800" cy="304800"/>
          </a:xfrm>
          <a:prstGeom prst="rect">
            <a:avLst/>
          </a:prstGeom>
          <a:noFill/>
          <a:ln w="9525">
            <a:noFill/>
            <a:miter lim="800000"/>
            <a:headEnd/>
            <a:tailEnd/>
          </a:ln>
          <a:effectLst/>
        </p:spPr>
        <p:txBody>
          <a:bodyPr>
            <a:prstTxWarp prst="textNoShape">
              <a:avLst/>
            </a:prstTxWarp>
          </a:bodyPr>
          <a:lstStyle/>
          <a:p>
            <a:pPr algn="ctr" eaLnBrk="0" hangingPunct="0"/>
            <a:r>
              <a:rPr lang="en-US" b="1">
                <a:solidFill>
                  <a:schemeClr val="bg1"/>
                </a:solidFill>
                <a:latin typeface="Times New Roman" pitchFamily="1" charset="0"/>
              </a:rPr>
              <a:t>Hyperlipidemia</a:t>
            </a:r>
          </a:p>
        </p:txBody>
      </p:sp>
      <p:sp>
        <p:nvSpPr>
          <p:cNvPr id="107549" name="Text Box 1053"/>
          <p:cNvSpPr txBox="1">
            <a:spLocks noChangeArrowheads="1"/>
          </p:cNvSpPr>
          <p:nvPr/>
        </p:nvSpPr>
        <p:spPr bwMode="auto">
          <a:xfrm>
            <a:off x="5638800" y="4129088"/>
            <a:ext cx="1828800" cy="304800"/>
          </a:xfrm>
          <a:prstGeom prst="rect">
            <a:avLst/>
          </a:prstGeom>
          <a:noFill/>
          <a:ln w="9525">
            <a:noFill/>
            <a:miter lim="800000"/>
            <a:headEnd/>
            <a:tailEnd/>
          </a:ln>
          <a:effectLst/>
        </p:spPr>
        <p:txBody>
          <a:bodyPr>
            <a:prstTxWarp prst="textNoShape">
              <a:avLst/>
            </a:prstTxWarp>
          </a:bodyPr>
          <a:lstStyle/>
          <a:p>
            <a:pPr algn="ctr" eaLnBrk="0" hangingPunct="0"/>
            <a:r>
              <a:rPr lang="en-US" b="1">
                <a:solidFill>
                  <a:schemeClr val="bg1"/>
                </a:solidFill>
                <a:latin typeface="Times New Roman" pitchFamily="1" charset="0"/>
              </a:rPr>
              <a:t>Hypertension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7170" name="Line 2"/>
          <p:cNvSpPr>
            <a:spLocks noChangeShapeType="1"/>
          </p:cNvSpPr>
          <p:nvPr/>
        </p:nvSpPr>
        <p:spPr bwMode="auto">
          <a:xfrm>
            <a:off x="633413" y="4984750"/>
            <a:ext cx="8331200"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1" name="Line 3"/>
          <p:cNvSpPr>
            <a:spLocks noChangeShapeType="1"/>
          </p:cNvSpPr>
          <p:nvPr/>
        </p:nvSpPr>
        <p:spPr bwMode="auto">
          <a:xfrm>
            <a:off x="1295400" y="4503738"/>
            <a:ext cx="0" cy="9144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73" name="Line 5"/>
          <p:cNvSpPr>
            <a:spLocks noChangeShapeType="1"/>
          </p:cNvSpPr>
          <p:nvPr/>
        </p:nvSpPr>
        <p:spPr bwMode="auto">
          <a:xfrm>
            <a:off x="2039938" y="4732338"/>
            <a:ext cx="0" cy="5334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74" name="Line 6"/>
          <p:cNvSpPr>
            <a:spLocks noChangeShapeType="1"/>
          </p:cNvSpPr>
          <p:nvPr/>
        </p:nvSpPr>
        <p:spPr bwMode="auto">
          <a:xfrm>
            <a:off x="3259138" y="4770438"/>
            <a:ext cx="0" cy="3810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5" name="Line 7"/>
          <p:cNvSpPr>
            <a:spLocks noChangeShapeType="1"/>
          </p:cNvSpPr>
          <p:nvPr/>
        </p:nvSpPr>
        <p:spPr bwMode="auto">
          <a:xfrm>
            <a:off x="5494338" y="4770438"/>
            <a:ext cx="0" cy="3810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6" name="Line 8"/>
          <p:cNvSpPr>
            <a:spLocks noChangeShapeType="1"/>
          </p:cNvSpPr>
          <p:nvPr/>
        </p:nvSpPr>
        <p:spPr bwMode="auto">
          <a:xfrm>
            <a:off x="7729538" y="4770438"/>
            <a:ext cx="6350" cy="40322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7" name="Line 9"/>
          <p:cNvSpPr>
            <a:spLocks noChangeShapeType="1"/>
          </p:cNvSpPr>
          <p:nvPr/>
        </p:nvSpPr>
        <p:spPr bwMode="auto">
          <a:xfrm>
            <a:off x="4884738" y="4770438"/>
            <a:ext cx="0" cy="3810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8" name="Line 10"/>
          <p:cNvSpPr>
            <a:spLocks noChangeShapeType="1"/>
          </p:cNvSpPr>
          <p:nvPr/>
        </p:nvSpPr>
        <p:spPr bwMode="auto">
          <a:xfrm>
            <a:off x="6103938" y="4770438"/>
            <a:ext cx="0" cy="3810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9" name="Line 11"/>
          <p:cNvSpPr>
            <a:spLocks noChangeShapeType="1"/>
          </p:cNvSpPr>
          <p:nvPr/>
        </p:nvSpPr>
        <p:spPr bwMode="auto">
          <a:xfrm>
            <a:off x="6646863" y="4770438"/>
            <a:ext cx="0" cy="3810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80" name="Line 12"/>
          <p:cNvSpPr>
            <a:spLocks noChangeShapeType="1"/>
          </p:cNvSpPr>
          <p:nvPr/>
        </p:nvSpPr>
        <p:spPr bwMode="auto">
          <a:xfrm>
            <a:off x="7119938" y="4770438"/>
            <a:ext cx="0" cy="3810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81" name="Text Box 13"/>
          <p:cNvSpPr txBox="1">
            <a:spLocks noChangeArrowheads="1"/>
          </p:cNvSpPr>
          <p:nvPr/>
        </p:nvSpPr>
        <p:spPr bwMode="auto">
          <a:xfrm>
            <a:off x="1016000" y="5341938"/>
            <a:ext cx="560996" cy="4001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LD</a:t>
            </a:r>
          </a:p>
        </p:txBody>
      </p:sp>
      <p:sp>
        <p:nvSpPr>
          <p:cNvPr id="7182" name="Text Box 14"/>
          <p:cNvSpPr txBox="1">
            <a:spLocks noChangeArrowheads="1"/>
          </p:cNvSpPr>
          <p:nvPr/>
        </p:nvSpPr>
        <p:spPr bwMode="auto">
          <a:xfrm>
            <a:off x="812800" y="6151563"/>
            <a:ext cx="1758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conception</a:t>
            </a:r>
          </a:p>
        </p:txBody>
      </p:sp>
      <p:sp>
        <p:nvSpPr>
          <p:cNvPr id="7183" name="Text Box 15"/>
          <p:cNvSpPr txBox="1">
            <a:spLocks noChangeArrowheads="1"/>
          </p:cNvSpPr>
          <p:nvPr/>
        </p:nvSpPr>
        <p:spPr bwMode="auto">
          <a:xfrm>
            <a:off x="1828800" y="5364163"/>
            <a:ext cx="1403849" cy="7386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a:solidFill>
                  <a:schemeClr val="bg1"/>
                </a:solidFill>
                <a:latin typeface="Verdana" charset="0"/>
              </a:rPr>
              <a:t>positive pregnancy test</a:t>
            </a:r>
          </a:p>
        </p:txBody>
      </p:sp>
      <p:sp>
        <p:nvSpPr>
          <p:cNvPr id="7184" name="Text Box 16"/>
          <p:cNvSpPr txBox="1">
            <a:spLocks noChangeArrowheads="1"/>
          </p:cNvSpPr>
          <p:nvPr/>
        </p:nvSpPr>
        <p:spPr bwMode="auto">
          <a:xfrm>
            <a:off x="1544638" y="4356100"/>
            <a:ext cx="183306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b="1">
                <a:solidFill>
                  <a:schemeClr val="bg1"/>
                </a:solidFill>
                <a:latin typeface="Verdana" charset="0"/>
              </a:rPr>
              <a:t>implantation</a:t>
            </a:r>
          </a:p>
        </p:txBody>
      </p:sp>
      <p:grpSp>
        <p:nvGrpSpPr>
          <p:cNvPr id="7185" name="Group 17"/>
          <p:cNvGrpSpPr>
            <a:grpSpLocks/>
          </p:cNvGrpSpPr>
          <p:nvPr/>
        </p:nvGrpSpPr>
        <p:grpSpPr bwMode="auto">
          <a:xfrm>
            <a:off x="1249363" y="3984625"/>
            <a:ext cx="2009775" cy="304800"/>
            <a:chOff x="927" y="2160"/>
            <a:chExt cx="1425" cy="192"/>
          </a:xfrm>
        </p:grpSpPr>
        <p:sp>
          <p:nvSpPr>
            <p:cNvPr id="7214" name="Line 18"/>
            <p:cNvSpPr>
              <a:spLocks noChangeShapeType="1"/>
            </p:cNvSpPr>
            <p:nvPr/>
          </p:nvSpPr>
          <p:spPr bwMode="auto">
            <a:xfrm>
              <a:off x="928" y="2160"/>
              <a:ext cx="0" cy="19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15" name="Line 19"/>
            <p:cNvSpPr>
              <a:spLocks noChangeShapeType="1"/>
            </p:cNvSpPr>
            <p:nvPr/>
          </p:nvSpPr>
          <p:spPr bwMode="auto">
            <a:xfrm>
              <a:off x="2352" y="2160"/>
              <a:ext cx="0" cy="19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16" name="Line 20"/>
            <p:cNvSpPr>
              <a:spLocks noChangeShapeType="1"/>
            </p:cNvSpPr>
            <p:nvPr/>
          </p:nvSpPr>
          <p:spPr bwMode="auto">
            <a:xfrm>
              <a:off x="927" y="2256"/>
              <a:ext cx="1425"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7186" name="Text Box 21"/>
          <p:cNvSpPr txBox="1">
            <a:spLocks noChangeArrowheads="1"/>
          </p:cNvSpPr>
          <p:nvPr/>
        </p:nvSpPr>
        <p:spPr bwMode="auto">
          <a:xfrm>
            <a:off x="1295400" y="3502025"/>
            <a:ext cx="20697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1st trimester</a:t>
            </a:r>
          </a:p>
        </p:txBody>
      </p:sp>
      <p:grpSp>
        <p:nvGrpSpPr>
          <p:cNvPr id="7187" name="Group 22"/>
          <p:cNvGrpSpPr>
            <a:grpSpLocks/>
          </p:cNvGrpSpPr>
          <p:nvPr/>
        </p:nvGrpSpPr>
        <p:grpSpPr bwMode="auto">
          <a:xfrm>
            <a:off x="3416300" y="3298825"/>
            <a:ext cx="2011363" cy="304800"/>
            <a:chOff x="927" y="2160"/>
            <a:chExt cx="1425" cy="192"/>
          </a:xfrm>
        </p:grpSpPr>
        <p:sp>
          <p:nvSpPr>
            <p:cNvPr id="7211" name="Line 23"/>
            <p:cNvSpPr>
              <a:spLocks noChangeShapeType="1"/>
            </p:cNvSpPr>
            <p:nvPr/>
          </p:nvSpPr>
          <p:spPr bwMode="auto">
            <a:xfrm>
              <a:off x="928" y="2160"/>
              <a:ext cx="0" cy="19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12" name="Line 24"/>
            <p:cNvSpPr>
              <a:spLocks noChangeShapeType="1"/>
            </p:cNvSpPr>
            <p:nvPr/>
          </p:nvSpPr>
          <p:spPr bwMode="auto">
            <a:xfrm>
              <a:off x="2352" y="2160"/>
              <a:ext cx="0" cy="19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13" name="Line 25"/>
            <p:cNvSpPr>
              <a:spLocks noChangeShapeType="1"/>
            </p:cNvSpPr>
            <p:nvPr/>
          </p:nvSpPr>
          <p:spPr bwMode="auto">
            <a:xfrm>
              <a:off x="927" y="2256"/>
              <a:ext cx="1425"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7188" name="Text Box 26"/>
          <p:cNvSpPr txBox="1">
            <a:spLocks noChangeArrowheads="1"/>
          </p:cNvSpPr>
          <p:nvPr/>
        </p:nvSpPr>
        <p:spPr bwMode="auto">
          <a:xfrm>
            <a:off x="3429000" y="2816225"/>
            <a:ext cx="21595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2nd trimester</a:t>
            </a:r>
          </a:p>
        </p:txBody>
      </p:sp>
      <p:grpSp>
        <p:nvGrpSpPr>
          <p:cNvPr id="7189" name="Group 27"/>
          <p:cNvGrpSpPr>
            <a:grpSpLocks/>
          </p:cNvGrpSpPr>
          <p:nvPr/>
        </p:nvGrpSpPr>
        <p:grpSpPr bwMode="auto">
          <a:xfrm>
            <a:off x="5583238" y="3984625"/>
            <a:ext cx="2011362" cy="304800"/>
            <a:chOff x="927" y="2160"/>
            <a:chExt cx="1425" cy="192"/>
          </a:xfrm>
        </p:grpSpPr>
        <p:sp>
          <p:nvSpPr>
            <p:cNvPr id="7208" name="Line 28"/>
            <p:cNvSpPr>
              <a:spLocks noChangeShapeType="1"/>
            </p:cNvSpPr>
            <p:nvPr/>
          </p:nvSpPr>
          <p:spPr bwMode="auto">
            <a:xfrm>
              <a:off x="928" y="2160"/>
              <a:ext cx="0" cy="19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09" name="Line 29"/>
            <p:cNvSpPr>
              <a:spLocks noChangeShapeType="1"/>
            </p:cNvSpPr>
            <p:nvPr/>
          </p:nvSpPr>
          <p:spPr bwMode="auto">
            <a:xfrm>
              <a:off x="2352" y="2160"/>
              <a:ext cx="0" cy="19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10" name="Line 30"/>
            <p:cNvSpPr>
              <a:spLocks noChangeShapeType="1"/>
            </p:cNvSpPr>
            <p:nvPr/>
          </p:nvSpPr>
          <p:spPr bwMode="auto">
            <a:xfrm>
              <a:off x="927" y="2256"/>
              <a:ext cx="1425"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7190" name="Text Box 31"/>
          <p:cNvSpPr txBox="1">
            <a:spLocks noChangeArrowheads="1"/>
          </p:cNvSpPr>
          <p:nvPr/>
        </p:nvSpPr>
        <p:spPr bwMode="auto">
          <a:xfrm>
            <a:off x="5486400" y="4318000"/>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800" b="1">
                <a:solidFill>
                  <a:schemeClr val="bg1"/>
                </a:solidFill>
                <a:latin typeface="Verdana" charset="0"/>
              </a:rPr>
              <a:t>neonatal viability</a:t>
            </a:r>
          </a:p>
        </p:txBody>
      </p:sp>
      <p:sp>
        <p:nvSpPr>
          <p:cNvPr id="7191" name="Text Box 32"/>
          <p:cNvSpPr txBox="1">
            <a:spLocks noChangeArrowheads="1"/>
          </p:cNvSpPr>
          <p:nvPr/>
        </p:nvSpPr>
        <p:spPr bwMode="auto">
          <a:xfrm>
            <a:off x="7721600" y="4551363"/>
            <a:ext cx="1533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a:solidFill>
                  <a:schemeClr val="bg1"/>
                </a:solidFill>
                <a:latin typeface="Verdana" charset="0"/>
              </a:rPr>
              <a:t>PUERPERIUM</a:t>
            </a:r>
          </a:p>
        </p:txBody>
      </p:sp>
      <p:sp>
        <p:nvSpPr>
          <p:cNvPr id="7192" name="Text Box 33"/>
          <p:cNvSpPr txBox="1">
            <a:spLocks noChangeArrowheads="1"/>
          </p:cNvSpPr>
          <p:nvPr/>
        </p:nvSpPr>
        <p:spPr bwMode="auto">
          <a:xfrm>
            <a:off x="7203459" y="6255653"/>
            <a:ext cx="1341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delivery</a:t>
            </a:r>
          </a:p>
        </p:txBody>
      </p:sp>
      <p:sp>
        <p:nvSpPr>
          <p:cNvPr id="7193" name="Text Box 34"/>
          <p:cNvSpPr txBox="1">
            <a:spLocks noChangeArrowheads="1"/>
          </p:cNvSpPr>
          <p:nvPr/>
        </p:nvSpPr>
        <p:spPr bwMode="auto">
          <a:xfrm>
            <a:off x="3033713"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12</a:t>
            </a:r>
          </a:p>
        </p:txBody>
      </p:sp>
      <p:sp>
        <p:nvSpPr>
          <p:cNvPr id="7194" name="Text Box 35"/>
          <p:cNvSpPr txBox="1">
            <a:spLocks noChangeArrowheads="1"/>
          </p:cNvSpPr>
          <p:nvPr/>
        </p:nvSpPr>
        <p:spPr bwMode="auto">
          <a:xfrm>
            <a:off x="4699000"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20</a:t>
            </a:r>
          </a:p>
        </p:txBody>
      </p:sp>
      <p:sp>
        <p:nvSpPr>
          <p:cNvPr id="7195" name="Text Box 36"/>
          <p:cNvSpPr txBox="1">
            <a:spLocks noChangeArrowheads="1"/>
          </p:cNvSpPr>
          <p:nvPr/>
        </p:nvSpPr>
        <p:spPr bwMode="auto">
          <a:xfrm>
            <a:off x="5302250"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25</a:t>
            </a:r>
          </a:p>
        </p:txBody>
      </p:sp>
      <p:sp>
        <p:nvSpPr>
          <p:cNvPr id="7196" name="Text Box 37"/>
          <p:cNvSpPr txBox="1">
            <a:spLocks noChangeArrowheads="1"/>
          </p:cNvSpPr>
          <p:nvPr/>
        </p:nvSpPr>
        <p:spPr bwMode="auto">
          <a:xfrm>
            <a:off x="5924550"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28</a:t>
            </a:r>
          </a:p>
        </p:txBody>
      </p:sp>
      <p:sp>
        <p:nvSpPr>
          <p:cNvPr id="7197" name="Text Box 38"/>
          <p:cNvSpPr txBox="1">
            <a:spLocks noChangeArrowheads="1"/>
          </p:cNvSpPr>
          <p:nvPr/>
        </p:nvSpPr>
        <p:spPr bwMode="auto">
          <a:xfrm>
            <a:off x="6488113"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32</a:t>
            </a:r>
          </a:p>
        </p:txBody>
      </p:sp>
      <p:sp>
        <p:nvSpPr>
          <p:cNvPr id="7198" name="Text Box 39"/>
          <p:cNvSpPr txBox="1">
            <a:spLocks noChangeArrowheads="1"/>
          </p:cNvSpPr>
          <p:nvPr/>
        </p:nvSpPr>
        <p:spPr bwMode="auto">
          <a:xfrm>
            <a:off x="6927850"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34</a:t>
            </a:r>
          </a:p>
        </p:txBody>
      </p:sp>
      <p:sp>
        <p:nvSpPr>
          <p:cNvPr id="7199" name="Text Box 40"/>
          <p:cNvSpPr txBox="1">
            <a:spLocks noChangeArrowheads="1"/>
          </p:cNvSpPr>
          <p:nvPr/>
        </p:nvSpPr>
        <p:spPr bwMode="auto">
          <a:xfrm>
            <a:off x="7537450" y="508952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40</a:t>
            </a:r>
          </a:p>
        </p:txBody>
      </p:sp>
      <p:sp>
        <p:nvSpPr>
          <p:cNvPr id="7200" name="Text Box 41"/>
          <p:cNvSpPr txBox="1">
            <a:spLocks noChangeArrowheads="1"/>
          </p:cNvSpPr>
          <p:nvPr/>
        </p:nvSpPr>
        <p:spPr bwMode="auto">
          <a:xfrm>
            <a:off x="881063" y="501332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0</a:t>
            </a:r>
          </a:p>
        </p:txBody>
      </p:sp>
      <p:sp>
        <p:nvSpPr>
          <p:cNvPr id="7201" name="Text Box 42"/>
          <p:cNvSpPr txBox="1">
            <a:spLocks noChangeArrowheads="1"/>
          </p:cNvSpPr>
          <p:nvPr/>
        </p:nvSpPr>
        <p:spPr bwMode="auto">
          <a:xfrm>
            <a:off x="4491038" y="5653088"/>
            <a:ext cx="1436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1400" b="1">
                <a:solidFill>
                  <a:schemeClr val="bg1"/>
                </a:solidFill>
                <a:latin typeface="Verdana" charset="0"/>
              </a:rPr>
              <a:t>fetal movements</a:t>
            </a:r>
          </a:p>
        </p:txBody>
      </p:sp>
      <p:sp>
        <p:nvSpPr>
          <p:cNvPr id="7202" name="Line 43"/>
          <p:cNvSpPr>
            <a:spLocks noChangeShapeType="1"/>
          </p:cNvSpPr>
          <p:nvPr/>
        </p:nvSpPr>
        <p:spPr bwMode="auto">
          <a:xfrm>
            <a:off x="4584700" y="5518150"/>
            <a:ext cx="0" cy="1524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03" name="Line 44"/>
          <p:cNvSpPr>
            <a:spLocks noChangeShapeType="1"/>
          </p:cNvSpPr>
          <p:nvPr/>
        </p:nvSpPr>
        <p:spPr bwMode="auto">
          <a:xfrm>
            <a:off x="4595813" y="5594350"/>
            <a:ext cx="541337"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204" name="Line 45"/>
          <p:cNvSpPr>
            <a:spLocks noChangeShapeType="1"/>
          </p:cNvSpPr>
          <p:nvPr/>
        </p:nvSpPr>
        <p:spPr bwMode="auto">
          <a:xfrm>
            <a:off x="5137150" y="5518150"/>
            <a:ext cx="0" cy="1524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7206" name="Picture 29" descr="normale"/>
          <p:cNvPicPr>
            <a:picLocks noChangeAspect="1" noChangeArrowheads="1"/>
          </p:cNvPicPr>
          <p:nvPr/>
        </p:nvPicPr>
        <p:blipFill>
          <a:blip r:embed="rId3">
            <a:extLst>
              <a:ext uri="{28A0092B-C50C-407E-A947-70E740481C1C}">
                <a14:useLocalDpi xmlns:a14="http://schemas.microsoft.com/office/drawing/2010/main" val="0"/>
              </a:ext>
            </a:extLst>
          </a:blip>
          <a:srcRect l="8006" t="11661" r="8987" b="7532"/>
          <a:stretch>
            <a:fillRect/>
          </a:stretch>
        </p:blipFill>
        <p:spPr bwMode="auto">
          <a:xfrm>
            <a:off x="6413500" y="1071563"/>
            <a:ext cx="25146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Text Box 26"/>
          <p:cNvSpPr txBox="1">
            <a:spLocks noChangeArrowheads="1"/>
          </p:cNvSpPr>
          <p:nvPr/>
        </p:nvSpPr>
        <p:spPr bwMode="auto">
          <a:xfrm>
            <a:off x="5638800" y="3505200"/>
            <a:ext cx="2108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b="1">
                <a:solidFill>
                  <a:schemeClr val="bg1"/>
                </a:solidFill>
                <a:latin typeface="Verdana" charset="0"/>
              </a:rPr>
              <a:t>3rd trimester</a:t>
            </a:r>
          </a:p>
        </p:txBody>
      </p:sp>
      <p:sp>
        <p:nvSpPr>
          <p:cNvPr id="49" name="CasellaDiTesto 48"/>
          <p:cNvSpPr txBox="1"/>
          <p:nvPr/>
        </p:nvSpPr>
        <p:spPr>
          <a:xfrm>
            <a:off x="152400" y="204788"/>
            <a:ext cx="8812213" cy="707886"/>
          </a:xfrm>
          <a:prstGeom prst="rect">
            <a:avLst/>
          </a:prstGeom>
          <a:solidFill>
            <a:srgbClr val="FFFFFF"/>
          </a:solidFill>
        </p:spPr>
        <p:txBody>
          <a:bodyPr>
            <a:spAutoFit/>
          </a:bodyPr>
          <a:lstStyle/>
          <a:p>
            <a:pPr algn="ctr">
              <a:defRPr/>
            </a:pPr>
            <a:r>
              <a:rPr lang="en-GB" sz="4000" b="1" dirty="0">
                <a:latin typeface="+mj-lt"/>
                <a:cs typeface="Helvetica"/>
              </a:rPr>
              <a:t>270 days to write your future</a:t>
            </a:r>
          </a:p>
        </p:txBody>
      </p:sp>
      <p:sp>
        <p:nvSpPr>
          <p:cNvPr id="50" name="Line 4"/>
          <p:cNvSpPr>
            <a:spLocks noChangeShapeType="1"/>
          </p:cNvSpPr>
          <p:nvPr/>
        </p:nvSpPr>
        <p:spPr bwMode="auto">
          <a:xfrm flipV="1">
            <a:off x="7721600" y="5541963"/>
            <a:ext cx="23882" cy="655637"/>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 name="Line 4"/>
          <p:cNvSpPr>
            <a:spLocks noChangeShapeType="1"/>
          </p:cNvSpPr>
          <p:nvPr/>
        </p:nvSpPr>
        <p:spPr bwMode="auto">
          <a:xfrm flipV="1">
            <a:off x="1627118" y="5561490"/>
            <a:ext cx="23882" cy="655637"/>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extLst>
      <p:ext uri="{BB962C8B-B14F-4D97-AF65-F5344CB8AC3E}">
        <p14:creationId xmlns:p14="http://schemas.microsoft.com/office/powerpoint/2010/main" val="497906661"/>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50825" y="917575"/>
            <a:ext cx="8686800" cy="1143000"/>
          </a:xfrm>
        </p:spPr>
        <p:txBody>
          <a:bodyPr>
            <a:normAutofit fontScale="90000"/>
          </a:bodyPr>
          <a:lstStyle/>
          <a:p>
            <a:r>
              <a:rPr lang="en-US" sz="3600" b="1" dirty="0">
                <a:solidFill>
                  <a:srgbClr val="0C0068"/>
                </a:solidFill>
                <a:latin typeface="Calibri" charset="0"/>
                <a:ea typeface="ＭＳ Ｐゴシック" charset="0"/>
                <a:cs typeface="Arial" charset="0"/>
              </a:rPr>
              <a:t>Pregnant women do not always meet their increased micronutrient requirements</a:t>
            </a:r>
          </a:p>
        </p:txBody>
      </p:sp>
      <p:sp>
        <p:nvSpPr>
          <p:cNvPr id="24578" name="Rectangle 3"/>
          <p:cNvSpPr>
            <a:spLocks noGrp="1" noChangeArrowheads="1"/>
          </p:cNvSpPr>
          <p:nvPr>
            <p:ph type="body" idx="1"/>
          </p:nvPr>
        </p:nvSpPr>
        <p:spPr>
          <a:xfrm>
            <a:off x="374650" y="2276475"/>
            <a:ext cx="8229600" cy="4525963"/>
          </a:xfrm>
        </p:spPr>
        <p:txBody>
          <a:bodyPr/>
          <a:lstStyle/>
          <a:p>
            <a:pPr>
              <a:lnSpc>
                <a:spcPct val="90000"/>
              </a:lnSpc>
              <a:buFontTx/>
              <a:buNone/>
            </a:pPr>
            <a:r>
              <a:rPr lang="en-US" sz="2400" dirty="0">
                <a:latin typeface="Calibri" charset="0"/>
                <a:ea typeface="ＭＳ Ｐゴシック" charset="0"/>
                <a:cs typeface="ＭＳ Ｐゴシック" charset="0"/>
              </a:rPr>
              <a:t>Diet = important determinant of pregnancy outcomes and infant health both in short and long-terms:</a:t>
            </a:r>
          </a:p>
          <a:p>
            <a:pPr>
              <a:lnSpc>
                <a:spcPct val="90000"/>
              </a:lnSpc>
            </a:pPr>
            <a:r>
              <a:rPr lang="en-US" sz="2400" dirty="0">
                <a:latin typeface="Calibri" charset="0"/>
                <a:ea typeface="ＭＳ Ｐゴシック" charset="0"/>
                <a:cs typeface="ＭＳ Ｐゴシック" charset="0"/>
              </a:rPr>
              <a:t>significant association between inadequate or poor nutrition and high “reproductive” risks</a:t>
            </a:r>
          </a:p>
          <a:p>
            <a:pPr>
              <a:lnSpc>
                <a:spcPct val="90000"/>
              </a:lnSpc>
            </a:pPr>
            <a:r>
              <a:rPr lang="en-US" sz="2400" dirty="0">
                <a:latin typeface="Calibri" charset="0"/>
                <a:ea typeface="ＭＳ Ｐゴシック" charset="0"/>
                <a:cs typeface="ＭＳ Ｐゴシック" charset="0"/>
              </a:rPr>
              <a:t>different impacts of the t</a:t>
            </a:r>
            <a:r>
              <a:rPr lang="en-GB" sz="2400" dirty="0">
                <a:latin typeface="Calibri" charset="0"/>
                <a:ea typeface="ＭＳ Ｐゴシック" charset="0"/>
                <a:cs typeface="ＭＳ Ｐゴシック" charset="0"/>
              </a:rPr>
              <a:t>iming of nutritional insults during gestation on both the overall outcome of pregnancy and the nature of adult diseases (i.e. programming the postnatal pathophysiology </a:t>
            </a:r>
            <a:r>
              <a:rPr lang="en-GB" sz="1600" i="1" dirty="0">
                <a:latin typeface="Calibri" charset="0"/>
                <a:ea typeface="ＭＳ Ｐゴシック" charset="0"/>
                <a:cs typeface="ＭＳ Ｐゴシック" charset="0"/>
              </a:rPr>
              <a:t>[</a:t>
            </a:r>
            <a:r>
              <a:rPr lang="it-IT" sz="1600" i="1" dirty="0">
                <a:latin typeface="Calibri" charset="0"/>
                <a:ea typeface="ＭＳ Ｐゴシック" charset="0"/>
                <a:cs typeface="ＭＳ Ｐゴシック" charset="0"/>
              </a:rPr>
              <a:t>Buckley et al. (2005) Cell Tissue Res </a:t>
            </a:r>
            <a:r>
              <a:rPr lang="it-IT" sz="1600" b="1" i="1" dirty="0">
                <a:latin typeface="Calibri" charset="0"/>
                <a:ea typeface="ＭＳ Ｐゴシック" charset="0"/>
                <a:cs typeface="ＭＳ Ｐゴシック" charset="0"/>
              </a:rPr>
              <a:t>322</a:t>
            </a:r>
            <a:r>
              <a:rPr lang="it-IT" sz="1600" i="1" dirty="0">
                <a:latin typeface="Calibri" charset="0"/>
                <a:ea typeface="ＭＳ Ｐゴシック" charset="0"/>
                <a:cs typeface="ＭＳ Ｐゴシック" charset="0"/>
              </a:rPr>
              <a:t>: 73–79]</a:t>
            </a:r>
            <a:r>
              <a:rPr lang="en-GB" sz="2400" dirty="0">
                <a:latin typeface="Calibri" charset="0"/>
                <a:ea typeface="ＭＳ Ｐゴシック" charset="0"/>
                <a:cs typeface="ＭＳ Ｐゴシック" charset="0"/>
              </a:rPr>
              <a:t>) </a:t>
            </a:r>
            <a:r>
              <a:rPr lang="en-GB" sz="2400" dirty="0">
                <a:latin typeface="Calibri" charset="0"/>
                <a:ea typeface="ＭＳ Ｐゴシック" charset="0"/>
                <a:cs typeface="ＭＳ Ｐゴシック" charset="0"/>
                <a:sym typeface="Wingdings" charset="0"/>
              </a:rPr>
              <a:t> </a:t>
            </a:r>
            <a:r>
              <a:rPr lang="en-GB" sz="2400" dirty="0">
                <a:latin typeface="Calibri" charset="0"/>
                <a:ea typeface="ＭＳ Ｐゴシック" charset="0"/>
                <a:cs typeface="ＭＳ Ｐゴシック" charset="0"/>
              </a:rPr>
              <a:t>potential to affect cell numbers or differentiation in the developing embryo </a:t>
            </a:r>
            <a:endParaRPr lang="it-IT" sz="2400" dirty="0">
              <a:latin typeface="Calibri" charset="0"/>
              <a:ea typeface="ＭＳ Ｐゴシック" charset="0"/>
              <a:cs typeface="ＭＳ Ｐゴシック" charset="0"/>
            </a:endParaRPr>
          </a:p>
        </p:txBody>
      </p:sp>
      <p:sp>
        <p:nvSpPr>
          <p:cNvPr id="24579" name="Rectangle 4"/>
          <p:cNvSpPr>
            <a:spLocks noChangeArrowheads="1"/>
          </p:cNvSpPr>
          <p:nvPr/>
        </p:nvSpPr>
        <p:spPr bwMode="auto">
          <a:xfrm>
            <a:off x="74613" y="74613"/>
            <a:ext cx="8994775" cy="6708775"/>
          </a:xfrm>
          <a:prstGeom prst="rect">
            <a:avLst/>
          </a:prstGeom>
          <a:noFill/>
          <a:ln w="15875">
            <a:solidFill>
              <a:srgbClr val="0D006C"/>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cs typeface="Arial" charset="0"/>
            </a:endParaRP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2"/>
          <p:cNvSpPr txBox="1">
            <a:spLocks noChangeArrowheads="1"/>
          </p:cNvSpPr>
          <p:nvPr/>
        </p:nvSpPr>
        <p:spPr bwMode="auto">
          <a:xfrm>
            <a:off x="3365500" y="6348413"/>
            <a:ext cx="4597400" cy="369332"/>
          </a:xfrm>
          <a:prstGeom prst="rect">
            <a:avLst/>
          </a:prstGeom>
          <a:solidFill>
            <a:schemeClr val="bg1"/>
          </a:solidFill>
          <a:ln w="9525">
            <a:noFill/>
            <a:miter lim="800000"/>
            <a:headEnd/>
            <a:tailEnd/>
          </a:ln>
        </p:spPr>
        <p:txBody>
          <a:bodyPr wrap="square">
            <a:spAutoFit/>
          </a:bodyPr>
          <a:lstStyle/>
          <a:p>
            <a:pPr>
              <a:defRPr/>
            </a:pPr>
            <a:r>
              <a:rPr lang="it-IT" b="1" i="1" dirty="0">
                <a:solidFill>
                  <a:srgbClr val="1F497D"/>
                </a:solidFill>
                <a:latin typeface="Georgia"/>
                <a:ea typeface="Century" charset="0"/>
                <a:cs typeface="Georgia"/>
              </a:rPr>
              <a:t>Cetin I et al, Hum Repr Update 2010</a:t>
            </a:r>
          </a:p>
        </p:txBody>
      </p:sp>
      <p:sp>
        <p:nvSpPr>
          <p:cNvPr id="9" name="Rectangle 2"/>
          <p:cNvSpPr>
            <a:spLocks noChangeArrowheads="1"/>
          </p:cNvSpPr>
          <p:nvPr/>
        </p:nvSpPr>
        <p:spPr bwMode="auto">
          <a:xfrm>
            <a:off x="87312" y="152400"/>
            <a:ext cx="3240088" cy="644003"/>
          </a:xfrm>
          <a:prstGeom prst="rect">
            <a:avLst/>
          </a:prstGeom>
          <a:solidFill>
            <a:srgbClr val="000090"/>
          </a:solidFill>
          <a:ln>
            <a:noFill/>
          </a:ln>
          <a:extLst/>
        </p:spPr>
        <p:txBody>
          <a:bodyPr anchor="ctr"/>
          <a:lstStyle/>
          <a:p>
            <a:pPr algn="ctr" eaLnBrk="0" hangingPunct="0">
              <a:lnSpc>
                <a:spcPct val="110000"/>
              </a:lnSpc>
            </a:pPr>
            <a:r>
              <a:rPr lang="en-US" sz="2800" b="1" dirty="0" smtClean="0">
                <a:solidFill>
                  <a:srgbClr val="FFFFFF"/>
                </a:solidFill>
                <a:latin typeface="Calibri" charset="0"/>
              </a:rPr>
              <a:t>HEALTH OUTCOMES</a:t>
            </a:r>
            <a:endParaRPr lang="it-IT" sz="2800" b="1" dirty="0">
              <a:solidFill>
                <a:srgbClr val="FFFFFF"/>
              </a:solidFill>
              <a:latin typeface="Calibri" charset="0"/>
            </a:endParaRPr>
          </a:p>
        </p:txBody>
      </p:sp>
    </p:spTree>
    <p:extLst>
      <p:ext uri="{BB962C8B-B14F-4D97-AF65-F5344CB8AC3E}">
        <p14:creationId xmlns:p14="http://schemas.microsoft.com/office/powerpoint/2010/main" val="13215129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003300" y="279400"/>
            <a:ext cx="7499350" cy="914400"/>
          </a:xfrm>
        </p:spPr>
        <p:txBody>
          <a:bodyPr lIns="0" tIns="0" rIns="0" bIns="0">
            <a:noAutofit/>
          </a:bodyPr>
          <a:lstStyle/>
          <a:p>
            <a:pPr eaLnBrk="1" hangingPunct="1"/>
            <a:r>
              <a:rPr lang="it-IT" sz="3600" i="1">
                <a:solidFill>
                  <a:srgbClr val="0C346B"/>
                </a:solidFill>
                <a:latin typeface="Calibri"/>
                <a:ea typeface="ＭＳ Ｐゴシック" charset="0"/>
                <a:cs typeface="Calibri"/>
              </a:rPr>
              <a:t>health</a:t>
            </a:r>
            <a:r>
              <a:rPr lang="it-IT" sz="3600">
                <a:solidFill>
                  <a:srgbClr val="0C346B"/>
                </a:solidFill>
                <a:latin typeface="Calibri"/>
                <a:ea typeface="ＭＳ Ｐゴシック" charset="0"/>
                <a:cs typeface="Calibri"/>
              </a:rPr>
              <a:t> </a:t>
            </a:r>
            <a:r>
              <a:rPr lang="it-IT" sz="3600">
                <a:solidFill>
                  <a:srgbClr val="0C346B"/>
                </a:solidFill>
                <a:latin typeface="Calibri"/>
                <a:ea typeface="ＭＳ Ｐゴシック" charset="0"/>
                <a:cs typeface="Calibri"/>
                <a:sym typeface="Wingdings" charset="0"/>
              </a:rPr>
              <a:t> 	from mother to baby</a:t>
            </a:r>
            <a:endParaRPr lang="it-IT" sz="3600">
              <a:solidFill>
                <a:srgbClr val="0C346B"/>
              </a:solidFill>
              <a:latin typeface="Calibri"/>
              <a:ea typeface="ＭＳ Ｐゴシック" charset="0"/>
              <a:cs typeface="Calibri"/>
            </a:endParaRPr>
          </a:p>
        </p:txBody>
      </p:sp>
      <p:sp>
        <p:nvSpPr>
          <p:cNvPr id="7170" name="Rectangle 3"/>
          <p:cNvSpPr>
            <a:spLocks noGrp="1" noChangeArrowheads="1"/>
          </p:cNvSpPr>
          <p:nvPr>
            <p:ph type="body" idx="1"/>
          </p:nvPr>
        </p:nvSpPr>
        <p:spPr>
          <a:xfrm>
            <a:off x="609600" y="1731963"/>
            <a:ext cx="8089900" cy="1978025"/>
          </a:xfrm>
        </p:spPr>
        <p:txBody>
          <a:bodyPr lIns="0" tIns="0" rIns="0" bIns="0"/>
          <a:lstStyle/>
          <a:p>
            <a:pPr marL="0" indent="0" eaLnBrk="1" hangingPunct="1">
              <a:buFontTx/>
              <a:buNone/>
              <a:defRPr/>
            </a:pPr>
            <a:r>
              <a:rPr lang="it-IT" b="1" dirty="0" smtClean="0">
                <a:solidFill>
                  <a:srgbClr val="595959"/>
                </a:solidFill>
                <a:latin typeface="Calibri"/>
                <a:ea typeface="ＭＳ Ｐゴシック" charset="0"/>
                <a:cs typeface="Calibri"/>
              </a:rPr>
              <a:t>maternal diet</a:t>
            </a:r>
            <a:r>
              <a:rPr lang="it-IT" dirty="0" smtClean="0">
                <a:solidFill>
                  <a:srgbClr val="595959"/>
                </a:solidFill>
                <a:latin typeface="Calibri"/>
                <a:ea typeface="ＭＳ Ｐゴシック" charset="0"/>
                <a:cs typeface="Calibri"/>
              </a:rPr>
              <a:t>, together with placental </a:t>
            </a:r>
            <a:r>
              <a:rPr lang="it-IT" b="1" dirty="0" smtClean="0">
                <a:solidFill>
                  <a:srgbClr val="595959"/>
                </a:solidFill>
                <a:latin typeface="Calibri"/>
                <a:ea typeface="ＭＳ Ｐゴシック" charset="0"/>
                <a:cs typeface="Calibri"/>
              </a:rPr>
              <a:t>function</a:t>
            </a:r>
            <a:r>
              <a:rPr lang="it-IT" dirty="0" smtClean="0">
                <a:solidFill>
                  <a:srgbClr val="595959"/>
                </a:solidFill>
                <a:latin typeface="Calibri"/>
                <a:ea typeface="ＭＳ Ｐゴシック" charset="0"/>
                <a:cs typeface="Calibri"/>
              </a:rPr>
              <a:t>, determines the </a:t>
            </a:r>
            <a:r>
              <a:rPr lang="it-IT" b="1" dirty="0">
                <a:solidFill>
                  <a:srgbClr val="595959"/>
                </a:solidFill>
                <a:latin typeface="Calibri"/>
                <a:ea typeface="ＭＳ Ｐゴシック" charset="0"/>
                <a:cs typeface="Calibri"/>
              </a:rPr>
              <a:t>u</a:t>
            </a:r>
            <a:r>
              <a:rPr lang="it-IT" b="1" dirty="0" smtClean="0">
                <a:solidFill>
                  <a:srgbClr val="595959"/>
                </a:solidFill>
                <a:latin typeface="Calibri"/>
                <a:ea typeface="ＭＳ Ｐゴシック" charset="0"/>
                <a:cs typeface="Calibri"/>
              </a:rPr>
              <a:t>mbilical nutrient composition</a:t>
            </a:r>
          </a:p>
        </p:txBody>
      </p:sp>
      <p:pic>
        <p:nvPicPr>
          <p:cNvPr id="921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8325" y="3151188"/>
            <a:ext cx="4148138"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312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pPr eaLnBrk="1" hangingPunct="1"/>
            <a:r>
              <a:rPr lang="en-US" b="1">
                <a:solidFill>
                  <a:srgbClr val="12537E"/>
                </a:solidFill>
                <a:latin typeface="Arial" charset="0"/>
              </a:rPr>
              <a:t>Environment - Maternal diet</a:t>
            </a:r>
            <a:endParaRPr lang="it-IT">
              <a:solidFill>
                <a:srgbClr val="12537E"/>
              </a:solidFill>
              <a:latin typeface="Arial" charset="0"/>
            </a:endParaRPr>
          </a:p>
        </p:txBody>
      </p:sp>
      <p:sp>
        <p:nvSpPr>
          <p:cNvPr id="29698" name="CasellaDiTesto 11"/>
          <p:cNvSpPr txBox="1">
            <a:spLocks noChangeArrowheads="1"/>
          </p:cNvSpPr>
          <p:nvPr/>
        </p:nvSpPr>
        <p:spPr bwMode="auto">
          <a:xfrm>
            <a:off x="3802063" y="6532563"/>
            <a:ext cx="5137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it-IT" sz="1400"/>
              <a:t>Cetin et al., Curr Opin Clin Nutr Metab Care, 2013</a:t>
            </a:r>
          </a:p>
        </p:txBody>
      </p:sp>
      <p:sp>
        <p:nvSpPr>
          <p:cNvPr id="29699" name="Rettangolo 1"/>
          <p:cNvSpPr>
            <a:spLocks noChangeArrowheads="1"/>
          </p:cNvSpPr>
          <p:nvPr/>
        </p:nvSpPr>
        <p:spPr bwMode="auto">
          <a:xfrm>
            <a:off x="236538" y="1309688"/>
            <a:ext cx="82645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charset="0"/>
              <a:buChar char="•"/>
            </a:pPr>
            <a:r>
              <a:rPr lang="en-GB" sz="2100" b="1" i="1"/>
              <a:t>Maternal diet is one of the main players in this context</a:t>
            </a:r>
            <a:r>
              <a:rPr lang="en-GB" sz="2100"/>
              <a:t>, as macro and micronutrients are direct regulators of DNA stability and phenotypic adaptation, </a:t>
            </a:r>
            <a:r>
              <a:rPr lang="en-GB" sz="2100" b="1" i="1"/>
              <a:t>by influencing the availability of methyl donors and mechanisms promoting DNA stability</a:t>
            </a:r>
          </a:p>
        </p:txBody>
      </p:sp>
      <p:sp>
        <p:nvSpPr>
          <p:cNvPr id="3" name="Freccia giù 2"/>
          <p:cNvSpPr/>
          <p:nvPr/>
        </p:nvSpPr>
        <p:spPr>
          <a:xfrm>
            <a:off x="4106863" y="2862263"/>
            <a:ext cx="755650" cy="539750"/>
          </a:xfrm>
          <a:prstGeom prst="downArrow">
            <a:avLst/>
          </a:prstGeom>
          <a:solidFill>
            <a:srgbClr val="C0504D"/>
          </a:solidFill>
          <a:ln>
            <a:solidFill>
              <a:srgbClr val="C050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29701" name="Rettangolo 12"/>
          <p:cNvSpPr>
            <a:spLocks noChangeArrowheads="1"/>
          </p:cNvSpPr>
          <p:nvPr/>
        </p:nvSpPr>
        <p:spPr bwMode="auto">
          <a:xfrm>
            <a:off x="388938" y="3506788"/>
            <a:ext cx="8264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i="1">
                <a:solidFill>
                  <a:schemeClr val="tx2"/>
                </a:solidFill>
              </a:rPr>
              <a:t>Epigenetic modifications</a:t>
            </a:r>
          </a:p>
        </p:txBody>
      </p:sp>
      <p:sp>
        <p:nvSpPr>
          <p:cNvPr id="29702" name="Rettangolo 13"/>
          <p:cNvSpPr>
            <a:spLocks noChangeArrowheads="1"/>
          </p:cNvSpPr>
          <p:nvPr/>
        </p:nvSpPr>
        <p:spPr bwMode="auto">
          <a:xfrm>
            <a:off x="830263" y="4124325"/>
            <a:ext cx="238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i="1">
                <a:solidFill>
                  <a:schemeClr val="tx2"/>
                </a:solidFill>
              </a:rPr>
              <a:t>Fetal gene expression</a:t>
            </a:r>
          </a:p>
        </p:txBody>
      </p:sp>
      <p:sp>
        <p:nvSpPr>
          <p:cNvPr id="29703" name="Rettangolo 15"/>
          <p:cNvSpPr>
            <a:spLocks noChangeArrowheads="1"/>
          </p:cNvSpPr>
          <p:nvPr/>
        </p:nvSpPr>
        <p:spPr bwMode="auto">
          <a:xfrm>
            <a:off x="6027738" y="4148138"/>
            <a:ext cx="238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i="1">
                <a:solidFill>
                  <a:schemeClr val="tx2"/>
                </a:solidFill>
              </a:rPr>
              <a:t>Placental gene expression</a:t>
            </a:r>
          </a:p>
        </p:txBody>
      </p:sp>
      <p:sp>
        <p:nvSpPr>
          <p:cNvPr id="29704" name="Rettangolo 20"/>
          <p:cNvSpPr>
            <a:spLocks noChangeArrowheads="1"/>
          </p:cNvSpPr>
          <p:nvPr/>
        </p:nvSpPr>
        <p:spPr bwMode="auto">
          <a:xfrm>
            <a:off x="2286000" y="5218113"/>
            <a:ext cx="47244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i="1">
                <a:solidFill>
                  <a:schemeClr val="tx2"/>
                </a:solidFill>
              </a:rPr>
              <a:t>Fetal development</a:t>
            </a:r>
          </a:p>
          <a:p>
            <a:pPr algn="ctr"/>
            <a:endParaRPr lang="en-GB" sz="1000" b="1" i="1">
              <a:solidFill>
                <a:schemeClr val="tx2"/>
              </a:solidFill>
            </a:endParaRPr>
          </a:p>
          <a:p>
            <a:pPr algn="ctr"/>
            <a:r>
              <a:rPr lang="en-GB" sz="2400" b="1" i="1">
                <a:solidFill>
                  <a:schemeClr val="accent2"/>
                </a:solidFill>
              </a:rPr>
              <a:t>NUTRITIONAL PROGRAMMING</a:t>
            </a:r>
          </a:p>
          <a:p>
            <a:pPr algn="ctr"/>
            <a:endParaRPr lang="en-GB" sz="2400" b="1" i="1">
              <a:solidFill>
                <a:schemeClr val="tx2"/>
              </a:solidFill>
            </a:endParaRPr>
          </a:p>
        </p:txBody>
      </p:sp>
      <p:cxnSp>
        <p:nvCxnSpPr>
          <p:cNvPr id="6" name="Connettore 1 5"/>
          <p:cNvCxnSpPr/>
          <p:nvPr/>
        </p:nvCxnSpPr>
        <p:spPr>
          <a:xfrm rot="10800000" flipV="1">
            <a:off x="2024063" y="3816350"/>
            <a:ext cx="533400" cy="307975"/>
          </a:xfrm>
          <a:prstGeom prst="bentConnector3">
            <a:avLst>
              <a:gd name="adj1" fmla="val 50000"/>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rot="10800000">
            <a:off x="6484938" y="3884613"/>
            <a:ext cx="525462" cy="307975"/>
          </a:xfrm>
          <a:prstGeom prst="bentConnector3">
            <a:avLst>
              <a:gd name="adj1" fmla="val 50000"/>
            </a:avLst>
          </a:prstGeom>
          <a:ln>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28" name="Rettangolo 27"/>
          <p:cNvSpPr/>
          <p:nvPr/>
        </p:nvSpPr>
        <p:spPr>
          <a:xfrm>
            <a:off x="795338" y="4141788"/>
            <a:ext cx="2608262" cy="808037"/>
          </a:xfrm>
          <a:prstGeom prst="rect">
            <a:avLst/>
          </a:prstGeom>
          <a:noFill/>
          <a:ln w="28575"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29" name="Rettangolo 28"/>
          <p:cNvSpPr/>
          <p:nvPr/>
        </p:nvSpPr>
        <p:spPr>
          <a:xfrm>
            <a:off x="5892800" y="4206875"/>
            <a:ext cx="2608263" cy="809625"/>
          </a:xfrm>
          <a:prstGeom prst="rect">
            <a:avLst/>
          </a:prstGeom>
          <a:noFill/>
          <a:ln w="28575"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30" name="Rettangolo 29"/>
          <p:cNvSpPr/>
          <p:nvPr/>
        </p:nvSpPr>
        <p:spPr>
          <a:xfrm>
            <a:off x="2286000" y="5186363"/>
            <a:ext cx="4724400" cy="1114425"/>
          </a:xfrm>
          <a:prstGeom prst="rect">
            <a:avLst/>
          </a:prstGeom>
          <a:noFill/>
          <a:ln w="28575"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cxnSp>
        <p:nvCxnSpPr>
          <p:cNvPr id="31" name="Connettore 1 5"/>
          <p:cNvCxnSpPr>
            <a:endCxn id="29702" idx="2"/>
          </p:cNvCxnSpPr>
          <p:nvPr/>
        </p:nvCxnSpPr>
        <p:spPr>
          <a:xfrm flipH="1" flipV="1">
            <a:off x="2024063" y="4954588"/>
            <a:ext cx="736600" cy="231775"/>
          </a:xfrm>
          <a:prstGeom prst="straightConnector1">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5"/>
          <p:cNvCxnSpPr/>
          <p:nvPr/>
        </p:nvCxnSpPr>
        <p:spPr>
          <a:xfrm flipH="1">
            <a:off x="6230938" y="5016500"/>
            <a:ext cx="779462" cy="179388"/>
          </a:xfrm>
          <a:prstGeom prst="straightConnector1">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239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477844"/>
            <a:ext cx="9144000" cy="600649"/>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 name="Segnaposto contenuto 2"/>
          <p:cNvSpPr>
            <a:spLocks noGrp="1"/>
          </p:cNvSpPr>
          <p:nvPr>
            <p:ph idx="1"/>
          </p:nvPr>
        </p:nvSpPr>
        <p:spPr>
          <a:xfrm>
            <a:off x="356613" y="1458255"/>
            <a:ext cx="8229600" cy="4856086"/>
          </a:xfrm>
        </p:spPr>
        <p:txBody>
          <a:bodyPr>
            <a:normAutofit fontScale="92500" lnSpcReduction="10000"/>
          </a:bodyPr>
          <a:lstStyle/>
          <a:p>
            <a:r>
              <a:rPr lang="it-IT" sz="4800" dirty="0" smtClean="0">
                <a:solidFill>
                  <a:srgbClr val="000090"/>
                </a:solidFill>
              </a:rPr>
              <a:t>PROGRAMMING in PREGNANCY </a:t>
            </a:r>
          </a:p>
          <a:p>
            <a:r>
              <a:rPr lang="it-IT" sz="4800" b="1" dirty="0" smtClean="0">
                <a:solidFill>
                  <a:srgbClr val="000090"/>
                </a:solidFill>
              </a:rPr>
              <a:t>NUTRITIONAL PHENOTYPE OF PREGNANCY</a:t>
            </a:r>
          </a:p>
          <a:p>
            <a:r>
              <a:rPr lang="it-IT" sz="4400" dirty="0">
                <a:solidFill>
                  <a:srgbClr val="000090"/>
                </a:solidFill>
              </a:rPr>
              <a:t>PLACENTA and FETAL NUTRITION</a:t>
            </a:r>
          </a:p>
          <a:p>
            <a:r>
              <a:rPr lang="it-IT" sz="4400" dirty="0">
                <a:solidFill>
                  <a:srgbClr val="000090"/>
                </a:solidFill>
              </a:rPr>
              <a:t>IUGR</a:t>
            </a:r>
            <a:endParaRPr lang="it-IT" sz="4400"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pPr marL="0" indent="0">
              <a:buNone/>
            </a:pPr>
            <a:endParaRPr lang="it-IT" dirty="0" smtClean="0">
              <a:solidFill>
                <a:srgbClr val="000090"/>
              </a:solidFill>
            </a:endParaRPr>
          </a:p>
          <a:p>
            <a:endParaRPr lang="it-IT" dirty="0">
              <a:solidFill>
                <a:srgbClr val="000090"/>
              </a:solidFill>
            </a:endParaRPr>
          </a:p>
        </p:txBody>
      </p:sp>
      <p:sp>
        <p:nvSpPr>
          <p:cNvPr id="2" name="Titolo 1"/>
          <p:cNvSpPr>
            <a:spLocks noGrp="1"/>
          </p:cNvSpPr>
          <p:nvPr>
            <p:ph type="title"/>
          </p:nvPr>
        </p:nvSpPr>
        <p:spPr>
          <a:xfrm>
            <a:off x="846960" y="276650"/>
            <a:ext cx="8229600" cy="877293"/>
          </a:xfrm>
        </p:spPr>
        <p:txBody>
          <a:bodyPr/>
          <a:lstStyle/>
          <a:p>
            <a:pPr algn="r"/>
            <a:r>
              <a:rPr lang="it-IT" b="1" dirty="0" smtClean="0">
                <a:solidFill>
                  <a:schemeClr val="bg1"/>
                </a:solidFill>
              </a:rPr>
              <a:t>OUTLINE</a:t>
            </a:r>
            <a:endParaRPr lang="it-IT" b="1" dirty="0">
              <a:solidFill>
                <a:schemeClr val="bg1"/>
              </a:solidFill>
            </a:endParaRPr>
          </a:p>
        </p:txBody>
      </p:sp>
    </p:spTree>
    <p:extLst>
      <p:ext uri="{BB962C8B-B14F-4D97-AF65-F5344CB8AC3E}">
        <p14:creationId xmlns:p14="http://schemas.microsoft.com/office/powerpoint/2010/main" val="1680320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2660</TotalTime>
  <Words>2294</Words>
  <Application>Microsoft Macintosh PowerPoint</Application>
  <PresentationFormat>Presentazione su schermo (4:3)</PresentationFormat>
  <Paragraphs>394</Paragraphs>
  <Slides>37</Slides>
  <Notes>15</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37</vt:i4>
      </vt:variant>
    </vt:vector>
  </HeadingPairs>
  <TitlesOfParts>
    <vt:vector size="40" baseType="lpstr">
      <vt:lpstr>Tema di Office</vt:lpstr>
      <vt:lpstr>Grafico</vt:lpstr>
      <vt:lpstr>Grafico di Microsoft Graph</vt:lpstr>
      <vt:lpstr>Presentazione di PowerPoint</vt:lpstr>
      <vt:lpstr>OUTLINE</vt:lpstr>
      <vt:lpstr>Presentazione di PowerPoint</vt:lpstr>
      <vt:lpstr>Fetal Origins of Adult Diseases (FOAD)</vt:lpstr>
      <vt:lpstr>Presentazione di PowerPoint</vt:lpstr>
      <vt:lpstr>Pregnant women do not always meet their increased micronutrient requirements</vt:lpstr>
      <vt:lpstr>health   from mother to baby</vt:lpstr>
      <vt:lpstr>Environment - Maternal diet</vt:lpstr>
      <vt:lpstr>OUTLINE</vt:lpstr>
      <vt:lpstr>Presentazione di PowerPoint</vt:lpstr>
      <vt:lpstr>Presentazione di PowerPoint</vt:lpstr>
      <vt:lpstr>Presentazione di PowerPoint</vt:lpstr>
      <vt:lpstr>PREGNANCY = three compartment model = mother - placenta - fetus</vt:lpstr>
      <vt:lpstr>OUTLINE</vt:lpstr>
      <vt:lpstr>Presentazione di PowerPoint</vt:lpstr>
      <vt:lpstr>Presentazione di PowerPoint</vt:lpstr>
      <vt:lpstr>Presentazione di PowerPoint</vt:lpstr>
      <vt:lpstr>Presentazione di PowerPoint</vt:lpstr>
      <vt:lpstr>Presentazione di PowerPoint</vt:lpstr>
      <vt:lpstr>Presentazione di PowerPoint</vt:lpstr>
      <vt:lpstr>Placental transfer and fetal levels of fatty acids (FAs)</vt:lpstr>
      <vt:lpstr>Presentazione di PowerPoint</vt:lpstr>
      <vt:lpstr>LC-PUFA: different FA profile in fetal compared with maternal circulation → higher proportions of LC-PUFAs to support CNS development: biomagnification </vt:lpstr>
      <vt:lpstr>OUTLINE</vt:lpstr>
      <vt:lpstr>Presentazione di PowerPoint</vt:lpstr>
      <vt:lpstr>Presentazione di PowerPoint</vt:lpstr>
      <vt:lpstr>Presentazione di PowerPoint</vt:lpstr>
      <vt:lpstr>Presentazione di PowerPoint</vt:lpstr>
      <vt:lpstr>Timing of insult </vt:lpstr>
      <vt:lpstr>Presentazione di PowerPoint</vt:lpstr>
      <vt:lpstr>Presentazione di PowerPoint</vt:lpstr>
      <vt:lpstr>how much iron? </vt:lpstr>
      <vt:lpstr>Presentazione di PowerPoint</vt:lpstr>
      <vt:lpstr>Presentazione di PowerPoint</vt:lpstr>
      <vt:lpstr>Presentazione di PowerPoint</vt:lpstr>
      <vt:lpstr>Nutritional Programming</vt:lpstr>
      <vt:lpstr>Presentazione di PowerPoint</vt:lpstr>
    </vt:vector>
  </TitlesOfParts>
  <Company>Ospedale Sacco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Maddalena Massari</dc:creator>
  <cp:lastModifiedBy>Irene Cetin</cp:lastModifiedBy>
  <cp:revision>172</cp:revision>
  <dcterms:created xsi:type="dcterms:W3CDTF">2013-06-26T11:13:09Z</dcterms:created>
  <dcterms:modified xsi:type="dcterms:W3CDTF">2016-02-19T12:48:55Z</dcterms:modified>
</cp:coreProperties>
</file>