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handoutMasterIdLst>
    <p:handoutMasterId r:id="rId4"/>
  </p:handoutMasterIdLst>
  <p:sldIdLst>
    <p:sldId id="257" r:id="rId2"/>
    <p:sldId id="256" r:id="rId3"/>
  </p:sldIdLst>
  <p:sldSz cx="32918400" cy="21945600"/>
  <p:notesSz cx="7010400" cy="9296400"/>
  <p:defaultTextStyle>
    <a:defPPr>
      <a:defRPr lang="en-US"/>
    </a:defPPr>
    <a:lvl1pPr marL="0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2pPr>
    <a:lvl3pPr marL="3134929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3pPr>
    <a:lvl4pPr marL="4702393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5pPr>
    <a:lvl6pPr marL="7837322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8pPr>
    <a:lvl9pPr marL="12539716" algn="l" defTabSz="3134929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25E"/>
    <a:srgbClr val="6975A1"/>
    <a:srgbClr val="FF9900"/>
    <a:srgbClr val="929497"/>
    <a:srgbClr val="DAE8EF"/>
    <a:srgbClr val="BFD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88" autoAdjust="0"/>
    <p:restoredTop sz="94591" autoAdjust="0"/>
  </p:normalViewPr>
  <p:slideViewPr>
    <p:cSldViewPr>
      <p:cViewPr varScale="1">
        <p:scale>
          <a:sx n="33" d="100"/>
          <a:sy n="33" d="100"/>
        </p:scale>
        <p:origin x="1200" y="138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65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E2561-DBBC-43AA-BDD3-D46ED73908D5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8C50D-152D-4D0E-813A-2DD1DEE17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6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2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8BB0-1F20-4C6B-A56C-896A9F73FB4A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60DA-11B7-472A-AFEF-07FB059A27D8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14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1508760" y="3657600"/>
            <a:ext cx="29900880" cy="17068800"/>
          </a:xfrm>
        </p:spPr>
        <p:txBody>
          <a:bodyPr/>
          <a:lstStyle>
            <a:lvl1pPr marL="1097280" indent="-1097280">
              <a:buFont typeface="Arial" pitchFamily="34" charset="0"/>
              <a:buChar char="•"/>
              <a:defRPr sz="576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2377440" indent="-914400">
              <a:buFont typeface="Arial" pitchFamily="34" charset="0"/>
              <a:buChar char="•"/>
              <a:defRPr sz="5120"/>
            </a:lvl2pPr>
            <a:lvl3pPr marL="3657600" indent="-731520">
              <a:buFont typeface="Arial" pitchFamily="34" charset="0"/>
              <a:buChar char="•"/>
              <a:defRPr sz="4480"/>
            </a:lvl3pPr>
            <a:lvl4pPr marL="5120640" indent="-731520">
              <a:buFont typeface="Arial" pitchFamily="34" charset="0"/>
              <a:buChar char="•"/>
              <a:defRPr sz="4160"/>
            </a:lvl4pPr>
            <a:lvl5pPr marL="6583680" indent="-731520">
              <a:buFont typeface="Arial" pitchFamily="34" charset="0"/>
              <a:buChar char="•"/>
              <a:defRPr sz="416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0732" y="484537"/>
            <a:ext cx="25706070" cy="1960474"/>
          </a:xfrm>
        </p:spPr>
        <p:txBody>
          <a:bodyPr>
            <a:normAutofit/>
          </a:bodyPr>
          <a:lstStyle>
            <a:lvl1pPr algn="l">
              <a:defRPr sz="768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1371600" y="2688325"/>
            <a:ext cx="30175200" cy="5078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961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F21A-8405-4DA5-BEAC-3D4CC71D54EA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5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F84-9683-4B1B-940C-516296C3B9E2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4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B2AD-074C-4247-B20E-4BA1D1B80702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5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6FB-39E8-4A97-A330-257F2E3058A9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4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405D-5078-464B-95D5-AD1D787A29C3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0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EF8-B59A-48DF-A116-AFDAD4B003AB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EE7-DB1F-4DD1-9290-70ECE3C49600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45D-AA64-4C6F-B170-8AA45DD4B329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4384"/>
            <a:ext cx="32918400" cy="21921216"/>
          </a:xfrm>
          <a:prstGeom prst="rect">
            <a:avLst/>
          </a:prstGeom>
          <a:gradFill>
            <a:gsLst>
              <a:gs pos="0">
                <a:srgbClr val="BFD0DA"/>
              </a:gs>
              <a:gs pos="50000">
                <a:srgbClr val="DAE8EF"/>
              </a:gs>
              <a:gs pos="99000">
                <a:schemeClr val="bg1"/>
              </a:gs>
            </a:gsLst>
            <a:lin ang="10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171" baseline="0" smtClean="0"/>
              <a:t> </a:t>
            </a:r>
            <a:endParaRPr lang="en-US" sz="6171" baseline="0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304800" y="-304800"/>
            <a:ext cx="32385000" cy="2846832"/>
          </a:xfrm>
          <a:prstGeom prst="roundRect">
            <a:avLst>
              <a:gd name="adj" fmla="val 7644"/>
            </a:avLst>
          </a:prstGeom>
          <a:solidFill>
            <a:srgbClr val="50525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71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28600" y="168131"/>
            <a:ext cx="180569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cap="none" baseline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Team Name and Title</a:t>
            </a:r>
          </a:p>
          <a:p>
            <a:r>
              <a:rPr lang="en-US" sz="4400" b="0" i="1" cap="none" baseline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PI Name(s), Institution(s)</a:t>
            </a:r>
            <a:endParaRPr lang="en-US" sz="4600" b="0" i="1" cap="none" baseline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20040600"/>
            <a:ext cx="32080200" cy="990600"/>
          </a:xfrm>
          <a:prstGeom prst="rect">
            <a:avLst/>
          </a:prstGeom>
          <a:solidFill>
            <a:srgbClr val="505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71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88400" y="20063936"/>
            <a:ext cx="1059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www.darpa.mil – BAA Teaming Site ADDRESS</a:t>
            </a:r>
            <a:endParaRPr lang="en-US" sz="4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5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  <p:sldLayoutId id="2147484130" r:id="rId12"/>
  </p:sldLayoutIdLst>
  <p:timing>
    <p:tnLst>
      <p:par>
        <p:cTn id="1" dur="indefinite" restart="never" nodeType="tmRoot"/>
      </p:par>
    </p:tnLst>
  </p:timing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FOR OFFICIAL USE ONLY – NOT FOR PUBLIC RELEASE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3200"/>
              <a:pPr>
                <a:defRPr/>
              </a:pPr>
              <a:t>1</a:t>
            </a:fld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32558" y="5867400"/>
            <a:ext cx="29900880" cy="17068800"/>
          </a:xfrm>
        </p:spPr>
        <p:txBody>
          <a:bodyPr/>
          <a:lstStyle/>
          <a:p>
            <a:r>
              <a:rPr lang="en-US" dirty="0" smtClean="0"/>
              <a:t>Follow the tri-chart structure and outline in the following slide.  </a:t>
            </a:r>
          </a:p>
          <a:p>
            <a:r>
              <a:rPr lang="en-US" dirty="0" smtClean="0"/>
              <a:t>Go to Slide Master to edit content.</a:t>
            </a:r>
          </a:p>
          <a:p>
            <a:r>
              <a:rPr lang="en-US" dirty="0" smtClean="0"/>
              <a:t>Provide a concise and informative summary of your proposal interest.</a:t>
            </a:r>
          </a:p>
          <a:p>
            <a:r>
              <a:rPr lang="en-US"/>
              <a:t>DARPA strongly encourages establishing teams to address all technical areas to ensure the expertise and capabilities necessary to meet program goals.</a:t>
            </a:r>
          </a:p>
          <a:p>
            <a:r>
              <a:rPr lang="en-US" smtClean="0"/>
              <a:t>Unclassified </a:t>
            </a:r>
            <a:r>
              <a:rPr lang="en-US" dirty="0"/>
              <a:t>information </a:t>
            </a:r>
            <a:r>
              <a:rPr lang="en-US" dirty="0" smtClean="0"/>
              <a:t>only.</a:t>
            </a:r>
            <a:endParaRPr lang="en-US" dirty="0"/>
          </a:p>
          <a:p>
            <a:r>
              <a:rPr lang="en-US" dirty="0" smtClean="0"/>
              <a:t>All information should fit on ONE slide.</a:t>
            </a:r>
          </a:p>
          <a:p>
            <a:r>
              <a:rPr lang="en-US" dirty="0" smtClean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94337"/>
            <a:ext cx="25690286" cy="1910320"/>
          </a:xfrm>
        </p:spPr>
        <p:txBody>
          <a:bodyPr>
            <a:normAutofit/>
          </a:bodyPr>
          <a:lstStyle/>
          <a:p>
            <a:r>
              <a:rPr lang="en-US" dirty="0" smtClean="0"/>
              <a:t>Guidance for Proposers Day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622486" y="11495314"/>
            <a:ext cx="65314" cy="801188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066800" y="10972800"/>
            <a:ext cx="30327600" cy="15240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66799" y="11506200"/>
            <a:ext cx="14715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Teaming Overview and Objectives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0878800" y="115062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Impact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0820400" y="3124200"/>
            <a:ext cx="1127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Project Overview</a:t>
            </a:r>
            <a:endParaRPr lang="en-US" sz="66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066801" y="12634079"/>
            <a:ext cx="143231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5400" dirty="0"/>
              <a:t>Existing team members and partners (PIs, postdocs, graduate students, etc.)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Relevant experience (major accomplishments, publications,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5400" dirty="0"/>
              <a:t>Institutional assets (specialized facilities, permits in hand, history with crop of interest,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5400" dirty="0"/>
              <a:t>For which technical challenges are you seeking collaborators?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7528449" y="12634079"/>
            <a:ext cx="1500895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What is the anticipated impact of the team’s success (in terms of technique AND capability)?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What unique metrics and milestones 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How will the team pursue transition of this technology?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746148" y="4114800"/>
            <a:ext cx="194261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Describe clearly (no jargon) what the team is trying to achieve.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Succinctly describe and/or illustrate your proposed approaches to the three APT objectives (stimulus-response, resources, ecology) that you will pursue and the technical challenges that must be overcome.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5400" dirty="0"/>
              <a:t>Include program phase structure, as necessary.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170914"/>
            <a:ext cx="1665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Contact Information – Email Address – Phone </a:t>
            </a:r>
            <a:r>
              <a:rPr lang="en-US" sz="4000" dirty="0" smtClean="0">
                <a:solidFill>
                  <a:schemeClr val="bg1"/>
                </a:solidFill>
              </a:rPr>
              <a:t>Number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13545</TotalTime>
  <Words>263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Tahoma</vt:lpstr>
      <vt:lpstr>Office Theme</vt:lpstr>
      <vt:lpstr>Guidance for Proposers Day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Benjamin (contr-AS)</dc:creator>
  <cp:lastModifiedBy>Dreyer, Jamin (contr-bto)</cp:lastModifiedBy>
  <cp:revision>142</cp:revision>
  <cp:lastPrinted>2016-02-10T22:23:07Z</cp:lastPrinted>
  <dcterms:created xsi:type="dcterms:W3CDTF">2013-12-19T14:26:23Z</dcterms:created>
  <dcterms:modified xsi:type="dcterms:W3CDTF">2017-10-11T13:31:24Z</dcterms:modified>
</cp:coreProperties>
</file>