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  <p:sldMasterId id="2147483653" r:id="rId5"/>
  </p:sldMasterIdLst>
  <p:notesMasterIdLst>
    <p:notesMasterId r:id="rId33"/>
  </p:notesMasterIdLst>
  <p:handoutMasterIdLst>
    <p:handoutMasterId r:id="rId34"/>
  </p:handoutMasterIdLst>
  <p:sldIdLst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256" r:id="rId23"/>
    <p:sldId id="266" r:id="rId24"/>
    <p:sldId id="286" r:id="rId25"/>
    <p:sldId id="289" r:id="rId26"/>
    <p:sldId id="307" r:id="rId27"/>
    <p:sldId id="308" r:id="rId28"/>
    <p:sldId id="309" r:id="rId29"/>
    <p:sldId id="310" r:id="rId30"/>
    <p:sldId id="311" r:id="rId31"/>
    <p:sldId id="312" r:id="rId32"/>
  </p:sldIdLst>
  <p:sldSz cx="9144000" cy="6858000" type="screen4x3"/>
  <p:notesSz cx="6797675" cy="987425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81E"/>
    <a:srgbClr val="F0F5FD"/>
    <a:srgbClr val="333399"/>
    <a:srgbClr val="000080"/>
    <a:srgbClr val="0099CC"/>
    <a:srgbClr val="7BC3C9"/>
    <a:srgbClr val="6699FF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8" autoAdjust="0"/>
    <p:restoredTop sz="94353" autoAdjust="0"/>
  </p:normalViewPr>
  <p:slideViewPr>
    <p:cSldViewPr snapToGrid="0">
      <p:cViewPr>
        <p:scale>
          <a:sx n="82" d="100"/>
          <a:sy n="82" d="100"/>
        </p:scale>
        <p:origin x="-739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adb.intra.admin.ch\EZV$\org\MINO\Ausbildung\Vortr&#228;ge\WZO\Presentation%20WZO%20Biofuels\Excel-Diagramme%20Biotreibstoffe%202009-2012.xlsx" TargetMode="External"/><Relationship Id="rId1" Type="http://schemas.openxmlformats.org/officeDocument/2006/relationships/image" Target="../media/image47.jpeg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lineChart>
        <c:grouping val="standard"/>
        <c:ser>
          <c:idx val="0"/>
          <c:order val="0"/>
          <c:tx>
            <c:strRef>
              <c:f>Tabelle1!$B$1</c:f>
              <c:strCache>
                <c:ptCount val="1"/>
                <c:pt idx="0">
                  <c:v> Tâches douanières classiques</c:v>
                </c:pt>
              </c:strCache>
            </c:strRef>
          </c:tx>
          <c:spPr>
            <a:ln w="76200">
              <a:solidFill>
                <a:srgbClr val="0099CC"/>
              </a:solidFill>
            </a:ln>
          </c:spPr>
          <c:marker>
            <c:symbol val="none"/>
          </c:marker>
          <c:cat>
            <c:numRef>
              <c:f>Tabelle1!$A$2:$A$9</c:f>
              <c:numCache>
                <c:formatCode>General</c:formatCode>
                <c:ptCount val="8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2020</c:v>
                </c:pt>
                <c:pt idx="7">
                  <c:v>2030</c:v>
                </c:pt>
              </c:numCache>
            </c:num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115</c:v>
                </c:pt>
                <c:pt idx="1">
                  <c:v>90</c:v>
                </c:pt>
                <c:pt idx="2">
                  <c:v>80</c:v>
                </c:pt>
                <c:pt idx="3">
                  <c:v>70</c:v>
                </c:pt>
                <c:pt idx="4">
                  <c:v>55</c:v>
                </c:pt>
                <c:pt idx="5">
                  <c:v>40</c:v>
                </c:pt>
                <c:pt idx="6">
                  <c:v>30</c:v>
                </c:pt>
                <c:pt idx="7">
                  <c:v>25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Nouvelles tâches</c:v>
                </c:pt>
              </c:strCache>
            </c:strRef>
          </c:tx>
          <c:spPr>
            <a:ln w="76200">
              <a:solidFill>
                <a:srgbClr val="ED181E"/>
              </a:solidFill>
            </a:ln>
          </c:spPr>
          <c:marker>
            <c:symbol val="none"/>
          </c:marker>
          <c:cat>
            <c:numRef>
              <c:f>Tabelle1!$A$2:$A$9</c:f>
              <c:numCache>
                <c:formatCode>General</c:formatCode>
                <c:ptCount val="8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2020</c:v>
                </c:pt>
                <c:pt idx="7">
                  <c:v>2030</c:v>
                </c:pt>
              </c:numCache>
            </c:numRef>
          </c:cat>
          <c:val>
            <c:numRef>
              <c:f>Tabelle1!$C$2:$C$9</c:f>
              <c:numCache>
                <c:formatCode>General</c:formatCode>
                <c:ptCount val="8"/>
                <c:pt idx="0">
                  <c:v>5</c:v>
                </c:pt>
                <c:pt idx="1">
                  <c:v>10</c:v>
                </c:pt>
                <c:pt idx="2">
                  <c:v>20</c:v>
                </c:pt>
                <c:pt idx="3">
                  <c:v>25</c:v>
                </c:pt>
                <c:pt idx="4">
                  <c:v>40</c:v>
                </c:pt>
                <c:pt idx="5">
                  <c:v>55</c:v>
                </c:pt>
                <c:pt idx="6">
                  <c:v>80</c:v>
                </c:pt>
                <c:pt idx="7">
                  <c:v>115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Personnel</c:v>
                </c:pt>
              </c:strCache>
            </c:strRef>
          </c:tx>
          <c:spPr>
            <a:ln w="762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Tabelle1!$A$2:$A$9</c:f>
              <c:numCache>
                <c:formatCode>General</c:formatCode>
                <c:ptCount val="8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  <c:pt idx="6">
                  <c:v>2020</c:v>
                </c:pt>
                <c:pt idx="7">
                  <c:v>2030</c:v>
                </c:pt>
              </c:numCache>
            </c:numRef>
          </c:cat>
          <c:val>
            <c:numRef>
              <c:f>Tabelle1!$D$2:$D$9</c:f>
              <c:numCache>
                <c:formatCode>General</c:formatCode>
                <c:ptCount val="8"/>
                <c:pt idx="0">
                  <c:v>115</c:v>
                </c:pt>
                <c:pt idx="1">
                  <c:v>100</c:v>
                </c:pt>
                <c:pt idx="2">
                  <c:v>97</c:v>
                </c:pt>
                <c:pt idx="3">
                  <c:v>89</c:v>
                </c:pt>
                <c:pt idx="4">
                  <c:v>80</c:v>
                </c:pt>
                <c:pt idx="5">
                  <c:v>75</c:v>
                </c:pt>
                <c:pt idx="6">
                  <c:v>70</c:v>
                </c:pt>
                <c:pt idx="7">
                  <c:v>67</c:v>
                </c:pt>
              </c:numCache>
            </c:numRef>
          </c:val>
        </c:ser>
        <c:marker val="1"/>
        <c:axId val="147590144"/>
        <c:axId val="147604224"/>
      </c:lineChart>
      <c:catAx>
        <c:axId val="147590144"/>
        <c:scaling>
          <c:orientation val="minMax"/>
        </c:scaling>
        <c:axPos val="b"/>
        <c:numFmt formatCode="General" sourceLinked="1"/>
        <c:tickLblPos val="nextTo"/>
        <c:crossAx val="147604224"/>
        <c:crosses val="autoZero"/>
        <c:auto val="1"/>
        <c:lblAlgn val="ctr"/>
        <c:lblOffset val="100"/>
      </c:catAx>
      <c:valAx>
        <c:axId val="14760422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4759014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cat>
            <c:strRef>
              <c:f>Tabelle1!$A$2:$A$3</c:f>
              <c:strCache>
                <c:ptCount val="1"/>
                <c:pt idx="0">
                  <c:v>Droits de douane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81.3</c:v>
                </c:pt>
                <c:pt idx="1">
                  <c:v>18.7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5356524662094673"/>
          <c:y val="0.34447338195465543"/>
          <c:w val="0.33434833526524727"/>
          <c:h val="0.51827710749635059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cat>
            <c:strRef>
              <c:f>Tabelle1!$A$2:$A$3</c:f>
              <c:strCache>
                <c:ptCount val="1"/>
                <c:pt idx="0">
                  <c:v>Droits de douane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1.6</c:v>
                </c:pt>
                <c:pt idx="1">
                  <c:v>98.4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635344556371846"/>
          <c:y val="0.34447338195465577"/>
          <c:w val="0.31156013632247564"/>
          <c:h val="0.57184858628476465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5.6684247952297033E-2"/>
          <c:y val="3.1062702410639357E-2"/>
          <c:w val="0.92569298068674299"/>
          <c:h val="0.73427292264008881"/>
        </c:manualLayout>
      </c:layout>
      <c:lineChart>
        <c:grouping val="standard"/>
        <c:ser>
          <c:idx val="0"/>
          <c:order val="0"/>
          <c:tx>
            <c:strRef>
              <c:f>Tabelle1!$A$3</c:f>
              <c:strCache>
                <c:ptCount val="1"/>
                <c:pt idx="0">
                  <c:v>      Biodiesel (en litres à 15 °C)</c:v>
                </c:pt>
              </c:strCache>
            </c:strRef>
          </c:tx>
          <c:spPr>
            <a:ln w="50800">
              <a:solidFill>
                <a:srgbClr val="009900"/>
              </a:solidFill>
            </a:ln>
          </c:spPr>
          <c:marker>
            <c:spPr>
              <a:solidFill>
                <a:srgbClr val="009900"/>
              </a:solidFill>
            </c:spPr>
          </c:marker>
          <c:cat>
            <c:numRef>
              <c:f>Tabelle1!$B$2:$F$2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Tabelle1!$B$3:$F$3</c:f>
              <c:numCache>
                <c:formatCode>0.0</c:formatCode>
                <c:ptCount val="5"/>
                <c:pt idx="0">
                  <c:v>7.5</c:v>
                </c:pt>
                <c:pt idx="1">
                  <c:v>9.3000000000000007</c:v>
                </c:pt>
                <c:pt idx="2">
                  <c:v>10.3</c:v>
                </c:pt>
                <c:pt idx="3">
                  <c:v>12.4</c:v>
                </c:pt>
                <c:pt idx="4">
                  <c:v>11.7</c:v>
                </c:pt>
              </c:numCache>
            </c:numRef>
          </c:val>
        </c:ser>
        <c:ser>
          <c:idx val="1"/>
          <c:order val="1"/>
          <c:tx>
            <c:strRef>
              <c:f>Tabelle1!$A$4</c:f>
              <c:strCache>
                <c:ptCount val="1"/>
                <c:pt idx="0">
                  <c:v>      Bioéthanol (en litres à 15 °C)</c:v>
                </c:pt>
              </c:strCache>
            </c:strRef>
          </c:tx>
          <c:spPr>
            <a:ln w="50800"/>
          </c:spPr>
          <c:cat>
            <c:numRef>
              <c:f>Tabelle1!$B$2:$F$2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Tabelle1!$B$4:$F$4</c:f>
              <c:numCache>
                <c:formatCode>0.0</c:formatCode>
                <c:ptCount val="5"/>
                <c:pt idx="0">
                  <c:v>1.5</c:v>
                </c:pt>
                <c:pt idx="1">
                  <c:v>2.6</c:v>
                </c:pt>
                <c:pt idx="2">
                  <c:v>4</c:v>
                </c:pt>
                <c:pt idx="3">
                  <c:v>4.5999999999999996</c:v>
                </c:pt>
                <c:pt idx="4">
                  <c:v>4</c:v>
                </c:pt>
              </c:numCache>
            </c:numRef>
          </c:val>
        </c:ser>
        <c:ser>
          <c:idx val="2"/>
          <c:order val="2"/>
          <c:tx>
            <c:strRef>
              <c:f>Tabelle1!$A$5</c:f>
              <c:strCache>
                <c:ptCount val="1"/>
                <c:pt idx="0">
                  <c:v>      Biogaz (en kilogrammes)</c:v>
                </c:pt>
              </c:strCache>
            </c:strRef>
          </c:tx>
          <c:spPr>
            <a:ln w="50800">
              <a:solidFill>
                <a:srgbClr val="ED181E"/>
              </a:solidFill>
            </a:ln>
          </c:spPr>
          <c:marker>
            <c:spPr>
              <a:solidFill>
                <a:srgbClr val="ED181E"/>
              </a:solidFill>
            </c:spPr>
          </c:marker>
          <c:cat>
            <c:numRef>
              <c:f>Tabelle1!$B$2:$F$2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Tabelle1!$B$5:$F$5</c:f>
              <c:numCache>
                <c:formatCode>0.0</c:formatCode>
                <c:ptCount val="5"/>
                <c:pt idx="0">
                  <c:v>3.2</c:v>
                </c:pt>
                <c:pt idx="1">
                  <c:v>3.7</c:v>
                </c:pt>
                <c:pt idx="2">
                  <c:v>5.8</c:v>
                </c:pt>
                <c:pt idx="3">
                  <c:v>5.9</c:v>
                </c:pt>
                <c:pt idx="4">
                  <c:v>6.6</c:v>
                </c:pt>
              </c:numCache>
            </c:numRef>
          </c:val>
        </c:ser>
        <c:marker val="1"/>
        <c:axId val="130602112"/>
        <c:axId val="130604032"/>
      </c:lineChart>
      <c:catAx>
        <c:axId val="130602112"/>
        <c:scaling>
          <c:orientation val="minMax"/>
        </c:scaling>
        <c:axPos val="b"/>
        <c:numFmt formatCode="General" sourceLinked="1"/>
        <c:tickLblPos val="nextTo"/>
        <c:crossAx val="130604032"/>
        <c:crosses val="autoZero"/>
        <c:auto val="1"/>
        <c:lblAlgn val="ctr"/>
        <c:lblOffset val="100"/>
      </c:catAx>
      <c:valAx>
        <c:axId val="130604032"/>
        <c:scaling>
          <c:orientation val="minMax"/>
        </c:scaling>
        <c:axPos val="l"/>
        <c:majorGridlines/>
        <c:numFmt formatCode="0.0" sourceLinked="1"/>
        <c:tickLblPos val="nextTo"/>
        <c:crossAx val="130602112"/>
        <c:crosses val="autoZero"/>
        <c:crossBetween val="between"/>
      </c:valAx>
      <c:spPr>
        <a:blipFill dpi="0" rotWithShape="1">
          <a:blip xmlns:r="http://schemas.openxmlformats.org/officeDocument/2006/relationships" r:embed="rId1">
            <a:alphaModFix amt="12000"/>
          </a:blip>
          <a:srcRect/>
          <a:stretch>
            <a:fillRect/>
          </a:stretch>
        </a:blipFill>
      </c:spPr>
    </c:plotArea>
    <c:legend>
      <c:legendPos val="b"/>
      <c:layout>
        <c:manualLayout>
          <c:xMode val="edge"/>
          <c:yMode val="edge"/>
          <c:x val="0.30923573361026518"/>
          <c:y val="0.84692997041063256"/>
          <c:w val="0.39717271144049554"/>
          <c:h val="0.13047895808137194"/>
        </c:manualLayout>
      </c:layout>
      <c:txPr>
        <a:bodyPr/>
        <a:lstStyle/>
        <a:p>
          <a:pPr>
            <a:defRPr sz="1200"/>
          </a:pPr>
          <a:endParaRPr lang="en-US"/>
        </a:p>
      </c:txPr>
    </c:legend>
    <c:plotVisOnly val="1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9"/>
  <c:chart>
    <c:autoTitleDeleted val="1"/>
    <c:plotArea>
      <c:layout>
        <c:manualLayout>
          <c:layoutTarget val="inner"/>
          <c:xMode val="edge"/>
          <c:yMode val="edge"/>
          <c:x val="7.877124158528935E-2"/>
          <c:y val="3.1407942238267303E-2"/>
          <c:w val="0.90378920233068638"/>
          <c:h val="0.70982631683674924"/>
        </c:manualLayout>
      </c:layout>
      <c:lineChart>
        <c:grouping val="standard"/>
        <c:ser>
          <c:idx val="0"/>
          <c:order val="0"/>
          <c:tx>
            <c:strRef>
              <c:f>Tabelle1!$B$1</c:f>
              <c:strCache>
                <c:ptCount val="1"/>
                <c:pt idx="0">
                  <c:v>Recettes en mio. de CHF</c:v>
                </c:pt>
              </c:strCache>
            </c:strRef>
          </c:tx>
          <c:spPr>
            <a:ln>
              <a:solidFill>
                <a:schemeClr val="accent1">
                  <a:lumMod val="50000"/>
                </a:schemeClr>
              </a:solidFill>
            </a:ln>
          </c:spPr>
          <c:marker>
            <c:symbol val="square"/>
            <c:size val="10"/>
            <c:spPr>
              <a:solidFill>
                <a:schemeClr val="accent1">
                  <a:lumMod val="75000"/>
                </a:schemeClr>
              </a:solidFill>
            </c:spPr>
          </c:marker>
          <c:trendline>
            <c:spPr>
              <a:ln w="50800">
                <a:prstDash val="sysDash"/>
              </a:ln>
            </c:spPr>
            <c:trendlineType val="linear"/>
          </c:trendline>
          <c:cat>
            <c:numRef>
              <c:f>Tabelle1!$A$2:$A$9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219</c:v>
                </c:pt>
                <c:pt idx="1">
                  <c:v>217</c:v>
                </c:pt>
                <c:pt idx="2">
                  <c:v>589</c:v>
                </c:pt>
                <c:pt idx="3">
                  <c:v>498</c:v>
                </c:pt>
                <c:pt idx="4">
                  <c:v>552</c:v>
                </c:pt>
                <c:pt idx="5">
                  <c:v>642</c:v>
                </c:pt>
                <c:pt idx="6">
                  <c:v>800</c:v>
                </c:pt>
                <c:pt idx="7">
                  <c:v>840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Volumes imposés d'huile de chauffage en mio. litres</c:v>
                </c:pt>
              </c:strCache>
            </c:strRef>
          </c:tx>
          <c:spPr>
            <a:ln>
              <a:solidFill>
                <a:srgbClr val="FF5050"/>
              </a:solidFill>
              <a:round/>
            </a:ln>
          </c:spPr>
          <c:marker>
            <c:symbol val="square"/>
            <c:size val="10"/>
            <c:spPr>
              <a:solidFill>
                <a:srgbClr val="ED181E"/>
              </a:solidFill>
              <a:ln>
                <a:solidFill>
                  <a:srgbClr val="FF5050"/>
                </a:solidFill>
              </a:ln>
            </c:spPr>
          </c:marker>
          <c:trendline>
            <c:spPr>
              <a:ln w="50800">
                <a:prstDash val="sysDash"/>
              </a:ln>
            </c:spPr>
            <c:trendlineType val="linear"/>
          </c:trendline>
          <c:cat>
            <c:numRef>
              <c:f>Tabelle1!$A$2:$A$9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Tabelle1!$C$2:$C$9</c:f>
              <c:numCache>
                <c:formatCode>_ * #,##0_ ;_ * \-#,##0_ ;_ * "-"??_ ;_ @_ </c:formatCode>
                <c:ptCount val="8"/>
                <c:pt idx="0">
                  <c:v>4793</c:v>
                </c:pt>
                <c:pt idx="1">
                  <c:v>5364</c:v>
                </c:pt>
                <c:pt idx="2">
                  <c:v>4105</c:v>
                </c:pt>
                <c:pt idx="3">
                  <c:v>3720</c:v>
                </c:pt>
                <c:pt idx="4">
                  <c:v>4016</c:v>
                </c:pt>
                <c:pt idx="5">
                  <c:v>4672</c:v>
                </c:pt>
                <c:pt idx="6">
                  <c:v>3692</c:v>
                </c:pt>
                <c:pt idx="7">
                  <c:v>3655.1428571428587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Volumes imposés de gaz naturel en mio. kg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square"/>
            <c:size val="10"/>
            <c:spPr>
              <a:solidFill>
                <a:srgbClr val="009900"/>
              </a:solidFill>
              <a:ln>
                <a:solidFill>
                  <a:srgbClr val="92D050"/>
                </a:solidFill>
              </a:ln>
            </c:spPr>
          </c:marker>
          <c:trendline>
            <c:spPr>
              <a:ln w="50800">
                <a:prstDash val="sysDash"/>
              </a:ln>
            </c:spPr>
            <c:trendlineType val="linear"/>
          </c:trendline>
          <c:cat>
            <c:numRef>
              <c:f>Tabelle1!$A$2:$A$9</c:f>
              <c:numCache>
                <c:formatCode>General</c:formatCode>
                <c:ptCount val="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Tabelle1!$D$2:$D$9</c:f>
              <c:numCache>
                <c:formatCode>_ * #,##0_ ;_ * \-#,##0_ ;_ * "-"??_ ;_ @_ </c:formatCode>
                <c:ptCount val="8"/>
                <c:pt idx="0">
                  <c:v>2330</c:v>
                </c:pt>
                <c:pt idx="1">
                  <c:v>2494</c:v>
                </c:pt>
                <c:pt idx="2">
                  <c:v>2760</c:v>
                </c:pt>
                <c:pt idx="3">
                  <c:v>2492</c:v>
                </c:pt>
                <c:pt idx="4">
                  <c:v>2614</c:v>
                </c:pt>
                <c:pt idx="5">
                  <c:v>2569</c:v>
                </c:pt>
                <c:pt idx="6">
                  <c:v>2671.8666666666672</c:v>
                </c:pt>
                <c:pt idx="7">
                  <c:v>2708.6380952381</c:v>
                </c:pt>
              </c:numCache>
            </c:numRef>
          </c:val>
        </c:ser>
        <c:marker val="1"/>
        <c:axId val="101921920"/>
        <c:axId val="101923456"/>
      </c:lineChart>
      <c:catAx>
        <c:axId val="101921920"/>
        <c:scaling>
          <c:orientation val="minMax"/>
        </c:scaling>
        <c:axPos val="b"/>
        <c:numFmt formatCode="General" sourceLinked="1"/>
        <c:majorTickMark val="none"/>
        <c:tickLblPos val="nextTo"/>
        <c:crossAx val="101923456"/>
        <c:crosses val="autoZero"/>
        <c:auto val="1"/>
        <c:lblAlgn val="ctr"/>
        <c:lblOffset val="100"/>
      </c:catAx>
      <c:valAx>
        <c:axId val="10192345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01921920"/>
        <c:crosses val="autoZero"/>
        <c:crossBetween val="between"/>
      </c:valAx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3.9322141807184914E-2"/>
          <c:y val="0.84667140434160804"/>
          <c:w val="0.92928266249715219"/>
          <c:h val="0.13564247609842994"/>
        </c:manualLayout>
      </c:layout>
    </c:legend>
    <c:plotVisOnly val="1"/>
  </c:chart>
  <c:txPr>
    <a:bodyPr/>
    <a:lstStyle/>
    <a:p>
      <a:pPr>
        <a:defRPr sz="1400"/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0.07372</cdr:x>
      <cdr:y>0.02347</cdr:y>
    </cdr:from>
    <cdr:to>
      <cdr:x>0.18787</cdr:x>
      <cdr:y>0.06859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590550" y="123825"/>
          <a:ext cx="91440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de-CH" b="1" dirty="0" err="1" smtClean="0"/>
            <a:t>CHF</a:t>
          </a:r>
          <a:r>
            <a:rPr lang="de-CH" b="1" dirty="0" smtClean="0"/>
            <a:t> 12</a:t>
          </a:r>
          <a:endParaRPr lang="de-CH" sz="1100" b="1" dirty="0"/>
        </a:p>
      </cdr:txBody>
    </cdr:sp>
  </cdr:relSizeAnchor>
  <cdr:relSizeAnchor xmlns:cdr="http://schemas.openxmlformats.org/drawingml/2006/chartDrawing">
    <cdr:from>
      <cdr:x>0.29727</cdr:x>
      <cdr:y>0.02166</cdr:y>
    </cdr:from>
    <cdr:to>
      <cdr:x>0.41141</cdr:x>
      <cdr:y>0.06679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2381250" y="114300"/>
          <a:ext cx="91440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de-CH" b="1" dirty="0" err="1" smtClean="0"/>
            <a:t>CHF</a:t>
          </a:r>
          <a:r>
            <a:rPr lang="de-CH" b="1" dirty="0" smtClean="0"/>
            <a:t> 36</a:t>
          </a:r>
          <a:endParaRPr lang="de-CH" sz="1100" b="1" dirty="0"/>
        </a:p>
      </cdr:txBody>
    </cdr:sp>
  </cdr:relSizeAnchor>
  <cdr:relSizeAnchor xmlns:cdr="http://schemas.openxmlformats.org/drawingml/2006/chartDrawing">
    <cdr:from>
      <cdr:x>0.75862</cdr:x>
      <cdr:y>0.02166</cdr:y>
    </cdr:from>
    <cdr:to>
      <cdr:x>0.87277</cdr:x>
      <cdr:y>0.06679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6076950" y="114300"/>
          <a:ext cx="91440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de-CH" b="1" dirty="0" err="1" smtClean="0"/>
            <a:t>CHF</a:t>
          </a:r>
          <a:r>
            <a:rPr lang="de-CH" b="1" dirty="0" smtClean="0"/>
            <a:t> 60</a:t>
          </a:r>
          <a:endParaRPr lang="de-CH" sz="11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9984"/>
            <a:ext cx="2946400" cy="4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379984"/>
            <a:ext cx="2946400" cy="4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F54B13EC-107D-445F-860C-12EECE7A8D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41363"/>
            <a:ext cx="4937125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89993"/>
            <a:ext cx="4984750" cy="444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Mastertextformat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984"/>
            <a:ext cx="2946400" cy="4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79984"/>
            <a:ext cx="2946400" cy="4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8CC0500B-2AAF-4CA3-976D-283398851ADD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4799DA-BFF5-47A5-95B1-E7B7ADAAA01D}" type="slidenum">
              <a:rPr lang="de-CH"/>
              <a:pPr/>
              <a:t>1</a:t>
            </a:fld>
            <a:endParaRPr lang="de-CH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1363"/>
            <a:ext cx="4937125" cy="370205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51275" y="9379984"/>
            <a:ext cx="2946400" cy="4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C77CB81-9E65-45EF-B4C2-67DED0883693}" type="slidenum">
              <a:rPr lang="de-CH" sz="1200">
                <a:latin typeface="Times" pitchFamily="18" charset="0"/>
              </a:rPr>
              <a:pPr algn="r" eaLnBrk="0" hangingPunct="0"/>
              <a:t>20</a:t>
            </a:fld>
            <a:endParaRPr lang="de-CH" sz="1200">
              <a:latin typeface="Times" pitchFamily="18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1363"/>
            <a:ext cx="4937125" cy="370205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89993"/>
            <a:ext cx="4987925" cy="4443649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3851275" y="9379984"/>
            <a:ext cx="2946400" cy="49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7C52D3D-8402-45C8-9470-8EB77E209FEE}" type="slidenum">
              <a:rPr lang="de-CH" sz="1200">
                <a:latin typeface="Times" pitchFamily="18" charset="0"/>
              </a:rPr>
              <a:pPr algn="r" eaLnBrk="0" hangingPunct="0"/>
              <a:t>21</a:t>
            </a:fld>
            <a:endParaRPr lang="de-CH" sz="1200">
              <a:latin typeface="Times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1363"/>
            <a:ext cx="4937125" cy="37020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89993"/>
            <a:ext cx="4987925" cy="4443649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6563" y="917575"/>
            <a:ext cx="2381250" cy="1787525"/>
          </a:xfrm>
        </p:spPr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C5C1590-FE09-44C2-9898-1577D299827B}" type="datetime1">
              <a:rPr lang="de-CH" smtClean="0"/>
              <a:pPr>
                <a:defRPr/>
              </a:pPr>
              <a:t>27.06.2014</a:t>
            </a:fld>
            <a:endParaRPr lang="fr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E2143B94-1D19-4D92-873E-53FD61B92381}" type="slidenum">
              <a:rPr lang="de-CH" smtClean="0"/>
              <a:pPr>
                <a:defRPr/>
              </a:pPr>
              <a:t>25</a:t>
            </a:fld>
            <a:endParaRPr lang="de-CH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24003" y="9326740"/>
            <a:ext cx="2952542" cy="466812"/>
          </a:xfrm>
        </p:spPr>
        <p:txBody>
          <a:bodyPr/>
          <a:lstStyle/>
          <a:p>
            <a:pPr>
              <a:defRPr/>
            </a:pPr>
            <a:r>
              <a:rPr lang="de-CH" smtClean="0"/>
              <a:t>ZSO C LBA</a:t>
            </a:r>
            <a:endParaRPr lang="de-CH" dirty="0"/>
          </a:p>
        </p:txBody>
      </p:sp>
      <p:sp>
        <p:nvSpPr>
          <p:cNvPr id="6" name="Notizenplatzhalter 5"/>
          <p:cNvSpPr>
            <a:spLocks noGrp="1"/>
          </p:cNvSpPr>
          <p:nvPr>
            <p:ph type="body" sz="quarter" idx="14"/>
          </p:nvPr>
        </p:nvSpPr>
        <p:spPr>
          <a:xfrm>
            <a:off x="324003" y="2934105"/>
            <a:ext cx="6121084" cy="6940146"/>
          </a:xfrm>
        </p:spPr>
        <p:txBody>
          <a:bodyPr/>
          <a:lstStyle/>
          <a:p>
            <a:endParaRPr lang="de-CH" dirty="0" smtClean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pPr>
              <a:defRPr/>
            </a:pPr>
            <a:r>
              <a:rPr lang="fr-CH" smtClean="0"/>
              <a:t>TLG A, 03.04.2014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xmlns="" val="2077179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41363"/>
            <a:ext cx="4937125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A6A65-F5DC-4C66-9BC6-4B9AA2B3F890}" type="slidenum">
              <a:rPr lang="de-CH" smtClean="0"/>
              <a:pPr/>
              <a:t>12</a:t>
            </a:fld>
            <a:endParaRPr lang="de-C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41363"/>
            <a:ext cx="4937125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de-CH" dirty="0" smtClean="0">
              <a:sym typeface="Wingdings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A6A65-F5DC-4C66-9BC6-4B9AA2B3F890}" type="slidenum">
              <a:rPr lang="de-CH" smtClean="0"/>
              <a:pPr/>
              <a:t>13</a:t>
            </a:fld>
            <a:endParaRPr lang="de-C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41363"/>
            <a:ext cx="4937125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CH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A6A65-F5DC-4C66-9BC6-4B9AA2B3F890}" type="slidenum">
              <a:rPr lang="de-CH" smtClean="0"/>
              <a:pPr/>
              <a:t>14</a:t>
            </a:fld>
            <a:endParaRPr lang="de-C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41363"/>
            <a:ext cx="4937125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A6A65-F5DC-4C66-9BC6-4B9AA2B3F890}" type="slidenum">
              <a:rPr lang="de-CH" smtClean="0"/>
              <a:pPr/>
              <a:t>15</a:t>
            </a:fld>
            <a:endParaRPr lang="de-C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41363"/>
            <a:ext cx="4937125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A6A65-F5DC-4C66-9BC6-4B9AA2B3F890}" type="slidenum">
              <a:rPr lang="de-CH" smtClean="0"/>
              <a:pPr/>
              <a:t>16</a:t>
            </a:fld>
            <a:endParaRPr lang="de-C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41363"/>
            <a:ext cx="4937125" cy="3702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A6A65-F5DC-4C66-9BC6-4B9AA2B3F890}" type="slidenum">
              <a:rPr lang="de-CH" smtClean="0"/>
              <a:pPr/>
              <a:t>17</a:t>
            </a:fld>
            <a:endParaRPr lang="de-C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629F93-7EEA-4450-96D2-BDD1E7525CB3}" type="slidenum">
              <a:rPr lang="de-CH" smtClean="0"/>
              <a:pPr/>
              <a:t>18</a:t>
            </a:fld>
            <a:endParaRPr lang="de-CH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1363"/>
            <a:ext cx="4937125" cy="370205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221F57-3759-48D7-B661-3CE2A7550271}" type="slidenum">
              <a:rPr lang="de-CH" smtClean="0"/>
              <a:pPr/>
              <a:t>19</a:t>
            </a:fld>
            <a:endParaRPr lang="de-CH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1363"/>
            <a:ext cx="4937125" cy="370205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689993"/>
            <a:ext cx="4987925" cy="4443649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4572000" y="387350"/>
            <a:ext cx="2808288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105000"/>
              </a:lnSpc>
              <a:spcBef>
                <a:spcPct val="50000"/>
              </a:spcBef>
              <a:defRPr/>
            </a:pPr>
            <a:r>
              <a:rPr lang="de-CH" sz="800" dirty="0"/>
              <a:t> </a:t>
            </a:r>
            <a:r>
              <a:rPr lang="fr-FR" sz="800" dirty="0"/>
              <a:t>Département fédéral des finances DFF</a:t>
            </a:r>
            <a:br>
              <a:rPr lang="fr-FR" sz="800" dirty="0"/>
            </a:br>
            <a:r>
              <a:rPr lang="fr-FR" sz="800" dirty="0"/>
              <a:t> </a:t>
            </a:r>
            <a:r>
              <a:rPr lang="fr-FR" sz="800" b="1" dirty="0"/>
              <a:t>Administration fédérale des douanes AFD</a:t>
            </a:r>
          </a:p>
          <a:p>
            <a:pPr eaLnBrk="0" hangingPunct="0">
              <a:lnSpc>
                <a:spcPct val="105000"/>
              </a:lnSpc>
              <a:spcBef>
                <a:spcPct val="50000"/>
              </a:spcBef>
              <a:defRPr/>
            </a:pPr>
            <a:r>
              <a:rPr lang="fr-FR" sz="800" b="1" dirty="0"/>
              <a:t>	</a:t>
            </a:r>
            <a:endParaRPr lang="fr-FR" sz="800" dirty="0"/>
          </a:p>
        </p:txBody>
      </p:sp>
      <p:pic>
        <p:nvPicPr>
          <p:cNvPr id="5" name="Picture 37" descr="Logo_CMYK_p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100" y="387350"/>
            <a:ext cx="19970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1525" y="881063"/>
            <a:ext cx="45624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6988" y="2320925"/>
            <a:ext cx="7429500" cy="2773363"/>
          </a:xfrm>
        </p:spPr>
        <p:txBody>
          <a:bodyPr/>
          <a:lstStyle>
            <a:lvl1pPr>
              <a:defRPr sz="5200"/>
            </a:lvl1pPr>
          </a:lstStyle>
          <a:p>
            <a:r>
              <a:rPr lang="en-GB"/>
              <a:t>Hier steht der Name der Präsentation geschrieben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5299075"/>
            <a:ext cx="7429500" cy="1055688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GB"/>
              <a:t>Datum der Präsentation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1338" y="323850"/>
            <a:ext cx="1866900" cy="5903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5875" y="323850"/>
            <a:ext cx="5453063" cy="5903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988" y="323850"/>
            <a:ext cx="7461250" cy="989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85875" y="1449388"/>
            <a:ext cx="3659188" cy="4778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7463" y="1449388"/>
            <a:ext cx="3660775" cy="4778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61733-F160-4FD8-A5DA-F40D2D21FEA1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4DCB-2278-414C-8154-EABCBB87D24C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4E64F-8D03-49A1-9474-E3E17F981E5D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6A8B1-6927-44D4-8F30-9DB9FD81323C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69833-F7EC-424D-83D6-D1C3BE0E7B9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D5970-5CAE-42BC-9CCB-079B0465E55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D6AD6-2783-485B-887A-2D665B5F5798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E223D-6012-402F-87E1-D861A480D8A2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D919A-F62F-44D8-B90C-D93C617817D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9DAA7-8604-4625-95F5-621EDC04AE2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ABBC0-88FA-48E7-BD45-0A3E7414995D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35C56-60BA-4096-B310-80B6AF0C61C1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AAE1E-D748-4187-8130-477573D772D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3B410-23B7-460B-8C81-CE1D669261A2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BBDE7-7BDB-4CA0-B1B1-EC0C1635B0B0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52001-6B43-440C-8E09-CB7FEB65D80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955C6-47D1-4B9D-9968-49BFB8755D99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168FA-9DB5-42FF-8BD6-0C9B7D463E8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6E75C-73BB-47C5-B04E-2673FF007EC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0FC89-EEE9-49E8-9A31-9B79DDB2342C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12DC2-A721-4E16-8D3A-4EF3623DB75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E3CE4-2E46-4904-BB88-7424A6C69915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E23AE-5D10-468F-8F0E-CEAD0A65E3D2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31890-04EE-47FB-9AC2-031817A5E125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EC9CF-7815-4AD1-8B91-268D9B5DBA4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9044E-61DC-43CC-B6B8-8D211EA9390B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45ABD-FF91-4004-9396-7D053279879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5875" y="1449388"/>
            <a:ext cx="3659188" cy="477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7463" y="1449388"/>
            <a:ext cx="3660775" cy="4778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C66A2-A1D4-4A1C-8B00-DACAC8A67DA2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4DB83-832A-4109-8803-3DDD77555F58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EB338-1C12-49F9-9E90-E662693743FC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1AF8A-123C-4E51-969E-855D9F3B9DC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E70A-B7D4-420D-B365-AC3A8748796D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5EB77-0C80-4E83-AECA-F469A815AB87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AF70F-67F1-43C5-87E7-DD8C4EF6E8F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FDDA2-08EF-49C4-8ED3-60310BD3E125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33736-6BEF-4C8C-A42F-A83BBFC29098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5C57-8F2A-4894-A0FE-9D0DDC93FF68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A18AA-773E-473D-8C7D-9A52FAA1CFE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7E0B3-1334-4EF9-B3BB-A463072871A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C6CBA-E196-4F33-BDE9-12A5F4D4F258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E1404-1E5D-4D3F-A5E5-9C8F5CFBE6C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B276C-0994-4574-B6DE-50073D8BFD9C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7FD13-1A21-4D76-90E0-48E725AEE723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0F57A-938B-4098-9301-54BD8449E5EF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1222375" y="6296025"/>
            <a:ext cx="3816350" cy="501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fr-FR" sz="1200" dirty="0">
                <a:solidFill>
                  <a:srgbClr val="000066"/>
                </a:solidFill>
              </a:rPr>
              <a:t>Département fédéral des finances DFF</a:t>
            </a:r>
            <a:br>
              <a:rPr lang="fr-FR" sz="1200" dirty="0">
                <a:solidFill>
                  <a:srgbClr val="000066"/>
                </a:solidFill>
              </a:rPr>
            </a:br>
            <a:r>
              <a:rPr lang="fr-FR" sz="1200" dirty="0">
                <a:solidFill>
                  <a:srgbClr val="000066"/>
                </a:solidFill>
              </a:rPr>
              <a:t>Administration fédérale des douanes AFD</a:t>
            </a:r>
          </a:p>
        </p:txBody>
      </p:sp>
      <p:sp>
        <p:nvSpPr>
          <p:cNvPr id="1049" name="Text Box 25"/>
          <p:cNvSpPr txBox="1">
            <a:spLocks noChangeArrowheads="1"/>
          </p:cNvSpPr>
          <p:nvPr/>
        </p:nvSpPr>
        <p:spPr bwMode="auto">
          <a:xfrm>
            <a:off x="533400" y="3048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CA" sz="2400"/>
          </a:p>
        </p:txBody>
      </p:sp>
      <p:sp>
        <p:nvSpPr>
          <p:cNvPr id="1028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1296988" y="323850"/>
            <a:ext cx="746125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Der Titel kann einzeilig sein</a:t>
            </a:r>
          </a:p>
        </p:txBody>
      </p:sp>
      <p:sp>
        <p:nvSpPr>
          <p:cNvPr id="1029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85875" y="1449388"/>
            <a:ext cx="7472363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Um den Fliesstext übersichtlich zu halten, sollten Abschnitte</a:t>
            </a:r>
          </a:p>
          <a:p>
            <a:pPr lvl="0"/>
            <a:r>
              <a:rPr lang="en-GB" smtClean="0"/>
              <a:t>gemacht werden. Diese werden zur besseren Lesbarkeit</a:t>
            </a:r>
          </a:p>
          <a:p>
            <a:pPr lvl="0"/>
            <a:r>
              <a:rPr lang="en-GB" smtClean="0"/>
              <a:t>jeweils mit eine Blindzeile getrennt.</a:t>
            </a:r>
            <a:br>
              <a:rPr lang="en-GB" smtClean="0"/>
            </a:br>
            <a:endParaRPr lang="en-GB" smtClean="0"/>
          </a:p>
          <a:p>
            <a:pPr lvl="0"/>
            <a:r>
              <a:rPr lang="en-GB" smtClean="0"/>
              <a:t>Klicken Sie, um die Formate des Vorlagentextes zu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057" name="Text Box 33"/>
          <p:cNvSpPr txBox="1">
            <a:spLocks noChangeArrowheads="1"/>
          </p:cNvSpPr>
          <p:nvPr/>
        </p:nvSpPr>
        <p:spPr bwMode="auto">
          <a:xfrm>
            <a:off x="8420100" y="6596063"/>
            <a:ext cx="36195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0" hangingPunct="0">
              <a:lnSpc>
                <a:spcPct val="105000"/>
              </a:lnSpc>
              <a:spcBef>
                <a:spcPct val="50000"/>
              </a:spcBef>
              <a:defRPr/>
            </a:pPr>
            <a:fld id="{A5D0F42D-C274-466D-A108-9CC47424049C}" type="slidenum">
              <a:rPr lang="de-CH" sz="900"/>
              <a:pPr algn="r" eaLnBrk="0" hangingPunct="0">
                <a:lnSpc>
                  <a:spcPct val="105000"/>
                </a:lnSpc>
                <a:spcBef>
                  <a:spcPct val="50000"/>
                </a:spcBef>
                <a:defRPr/>
              </a:pPr>
              <a:t>‹#›</a:t>
            </a:fld>
            <a:r>
              <a:rPr lang="de-CH" sz="900"/>
              <a:t> </a:t>
            </a:r>
          </a:p>
        </p:txBody>
      </p:sp>
      <p:sp>
        <p:nvSpPr>
          <p:cNvPr id="1064" name="Line 40"/>
          <p:cNvSpPr>
            <a:spLocks noChangeShapeType="1"/>
          </p:cNvSpPr>
          <p:nvPr/>
        </p:nvSpPr>
        <p:spPr bwMode="auto">
          <a:xfrm flipH="1">
            <a:off x="1285875" y="6323013"/>
            <a:ext cx="74961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de-DE"/>
          </a:p>
        </p:txBody>
      </p:sp>
      <p:pic>
        <p:nvPicPr>
          <p:cNvPr id="1032" name="Picture 43" descr="Logo_col_wappen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0363" y="390525"/>
            <a:ext cx="266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8" name="Rectangle 4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14950" y="6491288"/>
            <a:ext cx="2968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" tIns="10800" rIns="18000" bIns="11880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900"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Textmasterformate durch Klicken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2F99B2B8-9EE9-456B-BE31-57EA2B0DE4C4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Textmasterformate durch Klicken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ACDC4B75-CD1B-49E5-A1F3-CDC6C17E8FB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Textmasterformate durch Klicken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AB8C38C5-1412-4003-8E86-E7EBF8C825A6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Titelmasterformat durch Klicken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Textmasterformate durch Klicken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B1460FC2-9D6F-4097-B9BE-63CBFC6E8CB9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frm=1&amp;source=images&amp;cd=&amp;cad=rja&amp;uact=8&amp;docid=AF7HK9XyyqrZLM&amp;tbnid=IATl-NggczRv6M:&amp;ved=0CAUQjRw&amp;url=http://www.gasvergleich-online.org/umweltschutz.php&amp;ei=qBtqU7q3GcPB7Ab1w4DoAg&amp;bvm=bv.66111022,d.bGQ&amp;psig=AFQjCNHIhX8GUz32LN4OaQQJ9NwcaCCCPQ&amp;ust=139954913436686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hyperlink" Target="http://www.google.ch/url?sa=i&amp;rct=j&amp;q=&amp;esrc=s&amp;frm=1&amp;source=images&amp;cd=&amp;cad=rja&amp;uact=8&amp;docid=4Hxtfvo3FF9iaM&amp;tbnid=zf47OZDDCm5taM:&amp;ved=0CAUQjRw&amp;url=http://mpoverello.com/gallery/wco-council-session-2012/&amp;ei=BxxqU4anLMGI7AbcjYDQDA&amp;bvm=bv.66111022,d.bGQ&amp;psig=AFQjCNGKAsQaoVvRnjYc0Sv-YoaIo43kQw&amp;ust=1399549305497563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30.jpeg"/><Relationship Id="rId4" Type="http://schemas.openxmlformats.org/officeDocument/2006/relationships/hyperlink" Target="https://www.google.ch/url?sa=i&amp;rct=j&amp;q=&amp;esrc=s&amp;frm=1&amp;source=images&amp;cd=&amp;cad=rja&amp;uact=8&amp;docid=R_KL0QwqMrPzuM&amp;tbnid=0OjKRTzNJxIAcM:&amp;ved=0CAUQjRw&amp;url=https://www.flickr.com/photos/27108337@N03/6937330772/&amp;ei=_2xrU_vyJ8iJ7AaS2YHgBA&amp;psig=AFQjCNE4mR_WRPfZys6m7GiugE4XGl1BRw&amp;ust=1399635479645839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frm=1&amp;source=images&amp;cd=&amp;cad=rja&amp;uact=8&amp;docid=xmtoIXa-jlFXpM&amp;tbnid=5B7QUYbP0hdhlM:&amp;ved=0CAUQjRw&amp;url=http://bernetblog.ch/2009/04/28/web-tipp-mit-routerank-co2-vernunftig-reisen/&amp;ei=DCZzU8mnMejm7AawsoCoBg&amp;bvm=bv.66699033,d.ZGU&amp;psig=AFQjCNGD4YcoaM-nAxtlChykS8k2jUxmSg&amp;ust=140014160956497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h/url?sa=i&amp;rct=j&amp;q=&amp;esrc=s&amp;frm=1&amp;source=images&amp;cd=&amp;cad=rja&amp;uact=8&amp;docid=ZQigcykCgtRvrM&amp;tbnid=yOdNHuVNlBP1pM:&amp;ved=0CAUQjRw&amp;url=http://www.trennungshilfe24.de/zusammenarbeit.html&amp;ei=i7x0U-PLJMW4O5GegegE&amp;bvm=bv.66699033,d.bGQ&amp;psig=AFQjCNFTjQLai7Dk7nkfZN0a3cRETvblaQ&amp;ust=1400245664851638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hyperlink" Target="http://www.google.ch/url?sa=i&amp;source=images&amp;cd=&amp;cad=rja&amp;uact=8&amp;docid=FoBXoKKbe8GZeM&amp;tbnid=G4-DAgzYxjZTYM&amp;ved=0CAgQjRw&amp;url=http://www.colourbox.de/bild/viele-munzen-in-spalte-isoliert-auf-weisem-hintergrund-bild-1495177&amp;ei=n710U7isN6fD7AaWiYD4Bg&amp;psig=AFQjCNF_hx-fGv3UQyJm4tzqD6tFAGdvhA&amp;ust=1400246047973217" TargetMode="Externa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hyperlink" Target="http://www.google.ch/url?sa=i&amp;rct=j&amp;q=&amp;esrc=s&amp;frm=1&amp;source=images&amp;cd=&amp;cad=rja&amp;uact=8&amp;docid=v18mzrkPa8xKUM&amp;tbnid=LDruG2X4MYOXWM:&amp;ved=0CAUQjRw&amp;url=http://spanien-immobilienrecht.com/category/umweltrecht/&amp;ei=C3ZrU-7rNdKf7gb29oDgBw&amp;psig=AFQjCNHKxVrQrFnhpobiKwcPGSZcx9TbmQ&amp;ust=1399637842101238" TargetMode="External"/><Relationship Id="rId7" Type="http://schemas.openxmlformats.org/officeDocument/2006/relationships/image" Target="../media/image6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h/url?sa=i&amp;rct=j&amp;q=&amp;esrc=s&amp;frm=1&amp;source=images&amp;cd=&amp;cad=rja&amp;uact=8&amp;docid=rrxAEfRDE6AITM&amp;tbnid=ZYjvVUO2MhT6fM:&amp;ved=0CAUQjRw&amp;url=http://www.handelsblatt.com/politik/deutschland/luftverkehrssteuer-kabinett-befasst-sich-noch-nicht-mit-umstrittener-abgabe/6802192.html&amp;ei=wHZrU8vXGc3W7QbYwIC4DQ&amp;psig=AFQjCNHOhvy-La5xZU9rX2eOj4-88py08A&amp;ust=1399638042662392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5" Type="http://schemas.openxmlformats.org/officeDocument/2006/relationships/image" Target="../media/image64.png"/><Relationship Id="rId4" Type="http://schemas.microsoft.com/office/2007/relationships/media" Target="../media/media1.wm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google.ch/url?sa=i&amp;rct=j&amp;q=&amp;esrc=s&amp;frm=1&amp;source=images&amp;cd=&amp;cad=rja&amp;uact=8&amp;docid=bFYmTemWuZMbHM&amp;tbnid=jaAmbn8Bdq6jYM:&amp;ved=0CAUQjRw&amp;url=http://www.thestar.com/news/canada/2013/04/22/us_proposes_border_crossing_fee_for_travellers_from_canada.html&amp;ei=0IJsU66yK8r-PMOtgQg&amp;bvm=bv.66330100,d.d2k&amp;psig=AFQjCNHStTgntJdThq7qK2TIfgXglp2ceg&amp;ust=1399706660819881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clubderautofreien.ch/media/seiten/tipps/auau-autos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://www.igmetall-nrw.de/uploads/pics/2011_07_25_Strasse__Himmel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220;bersetzte%20Pr&#228;sentationen%20und%20Factsheets\Air_Traffic_World.wmv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jpeg"/><Relationship Id="rId3" Type="http://schemas.openxmlformats.org/officeDocument/2006/relationships/image" Target="../media/image18.jpeg"/><Relationship Id="rId7" Type="http://schemas.openxmlformats.org/officeDocument/2006/relationships/hyperlink" Target="http://www.google.ch/url?sa=i&amp;rct=j&amp;q=&amp;esrc=s&amp;frm=1&amp;source=images&amp;cd=&amp;cad=rja&amp;uact=8&amp;docid=6xmN4sBPEsO1dM&amp;tbnid=K_si6p8ats0hxM:&amp;ved=0CAUQjRw&amp;url=http://www.blick.ch/news/wirtschaft/flughafen-jagt-schnaeppchen-schmuggler-id161052.html&amp;ei=n3BrU_qMLuqI7AaZ64CYCg&amp;bvm=bv.66330100,d.d2k&amp;psig=AFQjCNE1Yel1TPESsg9ViDfSWPtHwK9iFw&amp;ust=1399636485601154" TargetMode="External"/><Relationship Id="rId12" Type="http://schemas.openxmlformats.org/officeDocument/2006/relationships/image" Target="../media/image24.jpeg"/><Relationship Id="rId2" Type="http://schemas.openxmlformats.org/officeDocument/2006/relationships/image" Target="../media/image17.pn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hyperlink" Target="http://www.google.ch/url?sa=i&amp;rct=j&amp;q=&amp;esrc=s&amp;frm=1&amp;source=images&amp;cd=&amp;cad=rja&amp;uact=8&amp;docid=Ok8BE5hg5axHkM&amp;tbnid=8548wm8K1Mp1nM:&amp;ved=0CAUQjRw&amp;url=http://www.omikron-jena.de/stellen/&amp;ei=r3FrU8GrLYGv7Abs-IHYCw&amp;bvm=bv.66330100,d.d2k&amp;psig=AFQjCNFidxdrB-eITGJ7trV9f1AhbBm3Kg&amp;ust=1399636739592564" TargetMode="External"/><Relationship Id="rId5" Type="http://schemas.openxmlformats.org/officeDocument/2006/relationships/image" Target="../media/image20.jpeg"/><Relationship Id="rId15" Type="http://schemas.openxmlformats.org/officeDocument/2006/relationships/image" Target="../media/image27.jpeg"/><Relationship Id="rId10" Type="http://schemas.openxmlformats.org/officeDocument/2006/relationships/image" Target="../media/image23.jpeg"/><Relationship Id="rId4" Type="http://schemas.openxmlformats.org/officeDocument/2006/relationships/image" Target="../media/image19.jpeg"/><Relationship Id="rId9" Type="http://schemas.openxmlformats.org/officeDocument/2006/relationships/hyperlink" Target="http://www.google.ch/url?sa=i&amp;rct=j&amp;q=&amp;esrc=s&amp;frm=1&amp;source=images&amp;cd=&amp;cad=rja&amp;uact=8&amp;docid=FRHwlXtHAJyfXM&amp;tbnid=4EJh8KanAeon_M:&amp;ved=0CAUQjRw&amp;url=http://www.fu-berlin.de/sites/brazil/ueberfub/index.html&amp;ei=CnFrU9LUFcGV7AacwoH4BA&amp;bvm=bv.66330100,d.d2k&amp;psig=AFQjCNF6pZ2GPtXvNH3tN2ffcTHOGTmLOg&amp;ust=1399636601795563" TargetMode="External"/><Relationship Id="rId1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6988" y="1721224"/>
            <a:ext cx="7429500" cy="3373064"/>
          </a:xfrm>
        </p:spPr>
        <p:txBody>
          <a:bodyPr/>
          <a:lstStyle/>
          <a:p>
            <a:r>
              <a:rPr lang="fr-FR" dirty="0" smtClean="0"/>
              <a:t>Taxes environnementales</a:t>
            </a:r>
            <a:endParaRPr lang="fr-CH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5388725"/>
            <a:ext cx="7429500" cy="1055688"/>
          </a:xfrm>
        </p:spPr>
        <p:txBody>
          <a:bodyPr/>
          <a:lstStyle/>
          <a:p>
            <a:r>
              <a:rPr lang="fr-CH" sz="2400" b="1" dirty="0" smtClean="0"/>
              <a:t>Robert Lüssi, vice-directeur AFD</a:t>
            </a:r>
          </a:p>
          <a:p>
            <a:r>
              <a:rPr lang="fr-CH" b="1" dirty="0" smtClean="0"/>
              <a:t>WCO Revenue </a:t>
            </a:r>
            <a:r>
              <a:rPr lang="fr-CH" b="1" dirty="0" err="1" smtClean="0"/>
              <a:t>Conference</a:t>
            </a:r>
            <a:r>
              <a:rPr lang="fr-CH" b="1" dirty="0" smtClean="0"/>
              <a:t> 2014</a:t>
            </a:r>
            <a:endParaRPr lang="fr-CH" b="1" dirty="0"/>
          </a:p>
        </p:txBody>
      </p:sp>
      <p:sp>
        <p:nvSpPr>
          <p:cNvPr id="71682" name="AutoShape 2" descr="data:image/jpeg;base64,/9j/4AAQSkZJRgABAQAAAQABAAD/2wCEAAkGBhQSEBUTEhQVFRQVFxcXGBgVFBUVEhQVFxQVFxQXFxQXHCYeGBojGRQUHy8gJCcpLCwsFR4xNTAqNSYrLCkBCQoKDgwOGg8PGiweHyQqKSwtKSwsLCksKSwsKSksLCkpLCksKSwsKSwsLCkpLCwsKSwpLCkpLCkpLCwsLCkpLP/AABEIAMsA+AMBIgACEQEDEQH/xAAcAAACAgMBAQAAAAAAAAAAAAAABQQGAgMHAQj/xAA/EAABAwIEAwUGAwYFBQEAAAABAAIRAwQFEiExBkFRImFxgZEHEzKhscFS4fAjQmJygtEUJDPC8RVjkqKyU//EABsBAAIDAQEBAAAAAAAAAAAAAAAEAgMFAQYH/8QAKREAAgIBBAEDBAMBAQAAAAAAAAECAxEEEiExBRMiQRQyUWEGcaGBQv/aAAwDAQACEQMRAD8A7ihCEAC8K9QgCj4tQyXLuhOYecLfS2U/im0+GoOWhS2jskrViRp0PdA3ZVhUbCypu5IeZEqBaRC3dL72tppumL3x0n6pVdHXXRcOCd1LtTKjX7SfJS674Mhaa5liCXyJWjVZAr0thy9e2CVxIl8nVfZwf8mP5nK1qoezN82h7nn7K3p+H2oyLfvYJRxK+KMdSE3Ve4rqaMHfK7Lo5WvchNS2K3HcFFrSnde09XeqUZpJm+dO9Y+K9c5ekqJ1kavCgVkwrt0Sm8qxIUWCF91W1S59dbLlyVXNWFBkyBjb5KvnscwqG1K5GpOUfdc+xB+aIXcOB8L9xZUm8yMx8SmKFl5E9Q8LBYEIQnBIEIQgAQhCABCEIAhYvQzUXDulVKjV0V3qtkEKlChDyOQJ+qWvXTHdLLtG9iC4CUNk7eq1VuzuqMDbZpuHjp+u5KrwT1U2vcx+ajueHDQ69CuYOZK9Wdqs2iWFbL6jB6KI2rG66TREr0yFrcpL+0e5aSzRcA6V7MD/AJZ4/jP0CuapHsvf+xqDo8H1arsnq/tRlXfez1Vnic/tG+CsyrGP61gOgRPoKl7iNRfA8lhQE6/8r1tPTbRZMMcksPmQBXglZtBWL2SuYO5NFZJb0d/yTqq0Jfc0Z6lQaOplZvEhu60FWu9tj09FV8Utx5qGCWQ4ds/f3lKnyLgT4DVfQdNkAAbAQuPeyXD81255/cb8yuxhOUxwjOvlmR6hCFeUAhCEACEIQALyV6vCUAaL25DGFx5fVVZrS4yeqlYnfe9flb8IOnf1Kzo0oHelpvc8D1Udkcs0kx3KLcjdTblmmqVOeACoYLMifEXQCdkmZe6wfXp/dOMZeMk+SrJdqoNE49DurWzNh24+nIjqEsqN1IW22upGXYj4T06haq7pM7a6joe7uQdTMKLdDG62C3IC12o7R6hNW0dEEs4HHs2vstapSP7zZHi38ifRdIXKcIsLhlwyrTo1HBp17JAIO+p8SulVcTYwS+Wj+IRHmdE3UnjBn6jG7KJhKqd2/PWce+NEwvuJqWWGPbJ/ib/dK6N7T2zN89ETT6CjGctm4W4jms6dCCto11G3yQ0c+qqxjsbzwYkQJXnu57gtwHVD+4IwQyRHUOgQ63Ea6KSGhDmI2huFNW2adAFWMYwUGdI6K7VKIUW6tpGqhKJ1MpHCWLOsbrt/6b+y49OhXZ6VQOAI1B1C5ZimCyJTfhPi33QbQrfCNGv6dxU6544ZRdXnlF/QsGPBEgyCs0yKghCEACEIQB4l+MXWVkDd2ngOZ/XVSrq5DGyfIcyeiQ1Xlzs7tz6DuVc5YRbXDLyyPb0lMJgKNUqLCrXlsBUDzWTJ9xB11SLEa0GOR271JqX/ACjUaeXVKcWrfs+8GR4dFzsMci3EK8hJipV3cSFAfUhcwSNrXQVPbbPrGWN2HbJIaxo6uedB9VBrVaNBrat4XhrhNOiyPf1m/i1/0qf8R1PLqkeM+0S4rxTotZb0GmWUqbQSOUueRLnwd1q6Hw+p1nNcePyxO/VKHEeWO8VxOlazmeKlSNGgPa1xmPiIGnfoktT2pXgcTQNOgIgZKTXEDxqZtSlDK86mm17zu6oXv+UgesqOLEk7d+0AemwXsPH+Eo00G9Qsv8vr/hlPUWPmTNlxxZevJz3dwZ3mtUj0BgJZXuHvPbe538zi7/6THEsIfRcGugyJBaZYR3OGh1TDAq1IMI9wH1Whzi5zuzlAn4YOvgnNTbpadP69UFJfrBTK57crki4fRu6jZZ8O2ZzWbdznCfRe3GB3R+JwPdnb6wN0/wASx3NRIphwqECA1plg55jEDnt1CiYNb1sgeabJcCc7y4vdrAB18PReHs19jjK5RhHD4XyK/UWYcuEIadze2zpZUr0yObKj4+RhWrh/21XNEhty1twzmdKdYf1AZXeY81hd2Tngh2UaCCM05pM69N/VLq+D0zJIJOuriSfX7pdeUptji2Cz+hiryGFyzs3DnHFrfCaD+3uabhlqt/p5jvEhPXVV82vsfdkGmX0yDILHkEEbGRzV+4Q9qJBFG+Pc2vECeQqgaf1jzA3SrnXLmBrUayFnD4OpDuW2kodCrI0MztHTqt9J8LmR5xybajeSj12aLfm+S1uOqGiKFlanIMhV67sgSco05qyXp1yjc/RRLm2LRoIH0VLRakR+HuJn2xDKsupcvxM/JdBtrlr2hzSCDsQuZXjecLbgnEBtHwSTScdR+HvCshZjhlNtOeUdNQtVvXa9oc0yCJBHRCZEjavCvVpu6mVjj0B+iA7E97Wz1dNm6Dz3K1Vm/JarN0lb3vjfdLN5H4rHBCe7mUou7ktOYajmE0vKmhVPxbEC3RQbGEsm65xEZw4ddVAxmrljv+iVuuo7RO2v5KNeX5f2nchp4IRFmVe5AGqrl9xE5jx7vKS0/vNDmzy7J0d56LdeYo0PGYnLPTNt3SJ9Uho0MztNp+69b4DxUdRJ23L2rr9mdqtRt9kSTdXNW6rOq1nOfUeQXOO5gQBGwAAAA6Jth+AE8k14e4ezRIV+wvA2ZeyWmJBggwQYPz0XqdTrq9MvTrWEvgz1FvsoYwHKNlErtdTa5rXZWvEOgCXDmM0SB3AroGK2gaCk1jeWjQ9tfJm+IZ2kjKAQSDETPLfpKytV5HbQ7Jx3r8FOol6cM4yQMBw7/FW4bVf+zpuj3baTGCYmc4k6iZI101Tg0qNANa33bATDRLQXHTzPRJcXxapVHusOY/Ic2d9OmWgk6AAuGmm5hVpvCVy1tRxoH4DBLgMkHMT1OgPReO+h+sUpWXelFviGeTGdPrPNk9q+Il0Zf03vexrhnboRznn489lhVb+ui5tVvyWy92d0ANJBzNgyO3I0AndNxxg/3LGiA9uhlpdmaAIdJnXqqdV/G9RBJ1PcjtnjpLGx5/sfXt7TY8Mc4Bx2Bme6ekzzUT3rXyWnMAYJExPSVCFraVne8qVu24yQXBsE8vLxj6ItcDDXZ6VV2SdhDhA3E7JKejpqjiTkpftcZO+nXBctp/s9uaCUXVtKn8RUHZA+dG6lpMB2ojbxRbPFWmHgBvIiZGg9R5qEK2qlannnH9DFLcYKaY24F47daubb3BmgdGOJ1ozyn/8AP6eG3Xra9BC+fbu0Vp4H4rc3/L1HatHYPVo3b3wNu7wV0J7keg0Wr3+yR2QXMjRajW1KS2WJgqTWuwBJ5qxs1VE2Ua81C7Qx+iVlVzOmf+B3pdh1YuYXD95xA8Af+U2oAns7RqTz8VWWNYEmIUYZr1SG5foQrNirFVr3moMC4ezDHS9r7dx1p6t/l2+X3Qqp7OKjv+qNy7Fj838ob/fKhM1ybiZtySkdpS3iB8W7u+B6kJklHE3+jHVw+6sl0Vw+5CmzOqlVm81Ettx4KdVGiW+DQfYjxCtCpeOVR4q6XzNyqDxGe0YUCxMT3NeSANioeJXUCOi8D9Z6fn+SSYpdSYT+i0z1F8al8sqssUYtkR9QvdJ8lZOHcNzEKv2dOSr/AMMUQIX1a1LTadVw44MHO6WWdA4ZwoNaNE+u8jASA0GIkATAkgacgXE+ZSeyvw1qWYzjuhErxMqrLrcsYykhbjuJy8tBaSSAGjV89Inf021U/BsAbTYH1G9tw7WbXyjaNl5wtYU4NxDDUeXCQBmGpkSNQTz7k3rkk7aDkICwPM+ReHpq+Eu/2YGu1G72o0vAHKJ1gD5qPdNa9pY6C0ggjqDyK31oJgqO5g7p1iOX6+68bKTznJhSk88FPxf2fW7xNMmkdZOrmnoNT16KMPZ3RFFrXOIqicz2zBJkgZT0EfNXGs+BMeA+5UWs4nffQrYr83rYwVfqPA5DWWpYbOf3PAGTMRW0EkHKZgSTIB+idYbQYygymx2YN+IiNXEy7/hOq3T9BUy4Bs7qRAoViJkwAZ1PdEz4FNvWX+Qi67JZa5X7HPUnfHa3z2hlf0mhpL4y7nNt+ShMosDB7sDKdezGo69/5JzXtw4FrgC0iCOWqrZwutQDvduDmAjKw6uPXlDeenelKYKcXHdh/j4O1RU48PDMbuildwwtIewwWmQe8fr5qUOIGOOVzXNMweYB23kfoLy6ZvzH61Vzpsoa3rA3XvqabLjw/judjXTqYkdDzCc4jif7MmdguY4Jee7qFvI6j6H5K21rvMzyTL5R67TWqcVIu3D8uo0miJyAuP4Z1PnqrLTphg+/NIuFaOWiwbkNbr1MBWCpAGqjjCLJS5FGIOBCp+MPDWk8yrLitwBsuf4zdlzo+X0VTAvnsfw2XV7g91Jp/wDZ/wDsHkhXHgvBTa2dKkfijM/+d+pHloPJCdgsIzZvMmx4kvEVbVje8uPpATl7oEnlqqzUr+8eXHnt4clyx4WCyiOZZNVqZJ7lOeNFBcQH6GZHLxU9myoQ0xLiVPQrnuPPbJAMldKxFkqrYrhzS0jKD5BRXZPtHJbi+yl4PIkJVGYZpEknSe0Ijcd/2TPi3BXUahcNWOPof7KTY8HvfRD2vbOXNl1kmJgeq3/DamnT3qy2W0ytdcq0oyeCBh+6uOE3eUBUy30Kb293AX0q6KujlcoQiy6VMagbpBiOMkyPmCY+YGseI1CV1sQ0S24upS1WiSeSTkdX4buCy1ZlM5hm5xr0nWEydiLua5nwjxX7lxp1XH3R20nI7r3BX83LS3NmbB1BkQQdoPNfFf5BoNVpNZPespttNdHj9bVfXY+XhkoXmu4C1i8EzoTy1+aU3uM0aWlSoxviZcf6RqvW3DXMD2mWuEtjYrD9K6KUpRePyJ7LorLQwqYi2Tz+Q9BuoX+K17/LfVRHvWovU1uYyt8kSqj/AM0lx2wbcUy2O0NWnoVNc5air6rJ1yU12i+uU4SUs9CrAr0spFlYhppnL2jGkaCTvsl+M8WNALaIzEj4zIA8Bz8U6u8FpVXB1RpJiNCQD6frVUXGyz3zhSADBoI7tCfMyvVeJp0+uvcpJ57a+DY0bruk5Lv/ABC9zk5wy5L2EOMlv0SUrfY3ORx6EEfLT5r0nkdKratqXXRq2Q3xwbKl7+1kbA7/AFVttrjPTAneFQn6HwVp4eeXFjRrLhp5hefvoVaSRpaX2rajtmBGKYA6BS7u5Ma7KBhdAtYC469ByWvEKpIP1WdJmlFCjGLqZVbwmh729oMn4qrBP9QP2UrF7nUxt+uaSUqjmvD2GC1wcD0IMgqqPZGzrCPpdqEu4dxgXVtTrj99uo/C4aOHkQULQXKMrGDdi9TLReR0j1IH3VcpUG1AMxIjoSD6hP8AHT+wd5f/AEEht3AKizsd0/2swq2jaUFs67yS7l3rD/qBCn3NsXsgGDuPFVirVcCWuEEaQqmX5GzrrMNVCuWA6BaKLp3KzoPOaN1xMml8lU4jwcPaQRoUjwK7NN3uz+7oPDkujXlnnZ39FznH7Y0qoeNIMHwKhdXuhgzPKaZail/lEjizBzVpsfSZLwYOUDM4OGnjB+pVLNQjQ6EfUbrpOFXWZoXuK4LSr0yHtDTvmbDXSB15j9d63PBfyh6KK0uoTks8P5R4+jW+i/Tn+TmL660vqLF51WslfWoWKUVJfJtnpKyNYxEmBsJ0C1ryVRbGuz70n/YYMi5OuFKjzc0xndlEkjNpABJEHTWISKVnQrFrg5pIIMgjcLL1+mhdRKuMVnDxwE4botHVHlYEqLhGIe+otefiOjumYaH7HzUotXw+2qVM3XLtPB5lx2ScX8Gqo+ASdgCT4DdYWl02q0ObMHqIJWF08hzebXEtdoDuOz5Si+qFlNxaBIaY6CAuqCklH5b7JSgpJR+X8iXiHiP3c06fxRBPJvcO9UxxWdR8kk81rK+p+M8dXoqUo9vtnotPRGmO2JiViVkVgVfcNIwcr/7M7DM8vOwgD7rn712H2Z2eWg0/i1XlvIPkf0qzIvLdAlOK3gAKaXpyNnuVHxjEDqFi2PBp4F2J3eaQNNVCLIA1OusLwuzLKrOyrRWdZ9jtYm1qsOzaun9TGkj1180I9jYH+Eqnma2vdFNkIT9f2ozbPuZeL+295Tcz8QI8+XzVKbVLSWuEEEg+IV9SPHcD95+0Z8cajk8f3UbIZRZTZsZDtroLDEsPFUdHDZ32PclVrcQ6DprGqdNq6BL5+B3GeUU69DqZLSII/UpvgRDKfvNy7qpd/YitM7jZKrag6mcpOgJ06arsVhk/0Nrlk9sCCqZxjhwfTLgN/qrqx3ZVX42uQ0Fo5b+Qhdmzu1P2lL4bu9I6KRxdfuZauymMxDSe4gkx6R5pRgQfJhjjJnQSo/FNzXe0Mdb1GNDs0kEzAgagQNzz5qvx2kc9bCUl7Uzw0vH2fVbtvtyViV5KxlEr7LG5Ne008HsrwleEryVyVgYPZXoWMrIFV7jpf+FrRzLcZj8XaA6A6fafRNilfDOJ+9oAaZmQ0+H7p+SbOXxHys5/WWeosPJ5TVTkrpKX5NJUVjSPeZ/hJJE7ZSBP3Ul3VU7iu/f7z3cw0AGBzkc/7Kzxmlnq7lXHgY0kHbLahPTtTUflaCdeXRabqjle5szBieqeYBU93Rq1Z5AR37/dV975JJX0im+bulV/5gks/lnoISbk18IwKwcsisqNu57g1okruomkssZiskciSu6cBt/y9P8AlC5thvBztHP+Wy6NwW3Ix1M/unTwK8lq7o2S4NTTVuPZY8dMU57lzrEaToDidHbLo2LftKWUbwqTxBShjW9Fnz7Hl0IaAgLJzpWsbK58D8BuunCrWBbQHkasfut/h6n01UFFyfAtOSiXT2T4Y6lYl7tPfPLxP4AA1p88pPhCFc6VMNAAEAaADYAbABCeSwsGdJ5eTNeFeoUjhXeIsDzTVpjtD4gP3h1HelNlXzQJV3IVexrhvNNSh2am+XZrz/td3qmdeeUM1XbeGQW1V7Vt2v39eaSHFYJa8FrwYIIgg+C30MWHUKjoe3Jm67quoCYJ6RqJ71TbjDK15U2IZOrjpKursSzBaqV2JjZcxklCW01YdgLKLA1rR48ys7ixHRb6mIgHQrXUx1kawrE8dB2VDiPgmlWaSWBr+TmwHfLQ+a5RjGEvtqmV+3J3I/n3LvFxetcJnfZc/wCM7dtSm4cxJHcVp6LyNunmlnKF79MpxbRzmULW1yzle5quU45RiNYPV6vEK9SIlg4RxQUqpa7apAnoQdFd31FyproKcv4trQAMo06f3XiPO+Ds1d6up+ezJ1ugd81OBacXxJtKmXHfUNHMmPsuf1q5ecziSTzO6zu759Uy9xJ+ijytLxHiloINz5k/8HNLplRHHyZZzETp05J3g/BVzcgOazKw7Of2Qe8CJKdezrg8XDvf1RNNroa3k9w3JHQfM+C6hd0/d8ojl0VGv8l6UnClc/LNvT6Tet0jmdv7LiP9Wr/4Nj5uTax4To0B2CT1JMk+OicX2IAbFKqt/wBF527WW2/czQjp4x6RPZlA6rXRuvdvzN8COoSutdrBjz6pTcWZSLq3EmubIOiQcQMntDUJQ26dTPZdp05LoXCHBL67G1rzRhhzaUQXDkX8wO5TUXMqnaooScAcAm5cK9cRQB7IOhqkf7O/nsF2GlSDQAAAAIAGgA6AL2nSDQAAAAIAAgADYLNNQioozZycnlghCFMiCEIQALyF6hAC/FcDo3AiqwE8nDR48HDVU3EPZ09rXGjWzRJaxw7R7swMT5LoS8IUXFMkpNdHCxidRhILXaaIq406R8Q66GV0XifhUuqe+otBJ+Ng3J/EOp6hV6hbskgt1GhBEEHnIS0o4HYTyisVMXPWfGQobMUOYGC7XYSfkr6MPpndo9FvoWlNg7LQPJRwMxZV/wDqj3sE0Xjxbr5Qq7idlVfIax+s7iI9V011RoWDgxwgESpYLU8cYOJXXAVRrczZnoY1VZewtJa4QQYIO67tibYC5jxdhwcTUaNRv3hbWh8lOuShLoz9RpFjdEqyJWAcsl6uNyayjJweyvZWMrKmwuIA3JAHidkSuSWQSyzfZ2NSs7JSY57jyaJ9eisFP2c3cS4MZ3Odr8gV1jhDhqna0QxoGYgF7o7T3RrJ6dAssXe1kyV5jU+Yscmq+jWp0UcZkKOD3/4W2ZTfAeydtQSXEg+hWONYs6od/mlN7eB2xkbJXWoE7OdH8xWBOxzeWPY2LCN1Z0HeVrYSVGNNzT8U+KkgGJ09FDCKpTbAgymGDYPUuawo0oLiCdTo0AaknkEsZRc4gakkgADck7AALtPs+4R/wdEuqAe+qau55G/usn5nv8FOENzFrLMIw4W9nlG2IfUitV01I7DD/C08+8/JW8BAXqbSSE22+wQhC6cBCEIAEIQgAQhCABCEIA8ISvE+HKVfVwh/4mmHd08j5pqhcaydTx0UPEeHbijJYPfN7tHj+n+yRVsVc09prmkbhzSPqusQtNzaMqNLXtDgRBDgCD6qt1Iuje0cbvMWJHZKk4TdU8mbNmfzJJ08lN4s4FdRcalHMaXdqac8jzI71TamGPmcx8QY+iq27WNxu3If4ne826/VU/FCHSNydI/upZwifief/IreMCDRuorvIxGWVgqT8DphwLpDeYaY+sqdS4QoPEtqPHiGmPQBMLq1iQltDNTGjvUJ+rW2RWExG/S8+031OCKMANqVM2g2aQT4KyYV7MqVNrXul7xBk6NBGuwS3huu59Vpd0JHjp+a6JSxcNpwYRbrLZcbiyjTJctckO4xXJo7Q+iQYnfF6xx/EcxgCUgFYzpJHQk6eaz3yNylt6Ntd2umiGuCweATznv/ALp1g3CFzctzUmS2YzEhrfU7+S5tz0UysWORPUEqVh2GVa7xSpML3HkOQ6k7Ad5V/wAJ9kuxuKv9NIf73fYK94VgtG3ZkosDBzjUu7y46lWRqfyKzv8AwVzg/wBn7LWKtWH1+X4Kf8o5n+L0hXABEL1MpJdCrbfLBCELpwEIQgAQhCABCEIAEIQgAQhCABCEIAEIQgDwhVzHODKVaSyKT+oHZPi3T1CsiFxrPZ1Nro5Xc+z+8DuyKbo2cHwD4tcAVKdwVdVG9pjGOH/cBB9AulIUfTRarpI41e+zq8DS/I10bNa8FxHUD9FQMH9nV1XfDqbqTebnjKPJp1JXdF4o+msk/qpnzviGCVrOtkeC1zdjyI5EHYgqx8L8P3N7mMhtMaZ3SJPQRM/Zdcu8Pp1QBUY14H4mgx4TsttCkGtDWgNaNAAAAB3AI2cknqZY4OQ4twJd05ilnH4qZz/+uhSm24PunOytt6vi5hYPMugLvKEekir1pHO8A9lbWkPunZjv7tnw+Dn7nyV/oUGsaGtAa0CAAIAHgtqFOMVHorlJy7PIXqEKREEIQgAQhCABCEIAEIQgD//Z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14300" y="-1189038"/>
            <a:ext cx="3028950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71684" name="Picture 4" descr="Umweltschut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9327" y="3406592"/>
            <a:ext cx="2067327" cy="1690268"/>
          </a:xfrm>
          <a:prstGeom prst="rect">
            <a:avLst/>
          </a:prstGeom>
          <a:noFill/>
        </p:spPr>
      </p:pic>
      <p:pic>
        <p:nvPicPr>
          <p:cNvPr id="71686" name="Picture 6" descr="https://encrypted-tbn3.gstatic.com/images?q=tbn:ANd9GcSqGblDOFeLYMRfaafO5zk2vWypa54RRmWYQqT3ZU4zNRJMNQ3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9540" y="3387601"/>
            <a:ext cx="1988440" cy="1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 des droits de douane aux recettes de la Confédération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5327650" y="6491288"/>
            <a:ext cx="2968625" cy="366712"/>
          </a:xfrm>
        </p:spPr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grpSp>
        <p:nvGrpSpPr>
          <p:cNvPr id="3" name="Gruppieren 11"/>
          <p:cNvGrpSpPr/>
          <p:nvPr/>
        </p:nvGrpSpPr>
        <p:grpSpPr>
          <a:xfrm>
            <a:off x="1371601" y="1488141"/>
            <a:ext cx="7539317" cy="2178424"/>
            <a:chOff x="1371601" y="1488141"/>
            <a:chExt cx="7539317" cy="2178424"/>
          </a:xfrm>
        </p:grpSpPr>
        <p:pic>
          <p:nvPicPr>
            <p:cNvPr id="1026" name="Picture 2" descr="http://www.liechtenstein.li/typo3temp/pics/7be7dfc14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1601" y="1488141"/>
              <a:ext cx="3917575" cy="2178424"/>
            </a:xfrm>
            <a:prstGeom prst="rect">
              <a:avLst/>
            </a:prstGeom>
            <a:noFill/>
          </p:spPr>
        </p:pic>
        <p:sp>
          <p:nvSpPr>
            <p:cNvPr id="8" name="Textfeld 7"/>
            <p:cNvSpPr txBox="1"/>
            <p:nvPr/>
          </p:nvSpPr>
          <p:spPr>
            <a:xfrm>
              <a:off x="1497106" y="1586752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3600" b="1" dirty="0" smtClean="0">
                  <a:solidFill>
                    <a:srgbClr val="FF0000"/>
                  </a:solidFill>
                </a:rPr>
                <a:t>1914</a:t>
              </a:r>
              <a:endParaRPr lang="de-CH" sz="3600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10" name="Diagramm 9"/>
            <p:cNvGraphicFramePr/>
            <p:nvPr/>
          </p:nvGraphicFramePr>
          <p:xfrm>
            <a:off x="5567082" y="1524002"/>
            <a:ext cx="3343836" cy="21335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5" name="Gruppieren 12"/>
          <p:cNvGrpSpPr/>
          <p:nvPr/>
        </p:nvGrpSpPr>
        <p:grpSpPr>
          <a:xfrm>
            <a:off x="1380566" y="3845859"/>
            <a:ext cx="7619999" cy="2196353"/>
            <a:chOff x="1380566" y="3845859"/>
            <a:chExt cx="7619999" cy="2196353"/>
          </a:xfrm>
        </p:grpSpPr>
        <p:pic>
          <p:nvPicPr>
            <p:cNvPr id="1030" name="Picture 6" descr="https://c2.staticflickr.com/6/5114/6937330772_71842c9022_z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0566" y="3845859"/>
              <a:ext cx="3944469" cy="2178422"/>
            </a:xfrm>
            <a:prstGeom prst="rect">
              <a:avLst/>
            </a:prstGeom>
            <a:noFill/>
          </p:spPr>
        </p:pic>
        <p:sp>
          <p:nvSpPr>
            <p:cNvPr id="9" name="Textfeld 8"/>
            <p:cNvSpPr txBox="1"/>
            <p:nvPr/>
          </p:nvSpPr>
          <p:spPr>
            <a:xfrm>
              <a:off x="4007223" y="3935506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3600" b="1" dirty="0" smtClean="0">
                  <a:solidFill>
                    <a:srgbClr val="FF0000"/>
                  </a:solidFill>
                </a:rPr>
                <a:t>2014</a:t>
              </a:r>
              <a:endParaRPr lang="de-CH" sz="3600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11" name="Diagramm 10"/>
            <p:cNvGraphicFramePr/>
            <p:nvPr/>
          </p:nvGraphicFramePr>
          <p:xfrm>
            <a:off x="5656729" y="3908614"/>
            <a:ext cx="3343836" cy="21335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Impôts et taxes d'incitation actuels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grpSp>
        <p:nvGrpSpPr>
          <p:cNvPr id="3" name="Gruppieren 19"/>
          <p:cNvGrpSpPr/>
          <p:nvPr/>
        </p:nvGrpSpPr>
        <p:grpSpPr>
          <a:xfrm>
            <a:off x="1281954" y="985931"/>
            <a:ext cx="7563234" cy="5208681"/>
            <a:chOff x="1281954" y="985931"/>
            <a:chExt cx="7563234" cy="5208681"/>
          </a:xfrm>
        </p:grpSpPr>
        <p:pic>
          <p:nvPicPr>
            <p:cNvPr id="7" name="Picture 14" descr="http://media8.news.ch/news/680/279568-Vignett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84145" y="1837764"/>
              <a:ext cx="1209286" cy="719395"/>
            </a:xfrm>
            <a:prstGeom prst="rect">
              <a:avLst/>
            </a:prstGeom>
            <a:noFill/>
          </p:spPr>
        </p:pic>
        <p:pic>
          <p:nvPicPr>
            <p:cNvPr id="11" name="Picture 20" descr="http://bilder1.n-tv.de/img/incoming/origs7784376/0272731415-w1000-h960/tabaksteu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2649" y="4679577"/>
              <a:ext cx="2044794" cy="1490504"/>
            </a:xfrm>
            <a:prstGeom prst="rect">
              <a:avLst/>
            </a:prstGeom>
            <a:noFill/>
          </p:spPr>
        </p:pic>
        <p:pic>
          <p:nvPicPr>
            <p:cNvPr id="12" name="il_fi" descr="http://www.allen-york.com/files/img5/carbon-tax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76565" y="2716304"/>
              <a:ext cx="1326778" cy="762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2" descr="http://www.swissinfo.ch/media/cms/images/keystone/2004/12/keyimg20041221_5419474_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37293" y="4863412"/>
              <a:ext cx="1807895" cy="1296969"/>
            </a:xfrm>
            <a:prstGeom prst="rect">
              <a:avLst/>
            </a:prstGeom>
            <a:noFill/>
          </p:spPr>
        </p:pic>
        <p:pic>
          <p:nvPicPr>
            <p:cNvPr id="18" name="Picture 10" descr="\\bfs2\home$\wstocker\My Pictures\Picture9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90744" y="1676400"/>
              <a:ext cx="568797" cy="439269"/>
            </a:xfrm>
            <a:prstGeom prst="rect">
              <a:avLst/>
            </a:prstGeom>
            <a:noFill/>
          </p:spPr>
        </p:pic>
        <p:pic>
          <p:nvPicPr>
            <p:cNvPr id="3074" name="Picture 2" descr="http://www.htr.ch/images_htr/40553_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76492" y="998920"/>
              <a:ext cx="1189720" cy="605762"/>
            </a:xfrm>
            <a:prstGeom prst="rect">
              <a:avLst/>
            </a:prstGeom>
            <a:noFill/>
          </p:spPr>
        </p:pic>
        <p:pic>
          <p:nvPicPr>
            <p:cNvPr id="3076" name="Picture 4" descr="Brauerbund sagt Nein zu Steuererhöhungen bei Bier - 20 Euro Kastenpreis?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13928" y="2198415"/>
              <a:ext cx="566551" cy="370534"/>
            </a:xfrm>
            <a:prstGeom prst="rect">
              <a:avLst/>
            </a:prstGeom>
            <a:noFill/>
          </p:spPr>
        </p:pic>
        <p:pic>
          <p:nvPicPr>
            <p:cNvPr id="3078" name="Picture 6" descr="https://encrypted-tbn3.gstatic.com/images?q=tbn:ANd9GcQ1WT-oG0ZP8btkP2Iho7ri_mJk7wWFOJgrHS9242Yj_qJBapMt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46895" y="985931"/>
              <a:ext cx="1156448" cy="769564"/>
            </a:xfrm>
            <a:prstGeom prst="rect">
              <a:avLst/>
            </a:prstGeom>
            <a:noFill/>
          </p:spPr>
        </p:pic>
        <p:pic>
          <p:nvPicPr>
            <p:cNvPr id="3080" name="Picture 8" descr="http://static.a-z.ch/__ip/clbbzcl3-QXE3bdLlVOD9d5VnoE/1ee8ad4f498330947b955fbfe3375788b43ec77f/remote.adjust.rotate=0&amp;remote.size.w=640&amp;remote.size.h=480&amp;local.crop.h=366&amp;local.crop.w=640&amp;local.crop.x=0&amp;local.crop.y=34,assetRelationTeaser-verylarge/schweiz/oekonomen-fuer-reform-der-sozialversicherungen-und-mehrwertsteuer-1182672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290918" y="1030940"/>
              <a:ext cx="4347864" cy="2929479"/>
            </a:xfrm>
            <a:prstGeom prst="rect">
              <a:avLst/>
            </a:prstGeom>
            <a:noFill/>
          </p:spPr>
        </p:pic>
        <p:pic>
          <p:nvPicPr>
            <p:cNvPr id="3082" name="Picture 10" descr="https://encrypted-tbn1.gstatic.com/images?q=tbn:ANd9GcQCZgRYc3BktQiR_dwcozF2VNY3jLUJIdPJqVtvlnLMDvkWWb4b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281954" y="4133371"/>
              <a:ext cx="3097492" cy="2061241"/>
            </a:xfrm>
            <a:prstGeom prst="rect">
              <a:avLst/>
            </a:prstGeom>
            <a:noFill/>
          </p:spPr>
        </p:pic>
        <p:pic>
          <p:nvPicPr>
            <p:cNvPr id="3084" name="Picture 12" descr="https://encrypted-tbn1.gstatic.com/images?q=tbn:ANd9GcRGuUXw9jITdGIV4z4vpsR7GJPaHz2RqMkMnf-BrmVdzCS0IAw_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192683" y="3653989"/>
              <a:ext cx="1619623" cy="1077786"/>
            </a:xfrm>
            <a:prstGeom prst="rect">
              <a:avLst/>
            </a:prstGeom>
            <a:noFill/>
          </p:spPr>
        </p:pic>
      </p:grpSp>
      <p:grpSp>
        <p:nvGrpSpPr>
          <p:cNvPr id="5" name="Gruppieren 20"/>
          <p:cNvGrpSpPr/>
          <p:nvPr/>
        </p:nvGrpSpPr>
        <p:grpSpPr>
          <a:xfrm>
            <a:off x="1281953" y="1685365"/>
            <a:ext cx="7566212" cy="4518211"/>
            <a:chOff x="1281953" y="1685365"/>
            <a:chExt cx="7566212" cy="4518211"/>
          </a:xfrm>
        </p:grpSpPr>
        <p:sp>
          <p:nvSpPr>
            <p:cNvPr id="15" name="Rechteck 14"/>
            <p:cNvSpPr/>
            <p:nvPr/>
          </p:nvSpPr>
          <p:spPr bwMode="auto">
            <a:xfrm>
              <a:off x="7440706" y="2707341"/>
              <a:ext cx="1344706" cy="779930"/>
            </a:xfrm>
            <a:prstGeom prst="rect">
              <a:avLst/>
            </a:prstGeom>
            <a:noFill/>
            <a:ln w="762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1281953" y="4150658"/>
              <a:ext cx="3110753" cy="2052918"/>
            </a:xfrm>
            <a:prstGeom prst="rect">
              <a:avLst/>
            </a:prstGeom>
            <a:noFill/>
            <a:ln w="762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6257364" y="1685365"/>
              <a:ext cx="618565" cy="448235"/>
            </a:xfrm>
            <a:prstGeom prst="rect">
              <a:avLst/>
            </a:prstGeom>
            <a:noFill/>
            <a:ln w="762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7028329" y="4840941"/>
              <a:ext cx="1819836" cy="1326776"/>
            </a:xfrm>
            <a:prstGeom prst="rect">
              <a:avLst/>
            </a:prstGeom>
            <a:noFill/>
            <a:ln w="762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Impôt</a:t>
            </a:r>
            <a:r>
              <a:rPr lang="de-CH" dirty="0" smtClean="0"/>
              <a:t> </a:t>
            </a:r>
            <a:r>
              <a:rPr lang="de-CH" dirty="0" err="1" smtClean="0"/>
              <a:t>sur</a:t>
            </a:r>
            <a:r>
              <a:rPr lang="de-CH" dirty="0" smtClean="0"/>
              <a:t> les </a:t>
            </a:r>
            <a:r>
              <a:rPr lang="de-CH" dirty="0" err="1" smtClean="0"/>
              <a:t>huiles</a:t>
            </a:r>
            <a:r>
              <a:rPr lang="de-CH" dirty="0" smtClean="0"/>
              <a:t> </a:t>
            </a:r>
            <a:r>
              <a:rPr lang="de-CH" dirty="0" err="1" smtClean="0"/>
              <a:t>minérales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err="1" smtClean="0">
                <a:solidFill>
                  <a:srgbClr val="FF0000"/>
                </a:solidFill>
              </a:rPr>
              <a:t>Biocarburants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pic>
        <p:nvPicPr>
          <p:cNvPr id="6" name="Picture 2" descr="http://bernetblog.ch/wp-content/uploads/2009/04/co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3969" y="2075500"/>
            <a:ext cx="3336974" cy="3016304"/>
          </a:xfrm>
          <a:prstGeom prst="rect">
            <a:avLst/>
          </a:prstGeom>
          <a:noFill/>
        </p:spPr>
      </p:pic>
      <p:pic>
        <p:nvPicPr>
          <p:cNvPr id="89090" name="Picture 2" descr="http://www.milapthaker.com/wp-content/uploads/2012/12/Fotolia_20229136_M.jpg"/>
          <p:cNvPicPr>
            <a:picLocks noChangeAspect="1" noChangeArrowheads="1"/>
          </p:cNvPicPr>
          <p:nvPr/>
        </p:nvPicPr>
        <p:blipFill>
          <a:blip r:embed="rId5" cstate="print"/>
          <a:srcRect r="7665"/>
          <a:stretch>
            <a:fillRect/>
          </a:stretch>
        </p:blipFill>
        <p:spPr bwMode="auto">
          <a:xfrm>
            <a:off x="1243093" y="1516540"/>
            <a:ext cx="4437592" cy="3844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Promotion des </a:t>
            </a:r>
            <a:r>
              <a:rPr lang="de-CH" dirty="0" err="1" smtClean="0"/>
              <a:t>biocarburants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1271989" y="1292958"/>
            <a:ext cx="746125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sz="20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Depuis quand cette promotion existe-t-elle?</a:t>
            </a:r>
            <a:endParaRPr kumimoji="0" lang="de-CH" sz="20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8" name="Picture 14" descr="http://www.trennungshilfe24.de/images/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5169" y="3941764"/>
            <a:ext cx="1846425" cy="1846426"/>
          </a:xfrm>
          <a:prstGeom prst="rect">
            <a:avLst/>
          </a:prstGeom>
          <a:noFill/>
        </p:spPr>
      </p:pic>
      <p:pic>
        <p:nvPicPr>
          <p:cNvPr id="1040" name="Picture 16" descr="http://www.colourbox.de/preview/1495177-878374-viele-munzen-in-spalte-isoliert-auf-weisem-hintergrund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1687" y="4889426"/>
            <a:ext cx="548302" cy="758458"/>
          </a:xfrm>
          <a:prstGeom prst="rect">
            <a:avLst/>
          </a:prstGeom>
          <a:noFill/>
        </p:spPr>
      </p:pic>
      <p:sp>
        <p:nvSpPr>
          <p:cNvPr id="19" name="Titel 1"/>
          <p:cNvSpPr txBox="1">
            <a:spLocks/>
          </p:cNvSpPr>
          <p:nvPr/>
        </p:nvSpPr>
        <p:spPr bwMode="auto">
          <a:xfrm>
            <a:off x="1294795" y="3606000"/>
            <a:ext cx="3243251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sz="20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Recettes de l'impôt sur les huiles minérales</a:t>
            </a:r>
            <a:endParaRPr kumimoji="0" lang="de-CH" sz="20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 bwMode="auto">
          <a:xfrm>
            <a:off x="5123793" y="3618894"/>
            <a:ext cx="3749617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fr-FR" sz="20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Pertes fiscales en matière de biocarburants</a:t>
            </a:r>
            <a:endParaRPr kumimoji="0" lang="de-CH" sz="20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itel 1"/>
          <p:cNvSpPr txBox="1">
            <a:spLocks/>
          </p:cNvSpPr>
          <p:nvPr/>
        </p:nvSpPr>
        <p:spPr bwMode="auto">
          <a:xfrm>
            <a:off x="1711318" y="5746576"/>
            <a:ext cx="2936881" cy="45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24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 ~ 4170 </a:t>
            </a:r>
            <a:r>
              <a:rPr lang="de-CH" sz="2400" b="1" kern="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mio</a:t>
            </a:r>
            <a:r>
              <a:rPr lang="de-CH" sz="24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. € </a:t>
            </a:r>
            <a:endParaRPr kumimoji="0" lang="de-CH" sz="2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Titel 1"/>
          <p:cNvSpPr txBox="1">
            <a:spLocks/>
          </p:cNvSpPr>
          <p:nvPr/>
        </p:nvSpPr>
        <p:spPr bwMode="auto">
          <a:xfrm>
            <a:off x="5648854" y="5699923"/>
            <a:ext cx="2642786" cy="45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24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 </a:t>
            </a:r>
            <a:r>
              <a:rPr lang="de-CH" sz="28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~ </a:t>
            </a:r>
            <a:r>
              <a:rPr lang="de-CH" sz="24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15 </a:t>
            </a:r>
            <a:r>
              <a:rPr lang="de-CH" sz="2400" b="1" kern="0" dirty="0" err="1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mio</a:t>
            </a:r>
            <a:r>
              <a:rPr lang="de-CH" sz="2400" b="1" kern="0" dirty="0" smtClean="0">
                <a:solidFill>
                  <a:srgbClr val="000066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. € </a:t>
            </a:r>
            <a:endParaRPr kumimoji="0" lang="de-CH" sz="24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60918" y="1635874"/>
            <a:ext cx="7341539" cy="147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Gerade Verbindung 12"/>
          <p:cNvCxnSpPr/>
          <p:nvPr/>
        </p:nvCxnSpPr>
        <p:spPr bwMode="auto">
          <a:xfrm>
            <a:off x="1278294" y="3489649"/>
            <a:ext cx="733386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hteck 13"/>
          <p:cNvSpPr/>
          <p:nvPr/>
        </p:nvSpPr>
        <p:spPr bwMode="auto">
          <a:xfrm>
            <a:off x="5429250" y="1638300"/>
            <a:ext cx="714375" cy="1619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1628775" y="2952750"/>
            <a:ext cx="2257425" cy="142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5581650" y="1790700"/>
            <a:ext cx="714375" cy="1619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4543425" y="2924175"/>
            <a:ext cx="1495425" cy="2476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6400800" y="2886075"/>
            <a:ext cx="885825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Volumes de biocarburants imposés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sp>
        <p:nvSpPr>
          <p:cNvPr id="8" name="Textfeld 5"/>
          <p:cNvSpPr txBox="1">
            <a:spLocks noChangeArrowheads="1"/>
          </p:cNvSpPr>
          <p:nvPr/>
        </p:nvSpPr>
        <p:spPr bwMode="auto">
          <a:xfrm rot="16200000">
            <a:off x="-657483" y="3075637"/>
            <a:ext cx="279756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CH" sz="1300" b="1" dirty="0" smtClean="0"/>
              <a:t>En </a:t>
            </a:r>
            <a:r>
              <a:rPr lang="de-CH" sz="1300" b="1" dirty="0" err="1" smtClean="0"/>
              <a:t>mio</a:t>
            </a:r>
            <a:r>
              <a:rPr lang="de-CH" sz="1300" b="1" dirty="0"/>
              <a:t>. </a:t>
            </a:r>
            <a:r>
              <a:rPr lang="de-CH" sz="1300" b="1" dirty="0" smtClean="0"/>
              <a:t>l à 15 °C resp. en </a:t>
            </a:r>
            <a:r>
              <a:rPr lang="de-CH" sz="1300" b="1" dirty="0" err="1" smtClean="0"/>
              <a:t>mio</a:t>
            </a:r>
            <a:r>
              <a:rPr lang="de-CH" sz="1300" b="1" dirty="0" smtClean="0"/>
              <a:t>. kg</a:t>
            </a:r>
            <a:endParaRPr lang="de-CH" sz="1300" b="1" dirty="0"/>
          </a:p>
        </p:txBody>
      </p:sp>
      <p:graphicFrame>
        <p:nvGraphicFramePr>
          <p:cNvPr id="10" name="Diagramm 9"/>
          <p:cNvGraphicFramePr/>
          <p:nvPr/>
        </p:nvGraphicFramePr>
        <p:xfrm>
          <a:off x="895740" y="1362269"/>
          <a:ext cx="7399174" cy="4721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988" y="323850"/>
            <a:ext cx="7461250" cy="581025"/>
          </a:xfrm>
        </p:spPr>
        <p:txBody>
          <a:bodyPr/>
          <a:lstStyle/>
          <a:p>
            <a:r>
              <a:rPr lang="fr-FR" dirty="0" smtClean="0"/>
              <a:t>Taxe sur le CO</a:t>
            </a:r>
            <a:r>
              <a:rPr lang="fr-FR" baseline="-25000" dirty="0" smtClean="0"/>
              <a:t>2</a:t>
            </a:r>
            <a:r>
              <a:rPr lang="de-CH" dirty="0" smtClean="0"/>
              <a:t/>
            </a:r>
            <a:br>
              <a:rPr lang="de-CH" dirty="0" smtClean="0"/>
            </a:b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pic>
        <p:nvPicPr>
          <p:cNvPr id="7" name="Picture 4" descr="http://www.earthtimes.org/newsimage/co2-release-fast-environment-cope-geologists_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63" y="1263690"/>
            <a:ext cx="7391338" cy="4927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Evolution du taux de taxe sur le CO</a:t>
            </a:r>
            <a:r>
              <a:rPr lang="fr-CH" baseline="-25000" smtClean="0"/>
              <a:t>2</a:t>
            </a:r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948267" y="1196619"/>
          <a:ext cx="7687734" cy="42255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5400"/>
                <a:gridCol w="1783087"/>
                <a:gridCol w="1599371"/>
                <a:gridCol w="1659876"/>
              </a:tblGrid>
              <a:tr h="812803">
                <a:tc>
                  <a:txBody>
                    <a:bodyPr/>
                    <a:lstStyle/>
                    <a:p>
                      <a:r>
                        <a:rPr lang="de-CH" dirty="0" err="1" smtClean="0"/>
                        <a:t>dès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Taxe CO</a:t>
                      </a:r>
                      <a:r>
                        <a:rPr lang="de-CH" baseline="-25000" dirty="0" smtClean="0"/>
                        <a:t>2</a:t>
                      </a:r>
                      <a:r>
                        <a:rPr lang="de-CH" dirty="0" smtClean="0"/>
                        <a:t/>
                      </a:r>
                      <a:br>
                        <a:rPr lang="de-CH" dirty="0" smtClean="0"/>
                      </a:br>
                      <a:r>
                        <a:rPr lang="de-CH" dirty="0" smtClean="0"/>
                        <a:t>par tonne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Eurocent</a:t>
                      </a:r>
                      <a:r>
                        <a:rPr lang="de-CH" baseline="0" dirty="0" smtClean="0"/>
                        <a:t> </a:t>
                      </a:r>
                      <a:r>
                        <a:rPr lang="de-CH" dirty="0" smtClean="0"/>
                        <a:t>par </a:t>
                      </a:r>
                      <a:r>
                        <a:rPr lang="de-CH" dirty="0" err="1" smtClean="0"/>
                        <a:t>litre</a:t>
                      </a:r>
                      <a:r>
                        <a:rPr lang="de-CH" dirty="0" smtClean="0"/>
                        <a:t> </a:t>
                      </a:r>
                      <a:r>
                        <a:rPr lang="de-CH" dirty="0" err="1" smtClean="0"/>
                        <a:t>d‘</a:t>
                      </a:r>
                      <a:r>
                        <a:rPr lang="de-CH" baseline="0" dirty="0" err="1" smtClean="0"/>
                        <a:t>huile</a:t>
                      </a:r>
                      <a:r>
                        <a:rPr lang="de-CH" baseline="0" dirty="0" smtClean="0"/>
                        <a:t> de </a:t>
                      </a:r>
                      <a:r>
                        <a:rPr lang="de-CH" baseline="0" dirty="0" err="1" smtClean="0"/>
                        <a:t>chauffage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/>
                        <a:t>Eurocent</a:t>
                      </a:r>
                      <a:r>
                        <a:rPr lang="de-CH" baseline="0" dirty="0" smtClean="0"/>
                        <a:t> par</a:t>
                      </a:r>
                      <a:r>
                        <a:rPr lang="de-CH" dirty="0" smtClean="0"/>
                        <a:t> kg de</a:t>
                      </a:r>
                      <a:r>
                        <a:rPr lang="de-CH" baseline="0" dirty="0" smtClean="0"/>
                        <a:t> </a:t>
                      </a:r>
                      <a:r>
                        <a:rPr lang="de-CH" baseline="0" dirty="0" err="1" smtClean="0"/>
                        <a:t>gaz</a:t>
                      </a:r>
                      <a:r>
                        <a:rPr lang="de-CH" baseline="0" dirty="0" smtClean="0"/>
                        <a:t> </a:t>
                      </a:r>
                      <a:r>
                        <a:rPr lang="de-CH" baseline="0" dirty="0" err="1" smtClean="0"/>
                        <a:t>naturel</a:t>
                      </a:r>
                      <a:endParaRPr lang="de-CH" dirty="0"/>
                    </a:p>
                  </a:txBody>
                  <a:tcPr/>
                </a:tc>
              </a:tr>
              <a:tr h="473016">
                <a:tc>
                  <a:txBody>
                    <a:bodyPr/>
                    <a:lstStyle/>
                    <a:p>
                      <a:r>
                        <a:rPr lang="de-CH" dirty="0" smtClean="0"/>
                        <a:t>01.01.2008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CHF 12.-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  2,59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2,49</a:t>
                      </a:r>
                      <a:endParaRPr lang="de-CH" dirty="0"/>
                    </a:p>
                  </a:txBody>
                  <a:tcPr/>
                </a:tc>
              </a:tr>
              <a:tr h="473016">
                <a:tc>
                  <a:txBody>
                    <a:bodyPr/>
                    <a:lstStyle/>
                    <a:p>
                      <a:r>
                        <a:rPr lang="de-CH" dirty="0" smtClean="0"/>
                        <a:t>01.01.2010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CHF 36.-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 7,76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7,49</a:t>
                      </a:r>
                      <a:endParaRPr lang="de-CH" dirty="0"/>
                    </a:p>
                  </a:txBody>
                  <a:tcPr/>
                </a:tc>
              </a:tr>
              <a:tr h="473016">
                <a:tc>
                  <a:txBody>
                    <a:bodyPr/>
                    <a:lstStyle/>
                    <a:p>
                      <a:r>
                        <a:rPr lang="de-CH" dirty="0" smtClean="0"/>
                        <a:t>01.01.2014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CHF 60.-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12,93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de-CH" sz="1800" kern="1200" dirty="0" smtClean="0"/>
                        <a:t>12,49</a:t>
                      </a:r>
                      <a:endParaRPr lang="de-CH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73016">
                <a:tc>
                  <a:txBody>
                    <a:bodyPr/>
                    <a:lstStyle/>
                    <a:p>
                      <a:r>
                        <a:rPr lang="de-CH" dirty="0" smtClean="0"/>
                        <a:t>01.01.2016 (&gt; 76 %)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CHF 72.-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CH" sz="1800" kern="1200" dirty="0" smtClean="0"/>
                        <a:t>15,51</a:t>
                      </a:r>
                      <a:endParaRPr lang="de-CH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14,98</a:t>
                      </a:r>
                      <a:endParaRPr lang="de-CH" dirty="0"/>
                    </a:p>
                  </a:txBody>
                  <a:tcPr/>
                </a:tc>
              </a:tr>
              <a:tr h="473016">
                <a:tc>
                  <a:txBody>
                    <a:bodyPr/>
                    <a:lstStyle/>
                    <a:p>
                      <a:r>
                        <a:rPr lang="de-CH" dirty="0" smtClean="0"/>
                        <a:t>01.01.2016 (&gt; 78 %)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CHF 84.-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kern="1200" dirty="0" smtClean="0"/>
                        <a:t>18,10</a:t>
                      </a:r>
                      <a:endParaRPr lang="de-CH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kern="1200" dirty="0" smtClean="0"/>
                        <a:t>17,48</a:t>
                      </a:r>
                      <a:endParaRPr lang="de-CH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73016">
                <a:tc>
                  <a:txBody>
                    <a:bodyPr/>
                    <a:lstStyle/>
                    <a:p>
                      <a:r>
                        <a:rPr lang="de-CH" dirty="0" smtClean="0"/>
                        <a:t>01.01.2018</a:t>
                      </a:r>
                      <a:r>
                        <a:rPr lang="de-CH" baseline="0" dirty="0" smtClean="0"/>
                        <a:t> (&gt; 73 %)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CHF 96.-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kern="1200" dirty="0" smtClean="0"/>
                        <a:t>20,68</a:t>
                      </a:r>
                      <a:endParaRPr lang="de-CH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kern="1200" dirty="0" smtClean="0"/>
                        <a:t>19,98</a:t>
                      </a:r>
                      <a:endParaRPr lang="de-CH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73016">
                <a:tc>
                  <a:txBody>
                    <a:bodyPr/>
                    <a:lstStyle/>
                    <a:p>
                      <a:r>
                        <a:rPr lang="de-CH" dirty="0" smtClean="0"/>
                        <a:t>01.01.2018 (&gt; 76 %)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 smtClean="0"/>
                        <a:t>CHF</a:t>
                      </a:r>
                      <a:r>
                        <a:rPr lang="de-CH" baseline="0" dirty="0" smtClean="0"/>
                        <a:t> 120.-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kern="1200" dirty="0" smtClean="0"/>
                        <a:t>25,85</a:t>
                      </a:r>
                      <a:endParaRPr lang="de-CH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kern="1200" dirty="0" smtClean="0"/>
                        <a:t>24,98</a:t>
                      </a:r>
                      <a:endParaRPr lang="de-CH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Recettes et évolution des volumes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graphicFrame>
        <p:nvGraphicFramePr>
          <p:cNvPr id="8" name="Diagramm 7"/>
          <p:cNvGraphicFramePr/>
          <p:nvPr/>
        </p:nvGraphicFramePr>
        <p:xfrm>
          <a:off x="762000" y="933450"/>
          <a:ext cx="8010525" cy="5276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feil nach unten 4"/>
          <p:cNvSpPr/>
          <p:nvPr/>
        </p:nvSpPr>
        <p:spPr bwMode="auto">
          <a:xfrm>
            <a:off x="1724025" y="1285875"/>
            <a:ext cx="190500" cy="40957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Pfeil nach unten 5"/>
          <p:cNvSpPr/>
          <p:nvPr/>
        </p:nvSpPr>
        <p:spPr bwMode="auto">
          <a:xfrm>
            <a:off x="3505200" y="1304925"/>
            <a:ext cx="190500" cy="40957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Pfeil nach unten 6"/>
          <p:cNvSpPr/>
          <p:nvPr/>
        </p:nvSpPr>
        <p:spPr bwMode="auto">
          <a:xfrm>
            <a:off x="7200900" y="1304925"/>
            <a:ext cx="190500" cy="40957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4"/>
          <p:cNvSpPr>
            <a:spLocks noChangeArrowheads="1"/>
          </p:cNvSpPr>
          <p:nvPr/>
        </p:nvSpPr>
        <p:spPr bwMode="auto">
          <a:xfrm>
            <a:off x="422275" y="1304925"/>
            <a:ext cx="84677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FR" sz="2600" b="1">
                <a:solidFill>
                  <a:srgbClr val="000066"/>
                </a:solidFill>
              </a:rPr>
              <a:t>Redevance sur le trafic des poids lourds liée </a:t>
            </a:r>
            <a:br>
              <a:rPr lang="fr-FR" sz="2600" b="1">
                <a:solidFill>
                  <a:srgbClr val="000066"/>
                </a:solidFill>
              </a:rPr>
            </a:br>
            <a:r>
              <a:rPr lang="fr-FR" sz="2600" b="1">
                <a:solidFill>
                  <a:srgbClr val="000066"/>
                </a:solidFill>
              </a:rPr>
              <a:t>aux prestations (RPLP)</a:t>
            </a:r>
            <a:br>
              <a:rPr lang="fr-FR" sz="2600" b="1">
                <a:solidFill>
                  <a:srgbClr val="000066"/>
                </a:solidFill>
              </a:rPr>
            </a:br>
            <a:r>
              <a:rPr lang="fr-FR" sz="2600" b="1">
                <a:solidFill>
                  <a:srgbClr val="000066"/>
                </a:solidFill>
              </a:rPr>
              <a:t>Système électronique de perception de redevances </a:t>
            </a:r>
          </a:p>
        </p:txBody>
      </p:sp>
      <p:sp>
        <p:nvSpPr>
          <p:cNvPr id="7171" name="Rectangle 16"/>
          <p:cNvSpPr>
            <a:spLocks noChangeArrowheads="1"/>
          </p:cNvSpPr>
          <p:nvPr/>
        </p:nvSpPr>
        <p:spPr bwMode="auto">
          <a:xfrm>
            <a:off x="4603750" y="266700"/>
            <a:ext cx="3454400" cy="577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FR" sz="1200">
                <a:solidFill>
                  <a:srgbClr val="000066"/>
                </a:solidFill>
              </a:rPr>
              <a:t>Département fédéral des finances DFF</a:t>
            </a:r>
            <a:br>
              <a:rPr lang="fr-FR" sz="1200">
                <a:solidFill>
                  <a:srgbClr val="000066"/>
                </a:solidFill>
              </a:rPr>
            </a:br>
            <a:r>
              <a:rPr lang="fr-FR" sz="1200" b="1">
                <a:solidFill>
                  <a:srgbClr val="000066"/>
                </a:solidFill>
              </a:rPr>
              <a:t>Administration fédérale des douanes AFD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309813" y="38846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GB" sz="2400">
              <a:latin typeface="Times" pitchFamily="18" charset="0"/>
            </a:endParaRPr>
          </a:p>
        </p:txBody>
      </p:sp>
      <p:pic>
        <p:nvPicPr>
          <p:cNvPr id="7173" name="Picture 6" descr="Übersichtsbild Seite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 l="3770" r="3770"/>
          <a:stretch>
            <a:fillRect/>
          </a:stretch>
        </p:blipFill>
        <p:spPr bwMode="auto">
          <a:xfrm>
            <a:off x="3016250" y="4754563"/>
            <a:ext cx="3213100" cy="167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4" name="Picture 8" descr="LKW_Lörrach mit OB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313" y="4451350"/>
            <a:ext cx="2211387" cy="1547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5" name="Picture 9" descr="Mulitlane_RiehenDorf1_2201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963" y="2652713"/>
            <a:ext cx="2192337" cy="1535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6" name="Picture 10" descr="AT_BWA_6Stück_top_2201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75" y="2662238"/>
            <a:ext cx="2182813" cy="1525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7" name="Picture 7" descr="AT-Beleg_Abgabe Grenzacherstr_2201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97613" y="4489450"/>
            <a:ext cx="2159000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8" name="Picture 11" descr="ID-Car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18038" y="3216275"/>
            <a:ext cx="1733550" cy="1144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9" name="Picture 14" descr="\\adb.intra.admin.ch\Userhome$\EZV-01\U80732508\data\Documents\L S V A\CH-OBU-2\Administratives\Foto Emotach in Fz.jpg"/>
          <p:cNvPicPr>
            <a:picLocks noChangeAspect="1" noChangeArrowheads="1"/>
          </p:cNvPicPr>
          <p:nvPr/>
        </p:nvPicPr>
        <p:blipFill>
          <a:blip r:embed="rId9" cstate="print"/>
          <a:srcRect t="16821" r="5292" b="12862"/>
          <a:stretch>
            <a:fillRect/>
          </a:stretch>
        </p:blipFill>
        <p:spPr bwMode="auto">
          <a:xfrm>
            <a:off x="2857500" y="3219450"/>
            <a:ext cx="1704975" cy="1147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6988" y="342900"/>
            <a:ext cx="7461250" cy="989013"/>
          </a:xfrm>
        </p:spPr>
        <p:txBody>
          <a:bodyPr/>
          <a:lstStyle/>
          <a:p>
            <a:pPr eaLnBrk="1" hangingPunct="1"/>
            <a:r>
              <a:rPr lang="fr-CH" dirty="0" smtClean="0"/>
              <a:t>Bases de la RPLP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85875" y="1120775"/>
            <a:ext cx="5986463" cy="4938713"/>
          </a:xfrm>
        </p:spPr>
        <p:txBody>
          <a:bodyPr/>
          <a:lstStyle/>
          <a:p>
            <a:pPr marL="292100" indent="-292100" eaLnBrk="1" hangingPunct="1">
              <a:lnSpc>
                <a:spcPct val="110000"/>
              </a:lnSpc>
              <a:spcBef>
                <a:spcPct val="35000"/>
              </a:spcBef>
              <a:tabLst>
                <a:tab pos="2667000" algn="l"/>
              </a:tabLst>
            </a:pPr>
            <a:r>
              <a:rPr lang="fr-FR" sz="1800" dirty="0" smtClean="0">
                <a:solidFill>
                  <a:srgbClr val="0072BC"/>
                </a:solidFill>
              </a:rPr>
              <a:t>Objet de la redevance</a:t>
            </a:r>
            <a:r>
              <a:rPr lang="fr-FR" sz="1800" b="1" dirty="0" smtClean="0"/>
              <a:t/>
            </a:r>
            <a:br>
              <a:rPr lang="fr-FR" sz="1800" b="1" dirty="0" smtClean="0"/>
            </a:br>
            <a:r>
              <a:rPr lang="fr-FR" sz="1800" b="1" dirty="0" smtClean="0"/>
              <a:t>Véhicules lourds pour le transport de marchandises de &gt; 3,5 tonnes</a:t>
            </a:r>
          </a:p>
          <a:p>
            <a:pPr marL="292100" indent="-292100" eaLnBrk="1" hangingPunct="1">
              <a:lnSpc>
                <a:spcPct val="110000"/>
              </a:lnSpc>
              <a:spcBef>
                <a:spcPct val="45000"/>
              </a:spcBef>
              <a:tabLst>
                <a:tab pos="2667000" algn="l"/>
              </a:tabLst>
            </a:pPr>
            <a:r>
              <a:rPr lang="fr-FR" sz="1800" dirty="0" smtClean="0">
                <a:solidFill>
                  <a:srgbClr val="0072BC"/>
                </a:solidFill>
              </a:rPr>
              <a:t>Infrastructure</a:t>
            </a:r>
            <a:r>
              <a:rPr lang="fr-FR" sz="1800" b="1" dirty="0" smtClean="0"/>
              <a:t/>
            </a:r>
            <a:br>
              <a:rPr lang="fr-FR" sz="1800" b="1" dirty="0" smtClean="0"/>
            </a:br>
            <a:r>
              <a:rPr lang="fr-FR" sz="1800" b="1" u="sng" dirty="0" smtClean="0"/>
              <a:t>Toutes</a:t>
            </a:r>
            <a:r>
              <a:rPr lang="fr-FR" sz="1800" b="1" dirty="0" smtClean="0"/>
              <a:t> les routes publiques</a:t>
            </a:r>
          </a:p>
          <a:p>
            <a:pPr marL="292100" indent="-292100" eaLnBrk="1" hangingPunct="1">
              <a:lnSpc>
                <a:spcPct val="110000"/>
              </a:lnSpc>
              <a:spcBef>
                <a:spcPct val="45000"/>
              </a:spcBef>
              <a:tabLst>
                <a:tab pos="2667000" algn="l"/>
              </a:tabLst>
            </a:pPr>
            <a:r>
              <a:rPr lang="fr-FR" sz="1800" dirty="0" smtClean="0">
                <a:solidFill>
                  <a:srgbClr val="0072BC"/>
                </a:solidFill>
              </a:rPr>
              <a:t>Principe de la perception</a:t>
            </a:r>
            <a:br>
              <a:rPr lang="fr-FR" sz="1800" dirty="0" smtClean="0">
                <a:solidFill>
                  <a:srgbClr val="0072BC"/>
                </a:solidFill>
              </a:rPr>
            </a:br>
            <a:r>
              <a:rPr lang="fr-FR" sz="1800" b="1" dirty="0" smtClean="0"/>
              <a:t>- par kilomètre</a:t>
            </a:r>
            <a:br>
              <a:rPr lang="fr-FR" sz="1800" b="1" dirty="0" smtClean="0"/>
            </a:br>
            <a:r>
              <a:rPr lang="fr-FR" sz="1800" b="1" dirty="0" smtClean="0"/>
              <a:t>- par tonne</a:t>
            </a:r>
            <a:br>
              <a:rPr lang="fr-FR" sz="1800" b="1" dirty="0" smtClean="0"/>
            </a:br>
            <a:r>
              <a:rPr lang="fr-FR" sz="1800" b="1" dirty="0" smtClean="0"/>
              <a:t>- en fonction des émissions</a:t>
            </a:r>
          </a:p>
          <a:p>
            <a:pPr marL="292100" indent="-292100" eaLnBrk="1" hangingPunct="1">
              <a:lnSpc>
                <a:spcPct val="110000"/>
              </a:lnSpc>
              <a:spcBef>
                <a:spcPct val="45000"/>
              </a:spcBef>
              <a:tabLst>
                <a:tab pos="2667000" algn="l"/>
              </a:tabLst>
            </a:pPr>
            <a:r>
              <a:rPr lang="fr-FR" sz="1800" dirty="0" smtClean="0">
                <a:solidFill>
                  <a:srgbClr val="0072BC"/>
                </a:solidFill>
              </a:rPr>
              <a:t>Catégorie de redevance</a:t>
            </a:r>
            <a:r>
              <a:rPr lang="fr-FR" sz="1800" b="1" dirty="0" smtClean="0"/>
              <a:t/>
            </a:r>
            <a:br>
              <a:rPr lang="fr-FR" sz="1800" b="1" dirty="0" smtClean="0"/>
            </a:br>
            <a:r>
              <a:rPr lang="fr-FR" sz="1800" b="1" dirty="0" smtClean="0"/>
              <a:t>Standard pour camion 40 t: 0,6 euro/km</a:t>
            </a:r>
          </a:p>
          <a:p>
            <a:pPr marL="292100" indent="-292100" eaLnBrk="1" hangingPunct="1">
              <a:lnSpc>
                <a:spcPct val="110000"/>
              </a:lnSpc>
              <a:spcBef>
                <a:spcPct val="45000"/>
              </a:spcBef>
              <a:tabLst>
                <a:tab pos="2667000" algn="l"/>
              </a:tabLst>
            </a:pPr>
            <a:r>
              <a:rPr lang="fr-FR" sz="1800" dirty="0" smtClean="0">
                <a:solidFill>
                  <a:srgbClr val="0072BC"/>
                </a:solidFill>
              </a:rPr>
              <a:t>Exploitant</a:t>
            </a:r>
            <a:r>
              <a:rPr lang="fr-FR" sz="1800" b="1" dirty="0" smtClean="0"/>
              <a:t/>
            </a:r>
            <a:br>
              <a:rPr lang="fr-FR" sz="1800" b="1" dirty="0" smtClean="0"/>
            </a:br>
            <a:r>
              <a:rPr lang="fr-FR" sz="1800" b="1" dirty="0" smtClean="0"/>
              <a:t>Administration fédérale des douanes</a:t>
            </a:r>
          </a:p>
          <a:p>
            <a:pPr marL="292100" indent="-292100" eaLnBrk="1" hangingPunct="1">
              <a:lnSpc>
                <a:spcPct val="110000"/>
              </a:lnSpc>
              <a:spcBef>
                <a:spcPct val="45000"/>
              </a:spcBef>
              <a:tabLst>
                <a:tab pos="2667000" algn="l"/>
              </a:tabLst>
            </a:pPr>
            <a:r>
              <a:rPr lang="fr-FR" sz="1800" dirty="0" smtClean="0">
                <a:solidFill>
                  <a:srgbClr val="0072BC"/>
                </a:solidFill>
              </a:rPr>
              <a:t>Date d’introduction</a:t>
            </a:r>
            <a:r>
              <a:rPr lang="fr-FR" sz="1800" b="1" dirty="0" smtClean="0"/>
              <a:t/>
            </a:r>
            <a:br>
              <a:rPr lang="fr-FR" sz="1800" b="1" dirty="0" smtClean="0"/>
            </a:br>
            <a:r>
              <a:rPr lang="fr-FR" sz="1800" b="1" dirty="0" smtClean="0"/>
              <a:t>1</a:t>
            </a:r>
            <a:r>
              <a:rPr lang="fr-FR" sz="1800" b="1" baseline="30000" dirty="0" smtClean="0"/>
              <a:t>er</a:t>
            </a:r>
            <a:r>
              <a:rPr lang="fr-FR" sz="1800" b="1" dirty="0" smtClean="0"/>
              <a:t> janvier 2001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5924550" y="5143500"/>
            <a:ext cx="3219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800"/>
              <a:t>Deuxième génération d’appareil de saisie emotach</a:t>
            </a:r>
            <a:r>
              <a:rPr lang="fr-FR" sz="1800" baseline="30000"/>
              <a:t>®</a:t>
            </a:r>
            <a:r>
              <a:rPr lang="fr-FR" sz="1800"/>
              <a:t> depuis 2012 </a:t>
            </a:r>
          </a:p>
        </p:txBody>
      </p:sp>
      <p:pic>
        <p:nvPicPr>
          <p:cNvPr id="9221" name="Picture 6" descr="\\adb.intra.admin.ch\Userhome$\EZV-01\U80732508\data\Documents\L S V A\CH-OBU-2\Administratives\Musterbild Emota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9650" y="2095500"/>
            <a:ext cx="2932113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fr-CH"/>
          </a:p>
        </p:txBody>
      </p:sp>
      <p:grpSp>
        <p:nvGrpSpPr>
          <p:cNvPr id="2" name="Gruppieren 12"/>
          <p:cNvGrpSpPr/>
          <p:nvPr/>
        </p:nvGrpSpPr>
        <p:grpSpPr>
          <a:xfrm>
            <a:off x="1269197" y="745066"/>
            <a:ext cx="3787463" cy="2697383"/>
            <a:chOff x="1259672" y="745066"/>
            <a:chExt cx="3787463" cy="2697383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259672" y="745066"/>
              <a:ext cx="3787463" cy="269738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318001" y="1344077"/>
              <a:ext cx="3585698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4400" b="1" dirty="0" smtClean="0">
                  <a:latin typeface="Arial" pitchFamily="34" charset="0"/>
                  <a:ea typeface="+mj-ea"/>
                  <a:cs typeface="Arial" pitchFamily="34" charset="0"/>
                </a:rPr>
                <a:t>Collection</a:t>
              </a:r>
            </a:p>
            <a:p>
              <a:pPr algn="ctr">
                <a:spcBef>
                  <a:spcPts val="0"/>
                </a:spcBef>
              </a:pPr>
              <a:r>
                <a:rPr lang="fr-CH" sz="4400" b="1" dirty="0" smtClean="0">
                  <a:latin typeface="Arial" pitchFamily="34" charset="0"/>
                  <a:ea typeface="+mj-ea"/>
                  <a:cs typeface="Arial" pitchFamily="34" charset="0"/>
                </a:rPr>
                <a:t>des taxes</a:t>
              </a:r>
              <a:endParaRPr lang="fr-CH" sz="4400" b="1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3" name="Gruppieren 14"/>
          <p:cNvGrpSpPr/>
          <p:nvPr/>
        </p:nvGrpSpPr>
        <p:grpSpPr>
          <a:xfrm>
            <a:off x="1262063" y="3449373"/>
            <a:ext cx="3785072" cy="2516360"/>
            <a:chOff x="1262063" y="3449373"/>
            <a:chExt cx="3785072" cy="2516360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262063" y="3449373"/>
              <a:ext cx="3785072" cy="2516360"/>
            </a:xfrm>
            <a:prstGeom prst="rect">
              <a:avLst/>
            </a:prstGeom>
            <a:solidFill>
              <a:srgbClr val="ED181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363527" y="4294885"/>
              <a:ext cx="3486369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4400" b="1" dirty="0" smtClean="0">
                  <a:solidFill>
                    <a:schemeClr val="bg1"/>
                  </a:solidFill>
                </a:rPr>
                <a:t>Economie</a:t>
              </a:r>
              <a:endParaRPr lang="fr-CH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pieren 15"/>
          <p:cNvGrpSpPr/>
          <p:nvPr/>
        </p:nvGrpSpPr>
        <p:grpSpPr>
          <a:xfrm>
            <a:off x="4985458" y="3441437"/>
            <a:ext cx="4213434" cy="2525976"/>
            <a:chOff x="4985458" y="3441437"/>
            <a:chExt cx="4213434" cy="2525976"/>
          </a:xfrm>
        </p:grpSpPr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5053013" y="3441437"/>
              <a:ext cx="3768265" cy="2525976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985458" y="3722824"/>
              <a:ext cx="4213434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H" sz="4400" b="1" dirty="0" smtClean="0">
                  <a:solidFill>
                    <a:schemeClr val="bg1"/>
                  </a:solidFill>
                </a:rPr>
                <a:t>Santé et</a:t>
              </a:r>
            </a:p>
            <a:p>
              <a:pPr algn="ctr">
                <a:spcBef>
                  <a:spcPts val="0"/>
                </a:spcBef>
              </a:pPr>
              <a:r>
                <a:rPr lang="fr-CH" sz="4400" b="1" dirty="0" err="1" smtClean="0">
                  <a:solidFill>
                    <a:schemeClr val="bg1"/>
                  </a:solidFill>
                </a:rPr>
                <a:t>Environne-ment</a:t>
              </a:r>
              <a:endParaRPr lang="fr-CH" sz="4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4673402" y="742950"/>
            <a:ext cx="4470598" cy="2699499"/>
            <a:chOff x="4673402" y="742950"/>
            <a:chExt cx="4470598" cy="2699499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054668" y="742950"/>
              <a:ext cx="3766734" cy="2699499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4673402" y="1355394"/>
              <a:ext cx="4470598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sz="4400" b="1" dirty="0" err="1" smtClean="0">
                  <a:solidFill>
                    <a:schemeClr val="bg1"/>
                  </a:solidFill>
                </a:rPr>
                <a:t>Securité</a:t>
              </a:r>
              <a:r>
                <a:rPr lang="fr-CH" sz="4400" b="1" dirty="0" smtClean="0">
                  <a:solidFill>
                    <a:schemeClr val="bg1"/>
                  </a:solidFill>
                </a:rPr>
                <a:t> et Migration</a:t>
              </a:r>
              <a:endParaRPr lang="fr-CH" sz="4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Grafik 16" descr="gwk DSC_02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4269" y="742951"/>
            <a:ext cx="3781165" cy="2708462"/>
          </a:xfrm>
          <a:prstGeom prst="rect">
            <a:avLst/>
          </a:prstGeom>
        </p:spPr>
      </p:pic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7775" y="3440731"/>
            <a:ext cx="3786189" cy="254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1588" y="3438526"/>
            <a:ext cx="3794147" cy="254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1863" y="745957"/>
            <a:ext cx="3795437" cy="269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feld 20"/>
          <p:cNvSpPr txBox="1"/>
          <p:nvPr/>
        </p:nvSpPr>
        <p:spPr>
          <a:xfrm>
            <a:off x="1084731" y="2393570"/>
            <a:ext cx="79068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6600" b="1" dirty="0" smtClean="0">
                <a:solidFill>
                  <a:srgbClr val="FFFF00"/>
                </a:solidFill>
              </a:rPr>
              <a:t>SINGLE WINDOW</a:t>
            </a:r>
          </a:p>
          <a:p>
            <a:pPr algn="ctr"/>
            <a:r>
              <a:rPr lang="fr-CH" sz="6600" b="1" dirty="0" smtClean="0">
                <a:solidFill>
                  <a:srgbClr val="FFFF00"/>
                </a:solidFill>
              </a:rPr>
              <a:t>DEPUIS 1848</a:t>
            </a:r>
            <a:endParaRPr lang="fr-CH" sz="6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525" y="2843213"/>
            <a:ext cx="7339013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19175" y="412750"/>
            <a:ext cx="6719888" cy="685800"/>
          </a:xfrm>
        </p:spPr>
        <p:txBody>
          <a:bodyPr/>
          <a:lstStyle/>
          <a:p>
            <a:pPr eaLnBrk="1" hangingPunct="1"/>
            <a:r>
              <a:rPr lang="fr-FR" dirty="0" smtClean="0"/>
              <a:t>Effets de la RPLP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0100" y="1162050"/>
            <a:ext cx="8172450" cy="1698625"/>
          </a:xfrm>
        </p:spPr>
        <p:txBody>
          <a:bodyPr/>
          <a:lstStyle/>
          <a:p>
            <a:r>
              <a:rPr lang="de-CH" sz="2400" smtClean="0"/>
              <a:t> </a:t>
            </a:r>
            <a:r>
              <a:rPr lang="fr-CH" sz="2000" smtClean="0"/>
              <a:t>Changement de tendance pour les km parcourus par les camions </a:t>
            </a:r>
            <a:endParaRPr lang="en-US" sz="2000" smtClean="0"/>
          </a:p>
          <a:p>
            <a:r>
              <a:rPr lang="fr-CH" sz="2000" smtClean="0"/>
              <a:t> </a:t>
            </a:r>
            <a:r>
              <a:rPr lang="fr-FR" sz="2000" smtClean="0"/>
              <a:t>Renouvellement/modernisation de la flotte de véhicules </a:t>
            </a:r>
            <a:endParaRPr lang="en-US" sz="2000" smtClean="0"/>
          </a:p>
          <a:p>
            <a:r>
              <a:rPr lang="fr-CH" sz="2000" smtClean="0"/>
              <a:t> </a:t>
            </a:r>
            <a:r>
              <a:rPr lang="fr-FR" sz="2000" smtClean="0"/>
              <a:t>Concentration pour l'industrie des transports (assainissement des</a:t>
            </a:r>
            <a:br>
              <a:rPr lang="fr-FR" sz="2000" smtClean="0"/>
            </a:br>
            <a:r>
              <a:rPr lang="fr-FR" sz="2000" smtClean="0"/>
              <a:t> structures)</a:t>
            </a:r>
          </a:p>
        </p:txBody>
      </p:sp>
      <p:sp>
        <p:nvSpPr>
          <p:cNvPr id="10245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de-DE"/>
          </a:p>
        </p:txBody>
      </p:sp>
      <p:sp>
        <p:nvSpPr>
          <p:cNvPr id="10246" name="Rectangle 19"/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de-DE"/>
          </a:p>
        </p:txBody>
      </p:sp>
      <p:sp>
        <p:nvSpPr>
          <p:cNvPr id="10247" name="Rectangle 20"/>
          <p:cNvSpPr>
            <a:spLocks noChangeArrowheads="1"/>
          </p:cNvSpPr>
          <p:nvPr/>
        </p:nvSpPr>
        <p:spPr bwMode="auto">
          <a:xfrm>
            <a:off x="-450850" y="4791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de-DE"/>
          </a:p>
        </p:txBody>
      </p:sp>
      <p:sp>
        <p:nvSpPr>
          <p:cNvPr id="10248" name="Line 21"/>
          <p:cNvSpPr>
            <a:spLocks noChangeShapeType="1"/>
          </p:cNvSpPr>
          <p:nvPr/>
        </p:nvSpPr>
        <p:spPr bwMode="auto">
          <a:xfrm>
            <a:off x="6038850" y="3952875"/>
            <a:ext cx="0" cy="5905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CH"/>
          </a:p>
        </p:txBody>
      </p:sp>
      <p:sp>
        <p:nvSpPr>
          <p:cNvPr id="10249" name="Text Box 23"/>
          <p:cNvSpPr txBox="1">
            <a:spLocks noChangeArrowheads="1"/>
          </p:cNvSpPr>
          <p:nvPr/>
        </p:nvSpPr>
        <p:spPr bwMode="auto">
          <a:xfrm>
            <a:off x="5076825" y="4562475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600">
                <a:solidFill>
                  <a:srgbClr val="ED181E"/>
                </a:solidFill>
              </a:rPr>
              <a:t>Introduction RPLP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9150" y="412750"/>
            <a:ext cx="8124825" cy="685800"/>
          </a:xfrm>
        </p:spPr>
        <p:txBody>
          <a:bodyPr/>
          <a:lstStyle/>
          <a:p>
            <a:pPr eaLnBrk="1" hangingPunct="1"/>
            <a:r>
              <a:rPr lang="fr-FR" smtClean="0"/>
              <a:t>Evolution des classes d’émission des vhc</a:t>
            </a: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090613"/>
            <a:ext cx="7505700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feld 5"/>
          <p:cNvSpPr txBox="1">
            <a:spLocks noChangeArrowheads="1"/>
          </p:cNvSpPr>
          <p:nvPr/>
        </p:nvSpPr>
        <p:spPr bwMode="auto">
          <a:xfrm>
            <a:off x="4200525" y="5924550"/>
            <a:ext cx="695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/>
              <a:t>Année</a:t>
            </a:r>
          </a:p>
        </p:txBody>
      </p:sp>
      <p:sp>
        <p:nvSpPr>
          <p:cNvPr id="11269" name="Textfeld 7"/>
          <p:cNvSpPr txBox="1">
            <a:spLocks noChangeArrowheads="1"/>
          </p:cNvSpPr>
          <p:nvPr/>
        </p:nvSpPr>
        <p:spPr bwMode="auto">
          <a:xfrm>
            <a:off x="114300" y="3152775"/>
            <a:ext cx="971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/>
              <a:t>Nombre de véhicules</a:t>
            </a:r>
          </a:p>
        </p:txBody>
      </p:sp>
      <p:sp>
        <p:nvSpPr>
          <p:cNvPr id="11270" name="Textfeld 8"/>
          <p:cNvSpPr txBox="1">
            <a:spLocks noChangeArrowheads="1"/>
          </p:cNvSpPr>
          <p:nvPr/>
        </p:nvSpPr>
        <p:spPr bwMode="auto">
          <a:xfrm>
            <a:off x="7696200" y="2647950"/>
            <a:ext cx="1162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/>
              <a:t>Norme EURO</a:t>
            </a:r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1676400" y="4559300"/>
            <a:ext cx="495300" cy="127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Impôts</a:t>
            </a:r>
            <a:r>
              <a:rPr lang="de-CH" dirty="0" smtClean="0"/>
              <a:t> et </a:t>
            </a:r>
            <a:r>
              <a:rPr lang="de-CH" dirty="0" err="1" smtClean="0"/>
              <a:t>taxes</a:t>
            </a:r>
            <a:r>
              <a:rPr lang="de-CH" dirty="0" smtClean="0"/>
              <a:t> </a:t>
            </a:r>
            <a:r>
              <a:rPr lang="de-CH" dirty="0" err="1" smtClean="0"/>
              <a:t>futurs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pic>
        <p:nvPicPr>
          <p:cNvPr id="28674" name="Picture 2" descr="https://encrypted-tbn1.gstatic.com/images?q=tbn:ANd9GcSEf4IDY5GhL-Of7uOD4tc4h7WgfZ-EfNExh6YTiLgVYDo5CCP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2869" y="1312115"/>
            <a:ext cx="2605741" cy="1737162"/>
          </a:xfrm>
          <a:prstGeom prst="rect">
            <a:avLst/>
          </a:prstGeom>
          <a:noFill/>
        </p:spPr>
      </p:pic>
      <p:pic>
        <p:nvPicPr>
          <p:cNvPr id="28676" name="Picture 4" descr="http://spanien-immobilienrecht.com/wp-content/uploads/2013/06/small__7166049077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2282" y="1267290"/>
            <a:ext cx="3472517" cy="2474169"/>
          </a:xfrm>
          <a:prstGeom prst="rect">
            <a:avLst/>
          </a:prstGeom>
          <a:noFill/>
        </p:spPr>
      </p:pic>
      <p:pic>
        <p:nvPicPr>
          <p:cNvPr id="28678" name="Picture 6" descr="https://encrypted-tbn3.gstatic.com/images?q=tbn:ANd9GcTF3L-II8NlPbZpoF-5Tr0QEcx9dy_wvCRhMiwYczHyBJI3RpEO7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1835" y="4091879"/>
            <a:ext cx="3654612" cy="2053428"/>
          </a:xfrm>
          <a:prstGeom prst="rect">
            <a:avLst/>
          </a:prstGeom>
          <a:noFill/>
        </p:spPr>
      </p:pic>
      <p:pic>
        <p:nvPicPr>
          <p:cNvPr id="28680" name="Picture 8" descr="https://encrypted-tbn3.gstatic.com/images?q=tbn:ANd9GcQPZ1gsD16RgUYaaqPcnIQnC21pxWhoug1NrqjMvhLU2ZWUHuFZY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88975" y="4249271"/>
            <a:ext cx="3342275" cy="1882587"/>
          </a:xfrm>
          <a:prstGeom prst="rect">
            <a:avLst/>
          </a:prstGeom>
          <a:noFill/>
        </p:spPr>
      </p:pic>
      <p:pic>
        <p:nvPicPr>
          <p:cNvPr id="28682" name="Picture 10" descr="https://encrypted-tbn2.gstatic.com/images?q=tbn:ANd9GcT_cENnUSOtDxtysoxKyVcacUGXg9DrFZtgOVDQv6jGz9vpCBfSB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8893" y="2492187"/>
            <a:ext cx="3305736" cy="1851212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 bwMode="auto">
          <a:xfrm>
            <a:off x="1183341" y="1030941"/>
            <a:ext cx="7664824" cy="5226424"/>
          </a:xfrm>
          <a:prstGeom prst="rect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Propositions / idées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Institutionnalisation de cette conférence annuelle de l'OMD </a:t>
            </a:r>
          </a:p>
          <a:p>
            <a:r>
              <a:rPr lang="fr-FR" dirty="0" smtClean="0"/>
              <a:t>Thématiser dans le CTP</a:t>
            </a:r>
          </a:p>
          <a:p>
            <a:r>
              <a:rPr lang="fr-FR" dirty="0" smtClean="0"/>
              <a:t>Plate-forme de thèmes techniques: par exemple les biocarburants (avec liens vers d'autres thèmes comme le SH, les laboratoires de la douane, l'origine, etc.)</a:t>
            </a:r>
            <a:endParaRPr lang="de-CH" dirty="0" smtClean="0"/>
          </a:p>
          <a:p>
            <a:r>
              <a:rPr lang="fr-FR" dirty="0" smtClean="0"/>
              <a:t>Collection de fiches d'information</a:t>
            </a:r>
          </a:p>
          <a:p>
            <a:r>
              <a:rPr lang="fr-FR" dirty="0" smtClean="0"/>
              <a:t>Attribution de mandat à une université / un institut comme la </a:t>
            </a:r>
            <a:r>
              <a:rPr lang="fr-FR" dirty="0" err="1" smtClean="0"/>
              <a:t>Crossing</a:t>
            </a:r>
            <a:r>
              <a:rPr lang="fr-FR" dirty="0" smtClean="0"/>
              <a:t> Border </a:t>
            </a:r>
            <a:r>
              <a:rPr lang="fr-FR" dirty="0" err="1" smtClean="0"/>
              <a:t>Research</a:t>
            </a:r>
            <a:r>
              <a:rPr lang="fr-FR" dirty="0" smtClean="0"/>
              <a:t> Association </a:t>
            </a:r>
            <a:br>
              <a:rPr lang="fr-FR" dirty="0" smtClean="0"/>
            </a:br>
            <a:r>
              <a:rPr lang="fr-FR" dirty="0" smtClean="0"/>
              <a:t>(création d'une banque de données avec quels paramètres, création de codes d'impôts internationaux)</a:t>
            </a:r>
            <a:endParaRPr lang="de-CH" dirty="0" smtClean="0"/>
          </a:p>
          <a:p>
            <a:r>
              <a:rPr lang="fr-FR" dirty="0" smtClean="0"/>
              <a:t>Exposé sur le sujet à la Conférence PICARD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Avantages d'une banque de données commune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Renforcer la transparence</a:t>
            </a:r>
            <a:endParaRPr lang="de-CH" dirty="0" smtClean="0"/>
          </a:p>
          <a:p>
            <a:r>
              <a:rPr lang="fr-FR" dirty="0" smtClean="0"/>
              <a:t>Davantage de sécurité juridique</a:t>
            </a:r>
          </a:p>
          <a:p>
            <a:r>
              <a:rPr lang="fr-FR" dirty="0" smtClean="0"/>
              <a:t>Accroissement de l'efficacité des administrations douanières</a:t>
            </a:r>
            <a:endParaRPr lang="de-CH" dirty="0" smtClean="0"/>
          </a:p>
          <a:p>
            <a:r>
              <a:rPr lang="fr-FR" dirty="0" smtClean="0"/>
              <a:t>Réduction des coûts pour les projets informatiques</a:t>
            </a:r>
            <a:endParaRPr lang="de-CH" dirty="0" smtClean="0"/>
          </a:p>
          <a:p>
            <a:r>
              <a:rPr lang="fr-FR" dirty="0" smtClean="0"/>
              <a:t>L'étude comparative devient possible</a:t>
            </a:r>
            <a:endParaRPr lang="de-CH" dirty="0" smtClean="0"/>
          </a:p>
          <a:p>
            <a:r>
              <a:rPr lang="fr-FR" dirty="0" smtClean="0"/>
              <a:t>Possibilité d'harmonisation / normalisation</a:t>
            </a:r>
            <a:endParaRPr lang="de-CH" dirty="0" smtClean="0"/>
          </a:p>
          <a:p>
            <a:r>
              <a:rPr lang="fr-FR" dirty="0" smtClean="0"/>
              <a:t>Amélioration concernant le calcul des ressources</a:t>
            </a:r>
            <a:endParaRPr lang="de-CH" dirty="0" smtClean="0"/>
          </a:p>
          <a:p>
            <a:r>
              <a:rPr lang="fr-FR" dirty="0" smtClean="0"/>
              <a:t>Simplification des dédouanements</a:t>
            </a:r>
            <a:endParaRPr lang="de-CH" dirty="0" smtClean="0"/>
          </a:p>
          <a:p>
            <a:r>
              <a:rPr lang="fr-FR" dirty="0" smtClean="0"/>
              <a:t>Interlocuteur parmi les Etats membres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auto">
          <a:xfrm>
            <a:off x="0" y="5805264"/>
            <a:ext cx="9144000" cy="107982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31" tIns="45715" rIns="91431" bIns="45715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31" tIns="45715" rIns="91431" bIns="45715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Taxes environnementales / R. Lüssi / 2014</a:t>
            </a:r>
            <a:endParaRPr lang="de-DE"/>
          </a:p>
        </p:txBody>
      </p:sp>
      <p:pic>
        <p:nvPicPr>
          <p:cNvPr id="5" name="01-06-AVP_287_Grenzen_Europas_CdA_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6267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pic>
        <p:nvPicPr>
          <p:cNvPr id="51202" name="Picture 2" descr="http://www.thestar.com/content/dam/thestar/news/canada/2013/04/22/us_proposes_border_crossing_fee_for_travellers_from_canada/border.jpg.size.xxlarge.prom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4023" y="761999"/>
            <a:ext cx="7566212" cy="5169401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988" y="4949639"/>
            <a:ext cx="7461250" cy="989013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FFFF00"/>
                </a:solidFill>
              </a:rPr>
              <a:t>Tant qu'il y aura des frontières, des administrations douanières existeront.</a:t>
            </a:r>
            <a:endParaRPr lang="de-CH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 t="-159" b="14695"/>
          <a:stretch>
            <a:fillRect/>
          </a:stretch>
        </p:blipFill>
        <p:spPr bwMode="auto">
          <a:xfrm>
            <a:off x="1280330" y="0"/>
            <a:ext cx="56741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2958354" y="2913530"/>
            <a:ext cx="4634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1" dirty="0" err="1" smtClean="0">
                <a:solidFill>
                  <a:srgbClr val="FFFF00"/>
                </a:solidFill>
              </a:rPr>
              <a:t>Questions</a:t>
            </a:r>
            <a:r>
              <a:rPr lang="de-CH" sz="4800" b="1" dirty="0" smtClean="0">
                <a:solidFill>
                  <a:srgbClr val="FFFF00"/>
                </a:solidFill>
              </a:rPr>
              <a:t> ?</a:t>
            </a:r>
            <a:endParaRPr lang="de-CH" sz="4800" b="1" dirty="0">
              <a:solidFill>
                <a:srgbClr val="FFFF00"/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6959600" y="6337300"/>
            <a:ext cx="19558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8023" y="323850"/>
            <a:ext cx="7461250" cy="989013"/>
          </a:xfrm>
        </p:spPr>
        <p:txBody>
          <a:bodyPr/>
          <a:lstStyle/>
          <a:p>
            <a:r>
              <a:rPr lang="fr-CH" dirty="0" smtClean="0"/>
              <a:t>Organisation de l’AFD douane civile</a:t>
            </a:r>
            <a:endParaRPr lang="fr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fr-CH"/>
          </a:p>
        </p:txBody>
      </p:sp>
      <p:pic>
        <p:nvPicPr>
          <p:cNvPr id="5" name="Picture 2" descr="Karte der Schwei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3920" y="1317812"/>
            <a:ext cx="6924403" cy="4347883"/>
          </a:xfrm>
          <a:prstGeom prst="rect">
            <a:avLst/>
          </a:prstGeom>
          <a:noFill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652" y="959223"/>
            <a:ext cx="8780348" cy="529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ieren 84"/>
          <p:cNvGrpSpPr/>
          <p:nvPr/>
        </p:nvGrpSpPr>
        <p:grpSpPr>
          <a:xfrm>
            <a:off x="3272117" y="2935940"/>
            <a:ext cx="2303930" cy="1077218"/>
            <a:chOff x="3272117" y="2935940"/>
            <a:chExt cx="2303930" cy="1077218"/>
          </a:xfrm>
        </p:grpSpPr>
        <p:sp>
          <p:nvSpPr>
            <p:cNvPr id="45" name="Textfeld 44"/>
            <p:cNvSpPr txBox="1"/>
            <p:nvPr/>
          </p:nvSpPr>
          <p:spPr>
            <a:xfrm>
              <a:off x="3711388" y="2935940"/>
              <a:ext cx="1864659" cy="1077218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 dirty="0" smtClean="0">
                  <a:solidFill>
                    <a:srgbClr val="FFFF00"/>
                  </a:solidFill>
                </a:rPr>
                <a:t>Direction générale des douanes</a:t>
              </a:r>
            </a:p>
            <a:p>
              <a:pPr algn="ctr"/>
              <a:r>
                <a:rPr lang="fr-CH" sz="1600" b="1" dirty="0" smtClean="0">
                  <a:solidFill>
                    <a:srgbClr val="FFFF00"/>
                  </a:solidFill>
                </a:rPr>
                <a:t>Berne</a:t>
              </a:r>
              <a:endParaRPr lang="fr-CH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46" name="Stern mit 5 Zacken 45"/>
            <p:cNvSpPr/>
            <p:nvPr/>
          </p:nvSpPr>
          <p:spPr bwMode="auto">
            <a:xfrm>
              <a:off x="3272117" y="3272117"/>
              <a:ext cx="367553" cy="322729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" name="Gruppieren 89"/>
          <p:cNvGrpSpPr/>
          <p:nvPr/>
        </p:nvGrpSpPr>
        <p:grpSpPr>
          <a:xfrm>
            <a:off x="134469" y="1030941"/>
            <a:ext cx="8139953" cy="5190564"/>
            <a:chOff x="134469" y="1030941"/>
            <a:chExt cx="8139953" cy="5190564"/>
          </a:xfrm>
        </p:grpSpPr>
        <p:sp>
          <p:nvSpPr>
            <p:cNvPr id="58" name="Textfeld 57"/>
            <p:cNvSpPr txBox="1"/>
            <p:nvPr/>
          </p:nvSpPr>
          <p:spPr>
            <a:xfrm>
              <a:off x="134469" y="2680448"/>
              <a:ext cx="1864659" cy="584775"/>
            </a:xfrm>
            <a:prstGeom prst="rect">
              <a:avLst/>
            </a:prstGeom>
            <a:noFill/>
            <a:ln w="57150">
              <a:solidFill>
                <a:srgbClr val="00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 dirty="0" smtClean="0">
                  <a:solidFill>
                    <a:srgbClr val="00FF00"/>
                  </a:solidFill>
                </a:rPr>
                <a:t>Bureaux de douanes</a:t>
              </a:r>
            </a:p>
          </p:txBody>
        </p:sp>
        <p:sp>
          <p:nvSpPr>
            <p:cNvPr id="59" name="Stern mit 5 Zacken 58"/>
            <p:cNvSpPr/>
            <p:nvPr/>
          </p:nvSpPr>
          <p:spPr bwMode="auto">
            <a:xfrm>
              <a:off x="995082" y="5082988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Stern mit 5 Zacken 59"/>
            <p:cNvSpPr/>
            <p:nvPr/>
          </p:nvSpPr>
          <p:spPr bwMode="auto">
            <a:xfrm>
              <a:off x="3603811" y="1532965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Stern mit 5 Zacken 60"/>
            <p:cNvSpPr/>
            <p:nvPr/>
          </p:nvSpPr>
          <p:spPr bwMode="auto">
            <a:xfrm>
              <a:off x="3110752" y="3056965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Stern mit 5 Zacken 61"/>
            <p:cNvSpPr/>
            <p:nvPr/>
          </p:nvSpPr>
          <p:spPr bwMode="auto">
            <a:xfrm>
              <a:off x="1963269" y="3594847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Stern mit 5 Zacken 62"/>
            <p:cNvSpPr/>
            <p:nvPr/>
          </p:nvSpPr>
          <p:spPr bwMode="auto">
            <a:xfrm>
              <a:off x="1532964" y="3558989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Stern mit 5 Zacken 63"/>
            <p:cNvSpPr/>
            <p:nvPr/>
          </p:nvSpPr>
          <p:spPr bwMode="auto">
            <a:xfrm>
              <a:off x="726140" y="5100917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Stern mit 5 Zacken 64"/>
            <p:cNvSpPr/>
            <p:nvPr/>
          </p:nvSpPr>
          <p:spPr bwMode="auto">
            <a:xfrm>
              <a:off x="3325906" y="1568824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Stern mit 5 Zacken 65"/>
            <p:cNvSpPr/>
            <p:nvPr/>
          </p:nvSpPr>
          <p:spPr bwMode="auto">
            <a:xfrm>
              <a:off x="5836023" y="5692588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Stern mit 5 Zacken 66"/>
            <p:cNvSpPr/>
            <p:nvPr/>
          </p:nvSpPr>
          <p:spPr bwMode="auto">
            <a:xfrm>
              <a:off x="143434" y="2268070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Stern mit 5 Zacken 67"/>
            <p:cNvSpPr/>
            <p:nvPr/>
          </p:nvSpPr>
          <p:spPr bwMode="auto">
            <a:xfrm>
              <a:off x="2752164" y="5056094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Stern mit 5 Zacken 68"/>
            <p:cNvSpPr/>
            <p:nvPr/>
          </p:nvSpPr>
          <p:spPr bwMode="auto">
            <a:xfrm>
              <a:off x="4043082" y="4751294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Stern mit 5 Zacken 69"/>
            <p:cNvSpPr/>
            <p:nvPr/>
          </p:nvSpPr>
          <p:spPr bwMode="auto">
            <a:xfrm>
              <a:off x="5961529" y="5898776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Stern mit 5 Zacken 70"/>
            <p:cNvSpPr/>
            <p:nvPr/>
          </p:nvSpPr>
          <p:spPr bwMode="auto">
            <a:xfrm>
              <a:off x="5325034" y="1030941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Stern mit 5 Zacken 71"/>
            <p:cNvSpPr/>
            <p:nvPr/>
          </p:nvSpPr>
          <p:spPr bwMode="auto">
            <a:xfrm>
              <a:off x="5109881" y="1828800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Stern mit 5 Zacken 72"/>
            <p:cNvSpPr/>
            <p:nvPr/>
          </p:nvSpPr>
          <p:spPr bwMode="auto">
            <a:xfrm>
              <a:off x="5100917" y="2115671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Stern mit 5 Zacken 73"/>
            <p:cNvSpPr/>
            <p:nvPr/>
          </p:nvSpPr>
          <p:spPr bwMode="auto">
            <a:xfrm>
              <a:off x="3944471" y="1586753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Stern mit 5 Zacken 74"/>
            <p:cNvSpPr/>
            <p:nvPr/>
          </p:nvSpPr>
          <p:spPr bwMode="auto">
            <a:xfrm>
              <a:off x="4222376" y="2214283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Stern mit 5 Zacken 75"/>
            <p:cNvSpPr/>
            <p:nvPr/>
          </p:nvSpPr>
          <p:spPr bwMode="auto">
            <a:xfrm>
              <a:off x="6813176" y="1748118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Stern mit 5 Zacken 76"/>
            <p:cNvSpPr/>
            <p:nvPr/>
          </p:nvSpPr>
          <p:spPr bwMode="auto">
            <a:xfrm>
              <a:off x="7906869" y="4805082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Stern mit 5 Zacken 77"/>
            <p:cNvSpPr/>
            <p:nvPr/>
          </p:nvSpPr>
          <p:spPr bwMode="auto">
            <a:xfrm>
              <a:off x="6087035" y="1372347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Stern mit 5 Zacken 78"/>
            <p:cNvSpPr/>
            <p:nvPr/>
          </p:nvSpPr>
          <p:spPr bwMode="auto">
            <a:xfrm>
              <a:off x="6230470" y="1963271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" name="Gruppieren 88"/>
          <p:cNvGrpSpPr/>
          <p:nvPr/>
        </p:nvGrpSpPr>
        <p:grpSpPr>
          <a:xfrm>
            <a:off x="6938683" y="1963270"/>
            <a:ext cx="1577788" cy="1048871"/>
            <a:chOff x="6938683" y="1963270"/>
            <a:chExt cx="1577788" cy="1048871"/>
          </a:xfrm>
        </p:grpSpPr>
        <p:sp>
          <p:nvSpPr>
            <p:cNvPr id="80" name="Ellipse 79"/>
            <p:cNvSpPr/>
            <p:nvPr/>
          </p:nvSpPr>
          <p:spPr bwMode="auto">
            <a:xfrm>
              <a:off x="6938683" y="2169459"/>
              <a:ext cx="546848" cy="84268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6983504" y="2366682"/>
              <a:ext cx="51098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b="1" smtClean="0">
                  <a:solidFill>
                    <a:srgbClr val="F0F5FD"/>
                  </a:solidFill>
                </a:rPr>
                <a:t>FL</a:t>
              </a:r>
              <a:endParaRPr lang="fr-CH" b="1">
                <a:solidFill>
                  <a:srgbClr val="F0F5FD"/>
                </a:solidFill>
              </a:endParaRPr>
            </a:p>
          </p:txBody>
        </p:sp>
        <p:cxnSp>
          <p:nvCxnSpPr>
            <p:cNvPr id="83" name="Gerade Verbindung mit Pfeil 82"/>
            <p:cNvCxnSpPr/>
            <p:nvPr/>
          </p:nvCxnSpPr>
          <p:spPr bwMode="auto">
            <a:xfrm flipH="1">
              <a:off x="7521390" y="1963270"/>
              <a:ext cx="995081" cy="47513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6" name="Gruppieren 90"/>
          <p:cNvGrpSpPr/>
          <p:nvPr/>
        </p:nvGrpSpPr>
        <p:grpSpPr>
          <a:xfrm>
            <a:off x="457200" y="879289"/>
            <a:ext cx="8077200" cy="5402251"/>
            <a:chOff x="457200" y="879289"/>
            <a:chExt cx="8077200" cy="5402251"/>
          </a:xfrm>
        </p:grpSpPr>
        <p:sp>
          <p:nvSpPr>
            <p:cNvPr id="51" name="Stern mit 5 Zacken 50"/>
            <p:cNvSpPr/>
            <p:nvPr/>
          </p:nvSpPr>
          <p:spPr bwMode="auto">
            <a:xfrm>
              <a:off x="5298140" y="1290917"/>
              <a:ext cx="367553" cy="32272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7" name="Gruppieren 86"/>
            <p:cNvGrpSpPr/>
            <p:nvPr/>
          </p:nvGrpSpPr>
          <p:grpSpPr>
            <a:xfrm>
              <a:off x="457200" y="4831977"/>
              <a:ext cx="1981200" cy="1449563"/>
              <a:chOff x="457200" y="4831977"/>
              <a:chExt cx="1981200" cy="1449563"/>
            </a:xfrm>
          </p:grpSpPr>
          <p:sp>
            <p:nvSpPr>
              <p:cNvPr id="52" name="Textfeld 51"/>
              <p:cNvSpPr txBox="1"/>
              <p:nvPr/>
            </p:nvSpPr>
            <p:spPr>
              <a:xfrm>
                <a:off x="457200" y="5450543"/>
                <a:ext cx="1981200" cy="830997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1600" b="1" dirty="0" smtClean="0">
                    <a:solidFill>
                      <a:srgbClr val="FF0000"/>
                    </a:solidFill>
                  </a:rPr>
                  <a:t>Direction d'arrondissement Genève</a:t>
                </a:r>
                <a:endParaRPr lang="fr-CH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Stern mit 5 Zacken 52"/>
              <p:cNvSpPr/>
              <p:nvPr/>
            </p:nvSpPr>
            <p:spPr bwMode="auto">
              <a:xfrm>
                <a:off x="995081" y="4831977"/>
                <a:ext cx="367553" cy="322729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H" sz="2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" name="Gruppieren 85"/>
            <p:cNvGrpSpPr/>
            <p:nvPr/>
          </p:nvGrpSpPr>
          <p:grpSpPr>
            <a:xfrm>
              <a:off x="1523997" y="1174377"/>
              <a:ext cx="2321861" cy="851645"/>
              <a:chOff x="1523997" y="1174377"/>
              <a:chExt cx="2321861" cy="851645"/>
            </a:xfrm>
          </p:grpSpPr>
          <p:sp>
            <p:nvSpPr>
              <p:cNvPr id="54" name="Textfeld 53"/>
              <p:cNvSpPr txBox="1"/>
              <p:nvPr/>
            </p:nvSpPr>
            <p:spPr>
              <a:xfrm>
                <a:off x="1523997" y="1174377"/>
                <a:ext cx="1943103" cy="830997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1600" b="1" dirty="0" smtClean="0">
                    <a:solidFill>
                      <a:srgbClr val="FF0000"/>
                    </a:solidFill>
                  </a:rPr>
                  <a:t>Direction d'arrondissement Bâle</a:t>
                </a:r>
              </a:p>
            </p:txBody>
          </p:sp>
          <p:sp>
            <p:nvSpPr>
              <p:cNvPr id="55" name="Stern mit 5 Zacken 54"/>
              <p:cNvSpPr/>
              <p:nvPr/>
            </p:nvSpPr>
            <p:spPr bwMode="auto">
              <a:xfrm>
                <a:off x="3478305" y="1703293"/>
                <a:ext cx="367553" cy="322729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H" sz="2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" name="Gruppieren 87"/>
            <p:cNvGrpSpPr/>
            <p:nvPr/>
          </p:nvGrpSpPr>
          <p:grpSpPr>
            <a:xfrm>
              <a:off x="5827057" y="5334001"/>
              <a:ext cx="2491443" cy="830997"/>
              <a:chOff x="5827057" y="5334001"/>
              <a:chExt cx="2491443" cy="830997"/>
            </a:xfrm>
          </p:grpSpPr>
          <p:sp>
            <p:nvSpPr>
              <p:cNvPr id="56" name="Textfeld 55"/>
              <p:cNvSpPr txBox="1"/>
              <p:nvPr/>
            </p:nvSpPr>
            <p:spPr>
              <a:xfrm>
                <a:off x="6364938" y="5334001"/>
                <a:ext cx="1953562" cy="830997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1600" b="1" dirty="0" smtClean="0">
                    <a:solidFill>
                      <a:srgbClr val="FF0000"/>
                    </a:solidFill>
                  </a:rPr>
                  <a:t>Direction d'arrondissement Lugano</a:t>
                </a:r>
                <a:endParaRPr lang="fr-CH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Stern mit 5 Zacken 56"/>
              <p:cNvSpPr/>
              <p:nvPr/>
            </p:nvSpPr>
            <p:spPr bwMode="auto">
              <a:xfrm>
                <a:off x="5827057" y="5432611"/>
                <a:ext cx="367553" cy="322729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H" sz="2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5694080" y="879289"/>
              <a:ext cx="2840320" cy="5847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 dirty="0" smtClean="0">
                  <a:solidFill>
                    <a:srgbClr val="FF0000"/>
                  </a:solidFill>
                </a:rPr>
                <a:t>Direction d'arrondissement Schaffhouse</a:t>
              </a:r>
              <a:endParaRPr lang="fr-CH" sz="16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545" y="1011465"/>
            <a:ext cx="9005508" cy="540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8023" y="323850"/>
            <a:ext cx="7461250" cy="989013"/>
          </a:xfrm>
        </p:spPr>
        <p:txBody>
          <a:bodyPr/>
          <a:lstStyle/>
          <a:p>
            <a:r>
              <a:rPr lang="fr-CH" sz="3100" dirty="0" smtClean="0"/>
              <a:t>Organisation de l’AFD gardes-frontière </a:t>
            </a:r>
            <a:endParaRPr lang="fr-CH" sz="31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fr-CH"/>
          </a:p>
        </p:txBody>
      </p:sp>
      <p:grpSp>
        <p:nvGrpSpPr>
          <p:cNvPr id="3" name="Gruppieren 84"/>
          <p:cNvGrpSpPr/>
          <p:nvPr/>
        </p:nvGrpSpPr>
        <p:grpSpPr>
          <a:xfrm>
            <a:off x="3272117" y="2936134"/>
            <a:ext cx="2219722" cy="1051624"/>
            <a:chOff x="3272117" y="2910540"/>
            <a:chExt cx="2303930" cy="1077218"/>
          </a:xfrm>
        </p:grpSpPr>
        <p:sp>
          <p:nvSpPr>
            <p:cNvPr id="45" name="Textfeld 44"/>
            <p:cNvSpPr txBox="1"/>
            <p:nvPr/>
          </p:nvSpPr>
          <p:spPr>
            <a:xfrm>
              <a:off x="3711388" y="2910540"/>
              <a:ext cx="1864659" cy="1077218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 dirty="0" smtClean="0">
                  <a:solidFill>
                    <a:srgbClr val="FFFF00"/>
                  </a:solidFill>
                </a:rPr>
                <a:t>Direction </a:t>
              </a:r>
              <a:r>
                <a:rPr lang="fr-CH" sz="1600" b="1" dirty="0">
                  <a:solidFill>
                    <a:srgbClr val="FFFF00"/>
                  </a:solidFill>
                </a:rPr>
                <a:t>g</a:t>
              </a:r>
              <a:r>
                <a:rPr lang="fr-CH" sz="1600" b="1" dirty="0" smtClean="0">
                  <a:solidFill>
                    <a:srgbClr val="FFFF00"/>
                  </a:solidFill>
                </a:rPr>
                <a:t>énérale des douanes</a:t>
              </a:r>
            </a:p>
            <a:p>
              <a:pPr algn="ctr"/>
              <a:r>
                <a:rPr lang="fr-CH" sz="1600" b="1" dirty="0" smtClean="0">
                  <a:solidFill>
                    <a:srgbClr val="FFFF00"/>
                  </a:solidFill>
                </a:rPr>
                <a:t>Berne</a:t>
              </a:r>
              <a:endParaRPr lang="fr-CH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46" name="Stern mit 5 Zacken 45"/>
            <p:cNvSpPr/>
            <p:nvPr/>
          </p:nvSpPr>
          <p:spPr bwMode="auto">
            <a:xfrm>
              <a:off x="3272117" y="3272117"/>
              <a:ext cx="367553" cy="322729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pieren 92"/>
          <p:cNvGrpSpPr/>
          <p:nvPr/>
        </p:nvGrpSpPr>
        <p:grpSpPr>
          <a:xfrm>
            <a:off x="457200" y="939800"/>
            <a:ext cx="8369300" cy="5095518"/>
            <a:chOff x="457200" y="815790"/>
            <a:chExt cx="8686800" cy="5219528"/>
          </a:xfrm>
        </p:grpSpPr>
        <p:sp>
          <p:nvSpPr>
            <p:cNvPr id="50" name="Textfeld 49"/>
            <p:cNvSpPr txBox="1"/>
            <p:nvPr/>
          </p:nvSpPr>
          <p:spPr>
            <a:xfrm>
              <a:off x="5640389" y="815790"/>
              <a:ext cx="1816343" cy="59900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 dirty="0" smtClean="0">
                  <a:solidFill>
                    <a:srgbClr val="FF0000"/>
                  </a:solidFill>
                </a:rPr>
                <a:t>Cgfr région Schaffhouse</a:t>
              </a:r>
              <a:endParaRPr lang="fr-CH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Stern mit 5 Zacken 50"/>
            <p:cNvSpPr/>
            <p:nvPr/>
          </p:nvSpPr>
          <p:spPr bwMode="auto">
            <a:xfrm>
              <a:off x="5298140" y="1290917"/>
              <a:ext cx="367553" cy="32272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" name="Gruppieren 86"/>
            <p:cNvGrpSpPr/>
            <p:nvPr/>
          </p:nvGrpSpPr>
          <p:grpSpPr>
            <a:xfrm>
              <a:off x="457200" y="4831977"/>
              <a:ext cx="1864659" cy="1203341"/>
              <a:chOff x="457200" y="4831977"/>
              <a:chExt cx="1864659" cy="1203341"/>
            </a:xfrm>
          </p:grpSpPr>
          <p:sp>
            <p:nvSpPr>
              <p:cNvPr id="52" name="Textfeld 51"/>
              <p:cNvSpPr txBox="1"/>
              <p:nvPr/>
            </p:nvSpPr>
            <p:spPr>
              <a:xfrm>
                <a:off x="457200" y="5450543"/>
                <a:ext cx="1864659" cy="584775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1600" b="1" dirty="0" smtClean="0">
                    <a:solidFill>
                      <a:srgbClr val="FF0000"/>
                    </a:solidFill>
                  </a:rPr>
                  <a:t>Cgfr région Genève</a:t>
                </a:r>
                <a:endParaRPr lang="fr-CH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Stern mit 5 Zacken 52"/>
              <p:cNvSpPr/>
              <p:nvPr/>
            </p:nvSpPr>
            <p:spPr bwMode="auto">
              <a:xfrm>
                <a:off x="1048870" y="4831977"/>
                <a:ext cx="367553" cy="322729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H" sz="2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" name="Gruppieren 85"/>
            <p:cNvGrpSpPr/>
            <p:nvPr/>
          </p:nvGrpSpPr>
          <p:grpSpPr>
            <a:xfrm>
              <a:off x="1523997" y="1174377"/>
              <a:ext cx="2321861" cy="851645"/>
              <a:chOff x="1523997" y="1174377"/>
              <a:chExt cx="2321861" cy="851645"/>
            </a:xfrm>
          </p:grpSpPr>
          <p:sp>
            <p:nvSpPr>
              <p:cNvPr id="54" name="Textfeld 53"/>
              <p:cNvSpPr txBox="1"/>
              <p:nvPr/>
            </p:nvSpPr>
            <p:spPr>
              <a:xfrm>
                <a:off x="1523997" y="1174377"/>
                <a:ext cx="1864659" cy="338554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1600" b="1" dirty="0" smtClean="0">
                    <a:solidFill>
                      <a:srgbClr val="FF0000"/>
                    </a:solidFill>
                  </a:rPr>
                  <a:t>Cgfr région Bâle</a:t>
                </a:r>
              </a:p>
            </p:txBody>
          </p:sp>
          <p:sp>
            <p:nvSpPr>
              <p:cNvPr id="55" name="Stern mit 5 Zacken 54"/>
              <p:cNvSpPr/>
              <p:nvPr/>
            </p:nvSpPr>
            <p:spPr bwMode="auto">
              <a:xfrm>
                <a:off x="3478305" y="1703293"/>
                <a:ext cx="367553" cy="322729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H" sz="2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" name="Gruppieren 87"/>
            <p:cNvGrpSpPr/>
            <p:nvPr/>
          </p:nvGrpSpPr>
          <p:grpSpPr>
            <a:xfrm>
              <a:off x="5827057" y="5334001"/>
              <a:ext cx="2402540" cy="584775"/>
              <a:chOff x="5827057" y="5334001"/>
              <a:chExt cx="2402540" cy="584775"/>
            </a:xfrm>
          </p:grpSpPr>
          <p:sp>
            <p:nvSpPr>
              <p:cNvPr id="56" name="Textfeld 55"/>
              <p:cNvSpPr txBox="1"/>
              <p:nvPr/>
            </p:nvSpPr>
            <p:spPr>
              <a:xfrm>
                <a:off x="6364938" y="5334001"/>
                <a:ext cx="1864659" cy="584775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sz="1600" b="1" dirty="0" smtClean="0">
                    <a:solidFill>
                      <a:srgbClr val="FF0000"/>
                    </a:solidFill>
                  </a:rPr>
                  <a:t>Cgfr région Lugano</a:t>
                </a:r>
                <a:endParaRPr lang="fr-CH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Stern mit 5 Zacken 56"/>
              <p:cNvSpPr/>
              <p:nvPr/>
            </p:nvSpPr>
            <p:spPr bwMode="auto">
              <a:xfrm>
                <a:off x="5827057" y="5432611"/>
                <a:ext cx="367553" cy="322729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H" sz="2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6" name="Textfeld 85"/>
            <p:cNvSpPr txBox="1"/>
            <p:nvPr/>
          </p:nvSpPr>
          <p:spPr>
            <a:xfrm>
              <a:off x="7279341" y="2644590"/>
              <a:ext cx="1864659" cy="59900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 dirty="0" smtClean="0">
                  <a:solidFill>
                    <a:srgbClr val="FF0000"/>
                  </a:solidFill>
                </a:rPr>
                <a:t>Cgfr région Coire</a:t>
              </a:r>
              <a:endParaRPr lang="fr-CH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627527" y="1972236"/>
              <a:ext cx="1864659" cy="5847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 dirty="0" smtClean="0">
                  <a:solidFill>
                    <a:srgbClr val="FF0000"/>
                  </a:solidFill>
                </a:rPr>
                <a:t>Cgfr région Porrentruy</a:t>
              </a:r>
              <a:endParaRPr lang="fr-CH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2294964" y="4258237"/>
              <a:ext cx="1864659" cy="5847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 dirty="0" smtClean="0">
                  <a:solidFill>
                    <a:srgbClr val="FF0000"/>
                  </a:solidFill>
                </a:rPr>
                <a:t>Cgfr région Lausanne</a:t>
              </a:r>
              <a:endParaRPr lang="fr-CH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9" name="Stern mit 5 Zacken 88"/>
            <p:cNvSpPr/>
            <p:nvPr/>
          </p:nvSpPr>
          <p:spPr bwMode="auto">
            <a:xfrm>
              <a:off x="6947645" y="3272117"/>
              <a:ext cx="367553" cy="32272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Stern mit 5 Zacken 89"/>
            <p:cNvSpPr/>
            <p:nvPr/>
          </p:nvSpPr>
          <p:spPr bwMode="auto">
            <a:xfrm>
              <a:off x="2770092" y="2097740"/>
              <a:ext cx="367553" cy="32272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Stern mit 5 Zacken 90"/>
            <p:cNvSpPr/>
            <p:nvPr/>
          </p:nvSpPr>
          <p:spPr bwMode="auto">
            <a:xfrm>
              <a:off x="1846727" y="4249269"/>
              <a:ext cx="367553" cy="32272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" name="Gruppieren 95"/>
          <p:cNvGrpSpPr/>
          <p:nvPr/>
        </p:nvGrpSpPr>
        <p:grpSpPr>
          <a:xfrm>
            <a:off x="134469" y="1206773"/>
            <a:ext cx="8291567" cy="5014731"/>
            <a:chOff x="134469" y="1084729"/>
            <a:chExt cx="8606118" cy="5136776"/>
          </a:xfrm>
        </p:grpSpPr>
        <p:sp>
          <p:nvSpPr>
            <p:cNvPr id="58" name="Textfeld 57"/>
            <p:cNvSpPr txBox="1"/>
            <p:nvPr/>
          </p:nvSpPr>
          <p:spPr>
            <a:xfrm>
              <a:off x="134469" y="2921748"/>
              <a:ext cx="1864659" cy="338554"/>
            </a:xfrm>
            <a:prstGeom prst="rect">
              <a:avLst/>
            </a:prstGeom>
            <a:noFill/>
            <a:ln w="57150">
              <a:solidFill>
                <a:srgbClr val="00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600" b="1" dirty="0" smtClean="0">
                  <a:solidFill>
                    <a:srgbClr val="00FF00"/>
                  </a:solidFill>
                </a:rPr>
                <a:t>Poste Cgfr</a:t>
              </a:r>
            </a:p>
          </p:txBody>
        </p:sp>
        <p:sp>
          <p:nvSpPr>
            <p:cNvPr id="59" name="Stern mit 5 Zacken 58"/>
            <p:cNvSpPr/>
            <p:nvPr/>
          </p:nvSpPr>
          <p:spPr bwMode="auto">
            <a:xfrm>
              <a:off x="995082" y="5082988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Stern mit 5 Zacken 59"/>
            <p:cNvSpPr/>
            <p:nvPr/>
          </p:nvSpPr>
          <p:spPr bwMode="auto">
            <a:xfrm>
              <a:off x="3603811" y="1532965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Stern mit 5 Zacken 60"/>
            <p:cNvSpPr/>
            <p:nvPr/>
          </p:nvSpPr>
          <p:spPr bwMode="auto">
            <a:xfrm>
              <a:off x="3110752" y="3056965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Stern mit 5 Zacken 61"/>
            <p:cNvSpPr/>
            <p:nvPr/>
          </p:nvSpPr>
          <p:spPr bwMode="auto">
            <a:xfrm>
              <a:off x="2563904" y="1900517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Stern mit 5 Zacken 62"/>
            <p:cNvSpPr/>
            <p:nvPr/>
          </p:nvSpPr>
          <p:spPr bwMode="auto">
            <a:xfrm>
              <a:off x="1532964" y="3558989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Stern mit 5 Zacken 63"/>
            <p:cNvSpPr/>
            <p:nvPr/>
          </p:nvSpPr>
          <p:spPr bwMode="auto">
            <a:xfrm>
              <a:off x="726140" y="5100917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Stern mit 5 Zacken 64"/>
            <p:cNvSpPr/>
            <p:nvPr/>
          </p:nvSpPr>
          <p:spPr bwMode="auto">
            <a:xfrm>
              <a:off x="3325906" y="1568824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Stern mit 5 Zacken 65"/>
            <p:cNvSpPr/>
            <p:nvPr/>
          </p:nvSpPr>
          <p:spPr bwMode="auto">
            <a:xfrm>
              <a:off x="5836023" y="5692588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7" name="Stern mit 5 Zacken 66"/>
            <p:cNvSpPr/>
            <p:nvPr/>
          </p:nvSpPr>
          <p:spPr bwMode="auto">
            <a:xfrm>
              <a:off x="143434" y="2268070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Stern mit 5 Zacken 67"/>
            <p:cNvSpPr/>
            <p:nvPr/>
          </p:nvSpPr>
          <p:spPr bwMode="auto">
            <a:xfrm>
              <a:off x="2859740" y="5047130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Stern mit 5 Zacken 68"/>
            <p:cNvSpPr/>
            <p:nvPr/>
          </p:nvSpPr>
          <p:spPr bwMode="auto">
            <a:xfrm>
              <a:off x="4437529" y="5109882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Stern mit 5 Zacken 69"/>
            <p:cNvSpPr/>
            <p:nvPr/>
          </p:nvSpPr>
          <p:spPr bwMode="auto">
            <a:xfrm>
              <a:off x="5961529" y="5898776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Stern mit 5 Zacken 70"/>
            <p:cNvSpPr/>
            <p:nvPr/>
          </p:nvSpPr>
          <p:spPr bwMode="auto">
            <a:xfrm>
              <a:off x="5253316" y="1084729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Stern mit 5 Zacken 71"/>
            <p:cNvSpPr/>
            <p:nvPr/>
          </p:nvSpPr>
          <p:spPr bwMode="auto">
            <a:xfrm>
              <a:off x="5127811" y="1855694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Stern mit 5 Zacken 72"/>
            <p:cNvSpPr/>
            <p:nvPr/>
          </p:nvSpPr>
          <p:spPr bwMode="auto">
            <a:xfrm>
              <a:off x="6884893" y="2581836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Stern mit 5 Zacken 73"/>
            <p:cNvSpPr/>
            <p:nvPr/>
          </p:nvSpPr>
          <p:spPr bwMode="auto">
            <a:xfrm>
              <a:off x="3944471" y="1586753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Stern mit 5 Zacken 74"/>
            <p:cNvSpPr/>
            <p:nvPr/>
          </p:nvSpPr>
          <p:spPr bwMode="auto">
            <a:xfrm>
              <a:off x="2321859" y="2599766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Stern mit 5 Zacken 75"/>
            <p:cNvSpPr/>
            <p:nvPr/>
          </p:nvSpPr>
          <p:spPr bwMode="auto">
            <a:xfrm>
              <a:off x="6831106" y="1810871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Stern mit 5 Zacken 76"/>
            <p:cNvSpPr/>
            <p:nvPr/>
          </p:nvSpPr>
          <p:spPr bwMode="auto">
            <a:xfrm>
              <a:off x="7879975" y="4823011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Stern mit 5 Zacken 77"/>
            <p:cNvSpPr/>
            <p:nvPr/>
          </p:nvSpPr>
          <p:spPr bwMode="auto">
            <a:xfrm>
              <a:off x="6104964" y="1476549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Stern mit 5 Zacken 78"/>
            <p:cNvSpPr/>
            <p:nvPr/>
          </p:nvSpPr>
          <p:spPr bwMode="auto">
            <a:xfrm>
              <a:off x="6732494" y="4563035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Stern mit 5 Zacken 47"/>
            <p:cNvSpPr/>
            <p:nvPr/>
          </p:nvSpPr>
          <p:spPr bwMode="auto">
            <a:xfrm>
              <a:off x="5486399" y="5226423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Stern mit 5 Zacken 48"/>
            <p:cNvSpPr/>
            <p:nvPr/>
          </p:nvSpPr>
          <p:spPr bwMode="auto">
            <a:xfrm>
              <a:off x="4876799" y="1255059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Stern mit 5 Zacken 81"/>
            <p:cNvSpPr/>
            <p:nvPr/>
          </p:nvSpPr>
          <p:spPr bwMode="auto">
            <a:xfrm>
              <a:off x="8373034" y="3182470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Stern mit 5 Zacken 83"/>
            <p:cNvSpPr/>
            <p:nvPr/>
          </p:nvSpPr>
          <p:spPr bwMode="auto">
            <a:xfrm>
              <a:off x="8310281" y="4043082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Stern mit 5 Zacken 91"/>
            <p:cNvSpPr/>
            <p:nvPr/>
          </p:nvSpPr>
          <p:spPr bwMode="auto">
            <a:xfrm>
              <a:off x="2841810" y="5791200"/>
              <a:ext cx="367553" cy="322729"/>
            </a:xfrm>
            <a:prstGeom prst="star5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Chiffres-clés</a:t>
            </a:r>
            <a:r>
              <a:rPr lang="de-CH" dirty="0" smtClean="0"/>
              <a:t> 2013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0" y="902566"/>
            <a:ext cx="9144000" cy="52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1228187" y="1954310"/>
            <a:ext cx="76020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CH" sz="2800" b="1" dirty="0" smtClean="0">
                <a:solidFill>
                  <a:schemeClr val="bg1"/>
                </a:solidFill>
              </a:rPr>
              <a:t> </a:t>
            </a:r>
            <a:r>
              <a:rPr lang="de-CH" sz="2800" b="1" dirty="0" err="1" smtClean="0">
                <a:solidFill>
                  <a:schemeClr val="bg1"/>
                </a:solidFill>
              </a:rPr>
              <a:t>Recettes</a:t>
            </a:r>
            <a:r>
              <a:rPr lang="de-CH" sz="2800" b="1" dirty="0" smtClean="0">
                <a:solidFill>
                  <a:schemeClr val="bg1"/>
                </a:solidFill>
              </a:rPr>
              <a:t>: 20 </a:t>
            </a:r>
            <a:r>
              <a:rPr lang="de-CH" sz="2800" b="1" dirty="0" err="1" smtClean="0">
                <a:solidFill>
                  <a:schemeClr val="bg1"/>
                </a:solidFill>
              </a:rPr>
              <a:t>mia</a:t>
            </a:r>
            <a:r>
              <a:rPr lang="de-CH" sz="2800" b="1" dirty="0" smtClean="0">
                <a:solidFill>
                  <a:schemeClr val="bg1"/>
                </a:solidFill>
              </a:rPr>
              <a:t> €</a:t>
            </a:r>
          </a:p>
          <a:p>
            <a:pPr>
              <a:buFont typeface="Arial" pitchFamily="34" charset="0"/>
              <a:buChar char="•"/>
            </a:pPr>
            <a:r>
              <a:rPr lang="de-CH" sz="2800" b="1" dirty="0" smtClean="0">
                <a:solidFill>
                  <a:schemeClr val="bg1"/>
                </a:solidFill>
              </a:rPr>
              <a:t> </a:t>
            </a:r>
            <a:r>
              <a:rPr lang="de-CH" sz="2800" b="1" dirty="0" err="1" smtClean="0">
                <a:solidFill>
                  <a:schemeClr val="bg1"/>
                </a:solidFill>
              </a:rPr>
              <a:t>Déclarations</a:t>
            </a:r>
            <a:r>
              <a:rPr lang="de-CH" sz="2800" b="1" dirty="0" smtClean="0">
                <a:solidFill>
                  <a:schemeClr val="bg1"/>
                </a:solidFill>
              </a:rPr>
              <a:t> en </a:t>
            </a:r>
            <a:r>
              <a:rPr lang="de-CH" sz="2800" b="1" dirty="0" err="1" smtClean="0">
                <a:solidFill>
                  <a:schemeClr val="bg1"/>
                </a:solidFill>
              </a:rPr>
              <a:t>douane</a:t>
            </a:r>
            <a:r>
              <a:rPr lang="de-CH" sz="2800" b="1" dirty="0" smtClean="0">
                <a:solidFill>
                  <a:schemeClr val="bg1"/>
                </a:solidFill>
              </a:rPr>
              <a:t>: 32 </a:t>
            </a:r>
            <a:r>
              <a:rPr lang="de-CH" sz="2800" b="1" dirty="0" err="1" smtClean="0">
                <a:solidFill>
                  <a:schemeClr val="bg1"/>
                </a:solidFill>
              </a:rPr>
              <a:t>mio</a:t>
            </a:r>
            <a:endParaRPr lang="de-CH" sz="28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CH" sz="2800" b="1" dirty="0" smtClean="0">
                <a:solidFill>
                  <a:schemeClr val="bg1"/>
                </a:solidFill>
              </a:rPr>
              <a:t> </a:t>
            </a:r>
            <a:r>
              <a:rPr lang="de-CH" sz="2800" b="1" dirty="0" err="1" smtClean="0">
                <a:solidFill>
                  <a:schemeClr val="bg1"/>
                </a:solidFill>
              </a:rPr>
              <a:t>Arrestations</a:t>
            </a:r>
            <a:r>
              <a:rPr lang="de-CH" sz="2800" b="1" dirty="0" smtClean="0">
                <a:solidFill>
                  <a:schemeClr val="bg1"/>
                </a:solidFill>
              </a:rPr>
              <a:t>: 5500 </a:t>
            </a:r>
            <a:r>
              <a:rPr lang="de-CH" sz="2800" b="1" dirty="0" err="1" smtClean="0">
                <a:solidFill>
                  <a:schemeClr val="bg1"/>
                </a:solidFill>
              </a:rPr>
              <a:t>personnes</a:t>
            </a:r>
            <a:endParaRPr lang="de-CH" sz="28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CH" sz="2800" b="1" dirty="0" smtClean="0">
                <a:solidFill>
                  <a:schemeClr val="bg1"/>
                </a:solidFill>
              </a:rPr>
              <a:t> </a:t>
            </a:r>
            <a:r>
              <a:rPr lang="de-CH" sz="2800" b="1" dirty="0" err="1" smtClean="0">
                <a:solidFill>
                  <a:schemeClr val="bg1"/>
                </a:solidFill>
              </a:rPr>
              <a:t>Personnel</a:t>
            </a:r>
            <a:r>
              <a:rPr lang="de-CH" sz="2800" b="1" dirty="0" smtClean="0">
                <a:solidFill>
                  <a:schemeClr val="bg1"/>
                </a:solidFill>
              </a:rPr>
              <a:t>: 4300 </a:t>
            </a:r>
            <a:r>
              <a:rPr lang="de-CH" sz="2800" b="1" dirty="0" err="1" smtClean="0">
                <a:solidFill>
                  <a:schemeClr val="bg1"/>
                </a:solidFill>
              </a:rPr>
              <a:t>collaborateurs</a:t>
            </a:r>
            <a:endParaRPr lang="de-CH" sz="28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CH" sz="2800" b="1" dirty="0" smtClean="0">
                <a:solidFill>
                  <a:schemeClr val="bg1"/>
                </a:solidFill>
              </a:rPr>
              <a:t> </a:t>
            </a:r>
            <a:r>
              <a:rPr lang="de-CH" sz="2800" b="1" dirty="0" err="1" smtClean="0">
                <a:solidFill>
                  <a:schemeClr val="bg1"/>
                </a:solidFill>
              </a:rPr>
              <a:t>Exportations</a:t>
            </a:r>
            <a:r>
              <a:rPr lang="de-CH" sz="2800" b="1" dirty="0" smtClean="0">
                <a:solidFill>
                  <a:schemeClr val="bg1"/>
                </a:solidFill>
              </a:rPr>
              <a:t>: 177 </a:t>
            </a:r>
            <a:r>
              <a:rPr lang="de-CH" sz="2800" b="1" dirty="0" err="1" smtClean="0">
                <a:solidFill>
                  <a:schemeClr val="bg1"/>
                </a:solidFill>
              </a:rPr>
              <a:t>mia</a:t>
            </a:r>
            <a:r>
              <a:rPr lang="de-CH" sz="2800" b="1" dirty="0" smtClean="0">
                <a:solidFill>
                  <a:schemeClr val="bg1"/>
                </a:solidFill>
              </a:rPr>
              <a:t> €</a:t>
            </a:r>
          </a:p>
          <a:p>
            <a:pPr>
              <a:buFont typeface="Arial" pitchFamily="34" charset="0"/>
              <a:buChar char="•"/>
            </a:pPr>
            <a:r>
              <a:rPr lang="de-CH" sz="2800" b="1" dirty="0" smtClean="0">
                <a:solidFill>
                  <a:schemeClr val="bg1"/>
                </a:solidFill>
              </a:rPr>
              <a:t> </a:t>
            </a:r>
            <a:r>
              <a:rPr lang="de-CH" sz="2800" b="1" dirty="0" err="1" smtClean="0">
                <a:solidFill>
                  <a:schemeClr val="bg1"/>
                </a:solidFill>
              </a:rPr>
              <a:t>Importations</a:t>
            </a:r>
            <a:r>
              <a:rPr lang="de-CH" sz="2800" b="1" dirty="0" smtClean="0">
                <a:solidFill>
                  <a:schemeClr val="bg1"/>
                </a:solidFill>
              </a:rPr>
              <a:t>: 155 </a:t>
            </a:r>
            <a:r>
              <a:rPr lang="de-CH" sz="2800" b="1" dirty="0" err="1" smtClean="0">
                <a:solidFill>
                  <a:schemeClr val="bg1"/>
                </a:solidFill>
              </a:rPr>
              <a:t>mia</a:t>
            </a:r>
            <a:r>
              <a:rPr lang="de-CH" sz="2800" b="1" dirty="0" smtClean="0">
                <a:solidFill>
                  <a:schemeClr val="bg1"/>
                </a:solidFill>
              </a:rPr>
              <a:t> €</a:t>
            </a:r>
          </a:p>
          <a:p>
            <a:pPr>
              <a:buFont typeface="Arial" pitchFamily="34" charset="0"/>
              <a:buChar char="•"/>
            </a:pPr>
            <a:r>
              <a:rPr lang="de-CH" sz="2800" b="1" dirty="0" smtClean="0">
                <a:solidFill>
                  <a:schemeClr val="bg1"/>
                </a:solidFill>
              </a:rPr>
              <a:t> </a:t>
            </a:r>
            <a:r>
              <a:rPr lang="de-CH" sz="2800" b="1" dirty="0" err="1" smtClean="0">
                <a:solidFill>
                  <a:schemeClr val="bg1"/>
                </a:solidFill>
              </a:rPr>
              <a:t>Accords</a:t>
            </a:r>
            <a:r>
              <a:rPr lang="de-CH" sz="2800" b="1" dirty="0" smtClean="0">
                <a:solidFill>
                  <a:schemeClr val="bg1"/>
                </a:solidFill>
              </a:rPr>
              <a:t> de </a:t>
            </a:r>
            <a:r>
              <a:rPr lang="de-CH" sz="2800" b="1" dirty="0" err="1" smtClean="0">
                <a:solidFill>
                  <a:schemeClr val="bg1"/>
                </a:solidFill>
              </a:rPr>
              <a:t>libre-échange</a:t>
            </a:r>
            <a:r>
              <a:rPr lang="de-CH" sz="2800" b="1" dirty="0" smtClean="0">
                <a:solidFill>
                  <a:schemeClr val="bg1"/>
                </a:solidFill>
              </a:rPr>
              <a:t>: 26</a:t>
            </a:r>
            <a:endParaRPr lang="de-CH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Douane - quo </a:t>
            </a:r>
            <a:r>
              <a:rPr lang="de-CH" dirty="0" err="1" smtClean="0"/>
              <a:t>vadis</a:t>
            </a:r>
            <a:r>
              <a:rPr lang="de-CH" dirty="0" smtClean="0"/>
              <a:t>?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pic>
        <p:nvPicPr>
          <p:cNvPr id="95236" name="Picture 4" descr="Auau - Autos! Unsere Zukunft? Lieber nicht, studieren Sie unsere Tipps! (Quelle: &quot;Eye-Catching Photos, Thilini, SlideShare)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2204" y="1246467"/>
            <a:ext cx="4825067" cy="4906849"/>
          </a:xfrm>
          <a:prstGeom prst="rect">
            <a:avLst/>
          </a:prstGeom>
          <a:noFill/>
        </p:spPr>
      </p:pic>
      <p:pic>
        <p:nvPicPr>
          <p:cNvPr id="95238" name="Picture 6" descr="Zukunft / Foto: Panthermedia">
            <a:hlinkClick r:id="rId4" tooltip="Zukunft / Foto: Panthermedia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3944" y="1212394"/>
            <a:ext cx="7344925" cy="4964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pic>
        <p:nvPicPr>
          <p:cNvPr id="6" name="Air_Traffic_Worl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990600"/>
            <a:ext cx="9144000" cy="508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 des tâches et de l’effectif du personnel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</p:nvPr>
        </p:nvGraphicFramePr>
        <p:xfrm>
          <a:off x="1276911" y="1207341"/>
          <a:ext cx="7472363" cy="4778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Comment </a:t>
            </a:r>
            <a:r>
              <a:rPr lang="de-CH" dirty="0" err="1" smtClean="0"/>
              <a:t>maîtrisons-nous</a:t>
            </a:r>
            <a:r>
              <a:rPr lang="de-CH" dirty="0" smtClean="0"/>
              <a:t> </a:t>
            </a:r>
            <a:r>
              <a:rPr lang="de-CH" dirty="0" err="1" smtClean="0"/>
              <a:t>cela</a:t>
            </a:r>
            <a:r>
              <a:rPr lang="de-CH" dirty="0" smtClean="0"/>
              <a:t>?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smtClean="0"/>
              <a:t>Taxes environnementales / R. Lüssi / 2014</a:t>
            </a:r>
            <a:endParaRPr lang="de-CH"/>
          </a:p>
        </p:txBody>
      </p:sp>
      <p:pic>
        <p:nvPicPr>
          <p:cNvPr id="7" name="Picture 33" descr="abbildung7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2689" y="2877672"/>
            <a:ext cx="1877382" cy="1241611"/>
          </a:xfrm>
          <a:prstGeom prst="rect">
            <a:avLst/>
          </a:prstGeom>
          <a:noFill/>
        </p:spPr>
      </p:pic>
      <p:grpSp>
        <p:nvGrpSpPr>
          <p:cNvPr id="3" name="Gruppieren 21"/>
          <p:cNvGrpSpPr/>
          <p:nvPr/>
        </p:nvGrpSpPr>
        <p:grpSpPr>
          <a:xfrm>
            <a:off x="7477269" y="2719251"/>
            <a:ext cx="1189038" cy="1339376"/>
            <a:chOff x="7477269" y="2719251"/>
            <a:chExt cx="1189038" cy="1339376"/>
          </a:xfrm>
        </p:grpSpPr>
        <p:pic>
          <p:nvPicPr>
            <p:cNvPr id="9" name="Picture 35" descr="RecoveryReorganisa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01327" y="2869590"/>
              <a:ext cx="1160462" cy="1189037"/>
            </a:xfrm>
            <a:prstGeom prst="rect">
              <a:avLst/>
            </a:prstGeom>
            <a:noFill/>
          </p:spPr>
        </p:pic>
        <p:sp>
          <p:nvSpPr>
            <p:cNvPr id="12" name="Text Box 39"/>
            <p:cNvSpPr txBox="1">
              <a:spLocks noChangeArrowheads="1"/>
            </p:cNvSpPr>
            <p:nvPr/>
          </p:nvSpPr>
          <p:spPr bwMode="auto">
            <a:xfrm>
              <a:off x="7477269" y="2719251"/>
              <a:ext cx="1189038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CH" dirty="0"/>
                <a:t>REORG</a:t>
              </a:r>
            </a:p>
          </p:txBody>
        </p:sp>
      </p:grpSp>
      <p:pic>
        <p:nvPicPr>
          <p:cNvPr id="13" name="Picture 40" descr="WCO%20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5257" y="1030942"/>
            <a:ext cx="2260036" cy="1568822"/>
          </a:xfrm>
          <a:prstGeom prst="rect">
            <a:avLst/>
          </a:prstGeom>
          <a:noFill/>
        </p:spPr>
      </p:pic>
      <p:sp>
        <p:nvSpPr>
          <p:cNvPr id="15" name="Text Box 43"/>
          <p:cNvSpPr txBox="1">
            <a:spLocks noChangeArrowheads="1"/>
          </p:cNvSpPr>
          <p:nvPr/>
        </p:nvSpPr>
        <p:spPr bwMode="auto">
          <a:xfrm>
            <a:off x="3076575" y="1417638"/>
            <a:ext cx="129063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18" name="Text Box 47"/>
          <p:cNvSpPr txBox="1">
            <a:spLocks noChangeArrowheads="1"/>
          </p:cNvSpPr>
          <p:nvPr/>
        </p:nvSpPr>
        <p:spPr bwMode="auto">
          <a:xfrm>
            <a:off x="0" y="4876800"/>
            <a:ext cx="8255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98306" name="Picture 2" descr="https://encrypted-tbn3.gstatic.com/images?q=tbn:ANd9GcT8HIxbDHS6-TQ-bkKcEchrIIxCt6KZ_vml4BCpHtPUH9q0G_r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9412" y="1030942"/>
            <a:ext cx="1111623" cy="1111623"/>
          </a:xfrm>
          <a:prstGeom prst="rect">
            <a:avLst/>
          </a:prstGeom>
          <a:noFill/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7781" y="4482353"/>
            <a:ext cx="2482882" cy="14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http://f.blick.ch/img/aktuell/origs1199571/2960481354-w980-h640/Zoll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18927" y="2752165"/>
            <a:ext cx="2312894" cy="1541929"/>
          </a:xfrm>
          <a:prstGeom prst="rect">
            <a:avLst/>
          </a:prstGeom>
          <a:noFill/>
        </p:spPr>
      </p:pic>
      <p:pic>
        <p:nvPicPr>
          <p:cNvPr id="5124" name="Picture 4" descr="http://www.fu-berlin.de/sites/cairo/media/bild_fu-foster-91281/FU-Foster-9128_550.jpg?1307216502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2527" y="2859741"/>
            <a:ext cx="1828904" cy="1217053"/>
          </a:xfrm>
          <a:prstGeom prst="rect">
            <a:avLst/>
          </a:prstGeom>
          <a:noFill/>
        </p:spPr>
      </p:pic>
      <p:pic>
        <p:nvPicPr>
          <p:cNvPr id="5126" name="Picture 6" descr="http://www.omikron-jena.de/uploads/images/Gallery/Job-und-Ausbildung/Ausbildung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19805" y="4518211"/>
            <a:ext cx="1556094" cy="1362634"/>
          </a:xfrm>
          <a:prstGeom prst="rect">
            <a:avLst/>
          </a:prstGeom>
          <a:noFill/>
        </p:spPr>
      </p:pic>
      <p:grpSp>
        <p:nvGrpSpPr>
          <p:cNvPr id="10" name="Gruppieren 23"/>
          <p:cNvGrpSpPr/>
          <p:nvPr/>
        </p:nvGrpSpPr>
        <p:grpSpPr>
          <a:xfrm>
            <a:off x="1276351" y="1015157"/>
            <a:ext cx="7474323" cy="4883993"/>
            <a:chOff x="1276351" y="1015157"/>
            <a:chExt cx="7474323" cy="4883993"/>
          </a:xfrm>
        </p:grpSpPr>
        <p:pic>
          <p:nvPicPr>
            <p:cNvPr id="5" name="Picture 30" descr="Barcode-10-0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276351" y="1025526"/>
              <a:ext cx="1063438" cy="1637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2" descr="Scanner_DSC_002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580094" y="1015157"/>
              <a:ext cx="2117972" cy="1436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4" descr="edv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285875" y="4213412"/>
              <a:ext cx="1267731" cy="1685738"/>
            </a:xfrm>
            <a:prstGeom prst="rect">
              <a:avLst/>
            </a:prstGeom>
            <a:noFill/>
          </p:spPr>
        </p:pic>
        <p:pic>
          <p:nvPicPr>
            <p:cNvPr id="21" name="Grafik 20" descr="app zoll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12691" y="4078942"/>
              <a:ext cx="1337983" cy="1783976"/>
            </a:xfrm>
            <a:prstGeom prst="rect">
              <a:avLst/>
            </a:prstGeom>
          </p:spPr>
        </p:pic>
        <p:sp>
          <p:nvSpPr>
            <p:cNvPr id="23" name="Ellipse 22"/>
            <p:cNvSpPr/>
            <p:nvPr/>
          </p:nvSpPr>
          <p:spPr bwMode="auto">
            <a:xfrm>
              <a:off x="7835152" y="4688542"/>
              <a:ext cx="618565" cy="609600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äsentation EZV">
  <a:themeElements>
    <a:clrScheme name="Präsentation EZV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CAE2FF"/>
      </a:accent5>
      <a:accent6>
        <a:srgbClr val="2D2D8A"/>
      </a:accent6>
      <a:hlink>
        <a:srgbClr val="0066FF"/>
      </a:hlink>
      <a:folHlink>
        <a:srgbClr val="800080"/>
      </a:folHlink>
    </a:clrScheme>
    <a:fontScheme name="Präsentation EZ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äsentation EZ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EZ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EZ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EZ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EZ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EZ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EZ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EZ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EZ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EZ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EZ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EZ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 EZV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EZV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D2D8A"/>
        </a:accent6>
        <a:hlink>
          <a:srgbClr val="0066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 EZV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D2D8A"/>
        </a:accent6>
        <a:hlink>
          <a:srgbClr val="0066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enutzerdefiniertes Design">
  <a:themeElements>
    <a:clrScheme name="2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enutzerdefiniertes Design">
  <a:themeElements>
    <a:clrScheme name="3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EZV</Template>
  <TotalTime>1</TotalTime>
  <Words>735</Words>
  <Application>Microsoft Office PowerPoint</Application>
  <PresentationFormat>On-screen Show (4:3)</PresentationFormat>
  <Paragraphs>173</Paragraphs>
  <Slides>27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Präsentation EZV</vt:lpstr>
      <vt:lpstr>Benutzerdefiniertes Design</vt:lpstr>
      <vt:lpstr>1_Benutzerdefiniertes Design</vt:lpstr>
      <vt:lpstr>2_Benutzerdefiniertes Design</vt:lpstr>
      <vt:lpstr>3_Benutzerdefiniertes Design</vt:lpstr>
      <vt:lpstr>Taxes environnementales</vt:lpstr>
      <vt:lpstr>Slide 2</vt:lpstr>
      <vt:lpstr>Organisation de l’AFD douane civile</vt:lpstr>
      <vt:lpstr>Organisation de l’AFD gardes-frontière </vt:lpstr>
      <vt:lpstr>Chiffres-clés 2013</vt:lpstr>
      <vt:lpstr>Douane - quo vadis?</vt:lpstr>
      <vt:lpstr>Slide 7</vt:lpstr>
      <vt:lpstr>Evolution des tâches et de l’effectif du personnel</vt:lpstr>
      <vt:lpstr>Comment maîtrisons-nous cela?</vt:lpstr>
      <vt:lpstr>Part des droits de douane aux recettes de la Confédération</vt:lpstr>
      <vt:lpstr>Impôts et taxes d'incitation actuels</vt:lpstr>
      <vt:lpstr>Impôt sur les huiles minérales Biocarburants</vt:lpstr>
      <vt:lpstr>Promotion des biocarburants</vt:lpstr>
      <vt:lpstr>Volumes de biocarburants imposés</vt:lpstr>
      <vt:lpstr>Taxe sur le CO2 </vt:lpstr>
      <vt:lpstr>Evolution du taux de taxe sur le CO2</vt:lpstr>
      <vt:lpstr>Recettes et évolution des volumes</vt:lpstr>
      <vt:lpstr>Slide 18</vt:lpstr>
      <vt:lpstr>Bases de la RPLP</vt:lpstr>
      <vt:lpstr>Effets de la RPLP</vt:lpstr>
      <vt:lpstr>Evolution des classes d’émission des vhc</vt:lpstr>
      <vt:lpstr>Impôts et taxes futurs</vt:lpstr>
      <vt:lpstr>Propositions / idées</vt:lpstr>
      <vt:lpstr>Avantages d'une banque de données commune</vt:lpstr>
      <vt:lpstr>Slide 25</vt:lpstr>
      <vt:lpstr>Tant qu'il y aura des frontières, des administrations douanières existeront.</vt:lpstr>
      <vt:lpstr>Slide 27</vt:lpstr>
    </vt:vector>
  </TitlesOfParts>
  <Company>BIT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Bruno Hofstetter</dc:creator>
  <cp:lastModifiedBy>Rachel</cp:lastModifiedBy>
  <cp:revision>149</cp:revision>
  <cp:lastPrinted>2003-11-14T16:51:38Z</cp:lastPrinted>
  <dcterms:created xsi:type="dcterms:W3CDTF">2009-01-09T08:36:33Z</dcterms:created>
  <dcterms:modified xsi:type="dcterms:W3CDTF">2014-06-27T15:10:27Z</dcterms:modified>
</cp:coreProperties>
</file>