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53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77251C-7A16-4152-AC5C-3A09380E77BD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FD0B94-DD99-4DA2-9A4F-C7934C5DB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Teens lag behind all other age groups in their take up of ebooks….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6D08B-1D0E-44D9-ADFE-B6BCD64283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Turning now to what our Books and Consumers survey says, we see how Children’s books (except YA)  have been lagging in terms of ebook penetration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976147-BA49-4D75-A92F-1FF52C93B7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99EA1B6-CC50-4EAE-A6FD-A6FD00D0126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F3ED-3212-40C4-8EB4-8E5DDF0B156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AE8F-3D7D-416B-B7BE-83475A2C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AA9E-2C8E-4864-B93C-65E8BA17FF87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30A7-24C9-48FF-8D0A-4AE99569C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234C-871B-45B7-9BE2-E4ED4B8A1D8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BFC1-F87D-4670-A3F0-839C0AF2B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B821-1BDC-406D-B6AC-471A039F25B7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9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DBFE-176D-4F13-BDDF-1E9DB855F821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8C8B-DB93-4241-9C61-7A60603B9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39E3-8B50-4F47-84CF-89BFCD48CAA2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C194-5A31-4461-8843-0E06AE25E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9CDEE9-241D-4D65-937D-E588619D1BEE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C791-3829-412A-BA81-5BE93EAAB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FD5E69-002D-490A-AE85-BB60A674632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20B0-1942-4CB0-8325-68AC6EC3B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9255-D8AC-4433-A2ED-027CD9EC5F4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D164-1598-44D6-9257-B307ACF7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3FC1-88D0-4227-89C0-139EB9BA795E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A3E4-C424-487D-8021-5CA6E54C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3023-C3D5-4957-9007-70160CAEBC1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F757-1E04-41CE-9611-62A322661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834A-80C6-485F-B558-230830DD5054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6FC8-74C8-4847-A38F-D0F29A7BC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</p:spPr>
        <p:txBody>
          <a:bodyPr/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tIns="0" bIns="0" anchor="b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</p:spPr>
        <p:txBody>
          <a:bodyPr/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tIns="0" bIns="0" anchor="b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</p:spPr>
        <p:txBody>
          <a:bodyPr/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tIns="0" bIns="0" anchor="b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6B3C-40F8-4210-8506-FE3D7A468D7D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2120-A6E8-4766-BAD6-ACE03CFD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6A16EF9-565A-4B85-8B20-F7EEC89D4DFC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803E41-BF90-4752-8EBE-869C0C39867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09B1-A727-4FC0-86DA-511249696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3C5B-6E6E-42B9-A690-B4885C7C9E8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F586-6CDE-4A3E-B3F6-5DF41917F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1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E5C4-8798-44CF-82AA-0DAD0E32D7F7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3D82-58A1-4F51-BE7D-9666DAE4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9A94-5D84-4CF6-92C5-787CC0554151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1574-A3D2-4B45-B5EF-B65E620A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F55D-4727-4D84-ABC8-8ED88C5FB4CD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4B48-EC28-4710-A8C3-900610CF0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45646-500B-4B80-AC0E-1E129F122F0C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E89D86-A29F-4A34-AD54-CBE82F30D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7EC3D4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7EC3D4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4800600" y="4624388"/>
            <a:ext cx="4038600" cy="1627187"/>
          </a:xfrm>
        </p:spPr>
        <p:txBody>
          <a:bodyPr/>
          <a:lstStyle/>
          <a:p>
            <a:r>
              <a:rPr lang="en-US" b="1" smtClean="0">
                <a:latin typeface="Century" pitchFamily="18" charset="0"/>
              </a:rPr>
              <a:t>Understanding </a:t>
            </a:r>
            <a:br>
              <a:rPr lang="en-US" b="1" smtClean="0">
                <a:latin typeface="Century" pitchFamily="18" charset="0"/>
              </a:rPr>
            </a:br>
            <a:r>
              <a:rPr lang="en-US" b="1" smtClean="0">
                <a:latin typeface="Century" pitchFamily="18" charset="0"/>
              </a:rPr>
              <a:t> and Reaching </a:t>
            </a:r>
            <a:br>
              <a:rPr lang="en-US" b="1" smtClean="0">
                <a:latin typeface="Century" pitchFamily="18" charset="0"/>
              </a:rPr>
            </a:br>
            <a:r>
              <a:rPr lang="en-US" b="1" smtClean="0">
                <a:latin typeface="Century" pitchFamily="18" charset="0"/>
              </a:rPr>
              <a:t> the YA Market </a:t>
            </a:r>
            <a:endParaRPr lang="en-US" smtClean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" y="5100638"/>
            <a:ext cx="4038600" cy="749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/>
                <a:cs typeface="Century"/>
              </a:rPr>
              <a:t>Digital Book World 2014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/>
                <a:cs typeface="Century"/>
              </a:rPr>
              <a:t>January 14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/>
                <a:cs typeface="Century"/>
              </a:rPr>
              <a:t>th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/>
                <a:cs typeface="Century"/>
              </a:rPr>
              <a:t>, 2014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"/>
              <a:cs typeface="Centur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61"/>
          <a:stretch/>
        </p:blipFill>
        <p:spPr>
          <a:xfrm>
            <a:off x="610288" y="533102"/>
            <a:ext cx="3577534" cy="3581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05100" y="606425"/>
            <a:ext cx="6604000" cy="10064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FFFF"/>
                </a:solidFill>
                <a:latin typeface="Century"/>
                <a:cs typeface="Century"/>
              </a:rPr>
              <a:t>Kristen McLean</a:t>
            </a:r>
            <a:endParaRPr lang="en-US" sz="9600" dirty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solidFill>
                  <a:srgbClr val="FFFFFF"/>
                </a:solidFill>
                <a:latin typeface="Century"/>
                <a:cs typeface="Century"/>
              </a:rPr>
              <a:t>Founder &amp; CEO, Bookigee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@</a:t>
            </a:r>
            <a:r>
              <a:rPr lang="en-US" sz="6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BKGKristen</a:t>
            </a:r>
            <a:endParaRPr lang="en-US" sz="64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7650" name="Group 18"/>
          <p:cNvGrpSpPr>
            <a:grpSpLocks/>
          </p:cNvGrpSpPr>
          <p:nvPr/>
        </p:nvGrpSpPr>
        <p:grpSpPr bwMode="auto">
          <a:xfrm>
            <a:off x="1220788" y="614363"/>
            <a:ext cx="1128712" cy="5561012"/>
            <a:chOff x="1221269" y="606086"/>
            <a:chExt cx="1128940" cy="5560691"/>
          </a:xfrm>
        </p:grpSpPr>
        <p:pic>
          <p:nvPicPr>
            <p:cNvPr id="27655" name="Picture 1"/>
            <p:cNvPicPr>
              <a:picLocks noChangeAspect="1"/>
            </p:cNvPicPr>
            <p:nvPr/>
          </p:nvPicPr>
          <p:blipFill>
            <a:blip r:embed="rId2"/>
            <a:srcRect t="2972" b="26768"/>
            <a:stretch>
              <a:fillRect/>
            </a:stretch>
          </p:blipFill>
          <p:spPr bwMode="auto">
            <a:xfrm>
              <a:off x="1226068" y="2815726"/>
              <a:ext cx="1119342" cy="11155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7656" name="Picture 2"/>
            <p:cNvPicPr>
              <a:picLocks noChangeAspect="1"/>
            </p:cNvPicPr>
            <p:nvPr/>
          </p:nvPicPr>
          <p:blipFill>
            <a:blip r:embed="rId3"/>
            <a:srcRect l="25160" t="2905" r="13179" b="12923"/>
            <a:stretch>
              <a:fillRect/>
            </a:stretch>
          </p:blipFill>
          <p:spPr bwMode="auto">
            <a:xfrm>
              <a:off x="1221269" y="5020808"/>
              <a:ext cx="1119342" cy="114596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7657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6068" y="3931226"/>
              <a:ext cx="1114544" cy="108958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7658" name="Picture 11"/>
            <p:cNvPicPr>
              <a:picLocks noChangeAspect="1"/>
            </p:cNvPicPr>
            <p:nvPr/>
          </p:nvPicPr>
          <p:blipFill>
            <a:blip r:embed="rId5"/>
            <a:srcRect l="16505" t="4471" r="14064" b="26100"/>
            <a:stretch>
              <a:fillRect/>
            </a:stretch>
          </p:blipFill>
          <p:spPr bwMode="auto">
            <a:xfrm>
              <a:off x="1226068" y="1725426"/>
              <a:ext cx="1119342" cy="111934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7659" name="Picture 15" descr="B&amp;B BW.jpg"/>
            <p:cNvPicPr>
              <a:picLocks noChangeAspect="1"/>
            </p:cNvPicPr>
            <p:nvPr/>
          </p:nvPicPr>
          <p:blipFill>
            <a:blip r:embed="rId6"/>
            <a:srcRect l="55849" t="8939" r="4581" b="31645"/>
            <a:stretch>
              <a:fillRect/>
            </a:stretch>
          </p:blipFill>
          <p:spPr bwMode="auto">
            <a:xfrm>
              <a:off x="1230869" y="606086"/>
              <a:ext cx="1119340" cy="111934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</p:pic>
      </p:grpSp>
      <p:sp>
        <p:nvSpPr>
          <p:cNvPr id="17" name="Text Placeholder 4"/>
          <p:cNvSpPr txBox="1">
            <a:spLocks/>
          </p:cNvSpPr>
          <p:nvPr/>
        </p:nvSpPr>
        <p:spPr>
          <a:xfrm>
            <a:off x="2754313" y="1838325"/>
            <a:ext cx="6604000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dirty="0">
                <a:latin typeface="Century"/>
                <a:cs typeface="Century"/>
              </a:rPr>
              <a:t>Marianna </a:t>
            </a:r>
            <a:r>
              <a:rPr lang="en-US" sz="9600" dirty="0" err="1" smtClean="0">
                <a:latin typeface="Century"/>
                <a:cs typeface="Century"/>
              </a:rPr>
              <a:t>Ricciuto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Digital </a:t>
            </a:r>
            <a:r>
              <a:rPr lang="en-US" sz="6400" dirty="0">
                <a:latin typeface="Century"/>
                <a:cs typeface="Century"/>
              </a:rPr>
              <a:t>Commerce Manager, Harlequin </a:t>
            </a:r>
            <a:r>
              <a:rPr lang="en-US" sz="6400" dirty="0" smtClean="0">
                <a:latin typeface="Century"/>
                <a:cs typeface="Century"/>
              </a:rPr>
              <a:t>Teen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solidFill>
                  <a:srgbClr val="FFF1CE"/>
                </a:solidFill>
                <a:latin typeface="Century"/>
                <a:cs typeface="Century"/>
              </a:rPr>
              <a:t>@</a:t>
            </a: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MariannaR80</a:t>
            </a:r>
          </a:p>
          <a:p>
            <a:pPr fontAlgn="auto">
              <a:spcAft>
                <a:spcPts val="0"/>
              </a:spcAft>
              <a:defRPr/>
            </a:pP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2779713" y="2857500"/>
            <a:ext cx="6604000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latin typeface="Century"/>
                <a:cs typeface="Century"/>
              </a:rPr>
              <a:t>Jean </a:t>
            </a:r>
            <a:r>
              <a:rPr lang="en-US" sz="9600" dirty="0" err="1" smtClean="0">
                <a:latin typeface="Century"/>
                <a:cs typeface="Century"/>
              </a:rPr>
              <a:t>Feiwell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Publisher, Swoon Reads, Macmillan</a:t>
            </a: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@</a:t>
            </a:r>
            <a:r>
              <a:rPr lang="en-US" sz="6400" dirty="0" err="1">
                <a:solidFill>
                  <a:srgbClr val="FFF1CE"/>
                </a:solidFill>
                <a:latin typeface="Century"/>
                <a:cs typeface="Century"/>
              </a:rPr>
              <a:t>SwoonReads</a:t>
            </a:r>
            <a:endParaRPr lang="en-US" sz="6400" dirty="0">
              <a:solidFill>
                <a:srgbClr val="FFF1CE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2803525" y="3930650"/>
            <a:ext cx="6605588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latin typeface="Century"/>
                <a:cs typeface="Century"/>
              </a:rPr>
              <a:t>Sean Moss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Digital Marketing Officer, Walker Books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@seanpmoss</a:t>
            </a:r>
          </a:p>
          <a:p>
            <a:pPr fontAlgn="auto">
              <a:spcAft>
                <a:spcPts val="0"/>
              </a:spcAft>
              <a:defRPr/>
            </a:pP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2808288" y="5153025"/>
            <a:ext cx="6604000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b="1" dirty="0" err="1" smtClean="0">
                <a:latin typeface="Century"/>
                <a:cs typeface="Century"/>
              </a:rPr>
              <a:t>Alvina</a:t>
            </a:r>
            <a:r>
              <a:rPr lang="en-US" sz="9600" b="1" dirty="0" smtClean="0">
                <a:latin typeface="Century"/>
                <a:cs typeface="Century"/>
              </a:rPr>
              <a:t> Ling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Executive Editorial Director, LLBYR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@</a:t>
            </a:r>
            <a:r>
              <a:rPr lang="en-US" sz="6400" dirty="0" err="1">
                <a:solidFill>
                  <a:srgbClr val="FFF1CE"/>
                </a:solidFill>
                <a:latin typeface="Century"/>
                <a:cs typeface="Century"/>
              </a:rPr>
              <a:t>planetalvina</a:t>
            </a:r>
            <a:endParaRPr lang="en-US" sz="6400" dirty="0">
              <a:solidFill>
                <a:srgbClr val="FFF1CE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363538" y="490538"/>
            <a:ext cx="8780462" cy="571500"/>
          </a:xfrm>
        </p:spPr>
        <p:txBody>
          <a:bodyPr/>
          <a:lstStyle/>
          <a:p>
            <a:r>
              <a:rPr lang="en-US" smtClean="0">
                <a:latin typeface="Century" pitchFamily="18" charset="0"/>
              </a:rPr>
              <a:t>Teens who have not read a book for fun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77900" y="1279525"/>
            <a:ext cx="8166100" cy="3159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disturbing trend!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8675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444500" y="1970088"/>
          <a:ext cx="5413375" cy="4181475"/>
        </p:xfrm>
        <a:graphic>
          <a:graphicData uri="http://schemas.openxmlformats.org/presentationml/2006/ole">
            <p:oleObj spid="_x0000_s28675" r:id="rId3" imgW="5413717" imgH="4182218" progId="Excel.Chart.8">
              <p:embed/>
            </p:oleObj>
          </a:graphicData>
        </a:graphic>
      </p:graphicFrame>
      <p:graphicFrame>
        <p:nvGraphicFramePr>
          <p:cNvPr id="28676" name="Chart 6"/>
          <p:cNvGraphicFramePr>
            <a:graphicFrameLocks/>
          </p:cNvGraphicFramePr>
          <p:nvPr/>
        </p:nvGraphicFramePr>
        <p:xfrm>
          <a:off x="6118225" y="1228725"/>
          <a:ext cx="2909888" cy="4640263"/>
        </p:xfrm>
        <a:graphic>
          <a:graphicData uri="http://schemas.openxmlformats.org/presentationml/2006/ole">
            <p:oleObj spid="_x0000_s28676" r:id="rId4" imgW="2908044" imgH="463945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98475" y="222250"/>
            <a:ext cx="7556500" cy="1116013"/>
          </a:xfrm>
        </p:spPr>
        <p:txBody>
          <a:bodyPr/>
          <a:lstStyle/>
          <a:p>
            <a:r>
              <a:rPr lang="en-US" sz="3200" smtClean="0">
                <a:latin typeface="Century" pitchFamily="18" charset="0"/>
              </a:rPr>
              <a:t>Teens adoption of eBooks still lags</a:t>
            </a:r>
            <a:br>
              <a:rPr lang="en-US" sz="3200" smtClean="0">
                <a:latin typeface="Century" pitchFamily="18" charset="0"/>
              </a:rPr>
            </a:br>
            <a:r>
              <a:rPr lang="en-US" sz="3200" smtClean="0">
                <a:latin typeface="Century" pitchFamily="18" charset="0"/>
              </a:rPr>
              <a:t>ebook units purchased by age</a:t>
            </a:r>
          </a:p>
        </p:txBody>
      </p:sp>
      <p:graphicFrame>
        <p:nvGraphicFramePr>
          <p:cNvPr id="29698" name="Content Placeholder 4"/>
          <p:cNvGraphicFramePr>
            <a:graphicFrameLocks noGrp="1"/>
          </p:cNvGraphicFramePr>
          <p:nvPr>
            <p:ph sz="quarter" idx="4294967295"/>
          </p:nvPr>
        </p:nvGraphicFramePr>
        <p:xfrm>
          <a:off x="484188" y="1287463"/>
          <a:ext cx="8710612" cy="4938712"/>
        </p:xfrm>
        <a:graphic>
          <a:graphicData uri="http://schemas.openxmlformats.org/presentationml/2006/ole">
            <p:oleObj spid="_x0000_s29698" r:id="rId4" imgW="8711939" imgH="4938188" progId="Excel.Chart.8">
              <p:embed/>
            </p:oleObj>
          </a:graphicData>
        </a:graphic>
      </p:graphicFrame>
      <p:sp>
        <p:nvSpPr>
          <p:cNvPr id="3" name="Down Arrow 2"/>
          <p:cNvSpPr/>
          <p:nvPr/>
        </p:nvSpPr>
        <p:spPr>
          <a:xfrm rot="1806024">
            <a:off x="7224713" y="2506663"/>
            <a:ext cx="495300" cy="105568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98475" y="852488"/>
            <a:ext cx="7556500" cy="1117600"/>
          </a:xfrm>
        </p:spPr>
        <p:txBody>
          <a:bodyPr/>
          <a:lstStyle/>
          <a:p>
            <a:r>
              <a:rPr lang="en-US" sz="2800" smtClean="0">
                <a:latin typeface="Century" pitchFamily="18" charset="0"/>
              </a:rPr>
              <a:t>eBook Trends: Major Categories (units)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idx="4294967295"/>
          </p:nvPr>
        </p:nvSpPr>
        <p:spPr>
          <a:xfrm>
            <a:off x="681038" y="1411288"/>
            <a:ext cx="8166100" cy="3159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smtClean="0"/>
              <a:t>Source: Nielsen Books &amp; Consumers US</a:t>
            </a:r>
          </a:p>
        </p:txBody>
      </p:sp>
      <p:graphicFrame>
        <p:nvGraphicFramePr>
          <p:cNvPr id="31747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639763" y="1970088"/>
          <a:ext cx="8258175" cy="4638675"/>
        </p:xfrm>
        <a:graphic>
          <a:graphicData uri="http://schemas.openxmlformats.org/presentationml/2006/ole">
            <p:oleObj spid="_x0000_s31747" r:id="rId4" imgW="8260796" imgH="4639458" progId="Excel.Chart.8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 rot="1806024">
            <a:off x="6267450" y="2073275"/>
            <a:ext cx="493713" cy="10556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/>
          </p:cNvPicPr>
          <p:nvPr/>
        </p:nvPicPr>
        <p:blipFill>
          <a:blip r:embed="rId2"/>
          <a:srcRect r="9373"/>
          <a:stretch>
            <a:fillRect/>
          </a:stretch>
        </p:blipFill>
        <p:spPr bwMode="auto">
          <a:xfrm>
            <a:off x="714375" y="382588"/>
            <a:ext cx="7334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8625" y="4618038"/>
            <a:ext cx="908050" cy="2079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05100" y="606425"/>
            <a:ext cx="6604000" cy="10064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FFFF"/>
                </a:solidFill>
                <a:latin typeface="Century"/>
                <a:cs typeface="Century"/>
              </a:rPr>
              <a:t>Kristen McLean</a:t>
            </a:r>
            <a:endParaRPr lang="en-US" sz="9600" dirty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solidFill>
                  <a:srgbClr val="FFFFFF"/>
                </a:solidFill>
                <a:latin typeface="Century"/>
                <a:cs typeface="Century"/>
              </a:rPr>
              <a:t>Founder &amp; CEO, Bookigee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@</a:t>
            </a:r>
            <a:r>
              <a:rPr lang="en-US" sz="6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BKGKristen</a:t>
            </a:r>
            <a:endParaRPr lang="en-US" sz="64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34818" name="Group 18"/>
          <p:cNvGrpSpPr>
            <a:grpSpLocks/>
          </p:cNvGrpSpPr>
          <p:nvPr/>
        </p:nvGrpSpPr>
        <p:grpSpPr bwMode="auto">
          <a:xfrm>
            <a:off x="1220788" y="614363"/>
            <a:ext cx="1128712" cy="5561012"/>
            <a:chOff x="1221269" y="606086"/>
            <a:chExt cx="1128940" cy="5560691"/>
          </a:xfrm>
        </p:grpSpPr>
        <p:pic>
          <p:nvPicPr>
            <p:cNvPr id="34823" name="Picture 1"/>
            <p:cNvPicPr>
              <a:picLocks noChangeAspect="1"/>
            </p:cNvPicPr>
            <p:nvPr/>
          </p:nvPicPr>
          <p:blipFill>
            <a:blip r:embed="rId2"/>
            <a:srcRect t="2972" b="26768"/>
            <a:stretch>
              <a:fillRect/>
            </a:stretch>
          </p:blipFill>
          <p:spPr bwMode="auto">
            <a:xfrm>
              <a:off x="1226068" y="2815726"/>
              <a:ext cx="1119342" cy="11155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824" name="Picture 2"/>
            <p:cNvPicPr>
              <a:picLocks noChangeAspect="1"/>
            </p:cNvPicPr>
            <p:nvPr/>
          </p:nvPicPr>
          <p:blipFill>
            <a:blip r:embed="rId3"/>
            <a:srcRect l="25160" t="2905" r="13179" b="12923"/>
            <a:stretch>
              <a:fillRect/>
            </a:stretch>
          </p:blipFill>
          <p:spPr bwMode="auto">
            <a:xfrm>
              <a:off x="1221269" y="5020808"/>
              <a:ext cx="1119342" cy="114596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825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6068" y="3931226"/>
              <a:ext cx="1114544" cy="108958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826" name="Picture 11"/>
            <p:cNvPicPr>
              <a:picLocks noChangeAspect="1"/>
            </p:cNvPicPr>
            <p:nvPr/>
          </p:nvPicPr>
          <p:blipFill>
            <a:blip r:embed="rId5"/>
            <a:srcRect l="16505" t="4471" r="14064" b="26100"/>
            <a:stretch>
              <a:fillRect/>
            </a:stretch>
          </p:blipFill>
          <p:spPr bwMode="auto">
            <a:xfrm>
              <a:off x="1226068" y="1725426"/>
              <a:ext cx="1119342" cy="111934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827" name="Picture 15" descr="B&amp;B BW.jpg"/>
            <p:cNvPicPr>
              <a:picLocks noChangeAspect="1"/>
            </p:cNvPicPr>
            <p:nvPr/>
          </p:nvPicPr>
          <p:blipFill>
            <a:blip r:embed="rId6"/>
            <a:srcRect l="55849" t="8939" r="4581" b="31645"/>
            <a:stretch>
              <a:fillRect/>
            </a:stretch>
          </p:blipFill>
          <p:spPr bwMode="auto">
            <a:xfrm>
              <a:off x="1230869" y="606086"/>
              <a:ext cx="1119340" cy="111934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</p:pic>
      </p:grpSp>
      <p:sp>
        <p:nvSpPr>
          <p:cNvPr id="17" name="Text Placeholder 4"/>
          <p:cNvSpPr txBox="1">
            <a:spLocks/>
          </p:cNvSpPr>
          <p:nvPr/>
        </p:nvSpPr>
        <p:spPr>
          <a:xfrm>
            <a:off x="2754313" y="1838325"/>
            <a:ext cx="6604000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dirty="0">
                <a:latin typeface="Century"/>
                <a:cs typeface="Century"/>
              </a:rPr>
              <a:t>Marianna </a:t>
            </a:r>
            <a:r>
              <a:rPr lang="en-US" sz="9600" dirty="0" err="1" smtClean="0">
                <a:latin typeface="Century"/>
                <a:cs typeface="Century"/>
              </a:rPr>
              <a:t>Ricciuto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Digital </a:t>
            </a:r>
            <a:r>
              <a:rPr lang="en-US" sz="6400" dirty="0">
                <a:latin typeface="Century"/>
                <a:cs typeface="Century"/>
              </a:rPr>
              <a:t>Commerce Manager, Harlequin </a:t>
            </a:r>
            <a:r>
              <a:rPr lang="en-US" sz="6400" dirty="0" smtClean="0">
                <a:latin typeface="Century"/>
                <a:cs typeface="Century"/>
              </a:rPr>
              <a:t>Teen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solidFill>
                  <a:srgbClr val="FFF1CE"/>
                </a:solidFill>
                <a:latin typeface="Century"/>
                <a:cs typeface="Century"/>
              </a:rPr>
              <a:t>@</a:t>
            </a: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MariannaR80</a:t>
            </a:r>
          </a:p>
          <a:p>
            <a:pPr fontAlgn="auto">
              <a:spcAft>
                <a:spcPts val="0"/>
              </a:spcAft>
              <a:defRPr/>
            </a:pP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2779713" y="2857500"/>
            <a:ext cx="6604000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latin typeface="Century"/>
                <a:cs typeface="Century"/>
              </a:rPr>
              <a:t>Jean </a:t>
            </a:r>
            <a:r>
              <a:rPr lang="en-US" sz="9600" dirty="0" err="1" smtClean="0">
                <a:latin typeface="Century"/>
                <a:cs typeface="Century"/>
              </a:rPr>
              <a:t>Feiwell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Publisher, Swoon Reads, Macmillan</a:t>
            </a: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@</a:t>
            </a:r>
            <a:r>
              <a:rPr lang="en-US" sz="6400" dirty="0" err="1">
                <a:solidFill>
                  <a:srgbClr val="FFF1CE"/>
                </a:solidFill>
                <a:latin typeface="Century"/>
                <a:cs typeface="Century"/>
              </a:rPr>
              <a:t>SwoonReads</a:t>
            </a:r>
            <a:endParaRPr lang="en-US" sz="6400" dirty="0">
              <a:solidFill>
                <a:srgbClr val="FFF1CE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2803525" y="3930650"/>
            <a:ext cx="6605588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latin typeface="Century"/>
                <a:cs typeface="Century"/>
              </a:rPr>
              <a:t>Sean Moss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Digital Marketing Officer, Walker Books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@seanpmoss</a:t>
            </a:r>
          </a:p>
          <a:p>
            <a:pPr fontAlgn="auto">
              <a:spcAft>
                <a:spcPts val="0"/>
              </a:spcAft>
              <a:defRPr/>
            </a:pP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2808288" y="5153025"/>
            <a:ext cx="6604000" cy="1006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b="1" dirty="0" err="1" smtClean="0">
                <a:latin typeface="Century"/>
                <a:cs typeface="Century"/>
              </a:rPr>
              <a:t>Alvina</a:t>
            </a:r>
            <a:r>
              <a:rPr lang="en-US" sz="9600" b="1" dirty="0" smtClean="0">
                <a:latin typeface="Century"/>
                <a:cs typeface="Century"/>
              </a:rPr>
              <a:t> Ling</a:t>
            </a:r>
            <a:endParaRPr lang="en-US" sz="9600" dirty="0" smtClean="0"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400" dirty="0" smtClean="0">
                <a:latin typeface="Century"/>
                <a:cs typeface="Century"/>
              </a:rPr>
              <a:t>Executive Editorial Director, LLBYR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6400" dirty="0">
                <a:solidFill>
                  <a:srgbClr val="FFF1CE"/>
                </a:solidFill>
                <a:latin typeface="Century"/>
                <a:cs typeface="Century"/>
              </a:rPr>
              <a:t>@</a:t>
            </a:r>
            <a:r>
              <a:rPr lang="en-US" sz="6400" dirty="0" err="1">
                <a:solidFill>
                  <a:srgbClr val="FFF1CE"/>
                </a:solidFill>
                <a:latin typeface="Century"/>
                <a:cs typeface="Century"/>
              </a:rPr>
              <a:t>planetalvina</a:t>
            </a:r>
            <a:endParaRPr lang="en-US" sz="6400" dirty="0">
              <a:solidFill>
                <a:srgbClr val="FFF1CE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4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60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"/>
                <a:cs typeface="Century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50" b="1" dirty="0" smtClean="0">
              <a:solidFill>
                <a:srgbClr val="FFFFFF"/>
              </a:solidFill>
              <a:latin typeface="Century"/>
              <a:cs typeface="Century"/>
            </a:endParaRPr>
          </a:p>
          <a:p>
            <a:pPr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1702</TotalTime>
  <Words>158</Words>
  <Application>Microsoft Macintosh PowerPoint</Application>
  <PresentationFormat>On-screen Show (4:3)</PresentationFormat>
  <Paragraphs>162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37" baseType="lpstr">
      <vt:lpstr>Rockwell</vt:lpstr>
      <vt:lpstr>Arial</vt:lpstr>
      <vt:lpstr>Wingdings</vt:lpstr>
      <vt:lpstr>Calibri</vt:lpstr>
      <vt:lpstr>Century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Microsoft Excel Chart</vt:lpstr>
      <vt:lpstr>Understanding   and Reaching   the YA Market </vt:lpstr>
      <vt:lpstr>Slide 2</vt:lpstr>
      <vt:lpstr>Teens who have not read a book for fun </vt:lpstr>
      <vt:lpstr>Teens adoption of eBooks still lags ebook units purchased by age</vt:lpstr>
      <vt:lpstr>eBook Trends: Major Categories (units)</vt:lpstr>
      <vt:lpstr>Slide 6</vt:lpstr>
      <vt:lpstr>Slide 7</vt:lpstr>
    </vt:vector>
  </TitlesOfParts>
  <Company>Bookigee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Mobile:  Developing a Mobile Strategy for Children’s Publishing </dc:title>
  <dc:creator>Kristen  Mclean</dc:creator>
  <cp:lastModifiedBy>jacobst</cp:lastModifiedBy>
  <cp:revision>26</cp:revision>
  <dcterms:created xsi:type="dcterms:W3CDTF">2014-01-12T19:15:58Z</dcterms:created>
  <dcterms:modified xsi:type="dcterms:W3CDTF">2014-01-29T21:24:30Z</dcterms:modified>
</cp:coreProperties>
</file>