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60" r:id="rId3"/>
    <p:sldId id="261" r:id="rId4"/>
    <p:sldId id="262" r:id="rId5"/>
    <p:sldId id="355" r:id="rId6"/>
    <p:sldId id="379" r:id="rId7"/>
    <p:sldId id="264" r:id="rId8"/>
    <p:sldId id="318" r:id="rId9"/>
    <p:sldId id="372" r:id="rId10"/>
    <p:sldId id="290" r:id="rId11"/>
    <p:sldId id="319" r:id="rId12"/>
    <p:sldId id="320" r:id="rId13"/>
    <p:sldId id="321" r:id="rId14"/>
    <p:sldId id="419"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418" r:id="rId28"/>
    <p:sldId id="336" r:id="rId29"/>
    <p:sldId id="337" r:id="rId30"/>
    <p:sldId id="414" r:id="rId31"/>
    <p:sldId id="417" r:id="rId32"/>
    <p:sldId id="416" r:id="rId33"/>
    <p:sldId id="341" r:id="rId34"/>
    <p:sldId id="342" r:id="rId35"/>
    <p:sldId id="343" r:id="rId36"/>
    <p:sldId id="344" r:id="rId37"/>
    <p:sldId id="345" r:id="rId38"/>
    <p:sldId id="346" r:id="rId39"/>
    <p:sldId id="347" r:id="rId40"/>
    <p:sldId id="348" r:id="rId41"/>
    <p:sldId id="349" r:id="rId42"/>
    <p:sldId id="350" r:id="rId43"/>
    <p:sldId id="352" r:id="rId44"/>
    <p:sldId id="412" r:id="rId45"/>
    <p:sldId id="291" r:id="rId46"/>
    <p:sldId id="408" r:id="rId47"/>
    <p:sldId id="410" r:id="rId48"/>
    <p:sldId id="411" r:id="rId49"/>
    <p:sldId id="409" r:id="rId50"/>
    <p:sldId id="405" r:id="rId51"/>
    <p:sldId id="406" r:id="rId52"/>
    <p:sldId id="407"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399" r:id="rId67"/>
    <p:sldId id="400" r:id="rId68"/>
    <p:sldId id="401" r:id="rId69"/>
    <p:sldId id="402" r:id="rId70"/>
    <p:sldId id="403" r:id="rId71"/>
    <p:sldId id="404" r:id="rId72"/>
    <p:sldId id="383" r:id="rId73"/>
    <p:sldId id="384" r:id="rId74"/>
    <p:sldId id="385" r:id="rId75"/>
    <p:sldId id="289" r:id="rId76"/>
    <p:sldId id="382" r:id="rId77"/>
    <p:sldId id="351" r:id="rId78"/>
    <p:sldId id="353" r:id="rId79"/>
    <p:sldId id="354" r:id="rId80"/>
    <p:sldId id="381" r:id="rId81"/>
    <p:sldId id="374" r:id="rId82"/>
    <p:sldId id="375" r:id="rId83"/>
    <p:sldId id="376" r:id="rId84"/>
    <p:sldId id="377" r:id="rId85"/>
    <p:sldId id="378"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7300" autoAdjust="0"/>
  </p:normalViewPr>
  <p:slideViewPr>
    <p:cSldViewPr>
      <p:cViewPr varScale="1">
        <p:scale>
          <a:sx n="25" d="100"/>
          <a:sy n="25" d="100"/>
        </p:scale>
        <p:origin x="-180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32255-BE6D-4046-9B1E-9CF9C8367C52}" type="datetimeFigureOut">
              <a:rPr lang="fr-FR" smtClean="0"/>
              <a:pPr/>
              <a:t>03/07/2014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4BD46-F7F6-4961-AE0C-76B79D6755AE}" type="slidenum">
              <a:rPr lang="fr-FR" smtClean="0"/>
              <a:pPr/>
              <a:t>‹#›</a:t>
            </a:fld>
            <a:endParaRPr lang="fr-FR"/>
          </a:p>
        </p:txBody>
      </p:sp>
    </p:spTree>
    <p:extLst>
      <p:ext uri="{BB962C8B-B14F-4D97-AF65-F5344CB8AC3E}">
        <p14:creationId xmlns:p14="http://schemas.microsoft.com/office/powerpoint/2010/main" xmlns="" val="183265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7244E-BBD7-47C5-BAFE-681ECFDA10AF}" type="slidenum">
              <a:rPr lang="fr-FR">
                <a:cs typeface="Arial" charset="0"/>
              </a:rPr>
              <a:pPr fontAlgn="base">
                <a:spcBef>
                  <a:spcPct val="0"/>
                </a:spcBef>
                <a:spcAft>
                  <a:spcPct val="0"/>
                </a:spcAft>
                <a:defRPr/>
              </a:pPr>
              <a:t>2</a:t>
            </a:fld>
            <a:endParaRPr lang="fr-F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a:ln/>
        </p:spPr>
      </p:sp>
      <p:sp>
        <p:nvSpPr>
          <p:cNvPr id="53251"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v-SE" dirty="0" smtClean="0">
              <a:latin typeface="Calibri" pitchFamily="34" charset="0"/>
              <a:ea typeface="ＭＳ Ｐゴシック" pitchFamily="34" charset="-128"/>
            </a:endParaRPr>
          </a:p>
        </p:txBody>
      </p:sp>
      <p:sp>
        <p:nvSpPr>
          <p:cNvPr id="53252"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972AF6E6-E41F-4E51-841A-430DFB76B66D}" type="slidenum">
              <a:rPr lang="sv-SE" sz="1200" smtClean="0"/>
              <a:pPr eaLnBrk="1" hangingPunct="1"/>
              <a:t>13</a:t>
            </a:fld>
            <a:endParaRPr lang="sv-SE"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p:cNvSpPr>
            <a:spLocks noGrp="1" noRot="1" noChangeAspect="1" noTextEdit="1"/>
          </p:cNvSpPr>
          <p:nvPr>
            <p:ph type="sldImg"/>
          </p:nvPr>
        </p:nvSpPr>
        <p:spPr>
          <a:ln/>
        </p:spPr>
      </p:sp>
      <p:sp>
        <p:nvSpPr>
          <p:cNvPr id="55299"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err="1" smtClean="0">
                <a:latin typeface="Calibri" pitchFamily="34" charset="0"/>
                <a:ea typeface="ＭＳ Ｐゴシック" pitchFamily="34" charset="-128"/>
              </a:rPr>
              <a:t>Wholly</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obtainable</a:t>
            </a:r>
            <a:r>
              <a:rPr lang="sv-SE" dirty="0" smtClean="0">
                <a:latin typeface="Calibri" pitchFamily="34" charset="0"/>
                <a:ea typeface="ＭＳ Ｐゴシック" pitchFamily="34" charset="-128"/>
              </a:rPr>
              <a:t> and </a:t>
            </a:r>
            <a:r>
              <a:rPr lang="sv-SE" dirty="0" err="1" smtClean="0">
                <a:latin typeface="Calibri" pitchFamily="34" charset="0"/>
                <a:ea typeface="ＭＳ Ｐゴシック" pitchFamily="34" charset="-128"/>
              </a:rPr>
              <a:t>substantial</a:t>
            </a:r>
            <a:r>
              <a:rPr lang="sv-SE" dirty="0" smtClean="0">
                <a:latin typeface="Calibri" pitchFamily="34" charset="0"/>
                <a:ea typeface="ＭＳ Ｐゴシック" pitchFamily="34" charset="-128"/>
              </a:rPr>
              <a:t> transformation still </a:t>
            </a:r>
            <a:r>
              <a:rPr lang="sv-SE" dirty="0" err="1" smtClean="0">
                <a:latin typeface="Calibri" pitchFamily="34" charset="0"/>
                <a:ea typeface="ＭＳ Ｐゴシック" pitchFamily="34" charset="-128"/>
              </a:rPr>
              <a:t>applies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but</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here</a:t>
            </a:r>
            <a:r>
              <a:rPr lang="sv-SE" dirty="0" smtClean="0">
                <a:latin typeface="Calibri" pitchFamily="34" charset="0"/>
                <a:ea typeface="ＭＳ Ｐゴシック" pitchFamily="34" charset="-128"/>
              </a:rPr>
              <a:t> not part </a:t>
            </a:r>
            <a:r>
              <a:rPr lang="sv-SE" dirty="0" err="1" smtClean="0">
                <a:latin typeface="Calibri" pitchFamily="34" charset="0"/>
                <a:ea typeface="ＭＳ Ｐゴシック" pitchFamily="34" charset="-128"/>
              </a:rPr>
              <a:t>of</a:t>
            </a:r>
            <a:r>
              <a:rPr lang="sv-SE" dirty="0" smtClean="0">
                <a:latin typeface="Calibri" pitchFamily="34" charset="0"/>
                <a:ea typeface="ＭＳ Ｐゴシック" pitchFamily="34" charset="-128"/>
              </a:rPr>
              <a:t> a FTA</a:t>
            </a:r>
          </a:p>
        </p:txBody>
      </p:sp>
      <p:sp>
        <p:nvSpPr>
          <p:cNvPr id="55300"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3E914E68-9F16-4BFE-9B32-00B2B068A259}" type="slidenum">
              <a:rPr lang="sv-SE" sz="1200" smtClean="0"/>
              <a:pPr eaLnBrk="1" hangingPunct="1"/>
              <a:t>15</a:t>
            </a:fld>
            <a:endParaRPr lang="sv-SE"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p:cNvSpPr>
            <a:spLocks noGrp="1" noRot="1" noChangeAspect="1" noTextEdit="1"/>
          </p:cNvSpPr>
          <p:nvPr>
            <p:ph type="sldImg"/>
          </p:nvPr>
        </p:nvSpPr>
        <p:spPr>
          <a:ln/>
        </p:spPr>
      </p:sp>
      <p:sp>
        <p:nvSpPr>
          <p:cNvPr id="56323"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smtClean="0">
                <a:latin typeface="Calibri" pitchFamily="34" charset="0"/>
                <a:ea typeface="ＭＳ Ｐゴシック" pitchFamily="34" charset="-128"/>
              </a:rPr>
              <a:t>The </a:t>
            </a:r>
            <a:r>
              <a:rPr lang="sv-SE" dirty="0" err="1" smtClean="0">
                <a:latin typeface="Calibri" pitchFamily="34" charset="0"/>
                <a:ea typeface="ＭＳ Ｐゴシック" pitchFamily="34" charset="-128"/>
              </a:rPr>
              <a:t>need</a:t>
            </a:r>
            <a:r>
              <a:rPr lang="sv-SE" dirty="0" smtClean="0">
                <a:latin typeface="Calibri" pitchFamily="34" charset="0"/>
                <a:ea typeface="ＭＳ Ｐゴシック" pitchFamily="34" charset="-128"/>
              </a:rPr>
              <a:t> for the </a:t>
            </a:r>
            <a:r>
              <a:rPr lang="sv-SE" dirty="0" err="1" smtClean="0">
                <a:latin typeface="Calibri" pitchFamily="34" charset="0"/>
                <a:ea typeface="ＭＳ Ｐゴシック" pitchFamily="34" charset="-128"/>
              </a:rPr>
              <a:t>RoO</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are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clearly</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defined</a:t>
            </a:r>
            <a:r>
              <a:rPr lang="sv-SE" dirty="0" smtClean="0">
                <a:latin typeface="Calibri" pitchFamily="34" charset="0"/>
                <a:ea typeface="ＭＳ Ｐゴシック" pitchFamily="34" charset="-128"/>
              </a:rPr>
              <a:t> by </a:t>
            </a:r>
            <a:r>
              <a:rPr lang="sv-SE" dirty="0" err="1" smtClean="0">
                <a:latin typeface="Calibri" pitchFamily="34" charset="0"/>
                <a:ea typeface="ＭＳ Ｐゴシック" pitchFamily="34" charset="-128"/>
              </a:rPr>
              <a:t>this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line</a:t>
            </a:r>
            <a:r>
              <a:rPr lang="sv-SE" dirty="0" smtClean="0">
                <a:latin typeface="Calibri" pitchFamily="34" charset="0"/>
                <a:ea typeface="ＭＳ Ｐゴシック" pitchFamily="34" charset="-128"/>
              </a:rPr>
              <a:t> from a </a:t>
            </a:r>
            <a:r>
              <a:rPr lang="sv-SE" dirty="0" err="1" smtClean="0">
                <a:latin typeface="Calibri" pitchFamily="34" charset="0"/>
                <a:ea typeface="ＭＳ Ｐゴシック" pitchFamily="34" charset="-128"/>
              </a:rPr>
              <a:t>trade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agreement</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dont</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know</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which</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one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but</a:t>
            </a:r>
            <a:r>
              <a:rPr lang="sv-SE" dirty="0" smtClean="0">
                <a:latin typeface="Calibri" pitchFamily="34" charset="0"/>
                <a:ea typeface="ＭＳ Ｐゴシック" pitchFamily="34" charset="-128"/>
              </a:rPr>
              <a:t> standard)</a:t>
            </a:r>
          </a:p>
          <a:p>
            <a:pPr marL="171450" indent="-171450">
              <a:buFontTx/>
              <a:buChar char="-"/>
            </a:pPr>
            <a:r>
              <a:rPr lang="sv-SE" dirty="0" err="1" smtClean="0">
                <a:latin typeface="Calibri" pitchFamily="34" charset="0"/>
                <a:ea typeface="ＭＳ Ｐゴシック" pitchFamily="34" charset="-128"/>
              </a:rPr>
              <a:t>Every</a:t>
            </a:r>
            <a:r>
              <a:rPr lang="sv-SE" dirty="0" smtClean="0">
                <a:latin typeface="Calibri" pitchFamily="34" charset="0"/>
                <a:ea typeface="ＭＳ Ｐゴシック" pitchFamily="34" charset="-128"/>
              </a:rPr>
              <a:t> FTA has </a:t>
            </a:r>
            <a:r>
              <a:rPr lang="sv-SE" dirty="0" err="1" smtClean="0">
                <a:latin typeface="Calibri" pitchFamily="34" charset="0"/>
                <a:ea typeface="ＭＳ Ｐゴシック" pitchFamily="34" charset="-128"/>
              </a:rPr>
              <a:t>their</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own</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specific</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way</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of</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determining</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origin</a:t>
            </a:r>
            <a:endParaRPr lang="sv-SE" dirty="0" smtClean="0">
              <a:latin typeface="Calibri" pitchFamily="34" charset="0"/>
              <a:ea typeface="ＭＳ Ｐゴシック" pitchFamily="34" charset="-128"/>
            </a:endParaRPr>
          </a:p>
        </p:txBody>
      </p:sp>
      <p:sp>
        <p:nvSpPr>
          <p:cNvPr id="56324"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36BE1717-5026-4071-A80B-2C162A55885E}" type="slidenum">
              <a:rPr lang="sv-SE" sz="1200" smtClean="0"/>
              <a:pPr eaLnBrk="1" hangingPunct="1"/>
              <a:t>16</a:t>
            </a:fld>
            <a:endParaRPr lang="sv-SE"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a:ln/>
        </p:spPr>
      </p:sp>
      <p:sp>
        <p:nvSpPr>
          <p:cNvPr id="57347"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smtClean="0">
                <a:latin typeface="Calibri" pitchFamily="34" charset="0"/>
                <a:ea typeface="ＭＳ Ｐゴシック" pitchFamily="34" charset="-128"/>
              </a:rPr>
              <a:t>This is the core, the main purpose of why RoO exist</a:t>
            </a:r>
          </a:p>
          <a:p>
            <a:pPr marL="171450" indent="-171450">
              <a:buFontTx/>
              <a:buChar char="-"/>
            </a:pPr>
            <a:r>
              <a:rPr lang="sv-SE" dirty="0" smtClean="0">
                <a:latin typeface="Calibri" pitchFamily="34" charset="0"/>
                <a:ea typeface="ＭＳ Ｐゴシック" pitchFamily="34" charset="-128"/>
              </a:rPr>
              <a:t>Preferential origin </a:t>
            </a:r>
            <a:r>
              <a:rPr lang="en-US" dirty="0" smtClean="0">
                <a:latin typeface="Calibri" pitchFamily="34" charset="0"/>
                <a:ea typeface="ＭＳ Ｐゴシック" pitchFamily="34" charset="-128"/>
              </a:rPr>
              <a:t>rules exist in order to prevent third country (C which has a 10 % tariff agreement with B) imports from taking advantage of the concessions which have been made by the parties (A and B) to the preferential agreement. There has to be rules that define what a B-country good is and an A-country good is, otherwise the FTA will be worthless.</a:t>
            </a:r>
          </a:p>
          <a:p>
            <a:pPr marL="171450" indent="-171450">
              <a:buFontTx/>
              <a:buChar char="-"/>
            </a:pPr>
            <a:r>
              <a:rPr lang="en-US" dirty="0" smtClean="0">
                <a:latin typeface="Calibri" pitchFamily="34" charset="0"/>
                <a:ea typeface="ＭＳ Ｐゴシック" pitchFamily="34" charset="-128"/>
              </a:rPr>
              <a:t>In a FTA individual members can have different tariff rates towards third country, this problem should not arise to the same extent in a customs union where a common external tariff exist</a:t>
            </a:r>
            <a:endParaRPr lang="sv-SE" dirty="0" smtClean="0">
              <a:latin typeface="Calibri" pitchFamily="34" charset="0"/>
              <a:ea typeface="ＭＳ Ｐゴシック" pitchFamily="34" charset="-128"/>
            </a:endParaRPr>
          </a:p>
        </p:txBody>
      </p:sp>
      <p:sp>
        <p:nvSpPr>
          <p:cNvPr id="57348"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53E93416-0037-4E96-800E-0E63DFDA6E6B}" type="slidenum">
              <a:rPr lang="sv-SE" sz="1200" smtClean="0"/>
              <a:pPr eaLnBrk="1" hangingPunct="1"/>
              <a:t>17</a:t>
            </a:fld>
            <a:endParaRPr lang="sv-SE"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tshållare för bildobjekt 1"/>
          <p:cNvSpPr>
            <a:spLocks noGrp="1" noRot="1" noChangeAspect="1" noTextEdit="1"/>
          </p:cNvSpPr>
          <p:nvPr>
            <p:ph type="sldImg"/>
          </p:nvPr>
        </p:nvSpPr>
        <p:spPr>
          <a:ln/>
        </p:spPr>
      </p:sp>
      <p:sp>
        <p:nvSpPr>
          <p:cNvPr id="58371"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v-SE" dirty="0" smtClean="0">
              <a:latin typeface="Calibri" pitchFamily="34" charset="0"/>
              <a:ea typeface="ＭＳ Ｐゴシック" pitchFamily="34" charset="-128"/>
            </a:endParaRPr>
          </a:p>
        </p:txBody>
      </p:sp>
      <p:sp>
        <p:nvSpPr>
          <p:cNvPr id="58372"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D5969B44-6A67-47E2-A3BB-BDC468EE731E}" type="slidenum">
              <a:rPr lang="sv-SE" sz="1200" smtClean="0"/>
              <a:pPr eaLnBrk="1" hangingPunct="1"/>
              <a:t>18</a:t>
            </a:fld>
            <a:endParaRPr lang="sv-SE"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a:ln/>
        </p:spPr>
      </p:sp>
      <p:sp>
        <p:nvSpPr>
          <p:cNvPr id="59395"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err="1" smtClean="0">
                <a:latin typeface="Calibri" pitchFamily="34" charset="0"/>
                <a:ea typeface="ＭＳ Ｐゴシック" pitchFamily="34" charset="-128"/>
              </a:rPr>
              <a:t>This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graph</a:t>
            </a:r>
            <a:r>
              <a:rPr lang="sv-SE" dirty="0" smtClean="0">
                <a:latin typeface="Calibri" pitchFamily="34" charset="0"/>
                <a:ea typeface="ＭＳ Ｐゴシック" pitchFamily="34" charset="-128"/>
              </a:rPr>
              <a:t> is from WTO and shows </a:t>
            </a:r>
            <a:r>
              <a:rPr lang="sv-SE" dirty="0" err="1" smtClean="0">
                <a:latin typeface="Calibri" pitchFamily="34" charset="0"/>
                <a:ea typeface="ＭＳ Ｐゴシック" pitchFamily="34" charset="-128"/>
              </a:rPr>
              <a:t>how</a:t>
            </a:r>
            <a:r>
              <a:rPr lang="sv-SE" dirty="0" smtClean="0">
                <a:latin typeface="Calibri" pitchFamily="34" charset="0"/>
                <a:ea typeface="ＭＳ Ｐゴシック" pitchFamily="34" charset="-128"/>
              </a:rPr>
              <a:t> the </a:t>
            </a:r>
            <a:r>
              <a:rPr lang="sv-SE" dirty="0" err="1" smtClean="0">
                <a:latin typeface="Calibri" pitchFamily="34" charset="0"/>
                <a:ea typeface="ＭＳ Ｐゴシック" pitchFamily="34" charset="-128"/>
              </a:rPr>
              <a:t>number</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of</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trade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agreements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have</a:t>
            </a:r>
            <a:r>
              <a:rPr lang="sv-SE" dirty="0" smtClean="0">
                <a:latin typeface="Calibri" pitchFamily="34" charset="0"/>
                <a:ea typeface="ＭＳ Ｐゴシック" pitchFamily="34" charset="-128"/>
              </a:rPr>
              <a:t> sky rocketed the last 20 </a:t>
            </a:r>
            <a:r>
              <a:rPr lang="sv-SE" dirty="0" err="1" smtClean="0">
                <a:latin typeface="Calibri" pitchFamily="34" charset="0"/>
                <a:ea typeface="ＭＳ Ｐゴシック" pitchFamily="34" charset="-128"/>
              </a:rPr>
              <a:t>years</a:t>
            </a:r>
            <a:endParaRPr lang="sv-SE" dirty="0" smtClean="0">
              <a:latin typeface="Calibri" pitchFamily="34" charset="0"/>
              <a:ea typeface="ＭＳ Ｐゴシック" pitchFamily="34" charset="-128"/>
            </a:endParaRPr>
          </a:p>
          <a:p>
            <a:pPr marL="171450" indent="-171450">
              <a:buFontTx/>
              <a:buChar char="-"/>
            </a:pPr>
            <a:r>
              <a:rPr lang="sv-SE" dirty="0" smtClean="0">
                <a:latin typeface="Calibri" pitchFamily="34" charset="0"/>
                <a:ea typeface="ＭＳ Ｐゴシック" pitchFamily="34" charset="-128"/>
              </a:rPr>
              <a:t>The </a:t>
            </a:r>
            <a:r>
              <a:rPr lang="sv-SE" dirty="0" err="1" smtClean="0">
                <a:latin typeface="Calibri" pitchFamily="34" charset="0"/>
                <a:ea typeface="ＭＳ Ｐゴシック" pitchFamily="34" charset="-128"/>
              </a:rPr>
              <a:t>most</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agreements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are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disclosed</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between</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developing</a:t>
            </a:r>
            <a:r>
              <a:rPr lang="sv-SE" dirty="0" smtClean="0">
                <a:latin typeface="Calibri" pitchFamily="34" charset="0"/>
                <a:ea typeface="ＭＳ Ｐゴシック" pitchFamily="34" charset="-128"/>
              </a:rPr>
              <a:t>/</a:t>
            </a:r>
            <a:r>
              <a:rPr lang="sv-SE" dirty="0" err="1" smtClean="0">
                <a:latin typeface="Calibri" pitchFamily="34" charset="0"/>
                <a:ea typeface="ＭＳ Ｐゴシック" pitchFamily="34" charset="-128"/>
              </a:rPr>
              <a:t>low</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income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parties</a:t>
            </a:r>
            <a:r>
              <a:rPr lang="sv-SE" dirty="0" smtClean="0">
                <a:latin typeface="Calibri" pitchFamily="34" charset="0"/>
                <a:ea typeface="ＭＳ Ｐゴシック" pitchFamily="34" charset="-128"/>
              </a:rPr>
              <a:t> (the </a:t>
            </a:r>
            <a:r>
              <a:rPr lang="sv-SE" dirty="0" err="1" smtClean="0">
                <a:latin typeface="Calibri" pitchFamily="34" charset="0"/>
                <a:ea typeface="ＭＳ Ｐゴシック" pitchFamily="34" charset="-128"/>
              </a:rPr>
              <a:t>blue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patch</a:t>
            </a:r>
            <a:r>
              <a:rPr lang="sv-SE" dirty="0" smtClean="0">
                <a:latin typeface="Calibri" pitchFamily="34" charset="0"/>
                <a:ea typeface="ＭＳ Ｐゴシック" pitchFamily="34" charset="-128"/>
              </a:rPr>
              <a:t> in the </a:t>
            </a:r>
            <a:r>
              <a:rPr lang="sv-SE" dirty="0" err="1" smtClean="0">
                <a:latin typeface="Calibri" pitchFamily="34" charset="0"/>
                <a:ea typeface="ＭＳ Ｐゴシック" pitchFamily="34" charset="-128"/>
              </a:rPr>
              <a:t>diagramme</a:t>
            </a:r>
            <a:r>
              <a:rPr lang="sv-SE" dirty="0" smtClean="0">
                <a:latin typeface="Calibri" pitchFamily="34" charset="0"/>
                <a:ea typeface="ＭＳ Ｐゴシック" pitchFamily="34" charset="-128"/>
              </a:rPr>
              <a:t>)</a:t>
            </a:r>
          </a:p>
          <a:p>
            <a:pPr marL="171450" indent="-171450">
              <a:buFontTx/>
              <a:buChar char="-"/>
            </a:pPr>
            <a:r>
              <a:rPr lang="sv-SE" dirty="0" err="1" smtClean="0">
                <a:latin typeface="Calibri" pitchFamily="34" charset="0"/>
                <a:ea typeface="ＭＳ Ｐゴシック" pitchFamily="34" charset="-128"/>
              </a:rPr>
              <a:t>What</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does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this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lead</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to</a:t>
            </a:r>
            <a:r>
              <a:rPr lang="sv-SE" dirty="0" smtClean="0">
                <a:latin typeface="Calibri" pitchFamily="34" charset="0"/>
                <a:ea typeface="ＭＳ Ｐゴシック" pitchFamily="34" charset="-128"/>
              </a:rPr>
              <a:t>??</a:t>
            </a:r>
          </a:p>
          <a:p>
            <a:pPr marL="171450" indent="-171450">
              <a:buFontTx/>
              <a:buChar char="-"/>
            </a:pPr>
            <a:endParaRPr lang="sv-SE" dirty="0" smtClean="0">
              <a:latin typeface="Calibri" pitchFamily="34" charset="0"/>
              <a:ea typeface="ＭＳ Ｐゴシック" pitchFamily="34" charset="-128"/>
            </a:endParaRPr>
          </a:p>
        </p:txBody>
      </p:sp>
      <p:sp>
        <p:nvSpPr>
          <p:cNvPr id="59396"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6A2AF0B4-FE90-470D-BBD0-216521E8FDD2}" type="slidenum">
              <a:rPr lang="sv-SE" sz="1200" smtClean="0"/>
              <a:pPr eaLnBrk="1" hangingPunct="1"/>
              <a:t>19</a:t>
            </a:fld>
            <a:endParaRPr lang="sv-SE"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a:ln/>
        </p:spPr>
      </p:sp>
      <p:sp>
        <p:nvSpPr>
          <p:cNvPr id="60419"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This</a:t>
            </a:r>
            <a:r>
              <a:rPr lang="sv-SE" dirty="0" smtClean="0">
                <a:latin typeface="Calibri" pitchFamily="34" charset="0"/>
                <a:ea typeface="ＭＳ Ｐゴシック" pitchFamily="34" charset="-128"/>
              </a:rPr>
              <a:t> is </a:t>
            </a:r>
            <a:r>
              <a:rPr lang="sv-SE" dirty="0" err="1" smtClean="0">
                <a:latin typeface="Calibri" pitchFamily="34" charset="0"/>
                <a:ea typeface="ＭＳ Ｐゴシック" pitchFamily="34" charset="-128"/>
              </a:rPr>
              <a:t>one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example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of</a:t>
            </a:r>
            <a:r>
              <a:rPr lang="sv-SE" dirty="0" smtClean="0">
                <a:latin typeface="Calibri" pitchFamily="34" charset="0"/>
                <a:ea typeface="ＭＳ Ｐゴシック" pitchFamily="34" charset="-128"/>
              </a:rPr>
              <a:t> the spaghetti </a:t>
            </a:r>
            <a:r>
              <a:rPr lang="sv-SE" dirty="0" err="1" smtClean="0">
                <a:latin typeface="Calibri" pitchFamily="34" charset="0"/>
                <a:ea typeface="ＭＳ Ｐゴシック" pitchFamily="34" charset="-128"/>
              </a:rPr>
              <a:t>bowl</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focusing</a:t>
            </a:r>
            <a:r>
              <a:rPr lang="sv-SE" dirty="0" smtClean="0">
                <a:latin typeface="Calibri" pitchFamily="34" charset="0"/>
                <a:ea typeface="ＭＳ Ｐゴシック" pitchFamily="34" charset="-128"/>
              </a:rPr>
              <a:t> on </a:t>
            </a:r>
            <a:r>
              <a:rPr lang="sv-SE" dirty="0" err="1" smtClean="0">
                <a:latin typeface="Calibri" pitchFamily="34" charset="0"/>
                <a:ea typeface="ＭＳ Ｐゴシック" pitchFamily="34" charset="-128"/>
              </a:rPr>
              <a:t>Asia</a:t>
            </a:r>
            <a:r>
              <a:rPr lang="sv-SE" dirty="0" smtClean="0">
                <a:latin typeface="Calibri" pitchFamily="34" charset="0"/>
                <a:ea typeface="ＭＳ Ｐゴシック" pitchFamily="34" charset="-128"/>
              </a:rPr>
              <a:t> and </a:t>
            </a:r>
            <a:r>
              <a:rPr lang="sv-SE" dirty="0" err="1" smtClean="0">
                <a:latin typeface="Calibri" pitchFamily="34" charset="0"/>
                <a:ea typeface="ＭＳ Ｐゴシック" pitchFamily="34" charset="-128"/>
              </a:rPr>
              <a:t>America</a:t>
            </a:r>
            <a:r>
              <a:rPr lang="sv-SE" dirty="0" smtClean="0">
                <a:latin typeface="Calibri" pitchFamily="34" charset="0"/>
                <a:ea typeface="ＭＳ Ｐゴシック" pitchFamily="34" charset="-128"/>
              </a:rPr>
              <a:t> and the </a:t>
            </a:r>
            <a:r>
              <a:rPr lang="sv-SE" dirty="0" err="1" smtClean="0">
                <a:latin typeface="Calibri" pitchFamily="34" charset="0"/>
                <a:ea typeface="ＭＳ Ｐゴシック" pitchFamily="34" charset="-128"/>
              </a:rPr>
              <a:t>respective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trade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agreements</a:t>
            </a:r>
            <a:r>
              <a:rPr lang="sv-SE" dirty="0" smtClean="0">
                <a:latin typeface="Calibri" pitchFamily="34" charset="0"/>
                <a:ea typeface="ＭＳ Ｐゴシック" pitchFamily="34" charset="-128"/>
              </a:rPr>
              <a:t> in </a:t>
            </a:r>
            <a:r>
              <a:rPr lang="sv-SE" dirty="0" err="1" smtClean="0">
                <a:latin typeface="Calibri" pitchFamily="34" charset="0"/>
                <a:ea typeface="ＭＳ Ｐゴシック" pitchFamily="34" charset="-128"/>
              </a:rPr>
              <a:t>these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two</a:t>
            </a:r>
            <a:r>
              <a:rPr lang="sv-SE" dirty="0" smtClean="0">
                <a:latin typeface="Calibri" pitchFamily="34" charset="0"/>
                <a:ea typeface="ＭＳ Ｐゴシック" pitchFamily="34" charset="-128"/>
              </a:rPr>
              <a:t> regions.</a:t>
            </a:r>
          </a:p>
        </p:txBody>
      </p:sp>
      <p:sp>
        <p:nvSpPr>
          <p:cNvPr id="60420"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01A9DF73-12DA-434B-8871-0BCE42862B29}" type="slidenum">
              <a:rPr lang="sv-SE" sz="1200" smtClean="0"/>
              <a:pPr eaLnBrk="1" hangingPunct="1"/>
              <a:t>20</a:t>
            </a:fld>
            <a:endParaRPr lang="sv-SE"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p:cNvSpPr>
            <a:spLocks noGrp="1" noRot="1" noChangeAspect="1" noTextEdit="1"/>
          </p:cNvSpPr>
          <p:nvPr>
            <p:ph type="sldImg"/>
          </p:nvPr>
        </p:nvSpPr>
        <p:spPr>
          <a:ln/>
        </p:spPr>
      </p:sp>
      <p:sp>
        <p:nvSpPr>
          <p:cNvPr id="61443"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smtClean="0">
                <a:latin typeface="Calibri" pitchFamily="34" charset="0"/>
                <a:ea typeface="ＭＳ Ｐゴシック" pitchFamily="34" charset="-128"/>
              </a:rPr>
              <a:t>- Heres another example from Africa and this is just african parties, add the agreements with other parts of the world and it will get messy. Not to forget the Tripartite negotiations as well..</a:t>
            </a:r>
          </a:p>
        </p:txBody>
      </p:sp>
      <p:sp>
        <p:nvSpPr>
          <p:cNvPr id="61444"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675B0B98-A16E-4584-87F3-912B0159F48F}" type="slidenum">
              <a:rPr lang="sv-SE" sz="1200" smtClean="0"/>
              <a:pPr eaLnBrk="1" hangingPunct="1"/>
              <a:t>21</a:t>
            </a:fld>
            <a:endParaRPr lang="sv-SE"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p:cNvSpPr>
            <a:spLocks noGrp="1" noRot="1" noChangeAspect="1" noTextEdit="1"/>
          </p:cNvSpPr>
          <p:nvPr>
            <p:ph type="sldImg"/>
          </p:nvPr>
        </p:nvSpPr>
        <p:spPr>
          <a:ln/>
        </p:spPr>
      </p:sp>
      <p:sp>
        <p:nvSpPr>
          <p:cNvPr id="62467"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smtClean="0">
                <a:latin typeface="Calibri" pitchFamily="34" charset="0"/>
                <a:ea typeface="ＭＳ Ｐゴシック" pitchFamily="34" charset="-128"/>
              </a:rPr>
              <a:t>Fragmented </a:t>
            </a:r>
            <a:r>
              <a:rPr lang="sv-SE" dirty="0" err="1" smtClean="0">
                <a:latin typeface="Calibri" pitchFamily="34" charset="0"/>
                <a:ea typeface="ＭＳ Ｐゴシック" pitchFamily="34" charset="-128"/>
              </a:rPr>
              <a:t>world</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economy</a:t>
            </a:r>
            <a:r>
              <a:rPr lang="sv-SE" dirty="0" smtClean="0">
                <a:latin typeface="Calibri" pitchFamily="34" charset="0"/>
                <a:ea typeface="ＭＳ Ｐゴシック" pitchFamily="34" charset="-128"/>
              </a:rPr>
              <a:t> - </a:t>
            </a:r>
            <a:r>
              <a:rPr lang="sv-SE" dirty="0" err="1" smtClean="0">
                <a:latin typeface="Calibri" pitchFamily="34" charset="0"/>
                <a:ea typeface="ＭＳ Ｐゴシック" pitchFamily="34" charset="-128"/>
              </a:rPr>
              <a:t>companies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use</a:t>
            </a:r>
            <a:r>
              <a:rPr lang="sv-SE" dirty="0" smtClean="0">
                <a:latin typeface="Calibri" pitchFamily="34" charset="0"/>
                <a:ea typeface="ＭＳ Ｐゴシック" pitchFamily="34" charset="-128"/>
              </a:rPr>
              <a:t> inputs from all over the </a:t>
            </a:r>
            <a:r>
              <a:rPr lang="sv-SE" dirty="0" err="1" smtClean="0">
                <a:latin typeface="Calibri" pitchFamily="34" charset="0"/>
                <a:ea typeface="ＭＳ Ｐゴシック" pitchFamily="34" charset="-128"/>
              </a:rPr>
              <a:t>world</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production</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taking</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place</a:t>
            </a:r>
            <a:r>
              <a:rPr lang="sv-SE" dirty="0" smtClean="0">
                <a:latin typeface="Calibri" pitchFamily="34" charset="0"/>
                <a:ea typeface="ＭＳ Ｐゴシック" pitchFamily="34" charset="-128"/>
              </a:rPr>
              <a:t> all over the </a:t>
            </a:r>
            <a:r>
              <a:rPr lang="sv-SE" dirty="0" err="1" smtClean="0">
                <a:latin typeface="Calibri" pitchFamily="34" charset="0"/>
                <a:ea typeface="ＭＳ Ｐゴシック" pitchFamily="34" charset="-128"/>
              </a:rPr>
              <a:t>world</a:t>
            </a:r>
            <a:r>
              <a:rPr lang="sv-SE" dirty="0" smtClean="0">
                <a:latin typeface="Calibri" pitchFamily="34" charset="0"/>
                <a:ea typeface="ＭＳ Ｐゴシック" pitchFamily="34" charset="-128"/>
              </a:rPr>
              <a:t> and </a:t>
            </a:r>
            <a:r>
              <a:rPr lang="sv-SE" dirty="0" err="1" smtClean="0">
                <a:latin typeface="Calibri" pitchFamily="34" charset="0"/>
                <a:ea typeface="ＭＳ Ｐゴシック" pitchFamily="34" charset="-128"/>
              </a:rPr>
              <a:t>companies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operate</a:t>
            </a:r>
            <a:r>
              <a:rPr lang="sv-SE" dirty="0" smtClean="0">
                <a:latin typeface="Calibri" pitchFamily="34" charset="0"/>
                <a:ea typeface="ＭＳ Ｐゴシック" pitchFamily="34" charset="-128"/>
              </a:rPr>
              <a:t> all over the </a:t>
            </a:r>
            <a:r>
              <a:rPr lang="sv-SE" dirty="0" err="1" smtClean="0">
                <a:latin typeface="Calibri" pitchFamily="34" charset="0"/>
                <a:ea typeface="ＭＳ Ｐゴシック" pitchFamily="34" charset="-128"/>
              </a:rPr>
              <a:t>world</a:t>
            </a:r>
            <a:endParaRPr lang="sv-SE" dirty="0" smtClean="0">
              <a:latin typeface="Calibri" pitchFamily="34" charset="0"/>
              <a:ea typeface="ＭＳ Ｐゴシック" pitchFamily="34" charset="-128"/>
            </a:endParaRPr>
          </a:p>
          <a:p>
            <a:pPr marL="171450" indent="-171450">
              <a:buFontTx/>
              <a:buChar char="-"/>
            </a:pPr>
            <a:r>
              <a:rPr lang="sv-SE" dirty="0" smtClean="0">
                <a:latin typeface="Calibri" pitchFamily="34" charset="0"/>
                <a:ea typeface="ＭＳ Ｐゴシック" pitchFamily="34" charset="-128"/>
              </a:rPr>
              <a:t>Global </a:t>
            </a:r>
            <a:r>
              <a:rPr lang="sv-SE" dirty="0" err="1" smtClean="0">
                <a:latin typeface="Calibri" pitchFamily="34" charset="0"/>
                <a:ea typeface="ＭＳ Ｐゴシック" pitchFamily="34" charset="-128"/>
              </a:rPr>
              <a:t>value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chains</a:t>
            </a:r>
            <a:r>
              <a:rPr lang="sv-SE" dirty="0" smtClean="0">
                <a:latin typeface="Calibri" pitchFamily="34" charset="0"/>
                <a:ea typeface="ＭＳ Ｐゴシック" pitchFamily="34" charset="-128"/>
              </a:rPr>
              <a:t> makes </a:t>
            </a:r>
            <a:r>
              <a:rPr lang="sv-SE" dirty="0" err="1" smtClean="0">
                <a:latin typeface="Calibri" pitchFamily="34" charset="0"/>
                <a:ea typeface="ＭＳ Ｐゴシック" pitchFamily="34" charset="-128"/>
              </a:rPr>
              <a:t>sourcing</a:t>
            </a:r>
            <a:r>
              <a:rPr lang="sv-SE" dirty="0" smtClean="0">
                <a:latin typeface="Calibri" pitchFamily="34" charset="0"/>
                <a:ea typeface="ＭＳ Ｐゴシック" pitchFamily="34" charset="-128"/>
              </a:rPr>
              <a:t> inputs from different </a:t>
            </a:r>
            <a:r>
              <a:rPr lang="sv-SE" dirty="0" err="1" smtClean="0">
                <a:latin typeface="Calibri" pitchFamily="34" charset="0"/>
                <a:ea typeface="ＭＳ Ｐゴシック" pitchFamily="34" charset="-128"/>
              </a:rPr>
              <a:t>parties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necessary</a:t>
            </a:r>
            <a:endParaRPr lang="sv-SE" dirty="0" smtClean="0">
              <a:latin typeface="Calibri" pitchFamily="34" charset="0"/>
              <a:ea typeface="ＭＳ Ｐゴシック" pitchFamily="34" charset="-128"/>
            </a:endParaRPr>
          </a:p>
          <a:p>
            <a:pPr marL="171450" indent="-171450">
              <a:buFontTx/>
              <a:buChar char="-"/>
            </a:pPr>
            <a:r>
              <a:rPr lang="sv-SE" dirty="0" err="1" smtClean="0">
                <a:latin typeface="Calibri" pitchFamily="34" charset="0"/>
                <a:ea typeface="ＭＳ Ｐゴシック" pitchFamily="34" charset="-128"/>
              </a:rPr>
              <a:t>Production</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costs</a:t>
            </a:r>
            <a:r>
              <a:rPr lang="sv-SE" dirty="0" smtClean="0">
                <a:latin typeface="Calibri" pitchFamily="34" charset="0"/>
                <a:ea typeface="ＭＳ Ｐゴシック" pitchFamily="34" charset="-128"/>
              </a:rPr>
              <a:t>: for </a:t>
            </a:r>
            <a:r>
              <a:rPr lang="sv-SE" dirty="0" err="1" smtClean="0">
                <a:latin typeface="Calibri" pitchFamily="34" charset="0"/>
                <a:ea typeface="ＭＳ Ｐゴシック" pitchFamily="34" charset="-128"/>
              </a:rPr>
              <a:t>example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choosing</a:t>
            </a:r>
            <a:r>
              <a:rPr lang="sv-SE" dirty="0" smtClean="0">
                <a:latin typeface="Calibri" pitchFamily="34" charset="0"/>
                <a:ea typeface="ＭＳ Ｐゴシック" pitchFamily="34" charset="-128"/>
              </a:rPr>
              <a:t> a </a:t>
            </a:r>
            <a:r>
              <a:rPr lang="sv-SE" dirty="0" err="1" smtClean="0">
                <a:latin typeface="Calibri" pitchFamily="34" charset="0"/>
                <a:ea typeface="ＭＳ Ｐゴシック" pitchFamily="34" charset="-128"/>
              </a:rPr>
              <a:t>more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expensive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production</a:t>
            </a:r>
            <a:r>
              <a:rPr lang="sv-SE" dirty="0" smtClean="0">
                <a:latin typeface="Calibri" pitchFamily="34" charset="0"/>
                <a:ea typeface="ＭＳ Ｐゴシック" pitchFamily="34" charset="-128"/>
              </a:rPr>
              <a:t> input in order </a:t>
            </a:r>
            <a:r>
              <a:rPr lang="sv-SE" dirty="0" err="1" smtClean="0">
                <a:latin typeface="Calibri" pitchFamily="34" charset="0"/>
                <a:ea typeface="ＭＳ Ｐゴシック" pitchFamily="34" charset="-128"/>
              </a:rPr>
              <a:t>to</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comply</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with</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RoO</a:t>
            </a:r>
            <a:endParaRPr lang="sv-SE" dirty="0" smtClean="0">
              <a:latin typeface="Calibri" pitchFamily="34" charset="0"/>
              <a:ea typeface="ＭＳ Ｐゴシック" pitchFamily="34" charset="-128"/>
            </a:endParaRPr>
          </a:p>
          <a:p>
            <a:pPr marL="171450" indent="-171450">
              <a:buFontTx/>
              <a:buChar char="-"/>
            </a:pPr>
            <a:r>
              <a:rPr lang="sv-SE" dirty="0" smtClean="0">
                <a:latin typeface="Calibri" pitchFamily="34" charset="0"/>
                <a:ea typeface="ＭＳ Ｐゴシック" pitchFamily="34" charset="-128"/>
              </a:rPr>
              <a:t>Administrative </a:t>
            </a:r>
            <a:r>
              <a:rPr lang="sv-SE" dirty="0" err="1" smtClean="0">
                <a:latin typeface="Calibri" pitchFamily="34" charset="0"/>
                <a:ea typeface="ＭＳ Ｐゴシック" pitchFamily="34" charset="-128"/>
              </a:rPr>
              <a:t>costs</a:t>
            </a:r>
            <a:r>
              <a:rPr lang="sv-SE" dirty="0" smtClean="0">
                <a:latin typeface="Calibri" pitchFamily="34" charset="0"/>
                <a:ea typeface="ＭＳ Ｐゴシック" pitchFamily="34" charset="-128"/>
              </a:rPr>
              <a:t>: an exporter </a:t>
            </a:r>
            <a:r>
              <a:rPr lang="sv-SE" dirty="0" err="1" smtClean="0">
                <a:latin typeface="Calibri" pitchFamily="34" charset="0"/>
                <a:ea typeface="ＭＳ Ｐゴシック" pitchFamily="34" charset="-128"/>
              </a:rPr>
              <a:t>trying</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to</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comply</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with</a:t>
            </a:r>
            <a:r>
              <a:rPr lang="sv-SE" dirty="0" smtClean="0">
                <a:latin typeface="Calibri" pitchFamily="34" charset="0"/>
                <a:ea typeface="ＭＳ Ｐゴシック" pitchFamily="34" charset="-128"/>
              </a:rPr>
              <a:t> different sets </a:t>
            </a:r>
            <a:r>
              <a:rPr lang="sv-SE" dirty="0" err="1" smtClean="0">
                <a:latin typeface="Calibri" pitchFamily="34" charset="0"/>
                <a:ea typeface="ＭＳ Ｐゴシック" pitchFamily="34" charset="-128"/>
              </a:rPr>
              <a:t>of</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RoO</a:t>
            </a:r>
            <a:r>
              <a:rPr lang="sv-SE" dirty="0" smtClean="0">
                <a:latin typeface="Calibri" pitchFamily="34" charset="0"/>
                <a:ea typeface="ＭＳ Ｐゴシック" pitchFamily="34" charset="-128"/>
              </a:rPr>
              <a:t> in order </a:t>
            </a:r>
            <a:r>
              <a:rPr lang="sv-SE" dirty="0" err="1" smtClean="0">
                <a:latin typeface="Calibri" pitchFamily="34" charset="0"/>
                <a:ea typeface="ＭＳ Ｐゴシック" pitchFamily="34" charset="-128"/>
              </a:rPr>
              <a:t>to</a:t>
            </a:r>
            <a:r>
              <a:rPr lang="sv-SE" dirty="0" smtClean="0">
                <a:latin typeface="Calibri" pitchFamily="34" charset="0"/>
                <a:ea typeface="ＭＳ Ｐゴシック" pitchFamily="34" charset="-128"/>
              </a:rPr>
              <a:t> export </a:t>
            </a:r>
            <a:r>
              <a:rPr lang="sv-SE" dirty="0" err="1" smtClean="0">
                <a:latin typeface="Calibri" pitchFamily="34" charset="0"/>
                <a:ea typeface="ＭＳ Ｐゴシック" pitchFamily="34" charset="-128"/>
              </a:rPr>
              <a:t>to</a:t>
            </a:r>
            <a:r>
              <a:rPr lang="sv-SE" dirty="0" smtClean="0">
                <a:latin typeface="Calibri" pitchFamily="34" charset="0"/>
                <a:ea typeface="ＭＳ Ｐゴシック" pitchFamily="34" charset="-128"/>
              </a:rPr>
              <a:t> different </a:t>
            </a:r>
            <a:r>
              <a:rPr lang="sv-SE" dirty="0" err="1" smtClean="0">
                <a:latin typeface="Calibri" pitchFamily="34" charset="0"/>
                <a:ea typeface="ＭＳ Ｐゴシック" pitchFamily="34" charset="-128"/>
              </a:rPr>
              <a:t>countries</a:t>
            </a:r>
            <a:endParaRPr lang="sv-SE" dirty="0" smtClean="0">
              <a:latin typeface="Calibri" pitchFamily="34" charset="0"/>
              <a:ea typeface="ＭＳ Ｐゴシック" pitchFamily="34" charset="-128"/>
            </a:endParaRPr>
          </a:p>
        </p:txBody>
      </p:sp>
      <p:sp>
        <p:nvSpPr>
          <p:cNvPr id="62468"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B42B4E52-609E-4202-8C4A-1A72CD05555A}" type="slidenum">
              <a:rPr lang="sv-SE" sz="1200" smtClean="0"/>
              <a:pPr eaLnBrk="1" hangingPunct="1"/>
              <a:t>22</a:t>
            </a:fld>
            <a:endParaRPr lang="sv-SE"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tshållare för bildobjekt 1"/>
          <p:cNvSpPr>
            <a:spLocks noGrp="1" noRot="1" noChangeAspect="1" noTextEdit="1"/>
          </p:cNvSpPr>
          <p:nvPr>
            <p:ph type="sldImg"/>
          </p:nvPr>
        </p:nvSpPr>
        <p:spPr>
          <a:ln/>
        </p:spPr>
      </p:sp>
      <p:sp>
        <p:nvSpPr>
          <p:cNvPr id="64515"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v-SE" smtClean="0">
              <a:latin typeface="Calibri" pitchFamily="34" charset="0"/>
              <a:ea typeface="ＭＳ Ｐゴシック" pitchFamily="34" charset="-128"/>
            </a:endParaRPr>
          </a:p>
        </p:txBody>
      </p:sp>
      <p:sp>
        <p:nvSpPr>
          <p:cNvPr id="64516"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9C1BF289-DEB9-487E-92C8-D6A959259088}" type="slidenum">
              <a:rPr lang="sv-SE" sz="1200" smtClean="0"/>
              <a:pPr eaLnBrk="1" hangingPunct="1"/>
              <a:t>23</a:t>
            </a:fld>
            <a:endParaRPr lang="sv-SE"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295CB-AAC1-436F-9A5C-823F2FECF9A5}" type="slidenum">
              <a:rPr lang="fr-FR">
                <a:cs typeface="Arial" charset="0"/>
              </a:rPr>
              <a:pPr fontAlgn="base">
                <a:spcBef>
                  <a:spcPct val="0"/>
                </a:spcBef>
                <a:spcAft>
                  <a:spcPct val="0"/>
                </a:spcAft>
                <a:defRPr/>
              </a:pPr>
              <a:t>3</a:t>
            </a:fld>
            <a:endParaRPr lang="fr-F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tshållare för bildobjekt 1"/>
          <p:cNvSpPr>
            <a:spLocks noGrp="1" noRot="1" noChangeAspect="1" noTextEdit="1"/>
          </p:cNvSpPr>
          <p:nvPr>
            <p:ph type="sldImg"/>
          </p:nvPr>
        </p:nvSpPr>
        <p:spPr>
          <a:ln/>
        </p:spPr>
      </p:sp>
      <p:sp>
        <p:nvSpPr>
          <p:cNvPr id="65539"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smtClean="0">
                <a:latin typeface="Calibri" pitchFamily="34" charset="0"/>
                <a:ea typeface="ＭＳ Ｐゴシック" pitchFamily="34" charset="-128"/>
              </a:rPr>
              <a:t>Examples and </a:t>
            </a:r>
            <a:r>
              <a:rPr lang="sv-SE" dirty="0" err="1" smtClean="0">
                <a:latin typeface="Calibri" pitchFamily="34" charset="0"/>
                <a:ea typeface="ＭＳ Ｐゴシック" pitchFamily="34" charset="-128"/>
              </a:rPr>
              <a:t>further</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descritption</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will</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follow</a:t>
            </a:r>
            <a:endParaRPr lang="sv-SE" dirty="0" smtClean="0">
              <a:latin typeface="Calibri" pitchFamily="34" charset="0"/>
              <a:ea typeface="ＭＳ Ｐゴシック" pitchFamily="34" charset="-128"/>
            </a:endParaRPr>
          </a:p>
        </p:txBody>
      </p:sp>
      <p:sp>
        <p:nvSpPr>
          <p:cNvPr id="65540"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87D30AFD-3BF5-4957-AD5C-9B19033B78C3}" type="slidenum">
              <a:rPr lang="sv-SE" sz="1200" smtClean="0"/>
              <a:pPr eaLnBrk="1" hangingPunct="1"/>
              <a:t>24</a:t>
            </a:fld>
            <a:endParaRPr lang="sv-SE"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tshållare för bildobjekt 1"/>
          <p:cNvSpPr>
            <a:spLocks noGrp="1" noRot="1" noChangeAspect="1" noTextEdit="1"/>
          </p:cNvSpPr>
          <p:nvPr>
            <p:ph type="sldImg"/>
          </p:nvPr>
        </p:nvSpPr>
        <p:spPr>
          <a:ln/>
        </p:spPr>
      </p:sp>
      <p:sp>
        <p:nvSpPr>
          <p:cNvPr id="66563"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v-SE" smtClean="0">
              <a:latin typeface="Calibri" pitchFamily="34" charset="0"/>
              <a:ea typeface="ＭＳ Ｐゴシック" pitchFamily="34" charset="-128"/>
            </a:endParaRPr>
          </a:p>
        </p:txBody>
      </p:sp>
      <p:sp>
        <p:nvSpPr>
          <p:cNvPr id="66564"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16B8A95A-B43C-4024-8D2D-128CCED77215}" type="slidenum">
              <a:rPr lang="sv-SE" sz="1200" smtClean="0"/>
              <a:pPr eaLnBrk="1" hangingPunct="1"/>
              <a:t>25</a:t>
            </a:fld>
            <a:endParaRPr lang="sv-SE"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a:ln/>
        </p:spPr>
      </p:sp>
      <p:sp>
        <p:nvSpPr>
          <p:cNvPr id="67587"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smtClean="0">
                <a:latin typeface="Calibri" pitchFamily="34" charset="0"/>
                <a:ea typeface="ＭＳ Ｐゴシック" pitchFamily="34" charset="-128"/>
              </a:rPr>
              <a:t>- These rules can differ in terms of strictness as well. A CTH that requires a change on a 2-digit level is harder to comply with than a 4-digit level change</a:t>
            </a:r>
          </a:p>
        </p:txBody>
      </p:sp>
      <p:sp>
        <p:nvSpPr>
          <p:cNvPr id="67588"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976099A6-F5F1-423C-A3FE-95B1CD179817}" type="slidenum">
              <a:rPr lang="sv-SE" sz="1200" smtClean="0"/>
              <a:pPr eaLnBrk="1" hangingPunct="1"/>
              <a:t>26</a:t>
            </a:fld>
            <a:endParaRPr lang="sv-SE"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a:ln/>
        </p:spPr>
      </p:sp>
      <p:sp>
        <p:nvSpPr>
          <p:cNvPr id="69635"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smtClean="0">
                <a:latin typeface="Calibri" pitchFamily="34" charset="0"/>
                <a:ea typeface="ＭＳ Ｐゴシック" pitchFamily="34" charset="-128"/>
              </a:rPr>
              <a:t>Ex-</a:t>
            </a:r>
            <a:r>
              <a:rPr lang="sv-SE" dirty="0" err="1" smtClean="0">
                <a:latin typeface="Calibri" pitchFamily="34" charset="0"/>
                <a:ea typeface="ＭＳ Ｐゴシック" pitchFamily="34" charset="-128"/>
              </a:rPr>
              <a:t>works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price</a:t>
            </a:r>
            <a:r>
              <a:rPr lang="sv-SE" dirty="0" smtClean="0">
                <a:latin typeface="Calibri" pitchFamily="34" charset="0"/>
                <a:ea typeface="ＭＳ Ｐゴシック" pitchFamily="34" charset="-128"/>
              </a:rPr>
              <a:t> is the </a:t>
            </a:r>
            <a:r>
              <a:rPr lang="sv-SE" dirty="0" err="1" smtClean="0">
                <a:latin typeface="Calibri" pitchFamily="34" charset="0"/>
                <a:ea typeface="ＭＳ Ｐゴシック" pitchFamily="34" charset="-128"/>
              </a:rPr>
              <a:t>method</a:t>
            </a:r>
            <a:r>
              <a:rPr lang="sv-SE" dirty="0" smtClean="0">
                <a:latin typeface="Calibri" pitchFamily="34" charset="0"/>
                <a:ea typeface="ＭＳ Ｐゴシック" pitchFamily="34" charset="-128"/>
              </a:rPr>
              <a:t> the EU </a:t>
            </a:r>
            <a:r>
              <a:rPr lang="sv-SE" dirty="0" err="1" smtClean="0">
                <a:latin typeface="Calibri" pitchFamily="34" charset="0"/>
                <a:ea typeface="ＭＳ Ｐゴシック" pitchFamily="34" charset="-128"/>
              </a:rPr>
              <a:t>uses</a:t>
            </a:r>
            <a:r>
              <a:rPr lang="sv-SE" dirty="0" smtClean="0">
                <a:latin typeface="Calibri" pitchFamily="34" charset="0"/>
                <a:ea typeface="ＭＳ Ｐゴシック" pitchFamily="34" charset="-128"/>
              </a:rPr>
              <a:t> in </a:t>
            </a:r>
            <a:r>
              <a:rPr lang="sv-SE" dirty="0" err="1" smtClean="0">
                <a:latin typeface="Calibri" pitchFamily="34" charset="0"/>
                <a:ea typeface="ＭＳ Ｐゴシック" pitchFamily="34" charset="-128"/>
              </a:rPr>
              <a:t>their</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agreements</a:t>
            </a:r>
            <a:endParaRPr lang="sv-SE" dirty="0" smtClean="0">
              <a:latin typeface="Calibri" pitchFamily="34" charset="0"/>
              <a:ea typeface="ＭＳ Ｐゴシック" pitchFamily="34" charset="-128"/>
            </a:endParaRPr>
          </a:p>
          <a:p>
            <a:pPr marL="171450" indent="-171450">
              <a:buFontTx/>
              <a:buChar char="-"/>
            </a:pPr>
            <a:r>
              <a:rPr lang="sv-SE" dirty="0" err="1" smtClean="0">
                <a:latin typeface="Calibri" pitchFamily="34" charset="0"/>
                <a:ea typeface="ＭＳ Ｐゴシック" pitchFamily="34" charset="-128"/>
              </a:rPr>
              <a:t>Perhaps</a:t>
            </a:r>
            <a:r>
              <a:rPr lang="sv-SE" dirty="0" smtClean="0">
                <a:latin typeface="Calibri" pitchFamily="34" charset="0"/>
                <a:ea typeface="ＭＳ Ｐゴシック" pitchFamily="34" charset="-128"/>
              </a:rPr>
              <a:t> the </a:t>
            </a:r>
            <a:r>
              <a:rPr lang="sv-SE" dirty="0" err="1" smtClean="0">
                <a:latin typeface="Calibri" pitchFamily="34" charset="0"/>
                <a:ea typeface="ＭＳ Ｐゴシック" pitchFamily="34" charset="-128"/>
              </a:rPr>
              <a:t>easisest</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to</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apply</a:t>
            </a:r>
            <a:r>
              <a:rPr lang="sv-SE" dirty="0" smtClean="0">
                <a:latin typeface="Calibri" pitchFamily="34" charset="0"/>
                <a:ea typeface="ＭＳ Ｐゴシック" pitchFamily="34" charset="-128"/>
              </a:rPr>
              <a:t> in </a:t>
            </a:r>
            <a:r>
              <a:rPr lang="sv-SE" dirty="0" err="1" smtClean="0">
                <a:latin typeface="Calibri" pitchFamily="34" charset="0"/>
                <a:ea typeface="ＭＳ Ｐゴシック" pitchFamily="34" charset="-128"/>
              </a:rPr>
              <a:t>practise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out</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of</a:t>
            </a:r>
            <a:r>
              <a:rPr lang="sv-SE" dirty="0" smtClean="0">
                <a:latin typeface="Calibri" pitchFamily="34" charset="0"/>
                <a:ea typeface="ＭＳ Ｐゴシック" pitchFamily="34" charset="-128"/>
              </a:rPr>
              <a:t> the </a:t>
            </a:r>
            <a:r>
              <a:rPr lang="sv-SE" dirty="0" err="1" smtClean="0">
                <a:latin typeface="Calibri" pitchFamily="34" charset="0"/>
                <a:ea typeface="ＭＳ Ｐゴシック" pitchFamily="34" charset="-128"/>
              </a:rPr>
              <a:t>three</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origin</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methods</a:t>
            </a:r>
            <a:endParaRPr lang="sv-SE" dirty="0" smtClean="0">
              <a:latin typeface="Calibri" pitchFamily="34" charset="0"/>
              <a:ea typeface="ＭＳ Ｐゴシック" pitchFamily="34" charset="-128"/>
            </a:endParaRPr>
          </a:p>
          <a:p>
            <a:pPr marL="171450" indent="-171450">
              <a:buFontTx/>
              <a:buChar char="-"/>
            </a:pPr>
            <a:r>
              <a:rPr lang="sv-SE" dirty="0" smtClean="0">
                <a:latin typeface="Calibri" pitchFamily="34" charset="0"/>
                <a:ea typeface="ＭＳ Ｐゴシック" pitchFamily="34" charset="-128"/>
              </a:rPr>
              <a:t>Negatives:</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incurs</a:t>
            </a:r>
            <a:r>
              <a:rPr lang="sv-SE" baseline="0" dirty="0" smtClean="0">
                <a:latin typeface="Calibri" pitchFamily="34" charset="0"/>
                <a:ea typeface="ＭＳ Ｐゴシック" pitchFamily="34" charset="-128"/>
              </a:rPr>
              <a:t> a </a:t>
            </a:r>
            <a:r>
              <a:rPr lang="sv-SE" baseline="0" dirty="0" err="1" smtClean="0">
                <a:latin typeface="Calibri" pitchFamily="34" charset="0"/>
                <a:ea typeface="ＭＳ Ｐゴシック" pitchFamily="34" charset="-128"/>
              </a:rPr>
              <a:t>high</a:t>
            </a:r>
            <a:r>
              <a:rPr lang="sv-SE" baseline="0" dirty="0" smtClean="0">
                <a:latin typeface="Calibri" pitchFamily="34" charset="0"/>
                <a:ea typeface="ＭＳ Ｐゴシック" pitchFamily="34" charset="-128"/>
              </a:rPr>
              <a:t> administrative </a:t>
            </a:r>
            <a:r>
              <a:rPr lang="sv-SE" baseline="0" dirty="0" err="1" smtClean="0">
                <a:latin typeface="Calibri" pitchFamily="34" charset="0"/>
                <a:ea typeface="ＭＳ Ｐゴシック" pitchFamily="34" charset="-128"/>
              </a:rPr>
              <a:t>burden</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due</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to</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necessity</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of</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calculating</a:t>
            </a:r>
            <a:r>
              <a:rPr lang="sv-SE" baseline="0" dirty="0" smtClean="0">
                <a:latin typeface="Calibri" pitchFamily="34" charset="0"/>
                <a:ea typeface="ＭＳ Ｐゴシック" pitchFamily="34" charset="-128"/>
              </a:rPr>
              <a:t> the </a:t>
            </a:r>
            <a:r>
              <a:rPr lang="sv-SE" baseline="0" dirty="0" err="1" smtClean="0">
                <a:latin typeface="Calibri" pitchFamily="34" charset="0"/>
                <a:ea typeface="ＭＳ Ｐゴシック" pitchFamily="34" charset="-128"/>
              </a:rPr>
              <a:t>various</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cost</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components</a:t>
            </a:r>
            <a:endParaRPr lang="sv-SE" baseline="0" dirty="0" smtClean="0">
              <a:latin typeface="Calibri" pitchFamily="34" charset="0"/>
              <a:ea typeface="ＭＳ Ｐゴシック" pitchFamily="34" charset="-128"/>
            </a:endParaRPr>
          </a:p>
          <a:p>
            <a:pPr marL="171450" indent="-171450">
              <a:buFontTx/>
              <a:buChar char="-"/>
            </a:pPr>
            <a:r>
              <a:rPr lang="sv-SE" baseline="0" dirty="0" smtClean="0">
                <a:latin typeface="Calibri" pitchFamily="34" charset="0"/>
                <a:ea typeface="ＭＳ Ｐゴシック" pitchFamily="34" charset="-128"/>
              </a:rPr>
              <a:t>Negatives: </a:t>
            </a:r>
            <a:r>
              <a:rPr lang="sv-SE" baseline="0" dirty="0" err="1" smtClean="0">
                <a:latin typeface="Calibri" pitchFamily="34" charset="0"/>
                <a:ea typeface="ＭＳ Ｐゴシック" pitchFamily="34" charset="-128"/>
              </a:rPr>
              <a:t>fluctuating</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exchange</a:t>
            </a:r>
            <a:r>
              <a:rPr lang="sv-SE" baseline="0" dirty="0" smtClean="0">
                <a:latin typeface="Calibri" pitchFamily="34" charset="0"/>
                <a:ea typeface="ＭＳ Ｐゴシック" pitchFamily="34" charset="-128"/>
              </a:rPr>
              <a:t> rates </a:t>
            </a:r>
            <a:r>
              <a:rPr lang="sv-SE" baseline="0" dirty="0" err="1" smtClean="0">
                <a:latin typeface="Calibri" pitchFamily="34" charset="0"/>
                <a:ea typeface="ＭＳ Ｐゴシック" pitchFamily="34" charset="-128"/>
              </a:rPr>
              <a:t>can</a:t>
            </a:r>
            <a:r>
              <a:rPr lang="sv-SE" baseline="0" dirty="0" smtClean="0">
                <a:latin typeface="Calibri" pitchFamily="34" charset="0"/>
                <a:ea typeface="ＭＳ Ｐゴシック" pitchFamily="34" charset="-128"/>
              </a:rPr>
              <a:t> alter the </a:t>
            </a:r>
            <a:r>
              <a:rPr lang="sv-SE" baseline="0" dirty="0" err="1" smtClean="0">
                <a:latin typeface="Calibri" pitchFamily="34" charset="0"/>
                <a:ea typeface="ＭＳ Ｐゴシック" pitchFamily="34" charset="-128"/>
              </a:rPr>
              <a:t>scene</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completely</a:t>
            </a:r>
            <a:r>
              <a:rPr lang="sv-SE" baseline="0" dirty="0" smtClean="0">
                <a:latin typeface="Calibri" pitchFamily="34" charset="0"/>
                <a:ea typeface="ＭＳ Ｐゴシック" pitchFamily="34" charset="-128"/>
              </a:rPr>
              <a:t>, a </a:t>
            </a:r>
            <a:r>
              <a:rPr lang="sv-SE" baseline="0" dirty="0" err="1" smtClean="0">
                <a:latin typeface="Calibri" pitchFamily="34" charset="0"/>
                <a:ea typeface="ＭＳ Ｐゴシック" pitchFamily="34" charset="-128"/>
              </a:rPr>
              <a:t>product</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that</a:t>
            </a:r>
            <a:r>
              <a:rPr lang="sv-SE" baseline="0" dirty="0" smtClean="0">
                <a:latin typeface="Calibri" pitchFamily="34" charset="0"/>
                <a:ea typeface="ＭＳ Ｐゴシック" pitchFamily="34" charset="-128"/>
              </a:rPr>
              <a:t> has </a:t>
            </a:r>
            <a:r>
              <a:rPr lang="sv-SE" baseline="0" dirty="0" err="1" smtClean="0">
                <a:latin typeface="Calibri" pitchFamily="34" charset="0"/>
                <a:ea typeface="ＭＳ Ｐゴシック" pitchFamily="34" charset="-128"/>
              </a:rPr>
              <a:t>origin</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one</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year</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can</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due</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to</a:t>
            </a:r>
            <a:r>
              <a:rPr lang="sv-SE" baseline="0" dirty="0" smtClean="0">
                <a:latin typeface="Calibri" pitchFamily="34" charset="0"/>
                <a:ea typeface="ＭＳ Ｐゴシック" pitchFamily="34" charset="-128"/>
              </a:rPr>
              <a:t> volatile </a:t>
            </a:r>
            <a:r>
              <a:rPr lang="sv-SE" baseline="0" dirty="0" err="1" smtClean="0">
                <a:latin typeface="Calibri" pitchFamily="34" charset="0"/>
                <a:ea typeface="ＭＳ Ｐゴシック" pitchFamily="34" charset="-128"/>
              </a:rPr>
              <a:t>exchange</a:t>
            </a:r>
            <a:r>
              <a:rPr lang="sv-SE" baseline="0" dirty="0" smtClean="0">
                <a:latin typeface="Calibri" pitchFamily="34" charset="0"/>
                <a:ea typeface="ＭＳ Ｐゴシック" pitchFamily="34" charset="-128"/>
              </a:rPr>
              <a:t> rates not </a:t>
            </a:r>
            <a:r>
              <a:rPr lang="sv-SE" baseline="0" dirty="0" err="1" smtClean="0">
                <a:latin typeface="Calibri" pitchFamily="34" charset="0"/>
                <a:ea typeface="ＭＳ Ｐゴシック" pitchFamily="34" charset="-128"/>
              </a:rPr>
              <a:t>have</a:t>
            </a:r>
            <a:r>
              <a:rPr lang="sv-SE" baseline="0" dirty="0" smtClean="0">
                <a:latin typeface="Calibri" pitchFamily="34" charset="0"/>
                <a:ea typeface="ＭＳ Ｐゴシック" pitchFamily="34" charset="-128"/>
              </a:rPr>
              <a:t> it the </a:t>
            </a:r>
            <a:r>
              <a:rPr lang="sv-SE" baseline="0" dirty="0" err="1" smtClean="0">
                <a:latin typeface="Calibri" pitchFamily="34" charset="0"/>
                <a:ea typeface="ＭＳ Ｐゴシック" pitchFamily="34" charset="-128"/>
              </a:rPr>
              <a:t>next</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year</a:t>
            </a:r>
            <a:endParaRPr lang="sv-SE" dirty="0" smtClean="0">
              <a:latin typeface="Calibri" pitchFamily="34" charset="0"/>
              <a:ea typeface="ＭＳ Ｐゴシック" pitchFamily="34" charset="-128"/>
            </a:endParaRPr>
          </a:p>
        </p:txBody>
      </p:sp>
      <p:sp>
        <p:nvSpPr>
          <p:cNvPr id="69636"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9A970B16-EEDB-469B-936F-E876BF2C180D}" type="slidenum">
              <a:rPr lang="sv-SE" sz="1200" smtClean="0"/>
              <a:pPr eaLnBrk="1" hangingPunct="1"/>
              <a:t>28</a:t>
            </a:fld>
            <a:endParaRPr lang="sv-SE"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tshållare för bildobjekt 1"/>
          <p:cNvSpPr>
            <a:spLocks noGrp="1" noRot="1" noChangeAspect="1" noTextEdit="1"/>
          </p:cNvSpPr>
          <p:nvPr>
            <p:ph type="sldImg"/>
          </p:nvPr>
        </p:nvSpPr>
        <p:spPr>
          <a:ln/>
        </p:spPr>
      </p:sp>
      <p:sp>
        <p:nvSpPr>
          <p:cNvPr id="72707"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smtClean="0">
                <a:latin typeface="Calibri" pitchFamily="34" charset="0"/>
                <a:ea typeface="ＭＳ Ｐゴシック" pitchFamily="34" charset="-128"/>
              </a:rPr>
              <a:t>Common in the EU RoO</a:t>
            </a:r>
          </a:p>
          <a:p>
            <a:pPr marL="171450" indent="-171450">
              <a:buFontTx/>
              <a:buChar char="-"/>
            </a:pPr>
            <a:r>
              <a:rPr lang="sv-SE" smtClean="0">
                <a:latin typeface="Calibri" pitchFamily="34" charset="0"/>
                <a:ea typeface="ＭＳ Ｐゴシック" pitchFamily="34" charset="-128"/>
              </a:rPr>
              <a:t>Negative test example: list of insufficient operations</a:t>
            </a:r>
          </a:p>
          <a:p>
            <a:pPr marL="171450" indent="-171450">
              <a:buFontTx/>
              <a:buChar char="-"/>
            </a:pPr>
            <a:r>
              <a:rPr lang="sv-SE" smtClean="0">
                <a:latin typeface="Calibri" pitchFamily="34" charset="0"/>
                <a:ea typeface="ＭＳ Ｐゴシック" pitchFamily="34" charset="-128"/>
              </a:rPr>
              <a:t>A product specific example on the next slide</a:t>
            </a:r>
          </a:p>
        </p:txBody>
      </p:sp>
      <p:sp>
        <p:nvSpPr>
          <p:cNvPr id="72708"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D2F2CF5F-7BFE-4072-8AD7-A13C4B67DCBE}" type="slidenum">
              <a:rPr lang="sv-SE" sz="1200" smtClean="0"/>
              <a:pPr eaLnBrk="1" hangingPunct="1"/>
              <a:t>29</a:t>
            </a:fld>
            <a:endParaRPr lang="sv-SE"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tshållare för bildobjekt 1"/>
          <p:cNvSpPr>
            <a:spLocks noGrp="1" noRot="1" noChangeAspect="1" noTextEdit="1"/>
          </p:cNvSpPr>
          <p:nvPr>
            <p:ph type="sldImg"/>
          </p:nvPr>
        </p:nvSpPr>
        <p:spPr>
          <a:ln/>
        </p:spPr>
      </p:sp>
      <p:sp>
        <p:nvSpPr>
          <p:cNvPr id="77827"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v-SE" smtClean="0">
              <a:latin typeface="Calibri" pitchFamily="34" charset="0"/>
              <a:ea typeface="ＭＳ Ｐゴシック" pitchFamily="34" charset="-128"/>
            </a:endParaRPr>
          </a:p>
          <a:p>
            <a:endParaRPr lang="sv-SE" smtClean="0">
              <a:latin typeface="Calibri" pitchFamily="34" charset="0"/>
              <a:ea typeface="ＭＳ Ｐゴシック" pitchFamily="34" charset="-128"/>
            </a:endParaRPr>
          </a:p>
          <a:p>
            <a:endParaRPr lang="sv-SE" smtClean="0">
              <a:latin typeface="Calibri" pitchFamily="34" charset="0"/>
              <a:ea typeface="ＭＳ Ｐゴシック" pitchFamily="34" charset="-128"/>
            </a:endParaRPr>
          </a:p>
        </p:txBody>
      </p:sp>
      <p:sp>
        <p:nvSpPr>
          <p:cNvPr id="77828"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D9F38279-8AB7-4C8E-A569-29AF2A8D0ABF}" type="slidenum">
              <a:rPr lang="sv-SE" sz="1200" smtClean="0"/>
              <a:pPr eaLnBrk="1" hangingPunct="1"/>
              <a:t>35</a:t>
            </a:fld>
            <a:endParaRPr lang="sv-SE"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p:cNvSpPr>
            <a:spLocks noGrp="1" noRot="1" noChangeAspect="1" noTextEdit="1"/>
          </p:cNvSpPr>
          <p:nvPr>
            <p:ph type="sldImg"/>
          </p:nvPr>
        </p:nvSpPr>
        <p:spPr>
          <a:ln/>
        </p:spPr>
      </p:sp>
      <p:sp>
        <p:nvSpPr>
          <p:cNvPr id="82947"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err="1" smtClean="0">
                <a:latin typeface="Calibri" pitchFamily="34" charset="0"/>
                <a:ea typeface="ＭＳ Ｐゴシック" pitchFamily="34" charset="-128"/>
              </a:rPr>
              <a:t>Two</a:t>
            </a:r>
            <a:r>
              <a:rPr lang="sv-SE" dirty="0" smtClean="0">
                <a:latin typeface="Calibri" pitchFamily="34" charset="0"/>
                <a:ea typeface="ＭＳ Ｐゴシック" pitchFamily="34" charset="-128"/>
              </a:rPr>
              <a:t> general </a:t>
            </a:r>
            <a:r>
              <a:rPr lang="sv-SE" dirty="0" err="1" smtClean="0">
                <a:latin typeface="Calibri" pitchFamily="34" charset="0"/>
                <a:ea typeface="ＭＳ Ｐゴシック" pitchFamily="34" charset="-128"/>
              </a:rPr>
              <a:t>rules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which</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apply</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to</a:t>
            </a:r>
            <a:r>
              <a:rPr lang="sv-SE" dirty="0" smtClean="0">
                <a:latin typeface="Calibri" pitchFamily="34" charset="0"/>
                <a:ea typeface="ＭＳ Ｐゴシック" pitchFamily="34" charset="-128"/>
              </a:rPr>
              <a:t> all </a:t>
            </a:r>
            <a:r>
              <a:rPr lang="sv-SE" dirty="0" err="1" smtClean="0">
                <a:latin typeface="Calibri" pitchFamily="34" charset="0"/>
                <a:ea typeface="ＭＳ Ｐゴシック" pitchFamily="34" charset="-128"/>
              </a:rPr>
              <a:t>products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regardless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of</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group</a:t>
            </a:r>
            <a:r>
              <a:rPr lang="sv-SE" dirty="0" smtClean="0">
                <a:latin typeface="Calibri" pitchFamily="34" charset="0"/>
                <a:ea typeface="ＭＳ Ｐゴシック" pitchFamily="34" charset="-128"/>
              </a:rPr>
              <a:t> and </a:t>
            </a:r>
            <a:r>
              <a:rPr lang="sv-SE" dirty="0" err="1" smtClean="0">
                <a:latin typeface="Calibri" pitchFamily="34" charset="0"/>
                <a:ea typeface="ＭＳ Ｐゴシック" pitchFamily="34" charset="-128"/>
              </a:rPr>
              <a:t>whats</a:t>
            </a:r>
            <a:r>
              <a:rPr lang="sv-SE" dirty="0" smtClean="0">
                <a:latin typeface="Calibri" pitchFamily="34" charset="0"/>
                <a:ea typeface="ＭＳ Ｐゴシック" pitchFamily="34" charset="-128"/>
              </a:rPr>
              <a:t> </a:t>
            </a:r>
            <a:r>
              <a:rPr lang="sv-SE" dirty="0" err="1" smtClean="0">
                <a:latin typeface="Calibri" pitchFamily="34" charset="0"/>
                <a:ea typeface="ＭＳ Ｐゴシック" pitchFamily="34" charset="-128"/>
              </a:rPr>
              <a:t>specified</a:t>
            </a:r>
            <a:r>
              <a:rPr lang="sv-SE" dirty="0" smtClean="0">
                <a:latin typeface="Calibri" pitchFamily="34" charset="0"/>
                <a:ea typeface="ＭＳ Ｐゴシック" pitchFamily="34" charset="-128"/>
              </a:rPr>
              <a:t> in the list</a:t>
            </a:r>
          </a:p>
          <a:p>
            <a:pPr marL="171450" indent="-171450">
              <a:buFontTx/>
              <a:buChar char="-"/>
            </a:pPr>
            <a:r>
              <a:rPr lang="sv-SE" dirty="0" err="1" smtClean="0">
                <a:latin typeface="Calibri" pitchFamily="34" charset="0"/>
                <a:ea typeface="ＭＳ Ｐゴシック" pitchFamily="34" charset="-128"/>
              </a:rPr>
              <a:t>Some</a:t>
            </a:r>
            <a:r>
              <a:rPr lang="sv-SE" baseline="0" dirty="0" smtClean="0">
                <a:latin typeface="Calibri" pitchFamily="34" charset="0"/>
                <a:ea typeface="ＭＳ Ｐゴシック" pitchFamily="34" charset="-128"/>
              </a:rPr>
              <a:t> areas </a:t>
            </a:r>
            <a:r>
              <a:rPr lang="sv-SE" baseline="0" dirty="0" err="1" smtClean="0">
                <a:latin typeface="Calibri" pitchFamily="34" charset="0"/>
                <a:ea typeface="ＭＳ Ｐゴシック" pitchFamily="34" charset="-128"/>
              </a:rPr>
              <a:t>are</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often</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excluded</a:t>
            </a:r>
            <a:r>
              <a:rPr lang="sv-SE" baseline="0" dirty="0" smtClean="0">
                <a:latin typeface="Calibri" pitchFamily="34" charset="0"/>
                <a:ea typeface="ＭＳ Ｐゴシック" pitchFamily="34" charset="-128"/>
              </a:rPr>
              <a:t> from the general </a:t>
            </a:r>
            <a:r>
              <a:rPr lang="sv-SE" baseline="0" dirty="0" err="1" smtClean="0">
                <a:latin typeface="Calibri" pitchFamily="34" charset="0"/>
                <a:ea typeface="ＭＳ Ｐゴシック" pitchFamily="34" charset="-128"/>
              </a:rPr>
              <a:t>tolerance</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rule</a:t>
            </a:r>
            <a:r>
              <a:rPr lang="sv-SE" baseline="0" dirty="0" smtClean="0">
                <a:latin typeface="Calibri" pitchFamily="34" charset="0"/>
                <a:ea typeface="ＭＳ Ｐゴシック" pitchFamily="34" charset="-128"/>
              </a:rPr>
              <a:t>, for </a:t>
            </a:r>
            <a:r>
              <a:rPr lang="sv-SE" baseline="0" dirty="0" err="1" smtClean="0">
                <a:latin typeface="Calibri" pitchFamily="34" charset="0"/>
                <a:ea typeface="ＭＳ Ｐゴシック" pitchFamily="34" charset="-128"/>
              </a:rPr>
              <a:t>example</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textiles</a:t>
            </a:r>
            <a:endParaRPr lang="sv-SE" dirty="0" smtClean="0">
              <a:latin typeface="Calibri" pitchFamily="34" charset="0"/>
              <a:ea typeface="ＭＳ Ｐゴシック" pitchFamily="34" charset="-128"/>
            </a:endParaRPr>
          </a:p>
        </p:txBody>
      </p:sp>
      <p:sp>
        <p:nvSpPr>
          <p:cNvPr id="82948"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8327480F-95BC-484E-AAD0-D99F8D76B270}" type="slidenum">
              <a:rPr lang="sv-SE" sz="1200" smtClean="0"/>
              <a:pPr eaLnBrk="1" hangingPunct="1"/>
              <a:t>36</a:t>
            </a:fld>
            <a:endParaRPr lang="sv-SE"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p:cNvSpPr>
            <a:spLocks noGrp="1" noRot="1" noChangeAspect="1" noTextEdit="1"/>
          </p:cNvSpPr>
          <p:nvPr>
            <p:ph type="sldImg"/>
          </p:nvPr>
        </p:nvSpPr>
        <p:spPr>
          <a:ln/>
        </p:spPr>
      </p:sp>
      <p:sp>
        <p:nvSpPr>
          <p:cNvPr id="83971"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smtClean="0">
                <a:latin typeface="Calibri" pitchFamily="34" charset="0"/>
                <a:ea typeface="ＭＳ Ｐゴシック" pitchFamily="34" charset="-128"/>
              </a:rPr>
              <a:t>In other words: countries are allowed to cumulate inputs from other approved parties, without risking the origin of the product</a:t>
            </a:r>
          </a:p>
          <a:p>
            <a:pPr marL="171450" indent="-171450">
              <a:buFontTx/>
              <a:buChar char="-"/>
            </a:pPr>
            <a:r>
              <a:rPr lang="sv-SE" smtClean="0">
                <a:latin typeface="Calibri" pitchFamily="34" charset="0"/>
                <a:ea typeface="ＭＳ Ｐゴシック" pitchFamily="34" charset="-128"/>
              </a:rPr>
              <a:t>A lot of the latest research on RoO mentions the role of cumulation and how it can be an effective way to liberalise the RoO</a:t>
            </a:r>
          </a:p>
        </p:txBody>
      </p:sp>
      <p:sp>
        <p:nvSpPr>
          <p:cNvPr id="83972"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344AFA6B-56D5-491D-BA8A-9A680D93A409}" type="slidenum">
              <a:rPr lang="sv-SE" sz="1200" smtClean="0"/>
              <a:pPr eaLnBrk="1" hangingPunct="1"/>
              <a:t>38</a:t>
            </a:fld>
            <a:endParaRPr lang="sv-SE"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tshållare för bildobjekt 1"/>
          <p:cNvSpPr>
            <a:spLocks noGrp="1" noRot="1" noChangeAspect="1" noTextEdit="1"/>
          </p:cNvSpPr>
          <p:nvPr>
            <p:ph type="sldImg"/>
          </p:nvPr>
        </p:nvSpPr>
        <p:spPr>
          <a:ln/>
        </p:spPr>
      </p:sp>
      <p:sp>
        <p:nvSpPr>
          <p:cNvPr id="84995"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v-SE" smtClean="0">
              <a:latin typeface="Calibri" pitchFamily="34" charset="0"/>
              <a:ea typeface="ＭＳ Ｐゴシック" pitchFamily="34" charset="-128"/>
            </a:endParaRPr>
          </a:p>
        </p:txBody>
      </p:sp>
      <p:sp>
        <p:nvSpPr>
          <p:cNvPr id="84996"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630E86A8-AAD6-48A1-9551-81520533FFE9}" type="slidenum">
              <a:rPr lang="sv-SE" sz="1200" smtClean="0"/>
              <a:pPr eaLnBrk="1" hangingPunct="1"/>
              <a:t>39</a:t>
            </a:fld>
            <a:endParaRPr lang="sv-SE"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tshållare för bildobjekt 1"/>
          <p:cNvSpPr>
            <a:spLocks noGrp="1" noRot="1" noChangeAspect="1" noTextEdit="1"/>
          </p:cNvSpPr>
          <p:nvPr>
            <p:ph type="sldImg"/>
          </p:nvPr>
        </p:nvSpPr>
        <p:spPr>
          <a:ln/>
        </p:spPr>
      </p:sp>
      <p:sp>
        <p:nvSpPr>
          <p:cNvPr id="86019"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smtClean="0">
                <a:latin typeface="Calibri" pitchFamily="34" charset="0"/>
                <a:ea typeface="ＭＳ Ｐゴシック" pitchFamily="34" charset="-128"/>
              </a:rPr>
              <a:t>- For example in the GSP there are several regional groups which are allowed for cumulation under certain circumstances. Also Norway, Switzerland and Turkey are allowed.</a:t>
            </a:r>
          </a:p>
        </p:txBody>
      </p:sp>
      <p:sp>
        <p:nvSpPr>
          <p:cNvPr id="86020"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60CE085B-6C09-440D-8B6D-D096B8C711E7}" type="slidenum">
              <a:rPr lang="sv-SE" sz="1200" smtClean="0"/>
              <a:pPr eaLnBrk="1" hangingPunct="1"/>
              <a:t>40</a:t>
            </a:fld>
            <a:endParaRPr lang="sv-SE"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434170-A15D-42C4-BB2B-A80A8D2157FF}" type="slidenum">
              <a:rPr lang="fr-FR">
                <a:cs typeface="Arial" charset="0"/>
              </a:rPr>
              <a:pPr fontAlgn="base">
                <a:spcBef>
                  <a:spcPct val="0"/>
                </a:spcBef>
                <a:spcAft>
                  <a:spcPct val="0"/>
                </a:spcAft>
                <a:defRPr/>
              </a:pPr>
              <a:t>4</a:t>
            </a:fld>
            <a:endParaRPr lang="fr-FR">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tshållare för bildobjekt 1"/>
          <p:cNvSpPr>
            <a:spLocks noGrp="1" noRot="1" noChangeAspect="1" noTextEdit="1"/>
          </p:cNvSpPr>
          <p:nvPr>
            <p:ph type="sldImg"/>
          </p:nvPr>
        </p:nvSpPr>
        <p:spPr>
          <a:ln/>
        </p:spPr>
      </p:sp>
      <p:sp>
        <p:nvSpPr>
          <p:cNvPr id="87043"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sv-SE" dirty="0" smtClean="0">
                <a:latin typeface="Calibri" pitchFamily="34" charset="0"/>
                <a:ea typeface="ＭＳ Ｐゴシック" pitchFamily="34" charset="-128"/>
              </a:rPr>
              <a:t>The </a:t>
            </a:r>
            <a:r>
              <a:rPr lang="sv-SE" dirty="0" err="1" smtClean="0">
                <a:latin typeface="Calibri" pitchFamily="34" charset="0"/>
                <a:ea typeface="ＭＳ Ｐゴシック" pitchFamily="34" charset="-128"/>
              </a:rPr>
              <a:t>most</a:t>
            </a:r>
            <a:r>
              <a:rPr lang="sv-SE" dirty="0" smtClean="0">
                <a:latin typeface="Calibri" pitchFamily="34" charset="0"/>
                <a:ea typeface="ＭＳ Ｐゴシック" pitchFamily="34" charset="-128"/>
              </a:rPr>
              <a:t> liberal alternative</a:t>
            </a:r>
          </a:p>
        </p:txBody>
      </p:sp>
      <p:sp>
        <p:nvSpPr>
          <p:cNvPr id="87044"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ACB0C3EE-6D9D-47CB-A865-32FE088EB5E7}" type="slidenum">
              <a:rPr lang="sv-SE" sz="1200" smtClean="0"/>
              <a:pPr eaLnBrk="1" hangingPunct="1"/>
              <a:t>41</a:t>
            </a:fld>
            <a:endParaRPr lang="sv-SE"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tshållare för bildobjekt 1"/>
          <p:cNvSpPr>
            <a:spLocks noGrp="1" noRot="1" noChangeAspect="1" noTextEdit="1"/>
          </p:cNvSpPr>
          <p:nvPr>
            <p:ph type="sldImg"/>
          </p:nvPr>
        </p:nvSpPr>
        <p:spPr>
          <a:ln/>
        </p:spPr>
      </p:sp>
      <p:sp>
        <p:nvSpPr>
          <p:cNvPr id="88067"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dirty="0" smtClean="0">
                <a:latin typeface="Calibri" pitchFamily="34" charset="0"/>
                <a:ea typeface="ＭＳ Ｐゴシック" pitchFamily="34" charset="-128"/>
              </a:rPr>
              <a:t>Nämna att full kumulation kommer att gälla i</a:t>
            </a:r>
            <a:r>
              <a:rPr lang="sv-SE" baseline="0" dirty="0" smtClean="0">
                <a:latin typeface="Calibri" pitchFamily="34" charset="0"/>
                <a:ea typeface="ＭＳ Ｐゴシック" pitchFamily="34" charset="-128"/>
              </a:rPr>
              <a:t> CETA – eller är det känslig info?</a:t>
            </a:r>
          </a:p>
          <a:p>
            <a:r>
              <a:rPr lang="sv-SE" baseline="0" dirty="0" smtClean="0">
                <a:latin typeface="Calibri" pitchFamily="34" charset="0"/>
                <a:ea typeface="ＭＳ Ｐゴシック" pitchFamily="34" charset="-128"/>
              </a:rPr>
              <a:t>Exemplet med Paraguay och deras regionala kumulation när länder ”tar examen” från GSP</a:t>
            </a:r>
          </a:p>
          <a:p>
            <a:r>
              <a:rPr lang="sv-SE" baseline="0" dirty="0" smtClean="0">
                <a:latin typeface="Calibri" pitchFamily="34" charset="0"/>
                <a:ea typeface="ＭＳ Ｐゴシック" pitchFamily="34" charset="-128"/>
              </a:rPr>
              <a:t>EU löser problematiken med delad bearbetning genom </a:t>
            </a:r>
            <a:r>
              <a:rPr lang="sv-SE" baseline="0" dirty="0" err="1" smtClean="0">
                <a:latin typeface="Calibri" pitchFamily="34" charset="0"/>
                <a:ea typeface="ＭＳ Ｐゴシック" pitchFamily="34" charset="-128"/>
              </a:rPr>
              <a:t>suppliers</a:t>
            </a:r>
            <a:r>
              <a:rPr lang="sv-SE" baseline="0" dirty="0" smtClean="0">
                <a:latin typeface="Calibri" pitchFamily="34" charset="0"/>
                <a:ea typeface="ＭＳ Ｐゴシック" pitchFamily="34" charset="-128"/>
              </a:rPr>
              <a:t> </a:t>
            </a:r>
            <a:r>
              <a:rPr lang="sv-SE" baseline="0" dirty="0" err="1" smtClean="0">
                <a:latin typeface="Calibri" pitchFamily="34" charset="0"/>
                <a:ea typeface="ＭＳ Ｐゴシック" pitchFamily="34" charset="-128"/>
              </a:rPr>
              <a:t>declarations</a:t>
            </a:r>
            <a:r>
              <a:rPr lang="sv-SE" baseline="0" dirty="0" smtClean="0">
                <a:latin typeface="Calibri" pitchFamily="34" charset="0"/>
                <a:ea typeface="ＭＳ Ｐゴシック" pitchFamily="34" charset="-128"/>
              </a:rPr>
              <a:t> där </a:t>
            </a:r>
            <a:r>
              <a:rPr lang="sv-SE" baseline="0" dirty="0" err="1" smtClean="0">
                <a:latin typeface="Calibri" pitchFamily="34" charset="0"/>
                <a:ea typeface="ＭＳ Ｐゴシック" pitchFamily="34" charset="-128"/>
              </a:rPr>
              <a:t>origin</a:t>
            </a:r>
            <a:r>
              <a:rPr lang="sv-SE" baseline="0" dirty="0" smtClean="0">
                <a:latin typeface="Calibri" pitchFamily="34" charset="0"/>
                <a:ea typeface="ＭＳ Ｐゴシック" pitchFamily="34" charset="-128"/>
              </a:rPr>
              <a:t> relevant information medföljer försändelsen</a:t>
            </a:r>
            <a:endParaRPr lang="sv-SE" dirty="0" smtClean="0">
              <a:latin typeface="Calibri" pitchFamily="34" charset="0"/>
              <a:ea typeface="ＭＳ Ｐゴシック" pitchFamily="34" charset="-128"/>
            </a:endParaRPr>
          </a:p>
        </p:txBody>
      </p:sp>
      <p:sp>
        <p:nvSpPr>
          <p:cNvPr id="88068"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8BE5B34A-AED7-4478-80F3-04F55952D88F}" type="slidenum">
              <a:rPr lang="sv-SE" sz="1200" smtClean="0"/>
              <a:pPr eaLnBrk="1" hangingPunct="1"/>
              <a:t>42</a:t>
            </a:fld>
            <a:endParaRPr lang="sv-SE"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GB" sz="8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endParaRPr lang="en-GB" sz="8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noFill/>
          <a:ln>
            <a:solidFill>
              <a:srgbClr val="000000"/>
            </a:solidFill>
            <a:miter lim="800000"/>
            <a:headEnd/>
            <a:tailEnd/>
          </a:ln>
        </p:spPr>
      </p:sp>
      <p:sp>
        <p:nvSpPr>
          <p:cNvPr id="1085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p:spPr>
      </p:sp>
      <p:sp>
        <p:nvSpPr>
          <p:cNvPr id="1105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TextEdit="1"/>
          </p:cNvSpPr>
          <p:nvPr>
            <p:ph type="sldImg"/>
          </p:nvPr>
        </p:nvSpPr>
        <p:spPr bwMode="auto">
          <a:noFill/>
          <a:ln>
            <a:solidFill>
              <a:srgbClr val="000000"/>
            </a:solidFill>
            <a:miter lim="800000"/>
            <a:headEnd/>
            <a:tailEnd/>
          </a:ln>
        </p:spPr>
      </p:sp>
      <p:sp>
        <p:nvSpPr>
          <p:cNvPr id="1146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p:spPr>
      </p:sp>
      <p:sp>
        <p:nvSpPr>
          <p:cNvPr id="1167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TextEdit="1"/>
          </p:cNvSpPr>
          <p:nvPr>
            <p:ph type="sldImg"/>
          </p:nvPr>
        </p:nvSpPr>
        <p:spPr bwMode="auto">
          <a:noFill/>
          <a:ln>
            <a:solidFill>
              <a:srgbClr val="000000"/>
            </a:solidFill>
            <a:miter lim="800000"/>
            <a:headEnd/>
            <a:tailEnd/>
          </a:ln>
        </p:spPr>
      </p:sp>
      <p:sp>
        <p:nvSpPr>
          <p:cNvPr id="1187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indent="0">
              <a:buFont typeface="Arial" charset="0"/>
              <a:buNone/>
            </a:pPr>
            <a:r>
              <a:rPr lang="sv-SE" dirty="0" smtClean="0"/>
              <a:t>II: </a:t>
            </a:r>
            <a:r>
              <a:rPr lang="en-GB" b="1" dirty="0" smtClean="0"/>
              <a:t>LESSON 1</a:t>
            </a:r>
            <a:r>
              <a:rPr lang="en-GB" dirty="0" smtClean="0"/>
              <a:t>:  Introduction</a:t>
            </a:r>
          </a:p>
          <a:p>
            <a:pPr marL="0" indent="0">
              <a:buNone/>
            </a:pPr>
            <a:r>
              <a:rPr lang="en-GB" b="1" dirty="0" smtClean="0"/>
              <a:t>LESSON 2:  </a:t>
            </a:r>
            <a:r>
              <a:rPr lang="en-GB" dirty="0" smtClean="0"/>
              <a:t>General Introductory Commentary</a:t>
            </a:r>
          </a:p>
          <a:p>
            <a:pPr marL="0" indent="0">
              <a:buNone/>
            </a:pPr>
            <a:r>
              <a:rPr lang="en-GB" b="1" dirty="0" smtClean="0"/>
              <a:t>LESSON 3: </a:t>
            </a:r>
            <a:r>
              <a:rPr lang="en-GB" dirty="0" smtClean="0"/>
              <a:t>Absence of Sell</a:t>
            </a:r>
          </a:p>
          <a:p>
            <a:pPr marL="0" indent="0">
              <a:buNone/>
            </a:pPr>
            <a:r>
              <a:rPr lang="en-GB" b="1" dirty="0" smtClean="0"/>
              <a:t>LESSON 4:  </a:t>
            </a:r>
            <a:r>
              <a:rPr lang="en-GB" dirty="0" smtClean="0"/>
              <a:t>Payments</a:t>
            </a:r>
          </a:p>
          <a:p>
            <a:pPr marL="0" indent="0">
              <a:buNone/>
            </a:pPr>
            <a:r>
              <a:rPr lang="en-GB" b="1" dirty="0" smtClean="0"/>
              <a:t>LESSON 5:  </a:t>
            </a:r>
            <a:r>
              <a:rPr lang="en-GB" dirty="0" smtClean="0"/>
              <a:t>Questions</a:t>
            </a:r>
          </a:p>
          <a:p>
            <a:pPr marL="0" indent="0">
              <a:buNone/>
            </a:pPr>
            <a:r>
              <a:rPr lang="en-GB" b="1" dirty="0" smtClean="0"/>
              <a:t>LESSON 6:  </a:t>
            </a:r>
            <a:r>
              <a:rPr lang="en-GB" dirty="0" smtClean="0"/>
              <a:t>Exercises</a:t>
            </a:r>
          </a:p>
          <a:p>
            <a:pPr marL="0" indent="0">
              <a:buNone/>
            </a:pPr>
            <a:r>
              <a:rPr lang="en-GB" b="1" dirty="0" smtClean="0"/>
              <a:t>LESSON 7:  </a:t>
            </a:r>
            <a:r>
              <a:rPr lang="en-GB" dirty="0" smtClean="0"/>
              <a:t>Article 8.1, Compulsory Adjustments</a:t>
            </a:r>
          </a:p>
          <a:p>
            <a:pPr marL="0" indent="0">
              <a:buNone/>
            </a:pPr>
            <a:r>
              <a:rPr lang="en-GB" b="1" dirty="0" smtClean="0"/>
              <a:t>LESSON 8:  </a:t>
            </a:r>
            <a:r>
              <a:rPr lang="en-GB" dirty="0" smtClean="0"/>
              <a:t>Article 8.1(a) (ii) &amp; (iii)</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III: </a:t>
            </a:r>
            <a:r>
              <a:rPr lang="en-GB" sz="1200" b="1" dirty="0" smtClean="0"/>
              <a:t>LESSON 22:  </a:t>
            </a:r>
            <a:r>
              <a:rPr lang="en-GB" sz="1200" dirty="0" smtClean="0"/>
              <a:t>Valuation Risk</a:t>
            </a:r>
          </a:p>
          <a:p>
            <a:pPr marL="0" indent="0">
              <a:buNone/>
            </a:pPr>
            <a:r>
              <a:rPr lang="sv-SE" dirty="0" smtClean="0"/>
              <a:t>V: </a:t>
            </a:r>
            <a:r>
              <a:rPr lang="en-GB" b="1" dirty="0" smtClean="0"/>
              <a:t>LESSON 9:  </a:t>
            </a:r>
            <a:r>
              <a:rPr lang="en-GB" dirty="0" smtClean="0"/>
              <a:t>Assists</a:t>
            </a:r>
          </a:p>
          <a:p>
            <a:pPr marL="0" indent="0">
              <a:buNone/>
            </a:pPr>
            <a:r>
              <a:rPr lang="en-GB" b="1" dirty="0" smtClean="0"/>
              <a:t>LESSON 10:  </a:t>
            </a:r>
            <a:r>
              <a:rPr lang="en-GB" dirty="0" smtClean="0"/>
              <a:t>Royalties</a:t>
            </a:r>
          </a:p>
          <a:p>
            <a:pPr marL="0" indent="0">
              <a:buNone/>
            </a:pPr>
            <a:r>
              <a:rPr lang="en-GB" b="1" dirty="0" smtClean="0"/>
              <a:t>LESSON 11:  </a:t>
            </a:r>
            <a:r>
              <a:rPr lang="en-GB" dirty="0" smtClean="0"/>
              <a:t>The Proceeds of Resale</a:t>
            </a:r>
          </a:p>
          <a:p>
            <a:pPr marL="0" indent="0">
              <a:buNone/>
            </a:pPr>
            <a:r>
              <a:rPr lang="en-GB" b="1" dirty="0" smtClean="0"/>
              <a:t>LESSON 12:  </a:t>
            </a:r>
            <a:r>
              <a:rPr lang="en-GB" dirty="0" smtClean="0"/>
              <a:t>Freight Terms</a:t>
            </a:r>
          </a:p>
          <a:p>
            <a:pPr marL="0" indent="0">
              <a:buNone/>
            </a:pPr>
            <a:r>
              <a:rPr lang="en-GB" dirty="0" smtClean="0"/>
              <a:t>VI:</a:t>
            </a:r>
          </a:p>
          <a:p>
            <a:pPr marL="0" indent="0">
              <a:buNone/>
            </a:pPr>
            <a:r>
              <a:rPr lang="en-GB" sz="1200" b="1" dirty="0" smtClean="0"/>
              <a:t>LESSON 14: </a:t>
            </a:r>
            <a:r>
              <a:rPr lang="en-GB" sz="1200" dirty="0" smtClean="0"/>
              <a:t>Article 1.2 (b), Test Value </a:t>
            </a:r>
          </a:p>
          <a:p>
            <a:pPr marL="0" indent="0">
              <a:buNone/>
            </a:pPr>
            <a:r>
              <a:rPr lang="en-GB" sz="1200" b="1" dirty="0" smtClean="0"/>
              <a:t>LESSON 15:</a:t>
            </a:r>
            <a:r>
              <a:rPr lang="en-GB" sz="1200" dirty="0" smtClean="0"/>
              <a:t>  Exercises</a:t>
            </a:r>
            <a:endParaRPr lang="en-GB" sz="1200" b="1" dirty="0" smtClean="0"/>
          </a:p>
          <a:p>
            <a:pPr marL="0" indent="0">
              <a:buNone/>
            </a:pPr>
            <a:r>
              <a:rPr lang="en-GB" sz="1200" b="1" dirty="0" smtClean="0"/>
              <a:t>LESSON 16:  </a:t>
            </a:r>
            <a:r>
              <a:rPr lang="en-GB" sz="1200" dirty="0" smtClean="0"/>
              <a:t>Alternate Methods</a:t>
            </a:r>
          </a:p>
          <a:p>
            <a:pPr marL="0" indent="0">
              <a:buNone/>
            </a:pPr>
            <a:r>
              <a:rPr lang="en-GB" sz="1200" b="1" dirty="0" smtClean="0"/>
              <a:t>LESSON 17:  </a:t>
            </a:r>
            <a:r>
              <a:rPr lang="en-GB" sz="1200" dirty="0" smtClean="0"/>
              <a:t>Article 4</a:t>
            </a:r>
          </a:p>
          <a:p>
            <a:pPr marL="0" indent="0">
              <a:buNone/>
            </a:pPr>
            <a:r>
              <a:rPr lang="en-GB" sz="1200" b="1" dirty="0" smtClean="0"/>
              <a:t>LESSON 18:  </a:t>
            </a:r>
            <a:r>
              <a:rPr lang="en-GB" sz="1200" dirty="0" smtClean="0"/>
              <a:t>Computed Value, Materials</a:t>
            </a:r>
          </a:p>
          <a:p>
            <a:pPr marL="0" indent="0">
              <a:buNone/>
            </a:pPr>
            <a:r>
              <a:rPr lang="en-GB" sz="1200" b="1" dirty="0" smtClean="0"/>
              <a:t>LESSON 19:  </a:t>
            </a:r>
            <a:r>
              <a:rPr lang="en-GB" sz="1200" dirty="0" smtClean="0"/>
              <a:t>Fallback Method</a:t>
            </a:r>
          </a:p>
          <a:p>
            <a:pPr marL="0" indent="0">
              <a:buNone/>
            </a:pPr>
            <a:r>
              <a:rPr lang="en-GB" sz="1200" b="1" dirty="0" smtClean="0"/>
              <a:t>LESSON 20:  </a:t>
            </a:r>
            <a:r>
              <a:rPr lang="en-GB" sz="1200" dirty="0" smtClean="0"/>
              <a:t>Definitions</a:t>
            </a:r>
          </a:p>
          <a:p>
            <a:pPr marL="0" indent="0">
              <a:buNone/>
            </a:pPr>
            <a:r>
              <a:rPr lang="en-GB" sz="1200" b="1" dirty="0" smtClean="0"/>
              <a:t>LESSON 21:  </a:t>
            </a:r>
            <a:r>
              <a:rPr lang="en-GB" sz="1200" dirty="0" smtClean="0"/>
              <a:t>Associated Articles</a:t>
            </a:r>
          </a:p>
          <a:p>
            <a:pPr marL="0" indent="0">
              <a:buNone/>
            </a:pPr>
            <a:endParaRPr lang="en-GB" dirty="0" smtClean="0"/>
          </a:p>
          <a:p>
            <a:r>
              <a:rPr lang="sv-SE" dirty="0" smtClean="0"/>
              <a:t>VII</a:t>
            </a:r>
            <a:endParaRPr lang="sv-SE" dirty="0"/>
          </a:p>
        </p:txBody>
      </p:sp>
      <p:sp>
        <p:nvSpPr>
          <p:cNvPr id="4" name="Platshållare för bildnummer 3"/>
          <p:cNvSpPr>
            <a:spLocks noGrp="1"/>
          </p:cNvSpPr>
          <p:nvPr>
            <p:ph type="sldNum" sz="quarter" idx="10"/>
          </p:nvPr>
        </p:nvSpPr>
        <p:spPr/>
        <p:txBody>
          <a:bodyPr/>
          <a:lstStyle/>
          <a:p>
            <a:fld id="{2444BD46-F7F6-4961-AE0C-76B79D6755AE}" type="slidenum">
              <a:rPr lang="fr-FR" smtClean="0"/>
              <a:pPr/>
              <a:t>5</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TextEdit="1"/>
          </p:cNvSpPr>
          <p:nvPr>
            <p:ph type="sldImg"/>
          </p:nvPr>
        </p:nvSpPr>
        <p:spPr bwMode="auto">
          <a:noFill/>
          <a:ln>
            <a:solidFill>
              <a:srgbClr val="000000"/>
            </a:solidFill>
            <a:miter lim="800000"/>
            <a:headEnd/>
            <a:tailEnd/>
          </a:ln>
        </p:spPr>
      </p:sp>
      <p:sp>
        <p:nvSpPr>
          <p:cNvPr id="1208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TextEdit="1"/>
          </p:cNvSpPr>
          <p:nvPr>
            <p:ph type="sldImg"/>
          </p:nvPr>
        </p:nvSpPr>
        <p:spPr bwMode="auto">
          <a:noFill/>
          <a:ln>
            <a:solidFill>
              <a:srgbClr val="000000"/>
            </a:solidFill>
            <a:miter lim="800000"/>
            <a:headEnd/>
            <a:tailEnd/>
          </a:ln>
        </p:spPr>
      </p:sp>
      <p:sp>
        <p:nvSpPr>
          <p:cNvPr id="1249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TextEdit="1"/>
          </p:cNvSpPr>
          <p:nvPr>
            <p:ph type="sldImg"/>
          </p:nvPr>
        </p:nvSpPr>
        <p:spPr bwMode="auto">
          <a:noFill/>
          <a:ln>
            <a:solidFill>
              <a:srgbClr val="000000"/>
            </a:solidFill>
            <a:miter lim="800000"/>
            <a:headEnd/>
            <a:tailEnd/>
          </a:ln>
        </p:spPr>
      </p:sp>
      <p:sp>
        <p:nvSpPr>
          <p:cNvPr id="1269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TextEdit="1"/>
          </p:cNvSpPr>
          <p:nvPr>
            <p:ph type="sldImg"/>
          </p:nvPr>
        </p:nvSpPr>
        <p:spPr bwMode="auto">
          <a:noFill/>
          <a:ln>
            <a:solidFill>
              <a:srgbClr val="000000"/>
            </a:solidFill>
            <a:miter lim="800000"/>
            <a:headEnd/>
            <a:tailEnd/>
          </a:ln>
        </p:spPr>
      </p:sp>
      <p:sp>
        <p:nvSpPr>
          <p:cNvPr id="1290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TextEdit="1"/>
          </p:cNvSpPr>
          <p:nvPr>
            <p:ph type="sldImg"/>
          </p:nvPr>
        </p:nvSpPr>
        <p:spPr bwMode="auto">
          <a:noFill/>
          <a:ln>
            <a:solidFill>
              <a:srgbClr val="000000"/>
            </a:solidFill>
            <a:miter lim="800000"/>
            <a:headEnd/>
            <a:tailEnd/>
          </a:ln>
        </p:spPr>
      </p:sp>
      <p:sp>
        <p:nvSpPr>
          <p:cNvPr id="1310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p:spPr>
      </p:sp>
      <p:sp>
        <p:nvSpPr>
          <p:cNvPr id="1331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p:spPr>
      </p:sp>
      <p:sp>
        <p:nvSpPr>
          <p:cNvPr id="1351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TextEdit="1"/>
          </p:cNvSpPr>
          <p:nvPr>
            <p:ph type="sldImg"/>
          </p:nvPr>
        </p:nvSpPr>
        <p:spPr bwMode="auto">
          <a:noFill/>
          <a:ln>
            <a:solidFill>
              <a:srgbClr val="000000"/>
            </a:solidFill>
            <a:miter lim="800000"/>
            <a:headEnd/>
            <a:tailEnd/>
          </a:ln>
        </p:spPr>
      </p:sp>
      <p:sp>
        <p:nvSpPr>
          <p:cNvPr id="1372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TextEdit="1"/>
          </p:cNvSpPr>
          <p:nvPr>
            <p:ph type="sldImg"/>
          </p:nvPr>
        </p:nvSpPr>
        <p:spPr bwMode="auto">
          <a:noFill/>
          <a:ln>
            <a:solidFill>
              <a:srgbClr val="000000"/>
            </a:solidFill>
            <a:miter lim="800000"/>
            <a:headEnd/>
            <a:tailEnd/>
          </a:ln>
        </p:spPr>
      </p:sp>
      <p:sp>
        <p:nvSpPr>
          <p:cNvPr id="1392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TextEdit="1"/>
          </p:cNvSpPr>
          <p:nvPr>
            <p:ph type="sldImg"/>
          </p:nvPr>
        </p:nvSpPr>
        <p:spPr bwMode="auto">
          <a:noFill/>
          <a:ln>
            <a:solidFill>
              <a:srgbClr val="000000"/>
            </a:solidFill>
            <a:miter lim="800000"/>
            <a:headEnd/>
            <a:tailEnd/>
          </a:ln>
        </p:spPr>
      </p:sp>
      <p:sp>
        <p:nvSpPr>
          <p:cNvPr id="1413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TextEdit="1"/>
          </p:cNvSpPr>
          <p:nvPr>
            <p:ph type="sldImg"/>
          </p:nvPr>
        </p:nvSpPr>
        <p:spPr bwMode="auto">
          <a:noFill/>
          <a:ln>
            <a:solidFill>
              <a:srgbClr val="000000"/>
            </a:solidFill>
            <a:miter lim="800000"/>
            <a:headEnd/>
            <a:tailEnd/>
          </a:ln>
        </p:spPr>
      </p:sp>
      <p:sp>
        <p:nvSpPr>
          <p:cNvPr id="143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a:ln/>
        </p:spPr>
      </p:sp>
      <p:sp>
        <p:nvSpPr>
          <p:cNvPr id="50179"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endParaRPr lang="sv-SE" dirty="0" smtClean="0">
              <a:latin typeface="Calibri" pitchFamily="34" charset="0"/>
              <a:ea typeface="ＭＳ Ｐゴシック" pitchFamily="34" charset="-128"/>
            </a:endParaRPr>
          </a:p>
        </p:txBody>
      </p:sp>
      <p:sp>
        <p:nvSpPr>
          <p:cNvPr id="50180"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EB87FEBC-29DD-4F1D-8059-EB4CBCA46708}" type="slidenum">
              <a:rPr lang="sv-SE" sz="1200" smtClean="0"/>
              <a:pPr eaLnBrk="1" hangingPunct="1"/>
              <a:t>8</a:t>
            </a:fld>
            <a:endParaRPr lang="sv-SE"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303" tIns="45651" rIns="91303" bIns="45651" anchor="b"/>
          <a:lstStyle/>
          <a:p>
            <a:pPr algn="r" defTabSz="912813"/>
            <a:fld id="{7E6B9507-8C79-4710-BC5D-034BD63FC8AB}" type="slidenum">
              <a:rPr lang="en-US" sz="1200"/>
              <a:pPr algn="r" defTabSz="912813"/>
              <a:t>86</a:t>
            </a:fld>
            <a:endParaRPr lang="en-US" sz="1200"/>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endParaRPr lang="en-GB" sz="10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endParaRPr lang="en-GB" sz="10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endParaRPr lang="en-GB" sz="8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pPr marL="304800" indent="-304800"/>
            <a:endParaRPr lang="en-GB"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2"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pPr marL="742950" lvl="1" indent="-285750"/>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8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0"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pPr>
              <a:lnSpc>
                <a:spcPct val="90000"/>
              </a:lnSpc>
            </a:pPr>
            <a:endParaRPr lang="en-GB" sz="9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8"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endParaRPr lang="en-GB"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6"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pPr eaLnBrk="1" hangingPunct="1">
              <a:lnSpc>
                <a:spcPct val="90000"/>
              </a:lnSpc>
            </a:pPr>
            <a:endParaRPr lang="en-US" altLang="ko-KR" sz="1000" smtClean="0">
              <a:ea typeface="Gulim" pitchFamily="34" charset="-127"/>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2"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endParaRPr lang="en-GB"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0"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pPr>
              <a:lnSpc>
                <a:spcPct val="90000"/>
              </a:lnSpc>
            </a:pPr>
            <a:endParaRPr lang="en-GB"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8"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pPr>
              <a:lnSpc>
                <a:spcPct val="80000"/>
              </a:lnSpc>
            </a:pPr>
            <a:endParaRPr lang="en-GB" sz="8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endParaRPr lang="en-GB"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4" name="Rectangle 3"/>
          <p:cNvSpPr>
            <a:spLocks noGrp="1" noChangeArrowheads="1"/>
          </p:cNvSpPr>
          <p:nvPr>
            <p:ph type="body" idx="1"/>
          </p:nvPr>
        </p:nvSpPr>
        <p:spPr bwMode="auto">
          <a:noFill/>
        </p:spPr>
        <p:txBody>
          <a:bodyPr wrap="square" lIns="91303" tIns="45651" rIns="91303" bIns="45651" numCol="1" anchor="t" anchorCtr="0" compatLnSpc="1">
            <a:prstTxWarp prst="textNoShape">
              <a:avLst/>
            </a:prstTxWarp>
          </a:bodyPr>
          <a:lstStyle/>
          <a:p>
            <a:pPr>
              <a:lnSpc>
                <a:spcPct val="80000"/>
              </a:lnSpc>
            </a:pPr>
            <a:endParaRPr lang="en-GB"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a:ln/>
        </p:spPr>
      </p:sp>
      <p:sp>
        <p:nvSpPr>
          <p:cNvPr id="52227"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v-SE" dirty="0" smtClean="0">
              <a:latin typeface="Calibri" pitchFamily="34" charset="0"/>
              <a:ea typeface="ＭＳ Ｐゴシック" pitchFamily="34" charset="-128"/>
            </a:endParaRPr>
          </a:p>
        </p:txBody>
      </p:sp>
      <p:sp>
        <p:nvSpPr>
          <p:cNvPr id="52228"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569FD9E0-7587-4B1C-9EBB-6A93E5B6A359}" type="slidenum">
              <a:rPr lang="sv-SE" sz="1200" smtClean="0"/>
              <a:pPr eaLnBrk="1" hangingPunct="1"/>
              <a:t>12</a:t>
            </a:fld>
            <a:endParaRPr lang="sv-SE"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0380"/>
            <a:ext cx="1619672" cy="972352"/>
          </a:xfrm>
          <a:prstGeom prst="rect">
            <a:avLst/>
          </a:prstGeom>
        </p:spPr>
      </p:pic>
      <p:pic>
        <p:nvPicPr>
          <p:cNvPr id="8" name="Picture 3" descr="C:\Users\pascale.etemad\AppData\Local\Microsoft\Windows\Temporary Internet Files\Content.Outlook\IW2ZINTB\demos_cartouche_baselineR_HD (2).jpg"/>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524328" y="131569"/>
            <a:ext cx="1619672" cy="705143"/>
          </a:xfrm>
          <a:prstGeom prst="rect">
            <a:avLst/>
          </a:prstGeom>
          <a:noFill/>
          <a:extLst/>
        </p:spPr>
      </p:pic>
      <p:pic>
        <p:nvPicPr>
          <p:cNvPr id="1026"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19486" t="72159" r="2888" b="15341"/>
          <a:stretch/>
        </p:blipFill>
        <p:spPr bwMode="auto">
          <a:xfrm>
            <a:off x="1" y="6057532"/>
            <a:ext cx="9143999" cy="827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B68D0CC-0457-4A63-9271-3264B21D2D08}" type="datetime1">
              <a:rPr lang="fr-FR" smtClean="0"/>
              <a:pPr/>
              <a:t>03/07/2014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100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33D909-2B01-4DC5-8077-EDD088458109}" type="datetime1">
              <a:rPr lang="fr-FR" smtClean="0"/>
              <a:pPr/>
              <a:t>03/07/2014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353718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61150E-C0F1-480D-96F3-5C39CBFDDAAD}" type="datetime1">
              <a:rPr lang="fr-FR" smtClean="0"/>
              <a:pPr/>
              <a:t>03/07/2014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181472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2FE0E-1C18-440A-A927-3552832DA59A}" type="datetime1">
              <a:rPr lang="fr-FR" smtClean="0"/>
              <a:pPr/>
              <a:t>03/07/2014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21F2E6-B826-4C6B-A5B0-6C02B0CCCCFB}" type="slidenum">
              <a:rPr lang="fr-FR" smtClean="0"/>
              <a:pPr/>
              <a:t>‹#›</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0380"/>
            <a:ext cx="1619672" cy="972352"/>
          </a:xfrm>
          <a:prstGeom prst="rect">
            <a:avLst/>
          </a:prstGeom>
        </p:spPr>
      </p:pic>
      <p:pic>
        <p:nvPicPr>
          <p:cNvPr id="8" name="Picture 3" descr="C:\Users\pascale.etemad\AppData\Local\Microsoft\Windows\Temporary Internet Files\Content.Outlook\IW2ZINTB\demos_cartouche_baselineR_HD (2).jpg"/>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524328" y="131569"/>
            <a:ext cx="1619672" cy="705143"/>
          </a:xfrm>
          <a:prstGeom prst="rect">
            <a:avLst/>
          </a:prstGeom>
          <a:noFill/>
          <a:extLst/>
        </p:spPr>
      </p:pic>
      <p:pic>
        <p:nvPicPr>
          <p:cNvPr id="9"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19486" t="72159" r="2888" b="15341"/>
          <a:stretch/>
        </p:blipFill>
        <p:spPr bwMode="auto">
          <a:xfrm>
            <a:off x="1" y="6057532"/>
            <a:ext cx="9143999" cy="827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5841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3C6C825-5007-48BA-9895-A58FA8C0A852}" type="datetime1">
              <a:rPr lang="fr-FR" smtClean="0"/>
              <a:pPr/>
              <a:t>03/07/2014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36561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1340E9-8D39-4FB3-9E6A-4E11A1672DD8}" type="datetime1">
              <a:rPr lang="fr-FR" smtClean="0"/>
              <a:pPr/>
              <a:t>03/07/2014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408309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895D40-2081-4C1A-81FC-1AE8EED4C2FD}" type="datetime1">
              <a:rPr lang="fr-FR" smtClean="0"/>
              <a:pPr/>
              <a:t>03/07/2014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98028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F7CBB46-3607-46B4-A926-2C5D732ECD80}" type="datetime1">
              <a:rPr lang="fr-FR" smtClean="0"/>
              <a:pPr/>
              <a:t>03/07/2014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87978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DDD4B4-4043-450A-928F-88E2720F584D}" type="datetime1">
              <a:rPr lang="fr-FR" smtClean="0"/>
              <a:pPr/>
              <a:t>03/07/2014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364632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27F97C1-9A12-4528-801B-6696B68F192B}" type="datetime1">
              <a:rPr lang="fr-FR" smtClean="0"/>
              <a:pPr/>
              <a:t>03/07/2014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356213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7F7C9B4-52A9-43EA-A06D-BC28A6C751FC}" type="datetime1">
              <a:rPr lang="fr-FR" smtClean="0"/>
              <a:pPr/>
              <a:t>03/07/2014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96426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823C7-9D62-4A26-B06C-1348B68DE7E1}" type="datetime1">
              <a:rPr lang="fr-FR" smtClean="0"/>
              <a:pPr/>
              <a:t>03/07/2014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1F2E6-B826-4C6B-A5B0-6C02B0CCCCFB}" type="slidenum">
              <a:rPr lang="fr-FR" smtClean="0"/>
              <a:pPr/>
              <a:t>‹#›</a:t>
            </a:fld>
            <a:endParaRPr lang="fr-FR"/>
          </a:p>
        </p:txBody>
      </p:sp>
    </p:spTree>
    <p:extLst>
      <p:ext uri="{BB962C8B-B14F-4D97-AF65-F5344CB8AC3E}">
        <p14:creationId xmlns:p14="http://schemas.microsoft.com/office/powerpoint/2010/main" xmlns="" val="2001545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wcoomd.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61048"/>
            <a:ext cx="6400800" cy="1752600"/>
          </a:xfrm>
        </p:spPr>
        <p:txBody>
          <a:bodyPr>
            <a:normAutofit lnSpcReduction="10000"/>
          </a:bodyPr>
          <a:lstStyle/>
          <a:p>
            <a:r>
              <a:rPr lang="en-US" sz="1600" b="1" dirty="0" smtClean="0">
                <a:solidFill>
                  <a:srgbClr val="C00000"/>
                </a:solidFill>
              </a:rPr>
              <a:t>KACT, WCO </a:t>
            </a:r>
            <a:r>
              <a:rPr lang="en-US" sz="1600" b="1" dirty="0">
                <a:solidFill>
                  <a:srgbClr val="C00000"/>
                </a:solidFill>
              </a:rPr>
              <a:t>Headquarters</a:t>
            </a:r>
            <a:r>
              <a:rPr lang="en-US" sz="1600" b="1" dirty="0" smtClean="0">
                <a:solidFill>
                  <a:srgbClr val="C00000"/>
                </a:solidFill>
              </a:rPr>
              <a:t>, Brussels</a:t>
            </a:r>
            <a:r>
              <a:rPr lang="en-US" sz="1600" b="1" dirty="0">
                <a:solidFill>
                  <a:srgbClr val="C00000"/>
                </a:solidFill>
              </a:rPr>
              <a:t>, </a:t>
            </a:r>
            <a:r>
              <a:rPr lang="en-US" sz="1600" b="1" dirty="0" smtClean="0">
                <a:solidFill>
                  <a:srgbClr val="C00000"/>
                </a:solidFill>
              </a:rPr>
              <a:t>Belgium, July, 3– </a:t>
            </a:r>
            <a:r>
              <a:rPr lang="en-US" sz="1600" b="1" dirty="0">
                <a:solidFill>
                  <a:srgbClr val="C00000"/>
                </a:solidFill>
              </a:rPr>
              <a:t>4</a:t>
            </a:r>
            <a:r>
              <a:rPr lang="en-US" sz="1600" b="1" dirty="0" smtClean="0">
                <a:solidFill>
                  <a:srgbClr val="C00000"/>
                </a:solidFill>
              </a:rPr>
              <a:t>, 2014</a:t>
            </a:r>
          </a:p>
          <a:p>
            <a:endParaRPr lang="en-US" sz="1600" b="1" dirty="0">
              <a:solidFill>
                <a:srgbClr val="C00000"/>
              </a:solidFill>
            </a:endParaRPr>
          </a:p>
          <a:p>
            <a:r>
              <a:rPr lang="en-US" sz="1600" b="1" dirty="0" smtClean="0">
                <a:solidFill>
                  <a:srgbClr val="C00000"/>
                </a:solidFill>
              </a:rPr>
              <a:t>Rules of Origin </a:t>
            </a:r>
          </a:p>
          <a:p>
            <a:endParaRPr lang="en-US" sz="1600" b="1" dirty="0">
              <a:solidFill>
                <a:srgbClr val="C00000"/>
              </a:solidFill>
            </a:endParaRPr>
          </a:p>
          <a:p>
            <a:r>
              <a:rPr lang="en-US" sz="1600" b="1" dirty="0" smtClean="0">
                <a:solidFill>
                  <a:srgbClr val="C00000"/>
                </a:solidFill>
              </a:rPr>
              <a:t>Ulrika </a:t>
            </a:r>
            <a:r>
              <a:rPr lang="en-US" sz="1600" b="1" dirty="0" err="1" smtClean="0">
                <a:solidFill>
                  <a:srgbClr val="C00000"/>
                </a:solidFill>
              </a:rPr>
              <a:t>Lyckman-Alnered</a:t>
            </a:r>
            <a:endParaRPr lang="en-US" sz="1600" b="1" dirty="0" smtClean="0">
              <a:solidFill>
                <a:srgbClr val="C00000"/>
              </a:solidFill>
            </a:endParaRPr>
          </a:p>
          <a:p>
            <a:r>
              <a:rPr lang="en-US" sz="1600" b="1" dirty="0" err="1" smtClean="0">
                <a:solidFill>
                  <a:srgbClr val="C00000"/>
                </a:solidFill>
              </a:rPr>
              <a:t>Mette</a:t>
            </a:r>
            <a:r>
              <a:rPr lang="en-US" sz="1600" b="1" dirty="0" smtClean="0">
                <a:solidFill>
                  <a:srgbClr val="C00000"/>
                </a:solidFill>
              </a:rPr>
              <a:t>  </a:t>
            </a:r>
            <a:r>
              <a:rPr lang="en-US" sz="1600" b="1" dirty="0" err="1" smtClean="0">
                <a:solidFill>
                  <a:srgbClr val="C00000"/>
                </a:solidFill>
              </a:rPr>
              <a:t>Werdelin</a:t>
            </a:r>
            <a:r>
              <a:rPr lang="en-US" sz="1600" b="1" dirty="0" smtClean="0">
                <a:solidFill>
                  <a:srgbClr val="C00000"/>
                </a:solidFill>
              </a:rPr>
              <a:t> </a:t>
            </a:r>
            <a:r>
              <a:rPr lang="en-US" sz="1600" b="1" dirty="0" err="1" smtClean="0">
                <a:solidFill>
                  <a:srgbClr val="C00000"/>
                </a:solidFill>
              </a:rPr>
              <a:t>Azzam</a:t>
            </a:r>
            <a:endParaRPr lang="en-US" sz="1600" b="1" dirty="0">
              <a:solidFill>
                <a:srgbClr val="C00000"/>
              </a:solidFill>
            </a:endParaRPr>
          </a:p>
          <a:p>
            <a:endParaRPr lang="fr-FR" dirty="0">
              <a:solidFill>
                <a:srgbClr val="C0000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7384"/>
            <a:ext cx="9144000" cy="3336708"/>
          </a:xfrm>
          <a:prstGeom prst="rect">
            <a:avLst/>
          </a:prstGeom>
        </p:spPr>
      </p:pic>
      <p:sp>
        <p:nvSpPr>
          <p:cNvPr id="2" name="Espace réservé du pied de page 1"/>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21F2E6-B826-4C6B-A5B0-6C02B0CCCCFB}" type="slidenum">
              <a:rPr lang="fr-FR" smtClean="0"/>
              <a:pPr/>
              <a:t>1</a:t>
            </a:fld>
            <a:endParaRPr lang="fr-FR"/>
          </a:p>
        </p:txBody>
      </p:sp>
    </p:spTree>
    <p:extLst>
      <p:ext uri="{BB962C8B-B14F-4D97-AF65-F5344CB8AC3E}">
        <p14:creationId xmlns:p14="http://schemas.microsoft.com/office/powerpoint/2010/main" xmlns="" val="40894881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p:cNvSpPr>
          <p:nvPr>
            <p:ph type="body" idx="1"/>
          </p:nvPr>
        </p:nvSpPr>
        <p:spPr>
          <a:xfrm>
            <a:off x="457200" y="2349500"/>
            <a:ext cx="8229600" cy="3776663"/>
          </a:xfrm>
        </p:spPr>
        <p:txBody>
          <a:bodyPr/>
          <a:lstStyle/>
          <a:p>
            <a:pPr lvl="1"/>
            <a:r>
              <a:rPr lang="en-GB" sz="2400" dirty="0" smtClean="0"/>
              <a:t>define the conditions under which a product is deemed as originating and therefore suitable for preferential treatment</a:t>
            </a:r>
          </a:p>
          <a:p>
            <a:pPr lvl="1">
              <a:buFont typeface="Arial" charset="0"/>
              <a:buNone/>
            </a:pPr>
            <a:endParaRPr lang="en-GB" sz="2400" dirty="0" smtClean="0"/>
          </a:p>
          <a:p>
            <a:pPr lvl="1"/>
            <a:r>
              <a:rPr lang="en-GB" sz="2400" dirty="0" smtClean="0"/>
              <a:t>prevent deflection of trade and transhipment in an effort to (falsely) obtain origin and therefore preferential treatment</a:t>
            </a:r>
          </a:p>
        </p:txBody>
      </p:sp>
      <p:sp>
        <p:nvSpPr>
          <p:cNvPr id="93186"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GB" sz="4000" dirty="0" smtClean="0"/>
              <a:t>Rules of origin in Free </a:t>
            </a:r>
          </a:p>
          <a:p>
            <a:pPr algn="ctr"/>
            <a:r>
              <a:rPr lang="en-GB" sz="4000" dirty="0" smtClean="0"/>
              <a:t>Trade Agreements</a:t>
            </a:r>
            <a:endParaRPr lang="fr-FR" sz="4000" dirty="0">
              <a:latin typeface="Calibri" pitchFamily="34"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89090" name="AutoShape 2"/>
          <p:cNvSpPr>
            <a:spLocks noGrp="1" noChangeArrowheads="1"/>
          </p:cNvSpPr>
          <p:nvPr>
            <p:ph type="title" idx="4294967295"/>
          </p:nvPr>
        </p:nvSpPr>
        <p:spPr>
          <a:xfrm>
            <a:off x="457200" y="557213"/>
            <a:ext cx="8229600" cy="1143000"/>
          </a:xfrm>
        </p:spPr>
        <p:txBody>
          <a:bodyPr anchor="b"/>
          <a:lstStyle/>
          <a:p>
            <a:r>
              <a:rPr lang="fr-BE" sz="2400" smtClean="0"/>
              <a:t>CONSOLIDATED TEXT OF NON-PREFERENTIAL RULES OF ORIGIN</a:t>
            </a:r>
            <a:endParaRPr lang="en-US" sz="2400" smtClean="0"/>
          </a:p>
        </p:txBody>
      </p:sp>
      <p:sp>
        <p:nvSpPr>
          <p:cNvPr id="89091" name="Rectangle 3"/>
          <p:cNvSpPr>
            <a:spLocks noGrp="1" noChangeArrowheads="1"/>
          </p:cNvSpPr>
          <p:nvPr>
            <p:ph type="body" idx="4294967295"/>
          </p:nvPr>
        </p:nvSpPr>
        <p:spPr>
          <a:xfrm>
            <a:off x="250825" y="2133600"/>
            <a:ext cx="8569325" cy="3992563"/>
          </a:xfrm>
        </p:spPr>
        <p:txBody>
          <a:bodyPr/>
          <a:lstStyle/>
          <a:p>
            <a:pPr>
              <a:lnSpc>
                <a:spcPct val="80000"/>
              </a:lnSpc>
            </a:pPr>
            <a:r>
              <a:rPr lang="en-GB" sz="2400" smtClean="0"/>
              <a:t>WTO DOC. G/RO/W/111/REV. 6 (11 November 2010)</a:t>
            </a:r>
          </a:p>
          <a:p>
            <a:pPr>
              <a:lnSpc>
                <a:spcPct val="80000"/>
              </a:lnSpc>
              <a:buFont typeface="Arial" charset="0"/>
              <a:buNone/>
            </a:pPr>
            <a:endParaRPr lang="en-GB" sz="2400" smtClean="0"/>
          </a:p>
          <a:p>
            <a:pPr>
              <a:lnSpc>
                <a:spcPct val="80000"/>
              </a:lnSpc>
            </a:pPr>
            <a:r>
              <a:rPr lang="en-GB" sz="2400" smtClean="0"/>
              <a:t>Outcome of the work done under the Harmonization Work Programme</a:t>
            </a:r>
          </a:p>
          <a:p>
            <a:pPr>
              <a:lnSpc>
                <a:spcPct val="80000"/>
              </a:lnSpc>
              <a:buFont typeface="Arial" charset="0"/>
              <a:buNone/>
            </a:pPr>
            <a:endParaRPr lang="en-GB" sz="2400" smtClean="0"/>
          </a:p>
          <a:p>
            <a:pPr>
              <a:lnSpc>
                <a:spcPct val="80000"/>
              </a:lnSpc>
            </a:pPr>
            <a:r>
              <a:rPr lang="en-GB" sz="2400" smtClean="0"/>
              <a:t>Product specific rules in square brackets have not yet been adopted</a:t>
            </a:r>
          </a:p>
          <a:p>
            <a:pPr>
              <a:lnSpc>
                <a:spcPct val="80000"/>
              </a:lnSpc>
              <a:buFont typeface="Arial" charset="0"/>
              <a:buNone/>
            </a:pPr>
            <a:endParaRPr lang="en-GB" sz="2400" smtClean="0"/>
          </a:p>
          <a:p>
            <a:pPr>
              <a:lnSpc>
                <a:spcPct val="80000"/>
              </a:lnSpc>
            </a:pPr>
            <a:r>
              <a:rPr lang="en-GB" sz="2400" smtClean="0"/>
              <a:t>General Rules, definition 2 of Appendix 1, and rules of Appendix 2 as well as product specific rules of HS Chapters 84 - 90 have not yet been endorsed</a:t>
            </a:r>
          </a:p>
        </p:txBody>
      </p:sp>
      <p:sp>
        <p:nvSpPr>
          <p:cNvPr id="89092"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19124"/>
            <a:ext cx="8229600" cy="647701"/>
          </a:xfrm>
        </p:spPr>
        <p:txBody>
          <a:bodyPr>
            <a:normAutofit fontScale="90000"/>
          </a:bodyPr>
          <a:lstStyle/>
          <a:p>
            <a:pPr algn="ctr"/>
            <a:r>
              <a:rPr lang="sv-SE" dirty="0" err="1">
                <a:ea typeface="ＭＳ Ｐゴシック" pitchFamily="34" charset="-128"/>
              </a:rPr>
              <a:t>Why</a:t>
            </a:r>
            <a:r>
              <a:rPr lang="sv-SE" dirty="0">
                <a:ea typeface="ＭＳ Ｐゴシック" pitchFamily="34" charset="-128"/>
              </a:rPr>
              <a:t> do </a:t>
            </a:r>
            <a:r>
              <a:rPr lang="sv-SE" dirty="0" err="1">
                <a:ea typeface="ＭＳ Ｐゴシック" pitchFamily="34" charset="-128"/>
              </a:rPr>
              <a:t>we</a:t>
            </a:r>
            <a:r>
              <a:rPr lang="sv-SE" dirty="0">
                <a:ea typeface="ＭＳ Ｐゴシック" pitchFamily="34" charset="-128"/>
              </a:rPr>
              <a:t> </a:t>
            </a:r>
            <a:r>
              <a:rPr lang="sv-SE" dirty="0" err="1">
                <a:ea typeface="ＭＳ Ｐゴシック" pitchFamily="34" charset="-128"/>
              </a:rPr>
              <a:t>need</a:t>
            </a:r>
            <a:r>
              <a:rPr lang="sv-SE" dirty="0">
                <a:ea typeface="ＭＳ Ｐゴシック" pitchFamily="34" charset="-128"/>
              </a:rPr>
              <a:t> </a:t>
            </a:r>
            <a:r>
              <a:rPr lang="sv-SE" dirty="0" err="1">
                <a:ea typeface="ＭＳ Ｐゴシック" pitchFamily="34" charset="-128"/>
              </a:rPr>
              <a:t>to</a:t>
            </a:r>
            <a:r>
              <a:rPr lang="sv-SE" dirty="0">
                <a:ea typeface="ＭＳ Ｐゴシック" pitchFamily="34" charset="-128"/>
              </a:rPr>
              <a:t> understand </a:t>
            </a:r>
            <a:r>
              <a:rPr lang="sv-SE" dirty="0" err="1">
                <a:ea typeface="ＭＳ Ｐゴシック" pitchFamily="34" charset="-128"/>
              </a:rPr>
              <a:t>preferential</a:t>
            </a:r>
            <a:r>
              <a:rPr lang="sv-SE" dirty="0">
                <a:ea typeface="ＭＳ Ｐゴシック" pitchFamily="34" charset="-128"/>
              </a:rPr>
              <a:t> </a:t>
            </a:r>
            <a:r>
              <a:rPr lang="sv-SE" dirty="0" err="1">
                <a:ea typeface="ＭＳ Ｐゴシック" pitchFamily="34" charset="-128"/>
              </a:rPr>
              <a:t>rules</a:t>
            </a:r>
            <a:r>
              <a:rPr lang="sv-SE" dirty="0">
                <a:ea typeface="ＭＳ Ｐゴシック" pitchFamily="34" charset="-128"/>
              </a:rPr>
              <a:t> </a:t>
            </a:r>
            <a:r>
              <a:rPr lang="sv-SE" dirty="0" err="1">
                <a:ea typeface="ＭＳ Ｐゴシック" pitchFamily="34" charset="-128"/>
              </a:rPr>
              <a:t>of</a:t>
            </a:r>
            <a:r>
              <a:rPr lang="sv-SE" dirty="0">
                <a:ea typeface="ＭＳ Ｐゴシック" pitchFamily="34" charset="-128"/>
              </a:rPr>
              <a:t> </a:t>
            </a:r>
            <a:r>
              <a:rPr lang="sv-SE" dirty="0" err="1">
                <a:ea typeface="ＭＳ Ｐゴシック" pitchFamily="34" charset="-128"/>
              </a:rPr>
              <a:t>origin</a:t>
            </a:r>
            <a:r>
              <a:rPr lang="sv-SE" dirty="0">
                <a:ea typeface="ＭＳ Ｐゴシック" pitchFamily="34" charset="-128"/>
              </a:rPr>
              <a:t>?</a:t>
            </a:r>
            <a:endParaRPr lang="sv-SE" dirty="0"/>
          </a:p>
        </p:txBody>
      </p:sp>
      <p:sp>
        <p:nvSpPr>
          <p:cNvPr id="3" name="Platshållare för innehåll 2"/>
          <p:cNvSpPr>
            <a:spLocks noGrp="1"/>
          </p:cNvSpPr>
          <p:nvPr>
            <p:ph idx="1"/>
          </p:nvPr>
        </p:nvSpPr>
        <p:spPr/>
        <p:txBody>
          <a:bodyPr>
            <a:normAutofit/>
          </a:bodyPr>
          <a:lstStyle/>
          <a:p>
            <a:pPr lvl="2">
              <a:buNone/>
            </a:pPr>
            <a:endParaRPr lang="sv-SE" dirty="0">
              <a:ea typeface="ＭＳ Ｐゴシック" pitchFamily="34" charset="-128"/>
            </a:endParaRPr>
          </a:p>
          <a:p>
            <a:pPr lvl="2"/>
            <a:r>
              <a:rPr lang="sv-SE" dirty="0" err="1">
                <a:ea typeface="ＭＳ Ｐゴシック" pitchFamily="34" charset="-128"/>
              </a:rPr>
              <a:t>RoO</a:t>
            </a:r>
            <a:r>
              <a:rPr lang="sv-SE" dirty="0">
                <a:ea typeface="ＭＳ Ｐゴシック" pitchFamily="34" charset="-128"/>
              </a:rPr>
              <a:t> </a:t>
            </a:r>
            <a:r>
              <a:rPr lang="sv-SE" dirty="0" err="1">
                <a:ea typeface="ＭＳ Ｐゴシック" pitchFamily="34" charset="-128"/>
              </a:rPr>
              <a:t>can</a:t>
            </a:r>
            <a:r>
              <a:rPr lang="sv-SE" dirty="0">
                <a:ea typeface="ＭＳ Ｐゴシック" pitchFamily="34" charset="-128"/>
              </a:rPr>
              <a:t> be </a:t>
            </a:r>
            <a:r>
              <a:rPr lang="sv-SE" dirty="0" err="1">
                <a:ea typeface="ＭＳ Ｐゴシック" pitchFamily="34" charset="-128"/>
              </a:rPr>
              <a:t>used</a:t>
            </a:r>
            <a:r>
              <a:rPr lang="sv-SE" dirty="0">
                <a:ea typeface="ＭＳ Ｐゴシック" pitchFamily="34" charset="-128"/>
              </a:rPr>
              <a:t> as a </a:t>
            </a:r>
            <a:r>
              <a:rPr lang="sv-SE" dirty="0" err="1">
                <a:ea typeface="ＭＳ Ｐゴシック" pitchFamily="34" charset="-128"/>
              </a:rPr>
              <a:t>development</a:t>
            </a:r>
            <a:r>
              <a:rPr lang="sv-SE" dirty="0">
                <a:ea typeface="ＭＳ Ｐゴシック" pitchFamily="34" charset="-128"/>
              </a:rPr>
              <a:t> policy </a:t>
            </a:r>
            <a:r>
              <a:rPr lang="sv-SE" dirty="0" err="1">
                <a:ea typeface="ＭＳ Ｐゴシック" pitchFamily="34" charset="-128"/>
              </a:rPr>
              <a:t>tool</a:t>
            </a:r>
            <a:endParaRPr lang="sv-SE" dirty="0">
              <a:ea typeface="ＭＳ Ｐゴシック" pitchFamily="34" charset="-128"/>
            </a:endParaRPr>
          </a:p>
          <a:p>
            <a:endParaRPr lang="sv-SE" dirty="0"/>
          </a:p>
        </p:txBody>
      </p:sp>
      <p:sp>
        <p:nvSpPr>
          <p:cNvPr id="4" name="Rektangel med rundade hörn 3"/>
          <p:cNvSpPr/>
          <p:nvPr/>
        </p:nvSpPr>
        <p:spPr>
          <a:xfrm>
            <a:off x="666750" y="1600200"/>
            <a:ext cx="7715250" cy="1466850"/>
          </a:xfrm>
          <a:prstGeom prst="roundRect">
            <a:avLst/>
          </a:prstGeom>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1">
              <a:buFont typeface="Arial" charset="0"/>
              <a:buNone/>
            </a:pPr>
            <a:r>
              <a:rPr lang="sv-SE" sz="1600" b="1" u="sng" dirty="0">
                <a:solidFill>
                  <a:schemeClr val="tx1"/>
                </a:solidFill>
                <a:ea typeface="ＭＳ Ｐゴシック" pitchFamily="34" charset="-128"/>
              </a:rPr>
              <a:t>Traders?</a:t>
            </a:r>
          </a:p>
          <a:p>
            <a:pPr marL="1200150" lvl="2" indent="-285750">
              <a:buFont typeface="Arial" pitchFamily="34" charset="0"/>
              <a:buChar char="•"/>
            </a:pPr>
            <a:r>
              <a:rPr lang="sv-SE" dirty="0" err="1">
                <a:solidFill>
                  <a:schemeClr val="tx1"/>
                </a:solidFill>
                <a:ea typeface="ＭＳ Ｐゴシック" pitchFamily="34" charset="-128"/>
              </a:rPr>
              <a:t>RoO</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need</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to</a:t>
            </a:r>
            <a:r>
              <a:rPr lang="sv-SE" dirty="0">
                <a:solidFill>
                  <a:schemeClr val="tx1"/>
                </a:solidFill>
                <a:ea typeface="ＭＳ Ｐゴシック" pitchFamily="34" charset="-128"/>
              </a:rPr>
              <a:t> be </a:t>
            </a:r>
            <a:r>
              <a:rPr lang="sv-SE" dirty="0" err="1">
                <a:solidFill>
                  <a:schemeClr val="tx1"/>
                </a:solidFill>
                <a:ea typeface="ＭＳ Ｐゴシック" pitchFamily="34" charset="-128"/>
              </a:rPr>
              <a:t>complied</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with</a:t>
            </a:r>
            <a:r>
              <a:rPr lang="sv-SE" dirty="0">
                <a:solidFill>
                  <a:schemeClr val="tx1"/>
                </a:solidFill>
                <a:ea typeface="ＭＳ Ｐゴシック" pitchFamily="34" charset="-128"/>
              </a:rPr>
              <a:t> in order </a:t>
            </a:r>
            <a:r>
              <a:rPr lang="sv-SE" dirty="0" err="1">
                <a:solidFill>
                  <a:schemeClr val="tx1"/>
                </a:solidFill>
                <a:ea typeface="ＭＳ Ｐゴシック" pitchFamily="34" charset="-128"/>
              </a:rPr>
              <a:t>to</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utilize</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trade</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preferences</a:t>
            </a:r>
            <a:endParaRPr lang="sv-SE" dirty="0">
              <a:solidFill>
                <a:schemeClr val="tx1"/>
              </a:solidFill>
              <a:ea typeface="ＭＳ Ｐゴシック" pitchFamily="34" charset="-128"/>
            </a:endParaRPr>
          </a:p>
          <a:p>
            <a:pPr marL="1200150" lvl="2" indent="-285750">
              <a:buFont typeface="Arial" pitchFamily="34" charset="0"/>
              <a:buChar char="•"/>
            </a:pPr>
            <a:r>
              <a:rPr lang="sv-SE" dirty="0" err="1">
                <a:solidFill>
                  <a:schemeClr val="tx1"/>
                </a:solidFill>
                <a:ea typeface="ＭＳ Ｐゴシック" pitchFamily="34" charset="-128"/>
              </a:rPr>
              <a:t>RoO</a:t>
            </a:r>
            <a:r>
              <a:rPr lang="sv-SE" dirty="0">
                <a:solidFill>
                  <a:schemeClr val="tx1"/>
                </a:solidFill>
                <a:ea typeface="ＭＳ Ｐゴシック" pitchFamily="34" charset="-128"/>
              </a:rPr>
              <a:t> </a:t>
            </a:r>
            <a:r>
              <a:rPr lang="sv-SE" dirty="0" err="1" smtClean="0">
                <a:solidFill>
                  <a:schemeClr val="tx1"/>
                </a:solidFill>
                <a:ea typeface="ＭＳ Ｐゴシック" pitchFamily="34" charset="-128"/>
              </a:rPr>
              <a:t>affects</a:t>
            </a:r>
            <a:r>
              <a:rPr lang="sv-SE" dirty="0" smtClean="0">
                <a:solidFill>
                  <a:schemeClr val="tx1"/>
                </a:solidFill>
                <a:ea typeface="ＭＳ Ｐゴシック" pitchFamily="34" charset="-128"/>
              </a:rPr>
              <a:t> the </a:t>
            </a:r>
            <a:r>
              <a:rPr lang="sv-SE" dirty="0" err="1" smtClean="0">
                <a:solidFill>
                  <a:schemeClr val="tx1"/>
                </a:solidFill>
                <a:ea typeface="ＭＳ Ｐゴシック" pitchFamily="34" charset="-128"/>
              </a:rPr>
              <a:t>ability</a:t>
            </a:r>
            <a:r>
              <a:rPr lang="sv-SE" dirty="0" smtClean="0">
                <a:solidFill>
                  <a:schemeClr val="tx1"/>
                </a:solidFill>
                <a:ea typeface="ＭＳ Ｐゴシック" pitchFamily="34" charset="-128"/>
              </a:rPr>
              <a:t> </a:t>
            </a:r>
            <a:r>
              <a:rPr lang="sv-SE" dirty="0" err="1" smtClean="0">
                <a:solidFill>
                  <a:schemeClr val="tx1"/>
                </a:solidFill>
                <a:ea typeface="ＭＳ Ｐゴシック" pitchFamily="34" charset="-128"/>
              </a:rPr>
              <a:t>to</a:t>
            </a:r>
            <a:r>
              <a:rPr lang="sv-SE" dirty="0" smtClean="0">
                <a:solidFill>
                  <a:schemeClr val="tx1"/>
                </a:solidFill>
                <a:ea typeface="ＭＳ Ｐゴシック" pitchFamily="34" charset="-128"/>
              </a:rPr>
              <a:t> source </a:t>
            </a:r>
            <a:r>
              <a:rPr lang="sv-SE" dirty="0">
                <a:solidFill>
                  <a:schemeClr val="tx1"/>
                </a:solidFill>
                <a:ea typeface="ＭＳ Ｐゴシック" pitchFamily="34" charset="-128"/>
              </a:rPr>
              <a:t>inputs</a:t>
            </a:r>
          </a:p>
          <a:p>
            <a:pPr marL="1200150" lvl="2" indent="-285750">
              <a:buFont typeface="Arial" pitchFamily="34" charset="0"/>
              <a:buChar char="•"/>
            </a:pPr>
            <a:r>
              <a:rPr lang="sv-SE" dirty="0" err="1" smtClean="0">
                <a:solidFill>
                  <a:schemeClr val="tx1"/>
                </a:solidFill>
                <a:ea typeface="ＭＳ Ｐゴシック" pitchFamily="34" charset="-128"/>
              </a:rPr>
              <a:t>RoO</a:t>
            </a:r>
            <a:r>
              <a:rPr lang="sv-SE" dirty="0" smtClean="0">
                <a:solidFill>
                  <a:schemeClr val="tx1"/>
                </a:solidFill>
                <a:ea typeface="ＭＳ Ｐゴシック" pitchFamily="34" charset="-128"/>
              </a:rPr>
              <a:t> </a:t>
            </a:r>
            <a:r>
              <a:rPr lang="sv-SE" dirty="0" err="1" smtClean="0">
                <a:solidFill>
                  <a:schemeClr val="tx1"/>
                </a:solidFill>
                <a:ea typeface="ＭＳ Ｐゴシック" pitchFamily="34" charset="-128"/>
              </a:rPr>
              <a:t>requires</a:t>
            </a:r>
            <a:r>
              <a:rPr lang="sv-SE" dirty="0" smtClean="0">
                <a:solidFill>
                  <a:schemeClr val="tx1"/>
                </a:solidFill>
                <a:ea typeface="ＭＳ Ｐゴシック" pitchFamily="34" charset="-128"/>
              </a:rPr>
              <a:t> </a:t>
            </a:r>
            <a:r>
              <a:rPr lang="sv-SE" dirty="0" err="1" smtClean="0">
                <a:solidFill>
                  <a:schemeClr val="tx1"/>
                </a:solidFill>
                <a:ea typeface="ＭＳ Ｐゴシック" pitchFamily="34" charset="-128"/>
              </a:rPr>
              <a:t>certain</a:t>
            </a:r>
            <a:r>
              <a:rPr lang="sv-SE" dirty="0" smtClean="0">
                <a:solidFill>
                  <a:schemeClr val="tx1"/>
                </a:solidFill>
                <a:ea typeface="ＭＳ Ｐゴシック" pitchFamily="34" charset="-128"/>
              </a:rPr>
              <a:t> </a:t>
            </a:r>
            <a:r>
              <a:rPr lang="sv-SE" dirty="0">
                <a:solidFill>
                  <a:schemeClr val="tx1"/>
                </a:solidFill>
                <a:ea typeface="ＭＳ Ｐゴシック" pitchFamily="34" charset="-128"/>
              </a:rPr>
              <a:t>administrative steps – </a:t>
            </a:r>
            <a:r>
              <a:rPr lang="sv-SE" dirty="0" err="1">
                <a:solidFill>
                  <a:schemeClr val="tx1"/>
                </a:solidFill>
                <a:ea typeface="ＭＳ Ｐゴシック" pitchFamily="34" charset="-128"/>
              </a:rPr>
              <a:t>such</a:t>
            </a:r>
            <a:r>
              <a:rPr lang="sv-SE" dirty="0">
                <a:solidFill>
                  <a:schemeClr val="tx1"/>
                </a:solidFill>
                <a:ea typeface="ＭＳ Ｐゴシック" pitchFamily="34" charset="-128"/>
              </a:rPr>
              <a:t> as </a:t>
            </a:r>
            <a:r>
              <a:rPr lang="sv-SE" dirty="0" err="1" smtClean="0">
                <a:solidFill>
                  <a:schemeClr val="tx1"/>
                </a:solidFill>
                <a:ea typeface="ＭＳ Ｐゴシック" pitchFamily="34" charset="-128"/>
              </a:rPr>
              <a:t>acquiring</a:t>
            </a:r>
            <a:r>
              <a:rPr lang="sv-SE" dirty="0" smtClean="0">
                <a:solidFill>
                  <a:schemeClr val="tx1"/>
                </a:solidFill>
                <a:ea typeface="ＭＳ Ｐゴシック" pitchFamily="34" charset="-128"/>
              </a:rPr>
              <a:t> an </a:t>
            </a:r>
            <a:r>
              <a:rPr lang="sv-SE" dirty="0" err="1" smtClean="0">
                <a:solidFill>
                  <a:schemeClr val="tx1"/>
                </a:solidFill>
                <a:ea typeface="ＭＳ Ｐゴシック" pitchFamily="34" charset="-128"/>
              </a:rPr>
              <a:t>origin</a:t>
            </a:r>
            <a:r>
              <a:rPr lang="sv-SE" dirty="0" smtClean="0">
                <a:solidFill>
                  <a:schemeClr val="tx1"/>
                </a:solidFill>
                <a:ea typeface="ＭＳ Ｐゴシック" pitchFamily="34" charset="-128"/>
              </a:rPr>
              <a:t> </a:t>
            </a:r>
            <a:r>
              <a:rPr lang="sv-SE" dirty="0" err="1">
                <a:solidFill>
                  <a:schemeClr val="tx1"/>
                </a:solidFill>
                <a:ea typeface="ＭＳ Ｐゴシック" pitchFamily="34" charset="-128"/>
              </a:rPr>
              <a:t>certificate</a:t>
            </a:r>
            <a:endParaRPr lang="sv-SE" dirty="0">
              <a:solidFill>
                <a:schemeClr val="tx1"/>
              </a:solidFill>
              <a:ea typeface="ＭＳ Ｐゴシック" pitchFamily="34" charset="-128"/>
            </a:endParaRPr>
          </a:p>
        </p:txBody>
      </p:sp>
      <p:sp>
        <p:nvSpPr>
          <p:cNvPr id="5" name="Rektangel med rundade hörn 4"/>
          <p:cNvSpPr/>
          <p:nvPr/>
        </p:nvSpPr>
        <p:spPr>
          <a:xfrm>
            <a:off x="666750" y="3212977"/>
            <a:ext cx="7715250" cy="129614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lvl="1">
              <a:buFont typeface="Arial" charset="0"/>
              <a:buNone/>
            </a:pPr>
            <a:r>
              <a:rPr lang="sv-SE" sz="1600" b="1" u="sng" dirty="0" err="1">
                <a:solidFill>
                  <a:schemeClr val="tx1"/>
                </a:solidFill>
                <a:ea typeface="ＭＳ Ｐゴシック" pitchFamily="34" charset="-128"/>
              </a:rPr>
              <a:t>Customs</a:t>
            </a:r>
            <a:r>
              <a:rPr lang="sv-SE" sz="1600" b="1" u="sng" dirty="0">
                <a:solidFill>
                  <a:schemeClr val="tx1"/>
                </a:solidFill>
                <a:ea typeface="ＭＳ Ｐゴシック" pitchFamily="34" charset="-128"/>
              </a:rPr>
              <a:t> </a:t>
            </a:r>
            <a:r>
              <a:rPr lang="sv-SE" sz="1600" b="1" u="sng" dirty="0" err="1">
                <a:solidFill>
                  <a:schemeClr val="tx1"/>
                </a:solidFill>
                <a:ea typeface="ＭＳ Ｐゴシック" pitchFamily="34" charset="-128"/>
              </a:rPr>
              <a:t>officials</a:t>
            </a:r>
            <a:r>
              <a:rPr lang="sv-SE" sz="1600" b="1" u="sng" dirty="0">
                <a:solidFill>
                  <a:schemeClr val="tx1"/>
                </a:solidFill>
                <a:ea typeface="ＭＳ Ｐゴシック" pitchFamily="34" charset="-128"/>
              </a:rPr>
              <a:t>?</a:t>
            </a:r>
          </a:p>
          <a:p>
            <a:pPr marL="1200150" lvl="2" indent="-285750">
              <a:buFont typeface="Arial" pitchFamily="34" charset="0"/>
              <a:buChar char="•"/>
            </a:pPr>
            <a:r>
              <a:rPr lang="sv-SE" dirty="0" err="1">
                <a:solidFill>
                  <a:schemeClr val="tx1"/>
                </a:solidFill>
                <a:ea typeface="ＭＳ Ｐゴシック" pitchFamily="34" charset="-128"/>
              </a:rPr>
              <a:t>RoO</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discriminate</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between</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goods</a:t>
            </a:r>
            <a:endParaRPr lang="sv-SE" dirty="0">
              <a:solidFill>
                <a:schemeClr val="tx1"/>
              </a:solidFill>
              <a:ea typeface="ＭＳ Ｐゴシック" pitchFamily="34" charset="-128"/>
            </a:endParaRPr>
          </a:p>
          <a:p>
            <a:pPr marL="1200150" lvl="2" indent="-285750">
              <a:buFont typeface="Arial" pitchFamily="34" charset="0"/>
              <a:buChar char="•"/>
            </a:pPr>
            <a:r>
              <a:rPr lang="sv-SE" dirty="0" err="1">
                <a:solidFill>
                  <a:schemeClr val="tx1"/>
                </a:solidFill>
                <a:ea typeface="ＭＳ Ｐゴシック" pitchFamily="34" charset="-128"/>
              </a:rPr>
              <a:t>RoO</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determine</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your</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country’s</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revenue</a:t>
            </a:r>
            <a:r>
              <a:rPr lang="sv-SE" dirty="0">
                <a:solidFill>
                  <a:schemeClr val="tx1"/>
                </a:solidFill>
                <a:ea typeface="ＭＳ Ｐゴシック" pitchFamily="34" charset="-128"/>
              </a:rPr>
              <a:t> from tariffs</a:t>
            </a:r>
          </a:p>
          <a:p>
            <a:pPr marL="1200150" lvl="2" indent="-285750">
              <a:buFont typeface="Arial" pitchFamily="34" charset="0"/>
              <a:buChar char="•"/>
            </a:pPr>
            <a:r>
              <a:rPr lang="sv-SE" dirty="0" err="1">
                <a:solidFill>
                  <a:schemeClr val="tx1"/>
                </a:solidFill>
                <a:ea typeface="ＭＳ Ｐゴシック" pitchFamily="34" charset="-128"/>
              </a:rPr>
              <a:t>RoO’s</a:t>
            </a:r>
            <a:r>
              <a:rPr lang="sv-SE" dirty="0">
                <a:solidFill>
                  <a:schemeClr val="tx1"/>
                </a:solidFill>
                <a:ea typeface="ＭＳ Ｐゴシック" pitchFamily="34" charset="-128"/>
              </a:rPr>
              <a:t> administrative </a:t>
            </a:r>
            <a:r>
              <a:rPr lang="sv-SE" dirty="0" err="1">
                <a:solidFill>
                  <a:schemeClr val="tx1"/>
                </a:solidFill>
                <a:ea typeface="ＭＳ Ｐゴシック" pitchFamily="34" charset="-128"/>
              </a:rPr>
              <a:t>requirements</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can</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distort</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trade</a:t>
            </a:r>
            <a:endParaRPr lang="sv-SE" dirty="0">
              <a:solidFill>
                <a:schemeClr val="tx1"/>
              </a:solidFill>
              <a:ea typeface="ＭＳ Ｐゴシック" pitchFamily="34" charset="-128"/>
            </a:endParaRPr>
          </a:p>
        </p:txBody>
      </p:sp>
      <p:sp>
        <p:nvSpPr>
          <p:cNvPr id="6" name="Rektangel med rundade hörn 5"/>
          <p:cNvSpPr/>
          <p:nvPr/>
        </p:nvSpPr>
        <p:spPr>
          <a:xfrm>
            <a:off x="666750" y="4725145"/>
            <a:ext cx="7715250"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1">
              <a:buFont typeface="Arial" charset="0"/>
              <a:buNone/>
            </a:pPr>
            <a:r>
              <a:rPr lang="sv-SE" sz="1600" b="1" u="sng" dirty="0" err="1">
                <a:solidFill>
                  <a:schemeClr val="tx1"/>
                </a:solidFill>
                <a:ea typeface="ＭＳ Ｐゴシック" pitchFamily="34" charset="-128"/>
              </a:rPr>
              <a:t>Trade</a:t>
            </a:r>
            <a:r>
              <a:rPr lang="sv-SE" sz="1600" b="1" u="sng" dirty="0">
                <a:solidFill>
                  <a:schemeClr val="tx1"/>
                </a:solidFill>
                <a:ea typeface="ＭＳ Ｐゴシック" pitchFamily="34" charset="-128"/>
              </a:rPr>
              <a:t> </a:t>
            </a:r>
            <a:r>
              <a:rPr lang="sv-SE" sz="1600" b="1" u="sng" dirty="0" err="1">
                <a:solidFill>
                  <a:schemeClr val="tx1"/>
                </a:solidFill>
                <a:ea typeface="ＭＳ Ｐゴシック" pitchFamily="34" charset="-128"/>
              </a:rPr>
              <a:t>officials</a:t>
            </a:r>
            <a:r>
              <a:rPr lang="sv-SE" sz="1600" b="1" u="sng" dirty="0">
                <a:solidFill>
                  <a:schemeClr val="tx1"/>
                </a:solidFill>
                <a:ea typeface="ＭＳ Ｐゴシック" pitchFamily="34" charset="-128"/>
              </a:rPr>
              <a:t>/</a:t>
            </a:r>
            <a:r>
              <a:rPr lang="sv-SE" sz="1600" b="1" u="sng" dirty="0" err="1">
                <a:solidFill>
                  <a:schemeClr val="tx1"/>
                </a:solidFill>
                <a:ea typeface="ＭＳ Ｐゴシック" pitchFamily="34" charset="-128"/>
              </a:rPr>
              <a:t>negotiators</a:t>
            </a:r>
            <a:r>
              <a:rPr lang="sv-SE" sz="1600" b="1" u="sng" dirty="0">
                <a:solidFill>
                  <a:schemeClr val="tx1"/>
                </a:solidFill>
                <a:ea typeface="ＭＳ Ｐゴシック" pitchFamily="34" charset="-128"/>
              </a:rPr>
              <a:t>?</a:t>
            </a:r>
          </a:p>
          <a:p>
            <a:pPr marL="1200150" lvl="2" indent="-285750">
              <a:buFont typeface="Arial" pitchFamily="34" charset="0"/>
              <a:buChar char="•"/>
            </a:pPr>
            <a:r>
              <a:rPr lang="sv-SE" dirty="0" err="1">
                <a:solidFill>
                  <a:schemeClr val="tx1"/>
                </a:solidFill>
                <a:ea typeface="ＭＳ Ｐゴシック" pitchFamily="34" charset="-128"/>
              </a:rPr>
              <a:t>Defining</a:t>
            </a:r>
            <a:r>
              <a:rPr lang="sv-SE" dirty="0">
                <a:solidFill>
                  <a:schemeClr val="tx1"/>
                </a:solidFill>
                <a:ea typeface="ＭＳ Ｐゴシック" pitchFamily="34" charset="-128"/>
              </a:rPr>
              <a:t> a </a:t>
            </a:r>
            <a:r>
              <a:rPr lang="sv-SE" dirty="0" err="1">
                <a:solidFill>
                  <a:schemeClr val="tx1"/>
                </a:solidFill>
                <a:ea typeface="ＭＳ Ｐゴシック" pitchFamily="34" charset="-128"/>
              </a:rPr>
              <a:t>good’s</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nationality</a:t>
            </a:r>
            <a:r>
              <a:rPr lang="sv-SE" dirty="0">
                <a:solidFill>
                  <a:schemeClr val="tx1"/>
                </a:solidFill>
                <a:ea typeface="ＭＳ Ｐゴシック" pitchFamily="34" charset="-128"/>
              </a:rPr>
              <a:t> </a:t>
            </a:r>
            <a:r>
              <a:rPr lang="sv-SE" dirty="0" err="1" smtClean="0">
                <a:solidFill>
                  <a:schemeClr val="tx1"/>
                </a:solidFill>
                <a:ea typeface="ＭＳ Ｐゴシック" pitchFamily="34" charset="-128"/>
              </a:rPr>
              <a:t>increasingly</a:t>
            </a:r>
            <a:r>
              <a:rPr lang="sv-SE" dirty="0" smtClean="0">
                <a:solidFill>
                  <a:schemeClr val="tx1"/>
                </a:solidFill>
                <a:ea typeface="ＭＳ Ｐゴシック" pitchFamily="34" charset="-128"/>
              </a:rPr>
              <a:t> </a:t>
            </a:r>
            <a:r>
              <a:rPr lang="sv-SE" dirty="0" err="1" smtClean="0">
                <a:solidFill>
                  <a:schemeClr val="tx1"/>
                </a:solidFill>
                <a:ea typeface="ＭＳ Ｐゴシック" pitchFamily="34" charset="-128"/>
              </a:rPr>
              <a:t>difficult</a:t>
            </a:r>
            <a:r>
              <a:rPr lang="sv-SE" dirty="0" smtClean="0">
                <a:solidFill>
                  <a:schemeClr val="tx1"/>
                </a:solidFill>
                <a:ea typeface="ＭＳ Ｐゴシック" pitchFamily="34" charset="-128"/>
              </a:rPr>
              <a:t> </a:t>
            </a:r>
            <a:r>
              <a:rPr lang="sv-SE" dirty="0" err="1" smtClean="0">
                <a:solidFill>
                  <a:schemeClr val="tx1"/>
                </a:solidFill>
                <a:ea typeface="ＭＳ Ｐゴシック" pitchFamily="34" charset="-128"/>
              </a:rPr>
              <a:t>with</a:t>
            </a:r>
            <a:r>
              <a:rPr lang="sv-SE" dirty="0" smtClean="0">
                <a:solidFill>
                  <a:schemeClr val="tx1"/>
                </a:solidFill>
                <a:ea typeface="ＭＳ Ｐゴシック" pitchFamily="34" charset="-128"/>
              </a:rPr>
              <a:t> </a:t>
            </a:r>
            <a:r>
              <a:rPr lang="sv-SE" dirty="0" err="1" smtClean="0">
                <a:solidFill>
                  <a:schemeClr val="tx1"/>
                </a:solidFill>
                <a:ea typeface="ＭＳ Ｐゴシック" pitchFamily="34" charset="-128"/>
              </a:rPr>
              <a:t>globalization</a:t>
            </a:r>
            <a:endParaRPr lang="sv-SE" dirty="0">
              <a:solidFill>
                <a:schemeClr val="tx1"/>
              </a:solidFill>
              <a:ea typeface="ＭＳ Ｐゴシック" pitchFamily="34" charset="-128"/>
            </a:endParaRPr>
          </a:p>
          <a:p>
            <a:pPr marL="1200150" lvl="2" indent="-285750">
              <a:buFont typeface="Arial" pitchFamily="34" charset="0"/>
              <a:buChar char="•"/>
            </a:pPr>
            <a:r>
              <a:rPr lang="sv-SE" dirty="0" err="1">
                <a:solidFill>
                  <a:schemeClr val="tx1"/>
                </a:solidFill>
                <a:ea typeface="ＭＳ Ｐゴシック" pitchFamily="34" charset="-128"/>
              </a:rPr>
              <a:t>RoO</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influence</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trade</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flows</a:t>
            </a:r>
            <a:r>
              <a:rPr lang="sv-SE" dirty="0">
                <a:solidFill>
                  <a:schemeClr val="tx1"/>
                </a:solidFill>
                <a:ea typeface="ＭＳ Ｐゴシック" pitchFamily="34" charset="-128"/>
              </a:rPr>
              <a:t> </a:t>
            </a:r>
          </a:p>
          <a:p>
            <a:pPr marL="1200150" lvl="2" indent="-285750">
              <a:buFont typeface="Arial" pitchFamily="34" charset="0"/>
              <a:buChar char="•"/>
            </a:pPr>
            <a:r>
              <a:rPr lang="sv-SE" dirty="0" err="1">
                <a:solidFill>
                  <a:schemeClr val="tx1"/>
                </a:solidFill>
                <a:ea typeface="ＭＳ Ｐゴシック" pitchFamily="34" charset="-128"/>
              </a:rPr>
              <a:t>RoO</a:t>
            </a:r>
            <a:r>
              <a:rPr lang="sv-SE" dirty="0">
                <a:solidFill>
                  <a:schemeClr val="tx1"/>
                </a:solidFill>
                <a:ea typeface="ＭＳ Ｐゴシック" pitchFamily="34" charset="-128"/>
              </a:rPr>
              <a:t> </a:t>
            </a:r>
            <a:r>
              <a:rPr lang="sv-SE" dirty="0" err="1">
                <a:solidFill>
                  <a:schemeClr val="tx1"/>
                </a:solidFill>
                <a:ea typeface="ＭＳ Ｐゴシック" pitchFamily="34" charset="-128"/>
              </a:rPr>
              <a:t>can</a:t>
            </a:r>
            <a:r>
              <a:rPr lang="sv-SE" dirty="0">
                <a:solidFill>
                  <a:schemeClr val="tx1"/>
                </a:solidFill>
                <a:ea typeface="ＭＳ Ｐゴシック" pitchFamily="34" charset="-128"/>
              </a:rPr>
              <a:t> be </a:t>
            </a:r>
            <a:r>
              <a:rPr lang="sv-SE" dirty="0" err="1">
                <a:solidFill>
                  <a:schemeClr val="tx1"/>
                </a:solidFill>
                <a:ea typeface="ＭＳ Ｐゴシック" pitchFamily="34" charset="-128"/>
              </a:rPr>
              <a:t>used</a:t>
            </a:r>
            <a:r>
              <a:rPr lang="sv-SE" dirty="0">
                <a:solidFill>
                  <a:schemeClr val="tx1"/>
                </a:solidFill>
                <a:ea typeface="ＭＳ Ｐゴシック" pitchFamily="34" charset="-128"/>
              </a:rPr>
              <a:t> as a </a:t>
            </a:r>
            <a:r>
              <a:rPr lang="sv-SE" dirty="0" err="1">
                <a:solidFill>
                  <a:schemeClr val="tx1"/>
                </a:solidFill>
                <a:ea typeface="ＭＳ Ｐゴシック" pitchFamily="34" charset="-128"/>
              </a:rPr>
              <a:t>development</a:t>
            </a:r>
            <a:r>
              <a:rPr lang="sv-SE" dirty="0">
                <a:solidFill>
                  <a:schemeClr val="tx1"/>
                </a:solidFill>
                <a:ea typeface="ＭＳ Ｐゴシック" pitchFamily="34" charset="-128"/>
              </a:rPr>
              <a:t> policy </a:t>
            </a:r>
            <a:r>
              <a:rPr lang="sv-SE" dirty="0" err="1">
                <a:solidFill>
                  <a:schemeClr val="tx1"/>
                </a:solidFill>
                <a:ea typeface="ＭＳ Ｐゴシック" pitchFamily="34" charset="-128"/>
              </a:rPr>
              <a:t>tool</a:t>
            </a:r>
            <a:endParaRPr lang="sv-SE" dirty="0">
              <a:solidFill>
                <a:schemeClr val="tx1"/>
              </a:solidFill>
              <a:ea typeface="ＭＳ Ｐゴシック" pitchFamily="34" charset="-128"/>
            </a:endParaRPr>
          </a:p>
        </p:txBody>
      </p:sp>
    </p:spTree>
    <p:extLst>
      <p:ext uri="{BB962C8B-B14F-4D97-AF65-F5344CB8AC3E}">
        <p14:creationId xmlns:p14="http://schemas.microsoft.com/office/powerpoint/2010/main" xmlns="" val="1528507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de hörn 3"/>
          <p:cNvSpPr/>
          <p:nvPr/>
        </p:nvSpPr>
        <p:spPr>
          <a:xfrm>
            <a:off x="257175" y="1066800"/>
            <a:ext cx="8153400" cy="1295400"/>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7171" name="Rectangle 1026"/>
          <p:cNvSpPr>
            <a:spLocks noGrp="1" noChangeArrowheads="1"/>
          </p:cNvSpPr>
          <p:nvPr>
            <p:ph type="title"/>
          </p:nvPr>
        </p:nvSpPr>
        <p:spPr>
          <a:xfrm>
            <a:off x="142875" y="131763"/>
            <a:ext cx="8229600" cy="665162"/>
          </a:xfrm>
        </p:spPr>
        <p:txBody>
          <a:bodyPr>
            <a:noAutofit/>
          </a:bodyPr>
          <a:lstStyle/>
          <a:p>
            <a:pPr algn="ctr"/>
            <a:r>
              <a:rPr lang="sv-SE" sz="4000" dirty="0" smtClean="0">
                <a:latin typeface="Arial" pitchFamily="34" charset="0"/>
                <a:ea typeface="ＭＳ Ｐゴシック" pitchFamily="34" charset="-128"/>
              </a:rPr>
              <a:t/>
            </a:r>
            <a:br>
              <a:rPr lang="sv-SE" sz="4000" dirty="0" smtClean="0">
                <a:latin typeface="Arial" pitchFamily="34" charset="0"/>
                <a:ea typeface="ＭＳ Ｐゴシック" pitchFamily="34" charset="-128"/>
              </a:rPr>
            </a:br>
            <a:r>
              <a:rPr lang="sv-SE" sz="4000" dirty="0" err="1" smtClean="0">
                <a:latin typeface="Arial" pitchFamily="34" charset="0"/>
                <a:ea typeface="ＭＳ Ｐゴシック" pitchFamily="34" charset="-128"/>
              </a:rPr>
              <a:t>Outline</a:t>
            </a:r>
            <a:r>
              <a:rPr lang="sv-SE" sz="4000" dirty="0" smtClean="0">
                <a:latin typeface="Arial" pitchFamily="34" charset="0"/>
                <a:ea typeface="ＭＳ Ｐゴシック" pitchFamily="34" charset="-128"/>
              </a:rPr>
              <a:t> of the presentation</a:t>
            </a:r>
            <a:br>
              <a:rPr lang="sv-SE" sz="4000" dirty="0" smtClean="0">
                <a:latin typeface="Arial" pitchFamily="34" charset="0"/>
                <a:ea typeface="ＭＳ Ｐゴシック" pitchFamily="34" charset="-128"/>
              </a:rPr>
            </a:br>
            <a:endParaRPr lang="sv-SE" sz="4000" dirty="0" smtClean="0">
              <a:latin typeface="Arial" pitchFamily="34" charset="0"/>
              <a:ea typeface="ＭＳ Ｐゴシック" pitchFamily="34" charset="-128"/>
            </a:endParaRPr>
          </a:p>
        </p:txBody>
      </p:sp>
      <p:sp>
        <p:nvSpPr>
          <p:cNvPr id="2" name="Rectangle 1028"/>
          <p:cNvSpPr>
            <a:spLocks noGrp="1" noChangeArrowheads="1"/>
          </p:cNvSpPr>
          <p:nvPr>
            <p:ph type="body" idx="1"/>
          </p:nvPr>
        </p:nvSpPr>
        <p:spPr>
          <a:xfrm>
            <a:off x="238125" y="628650"/>
            <a:ext cx="7867650" cy="6076950"/>
          </a:xfrm>
        </p:spPr>
        <p:txBody>
          <a:bodyPr>
            <a:normAutofit fontScale="92500" lnSpcReduction="10000"/>
          </a:bodyPr>
          <a:lstStyle/>
          <a:p>
            <a:pPr marL="533400" indent="-533400" defTabSz="914400">
              <a:buFont typeface="Arial" charset="0"/>
              <a:buAutoNum type="arabicPeriod"/>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a:defRPr/>
            </a:pPr>
            <a:r>
              <a:rPr lang="sv-SE" sz="2400" b="1" dirty="0" err="1" smtClean="0">
                <a:solidFill>
                  <a:schemeClr val="tx2"/>
                </a:solidFill>
                <a:ea typeface="ＭＳ Ｐゴシック" pitchFamily="34" charset="-128"/>
              </a:rPr>
              <a:t>What</a:t>
            </a:r>
            <a:r>
              <a:rPr lang="sv-SE" sz="2400" b="1" dirty="0" smtClean="0">
                <a:solidFill>
                  <a:schemeClr val="tx2"/>
                </a:solidFill>
                <a:ea typeface="ＭＳ Ｐゴシック" pitchFamily="34" charset="-128"/>
              </a:rPr>
              <a:t> are </a:t>
            </a:r>
            <a:r>
              <a:rPr lang="sv-SE" sz="2400" b="1" dirty="0" err="1" smtClean="0">
                <a:solidFill>
                  <a:schemeClr val="tx2"/>
                </a:solidFill>
                <a:ea typeface="ＭＳ Ｐゴシック" pitchFamily="34" charset="-128"/>
              </a:rPr>
              <a:t>Rules</a:t>
            </a:r>
            <a:r>
              <a:rPr lang="sv-SE" sz="2400" b="1" dirty="0" smtClean="0">
                <a:solidFill>
                  <a:schemeClr val="tx2"/>
                </a:solidFill>
                <a:ea typeface="ＭＳ Ｐゴシック" pitchFamily="34" charset="-128"/>
              </a:rPr>
              <a:t> of </a:t>
            </a:r>
            <a:r>
              <a:rPr lang="sv-SE" sz="2400" b="1" dirty="0" err="1" smtClean="0">
                <a:solidFill>
                  <a:schemeClr val="tx2"/>
                </a:solidFill>
                <a:ea typeface="ＭＳ Ｐゴシック" pitchFamily="34" charset="-128"/>
              </a:rPr>
              <a:t>Origin</a:t>
            </a:r>
            <a:r>
              <a:rPr lang="sv-SE" sz="2400" b="1" dirty="0" smtClean="0">
                <a:solidFill>
                  <a:schemeClr val="tx2"/>
                </a:solidFill>
                <a:ea typeface="ＭＳ Ｐゴシック" pitchFamily="34" charset="-128"/>
              </a:rPr>
              <a:t>?</a:t>
            </a:r>
          </a:p>
          <a:p>
            <a:pPr marL="533400" indent="-533400" defTabSz="914400">
              <a:buFont typeface="Arial" charset="0"/>
              <a:buNone/>
              <a:defRPr/>
            </a:pPr>
            <a:r>
              <a:rPr lang="sv-SE" sz="2400" dirty="0" smtClean="0">
                <a:solidFill>
                  <a:schemeClr val="tx2"/>
                </a:solidFill>
                <a:ea typeface="ＭＳ Ｐゴシック" pitchFamily="34" charset="-128"/>
              </a:rPr>
              <a:t>	</a:t>
            </a:r>
            <a:r>
              <a:rPr lang="sv-SE" sz="2000" dirty="0" smtClean="0">
                <a:solidFill>
                  <a:schemeClr val="tx2"/>
                </a:solidFill>
                <a:ea typeface="ＭＳ Ｐゴシック" pitchFamily="34" charset="-128"/>
              </a:rPr>
              <a:t>- 	</a:t>
            </a:r>
            <a:r>
              <a:rPr lang="sv-SE" sz="2000" dirty="0" err="1" smtClean="0">
                <a:solidFill>
                  <a:schemeClr val="tx2"/>
                </a:solidFill>
                <a:ea typeface="ＭＳ Ｐゴシック" pitchFamily="34" charset="-128"/>
              </a:rPr>
              <a:t>Non-preferential</a:t>
            </a:r>
            <a:r>
              <a:rPr lang="sv-SE" sz="2000" dirty="0" smtClean="0">
                <a:solidFill>
                  <a:schemeClr val="tx2"/>
                </a:solidFill>
                <a:ea typeface="ＭＳ Ｐゴシック" pitchFamily="34" charset="-128"/>
              </a:rPr>
              <a:t> and </a:t>
            </a:r>
            <a:r>
              <a:rPr lang="sv-SE" sz="2000" dirty="0" err="1" smtClean="0">
                <a:solidFill>
                  <a:schemeClr val="tx2"/>
                </a:solidFill>
                <a:ea typeface="ＭＳ Ｐゴシック" pitchFamily="34" charset="-128"/>
              </a:rPr>
              <a:t>preferential</a:t>
            </a:r>
            <a:r>
              <a:rPr lang="sv-SE" sz="2000" dirty="0" smtClean="0">
                <a:solidFill>
                  <a:schemeClr val="tx2"/>
                </a:solidFill>
                <a:ea typeface="ＭＳ Ｐゴシック" pitchFamily="34" charset="-128"/>
              </a:rPr>
              <a:t> </a:t>
            </a:r>
            <a:r>
              <a:rPr lang="sv-SE" sz="2000" dirty="0" err="1" smtClean="0">
                <a:solidFill>
                  <a:schemeClr val="tx2"/>
                </a:solidFill>
                <a:ea typeface="ＭＳ Ｐゴシック" pitchFamily="34" charset="-128"/>
              </a:rPr>
              <a:t>rules</a:t>
            </a:r>
            <a:r>
              <a:rPr lang="sv-SE" sz="2000" dirty="0" smtClean="0">
                <a:solidFill>
                  <a:schemeClr val="tx2"/>
                </a:solidFill>
                <a:ea typeface="ＭＳ Ｐゴシック" pitchFamily="34" charset="-128"/>
              </a:rPr>
              <a:t> of </a:t>
            </a:r>
            <a:r>
              <a:rPr lang="sv-SE" sz="2000" dirty="0" err="1" smtClean="0">
                <a:solidFill>
                  <a:schemeClr val="tx2"/>
                </a:solidFill>
                <a:ea typeface="ＭＳ Ｐゴシック" pitchFamily="34" charset="-128"/>
              </a:rPr>
              <a:t>origin</a:t>
            </a:r>
            <a:endParaRPr lang="sv-SE" sz="2000" dirty="0" smtClean="0">
              <a:solidFill>
                <a:schemeClr val="tx2"/>
              </a:solidFill>
              <a:ea typeface="ＭＳ Ｐゴシック" pitchFamily="34" charset="-128"/>
            </a:endParaRPr>
          </a:p>
          <a:p>
            <a:pPr marL="533400" indent="-533400" defTabSz="914400">
              <a:buFont typeface="Arial" charset="0"/>
              <a:buNone/>
              <a:defRPr/>
            </a:pPr>
            <a:r>
              <a:rPr lang="sv-SE" sz="2000" dirty="0" smtClean="0">
                <a:solidFill>
                  <a:schemeClr val="tx2"/>
                </a:solidFill>
                <a:ea typeface="ＭＳ Ｐゴシック" pitchFamily="34" charset="-128"/>
              </a:rPr>
              <a:t>	-	</a:t>
            </a:r>
            <a:r>
              <a:rPr lang="sv-SE" sz="2000" dirty="0" err="1" smtClean="0">
                <a:solidFill>
                  <a:schemeClr val="tx2"/>
                </a:solidFill>
                <a:ea typeface="ＭＳ Ｐゴシック" pitchFamily="34" charset="-128"/>
              </a:rPr>
              <a:t>Preferential</a:t>
            </a:r>
            <a:r>
              <a:rPr lang="sv-SE" sz="2000" dirty="0" smtClean="0">
                <a:solidFill>
                  <a:schemeClr val="tx2"/>
                </a:solidFill>
                <a:ea typeface="ＭＳ Ｐゴシック" pitchFamily="34" charset="-128"/>
              </a:rPr>
              <a:t> </a:t>
            </a:r>
            <a:r>
              <a:rPr lang="sv-SE" sz="2000" dirty="0" err="1" smtClean="0">
                <a:solidFill>
                  <a:schemeClr val="tx2"/>
                </a:solidFill>
                <a:ea typeface="ＭＳ Ｐゴシック" pitchFamily="34" charset="-128"/>
              </a:rPr>
              <a:t>rules</a:t>
            </a:r>
            <a:r>
              <a:rPr lang="sv-SE" sz="2000" dirty="0" smtClean="0">
                <a:solidFill>
                  <a:schemeClr val="tx2"/>
                </a:solidFill>
                <a:ea typeface="ＭＳ Ｐゴシック" pitchFamily="34" charset="-128"/>
              </a:rPr>
              <a:t> of </a:t>
            </a:r>
            <a:r>
              <a:rPr lang="sv-SE" sz="2000" dirty="0" err="1" smtClean="0">
                <a:solidFill>
                  <a:schemeClr val="tx2"/>
                </a:solidFill>
                <a:ea typeface="ＭＳ Ｐゴシック" pitchFamily="34" charset="-128"/>
              </a:rPr>
              <a:t>origin</a:t>
            </a:r>
            <a:r>
              <a:rPr lang="sv-SE" sz="2000" dirty="0" smtClean="0">
                <a:solidFill>
                  <a:schemeClr val="tx2"/>
                </a:solidFill>
                <a:ea typeface="ＭＳ Ｐゴシック" pitchFamily="34" charset="-128"/>
              </a:rPr>
              <a:t>: </a:t>
            </a:r>
            <a:r>
              <a:rPr lang="sv-SE" sz="2000" dirty="0" err="1" smtClean="0">
                <a:solidFill>
                  <a:schemeClr val="tx2"/>
                </a:solidFill>
                <a:ea typeface="ＭＳ Ｐゴシック" pitchFamily="34" charset="-128"/>
              </a:rPr>
              <a:t>purpose</a:t>
            </a:r>
            <a:r>
              <a:rPr lang="sv-SE" sz="2000" dirty="0" smtClean="0">
                <a:solidFill>
                  <a:schemeClr val="tx2"/>
                </a:solidFill>
                <a:ea typeface="ＭＳ Ｐゴシック" pitchFamily="34" charset="-128"/>
              </a:rPr>
              <a:t> and problems 	</a:t>
            </a:r>
          </a:p>
          <a:p>
            <a:pPr marL="533400" indent="-533400" defTabSz="914400">
              <a:buFont typeface="Arial" charset="0"/>
              <a:buAutoNum type="arabicPeriod" startAt="2"/>
              <a:defRPr/>
            </a:pPr>
            <a:endParaRPr lang="sv-SE" sz="2000" b="1" dirty="0" smtClean="0">
              <a:solidFill>
                <a:schemeClr val="tx2"/>
              </a:solidFill>
              <a:ea typeface="ＭＳ Ｐゴシック" pitchFamily="34" charset="-128"/>
            </a:endParaRPr>
          </a:p>
          <a:p>
            <a:pPr marL="533400" indent="-533400" defTabSz="914400">
              <a:buFont typeface="+mj-lt"/>
              <a:buAutoNum type="arabicPeriod" startAt="2"/>
              <a:defRPr/>
            </a:pPr>
            <a:r>
              <a:rPr lang="sv-SE" sz="2400" b="1" dirty="0">
                <a:solidFill>
                  <a:schemeClr val="tx2"/>
                </a:solidFill>
                <a:ea typeface="ＭＳ Ｐゴシック" pitchFamily="34" charset="-128"/>
              </a:rPr>
              <a:t>Basic Principles – </a:t>
            </a:r>
            <a:r>
              <a:rPr lang="sv-SE" sz="2400" b="1" dirty="0" err="1">
                <a:solidFill>
                  <a:schemeClr val="tx2"/>
                </a:solidFill>
                <a:ea typeface="ＭＳ Ｐゴシック" pitchFamily="34" charset="-128"/>
              </a:rPr>
              <a:t>How</a:t>
            </a:r>
            <a:r>
              <a:rPr lang="sv-SE" sz="2400" b="1" dirty="0">
                <a:solidFill>
                  <a:schemeClr val="tx2"/>
                </a:solidFill>
                <a:ea typeface="ＭＳ Ｐゴシック" pitchFamily="34" charset="-128"/>
              </a:rPr>
              <a:t> do </a:t>
            </a:r>
            <a:r>
              <a:rPr lang="sv-SE" sz="2400" b="1" dirty="0" err="1">
                <a:solidFill>
                  <a:schemeClr val="tx2"/>
                </a:solidFill>
                <a:ea typeface="ＭＳ Ｐゴシック" pitchFamily="34" charset="-128"/>
              </a:rPr>
              <a:t>we</a:t>
            </a:r>
            <a:r>
              <a:rPr lang="sv-SE" sz="2400" b="1" dirty="0">
                <a:solidFill>
                  <a:schemeClr val="tx2"/>
                </a:solidFill>
                <a:ea typeface="ＭＳ Ｐゴシック" pitchFamily="34" charset="-128"/>
              </a:rPr>
              <a:t> </a:t>
            </a:r>
            <a:r>
              <a:rPr lang="sv-SE" sz="2400" b="1" dirty="0" err="1">
                <a:solidFill>
                  <a:schemeClr val="tx2"/>
                </a:solidFill>
                <a:ea typeface="ＭＳ Ｐゴシック" pitchFamily="34" charset="-128"/>
              </a:rPr>
              <a:t>Determine</a:t>
            </a:r>
            <a:r>
              <a:rPr lang="sv-SE" sz="2400" b="1" dirty="0">
                <a:solidFill>
                  <a:schemeClr val="tx2"/>
                </a:solidFill>
                <a:ea typeface="ＭＳ Ｐゴシック" pitchFamily="34" charset="-128"/>
              </a:rPr>
              <a:t> </a:t>
            </a:r>
            <a:r>
              <a:rPr lang="sv-SE" sz="2400" b="1" dirty="0" err="1">
                <a:solidFill>
                  <a:schemeClr val="tx2"/>
                </a:solidFill>
                <a:ea typeface="ＭＳ Ｐゴシック" pitchFamily="34" charset="-128"/>
              </a:rPr>
              <a:t>Origin</a:t>
            </a:r>
            <a:r>
              <a:rPr lang="sv-SE" sz="2400" b="1" dirty="0">
                <a:solidFill>
                  <a:schemeClr val="tx2"/>
                </a:solidFill>
                <a:ea typeface="ＭＳ Ｐゴシック" pitchFamily="34" charset="-128"/>
              </a:rPr>
              <a:t>?</a:t>
            </a:r>
          </a:p>
          <a:p>
            <a:pPr marL="533400" indent="-533400" defTabSz="914400">
              <a:buFont typeface="Arial" charset="0"/>
              <a:buNone/>
              <a:defRPr/>
            </a:pPr>
            <a:r>
              <a:rPr lang="sv-SE" sz="2400" b="1" dirty="0">
                <a:solidFill>
                  <a:schemeClr val="tx2"/>
                </a:solidFill>
                <a:ea typeface="ＭＳ Ｐゴシック" pitchFamily="34" charset="-128"/>
              </a:rPr>
              <a:t>	</a:t>
            </a:r>
            <a:r>
              <a:rPr lang="sv-SE" sz="2200" dirty="0">
                <a:solidFill>
                  <a:schemeClr val="tx2"/>
                </a:solidFill>
                <a:ea typeface="ＭＳ Ｐゴシック" pitchFamily="34" charset="-128"/>
              </a:rPr>
              <a:t>- </a:t>
            </a:r>
            <a:r>
              <a:rPr lang="sv-SE" sz="2200" b="1" dirty="0">
                <a:solidFill>
                  <a:schemeClr val="tx2"/>
                </a:solidFill>
                <a:ea typeface="ＭＳ Ｐゴシック" pitchFamily="34" charset="-128"/>
              </a:rPr>
              <a:t>	</a:t>
            </a:r>
            <a:r>
              <a:rPr lang="sv-SE" sz="2200" dirty="0" err="1">
                <a:solidFill>
                  <a:schemeClr val="tx2"/>
                </a:solidFill>
                <a:ea typeface="ＭＳ Ｐゴシック" pitchFamily="34" charset="-128"/>
              </a:rPr>
              <a:t>Wholly</a:t>
            </a:r>
            <a:r>
              <a:rPr lang="sv-SE" sz="2200" dirty="0">
                <a:solidFill>
                  <a:schemeClr val="tx2"/>
                </a:solidFill>
                <a:ea typeface="ＭＳ Ｐゴシック" pitchFamily="34" charset="-128"/>
              </a:rPr>
              <a:t> </a:t>
            </a:r>
            <a:r>
              <a:rPr lang="sv-SE" sz="2200" dirty="0" err="1">
                <a:solidFill>
                  <a:schemeClr val="tx2"/>
                </a:solidFill>
                <a:ea typeface="ＭＳ Ｐゴシック" pitchFamily="34" charset="-128"/>
              </a:rPr>
              <a:t>obtained</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substantial</a:t>
            </a:r>
            <a:r>
              <a:rPr lang="sv-SE" sz="2200" dirty="0">
                <a:solidFill>
                  <a:schemeClr val="tx2"/>
                </a:solidFill>
                <a:ea typeface="ＭＳ Ｐゴシック" pitchFamily="34" charset="-128"/>
              </a:rPr>
              <a:t> transformation</a:t>
            </a:r>
          </a:p>
          <a:p>
            <a:pPr marL="533400" indent="-533400" defTabSz="914400">
              <a:buFont typeface="Arial" charset="0"/>
              <a:buNone/>
              <a:defRPr/>
            </a:pPr>
            <a:r>
              <a:rPr lang="sv-SE" sz="2200" dirty="0">
                <a:solidFill>
                  <a:schemeClr val="tx2"/>
                </a:solidFill>
                <a:ea typeface="ＭＳ Ｐゴシック" pitchFamily="34" charset="-128"/>
              </a:rPr>
              <a:t>	-	</a:t>
            </a:r>
            <a:r>
              <a:rPr lang="sv-SE" sz="2200" dirty="0" err="1">
                <a:solidFill>
                  <a:schemeClr val="tx2"/>
                </a:solidFill>
                <a:ea typeface="ＭＳ Ｐゴシック" pitchFamily="34" charset="-128"/>
              </a:rPr>
              <a:t>Textiles</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Originating</a:t>
            </a:r>
            <a:r>
              <a:rPr lang="sv-SE" sz="2200" dirty="0">
                <a:solidFill>
                  <a:schemeClr val="tx2"/>
                </a:solidFill>
                <a:ea typeface="ＭＳ Ｐゴシック" pitchFamily="34" charset="-128"/>
              </a:rPr>
              <a:t> or not?</a:t>
            </a:r>
          </a:p>
          <a:p>
            <a:pPr marL="533400" indent="-533400" defTabSz="914400">
              <a:buFont typeface="Arial" charset="0"/>
              <a:buAutoNum type="arabicPeriod" startAt="3"/>
              <a:defRPr/>
            </a:pPr>
            <a:endParaRPr lang="sv-SE" sz="2800" b="1" dirty="0">
              <a:solidFill>
                <a:schemeClr val="tx2"/>
              </a:solidFill>
              <a:ea typeface="ＭＳ Ｐゴシック" pitchFamily="34" charset="-128"/>
            </a:endParaRPr>
          </a:p>
          <a:p>
            <a:pPr marL="533400" indent="-533400" defTabSz="914400">
              <a:buFont typeface="Arial" charset="0"/>
              <a:buAutoNum type="arabicPeriod" startAt="3"/>
              <a:defRPr/>
            </a:pPr>
            <a:r>
              <a:rPr lang="sv-SE" sz="2800" b="1" dirty="0">
                <a:solidFill>
                  <a:schemeClr val="tx2"/>
                </a:solidFill>
                <a:ea typeface="ＭＳ Ｐゴシック" pitchFamily="34" charset="-128"/>
              </a:rPr>
              <a:t>C</a:t>
            </a:r>
            <a:r>
              <a:rPr lang="sv-SE" sz="2400" b="1" dirty="0">
                <a:solidFill>
                  <a:schemeClr val="tx2"/>
                </a:solidFill>
                <a:ea typeface="ＭＳ Ｐゴシック" pitchFamily="34" charset="-128"/>
              </a:rPr>
              <a:t>umulation, </a:t>
            </a:r>
            <a:r>
              <a:rPr lang="sv-SE" sz="2400" b="1" dirty="0" err="1">
                <a:solidFill>
                  <a:schemeClr val="tx2"/>
                </a:solidFill>
                <a:ea typeface="ＭＳ Ｐゴシック" pitchFamily="34" charset="-128"/>
              </a:rPr>
              <a:t>tolerance</a:t>
            </a:r>
            <a:r>
              <a:rPr lang="sv-SE" sz="2400" b="1" dirty="0">
                <a:solidFill>
                  <a:schemeClr val="tx2"/>
                </a:solidFill>
                <a:ea typeface="ＭＳ Ｐゴシック" pitchFamily="34" charset="-128"/>
              </a:rPr>
              <a:t> and minimum operations</a:t>
            </a:r>
          </a:p>
          <a:p>
            <a:pPr marL="533400" indent="-533400" defTabSz="914400">
              <a:buFont typeface="Arial" charset="0"/>
              <a:buNone/>
              <a:defRPr/>
            </a:pPr>
            <a:r>
              <a:rPr lang="sv-SE" sz="2400" b="1" dirty="0">
                <a:solidFill>
                  <a:schemeClr val="tx2"/>
                </a:solidFill>
                <a:ea typeface="ＭＳ Ｐゴシック" pitchFamily="34" charset="-128"/>
              </a:rPr>
              <a:t>	</a:t>
            </a:r>
            <a:r>
              <a:rPr lang="sv-SE" sz="2400" dirty="0">
                <a:solidFill>
                  <a:schemeClr val="tx2"/>
                </a:solidFill>
                <a:ea typeface="ＭＳ Ｐゴシック" pitchFamily="34" charset="-128"/>
              </a:rPr>
              <a:t>-</a:t>
            </a:r>
            <a:r>
              <a:rPr lang="sv-SE" sz="2200" b="1" dirty="0">
                <a:solidFill>
                  <a:schemeClr val="tx2"/>
                </a:solidFill>
                <a:ea typeface="ＭＳ Ｐゴシック" pitchFamily="34" charset="-128"/>
              </a:rPr>
              <a:t>	</a:t>
            </a:r>
            <a:r>
              <a:rPr lang="sv-SE" sz="2200" dirty="0">
                <a:solidFill>
                  <a:schemeClr val="tx2"/>
                </a:solidFill>
                <a:ea typeface="ＭＳ Ｐゴシック" pitchFamily="34" charset="-128"/>
              </a:rPr>
              <a:t>Bilateral, diagonal and full cumulation</a:t>
            </a:r>
          </a:p>
          <a:p>
            <a:pPr marL="533400" indent="-533400" defTabSz="914400">
              <a:buFont typeface="Arial" charset="0"/>
              <a:buNone/>
              <a:defRPr/>
            </a:pPr>
            <a:r>
              <a:rPr lang="sv-SE" sz="2200" dirty="0">
                <a:solidFill>
                  <a:schemeClr val="tx2"/>
                </a:solidFill>
                <a:ea typeface="ＭＳ Ｐゴシック" pitchFamily="34" charset="-128"/>
              </a:rPr>
              <a:t>	-	</a:t>
            </a:r>
            <a:r>
              <a:rPr lang="sv-SE" sz="2200" dirty="0" err="1">
                <a:solidFill>
                  <a:schemeClr val="tx2"/>
                </a:solidFill>
                <a:ea typeface="ＭＳ Ｐゴシック" pitchFamily="34" charset="-128"/>
              </a:rPr>
              <a:t>Strenghts</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weaknesses</a:t>
            </a:r>
            <a:r>
              <a:rPr lang="sv-SE" sz="2800" b="1" dirty="0">
                <a:solidFill>
                  <a:schemeClr val="tx2"/>
                </a:solidFill>
                <a:ea typeface="ＭＳ Ｐゴシック" pitchFamily="34" charset="-128"/>
              </a:rPr>
              <a:t>	</a:t>
            </a:r>
            <a:endParaRPr lang="sv-SE" sz="2800" dirty="0">
              <a:solidFill>
                <a:schemeClr val="tx2"/>
              </a:solidFill>
              <a:ea typeface="ＭＳ Ｐゴシック" pitchFamily="34" charset="-128"/>
            </a:endParaRPr>
          </a:p>
          <a:p>
            <a:pPr marL="533400" indent="-533400" defTabSz="914400">
              <a:buFont typeface="Arial" charset="0"/>
              <a:buNone/>
              <a:defRPr/>
            </a:pPr>
            <a:endParaRPr lang="sv-SE" sz="2400" dirty="0" smtClean="0">
              <a:solidFill>
                <a:schemeClr val="tx2"/>
              </a:solidFill>
              <a:ea typeface="ＭＳ Ｐゴシック" pitchFamily="34" charset="-128"/>
            </a:endParaRPr>
          </a:p>
          <a:p>
            <a:pPr marL="533400" indent="-533400" defTabSz="914400">
              <a:buFont typeface="Arial" charset="0"/>
              <a:buNone/>
              <a:defRPr/>
            </a:pPr>
            <a:endParaRPr lang="sv-SE" sz="2400" dirty="0" smtClean="0">
              <a:solidFill>
                <a:schemeClr val="tx2"/>
              </a:solidFill>
              <a:ea typeface="ＭＳ Ｐゴシック" pitchFamily="34" charset="-128"/>
            </a:endParaRPr>
          </a:p>
          <a:p>
            <a:pPr marL="892175" lvl="1" indent="-533400" defTabSz="914400">
              <a:buFontTx/>
              <a:buAutoNum type="arabicPeriod"/>
              <a:defRPr/>
            </a:pPr>
            <a:endParaRPr lang="sv-SE" sz="2400" dirty="0" smtClean="0">
              <a:solidFill>
                <a:schemeClr val="tx2"/>
              </a:solidFill>
              <a:ea typeface="ＭＳ Ｐゴシック" pitchFamily="34" charset="-128"/>
              <a:cs typeface="+mn-cs"/>
            </a:endParaRPr>
          </a:p>
          <a:p>
            <a:pPr marL="533400" indent="-533400" defTabSz="914400">
              <a:buFontTx/>
              <a:buNone/>
              <a:defRPr/>
            </a:pPr>
            <a:r>
              <a:rPr lang="sv-SE" sz="2400" dirty="0" smtClean="0">
                <a:solidFill>
                  <a:schemeClr val="tx2"/>
                </a:solidFill>
                <a:ea typeface="ＭＳ Ｐゴシック" pitchFamily="34" charset="-128"/>
              </a:rPr>
              <a:t>	</a:t>
            </a:r>
          </a:p>
          <a:p>
            <a:pPr marL="533400" indent="-533400" defTabSz="914400">
              <a:buFontTx/>
              <a:buNone/>
              <a:defRPr/>
            </a:pPr>
            <a:endParaRPr lang="sv-SE" sz="1600" dirty="0" smtClean="0">
              <a:solidFill>
                <a:schemeClr val="tx2"/>
              </a:solidFill>
              <a:ea typeface="ＭＳ Ｐゴシック" pitchFamily="34" charset="-128"/>
            </a:endParaRPr>
          </a:p>
          <a:p>
            <a:pPr marL="533400" indent="-533400" defTabSz="914400">
              <a:buFontTx/>
              <a:buNone/>
              <a:defRPr/>
            </a:pPr>
            <a:endParaRPr lang="sv-SE" sz="1600" dirty="0" smtClean="0">
              <a:solidFill>
                <a:schemeClr val="tx2"/>
              </a:solidFill>
              <a:ea typeface="ＭＳ Ｐゴシック" pitchFamily="34" charset="-128"/>
            </a:endParaRPr>
          </a:p>
          <a:p>
            <a:pPr marL="914400" lvl="1" indent="-457200" defTabSz="914400">
              <a:buFontTx/>
              <a:buChar char="-"/>
              <a:defRPr/>
            </a:pPr>
            <a:endParaRPr lang="sv-SE" sz="1600" dirty="0" smtClean="0">
              <a:solidFill>
                <a:schemeClr val="tx2"/>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noAutofit/>
          </a:bodyPr>
          <a:lstStyle/>
          <a:p>
            <a:pPr algn="ctr"/>
            <a:r>
              <a:rPr lang="sv-SE" sz="4000" dirty="0" smtClean="0">
                <a:latin typeface="Arial" pitchFamily="34" charset="0"/>
                <a:ea typeface="ＭＳ Ｐゴシック" pitchFamily="34" charset="-128"/>
              </a:rPr>
              <a:t>Definition</a:t>
            </a:r>
          </a:p>
        </p:txBody>
      </p:sp>
      <p:sp>
        <p:nvSpPr>
          <p:cNvPr id="5123" name="Platshållare för innehåll 2"/>
          <p:cNvSpPr>
            <a:spLocks noGrp="1"/>
          </p:cNvSpPr>
          <p:nvPr>
            <p:ph idx="1"/>
          </p:nvPr>
        </p:nvSpPr>
        <p:spPr>
          <a:xfrm>
            <a:off x="962025" y="1600200"/>
            <a:ext cx="7210425" cy="4525963"/>
          </a:xfrm>
          <a:ln>
            <a:solidFill>
              <a:schemeClr val="accent6">
                <a:lumMod val="40000"/>
                <a:lumOff val="60000"/>
              </a:schemeClr>
            </a:solidFill>
          </a:ln>
        </p:spPr>
        <p:txBody>
          <a:bodyPr/>
          <a:lstStyle/>
          <a:p>
            <a:pPr>
              <a:buFont typeface="Arial" charset="0"/>
              <a:buChar char="•"/>
              <a:defRPr/>
            </a:pPr>
            <a:endParaRPr lang="sv-SE" sz="2000" dirty="0" smtClean="0">
              <a:ea typeface="ＭＳ Ｐゴシック" pitchFamily="34" charset="-128"/>
            </a:endParaRPr>
          </a:p>
          <a:p>
            <a:pPr>
              <a:buFont typeface="Arial" charset="0"/>
              <a:buChar char="•"/>
              <a:defRPr/>
            </a:pPr>
            <a:endParaRPr lang="sv-SE" sz="2000" dirty="0" smtClean="0">
              <a:ea typeface="ＭＳ Ｐゴシック" pitchFamily="34" charset="-128"/>
            </a:endParaRPr>
          </a:p>
          <a:p>
            <a:pPr>
              <a:buFont typeface="Arial" charset="0"/>
              <a:buChar char="•"/>
              <a:defRPr/>
            </a:pPr>
            <a:endParaRPr lang="sv-SE" sz="2000" dirty="0" smtClean="0">
              <a:ea typeface="ＭＳ Ｐゴシック" pitchFamily="34" charset="-128"/>
            </a:endParaRPr>
          </a:p>
          <a:p>
            <a:pPr>
              <a:buFont typeface="Arial" charset="0"/>
              <a:buChar char="•"/>
              <a:defRPr/>
            </a:pPr>
            <a:endParaRPr lang="sv-SE" sz="2000" dirty="0" smtClean="0">
              <a:ea typeface="ＭＳ Ｐゴシック" pitchFamily="34" charset="-128"/>
            </a:endParaRPr>
          </a:p>
          <a:p>
            <a:pPr>
              <a:buFont typeface="Arial" charset="0"/>
              <a:buChar char="•"/>
              <a:defRPr/>
            </a:pPr>
            <a:endParaRPr lang="sv-SE" sz="2000" dirty="0" smtClean="0">
              <a:ea typeface="ＭＳ Ｐゴシック" pitchFamily="34" charset="-128"/>
            </a:endParaRPr>
          </a:p>
          <a:p>
            <a:pPr>
              <a:buFont typeface="Arial" charset="0"/>
              <a:buChar char="•"/>
              <a:defRPr/>
            </a:pPr>
            <a:endParaRPr lang="sv-SE" sz="2000" dirty="0" smtClean="0">
              <a:ea typeface="ＭＳ Ｐゴシック" pitchFamily="34" charset="-128"/>
            </a:endParaRPr>
          </a:p>
          <a:p>
            <a:pPr>
              <a:buFont typeface="Arial" charset="0"/>
              <a:buChar char="•"/>
              <a:defRPr/>
            </a:pPr>
            <a:endParaRPr lang="sv-SE" sz="2000" dirty="0" smtClean="0">
              <a:ea typeface="ＭＳ Ｐゴシック" pitchFamily="34" charset="-128"/>
            </a:endParaRPr>
          </a:p>
        </p:txBody>
      </p:sp>
      <p:sp>
        <p:nvSpPr>
          <p:cNvPr id="6" name="Rektangel med rundade hörn 5"/>
          <p:cNvSpPr/>
          <p:nvPr/>
        </p:nvSpPr>
        <p:spPr>
          <a:xfrm>
            <a:off x="2114550" y="2914650"/>
            <a:ext cx="7029450" cy="2000250"/>
          </a:xfrm>
          <a:prstGeom prst="roundRect">
            <a:avLst/>
          </a:prstGeom>
          <a:solidFill>
            <a:srgbClr val="FFFF99"/>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GB" sz="2000" dirty="0">
              <a:latin typeface="Arial" pitchFamily="34" charset="0"/>
              <a:ea typeface="ＭＳ Ｐゴシック" pitchFamily="34" charset="-128"/>
              <a:cs typeface="Arial" pitchFamily="34" charset="0"/>
            </a:endParaRPr>
          </a:p>
          <a:p>
            <a:pPr algn="ctr">
              <a:defRPr/>
            </a:pPr>
            <a:r>
              <a:rPr lang="en-GB" sz="2400" dirty="0">
                <a:latin typeface="Arial" pitchFamily="34" charset="0"/>
                <a:ea typeface="ＭＳ Ｐゴシック" pitchFamily="34" charset="-128"/>
                <a:cs typeface="Arial" pitchFamily="34" charset="0"/>
              </a:rPr>
              <a:t>This is done by dictating the sufficient level of processing that must take place in a given exporting country in order for the product to be considered as having its origin in that country.</a:t>
            </a:r>
          </a:p>
          <a:p>
            <a:pPr algn="ctr">
              <a:defRPr/>
            </a:pPr>
            <a:endParaRPr lang="en-GB" dirty="0"/>
          </a:p>
        </p:txBody>
      </p:sp>
      <p:pic>
        <p:nvPicPr>
          <p:cNvPr id="8197" name="Picture 6" descr="200129212-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63" y="5011738"/>
            <a:ext cx="315595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ktangel med rundade hörn 6"/>
          <p:cNvSpPr/>
          <p:nvPr/>
        </p:nvSpPr>
        <p:spPr>
          <a:xfrm>
            <a:off x="0" y="1562100"/>
            <a:ext cx="7029450" cy="1038225"/>
          </a:xfrm>
          <a:prstGeom prst="roundRect">
            <a:avLst/>
          </a:prstGeom>
          <a:solidFill>
            <a:srgbClr val="FFFF99"/>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2400" dirty="0">
                <a:latin typeface="Arial" pitchFamily="34" charset="0"/>
                <a:ea typeface="ＭＳ Ｐゴシック" pitchFamily="34" charset="-128"/>
                <a:cs typeface="Arial" pitchFamily="34" charset="0"/>
              </a:rPr>
              <a:t>Rules that determine the “economic” nationality of goods in international trade.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434975" y="514350"/>
            <a:ext cx="8362950" cy="1125538"/>
          </a:xfrm>
        </p:spPr>
        <p:txBody>
          <a:bodyPr>
            <a:noAutofit/>
          </a:bodyPr>
          <a:lstStyle/>
          <a:p>
            <a:pPr marL="685800" indent="-685800" algn="ctr" defTabSz="914400"/>
            <a:r>
              <a:rPr lang="sv-SE" sz="4000" dirty="0" err="1" smtClean="0">
                <a:latin typeface="Arial" pitchFamily="34" charset="0"/>
                <a:ea typeface="ＭＳ Ｐゴシック" pitchFamily="34" charset="-128"/>
              </a:rPr>
              <a:t>There</a:t>
            </a:r>
            <a:r>
              <a:rPr lang="sv-SE" sz="4000" dirty="0" smtClean="0">
                <a:latin typeface="Arial" pitchFamily="34" charset="0"/>
                <a:ea typeface="ＭＳ Ｐゴシック" pitchFamily="34" charset="-128"/>
              </a:rPr>
              <a:t> are </a:t>
            </a:r>
            <a:r>
              <a:rPr lang="sv-SE" sz="4000" dirty="0" err="1" smtClean="0">
                <a:latin typeface="Arial" pitchFamily="34" charset="0"/>
                <a:ea typeface="ＭＳ Ｐゴシック" pitchFamily="34" charset="-128"/>
              </a:rPr>
              <a:t>two</a:t>
            </a:r>
            <a:r>
              <a:rPr lang="sv-SE" sz="4000" dirty="0" smtClean="0">
                <a:latin typeface="Arial" pitchFamily="34" charset="0"/>
                <a:ea typeface="ＭＳ Ｐゴシック" pitchFamily="34" charset="-128"/>
              </a:rPr>
              <a:t> kinds of </a:t>
            </a:r>
            <a:br>
              <a:rPr lang="sv-SE" sz="4000" dirty="0" smtClean="0">
                <a:latin typeface="Arial" pitchFamily="34" charset="0"/>
                <a:ea typeface="ＭＳ Ｐゴシック" pitchFamily="34" charset="-128"/>
              </a:rPr>
            </a:br>
            <a:r>
              <a:rPr lang="sv-SE" sz="4000" dirty="0" err="1" smtClean="0">
                <a:latin typeface="Arial" pitchFamily="34" charset="0"/>
                <a:ea typeface="ＭＳ Ｐゴシック" pitchFamily="34" charset="-128"/>
              </a:rPr>
              <a:t>Rules</a:t>
            </a:r>
            <a:r>
              <a:rPr lang="sv-SE" sz="4000" dirty="0" smtClean="0">
                <a:latin typeface="Arial" pitchFamily="34" charset="0"/>
                <a:ea typeface="ＭＳ Ｐゴシック" pitchFamily="34" charset="-128"/>
              </a:rPr>
              <a:t> of </a:t>
            </a:r>
            <a:r>
              <a:rPr lang="sv-SE" sz="4000" dirty="0" err="1" smtClean="0">
                <a:latin typeface="Arial" pitchFamily="34" charset="0"/>
                <a:ea typeface="ＭＳ Ｐゴシック" pitchFamily="34" charset="-128"/>
              </a:rPr>
              <a:t>Origin</a:t>
            </a:r>
            <a:r>
              <a:rPr lang="sv-SE" sz="4000" dirty="0" smtClean="0">
                <a:latin typeface="Arial" pitchFamily="34" charset="0"/>
                <a:ea typeface="ＭＳ Ｐゴシック" pitchFamily="34" charset="-128"/>
              </a:rPr>
              <a:t>...</a:t>
            </a:r>
          </a:p>
        </p:txBody>
      </p:sp>
      <p:sp>
        <p:nvSpPr>
          <p:cNvPr id="8" name="Text Box 1027"/>
          <p:cNvSpPr txBox="1">
            <a:spLocks noChangeArrowheads="1"/>
          </p:cNvSpPr>
          <p:nvPr/>
        </p:nvSpPr>
        <p:spPr bwMode="auto">
          <a:xfrm>
            <a:off x="395288" y="3429000"/>
            <a:ext cx="2889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spcBef>
                <a:spcPct val="50000"/>
              </a:spcBef>
            </a:pPr>
            <a:endParaRPr lang="en-US" sz="2400">
              <a:latin typeface="Times" pitchFamily="18" charset="0"/>
            </a:endParaRPr>
          </a:p>
        </p:txBody>
      </p:sp>
      <p:sp>
        <p:nvSpPr>
          <p:cNvPr id="9" name="AutoShape 1028"/>
          <p:cNvSpPr>
            <a:spLocks noChangeArrowheads="1"/>
          </p:cNvSpPr>
          <p:nvPr/>
        </p:nvSpPr>
        <p:spPr bwMode="auto">
          <a:xfrm>
            <a:off x="2843213" y="1700213"/>
            <a:ext cx="3024187" cy="129698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sv-SE"/>
          </a:p>
        </p:txBody>
      </p:sp>
      <p:sp>
        <p:nvSpPr>
          <p:cNvPr id="10" name="Text Box 1029"/>
          <p:cNvSpPr txBox="1">
            <a:spLocks noChangeArrowheads="1"/>
          </p:cNvSpPr>
          <p:nvPr/>
        </p:nvSpPr>
        <p:spPr bwMode="auto">
          <a:xfrm>
            <a:off x="3203575" y="2035175"/>
            <a:ext cx="24495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spcBef>
                <a:spcPct val="50000"/>
              </a:spcBef>
            </a:pPr>
            <a:r>
              <a:rPr lang="sv-SE" sz="2800">
                <a:latin typeface="Times" pitchFamily="18" charset="0"/>
              </a:rPr>
              <a:t>Rules of Origin</a:t>
            </a:r>
          </a:p>
        </p:txBody>
      </p:sp>
      <p:sp>
        <p:nvSpPr>
          <p:cNvPr id="11" name="AutoShape 1030"/>
          <p:cNvSpPr>
            <a:spLocks noChangeArrowheads="1"/>
          </p:cNvSpPr>
          <p:nvPr/>
        </p:nvSpPr>
        <p:spPr bwMode="auto">
          <a:xfrm>
            <a:off x="323850" y="3427413"/>
            <a:ext cx="3024188" cy="1296987"/>
          </a:xfrm>
          <a:prstGeom prst="roundRect">
            <a:avLst>
              <a:gd name="adj" fmla="val 16667"/>
            </a:avLst>
          </a:prstGeom>
          <a:solidFill>
            <a:srgbClr val="FC4A2C"/>
          </a:solidFill>
          <a:ln w="9525">
            <a:solidFill>
              <a:schemeClr val="tx1"/>
            </a:solidFill>
            <a:round/>
            <a:headEnd/>
            <a:tailEnd/>
          </a:ln>
        </p:spPr>
        <p:txBody>
          <a:bodyPr wrap="none" anchor="ctr"/>
          <a:lstStyle/>
          <a:p>
            <a:pPr algn="ctr" defTabSz="914400"/>
            <a:endParaRPr lang="sv-SE">
              <a:solidFill>
                <a:schemeClr val="hlink"/>
              </a:solidFill>
            </a:endParaRPr>
          </a:p>
        </p:txBody>
      </p:sp>
      <p:sp>
        <p:nvSpPr>
          <p:cNvPr id="12" name="Text Box 1031"/>
          <p:cNvSpPr txBox="1">
            <a:spLocks noChangeArrowheads="1"/>
          </p:cNvSpPr>
          <p:nvPr/>
        </p:nvSpPr>
        <p:spPr bwMode="auto">
          <a:xfrm>
            <a:off x="611188" y="3429000"/>
            <a:ext cx="2449512"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spcBef>
                <a:spcPct val="50000"/>
              </a:spcBef>
            </a:pPr>
            <a:r>
              <a:rPr lang="sv-SE" sz="2800">
                <a:latin typeface="Times" pitchFamily="18" charset="0"/>
              </a:rPr>
              <a:t>1. Non-Preferential</a:t>
            </a:r>
          </a:p>
        </p:txBody>
      </p:sp>
      <p:sp>
        <p:nvSpPr>
          <p:cNvPr id="13" name="AutoShape 1032"/>
          <p:cNvSpPr>
            <a:spLocks noChangeArrowheads="1"/>
          </p:cNvSpPr>
          <p:nvPr/>
        </p:nvSpPr>
        <p:spPr bwMode="auto">
          <a:xfrm>
            <a:off x="5148263" y="3427413"/>
            <a:ext cx="3024187" cy="1296987"/>
          </a:xfrm>
          <a:prstGeom prst="roundRect">
            <a:avLst>
              <a:gd name="adj" fmla="val 16667"/>
            </a:avLst>
          </a:prstGeom>
          <a:solidFill>
            <a:srgbClr val="92F410"/>
          </a:solidFill>
          <a:ln w="9525">
            <a:solidFill>
              <a:schemeClr val="tx1"/>
            </a:solidFill>
            <a:round/>
            <a:headEnd/>
            <a:tailEnd/>
          </a:ln>
        </p:spPr>
        <p:txBody>
          <a:bodyPr wrap="none" anchor="ctr"/>
          <a:lstStyle/>
          <a:p>
            <a:endParaRPr lang="sv-SE"/>
          </a:p>
        </p:txBody>
      </p:sp>
      <p:sp>
        <p:nvSpPr>
          <p:cNvPr id="14" name="Text Box 1033"/>
          <p:cNvSpPr txBox="1">
            <a:spLocks noChangeArrowheads="1"/>
          </p:cNvSpPr>
          <p:nvPr/>
        </p:nvSpPr>
        <p:spPr bwMode="auto">
          <a:xfrm>
            <a:off x="5292725" y="3500438"/>
            <a:ext cx="273843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spcBef>
                <a:spcPct val="50000"/>
              </a:spcBef>
            </a:pPr>
            <a:r>
              <a:rPr lang="sv-SE" sz="2800" dirty="0">
                <a:latin typeface="Times" pitchFamily="18" charset="0"/>
              </a:rPr>
              <a:t>2. Preferential</a:t>
            </a:r>
            <a:endParaRPr lang="sv-SE" sz="1800" i="1" dirty="0">
              <a:latin typeface="Times" pitchFamily="18" charset="0"/>
            </a:endParaRPr>
          </a:p>
          <a:p>
            <a:pPr>
              <a:spcBef>
                <a:spcPct val="50000"/>
              </a:spcBef>
            </a:pPr>
            <a:r>
              <a:rPr lang="sv-SE" sz="1600" i="1" dirty="0">
                <a:latin typeface="Times" pitchFamily="18" charset="0"/>
              </a:rPr>
              <a:t>- The focus of this </a:t>
            </a:r>
            <a:r>
              <a:rPr lang="sv-SE" sz="1600" i="1" dirty="0" smtClean="0">
                <a:latin typeface="Times" pitchFamily="18" charset="0"/>
              </a:rPr>
              <a:t>training</a:t>
            </a:r>
            <a:endParaRPr lang="sv-SE" sz="1600" i="1" dirty="0">
              <a:latin typeface="Times" pitchFamily="18" charset="0"/>
            </a:endParaRPr>
          </a:p>
        </p:txBody>
      </p:sp>
      <p:sp>
        <p:nvSpPr>
          <p:cNvPr id="15" name="AutoShape 1034"/>
          <p:cNvSpPr>
            <a:spLocks noChangeArrowheads="1"/>
          </p:cNvSpPr>
          <p:nvPr/>
        </p:nvSpPr>
        <p:spPr bwMode="auto">
          <a:xfrm rot="7885420">
            <a:off x="3312319" y="3248819"/>
            <a:ext cx="863600" cy="360362"/>
          </a:xfrm>
          <a:prstGeom prst="rightArrow">
            <a:avLst>
              <a:gd name="adj1" fmla="val 50000"/>
              <a:gd name="adj2" fmla="val 59912"/>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sv-SE"/>
          </a:p>
        </p:txBody>
      </p:sp>
      <p:sp>
        <p:nvSpPr>
          <p:cNvPr id="16" name="AutoShape 1035"/>
          <p:cNvSpPr>
            <a:spLocks noChangeArrowheads="1"/>
          </p:cNvSpPr>
          <p:nvPr/>
        </p:nvSpPr>
        <p:spPr bwMode="auto">
          <a:xfrm rot="3127654">
            <a:off x="4320382" y="3248818"/>
            <a:ext cx="863600" cy="360363"/>
          </a:xfrm>
          <a:prstGeom prst="rightArrow">
            <a:avLst>
              <a:gd name="adj1" fmla="val 50000"/>
              <a:gd name="adj2" fmla="val 59912"/>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sv-SE"/>
          </a:p>
        </p:txBody>
      </p:sp>
    </p:spTree>
    <p:extLst>
      <p:ext uri="{BB962C8B-B14F-4D97-AF65-F5344CB8AC3E}">
        <p14:creationId xmlns:p14="http://schemas.microsoft.com/office/powerpoint/2010/main" xmlns="" val="2949356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med rundade hörn 9"/>
          <p:cNvSpPr/>
          <p:nvPr/>
        </p:nvSpPr>
        <p:spPr>
          <a:xfrm>
            <a:off x="600075" y="1552575"/>
            <a:ext cx="7315200" cy="4638675"/>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243" name="Rubrik 1"/>
          <p:cNvSpPr>
            <a:spLocks noGrp="1"/>
          </p:cNvSpPr>
          <p:nvPr>
            <p:ph type="title"/>
          </p:nvPr>
        </p:nvSpPr>
        <p:spPr>
          <a:xfrm>
            <a:off x="457200" y="676275"/>
            <a:ext cx="8229600" cy="647700"/>
          </a:xfrm>
        </p:spPr>
        <p:txBody>
          <a:bodyPr>
            <a:noAutofit/>
          </a:bodyPr>
          <a:lstStyle/>
          <a:p>
            <a:pPr algn="ctr"/>
            <a:r>
              <a:rPr lang="en-US" sz="4000" dirty="0" smtClean="0">
                <a:latin typeface="Arial" pitchFamily="34" charset="0"/>
                <a:ea typeface="ＭＳ Ｐゴシック" pitchFamily="34" charset="-128"/>
              </a:rPr>
              <a:t>Non-preferential </a:t>
            </a:r>
            <a:br>
              <a:rPr lang="en-US" sz="4000" dirty="0" smtClean="0">
                <a:latin typeface="Arial" pitchFamily="34" charset="0"/>
                <a:ea typeface="ＭＳ Ｐゴシック" pitchFamily="34" charset="-128"/>
              </a:rPr>
            </a:br>
            <a:r>
              <a:rPr lang="en-US" sz="4000" dirty="0" smtClean="0">
                <a:latin typeface="Arial" pitchFamily="34" charset="0"/>
                <a:ea typeface="ＭＳ Ｐゴシック" pitchFamily="34" charset="-128"/>
              </a:rPr>
              <a:t>rules of origin</a:t>
            </a:r>
            <a:br>
              <a:rPr lang="en-US" sz="4000" dirty="0" smtClean="0">
                <a:latin typeface="Arial" pitchFamily="34" charset="0"/>
                <a:ea typeface="ＭＳ Ｐゴシック" pitchFamily="34" charset="-128"/>
              </a:rPr>
            </a:br>
            <a:endParaRPr lang="en-GB" sz="4000" dirty="0" smtClean="0">
              <a:latin typeface="Arial" pitchFamily="34" charset="0"/>
              <a:ea typeface="ＭＳ Ｐゴシック" pitchFamily="34" charset="-128"/>
            </a:endParaRPr>
          </a:p>
        </p:txBody>
      </p:sp>
      <p:sp>
        <p:nvSpPr>
          <p:cNvPr id="10244" name="Platshållare för innehåll 2"/>
          <p:cNvSpPr>
            <a:spLocks noGrp="1"/>
          </p:cNvSpPr>
          <p:nvPr>
            <p:ph idx="1"/>
          </p:nvPr>
        </p:nvSpPr>
        <p:spPr>
          <a:xfrm>
            <a:off x="885825" y="1295400"/>
            <a:ext cx="7172325" cy="4267200"/>
          </a:xfrm>
        </p:spPr>
        <p:txBody>
          <a:bodyPr>
            <a:normAutofit fontScale="92500" lnSpcReduction="10000"/>
          </a:bodyPr>
          <a:lstStyle/>
          <a:p>
            <a:pPr>
              <a:buFont typeface="Arial" pitchFamily="34" charset="0"/>
              <a:buChar char="−"/>
            </a:pPr>
            <a:endParaRPr lang="en-US" sz="2400" smtClean="0">
              <a:latin typeface="Arial" pitchFamily="34" charset="0"/>
              <a:ea typeface="ＭＳ Ｐゴシック" pitchFamily="34" charset="-128"/>
            </a:endParaRPr>
          </a:p>
          <a:p>
            <a:pPr>
              <a:buFont typeface="Arial" pitchFamily="34" charset="0"/>
              <a:buChar char="−"/>
            </a:pPr>
            <a:r>
              <a:rPr lang="en-US" sz="2400" smtClean="0">
                <a:latin typeface="Arial" pitchFamily="34" charset="0"/>
                <a:ea typeface="ＭＳ Ｐゴシック" pitchFamily="34" charset="-128"/>
              </a:rPr>
              <a:t>Used for determining economic nationality of products subject to commercial policy measures</a:t>
            </a:r>
          </a:p>
          <a:p>
            <a:pPr lvl="1">
              <a:buFont typeface="Arial" pitchFamily="34" charset="0"/>
              <a:buChar char="−"/>
            </a:pPr>
            <a:r>
              <a:rPr lang="en-US" sz="2400" smtClean="0">
                <a:latin typeface="Arial" pitchFamily="34" charset="0"/>
                <a:ea typeface="ＭＳ Ｐゴシック" pitchFamily="34" charset="-128"/>
              </a:rPr>
              <a:t> anti-dumping </a:t>
            </a:r>
          </a:p>
          <a:p>
            <a:pPr lvl="1">
              <a:buFont typeface="Arial" pitchFamily="34" charset="0"/>
              <a:buChar char="−"/>
            </a:pPr>
            <a:r>
              <a:rPr lang="en-US" sz="2400" smtClean="0">
                <a:latin typeface="Arial" pitchFamily="34" charset="0"/>
                <a:ea typeface="ＭＳ Ｐゴシック" pitchFamily="34" charset="-128"/>
              </a:rPr>
              <a:t> tariff quotas</a:t>
            </a:r>
          </a:p>
          <a:p>
            <a:pPr>
              <a:buFont typeface="Arial" pitchFamily="34" charset="0"/>
              <a:buChar char="−"/>
            </a:pPr>
            <a:endParaRPr lang="en-US" sz="1600" smtClean="0">
              <a:latin typeface="Arial" pitchFamily="34" charset="0"/>
              <a:ea typeface="ＭＳ Ｐゴシック" pitchFamily="34" charset="-128"/>
            </a:endParaRPr>
          </a:p>
          <a:p>
            <a:pPr>
              <a:buFont typeface="Arial" pitchFamily="34" charset="0"/>
              <a:buChar char="−"/>
            </a:pPr>
            <a:r>
              <a:rPr lang="en-US" sz="2400" smtClean="0">
                <a:latin typeface="Arial" pitchFamily="34" charset="0"/>
                <a:ea typeface="ＭＳ Ｐゴシック" pitchFamily="34" charset="-128"/>
              </a:rPr>
              <a:t> For statistical purposes</a:t>
            </a:r>
          </a:p>
          <a:p>
            <a:pPr>
              <a:buFont typeface="Arial" pitchFamily="34" charset="0"/>
              <a:buChar char="−"/>
            </a:pPr>
            <a:endParaRPr lang="en-US" sz="2400" smtClean="0">
              <a:latin typeface="Arial" pitchFamily="34" charset="0"/>
              <a:ea typeface="ＭＳ Ｐゴシック" pitchFamily="34" charset="-128"/>
            </a:endParaRPr>
          </a:p>
          <a:p>
            <a:pPr>
              <a:buFont typeface="Arial" pitchFamily="34" charset="0"/>
              <a:buChar char="−"/>
            </a:pPr>
            <a:r>
              <a:rPr lang="en-US" sz="2400" smtClean="0">
                <a:latin typeface="Arial" pitchFamily="34" charset="0"/>
                <a:ea typeface="ＭＳ Ｐゴシック" pitchFamily="34" charset="-128"/>
              </a:rPr>
              <a:t> For government procurement</a:t>
            </a:r>
          </a:p>
          <a:p>
            <a:pPr>
              <a:buFont typeface="Arial" pitchFamily="34" charset="0"/>
              <a:buChar char="−"/>
            </a:pPr>
            <a:endParaRPr lang="en-US" sz="1600" smtClean="0">
              <a:latin typeface="Arial" pitchFamily="34" charset="0"/>
              <a:ea typeface="ＭＳ Ｐゴシック" pitchFamily="34" charset="-128"/>
            </a:endParaRPr>
          </a:p>
          <a:p>
            <a:pPr>
              <a:buFont typeface="Arial" pitchFamily="34" charset="0"/>
              <a:buChar char="−"/>
            </a:pPr>
            <a:r>
              <a:rPr lang="en-US" sz="2400" smtClean="0">
                <a:latin typeface="Arial" pitchFamily="34" charset="0"/>
                <a:ea typeface="ＭＳ Ｐゴシック" pitchFamily="34" charset="-128"/>
              </a:rPr>
              <a:t> For application of ”Made in”-labelling in some countries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ChangeArrowheads="1"/>
          </p:cNvSpPr>
          <p:nvPr/>
        </p:nvSpPr>
        <p:spPr bwMode="auto">
          <a:xfrm>
            <a:off x="385763" y="1419225"/>
            <a:ext cx="8424862" cy="4981575"/>
          </a:xfrm>
          <a:prstGeom prst="roundRect">
            <a:avLst>
              <a:gd name="adj" fmla="val 16667"/>
            </a:avLst>
          </a:prstGeom>
          <a:solidFill>
            <a:schemeClr val="bg2"/>
          </a:solidFill>
          <a:ln w="9525">
            <a:solidFill>
              <a:schemeClr val="tx1"/>
            </a:solidFill>
            <a:round/>
            <a:headEnd/>
            <a:tailEnd/>
          </a:ln>
        </p:spPr>
        <p:txBody>
          <a:bodyPr wrap="none" anchor="ctr"/>
          <a:lstStyle/>
          <a:p>
            <a:endParaRPr lang="sv-SE"/>
          </a:p>
        </p:txBody>
      </p:sp>
      <p:sp>
        <p:nvSpPr>
          <p:cNvPr id="11267" name="Rectangle 3"/>
          <p:cNvSpPr>
            <a:spLocks noGrp="1" noChangeArrowheads="1"/>
          </p:cNvSpPr>
          <p:nvPr>
            <p:ph type="title"/>
          </p:nvPr>
        </p:nvSpPr>
        <p:spPr>
          <a:xfrm>
            <a:off x="695325" y="693738"/>
            <a:ext cx="8229600" cy="665162"/>
          </a:xfrm>
        </p:spPr>
        <p:txBody>
          <a:bodyPr>
            <a:noAutofit/>
          </a:bodyPr>
          <a:lstStyle/>
          <a:p>
            <a:pPr marL="685800" indent="-685800" algn="ctr" defTabSz="914400"/>
            <a:r>
              <a:rPr lang="sv-SE" sz="4000" dirty="0" err="1" smtClean="0">
                <a:latin typeface="Arial" pitchFamily="34" charset="0"/>
                <a:ea typeface="ＭＳ Ｐゴシック" pitchFamily="34" charset="-128"/>
              </a:rPr>
              <a:t>Preferential</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rules</a:t>
            </a:r>
            <a:r>
              <a:rPr lang="sv-SE" sz="4000" dirty="0" smtClean="0">
                <a:latin typeface="Arial" pitchFamily="34" charset="0"/>
                <a:ea typeface="ＭＳ Ｐゴシック" pitchFamily="34" charset="-128"/>
              </a:rPr>
              <a:t> of </a:t>
            </a:r>
            <a:r>
              <a:rPr lang="sv-SE" sz="4000" dirty="0" err="1" smtClean="0">
                <a:latin typeface="Arial" pitchFamily="34" charset="0"/>
                <a:ea typeface="ＭＳ Ｐゴシック" pitchFamily="34" charset="-128"/>
              </a:rPr>
              <a:t>origin</a:t>
            </a:r>
            <a:endParaRPr lang="sv-SE" sz="4000" dirty="0" smtClean="0">
              <a:latin typeface="Arial" pitchFamily="34" charset="0"/>
              <a:ea typeface="ＭＳ Ｐゴシック" pitchFamily="34" charset="-128"/>
            </a:endParaRPr>
          </a:p>
        </p:txBody>
      </p:sp>
      <p:sp>
        <p:nvSpPr>
          <p:cNvPr id="103428" name="Rectangle 4"/>
          <p:cNvSpPr>
            <a:spLocks noGrp="1" noChangeArrowheads="1"/>
          </p:cNvSpPr>
          <p:nvPr>
            <p:ph type="body" idx="1"/>
          </p:nvPr>
        </p:nvSpPr>
        <p:spPr>
          <a:xfrm>
            <a:off x="695325" y="1400175"/>
            <a:ext cx="6791325" cy="4714875"/>
          </a:xfrm>
        </p:spPr>
        <p:txBody>
          <a:bodyPr>
            <a:normAutofit lnSpcReduction="10000"/>
          </a:bodyPr>
          <a:lstStyle/>
          <a:p>
            <a:pPr>
              <a:buClr>
                <a:schemeClr val="tx1"/>
              </a:buClr>
              <a:buFontTx/>
              <a:buNone/>
            </a:pPr>
            <a:r>
              <a:rPr lang="sv-SE" smtClean="0">
                <a:latin typeface="Arial" pitchFamily="34" charset="0"/>
                <a:ea typeface="ＭＳ Ｐゴシック" pitchFamily="34" charset="-128"/>
              </a:rPr>
              <a:t>	</a:t>
            </a:r>
          </a:p>
          <a:p>
            <a:pPr lvl="1">
              <a:buFontTx/>
              <a:buChar char="-"/>
            </a:pPr>
            <a:r>
              <a:rPr lang="en-GB" sz="2400" smtClean="0">
                <a:latin typeface="Arial" pitchFamily="34" charset="0"/>
                <a:ea typeface="ＭＳ Ｐゴシック" pitchFamily="34" charset="-128"/>
              </a:rPr>
              <a:t>Determine the nationality of a product subject to preferential tariff rates within an FTA/PTA</a:t>
            </a:r>
          </a:p>
          <a:p>
            <a:pPr lvl="1">
              <a:buFontTx/>
              <a:buChar char="-"/>
            </a:pPr>
            <a:endParaRPr lang="en-GB" sz="2400" smtClean="0">
              <a:latin typeface="Arial" pitchFamily="34" charset="0"/>
              <a:ea typeface="ＭＳ Ｐゴシック" pitchFamily="34" charset="-128"/>
            </a:endParaRPr>
          </a:p>
          <a:p>
            <a:pPr lvl="1">
              <a:buFontTx/>
              <a:buChar char="-"/>
            </a:pPr>
            <a:r>
              <a:rPr lang="en-GB" sz="2400" i="1" smtClean="0">
                <a:latin typeface="Arial" pitchFamily="34" charset="0"/>
                <a:ea typeface="ＭＳ Ｐゴシック" pitchFamily="34" charset="-128"/>
              </a:rPr>
              <a:t>“Except as otherwise provided in this Agreement, each Party shall eliminate its customs duties on </a:t>
            </a:r>
            <a:r>
              <a:rPr lang="en-GB" sz="2400" b="1" i="1" smtClean="0">
                <a:latin typeface="Arial" pitchFamily="34" charset="0"/>
                <a:ea typeface="ＭＳ Ｐゴシック" pitchFamily="34" charset="-128"/>
              </a:rPr>
              <a:t>originating </a:t>
            </a:r>
            <a:r>
              <a:rPr lang="en-GB" sz="2400" i="1" smtClean="0">
                <a:latin typeface="Arial" pitchFamily="34" charset="0"/>
                <a:ea typeface="ＭＳ Ｐゴシック" pitchFamily="34" charset="-128"/>
              </a:rPr>
              <a:t>goods of the other Party”</a:t>
            </a:r>
          </a:p>
          <a:p>
            <a:pPr lvl="1">
              <a:buFontTx/>
              <a:buChar char="-"/>
            </a:pPr>
            <a:endParaRPr lang="en-GB" sz="2400" i="1" smtClean="0">
              <a:latin typeface="Arial" pitchFamily="34" charset="0"/>
              <a:ea typeface="ＭＳ Ｐゴシック" pitchFamily="34" charset="-128"/>
            </a:endParaRPr>
          </a:p>
          <a:p>
            <a:pPr lvl="1">
              <a:buFontTx/>
              <a:buChar char="-"/>
            </a:pPr>
            <a:r>
              <a:rPr lang="en-GB" sz="2400" smtClean="0">
                <a:latin typeface="Arial" pitchFamily="34" charset="0"/>
                <a:ea typeface="ＭＳ Ｐゴシック" pitchFamily="34" charset="-128"/>
              </a:rPr>
              <a:t>Each FTA/PTA has their own sets of rules of origin</a:t>
            </a:r>
          </a:p>
          <a:p>
            <a:pPr lvl="1">
              <a:buFontTx/>
              <a:buChar char="-"/>
            </a:pPr>
            <a:endParaRPr lang="en-GB" sz="2400" smtClean="0">
              <a:latin typeface="Arial" pitchFamily="34" charset="0"/>
              <a:ea typeface="ＭＳ Ｐゴシック" pitchFamily="34" charset="-128"/>
            </a:endParaRPr>
          </a:p>
          <a:p>
            <a:pPr lvl="1">
              <a:buFontTx/>
              <a:buNone/>
            </a:pPr>
            <a:endParaRPr lang="en-GB" sz="2400" smtClean="0">
              <a:latin typeface="Arial" pitchFamily="34" charset="0"/>
              <a:ea typeface="ＭＳ Ｐゴシック" pitchFamily="34" charset="-128"/>
            </a:endParaRPr>
          </a:p>
          <a:p>
            <a:pPr>
              <a:buClr>
                <a:schemeClr val="tx1"/>
              </a:buClr>
              <a:buFontTx/>
              <a:buChar char="-"/>
            </a:pPr>
            <a:endParaRPr lang="sv-SE" smtClean="0">
              <a:latin typeface="Arial" pitchFamily="34" charset="0"/>
              <a:ea typeface="ＭＳ Ｐゴシック" pitchFamily="34" charset="-128"/>
            </a:endParaRPr>
          </a:p>
          <a:p>
            <a:pPr>
              <a:buFont typeface="Arial" pitchFamily="34" charset="0"/>
              <a:buNone/>
            </a:pPr>
            <a:endParaRPr lang="sv-SE" smtClean="0">
              <a:latin typeface="Arial" pitchFamily="34" charset="0"/>
              <a:ea typeface="ＭＳ Ｐゴシック" pitchFamily="34" charset="-128"/>
            </a:endParaRPr>
          </a:p>
          <a:p>
            <a:pPr>
              <a:buFontTx/>
              <a:buChar char="-"/>
            </a:pPr>
            <a:endParaRPr lang="sv-SE" smtClean="0">
              <a:latin typeface="Arial" pitchFamily="34" charset="0"/>
              <a:ea typeface="ＭＳ Ｐゴシック" pitchFamily="34" charset="-128"/>
            </a:endParaRPr>
          </a:p>
          <a:p>
            <a:pPr>
              <a:buFontTx/>
              <a:buChar char="-"/>
            </a:pPr>
            <a:endParaRPr lang="sv-SE" b="1" smtClean="0">
              <a:latin typeface="Arial" pitchFamily="34" charset="0"/>
              <a:ea typeface="ＭＳ Ｐゴシック" pitchFamily="34" charset="-128"/>
            </a:endParaRPr>
          </a:p>
          <a:p>
            <a:pPr>
              <a:buFontTx/>
              <a:buNone/>
            </a:pPr>
            <a:endParaRPr lang="sv-SE" b="1" smtClean="0">
              <a:latin typeface="Arial" pitchFamily="34" charset="0"/>
              <a:ea typeface="ＭＳ Ｐゴシック" pitchFamily="34" charset="-128"/>
            </a:endParaRPr>
          </a:p>
          <a:p>
            <a:pPr>
              <a:buClr>
                <a:schemeClr val="tx1"/>
              </a:buClr>
            </a:pPr>
            <a:endParaRPr lang="sv-SE" b="1" smtClean="0">
              <a:latin typeface="Arial" pitchFamily="34" charset="0"/>
              <a:ea typeface="ＭＳ Ｐゴシック" pitchFamily="34" charset="-128"/>
            </a:endParaRPr>
          </a:p>
          <a:p>
            <a:pPr>
              <a:buClr>
                <a:schemeClr val="tx1"/>
              </a:buClr>
              <a:buFont typeface="Sabon"/>
              <a:buChar char="-"/>
            </a:pPr>
            <a:endParaRPr lang="sv-SE" b="1" smtClean="0">
              <a:latin typeface="Arial" pitchFamily="34" charset="0"/>
              <a:ea typeface="ＭＳ Ｐゴシック" pitchFamily="34" charset="-128"/>
            </a:endParaRPr>
          </a:p>
          <a:p>
            <a:pPr>
              <a:buFontTx/>
              <a:buChar char="-"/>
            </a:pPr>
            <a:endParaRPr lang="sv-SE" b="1" smtClean="0">
              <a:latin typeface="Arial" pitchFamily="34" charset="0"/>
              <a:ea typeface="ＭＳ Ｐゴシック" pitchFamily="34" charset="-128"/>
            </a:endParaRPr>
          </a:p>
          <a:p>
            <a:endParaRPr lang="sv-SE" smtClean="0">
              <a:latin typeface="Arial" pitchFamily="34" charset="0"/>
              <a:ea typeface="ＭＳ Ｐゴシック" pitchFamily="34" charset="-128"/>
            </a:endParaRPr>
          </a:p>
          <a:p>
            <a:pPr>
              <a:buFont typeface="Arial" pitchFamily="34" charset="0"/>
              <a:buNone/>
            </a:pPr>
            <a:endParaRPr lang="sv-SE" smtClean="0">
              <a:latin typeface="Arial" pitchFamily="34" charset="0"/>
              <a:ea typeface="ＭＳ Ｐゴシック" pitchFamily="34" charset="-128"/>
            </a:endParaRPr>
          </a:p>
          <a:p>
            <a:pPr>
              <a:buFont typeface="Arial" pitchFamily="34" charset="0"/>
              <a:buNone/>
            </a:pPr>
            <a:endParaRPr lang="sv-SE" smtClean="0">
              <a:latin typeface="Arial"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anim calcmode="lin" valueType="num">
                                      <p:cBhvr additive="base">
                                        <p:cTn id="7" dur="500" fill="hold"/>
                                        <p:tgtEl>
                                          <p:spTgt spid="1034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428">
                                            <p:txEl>
                                              <p:pRg st="1" end="1"/>
                                            </p:txEl>
                                          </p:spTgt>
                                        </p:tgtEl>
                                        <p:attrNameLst>
                                          <p:attrName>style.visibility</p:attrName>
                                        </p:attrNameLst>
                                      </p:cBhvr>
                                      <p:to>
                                        <p:strVal val="visible"/>
                                      </p:to>
                                    </p:set>
                                    <p:anim calcmode="lin" valueType="num">
                                      <p:cBhvr additive="base">
                                        <p:cTn id="11" dur="500" fill="hold"/>
                                        <p:tgtEl>
                                          <p:spTgt spid="1034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2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3428">
                                            <p:txEl>
                                              <p:pRg st="3" end="3"/>
                                            </p:txEl>
                                          </p:spTgt>
                                        </p:tgtEl>
                                        <p:attrNameLst>
                                          <p:attrName>style.visibility</p:attrName>
                                        </p:attrNameLst>
                                      </p:cBhvr>
                                      <p:to>
                                        <p:strVal val="visible"/>
                                      </p:to>
                                    </p:set>
                                    <p:anim calcmode="lin" valueType="num">
                                      <p:cBhvr additive="base">
                                        <p:cTn id="15" dur="500" fill="hold"/>
                                        <p:tgtEl>
                                          <p:spTgt spid="10342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342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3428">
                                            <p:txEl>
                                              <p:pRg st="5" end="5"/>
                                            </p:txEl>
                                          </p:spTgt>
                                        </p:tgtEl>
                                        <p:attrNameLst>
                                          <p:attrName>style.visibility</p:attrName>
                                        </p:attrNameLst>
                                      </p:cBhvr>
                                      <p:to>
                                        <p:strVal val="visible"/>
                                      </p:to>
                                    </p:set>
                                    <p:anim calcmode="lin" valueType="num">
                                      <p:cBhvr additive="base">
                                        <p:cTn id="19" dur="500" fill="hold"/>
                                        <p:tgtEl>
                                          <p:spTgt spid="10342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8">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3426"/>
                                        </p:tgtEl>
                                        <p:attrNameLst>
                                          <p:attrName>style.visibility</p:attrName>
                                        </p:attrNameLst>
                                      </p:cBhvr>
                                      <p:to>
                                        <p:strVal val="visible"/>
                                      </p:to>
                                    </p:set>
                                    <p:anim calcmode="lin" valueType="num">
                                      <p:cBhvr additive="base">
                                        <p:cTn id="23" dur="500" fill="hold"/>
                                        <p:tgtEl>
                                          <p:spTgt spid="103426"/>
                                        </p:tgtEl>
                                        <p:attrNameLst>
                                          <p:attrName>ppt_x</p:attrName>
                                        </p:attrNameLst>
                                      </p:cBhvr>
                                      <p:tavLst>
                                        <p:tav tm="0">
                                          <p:val>
                                            <p:strVal val="#ppt_x"/>
                                          </p:val>
                                        </p:tav>
                                        <p:tav tm="100000">
                                          <p:val>
                                            <p:strVal val="#ppt_x"/>
                                          </p:val>
                                        </p:tav>
                                      </p:tavLst>
                                    </p:anim>
                                    <p:anim calcmode="lin" valueType="num">
                                      <p:cBhvr additive="base">
                                        <p:cTn id="24" dur="500" fill="hold"/>
                                        <p:tgtEl>
                                          <p:spTgt spid="10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10342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38175" y="617538"/>
            <a:ext cx="8229600" cy="665162"/>
          </a:xfrm>
        </p:spPr>
        <p:txBody>
          <a:bodyPr anchor="ctr">
            <a:noAutofit/>
          </a:bodyPr>
          <a:lstStyle/>
          <a:p>
            <a:r>
              <a:rPr lang="sv-SE" sz="4000" dirty="0" err="1" smtClean="0">
                <a:latin typeface="Arial" pitchFamily="34" charset="0"/>
                <a:ea typeface="ＭＳ Ｐゴシック" pitchFamily="34" charset="-128"/>
              </a:rPr>
              <a:t>Purpose</a:t>
            </a:r>
            <a:r>
              <a:rPr lang="sv-SE" sz="4000" dirty="0" smtClean="0">
                <a:latin typeface="Arial" pitchFamily="34" charset="0"/>
                <a:ea typeface="ＭＳ Ｐゴシック" pitchFamily="34" charset="-128"/>
              </a:rPr>
              <a:t> of </a:t>
            </a:r>
            <a:r>
              <a:rPr lang="sv-SE" sz="4000" dirty="0" err="1" smtClean="0">
                <a:latin typeface="Arial" pitchFamily="34" charset="0"/>
                <a:ea typeface="ＭＳ Ｐゴシック" pitchFamily="34" charset="-128"/>
              </a:rPr>
              <a:t>preferential</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RoO</a:t>
            </a:r>
            <a:r>
              <a:rPr lang="sv-SE" sz="4000" dirty="0" smtClean="0">
                <a:latin typeface="Arial" pitchFamily="34" charset="0"/>
                <a:ea typeface="ＭＳ Ｐゴシック" pitchFamily="34" charset="-128"/>
              </a:rPr>
              <a:t>:</a:t>
            </a:r>
            <a:br>
              <a:rPr lang="sv-SE" sz="4000" dirty="0" smtClean="0">
                <a:latin typeface="Arial" pitchFamily="34" charset="0"/>
                <a:ea typeface="ＭＳ Ｐゴシック" pitchFamily="34" charset="-128"/>
              </a:rPr>
            </a:br>
            <a:r>
              <a:rPr lang="sv-SE" sz="4000" dirty="0" smtClean="0">
                <a:latin typeface="Arial" pitchFamily="34" charset="0"/>
                <a:ea typeface="ＭＳ Ｐゴシック" pitchFamily="34" charset="-128"/>
              </a:rPr>
              <a:t>to </a:t>
            </a:r>
            <a:r>
              <a:rPr lang="sv-SE" sz="4000" dirty="0" err="1" smtClean="0">
                <a:latin typeface="Arial" pitchFamily="34" charset="0"/>
                <a:ea typeface="ＭＳ Ｐゴシック" pitchFamily="34" charset="-128"/>
              </a:rPr>
              <a:t>prevent</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trade</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deflection</a:t>
            </a:r>
            <a:endParaRPr lang="sv-SE" sz="4000" dirty="0" smtClean="0">
              <a:latin typeface="Arial" pitchFamily="34" charset="0"/>
              <a:ea typeface="ＭＳ Ｐゴシック" pitchFamily="34" charset="-128"/>
            </a:endParaRPr>
          </a:p>
        </p:txBody>
      </p:sp>
      <p:sp>
        <p:nvSpPr>
          <p:cNvPr id="12291" name="Rectangle 1027"/>
          <p:cNvSpPr>
            <a:spLocks noGrp="1" noChangeArrowheads="1"/>
          </p:cNvSpPr>
          <p:nvPr>
            <p:ph type="body" idx="1"/>
          </p:nvPr>
        </p:nvSpPr>
        <p:spPr>
          <a:xfrm>
            <a:off x="695325" y="1689100"/>
            <a:ext cx="7381875" cy="4525963"/>
          </a:xfrm>
        </p:spPr>
        <p:txBody>
          <a:bodyPr/>
          <a:lstStyle/>
          <a:p>
            <a:pPr>
              <a:buFont typeface="Arial" pitchFamily="34" charset="0"/>
              <a:buNone/>
            </a:pPr>
            <a:r>
              <a:rPr lang="sv-SE" smtClean="0">
                <a:latin typeface="Arial" pitchFamily="34" charset="0"/>
                <a:ea typeface="ＭＳ Ｐゴシック" pitchFamily="34" charset="-128"/>
              </a:rPr>
              <a:t> </a:t>
            </a:r>
            <a:endParaRPr lang="sv-SE" sz="1200" smtClean="0">
              <a:latin typeface="Arial" pitchFamily="34" charset="0"/>
              <a:ea typeface="ＭＳ Ｐゴシック" pitchFamily="34" charset="-128"/>
            </a:endParaRPr>
          </a:p>
        </p:txBody>
      </p:sp>
      <p:sp>
        <p:nvSpPr>
          <p:cNvPr id="12292" name="Oval 1028"/>
          <p:cNvSpPr>
            <a:spLocks noChangeArrowheads="1"/>
          </p:cNvSpPr>
          <p:nvPr/>
        </p:nvSpPr>
        <p:spPr bwMode="auto">
          <a:xfrm>
            <a:off x="468313" y="3068638"/>
            <a:ext cx="1296987" cy="1152525"/>
          </a:xfrm>
          <a:prstGeom prst="ellipse">
            <a:avLst/>
          </a:prstGeom>
          <a:solidFill>
            <a:srgbClr val="44DEEE"/>
          </a:solidFill>
          <a:ln w="9525">
            <a:solidFill>
              <a:schemeClr val="tx1"/>
            </a:solidFill>
            <a:round/>
            <a:headEnd/>
            <a:tailEnd/>
          </a:ln>
        </p:spPr>
        <p:txBody>
          <a:bodyPr wrap="none" anchor="ctr"/>
          <a:lstStyle/>
          <a:p>
            <a:pPr algn="ctr" eaLnBrk="0" hangingPunct="0"/>
            <a:r>
              <a:rPr lang="sv-SE" sz="2000" dirty="0" smtClean="0">
                <a:cs typeface="Arial" pitchFamily="34" charset="0"/>
              </a:rPr>
              <a:t>Country </a:t>
            </a:r>
            <a:r>
              <a:rPr lang="sv-SE" sz="2000" dirty="0">
                <a:cs typeface="Arial" pitchFamily="34" charset="0"/>
              </a:rPr>
              <a:t>C</a:t>
            </a:r>
            <a:endParaRPr lang="sv-SE" sz="1200" dirty="0">
              <a:cs typeface="Arial" pitchFamily="34" charset="0"/>
            </a:endParaRPr>
          </a:p>
        </p:txBody>
      </p:sp>
      <p:sp>
        <p:nvSpPr>
          <p:cNvPr id="12293" name="Oval 1029"/>
          <p:cNvSpPr>
            <a:spLocks noChangeArrowheads="1"/>
          </p:cNvSpPr>
          <p:nvPr/>
        </p:nvSpPr>
        <p:spPr bwMode="auto">
          <a:xfrm>
            <a:off x="3276600" y="1557338"/>
            <a:ext cx="1223963" cy="1150937"/>
          </a:xfrm>
          <a:prstGeom prst="ellipse">
            <a:avLst/>
          </a:prstGeom>
          <a:solidFill>
            <a:srgbClr val="44DEEE"/>
          </a:solidFill>
          <a:ln w="9525">
            <a:solidFill>
              <a:schemeClr val="tx1"/>
            </a:solidFill>
            <a:round/>
            <a:headEnd/>
            <a:tailEnd/>
          </a:ln>
        </p:spPr>
        <p:txBody>
          <a:bodyPr wrap="none" anchor="ctr"/>
          <a:lstStyle/>
          <a:p>
            <a:pPr algn="ctr" eaLnBrk="0" hangingPunct="0"/>
            <a:r>
              <a:rPr lang="sv-SE" sz="2000">
                <a:cs typeface="Arial" pitchFamily="34" charset="0"/>
              </a:rPr>
              <a:t>Country B</a:t>
            </a:r>
          </a:p>
        </p:txBody>
      </p:sp>
      <p:sp>
        <p:nvSpPr>
          <p:cNvPr id="12294" name="Oval 1030"/>
          <p:cNvSpPr>
            <a:spLocks noChangeArrowheads="1"/>
          </p:cNvSpPr>
          <p:nvPr/>
        </p:nvSpPr>
        <p:spPr bwMode="auto">
          <a:xfrm>
            <a:off x="3276600" y="3860800"/>
            <a:ext cx="1296988" cy="1150938"/>
          </a:xfrm>
          <a:prstGeom prst="ellipse">
            <a:avLst/>
          </a:prstGeom>
          <a:solidFill>
            <a:srgbClr val="44DEEE"/>
          </a:solidFill>
          <a:ln w="9525">
            <a:solidFill>
              <a:schemeClr val="tx1"/>
            </a:solidFill>
            <a:round/>
            <a:headEnd/>
            <a:tailEnd/>
          </a:ln>
        </p:spPr>
        <p:txBody>
          <a:bodyPr wrap="none" anchor="ctr"/>
          <a:lstStyle/>
          <a:p>
            <a:pPr algn="ctr" eaLnBrk="0" hangingPunct="0"/>
            <a:r>
              <a:rPr lang="sv-SE" sz="2000">
                <a:cs typeface="Arial" pitchFamily="34" charset="0"/>
              </a:rPr>
              <a:t>Country A</a:t>
            </a:r>
          </a:p>
        </p:txBody>
      </p:sp>
      <p:sp>
        <p:nvSpPr>
          <p:cNvPr id="12295" name="Text Box 1031"/>
          <p:cNvSpPr txBox="1">
            <a:spLocks noChangeArrowheads="1"/>
          </p:cNvSpPr>
          <p:nvPr/>
        </p:nvSpPr>
        <p:spPr bwMode="auto">
          <a:xfrm>
            <a:off x="5076825" y="2012950"/>
            <a:ext cx="24796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r>
              <a:rPr lang="sv-SE" sz="1800">
                <a:cs typeface="Arial" pitchFamily="34" charset="0"/>
              </a:rPr>
              <a:t>Free trade agreement/</a:t>
            </a:r>
          </a:p>
          <a:p>
            <a:r>
              <a:rPr lang="sv-SE" sz="1800">
                <a:cs typeface="Arial" pitchFamily="34" charset="0"/>
              </a:rPr>
              <a:t>Preferential access</a:t>
            </a:r>
          </a:p>
        </p:txBody>
      </p:sp>
      <p:sp>
        <p:nvSpPr>
          <p:cNvPr id="12296" name="Line 1032"/>
          <p:cNvSpPr>
            <a:spLocks noChangeShapeType="1"/>
          </p:cNvSpPr>
          <p:nvPr/>
        </p:nvSpPr>
        <p:spPr bwMode="auto">
          <a:xfrm flipH="1">
            <a:off x="3924300" y="2492375"/>
            <a:ext cx="0"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sv-SE"/>
          </a:p>
        </p:txBody>
      </p:sp>
      <p:sp>
        <p:nvSpPr>
          <p:cNvPr id="12297" name="Oval 1033"/>
          <p:cNvSpPr>
            <a:spLocks noChangeArrowheads="1"/>
          </p:cNvSpPr>
          <p:nvPr/>
        </p:nvSpPr>
        <p:spPr bwMode="auto">
          <a:xfrm>
            <a:off x="5940425" y="2852738"/>
            <a:ext cx="1081088" cy="863600"/>
          </a:xfrm>
          <a:prstGeom prst="ellipse">
            <a:avLst/>
          </a:prstGeom>
          <a:solidFill>
            <a:srgbClr val="FF9900"/>
          </a:solidFill>
          <a:ln w="9525">
            <a:solidFill>
              <a:schemeClr val="tx1"/>
            </a:solidFill>
            <a:round/>
            <a:headEnd/>
            <a:tailEnd/>
          </a:ln>
        </p:spPr>
        <p:txBody>
          <a:bodyPr wrap="none" anchor="ctr"/>
          <a:lstStyle/>
          <a:p>
            <a:pPr algn="ctr" eaLnBrk="0" hangingPunct="0"/>
            <a:r>
              <a:rPr lang="sv-SE" sz="1800">
                <a:cs typeface="Arial" pitchFamily="34" charset="0"/>
              </a:rPr>
              <a:t>Rest of </a:t>
            </a:r>
          </a:p>
          <a:p>
            <a:pPr algn="ctr" eaLnBrk="0" hangingPunct="0"/>
            <a:r>
              <a:rPr lang="sv-SE" sz="1800">
                <a:cs typeface="Arial" pitchFamily="34" charset="0"/>
              </a:rPr>
              <a:t>the world</a:t>
            </a:r>
          </a:p>
        </p:txBody>
      </p:sp>
      <p:sp>
        <p:nvSpPr>
          <p:cNvPr id="12298" name="Oval 1034"/>
          <p:cNvSpPr>
            <a:spLocks noChangeArrowheads="1"/>
          </p:cNvSpPr>
          <p:nvPr/>
        </p:nvSpPr>
        <p:spPr bwMode="auto">
          <a:xfrm>
            <a:off x="5795963" y="4365625"/>
            <a:ext cx="1081087" cy="863600"/>
          </a:xfrm>
          <a:prstGeom prst="ellipse">
            <a:avLst/>
          </a:prstGeom>
          <a:solidFill>
            <a:srgbClr val="FF9900"/>
          </a:solidFill>
          <a:ln w="9525">
            <a:solidFill>
              <a:schemeClr val="tx1"/>
            </a:solidFill>
            <a:round/>
            <a:headEnd/>
            <a:tailEnd/>
          </a:ln>
        </p:spPr>
        <p:txBody>
          <a:bodyPr wrap="none" anchor="ctr"/>
          <a:lstStyle/>
          <a:p>
            <a:pPr algn="ctr" eaLnBrk="0" hangingPunct="0"/>
            <a:r>
              <a:rPr lang="sv-SE" sz="1800">
                <a:cs typeface="Arial" pitchFamily="34" charset="0"/>
              </a:rPr>
              <a:t>Rest of </a:t>
            </a:r>
          </a:p>
          <a:p>
            <a:pPr algn="ctr" eaLnBrk="0" hangingPunct="0"/>
            <a:r>
              <a:rPr lang="sv-SE" sz="1800">
                <a:cs typeface="Arial" pitchFamily="34" charset="0"/>
              </a:rPr>
              <a:t>the world</a:t>
            </a:r>
          </a:p>
        </p:txBody>
      </p:sp>
      <p:sp>
        <p:nvSpPr>
          <p:cNvPr id="12299" name="Oval 1035"/>
          <p:cNvSpPr>
            <a:spLocks noChangeArrowheads="1"/>
          </p:cNvSpPr>
          <p:nvPr/>
        </p:nvSpPr>
        <p:spPr bwMode="auto">
          <a:xfrm>
            <a:off x="4067175" y="5445125"/>
            <a:ext cx="1081088" cy="863600"/>
          </a:xfrm>
          <a:prstGeom prst="ellipse">
            <a:avLst/>
          </a:prstGeom>
          <a:solidFill>
            <a:srgbClr val="FF9900"/>
          </a:solidFill>
          <a:ln w="9525">
            <a:solidFill>
              <a:schemeClr val="tx1"/>
            </a:solidFill>
            <a:round/>
            <a:headEnd/>
            <a:tailEnd/>
          </a:ln>
        </p:spPr>
        <p:txBody>
          <a:bodyPr wrap="none" anchor="ctr"/>
          <a:lstStyle/>
          <a:p>
            <a:pPr algn="ctr" eaLnBrk="0" hangingPunct="0"/>
            <a:r>
              <a:rPr lang="sv-SE" sz="1800">
                <a:cs typeface="Arial" pitchFamily="34" charset="0"/>
              </a:rPr>
              <a:t>Rest of </a:t>
            </a:r>
          </a:p>
          <a:p>
            <a:pPr algn="ctr" eaLnBrk="0" hangingPunct="0"/>
            <a:r>
              <a:rPr lang="sv-SE" sz="1800">
                <a:cs typeface="Arial" pitchFamily="34" charset="0"/>
              </a:rPr>
              <a:t>the world</a:t>
            </a:r>
          </a:p>
        </p:txBody>
      </p:sp>
      <p:sp>
        <p:nvSpPr>
          <p:cNvPr id="12300" name="Line 1036"/>
          <p:cNvSpPr>
            <a:spLocks noChangeShapeType="1"/>
          </p:cNvSpPr>
          <p:nvPr/>
        </p:nvSpPr>
        <p:spPr bwMode="auto">
          <a:xfrm flipH="1">
            <a:off x="4572000" y="2565400"/>
            <a:ext cx="720725" cy="647700"/>
          </a:xfrm>
          <a:prstGeom prst="line">
            <a:avLst/>
          </a:prstGeom>
          <a:noFill/>
          <a:ln w="9525">
            <a:solidFill>
              <a:schemeClr val="tx1"/>
            </a:solidFill>
            <a:prstDash val="dashDot"/>
            <a:round/>
            <a:headEnd/>
            <a:tailEnd type="triangle" w="med" len="med"/>
          </a:ln>
          <a:extLst>
            <a:ext uri="{909E8E84-426E-40dd-AFC4-6F175D3DCCD1}">
              <a14:hiddenFill xmlns:a14="http://schemas.microsoft.com/office/drawing/2010/main" xmlns="">
                <a:noFill/>
              </a14:hiddenFill>
            </a:ext>
          </a:extLst>
        </p:spPr>
        <p:txBody>
          <a:bodyPr/>
          <a:lstStyle/>
          <a:p>
            <a:endParaRPr lang="sv-SE"/>
          </a:p>
        </p:txBody>
      </p:sp>
      <p:sp>
        <p:nvSpPr>
          <p:cNvPr id="12301" name="Line 1037"/>
          <p:cNvSpPr>
            <a:spLocks noChangeShapeType="1"/>
          </p:cNvSpPr>
          <p:nvPr/>
        </p:nvSpPr>
        <p:spPr bwMode="auto">
          <a:xfrm flipH="1">
            <a:off x="4284663" y="2565400"/>
            <a:ext cx="0" cy="1439863"/>
          </a:xfrm>
          <a:prstGeom prst="line">
            <a:avLst/>
          </a:prstGeom>
          <a:noFill/>
          <a:ln w="9525">
            <a:solidFill>
              <a:schemeClr val="tx1"/>
            </a:solidFill>
            <a:prstDash val="dashDot"/>
            <a:round/>
            <a:headEnd/>
            <a:tailEnd/>
          </a:ln>
          <a:extLst>
            <a:ext uri="{909E8E84-426E-40dd-AFC4-6F175D3DCCD1}">
              <a14:hiddenFill xmlns:a14="http://schemas.microsoft.com/office/drawing/2010/main" xmlns="">
                <a:noFill/>
              </a14:hiddenFill>
            </a:ext>
          </a:extLst>
        </p:spPr>
        <p:txBody>
          <a:bodyPr/>
          <a:lstStyle/>
          <a:p>
            <a:endParaRPr lang="sv-SE"/>
          </a:p>
        </p:txBody>
      </p:sp>
      <p:sp>
        <p:nvSpPr>
          <p:cNvPr id="12302" name="Line 1038"/>
          <p:cNvSpPr>
            <a:spLocks noChangeShapeType="1"/>
          </p:cNvSpPr>
          <p:nvPr/>
        </p:nvSpPr>
        <p:spPr bwMode="auto">
          <a:xfrm flipH="1">
            <a:off x="3492500" y="2565400"/>
            <a:ext cx="0" cy="1439863"/>
          </a:xfrm>
          <a:prstGeom prst="line">
            <a:avLst/>
          </a:prstGeom>
          <a:noFill/>
          <a:ln w="9525">
            <a:solidFill>
              <a:schemeClr val="tx1"/>
            </a:solidFill>
            <a:prstDash val="dashDot"/>
            <a:round/>
            <a:headEnd/>
            <a:tailEnd/>
          </a:ln>
          <a:extLst>
            <a:ext uri="{909E8E84-426E-40dd-AFC4-6F175D3DCCD1}">
              <a14:hiddenFill xmlns:a14="http://schemas.microsoft.com/office/drawing/2010/main" xmlns="">
                <a:noFill/>
              </a14:hiddenFill>
            </a:ext>
          </a:extLst>
        </p:spPr>
        <p:txBody>
          <a:bodyPr/>
          <a:lstStyle/>
          <a:p>
            <a:endParaRPr lang="sv-SE"/>
          </a:p>
        </p:txBody>
      </p:sp>
      <p:sp>
        <p:nvSpPr>
          <p:cNvPr id="12303" name="Text Box 1039"/>
          <p:cNvSpPr txBox="1">
            <a:spLocks noChangeArrowheads="1"/>
          </p:cNvSpPr>
          <p:nvPr/>
        </p:nvSpPr>
        <p:spPr bwMode="auto">
          <a:xfrm>
            <a:off x="611188" y="1916113"/>
            <a:ext cx="21494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r>
              <a:rPr lang="sv-SE" sz="2000" b="1">
                <a:solidFill>
                  <a:srgbClr val="FF0000"/>
                </a:solidFill>
                <a:cs typeface="Arial" pitchFamily="34" charset="0"/>
              </a:rPr>
              <a:t>Trade deflection</a:t>
            </a:r>
          </a:p>
        </p:txBody>
      </p:sp>
      <p:sp>
        <p:nvSpPr>
          <p:cNvPr id="12304" name="Line 1040"/>
          <p:cNvSpPr>
            <a:spLocks noChangeShapeType="1"/>
          </p:cNvSpPr>
          <p:nvPr/>
        </p:nvSpPr>
        <p:spPr bwMode="auto">
          <a:xfrm>
            <a:off x="1908175" y="2276475"/>
            <a:ext cx="719138" cy="504825"/>
          </a:xfrm>
          <a:prstGeom prst="line">
            <a:avLst/>
          </a:prstGeom>
          <a:noFill/>
          <a:ln w="9525">
            <a:solidFill>
              <a:schemeClr val="tx1"/>
            </a:solidFill>
            <a:prstDash val="dashDot"/>
            <a:round/>
            <a:headEnd/>
            <a:tailEnd type="triangle" w="med" len="med"/>
          </a:ln>
          <a:extLst>
            <a:ext uri="{909E8E84-426E-40dd-AFC4-6F175D3DCCD1}">
              <a14:hiddenFill xmlns:a14="http://schemas.microsoft.com/office/drawing/2010/main" xmlns="">
                <a:noFill/>
              </a14:hiddenFill>
            </a:ext>
          </a:extLst>
        </p:spPr>
        <p:txBody>
          <a:bodyPr/>
          <a:lstStyle/>
          <a:p>
            <a:endParaRPr lang="sv-SE"/>
          </a:p>
        </p:txBody>
      </p:sp>
      <p:sp>
        <p:nvSpPr>
          <p:cNvPr id="12305" name="Line 1041"/>
          <p:cNvSpPr>
            <a:spLocks noChangeShapeType="1"/>
          </p:cNvSpPr>
          <p:nvPr/>
        </p:nvSpPr>
        <p:spPr bwMode="auto">
          <a:xfrm flipV="1">
            <a:off x="1763713" y="2492375"/>
            <a:ext cx="2160587" cy="8651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sv-SE"/>
          </a:p>
        </p:txBody>
      </p:sp>
      <p:sp>
        <p:nvSpPr>
          <p:cNvPr id="12306" name="Rectangle 1042"/>
          <p:cNvSpPr>
            <a:spLocks noChangeArrowheads="1"/>
          </p:cNvSpPr>
          <p:nvPr/>
        </p:nvSpPr>
        <p:spPr bwMode="auto">
          <a:xfrm>
            <a:off x="1619250" y="2781300"/>
            <a:ext cx="11096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sv-SE" sz="1600">
                <a:cs typeface="Arial" pitchFamily="34" charset="0"/>
              </a:rPr>
              <a:t>Tariff=10</a:t>
            </a:r>
            <a:r>
              <a:rPr lang="sv-SE" sz="1200">
                <a:cs typeface="Arial" pitchFamily="34" charset="0"/>
              </a:rPr>
              <a:t>%</a:t>
            </a:r>
          </a:p>
        </p:txBody>
      </p:sp>
      <p:sp>
        <p:nvSpPr>
          <p:cNvPr id="12307" name="Rectangle 1043"/>
          <p:cNvSpPr>
            <a:spLocks noChangeArrowheads="1"/>
          </p:cNvSpPr>
          <p:nvPr/>
        </p:nvSpPr>
        <p:spPr bwMode="auto">
          <a:xfrm>
            <a:off x="2971800" y="3141663"/>
            <a:ext cx="10588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sv-SE" sz="1600">
                <a:cs typeface="Arial" pitchFamily="34" charset="0"/>
              </a:rPr>
              <a:t>Tariff=0</a:t>
            </a:r>
            <a:r>
              <a:rPr lang="sv-SE" sz="1200">
                <a:cs typeface="Arial" pitchFamily="34" charset="0"/>
              </a:rPr>
              <a:t>%</a:t>
            </a:r>
          </a:p>
        </p:txBody>
      </p:sp>
      <p:sp>
        <p:nvSpPr>
          <p:cNvPr id="12308" name="Rectangle 1044"/>
          <p:cNvSpPr>
            <a:spLocks noChangeArrowheads="1"/>
          </p:cNvSpPr>
          <p:nvPr/>
        </p:nvSpPr>
        <p:spPr bwMode="auto">
          <a:xfrm>
            <a:off x="4716463" y="4081463"/>
            <a:ext cx="11096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sv-SE" sz="1600">
                <a:cs typeface="Arial" pitchFamily="34" charset="0"/>
              </a:rPr>
              <a:t>Tariff=20</a:t>
            </a:r>
            <a:r>
              <a:rPr lang="sv-SE" sz="1200">
                <a:cs typeface="Arial" pitchFamily="34" charset="0"/>
              </a:rPr>
              <a:t>%</a:t>
            </a:r>
          </a:p>
        </p:txBody>
      </p:sp>
      <p:sp>
        <p:nvSpPr>
          <p:cNvPr id="12309" name="Rectangle 1045"/>
          <p:cNvSpPr>
            <a:spLocks noChangeArrowheads="1"/>
          </p:cNvSpPr>
          <p:nvPr/>
        </p:nvSpPr>
        <p:spPr bwMode="auto">
          <a:xfrm>
            <a:off x="1979613" y="4076700"/>
            <a:ext cx="11096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sv-SE" sz="1600">
                <a:cs typeface="Arial" pitchFamily="34" charset="0"/>
              </a:rPr>
              <a:t>Tariff=20</a:t>
            </a:r>
            <a:r>
              <a:rPr lang="sv-SE" sz="1200">
                <a:cs typeface="Arial"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p:txBody>
          <a:bodyPr>
            <a:normAutofit fontScale="90000"/>
          </a:bodyPr>
          <a:lstStyle/>
          <a:p>
            <a:r>
              <a:rPr lang="sv-SE" smtClean="0">
                <a:latin typeface="Arial" pitchFamily="34" charset="0"/>
                <a:ea typeface="ＭＳ Ｐゴシック" pitchFamily="34" charset="-128"/>
              </a:rPr>
              <a:t/>
            </a:r>
            <a:br>
              <a:rPr lang="sv-SE" smtClean="0">
                <a:latin typeface="Arial" pitchFamily="34" charset="0"/>
                <a:ea typeface="ＭＳ Ｐゴシック" pitchFamily="34" charset="-128"/>
              </a:rPr>
            </a:br>
            <a:endParaRPr lang="sv-SE" smtClean="0">
              <a:latin typeface="Arial" pitchFamily="34" charset="0"/>
              <a:ea typeface="ＭＳ Ｐゴシック" pitchFamily="34" charset="-128"/>
            </a:endParaRPr>
          </a:p>
        </p:txBody>
      </p:sp>
      <p:sp>
        <p:nvSpPr>
          <p:cNvPr id="13315" name="Platshållare för innehåll 2"/>
          <p:cNvSpPr>
            <a:spLocks noGrp="1"/>
          </p:cNvSpPr>
          <p:nvPr>
            <p:ph idx="1"/>
          </p:nvPr>
        </p:nvSpPr>
        <p:spPr/>
        <p:txBody>
          <a:bodyPr/>
          <a:lstStyle/>
          <a:p>
            <a:pPr>
              <a:buFont typeface="Arial" pitchFamily="34" charset="0"/>
              <a:buNone/>
            </a:pPr>
            <a:r>
              <a:rPr lang="en-GB" sz="2000" i="1" smtClean="0">
                <a:latin typeface="Arial" pitchFamily="34" charset="0"/>
                <a:ea typeface="ＭＳ Ｐゴシック" pitchFamily="34" charset="-128"/>
              </a:rPr>
              <a:t> </a:t>
            </a:r>
          </a:p>
          <a:p>
            <a:endParaRPr lang="sv-SE" sz="2000" smtClean="0">
              <a:latin typeface="Arial" pitchFamily="34" charset="0"/>
              <a:ea typeface="ＭＳ Ｐゴシック" pitchFamily="34" charset="-128"/>
            </a:endParaRPr>
          </a:p>
          <a:p>
            <a:pPr lvl="1">
              <a:buFont typeface="Arial" pitchFamily="34" charset="0"/>
              <a:buNone/>
            </a:pPr>
            <a:r>
              <a:rPr lang="sv-SE" sz="2400" smtClean="0">
                <a:latin typeface="Arial" pitchFamily="34" charset="0"/>
                <a:ea typeface="ＭＳ Ｐゴシック" pitchFamily="34" charset="-128"/>
              </a:rPr>
              <a:t>Two apparent problems…</a:t>
            </a:r>
          </a:p>
          <a:p>
            <a:pPr lvl="2">
              <a:buFontTx/>
              <a:buChar char="-"/>
            </a:pPr>
            <a:r>
              <a:rPr lang="en-GB" sz="2400" smtClean="0">
                <a:latin typeface="Arial" pitchFamily="34" charset="0"/>
                <a:ea typeface="ＭＳ Ｐゴシック" pitchFamily="34" charset="-128"/>
              </a:rPr>
              <a:t>”The spaghetti bowl” of overlapping FTAs</a:t>
            </a:r>
          </a:p>
          <a:p>
            <a:pPr lvl="2">
              <a:buFontTx/>
              <a:buChar char="-"/>
            </a:pPr>
            <a:r>
              <a:rPr lang="en-GB" sz="2400" smtClean="0">
                <a:latin typeface="Arial" pitchFamily="34" charset="0"/>
                <a:ea typeface="ＭＳ Ｐゴシック" pitchFamily="34" charset="-128"/>
              </a:rPr>
              <a:t>Restrictive rules of origin distort trade</a:t>
            </a:r>
          </a:p>
          <a:p>
            <a:endParaRPr lang="sv-SE" sz="2000" smtClean="0">
              <a:latin typeface="Arial" pitchFamily="34" charset="0"/>
              <a:ea typeface="ＭＳ Ｐゴシック" pitchFamily="34" charset="-128"/>
            </a:endParaRPr>
          </a:p>
        </p:txBody>
      </p:sp>
      <p:sp>
        <p:nvSpPr>
          <p:cNvPr id="13316" name="Rubrik 1"/>
          <p:cNvSpPr txBox="1">
            <a:spLocks/>
          </p:cNvSpPr>
          <p:nvPr/>
        </p:nvSpPr>
        <p:spPr bwMode="auto">
          <a:xfrm>
            <a:off x="514350" y="608013"/>
            <a:ext cx="8229600" cy="73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a:r>
              <a:rPr lang="sv-SE" sz="4000" b="1" dirty="0" err="1">
                <a:solidFill>
                  <a:schemeClr val="tx2"/>
                </a:solidFill>
              </a:rPr>
              <a:t>What</a:t>
            </a:r>
            <a:r>
              <a:rPr lang="sv-SE" sz="4000" b="1" dirty="0">
                <a:solidFill>
                  <a:schemeClr val="tx2"/>
                </a:solidFill>
              </a:rPr>
              <a:t> are the problems of </a:t>
            </a:r>
            <a:endParaRPr lang="sv-SE" sz="4000" b="1" dirty="0" smtClean="0">
              <a:solidFill>
                <a:schemeClr val="tx2"/>
              </a:solidFill>
            </a:endParaRPr>
          </a:p>
          <a:p>
            <a:pPr algn="ctr"/>
            <a:r>
              <a:rPr lang="sv-SE" sz="4000" b="1" dirty="0" err="1" smtClean="0">
                <a:solidFill>
                  <a:schemeClr val="tx2"/>
                </a:solidFill>
              </a:rPr>
              <a:t>rules</a:t>
            </a:r>
            <a:r>
              <a:rPr lang="sv-SE" sz="4000" b="1" dirty="0" smtClean="0">
                <a:solidFill>
                  <a:schemeClr val="tx2"/>
                </a:solidFill>
              </a:rPr>
              <a:t> </a:t>
            </a:r>
            <a:r>
              <a:rPr lang="sv-SE" sz="4000" b="1" dirty="0">
                <a:solidFill>
                  <a:schemeClr val="tx2"/>
                </a:solidFill>
              </a:rPr>
              <a:t>of </a:t>
            </a:r>
            <a:r>
              <a:rPr lang="sv-SE" sz="4000" b="1" dirty="0" err="1">
                <a:solidFill>
                  <a:schemeClr val="tx2"/>
                </a:solidFill>
              </a:rPr>
              <a:t>origin</a:t>
            </a:r>
            <a:r>
              <a:rPr lang="sv-SE" sz="4000" b="1" dirty="0">
                <a:solidFill>
                  <a:schemeClr val="tx2"/>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title"/>
          </p:nvPr>
        </p:nvSpPr>
        <p:spPr>
          <a:xfrm>
            <a:off x="457200" y="722313"/>
            <a:ext cx="8229600" cy="620712"/>
          </a:xfrm>
        </p:spPr>
        <p:txBody>
          <a:bodyPr>
            <a:normAutofit fontScale="90000"/>
          </a:bodyPr>
          <a:lstStyle/>
          <a:p>
            <a:r>
              <a:rPr lang="sv-SE" dirty="0" smtClean="0">
                <a:latin typeface="Arial" pitchFamily="34" charset="0"/>
                <a:ea typeface="ＭＳ Ｐゴシック" pitchFamily="34" charset="-128"/>
              </a:rPr>
              <a:t>The </a:t>
            </a:r>
            <a:r>
              <a:rPr lang="sv-SE" dirty="0" err="1" smtClean="0">
                <a:latin typeface="Arial" pitchFamily="34" charset="0"/>
                <a:ea typeface="ＭＳ Ｐゴシック" pitchFamily="34" charset="-128"/>
              </a:rPr>
              <a:t>number</a:t>
            </a:r>
            <a:r>
              <a:rPr lang="sv-SE" dirty="0" smtClean="0">
                <a:latin typeface="Arial" pitchFamily="34" charset="0"/>
                <a:ea typeface="ＭＳ Ｐゴシック" pitchFamily="34" charset="-128"/>
              </a:rPr>
              <a:t> of </a:t>
            </a:r>
            <a:r>
              <a:rPr lang="sv-SE" dirty="0" err="1" smtClean="0">
                <a:latin typeface="Arial" pitchFamily="34" charset="0"/>
                <a:ea typeface="ＭＳ Ｐゴシック" pitchFamily="34" charset="-128"/>
              </a:rPr>
              <a:t>trade</a:t>
            </a:r>
            <a:r>
              <a:rPr lang="sv-SE" dirty="0" smtClean="0">
                <a:latin typeface="Arial" pitchFamily="34" charset="0"/>
                <a:ea typeface="ＭＳ Ｐゴシック" pitchFamily="34" charset="-128"/>
              </a:rPr>
              <a:t> </a:t>
            </a:r>
            <a:br>
              <a:rPr lang="sv-SE" dirty="0" smtClean="0">
                <a:latin typeface="Arial" pitchFamily="34" charset="0"/>
                <a:ea typeface="ＭＳ Ｐゴシック" pitchFamily="34" charset="-128"/>
              </a:rPr>
            </a:br>
            <a:r>
              <a:rPr lang="sv-SE" dirty="0" err="1" smtClean="0">
                <a:latin typeface="Arial" pitchFamily="34" charset="0"/>
                <a:ea typeface="ＭＳ Ｐゴシック" pitchFamily="34" charset="-128"/>
              </a:rPr>
              <a:t>agreements</a:t>
            </a:r>
            <a:r>
              <a:rPr lang="sv-SE" dirty="0" smtClean="0">
                <a:latin typeface="Arial" pitchFamily="34" charset="0"/>
                <a:ea typeface="ＭＳ Ｐゴシック" pitchFamily="34" charset="-128"/>
              </a:rPr>
              <a:t> has </a:t>
            </a:r>
            <a:r>
              <a:rPr lang="sv-SE" dirty="0" err="1" smtClean="0">
                <a:latin typeface="Arial" pitchFamily="34" charset="0"/>
                <a:ea typeface="ＭＳ Ｐゴシック" pitchFamily="34" charset="-128"/>
              </a:rPr>
              <a:t>increased</a:t>
            </a:r>
            <a:r>
              <a:rPr lang="sv-SE" dirty="0" smtClean="0">
                <a:latin typeface="Arial" pitchFamily="34" charset="0"/>
                <a:ea typeface="ＭＳ Ｐゴシック" pitchFamily="34" charset="-128"/>
              </a:rPr>
              <a:t> </a:t>
            </a:r>
            <a:r>
              <a:rPr lang="sv-SE" dirty="0" err="1" smtClean="0">
                <a:latin typeface="Arial" pitchFamily="34" charset="0"/>
                <a:ea typeface="ＭＳ Ｐゴシック" pitchFamily="34" charset="-128"/>
              </a:rPr>
              <a:t>rapidly</a:t>
            </a:r>
            <a:r>
              <a:rPr lang="sv-SE" dirty="0" smtClean="0">
                <a:latin typeface="Arial" pitchFamily="34" charset="0"/>
                <a:ea typeface="ＭＳ Ｐゴシック" pitchFamily="34" charset="-128"/>
              </a:rPr>
              <a:t> </a:t>
            </a:r>
          </a:p>
        </p:txBody>
      </p:sp>
      <p:sp>
        <p:nvSpPr>
          <p:cNvPr id="14339" name="Platshållare för innehåll 1"/>
          <p:cNvSpPr>
            <a:spLocks noGrp="1"/>
          </p:cNvSpPr>
          <p:nvPr>
            <p:ph idx="1"/>
          </p:nvPr>
        </p:nvSpPr>
        <p:spPr/>
        <p:txBody>
          <a:bodyPr/>
          <a:lstStyle/>
          <a:p>
            <a:endParaRPr lang="sv-SE" smtClean="0">
              <a:latin typeface="Arial" pitchFamily="34" charset="0"/>
              <a:ea typeface="ＭＳ Ｐゴシック" pitchFamily="34" charset="-128"/>
            </a:endParaRPr>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850" y="1600200"/>
            <a:ext cx="7994650" cy="4514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Subtitle 2"/>
          <p:cNvSpPr>
            <a:spLocks noGrp="1"/>
          </p:cNvSpPr>
          <p:nvPr>
            <p:ph type="subTitle" idx="1"/>
          </p:nvPr>
        </p:nvSpPr>
        <p:spPr>
          <a:xfrm>
            <a:off x="390525" y="5084763"/>
            <a:ext cx="8353425" cy="771525"/>
          </a:xfrm>
        </p:spPr>
        <p:txBody>
          <a:bodyPr anchor="ctr">
            <a:normAutofit fontScale="92500" lnSpcReduction="10000"/>
          </a:bodyPr>
          <a:lstStyle/>
          <a:p>
            <a:pPr eaLnBrk="1" hangingPunct="1"/>
            <a:r>
              <a:rPr lang="en-GB" sz="2400" b="1" smtClean="0">
                <a:solidFill>
                  <a:schemeClr val="tx1"/>
                </a:solidFill>
              </a:rPr>
              <a:t>Demos Group</a:t>
            </a:r>
          </a:p>
          <a:p>
            <a:pPr eaLnBrk="1" hangingPunct="1"/>
            <a:r>
              <a:rPr lang="en-GB" sz="2400" b="1" smtClean="0">
                <a:solidFill>
                  <a:schemeClr val="tx1"/>
                </a:solidFill>
              </a:rPr>
              <a:t>Brussels, BE</a:t>
            </a:r>
          </a:p>
        </p:txBody>
      </p:sp>
      <p:pic>
        <p:nvPicPr>
          <p:cNvPr id="2" name="Picture 1"/>
          <p:cNvPicPr>
            <a:picLocks noChangeAspect="1"/>
          </p:cNvPicPr>
          <p:nvPr/>
        </p:nvPicPr>
        <p:blipFill rotWithShape="1">
          <a:blip r:embed="rId3" cstate="print"/>
          <a:srcRect t="21662"/>
          <a:stretch/>
        </p:blipFill>
        <p:spPr>
          <a:xfrm>
            <a:off x="20638" y="1514475"/>
            <a:ext cx="6351587" cy="3313113"/>
          </a:xfrm>
          <a:prstGeom prst="rect">
            <a:avLst/>
          </a:prstGeom>
          <a:ln>
            <a:noFill/>
          </a:ln>
          <a:effectLst>
            <a:outerShdw blurRad="190500" algn="tl" rotWithShape="0">
              <a:srgbClr val="000000">
                <a:alpha val="70000"/>
              </a:srgbClr>
            </a:outerShdw>
          </a:effectLst>
        </p:spPr>
      </p:pic>
      <p:sp>
        <p:nvSpPr>
          <p:cNvPr id="15363" name="Subtitle 2"/>
          <p:cNvSpPr txBox="1">
            <a:spLocks/>
          </p:cNvSpPr>
          <p:nvPr/>
        </p:nvSpPr>
        <p:spPr bwMode="auto">
          <a:xfrm>
            <a:off x="6610350" y="2874963"/>
            <a:ext cx="2414588" cy="769937"/>
          </a:xfrm>
          <a:prstGeom prst="rect">
            <a:avLst/>
          </a:prstGeom>
          <a:noFill/>
          <a:ln w="9525">
            <a:noFill/>
            <a:miter lim="800000"/>
            <a:headEnd/>
            <a:tailEnd/>
          </a:ln>
        </p:spPr>
        <p:txBody>
          <a:bodyPr anchor="ctr"/>
          <a:lstStyle/>
          <a:p>
            <a:pPr algn="ctr">
              <a:spcBef>
                <a:spcPct val="20000"/>
              </a:spcBef>
              <a:buFont typeface="Arial" charset="0"/>
              <a:buNone/>
            </a:pPr>
            <a:r>
              <a:rPr lang="en-GB" sz="3200" b="1">
                <a:latin typeface="Calibri" pitchFamily="34" charset="0"/>
              </a:rPr>
              <a:t>ORIGIN</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öger 4"/>
          <p:cNvSpPr/>
          <p:nvPr/>
        </p:nvSpPr>
        <p:spPr>
          <a:xfrm>
            <a:off x="400050" y="2057400"/>
            <a:ext cx="2000250" cy="9334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15363" name="Platshållare för innehåll 1"/>
          <p:cNvSpPr>
            <a:spLocks noGrp="1"/>
          </p:cNvSpPr>
          <p:nvPr>
            <p:ph idx="1"/>
          </p:nvPr>
        </p:nvSpPr>
        <p:spPr/>
        <p:txBody>
          <a:bodyPr/>
          <a:lstStyle/>
          <a:p>
            <a:endParaRPr lang="sv-SE" smtClean="0">
              <a:latin typeface="Arial" pitchFamily="34" charset="0"/>
              <a:ea typeface="ＭＳ Ｐゴシック" pitchFamily="34" charset="-128"/>
            </a:endParaRPr>
          </a:p>
        </p:txBody>
      </p:sp>
      <p:pic>
        <p:nvPicPr>
          <p:cNvPr id="15364" name="Picture 5" descr="http://www.cairn.info/loadimg.php?FILE=ECOI/ECOI_109/ECOI_109_0009/fullECOI_idPAS_D_ISBN_pu2007-01s_sa02_art02_img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7788" y="1066800"/>
            <a:ext cx="5516562" cy="460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p:txBody>
          <a:bodyPr/>
          <a:lstStyle/>
          <a:p>
            <a:endParaRPr lang="sv-SE" smtClean="0">
              <a:latin typeface="Arial" pitchFamily="34" charset="0"/>
              <a:ea typeface="ＭＳ Ｐゴシック" pitchFamily="34" charset="-128"/>
            </a:endParaRPr>
          </a:p>
        </p:txBody>
      </p:sp>
      <p:sp>
        <p:nvSpPr>
          <p:cNvPr id="16387" name="Platshållare för innehåll 2"/>
          <p:cNvSpPr>
            <a:spLocks noGrp="1"/>
          </p:cNvSpPr>
          <p:nvPr>
            <p:ph idx="1"/>
          </p:nvPr>
        </p:nvSpPr>
        <p:spPr/>
        <p:txBody>
          <a:bodyPr/>
          <a:lstStyle/>
          <a:p>
            <a:endParaRPr lang="sv-SE" smtClean="0">
              <a:latin typeface="Arial" pitchFamily="34" charset="0"/>
              <a:ea typeface="ＭＳ Ｐゴシック" pitchFamily="34" charset="-128"/>
            </a:endParaRPr>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052736"/>
            <a:ext cx="8136904"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p:txBody>
          <a:bodyPr>
            <a:normAutofit fontScale="90000"/>
          </a:bodyPr>
          <a:lstStyle/>
          <a:p>
            <a:r>
              <a:rPr lang="sv-SE" dirty="0" err="1" smtClean="0">
                <a:latin typeface="Arial" pitchFamily="34" charset="0"/>
                <a:ea typeface="ＭＳ Ｐゴシック" pitchFamily="34" charset="-128"/>
              </a:rPr>
              <a:t>How</a:t>
            </a:r>
            <a:r>
              <a:rPr lang="sv-SE" dirty="0" smtClean="0">
                <a:latin typeface="Arial" pitchFamily="34" charset="0"/>
                <a:ea typeface="ＭＳ Ｐゴシック" pitchFamily="34" charset="-128"/>
              </a:rPr>
              <a:t> </a:t>
            </a:r>
            <a:r>
              <a:rPr lang="sv-SE" dirty="0" err="1" smtClean="0">
                <a:latin typeface="Arial" pitchFamily="34" charset="0"/>
                <a:ea typeface="ＭＳ Ｐゴシック" pitchFamily="34" charset="-128"/>
              </a:rPr>
              <a:t>can</a:t>
            </a:r>
            <a:r>
              <a:rPr lang="sv-SE" dirty="0" smtClean="0">
                <a:latin typeface="Arial" pitchFamily="34" charset="0"/>
                <a:ea typeface="ＭＳ Ｐゴシック" pitchFamily="34" charset="-128"/>
              </a:rPr>
              <a:t> </a:t>
            </a:r>
            <a:r>
              <a:rPr lang="sv-SE" dirty="0" err="1" smtClean="0">
                <a:latin typeface="Arial" pitchFamily="34" charset="0"/>
                <a:ea typeface="ＭＳ Ｐゴシック" pitchFamily="34" charset="-128"/>
              </a:rPr>
              <a:t>RoO</a:t>
            </a:r>
            <a:r>
              <a:rPr lang="sv-SE" dirty="0" smtClean="0">
                <a:latin typeface="Arial" pitchFamily="34" charset="0"/>
                <a:ea typeface="ＭＳ Ｐゴシック" pitchFamily="34" charset="-128"/>
              </a:rPr>
              <a:t> </a:t>
            </a:r>
            <a:br>
              <a:rPr lang="sv-SE" dirty="0" smtClean="0">
                <a:latin typeface="Arial" pitchFamily="34" charset="0"/>
                <a:ea typeface="ＭＳ Ｐゴシック" pitchFamily="34" charset="-128"/>
              </a:rPr>
            </a:br>
            <a:r>
              <a:rPr lang="sv-SE" dirty="0" err="1" smtClean="0">
                <a:latin typeface="Arial" pitchFamily="34" charset="0"/>
                <a:ea typeface="ＭＳ Ｐゴシック" pitchFamily="34" charset="-128"/>
              </a:rPr>
              <a:t>distort</a:t>
            </a:r>
            <a:r>
              <a:rPr lang="sv-SE" dirty="0" smtClean="0">
                <a:latin typeface="Arial" pitchFamily="34" charset="0"/>
                <a:ea typeface="ＭＳ Ｐゴシック" pitchFamily="34" charset="-128"/>
              </a:rPr>
              <a:t> </a:t>
            </a:r>
            <a:r>
              <a:rPr lang="sv-SE" dirty="0" err="1" smtClean="0">
                <a:latin typeface="Arial" pitchFamily="34" charset="0"/>
                <a:ea typeface="ＭＳ Ｐゴシック" pitchFamily="34" charset="-128"/>
              </a:rPr>
              <a:t>trade</a:t>
            </a:r>
            <a:r>
              <a:rPr lang="sv-SE" dirty="0" smtClean="0">
                <a:latin typeface="Arial" pitchFamily="34" charset="0"/>
                <a:ea typeface="ＭＳ Ｐゴシック" pitchFamily="34" charset="-128"/>
              </a:rPr>
              <a:t>?</a:t>
            </a:r>
          </a:p>
        </p:txBody>
      </p:sp>
      <p:sp>
        <p:nvSpPr>
          <p:cNvPr id="17411" name="Platshållare för innehåll 2"/>
          <p:cNvSpPr>
            <a:spLocks noGrp="1"/>
          </p:cNvSpPr>
          <p:nvPr>
            <p:ph idx="1"/>
          </p:nvPr>
        </p:nvSpPr>
        <p:spPr>
          <a:xfrm>
            <a:off x="457200" y="1066800"/>
            <a:ext cx="8229600" cy="5410200"/>
          </a:xfrm>
        </p:spPr>
        <p:txBody>
          <a:bodyPr>
            <a:normAutofit lnSpcReduction="10000"/>
          </a:bodyPr>
          <a:lstStyle/>
          <a:p>
            <a:pPr marL="342900" indent="-342900"/>
            <a:endParaRPr lang="sv-SE" sz="2000" dirty="0" smtClean="0">
              <a:latin typeface="Arial" pitchFamily="34" charset="0"/>
              <a:ea typeface="ＭＳ Ｐゴシック" pitchFamily="34" charset="-128"/>
            </a:endParaRPr>
          </a:p>
          <a:p>
            <a:pPr marL="342900" indent="-342900"/>
            <a:r>
              <a:rPr lang="sv-SE" sz="2000" dirty="0" err="1" smtClean="0">
                <a:latin typeface="Arial" pitchFamily="34" charset="0"/>
                <a:ea typeface="ＭＳ Ｐゴシック" pitchFamily="34" charset="-128"/>
              </a:rPr>
              <a:t>Sourcing</a:t>
            </a:r>
            <a:r>
              <a:rPr lang="sv-SE" sz="2000" dirty="0" smtClean="0">
                <a:latin typeface="Arial" pitchFamily="34" charset="0"/>
                <a:ea typeface="ＭＳ Ｐゴシック" pitchFamily="34" charset="-128"/>
              </a:rPr>
              <a:t> from </a:t>
            </a:r>
            <a:r>
              <a:rPr lang="sv-SE" sz="2000" dirty="0" err="1" smtClean="0">
                <a:latin typeface="Arial" pitchFamily="34" charset="0"/>
                <a:ea typeface="ＭＳ Ｐゴシック" pitchFamily="34" charset="-128"/>
              </a:rPr>
              <a:t>third</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countries</a:t>
            </a:r>
            <a:r>
              <a:rPr lang="sv-SE" sz="2000" dirty="0" smtClean="0">
                <a:latin typeface="Arial" pitchFamily="34" charset="0"/>
                <a:ea typeface="ＭＳ Ｐゴシック" pitchFamily="34" charset="-128"/>
              </a:rPr>
              <a:t> fundamental in a </a:t>
            </a:r>
            <a:r>
              <a:rPr lang="sv-SE" sz="2000" dirty="0" err="1" smtClean="0">
                <a:latin typeface="Arial" pitchFamily="34" charset="0"/>
                <a:ea typeface="ＭＳ Ｐゴシック" pitchFamily="34" charset="-128"/>
              </a:rPr>
              <a:t>fragmented</a:t>
            </a:r>
            <a:r>
              <a:rPr lang="sv-SE" sz="2000" dirty="0" smtClean="0">
                <a:latin typeface="Arial" pitchFamily="34" charset="0"/>
                <a:ea typeface="ＭＳ Ｐゴシック" pitchFamily="34" charset="-128"/>
              </a:rPr>
              <a:t> world </a:t>
            </a:r>
            <a:r>
              <a:rPr lang="sv-SE" sz="2000" dirty="0" err="1" smtClean="0">
                <a:latin typeface="Arial" pitchFamily="34" charset="0"/>
                <a:ea typeface="ＭＳ Ｐゴシック" pitchFamily="34" charset="-128"/>
              </a:rPr>
              <a:t>economy</a:t>
            </a:r>
            <a:endParaRPr lang="sv-SE" sz="2000" dirty="0" smtClean="0">
              <a:latin typeface="Arial" pitchFamily="34" charset="0"/>
              <a:ea typeface="ＭＳ Ｐゴシック" pitchFamily="34" charset="-128"/>
            </a:endParaRPr>
          </a:p>
          <a:p>
            <a:pPr marL="342900" indent="-342900"/>
            <a:endParaRPr lang="sv-SE" sz="2000" b="1" dirty="0" smtClean="0">
              <a:latin typeface="Arial" pitchFamily="34" charset="0"/>
              <a:ea typeface="ＭＳ Ｐゴシック" pitchFamily="34" charset="-128"/>
            </a:endParaRPr>
          </a:p>
          <a:p>
            <a:pPr marL="342900" indent="-342900"/>
            <a:r>
              <a:rPr lang="sv-SE" sz="2000" dirty="0" smtClean="0">
                <a:latin typeface="Arial" pitchFamily="34" charset="0"/>
                <a:ea typeface="ＭＳ Ｐゴシック" pitchFamily="34" charset="-128"/>
              </a:rPr>
              <a:t>Look at the </a:t>
            </a:r>
            <a:r>
              <a:rPr lang="sv-SE" sz="2000" dirty="0" err="1" smtClean="0">
                <a:latin typeface="Arial" pitchFamily="34" charset="0"/>
                <a:ea typeface="ＭＳ Ｐゴシック" pitchFamily="34" charset="-128"/>
              </a:rPr>
              <a:t>economics</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RoO</a:t>
            </a:r>
            <a:r>
              <a:rPr lang="sv-SE" sz="2000" dirty="0" smtClean="0">
                <a:latin typeface="Arial" pitchFamily="34" charset="0"/>
                <a:ea typeface="ＭＳ Ｐゴシック" pitchFamily="34" charset="-128"/>
              </a:rPr>
              <a:t> are </a:t>
            </a:r>
            <a:r>
              <a:rPr lang="sv-SE" sz="2000" dirty="0" err="1" smtClean="0">
                <a:latin typeface="Arial" pitchFamily="34" charset="0"/>
                <a:ea typeface="ＭＳ Ｐゴシック" pitchFamily="34" charset="-128"/>
              </a:rPr>
              <a:t>seen</a:t>
            </a:r>
            <a:r>
              <a:rPr lang="sv-SE" sz="2000" dirty="0" smtClean="0">
                <a:latin typeface="Arial" pitchFamily="34" charset="0"/>
                <a:ea typeface="ＭＳ Ｐゴシック" pitchFamily="34" charset="-128"/>
              </a:rPr>
              <a:t> by exporters as a </a:t>
            </a:r>
            <a:r>
              <a:rPr lang="sv-SE" sz="2000" dirty="0" err="1" smtClean="0">
                <a:latin typeface="Arial" pitchFamily="34" charset="0"/>
                <a:ea typeface="ＭＳ Ｐゴシック" pitchFamily="34" charset="-128"/>
              </a:rPr>
              <a:t>cost</a:t>
            </a:r>
            <a:endParaRPr lang="sv-SE" sz="2000" dirty="0" smtClean="0">
              <a:latin typeface="Arial" pitchFamily="34" charset="0"/>
              <a:ea typeface="ＭＳ Ｐゴシック" pitchFamily="34" charset="-128"/>
            </a:endParaRPr>
          </a:p>
          <a:p>
            <a:pPr marL="1060450" lvl="2" indent="-342900"/>
            <a:r>
              <a:rPr lang="sv-SE" sz="2000" dirty="0" err="1" smtClean="0">
                <a:latin typeface="Arial" pitchFamily="34" charset="0"/>
                <a:ea typeface="ＭＳ Ｐゴシック" pitchFamily="34" charset="-128"/>
              </a:rPr>
              <a:t>Production-related</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costs</a:t>
            </a:r>
            <a:endParaRPr lang="sv-SE" sz="2000" dirty="0" smtClean="0">
              <a:latin typeface="Arial" pitchFamily="34" charset="0"/>
              <a:ea typeface="ＭＳ Ｐゴシック" pitchFamily="34" charset="-128"/>
            </a:endParaRPr>
          </a:p>
          <a:p>
            <a:pPr marL="1060450" lvl="2" indent="-342900"/>
            <a:r>
              <a:rPr lang="sv-SE" sz="2000" dirty="0" smtClean="0">
                <a:latin typeface="Arial" pitchFamily="34" charset="0"/>
                <a:ea typeface="ＭＳ Ｐゴシック" pitchFamily="34" charset="-128"/>
              </a:rPr>
              <a:t>Administrative </a:t>
            </a:r>
            <a:r>
              <a:rPr lang="sv-SE" sz="2000" dirty="0" err="1" smtClean="0">
                <a:latin typeface="Arial" pitchFamily="34" charset="0"/>
                <a:ea typeface="ＭＳ Ｐゴシック" pitchFamily="34" charset="-128"/>
              </a:rPr>
              <a:t>costs</a:t>
            </a:r>
            <a:endParaRPr lang="sv-SE" sz="2000" dirty="0" smtClean="0">
              <a:latin typeface="Arial" pitchFamily="34" charset="0"/>
              <a:ea typeface="ＭＳ Ｐゴシック" pitchFamily="34" charset="-128"/>
            </a:endParaRPr>
          </a:p>
          <a:p>
            <a:pPr lvl="3">
              <a:buFont typeface="Arial" pitchFamily="34" charset="0"/>
              <a:buNone/>
            </a:pPr>
            <a:endParaRPr lang="sv-SE" sz="2000" dirty="0" smtClean="0">
              <a:latin typeface="Arial" pitchFamily="34" charset="0"/>
              <a:ea typeface="ＭＳ Ｐゴシック" pitchFamily="34" charset="-128"/>
              <a:sym typeface="Wingdings" pitchFamily="2" charset="2"/>
            </a:endParaRPr>
          </a:p>
          <a:p>
            <a:pPr lvl="3">
              <a:buFont typeface="Arial" pitchFamily="34" charset="0"/>
              <a:buNone/>
            </a:pP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rPr>
              <a:t>These</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costs</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have</a:t>
            </a:r>
            <a:r>
              <a:rPr lang="sv-SE" sz="2000" dirty="0" smtClean="0">
                <a:latin typeface="Arial" pitchFamily="34" charset="0"/>
                <a:ea typeface="ＭＳ Ｐゴシック" pitchFamily="34" charset="-128"/>
              </a:rPr>
              <a:t> to be </a:t>
            </a:r>
            <a:r>
              <a:rPr lang="sv-SE" sz="2000" dirty="0" err="1" smtClean="0">
                <a:latin typeface="Arial" pitchFamily="34" charset="0"/>
                <a:ea typeface="ＭＳ Ｐゴシック" pitchFamily="34" charset="-128"/>
              </a:rPr>
              <a:t>balanced</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against</a:t>
            </a:r>
            <a:r>
              <a:rPr lang="sv-SE" sz="2000" dirty="0" smtClean="0">
                <a:latin typeface="Arial" pitchFamily="34" charset="0"/>
                <a:ea typeface="ＭＳ Ｐゴシック" pitchFamily="34" charset="-128"/>
              </a:rPr>
              <a:t>  the </a:t>
            </a:r>
            <a:r>
              <a:rPr lang="sv-SE" sz="2000" dirty="0" err="1" smtClean="0">
                <a:latin typeface="Arial" pitchFamily="34" charset="0"/>
                <a:ea typeface="ＭＳ Ｐゴシック" pitchFamily="34" charset="-128"/>
              </a:rPr>
              <a:t>benefit</a:t>
            </a:r>
            <a:r>
              <a:rPr lang="sv-SE" sz="2000" dirty="0" smtClean="0">
                <a:latin typeface="Arial" pitchFamily="34" charset="0"/>
                <a:ea typeface="ＭＳ Ｐゴシック" pitchFamily="34" charset="-128"/>
              </a:rPr>
              <a:t> of </a:t>
            </a:r>
            <a:r>
              <a:rPr lang="sv-SE" sz="2000" dirty="0" err="1" smtClean="0">
                <a:latin typeface="Arial" pitchFamily="34" charset="0"/>
                <a:ea typeface="ＭＳ Ｐゴシック" pitchFamily="34" charset="-128"/>
              </a:rPr>
              <a:t>fulfilling</a:t>
            </a:r>
            <a:r>
              <a:rPr lang="sv-SE" sz="2000" dirty="0" smtClean="0">
                <a:latin typeface="Arial" pitchFamily="34" charset="0"/>
                <a:ea typeface="ＭＳ Ｐゴシック" pitchFamily="34" charset="-128"/>
              </a:rPr>
              <a:t> the </a:t>
            </a:r>
            <a:r>
              <a:rPr lang="sv-SE" sz="2000" dirty="0" err="1" smtClean="0">
                <a:latin typeface="Arial" pitchFamily="34" charset="0"/>
                <a:ea typeface="ＭＳ Ｐゴシック" pitchFamily="34" charset="-128"/>
              </a:rPr>
              <a:t>RoO</a:t>
            </a:r>
            <a:r>
              <a:rPr lang="sv-SE" sz="2000" dirty="0" smtClean="0">
                <a:latin typeface="Arial" pitchFamily="34" charset="0"/>
                <a:ea typeface="ＭＳ Ｐゴシック" pitchFamily="34" charset="-128"/>
              </a:rPr>
              <a:t> – </a:t>
            </a:r>
            <a:r>
              <a:rPr lang="sv-SE" sz="2000" dirty="0" err="1" smtClean="0">
                <a:latin typeface="Arial" pitchFamily="34" charset="0"/>
                <a:ea typeface="ＭＳ Ｐゴシック" pitchFamily="34" charset="-128"/>
              </a:rPr>
              <a:t>which</a:t>
            </a:r>
            <a:r>
              <a:rPr lang="sv-SE" sz="2000" dirty="0" smtClean="0">
                <a:latin typeface="Arial" pitchFamily="34" charset="0"/>
                <a:ea typeface="ＭＳ Ｐゴシック" pitchFamily="34" charset="-128"/>
              </a:rPr>
              <a:t> is tariff </a:t>
            </a:r>
            <a:r>
              <a:rPr lang="sv-SE" sz="2000" dirty="0" err="1" smtClean="0">
                <a:latin typeface="Arial" pitchFamily="34" charset="0"/>
                <a:ea typeface="ＭＳ Ｐゴシック" pitchFamily="34" charset="-128"/>
              </a:rPr>
              <a:t>preference</a:t>
            </a:r>
            <a:endParaRPr lang="sv-SE" sz="2000" dirty="0" smtClean="0">
              <a:latin typeface="Arial" pitchFamily="34" charset="0"/>
              <a:ea typeface="ＭＳ Ｐゴシック" pitchFamily="34" charset="-128"/>
            </a:endParaRPr>
          </a:p>
          <a:p>
            <a:pPr lvl="3">
              <a:buFont typeface="Arial" pitchFamily="34" charset="0"/>
              <a:buNone/>
            </a:pPr>
            <a:endParaRPr lang="sv-SE" sz="2000" dirty="0" smtClean="0">
              <a:latin typeface="Arial" pitchFamily="34" charset="0"/>
              <a:ea typeface="ＭＳ Ｐゴシック" pitchFamily="34" charset="-128"/>
              <a:sym typeface="Wingdings" pitchFamily="2" charset="2"/>
            </a:endParaRPr>
          </a:p>
          <a:p>
            <a:pPr lvl="3">
              <a:buFont typeface="Arial" pitchFamily="34" charset="0"/>
              <a:buNone/>
            </a:pPr>
            <a:r>
              <a:rPr lang="sv-SE" sz="2000" dirty="0" err="1" smtClean="0">
                <a:latin typeface="Arial" pitchFamily="34" charset="0"/>
                <a:ea typeface="ＭＳ Ｐゴシック" pitchFamily="34" charset="-128"/>
                <a:sym typeface="Wingdings" pitchFamily="2" charset="2"/>
              </a:rPr>
              <a:t>Strict</a:t>
            </a: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sym typeface="Wingdings" pitchFamily="2" charset="2"/>
              </a:rPr>
              <a:t>RoO</a:t>
            </a: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sym typeface="Wingdings" pitchFamily="2" charset="2"/>
              </a:rPr>
              <a:t>often</a:t>
            </a: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sym typeface="Wingdings" pitchFamily="2" charset="2"/>
              </a:rPr>
              <a:t>leads</a:t>
            </a:r>
            <a:r>
              <a:rPr lang="sv-SE" sz="2000" dirty="0" smtClean="0">
                <a:latin typeface="Arial" pitchFamily="34" charset="0"/>
                <a:ea typeface="ＭＳ Ｐゴシック" pitchFamily="34" charset="-128"/>
                <a:sym typeface="Wingdings" pitchFamily="2" charset="2"/>
              </a:rPr>
              <a:t> to </a:t>
            </a:r>
            <a:r>
              <a:rPr lang="sv-SE" sz="2000" dirty="0" err="1" smtClean="0">
                <a:latin typeface="Arial" pitchFamily="34" charset="0"/>
                <a:ea typeface="ＭＳ Ｐゴシック" pitchFamily="34" charset="-128"/>
                <a:sym typeface="Wingdings" pitchFamily="2" charset="2"/>
              </a:rPr>
              <a:t>lower</a:t>
            </a: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sym typeface="Wingdings" pitchFamily="2" charset="2"/>
              </a:rPr>
              <a:t>utilization</a:t>
            </a:r>
            <a:r>
              <a:rPr lang="sv-SE" sz="2000" dirty="0" smtClean="0">
                <a:latin typeface="Arial" pitchFamily="34" charset="0"/>
                <a:ea typeface="ＭＳ Ｐゴシック" pitchFamily="34" charset="-128"/>
                <a:sym typeface="Wingdings" pitchFamily="2" charset="2"/>
              </a:rPr>
              <a:t> of </a:t>
            </a:r>
            <a:r>
              <a:rPr lang="sv-SE" sz="2000" dirty="0" err="1" smtClean="0">
                <a:latin typeface="Arial" pitchFamily="34" charset="0"/>
                <a:ea typeface="ＭＳ Ｐゴシック" pitchFamily="34" charset="-128"/>
                <a:sym typeface="Wingdings" pitchFamily="2" charset="2"/>
              </a:rPr>
              <a:t>trade</a:t>
            </a: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sym typeface="Wingdings" pitchFamily="2" charset="2"/>
              </a:rPr>
              <a:t>preferences</a:t>
            </a:r>
            <a:endParaRPr lang="sv-SE" sz="2000" dirty="0" smtClean="0">
              <a:latin typeface="Arial" pitchFamily="34" charset="0"/>
              <a:ea typeface="ＭＳ Ｐゴシック" pitchFamily="34" charset="-128"/>
              <a:sym typeface="Wingdings" pitchFamily="2" charset="2"/>
            </a:endParaRPr>
          </a:p>
          <a:p>
            <a:pPr lvl="3">
              <a:buFont typeface="Arial" pitchFamily="34" charset="0"/>
              <a:buNone/>
            </a:pPr>
            <a:endParaRPr lang="sv-SE" sz="2000" dirty="0" smtClean="0">
              <a:latin typeface="Arial" pitchFamily="34" charset="0"/>
              <a:ea typeface="ＭＳ Ｐゴシック" pitchFamily="34" charset="-128"/>
              <a:sym typeface="Wingdings" pitchFamily="2" charset="2"/>
            </a:endParaRPr>
          </a:p>
          <a:p>
            <a:pPr lvl="3">
              <a:buFont typeface="Arial" pitchFamily="34" charset="0"/>
              <a:buNone/>
            </a:pPr>
            <a:r>
              <a:rPr lang="sv-SE" sz="2000" dirty="0" smtClean="0">
                <a:latin typeface="Arial" pitchFamily="34" charset="0"/>
                <a:ea typeface="ＭＳ Ｐゴシック" pitchFamily="34" charset="-128"/>
                <a:sym typeface="Wingdings" pitchFamily="2" charset="2"/>
              </a:rPr>
              <a:t>The </a:t>
            </a:r>
            <a:r>
              <a:rPr lang="sv-SE" sz="2000" dirty="0" err="1" smtClean="0">
                <a:latin typeface="Arial" pitchFamily="34" charset="0"/>
                <a:ea typeface="ＭＳ Ｐゴシック" pitchFamily="34" charset="-128"/>
                <a:sym typeface="Wingdings" pitchFamily="2" charset="2"/>
              </a:rPr>
              <a:t>purpose</a:t>
            </a:r>
            <a:r>
              <a:rPr lang="sv-SE" sz="2000" dirty="0" smtClean="0">
                <a:latin typeface="Arial" pitchFamily="34" charset="0"/>
                <a:ea typeface="ＭＳ Ｐゴシック" pitchFamily="34" charset="-128"/>
                <a:sym typeface="Wingdings" pitchFamily="2" charset="2"/>
              </a:rPr>
              <a:t> of </a:t>
            </a:r>
            <a:r>
              <a:rPr lang="sv-SE" sz="2000" dirty="0" err="1" smtClean="0">
                <a:latin typeface="Arial" pitchFamily="34" charset="0"/>
                <a:ea typeface="ＭＳ Ｐゴシック" pitchFamily="34" charset="-128"/>
                <a:sym typeface="Wingdings" pitchFamily="2" charset="2"/>
              </a:rPr>
              <a:t>rules</a:t>
            </a:r>
            <a:r>
              <a:rPr lang="sv-SE" sz="2000" dirty="0" smtClean="0">
                <a:latin typeface="Arial" pitchFamily="34" charset="0"/>
                <a:ea typeface="ＭＳ Ｐゴシック" pitchFamily="34" charset="-128"/>
                <a:sym typeface="Wingdings" pitchFamily="2" charset="2"/>
              </a:rPr>
              <a:t> of </a:t>
            </a:r>
            <a:r>
              <a:rPr lang="sv-SE" sz="2000" dirty="0" err="1" smtClean="0">
                <a:latin typeface="Arial" pitchFamily="34" charset="0"/>
                <a:ea typeface="ＭＳ Ｐゴシック" pitchFamily="34" charset="-128"/>
                <a:sym typeface="Wingdings" pitchFamily="2" charset="2"/>
              </a:rPr>
              <a:t>origin</a:t>
            </a:r>
            <a:r>
              <a:rPr lang="sv-SE" sz="2000" dirty="0" smtClean="0">
                <a:latin typeface="Arial" pitchFamily="34" charset="0"/>
                <a:ea typeface="ＭＳ Ｐゴシック" pitchFamily="34" charset="-128"/>
                <a:sym typeface="Wingdings" pitchFamily="2" charset="2"/>
              </a:rPr>
              <a:t> – to </a:t>
            </a:r>
            <a:r>
              <a:rPr lang="sv-SE" sz="2000" dirty="0" err="1" smtClean="0">
                <a:latin typeface="Arial" pitchFamily="34" charset="0"/>
                <a:ea typeface="ＭＳ Ｐゴシック" pitchFamily="34" charset="-128"/>
                <a:sym typeface="Wingdings" pitchFamily="2" charset="2"/>
              </a:rPr>
              <a:t>prevent</a:t>
            </a: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sym typeface="Wingdings" pitchFamily="2" charset="2"/>
              </a:rPr>
              <a:t>trade</a:t>
            </a: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sym typeface="Wingdings" pitchFamily="2" charset="2"/>
              </a:rPr>
              <a:t>deflection</a:t>
            </a:r>
            <a:r>
              <a:rPr lang="sv-SE" sz="2000" dirty="0" smtClean="0">
                <a:latin typeface="Arial" pitchFamily="34" charset="0"/>
                <a:ea typeface="ＭＳ Ｐゴシック" pitchFamily="34" charset="-128"/>
                <a:sym typeface="Wingdings" pitchFamily="2" charset="2"/>
              </a:rPr>
              <a:t> – has to be </a:t>
            </a:r>
            <a:r>
              <a:rPr lang="sv-SE" sz="2000" dirty="0" err="1" smtClean="0">
                <a:latin typeface="Arial" pitchFamily="34" charset="0"/>
                <a:ea typeface="ＭＳ Ｐゴシック" pitchFamily="34" charset="-128"/>
                <a:sym typeface="Wingdings" pitchFamily="2" charset="2"/>
              </a:rPr>
              <a:t>balanced</a:t>
            </a:r>
            <a:r>
              <a:rPr lang="sv-SE" sz="2000" dirty="0" smtClean="0">
                <a:latin typeface="Arial" pitchFamily="34" charset="0"/>
                <a:ea typeface="ＭＳ Ｐゴシック" pitchFamily="34" charset="-128"/>
                <a:sym typeface="Wingdings" pitchFamily="2" charset="2"/>
              </a:rPr>
              <a:t> </a:t>
            </a:r>
            <a:r>
              <a:rPr lang="sv-SE" sz="2000" dirty="0" err="1" smtClean="0">
                <a:latin typeface="Arial" pitchFamily="34" charset="0"/>
                <a:ea typeface="ＭＳ Ｐゴシック" pitchFamily="34" charset="-128"/>
                <a:sym typeface="Wingdings" pitchFamily="2" charset="2"/>
              </a:rPr>
              <a:t>against</a:t>
            </a:r>
            <a:r>
              <a:rPr lang="sv-SE" sz="2000" dirty="0" smtClean="0">
                <a:latin typeface="Arial" pitchFamily="34" charset="0"/>
                <a:ea typeface="ＭＳ Ｐゴシック" pitchFamily="34" charset="-128"/>
                <a:sym typeface="Wingdings" pitchFamily="2" charset="2"/>
              </a:rPr>
              <a:t> this </a:t>
            </a:r>
            <a:r>
              <a:rPr lang="sv-SE" sz="2000" dirty="0" err="1" smtClean="0">
                <a:latin typeface="Arial" pitchFamily="34" charset="0"/>
                <a:ea typeface="ＭＳ Ｐゴシック" pitchFamily="34" charset="-128"/>
                <a:sym typeface="Wingdings" pitchFamily="2" charset="2"/>
              </a:rPr>
              <a:t>fact</a:t>
            </a:r>
            <a:endParaRPr lang="sv-SE" sz="2000" dirty="0" smtClean="0">
              <a:latin typeface="Arial" pitchFamily="34" charset="0"/>
              <a:ea typeface="ＭＳ Ｐゴシック" pitchFamily="34" charset="-128"/>
            </a:endParaRPr>
          </a:p>
          <a:p>
            <a:pPr lvl="3">
              <a:buFont typeface="Arial" pitchFamily="34" charset="0"/>
              <a:buNone/>
            </a:pPr>
            <a:endParaRPr lang="sv-SE" sz="2000" dirty="0" smtClean="0">
              <a:latin typeface="Arial" pitchFamily="34" charset="0"/>
              <a:ea typeface="ＭＳ Ｐゴシック" pitchFamily="34" charset="-128"/>
            </a:endParaRPr>
          </a:p>
        </p:txBody>
      </p:sp>
      <p:sp>
        <p:nvSpPr>
          <p:cNvPr id="6" name="Höger 5"/>
          <p:cNvSpPr/>
          <p:nvPr/>
        </p:nvSpPr>
        <p:spPr>
          <a:xfrm>
            <a:off x="752475" y="3600450"/>
            <a:ext cx="1047750" cy="657225"/>
          </a:xfrm>
          <a:prstGeom prst="right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7" name="Höger 6"/>
          <p:cNvSpPr/>
          <p:nvPr/>
        </p:nvSpPr>
        <p:spPr>
          <a:xfrm>
            <a:off x="781050" y="5600700"/>
            <a:ext cx="1047750" cy="657225"/>
          </a:xfrm>
          <a:prstGeom prst="right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8" name="Höger 7"/>
          <p:cNvSpPr/>
          <p:nvPr/>
        </p:nvSpPr>
        <p:spPr>
          <a:xfrm>
            <a:off x="762000" y="4600575"/>
            <a:ext cx="1047750" cy="657225"/>
          </a:xfrm>
          <a:prstGeom prst="right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de hörn 3"/>
          <p:cNvSpPr/>
          <p:nvPr/>
        </p:nvSpPr>
        <p:spPr>
          <a:xfrm>
            <a:off x="0" y="2996952"/>
            <a:ext cx="8153400" cy="1296144"/>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19459" name="Rectangle 1026"/>
          <p:cNvSpPr>
            <a:spLocks noGrp="1" noChangeArrowheads="1"/>
          </p:cNvSpPr>
          <p:nvPr>
            <p:ph type="title"/>
          </p:nvPr>
        </p:nvSpPr>
        <p:spPr>
          <a:xfrm>
            <a:off x="142875" y="131763"/>
            <a:ext cx="8229600" cy="665162"/>
          </a:xfrm>
        </p:spPr>
        <p:txBody>
          <a:bodyPr>
            <a:noAutofit/>
          </a:bodyPr>
          <a:lstStyle/>
          <a:p>
            <a:pPr algn="ctr"/>
            <a:r>
              <a:rPr lang="sv-SE" sz="4000" dirty="0" err="1" smtClean="0">
                <a:latin typeface="Arial" pitchFamily="34" charset="0"/>
                <a:ea typeface="ＭＳ Ｐゴシック" pitchFamily="34" charset="-128"/>
              </a:rPr>
              <a:t>Outline</a:t>
            </a:r>
            <a:r>
              <a:rPr lang="sv-SE" sz="4000" dirty="0" smtClean="0">
                <a:latin typeface="Arial" pitchFamily="34" charset="0"/>
                <a:ea typeface="ＭＳ Ｐゴシック" pitchFamily="34" charset="-128"/>
              </a:rPr>
              <a:t> of the presentation</a:t>
            </a:r>
          </a:p>
        </p:txBody>
      </p:sp>
      <p:sp>
        <p:nvSpPr>
          <p:cNvPr id="2" name="Rectangle 1028"/>
          <p:cNvSpPr>
            <a:spLocks noGrp="1" noChangeArrowheads="1"/>
          </p:cNvSpPr>
          <p:nvPr>
            <p:ph type="body" idx="1"/>
          </p:nvPr>
        </p:nvSpPr>
        <p:spPr>
          <a:xfrm>
            <a:off x="251520" y="980728"/>
            <a:ext cx="7867650" cy="6076950"/>
          </a:xfrm>
        </p:spPr>
        <p:txBody>
          <a:bodyPr>
            <a:normAutofit fontScale="77500" lnSpcReduction="20000"/>
          </a:bodyPr>
          <a:lstStyle/>
          <a:p>
            <a:pPr marL="533400" indent="-533400" defTabSz="914400">
              <a:buFont typeface="Arial" charset="0"/>
              <a:buAutoNum type="arabicPeriod"/>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a:defRPr/>
            </a:pPr>
            <a:r>
              <a:rPr lang="sv-SE" sz="2400" b="1" dirty="0" err="1" smtClean="0">
                <a:solidFill>
                  <a:schemeClr val="tx2"/>
                </a:solidFill>
                <a:ea typeface="ＭＳ Ｐゴシック" pitchFamily="34" charset="-128"/>
              </a:rPr>
              <a:t>What</a:t>
            </a:r>
            <a:r>
              <a:rPr lang="sv-SE" sz="2400" b="1" dirty="0" smtClean="0">
                <a:solidFill>
                  <a:schemeClr val="tx2"/>
                </a:solidFill>
                <a:ea typeface="ＭＳ Ｐゴシック" pitchFamily="34" charset="-128"/>
              </a:rPr>
              <a:t> are </a:t>
            </a:r>
            <a:r>
              <a:rPr lang="sv-SE" sz="2400" b="1" dirty="0" err="1" smtClean="0">
                <a:solidFill>
                  <a:schemeClr val="tx2"/>
                </a:solidFill>
                <a:ea typeface="ＭＳ Ｐゴシック" pitchFamily="34" charset="-128"/>
              </a:rPr>
              <a:t>Rules</a:t>
            </a:r>
            <a:r>
              <a:rPr lang="sv-SE" sz="2400" b="1" dirty="0" smtClean="0">
                <a:solidFill>
                  <a:schemeClr val="tx2"/>
                </a:solidFill>
                <a:ea typeface="ＭＳ Ｐゴシック" pitchFamily="34" charset="-128"/>
              </a:rPr>
              <a:t> of </a:t>
            </a:r>
            <a:r>
              <a:rPr lang="sv-SE" sz="2400" b="1" dirty="0" err="1" smtClean="0">
                <a:solidFill>
                  <a:schemeClr val="tx2"/>
                </a:solidFill>
                <a:ea typeface="ＭＳ Ｐゴシック" pitchFamily="34" charset="-128"/>
              </a:rPr>
              <a:t>Origin</a:t>
            </a:r>
            <a:r>
              <a:rPr lang="sv-SE" sz="2400" b="1" dirty="0" smtClean="0">
                <a:solidFill>
                  <a:schemeClr val="tx2"/>
                </a:solidFill>
                <a:ea typeface="ＭＳ Ｐゴシック" pitchFamily="34" charset="-128"/>
              </a:rPr>
              <a:t>?</a:t>
            </a:r>
          </a:p>
          <a:p>
            <a:pPr marL="533400" indent="-533400" defTabSz="914400">
              <a:buFont typeface="Arial" charset="0"/>
              <a:buNone/>
              <a:defRPr/>
            </a:pPr>
            <a:r>
              <a:rPr lang="sv-SE" sz="2400" dirty="0" smtClean="0">
                <a:solidFill>
                  <a:schemeClr val="tx2"/>
                </a:solidFill>
                <a:ea typeface="ＭＳ Ｐゴシック" pitchFamily="34" charset="-128"/>
              </a:rPr>
              <a:t>	</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Non-preferential</a:t>
            </a:r>
            <a:r>
              <a:rPr lang="sv-SE" sz="2200" dirty="0" smtClean="0">
                <a:solidFill>
                  <a:schemeClr val="tx2"/>
                </a:solidFill>
                <a:ea typeface="ＭＳ Ｐゴシック" pitchFamily="34" charset="-128"/>
              </a:rPr>
              <a:t> and </a:t>
            </a:r>
            <a:r>
              <a:rPr lang="sv-SE" sz="2200" dirty="0" err="1" smtClean="0">
                <a:solidFill>
                  <a:schemeClr val="tx2"/>
                </a:solidFill>
                <a:ea typeface="ＭＳ Ｐゴシック" pitchFamily="34" charset="-128"/>
              </a:rPr>
              <a:t>preferential</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rules</a:t>
            </a:r>
            <a:r>
              <a:rPr lang="sv-SE" sz="2200" dirty="0" smtClean="0">
                <a:solidFill>
                  <a:schemeClr val="tx2"/>
                </a:solidFill>
                <a:ea typeface="ＭＳ Ｐゴシック" pitchFamily="34" charset="-128"/>
              </a:rPr>
              <a:t> of </a:t>
            </a:r>
            <a:r>
              <a:rPr lang="sv-SE" sz="2200" dirty="0" err="1" smtClean="0">
                <a:solidFill>
                  <a:schemeClr val="tx2"/>
                </a:solidFill>
                <a:ea typeface="ＭＳ Ｐゴシック" pitchFamily="34" charset="-128"/>
              </a:rPr>
              <a:t>origin</a:t>
            </a:r>
            <a:endParaRPr lang="sv-SE" sz="2200" dirty="0" smtClean="0">
              <a:solidFill>
                <a:schemeClr val="tx2"/>
              </a:solidFill>
              <a:ea typeface="ＭＳ Ｐゴシック" pitchFamily="34" charset="-128"/>
            </a:endParaRPr>
          </a:p>
          <a:p>
            <a:pPr marL="533400" indent="-533400" defTabSz="914400">
              <a:buFont typeface="Arial" pitchFamily="34" charset="0"/>
              <a:buNone/>
              <a:defRPr/>
            </a:pPr>
            <a:r>
              <a:rPr lang="sv-SE" sz="2400" dirty="0" smtClean="0">
                <a:solidFill>
                  <a:schemeClr val="tx2"/>
                </a:solidFill>
                <a:ea typeface="ＭＳ Ｐゴシック" pitchFamily="34" charset="-128"/>
              </a:rPr>
              <a:t>	-	</a:t>
            </a:r>
            <a:r>
              <a:rPr lang="sv-SE" sz="2200" dirty="0" err="1" smtClean="0">
                <a:solidFill>
                  <a:schemeClr val="tx2"/>
                </a:solidFill>
                <a:ea typeface="ＭＳ Ｐゴシック" pitchFamily="34" charset="-128"/>
              </a:rPr>
              <a:t>Preferential</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rules</a:t>
            </a:r>
            <a:r>
              <a:rPr lang="sv-SE" sz="2200" dirty="0" smtClean="0">
                <a:solidFill>
                  <a:schemeClr val="tx2"/>
                </a:solidFill>
                <a:ea typeface="ＭＳ Ｐゴシック" pitchFamily="34" charset="-128"/>
              </a:rPr>
              <a:t> of </a:t>
            </a:r>
            <a:r>
              <a:rPr lang="sv-SE" sz="2200" dirty="0" err="1" smtClean="0">
                <a:solidFill>
                  <a:schemeClr val="tx2"/>
                </a:solidFill>
                <a:ea typeface="ＭＳ Ｐゴシック" pitchFamily="34" charset="-128"/>
              </a:rPr>
              <a:t>origin</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purpose</a:t>
            </a:r>
            <a:r>
              <a:rPr lang="sv-SE" sz="2200" dirty="0" smtClean="0">
                <a:solidFill>
                  <a:schemeClr val="tx2"/>
                </a:solidFill>
                <a:ea typeface="ＭＳ Ｐゴシック" pitchFamily="34" charset="-128"/>
              </a:rPr>
              <a:t> and problems 	</a:t>
            </a:r>
            <a:endParaRPr lang="sv-SE" sz="2400" dirty="0" smtClean="0">
              <a:solidFill>
                <a:schemeClr val="tx2"/>
              </a:solidFill>
              <a:ea typeface="ＭＳ Ｐゴシック" pitchFamily="34" charset="-128"/>
            </a:endParaRPr>
          </a:p>
          <a:p>
            <a:pPr marL="533400" indent="-533400" defTabSz="914400">
              <a:buNone/>
              <a:defRPr/>
            </a:pPr>
            <a:endParaRPr lang="sv-SE" sz="2400" b="1" dirty="0" smtClean="0">
              <a:solidFill>
                <a:schemeClr val="tx2"/>
              </a:solidFill>
              <a:ea typeface="ＭＳ Ｐゴシック" pitchFamily="34" charset="-128"/>
            </a:endParaRPr>
          </a:p>
          <a:p>
            <a:pPr marL="533400" indent="-533400" defTabSz="914400">
              <a:buFont typeface="+mj-lt"/>
              <a:buAutoNum type="arabicPeriod" startAt="2"/>
              <a:defRPr/>
            </a:pPr>
            <a:r>
              <a:rPr lang="sv-SE" sz="2400" b="1" dirty="0">
                <a:solidFill>
                  <a:schemeClr val="tx2"/>
                </a:solidFill>
                <a:ea typeface="ＭＳ Ｐゴシック" pitchFamily="34" charset="-128"/>
              </a:rPr>
              <a:t>Basic Principles – </a:t>
            </a:r>
            <a:r>
              <a:rPr lang="sv-SE" sz="2400" b="1" dirty="0" err="1">
                <a:solidFill>
                  <a:schemeClr val="tx2"/>
                </a:solidFill>
                <a:ea typeface="ＭＳ Ｐゴシック" pitchFamily="34" charset="-128"/>
              </a:rPr>
              <a:t>How</a:t>
            </a:r>
            <a:r>
              <a:rPr lang="sv-SE" sz="2400" b="1" dirty="0">
                <a:solidFill>
                  <a:schemeClr val="tx2"/>
                </a:solidFill>
                <a:ea typeface="ＭＳ Ｐゴシック" pitchFamily="34" charset="-128"/>
              </a:rPr>
              <a:t> do </a:t>
            </a:r>
            <a:r>
              <a:rPr lang="sv-SE" sz="2400" b="1" dirty="0" err="1">
                <a:solidFill>
                  <a:schemeClr val="tx2"/>
                </a:solidFill>
                <a:ea typeface="ＭＳ Ｐゴシック" pitchFamily="34" charset="-128"/>
              </a:rPr>
              <a:t>we</a:t>
            </a:r>
            <a:r>
              <a:rPr lang="sv-SE" sz="2400" b="1" dirty="0">
                <a:solidFill>
                  <a:schemeClr val="tx2"/>
                </a:solidFill>
                <a:ea typeface="ＭＳ Ｐゴシック" pitchFamily="34" charset="-128"/>
              </a:rPr>
              <a:t> </a:t>
            </a:r>
            <a:r>
              <a:rPr lang="sv-SE" sz="2400" b="1" dirty="0" err="1">
                <a:solidFill>
                  <a:schemeClr val="tx2"/>
                </a:solidFill>
                <a:ea typeface="ＭＳ Ｐゴシック" pitchFamily="34" charset="-128"/>
              </a:rPr>
              <a:t>Determine</a:t>
            </a:r>
            <a:r>
              <a:rPr lang="sv-SE" sz="2400" b="1" dirty="0">
                <a:solidFill>
                  <a:schemeClr val="tx2"/>
                </a:solidFill>
                <a:ea typeface="ＭＳ Ｐゴシック" pitchFamily="34" charset="-128"/>
              </a:rPr>
              <a:t> </a:t>
            </a:r>
            <a:r>
              <a:rPr lang="sv-SE" sz="2400" b="1" dirty="0" err="1">
                <a:solidFill>
                  <a:schemeClr val="tx2"/>
                </a:solidFill>
                <a:ea typeface="ＭＳ Ｐゴシック" pitchFamily="34" charset="-128"/>
              </a:rPr>
              <a:t>Origin</a:t>
            </a:r>
            <a:r>
              <a:rPr lang="sv-SE" sz="2400" b="1" dirty="0">
                <a:solidFill>
                  <a:schemeClr val="tx2"/>
                </a:solidFill>
                <a:ea typeface="ＭＳ Ｐゴシック" pitchFamily="34" charset="-128"/>
              </a:rPr>
              <a:t>?</a:t>
            </a:r>
          </a:p>
          <a:p>
            <a:pPr marL="533400" indent="-533400" defTabSz="914400">
              <a:buFont typeface="Arial" charset="0"/>
              <a:buNone/>
              <a:defRPr/>
            </a:pPr>
            <a:r>
              <a:rPr lang="sv-SE" sz="2800" b="1" dirty="0">
                <a:solidFill>
                  <a:schemeClr val="tx2"/>
                </a:solidFill>
                <a:ea typeface="ＭＳ Ｐゴシック" pitchFamily="34" charset="-128"/>
              </a:rPr>
              <a:t>	</a:t>
            </a:r>
            <a:r>
              <a:rPr lang="sv-SE" sz="2400" dirty="0">
                <a:solidFill>
                  <a:schemeClr val="tx2"/>
                </a:solidFill>
                <a:ea typeface="ＭＳ Ｐゴシック" pitchFamily="34" charset="-128"/>
              </a:rPr>
              <a:t>- </a:t>
            </a:r>
            <a:r>
              <a:rPr lang="sv-SE" sz="2400" b="1" dirty="0">
                <a:solidFill>
                  <a:schemeClr val="tx2"/>
                </a:solidFill>
                <a:ea typeface="ＭＳ Ｐゴシック" pitchFamily="34" charset="-128"/>
              </a:rPr>
              <a:t>	</a:t>
            </a:r>
            <a:r>
              <a:rPr lang="sv-SE" sz="2200" dirty="0" err="1">
                <a:solidFill>
                  <a:schemeClr val="tx2"/>
                </a:solidFill>
                <a:ea typeface="ＭＳ Ｐゴシック" pitchFamily="34" charset="-128"/>
              </a:rPr>
              <a:t>Wholly</a:t>
            </a:r>
            <a:r>
              <a:rPr lang="sv-SE" sz="2200" dirty="0">
                <a:solidFill>
                  <a:schemeClr val="tx2"/>
                </a:solidFill>
                <a:ea typeface="ＭＳ Ｐゴシック" pitchFamily="34" charset="-128"/>
              </a:rPr>
              <a:t> </a:t>
            </a:r>
            <a:r>
              <a:rPr lang="sv-SE" sz="2200" dirty="0" err="1">
                <a:solidFill>
                  <a:schemeClr val="tx2"/>
                </a:solidFill>
                <a:ea typeface="ＭＳ Ｐゴシック" pitchFamily="34" charset="-128"/>
              </a:rPr>
              <a:t>obtained</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substantial</a:t>
            </a:r>
            <a:r>
              <a:rPr lang="sv-SE" sz="2200" dirty="0">
                <a:solidFill>
                  <a:schemeClr val="tx2"/>
                </a:solidFill>
                <a:ea typeface="ＭＳ Ｐゴシック" pitchFamily="34" charset="-128"/>
              </a:rPr>
              <a:t> transformation</a:t>
            </a:r>
          </a:p>
          <a:p>
            <a:pPr marL="533400" indent="-533400" defTabSz="914400">
              <a:buFont typeface="Arial" charset="0"/>
              <a:buNone/>
              <a:defRPr/>
            </a:pPr>
            <a:r>
              <a:rPr lang="sv-SE" sz="2200" dirty="0">
                <a:solidFill>
                  <a:schemeClr val="tx2"/>
                </a:solidFill>
                <a:ea typeface="ＭＳ Ｐゴシック" pitchFamily="34" charset="-128"/>
              </a:rPr>
              <a:t>	-	</a:t>
            </a:r>
            <a:r>
              <a:rPr lang="sv-SE" sz="2200" dirty="0" err="1">
                <a:solidFill>
                  <a:schemeClr val="tx2"/>
                </a:solidFill>
                <a:ea typeface="ＭＳ Ｐゴシック" pitchFamily="34" charset="-128"/>
              </a:rPr>
              <a:t>Textiles</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Originating</a:t>
            </a:r>
            <a:r>
              <a:rPr lang="sv-SE" sz="2200" dirty="0">
                <a:solidFill>
                  <a:schemeClr val="tx2"/>
                </a:solidFill>
                <a:ea typeface="ＭＳ Ｐゴシック" pitchFamily="34" charset="-128"/>
              </a:rPr>
              <a:t> or not?</a:t>
            </a:r>
          </a:p>
          <a:p>
            <a:pPr marL="533400" indent="-533400" defTabSz="914400">
              <a:buFont typeface="Arial" charset="0"/>
              <a:buAutoNum type="arabicPeriod" startAt="3"/>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startAt="3"/>
              <a:defRPr/>
            </a:pPr>
            <a:r>
              <a:rPr lang="sv-SE" sz="2400" b="1" dirty="0">
                <a:solidFill>
                  <a:schemeClr val="tx2"/>
                </a:solidFill>
                <a:ea typeface="ＭＳ Ｐゴシック" pitchFamily="34" charset="-128"/>
              </a:rPr>
              <a:t>Cumulation, </a:t>
            </a:r>
            <a:r>
              <a:rPr lang="sv-SE" sz="2400" b="1" dirty="0" err="1">
                <a:solidFill>
                  <a:schemeClr val="tx2"/>
                </a:solidFill>
                <a:ea typeface="ＭＳ Ｐゴシック" pitchFamily="34" charset="-128"/>
              </a:rPr>
              <a:t>tolerance</a:t>
            </a:r>
            <a:r>
              <a:rPr lang="sv-SE" sz="2400" b="1" dirty="0">
                <a:solidFill>
                  <a:schemeClr val="tx2"/>
                </a:solidFill>
                <a:ea typeface="ＭＳ Ｐゴシック" pitchFamily="34" charset="-128"/>
              </a:rPr>
              <a:t> and minimum operations</a:t>
            </a:r>
          </a:p>
          <a:p>
            <a:pPr marL="533400" indent="-533400" defTabSz="914400">
              <a:buFont typeface="Arial" charset="0"/>
              <a:buNone/>
              <a:defRPr/>
            </a:pPr>
            <a:r>
              <a:rPr lang="sv-SE" sz="2800" b="1" dirty="0">
                <a:solidFill>
                  <a:schemeClr val="tx2"/>
                </a:solidFill>
                <a:ea typeface="ＭＳ Ｐゴシック" pitchFamily="34" charset="-128"/>
              </a:rPr>
              <a:t>	</a:t>
            </a:r>
            <a:r>
              <a:rPr lang="sv-SE" sz="2800" dirty="0">
                <a:solidFill>
                  <a:schemeClr val="tx2"/>
                </a:solidFill>
                <a:ea typeface="ＭＳ Ｐゴシック" pitchFamily="34" charset="-128"/>
              </a:rPr>
              <a:t>-</a:t>
            </a:r>
            <a:r>
              <a:rPr lang="sv-SE" sz="2400" b="1" dirty="0">
                <a:solidFill>
                  <a:schemeClr val="tx2"/>
                </a:solidFill>
                <a:ea typeface="ＭＳ Ｐゴシック" pitchFamily="34" charset="-128"/>
              </a:rPr>
              <a:t>	</a:t>
            </a:r>
            <a:r>
              <a:rPr lang="sv-SE" sz="2200" dirty="0">
                <a:solidFill>
                  <a:schemeClr val="tx2"/>
                </a:solidFill>
                <a:ea typeface="ＭＳ Ｐゴシック" pitchFamily="34" charset="-128"/>
              </a:rPr>
              <a:t>Bilateral, diagonal and full cumulation</a:t>
            </a:r>
          </a:p>
          <a:p>
            <a:pPr marL="533400" indent="-533400" defTabSz="914400">
              <a:buFont typeface="Arial" charset="0"/>
              <a:buNone/>
              <a:defRPr/>
            </a:pPr>
            <a:r>
              <a:rPr lang="sv-SE" sz="2200" dirty="0">
                <a:solidFill>
                  <a:schemeClr val="tx2"/>
                </a:solidFill>
                <a:ea typeface="ＭＳ Ｐゴシック" pitchFamily="34" charset="-128"/>
              </a:rPr>
              <a:t>	-	</a:t>
            </a:r>
            <a:r>
              <a:rPr lang="sv-SE" sz="2200" dirty="0" err="1">
                <a:solidFill>
                  <a:schemeClr val="tx2"/>
                </a:solidFill>
                <a:ea typeface="ＭＳ Ｐゴシック" pitchFamily="34" charset="-128"/>
              </a:rPr>
              <a:t>Strenghts</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weaknesses</a:t>
            </a:r>
            <a:r>
              <a:rPr lang="sv-SE" sz="3200" b="1" dirty="0">
                <a:solidFill>
                  <a:schemeClr val="tx2"/>
                </a:solidFill>
                <a:ea typeface="ＭＳ Ｐゴシック" pitchFamily="34" charset="-128"/>
              </a:rPr>
              <a:t>	</a:t>
            </a:r>
            <a:endParaRPr lang="sv-SE" sz="3200" dirty="0">
              <a:solidFill>
                <a:schemeClr val="tx2"/>
              </a:solidFill>
              <a:ea typeface="ＭＳ Ｐゴシック" pitchFamily="34" charset="-128"/>
            </a:endParaRPr>
          </a:p>
          <a:p>
            <a:pPr marL="533400" indent="-533400" defTabSz="914400">
              <a:buFont typeface="Arial" charset="0"/>
              <a:buNone/>
              <a:defRPr/>
            </a:pPr>
            <a:endParaRPr lang="sv-SE" sz="2200" dirty="0" smtClean="0">
              <a:solidFill>
                <a:schemeClr val="tx2"/>
              </a:solidFill>
              <a:ea typeface="ＭＳ Ｐゴシック" pitchFamily="34" charset="-128"/>
            </a:endParaRPr>
          </a:p>
          <a:p>
            <a:pPr marL="533400" indent="-533400" defTabSz="914400">
              <a:buFont typeface="Arial" charset="0"/>
              <a:buNone/>
              <a:defRPr/>
            </a:pPr>
            <a:r>
              <a:rPr lang="sv-SE" sz="2400" b="1" dirty="0" smtClean="0">
                <a:solidFill>
                  <a:schemeClr val="tx2"/>
                </a:solidFill>
                <a:ea typeface="ＭＳ Ｐゴシック" pitchFamily="34" charset="-128"/>
              </a:rPr>
              <a:t> 	</a:t>
            </a:r>
            <a:endParaRPr lang="sv-SE" sz="2400" dirty="0" smtClean="0">
              <a:solidFill>
                <a:schemeClr val="tx2"/>
              </a:solidFill>
              <a:ea typeface="ＭＳ Ｐゴシック" pitchFamily="34" charset="-128"/>
            </a:endParaRPr>
          </a:p>
          <a:p>
            <a:pPr marL="533400" indent="-533400" defTabSz="914400">
              <a:buFont typeface="Arial" charset="0"/>
              <a:buNone/>
              <a:defRPr/>
            </a:pPr>
            <a:endParaRPr lang="sv-SE" sz="2400" dirty="0" smtClean="0">
              <a:solidFill>
                <a:schemeClr val="tx2"/>
              </a:solidFill>
              <a:ea typeface="ＭＳ Ｐゴシック" pitchFamily="34" charset="-128"/>
            </a:endParaRPr>
          </a:p>
          <a:p>
            <a:pPr marL="892175" lvl="1" indent="-533400" defTabSz="914400">
              <a:buFontTx/>
              <a:buAutoNum type="arabicPeriod"/>
              <a:defRPr/>
            </a:pPr>
            <a:endParaRPr lang="sv-SE" sz="2400" dirty="0" smtClean="0">
              <a:solidFill>
                <a:schemeClr val="tx2"/>
              </a:solidFill>
              <a:ea typeface="ＭＳ Ｐゴシック" pitchFamily="34" charset="-128"/>
              <a:cs typeface="+mn-cs"/>
            </a:endParaRPr>
          </a:p>
          <a:p>
            <a:pPr marL="533400" indent="-533400" defTabSz="914400">
              <a:buFontTx/>
              <a:buNone/>
              <a:defRPr/>
            </a:pPr>
            <a:r>
              <a:rPr lang="sv-SE" sz="2400" dirty="0" smtClean="0">
                <a:solidFill>
                  <a:schemeClr val="tx2"/>
                </a:solidFill>
                <a:ea typeface="ＭＳ Ｐゴシック" pitchFamily="34" charset="-128"/>
              </a:rPr>
              <a:t>	</a:t>
            </a:r>
          </a:p>
          <a:p>
            <a:pPr marL="533400" indent="-533400" defTabSz="914400">
              <a:buFontTx/>
              <a:buNone/>
              <a:defRPr/>
            </a:pPr>
            <a:endParaRPr lang="sv-SE" sz="1600" dirty="0" smtClean="0">
              <a:solidFill>
                <a:schemeClr val="tx2"/>
              </a:solidFill>
              <a:ea typeface="ＭＳ Ｐゴシック" pitchFamily="34" charset="-128"/>
            </a:endParaRPr>
          </a:p>
          <a:p>
            <a:pPr marL="533400" indent="-533400" defTabSz="914400">
              <a:buFontTx/>
              <a:buNone/>
              <a:defRPr/>
            </a:pPr>
            <a:endParaRPr lang="sv-SE" sz="1600" dirty="0" smtClean="0">
              <a:solidFill>
                <a:schemeClr val="tx2"/>
              </a:solidFill>
              <a:ea typeface="ＭＳ Ｐゴシック" pitchFamily="34" charset="-128"/>
            </a:endParaRPr>
          </a:p>
          <a:p>
            <a:pPr marL="914400" lvl="1" indent="-457200" defTabSz="914400">
              <a:buFontTx/>
              <a:buChar char="-"/>
              <a:defRPr/>
            </a:pPr>
            <a:endParaRPr lang="sv-SE" sz="1600" dirty="0" smtClean="0">
              <a:solidFill>
                <a:schemeClr val="tx2"/>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695325" y="646113"/>
            <a:ext cx="8229600" cy="1458912"/>
          </a:xfrm>
        </p:spPr>
        <p:txBody>
          <a:bodyPr>
            <a:noAutofit/>
          </a:bodyPr>
          <a:lstStyle/>
          <a:p>
            <a:pPr marL="685800" indent="-685800" defTabSz="914400"/>
            <a:r>
              <a:rPr lang="sv-SE" sz="4000" dirty="0" err="1" smtClean="0">
                <a:latin typeface="Arial" pitchFamily="34" charset="0"/>
                <a:ea typeface="ＭＳ Ｐゴシック" pitchFamily="34" charset="-128"/>
              </a:rPr>
              <a:t>How</a:t>
            </a:r>
            <a:r>
              <a:rPr lang="sv-SE" sz="4000" dirty="0" smtClean="0">
                <a:latin typeface="Arial" pitchFamily="34" charset="0"/>
                <a:ea typeface="ＭＳ Ｐゴシック" pitchFamily="34" charset="-128"/>
              </a:rPr>
              <a:t> to </a:t>
            </a:r>
            <a:r>
              <a:rPr lang="sv-SE" sz="4000" dirty="0" err="1" smtClean="0">
                <a:latin typeface="Arial" pitchFamily="34" charset="0"/>
                <a:ea typeface="ＭＳ Ｐゴシック" pitchFamily="34" charset="-128"/>
              </a:rPr>
              <a:t>determine</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origin</a:t>
            </a:r>
            <a:r>
              <a:rPr lang="sv-SE" sz="4000" dirty="0" smtClean="0">
                <a:latin typeface="Arial" pitchFamily="34" charset="0"/>
                <a:ea typeface="ＭＳ Ｐゴシック" pitchFamily="34" charset="-128"/>
              </a:rPr>
              <a:t>?</a:t>
            </a:r>
            <a:br>
              <a:rPr lang="sv-SE" sz="4000" dirty="0" smtClean="0">
                <a:latin typeface="Arial" pitchFamily="34" charset="0"/>
                <a:ea typeface="ＭＳ Ｐゴシック" pitchFamily="34" charset="-128"/>
              </a:rPr>
            </a:br>
            <a:r>
              <a:rPr lang="sv-SE" sz="4000" dirty="0" smtClean="0">
                <a:latin typeface="Arial" pitchFamily="34" charset="0"/>
                <a:ea typeface="ＭＳ Ｐゴシック" pitchFamily="34" charset="-128"/>
              </a:rPr>
              <a:t>…</a:t>
            </a:r>
            <a:r>
              <a:rPr lang="sv-SE" sz="4000" dirty="0" err="1" smtClean="0">
                <a:latin typeface="Arial" pitchFamily="34" charset="0"/>
                <a:ea typeface="ＭＳ Ｐゴシック" pitchFamily="34" charset="-128"/>
              </a:rPr>
              <a:t>two</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main</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categories</a:t>
            </a:r>
            <a:r>
              <a:rPr lang="sv-SE" sz="4000" dirty="0" smtClean="0">
                <a:latin typeface="Arial" pitchFamily="34" charset="0"/>
                <a:ea typeface="ＭＳ Ｐゴシック" pitchFamily="34" charset="-128"/>
              </a:rPr>
              <a:t/>
            </a:r>
            <a:br>
              <a:rPr lang="sv-SE" sz="4000" dirty="0" smtClean="0">
                <a:latin typeface="Arial" pitchFamily="34" charset="0"/>
                <a:ea typeface="ＭＳ Ｐゴシック" pitchFamily="34" charset="-128"/>
              </a:rPr>
            </a:br>
            <a:r>
              <a:rPr lang="sv-SE" sz="4000" dirty="0" smtClean="0">
                <a:latin typeface="Arial" pitchFamily="34" charset="0"/>
                <a:ea typeface="ＭＳ Ｐゴシック" pitchFamily="34" charset="-128"/>
              </a:rPr>
              <a:t>				</a:t>
            </a:r>
          </a:p>
        </p:txBody>
      </p:sp>
      <p:sp>
        <p:nvSpPr>
          <p:cNvPr id="20483" name="Rectangle 1027"/>
          <p:cNvSpPr>
            <a:spLocks noGrp="1" noChangeArrowheads="1"/>
          </p:cNvSpPr>
          <p:nvPr>
            <p:ph type="body" idx="1"/>
          </p:nvPr>
        </p:nvSpPr>
        <p:spPr>
          <a:xfrm>
            <a:off x="1485900" y="1717675"/>
            <a:ext cx="7381875" cy="4525963"/>
          </a:xfrm>
        </p:spPr>
        <p:txBody>
          <a:bodyPr/>
          <a:lstStyle/>
          <a:p>
            <a:pPr marL="533400" indent="-533400" defTabSz="914400">
              <a:lnSpc>
                <a:spcPct val="90000"/>
              </a:lnSpc>
              <a:buFontTx/>
              <a:buAutoNum type="arabicPeriod"/>
            </a:pPr>
            <a:endParaRPr lang="sv-SE" b="1" smtClean="0">
              <a:latin typeface="Arial" pitchFamily="34" charset="0"/>
              <a:ea typeface="ＭＳ Ｐゴシック" pitchFamily="34" charset="-128"/>
            </a:endParaRPr>
          </a:p>
          <a:p>
            <a:pPr marL="533400" indent="-533400" defTabSz="914400">
              <a:lnSpc>
                <a:spcPct val="90000"/>
              </a:lnSpc>
              <a:buClr>
                <a:schemeClr val="tx1"/>
              </a:buClr>
              <a:buFont typeface="Calibri" pitchFamily="34" charset="0"/>
              <a:buAutoNum type="arabicPeriod"/>
            </a:pPr>
            <a:r>
              <a:rPr lang="sv-SE" sz="2400" b="1" smtClean="0">
                <a:latin typeface="Arial" pitchFamily="34" charset="0"/>
                <a:ea typeface="ＭＳ Ｐゴシック" pitchFamily="34" charset="-128"/>
              </a:rPr>
              <a:t>Wholly obtained </a:t>
            </a:r>
          </a:p>
          <a:p>
            <a:pPr marL="914400" lvl="1" indent="-457200" defTabSz="914400">
              <a:lnSpc>
                <a:spcPct val="90000"/>
              </a:lnSpc>
              <a:buClr>
                <a:schemeClr val="tx1"/>
              </a:buClr>
            </a:pPr>
            <a:r>
              <a:rPr lang="sv-SE" sz="2000" smtClean="0">
                <a:latin typeface="Arial" pitchFamily="34" charset="0"/>
                <a:ea typeface="ＭＳ Ｐゴシック" pitchFamily="34" charset="-128"/>
              </a:rPr>
              <a:t>from the ground</a:t>
            </a:r>
          </a:p>
          <a:p>
            <a:pPr marL="914400" lvl="1" indent="-457200" defTabSz="914400">
              <a:lnSpc>
                <a:spcPct val="90000"/>
              </a:lnSpc>
              <a:buClr>
                <a:schemeClr val="tx1"/>
              </a:buClr>
            </a:pPr>
            <a:r>
              <a:rPr lang="sv-SE" sz="2000" smtClean="0">
                <a:latin typeface="Arial" pitchFamily="34" charset="0"/>
                <a:ea typeface="ＭＳ Ｐゴシック" pitchFamily="34" charset="-128"/>
              </a:rPr>
              <a:t>from the sea</a:t>
            </a:r>
          </a:p>
          <a:p>
            <a:pPr marL="914400" lvl="1" indent="-457200" defTabSz="914400">
              <a:lnSpc>
                <a:spcPct val="90000"/>
              </a:lnSpc>
              <a:buClr>
                <a:schemeClr val="tx1"/>
              </a:buClr>
            </a:pPr>
            <a:r>
              <a:rPr lang="sv-SE" sz="2000" smtClean="0">
                <a:latin typeface="Arial" pitchFamily="34" charset="0"/>
                <a:ea typeface="ＭＳ Ｐゴシック" pitchFamily="34" charset="-128"/>
              </a:rPr>
              <a:t>animals </a:t>
            </a:r>
          </a:p>
          <a:p>
            <a:pPr marL="533400" indent="-533400" defTabSz="914400">
              <a:lnSpc>
                <a:spcPct val="90000"/>
              </a:lnSpc>
              <a:buFont typeface="Arial" pitchFamily="34" charset="0"/>
              <a:buNone/>
            </a:pPr>
            <a:endParaRPr lang="sv-SE" sz="2000" smtClean="0">
              <a:latin typeface="Arial" pitchFamily="34" charset="0"/>
              <a:ea typeface="ＭＳ Ｐゴシック" pitchFamily="34" charset="-128"/>
            </a:endParaRPr>
          </a:p>
          <a:p>
            <a:pPr marL="533400" indent="-533400" defTabSz="914400">
              <a:lnSpc>
                <a:spcPct val="90000"/>
              </a:lnSpc>
              <a:buClr>
                <a:schemeClr val="tx1"/>
              </a:buClr>
              <a:buFont typeface="Calibri" pitchFamily="34" charset="0"/>
              <a:buAutoNum type="arabicPeriod" startAt="2"/>
            </a:pPr>
            <a:r>
              <a:rPr lang="sv-SE" sz="2400" b="1" smtClean="0">
                <a:latin typeface="Arial" pitchFamily="34" charset="0"/>
                <a:ea typeface="ＭＳ Ｐゴシック" pitchFamily="34" charset="-128"/>
              </a:rPr>
              <a:t>Substantially transformed – 3 main methods:</a:t>
            </a:r>
          </a:p>
          <a:p>
            <a:pPr marL="914400" lvl="1" indent="-457200" defTabSz="914400">
              <a:lnSpc>
                <a:spcPct val="90000"/>
              </a:lnSpc>
              <a:buClr>
                <a:schemeClr val="tx1"/>
              </a:buClr>
              <a:buFont typeface="Arial" pitchFamily="34" charset="0"/>
              <a:buChar char="−"/>
            </a:pPr>
            <a:r>
              <a:rPr lang="sv-SE" sz="2000" smtClean="0">
                <a:latin typeface="Arial" pitchFamily="34" charset="0"/>
                <a:ea typeface="ＭＳ Ｐゴシック" pitchFamily="34" charset="-128"/>
              </a:rPr>
              <a:t>Change of tariff heading</a:t>
            </a:r>
          </a:p>
          <a:p>
            <a:pPr marL="914400" lvl="1" indent="-457200" defTabSz="914400">
              <a:lnSpc>
                <a:spcPct val="90000"/>
              </a:lnSpc>
              <a:buClr>
                <a:schemeClr val="tx1"/>
              </a:buClr>
              <a:buFont typeface="Arial" pitchFamily="34" charset="0"/>
              <a:buChar char="−"/>
            </a:pPr>
            <a:r>
              <a:rPr lang="sv-SE" sz="2000" smtClean="0">
                <a:latin typeface="Arial" pitchFamily="34" charset="0"/>
                <a:ea typeface="ＭＳ Ｐゴシック" pitchFamily="34" charset="-128"/>
              </a:rPr>
              <a:t>Value added rule</a:t>
            </a:r>
          </a:p>
          <a:p>
            <a:pPr marL="914400" lvl="1" indent="-457200" defTabSz="914400">
              <a:lnSpc>
                <a:spcPct val="90000"/>
              </a:lnSpc>
              <a:buClr>
                <a:schemeClr val="tx1"/>
              </a:buClr>
              <a:buFont typeface="Arial" pitchFamily="34" charset="0"/>
              <a:buChar char="−"/>
            </a:pPr>
            <a:r>
              <a:rPr lang="sv-SE" sz="2000" smtClean="0">
                <a:latin typeface="Arial" pitchFamily="34" charset="0"/>
                <a:ea typeface="ＭＳ Ｐゴシック" pitchFamily="34" charset="-128"/>
              </a:rPr>
              <a:t>Special Technical Requirement</a:t>
            </a:r>
          </a:p>
          <a:p>
            <a:pPr marL="533400" indent="-533400" defTabSz="914400">
              <a:lnSpc>
                <a:spcPct val="90000"/>
              </a:lnSpc>
              <a:buClr>
                <a:schemeClr val="tx1"/>
              </a:buClr>
              <a:buFont typeface="Arial" pitchFamily="34" charset="0"/>
              <a:buNone/>
            </a:pPr>
            <a:r>
              <a:rPr lang="sv-SE" sz="2000" i="1" smtClean="0">
                <a:latin typeface="Arial" pitchFamily="34" charset="0"/>
                <a:ea typeface="ＭＳ Ｐゴシック" pitchFamily="34" charset="-128"/>
              </a:rPr>
              <a:t>		(sometimes used in combination)</a:t>
            </a:r>
          </a:p>
          <a:p>
            <a:pPr marL="533400" indent="-533400" defTabSz="914400">
              <a:lnSpc>
                <a:spcPct val="90000"/>
              </a:lnSpc>
              <a:buFontTx/>
              <a:buNone/>
            </a:pPr>
            <a:endParaRPr lang="sv-SE" sz="1200" smtClean="0">
              <a:latin typeface="Arial" pitchFamily="34" charset="0"/>
              <a:ea typeface="ＭＳ Ｐゴシック" pitchFamily="34" charset="-128"/>
            </a:endParaRPr>
          </a:p>
          <a:p>
            <a:pPr marL="533400" indent="-533400" defTabSz="914400">
              <a:lnSpc>
                <a:spcPct val="90000"/>
              </a:lnSpc>
            </a:pPr>
            <a:endParaRPr lang="sv-SE" sz="120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normAutofit fontScale="90000"/>
          </a:bodyPr>
          <a:lstStyle/>
          <a:p>
            <a:pPr algn="ctr"/>
            <a:r>
              <a:rPr lang="sv-SE" dirty="0" err="1" smtClean="0">
                <a:latin typeface="Arial" pitchFamily="34" charset="0"/>
                <a:ea typeface="ＭＳ Ｐゴシック" pitchFamily="34" charset="-128"/>
              </a:rPr>
              <a:t>Wholly</a:t>
            </a:r>
            <a:r>
              <a:rPr lang="sv-SE" dirty="0" smtClean="0">
                <a:latin typeface="Arial" pitchFamily="34" charset="0"/>
                <a:ea typeface="ＭＳ Ｐゴシック" pitchFamily="34" charset="-128"/>
              </a:rPr>
              <a:t> </a:t>
            </a:r>
            <a:r>
              <a:rPr lang="sv-SE" dirty="0" err="1" smtClean="0">
                <a:latin typeface="Arial" pitchFamily="34" charset="0"/>
                <a:ea typeface="ＭＳ Ｐゴシック" pitchFamily="34" charset="-128"/>
              </a:rPr>
              <a:t>obtained</a:t>
            </a:r>
            <a:r>
              <a:rPr lang="sv-SE" dirty="0" smtClean="0">
                <a:latin typeface="Arial" pitchFamily="34" charset="0"/>
                <a:ea typeface="ＭＳ Ｐゴシック" pitchFamily="34" charset="-128"/>
              </a:rPr>
              <a:t> – </a:t>
            </a:r>
            <a:r>
              <a:rPr lang="sv-SE" dirty="0" err="1" smtClean="0">
                <a:latin typeface="Arial" pitchFamily="34" charset="0"/>
                <a:ea typeface="ＭＳ Ｐゴシック" pitchFamily="34" charset="-128"/>
              </a:rPr>
              <a:t>e.g</a:t>
            </a:r>
            <a:r>
              <a:rPr lang="sv-SE" dirty="0" smtClean="0">
                <a:latin typeface="Arial" pitchFamily="34" charset="0"/>
                <a:ea typeface="ＭＳ Ｐゴシック" pitchFamily="34" charset="-128"/>
              </a:rPr>
              <a:t> </a:t>
            </a:r>
            <a:r>
              <a:rPr lang="sv-SE" dirty="0" err="1" smtClean="0">
                <a:latin typeface="Arial" pitchFamily="34" charset="0"/>
                <a:ea typeface="ＭＳ Ｐゴシック" pitchFamily="34" charset="-128"/>
              </a:rPr>
              <a:t>EU’s</a:t>
            </a:r>
            <a:r>
              <a:rPr lang="sv-SE" dirty="0" smtClean="0">
                <a:latin typeface="Arial" pitchFamily="34" charset="0"/>
                <a:ea typeface="ＭＳ Ｐゴシック" pitchFamily="34" charset="-128"/>
              </a:rPr>
              <a:t> </a:t>
            </a:r>
            <a:br>
              <a:rPr lang="sv-SE" dirty="0" smtClean="0">
                <a:latin typeface="Arial" pitchFamily="34" charset="0"/>
                <a:ea typeface="ＭＳ Ｐゴシック" pitchFamily="34" charset="-128"/>
              </a:rPr>
            </a:br>
            <a:r>
              <a:rPr lang="sv-SE" dirty="0" smtClean="0">
                <a:latin typeface="Arial" pitchFamily="34" charset="0"/>
                <a:ea typeface="ＭＳ Ｐゴシック" pitchFamily="34" charset="-128"/>
              </a:rPr>
              <a:t>EPA Market Access </a:t>
            </a:r>
            <a:br>
              <a:rPr lang="sv-SE" dirty="0" smtClean="0">
                <a:latin typeface="Arial" pitchFamily="34" charset="0"/>
                <a:ea typeface="ＭＳ Ｐゴシック" pitchFamily="34" charset="-128"/>
              </a:rPr>
            </a:br>
            <a:r>
              <a:rPr lang="sv-SE" dirty="0" err="1" smtClean="0">
                <a:latin typeface="Arial" pitchFamily="34" charset="0"/>
                <a:ea typeface="ＭＳ Ｐゴシック" pitchFamily="34" charset="-128"/>
              </a:rPr>
              <a:t>Regulation</a:t>
            </a:r>
            <a:r>
              <a:rPr lang="sv-SE" dirty="0" smtClean="0">
                <a:latin typeface="Arial" pitchFamily="34" charset="0"/>
                <a:ea typeface="ＭＳ Ｐゴシック" pitchFamily="34" charset="-128"/>
              </a:rPr>
              <a:t> (MAR)</a:t>
            </a:r>
            <a:endParaRPr lang="sv-SE" dirty="0" smtClean="0">
              <a:solidFill>
                <a:srgbClr val="FF0000"/>
              </a:solidFill>
              <a:latin typeface="Arial" pitchFamily="34" charset="0"/>
              <a:ea typeface="ＭＳ Ｐゴシック" pitchFamily="34" charset="-128"/>
            </a:endParaRPr>
          </a:p>
        </p:txBody>
      </p:sp>
      <p:sp>
        <p:nvSpPr>
          <p:cNvPr id="21507" name="Rektangel 5"/>
          <p:cNvSpPr>
            <a:spLocks noChangeArrowheads="1"/>
          </p:cNvSpPr>
          <p:nvPr/>
        </p:nvSpPr>
        <p:spPr bwMode="auto">
          <a:xfrm>
            <a:off x="2000250" y="4754563"/>
            <a:ext cx="5105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sv-SE" sz="2400"/>
              <a:t>1006, Rice: ”</a:t>
            </a:r>
            <a:r>
              <a:rPr lang="en-US" sz="2400"/>
              <a:t> Manufacture in which all the materials of Chapter 10 used are wholly obtained</a:t>
            </a:r>
            <a:r>
              <a:rPr lang="sv-SE" sz="2400"/>
              <a:t>”</a:t>
            </a:r>
          </a:p>
        </p:txBody>
      </p:sp>
      <p:pic>
        <p:nvPicPr>
          <p:cNvPr id="21508" name="Bildobjekt 4" descr="ri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6950" y="2060848"/>
            <a:ext cx="4267200" cy="2269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textruta 6"/>
          <p:cNvSpPr txBox="1">
            <a:spLocks noChangeArrowheads="1"/>
          </p:cNvSpPr>
          <p:nvPr/>
        </p:nvSpPr>
        <p:spPr bwMode="auto">
          <a:xfrm>
            <a:off x="5324475" y="4295775"/>
            <a:ext cx="12192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r>
              <a:rPr lang="sv-SE" sz="800"/>
              <a:t>Source: Fotoakuten.se</a:t>
            </a:r>
          </a:p>
          <a:p>
            <a:pPr eaLnBrk="1" hangingPunct="1"/>
            <a:r>
              <a:rPr lang="sv-SE"/>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1"/>
          <p:cNvSpPr>
            <a:spLocks noGrp="1"/>
          </p:cNvSpPr>
          <p:nvPr>
            <p:ph type="title"/>
          </p:nvPr>
        </p:nvSpPr>
        <p:spPr/>
        <p:txBody>
          <a:bodyPr>
            <a:noAutofit/>
          </a:bodyPr>
          <a:lstStyle/>
          <a:p>
            <a:pPr algn="ctr"/>
            <a:r>
              <a:rPr lang="en-GB" sz="4000" dirty="0" smtClean="0">
                <a:latin typeface="Arial" pitchFamily="34" charset="0"/>
                <a:ea typeface="ＭＳ Ｐゴシック" pitchFamily="34" charset="-128"/>
              </a:rPr>
              <a:t>Change of tariff heading</a:t>
            </a:r>
          </a:p>
        </p:txBody>
      </p:sp>
      <p:sp>
        <p:nvSpPr>
          <p:cNvPr id="22531" name="Platshållare för innehåll 2"/>
          <p:cNvSpPr>
            <a:spLocks noGrp="1"/>
          </p:cNvSpPr>
          <p:nvPr>
            <p:ph idx="1"/>
          </p:nvPr>
        </p:nvSpPr>
        <p:spPr>
          <a:xfrm>
            <a:off x="1047750" y="1600200"/>
            <a:ext cx="7029450" cy="4525963"/>
          </a:xfrm>
        </p:spPr>
        <p:txBody>
          <a:bodyPr/>
          <a:lstStyle/>
          <a:p>
            <a:pPr>
              <a:buFontTx/>
              <a:buNone/>
            </a:pPr>
            <a:r>
              <a:rPr lang="en-GB" sz="2000" smtClean="0">
                <a:latin typeface="Arial" pitchFamily="34" charset="0"/>
                <a:ea typeface="ＭＳ Ｐゴシック" pitchFamily="34" charset="-128"/>
              </a:rPr>
              <a:t>The product obtained must be classified in a heading (4-, 6</a:t>
            </a:r>
          </a:p>
          <a:p>
            <a:pPr>
              <a:buFontTx/>
              <a:buNone/>
            </a:pPr>
            <a:r>
              <a:rPr lang="en-GB" sz="2000" smtClean="0">
                <a:latin typeface="Arial" pitchFamily="34" charset="0"/>
                <a:ea typeface="ＭＳ Ｐゴシック" pitchFamily="34" charset="-128"/>
              </a:rPr>
              <a:t>or 8-digit level) of the Harmonised System (HS)</a:t>
            </a:r>
          </a:p>
          <a:p>
            <a:pPr>
              <a:buFontTx/>
              <a:buNone/>
            </a:pPr>
            <a:r>
              <a:rPr lang="en-GB" sz="2000" smtClean="0">
                <a:latin typeface="Arial" pitchFamily="34" charset="0"/>
                <a:ea typeface="ＭＳ Ｐゴシック" pitchFamily="34" charset="-128"/>
              </a:rPr>
              <a:t>which is different from the headings in which the non</a:t>
            </a:r>
          </a:p>
          <a:p>
            <a:pPr>
              <a:buFontTx/>
              <a:buNone/>
            </a:pPr>
            <a:r>
              <a:rPr lang="en-GB" sz="2000" smtClean="0">
                <a:latin typeface="Arial" pitchFamily="34" charset="0"/>
                <a:ea typeface="ＭＳ Ｐゴシック" pitchFamily="34" charset="-128"/>
              </a:rPr>
              <a:t>originating materials used in its manufacture are classified.</a:t>
            </a:r>
          </a:p>
          <a:p>
            <a:endParaRPr lang="en-GB" sz="2000" smtClean="0">
              <a:latin typeface="Arial" pitchFamily="34" charset="0"/>
              <a:ea typeface="ＭＳ Ｐゴシック" pitchFamily="34" charset="-128"/>
            </a:endParaRPr>
          </a:p>
          <a:p>
            <a:pPr>
              <a:buFontTx/>
              <a:buNone/>
            </a:pPr>
            <a:r>
              <a:rPr lang="en-GB" sz="2000" smtClean="0">
                <a:latin typeface="Arial" pitchFamily="34" charset="0"/>
                <a:ea typeface="ＭＳ Ｐゴシック" pitchFamily="34" charset="-128"/>
              </a:rPr>
              <a:t>	- chapter level (2-digit)</a:t>
            </a:r>
          </a:p>
          <a:p>
            <a:pPr>
              <a:buFontTx/>
              <a:buNone/>
            </a:pPr>
            <a:r>
              <a:rPr lang="en-GB" sz="2000" b="1" smtClean="0">
                <a:latin typeface="Arial" pitchFamily="34" charset="0"/>
                <a:ea typeface="ＭＳ Ｐゴシック" pitchFamily="34" charset="-128"/>
              </a:rPr>
              <a:t>	- heading level (4-digit) – </a:t>
            </a:r>
            <a:r>
              <a:rPr lang="en-GB" sz="2000" b="1" i="1" smtClean="0">
                <a:latin typeface="Arial" pitchFamily="34" charset="0"/>
                <a:ea typeface="ＭＳ Ｐゴシック" pitchFamily="34" charset="-128"/>
              </a:rPr>
              <a:t>most commonly applied</a:t>
            </a:r>
          </a:p>
          <a:p>
            <a:pPr>
              <a:buFontTx/>
              <a:buNone/>
            </a:pPr>
            <a:r>
              <a:rPr lang="en-GB" sz="2000" smtClean="0">
                <a:latin typeface="Arial" pitchFamily="34" charset="0"/>
                <a:ea typeface="ＭＳ Ｐゴシック" pitchFamily="34" charset="-128"/>
              </a:rPr>
              <a:t>	- sub-heading level (6-digit)</a:t>
            </a:r>
          </a:p>
          <a:p>
            <a:pPr>
              <a:buFontTx/>
              <a:buNone/>
            </a:pPr>
            <a:r>
              <a:rPr lang="en-GB" sz="2000" smtClean="0">
                <a:latin typeface="Arial" pitchFamily="34" charset="0"/>
                <a:ea typeface="ＭＳ Ｐゴシック" pitchFamily="34" charset="-128"/>
              </a:rPr>
              <a:t> 	- item level (8 or 10-digit)</a:t>
            </a:r>
          </a:p>
          <a:p>
            <a:endParaRPr lang="en-GB"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fr-FR"/>
          </a:p>
        </p:txBody>
      </p:sp>
      <p:sp>
        <p:nvSpPr>
          <p:cNvPr id="5" name="Platshållare för bildnummer 4"/>
          <p:cNvSpPr>
            <a:spLocks noGrp="1"/>
          </p:cNvSpPr>
          <p:nvPr>
            <p:ph type="sldNum" sz="quarter" idx="12"/>
          </p:nvPr>
        </p:nvSpPr>
        <p:spPr/>
        <p:txBody>
          <a:bodyPr/>
          <a:lstStyle/>
          <a:p>
            <a:fld id="{3621F2E6-B826-4C6B-A5B0-6C02B0CCCCFB}" type="slidenum">
              <a:rPr lang="fr-FR" smtClean="0"/>
              <a:pPr/>
              <a:t>27</a:t>
            </a:fld>
            <a:endParaRPr lang="fr-FR"/>
          </a:p>
        </p:txBody>
      </p:sp>
      <p:sp>
        <p:nvSpPr>
          <p:cNvPr id="6" name="Rectangle 2"/>
          <p:cNvSpPr txBox="1">
            <a:spLocks noChangeArrowheads="1"/>
          </p:cNvSpPr>
          <p:nvPr/>
        </p:nvSpPr>
        <p:spPr>
          <a:xfrm>
            <a:off x="695325" y="0"/>
            <a:ext cx="8229600" cy="14065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rPr>
              <a:t>Change of tariff </a:t>
            </a:r>
            <a:r>
              <a:rPr kumimoji="0" lang="sv-SE" sz="40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j-cs"/>
              </a:rPr>
              <a:t>heading</a:t>
            </a:r>
            <a:r>
              <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rPr>
              <a:t>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0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j-cs"/>
              </a:rPr>
              <a:t>e.g</a:t>
            </a:r>
            <a:r>
              <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rPr>
              <a:t>. from </a:t>
            </a:r>
            <a:r>
              <a:rPr kumimoji="0" lang="sv-SE" sz="40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j-cs"/>
              </a:rPr>
              <a:t>EU’s</a:t>
            </a:r>
            <a:r>
              <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rPr>
              <a:t> MAR</a:t>
            </a:r>
          </a:p>
        </p:txBody>
      </p:sp>
      <p:sp>
        <p:nvSpPr>
          <p:cNvPr id="7" name="Rectangle 3"/>
          <p:cNvSpPr txBox="1">
            <a:spLocks noChangeArrowheads="1"/>
          </p:cNvSpPr>
          <p:nvPr/>
        </p:nvSpPr>
        <p:spPr>
          <a:xfrm>
            <a:off x="828675" y="4221163"/>
            <a:ext cx="7920038" cy="2016125"/>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GB" sz="1800" b="0" i="0" u="none" strike="noStrike" kern="1200" cap="none" spc="0" normalizeH="0" baseline="0" noProof="0" smtClean="0">
                <a:ln>
                  <a:noFill/>
                </a:ln>
                <a:solidFill>
                  <a:schemeClr val="tx1"/>
                </a:solidFill>
                <a:effectLst/>
                <a:uLnTx/>
                <a:uFillTx/>
                <a:latin typeface="+mn-lt"/>
                <a:ea typeface="ＭＳ Ｐゴシック" pitchFamily="34" charset="-128"/>
                <a:cs typeface="+mn-cs"/>
              </a:rPr>
              <a:t>The manufacture of a straw basket, classified under heading 4602 of the HS. </a:t>
            </a: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endParaRPr kumimoji="0" lang="en-GB" sz="1200" b="0" i="0" u="none" strike="noStrike" kern="1200" cap="none" spc="0" normalizeH="0" baseline="0" noProof="0" smtClean="0">
              <a:ln>
                <a:noFill/>
              </a:ln>
              <a:solidFill>
                <a:schemeClr val="tx1"/>
              </a:solidFill>
              <a:effectLst/>
              <a:uLnTx/>
              <a:uFillTx/>
              <a:latin typeface="+mn-lt"/>
              <a:ea typeface="ＭＳ Ｐゴシック"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GB" sz="1800" b="0" i="0" u="none" strike="noStrike" kern="1200" cap="none" spc="0" normalizeH="0" baseline="0" noProof="0" smtClean="0">
                <a:ln>
                  <a:noFill/>
                </a:ln>
                <a:solidFill>
                  <a:schemeClr val="tx1"/>
                </a:solidFill>
                <a:effectLst/>
                <a:uLnTx/>
                <a:uFillTx/>
                <a:latin typeface="+mn-lt"/>
                <a:ea typeface="ＭＳ Ｐゴシック" pitchFamily="34" charset="-128"/>
                <a:cs typeface="+mn-cs"/>
              </a:rPr>
              <a:t>The rule for the whole of Chapter 46 is "manufacture in which all the materials used are classified within a heading other than that of the product". As the basket is classified under 4602, while the straw material was imported under 1401, the origin criterion is clearly satisfied.</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GB" sz="1200" b="1" i="0" u="sng" strike="noStrike" kern="1200" cap="none" spc="0" normalizeH="0" baseline="0" noProof="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sv-SE" sz="9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pic>
        <p:nvPicPr>
          <p:cNvPr id="8" name="Picture 4" descr="Vintage long straw bask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5508625" y="1557338"/>
            <a:ext cx="2540000" cy="2120900"/>
          </a:xfrm>
          <a:prstGeom prst="rect">
            <a:avLst/>
          </a:prstGeom>
        </p:spPr>
      </p:pic>
      <p:pic>
        <p:nvPicPr>
          <p:cNvPr id="9" name="Picture 5" descr="Bale of stra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900113" y="1557338"/>
            <a:ext cx="1985962" cy="2016125"/>
          </a:xfrm>
          <a:prstGeom prst="rect">
            <a:avLst/>
          </a:prstGeom>
        </p:spPr>
      </p:pic>
      <p:sp>
        <p:nvSpPr>
          <p:cNvPr id="10" name="AutoShape 6"/>
          <p:cNvSpPr>
            <a:spLocks noChangeArrowheads="1"/>
          </p:cNvSpPr>
          <p:nvPr/>
        </p:nvSpPr>
        <p:spPr bwMode="auto">
          <a:xfrm>
            <a:off x="3387725" y="2492375"/>
            <a:ext cx="1728788" cy="431800"/>
          </a:xfrm>
          <a:prstGeom prst="rightArrow">
            <a:avLst>
              <a:gd name="adj1" fmla="val 50000"/>
              <a:gd name="adj2" fmla="val 100092"/>
            </a:avLst>
          </a:prstGeom>
          <a:solidFill>
            <a:schemeClr val="accent1"/>
          </a:solidFill>
          <a:ln w="9525">
            <a:solidFill>
              <a:schemeClr val="tx1"/>
            </a:solidFill>
            <a:miter lim="800000"/>
            <a:headEnd/>
            <a:tailEnd/>
          </a:ln>
        </p:spPr>
        <p:txBody>
          <a:bodyPr wrap="none" anchor="ctr"/>
          <a:lstStyle/>
          <a:p>
            <a:endParaRPr lang="sv-SE"/>
          </a:p>
        </p:txBody>
      </p:sp>
      <p:sp>
        <p:nvSpPr>
          <p:cNvPr id="11" name="Text Box 7"/>
          <p:cNvSpPr txBox="1">
            <a:spLocks noChangeArrowheads="1"/>
          </p:cNvSpPr>
          <p:nvPr/>
        </p:nvSpPr>
        <p:spPr bwMode="auto">
          <a:xfrm>
            <a:off x="5651500" y="3716338"/>
            <a:ext cx="23764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spcBef>
                <a:spcPct val="50000"/>
              </a:spcBef>
            </a:pPr>
            <a:r>
              <a:rPr lang="en-GB" sz="2400" i="1">
                <a:latin typeface="Times" pitchFamily="18" charset="0"/>
              </a:rPr>
              <a:t>Heading 4602</a:t>
            </a:r>
            <a:endParaRPr lang="sv-SE" sz="2400" i="1">
              <a:latin typeface="Times" pitchFamily="18" charset="0"/>
            </a:endParaRPr>
          </a:p>
        </p:txBody>
      </p:sp>
      <p:sp>
        <p:nvSpPr>
          <p:cNvPr id="12" name="Text Box 8"/>
          <p:cNvSpPr txBox="1">
            <a:spLocks noChangeArrowheads="1"/>
          </p:cNvSpPr>
          <p:nvPr/>
        </p:nvSpPr>
        <p:spPr bwMode="auto">
          <a:xfrm>
            <a:off x="755650" y="3644900"/>
            <a:ext cx="23764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spcBef>
                <a:spcPct val="50000"/>
              </a:spcBef>
            </a:pPr>
            <a:r>
              <a:rPr lang="en-GB" sz="2400" i="1">
                <a:latin typeface="Times" pitchFamily="18" charset="0"/>
              </a:rPr>
              <a:t>Heading 1401</a:t>
            </a:r>
            <a:endParaRPr lang="sv-SE" sz="2400" i="1">
              <a:latin typeface="Times"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395288" y="1447800"/>
            <a:ext cx="8262937" cy="4333875"/>
          </a:xfrm>
          <a:prstGeom prst="roundRect">
            <a:avLst>
              <a:gd name="adj" fmla="val 16667"/>
            </a:avLst>
          </a:prstGeom>
          <a:solidFill>
            <a:schemeClr val="bg2"/>
          </a:solidFill>
          <a:ln w="9525">
            <a:solidFill>
              <a:schemeClr val="tx1"/>
            </a:solidFill>
            <a:round/>
            <a:headEnd/>
            <a:tailEnd/>
          </a:ln>
        </p:spPr>
        <p:txBody>
          <a:bodyPr wrap="none" anchor="ctr"/>
          <a:lstStyle/>
          <a:p>
            <a:endParaRPr lang="sv-SE"/>
          </a:p>
        </p:txBody>
      </p:sp>
      <p:sp>
        <p:nvSpPr>
          <p:cNvPr id="24579" name="Rectangle 3"/>
          <p:cNvSpPr>
            <a:spLocks noGrp="1" noChangeArrowheads="1"/>
          </p:cNvSpPr>
          <p:nvPr>
            <p:ph type="title"/>
          </p:nvPr>
        </p:nvSpPr>
        <p:spPr>
          <a:xfrm>
            <a:off x="695325" y="332656"/>
            <a:ext cx="8229600" cy="1102444"/>
          </a:xfrm>
        </p:spPr>
        <p:txBody>
          <a:bodyPr>
            <a:noAutofit/>
          </a:bodyPr>
          <a:lstStyle/>
          <a:p>
            <a:pPr algn="ctr"/>
            <a:r>
              <a:rPr lang="sv-SE" sz="4000" dirty="0" err="1" smtClean="0">
                <a:latin typeface="Arial" pitchFamily="34" charset="0"/>
                <a:ea typeface="ＭＳ Ｐゴシック" pitchFamily="34" charset="-128"/>
              </a:rPr>
              <a:t>Value</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added</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rule</a:t>
            </a:r>
            <a:endParaRPr lang="sv-SE" sz="4000" dirty="0" smtClean="0">
              <a:latin typeface="Arial" pitchFamily="34" charset="0"/>
              <a:ea typeface="ＭＳ Ｐゴシック" pitchFamily="34" charset="-128"/>
            </a:endParaRPr>
          </a:p>
        </p:txBody>
      </p:sp>
      <p:sp>
        <p:nvSpPr>
          <p:cNvPr id="24580" name="Rectangle 4"/>
          <p:cNvSpPr>
            <a:spLocks noGrp="1" noChangeArrowheads="1"/>
          </p:cNvSpPr>
          <p:nvPr>
            <p:ph type="body" idx="1"/>
          </p:nvPr>
        </p:nvSpPr>
        <p:spPr>
          <a:xfrm>
            <a:off x="395288" y="1844675"/>
            <a:ext cx="8291512" cy="4608513"/>
          </a:xfrm>
        </p:spPr>
        <p:txBody>
          <a:bodyPr/>
          <a:lstStyle/>
          <a:p>
            <a:pPr>
              <a:lnSpc>
                <a:spcPct val="100000"/>
              </a:lnSpc>
            </a:pPr>
            <a:r>
              <a:rPr lang="sv-SE" sz="2000" b="1" smtClean="0">
                <a:solidFill>
                  <a:srgbClr val="0099CC"/>
                </a:solidFill>
                <a:latin typeface="Arial" pitchFamily="34" charset="0"/>
                <a:ea typeface="ＭＳ Ｐゴシック" pitchFamily="34" charset="-128"/>
              </a:rPr>
              <a:t>The value of </a:t>
            </a:r>
            <a:r>
              <a:rPr lang="sv-SE" sz="2000" b="1" i="1" smtClean="0">
                <a:solidFill>
                  <a:srgbClr val="0099CC"/>
                </a:solidFill>
                <a:latin typeface="Arial" pitchFamily="34" charset="0"/>
                <a:ea typeface="ＭＳ Ｐゴシック" pitchFamily="34" charset="-128"/>
              </a:rPr>
              <a:t>non-originating materials </a:t>
            </a:r>
            <a:r>
              <a:rPr lang="sv-SE" sz="2000" b="1" smtClean="0">
                <a:solidFill>
                  <a:srgbClr val="0099CC"/>
                </a:solidFill>
                <a:latin typeface="Arial" pitchFamily="34" charset="0"/>
                <a:ea typeface="ＭＳ Ｐゴシック" pitchFamily="34" charset="-128"/>
              </a:rPr>
              <a:t>used should not exceed a given percentage of the ex-works price of a product </a:t>
            </a:r>
          </a:p>
          <a:p>
            <a:pPr>
              <a:lnSpc>
                <a:spcPct val="100000"/>
              </a:lnSpc>
            </a:pPr>
            <a:endParaRPr lang="sv-SE" sz="1800" b="1" smtClean="0">
              <a:solidFill>
                <a:srgbClr val="0099CC"/>
              </a:solidFill>
              <a:latin typeface="Arial" pitchFamily="34" charset="0"/>
              <a:ea typeface="ＭＳ Ｐゴシック" pitchFamily="34" charset="-128"/>
            </a:endParaRPr>
          </a:p>
          <a:p>
            <a:pPr>
              <a:lnSpc>
                <a:spcPct val="100000"/>
              </a:lnSpc>
            </a:pPr>
            <a:r>
              <a:rPr lang="sv-SE" sz="2000" b="1" smtClean="0">
                <a:solidFill>
                  <a:srgbClr val="0099CC"/>
                </a:solidFill>
                <a:latin typeface="Arial" pitchFamily="34" charset="0"/>
                <a:ea typeface="ＭＳ Ｐゴシック" pitchFamily="34" charset="-128"/>
              </a:rPr>
              <a:t>The value of the </a:t>
            </a:r>
            <a:r>
              <a:rPr lang="sv-SE" sz="2000" b="1" i="1" smtClean="0">
                <a:solidFill>
                  <a:srgbClr val="0099CC"/>
                </a:solidFill>
                <a:latin typeface="Arial" pitchFamily="34" charset="0"/>
                <a:ea typeface="ＭＳ Ｐゴシック" pitchFamily="34" charset="-128"/>
              </a:rPr>
              <a:t>local content</a:t>
            </a:r>
            <a:r>
              <a:rPr lang="sv-SE" sz="2000" b="1" smtClean="0">
                <a:solidFill>
                  <a:srgbClr val="0099CC"/>
                </a:solidFill>
                <a:latin typeface="Arial" pitchFamily="34" charset="0"/>
                <a:ea typeface="ＭＳ Ｐゴシック" pitchFamily="34" charset="-128"/>
              </a:rPr>
              <a:t> should not be lower than a given percentage of the ex-works price of a product </a:t>
            </a:r>
          </a:p>
          <a:p>
            <a:pPr>
              <a:buFont typeface="Arial" pitchFamily="34" charset="0"/>
              <a:buNone/>
            </a:pPr>
            <a:endParaRPr lang="sv-SE" sz="1000" b="1" i="1" smtClean="0">
              <a:latin typeface="Arial" pitchFamily="34" charset="0"/>
              <a:ea typeface="ＭＳ Ｐゴシック" pitchFamily="34" charset="-128"/>
            </a:endParaRPr>
          </a:p>
          <a:p>
            <a:pPr>
              <a:buFont typeface="Arial" pitchFamily="34" charset="0"/>
              <a:buNone/>
            </a:pPr>
            <a:endParaRPr lang="sv-SE" sz="1000" b="1" i="1" smtClean="0">
              <a:latin typeface="Arial" pitchFamily="34" charset="0"/>
              <a:ea typeface="ＭＳ Ｐゴシック" pitchFamily="34" charset="-128"/>
            </a:endParaRPr>
          </a:p>
          <a:p>
            <a:pPr lvl="2">
              <a:buFont typeface="Arial" pitchFamily="34" charset="0"/>
              <a:buNone/>
            </a:pPr>
            <a:r>
              <a:rPr lang="sv-SE" sz="1000" b="1" i="1" smtClean="0">
                <a:latin typeface="Arial" pitchFamily="34" charset="0"/>
                <a:ea typeface="ＭＳ Ｐゴシック" pitchFamily="34" charset="-128"/>
              </a:rPr>
              <a:t>	</a:t>
            </a:r>
            <a:r>
              <a:rPr lang="sv-SE" sz="2000" b="1" i="1" smtClean="0">
                <a:latin typeface="Arial" pitchFamily="34" charset="0"/>
                <a:ea typeface="ＭＳ Ｐゴシック" pitchFamily="34" charset="-128"/>
              </a:rPr>
              <a:t>Ex-works price</a:t>
            </a:r>
            <a:r>
              <a:rPr lang="sv-SE" sz="2000" i="1" smtClean="0">
                <a:latin typeface="Arial" pitchFamily="34" charset="0"/>
                <a:ea typeface="ＭＳ Ｐゴシック" pitchFamily="34" charset="-128"/>
              </a:rPr>
              <a:t> : price paid for the final product when it leaves the last manufacturer minus any internal taxes which are repaid when the product obtained is exported (profits incl) – </a:t>
            </a:r>
            <a:r>
              <a:rPr lang="sv-SE" sz="2000" smtClean="0">
                <a:latin typeface="Arial" pitchFamily="34" charset="0"/>
                <a:ea typeface="ＭＳ Ｐゴシック" pitchFamily="34" charset="-128"/>
              </a:rPr>
              <a:t>used e.g. by the EU</a:t>
            </a:r>
          </a:p>
          <a:p>
            <a:pPr>
              <a:buFont typeface="Arial" pitchFamily="34" charset="0"/>
              <a:buNone/>
            </a:pPr>
            <a:endParaRPr lang="sv-SE" sz="1000" i="1"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title"/>
          </p:nvPr>
        </p:nvSpPr>
        <p:spPr/>
        <p:txBody>
          <a:bodyPr>
            <a:noAutofit/>
          </a:bodyPr>
          <a:lstStyle/>
          <a:p>
            <a:pPr algn="ctr"/>
            <a:r>
              <a:rPr lang="en-GB" sz="4000" dirty="0" smtClean="0">
                <a:latin typeface="Arial" pitchFamily="34" charset="0"/>
                <a:ea typeface="ＭＳ Ｐゴシック" pitchFamily="34" charset="-128"/>
              </a:rPr>
              <a:t>Special Technical </a:t>
            </a:r>
            <a:br>
              <a:rPr lang="en-GB" sz="4000" dirty="0" smtClean="0">
                <a:latin typeface="Arial" pitchFamily="34" charset="0"/>
                <a:ea typeface="ＭＳ Ｐゴシック" pitchFamily="34" charset="-128"/>
              </a:rPr>
            </a:br>
            <a:r>
              <a:rPr lang="en-GB" sz="4000" dirty="0" smtClean="0">
                <a:latin typeface="Arial" pitchFamily="34" charset="0"/>
                <a:ea typeface="ＭＳ Ｐゴシック" pitchFamily="34" charset="-128"/>
              </a:rPr>
              <a:t>Requirement</a:t>
            </a:r>
          </a:p>
        </p:txBody>
      </p:sp>
      <p:sp>
        <p:nvSpPr>
          <p:cNvPr id="27651" name="Platshållare för innehåll 2"/>
          <p:cNvSpPr>
            <a:spLocks noGrp="1"/>
          </p:cNvSpPr>
          <p:nvPr>
            <p:ph idx="1"/>
          </p:nvPr>
        </p:nvSpPr>
        <p:spPr/>
        <p:txBody>
          <a:bodyPr/>
          <a:lstStyle/>
          <a:p>
            <a:pPr>
              <a:buFont typeface="Arial" pitchFamily="34" charset="0"/>
              <a:buNone/>
            </a:pPr>
            <a:endParaRPr lang="sv-SE" dirty="0" smtClean="0">
              <a:latin typeface="Arial" pitchFamily="34" charset="0"/>
              <a:ea typeface="ＭＳ Ｐゴシック" pitchFamily="34" charset="-128"/>
            </a:endParaRPr>
          </a:p>
          <a:p>
            <a:pPr>
              <a:buFont typeface="Arial" pitchFamily="34" charset="0"/>
              <a:buNone/>
            </a:pPr>
            <a:r>
              <a:rPr lang="sv-SE" sz="2400" dirty="0" err="1" smtClean="0">
                <a:latin typeface="Arial" pitchFamily="34" charset="0"/>
                <a:ea typeface="ＭＳ Ｐゴシック" pitchFamily="34" charset="-128"/>
              </a:rPr>
              <a:t>Prescribes</a:t>
            </a:r>
            <a:r>
              <a:rPr lang="sv-SE" sz="2400" dirty="0" smtClean="0">
                <a:latin typeface="Arial" pitchFamily="34" charset="0"/>
                <a:ea typeface="ＭＳ Ｐゴシック" pitchFamily="34" charset="-128"/>
              </a:rPr>
              <a:t> for </a:t>
            </a:r>
            <a:r>
              <a:rPr lang="sv-SE" sz="2400" dirty="0" err="1" smtClean="0">
                <a:latin typeface="Arial" pitchFamily="34" charset="0"/>
                <a:ea typeface="ＭＳ Ｐゴシック" pitchFamily="34" charset="-128"/>
              </a:rPr>
              <a:t>each</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product</a:t>
            </a:r>
            <a:r>
              <a:rPr lang="sv-SE" sz="2400" dirty="0" smtClean="0">
                <a:latin typeface="Arial" pitchFamily="34" charset="0"/>
                <a:ea typeface="ＭＳ Ｐゴシック" pitchFamily="34" charset="-128"/>
              </a:rPr>
              <a:t> or </a:t>
            </a:r>
            <a:r>
              <a:rPr lang="sv-SE" sz="2400" dirty="0" err="1" smtClean="0">
                <a:latin typeface="Arial" pitchFamily="34" charset="0"/>
                <a:ea typeface="ＭＳ Ｐゴシック" pitchFamily="34" charset="-128"/>
              </a:rPr>
              <a:t>product</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group</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certain</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manufacturing</a:t>
            </a:r>
            <a:r>
              <a:rPr lang="sv-SE" sz="2400" dirty="0" smtClean="0">
                <a:latin typeface="Arial" pitchFamily="34" charset="0"/>
                <a:ea typeface="ＭＳ Ｐゴシック" pitchFamily="34" charset="-128"/>
              </a:rPr>
              <a:t> or </a:t>
            </a:r>
            <a:r>
              <a:rPr lang="sv-SE" sz="2400" dirty="0" err="1" smtClean="0">
                <a:latin typeface="Arial" pitchFamily="34" charset="0"/>
                <a:ea typeface="ＭＳ Ｐゴシック" pitchFamily="34" charset="-128"/>
              </a:rPr>
              <a:t>processing</a:t>
            </a:r>
            <a:r>
              <a:rPr lang="sv-SE" sz="2400" dirty="0" smtClean="0">
                <a:latin typeface="Arial" pitchFamily="34" charset="0"/>
                <a:ea typeface="ＭＳ Ｐゴシック" pitchFamily="34" charset="-128"/>
              </a:rPr>
              <a:t> operations…</a:t>
            </a:r>
          </a:p>
          <a:p>
            <a:pPr>
              <a:buFont typeface="Arial" pitchFamily="34" charset="0"/>
              <a:buChar char="−"/>
            </a:pPr>
            <a:endParaRPr lang="sv-SE" sz="1600" dirty="0" smtClean="0">
              <a:latin typeface="Arial" pitchFamily="34" charset="0"/>
              <a:ea typeface="ＭＳ Ｐゴシック" pitchFamily="34" charset="-128"/>
            </a:endParaRPr>
          </a:p>
          <a:p>
            <a:pPr>
              <a:buFont typeface="Arial" pitchFamily="34" charset="0"/>
              <a:buChar char="−"/>
            </a:pPr>
            <a:r>
              <a:rPr lang="sv-SE" sz="1600" dirty="0" err="1" smtClean="0">
                <a:latin typeface="Arial" pitchFamily="34" charset="0"/>
                <a:ea typeface="ＭＳ Ｐゴシック" pitchFamily="34" charset="-128"/>
              </a:rPr>
              <a:t>that</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have</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to</a:t>
            </a:r>
            <a:r>
              <a:rPr lang="sv-SE" sz="1600" dirty="0" smtClean="0">
                <a:latin typeface="Arial" pitchFamily="34" charset="0"/>
                <a:ea typeface="ＭＳ Ｐゴシック" pitchFamily="34" charset="-128"/>
              </a:rPr>
              <a:t> be </a:t>
            </a:r>
            <a:r>
              <a:rPr lang="sv-SE" sz="1600" dirty="0" err="1" smtClean="0">
                <a:latin typeface="Arial" pitchFamily="34" charset="0"/>
                <a:ea typeface="ＭＳ Ｐゴシック" pitchFamily="34" charset="-128"/>
              </a:rPr>
              <a:t>carried</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out</a:t>
            </a:r>
            <a:r>
              <a:rPr lang="sv-SE" sz="1600" dirty="0" smtClean="0">
                <a:latin typeface="Arial" pitchFamily="34" charset="0"/>
                <a:ea typeface="ＭＳ Ｐゴシック" pitchFamily="34" charset="-128"/>
              </a:rPr>
              <a:t> on </a:t>
            </a:r>
            <a:r>
              <a:rPr lang="sv-SE" sz="1600" dirty="0" err="1" smtClean="0">
                <a:latin typeface="Arial" pitchFamily="34" charset="0"/>
                <a:ea typeface="ＭＳ Ｐゴシック" pitchFamily="34" charset="-128"/>
              </a:rPr>
              <a:t>any</a:t>
            </a:r>
            <a:r>
              <a:rPr lang="sv-SE" sz="1600" dirty="0" smtClean="0">
                <a:latin typeface="Arial" pitchFamily="34" charset="0"/>
                <a:ea typeface="ＭＳ Ｐゴシック" pitchFamily="34" charset="-128"/>
              </a:rPr>
              <a:t> non-</a:t>
            </a:r>
            <a:r>
              <a:rPr lang="sv-SE" sz="1600" dirty="0" err="1" smtClean="0">
                <a:latin typeface="Arial" pitchFamily="34" charset="0"/>
                <a:ea typeface="ＭＳ Ｐゴシック" pitchFamily="34" charset="-128"/>
              </a:rPr>
              <a:t>originating</a:t>
            </a:r>
            <a:r>
              <a:rPr lang="sv-SE" sz="1600" dirty="0" smtClean="0">
                <a:latin typeface="Arial" pitchFamily="34" charset="0"/>
                <a:ea typeface="ＭＳ Ｐゴシック" pitchFamily="34" charset="-128"/>
              </a:rPr>
              <a:t> materials in order for the </a:t>
            </a:r>
            <a:r>
              <a:rPr lang="sv-SE" sz="1600" dirty="0" err="1" smtClean="0">
                <a:latin typeface="Arial" pitchFamily="34" charset="0"/>
                <a:ea typeface="ＭＳ Ｐゴシック" pitchFamily="34" charset="-128"/>
              </a:rPr>
              <a:t>product</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to</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confer</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origin</a:t>
            </a:r>
            <a:r>
              <a:rPr lang="sv-SE" sz="1600" dirty="0" smtClean="0">
                <a:latin typeface="Arial" pitchFamily="34" charset="0"/>
                <a:ea typeface="ＭＳ Ｐゴシック" pitchFamily="34" charset="-128"/>
              </a:rPr>
              <a:t> (positive test), or </a:t>
            </a:r>
          </a:p>
          <a:p>
            <a:pPr>
              <a:buFont typeface="Arial" pitchFamily="34" charset="0"/>
              <a:buChar char="−"/>
            </a:pPr>
            <a:endParaRPr lang="sv-SE" sz="1600" dirty="0" smtClean="0">
              <a:latin typeface="Arial" pitchFamily="34" charset="0"/>
              <a:ea typeface="ＭＳ Ｐゴシック" pitchFamily="34" charset="-128"/>
            </a:endParaRPr>
          </a:p>
          <a:p>
            <a:pPr>
              <a:buFont typeface="Arial" pitchFamily="34" charset="0"/>
              <a:buChar char="−"/>
            </a:pPr>
            <a:r>
              <a:rPr lang="sv-SE" sz="1600" dirty="0" smtClean="0">
                <a:latin typeface="Arial" pitchFamily="34" charset="0"/>
                <a:ea typeface="ＭＳ Ｐゴシック" pitchFamily="34" charset="-128"/>
              </a:rPr>
              <a:t>operations </a:t>
            </a:r>
            <a:r>
              <a:rPr lang="sv-SE" sz="1600" dirty="0" err="1" smtClean="0">
                <a:latin typeface="Arial" pitchFamily="34" charset="0"/>
                <a:ea typeface="ＭＳ Ｐゴシック" pitchFamily="34" charset="-128"/>
              </a:rPr>
              <a:t>that</a:t>
            </a:r>
            <a:r>
              <a:rPr lang="sv-SE" sz="1600" dirty="0" smtClean="0">
                <a:latin typeface="Arial" pitchFamily="34" charset="0"/>
                <a:ea typeface="ＭＳ Ｐゴシック" pitchFamily="34" charset="-128"/>
              </a:rPr>
              <a:t> do not </a:t>
            </a:r>
            <a:r>
              <a:rPr lang="sv-SE" sz="1600" dirty="0" err="1" smtClean="0">
                <a:latin typeface="Arial" pitchFamily="34" charset="0"/>
                <a:ea typeface="ＭＳ Ｐゴシック" pitchFamily="34" charset="-128"/>
              </a:rPr>
              <a:t>confer</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origin</a:t>
            </a:r>
            <a:r>
              <a:rPr lang="sv-SE" sz="1600" dirty="0" smtClean="0">
                <a:latin typeface="Arial" pitchFamily="34" charset="0"/>
                <a:ea typeface="ＭＳ Ｐゴシック" pitchFamily="34" charset="-128"/>
              </a:rPr>
              <a:t> (negative test).</a:t>
            </a:r>
          </a:p>
          <a:p>
            <a:pPr>
              <a:buFont typeface="Arial" pitchFamily="34" charset="0"/>
              <a:buChar char="−"/>
            </a:pPr>
            <a:endParaRPr lang="sv-SE" sz="1600" dirty="0" smtClean="0">
              <a:latin typeface="Arial" pitchFamily="34" charset="0"/>
              <a:ea typeface="ＭＳ Ｐゴシック" pitchFamily="34" charset="-128"/>
            </a:endParaRPr>
          </a:p>
          <a:p>
            <a:pPr>
              <a:buFont typeface="Arial" pitchFamily="34" charset="0"/>
              <a:buChar char="−"/>
            </a:pPr>
            <a:r>
              <a:rPr lang="sv-SE" sz="1600" dirty="0" smtClean="0">
                <a:latin typeface="Arial" pitchFamily="34" charset="0"/>
                <a:ea typeface="ＭＳ Ｐゴシック" pitchFamily="34" charset="-128"/>
              </a:rPr>
              <a:t>In EU </a:t>
            </a:r>
            <a:r>
              <a:rPr lang="sv-SE" sz="1600" dirty="0" err="1" smtClean="0">
                <a:latin typeface="Arial" pitchFamily="34" charset="0"/>
                <a:ea typeface="ＭＳ Ｐゴシック" pitchFamily="34" charset="-128"/>
              </a:rPr>
              <a:t>RoO</a:t>
            </a:r>
            <a:r>
              <a:rPr lang="sv-SE" sz="1600" dirty="0" smtClean="0">
                <a:latin typeface="Arial" pitchFamily="34" charset="0"/>
                <a:ea typeface="ＭＳ Ｐゴシック" pitchFamily="34" charset="-128"/>
              </a:rPr>
              <a:t>, and </a:t>
            </a:r>
            <a:r>
              <a:rPr lang="sv-SE" sz="1600" dirty="0" err="1" smtClean="0">
                <a:latin typeface="Arial" pitchFamily="34" charset="0"/>
                <a:ea typeface="ＭＳ Ｐゴシック" pitchFamily="34" charset="-128"/>
              </a:rPr>
              <a:t>many</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others</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these</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requirements</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are</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compiled</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into</a:t>
            </a:r>
            <a:r>
              <a:rPr lang="sv-SE" sz="1600" dirty="0" smtClean="0">
                <a:latin typeface="Arial" pitchFamily="34" charset="0"/>
                <a:ea typeface="ＭＳ Ｐゴシック" pitchFamily="34" charset="-128"/>
              </a:rPr>
              <a:t> a list </a:t>
            </a:r>
            <a:r>
              <a:rPr lang="sv-SE" sz="1600" dirty="0" err="1" smtClean="0">
                <a:latin typeface="Arial" pitchFamily="34" charset="0"/>
                <a:ea typeface="ＭＳ Ｐゴシック" pitchFamily="34" charset="-128"/>
              </a:rPr>
              <a:t>sorted</a:t>
            </a:r>
            <a:r>
              <a:rPr lang="sv-SE" sz="1600" dirty="0" smtClean="0">
                <a:latin typeface="Arial" pitchFamily="34" charset="0"/>
                <a:ea typeface="ＭＳ Ｐゴシック" pitchFamily="34" charset="-128"/>
              </a:rPr>
              <a:t> by HS </a:t>
            </a:r>
            <a:r>
              <a:rPr lang="sv-SE" sz="1600" dirty="0" err="1" smtClean="0">
                <a:latin typeface="Arial" pitchFamily="34" charset="0"/>
                <a:ea typeface="ＭＳ Ｐゴシック" pitchFamily="34" charset="-128"/>
              </a:rPr>
              <a:t>chapter</a:t>
            </a:r>
            <a:r>
              <a:rPr lang="sv-SE" sz="1600" dirty="0" smtClean="0">
                <a:latin typeface="Arial" pitchFamily="34" charset="0"/>
                <a:ea typeface="ＭＳ Ｐゴシック" pitchFamily="34" charset="-128"/>
              </a:rPr>
              <a:t>.</a:t>
            </a:r>
          </a:p>
          <a:p>
            <a:endParaRPr lang="en-GB"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22"/>
          <p:cNvSpPr>
            <a:spLocks noChangeArrowheads="1"/>
          </p:cNvSpPr>
          <p:nvPr/>
        </p:nvSpPr>
        <p:spPr bwMode="auto">
          <a:xfrm>
            <a:off x="457200" y="1295400"/>
            <a:ext cx="6400800" cy="2554288"/>
          </a:xfrm>
          <a:prstGeom prst="rect">
            <a:avLst/>
          </a:prstGeom>
          <a:noFill/>
          <a:ln w="9525">
            <a:noFill/>
            <a:miter lim="800000"/>
            <a:headEnd/>
            <a:tailEnd/>
          </a:ln>
        </p:spPr>
        <p:txBody>
          <a:bodyPr>
            <a:spAutoFit/>
          </a:bodyPr>
          <a:lstStyle/>
          <a:p>
            <a:pPr marL="342900" indent="-342900">
              <a:buFont typeface="Arial" charset="0"/>
              <a:buChar char="•"/>
            </a:pPr>
            <a:r>
              <a:rPr lang="en-GB" sz="2000">
                <a:latin typeface="Calibri" pitchFamily="34" charset="0"/>
              </a:rPr>
              <a:t>Be on time</a:t>
            </a:r>
          </a:p>
          <a:p>
            <a:pPr marL="342900" indent="-342900">
              <a:buFont typeface="Arial" charset="0"/>
              <a:buChar char="•"/>
            </a:pPr>
            <a:r>
              <a:rPr lang="en-GB" sz="2000">
                <a:latin typeface="Calibri" pitchFamily="34" charset="0"/>
              </a:rPr>
              <a:t>No PCs or mobile phones</a:t>
            </a:r>
          </a:p>
          <a:p>
            <a:pPr marL="342900" indent="-342900">
              <a:buFont typeface="Arial" charset="0"/>
              <a:buChar char="•"/>
            </a:pPr>
            <a:r>
              <a:rPr lang="en-GB" sz="2000">
                <a:latin typeface="Calibri" pitchFamily="34" charset="0"/>
              </a:rPr>
              <a:t>Respect</a:t>
            </a:r>
          </a:p>
          <a:p>
            <a:pPr marL="342900" indent="-342900">
              <a:buFont typeface="Arial" charset="0"/>
              <a:buChar char="•"/>
            </a:pPr>
            <a:r>
              <a:rPr lang="en-GB" sz="2000">
                <a:latin typeface="Calibri" pitchFamily="34" charset="0"/>
              </a:rPr>
              <a:t>There is no such thing as a stupid question</a:t>
            </a:r>
          </a:p>
          <a:p>
            <a:pPr marL="342900" indent="-342900">
              <a:buFont typeface="Arial" charset="0"/>
              <a:buChar char="•"/>
            </a:pPr>
            <a:r>
              <a:rPr lang="en-GB" sz="2000">
                <a:latin typeface="Calibri" pitchFamily="34" charset="0"/>
              </a:rPr>
              <a:t>Support</a:t>
            </a:r>
          </a:p>
          <a:p>
            <a:pPr marL="342900" indent="-342900">
              <a:buFont typeface="Arial" charset="0"/>
              <a:buChar char="•"/>
            </a:pPr>
            <a:r>
              <a:rPr lang="en-GB" sz="2000">
                <a:latin typeface="Calibri" pitchFamily="34" charset="0"/>
              </a:rPr>
              <a:t>Team Work</a:t>
            </a:r>
          </a:p>
          <a:p>
            <a:pPr marL="342900" indent="-342900">
              <a:buFont typeface="Arial" charset="0"/>
              <a:buChar char="•"/>
            </a:pPr>
            <a:r>
              <a:rPr lang="en-GB" sz="2000">
                <a:latin typeface="Calibri" pitchFamily="34" charset="0"/>
              </a:rPr>
              <a:t>Active participation</a:t>
            </a:r>
          </a:p>
          <a:p>
            <a:pPr marL="342900" indent="-342900">
              <a:buFont typeface="Arial" charset="0"/>
              <a:buChar char="•"/>
            </a:pPr>
            <a:r>
              <a:rPr lang="en-GB" sz="2000">
                <a:latin typeface="Calibri" pitchFamily="34" charset="0"/>
              </a:rPr>
              <a:t>Have fun</a:t>
            </a:r>
          </a:p>
        </p:txBody>
      </p:sp>
      <p:pic>
        <p:nvPicPr>
          <p:cNvPr id="5" name="Picture 23" descr="man mobile 2"/>
          <p:cNvPicPr>
            <a:picLocks noChangeAspect="1" noChangeArrowheads="1"/>
          </p:cNvPicPr>
          <p:nvPr/>
        </p:nvPicPr>
        <p:blipFill>
          <a:blip r:embed="rId3" cstate="print"/>
          <a:srcRect/>
          <a:stretch>
            <a:fillRect/>
          </a:stretch>
        </p:blipFill>
        <p:spPr bwMode="auto">
          <a:xfrm>
            <a:off x="3962400" y="3073400"/>
            <a:ext cx="4419600" cy="2946400"/>
          </a:xfrm>
          <a:prstGeom prst="rect">
            <a:avLst/>
          </a:prstGeom>
          <a:ln>
            <a:noFill/>
          </a:ln>
          <a:effectLst>
            <a:outerShdw blurRad="190500" algn="tl" rotWithShape="0">
              <a:srgbClr val="000000">
                <a:alpha val="70000"/>
              </a:srgbClr>
            </a:outerShdw>
          </a:effectLst>
          <a:extLst/>
        </p:spPr>
      </p:pic>
      <p:sp>
        <p:nvSpPr>
          <p:cNvPr id="17411" name="Title 1"/>
          <p:cNvSpPr>
            <a:spLocks noGrp="1"/>
          </p:cNvSpPr>
          <p:nvPr>
            <p:ph type="ctrTitle"/>
          </p:nvPr>
        </p:nvSpPr>
        <p:spPr>
          <a:xfrm>
            <a:off x="685800" y="620713"/>
            <a:ext cx="7772400" cy="577850"/>
          </a:xfrm>
        </p:spPr>
        <p:txBody>
          <a:bodyPr/>
          <a:lstStyle/>
          <a:p>
            <a:pPr eaLnBrk="1" hangingPunct="1"/>
            <a:r>
              <a:rPr lang="en-GB" sz="2400" b="1" smtClean="0"/>
              <a:t>Ground Rules</a:t>
            </a:r>
            <a:endParaRPr lang="fr-FR" sz="240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sv-SE" sz="4000" dirty="0" smtClean="0">
                <a:latin typeface="Arial" pitchFamily="34" charset="0"/>
                <a:ea typeface="ＭＳ Ｐゴシック" pitchFamily="34" charset="-128"/>
              </a:rPr>
              <a:t>Special </a:t>
            </a:r>
            <a:r>
              <a:rPr lang="sv-SE" sz="4000" dirty="0" err="1" smtClean="0">
                <a:latin typeface="Arial" pitchFamily="34" charset="0"/>
                <a:ea typeface="ＭＳ Ｐゴシック" pitchFamily="34" charset="-128"/>
              </a:rPr>
              <a:t>technical</a:t>
            </a:r>
            <a:r>
              <a:rPr lang="sv-SE" sz="4000" dirty="0" smtClean="0">
                <a:latin typeface="Arial" pitchFamily="34" charset="0"/>
                <a:ea typeface="ＭＳ Ｐゴシック" pitchFamily="34" charset="-128"/>
              </a:rPr>
              <a:t> </a:t>
            </a:r>
            <a:br>
              <a:rPr lang="sv-SE" sz="4000" dirty="0" smtClean="0">
                <a:latin typeface="Arial" pitchFamily="34" charset="0"/>
                <a:ea typeface="ＭＳ Ｐゴシック" pitchFamily="34" charset="-128"/>
              </a:rPr>
            </a:br>
            <a:r>
              <a:rPr lang="sv-SE" sz="4000" dirty="0" err="1" smtClean="0">
                <a:latin typeface="Arial" pitchFamily="34" charset="0"/>
                <a:ea typeface="ＭＳ Ｐゴシック" pitchFamily="34" charset="-128"/>
              </a:rPr>
              <a:t>requirement</a:t>
            </a:r>
            <a:r>
              <a:rPr lang="sv-SE" sz="4000" dirty="0" smtClean="0">
                <a:latin typeface="Arial" pitchFamily="34" charset="0"/>
                <a:ea typeface="ＭＳ Ｐゴシック" pitchFamily="34" charset="-128"/>
              </a:rPr>
              <a:t> – </a:t>
            </a:r>
            <a:r>
              <a:rPr lang="sv-SE" sz="4000" dirty="0" err="1" smtClean="0">
                <a:latin typeface="Arial" pitchFamily="34" charset="0"/>
                <a:ea typeface="ＭＳ Ｐゴシック" pitchFamily="34" charset="-128"/>
              </a:rPr>
              <a:t>e.g.EU´s</a:t>
            </a:r>
            <a:r>
              <a:rPr lang="sv-SE" sz="4000" dirty="0" smtClean="0">
                <a:latin typeface="Arial" pitchFamily="34" charset="0"/>
                <a:ea typeface="ＭＳ Ｐゴシック" pitchFamily="34" charset="-128"/>
              </a:rPr>
              <a:t> MAR</a:t>
            </a:r>
            <a:endParaRPr lang="fr-FR" sz="4000" dirty="0"/>
          </a:p>
        </p:txBody>
      </p:sp>
      <p:sp>
        <p:nvSpPr>
          <p:cNvPr id="3" name="Espace réservé du contenu 2"/>
          <p:cNvSpPr>
            <a:spLocks noGrp="1"/>
          </p:cNvSpPr>
          <p:nvPr>
            <p:ph idx="1"/>
          </p:nvPr>
        </p:nvSpPr>
        <p:spPr>
          <a:xfrm>
            <a:off x="457200" y="1600200"/>
            <a:ext cx="5626968" cy="4525963"/>
          </a:xfrm>
        </p:spPr>
        <p:txBody>
          <a:bodyPr>
            <a:normAutofit/>
          </a:bodyPr>
          <a:lstStyle/>
          <a:p>
            <a:pPr>
              <a:lnSpc>
                <a:spcPct val="80000"/>
              </a:lnSpc>
              <a:buNone/>
            </a:pPr>
            <a:r>
              <a:rPr lang="sv-SE" sz="2400" b="1" i="1" dirty="0" err="1" smtClean="0">
                <a:latin typeface="Arial" pitchFamily="34" charset="0"/>
                <a:ea typeface="ＭＳ Ｐゴシック" pitchFamily="34" charset="-128"/>
              </a:rPr>
              <a:t>Articles</a:t>
            </a:r>
            <a:r>
              <a:rPr lang="sv-SE" sz="2400" b="1" i="1" dirty="0" smtClean="0">
                <a:latin typeface="Arial" pitchFamily="34" charset="0"/>
                <a:ea typeface="ＭＳ Ｐゴシック" pitchFamily="34" charset="-128"/>
              </a:rPr>
              <a:t> of </a:t>
            </a:r>
            <a:r>
              <a:rPr lang="sv-SE" sz="2400" b="1" i="1" dirty="0" err="1" smtClean="0">
                <a:latin typeface="Arial" pitchFamily="34" charset="0"/>
                <a:ea typeface="ＭＳ Ｐゴシック" pitchFamily="34" charset="-128"/>
              </a:rPr>
              <a:t>Apparel</a:t>
            </a:r>
            <a:r>
              <a:rPr lang="sv-SE" sz="2400" b="1" i="1" dirty="0" smtClean="0">
                <a:latin typeface="Arial" pitchFamily="34" charset="0"/>
                <a:ea typeface="ＭＳ Ｐゴシック" pitchFamily="34" charset="-128"/>
              </a:rPr>
              <a:t> </a:t>
            </a:r>
          </a:p>
          <a:p>
            <a:pPr>
              <a:lnSpc>
                <a:spcPct val="80000"/>
              </a:lnSpc>
              <a:buNone/>
            </a:pPr>
            <a:r>
              <a:rPr lang="sv-SE" sz="2400" dirty="0" err="1" smtClean="0">
                <a:latin typeface="Arial" pitchFamily="34" charset="0"/>
                <a:ea typeface="ＭＳ Ｐゴシック" pitchFamily="34" charset="-128"/>
              </a:rPr>
              <a:t>Chapter</a:t>
            </a:r>
            <a:r>
              <a:rPr lang="sv-SE" sz="2400" dirty="0" smtClean="0">
                <a:latin typeface="Arial" pitchFamily="34" charset="0"/>
                <a:ea typeface="ＭＳ Ｐゴシック" pitchFamily="34" charset="-128"/>
              </a:rPr>
              <a:t> 62 of the HS, for </a:t>
            </a:r>
            <a:r>
              <a:rPr lang="sv-SE" sz="2400" dirty="0" err="1" smtClean="0">
                <a:latin typeface="Arial" pitchFamily="34" charset="0"/>
                <a:ea typeface="ＭＳ Ｐゴシック" pitchFamily="34" charset="-128"/>
              </a:rPr>
              <a:t>which</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most</a:t>
            </a:r>
            <a:endParaRPr lang="sv-SE" sz="2400" dirty="0" smtClean="0">
              <a:latin typeface="Arial" pitchFamily="34" charset="0"/>
              <a:ea typeface="ＭＳ Ｐゴシック" pitchFamily="34" charset="-128"/>
            </a:endParaRPr>
          </a:p>
          <a:p>
            <a:pPr>
              <a:lnSpc>
                <a:spcPct val="80000"/>
              </a:lnSpc>
              <a:buNone/>
            </a:pPr>
            <a:r>
              <a:rPr lang="sv-SE" sz="2400" dirty="0" err="1" smtClean="0">
                <a:latin typeface="Arial" pitchFamily="34" charset="0"/>
                <a:ea typeface="ＭＳ Ｐゴシック" pitchFamily="34" charset="-128"/>
              </a:rPr>
              <a:t>headings</a:t>
            </a:r>
            <a:r>
              <a:rPr lang="sv-SE" sz="2400" dirty="0" smtClean="0">
                <a:latin typeface="Arial" pitchFamily="34" charset="0"/>
                <a:ea typeface="ＭＳ Ｐゴシック" pitchFamily="34" charset="-128"/>
              </a:rPr>
              <a:t>) the </a:t>
            </a:r>
            <a:r>
              <a:rPr lang="sv-SE" sz="2400" dirty="0" err="1" smtClean="0">
                <a:latin typeface="Arial" pitchFamily="34" charset="0"/>
                <a:ea typeface="ＭＳ Ｐゴシック" pitchFamily="34" charset="-128"/>
              </a:rPr>
              <a:t>rule</a:t>
            </a:r>
            <a:r>
              <a:rPr lang="sv-SE" sz="2400" dirty="0" smtClean="0">
                <a:latin typeface="Arial" pitchFamily="34" charset="0"/>
                <a:ea typeface="ＭＳ Ｐゴシック" pitchFamily="34" charset="-128"/>
              </a:rPr>
              <a:t> is "</a:t>
            </a:r>
            <a:r>
              <a:rPr lang="sv-SE" sz="2400" dirty="0" err="1" smtClean="0">
                <a:latin typeface="Arial" pitchFamily="34" charset="0"/>
                <a:ea typeface="ＭＳ Ｐゴシック" pitchFamily="34" charset="-128"/>
              </a:rPr>
              <a:t>manufacture</a:t>
            </a:r>
            <a:r>
              <a:rPr lang="sv-SE" sz="2400" dirty="0" smtClean="0">
                <a:latin typeface="Arial" pitchFamily="34" charset="0"/>
                <a:ea typeface="ＭＳ Ｐゴシック" pitchFamily="34" charset="-128"/>
              </a:rPr>
              <a:t> from</a:t>
            </a:r>
          </a:p>
          <a:p>
            <a:pPr>
              <a:lnSpc>
                <a:spcPct val="80000"/>
              </a:lnSpc>
              <a:buNone/>
            </a:pPr>
            <a:r>
              <a:rPr lang="sv-SE" sz="2400" dirty="0" err="1" smtClean="0">
                <a:latin typeface="Arial" pitchFamily="34" charset="0"/>
                <a:ea typeface="ＭＳ Ｐゴシック" pitchFamily="34" charset="-128"/>
              </a:rPr>
              <a:t>fabric</a:t>
            </a:r>
            <a:r>
              <a:rPr lang="sv-SE" sz="2400" dirty="0" smtClean="0">
                <a:latin typeface="Arial" pitchFamily="34" charset="0"/>
                <a:ea typeface="ＭＳ Ｐゴシック" pitchFamily="34" charset="-128"/>
              </a:rPr>
              <a:t>". </a:t>
            </a:r>
          </a:p>
          <a:p>
            <a:pPr>
              <a:lnSpc>
                <a:spcPct val="80000"/>
              </a:lnSpc>
              <a:buNone/>
            </a:pPr>
            <a:endParaRPr lang="sv-SE" sz="2400" dirty="0" smtClean="0">
              <a:latin typeface="Arial" pitchFamily="34" charset="0"/>
              <a:ea typeface="ＭＳ Ｐゴシック" pitchFamily="34" charset="-128"/>
            </a:endParaRPr>
          </a:p>
          <a:p>
            <a:pPr>
              <a:lnSpc>
                <a:spcPct val="80000"/>
              </a:lnSpc>
              <a:buNone/>
            </a:pPr>
            <a:endParaRPr lang="sv-SE" sz="2400" dirty="0" smtClean="0">
              <a:latin typeface="Arial" pitchFamily="34" charset="0"/>
              <a:ea typeface="ＭＳ Ｐゴシック" pitchFamily="34" charset="-128"/>
            </a:endParaRPr>
          </a:p>
          <a:p>
            <a:pPr>
              <a:lnSpc>
                <a:spcPct val="80000"/>
              </a:lnSpc>
              <a:buNone/>
            </a:pPr>
            <a:r>
              <a:rPr lang="sv-SE" sz="2400" dirty="0" smtClean="0">
                <a:latin typeface="Arial" pitchFamily="34" charset="0"/>
                <a:ea typeface="ＭＳ Ｐゴシック" pitchFamily="34" charset="-128"/>
              </a:rPr>
              <a:t>	This </a:t>
            </a:r>
            <a:r>
              <a:rPr lang="sv-SE" sz="2400" dirty="0" err="1" smtClean="0">
                <a:latin typeface="Arial" pitchFamily="34" charset="0"/>
                <a:ea typeface="ＭＳ Ｐゴシック" pitchFamily="34" charset="-128"/>
              </a:rPr>
              <a:t>means</a:t>
            </a:r>
            <a:r>
              <a:rPr lang="sv-SE" sz="2400" dirty="0" smtClean="0">
                <a:latin typeface="Arial" pitchFamily="34" charset="0"/>
                <a:ea typeface="ＭＳ Ｐゴシック" pitchFamily="34" charset="-128"/>
              </a:rPr>
              <a:t> that you </a:t>
            </a:r>
            <a:r>
              <a:rPr lang="sv-SE" sz="2400" dirty="0" err="1" smtClean="0">
                <a:latin typeface="Arial" pitchFamily="34" charset="0"/>
                <a:ea typeface="ＭＳ Ｐゴシック" pitchFamily="34" charset="-128"/>
              </a:rPr>
              <a:t>can</a:t>
            </a:r>
            <a:r>
              <a:rPr lang="sv-SE" sz="2400" dirty="0" smtClean="0">
                <a:latin typeface="Arial" pitchFamily="34" charset="0"/>
                <a:ea typeface="ＭＳ Ｐゴシック" pitchFamily="34" charset="-128"/>
              </a:rPr>
              <a:t> import </a:t>
            </a:r>
            <a:r>
              <a:rPr lang="sv-SE" sz="2400" dirty="0" err="1" smtClean="0">
                <a:latin typeface="Arial" pitchFamily="34" charset="0"/>
                <a:ea typeface="ＭＳ Ｐゴシック" pitchFamily="34" charset="-128"/>
              </a:rPr>
              <a:t>fabric</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Sewing</a:t>
            </a:r>
            <a:r>
              <a:rPr lang="sv-SE" sz="2400" dirty="0" smtClean="0">
                <a:latin typeface="Arial" pitchFamily="34" charset="0"/>
                <a:ea typeface="ＭＳ Ｐゴシック" pitchFamily="34" charset="-128"/>
              </a:rPr>
              <a:t> and </a:t>
            </a:r>
            <a:r>
              <a:rPr lang="sv-SE" sz="2400" dirty="0" err="1" smtClean="0">
                <a:latin typeface="Arial" pitchFamily="34" charset="0"/>
                <a:ea typeface="ＭＳ Ｐゴシック" pitchFamily="34" charset="-128"/>
              </a:rPr>
              <a:t>possible</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other</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subsequent</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manufacturing</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stages</a:t>
            </a:r>
            <a:r>
              <a:rPr lang="sv-SE" sz="2400" dirty="0" smtClean="0">
                <a:latin typeface="Arial" pitchFamily="34" charset="0"/>
                <a:ea typeface="ＭＳ Ｐゴシック" pitchFamily="34" charset="-128"/>
              </a:rPr>
              <a:t> must be </a:t>
            </a:r>
            <a:r>
              <a:rPr lang="sv-SE" sz="2400" dirty="0" err="1" smtClean="0">
                <a:latin typeface="Arial" pitchFamily="34" charset="0"/>
                <a:ea typeface="ＭＳ Ｐゴシック" pitchFamily="34" charset="-128"/>
              </a:rPr>
              <a:t>carried</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out</a:t>
            </a:r>
            <a:r>
              <a:rPr lang="sv-SE" sz="2400" dirty="0" smtClean="0">
                <a:latin typeface="Arial" pitchFamily="34" charset="0"/>
                <a:ea typeface="ＭＳ Ｐゴシック" pitchFamily="34" charset="-128"/>
              </a:rPr>
              <a:t> in the </a:t>
            </a:r>
            <a:r>
              <a:rPr lang="sv-SE" sz="2400" dirty="0" err="1" smtClean="0">
                <a:latin typeface="Arial" pitchFamily="34" charset="0"/>
                <a:ea typeface="ＭＳ Ｐゴシック" pitchFamily="34" charset="-128"/>
              </a:rPr>
              <a:t>beneficiary</a:t>
            </a:r>
            <a:r>
              <a:rPr lang="sv-SE" sz="2400" dirty="0" smtClean="0">
                <a:latin typeface="Arial" pitchFamily="34" charset="0"/>
                <a:ea typeface="ＭＳ Ｐゴシック" pitchFamily="34" charset="-128"/>
              </a:rPr>
              <a:t> country in order to </a:t>
            </a:r>
            <a:r>
              <a:rPr lang="sv-SE" sz="2400" dirty="0" err="1" smtClean="0">
                <a:latin typeface="Arial" pitchFamily="34" charset="0"/>
                <a:ea typeface="ＭＳ Ｐゴシック" pitchFamily="34" charset="-128"/>
              </a:rPr>
              <a:t>obtain</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origin</a:t>
            </a:r>
            <a:r>
              <a:rPr lang="sv-SE" sz="2400" dirty="0" smtClean="0">
                <a:latin typeface="Arial" pitchFamily="34" charset="0"/>
                <a:ea typeface="ＭＳ Ｐゴシック" pitchFamily="34" charset="-128"/>
              </a:rPr>
              <a:t>. </a:t>
            </a:r>
          </a:p>
          <a:p>
            <a:pPr>
              <a:lnSpc>
                <a:spcPct val="80000"/>
              </a:lnSpc>
              <a:buNone/>
            </a:pPr>
            <a:endParaRPr lang="sv-SE" sz="2400" dirty="0" smtClean="0">
              <a:latin typeface="Arial" pitchFamily="34" charset="0"/>
              <a:ea typeface="ＭＳ Ｐゴシック" pitchFamily="34" charset="-128"/>
            </a:endParaRPr>
          </a:p>
          <a:p>
            <a:pPr>
              <a:lnSpc>
                <a:spcPct val="80000"/>
              </a:lnSpc>
              <a:buNone/>
            </a:pPr>
            <a:endParaRPr lang="sv-SE" sz="2400" i="1" dirty="0" smtClean="0">
              <a:latin typeface="Arial" pitchFamily="34" charset="0"/>
              <a:ea typeface="ＭＳ Ｐゴシック" pitchFamily="34" charset="-128"/>
            </a:endParaRPr>
          </a:p>
          <a:p>
            <a:endParaRPr lang="fr-FR" sz="2400" dirty="0"/>
          </a:p>
        </p:txBody>
      </p:sp>
      <p:sp>
        <p:nvSpPr>
          <p:cNvPr id="4" name="Espace réservé du pied de page 3"/>
          <p:cNvSpPr>
            <a:spLocks noGrp="1"/>
          </p:cNvSpPr>
          <p:nvPr>
            <p:ph type="ftr" sz="quarter" idx="11"/>
          </p:nvPr>
        </p:nvSpPr>
        <p:spPr/>
        <p:txBody>
          <a:bodyPr/>
          <a:lstStyle/>
          <a:p>
            <a:fld id="{AB83FC25-C8D9-41A5-8660-884DF678D001}" type="slidenum">
              <a:rPr lang="fr-FR" smtClean="0"/>
              <a:pPr/>
              <a:t>30</a:t>
            </a:fld>
            <a:endParaRPr lang="fr-FR" dirty="0"/>
          </a:p>
        </p:txBody>
      </p:sp>
      <p:sp>
        <p:nvSpPr>
          <p:cNvPr id="5" name="Espace réservé du numéro de diapositive 4"/>
          <p:cNvSpPr>
            <a:spLocks noGrp="1"/>
          </p:cNvSpPr>
          <p:nvPr>
            <p:ph type="sldNum" sz="quarter" idx="12"/>
          </p:nvPr>
        </p:nvSpPr>
        <p:spPr/>
        <p:txBody>
          <a:bodyPr/>
          <a:lstStyle/>
          <a:p>
            <a:fld id="{3621F2E6-B826-4C6B-A5B0-6C02B0CCCCFB}" type="slidenum">
              <a:rPr lang="fr-FR" smtClean="0"/>
              <a:pPr/>
              <a:t>30</a:t>
            </a:fld>
            <a:endParaRPr lang="fr-FR"/>
          </a:p>
        </p:txBody>
      </p:sp>
      <p:sp>
        <p:nvSpPr>
          <p:cNvPr id="6" name="Rektangel 4"/>
          <p:cNvSpPr>
            <a:spLocks noChangeArrowheads="1"/>
          </p:cNvSpPr>
          <p:nvPr/>
        </p:nvSpPr>
        <p:spPr bwMode="auto">
          <a:xfrm>
            <a:off x="1797050" y="5668963"/>
            <a:ext cx="57515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80000"/>
              </a:lnSpc>
              <a:buFont typeface="Arial" pitchFamily="34" charset="0"/>
              <a:buNone/>
            </a:pPr>
            <a:r>
              <a:rPr lang="sv-SE" i="1"/>
              <a:t>	</a:t>
            </a:r>
            <a:r>
              <a:rPr lang="sv-SE" sz="2000" i="1"/>
              <a:t>	The so called ”single transformation rule”</a:t>
            </a:r>
          </a:p>
        </p:txBody>
      </p:sp>
      <p:pic>
        <p:nvPicPr>
          <p:cNvPr id="7" name="Platshållare för innehåll 7" descr="tyg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6228184" y="2647950"/>
            <a:ext cx="2520280" cy="2185988"/>
          </a:xfrm>
          <a:prstGeom prst="rect">
            <a:avLst/>
          </a:prstGeom>
        </p:spPr>
      </p:pic>
    </p:spTree>
    <p:extLst>
      <p:ext uri="{BB962C8B-B14F-4D97-AF65-F5344CB8AC3E}">
        <p14:creationId xmlns:p14="http://schemas.microsoft.com/office/powerpoint/2010/main" xmlns="" val="29493565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endParaRPr lang="fr-FR"/>
          </a:p>
        </p:txBody>
      </p:sp>
      <p:sp>
        <p:nvSpPr>
          <p:cNvPr id="5" name="Platshållare för bildnummer 4"/>
          <p:cNvSpPr>
            <a:spLocks noGrp="1"/>
          </p:cNvSpPr>
          <p:nvPr>
            <p:ph type="sldNum" sz="quarter" idx="12"/>
          </p:nvPr>
        </p:nvSpPr>
        <p:spPr/>
        <p:txBody>
          <a:bodyPr/>
          <a:lstStyle/>
          <a:p>
            <a:fld id="{3621F2E6-B826-4C6B-A5B0-6C02B0CCCCFB}" type="slidenum">
              <a:rPr lang="fr-FR" smtClean="0"/>
              <a:pPr/>
              <a:t>31</a:t>
            </a:fld>
            <a:endParaRPr lang="fr-FR"/>
          </a:p>
        </p:txBody>
      </p:sp>
      <p:sp>
        <p:nvSpPr>
          <p:cNvPr id="6" name="Rectangle 2"/>
          <p:cNvSpPr txBox="1">
            <a:spLocks noChangeArrowheads="1"/>
          </p:cNvSpPr>
          <p:nvPr/>
        </p:nvSpPr>
        <p:spPr>
          <a:xfrm>
            <a:off x="514350" y="646113"/>
            <a:ext cx="8229600" cy="6651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rPr>
              <a:t>… to be </a:t>
            </a:r>
            <a:r>
              <a:rPr kumimoji="0" lang="sv-SE" sz="40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j-cs"/>
              </a:rPr>
              <a:t>compared</a:t>
            </a:r>
            <a:r>
              <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rPr>
              <a:t> with the </a:t>
            </a:r>
            <a:r>
              <a:rPr kumimoji="0" lang="sv-SE" sz="40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j-cs"/>
              </a:rPr>
              <a:t>previous</a:t>
            </a:r>
            <a:r>
              <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rPr>
              <a:t> and </a:t>
            </a:r>
            <a:r>
              <a:rPr kumimoji="0" lang="sv-SE" sz="40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j-cs"/>
              </a:rPr>
              <a:t>stricter</a:t>
            </a:r>
            <a:r>
              <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rPr>
              <a:t> Cotonou </a:t>
            </a:r>
            <a:r>
              <a:rPr kumimoji="0" lang="sv-SE" sz="40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j-cs"/>
              </a:rPr>
              <a:t>rules</a:t>
            </a:r>
            <a:endParaRPr kumimoji="0" lang="sv-SE" sz="4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j-cs"/>
            </a:endParaRPr>
          </a:p>
        </p:txBody>
      </p:sp>
      <p:sp>
        <p:nvSpPr>
          <p:cNvPr id="7" name="Rectangle 3"/>
          <p:cNvSpPr txBox="1">
            <a:spLocks noChangeArrowheads="1"/>
          </p:cNvSpPr>
          <p:nvPr/>
        </p:nvSpPr>
        <p:spPr>
          <a:xfrm>
            <a:off x="695325" y="1689100"/>
            <a:ext cx="4556125"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sv-SE" sz="1800" b="0" i="1"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In Cotonou, the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rule</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for the same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chapter</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(62)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was</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manufacture</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from</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yarn</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0" u="sng"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Weaving</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and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sewing</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plus all</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subsequent</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manufacturing</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stages</a:t>
            </a:r>
            <a:endPar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must be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carried</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out</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in the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beneficiary</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country in order to</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obtain</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r>
              <a:rPr kumimoji="0" lang="sv-SE" sz="18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origin</a:t>
            </a:r>
            <a:r>
              <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sv-SE" sz="1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1"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The so </a:t>
            </a:r>
            <a:r>
              <a:rPr kumimoji="0" lang="sv-SE" sz="1800" b="0" i="1"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called</a:t>
            </a:r>
            <a:r>
              <a:rPr kumimoji="0" lang="sv-SE" sz="1800" b="0" i="1"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a:t>
            </a:r>
            <a:r>
              <a:rPr kumimoji="0" lang="sv-SE" sz="1800" b="0" i="1"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double</a:t>
            </a:r>
            <a:r>
              <a:rPr kumimoji="0" lang="sv-SE" sz="1800" b="0" i="1"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 transformation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sv-SE" sz="1800" b="0" i="1"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mn-cs"/>
              </a:rPr>
              <a:t>rule</a:t>
            </a:r>
            <a:r>
              <a:rPr kumimoji="0" lang="sv-SE" sz="1800" b="0" i="1"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sv-SE" sz="2000" b="0" i="1"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mn-cs"/>
            </a:endParaRPr>
          </a:p>
        </p:txBody>
      </p:sp>
      <p:pic>
        <p:nvPicPr>
          <p:cNvPr id="8" name="Picture 5" descr="close up photograph of someone knitt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6296025" y="4449763"/>
            <a:ext cx="1625600" cy="1944687"/>
          </a:xfrm>
          <a:prstGeom prst="rect">
            <a:avLst/>
          </a:prstGeom>
        </p:spPr>
      </p:pic>
      <p:pic>
        <p:nvPicPr>
          <p:cNvPr id="9" name="Picture 4" descr="stripey-yar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630863" y="1536700"/>
            <a:ext cx="2916237" cy="2185988"/>
          </a:xfrm>
          <a:prstGeom prst="rect">
            <a:avLst/>
          </a:prstGeom>
        </p:spPr>
      </p:pic>
      <p:sp>
        <p:nvSpPr>
          <p:cNvPr id="10" name="Ned 9"/>
          <p:cNvSpPr/>
          <p:nvPr/>
        </p:nvSpPr>
        <p:spPr>
          <a:xfrm>
            <a:off x="6962775" y="3733800"/>
            <a:ext cx="247650" cy="6096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endParaRPr lang="fr-FR"/>
          </a:p>
        </p:txBody>
      </p:sp>
      <p:sp>
        <p:nvSpPr>
          <p:cNvPr id="5" name="Platshållare för bildnummer 4"/>
          <p:cNvSpPr>
            <a:spLocks noGrp="1"/>
          </p:cNvSpPr>
          <p:nvPr>
            <p:ph type="sldNum" sz="quarter" idx="12"/>
          </p:nvPr>
        </p:nvSpPr>
        <p:spPr/>
        <p:txBody>
          <a:bodyPr/>
          <a:lstStyle/>
          <a:p>
            <a:fld id="{3621F2E6-B826-4C6B-A5B0-6C02B0CCCCFB}" type="slidenum">
              <a:rPr lang="fr-FR" smtClean="0"/>
              <a:pPr/>
              <a:t>32</a:t>
            </a:fld>
            <a:endParaRPr lang="fr-FR"/>
          </a:p>
        </p:txBody>
      </p:sp>
      <p:sp>
        <p:nvSpPr>
          <p:cNvPr id="6" name="Rubrik 1"/>
          <p:cNvSpPr txBox="1">
            <a:spLocks/>
          </p:cNvSpPr>
          <p:nvPr/>
        </p:nvSpPr>
        <p:spPr>
          <a:xfrm>
            <a:off x="600075" y="598488"/>
            <a:ext cx="8229600" cy="4016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000" b="0" i="0" u="none" strike="noStrike" kern="1200" cap="none" spc="0" normalizeH="0" baseline="0" noProof="0" dirty="0" err="1" smtClean="0">
                <a:ln>
                  <a:noFill/>
                </a:ln>
                <a:solidFill>
                  <a:schemeClr val="tx1"/>
                </a:solidFill>
                <a:effectLst/>
                <a:uLnTx/>
                <a:uFillTx/>
                <a:latin typeface="+mj-lt"/>
                <a:ea typeface="+mj-ea"/>
                <a:cs typeface="+mj-cs"/>
              </a:rPr>
              <a:t>Originating</a:t>
            </a:r>
            <a:r>
              <a:rPr kumimoji="0" lang="sv-SE" sz="4000" b="0" i="0" u="none" strike="noStrike" kern="1200" cap="none" spc="0" normalizeH="0" baseline="0" noProof="0" dirty="0" smtClean="0">
                <a:ln>
                  <a:noFill/>
                </a:ln>
                <a:solidFill>
                  <a:schemeClr val="tx1"/>
                </a:solidFill>
                <a:effectLst/>
                <a:uLnTx/>
                <a:uFillTx/>
                <a:latin typeface="+mj-lt"/>
                <a:ea typeface="+mj-ea"/>
                <a:cs typeface="+mj-cs"/>
              </a:rPr>
              <a:t> or not?</a:t>
            </a:r>
            <a:endParaRPr kumimoji="0" lang="sv-SE"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Platshållare för text 2"/>
          <p:cNvSpPr txBox="1">
            <a:spLocks/>
          </p:cNvSpPr>
          <p:nvPr/>
        </p:nvSpPr>
        <p:spPr>
          <a:xfrm>
            <a:off x="647700" y="1651000"/>
            <a:ext cx="3929064"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800" b="0" i="0" u="none" strike="noStrike" kern="1200" cap="none" spc="0" normalizeH="0" baseline="0" noProof="0" dirty="0" smtClean="0">
                <a:ln>
                  <a:noFill/>
                </a:ln>
                <a:solidFill>
                  <a:schemeClr val="tx1"/>
                </a:solidFill>
                <a:effectLst/>
                <a:uLnTx/>
                <a:uFillTx/>
                <a:latin typeface="+mn-lt"/>
                <a:ea typeface="+mn-ea"/>
                <a:cs typeface="+mn-cs"/>
              </a:rPr>
              <a:t>An </a:t>
            </a:r>
            <a:r>
              <a:rPr kumimoji="0" lang="sv-SE" sz="1800" b="0" i="0" u="none" strike="noStrike" kern="1200" cap="none" spc="0" normalizeH="0" baseline="0" noProof="0" dirty="0" err="1" smtClean="0">
                <a:ln>
                  <a:noFill/>
                </a:ln>
                <a:solidFill>
                  <a:schemeClr val="tx1"/>
                </a:solidFill>
                <a:effectLst/>
                <a:uLnTx/>
                <a:uFillTx/>
                <a:latin typeface="+mn-lt"/>
                <a:ea typeface="+mn-ea"/>
                <a:cs typeface="+mn-cs"/>
              </a:rPr>
              <a:t>electric</a:t>
            </a:r>
            <a:r>
              <a:rPr kumimoji="0" lang="sv-SE" sz="1800" b="0" i="0" u="none" strike="noStrike" kern="1200" cap="none" spc="0" normalizeH="0" baseline="0" noProof="0" dirty="0" smtClean="0">
                <a:ln>
                  <a:noFill/>
                </a:ln>
                <a:solidFill>
                  <a:schemeClr val="tx1"/>
                </a:solidFill>
                <a:effectLst/>
                <a:uLnTx/>
                <a:uFillTx/>
                <a:latin typeface="+mn-lt"/>
                <a:ea typeface="+mn-ea"/>
                <a:cs typeface="+mn-cs"/>
              </a:rPr>
              <a:t> </a:t>
            </a:r>
            <a:r>
              <a:rPr kumimoji="0" lang="sv-SE" sz="1800" b="0" i="0" u="none" strike="noStrike" kern="1200" cap="none" spc="0" normalizeH="0" baseline="0" noProof="0" dirty="0" err="1" smtClean="0">
                <a:ln>
                  <a:noFill/>
                </a:ln>
                <a:solidFill>
                  <a:schemeClr val="tx1"/>
                </a:solidFill>
                <a:effectLst/>
                <a:uLnTx/>
                <a:uFillTx/>
                <a:latin typeface="+mn-lt"/>
                <a:ea typeface="+mn-ea"/>
                <a:cs typeface="+mn-cs"/>
              </a:rPr>
              <a:t>hair</a:t>
            </a:r>
            <a:r>
              <a:rPr kumimoji="0" lang="sv-SE" sz="1800" b="0" i="0" u="none" strike="noStrike" kern="1200" cap="none" spc="0" normalizeH="0" baseline="0" noProof="0" dirty="0" smtClean="0">
                <a:ln>
                  <a:noFill/>
                </a:ln>
                <a:solidFill>
                  <a:schemeClr val="tx1"/>
                </a:solidFill>
                <a:effectLst/>
                <a:uLnTx/>
                <a:uFillTx/>
                <a:latin typeface="+mn-lt"/>
                <a:ea typeface="+mn-ea"/>
                <a:cs typeface="+mn-cs"/>
              </a:rPr>
              <a:t> curling </a:t>
            </a:r>
            <a:r>
              <a:rPr kumimoji="0" lang="sv-SE" sz="1800" b="0" i="0" u="none" strike="noStrike" kern="1200" cap="none" spc="0" normalizeH="0" baseline="0" noProof="0" dirty="0" err="1" smtClean="0">
                <a:ln>
                  <a:noFill/>
                </a:ln>
                <a:solidFill>
                  <a:schemeClr val="tx1"/>
                </a:solidFill>
                <a:effectLst/>
                <a:uLnTx/>
                <a:uFillTx/>
                <a:latin typeface="+mn-lt"/>
                <a:ea typeface="+mn-ea"/>
                <a:cs typeface="+mn-cs"/>
              </a:rPr>
              <a:t>iron</a:t>
            </a:r>
            <a:r>
              <a:rPr kumimoji="0" lang="sv-SE" sz="1800" b="0" i="0" u="none" strike="noStrike" kern="1200" cap="none" spc="0" normalizeH="0" baseline="0" noProof="0" dirty="0" smtClean="0">
                <a:ln>
                  <a:noFill/>
                </a:ln>
                <a:solidFill>
                  <a:schemeClr val="tx1"/>
                </a:solidFill>
                <a:effectLst/>
                <a:uLnTx/>
                <a:uFillTx/>
                <a:latin typeface="+mn-lt"/>
                <a:ea typeface="+mn-ea"/>
                <a:cs typeface="+mn-cs"/>
              </a:rPr>
              <a:t> (</a:t>
            </a:r>
            <a:r>
              <a:rPr kumimoji="0" lang="sv-SE" sz="1800" b="0" i="0" u="none" strike="noStrike" kern="1200" cap="none" spc="0" normalizeH="0" baseline="0" noProof="0" dirty="0" err="1" smtClean="0">
                <a:ln>
                  <a:noFill/>
                </a:ln>
                <a:solidFill>
                  <a:schemeClr val="tx1"/>
                </a:solidFill>
                <a:effectLst/>
                <a:uLnTx/>
                <a:uFillTx/>
                <a:latin typeface="+mn-lt"/>
                <a:ea typeface="+mn-ea"/>
                <a:cs typeface="+mn-cs"/>
              </a:rPr>
              <a:t>subheading</a:t>
            </a:r>
            <a:r>
              <a:rPr kumimoji="0" lang="sv-SE" sz="1800" b="0" i="0" u="none" strike="noStrike" kern="1200" cap="none" spc="0" normalizeH="0" baseline="0" noProof="0" dirty="0" smtClean="0">
                <a:ln>
                  <a:noFill/>
                </a:ln>
                <a:solidFill>
                  <a:schemeClr val="tx1"/>
                </a:solidFill>
                <a:effectLst/>
                <a:uLnTx/>
                <a:uFillTx/>
                <a:latin typeface="+mn-lt"/>
                <a:ea typeface="+mn-ea"/>
                <a:cs typeface="+mn-cs"/>
              </a:rPr>
              <a:t> 8516.32) </a:t>
            </a:r>
            <a:r>
              <a:rPr kumimoji="0" lang="sv-SE" sz="1800" b="0" i="0" u="none" strike="noStrike" kern="1200" cap="none" spc="0" normalizeH="0" baseline="0" noProof="0" dirty="0" err="1" smtClean="0">
                <a:ln>
                  <a:noFill/>
                </a:ln>
                <a:solidFill>
                  <a:schemeClr val="tx1"/>
                </a:solidFill>
                <a:effectLst/>
                <a:uLnTx/>
                <a:uFillTx/>
                <a:latin typeface="+mn-lt"/>
                <a:ea typeface="+mn-ea"/>
                <a:cs typeface="+mn-cs"/>
              </a:rPr>
              <a:t>made</a:t>
            </a:r>
            <a:r>
              <a:rPr kumimoji="0" lang="sv-SE" sz="1800" b="0" i="0" u="none" strike="noStrike" kern="1200" cap="none" spc="0" normalizeH="0" baseline="0" noProof="0" dirty="0" smtClean="0">
                <a:ln>
                  <a:noFill/>
                </a:ln>
                <a:solidFill>
                  <a:schemeClr val="tx1"/>
                </a:solidFill>
                <a:effectLst/>
                <a:uLnTx/>
                <a:uFillTx/>
                <a:latin typeface="+mn-lt"/>
                <a:ea typeface="+mn-ea"/>
                <a:cs typeface="+mn-cs"/>
              </a:rPr>
              <a:t> in EU from </a:t>
            </a:r>
            <a:r>
              <a:rPr kumimoji="0" lang="sv-SE" sz="1800" b="0" i="0" u="none" strike="noStrike" kern="1200" cap="none" spc="0" normalizeH="0" baseline="0" noProof="0" dirty="0" err="1" smtClean="0">
                <a:ln>
                  <a:noFill/>
                </a:ln>
                <a:solidFill>
                  <a:schemeClr val="tx1"/>
                </a:solidFill>
                <a:effectLst/>
                <a:uLnTx/>
                <a:uFillTx/>
                <a:latin typeface="+mn-lt"/>
                <a:ea typeface="+mn-ea"/>
                <a:cs typeface="+mn-cs"/>
              </a:rPr>
              <a:t>Japanese</a:t>
            </a:r>
            <a:r>
              <a:rPr kumimoji="0" lang="sv-SE" sz="1800" b="0" i="0" u="none" strike="noStrike" kern="1200" cap="none" spc="0" normalizeH="0" baseline="0" noProof="0" dirty="0" smtClean="0">
                <a:ln>
                  <a:noFill/>
                </a:ln>
                <a:solidFill>
                  <a:schemeClr val="tx1"/>
                </a:solidFill>
                <a:effectLst/>
                <a:uLnTx/>
                <a:uFillTx/>
                <a:latin typeface="+mn-lt"/>
                <a:ea typeface="+mn-ea"/>
                <a:cs typeface="+mn-cs"/>
              </a:rPr>
              <a:t> parts (8516.90).</a:t>
            </a:r>
            <a:endParaRPr kumimoji="0" lang="sv-S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Platshållare för innehåll 3"/>
          <p:cNvSpPr txBox="1">
            <a:spLocks/>
          </p:cNvSpPr>
          <p:nvPr/>
        </p:nvSpPr>
        <p:spPr>
          <a:xfrm>
            <a:off x="4462463" y="1689100"/>
            <a:ext cx="3614737" cy="21859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descr="\\komsthfil001\Profiles$\chwi\Desktop\ad_hair_curling_ir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1587" y="1231898"/>
            <a:ext cx="2571750" cy="208954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ktangel 9"/>
          <p:cNvSpPr/>
          <p:nvPr/>
        </p:nvSpPr>
        <p:spPr>
          <a:xfrm>
            <a:off x="1733550" y="3200400"/>
            <a:ext cx="1295400" cy="6000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smtClean="0"/>
              <a:t>Net </a:t>
            </a:r>
            <a:r>
              <a:rPr lang="sv-SE" dirty="0" err="1" smtClean="0"/>
              <a:t>cost</a:t>
            </a:r>
            <a:r>
              <a:rPr lang="sv-SE" dirty="0" smtClean="0"/>
              <a:t>: 3,65</a:t>
            </a:r>
            <a:endParaRPr lang="sv-SE" dirty="0"/>
          </a:p>
        </p:txBody>
      </p:sp>
      <p:sp>
        <p:nvSpPr>
          <p:cNvPr id="11" name="Rektangel 10"/>
          <p:cNvSpPr/>
          <p:nvPr/>
        </p:nvSpPr>
        <p:spPr>
          <a:xfrm>
            <a:off x="647699" y="4221088"/>
            <a:ext cx="1404021" cy="7414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smtClean="0"/>
              <a:t>Non-</a:t>
            </a:r>
            <a:r>
              <a:rPr lang="sv-SE" dirty="0" err="1" smtClean="0"/>
              <a:t>originating</a:t>
            </a:r>
            <a:r>
              <a:rPr lang="sv-SE" dirty="0" smtClean="0"/>
              <a:t> inputs: 1,20</a:t>
            </a:r>
            <a:endParaRPr lang="sv-SE" dirty="0"/>
          </a:p>
        </p:txBody>
      </p:sp>
      <p:sp>
        <p:nvSpPr>
          <p:cNvPr id="12" name="Rektangel 11"/>
          <p:cNvSpPr/>
          <p:nvPr/>
        </p:nvSpPr>
        <p:spPr>
          <a:xfrm>
            <a:off x="2411760" y="4324350"/>
            <a:ext cx="1656184" cy="6381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err="1" smtClean="0"/>
              <a:t>Manufacturing</a:t>
            </a:r>
            <a:r>
              <a:rPr lang="sv-SE" dirty="0" smtClean="0"/>
              <a:t> </a:t>
            </a:r>
            <a:r>
              <a:rPr lang="sv-SE" dirty="0" err="1" smtClean="0"/>
              <a:t>costs</a:t>
            </a:r>
            <a:r>
              <a:rPr lang="sv-SE" dirty="0" smtClean="0"/>
              <a:t>: 2,45</a:t>
            </a:r>
            <a:endParaRPr lang="sv-SE" dirty="0"/>
          </a:p>
        </p:txBody>
      </p:sp>
      <p:sp>
        <p:nvSpPr>
          <p:cNvPr id="13" name="Rektangel 12"/>
          <p:cNvSpPr/>
          <p:nvPr/>
        </p:nvSpPr>
        <p:spPr>
          <a:xfrm>
            <a:off x="4257675" y="4133850"/>
            <a:ext cx="733425"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smtClean="0"/>
              <a:t>Profit: 0,50</a:t>
            </a:r>
            <a:endParaRPr lang="sv-SE" dirty="0"/>
          </a:p>
        </p:txBody>
      </p:sp>
      <p:sp>
        <p:nvSpPr>
          <p:cNvPr id="14" name="Rektangel 13"/>
          <p:cNvSpPr/>
          <p:nvPr/>
        </p:nvSpPr>
        <p:spPr>
          <a:xfrm>
            <a:off x="4257676" y="5381625"/>
            <a:ext cx="1106412" cy="7905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smtClean="0"/>
              <a:t>Ex-</a:t>
            </a:r>
            <a:r>
              <a:rPr lang="sv-SE" dirty="0" err="1" smtClean="0"/>
              <a:t>works</a:t>
            </a:r>
            <a:r>
              <a:rPr lang="sv-SE" dirty="0" smtClean="0"/>
              <a:t> </a:t>
            </a:r>
            <a:r>
              <a:rPr lang="sv-SE" dirty="0" err="1" smtClean="0"/>
              <a:t>price</a:t>
            </a:r>
            <a:r>
              <a:rPr lang="sv-SE" dirty="0" smtClean="0"/>
              <a:t>: 4,15</a:t>
            </a:r>
            <a:endParaRPr lang="sv-SE" dirty="0"/>
          </a:p>
        </p:txBody>
      </p:sp>
      <p:sp>
        <p:nvSpPr>
          <p:cNvPr id="15" name="Rektangel 14"/>
          <p:cNvSpPr/>
          <p:nvPr/>
        </p:nvSpPr>
        <p:spPr>
          <a:xfrm>
            <a:off x="5448300" y="5085185"/>
            <a:ext cx="1211931" cy="6917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smtClean="0"/>
              <a:t>Transport: 0,25</a:t>
            </a:r>
            <a:endParaRPr lang="sv-SE" dirty="0"/>
          </a:p>
        </p:txBody>
      </p:sp>
      <p:sp>
        <p:nvSpPr>
          <p:cNvPr id="16" name="Rektangel 15"/>
          <p:cNvSpPr/>
          <p:nvPr/>
        </p:nvSpPr>
        <p:spPr>
          <a:xfrm>
            <a:off x="6343651" y="5805264"/>
            <a:ext cx="990598" cy="8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smtClean="0"/>
              <a:t>FOB </a:t>
            </a:r>
            <a:r>
              <a:rPr lang="sv-SE" dirty="0" err="1" smtClean="0"/>
              <a:t>price</a:t>
            </a:r>
            <a:r>
              <a:rPr lang="sv-SE" dirty="0" smtClean="0"/>
              <a:t>: 4,40</a:t>
            </a:r>
            <a:endParaRPr lang="sv-SE" dirty="0"/>
          </a:p>
        </p:txBody>
      </p:sp>
      <p:cxnSp>
        <p:nvCxnSpPr>
          <p:cNvPr id="17" name="Rak 16"/>
          <p:cNvCxnSpPr/>
          <p:nvPr/>
        </p:nvCxnSpPr>
        <p:spPr>
          <a:xfrm>
            <a:off x="3095625" y="413385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ak 17"/>
          <p:cNvCxnSpPr>
            <a:endCxn id="11" idx="0"/>
          </p:cNvCxnSpPr>
          <p:nvPr/>
        </p:nvCxnSpPr>
        <p:spPr>
          <a:xfrm>
            <a:off x="1252536" y="4133850"/>
            <a:ext cx="97174" cy="87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ak 18"/>
          <p:cNvCxnSpPr/>
          <p:nvPr/>
        </p:nvCxnSpPr>
        <p:spPr>
          <a:xfrm>
            <a:off x="3095625" y="4962525"/>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ak 19"/>
          <p:cNvCxnSpPr/>
          <p:nvPr/>
        </p:nvCxnSpPr>
        <p:spPr>
          <a:xfrm>
            <a:off x="4895852" y="5972175"/>
            <a:ext cx="14477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a:off x="6343651" y="5776912"/>
            <a:ext cx="0" cy="3190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ak pil 21"/>
          <p:cNvCxnSpPr/>
          <p:nvPr/>
        </p:nvCxnSpPr>
        <p:spPr>
          <a:xfrm>
            <a:off x="4462464" y="4743450"/>
            <a:ext cx="0" cy="638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Rak 22"/>
          <p:cNvCxnSpPr/>
          <p:nvPr/>
        </p:nvCxnSpPr>
        <p:spPr>
          <a:xfrm>
            <a:off x="1252535" y="4124325"/>
            <a:ext cx="18430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ak pil 23"/>
          <p:cNvCxnSpPr>
            <a:endCxn id="10" idx="2"/>
          </p:cNvCxnSpPr>
          <p:nvPr/>
        </p:nvCxnSpPr>
        <p:spPr>
          <a:xfrm flipV="1">
            <a:off x="2381250" y="3800475"/>
            <a:ext cx="0" cy="323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5" name="Picture 3" descr="C:\Users\chwi\AppData\Local\Microsoft\Windows\Temporary Internet Files\Content.IE5\207D896V\MP90031656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956" y="5354711"/>
            <a:ext cx="869157" cy="127469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C:\Users\chwi\AppData\Local\Microsoft\Windows\Temporary Internet Files\Content.IE5\L6MUTSBG\MC900197599[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48321" y="5300663"/>
            <a:ext cx="1294607" cy="1289297"/>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5" descr="C:\Users\chwi\AppData\Local\Microsoft\Windows\Temporary Internet Files\Content.IE5\KGR7O6ML\MC900070925[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83008" y="4071143"/>
            <a:ext cx="1466822" cy="89138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6" descr="C:\Users\chwi\AppData\Local\Microsoft\Windows\Temporary Internet Files\Content.IE5\L6MUTSBG\MC900339360[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53337" y="5329238"/>
            <a:ext cx="1149775" cy="114776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9" name="Vinklad  17"/>
          <p:cNvCxnSpPr>
            <a:stCxn id="11" idx="2"/>
          </p:cNvCxnSpPr>
          <p:nvPr/>
        </p:nvCxnSpPr>
        <p:spPr>
          <a:xfrm rot="16200000" flipH="1">
            <a:off x="2826711" y="3485524"/>
            <a:ext cx="158750" cy="3112752"/>
          </a:xfrm>
          <a:prstGeom prst="bentConnector2">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57200" y="274638"/>
            <a:ext cx="8229600" cy="677862"/>
          </a:xfrm>
        </p:spPr>
        <p:txBody>
          <a:bodyPr>
            <a:normAutofit fontScale="90000"/>
          </a:bodyPr>
          <a:lstStyle/>
          <a:p>
            <a:pPr algn="ctr"/>
            <a:r>
              <a:rPr lang="sv-SE" dirty="0" err="1" smtClean="0"/>
              <a:t>Originating</a:t>
            </a:r>
            <a:r>
              <a:rPr lang="sv-SE" dirty="0" smtClean="0"/>
              <a:t> or not?.....</a:t>
            </a:r>
            <a:endParaRPr lang="sv-SE" dirty="0"/>
          </a:p>
        </p:txBody>
      </p:sp>
      <p:sp>
        <p:nvSpPr>
          <p:cNvPr id="7" name="Platshållare för innehåll 6"/>
          <p:cNvSpPr>
            <a:spLocks noGrp="1"/>
          </p:cNvSpPr>
          <p:nvPr>
            <p:ph idx="1"/>
          </p:nvPr>
        </p:nvSpPr>
        <p:spPr>
          <a:xfrm>
            <a:off x="457200" y="1200150"/>
            <a:ext cx="8229600" cy="4926013"/>
          </a:xfrm>
        </p:spPr>
        <p:txBody>
          <a:bodyPr/>
          <a:lstStyle/>
          <a:p>
            <a:r>
              <a:rPr lang="sv-SE" sz="1800" u="sng" dirty="0" smtClean="0"/>
              <a:t>List </a:t>
            </a:r>
            <a:r>
              <a:rPr lang="sv-SE" sz="1800" u="sng" dirty="0" err="1" smtClean="0"/>
              <a:t>rule</a:t>
            </a:r>
            <a:r>
              <a:rPr lang="sv-SE" sz="1800" u="sng" dirty="0" smtClean="0"/>
              <a:t> for </a:t>
            </a:r>
            <a:r>
              <a:rPr lang="sv-SE" sz="1800" u="sng" dirty="0" err="1" smtClean="0"/>
              <a:t>hair</a:t>
            </a:r>
            <a:r>
              <a:rPr lang="sv-SE" sz="1800" u="sng" dirty="0" smtClean="0"/>
              <a:t> curling </a:t>
            </a:r>
            <a:r>
              <a:rPr lang="sv-SE" sz="1800" u="sng" dirty="0" err="1" smtClean="0"/>
              <a:t>iron</a:t>
            </a:r>
            <a:r>
              <a:rPr lang="sv-SE" sz="1800" u="sng" dirty="0" smtClean="0"/>
              <a:t> (8516.32):</a:t>
            </a:r>
            <a:endParaRPr lang="sv-SE" sz="1800" u="sng"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1" y="1795464"/>
            <a:ext cx="6515099" cy="3540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66617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496887"/>
          </a:xfrm>
        </p:spPr>
        <p:txBody>
          <a:bodyPr>
            <a:normAutofit fontScale="90000"/>
          </a:bodyPr>
          <a:lstStyle/>
          <a:p>
            <a:pPr algn="ctr"/>
            <a:r>
              <a:rPr lang="sv-SE" dirty="0" err="1" smtClean="0"/>
              <a:t>Originating</a:t>
            </a:r>
            <a:r>
              <a:rPr lang="sv-SE" dirty="0" smtClean="0"/>
              <a:t> or not?</a:t>
            </a:r>
            <a:endParaRPr lang="sv-SE" dirty="0"/>
          </a:p>
        </p:txBody>
      </p:sp>
      <mc:AlternateContent xmlns:mc="http://schemas.openxmlformats.org/markup-compatibility/2006">
        <mc:Choice xmlns:a14="http://schemas.microsoft.com/office/drawing/2010/main" xmlns="" Requires="a14">
          <p:sp>
            <p:nvSpPr>
              <p:cNvPr id="3" name="Platshållare för innehåll 2"/>
              <p:cNvSpPr>
                <a:spLocks noGrp="1"/>
              </p:cNvSpPr>
              <p:nvPr>
                <p:ph idx="1"/>
              </p:nvPr>
            </p:nvSpPr>
            <p:spPr>
              <a:xfrm>
                <a:off x="457200" y="990600"/>
                <a:ext cx="8229600" cy="5629275"/>
              </a:xfrm>
            </p:spPr>
            <p:txBody>
              <a:bodyPr>
                <a:normAutofit fontScale="47500" lnSpcReduction="20000"/>
              </a:bodyPr>
              <a:lstStyle/>
              <a:p>
                <a:endParaRPr lang="sv-SE" dirty="0" smtClean="0"/>
              </a:p>
              <a:p>
                <a:endParaRPr lang="sv-SE" dirty="0"/>
              </a:p>
              <a:p>
                <a:endParaRPr lang="sv-SE" dirty="0" smtClean="0"/>
              </a:p>
              <a:p>
                <a:endParaRPr lang="sv-SE" dirty="0"/>
              </a:p>
              <a:p>
                <a:endParaRPr lang="sv-SE" dirty="0" smtClean="0"/>
              </a:p>
              <a:p>
                <a:endParaRPr lang="sv-SE" dirty="0"/>
              </a:p>
              <a:p>
                <a:pPr marL="0" indent="0">
                  <a:buNone/>
                </a:pPr>
                <a:r>
                  <a:rPr lang="sv-SE" sz="1600" u="sng" dirty="0" smtClean="0"/>
                  <a:t>(3) – Not </a:t>
                </a:r>
                <a:r>
                  <a:rPr lang="sv-SE" sz="1600" u="sng" dirty="0" err="1" smtClean="0"/>
                  <a:t>originating</a:t>
                </a:r>
                <a:r>
                  <a:rPr lang="sv-SE" sz="1600" u="sng" dirty="0" smtClean="0"/>
                  <a:t>!</a:t>
                </a:r>
                <a:r>
                  <a:rPr lang="sv-SE" sz="1600" dirty="0" smtClean="0"/>
                  <a:t>										</a:t>
                </a:r>
                <a:r>
                  <a:rPr lang="sv-SE" sz="1600" u="sng" dirty="0" smtClean="0"/>
                  <a:t>(4) – </a:t>
                </a:r>
                <a:r>
                  <a:rPr lang="sv-SE" sz="1600" u="sng" dirty="0" err="1" smtClean="0"/>
                  <a:t>Originating</a:t>
                </a:r>
                <a:r>
                  <a:rPr lang="sv-SE" sz="1600" dirty="0" smtClean="0"/>
                  <a:t>!</a:t>
                </a:r>
              </a:p>
              <a:p>
                <a:pPr marL="0" indent="0">
                  <a:buNone/>
                </a:pPr>
                <a:r>
                  <a:rPr lang="sv-SE" dirty="0" smtClean="0"/>
                  <a:t>Input materials </a:t>
                </a:r>
                <a:r>
                  <a:rPr lang="sv-SE" dirty="0" err="1" smtClean="0"/>
                  <a:t>cannot</a:t>
                </a:r>
                <a:r>
                  <a:rPr lang="sv-SE" dirty="0" smtClean="0"/>
                  <a:t> be										</a:t>
                </a:r>
              </a:p>
              <a:p>
                <a:pPr marL="0" indent="0">
                  <a:buNone/>
                </a:pPr>
                <a:r>
                  <a:rPr lang="sv-SE" dirty="0"/>
                  <a:t>f</a:t>
                </a:r>
                <a:r>
                  <a:rPr lang="sv-SE" dirty="0" smtClean="0"/>
                  <a:t>rom the same </a:t>
                </a:r>
                <a:r>
                  <a:rPr lang="sv-SE" dirty="0" err="1" smtClean="0"/>
                  <a:t>heading</a:t>
                </a:r>
                <a:r>
                  <a:rPr lang="sv-SE" dirty="0" smtClean="0"/>
                  <a:t>											</a:t>
                </a:r>
                <a:r>
                  <a:rPr lang="sv-SE" dirty="0" err="1" smtClean="0"/>
                  <a:t>Value</a:t>
                </a:r>
                <a:r>
                  <a:rPr lang="sv-SE" dirty="0" smtClean="0"/>
                  <a:t>/ex-</a:t>
                </a:r>
                <a:r>
                  <a:rPr lang="sv-SE" dirty="0" err="1" smtClean="0"/>
                  <a:t>works</a:t>
                </a:r>
                <a:r>
                  <a:rPr lang="sv-SE" dirty="0" smtClean="0"/>
                  <a:t> =</a:t>
                </a:r>
              </a:p>
              <a:p>
                <a:pPr marL="0" indent="0">
                  <a:buNone/>
                </a:pPr>
                <a:r>
                  <a:rPr lang="sv-SE" dirty="0" smtClean="0"/>
                  <a:t>as the </a:t>
                </a:r>
                <a:r>
                  <a:rPr lang="sv-SE" dirty="0" err="1" smtClean="0"/>
                  <a:t>product</a:t>
                </a:r>
                <a:r>
                  <a:rPr lang="sv-SE" dirty="0" smtClean="0"/>
                  <a:t>	</a:t>
                </a:r>
              </a:p>
              <a:p>
                <a:pPr marL="0" indent="0">
                  <a:buNone/>
                </a:pPr>
                <a:r>
                  <a:rPr lang="sv-SE" dirty="0"/>
                  <a:t>	</a:t>
                </a:r>
                <a:r>
                  <a:rPr lang="sv-SE" dirty="0" smtClean="0"/>
                  <a:t>													       </a:t>
                </a:r>
                <a:r>
                  <a:rPr lang="sv-SE" dirty="0" smtClean="0">
                    <a:latin typeface="Arial" pitchFamily="34" charset="0"/>
                    <a:cs typeface="Arial" pitchFamily="34" charset="0"/>
                  </a:rPr>
                  <a:t> = 28.9 %</a:t>
                </a:r>
                <a:r>
                  <a:rPr lang="sv-SE" dirty="0" smtClean="0"/>
                  <a:t>																											</a:t>
                </a:r>
              </a:p>
              <a:p>
                <a:endParaRPr lang="sv-SE" dirty="0"/>
              </a:p>
              <a:p>
                <a:endParaRPr lang="sv-SE" dirty="0" smtClean="0"/>
              </a:p>
              <a:p>
                <a:endParaRPr lang="sv-SE" dirty="0"/>
              </a:p>
              <a:p>
                <a:endParaRPr lang="sv-SE" dirty="0" smtClean="0"/>
              </a:p>
              <a:p>
                <a:endParaRPr lang="sv-SE" dirty="0" smtClean="0"/>
              </a:p>
              <a:p>
                <a:endParaRPr lang="sv-SE" dirty="0" smtClean="0"/>
              </a:p>
              <a:p>
                <a:r>
                  <a:rPr lang="sv-SE" sz="1200" b="1" u="sng" dirty="0" smtClean="0"/>
                  <a:t>Source</a:t>
                </a:r>
                <a:r>
                  <a:rPr lang="sv-SE" sz="1200" dirty="0" smtClean="0"/>
                  <a:t>: World </a:t>
                </a:r>
                <a:r>
                  <a:rPr lang="sv-SE" sz="1200" dirty="0" err="1" smtClean="0"/>
                  <a:t>Customs</a:t>
                </a:r>
                <a:r>
                  <a:rPr lang="sv-SE" sz="1200" dirty="0" smtClean="0"/>
                  <a:t> </a:t>
                </a:r>
                <a:r>
                  <a:rPr lang="sv-SE" sz="1200" dirty="0" err="1" smtClean="0"/>
                  <a:t>Organization</a:t>
                </a:r>
                <a:r>
                  <a:rPr lang="sv-SE" sz="1200" dirty="0" smtClean="0"/>
                  <a:t> (WCO) – </a:t>
                </a:r>
                <a:r>
                  <a:rPr lang="sv-SE" sz="1200" dirty="0" smtClean="0">
                    <a:hlinkClick r:id="rId2"/>
                  </a:rPr>
                  <a:t>www.wcoomd.org</a:t>
                </a:r>
                <a:endParaRPr lang="sv-SE" dirty="0" smtClean="0"/>
              </a:p>
              <a:p>
                <a:endParaRPr lang="sv-SE" dirty="0"/>
              </a:p>
              <a:p>
                <a:endParaRPr lang="sv-SE" dirty="0" smtClean="0"/>
              </a:p>
              <a:p>
                <a:pPr marL="0" indent="0">
                  <a:buNone/>
                </a:pPr>
                <a:endParaRPr lang="sv-SE" dirty="0"/>
              </a:p>
            </p:txBody>
          </p:sp>
        </mc:Choice>
        <mc:Fallback>
          <p:sp>
            <p:nvSpPr>
              <p:cNvPr id="3" name="Platshållare för innehåll 2"/>
              <p:cNvSpPr>
                <a:spLocks noGrp="1" noRot="1" noChangeAspect="1" noMove="1" noResize="1" noEditPoints="1" noAdjustHandles="1" noChangeArrowheads="1" noChangeShapeType="1" noTextEdit="1"/>
              </p:cNvSpPr>
              <p:nvPr>
                <p:ph idx="1"/>
              </p:nvPr>
            </p:nvSpPr>
            <p:spPr>
              <a:xfrm>
                <a:off x="457200" y="990600"/>
                <a:ext cx="8229600" cy="5629275"/>
              </a:xfrm>
              <a:blipFill rotWithShape="1">
                <a:blip r:embed="rId3" cstate="print"/>
                <a:stretch>
                  <a:fillRect l="-370" b="-108"/>
                </a:stretch>
              </a:blipFill>
            </p:spPr>
            <p:txBody>
              <a:bodyPr/>
              <a:lstStyle/>
              <a:p>
                <a:r>
                  <a:rPr lang="sv-SE">
                    <a:noFill/>
                  </a:rPr>
                  <a:t> </a:t>
                </a:r>
              </a:p>
            </p:txBody>
          </p:sp>
        </mc:Fallback>
      </mc:AlternateContent>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28936" y="1609756"/>
            <a:ext cx="3614739" cy="3838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örbudstecken 5"/>
          <p:cNvSpPr/>
          <p:nvPr/>
        </p:nvSpPr>
        <p:spPr>
          <a:xfrm>
            <a:off x="3124200" y="3324226"/>
            <a:ext cx="1276350" cy="1543050"/>
          </a:xfrm>
          <a:prstGeom prst="noSmoking">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7" name="Uttryckssymbol 6"/>
          <p:cNvSpPr/>
          <p:nvPr/>
        </p:nvSpPr>
        <p:spPr>
          <a:xfrm>
            <a:off x="5057775" y="3324225"/>
            <a:ext cx="1276350" cy="1543050"/>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xmlns="" val="126422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de hörn 3"/>
          <p:cNvSpPr/>
          <p:nvPr/>
        </p:nvSpPr>
        <p:spPr>
          <a:xfrm>
            <a:off x="0" y="3779490"/>
            <a:ext cx="8153400" cy="1809750"/>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32771" name="Rectangle 1026"/>
          <p:cNvSpPr>
            <a:spLocks noGrp="1" noChangeArrowheads="1"/>
          </p:cNvSpPr>
          <p:nvPr>
            <p:ph type="title"/>
          </p:nvPr>
        </p:nvSpPr>
        <p:spPr>
          <a:xfrm>
            <a:off x="142875" y="131763"/>
            <a:ext cx="8229600" cy="665162"/>
          </a:xfrm>
        </p:spPr>
        <p:txBody>
          <a:bodyPr>
            <a:noAutofit/>
          </a:bodyPr>
          <a:lstStyle/>
          <a:p>
            <a:pPr algn="ctr"/>
            <a:r>
              <a:rPr lang="sv-SE" sz="4000" dirty="0" err="1" smtClean="0">
                <a:latin typeface="Arial" pitchFamily="34" charset="0"/>
                <a:ea typeface="ＭＳ Ｐゴシック" pitchFamily="34" charset="-128"/>
              </a:rPr>
              <a:t>Outline</a:t>
            </a:r>
            <a:r>
              <a:rPr lang="sv-SE" sz="4000" dirty="0" smtClean="0">
                <a:latin typeface="Arial" pitchFamily="34" charset="0"/>
                <a:ea typeface="ＭＳ Ｐゴシック" pitchFamily="34" charset="-128"/>
              </a:rPr>
              <a:t> of the presentation</a:t>
            </a:r>
          </a:p>
        </p:txBody>
      </p:sp>
      <p:sp>
        <p:nvSpPr>
          <p:cNvPr id="2" name="Rectangle 1028"/>
          <p:cNvSpPr>
            <a:spLocks noGrp="1" noChangeArrowheads="1"/>
          </p:cNvSpPr>
          <p:nvPr>
            <p:ph type="body" idx="1"/>
          </p:nvPr>
        </p:nvSpPr>
        <p:spPr>
          <a:xfrm>
            <a:off x="238125" y="628650"/>
            <a:ext cx="7867650" cy="6076950"/>
          </a:xfrm>
        </p:spPr>
        <p:txBody>
          <a:bodyPr>
            <a:normAutofit fontScale="92500" lnSpcReduction="10000"/>
          </a:bodyPr>
          <a:lstStyle/>
          <a:p>
            <a:pPr marL="533400" indent="-533400" defTabSz="914400">
              <a:buFont typeface="Arial" charset="0"/>
              <a:buAutoNum type="arabicPeriod"/>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a:defRPr/>
            </a:pPr>
            <a:r>
              <a:rPr lang="sv-SE" sz="2400" b="1" dirty="0" err="1" smtClean="0">
                <a:solidFill>
                  <a:schemeClr val="tx2"/>
                </a:solidFill>
                <a:ea typeface="ＭＳ Ｐゴシック" pitchFamily="34" charset="-128"/>
              </a:rPr>
              <a:t>What</a:t>
            </a:r>
            <a:r>
              <a:rPr lang="sv-SE" sz="2400" b="1" dirty="0" smtClean="0">
                <a:solidFill>
                  <a:schemeClr val="tx2"/>
                </a:solidFill>
                <a:ea typeface="ＭＳ Ｐゴシック" pitchFamily="34" charset="-128"/>
              </a:rPr>
              <a:t> are </a:t>
            </a:r>
            <a:r>
              <a:rPr lang="sv-SE" sz="2400" b="1" dirty="0" err="1" smtClean="0">
                <a:solidFill>
                  <a:schemeClr val="tx2"/>
                </a:solidFill>
                <a:ea typeface="ＭＳ Ｐゴシック" pitchFamily="34" charset="-128"/>
              </a:rPr>
              <a:t>Rules</a:t>
            </a:r>
            <a:r>
              <a:rPr lang="sv-SE" sz="2400" b="1" dirty="0" smtClean="0">
                <a:solidFill>
                  <a:schemeClr val="tx2"/>
                </a:solidFill>
                <a:ea typeface="ＭＳ Ｐゴシック" pitchFamily="34" charset="-128"/>
              </a:rPr>
              <a:t> of </a:t>
            </a:r>
            <a:r>
              <a:rPr lang="sv-SE" sz="2400" b="1" dirty="0" err="1" smtClean="0">
                <a:solidFill>
                  <a:schemeClr val="tx2"/>
                </a:solidFill>
                <a:ea typeface="ＭＳ Ｐゴシック" pitchFamily="34" charset="-128"/>
              </a:rPr>
              <a:t>Origin</a:t>
            </a:r>
            <a:r>
              <a:rPr lang="sv-SE" sz="2400" b="1" dirty="0" smtClean="0">
                <a:solidFill>
                  <a:schemeClr val="tx2"/>
                </a:solidFill>
                <a:ea typeface="ＭＳ Ｐゴシック" pitchFamily="34" charset="-128"/>
              </a:rPr>
              <a:t>?</a:t>
            </a:r>
          </a:p>
          <a:p>
            <a:pPr marL="533400" indent="-533400" defTabSz="914400">
              <a:buFont typeface="Arial" charset="0"/>
              <a:buNone/>
              <a:defRPr/>
            </a:pPr>
            <a:r>
              <a:rPr lang="sv-SE" sz="2400" dirty="0" smtClean="0">
                <a:solidFill>
                  <a:schemeClr val="tx2"/>
                </a:solidFill>
                <a:ea typeface="ＭＳ Ｐゴシック" pitchFamily="34" charset="-128"/>
              </a:rPr>
              <a:t>	</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Non-preferential</a:t>
            </a:r>
            <a:r>
              <a:rPr lang="sv-SE" sz="2200" dirty="0" smtClean="0">
                <a:solidFill>
                  <a:schemeClr val="tx2"/>
                </a:solidFill>
                <a:ea typeface="ＭＳ Ｐゴシック" pitchFamily="34" charset="-128"/>
              </a:rPr>
              <a:t> and </a:t>
            </a:r>
            <a:r>
              <a:rPr lang="sv-SE" sz="2200" dirty="0" err="1" smtClean="0">
                <a:solidFill>
                  <a:schemeClr val="tx2"/>
                </a:solidFill>
                <a:ea typeface="ＭＳ Ｐゴシック" pitchFamily="34" charset="-128"/>
              </a:rPr>
              <a:t>preferential</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rules</a:t>
            </a:r>
            <a:r>
              <a:rPr lang="sv-SE" sz="2200" dirty="0" smtClean="0">
                <a:solidFill>
                  <a:schemeClr val="tx2"/>
                </a:solidFill>
                <a:ea typeface="ＭＳ Ｐゴシック" pitchFamily="34" charset="-128"/>
              </a:rPr>
              <a:t> of </a:t>
            </a:r>
            <a:r>
              <a:rPr lang="sv-SE" sz="2200" dirty="0" err="1" smtClean="0">
                <a:solidFill>
                  <a:schemeClr val="tx2"/>
                </a:solidFill>
                <a:ea typeface="ＭＳ Ｐゴシック" pitchFamily="34" charset="-128"/>
              </a:rPr>
              <a:t>origin</a:t>
            </a:r>
            <a:r>
              <a:rPr lang="sv-SE" sz="2200" dirty="0" smtClean="0">
                <a:solidFill>
                  <a:schemeClr val="tx2"/>
                </a:solidFill>
                <a:ea typeface="ＭＳ Ｐゴシック" pitchFamily="34" charset="-128"/>
              </a:rPr>
              <a:t> 	</a:t>
            </a:r>
            <a:r>
              <a:rPr lang="sv-SE" sz="2400" dirty="0" smtClean="0">
                <a:solidFill>
                  <a:schemeClr val="tx2"/>
                </a:solidFill>
                <a:ea typeface="ＭＳ Ｐゴシック" pitchFamily="34" charset="-128"/>
              </a:rPr>
              <a:t> </a:t>
            </a:r>
          </a:p>
          <a:p>
            <a:pPr marL="533400" indent="-533400" defTabSz="914400">
              <a:buFont typeface="Arial" charset="0"/>
              <a:buNone/>
              <a:defRPr/>
            </a:pPr>
            <a:r>
              <a:rPr lang="sv-SE" sz="2400" dirty="0" smtClean="0">
                <a:solidFill>
                  <a:schemeClr val="tx2"/>
                </a:solidFill>
                <a:ea typeface="ＭＳ Ｐゴシック" pitchFamily="34" charset="-128"/>
              </a:rPr>
              <a:t>	</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Preferential</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rules</a:t>
            </a:r>
            <a:r>
              <a:rPr lang="sv-SE" sz="2200" dirty="0" smtClean="0">
                <a:solidFill>
                  <a:schemeClr val="tx2"/>
                </a:solidFill>
                <a:ea typeface="ＭＳ Ｐゴシック" pitchFamily="34" charset="-128"/>
              </a:rPr>
              <a:t> of </a:t>
            </a:r>
            <a:r>
              <a:rPr lang="sv-SE" sz="2200" dirty="0" err="1" smtClean="0">
                <a:solidFill>
                  <a:schemeClr val="tx2"/>
                </a:solidFill>
                <a:ea typeface="ＭＳ Ｐゴシック" pitchFamily="34" charset="-128"/>
              </a:rPr>
              <a:t>origin</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purpose</a:t>
            </a:r>
            <a:r>
              <a:rPr lang="sv-SE" sz="2200" dirty="0" smtClean="0">
                <a:solidFill>
                  <a:schemeClr val="tx2"/>
                </a:solidFill>
                <a:ea typeface="ＭＳ Ｐゴシック" pitchFamily="34" charset="-128"/>
              </a:rPr>
              <a:t> and problems </a:t>
            </a:r>
            <a:r>
              <a:rPr lang="sv-SE" sz="2400" dirty="0" smtClean="0">
                <a:solidFill>
                  <a:schemeClr val="tx2"/>
                </a:solidFill>
                <a:ea typeface="ＭＳ Ｐゴシック" pitchFamily="34" charset="-128"/>
              </a:rPr>
              <a:t>	</a:t>
            </a:r>
          </a:p>
          <a:p>
            <a:pPr marL="533400" indent="-533400" defTabSz="914400">
              <a:buFont typeface="Arial" charset="0"/>
              <a:buAutoNum type="arabicPeriod" startAt="2"/>
              <a:defRPr/>
            </a:pPr>
            <a:endParaRPr lang="sv-SE" sz="2400" b="1" dirty="0" smtClean="0">
              <a:solidFill>
                <a:schemeClr val="tx2"/>
              </a:solidFill>
              <a:ea typeface="ＭＳ Ｐゴシック" pitchFamily="34" charset="-128"/>
            </a:endParaRPr>
          </a:p>
          <a:p>
            <a:pPr marL="533400" indent="-533400" defTabSz="914400">
              <a:buFont typeface="+mj-lt"/>
              <a:buAutoNum type="arabicPeriod" startAt="2"/>
              <a:defRPr/>
            </a:pPr>
            <a:r>
              <a:rPr lang="sv-SE" sz="2400" b="1" dirty="0">
                <a:solidFill>
                  <a:schemeClr val="tx2"/>
                </a:solidFill>
                <a:ea typeface="ＭＳ Ｐゴシック" pitchFamily="34" charset="-128"/>
              </a:rPr>
              <a:t>Basic Principles – </a:t>
            </a:r>
            <a:r>
              <a:rPr lang="sv-SE" sz="2400" b="1" dirty="0" err="1">
                <a:solidFill>
                  <a:schemeClr val="tx2"/>
                </a:solidFill>
                <a:ea typeface="ＭＳ Ｐゴシック" pitchFamily="34" charset="-128"/>
              </a:rPr>
              <a:t>How</a:t>
            </a:r>
            <a:r>
              <a:rPr lang="sv-SE" sz="2400" b="1" dirty="0">
                <a:solidFill>
                  <a:schemeClr val="tx2"/>
                </a:solidFill>
                <a:ea typeface="ＭＳ Ｐゴシック" pitchFamily="34" charset="-128"/>
              </a:rPr>
              <a:t> do </a:t>
            </a:r>
            <a:r>
              <a:rPr lang="sv-SE" sz="2400" b="1" dirty="0" err="1">
                <a:solidFill>
                  <a:schemeClr val="tx2"/>
                </a:solidFill>
                <a:ea typeface="ＭＳ Ｐゴシック" pitchFamily="34" charset="-128"/>
              </a:rPr>
              <a:t>we</a:t>
            </a:r>
            <a:r>
              <a:rPr lang="sv-SE" sz="2400" b="1" dirty="0">
                <a:solidFill>
                  <a:schemeClr val="tx2"/>
                </a:solidFill>
                <a:ea typeface="ＭＳ Ｐゴシック" pitchFamily="34" charset="-128"/>
              </a:rPr>
              <a:t> </a:t>
            </a:r>
            <a:r>
              <a:rPr lang="sv-SE" sz="2400" b="1" dirty="0" err="1">
                <a:solidFill>
                  <a:schemeClr val="tx2"/>
                </a:solidFill>
                <a:ea typeface="ＭＳ Ｐゴシック" pitchFamily="34" charset="-128"/>
              </a:rPr>
              <a:t>Determine</a:t>
            </a:r>
            <a:r>
              <a:rPr lang="sv-SE" sz="2400" b="1" dirty="0">
                <a:solidFill>
                  <a:schemeClr val="tx2"/>
                </a:solidFill>
                <a:ea typeface="ＭＳ Ｐゴシック" pitchFamily="34" charset="-128"/>
              </a:rPr>
              <a:t> </a:t>
            </a:r>
            <a:r>
              <a:rPr lang="sv-SE" sz="2400" b="1" dirty="0" err="1">
                <a:solidFill>
                  <a:schemeClr val="tx2"/>
                </a:solidFill>
                <a:ea typeface="ＭＳ Ｐゴシック" pitchFamily="34" charset="-128"/>
              </a:rPr>
              <a:t>Origin</a:t>
            </a:r>
            <a:r>
              <a:rPr lang="sv-SE" sz="2400" b="1" dirty="0">
                <a:solidFill>
                  <a:schemeClr val="tx2"/>
                </a:solidFill>
                <a:ea typeface="ＭＳ Ｐゴシック" pitchFamily="34" charset="-128"/>
              </a:rPr>
              <a:t>?</a:t>
            </a:r>
          </a:p>
          <a:p>
            <a:pPr marL="533400" indent="-533400" defTabSz="914400">
              <a:buFont typeface="Arial" charset="0"/>
              <a:buNone/>
              <a:defRPr/>
            </a:pPr>
            <a:r>
              <a:rPr lang="sv-SE" sz="2800" b="1" dirty="0">
                <a:solidFill>
                  <a:schemeClr val="tx2"/>
                </a:solidFill>
                <a:ea typeface="ＭＳ Ｐゴシック" pitchFamily="34" charset="-128"/>
              </a:rPr>
              <a:t>	</a:t>
            </a:r>
            <a:r>
              <a:rPr lang="sv-SE" sz="2400" dirty="0">
                <a:solidFill>
                  <a:schemeClr val="tx2"/>
                </a:solidFill>
                <a:ea typeface="ＭＳ Ｐゴシック" pitchFamily="34" charset="-128"/>
              </a:rPr>
              <a:t>- </a:t>
            </a:r>
            <a:r>
              <a:rPr lang="sv-SE" sz="2400" b="1" dirty="0">
                <a:solidFill>
                  <a:schemeClr val="tx2"/>
                </a:solidFill>
                <a:ea typeface="ＭＳ Ｐゴシック" pitchFamily="34" charset="-128"/>
              </a:rPr>
              <a:t>	</a:t>
            </a:r>
            <a:r>
              <a:rPr lang="sv-SE" sz="2200" dirty="0" err="1">
                <a:solidFill>
                  <a:schemeClr val="tx2"/>
                </a:solidFill>
                <a:ea typeface="ＭＳ Ｐゴシック" pitchFamily="34" charset="-128"/>
              </a:rPr>
              <a:t>Wholly</a:t>
            </a:r>
            <a:r>
              <a:rPr lang="sv-SE" sz="2200" dirty="0">
                <a:solidFill>
                  <a:schemeClr val="tx2"/>
                </a:solidFill>
                <a:ea typeface="ＭＳ Ｐゴシック" pitchFamily="34" charset="-128"/>
              </a:rPr>
              <a:t> </a:t>
            </a:r>
            <a:r>
              <a:rPr lang="sv-SE" sz="2200" dirty="0" err="1">
                <a:solidFill>
                  <a:schemeClr val="tx2"/>
                </a:solidFill>
                <a:ea typeface="ＭＳ Ｐゴシック" pitchFamily="34" charset="-128"/>
              </a:rPr>
              <a:t>obtained</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substantial</a:t>
            </a:r>
            <a:r>
              <a:rPr lang="sv-SE" sz="2200" dirty="0">
                <a:solidFill>
                  <a:schemeClr val="tx2"/>
                </a:solidFill>
                <a:ea typeface="ＭＳ Ｐゴシック" pitchFamily="34" charset="-128"/>
              </a:rPr>
              <a:t> transformation</a:t>
            </a:r>
          </a:p>
          <a:p>
            <a:pPr marL="533400" indent="-533400" defTabSz="914400">
              <a:buFont typeface="Arial" charset="0"/>
              <a:buNone/>
              <a:defRPr/>
            </a:pPr>
            <a:r>
              <a:rPr lang="sv-SE" sz="2200" dirty="0">
                <a:solidFill>
                  <a:schemeClr val="tx2"/>
                </a:solidFill>
                <a:ea typeface="ＭＳ Ｐゴシック" pitchFamily="34" charset="-128"/>
              </a:rPr>
              <a:t>	-	</a:t>
            </a:r>
            <a:r>
              <a:rPr lang="sv-SE" sz="2200" dirty="0" err="1">
                <a:solidFill>
                  <a:schemeClr val="tx2"/>
                </a:solidFill>
                <a:ea typeface="ＭＳ Ｐゴシック" pitchFamily="34" charset="-128"/>
              </a:rPr>
              <a:t>Textiles</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Originating</a:t>
            </a:r>
            <a:r>
              <a:rPr lang="sv-SE" sz="2200" dirty="0">
                <a:solidFill>
                  <a:schemeClr val="tx2"/>
                </a:solidFill>
                <a:ea typeface="ＭＳ Ｐゴシック" pitchFamily="34" charset="-128"/>
              </a:rPr>
              <a:t> or not?</a:t>
            </a:r>
          </a:p>
          <a:p>
            <a:pPr marL="533400" indent="-533400" defTabSz="914400">
              <a:buFont typeface="Arial" charset="0"/>
              <a:buAutoNum type="arabicPeriod" startAt="3"/>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startAt="3"/>
              <a:defRPr/>
            </a:pPr>
            <a:r>
              <a:rPr lang="sv-SE" sz="2400" b="1" dirty="0">
                <a:solidFill>
                  <a:schemeClr val="tx2"/>
                </a:solidFill>
                <a:ea typeface="ＭＳ Ｐゴシック" pitchFamily="34" charset="-128"/>
              </a:rPr>
              <a:t>Cumulation, </a:t>
            </a:r>
            <a:r>
              <a:rPr lang="sv-SE" sz="2400" b="1" dirty="0" err="1">
                <a:solidFill>
                  <a:schemeClr val="tx2"/>
                </a:solidFill>
                <a:ea typeface="ＭＳ Ｐゴシック" pitchFamily="34" charset="-128"/>
              </a:rPr>
              <a:t>tolerance</a:t>
            </a:r>
            <a:r>
              <a:rPr lang="sv-SE" sz="2400" b="1" dirty="0">
                <a:solidFill>
                  <a:schemeClr val="tx2"/>
                </a:solidFill>
                <a:ea typeface="ＭＳ Ｐゴシック" pitchFamily="34" charset="-128"/>
              </a:rPr>
              <a:t> and minimum operations</a:t>
            </a:r>
          </a:p>
          <a:p>
            <a:pPr marL="533400" indent="-533400" defTabSz="914400">
              <a:buFont typeface="Arial" charset="0"/>
              <a:buNone/>
              <a:defRPr/>
            </a:pPr>
            <a:r>
              <a:rPr lang="sv-SE" sz="2800" b="1" dirty="0">
                <a:solidFill>
                  <a:schemeClr val="tx2"/>
                </a:solidFill>
                <a:ea typeface="ＭＳ Ｐゴシック" pitchFamily="34" charset="-128"/>
              </a:rPr>
              <a:t>	</a:t>
            </a:r>
            <a:r>
              <a:rPr lang="sv-SE" sz="2800" dirty="0">
                <a:solidFill>
                  <a:schemeClr val="tx2"/>
                </a:solidFill>
                <a:ea typeface="ＭＳ Ｐゴシック" pitchFamily="34" charset="-128"/>
              </a:rPr>
              <a:t>-</a:t>
            </a:r>
            <a:r>
              <a:rPr lang="sv-SE" sz="2400" b="1" dirty="0">
                <a:solidFill>
                  <a:schemeClr val="tx2"/>
                </a:solidFill>
                <a:ea typeface="ＭＳ Ｐゴシック" pitchFamily="34" charset="-128"/>
              </a:rPr>
              <a:t>	</a:t>
            </a:r>
            <a:r>
              <a:rPr lang="sv-SE" sz="2200" dirty="0">
                <a:solidFill>
                  <a:schemeClr val="tx2"/>
                </a:solidFill>
                <a:ea typeface="ＭＳ Ｐゴシック" pitchFamily="34" charset="-128"/>
              </a:rPr>
              <a:t>Bilateral, diagonal and full cumulation</a:t>
            </a:r>
          </a:p>
          <a:p>
            <a:pPr marL="533400" indent="-533400" defTabSz="914400">
              <a:buFont typeface="Arial" charset="0"/>
              <a:buNone/>
              <a:defRPr/>
            </a:pPr>
            <a:r>
              <a:rPr lang="sv-SE" sz="2200" dirty="0">
                <a:solidFill>
                  <a:schemeClr val="tx2"/>
                </a:solidFill>
                <a:ea typeface="ＭＳ Ｐゴシック" pitchFamily="34" charset="-128"/>
              </a:rPr>
              <a:t>	-	</a:t>
            </a:r>
            <a:r>
              <a:rPr lang="sv-SE" sz="2200" dirty="0" err="1">
                <a:solidFill>
                  <a:schemeClr val="tx2"/>
                </a:solidFill>
                <a:ea typeface="ＭＳ Ｐゴシック" pitchFamily="34" charset="-128"/>
              </a:rPr>
              <a:t>Strenghts</a:t>
            </a:r>
            <a:r>
              <a:rPr lang="sv-SE" sz="2200" dirty="0">
                <a:solidFill>
                  <a:schemeClr val="tx2"/>
                </a:solidFill>
                <a:ea typeface="ＭＳ Ｐゴシック" pitchFamily="34" charset="-128"/>
              </a:rPr>
              <a:t> and </a:t>
            </a:r>
            <a:r>
              <a:rPr lang="sv-SE" sz="2200" dirty="0" err="1">
                <a:solidFill>
                  <a:schemeClr val="tx2"/>
                </a:solidFill>
                <a:ea typeface="ＭＳ Ｐゴシック" pitchFamily="34" charset="-128"/>
              </a:rPr>
              <a:t>weaknesses</a:t>
            </a:r>
            <a:r>
              <a:rPr lang="sv-SE" sz="3200" b="1" dirty="0">
                <a:solidFill>
                  <a:schemeClr val="tx2"/>
                </a:solidFill>
                <a:ea typeface="ＭＳ Ｐゴシック" pitchFamily="34" charset="-128"/>
              </a:rPr>
              <a:t>	</a:t>
            </a:r>
            <a:endParaRPr lang="sv-SE" sz="3200" dirty="0">
              <a:solidFill>
                <a:schemeClr val="tx2"/>
              </a:solidFill>
              <a:ea typeface="ＭＳ Ｐゴシック" pitchFamily="34" charset="-128"/>
            </a:endParaRPr>
          </a:p>
          <a:p>
            <a:pPr marL="533400" indent="-533400" defTabSz="914400">
              <a:buFont typeface="Arial" charset="0"/>
              <a:buNone/>
              <a:defRPr/>
            </a:pPr>
            <a:endParaRPr lang="sv-SE" sz="2400" dirty="0" smtClean="0">
              <a:solidFill>
                <a:schemeClr val="tx2"/>
              </a:solidFill>
              <a:ea typeface="ＭＳ Ｐゴシック" pitchFamily="34" charset="-128"/>
            </a:endParaRPr>
          </a:p>
          <a:p>
            <a:pPr marL="892175" lvl="1" indent="-533400" defTabSz="914400">
              <a:buFontTx/>
              <a:buAutoNum type="arabicPeriod"/>
              <a:defRPr/>
            </a:pPr>
            <a:endParaRPr lang="sv-SE" sz="2400" dirty="0" smtClean="0">
              <a:solidFill>
                <a:schemeClr val="tx2"/>
              </a:solidFill>
              <a:ea typeface="ＭＳ Ｐゴシック" pitchFamily="34" charset="-128"/>
              <a:cs typeface="+mn-cs"/>
            </a:endParaRPr>
          </a:p>
          <a:p>
            <a:pPr marL="533400" indent="-533400" defTabSz="914400">
              <a:buFontTx/>
              <a:buNone/>
              <a:defRPr/>
            </a:pPr>
            <a:r>
              <a:rPr lang="sv-SE" sz="2400" dirty="0" smtClean="0">
                <a:solidFill>
                  <a:schemeClr val="tx2"/>
                </a:solidFill>
                <a:ea typeface="ＭＳ Ｐゴシック" pitchFamily="34" charset="-128"/>
              </a:rPr>
              <a:t>	</a:t>
            </a:r>
          </a:p>
          <a:p>
            <a:pPr marL="533400" indent="-533400" defTabSz="914400">
              <a:buFontTx/>
              <a:buNone/>
              <a:defRPr/>
            </a:pPr>
            <a:endParaRPr lang="sv-SE" sz="1600" dirty="0" smtClean="0">
              <a:solidFill>
                <a:schemeClr val="tx2"/>
              </a:solidFill>
              <a:ea typeface="ＭＳ Ｐゴシック" pitchFamily="34" charset="-128"/>
            </a:endParaRPr>
          </a:p>
          <a:p>
            <a:pPr marL="533400" indent="-533400" defTabSz="914400">
              <a:buFontTx/>
              <a:buNone/>
              <a:defRPr/>
            </a:pPr>
            <a:endParaRPr lang="sv-SE" sz="1600" dirty="0" smtClean="0">
              <a:solidFill>
                <a:schemeClr val="tx2"/>
              </a:solidFill>
              <a:ea typeface="ＭＳ Ｐゴシック" pitchFamily="34" charset="-128"/>
            </a:endParaRPr>
          </a:p>
          <a:p>
            <a:pPr marL="914400" lvl="1" indent="-457200" defTabSz="914400">
              <a:buFontTx/>
              <a:buChar char="-"/>
              <a:defRPr/>
            </a:pPr>
            <a:endParaRPr lang="sv-SE" sz="1600" dirty="0" smtClean="0">
              <a:solidFill>
                <a:schemeClr val="tx2"/>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28650" y="550863"/>
            <a:ext cx="8229600" cy="665162"/>
          </a:xfrm>
        </p:spPr>
        <p:txBody>
          <a:bodyPr>
            <a:noAutofit/>
          </a:bodyPr>
          <a:lstStyle/>
          <a:p>
            <a:pPr marL="762000" indent="-762000" algn="ctr" defTabSz="914400"/>
            <a:r>
              <a:rPr lang="sv-SE" sz="4000" dirty="0" smtClean="0">
                <a:latin typeface="Arial" pitchFamily="34" charset="0"/>
                <a:ea typeface="ＭＳ Ｐゴシック" pitchFamily="34" charset="-128"/>
              </a:rPr>
              <a:t>Definitions of the </a:t>
            </a:r>
            <a:r>
              <a:rPr lang="sv-SE" sz="4000" dirty="0" err="1" smtClean="0">
                <a:latin typeface="Arial" pitchFamily="34" charset="0"/>
                <a:ea typeface="ＭＳ Ｐゴシック" pitchFamily="34" charset="-128"/>
              </a:rPr>
              <a:t>concept</a:t>
            </a:r>
            <a:r>
              <a:rPr lang="sv-SE" sz="4000" dirty="0" smtClean="0">
                <a:latin typeface="Arial" pitchFamily="34" charset="0"/>
                <a:ea typeface="ＭＳ Ｐゴシック" pitchFamily="34" charset="-128"/>
              </a:rPr>
              <a:t> </a:t>
            </a:r>
            <a:br>
              <a:rPr lang="sv-SE" sz="4000" dirty="0" smtClean="0">
                <a:latin typeface="Arial" pitchFamily="34" charset="0"/>
                <a:ea typeface="ＭＳ Ｐゴシック" pitchFamily="34" charset="-128"/>
              </a:rPr>
            </a:br>
            <a:r>
              <a:rPr lang="sv-SE" sz="4000" dirty="0" smtClean="0">
                <a:latin typeface="Arial" pitchFamily="34" charset="0"/>
                <a:ea typeface="ＭＳ Ｐゴシック" pitchFamily="34" charset="-128"/>
              </a:rPr>
              <a:t>of </a:t>
            </a:r>
            <a:r>
              <a:rPr lang="sv-SE" sz="4000" dirty="0" err="1" smtClean="0">
                <a:latin typeface="Arial" pitchFamily="34" charset="0"/>
                <a:ea typeface="ＭＳ Ｐゴシック" pitchFamily="34" charset="-128"/>
              </a:rPr>
              <a:t>originating</a:t>
            </a:r>
            <a:r>
              <a:rPr lang="sv-SE" sz="4000" dirty="0" smtClean="0">
                <a:latin typeface="Arial" pitchFamily="34" charset="0"/>
                <a:ea typeface="ＭＳ Ｐゴシック" pitchFamily="34" charset="-128"/>
              </a:rPr>
              <a:t> </a:t>
            </a:r>
            <a:r>
              <a:rPr lang="sv-SE" sz="4000" dirty="0" err="1" smtClean="0">
                <a:latin typeface="Arial" pitchFamily="34" charset="0"/>
                <a:ea typeface="ＭＳ Ｐゴシック" pitchFamily="34" charset="-128"/>
              </a:rPr>
              <a:t>products</a:t>
            </a:r>
            <a:endParaRPr lang="sv-SE" sz="4000" dirty="0" smtClean="0">
              <a:latin typeface="Arial" pitchFamily="34" charset="0"/>
              <a:ea typeface="ＭＳ Ｐゴシック" pitchFamily="34" charset="-128"/>
            </a:endParaRPr>
          </a:p>
        </p:txBody>
      </p:sp>
      <p:sp>
        <p:nvSpPr>
          <p:cNvPr id="37891" name="Rectangle 3"/>
          <p:cNvSpPr>
            <a:spLocks noGrp="1" noChangeArrowheads="1"/>
          </p:cNvSpPr>
          <p:nvPr>
            <p:ph type="body" idx="1"/>
          </p:nvPr>
        </p:nvSpPr>
        <p:spPr>
          <a:xfrm>
            <a:off x="695325" y="1689100"/>
            <a:ext cx="7381875" cy="4525963"/>
          </a:xfrm>
        </p:spPr>
        <p:txBody>
          <a:bodyPr/>
          <a:lstStyle/>
          <a:p>
            <a:pPr>
              <a:buClr>
                <a:schemeClr val="tx1"/>
              </a:buClr>
              <a:buFont typeface="Arial" pitchFamily="34" charset="0"/>
              <a:buNone/>
            </a:pPr>
            <a:r>
              <a:rPr lang="sv-SE" sz="2200" b="1" u="sng" dirty="0" err="1">
                <a:latin typeface="Arial" pitchFamily="34" charset="0"/>
                <a:ea typeface="ＭＳ Ｐゴシック" pitchFamily="34" charset="-128"/>
              </a:rPr>
              <a:t>T</a:t>
            </a:r>
            <a:r>
              <a:rPr lang="sv-SE" sz="2200" b="1" u="sng" dirty="0" err="1" smtClean="0">
                <a:latin typeface="Arial" pitchFamily="34" charset="0"/>
                <a:ea typeface="ＭＳ Ｐゴシック" pitchFamily="34" charset="-128"/>
              </a:rPr>
              <a:t>olerance</a:t>
            </a:r>
            <a:r>
              <a:rPr lang="sv-SE" sz="2200" b="1" u="sng" dirty="0" smtClean="0">
                <a:latin typeface="Arial" pitchFamily="34" charset="0"/>
                <a:ea typeface="ＭＳ Ｐゴシック" pitchFamily="34" charset="-128"/>
              </a:rPr>
              <a:t> </a:t>
            </a:r>
            <a:r>
              <a:rPr lang="sv-SE" sz="2200" b="1" u="sng" dirty="0" err="1" smtClean="0">
                <a:latin typeface="Arial" pitchFamily="34" charset="0"/>
                <a:ea typeface="ＭＳ Ｐゴシック" pitchFamily="34" charset="-128"/>
              </a:rPr>
              <a:t>rule</a:t>
            </a:r>
            <a:r>
              <a:rPr lang="sv-SE" sz="2200" b="1" u="sng" dirty="0" smtClean="0">
                <a:latin typeface="Arial" pitchFamily="34" charset="0"/>
                <a:ea typeface="ＭＳ Ｐゴシック" pitchFamily="34" charset="-128"/>
              </a:rPr>
              <a:t> or de-</a:t>
            </a:r>
            <a:r>
              <a:rPr lang="sv-SE" sz="2200" b="1" u="sng" dirty="0" err="1" smtClean="0">
                <a:latin typeface="Arial" pitchFamily="34" charset="0"/>
                <a:ea typeface="ＭＳ Ｐゴシック" pitchFamily="34" charset="-128"/>
              </a:rPr>
              <a:t>minimis</a:t>
            </a:r>
            <a:r>
              <a:rPr lang="sv-SE" sz="2200" b="1" u="sng" dirty="0" smtClean="0">
                <a:latin typeface="Arial" pitchFamily="34" charset="0"/>
                <a:ea typeface="ＭＳ Ｐゴシック" pitchFamily="34" charset="-128"/>
              </a:rPr>
              <a:t> </a:t>
            </a:r>
            <a:r>
              <a:rPr lang="sv-SE" sz="2200" b="1" u="sng" dirty="0" err="1" smtClean="0">
                <a:latin typeface="Arial" pitchFamily="34" charset="0"/>
                <a:ea typeface="ＭＳ Ｐゴシック" pitchFamily="34" charset="-128"/>
              </a:rPr>
              <a:t>rule</a:t>
            </a:r>
            <a:r>
              <a:rPr lang="sv-SE" sz="2200" b="1" u="sng" dirty="0" smtClean="0">
                <a:latin typeface="Arial" pitchFamily="34" charset="0"/>
                <a:ea typeface="ＭＳ Ｐゴシック" pitchFamily="34" charset="-128"/>
              </a:rPr>
              <a:t> </a:t>
            </a:r>
          </a:p>
          <a:p>
            <a:pPr>
              <a:buClr>
                <a:schemeClr val="tx1"/>
              </a:buClr>
              <a:buFont typeface="Arial" pitchFamily="34" charset="0"/>
              <a:buNone/>
            </a:pPr>
            <a:r>
              <a:rPr lang="sv-SE" sz="24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Permits</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manufacturers</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to</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use</a:t>
            </a:r>
            <a:r>
              <a:rPr lang="sv-SE" sz="1900" dirty="0" smtClean="0">
                <a:latin typeface="Arial" pitchFamily="34" charset="0"/>
                <a:ea typeface="ＭＳ Ｐゴシック" pitchFamily="34" charset="-128"/>
              </a:rPr>
              <a:t> non-</a:t>
            </a:r>
            <a:r>
              <a:rPr lang="sv-SE" sz="1900" dirty="0" err="1" smtClean="0">
                <a:latin typeface="Arial" pitchFamily="34" charset="0"/>
                <a:ea typeface="ＭＳ Ｐゴシック" pitchFamily="34" charset="-128"/>
              </a:rPr>
              <a:t>originating</a:t>
            </a:r>
            <a:r>
              <a:rPr lang="sv-SE" sz="1900" dirty="0" smtClean="0">
                <a:latin typeface="Arial" pitchFamily="34" charset="0"/>
                <a:ea typeface="ＭＳ Ｐゴシック" pitchFamily="34" charset="-128"/>
              </a:rPr>
              <a:t> materials </a:t>
            </a:r>
            <a:r>
              <a:rPr lang="sv-SE" sz="1900" dirty="0" err="1" smtClean="0">
                <a:latin typeface="Arial" pitchFamily="34" charset="0"/>
                <a:ea typeface="ＭＳ Ｐゴシック" pitchFamily="34" charset="-128"/>
              </a:rPr>
              <a:t>up</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to</a:t>
            </a:r>
            <a:r>
              <a:rPr lang="sv-SE" sz="1900" dirty="0" smtClean="0">
                <a:latin typeface="Arial" pitchFamily="34" charset="0"/>
                <a:ea typeface="ＭＳ Ｐゴシック" pitchFamily="34" charset="-128"/>
              </a:rPr>
              <a:t> a </a:t>
            </a:r>
            <a:r>
              <a:rPr lang="sv-SE" sz="1900" dirty="0" err="1" smtClean="0">
                <a:latin typeface="Arial" pitchFamily="34" charset="0"/>
                <a:ea typeface="ＭＳ Ｐゴシック" pitchFamily="34" charset="-128"/>
              </a:rPr>
              <a:t>specific</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percentage</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value</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of</a:t>
            </a:r>
            <a:r>
              <a:rPr lang="sv-SE" sz="1900" dirty="0" smtClean="0">
                <a:latin typeface="Arial" pitchFamily="34" charset="0"/>
                <a:ea typeface="ＭＳ Ｐゴシック" pitchFamily="34" charset="-128"/>
              </a:rPr>
              <a:t> the ex-</a:t>
            </a:r>
            <a:r>
              <a:rPr lang="sv-SE" sz="1900" dirty="0" err="1" smtClean="0">
                <a:latin typeface="Arial" pitchFamily="34" charset="0"/>
                <a:ea typeface="ＭＳ Ｐゴシック" pitchFamily="34" charset="-128"/>
              </a:rPr>
              <a:t>works</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price</a:t>
            </a:r>
            <a:r>
              <a:rPr lang="sv-SE" sz="1900" dirty="0" smtClean="0">
                <a:latin typeface="Arial" pitchFamily="34" charset="0"/>
                <a:ea typeface="ＭＳ Ｐゴシック" pitchFamily="34" charset="-128"/>
              </a:rPr>
              <a:t> </a:t>
            </a:r>
          </a:p>
          <a:p>
            <a:pPr marL="180975" indent="-180975">
              <a:buClr>
                <a:schemeClr val="tx1"/>
              </a:buClr>
              <a:buFont typeface="Arial" pitchFamily="34" charset="0"/>
              <a:buNone/>
            </a:pPr>
            <a:r>
              <a:rPr lang="sv-SE" sz="2000" dirty="0">
                <a:latin typeface="Arial" pitchFamily="34" charset="0"/>
                <a:ea typeface="ＭＳ Ｐゴシック" pitchFamily="34" charset="-128"/>
              </a:rPr>
              <a:t>	</a:t>
            </a:r>
            <a:r>
              <a:rPr lang="sv-SE" sz="20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Normally</a:t>
            </a:r>
            <a:r>
              <a:rPr lang="sv-SE" sz="1600" dirty="0" smtClean="0">
                <a:latin typeface="Arial" pitchFamily="34" charset="0"/>
                <a:ea typeface="ＭＳ Ｐゴシック" pitchFamily="34" charset="-128"/>
              </a:rPr>
              <a:t> 10 % in EU FTAs, 15 % in the reformed GSP</a:t>
            </a:r>
          </a:p>
          <a:p>
            <a:pPr>
              <a:buClr>
                <a:schemeClr val="tx1"/>
              </a:buClr>
              <a:buFont typeface="Arial" pitchFamily="34" charset="0"/>
              <a:buNone/>
            </a:pPr>
            <a:endParaRPr lang="sv-SE" sz="2000" dirty="0" smtClean="0">
              <a:latin typeface="Arial" pitchFamily="34" charset="0"/>
              <a:ea typeface="ＭＳ Ｐゴシック" pitchFamily="34" charset="-128"/>
            </a:endParaRPr>
          </a:p>
          <a:p>
            <a:pPr>
              <a:buFont typeface="Arial" pitchFamily="34" charset="0"/>
              <a:buNone/>
            </a:pPr>
            <a:r>
              <a:rPr lang="sv-SE" sz="2200" b="1" u="sng" dirty="0" smtClean="0">
                <a:latin typeface="Arial" pitchFamily="34" charset="0"/>
                <a:ea typeface="ＭＳ Ｐゴシック" pitchFamily="34" charset="-128"/>
              </a:rPr>
              <a:t>Insufficient </a:t>
            </a:r>
            <a:r>
              <a:rPr lang="sv-SE" sz="2200" b="1" u="sng" dirty="0" err="1" smtClean="0">
                <a:latin typeface="Arial" pitchFamily="34" charset="0"/>
                <a:ea typeface="ＭＳ Ｐゴシック" pitchFamily="34" charset="-128"/>
              </a:rPr>
              <a:t>working</a:t>
            </a:r>
            <a:r>
              <a:rPr lang="sv-SE" sz="2200" b="1" u="sng" dirty="0" smtClean="0">
                <a:latin typeface="Arial" pitchFamily="34" charset="0"/>
                <a:ea typeface="ＭＳ Ｐゴシック" pitchFamily="34" charset="-128"/>
              </a:rPr>
              <a:t> or </a:t>
            </a:r>
            <a:r>
              <a:rPr lang="sv-SE" sz="2200" b="1" u="sng" dirty="0" err="1" smtClean="0">
                <a:latin typeface="Arial" pitchFamily="34" charset="0"/>
                <a:ea typeface="ＭＳ Ｐゴシック" pitchFamily="34" charset="-128"/>
              </a:rPr>
              <a:t>processing</a:t>
            </a:r>
            <a:r>
              <a:rPr lang="sv-SE" sz="2200" b="1" u="sng" dirty="0" smtClean="0">
                <a:latin typeface="Arial" pitchFamily="34" charset="0"/>
                <a:ea typeface="ＭＳ Ｐゴシック" pitchFamily="34" charset="-128"/>
              </a:rPr>
              <a:t> / minimal operations </a:t>
            </a:r>
            <a:r>
              <a:rPr lang="sv-SE" sz="2200" dirty="0" smtClean="0">
                <a:latin typeface="Arial" pitchFamily="34" charset="0"/>
                <a:ea typeface="ＭＳ Ｐゴシック" pitchFamily="34" charset="-128"/>
              </a:rPr>
              <a:t>	</a:t>
            </a:r>
          </a:p>
          <a:p>
            <a:pPr>
              <a:buFont typeface="Arial" pitchFamily="34" charset="0"/>
              <a:buNone/>
            </a:pPr>
            <a:r>
              <a:rPr lang="sv-SE" sz="1000" dirty="0" smtClean="0">
                <a:latin typeface="Arial" pitchFamily="34" charset="0"/>
                <a:ea typeface="ＭＳ Ｐゴシック" pitchFamily="34" charset="-128"/>
              </a:rPr>
              <a:t>	</a:t>
            </a:r>
            <a:r>
              <a:rPr lang="sv-SE" sz="1900" dirty="0" smtClean="0">
                <a:latin typeface="Arial" pitchFamily="34" charset="0"/>
                <a:ea typeface="ＭＳ Ｐゴシック" pitchFamily="34" charset="-128"/>
              </a:rPr>
              <a:t>Operations </a:t>
            </a:r>
            <a:r>
              <a:rPr lang="sv-SE" sz="1900" dirty="0" err="1" smtClean="0">
                <a:latin typeface="Arial" pitchFamily="34" charset="0"/>
                <a:ea typeface="ＭＳ Ｐゴシック" pitchFamily="34" charset="-128"/>
              </a:rPr>
              <a:t>that</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are</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regarded</a:t>
            </a:r>
            <a:r>
              <a:rPr lang="sv-SE" sz="1900" dirty="0" smtClean="0">
                <a:latin typeface="Arial" pitchFamily="34" charset="0"/>
                <a:ea typeface="ＭＳ Ｐゴシック" pitchFamily="34" charset="-128"/>
              </a:rPr>
              <a:t> as </a:t>
            </a:r>
            <a:r>
              <a:rPr lang="sv-SE" sz="1900" dirty="0" err="1" smtClean="0">
                <a:latin typeface="Arial" pitchFamily="34" charset="0"/>
                <a:ea typeface="ＭＳ Ｐゴシック" pitchFamily="34" charset="-128"/>
              </a:rPr>
              <a:t>being</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only</a:t>
            </a:r>
            <a:r>
              <a:rPr lang="sv-SE" sz="1900" dirty="0" smtClean="0">
                <a:latin typeface="Arial" pitchFamily="34" charset="0"/>
                <a:ea typeface="ＭＳ Ｐゴシック" pitchFamily="34" charset="-128"/>
              </a:rPr>
              <a:t> a minor </a:t>
            </a:r>
            <a:r>
              <a:rPr lang="sv-SE" sz="1900" dirty="0" err="1" smtClean="0">
                <a:latin typeface="Arial" pitchFamily="34" charset="0"/>
                <a:ea typeface="ＭＳ Ｐゴシック" pitchFamily="34" charset="-128"/>
              </a:rPr>
              <a:t>processing</a:t>
            </a:r>
            <a:r>
              <a:rPr lang="sv-SE" sz="1900" dirty="0" smtClean="0">
                <a:latin typeface="Arial" pitchFamily="34" charset="0"/>
                <a:ea typeface="ＭＳ Ｐゴシック" pitchFamily="34" charset="-128"/>
              </a:rPr>
              <a:t> operation and </a:t>
            </a:r>
            <a:r>
              <a:rPr lang="sv-SE" sz="1900" dirty="0" err="1" smtClean="0">
                <a:latin typeface="Arial" pitchFamily="34" charset="0"/>
                <a:ea typeface="ＭＳ Ｐゴシック" pitchFamily="34" charset="-128"/>
              </a:rPr>
              <a:t>thus</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cannot</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count</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towards</a:t>
            </a:r>
            <a:r>
              <a:rPr lang="sv-SE" sz="1900" dirty="0" smtClean="0">
                <a:latin typeface="Arial" pitchFamily="34" charset="0"/>
                <a:ea typeface="ＭＳ Ｐゴシック" pitchFamily="34" charset="-128"/>
              </a:rPr>
              <a:t> </a:t>
            </a:r>
            <a:r>
              <a:rPr lang="sv-SE" sz="1900" dirty="0" err="1" smtClean="0">
                <a:latin typeface="Arial" pitchFamily="34" charset="0"/>
                <a:ea typeface="ＭＳ Ｐゴシック" pitchFamily="34" charset="-128"/>
              </a:rPr>
              <a:t>origin</a:t>
            </a:r>
            <a:endParaRPr lang="sv-SE" sz="1900" b="1" dirty="0" smtClean="0">
              <a:latin typeface="Arial" pitchFamily="34" charset="0"/>
              <a:ea typeface="ＭＳ Ｐゴシック" pitchFamily="34" charset="-128"/>
            </a:endParaRPr>
          </a:p>
          <a:p>
            <a:pPr marL="180975" indent="-180975">
              <a:buClr>
                <a:schemeClr val="tx1"/>
              </a:buClr>
              <a:buFont typeface="Arial" pitchFamily="34" charset="0"/>
              <a:buNone/>
            </a:pPr>
            <a:r>
              <a:rPr lang="sv-SE" sz="2000" b="1" dirty="0" smtClean="0">
                <a:latin typeface="Arial" pitchFamily="34" charset="0"/>
                <a:ea typeface="ＭＳ Ｐゴシック" pitchFamily="34" charset="-128"/>
              </a:rPr>
              <a:t>	</a:t>
            </a:r>
            <a:r>
              <a:rPr lang="sv-SE" sz="1600" dirty="0" smtClean="0">
                <a:latin typeface="Arial" pitchFamily="34" charset="0"/>
                <a:ea typeface="ＭＳ Ｐゴシック" pitchFamily="34" charset="-128"/>
              </a:rPr>
              <a:t>- In EU </a:t>
            </a:r>
            <a:r>
              <a:rPr lang="sv-SE" sz="1600" dirty="0" err="1" smtClean="0">
                <a:latin typeface="Arial" pitchFamily="34" charset="0"/>
                <a:ea typeface="ＭＳ Ｐゴシック" pitchFamily="34" charset="-128"/>
              </a:rPr>
              <a:t>agreements</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theses</a:t>
            </a:r>
            <a:r>
              <a:rPr lang="sv-SE" sz="1600" dirty="0" smtClean="0">
                <a:latin typeface="Arial" pitchFamily="34" charset="0"/>
                <a:ea typeface="ＭＳ Ｐゴシック" pitchFamily="34" charset="-128"/>
              </a:rPr>
              <a:t> operations </a:t>
            </a:r>
            <a:r>
              <a:rPr lang="sv-SE" sz="1600" dirty="0" err="1" smtClean="0">
                <a:latin typeface="Arial" pitchFamily="34" charset="0"/>
                <a:ea typeface="ＭＳ Ｐゴシック" pitchFamily="34" charset="-128"/>
              </a:rPr>
              <a:t>are</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complied</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into</a:t>
            </a:r>
            <a:r>
              <a:rPr lang="sv-SE" sz="1600" dirty="0" smtClean="0">
                <a:latin typeface="Arial" pitchFamily="34" charset="0"/>
                <a:ea typeface="ＭＳ Ｐゴシック" pitchFamily="34" charset="-128"/>
              </a:rPr>
              <a:t> a list, examples </a:t>
            </a:r>
            <a:r>
              <a:rPr lang="sv-SE" sz="1600" dirty="0" err="1" smtClean="0">
                <a:latin typeface="Arial" pitchFamily="34" charset="0"/>
                <a:ea typeface="ＭＳ Ｐゴシック" pitchFamily="34" charset="-128"/>
              </a:rPr>
              <a:t>of</a:t>
            </a:r>
            <a:r>
              <a:rPr lang="sv-SE" sz="1600" dirty="0" smtClean="0">
                <a:latin typeface="Arial" pitchFamily="34" charset="0"/>
                <a:ea typeface="ＭＳ Ｐゴシック" pitchFamily="34" charset="-128"/>
              </a:rPr>
              <a:t> common minimal operations </a:t>
            </a:r>
            <a:r>
              <a:rPr lang="sv-SE" sz="1600" dirty="0" err="1" smtClean="0">
                <a:latin typeface="Arial" pitchFamily="34" charset="0"/>
                <a:ea typeface="ＭＳ Ｐゴシック" pitchFamily="34" charset="-128"/>
              </a:rPr>
              <a:t>are</a:t>
            </a:r>
            <a:r>
              <a:rPr lang="sv-SE" sz="1600" dirty="0" smtClean="0">
                <a:latin typeface="Arial" pitchFamily="34" charset="0"/>
                <a:ea typeface="ＭＳ Ｐゴシック" pitchFamily="34" charset="-128"/>
              </a:rPr>
              <a:t> </a:t>
            </a:r>
            <a:r>
              <a:rPr lang="sv-SE" sz="1600" dirty="0" err="1" smtClean="0">
                <a:latin typeface="Arial" pitchFamily="34" charset="0"/>
                <a:ea typeface="ＭＳ Ｐゴシック" pitchFamily="34" charset="-128"/>
              </a:rPr>
              <a:t>slaughter</a:t>
            </a:r>
            <a:r>
              <a:rPr lang="sv-SE" sz="1600" dirty="0" smtClean="0">
                <a:latin typeface="Arial" pitchFamily="34" charset="0"/>
                <a:ea typeface="ＭＳ Ｐゴシック" pitchFamily="34" charset="-128"/>
              </a:rPr>
              <a:t>, simple </a:t>
            </a:r>
            <a:r>
              <a:rPr lang="sv-SE" sz="1600" dirty="0" err="1" smtClean="0">
                <a:latin typeface="Arial" pitchFamily="34" charset="0"/>
                <a:ea typeface="ＭＳ Ｐゴシック" pitchFamily="34" charset="-128"/>
              </a:rPr>
              <a:t>assembly</a:t>
            </a:r>
            <a:r>
              <a:rPr lang="sv-SE" sz="1600" dirty="0" smtClean="0">
                <a:latin typeface="Arial" pitchFamily="34" charset="0"/>
                <a:ea typeface="ＭＳ Ｐゴシック" pitchFamily="34" charset="-128"/>
              </a:rPr>
              <a:t> and </a:t>
            </a:r>
            <a:r>
              <a:rPr lang="sv-SE" sz="1600" dirty="0" err="1" smtClean="0">
                <a:latin typeface="Arial" pitchFamily="34" charset="0"/>
                <a:ea typeface="ＭＳ Ｐゴシック" pitchFamily="34" charset="-128"/>
              </a:rPr>
              <a:t>mixing</a:t>
            </a:r>
            <a:endParaRPr lang="sv-SE" sz="1600" dirty="0" smtClean="0">
              <a:latin typeface="Arial" pitchFamily="34" charset="0"/>
              <a:ea typeface="ＭＳ Ｐゴシック" pitchFamily="34" charset="-128"/>
            </a:endParaRPr>
          </a:p>
          <a:p>
            <a:pPr>
              <a:buFontTx/>
              <a:buNone/>
            </a:pPr>
            <a:endParaRPr lang="sv-SE" dirty="0" smtClean="0">
              <a:latin typeface="Arial" pitchFamily="34" charset="0"/>
              <a:ea typeface="ＭＳ Ｐゴシック" pitchFamily="34" charset="-128"/>
            </a:endParaRPr>
          </a:p>
          <a:p>
            <a:endParaRPr lang="sv-SE" sz="900" u="sng" dirty="0" smtClean="0">
              <a:latin typeface="Arial" pitchFamily="34" charset="0"/>
              <a:ea typeface="ＭＳ Ｐゴシック" pitchFamily="34" charset="-128"/>
            </a:endParaRPr>
          </a:p>
          <a:p>
            <a:endParaRPr lang="sv-SE" sz="900" u="sng" dirty="0" smtClean="0">
              <a:latin typeface="Arial" pitchFamily="34" charset="0"/>
              <a:ea typeface="ＭＳ Ｐゴシック" pitchFamily="34" charset="-128"/>
            </a:endParaRPr>
          </a:p>
          <a:p>
            <a:endParaRPr lang="sv-SE" sz="900" u="sng" dirty="0" smtClean="0">
              <a:latin typeface="Arial" pitchFamily="34" charset="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00050"/>
            <a:ext cx="8229600" cy="504825"/>
          </a:xfrm>
        </p:spPr>
        <p:txBody>
          <a:bodyPr>
            <a:normAutofit fontScale="90000"/>
          </a:bodyPr>
          <a:lstStyle/>
          <a:p>
            <a:pPr algn="ctr"/>
            <a:r>
              <a:rPr lang="sv-SE" dirty="0" err="1" smtClean="0"/>
              <a:t>Tolerance</a:t>
            </a:r>
            <a:r>
              <a:rPr lang="sv-SE" dirty="0" smtClean="0"/>
              <a:t> </a:t>
            </a:r>
            <a:r>
              <a:rPr lang="sv-SE" dirty="0" err="1" smtClean="0"/>
              <a:t>rule</a:t>
            </a:r>
            <a:r>
              <a:rPr lang="sv-SE" dirty="0" smtClean="0"/>
              <a:t> </a:t>
            </a:r>
            <a:r>
              <a:rPr lang="sv-SE" dirty="0" err="1" smtClean="0"/>
              <a:t>continued</a:t>
            </a:r>
            <a:r>
              <a:rPr lang="sv-SE" dirty="0" smtClean="0"/>
              <a:t>…</a:t>
            </a:r>
            <a:endParaRPr lang="sv-SE" dirty="0"/>
          </a:p>
        </p:txBody>
      </p:sp>
      <p:sp>
        <p:nvSpPr>
          <p:cNvPr id="3" name="Platshållare för innehåll 2"/>
          <p:cNvSpPr>
            <a:spLocks noGrp="1"/>
          </p:cNvSpPr>
          <p:nvPr>
            <p:ph idx="1"/>
          </p:nvPr>
        </p:nvSpPr>
        <p:spPr/>
        <p:txBody>
          <a:bodyPr/>
          <a:lstStyle/>
          <a:p>
            <a:pPr marL="0" indent="0">
              <a:buNone/>
            </a:pPr>
            <a:r>
              <a:rPr lang="sv-SE" sz="2200" u="sng" dirty="0" err="1" smtClean="0"/>
              <a:t>Strengths</a:t>
            </a:r>
            <a:r>
              <a:rPr lang="sv-SE" sz="2200" u="sng" dirty="0" smtClean="0"/>
              <a:t> and </a:t>
            </a:r>
            <a:r>
              <a:rPr lang="sv-SE" sz="2200" u="sng" dirty="0" err="1" smtClean="0"/>
              <a:t>weaknesses</a:t>
            </a:r>
            <a:endParaRPr lang="sv-SE" sz="2200" u="sng" dirty="0" smtClean="0"/>
          </a:p>
          <a:p>
            <a:pPr marL="0" indent="0">
              <a:buNone/>
            </a:pPr>
            <a:endParaRPr lang="sv-SE" sz="1900" u="sng" dirty="0"/>
          </a:p>
          <a:p>
            <a:pPr>
              <a:lnSpc>
                <a:spcPct val="90000"/>
              </a:lnSpc>
              <a:buFont typeface="Arial" pitchFamily="34" charset="0"/>
              <a:buChar char="−"/>
            </a:pPr>
            <a:r>
              <a:rPr lang="en-US" sz="1800" dirty="0" smtClean="0">
                <a:cs typeface="Times New Roman" pitchFamily="18" charset="0"/>
              </a:rPr>
              <a:t>The tolerance rule can lessen the burden of </a:t>
            </a:r>
            <a:r>
              <a:rPr lang="en-US" sz="1800" dirty="0" err="1" smtClean="0">
                <a:cs typeface="Times New Roman" pitchFamily="18" charset="0"/>
              </a:rPr>
              <a:t>RoO</a:t>
            </a:r>
            <a:r>
              <a:rPr lang="en-US" sz="1800" dirty="0" smtClean="0">
                <a:cs typeface="Times New Roman" pitchFamily="18" charset="0"/>
              </a:rPr>
              <a:t> for products with non-originating inputs, </a:t>
            </a:r>
          </a:p>
          <a:p>
            <a:pPr>
              <a:lnSpc>
                <a:spcPct val="90000"/>
              </a:lnSpc>
              <a:buFont typeface="Arial" pitchFamily="34" charset="0"/>
              <a:buChar char="−"/>
            </a:pPr>
            <a:endParaRPr lang="en-US" sz="1800" dirty="0" smtClean="0">
              <a:cs typeface="Times New Roman" pitchFamily="18" charset="0"/>
            </a:endParaRPr>
          </a:p>
          <a:p>
            <a:pPr>
              <a:lnSpc>
                <a:spcPct val="90000"/>
              </a:lnSpc>
              <a:buFont typeface="Arial" pitchFamily="34" charset="0"/>
              <a:buChar char="−"/>
            </a:pPr>
            <a:r>
              <a:rPr lang="en-US" sz="1800" dirty="0">
                <a:cs typeface="Times New Roman" pitchFamily="18" charset="0"/>
              </a:rPr>
              <a:t>C</a:t>
            </a:r>
            <a:r>
              <a:rPr lang="en-US" sz="1800" dirty="0" smtClean="0">
                <a:cs typeface="Times New Roman" pitchFamily="18" charset="0"/>
              </a:rPr>
              <a:t>an be used as ‘hidden protection’ for example, among textiles and clothing, the sector specific tolerance rules are often different and less favorable than the general tolerance rules.</a:t>
            </a:r>
          </a:p>
          <a:p>
            <a:pPr marL="0" indent="0">
              <a:buNone/>
            </a:pPr>
            <a:endParaRPr lang="sv-SE" sz="1800" u="sng" dirty="0"/>
          </a:p>
        </p:txBody>
      </p:sp>
    </p:spTree>
    <p:extLst>
      <p:ext uri="{BB962C8B-B14F-4D97-AF65-F5344CB8AC3E}">
        <p14:creationId xmlns:p14="http://schemas.microsoft.com/office/powerpoint/2010/main" xmlns="" val="2945374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23900" y="550863"/>
            <a:ext cx="8229600" cy="665162"/>
          </a:xfrm>
        </p:spPr>
        <p:txBody>
          <a:bodyPr>
            <a:normAutofit fontScale="90000"/>
          </a:bodyPr>
          <a:lstStyle/>
          <a:p>
            <a:pPr algn="ctr"/>
            <a:r>
              <a:rPr lang="sv-SE" sz="4000" dirty="0" err="1" smtClean="0">
                <a:latin typeface="Arial" pitchFamily="34" charset="0"/>
                <a:ea typeface="ＭＳ Ｐゴシック" pitchFamily="34" charset="-128"/>
              </a:rPr>
              <a:t>Cumulation</a:t>
            </a:r>
            <a:endParaRPr lang="sv-SE" sz="4000" dirty="0" smtClean="0">
              <a:latin typeface="Arial" pitchFamily="34" charset="0"/>
              <a:ea typeface="ＭＳ Ｐゴシック" pitchFamily="34" charset="-128"/>
            </a:endParaRPr>
          </a:p>
        </p:txBody>
      </p:sp>
      <p:sp>
        <p:nvSpPr>
          <p:cNvPr id="38915" name="Rectangle 3"/>
          <p:cNvSpPr>
            <a:spLocks noGrp="1" noChangeArrowheads="1"/>
          </p:cNvSpPr>
          <p:nvPr>
            <p:ph type="body" idx="1"/>
          </p:nvPr>
        </p:nvSpPr>
        <p:spPr>
          <a:xfrm>
            <a:off x="250825" y="1557338"/>
            <a:ext cx="8435975" cy="4968875"/>
          </a:xfrm>
        </p:spPr>
        <p:txBody>
          <a:bodyPr/>
          <a:lstStyle/>
          <a:p>
            <a:pPr>
              <a:lnSpc>
                <a:spcPct val="90000"/>
              </a:lnSpc>
              <a:buClr>
                <a:schemeClr val="tx1"/>
              </a:buClr>
            </a:pPr>
            <a:endParaRPr lang="sv-SE" sz="300" b="1" dirty="0" smtClean="0">
              <a:latin typeface="Arial" pitchFamily="34" charset="0"/>
              <a:ea typeface="ＭＳ Ｐゴシック" pitchFamily="34" charset="-128"/>
            </a:endParaRPr>
          </a:p>
          <a:p>
            <a:pPr lvl="1">
              <a:lnSpc>
                <a:spcPct val="90000"/>
              </a:lnSpc>
              <a:buClr>
                <a:schemeClr val="tx1"/>
              </a:buClr>
            </a:pPr>
            <a:r>
              <a:rPr lang="sv-SE" sz="2400" dirty="0" err="1" smtClean="0">
                <a:latin typeface="Arial" pitchFamily="34" charset="0"/>
                <a:ea typeface="ＭＳ Ｐゴシック" pitchFamily="34" charset="-128"/>
              </a:rPr>
              <a:t>Refers</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to</a:t>
            </a:r>
            <a:r>
              <a:rPr lang="sv-SE" sz="2400" dirty="0" smtClean="0">
                <a:latin typeface="Arial" pitchFamily="34" charset="0"/>
                <a:ea typeface="ＭＳ Ｐゴシック" pitchFamily="34" charset="-128"/>
              </a:rPr>
              <a:t> the </a:t>
            </a:r>
            <a:r>
              <a:rPr lang="sv-SE" sz="2400" dirty="0" err="1" smtClean="0">
                <a:latin typeface="Arial" pitchFamily="34" charset="0"/>
                <a:ea typeface="ＭＳ Ｐゴシック" pitchFamily="34" charset="-128"/>
              </a:rPr>
              <a:t>degree</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to</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which</a:t>
            </a:r>
            <a:r>
              <a:rPr lang="sv-SE" sz="2400" dirty="0" smtClean="0">
                <a:latin typeface="Arial" pitchFamily="34" charset="0"/>
                <a:ea typeface="ＭＳ Ｐゴシック" pitchFamily="34" charset="-128"/>
              </a:rPr>
              <a:t> inputs from </a:t>
            </a:r>
            <a:r>
              <a:rPr lang="sv-SE" sz="2400" dirty="0" err="1" smtClean="0">
                <a:latin typeface="Arial" pitchFamily="34" charset="0"/>
                <a:ea typeface="ＭＳ Ｐゴシック" pitchFamily="34" charset="-128"/>
              </a:rPr>
              <a:t>several</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preferential</a:t>
            </a:r>
            <a:r>
              <a:rPr lang="sv-SE" sz="2400" dirty="0" smtClean="0">
                <a:latin typeface="Arial" pitchFamily="34" charset="0"/>
                <a:ea typeface="ＭＳ Ｐゴシック" pitchFamily="34" charset="-128"/>
              </a:rPr>
              <a:t> trading partners </a:t>
            </a:r>
            <a:r>
              <a:rPr lang="sv-SE" sz="2400" dirty="0" err="1" smtClean="0">
                <a:latin typeface="Arial" pitchFamily="34" charset="0"/>
                <a:ea typeface="ＭＳ Ｐゴシック" pitchFamily="34" charset="-128"/>
              </a:rPr>
              <a:t>are</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allowed</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to</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jointly</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count</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towards</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satisfying</a:t>
            </a:r>
            <a:r>
              <a:rPr lang="sv-SE" sz="2400" dirty="0" smtClean="0">
                <a:latin typeface="Arial" pitchFamily="34" charset="0"/>
                <a:ea typeface="ＭＳ Ｐゴシック" pitchFamily="34" charset="-128"/>
              </a:rPr>
              <a:t> the </a:t>
            </a:r>
            <a:r>
              <a:rPr lang="sv-SE" sz="2400" dirty="0" err="1" smtClean="0">
                <a:latin typeface="Arial" pitchFamily="34" charset="0"/>
                <a:ea typeface="ＭＳ Ｐゴシック" pitchFamily="34" charset="-128"/>
              </a:rPr>
              <a:t>rules</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of</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origin</a:t>
            </a:r>
            <a:r>
              <a:rPr lang="sv-SE" sz="2400" dirty="0" smtClean="0">
                <a:latin typeface="Arial" pitchFamily="34" charset="0"/>
                <a:ea typeface="ＭＳ Ｐゴシック" pitchFamily="34" charset="-128"/>
              </a:rPr>
              <a:t> – i.e. </a:t>
            </a:r>
            <a:r>
              <a:rPr lang="sv-SE" sz="2400" dirty="0" err="1" smtClean="0">
                <a:latin typeface="Arial" pitchFamily="34" charset="0"/>
                <a:ea typeface="ＭＳ Ｐゴシック" pitchFamily="34" charset="-128"/>
              </a:rPr>
              <a:t>that</a:t>
            </a:r>
            <a:r>
              <a:rPr lang="sv-SE" sz="2400" dirty="0" smtClean="0">
                <a:latin typeface="Arial" pitchFamily="34" charset="0"/>
                <a:ea typeface="ＭＳ Ｐゴシック" pitchFamily="34" charset="-128"/>
              </a:rPr>
              <a:t> transformations </a:t>
            </a:r>
            <a:r>
              <a:rPr lang="sv-SE" sz="2400" dirty="0" err="1" smtClean="0">
                <a:latin typeface="Arial" pitchFamily="34" charset="0"/>
                <a:ea typeface="ＭＳ Ｐゴシック" pitchFamily="34" charset="-128"/>
              </a:rPr>
              <a:t>can</a:t>
            </a:r>
            <a:r>
              <a:rPr lang="sv-SE" sz="2400" dirty="0" smtClean="0">
                <a:latin typeface="Arial" pitchFamily="34" charset="0"/>
                <a:ea typeface="ＭＳ Ｐゴシック" pitchFamily="34" charset="-128"/>
              </a:rPr>
              <a:t> be </a:t>
            </a:r>
            <a:r>
              <a:rPr lang="sv-SE" sz="2400" dirty="0" err="1" smtClean="0">
                <a:latin typeface="Arial" pitchFamily="34" charset="0"/>
                <a:ea typeface="ＭＳ Ｐゴシック" pitchFamily="34" charset="-128"/>
              </a:rPr>
              <a:t>cumulated</a:t>
            </a:r>
            <a:endParaRPr lang="sv-SE" sz="2400" dirty="0" smtClean="0">
              <a:latin typeface="Arial" pitchFamily="34" charset="0"/>
              <a:ea typeface="ＭＳ Ｐゴシック" pitchFamily="34" charset="-128"/>
            </a:endParaRPr>
          </a:p>
          <a:p>
            <a:pPr lvl="1">
              <a:lnSpc>
                <a:spcPct val="90000"/>
              </a:lnSpc>
              <a:buClr>
                <a:schemeClr val="tx1"/>
              </a:buClr>
            </a:pPr>
            <a:endParaRPr lang="sv-SE" sz="2400" dirty="0" smtClean="0">
              <a:latin typeface="Arial" pitchFamily="34" charset="0"/>
              <a:ea typeface="ＭＳ Ｐゴシック" pitchFamily="34" charset="-128"/>
            </a:endParaRPr>
          </a:p>
          <a:p>
            <a:pPr lvl="1">
              <a:lnSpc>
                <a:spcPct val="90000"/>
              </a:lnSpc>
              <a:buClr>
                <a:schemeClr val="tx1"/>
              </a:buClr>
            </a:pPr>
            <a:r>
              <a:rPr lang="sv-SE" sz="2400" dirty="0" err="1" smtClean="0">
                <a:latin typeface="Arial" pitchFamily="34" charset="0"/>
                <a:ea typeface="ＭＳ Ｐゴシック" pitchFamily="34" charset="-128"/>
              </a:rPr>
              <a:t>allows</a:t>
            </a:r>
            <a:r>
              <a:rPr lang="sv-SE" sz="2400" dirty="0" smtClean="0">
                <a:latin typeface="Arial" pitchFamily="34" charset="0"/>
                <a:ea typeface="ＭＳ Ｐゴシック" pitchFamily="34" charset="-128"/>
              </a:rPr>
              <a:t> for relaxation and </a:t>
            </a:r>
            <a:r>
              <a:rPr lang="sv-SE" sz="2400" dirty="0" err="1" smtClean="0">
                <a:latin typeface="Arial" pitchFamily="34" charset="0"/>
                <a:ea typeface="ＭＳ Ｐゴシック" pitchFamily="34" charset="-128"/>
              </a:rPr>
              <a:t>flexibility</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when</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product</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specific</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rules</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are</a:t>
            </a:r>
            <a:r>
              <a:rPr lang="sv-SE" sz="2400" dirty="0" smtClean="0">
                <a:latin typeface="Arial" pitchFamily="34" charset="0"/>
                <a:ea typeface="ＭＳ Ｐゴシック" pitchFamily="34" charset="-128"/>
              </a:rPr>
              <a:t> </a:t>
            </a:r>
            <a:r>
              <a:rPr lang="sv-SE" sz="2400" dirty="0" err="1" smtClean="0">
                <a:latin typeface="Arial" pitchFamily="34" charset="0"/>
                <a:ea typeface="ＭＳ Ｐゴシック" pitchFamily="34" charset="-128"/>
              </a:rPr>
              <a:t>strict</a:t>
            </a:r>
            <a:r>
              <a:rPr lang="sv-SE" sz="2400" dirty="0" smtClean="0">
                <a:latin typeface="Arial" pitchFamily="34" charset="0"/>
                <a:ea typeface="ＭＳ Ｐゴシック" pitchFamily="34" charset="-128"/>
              </a:rPr>
              <a:t> </a:t>
            </a:r>
          </a:p>
          <a:p>
            <a:pPr>
              <a:lnSpc>
                <a:spcPct val="90000"/>
              </a:lnSpc>
              <a:buFontTx/>
              <a:buNone/>
            </a:pPr>
            <a:endParaRPr lang="sv-SE" dirty="0" smtClean="0">
              <a:latin typeface="Arial" pitchFamily="34" charset="0"/>
              <a:ea typeface="ＭＳ Ｐゴシック" pitchFamily="34" charset="-128"/>
            </a:endParaRPr>
          </a:p>
          <a:p>
            <a:pPr>
              <a:lnSpc>
                <a:spcPct val="90000"/>
              </a:lnSpc>
              <a:buClr>
                <a:schemeClr val="tx1"/>
              </a:buClr>
              <a:buFont typeface="Arial" pitchFamily="34" charset="0"/>
              <a:buNone/>
            </a:pPr>
            <a:r>
              <a:rPr lang="sv-SE" sz="400" b="1" dirty="0" smtClean="0">
                <a:latin typeface="Arial" pitchFamily="34" charset="0"/>
                <a:ea typeface="ＭＳ Ｐゴシック" pitchFamily="34" charset="-128"/>
              </a:rPr>
              <a:t>	</a:t>
            </a:r>
            <a:endParaRPr lang="sv-SE" sz="300" b="1" dirty="0" smtClean="0">
              <a:latin typeface="Arial" pitchFamily="34" charset="0"/>
              <a:ea typeface="ＭＳ Ｐゴシック" pitchFamily="34" charset="-128"/>
            </a:endParaRPr>
          </a:p>
          <a:p>
            <a:pPr>
              <a:lnSpc>
                <a:spcPct val="90000"/>
              </a:lnSpc>
              <a:buClr>
                <a:schemeClr val="tx1"/>
              </a:buClr>
              <a:buFont typeface="Arial" pitchFamily="34" charset="0"/>
              <a:buNone/>
            </a:pPr>
            <a:endParaRPr lang="sv-SE" sz="300" i="1"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1"/>
          <p:cNvSpPr>
            <a:spLocks noGrp="1"/>
          </p:cNvSpPr>
          <p:nvPr>
            <p:ph type="title"/>
          </p:nvPr>
        </p:nvSpPr>
        <p:spPr>
          <a:xfrm>
            <a:off x="457200" y="771525"/>
            <a:ext cx="8229600" cy="495300"/>
          </a:xfrm>
        </p:spPr>
        <p:txBody>
          <a:bodyPr>
            <a:noAutofit/>
          </a:bodyPr>
          <a:lstStyle/>
          <a:p>
            <a:r>
              <a:rPr lang="sv-SE" sz="4000" dirty="0" smtClean="0">
                <a:latin typeface="Arial" pitchFamily="34" charset="0"/>
                <a:ea typeface="ＭＳ Ｐゴシック" pitchFamily="34" charset="-128"/>
              </a:rPr>
              <a:t>…</a:t>
            </a:r>
            <a:r>
              <a:rPr lang="sv-SE" sz="4000" dirty="0" err="1" smtClean="0">
                <a:latin typeface="Arial" pitchFamily="34" charset="0"/>
                <a:ea typeface="ＭＳ Ｐゴシック" pitchFamily="34" charset="-128"/>
              </a:rPr>
              <a:t>there</a:t>
            </a:r>
            <a:r>
              <a:rPr lang="sv-SE" sz="4000" dirty="0" smtClean="0">
                <a:latin typeface="Arial" pitchFamily="34" charset="0"/>
                <a:ea typeface="ＭＳ Ｐゴシック" pitchFamily="34" charset="-128"/>
              </a:rPr>
              <a:t> are different </a:t>
            </a:r>
            <a:r>
              <a:rPr lang="sv-SE" sz="4000" dirty="0" err="1" smtClean="0">
                <a:latin typeface="Arial" pitchFamily="34" charset="0"/>
                <a:ea typeface="ＭＳ Ｐゴシック" pitchFamily="34" charset="-128"/>
              </a:rPr>
              <a:t>types</a:t>
            </a:r>
            <a:r>
              <a:rPr lang="sv-SE" sz="4000" dirty="0" smtClean="0">
                <a:latin typeface="Arial" pitchFamily="34" charset="0"/>
                <a:ea typeface="ＭＳ Ｐゴシック" pitchFamily="34" charset="-128"/>
              </a:rPr>
              <a:t> </a:t>
            </a:r>
            <a:br>
              <a:rPr lang="sv-SE" sz="4000" dirty="0" smtClean="0">
                <a:latin typeface="Arial" pitchFamily="34" charset="0"/>
                <a:ea typeface="ＭＳ Ｐゴシック" pitchFamily="34" charset="-128"/>
              </a:rPr>
            </a:br>
            <a:r>
              <a:rPr lang="sv-SE" sz="4000" dirty="0" smtClean="0">
                <a:latin typeface="Arial" pitchFamily="34" charset="0"/>
                <a:ea typeface="ＭＳ Ｐゴシック" pitchFamily="34" charset="-128"/>
              </a:rPr>
              <a:t>of </a:t>
            </a:r>
            <a:r>
              <a:rPr lang="sv-SE" sz="4000" dirty="0" err="1" smtClean="0">
                <a:latin typeface="Arial" pitchFamily="34" charset="0"/>
                <a:ea typeface="ＭＳ Ｐゴシック" pitchFamily="34" charset="-128"/>
              </a:rPr>
              <a:t>cumulation</a:t>
            </a:r>
            <a:endParaRPr lang="en-GB" sz="4000" dirty="0" smtClean="0">
              <a:latin typeface="Arial" pitchFamily="34" charset="0"/>
              <a:ea typeface="ＭＳ Ｐゴシック" pitchFamily="34" charset="-128"/>
            </a:endParaRPr>
          </a:p>
        </p:txBody>
      </p:sp>
      <p:sp>
        <p:nvSpPr>
          <p:cNvPr id="39939" name="Platshållare för innehåll 2"/>
          <p:cNvSpPr>
            <a:spLocks noGrp="1"/>
          </p:cNvSpPr>
          <p:nvPr>
            <p:ph idx="1"/>
          </p:nvPr>
        </p:nvSpPr>
        <p:spPr>
          <a:xfrm>
            <a:off x="457200" y="1600200"/>
            <a:ext cx="8229600" cy="4886325"/>
          </a:xfrm>
        </p:spPr>
        <p:txBody>
          <a:bodyPr/>
          <a:lstStyle/>
          <a:p>
            <a:pPr>
              <a:buFont typeface="Arial" pitchFamily="34" charset="0"/>
              <a:buNone/>
            </a:pPr>
            <a:r>
              <a:rPr lang="en-GB" sz="2800" dirty="0" smtClean="0">
                <a:latin typeface="Arial" pitchFamily="34" charset="0"/>
                <a:ea typeface="ＭＳ Ｐゴシック" pitchFamily="34" charset="-128"/>
              </a:rPr>
              <a:t>Bilateral cumulation</a:t>
            </a:r>
          </a:p>
          <a:p>
            <a:endParaRPr lang="en-GB" sz="1800" dirty="0" smtClean="0">
              <a:latin typeface="Arial" pitchFamily="34" charset="0"/>
              <a:ea typeface="ＭＳ Ｐゴシック" pitchFamily="34" charset="-128"/>
            </a:endParaRPr>
          </a:p>
          <a:p>
            <a:pPr lvl="1" eaLnBrk="1" hangingPunct="1">
              <a:buFontTx/>
              <a:buChar char="-"/>
            </a:pPr>
            <a:r>
              <a:rPr lang="sv-SE" sz="2000" dirty="0" smtClean="0">
                <a:latin typeface="Arial" pitchFamily="34" charset="0"/>
                <a:ea typeface="ＭＳ Ｐゴシック" pitchFamily="34" charset="-128"/>
              </a:rPr>
              <a:t>The </a:t>
            </a:r>
            <a:r>
              <a:rPr lang="sv-SE" sz="2000" dirty="0" err="1" smtClean="0">
                <a:latin typeface="Arial" pitchFamily="34" charset="0"/>
                <a:ea typeface="ＭＳ Ｐゴシック" pitchFamily="34" charset="-128"/>
              </a:rPr>
              <a:t>basic</a:t>
            </a:r>
            <a:r>
              <a:rPr lang="sv-SE" sz="2000" dirty="0" smtClean="0">
                <a:latin typeface="Arial" pitchFamily="34" charset="0"/>
                <a:ea typeface="ＭＳ Ｐゴシック" pitchFamily="34" charset="-128"/>
              </a:rPr>
              <a:t> form </a:t>
            </a:r>
            <a:r>
              <a:rPr lang="sv-SE" sz="2000" dirty="0" err="1" smtClean="0">
                <a:latin typeface="Arial" pitchFamily="34" charset="0"/>
                <a:ea typeface="ＭＳ Ｐゴシック" pitchFamily="34" charset="-128"/>
              </a:rPr>
              <a:t>of</a:t>
            </a:r>
            <a:r>
              <a:rPr lang="sv-SE" sz="2000" dirty="0" smtClean="0">
                <a:latin typeface="Arial" pitchFamily="34" charset="0"/>
                <a:ea typeface="ＭＳ Ｐゴシック" pitchFamily="34" charset="-128"/>
              </a:rPr>
              <a:t> cumulation, operates </a:t>
            </a:r>
            <a:r>
              <a:rPr lang="sv-SE" sz="2000" dirty="0" err="1" smtClean="0">
                <a:latin typeface="Arial" pitchFamily="34" charset="0"/>
                <a:ea typeface="ＭＳ Ｐゴシック" pitchFamily="34" charset="-128"/>
              </a:rPr>
              <a:t>between</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two</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countries</a:t>
            </a:r>
            <a:r>
              <a:rPr lang="sv-SE" sz="2000" dirty="0" smtClean="0">
                <a:latin typeface="Arial" pitchFamily="34" charset="0"/>
                <a:ea typeface="ＭＳ Ｐゴシック" pitchFamily="34" charset="-128"/>
              </a:rPr>
              <a:t> in a PTA </a:t>
            </a:r>
          </a:p>
          <a:p>
            <a:pPr lvl="1" eaLnBrk="1" hangingPunct="1">
              <a:buFontTx/>
              <a:buChar char="-"/>
            </a:pPr>
            <a:endParaRPr lang="sv-SE" sz="1800" dirty="0" smtClean="0">
              <a:latin typeface="Arial" pitchFamily="34" charset="0"/>
              <a:ea typeface="ＭＳ Ｐゴシック" pitchFamily="34" charset="-128"/>
            </a:endParaRPr>
          </a:p>
          <a:p>
            <a:pPr lvl="1" eaLnBrk="1" hangingPunct="1">
              <a:lnSpc>
                <a:spcPct val="100000"/>
              </a:lnSpc>
              <a:buFontTx/>
              <a:buChar char="-"/>
            </a:pPr>
            <a:r>
              <a:rPr lang="sv-SE" sz="2000" dirty="0" err="1" smtClean="0">
                <a:latin typeface="Arial" pitchFamily="34" charset="0"/>
                <a:ea typeface="ＭＳ Ｐゴシック" pitchFamily="34" charset="-128"/>
              </a:rPr>
              <a:t>Permits</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them</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to</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use</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originating</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products</a:t>
            </a:r>
            <a:r>
              <a:rPr lang="sv-SE" sz="2000" dirty="0" smtClean="0">
                <a:latin typeface="Arial" pitchFamily="34" charset="0"/>
                <a:ea typeface="ＭＳ Ｐゴシック" pitchFamily="34" charset="-128"/>
              </a:rPr>
              <a:t> </a:t>
            </a:r>
          </a:p>
          <a:p>
            <a:pPr lvl="1" eaLnBrk="1" hangingPunct="1">
              <a:lnSpc>
                <a:spcPct val="100000"/>
              </a:lnSpc>
              <a:buFont typeface="Arial" pitchFamily="34" charset="0"/>
              <a:buNone/>
            </a:pPr>
            <a:r>
              <a:rPr lang="sv-SE" sz="2000" dirty="0" smtClean="0">
                <a:latin typeface="Arial" pitchFamily="34" charset="0"/>
                <a:ea typeface="ＭＳ Ｐゴシック" pitchFamily="34" charset="-128"/>
              </a:rPr>
              <a:t>	from the partner country as </a:t>
            </a:r>
            <a:r>
              <a:rPr lang="sv-SE" sz="2000" dirty="0" err="1" smtClean="0">
                <a:latin typeface="Arial" pitchFamily="34" charset="0"/>
                <a:ea typeface="ＭＳ Ｐゴシック" pitchFamily="34" charset="-128"/>
              </a:rPr>
              <a:t>if</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they</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were</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their</a:t>
            </a:r>
            <a:r>
              <a:rPr lang="sv-SE" sz="2000" dirty="0" smtClean="0">
                <a:latin typeface="Arial" pitchFamily="34" charset="0"/>
                <a:ea typeface="ＭＳ Ｐゴシック" pitchFamily="34" charset="-128"/>
              </a:rPr>
              <a:t> </a:t>
            </a:r>
          </a:p>
          <a:p>
            <a:pPr lvl="1" eaLnBrk="1" hangingPunct="1">
              <a:lnSpc>
                <a:spcPct val="100000"/>
              </a:lnSpc>
              <a:buFont typeface="Arial" pitchFamily="34" charset="0"/>
              <a:buNone/>
            </a:pP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own</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products</a:t>
            </a:r>
            <a:endParaRPr lang="sv-SE" sz="2000" dirty="0" smtClean="0">
              <a:latin typeface="Arial" pitchFamily="34" charset="0"/>
              <a:ea typeface="ＭＳ Ｐゴシック" pitchFamily="34" charset="-128"/>
            </a:endParaRPr>
          </a:p>
          <a:p>
            <a:pPr lvl="1" eaLnBrk="1" hangingPunct="1">
              <a:buFont typeface="Arial" pitchFamily="34" charset="0"/>
              <a:buNone/>
            </a:pPr>
            <a:endParaRPr lang="sv-SE" sz="1800" dirty="0" smtClean="0">
              <a:latin typeface="Arial" pitchFamily="34" charset="0"/>
              <a:ea typeface="ＭＳ Ｐゴシック" pitchFamily="34" charset="-128"/>
            </a:endParaRPr>
          </a:p>
          <a:p>
            <a:pPr lvl="1" eaLnBrk="1" hangingPunct="1">
              <a:buFontTx/>
              <a:buChar char="-"/>
            </a:pPr>
            <a:r>
              <a:rPr lang="sv-SE" sz="2000" i="1" dirty="0" err="1" smtClean="0">
                <a:latin typeface="Arial" pitchFamily="34" charset="0"/>
                <a:ea typeface="ＭＳ Ｐゴシック" pitchFamily="34" charset="-128"/>
              </a:rPr>
              <a:t>Example</a:t>
            </a:r>
            <a:r>
              <a:rPr lang="sv-SE" sz="2000" i="1" dirty="0" smtClean="0">
                <a:latin typeface="Arial" pitchFamily="34" charset="0"/>
                <a:ea typeface="ＭＳ Ｐゴシック" pitchFamily="34" charset="-128"/>
              </a:rPr>
              <a:t>: S</a:t>
            </a:r>
            <a:r>
              <a:rPr lang="en-GB" sz="2000" i="1" dirty="0" err="1" smtClean="0">
                <a:latin typeface="Arial" pitchFamily="34" charset="0"/>
                <a:ea typeface="ＭＳ Ｐゴシック" pitchFamily="34" charset="-128"/>
              </a:rPr>
              <a:t>hirts</a:t>
            </a:r>
            <a:r>
              <a:rPr lang="en-GB" sz="2000" i="1" dirty="0" smtClean="0">
                <a:latin typeface="Arial" pitchFamily="34" charset="0"/>
                <a:ea typeface="ＭＳ Ｐゴシック" pitchFamily="34" charset="-128"/>
              </a:rPr>
              <a:t> (HS 6205) - If the rule requires “Manufacture from yarn”, originating fabrics can be imported from Country A and used in the production of shirts in Country B and qualify for preferential access to Country A.</a:t>
            </a:r>
            <a:r>
              <a:rPr lang="sv-SE" sz="2000" dirty="0" smtClean="0">
                <a:latin typeface="Arial" pitchFamily="34" charset="0"/>
                <a:ea typeface="ＭＳ Ｐゴシック" pitchFamily="34" charset="-128"/>
              </a:rPr>
              <a:t> </a:t>
            </a:r>
          </a:p>
        </p:txBody>
      </p:sp>
      <p:sp>
        <p:nvSpPr>
          <p:cNvPr id="4" name="Ellips 3"/>
          <p:cNvSpPr/>
          <p:nvPr/>
        </p:nvSpPr>
        <p:spPr>
          <a:xfrm>
            <a:off x="7620000" y="1771650"/>
            <a:ext cx="1524000" cy="1028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Country A</a:t>
            </a:r>
          </a:p>
        </p:txBody>
      </p:sp>
      <p:sp>
        <p:nvSpPr>
          <p:cNvPr id="5" name="Ellips 4"/>
          <p:cNvSpPr/>
          <p:nvPr/>
        </p:nvSpPr>
        <p:spPr>
          <a:xfrm>
            <a:off x="6372225" y="3609975"/>
            <a:ext cx="1590675" cy="1219200"/>
          </a:xfrm>
          <a:prstGeom prst="ellipse">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Country B</a:t>
            </a:r>
          </a:p>
        </p:txBody>
      </p:sp>
      <p:cxnSp>
        <p:nvCxnSpPr>
          <p:cNvPr id="7" name="Rak pil 6"/>
          <p:cNvCxnSpPr/>
          <p:nvPr/>
        </p:nvCxnSpPr>
        <p:spPr>
          <a:xfrm rot="5400000">
            <a:off x="7138987" y="2871788"/>
            <a:ext cx="847725" cy="571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Rak pil 8"/>
          <p:cNvCxnSpPr/>
          <p:nvPr/>
        </p:nvCxnSpPr>
        <p:spPr>
          <a:xfrm rot="5400000" flipH="1" flipV="1">
            <a:off x="7424737" y="2957513"/>
            <a:ext cx="847725" cy="552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944" name="textruta 9"/>
          <p:cNvSpPr txBox="1">
            <a:spLocks noChangeArrowheads="1"/>
          </p:cNvSpPr>
          <p:nvPr/>
        </p:nvSpPr>
        <p:spPr bwMode="auto">
          <a:xfrm>
            <a:off x="6934200" y="2676525"/>
            <a:ext cx="1171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r>
              <a:rPr lang="sv-SE" sz="1200"/>
              <a:t>Fabrics</a:t>
            </a:r>
          </a:p>
        </p:txBody>
      </p:sp>
      <p:sp>
        <p:nvSpPr>
          <p:cNvPr id="39945" name="textruta 10"/>
          <p:cNvSpPr txBox="1">
            <a:spLocks noChangeArrowheads="1"/>
          </p:cNvSpPr>
          <p:nvPr/>
        </p:nvSpPr>
        <p:spPr bwMode="auto">
          <a:xfrm>
            <a:off x="7620000" y="3495675"/>
            <a:ext cx="1171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r>
              <a:rPr lang="sv-SE" sz="1200"/>
              <a:t>Shirt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520825" y="1384300"/>
            <a:ext cx="6480175" cy="4318000"/>
            <a:chOff x="1521017" y="1384925"/>
            <a:chExt cx="6480720" cy="4318126"/>
          </a:xfrm>
        </p:grpSpPr>
        <p:sp>
          <p:nvSpPr>
            <p:cNvPr id="7" name="Rounded Rectangle 6"/>
            <p:cNvSpPr/>
            <p:nvPr/>
          </p:nvSpPr>
          <p:spPr>
            <a:xfrm rot="21411752">
              <a:off x="1521017" y="1526217"/>
              <a:ext cx="6480720" cy="4176834"/>
            </a:xfrm>
            <a:prstGeom prst="roundRect">
              <a:avLst/>
            </a:prstGeom>
            <a:gradFill flip="none" rotWithShape="1">
              <a:gsLst>
                <a:gs pos="0">
                  <a:schemeClr val="tx2">
                    <a:lumMod val="60000"/>
                    <a:lumOff val="40000"/>
                  </a:schemeClr>
                </a:gs>
                <a:gs pos="67000">
                  <a:schemeClr val="bg1"/>
                </a:gs>
                <a:gs pos="58000">
                  <a:schemeClr val="bg1"/>
                </a:gs>
              </a:gsLst>
              <a:lin ang="5400000" scaled="1"/>
              <a:tileRect/>
            </a:gra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460" name="TextBox 7"/>
            <p:cNvSpPr txBox="1">
              <a:spLocks noChangeArrowheads="1"/>
            </p:cNvSpPr>
            <p:nvPr/>
          </p:nvSpPr>
          <p:spPr bwMode="auto">
            <a:xfrm rot="-188248">
              <a:off x="2731203" y="1384925"/>
              <a:ext cx="3888432" cy="1323439"/>
            </a:xfrm>
            <a:prstGeom prst="rect">
              <a:avLst/>
            </a:prstGeom>
            <a:noFill/>
            <a:ln w="9525">
              <a:noFill/>
              <a:miter lim="800000"/>
              <a:headEnd/>
              <a:tailEnd/>
            </a:ln>
          </p:spPr>
          <p:txBody>
            <a:bodyPr>
              <a:spAutoFit/>
            </a:bodyPr>
            <a:lstStyle/>
            <a:p>
              <a:pPr algn="ctr"/>
              <a:r>
                <a:rPr lang="es-ES" sz="8000">
                  <a:solidFill>
                    <a:schemeClr val="bg1"/>
                  </a:solidFill>
                  <a:latin typeface="Calibri" pitchFamily="34" charset="0"/>
                </a:rPr>
                <a:t>HELLO</a:t>
              </a:r>
            </a:p>
          </p:txBody>
        </p:sp>
        <p:sp>
          <p:nvSpPr>
            <p:cNvPr id="19461" name="WordArt 3"/>
            <p:cNvSpPr>
              <a:spLocks noChangeArrowheads="1" noChangeShapeType="1" noTextEdit="1"/>
            </p:cNvSpPr>
            <p:nvPr/>
          </p:nvSpPr>
          <p:spPr bwMode="auto">
            <a:xfrm rot="-182604">
              <a:off x="2309691" y="3093612"/>
              <a:ext cx="5057775" cy="1714500"/>
            </a:xfrm>
            <a:prstGeom prst="rect">
              <a:avLst/>
            </a:prstGeom>
          </p:spPr>
          <p:txBody>
            <a:bodyPr wrap="none" fromWordArt="1">
              <a:prstTxWarp prst="textPlain">
                <a:avLst>
                  <a:gd name="adj" fmla="val 50000"/>
                </a:avLst>
              </a:prstTxWarp>
            </a:bodyPr>
            <a:lstStyle/>
            <a:p>
              <a:pPr algn="ctr"/>
              <a:r>
                <a:rPr lang="nl-NL" sz="2400" kern="10" spc="480">
                  <a:ln w="9525">
                    <a:noFill/>
                    <a:round/>
                    <a:headEnd/>
                    <a:tailEnd/>
                  </a:ln>
                  <a:latin typeface="Calibri"/>
                </a:rPr>
                <a:t>What's my name?</a:t>
              </a:r>
            </a:p>
            <a:p>
              <a:pPr algn="ctr"/>
              <a:r>
                <a:rPr lang="nl-NL" sz="2400" kern="10" spc="480">
                  <a:ln w="9525">
                    <a:noFill/>
                    <a:round/>
                    <a:headEnd/>
                    <a:tailEnd/>
                  </a:ln>
                  <a:latin typeface="Calibri"/>
                </a:rPr>
                <a:t>Where do I work?</a:t>
              </a:r>
            </a:p>
            <a:p>
              <a:pPr algn="ctr"/>
              <a:r>
                <a:rPr lang="nl-NL" sz="2400" kern="10" spc="480">
                  <a:ln w="9525">
                    <a:noFill/>
                    <a:round/>
                    <a:headEnd/>
                    <a:tailEnd/>
                  </a:ln>
                  <a:latin typeface="Calibri"/>
                </a:rPr>
                <a:t>Why am I here?</a:t>
              </a:r>
            </a:p>
          </p:txBody>
        </p:sp>
      </p:grpSp>
      <p:sp>
        <p:nvSpPr>
          <p:cNvPr id="19458" name="Title 1"/>
          <p:cNvSpPr>
            <a:spLocks noGrp="1"/>
          </p:cNvSpPr>
          <p:nvPr>
            <p:ph type="ctrTitle"/>
          </p:nvPr>
        </p:nvSpPr>
        <p:spPr>
          <a:xfrm>
            <a:off x="685800" y="620713"/>
            <a:ext cx="7772400" cy="577850"/>
          </a:xfrm>
        </p:spPr>
        <p:txBody>
          <a:bodyPr/>
          <a:lstStyle/>
          <a:p>
            <a:pPr eaLnBrk="1" hangingPunct="1"/>
            <a:r>
              <a:rPr lang="en-GB" sz="2400" b="1" smtClean="0"/>
              <a:t>Introductions</a:t>
            </a:r>
            <a:endParaRPr lang="fr-FR" sz="240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ubrik 1"/>
          <p:cNvSpPr>
            <a:spLocks noGrp="1"/>
          </p:cNvSpPr>
          <p:nvPr>
            <p:ph type="title"/>
          </p:nvPr>
        </p:nvSpPr>
        <p:spPr>
          <a:xfrm>
            <a:off x="457200" y="771525"/>
            <a:ext cx="8229600" cy="495300"/>
          </a:xfrm>
        </p:spPr>
        <p:txBody>
          <a:bodyPr>
            <a:noAutofit/>
          </a:bodyPr>
          <a:lstStyle/>
          <a:p>
            <a:r>
              <a:rPr lang="sv-SE" sz="4000" dirty="0" smtClean="0">
                <a:latin typeface="Arial" pitchFamily="34" charset="0"/>
                <a:ea typeface="ＭＳ Ｐゴシック" pitchFamily="34" charset="-128"/>
              </a:rPr>
              <a:t>…</a:t>
            </a:r>
            <a:r>
              <a:rPr lang="sv-SE" sz="4000" dirty="0" err="1" smtClean="0">
                <a:latin typeface="Arial" pitchFamily="34" charset="0"/>
                <a:ea typeface="ＭＳ Ｐゴシック" pitchFamily="34" charset="-128"/>
              </a:rPr>
              <a:t>there</a:t>
            </a:r>
            <a:r>
              <a:rPr lang="sv-SE" sz="4000" dirty="0" smtClean="0">
                <a:latin typeface="Arial" pitchFamily="34" charset="0"/>
                <a:ea typeface="ＭＳ Ｐゴシック" pitchFamily="34" charset="-128"/>
              </a:rPr>
              <a:t> are different </a:t>
            </a:r>
            <a:r>
              <a:rPr lang="sv-SE" sz="4000" dirty="0" err="1" smtClean="0">
                <a:latin typeface="Arial" pitchFamily="34" charset="0"/>
                <a:ea typeface="ＭＳ Ｐゴシック" pitchFamily="34" charset="-128"/>
              </a:rPr>
              <a:t>types</a:t>
            </a:r>
            <a:r>
              <a:rPr lang="sv-SE" sz="4000" dirty="0" smtClean="0">
                <a:latin typeface="Arial" pitchFamily="34" charset="0"/>
                <a:ea typeface="ＭＳ Ｐゴシック" pitchFamily="34" charset="-128"/>
              </a:rPr>
              <a:t> </a:t>
            </a:r>
            <a:br>
              <a:rPr lang="sv-SE" sz="4000" dirty="0" smtClean="0">
                <a:latin typeface="Arial" pitchFamily="34" charset="0"/>
                <a:ea typeface="ＭＳ Ｐゴシック" pitchFamily="34" charset="-128"/>
              </a:rPr>
            </a:br>
            <a:r>
              <a:rPr lang="sv-SE" sz="4000" dirty="0" smtClean="0">
                <a:latin typeface="Arial" pitchFamily="34" charset="0"/>
                <a:ea typeface="ＭＳ Ｐゴシック" pitchFamily="34" charset="-128"/>
              </a:rPr>
              <a:t>of </a:t>
            </a:r>
            <a:r>
              <a:rPr lang="sv-SE" sz="4000" dirty="0" err="1" smtClean="0">
                <a:latin typeface="Arial" pitchFamily="34" charset="0"/>
                <a:ea typeface="ＭＳ Ｐゴシック" pitchFamily="34" charset="-128"/>
              </a:rPr>
              <a:t>cumulation</a:t>
            </a:r>
            <a:endParaRPr lang="en-GB" sz="4000" dirty="0" smtClean="0">
              <a:latin typeface="Arial" pitchFamily="34" charset="0"/>
              <a:ea typeface="ＭＳ Ｐゴシック" pitchFamily="34" charset="-128"/>
            </a:endParaRPr>
          </a:p>
        </p:txBody>
      </p:sp>
      <p:sp>
        <p:nvSpPr>
          <p:cNvPr id="40963" name="Platshållare för innehåll 2"/>
          <p:cNvSpPr>
            <a:spLocks noGrp="1"/>
          </p:cNvSpPr>
          <p:nvPr>
            <p:ph idx="1"/>
          </p:nvPr>
        </p:nvSpPr>
        <p:spPr>
          <a:xfrm>
            <a:off x="457200" y="1885950"/>
            <a:ext cx="8229600" cy="4752975"/>
          </a:xfrm>
        </p:spPr>
        <p:txBody>
          <a:bodyPr/>
          <a:lstStyle/>
          <a:p>
            <a:pPr>
              <a:buFont typeface="Arial" pitchFamily="34" charset="0"/>
              <a:buNone/>
            </a:pPr>
            <a:r>
              <a:rPr lang="en-GB" sz="2800" dirty="0" smtClean="0">
                <a:latin typeface="Arial" pitchFamily="34" charset="0"/>
                <a:ea typeface="ＭＳ Ｐゴシック" pitchFamily="34" charset="-128"/>
              </a:rPr>
              <a:t>Diagonal/Regional cumulation </a:t>
            </a:r>
          </a:p>
          <a:p>
            <a:pPr>
              <a:buFont typeface="Arial" pitchFamily="34" charset="0"/>
              <a:buNone/>
            </a:pPr>
            <a:endParaRPr lang="en-GB" sz="1800" dirty="0" smtClean="0">
              <a:latin typeface="Arial" pitchFamily="34" charset="0"/>
              <a:ea typeface="ＭＳ Ｐゴシック" pitchFamily="34" charset="-128"/>
            </a:endParaRPr>
          </a:p>
          <a:p>
            <a:pPr lvl="1" eaLnBrk="1" hangingPunct="1">
              <a:buFontTx/>
              <a:buChar char="-"/>
            </a:pPr>
            <a:r>
              <a:rPr lang="sv-SE" sz="2000" dirty="0" err="1" smtClean="0">
                <a:latin typeface="Arial" pitchFamily="34" charset="0"/>
                <a:ea typeface="ＭＳ Ｐゴシック" pitchFamily="34" charset="-128"/>
              </a:rPr>
              <a:t>Between</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three</a:t>
            </a:r>
            <a:r>
              <a:rPr lang="sv-SE" sz="2000" dirty="0" smtClean="0">
                <a:latin typeface="Arial" pitchFamily="34" charset="0"/>
                <a:ea typeface="ＭＳ Ｐゴシック" pitchFamily="34" charset="-128"/>
              </a:rPr>
              <a:t> or </a:t>
            </a:r>
            <a:r>
              <a:rPr lang="sv-SE" sz="2000" dirty="0" err="1" smtClean="0">
                <a:latin typeface="Arial" pitchFamily="34" charset="0"/>
                <a:ea typeface="ＭＳ Ｐゴシック" pitchFamily="34" charset="-128"/>
              </a:rPr>
              <a:t>more</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countries</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with</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interlinked</a:t>
            </a:r>
            <a:r>
              <a:rPr lang="sv-SE" sz="2000" dirty="0" smtClean="0">
                <a:latin typeface="Arial" pitchFamily="34" charset="0"/>
                <a:ea typeface="ＭＳ Ｐゴシック" pitchFamily="34" charset="-128"/>
              </a:rPr>
              <a:t> trading </a:t>
            </a:r>
            <a:r>
              <a:rPr lang="sv-SE" sz="2000" dirty="0" err="1" smtClean="0">
                <a:latin typeface="Arial" pitchFamily="34" charset="0"/>
                <a:ea typeface="ＭＳ Ｐゴシック" pitchFamily="34" charset="-128"/>
              </a:rPr>
              <a:t>agreements</a:t>
            </a:r>
            <a:r>
              <a:rPr lang="sv-SE" sz="2000" dirty="0" smtClean="0">
                <a:latin typeface="Arial" pitchFamily="34" charset="0"/>
                <a:ea typeface="ＭＳ Ｐゴシック" pitchFamily="34" charset="-128"/>
              </a:rPr>
              <a:t>, provided </a:t>
            </a:r>
            <a:r>
              <a:rPr lang="sv-SE" sz="2000" dirty="0" err="1" smtClean="0">
                <a:latin typeface="Arial" pitchFamily="34" charset="0"/>
                <a:ea typeface="ＭＳ Ｐゴシック" pitchFamily="34" charset="-128"/>
              </a:rPr>
              <a:t>that</a:t>
            </a:r>
            <a:r>
              <a:rPr lang="sv-SE" sz="2000" dirty="0" smtClean="0">
                <a:latin typeface="Arial" pitchFamily="34" charset="0"/>
                <a:ea typeface="ＭＳ Ｐゴシック" pitchFamily="34" charset="-128"/>
              </a:rPr>
              <a:t> the </a:t>
            </a:r>
            <a:r>
              <a:rPr lang="sv-SE" sz="2000" dirty="0" err="1" smtClean="0">
                <a:latin typeface="Arial" pitchFamily="34" charset="0"/>
                <a:ea typeface="ＭＳ Ｐゴシック" pitchFamily="34" charset="-128"/>
              </a:rPr>
              <a:t>agreements</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have</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identical</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RoO</a:t>
            </a:r>
            <a:r>
              <a:rPr lang="sv-SE" sz="2000" dirty="0" smtClean="0">
                <a:latin typeface="Arial" pitchFamily="34" charset="0"/>
                <a:ea typeface="ＭＳ Ｐゴシック" pitchFamily="34" charset="-128"/>
              </a:rPr>
              <a:t> </a:t>
            </a:r>
          </a:p>
          <a:p>
            <a:pPr lvl="1" eaLnBrk="1" hangingPunct="1">
              <a:buFontTx/>
              <a:buChar char="-"/>
            </a:pPr>
            <a:endParaRPr lang="sv-SE" sz="2000" dirty="0" smtClean="0">
              <a:latin typeface="Arial" pitchFamily="34" charset="0"/>
              <a:ea typeface="ＭＳ Ｐゴシック" pitchFamily="34" charset="-128"/>
            </a:endParaRPr>
          </a:p>
          <a:p>
            <a:pPr lvl="1" eaLnBrk="1" hangingPunct="1">
              <a:buFontTx/>
              <a:buChar char="-"/>
            </a:pPr>
            <a:r>
              <a:rPr lang="sv-SE" sz="2000" dirty="0" err="1" smtClean="0">
                <a:latin typeface="Arial" pitchFamily="34" charset="0"/>
                <a:ea typeface="ＭＳ Ｐゴシック" pitchFamily="34" charset="-128"/>
              </a:rPr>
              <a:t>Countries</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tied</a:t>
            </a:r>
            <a:r>
              <a:rPr lang="sv-SE" sz="2000" dirty="0" smtClean="0">
                <a:latin typeface="Arial" pitchFamily="34" charset="0"/>
                <a:ea typeface="ＭＳ Ｐゴシック" pitchFamily="34" charset="-128"/>
              </a:rPr>
              <a:t> by the same set </a:t>
            </a:r>
            <a:r>
              <a:rPr lang="sv-SE" sz="2000" dirty="0" err="1" smtClean="0">
                <a:latin typeface="Arial" pitchFamily="34" charset="0"/>
                <a:ea typeface="ＭＳ Ｐゴシック" pitchFamily="34" charset="-128"/>
              </a:rPr>
              <a:t>of</a:t>
            </a:r>
            <a:r>
              <a:rPr lang="sv-SE" sz="2000" dirty="0" smtClean="0">
                <a:latin typeface="Arial" pitchFamily="34" charset="0"/>
                <a:ea typeface="ＭＳ Ｐゴシック" pitchFamily="34" charset="-128"/>
              </a:rPr>
              <a:t> </a:t>
            </a:r>
          </a:p>
          <a:p>
            <a:pPr lvl="1" eaLnBrk="1" hangingPunct="1">
              <a:buFont typeface="Arial" pitchFamily="34" charset="0"/>
              <a:buNone/>
            </a:pP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preferential</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origin</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rules</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can</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use</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products</a:t>
            </a:r>
            <a:r>
              <a:rPr lang="sv-SE" sz="2000" dirty="0" smtClean="0">
                <a:latin typeface="Arial" pitchFamily="34" charset="0"/>
                <a:ea typeface="ＭＳ Ｐゴシック" pitchFamily="34" charset="-128"/>
              </a:rPr>
              <a:t> </a:t>
            </a:r>
          </a:p>
          <a:p>
            <a:pPr lvl="1" eaLnBrk="1" hangingPunct="1">
              <a:buFont typeface="Arial" pitchFamily="34" charset="0"/>
              <a:buNone/>
            </a:pP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that</a:t>
            </a: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originate</a:t>
            </a:r>
            <a:r>
              <a:rPr lang="sv-SE" sz="2000" dirty="0" smtClean="0">
                <a:latin typeface="Arial" pitchFamily="34" charset="0"/>
                <a:ea typeface="ＭＳ Ｐゴシック" pitchFamily="34" charset="-128"/>
              </a:rPr>
              <a:t> in </a:t>
            </a:r>
            <a:r>
              <a:rPr lang="sv-SE" sz="2000" dirty="0" err="1" smtClean="0">
                <a:latin typeface="Arial" pitchFamily="34" charset="0"/>
                <a:ea typeface="ＭＳ Ｐゴシック" pitchFamily="34" charset="-128"/>
              </a:rPr>
              <a:t>any</a:t>
            </a:r>
            <a:r>
              <a:rPr lang="sv-SE" sz="2000" dirty="0" smtClean="0">
                <a:latin typeface="Arial" pitchFamily="34" charset="0"/>
                <a:ea typeface="ＭＳ Ｐゴシック" pitchFamily="34" charset="-128"/>
              </a:rPr>
              <a:t> part </a:t>
            </a:r>
            <a:r>
              <a:rPr lang="sv-SE" sz="2000" dirty="0" err="1" smtClean="0">
                <a:latin typeface="Arial" pitchFamily="34" charset="0"/>
                <a:ea typeface="ＭＳ Ｐゴシック" pitchFamily="34" charset="-128"/>
              </a:rPr>
              <a:t>of</a:t>
            </a:r>
            <a:r>
              <a:rPr lang="sv-SE" sz="2000" dirty="0" smtClean="0">
                <a:latin typeface="Arial" pitchFamily="34" charset="0"/>
                <a:ea typeface="ＭＳ Ｐゴシック" pitchFamily="34" charset="-128"/>
              </a:rPr>
              <a:t> the area as </a:t>
            </a:r>
            <a:r>
              <a:rPr lang="sv-SE" sz="2000" dirty="0" err="1" smtClean="0">
                <a:latin typeface="Arial" pitchFamily="34" charset="0"/>
                <a:ea typeface="ＭＳ Ｐゴシック" pitchFamily="34" charset="-128"/>
              </a:rPr>
              <a:t>if</a:t>
            </a:r>
            <a:r>
              <a:rPr lang="sv-SE" sz="2000" dirty="0" smtClean="0">
                <a:latin typeface="Arial" pitchFamily="34" charset="0"/>
                <a:ea typeface="ＭＳ Ｐゴシック" pitchFamily="34" charset="-128"/>
              </a:rPr>
              <a:t> </a:t>
            </a:r>
          </a:p>
          <a:p>
            <a:pPr lvl="1" eaLnBrk="1" hangingPunct="1">
              <a:buFont typeface="Arial" pitchFamily="34" charset="0"/>
              <a:buNone/>
            </a:pPr>
            <a:r>
              <a:rPr lang="sv-SE" sz="2000" dirty="0" smtClean="0">
                <a:latin typeface="Arial" pitchFamily="34" charset="0"/>
                <a:ea typeface="ＭＳ Ｐゴシック" pitchFamily="34" charset="-128"/>
              </a:rPr>
              <a:t>	</a:t>
            </a:r>
            <a:r>
              <a:rPr lang="sv-SE" sz="2000" dirty="0" err="1" smtClean="0">
                <a:latin typeface="Arial" pitchFamily="34" charset="0"/>
                <a:ea typeface="ＭＳ Ｐゴシック" pitchFamily="34" charset="-128"/>
              </a:rPr>
              <a:t>they</a:t>
            </a:r>
            <a:r>
              <a:rPr lang="sv-SE" sz="2000" dirty="0" smtClean="0">
                <a:latin typeface="Arial" pitchFamily="34" charset="0"/>
                <a:ea typeface="ＭＳ Ｐゴシック" pitchFamily="34" charset="-128"/>
              </a:rPr>
              <a:t> originated in the </a:t>
            </a:r>
            <a:r>
              <a:rPr lang="sv-SE" sz="2000" dirty="0" err="1" smtClean="0">
                <a:latin typeface="Arial" pitchFamily="34" charset="0"/>
                <a:ea typeface="ＭＳ Ｐゴシック" pitchFamily="34" charset="-128"/>
              </a:rPr>
              <a:t>exporting</a:t>
            </a:r>
            <a:r>
              <a:rPr lang="sv-SE" sz="2000" dirty="0" smtClean="0">
                <a:latin typeface="Arial" pitchFamily="34" charset="0"/>
                <a:ea typeface="ＭＳ Ｐゴシック" pitchFamily="34" charset="-128"/>
              </a:rPr>
              <a:t> </a:t>
            </a:r>
          </a:p>
          <a:p>
            <a:pPr lvl="1" eaLnBrk="1" hangingPunct="1">
              <a:buFont typeface="Arial" pitchFamily="34" charset="0"/>
              <a:buNone/>
            </a:pPr>
            <a:r>
              <a:rPr lang="sv-SE" sz="2000" dirty="0" smtClean="0">
                <a:latin typeface="Arial" pitchFamily="34" charset="0"/>
                <a:ea typeface="ＭＳ Ｐゴシック" pitchFamily="34" charset="-128"/>
              </a:rPr>
              <a:t>	country</a:t>
            </a:r>
          </a:p>
          <a:p>
            <a:pPr lvl="1" eaLnBrk="1" hangingPunct="1">
              <a:buFont typeface="Arial" pitchFamily="34" charset="0"/>
              <a:buNone/>
            </a:pPr>
            <a:endParaRPr lang="sv-SE" sz="2000" dirty="0">
              <a:latin typeface="Arial" pitchFamily="34" charset="0"/>
              <a:ea typeface="ＭＳ Ｐゴシック" pitchFamily="34" charset="-128"/>
            </a:endParaRPr>
          </a:p>
          <a:p>
            <a:pPr lvl="1" eaLnBrk="1" hangingPunct="1">
              <a:buFont typeface="Arial" pitchFamily="34" charset="0"/>
              <a:buNone/>
            </a:pPr>
            <a:endParaRPr lang="sv-SE" sz="2000" dirty="0" smtClean="0">
              <a:latin typeface="Arial" pitchFamily="34" charset="0"/>
              <a:ea typeface="ＭＳ Ｐゴシック" pitchFamily="34" charset="-128"/>
            </a:endParaRPr>
          </a:p>
          <a:p>
            <a:pPr lvl="1" eaLnBrk="1" hangingPunct="1">
              <a:buFont typeface="Arial" pitchFamily="34" charset="0"/>
              <a:buNone/>
            </a:pPr>
            <a:endParaRPr lang="sv-SE" sz="2000" dirty="0">
              <a:latin typeface="Arial" pitchFamily="34" charset="0"/>
              <a:ea typeface="ＭＳ Ｐゴシック" pitchFamily="34" charset="-128"/>
            </a:endParaRPr>
          </a:p>
          <a:p>
            <a:pPr lvl="1" eaLnBrk="1" hangingPunct="1">
              <a:buFont typeface="Arial" pitchFamily="34" charset="0"/>
              <a:buNone/>
            </a:pPr>
            <a:endParaRPr lang="sv-SE" sz="2000" dirty="0" smtClean="0">
              <a:latin typeface="Arial" pitchFamily="34" charset="0"/>
              <a:ea typeface="ＭＳ Ｐゴシック" pitchFamily="34" charset="-128"/>
            </a:endParaRPr>
          </a:p>
          <a:p>
            <a:pPr lvl="1" eaLnBrk="1" hangingPunct="1">
              <a:buFontTx/>
              <a:buChar char="-"/>
            </a:pPr>
            <a:endParaRPr lang="sv-SE" sz="2000" dirty="0" smtClean="0">
              <a:latin typeface="Arial" pitchFamily="34" charset="0"/>
              <a:ea typeface="ＭＳ Ｐゴシック" pitchFamily="34" charset="-128"/>
            </a:endParaRPr>
          </a:p>
          <a:p>
            <a:pPr lvl="1" eaLnBrk="1" hangingPunct="1">
              <a:buFontTx/>
              <a:buChar char="-"/>
            </a:pPr>
            <a:endParaRPr lang="sv-SE" sz="2000" dirty="0" smtClean="0">
              <a:latin typeface="Arial" pitchFamily="34" charset="0"/>
              <a:ea typeface="ＭＳ Ｐゴシック" pitchFamily="34" charset="-128"/>
            </a:endParaRPr>
          </a:p>
          <a:p>
            <a:endParaRPr lang="en-GB" sz="2400" dirty="0" smtClean="0">
              <a:latin typeface="Arial" pitchFamily="34" charset="0"/>
              <a:ea typeface="ＭＳ Ｐゴシック" pitchFamily="34" charset="-128"/>
            </a:endParaRPr>
          </a:p>
        </p:txBody>
      </p:sp>
      <p:sp>
        <p:nvSpPr>
          <p:cNvPr id="21" name="Ellips 20"/>
          <p:cNvSpPr/>
          <p:nvPr/>
        </p:nvSpPr>
        <p:spPr>
          <a:xfrm>
            <a:off x="6381750" y="3790950"/>
            <a:ext cx="1524000" cy="1028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2000" dirty="0"/>
              <a:t>Country A</a:t>
            </a:r>
          </a:p>
        </p:txBody>
      </p:sp>
      <p:sp>
        <p:nvSpPr>
          <p:cNvPr id="22" name="Ellips 21"/>
          <p:cNvSpPr/>
          <p:nvPr/>
        </p:nvSpPr>
        <p:spPr>
          <a:xfrm>
            <a:off x="4581525" y="5457825"/>
            <a:ext cx="1714500" cy="1219200"/>
          </a:xfrm>
          <a:prstGeom prst="ellipse">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2000" dirty="0"/>
              <a:t>Country B</a:t>
            </a:r>
          </a:p>
        </p:txBody>
      </p:sp>
      <p:cxnSp>
        <p:nvCxnSpPr>
          <p:cNvPr id="23" name="Rak pil 22"/>
          <p:cNvCxnSpPr>
            <a:endCxn id="22" idx="6"/>
          </p:cNvCxnSpPr>
          <p:nvPr/>
        </p:nvCxnSpPr>
        <p:spPr>
          <a:xfrm rot="10800000" flipV="1">
            <a:off x="6296025" y="6057900"/>
            <a:ext cx="952500"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Rak pil 23"/>
          <p:cNvCxnSpPr/>
          <p:nvPr/>
        </p:nvCxnSpPr>
        <p:spPr>
          <a:xfrm rot="5400000" flipH="1" flipV="1">
            <a:off x="5805487" y="4824413"/>
            <a:ext cx="847725" cy="552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968" name="textruta 24"/>
          <p:cNvSpPr txBox="1">
            <a:spLocks noChangeArrowheads="1"/>
          </p:cNvSpPr>
          <p:nvPr/>
        </p:nvSpPr>
        <p:spPr bwMode="auto">
          <a:xfrm>
            <a:off x="6477000" y="6134100"/>
            <a:ext cx="1171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r>
              <a:rPr lang="sv-SE" sz="1200"/>
              <a:t>Fabrics</a:t>
            </a:r>
          </a:p>
        </p:txBody>
      </p:sp>
      <p:sp>
        <p:nvSpPr>
          <p:cNvPr id="40969" name="textruta 25"/>
          <p:cNvSpPr txBox="1">
            <a:spLocks noChangeArrowheads="1"/>
          </p:cNvSpPr>
          <p:nvPr/>
        </p:nvSpPr>
        <p:spPr bwMode="auto">
          <a:xfrm>
            <a:off x="6324600" y="4943475"/>
            <a:ext cx="1171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r>
              <a:rPr lang="sv-SE" sz="1200"/>
              <a:t>Shirt</a:t>
            </a:r>
          </a:p>
        </p:txBody>
      </p:sp>
      <p:sp>
        <p:nvSpPr>
          <p:cNvPr id="32" name="Ellips 31"/>
          <p:cNvSpPr/>
          <p:nvPr/>
        </p:nvSpPr>
        <p:spPr>
          <a:xfrm>
            <a:off x="7248525" y="5419725"/>
            <a:ext cx="1590675" cy="121920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2000" dirty="0">
                <a:solidFill>
                  <a:schemeClr val="tx1"/>
                </a:solidFill>
              </a:rPr>
              <a:t>Country 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ubrik 1"/>
          <p:cNvSpPr>
            <a:spLocks noGrp="1"/>
          </p:cNvSpPr>
          <p:nvPr>
            <p:ph type="title"/>
          </p:nvPr>
        </p:nvSpPr>
        <p:spPr>
          <a:xfrm>
            <a:off x="457200" y="674688"/>
            <a:ext cx="8229600" cy="468312"/>
          </a:xfrm>
        </p:spPr>
        <p:txBody>
          <a:bodyPr>
            <a:normAutofit fontScale="90000"/>
          </a:bodyPr>
          <a:lstStyle/>
          <a:p>
            <a:r>
              <a:rPr lang="sv-SE" dirty="0" smtClean="0">
                <a:latin typeface="Arial" pitchFamily="34" charset="0"/>
                <a:ea typeface="ＭＳ Ｐゴシック" pitchFamily="34" charset="-128"/>
              </a:rPr>
              <a:t>…</a:t>
            </a:r>
            <a:r>
              <a:rPr lang="sv-SE" dirty="0" err="1" smtClean="0">
                <a:latin typeface="Arial" pitchFamily="34" charset="0"/>
                <a:ea typeface="ＭＳ Ｐゴシック" pitchFamily="34" charset="-128"/>
              </a:rPr>
              <a:t>there</a:t>
            </a:r>
            <a:r>
              <a:rPr lang="sv-SE" dirty="0" smtClean="0">
                <a:latin typeface="Arial" pitchFamily="34" charset="0"/>
                <a:ea typeface="ＭＳ Ｐゴシック" pitchFamily="34" charset="-128"/>
              </a:rPr>
              <a:t> are different </a:t>
            </a:r>
            <a:r>
              <a:rPr lang="sv-SE" dirty="0" err="1" smtClean="0">
                <a:latin typeface="Arial" pitchFamily="34" charset="0"/>
                <a:ea typeface="ＭＳ Ｐゴシック" pitchFamily="34" charset="-128"/>
              </a:rPr>
              <a:t>types</a:t>
            </a:r>
            <a:r>
              <a:rPr lang="sv-SE" dirty="0" smtClean="0">
                <a:latin typeface="Arial" pitchFamily="34" charset="0"/>
                <a:ea typeface="ＭＳ Ｐゴシック" pitchFamily="34" charset="-128"/>
              </a:rPr>
              <a:t> </a:t>
            </a:r>
            <a:br>
              <a:rPr lang="sv-SE" dirty="0" smtClean="0">
                <a:latin typeface="Arial" pitchFamily="34" charset="0"/>
                <a:ea typeface="ＭＳ Ｐゴシック" pitchFamily="34" charset="-128"/>
              </a:rPr>
            </a:br>
            <a:r>
              <a:rPr lang="sv-SE" dirty="0" smtClean="0">
                <a:latin typeface="Arial" pitchFamily="34" charset="0"/>
                <a:ea typeface="ＭＳ Ｐゴシック" pitchFamily="34" charset="-128"/>
              </a:rPr>
              <a:t>of </a:t>
            </a:r>
            <a:r>
              <a:rPr lang="sv-SE" dirty="0" err="1" smtClean="0">
                <a:latin typeface="Arial" pitchFamily="34" charset="0"/>
                <a:ea typeface="ＭＳ Ｐゴシック" pitchFamily="34" charset="-128"/>
              </a:rPr>
              <a:t>cumulation</a:t>
            </a:r>
            <a:endParaRPr lang="en-GB" dirty="0" smtClean="0">
              <a:latin typeface="Arial" pitchFamily="34" charset="0"/>
              <a:ea typeface="ＭＳ Ｐゴシック" pitchFamily="34" charset="-128"/>
            </a:endParaRPr>
          </a:p>
        </p:txBody>
      </p:sp>
      <p:sp>
        <p:nvSpPr>
          <p:cNvPr id="41987" name="Platshållare för innehåll 2"/>
          <p:cNvSpPr>
            <a:spLocks noGrp="1"/>
          </p:cNvSpPr>
          <p:nvPr>
            <p:ph idx="1"/>
          </p:nvPr>
        </p:nvSpPr>
        <p:spPr>
          <a:xfrm>
            <a:off x="457200" y="1276350"/>
            <a:ext cx="8229600" cy="5219700"/>
          </a:xfrm>
        </p:spPr>
        <p:txBody>
          <a:bodyPr/>
          <a:lstStyle/>
          <a:p>
            <a:pPr eaLnBrk="1" hangingPunct="1">
              <a:buFontTx/>
              <a:buNone/>
            </a:pPr>
            <a:r>
              <a:rPr lang="sv-SE" sz="2400" b="1" dirty="0" smtClean="0">
                <a:latin typeface="Arial" pitchFamily="34" charset="0"/>
                <a:ea typeface="ＭＳ Ｐゴシック" pitchFamily="34" charset="-128"/>
              </a:rPr>
              <a:t>Full cumulation</a:t>
            </a:r>
            <a:endParaRPr lang="sv-SE" sz="2000" i="1" dirty="0" smtClean="0">
              <a:latin typeface="Arial" pitchFamily="34" charset="0"/>
              <a:ea typeface="ＭＳ Ｐゴシック" pitchFamily="34" charset="-128"/>
            </a:endParaRPr>
          </a:p>
          <a:p>
            <a:pPr eaLnBrk="1" hangingPunct="1">
              <a:buFontTx/>
              <a:buNone/>
            </a:pPr>
            <a:endParaRPr lang="sv-SE" sz="2000" i="1" dirty="0" smtClean="0">
              <a:latin typeface="Arial" pitchFamily="34" charset="0"/>
              <a:ea typeface="ＭＳ Ｐゴシック" pitchFamily="34" charset="-128"/>
            </a:endParaRPr>
          </a:p>
          <a:p>
            <a:pPr marL="361950" lvl="1" indent="-3175" eaLnBrk="1" hangingPunct="1"/>
            <a:r>
              <a:rPr lang="sv-SE" sz="2000" dirty="0" smtClean="0">
                <a:latin typeface="Arial" pitchFamily="34" charset="0"/>
                <a:ea typeface="ＭＳ Ｐゴシック" pitchFamily="34" charset="-128"/>
              </a:rPr>
              <a:t> </a:t>
            </a:r>
            <a:r>
              <a:rPr lang="sv-SE" sz="1800" dirty="0" smtClean="0">
                <a:latin typeface="Arial" pitchFamily="34" charset="0"/>
                <a:ea typeface="ＭＳ Ｐゴシック" pitchFamily="34" charset="-128"/>
              </a:rPr>
              <a:t>All operations </a:t>
            </a:r>
            <a:r>
              <a:rPr lang="sv-SE" sz="1800" dirty="0" err="1" smtClean="0">
                <a:latin typeface="Arial" pitchFamily="34" charset="0"/>
                <a:ea typeface="ＭＳ Ｐゴシック" pitchFamily="34" charset="-128"/>
              </a:rPr>
              <a:t>carried</a:t>
            </a: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out</a:t>
            </a:r>
            <a:r>
              <a:rPr lang="sv-SE" sz="1800" dirty="0" smtClean="0">
                <a:latin typeface="Arial" pitchFamily="34" charset="0"/>
                <a:ea typeface="ＭＳ Ｐゴシック" pitchFamily="34" charset="-128"/>
              </a:rPr>
              <a:t> in the </a:t>
            </a:r>
            <a:r>
              <a:rPr lang="sv-SE" sz="1800" dirty="0" err="1" smtClean="0">
                <a:latin typeface="Arial" pitchFamily="34" charset="0"/>
                <a:ea typeface="ＭＳ Ｐゴシック" pitchFamily="34" charset="-128"/>
              </a:rPr>
              <a:t>participating</a:t>
            </a: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countries</a:t>
            </a: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are</a:t>
            </a:r>
            <a:r>
              <a:rPr lang="sv-SE" sz="1800" dirty="0" smtClean="0">
                <a:latin typeface="Arial" pitchFamily="34" charset="0"/>
                <a:ea typeface="ＭＳ Ｐゴシック" pitchFamily="34" charset="-128"/>
              </a:rPr>
              <a:t> taken </a:t>
            </a:r>
            <a:r>
              <a:rPr lang="sv-SE" sz="1800" dirty="0" err="1" smtClean="0">
                <a:latin typeface="Arial" pitchFamily="34" charset="0"/>
                <a:ea typeface="ＭＳ Ｐゴシック" pitchFamily="34" charset="-128"/>
              </a:rPr>
              <a:t>into</a:t>
            </a: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account</a:t>
            </a:r>
            <a:r>
              <a:rPr lang="sv-SE" sz="1800" dirty="0" smtClean="0">
                <a:latin typeface="Arial" pitchFamily="34" charset="0"/>
                <a:ea typeface="ＭＳ Ｐゴシック" pitchFamily="34" charset="-128"/>
              </a:rPr>
              <a:t> </a:t>
            </a:r>
          </a:p>
          <a:p>
            <a:pPr lvl="1" eaLnBrk="1" hangingPunct="1"/>
            <a:endParaRPr lang="sv-SE" sz="1800" dirty="0" smtClean="0">
              <a:latin typeface="Arial" pitchFamily="34" charset="0"/>
              <a:ea typeface="ＭＳ Ｐゴシック" pitchFamily="34" charset="-128"/>
            </a:endParaRPr>
          </a:p>
          <a:p>
            <a:pPr marL="361950" lvl="1" indent="-3175" eaLnBrk="1" hangingPunct="1"/>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Goods</a:t>
            </a:r>
            <a:r>
              <a:rPr lang="sv-SE" sz="1800" dirty="0" smtClean="0">
                <a:latin typeface="Arial" pitchFamily="34" charset="0"/>
                <a:ea typeface="ＭＳ Ｐゴシック" pitchFamily="34" charset="-128"/>
              </a:rPr>
              <a:t> do not </a:t>
            </a:r>
            <a:r>
              <a:rPr lang="sv-SE" sz="1800" dirty="0" err="1" smtClean="0">
                <a:latin typeface="Arial" pitchFamily="34" charset="0"/>
                <a:ea typeface="ＭＳ Ｐゴシック" pitchFamily="34" charset="-128"/>
              </a:rPr>
              <a:t>need</a:t>
            </a: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to</a:t>
            </a:r>
            <a:r>
              <a:rPr lang="sv-SE" sz="1800" dirty="0" smtClean="0">
                <a:latin typeface="Arial" pitchFamily="34" charset="0"/>
                <a:ea typeface="ＭＳ Ｐゴシック" pitchFamily="34" charset="-128"/>
              </a:rPr>
              <a:t> be </a:t>
            </a:r>
            <a:r>
              <a:rPr lang="sv-SE" sz="1800" dirty="0" err="1" smtClean="0">
                <a:latin typeface="Arial" pitchFamily="34" charset="0"/>
                <a:ea typeface="ＭＳ Ｐゴシック" pitchFamily="34" charset="-128"/>
              </a:rPr>
              <a:t>originating</a:t>
            </a: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before</a:t>
            </a:r>
            <a:r>
              <a:rPr lang="sv-SE" sz="1800" dirty="0" smtClean="0">
                <a:latin typeface="Arial" pitchFamily="34" charset="0"/>
                <a:ea typeface="ＭＳ Ｐゴシック" pitchFamily="34" charset="-128"/>
              </a:rPr>
              <a:t> </a:t>
            </a:r>
          </a:p>
          <a:p>
            <a:pPr marL="447675" lvl="1" indent="-88900" eaLnBrk="1" hangingPunct="1">
              <a:buFont typeface="Arial" pitchFamily="34" charset="0"/>
              <a:buNone/>
            </a:pP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being</a:t>
            </a:r>
            <a:r>
              <a:rPr lang="sv-SE" sz="1800" dirty="0" smtClean="0">
                <a:latin typeface="Arial" pitchFamily="34" charset="0"/>
                <a:ea typeface="ＭＳ Ｐゴシック" pitchFamily="34" charset="-128"/>
              </a:rPr>
              <a:t> exported from </a:t>
            </a:r>
            <a:r>
              <a:rPr lang="sv-SE" sz="1800" dirty="0" err="1" smtClean="0">
                <a:latin typeface="Arial" pitchFamily="34" charset="0"/>
                <a:ea typeface="ＭＳ Ｐゴシック" pitchFamily="34" charset="-128"/>
              </a:rPr>
              <a:t>one</a:t>
            </a:r>
            <a:r>
              <a:rPr lang="sv-SE" sz="1800" dirty="0" smtClean="0">
                <a:latin typeface="Arial" pitchFamily="34" charset="0"/>
                <a:ea typeface="ＭＳ Ｐゴシック" pitchFamily="34" charset="-128"/>
              </a:rPr>
              <a:t> party </a:t>
            </a:r>
            <a:r>
              <a:rPr lang="sv-SE" sz="1800" dirty="0" err="1" smtClean="0">
                <a:latin typeface="Arial" pitchFamily="34" charset="0"/>
                <a:ea typeface="ＭＳ Ｐゴシック" pitchFamily="34" charset="-128"/>
              </a:rPr>
              <a:t>to</a:t>
            </a: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another</a:t>
            </a:r>
            <a:r>
              <a:rPr lang="sv-SE" sz="1800" dirty="0" smtClean="0">
                <a:latin typeface="Arial" pitchFamily="34" charset="0"/>
                <a:ea typeface="ＭＳ Ｐゴシック" pitchFamily="34" charset="-128"/>
              </a:rPr>
              <a:t> </a:t>
            </a:r>
          </a:p>
          <a:p>
            <a:pPr marL="447675" lvl="1" indent="-88900" eaLnBrk="1" hangingPunct="1">
              <a:buFont typeface="Arial" pitchFamily="34" charset="0"/>
              <a:buNone/>
            </a:pPr>
            <a:r>
              <a:rPr lang="sv-SE" sz="1800" dirty="0" smtClean="0">
                <a:latin typeface="Arial" pitchFamily="34" charset="0"/>
                <a:ea typeface="ＭＳ Ｐゴシック" pitchFamily="34" charset="-128"/>
              </a:rPr>
              <a:t>	for </a:t>
            </a:r>
            <a:r>
              <a:rPr lang="sv-SE" sz="1800" dirty="0" err="1" smtClean="0">
                <a:latin typeface="Arial" pitchFamily="34" charset="0"/>
                <a:ea typeface="ＭＳ Ｐゴシック" pitchFamily="34" charset="-128"/>
              </a:rPr>
              <a:t>further</a:t>
            </a:r>
            <a:r>
              <a:rPr lang="sv-SE" sz="1800" dirty="0" smtClean="0">
                <a:latin typeface="Arial" pitchFamily="34" charset="0"/>
                <a:ea typeface="ＭＳ Ｐゴシック" pitchFamily="34" charset="-128"/>
              </a:rPr>
              <a:t> </a:t>
            </a:r>
            <a:r>
              <a:rPr lang="sv-SE" sz="1800" dirty="0" err="1" smtClean="0">
                <a:latin typeface="Arial" pitchFamily="34" charset="0"/>
                <a:ea typeface="ＭＳ Ｐゴシック" pitchFamily="34" charset="-128"/>
              </a:rPr>
              <a:t>working</a:t>
            </a:r>
            <a:r>
              <a:rPr lang="sv-SE" sz="1800" dirty="0" smtClean="0">
                <a:latin typeface="Arial" pitchFamily="34" charset="0"/>
                <a:ea typeface="ＭＳ Ｐゴシック" pitchFamily="34" charset="-128"/>
              </a:rPr>
              <a:t> or </a:t>
            </a:r>
            <a:r>
              <a:rPr lang="sv-SE" sz="1800" dirty="0" err="1" smtClean="0">
                <a:latin typeface="Arial" pitchFamily="34" charset="0"/>
                <a:ea typeface="ＭＳ Ｐゴシック" pitchFamily="34" charset="-128"/>
              </a:rPr>
              <a:t>processing</a:t>
            </a:r>
            <a:endParaRPr lang="sv-SE" sz="1800" dirty="0" smtClean="0">
              <a:latin typeface="Arial" pitchFamily="34" charset="0"/>
              <a:ea typeface="ＭＳ Ｐゴシック" pitchFamily="34" charset="-128"/>
            </a:endParaRPr>
          </a:p>
          <a:p>
            <a:pPr lvl="1" eaLnBrk="1" hangingPunct="1"/>
            <a:endParaRPr lang="sv-SE" sz="1800" dirty="0" smtClean="0">
              <a:latin typeface="Arial" pitchFamily="34" charset="0"/>
              <a:ea typeface="ＭＳ Ｐゴシック" pitchFamily="34" charset="-128"/>
            </a:endParaRPr>
          </a:p>
          <a:p>
            <a:pPr lvl="1" eaLnBrk="1" hangingPunct="1">
              <a:tabLst>
                <a:tab pos="542925" algn="l"/>
              </a:tabLst>
            </a:pPr>
            <a:r>
              <a:rPr lang="en-GB" sz="1800" i="1" dirty="0" smtClean="0">
                <a:latin typeface="Arial" pitchFamily="34" charset="0"/>
                <a:ea typeface="ＭＳ Ｐゴシック" pitchFamily="34" charset="-128"/>
              </a:rPr>
              <a:t>A piece of clothing made in Swaziland</a:t>
            </a:r>
          </a:p>
          <a:p>
            <a:pPr marL="358775" lvl="1" indent="0" eaLnBrk="1" hangingPunct="1">
              <a:buNone/>
            </a:pPr>
            <a:r>
              <a:rPr lang="en-GB" sz="1800" i="1" dirty="0" smtClean="0">
                <a:latin typeface="Arial" pitchFamily="34" charset="0"/>
                <a:ea typeface="ＭＳ Ｐゴシック" pitchFamily="34" charset="-128"/>
              </a:rPr>
              <a:t>from fabric made in Botswana (which in</a:t>
            </a:r>
          </a:p>
          <a:p>
            <a:pPr marL="358775" lvl="1" indent="0" eaLnBrk="1" hangingPunct="1">
              <a:buNone/>
            </a:pPr>
            <a:r>
              <a:rPr lang="en-GB" sz="1800" i="1" dirty="0" smtClean="0">
                <a:latin typeface="Arial" pitchFamily="34" charset="0"/>
                <a:ea typeface="ＭＳ Ｐゴシック" pitchFamily="34" charset="-128"/>
              </a:rPr>
              <a:t>turn was made from non-originating yarn</a:t>
            </a:r>
          </a:p>
          <a:p>
            <a:pPr marL="358775" lvl="1" indent="0" eaLnBrk="1" hangingPunct="1">
              <a:buNone/>
            </a:pPr>
            <a:r>
              <a:rPr lang="en-GB" sz="1800" i="1" dirty="0" smtClean="0">
                <a:latin typeface="Arial" pitchFamily="34" charset="0"/>
                <a:ea typeface="ＭＳ Ｐゴシック" pitchFamily="34" charset="-128"/>
              </a:rPr>
              <a:t>from Namibia) would qualify for preferential </a:t>
            </a:r>
          </a:p>
          <a:p>
            <a:pPr marL="358775" lvl="1" indent="0" eaLnBrk="1" hangingPunct="1">
              <a:buNone/>
            </a:pPr>
            <a:r>
              <a:rPr lang="en-GB" sz="1800" i="1" smtClean="0">
                <a:latin typeface="Arial" pitchFamily="34" charset="0"/>
                <a:ea typeface="ＭＳ Ｐゴシック" pitchFamily="34" charset="-128"/>
              </a:rPr>
              <a:t>access </a:t>
            </a:r>
            <a:r>
              <a:rPr lang="en-GB" sz="1800" i="1" dirty="0" smtClean="0">
                <a:latin typeface="Arial" pitchFamily="34" charset="0"/>
                <a:ea typeface="ＭＳ Ｐゴシック" pitchFamily="34" charset="-128"/>
              </a:rPr>
              <a:t>to the EU under full cumulation</a:t>
            </a:r>
            <a:endParaRPr lang="sv-SE" sz="1800" i="1" dirty="0" smtClean="0">
              <a:latin typeface="Arial" pitchFamily="34" charset="0"/>
              <a:ea typeface="ＭＳ Ｐゴシック" pitchFamily="34" charset="-128"/>
            </a:endParaRPr>
          </a:p>
          <a:p>
            <a:pPr lvl="1" eaLnBrk="1" hangingPunct="1"/>
            <a:endParaRPr lang="en-GB" sz="2000" i="1" dirty="0" smtClean="0">
              <a:latin typeface="Arial" pitchFamily="34" charset="0"/>
              <a:ea typeface="ＭＳ Ｐゴシック" pitchFamily="34" charset="-128"/>
            </a:endParaRPr>
          </a:p>
          <a:p>
            <a:pPr lvl="1" eaLnBrk="1" hangingPunct="1"/>
            <a:endParaRPr lang="en-GB" sz="2000" i="1" dirty="0" smtClean="0">
              <a:latin typeface="Arial" pitchFamily="34" charset="0"/>
              <a:ea typeface="ＭＳ Ｐゴシック" pitchFamily="34" charset="-128"/>
            </a:endParaRPr>
          </a:p>
          <a:p>
            <a:pPr lvl="1" eaLnBrk="1" hangingPunct="1"/>
            <a:endParaRPr lang="en-GB" sz="2000" i="1" dirty="0" smtClean="0">
              <a:latin typeface="Arial" pitchFamily="34" charset="0"/>
              <a:ea typeface="ＭＳ Ｐゴシック" pitchFamily="34" charset="-128"/>
            </a:endParaRPr>
          </a:p>
          <a:p>
            <a:endParaRPr lang="en-GB" dirty="0" smtClean="0">
              <a:latin typeface="Arial" pitchFamily="34" charset="0"/>
              <a:ea typeface="ＭＳ Ｐゴシック" pitchFamily="34" charset="-128"/>
            </a:endParaRPr>
          </a:p>
        </p:txBody>
      </p:sp>
      <p:sp>
        <p:nvSpPr>
          <p:cNvPr id="4" name="Ellips 3"/>
          <p:cNvSpPr/>
          <p:nvPr/>
        </p:nvSpPr>
        <p:spPr>
          <a:xfrm>
            <a:off x="6686550" y="3048000"/>
            <a:ext cx="1457325" cy="8858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2000" dirty="0"/>
              <a:t>Country A</a:t>
            </a:r>
          </a:p>
        </p:txBody>
      </p:sp>
      <p:sp>
        <p:nvSpPr>
          <p:cNvPr id="5" name="Ellips 4"/>
          <p:cNvSpPr/>
          <p:nvPr/>
        </p:nvSpPr>
        <p:spPr>
          <a:xfrm>
            <a:off x="5105400" y="4476750"/>
            <a:ext cx="1333501" cy="1142205"/>
          </a:xfrm>
          <a:prstGeom prst="ellipse">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800" dirty="0"/>
              <a:t>Country B</a:t>
            </a:r>
          </a:p>
        </p:txBody>
      </p:sp>
      <p:cxnSp>
        <p:nvCxnSpPr>
          <p:cNvPr id="6" name="Rak pil 5"/>
          <p:cNvCxnSpPr/>
          <p:nvPr/>
        </p:nvCxnSpPr>
        <p:spPr>
          <a:xfrm flipH="1" flipV="1">
            <a:off x="6438901" y="5100241"/>
            <a:ext cx="1152524" cy="81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Rak pil 6"/>
          <p:cNvCxnSpPr/>
          <p:nvPr/>
        </p:nvCxnSpPr>
        <p:spPr>
          <a:xfrm rot="5400000" flipH="1" flipV="1">
            <a:off x="6229350" y="3976688"/>
            <a:ext cx="847725" cy="552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992" name="textruta 7"/>
          <p:cNvSpPr txBox="1">
            <a:spLocks noChangeArrowheads="1"/>
          </p:cNvSpPr>
          <p:nvPr/>
        </p:nvSpPr>
        <p:spPr bwMode="auto">
          <a:xfrm>
            <a:off x="6343650" y="5295900"/>
            <a:ext cx="11715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r>
              <a:rPr lang="sv-SE" sz="1200"/>
              <a:t>Non-originating fabrics</a:t>
            </a:r>
          </a:p>
        </p:txBody>
      </p:sp>
      <p:sp>
        <p:nvSpPr>
          <p:cNvPr id="41993" name="textruta 8"/>
          <p:cNvSpPr txBox="1">
            <a:spLocks noChangeArrowheads="1"/>
          </p:cNvSpPr>
          <p:nvPr/>
        </p:nvSpPr>
        <p:spPr bwMode="auto">
          <a:xfrm>
            <a:off x="6629400" y="4200525"/>
            <a:ext cx="1171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r>
              <a:rPr lang="sv-SE" sz="1200"/>
              <a:t>Shirt</a:t>
            </a:r>
          </a:p>
        </p:txBody>
      </p:sp>
      <p:sp>
        <p:nvSpPr>
          <p:cNvPr id="10" name="Ellips 9"/>
          <p:cNvSpPr/>
          <p:nvPr/>
        </p:nvSpPr>
        <p:spPr>
          <a:xfrm>
            <a:off x="7610475" y="4676776"/>
            <a:ext cx="1466850" cy="100965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800" dirty="0">
                <a:solidFill>
                  <a:schemeClr val="tx1"/>
                </a:solidFill>
              </a:rPr>
              <a:t>Country 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ubrik 1"/>
          <p:cNvSpPr>
            <a:spLocks noGrp="1"/>
          </p:cNvSpPr>
          <p:nvPr>
            <p:ph type="title"/>
          </p:nvPr>
        </p:nvSpPr>
        <p:spPr>
          <a:xfrm>
            <a:off x="457200" y="674688"/>
            <a:ext cx="8229600" cy="468312"/>
          </a:xfrm>
        </p:spPr>
        <p:txBody>
          <a:bodyPr>
            <a:normAutofit fontScale="90000"/>
          </a:bodyPr>
          <a:lstStyle/>
          <a:p>
            <a:r>
              <a:rPr lang="sv-SE" dirty="0" smtClean="0">
                <a:latin typeface="Arial" pitchFamily="34" charset="0"/>
                <a:ea typeface="ＭＳ Ｐゴシック" pitchFamily="34" charset="-128"/>
              </a:rPr>
              <a:t>…</a:t>
            </a:r>
            <a:r>
              <a:rPr lang="sv-SE" dirty="0" err="1" smtClean="0">
                <a:latin typeface="Arial" pitchFamily="34" charset="0"/>
                <a:ea typeface="ＭＳ Ｐゴシック" pitchFamily="34" charset="-128"/>
              </a:rPr>
              <a:t>there</a:t>
            </a:r>
            <a:r>
              <a:rPr lang="sv-SE" dirty="0" smtClean="0">
                <a:latin typeface="Arial" pitchFamily="34" charset="0"/>
                <a:ea typeface="ＭＳ Ｐゴシック" pitchFamily="34" charset="-128"/>
              </a:rPr>
              <a:t> are different </a:t>
            </a:r>
            <a:br>
              <a:rPr lang="sv-SE" dirty="0" smtClean="0">
                <a:latin typeface="Arial" pitchFamily="34" charset="0"/>
                <a:ea typeface="ＭＳ Ｐゴシック" pitchFamily="34" charset="-128"/>
              </a:rPr>
            </a:br>
            <a:r>
              <a:rPr lang="sv-SE" dirty="0" err="1" smtClean="0">
                <a:latin typeface="Arial" pitchFamily="34" charset="0"/>
                <a:ea typeface="ＭＳ Ｐゴシック" pitchFamily="34" charset="-128"/>
              </a:rPr>
              <a:t>types</a:t>
            </a:r>
            <a:r>
              <a:rPr lang="sv-SE" dirty="0" smtClean="0">
                <a:latin typeface="Arial" pitchFamily="34" charset="0"/>
                <a:ea typeface="ＭＳ Ｐゴシック" pitchFamily="34" charset="-128"/>
              </a:rPr>
              <a:t> of cumulation</a:t>
            </a:r>
            <a:endParaRPr lang="en-GB" dirty="0" smtClean="0">
              <a:latin typeface="Arial" pitchFamily="34" charset="0"/>
              <a:ea typeface="ＭＳ Ｐゴシック" pitchFamily="34" charset="-128"/>
            </a:endParaRPr>
          </a:p>
        </p:txBody>
      </p:sp>
      <p:sp>
        <p:nvSpPr>
          <p:cNvPr id="43011" name="Platshållare för innehåll 2"/>
          <p:cNvSpPr>
            <a:spLocks noGrp="1"/>
          </p:cNvSpPr>
          <p:nvPr>
            <p:ph idx="1"/>
          </p:nvPr>
        </p:nvSpPr>
        <p:spPr>
          <a:xfrm>
            <a:off x="457200" y="1600199"/>
            <a:ext cx="8534400" cy="5133975"/>
          </a:xfrm>
        </p:spPr>
        <p:txBody>
          <a:bodyPr/>
          <a:lstStyle/>
          <a:p>
            <a:pPr marL="0" lvl="1" indent="0">
              <a:lnSpc>
                <a:spcPct val="90000"/>
              </a:lnSpc>
              <a:buNone/>
            </a:pPr>
            <a:r>
              <a:rPr lang="en-GB" sz="2400" dirty="0" smtClean="0">
                <a:latin typeface="Arial" pitchFamily="34" charset="0"/>
                <a:ea typeface="ＭＳ Ｐゴシック" pitchFamily="34" charset="-128"/>
              </a:rPr>
              <a:t>Strengths and weaknesses</a:t>
            </a:r>
          </a:p>
          <a:p>
            <a:pPr lvl="1">
              <a:lnSpc>
                <a:spcPct val="90000"/>
              </a:lnSpc>
            </a:pPr>
            <a:endParaRPr lang="en-US" sz="2200" b="1" dirty="0" smtClean="0">
              <a:cs typeface="Times New Roman" pitchFamily="18" charset="0"/>
            </a:endParaRPr>
          </a:p>
          <a:p>
            <a:pPr>
              <a:lnSpc>
                <a:spcPct val="90000"/>
              </a:lnSpc>
              <a:buFont typeface="Arial" pitchFamily="34" charset="0"/>
              <a:buChar char="−"/>
            </a:pPr>
            <a:r>
              <a:rPr lang="en-US" sz="1800" u="sng" dirty="0" smtClean="0">
                <a:cs typeface="Times New Roman" pitchFamily="18" charset="0"/>
              </a:rPr>
              <a:t>Bilateral cumulation</a:t>
            </a:r>
            <a:r>
              <a:rPr lang="en-US" sz="1800" dirty="0" smtClean="0">
                <a:cs typeface="Times New Roman" pitchFamily="18" charset="0"/>
              </a:rPr>
              <a:t>: most restrictive and unfortunately the most common in EU and US FTAs. Creates the strongest incentives to add value within the free trade zone.</a:t>
            </a:r>
          </a:p>
          <a:p>
            <a:pPr>
              <a:lnSpc>
                <a:spcPct val="90000"/>
              </a:lnSpc>
            </a:pPr>
            <a:endParaRPr lang="en-US" sz="1800" dirty="0" smtClean="0">
              <a:cs typeface="Times New Roman" pitchFamily="18" charset="0"/>
            </a:endParaRPr>
          </a:p>
          <a:p>
            <a:pPr>
              <a:lnSpc>
                <a:spcPct val="90000"/>
              </a:lnSpc>
              <a:buFont typeface="Arial" pitchFamily="34" charset="0"/>
              <a:buChar char="−"/>
            </a:pPr>
            <a:r>
              <a:rPr lang="en-US" sz="1800" u="sng" dirty="0" smtClean="0">
                <a:cs typeface="Times New Roman" pitchFamily="18" charset="0"/>
              </a:rPr>
              <a:t>Diagonal cumulation</a:t>
            </a:r>
            <a:r>
              <a:rPr lang="en-US" sz="1800" dirty="0" smtClean="0">
                <a:cs typeface="Times New Roman" pitchFamily="18" charset="0"/>
              </a:rPr>
              <a:t>: less restrictive, but can still be very costly for traders since inputs used have to be already originating</a:t>
            </a:r>
          </a:p>
          <a:p>
            <a:pPr>
              <a:lnSpc>
                <a:spcPct val="90000"/>
              </a:lnSpc>
            </a:pPr>
            <a:endParaRPr lang="en-US" sz="1800" dirty="0" smtClean="0">
              <a:cs typeface="Times New Roman" pitchFamily="18" charset="0"/>
            </a:endParaRPr>
          </a:p>
          <a:p>
            <a:pPr>
              <a:lnSpc>
                <a:spcPct val="90000"/>
              </a:lnSpc>
              <a:buFont typeface="Arial" pitchFamily="34" charset="0"/>
              <a:buChar char="−"/>
            </a:pPr>
            <a:r>
              <a:rPr lang="en-US" sz="1800" u="sng" dirty="0" smtClean="0">
                <a:cs typeface="Times New Roman" pitchFamily="18" charset="0"/>
              </a:rPr>
              <a:t>Full cumulation</a:t>
            </a:r>
            <a:r>
              <a:rPr lang="en-US" sz="1800" dirty="0" smtClean="0">
                <a:cs typeface="Times New Roman" pitchFamily="18" charset="0"/>
              </a:rPr>
              <a:t>: is the most liberal of the cumulation alternatives because it allows for a more fragmented production processes. This in turn fits well with the global economic climate today and could stimulate increased economic linkages.</a:t>
            </a:r>
            <a:r>
              <a:rPr lang="en-US" sz="1800" dirty="0">
                <a:cs typeface="Times New Roman" pitchFamily="18" charset="0"/>
              </a:rPr>
              <a:t> </a:t>
            </a:r>
            <a:r>
              <a:rPr lang="en-US" sz="1800" dirty="0" smtClean="0">
                <a:cs typeface="Times New Roman" pitchFamily="18" charset="0"/>
              </a:rPr>
              <a:t>It is also the </a:t>
            </a:r>
            <a:r>
              <a:rPr lang="en-US" sz="1800" dirty="0">
                <a:cs typeface="Times New Roman" pitchFamily="18" charset="0"/>
              </a:rPr>
              <a:t>l</a:t>
            </a:r>
            <a:r>
              <a:rPr lang="en-US" sz="1800" dirty="0" smtClean="0">
                <a:cs typeface="Times New Roman" pitchFamily="18" charset="0"/>
              </a:rPr>
              <a:t>east costly alternative if inputs can be sourced within the FTA.</a:t>
            </a:r>
          </a:p>
          <a:p>
            <a:pPr marL="180975" indent="0">
              <a:lnSpc>
                <a:spcPct val="90000"/>
              </a:lnSpc>
              <a:buNone/>
            </a:pPr>
            <a:r>
              <a:rPr lang="en-US" sz="1800" dirty="0" smtClean="0">
                <a:cs typeface="Times New Roman" pitchFamily="18" charset="0"/>
              </a:rPr>
              <a:t>Full cumulation puts a strain on the administrative systems, a sophisticated system is needed to track back on the different production processes. Administrative cooperation needed between the countries in the FTA.</a:t>
            </a:r>
          </a:p>
          <a:p>
            <a:endParaRPr lang="en-GB"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09600"/>
            <a:ext cx="8229600" cy="504825"/>
          </a:xfrm>
        </p:spPr>
        <p:txBody>
          <a:bodyPr>
            <a:normAutofit fontScale="90000"/>
          </a:bodyPr>
          <a:lstStyle/>
          <a:p>
            <a:pPr algn="ctr"/>
            <a:r>
              <a:rPr lang="sv-SE" dirty="0" smtClean="0"/>
              <a:t>The Registered Exporter </a:t>
            </a:r>
            <a:br>
              <a:rPr lang="sv-SE" dirty="0" smtClean="0"/>
            </a:br>
            <a:r>
              <a:rPr lang="sv-SE" dirty="0" smtClean="0"/>
              <a:t>System - REX</a:t>
            </a:r>
            <a:endParaRPr lang="sv-SE" dirty="0"/>
          </a:p>
        </p:txBody>
      </p:sp>
      <p:sp>
        <p:nvSpPr>
          <p:cNvPr id="3" name="Platshållare för innehåll 2"/>
          <p:cNvSpPr>
            <a:spLocks noGrp="1"/>
          </p:cNvSpPr>
          <p:nvPr>
            <p:ph idx="1"/>
          </p:nvPr>
        </p:nvSpPr>
        <p:spPr>
          <a:xfrm>
            <a:off x="457200" y="1295400"/>
            <a:ext cx="8229600" cy="4830763"/>
          </a:xfrm>
        </p:spPr>
        <p:txBody>
          <a:bodyPr>
            <a:normAutofit fontScale="77500" lnSpcReduction="20000"/>
          </a:bodyPr>
          <a:lstStyle/>
          <a:p>
            <a:endParaRPr lang="en-GB" sz="1800" dirty="0" smtClean="0"/>
          </a:p>
          <a:p>
            <a:pPr marL="0" indent="0">
              <a:buNone/>
            </a:pPr>
            <a:endParaRPr lang="en-GB" sz="1800" dirty="0" smtClean="0"/>
          </a:p>
          <a:p>
            <a:r>
              <a:rPr lang="en-GB" sz="2000" dirty="0" smtClean="0"/>
              <a:t>REX is </a:t>
            </a:r>
            <a:r>
              <a:rPr lang="en-GB" sz="2000" dirty="0"/>
              <a:t>a system of self-certification of origin </a:t>
            </a:r>
            <a:r>
              <a:rPr lang="en-GB" sz="2000" dirty="0" smtClean="0"/>
              <a:t>that will </a:t>
            </a:r>
            <a:r>
              <a:rPr lang="en-GB" sz="2000" dirty="0"/>
              <a:t>enable exporters </a:t>
            </a:r>
            <a:r>
              <a:rPr lang="en-GB" sz="2000" dirty="0" smtClean="0"/>
              <a:t>to </a:t>
            </a:r>
            <a:r>
              <a:rPr lang="en-GB" sz="2000" dirty="0"/>
              <a:t>make out statements of origin themselves. </a:t>
            </a:r>
          </a:p>
          <a:p>
            <a:endParaRPr lang="en-GB" dirty="0" smtClean="0"/>
          </a:p>
          <a:p>
            <a:pPr lvl="1">
              <a:buFont typeface="Arial" pitchFamily="34" charset="0"/>
              <a:buChar char="−"/>
            </a:pPr>
            <a:r>
              <a:rPr lang="en-GB" dirty="0" smtClean="0"/>
              <a:t>It </a:t>
            </a:r>
            <a:r>
              <a:rPr lang="en-GB" dirty="0"/>
              <a:t>will replace </a:t>
            </a:r>
            <a:r>
              <a:rPr lang="en-GB" dirty="0" smtClean="0"/>
              <a:t>the origin </a:t>
            </a:r>
            <a:r>
              <a:rPr lang="en-GB" dirty="0"/>
              <a:t>certification </a:t>
            </a:r>
            <a:r>
              <a:rPr lang="en-GB" dirty="0" smtClean="0"/>
              <a:t>made by </a:t>
            </a:r>
            <a:r>
              <a:rPr lang="en-GB" dirty="0"/>
              <a:t>the </a:t>
            </a:r>
            <a:r>
              <a:rPr lang="en-GB" dirty="0" smtClean="0"/>
              <a:t>authorities. In </a:t>
            </a:r>
            <a:r>
              <a:rPr lang="en-GB" dirty="0"/>
              <a:t>order to make statements of origin, exporters will be required to undergo a registration process with the competent governmental </a:t>
            </a:r>
            <a:r>
              <a:rPr lang="en-GB" dirty="0" smtClean="0"/>
              <a:t>authorities and </a:t>
            </a:r>
            <a:r>
              <a:rPr lang="en-GB" dirty="0"/>
              <a:t>s</a:t>
            </a:r>
            <a:r>
              <a:rPr lang="en-GB" dirty="0" smtClean="0"/>
              <a:t>imilarly</a:t>
            </a:r>
            <a:r>
              <a:rPr lang="en-GB" dirty="0"/>
              <a:t>, EU exporters should be registered with the customs authorities in the relevant m</a:t>
            </a:r>
            <a:r>
              <a:rPr lang="en-GB" dirty="0" smtClean="0"/>
              <a:t>ember </a:t>
            </a:r>
            <a:r>
              <a:rPr lang="en-GB" dirty="0"/>
              <a:t>s</a:t>
            </a:r>
            <a:r>
              <a:rPr lang="en-GB" dirty="0" smtClean="0"/>
              <a:t>tate.</a:t>
            </a:r>
          </a:p>
          <a:p>
            <a:pPr>
              <a:buFont typeface="Arial" pitchFamily="34" charset="0"/>
              <a:buChar char="−"/>
            </a:pPr>
            <a:endParaRPr lang="sv-SE" dirty="0"/>
          </a:p>
          <a:p>
            <a:pPr lvl="1">
              <a:buFont typeface="Arial" pitchFamily="34" charset="0"/>
              <a:buChar char="−"/>
            </a:pPr>
            <a:r>
              <a:rPr lang="en-GB" dirty="0"/>
              <a:t>The REX s</a:t>
            </a:r>
            <a:r>
              <a:rPr lang="en-GB" dirty="0" smtClean="0"/>
              <a:t>ystem will </a:t>
            </a:r>
            <a:r>
              <a:rPr lang="en-GB" dirty="0"/>
              <a:t>be operational from </a:t>
            </a:r>
            <a:r>
              <a:rPr lang="en-GB" dirty="0" smtClean="0"/>
              <a:t>2017, but beneficiary countries </a:t>
            </a:r>
            <a:r>
              <a:rPr lang="en-GB" dirty="0"/>
              <a:t>which are not in a position to implement REX </a:t>
            </a:r>
            <a:r>
              <a:rPr lang="en-GB" dirty="0" smtClean="0"/>
              <a:t>on the 1 January 2017 will </a:t>
            </a:r>
            <a:r>
              <a:rPr lang="en-GB" dirty="0"/>
              <a:t>be able to continue to certify origin by issuing Form A certificates until 1 January 2020. </a:t>
            </a:r>
            <a:endParaRPr lang="sv-SE" dirty="0"/>
          </a:p>
        </p:txBody>
      </p:sp>
      <p:pic>
        <p:nvPicPr>
          <p:cNvPr id="2050" name="Picture 2" descr="C:\Users\chwi\AppData\Local\Microsoft\Windows\Temporary Internet Files\Content.IE5\X2N0SM6L\MC90038309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6375" y="4851400"/>
            <a:ext cx="1792696" cy="1530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74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Origin</a:t>
            </a:r>
            <a:endParaRPr lang="fr-FR" dirty="0"/>
          </a:p>
        </p:txBody>
      </p:sp>
      <p:sp>
        <p:nvSpPr>
          <p:cNvPr id="3" name="Espace réservé du contenu 2"/>
          <p:cNvSpPr>
            <a:spLocks noGrp="1"/>
          </p:cNvSpPr>
          <p:nvPr>
            <p:ph idx="1"/>
          </p:nvPr>
        </p:nvSpPr>
        <p:spPr/>
        <p:txBody>
          <a:bodyPr>
            <a:normAutofit lnSpcReduction="10000"/>
          </a:bodyPr>
          <a:lstStyle/>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lgn="ctr">
              <a:buNone/>
            </a:pPr>
            <a:r>
              <a:rPr lang="fr-FR" sz="2400" dirty="0" smtClean="0"/>
              <a:t>Ulrika Lyckman-Alnered</a:t>
            </a:r>
            <a:endParaRPr lang="fr-FR" sz="2400" dirty="0"/>
          </a:p>
        </p:txBody>
      </p:sp>
      <p:sp>
        <p:nvSpPr>
          <p:cNvPr id="4" name="Espace réservé du pied de page 3"/>
          <p:cNvSpPr>
            <a:spLocks noGrp="1"/>
          </p:cNvSpPr>
          <p:nvPr>
            <p:ph type="ftr" sz="quarter" idx="11"/>
          </p:nvPr>
        </p:nvSpPr>
        <p:spPr/>
        <p:txBody>
          <a:bodyPr/>
          <a:lstStyle/>
          <a:p>
            <a:fld id="{AB83FC25-C8D9-41A5-8660-884DF678D001}" type="slidenum">
              <a:rPr lang="fr-FR" smtClean="0"/>
              <a:pPr/>
              <a:t>44</a:t>
            </a:fld>
            <a:endParaRPr lang="fr-FR" dirty="0"/>
          </a:p>
        </p:txBody>
      </p:sp>
      <p:sp>
        <p:nvSpPr>
          <p:cNvPr id="5" name="Espace réservé du numéro de diapositive 4"/>
          <p:cNvSpPr>
            <a:spLocks noGrp="1"/>
          </p:cNvSpPr>
          <p:nvPr>
            <p:ph type="sldNum" sz="quarter" idx="12"/>
          </p:nvPr>
        </p:nvSpPr>
        <p:spPr/>
        <p:txBody>
          <a:bodyPr/>
          <a:lstStyle/>
          <a:p>
            <a:fld id="{3621F2E6-B826-4C6B-A5B0-6C02B0CCCCFB}" type="slidenum">
              <a:rPr lang="fr-FR" smtClean="0"/>
              <a:pPr/>
              <a:t>44</a:t>
            </a:fld>
            <a:endParaRPr lang="fr-FR"/>
          </a:p>
        </p:txBody>
      </p:sp>
      <p:sp>
        <p:nvSpPr>
          <p:cNvPr id="6" name="Rektangel 5"/>
          <p:cNvSpPr/>
          <p:nvPr/>
        </p:nvSpPr>
        <p:spPr>
          <a:xfrm>
            <a:off x="2286000" y="2951947"/>
            <a:ext cx="4572000" cy="1292662"/>
          </a:xfrm>
          <a:prstGeom prst="rect">
            <a:avLst/>
          </a:prstGeom>
        </p:spPr>
        <p:txBody>
          <a:bodyPr>
            <a:spAutoFit/>
          </a:bodyPr>
          <a:lstStyle/>
          <a:p>
            <a:pPr algn="ctr">
              <a:defRPr/>
            </a:pPr>
            <a:endParaRPr lang="en-GB" sz="1000" dirty="0" smtClean="0"/>
          </a:p>
          <a:p>
            <a:pPr algn="ctr">
              <a:defRPr/>
            </a:pPr>
            <a:endParaRPr lang="en-GB" sz="1000" dirty="0" smtClean="0"/>
          </a:p>
          <a:p>
            <a:pPr algn="ctr">
              <a:defRPr/>
            </a:pPr>
            <a:endParaRPr lang="en-GB" b="1" dirty="0" smtClean="0">
              <a:effectLst>
                <a:outerShdw blurRad="38100" dist="38100" dir="2700000" algn="tl">
                  <a:srgbClr val="C0C0C0"/>
                </a:outerShdw>
              </a:effectLst>
            </a:endParaRPr>
          </a:p>
          <a:p>
            <a:pPr algn="ctr">
              <a:defRPr/>
            </a:pPr>
            <a:r>
              <a:rPr lang="en-GB" sz="4000" b="1" dirty="0" smtClean="0">
                <a:effectLst>
                  <a:outerShdw blurRad="38100" dist="38100" dir="2700000" algn="tl">
                    <a:srgbClr val="C0C0C0"/>
                  </a:outerShdw>
                </a:effectLst>
              </a:rPr>
              <a:t>Thank you</a:t>
            </a:r>
          </a:p>
        </p:txBody>
      </p:sp>
    </p:spTree>
    <p:extLst>
      <p:ext uri="{BB962C8B-B14F-4D97-AF65-F5344CB8AC3E}">
        <p14:creationId xmlns:p14="http://schemas.microsoft.com/office/powerpoint/2010/main" xmlns="" val="29493565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457200" y="917575"/>
            <a:ext cx="8229600" cy="1143000"/>
          </a:xfrm>
        </p:spPr>
        <p:txBody>
          <a:bodyPr/>
          <a:lstStyle/>
          <a:p>
            <a:endParaRPr lang="en-US" sz="2400" dirty="0" smtClean="0"/>
          </a:p>
        </p:txBody>
      </p:sp>
      <p:sp>
        <p:nvSpPr>
          <p:cNvPr id="95234" name="Rectangle 3"/>
          <p:cNvSpPr>
            <a:spLocks noGrp="1"/>
          </p:cNvSpPr>
          <p:nvPr>
            <p:ph type="body" idx="1"/>
          </p:nvPr>
        </p:nvSpPr>
        <p:spPr>
          <a:xfrm>
            <a:off x="457200" y="2349500"/>
            <a:ext cx="8229600" cy="3776663"/>
          </a:xfrm>
        </p:spPr>
        <p:txBody>
          <a:bodyPr/>
          <a:lstStyle/>
          <a:p>
            <a:r>
              <a:rPr lang="en-GB" sz="2400" dirty="0" smtClean="0"/>
              <a:t>Worldwide more than 200 FTAs</a:t>
            </a:r>
          </a:p>
          <a:p>
            <a:pPr>
              <a:buFont typeface="Arial" charset="0"/>
              <a:buNone/>
            </a:pPr>
            <a:endParaRPr lang="en-GB" sz="2400" dirty="0" smtClean="0"/>
          </a:p>
          <a:p>
            <a:r>
              <a:rPr lang="en-GB" sz="2400" dirty="0" smtClean="0"/>
              <a:t>A country can belong to several different FTAs.</a:t>
            </a:r>
          </a:p>
          <a:p>
            <a:endParaRPr lang="en-GB" sz="2400" dirty="0" smtClean="0"/>
          </a:p>
          <a:p>
            <a:r>
              <a:rPr lang="en-GB" sz="2400" dirty="0" smtClean="0"/>
              <a:t>Each FTA can have different rules of origin</a:t>
            </a:r>
          </a:p>
          <a:p>
            <a:endParaRPr lang="en-GB" sz="2400" dirty="0" smtClean="0"/>
          </a:p>
          <a:p>
            <a:r>
              <a:rPr lang="en-GB" sz="2400" dirty="0" smtClean="0"/>
              <a:t>Economic operators must correctly apply different sets of rules for their products</a:t>
            </a:r>
          </a:p>
        </p:txBody>
      </p:sp>
      <p:sp>
        <p:nvSpPr>
          <p:cNvPr id="95235"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US" sz="4000" dirty="0" smtClean="0"/>
              <a:t>Free Trade Agreements </a:t>
            </a:r>
            <a:endParaRPr lang="fr-FR" sz="4000" dirty="0">
              <a:latin typeface="Calibri"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fld id="{AB83FC25-C8D9-41A5-8660-884DF678D001}" type="slidenum">
              <a:rPr lang="fr-FR" smtClean="0"/>
              <a:pPr/>
              <a:t>46</a:t>
            </a:fld>
            <a:endParaRPr lang="fr-FR" dirty="0"/>
          </a:p>
        </p:txBody>
      </p:sp>
      <p:sp>
        <p:nvSpPr>
          <p:cNvPr id="5" name="Espace réservé du numéro de diapositive 4"/>
          <p:cNvSpPr>
            <a:spLocks noGrp="1"/>
          </p:cNvSpPr>
          <p:nvPr>
            <p:ph type="sldNum" sz="quarter" idx="12"/>
          </p:nvPr>
        </p:nvSpPr>
        <p:spPr/>
        <p:txBody>
          <a:bodyPr/>
          <a:lstStyle/>
          <a:p>
            <a:fld id="{3621F2E6-B826-4C6B-A5B0-6C02B0CCCCFB}" type="slidenum">
              <a:rPr lang="fr-FR" smtClean="0"/>
              <a:pPr/>
              <a:t>46</a:t>
            </a:fld>
            <a:endParaRPr lang="fr-FR"/>
          </a:p>
        </p:txBody>
      </p:sp>
    </p:spTree>
    <p:extLst>
      <p:ext uri="{BB962C8B-B14F-4D97-AF65-F5344CB8AC3E}">
        <p14:creationId xmlns:p14="http://schemas.microsoft.com/office/powerpoint/2010/main" xmlns="" val="294935658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fld id="{AB83FC25-C8D9-41A5-8660-884DF678D001}" type="slidenum">
              <a:rPr lang="fr-FR" smtClean="0"/>
              <a:pPr/>
              <a:t>47</a:t>
            </a:fld>
            <a:endParaRPr lang="fr-FR" dirty="0"/>
          </a:p>
        </p:txBody>
      </p:sp>
      <p:sp>
        <p:nvSpPr>
          <p:cNvPr id="5" name="Espace réservé du numéro de diapositive 4"/>
          <p:cNvSpPr>
            <a:spLocks noGrp="1"/>
          </p:cNvSpPr>
          <p:nvPr>
            <p:ph type="sldNum" sz="quarter" idx="12"/>
          </p:nvPr>
        </p:nvSpPr>
        <p:spPr/>
        <p:txBody>
          <a:bodyPr/>
          <a:lstStyle/>
          <a:p>
            <a:fld id="{3621F2E6-B826-4C6B-A5B0-6C02B0CCCCFB}" type="slidenum">
              <a:rPr lang="fr-FR" smtClean="0"/>
              <a:pPr/>
              <a:t>47</a:t>
            </a:fld>
            <a:endParaRPr lang="fr-FR"/>
          </a:p>
        </p:txBody>
      </p:sp>
    </p:spTree>
    <p:extLst>
      <p:ext uri="{BB962C8B-B14F-4D97-AF65-F5344CB8AC3E}">
        <p14:creationId xmlns:p14="http://schemas.microsoft.com/office/powerpoint/2010/main" xmlns="" val="294935658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endParaRPr lang="fr-FR"/>
          </a:p>
        </p:txBody>
      </p:sp>
      <p:sp>
        <p:nvSpPr>
          <p:cNvPr id="5" name="Platshållare för bildnummer 4"/>
          <p:cNvSpPr>
            <a:spLocks noGrp="1"/>
          </p:cNvSpPr>
          <p:nvPr>
            <p:ph type="sldNum" sz="quarter" idx="12"/>
          </p:nvPr>
        </p:nvSpPr>
        <p:spPr/>
        <p:txBody>
          <a:bodyPr/>
          <a:lstStyle/>
          <a:p>
            <a:fld id="{3621F2E6-B826-4C6B-A5B0-6C02B0CCCCFB}" type="slidenum">
              <a:rPr lang="fr-FR" smtClean="0"/>
              <a:pPr/>
              <a:t>48</a:t>
            </a:fld>
            <a:endParaRPr lang="fr-F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endParaRPr lang="fr-FR"/>
          </a:p>
        </p:txBody>
      </p:sp>
      <p:sp>
        <p:nvSpPr>
          <p:cNvPr id="5" name="Platshållare för bildnummer 4"/>
          <p:cNvSpPr>
            <a:spLocks noGrp="1"/>
          </p:cNvSpPr>
          <p:nvPr>
            <p:ph type="sldNum" sz="quarter" idx="12"/>
          </p:nvPr>
        </p:nvSpPr>
        <p:spPr/>
        <p:txBody>
          <a:bodyPr/>
          <a:lstStyle/>
          <a:p>
            <a:fld id="{3621F2E6-B826-4C6B-A5B0-6C02B0CCCCFB}" type="slidenum">
              <a:rPr lang="fr-FR" smtClean="0"/>
              <a:pPr/>
              <a:t>49</a:t>
            </a:fld>
            <a:endParaRPr 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b="1" dirty="0" smtClean="0"/>
              <a:t>Master Class in Rules of Origin</a:t>
            </a:r>
            <a:br>
              <a:rPr lang="en-GB" sz="2400" b="1" dirty="0" smtClean="0"/>
            </a:br>
            <a:r>
              <a:rPr lang="en-GB" sz="2400" b="1" dirty="0" smtClean="0"/>
              <a:t>Sessions I-VIII</a:t>
            </a:r>
            <a:endParaRPr lang="fr-FR" sz="2400" dirty="0"/>
          </a:p>
        </p:txBody>
      </p:sp>
      <p:sp>
        <p:nvSpPr>
          <p:cNvPr id="3" name="Espace réservé du contenu 2"/>
          <p:cNvSpPr>
            <a:spLocks noGrp="1"/>
          </p:cNvSpPr>
          <p:nvPr>
            <p:ph idx="1"/>
          </p:nvPr>
        </p:nvSpPr>
        <p:spPr/>
        <p:txBody>
          <a:bodyPr>
            <a:normAutofit/>
          </a:bodyPr>
          <a:lstStyle/>
          <a:p>
            <a:pPr marL="514350" indent="-514350">
              <a:buNone/>
            </a:pPr>
            <a:r>
              <a:rPr lang="en-GB" sz="2000" dirty="0" smtClean="0"/>
              <a:t>Day 1</a:t>
            </a:r>
          </a:p>
          <a:p>
            <a:pPr marL="514350" indent="-514350">
              <a:buNone/>
            </a:pPr>
            <a:r>
              <a:rPr lang="en-GB" sz="2000" dirty="0" smtClean="0"/>
              <a:t>I	Introduction to the programme and the WCO and the Rules of Origin</a:t>
            </a:r>
          </a:p>
          <a:p>
            <a:pPr marL="514350" indent="-514350">
              <a:buNone/>
            </a:pPr>
            <a:r>
              <a:rPr lang="en-GB" sz="2000" dirty="0" smtClean="0"/>
              <a:t>II	Introduction to the basic concepts of Rules of Origin</a:t>
            </a:r>
          </a:p>
          <a:p>
            <a:pPr marL="514350" indent="-514350">
              <a:buNone/>
            </a:pPr>
            <a:r>
              <a:rPr lang="en-US" sz="2000" dirty="0" smtClean="0"/>
              <a:t>III	Preferential Rules of Origin – why should they be harmonized?</a:t>
            </a:r>
            <a:endParaRPr lang="en-US" sz="2000" dirty="0"/>
          </a:p>
          <a:p>
            <a:pPr marL="514350" indent="-514350">
              <a:buNone/>
            </a:pPr>
            <a:endParaRPr lang="en-US" sz="2000" dirty="0" smtClean="0"/>
          </a:p>
          <a:p>
            <a:pPr marL="514350" indent="-514350">
              <a:buNone/>
            </a:pPr>
            <a:r>
              <a:rPr lang="en-US" sz="2000" dirty="0" smtClean="0"/>
              <a:t>Day 2</a:t>
            </a:r>
          </a:p>
          <a:p>
            <a:pPr marL="514350" indent="-514350">
              <a:buNone/>
            </a:pPr>
            <a:r>
              <a:rPr lang="en-GB" sz="2000" dirty="0" smtClean="0"/>
              <a:t>IV	</a:t>
            </a:r>
            <a:r>
              <a:rPr lang="en-US" sz="2000" dirty="0" smtClean="0"/>
              <a:t> Benefits &amp; Risks of preferential </a:t>
            </a:r>
            <a:r>
              <a:rPr lang="en-US" sz="2000" dirty="0" smtClean="0"/>
              <a:t>Rules </a:t>
            </a:r>
            <a:r>
              <a:rPr lang="en-US" sz="2000" dirty="0" smtClean="0"/>
              <a:t>of </a:t>
            </a:r>
            <a:r>
              <a:rPr lang="en-US" sz="2000" dirty="0" smtClean="0"/>
              <a:t>Origin</a:t>
            </a:r>
            <a:endParaRPr lang="en-US" sz="2000" dirty="0" smtClean="0"/>
          </a:p>
          <a:p>
            <a:pPr marL="514350" indent="-514350">
              <a:buNone/>
            </a:pPr>
            <a:r>
              <a:rPr lang="en-US" sz="2000" dirty="0" smtClean="0"/>
              <a:t>V	</a:t>
            </a:r>
            <a:r>
              <a:rPr lang="en-US" sz="2000" b="1" dirty="0" smtClean="0"/>
              <a:t> </a:t>
            </a:r>
            <a:r>
              <a:rPr lang="en-US" sz="2000" dirty="0" smtClean="0"/>
              <a:t>Recap on the basic elements of Rules of Origin</a:t>
            </a:r>
          </a:p>
          <a:p>
            <a:pPr marL="514350" indent="-514350">
              <a:buNone/>
            </a:pPr>
            <a:r>
              <a:rPr lang="en-US" sz="2000" dirty="0" smtClean="0"/>
              <a:t>VI	Group exercise </a:t>
            </a:r>
          </a:p>
          <a:p>
            <a:pPr marL="514350" indent="-514350">
              <a:buNone/>
            </a:pPr>
            <a:r>
              <a:rPr lang="en-US" sz="2000" dirty="0" smtClean="0"/>
              <a:t>VII 	</a:t>
            </a:r>
            <a:r>
              <a:rPr lang="en-US" sz="2000" dirty="0"/>
              <a:t>S</a:t>
            </a:r>
            <a:r>
              <a:rPr lang="en-US" sz="2000" dirty="0" smtClean="0"/>
              <a:t>ummary and closing remarks</a:t>
            </a:r>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None/>
            </a:pPr>
            <a:endParaRPr lang="en-US" sz="2000" dirty="0" smtClean="0"/>
          </a:p>
          <a:p>
            <a:pPr marL="514350" indent="-514350">
              <a:buFont typeface="+mj-lt"/>
              <a:buAutoNum type="arabicPeriod"/>
            </a:pPr>
            <a:endParaRPr lang="en-US" sz="2000" dirty="0" smtClean="0"/>
          </a:p>
          <a:p>
            <a:pPr marL="514350" indent="-514350">
              <a:buFont typeface="+mj-lt"/>
              <a:buAutoNum type="arabicPeriod"/>
            </a:pPr>
            <a:endParaRPr lang="en-GB" sz="2000" dirty="0" smtClean="0"/>
          </a:p>
          <a:p>
            <a:pPr marL="0" indent="0">
              <a:buNone/>
            </a:pPr>
            <a:endParaRPr lang="en-GB" dirty="0" smtClean="0"/>
          </a:p>
          <a:p>
            <a:endParaRPr lang="fr-FR" dirty="0"/>
          </a:p>
        </p:txBody>
      </p:sp>
      <p:sp>
        <p:nvSpPr>
          <p:cNvPr id="4" name="Espace réservé du pied de page 3"/>
          <p:cNvSpPr>
            <a:spLocks noGrp="1"/>
          </p:cNvSpPr>
          <p:nvPr>
            <p:ph type="ftr" sz="quarter" idx="11"/>
          </p:nvPr>
        </p:nvSpPr>
        <p:spPr/>
        <p:txBody>
          <a:bodyPr/>
          <a:lstStyle/>
          <a:p>
            <a:fld id="{AB83FC25-C8D9-41A5-8660-884DF678D001}" type="slidenum">
              <a:rPr lang="fr-FR" smtClean="0"/>
              <a:pPr/>
              <a:t>5</a:t>
            </a:fld>
            <a:endParaRPr lang="fr-FR" dirty="0"/>
          </a:p>
        </p:txBody>
      </p:sp>
      <p:sp>
        <p:nvSpPr>
          <p:cNvPr id="5" name="Espace réservé du numéro de diapositive 4"/>
          <p:cNvSpPr>
            <a:spLocks noGrp="1"/>
          </p:cNvSpPr>
          <p:nvPr>
            <p:ph type="sldNum" sz="quarter" idx="12"/>
          </p:nvPr>
        </p:nvSpPr>
        <p:spPr/>
        <p:txBody>
          <a:bodyPr/>
          <a:lstStyle/>
          <a:p>
            <a:fld id="{3621F2E6-B826-4C6B-A5B0-6C02B0CCCCFB}" type="slidenum">
              <a:rPr lang="fr-FR" smtClean="0"/>
              <a:pPr/>
              <a:t>5</a:t>
            </a:fld>
            <a:endParaRPr lang="fr-FR"/>
          </a:p>
        </p:txBody>
      </p:sp>
    </p:spTree>
    <p:extLst>
      <p:ext uri="{BB962C8B-B14F-4D97-AF65-F5344CB8AC3E}">
        <p14:creationId xmlns:p14="http://schemas.microsoft.com/office/powerpoint/2010/main" xmlns="" val="2949356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Rectangle 2"/>
          <p:cNvSpPr>
            <a:spLocks noGrp="1"/>
          </p:cNvSpPr>
          <p:nvPr>
            <p:ph type="title"/>
          </p:nvPr>
        </p:nvSpPr>
        <p:spPr>
          <a:xfrm>
            <a:off x="457200" y="1349375"/>
            <a:ext cx="8229600" cy="1143000"/>
          </a:xfrm>
        </p:spPr>
        <p:txBody>
          <a:bodyPr/>
          <a:lstStyle/>
          <a:p>
            <a:r>
              <a:rPr lang="en-US" sz="2400" smtClean="0"/>
              <a:t>Origin conferring operations</a:t>
            </a:r>
          </a:p>
        </p:txBody>
      </p:sp>
      <p:sp>
        <p:nvSpPr>
          <p:cNvPr id="102402" name="Rectangle 3"/>
          <p:cNvSpPr>
            <a:spLocks noGrp="1"/>
          </p:cNvSpPr>
          <p:nvPr>
            <p:ph type="body" idx="1"/>
          </p:nvPr>
        </p:nvSpPr>
        <p:spPr>
          <a:xfrm>
            <a:off x="457200" y="2636838"/>
            <a:ext cx="8229600" cy="3489325"/>
          </a:xfrm>
        </p:spPr>
        <p:txBody>
          <a:bodyPr/>
          <a:lstStyle/>
          <a:p>
            <a:r>
              <a:rPr lang="en-GB" sz="2400" dirty="0" smtClean="0"/>
              <a:t>Wholly obtained products</a:t>
            </a:r>
          </a:p>
          <a:p>
            <a:pPr>
              <a:buFont typeface="Arial" charset="0"/>
              <a:buNone/>
            </a:pPr>
            <a:endParaRPr lang="en-GB" sz="2400" dirty="0" smtClean="0"/>
          </a:p>
          <a:p>
            <a:r>
              <a:rPr lang="en-GB" sz="2400" dirty="0" smtClean="0"/>
              <a:t>Sufficiently worked or processed products:</a:t>
            </a:r>
          </a:p>
          <a:p>
            <a:pPr lvl="1"/>
            <a:r>
              <a:rPr lang="en-GB" sz="2400" dirty="0" smtClean="0"/>
              <a:t>Change in tariff classification (CTH, CTSH, etc.)</a:t>
            </a:r>
          </a:p>
          <a:p>
            <a:pPr lvl="1"/>
            <a:r>
              <a:rPr lang="en-GB" sz="2400" dirty="0" smtClean="0"/>
              <a:t>Value added rules </a:t>
            </a:r>
          </a:p>
        </p:txBody>
      </p:sp>
      <p:sp>
        <p:nvSpPr>
          <p:cNvPr id="102403"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GB" sz="2400" b="1">
                <a:latin typeface="Calibri" pitchFamily="34" charset="0"/>
              </a:rPr>
              <a:t>Module 4</a:t>
            </a:r>
            <a:r>
              <a:rPr lang="en-GB" sz="2400">
                <a:latin typeface="Calibri" pitchFamily="34" charset="0"/>
              </a:rPr>
              <a:t>: WCO – preferential rules of origin</a:t>
            </a:r>
            <a:endParaRPr lang="fr-FR" sz="2400">
              <a:latin typeface="Calibri"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Rectangle 2"/>
          <p:cNvSpPr>
            <a:spLocks noGrp="1"/>
          </p:cNvSpPr>
          <p:nvPr>
            <p:ph type="title"/>
          </p:nvPr>
        </p:nvSpPr>
        <p:spPr>
          <a:xfrm>
            <a:off x="457200" y="981075"/>
            <a:ext cx="8229600" cy="1143000"/>
          </a:xfrm>
        </p:spPr>
        <p:txBody>
          <a:bodyPr/>
          <a:lstStyle/>
          <a:p>
            <a:r>
              <a:rPr lang="en-US" sz="2400" smtClean="0"/>
              <a:t>General rules</a:t>
            </a:r>
          </a:p>
        </p:txBody>
      </p:sp>
      <p:sp>
        <p:nvSpPr>
          <p:cNvPr id="104450" name="Rectangle 3"/>
          <p:cNvSpPr>
            <a:spLocks noGrp="1"/>
          </p:cNvSpPr>
          <p:nvPr>
            <p:ph type="body" idx="1"/>
          </p:nvPr>
        </p:nvSpPr>
        <p:spPr>
          <a:xfrm>
            <a:off x="457200" y="1773238"/>
            <a:ext cx="8229600" cy="4352925"/>
          </a:xfrm>
        </p:spPr>
        <p:txBody>
          <a:bodyPr/>
          <a:lstStyle/>
          <a:p>
            <a:pPr eaLnBrk="1" hangingPunct="1">
              <a:lnSpc>
                <a:spcPct val="80000"/>
              </a:lnSpc>
              <a:buFont typeface="Arial" charset="0"/>
              <a:buNone/>
            </a:pPr>
            <a:endParaRPr lang="de-CH" sz="1800" smtClean="0"/>
          </a:p>
          <a:p>
            <a:pPr eaLnBrk="1" hangingPunct="1">
              <a:lnSpc>
                <a:spcPct val="80000"/>
              </a:lnSpc>
            </a:pPr>
            <a:r>
              <a:rPr lang="en-GB" sz="2400" smtClean="0"/>
              <a:t>Insufficient working or processing</a:t>
            </a:r>
          </a:p>
          <a:p>
            <a:pPr eaLnBrk="1" hangingPunct="1">
              <a:lnSpc>
                <a:spcPct val="80000"/>
              </a:lnSpc>
              <a:buFont typeface="Arial" charset="0"/>
              <a:buNone/>
            </a:pPr>
            <a:endParaRPr lang="en-GB" sz="2400" smtClean="0"/>
          </a:p>
          <a:p>
            <a:pPr eaLnBrk="1" hangingPunct="1">
              <a:lnSpc>
                <a:spcPct val="80000"/>
              </a:lnSpc>
            </a:pPr>
            <a:r>
              <a:rPr lang="en-GB" sz="2400" smtClean="0"/>
              <a:t>De minimis or tolerance rules</a:t>
            </a:r>
          </a:p>
          <a:p>
            <a:pPr eaLnBrk="1" hangingPunct="1">
              <a:lnSpc>
                <a:spcPct val="80000"/>
              </a:lnSpc>
              <a:buFont typeface="Arial" charset="0"/>
              <a:buNone/>
            </a:pPr>
            <a:endParaRPr lang="en-GB" sz="2400" smtClean="0"/>
          </a:p>
          <a:p>
            <a:pPr eaLnBrk="1" hangingPunct="1">
              <a:lnSpc>
                <a:spcPct val="80000"/>
              </a:lnSpc>
            </a:pPr>
            <a:r>
              <a:rPr lang="en-GB" sz="2400" smtClean="0"/>
              <a:t>Cumulation</a:t>
            </a:r>
          </a:p>
          <a:p>
            <a:pPr eaLnBrk="1" hangingPunct="1">
              <a:lnSpc>
                <a:spcPct val="80000"/>
              </a:lnSpc>
              <a:buFont typeface="Arial" charset="0"/>
              <a:buNone/>
            </a:pPr>
            <a:endParaRPr lang="en-GB" sz="2400" smtClean="0"/>
          </a:p>
          <a:p>
            <a:pPr eaLnBrk="1" hangingPunct="1">
              <a:lnSpc>
                <a:spcPct val="80000"/>
              </a:lnSpc>
            </a:pPr>
            <a:r>
              <a:rPr lang="en-GB" sz="2400" smtClean="0"/>
              <a:t>Direct transport rule</a:t>
            </a:r>
          </a:p>
          <a:p>
            <a:pPr eaLnBrk="1" hangingPunct="1">
              <a:lnSpc>
                <a:spcPct val="80000"/>
              </a:lnSpc>
              <a:buFont typeface="Arial" charset="0"/>
              <a:buNone/>
            </a:pPr>
            <a:endParaRPr lang="en-GB" sz="2400" smtClean="0"/>
          </a:p>
          <a:p>
            <a:pPr eaLnBrk="1" hangingPunct="1">
              <a:lnSpc>
                <a:spcPct val="80000"/>
              </a:lnSpc>
            </a:pPr>
            <a:r>
              <a:rPr lang="en-GB" sz="2400" smtClean="0"/>
              <a:t>No drawback rule</a:t>
            </a:r>
          </a:p>
          <a:p>
            <a:pPr eaLnBrk="1" hangingPunct="1">
              <a:lnSpc>
                <a:spcPct val="80000"/>
              </a:lnSpc>
              <a:buFont typeface="Arial" charset="0"/>
              <a:buNone/>
            </a:pPr>
            <a:endParaRPr lang="en-GB" sz="2400" smtClean="0"/>
          </a:p>
          <a:p>
            <a:pPr eaLnBrk="1" hangingPunct="1">
              <a:lnSpc>
                <a:spcPct val="80000"/>
              </a:lnSpc>
            </a:pPr>
            <a:r>
              <a:rPr lang="en-GB" sz="2400" smtClean="0"/>
              <a:t>Neutral elements</a:t>
            </a:r>
          </a:p>
        </p:txBody>
      </p:sp>
      <p:sp>
        <p:nvSpPr>
          <p:cNvPr id="104451"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GB" sz="2400" b="1">
                <a:latin typeface="Calibri" pitchFamily="34" charset="0"/>
              </a:rPr>
              <a:t>Module 4</a:t>
            </a:r>
            <a:r>
              <a:rPr lang="en-GB" sz="2400">
                <a:latin typeface="Calibri" pitchFamily="34" charset="0"/>
              </a:rPr>
              <a:t>: WCO – preferential rules of origin</a:t>
            </a:r>
            <a:endParaRPr lang="fr-FR" sz="2400">
              <a:latin typeface="Calibri"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Rectangle 2"/>
          <p:cNvSpPr>
            <a:spLocks noGrp="1"/>
          </p:cNvSpPr>
          <p:nvPr>
            <p:ph type="title"/>
          </p:nvPr>
        </p:nvSpPr>
        <p:spPr>
          <a:xfrm>
            <a:off x="539750" y="908050"/>
            <a:ext cx="8229600" cy="1143000"/>
          </a:xfrm>
        </p:spPr>
        <p:txBody>
          <a:bodyPr/>
          <a:lstStyle/>
          <a:p>
            <a:r>
              <a:rPr lang="en-US" sz="2400" smtClean="0"/>
              <a:t>Costs and advantages for business</a:t>
            </a:r>
          </a:p>
        </p:txBody>
      </p:sp>
      <p:sp>
        <p:nvSpPr>
          <p:cNvPr id="106498" name="Rectangle 3"/>
          <p:cNvSpPr>
            <a:spLocks noGrp="1"/>
          </p:cNvSpPr>
          <p:nvPr>
            <p:ph type="body" idx="1"/>
          </p:nvPr>
        </p:nvSpPr>
        <p:spPr>
          <a:xfrm>
            <a:off x="457200" y="2276475"/>
            <a:ext cx="8229600" cy="3849688"/>
          </a:xfrm>
        </p:spPr>
        <p:txBody>
          <a:bodyPr/>
          <a:lstStyle/>
          <a:p>
            <a:r>
              <a:rPr lang="en-GB" sz="2400" smtClean="0"/>
              <a:t>Costs:</a:t>
            </a:r>
          </a:p>
          <a:p>
            <a:pPr lvl="1"/>
            <a:r>
              <a:rPr lang="en-GB" sz="2400" smtClean="0"/>
              <a:t>Issuance fee in some countries</a:t>
            </a:r>
          </a:p>
          <a:p>
            <a:pPr lvl="1"/>
            <a:r>
              <a:rPr lang="en-GB" sz="2400" smtClean="0"/>
              <a:t>Internal costs (administration, staff, internal and external audits)</a:t>
            </a:r>
          </a:p>
          <a:p>
            <a:pPr lvl="1"/>
            <a:r>
              <a:rPr lang="en-GB" sz="2400" smtClean="0"/>
              <a:t>Longer processing times in some countries</a:t>
            </a:r>
          </a:p>
          <a:p>
            <a:pPr>
              <a:buFont typeface="Arial" charset="0"/>
              <a:buNone/>
            </a:pPr>
            <a:endParaRPr lang="en-GB" sz="2400" smtClean="0"/>
          </a:p>
          <a:p>
            <a:r>
              <a:rPr lang="en-GB" sz="2400" smtClean="0"/>
              <a:t>Advantages:</a:t>
            </a:r>
          </a:p>
          <a:p>
            <a:pPr lvl="1"/>
            <a:r>
              <a:rPr lang="en-GB" sz="2400" smtClean="0"/>
              <a:t>Preferential treatment (lower duty rates)</a:t>
            </a:r>
          </a:p>
        </p:txBody>
      </p:sp>
      <p:sp>
        <p:nvSpPr>
          <p:cNvPr id="106499"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GB" sz="2400" b="1">
                <a:latin typeface="Calibri" pitchFamily="34" charset="0"/>
              </a:rPr>
              <a:t>Module 4</a:t>
            </a:r>
            <a:r>
              <a:rPr lang="en-GB" sz="2400">
                <a:latin typeface="Calibri" pitchFamily="34" charset="0"/>
              </a:rPr>
              <a:t>: WCO – preferential rules of origin</a:t>
            </a:r>
            <a:endParaRPr lang="fr-FR" sz="2400">
              <a:latin typeface="Calibri"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07522" name="Subtitle 2"/>
          <p:cNvSpPr>
            <a:spLocks noGrp="1"/>
          </p:cNvSpPr>
          <p:nvPr>
            <p:ph type="subTitle" idx="4294967295"/>
          </p:nvPr>
        </p:nvSpPr>
        <p:spPr>
          <a:xfrm>
            <a:off x="468313" y="1484313"/>
            <a:ext cx="7775575" cy="4319587"/>
          </a:xfrm>
        </p:spPr>
        <p:txBody>
          <a:bodyPr>
            <a:normAutofit fontScale="92500" lnSpcReduction="10000"/>
          </a:bodyPr>
          <a:lstStyle/>
          <a:p>
            <a:pPr marL="0" indent="0" eaLnBrk="1" hangingPunct="1">
              <a:buFont typeface="Wingdings" pitchFamily="2" charset="2"/>
              <a:buChar char="ü"/>
            </a:pPr>
            <a:r>
              <a:rPr lang="en-GB" sz="2400" smtClean="0"/>
              <a:t> Wholly obtained products</a:t>
            </a:r>
          </a:p>
          <a:p>
            <a:pPr marL="0" indent="0" eaLnBrk="1" hangingPunct="1">
              <a:buFont typeface="Wingdings" pitchFamily="2" charset="2"/>
              <a:buChar char="ü"/>
            </a:pPr>
            <a:r>
              <a:rPr lang="en-GB" sz="2400" smtClean="0"/>
              <a:t> When two or more countries are involved</a:t>
            </a:r>
          </a:p>
          <a:p>
            <a:pPr marL="0" indent="0" eaLnBrk="1" hangingPunct="1">
              <a:buFont typeface="Wingdings" pitchFamily="2" charset="2"/>
              <a:buChar char="ü"/>
            </a:pPr>
            <a:r>
              <a:rPr lang="en-GB" sz="2400" smtClean="0"/>
              <a:t> Change of tariff heading</a:t>
            </a:r>
          </a:p>
          <a:p>
            <a:pPr marL="0" indent="0" eaLnBrk="1" hangingPunct="1">
              <a:buFont typeface="Wingdings" pitchFamily="2" charset="2"/>
              <a:buChar char="ü"/>
            </a:pPr>
            <a:r>
              <a:rPr lang="en-GB" sz="2400" smtClean="0"/>
              <a:t> Insufficient working</a:t>
            </a:r>
          </a:p>
          <a:p>
            <a:pPr marL="0" indent="0" eaLnBrk="1" hangingPunct="1">
              <a:buFont typeface="Wingdings" pitchFamily="2" charset="2"/>
              <a:buChar char="ü"/>
            </a:pPr>
            <a:r>
              <a:rPr lang="en-GB" sz="2400" smtClean="0"/>
              <a:t> Added value</a:t>
            </a:r>
          </a:p>
          <a:p>
            <a:pPr marL="0" indent="0" eaLnBrk="1" hangingPunct="1">
              <a:buFont typeface="Wingdings" pitchFamily="2" charset="2"/>
              <a:buChar char="ü"/>
            </a:pPr>
            <a:r>
              <a:rPr lang="en-GB" sz="2400" smtClean="0"/>
              <a:t> Minimal operations – not conferring origin</a:t>
            </a:r>
          </a:p>
          <a:p>
            <a:pPr marL="0" indent="0" eaLnBrk="1" hangingPunct="1">
              <a:buFont typeface="Wingdings" pitchFamily="2" charset="2"/>
              <a:buChar char="ü"/>
            </a:pPr>
            <a:r>
              <a:rPr lang="en-GB" sz="2400" i="1" smtClean="0"/>
              <a:t> De minimis</a:t>
            </a:r>
            <a:r>
              <a:rPr lang="en-GB" sz="2400" smtClean="0"/>
              <a:t> or tolerance rule</a:t>
            </a:r>
          </a:p>
          <a:p>
            <a:pPr marL="0" indent="0" eaLnBrk="1" hangingPunct="1">
              <a:buFont typeface="Wingdings" pitchFamily="2" charset="2"/>
              <a:buChar char="ü"/>
            </a:pPr>
            <a:r>
              <a:rPr lang="en-GB" sz="2400" smtClean="0"/>
              <a:t> Cumulation</a:t>
            </a:r>
          </a:p>
          <a:p>
            <a:pPr marL="0" indent="0" eaLnBrk="1" hangingPunct="1">
              <a:buFont typeface="Wingdings" pitchFamily="2" charset="2"/>
              <a:buChar char="ü"/>
            </a:pPr>
            <a:r>
              <a:rPr lang="en-GB" sz="2400" smtClean="0"/>
              <a:t> Direct transport rule</a:t>
            </a:r>
          </a:p>
          <a:p>
            <a:pPr marL="0" indent="0" eaLnBrk="1" hangingPunct="1">
              <a:buFont typeface="Wingdings" pitchFamily="2" charset="2"/>
              <a:buChar char="ü"/>
            </a:pPr>
            <a:r>
              <a:rPr lang="en-GB" sz="2400" smtClean="0"/>
              <a:t> No drawback</a:t>
            </a:r>
          </a:p>
          <a:p>
            <a:pPr marL="0" indent="0" eaLnBrk="1" hangingPunct="1">
              <a:buFont typeface="Wingdings" pitchFamily="2" charset="2"/>
              <a:buChar char="ü"/>
            </a:pPr>
            <a:r>
              <a:rPr lang="en-GB" sz="2400" smtClean="0"/>
              <a:t> Neutral elements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09570" name="Subtitle 2"/>
          <p:cNvSpPr>
            <a:spLocks noGrp="1"/>
          </p:cNvSpPr>
          <p:nvPr>
            <p:ph type="subTitle" idx="4294967295"/>
          </p:nvPr>
        </p:nvSpPr>
        <p:spPr>
          <a:xfrm>
            <a:off x="468313" y="1773238"/>
            <a:ext cx="7775575" cy="4032250"/>
          </a:xfrm>
        </p:spPr>
        <p:txBody>
          <a:bodyPr/>
          <a:lstStyle/>
          <a:p>
            <a:pPr marL="0" indent="0" algn="ctr" eaLnBrk="1" hangingPunct="1">
              <a:buFont typeface="Arial" charset="0"/>
              <a:buNone/>
            </a:pPr>
            <a:r>
              <a:rPr lang="en-GB" sz="2400" smtClean="0"/>
              <a:t>Wholly obtained products </a:t>
            </a:r>
            <a:r>
              <a:rPr lang="nl-NL" sz="2400" smtClean="0"/>
              <a:t>(1)</a:t>
            </a:r>
          </a:p>
          <a:p>
            <a:pPr marL="0" indent="0" algn="ctr" eaLnBrk="1" hangingPunct="1">
              <a:buFont typeface="Arial" charset="0"/>
              <a:buNone/>
            </a:pPr>
            <a:endParaRPr lang="en-GB" sz="2400" smtClean="0"/>
          </a:p>
          <a:p>
            <a:pPr marL="0" indent="0" eaLnBrk="1" hangingPunct="1">
              <a:buFont typeface="Wingdings" pitchFamily="2" charset="2"/>
              <a:buChar char="ü"/>
            </a:pPr>
            <a:r>
              <a:rPr lang="en-GB" sz="2800" smtClean="0"/>
              <a:t> Mineral products extracted within the country</a:t>
            </a:r>
          </a:p>
          <a:p>
            <a:pPr marL="0" indent="0" eaLnBrk="1" hangingPunct="1">
              <a:buFont typeface="Wingdings" pitchFamily="2" charset="2"/>
              <a:buChar char="ü"/>
            </a:pPr>
            <a:r>
              <a:rPr lang="en-GB" sz="2800" smtClean="0"/>
              <a:t> Vegetable products harvested in the country</a:t>
            </a:r>
          </a:p>
          <a:p>
            <a:pPr marL="0" indent="0" eaLnBrk="1" hangingPunct="1">
              <a:buFont typeface="Wingdings" pitchFamily="2" charset="2"/>
              <a:buChar char="ü"/>
            </a:pPr>
            <a:r>
              <a:rPr lang="en-GB" sz="2800" smtClean="0"/>
              <a:t> Live animals born and raised in the country</a:t>
            </a:r>
          </a:p>
          <a:p>
            <a:pPr marL="0" indent="0" eaLnBrk="1" hangingPunct="1">
              <a:buFont typeface="Wingdings" pitchFamily="2" charset="2"/>
              <a:buChar char="ü"/>
            </a:pPr>
            <a:r>
              <a:rPr lang="en-GB" sz="2800" smtClean="0"/>
              <a:t> Products derived from live animals raised in the country</a:t>
            </a:r>
          </a:p>
          <a:p>
            <a:pPr marL="0" indent="0" eaLnBrk="1" hangingPunct="1">
              <a:buFont typeface="Wingdings" pitchFamily="2" charset="2"/>
              <a:buChar char="ü"/>
            </a:pPr>
            <a:r>
              <a:rPr lang="en-GB" sz="2800" smtClean="0"/>
              <a:t> Products of hunting or fishing in the country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ctrTitle" idx="4294967295"/>
          </p:nvPr>
        </p:nvSpPr>
        <p:spPr>
          <a:xfrm>
            <a:off x="684213" y="476250"/>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11618" name="Subtitle 2"/>
          <p:cNvSpPr>
            <a:spLocks noGrp="1"/>
          </p:cNvSpPr>
          <p:nvPr>
            <p:ph type="subTitle" idx="4294967295"/>
          </p:nvPr>
        </p:nvSpPr>
        <p:spPr>
          <a:xfrm>
            <a:off x="468313" y="1125538"/>
            <a:ext cx="7775575" cy="5183187"/>
          </a:xfrm>
        </p:spPr>
        <p:txBody>
          <a:bodyPr/>
          <a:lstStyle/>
          <a:p>
            <a:pPr marL="0" indent="0" algn="ctr" eaLnBrk="1" hangingPunct="1">
              <a:lnSpc>
                <a:spcPct val="90000"/>
              </a:lnSpc>
              <a:buFont typeface="Arial" charset="0"/>
              <a:buNone/>
            </a:pPr>
            <a:r>
              <a:rPr lang="nl-NL" sz="2400" smtClean="0"/>
              <a:t> </a:t>
            </a:r>
            <a:r>
              <a:rPr lang="en-GB" sz="2400" smtClean="0"/>
              <a:t>Wholly obtained products (2)</a:t>
            </a:r>
          </a:p>
          <a:p>
            <a:pPr marL="0" indent="0" eaLnBrk="1" hangingPunct="1">
              <a:lnSpc>
                <a:spcPct val="90000"/>
              </a:lnSpc>
              <a:buFont typeface="Arial" charset="0"/>
              <a:buNone/>
            </a:pPr>
            <a:endParaRPr lang="en-GB" sz="2400" smtClean="0"/>
          </a:p>
          <a:p>
            <a:pPr marL="0" indent="0" eaLnBrk="1" hangingPunct="1">
              <a:lnSpc>
                <a:spcPct val="90000"/>
              </a:lnSpc>
              <a:buFont typeface="Wingdings" pitchFamily="2" charset="2"/>
              <a:buChar char="ü"/>
            </a:pPr>
            <a:r>
              <a:rPr lang="en-GB" sz="2400" smtClean="0"/>
              <a:t> Products of sea-fishing and other products taken from the sea outside a country’s territorial sea by vessels registered or recorded in the country concerned and flying the flag of that country</a:t>
            </a:r>
          </a:p>
          <a:p>
            <a:pPr marL="0" indent="0" eaLnBrk="1" hangingPunct="1">
              <a:lnSpc>
                <a:spcPct val="90000"/>
              </a:lnSpc>
              <a:buFont typeface="Wingdings" pitchFamily="2" charset="2"/>
              <a:buNone/>
            </a:pPr>
            <a:endParaRPr lang="en-GB" sz="2400" smtClean="0"/>
          </a:p>
          <a:p>
            <a:pPr marL="0" indent="0" eaLnBrk="1" hangingPunct="1">
              <a:lnSpc>
                <a:spcPct val="90000"/>
              </a:lnSpc>
              <a:buFont typeface="Wingdings" pitchFamily="2" charset="2"/>
              <a:buChar char="ü"/>
            </a:pPr>
            <a:r>
              <a:rPr lang="en-GB" sz="2400" smtClean="0"/>
              <a:t> Goods obtained or produced on board factory ships from the products above provided that such factory ships are registered or recorded in that country and fly its flag</a:t>
            </a:r>
          </a:p>
          <a:p>
            <a:pPr marL="0" indent="0" eaLnBrk="1" hangingPunct="1">
              <a:lnSpc>
                <a:spcPct val="90000"/>
              </a:lnSpc>
              <a:buFont typeface="Wingdings" pitchFamily="2" charset="2"/>
              <a:buNone/>
            </a:pPr>
            <a:endParaRPr lang="en-GB" sz="2400" smtClean="0"/>
          </a:p>
          <a:p>
            <a:pPr marL="0" indent="0" eaLnBrk="1" hangingPunct="1">
              <a:lnSpc>
                <a:spcPct val="90000"/>
              </a:lnSpc>
              <a:buFont typeface="Wingdings" pitchFamily="2" charset="2"/>
              <a:buChar char="ü"/>
            </a:pPr>
            <a:r>
              <a:rPr lang="nl-NL" sz="2400" smtClean="0"/>
              <a:t> </a:t>
            </a:r>
            <a:r>
              <a:rPr lang="en-GB" sz="2400" smtClean="0"/>
              <a:t>Products taken from the seabed or subsoil beneath the seabed outside the territorial sea provided that that country has exclusive rights to exploit that seabed or subsoil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13666" name="Subtitle 2"/>
          <p:cNvSpPr>
            <a:spLocks noGrp="1"/>
          </p:cNvSpPr>
          <p:nvPr>
            <p:ph type="subTitle" idx="4294967295"/>
          </p:nvPr>
        </p:nvSpPr>
        <p:spPr>
          <a:xfrm>
            <a:off x="468313" y="1628775"/>
            <a:ext cx="7775575" cy="4319588"/>
          </a:xfrm>
        </p:spPr>
        <p:txBody>
          <a:bodyPr/>
          <a:lstStyle/>
          <a:p>
            <a:pPr marL="0" indent="0" algn="ctr" eaLnBrk="1" hangingPunct="1">
              <a:buFont typeface="Arial" charset="0"/>
              <a:buNone/>
            </a:pPr>
            <a:r>
              <a:rPr lang="en-GB" sz="2400" smtClean="0"/>
              <a:t>Wholly obtained products (3)</a:t>
            </a:r>
          </a:p>
          <a:p>
            <a:pPr marL="0" indent="0" algn="ctr" eaLnBrk="1" hangingPunct="1">
              <a:buFont typeface="Arial" charset="0"/>
              <a:buNone/>
            </a:pPr>
            <a:endParaRPr lang="en-GB" sz="2400" smtClean="0"/>
          </a:p>
          <a:p>
            <a:pPr marL="0" indent="0" eaLnBrk="1" hangingPunct="1">
              <a:buFont typeface="Wingdings" pitchFamily="2" charset="2"/>
              <a:buChar char="ü"/>
            </a:pPr>
            <a:r>
              <a:rPr lang="en-GB" sz="2800" smtClean="0"/>
              <a:t> </a:t>
            </a:r>
            <a:r>
              <a:rPr lang="en-GB" sz="2400" smtClean="0"/>
              <a:t>Waste and scrap products obtained from manufacturing operations and used articles, if they were collected in that country and are fit only for the recovery of raw materials</a:t>
            </a:r>
          </a:p>
          <a:p>
            <a:pPr marL="0" indent="0" eaLnBrk="1" hangingPunct="1">
              <a:buFont typeface="Wingdings" pitchFamily="2" charset="2"/>
              <a:buNone/>
            </a:pPr>
            <a:endParaRPr lang="en-GB" sz="2400" smtClean="0"/>
          </a:p>
          <a:p>
            <a:pPr marL="0" indent="0" eaLnBrk="1" hangingPunct="1">
              <a:buFont typeface="Wingdings" pitchFamily="2" charset="2"/>
              <a:buChar char="ü"/>
            </a:pPr>
            <a:r>
              <a:rPr lang="en-GB" sz="2400" smtClean="0"/>
              <a:t> Goods which are produced in a country exclusively from the goods described before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15714" name="Subtitle 2"/>
          <p:cNvSpPr>
            <a:spLocks noGrp="1"/>
          </p:cNvSpPr>
          <p:nvPr>
            <p:ph type="subTitle" idx="4294967295"/>
          </p:nvPr>
        </p:nvSpPr>
        <p:spPr>
          <a:xfrm>
            <a:off x="468313" y="1557338"/>
            <a:ext cx="7704137" cy="4535487"/>
          </a:xfrm>
        </p:spPr>
        <p:txBody>
          <a:bodyPr/>
          <a:lstStyle/>
          <a:p>
            <a:pPr marL="0" indent="0" algn="ctr" eaLnBrk="1" hangingPunct="1">
              <a:lnSpc>
                <a:spcPct val="80000"/>
              </a:lnSpc>
              <a:buFont typeface="Arial" charset="0"/>
              <a:buNone/>
            </a:pPr>
            <a:r>
              <a:rPr lang="en-GB" sz="2400" smtClean="0"/>
              <a:t>When two or more countries are involved</a:t>
            </a:r>
          </a:p>
          <a:p>
            <a:pPr marL="0" indent="0" eaLnBrk="1" hangingPunct="1">
              <a:lnSpc>
                <a:spcPct val="80000"/>
              </a:lnSpc>
              <a:buFont typeface="Arial" charset="0"/>
              <a:buNone/>
            </a:pPr>
            <a:endParaRPr lang="en-GB" sz="2400" smtClean="0"/>
          </a:p>
          <a:p>
            <a:pPr marL="0" indent="0" eaLnBrk="1" hangingPunct="1">
              <a:lnSpc>
                <a:spcPct val="80000"/>
              </a:lnSpc>
              <a:buFont typeface="Wingdings" pitchFamily="2" charset="2"/>
              <a:buChar char="ü"/>
            </a:pPr>
            <a:r>
              <a:rPr lang="en-GB" sz="2400" smtClean="0"/>
              <a:t> Country of origin is the country where a product underwent the last, substantial processing or working;</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This processing or working should be economically justified; and</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Should result in the manufacture of a new product or representing an important stage of manufacture</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In many cases ‘change of tariff heading’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17762" name="Subtitle 2"/>
          <p:cNvSpPr>
            <a:spLocks noGrp="1"/>
          </p:cNvSpPr>
          <p:nvPr>
            <p:ph type="subTitle" idx="4294967295"/>
          </p:nvPr>
        </p:nvSpPr>
        <p:spPr>
          <a:xfrm>
            <a:off x="468313" y="1557338"/>
            <a:ext cx="8207375" cy="4535487"/>
          </a:xfrm>
        </p:spPr>
        <p:txBody>
          <a:bodyPr/>
          <a:lstStyle/>
          <a:p>
            <a:pPr marL="0" indent="0" algn="ctr" eaLnBrk="1" hangingPunct="1">
              <a:lnSpc>
                <a:spcPct val="90000"/>
              </a:lnSpc>
              <a:buFont typeface="Arial" charset="0"/>
              <a:buNone/>
            </a:pPr>
            <a:r>
              <a:rPr lang="en-GB" sz="2400" smtClean="0"/>
              <a:t>Change of tariff heading</a:t>
            </a:r>
          </a:p>
          <a:p>
            <a:pPr marL="0" indent="0" eaLnBrk="1" hangingPunct="1">
              <a:lnSpc>
                <a:spcPct val="90000"/>
              </a:lnSpc>
              <a:buFont typeface="Arial" charset="0"/>
              <a:buNone/>
            </a:pPr>
            <a:endParaRPr lang="en-GB" sz="2400" smtClean="0"/>
          </a:p>
          <a:p>
            <a:pPr marL="0" indent="0" eaLnBrk="1" hangingPunct="1">
              <a:lnSpc>
                <a:spcPct val="90000"/>
              </a:lnSpc>
              <a:buFont typeface="Arial" charset="0"/>
              <a:buNone/>
            </a:pPr>
            <a:r>
              <a:rPr lang="en-GB" sz="2400" smtClean="0"/>
              <a:t>What is ‘change of tariff heading’ (CTH)?</a:t>
            </a:r>
          </a:p>
          <a:p>
            <a:pPr marL="0" indent="0" eaLnBrk="1" hangingPunct="1">
              <a:lnSpc>
                <a:spcPct val="90000"/>
              </a:lnSpc>
              <a:buFont typeface="Arial" charset="0"/>
              <a:buNone/>
            </a:pPr>
            <a:endParaRPr lang="nl-NL" sz="2400" smtClean="0"/>
          </a:p>
          <a:p>
            <a:pPr marL="0" indent="0" eaLnBrk="1" hangingPunct="1">
              <a:lnSpc>
                <a:spcPct val="90000"/>
              </a:lnSpc>
              <a:buFont typeface="Arial" charset="0"/>
              <a:buNone/>
            </a:pPr>
            <a:r>
              <a:rPr lang="en-GB" sz="2400" smtClean="0"/>
              <a:t>The product is classified in a four digit HS heading that differs from the heading where the material is classified.</a:t>
            </a:r>
          </a:p>
          <a:p>
            <a:pPr marL="0" indent="0" eaLnBrk="1" hangingPunct="1">
              <a:lnSpc>
                <a:spcPct val="90000"/>
              </a:lnSpc>
              <a:buFont typeface="Arial" charset="0"/>
              <a:buNone/>
            </a:pPr>
            <a:endParaRPr lang="nl-NL" sz="2400" smtClean="0"/>
          </a:p>
          <a:p>
            <a:pPr marL="0" indent="0" eaLnBrk="1" hangingPunct="1">
              <a:lnSpc>
                <a:spcPct val="90000"/>
              </a:lnSpc>
              <a:buFont typeface="Arial" charset="0"/>
              <a:buNone/>
            </a:pPr>
            <a:r>
              <a:rPr lang="en-GB" sz="2400" smtClean="0"/>
              <a:t>Example:</a:t>
            </a:r>
          </a:p>
          <a:p>
            <a:pPr marL="0" indent="0" eaLnBrk="1" hangingPunct="1">
              <a:lnSpc>
                <a:spcPct val="90000"/>
              </a:lnSpc>
              <a:buFont typeface="Wingdings" pitchFamily="2" charset="2"/>
              <a:buChar char="ü"/>
            </a:pPr>
            <a:r>
              <a:rPr lang="en-GB" sz="2400" smtClean="0"/>
              <a:t> Tableware of polyester (HS heading 39.24)</a:t>
            </a:r>
          </a:p>
          <a:p>
            <a:pPr marL="0" indent="0" eaLnBrk="1" hangingPunct="1">
              <a:lnSpc>
                <a:spcPct val="90000"/>
              </a:lnSpc>
              <a:buFont typeface="Wingdings" pitchFamily="2" charset="2"/>
              <a:buChar char="ü"/>
            </a:pPr>
            <a:r>
              <a:rPr lang="en-GB" sz="2400" smtClean="0"/>
              <a:t> Obtained from polyester presented in primary form (granules) (HS heading 39.07)</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19810" name="Subtitle 2"/>
          <p:cNvSpPr>
            <a:spLocks noGrp="1"/>
          </p:cNvSpPr>
          <p:nvPr>
            <p:ph type="subTitle" idx="4294967295"/>
          </p:nvPr>
        </p:nvSpPr>
        <p:spPr>
          <a:xfrm>
            <a:off x="468313" y="1557338"/>
            <a:ext cx="8280400" cy="4535487"/>
          </a:xfrm>
        </p:spPr>
        <p:txBody>
          <a:bodyPr/>
          <a:lstStyle/>
          <a:p>
            <a:pPr marL="0" indent="0" algn="ctr" eaLnBrk="1" hangingPunct="1">
              <a:lnSpc>
                <a:spcPct val="80000"/>
              </a:lnSpc>
              <a:buFont typeface="Arial" charset="0"/>
              <a:buNone/>
            </a:pPr>
            <a:r>
              <a:rPr lang="en-GB" sz="2400" smtClean="0"/>
              <a:t>Change of tariff heading</a:t>
            </a:r>
          </a:p>
          <a:p>
            <a:pPr marL="0" indent="0" eaLnBrk="1" hangingPunct="1">
              <a:lnSpc>
                <a:spcPct val="80000"/>
              </a:lnSpc>
              <a:buFont typeface="Arial" charset="0"/>
              <a:buNone/>
            </a:pPr>
            <a:endParaRPr lang="en-GB" sz="2400" smtClean="0"/>
          </a:p>
          <a:p>
            <a:pPr marL="0" indent="0" eaLnBrk="1" hangingPunct="1">
              <a:lnSpc>
                <a:spcPct val="80000"/>
              </a:lnSpc>
              <a:buFont typeface="Arial" charset="0"/>
              <a:buNone/>
            </a:pPr>
            <a:r>
              <a:rPr lang="en-GB" sz="2400" smtClean="0"/>
              <a:t>In some cases: change of tariff subheading (CTSH)</a:t>
            </a:r>
          </a:p>
          <a:p>
            <a:pPr marL="0" indent="0" eaLnBrk="1" hangingPunct="1">
              <a:lnSpc>
                <a:spcPct val="80000"/>
              </a:lnSpc>
              <a:buFont typeface="Arial" charset="0"/>
              <a:buNone/>
            </a:pPr>
            <a:endParaRPr lang="en-GB" sz="2400" smtClean="0"/>
          </a:p>
          <a:p>
            <a:pPr marL="0" indent="0" eaLnBrk="1" hangingPunct="1">
              <a:lnSpc>
                <a:spcPct val="80000"/>
              </a:lnSpc>
              <a:buFont typeface="Wingdings" pitchFamily="2" charset="2"/>
              <a:buChar char="ü"/>
            </a:pPr>
            <a:r>
              <a:rPr lang="en-GB" sz="2400" smtClean="0"/>
              <a:t> Product obtained classified in the same HS heading as the imported product, but in different HS subheadings;</a:t>
            </a:r>
          </a:p>
          <a:p>
            <a:pPr marL="0" indent="0" eaLnBrk="1" hangingPunct="1">
              <a:lnSpc>
                <a:spcPct val="80000"/>
              </a:lnSpc>
              <a:buFont typeface="Wingdings" pitchFamily="2" charset="2"/>
              <a:buChar char="ü"/>
            </a:pPr>
            <a:r>
              <a:rPr lang="en-GB" sz="2400" smtClean="0"/>
              <a:t> Specific provision describing the product obtained</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None/>
            </a:pPr>
            <a:r>
              <a:rPr lang="en-GB" sz="2400" smtClean="0"/>
              <a:t>Example:</a:t>
            </a:r>
          </a:p>
          <a:p>
            <a:pPr marL="0" indent="0" eaLnBrk="1" hangingPunct="1">
              <a:lnSpc>
                <a:spcPct val="80000"/>
              </a:lnSpc>
              <a:buFont typeface="Wingdings" pitchFamily="2" charset="2"/>
              <a:buChar char="ü"/>
            </a:pPr>
            <a:r>
              <a:rPr lang="en-GB" sz="2400" smtClean="0"/>
              <a:t> Sanitary towels of wadding (HS subheading 5601.10 (HS 2007))</a:t>
            </a:r>
          </a:p>
          <a:p>
            <a:pPr marL="0" indent="0" eaLnBrk="1" hangingPunct="1">
              <a:lnSpc>
                <a:spcPct val="80000"/>
              </a:lnSpc>
              <a:buFont typeface="Wingdings" pitchFamily="2" charset="2"/>
              <a:buChar char="ü"/>
            </a:pPr>
            <a:r>
              <a:rPr lang="en-GB" sz="2400" smtClean="0"/>
              <a:t> Produced from cotton wadding (HS subheading 5601.21 (HS 2007))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smtClean="0"/>
              <a:t>Objectives</a:t>
            </a:r>
            <a:br>
              <a:rPr lang="en-GB" b="1"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marL="0" indent="0">
              <a:lnSpc>
                <a:spcPct val="80000"/>
              </a:lnSpc>
              <a:buNone/>
            </a:pPr>
            <a:r>
              <a:rPr lang="en-GB" dirty="0" smtClean="0"/>
              <a:t>By the end of this program, you will be able to understand:</a:t>
            </a:r>
          </a:p>
          <a:p>
            <a:pPr marL="0" indent="0">
              <a:lnSpc>
                <a:spcPct val="80000"/>
              </a:lnSpc>
              <a:buNone/>
            </a:pPr>
            <a:r>
              <a:rPr lang="en-GB" dirty="0" smtClean="0"/>
              <a:t> </a:t>
            </a:r>
          </a:p>
          <a:p>
            <a:pPr marL="0" indent="0">
              <a:lnSpc>
                <a:spcPct val="80000"/>
              </a:lnSpc>
            </a:pPr>
            <a:r>
              <a:rPr lang="en-GB" dirty="0" smtClean="0"/>
              <a:t> concept of origin</a:t>
            </a:r>
          </a:p>
          <a:p>
            <a:pPr marL="0" indent="0">
              <a:lnSpc>
                <a:spcPct val="80000"/>
              </a:lnSpc>
            </a:pPr>
            <a:endParaRPr lang="en-GB" dirty="0" smtClean="0"/>
          </a:p>
          <a:p>
            <a:pPr marL="0" indent="0">
              <a:lnSpc>
                <a:spcPct val="80000"/>
              </a:lnSpc>
            </a:pPr>
            <a:r>
              <a:rPr lang="en-GB" dirty="0" smtClean="0"/>
              <a:t> impact of rules of origin on world trade</a:t>
            </a:r>
          </a:p>
          <a:p>
            <a:pPr marL="0" indent="0">
              <a:lnSpc>
                <a:spcPct val="80000"/>
              </a:lnSpc>
            </a:pPr>
            <a:endParaRPr lang="en-GB" dirty="0" smtClean="0"/>
          </a:p>
          <a:p>
            <a:pPr marL="0" indent="0">
              <a:lnSpc>
                <a:spcPct val="80000"/>
              </a:lnSpc>
            </a:pPr>
            <a:r>
              <a:rPr lang="en-GB" dirty="0" smtClean="0"/>
              <a:t> difference between preferential and non-preferential treatment of goods</a:t>
            </a:r>
          </a:p>
          <a:p>
            <a:pPr marL="0" indent="0">
              <a:lnSpc>
                <a:spcPct val="80000"/>
              </a:lnSpc>
            </a:pPr>
            <a:endParaRPr lang="en-GB" dirty="0" smtClean="0"/>
          </a:p>
          <a:p>
            <a:pPr marL="0" indent="0">
              <a:lnSpc>
                <a:spcPct val="80000"/>
              </a:lnSpc>
            </a:pPr>
            <a:r>
              <a:rPr lang="en-GB" dirty="0" smtClean="0"/>
              <a:t> technical concepts related to the rules of origin </a:t>
            </a:r>
          </a:p>
          <a:p>
            <a:endParaRPr lang="fr-FR" dirty="0"/>
          </a:p>
        </p:txBody>
      </p:sp>
      <p:sp>
        <p:nvSpPr>
          <p:cNvPr id="4" name="Espace réservé du pied de page 3"/>
          <p:cNvSpPr>
            <a:spLocks noGrp="1"/>
          </p:cNvSpPr>
          <p:nvPr>
            <p:ph type="ftr" sz="quarter" idx="11"/>
          </p:nvPr>
        </p:nvSpPr>
        <p:spPr/>
        <p:txBody>
          <a:bodyPr/>
          <a:lstStyle/>
          <a:p>
            <a:fld id="{AB83FC25-C8D9-41A5-8660-884DF678D001}" type="slidenum">
              <a:rPr lang="fr-FR" smtClean="0"/>
              <a:pPr/>
              <a:t>6</a:t>
            </a:fld>
            <a:endParaRPr lang="fr-FR" dirty="0"/>
          </a:p>
        </p:txBody>
      </p:sp>
      <p:sp>
        <p:nvSpPr>
          <p:cNvPr id="5" name="Espace réservé du numéro de diapositive 4"/>
          <p:cNvSpPr>
            <a:spLocks noGrp="1"/>
          </p:cNvSpPr>
          <p:nvPr>
            <p:ph type="sldNum" sz="quarter" idx="12"/>
          </p:nvPr>
        </p:nvSpPr>
        <p:spPr/>
        <p:txBody>
          <a:bodyPr/>
          <a:lstStyle/>
          <a:p>
            <a:fld id="{3621F2E6-B826-4C6B-A5B0-6C02B0CCCCFB}" type="slidenum">
              <a:rPr lang="fr-FR" smtClean="0"/>
              <a:pPr/>
              <a:t>6</a:t>
            </a:fld>
            <a:endParaRPr lang="fr-FR"/>
          </a:p>
        </p:txBody>
      </p:sp>
    </p:spTree>
    <p:extLst>
      <p:ext uri="{BB962C8B-B14F-4D97-AF65-F5344CB8AC3E}">
        <p14:creationId xmlns:p14="http://schemas.microsoft.com/office/powerpoint/2010/main" xmlns="" val="29493565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21858" name="Subtitle 2"/>
          <p:cNvSpPr>
            <a:spLocks noGrp="1"/>
          </p:cNvSpPr>
          <p:nvPr>
            <p:ph type="subTitle" idx="4294967295"/>
          </p:nvPr>
        </p:nvSpPr>
        <p:spPr>
          <a:xfrm>
            <a:off x="468313" y="2062163"/>
            <a:ext cx="8064500" cy="3814762"/>
          </a:xfrm>
        </p:spPr>
        <p:txBody>
          <a:bodyPr/>
          <a:lstStyle/>
          <a:p>
            <a:pPr marL="0" indent="0" algn="ctr" eaLnBrk="1" hangingPunct="1">
              <a:buFont typeface="Wingdings" pitchFamily="2" charset="2"/>
              <a:buNone/>
            </a:pPr>
            <a:r>
              <a:rPr lang="en-GB" sz="2400" smtClean="0"/>
              <a:t>Change of tariff heading – Insufficient (1)</a:t>
            </a:r>
          </a:p>
          <a:p>
            <a:pPr marL="0" indent="0" algn="ctr" eaLnBrk="1" hangingPunct="1">
              <a:buFont typeface="Wingdings" pitchFamily="2" charset="2"/>
              <a:buNone/>
            </a:pPr>
            <a:r>
              <a:rPr lang="en-GB" sz="2400" smtClean="0"/>
              <a:t> </a:t>
            </a:r>
          </a:p>
          <a:p>
            <a:pPr marL="0" indent="0" eaLnBrk="1" hangingPunct="1">
              <a:buFont typeface="Wingdings" pitchFamily="2" charset="2"/>
              <a:buChar char="ü"/>
            </a:pPr>
            <a:r>
              <a:rPr lang="en-GB" sz="2400" smtClean="0"/>
              <a:t> ‘Double’ CTH required in some cases</a:t>
            </a:r>
          </a:p>
          <a:p>
            <a:pPr marL="0" indent="0" eaLnBrk="1" hangingPunct="1">
              <a:buFont typeface="Wingdings" pitchFamily="2" charset="2"/>
              <a:buChar char="ü"/>
            </a:pPr>
            <a:r>
              <a:rPr lang="en-GB" sz="2400" smtClean="0"/>
              <a:t> Imported material (HS heading # 1) should undergo process or working resulting in intermediate product</a:t>
            </a:r>
          </a:p>
          <a:p>
            <a:pPr marL="0" indent="0" eaLnBrk="1" hangingPunct="1">
              <a:buFont typeface="Wingdings" pitchFamily="2" charset="2"/>
              <a:buChar char="ü"/>
            </a:pPr>
            <a:r>
              <a:rPr lang="en-GB" sz="2400" smtClean="0"/>
              <a:t> Intermediate product classified in HS heading # 2</a:t>
            </a:r>
          </a:p>
          <a:p>
            <a:pPr marL="0" indent="0" eaLnBrk="1" hangingPunct="1">
              <a:buFont typeface="Wingdings" pitchFamily="2" charset="2"/>
              <a:buChar char="ü"/>
            </a:pPr>
            <a:r>
              <a:rPr lang="en-GB" sz="2400" smtClean="0"/>
              <a:t> Final product is obtained from intermediate product and classified in HS heading # 3</a:t>
            </a:r>
          </a:p>
          <a:p>
            <a:pPr marL="0" indent="0" eaLnBrk="1" hangingPunct="1">
              <a:buFont typeface="Wingdings" pitchFamily="2" charset="2"/>
              <a:buNone/>
            </a:pPr>
            <a:endParaRPr lang="en-GB" sz="2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23906" name="Subtitle 2"/>
          <p:cNvSpPr>
            <a:spLocks noGrp="1"/>
          </p:cNvSpPr>
          <p:nvPr>
            <p:ph type="subTitle" idx="4294967295"/>
          </p:nvPr>
        </p:nvSpPr>
        <p:spPr>
          <a:xfrm>
            <a:off x="468313" y="1484313"/>
            <a:ext cx="8064500" cy="4751387"/>
          </a:xfrm>
        </p:spPr>
        <p:txBody>
          <a:bodyPr/>
          <a:lstStyle/>
          <a:p>
            <a:pPr marL="0" indent="0" algn="ctr" eaLnBrk="1" hangingPunct="1">
              <a:lnSpc>
                <a:spcPct val="80000"/>
              </a:lnSpc>
              <a:buFont typeface="Wingdings" pitchFamily="2" charset="2"/>
              <a:buNone/>
            </a:pPr>
            <a:r>
              <a:rPr lang="en-GB" sz="2400" smtClean="0"/>
              <a:t>Change of tariff heading – Insufficient (2)</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None/>
            </a:pPr>
            <a:r>
              <a:rPr lang="en-GB" sz="2400" smtClean="0"/>
              <a:t>Example A:</a:t>
            </a:r>
          </a:p>
          <a:p>
            <a:pPr marL="0" indent="0" eaLnBrk="1" hangingPunct="1">
              <a:lnSpc>
                <a:spcPct val="80000"/>
              </a:lnSpc>
              <a:buFont typeface="Wingdings" pitchFamily="2" charset="2"/>
              <a:buChar char="ü"/>
            </a:pPr>
            <a:r>
              <a:rPr lang="en-GB" sz="2400" smtClean="0"/>
              <a:t> Woven fabric (HS heading 52.10) from</a:t>
            </a:r>
          </a:p>
          <a:p>
            <a:pPr marL="0" indent="0" eaLnBrk="1" hangingPunct="1">
              <a:lnSpc>
                <a:spcPct val="80000"/>
              </a:lnSpc>
              <a:buFont typeface="Wingdings" pitchFamily="2" charset="2"/>
              <a:buChar char="ü"/>
            </a:pPr>
            <a:r>
              <a:rPr lang="en-GB" sz="2400" smtClean="0"/>
              <a:t> Cotton yarn (HS heading 52.05) spun from</a:t>
            </a:r>
          </a:p>
          <a:p>
            <a:pPr marL="0" indent="0" eaLnBrk="1" hangingPunct="1">
              <a:lnSpc>
                <a:spcPct val="80000"/>
              </a:lnSpc>
              <a:buFont typeface="Wingdings" pitchFamily="2" charset="2"/>
              <a:buChar char="ü"/>
            </a:pPr>
            <a:r>
              <a:rPr lang="en-GB" sz="2400" smtClean="0"/>
              <a:t> Imported carded cotton (HS heading 52.03)</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None/>
            </a:pPr>
            <a:r>
              <a:rPr lang="en-GB" sz="2400" smtClean="0"/>
              <a:t>Example B:</a:t>
            </a:r>
          </a:p>
          <a:p>
            <a:pPr marL="0" indent="0" eaLnBrk="1" hangingPunct="1">
              <a:lnSpc>
                <a:spcPct val="80000"/>
              </a:lnSpc>
              <a:buFont typeface="Wingdings" pitchFamily="2" charset="2"/>
              <a:buChar char="ü"/>
            </a:pPr>
            <a:r>
              <a:rPr lang="en-GB" sz="2400" smtClean="0"/>
              <a:t> Rule:</a:t>
            </a:r>
          </a:p>
          <a:p>
            <a:pPr lvl="1" eaLnBrk="1" hangingPunct="1">
              <a:lnSpc>
                <a:spcPct val="80000"/>
              </a:lnSpc>
              <a:buFont typeface="Wingdings" pitchFamily="2" charset="2"/>
              <a:buChar char="§"/>
            </a:pPr>
            <a:r>
              <a:rPr lang="en-GB" sz="2400" smtClean="0"/>
              <a:t> Article of apparel of synthetic textile material (staple fibres) (Chapter 62)</a:t>
            </a:r>
          </a:p>
          <a:p>
            <a:pPr lvl="1" eaLnBrk="1" hangingPunct="1">
              <a:lnSpc>
                <a:spcPct val="80000"/>
              </a:lnSpc>
              <a:buFont typeface="Wingdings" pitchFamily="2" charset="2"/>
              <a:buChar char="§"/>
            </a:pPr>
            <a:r>
              <a:rPr lang="en-GB" sz="2400" smtClean="0"/>
              <a:t> Manufacture from yarn of heading 55.09</a:t>
            </a:r>
          </a:p>
          <a:p>
            <a:pPr marL="0" indent="0" eaLnBrk="1" hangingPunct="1">
              <a:lnSpc>
                <a:spcPct val="80000"/>
              </a:lnSpc>
              <a:buFont typeface="Wingdings" pitchFamily="2" charset="2"/>
              <a:buChar char="ü"/>
            </a:pPr>
            <a:r>
              <a:rPr lang="en-GB" sz="2400" smtClean="0"/>
              <a:t> Need intermediate product: woven fabric of heading 55.12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25954" name="Subtitle 2"/>
          <p:cNvSpPr>
            <a:spLocks noGrp="1"/>
          </p:cNvSpPr>
          <p:nvPr>
            <p:ph type="subTitle" idx="4294967295"/>
          </p:nvPr>
        </p:nvSpPr>
        <p:spPr>
          <a:xfrm>
            <a:off x="468313" y="1557338"/>
            <a:ext cx="8351837" cy="4824412"/>
          </a:xfrm>
        </p:spPr>
        <p:txBody>
          <a:bodyPr/>
          <a:lstStyle/>
          <a:p>
            <a:pPr marL="0" indent="0" algn="ctr" eaLnBrk="1" hangingPunct="1">
              <a:lnSpc>
                <a:spcPct val="90000"/>
              </a:lnSpc>
              <a:buFont typeface="Wingdings" pitchFamily="2" charset="2"/>
              <a:buNone/>
            </a:pPr>
            <a:r>
              <a:rPr lang="nl-NL" smtClean="0"/>
              <a:t>Added v</a:t>
            </a:r>
            <a:r>
              <a:rPr lang="en-GB" smtClean="0"/>
              <a:t>alue (1)</a:t>
            </a:r>
          </a:p>
          <a:p>
            <a:pPr marL="0" indent="0" eaLnBrk="1" hangingPunct="1">
              <a:lnSpc>
                <a:spcPct val="90000"/>
              </a:lnSpc>
              <a:buFont typeface="Wingdings" pitchFamily="2" charset="2"/>
              <a:buNone/>
            </a:pPr>
            <a:endParaRPr lang="en-GB" smtClean="0"/>
          </a:p>
          <a:p>
            <a:pPr marL="0" indent="0" eaLnBrk="1" hangingPunct="1">
              <a:lnSpc>
                <a:spcPct val="90000"/>
              </a:lnSpc>
              <a:buFont typeface="Wingdings" pitchFamily="2" charset="2"/>
              <a:buChar char="ü"/>
            </a:pPr>
            <a:r>
              <a:rPr lang="en-GB" smtClean="0"/>
              <a:t> Non-originating material can be used to a certain percentage</a:t>
            </a:r>
          </a:p>
          <a:p>
            <a:pPr marL="0" indent="0" eaLnBrk="1" hangingPunct="1">
              <a:lnSpc>
                <a:spcPct val="90000"/>
              </a:lnSpc>
              <a:buFont typeface="Wingdings" pitchFamily="2" charset="2"/>
              <a:buNone/>
            </a:pPr>
            <a:endParaRPr lang="en-GB" smtClean="0"/>
          </a:p>
          <a:p>
            <a:pPr marL="0" indent="0" eaLnBrk="1" hangingPunct="1">
              <a:lnSpc>
                <a:spcPct val="90000"/>
              </a:lnSpc>
              <a:buFont typeface="Wingdings" pitchFamily="2" charset="2"/>
              <a:buChar char="ü"/>
            </a:pPr>
            <a:r>
              <a:rPr lang="en-GB" smtClean="0"/>
              <a:t> The percentage refers to the ex-works price of the product</a:t>
            </a:r>
          </a:p>
          <a:p>
            <a:pPr marL="0" indent="0" eaLnBrk="1" hangingPunct="1">
              <a:lnSpc>
                <a:spcPct val="90000"/>
              </a:lnSpc>
              <a:buFont typeface="Wingdings" pitchFamily="2" charset="2"/>
              <a:buNone/>
            </a:pPr>
            <a:endParaRPr lang="en-GB" smtClean="0"/>
          </a:p>
          <a:p>
            <a:pPr marL="0" indent="0" eaLnBrk="1" hangingPunct="1">
              <a:lnSpc>
                <a:spcPct val="90000"/>
              </a:lnSpc>
              <a:buFont typeface="Wingdings" pitchFamily="2" charset="2"/>
              <a:buChar char="ü"/>
            </a:pPr>
            <a:r>
              <a:rPr lang="en-GB" smtClean="0"/>
              <a:t> Could be combined with CTH</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46435" name="Subtitle 2"/>
          <p:cNvSpPr>
            <a:spLocks noGrp="1"/>
          </p:cNvSpPr>
          <p:nvPr>
            <p:ph type="subTitle" idx="4294967295"/>
          </p:nvPr>
        </p:nvSpPr>
        <p:spPr>
          <a:xfrm>
            <a:off x="468313" y="1557338"/>
            <a:ext cx="8351837" cy="4824412"/>
          </a:xfrm>
        </p:spPr>
        <p:txBody>
          <a:bodyPr/>
          <a:lstStyle/>
          <a:p>
            <a:pPr marL="0" indent="0" algn="ctr" eaLnBrk="1" hangingPunct="1">
              <a:lnSpc>
                <a:spcPct val="80000"/>
              </a:lnSpc>
              <a:buFont typeface="Wingdings" pitchFamily="2" charset="2"/>
              <a:buNone/>
            </a:pPr>
            <a:r>
              <a:rPr lang="nl-NL" sz="2800" smtClean="0"/>
              <a:t>Added v</a:t>
            </a:r>
            <a:r>
              <a:rPr lang="en-GB" sz="2800" smtClean="0"/>
              <a:t>alue (2)</a:t>
            </a:r>
          </a:p>
          <a:p>
            <a:pPr marL="0" indent="0" eaLnBrk="1" hangingPunct="1">
              <a:lnSpc>
                <a:spcPct val="80000"/>
              </a:lnSpc>
              <a:buFont typeface="Arial" charset="0"/>
              <a:buNone/>
            </a:pPr>
            <a:r>
              <a:rPr lang="en-GB" sz="2800" smtClean="0"/>
              <a:t>Example:</a:t>
            </a:r>
          </a:p>
          <a:p>
            <a:pPr marL="0" indent="0" eaLnBrk="1" hangingPunct="1">
              <a:lnSpc>
                <a:spcPct val="80000"/>
              </a:lnSpc>
              <a:buFont typeface="Arial" charset="0"/>
              <a:buNone/>
            </a:pPr>
            <a:endParaRPr lang="en-GB" sz="2800" smtClean="0"/>
          </a:p>
          <a:p>
            <a:pPr marL="0" indent="0" eaLnBrk="1" hangingPunct="1">
              <a:lnSpc>
                <a:spcPct val="80000"/>
              </a:lnSpc>
              <a:buFont typeface="Arial" charset="0"/>
              <a:buNone/>
            </a:pPr>
            <a:r>
              <a:rPr lang="en-GB" sz="2800" smtClean="0"/>
              <a:t>Heading 84.23 (Weighing machinery (excluding balances of a sensitivity of 5 cg or better), including weight operated counting or checking machines; weighing machine weights of all kinds)</a:t>
            </a:r>
          </a:p>
          <a:p>
            <a:pPr marL="0" indent="0" eaLnBrk="1" hangingPunct="1">
              <a:lnSpc>
                <a:spcPct val="80000"/>
              </a:lnSpc>
              <a:buFont typeface="Arial" charset="0"/>
              <a:buNone/>
            </a:pPr>
            <a:endParaRPr lang="en-GB" sz="2800" smtClean="0"/>
          </a:p>
          <a:p>
            <a:pPr marL="0" indent="0" eaLnBrk="1" hangingPunct="1">
              <a:lnSpc>
                <a:spcPct val="80000"/>
              </a:lnSpc>
              <a:buFont typeface="Arial" charset="0"/>
              <a:buNone/>
            </a:pPr>
            <a:r>
              <a:rPr lang="en-GB" sz="2800" smtClean="0"/>
              <a:t>Rule:</a:t>
            </a:r>
          </a:p>
          <a:p>
            <a:pPr marL="0" indent="0" eaLnBrk="1" hangingPunct="1">
              <a:lnSpc>
                <a:spcPct val="80000"/>
              </a:lnSpc>
              <a:buFont typeface="Arial" charset="0"/>
              <a:buNone/>
            </a:pPr>
            <a:r>
              <a:rPr lang="en-GB" sz="2800" smtClean="0"/>
              <a:t>Manufacture in which the value of all the materials used does not exceed 25 % of the ex-works price of the product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en-GB" sz="2400" smtClean="0"/>
          </a:p>
        </p:txBody>
      </p:sp>
      <p:sp>
        <p:nvSpPr>
          <p:cNvPr id="128002" name="Subtitle 2"/>
          <p:cNvSpPr>
            <a:spLocks noGrp="1"/>
          </p:cNvSpPr>
          <p:nvPr>
            <p:ph type="subTitle" idx="4294967295"/>
          </p:nvPr>
        </p:nvSpPr>
        <p:spPr>
          <a:xfrm>
            <a:off x="468313" y="1412875"/>
            <a:ext cx="8064500" cy="5040313"/>
          </a:xfrm>
        </p:spPr>
        <p:txBody>
          <a:bodyPr/>
          <a:lstStyle/>
          <a:p>
            <a:pPr marL="0" indent="0" algn="ctr">
              <a:buFont typeface="Wingdings" pitchFamily="2" charset="2"/>
              <a:buNone/>
            </a:pPr>
            <a:r>
              <a:rPr lang="en-GB" sz="2400" smtClean="0"/>
              <a:t>Minimal operations – not conferring origin </a:t>
            </a:r>
            <a:r>
              <a:rPr lang="nl-NL" sz="2400" smtClean="0"/>
              <a:t>(1)</a:t>
            </a:r>
          </a:p>
          <a:p>
            <a:pPr marL="0" indent="0">
              <a:buFont typeface="Wingdings" pitchFamily="2" charset="2"/>
              <a:buNone/>
            </a:pPr>
            <a:endParaRPr lang="en-GB" sz="2400" smtClean="0"/>
          </a:p>
          <a:p>
            <a:pPr marL="0" indent="0">
              <a:buFont typeface="Wingdings" pitchFamily="2" charset="2"/>
              <a:buChar char="ü"/>
            </a:pPr>
            <a:r>
              <a:rPr lang="en-GB" sz="2400" smtClean="0"/>
              <a:t> Operations to ensure the preservation of goods in good condition during transport and storage (ventilation, spreading out, drying, removal of damaged parts and like operations)</a:t>
            </a:r>
          </a:p>
          <a:p>
            <a:pPr marL="0" indent="0">
              <a:buFont typeface="Wingdings" pitchFamily="2" charset="2"/>
              <a:buNone/>
            </a:pPr>
            <a:endParaRPr lang="en-GB" sz="2400" smtClean="0"/>
          </a:p>
          <a:p>
            <a:pPr marL="0" indent="0">
              <a:buFont typeface="Wingdings" pitchFamily="2" charset="2"/>
              <a:buChar char="ü"/>
            </a:pPr>
            <a:r>
              <a:rPr lang="en-GB" sz="2400" smtClean="0"/>
              <a:t> Simple operations consisting of removal of dust, sifting or screening, sorting, classifying, matching (including the making-up of sets of articles), washing, cutting up</a:t>
            </a:r>
          </a:p>
          <a:p>
            <a:pPr marL="0" indent="0">
              <a:buFont typeface="Wingdings" pitchFamily="2" charset="2"/>
              <a:buNone/>
            </a:pPr>
            <a:endParaRPr lang="en-GB" sz="2400" smtClean="0"/>
          </a:p>
          <a:p>
            <a:pPr marL="0" indent="0">
              <a:buFont typeface="Wingdings" pitchFamily="2" charset="2"/>
              <a:buChar char="ü"/>
            </a:pPr>
            <a:r>
              <a:rPr lang="en-GB" sz="2400" smtClean="0"/>
              <a:t> Changes of packing and breaking-up and assembly of consignments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en-GB" sz="2400" smtClean="0"/>
          </a:p>
        </p:txBody>
      </p:sp>
      <p:sp>
        <p:nvSpPr>
          <p:cNvPr id="130050" name="Subtitle 2"/>
          <p:cNvSpPr>
            <a:spLocks noGrp="1"/>
          </p:cNvSpPr>
          <p:nvPr>
            <p:ph type="subTitle" idx="4294967295"/>
          </p:nvPr>
        </p:nvSpPr>
        <p:spPr>
          <a:xfrm>
            <a:off x="468313" y="1557338"/>
            <a:ext cx="8064500" cy="4824412"/>
          </a:xfrm>
        </p:spPr>
        <p:txBody>
          <a:bodyPr>
            <a:normAutofit lnSpcReduction="10000"/>
          </a:bodyPr>
          <a:lstStyle/>
          <a:p>
            <a:pPr marL="0" indent="0" algn="ctr">
              <a:lnSpc>
                <a:spcPct val="80000"/>
              </a:lnSpc>
              <a:buFont typeface="Wingdings" pitchFamily="2" charset="2"/>
              <a:buNone/>
            </a:pPr>
            <a:r>
              <a:rPr lang="en-GB" sz="2400" smtClean="0"/>
              <a:t>Minimal operations  – not conferring origin (2)</a:t>
            </a:r>
          </a:p>
          <a:p>
            <a:pPr marL="0" indent="0">
              <a:lnSpc>
                <a:spcPct val="80000"/>
              </a:lnSpc>
              <a:buFont typeface="Wingdings" pitchFamily="2" charset="2"/>
              <a:buNone/>
            </a:pPr>
            <a:endParaRPr lang="en-GB" sz="2400" smtClean="0"/>
          </a:p>
          <a:p>
            <a:pPr marL="0" indent="0">
              <a:lnSpc>
                <a:spcPct val="80000"/>
              </a:lnSpc>
              <a:buFont typeface="Wingdings" pitchFamily="2" charset="2"/>
              <a:buChar char="ü"/>
            </a:pPr>
            <a:r>
              <a:rPr lang="en-GB" sz="2400" smtClean="0"/>
              <a:t> Simple placing in bags, cases, boxes, fixing on cards or boards, etc., and all other simple packing operations</a:t>
            </a:r>
          </a:p>
          <a:p>
            <a:pPr marL="0" indent="0">
              <a:lnSpc>
                <a:spcPct val="80000"/>
              </a:lnSpc>
              <a:buFont typeface="Wingdings" pitchFamily="2" charset="2"/>
              <a:buNone/>
            </a:pPr>
            <a:endParaRPr lang="en-GB" sz="2400" smtClean="0"/>
          </a:p>
          <a:p>
            <a:pPr marL="0" indent="0">
              <a:lnSpc>
                <a:spcPct val="80000"/>
              </a:lnSpc>
              <a:buFont typeface="Wingdings" pitchFamily="2" charset="2"/>
              <a:buChar char="ü"/>
            </a:pPr>
            <a:r>
              <a:rPr lang="en-GB" sz="2400" smtClean="0"/>
              <a:t> The affixing of marks, labels or other like distinguishing signs on products or their packaging</a:t>
            </a:r>
          </a:p>
          <a:p>
            <a:pPr marL="0" indent="0">
              <a:lnSpc>
                <a:spcPct val="80000"/>
              </a:lnSpc>
              <a:buFont typeface="Wingdings" pitchFamily="2" charset="2"/>
              <a:buNone/>
            </a:pPr>
            <a:endParaRPr lang="en-GB" sz="2400" smtClean="0"/>
          </a:p>
          <a:p>
            <a:pPr marL="0" indent="0">
              <a:lnSpc>
                <a:spcPct val="80000"/>
              </a:lnSpc>
              <a:buFont typeface="Wingdings" pitchFamily="2" charset="2"/>
              <a:buChar char="ü"/>
            </a:pPr>
            <a:r>
              <a:rPr lang="en-GB" sz="2400" smtClean="0"/>
              <a:t> Simple assembly of parts of products to constitute a complete product</a:t>
            </a:r>
          </a:p>
          <a:p>
            <a:pPr marL="0" indent="0">
              <a:lnSpc>
                <a:spcPct val="80000"/>
              </a:lnSpc>
              <a:buFont typeface="Wingdings" pitchFamily="2" charset="2"/>
              <a:buNone/>
            </a:pPr>
            <a:endParaRPr lang="en-GB" sz="2400" smtClean="0"/>
          </a:p>
          <a:p>
            <a:pPr marL="0" indent="0">
              <a:lnSpc>
                <a:spcPct val="80000"/>
              </a:lnSpc>
              <a:buFont typeface="Wingdings" pitchFamily="2" charset="2"/>
              <a:buChar char="ü"/>
            </a:pPr>
            <a:r>
              <a:rPr lang="en-GB" sz="2400" smtClean="0"/>
              <a:t> A combination of two or more operations specified above</a:t>
            </a:r>
          </a:p>
          <a:p>
            <a:pPr marL="0" indent="0">
              <a:lnSpc>
                <a:spcPct val="80000"/>
              </a:lnSpc>
              <a:buFont typeface="Wingdings" pitchFamily="2" charset="2"/>
              <a:buNone/>
            </a:pPr>
            <a:endParaRPr lang="en-GB" sz="2400" smtClean="0"/>
          </a:p>
          <a:p>
            <a:pPr marL="0" indent="0">
              <a:lnSpc>
                <a:spcPct val="80000"/>
              </a:lnSpc>
              <a:buFont typeface="Wingdings" pitchFamily="2" charset="2"/>
              <a:buChar char="ü"/>
            </a:pPr>
            <a:r>
              <a:rPr lang="en-GB" sz="2400" smtClean="0"/>
              <a:t> Slaughter of animals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32098" name="Subtitle 2"/>
          <p:cNvSpPr>
            <a:spLocks noGrp="1"/>
          </p:cNvSpPr>
          <p:nvPr>
            <p:ph type="subTitle" idx="4294967295"/>
          </p:nvPr>
        </p:nvSpPr>
        <p:spPr>
          <a:xfrm>
            <a:off x="468313" y="1196975"/>
            <a:ext cx="8207375" cy="5256213"/>
          </a:xfrm>
        </p:spPr>
        <p:txBody>
          <a:bodyPr/>
          <a:lstStyle/>
          <a:p>
            <a:pPr marL="0" indent="0" algn="ctr">
              <a:buFont typeface="Arial" charset="0"/>
              <a:buNone/>
            </a:pPr>
            <a:r>
              <a:rPr lang="en-GB" sz="2400" i="1" smtClean="0"/>
              <a:t>De minimis</a:t>
            </a:r>
            <a:r>
              <a:rPr lang="en-GB" sz="2400" smtClean="0"/>
              <a:t> or tolerance rule</a:t>
            </a:r>
          </a:p>
          <a:p>
            <a:pPr marL="0" indent="0">
              <a:buFont typeface="Arial" charset="0"/>
              <a:buNone/>
            </a:pPr>
            <a:r>
              <a:rPr lang="en-GB" sz="2200" smtClean="0"/>
              <a:t>Example</a:t>
            </a:r>
          </a:p>
          <a:p>
            <a:pPr marL="0" indent="0">
              <a:buFont typeface="Arial" charset="0"/>
              <a:buNone/>
            </a:pPr>
            <a:endParaRPr lang="en-GB" sz="2200" smtClean="0"/>
          </a:p>
          <a:p>
            <a:pPr marL="0" indent="0">
              <a:buFont typeface="Arial" charset="0"/>
              <a:buNone/>
            </a:pPr>
            <a:r>
              <a:rPr lang="en-GB" sz="2200" smtClean="0"/>
              <a:t>Non-originating materials shall be disregarded in determining the country of origin of the goods if:</a:t>
            </a:r>
          </a:p>
          <a:p>
            <a:pPr marL="0" indent="0">
              <a:buFont typeface="Arial" charset="0"/>
              <a:buNone/>
            </a:pPr>
            <a:r>
              <a:rPr lang="en-GB" sz="2200" smtClean="0"/>
              <a:t>(a) In the case of goods classified under any other chapter of the Harmonized System other than under any of Chapters 1 to 4, 6 to 8, 11, 12, 15, 17 and 20 the value of the non-originating materials is not more than 7% of the transactional value of the good, or 10% of the volume of the total alcoholic strength of the goods classified under Chapter 22; and</a:t>
            </a:r>
          </a:p>
          <a:p>
            <a:pPr marL="0" indent="0">
              <a:buFont typeface="Arial" charset="0"/>
              <a:buNone/>
            </a:pPr>
            <a:r>
              <a:rPr lang="en-GB" sz="2200" smtClean="0"/>
              <a:t>(b) in the case of goods classified under Chapters 50 to 63, the combined weight of the non-originating materials does not exceed 7% of the total weight of the goods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34146" name="Subtitle 2"/>
          <p:cNvSpPr>
            <a:spLocks noGrp="1"/>
          </p:cNvSpPr>
          <p:nvPr>
            <p:ph type="subTitle" idx="4294967295"/>
          </p:nvPr>
        </p:nvSpPr>
        <p:spPr>
          <a:xfrm>
            <a:off x="468313" y="1557338"/>
            <a:ext cx="8280400" cy="4608512"/>
          </a:xfrm>
        </p:spPr>
        <p:txBody>
          <a:bodyPr/>
          <a:lstStyle/>
          <a:p>
            <a:pPr marL="0" indent="0" algn="ctr" eaLnBrk="1" hangingPunct="1">
              <a:lnSpc>
                <a:spcPct val="80000"/>
              </a:lnSpc>
              <a:buFont typeface="Wingdings" pitchFamily="2" charset="2"/>
              <a:buNone/>
            </a:pPr>
            <a:r>
              <a:rPr lang="en-GB" sz="2400" smtClean="0"/>
              <a:t>Cumulation (1)</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Bilateral cumulation</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Agreement between country [A] and country [B]</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Materials originating in country [ A] shall be considered as materials originating in country [B] when incorporated into a product obtained in country [B]</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No need for such materials to have undergone sufficient working or processing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36194" name="Subtitle 2"/>
          <p:cNvSpPr>
            <a:spLocks noGrp="1"/>
          </p:cNvSpPr>
          <p:nvPr>
            <p:ph type="subTitle" idx="4294967295"/>
          </p:nvPr>
        </p:nvSpPr>
        <p:spPr>
          <a:xfrm>
            <a:off x="468313" y="1557338"/>
            <a:ext cx="8280400" cy="4608512"/>
          </a:xfrm>
        </p:spPr>
        <p:txBody>
          <a:bodyPr/>
          <a:lstStyle/>
          <a:p>
            <a:pPr marL="0" indent="0" algn="ctr" eaLnBrk="1" hangingPunct="1">
              <a:buFont typeface="Wingdings" pitchFamily="2" charset="2"/>
              <a:buNone/>
            </a:pPr>
            <a:r>
              <a:rPr lang="en-GB" sz="2400" smtClean="0"/>
              <a:t>Cumulation (2)</a:t>
            </a:r>
          </a:p>
          <a:p>
            <a:pPr marL="0" indent="0" eaLnBrk="1" hangingPunct="1">
              <a:buFont typeface="Wingdings" pitchFamily="2" charset="2"/>
              <a:buNone/>
            </a:pPr>
            <a:endParaRPr lang="en-GB" smtClean="0"/>
          </a:p>
          <a:p>
            <a:pPr marL="0" indent="0" eaLnBrk="1" hangingPunct="1">
              <a:buFont typeface="Wingdings" pitchFamily="2" charset="2"/>
              <a:buChar char="ü"/>
            </a:pPr>
            <a:r>
              <a:rPr lang="en-GB" smtClean="0"/>
              <a:t> Diagonal cumulation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38242" name="Subtitle 2"/>
          <p:cNvSpPr>
            <a:spLocks noGrp="1"/>
          </p:cNvSpPr>
          <p:nvPr>
            <p:ph type="subTitle" idx="4294967295"/>
          </p:nvPr>
        </p:nvSpPr>
        <p:spPr>
          <a:xfrm>
            <a:off x="468313" y="1700213"/>
            <a:ext cx="7704137" cy="4321175"/>
          </a:xfrm>
        </p:spPr>
        <p:txBody>
          <a:bodyPr/>
          <a:lstStyle/>
          <a:p>
            <a:pPr marL="0" indent="0" algn="ctr" eaLnBrk="1" hangingPunct="1">
              <a:buFont typeface="Wingdings" pitchFamily="2" charset="2"/>
              <a:buNone/>
            </a:pPr>
            <a:r>
              <a:rPr lang="en-GB" sz="2400" smtClean="0"/>
              <a:t>Direct transport rule</a:t>
            </a:r>
          </a:p>
          <a:p>
            <a:pPr marL="0" indent="0" eaLnBrk="1" hangingPunct="1">
              <a:buFont typeface="Wingdings" pitchFamily="2" charset="2"/>
              <a:buNone/>
            </a:pPr>
            <a:endParaRPr lang="en-GB" sz="2400" smtClean="0"/>
          </a:p>
          <a:p>
            <a:pPr marL="0" indent="0" eaLnBrk="1" hangingPunct="1">
              <a:buFont typeface="Wingdings" pitchFamily="2" charset="2"/>
              <a:buChar char="ü"/>
            </a:pPr>
            <a:r>
              <a:rPr lang="en-GB" sz="2400" smtClean="0"/>
              <a:t> Goods should be transported directly between the countries involved in the agreement</a:t>
            </a:r>
          </a:p>
          <a:p>
            <a:pPr marL="0" indent="0" eaLnBrk="1" hangingPunct="1">
              <a:buFont typeface="Wingdings" pitchFamily="2" charset="2"/>
              <a:buChar char="ü"/>
            </a:pPr>
            <a:r>
              <a:rPr lang="en-GB" sz="2400" smtClean="0"/>
              <a:t> Exceptions when the territory of another country is used:</a:t>
            </a:r>
          </a:p>
          <a:p>
            <a:pPr lvl="1" eaLnBrk="1" hangingPunct="1">
              <a:buFont typeface="Wingdings" pitchFamily="2" charset="2"/>
              <a:buChar char="§"/>
            </a:pPr>
            <a:r>
              <a:rPr lang="en-GB" sz="2400" smtClean="0"/>
              <a:t> One single consignment</a:t>
            </a:r>
          </a:p>
          <a:p>
            <a:pPr lvl="1" eaLnBrk="1" hangingPunct="1">
              <a:buFont typeface="Wingdings" pitchFamily="2" charset="2"/>
              <a:buChar char="§"/>
            </a:pPr>
            <a:r>
              <a:rPr lang="en-GB" sz="2400" smtClean="0"/>
              <a:t> Trans shipment or warehousing</a:t>
            </a:r>
          </a:p>
          <a:p>
            <a:pPr lvl="1" eaLnBrk="1" hangingPunct="1">
              <a:buFont typeface="Wingdings" pitchFamily="2" charset="2"/>
              <a:buChar char="§"/>
            </a:pPr>
            <a:r>
              <a:rPr lang="en-GB" sz="2400" smtClean="0"/>
              <a:t> Under Customs surveillance</a:t>
            </a:r>
          </a:p>
          <a:p>
            <a:pPr lvl="1" eaLnBrk="1" hangingPunct="1">
              <a:buFont typeface="Wingdings" pitchFamily="2" charset="2"/>
              <a:buChar char="§"/>
            </a:pPr>
            <a:r>
              <a:rPr lang="en-GB" sz="2400" smtClean="0"/>
              <a:t> Proof needed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ubtitle 3"/>
          <p:cNvSpPr txBox="1">
            <a:spLocks/>
          </p:cNvSpPr>
          <p:nvPr/>
        </p:nvSpPr>
        <p:spPr bwMode="auto">
          <a:xfrm>
            <a:off x="395536" y="548680"/>
            <a:ext cx="8497887" cy="5616575"/>
          </a:xfrm>
          <a:prstGeom prst="rect">
            <a:avLst/>
          </a:prstGeom>
          <a:noFill/>
          <a:ln w="9525">
            <a:noFill/>
            <a:miter lim="800000"/>
            <a:headEnd/>
            <a:tailEnd/>
          </a:ln>
        </p:spPr>
        <p:txBody>
          <a:bodyPr/>
          <a:lstStyle/>
          <a:p>
            <a:pPr algn="ctr">
              <a:spcBef>
                <a:spcPct val="20000"/>
              </a:spcBef>
              <a:buFont typeface="Arial" charset="0"/>
              <a:buNone/>
            </a:pPr>
            <a:r>
              <a:rPr lang="en-GB" sz="4000" b="1" dirty="0" smtClean="0">
                <a:latin typeface="Calibri" pitchFamily="34" charset="0"/>
              </a:rPr>
              <a:t>Background</a:t>
            </a:r>
            <a:endParaRPr lang="en-GB" sz="4000" b="1" dirty="0">
              <a:latin typeface="Calibri" pitchFamily="34" charset="0"/>
            </a:endParaRPr>
          </a:p>
          <a:p>
            <a:pPr>
              <a:spcBef>
                <a:spcPct val="20000"/>
              </a:spcBef>
              <a:buFont typeface="Arial" charset="0"/>
              <a:buNone/>
            </a:pPr>
            <a:r>
              <a:rPr lang="en-GB" sz="2000" b="1" dirty="0" smtClean="0">
                <a:latin typeface="Calibri" pitchFamily="34" charset="0"/>
              </a:rPr>
              <a:t>The </a:t>
            </a:r>
            <a:r>
              <a:rPr lang="en-GB" sz="2000" b="1" dirty="0">
                <a:latin typeface="Calibri" pitchFamily="34" charset="0"/>
              </a:rPr>
              <a:t>origin of goods is referred to in a number of cases in international trade:</a:t>
            </a:r>
          </a:p>
          <a:p>
            <a:pPr>
              <a:spcBef>
                <a:spcPct val="20000"/>
              </a:spcBef>
              <a:buFontTx/>
              <a:buChar char="•"/>
            </a:pPr>
            <a:endParaRPr lang="en-GB" sz="2000" dirty="0" smtClean="0">
              <a:latin typeface="Calibri" pitchFamily="34" charset="0"/>
            </a:endParaRPr>
          </a:p>
          <a:p>
            <a:pPr>
              <a:spcBef>
                <a:spcPct val="20000"/>
              </a:spcBef>
              <a:buFontTx/>
              <a:buChar char="•"/>
            </a:pPr>
            <a:r>
              <a:rPr lang="en-GB" sz="2000" dirty="0" smtClean="0">
                <a:latin typeface="Calibri" pitchFamily="34" charset="0"/>
              </a:rPr>
              <a:t> </a:t>
            </a:r>
            <a:r>
              <a:rPr lang="en-GB" sz="2000" dirty="0">
                <a:latin typeface="Calibri" pitchFamily="34" charset="0"/>
              </a:rPr>
              <a:t>Preferential duty </a:t>
            </a:r>
            <a:r>
              <a:rPr lang="en-GB" sz="2000" dirty="0" smtClean="0">
                <a:latin typeface="Calibri" pitchFamily="34" charset="0"/>
              </a:rPr>
              <a:t>treatment; </a:t>
            </a:r>
            <a:r>
              <a:rPr lang="en-GB" sz="2000" dirty="0">
                <a:latin typeface="Calibri" pitchFamily="34" charset="0"/>
              </a:rPr>
              <a:t>granted when the goods are ‘of origin’;</a:t>
            </a:r>
          </a:p>
          <a:p>
            <a:pPr>
              <a:spcBef>
                <a:spcPct val="20000"/>
              </a:spcBef>
              <a:buFontTx/>
              <a:buChar char="•"/>
            </a:pPr>
            <a:endParaRPr lang="en-GB" sz="2000" dirty="0" smtClean="0">
              <a:latin typeface="Calibri" pitchFamily="34" charset="0"/>
            </a:endParaRPr>
          </a:p>
          <a:p>
            <a:pPr>
              <a:spcBef>
                <a:spcPct val="20000"/>
              </a:spcBef>
              <a:buFontTx/>
              <a:buChar char="•"/>
            </a:pPr>
            <a:r>
              <a:rPr lang="en-GB" sz="2000" dirty="0" smtClean="0">
                <a:latin typeface="Calibri" pitchFamily="34" charset="0"/>
              </a:rPr>
              <a:t> </a:t>
            </a:r>
            <a:r>
              <a:rPr lang="en-GB" sz="2000" dirty="0">
                <a:latin typeface="Calibri" pitchFamily="34" charset="0"/>
              </a:rPr>
              <a:t>Import/export statistics are referring to the origin of goods;</a:t>
            </a:r>
          </a:p>
          <a:p>
            <a:pPr>
              <a:spcBef>
                <a:spcPct val="20000"/>
              </a:spcBef>
              <a:buFontTx/>
              <a:buChar char="•"/>
            </a:pPr>
            <a:endParaRPr lang="en-GB" sz="2000" dirty="0" smtClean="0">
              <a:latin typeface="Calibri" pitchFamily="34" charset="0"/>
            </a:endParaRPr>
          </a:p>
          <a:p>
            <a:pPr>
              <a:spcBef>
                <a:spcPct val="20000"/>
              </a:spcBef>
              <a:buFontTx/>
              <a:buChar char="•"/>
            </a:pPr>
            <a:r>
              <a:rPr lang="en-GB" sz="2000" dirty="0" smtClean="0">
                <a:latin typeface="Calibri" pitchFamily="34" charset="0"/>
              </a:rPr>
              <a:t> </a:t>
            </a:r>
            <a:r>
              <a:rPr lang="en-GB" sz="2000" dirty="0">
                <a:latin typeface="Calibri" pitchFamily="34" charset="0"/>
              </a:rPr>
              <a:t>The a</a:t>
            </a:r>
            <a:r>
              <a:rPr lang="en-GB" dirty="0"/>
              <a:t>pplication of </a:t>
            </a:r>
            <a:r>
              <a:rPr lang="en-GB" dirty="0" smtClean="0"/>
              <a:t>trade </a:t>
            </a:r>
            <a:r>
              <a:rPr lang="en-GB" dirty="0"/>
              <a:t>policy measures requires the determination of the </a:t>
            </a:r>
            <a:r>
              <a:rPr lang="en-GB" dirty="0" smtClean="0"/>
              <a:t>origin:</a:t>
            </a:r>
            <a:endParaRPr lang="en-GB" dirty="0"/>
          </a:p>
          <a:p>
            <a:pPr marL="742950" lvl="1" indent="-285750">
              <a:spcBef>
                <a:spcPct val="20000"/>
              </a:spcBef>
              <a:buFont typeface="Wingdings" pitchFamily="2" charset="2"/>
              <a:buChar char="ü"/>
            </a:pPr>
            <a:r>
              <a:rPr lang="en-GB" dirty="0"/>
              <a:t>anti-dumping;</a:t>
            </a:r>
          </a:p>
          <a:p>
            <a:pPr marL="742950" lvl="1" indent="-285750">
              <a:spcBef>
                <a:spcPct val="20000"/>
              </a:spcBef>
              <a:buFont typeface="Wingdings" pitchFamily="2" charset="2"/>
              <a:buChar char="ü"/>
            </a:pPr>
            <a:r>
              <a:rPr lang="en-GB" dirty="0"/>
              <a:t>monitoring of goods;</a:t>
            </a:r>
          </a:p>
          <a:p>
            <a:pPr marL="742950" lvl="1" indent="-285750">
              <a:spcBef>
                <a:spcPct val="20000"/>
              </a:spcBef>
              <a:buFont typeface="Wingdings" pitchFamily="2" charset="2"/>
              <a:buChar char="ü"/>
            </a:pPr>
            <a:r>
              <a:rPr lang="en-GB" dirty="0"/>
              <a:t>quantitative restrictions; and</a:t>
            </a:r>
          </a:p>
          <a:p>
            <a:pPr marL="742950" lvl="1" indent="-285750">
              <a:spcBef>
                <a:spcPct val="20000"/>
              </a:spcBef>
              <a:buFont typeface="Wingdings" pitchFamily="2" charset="2"/>
              <a:buChar char="ü"/>
            </a:pPr>
            <a:r>
              <a:rPr lang="en-GB" dirty="0"/>
              <a:t>import/export embargo</a:t>
            </a:r>
            <a:endParaRPr lang="en-GB" sz="2000" dirty="0">
              <a:latin typeface="Calibri" pitchFamily="34" charset="0"/>
            </a:endParaRPr>
          </a:p>
          <a:p>
            <a:pPr>
              <a:spcBef>
                <a:spcPct val="20000"/>
              </a:spcBef>
            </a:pPr>
            <a:endParaRPr lang="en-GB" dirty="0"/>
          </a:p>
          <a:p>
            <a:pPr>
              <a:spcBef>
                <a:spcPct val="20000"/>
              </a:spcBef>
            </a:pPr>
            <a:r>
              <a:rPr lang="en-GB" i="1" dirty="0"/>
              <a:t>The incorrect determination of the origin may lead to incorrect duty application, incorrect marking, etc., with consequential delays and interruption of the trade flow.</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ctrTitle" idx="4294967295"/>
          </p:nvPr>
        </p:nvSpPr>
        <p:spPr>
          <a:xfrm>
            <a:off x="684213" y="620713"/>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40290" name="Subtitle 2"/>
          <p:cNvSpPr>
            <a:spLocks noGrp="1"/>
          </p:cNvSpPr>
          <p:nvPr>
            <p:ph type="subTitle" idx="4294967295"/>
          </p:nvPr>
        </p:nvSpPr>
        <p:spPr>
          <a:xfrm>
            <a:off x="468313" y="1484313"/>
            <a:ext cx="8351837" cy="4464050"/>
          </a:xfrm>
        </p:spPr>
        <p:txBody>
          <a:bodyPr/>
          <a:lstStyle/>
          <a:p>
            <a:pPr marL="0" indent="0" algn="ctr" eaLnBrk="1" hangingPunct="1">
              <a:lnSpc>
                <a:spcPct val="80000"/>
              </a:lnSpc>
              <a:buFont typeface="Arial" charset="0"/>
              <a:buNone/>
            </a:pPr>
            <a:r>
              <a:rPr lang="en-GB" sz="2400" smtClean="0"/>
              <a:t>No drawback</a:t>
            </a:r>
          </a:p>
          <a:p>
            <a:pPr marL="0" indent="0" eaLnBrk="1" hangingPunct="1">
              <a:lnSpc>
                <a:spcPct val="80000"/>
              </a:lnSpc>
              <a:buFont typeface="Arial" charset="0"/>
              <a:buNone/>
            </a:pPr>
            <a:endParaRPr lang="en-GB" sz="2400" smtClean="0"/>
          </a:p>
          <a:p>
            <a:pPr marL="0" indent="0" eaLnBrk="1" hangingPunct="1">
              <a:lnSpc>
                <a:spcPct val="80000"/>
              </a:lnSpc>
              <a:buFont typeface="Arial" charset="0"/>
              <a:buNone/>
            </a:pPr>
            <a:r>
              <a:rPr lang="en-GB" sz="2400" smtClean="0"/>
              <a:t>When non-originating materials are used in the manufacturing:</a:t>
            </a:r>
          </a:p>
          <a:p>
            <a:pPr marL="0" indent="0" eaLnBrk="1" hangingPunct="1">
              <a:lnSpc>
                <a:spcPct val="80000"/>
              </a:lnSpc>
              <a:buFont typeface="Arial" charset="0"/>
              <a:buNone/>
            </a:pPr>
            <a:endParaRPr lang="en-GB" sz="2400" smtClean="0"/>
          </a:p>
          <a:p>
            <a:pPr marL="0" indent="0" eaLnBrk="1" hangingPunct="1">
              <a:lnSpc>
                <a:spcPct val="80000"/>
              </a:lnSpc>
              <a:buFont typeface="Wingdings" pitchFamily="2" charset="2"/>
              <a:buChar char="ü"/>
            </a:pPr>
            <a:r>
              <a:rPr lang="en-GB" sz="2400" smtClean="0"/>
              <a:t> No drawback of Customs duties</a:t>
            </a:r>
          </a:p>
          <a:p>
            <a:pPr marL="0" indent="0" eaLnBrk="1" hangingPunct="1">
              <a:lnSpc>
                <a:spcPct val="80000"/>
              </a:lnSpc>
              <a:buFont typeface="Wingdings" pitchFamily="2" charset="2"/>
              <a:buChar char="ü"/>
            </a:pPr>
            <a:r>
              <a:rPr lang="en-GB" sz="2400" smtClean="0"/>
              <a:t> No exemption of Customs duties</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None/>
            </a:pPr>
            <a:r>
              <a:rPr lang="en-GB" sz="2400" smtClean="0"/>
              <a:t>Also applies to:</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Packaging</a:t>
            </a:r>
          </a:p>
          <a:p>
            <a:pPr marL="0" indent="0" eaLnBrk="1" hangingPunct="1">
              <a:lnSpc>
                <a:spcPct val="80000"/>
              </a:lnSpc>
              <a:buFont typeface="Wingdings" pitchFamily="2" charset="2"/>
              <a:buChar char="ü"/>
            </a:pPr>
            <a:r>
              <a:rPr lang="en-GB" sz="2400" smtClean="0"/>
              <a:t> Accessories</a:t>
            </a:r>
          </a:p>
          <a:p>
            <a:pPr marL="0" indent="0" eaLnBrk="1" hangingPunct="1">
              <a:lnSpc>
                <a:spcPct val="80000"/>
              </a:lnSpc>
              <a:buFont typeface="Wingdings" pitchFamily="2" charset="2"/>
              <a:buChar char="ü"/>
            </a:pPr>
            <a:r>
              <a:rPr lang="en-GB" sz="2400" smtClean="0"/>
              <a:t> Products in sets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ctrTitle" idx="4294967295"/>
          </p:nvPr>
        </p:nvSpPr>
        <p:spPr>
          <a:xfrm>
            <a:off x="684213" y="476250"/>
            <a:ext cx="7772400" cy="577850"/>
          </a:xfrm>
        </p:spPr>
        <p:txBody>
          <a:bodyPr>
            <a:normAutofit fontScale="90000"/>
          </a:bodyPr>
          <a:lstStyle/>
          <a:p>
            <a:pPr eaLnBrk="1" hangingPunct="1"/>
            <a:r>
              <a:rPr lang="en-GB" sz="2400" b="1" smtClean="0"/>
              <a:t>Module 5</a:t>
            </a:r>
            <a:br>
              <a:rPr lang="en-GB" sz="2400" b="1" smtClean="0"/>
            </a:br>
            <a:r>
              <a:rPr lang="en-GB" sz="2400" b="1" smtClean="0"/>
              <a:t>Origin modalities</a:t>
            </a:r>
            <a:endParaRPr lang="fr-FR" sz="2400" smtClean="0"/>
          </a:p>
        </p:txBody>
      </p:sp>
      <p:sp>
        <p:nvSpPr>
          <p:cNvPr id="142338" name="Subtitle 2"/>
          <p:cNvSpPr>
            <a:spLocks noGrp="1"/>
          </p:cNvSpPr>
          <p:nvPr>
            <p:ph type="subTitle" idx="4294967295"/>
          </p:nvPr>
        </p:nvSpPr>
        <p:spPr>
          <a:xfrm>
            <a:off x="468313" y="1341438"/>
            <a:ext cx="8351837" cy="5111750"/>
          </a:xfrm>
        </p:spPr>
        <p:txBody>
          <a:bodyPr/>
          <a:lstStyle/>
          <a:p>
            <a:pPr marL="0" indent="0" algn="ctr" eaLnBrk="1" hangingPunct="1">
              <a:lnSpc>
                <a:spcPct val="80000"/>
              </a:lnSpc>
              <a:buFont typeface="Arial" charset="0"/>
              <a:buNone/>
            </a:pPr>
            <a:r>
              <a:rPr lang="en-GB" sz="2400" smtClean="0"/>
              <a:t>Neutral elements</a:t>
            </a:r>
          </a:p>
          <a:p>
            <a:pPr marL="0" indent="0" eaLnBrk="1" hangingPunct="1">
              <a:lnSpc>
                <a:spcPct val="80000"/>
              </a:lnSpc>
              <a:buFont typeface="Arial" charset="0"/>
              <a:buNone/>
            </a:pPr>
            <a:endParaRPr lang="en-GB" sz="2400" smtClean="0"/>
          </a:p>
          <a:p>
            <a:pPr marL="0" indent="0" eaLnBrk="1" hangingPunct="1">
              <a:lnSpc>
                <a:spcPct val="80000"/>
              </a:lnSpc>
              <a:buFont typeface="Arial" charset="0"/>
              <a:buNone/>
            </a:pPr>
            <a:r>
              <a:rPr lang="en-GB" sz="2400" smtClean="0"/>
              <a:t>In order to determine whether a product originates, no need to determine the origin of the following which might be used in its manufacture:</a:t>
            </a:r>
          </a:p>
          <a:p>
            <a:pPr marL="0" indent="0" eaLnBrk="1" hangingPunct="1">
              <a:lnSpc>
                <a:spcPct val="80000"/>
              </a:lnSpc>
              <a:buFont typeface="Arial" charset="0"/>
              <a:buNone/>
            </a:pPr>
            <a:endParaRPr lang="en-GB" sz="2400" smtClean="0"/>
          </a:p>
          <a:p>
            <a:pPr marL="0" indent="0" eaLnBrk="1" hangingPunct="1">
              <a:lnSpc>
                <a:spcPct val="80000"/>
              </a:lnSpc>
              <a:buFont typeface="Wingdings" pitchFamily="2" charset="2"/>
              <a:buChar char="ü"/>
            </a:pPr>
            <a:r>
              <a:rPr lang="en-GB" sz="2400" smtClean="0"/>
              <a:t> Energy and fuel</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Plant and equipment</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Machines and tools</a:t>
            </a:r>
          </a:p>
          <a:p>
            <a:pPr marL="0" indent="0" eaLnBrk="1" hangingPunct="1">
              <a:lnSpc>
                <a:spcPct val="80000"/>
              </a:lnSpc>
              <a:buFont typeface="Wingdings" pitchFamily="2" charset="2"/>
              <a:buNone/>
            </a:pPr>
            <a:endParaRPr lang="en-GB" sz="2400" smtClean="0"/>
          </a:p>
          <a:p>
            <a:pPr marL="0" indent="0" eaLnBrk="1" hangingPunct="1">
              <a:lnSpc>
                <a:spcPct val="80000"/>
              </a:lnSpc>
              <a:buFont typeface="Wingdings" pitchFamily="2" charset="2"/>
              <a:buChar char="ü"/>
            </a:pPr>
            <a:r>
              <a:rPr lang="en-GB" sz="2400" smtClean="0"/>
              <a:t> Goods which do not enter and which are not intended to enter into the final composition of the product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Rectangle 2"/>
          <p:cNvSpPr>
            <a:spLocks noGrp="1"/>
          </p:cNvSpPr>
          <p:nvPr>
            <p:ph type="title"/>
          </p:nvPr>
        </p:nvSpPr>
        <p:spPr>
          <a:xfrm>
            <a:off x="457200" y="1062038"/>
            <a:ext cx="8229600" cy="1143000"/>
          </a:xfrm>
        </p:spPr>
        <p:txBody>
          <a:bodyPr/>
          <a:lstStyle/>
          <a:p>
            <a:r>
              <a:rPr lang="en-US" sz="2400" smtClean="0"/>
              <a:t>Origin of a product</a:t>
            </a:r>
          </a:p>
        </p:txBody>
      </p:sp>
      <p:sp>
        <p:nvSpPr>
          <p:cNvPr id="96258" name="Rectangle 3"/>
          <p:cNvSpPr>
            <a:spLocks noGrp="1"/>
          </p:cNvSpPr>
          <p:nvPr>
            <p:ph type="body" idx="1"/>
          </p:nvPr>
        </p:nvSpPr>
        <p:spPr>
          <a:xfrm>
            <a:off x="457200" y="2565400"/>
            <a:ext cx="8229600" cy="3560763"/>
          </a:xfrm>
        </p:spPr>
        <p:txBody>
          <a:bodyPr/>
          <a:lstStyle/>
          <a:p>
            <a:pPr>
              <a:lnSpc>
                <a:spcPct val="90000"/>
              </a:lnSpc>
              <a:buFont typeface="Arial" charset="0"/>
              <a:buNone/>
            </a:pPr>
            <a:endParaRPr lang="en-US" sz="2400" smtClean="0"/>
          </a:p>
          <a:p>
            <a:pPr>
              <a:lnSpc>
                <a:spcPct val="90000"/>
              </a:lnSpc>
            </a:pPr>
            <a:r>
              <a:rPr lang="en-GB" sz="2400" smtClean="0"/>
              <a:t>Importer requests preferential treatment (no obligation)</a:t>
            </a:r>
          </a:p>
          <a:p>
            <a:pPr lvl="1">
              <a:lnSpc>
                <a:spcPct val="90000"/>
              </a:lnSpc>
            </a:pPr>
            <a:r>
              <a:rPr lang="en-GB" sz="2400" smtClean="0"/>
              <a:t>Is the product originating according to the FTA?</a:t>
            </a:r>
          </a:p>
          <a:p>
            <a:pPr>
              <a:lnSpc>
                <a:spcPct val="90000"/>
              </a:lnSpc>
              <a:buFont typeface="Arial" charset="0"/>
              <a:buNone/>
            </a:pPr>
            <a:endParaRPr lang="en-GB" sz="2400" smtClean="0"/>
          </a:p>
          <a:p>
            <a:pPr>
              <a:lnSpc>
                <a:spcPct val="90000"/>
              </a:lnSpc>
            </a:pPr>
            <a:r>
              <a:rPr lang="en-GB" sz="2400" smtClean="0"/>
              <a:t>Necessity to attribute a country of origin (non-preferential origin)</a:t>
            </a:r>
          </a:p>
          <a:p>
            <a:pPr lvl="1">
              <a:lnSpc>
                <a:spcPct val="90000"/>
              </a:lnSpc>
            </a:pPr>
            <a:r>
              <a:rPr lang="en-GB" sz="2400" smtClean="0"/>
              <a:t>Where is the product originating?</a:t>
            </a:r>
          </a:p>
        </p:txBody>
      </p:sp>
      <p:sp>
        <p:nvSpPr>
          <p:cNvPr id="96259"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GB" sz="2400" b="1">
                <a:latin typeface="Calibri" pitchFamily="34" charset="0"/>
              </a:rPr>
              <a:t>Module 4</a:t>
            </a:r>
            <a:r>
              <a:rPr lang="en-GB" sz="2400">
                <a:latin typeface="Calibri" pitchFamily="34" charset="0"/>
              </a:rPr>
              <a:t>: WCO – preferential rules of origin</a:t>
            </a:r>
            <a:endParaRPr lang="fr-FR" sz="2400">
              <a:latin typeface="Calibri"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2"/>
          <p:cNvSpPr>
            <a:spLocks noGrp="1"/>
          </p:cNvSpPr>
          <p:nvPr>
            <p:ph type="title"/>
          </p:nvPr>
        </p:nvSpPr>
        <p:spPr>
          <a:xfrm>
            <a:off x="468313" y="1133475"/>
            <a:ext cx="8229600" cy="1143000"/>
          </a:xfrm>
        </p:spPr>
        <p:txBody>
          <a:bodyPr/>
          <a:lstStyle/>
          <a:p>
            <a:r>
              <a:rPr lang="en-US" sz="2400" smtClean="0"/>
              <a:t>Scope</a:t>
            </a:r>
          </a:p>
        </p:txBody>
      </p:sp>
      <p:sp>
        <p:nvSpPr>
          <p:cNvPr id="98306" name="Rectangle 3"/>
          <p:cNvSpPr>
            <a:spLocks noGrp="1"/>
          </p:cNvSpPr>
          <p:nvPr>
            <p:ph type="body" idx="1"/>
          </p:nvPr>
        </p:nvSpPr>
        <p:spPr>
          <a:xfrm>
            <a:off x="457200" y="2708275"/>
            <a:ext cx="8229600" cy="3417888"/>
          </a:xfrm>
        </p:spPr>
        <p:txBody>
          <a:bodyPr/>
          <a:lstStyle/>
          <a:p>
            <a:r>
              <a:rPr lang="en-GB" sz="2400" smtClean="0"/>
              <a:t>Benefit from tariff preferences beyond the MFN treatment</a:t>
            </a:r>
          </a:p>
          <a:p>
            <a:pPr>
              <a:buFont typeface="Arial" charset="0"/>
              <a:buNone/>
            </a:pPr>
            <a:endParaRPr lang="en-GB" sz="2400" smtClean="0"/>
          </a:p>
          <a:p>
            <a:r>
              <a:rPr lang="en-GB" sz="2400" smtClean="0"/>
              <a:t>Reduced or zero customs duties for internationally  traded goods fulfilling the rules of origin contained in preferential trade arrangement</a:t>
            </a:r>
          </a:p>
          <a:p>
            <a:pPr>
              <a:buFont typeface="Arial" charset="0"/>
              <a:buNone/>
            </a:pPr>
            <a:endParaRPr lang="en-GB" sz="2400" smtClean="0"/>
          </a:p>
          <a:p>
            <a:r>
              <a:rPr lang="en-GB" sz="2400" smtClean="0"/>
              <a:t>Duty reductions which are not equally granted to all other WTO members according to the MFN clause</a:t>
            </a:r>
            <a:endParaRPr lang="en-US" sz="2400" smtClean="0"/>
          </a:p>
        </p:txBody>
      </p:sp>
      <p:sp>
        <p:nvSpPr>
          <p:cNvPr id="98307"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GB" sz="2400" b="1">
                <a:latin typeface="Calibri" pitchFamily="34" charset="0"/>
              </a:rPr>
              <a:t>Module 4</a:t>
            </a:r>
            <a:r>
              <a:rPr lang="en-GB" sz="2400">
                <a:latin typeface="Calibri" pitchFamily="34" charset="0"/>
              </a:rPr>
              <a:t>: WCO – preferential rules of origin</a:t>
            </a:r>
            <a:endParaRPr lang="fr-FR" sz="2400">
              <a:latin typeface="Calibri"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1206500"/>
            <a:ext cx="8229600" cy="1143000"/>
          </a:xfrm>
        </p:spPr>
        <p:txBody>
          <a:bodyPr/>
          <a:lstStyle/>
          <a:p>
            <a:r>
              <a:rPr lang="en-US" sz="2400" smtClean="0"/>
              <a:t>Scope</a:t>
            </a:r>
          </a:p>
        </p:txBody>
      </p:sp>
      <p:sp>
        <p:nvSpPr>
          <p:cNvPr id="100354" name="Rectangle 3"/>
          <p:cNvSpPr>
            <a:spLocks noGrp="1"/>
          </p:cNvSpPr>
          <p:nvPr>
            <p:ph type="body" idx="1"/>
          </p:nvPr>
        </p:nvSpPr>
        <p:spPr>
          <a:xfrm>
            <a:off x="457200" y="2636838"/>
            <a:ext cx="8229600" cy="3489325"/>
          </a:xfrm>
        </p:spPr>
        <p:txBody>
          <a:bodyPr/>
          <a:lstStyle/>
          <a:p>
            <a:pPr>
              <a:buFont typeface="Arial" charset="0"/>
              <a:buNone/>
            </a:pPr>
            <a:endParaRPr lang="en-GB" sz="2400" b="1" smtClean="0">
              <a:solidFill>
                <a:srgbClr val="0000FF"/>
              </a:solidFill>
            </a:endParaRPr>
          </a:p>
          <a:p>
            <a:r>
              <a:rPr lang="en-GB" sz="2400" smtClean="0"/>
              <a:t>Apply to goods covered by the respective preferential agreement</a:t>
            </a:r>
          </a:p>
          <a:p>
            <a:pPr>
              <a:buFont typeface="Arial" charset="0"/>
              <a:buNone/>
            </a:pPr>
            <a:endParaRPr lang="en-GB" sz="2400" smtClean="0"/>
          </a:p>
          <a:p>
            <a:r>
              <a:rPr lang="en-GB" sz="2400" smtClean="0"/>
              <a:t>Exceptions are possible</a:t>
            </a:r>
          </a:p>
        </p:txBody>
      </p:sp>
      <p:sp>
        <p:nvSpPr>
          <p:cNvPr id="100355"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GB" sz="2400" b="1">
                <a:latin typeface="Calibri" pitchFamily="34" charset="0"/>
              </a:rPr>
              <a:t>Module 4</a:t>
            </a:r>
            <a:r>
              <a:rPr lang="en-GB" sz="2400">
                <a:latin typeface="Calibri" pitchFamily="34" charset="0"/>
              </a:rPr>
              <a:t>: WCO – preferential rules of origin</a:t>
            </a:r>
            <a:endParaRPr lang="fr-FR" sz="2400">
              <a:latin typeface="Calibri" pitchFamily="3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7" name="Rectangle 2"/>
          <p:cNvSpPr>
            <a:spLocks noGrp="1"/>
          </p:cNvSpPr>
          <p:nvPr>
            <p:ph type="title"/>
          </p:nvPr>
        </p:nvSpPr>
        <p:spPr>
          <a:xfrm>
            <a:off x="468313" y="1422400"/>
            <a:ext cx="8229600" cy="1143000"/>
          </a:xfrm>
        </p:spPr>
        <p:txBody>
          <a:bodyPr/>
          <a:lstStyle/>
          <a:p>
            <a:r>
              <a:rPr lang="en-US" sz="2400" smtClean="0"/>
              <a:t>Definition</a:t>
            </a:r>
          </a:p>
        </p:txBody>
      </p:sp>
      <p:sp>
        <p:nvSpPr>
          <p:cNvPr id="91138" name="Rectangle 3"/>
          <p:cNvSpPr>
            <a:spLocks noGrp="1"/>
          </p:cNvSpPr>
          <p:nvPr>
            <p:ph type="body" idx="1"/>
          </p:nvPr>
        </p:nvSpPr>
        <p:spPr>
          <a:xfrm>
            <a:off x="827088" y="2584450"/>
            <a:ext cx="7693025" cy="3724275"/>
          </a:xfrm>
        </p:spPr>
        <p:txBody>
          <a:bodyPr/>
          <a:lstStyle/>
          <a:p>
            <a:pPr>
              <a:lnSpc>
                <a:spcPct val="90000"/>
              </a:lnSpc>
              <a:buFont typeface="Arial" charset="0"/>
              <a:buNone/>
            </a:pPr>
            <a:r>
              <a:rPr lang="en-GB" sz="2400" u="sng" smtClean="0"/>
              <a:t>ANNEX II of the WTO Agreement on Rules of Origin</a:t>
            </a:r>
          </a:p>
          <a:p>
            <a:pPr>
              <a:lnSpc>
                <a:spcPct val="90000"/>
              </a:lnSpc>
              <a:buFont typeface="Arial" charset="0"/>
              <a:buNone/>
            </a:pPr>
            <a:endParaRPr lang="en-GB" sz="2400" smtClean="0"/>
          </a:p>
          <a:p>
            <a:pPr>
              <a:lnSpc>
                <a:spcPct val="90000"/>
              </a:lnSpc>
            </a:pPr>
            <a:r>
              <a:rPr lang="en-GB" sz="2400" smtClean="0"/>
              <a:t>Common Declaration with regard to preferential rules of origin</a:t>
            </a:r>
          </a:p>
          <a:p>
            <a:pPr>
              <a:lnSpc>
                <a:spcPct val="90000"/>
              </a:lnSpc>
              <a:buFont typeface="Arial" charset="0"/>
              <a:buNone/>
            </a:pPr>
            <a:endParaRPr lang="en-GB" sz="2400" smtClean="0"/>
          </a:p>
          <a:p>
            <a:pPr>
              <a:lnSpc>
                <a:spcPct val="90000"/>
              </a:lnSpc>
            </a:pPr>
            <a:r>
              <a:rPr lang="en-GB" sz="2400" smtClean="0"/>
              <a:t>„Those laws, regulations and administrative determinations of general application applied by any Member to determine whether goods qualify for preferential treatment under contractual or autonomous trade regimes leading to granting of tariff preferences“</a:t>
            </a:r>
          </a:p>
        </p:txBody>
      </p:sp>
      <p:sp>
        <p:nvSpPr>
          <p:cNvPr id="91139" name="Title 1"/>
          <p:cNvSpPr>
            <a:spLocks/>
          </p:cNvSpPr>
          <p:nvPr/>
        </p:nvSpPr>
        <p:spPr bwMode="auto">
          <a:xfrm>
            <a:off x="684213" y="620713"/>
            <a:ext cx="7772400" cy="577850"/>
          </a:xfrm>
          <a:prstGeom prst="rect">
            <a:avLst/>
          </a:prstGeom>
          <a:noFill/>
          <a:ln w="9525">
            <a:noFill/>
            <a:miter lim="800000"/>
            <a:headEnd/>
            <a:tailEnd/>
          </a:ln>
        </p:spPr>
        <p:txBody>
          <a:bodyPr anchor="ctr"/>
          <a:lstStyle/>
          <a:p>
            <a:pPr algn="ctr"/>
            <a:r>
              <a:rPr lang="en-GB" sz="2400" b="1">
                <a:latin typeface="Calibri" pitchFamily="34" charset="0"/>
              </a:rPr>
              <a:t>Module 4</a:t>
            </a:r>
            <a:r>
              <a:rPr lang="en-GB" sz="2400">
                <a:latin typeface="Calibri" pitchFamily="34" charset="0"/>
              </a:rPr>
              <a:t>: WCO – preferential rules of origin</a:t>
            </a:r>
            <a:endParaRPr lang="fr-FR" sz="2400">
              <a:latin typeface="Calibri" pitchFamily="3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Title 1"/>
          <p:cNvSpPr>
            <a:spLocks noGrp="1"/>
          </p:cNvSpPr>
          <p:nvPr>
            <p:ph type="ctrTitle" idx="4294967295"/>
          </p:nvPr>
        </p:nvSpPr>
        <p:spPr>
          <a:xfrm>
            <a:off x="685800" y="620713"/>
            <a:ext cx="7772400" cy="577850"/>
          </a:xfrm>
        </p:spPr>
        <p:txBody>
          <a:bodyPr/>
          <a:lstStyle/>
          <a:p>
            <a:pPr eaLnBrk="1" hangingPunct="1"/>
            <a:r>
              <a:rPr lang="en-GB" sz="2400" b="1" smtClean="0"/>
              <a:t>Module 2</a:t>
            </a:r>
            <a:r>
              <a:rPr lang="en-GB" sz="2400" smtClean="0"/>
              <a:t>: WCO – a brief introduction</a:t>
            </a:r>
            <a:endParaRPr lang="fr-FR" sz="2400" smtClean="0"/>
          </a:p>
        </p:txBody>
      </p:sp>
      <p:sp>
        <p:nvSpPr>
          <p:cNvPr id="29698" name="Subtitle 2"/>
          <p:cNvSpPr>
            <a:spLocks noGrp="1"/>
          </p:cNvSpPr>
          <p:nvPr>
            <p:ph type="subTitle" idx="4294967295"/>
          </p:nvPr>
        </p:nvSpPr>
        <p:spPr>
          <a:xfrm>
            <a:off x="0" y="1917700"/>
            <a:ext cx="8675688" cy="4175125"/>
          </a:xfrm>
        </p:spPr>
        <p:txBody>
          <a:bodyPr/>
          <a:lstStyle/>
          <a:p>
            <a:pPr lvl="1" eaLnBrk="1" hangingPunct="1">
              <a:lnSpc>
                <a:spcPct val="90000"/>
              </a:lnSpc>
              <a:buClr>
                <a:srgbClr val="FC0128"/>
              </a:buClr>
              <a:buFont typeface="Wingdings" pitchFamily="2" charset="2"/>
              <a:buNone/>
            </a:pPr>
            <a:r>
              <a:rPr lang="en-US" sz="2400" smtClean="0"/>
              <a:t>Achieving WCO objectives:</a:t>
            </a:r>
          </a:p>
          <a:p>
            <a:pPr lvl="1" eaLnBrk="1" hangingPunct="1">
              <a:lnSpc>
                <a:spcPct val="90000"/>
              </a:lnSpc>
              <a:buClr>
                <a:srgbClr val="FC0128"/>
              </a:buClr>
              <a:buFont typeface="Wingdings" pitchFamily="2" charset="2"/>
              <a:buNone/>
            </a:pPr>
            <a:endParaRPr lang="en-US" sz="2400" smtClean="0"/>
          </a:p>
          <a:p>
            <a:pPr lvl="1" eaLnBrk="1" hangingPunct="1">
              <a:lnSpc>
                <a:spcPct val="90000"/>
              </a:lnSpc>
              <a:buClr>
                <a:schemeClr val="tx1"/>
              </a:buClr>
              <a:buFont typeface="Wingdings" pitchFamily="2" charset="2"/>
              <a:buChar char="ü"/>
            </a:pPr>
            <a:r>
              <a:rPr lang="en-US" sz="2400" smtClean="0"/>
              <a:t> Promoting international instruments</a:t>
            </a:r>
          </a:p>
          <a:p>
            <a:pPr lvl="1" eaLnBrk="1" hangingPunct="1">
              <a:lnSpc>
                <a:spcPct val="90000"/>
              </a:lnSpc>
              <a:buClr>
                <a:schemeClr val="tx1"/>
              </a:buClr>
              <a:buFont typeface="Wingdings" pitchFamily="2" charset="2"/>
              <a:buChar char="ü"/>
            </a:pPr>
            <a:r>
              <a:rPr lang="en-US" sz="2400" smtClean="0"/>
              <a:t> Harmonizing Customs systems and procedures </a:t>
            </a:r>
          </a:p>
          <a:p>
            <a:pPr lvl="1" eaLnBrk="1" hangingPunct="1">
              <a:lnSpc>
                <a:spcPct val="90000"/>
              </a:lnSpc>
              <a:buClr>
                <a:schemeClr val="tx1"/>
              </a:buClr>
              <a:buFont typeface="Wingdings" pitchFamily="2" charset="2"/>
              <a:buChar char="ü"/>
            </a:pPr>
            <a:r>
              <a:rPr lang="en-US" sz="2400" smtClean="0"/>
              <a:t> Assisting Members to apply their legislation</a:t>
            </a:r>
          </a:p>
          <a:p>
            <a:pPr lvl="1" eaLnBrk="1" hangingPunct="1">
              <a:lnSpc>
                <a:spcPct val="90000"/>
              </a:lnSpc>
              <a:buClr>
                <a:schemeClr val="tx1"/>
              </a:buClr>
              <a:buFont typeface="Wingdings" pitchFamily="2" charset="2"/>
              <a:buChar char="ü"/>
            </a:pPr>
            <a:r>
              <a:rPr lang="en-US" sz="2400" smtClean="0"/>
              <a:t> Ensuring co-operation between Members and international organizations</a:t>
            </a:r>
          </a:p>
          <a:p>
            <a:pPr lvl="1" eaLnBrk="1" hangingPunct="1">
              <a:lnSpc>
                <a:spcPct val="90000"/>
              </a:lnSpc>
              <a:buClr>
                <a:schemeClr val="tx1"/>
              </a:buClr>
              <a:buFont typeface="Wingdings" pitchFamily="2" charset="2"/>
              <a:buChar char="ü"/>
            </a:pPr>
            <a:r>
              <a:rPr lang="en-US" sz="2400" smtClean="0"/>
              <a:t> Developing human resources</a:t>
            </a:r>
          </a:p>
          <a:p>
            <a:pPr lvl="1" eaLnBrk="1" hangingPunct="1">
              <a:lnSpc>
                <a:spcPct val="90000"/>
              </a:lnSpc>
              <a:buClr>
                <a:schemeClr val="tx1"/>
              </a:buClr>
              <a:buFont typeface="Wingdings" pitchFamily="2" charset="2"/>
              <a:buChar char="ü"/>
            </a:pPr>
            <a:r>
              <a:rPr lang="en-US" sz="2400" smtClean="0"/>
              <a:t> Improving working methods of administrations</a:t>
            </a:r>
            <a:endParaRPr lang="en-GB" sz="2400"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71500"/>
            <a:ext cx="8229600" cy="523874"/>
          </a:xfrm>
        </p:spPr>
        <p:txBody>
          <a:bodyPr/>
          <a:lstStyle/>
          <a:p>
            <a:pPr algn="ctr"/>
            <a:r>
              <a:rPr lang="sv-SE" sz="2400" dirty="0" err="1" smtClean="0"/>
              <a:t>What</a:t>
            </a:r>
            <a:r>
              <a:rPr lang="sv-SE" sz="2400" dirty="0" smtClean="0"/>
              <a:t> is new and </a:t>
            </a:r>
            <a:r>
              <a:rPr lang="sv-SE" sz="2400" dirty="0" err="1" smtClean="0"/>
              <a:t>what</a:t>
            </a:r>
            <a:r>
              <a:rPr lang="sv-SE" sz="2400" dirty="0" smtClean="0"/>
              <a:t> is </a:t>
            </a:r>
            <a:r>
              <a:rPr lang="sv-SE" sz="2400" dirty="0" err="1" smtClean="0"/>
              <a:t>next</a:t>
            </a:r>
            <a:r>
              <a:rPr lang="sv-SE" sz="2400" dirty="0" smtClean="0"/>
              <a:t>?</a:t>
            </a:r>
            <a:endParaRPr lang="sv-SE" sz="2400" dirty="0"/>
          </a:p>
        </p:txBody>
      </p:sp>
      <p:sp>
        <p:nvSpPr>
          <p:cNvPr id="3" name="Platshållare för innehåll 2"/>
          <p:cNvSpPr>
            <a:spLocks noGrp="1"/>
          </p:cNvSpPr>
          <p:nvPr>
            <p:ph idx="1"/>
          </p:nvPr>
        </p:nvSpPr>
        <p:spPr/>
        <p:txBody>
          <a:bodyPr/>
          <a:lstStyle/>
          <a:p>
            <a:endParaRPr lang="sv-SE" dirty="0" smtClean="0"/>
          </a:p>
          <a:p>
            <a:endParaRPr lang="sv-SE" dirty="0"/>
          </a:p>
          <a:p>
            <a:endParaRPr lang="sv-SE" dirty="0" smtClean="0"/>
          </a:p>
          <a:p>
            <a:r>
              <a:rPr lang="sv-SE" sz="2400" dirty="0" smtClean="0"/>
              <a:t>REX</a:t>
            </a:r>
          </a:p>
          <a:p>
            <a:endParaRPr lang="sv-SE" sz="2400" dirty="0"/>
          </a:p>
          <a:p>
            <a:r>
              <a:rPr lang="sv-SE" sz="2400" dirty="0" smtClean="0"/>
              <a:t>CETA and ASEAN FTAs</a:t>
            </a:r>
          </a:p>
          <a:p>
            <a:endParaRPr lang="sv-SE" sz="2400" dirty="0"/>
          </a:p>
          <a:p>
            <a:r>
              <a:rPr lang="sv-SE" sz="2400" dirty="0" smtClean="0"/>
              <a:t>EU-US FTA</a:t>
            </a:r>
            <a:endParaRPr lang="sv-SE" sz="2400" dirty="0"/>
          </a:p>
        </p:txBody>
      </p:sp>
      <p:pic>
        <p:nvPicPr>
          <p:cNvPr id="1026" name="Picture 2" descr="C:\Users\chwi\AppData\Local\Microsoft\Windows\Temporary Internet Files\Content.IE5\L6MUTSBG\MC90044203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03888" y="2743200"/>
            <a:ext cx="1603375"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355781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09600"/>
            <a:ext cx="8229600" cy="466725"/>
          </a:xfrm>
        </p:spPr>
        <p:txBody>
          <a:bodyPr>
            <a:normAutofit fontScale="90000"/>
          </a:bodyPr>
          <a:lstStyle/>
          <a:p>
            <a:pPr algn="ctr"/>
            <a:r>
              <a:rPr lang="sv-SE" dirty="0" smtClean="0"/>
              <a:t>CETA and ASEAN FTAs</a:t>
            </a:r>
            <a:endParaRPr lang="sv-SE" dirty="0"/>
          </a:p>
        </p:txBody>
      </p:sp>
      <p:sp>
        <p:nvSpPr>
          <p:cNvPr id="3" name="Platshållare för innehåll 2"/>
          <p:cNvSpPr>
            <a:spLocks noGrp="1"/>
          </p:cNvSpPr>
          <p:nvPr>
            <p:ph idx="1"/>
          </p:nvPr>
        </p:nvSpPr>
        <p:spPr/>
        <p:txBody>
          <a:bodyPr>
            <a:normAutofit fontScale="92500"/>
          </a:bodyPr>
          <a:lstStyle/>
          <a:p>
            <a:endParaRPr lang="sv-SE" sz="2000" u="sng" dirty="0" smtClean="0"/>
          </a:p>
          <a:p>
            <a:r>
              <a:rPr lang="sv-SE" sz="2000" u="sng" dirty="0" smtClean="0"/>
              <a:t>EU-Canada FTA (CETA)</a:t>
            </a:r>
          </a:p>
          <a:p>
            <a:pPr lvl="1">
              <a:buFont typeface="Arial" pitchFamily="34" charset="0"/>
              <a:buChar char="−"/>
            </a:pPr>
            <a:r>
              <a:rPr lang="sv-SE" dirty="0" smtClean="0"/>
              <a:t>Clash </a:t>
            </a:r>
            <a:r>
              <a:rPr lang="sv-SE" dirty="0" err="1" smtClean="0"/>
              <a:t>of</a:t>
            </a:r>
            <a:r>
              <a:rPr lang="sv-SE" dirty="0" smtClean="0"/>
              <a:t> </a:t>
            </a:r>
            <a:r>
              <a:rPr lang="sv-SE" dirty="0" err="1" smtClean="0"/>
              <a:t>two</a:t>
            </a:r>
            <a:r>
              <a:rPr lang="sv-SE" dirty="0" smtClean="0"/>
              <a:t> </a:t>
            </a:r>
            <a:r>
              <a:rPr lang="sv-SE" dirty="0" err="1" smtClean="0"/>
              <a:t>RoO</a:t>
            </a:r>
            <a:r>
              <a:rPr lang="sv-SE" dirty="0" smtClean="0"/>
              <a:t> </a:t>
            </a:r>
            <a:r>
              <a:rPr lang="sv-SE" dirty="0" err="1" smtClean="0"/>
              <a:t>regimes</a:t>
            </a:r>
            <a:r>
              <a:rPr lang="sv-SE" dirty="0" smtClean="0"/>
              <a:t>, the EU and NAFTA</a:t>
            </a:r>
          </a:p>
          <a:p>
            <a:pPr lvl="1">
              <a:buFont typeface="Arial" pitchFamily="34" charset="0"/>
              <a:buChar char="−"/>
            </a:pPr>
            <a:r>
              <a:rPr lang="sv-SE" dirty="0" err="1" smtClean="0"/>
              <a:t>Tough</a:t>
            </a:r>
            <a:r>
              <a:rPr lang="sv-SE" dirty="0" smtClean="0"/>
              <a:t> </a:t>
            </a:r>
            <a:r>
              <a:rPr lang="sv-SE" dirty="0" err="1" smtClean="0"/>
              <a:t>negotiations</a:t>
            </a:r>
            <a:r>
              <a:rPr lang="sv-SE" dirty="0" smtClean="0"/>
              <a:t> </a:t>
            </a:r>
            <a:r>
              <a:rPr lang="sv-SE" dirty="0" err="1" smtClean="0"/>
              <a:t>that</a:t>
            </a:r>
            <a:r>
              <a:rPr lang="sv-SE" dirty="0" smtClean="0"/>
              <a:t> </a:t>
            </a:r>
            <a:r>
              <a:rPr lang="sv-SE" dirty="0" err="1" smtClean="0"/>
              <a:t>are</a:t>
            </a:r>
            <a:r>
              <a:rPr lang="sv-SE" dirty="0" smtClean="0"/>
              <a:t> </a:t>
            </a:r>
            <a:r>
              <a:rPr lang="sv-SE" dirty="0" err="1" smtClean="0"/>
              <a:t>expected</a:t>
            </a:r>
            <a:r>
              <a:rPr lang="sv-SE" dirty="0" smtClean="0"/>
              <a:t> </a:t>
            </a:r>
            <a:r>
              <a:rPr lang="sv-SE" dirty="0" err="1" smtClean="0"/>
              <a:t>to</a:t>
            </a:r>
            <a:r>
              <a:rPr lang="sv-SE" dirty="0" smtClean="0"/>
              <a:t> be finalised </a:t>
            </a:r>
            <a:r>
              <a:rPr lang="sv-SE" dirty="0" err="1" smtClean="0"/>
              <a:t>soon</a:t>
            </a:r>
            <a:r>
              <a:rPr lang="sv-SE" dirty="0" smtClean="0"/>
              <a:t>, </a:t>
            </a:r>
            <a:r>
              <a:rPr lang="sv-SE" dirty="0" err="1" smtClean="0"/>
              <a:t>interesting</a:t>
            </a:r>
            <a:r>
              <a:rPr lang="sv-SE" dirty="0" smtClean="0"/>
              <a:t> </a:t>
            </a:r>
            <a:r>
              <a:rPr lang="sv-SE" dirty="0" err="1" smtClean="0"/>
              <a:t>to</a:t>
            </a:r>
            <a:r>
              <a:rPr lang="sv-SE" dirty="0" smtClean="0"/>
              <a:t> </a:t>
            </a:r>
            <a:r>
              <a:rPr lang="sv-SE" dirty="0" err="1" smtClean="0"/>
              <a:t>see</a:t>
            </a:r>
            <a:r>
              <a:rPr lang="sv-SE" dirty="0" smtClean="0"/>
              <a:t> the </a:t>
            </a:r>
            <a:r>
              <a:rPr lang="sv-SE" dirty="0" err="1" smtClean="0"/>
              <a:t>effects</a:t>
            </a:r>
            <a:r>
              <a:rPr lang="sv-SE" dirty="0" smtClean="0"/>
              <a:t> in the long </a:t>
            </a:r>
            <a:r>
              <a:rPr lang="sv-SE" dirty="0" err="1" smtClean="0"/>
              <a:t>run</a:t>
            </a:r>
            <a:endParaRPr lang="sv-SE" dirty="0" smtClean="0"/>
          </a:p>
          <a:p>
            <a:pPr lvl="1">
              <a:buFont typeface="Arial" pitchFamily="34" charset="0"/>
              <a:buChar char="−"/>
            </a:pPr>
            <a:endParaRPr lang="sv-SE" dirty="0" smtClean="0"/>
          </a:p>
          <a:p>
            <a:pPr marL="358775" lvl="1" indent="0">
              <a:buNone/>
            </a:pPr>
            <a:endParaRPr lang="sv-SE" dirty="0"/>
          </a:p>
          <a:p>
            <a:pPr marL="180975" lvl="1" indent="-180975">
              <a:buFont typeface="Arial" pitchFamily="34" charset="0"/>
              <a:buChar char="•"/>
            </a:pPr>
            <a:r>
              <a:rPr lang="sv-SE" sz="2000" u="sng" dirty="0" smtClean="0"/>
              <a:t>The ASEAN FTAs</a:t>
            </a:r>
          </a:p>
          <a:p>
            <a:pPr marL="644525" lvl="2" indent="-285750">
              <a:buFont typeface="Arial" pitchFamily="34" charset="0"/>
              <a:buChar char="−"/>
            </a:pPr>
            <a:r>
              <a:rPr lang="sv-SE" dirty="0" smtClean="0"/>
              <a:t>EU </a:t>
            </a:r>
            <a:r>
              <a:rPr lang="sv-SE" dirty="0" err="1" smtClean="0"/>
              <a:t>currently</a:t>
            </a:r>
            <a:r>
              <a:rPr lang="sv-SE" dirty="0" smtClean="0"/>
              <a:t> </a:t>
            </a:r>
            <a:r>
              <a:rPr lang="sv-SE" dirty="0" err="1" smtClean="0"/>
              <a:t>negotiating</a:t>
            </a:r>
            <a:r>
              <a:rPr lang="sv-SE" dirty="0" smtClean="0"/>
              <a:t> bilaterally </a:t>
            </a:r>
            <a:r>
              <a:rPr lang="sv-SE" dirty="0" err="1" smtClean="0"/>
              <a:t>with</a:t>
            </a:r>
            <a:r>
              <a:rPr lang="sv-SE" dirty="0" smtClean="0"/>
              <a:t> ASEAN-</a:t>
            </a:r>
            <a:r>
              <a:rPr lang="sv-SE" dirty="0" err="1" smtClean="0"/>
              <a:t>members</a:t>
            </a:r>
            <a:r>
              <a:rPr lang="sv-SE" dirty="0" smtClean="0"/>
              <a:t> </a:t>
            </a:r>
            <a:r>
              <a:rPr lang="sv-SE" dirty="0" err="1" smtClean="0"/>
              <a:t>with</a:t>
            </a:r>
            <a:r>
              <a:rPr lang="sv-SE" dirty="0" smtClean="0"/>
              <a:t> the </a:t>
            </a:r>
            <a:r>
              <a:rPr lang="sv-SE" dirty="0" err="1" smtClean="0"/>
              <a:t>goal</a:t>
            </a:r>
            <a:r>
              <a:rPr lang="sv-SE" dirty="0" smtClean="0"/>
              <a:t> </a:t>
            </a:r>
            <a:r>
              <a:rPr lang="sv-SE" dirty="0" err="1" smtClean="0"/>
              <a:t>of</a:t>
            </a:r>
            <a:r>
              <a:rPr lang="sv-SE" dirty="0" smtClean="0"/>
              <a:t> </a:t>
            </a:r>
            <a:r>
              <a:rPr lang="sv-SE" dirty="0" err="1" smtClean="0"/>
              <a:t>establishing</a:t>
            </a:r>
            <a:r>
              <a:rPr lang="sv-SE" dirty="0" smtClean="0"/>
              <a:t> an ASEAN-</a:t>
            </a:r>
            <a:r>
              <a:rPr lang="sv-SE" dirty="0" err="1" smtClean="0"/>
              <a:t>wide</a:t>
            </a:r>
            <a:r>
              <a:rPr lang="sv-SE" dirty="0" smtClean="0"/>
              <a:t> trading </a:t>
            </a:r>
            <a:r>
              <a:rPr lang="sv-SE" dirty="0" err="1" smtClean="0"/>
              <a:t>agreement</a:t>
            </a:r>
            <a:endParaRPr lang="sv-SE" dirty="0" smtClean="0"/>
          </a:p>
          <a:p>
            <a:pPr marL="644525" lvl="2" indent="-285750">
              <a:buFont typeface="Arial" pitchFamily="34" charset="0"/>
              <a:buChar char="−"/>
            </a:pPr>
            <a:r>
              <a:rPr lang="sv-SE" dirty="0" smtClean="0"/>
              <a:t>A </a:t>
            </a:r>
            <a:r>
              <a:rPr lang="sv-SE" dirty="0" err="1" smtClean="0"/>
              <a:t>way</a:t>
            </a:r>
            <a:r>
              <a:rPr lang="sv-SE" dirty="0" smtClean="0"/>
              <a:t> </a:t>
            </a:r>
            <a:r>
              <a:rPr lang="sv-SE" dirty="0" err="1" smtClean="0"/>
              <a:t>to</a:t>
            </a:r>
            <a:r>
              <a:rPr lang="sv-SE" dirty="0" smtClean="0"/>
              <a:t> </a:t>
            </a:r>
            <a:r>
              <a:rPr lang="sv-SE" dirty="0" err="1" smtClean="0"/>
              <a:t>counter</a:t>
            </a:r>
            <a:r>
              <a:rPr lang="sv-SE" dirty="0" smtClean="0"/>
              <a:t> the Trans-Pacific Partnership</a:t>
            </a:r>
          </a:p>
          <a:p>
            <a:pPr marL="180975" lvl="1" indent="-180975">
              <a:buFont typeface="Arial" pitchFamily="34" charset="0"/>
              <a:buChar char="•"/>
            </a:pPr>
            <a:endParaRPr lang="sv-SE" u="sng" dirty="0"/>
          </a:p>
        </p:txBody>
      </p:sp>
    </p:spTree>
    <p:extLst>
      <p:ext uri="{BB962C8B-B14F-4D97-AF65-F5344CB8AC3E}">
        <p14:creationId xmlns:p14="http://schemas.microsoft.com/office/powerpoint/2010/main" xmlns="" val="187224884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90550"/>
            <a:ext cx="8229600" cy="571500"/>
          </a:xfrm>
        </p:spPr>
        <p:txBody>
          <a:bodyPr>
            <a:normAutofit fontScale="90000"/>
          </a:bodyPr>
          <a:lstStyle/>
          <a:p>
            <a:pPr algn="ctr"/>
            <a:r>
              <a:rPr lang="sv-SE" dirty="0" smtClean="0"/>
              <a:t>EU-US FTA</a:t>
            </a:r>
            <a:endParaRPr lang="sv-SE" dirty="0"/>
          </a:p>
        </p:txBody>
      </p:sp>
      <p:sp>
        <p:nvSpPr>
          <p:cNvPr id="3" name="Platshållare för innehåll 2"/>
          <p:cNvSpPr>
            <a:spLocks noGrp="1"/>
          </p:cNvSpPr>
          <p:nvPr>
            <p:ph idx="1"/>
          </p:nvPr>
        </p:nvSpPr>
        <p:spPr/>
        <p:txBody>
          <a:bodyPr/>
          <a:lstStyle/>
          <a:p>
            <a:endParaRPr lang="sv-SE" dirty="0" smtClean="0"/>
          </a:p>
          <a:p>
            <a:endParaRPr lang="sv-SE" dirty="0"/>
          </a:p>
          <a:p>
            <a:r>
              <a:rPr lang="en-US" sz="1800" dirty="0" smtClean="0"/>
              <a:t>The major trade related ”happening” in the EU at the moment, National Board of Trade working extensively on the issue already</a:t>
            </a:r>
          </a:p>
          <a:p>
            <a:endParaRPr lang="en-US" sz="1800" dirty="0" smtClean="0"/>
          </a:p>
          <a:p>
            <a:r>
              <a:rPr lang="en-US" sz="1800" dirty="0" smtClean="0"/>
              <a:t>Transatlantic trade worth an estimated 500 billion euros every year, one third of world total trade</a:t>
            </a:r>
          </a:p>
          <a:p>
            <a:endParaRPr lang="en-US" sz="1800" dirty="0" smtClean="0"/>
          </a:p>
          <a:p>
            <a:r>
              <a:rPr lang="en-US" sz="1800" dirty="0" smtClean="0"/>
              <a:t>Talks to begin before the end of the year </a:t>
            </a:r>
          </a:p>
          <a:p>
            <a:endParaRPr lang="en-US" sz="1800" dirty="0" smtClean="0"/>
          </a:p>
          <a:p>
            <a:r>
              <a:rPr lang="en-US" sz="1800" dirty="0" smtClean="0"/>
              <a:t>EU and USA two integrated economies, tariffs average 3 % so Non-Tariff Barriers (NTB) expected to be key in the negotiations</a:t>
            </a:r>
            <a:endParaRPr lang="en-US" sz="1800" dirty="0"/>
          </a:p>
        </p:txBody>
      </p:sp>
      <p:pic>
        <p:nvPicPr>
          <p:cNvPr id="3074" name="Picture 2" descr="C:\Users\chwi\AppData\Local\Microsoft\Windows\Temporary Internet Files\Content.IE5\KGR7O6ML\MP90039940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9764" y="468313"/>
            <a:ext cx="1284150" cy="1027111"/>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chwi\AppData\Local\Microsoft\Windows\Temporary Internet Files\Content.IE5\L6MUTSBG\MP90040099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6164" y="5064126"/>
            <a:ext cx="1244284" cy="15557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39876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42875" y="400049"/>
            <a:ext cx="8229600" cy="657225"/>
          </a:xfrm>
        </p:spPr>
        <p:txBody>
          <a:bodyPr/>
          <a:lstStyle/>
          <a:p>
            <a:pPr algn="ctr"/>
            <a:r>
              <a:rPr lang="sv-SE" sz="3200" dirty="0" err="1" smtClean="0">
                <a:latin typeface="Arial" pitchFamily="34" charset="0"/>
                <a:ea typeface="ＭＳ Ｐゴシック" pitchFamily="34" charset="-128"/>
              </a:rPr>
              <a:t>Outline</a:t>
            </a:r>
            <a:r>
              <a:rPr lang="sv-SE" sz="3200" dirty="0" smtClean="0">
                <a:latin typeface="Arial" pitchFamily="34" charset="0"/>
                <a:ea typeface="ＭＳ Ｐゴシック" pitchFamily="34" charset="-128"/>
              </a:rPr>
              <a:t> </a:t>
            </a:r>
            <a:r>
              <a:rPr lang="sv-SE" sz="3200" dirty="0" err="1" smtClean="0">
                <a:latin typeface="Arial" pitchFamily="34" charset="0"/>
                <a:ea typeface="ＭＳ Ｐゴシック" pitchFamily="34" charset="-128"/>
              </a:rPr>
              <a:t>of</a:t>
            </a:r>
            <a:r>
              <a:rPr lang="sv-SE" sz="3200" dirty="0" smtClean="0">
                <a:latin typeface="Arial" pitchFamily="34" charset="0"/>
                <a:ea typeface="ＭＳ Ｐゴシック" pitchFamily="34" charset="-128"/>
              </a:rPr>
              <a:t> the presentation</a:t>
            </a:r>
          </a:p>
        </p:txBody>
      </p:sp>
      <p:sp>
        <p:nvSpPr>
          <p:cNvPr id="2" name="Rectangle 1028"/>
          <p:cNvSpPr>
            <a:spLocks noGrp="1" noChangeArrowheads="1"/>
          </p:cNvSpPr>
          <p:nvPr>
            <p:ph type="body" idx="1"/>
          </p:nvPr>
        </p:nvSpPr>
        <p:spPr>
          <a:xfrm>
            <a:off x="238125" y="866774"/>
            <a:ext cx="7867650" cy="5838825"/>
          </a:xfrm>
        </p:spPr>
        <p:txBody>
          <a:bodyPr>
            <a:normAutofit fontScale="92500" lnSpcReduction="10000"/>
          </a:bodyPr>
          <a:lstStyle/>
          <a:p>
            <a:pPr marL="533400" indent="-533400" defTabSz="914400">
              <a:buFont typeface="Arial" charset="0"/>
              <a:buAutoNum type="arabicPeriod"/>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a:defRPr/>
            </a:pPr>
            <a:r>
              <a:rPr lang="sv-SE" sz="2400" b="1" dirty="0" err="1" smtClean="0">
                <a:solidFill>
                  <a:schemeClr val="tx2"/>
                </a:solidFill>
                <a:ea typeface="ＭＳ Ｐゴシック" pitchFamily="34" charset="-128"/>
              </a:rPr>
              <a:t>What</a:t>
            </a:r>
            <a:r>
              <a:rPr lang="sv-SE" sz="2400" b="1" dirty="0" smtClean="0">
                <a:solidFill>
                  <a:schemeClr val="tx2"/>
                </a:solidFill>
                <a:ea typeface="ＭＳ Ｐゴシック" pitchFamily="34" charset="-128"/>
              </a:rPr>
              <a:t> are </a:t>
            </a:r>
            <a:r>
              <a:rPr lang="sv-SE" sz="2400" b="1" dirty="0" err="1" smtClean="0">
                <a:solidFill>
                  <a:schemeClr val="tx2"/>
                </a:solidFill>
                <a:ea typeface="ＭＳ Ｐゴシック" pitchFamily="34" charset="-128"/>
              </a:rPr>
              <a:t>Rules</a:t>
            </a:r>
            <a:r>
              <a:rPr lang="sv-SE" sz="2400" b="1" dirty="0" smtClean="0">
                <a:solidFill>
                  <a:schemeClr val="tx2"/>
                </a:solidFill>
                <a:ea typeface="ＭＳ Ｐゴシック" pitchFamily="34" charset="-128"/>
              </a:rPr>
              <a:t> of </a:t>
            </a:r>
            <a:r>
              <a:rPr lang="sv-SE" sz="2400" b="1" dirty="0" err="1" smtClean="0">
                <a:solidFill>
                  <a:schemeClr val="tx2"/>
                </a:solidFill>
                <a:ea typeface="ＭＳ Ｐゴシック" pitchFamily="34" charset="-128"/>
              </a:rPr>
              <a:t>Origin</a:t>
            </a:r>
            <a:r>
              <a:rPr lang="sv-SE" sz="2400" b="1" dirty="0" smtClean="0">
                <a:solidFill>
                  <a:schemeClr val="tx2"/>
                </a:solidFill>
                <a:ea typeface="ＭＳ Ｐゴシック" pitchFamily="34" charset="-128"/>
              </a:rPr>
              <a:t>?</a:t>
            </a:r>
          </a:p>
          <a:p>
            <a:pPr marL="533400" indent="-533400" defTabSz="914400">
              <a:buFont typeface="Arial" charset="0"/>
              <a:buNone/>
              <a:defRPr/>
            </a:pPr>
            <a:r>
              <a:rPr lang="sv-SE" sz="2400" dirty="0" smtClean="0">
                <a:solidFill>
                  <a:schemeClr val="tx2"/>
                </a:solidFill>
                <a:ea typeface="ＭＳ Ｐゴシック" pitchFamily="34" charset="-128"/>
              </a:rPr>
              <a:t>	</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Non-preferential</a:t>
            </a:r>
            <a:r>
              <a:rPr lang="sv-SE" sz="2200" dirty="0" smtClean="0">
                <a:solidFill>
                  <a:schemeClr val="tx2"/>
                </a:solidFill>
                <a:ea typeface="ＭＳ Ｐゴシック" pitchFamily="34" charset="-128"/>
              </a:rPr>
              <a:t> and </a:t>
            </a:r>
            <a:r>
              <a:rPr lang="sv-SE" sz="2200" dirty="0" err="1" smtClean="0">
                <a:solidFill>
                  <a:schemeClr val="tx2"/>
                </a:solidFill>
                <a:ea typeface="ＭＳ Ｐゴシック" pitchFamily="34" charset="-128"/>
              </a:rPr>
              <a:t>preferential</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rules</a:t>
            </a:r>
            <a:r>
              <a:rPr lang="sv-SE" sz="2200" dirty="0" smtClean="0">
                <a:solidFill>
                  <a:schemeClr val="tx2"/>
                </a:solidFill>
                <a:ea typeface="ＭＳ Ｐゴシック" pitchFamily="34" charset="-128"/>
              </a:rPr>
              <a:t> of </a:t>
            </a:r>
            <a:r>
              <a:rPr lang="sv-SE" sz="2200" dirty="0" err="1" smtClean="0">
                <a:solidFill>
                  <a:schemeClr val="tx2"/>
                </a:solidFill>
                <a:ea typeface="ＭＳ Ｐゴシック" pitchFamily="34" charset="-128"/>
              </a:rPr>
              <a:t>origin</a:t>
            </a:r>
            <a:endParaRPr lang="sv-SE" sz="2200" dirty="0" smtClean="0">
              <a:solidFill>
                <a:schemeClr val="tx2"/>
              </a:solidFill>
              <a:ea typeface="ＭＳ Ｐゴシック" pitchFamily="34" charset="-128"/>
            </a:endParaRPr>
          </a:p>
          <a:p>
            <a:pPr marL="533400" indent="-533400" defTabSz="914400">
              <a:buFont typeface="Arial" charset="0"/>
              <a:buNone/>
              <a:defRPr/>
            </a:pPr>
            <a:r>
              <a:rPr lang="sv-SE" sz="2200" dirty="0" smtClean="0">
                <a:solidFill>
                  <a:schemeClr val="tx2"/>
                </a:solidFill>
                <a:ea typeface="ＭＳ Ｐゴシック" pitchFamily="34" charset="-128"/>
              </a:rPr>
              <a:t>	-	</a:t>
            </a:r>
            <a:r>
              <a:rPr lang="sv-SE" sz="2200" dirty="0" err="1" smtClean="0">
                <a:solidFill>
                  <a:schemeClr val="tx2"/>
                </a:solidFill>
                <a:ea typeface="ＭＳ Ｐゴシック" pitchFamily="34" charset="-128"/>
              </a:rPr>
              <a:t>Preferential</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rules</a:t>
            </a:r>
            <a:r>
              <a:rPr lang="sv-SE" sz="2200" dirty="0" smtClean="0">
                <a:solidFill>
                  <a:schemeClr val="tx2"/>
                </a:solidFill>
                <a:ea typeface="ＭＳ Ｐゴシック" pitchFamily="34" charset="-128"/>
              </a:rPr>
              <a:t> of </a:t>
            </a:r>
            <a:r>
              <a:rPr lang="sv-SE" sz="2200" dirty="0" err="1" smtClean="0">
                <a:solidFill>
                  <a:schemeClr val="tx2"/>
                </a:solidFill>
                <a:ea typeface="ＭＳ Ｐゴシック" pitchFamily="34" charset="-128"/>
              </a:rPr>
              <a:t>origin</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purpose</a:t>
            </a:r>
            <a:r>
              <a:rPr lang="sv-SE" sz="2200" dirty="0" smtClean="0">
                <a:solidFill>
                  <a:schemeClr val="tx2"/>
                </a:solidFill>
                <a:ea typeface="ＭＳ Ｐゴシック" pitchFamily="34" charset="-128"/>
              </a:rPr>
              <a:t> and problems </a:t>
            </a:r>
          </a:p>
          <a:p>
            <a:pPr marL="533400" indent="-533400" defTabSz="914400">
              <a:buFont typeface="Arial" charset="0"/>
              <a:buNone/>
              <a:defRPr/>
            </a:pPr>
            <a:endParaRPr lang="sv-SE" sz="2400" dirty="0" smtClean="0">
              <a:solidFill>
                <a:schemeClr val="tx2"/>
              </a:solidFill>
              <a:ea typeface="ＭＳ Ｐゴシック" pitchFamily="34" charset="-128"/>
            </a:endParaRPr>
          </a:p>
          <a:p>
            <a:pPr marL="533400" indent="-533400" defTabSz="914400">
              <a:buFont typeface="+mj-lt"/>
              <a:buAutoNum type="arabicPeriod" startAt="2"/>
              <a:defRPr/>
            </a:pPr>
            <a:r>
              <a:rPr lang="sv-SE" sz="2400" b="1" dirty="0" smtClean="0">
                <a:solidFill>
                  <a:schemeClr val="tx2"/>
                </a:solidFill>
                <a:ea typeface="ＭＳ Ｐゴシック" pitchFamily="34" charset="-128"/>
              </a:rPr>
              <a:t>Basic </a:t>
            </a:r>
            <a:r>
              <a:rPr lang="sv-SE" sz="2400" b="1" dirty="0" err="1" smtClean="0">
                <a:solidFill>
                  <a:schemeClr val="tx2"/>
                </a:solidFill>
                <a:ea typeface="ＭＳ Ｐゴシック" pitchFamily="34" charset="-128"/>
              </a:rPr>
              <a:t>Principles</a:t>
            </a:r>
            <a:r>
              <a:rPr lang="sv-SE" sz="2400" b="1" dirty="0" smtClean="0">
                <a:solidFill>
                  <a:schemeClr val="tx2"/>
                </a:solidFill>
                <a:ea typeface="ＭＳ Ｐゴシック" pitchFamily="34" charset="-128"/>
              </a:rPr>
              <a:t> – </a:t>
            </a:r>
            <a:r>
              <a:rPr lang="sv-SE" sz="2400" b="1" dirty="0" err="1" smtClean="0">
                <a:solidFill>
                  <a:schemeClr val="tx2"/>
                </a:solidFill>
                <a:ea typeface="ＭＳ Ｐゴシック" pitchFamily="34" charset="-128"/>
              </a:rPr>
              <a:t>How</a:t>
            </a:r>
            <a:r>
              <a:rPr lang="sv-SE" sz="2400" b="1" dirty="0" smtClean="0">
                <a:solidFill>
                  <a:schemeClr val="tx2"/>
                </a:solidFill>
                <a:ea typeface="ＭＳ Ｐゴシック" pitchFamily="34" charset="-128"/>
              </a:rPr>
              <a:t> </a:t>
            </a:r>
            <a:r>
              <a:rPr lang="sv-SE" sz="2400" b="1" dirty="0" err="1" smtClean="0">
                <a:solidFill>
                  <a:schemeClr val="tx2"/>
                </a:solidFill>
                <a:ea typeface="ＭＳ Ｐゴシック" pitchFamily="34" charset="-128"/>
              </a:rPr>
              <a:t>do</a:t>
            </a:r>
            <a:r>
              <a:rPr lang="sv-SE" sz="2400" b="1" dirty="0" smtClean="0">
                <a:solidFill>
                  <a:schemeClr val="tx2"/>
                </a:solidFill>
                <a:ea typeface="ＭＳ Ｐゴシック" pitchFamily="34" charset="-128"/>
              </a:rPr>
              <a:t> </a:t>
            </a:r>
            <a:r>
              <a:rPr lang="sv-SE" sz="2400" b="1" dirty="0" err="1" smtClean="0">
                <a:solidFill>
                  <a:schemeClr val="tx2"/>
                </a:solidFill>
                <a:ea typeface="ＭＳ Ｐゴシック" pitchFamily="34" charset="-128"/>
              </a:rPr>
              <a:t>we</a:t>
            </a:r>
            <a:r>
              <a:rPr lang="sv-SE" sz="2400" b="1" dirty="0" smtClean="0">
                <a:solidFill>
                  <a:schemeClr val="tx2"/>
                </a:solidFill>
                <a:ea typeface="ＭＳ Ｐゴシック" pitchFamily="34" charset="-128"/>
              </a:rPr>
              <a:t> </a:t>
            </a:r>
            <a:r>
              <a:rPr lang="sv-SE" sz="2400" b="1" dirty="0" err="1" smtClean="0">
                <a:solidFill>
                  <a:schemeClr val="tx2"/>
                </a:solidFill>
                <a:ea typeface="ＭＳ Ｐゴシック" pitchFamily="34" charset="-128"/>
              </a:rPr>
              <a:t>Determine</a:t>
            </a:r>
            <a:r>
              <a:rPr lang="sv-SE" sz="2400" b="1" dirty="0" smtClean="0">
                <a:solidFill>
                  <a:schemeClr val="tx2"/>
                </a:solidFill>
                <a:ea typeface="ＭＳ Ｐゴシック" pitchFamily="34" charset="-128"/>
              </a:rPr>
              <a:t> </a:t>
            </a:r>
            <a:r>
              <a:rPr lang="sv-SE" sz="2400" b="1" dirty="0" err="1" smtClean="0">
                <a:solidFill>
                  <a:schemeClr val="tx2"/>
                </a:solidFill>
                <a:ea typeface="ＭＳ Ｐゴシック" pitchFamily="34" charset="-128"/>
              </a:rPr>
              <a:t>Origin</a:t>
            </a:r>
            <a:r>
              <a:rPr lang="sv-SE" sz="2400" b="1" dirty="0" smtClean="0">
                <a:solidFill>
                  <a:schemeClr val="tx2"/>
                </a:solidFill>
                <a:ea typeface="ＭＳ Ｐゴシック" pitchFamily="34" charset="-128"/>
              </a:rPr>
              <a:t>?</a:t>
            </a:r>
          </a:p>
          <a:p>
            <a:pPr marL="533400" indent="-533400" defTabSz="914400">
              <a:buFont typeface="Arial" charset="0"/>
              <a:buNone/>
              <a:defRPr/>
            </a:pPr>
            <a:r>
              <a:rPr lang="sv-SE" sz="2200" b="1" dirty="0" smtClean="0">
                <a:solidFill>
                  <a:schemeClr val="tx2"/>
                </a:solidFill>
                <a:ea typeface="ＭＳ Ｐゴシック" pitchFamily="34" charset="-128"/>
              </a:rPr>
              <a:t>	</a:t>
            </a:r>
            <a:r>
              <a:rPr lang="sv-SE" sz="2200" dirty="0" smtClean="0">
                <a:solidFill>
                  <a:schemeClr val="tx2"/>
                </a:solidFill>
                <a:ea typeface="ＭＳ Ｐゴシック" pitchFamily="34" charset="-128"/>
              </a:rPr>
              <a:t>- </a:t>
            </a:r>
            <a:r>
              <a:rPr lang="sv-SE" sz="2200" b="1"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Wholly</a:t>
            </a:r>
            <a:r>
              <a:rPr lang="sv-SE" sz="2200" dirty="0" smtClean="0">
                <a:solidFill>
                  <a:schemeClr val="tx2"/>
                </a:solidFill>
                <a:ea typeface="ＭＳ Ｐゴシック" pitchFamily="34" charset="-128"/>
              </a:rPr>
              <a:t> </a:t>
            </a:r>
            <a:r>
              <a:rPr lang="sv-SE" sz="2200" dirty="0" err="1" smtClean="0">
                <a:solidFill>
                  <a:schemeClr val="tx2"/>
                </a:solidFill>
                <a:ea typeface="ＭＳ Ｐゴシック" pitchFamily="34" charset="-128"/>
              </a:rPr>
              <a:t>obtained</a:t>
            </a:r>
            <a:r>
              <a:rPr lang="sv-SE" sz="2200" dirty="0" smtClean="0">
                <a:solidFill>
                  <a:schemeClr val="tx2"/>
                </a:solidFill>
                <a:ea typeface="ＭＳ Ｐゴシック" pitchFamily="34" charset="-128"/>
              </a:rPr>
              <a:t> and </a:t>
            </a:r>
            <a:r>
              <a:rPr lang="sv-SE" sz="2200" dirty="0" err="1">
                <a:solidFill>
                  <a:schemeClr val="tx2"/>
                </a:solidFill>
                <a:ea typeface="ＭＳ Ｐゴシック" pitchFamily="34" charset="-128"/>
              </a:rPr>
              <a:t>s</a:t>
            </a:r>
            <a:r>
              <a:rPr lang="sv-SE" sz="2200" dirty="0" err="1" smtClean="0">
                <a:solidFill>
                  <a:schemeClr val="tx2"/>
                </a:solidFill>
                <a:ea typeface="ＭＳ Ｐゴシック" pitchFamily="34" charset="-128"/>
              </a:rPr>
              <a:t>ubstantial</a:t>
            </a:r>
            <a:r>
              <a:rPr lang="sv-SE" sz="2200" dirty="0" smtClean="0">
                <a:solidFill>
                  <a:schemeClr val="tx2"/>
                </a:solidFill>
                <a:ea typeface="ＭＳ Ｐゴシック" pitchFamily="34" charset="-128"/>
              </a:rPr>
              <a:t> transformation</a:t>
            </a:r>
          </a:p>
          <a:p>
            <a:pPr marL="533400" indent="-533400" defTabSz="914400">
              <a:buFont typeface="Arial" charset="0"/>
              <a:buNone/>
              <a:defRPr/>
            </a:pPr>
            <a:r>
              <a:rPr lang="sv-SE" sz="2200" dirty="0" smtClean="0">
                <a:solidFill>
                  <a:schemeClr val="tx2"/>
                </a:solidFill>
                <a:ea typeface="ＭＳ Ｐゴシック" pitchFamily="34" charset="-128"/>
              </a:rPr>
              <a:t>	-	</a:t>
            </a:r>
            <a:r>
              <a:rPr lang="sv-SE" sz="2200" dirty="0" err="1" smtClean="0">
                <a:solidFill>
                  <a:schemeClr val="tx2"/>
                </a:solidFill>
                <a:ea typeface="ＭＳ Ｐゴシック" pitchFamily="34" charset="-128"/>
              </a:rPr>
              <a:t>Textiles</a:t>
            </a:r>
            <a:r>
              <a:rPr lang="sv-SE" sz="2200" dirty="0" smtClean="0">
                <a:solidFill>
                  <a:schemeClr val="tx2"/>
                </a:solidFill>
                <a:ea typeface="ＭＳ Ｐゴシック" pitchFamily="34" charset="-128"/>
              </a:rPr>
              <a:t> and </a:t>
            </a:r>
            <a:r>
              <a:rPr lang="sv-SE" sz="2200" dirty="0" err="1" smtClean="0">
                <a:solidFill>
                  <a:schemeClr val="tx2"/>
                </a:solidFill>
                <a:ea typeface="ＭＳ Ｐゴシック" pitchFamily="34" charset="-128"/>
              </a:rPr>
              <a:t>Originating</a:t>
            </a:r>
            <a:r>
              <a:rPr lang="sv-SE" sz="2200" dirty="0" smtClean="0">
                <a:solidFill>
                  <a:schemeClr val="tx2"/>
                </a:solidFill>
                <a:ea typeface="ＭＳ Ｐゴシック" pitchFamily="34" charset="-128"/>
              </a:rPr>
              <a:t> or not?</a:t>
            </a:r>
          </a:p>
          <a:p>
            <a:pPr marL="533400" indent="-533400" defTabSz="914400">
              <a:buFont typeface="Arial" charset="0"/>
              <a:buAutoNum type="arabicPeriod" startAt="3"/>
              <a:defRPr/>
            </a:pPr>
            <a:endParaRPr lang="sv-SE" sz="2400" b="1" dirty="0" smtClean="0">
              <a:solidFill>
                <a:schemeClr val="tx2"/>
              </a:solidFill>
              <a:ea typeface="ＭＳ Ｐゴシック" pitchFamily="34" charset="-128"/>
            </a:endParaRPr>
          </a:p>
          <a:p>
            <a:pPr marL="533400" indent="-533400" defTabSz="914400">
              <a:buFont typeface="Arial" charset="0"/>
              <a:buAutoNum type="arabicPeriod" startAt="3"/>
              <a:defRPr/>
            </a:pPr>
            <a:r>
              <a:rPr lang="sv-SE" sz="2400" b="1" dirty="0" smtClean="0">
                <a:solidFill>
                  <a:schemeClr val="tx2"/>
                </a:solidFill>
                <a:ea typeface="ＭＳ Ｐゴシック" pitchFamily="34" charset="-128"/>
              </a:rPr>
              <a:t>Cumulation, </a:t>
            </a:r>
            <a:r>
              <a:rPr lang="sv-SE" sz="2400" b="1" dirty="0" err="1" smtClean="0">
                <a:solidFill>
                  <a:schemeClr val="tx2"/>
                </a:solidFill>
                <a:ea typeface="ＭＳ Ｐゴシック" pitchFamily="34" charset="-128"/>
              </a:rPr>
              <a:t>tolerance</a:t>
            </a:r>
            <a:r>
              <a:rPr lang="sv-SE" sz="2400" b="1" dirty="0" smtClean="0">
                <a:solidFill>
                  <a:schemeClr val="tx2"/>
                </a:solidFill>
                <a:ea typeface="ＭＳ Ｐゴシック" pitchFamily="34" charset="-128"/>
              </a:rPr>
              <a:t> and minimum operations</a:t>
            </a:r>
            <a:endParaRPr lang="sv-SE" sz="2400" b="1" dirty="0">
              <a:solidFill>
                <a:schemeClr val="tx2"/>
              </a:solidFill>
              <a:ea typeface="ＭＳ Ｐゴシック" pitchFamily="34" charset="-128"/>
            </a:endParaRPr>
          </a:p>
          <a:p>
            <a:pPr marL="533400" indent="-533400" defTabSz="914400">
              <a:buFont typeface="Arial" charset="0"/>
              <a:buNone/>
              <a:defRPr/>
            </a:pPr>
            <a:r>
              <a:rPr lang="sv-SE" sz="2200" b="1" dirty="0" smtClean="0">
                <a:solidFill>
                  <a:schemeClr val="tx2"/>
                </a:solidFill>
                <a:ea typeface="ＭＳ Ｐゴシック" pitchFamily="34" charset="-128"/>
              </a:rPr>
              <a:t>	</a:t>
            </a:r>
            <a:r>
              <a:rPr lang="sv-SE" sz="2200" dirty="0" smtClean="0">
                <a:solidFill>
                  <a:schemeClr val="tx2"/>
                </a:solidFill>
                <a:ea typeface="ＭＳ Ｐゴシック" pitchFamily="34" charset="-128"/>
              </a:rPr>
              <a:t>-</a:t>
            </a:r>
            <a:r>
              <a:rPr lang="sv-SE" sz="2200" b="1" dirty="0">
                <a:solidFill>
                  <a:schemeClr val="tx2"/>
                </a:solidFill>
                <a:ea typeface="ＭＳ Ｐゴシック" pitchFamily="34" charset="-128"/>
              </a:rPr>
              <a:t>	</a:t>
            </a:r>
            <a:r>
              <a:rPr lang="sv-SE" sz="2200" dirty="0">
                <a:solidFill>
                  <a:schemeClr val="tx2"/>
                </a:solidFill>
                <a:ea typeface="ＭＳ Ｐゴシック" pitchFamily="34" charset="-128"/>
              </a:rPr>
              <a:t>Bilateral, diagonal and full </a:t>
            </a:r>
            <a:r>
              <a:rPr lang="sv-SE" sz="2200" dirty="0" smtClean="0">
                <a:solidFill>
                  <a:schemeClr val="tx2"/>
                </a:solidFill>
                <a:ea typeface="ＭＳ Ｐゴシック" pitchFamily="34" charset="-128"/>
              </a:rPr>
              <a:t>cumulation</a:t>
            </a:r>
            <a:endParaRPr lang="sv-SE" sz="2400" dirty="0" smtClean="0">
              <a:solidFill>
                <a:schemeClr val="tx2"/>
              </a:solidFill>
              <a:ea typeface="ＭＳ Ｐゴシック" pitchFamily="34" charset="-128"/>
            </a:endParaRPr>
          </a:p>
          <a:p>
            <a:pPr marL="533400" indent="-533400" defTabSz="914400">
              <a:buFont typeface="Arial" charset="0"/>
              <a:buNone/>
              <a:defRPr/>
            </a:pPr>
            <a:r>
              <a:rPr lang="sv-SE" sz="2200" dirty="0" smtClean="0">
                <a:solidFill>
                  <a:schemeClr val="tx2"/>
                </a:solidFill>
                <a:ea typeface="ＭＳ Ｐゴシック" pitchFamily="34" charset="-128"/>
              </a:rPr>
              <a:t>	-	</a:t>
            </a:r>
            <a:r>
              <a:rPr lang="sv-SE" sz="2200" dirty="0" err="1" smtClean="0">
                <a:solidFill>
                  <a:schemeClr val="tx2"/>
                </a:solidFill>
                <a:ea typeface="ＭＳ Ｐゴシック" pitchFamily="34" charset="-128"/>
              </a:rPr>
              <a:t>Strenghts</a:t>
            </a:r>
            <a:r>
              <a:rPr lang="sv-SE" sz="2200" dirty="0" smtClean="0">
                <a:solidFill>
                  <a:schemeClr val="tx2"/>
                </a:solidFill>
                <a:ea typeface="ＭＳ Ｐゴシック" pitchFamily="34" charset="-128"/>
              </a:rPr>
              <a:t> and </a:t>
            </a:r>
            <a:r>
              <a:rPr lang="sv-SE" sz="2200" dirty="0" err="1" smtClean="0">
                <a:solidFill>
                  <a:schemeClr val="tx2"/>
                </a:solidFill>
                <a:ea typeface="ＭＳ Ｐゴシック" pitchFamily="34" charset="-128"/>
              </a:rPr>
              <a:t>weaknesses</a:t>
            </a:r>
            <a:r>
              <a:rPr lang="sv-SE" sz="2400" b="1" dirty="0" smtClean="0">
                <a:solidFill>
                  <a:schemeClr val="tx2"/>
                </a:solidFill>
                <a:ea typeface="ＭＳ Ｐゴシック" pitchFamily="34" charset="-128"/>
              </a:rPr>
              <a:t>	</a:t>
            </a:r>
            <a:endParaRPr lang="sv-SE" sz="2400" dirty="0" smtClean="0">
              <a:solidFill>
                <a:schemeClr val="tx2"/>
              </a:solidFill>
              <a:ea typeface="ＭＳ Ｐゴシック" pitchFamily="34" charset="-128"/>
            </a:endParaRPr>
          </a:p>
          <a:p>
            <a:pPr marL="533400" indent="-533400" defTabSz="914400">
              <a:buFont typeface="Arial" charset="0"/>
              <a:buNone/>
              <a:defRPr/>
            </a:pPr>
            <a:endParaRPr lang="sv-SE" sz="2400" dirty="0" smtClean="0">
              <a:solidFill>
                <a:schemeClr val="tx2"/>
              </a:solidFill>
              <a:ea typeface="ＭＳ Ｐゴシック" pitchFamily="34" charset="-128"/>
            </a:endParaRPr>
          </a:p>
          <a:p>
            <a:pPr marL="892175" lvl="1" indent="-533400" defTabSz="914400">
              <a:buFontTx/>
              <a:buAutoNum type="arabicPeriod"/>
              <a:defRPr/>
            </a:pPr>
            <a:endParaRPr lang="sv-SE" sz="2400" dirty="0" smtClean="0">
              <a:solidFill>
                <a:schemeClr val="tx2"/>
              </a:solidFill>
              <a:ea typeface="ＭＳ Ｐゴシック" pitchFamily="34" charset="-128"/>
              <a:cs typeface="+mn-cs"/>
            </a:endParaRPr>
          </a:p>
          <a:p>
            <a:pPr marL="533400" indent="-533400" defTabSz="914400">
              <a:buFontTx/>
              <a:buNone/>
              <a:defRPr/>
            </a:pPr>
            <a:r>
              <a:rPr lang="sv-SE" sz="2400" dirty="0" smtClean="0">
                <a:solidFill>
                  <a:schemeClr val="tx2"/>
                </a:solidFill>
                <a:ea typeface="ＭＳ Ｐゴシック" pitchFamily="34" charset="-128"/>
              </a:rPr>
              <a:t>	</a:t>
            </a:r>
          </a:p>
          <a:p>
            <a:pPr marL="533400" indent="-533400" defTabSz="914400">
              <a:buFontTx/>
              <a:buNone/>
              <a:defRPr/>
            </a:pPr>
            <a:endParaRPr lang="sv-SE" sz="1600" dirty="0" smtClean="0">
              <a:solidFill>
                <a:schemeClr val="tx2"/>
              </a:solidFill>
              <a:ea typeface="ＭＳ Ｐゴシック" pitchFamily="34" charset="-128"/>
            </a:endParaRPr>
          </a:p>
          <a:p>
            <a:pPr marL="533400" indent="-533400" defTabSz="914400">
              <a:buFontTx/>
              <a:buNone/>
              <a:defRPr/>
            </a:pPr>
            <a:endParaRPr lang="sv-SE" sz="1600" dirty="0" smtClean="0">
              <a:solidFill>
                <a:schemeClr val="tx2"/>
              </a:solidFill>
              <a:ea typeface="ＭＳ Ｐゴシック" pitchFamily="34" charset="-128"/>
            </a:endParaRPr>
          </a:p>
          <a:p>
            <a:pPr marL="914400" lvl="1" indent="-457200" defTabSz="914400">
              <a:buFontTx/>
              <a:buChar char="-"/>
              <a:defRPr/>
            </a:pPr>
            <a:endParaRPr lang="sv-SE" sz="1600" dirty="0" smtClean="0">
              <a:solidFill>
                <a:schemeClr val="tx2"/>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Title 1"/>
          <p:cNvSpPr>
            <a:spLocks noGrp="1"/>
          </p:cNvSpPr>
          <p:nvPr>
            <p:ph type="ctrTitle" idx="4294967295"/>
          </p:nvPr>
        </p:nvSpPr>
        <p:spPr>
          <a:xfrm>
            <a:off x="685800" y="620713"/>
            <a:ext cx="7772400" cy="577850"/>
          </a:xfrm>
        </p:spPr>
        <p:txBody>
          <a:bodyPr/>
          <a:lstStyle/>
          <a:p>
            <a:pPr eaLnBrk="1" hangingPunct="1"/>
            <a:r>
              <a:rPr lang="en-GB" sz="2400" b="1" smtClean="0"/>
              <a:t>Module 2</a:t>
            </a:r>
            <a:r>
              <a:rPr lang="en-GB" sz="2400" smtClean="0"/>
              <a:t>: WCO – a brief introduction</a:t>
            </a:r>
            <a:endParaRPr lang="fr-FR" sz="2400" smtClean="0"/>
          </a:p>
        </p:txBody>
      </p:sp>
      <p:sp>
        <p:nvSpPr>
          <p:cNvPr id="29698" name="Subtitle 2"/>
          <p:cNvSpPr>
            <a:spLocks noGrp="1"/>
          </p:cNvSpPr>
          <p:nvPr>
            <p:ph type="subTitle" idx="4294967295"/>
          </p:nvPr>
        </p:nvSpPr>
        <p:spPr>
          <a:xfrm>
            <a:off x="0" y="1917700"/>
            <a:ext cx="8675688" cy="4175125"/>
          </a:xfrm>
        </p:spPr>
        <p:txBody>
          <a:bodyPr/>
          <a:lstStyle/>
          <a:p>
            <a:pPr lvl="1" eaLnBrk="1" hangingPunct="1">
              <a:lnSpc>
                <a:spcPct val="90000"/>
              </a:lnSpc>
              <a:buClr>
                <a:srgbClr val="FC0128"/>
              </a:buClr>
              <a:buFont typeface="Wingdings" pitchFamily="2" charset="2"/>
              <a:buNone/>
            </a:pPr>
            <a:r>
              <a:rPr lang="en-US" sz="2400" smtClean="0"/>
              <a:t>Achieving WCO objectives:</a:t>
            </a:r>
          </a:p>
          <a:p>
            <a:pPr lvl="1" eaLnBrk="1" hangingPunct="1">
              <a:lnSpc>
                <a:spcPct val="90000"/>
              </a:lnSpc>
              <a:buClr>
                <a:srgbClr val="FC0128"/>
              </a:buClr>
              <a:buFont typeface="Wingdings" pitchFamily="2" charset="2"/>
              <a:buNone/>
            </a:pPr>
            <a:endParaRPr lang="en-US" sz="2400" smtClean="0"/>
          </a:p>
          <a:p>
            <a:pPr lvl="1" eaLnBrk="1" hangingPunct="1">
              <a:lnSpc>
                <a:spcPct val="90000"/>
              </a:lnSpc>
              <a:buClr>
                <a:schemeClr val="tx1"/>
              </a:buClr>
              <a:buFont typeface="Wingdings" pitchFamily="2" charset="2"/>
              <a:buChar char="ü"/>
            </a:pPr>
            <a:r>
              <a:rPr lang="en-US" sz="2400" smtClean="0"/>
              <a:t> Promoting international instruments</a:t>
            </a:r>
          </a:p>
          <a:p>
            <a:pPr lvl="1" eaLnBrk="1" hangingPunct="1">
              <a:lnSpc>
                <a:spcPct val="90000"/>
              </a:lnSpc>
              <a:buClr>
                <a:schemeClr val="tx1"/>
              </a:buClr>
              <a:buFont typeface="Wingdings" pitchFamily="2" charset="2"/>
              <a:buChar char="ü"/>
            </a:pPr>
            <a:r>
              <a:rPr lang="en-US" sz="2400" smtClean="0"/>
              <a:t> Harmonizing Customs systems and procedures </a:t>
            </a:r>
          </a:p>
          <a:p>
            <a:pPr lvl="1" eaLnBrk="1" hangingPunct="1">
              <a:lnSpc>
                <a:spcPct val="90000"/>
              </a:lnSpc>
              <a:buClr>
                <a:schemeClr val="tx1"/>
              </a:buClr>
              <a:buFont typeface="Wingdings" pitchFamily="2" charset="2"/>
              <a:buChar char="ü"/>
            </a:pPr>
            <a:r>
              <a:rPr lang="en-US" sz="2400" smtClean="0"/>
              <a:t> Assisting Members to apply their legislation</a:t>
            </a:r>
          </a:p>
          <a:p>
            <a:pPr lvl="1" eaLnBrk="1" hangingPunct="1">
              <a:lnSpc>
                <a:spcPct val="90000"/>
              </a:lnSpc>
              <a:buClr>
                <a:schemeClr val="tx1"/>
              </a:buClr>
              <a:buFont typeface="Wingdings" pitchFamily="2" charset="2"/>
              <a:buChar char="ü"/>
            </a:pPr>
            <a:r>
              <a:rPr lang="en-US" sz="2400" smtClean="0"/>
              <a:t> Ensuring co-operation between Members and international organizations</a:t>
            </a:r>
          </a:p>
          <a:p>
            <a:pPr lvl="1" eaLnBrk="1" hangingPunct="1">
              <a:lnSpc>
                <a:spcPct val="90000"/>
              </a:lnSpc>
              <a:buClr>
                <a:schemeClr val="tx1"/>
              </a:buClr>
              <a:buFont typeface="Wingdings" pitchFamily="2" charset="2"/>
              <a:buChar char="ü"/>
            </a:pPr>
            <a:r>
              <a:rPr lang="en-US" sz="2400" smtClean="0"/>
              <a:t> Developing human resources</a:t>
            </a:r>
          </a:p>
          <a:p>
            <a:pPr lvl="1" eaLnBrk="1" hangingPunct="1">
              <a:lnSpc>
                <a:spcPct val="90000"/>
              </a:lnSpc>
              <a:buClr>
                <a:schemeClr val="tx1"/>
              </a:buClr>
              <a:buFont typeface="Wingdings" pitchFamily="2" charset="2"/>
              <a:buChar char="ü"/>
            </a:pPr>
            <a:r>
              <a:rPr lang="en-US" sz="2400" smtClean="0"/>
              <a:t> Improving working methods of administrations</a:t>
            </a:r>
            <a:endParaRPr lang="en-GB" sz="2400" smtClean="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Title 1"/>
          <p:cNvSpPr>
            <a:spLocks noGrp="1"/>
          </p:cNvSpPr>
          <p:nvPr>
            <p:ph type="ctrTitle" idx="4294967295"/>
          </p:nvPr>
        </p:nvSpPr>
        <p:spPr>
          <a:xfrm>
            <a:off x="685800" y="620713"/>
            <a:ext cx="7772400" cy="577850"/>
          </a:xfrm>
        </p:spPr>
        <p:txBody>
          <a:bodyPr/>
          <a:lstStyle/>
          <a:p>
            <a:pPr eaLnBrk="1" hangingPunct="1"/>
            <a:r>
              <a:rPr lang="en-GB" sz="2400" b="1" smtClean="0"/>
              <a:t>Module 2</a:t>
            </a:r>
            <a:r>
              <a:rPr lang="en-GB" sz="2400" smtClean="0"/>
              <a:t>: WCO – a brief introduction</a:t>
            </a:r>
            <a:endParaRPr lang="fr-FR" sz="2400" smtClean="0"/>
          </a:p>
        </p:txBody>
      </p:sp>
      <p:sp>
        <p:nvSpPr>
          <p:cNvPr id="31746" name="Subtitle 2"/>
          <p:cNvSpPr>
            <a:spLocks noGrp="1"/>
          </p:cNvSpPr>
          <p:nvPr>
            <p:ph type="subTitle" idx="4294967295"/>
          </p:nvPr>
        </p:nvSpPr>
        <p:spPr>
          <a:xfrm>
            <a:off x="0" y="1917700"/>
            <a:ext cx="8675688" cy="3311525"/>
          </a:xfrm>
        </p:spPr>
        <p:txBody>
          <a:bodyPr/>
          <a:lstStyle/>
          <a:p>
            <a:pPr lvl="1" eaLnBrk="1" hangingPunct="1">
              <a:buClr>
                <a:srgbClr val="FC0128"/>
              </a:buClr>
              <a:buFontTx/>
              <a:buNone/>
            </a:pPr>
            <a:r>
              <a:rPr lang="en-US" sz="2400" smtClean="0"/>
              <a:t>WCO structure</a:t>
            </a:r>
          </a:p>
          <a:p>
            <a:pPr lvl="1" eaLnBrk="1" hangingPunct="1">
              <a:buClr>
                <a:srgbClr val="FC0128"/>
              </a:buClr>
              <a:buFontTx/>
              <a:buNone/>
            </a:pPr>
            <a:endParaRPr lang="en-US" sz="2400" smtClean="0"/>
          </a:p>
          <a:p>
            <a:pPr lvl="1" eaLnBrk="1" hangingPunct="1">
              <a:buClr>
                <a:schemeClr val="tx1"/>
              </a:buClr>
              <a:buFont typeface="Wingdings" pitchFamily="2" charset="2"/>
              <a:buChar char="ü"/>
            </a:pPr>
            <a:r>
              <a:rPr lang="en-US" sz="2400" smtClean="0"/>
              <a:t> The Customs Co-operation Council is the highest body</a:t>
            </a:r>
          </a:p>
          <a:p>
            <a:pPr lvl="1" eaLnBrk="1" hangingPunct="1">
              <a:buClr>
                <a:schemeClr val="tx1"/>
              </a:buClr>
              <a:buFont typeface="Wingdings" pitchFamily="2" charset="2"/>
              <a:buChar char="ü"/>
            </a:pPr>
            <a:r>
              <a:rPr lang="en-US" sz="2400" smtClean="0"/>
              <a:t> Meets once a year - Directors General from all Member administrations</a:t>
            </a:r>
          </a:p>
          <a:p>
            <a:pPr lvl="1" eaLnBrk="1" hangingPunct="1">
              <a:buClr>
                <a:schemeClr val="tx1"/>
              </a:buClr>
              <a:buFont typeface="Wingdings" pitchFamily="2" charset="2"/>
              <a:buChar char="ü"/>
            </a:pPr>
            <a:r>
              <a:rPr lang="en-US" sz="2400" smtClean="0"/>
              <a:t> The Council is assisted by a Policy Commission and a Finance Committee</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Title 1"/>
          <p:cNvSpPr>
            <a:spLocks noGrp="1"/>
          </p:cNvSpPr>
          <p:nvPr>
            <p:ph type="ctrTitle" idx="4294967295"/>
          </p:nvPr>
        </p:nvSpPr>
        <p:spPr>
          <a:xfrm>
            <a:off x="685800" y="620713"/>
            <a:ext cx="7772400" cy="577850"/>
          </a:xfrm>
        </p:spPr>
        <p:txBody>
          <a:bodyPr/>
          <a:lstStyle/>
          <a:p>
            <a:pPr eaLnBrk="1" hangingPunct="1"/>
            <a:r>
              <a:rPr lang="en-GB" sz="2400" b="1" smtClean="0"/>
              <a:t>Module 2</a:t>
            </a:r>
            <a:r>
              <a:rPr lang="en-GB" sz="2400" smtClean="0"/>
              <a:t>: WCO – a brief introduction</a:t>
            </a:r>
            <a:endParaRPr lang="fr-FR" sz="2400" smtClean="0"/>
          </a:p>
        </p:txBody>
      </p:sp>
      <p:sp>
        <p:nvSpPr>
          <p:cNvPr id="33794" name="Subtitle 2"/>
          <p:cNvSpPr>
            <a:spLocks noGrp="1"/>
          </p:cNvSpPr>
          <p:nvPr>
            <p:ph type="subTitle" idx="4294967295"/>
          </p:nvPr>
        </p:nvSpPr>
        <p:spPr>
          <a:xfrm>
            <a:off x="0" y="1917700"/>
            <a:ext cx="8675688" cy="3311525"/>
          </a:xfrm>
        </p:spPr>
        <p:txBody>
          <a:bodyPr/>
          <a:lstStyle/>
          <a:p>
            <a:pPr lvl="1" eaLnBrk="1" hangingPunct="1">
              <a:buClr>
                <a:srgbClr val="FC0128"/>
              </a:buClr>
              <a:buFontTx/>
              <a:buNone/>
            </a:pPr>
            <a:r>
              <a:rPr lang="en-US" sz="2400" smtClean="0"/>
              <a:t>Guiding principles:</a:t>
            </a:r>
          </a:p>
          <a:p>
            <a:pPr lvl="1" eaLnBrk="1" hangingPunct="1">
              <a:buClr>
                <a:srgbClr val="FC0128"/>
              </a:buClr>
              <a:buFontTx/>
              <a:buNone/>
            </a:pPr>
            <a:endParaRPr lang="en-US" sz="2400" smtClean="0"/>
          </a:p>
          <a:p>
            <a:pPr lvl="1" eaLnBrk="1" hangingPunct="1">
              <a:buClr>
                <a:schemeClr val="tx1"/>
              </a:buClr>
              <a:buFont typeface="Wingdings" pitchFamily="2" charset="2"/>
              <a:buChar char="ü"/>
            </a:pPr>
            <a:r>
              <a:rPr lang="en-US" sz="2400" smtClean="0"/>
              <a:t> Co-operation and consensus</a:t>
            </a:r>
          </a:p>
          <a:p>
            <a:pPr lvl="1" eaLnBrk="1" hangingPunct="1">
              <a:buClr>
                <a:schemeClr val="tx1"/>
              </a:buClr>
              <a:buFont typeface="Wingdings" pitchFamily="2" charset="2"/>
              <a:buChar char="ü"/>
            </a:pPr>
            <a:r>
              <a:rPr lang="en-US" sz="2400" smtClean="0"/>
              <a:t> Bridges interests of nations at different levels of economic development</a:t>
            </a:r>
          </a:p>
          <a:p>
            <a:pPr lvl="1" eaLnBrk="1" hangingPunct="1">
              <a:buClr>
                <a:schemeClr val="tx1"/>
              </a:buClr>
              <a:buFont typeface="Wingdings" pitchFamily="2" charset="2"/>
              <a:buChar char="ü"/>
            </a:pPr>
            <a:r>
              <a:rPr lang="en-US" sz="2400" smtClean="0"/>
              <a:t> One Member = One vote</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ctrTitle" idx="4294967295"/>
          </p:nvPr>
        </p:nvSpPr>
        <p:spPr>
          <a:xfrm>
            <a:off x="685800" y="620713"/>
            <a:ext cx="7772400" cy="577850"/>
          </a:xfrm>
        </p:spPr>
        <p:txBody>
          <a:bodyPr/>
          <a:lstStyle/>
          <a:p>
            <a:pPr eaLnBrk="1" hangingPunct="1"/>
            <a:r>
              <a:rPr lang="en-GB" sz="2400" b="1" smtClean="0"/>
              <a:t>Module 2</a:t>
            </a:r>
            <a:r>
              <a:rPr lang="en-GB" sz="2400" smtClean="0"/>
              <a:t>: WCO – a brief introduction</a:t>
            </a:r>
            <a:endParaRPr lang="fr-FR" sz="2400" smtClean="0"/>
          </a:p>
        </p:txBody>
      </p:sp>
      <p:sp>
        <p:nvSpPr>
          <p:cNvPr id="35842" name="Subtitle 2"/>
          <p:cNvSpPr>
            <a:spLocks noGrp="1"/>
          </p:cNvSpPr>
          <p:nvPr>
            <p:ph type="subTitle" idx="4294967295"/>
          </p:nvPr>
        </p:nvSpPr>
        <p:spPr>
          <a:xfrm>
            <a:off x="395288" y="1917700"/>
            <a:ext cx="8353425" cy="4032250"/>
          </a:xfrm>
        </p:spPr>
        <p:txBody>
          <a:bodyPr/>
          <a:lstStyle/>
          <a:p>
            <a:pPr lvl="1" eaLnBrk="1" hangingPunct="1">
              <a:lnSpc>
                <a:spcPct val="90000"/>
              </a:lnSpc>
              <a:buClr>
                <a:srgbClr val="FC0128"/>
              </a:buClr>
              <a:buFontTx/>
              <a:buNone/>
            </a:pPr>
            <a:r>
              <a:rPr lang="en-US" sz="2400" smtClean="0"/>
              <a:t>Who actually carries out the work of the WCO?</a:t>
            </a:r>
          </a:p>
          <a:p>
            <a:pPr lvl="1" eaLnBrk="1" hangingPunct="1">
              <a:lnSpc>
                <a:spcPct val="90000"/>
              </a:lnSpc>
              <a:buClr>
                <a:srgbClr val="FC0128"/>
              </a:buClr>
              <a:buFontTx/>
              <a:buNone/>
            </a:pPr>
            <a:endParaRPr lang="en-US" sz="2400" smtClean="0"/>
          </a:p>
          <a:p>
            <a:pPr marL="0" indent="0" eaLnBrk="1" hangingPunct="1">
              <a:lnSpc>
                <a:spcPct val="90000"/>
              </a:lnSpc>
              <a:buClr>
                <a:schemeClr val="tx1"/>
              </a:buClr>
              <a:buFont typeface="Wingdings" pitchFamily="2" charset="2"/>
              <a:buChar char="ü"/>
            </a:pPr>
            <a:r>
              <a:rPr lang="en-US" sz="2400" smtClean="0"/>
              <a:t> The WCO works mainly through a number of Technical Committees</a:t>
            </a:r>
          </a:p>
          <a:p>
            <a:pPr marL="0" indent="0" eaLnBrk="1" hangingPunct="1">
              <a:lnSpc>
                <a:spcPct val="90000"/>
              </a:lnSpc>
              <a:buClr>
                <a:schemeClr val="tx1"/>
              </a:buClr>
              <a:buFont typeface="Wingdings" pitchFamily="2" charset="2"/>
              <a:buNone/>
            </a:pPr>
            <a:endParaRPr lang="en-US" sz="2400" smtClean="0"/>
          </a:p>
          <a:p>
            <a:pPr marL="0" indent="0" eaLnBrk="1" hangingPunct="1">
              <a:lnSpc>
                <a:spcPct val="90000"/>
              </a:lnSpc>
              <a:buClr>
                <a:schemeClr val="tx1"/>
              </a:buClr>
              <a:buFont typeface="Wingdings" pitchFamily="2" charset="2"/>
              <a:buChar char="ü"/>
            </a:pPr>
            <a:r>
              <a:rPr lang="en-US" sz="2400" smtClean="0"/>
              <a:t>These, along with the Council, Policy Commission and Finance Committee, are supported by the WCO Secretariat</a:t>
            </a:r>
          </a:p>
          <a:p>
            <a:pPr marL="0" indent="0" eaLnBrk="1" hangingPunct="1">
              <a:lnSpc>
                <a:spcPct val="90000"/>
              </a:lnSpc>
              <a:buClr>
                <a:schemeClr val="tx1"/>
              </a:buClr>
              <a:buFont typeface="Wingdings" pitchFamily="2" charset="2"/>
              <a:buNone/>
            </a:pPr>
            <a:endParaRPr lang="en-US" sz="2400" smtClean="0"/>
          </a:p>
          <a:p>
            <a:pPr marL="0" indent="0" eaLnBrk="1" hangingPunct="1">
              <a:lnSpc>
                <a:spcPct val="90000"/>
              </a:lnSpc>
              <a:buClr>
                <a:schemeClr val="tx1"/>
              </a:buClr>
              <a:buFont typeface="Wingdings" pitchFamily="2" charset="2"/>
              <a:buChar char="ü"/>
            </a:pPr>
            <a:r>
              <a:rPr lang="en-US" sz="2400" smtClean="0"/>
              <a:t>The Secretariat implements the Council’s instructions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Title 1"/>
          <p:cNvSpPr>
            <a:spLocks noGrp="1"/>
          </p:cNvSpPr>
          <p:nvPr>
            <p:ph type="ctrTitle" idx="4294967295"/>
          </p:nvPr>
        </p:nvSpPr>
        <p:spPr>
          <a:xfrm>
            <a:off x="685800" y="620713"/>
            <a:ext cx="7772400" cy="577850"/>
          </a:xfrm>
        </p:spPr>
        <p:txBody>
          <a:bodyPr/>
          <a:lstStyle/>
          <a:p>
            <a:pPr eaLnBrk="1" hangingPunct="1"/>
            <a:r>
              <a:rPr lang="en-GB" sz="2400" b="1" smtClean="0"/>
              <a:t>Module 2</a:t>
            </a:r>
            <a:r>
              <a:rPr lang="en-GB" sz="2400" smtClean="0"/>
              <a:t>: WCO – a brief introduction</a:t>
            </a:r>
            <a:endParaRPr lang="fr-FR" sz="2400" smtClean="0"/>
          </a:p>
        </p:txBody>
      </p:sp>
      <p:sp>
        <p:nvSpPr>
          <p:cNvPr id="37890" name="Subtitle 2"/>
          <p:cNvSpPr>
            <a:spLocks noGrp="1"/>
          </p:cNvSpPr>
          <p:nvPr>
            <p:ph type="subTitle" idx="4294967295"/>
          </p:nvPr>
        </p:nvSpPr>
        <p:spPr>
          <a:xfrm>
            <a:off x="468313" y="1917700"/>
            <a:ext cx="7775575" cy="4103688"/>
          </a:xfrm>
        </p:spPr>
        <p:txBody>
          <a:bodyPr/>
          <a:lstStyle/>
          <a:p>
            <a:pPr marL="0" indent="0" eaLnBrk="1" hangingPunct="1">
              <a:buClr>
                <a:srgbClr val="FFFFFF"/>
              </a:buClr>
              <a:buFont typeface="Wingdings" pitchFamily="2" charset="2"/>
              <a:buNone/>
            </a:pPr>
            <a:r>
              <a:rPr lang="en-GB" sz="2400" smtClean="0"/>
              <a:t>International forum:</a:t>
            </a:r>
          </a:p>
          <a:p>
            <a:pPr marL="0" indent="0" eaLnBrk="1" hangingPunct="1">
              <a:buClr>
                <a:srgbClr val="FFFFFF"/>
              </a:buClr>
              <a:buFont typeface="Wingdings" pitchFamily="2" charset="2"/>
              <a:buNone/>
            </a:pPr>
            <a:endParaRPr lang="en-GB" sz="2400" smtClean="0"/>
          </a:p>
          <a:p>
            <a:pPr marL="0" indent="0" eaLnBrk="1" hangingPunct="1">
              <a:buClr>
                <a:schemeClr val="tx1"/>
              </a:buClr>
              <a:buFont typeface="Wingdings" pitchFamily="2" charset="2"/>
              <a:buChar char="ü"/>
            </a:pPr>
            <a:r>
              <a:rPr lang="en-GB" sz="2400" smtClean="0"/>
              <a:t> Technical Committees:</a:t>
            </a:r>
          </a:p>
          <a:p>
            <a:pPr lvl="1" eaLnBrk="1" hangingPunct="1">
              <a:buClr>
                <a:schemeClr val="tx1"/>
              </a:buClr>
              <a:buFont typeface="Wingdings" pitchFamily="2" charset="2"/>
              <a:buChar char="§"/>
            </a:pPr>
            <a:r>
              <a:rPr lang="en-GB" sz="2400" smtClean="0"/>
              <a:t> Harmonized System Committee</a:t>
            </a:r>
          </a:p>
          <a:p>
            <a:pPr lvl="1" eaLnBrk="1" hangingPunct="1">
              <a:buClr>
                <a:schemeClr val="tx1"/>
              </a:buClr>
              <a:buFont typeface="Wingdings" pitchFamily="2" charset="2"/>
              <a:buChar char="§"/>
            </a:pPr>
            <a:r>
              <a:rPr lang="en-GB" sz="2400" smtClean="0"/>
              <a:t> Permanent Technical Committee</a:t>
            </a:r>
          </a:p>
          <a:p>
            <a:pPr lvl="1" eaLnBrk="1" hangingPunct="1">
              <a:buClr>
                <a:schemeClr val="tx1"/>
              </a:buClr>
              <a:buFont typeface="Wingdings" pitchFamily="2" charset="2"/>
              <a:buChar char="§"/>
            </a:pPr>
            <a:r>
              <a:rPr lang="en-GB" sz="2400" smtClean="0"/>
              <a:t> Technical Committee on Rules of Origin</a:t>
            </a:r>
          </a:p>
          <a:p>
            <a:pPr lvl="1" eaLnBrk="1" hangingPunct="1">
              <a:buClr>
                <a:schemeClr val="tx1"/>
              </a:buClr>
              <a:buFont typeface="Wingdings" pitchFamily="2" charset="2"/>
              <a:buChar char="§"/>
            </a:pPr>
            <a:r>
              <a:rPr lang="en-GB" sz="2400" smtClean="0"/>
              <a:t> Technical Committee on Customs Valuation</a:t>
            </a:r>
          </a:p>
          <a:p>
            <a:pPr lvl="1" eaLnBrk="1" hangingPunct="1">
              <a:buClr>
                <a:schemeClr val="tx1"/>
              </a:buClr>
              <a:buFont typeface="Wingdings" pitchFamily="2" charset="2"/>
              <a:buChar char="§"/>
            </a:pPr>
            <a:r>
              <a:rPr lang="en-GB" sz="2400" smtClean="0"/>
              <a:t> Various Sub-Committees</a:t>
            </a:r>
          </a:p>
          <a:p>
            <a:pPr marL="0" indent="0" eaLnBrk="1" hangingPunct="1">
              <a:buClr>
                <a:schemeClr val="tx1"/>
              </a:buClr>
              <a:buFont typeface="Wingdings" pitchFamily="2" charset="2"/>
              <a:buChar char="ü"/>
            </a:pPr>
            <a:r>
              <a:rPr lang="en-GB" sz="2400" smtClean="0"/>
              <a:t>Secretariat</a:t>
            </a:r>
            <a:endParaRPr lang="en-US" sz="2400" smtClean="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itle 1"/>
          <p:cNvSpPr>
            <a:spLocks noGrp="1"/>
          </p:cNvSpPr>
          <p:nvPr>
            <p:ph type="ctrTitle" idx="4294967295"/>
          </p:nvPr>
        </p:nvSpPr>
        <p:spPr>
          <a:xfrm>
            <a:off x="685800" y="620713"/>
            <a:ext cx="7772400" cy="577850"/>
          </a:xfrm>
        </p:spPr>
        <p:txBody>
          <a:bodyPr/>
          <a:lstStyle/>
          <a:p>
            <a:pPr eaLnBrk="1" hangingPunct="1"/>
            <a:r>
              <a:rPr lang="en-GB" sz="2400" b="1" smtClean="0"/>
              <a:t>Module 2</a:t>
            </a:r>
            <a:r>
              <a:rPr lang="en-GB" sz="2400" smtClean="0"/>
              <a:t>: WCO – a brief introduction</a:t>
            </a:r>
            <a:endParaRPr lang="fr-FR" sz="2400" smtClean="0"/>
          </a:p>
        </p:txBody>
      </p:sp>
      <p:sp>
        <p:nvSpPr>
          <p:cNvPr id="39938" name="Subtitle 2"/>
          <p:cNvSpPr>
            <a:spLocks noGrp="1"/>
          </p:cNvSpPr>
          <p:nvPr>
            <p:ph type="subTitle" idx="4294967295"/>
          </p:nvPr>
        </p:nvSpPr>
        <p:spPr>
          <a:xfrm>
            <a:off x="468313" y="1700213"/>
            <a:ext cx="8207375" cy="4103687"/>
          </a:xfrm>
        </p:spPr>
        <p:txBody>
          <a:bodyPr>
            <a:normAutofit lnSpcReduction="10000"/>
          </a:bodyPr>
          <a:lstStyle/>
          <a:p>
            <a:pPr marL="0" indent="0" eaLnBrk="1" hangingPunct="1">
              <a:lnSpc>
                <a:spcPct val="150000"/>
              </a:lnSpc>
              <a:buClr>
                <a:schemeClr val="tx1"/>
              </a:buClr>
              <a:buFont typeface="Wingdings" pitchFamily="2" charset="2"/>
              <a:buChar char="ü"/>
            </a:pPr>
            <a:r>
              <a:rPr lang="en-GB" sz="2400" smtClean="0">
                <a:cs typeface="Times New Roman" pitchFamily="18" charset="0"/>
              </a:rPr>
              <a:t> Developed number of international Customs instruments:</a:t>
            </a:r>
          </a:p>
          <a:p>
            <a:pPr lvl="1" eaLnBrk="1" hangingPunct="1">
              <a:lnSpc>
                <a:spcPct val="150000"/>
              </a:lnSpc>
              <a:buClr>
                <a:schemeClr val="tx1"/>
              </a:buClr>
              <a:buFont typeface="Wingdings" pitchFamily="2" charset="2"/>
              <a:buChar char="§"/>
            </a:pPr>
            <a:r>
              <a:rPr lang="en-GB" sz="2400" smtClean="0">
                <a:cs typeface="Times New Roman" pitchFamily="18" charset="0"/>
              </a:rPr>
              <a:t>Harmonized System Convention</a:t>
            </a:r>
          </a:p>
          <a:p>
            <a:pPr lvl="1" eaLnBrk="1" hangingPunct="1">
              <a:lnSpc>
                <a:spcPct val="150000"/>
              </a:lnSpc>
              <a:buClr>
                <a:schemeClr val="tx1"/>
              </a:buClr>
              <a:buFont typeface="Wingdings" pitchFamily="2" charset="2"/>
              <a:buChar char="§"/>
            </a:pPr>
            <a:r>
              <a:rPr lang="en-GB" sz="2400" smtClean="0">
                <a:cs typeface="Times New Roman" pitchFamily="18" charset="0"/>
              </a:rPr>
              <a:t>Revised Kyoto Convention</a:t>
            </a:r>
          </a:p>
          <a:p>
            <a:pPr marL="0" indent="0" eaLnBrk="1" hangingPunct="1">
              <a:lnSpc>
                <a:spcPct val="150000"/>
              </a:lnSpc>
              <a:buClr>
                <a:schemeClr val="tx1"/>
              </a:buClr>
              <a:buFont typeface="Wingdings" pitchFamily="2" charset="2"/>
              <a:buChar char="ü"/>
            </a:pPr>
            <a:r>
              <a:rPr lang="en-GB" sz="2400" smtClean="0">
                <a:cs typeface="Times New Roman" pitchFamily="18" charset="0"/>
              </a:rPr>
              <a:t> Administration or development of other international agreements:</a:t>
            </a:r>
          </a:p>
          <a:p>
            <a:pPr lvl="1" eaLnBrk="1" hangingPunct="1">
              <a:lnSpc>
                <a:spcPct val="150000"/>
              </a:lnSpc>
              <a:buClr>
                <a:schemeClr val="tx1"/>
              </a:buClr>
              <a:buFont typeface="Wingdings" pitchFamily="2" charset="2"/>
              <a:buChar char="§"/>
            </a:pPr>
            <a:r>
              <a:rPr lang="en-GB" sz="2400" smtClean="0">
                <a:cs typeface="Times New Roman" pitchFamily="18" charset="0"/>
              </a:rPr>
              <a:t>WTO agreement on Customs valuation</a:t>
            </a:r>
          </a:p>
          <a:p>
            <a:pPr lvl="1" eaLnBrk="1" hangingPunct="1">
              <a:lnSpc>
                <a:spcPct val="150000"/>
              </a:lnSpc>
              <a:buClr>
                <a:schemeClr val="tx1"/>
              </a:buClr>
              <a:buFont typeface="Wingdings" pitchFamily="2" charset="2"/>
              <a:buChar char="§"/>
            </a:pPr>
            <a:r>
              <a:rPr lang="en-GB" sz="2400" smtClean="0">
                <a:cs typeface="Times New Roman" pitchFamily="18" charset="0"/>
              </a:rPr>
              <a:t>Harmonized Non-Preferential Rules of Origin</a:t>
            </a:r>
          </a:p>
          <a:p>
            <a:pPr marL="0" indent="0" eaLnBrk="1" hangingPunct="1">
              <a:buClr>
                <a:srgbClr val="FFFFFF"/>
              </a:buClr>
              <a:buFont typeface="Wingdings" pitchFamily="2" charset="2"/>
              <a:buNone/>
            </a:pPr>
            <a:endParaRPr lang="en-US" sz="2400" smtClean="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44034" name="Slide Number Placeholder 2"/>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grpSp>
        <p:nvGrpSpPr>
          <p:cNvPr id="2" name="Group 12"/>
          <p:cNvGrpSpPr>
            <a:grpSpLocks/>
          </p:cNvGrpSpPr>
          <p:nvPr/>
        </p:nvGrpSpPr>
        <p:grpSpPr bwMode="auto">
          <a:xfrm>
            <a:off x="7956550" y="0"/>
            <a:ext cx="989013" cy="863600"/>
            <a:chOff x="2788" y="48"/>
            <a:chExt cx="664" cy="668"/>
          </a:xfrm>
        </p:grpSpPr>
        <p:sp>
          <p:nvSpPr>
            <p:cNvPr id="119821" name="Freeform 13"/>
            <p:cNvSpPr>
              <a:spLocks/>
            </p:cNvSpPr>
            <p:nvPr/>
          </p:nvSpPr>
          <p:spPr bwMode="auto">
            <a:xfrm>
              <a:off x="2809" y="59"/>
              <a:ext cx="634" cy="596"/>
            </a:xfrm>
            <a:custGeom>
              <a:avLst/>
              <a:gdLst/>
              <a:ahLst/>
              <a:cxnLst>
                <a:cxn ang="0">
                  <a:pos x="632" y="327"/>
                </a:cxn>
                <a:cxn ang="0">
                  <a:pos x="619" y="385"/>
                </a:cxn>
                <a:cxn ang="0">
                  <a:pos x="596" y="438"/>
                </a:cxn>
                <a:cxn ang="0">
                  <a:pos x="561" y="485"/>
                </a:cxn>
                <a:cxn ang="0">
                  <a:pos x="518" y="526"/>
                </a:cxn>
                <a:cxn ang="0">
                  <a:pos x="468" y="558"/>
                </a:cxn>
                <a:cxn ang="0">
                  <a:pos x="412" y="580"/>
                </a:cxn>
                <a:cxn ang="0">
                  <a:pos x="349" y="593"/>
                </a:cxn>
                <a:cxn ang="0">
                  <a:pos x="285" y="593"/>
                </a:cxn>
                <a:cxn ang="0">
                  <a:pos x="223" y="580"/>
                </a:cxn>
                <a:cxn ang="0">
                  <a:pos x="166" y="558"/>
                </a:cxn>
                <a:cxn ang="0">
                  <a:pos x="115" y="526"/>
                </a:cxn>
                <a:cxn ang="0">
                  <a:pos x="72" y="485"/>
                </a:cxn>
                <a:cxn ang="0">
                  <a:pos x="38" y="438"/>
                </a:cxn>
                <a:cxn ang="0">
                  <a:pos x="14" y="385"/>
                </a:cxn>
                <a:cxn ang="0">
                  <a:pos x="1" y="327"/>
                </a:cxn>
                <a:cxn ang="0">
                  <a:pos x="1" y="266"/>
                </a:cxn>
                <a:cxn ang="0">
                  <a:pos x="14" y="208"/>
                </a:cxn>
                <a:cxn ang="0">
                  <a:pos x="38" y="156"/>
                </a:cxn>
                <a:cxn ang="0">
                  <a:pos x="72" y="107"/>
                </a:cxn>
                <a:cxn ang="0">
                  <a:pos x="115" y="68"/>
                </a:cxn>
                <a:cxn ang="0">
                  <a:pos x="166" y="36"/>
                </a:cxn>
                <a:cxn ang="0">
                  <a:pos x="223" y="12"/>
                </a:cxn>
                <a:cxn ang="0">
                  <a:pos x="285" y="1"/>
                </a:cxn>
                <a:cxn ang="0">
                  <a:pos x="349" y="1"/>
                </a:cxn>
                <a:cxn ang="0">
                  <a:pos x="412" y="12"/>
                </a:cxn>
                <a:cxn ang="0">
                  <a:pos x="468" y="36"/>
                </a:cxn>
                <a:cxn ang="0">
                  <a:pos x="518" y="68"/>
                </a:cxn>
                <a:cxn ang="0">
                  <a:pos x="561" y="107"/>
                </a:cxn>
                <a:cxn ang="0">
                  <a:pos x="596" y="156"/>
                </a:cxn>
                <a:cxn ang="0">
                  <a:pos x="619" y="208"/>
                </a:cxn>
                <a:cxn ang="0">
                  <a:pos x="632" y="266"/>
                </a:cxn>
              </a:cxnLst>
              <a:rect l="0" t="0" r="r" b="b"/>
              <a:pathLst>
                <a:path w="634" h="595">
                  <a:moveTo>
                    <a:pt x="633" y="296"/>
                  </a:moveTo>
                  <a:lnTo>
                    <a:pt x="632" y="327"/>
                  </a:lnTo>
                  <a:lnTo>
                    <a:pt x="627" y="357"/>
                  </a:lnTo>
                  <a:lnTo>
                    <a:pt x="619" y="385"/>
                  </a:lnTo>
                  <a:lnTo>
                    <a:pt x="609" y="412"/>
                  </a:lnTo>
                  <a:lnTo>
                    <a:pt x="596" y="438"/>
                  </a:lnTo>
                  <a:lnTo>
                    <a:pt x="579" y="463"/>
                  </a:lnTo>
                  <a:lnTo>
                    <a:pt x="561" y="485"/>
                  </a:lnTo>
                  <a:lnTo>
                    <a:pt x="541" y="507"/>
                  </a:lnTo>
                  <a:lnTo>
                    <a:pt x="518" y="526"/>
                  </a:lnTo>
                  <a:lnTo>
                    <a:pt x="494" y="543"/>
                  </a:lnTo>
                  <a:lnTo>
                    <a:pt x="468" y="558"/>
                  </a:lnTo>
                  <a:lnTo>
                    <a:pt x="440" y="571"/>
                  </a:lnTo>
                  <a:lnTo>
                    <a:pt x="412" y="580"/>
                  </a:lnTo>
                  <a:lnTo>
                    <a:pt x="380" y="587"/>
                  </a:lnTo>
                  <a:lnTo>
                    <a:pt x="349" y="593"/>
                  </a:lnTo>
                  <a:lnTo>
                    <a:pt x="317" y="594"/>
                  </a:lnTo>
                  <a:lnTo>
                    <a:pt x="285" y="593"/>
                  </a:lnTo>
                  <a:lnTo>
                    <a:pt x="253" y="587"/>
                  </a:lnTo>
                  <a:lnTo>
                    <a:pt x="223" y="580"/>
                  </a:lnTo>
                  <a:lnTo>
                    <a:pt x="193" y="571"/>
                  </a:lnTo>
                  <a:lnTo>
                    <a:pt x="166" y="558"/>
                  </a:lnTo>
                  <a:lnTo>
                    <a:pt x="139" y="543"/>
                  </a:lnTo>
                  <a:lnTo>
                    <a:pt x="115" y="526"/>
                  </a:lnTo>
                  <a:lnTo>
                    <a:pt x="92" y="507"/>
                  </a:lnTo>
                  <a:lnTo>
                    <a:pt x="72" y="485"/>
                  </a:lnTo>
                  <a:lnTo>
                    <a:pt x="54" y="463"/>
                  </a:lnTo>
                  <a:lnTo>
                    <a:pt x="38" y="438"/>
                  </a:lnTo>
                  <a:lnTo>
                    <a:pt x="26" y="412"/>
                  </a:lnTo>
                  <a:lnTo>
                    <a:pt x="14" y="385"/>
                  </a:lnTo>
                  <a:lnTo>
                    <a:pt x="7" y="357"/>
                  </a:lnTo>
                  <a:lnTo>
                    <a:pt x="1" y="327"/>
                  </a:lnTo>
                  <a:lnTo>
                    <a:pt x="0" y="296"/>
                  </a:lnTo>
                  <a:lnTo>
                    <a:pt x="1" y="266"/>
                  </a:lnTo>
                  <a:lnTo>
                    <a:pt x="7" y="237"/>
                  </a:lnTo>
                  <a:lnTo>
                    <a:pt x="14" y="208"/>
                  </a:lnTo>
                  <a:lnTo>
                    <a:pt x="26" y="181"/>
                  </a:lnTo>
                  <a:lnTo>
                    <a:pt x="38" y="156"/>
                  </a:lnTo>
                  <a:lnTo>
                    <a:pt x="54" y="131"/>
                  </a:lnTo>
                  <a:lnTo>
                    <a:pt x="72" y="107"/>
                  </a:lnTo>
                  <a:lnTo>
                    <a:pt x="92" y="87"/>
                  </a:lnTo>
                  <a:lnTo>
                    <a:pt x="115" y="68"/>
                  </a:lnTo>
                  <a:lnTo>
                    <a:pt x="139" y="50"/>
                  </a:lnTo>
                  <a:lnTo>
                    <a:pt x="166" y="36"/>
                  </a:lnTo>
                  <a:lnTo>
                    <a:pt x="193" y="23"/>
                  </a:lnTo>
                  <a:lnTo>
                    <a:pt x="223" y="12"/>
                  </a:lnTo>
                  <a:lnTo>
                    <a:pt x="253" y="6"/>
                  </a:lnTo>
                  <a:lnTo>
                    <a:pt x="285" y="1"/>
                  </a:lnTo>
                  <a:lnTo>
                    <a:pt x="317" y="0"/>
                  </a:lnTo>
                  <a:lnTo>
                    <a:pt x="349" y="1"/>
                  </a:lnTo>
                  <a:lnTo>
                    <a:pt x="380" y="6"/>
                  </a:lnTo>
                  <a:lnTo>
                    <a:pt x="412" y="12"/>
                  </a:lnTo>
                  <a:lnTo>
                    <a:pt x="440" y="23"/>
                  </a:lnTo>
                  <a:lnTo>
                    <a:pt x="468" y="36"/>
                  </a:lnTo>
                  <a:lnTo>
                    <a:pt x="494" y="50"/>
                  </a:lnTo>
                  <a:lnTo>
                    <a:pt x="518" y="68"/>
                  </a:lnTo>
                  <a:lnTo>
                    <a:pt x="541" y="87"/>
                  </a:lnTo>
                  <a:lnTo>
                    <a:pt x="561" y="107"/>
                  </a:lnTo>
                  <a:lnTo>
                    <a:pt x="579" y="131"/>
                  </a:lnTo>
                  <a:lnTo>
                    <a:pt x="596" y="156"/>
                  </a:lnTo>
                  <a:lnTo>
                    <a:pt x="609" y="181"/>
                  </a:lnTo>
                  <a:lnTo>
                    <a:pt x="619" y="208"/>
                  </a:lnTo>
                  <a:lnTo>
                    <a:pt x="627" y="237"/>
                  </a:lnTo>
                  <a:lnTo>
                    <a:pt x="632" y="266"/>
                  </a:lnTo>
                  <a:lnTo>
                    <a:pt x="633" y="296"/>
                  </a:lnTo>
                </a:path>
              </a:pathLst>
            </a:custGeom>
            <a:solidFill>
              <a:srgbClr val="0000FF"/>
            </a:solidFill>
            <a:ln w="12700" cap="rnd" cmpd="sng">
              <a:solidFill>
                <a:srgbClr val="0000FF"/>
              </a:solidFill>
              <a:prstDash val="solid"/>
              <a:round/>
              <a:headEnd type="none" w="med" len="med"/>
              <a:tailEnd type="none" w="med" len="med"/>
            </a:ln>
            <a:effectLst/>
          </p:spPr>
          <p:txBody>
            <a:bodyPr/>
            <a:lstStyle/>
            <a:p>
              <a:pPr algn="ctr">
                <a:defRPr/>
              </a:pPr>
              <a:endParaRPr lang="en-US" sz="3600" b="1">
                <a:effectLst>
                  <a:outerShdw blurRad="38100" dist="38100" dir="2700000" algn="tl">
                    <a:srgbClr val="000000">
                      <a:alpha val="43137"/>
                    </a:srgbClr>
                  </a:outerShdw>
                </a:effectLst>
              </a:endParaRPr>
            </a:p>
          </p:txBody>
        </p:sp>
        <p:sp useBgFill="1">
          <p:nvSpPr>
            <p:cNvPr id="119822" name="Rectangle 14"/>
            <p:cNvSpPr>
              <a:spLocks noChangeArrowheads="1"/>
            </p:cNvSpPr>
            <p:nvPr/>
          </p:nvSpPr>
          <p:spPr bwMode="auto">
            <a:xfrm>
              <a:off x="2788" y="48"/>
              <a:ext cx="664" cy="291"/>
            </a:xfrm>
            <a:prstGeom prst="rect">
              <a:avLst/>
            </a:prstGeom>
            <a:ln w="12700">
              <a:noFill/>
              <a:miter lim="800000"/>
              <a:headEnd/>
              <a:tailEnd/>
            </a:ln>
            <a:effectLst/>
          </p:spPr>
          <p:txBody>
            <a:bodyPr wrap="none" anchor="ctr"/>
            <a:lstStyle/>
            <a:p>
              <a:pPr algn="ctr">
                <a:defRPr/>
              </a:pPr>
              <a:endParaRPr lang="en-US" sz="3600" b="1">
                <a:effectLst>
                  <a:outerShdw blurRad="38100" dist="38100" dir="2700000" algn="tl">
                    <a:srgbClr val="000000">
                      <a:alpha val="43137"/>
                    </a:srgbClr>
                  </a:outerShdw>
                </a:effectLst>
              </a:endParaRPr>
            </a:p>
          </p:txBody>
        </p:sp>
        <p:sp useBgFill="1">
          <p:nvSpPr>
            <p:cNvPr id="119823" name="Freeform 15"/>
            <p:cNvSpPr>
              <a:spLocks/>
            </p:cNvSpPr>
            <p:nvPr/>
          </p:nvSpPr>
          <p:spPr bwMode="auto">
            <a:xfrm>
              <a:off x="2898" y="151"/>
              <a:ext cx="455" cy="411"/>
            </a:xfrm>
            <a:custGeom>
              <a:avLst/>
              <a:gdLst/>
              <a:ahLst/>
              <a:cxnLst>
                <a:cxn ang="0">
                  <a:pos x="454" y="204"/>
                </a:cxn>
                <a:cxn ang="0">
                  <a:pos x="450" y="246"/>
                </a:cxn>
                <a:cxn ang="0">
                  <a:pos x="435" y="284"/>
                </a:cxn>
                <a:cxn ang="0">
                  <a:pos x="416" y="319"/>
                </a:cxn>
                <a:cxn ang="0">
                  <a:pos x="387" y="349"/>
                </a:cxn>
                <a:cxn ang="0">
                  <a:pos x="354" y="374"/>
                </a:cxn>
                <a:cxn ang="0">
                  <a:pos x="315" y="393"/>
                </a:cxn>
                <a:cxn ang="0">
                  <a:pos x="272" y="406"/>
                </a:cxn>
                <a:cxn ang="0">
                  <a:pos x="226" y="410"/>
                </a:cxn>
                <a:cxn ang="0">
                  <a:pos x="181" y="406"/>
                </a:cxn>
                <a:cxn ang="0">
                  <a:pos x="138" y="393"/>
                </a:cxn>
                <a:cxn ang="0">
                  <a:pos x="100" y="374"/>
                </a:cxn>
                <a:cxn ang="0">
                  <a:pos x="65" y="349"/>
                </a:cxn>
                <a:cxn ang="0">
                  <a:pos x="38" y="319"/>
                </a:cxn>
                <a:cxn ang="0">
                  <a:pos x="17" y="284"/>
                </a:cxn>
                <a:cxn ang="0">
                  <a:pos x="4" y="246"/>
                </a:cxn>
                <a:cxn ang="0">
                  <a:pos x="0" y="204"/>
                </a:cxn>
                <a:cxn ang="0">
                  <a:pos x="4" y="163"/>
                </a:cxn>
                <a:cxn ang="0">
                  <a:pos x="17" y="124"/>
                </a:cxn>
                <a:cxn ang="0">
                  <a:pos x="38" y="90"/>
                </a:cxn>
                <a:cxn ang="0">
                  <a:pos x="65" y="59"/>
                </a:cxn>
                <a:cxn ang="0">
                  <a:pos x="100" y="35"/>
                </a:cxn>
                <a:cxn ang="0">
                  <a:pos x="138" y="15"/>
                </a:cxn>
                <a:cxn ang="0">
                  <a:pos x="181" y="4"/>
                </a:cxn>
                <a:cxn ang="0">
                  <a:pos x="226" y="0"/>
                </a:cxn>
                <a:cxn ang="0">
                  <a:pos x="272" y="4"/>
                </a:cxn>
                <a:cxn ang="0">
                  <a:pos x="315" y="15"/>
                </a:cxn>
                <a:cxn ang="0">
                  <a:pos x="354" y="35"/>
                </a:cxn>
                <a:cxn ang="0">
                  <a:pos x="387" y="59"/>
                </a:cxn>
                <a:cxn ang="0">
                  <a:pos x="416" y="90"/>
                </a:cxn>
                <a:cxn ang="0">
                  <a:pos x="435" y="124"/>
                </a:cxn>
                <a:cxn ang="0">
                  <a:pos x="450" y="163"/>
                </a:cxn>
                <a:cxn ang="0">
                  <a:pos x="454" y="204"/>
                </a:cxn>
              </a:cxnLst>
              <a:rect l="0" t="0" r="r" b="b"/>
              <a:pathLst>
                <a:path w="455" h="411">
                  <a:moveTo>
                    <a:pt x="454" y="204"/>
                  </a:moveTo>
                  <a:lnTo>
                    <a:pt x="450" y="246"/>
                  </a:lnTo>
                  <a:lnTo>
                    <a:pt x="435" y="284"/>
                  </a:lnTo>
                  <a:lnTo>
                    <a:pt x="416" y="319"/>
                  </a:lnTo>
                  <a:lnTo>
                    <a:pt x="387" y="349"/>
                  </a:lnTo>
                  <a:lnTo>
                    <a:pt x="354" y="374"/>
                  </a:lnTo>
                  <a:lnTo>
                    <a:pt x="315" y="393"/>
                  </a:lnTo>
                  <a:lnTo>
                    <a:pt x="272" y="406"/>
                  </a:lnTo>
                  <a:lnTo>
                    <a:pt x="226" y="410"/>
                  </a:lnTo>
                  <a:lnTo>
                    <a:pt x="181" y="406"/>
                  </a:lnTo>
                  <a:lnTo>
                    <a:pt x="138" y="393"/>
                  </a:lnTo>
                  <a:lnTo>
                    <a:pt x="100" y="374"/>
                  </a:lnTo>
                  <a:lnTo>
                    <a:pt x="65" y="349"/>
                  </a:lnTo>
                  <a:lnTo>
                    <a:pt x="38" y="319"/>
                  </a:lnTo>
                  <a:lnTo>
                    <a:pt x="17" y="284"/>
                  </a:lnTo>
                  <a:lnTo>
                    <a:pt x="4" y="246"/>
                  </a:lnTo>
                  <a:lnTo>
                    <a:pt x="0" y="204"/>
                  </a:lnTo>
                  <a:lnTo>
                    <a:pt x="4" y="163"/>
                  </a:lnTo>
                  <a:lnTo>
                    <a:pt x="17" y="124"/>
                  </a:lnTo>
                  <a:lnTo>
                    <a:pt x="38" y="90"/>
                  </a:lnTo>
                  <a:lnTo>
                    <a:pt x="65" y="59"/>
                  </a:lnTo>
                  <a:lnTo>
                    <a:pt x="100" y="35"/>
                  </a:lnTo>
                  <a:lnTo>
                    <a:pt x="138" y="15"/>
                  </a:lnTo>
                  <a:lnTo>
                    <a:pt x="181" y="4"/>
                  </a:lnTo>
                  <a:lnTo>
                    <a:pt x="226" y="0"/>
                  </a:lnTo>
                  <a:lnTo>
                    <a:pt x="272" y="4"/>
                  </a:lnTo>
                  <a:lnTo>
                    <a:pt x="315" y="15"/>
                  </a:lnTo>
                  <a:lnTo>
                    <a:pt x="354" y="35"/>
                  </a:lnTo>
                  <a:lnTo>
                    <a:pt x="387" y="59"/>
                  </a:lnTo>
                  <a:lnTo>
                    <a:pt x="416" y="90"/>
                  </a:lnTo>
                  <a:lnTo>
                    <a:pt x="435" y="124"/>
                  </a:lnTo>
                  <a:lnTo>
                    <a:pt x="450" y="163"/>
                  </a:lnTo>
                  <a:lnTo>
                    <a:pt x="454" y="204"/>
                  </a:lnTo>
                </a:path>
              </a:pathLst>
            </a:custGeom>
            <a:ln w="12700" cap="rnd" cmpd="sng">
              <a:noFill/>
              <a:prstDash val="solid"/>
              <a:round/>
              <a:headEnd type="none" w="med" len="med"/>
              <a:tailEnd type="none" w="med" len="med"/>
            </a:ln>
            <a:effectLst/>
          </p:spPr>
          <p:txBody>
            <a:bodyPr/>
            <a:lstStyle/>
            <a:p>
              <a:pPr algn="ctr">
                <a:defRPr/>
              </a:pPr>
              <a:endParaRPr lang="en-US" sz="3600" b="1">
                <a:effectLst>
                  <a:outerShdw blurRad="38100" dist="38100" dir="2700000" algn="tl">
                    <a:srgbClr val="000000">
                      <a:alpha val="43137"/>
                    </a:srgbClr>
                  </a:outerShdw>
                </a:effectLst>
              </a:endParaRPr>
            </a:p>
          </p:txBody>
        </p:sp>
        <p:sp>
          <p:nvSpPr>
            <p:cNvPr id="119824" name="Freeform 16"/>
            <p:cNvSpPr>
              <a:spLocks/>
            </p:cNvSpPr>
            <p:nvPr/>
          </p:nvSpPr>
          <p:spPr bwMode="auto">
            <a:xfrm>
              <a:off x="2930" y="150"/>
              <a:ext cx="393" cy="381"/>
            </a:xfrm>
            <a:custGeom>
              <a:avLst/>
              <a:gdLst/>
              <a:ahLst/>
              <a:cxnLst>
                <a:cxn ang="0">
                  <a:pos x="392" y="190"/>
                </a:cxn>
                <a:cxn ang="0">
                  <a:pos x="388" y="228"/>
                </a:cxn>
                <a:cxn ang="0">
                  <a:pos x="376" y="264"/>
                </a:cxn>
                <a:cxn ang="0">
                  <a:pos x="359" y="295"/>
                </a:cxn>
                <a:cxn ang="0">
                  <a:pos x="335" y="323"/>
                </a:cxn>
                <a:cxn ang="0">
                  <a:pos x="305" y="346"/>
                </a:cxn>
                <a:cxn ang="0">
                  <a:pos x="273" y="364"/>
                </a:cxn>
                <a:cxn ang="0">
                  <a:pos x="236" y="375"/>
                </a:cxn>
                <a:cxn ang="0">
                  <a:pos x="196" y="379"/>
                </a:cxn>
                <a:cxn ang="0">
                  <a:pos x="156" y="375"/>
                </a:cxn>
                <a:cxn ang="0">
                  <a:pos x="119" y="364"/>
                </a:cxn>
                <a:cxn ang="0">
                  <a:pos x="87" y="346"/>
                </a:cxn>
                <a:cxn ang="0">
                  <a:pos x="58" y="323"/>
                </a:cxn>
                <a:cxn ang="0">
                  <a:pos x="34" y="295"/>
                </a:cxn>
                <a:cxn ang="0">
                  <a:pos x="16" y="264"/>
                </a:cxn>
                <a:cxn ang="0">
                  <a:pos x="4" y="228"/>
                </a:cxn>
                <a:cxn ang="0">
                  <a:pos x="0" y="190"/>
                </a:cxn>
                <a:cxn ang="0">
                  <a:pos x="4" y="151"/>
                </a:cxn>
                <a:cxn ang="0">
                  <a:pos x="16" y="115"/>
                </a:cxn>
                <a:cxn ang="0">
                  <a:pos x="34" y="84"/>
                </a:cxn>
                <a:cxn ang="0">
                  <a:pos x="58" y="55"/>
                </a:cxn>
                <a:cxn ang="0">
                  <a:pos x="87" y="33"/>
                </a:cxn>
                <a:cxn ang="0">
                  <a:pos x="119" y="15"/>
                </a:cxn>
                <a:cxn ang="0">
                  <a:pos x="156" y="4"/>
                </a:cxn>
                <a:cxn ang="0">
                  <a:pos x="196" y="0"/>
                </a:cxn>
                <a:cxn ang="0">
                  <a:pos x="236" y="4"/>
                </a:cxn>
                <a:cxn ang="0">
                  <a:pos x="273" y="15"/>
                </a:cxn>
                <a:cxn ang="0">
                  <a:pos x="305" y="33"/>
                </a:cxn>
                <a:cxn ang="0">
                  <a:pos x="335" y="55"/>
                </a:cxn>
                <a:cxn ang="0">
                  <a:pos x="359" y="84"/>
                </a:cxn>
                <a:cxn ang="0">
                  <a:pos x="376" y="115"/>
                </a:cxn>
                <a:cxn ang="0">
                  <a:pos x="388" y="151"/>
                </a:cxn>
                <a:cxn ang="0">
                  <a:pos x="392" y="190"/>
                </a:cxn>
              </a:cxnLst>
              <a:rect l="0" t="0" r="r" b="b"/>
              <a:pathLst>
                <a:path w="393" h="380">
                  <a:moveTo>
                    <a:pt x="392" y="190"/>
                  </a:moveTo>
                  <a:lnTo>
                    <a:pt x="388" y="228"/>
                  </a:lnTo>
                  <a:lnTo>
                    <a:pt x="376" y="264"/>
                  </a:lnTo>
                  <a:lnTo>
                    <a:pt x="359" y="295"/>
                  </a:lnTo>
                  <a:lnTo>
                    <a:pt x="335" y="323"/>
                  </a:lnTo>
                  <a:lnTo>
                    <a:pt x="305" y="346"/>
                  </a:lnTo>
                  <a:lnTo>
                    <a:pt x="273" y="364"/>
                  </a:lnTo>
                  <a:lnTo>
                    <a:pt x="236" y="375"/>
                  </a:lnTo>
                  <a:lnTo>
                    <a:pt x="196" y="379"/>
                  </a:lnTo>
                  <a:lnTo>
                    <a:pt x="156" y="375"/>
                  </a:lnTo>
                  <a:lnTo>
                    <a:pt x="119" y="364"/>
                  </a:lnTo>
                  <a:lnTo>
                    <a:pt x="87" y="346"/>
                  </a:lnTo>
                  <a:lnTo>
                    <a:pt x="58" y="323"/>
                  </a:lnTo>
                  <a:lnTo>
                    <a:pt x="34" y="295"/>
                  </a:lnTo>
                  <a:lnTo>
                    <a:pt x="16" y="264"/>
                  </a:lnTo>
                  <a:lnTo>
                    <a:pt x="4" y="228"/>
                  </a:lnTo>
                  <a:lnTo>
                    <a:pt x="0" y="190"/>
                  </a:lnTo>
                  <a:lnTo>
                    <a:pt x="4" y="151"/>
                  </a:lnTo>
                  <a:lnTo>
                    <a:pt x="16" y="115"/>
                  </a:lnTo>
                  <a:lnTo>
                    <a:pt x="34" y="84"/>
                  </a:lnTo>
                  <a:lnTo>
                    <a:pt x="58" y="55"/>
                  </a:lnTo>
                  <a:lnTo>
                    <a:pt x="87" y="33"/>
                  </a:lnTo>
                  <a:lnTo>
                    <a:pt x="119" y="15"/>
                  </a:lnTo>
                  <a:lnTo>
                    <a:pt x="156" y="4"/>
                  </a:lnTo>
                  <a:lnTo>
                    <a:pt x="196" y="0"/>
                  </a:lnTo>
                  <a:lnTo>
                    <a:pt x="236" y="4"/>
                  </a:lnTo>
                  <a:lnTo>
                    <a:pt x="273" y="15"/>
                  </a:lnTo>
                  <a:lnTo>
                    <a:pt x="305" y="33"/>
                  </a:lnTo>
                  <a:lnTo>
                    <a:pt x="335" y="55"/>
                  </a:lnTo>
                  <a:lnTo>
                    <a:pt x="359" y="84"/>
                  </a:lnTo>
                  <a:lnTo>
                    <a:pt x="376" y="115"/>
                  </a:lnTo>
                  <a:lnTo>
                    <a:pt x="388" y="151"/>
                  </a:lnTo>
                  <a:lnTo>
                    <a:pt x="392" y="190"/>
                  </a:lnTo>
                </a:path>
              </a:pathLst>
            </a:custGeom>
            <a:solidFill>
              <a:srgbClr val="C0C0C0"/>
            </a:solidFill>
            <a:ln w="12700" cap="rnd" cmpd="sng">
              <a:noFill/>
              <a:prstDash val="solid"/>
              <a:round/>
              <a:headEnd type="none" w="med" len="med"/>
              <a:tailEnd type="none" w="med" len="med"/>
            </a:ln>
            <a:effectLst/>
          </p:spPr>
          <p:txBody>
            <a:bodyPr/>
            <a:lstStyle/>
            <a:p>
              <a:pPr algn="ctr">
                <a:defRPr/>
              </a:pPr>
              <a:endParaRPr lang="en-US" sz="3600" b="1">
                <a:effectLst>
                  <a:outerShdw blurRad="38100" dist="38100" dir="2700000" algn="tl">
                    <a:srgbClr val="000000">
                      <a:alpha val="43137"/>
                    </a:srgbClr>
                  </a:outerShdw>
                </a:effectLst>
              </a:endParaRPr>
            </a:p>
          </p:txBody>
        </p:sp>
        <p:sp useBgFill="1">
          <p:nvSpPr>
            <p:cNvPr id="119825" name="Freeform 17"/>
            <p:cNvSpPr>
              <a:spLocks/>
            </p:cNvSpPr>
            <p:nvPr/>
          </p:nvSpPr>
          <p:spPr bwMode="auto">
            <a:xfrm>
              <a:off x="3009" y="229"/>
              <a:ext cx="241" cy="226"/>
            </a:xfrm>
            <a:custGeom>
              <a:avLst/>
              <a:gdLst/>
              <a:ahLst/>
              <a:cxnLst>
                <a:cxn ang="0">
                  <a:pos x="236" y="111"/>
                </a:cxn>
                <a:cxn ang="0">
                  <a:pos x="233" y="133"/>
                </a:cxn>
                <a:cxn ang="0">
                  <a:pos x="226" y="154"/>
                </a:cxn>
                <a:cxn ang="0">
                  <a:pos x="216" y="173"/>
                </a:cxn>
                <a:cxn ang="0">
                  <a:pos x="201" y="190"/>
                </a:cxn>
                <a:cxn ang="0">
                  <a:pos x="184" y="204"/>
                </a:cxn>
                <a:cxn ang="0">
                  <a:pos x="164" y="213"/>
                </a:cxn>
                <a:cxn ang="0">
                  <a:pos x="142" y="220"/>
                </a:cxn>
                <a:cxn ang="0">
                  <a:pos x="118" y="223"/>
                </a:cxn>
                <a:cxn ang="0">
                  <a:pos x="94" y="220"/>
                </a:cxn>
                <a:cxn ang="0">
                  <a:pos x="72" y="213"/>
                </a:cxn>
                <a:cxn ang="0">
                  <a:pos x="52" y="204"/>
                </a:cxn>
                <a:cxn ang="0">
                  <a:pos x="35" y="190"/>
                </a:cxn>
                <a:cxn ang="0">
                  <a:pos x="21" y="173"/>
                </a:cxn>
                <a:cxn ang="0">
                  <a:pos x="10" y="154"/>
                </a:cxn>
                <a:cxn ang="0">
                  <a:pos x="3" y="133"/>
                </a:cxn>
                <a:cxn ang="0">
                  <a:pos x="0" y="111"/>
                </a:cxn>
                <a:cxn ang="0">
                  <a:pos x="3" y="89"/>
                </a:cxn>
                <a:cxn ang="0">
                  <a:pos x="10" y="68"/>
                </a:cxn>
                <a:cxn ang="0">
                  <a:pos x="21" y="48"/>
                </a:cxn>
                <a:cxn ang="0">
                  <a:pos x="35" y="32"/>
                </a:cxn>
                <a:cxn ang="0">
                  <a:pos x="52" y="18"/>
                </a:cxn>
                <a:cxn ang="0">
                  <a:pos x="72" y="8"/>
                </a:cxn>
                <a:cxn ang="0">
                  <a:pos x="94" y="1"/>
                </a:cxn>
                <a:cxn ang="0">
                  <a:pos x="118" y="0"/>
                </a:cxn>
                <a:cxn ang="0">
                  <a:pos x="142" y="1"/>
                </a:cxn>
                <a:cxn ang="0">
                  <a:pos x="164" y="8"/>
                </a:cxn>
                <a:cxn ang="0">
                  <a:pos x="184" y="18"/>
                </a:cxn>
                <a:cxn ang="0">
                  <a:pos x="201" y="32"/>
                </a:cxn>
                <a:cxn ang="0">
                  <a:pos x="216" y="48"/>
                </a:cxn>
                <a:cxn ang="0">
                  <a:pos x="226" y="68"/>
                </a:cxn>
                <a:cxn ang="0">
                  <a:pos x="233" y="89"/>
                </a:cxn>
                <a:cxn ang="0">
                  <a:pos x="236" y="111"/>
                </a:cxn>
              </a:cxnLst>
              <a:rect l="0" t="0" r="r" b="b"/>
              <a:pathLst>
                <a:path w="237" h="224">
                  <a:moveTo>
                    <a:pt x="236" y="111"/>
                  </a:moveTo>
                  <a:lnTo>
                    <a:pt x="233" y="133"/>
                  </a:lnTo>
                  <a:lnTo>
                    <a:pt x="226" y="154"/>
                  </a:lnTo>
                  <a:lnTo>
                    <a:pt x="216" y="173"/>
                  </a:lnTo>
                  <a:lnTo>
                    <a:pt x="201" y="190"/>
                  </a:lnTo>
                  <a:lnTo>
                    <a:pt x="184" y="204"/>
                  </a:lnTo>
                  <a:lnTo>
                    <a:pt x="164" y="213"/>
                  </a:lnTo>
                  <a:lnTo>
                    <a:pt x="142" y="220"/>
                  </a:lnTo>
                  <a:lnTo>
                    <a:pt x="118" y="223"/>
                  </a:lnTo>
                  <a:lnTo>
                    <a:pt x="94" y="220"/>
                  </a:lnTo>
                  <a:lnTo>
                    <a:pt x="72" y="213"/>
                  </a:lnTo>
                  <a:lnTo>
                    <a:pt x="52" y="204"/>
                  </a:lnTo>
                  <a:lnTo>
                    <a:pt x="35" y="190"/>
                  </a:lnTo>
                  <a:lnTo>
                    <a:pt x="21" y="173"/>
                  </a:lnTo>
                  <a:lnTo>
                    <a:pt x="10" y="154"/>
                  </a:lnTo>
                  <a:lnTo>
                    <a:pt x="3" y="133"/>
                  </a:lnTo>
                  <a:lnTo>
                    <a:pt x="0" y="111"/>
                  </a:lnTo>
                  <a:lnTo>
                    <a:pt x="3" y="89"/>
                  </a:lnTo>
                  <a:lnTo>
                    <a:pt x="10" y="68"/>
                  </a:lnTo>
                  <a:lnTo>
                    <a:pt x="21" y="48"/>
                  </a:lnTo>
                  <a:lnTo>
                    <a:pt x="35" y="32"/>
                  </a:lnTo>
                  <a:lnTo>
                    <a:pt x="52" y="18"/>
                  </a:lnTo>
                  <a:lnTo>
                    <a:pt x="72" y="8"/>
                  </a:lnTo>
                  <a:lnTo>
                    <a:pt x="94" y="1"/>
                  </a:lnTo>
                  <a:lnTo>
                    <a:pt x="118" y="0"/>
                  </a:lnTo>
                  <a:lnTo>
                    <a:pt x="142" y="1"/>
                  </a:lnTo>
                  <a:lnTo>
                    <a:pt x="164" y="8"/>
                  </a:lnTo>
                  <a:lnTo>
                    <a:pt x="184" y="18"/>
                  </a:lnTo>
                  <a:lnTo>
                    <a:pt x="201" y="32"/>
                  </a:lnTo>
                  <a:lnTo>
                    <a:pt x="216" y="48"/>
                  </a:lnTo>
                  <a:lnTo>
                    <a:pt x="226" y="68"/>
                  </a:lnTo>
                  <a:lnTo>
                    <a:pt x="233" y="89"/>
                  </a:lnTo>
                  <a:lnTo>
                    <a:pt x="236" y="111"/>
                  </a:lnTo>
                </a:path>
              </a:pathLst>
            </a:custGeom>
            <a:ln w="12700" cap="rnd" cmpd="sng">
              <a:noFill/>
              <a:prstDash val="solid"/>
              <a:round/>
              <a:headEnd type="none" w="med" len="med"/>
              <a:tailEnd type="none" w="med" len="med"/>
            </a:ln>
            <a:effectLst/>
          </p:spPr>
          <p:txBody>
            <a:bodyPr/>
            <a:lstStyle/>
            <a:p>
              <a:pPr algn="ctr">
                <a:defRPr/>
              </a:pPr>
              <a:endParaRPr lang="en-US" sz="3600" b="1">
                <a:effectLst>
                  <a:outerShdw blurRad="38100" dist="38100" dir="2700000" algn="tl">
                    <a:srgbClr val="000000">
                      <a:alpha val="43137"/>
                    </a:srgbClr>
                  </a:outerShdw>
                </a:effectLst>
              </a:endParaRPr>
            </a:p>
          </p:txBody>
        </p:sp>
        <p:sp useBgFill="1">
          <p:nvSpPr>
            <p:cNvPr id="119826" name="AutoShape 18"/>
            <p:cNvSpPr>
              <a:spLocks noChangeArrowheads="1"/>
            </p:cNvSpPr>
            <p:nvPr/>
          </p:nvSpPr>
          <p:spPr bwMode="auto">
            <a:xfrm>
              <a:off x="3101" y="143"/>
              <a:ext cx="46" cy="398"/>
            </a:xfrm>
            <a:prstGeom prst="roundRect">
              <a:avLst>
                <a:gd name="adj" fmla="val 8102"/>
              </a:avLst>
            </a:prstGeom>
            <a:ln w="12700">
              <a:noFill/>
              <a:round/>
              <a:headEnd/>
              <a:tailEnd/>
            </a:ln>
            <a:effectLst/>
          </p:spPr>
          <p:txBody>
            <a:bodyPr wrap="none" anchor="ctr"/>
            <a:lstStyle/>
            <a:p>
              <a:pPr algn="ctr">
                <a:defRPr/>
              </a:pPr>
              <a:endParaRPr lang="en-US" sz="3600" b="1">
                <a:effectLst>
                  <a:outerShdw blurRad="38100" dist="38100" dir="2700000" algn="tl">
                    <a:srgbClr val="000000">
                      <a:alpha val="43137"/>
                    </a:srgbClr>
                  </a:outerShdw>
                </a:effectLst>
              </a:endParaRPr>
            </a:p>
          </p:txBody>
        </p:sp>
        <p:sp>
          <p:nvSpPr>
            <p:cNvPr id="119827" name="Freeform 19"/>
            <p:cNvSpPr>
              <a:spLocks/>
            </p:cNvSpPr>
            <p:nvPr/>
          </p:nvSpPr>
          <p:spPr bwMode="auto">
            <a:xfrm>
              <a:off x="3087" y="648"/>
              <a:ext cx="80" cy="68"/>
            </a:xfrm>
            <a:custGeom>
              <a:avLst/>
              <a:gdLst/>
              <a:ahLst/>
              <a:cxnLst>
                <a:cxn ang="0">
                  <a:pos x="0" y="0"/>
                </a:cxn>
                <a:cxn ang="0">
                  <a:pos x="43" y="67"/>
                </a:cxn>
                <a:cxn ang="0">
                  <a:pos x="79" y="0"/>
                </a:cxn>
                <a:cxn ang="0">
                  <a:pos x="46" y="0"/>
                </a:cxn>
                <a:cxn ang="0">
                  <a:pos x="0" y="0"/>
                </a:cxn>
              </a:cxnLst>
              <a:rect l="0" t="0" r="r" b="b"/>
              <a:pathLst>
                <a:path w="80" h="68">
                  <a:moveTo>
                    <a:pt x="0" y="0"/>
                  </a:moveTo>
                  <a:lnTo>
                    <a:pt x="43" y="67"/>
                  </a:lnTo>
                  <a:lnTo>
                    <a:pt x="79" y="0"/>
                  </a:lnTo>
                  <a:lnTo>
                    <a:pt x="46" y="0"/>
                  </a:lnTo>
                  <a:lnTo>
                    <a:pt x="0" y="0"/>
                  </a:lnTo>
                </a:path>
              </a:pathLst>
            </a:custGeom>
            <a:solidFill>
              <a:srgbClr val="0000FF"/>
            </a:solidFill>
            <a:ln w="12700" cap="rnd" cmpd="sng">
              <a:solidFill>
                <a:srgbClr val="0000FF"/>
              </a:solidFill>
              <a:prstDash val="solid"/>
              <a:round/>
              <a:headEnd type="none" w="med" len="med"/>
              <a:tailEnd type="none" w="med" len="med"/>
            </a:ln>
            <a:effectLst/>
          </p:spPr>
          <p:txBody>
            <a:bodyPr/>
            <a:lstStyle/>
            <a:p>
              <a:pPr algn="ctr">
                <a:defRPr/>
              </a:pPr>
              <a:endParaRPr lang="en-US" sz="3600" b="1">
                <a:effectLst>
                  <a:outerShdw blurRad="38100" dist="38100" dir="2700000" algn="tl">
                    <a:srgbClr val="000000">
                      <a:alpha val="43137"/>
                    </a:srgbClr>
                  </a:outerShdw>
                </a:effectLst>
              </a:endParaRPr>
            </a:p>
          </p:txBody>
        </p:sp>
      </p:grpSp>
      <p:pic>
        <p:nvPicPr>
          <p:cNvPr id="44036" name="Picture 21"/>
          <p:cNvPicPr>
            <a:picLocks noChangeAspect="1" noChangeArrowheads="1"/>
          </p:cNvPicPr>
          <p:nvPr/>
        </p:nvPicPr>
        <p:blipFill>
          <a:blip r:embed="rId3" cstate="print"/>
          <a:srcRect l="10518" t="11885" r="15472" b="10439"/>
          <a:stretch>
            <a:fillRect/>
          </a:stretch>
        </p:blipFill>
        <p:spPr bwMode="auto">
          <a:xfrm>
            <a:off x="684213" y="1196975"/>
            <a:ext cx="7453312" cy="4703763"/>
          </a:xfrm>
          <a:prstGeom prst="rect">
            <a:avLst/>
          </a:prstGeom>
          <a:noFill/>
          <a:ln w="9525">
            <a:noFill/>
            <a:miter lim="800000"/>
            <a:headEnd/>
            <a:tailEnd/>
          </a:ln>
        </p:spPr>
      </p:pic>
      <p:pic>
        <p:nvPicPr>
          <p:cNvPr id="44037" name="Picture 22"/>
          <p:cNvPicPr>
            <a:picLocks noChangeAspect="1" noChangeArrowheads="1"/>
          </p:cNvPicPr>
          <p:nvPr/>
        </p:nvPicPr>
        <p:blipFill>
          <a:blip r:embed="rId4" cstate="print"/>
          <a:srcRect l="1332" t="20943" r="80177" b="49252"/>
          <a:stretch>
            <a:fillRect/>
          </a:stretch>
        </p:blipFill>
        <p:spPr bwMode="auto">
          <a:xfrm>
            <a:off x="6443663" y="4797425"/>
            <a:ext cx="576262" cy="555625"/>
          </a:xfrm>
          <a:prstGeom prst="rect">
            <a:avLst/>
          </a:prstGeom>
          <a:noFill/>
          <a:ln w="9525">
            <a:noFill/>
            <a:miter lim="800000"/>
            <a:headEnd/>
            <a:tailEnd/>
          </a:ln>
        </p:spPr>
      </p:pic>
      <p:sp>
        <p:nvSpPr>
          <p:cNvPr id="119831" name="Oval 23"/>
          <p:cNvSpPr>
            <a:spLocks noChangeArrowheads="1"/>
          </p:cNvSpPr>
          <p:nvPr/>
        </p:nvSpPr>
        <p:spPr bwMode="auto">
          <a:xfrm>
            <a:off x="2268538" y="1916113"/>
            <a:ext cx="1439862" cy="3168650"/>
          </a:xfrm>
          <a:prstGeom prst="ellipse">
            <a:avLst/>
          </a:prstGeom>
          <a:noFill/>
          <a:ln w="76200">
            <a:solidFill>
              <a:srgbClr val="FF3300"/>
            </a:solidFill>
            <a:round/>
            <a:headEnd/>
            <a:tailEnd/>
          </a:ln>
          <a:effectLst/>
        </p:spPr>
        <p:txBody>
          <a:bodyPr wrap="none" anchor="ctr"/>
          <a:lstStyle/>
          <a:p>
            <a:pPr algn="ctr">
              <a:defRPr/>
            </a:pPr>
            <a:endParaRPr lang="en-US" sz="3600" b="1">
              <a:solidFill>
                <a:srgbClr val="FF3300"/>
              </a:solidFill>
              <a:effectLst>
                <a:outerShdw blurRad="38100" dist="38100" dir="2700000" algn="tl">
                  <a:srgbClr val="C0C0C0"/>
                </a:outerShdw>
              </a:effectLst>
            </a:endParaRPr>
          </a:p>
        </p:txBody>
      </p:sp>
      <p:sp>
        <p:nvSpPr>
          <p:cNvPr id="44039" name="Text Box 1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46082" name="Rectangle 3"/>
          <p:cNvSpPr>
            <a:spLocks noGrp="1" noChangeArrowheads="1"/>
          </p:cNvSpPr>
          <p:nvPr>
            <p:ph type="body" idx="4294967295"/>
          </p:nvPr>
        </p:nvSpPr>
        <p:spPr>
          <a:xfrm>
            <a:off x="457200" y="2349500"/>
            <a:ext cx="8229600" cy="3776663"/>
          </a:xfrm>
        </p:spPr>
        <p:txBody>
          <a:bodyPr/>
          <a:lstStyle/>
          <a:p>
            <a:pPr eaLnBrk="1" hangingPunct="1">
              <a:lnSpc>
                <a:spcPct val="90000"/>
              </a:lnSpc>
            </a:pPr>
            <a:r>
              <a:rPr lang="en-US" sz="2000" smtClean="0"/>
              <a:t>Body part: Preamble, Article I - Article XVI</a:t>
            </a:r>
          </a:p>
          <a:p>
            <a:pPr lvl="1" eaLnBrk="1" hangingPunct="1">
              <a:lnSpc>
                <a:spcPct val="90000"/>
              </a:lnSpc>
              <a:buFont typeface="Arial" charset="0"/>
              <a:buNone/>
            </a:pPr>
            <a:endParaRPr lang="en-GB" sz="2000" smtClean="0"/>
          </a:p>
          <a:p>
            <a:pPr lvl="1" eaLnBrk="1" hangingPunct="1">
              <a:lnSpc>
                <a:spcPct val="90000"/>
              </a:lnSpc>
            </a:pPr>
            <a:r>
              <a:rPr lang="en-GB" sz="2000" smtClean="0"/>
              <a:t>Annex 1A: Multilateral Agreements on Trade</a:t>
            </a:r>
            <a:br>
              <a:rPr lang="en-GB" sz="2000" smtClean="0"/>
            </a:br>
            <a:r>
              <a:rPr lang="en-GB" sz="2000" smtClean="0"/>
              <a:t>		      in Goods</a:t>
            </a:r>
          </a:p>
          <a:p>
            <a:pPr lvl="2" eaLnBrk="1" hangingPunct="1">
              <a:lnSpc>
                <a:spcPct val="90000"/>
              </a:lnSpc>
            </a:pPr>
            <a:endParaRPr lang="en-GB" sz="2000" smtClean="0"/>
          </a:p>
          <a:p>
            <a:pPr lvl="2" eaLnBrk="1" hangingPunct="1">
              <a:lnSpc>
                <a:spcPct val="90000"/>
              </a:lnSpc>
            </a:pPr>
            <a:r>
              <a:rPr lang="en-GB" sz="2000" b="1" smtClean="0"/>
              <a:t>Agreement on Rules of Origin</a:t>
            </a:r>
          </a:p>
          <a:p>
            <a:pPr lvl="2" eaLnBrk="1" hangingPunct="1">
              <a:lnSpc>
                <a:spcPct val="90000"/>
              </a:lnSpc>
            </a:pPr>
            <a:r>
              <a:rPr lang="en-GB" sz="2000" smtClean="0"/>
              <a:t>Agreement on Customs Valuation</a:t>
            </a:r>
            <a:endParaRPr lang="en-US" sz="2000" smtClean="0"/>
          </a:p>
          <a:p>
            <a:pPr lvl="2" eaLnBrk="1" hangingPunct="1">
              <a:lnSpc>
                <a:spcPct val="90000"/>
              </a:lnSpc>
            </a:pPr>
            <a:r>
              <a:rPr lang="en-GB" sz="2000" smtClean="0"/>
              <a:t>Agreement on Pre-shipment Inspection</a:t>
            </a:r>
            <a:endParaRPr lang="en-US" sz="2000" smtClean="0"/>
          </a:p>
        </p:txBody>
      </p:sp>
      <p:sp>
        <p:nvSpPr>
          <p:cNvPr id="46083" name="AutoShape 7"/>
          <p:cNvSpPr>
            <a:spLocks noGrp="1" noChangeArrowheads="1"/>
          </p:cNvSpPr>
          <p:nvPr>
            <p:ph type="title" idx="4294967295"/>
          </p:nvPr>
        </p:nvSpPr>
        <p:spPr>
          <a:xfrm>
            <a:off x="468313" y="981075"/>
            <a:ext cx="8362950" cy="1143000"/>
          </a:xfrm>
        </p:spPr>
        <p:txBody>
          <a:bodyPr anchor="b"/>
          <a:lstStyle/>
          <a:p>
            <a:pPr eaLnBrk="1" hangingPunct="1"/>
            <a:r>
              <a:rPr lang="en-GB" sz="2400" b="1" smtClean="0"/>
              <a:t>Marrakesh Agreement Establishing the World Trade Organization (WTO)</a:t>
            </a:r>
            <a:endParaRPr lang="en-US" sz="2400" b="1" smtClean="0"/>
          </a:p>
        </p:txBody>
      </p:sp>
      <p:sp>
        <p:nvSpPr>
          <p:cNvPr id="46084"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48130" name="AutoShape 2"/>
          <p:cNvSpPr>
            <a:spLocks noGrp="1" noChangeArrowheads="1"/>
          </p:cNvSpPr>
          <p:nvPr>
            <p:ph type="title" idx="4294967295"/>
          </p:nvPr>
        </p:nvSpPr>
        <p:spPr>
          <a:xfrm>
            <a:off x="395288" y="908050"/>
            <a:ext cx="8229600" cy="1143000"/>
          </a:xfrm>
        </p:spPr>
        <p:txBody>
          <a:bodyPr anchor="b"/>
          <a:lstStyle/>
          <a:p>
            <a:r>
              <a:rPr lang="en-US" sz="2400" smtClean="0">
                <a:sym typeface="Symbol" pitchFamily="18" charset="2"/>
              </a:rPr>
              <a:t>Agreement on Rules of Origin</a:t>
            </a:r>
          </a:p>
        </p:txBody>
      </p:sp>
      <p:sp>
        <p:nvSpPr>
          <p:cNvPr id="48131" name="Rectangle 3"/>
          <p:cNvSpPr>
            <a:spLocks noGrp="1" noChangeArrowheads="1"/>
          </p:cNvSpPr>
          <p:nvPr>
            <p:ph type="body" idx="4294967295"/>
          </p:nvPr>
        </p:nvSpPr>
        <p:spPr>
          <a:xfrm>
            <a:off x="395288" y="2276475"/>
            <a:ext cx="8229600" cy="3849688"/>
          </a:xfrm>
        </p:spPr>
        <p:txBody>
          <a:bodyPr/>
          <a:lstStyle/>
          <a:p>
            <a:pPr algn="ctr">
              <a:lnSpc>
                <a:spcPct val="80000"/>
              </a:lnSpc>
              <a:buFont typeface="Arial" charset="0"/>
              <a:buNone/>
            </a:pPr>
            <a:r>
              <a:rPr lang="en-US" sz="2000" smtClean="0"/>
              <a:t>Preamble</a:t>
            </a:r>
          </a:p>
          <a:p>
            <a:pPr>
              <a:lnSpc>
                <a:spcPct val="80000"/>
              </a:lnSpc>
              <a:buFont typeface="Arial" charset="0"/>
              <a:buNone/>
            </a:pPr>
            <a:endParaRPr lang="en-US" sz="2000" smtClean="0"/>
          </a:p>
          <a:p>
            <a:pPr>
              <a:lnSpc>
                <a:spcPct val="80000"/>
              </a:lnSpc>
            </a:pPr>
            <a:r>
              <a:rPr lang="en-US" sz="2000" smtClean="0"/>
              <a:t>Part I - 	Definitions and Coverage</a:t>
            </a:r>
          </a:p>
          <a:p>
            <a:pPr>
              <a:lnSpc>
                <a:spcPct val="80000"/>
              </a:lnSpc>
            </a:pPr>
            <a:r>
              <a:rPr lang="en-US" sz="2000" smtClean="0"/>
              <a:t>Part II -  	Disciplines of Application of</a:t>
            </a:r>
            <a:br>
              <a:rPr lang="en-US" sz="2000" smtClean="0"/>
            </a:br>
            <a:r>
              <a:rPr lang="en-US" sz="2000" smtClean="0"/>
              <a:t>		Rules of Origin</a:t>
            </a:r>
          </a:p>
          <a:p>
            <a:pPr>
              <a:lnSpc>
                <a:spcPct val="80000"/>
              </a:lnSpc>
            </a:pPr>
            <a:r>
              <a:rPr lang="en-US" sz="2000" smtClean="0"/>
              <a:t>Part III - 	Notification, Review,</a:t>
            </a:r>
            <a:br>
              <a:rPr lang="en-US" sz="2000" smtClean="0"/>
            </a:br>
            <a:r>
              <a:rPr lang="en-US" sz="2000" smtClean="0"/>
              <a:t>		Consultations, Disputes</a:t>
            </a:r>
          </a:p>
          <a:p>
            <a:pPr>
              <a:lnSpc>
                <a:spcPct val="80000"/>
              </a:lnSpc>
            </a:pPr>
            <a:r>
              <a:rPr lang="en-US" sz="2000" smtClean="0"/>
              <a:t>Part IV - 	Harmonization of Rules of Origin</a:t>
            </a:r>
          </a:p>
          <a:p>
            <a:pPr>
              <a:lnSpc>
                <a:spcPct val="80000"/>
              </a:lnSpc>
              <a:buFont typeface="Arial" charset="0"/>
              <a:buNone/>
            </a:pPr>
            <a:endParaRPr lang="en-US" sz="2000" smtClean="0"/>
          </a:p>
          <a:p>
            <a:pPr>
              <a:lnSpc>
                <a:spcPct val="80000"/>
              </a:lnSpc>
            </a:pPr>
            <a:r>
              <a:rPr lang="en-US" sz="2000" smtClean="0"/>
              <a:t>Annex I -  	Technical Committee</a:t>
            </a:r>
          </a:p>
          <a:p>
            <a:pPr>
              <a:lnSpc>
                <a:spcPct val="80000"/>
              </a:lnSpc>
            </a:pPr>
            <a:r>
              <a:rPr lang="en-US" sz="2000" smtClean="0"/>
              <a:t>Annex II - 	Common Declaration on Preferential Rules</a:t>
            </a:r>
          </a:p>
          <a:p>
            <a:pPr>
              <a:lnSpc>
                <a:spcPct val="80000"/>
              </a:lnSpc>
            </a:pPr>
            <a:r>
              <a:rPr lang="en-GB" sz="2000" smtClean="0"/>
              <a:t>[Annex III -	Harmonized Non-Preferential Rules of Origin ]</a:t>
            </a:r>
            <a:endParaRPr lang="en-US" sz="2000" smtClean="0">
              <a:solidFill>
                <a:srgbClr val="008000"/>
              </a:solidFill>
            </a:endParaRPr>
          </a:p>
          <a:p>
            <a:pPr>
              <a:lnSpc>
                <a:spcPct val="80000"/>
              </a:lnSpc>
            </a:pPr>
            <a:endParaRPr lang="en-US" sz="2000" smtClean="0"/>
          </a:p>
        </p:txBody>
      </p:sp>
      <p:sp>
        <p:nvSpPr>
          <p:cNvPr id="48132"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50178" name="AutoShape 2"/>
          <p:cNvSpPr>
            <a:spLocks noGrp="1" noChangeArrowheads="1"/>
          </p:cNvSpPr>
          <p:nvPr>
            <p:ph type="title" idx="4294967295"/>
          </p:nvPr>
        </p:nvSpPr>
        <p:spPr>
          <a:xfrm>
            <a:off x="468313" y="1196975"/>
            <a:ext cx="8229600" cy="1143000"/>
          </a:xfrm>
        </p:spPr>
        <p:txBody>
          <a:bodyPr anchor="b"/>
          <a:lstStyle/>
          <a:p>
            <a:r>
              <a:rPr lang="en-GB" sz="2400" smtClean="0"/>
              <a:t>[Annex III – Harmonized Non-Preferential Rules of Origin]</a:t>
            </a:r>
            <a:endParaRPr lang="en-US" sz="2400" smtClean="0"/>
          </a:p>
        </p:txBody>
      </p:sp>
      <p:sp>
        <p:nvSpPr>
          <p:cNvPr id="50179" name="Rectangle 3"/>
          <p:cNvSpPr>
            <a:spLocks noGrp="1" noChangeArrowheads="1"/>
          </p:cNvSpPr>
          <p:nvPr>
            <p:ph type="body" idx="4294967295"/>
          </p:nvPr>
        </p:nvSpPr>
        <p:spPr>
          <a:xfrm>
            <a:off x="457200" y="2924175"/>
            <a:ext cx="8229600" cy="2768600"/>
          </a:xfrm>
        </p:spPr>
        <p:txBody>
          <a:bodyPr/>
          <a:lstStyle/>
          <a:p>
            <a:pPr algn="ctr">
              <a:lnSpc>
                <a:spcPct val="80000"/>
              </a:lnSpc>
              <a:buFont typeface="Arial" charset="0"/>
              <a:buNone/>
            </a:pPr>
            <a:r>
              <a:rPr lang="en-GB" sz="2000" smtClean="0"/>
              <a:t>Definitions</a:t>
            </a:r>
          </a:p>
          <a:p>
            <a:pPr>
              <a:lnSpc>
                <a:spcPct val="80000"/>
              </a:lnSpc>
              <a:buFont typeface="Arial" charset="0"/>
              <a:buNone/>
            </a:pPr>
            <a:endParaRPr lang="en-GB" sz="2000" smtClean="0"/>
          </a:p>
          <a:p>
            <a:pPr>
              <a:lnSpc>
                <a:spcPct val="80000"/>
              </a:lnSpc>
            </a:pPr>
            <a:r>
              <a:rPr lang="en-GB" sz="2000" smtClean="0"/>
              <a:t>General Rule 1	Harmonized System</a:t>
            </a:r>
          </a:p>
          <a:p>
            <a:pPr>
              <a:lnSpc>
                <a:spcPct val="80000"/>
              </a:lnSpc>
            </a:pPr>
            <a:r>
              <a:rPr lang="en-GB" sz="2000" smtClean="0"/>
              <a:t>General Rule 2	Determination of Origin</a:t>
            </a:r>
          </a:p>
          <a:p>
            <a:pPr>
              <a:lnSpc>
                <a:spcPct val="80000"/>
              </a:lnSpc>
            </a:pPr>
            <a:r>
              <a:rPr lang="en-GB" sz="2000" smtClean="0"/>
              <a:t>General Rule 3	Neutral Elements</a:t>
            </a:r>
          </a:p>
          <a:p>
            <a:pPr>
              <a:lnSpc>
                <a:spcPct val="80000"/>
              </a:lnSpc>
            </a:pPr>
            <a:r>
              <a:rPr lang="en-GB" sz="2000" smtClean="0"/>
              <a:t>General Rule 4	Packing and Packaging Materials and Containers</a:t>
            </a:r>
          </a:p>
          <a:p>
            <a:pPr>
              <a:lnSpc>
                <a:spcPct val="80000"/>
              </a:lnSpc>
            </a:pPr>
            <a:r>
              <a:rPr lang="en-GB" sz="2000" smtClean="0"/>
              <a:t>General Rule 5 	Accessories and Spare Parts and Tools</a:t>
            </a:r>
          </a:p>
          <a:p>
            <a:pPr>
              <a:lnSpc>
                <a:spcPct val="80000"/>
              </a:lnSpc>
            </a:pPr>
            <a:r>
              <a:rPr lang="en-GB" sz="2000" smtClean="0"/>
              <a:t>General Rule 6	Minimal operations and processes</a:t>
            </a:r>
            <a:endParaRPr lang="en-US" sz="2000" smtClean="0"/>
          </a:p>
        </p:txBody>
      </p:sp>
      <p:sp>
        <p:nvSpPr>
          <p:cNvPr id="50180"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noAutofit/>
          </a:bodyPr>
          <a:lstStyle/>
          <a:p>
            <a:r>
              <a:rPr lang="en-IE" sz="4000" dirty="0" smtClean="0"/>
              <a:t>Rules of origin give the </a:t>
            </a:r>
            <a:br>
              <a:rPr lang="en-IE" sz="4000" dirty="0" smtClean="0"/>
            </a:br>
            <a:r>
              <a:rPr lang="en-IE" sz="4000" dirty="0" smtClean="0"/>
              <a:t>nationality of a product</a:t>
            </a:r>
          </a:p>
        </p:txBody>
      </p:sp>
      <p:sp>
        <p:nvSpPr>
          <p:cNvPr id="41986" name="Rectangle 3"/>
          <p:cNvSpPr>
            <a:spLocks noGrp="1"/>
          </p:cNvSpPr>
          <p:nvPr>
            <p:ph type="body" idx="1"/>
          </p:nvPr>
        </p:nvSpPr>
        <p:spPr/>
        <p:txBody>
          <a:bodyPr/>
          <a:lstStyle/>
          <a:p>
            <a:pPr>
              <a:lnSpc>
                <a:spcPct val="80000"/>
              </a:lnSpc>
              <a:buNone/>
            </a:pPr>
            <a:endParaRPr lang="en-IE" sz="2000" dirty="0" smtClean="0"/>
          </a:p>
          <a:p>
            <a:pPr>
              <a:lnSpc>
                <a:spcPct val="80000"/>
              </a:lnSpc>
            </a:pPr>
            <a:endParaRPr lang="en-IE" sz="2000" dirty="0" smtClean="0"/>
          </a:p>
          <a:p>
            <a:pPr>
              <a:lnSpc>
                <a:spcPct val="80000"/>
              </a:lnSpc>
            </a:pPr>
            <a:r>
              <a:rPr lang="en-IE" sz="2000" dirty="0" smtClean="0"/>
              <a:t>Why do we have rules of origin?</a:t>
            </a:r>
          </a:p>
          <a:p>
            <a:pPr lvl="1">
              <a:lnSpc>
                <a:spcPct val="80000"/>
              </a:lnSpc>
            </a:pPr>
            <a:r>
              <a:rPr lang="en-IE" sz="2000" dirty="0" smtClean="0"/>
              <a:t>Collect statistics</a:t>
            </a:r>
          </a:p>
          <a:p>
            <a:pPr lvl="1">
              <a:lnSpc>
                <a:spcPct val="80000"/>
              </a:lnSpc>
            </a:pPr>
            <a:r>
              <a:rPr lang="en-IE" sz="2000" dirty="0" smtClean="0"/>
              <a:t>To apply the correct rate of duty</a:t>
            </a:r>
          </a:p>
          <a:p>
            <a:pPr lvl="1">
              <a:lnSpc>
                <a:spcPct val="80000"/>
              </a:lnSpc>
            </a:pPr>
            <a:r>
              <a:rPr lang="en-IE" sz="2000" dirty="0" smtClean="0"/>
              <a:t>To apply certain policy measures</a:t>
            </a:r>
          </a:p>
          <a:p>
            <a:pPr lvl="1">
              <a:lnSpc>
                <a:spcPct val="80000"/>
              </a:lnSpc>
            </a:pPr>
            <a:endParaRPr lang="en-IE" sz="2000" dirty="0" smtClean="0"/>
          </a:p>
          <a:p>
            <a:pPr>
              <a:lnSpc>
                <a:spcPct val="80000"/>
              </a:lnSpc>
            </a:pPr>
            <a:r>
              <a:rPr lang="en-IE" sz="2000" dirty="0" smtClean="0"/>
              <a:t>Is knowing the origin important?</a:t>
            </a:r>
          </a:p>
          <a:p>
            <a:pPr lvl="1">
              <a:lnSpc>
                <a:spcPct val="80000"/>
              </a:lnSpc>
            </a:pPr>
            <a:r>
              <a:rPr lang="en-IE" sz="2000" dirty="0" smtClean="0"/>
              <a:t>Affects the price of goods</a:t>
            </a:r>
          </a:p>
          <a:p>
            <a:pPr lvl="1">
              <a:lnSpc>
                <a:spcPct val="80000"/>
              </a:lnSpc>
            </a:pPr>
            <a:r>
              <a:rPr lang="en-IE" sz="2000" dirty="0" smtClean="0"/>
              <a:t>Know if a good is foreign or domestic</a:t>
            </a:r>
          </a:p>
          <a:p>
            <a:pPr lvl="1">
              <a:lnSpc>
                <a:spcPct val="80000"/>
              </a:lnSpc>
            </a:pPr>
            <a:r>
              <a:rPr lang="en-IE" sz="2000" dirty="0" smtClean="0"/>
              <a:t>Can affect the image of a country </a:t>
            </a:r>
          </a:p>
          <a:p>
            <a:pPr lvl="1">
              <a:lnSpc>
                <a:spcPct val="80000"/>
              </a:lnSpc>
            </a:pPr>
            <a:endParaRPr lang="en-IE" sz="2000" dirty="0" smtClean="0"/>
          </a:p>
          <a:p>
            <a:pPr>
              <a:lnSpc>
                <a:spcPct val="80000"/>
              </a:lnSpc>
            </a:pPr>
            <a:r>
              <a:rPr lang="en-IE" sz="2000" dirty="0" smtClean="0"/>
              <a:t>2 sets of origin rules – non-preferential and preferential</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52226" name="AutoShape 2"/>
          <p:cNvSpPr>
            <a:spLocks noGrp="1" noChangeArrowheads="1"/>
          </p:cNvSpPr>
          <p:nvPr>
            <p:ph type="title" idx="4294967295"/>
          </p:nvPr>
        </p:nvSpPr>
        <p:spPr>
          <a:xfrm>
            <a:off x="395288" y="1125538"/>
            <a:ext cx="8229600" cy="1143000"/>
          </a:xfrm>
        </p:spPr>
        <p:txBody>
          <a:bodyPr anchor="b"/>
          <a:lstStyle/>
          <a:p>
            <a:r>
              <a:rPr lang="en-GB" sz="2400" smtClean="0"/>
              <a:t>Appendixes to the Annex III of the Agreement</a:t>
            </a:r>
            <a:endParaRPr lang="en-US" sz="2400" smtClean="0"/>
          </a:p>
        </p:txBody>
      </p:sp>
      <p:sp>
        <p:nvSpPr>
          <p:cNvPr id="52227" name="Rectangle 3"/>
          <p:cNvSpPr>
            <a:spLocks noGrp="1" noChangeArrowheads="1"/>
          </p:cNvSpPr>
          <p:nvPr>
            <p:ph type="body" idx="4294967295"/>
          </p:nvPr>
        </p:nvSpPr>
        <p:spPr>
          <a:xfrm>
            <a:off x="457200" y="3429000"/>
            <a:ext cx="8229600" cy="2697163"/>
          </a:xfrm>
        </p:spPr>
        <p:txBody>
          <a:bodyPr/>
          <a:lstStyle/>
          <a:p>
            <a:r>
              <a:rPr lang="en-US" sz="2000" smtClean="0"/>
              <a:t>Appendix 1	Wholly obtained goods</a:t>
            </a:r>
          </a:p>
          <a:p>
            <a:endParaRPr lang="en-US" sz="2000" smtClean="0"/>
          </a:p>
          <a:p>
            <a:r>
              <a:rPr lang="en-US" sz="2000" smtClean="0"/>
              <a:t>Appendix 2	Product specific rules of origin</a:t>
            </a:r>
            <a:r>
              <a:rPr lang="en-GB" sz="2000" b="1" smtClean="0"/>
              <a:t> </a:t>
            </a:r>
            <a:endParaRPr lang="en-US" b="1" smtClean="0"/>
          </a:p>
        </p:txBody>
      </p:sp>
      <p:sp>
        <p:nvSpPr>
          <p:cNvPr id="52228"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61"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70662" name="AutoShape 5"/>
          <p:cNvSpPr>
            <a:spLocks noGrp="1" noChangeArrowheads="1"/>
          </p:cNvSpPr>
          <p:nvPr>
            <p:ph type="title" idx="4294967295"/>
          </p:nvPr>
        </p:nvSpPr>
        <p:spPr>
          <a:xfrm>
            <a:off x="468313" y="692150"/>
            <a:ext cx="8229600" cy="1143000"/>
          </a:xfrm>
        </p:spPr>
        <p:txBody>
          <a:bodyPr anchor="b"/>
          <a:lstStyle/>
          <a:p>
            <a:r>
              <a:rPr lang="en-GB" sz="2400" smtClean="0"/>
              <a:t>Examples of the proposed rules and </a:t>
            </a:r>
            <a:br>
              <a:rPr lang="en-GB" sz="2400" smtClean="0"/>
            </a:br>
            <a:r>
              <a:rPr lang="en-GB" sz="2400" smtClean="0"/>
              <a:t>subdivisions of the HS</a:t>
            </a:r>
            <a:endParaRPr lang="en-US" sz="2400" smtClean="0"/>
          </a:p>
        </p:txBody>
      </p:sp>
      <p:graphicFrame>
        <p:nvGraphicFramePr>
          <p:cNvPr id="70660" name="Object 4"/>
          <p:cNvGraphicFramePr>
            <a:graphicFrameLocks noGrp="1" noChangeAspect="1"/>
          </p:cNvGraphicFramePr>
          <p:nvPr>
            <p:ph idx="4294967295"/>
          </p:nvPr>
        </p:nvGraphicFramePr>
        <p:xfrm>
          <a:off x="1116013" y="2060575"/>
          <a:ext cx="6962775" cy="4216400"/>
        </p:xfrm>
        <a:graphic>
          <a:graphicData uri="http://schemas.openxmlformats.org/presentationml/2006/ole">
            <p:oleObj spid="_x0000_s57356" name="Document" r:id="rId4" imgW="9398131" imgH="5691447" progId="Word.Document.8">
              <p:embed/>
            </p:oleObj>
          </a:graphicData>
        </a:graphic>
      </p:graphicFrame>
      <p:sp>
        <p:nvSpPr>
          <p:cNvPr id="70663" name="Oval 1045"/>
          <p:cNvSpPr>
            <a:spLocks noChangeArrowheads="1"/>
          </p:cNvSpPr>
          <p:nvPr/>
        </p:nvSpPr>
        <p:spPr bwMode="auto">
          <a:xfrm>
            <a:off x="971550" y="2133600"/>
            <a:ext cx="3168650" cy="3240088"/>
          </a:xfrm>
          <a:prstGeom prst="ellipse">
            <a:avLst/>
          </a:prstGeom>
          <a:noFill/>
          <a:ln w="38100">
            <a:solidFill>
              <a:srgbClr val="FF0000"/>
            </a:solidFill>
            <a:round/>
            <a:headEnd/>
            <a:tailEnd/>
          </a:ln>
        </p:spPr>
        <p:txBody>
          <a:bodyPr wrap="none" anchor="ctr"/>
          <a:lstStyle/>
          <a:p>
            <a:pPr algn="ctr" eaLnBrk="0" hangingPunct="0"/>
            <a:endParaRPr lang="en-GB" sz="2400" b="1">
              <a:solidFill>
                <a:srgbClr val="FF0000"/>
              </a:solidFill>
              <a:latin typeface="Times New Roman" pitchFamily="18" charset="0"/>
            </a:endParaRPr>
          </a:p>
        </p:txBody>
      </p:sp>
      <p:sp>
        <p:nvSpPr>
          <p:cNvPr id="70664" name="Text Box 6"/>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72706" name="AutoShape 2"/>
          <p:cNvSpPr>
            <a:spLocks noGrp="1" noChangeArrowheads="1"/>
          </p:cNvSpPr>
          <p:nvPr>
            <p:ph type="title" idx="4294967295"/>
          </p:nvPr>
        </p:nvSpPr>
        <p:spPr>
          <a:xfrm>
            <a:off x="457200" y="981075"/>
            <a:ext cx="8229600" cy="1143000"/>
          </a:xfrm>
        </p:spPr>
        <p:txBody>
          <a:bodyPr anchor="b"/>
          <a:lstStyle/>
          <a:p>
            <a:r>
              <a:rPr lang="en-GB" sz="2400" smtClean="0">
                <a:ea typeface="Gulim" pitchFamily="34" charset="-127"/>
              </a:rPr>
              <a:t>State Of Play Of The Harmonization Work Program Of The Non Preferential Rules Of Origin</a:t>
            </a:r>
          </a:p>
        </p:txBody>
      </p:sp>
      <p:sp>
        <p:nvSpPr>
          <p:cNvPr id="72707" name="Rectangle 3"/>
          <p:cNvSpPr>
            <a:spLocks noGrp="1" noChangeArrowheads="1"/>
          </p:cNvSpPr>
          <p:nvPr>
            <p:ph type="body" idx="4294967295"/>
          </p:nvPr>
        </p:nvSpPr>
        <p:spPr>
          <a:xfrm>
            <a:off x="457200" y="2708275"/>
            <a:ext cx="8229600" cy="2984500"/>
          </a:xfrm>
        </p:spPr>
        <p:txBody>
          <a:bodyPr/>
          <a:lstStyle/>
          <a:p>
            <a:r>
              <a:rPr lang="en-US" sz="2000" smtClean="0"/>
              <a:t>Started July 1995, planned to be completed within 3 years</a:t>
            </a:r>
          </a:p>
          <a:p>
            <a:r>
              <a:rPr lang="en-US" sz="2000" smtClean="0"/>
              <a:t>The TCRO completed the technical examination in May 1999 (486 open issues sent to CRO)</a:t>
            </a:r>
          </a:p>
          <a:p>
            <a:r>
              <a:rPr lang="en-US" sz="2000" smtClean="0"/>
              <a:t>In July 2002, 93 cores issues were sent to the General Council of the WTO</a:t>
            </a:r>
            <a:endParaRPr lang="en-GB" sz="2000" smtClean="0"/>
          </a:p>
          <a:p>
            <a:r>
              <a:rPr lang="en-GB" sz="2000" smtClean="0"/>
              <a:t>So far, 349 out of 486 issues (72 %) were approved by the CRO (137 issues to resolve) (January 2012)</a:t>
            </a:r>
          </a:p>
        </p:txBody>
      </p:sp>
      <p:sp>
        <p:nvSpPr>
          <p:cNvPr id="72708"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74754" name="AutoShape 2"/>
          <p:cNvSpPr>
            <a:spLocks noGrp="1" noChangeArrowheads="1"/>
          </p:cNvSpPr>
          <p:nvPr>
            <p:ph type="title" idx="4294967295"/>
          </p:nvPr>
        </p:nvSpPr>
        <p:spPr>
          <a:xfrm>
            <a:off x="457200" y="404813"/>
            <a:ext cx="8229600" cy="1143000"/>
          </a:xfrm>
        </p:spPr>
        <p:txBody>
          <a:bodyPr anchor="b"/>
          <a:lstStyle/>
          <a:p>
            <a:r>
              <a:rPr lang="en-GB" altLang="ko-KR" sz="2400" smtClean="0">
                <a:ea typeface="Gulim" pitchFamily="34" charset="-127"/>
              </a:rPr>
              <a:t>Controversial core issues and implication issues</a:t>
            </a:r>
            <a:endParaRPr lang="en-US" sz="2400" smtClean="0">
              <a:ea typeface="Gulim" pitchFamily="34" charset="-127"/>
            </a:endParaRPr>
          </a:p>
        </p:txBody>
      </p:sp>
      <p:sp>
        <p:nvSpPr>
          <p:cNvPr id="74755" name="Rectangle 3"/>
          <p:cNvSpPr>
            <a:spLocks noGrp="1" noChangeArrowheads="1"/>
          </p:cNvSpPr>
          <p:nvPr>
            <p:ph type="body" idx="4294967295"/>
          </p:nvPr>
        </p:nvSpPr>
        <p:spPr>
          <a:xfrm>
            <a:off x="323850" y="1773238"/>
            <a:ext cx="8604250" cy="4495800"/>
          </a:xfrm>
        </p:spPr>
        <p:txBody>
          <a:bodyPr/>
          <a:lstStyle/>
          <a:p>
            <a:r>
              <a:rPr lang="de-CH" sz="2400" smtClean="0"/>
              <a:t>Fishing in the Exclusive Economic Zone (EEZ)</a:t>
            </a:r>
          </a:p>
          <a:p>
            <a:endParaRPr lang="de-CH" sz="2400" smtClean="0"/>
          </a:p>
          <a:p>
            <a:endParaRPr lang="de-CH" smtClean="0"/>
          </a:p>
          <a:p>
            <a:endParaRPr lang="de-CH" smtClean="0"/>
          </a:p>
          <a:p>
            <a:endParaRPr lang="de-CH" smtClean="0"/>
          </a:p>
          <a:p>
            <a:endParaRPr lang="de-CH" smtClean="0"/>
          </a:p>
          <a:p>
            <a:pPr>
              <a:buFontTx/>
              <a:buNone/>
            </a:pPr>
            <a:endParaRPr lang="de-CH" sz="2400" smtClean="0"/>
          </a:p>
          <a:p>
            <a:pPr>
              <a:buFontTx/>
              <a:buChar char="•"/>
            </a:pPr>
            <a:r>
              <a:rPr lang="de-CH" sz="2400" smtClean="0"/>
              <a:t>Value added rules</a:t>
            </a:r>
            <a:endParaRPr lang="en-US" sz="2400" smtClean="0"/>
          </a:p>
        </p:txBody>
      </p:sp>
      <p:pic>
        <p:nvPicPr>
          <p:cNvPr id="74756" name="Picture 19"/>
          <p:cNvPicPr>
            <a:picLocks noChangeAspect="1" noChangeArrowheads="1"/>
          </p:cNvPicPr>
          <p:nvPr/>
        </p:nvPicPr>
        <p:blipFill>
          <a:blip r:embed="rId3" cstate="print"/>
          <a:srcRect/>
          <a:stretch>
            <a:fillRect/>
          </a:stretch>
        </p:blipFill>
        <p:spPr bwMode="auto">
          <a:xfrm>
            <a:off x="1619250" y="2470150"/>
            <a:ext cx="6048375" cy="2687638"/>
          </a:xfrm>
          <a:prstGeom prst="rect">
            <a:avLst/>
          </a:prstGeom>
          <a:noFill/>
          <a:ln w="9525">
            <a:noFill/>
            <a:miter lim="800000"/>
            <a:headEnd/>
            <a:tailEnd/>
          </a:ln>
        </p:spPr>
      </p:pic>
      <p:sp>
        <p:nvSpPr>
          <p:cNvPr id="74757" name="Text Box 6"/>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76802" name="AutoShape 2"/>
          <p:cNvSpPr>
            <a:spLocks noGrp="1" noChangeArrowheads="1"/>
          </p:cNvSpPr>
          <p:nvPr>
            <p:ph type="title" idx="4294967295"/>
          </p:nvPr>
        </p:nvSpPr>
        <p:spPr>
          <a:xfrm>
            <a:off x="468313" y="549275"/>
            <a:ext cx="8229600" cy="1143000"/>
          </a:xfrm>
        </p:spPr>
        <p:txBody>
          <a:bodyPr anchor="b"/>
          <a:lstStyle/>
          <a:p>
            <a:r>
              <a:rPr lang="en-GB" altLang="ko-KR" sz="2400" smtClean="0">
                <a:ea typeface="Gulim" pitchFamily="34" charset="-127"/>
              </a:rPr>
              <a:t>Controversial core issues and implication issues</a:t>
            </a:r>
            <a:endParaRPr lang="en-US" sz="2400" smtClean="0">
              <a:ea typeface="Gulim" pitchFamily="34" charset="-127"/>
            </a:endParaRPr>
          </a:p>
        </p:txBody>
      </p:sp>
      <p:sp>
        <p:nvSpPr>
          <p:cNvPr id="76803" name="Rectangle 3"/>
          <p:cNvSpPr>
            <a:spLocks noGrp="1" noChangeArrowheads="1"/>
          </p:cNvSpPr>
          <p:nvPr>
            <p:ph type="body" idx="4294967295"/>
          </p:nvPr>
        </p:nvSpPr>
        <p:spPr>
          <a:xfrm>
            <a:off x="457200" y="2276475"/>
            <a:ext cx="8229600" cy="3849688"/>
          </a:xfrm>
        </p:spPr>
        <p:txBody>
          <a:bodyPr/>
          <a:lstStyle/>
          <a:p>
            <a:pPr>
              <a:lnSpc>
                <a:spcPct val="90000"/>
              </a:lnSpc>
            </a:pPr>
            <a:r>
              <a:rPr lang="en-GB" sz="2400" smtClean="0"/>
              <a:t>Slaughtering</a:t>
            </a:r>
          </a:p>
          <a:p>
            <a:pPr>
              <a:lnSpc>
                <a:spcPct val="90000"/>
              </a:lnSpc>
            </a:pPr>
            <a:r>
              <a:rPr lang="en-GB" sz="2400" smtClean="0"/>
              <a:t>Blending of wine or alcohol</a:t>
            </a:r>
          </a:p>
          <a:p>
            <a:pPr>
              <a:lnSpc>
                <a:spcPct val="90000"/>
              </a:lnSpc>
            </a:pPr>
            <a:r>
              <a:rPr lang="en-GB" sz="2400" smtClean="0"/>
              <a:t>Milk powder</a:t>
            </a:r>
          </a:p>
          <a:p>
            <a:pPr>
              <a:lnSpc>
                <a:spcPct val="90000"/>
              </a:lnSpc>
            </a:pPr>
            <a:r>
              <a:rPr lang="en-GB" sz="2400" smtClean="0"/>
              <a:t>Coffee roasting</a:t>
            </a:r>
          </a:p>
          <a:p>
            <a:pPr>
              <a:lnSpc>
                <a:spcPct val="90000"/>
              </a:lnSpc>
            </a:pPr>
            <a:r>
              <a:rPr lang="en-GB" sz="2400" smtClean="0"/>
              <a:t>Production of wine and fruit juices</a:t>
            </a:r>
          </a:p>
          <a:p>
            <a:pPr>
              <a:lnSpc>
                <a:spcPct val="90000"/>
              </a:lnSpc>
            </a:pPr>
            <a:r>
              <a:rPr lang="en-GB" sz="2400" smtClean="0"/>
              <a:t>Ottawa language</a:t>
            </a:r>
          </a:p>
          <a:p>
            <a:pPr>
              <a:lnSpc>
                <a:spcPct val="90000"/>
              </a:lnSpc>
            </a:pPr>
            <a:r>
              <a:rPr lang="en-GB" sz="2400" smtClean="0"/>
              <a:t>Dyeing or printing of yarn and fabrics</a:t>
            </a:r>
          </a:p>
          <a:p>
            <a:pPr>
              <a:lnSpc>
                <a:spcPct val="90000"/>
              </a:lnSpc>
            </a:pPr>
            <a:r>
              <a:rPr lang="en-GB" sz="2400" smtClean="0"/>
              <a:t>Refining of oil</a:t>
            </a:r>
          </a:p>
          <a:p>
            <a:pPr>
              <a:lnSpc>
                <a:spcPct val="90000"/>
              </a:lnSpc>
            </a:pPr>
            <a:r>
              <a:rPr lang="en-GB" sz="2400" smtClean="0"/>
              <a:t>Assembly of machines, vehicles and watches</a:t>
            </a:r>
          </a:p>
        </p:txBody>
      </p:sp>
      <p:sp>
        <p:nvSpPr>
          <p:cNvPr id="76804"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78850" name="AutoShape 2"/>
          <p:cNvSpPr>
            <a:spLocks noGrp="1" noChangeArrowheads="1"/>
          </p:cNvSpPr>
          <p:nvPr>
            <p:ph type="title" idx="4294967295"/>
          </p:nvPr>
        </p:nvSpPr>
        <p:spPr>
          <a:xfrm>
            <a:off x="457200" y="630238"/>
            <a:ext cx="8229600" cy="1143000"/>
          </a:xfrm>
        </p:spPr>
        <p:txBody>
          <a:bodyPr anchor="b"/>
          <a:lstStyle/>
          <a:p>
            <a:r>
              <a:rPr lang="en-GB" altLang="ko-KR" sz="2400" smtClean="0">
                <a:ea typeface="Gulim" pitchFamily="34" charset="-127"/>
              </a:rPr>
              <a:t>Controversial core issues and implication issues</a:t>
            </a:r>
            <a:endParaRPr lang="en-US" sz="2400" smtClean="0">
              <a:ea typeface="Gulim" pitchFamily="34" charset="-127"/>
            </a:endParaRPr>
          </a:p>
        </p:txBody>
      </p:sp>
      <p:sp>
        <p:nvSpPr>
          <p:cNvPr id="78851" name="Rectangle 3"/>
          <p:cNvSpPr>
            <a:spLocks noGrp="1" noChangeArrowheads="1"/>
          </p:cNvSpPr>
          <p:nvPr>
            <p:ph type="body" idx="4294967295"/>
          </p:nvPr>
        </p:nvSpPr>
        <p:spPr>
          <a:xfrm>
            <a:off x="457200" y="2420938"/>
            <a:ext cx="8229600" cy="3705225"/>
          </a:xfrm>
        </p:spPr>
        <p:txBody>
          <a:bodyPr/>
          <a:lstStyle/>
          <a:p>
            <a:pPr eaLnBrk="1" hangingPunct="1">
              <a:lnSpc>
                <a:spcPct val="80000"/>
              </a:lnSpc>
              <a:buFont typeface="Arial" charset="0"/>
              <a:buNone/>
            </a:pPr>
            <a:r>
              <a:rPr lang="en-GB" sz="2400" smtClean="0"/>
              <a:t>The General Council</a:t>
            </a:r>
          </a:p>
          <a:p>
            <a:pPr eaLnBrk="1" hangingPunct="1">
              <a:lnSpc>
                <a:spcPct val="80000"/>
              </a:lnSpc>
              <a:buFont typeface="Arial" charset="0"/>
              <a:buNone/>
            </a:pPr>
            <a:endParaRPr lang="en-GB" sz="2400" smtClean="0"/>
          </a:p>
          <a:p>
            <a:pPr lvl="1" eaLnBrk="1" hangingPunct="1">
              <a:lnSpc>
                <a:spcPct val="80000"/>
              </a:lnSpc>
            </a:pPr>
            <a:r>
              <a:rPr lang="en-GB" sz="2400" smtClean="0"/>
              <a:t>asked the CRO to resolve as much as possible within the technical issues</a:t>
            </a:r>
          </a:p>
          <a:p>
            <a:pPr lvl="1" eaLnBrk="1" hangingPunct="1">
              <a:lnSpc>
                <a:spcPct val="80000"/>
              </a:lnSpc>
              <a:buFont typeface="Arial" charset="0"/>
              <a:buNone/>
            </a:pPr>
            <a:endParaRPr lang="en-GB" sz="2400" smtClean="0"/>
          </a:p>
          <a:p>
            <a:pPr lvl="1" eaLnBrk="1" hangingPunct="1">
              <a:lnSpc>
                <a:spcPct val="80000"/>
              </a:lnSpc>
            </a:pPr>
            <a:r>
              <a:rPr lang="en-GB" sz="2400" smtClean="0"/>
              <a:t>decided to study the question of implications of the WTO Agreement on Rules of Origin on the other WTO Agreements</a:t>
            </a:r>
          </a:p>
          <a:p>
            <a:pPr eaLnBrk="1" hangingPunct="1">
              <a:lnSpc>
                <a:spcPct val="80000"/>
              </a:lnSpc>
              <a:buFont typeface="Arial" charset="0"/>
              <a:buNone/>
            </a:pPr>
            <a:endParaRPr lang="en-GB" sz="2400" smtClean="0"/>
          </a:p>
          <a:p>
            <a:pPr eaLnBrk="1" hangingPunct="1">
              <a:lnSpc>
                <a:spcPct val="80000"/>
              </a:lnSpc>
              <a:spcBef>
                <a:spcPct val="0"/>
              </a:spcBef>
              <a:buFontTx/>
              <a:buNone/>
            </a:pPr>
            <a:r>
              <a:rPr lang="en-GB" sz="2400" smtClean="0"/>
              <a:t>Implication issues linked to outcome of Doha round</a:t>
            </a:r>
            <a:endParaRPr lang="en-US" sz="2400" smtClean="0"/>
          </a:p>
        </p:txBody>
      </p:sp>
      <p:sp>
        <p:nvSpPr>
          <p:cNvPr id="78852"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80898" name="AutoShape 2"/>
          <p:cNvSpPr>
            <a:spLocks noGrp="1" noChangeArrowheads="1"/>
          </p:cNvSpPr>
          <p:nvPr>
            <p:ph type="title" idx="4294967295"/>
          </p:nvPr>
        </p:nvSpPr>
        <p:spPr>
          <a:xfrm>
            <a:off x="457200" y="701675"/>
            <a:ext cx="8229600" cy="1143000"/>
          </a:xfrm>
        </p:spPr>
        <p:txBody>
          <a:bodyPr anchor="b"/>
          <a:lstStyle/>
          <a:p>
            <a:r>
              <a:rPr lang="en-GB" altLang="ko-KR" sz="2400" smtClean="0">
                <a:ea typeface="Gulim" pitchFamily="34" charset="-127"/>
              </a:rPr>
              <a:t>IMPLICATIONS FOR ANTI-DUMPING MEASURES</a:t>
            </a:r>
            <a:endParaRPr lang="en-US" sz="2400" smtClean="0">
              <a:ea typeface="Gulim" pitchFamily="34" charset="-127"/>
            </a:endParaRPr>
          </a:p>
        </p:txBody>
      </p:sp>
      <p:sp>
        <p:nvSpPr>
          <p:cNvPr id="80899" name="Rectangle 3"/>
          <p:cNvSpPr>
            <a:spLocks noGrp="1" noChangeArrowheads="1"/>
          </p:cNvSpPr>
          <p:nvPr>
            <p:ph type="body" idx="4294967295"/>
          </p:nvPr>
        </p:nvSpPr>
        <p:spPr>
          <a:xfrm>
            <a:off x="468313" y="2565400"/>
            <a:ext cx="8280400" cy="2447925"/>
          </a:xfrm>
        </p:spPr>
        <p:txBody>
          <a:bodyPr/>
          <a:lstStyle/>
          <a:p>
            <a:pPr eaLnBrk="1" hangingPunct="1"/>
            <a:r>
              <a:rPr lang="en-GB" sz="2400" smtClean="0"/>
              <a:t>Anti-dumping measure for goods coming from an exporting country different than the country of origin</a:t>
            </a:r>
          </a:p>
          <a:p>
            <a:pPr eaLnBrk="1" hangingPunct="1">
              <a:buFont typeface="Arial" charset="0"/>
              <a:buNone/>
            </a:pPr>
            <a:endParaRPr lang="en-GB" sz="2800" smtClean="0"/>
          </a:p>
          <a:p>
            <a:pPr eaLnBrk="1" hangingPunct="1"/>
            <a:r>
              <a:rPr lang="en-GB" sz="2400" smtClean="0"/>
              <a:t>Investigation in the country where the dumping was done (country of exportation)</a:t>
            </a:r>
          </a:p>
        </p:txBody>
      </p:sp>
      <p:sp>
        <p:nvSpPr>
          <p:cNvPr id="80900"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5"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82946" name="AutoShape 2"/>
          <p:cNvSpPr>
            <a:spLocks noGrp="1" noChangeArrowheads="1"/>
          </p:cNvSpPr>
          <p:nvPr>
            <p:ph type="title" idx="4294967295"/>
          </p:nvPr>
        </p:nvSpPr>
        <p:spPr>
          <a:xfrm>
            <a:off x="457200" y="557213"/>
            <a:ext cx="8229600" cy="1143000"/>
          </a:xfrm>
        </p:spPr>
        <p:txBody>
          <a:bodyPr anchor="b"/>
          <a:lstStyle/>
          <a:p>
            <a:r>
              <a:rPr lang="en-US" altLang="ko-KR" sz="2400" smtClean="0">
                <a:ea typeface="Gulim" pitchFamily="34" charset="-127"/>
              </a:rPr>
              <a:t>IMPLICATIONS FOR LABELING</a:t>
            </a:r>
            <a:endParaRPr lang="en-US" sz="2400" smtClean="0">
              <a:ea typeface="Gulim" pitchFamily="34" charset="-127"/>
            </a:endParaRPr>
          </a:p>
        </p:txBody>
      </p:sp>
      <p:sp>
        <p:nvSpPr>
          <p:cNvPr id="82947" name="Rectangle 3"/>
          <p:cNvSpPr>
            <a:spLocks noGrp="1" noChangeArrowheads="1"/>
          </p:cNvSpPr>
          <p:nvPr>
            <p:ph type="body" idx="4294967295"/>
          </p:nvPr>
        </p:nvSpPr>
        <p:spPr>
          <a:xfrm>
            <a:off x="468313" y="2349500"/>
            <a:ext cx="8229600" cy="3916363"/>
          </a:xfrm>
        </p:spPr>
        <p:txBody>
          <a:bodyPr/>
          <a:lstStyle/>
          <a:p>
            <a:pPr eaLnBrk="1" hangingPunct="1">
              <a:buFont typeface="Arial" charset="0"/>
              <a:buNone/>
            </a:pPr>
            <a:r>
              <a:rPr lang="en-GB" sz="2400" smtClean="0"/>
              <a:t>Origin marking requirements under Article IX of GATT 1994</a:t>
            </a:r>
          </a:p>
          <a:p>
            <a:pPr eaLnBrk="1" hangingPunct="1">
              <a:buFont typeface="Arial" charset="0"/>
              <a:buNone/>
            </a:pPr>
            <a:endParaRPr lang="en-GB" sz="2400" smtClean="0"/>
          </a:p>
          <a:p>
            <a:pPr eaLnBrk="1" hangingPunct="1"/>
            <a:r>
              <a:rPr lang="en-GB" sz="2400" smtClean="0"/>
              <a:t> trade names which misrepresent the true origin</a:t>
            </a:r>
          </a:p>
          <a:p>
            <a:pPr eaLnBrk="1" hangingPunct="1">
              <a:buFont typeface="Arial" charset="0"/>
              <a:buNone/>
            </a:pPr>
            <a:endParaRPr lang="en-GB" sz="2400" smtClean="0"/>
          </a:p>
          <a:p>
            <a:pPr eaLnBrk="1" hangingPunct="1"/>
            <a:r>
              <a:rPr lang="en-GB" sz="2400" smtClean="0"/>
              <a:t> regulation for origin marking</a:t>
            </a:r>
          </a:p>
          <a:p>
            <a:pPr eaLnBrk="1" hangingPunct="1"/>
            <a:endParaRPr lang="en-GB" sz="2400" smtClean="0"/>
          </a:p>
          <a:p>
            <a:pPr eaLnBrk="1" hangingPunct="1"/>
            <a:r>
              <a:rPr lang="en-GB" sz="2400" smtClean="0"/>
              <a:t> voluntary marking requirements</a:t>
            </a:r>
            <a:endParaRPr lang="en-US" sz="2400" smtClean="0"/>
          </a:p>
        </p:txBody>
      </p:sp>
      <p:sp>
        <p:nvSpPr>
          <p:cNvPr id="82948"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84994" name="AutoShape 2"/>
          <p:cNvSpPr>
            <a:spLocks noGrp="1" noChangeArrowheads="1"/>
          </p:cNvSpPr>
          <p:nvPr>
            <p:ph type="title" idx="4294967295"/>
          </p:nvPr>
        </p:nvSpPr>
        <p:spPr>
          <a:xfrm>
            <a:off x="457200" y="846138"/>
            <a:ext cx="8229600" cy="1143000"/>
          </a:xfrm>
        </p:spPr>
        <p:txBody>
          <a:bodyPr anchor="b"/>
          <a:lstStyle/>
          <a:p>
            <a:r>
              <a:rPr lang="en-GB" altLang="ko-KR" sz="2400" smtClean="0">
                <a:ea typeface="Gulim" pitchFamily="34" charset="-127"/>
              </a:rPr>
              <a:t>IMPLICATIONS FOR SAFEGUARDS</a:t>
            </a:r>
            <a:endParaRPr lang="en-US" sz="2400" smtClean="0">
              <a:ea typeface="Gulim" pitchFamily="34" charset="-127"/>
            </a:endParaRPr>
          </a:p>
        </p:txBody>
      </p:sp>
      <p:sp>
        <p:nvSpPr>
          <p:cNvPr id="84995" name="Rectangle 3"/>
          <p:cNvSpPr>
            <a:spLocks noGrp="1" noChangeArrowheads="1"/>
          </p:cNvSpPr>
          <p:nvPr>
            <p:ph type="body" idx="4294967295"/>
          </p:nvPr>
        </p:nvSpPr>
        <p:spPr>
          <a:xfrm>
            <a:off x="457200" y="2681288"/>
            <a:ext cx="8229600" cy="2260600"/>
          </a:xfrm>
        </p:spPr>
        <p:txBody>
          <a:bodyPr/>
          <a:lstStyle/>
          <a:p>
            <a:pPr eaLnBrk="1" hangingPunct="1"/>
            <a:r>
              <a:rPr lang="en-GB" sz="2400" smtClean="0"/>
              <a:t>Article 5 of the Regulation of Safeguard Measures uses the concept of “supplying country” and not the term “country of origin” </a:t>
            </a:r>
            <a:endParaRPr lang="en-US" sz="2400" smtClean="0"/>
          </a:p>
        </p:txBody>
      </p:sp>
      <p:sp>
        <p:nvSpPr>
          <p:cNvPr id="84996"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endParaRPr lang="en-US" sz="2600" b="1">
              <a:solidFill>
                <a:schemeClr val="bg1"/>
              </a:solidFill>
            </a:endParaRPr>
          </a:p>
        </p:txBody>
      </p:sp>
      <p:sp>
        <p:nvSpPr>
          <p:cNvPr id="87042" name="AutoShape 2"/>
          <p:cNvSpPr>
            <a:spLocks noGrp="1" noChangeArrowheads="1"/>
          </p:cNvSpPr>
          <p:nvPr>
            <p:ph type="title" idx="4294967295"/>
          </p:nvPr>
        </p:nvSpPr>
        <p:spPr>
          <a:xfrm>
            <a:off x="468313" y="1133475"/>
            <a:ext cx="8229600" cy="1143000"/>
          </a:xfrm>
        </p:spPr>
        <p:txBody>
          <a:bodyPr anchor="b"/>
          <a:lstStyle/>
          <a:p>
            <a:r>
              <a:rPr lang="en-GB" altLang="ko-KR" sz="2400" smtClean="0">
                <a:ea typeface="Gulim" pitchFamily="34" charset="-127"/>
              </a:rPr>
              <a:t>IMPLICATIONS FOR SANITARY AND PHYTO-SANITARY MEASURES</a:t>
            </a:r>
            <a:endParaRPr lang="en-US" sz="2400" smtClean="0">
              <a:ea typeface="Gulim" pitchFamily="34" charset="-127"/>
            </a:endParaRPr>
          </a:p>
        </p:txBody>
      </p:sp>
      <p:sp>
        <p:nvSpPr>
          <p:cNvPr id="87043" name="Rectangle 3"/>
          <p:cNvSpPr>
            <a:spLocks noGrp="1" noChangeArrowheads="1"/>
          </p:cNvSpPr>
          <p:nvPr>
            <p:ph type="body" idx="4294967295"/>
          </p:nvPr>
        </p:nvSpPr>
        <p:spPr>
          <a:xfrm>
            <a:off x="457200" y="3141663"/>
            <a:ext cx="8229600" cy="2984500"/>
          </a:xfrm>
        </p:spPr>
        <p:txBody>
          <a:bodyPr/>
          <a:lstStyle/>
          <a:p>
            <a:pPr eaLnBrk="1" hangingPunct="1"/>
            <a:r>
              <a:rPr lang="en-GB" sz="2400" smtClean="0"/>
              <a:t>No reference to Sanitary and Phyto-Sanitary measures</a:t>
            </a:r>
          </a:p>
          <a:p>
            <a:pPr eaLnBrk="1" hangingPunct="1">
              <a:buFont typeface="Arial" charset="0"/>
              <a:buNone/>
            </a:pPr>
            <a:endParaRPr lang="en-GB" sz="2400" smtClean="0"/>
          </a:p>
          <a:p>
            <a:pPr eaLnBrk="1" hangingPunct="1"/>
            <a:r>
              <a:rPr lang="en-GB" sz="2400" smtClean="0"/>
              <a:t>Sanitary and Phyto-Sanitary Agreement speaks about country of origin, part of country, multiple countries.</a:t>
            </a:r>
          </a:p>
        </p:txBody>
      </p:sp>
      <p:sp>
        <p:nvSpPr>
          <p:cNvPr id="87044" name="Text Box 5"/>
          <p:cNvSpPr txBox="1">
            <a:spLocks noChangeArrowheads="1"/>
          </p:cNvSpPr>
          <p:nvPr/>
        </p:nvSpPr>
        <p:spPr bwMode="auto">
          <a:xfrm>
            <a:off x="1547813" y="549275"/>
            <a:ext cx="5688012" cy="366713"/>
          </a:xfrm>
          <a:prstGeom prst="rect">
            <a:avLst/>
          </a:prstGeom>
          <a:noFill/>
          <a:ln w="9525">
            <a:noFill/>
            <a:miter lim="800000"/>
            <a:headEnd/>
            <a:tailEnd/>
          </a:ln>
        </p:spPr>
        <p:txBody>
          <a:bodyPr>
            <a:spAutoFit/>
          </a:bodyPr>
          <a:lstStyle/>
          <a:p>
            <a:pPr algn="ctr">
              <a:spcBef>
                <a:spcPct val="50000"/>
              </a:spcBef>
            </a:pPr>
            <a:r>
              <a:rPr lang="en-GB" b="1"/>
              <a:t>Module 3</a:t>
            </a:r>
            <a:r>
              <a:rPr lang="en-GB"/>
              <a:t>: WCO – non-preferential rules of origin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é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Présentation1</Template>
  <TotalTime>273</TotalTime>
  <Words>5011</Words>
  <Application>Microsoft Office PowerPoint</Application>
  <PresentationFormat>On-screen Show (4:3)</PresentationFormat>
  <Paragraphs>991</Paragraphs>
  <Slides>100</Slides>
  <Notes>78</Notes>
  <HiddenSlides>40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Présentation1</vt:lpstr>
      <vt:lpstr>Document</vt:lpstr>
      <vt:lpstr>Slide 1</vt:lpstr>
      <vt:lpstr>Slide 2</vt:lpstr>
      <vt:lpstr>Ground Rules</vt:lpstr>
      <vt:lpstr>Introductions</vt:lpstr>
      <vt:lpstr>Master Class in Rules of Origin Sessions I-VIII</vt:lpstr>
      <vt:lpstr>Objectives </vt:lpstr>
      <vt:lpstr>Slide 7</vt:lpstr>
      <vt:lpstr>Outline of the presentation</vt:lpstr>
      <vt:lpstr>Rules of origin give the  nationality of a product</vt:lpstr>
      <vt:lpstr>Slide 10</vt:lpstr>
      <vt:lpstr>Why do we need to understand preferential rules of origin?</vt:lpstr>
      <vt:lpstr> Outline of the presentation </vt:lpstr>
      <vt:lpstr>Definition</vt:lpstr>
      <vt:lpstr>There are two kinds of  Rules of Origin...</vt:lpstr>
      <vt:lpstr>Non-preferential  rules of origin </vt:lpstr>
      <vt:lpstr>Preferential rules of origin</vt:lpstr>
      <vt:lpstr>Purpose of preferential RoO: to prevent trade deflection</vt:lpstr>
      <vt:lpstr> </vt:lpstr>
      <vt:lpstr>The number of trade  agreements has increased rapidly </vt:lpstr>
      <vt:lpstr>Slide 20</vt:lpstr>
      <vt:lpstr>Slide 21</vt:lpstr>
      <vt:lpstr>How can RoO  distort trade?</vt:lpstr>
      <vt:lpstr>Outline of the presentation</vt:lpstr>
      <vt:lpstr>How to determine origin? …two main categories     </vt:lpstr>
      <vt:lpstr>Wholly obtained – e.g EU’s  EPA Market Access  Regulation (MAR)</vt:lpstr>
      <vt:lpstr>Change of tariff heading</vt:lpstr>
      <vt:lpstr>Slide 27</vt:lpstr>
      <vt:lpstr>Value added rule</vt:lpstr>
      <vt:lpstr>Special Technical  Requirement</vt:lpstr>
      <vt:lpstr>Special technical  requirement – e.g.EU´s MAR</vt:lpstr>
      <vt:lpstr>Slide 31</vt:lpstr>
      <vt:lpstr>Slide 32</vt:lpstr>
      <vt:lpstr>Originating or not?.....</vt:lpstr>
      <vt:lpstr>Originating or not?</vt:lpstr>
      <vt:lpstr>Outline of the presentation</vt:lpstr>
      <vt:lpstr>Definitions of the concept  of originating products</vt:lpstr>
      <vt:lpstr>Tolerance rule continued…</vt:lpstr>
      <vt:lpstr>Cumulation</vt:lpstr>
      <vt:lpstr>…there are different types  of cumulation</vt:lpstr>
      <vt:lpstr>…there are different types  of cumulation</vt:lpstr>
      <vt:lpstr>…there are different types  of cumulation</vt:lpstr>
      <vt:lpstr>…there are different  types of cumulation</vt:lpstr>
      <vt:lpstr>The Registered Exporter  System - REX</vt:lpstr>
      <vt:lpstr>Origin</vt:lpstr>
      <vt:lpstr>Slide 45</vt:lpstr>
      <vt:lpstr>Slide 46</vt:lpstr>
      <vt:lpstr>Slide 47</vt:lpstr>
      <vt:lpstr>Slide 48</vt:lpstr>
      <vt:lpstr>Slide 49</vt:lpstr>
      <vt:lpstr>Origin conferring operations</vt:lpstr>
      <vt:lpstr>General rules</vt:lpstr>
      <vt:lpstr>Costs and advantages for business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Module 5 Origin modalities</vt:lpstr>
      <vt:lpstr>Origin of a product</vt:lpstr>
      <vt:lpstr>Scope</vt:lpstr>
      <vt:lpstr>Scope</vt:lpstr>
      <vt:lpstr>Definition</vt:lpstr>
      <vt:lpstr>Module 2: WCO – a brief introduction</vt:lpstr>
      <vt:lpstr>What is new and what is next?</vt:lpstr>
      <vt:lpstr>CETA and ASEAN FTAs</vt:lpstr>
      <vt:lpstr>EU-US FTA</vt:lpstr>
      <vt:lpstr>Module 2: WCO – a brief introduction</vt:lpstr>
      <vt:lpstr>Module 2: WCO – a brief introduction</vt:lpstr>
      <vt:lpstr>Module 2: WCO – a brief introduction</vt:lpstr>
      <vt:lpstr>Module 2: WCO – a brief introduction</vt:lpstr>
      <vt:lpstr>Module 2: WCO – a brief introduction</vt:lpstr>
      <vt:lpstr>Module 2: WCO – a brief introduction</vt:lpstr>
      <vt:lpstr>Slide 86</vt:lpstr>
      <vt:lpstr>Marrakesh Agreement Establishing the World Trade Organization (WTO)</vt:lpstr>
      <vt:lpstr>Agreement on Rules of Origin</vt:lpstr>
      <vt:lpstr>[Annex III – Harmonized Non-Preferential Rules of Origin]</vt:lpstr>
      <vt:lpstr>Appendixes to the Annex III of the Agreement</vt:lpstr>
      <vt:lpstr>Examples of the proposed rules and  subdivisions of the HS</vt:lpstr>
      <vt:lpstr>State Of Play Of The Harmonization Work Program Of The Non Preferential Rules Of Origin</vt:lpstr>
      <vt:lpstr>Controversial core issues and implication issues</vt:lpstr>
      <vt:lpstr>Controversial core issues and implication issues</vt:lpstr>
      <vt:lpstr>Controversial core issues and implication issues</vt:lpstr>
      <vt:lpstr>IMPLICATIONS FOR ANTI-DUMPING MEASURES</vt:lpstr>
      <vt:lpstr>IMPLICATIONS FOR LABELING</vt:lpstr>
      <vt:lpstr>IMPLICATIONS FOR SAFEGUARDS</vt:lpstr>
      <vt:lpstr>IMPLICATIONS FOR SANITARY AND PHYTO-SANITARY MEASURES</vt:lpstr>
      <vt:lpstr>CONSOLIDATED TEXT OF NON-PREFERENTIAL RULES OF ORIGIN</vt:lpstr>
    </vt:vector>
  </TitlesOfParts>
  <Company>Demos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Tatiana Podgorbunschih</dc:creator>
  <cp:lastModifiedBy>meeting</cp:lastModifiedBy>
  <cp:revision>40</cp:revision>
  <dcterms:created xsi:type="dcterms:W3CDTF">2013-06-12T13:15:07Z</dcterms:created>
  <dcterms:modified xsi:type="dcterms:W3CDTF">2014-07-03T11:12:52Z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298539850</vt:i4>
  </property>
  <property fmtid="{D5CDD505-2E9C-101B-9397-08002B2CF9AE}" pid="3" name="_NewReviewCycle">
    <vt:lpwstr/>
  </property>
  <property fmtid="{D5CDD505-2E9C-101B-9397-08002B2CF9AE}" pid="4" name="_EmailSubject">
    <vt:lpwstr>New template DEMOS</vt:lpwstr>
  </property>
  <property fmtid="{D5CDD505-2E9C-101B-9397-08002B2CF9AE}" pid="5" name="_AuthorEmail">
    <vt:lpwstr>pascale.etemad@demos.fr</vt:lpwstr>
  </property>
  <property fmtid="{D5CDD505-2E9C-101B-9397-08002B2CF9AE}" pid="6" name="_AuthorEmailDisplayName">
    <vt:lpwstr>Pascale Etemad</vt:lpwstr>
  </property>
  <property fmtid="{D5CDD505-2E9C-101B-9397-08002B2CF9AE}" pid="7" name="_PreviousAdHocReviewCycleID">
    <vt:i4>-975418660</vt:i4>
  </property>
</Properties>
</file>