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71" r:id="rId4"/>
    <p:sldId id="270" r:id="rId5"/>
    <p:sldId id="267" r:id="rId6"/>
    <p:sldId id="263" r:id="rId7"/>
    <p:sldId id="262" r:id="rId8"/>
    <p:sldId id="260" r:id="rId9"/>
    <p:sldId id="261" r:id="rId10"/>
    <p:sldId id="274" r:id="rId11"/>
    <p:sldId id="275" r:id="rId12"/>
    <p:sldId id="276" r:id="rId13"/>
    <p:sldId id="264" r:id="rId14"/>
    <p:sldId id="266" r:id="rId15"/>
    <p:sldId id="279" r:id="rId16"/>
    <p:sldId id="278" r:id="rId17"/>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75A"/>
    <a:srgbClr val="17375A"/>
    <a:srgbClr val="1A394F"/>
    <a:srgbClr val="042047"/>
    <a:srgbClr val="0D376D"/>
    <a:srgbClr val="2B476B"/>
    <a:srgbClr val="F0EFCF"/>
    <a:srgbClr val="DFA7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12" autoAdjust="0"/>
  </p:normalViewPr>
  <p:slideViewPr>
    <p:cSldViewPr snapToGrid="0" snapToObjects="1">
      <p:cViewPr>
        <p:scale>
          <a:sx n="80" d="100"/>
          <a:sy n="80" d="100"/>
        </p:scale>
        <p:origin x="-547"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D34685D-ABE0-4F92-8397-BF010E6508DE}" type="datetimeFigureOut">
              <a:rPr lang="fr-FR"/>
              <a:pPr>
                <a:defRPr/>
              </a:pPr>
              <a:t>29/01/2014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0701C31-18C2-4777-A77C-11F5A7AA9264}"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 typeface="+mj-lt"/>
              <a:buNone/>
            </a:pPr>
            <a:r>
              <a:rPr lang="en-CA" smtClean="0"/>
              <a:t>Brief history of the company</a:t>
            </a:r>
          </a:p>
          <a:p>
            <a:pPr>
              <a:spcBef>
                <a:spcPct val="0"/>
              </a:spcBef>
              <a:buFont typeface="+mj-lt"/>
              <a:buNone/>
            </a:pPr>
            <a:endParaRPr lang="en-CA" smtClean="0"/>
          </a:p>
          <a:p>
            <a:pPr>
              <a:spcBef>
                <a:spcPct val="0"/>
              </a:spcBef>
              <a:buFont typeface="+mj-lt"/>
              <a:buNone/>
            </a:pPr>
            <a:r>
              <a:rPr lang="en-CA" smtClean="0"/>
              <a:t>Began in 1990</a:t>
            </a:r>
          </a:p>
          <a:p>
            <a:pPr>
              <a:spcBef>
                <a:spcPct val="0"/>
              </a:spcBef>
              <a:buFont typeface="+mj-lt"/>
              <a:buNone/>
            </a:pPr>
            <a:endParaRPr lang="en-CA" smtClean="0"/>
          </a:p>
          <a:p>
            <a:pPr>
              <a:spcBef>
                <a:spcPct val="0"/>
              </a:spcBef>
              <a:buFont typeface="+mj-lt"/>
              <a:buNone/>
            </a:pPr>
            <a:r>
              <a:rPr lang="en-CA" smtClean="0"/>
              <a:t>Software development </a:t>
            </a:r>
          </a:p>
          <a:p>
            <a:pPr>
              <a:spcBef>
                <a:spcPct val="0"/>
              </a:spcBef>
              <a:buFont typeface="+mj-lt"/>
              <a:buNone/>
            </a:pPr>
            <a:endParaRPr lang="en-CA" smtClean="0"/>
          </a:p>
          <a:p>
            <a:pPr>
              <a:spcBef>
                <a:spcPct val="0"/>
              </a:spcBef>
              <a:buFont typeface="+mj-lt"/>
              <a:buNone/>
            </a:pPr>
            <a:r>
              <a:rPr lang="en-CA" smtClean="0"/>
              <a:t>In 2008 started the adventure into the world of digital books</a:t>
            </a:r>
          </a:p>
          <a:p>
            <a:pPr>
              <a:spcBef>
                <a:spcPct val="0"/>
              </a:spcBef>
              <a:buFont typeface="+mj-lt"/>
              <a:buNone/>
            </a:pPr>
            <a:endParaRPr lang="en-CA" smtClean="0"/>
          </a:p>
          <a:p>
            <a:pPr>
              <a:spcBef>
                <a:spcPct val="0"/>
              </a:spcBef>
              <a:buFont typeface="+mj-lt"/>
              <a:buNone/>
            </a:pPr>
            <a:r>
              <a:rPr lang="en-CA" smtClean="0"/>
              <a:t>Common bond: a robust technology serving the needs of customers</a:t>
            </a:r>
          </a:p>
        </p:txBody>
      </p:sp>
      <p:sp>
        <p:nvSpPr>
          <p:cNvPr id="163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CD6503-AE8D-468A-A1F7-D917F0973746}" type="slidenum">
              <a:rPr lang="fr-FR">
                <a:cs typeface="Arial" charset="0"/>
              </a:rPr>
              <a:pPr fontAlgn="base">
                <a:spcBef>
                  <a:spcPct val="0"/>
                </a:spcBef>
                <a:spcAft>
                  <a:spcPct val="0"/>
                </a:spcAft>
              </a:pPr>
              <a:t>2</a:t>
            </a:fld>
            <a:endParaRPr lang="fr-F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5 - The guiding principle of all our projects: a robust technology, backed by people who help people. </a:t>
            </a:r>
          </a:p>
        </p:txBody>
      </p:sp>
      <p:sp>
        <p:nvSpPr>
          <p:cNvPr id="368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DE4456-3650-4C95-B13C-DBAB32E57E97}" type="slidenum">
              <a:rPr lang="fr-FR">
                <a:cs typeface="Arial" charset="0"/>
              </a:rPr>
              <a:pPr fontAlgn="base">
                <a:spcBef>
                  <a:spcPct val="0"/>
                </a:spcBef>
                <a:spcAft>
                  <a:spcPct val="0"/>
                </a:spcAft>
              </a:pPr>
              <a:t>13</a:t>
            </a:fld>
            <a:endParaRPr lang="fr-F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3993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7AC075-6509-4877-A056-DB94AC14C659}" type="slidenum">
              <a:rPr lang="fr-FR">
                <a:cs typeface="Arial" charset="0"/>
              </a:rPr>
              <a:pPr fontAlgn="base">
                <a:spcBef>
                  <a:spcPct val="0"/>
                </a:spcBef>
                <a:spcAft>
                  <a:spcPct val="0"/>
                </a:spcAft>
              </a:pPr>
              <a:t>15</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Cantook Hub is our ebook warehousing and distribution service</a:t>
            </a:r>
          </a:p>
          <a:p>
            <a:pPr>
              <a:spcBef>
                <a:spcPct val="0"/>
              </a:spcBef>
              <a:buFont typeface="+mj-lt"/>
              <a:buNone/>
            </a:pPr>
            <a:endParaRPr lang="fr-FR" smtClean="0"/>
          </a:p>
          <a:p>
            <a:pPr>
              <a:spcBef>
                <a:spcPct val="0"/>
              </a:spcBef>
              <a:buFont typeface="+mj-lt"/>
              <a:buNone/>
            </a:pPr>
            <a:r>
              <a:rPr lang="fr-FR" smtClean="0"/>
              <a:t>Over 500 publisher clients worldwide, primarily established in Canada, France and Italy</a:t>
            </a:r>
          </a:p>
          <a:p>
            <a:pPr>
              <a:spcBef>
                <a:spcPct val="0"/>
              </a:spcBef>
              <a:buFont typeface="+mj-lt"/>
              <a:buNone/>
            </a:pPr>
            <a:endParaRPr lang="fr-FR" smtClean="0"/>
          </a:p>
          <a:p>
            <a:pPr>
              <a:spcBef>
                <a:spcPct val="0"/>
              </a:spcBef>
              <a:buFont typeface="+mj-lt"/>
              <a:buNone/>
            </a:pPr>
            <a:r>
              <a:rPr lang="fr-FR" smtClean="0"/>
              <a:t>Nearly 65,000 ebooks available</a:t>
            </a:r>
          </a:p>
          <a:p>
            <a:pPr>
              <a:spcBef>
                <a:spcPct val="0"/>
              </a:spcBef>
              <a:buFont typeface="+mj-lt"/>
              <a:buNone/>
            </a:pPr>
            <a:endParaRPr lang="fr-FR" smtClean="0"/>
          </a:p>
          <a:p>
            <a:pPr>
              <a:spcBef>
                <a:spcPct val="0"/>
              </a:spcBef>
              <a:buFont typeface="+mj-lt"/>
              <a:buNone/>
            </a:pPr>
            <a:r>
              <a:rPr lang="fr-FR" smtClean="0"/>
              <a:t>Retailers from across the world: Of course, we include major platforms such as Amazon, Apple, Google and Kobo, but we also connect to numerous independent bookstores. In fact, our strength of our growth has always been about setting our sights on national markets. </a:t>
            </a:r>
          </a:p>
          <a:p>
            <a:pPr>
              <a:spcBef>
                <a:spcPct val="0"/>
              </a:spcBef>
              <a:buFont typeface="+mj-lt"/>
              <a:buNone/>
            </a:pPr>
            <a:endParaRPr lang="fr-FR" smtClean="0"/>
          </a:p>
          <a:p>
            <a:pPr>
              <a:spcBef>
                <a:spcPct val="0"/>
              </a:spcBef>
              <a:buFont typeface="+mj-lt"/>
              <a:buNone/>
            </a:pPr>
            <a:r>
              <a:rPr lang="fr-FR" smtClean="0"/>
              <a:t>Also available as a white label service (ex: Entrepôt numérique, Eden Livres and Edigita)</a:t>
            </a:r>
          </a:p>
        </p:txBody>
      </p:sp>
      <p:sp>
        <p:nvSpPr>
          <p:cNvPr id="194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E86D8E-700B-424A-AB77-F0BFFF31E432}" type="slidenum">
              <a:rPr lang="fr-FR">
                <a:cs typeface="Arial" charset="0"/>
              </a:rPr>
              <a:pPr fontAlgn="base">
                <a:spcBef>
                  <a:spcPct val="0"/>
                </a:spcBef>
                <a:spcAft>
                  <a:spcPct val="0"/>
                </a:spcAft>
              </a:pPr>
              <a:t>4</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More important: This is the ONLY platform which is entirely multi-lingual, multi-currency, multi-everything</a:t>
            </a:r>
          </a:p>
          <a:p>
            <a:pPr>
              <a:spcBef>
                <a:spcPct val="0"/>
              </a:spcBef>
            </a:pPr>
            <a:endParaRPr lang="fr-FR" smtClean="0"/>
          </a:p>
        </p:txBody>
      </p:sp>
      <p:sp>
        <p:nvSpPr>
          <p:cNvPr id="215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FC5B88-D1CB-4004-8E4E-703EE9510426}" type="slidenum">
              <a:rPr lang="fr-FR">
                <a:cs typeface="Arial" charset="0"/>
              </a:rPr>
              <a:pPr fontAlgn="base">
                <a:spcBef>
                  <a:spcPct val="0"/>
                </a:spcBef>
                <a:spcAft>
                  <a:spcPct val="0"/>
                </a:spcAft>
              </a:pPr>
              <a:t>5</a:t>
            </a:fld>
            <a:endParaRPr lang="fr-F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mtClean="0"/>
              <a:t>The Cantook Courrier service allows for the free delivery of ebooks. For instance as a press service for journalists, or to offer consultation copies for teachers.</a:t>
            </a:r>
          </a:p>
          <a:p>
            <a:pPr>
              <a:spcBef>
                <a:spcPct val="0"/>
              </a:spcBef>
            </a:pPr>
            <a:endParaRPr lang="fr-FR" smtClean="0"/>
          </a:p>
          <a:p>
            <a:pPr>
              <a:spcBef>
                <a:spcPct val="0"/>
              </a:spcBef>
            </a:pPr>
            <a:r>
              <a:rPr lang="fr-FR" smtClean="0"/>
              <a:t>It is also possible to send bundles of ebooks or multiple copies of the same ebook to be sold, such as for use in a classroom, or to a corporate trainer for an upcoming workshop.</a:t>
            </a:r>
          </a:p>
        </p:txBody>
      </p:sp>
      <p:sp>
        <p:nvSpPr>
          <p:cNvPr id="2355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94B6D9-2B61-41B2-AC2D-EBA870A56C76}" type="slidenum">
              <a:rPr lang="fr-FR">
                <a:cs typeface="Arial" charset="0"/>
              </a:rPr>
              <a:pPr fontAlgn="base">
                <a:spcBef>
                  <a:spcPct val="0"/>
                </a:spcBef>
                <a:spcAft>
                  <a:spcPct val="0"/>
                </a:spcAft>
              </a:pPr>
              <a:t>6</a:t>
            </a:fld>
            <a:endParaRPr lang="fr-F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sz="1600" smtClean="0"/>
              <a:t>A turnkey service that allows publishers to sell ebooks on their own website without the need for a full e-commerce site.</a:t>
            </a:r>
          </a:p>
          <a:p>
            <a:pPr>
              <a:spcBef>
                <a:spcPct val="0"/>
              </a:spcBef>
            </a:pPr>
            <a:endParaRPr lang="fr-FR" sz="1600" smtClean="0"/>
          </a:p>
          <a:p>
            <a:pPr>
              <a:spcBef>
                <a:spcPct val="0"/>
              </a:spcBef>
            </a:pPr>
            <a:r>
              <a:rPr lang="fr-FR" sz="1600" smtClean="0"/>
              <a:t> </a:t>
            </a:r>
          </a:p>
          <a:p>
            <a:pPr>
              <a:spcBef>
                <a:spcPct val="0"/>
              </a:spcBef>
            </a:pPr>
            <a:r>
              <a:rPr lang="fr-FR" sz="1600" smtClean="0"/>
              <a:t>Note : Whatever the product used, each of our customers are part of the Cantook network. As such, they can take part in shaping new features and future developments of Cantook. Our products reflect the needs of clients.</a:t>
            </a:r>
          </a:p>
        </p:txBody>
      </p:sp>
      <p:sp>
        <p:nvSpPr>
          <p:cNvPr id="2560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6B025D-4944-40C0-9126-44F1D372B9F3}" type="slidenum">
              <a:rPr lang="fr-FR">
                <a:cs typeface="Arial" charset="0"/>
              </a:rPr>
              <a:pPr fontAlgn="base">
                <a:spcBef>
                  <a:spcPct val="0"/>
                </a:spcBef>
                <a:spcAft>
                  <a:spcPct val="0"/>
                </a:spcAft>
              </a:pPr>
              <a:t>7</a:t>
            </a:fld>
            <a:endParaRPr lang="fr-F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Cantook Station is our overall solution for the sale and lending of ebooks.</a:t>
            </a:r>
          </a:p>
          <a:p>
            <a:pPr>
              <a:spcBef>
                <a:spcPct val="0"/>
              </a:spcBef>
            </a:pPr>
            <a:endParaRPr lang="en-CA" smtClean="0"/>
          </a:p>
          <a:p>
            <a:pPr>
              <a:spcBef>
                <a:spcPct val="0"/>
              </a:spcBef>
            </a:pPr>
            <a:r>
              <a:rPr lang="en-CA" smtClean="0"/>
              <a:t>Our idea is to bring together all stakeholders from the book industry (publishers, distributors, booksellers, librarians) to deliver a strong product to the end user.</a:t>
            </a:r>
          </a:p>
          <a:p>
            <a:pPr>
              <a:spcBef>
                <a:spcPct val="0"/>
              </a:spcBef>
            </a:pPr>
            <a:endParaRPr lang="en-CA" smtClean="0"/>
          </a:p>
          <a:p>
            <a:pPr>
              <a:spcBef>
                <a:spcPct val="0"/>
              </a:spcBef>
            </a:pPr>
            <a:r>
              <a:rPr lang="en-CA" smtClean="0"/>
              <a:t>Cantook Station allows libraries to access several ebook resellers from a single interface. This allows libraries to purchase titles directly from within Station, enabling them to put their collection together based on what they really want, instead of purchasing ebook bundles with imposed titles.</a:t>
            </a:r>
          </a:p>
          <a:p>
            <a:pPr>
              <a:spcBef>
                <a:spcPct val="0"/>
              </a:spcBef>
            </a:pPr>
            <a:endParaRPr lang="en-CA" smtClean="0"/>
          </a:p>
          <a:p>
            <a:pPr>
              <a:spcBef>
                <a:spcPct val="0"/>
              </a:spcBef>
            </a:pPr>
            <a:r>
              <a:rPr lang="en-CA" smtClean="0"/>
              <a:t>Our system includes a discovery layer allowing library users to discover new authors, new collections, and so on.</a:t>
            </a:r>
          </a:p>
        </p:txBody>
      </p:sp>
      <p:sp>
        <p:nvSpPr>
          <p:cNvPr id="2867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2C991E-2852-42E3-BD89-9802843B1438}" type="slidenum">
              <a:rPr lang="fr-FR">
                <a:cs typeface="Arial" charset="0"/>
              </a:rPr>
              <a:pPr fontAlgn="base">
                <a:spcBef>
                  <a:spcPct val="0"/>
                </a:spcBef>
                <a:spcAft>
                  <a:spcPct val="0"/>
                </a:spcAft>
              </a:pPr>
              <a:t>9</a:t>
            </a:fld>
            <a:endParaRPr lang="fr-F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The first deployment of this system was with public libraries in Quebec (BiblioPresto and pretnumerique.ca )</a:t>
            </a:r>
          </a:p>
        </p:txBody>
      </p:sp>
      <p:sp>
        <p:nvSpPr>
          <p:cNvPr id="3072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9F9A00-EA28-42A6-9916-42ABF5D6FCBD}" type="slidenum">
              <a:rPr lang="fr-FR">
                <a:cs typeface="Arial" charset="0"/>
              </a:rPr>
              <a:pPr fontAlgn="base">
                <a:spcBef>
                  <a:spcPct val="0"/>
                </a:spcBef>
                <a:spcAft>
                  <a:spcPct val="0"/>
                </a:spcAft>
              </a:pPr>
              <a:t>10</a:t>
            </a:fld>
            <a:endParaRPr lang="fr-F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27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The second major deployment is with the Grenoble public libraries in France (with our partner Feedbooks)</a:t>
            </a:r>
          </a:p>
        </p:txBody>
      </p:sp>
      <p:sp>
        <p:nvSpPr>
          <p:cNvPr id="3277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EF6857-0778-4DB6-92E3-7DA8F50124AA}" type="slidenum">
              <a:rPr lang="fr-FR">
                <a:cs typeface="Arial" charset="0"/>
              </a:rPr>
              <a:pPr fontAlgn="base">
                <a:spcBef>
                  <a:spcPct val="0"/>
                </a:spcBef>
                <a:spcAft>
                  <a:spcPct val="0"/>
                </a:spcAft>
              </a:pPr>
              <a:t>11</a:t>
            </a:fld>
            <a:endParaRPr lang="fr-F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8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Launch of a B2B turnkey solution: Cantook Station has also been designed for associations or companies to offer its members or employees a digital library, which can also couple as an online bookstore.</a:t>
            </a:r>
          </a:p>
        </p:txBody>
      </p:sp>
      <p:sp>
        <p:nvSpPr>
          <p:cNvPr id="3481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89674D-9440-4296-83FA-056DBA857939}" type="slidenum">
              <a:rPr lang="fr-FR">
                <a:cs typeface="Arial" charset="0"/>
              </a:rPr>
              <a:pPr fontAlgn="base">
                <a:spcBef>
                  <a:spcPct val="0"/>
                </a:spcBef>
                <a:spcAft>
                  <a:spcPct val="0"/>
                </a:spcAft>
              </a:pPr>
              <a:t>12</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57A0E6FE-3AB5-4074-B315-41850E8B21BD}" type="datetimeFigureOut">
              <a:rPr lang="fr-FR"/>
              <a:pPr>
                <a:defRPr/>
              </a:pPr>
              <a:t>29/01/2014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6524B62-AB77-4CBB-97AE-7AE202BD017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CD4BE4D-B243-405E-888C-A0E56C3F7932}" type="datetimeFigureOut">
              <a:rPr lang="fr-FR"/>
              <a:pPr>
                <a:defRPr/>
              </a:pPr>
              <a:t>29/01/2014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7E3AB17-DE63-4596-ADD1-DB54E98DC0B3}"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69E8F40-E899-4E2B-8AA2-A5E8ABB25984}" type="datetimeFigureOut">
              <a:rPr lang="fr-FR"/>
              <a:pPr>
                <a:defRPr/>
              </a:pPr>
              <a:t>29/01/2014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04DAF07-CA15-452D-B8EE-A855A5ED4D61}"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6160247-4AC5-4395-B971-A1C4B7D895B4}" type="datetimeFigureOut">
              <a:rPr lang="fr-FR"/>
              <a:pPr>
                <a:defRPr/>
              </a:pPr>
              <a:t>29/01/2014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724EE6C-E0BE-4FD8-B923-4C4F0578406A}"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3A714D4-5D99-4055-A4DB-B67972FE7447}" type="datetimeFigureOut">
              <a:rPr lang="fr-FR"/>
              <a:pPr>
                <a:defRPr/>
              </a:pPr>
              <a:t>29/01/2014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16D5863-F7FA-42DE-B452-BA1BF7695CD3}"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02F787D-8389-43DF-A5EB-0403659E0682}" type="datetimeFigureOut">
              <a:rPr lang="fr-FR"/>
              <a:pPr>
                <a:defRPr/>
              </a:pPr>
              <a:t>29/01/2014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5612DD5-C4DC-47BC-9E0B-BB11AE4485FD}"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116E099-7B8C-427D-951D-6BA7B450928A}" type="datetimeFigureOut">
              <a:rPr lang="fr-FR"/>
              <a:pPr>
                <a:defRPr/>
              </a:pPr>
              <a:t>29/01/2014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7DD16F1-8E0A-423D-B853-87147B0B2B67}"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BE8E6A4-508E-4F15-BF26-CC81B0762925}" type="datetimeFigureOut">
              <a:rPr lang="fr-FR"/>
              <a:pPr>
                <a:defRPr/>
              </a:pPr>
              <a:t>29/01/2014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49E5DE1-3E44-4367-9710-62817B79DAA6}"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187228A-7DD9-4C78-84E3-781FC0897069}" type="datetimeFigureOut">
              <a:rPr lang="fr-FR"/>
              <a:pPr>
                <a:defRPr/>
              </a:pPr>
              <a:t>29/01/2014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DCE0D2D-5C99-4BB0-9A3A-85ABDD5790CD}"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5CCC8F4-74E2-40EE-A29F-D1626DE96623}" type="datetimeFigureOut">
              <a:rPr lang="fr-FR"/>
              <a:pPr>
                <a:defRPr/>
              </a:pPr>
              <a:t>29/01/2014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9870FB7-F1A1-4FCC-A827-4947E6F0A0C3}"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C2E9119-99C1-450D-80CA-6C228AA73485}" type="datetimeFigureOut">
              <a:rPr lang="fr-FR"/>
              <a:pPr>
                <a:defRPr/>
              </a:pPr>
              <a:t>29/01/2014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97FD864-2EAB-4010-A50C-159439F9ADFD}"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et modifiez le titre</a:t>
            </a:r>
            <a:endParaRPr lang="fr-FR"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60CF600-4793-4BDE-9AF0-26C72237788B}" type="datetimeFigureOut">
              <a:rPr lang="fr-FR"/>
              <a:pPr>
                <a:defRPr/>
              </a:pPr>
              <a:t>29/01/2014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4F7A63B-EDCF-4D0E-948E-863BD4A45DD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jpeg"/><Relationship Id="rId7"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file:///C:\Users\jacobst\AppData\Local\Temp\pretnumerique.ca" TargetMode="External"/><Relationship Id="rId5" Type="http://schemas.openxmlformats.org/officeDocument/2006/relationships/image" Target="../media/image3.emf"/><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4.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emf"/><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7.emf"/><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emf"/><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emf"/><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3.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6.jpeg"/><Relationship Id="rId7"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3.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Image 25"/>
          <p:cNvPicPr>
            <a:picLocks noChangeAspect="1"/>
          </p:cNvPicPr>
          <p:nvPr/>
        </p:nvPicPr>
        <p:blipFill>
          <a:blip r:embed="rId3"/>
          <a:srcRect/>
          <a:stretch>
            <a:fillRect/>
          </a:stretch>
        </p:blipFill>
        <p:spPr bwMode="auto">
          <a:xfrm>
            <a:off x="-1323975" y="981075"/>
            <a:ext cx="5735638" cy="1136650"/>
          </a:xfrm>
          <a:prstGeom prst="rect">
            <a:avLst/>
          </a:prstGeom>
          <a:noFill/>
          <a:ln w="9525">
            <a:noFill/>
            <a:miter lim="800000"/>
            <a:headEnd/>
            <a:tailEnd/>
          </a:ln>
        </p:spPr>
      </p:pic>
      <p:pic>
        <p:nvPicPr>
          <p:cNvPr id="14339" name="Image 14" descr="DeMarque-Officiel-couleur-Ang-aout2013.eps"/>
          <p:cNvPicPr>
            <a:picLocks noChangeAspect="1"/>
          </p:cNvPicPr>
          <p:nvPr/>
        </p:nvPicPr>
        <p:blipFill>
          <a:blip r:embed="rId4"/>
          <a:srcRect/>
          <a:stretch>
            <a:fillRect/>
          </a:stretch>
        </p:blipFill>
        <p:spPr bwMode="auto">
          <a:xfrm>
            <a:off x="7000875" y="5795963"/>
            <a:ext cx="1762125" cy="474662"/>
          </a:xfrm>
          <a:prstGeom prst="rect">
            <a:avLst/>
          </a:prstGeom>
          <a:noFill/>
          <a:ln w="9525">
            <a:noFill/>
            <a:miter lim="800000"/>
            <a:headEnd/>
            <a:tailEnd/>
          </a:ln>
        </p:spPr>
      </p:pic>
      <p:pic>
        <p:nvPicPr>
          <p:cNvPr id="1434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98513" y="5700713"/>
            <a:ext cx="1622425" cy="617537"/>
          </a:xfrm>
          <a:prstGeom prst="rect">
            <a:avLst/>
          </a:prstGeom>
          <a:noFill/>
          <a:ln w="9525">
            <a:noFill/>
            <a:miter lim="800000"/>
            <a:headEnd/>
            <a:tailEnd/>
          </a:ln>
        </p:spPr>
      </p:pic>
      <p:sp>
        <p:nvSpPr>
          <p:cNvPr id="14341" name="ZoneTexte 18"/>
          <p:cNvSpPr txBox="1">
            <a:spLocks noChangeArrowheads="1"/>
          </p:cNvSpPr>
          <p:nvPr/>
        </p:nvSpPr>
        <p:spPr bwMode="auto">
          <a:xfrm>
            <a:off x="668338" y="2200275"/>
            <a:ext cx="3743325" cy="1016000"/>
          </a:xfrm>
          <a:prstGeom prst="rect">
            <a:avLst/>
          </a:prstGeom>
          <a:noFill/>
          <a:ln w="9525">
            <a:noFill/>
            <a:miter lim="800000"/>
            <a:headEnd/>
            <a:tailEnd/>
          </a:ln>
        </p:spPr>
        <p:txBody>
          <a:bodyPr>
            <a:spAutoFit/>
          </a:bodyPr>
          <a:lstStyle/>
          <a:p>
            <a:r>
              <a:rPr lang="fr-FR" sz="3000"/>
              <a:t>THE NEW</a:t>
            </a:r>
          </a:p>
          <a:p>
            <a:r>
              <a:rPr lang="fr-FR" sz="3000">
                <a:solidFill>
                  <a:srgbClr val="52A864"/>
                </a:solidFill>
              </a:rPr>
              <a:t>LIBRARY MODEL</a:t>
            </a:r>
          </a:p>
        </p:txBody>
      </p:sp>
      <p:pic>
        <p:nvPicPr>
          <p:cNvPr id="14342" name="Image 24" descr="dessin.pdf"/>
          <p:cNvPicPr>
            <a:picLocks noChangeAspect="1"/>
          </p:cNvPicPr>
          <p:nvPr/>
        </p:nvPicPr>
        <p:blipFill>
          <a:blip r:embed="rId6"/>
          <a:srcRect/>
          <a:stretch>
            <a:fillRect/>
          </a:stretch>
        </p:blipFill>
        <p:spPr bwMode="auto">
          <a:xfrm>
            <a:off x="4165600" y="630238"/>
            <a:ext cx="5335588" cy="5335587"/>
          </a:xfrm>
          <a:prstGeom prst="rect">
            <a:avLst/>
          </a:prstGeom>
          <a:noFill/>
          <a:ln w="9525">
            <a:noFill/>
            <a:miter lim="800000"/>
            <a:headEnd/>
            <a:tailEnd/>
          </a:ln>
        </p:spPr>
      </p:pic>
      <p:sp>
        <p:nvSpPr>
          <p:cNvPr id="14343" name="ZoneTexte 1"/>
          <p:cNvSpPr txBox="1">
            <a:spLocks noChangeArrowheads="1"/>
          </p:cNvSpPr>
          <p:nvPr/>
        </p:nvSpPr>
        <p:spPr bwMode="auto">
          <a:xfrm>
            <a:off x="238125" y="1038225"/>
            <a:ext cx="3714750" cy="923925"/>
          </a:xfrm>
          <a:prstGeom prst="rect">
            <a:avLst/>
          </a:prstGeom>
          <a:noFill/>
          <a:ln w="9525">
            <a:noFill/>
            <a:miter lim="800000"/>
            <a:headEnd/>
            <a:tailEnd/>
          </a:ln>
        </p:spPr>
        <p:txBody>
          <a:bodyPr>
            <a:spAutoFit/>
          </a:bodyPr>
          <a:lstStyle/>
          <a:p>
            <a:r>
              <a:rPr lang="en-CA" sz="5400">
                <a:solidFill>
                  <a:schemeClr val="bg1"/>
                </a:solidFill>
                <a:latin typeface="Wisdom Script"/>
                <a:ea typeface="Wisdom Script"/>
                <a:cs typeface="Wisdom Script"/>
              </a:rPr>
              <a:t>Case Study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29699" name="Image 12" descr="DeMarque-Officiel-couleur-Ang-aout2013.eps"/>
          <p:cNvPicPr>
            <a:picLocks noChangeAspect="1"/>
          </p:cNvPicPr>
          <p:nvPr/>
        </p:nvPicPr>
        <p:blipFill>
          <a:blip r:embed="rId5"/>
          <a:srcRect/>
          <a:stretch>
            <a:fillRect/>
          </a:stretch>
        </p:blipFill>
        <p:spPr bwMode="auto">
          <a:xfrm>
            <a:off x="4978400" y="6227763"/>
            <a:ext cx="1154113" cy="309562"/>
          </a:xfrm>
          <a:prstGeom prst="rect">
            <a:avLst/>
          </a:prstGeom>
          <a:noFill/>
          <a:ln w="9525">
            <a:noFill/>
            <a:miter lim="800000"/>
            <a:headEnd/>
            <a:tailEnd/>
          </a:ln>
        </p:spPr>
      </p:pic>
      <p:sp>
        <p:nvSpPr>
          <p:cNvPr id="29700" name="ZoneTexte 13"/>
          <p:cNvSpPr txBox="1">
            <a:spLocks noChangeArrowheads="1"/>
          </p:cNvSpPr>
          <p:nvPr/>
        </p:nvSpPr>
        <p:spPr bwMode="auto">
          <a:xfrm>
            <a:off x="4978400" y="2495550"/>
            <a:ext cx="3798888" cy="2616200"/>
          </a:xfrm>
          <a:prstGeom prst="rect">
            <a:avLst/>
          </a:prstGeom>
          <a:noFill/>
          <a:ln w="9525">
            <a:noFill/>
            <a:miter lim="800000"/>
            <a:headEnd/>
            <a:tailEnd/>
          </a:ln>
        </p:spPr>
        <p:txBody>
          <a:bodyPr>
            <a:spAutoFit/>
          </a:bodyPr>
          <a:lstStyle/>
          <a:p>
            <a:r>
              <a:rPr lang="fr-FR" sz="2400" b="1"/>
              <a:t>Initial launch</a:t>
            </a:r>
          </a:p>
          <a:p>
            <a:endParaRPr lang="fr-FR" sz="2800"/>
          </a:p>
          <a:p>
            <a:pPr marL="346075" lvl="1">
              <a:spcAft>
                <a:spcPts val="600"/>
              </a:spcAft>
              <a:buClr>
                <a:srgbClr val="BF1219"/>
              </a:buClr>
            </a:pPr>
            <a:r>
              <a:rPr lang="fr-FR" sz="2800"/>
              <a:t>Quebec Public Librairies (with </a:t>
            </a:r>
            <a:r>
              <a:rPr lang="fr-FR" sz="2800" b="1"/>
              <a:t>BiblioPresto</a:t>
            </a:r>
            <a:r>
              <a:rPr lang="fr-FR" sz="2800"/>
              <a:t> and </a:t>
            </a:r>
            <a:r>
              <a:rPr lang="fr-FR" sz="2800" b="1">
                <a:hlinkClick r:id="rId6" action="ppaction://hlinkfile"/>
              </a:rPr>
              <a:t>pretnumerique.ca</a:t>
            </a:r>
            <a:r>
              <a:rPr lang="fr-FR" sz="2800"/>
              <a:t>)</a:t>
            </a:r>
            <a:endParaRPr lang="fr-FR" sz="1600" b="1"/>
          </a:p>
        </p:txBody>
      </p:sp>
      <p:pic>
        <p:nvPicPr>
          <p:cNvPr id="29701" name="Image 6"/>
          <p:cNvPicPr>
            <a:picLocks noChangeAspect="1"/>
          </p:cNvPicPr>
          <p:nvPr/>
        </p:nvPicPr>
        <p:blipFill>
          <a:blip r:embed="rId7"/>
          <a:srcRect/>
          <a:stretch>
            <a:fillRect/>
          </a:stretch>
        </p:blipFill>
        <p:spPr bwMode="auto">
          <a:xfrm>
            <a:off x="2500313" y="381000"/>
            <a:ext cx="4164012" cy="606425"/>
          </a:xfrm>
          <a:prstGeom prst="rect">
            <a:avLst/>
          </a:prstGeom>
          <a:noFill/>
          <a:ln w="9525">
            <a:noFill/>
            <a:miter lim="800000"/>
            <a:headEnd/>
            <a:tailEnd/>
          </a:ln>
        </p:spPr>
      </p:pic>
      <p:sp>
        <p:nvSpPr>
          <p:cNvPr id="29702" name="ZoneTexte 7"/>
          <p:cNvSpPr txBox="1">
            <a:spLocks noChangeArrowheads="1"/>
          </p:cNvSpPr>
          <p:nvPr/>
        </p:nvSpPr>
        <p:spPr bwMode="auto">
          <a:xfrm>
            <a:off x="3476625" y="387350"/>
            <a:ext cx="2236788"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Deployment</a:t>
            </a:r>
          </a:p>
        </p:txBody>
      </p:sp>
      <p:pic>
        <p:nvPicPr>
          <p:cNvPr id="29703" name="Image 2" descr="Logo_PretNumerique.png"/>
          <p:cNvPicPr>
            <a:picLocks noChangeAspect="1"/>
          </p:cNvPicPr>
          <p:nvPr/>
        </p:nvPicPr>
        <p:blipFill>
          <a:blip r:embed="rId8"/>
          <a:srcRect/>
          <a:stretch>
            <a:fillRect/>
          </a:stretch>
        </p:blipFill>
        <p:spPr bwMode="auto">
          <a:xfrm>
            <a:off x="22225" y="3709988"/>
            <a:ext cx="4518025" cy="1643062"/>
          </a:xfrm>
          <a:prstGeom prst="rect">
            <a:avLst/>
          </a:prstGeom>
          <a:noFill/>
          <a:ln w="9525">
            <a:noFill/>
            <a:miter lim="800000"/>
            <a:headEnd/>
            <a:tailEnd/>
          </a:ln>
        </p:spPr>
      </p:pic>
      <p:pic>
        <p:nvPicPr>
          <p:cNvPr id="29704" name="Image 3" descr="Logo_BiblioPresto.png"/>
          <p:cNvPicPr>
            <a:picLocks noChangeAspect="1"/>
          </p:cNvPicPr>
          <p:nvPr/>
        </p:nvPicPr>
        <p:blipFill>
          <a:blip r:embed="rId9"/>
          <a:srcRect/>
          <a:stretch>
            <a:fillRect/>
          </a:stretch>
        </p:blipFill>
        <p:spPr bwMode="auto">
          <a:xfrm>
            <a:off x="-112713" y="2616200"/>
            <a:ext cx="4787901" cy="1741488"/>
          </a:xfrm>
          <a:prstGeom prst="rect">
            <a:avLst/>
          </a:prstGeom>
          <a:noFill/>
          <a:ln w="9525">
            <a:noFill/>
            <a:miter lim="800000"/>
            <a:headEnd/>
            <a:tailEnd/>
          </a:ln>
        </p:spPr>
      </p:pic>
      <p:pic>
        <p:nvPicPr>
          <p:cNvPr id="29705" name="Image 4" descr="DeMarque-Officiel-couleur.png"/>
          <p:cNvPicPr>
            <a:picLocks noChangeAspect="1"/>
          </p:cNvPicPr>
          <p:nvPr/>
        </p:nvPicPr>
        <p:blipFill>
          <a:blip r:embed="rId10"/>
          <a:srcRect/>
          <a:stretch>
            <a:fillRect/>
          </a:stretch>
        </p:blipFill>
        <p:spPr bwMode="auto">
          <a:xfrm>
            <a:off x="244475" y="1668463"/>
            <a:ext cx="4071938" cy="119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31747" name="Image 12" descr="DeMarque-Officiel-couleur-Ang-aout2013.eps"/>
          <p:cNvPicPr>
            <a:picLocks noChangeAspect="1"/>
          </p:cNvPicPr>
          <p:nvPr/>
        </p:nvPicPr>
        <p:blipFill>
          <a:blip r:embed="rId5"/>
          <a:srcRect/>
          <a:stretch>
            <a:fillRect/>
          </a:stretch>
        </p:blipFill>
        <p:spPr bwMode="auto">
          <a:xfrm>
            <a:off x="4978400" y="6227763"/>
            <a:ext cx="1154113" cy="309562"/>
          </a:xfrm>
          <a:prstGeom prst="rect">
            <a:avLst/>
          </a:prstGeom>
          <a:noFill/>
          <a:ln w="9525">
            <a:noFill/>
            <a:miter lim="800000"/>
            <a:headEnd/>
            <a:tailEnd/>
          </a:ln>
        </p:spPr>
      </p:pic>
      <p:sp>
        <p:nvSpPr>
          <p:cNvPr id="31748" name="ZoneTexte 13"/>
          <p:cNvSpPr txBox="1">
            <a:spLocks noChangeArrowheads="1"/>
          </p:cNvSpPr>
          <p:nvPr/>
        </p:nvSpPr>
        <p:spPr bwMode="auto">
          <a:xfrm>
            <a:off x="4978400" y="2495550"/>
            <a:ext cx="3798888" cy="2986088"/>
          </a:xfrm>
          <a:prstGeom prst="rect">
            <a:avLst/>
          </a:prstGeom>
          <a:noFill/>
          <a:ln w="9525">
            <a:noFill/>
            <a:miter lim="800000"/>
            <a:headEnd/>
            <a:tailEnd/>
          </a:ln>
        </p:spPr>
        <p:txBody>
          <a:bodyPr>
            <a:spAutoFit/>
          </a:bodyPr>
          <a:lstStyle/>
          <a:p>
            <a:r>
              <a:rPr lang="fr-FR" sz="2400" b="1"/>
              <a:t>Second large-scale launch</a:t>
            </a:r>
          </a:p>
          <a:p>
            <a:endParaRPr lang="fr-FR" sz="2800"/>
          </a:p>
          <a:p>
            <a:pPr marL="346075" lvl="1">
              <a:spcAft>
                <a:spcPts val="600"/>
              </a:spcAft>
              <a:buClr>
                <a:srgbClr val="BF1219"/>
              </a:buClr>
            </a:pPr>
            <a:r>
              <a:rPr lang="fr-FR" sz="2800" b="1"/>
              <a:t>Bibliothèques municipales de Grenoble </a:t>
            </a:r>
            <a:r>
              <a:rPr lang="fr-FR" sz="2800"/>
              <a:t>(with </a:t>
            </a:r>
            <a:r>
              <a:rPr lang="fr-FR" sz="2800" b="1"/>
              <a:t>Feedbooks</a:t>
            </a:r>
            <a:r>
              <a:rPr lang="fr-FR" sz="2800"/>
              <a:t>)</a:t>
            </a:r>
            <a:endParaRPr lang="fr-FR" sz="1600" b="1"/>
          </a:p>
        </p:txBody>
      </p:sp>
      <p:pic>
        <p:nvPicPr>
          <p:cNvPr id="31749" name="Image 6"/>
          <p:cNvPicPr>
            <a:picLocks noChangeAspect="1"/>
          </p:cNvPicPr>
          <p:nvPr/>
        </p:nvPicPr>
        <p:blipFill>
          <a:blip r:embed="rId6"/>
          <a:srcRect/>
          <a:stretch>
            <a:fillRect/>
          </a:stretch>
        </p:blipFill>
        <p:spPr bwMode="auto">
          <a:xfrm>
            <a:off x="2500313" y="381000"/>
            <a:ext cx="4164012" cy="606425"/>
          </a:xfrm>
          <a:prstGeom prst="rect">
            <a:avLst/>
          </a:prstGeom>
          <a:noFill/>
          <a:ln w="9525">
            <a:noFill/>
            <a:miter lim="800000"/>
            <a:headEnd/>
            <a:tailEnd/>
          </a:ln>
        </p:spPr>
      </p:pic>
      <p:sp>
        <p:nvSpPr>
          <p:cNvPr id="31750" name="ZoneTexte 7"/>
          <p:cNvSpPr txBox="1">
            <a:spLocks noChangeArrowheads="1"/>
          </p:cNvSpPr>
          <p:nvPr/>
        </p:nvSpPr>
        <p:spPr bwMode="auto">
          <a:xfrm>
            <a:off x="3476625" y="387350"/>
            <a:ext cx="2236788"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Deployment</a:t>
            </a:r>
          </a:p>
        </p:txBody>
      </p:sp>
      <p:pic>
        <p:nvPicPr>
          <p:cNvPr id="31751" name="Image 4" descr="DeMarque-Officiel-couleur.png"/>
          <p:cNvPicPr>
            <a:picLocks noChangeAspect="1"/>
          </p:cNvPicPr>
          <p:nvPr/>
        </p:nvPicPr>
        <p:blipFill>
          <a:blip r:embed="rId7"/>
          <a:srcRect/>
          <a:stretch>
            <a:fillRect/>
          </a:stretch>
        </p:blipFill>
        <p:spPr bwMode="auto">
          <a:xfrm>
            <a:off x="614363" y="1317625"/>
            <a:ext cx="3546475" cy="1042988"/>
          </a:xfrm>
          <a:prstGeom prst="rect">
            <a:avLst/>
          </a:prstGeom>
          <a:noFill/>
          <a:ln w="9525">
            <a:noFill/>
            <a:miter lim="800000"/>
            <a:headEnd/>
            <a:tailEnd/>
          </a:ln>
        </p:spPr>
      </p:pic>
      <p:pic>
        <p:nvPicPr>
          <p:cNvPr id="31752" name="Image 5" descr="Logo-des-bibliotheques-de-Grenoble-2.png"/>
          <p:cNvPicPr>
            <a:picLocks noChangeAspect="1"/>
          </p:cNvPicPr>
          <p:nvPr/>
        </p:nvPicPr>
        <p:blipFill>
          <a:blip r:embed="rId8"/>
          <a:srcRect/>
          <a:stretch>
            <a:fillRect/>
          </a:stretch>
        </p:blipFill>
        <p:spPr bwMode="auto">
          <a:xfrm>
            <a:off x="428625" y="2436813"/>
            <a:ext cx="3770313" cy="1966912"/>
          </a:xfrm>
          <a:prstGeom prst="rect">
            <a:avLst/>
          </a:prstGeom>
          <a:noFill/>
          <a:ln w="9525">
            <a:noFill/>
            <a:miter lim="800000"/>
            <a:headEnd/>
            <a:tailEnd/>
          </a:ln>
        </p:spPr>
      </p:pic>
      <p:pic>
        <p:nvPicPr>
          <p:cNvPr id="31753" name="Image 8" descr="logo_feedbooks.png"/>
          <p:cNvPicPr>
            <a:picLocks noChangeAspect="1"/>
          </p:cNvPicPr>
          <p:nvPr/>
        </p:nvPicPr>
        <p:blipFill>
          <a:blip r:embed="rId9"/>
          <a:srcRect/>
          <a:stretch>
            <a:fillRect/>
          </a:stretch>
        </p:blipFill>
        <p:spPr bwMode="auto">
          <a:xfrm>
            <a:off x="0" y="3970338"/>
            <a:ext cx="4513263"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33795" name="Image 12" descr="DeMarque-Officiel-couleur-Ang-aout2013.eps"/>
          <p:cNvPicPr>
            <a:picLocks noChangeAspect="1"/>
          </p:cNvPicPr>
          <p:nvPr/>
        </p:nvPicPr>
        <p:blipFill>
          <a:blip r:embed="rId5"/>
          <a:srcRect/>
          <a:stretch>
            <a:fillRect/>
          </a:stretch>
        </p:blipFill>
        <p:spPr bwMode="auto">
          <a:xfrm>
            <a:off x="4978400" y="6227763"/>
            <a:ext cx="1154113" cy="309562"/>
          </a:xfrm>
          <a:prstGeom prst="rect">
            <a:avLst/>
          </a:prstGeom>
          <a:noFill/>
          <a:ln w="9525">
            <a:noFill/>
            <a:miter lim="800000"/>
            <a:headEnd/>
            <a:tailEnd/>
          </a:ln>
        </p:spPr>
      </p:pic>
      <p:sp>
        <p:nvSpPr>
          <p:cNvPr id="33796" name="ZoneTexte 13"/>
          <p:cNvSpPr txBox="1">
            <a:spLocks noChangeArrowheads="1"/>
          </p:cNvSpPr>
          <p:nvPr/>
        </p:nvSpPr>
        <p:spPr bwMode="auto">
          <a:xfrm>
            <a:off x="4978400" y="2495550"/>
            <a:ext cx="3798888" cy="2200275"/>
          </a:xfrm>
          <a:prstGeom prst="rect">
            <a:avLst/>
          </a:prstGeom>
          <a:noFill/>
          <a:ln w="9525">
            <a:noFill/>
            <a:miter lim="800000"/>
            <a:headEnd/>
            <a:tailEnd/>
          </a:ln>
        </p:spPr>
        <p:txBody>
          <a:bodyPr>
            <a:spAutoFit/>
          </a:bodyPr>
          <a:lstStyle/>
          <a:p>
            <a:r>
              <a:rPr lang="fr-FR" sz="2400" b="1"/>
              <a:t>Launch of </a:t>
            </a:r>
            <a:br>
              <a:rPr lang="fr-FR" sz="2400" b="1"/>
            </a:br>
            <a:r>
              <a:rPr lang="fr-FR" sz="2400" b="1"/>
              <a:t>Cantook Station</a:t>
            </a:r>
          </a:p>
          <a:p>
            <a:endParaRPr lang="fr-FR" sz="2800"/>
          </a:p>
          <a:p>
            <a:pPr marL="346075" lvl="1">
              <a:spcAft>
                <a:spcPts val="600"/>
              </a:spcAft>
              <a:buClr>
                <a:srgbClr val="BF1219"/>
              </a:buClr>
            </a:pPr>
            <a:r>
              <a:rPr lang="fr-FR" sz="2800"/>
              <a:t>B2B turnkey </a:t>
            </a:r>
            <a:br>
              <a:rPr lang="fr-FR" sz="2800"/>
            </a:br>
            <a:r>
              <a:rPr lang="fr-FR" sz="2800" b="1"/>
              <a:t>e-lending solution</a:t>
            </a:r>
            <a:endParaRPr lang="fr-FR" sz="1600" b="1"/>
          </a:p>
        </p:txBody>
      </p:sp>
      <p:pic>
        <p:nvPicPr>
          <p:cNvPr id="33797" name="Image 6"/>
          <p:cNvPicPr>
            <a:picLocks noChangeAspect="1"/>
          </p:cNvPicPr>
          <p:nvPr/>
        </p:nvPicPr>
        <p:blipFill>
          <a:blip r:embed="rId6"/>
          <a:srcRect/>
          <a:stretch>
            <a:fillRect/>
          </a:stretch>
        </p:blipFill>
        <p:spPr bwMode="auto">
          <a:xfrm>
            <a:off x="2500313" y="381000"/>
            <a:ext cx="4164012" cy="606425"/>
          </a:xfrm>
          <a:prstGeom prst="rect">
            <a:avLst/>
          </a:prstGeom>
          <a:noFill/>
          <a:ln w="9525">
            <a:noFill/>
            <a:miter lim="800000"/>
            <a:headEnd/>
            <a:tailEnd/>
          </a:ln>
        </p:spPr>
      </p:pic>
      <p:sp>
        <p:nvSpPr>
          <p:cNvPr id="33798" name="ZoneTexte 7"/>
          <p:cNvSpPr txBox="1">
            <a:spLocks noChangeArrowheads="1"/>
          </p:cNvSpPr>
          <p:nvPr/>
        </p:nvSpPr>
        <p:spPr bwMode="auto">
          <a:xfrm>
            <a:off x="3476625" y="387350"/>
            <a:ext cx="2236788"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Deployment</a:t>
            </a:r>
          </a:p>
        </p:txBody>
      </p:sp>
      <p:pic>
        <p:nvPicPr>
          <p:cNvPr id="33799" name="Image 9" descr="promo-image-3209553324aecd8a1e5523a25e62eb51.png"/>
          <p:cNvPicPr>
            <a:picLocks noChangeAspect="1"/>
          </p:cNvPicPr>
          <p:nvPr/>
        </p:nvPicPr>
        <p:blipFill>
          <a:blip r:embed="rId7"/>
          <a:srcRect l="-8781" r="8781"/>
          <a:stretch>
            <a:fillRect/>
          </a:stretch>
        </p:blipFill>
        <p:spPr bwMode="auto">
          <a:xfrm>
            <a:off x="-733425" y="2754313"/>
            <a:ext cx="5318125" cy="3368675"/>
          </a:xfrm>
          <a:prstGeom prst="rect">
            <a:avLst/>
          </a:prstGeom>
          <a:noFill/>
          <a:ln w="9525">
            <a:noFill/>
            <a:miter lim="800000"/>
            <a:headEnd/>
            <a:tailEnd/>
          </a:ln>
        </p:spPr>
      </p:pic>
      <p:pic>
        <p:nvPicPr>
          <p:cNvPr id="33800" name="Image 14" descr="DeMarque-Cantook-Station-Couleur-RGB-ALPHA.png"/>
          <p:cNvPicPr>
            <a:picLocks noChangeAspect="1"/>
          </p:cNvPicPr>
          <p:nvPr/>
        </p:nvPicPr>
        <p:blipFill>
          <a:blip r:embed="rId8"/>
          <a:srcRect/>
          <a:stretch>
            <a:fillRect/>
          </a:stretch>
        </p:blipFill>
        <p:spPr bwMode="auto">
          <a:xfrm>
            <a:off x="763588" y="1036638"/>
            <a:ext cx="3086100" cy="177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5842" name="Image 14"/>
          <p:cNvPicPr>
            <a:picLocks noChangeAspect="1"/>
          </p:cNvPicPr>
          <p:nvPr/>
        </p:nvPicPr>
        <p:blipFill>
          <a:blip r:embed="rId4"/>
          <a:srcRect/>
          <a:stretch>
            <a:fillRect/>
          </a:stretch>
        </p:blipFill>
        <p:spPr bwMode="auto">
          <a:xfrm>
            <a:off x="2500313" y="381000"/>
            <a:ext cx="4164012" cy="606425"/>
          </a:xfrm>
          <a:prstGeom prst="rect">
            <a:avLst/>
          </a:prstGeom>
          <a:noFill/>
          <a:ln w="9525">
            <a:noFill/>
            <a:miter lim="800000"/>
            <a:headEnd/>
            <a:tailEnd/>
          </a:ln>
        </p:spPr>
      </p:pic>
      <p:sp>
        <p:nvSpPr>
          <p:cNvPr id="35843" name="ZoneTexte 4"/>
          <p:cNvSpPr txBox="1">
            <a:spLocks noChangeArrowheads="1"/>
          </p:cNvSpPr>
          <p:nvPr/>
        </p:nvSpPr>
        <p:spPr bwMode="auto">
          <a:xfrm>
            <a:off x="4978400" y="1525588"/>
            <a:ext cx="3798888" cy="4232275"/>
          </a:xfrm>
          <a:prstGeom prst="rect">
            <a:avLst/>
          </a:prstGeom>
          <a:noFill/>
          <a:ln w="9525">
            <a:noFill/>
            <a:miter lim="800000"/>
            <a:headEnd/>
            <a:tailEnd/>
          </a:ln>
        </p:spPr>
        <p:txBody>
          <a:bodyPr>
            <a:spAutoFit/>
          </a:bodyPr>
          <a:lstStyle/>
          <a:p>
            <a:pPr marL="285750" indent="-285750">
              <a:spcAft>
                <a:spcPts val="600"/>
              </a:spcAft>
              <a:buClr>
                <a:srgbClr val="BF1219"/>
              </a:buClr>
              <a:buFont typeface="Wingdings" pitchFamily="2" charset="2"/>
              <a:buChar char="ü"/>
            </a:pPr>
            <a:r>
              <a:rPr lang="fr-FR" sz="1600" b="1"/>
              <a:t>Choose your ebooks </a:t>
            </a:r>
            <a:r>
              <a:rPr lang="fr-FR" sz="1600"/>
              <a:t>from a catalog of </a:t>
            </a:r>
            <a:r>
              <a:rPr lang="fr-FR" sz="1600" b="1"/>
              <a:t>thousands of titles</a:t>
            </a:r>
          </a:p>
          <a:p>
            <a:pPr marL="285750" indent="-285750">
              <a:spcAft>
                <a:spcPts val="600"/>
              </a:spcAft>
              <a:buClr>
                <a:srgbClr val="BF1219"/>
              </a:buClr>
              <a:buFont typeface="Wingdings" pitchFamily="2" charset="2"/>
              <a:buChar char="ü"/>
            </a:pPr>
            <a:endParaRPr lang="fr-FR" sz="1600" b="1"/>
          </a:p>
          <a:p>
            <a:pPr marL="285750" indent="-285750">
              <a:spcAft>
                <a:spcPts val="600"/>
              </a:spcAft>
              <a:buClr>
                <a:srgbClr val="BF1219"/>
              </a:buClr>
              <a:buFont typeface="Wingdings" pitchFamily="2" charset="2"/>
              <a:buChar char="ü"/>
            </a:pPr>
            <a:r>
              <a:rPr lang="fr-FR" sz="1600"/>
              <a:t>Users can </a:t>
            </a:r>
            <a:r>
              <a:rPr lang="fr-FR" sz="1600" b="1"/>
              <a:t>consult and borrow ebooks from your collection </a:t>
            </a:r>
            <a:r>
              <a:rPr lang="fr-FR" sz="1600"/>
              <a:t>in full respect of submitted licenses.</a:t>
            </a:r>
          </a:p>
          <a:p>
            <a:pPr marL="285750" indent="-285750">
              <a:spcAft>
                <a:spcPts val="600"/>
              </a:spcAft>
              <a:buClr>
                <a:srgbClr val="BF1219"/>
              </a:buClr>
              <a:buFont typeface="Wingdings" pitchFamily="2" charset="2"/>
              <a:buChar char="ü"/>
            </a:pPr>
            <a:endParaRPr lang="fr-FR" sz="1600"/>
          </a:p>
          <a:p>
            <a:pPr marL="285750" indent="-285750">
              <a:spcAft>
                <a:spcPts val="600"/>
              </a:spcAft>
              <a:buClr>
                <a:srgbClr val="BF1219"/>
              </a:buClr>
              <a:buFont typeface="Wingdings" pitchFamily="2" charset="2"/>
              <a:buChar char="ü"/>
            </a:pPr>
            <a:r>
              <a:rPr lang="fr-FR" sz="1600"/>
              <a:t>Access your </a:t>
            </a:r>
            <a:r>
              <a:rPr lang="fr-FR" sz="1600" b="1"/>
              <a:t>collection’s statistics</a:t>
            </a:r>
            <a:r>
              <a:rPr lang="fr-FR" sz="1600"/>
              <a:t>, such as ebook usage and sales</a:t>
            </a:r>
          </a:p>
          <a:p>
            <a:pPr marL="285750" indent="-285750">
              <a:spcAft>
                <a:spcPts val="600"/>
              </a:spcAft>
              <a:buClr>
                <a:srgbClr val="BF1219"/>
              </a:buClr>
              <a:buFont typeface="Wingdings" pitchFamily="2" charset="2"/>
              <a:buChar char="ü"/>
            </a:pPr>
            <a:endParaRPr lang="fr-FR" sz="1600"/>
          </a:p>
          <a:p>
            <a:pPr marL="285750" indent="-285750">
              <a:spcAft>
                <a:spcPts val="600"/>
              </a:spcAft>
              <a:buClr>
                <a:srgbClr val="BF1219"/>
              </a:buClr>
              <a:buFont typeface="Wingdings" pitchFamily="2" charset="2"/>
              <a:buChar char="ü"/>
            </a:pPr>
            <a:r>
              <a:rPr lang="fr-FR" sz="1600"/>
              <a:t>Entirely </a:t>
            </a:r>
            <a:r>
              <a:rPr lang="fr-FR" sz="1600" b="1"/>
              <a:t>web-based</a:t>
            </a:r>
          </a:p>
          <a:p>
            <a:pPr marL="285750" indent="-285750">
              <a:spcAft>
                <a:spcPts val="600"/>
              </a:spcAft>
              <a:buClr>
                <a:srgbClr val="BF1219"/>
              </a:buClr>
              <a:buFont typeface="Wingdings" pitchFamily="2" charset="2"/>
              <a:buChar char="ü"/>
            </a:pPr>
            <a:r>
              <a:rPr lang="fr-FR" sz="1600" b="1"/>
              <a:t>No installation</a:t>
            </a:r>
            <a:r>
              <a:rPr lang="fr-FR" sz="1600"/>
              <a:t> required</a:t>
            </a:r>
          </a:p>
          <a:p>
            <a:pPr marL="285750" indent="-285750">
              <a:spcAft>
                <a:spcPts val="600"/>
              </a:spcAft>
              <a:buClr>
                <a:srgbClr val="BF1219"/>
              </a:buClr>
              <a:buFont typeface="Wingdings" pitchFamily="2" charset="2"/>
              <a:buChar char="ü"/>
            </a:pPr>
            <a:r>
              <a:rPr lang="fr-FR" sz="1600" b="1"/>
              <a:t>Hosting is included</a:t>
            </a:r>
          </a:p>
          <a:p>
            <a:pPr marL="285750" indent="-285750">
              <a:spcAft>
                <a:spcPts val="600"/>
              </a:spcAft>
              <a:buClr>
                <a:srgbClr val="BF1219"/>
              </a:buClr>
              <a:buFont typeface="Wingdings" pitchFamily="2" charset="2"/>
              <a:buChar char="ü"/>
            </a:pPr>
            <a:r>
              <a:rPr lang="fr-FR" sz="1600" b="1"/>
              <a:t>Customized</a:t>
            </a:r>
            <a:r>
              <a:rPr lang="fr-FR" sz="1600"/>
              <a:t> for your organization </a:t>
            </a:r>
          </a:p>
        </p:txBody>
      </p:sp>
      <p:pic>
        <p:nvPicPr>
          <p:cNvPr id="3584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35845" name="Image 12" descr="DeMarque-Officiel-couleur-Ang-aout2013.eps"/>
          <p:cNvPicPr>
            <a:picLocks noChangeAspect="1"/>
          </p:cNvPicPr>
          <p:nvPr/>
        </p:nvPicPr>
        <p:blipFill>
          <a:blip r:embed="rId6"/>
          <a:srcRect/>
          <a:stretch>
            <a:fillRect/>
          </a:stretch>
        </p:blipFill>
        <p:spPr bwMode="auto">
          <a:xfrm>
            <a:off x="4978400" y="6227763"/>
            <a:ext cx="1154113" cy="309562"/>
          </a:xfrm>
          <a:prstGeom prst="rect">
            <a:avLst/>
          </a:prstGeom>
          <a:noFill/>
          <a:ln w="9525">
            <a:noFill/>
            <a:miter lim="800000"/>
            <a:headEnd/>
            <a:tailEnd/>
          </a:ln>
        </p:spPr>
      </p:pic>
      <p:pic>
        <p:nvPicPr>
          <p:cNvPr id="35846" name="Image 2" descr="DeMarque-Cantook-Station-Couleur-RGB-ALPHA.png"/>
          <p:cNvPicPr>
            <a:picLocks noChangeAspect="1"/>
          </p:cNvPicPr>
          <p:nvPr/>
        </p:nvPicPr>
        <p:blipFill>
          <a:blip r:embed="rId7"/>
          <a:srcRect/>
          <a:stretch>
            <a:fillRect/>
          </a:stretch>
        </p:blipFill>
        <p:spPr bwMode="auto">
          <a:xfrm>
            <a:off x="295275" y="1933575"/>
            <a:ext cx="3946525" cy="2276475"/>
          </a:xfrm>
          <a:prstGeom prst="rect">
            <a:avLst/>
          </a:prstGeom>
          <a:noFill/>
          <a:ln w="9525">
            <a:noFill/>
            <a:miter lim="800000"/>
            <a:headEnd/>
            <a:tailEnd/>
          </a:ln>
        </p:spPr>
      </p:pic>
      <p:sp>
        <p:nvSpPr>
          <p:cNvPr id="35847" name="ZoneTexte 8"/>
          <p:cNvSpPr txBox="1">
            <a:spLocks noChangeArrowheads="1"/>
          </p:cNvSpPr>
          <p:nvPr/>
        </p:nvSpPr>
        <p:spPr bwMode="auto">
          <a:xfrm>
            <a:off x="3184525" y="387350"/>
            <a:ext cx="2825750"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Our Technology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37890" name="Image 12" descr="DeMarque-Officiel-couleur-Ang-aout2013.eps"/>
          <p:cNvPicPr>
            <a:picLocks noChangeAspect="1"/>
          </p:cNvPicPr>
          <p:nvPr/>
        </p:nvPicPr>
        <p:blipFill>
          <a:blip r:embed="rId3"/>
          <a:srcRect/>
          <a:stretch>
            <a:fillRect/>
          </a:stretch>
        </p:blipFill>
        <p:spPr bwMode="auto">
          <a:xfrm>
            <a:off x="4978400" y="6227763"/>
            <a:ext cx="1154113" cy="309562"/>
          </a:xfrm>
          <a:prstGeom prst="rect">
            <a:avLst/>
          </a:prstGeom>
          <a:noFill/>
          <a:ln w="9525">
            <a:noFill/>
            <a:miter lim="800000"/>
            <a:headEnd/>
            <a:tailEnd/>
          </a:ln>
        </p:spPr>
      </p:pic>
      <p:pic>
        <p:nvPicPr>
          <p:cNvPr id="37891" name="Image 5"/>
          <p:cNvPicPr>
            <a:picLocks noChangeAspect="1"/>
          </p:cNvPicPr>
          <p:nvPr/>
        </p:nvPicPr>
        <p:blipFill>
          <a:blip r:embed="rId4"/>
          <a:srcRect/>
          <a:stretch>
            <a:fillRect/>
          </a:stretch>
        </p:blipFill>
        <p:spPr bwMode="auto">
          <a:xfrm>
            <a:off x="415925" y="2836863"/>
            <a:ext cx="8345488" cy="1216025"/>
          </a:xfrm>
          <a:prstGeom prst="rect">
            <a:avLst/>
          </a:prstGeom>
          <a:noFill/>
          <a:ln w="9525">
            <a:noFill/>
            <a:miter lim="800000"/>
            <a:headEnd/>
            <a:tailEnd/>
          </a:ln>
        </p:spPr>
      </p:pic>
      <p:sp>
        <p:nvSpPr>
          <p:cNvPr id="37892" name="ZoneTexte 6"/>
          <p:cNvSpPr txBox="1">
            <a:spLocks noChangeArrowheads="1"/>
          </p:cNvSpPr>
          <p:nvPr/>
        </p:nvSpPr>
        <p:spPr bwMode="auto">
          <a:xfrm>
            <a:off x="2525713" y="2846388"/>
            <a:ext cx="4059237" cy="1016000"/>
          </a:xfrm>
          <a:prstGeom prst="rect">
            <a:avLst/>
          </a:prstGeom>
          <a:noFill/>
          <a:ln w="9525">
            <a:noFill/>
            <a:miter lim="800000"/>
            <a:headEnd/>
            <a:tailEnd/>
          </a:ln>
        </p:spPr>
        <p:txBody>
          <a:bodyPr>
            <a:spAutoFit/>
          </a:bodyPr>
          <a:lstStyle/>
          <a:p>
            <a:pPr algn="ctr"/>
            <a:r>
              <a:rPr lang="fr-FR" sz="6000">
                <a:solidFill>
                  <a:schemeClr val="bg1"/>
                </a:solidFill>
                <a:latin typeface="Wisdom Script"/>
                <a:ea typeface="Wisdom Script"/>
                <a:cs typeface="Wisdom Script"/>
              </a:rPr>
              <a:t>Questions?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8914" name="Image 14"/>
          <p:cNvPicPr>
            <a:picLocks noChangeAspect="1"/>
          </p:cNvPicPr>
          <p:nvPr/>
        </p:nvPicPr>
        <p:blipFill>
          <a:blip r:embed="rId4"/>
          <a:srcRect/>
          <a:stretch>
            <a:fillRect/>
          </a:stretch>
        </p:blipFill>
        <p:spPr bwMode="auto">
          <a:xfrm>
            <a:off x="2500313" y="381000"/>
            <a:ext cx="4164012" cy="606425"/>
          </a:xfrm>
          <a:prstGeom prst="rect">
            <a:avLst/>
          </a:prstGeom>
          <a:noFill/>
          <a:ln w="9525">
            <a:noFill/>
            <a:miter lim="800000"/>
            <a:headEnd/>
            <a:tailEnd/>
          </a:ln>
        </p:spPr>
      </p:pic>
      <p:pic>
        <p:nvPicPr>
          <p:cNvPr id="38915"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38916" name="Image 12" descr="DeMarque-Officiel-couleur-Ang-aout2013.eps"/>
          <p:cNvPicPr>
            <a:picLocks noChangeAspect="1"/>
          </p:cNvPicPr>
          <p:nvPr/>
        </p:nvPicPr>
        <p:blipFill>
          <a:blip r:embed="rId6"/>
          <a:srcRect/>
          <a:stretch>
            <a:fillRect/>
          </a:stretch>
        </p:blipFill>
        <p:spPr bwMode="auto">
          <a:xfrm>
            <a:off x="4978400" y="6227763"/>
            <a:ext cx="1154113" cy="309562"/>
          </a:xfrm>
          <a:prstGeom prst="rect">
            <a:avLst/>
          </a:prstGeom>
          <a:noFill/>
          <a:ln w="9525">
            <a:noFill/>
            <a:miter lim="800000"/>
            <a:headEnd/>
            <a:tailEnd/>
          </a:ln>
        </p:spPr>
      </p:pic>
      <p:sp>
        <p:nvSpPr>
          <p:cNvPr id="38917" name="ZoneTexte 8"/>
          <p:cNvSpPr txBox="1">
            <a:spLocks noChangeArrowheads="1"/>
          </p:cNvSpPr>
          <p:nvPr/>
        </p:nvSpPr>
        <p:spPr bwMode="auto">
          <a:xfrm>
            <a:off x="3597275" y="387350"/>
            <a:ext cx="1992313" cy="584200"/>
          </a:xfrm>
          <a:prstGeom prst="rect">
            <a:avLst/>
          </a:prstGeom>
          <a:noFill/>
          <a:ln w="9525">
            <a:noFill/>
            <a:miter lim="800000"/>
            <a:headEnd/>
            <a:tailEnd/>
          </a:ln>
        </p:spPr>
        <p:txBody>
          <a:bodyPr wrap="none">
            <a:spAutoFit/>
          </a:bodyPr>
          <a:lstStyle/>
          <a:p>
            <a:pPr algn="ctr"/>
            <a:r>
              <a:rPr lang="fr-FR" sz="3200">
                <a:solidFill>
                  <a:schemeClr val="bg1"/>
                </a:solidFill>
                <a:latin typeface="Wisdom Script"/>
                <a:ea typeface="Wisdom Script"/>
                <a:cs typeface="Wisdom Script"/>
              </a:rPr>
              <a:t>Contact Us</a:t>
            </a:r>
          </a:p>
        </p:txBody>
      </p:sp>
      <p:sp>
        <p:nvSpPr>
          <p:cNvPr id="38918" name="ZoneTexte 1"/>
          <p:cNvSpPr txBox="1">
            <a:spLocks noChangeArrowheads="1"/>
          </p:cNvSpPr>
          <p:nvPr/>
        </p:nvSpPr>
        <p:spPr bwMode="auto">
          <a:xfrm>
            <a:off x="254000" y="3063875"/>
            <a:ext cx="4221163" cy="646113"/>
          </a:xfrm>
          <a:prstGeom prst="rect">
            <a:avLst/>
          </a:prstGeom>
          <a:noFill/>
          <a:ln w="9525">
            <a:noFill/>
            <a:miter lim="800000"/>
            <a:headEnd/>
            <a:tailEnd/>
          </a:ln>
        </p:spPr>
        <p:txBody>
          <a:bodyPr wrap="none">
            <a:spAutoFit/>
          </a:bodyPr>
          <a:lstStyle/>
          <a:p>
            <a:r>
              <a:rPr lang="en-CA" sz="3600" b="1"/>
              <a:t>www.cantook.com</a:t>
            </a:r>
          </a:p>
        </p:txBody>
      </p:sp>
      <p:sp>
        <p:nvSpPr>
          <p:cNvPr id="38919" name="ZoneTexte 20"/>
          <p:cNvSpPr txBox="1">
            <a:spLocks noChangeArrowheads="1"/>
          </p:cNvSpPr>
          <p:nvPr/>
        </p:nvSpPr>
        <p:spPr bwMode="auto">
          <a:xfrm>
            <a:off x="254000" y="3902075"/>
            <a:ext cx="3746500" cy="522288"/>
          </a:xfrm>
          <a:prstGeom prst="rect">
            <a:avLst/>
          </a:prstGeom>
          <a:noFill/>
          <a:ln w="9525">
            <a:noFill/>
            <a:miter lim="800000"/>
            <a:headEnd/>
            <a:tailEnd/>
          </a:ln>
        </p:spPr>
        <p:txBody>
          <a:bodyPr wrap="none">
            <a:spAutoFit/>
          </a:bodyPr>
          <a:lstStyle/>
          <a:p>
            <a:r>
              <a:rPr lang="en-CA" sz="2800" b="1"/>
              <a:t>info@demarque.com</a:t>
            </a:r>
          </a:p>
        </p:txBody>
      </p:sp>
      <p:pic>
        <p:nvPicPr>
          <p:cNvPr id="38920" name="Image 3" descr="DeMarque-Cantook-Officiel-sansTag-RGB-Ang.png"/>
          <p:cNvPicPr>
            <a:picLocks noChangeAspect="1"/>
          </p:cNvPicPr>
          <p:nvPr/>
        </p:nvPicPr>
        <p:blipFill>
          <a:blip r:embed="rId7"/>
          <a:srcRect/>
          <a:stretch>
            <a:fillRect/>
          </a:stretch>
        </p:blipFill>
        <p:spPr bwMode="auto">
          <a:xfrm>
            <a:off x="-174625" y="1860550"/>
            <a:ext cx="3956050" cy="1422400"/>
          </a:xfrm>
          <a:prstGeom prst="rect">
            <a:avLst/>
          </a:prstGeom>
          <a:noFill/>
          <a:ln w="9525">
            <a:noFill/>
            <a:miter lim="800000"/>
            <a:headEnd/>
            <a:tailEnd/>
          </a:ln>
        </p:spPr>
      </p:pic>
      <p:pic>
        <p:nvPicPr>
          <p:cNvPr id="38921" name="Image 5" descr="twitter-200px.png"/>
          <p:cNvPicPr>
            <a:picLocks noChangeAspect="1"/>
          </p:cNvPicPr>
          <p:nvPr/>
        </p:nvPicPr>
        <p:blipFill>
          <a:blip r:embed="rId8"/>
          <a:srcRect/>
          <a:stretch>
            <a:fillRect/>
          </a:stretch>
        </p:blipFill>
        <p:spPr bwMode="auto">
          <a:xfrm>
            <a:off x="4910138" y="1787525"/>
            <a:ext cx="650875" cy="647700"/>
          </a:xfrm>
          <a:prstGeom prst="rect">
            <a:avLst/>
          </a:prstGeom>
          <a:noFill/>
          <a:ln w="9525">
            <a:noFill/>
            <a:miter lim="800000"/>
            <a:headEnd/>
            <a:tailEnd/>
          </a:ln>
        </p:spPr>
      </p:pic>
      <p:sp>
        <p:nvSpPr>
          <p:cNvPr id="38922" name="ZoneTexte 21"/>
          <p:cNvSpPr txBox="1">
            <a:spLocks noChangeArrowheads="1"/>
          </p:cNvSpPr>
          <p:nvPr/>
        </p:nvSpPr>
        <p:spPr bwMode="auto">
          <a:xfrm>
            <a:off x="5599113" y="1941513"/>
            <a:ext cx="2419350" cy="339725"/>
          </a:xfrm>
          <a:prstGeom prst="rect">
            <a:avLst/>
          </a:prstGeom>
          <a:noFill/>
          <a:ln w="9525">
            <a:noFill/>
            <a:miter lim="800000"/>
            <a:headEnd/>
            <a:tailEnd/>
          </a:ln>
        </p:spPr>
        <p:txBody>
          <a:bodyPr wrap="none">
            <a:spAutoFit/>
          </a:bodyPr>
          <a:lstStyle/>
          <a:p>
            <a:r>
              <a:rPr lang="en-CA" sz="1600" b="1"/>
              <a:t>twitter.com/de_marque</a:t>
            </a:r>
          </a:p>
        </p:txBody>
      </p:sp>
      <p:pic>
        <p:nvPicPr>
          <p:cNvPr id="38923" name="Image 22"/>
          <p:cNvPicPr>
            <a:picLocks noChangeAspect="1"/>
          </p:cNvPicPr>
          <p:nvPr/>
        </p:nvPicPr>
        <p:blipFill>
          <a:blip r:embed="rId9"/>
          <a:srcRect/>
          <a:stretch>
            <a:fillRect/>
          </a:stretch>
        </p:blipFill>
        <p:spPr bwMode="auto">
          <a:xfrm>
            <a:off x="4910138" y="2587625"/>
            <a:ext cx="650875" cy="647700"/>
          </a:xfrm>
          <a:prstGeom prst="rect">
            <a:avLst/>
          </a:prstGeom>
          <a:noFill/>
          <a:ln w="9525">
            <a:noFill/>
            <a:miter lim="800000"/>
            <a:headEnd/>
            <a:tailEnd/>
          </a:ln>
        </p:spPr>
      </p:pic>
      <p:sp>
        <p:nvSpPr>
          <p:cNvPr id="38924" name="ZoneTexte 23"/>
          <p:cNvSpPr txBox="1">
            <a:spLocks noChangeArrowheads="1"/>
          </p:cNvSpPr>
          <p:nvPr/>
        </p:nvSpPr>
        <p:spPr bwMode="auto">
          <a:xfrm>
            <a:off x="5599113" y="2741613"/>
            <a:ext cx="2909887" cy="339725"/>
          </a:xfrm>
          <a:prstGeom prst="rect">
            <a:avLst/>
          </a:prstGeom>
          <a:noFill/>
          <a:ln w="9525">
            <a:noFill/>
            <a:miter lim="800000"/>
            <a:headEnd/>
            <a:tailEnd/>
          </a:ln>
        </p:spPr>
        <p:txBody>
          <a:bodyPr wrap="none">
            <a:spAutoFit/>
          </a:bodyPr>
          <a:lstStyle/>
          <a:p>
            <a:r>
              <a:rPr lang="en-CA" sz="1600" b="1"/>
              <a:t>facebook.com/DeMarqueInc</a:t>
            </a:r>
          </a:p>
        </p:txBody>
      </p:sp>
      <p:pic>
        <p:nvPicPr>
          <p:cNvPr id="38925" name="Image 24"/>
          <p:cNvPicPr>
            <a:picLocks noChangeAspect="1"/>
          </p:cNvPicPr>
          <p:nvPr/>
        </p:nvPicPr>
        <p:blipFill>
          <a:blip r:embed="rId10"/>
          <a:srcRect/>
          <a:stretch>
            <a:fillRect/>
          </a:stretch>
        </p:blipFill>
        <p:spPr bwMode="auto">
          <a:xfrm>
            <a:off x="4910138" y="3430588"/>
            <a:ext cx="650875" cy="646112"/>
          </a:xfrm>
          <a:prstGeom prst="rect">
            <a:avLst/>
          </a:prstGeom>
          <a:noFill/>
          <a:ln w="9525">
            <a:noFill/>
            <a:miter lim="800000"/>
            <a:headEnd/>
            <a:tailEnd/>
          </a:ln>
        </p:spPr>
      </p:pic>
      <p:sp>
        <p:nvSpPr>
          <p:cNvPr id="38926" name="ZoneTexte 25"/>
          <p:cNvSpPr txBox="1">
            <a:spLocks noChangeArrowheads="1"/>
          </p:cNvSpPr>
          <p:nvPr/>
        </p:nvSpPr>
        <p:spPr bwMode="auto">
          <a:xfrm>
            <a:off x="5599113" y="3584575"/>
            <a:ext cx="3502025" cy="338138"/>
          </a:xfrm>
          <a:prstGeom prst="rect">
            <a:avLst/>
          </a:prstGeom>
          <a:noFill/>
          <a:ln w="9525">
            <a:noFill/>
            <a:miter lim="800000"/>
            <a:headEnd/>
            <a:tailEnd/>
          </a:ln>
        </p:spPr>
        <p:txBody>
          <a:bodyPr wrap="none">
            <a:spAutoFit/>
          </a:bodyPr>
          <a:lstStyle/>
          <a:p>
            <a:r>
              <a:rPr lang="en-CA" sz="1600" b="1"/>
              <a:t>linkedin.com/company/de-marque</a:t>
            </a:r>
          </a:p>
        </p:txBody>
      </p:sp>
      <p:pic>
        <p:nvPicPr>
          <p:cNvPr id="38927" name="Image 26"/>
          <p:cNvPicPr>
            <a:picLocks noChangeAspect="1"/>
          </p:cNvPicPr>
          <p:nvPr/>
        </p:nvPicPr>
        <p:blipFill>
          <a:blip r:embed="rId11"/>
          <a:srcRect/>
          <a:stretch>
            <a:fillRect/>
          </a:stretch>
        </p:blipFill>
        <p:spPr bwMode="auto">
          <a:xfrm>
            <a:off x="4910138" y="4268788"/>
            <a:ext cx="650875" cy="647700"/>
          </a:xfrm>
          <a:prstGeom prst="rect">
            <a:avLst/>
          </a:prstGeom>
          <a:noFill/>
          <a:ln w="9525">
            <a:noFill/>
            <a:miter lim="800000"/>
            <a:headEnd/>
            <a:tailEnd/>
          </a:ln>
        </p:spPr>
      </p:pic>
      <p:sp>
        <p:nvSpPr>
          <p:cNvPr id="38928" name="ZoneTexte 27"/>
          <p:cNvSpPr txBox="1">
            <a:spLocks noChangeArrowheads="1"/>
          </p:cNvSpPr>
          <p:nvPr/>
        </p:nvSpPr>
        <p:spPr bwMode="auto">
          <a:xfrm>
            <a:off x="5599113" y="4424363"/>
            <a:ext cx="2760662" cy="338137"/>
          </a:xfrm>
          <a:prstGeom prst="rect">
            <a:avLst/>
          </a:prstGeom>
          <a:noFill/>
          <a:ln w="9525">
            <a:noFill/>
            <a:miter lim="800000"/>
            <a:headEnd/>
            <a:tailEnd/>
          </a:ln>
        </p:spPr>
        <p:txBody>
          <a:bodyPr wrap="none">
            <a:spAutoFit/>
          </a:bodyPr>
          <a:lstStyle/>
          <a:p>
            <a:r>
              <a:rPr lang="en-CA" sz="1600" b="1"/>
              <a:t>propulsion.demarque.com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age 1" descr="DeMarque-Cantook-Officiel-Tag2ligne-Propelled-PMS-ANG.eps"/>
          <p:cNvPicPr>
            <a:picLocks noChangeAspect="1"/>
          </p:cNvPicPr>
          <p:nvPr/>
        </p:nvPicPr>
        <p:blipFill>
          <a:blip r:embed="rId2"/>
          <a:srcRect/>
          <a:stretch>
            <a:fillRect/>
          </a:stretch>
        </p:blipFill>
        <p:spPr bwMode="auto">
          <a:xfrm>
            <a:off x="976313" y="1190625"/>
            <a:ext cx="7313612" cy="465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5362" name="Image 14"/>
          <p:cNvPicPr>
            <a:picLocks noChangeAspect="1"/>
          </p:cNvPicPr>
          <p:nvPr/>
        </p:nvPicPr>
        <p:blipFill>
          <a:blip r:embed="rId4"/>
          <a:srcRect/>
          <a:stretch>
            <a:fillRect/>
          </a:stretch>
        </p:blipFill>
        <p:spPr bwMode="auto">
          <a:xfrm>
            <a:off x="2500313" y="381000"/>
            <a:ext cx="4164012" cy="606425"/>
          </a:xfrm>
          <a:prstGeom prst="rect">
            <a:avLst/>
          </a:prstGeom>
          <a:noFill/>
          <a:ln w="9525">
            <a:noFill/>
            <a:miter lim="800000"/>
            <a:headEnd/>
            <a:tailEnd/>
          </a:ln>
        </p:spPr>
      </p:pic>
      <p:sp>
        <p:nvSpPr>
          <p:cNvPr id="15363" name="ZoneTexte 4"/>
          <p:cNvSpPr txBox="1">
            <a:spLocks noChangeArrowheads="1"/>
          </p:cNvSpPr>
          <p:nvPr/>
        </p:nvSpPr>
        <p:spPr bwMode="auto">
          <a:xfrm>
            <a:off x="4867275" y="1638300"/>
            <a:ext cx="3419475" cy="876300"/>
          </a:xfrm>
          <a:prstGeom prst="rect">
            <a:avLst/>
          </a:prstGeom>
          <a:noFill/>
          <a:ln w="9525">
            <a:noFill/>
            <a:miter lim="800000"/>
            <a:headEnd/>
            <a:tailEnd/>
          </a:ln>
        </p:spPr>
        <p:txBody>
          <a:bodyPr>
            <a:spAutoFit/>
          </a:bodyPr>
          <a:lstStyle/>
          <a:p>
            <a:pPr marL="285750" indent="-285750">
              <a:buClr>
                <a:srgbClr val="BF1219"/>
              </a:buClr>
              <a:buFont typeface="Wingdings" pitchFamily="2" charset="2"/>
              <a:buChar char="ü"/>
            </a:pPr>
            <a:r>
              <a:rPr lang="en-CA" sz="1700"/>
              <a:t>Involved</a:t>
            </a:r>
            <a:r>
              <a:rPr lang="fr-FR" sz="1700"/>
              <a:t> in the </a:t>
            </a:r>
            <a:r>
              <a:rPr lang="fr-FR" sz="1700" b="1"/>
              <a:t>publishing and distribution</a:t>
            </a:r>
            <a:r>
              <a:rPr lang="fr-FR" sz="1700"/>
              <a:t> of cultural content </a:t>
            </a:r>
            <a:r>
              <a:rPr lang="fr-FR" sz="1700" b="1"/>
              <a:t>since 1990</a:t>
            </a:r>
            <a:endParaRPr lang="fr-FR" sz="1600" b="1"/>
          </a:p>
        </p:txBody>
      </p:sp>
      <p:pic>
        <p:nvPicPr>
          <p:cNvPr id="1536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15365" name="Image 12" descr="DeMarque-Officiel-couleur-Ang-aout2013.eps"/>
          <p:cNvPicPr>
            <a:picLocks noChangeAspect="1"/>
          </p:cNvPicPr>
          <p:nvPr/>
        </p:nvPicPr>
        <p:blipFill>
          <a:blip r:embed="rId6"/>
          <a:srcRect/>
          <a:stretch>
            <a:fillRect/>
          </a:stretch>
        </p:blipFill>
        <p:spPr bwMode="auto">
          <a:xfrm>
            <a:off x="4978400" y="6227763"/>
            <a:ext cx="1154113" cy="309562"/>
          </a:xfrm>
          <a:prstGeom prst="rect">
            <a:avLst/>
          </a:prstGeom>
          <a:noFill/>
          <a:ln w="9525">
            <a:noFill/>
            <a:miter lim="800000"/>
            <a:headEnd/>
            <a:tailEnd/>
          </a:ln>
        </p:spPr>
      </p:pic>
      <p:sp>
        <p:nvSpPr>
          <p:cNvPr id="15366" name="ZoneTexte 7"/>
          <p:cNvSpPr txBox="1">
            <a:spLocks noChangeArrowheads="1"/>
          </p:cNvSpPr>
          <p:nvPr/>
        </p:nvSpPr>
        <p:spPr bwMode="auto">
          <a:xfrm>
            <a:off x="549275" y="1579563"/>
            <a:ext cx="3798888" cy="993775"/>
          </a:xfrm>
          <a:prstGeom prst="rect">
            <a:avLst/>
          </a:prstGeom>
          <a:noFill/>
          <a:ln w="9525">
            <a:noFill/>
            <a:miter lim="800000"/>
            <a:headEnd/>
            <a:tailEnd/>
          </a:ln>
        </p:spPr>
        <p:txBody>
          <a:bodyPr>
            <a:spAutoFit/>
          </a:bodyPr>
          <a:lstStyle/>
          <a:p>
            <a:pPr algn="r">
              <a:lnSpc>
                <a:spcPct val="80000"/>
              </a:lnSpc>
            </a:pPr>
            <a:r>
              <a:rPr lang="fr-FR" sz="4400" b="1"/>
              <a:t>CULTURAL</a:t>
            </a:r>
          </a:p>
          <a:p>
            <a:pPr algn="r">
              <a:lnSpc>
                <a:spcPct val="80000"/>
              </a:lnSpc>
            </a:pPr>
            <a:r>
              <a:rPr lang="fr-FR" sz="2800" b="1"/>
              <a:t>ENTREPRENEURS</a:t>
            </a:r>
          </a:p>
        </p:txBody>
      </p:sp>
      <p:sp>
        <p:nvSpPr>
          <p:cNvPr id="15367" name="ZoneTexte 8"/>
          <p:cNvSpPr txBox="1">
            <a:spLocks noChangeArrowheads="1"/>
          </p:cNvSpPr>
          <p:nvPr/>
        </p:nvSpPr>
        <p:spPr bwMode="auto">
          <a:xfrm>
            <a:off x="549275" y="3186113"/>
            <a:ext cx="3798888" cy="1001712"/>
          </a:xfrm>
          <a:prstGeom prst="rect">
            <a:avLst/>
          </a:prstGeom>
          <a:noFill/>
          <a:ln w="9525">
            <a:noFill/>
            <a:miter lim="800000"/>
            <a:headEnd/>
            <a:tailEnd/>
          </a:ln>
        </p:spPr>
        <p:txBody>
          <a:bodyPr>
            <a:spAutoFit/>
          </a:bodyPr>
          <a:lstStyle/>
          <a:p>
            <a:pPr algn="r">
              <a:lnSpc>
                <a:spcPct val="80000"/>
              </a:lnSpc>
            </a:pPr>
            <a:r>
              <a:rPr lang="fr-FR" sz="2800" b="1"/>
              <a:t>INTERNATIONAL</a:t>
            </a:r>
          </a:p>
          <a:p>
            <a:pPr algn="r">
              <a:lnSpc>
                <a:spcPct val="80000"/>
              </a:lnSpc>
            </a:pPr>
            <a:r>
              <a:rPr lang="fr-FR" sz="4400" b="1"/>
              <a:t>LEADERS</a:t>
            </a:r>
          </a:p>
        </p:txBody>
      </p:sp>
      <p:sp>
        <p:nvSpPr>
          <p:cNvPr id="15368" name="ZoneTexte 9"/>
          <p:cNvSpPr txBox="1">
            <a:spLocks noChangeArrowheads="1"/>
          </p:cNvSpPr>
          <p:nvPr/>
        </p:nvSpPr>
        <p:spPr bwMode="auto">
          <a:xfrm>
            <a:off x="4867275" y="2986088"/>
            <a:ext cx="3419475" cy="1400175"/>
          </a:xfrm>
          <a:prstGeom prst="rect">
            <a:avLst/>
          </a:prstGeom>
          <a:noFill/>
          <a:ln w="9525">
            <a:noFill/>
            <a:miter lim="800000"/>
            <a:headEnd/>
            <a:tailEnd/>
          </a:ln>
        </p:spPr>
        <p:txBody>
          <a:bodyPr>
            <a:spAutoFit/>
          </a:bodyPr>
          <a:lstStyle/>
          <a:p>
            <a:pPr marL="285750" indent="-285750">
              <a:buClr>
                <a:srgbClr val="BF1219"/>
              </a:buClr>
              <a:buSzPct val="100000"/>
              <a:buFont typeface="Wingdings" pitchFamily="2" charset="2"/>
              <a:buChar char="ü"/>
            </a:pPr>
            <a:r>
              <a:rPr lang="fr-FR" sz="1700"/>
              <a:t>Well established in </a:t>
            </a:r>
            <a:r>
              <a:rPr lang="fr-FR" sz="1700" b="1"/>
              <a:t>Canada, France and Italy</a:t>
            </a:r>
            <a:endParaRPr lang="fr-FR" sz="1700"/>
          </a:p>
          <a:p>
            <a:pPr marL="285750" indent="-285750">
              <a:buClr>
                <a:srgbClr val="BF1219"/>
              </a:buClr>
              <a:buSzPct val="100000"/>
              <a:buFont typeface="Wingdings" pitchFamily="2" charset="2"/>
              <a:buChar char="ü"/>
            </a:pPr>
            <a:r>
              <a:rPr lang="fr-FR" sz="1700"/>
              <a:t>At the centre of a network with over </a:t>
            </a:r>
            <a:r>
              <a:rPr lang="fr-FR" sz="1700" b="1"/>
              <a:t>550 partners </a:t>
            </a:r>
            <a:r>
              <a:rPr lang="fr-FR" sz="1700"/>
              <a:t>in over </a:t>
            </a:r>
            <a:r>
              <a:rPr lang="fr-FR" sz="1700" b="1"/>
              <a:t>40 countries</a:t>
            </a:r>
            <a:r>
              <a:rPr lang="fr-FR" sz="1700"/>
              <a:t> across the globe</a:t>
            </a:r>
            <a:endParaRPr lang="fr-FR" sz="1600"/>
          </a:p>
        </p:txBody>
      </p:sp>
      <p:sp>
        <p:nvSpPr>
          <p:cNvPr id="15369" name="ZoneTexte 10"/>
          <p:cNvSpPr txBox="1">
            <a:spLocks noChangeArrowheads="1"/>
          </p:cNvSpPr>
          <p:nvPr/>
        </p:nvSpPr>
        <p:spPr bwMode="auto">
          <a:xfrm>
            <a:off x="549275" y="4876800"/>
            <a:ext cx="3798888" cy="769938"/>
          </a:xfrm>
          <a:prstGeom prst="rect">
            <a:avLst/>
          </a:prstGeom>
          <a:noFill/>
          <a:ln w="9525">
            <a:noFill/>
            <a:miter lim="800000"/>
            <a:headEnd/>
            <a:tailEnd/>
          </a:ln>
        </p:spPr>
        <p:txBody>
          <a:bodyPr>
            <a:spAutoFit/>
          </a:bodyPr>
          <a:lstStyle/>
          <a:p>
            <a:pPr algn="r"/>
            <a:r>
              <a:rPr lang="fr-FR" sz="4400" b="1"/>
              <a:t>VISIONARIES</a:t>
            </a:r>
          </a:p>
        </p:txBody>
      </p:sp>
      <p:sp>
        <p:nvSpPr>
          <p:cNvPr id="15370" name="ZoneTexte 13"/>
          <p:cNvSpPr txBox="1">
            <a:spLocks noChangeArrowheads="1"/>
          </p:cNvSpPr>
          <p:nvPr/>
        </p:nvSpPr>
        <p:spPr bwMode="auto">
          <a:xfrm>
            <a:off x="4867275" y="4692650"/>
            <a:ext cx="3419475" cy="1138238"/>
          </a:xfrm>
          <a:prstGeom prst="rect">
            <a:avLst/>
          </a:prstGeom>
          <a:noFill/>
          <a:ln w="9525">
            <a:noFill/>
            <a:miter lim="800000"/>
            <a:headEnd/>
            <a:tailEnd/>
          </a:ln>
        </p:spPr>
        <p:txBody>
          <a:bodyPr>
            <a:spAutoFit/>
          </a:bodyPr>
          <a:lstStyle/>
          <a:p>
            <a:pPr marL="285750" indent="-285750">
              <a:buClr>
                <a:srgbClr val="BF1219"/>
              </a:buClr>
              <a:buFont typeface="Wingdings" pitchFamily="2" charset="2"/>
              <a:buChar char="ü"/>
            </a:pPr>
            <a:r>
              <a:rPr lang="fr-FR" sz="1700"/>
              <a:t>Be </a:t>
            </a:r>
            <a:r>
              <a:rPr lang="fr-FR" sz="1700" b="1"/>
              <a:t>present and active</a:t>
            </a:r>
            <a:r>
              <a:rPr lang="fr-FR" sz="1700"/>
              <a:t> in priority markets</a:t>
            </a:r>
          </a:p>
          <a:p>
            <a:pPr marL="285750" indent="-285750">
              <a:buClr>
                <a:srgbClr val="BF1219"/>
              </a:buClr>
              <a:buFont typeface="Wingdings" pitchFamily="2" charset="2"/>
              <a:buChar char="ü"/>
            </a:pPr>
            <a:r>
              <a:rPr lang="fr-FR" sz="1700" b="1"/>
              <a:t>Support</a:t>
            </a:r>
            <a:r>
              <a:rPr lang="fr-FR" sz="1700"/>
              <a:t> our partners’ </a:t>
            </a:r>
            <a:r>
              <a:rPr lang="fr-FR" sz="1700" b="1"/>
              <a:t>commercial strategies</a:t>
            </a:r>
            <a:endParaRPr lang="fr-FR" sz="1600" b="1"/>
          </a:p>
        </p:txBody>
      </p:sp>
      <p:sp>
        <p:nvSpPr>
          <p:cNvPr id="16" name="Triangle isocèle 15"/>
          <p:cNvSpPr/>
          <p:nvPr/>
        </p:nvSpPr>
        <p:spPr>
          <a:xfrm rot="5400000">
            <a:off x="4498976" y="1976437"/>
            <a:ext cx="260350" cy="200025"/>
          </a:xfrm>
          <a:prstGeom prst="triangle">
            <a:avLst/>
          </a:prstGeom>
          <a:solidFill>
            <a:srgbClr val="BF1219"/>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fr-FR"/>
          </a:p>
        </p:txBody>
      </p:sp>
      <p:sp>
        <p:nvSpPr>
          <p:cNvPr id="17" name="Triangle isocèle 16"/>
          <p:cNvSpPr/>
          <p:nvPr/>
        </p:nvSpPr>
        <p:spPr>
          <a:xfrm rot="5400000">
            <a:off x="4498976" y="3586162"/>
            <a:ext cx="260350" cy="200025"/>
          </a:xfrm>
          <a:prstGeom prst="triangle">
            <a:avLst/>
          </a:prstGeom>
          <a:solidFill>
            <a:srgbClr val="BF1219"/>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fr-FR"/>
          </a:p>
        </p:txBody>
      </p:sp>
      <p:sp>
        <p:nvSpPr>
          <p:cNvPr id="18" name="Triangle isocèle 17"/>
          <p:cNvSpPr/>
          <p:nvPr/>
        </p:nvSpPr>
        <p:spPr>
          <a:xfrm rot="5400000">
            <a:off x="4498976" y="5162550"/>
            <a:ext cx="260350" cy="200025"/>
          </a:xfrm>
          <a:prstGeom prst="triangle">
            <a:avLst/>
          </a:prstGeom>
          <a:solidFill>
            <a:srgbClr val="BF1219"/>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fr-FR"/>
          </a:p>
        </p:txBody>
      </p:sp>
      <p:sp>
        <p:nvSpPr>
          <p:cNvPr id="15374" name="ZoneTexte 18"/>
          <p:cNvSpPr txBox="1">
            <a:spLocks noChangeArrowheads="1"/>
          </p:cNvSpPr>
          <p:nvPr/>
        </p:nvSpPr>
        <p:spPr bwMode="auto">
          <a:xfrm>
            <a:off x="3184525" y="387350"/>
            <a:ext cx="2697163"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Who Are We?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10" name="Image 14"/>
          <p:cNvPicPr>
            <a:picLocks noChangeAspect="1"/>
          </p:cNvPicPr>
          <p:nvPr/>
        </p:nvPicPr>
        <p:blipFill>
          <a:blip r:embed="rId3"/>
          <a:srcRect/>
          <a:stretch>
            <a:fillRect/>
          </a:stretch>
        </p:blipFill>
        <p:spPr bwMode="auto">
          <a:xfrm>
            <a:off x="2500313" y="381000"/>
            <a:ext cx="4164012" cy="606425"/>
          </a:xfrm>
          <a:prstGeom prst="rect">
            <a:avLst/>
          </a:prstGeom>
          <a:noFill/>
          <a:ln w="9525">
            <a:noFill/>
            <a:miter lim="800000"/>
            <a:headEnd/>
            <a:tailEnd/>
          </a:ln>
        </p:spPr>
      </p:pic>
      <p:pic>
        <p:nvPicPr>
          <p:cNvPr id="17411"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17412" name="Image 12" descr="DeMarque-Officiel-couleur-Ang-aout2013.eps"/>
          <p:cNvPicPr>
            <a:picLocks noChangeAspect="1"/>
          </p:cNvPicPr>
          <p:nvPr/>
        </p:nvPicPr>
        <p:blipFill>
          <a:blip r:embed="rId5"/>
          <a:srcRect/>
          <a:stretch>
            <a:fillRect/>
          </a:stretch>
        </p:blipFill>
        <p:spPr bwMode="auto">
          <a:xfrm>
            <a:off x="4978400" y="6227763"/>
            <a:ext cx="1154113" cy="309562"/>
          </a:xfrm>
          <a:prstGeom prst="rect">
            <a:avLst/>
          </a:prstGeom>
          <a:noFill/>
          <a:ln w="9525">
            <a:noFill/>
            <a:miter lim="800000"/>
            <a:headEnd/>
            <a:tailEnd/>
          </a:ln>
        </p:spPr>
      </p:pic>
      <p:sp>
        <p:nvSpPr>
          <p:cNvPr id="17413" name="ZoneTexte 1"/>
          <p:cNvSpPr txBox="1">
            <a:spLocks noChangeArrowheads="1"/>
          </p:cNvSpPr>
          <p:nvPr/>
        </p:nvSpPr>
        <p:spPr bwMode="auto">
          <a:xfrm>
            <a:off x="3184525" y="387350"/>
            <a:ext cx="2825750"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Our Technology</a:t>
            </a:r>
          </a:p>
        </p:txBody>
      </p:sp>
      <p:pic>
        <p:nvPicPr>
          <p:cNvPr id="17414" name="Image 2" descr="DeMarque-Cantook-Officiel-Tag2ligne-RGB-Ang.png"/>
          <p:cNvPicPr>
            <a:picLocks noChangeAspect="1"/>
          </p:cNvPicPr>
          <p:nvPr/>
        </p:nvPicPr>
        <p:blipFill>
          <a:blip r:embed="rId6"/>
          <a:srcRect/>
          <a:stretch>
            <a:fillRect/>
          </a:stretch>
        </p:blipFill>
        <p:spPr bwMode="auto">
          <a:xfrm>
            <a:off x="-211138" y="2301875"/>
            <a:ext cx="4926013" cy="2333625"/>
          </a:xfrm>
          <a:prstGeom prst="rect">
            <a:avLst/>
          </a:prstGeom>
          <a:noFill/>
          <a:ln w="9525">
            <a:noFill/>
            <a:miter lim="800000"/>
            <a:headEnd/>
            <a:tailEnd/>
          </a:ln>
        </p:spPr>
      </p:pic>
      <p:pic>
        <p:nvPicPr>
          <p:cNvPr id="17415" name="Image 6" descr="DeMarque-Cantook-Hub-Couleur-RGB-ALPHA.png"/>
          <p:cNvPicPr>
            <a:picLocks noChangeAspect="1"/>
          </p:cNvPicPr>
          <p:nvPr/>
        </p:nvPicPr>
        <p:blipFill>
          <a:blip r:embed="rId7"/>
          <a:srcRect/>
          <a:stretch>
            <a:fillRect/>
          </a:stretch>
        </p:blipFill>
        <p:spPr bwMode="auto">
          <a:xfrm>
            <a:off x="4627563" y="1816100"/>
            <a:ext cx="2286000" cy="1319213"/>
          </a:xfrm>
          <a:prstGeom prst="rect">
            <a:avLst/>
          </a:prstGeom>
          <a:noFill/>
          <a:ln w="9525">
            <a:noFill/>
            <a:miter lim="800000"/>
            <a:headEnd/>
            <a:tailEnd/>
          </a:ln>
        </p:spPr>
      </p:pic>
      <p:pic>
        <p:nvPicPr>
          <p:cNvPr id="17416" name="Image 7" descr="DeMarque-Cantook-Boutique-Couleur-RGB-ALPHA.png"/>
          <p:cNvPicPr>
            <a:picLocks noChangeAspect="1"/>
          </p:cNvPicPr>
          <p:nvPr/>
        </p:nvPicPr>
        <p:blipFill>
          <a:blip r:embed="rId8"/>
          <a:srcRect/>
          <a:stretch>
            <a:fillRect/>
          </a:stretch>
        </p:blipFill>
        <p:spPr bwMode="auto">
          <a:xfrm>
            <a:off x="6818313" y="1816100"/>
            <a:ext cx="2286000" cy="1319213"/>
          </a:xfrm>
          <a:prstGeom prst="rect">
            <a:avLst/>
          </a:prstGeom>
          <a:noFill/>
          <a:ln w="9525">
            <a:noFill/>
            <a:miter lim="800000"/>
            <a:headEnd/>
            <a:tailEnd/>
          </a:ln>
        </p:spPr>
      </p:pic>
      <p:pic>
        <p:nvPicPr>
          <p:cNvPr id="17417" name="Image 8" descr="DeMarque-Cantook-Courrier-Couleur-RGB-ALPHA.png"/>
          <p:cNvPicPr>
            <a:picLocks noChangeAspect="1"/>
          </p:cNvPicPr>
          <p:nvPr/>
        </p:nvPicPr>
        <p:blipFill>
          <a:blip r:embed="rId9"/>
          <a:srcRect/>
          <a:stretch>
            <a:fillRect/>
          </a:stretch>
        </p:blipFill>
        <p:spPr bwMode="auto">
          <a:xfrm>
            <a:off x="4627563" y="3389313"/>
            <a:ext cx="2286000" cy="1319212"/>
          </a:xfrm>
          <a:prstGeom prst="rect">
            <a:avLst/>
          </a:prstGeom>
          <a:noFill/>
          <a:ln w="9525">
            <a:noFill/>
            <a:miter lim="800000"/>
            <a:headEnd/>
            <a:tailEnd/>
          </a:ln>
        </p:spPr>
      </p:pic>
      <p:pic>
        <p:nvPicPr>
          <p:cNvPr id="17418" name="Image 9" descr="DeMarque-Cantook-Station-Couleur-RGB-ALPHA.png"/>
          <p:cNvPicPr>
            <a:picLocks noChangeAspect="1"/>
          </p:cNvPicPr>
          <p:nvPr/>
        </p:nvPicPr>
        <p:blipFill>
          <a:blip r:embed="rId10"/>
          <a:srcRect/>
          <a:stretch>
            <a:fillRect/>
          </a:stretch>
        </p:blipFill>
        <p:spPr bwMode="auto">
          <a:xfrm>
            <a:off x="6818313" y="3389313"/>
            <a:ext cx="2286000" cy="131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Image 14"/>
          <p:cNvPicPr>
            <a:picLocks noChangeAspect="1"/>
          </p:cNvPicPr>
          <p:nvPr/>
        </p:nvPicPr>
        <p:blipFill>
          <a:blip r:embed="rId4"/>
          <a:srcRect/>
          <a:stretch>
            <a:fillRect/>
          </a:stretch>
        </p:blipFill>
        <p:spPr bwMode="auto">
          <a:xfrm>
            <a:off x="2500313" y="381000"/>
            <a:ext cx="4164012" cy="606425"/>
          </a:xfrm>
          <a:prstGeom prst="rect">
            <a:avLst/>
          </a:prstGeom>
          <a:noFill/>
          <a:ln w="9525">
            <a:noFill/>
            <a:miter lim="800000"/>
            <a:headEnd/>
            <a:tailEnd/>
          </a:ln>
        </p:spPr>
      </p:pic>
      <p:sp>
        <p:nvSpPr>
          <p:cNvPr id="18435" name="ZoneTexte 4"/>
          <p:cNvSpPr txBox="1">
            <a:spLocks noChangeArrowheads="1"/>
          </p:cNvSpPr>
          <p:nvPr/>
        </p:nvSpPr>
        <p:spPr bwMode="auto">
          <a:xfrm>
            <a:off x="4978400" y="1579563"/>
            <a:ext cx="3798888" cy="1492250"/>
          </a:xfrm>
          <a:prstGeom prst="rect">
            <a:avLst/>
          </a:prstGeom>
          <a:noFill/>
          <a:ln w="9525">
            <a:noFill/>
            <a:miter lim="800000"/>
            <a:headEnd/>
            <a:tailEnd/>
          </a:ln>
        </p:spPr>
        <p:txBody>
          <a:bodyPr>
            <a:spAutoFit/>
          </a:bodyPr>
          <a:lstStyle/>
          <a:p>
            <a:pPr marL="285750" indent="-285750">
              <a:spcAft>
                <a:spcPts val="600"/>
              </a:spcAft>
              <a:buClr>
                <a:srgbClr val="BF1219"/>
              </a:buClr>
              <a:buFont typeface="Wingdings" pitchFamily="2" charset="2"/>
              <a:buChar char="ü"/>
            </a:pPr>
            <a:r>
              <a:rPr lang="fr-FR" sz="1700"/>
              <a:t>Over </a:t>
            </a:r>
            <a:r>
              <a:rPr lang="fr-FR" sz="1700" b="1"/>
              <a:t>65,000</a:t>
            </a:r>
            <a:r>
              <a:rPr lang="fr-FR" sz="1700"/>
              <a:t> ebooks stored </a:t>
            </a:r>
            <a:endParaRPr lang="fr-FR" sz="1600"/>
          </a:p>
          <a:p>
            <a:pPr marL="285750" indent="-285750">
              <a:spcAft>
                <a:spcPts val="600"/>
              </a:spcAft>
              <a:buClr>
                <a:srgbClr val="BF1219"/>
              </a:buClr>
              <a:buFont typeface="Wingdings" pitchFamily="2" charset="2"/>
              <a:buChar char="ü"/>
            </a:pPr>
            <a:r>
              <a:rPr lang="fr-FR" sz="1600" b="1"/>
              <a:t>Millions</a:t>
            </a:r>
            <a:r>
              <a:rPr lang="fr-FR" sz="1600"/>
              <a:t> of users purchased ebooks via Cantook Hub </a:t>
            </a:r>
            <a:endParaRPr lang="fr-FR" sz="1400"/>
          </a:p>
          <a:p>
            <a:pPr marL="285750" indent="-285750">
              <a:spcAft>
                <a:spcPts val="600"/>
              </a:spcAft>
              <a:buClr>
                <a:srgbClr val="BF1219"/>
              </a:buClr>
              <a:buFont typeface="Wingdings" pitchFamily="2" charset="2"/>
              <a:buChar char="ü"/>
            </a:pPr>
            <a:r>
              <a:rPr lang="fr-FR" sz="1600"/>
              <a:t>Connected to over </a:t>
            </a:r>
            <a:r>
              <a:rPr lang="fr-FR" sz="1600" b="1"/>
              <a:t>700 </a:t>
            </a:r>
            <a:r>
              <a:rPr lang="fr-FR" sz="1600"/>
              <a:t>resellers around the world</a:t>
            </a:r>
          </a:p>
        </p:txBody>
      </p:sp>
      <p:pic>
        <p:nvPicPr>
          <p:cNvPr id="18436"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18437" name="Image 12" descr="DeMarque-Officiel-couleur-Ang-aout2013.eps"/>
          <p:cNvPicPr>
            <a:picLocks noChangeAspect="1"/>
          </p:cNvPicPr>
          <p:nvPr/>
        </p:nvPicPr>
        <p:blipFill>
          <a:blip r:embed="rId6"/>
          <a:srcRect/>
          <a:stretch>
            <a:fillRect/>
          </a:stretch>
        </p:blipFill>
        <p:spPr bwMode="auto">
          <a:xfrm>
            <a:off x="4978400" y="6227763"/>
            <a:ext cx="1154113" cy="309562"/>
          </a:xfrm>
          <a:prstGeom prst="rect">
            <a:avLst/>
          </a:prstGeom>
          <a:noFill/>
          <a:ln w="9525">
            <a:noFill/>
            <a:miter lim="800000"/>
            <a:headEnd/>
            <a:tailEnd/>
          </a:ln>
        </p:spPr>
      </p:pic>
      <p:sp>
        <p:nvSpPr>
          <p:cNvPr id="18438" name="ZoneTexte 1"/>
          <p:cNvSpPr txBox="1">
            <a:spLocks noChangeArrowheads="1"/>
          </p:cNvSpPr>
          <p:nvPr/>
        </p:nvSpPr>
        <p:spPr bwMode="auto">
          <a:xfrm>
            <a:off x="3184525" y="387350"/>
            <a:ext cx="2825750"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Our Technology</a:t>
            </a:r>
          </a:p>
        </p:txBody>
      </p:sp>
      <p:pic>
        <p:nvPicPr>
          <p:cNvPr id="18439" name="Image 2" descr="vector-world-map-v2.2-blank.png"/>
          <p:cNvPicPr>
            <a:picLocks noChangeAspect="1"/>
          </p:cNvPicPr>
          <p:nvPr/>
        </p:nvPicPr>
        <p:blipFill>
          <a:blip r:embed="rId7"/>
          <a:srcRect/>
          <a:stretch>
            <a:fillRect/>
          </a:stretch>
        </p:blipFill>
        <p:spPr bwMode="auto">
          <a:xfrm>
            <a:off x="4740275" y="3398838"/>
            <a:ext cx="4165600" cy="2474912"/>
          </a:xfrm>
          <a:prstGeom prst="rect">
            <a:avLst/>
          </a:prstGeom>
          <a:noFill/>
          <a:ln w="9525">
            <a:noFill/>
            <a:miter lim="800000"/>
            <a:headEnd/>
            <a:tailEnd/>
          </a:ln>
        </p:spPr>
      </p:pic>
      <p:pic>
        <p:nvPicPr>
          <p:cNvPr id="18440" name="Image 3" descr="DeMarque-Cantook-Hub-Couleur-RGB-ALPHA.png"/>
          <p:cNvPicPr>
            <a:picLocks noChangeAspect="1"/>
          </p:cNvPicPr>
          <p:nvPr/>
        </p:nvPicPr>
        <p:blipFill>
          <a:blip r:embed="rId8"/>
          <a:srcRect/>
          <a:stretch>
            <a:fillRect/>
          </a:stretch>
        </p:blipFill>
        <p:spPr bwMode="auto">
          <a:xfrm>
            <a:off x="293688" y="1935163"/>
            <a:ext cx="3944937" cy="227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14"/>
          <p:cNvPicPr>
            <a:picLocks noChangeAspect="1"/>
          </p:cNvPicPr>
          <p:nvPr/>
        </p:nvPicPr>
        <p:blipFill>
          <a:blip r:embed="rId3"/>
          <a:srcRect/>
          <a:stretch>
            <a:fillRect/>
          </a:stretch>
        </p:blipFill>
        <p:spPr bwMode="auto">
          <a:xfrm>
            <a:off x="2500313" y="381000"/>
            <a:ext cx="4164012" cy="606425"/>
          </a:xfrm>
          <a:prstGeom prst="rect">
            <a:avLst/>
          </a:prstGeom>
          <a:noFill/>
          <a:ln w="9525">
            <a:noFill/>
            <a:miter lim="800000"/>
            <a:headEnd/>
            <a:tailEnd/>
          </a:ln>
        </p:spPr>
      </p:pic>
      <p:pic>
        <p:nvPicPr>
          <p:cNvPr id="20482"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20483" name="Image 12" descr="DeMarque-Officiel-couleur-Ang-aout2013.eps"/>
          <p:cNvPicPr>
            <a:picLocks noChangeAspect="1"/>
          </p:cNvPicPr>
          <p:nvPr/>
        </p:nvPicPr>
        <p:blipFill>
          <a:blip r:embed="rId5"/>
          <a:srcRect/>
          <a:stretch>
            <a:fillRect/>
          </a:stretch>
        </p:blipFill>
        <p:spPr bwMode="auto">
          <a:xfrm>
            <a:off x="4978400" y="6227763"/>
            <a:ext cx="1154113" cy="309562"/>
          </a:xfrm>
          <a:prstGeom prst="rect">
            <a:avLst/>
          </a:prstGeom>
          <a:noFill/>
          <a:ln w="9525">
            <a:noFill/>
            <a:miter lim="800000"/>
            <a:headEnd/>
            <a:tailEnd/>
          </a:ln>
        </p:spPr>
      </p:pic>
      <p:pic>
        <p:nvPicPr>
          <p:cNvPr id="20484" name="Image 1" descr="multi-anglais-e1380639338572.jpg"/>
          <p:cNvPicPr>
            <a:picLocks noChangeAspect="1"/>
          </p:cNvPicPr>
          <p:nvPr/>
        </p:nvPicPr>
        <p:blipFill>
          <a:blip r:embed="rId6"/>
          <a:srcRect/>
          <a:stretch>
            <a:fillRect/>
          </a:stretch>
        </p:blipFill>
        <p:spPr bwMode="auto">
          <a:xfrm>
            <a:off x="1824038" y="1268413"/>
            <a:ext cx="5710237" cy="4371975"/>
          </a:xfrm>
          <a:prstGeom prst="rect">
            <a:avLst/>
          </a:prstGeom>
          <a:noFill/>
          <a:ln w="9525">
            <a:noFill/>
            <a:miter lim="800000"/>
            <a:headEnd/>
            <a:tailEnd/>
          </a:ln>
        </p:spPr>
      </p:pic>
      <p:sp>
        <p:nvSpPr>
          <p:cNvPr id="20485" name="ZoneTexte 6"/>
          <p:cNvSpPr txBox="1">
            <a:spLocks noChangeArrowheads="1"/>
          </p:cNvSpPr>
          <p:nvPr/>
        </p:nvSpPr>
        <p:spPr bwMode="auto">
          <a:xfrm>
            <a:off x="3184525" y="403225"/>
            <a:ext cx="2697163"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Who Are We?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530" name="Image 14"/>
          <p:cNvPicPr>
            <a:picLocks noChangeAspect="1"/>
          </p:cNvPicPr>
          <p:nvPr/>
        </p:nvPicPr>
        <p:blipFill>
          <a:blip r:embed="rId4"/>
          <a:srcRect/>
          <a:stretch>
            <a:fillRect/>
          </a:stretch>
        </p:blipFill>
        <p:spPr bwMode="auto">
          <a:xfrm>
            <a:off x="2500313" y="381000"/>
            <a:ext cx="4164012" cy="606425"/>
          </a:xfrm>
          <a:prstGeom prst="rect">
            <a:avLst/>
          </a:prstGeom>
          <a:noFill/>
          <a:ln w="9525">
            <a:noFill/>
            <a:miter lim="800000"/>
            <a:headEnd/>
            <a:tailEnd/>
          </a:ln>
        </p:spPr>
      </p:pic>
      <p:sp>
        <p:nvSpPr>
          <p:cNvPr id="22531" name="ZoneTexte 4"/>
          <p:cNvSpPr txBox="1">
            <a:spLocks noChangeArrowheads="1"/>
          </p:cNvSpPr>
          <p:nvPr/>
        </p:nvSpPr>
        <p:spPr bwMode="auto">
          <a:xfrm>
            <a:off x="4978400" y="1579563"/>
            <a:ext cx="3798888" cy="3478212"/>
          </a:xfrm>
          <a:prstGeom prst="rect">
            <a:avLst/>
          </a:prstGeom>
          <a:noFill/>
          <a:ln w="9525">
            <a:noFill/>
            <a:miter lim="800000"/>
            <a:headEnd/>
            <a:tailEnd/>
          </a:ln>
        </p:spPr>
        <p:txBody>
          <a:bodyPr>
            <a:spAutoFit/>
          </a:bodyPr>
          <a:lstStyle/>
          <a:p>
            <a:pPr marL="285750" indent="-285750">
              <a:buClr>
                <a:srgbClr val="BF1219"/>
              </a:buClr>
              <a:buFont typeface="Wingdings" pitchFamily="2" charset="2"/>
              <a:buChar char="ü"/>
            </a:pPr>
            <a:r>
              <a:rPr lang="fr-FR" sz="2000" b="1"/>
              <a:t>Send review or promo copies </a:t>
            </a:r>
            <a:r>
              <a:rPr lang="fr-FR" sz="2000"/>
              <a:t>with a few clicks</a:t>
            </a:r>
          </a:p>
          <a:p>
            <a:pPr marL="285750" indent="-285750">
              <a:buClr>
                <a:srgbClr val="BF1219"/>
              </a:buClr>
              <a:buFont typeface="Wingdings" pitchFamily="2" charset="2"/>
              <a:buChar char="ü"/>
            </a:pPr>
            <a:endParaRPr lang="fr-FR" sz="2000"/>
          </a:p>
          <a:p>
            <a:pPr marL="285750" indent="-285750">
              <a:buClr>
                <a:srgbClr val="BF1219"/>
              </a:buClr>
              <a:buFont typeface="Wingdings" pitchFamily="2" charset="2"/>
              <a:buChar char="ü"/>
            </a:pPr>
            <a:r>
              <a:rPr lang="fr-FR" sz="2000"/>
              <a:t>Makes it simple to </a:t>
            </a:r>
            <a:r>
              <a:rPr lang="fr-FR" sz="2000" b="1"/>
              <a:t>organize</a:t>
            </a:r>
            <a:r>
              <a:rPr lang="fr-FR" sz="2000"/>
              <a:t> promotional campaigns</a:t>
            </a:r>
          </a:p>
          <a:p>
            <a:pPr marL="285750" indent="-285750">
              <a:buClr>
                <a:srgbClr val="BF1219"/>
              </a:buClr>
              <a:buFont typeface="Wingdings" pitchFamily="2" charset="2"/>
              <a:buChar char="ü"/>
            </a:pPr>
            <a:endParaRPr lang="fr-FR" sz="2000"/>
          </a:p>
          <a:p>
            <a:pPr marL="285750" indent="-285750">
              <a:buClr>
                <a:srgbClr val="BF1219"/>
              </a:buClr>
              <a:buFont typeface="Wingdings" pitchFamily="2" charset="2"/>
              <a:buChar char="ü"/>
            </a:pPr>
            <a:r>
              <a:rPr lang="fr-FR" sz="2000"/>
              <a:t>Send multiple copies in sales mode</a:t>
            </a:r>
          </a:p>
          <a:p>
            <a:pPr marL="285750" indent="-285750">
              <a:buClr>
                <a:srgbClr val="BF1219"/>
              </a:buClr>
              <a:buFont typeface="Wingdings" pitchFamily="2" charset="2"/>
              <a:buChar char="ü"/>
            </a:pPr>
            <a:endParaRPr lang="fr-FR" sz="2000"/>
          </a:p>
          <a:p>
            <a:pPr marL="285750" indent="-285750">
              <a:spcAft>
                <a:spcPts val="600"/>
              </a:spcAft>
              <a:buClr>
                <a:srgbClr val="BF1219"/>
              </a:buClr>
              <a:buFont typeface="Wingdings" pitchFamily="2" charset="2"/>
              <a:buChar char="ü"/>
            </a:pPr>
            <a:r>
              <a:rPr lang="fr-FR" sz="2000"/>
              <a:t>Easily track campaigns with </a:t>
            </a:r>
            <a:r>
              <a:rPr lang="fr-FR" sz="2000" b="1"/>
              <a:t>realtime statistics</a:t>
            </a:r>
            <a:endParaRPr lang="fr-FR" sz="2000"/>
          </a:p>
        </p:txBody>
      </p:sp>
      <p:pic>
        <p:nvPicPr>
          <p:cNvPr id="2253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22533" name="Image 12" descr="DeMarque-Officiel-couleur-Ang-aout2013.eps"/>
          <p:cNvPicPr>
            <a:picLocks noChangeAspect="1"/>
          </p:cNvPicPr>
          <p:nvPr/>
        </p:nvPicPr>
        <p:blipFill>
          <a:blip r:embed="rId6"/>
          <a:srcRect/>
          <a:stretch>
            <a:fillRect/>
          </a:stretch>
        </p:blipFill>
        <p:spPr bwMode="auto">
          <a:xfrm>
            <a:off x="4978400" y="6227763"/>
            <a:ext cx="1154113" cy="309562"/>
          </a:xfrm>
          <a:prstGeom prst="rect">
            <a:avLst/>
          </a:prstGeom>
          <a:noFill/>
          <a:ln w="9525">
            <a:noFill/>
            <a:miter lim="800000"/>
            <a:headEnd/>
            <a:tailEnd/>
          </a:ln>
        </p:spPr>
      </p:pic>
      <p:sp>
        <p:nvSpPr>
          <p:cNvPr id="22534" name="ZoneTexte 9"/>
          <p:cNvSpPr txBox="1">
            <a:spLocks noChangeArrowheads="1"/>
          </p:cNvSpPr>
          <p:nvPr/>
        </p:nvSpPr>
        <p:spPr bwMode="auto">
          <a:xfrm>
            <a:off x="3184525" y="387350"/>
            <a:ext cx="2825750"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Our Technology</a:t>
            </a:r>
          </a:p>
        </p:txBody>
      </p:sp>
      <p:pic>
        <p:nvPicPr>
          <p:cNvPr id="22535" name="Image 7" descr="DeMarque-Cantook-Courrier-Couleur-RGB-ALPHA.png"/>
          <p:cNvPicPr>
            <a:picLocks noChangeAspect="1"/>
          </p:cNvPicPr>
          <p:nvPr/>
        </p:nvPicPr>
        <p:blipFill>
          <a:blip r:embed="rId7"/>
          <a:srcRect/>
          <a:stretch>
            <a:fillRect/>
          </a:stretch>
        </p:blipFill>
        <p:spPr bwMode="auto">
          <a:xfrm>
            <a:off x="295275" y="1933575"/>
            <a:ext cx="3946525"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4578" name="Image 14"/>
          <p:cNvPicPr>
            <a:picLocks noChangeAspect="1"/>
          </p:cNvPicPr>
          <p:nvPr/>
        </p:nvPicPr>
        <p:blipFill>
          <a:blip r:embed="rId4"/>
          <a:srcRect/>
          <a:stretch>
            <a:fillRect/>
          </a:stretch>
        </p:blipFill>
        <p:spPr bwMode="auto">
          <a:xfrm>
            <a:off x="2500313" y="381000"/>
            <a:ext cx="4164012" cy="606425"/>
          </a:xfrm>
          <a:prstGeom prst="rect">
            <a:avLst/>
          </a:prstGeom>
          <a:noFill/>
          <a:ln w="9525">
            <a:noFill/>
            <a:miter lim="800000"/>
            <a:headEnd/>
            <a:tailEnd/>
          </a:ln>
        </p:spPr>
      </p:pic>
      <p:sp>
        <p:nvSpPr>
          <p:cNvPr id="24579" name="ZoneTexte 4"/>
          <p:cNvSpPr txBox="1">
            <a:spLocks noChangeArrowheads="1"/>
          </p:cNvSpPr>
          <p:nvPr/>
        </p:nvSpPr>
        <p:spPr bwMode="auto">
          <a:xfrm>
            <a:off x="4978400" y="1458913"/>
            <a:ext cx="3798888" cy="4094162"/>
          </a:xfrm>
          <a:prstGeom prst="rect">
            <a:avLst/>
          </a:prstGeom>
          <a:noFill/>
          <a:ln w="9525">
            <a:noFill/>
            <a:miter lim="800000"/>
            <a:headEnd/>
            <a:tailEnd/>
          </a:ln>
        </p:spPr>
        <p:txBody>
          <a:bodyPr>
            <a:spAutoFit/>
          </a:bodyPr>
          <a:lstStyle/>
          <a:p>
            <a:pPr marL="285750" indent="-285750">
              <a:spcAft>
                <a:spcPts val="600"/>
              </a:spcAft>
              <a:buClr>
                <a:srgbClr val="BF1219"/>
              </a:buClr>
              <a:buFont typeface="Wingdings" pitchFamily="2" charset="2"/>
              <a:buChar char="ü"/>
            </a:pPr>
            <a:r>
              <a:rPr lang="fr-FR" sz="2400"/>
              <a:t>Makes </a:t>
            </a:r>
            <a:r>
              <a:rPr lang="fr-FR" sz="2400" b="1"/>
              <a:t>any website</a:t>
            </a:r>
            <a:r>
              <a:rPr lang="fr-FR" sz="2400"/>
              <a:t> </a:t>
            </a:r>
            <a:r>
              <a:rPr lang="fr-FR" sz="2400" b="1"/>
              <a:t>an e-commerce site</a:t>
            </a:r>
          </a:p>
          <a:p>
            <a:pPr marL="285750" indent="-285750">
              <a:spcAft>
                <a:spcPts val="600"/>
              </a:spcAft>
              <a:buClr>
                <a:srgbClr val="BF1219"/>
              </a:buClr>
              <a:buFont typeface="Wingdings" pitchFamily="2" charset="2"/>
              <a:buChar char="ü"/>
            </a:pPr>
            <a:endParaRPr lang="fr-FR" sz="2400" b="1"/>
          </a:p>
          <a:p>
            <a:pPr marL="285750" indent="-285750">
              <a:spcAft>
                <a:spcPts val="600"/>
              </a:spcAft>
              <a:buClr>
                <a:srgbClr val="BF1219"/>
              </a:buClr>
              <a:buFont typeface="Wingdings" pitchFamily="2" charset="2"/>
              <a:buChar char="ü"/>
            </a:pPr>
            <a:r>
              <a:rPr lang="fr-FR" sz="2400" b="1"/>
              <a:t>Fast and simple to implement</a:t>
            </a:r>
            <a:r>
              <a:rPr lang="fr-FR" sz="2400"/>
              <a:t>: Only a few lines of code to add</a:t>
            </a:r>
          </a:p>
          <a:p>
            <a:pPr marL="285750" indent="-285750">
              <a:spcAft>
                <a:spcPts val="600"/>
              </a:spcAft>
              <a:buClr>
                <a:srgbClr val="BF1219"/>
              </a:buClr>
              <a:buFont typeface="Wingdings" pitchFamily="2" charset="2"/>
              <a:buChar char="ü"/>
            </a:pPr>
            <a:endParaRPr lang="fr-FR" sz="2400"/>
          </a:p>
          <a:p>
            <a:pPr marL="285750" indent="-285750">
              <a:spcAft>
                <a:spcPts val="600"/>
              </a:spcAft>
              <a:buClr>
                <a:srgbClr val="BF1219"/>
              </a:buClr>
              <a:buFont typeface="Wingdings" pitchFamily="2" charset="2"/>
              <a:buChar char="ü"/>
            </a:pPr>
            <a:r>
              <a:rPr lang="fr-FR" sz="2400"/>
              <a:t>Sell directly on the website </a:t>
            </a:r>
            <a:r>
              <a:rPr lang="fr-FR" sz="2400" b="1"/>
              <a:t>or through social media</a:t>
            </a:r>
          </a:p>
        </p:txBody>
      </p:sp>
      <p:pic>
        <p:nvPicPr>
          <p:cNvPr id="2458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24581" name="Image 12" descr="DeMarque-Officiel-couleur-Ang-aout2013.eps"/>
          <p:cNvPicPr>
            <a:picLocks noChangeAspect="1"/>
          </p:cNvPicPr>
          <p:nvPr/>
        </p:nvPicPr>
        <p:blipFill>
          <a:blip r:embed="rId6"/>
          <a:srcRect/>
          <a:stretch>
            <a:fillRect/>
          </a:stretch>
        </p:blipFill>
        <p:spPr bwMode="auto">
          <a:xfrm>
            <a:off x="4978400" y="6227763"/>
            <a:ext cx="1154113" cy="309562"/>
          </a:xfrm>
          <a:prstGeom prst="rect">
            <a:avLst/>
          </a:prstGeom>
          <a:noFill/>
          <a:ln w="9525">
            <a:noFill/>
            <a:miter lim="800000"/>
            <a:headEnd/>
            <a:tailEnd/>
          </a:ln>
        </p:spPr>
      </p:pic>
      <p:pic>
        <p:nvPicPr>
          <p:cNvPr id="24582" name="Image 1" descr="DeMarque-Cantook-Boutique-Couleur-RGB-ALPHA.png"/>
          <p:cNvPicPr>
            <a:picLocks noChangeAspect="1"/>
          </p:cNvPicPr>
          <p:nvPr/>
        </p:nvPicPr>
        <p:blipFill>
          <a:blip r:embed="rId7"/>
          <a:srcRect/>
          <a:stretch>
            <a:fillRect/>
          </a:stretch>
        </p:blipFill>
        <p:spPr bwMode="auto">
          <a:xfrm>
            <a:off x="295275" y="1933575"/>
            <a:ext cx="3954463" cy="2279650"/>
          </a:xfrm>
          <a:prstGeom prst="rect">
            <a:avLst/>
          </a:prstGeom>
          <a:noFill/>
          <a:ln w="9525">
            <a:noFill/>
            <a:miter lim="800000"/>
            <a:headEnd/>
            <a:tailEnd/>
          </a:ln>
        </p:spPr>
      </p:pic>
      <p:sp>
        <p:nvSpPr>
          <p:cNvPr id="24583" name="ZoneTexte 8"/>
          <p:cNvSpPr txBox="1">
            <a:spLocks noChangeArrowheads="1"/>
          </p:cNvSpPr>
          <p:nvPr/>
        </p:nvSpPr>
        <p:spPr bwMode="auto">
          <a:xfrm>
            <a:off x="3184525" y="387350"/>
            <a:ext cx="2825750"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Our Technology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ZoneTexte 18"/>
          <p:cNvSpPr txBox="1">
            <a:spLocks noChangeArrowheads="1"/>
          </p:cNvSpPr>
          <p:nvPr/>
        </p:nvSpPr>
        <p:spPr bwMode="auto">
          <a:xfrm>
            <a:off x="5164138" y="4865688"/>
            <a:ext cx="3743325" cy="1139825"/>
          </a:xfrm>
          <a:prstGeom prst="rect">
            <a:avLst/>
          </a:prstGeom>
          <a:noFill/>
          <a:ln w="9525">
            <a:noFill/>
            <a:miter lim="800000"/>
            <a:headEnd/>
            <a:tailEnd/>
          </a:ln>
        </p:spPr>
        <p:txBody>
          <a:bodyPr>
            <a:spAutoFit/>
          </a:bodyPr>
          <a:lstStyle/>
          <a:p>
            <a:r>
              <a:rPr lang="fr-FR" sz="3400">
                <a:latin typeface="Wisdom Script"/>
                <a:ea typeface="Wisdom Script"/>
                <a:cs typeface="Wisdom Script"/>
              </a:rPr>
              <a:t>Re-Imagining</a:t>
            </a:r>
          </a:p>
          <a:p>
            <a:r>
              <a:rPr lang="fr-FR" sz="3400">
                <a:solidFill>
                  <a:schemeClr val="bg1"/>
                </a:solidFill>
                <a:latin typeface="Wisdom Script"/>
                <a:ea typeface="Wisdom Script"/>
                <a:cs typeface="Wisdom Script"/>
              </a:rPr>
              <a:t>The Library Model</a:t>
            </a:r>
          </a:p>
        </p:txBody>
      </p:sp>
      <p:pic>
        <p:nvPicPr>
          <p:cNvPr id="26627" name="Image 7" descr="dessins_2.eps"/>
          <p:cNvPicPr>
            <a:picLocks noChangeAspect="1"/>
          </p:cNvPicPr>
          <p:nvPr/>
        </p:nvPicPr>
        <p:blipFill>
          <a:blip r:embed="rId3"/>
          <a:srcRect/>
          <a:stretch>
            <a:fillRect/>
          </a:stretch>
        </p:blipFill>
        <p:spPr bwMode="auto">
          <a:xfrm>
            <a:off x="319088" y="1119188"/>
            <a:ext cx="3956050" cy="4548187"/>
          </a:xfrm>
          <a:prstGeom prst="rect">
            <a:avLst/>
          </a:prstGeom>
          <a:noFill/>
          <a:ln w="9525">
            <a:noFill/>
            <a:miter lim="800000"/>
            <a:headEnd/>
            <a:tailEnd/>
          </a:ln>
        </p:spPr>
      </p:pic>
      <p:pic>
        <p:nvPicPr>
          <p:cNvPr id="26628" name="Image 9" descr="dessin.pdf"/>
          <p:cNvPicPr>
            <a:picLocks noChangeAspect="1"/>
          </p:cNvPicPr>
          <p:nvPr/>
        </p:nvPicPr>
        <p:blipFill>
          <a:blip r:embed="rId4"/>
          <a:srcRect/>
          <a:stretch>
            <a:fillRect/>
          </a:stretch>
        </p:blipFill>
        <p:spPr bwMode="auto">
          <a:xfrm>
            <a:off x="4826000" y="2187575"/>
            <a:ext cx="2481263" cy="248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139825"/>
            <a:ext cx="4572000" cy="4795838"/>
          </a:xfrm>
          <a:prstGeom prst="rect">
            <a:avLst/>
          </a:prstGeom>
          <a:solidFill>
            <a:srgbClr val="22375A"/>
          </a:solidFill>
          <a:ln>
            <a:noFill/>
          </a:ln>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fr-FR"/>
          </a:p>
        </p:txBody>
      </p:sp>
      <p:pic>
        <p:nvPicPr>
          <p:cNvPr id="27651"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25775" y="6110288"/>
            <a:ext cx="1173163" cy="447675"/>
          </a:xfrm>
          <a:prstGeom prst="rect">
            <a:avLst/>
          </a:prstGeom>
          <a:noFill/>
          <a:ln w="9525">
            <a:noFill/>
            <a:miter lim="800000"/>
            <a:headEnd/>
            <a:tailEnd/>
          </a:ln>
        </p:spPr>
      </p:pic>
      <p:pic>
        <p:nvPicPr>
          <p:cNvPr id="27652" name="Image 12" descr="DeMarque-Officiel-couleur-Ang-aout2013.eps"/>
          <p:cNvPicPr>
            <a:picLocks noChangeAspect="1"/>
          </p:cNvPicPr>
          <p:nvPr/>
        </p:nvPicPr>
        <p:blipFill>
          <a:blip r:embed="rId5"/>
          <a:srcRect/>
          <a:stretch>
            <a:fillRect/>
          </a:stretch>
        </p:blipFill>
        <p:spPr bwMode="auto">
          <a:xfrm>
            <a:off x="4978400" y="6227763"/>
            <a:ext cx="1154113" cy="309562"/>
          </a:xfrm>
          <a:prstGeom prst="rect">
            <a:avLst/>
          </a:prstGeom>
          <a:noFill/>
          <a:ln w="9525">
            <a:noFill/>
            <a:miter lim="800000"/>
            <a:headEnd/>
            <a:tailEnd/>
          </a:ln>
        </p:spPr>
      </p:pic>
      <p:sp>
        <p:nvSpPr>
          <p:cNvPr id="14" name="ZoneTexte 13"/>
          <p:cNvSpPr txBox="1"/>
          <p:nvPr/>
        </p:nvSpPr>
        <p:spPr>
          <a:xfrm>
            <a:off x="4978400" y="1577975"/>
            <a:ext cx="3798888" cy="4278313"/>
          </a:xfrm>
          <a:prstGeom prst="rect">
            <a:avLst/>
          </a:prstGeom>
          <a:noFill/>
        </p:spPr>
        <p:txBody>
          <a:bodyPr>
            <a:spAutoFit/>
          </a:bodyPr>
          <a:lstStyle/>
          <a:p>
            <a:pPr fontAlgn="auto">
              <a:spcBef>
                <a:spcPts val="0"/>
              </a:spcBef>
              <a:spcAft>
                <a:spcPts val="0"/>
              </a:spcAft>
              <a:defRPr/>
            </a:pPr>
            <a:r>
              <a:rPr lang="fr-FR" sz="2400" b="1" dirty="0" err="1">
                <a:latin typeface="Arial"/>
                <a:cs typeface="Arial"/>
              </a:rPr>
              <a:t>Bring</a:t>
            </a:r>
            <a:r>
              <a:rPr lang="fr-FR" sz="2400" b="1" dirty="0">
                <a:latin typeface="Arial"/>
                <a:cs typeface="Arial"/>
              </a:rPr>
              <a:t> </a:t>
            </a:r>
            <a:r>
              <a:rPr lang="fr-FR" sz="2400" b="1" dirty="0" err="1">
                <a:latin typeface="Arial"/>
                <a:cs typeface="Arial"/>
              </a:rPr>
              <a:t>together</a:t>
            </a:r>
            <a:r>
              <a:rPr lang="fr-FR" sz="2400" b="1" dirty="0">
                <a:latin typeface="Arial"/>
                <a:cs typeface="Arial"/>
              </a:rPr>
              <a:t> all </a:t>
            </a:r>
            <a:r>
              <a:rPr lang="fr-FR" sz="2400" b="1" dirty="0" err="1">
                <a:latin typeface="Arial"/>
                <a:cs typeface="Arial"/>
              </a:rPr>
              <a:t>stakeholders</a:t>
            </a:r>
            <a:r>
              <a:rPr lang="fr-FR" sz="2400" b="1" dirty="0">
                <a:latin typeface="Arial"/>
                <a:cs typeface="Arial"/>
              </a:rPr>
              <a:t> of the book </a:t>
            </a:r>
            <a:r>
              <a:rPr lang="fr-FR" sz="2400" b="1" dirty="0" err="1">
                <a:latin typeface="Arial"/>
                <a:cs typeface="Arial"/>
              </a:rPr>
              <a:t>chain</a:t>
            </a:r>
            <a:r>
              <a:rPr lang="fr-FR" sz="2400" b="1" dirty="0">
                <a:latin typeface="Arial"/>
                <a:cs typeface="Arial"/>
              </a:rPr>
              <a:t> to </a:t>
            </a:r>
            <a:r>
              <a:rPr lang="fr-FR" sz="2400" b="1" dirty="0" err="1">
                <a:latin typeface="Arial"/>
                <a:cs typeface="Arial"/>
              </a:rPr>
              <a:t>form</a:t>
            </a:r>
            <a:r>
              <a:rPr lang="fr-FR" sz="2400" b="1" dirty="0">
                <a:latin typeface="Arial"/>
                <a:cs typeface="Arial"/>
              </a:rPr>
              <a:t> a </a:t>
            </a:r>
            <a:r>
              <a:rPr lang="fr-FR" sz="2400" b="1" dirty="0" err="1">
                <a:latin typeface="Arial"/>
                <a:cs typeface="Arial"/>
              </a:rPr>
              <a:t>unified</a:t>
            </a:r>
            <a:r>
              <a:rPr lang="fr-FR" sz="2400" b="1" dirty="0">
                <a:latin typeface="Arial"/>
                <a:cs typeface="Arial"/>
              </a:rPr>
              <a:t> </a:t>
            </a:r>
            <a:r>
              <a:rPr lang="fr-FR" sz="2400" b="1" dirty="0" err="1">
                <a:latin typeface="Arial"/>
                <a:cs typeface="Arial"/>
              </a:rPr>
              <a:t>product</a:t>
            </a:r>
            <a:r>
              <a:rPr lang="fr-FR" sz="2400" b="1" dirty="0">
                <a:latin typeface="Arial"/>
                <a:cs typeface="Arial"/>
              </a:rPr>
              <a:t> for </a:t>
            </a:r>
            <a:r>
              <a:rPr lang="fr-FR" sz="2400" b="1" dirty="0" err="1">
                <a:latin typeface="Arial"/>
                <a:cs typeface="Arial"/>
              </a:rPr>
              <a:t>library</a:t>
            </a:r>
            <a:r>
              <a:rPr lang="fr-FR" sz="2400" b="1" dirty="0">
                <a:latin typeface="Arial"/>
                <a:cs typeface="Arial"/>
              </a:rPr>
              <a:t> </a:t>
            </a:r>
            <a:r>
              <a:rPr lang="fr-FR" sz="2400" b="1" dirty="0" err="1">
                <a:latin typeface="Arial"/>
                <a:cs typeface="Arial"/>
              </a:rPr>
              <a:t>users</a:t>
            </a:r>
            <a:endParaRPr lang="fr-FR" sz="2400" b="1" dirty="0">
              <a:latin typeface="Arial"/>
              <a:cs typeface="Arial"/>
            </a:endParaRPr>
          </a:p>
          <a:p>
            <a:pPr fontAlgn="auto">
              <a:spcBef>
                <a:spcPts val="0"/>
              </a:spcBef>
              <a:spcAft>
                <a:spcPts val="0"/>
              </a:spcAft>
              <a:defRPr/>
            </a:pPr>
            <a:endParaRPr lang="fr-FR" sz="2800" dirty="0">
              <a:latin typeface="Arial"/>
              <a:cs typeface="Arial"/>
            </a:endParaRPr>
          </a:p>
          <a:p>
            <a:pPr marL="804862" lvl="1" indent="-457200" fontAlgn="auto">
              <a:spcBef>
                <a:spcPts val="0"/>
              </a:spcBef>
              <a:spcAft>
                <a:spcPts val="600"/>
              </a:spcAft>
              <a:buClr>
                <a:srgbClr val="BF1219"/>
              </a:buClr>
              <a:buFont typeface="Wingdings" charset="2"/>
              <a:buChar char="ü"/>
              <a:defRPr/>
            </a:pPr>
            <a:r>
              <a:rPr lang="fr-FR" sz="2800" dirty="0" err="1">
                <a:latin typeface="Arial"/>
                <a:cs typeface="Arial"/>
              </a:rPr>
              <a:t>Publishers</a:t>
            </a:r>
            <a:endParaRPr lang="fr-FR" sz="2800" dirty="0">
              <a:latin typeface="Arial"/>
              <a:cs typeface="Arial"/>
            </a:endParaRPr>
          </a:p>
          <a:p>
            <a:pPr marL="804862" lvl="1" indent="-457200" fontAlgn="auto">
              <a:spcBef>
                <a:spcPts val="0"/>
              </a:spcBef>
              <a:spcAft>
                <a:spcPts val="600"/>
              </a:spcAft>
              <a:buClr>
                <a:srgbClr val="BF1219"/>
              </a:buClr>
              <a:buFont typeface="Wingdings" charset="2"/>
              <a:buChar char="ü"/>
              <a:defRPr/>
            </a:pPr>
            <a:r>
              <a:rPr lang="fr-FR" sz="2800" dirty="0" err="1">
                <a:latin typeface="Arial"/>
                <a:cs typeface="Arial"/>
              </a:rPr>
              <a:t>Distributors</a:t>
            </a:r>
            <a:endParaRPr lang="fr-FR" sz="2800" dirty="0">
              <a:latin typeface="Arial"/>
              <a:cs typeface="Arial"/>
            </a:endParaRPr>
          </a:p>
          <a:p>
            <a:pPr marL="804862" lvl="1" indent="-457200" fontAlgn="auto">
              <a:spcBef>
                <a:spcPts val="0"/>
              </a:spcBef>
              <a:spcAft>
                <a:spcPts val="600"/>
              </a:spcAft>
              <a:buClr>
                <a:srgbClr val="BF1219"/>
              </a:buClr>
              <a:buFont typeface="Wingdings" charset="2"/>
              <a:buChar char="ü"/>
              <a:defRPr/>
            </a:pPr>
            <a:r>
              <a:rPr lang="fr-FR" sz="2800" dirty="0" err="1">
                <a:latin typeface="Arial"/>
                <a:cs typeface="Arial"/>
              </a:rPr>
              <a:t>Bookstores</a:t>
            </a:r>
            <a:endParaRPr lang="fr-FR" sz="2800" dirty="0">
              <a:latin typeface="Arial"/>
              <a:cs typeface="Arial"/>
            </a:endParaRPr>
          </a:p>
          <a:p>
            <a:pPr marL="804862" lvl="1" indent="-457200" fontAlgn="auto">
              <a:spcBef>
                <a:spcPts val="0"/>
              </a:spcBef>
              <a:spcAft>
                <a:spcPts val="600"/>
              </a:spcAft>
              <a:buClr>
                <a:srgbClr val="BF1219"/>
              </a:buClr>
              <a:buFont typeface="Wingdings" charset="2"/>
              <a:buChar char="ü"/>
              <a:defRPr/>
            </a:pPr>
            <a:r>
              <a:rPr lang="fr-FR" sz="2800" dirty="0" err="1">
                <a:latin typeface="Arial"/>
                <a:cs typeface="Arial"/>
              </a:rPr>
              <a:t>Libraries</a:t>
            </a:r>
            <a:endParaRPr lang="fr-FR" sz="2800" dirty="0">
              <a:latin typeface="Arial"/>
              <a:cs typeface="Arial"/>
            </a:endParaRPr>
          </a:p>
          <a:p>
            <a:pPr marL="508000" lvl="1" indent="-160338" fontAlgn="auto">
              <a:spcBef>
                <a:spcPts val="0"/>
              </a:spcBef>
              <a:spcAft>
                <a:spcPts val="600"/>
              </a:spcAft>
              <a:defRPr/>
            </a:pPr>
            <a:endParaRPr lang="fr-FR" sz="1600" dirty="0">
              <a:latin typeface="Arial"/>
              <a:cs typeface="Arial"/>
            </a:endParaRPr>
          </a:p>
        </p:txBody>
      </p:sp>
      <p:pic>
        <p:nvPicPr>
          <p:cNvPr id="27654" name="Image 6"/>
          <p:cNvPicPr>
            <a:picLocks noChangeAspect="1"/>
          </p:cNvPicPr>
          <p:nvPr/>
        </p:nvPicPr>
        <p:blipFill>
          <a:blip r:embed="rId6"/>
          <a:srcRect/>
          <a:stretch>
            <a:fillRect/>
          </a:stretch>
        </p:blipFill>
        <p:spPr bwMode="auto">
          <a:xfrm>
            <a:off x="2500313" y="381000"/>
            <a:ext cx="4164012" cy="606425"/>
          </a:xfrm>
          <a:prstGeom prst="rect">
            <a:avLst/>
          </a:prstGeom>
          <a:noFill/>
          <a:ln w="9525">
            <a:noFill/>
            <a:miter lim="800000"/>
            <a:headEnd/>
            <a:tailEnd/>
          </a:ln>
        </p:spPr>
      </p:pic>
      <p:sp>
        <p:nvSpPr>
          <p:cNvPr id="27655" name="ZoneTexte 7"/>
          <p:cNvSpPr txBox="1">
            <a:spLocks noChangeArrowheads="1"/>
          </p:cNvSpPr>
          <p:nvPr/>
        </p:nvSpPr>
        <p:spPr bwMode="auto">
          <a:xfrm>
            <a:off x="2890838" y="387350"/>
            <a:ext cx="3519487" cy="584200"/>
          </a:xfrm>
          <a:prstGeom prst="rect">
            <a:avLst/>
          </a:prstGeom>
          <a:noFill/>
          <a:ln w="9525">
            <a:noFill/>
            <a:miter lim="800000"/>
            <a:headEnd/>
            <a:tailEnd/>
          </a:ln>
        </p:spPr>
        <p:txBody>
          <a:bodyPr wrap="none">
            <a:spAutoFit/>
          </a:bodyPr>
          <a:lstStyle/>
          <a:p>
            <a:r>
              <a:rPr lang="fr-FR" sz="3200">
                <a:solidFill>
                  <a:schemeClr val="bg1"/>
                </a:solidFill>
                <a:latin typeface="Wisdom Script"/>
                <a:ea typeface="Wisdom Script"/>
                <a:cs typeface="Wisdom Script"/>
              </a:rPr>
              <a:t>A Simple(?) Idea</a:t>
            </a:r>
          </a:p>
        </p:txBody>
      </p:sp>
      <p:pic>
        <p:nvPicPr>
          <p:cNvPr id="27656" name="Image 22" descr="shutterstock_165531854.eps"/>
          <p:cNvPicPr>
            <a:picLocks noChangeAspect="1"/>
          </p:cNvPicPr>
          <p:nvPr/>
        </p:nvPicPr>
        <p:blipFill>
          <a:blip r:embed="rId7"/>
          <a:srcRect/>
          <a:stretch>
            <a:fillRect/>
          </a:stretch>
        </p:blipFill>
        <p:spPr bwMode="auto">
          <a:xfrm>
            <a:off x="1030288" y="3289300"/>
            <a:ext cx="2644775" cy="2646363"/>
          </a:xfrm>
          <a:prstGeom prst="rect">
            <a:avLst/>
          </a:prstGeom>
          <a:noFill/>
          <a:ln w="9525">
            <a:noFill/>
            <a:miter lim="800000"/>
            <a:headEnd/>
            <a:tailEnd/>
          </a:ln>
        </p:spPr>
      </p:pic>
      <p:pic>
        <p:nvPicPr>
          <p:cNvPr id="27657" name="Image 23" descr="shutterstock_165532148.eps"/>
          <p:cNvPicPr>
            <a:picLocks noChangeAspect="1"/>
          </p:cNvPicPr>
          <p:nvPr/>
        </p:nvPicPr>
        <p:blipFill>
          <a:blip r:embed="rId8"/>
          <a:srcRect/>
          <a:stretch>
            <a:fillRect/>
          </a:stretch>
        </p:blipFill>
        <p:spPr bwMode="auto">
          <a:xfrm>
            <a:off x="904875" y="1139825"/>
            <a:ext cx="2935288" cy="234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3222</TotalTime>
  <Words>699</Words>
  <Application>Microsoft Macintosh PowerPoint</Application>
  <PresentationFormat>On-screen Show (4:3)</PresentationFormat>
  <Paragraphs>122</Paragraphs>
  <Slides>16</Slides>
  <Notes>11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16</vt:i4>
      </vt:variant>
    </vt:vector>
  </HeadingPairs>
  <TitlesOfParts>
    <vt:vector size="22" baseType="lpstr">
      <vt:lpstr>Calibri</vt:lpstr>
      <vt:lpstr>Arial</vt:lpstr>
      <vt:lpstr>Wisdom Script</vt:lpstr>
      <vt:lpstr>Wingdings</vt:lpstr>
      <vt:lpstr>+mj-lt</vt:lpstr>
      <vt:lpstr>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Isabelle Godin</dc:creator>
  <cp:lastModifiedBy>jacobst</cp:lastModifiedBy>
  <cp:revision>85</cp:revision>
  <dcterms:created xsi:type="dcterms:W3CDTF">2014-01-06T19:51:43Z</dcterms:created>
  <dcterms:modified xsi:type="dcterms:W3CDTF">2014-01-29T21:55:32Z</dcterms:modified>
</cp:coreProperties>
</file>