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handoutMasterIdLst>
    <p:handoutMasterId r:id="rId93"/>
  </p:handoutMasterIdLst>
  <p:sldIdLst>
    <p:sldId id="256" r:id="rId2"/>
    <p:sldId id="1029" r:id="rId3"/>
    <p:sldId id="992" r:id="rId4"/>
    <p:sldId id="996" r:id="rId5"/>
    <p:sldId id="997" r:id="rId6"/>
    <p:sldId id="998" r:id="rId7"/>
    <p:sldId id="999" r:id="rId8"/>
    <p:sldId id="1000" r:id="rId9"/>
    <p:sldId id="1001" r:id="rId10"/>
    <p:sldId id="1002" r:id="rId11"/>
    <p:sldId id="1003" r:id="rId12"/>
    <p:sldId id="1004" r:id="rId13"/>
    <p:sldId id="1006" r:id="rId14"/>
    <p:sldId id="1007" r:id="rId15"/>
    <p:sldId id="1008" r:id="rId16"/>
    <p:sldId id="1013" r:id="rId17"/>
    <p:sldId id="1014" r:id="rId18"/>
    <p:sldId id="1015" r:id="rId19"/>
    <p:sldId id="1016" r:id="rId20"/>
    <p:sldId id="1017" r:id="rId21"/>
    <p:sldId id="1018" r:id="rId22"/>
    <p:sldId id="1022" r:id="rId23"/>
    <p:sldId id="1024" r:id="rId24"/>
    <p:sldId id="1026" r:id="rId25"/>
    <p:sldId id="1033" r:id="rId26"/>
    <p:sldId id="680" r:id="rId27"/>
    <p:sldId id="890" r:id="rId28"/>
    <p:sldId id="681" r:id="rId29"/>
    <p:sldId id="889" r:id="rId30"/>
    <p:sldId id="969" r:id="rId31"/>
    <p:sldId id="970" r:id="rId32"/>
    <p:sldId id="1155" r:id="rId33"/>
    <p:sldId id="1154" r:id="rId34"/>
    <p:sldId id="796" r:id="rId35"/>
    <p:sldId id="797" r:id="rId36"/>
    <p:sldId id="798" r:id="rId37"/>
    <p:sldId id="799" r:id="rId38"/>
    <p:sldId id="801" r:id="rId39"/>
    <p:sldId id="1052" r:id="rId40"/>
    <p:sldId id="1054" r:id="rId41"/>
    <p:sldId id="524" r:id="rId42"/>
    <p:sldId id="863" r:id="rId43"/>
    <p:sldId id="864" r:id="rId44"/>
    <p:sldId id="908" r:id="rId45"/>
    <p:sldId id="909" r:id="rId46"/>
    <p:sldId id="911" r:id="rId47"/>
    <p:sldId id="913" r:id="rId48"/>
    <p:sldId id="914" r:id="rId49"/>
    <p:sldId id="915" r:id="rId50"/>
    <p:sldId id="916" r:id="rId51"/>
    <p:sldId id="920" r:id="rId52"/>
    <p:sldId id="1064" r:id="rId53"/>
    <p:sldId id="1065" r:id="rId54"/>
    <p:sldId id="1066" r:id="rId55"/>
    <p:sldId id="870" r:id="rId56"/>
    <p:sldId id="871" r:id="rId57"/>
    <p:sldId id="872" r:id="rId58"/>
    <p:sldId id="873" r:id="rId59"/>
    <p:sldId id="1113" r:id="rId60"/>
    <p:sldId id="1114" r:id="rId61"/>
    <p:sldId id="1073" r:id="rId62"/>
    <p:sldId id="930" r:id="rId63"/>
    <p:sldId id="933" r:id="rId64"/>
    <p:sldId id="1148" r:id="rId65"/>
    <p:sldId id="1083" r:id="rId66"/>
    <p:sldId id="1085" r:id="rId67"/>
    <p:sldId id="1084" r:id="rId68"/>
    <p:sldId id="1086" r:id="rId69"/>
    <p:sldId id="931" r:id="rId70"/>
    <p:sldId id="932" r:id="rId71"/>
    <p:sldId id="1165" r:id="rId72"/>
    <p:sldId id="1166" r:id="rId73"/>
    <p:sldId id="855" r:id="rId74"/>
    <p:sldId id="1117" r:id="rId75"/>
    <p:sldId id="1119" r:id="rId76"/>
    <p:sldId id="1121" r:id="rId77"/>
    <p:sldId id="1122" r:id="rId78"/>
    <p:sldId id="1129" r:id="rId79"/>
    <p:sldId id="1131" r:id="rId80"/>
    <p:sldId id="1133" r:id="rId81"/>
    <p:sldId id="1134" r:id="rId82"/>
    <p:sldId id="1136" r:id="rId83"/>
    <p:sldId id="1167" r:id="rId84"/>
    <p:sldId id="1138" r:id="rId85"/>
    <p:sldId id="1139" r:id="rId86"/>
    <p:sldId id="1140" r:id="rId87"/>
    <p:sldId id="508" r:id="rId88"/>
    <p:sldId id="1162" r:id="rId89"/>
    <p:sldId id="1169" r:id="rId90"/>
    <p:sldId id="1093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2" autoAdjust="0"/>
    <p:restoredTop sz="94660"/>
  </p:normalViewPr>
  <p:slideViewPr>
    <p:cSldViewPr>
      <p:cViewPr varScale="1">
        <p:scale>
          <a:sx n="63" d="100"/>
          <a:sy n="63" d="100"/>
        </p:scale>
        <p:origin x="1372" y="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C8B74-93D0-409F-ADB2-B27AE2830EB2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8D06B-CF84-49D5-B38C-CD5370AEE4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74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AA9BB-5CAE-4F44-AAC3-8AD0FC36E1D6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63338-D6CF-4D85-B276-58C996CCEB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8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4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8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8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8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EC9E2-CD91-42D1-9231-8B78269A3BBB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8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49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16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42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51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70CDF-350B-46CB-BEAF-ECD563619AFC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6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33A02F-6E77-4219-B9D8-0CFC709783AC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1420458-59FF-4726-AF81-C0AABBDE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V_fAJqW3MI&amp;t=15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N7Nd7hrCgrE&amp;t=52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 l="3750" t="705" r="5000" b="940"/>
          <a:stretch>
            <a:fillRect/>
          </a:stretch>
        </p:blipFill>
        <p:spPr bwMode="auto">
          <a:xfrm>
            <a:off x="178072" y="3452544"/>
            <a:ext cx="2376343" cy="34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657600" y="5669280"/>
            <a:ext cx="441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Calibri" pitchFamily="34" charset="0"/>
                <a:cs typeface="Calibri" pitchFamily="34" charset="0"/>
              </a:rPr>
              <a:t>Mark J. Nigrini, Ph.D.</a:t>
            </a:r>
            <a:endParaRPr lang="en-US" sz="32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2325815" cy="3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66" y="1373368"/>
            <a:ext cx="6266668" cy="390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>
            <a:spLocks noGrp="1"/>
          </p:cNvSpPr>
          <p:nvPr>
            <p:ph type="ctrTitle"/>
          </p:nvPr>
        </p:nvSpPr>
        <p:spPr>
          <a:xfrm>
            <a:off x="2819400" y="274320"/>
            <a:ext cx="6019800" cy="762000"/>
          </a:xfrm>
        </p:spPr>
        <p:txBody>
          <a:bodyPr>
            <a:normAutofit/>
          </a:bodyPr>
          <a:lstStyle/>
          <a:p>
            <a:r>
              <a:rPr lang="en-US" b="0" dirty="0"/>
              <a:t>Fraud numbers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" y="1447800"/>
            <a:ext cx="9142858" cy="405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905527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709"/>
            <a:ext cx="5714286" cy="670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94960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" y="2057400"/>
            <a:ext cx="9142858" cy="26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083666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19125"/>
            <a:ext cx="8732837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958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2884"/>
          <a:stretch/>
        </p:blipFill>
        <p:spPr bwMode="auto">
          <a:xfrm>
            <a:off x="13854" y="1190624"/>
            <a:ext cx="9129310" cy="501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498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52400"/>
            <a:ext cx="315468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89284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8773810" cy="246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1837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-11334"/>
            <a:ext cx="7914667" cy="686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4755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45715" cy="659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581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9334" cy="682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3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371600"/>
            <a:ext cx="8382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i="1" dirty="0"/>
              <a:t>Financial statement fraud</a:t>
            </a:r>
            <a:r>
              <a:rPr lang="en-US" sz="2400" dirty="0"/>
              <a:t> which uses misrepresented financial data to deceive investors, auditors, and analysts about the true financial condition of a business entity. </a:t>
            </a:r>
          </a:p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i="1" dirty="0"/>
              <a:t>Bribery</a:t>
            </a:r>
            <a:r>
              <a:rPr lang="en-US" sz="2400" dirty="0"/>
              <a:t> schemes which involve giving or offering something of value to a person in a position of trust to influence their judgement or conduct. </a:t>
            </a:r>
          </a:p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i="1" dirty="0"/>
              <a:t>Occupational fraud</a:t>
            </a:r>
            <a:r>
              <a:rPr lang="en-US" sz="2400" dirty="0"/>
              <a:t> which uses deception to misuse or divert an employer’s resources to obtain a personal gain.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3048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Which schemes?</a:t>
            </a:r>
          </a:p>
        </p:txBody>
      </p:sp>
    </p:spTree>
    <p:extLst>
      <p:ext uri="{BB962C8B-B14F-4D97-AF65-F5344CB8AC3E}">
        <p14:creationId xmlns:p14="http://schemas.microsoft.com/office/powerpoint/2010/main" val="1637027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9428"/>
            <a:ext cx="8716191" cy="678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5178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" y="457200"/>
            <a:ext cx="8896001" cy="58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5925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0_LosingTheWar_Figures\Figure4-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55330" cy="6069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0205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4" y="2133600"/>
            <a:ext cx="9118476" cy="226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7883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506667" cy="228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465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245714" cy="62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462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691429" cy="443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048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Rising Numbers</a:t>
            </a:r>
          </a:p>
        </p:txBody>
      </p:sp>
    </p:spTree>
    <p:extLst>
      <p:ext uri="{BB962C8B-B14F-4D97-AF65-F5344CB8AC3E}">
        <p14:creationId xmlns:p14="http://schemas.microsoft.com/office/powerpoint/2010/main" val="810775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201"/>
            <a:ext cx="9125712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263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384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1101"/>
            <a:ext cx="9206857" cy="431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1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 l="3750" t="705" r="5000" b="940"/>
          <a:stretch>
            <a:fillRect/>
          </a:stretch>
        </p:blipFill>
        <p:spPr bwMode="auto">
          <a:xfrm>
            <a:off x="178072" y="3452544"/>
            <a:ext cx="2376343" cy="34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2325815" cy="3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971800" y="2209800"/>
            <a:ext cx="5679830" cy="762000"/>
          </a:xfrm>
        </p:spPr>
        <p:txBody>
          <a:bodyPr>
            <a:normAutofit/>
          </a:bodyPr>
          <a:lstStyle/>
          <a:p>
            <a:r>
              <a:rPr lang="en-US" sz="4000" dirty="0"/>
              <a:t>Katherine </a:t>
            </a:r>
            <a:r>
              <a:rPr lang="en-US" sz="4000" dirty="0" err="1"/>
              <a:t>harrell</a:t>
            </a:r>
            <a:endParaRPr 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680" y="3931920"/>
            <a:ext cx="390144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0" y="3048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Round Numbers</a:t>
            </a:r>
          </a:p>
        </p:txBody>
      </p:sp>
    </p:spTree>
    <p:extLst>
      <p:ext uri="{BB962C8B-B14F-4D97-AF65-F5344CB8AC3E}">
        <p14:creationId xmlns:p14="http://schemas.microsoft.com/office/powerpoint/2010/main" val="271933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605089"/>
            <a:ext cx="9033524" cy="151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786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65714" cy="645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7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11428" cy="484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122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08338"/>
            <a:ext cx="8558286" cy="50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225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709"/>
            <a:ext cx="7253334" cy="6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936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80001" cy="60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354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02857" cy="633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506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8862858" cy="95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496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538096" cy="598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246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5010"/>
            <a:ext cx="53530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14675"/>
            <a:ext cx="6445715" cy="34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89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"/>
            <a:ext cx="7094286" cy="663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607876"/>
      </p:ext>
    </p:extLst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21429" cy="4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847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2286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Threshold Numbers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964195"/>
            <a:ext cx="7848600" cy="4700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Threshold</a:t>
            </a:r>
            <a:r>
              <a:rPr lang="en-US" sz="2400" dirty="0"/>
              <a:t> numbers are numbers that are just above internal control threshold which is a level, point, or numeric value above which additional checks or procedures will take place, and below which those additional checks or procedures will not take place.</a:t>
            </a:r>
          </a:p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Thresholds could simply be a level, point, or numeric value above which something is true and below which it is not.</a:t>
            </a:r>
          </a:p>
        </p:txBody>
      </p:sp>
    </p:spTree>
    <p:extLst>
      <p:ext uri="{BB962C8B-B14F-4D97-AF65-F5344CB8AC3E}">
        <p14:creationId xmlns:p14="http://schemas.microsoft.com/office/powerpoint/2010/main" val="3454080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76400"/>
            <a:ext cx="5449824" cy="396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09600"/>
            <a:ext cx="7106001" cy="44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04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838200"/>
            <a:ext cx="3714841" cy="582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4592"/>
            <a:ext cx="5282001" cy="54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31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 l="3750" t="705" r="5000" b="940"/>
          <a:stretch>
            <a:fillRect/>
          </a:stretch>
        </p:blipFill>
        <p:spPr bwMode="auto">
          <a:xfrm>
            <a:off x="178072" y="3452544"/>
            <a:ext cx="2376343" cy="34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581400" y="539489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effectLst/>
                <a:latin typeface="Calibri" pitchFamily="34" charset="0"/>
                <a:cs typeface="Calibri" pitchFamily="34" charset="0"/>
              </a:rPr>
              <a:t>Lynn </a:t>
            </a:r>
            <a:r>
              <a:rPr lang="en-US" sz="4800" dirty="0" err="1">
                <a:effectLst/>
                <a:latin typeface="Calibri" pitchFamily="34" charset="0"/>
                <a:cs typeface="Calibri" pitchFamily="34" charset="0"/>
              </a:rPr>
              <a:t>Scheufler</a:t>
            </a:r>
            <a:endParaRPr lang="en-US" sz="48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2325815" cy="33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88" y="2286000"/>
            <a:ext cx="6421906" cy="4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399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80000" cy="476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846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88572" cy="522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441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426667" cy="656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990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142858" cy="621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121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095239" cy="545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18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0725"/>
            <a:ext cx="8228572" cy="190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292179"/>
      </p:ext>
    </p:extLst>
  </p:cSld>
  <p:clrMapOvr>
    <a:masterClrMapping/>
  </p:clrMapOvr>
  <p:transition spd="slow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67"/>
            <a:ext cx="5520000" cy="685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65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304800"/>
            <a:ext cx="85709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4" y="4952991"/>
            <a:ext cx="8880001" cy="8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491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391428" cy="506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094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452438"/>
            <a:ext cx="6694487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5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32013" cy="605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684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Facebook\Users3.jpg"/>
          <p:cNvPicPr>
            <a:picLocks noChangeAspect="1" noChangeArrowheads="1"/>
          </p:cNvPicPr>
          <p:nvPr/>
        </p:nvPicPr>
        <p:blipFill>
          <a:blip r:embed="rId2" cstate="print"/>
          <a:srcRect b="14778"/>
          <a:stretch>
            <a:fillRect/>
          </a:stretch>
        </p:blipFill>
        <p:spPr bwMode="auto">
          <a:xfrm>
            <a:off x="1600200" y="0"/>
            <a:ext cx="5769864" cy="6327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4555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413229" cy="447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8816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" y="2209791"/>
            <a:ext cx="9052578" cy="193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4170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616"/>
            <a:ext cx="9103239" cy="53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038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Tesla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85725"/>
            <a:ext cx="6257925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771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228572" cy="447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37136"/>
      </p:ext>
    </p:extLst>
  </p:cSld>
  <p:clrMapOvr>
    <a:masterClrMapping/>
  </p:clrMapOvr>
  <p:transition spd="slow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00_ManagerialAuditingFraudNumbers\Images\Tes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5772150" cy="604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194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2600" y="2286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Rounded Numbers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81" y="2676524"/>
            <a:ext cx="9108762" cy="414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201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26858" cy="647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1802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371600"/>
            <a:ext cx="8971429" cy="433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7907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90600"/>
            <a:ext cx="6036943" cy="516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4399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90600"/>
            <a:ext cx="6504762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010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6504762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17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66800"/>
            <a:ext cx="6504762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930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447800" y="990600"/>
            <a:ext cx="6514286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375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5" y="3962400"/>
            <a:ext cx="8580000" cy="211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3" y="685800"/>
            <a:ext cx="8630953" cy="27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31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25715" cy="365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079258"/>
      </p:ext>
    </p:extLst>
  </p:cSld>
  <p:clrMapOvr>
    <a:masterClrMapping/>
  </p:clrMapOvr>
  <p:transition spd="slow"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54763" cy="652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1298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"/>
            <a:ext cx="8612953" cy="66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069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9538"/>
            <a:ext cx="7466667" cy="402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637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2286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Repeated Numbers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796"/>
            <a:ext cx="8224762" cy="511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4893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9018" y="762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Outlier Numbers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109" y="990600"/>
            <a:ext cx="86106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It would seem that savvy fraudsters would want their numbers to look normal and to fit in with the crowd.</a:t>
            </a:r>
          </a:p>
          <a:p>
            <a:pPr marL="274320" indent="-27432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Exceptions could occur when fraudsters don’t know what normal is or when they rate the chances of being caught as small.</a:t>
            </a:r>
          </a:p>
          <a:p>
            <a:pPr marL="274320" indent="-27432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Large fraud numbers could be called </a:t>
            </a:r>
            <a:r>
              <a:rPr lang="en-US" sz="3200" i="1" dirty="0"/>
              <a:t>outliers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82857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52400"/>
            <a:ext cx="70278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1828800"/>
            <a:ext cx="7591905" cy="307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3" y="5029198"/>
            <a:ext cx="7591905" cy="168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9934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4857"/>
            <a:ext cx="7142857" cy="690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7837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0" y="9885"/>
            <a:ext cx="7929334" cy="1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0" y="1263885"/>
            <a:ext cx="7916667" cy="55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619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2286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Accounting Numbers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447801"/>
            <a:ext cx="762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3200" dirty="0"/>
              <a:t>Are based on the past.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3200" dirty="0"/>
              <a:t>Financial statement numbers are useful for predicting debt-paying ability and profitability when the past can reliably be used to predict the future.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3200" dirty="0"/>
              <a:t>A stable business environment helps. 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4789"/>
            <a:ext cx="3696078" cy="231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1287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8940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December 6, 2018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9625"/>
            <a:ext cx="8228013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54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02" y="228599"/>
            <a:ext cx="7344763" cy="216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97" y="2515142"/>
            <a:ext cx="7268571" cy="434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755314"/>
      </p:ext>
    </p:extLst>
  </p:cSld>
  <p:clrMapOvr>
    <a:masterClrMapping/>
  </p:clrMapOvr>
  <p:transition spd="slow">
    <p:rand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628650"/>
            <a:ext cx="9006666" cy="54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1932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SNAGHTML43918be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567619" cy="64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62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" y="3581400"/>
            <a:ext cx="9173333" cy="19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7" y="381000"/>
            <a:ext cx="8946666" cy="182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608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BE3169-9174-41C5-83E1-E1A19362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1261951"/>
            <a:ext cx="8977774" cy="43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959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13333" cy="261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6171429" cy="42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356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SNAGHTML1b9ab3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6" y="2133602"/>
            <a:ext cx="9069714" cy="12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1608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39047" cy="626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9556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305800" cy="762000"/>
          </a:xfrm>
        </p:spPr>
        <p:txBody>
          <a:bodyPr>
            <a:normAutofit/>
          </a:bodyPr>
          <a:lstStyle/>
          <a:p>
            <a:r>
              <a:rPr lang="en-US" b="0" dirty="0"/>
              <a:t>Fraud numbers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8458200" cy="525780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Round numbers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Rising numbers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Threshold numbers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Rounded numbers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Non-Benford numbers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Repeated numbers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Outliers</a:t>
            </a:r>
          </a:p>
        </p:txBody>
      </p:sp>
    </p:spTree>
    <p:extLst>
      <p:ext uri="{BB962C8B-B14F-4D97-AF65-F5344CB8AC3E}">
        <p14:creationId xmlns:p14="http://schemas.microsoft.com/office/powerpoint/2010/main" val="26119851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305800" cy="762000"/>
          </a:xfrm>
        </p:spPr>
        <p:txBody>
          <a:bodyPr>
            <a:normAutofit/>
          </a:bodyPr>
          <a:lstStyle/>
          <a:p>
            <a:r>
              <a:rPr lang="en-US" b="0" dirty="0"/>
              <a:t>Fraud numbers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8458200" cy="502920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Not small numbers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Frauds do not always use numbers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Discovery is surprising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New audit data analytics guidance</a:t>
            </a:r>
          </a:p>
          <a:p>
            <a:pPr marL="457200" indent="-457200" algn="l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600" dirty="0"/>
              <a:t>Future research</a:t>
            </a:r>
          </a:p>
          <a:p>
            <a:pPr algn="l">
              <a:spcBef>
                <a:spcPts val="1200"/>
              </a:spcBef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02939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-3819138"/>
            <a:ext cx="815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Plan the ADA.</a:t>
            </a:r>
            <a:endParaRPr lang="en-US" dirty="0"/>
          </a:p>
          <a:p>
            <a:r>
              <a:rPr lang="en-US" dirty="0"/>
              <a:t>y.</a:t>
            </a:r>
          </a:p>
          <a:p>
            <a:r>
              <a:rPr lang="en-US" b="1" dirty="0"/>
              <a:t>Perform the ADA.</a:t>
            </a:r>
            <a:br>
              <a:rPr lang="en-US" b="1" dirty="0"/>
            </a:br>
            <a:endParaRPr lang="en-US" dirty="0"/>
          </a:p>
          <a:p>
            <a:r>
              <a:rPr lang="en-US" b="1" dirty="0"/>
              <a:t>Evaluate the results and conclude whether the purpose and specific objectives of performing the ADA have been achieved.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CCE37-FAE0-4B51-AC7B-B55E9A10613F}"/>
              </a:ext>
            </a:extLst>
          </p:cNvPr>
          <p:cNvSpPr txBox="1"/>
          <p:nvPr/>
        </p:nvSpPr>
        <p:spPr>
          <a:xfrm>
            <a:off x="1066800" y="762000"/>
            <a:ext cx="7010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have posted two useful videos on YouTube.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 err="1"/>
              <a:t>Benford’s</a:t>
            </a:r>
            <a:r>
              <a:rPr lang="en-US" sz="2400" dirty="0"/>
              <a:t> Law, Part 1 (Theory)</a:t>
            </a:r>
          </a:p>
          <a:p>
            <a:r>
              <a:rPr lang="en-US" sz="2400" dirty="0"/>
              <a:t> </a:t>
            </a:r>
          </a:p>
          <a:p>
            <a:r>
              <a:rPr lang="en-US" sz="2400" u="sng" dirty="0">
                <a:hlinkClick r:id="rId3"/>
              </a:rPr>
              <a:t>https://www.youtube.com/watch?v=EV_fAJqW3MI&amp;t=15s</a:t>
            </a:r>
            <a:endParaRPr lang="en-US" sz="2400" dirty="0"/>
          </a:p>
          <a:p>
            <a:r>
              <a:rPr lang="en-US" sz="2400" dirty="0"/>
              <a:t> </a:t>
            </a:r>
          </a:p>
          <a:p>
            <a:r>
              <a:rPr lang="en-US" sz="2400" dirty="0" err="1"/>
              <a:t>Benford’s</a:t>
            </a:r>
            <a:r>
              <a:rPr lang="en-US" sz="2400" dirty="0"/>
              <a:t> Law, Part 2 (Excel)</a:t>
            </a:r>
          </a:p>
          <a:p>
            <a:r>
              <a:rPr lang="en-US" sz="2400" dirty="0"/>
              <a:t> </a:t>
            </a:r>
          </a:p>
          <a:p>
            <a:r>
              <a:rPr lang="en-US" sz="2400" u="sng" dirty="0">
                <a:hlinkClick r:id="rId4"/>
              </a:rPr>
              <a:t>https://www.youtube.com/watch?v=N7Nd7hrCgrE&amp;t=52s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" y="2602381"/>
            <a:ext cx="9142858" cy="131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677095"/>
      </p:ext>
    </p:extLst>
  </p:cSld>
  <p:clrMapOvr>
    <a:masterClrMapping/>
  </p:clrMapOvr>
  <p:transition spd="slow"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327" y="1752600"/>
            <a:ext cx="8077200" cy="3693319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3600" dirty="0"/>
              <a:t>People do commit fraud</a:t>
            </a: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3600" dirty="0"/>
              <a:t>Insiders commit fraud</a:t>
            </a: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3600" dirty="0"/>
              <a:t>The legal system is overloaded</a:t>
            </a: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3600" dirty="0"/>
              <a:t>and so.......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006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2689</TotalTime>
  <Words>344</Words>
  <Application>Microsoft Office PowerPoint</Application>
  <PresentationFormat>On-screen Show (4:3)</PresentationFormat>
  <Paragraphs>70</Paragraphs>
  <Slides>90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Arial</vt:lpstr>
      <vt:lpstr>Book Antiqua</vt:lpstr>
      <vt:lpstr>Calibri</vt:lpstr>
      <vt:lpstr>Courier New</vt:lpstr>
      <vt:lpstr>Lucida Sans</vt:lpstr>
      <vt:lpstr>Wingdings</vt:lpstr>
      <vt:lpstr>Wingdings 2</vt:lpstr>
      <vt:lpstr>Wingdings 3</vt:lpstr>
      <vt:lpstr>Apex</vt:lpstr>
      <vt:lpstr>Fraud numbers</vt:lpstr>
      <vt:lpstr>PowerPoint Presentation</vt:lpstr>
      <vt:lpstr>Katherine harrell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Fraud numbers</vt:lpstr>
      <vt:lpstr>Fraud numbers</vt:lpstr>
      <vt:lpstr>PowerPoint Presentation</vt:lpstr>
      <vt:lpstr>PowerPoint Presentation</vt:lpstr>
    </vt:vector>
  </TitlesOfParts>
  <Company>Forensic Accounting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Benford’s law</dc:title>
  <dc:creator>Mark J. Nigrini</dc:creator>
  <cp:lastModifiedBy>Mark Nigrini</cp:lastModifiedBy>
  <cp:revision>264</cp:revision>
  <dcterms:created xsi:type="dcterms:W3CDTF">2011-05-17T16:00:25Z</dcterms:created>
  <dcterms:modified xsi:type="dcterms:W3CDTF">2019-04-27T19:27:54Z</dcterms:modified>
</cp:coreProperties>
</file>