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0" r:id="rId6"/>
    <p:sldMasterId id="2147483672" r:id="rId7"/>
  </p:sldMasterIdLst>
  <p:notesMasterIdLst>
    <p:notesMasterId r:id="rId27"/>
  </p:notesMasterIdLst>
  <p:handoutMasterIdLst>
    <p:handoutMasterId r:id="rId28"/>
  </p:handoutMasterIdLst>
  <p:sldIdLst>
    <p:sldId id="369" r:id="rId8"/>
    <p:sldId id="405" r:id="rId9"/>
    <p:sldId id="420" r:id="rId10"/>
    <p:sldId id="447" r:id="rId11"/>
    <p:sldId id="495" r:id="rId12"/>
    <p:sldId id="504" r:id="rId13"/>
    <p:sldId id="491" r:id="rId14"/>
    <p:sldId id="441" r:id="rId15"/>
    <p:sldId id="442" r:id="rId16"/>
    <p:sldId id="456" r:id="rId17"/>
    <p:sldId id="482" r:id="rId18"/>
    <p:sldId id="428" r:id="rId19"/>
    <p:sldId id="478" r:id="rId20"/>
    <p:sldId id="505" r:id="rId21"/>
    <p:sldId id="496" r:id="rId22"/>
    <p:sldId id="507" r:id="rId23"/>
    <p:sldId id="493" r:id="rId24"/>
    <p:sldId id="476" r:id="rId25"/>
    <p:sldId id="485" r:id="rId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ff Huber" initials="JH" lastIdx="1" clrIdx="0">
    <p:extLst>
      <p:ext uri="{19B8F6BF-5375-455C-9EA6-DF929625EA0E}">
        <p15:presenceInfo xmlns:p15="http://schemas.microsoft.com/office/powerpoint/2012/main" userId="S-1-5-21-2504523279-4120087183-3210572028-11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701E"/>
    <a:srgbClr val="1F6010"/>
    <a:srgbClr val="257717"/>
    <a:srgbClr val="09390A"/>
    <a:srgbClr val="126C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9" autoAdjust="0"/>
    <p:restoredTop sz="84019" autoAdjust="0"/>
  </p:normalViewPr>
  <p:slideViewPr>
    <p:cSldViewPr>
      <p:cViewPr varScale="1">
        <p:scale>
          <a:sx n="80" d="100"/>
          <a:sy n="80" d="100"/>
        </p:scale>
        <p:origin x="96" y="22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microsoft.com/office/2015/10/relationships/revisionInfo" Target="revisionInfo.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58666C-CA8C-4613-8410-BD72550745A4}" type="doc">
      <dgm:prSet loTypeId="urn:microsoft.com/office/officeart/2005/8/layout/matrix1" loCatId="matrix" qsTypeId="urn:microsoft.com/office/officeart/2005/8/quickstyle/simple3" qsCatId="simple" csTypeId="urn:microsoft.com/office/officeart/2005/8/colors/accent1_2" csCatId="accent1" phldr="1"/>
      <dgm:spPr/>
      <dgm:t>
        <a:bodyPr/>
        <a:lstStyle/>
        <a:p>
          <a:endParaRPr lang="en-US"/>
        </a:p>
      </dgm:t>
    </dgm:pt>
    <dgm:pt modelId="{E7FC20B7-2EC4-42B1-85F2-FB656DC87039}">
      <dgm:prSet phldrT="[Text]" custT="1"/>
      <dgm:spPr>
        <a:solidFill>
          <a:schemeClr val="tx2">
            <a:lumMod val="40000"/>
            <a:lumOff val="60000"/>
          </a:schemeClr>
        </a:solidFill>
      </dgm:spPr>
      <dgm:t>
        <a:bodyPr/>
        <a:lstStyle/>
        <a:p>
          <a:r>
            <a:rPr lang="en-US" sz="1800" dirty="0">
              <a:latin typeface="Arial" panose="020B0604020202020204" pitchFamily="34" charset="0"/>
              <a:cs typeface="Arial" panose="020B0604020202020204" pitchFamily="34" charset="0"/>
            </a:rPr>
            <a:t>Fraud or Adjustment Issue</a:t>
          </a:r>
        </a:p>
      </dgm:t>
    </dgm:pt>
    <dgm:pt modelId="{583FEEA1-C200-43A7-B702-C1F3DB47DDA7}" type="parTrans" cxnId="{66950B44-E36F-4843-B406-66C41BB88783}">
      <dgm:prSet/>
      <dgm:spPr/>
      <dgm:t>
        <a:bodyPr/>
        <a:lstStyle/>
        <a:p>
          <a:endParaRPr lang="en-US" sz="1600"/>
        </a:p>
      </dgm:t>
    </dgm:pt>
    <dgm:pt modelId="{2EAADD38-3440-4E9F-A172-6FDEF6720DE2}" type="sibTrans" cxnId="{66950B44-E36F-4843-B406-66C41BB88783}">
      <dgm:prSet/>
      <dgm:spPr/>
      <dgm:t>
        <a:bodyPr/>
        <a:lstStyle/>
        <a:p>
          <a:endParaRPr lang="en-US" sz="1600"/>
        </a:p>
      </dgm:t>
    </dgm:pt>
    <dgm:pt modelId="{8DF79A40-2A6F-4FD5-9C57-EAFA31229BAB}">
      <dgm:prSet phldrT="[Text]" custT="1"/>
      <dgm:spPr>
        <a:solidFill>
          <a:schemeClr val="accent1">
            <a:lumMod val="75000"/>
          </a:schemeClr>
        </a:solidFill>
      </dgm:spPr>
      <dgm:t>
        <a:bodyPr/>
        <a:lstStyle/>
        <a:p>
          <a:r>
            <a:rPr lang="en-US" sz="1800" dirty="0">
              <a:solidFill>
                <a:schemeClr val="bg1"/>
              </a:solidFill>
              <a:effectLst/>
              <a:latin typeface="Arial" panose="020B0604020202020204" pitchFamily="34" charset="0"/>
              <a:cs typeface="Arial" panose="020B0604020202020204" pitchFamily="34" charset="0"/>
            </a:rPr>
            <a:t>Invalid Person</a:t>
          </a:r>
        </a:p>
        <a:p>
          <a:r>
            <a:rPr lang="en-US" sz="1800" dirty="0">
              <a:solidFill>
                <a:schemeClr val="bg1"/>
              </a:solidFill>
              <a:effectLst/>
              <a:latin typeface="Arial" panose="020B0604020202020204" pitchFamily="34" charset="0"/>
              <a:cs typeface="Arial" panose="020B0604020202020204" pitchFamily="34" charset="0"/>
            </a:rPr>
            <a:t>(Fictitious Identity)</a:t>
          </a:r>
          <a:endParaRPr lang="en-US" sz="1800" dirty="0">
            <a:solidFill>
              <a:schemeClr val="bg1"/>
            </a:solidFill>
            <a:latin typeface="Arial" panose="020B0604020202020204" pitchFamily="34" charset="0"/>
            <a:cs typeface="Arial" panose="020B0604020202020204" pitchFamily="34" charset="0"/>
          </a:endParaRPr>
        </a:p>
      </dgm:t>
    </dgm:pt>
    <dgm:pt modelId="{44B40432-85E4-4FD0-BC83-EBCCFD54C5F3}" type="parTrans" cxnId="{A55ADCBE-3EB4-496B-A095-7B6A649C5AE1}">
      <dgm:prSet/>
      <dgm:spPr/>
      <dgm:t>
        <a:bodyPr/>
        <a:lstStyle/>
        <a:p>
          <a:endParaRPr lang="en-US" sz="1600"/>
        </a:p>
      </dgm:t>
    </dgm:pt>
    <dgm:pt modelId="{F768CC37-4D03-4D41-9A98-7701F334561E}" type="sibTrans" cxnId="{A55ADCBE-3EB4-496B-A095-7B6A649C5AE1}">
      <dgm:prSet/>
      <dgm:spPr/>
      <dgm:t>
        <a:bodyPr/>
        <a:lstStyle/>
        <a:p>
          <a:endParaRPr lang="en-US" sz="1600"/>
        </a:p>
      </dgm:t>
    </dgm:pt>
    <dgm:pt modelId="{9DB2F10F-0012-4579-8E7E-3B4F229697A9}">
      <dgm:prSet phldrT="[Text]" custT="1"/>
      <dgm:spPr>
        <a:solidFill>
          <a:schemeClr val="accent1">
            <a:lumMod val="60000"/>
            <a:lumOff val="40000"/>
          </a:schemeClr>
        </a:solidFill>
      </dgm:spPr>
      <dgm:t>
        <a:bodyPr/>
        <a:lstStyle/>
        <a:p>
          <a:r>
            <a:rPr lang="en-US" sz="1800" dirty="0">
              <a:effectLst/>
              <a:latin typeface="Arial" panose="020B0604020202020204" pitchFamily="34" charset="0"/>
              <a:cs typeface="Arial" panose="020B0604020202020204" pitchFamily="34" charset="0"/>
            </a:rPr>
            <a:t>Identity Theft </a:t>
          </a:r>
        </a:p>
        <a:p>
          <a:r>
            <a:rPr lang="en-US" sz="1800" dirty="0">
              <a:effectLst/>
              <a:latin typeface="Arial" panose="020B0604020202020204" pitchFamily="34" charset="0"/>
              <a:cs typeface="Arial" panose="020B0604020202020204" pitchFamily="34" charset="0"/>
            </a:rPr>
            <a:t>(In-State vs. </a:t>
          </a:r>
          <a:br>
            <a:rPr lang="en-US" sz="1800" dirty="0">
              <a:effectLst/>
              <a:latin typeface="Arial" panose="020B0604020202020204" pitchFamily="34" charset="0"/>
              <a:cs typeface="Arial" panose="020B0604020202020204" pitchFamily="34" charset="0"/>
            </a:rPr>
          </a:br>
          <a:r>
            <a:rPr lang="en-US" sz="1800" dirty="0">
              <a:effectLst/>
              <a:latin typeface="Arial" panose="020B0604020202020204" pitchFamily="34" charset="0"/>
              <a:cs typeface="Arial" panose="020B0604020202020204" pitchFamily="34" charset="0"/>
            </a:rPr>
            <a:t>Out-of-State)</a:t>
          </a:r>
          <a:endParaRPr lang="en-US" sz="1800" dirty="0">
            <a:latin typeface="Arial" panose="020B0604020202020204" pitchFamily="34" charset="0"/>
            <a:cs typeface="Arial" panose="020B0604020202020204" pitchFamily="34" charset="0"/>
          </a:endParaRPr>
        </a:p>
      </dgm:t>
    </dgm:pt>
    <dgm:pt modelId="{09F17E78-C3DD-4CC4-BF09-528C8C2C9F89}" type="parTrans" cxnId="{B957A122-AD57-4582-989E-467F1D23A041}">
      <dgm:prSet/>
      <dgm:spPr/>
      <dgm:t>
        <a:bodyPr/>
        <a:lstStyle/>
        <a:p>
          <a:endParaRPr lang="en-US" sz="1600"/>
        </a:p>
      </dgm:t>
    </dgm:pt>
    <dgm:pt modelId="{71F76D59-E18C-4B06-B8D5-8F7FE6B7A362}" type="sibTrans" cxnId="{B957A122-AD57-4582-989E-467F1D23A041}">
      <dgm:prSet/>
      <dgm:spPr/>
      <dgm:t>
        <a:bodyPr/>
        <a:lstStyle/>
        <a:p>
          <a:endParaRPr lang="en-US" sz="1600"/>
        </a:p>
      </dgm:t>
    </dgm:pt>
    <dgm:pt modelId="{196A62AD-7CBD-4C38-A8D2-242D4EA9F51A}">
      <dgm:prSet phldrT="[Text]" custT="1"/>
      <dgm:spPr>
        <a:solidFill>
          <a:schemeClr val="accent1">
            <a:lumMod val="20000"/>
            <a:lumOff val="80000"/>
          </a:schemeClr>
        </a:solidFill>
      </dgm:spPr>
      <dgm:t>
        <a:bodyPr/>
        <a:lstStyle/>
        <a:p>
          <a:r>
            <a:rPr lang="en-US" sz="1800" b="0" dirty="0">
              <a:effectLst/>
              <a:latin typeface="Arial" panose="020B0604020202020204" pitchFamily="34" charset="0"/>
              <a:ea typeface="+mn-ea"/>
              <a:cs typeface="Arial" panose="020B0604020202020204" pitchFamily="34" charset="0"/>
            </a:rPr>
            <a:t>Valid Person with an Invalid Claim of Withholding Credit </a:t>
          </a:r>
          <a:endParaRPr lang="en-US" sz="1800" b="0" dirty="0">
            <a:latin typeface="Arial" panose="020B0604020202020204" pitchFamily="34" charset="0"/>
            <a:cs typeface="Arial" panose="020B0604020202020204" pitchFamily="34" charset="0"/>
          </a:endParaRPr>
        </a:p>
      </dgm:t>
    </dgm:pt>
    <dgm:pt modelId="{105C70BE-25C3-4E6E-8384-E7661FCD64D8}" type="parTrans" cxnId="{87760A0D-98F4-4E04-ABC2-CB511B03296F}">
      <dgm:prSet/>
      <dgm:spPr/>
      <dgm:t>
        <a:bodyPr/>
        <a:lstStyle/>
        <a:p>
          <a:endParaRPr lang="en-US" sz="1600"/>
        </a:p>
      </dgm:t>
    </dgm:pt>
    <dgm:pt modelId="{43BA2589-E0C6-4D85-9412-A7607842CBF8}" type="sibTrans" cxnId="{87760A0D-98F4-4E04-ABC2-CB511B03296F}">
      <dgm:prSet/>
      <dgm:spPr/>
      <dgm:t>
        <a:bodyPr/>
        <a:lstStyle/>
        <a:p>
          <a:endParaRPr lang="en-US" sz="1600"/>
        </a:p>
      </dgm:t>
    </dgm:pt>
    <dgm:pt modelId="{9F624F75-0408-41A1-8540-75B1183F039E}">
      <dgm:prSet phldrT="[Text]" custT="1"/>
      <dgm:spPr>
        <a:solidFill>
          <a:schemeClr val="accent1">
            <a:lumMod val="40000"/>
            <a:lumOff val="60000"/>
          </a:schemeClr>
        </a:solidFill>
      </dgm:spPr>
      <dgm:t>
        <a:bodyPr/>
        <a:lstStyle/>
        <a:p>
          <a:r>
            <a:rPr lang="en-US" sz="1800" dirty="0">
              <a:effectLst/>
              <a:latin typeface="Arial" panose="020B0604020202020204" pitchFamily="34" charset="0"/>
              <a:cs typeface="Arial" panose="020B0604020202020204" pitchFamily="34" charset="0"/>
            </a:rPr>
            <a:t>Other Credit and Deduction Eligibility </a:t>
          </a:r>
          <a:endParaRPr lang="en-US" sz="1800" dirty="0">
            <a:latin typeface="Arial" panose="020B0604020202020204" pitchFamily="34" charset="0"/>
            <a:cs typeface="Arial" panose="020B0604020202020204" pitchFamily="34" charset="0"/>
          </a:endParaRPr>
        </a:p>
      </dgm:t>
    </dgm:pt>
    <dgm:pt modelId="{DA9E1CB9-14EB-429F-BAE5-40F5D9E3D8BF}" type="parTrans" cxnId="{AC8AD9DF-168C-461F-B356-B000FF3E4E2E}">
      <dgm:prSet/>
      <dgm:spPr/>
      <dgm:t>
        <a:bodyPr/>
        <a:lstStyle/>
        <a:p>
          <a:endParaRPr lang="en-US" sz="1600"/>
        </a:p>
      </dgm:t>
    </dgm:pt>
    <dgm:pt modelId="{410197ED-9FE9-4E43-9A00-0FA6FEB88C46}" type="sibTrans" cxnId="{AC8AD9DF-168C-461F-B356-B000FF3E4E2E}">
      <dgm:prSet/>
      <dgm:spPr/>
      <dgm:t>
        <a:bodyPr/>
        <a:lstStyle/>
        <a:p>
          <a:endParaRPr lang="en-US" sz="1600"/>
        </a:p>
      </dgm:t>
    </dgm:pt>
    <dgm:pt modelId="{38ED0CDC-681A-4526-9FC4-B34C465CD4A6}" type="pres">
      <dgm:prSet presAssocID="{F658666C-CA8C-4613-8410-BD72550745A4}" presName="diagram" presStyleCnt="0">
        <dgm:presLayoutVars>
          <dgm:chMax val="1"/>
          <dgm:dir/>
          <dgm:animLvl val="ctr"/>
          <dgm:resizeHandles val="exact"/>
        </dgm:presLayoutVars>
      </dgm:prSet>
      <dgm:spPr/>
    </dgm:pt>
    <dgm:pt modelId="{E4B90C09-416F-4CF6-93D3-6EB7BFFE2904}" type="pres">
      <dgm:prSet presAssocID="{F658666C-CA8C-4613-8410-BD72550745A4}" presName="matrix" presStyleCnt="0"/>
      <dgm:spPr/>
    </dgm:pt>
    <dgm:pt modelId="{3D5667B1-0A98-46CB-A25E-281EB4E12C6F}" type="pres">
      <dgm:prSet presAssocID="{F658666C-CA8C-4613-8410-BD72550745A4}" presName="tile1" presStyleLbl="node1" presStyleIdx="0" presStyleCnt="4"/>
      <dgm:spPr/>
    </dgm:pt>
    <dgm:pt modelId="{1E93CB28-44E1-42A4-9DFE-9ED44D210FCD}" type="pres">
      <dgm:prSet presAssocID="{F658666C-CA8C-4613-8410-BD72550745A4}" presName="tile1text" presStyleLbl="node1" presStyleIdx="0" presStyleCnt="4">
        <dgm:presLayoutVars>
          <dgm:chMax val="0"/>
          <dgm:chPref val="0"/>
          <dgm:bulletEnabled val="1"/>
        </dgm:presLayoutVars>
      </dgm:prSet>
      <dgm:spPr/>
    </dgm:pt>
    <dgm:pt modelId="{EFF84FDD-7CCC-4A88-B211-614195BC04F0}" type="pres">
      <dgm:prSet presAssocID="{F658666C-CA8C-4613-8410-BD72550745A4}" presName="tile2" presStyleLbl="node1" presStyleIdx="1" presStyleCnt="4"/>
      <dgm:spPr/>
    </dgm:pt>
    <dgm:pt modelId="{6B4F6B22-2A14-4B00-84ED-4C4EF5B56BB9}" type="pres">
      <dgm:prSet presAssocID="{F658666C-CA8C-4613-8410-BD72550745A4}" presName="tile2text" presStyleLbl="node1" presStyleIdx="1" presStyleCnt="4">
        <dgm:presLayoutVars>
          <dgm:chMax val="0"/>
          <dgm:chPref val="0"/>
          <dgm:bulletEnabled val="1"/>
        </dgm:presLayoutVars>
      </dgm:prSet>
      <dgm:spPr/>
    </dgm:pt>
    <dgm:pt modelId="{063DBF69-26ED-4CBD-BC6E-4E52BBF2759D}" type="pres">
      <dgm:prSet presAssocID="{F658666C-CA8C-4613-8410-BD72550745A4}" presName="tile3" presStyleLbl="node1" presStyleIdx="2" presStyleCnt="4"/>
      <dgm:spPr/>
    </dgm:pt>
    <dgm:pt modelId="{1F34F180-7CCF-484D-953C-161742E1CF69}" type="pres">
      <dgm:prSet presAssocID="{F658666C-CA8C-4613-8410-BD72550745A4}" presName="tile3text" presStyleLbl="node1" presStyleIdx="2" presStyleCnt="4">
        <dgm:presLayoutVars>
          <dgm:chMax val="0"/>
          <dgm:chPref val="0"/>
          <dgm:bulletEnabled val="1"/>
        </dgm:presLayoutVars>
      </dgm:prSet>
      <dgm:spPr/>
    </dgm:pt>
    <dgm:pt modelId="{5663C871-4C96-45AA-A500-58710EC5EE95}" type="pres">
      <dgm:prSet presAssocID="{F658666C-CA8C-4613-8410-BD72550745A4}" presName="tile4" presStyleLbl="node1" presStyleIdx="3" presStyleCnt="4"/>
      <dgm:spPr/>
    </dgm:pt>
    <dgm:pt modelId="{DA0026F5-AA65-4931-8B43-2CFB8A5EB984}" type="pres">
      <dgm:prSet presAssocID="{F658666C-CA8C-4613-8410-BD72550745A4}" presName="tile4text" presStyleLbl="node1" presStyleIdx="3" presStyleCnt="4">
        <dgm:presLayoutVars>
          <dgm:chMax val="0"/>
          <dgm:chPref val="0"/>
          <dgm:bulletEnabled val="1"/>
        </dgm:presLayoutVars>
      </dgm:prSet>
      <dgm:spPr/>
    </dgm:pt>
    <dgm:pt modelId="{C6B01295-DDF3-4FC2-B0CB-4458E872780E}" type="pres">
      <dgm:prSet presAssocID="{F658666C-CA8C-4613-8410-BD72550745A4}" presName="centerTile" presStyleLbl="fgShp" presStyleIdx="0" presStyleCnt="1" custScaleX="108974" custScaleY="130477" custLinFactNeighborY="754">
        <dgm:presLayoutVars>
          <dgm:chMax val="0"/>
          <dgm:chPref val="0"/>
        </dgm:presLayoutVars>
      </dgm:prSet>
      <dgm:spPr/>
    </dgm:pt>
  </dgm:ptLst>
  <dgm:cxnLst>
    <dgm:cxn modelId="{07FEDD05-6BD8-42C4-90A5-A3C91A1B2F4C}" type="presOf" srcId="{196A62AD-7CBD-4C38-A8D2-242D4EA9F51A}" destId="{063DBF69-26ED-4CBD-BC6E-4E52BBF2759D}" srcOrd="0" destOrd="0" presId="urn:microsoft.com/office/officeart/2005/8/layout/matrix1"/>
    <dgm:cxn modelId="{90CCAE06-39C7-4E0D-B681-56BB4A90DDE4}" type="presOf" srcId="{8DF79A40-2A6F-4FD5-9C57-EAFA31229BAB}" destId="{1E93CB28-44E1-42A4-9DFE-9ED44D210FCD}" srcOrd="1" destOrd="0" presId="urn:microsoft.com/office/officeart/2005/8/layout/matrix1"/>
    <dgm:cxn modelId="{87760A0D-98F4-4E04-ABC2-CB511B03296F}" srcId="{E7FC20B7-2EC4-42B1-85F2-FB656DC87039}" destId="{196A62AD-7CBD-4C38-A8D2-242D4EA9F51A}" srcOrd="2" destOrd="0" parTransId="{105C70BE-25C3-4E6E-8384-E7661FCD64D8}" sibTransId="{43BA2589-E0C6-4D85-9412-A7607842CBF8}"/>
    <dgm:cxn modelId="{B957A122-AD57-4582-989E-467F1D23A041}" srcId="{E7FC20B7-2EC4-42B1-85F2-FB656DC87039}" destId="{9DB2F10F-0012-4579-8E7E-3B4F229697A9}" srcOrd="1" destOrd="0" parTransId="{09F17E78-C3DD-4CC4-BF09-528C8C2C9F89}" sibTransId="{71F76D59-E18C-4B06-B8D5-8F7FE6B7A362}"/>
    <dgm:cxn modelId="{AB13FB25-F6CB-4DEC-BD36-F14F5197E28A}" type="presOf" srcId="{196A62AD-7CBD-4C38-A8D2-242D4EA9F51A}" destId="{1F34F180-7CCF-484D-953C-161742E1CF69}" srcOrd="1" destOrd="0" presId="urn:microsoft.com/office/officeart/2005/8/layout/matrix1"/>
    <dgm:cxn modelId="{B52A4927-98C8-4F8D-AEED-322D32BBCE28}" type="presOf" srcId="{9DB2F10F-0012-4579-8E7E-3B4F229697A9}" destId="{EFF84FDD-7CCC-4A88-B211-614195BC04F0}" srcOrd="0" destOrd="0" presId="urn:microsoft.com/office/officeart/2005/8/layout/matrix1"/>
    <dgm:cxn modelId="{66950B44-E36F-4843-B406-66C41BB88783}" srcId="{F658666C-CA8C-4613-8410-BD72550745A4}" destId="{E7FC20B7-2EC4-42B1-85F2-FB656DC87039}" srcOrd="0" destOrd="0" parTransId="{583FEEA1-C200-43A7-B702-C1F3DB47DDA7}" sibTransId="{2EAADD38-3440-4E9F-A172-6FDEF6720DE2}"/>
    <dgm:cxn modelId="{66316769-CAF4-498E-9016-FDB85F8F1CCC}" type="presOf" srcId="{9DB2F10F-0012-4579-8E7E-3B4F229697A9}" destId="{6B4F6B22-2A14-4B00-84ED-4C4EF5B56BB9}" srcOrd="1" destOrd="0" presId="urn:microsoft.com/office/officeart/2005/8/layout/matrix1"/>
    <dgm:cxn modelId="{A55ADCBE-3EB4-496B-A095-7B6A649C5AE1}" srcId="{E7FC20B7-2EC4-42B1-85F2-FB656DC87039}" destId="{8DF79A40-2A6F-4FD5-9C57-EAFA31229BAB}" srcOrd="0" destOrd="0" parTransId="{44B40432-85E4-4FD0-BC83-EBCCFD54C5F3}" sibTransId="{F768CC37-4D03-4D41-9A98-7701F334561E}"/>
    <dgm:cxn modelId="{90EAFDD2-73BE-4340-BC2A-5F929D8DC149}" type="presOf" srcId="{F658666C-CA8C-4613-8410-BD72550745A4}" destId="{38ED0CDC-681A-4526-9FC4-B34C465CD4A6}" srcOrd="0" destOrd="0" presId="urn:microsoft.com/office/officeart/2005/8/layout/matrix1"/>
    <dgm:cxn modelId="{DD6E76DA-5DE6-4E5F-8F03-98AD7AA63661}" type="presOf" srcId="{E7FC20B7-2EC4-42B1-85F2-FB656DC87039}" destId="{C6B01295-DDF3-4FC2-B0CB-4458E872780E}" srcOrd="0" destOrd="0" presId="urn:microsoft.com/office/officeart/2005/8/layout/matrix1"/>
    <dgm:cxn modelId="{AC8AD9DF-168C-461F-B356-B000FF3E4E2E}" srcId="{E7FC20B7-2EC4-42B1-85F2-FB656DC87039}" destId="{9F624F75-0408-41A1-8540-75B1183F039E}" srcOrd="3" destOrd="0" parTransId="{DA9E1CB9-14EB-429F-BAE5-40F5D9E3D8BF}" sibTransId="{410197ED-9FE9-4E43-9A00-0FA6FEB88C46}"/>
    <dgm:cxn modelId="{B2EE13F3-CF69-4639-B004-2BFE053EC986}" type="presOf" srcId="{9F624F75-0408-41A1-8540-75B1183F039E}" destId="{DA0026F5-AA65-4931-8B43-2CFB8A5EB984}" srcOrd="1" destOrd="0" presId="urn:microsoft.com/office/officeart/2005/8/layout/matrix1"/>
    <dgm:cxn modelId="{D6139EF8-3345-4790-BF3A-44C945A028DB}" type="presOf" srcId="{9F624F75-0408-41A1-8540-75B1183F039E}" destId="{5663C871-4C96-45AA-A500-58710EC5EE95}" srcOrd="0" destOrd="0" presId="urn:microsoft.com/office/officeart/2005/8/layout/matrix1"/>
    <dgm:cxn modelId="{E7104EFB-04BE-4A73-8A27-90467D08264D}" type="presOf" srcId="{8DF79A40-2A6F-4FD5-9C57-EAFA31229BAB}" destId="{3D5667B1-0A98-46CB-A25E-281EB4E12C6F}" srcOrd="0" destOrd="0" presId="urn:microsoft.com/office/officeart/2005/8/layout/matrix1"/>
    <dgm:cxn modelId="{F09597CF-C36D-4458-879D-DCAAE5A16C60}" type="presParOf" srcId="{38ED0CDC-681A-4526-9FC4-B34C465CD4A6}" destId="{E4B90C09-416F-4CF6-93D3-6EB7BFFE2904}" srcOrd="0" destOrd="0" presId="urn:microsoft.com/office/officeart/2005/8/layout/matrix1"/>
    <dgm:cxn modelId="{4C7A0842-821C-463C-A729-1D4A363D96B8}" type="presParOf" srcId="{E4B90C09-416F-4CF6-93D3-6EB7BFFE2904}" destId="{3D5667B1-0A98-46CB-A25E-281EB4E12C6F}" srcOrd="0" destOrd="0" presId="urn:microsoft.com/office/officeart/2005/8/layout/matrix1"/>
    <dgm:cxn modelId="{B094693A-8B29-483F-BA0B-AD196CA46D4D}" type="presParOf" srcId="{E4B90C09-416F-4CF6-93D3-6EB7BFFE2904}" destId="{1E93CB28-44E1-42A4-9DFE-9ED44D210FCD}" srcOrd="1" destOrd="0" presId="urn:microsoft.com/office/officeart/2005/8/layout/matrix1"/>
    <dgm:cxn modelId="{5B4DD503-F7A2-4C5F-B054-91FF096D95C9}" type="presParOf" srcId="{E4B90C09-416F-4CF6-93D3-6EB7BFFE2904}" destId="{EFF84FDD-7CCC-4A88-B211-614195BC04F0}" srcOrd="2" destOrd="0" presId="urn:microsoft.com/office/officeart/2005/8/layout/matrix1"/>
    <dgm:cxn modelId="{B0C77369-3CFA-4215-8F6D-6091B78BDF5C}" type="presParOf" srcId="{E4B90C09-416F-4CF6-93D3-6EB7BFFE2904}" destId="{6B4F6B22-2A14-4B00-84ED-4C4EF5B56BB9}" srcOrd="3" destOrd="0" presId="urn:microsoft.com/office/officeart/2005/8/layout/matrix1"/>
    <dgm:cxn modelId="{6725364F-3C77-4D9E-BD77-1516F45C29E5}" type="presParOf" srcId="{E4B90C09-416F-4CF6-93D3-6EB7BFFE2904}" destId="{063DBF69-26ED-4CBD-BC6E-4E52BBF2759D}" srcOrd="4" destOrd="0" presId="urn:microsoft.com/office/officeart/2005/8/layout/matrix1"/>
    <dgm:cxn modelId="{2738B0DD-AFB6-479C-891A-B9501A4AF91F}" type="presParOf" srcId="{E4B90C09-416F-4CF6-93D3-6EB7BFFE2904}" destId="{1F34F180-7CCF-484D-953C-161742E1CF69}" srcOrd="5" destOrd="0" presId="urn:microsoft.com/office/officeart/2005/8/layout/matrix1"/>
    <dgm:cxn modelId="{8FE7EE2B-1A7A-4A6E-B626-7C990D2E4710}" type="presParOf" srcId="{E4B90C09-416F-4CF6-93D3-6EB7BFFE2904}" destId="{5663C871-4C96-45AA-A500-58710EC5EE95}" srcOrd="6" destOrd="0" presId="urn:microsoft.com/office/officeart/2005/8/layout/matrix1"/>
    <dgm:cxn modelId="{E2424EB4-F0E3-4160-AC56-A025B1C8AD56}" type="presParOf" srcId="{E4B90C09-416F-4CF6-93D3-6EB7BFFE2904}" destId="{DA0026F5-AA65-4931-8B43-2CFB8A5EB984}" srcOrd="7" destOrd="0" presId="urn:microsoft.com/office/officeart/2005/8/layout/matrix1"/>
    <dgm:cxn modelId="{7213B5DA-2A35-4DB5-9FA3-537EA23973AA}" type="presParOf" srcId="{38ED0CDC-681A-4526-9FC4-B34C465CD4A6}" destId="{C6B01295-DDF3-4FC2-B0CB-4458E872780E}"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68F1A6-DF8C-4A41-AC3E-FC8F6A4EF0D6}" type="doc">
      <dgm:prSet loTypeId="urn:microsoft.com/office/officeart/2005/8/layout/chevron1" loCatId="process" qsTypeId="urn:microsoft.com/office/officeart/2005/8/quickstyle/simple1" qsCatId="simple" csTypeId="urn:microsoft.com/office/officeart/2005/8/colors/accent1_2" csCatId="accent1" phldr="1"/>
      <dgm:spPr/>
    </dgm:pt>
    <dgm:pt modelId="{19A4C4F7-1E80-434A-8D5C-5ADB452A65B9}">
      <dgm:prSet phldrT="[Text]"/>
      <dgm:spPr>
        <a:solidFill>
          <a:srgbClr val="81C4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solidFill>
                <a:srgbClr val="81C460"/>
              </a:solidFill>
            </a:rPr>
            <a:t>.</a:t>
          </a:r>
        </a:p>
      </dgm:t>
    </dgm:pt>
    <dgm:pt modelId="{76292DFD-68D8-4D86-A613-EDEAAF2E08F6}" type="parTrans" cxnId="{49A15C16-0437-4F9A-BBEC-E04E3CCFCFD7}">
      <dgm:prSet/>
      <dgm:spPr/>
      <dgm:t>
        <a:bodyPr/>
        <a:lstStyle/>
        <a:p>
          <a:endParaRPr lang="en-US"/>
        </a:p>
      </dgm:t>
    </dgm:pt>
    <dgm:pt modelId="{0AB3B26D-6D39-4874-9050-A9185811E3AB}" type="sibTrans" cxnId="{49A15C16-0437-4F9A-BBEC-E04E3CCFCFD7}">
      <dgm:prSet/>
      <dgm:spPr/>
      <dgm:t>
        <a:bodyPr/>
        <a:lstStyle/>
        <a:p>
          <a:endParaRPr lang="en-US"/>
        </a:p>
      </dgm:t>
    </dgm:pt>
    <dgm:pt modelId="{30FDC7AE-D22F-4DBC-A901-0A873A2F4C36}">
      <dgm:prSet phldrT="[Text]"/>
      <dgm:spPr>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dirty="0"/>
        </a:p>
      </dgm:t>
    </dgm:pt>
    <dgm:pt modelId="{0367D54C-387B-41DC-B434-2A5402C2A8A9}" type="sibTrans" cxnId="{C96C456C-2D99-437F-A5D4-07DD1798C973}">
      <dgm:prSet/>
      <dgm:spPr/>
      <dgm:t>
        <a:bodyPr/>
        <a:lstStyle/>
        <a:p>
          <a:endParaRPr lang="en-US"/>
        </a:p>
      </dgm:t>
    </dgm:pt>
    <dgm:pt modelId="{81320807-831B-47D6-8954-DF48606D43F0}" type="parTrans" cxnId="{C96C456C-2D99-437F-A5D4-07DD1798C973}">
      <dgm:prSet/>
      <dgm:spPr/>
      <dgm:t>
        <a:bodyPr/>
        <a:lstStyle/>
        <a:p>
          <a:endParaRPr lang="en-US"/>
        </a:p>
      </dgm:t>
    </dgm:pt>
    <dgm:pt modelId="{7F3F5C2F-BB36-4C6D-8C12-10779A9C323E}">
      <dgm:prSet phldrT="[Text]"/>
      <dgm:spPr>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dirty="0"/>
        </a:p>
      </dgm:t>
    </dgm:pt>
    <dgm:pt modelId="{11574AFC-A79B-44AA-B346-F5C644CFC3B7}" type="sibTrans" cxnId="{D2A2C5E1-E9A8-402B-B3FE-E2C1E895EB92}">
      <dgm:prSet/>
      <dgm:spPr/>
      <dgm:t>
        <a:bodyPr/>
        <a:lstStyle/>
        <a:p>
          <a:endParaRPr lang="en-US"/>
        </a:p>
      </dgm:t>
    </dgm:pt>
    <dgm:pt modelId="{006E9F6A-0F8D-4109-8EF8-76AC535E487D}" type="parTrans" cxnId="{D2A2C5E1-E9A8-402B-B3FE-E2C1E895EB92}">
      <dgm:prSet/>
      <dgm:spPr/>
      <dgm:t>
        <a:bodyPr/>
        <a:lstStyle/>
        <a:p>
          <a:endParaRPr lang="en-US"/>
        </a:p>
      </dgm:t>
    </dgm:pt>
    <dgm:pt modelId="{65773B09-0D8A-43B2-A7A5-0812BA7A4C58}" type="pres">
      <dgm:prSet presAssocID="{5168F1A6-DF8C-4A41-AC3E-FC8F6A4EF0D6}" presName="Name0" presStyleCnt="0">
        <dgm:presLayoutVars>
          <dgm:dir/>
          <dgm:animLvl val="lvl"/>
          <dgm:resizeHandles val="exact"/>
        </dgm:presLayoutVars>
      </dgm:prSet>
      <dgm:spPr/>
    </dgm:pt>
    <dgm:pt modelId="{A6E52895-CA9B-4503-8E8B-8B5A0A7BFF28}" type="pres">
      <dgm:prSet presAssocID="{19A4C4F7-1E80-434A-8D5C-5ADB452A65B9}" presName="parTxOnly" presStyleLbl="node1" presStyleIdx="0" presStyleCnt="3" custLinFactNeighborX="-820">
        <dgm:presLayoutVars>
          <dgm:chMax val="0"/>
          <dgm:chPref val="0"/>
          <dgm:bulletEnabled val="1"/>
        </dgm:presLayoutVars>
      </dgm:prSet>
      <dgm:spPr/>
    </dgm:pt>
    <dgm:pt modelId="{ADAA5844-391E-43D6-BB85-952A181B7AF7}" type="pres">
      <dgm:prSet presAssocID="{0AB3B26D-6D39-4874-9050-A9185811E3AB}" presName="parTxOnlySpace" presStyleCnt="0"/>
      <dgm:spPr/>
    </dgm:pt>
    <dgm:pt modelId="{9F357590-6D51-4F62-8EE3-C01969E1999C}" type="pres">
      <dgm:prSet presAssocID="{7F3F5C2F-BB36-4C6D-8C12-10779A9C323E}" presName="parTxOnly" presStyleLbl="node1" presStyleIdx="1" presStyleCnt="3" custScaleX="41274">
        <dgm:presLayoutVars>
          <dgm:chMax val="0"/>
          <dgm:chPref val="0"/>
          <dgm:bulletEnabled val="1"/>
        </dgm:presLayoutVars>
      </dgm:prSet>
      <dgm:spPr/>
    </dgm:pt>
    <dgm:pt modelId="{7CEEBE83-CE14-45BF-872E-8FB9C09A5EC4}" type="pres">
      <dgm:prSet presAssocID="{11574AFC-A79B-44AA-B346-F5C644CFC3B7}" presName="parTxOnlySpace" presStyleCnt="0"/>
      <dgm:spPr/>
    </dgm:pt>
    <dgm:pt modelId="{7FD724FB-70BD-428E-9A79-5093C28ABF95}" type="pres">
      <dgm:prSet presAssocID="{30FDC7AE-D22F-4DBC-A901-0A873A2F4C36}" presName="parTxOnly" presStyleLbl="node1" presStyleIdx="2" presStyleCnt="3" custScaleX="11970">
        <dgm:presLayoutVars>
          <dgm:chMax val="0"/>
          <dgm:chPref val="0"/>
          <dgm:bulletEnabled val="1"/>
        </dgm:presLayoutVars>
      </dgm:prSet>
      <dgm:spPr/>
    </dgm:pt>
  </dgm:ptLst>
  <dgm:cxnLst>
    <dgm:cxn modelId="{74FC5B0C-A140-4B10-93E7-77E58A693610}" type="presOf" srcId="{7F3F5C2F-BB36-4C6D-8C12-10779A9C323E}" destId="{9F357590-6D51-4F62-8EE3-C01969E1999C}" srcOrd="0" destOrd="0" presId="urn:microsoft.com/office/officeart/2005/8/layout/chevron1"/>
    <dgm:cxn modelId="{49279912-46FA-48A7-8118-3371A00C1DBC}" type="presOf" srcId="{5168F1A6-DF8C-4A41-AC3E-FC8F6A4EF0D6}" destId="{65773B09-0D8A-43B2-A7A5-0812BA7A4C58}" srcOrd="0" destOrd="0" presId="urn:microsoft.com/office/officeart/2005/8/layout/chevron1"/>
    <dgm:cxn modelId="{49A15C16-0437-4F9A-BBEC-E04E3CCFCFD7}" srcId="{5168F1A6-DF8C-4A41-AC3E-FC8F6A4EF0D6}" destId="{19A4C4F7-1E80-434A-8D5C-5ADB452A65B9}" srcOrd="0" destOrd="0" parTransId="{76292DFD-68D8-4D86-A613-EDEAAF2E08F6}" sibTransId="{0AB3B26D-6D39-4874-9050-A9185811E3AB}"/>
    <dgm:cxn modelId="{05F80B49-12C3-4FEA-89A0-6C6EB0DF1F15}" type="presOf" srcId="{30FDC7AE-D22F-4DBC-A901-0A873A2F4C36}" destId="{7FD724FB-70BD-428E-9A79-5093C28ABF95}" srcOrd="0" destOrd="0" presId="urn:microsoft.com/office/officeart/2005/8/layout/chevron1"/>
    <dgm:cxn modelId="{C96C456C-2D99-437F-A5D4-07DD1798C973}" srcId="{5168F1A6-DF8C-4A41-AC3E-FC8F6A4EF0D6}" destId="{30FDC7AE-D22F-4DBC-A901-0A873A2F4C36}" srcOrd="2" destOrd="0" parTransId="{81320807-831B-47D6-8954-DF48606D43F0}" sibTransId="{0367D54C-387B-41DC-B434-2A5402C2A8A9}"/>
    <dgm:cxn modelId="{E39C2D7E-CC96-470B-B9FE-7BD4E6FB29F1}" type="presOf" srcId="{19A4C4F7-1E80-434A-8D5C-5ADB452A65B9}" destId="{A6E52895-CA9B-4503-8E8B-8B5A0A7BFF28}" srcOrd="0" destOrd="0" presId="urn:microsoft.com/office/officeart/2005/8/layout/chevron1"/>
    <dgm:cxn modelId="{D2A2C5E1-E9A8-402B-B3FE-E2C1E895EB92}" srcId="{5168F1A6-DF8C-4A41-AC3E-FC8F6A4EF0D6}" destId="{7F3F5C2F-BB36-4C6D-8C12-10779A9C323E}" srcOrd="1" destOrd="0" parTransId="{006E9F6A-0F8D-4109-8EF8-76AC535E487D}" sibTransId="{11574AFC-A79B-44AA-B346-F5C644CFC3B7}"/>
    <dgm:cxn modelId="{1D0ECB2D-D17A-49CE-BA1E-2A3F8C431E43}" type="presParOf" srcId="{65773B09-0D8A-43B2-A7A5-0812BA7A4C58}" destId="{A6E52895-CA9B-4503-8E8B-8B5A0A7BFF28}" srcOrd="0" destOrd="0" presId="urn:microsoft.com/office/officeart/2005/8/layout/chevron1"/>
    <dgm:cxn modelId="{8294C72B-77DD-4014-ACC4-BFBB21495EBF}" type="presParOf" srcId="{65773B09-0D8A-43B2-A7A5-0812BA7A4C58}" destId="{ADAA5844-391E-43D6-BB85-952A181B7AF7}" srcOrd="1" destOrd="0" presId="urn:microsoft.com/office/officeart/2005/8/layout/chevron1"/>
    <dgm:cxn modelId="{6187D373-9722-41F3-A2D8-8EAC7A8CEEB0}" type="presParOf" srcId="{65773B09-0D8A-43B2-A7A5-0812BA7A4C58}" destId="{9F357590-6D51-4F62-8EE3-C01969E1999C}" srcOrd="2" destOrd="0" presId="urn:microsoft.com/office/officeart/2005/8/layout/chevron1"/>
    <dgm:cxn modelId="{0E46AFF7-05CA-4AEE-8B9B-DC50296FFBAF}" type="presParOf" srcId="{65773B09-0D8A-43B2-A7A5-0812BA7A4C58}" destId="{7CEEBE83-CE14-45BF-872E-8FB9C09A5EC4}" srcOrd="3" destOrd="0" presId="urn:microsoft.com/office/officeart/2005/8/layout/chevron1"/>
    <dgm:cxn modelId="{5E136206-2242-4CF1-A28A-5B07C828CA20}" type="presParOf" srcId="{65773B09-0D8A-43B2-A7A5-0812BA7A4C58}" destId="{7FD724FB-70BD-428E-9A79-5093C28ABF95}"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5667B1-0A98-46CB-A25E-281EB4E12C6F}">
      <dsp:nvSpPr>
        <dsp:cNvPr id="0" name=""/>
        <dsp:cNvSpPr/>
      </dsp:nvSpPr>
      <dsp:spPr>
        <a:xfrm rot="16200000">
          <a:off x="468709" y="-468709"/>
          <a:ext cx="1653381" cy="2590800"/>
        </a:xfrm>
        <a:prstGeom prst="round1Rect">
          <a:avLst/>
        </a:prstGeom>
        <a:solidFill>
          <a:schemeClr val="accent1">
            <a:lumMod val="75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effectLst/>
              <a:latin typeface="Arial" panose="020B0604020202020204" pitchFamily="34" charset="0"/>
              <a:cs typeface="Arial" panose="020B0604020202020204" pitchFamily="34" charset="0"/>
            </a:rPr>
            <a:t>Invalid Person</a:t>
          </a:r>
        </a:p>
        <a:p>
          <a:pPr marL="0" lvl="0" indent="0" algn="ctr" defTabSz="800100">
            <a:lnSpc>
              <a:spcPct val="90000"/>
            </a:lnSpc>
            <a:spcBef>
              <a:spcPct val="0"/>
            </a:spcBef>
            <a:spcAft>
              <a:spcPct val="35000"/>
            </a:spcAft>
            <a:buNone/>
          </a:pPr>
          <a:r>
            <a:rPr lang="en-US" sz="1800" kern="1200" dirty="0">
              <a:solidFill>
                <a:schemeClr val="bg1"/>
              </a:solidFill>
              <a:effectLst/>
              <a:latin typeface="Arial" panose="020B0604020202020204" pitchFamily="34" charset="0"/>
              <a:cs typeface="Arial" panose="020B0604020202020204" pitchFamily="34" charset="0"/>
            </a:rPr>
            <a:t>(Fictitious Identity)</a:t>
          </a:r>
          <a:endParaRPr lang="en-US" sz="1800" kern="1200" dirty="0">
            <a:solidFill>
              <a:schemeClr val="bg1"/>
            </a:solidFill>
            <a:latin typeface="Arial" panose="020B0604020202020204" pitchFamily="34" charset="0"/>
            <a:cs typeface="Arial" panose="020B0604020202020204" pitchFamily="34" charset="0"/>
          </a:endParaRPr>
        </a:p>
      </dsp:txBody>
      <dsp:txXfrm rot="5400000">
        <a:off x="-1" y="1"/>
        <a:ext cx="2590800" cy="1240036"/>
      </dsp:txXfrm>
    </dsp:sp>
    <dsp:sp modelId="{EFF84FDD-7CCC-4A88-B211-614195BC04F0}">
      <dsp:nvSpPr>
        <dsp:cNvPr id="0" name=""/>
        <dsp:cNvSpPr/>
      </dsp:nvSpPr>
      <dsp:spPr>
        <a:xfrm>
          <a:off x="2590800" y="0"/>
          <a:ext cx="2590800" cy="1653381"/>
        </a:xfrm>
        <a:prstGeom prst="round1Rect">
          <a:avLst/>
        </a:prstGeom>
        <a:solidFill>
          <a:schemeClr val="accent1">
            <a:lumMod val="60000"/>
            <a:lumOff val="4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effectLst/>
              <a:latin typeface="Arial" panose="020B0604020202020204" pitchFamily="34" charset="0"/>
              <a:cs typeface="Arial" panose="020B0604020202020204" pitchFamily="34" charset="0"/>
            </a:rPr>
            <a:t>Identity Theft </a:t>
          </a:r>
        </a:p>
        <a:p>
          <a:pPr marL="0" lvl="0" indent="0" algn="ctr" defTabSz="800100">
            <a:lnSpc>
              <a:spcPct val="90000"/>
            </a:lnSpc>
            <a:spcBef>
              <a:spcPct val="0"/>
            </a:spcBef>
            <a:spcAft>
              <a:spcPct val="35000"/>
            </a:spcAft>
            <a:buNone/>
          </a:pPr>
          <a:r>
            <a:rPr lang="en-US" sz="1800" kern="1200" dirty="0">
              <a:effectLst/>
              <a:latin typeface="Arial" panose="020B0604020202020204" pitchFamily="34" charset="0"/>
              <a:cs typeface="Arial" panose="020B0604020202020204" pitchFamily="34" charset="0"/>
            </a:rPr>
            <a:t>(In-State vs. </a:t>
          </a:r>
          <a:br>
            <a:rPr lang="en-US" sz="1800" kern="1200" dirty="0">
              <a:effectLst/>
              <a:latin typeface="Arial" panose="020B0604020202020204" pitchFamily="34" charset="0"/>
              <a:cs typeface="Arial" panose="020B0604020202020204" pitchFamily="34" charset="0"/>
            </a:rPr>
          </a:br>
          <a:r>
            <a:rPr lang="en-US" sz="1800" kern="1200" dirty="0">
              <a:effectLst/>
              <a:latin typeface="Arial" panose="020B0604020202020204" pitchFamily="34" charset="0"/>
              <a:cs typeface="Arial" panose="020B0604020202020204" pitchFamily="34" charset="0"/>
            </a:rPr>
            <a:t>Out-of-State)</a:t>
          </a:r>
          <a:endParaRPr lang="en-US" sz="1800" kern="1200" dirty="0">
            <a:latin typeface="Arial" panose="020B0604020202020204" pitchFamily="34" charset="0"/>
            <a:cs typeface="Arial" panose="020B0604020202020204" pitchFamily="34" charset="0"/>
          </a:endParaRPr>
        </a:p>
      </dsp:txBody>
      <dsp:txXfrm>
        <a:off x="2590800" y="0"/>
        <a:ext cx="2590800" cy="1240036"/>
      </dsp:txXfrm>
    </dsp:sp>
    <dsp:sp modelId="{063DBF69-26ED-4CBD-BC6E-4E52BBF2759D}">
      <dsp:nvSpPr>
        <dsp:cNvPr id="0" name=""/>
        <dsp:cNvSpPr/>
      </dsp:nvSpPr>
      <dsp:spPr>
        <a:xfrm rot="10800000">
          <a:off x="0" y="1653381"/>
          <a:ext cx="2590800" cy="1653381"/>
        </a:xfrm>
        <a:prstGeom prst="round1Rect">
          <a:avLst/>
        </a:prstGeom>
        <a:solidFill>
          <a:schemeClr val="accent1">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0" kern="1200" dirty="0">
              <a:effectLst/>
              <a:latin typeface="Arial" panose="020B0604020202020204" pitchFamily="34" charset="0"/>
              <a:ea typeface="+mn-ea"/>
              <a:cs typeface="Arial" panose="020B0604020202020204" pitchFamily="34" charset="0"/>
            </a:rPr>
            <a:t>Valid Person with an Invalid Claim of Withholding Credit </a:t>
          </a:r>
          <a:endParaRPr lang="en-US" sz="1800" b="0" kern="1200" dirty="0">
            <a:latin typeface="Arial" panose="020B0604020202020204" pitchFamily="34" charset="0"/>
            <a:cs typeface="Arial" panose="020B0604020202020204" pitchFamily="34" charset="0"/>
          </a:endParaRPr>
        </a:p>
      </dsp:txBody>
      <dsp:txXfrm rot="10800000">
        <a:off x="0" y="2066726"/>
        <a:ext cx="2590800" cy="1240036"/>
      </dsp:txXfrm>
    </dsp:sp>
    <dsp:sp modelId="{5663C871-4C96-45AA-A500-58710EC5EE95}">
      <dsp:nvSpPr>
        <dsp:cNvPr id="0" name=""/>
        <dsp:cNvSpPr/>
      </dsp:nvSpPr>
      <dsp:spPr>
        <a:xfrm rot="5400000">
          <a:off x="3059509" y="1184672"/>
          <a:ext cx="1653381" cy="2590800"/>
        </a:xfrm>
        <a:prstGeom prst="round1Rect">
          <a:avLst/>
        </a:prstGeom>
        <a:solidFill>
          <a:schemeClr val="accent1">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effectLst/>
              <a:latin typeface="Arial" panose="020B0604020202020204" pitchFamily="34" charset="0"/>
              <a:cs typeface="Arial" panose="020B0604020202020204" pitchFamily="34" charset="0"/>
            </a:rPr>
            <a:t>Other Credit and Deduction Eligibility </a:t>
          </a:r>
          <a:endParaRPr lang="en-US" sz="1800" kern="1200" dirty="0">
            <a:latin typeface="Arial" panose="020B0604020202020204" pitchFamily="34" charset="0"/>
            <a:cs typeface="Arial" panose="020B0604020202020204" pitchFamily="34" charset="0"/>
          </a:endParaRPr>
        </a:p>
      </dsp:txBody>
      <dsp:txXfrm rot="-5400000">
        <a:off x="2590799" y="2066726"/>
        <a:ext cx="2590800" cy="1240036"/>
      </dsp:txXfrm>
    </dsp:sp>
    <dsp:sp modelId="{C6B01295-DDF3-4FC2-B0CB-4458E872780E}">
      <dsp:nvSpPr>
        <dsp:cNvPr id="0" name=""/>
        <dsp:cNvSpPr/>
      </dsp:nvSpPr>
      <dsp:spPr>
        <a:xfrm>
          <a:off x="1743810" y="1120294"/>
          <a:ext cx="1693979" cy="1078641"/>
        </a:xfrm>
        <a:prstGeom prst="roundRect">
          <a:avLst/>
        </a:prstGeom>
        <a:solidFill>
          <a:schemeClr val="tx2">
            <a:lumMod val="40000"/>
            <a:lumOff val="6000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Fraud or Adjustment Issue</a:t>
          </a:r>
        </a:p>
      </dsp:txBody>
      <dsp:txXfrm>
        <a:off x="1796465" y="1172949"/>
        <a:ext cx="1588669" cy="9733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E52895-CA9B-4503-8E8B-8B5A0A7BFF28}">
      <dsp:nvSpPr>
        <dsp:cNvPr id="0" name=""/>
        <dsp:cNvSpPr/>
      </dsp:nvSpPr>
      <dsp:spPr>
        <a:xfrm>
          <a:off x="0" y="0"/>
          <a:ext cx="4400549" cy="611386"/>
        </a:xfrm>
        <a:prstGeom prst="chevron">
          <a:avLst/>
        </a:prstGeom>
        <a:solidFill>
          <a:srgbClr val="81C460"/>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44018" tIns="48006" rIns="48006" bIns="48006"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rgbClr val="81C460"/>
              </a:solidFill>
            </a:rPr>
            <a:t>.</a:t>
          </a:r>
        </a:p>
      </dsp:txBody>
      <dsp:txXfrm>
        <a:off x="305693" y="0"/>
        <a:ext cx="3789163" cy="611386"/>
      </dsp:txXfrm>
    </dsp:sp>
    <dsp:sp modelId="{9F357590-6D51-4F62-8EE3-C01969E1999C}">
      <dsp:nvSpPr>
        <dsp:cNvPr id="0" name=""/>
        <dsp:cNvSpPr/>
      </dsp:nvSpPr>
      <dsp:spPr>
        <a:xfrm>
          <a:off x="3962460" y="0"/>
          <a:ext cx="1816283" cy="611386"/>
        </a:xfrm>
        <a:prstGeom prst="chevron">
          <a:avLst/>
        </a:prstGeom>
        <a:solidFill>
          <a:schemeClr val="tx2">
            <a:lumMod val="40000"/>
            <a:lumOff val="6000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44018" tIns="48006" rIns="48006" bIns="48006"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4268153" y="0"/>
        <a:ext cx="1204897" cy="611386"/>
      </dsp:txXfrm>
    </dsp:sp>
    <dsp:sp modelId="{7FD724FB-70BD-428E-9A79-5093C28ABF95}">
      <dsp:nvSpPr>
        <dsp:cNvPr id="0" name=""/>
        <dsp:cNvSpPr/>
      </dsp:nvSpPr>
      <dsp:spPr>
        <a:xfrm>
          <a:off x="5338688" y="0"/>
          <a:ext cx="526745" cy="611386"/>
        </a:xfrm>
        <a:prstGeom prst="chevron">
          <a:avLst/>
        </a:prstGeom>
        <a:solidFill>
          <a:schemeClr val="accent2">
            <a:lumMod val="60000"/>
            <a:lumOff val="4000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40018" tIns="46673" rIns="46673" bIns="46673" numCol="1" spcCol="1270" anchor="ctr" anchorCtr="0">
          <a:noAutofit/>
        </a:bodyPr>
        <a:lstStyle/>
        <a:p>
          <a:pPr marL="0" lvl="0" indent="0" algn="ctr" defTabSz="1555750">
            <a:lnSpc>
              <a:spcPct val="90000"/>
            </a:lnSpc>
            <a:spcBef>
              <a:spcPct val="0"/>
            </a:spcBef>
            <a:spcAft>
              <a:spcPct val="35000"/>
            </a:spcAft>
            <a:buNone/>
          </a:pPr>
          <a:endParaRPr lang="en-US" sz="3500" kern="1200" dirty="0"/>
        </a:p>
      </dsp:txBody>
      <dsp:txXfrm>
        <a:off x="5338688" y="0"/>
        <a:ext cx="526745" cy="611386"/>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DB03573-B6CE-4036-B4E1-3834A69DE45D}" type="datetimeFigureOut">
              <a:rPr lang="en-US" smtClean="0"/>
              <a:t>8/30/2017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7417B1A-6DE1-416C-8F36-8CED5CFAB44F}" type="slidenum">
              <a:rPr lang="en-US" smtClean="0"/>
              <a:t>‹#›</a:t>
            </a:fld>
            <a:endParaRPr lang="en-US"/>
          </a:p>
        </p:txBody>
      </p:sp>
    </p:spTree>
    <p:extLst>
      <p:ext uri="{BB962C8B-B14F-4D97-AF65-F5344CB8AC3E}">
        <p14:creationId xmlns:p14="http://schemas.microsoft.com/office/powerpoint/2010/main" val="12114909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466A6-DD92-4341-8A13-792AC06B129A}" type="datetimeFigureOut">
              <a:rPr lang="en-US" smtClean="0"/>
              <a:t>8/30/2017</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45D2842-5282-4CDB-B047-0FA891816680}" type="slidenum">
              <a:rPr lang="en-US" smtClean="0"/>
              <a:t>‹#›</a:t>
            </a:fld>
            <a:endParaRPr lang="en-US" dirty="0"/>
          </a:p>
        </p:txBody>
      </p:sp>
    </p:spTree>
    <p:extLst>
      <p:ext uri="{BB962C8B-B14F-4D97-AF65-F5344CB8AC3E}">
        <p14:creationId xmlns:p14="http://schemas.microsoft.com/office/powerpoint/2010/main" val="1620512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dontmesswithtaxes.com/2016/12/5-ways-to-protect-your-identity-during-national-tax-security-awareness-week-and-year-round.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1EF7C-64E5-403A-BB2E-19DAA336BE44}" type="slidenum">
              <a:rPr lang="en-US" smtClean="0"/>
              <a:pPr/>
              <a:t>1</a:t>
            </a:fld>
            <a:endParaRPr lang="en-US"/>
          </a:p>
        </p:txBody>
      </p:sp>
    </p:spTree>
    <p:extLst>
      <p:ext uri="{BB962C8B-B14F-4D97-AF65-F5344CB8AC3E}">
        <p14:creationId xmlns:p14="http://schemas.microsoft.com/office/powerpoint/2010/main" val="550321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r>
              <a:rPr lang="en-US"/>
              <a:t>DAVE – SEE MY SEPARATE EMAIL ON SLIDE 16-19 COMMENTS</a:t>
            </a:r>
          </a:p>
          <a:p>
            <a:endParaRPr lang="en-US"/>
          </a:p>
          <a:p>
            <a:endParaRPr lang="en-US"/>
          </a:p>
        </p:txBody>
      </p:sp>
      <p:sp>
        <p:nvSpPr>
          <p:cNvPr id="46084" name="Slide Number Placeholder 3"/>
          <p:cNvSpPr>
            <a:spLocks noGrp="1"/>
          </p:cNvSpPr>
          <p:nvPr>
            <p:ph type="sldNum" sz="quarter" idx="5"/>
          </p:nvPr>
        </p:nvSpPr>
        <p:spPr>
          <a:noFill/>
        </p:spPr>
        <p:txBody>
          <a:bodyPr/>
          <a:lstStyle/>
          <a:p>
            <a:fld id="{46B85A5F-169F-49A9-8DCE-B213344AA1E2}" type="slidenum">
              <a:rPr lang="en-US" smtClean="0"/>
              <a:pPr/>
              <a:t>10</a:t>
            </a:fld>
            <a:endParaRPr lang="en-US"/>
          </a:p>
        </p:txBody>
      </p:sp>
    </p:spTree>
    <p:extLst>
      <p:ext uri="{BB962C8B-B14F-4D97-AF65-F5344CB8AC3E}">
        <p14:creationId xmlns:p14="http://schemas.microsoft.com/office/powerpoint/2010/main" val="7399072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ABDDCC95-FC4D-4DB6-8B40-4099740B2D65}" type="slidenum">
              <a:rPr lang="en-US" altLang="en-US" smtClean="0">
                <a:latin typeface="Arial" pitchFamily="34" charset="0"/>
              </a:rPr>
              <a:pPr/>
              <a:t>11</a:t>
            </a:fld>
            <a:endParaRPr lang="en-US" altLang="en-US" dirty="0">
              <a:latin typeface="Arial" pitchFamily="34"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r>
              <a:rPr lang="en-US" altLang="en-US" dirty="0"/>
              <a:t>First, </a:t>
            </a:r>
            <a:r>
              <a:rPr lang="en-US" altLang="en-US" b="1" dirty="0"/>
              <a:t>PRE-VALIDATE</a:t>
            </a:r>
            <a:r>
              <a:rPr lang="en-US" altLang="en-US" dirty="0"/>
              <a:t> </a:t>
            </a:r>
          </a:p>
          <a:p>
            <a:pPr lvl="1" eaLnBrk="1" hangingPunct="1"/>
            <a:r>
              <a:rPr lang="en-US" altLang="en-US" dirty="0"/>
              <a:t>Identify those identities that can be confirmed in advance, consider them </a:t>
            </a:r>
            <a:r>
              <a:rPr lang="en-US" altLang="en-US" i="1" dirty="0"/>
              <a:t>pre-validated</a:t>
            </a:r>
            <a:r>
              <a:rPr lang="en-US" altLang="en-US" dirty="0"/>
              <a:t>, and use list to accelerate refund requests submitted under these IDs and name combinations; </a:t>
            </a:r>
            <a:r>
              <a:rPr lang="en-US" altLang="en-US" i="1" dirty="0"/>
              <a:t>limit “in-line” processing</a:t>
            </a:r>
          </a:p>
          <a:p>
            <a:pPr eaLnBrk="1" hangingPunct="1"/>
            <a:r>
              <a:rPr lang="en-US" altLang="en-US" dirty="0"/>
              <a:t>Second, </a:t>
            </a:r>
            <a:r>
              <a:rPr lang="en-US" altLang="en-US" b="1" dirty="0"/>
              <a:t>REVIEW and SCORE</a:t>
            </a:r>
          </a:p>
          <a:p>
            <a:pPr lvl="1" eaLnBrk="1" hangingPunct="1"/>
            <a:r>
              <a:rPr lang="en-US" altLang="en-US" dirty="0"/>
              <a:t>For those returns that are not pre-validated, conduct a comprehensive review of entity/taxpayer information in the warehouse to attempt to confirm:</a:t>
            </a:r>
          </a:p>
          <a:p>
            <a:pPr lvl="2" eaLnBrk="1" hangingPunct="1"/>
            <a:r>
              <a:rPr lang="en-US" altLang="en-US" dirty="0"/>
              <a:t>Identity (ID and Name)</a:t>
            </a:r>
          </a:p>
          <a:p>
            <a:pPr lvl="2" eaLnBrk="1" hangingPunct="1"/>
            <a:r>
              <a:rPr lang="en-US" altLang="en-US" dirty="0"/>
              <a:t>Refundable credit claims</a:t>
            </a:r>
          </a:p>
          <a:p>
            <a:pPr eaLnBrk="1" hangingPunct="1">
              <a:lnSpc>
                <a:spcPct val="90000"/>
              </a:lnSpc>
            </a:pPr>
            <a:r>
              <a:rPr lang="en-US" altLang="en-US" dirty="0"/>
              <a:t>Third, make a </a:t>
            </a:r>
            <a:r>
              <a:rPr lang="en-US" altLang="en-US" b="1" dirty="0"/>
              <a:t>DECISION</a:t>
            </a:r>
          </a:p>
          <a:p>
            <a:pPr lvl="1" eaLnBrk="1" hangingPunct="1">
              <a:lnSpc>
                <a:spcPct val="90000"/>
              </a:lnSpc>
            </a:pPr>
            <a:r>
              <a:rPr lang="en-US" altLang="en-US" dirty="0"/>
              <a:t>For those returns where identity and credits </a:t>
            </a:r>
            <a:r>
              <a:rPr lang="en-US" altLang="en-US" i="1" dirty="0"/>
              <a:t>can be confirmed</a:t>
            </a:r>
            <a:r>
              <a:rPr lang="en-US" altLang="en-US" dirty="0"/>
              <a:t> (either manually or automatically), allow the refund request to be processed</a:t>
            </a:r>
          </a:p>
          <a:p>
            <a:pPr lvl="1" eaLnBrk="1" hangingPunct="1">
              <a:lnSpc>
                <a:spcPct val="90000"/>
              </a:lnSpc>
            </a:pPr>
            <a:r>
              <a:rPr lang="en-US" altLang="en-US" dirty="0"/>
              <a:t>For those returns where identity and credits </a:t>
            </a:r>
            <a:r>
              <a:rPr lang="en-US" altLang="en-US" i="1" dirty="0"/>
              <a:t>cannot be confirmed</a:t>
            </a:r>
            <a:r>
              <a:rPr lang="en-US" altLang="en-US" dirty="0"/>
              <a:t>, issue a system-generated letter to the taxpayer requesting additional information</a:t>
            </a:r>
          </a:p>
          <a:p>
            <a:pPr eaLnBrk="1" hangingPunct="1">
              <a:lnSpc>
                <a:spcPct val="90000"/>
              </a:lnSpc>
            </a:pPr>
            <a:r>
              <a:rPr lang="en-US" altLang="en-US" dirty="0"/>
              <a:t>Fourth, </a:t>
            </a:r>
            <a:r>
              <a:rPr lang="en-US" altLang="en-US" b="1" dirty="0"/>
              <a:t>ACT AUTOMATICALLY</a:t>
            </a:r>
            <a:r>
              <a:rPr lang="en-US" altLang="en-US" dirty="0"/>
              <a:t> when there is no response to the notice </a:t>
            </a:r>
          </a:p>
          <a:p>
            <a:pPr lvl="1" eaLnBrk="1" hangingPunct="1">
              <a:lnSpc>
                <a:spcPct val="90000"/>
              </a:lnSpc>
            </a:pPr>
            <a:r>
              <a:rPr lang="en-US" altLang="en-US" dirty="0"/>
              <a:t>Inactivate credits</a:t>
            </a:r>
          </a:p>
          <a:p>
            <a:pPr lvl="1" eaLnBrk="1" hangingPunct="1">
              <a:lnSpc>
                <a:spcPct val="90000"/>
              </a:lnSpc>
            </a:pPr>
            <a:r>
              <a:rPr lang="en-US" altLang="en-US" dirty="0"/>
              <a:t>Post return without credits ($0 Balance or Receivable)</a:t>
            </a:r>
          </a:p>
          <a:p>
            <a:pPr lvl="1" eaLnBrk="1" hangingPunct="1">
              <a:lnSpc>
                <a:spcPct val="90000"/>
              </a:lnSpc>
            </a:pPr>
            <a:r>
              <a:rPr lang="en-US" altLang="en-US" dirty="0"/>
              <a:t>Most fraudulent returns will have no response to the notice, and require limited or no manual intervention</a:t>
            </a:r>
          </a:p>
          <a:p>
            <a:pPr lvl="1" eaLnBrk="1" hangingPunct="1">
              <a:lnSpc>
                <a:spcPct val="90000"/>
              </a:lnSpc>
            </a:pPr>
            <a:endParaRPr lang="en-US" altLang="en-US" dirty="0"/>
          </a:p>
          <a:p>
            <a:pPr eaLnBrk="1" hangingPunct="1"/>
            <a:r>
              <a:rPr lang="en-US" altLang="en-US" dirty="0"/>
              <a:t>Monitor volumes and outcomes closely and adapt as necessary</a:t>
            </a:r>
          </a:p>
          <a:p>
            <a:pPr lvl="1" eaLnBrk="1" hangingPunct="1"/>
            <a:r>
              <a:rPr lang="en-US" altLang="en-US" dirty="0"/>
              <a:t>New potential pools of pre-validated taxpayers</a:t>
            </a:r>
          </a:p>
          <a:p>
            <a:pPr lvl="1" eaLnBrk="1" hangingPunct="1"/>
            <a:r>
              <a:rPr lang="en-US" altLang="en-US" dirty="0"/>
              <a:t>New rules for automatically releasing refunds where specific criteria are met</a:t>
            </a:r>
          </a:p>
          <a:p>
            <a:pPr lvl="1" eaLnBrk="1" hangingPunct="1"/>
            <a:r>
              <a:rPr lang="en-US" altLang="en-US" dirty="0"/>
              <a:t>Ongoing manual review of decisions for accuracy and for suggested modifications to rules</a:t>
            </a:r>
          </a:p>
          <a:p>
            <a:pPr lvl="1" eaLnBrk="1" hangingPunct="1">
              <a:lnSpc>
                <a:spcPct val="90000"/>
              </a:lnSpc>
            </a:pPr>
            <a:endParaRPr lang="en-US" altLang="en-US" dirty="0"/>
          </a:p>
          <a:p>
            <a:pPr eaLnBrk="1" hangingPunct="1"/>
            <a:endParaRPr lang="en-US" altLang="en-US" dirty="0">
              <a:latin typeface="Arial" pitchFamily="34" charset="0"/>
            </a:endParaRPr>
          </a:p>
        </p:txBody>
      </p:sp>
    </p:spTree>
    <p:extLst>
      <p:ext uri="{BB962C8B-B14F-4D97-AF65-F5344CB8AC3E}">
        <p14:creationId xmlns:p14="http://schemas.microsoft.com/office/powerpoint/2010/main" val="3070544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talking about information requests talk about how we use white</a:t>
            </a:r>
            <a:r>
              <a:rPr lang="en-US" baseline="0" dirty="0"/>
              <a:t> lists so people who provide correspondence and are cleared for that suspension do not get asked for it as the rule would look for that scenario, provided nothing pertaining to that had changed</a:t>
            </a:r>
            <a:endParaRPr lang="en-US" dirty="0"/>
          </a:p>
        </p:txBody>
      </p:sp>
      <p:sp>
        <p:nvSpPr>
          <p:cNvPr id="4" name="Slide Number Placeholder 3"/>
          <p:cNvSpPr>
            <a:spLocks noGrp="1"/>
          </p:cNvSpPr>
          <p:nvPr>
            <p:ph type="sldNum" sz="quarter" idx="10"/>
          </p:nvPr>
        </p:nvSpPr>
        <p:spPr/>
        <p:txBody>
          <a:bodyPr/>
          <a:lstStyle/>
          <a:p>
            <a:fld id="{345D2842-5282-4CDB-B047-0FA891816680}" type="slidenum">
              <a:rPr lang="en-US" smtClean="0"/>
              <a:t>12</a:t>
            </a:fld>
            <a:endParaRPr lang="en-US" dirty="0"/>
          </a:p>
        </p:txBody>
      </p:sp>
    </p:spTree>
    <p:extLst>
      <p:ext uri="{BB962C8B-B14F-4D97-AF65-F5344CB8AC3E}">
        <p14:creationId xmlns:p14="http://schemas.microsoft.com/office/powerpoint/2010/main" val="25320486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A4831AF0-6F5C-4A6F-9E4F-94CC92FA3A39}" type="slidenum">
              <a:rPr lang="en-US" smtClean="0"/>
              <a:pPr>
                <a:defRPr/>
              </a:pPr>
              <a:t>13</a:t>
            </a:fld>
            <a:endParaRPr lang="en-US" dirty="0"/>
          </a:p>
        </p:txBody>
      </p:sp>
    </p:spTree>
    <p:extLst>
      <p:ext uri="{BB962C8B-B14F-4D97-AF65-F5344CB8AC3E}">
        <p14:creationId xmlns:p14="http://schemas.microsoft.com/office/powerpoint/2010/main" val="42281515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Formally announced last year, the crackdown was prompted by a years-long surge in tax refund fraud, including an embarrassing breach in which cyber-thieves stole as much as $39 million in federal refunds based on taxpayer information hacked from an IRS website</a:t>
            </a:r>
          </a:p>
          <a:p>
            <a:endParaRPr lang="en-US" dirty="0">
              <a:effectLst/>
            </a:endParaRPr>
          </a:p>
          <a:p>
            <a:r>
              <a:rPr lang="en-US" dirty="0">
                <a:effectLst/>
              </a:rPr>
              <a:t>The number of people who filed IRS affidavits stating they had been victimized by identity theft dropped 50% during the first nine months of the year compared with 2015, from 512,278 to 237,750, the federal tax agency said.</a:t>
            </a:r>
          </a:p>
          <a:p>
            <a:endParaRPr lang="en-US" dirty="0">
              <a:effectLst/>
            </a:endParaRPr>
          </a:p>
          <a:p>
            <a:r>
              <a:rPr lang="en-US" dirty="0">
                <a:effectLst/>
              </a:rPr>
              <a:t>Similarly, IRS data showed a nearly 50% drop, from 1.2 million to 787,000, in the number of confirmed fraudulent tax returns that made it into the agency's tax return processing systems.</a:t>
            </a:r>
          </a:p>
          <a:p>
            <a:r>
              <a:rPr lang="en-US" dirty="0">
                <a:effectLst/>
              </a:rPr>
              <a:t>The number of suspicious refunds stopped by banks and returned to the IRS also dropped by 50%, as the number of banking partners in the public-private effort rose, from 514 to 620.</a:t>
            </a:r>
          </a:p>
          <a:p>
            <a:endParaRPr lang="en-US" dirty="0">
              <a:effectLst/>
            </a:endParaRPr>
          </a:p>
          <a:p>
            <a:r>
              <a:rPr lang="en-US" dirty="0">
                <a:effectLst/>
              </a:rPr>
              <a:t>"Add all this up, and it means we're seeing fewer bad returns, fewer bad refunds and fewer taxpayers becoming victims," IRS Commissioner John Koskinen said in comments prepared for a briefing on the results to date.</a:t>
            </a:r>
          </a:p>
          <a:p>
            <a:endParaRPr lang="en-US" dirty="0"/>
          </a:p>
        </p:txBody>
      </p:sp>
      <p:sp>
        <p:nvSpPr>
          <p:cNvPr id="4" name="Slide Number Placeholder 3"/>
          <p:cNvSpPr>
            <a:spLocks noGrp="1"/>
          </p:cNvSpPr>
          <p:nvPr>
            <p:ph type="sldNum" sz="quarter" idx="10"/>
          </p:nvPr>
        </p:nvSpPr>
        <p:spPr/>
        <p:txBody>
          <a:bodyPr/>
          <a:lstStyle/>
          <a:p>
            <a:fld id="{345D2842-5282-4CDB-B047-0FA891816680}" type="slidenum">
              <a:rPr lang="en-US" smtClean="0"/>
              <a:t>17</a:t>
            </a:fld>
            <a:endParaRPr lang="en-US" dirty="0"/>
          </a:p>
        </p:txBody>
      </p:sp>
    </p:spTree>
    <p:extLst>
      <p:ext uri="{BB962C8B-B14F-4D97-AF65-F5344CB8AC3E}">
        <p14:creationId xmlns:p14="http://schemas.microsoft.com/office/powerpoint/2010/main" val="10075349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txBox="1">
            <a:spLocks noGrp="1" noChangeArrowheads="1"/>
          </p:cNvSpPr>
          <p:nvPr/>
        </p:nvSpPr>
        <p:spPr bwMode="auto">
          <a:xfrm>
            <a:off x="3970938" y="8976836"/>
            <a:ext cx="3037840" cy="47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B041D9A9-5414-4E63-86A2-8D4AD40E593D}" type="slidenum">
              <a:rPr lang="en-US" altLang="en-US" sz="1200" b="0"/>
              <a:pPr algn="r" eaLnBrk="1" hangingPunct="1"/>
              <a:t>18</a:t>
            </a:fld>
            <a:endParaRPr lang="en-US" altLang="en-US" sz="1200" b="0"/>
          </a:p>
        </p:txBody>
      </p:sp>
      <p:sp>
        <p:nvSpPr>
          <p:cNvPr id="51203" name="Rectangle 2"/>
          <p:cNvSpPr>
            <a:spLocks noGrp="1" noRot="1" noChangeAspect="1" noChangeArrowheads="1" noTextEdit="1"/>
          </p:cNvSpPr>
          <p:nvPr>
            <p:ph type="sldImg"/>
          </p:nvPr>
        </p:nvSpPr>
        <p:spPr>
          <a:xfrm>
            <a:off x="1141413" y="708025"/>
            <a:ext cx="4729162" cy="3546475"/>
          </a:xfrm>
          <a:ln/>
        </p:spPr>
      </p:sp>
      <p:sp>
        <p:nvSpPr>
          <p:cNvPr id="51204" name="Rectangle 3"/>
          <p:cNvSpPr>
            <a:spLocks noGrp="1" noChangeArrowheads="1"/>
          </p:cNvSpPr>
          <p:nvPr>
            <p:ph type="body" idx="1"/>
          </p:nvPr>
        </p:nvSpPr>
        <p:spPr>
          <a:xfrm>
            <a:off x="778934" y="4490032"/>
            <a:ext cx="5452533" cy="425278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8710725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5D2842-5282-4CDB-B047-0FA891816680}" type="slidenum">
              <a:rPr lang="en-US" smtClean="0"/>
              <a:t>19</a:t>
            </a:fld>
            <a:endParaRPr lang="en-US" dirty="0"/>
          </a:p>
        </p:txBody>
      </p:sp>
    </p:spTree>
    <p:extLst>
      <p:ext uri="{BB962C8B-B14F-4D97-AF65-F5344CB8AC3E}">
        <p14:creationId xmlns:p14="http://schemas.microsoft.com/office/powerpoint/2010/main" val="2040189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1EF7C-64E5-403A-BB2E-19DAA336BE44}" type="slidenum">
              <a:rPr lang="en-US" smtClean="0"/>
              <a:pPr/>
              <a:t>2</a:t>
            </a:fld>
            <a:endParaRPr lang="en-US"/>
          </a:p>
        </p:txBody>
      </p:sp>
    </p:spTree>
    <p:extLst>
      <p:ext uri="{BB962C8B-B14F-4D97-AF65-F5344CB8AC3E}">
        <p14:creationId xmlns:p14="http://schemas.microsoft.com/office/powerpoint/2010/main" val="2623193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345D2842-5282-4CDB-B047-0FA891816680}" type="slidenum">
              <a:rPr lang="en-US" smtClean="0"/>
              <a:t>3</a:t>
            </a:fld>
            <a:endParaRPr lang="en-US" dirty="0"/>
          </a:p>
        </p:txBody>
      </p:sp>
    </p:spTree>
    <p:extLst>
      <p:ext uri="{BB962C8B-B14F-4D97-AF65-F5344CB8AC3E}">
        <p14:creationId xmlns:p14="http://schemas.microsoft.com/office/powerpoint/2010/main" val="3050064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3970938" y="8829675"/>
            <a:ext cx="3037840" cy="465138"/>
          </a:xfrm>
          <a:prstGeom prst="rect">
            <a:avLst/>
          </a:prstGeom>
          <a:noFill/>
          <a:ln w="9525">
            <a:noFill/>
            <a:miter lim="800000"/>
            <a:headEnd/>
            <a:tailEnd/>
          </a:ln>
        </p:spPr>
        <p:txBody>
          <a:bodyPr lIns="93177" tIns="46589" rIns="93177" bIns="46589" anchor="b"/>
          <a:lstStyle/>
          <a:p>
            <a:pPr algn="r"/>
            <a:fld id="{78258596-DEE5-4BA4-A422-422D300F00C2}" type="slidenum">
              <a:rPr lang="en-US" sz="1200"/>
              <a:pPr algn="r"/>
              <a:t>4</a:t>
            </a:fld>
            <a:endParaRPr lang="en-US" sz="12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r>
              <a:rPr lang="en-US" dirty="0"/>
              <a:t>Article</a:t>
            </a:r>
            <a:r>
              <a:rPr lang="en-US" baseline="0" dirty="0"/>
              <a:t> is wrong – we can do better and have! Yes, the problem had become much worse between 2013 and 2015 (up from 6.5B to 21B), but IRS and States, as well as the tax industry (tax preparation software companies) have taken measures to curb fraud.  More on that later.</a:t>
            </a:r>
          </a:p>
          <a:p>
            <a:pPr eaLnBrk="1" hangingPunct="1"/>
            <a:endParaRPr lang="en-US" baseline="0" dirty="0"/>
          </a:p>
          <a:p>
            <a:r>
              <a:rPr lang="en-US" dirty="0"/>
              <a:t>Data/accounts are being hacked at:</a:t>
            </a:r>
          </a:p>
          <a:p>
            <a:pPr lvl="1"/>
            <a:r>
              <a:rPr lang="en-US" dirty="0"/>
              <a:t>Employers</a:t>
            </a:r>
          </a:p>
          <a:p>
            <a:pPr lvl="1"/>
            <a:r>
              <a:rPr lang="en-US" dirty="0"/>
              <a:t>Tax preparers </a:t>
            </a:r>
          </a:p>
          <a:p>
            <a:pPr lvl="1"/>
            <a:r>
              <a:rPr lang="en-US" dirty="0"/>
              <a:t>IRS breaches</a:t>
            </a:r>
          </a:p>
          <a:p>
            <a:r>
              <a:rPr lang="en-US" dirty="0"/>
              <a:t>Green dot cards</a:t>
            </a:r>
          </a:p>
          <a:p>
            <a:r>
              <a:rPr lang="en-US" dirty="0"/>
              <a:t>Return looks valid as the return matches other data available in the system (W2)</a:t>
            </a:r>
          </a:p>
          <a:p>
            <a:r>
              <a:rPr lang="en-US" dirty="0"/>
              <a:t>Bank account / address change</a:t>
            </a:r>
          </a:p>
          <a:p>
            <a:pPr eaLnBrk="1" hangingPunct="1"/>
            <a:endParaRPr lang="en-US" dirty="0"/>
          </a:p>
        </p:txBody>
      </p:sp>
    </p:spTree>
    <p:extLst>
      <p:ext uri="{BB962C8B-B14F-4D97-AF65-F5344CB8AC3E}">
        <p14:creationId xmlns:p14="http://schemas.microsoft.com/office/powerpoint/2010/main" val="998828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Refund</a:t>
            </a:r>
            <a:r>
              <a:rPr lang="en-US" baseline="0" dirty="0"/>
              <a:t> goes to prepaid debit card.</a:t>
            </a:r>
            <a:endParaRPr lang="en-US" dirty="0"/>
          </a:p>
        </p:txBody>
      </p:sp>
      <p:sp>
        <p:nvSpPr>
          <p:cNvPr id="4" name="Slide Number Placeholder 3"/>
          <p:cNvSpPr>
            <a:spLocks noGrp="1"/>
          </p:cNvSpPr>
          <p:nvPr>
            <p:ph type="sldNum" sz="quarter" idx="10"/>
          </p:nvPr>
        </p:nvSpPr>
        <p:spPr/>
        <p:txBody>
          <a:bodyPr/>
          <a:lstStyle/>
          <a:p>
            <a:fld id="{345D2842-5282-4CDB-B047-0FA891816680}" type="slidenum">
              <a:rPr lang="en-US" smtClean="0"/>
              <a:t>5</a:t>
            </a:fld>
            <a:endParaRPr lang="en-US" dirty="0"/>
          </a:p>
        </p:txBody>
      </p:sp>
    </p:spTree>
    <p:extLst>
      <p:ext uri="{BB962C8B-B14F-4D97-AF65-F5344CB8AC3E}">
        <p14:creationId xmlns:p14="http://schemas.microsoft.com/office/powerpoint/2010/main" val="4128418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US" b="1" dirty="0"/>
              <a:t>Invalid Person</a:t>
            </a:r>
            <a:endParaRPr lang="en-US" dirty="0"/>
          </a:p>
          <a:p>
            <a:pPr rtl="0" eaLnBrk="1" fontAlgn="t" latinLnBrk="0" hangingPunct="1"/>
            <a:r>
              <a:rPr lang="en-US" dirty="0"/>
              <a:t>Someone willfully attempts to commit fraud by fabricating personal demographic and other return information and requests a refund. </a:t>
            </a:r>
          </a:p>
          <a:p>
            <a:pPr rtl="0" eaLnBrk="1" fontAlgn="auto" latinLnBrk="0" hangingPunct="1"/>
            <a:r>
              <a:rPr lang="en-US" dirty="0"/>
              <a:t>These returns should be identified and stopped by confirming the identity information via prior State returns, IRS filings and other information (e.g., TIN validity), and other data sources, including commercial data and identity verification services, such as Equifax. Where identities cannot be automatically confirmed through available data and therefore may be fraudulent, some targeted manual review procedures may be conducted, or the efficient use of other commercial sources of data and identify verification services may be required. </a:t>
            </a:r>
          </a:p>
          <a:p>
            <a:pPr rtl="0" eaLnBrk="1" fontAlgn="auto" latinLnBrk="0" hangingPunct="1"/>
            <a:endParaRPr lang="en-US" b="1" dirty="0"/>
          </a:p>
          <a:p>
            <a:pPr rtl="0" eaLnBrk="1" fontAlgn="auto" latinLnBrk="0" hangingPunct="1"/>
            <a:endParaRPr lang="en-US" dirty="0"/>
          </a:p>
          <a:p>
            <a:pPr rtl="0" eaLnBrk="1" fontAlgn="t" latinLnBrk="0" hangingPunct="1"/>
            <a:r>
              <a:rPr lang="en-US" b="1" dirty="0"/>
              <a:t>Identity Theft – In-State Filer</a:t>
            </a:r>
            <a:endParaRPr lang="en-US" dirty="0"/>
          </a:p>
          <a:p>
            <a:pPr rtl="0" eaLnBrk="1" fontAlgn="t" latinLnBrk="0" hangingPunct="1"/>
            <a:r>
              <a:rPr lang="en-US" dirty="0"/>
              <a:t>The identity of a valid In-State filer is stolen and used by someone else to file a return that might otherwise pass return validation edits. </a:t>
            </a:r>
          </a:p>
          <a:p>
            <a:pPr rtl="0" eaLnBrk="1" fontAlgn="auto" latinLnBrk="0" hangingPunct="1"/>
            <a:r>
              <a:rPr lang="en-US" dirty="0"/>
              <a:t>Items listed on the tax return are logically segregated into “trusted” and “untrusted” line items when used in the verification process. </a:t>
            </a:r>
          </a:p>
          <a:p>
            <a:pPr rtl="0" eaLnBrk="1" fontAlgn="t" latinLnBrk="0" hangingPunct="1"/>
            <a:endParaRPr lang="en-US" b="1" dirty="0"/>
          </a:p>
          <a:p>
            <a:pPr rtl="0" eaLnBrk="1" fontAlgn="t" latinLnBrk="0" hangingPunct="1"/>
            <a:r>
              <a:rPr lang="en-US" b="1" dirty="0"/>
              <a:t>Identity Theft - Non-State Filer</a:t>
            </a:r>
            <a:endParaRPr lang="en-US" dirty="0"/>
          </a:p>
          <a:p>
            <a:pPr rtl="0" eaLnBrk="1" fontAlgn="t" latinLnBrk="0" hangingPunct="1"/>
            <a:r>
              <a:rPr lang="en-US" dirty="0"/>
              <a:t>The identity of a non-State filer is stolen and used by a criminal to file a return that might otherwise pass return validation edits. </a:t>
            </a:r>
          </a:p>
          <a:p>
            <a:pPr rtl="0" eaLnBrk="1" fontAlgn="t" latinLnBrk="0" hangingPunct="1"/>
            <a:r>
              <a:rPr lang="en-US" dirty="0"/>
              <a:t>Similar to the “Invalid Person” fraud scheme, these refund requests are evaluated against available third-party data including: W-2s, IRS and other sources to confirm identity and withholding and other credit claims.</a:t>
            </a:r>
          </a:p>
          <a:p>
            <a:pPr defTabSz="931774">
              <a:defRPr/>
            </a:pPr>
            <a:endParaRPr lang="en-US" b="1" dirty="0">
              <a:solidFill>
                <a:schemeClr val="lt1"/>
              </a:solidFill>
            </a:endParaRPr>
          </a:p>
          <a:p>
            <a:pPr defTabSz="931774">
              <a:defRPr/>
            </a:pPr>
            <a:r>
              <a:rPr lang="en-US" b="1" dirty="0">
                <a:solidFill>
                  <a:schemeClr val="lt1"/>
                </a:solidFill>
              </a:rPr>
              <a:t>Valid Person with an Invalid Claim of Withholding Credit </a:t>
            </a:r>
            <a:endParaRPr lang="en-US" sz="900" dirty="0">
              <a:latin typeface="Arial" panose="020B0604020202020204" pitchFamily="34" charset="0"/>
              <a:ea typeface="Times New Roman" panose="02020603050405020304" pitchFamily="18" charset="0"/>
              <a:cs typeface="Times New Roman" panose="02020603050405020304" pitchFamily="18" charset="0"/>
            </a:endParaRPr>
          </a:p>
          <a:p>
            <a:pPr rtl="0" eaLnBrk="1" fontAlgn="t" latinLnBrk="0" hangingPunct="1"/>
            <a:r>
              <a:rPr lang="en-US" dirty="0"/>
              <a:t>A valid person attempts to inflate or fabricate their withholding credit (or other refundable credits) in order to create or inflate a refund. </a:t>
            </a:r>
          </a:p>
          <a:p>
            <a:pPr rtl="0" eaLnBrk="1" fontAlgn="auto" latinLnBrk="0" hangingPunct="1"/>
            <a:r>
              <a:rPr lang="en-US" dirty="0"/>
              <a:t>These returns should be identified and stopped by first confirming the identity information (as described above), and then by confirming the withholding credit sourced from the one or more W-2s or other income reporting schedule with the return. This is accomplished by confirming the employee-reported W-2 data (from </a:t>
            </a:r>
            <a:r>
              <a:rPr lang="en-US" dirty="0" err="1"/>
              <a:t>MeF</a:t>
            </a:r>
            <a:r>
              <a:rPr lang="en-US" dirty="0"/>
              <a:t> data or keyed from image for paper returns) against the annual employer-reported withholding data, as well as by confirming the validity of the employer and their withholding tax account data and confirming that actual withholding tax payments were made and the account wasn't established for fraudulent means.</a:t>
            </a:r>
          </a:p>
          <a:p>
            <a:endParaRPr lang="en-US" dirty="0"/>
          </a:p>
          <a:p>
            <a:pPr rtl="0" eaLnBrk="1" fontAlgn="t" latinLnBrk="0" hangingPunct="1"/>
            <a:r>
              <a:rPr lang="en-US" b="1" dirty="0"/>
              <a:t>Other Credit and Deduction Eligibility </a:t>
            </a:r>
            <a:endParaRPr lang="en-US" dirty="0"/>
          </a:p>
          <a:p>
            <a:pPr rtl="0" eaLnBrk="1" fontAlgn="t" latinLnBrk="0" hangingPunct="1"/>
            <a:r>
              <a:rPr lang="en-US" dirty="0"/>
              <a:t>Taxpayers claim to be eligible for other refundable tax credits or deductions for the purpose of receiving or increasing the amount of their refund. </a:t>
            </a:r>
          </a:p>
          <a:p>
            <a:pPr rtl="0" eaLnBrk="1" fontAlgn="auto" latinLnBrk="0" hangingPunct="1"/>
            <a:r>
              <a:rPr lang="en-US" dirty="0"/>
              <a:t>Same breadth of data and techniques used by the solution can be applied towards the reliable detection of other issues on the returns of valid taxpayers - issues that can be effectively addressed prior to issuing the refund. This is typically because existing tax processing systems do not have access to multiple sources of external data, employer-reported information, and taxpayer filing history across all filed returns, in order to detect other issues. </a:t>
            </a:r>
          </a:p>
          <a:p>
            <a:endParaRPr lang="en-US" dirty="0"/>
          </a:p>
          <a:p>
            <a:r>
              <a:rPr lang="en-US" dirty="0"/>
              <a:t>Inflating the refund by falsifying information </a:t>
            </a:r>
          </a:p>
          <a:p>
            <a:pPr lvl="1"/>
            <a:r>
              <a:rPr lang="en-US" dirty="0"/>
              <a:t>Wages / Withholding</a:t>
            </a:r>
          </a:p>
          <a:p>
            <a:pPr lvl="1"/>
            <a:r>
              <a:rPr lang="en-US" dirty="0"/>
              <a:t>Unreimbursed Expenses</a:t>
            </a:r>
          </a:p>
          <a:p>
            <a:pPr lvl="1"/>
            <a:r>
              <a:rPr lang="en-US" dirty="0"/>
              <a:t>Child credits</a:t>
            </a:r>
          </a:p>
          <a:p>
            <a:pPr lvl="1"/>
            <a:r>
              <a:rPr lang="en-US" dirty="0"/>
              <a:t>Out of state credits</a:t>
            </a:r>
          </a:p>
          <a:p>
            <a:pPr lvl="1"/>
            <a:r>
              <a:rPr lang="en-US" dirty="0"/>
              <a:t>Other credits / deductions</a:t>
            </a:r>
          </a:p>
          <a:p>
            <a:endParaRPr lang="en-US" dirty="0"/>
          </a:p>
        </p:txBody>
      </p:sp>
      <p:sp>
        <p:nvSpPr>
          <p:cNvPr id="4" name="Slide Number Placeholder 3"/>
          <p:cNvSpPr>
            <a:spLocks noGrp="1"/>
          </p:cNvSpPr>
          <p:nvPr>
            <p:ph type="sldNum" sz="quarter" idx="10"/>
          </p:nvPr>
        </p:nvSpPr>
        <p:spPr/>
        <p:txBody>
          <a:bodyPr/>
          <a:lstStyle/>
          <a:p>
            <a:fld id="{345D2842-5282-4CDB-B047-0FA891816680}" type="slidenum">
              <a:rPr lang="en-US" smtClean="0"/>
              <a:t>6</a:t>
            </a:fld>
            <a:endParaRPr lang="en-US" dirty="0"/>
          </a:p>
        </p:txBody>
      </p:sp>
    </p:spTree>
    <p:extLst>
      <p:ext uri="{BB962C8B-B14F-4D97-AF65-F5344CB8AC3E}">
        <p14:creationId xmlns:p14="http://schemas.microsoft.com/office/powerpoint/2010/main" val="1048282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a:t>
            </a:r>
            <a:r>
              <a:rPr lang="en-US" baseline="0" dirty="0"/>
              <a:t> even seen registering and filing Form W2s as a fictitious employer just before filing season</a:t>
            </a:r>
            <a:endParaRPr lang="en-US" dirty="0"/>
          </a:p>
          <a:p>
            <a:endParaRPr lang="en-US" dirty="0"/>
          </a:p>
          <a:p>
            <a:r>
              <a:rPr lang="en-US" dirty="0"/>
              <a:t>https://www.irs.gov/uac/tax-scams-consumer-alerts </a:t>
            </a:r>
          </a:p>
          <a:p>
            <a:endParaRPr lang="en-US" dirty="0"/>
          </a:p>
          <a:p>
            <a:r>
              <a:rPr lang="en-US" dirty="0"/>
              <a:t>https://www.justice.gov/tax/stolen-identity-refund-fraud</a:t>
            </a:r>
          </a:p>
          <a:p>
            <a:endParaRPr lang="en-US" dirty="0"/>
          </a:p>
          <a:p>
            <a:r>
              <a:rPr lang="en-US" dirty="0"/>
              <a:t>The IRS crackdown on tax fraud has prompted crooks to find alternative avenues. Many have shifted their felonious focus to tax refund fraud at the state level.</a:t>
            </a:r>
          </a:p>
          <a:p>
            <a:endParaRPr lang="en-US" dirty="0"/>
          </a:p>
          <a:p>
            <a:r>
              <a:rPr lang="en-US" dirty="0"/>
              <a:t>To stem this growing trend, state tax officials are part of the IRS </a:t>
            </a:r>
            <a:r>
              <a:rPr lang="en-US" dirty="0">
                <a:hlinkClick r:id="rId3"/>
              </a:rPr>
              <a:t>Security Summit</a:t>
            </a:r>
            <a:r>
              <a:rPr lang="en-US" dirty="0"/>
              <a:t> team. As such, they are utilizing many of the same added anti-fraud techniques that the IRS employs.</a:t>
            </a:r>
          </a:p>
          <a:p>
            <a:r>
              <a:rPr lang="en-US" dirty="0"/>
              <a:t>And those procedures tend to slow down refunds.</a:t>
            </a:r>
          </a:p>
          <a:p>
            <a:r>
              <a:rPr lang="en-US" b="1" dirty="0"/>
              <a:t>Expected refund delays in 4 states:</a:t>
            </a:r>
            <a:r>
              <a:rPr lang="en-US" dirty="0"/>
              <a:t> This filing season, tax officials in Georgia, New Jersey, New Mexico and Virginia have officially announced that their taxpayers will be getting their state refunds later than usual.</a:t>
            </a:r>
            <a:r>
              <a:rPr lang="en-US" baseline="0" dirty="0"/>
              <a:t> </a:t>
            </a:r>
            <a:r>
              <a:rPr lang="en-US" dirty="0"/>
              <a:t>due to enhanced refund review and validation procedures.“  </a:t>
            </a:r>
          </a:p>
          <a:p>
            <a:endParaRPr lang="en-US" dirty="0"/>
          </a:p>
          <a:p>
            <a:r>
              <a:rPr lang="en-US" dirty="0"/>
              <a:t>Focus</a:t>
            </a:r>
            <a:r>
              <a:rPr lang="en-US" baseline="0" dirty="0"/>
              <a:t> used to be to get these refunds out the door as soon as possible.  Now states are slowing the process down.  But at what cost to the taxpayer? </a:t>
            </a:r>
          </a:p>
          <a:p>
            <a:endParaRPr lang="en-US" baseline="0" dirty="0"/>
          </a:p>
          <a:p>
            <a:r>
              <a:rPr lang="en-US" dirty="0">
                <a:effectLst/>
              </a:rPr>
              <a:t>Online tax preparation software makes it easy for crooks to create a fake return. Having the refund deposited to a prepaid card provides a low-risk way to access the stolen money. </a:t>
            </a:r>
          </a:p>
          <a:p>
            <a:r>
              <a:rPr lang="en-US" dirty="0">
                <a:effectLst/>
              </a:rPr>
              <a:t>And the crooks are getting better at beating the system. </a:t>
            </a:r>
          </a:p>
          <a:p>
            <a:r>
              <a:rPr lang="en-US" dirty="0">
                <a:effectLst/>
              </a:rPr>
              <a:t>Instead of using stolen Social Security numbers to create their fraudulent returns, they buy compromised credentials to gain access to past returns stored on tax preparation software. Using information from a real return to create a false one improves the odds that it will evade detection. </a:t>
            </a:r>
          </a:p>
          <a:p>
            <a:endParaRPr lang="en-US" dirty="0"/>
          </a:p>
          <a:p>
            <a:endParaRPr lang="en-US" dirty="0"/>
          </a:p>
        </p:txBody>
      </p:sp>
      <p:sp>
        <p:nvSpPr>
          <p:cNvPr id="4" name="Slide Number Placeholder 3"/>
          <p:cNvSpPr>
            <a:spLocks noGrp="1"/>
          </p:cNvSpPr>
          <p:nvPr>
            <p:ph type="sldNum" sz="quarter" idx="10"/>
          </p:nvPr>
        </p:nvSpPr>
        <p:spPr/>
        <p:txBody>
          <a:bodyPr/>
          <a:lstStyle/>
          <a:p>
            <a:fld id="{345D2842-5282-4CDB-B047-0FA891816680}" type="slidenum">
              <a:rPr lang="en-US" smtClean="0"/>
              <a:t>7</a:t>
            </a:fld>
            <a:endParaRPr lang="en-US" dirty="0"/>
          </a:p>
        </p:txBody>
      </p:sp>
    </p:spTree>
    <p:extLst>
      <p:ext uri="{BB962C8B-B14F-4D97-AF65-F5344CB8AC3E}">
        <p14:creationId xmlns:p14="http://schemas.microsoft.com/office/powerpoint/2010/main" val="702405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A4831AF0-6F5C-4A6F-9E4F-94CC92FA3A39}" type="slidenum">
              <a:rPr lang="en-US" smtClean="0"/>
              <a:pPr>
                <a:defRPr/>
              </a:pPr>
              <a:t>8</a:t>
            </a:fld>
            <a:endParaRPr lang="en-US" dirty="0"/>
          </a:p>
        </p:txBody>
      </p:sp>
    </p:spTree>
    <p:extLst>
      <p:ext uri="{BB962C8B-B14F-4D97-AF65-F5344CB8AC3E}">
        <p14:creationId xmlns:p14="http://schemas.microsoft.com/office/powerpoint/2010/main" val="1236276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r>
              <a:rPr lang="en-US" dirty="0"/>
              <a:t>Discovery and Fraud Modeling Framework</a:t>
            </a:r>
          </a:p>
          <a:p>
            <a:pPr lvl="1"/>
            <a:r>
              <a:rPr lang="en-US" sz="2000" dirty="0"/>
              <a:t>Basic Fraud Solution Configuration</a:t>
            </a:r>
          </a:p>
          <a:p>
            <a:pPr lvl="1"/>
            <a:r>
              <a:rPr lang="en-US" sz="2000" dirty="0"/>
              <a:t>Pre-Validation Rules library</a:t>
            </a:r>
          </a:p>
          <a:p>
            <a:pPr lvl="1"/>
            <a:r>
              <a:rPr lang="en-US" sz="2000" dirty="0"/>
              <a:t>Fraud Pattern Selections library</a:t>
            </a:r>
          </a:p>
          <a:p>
            <a:pPr lvl="2"/>
            <a:r>
              <a:rPr lang="en-US" sz="1600" dirty="0"/>
              <a:t>Patterns based on requirements and known common scenarios</a:t>
            </a:r>
          </a:p>
          <a:p>
            <a:pPr lvl="1"/>
            <a:r>
              <a:rPr lang="en-US" sz="2000" dirty="0"/>
              <a:t>Tax Preparer Fraud Model</a:t>
            </a:r>
          </a:p>
          <a:p>
            <a:pPr lvl="2"/>
            <a:r>
              <a:rPr lang="en-US" sz="1600" dirty="0"/>
              <a:t>Based on prior filing results, but deployed to provide updates during the filing season</a:t>
            </a:r>
          </a:p>
          <a:p>
            <a:pPr lvl="1"/>
            <a:r>
              <a:rPr lang="en-US" sz="2000" dirty="0"/>
              <a:t>Fraud Detection Model</a:t>
            </a:r>
          </a:p>
          <a:p>
            <a:pPr lvl="2"/>
            <a:r>
              <a:rPr lang="en-US" sz="1600" dirty="0"/>
              <a:t>Based on prior filing results, but also “Adaptive” Modeling Process  to allow for rebuilds</a:t>
            </a:r>
          </a:p>
          <a:p>
            <a:endParaRPr lang="en-US" dirty="0"/>
          </a:p>
        </p:txBody>
      </p:sp>
      <p:sp>
        <p:nvSpPr>
          <p:cNvPr id="37892" name="Slide Number Placeholder 3"/>
          <p:cNvSpPr>
            <a:spLocks noGrp="1"/>
          </p:cNvSpPr>
          <p:nvPr>
            <p:ph type="sldNum" sz="quarter" idx="5"/>
          </p:nvPr>
        </p:nvSpPr>
        <p:spPr>
          <a:noFill/>
        </p:spPr>
        <p:txBody>
          <a:bodyPr/>
          <a:lstStyle/>
          <a:p>
            <a:fld id="{0FDB9DFF-2D0C-4784-A26E-292F2A501232}" type="slidenum">
              <a:rPr lang="en-US" smtClean="0"/>
              <a:pPr/>
              <a:t>9</a:t>
            </a:fld>
            <a:endParaRPr lang="en-US"/>
          </a:p>
        </p:txBody>
      </p:sp>
    </p:spTree>
    <p:extLst>
      <p:ext uri="{BB962C8B-B14F-4D97-AF65-F5344CB8AC3E}">
        <p14:creationId xmlns:p14="http://schemas.microsoft.com/office/powerpoint/2010/main" val="3869127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ysClr val="windowText" lastClr="000000"/>
                </a:solidFill>
              </a:defRPr>
            </a:lvl1pPr>
          </a:lstStyle>
          <a:p>
            <a:fld id="{0C3DC452-9FCF-4C18-968A-D15DB0FB0C77}"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accent3">
                    <a:lumMod val="75000"/>
                  </a:schemeClr>
                </a:solidFill>
              </a:defRPr>
            </a:lvl1pPr>
          </a:lstStyle>
          <a:p>
            <a:r>
              <a:rPr lang="en-US" dirty="0"/>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1"/>
            <a:ext cx="2133600" cy="365125"/>
          </a:xfrm>
          <a:prstGeom prst="rect">
            <a:avLst/>
          </a:prstGeom>
        </p:spPr>
        <p:txBody>
          <a:bodyPr/>
          <a:lstStyle/>
          <a:p>
            <a:fld id="{F7C0EAF7-6FDF-4A35-A1FC-8A0944E67129}" type="datetimeFigureOut">
              <a:rPr lang="en-US" smtClean="0"/>
              <a:pPr/>
              <a:t>8/30/2017</a:t>
            </a:fld>
            <a:endParaRPr lang="en-US" dirty="0"/>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7E058211-C4C6-46FF-B9FA-1A2429AD66D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accent3">
                    <a:lumMod val="75000"/>
                  </a:schemeClr>
                </a:solidFill>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1"/>
            <a:ext cx="2133600" cy="365125"/>
          </a:xfrm>
          <a:prstGeom prst="rect">
            <a:avLst/>
          </a:prstGeom>
        </p:spPr>
        <p:txBody>
          <a:bodyPr/>
          <a:lstStyle/>
          <a:p>
            <a:fld id="{F7C0EAF7-6FDF-4A35-A1FC-8A0944E67129}" type="datetimeFigureOut">
              <a:rPr lang="en-US" smtClean="0"/>
              <a:pPr/>
              <a:t>8/30/2017</a:t>
            </a:fld>
            <a:endParaRPr lang="en-US" dirty="0"/>
          </a:p>
        </p:txBody>
      </p:sp>
      <p:sp>
        <p:nvSpPr>
          <p:cNvPr id="8" name="Footer Placeholder 7"/>
          <p:cNvSpPr>
            <a:spLocks noGrp="1"/>
          </p:cNvSpPr>
          <p:nvPr>
            <p:ph type="ftr" sz="quarter" idx="11"/>
          </p:nvPr>
        </p:nvSpPr>
        <p:spPr>
          <a:xfrm>
            <a:off x="3124200" y="6356351"/>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7E058211-C4C6-46FF-B9FA-1A2429AD66D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accent3">
                    <a:lumMod val="75000"/>
                  </a:schemeClr>
                </a:solidFill>
              </a:defRPr>
            </a:lvl1pPr>
          </a:lstStyle>
          <a:p>
            <a:r>
              <a:rPr lang="en-US" dirty="0"/>
              <a:t>Click to edit Master title style</a:t>
            </a:r>
          </a:p>
        </p:txBody>
      </p:sp>
      <p:sp>
        <p:nvSpPr>
          <p:cNvPr id="3" name="Date Placeholder 2"/>
          <p:cNvSpPr>
            <a:spLocks noGrp="1"/>
          </p:cNvSpPr>
          <p:nvPr>
            <p:ph type="dt" sz="half" idx="10"/>
          </p:nvPr>
        </p:nvSpPr>
        <p:spPr>
          <a:xfrm>
            <a:off x="457200" y="6356351"/>
            <a:ext cx="2133600" cy="365125"/>
          </a:xfrm>
          <a:prstGeom prst="rect">
            <a:avLst/>
          </a:prstGeom>
        </p:spPr>
        <p:txBody>
          <a:bodyPr/>
          <a:lstStyle/>
          <a:p>
            <a:fld id="{F7C0EAF7-6FDF-4A35-A1FC-8A0944E67129}" type="datetimeFigureOut">
              <a:rPr lang="en-US" smtClean="0"/>
              <a:pPr/>
              <a:t>8/30/2017</a:t>
            </a:fld>
            <a:endParaRPr lang="en-US" dirty="0"/>
          </a:p>
        </p:txBody>
      </p:sp>
      <p:sp>
        <p:nvSpPr>
          <p:cNvPr id="4" name="Footer Placeholder 3"/>
          <p:cNvSpPr>
            <a:spLocks noGrp="1"/>
          </p:cNvSpPr>
          <p:nvPr>
            <p:ph type="ftr" sz="quarter" idx="11"/>
          </p:nvPr>
        </p:nvSpPr>
        <p:spPr>
          <a:xfrm>
            <a:off x="3124200" y="6356351"/>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7E058211-C4C6-46FF-B9FA-1A2429AD66D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1"/>
            <a:ext cx="2133600" cy="365125"/>
          </a:xfrm>
          <a:prstGeom prst="rect">
            <a:avLst/>
          </a:prstGeom>
        </p:spPr>
        <p:txBody>
          <a:bodyPr/>
          <a:lstStyle/>
          <a:p>
            <a:fld id="{F7C0EAF7-6FDF-4A35-A1FC-8A0944E67129}" type="datetimeFigureOut">
              <a:rPr lang="en-US" smtClean="0"/>
              <a:pPr/>
              <a:t>8/30/2017</a:t>
            </a:fld>
            <a:endParaRPr lang="en-US" dirty="0"/>
          </a:p>
        </p:txBody>
      </p:sp>
      <p:sp>
        <p:nvSpPr>
          <p:cNvPr id="3" name="Footer Placeholder 2"/>
          <p:cNvSpPr>
            <a:spLocks noGrp="1"/>
          </p:cNvSpPr>
          <p:nvPr>
            <p:ph type="ftr" sz="quarter" idx="11"/>
          </p:nvPr>
        </p:nvSpPr>
        <p:spPr>
          <a:xfrm>
            <a:off x="3124200" y="6356351"/>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7E058211-C4C6-46FF-B9FA-1A2429AD66D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1"/>
            <a:ext cx="2133600" cy="365125"/>
          </a:xfrm>
          <a:prstGeom prst="rect">
            <a:avLst/>
          </a:prstGeom>
        </p:spPr>
        <p:txBody>
          <a:bodyPr/>
          <a:lstStyle/>
          <a:p>
            <a:fld id="{F7C0EAF7-6FDF-4A35-A1FC-8A0944E67129}" type="datetimeFigureOut">
              <a:rPr lang="en-US" smtClean="0"/>
              <a:pPr/>
              <a:t>8/30/2017</a:t>
            </a:fld>
            <a:endParaRPr lang="en-US" dirty="0"/>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7E058211-C4C6-46FF-B9FA-1A2429AD66D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1"/>
            <a:ext cx="2133600" cy="365125"/>
          </a:xfrm>
          <a:prstGeom prst="rect">
            <a:avLst/>
          </a:prstGeom>
        </p:spPr>
        <p:txBody>
          <a:bodyPr/>
          <a:lstStyle/>
          <a:p>
            <a:fld id="{F7C0EAF7-6FDF-4A35-A1FC-8A0944E67129}" type="datetimeFigureOut">
              <a:rPr lang="en-US" smtClean="0"/>
              <a:pPr/>
              <a:t>8/30/2017</a:t>
            </a:fld>
            <a:endParaRPr lang="en-US" dirty="0"/>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7E058211-C4C6-46FF-B9FA-1A2429AD66D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F7C0EAF7-6FDF-4A35-A1FC-8A0944E67129}" type="datetimeFigureOut">
              <a:rPr lang="en-US" smtClean="0"/>
              <a:pPr/>
              <a:t>8/30/2017</a:t>
            </a:fld>
            <a:endParaRPr lang="en-US" dirty="0"/>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7E058211-C4C6-46FF-B9FA-1A2429AD66D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F7C0EAF7-6FDF-4A35-A1FC-8A0944E67129}" type="datetimeFigureOut">
              <a:rPr lang="en-US" smtClean="0"/>
              <a:pPr/>
              <a:t>8/30/2017</a:t>
            </a:fld>
            <a:endParaRPr lang="en-US" dirty="0"/>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7E058211-C4C6-46FF-B9FA-1A2429AD66D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showMasterPhAnim="0" type="title">
  <p:cSld name="1_Title Slide">
    <p:spTree>
      <p:nvGrpSpPr>
        <p:cNvPr id="1" name=""/>
        <p:cNvGrpSpPr/>
        <p:nvPr/>
      </p:nvGrpSpPr>
      <p:grpSpPr>
        <a:xfrm>
          <a:off x="0" y="0"/>
          <a:ext cx="0" cy="0"/>
          <a:chOff x="0" y="0"/>
          <a:chExt cx="0" cy="0"/>
        </a:xfrm>
      </p:grpSpPr>
      <p:sp>
        <p:nvSpPr>
          <p:cNvPr id="9" name="Rectangle 8"/>
          <p:cNvSpPr/>
          <p:nvPr userDrawn="1"/>
        </p:nvSpPr>
        <p:spPr>
          <a:xfrm>
            <a:off x="0" y="990600"/>
            <a:ext cx="9144000" cy="35052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Text Box 5"/>
          <p:cNvSpPr txBox="1">
            <a:spLocks noChangeArrowheads="1"/>
          </p:cNvSpPr>
          <p:nvPr/>
        </p:nvSpPr>
        <p:spPr bwMode="auto">
          <a:xfrm>
            <a:off x="5495827" y="6488668"/>
            <a:ext cx="3562350" cy="246221"/>
          </a:xfrm>
          <a:prstGeom prst="rect">
            <a:avLst/>
          </a:prstGeom>
          <a:noFill/>
          <a:ln w="9525">
            <a:noFill/>
            <a:miter lim="800000"/>
            <a:headEnd/>
            <a:tailEnd/>
          </a:ln>
          <a:effectLst/>
        </p:spPr>
        <p:txBody>
          <a:bodyPr>
            <a:spAutoFit/>
          </a:bodyPr>
          <a:lstStyle/>
          <a:p>
            <a:pPr algn="r" eaLnBrk="0" hangingPunct="0">
              <a:defRPr/>
            </a:pPr>
            <a:r>
              <a:rPr lang="en-US" sz="1000" dirty="0">
                <a:solidFill>
                  <a:schemeClr val="tx1">
                    <a:lumMod val="75000"/>
                    <a:lumOff val="25000"/>
                  </a:schemeClr>
                </a:solidFill>
                <a:latin typeface="Arial" panose="020B0604020202020204" pitchFamily="34" charset="0"/>
                <a:cs typeface="Arial" panose="020B0604020202020204" pitchFamily="34" charset="0"/>
              </a:rPr>
              <a:t>©2017 Revenue Solutions, Inc</a:t>
            </a:r>
            <a:r>
              <a:rPr lang="en-US" sz="1000" dirty="0">
                <a:latin typeface="Arial" panose="020B0604020202020204" pitchFamily="34" charset="0"/>
                <a:cs typeface="Arial" panose="020B0604020202020204" pitchFamily="34" charset="0"/>
              </a:rPr>
              <a:t>. </a:t>
            </a:r>
          </a:p>
        </p:txBody>
      </p:sp>
      <p:sp>
        <p:nvSpPr>
          <p:cNvPr id="6148" name="Rectangle 4"/>
          <p:cNvSpPr>
            <a:spLocks noGrp="1" noChangeArrowheads="1"/>
          </p:cNvSpPr>
          <p:nvPr>
            <p:ph type="subTitle" idx="1"/>
          </p:nvPr>
        </p:nvSpPr>
        <p:spPr>
          <a:xfrm>
            <a:off x="762000" y="4572000"/>
            <a:ext cx="5257800" cy="1752600"/>
          </a:xfrm>
        </p:spPr>
        <p:txBody>
          <a:bodyPr/>
          <a:lstStyle>
            <a:lvl1pPr marL="0" indent="0">
              <a:buFont typeface="Wingdings" pitchFamily="2" charset="2"/>
              <a:buNone/>
              <a:defRPr sz="2400">
                <a:latin typeface="Arial" panose="020B0604020202020204" pitchFamily="34" charset="0"/>
                <a:cs typeface="Arial" panose="020B0604020202020204" pitchFamily="34" charset="0"/>
              </a:defRPr>
            </a:lvl1pPr>
          </a:lstStyle>
          <a:p>
            <a:r>
              <a:rPr lang="en-US" dirty="0"/>
              <a:t>Click to edit Master subtitle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05357" y="174994"/>
            <a:ext cx="575914" cy="704850"/>
          </a:xfrm>
          <a:prstGeom prst="rect">
            <a:avLst/>
          </a:prstGeom>
        </p:spPr>
      </p:pic>
      <p:sp>
        <p:nvSpPr>
          <p:cNvPr id="6147" name="Rectangle 3"/>
          <p:cNvSpPr>
            <a:spLocks noGrp="1" noChangeArrowheads="1"/>
          </p:cNvSpPr>
          <p:nvPr>
            <p:ph type="ctrTitle"/>
          </p:nvPr>
        </p:nvSpPr>
        <p:spPr>
          <a:xfrm>
            <a:off x="533400" y="1628775"/>
            <a:ext cx="5181600" cy="2000250"/>
          </a:xfrm>
          <a:effectLst>
            <a:outerShdw dist="35921" dir="2700000" algn="ctr" rotWithShape="0">
              <a:schemeClr val="tx1"/>
            </a:outerShdw>
          </a:effectLst>
        </p:spPr>
        <p:txBody>
          <a:bodyPr/>
          <a:lstStyle>
            <a:lvl1pPr>
              <a:defRPr sz="4000" b="1">
                <a:ln>
                  <a:solidFill>
                    <a:schemeClr val="accent1">
                      <a:lumMod val="20000"/>
                      <a:lumOff val="80000"/>
                    </a:schemeClr>
                  </a:solidFill>
                </a:ln>
                <a:solidFill>
                  <a:schemeClr val="bg1">
                    <a:lumMod val="95000"/>
                  </a:schemeClr>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t="4253" r="3217" b="4253"/>
          <a:stretch/>
        </p:blipFill>
        <p:spPr>
          <a:xfrm>
            <a:off x="5281647" y="990600"/>
            <a:ext cx="3862354" cy="3505200"/>
          </a:xfrm>
          <a:prstGeom prst="rect">
            <a:avLst/>
          </a:prstGeom>
        </p:spPr>
      </p:pic>
    </p:spTree>
    <p:extLst>
      <p:ext uri="{BB962C8B-B14F-4D97-AF65-F5344CB8AC3E}">
        <p14:creationId xmlns:p14="http://schemas.microsoft.com/office/powerpoint/2010/main" val="356457071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idx="1"/>
          </p:nvPr>
        </p:nvSpPr>
        <p:spPr>
          <a:xfrm>
            <a:off x="457200" y="1600201"/>
            <a:ext cx="8229600" cy="4525963"/>
          </a:xfrm>
          <a:prstGeom prst="rect">
            <a:avLst/>
          </a:prstGeom>
        </p:spPr>
        <p:txBody>
          <a:bodyPr vert="horz" lIns="91440" tIns="45720" rIns="91440" bIns="45720" rtlCol="0">
            <a:norm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4665098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2"/>
          </p:nvPr>
        </p:nvSpPr>
        <p:spPr>
          <a:xfrm>
            <a:off x="6553200" y="6356351"/>
            <a:ext cx="2133600" cy="365125"/>
          </a:xfrm>
        </p:spPr>
        <p:txBody>
          <a:bodyPr/>
          <a:lstStyle/>
          <a:p>
            <a:fld id="{7E058211-C4C6-46FF-B9FA-1A2429AD66D2}" type="slidenum">
              <a:rPr lang="en-US" smtClean="0"/>
              <a:pPr/>
              <a:t>‹#›</a:t>
            </a:fld>
            <a:endParaRPr lang="en-US" dirty="0"/>
          </a:p>
        </p:txBody>
      </p:sp>
    </p:spTree>
    <p:extLst>
      <p:ext uri="{BB962C8B-B14F-4D97-AF65-F5344CB8AC3E}">
        <p14:creationId xmlns:p14="http://schemas.microsoft.com/office/powerpoint/2010/main" val="248677019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656968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accent3">
                    <a:lumMod val="75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1"/>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457200" y="6356351"/>
            <a:ext cx="2133600" cy="365125"/>
          </a:xfrm>
          <a:prstGeom prst="rect">
            <a:avLst/>
          </a:prstGeom>
        </p:spPr>
        <p:txBody>
          <a:bodyPr/>
          <a:lstStyle/>
          <a:p>
            <a:fld id="{F7C0EAF7-6FDF-4A35-A1FC-8A0944E67129}" type="datetimeFigureOut">
              <a:rPr lang="en-US" smtClean="0"/>
              <a:pPr/>
              <a:t>8/30/2017</a:t>
            </a:fld>
            <a:endParaRPr lang="en-US" dirty="0"/>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7E058211-C4C6-46FF-B9FA-1A2429AD66D2}" type="slidenum">
              <a:rPr lang="en-US" smtClean="0"/>
              <a:pPr/>
              <a:t>‹#›</a:t>
            </a:fld>
            <a:endParaRPr lang="en-US" dirty="0"/>
          </a:p>
        </p:txBody>
      </p:sp>
    </p:spTree>
    <p:extLst>
      <p:ext uri="{BB962C8B-B14F-4D97-AF65-F5344CB8AC3E}">
        <p14:creationId xmlns:p14="http://schemas.microsoft.com/office/powerpoint/2010/main" val="218804202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F7C0EAF7-6FDF-4A35-A1FC-8A0944E67129}" type="datetimeFigureOut">
              <a:rPr lang="en-US" smtClean="0"/>
              <a:pPr/>
              <a:t>8/30/2017</a:t>
            </a:fld>
            <a:endParaRPr lang="en-US" dirty="0"/>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7E058211-C4C6-46FF-B9FA-1A2429AD66D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2"/>
          </p:nvPr>
        </p:nvSpPr>
        <p:spPr>
          <a:xfrm>
            <a:off x="6553200" y="6356351"/>
            <a:ext cx="2133600" cy="365125"/>
          </a:xfrm>
        </p:spPr>
        <p:txBody>
          <a:bodyPr/>
          <a:lstStyle/>
          <a:p>
            <a:fld id="{7E058211-C4C6-46FF-B9FA-1A2429AD66D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F7C0EAF7-6FDF-4A35-A1FC-8A0944E67129}" type="datetimeFigureOut">
              <a:rPr lang="en-US" smtClean="0"/>
              <a:pPr/>
              <a:t>8/30/2017</a:t>
            </a:fld>
            <a:endParaRPr lang="en-US" dirty="0"/>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7E058211-C4C6-46FF-B9FA-1A2429AD66D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1.jp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9144000" cy="1524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solidFill>
              </a:defRPr>
            </a:lvl1pPr>
          </a:lstStyle>
          <a:p>
            <a:fld id="{0C3DC452-9FCF-4C18-968A-D15DB0FB0C77}" type="slidenum">
              <a:rPr lang="en-US" smtClean="0"/>
              <a:pPr/>
              <a:t>‹#›</a:t>
            </a:fld>
            <a:endParaRPr lang="en-US" dirty="0"/>
          </a:p>
        </p:txBody>
      </p:sp>
      <p:pic>
        <p:nvPicPr>
          <p:cNvPr id="7" name="Picture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52400" y="6000750"/>
            <a:ext cx="575914" cy="70485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73" r:id="rId2"/>
    <p:sldLayoutId id="2147483674" r:id="rId3"/>
    <p:sldLayoutId id="2147483675" r:id="rId4"/>
    <p:sldLayoutId id="2147483676" r:id="rId5"/>
    <p:sldLayoutId id="2147483677" r:id="rId6"/>
  </p:sldLayoutIdLst>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hf hdr="0" ftr="0" dt="0"/>
  <p:txStyles>
    <p:titleStyle>
      <a:lvl1pPr algn="l" defTabSz="914400" rtl="0" eaLnBrk="1" latinLnBrk="0" hangingPunct="1">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9144000" cy="1524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solidFill>
              </a:defRPr>
            </a:lvl1pPr>
          </a:lstStyle>
          <a:p>
            <a:fld id="{7E058211-C4C6-46FF-B9FA-1A2429AD66D2}" type="slidenum">
              <a:rPr lang="en-US" smtClean="0"/>
              <a:pPr/>
              <a:t>‹#›</a:t>
            </a:fld>
            <a:endParaRPr lang="en-US" dirty="0"/>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28600" y="5867400"/>
            <a:ext cx="638175" cy="78105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hf hdr="0" ftr="0" dt="0"/>
  <p:txStyles>
    <p:titleStyle>
      <a:lvl1pPr algn="l" defTabSz="914400" rtl="0" eaLnBrk="1" latinLnBrk="0" hangingPunct="1">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wmf"/></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hyperlink" Target="https://www.irs.gov/uac/tax-scams-consumer-alerts"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0.jpg"/><Relationship Id="rId4" Type="http://schemas.openxmlformats.org/officeDocument/2006/relationships/hyperlink" Target="https://www.justice.gov/tax/stolen-identity-refund-fraud"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799" y="1371600"/>
            <a:ext cx="8839201" cy="2762250"/>
          </a:xfrm>
        </p:spPr>
        <p:txBody>
          <a:bodyPr>
            <a:normAutofit/>
          </a:bodyPr>
          <a:lstStyle/>
          <a:p>
            <a:pPr algn="l"/>
            <a:r>
              <a:rPr lang="en-US" sz="3600" dirty="0">
                <a:ln>
                  <a:noFill/>
                </a:ln>
              </a:rPr>
              <a:t>Combating Refund Fraud: </a:t>
            </a:r>
            <a:br>
              <a:rPr lang="en-US" sz="3600" dirty="0"/>
            </a:br>
            <a:r>
              <a:rPr lang="en-US" sz="2800" b="0" i="1" dirty="0">
                <a:ln>
                  <a:noFill/>
                </a:ln>
                <a:solidFill>
                  <a:srgbClr val="FFC000"/>
                </a:solidFill>
              </a:rPr>
              <a:t>Recent Trends and Successful </a:t>
            </a:r>
            <a:br>
              <a:rPr lang="en-US" sz="2800" b="0" i="1" dirty="0">
                <a:ln>
                  <a:noFill/>
                </a:ln>
                <a:solidFill>
                  <a:srgbClr val="FFC000"/>
                </a:solidFill>
              </a:rPr>
            </a:br>
            <a:r>
              <a:rPr lang="en-US" sz="2800" b="0" i="1" dirty="0">
                <a:ln>
                  <a:noFill/>
                </a:ln>
                <a:solidFill>
                  <a:srgbClr val="FFC000"/>
                </a:solidFill>
              </a:rPr>
              <a:t>Prevention Techniques</a:t>
            </a:r>
            <a:endParaRPr lang="en-US" sz="2400" b="0" i="1" dirty="0">
              <a:ln>
                <a:noFill/>
              </a:ln>
              <a:solidFill>
                <a:srgbClr val="FFC000"/>
              </a:solidFill>
            </a:endParaRPr>
          </a:p>
        </p:txBody>
      </p:sp>
      <p:sp>
        <p:nvSpPr>
          <p:cNvPr id="5" name="Subtitle 4"/>
          <p:cNvSpPr>
            <a:spLocks noGrp="1"/>
          </p:cNvSpPr>
          <p:nvPr>
            <p:ph type="subTitle" idx="1"/>
          </p:nvPr>
        </p:nvSpPr>
        <p:spPr>
          <a:xfrm>
            <a:off x="457200" y="4876800"/>
            <a:ext cx="6477000" cy="1524000"/>
          </a:xfrm>
        </p:spPr>
        <p:txBody>
          <a:bodyPr>
            <a:normAutofit lnSpcReduction="10000"/>
          </a:bodyPr>
          <a:lstStyle/>
          <a:p>
            <a:r>
              <a:rPr lang="en-US" b="1" dirty="0"/>
              <a:t>Revenue Solutions, Inc.</a:t>
            </a:r>
            <a:br>
              <a:rPr lang="en-US" b="1" dirty="0"/>
            </a:br>
            <a:r>
              <a:rPr lang="en-US" dirty="0"/>
              <a:t>2017 MSATA Annual Conference</a:t>
            </a:r>
            <a:br>
              <a:rPr lang="en-US" dirty="0"/>
            </a:br>
            <a:r>
              <a:rPr lang="en-US" dirty="0"/>
              <a:t>Indianapolis, IN</a:t>
            </a:r>
            <a:br>
              <a:rPr lang="en-US" dirty="0"/>
            </a:br>
            <a:r>
              <a:rPr lang="en-US" dirty="0"/>
              <a:t>August 22, 2017</a:t>
            </a:r>
          </a:p>
          <a:p>
            <a:endParaRPr lang="en-US" dirty="0"/>
          </a:p>
        </p:txBody>
      </p:sp>
      <p:pic>
        <p:nvPicPr>
          <p:cNvPr id="4"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4269679"/>
            <a:ext cx="2973765" cy="21050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6970560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81000" y="228600"/>
            <a:ext cx="8229600" cy="1143000"/>
          </a:xfrm>
        </p:spPr>
        <p:txBody>
          <a:bodyPr>
            <a:normAutofit fontScale="90000"/>
          </a:bodyPr>
          <a:lstStyle/>
          <a:p>
            <a:r>
              <a:rPr lang="en-US" dirty="0"/>
              <a:t>Proven Solution </a:t>
            </a:r>
            <a:br>
              <a:rPr lang="en-US" dirty="0"/>
            </a:br>
            <a:r>
              <a:rPr lang="en-US" dirty="0"/>
              <a:t>Approach</a:t>
            </a:r>
          </a:p>
        </p:txBody>
      </p:sp>
      <p:sp>
        <p:nvSpPr>
          <p:cNvPr id="15363" name="Content Placeholder 2"/>
          <p:cNvSpPr>
            <a:spLocks noGrp="1"/>
          </p:cNvSpPr>
          <p:nvPr>
            <p:ph idx="1"/>
          </p:nvPr>
        </p:nvSpPr>
        <p:spPr>
          <a:xfrm>
            <a:off x="457200" y="2103437"/>
            <a:ext cx="8534400" cy="4525963"/>
          </a:xfrm>
        </p:spPr>
        <p:txBody>
          <a:bodyPr>
            <a:noAutofit/>
          </a:bodyPr>
          <a:lstStyle/>
          <a:p>
            <a:r>
              <a:rPr lang="en-US" sz="2000" dirty="0"/>
              <a:t>Change from current resource-intensive process to identifying cases through an automated “</a:t>
            </a:r>
            <a:r>
              <a:rPr lang="en-US" sz="2000" b="1" dirty="0"/>
              <a:t>pre-validation</a:t>
            </a:r>
            <a:r>
              <a:rPr lang="en-US" sz="2000" dirty="0"/>
              <a:t>”</a:t>
            </a:r>
          </a:p>
          <a:p>
            <a:r>
              <a:rPr lang="en-US" sz="2000" b="1" dirty="0"/>
              <a:t>Automate and accelerate </a:t>
            </a:r>
            <a:r>
              <a:rPr lang="en-US" sz="2000" dirty="0"/>
              <a:t>decision making on up to 95% or more of compliant taxpayers to place focus on isolating the potential 5% fraud</a:t>
            </a:r>
          </a:p>
          <a:p>
            <a:r>
              <a:rPr lang="en-US" sz="2000" dirty="0"/>
              <a:t>Use Federal data, employer data, and other data sources to </a:t>
            </a:r>
            <a:r>
              <a:rPr lang="en-US" sz="2000" b="1" dirty="0"/>
              <a:t>automate confirmation </a:t>
            </a:r>
            <a:r>
              <a:rPr lang="en-US" sz="2000" dirty="0"/>
              <a:t>of SSN/Name, EITC Eligibility, Employer, Employment, Withholding credit, Employer registration/</a:t>
            </a:r>
            <a:r>
              <a:rPr lang="en-US" sz="2000" b="1" dirty="0"/>
              <a:t>payments</a:t>
            </a:r>
          </a:p>
          <a:p>
            <a:r>
              <a:rPr lang="en-US" sz="2000" dirty="0"/>
              <a:t>Utilize data to </a:t>
            </a:r>
            <a:r>
              <a:rPr lang="en-US" sz="2000" b="1" dirty="0"/>
              <a:t>analyze</a:t>
            </a:r>
            <a:r>
              <a:rPr lang="en-US" sz="2000" dirty="0"/>
              <a:t>, </a:t>
            </a:r>
            <a:r>
              <a:rPr lang="en-US" sz="2000" b="1" dirty="0"/>
              <a:t>select</a:t>
            </a:r>
            <a:r>
              <a:rPr lang="en-US" sz="2000" dirty="0"/>
              <a:t>, </a:t>
            </a:r>
            <a:r>
              <a:rPr lang="en-US" sz="2000" b="1" dirty="0"/>
              <a:t>organize</a:t>
            </a:r>
            <a:r>
              <a:rPr lang="en-US" sz="2000" dirty="0"/>
              <a:t> and </a:t>
            </a:r>
            <a:r>
              <a:rPr lang="en-US" sz="2000" b="1" dirty="0"/>
              <a:t>prioritize</a:t>
            </a:r>
            <a:r>
              <a:rPr lang="en-US" sz="2000" dirty="0"/>
              <a:t> selection of exception cases within “review queues”</a:t>
            </a:r>
          </a:p>
          <a:p>
            <a:r>
              <a:rPr lang="en-US" sz="2000" dirty="0"/>
              <a:t>Prioritize case reviews based on risk and aim to enforce a process of “</a:t>
            </a:r>
            <a:r>
              <a:rPr lang="en-US" sz="2000" b="1" dirty="0"/>
              <a:t>one case, one review</a:t>
            </a:r>
            <a:r>
              <a:rPr lang="en-US" sz="2000" dirty="0"/>
              <a:t>” to eliminate multiple reviews </a:t>
            </a:r>
          </a:p>
          <a:p>
            <a:r>
              <a:rPr lang="en-US" sz="2000" b="1" dirty="0"/>
              <a:t>Automate evaluation</a:t>
            </a:r>
            <a:r>
              <a:rPr lang="en-US" sz="2000" dirty="0"/>
              <a:t> and release of refund suspensions of “low risk” cases through the use of pre-validation rules and risk models</a:t>
            </a:r>
          </a:p>
        </p:txBody>
      </p:sp>
      <p:sp>
        <p:nvSpPr>
          <p:cNvPr id="3" name="Slide Number Placeholder 2"/>
          <p:cNvSpPr>
            <a:spLocks noGrp="1"/>
          </p:cNvSpPr>
          <p:nvPr>
            <p:ph type="sldNum" sz="quarter" idx="12"/>
          </p:nvPr>
        </p:nvSpPr>
        <p:spPr/>
        <p:txBody>
          <a:bodyPr/>
          <a:lstStyle/>
          <a:p>
            <a:fld id="{7E058211-C4C6-46FF-B9FA-1A2429AD66D2}" type="slidenum">
              <a:rPr lang="en-US" smtClean="0"/>
              <a:pPr/>
              <a:t>10</a:t>
            </a:fld>
            <a:endParaRPr lang="en-US" dirty="0"/>
          </a:p>
        </p:txBody>
      </p:sp>
      <p:pic>
        <p:nvPicPr>
          <p:cNvPr id="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4800" y="0"/>
            <a:ext cx="5063732" cy="2111536"/>
          </a:xfrm>
          <a:prstGeom prst="rect">
            <a:avLst/>
          </a:prstGeom>
        </p:spPr>
      </p:pic>
    </p:spTree>
    <p:extLst>
      <p:ext uri="{BB962C8B-B14F-4D97-AF65-F5344CB8AC3E}">
        <p14:creationId xmlns:p14="http://schemas.microsoft.com/office/powerpoint/2010/main" val="30633918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81000" y="274639"/>
            <a:ext cx="8229600" cy="1143000"/>
          </a:xfrm>
        </p:spPr>
        <p:txBody>
          <a:bodyPr>
            <a:normAutofit fontScale="90000"/>
          </a:bodyPr>
          <a:lstStyle/>
          <a:p>
            <a:pPr eaLnBrk="1" hangingPunct="1"/>
            <a:r>
              <a:rPr lang="en-US" altLang="en-US" dirty="0"/>
              <a:t>Revenue Premier Solution Context</a:t>
            </a:r>
            <a:endParaRPr lang="en-US" altLang="en-US" dirty="0">
              <a:solidFill>
                <a:srgbClr val="FF0000"/>
              </a:solidFill>
            </a:endParaRPr>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bwMode="auto">
          <a:xfrm>
            <a:off x="152400" y="1552117"/>
            <a:ext cx="5918241" cy="5295014"/>
          </a:xfrm>
          <a:prstGeom prst="rect">
            <a:avLst/>
          </a:prstGeom>
          <a:noFill/>
          <a:ln>
            <a:noFill/>
          </a:ln>
        </p:spPr>
      </p:pic>
      <p:sp>
        <p:nvSpPr>
          <p:cNvPr id="6" name="Rectangle 3"/>
          <p:cNvSpPr txBox="1">
            <a:spLocks noChangeArrowheads="1"/>
          </p:cNvSpPr>
          <p:nvPr/>
        </p:nvSpPr>
        <p:spPr bwMode="auto">
          <a:xfrm>
            <a:off x="6324600" y="1812925"/>
            <a:ext cx="2667000" cy="4664075"/>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marL="182880" marR="0" lvl="0" indent="-182880" algn="l" defTabSz="914400" rtl="0" eaLnBrk="0" fontAlgn="base" latinLnBrk="0" hangingPunct="0">
              <a:spcBef>
                <a:spcPts val="300"/>
              </a:spcBef>
              <a:spcAft>
                <a:spcPts val="300"/>
              </a:spcAft>
              <a:buClr>
                <a:srgbClr val="003478"/>
              </a:buClr>
              <a:buSzTx/>
              <a:buFont typeface="Wingdings" pitchFamily="2" charset="2"/>
              <a:buChar char="§"/>
              <a:tabLst/>
              <a:defRPr/>
            </a:pPr>
            <a:r>
              <a:rPr kumimoji="1" lang="en-US" sz="1600" b="0" i="0" u="none" strike="noStrike" kern="0" cap="none" spc="0" normalizeH="0" baseline="0" noProof="0" dirty="0">
                <a:ln>
                  <a:noFill/>
                </a:ln>
                <a:solidFill>
                  <a:srgbClr val="003478"/>
                </a:solidFill>
                <a:effectLst/>
                <a:uLnTx/>
                <a:uFillTx/>
                <a:latin typeface="Arial" panose="020B0604020202020204" pitchFamily="34" charset="0"/>
                <a:cs typeface="Arial" panose="020B0604020202020204" pitchFamily="34" charset="0"/>
              </a:rPr>
              <a:t>Integrated and accessible </a:t>
            </a:r>
            <a:r>
              <a:rPr kumimoji="1" lang="en-US" sz="1600" i="0" kern="0" dirty="0">
                <a:solidFill>
                  <a:srgbClr val="003478"/>
                </a:solidFill>
                <a:latin typeface="Arial" panose="020B0604020202020204" pitchFamily="34" charset="0"/>
                <a:cs typeface="Arial" panose="020B0604020202020204" pitchFamily="34" charset="0"/>
              </a:rPr>
              <a:t>d</a:t>
            </a:r>
            <a:r>
              <a:rPr kumimoji="1" lang="en-US" sz="1600" b="0" i="0" u="none" strike="noStrike" kern="0" cap="none" spc="0" normalizeH="0" baseline="0" noProof="0" dirty="0">
                <a:ln>
                  <a:noFill/>
                </a:ln>
                <a:solidFill>
                  <a:srgbClr val="003478"/>
                </a:solidFill>
                <a:effectLst/>
                <a:uLnTx/>
                <a:uFillTx/>
                <a:latin typeface="Arial" panose="020B0604020202020204" pitchFamily="34" charset="0"/>
                <a:cs typeface="Arial" panose="020B0604020202020204" pitchFamily="34" charset="0"/>
              </a:rPr>
              <a:t>ata </a:t>
            </a:r>
            <a:r>
              <a:rPr kumimoji="1" lang="en-US" sz="1600" i="0" kern="0" dirty="0">
                <a:solidFill>
                  <a:srgbClr val="003478"/>
                </a:solidFill>
                <a:latin typeface="Arial" panose="020B0604020202020204" pitchFamily="34" charset="0"/>
                <a:cs typeface="Arial" panose="020B0604020202020204" pitchFamily="34" charset="0"/>
              </a:rPr>
              <a:t>s</a:t>
            </a:r>
            <a:r>
              <a:rPr kumimoji="1" lang="en-US" sz="1600" b="0" i="0" u="none" strike="noStrike" kern="0" cap="none" spc="0" normalizeH="0" baseline="0" noProof="0" dirty="0">
                <a:ln>
                  <a:noFill/>
                </a:ln>
                <a:solidFill>
                  <a:srgbClr val="003478"/>
                </a:solidFill>
                <a:effectLst/>
                <a:uLnTx/>
                <a:uFillTx/>
                <a:latin typeface="Arial" panose="020B0604020202020204" pitchFamily="34" charset="0"/>
                <a:cs typeface="Arial" panose="020B0604020202020204" pitchFamily="34" charset="0"/>
              </a:rPr>
              <a:t>ources for</a:t>
            </a:r>
            <a:r>
              <a:rPr kumimoji="1" lang="en-US" sz="1600" b="0" i="0" u="none" strike="noStrike" kern="0" cap="none" spc="0" normalizeH="0" noProof="0" dirty="0">
                <a:ln>
                  <a:noFill/>
                </a:ln>
                <a:solidFill>
                  <a:srgbClr val="003478"/>
                </a:solidFill>
                <a:effectLst/>
                <a:uLnTx/>
                <a:uFillTx/>
                <a:latin typeface="Arial" panose="020B0604020202020204" pitchFamily="34" charset="0"/>
                <a:cs typeface="Arial" panose="020B0604020202020204" pitchFamily="34" charset="0"/>
              </a:rPr>
              <a:t> both </a:t>
            </a:r>
            <a:r>
              <a:rPr kumimoji="1" lang="en-US" sz="1600" b="0" i="0" u="none" strike="noStrike" kern="0" cap="none" spc="0" normalizeH="0" baseline="0" noProof="0" dirty="0">
                <a:ln>
                  <a:noFill/>
                </a:ln>
                <a:solidFill>
                  <a:srgbClr val="003478"/>
                </a:solidFill>
                <a:effectLst/>
                <a:uLnTx/>
                <a:uFillTx/>
                <a:latin typeface="Arial" panose="020B0604020202020204" pitchFamily="34" charset="0"/>
                <a:cs typeface="Arial" panose="020B0604020202020204" pitchFamily="34" charset="0"/>
              </a:rPr>
              <a:t>ru</a:t>
            </a:r>
            <a:r>
              <a:rPr kumimoji="1" lang="en-US" sz="1600" i="0" kern="0" dirty="0">
                <a:solidFill>
                  <a:srgbClr val="003478"/>
                </a:solidFill>
                <a:latin typeface="Arial" panose="020B0604020202020204" pitchFamily="34" charset="0"/>
                <a:cs typeface="Arial" panose="020B0604020202020204" pitchFamily="34" charset="0"/>
              </a:rPr>
              <a:t>les and </a:t>
            </a:r>
            <a:r>
              <a:rPr kumimoji="1" lang="en-US" sz="1600" b="0" i="0" u="none" strike="noStrike" kern="0" cap="none" spc="0" normalizeH="0" baseline="0" noProof="0" dirty="0">
                <a:ln>
                  <a:noFill/>
                </a:ln>
                <a:solidFill>
                  <a:srgbClr val="003478"/>
                </a:solidFill>
                <a:effectLst/>
                <a:uLnTx/>
                <a:uFillTx/>
                <a:latin typeface="Arial" panose="020B0604020202020204" pitchFamily="34" charset="0"/>
                <a:cs typeface="Arial" panose="020B0604020202020204" pitchFamily="34" charset="0"/>
              </a:rPr>
              <a:t>analysis</a:t>
            </a:r>
          </a:p>
          <a:p>
            <a:pPr marL="182880" marR="0" lvl="0" indent="-182880" algn="l" defTabSz="914400" rtl="0" eaLnBrk="0" fontAlgn="base" latinLnBrk="0" hangingPunct="0">
              <a:spcBef>
                <a:spcPts val="300"/>
              </a:spcBef>
              <a:spcAft>
                <a:spcPts val="300"/>
              </a:spcAft>
              <a:buClr>
                <a:srgbClr val="003478"/>
              </a:buClr>
              <a:buSzTx/>
              <a:buFont typeface="Wingdings" pitchFamily="2" charset="2"/>
              <a:buChar char="§"/>
              <a:tabLst/>
              <a:defRPr/>
            </a:pPr>
            <a:r>
              <a:rPr kumimoji="1" lang="en-US" sz="1600" i="0" kern="0" noProof="0" dirty="0">
                <a:solidFill>
                  <a:srgbClr val="003478"/>
                </a:solidFill>
                <a:latin typeface="Arial" panose="020B0604020202020204" pitchFamily="34" charset="0"/>
                <a:cs typeface="Arial" panose="020B0604020202020204" pitchFamily="34" charset="0"/>
              </a:rPr>
              <a:t>Coordination with returns handling in tax accounting system </a:t>
            </a:r>
          </a:p>
          <a:p>
            <a:pPr marL="182880" marR="0" lvl="0" indent="-182880" algn="l" defTabSz="914400" rtl="0" eaLnBrk="0" fontAlgn="base" latinLnBrk="0" hangingPunct="0">
              <a:spcBef>
                <a:spcPts val="300"/>
              </a:spcBef>
              <a:spcAft>
                <a:spcPts val="300"/>
              </a:spcAft>
              <a:buClr>
                <a:srgbClr val="003478"/>
              </a:buClr>
              <a:buSzTx/>
              <a:buFont typeface="Wingdings" pitchFamily="2" charset="2"/>
              <a:buChar char="§"/>
              <a:tabLst/>
              <a:defRPr/>
            </a:pPr>
            <a:r>
              <a:rPr kumimoji="1" lang="en-US" sz="1600" b="0" i="0" u="none" strike="noStrike" kern="0" cap="none" spc="0" normalizeH="0" baseline="0" dirty="0">
                <a:ln>
                  <a:noFill/>
                </a:ln>
                <a:solidFill>
                  <a:srgbClr val="003478"/>
                </a:solidFill>
                <a:effectLst/>
                <a:uLnTx/>
                <a:uFillTx/>
                <a:latin typeface="Arial" panose="020B0604020202020204" pitchFamily="34" charset="0"/>
                <a:cs typeface="Arial" panose="020B0604020202020204" pitchFamily="34" charset="0"/>
              </a:rPr>
              <a:t>Key</a:t>
            </a:r>
            <a:r>
              <a:rPr kumimoji="1" lang="en-US" sz="1600" b="0" i="0" u="none" strike="noStrike" kern="0" cap="none" spc="0" normalizeH="0" dirty="0">
                <a:ln>
                  <a:noFill/>
                </a:ln>
                <a:solidFill>
                  <a:srgbClr val="003478"/>
                </a:solidFill>
                <a:effectLst/>
                <a:uLnTx/>
                <a:uFillTx/>
                <a:latin typeface="Arial" panose="020B0604020202020204" pitchFamily="34" charset="0"/>
                <a:cs typeface="Arial" panose="020B0604020202020204" pitchFamily="34" charset="0"/>
              </a:rPr>
              <a:t> capabilities and assets that have b</a:t>
            </a:r>
            <a:r>
              <a:rPr kumimoji="1" lang="en-US" sz="1600" i="0" kern="0" baseline="0" noProof="0" dirty="0">
                <a:solidFill>
                  <a:srgbClr val="003478"/>
                </a:solidFill>
                <a:latin typeface="Arial" panose="020B0604020202020204" pitchFamily="34" charset="0"/>
                <a:cs typeface="Arial" panose="020B0604020202020204" pitchFamily="34" charset="0"/>
              </a:rPr>
              <a:t>roader</a:t>
            </a:r>
            <a:r>
              <a:rPr kumimoji="1" lang="en-US" sz="1600" i="0" kern="0" noProof="0" dirty="0">
                <a:solidFill>
                  <a:srgbClr val="003478"/>
                </a:solidFill>
                <a:latin typeface="Arial" panose="020B0604020202020204" pitchFamily="34" charset="0"/>
                <a:cs typeface="Arial" panose="020B0604020202020204" pitchFamily="34" charset="0"/>
              </a:rPr>
              <a:t> applicability</a:t>
            </a:r>
          </a:p>
          <a:p>
            <a:pPr marL="182880" marR="0" lvl="0" indent="-182880" algn="l" defTabSz="914400" rtl="0" eaLnBrk="0" fontAlgn="base" latinLnBrk="0" hangingPunct="0">
              <a:spcBef>
                <a:spcPts val="300"/>
              </a:spcBef>
              <a:spcAft>
                <a:spcPts val="300"/>
              </a:spcAft>
              <a:buClr>
                <a:srgbClr val="003478"/>
              </a:buClr>
              <a:buSzTx/>
              <a:buFont typeface="Wingdings" pitchFamily="2" charset="2"/>
              <a:buChar char="§"/>
              <a:tabLst/>
              <a:defRPr/>
            </a:pPr>
            <a:r>
              <a:rPr kumimoji="1" lang="en-US" sz="1600" i="0" kern="0" dirty="0">
                <a:solidFill>
                  <a:srgbClr val="003478"/>
                </a:solidFill>
                <a:latin typeface="Arial" panose="020B0604020202020204" pitchFamily="34" charset="0"/>
                <a:cs typeface="Arial" panose="020B0604020202020204" pitchFamily="34" charset="0"/>
              </a:rPr>
              <a:t>Secure online system for case workflow, review and research</a:t>
            </a:r>
          </a:p>
          <a:p>
            <a:pPr marL="182880" marR="0" lvl="0" indent="-182880" algn="l" defTabSz="914400" rtl="0" eaLnBrk="0" fontAlgn="base" latinLnBrk="0" hangingPunct="0">
              <a:spcBef>
                <a:spcPts val="300"/>
              </a:spcBef>
              <a:spcAft>
                <a:spcPts val="300"/>
              </a:spcAft>
              <a:buClr>
                <a:srgbClr val="003478"/>
              </a:buClr>
              <a:buSzTx/>
              <a:buFont typeface="Wingdings" pitchFamily="2" charset="2"/>
              <a:buChar char="§"/>
              <a:tabLst/>
              <a:defRPr/>
            </a:pPr>
            <a:r>
              <a:rPr kumimoji="1" lang="en-US" sz="1600" i="0" kern="0" noProof="0" dirty="0">
                <a:solidFill>
                  <a:srgbClr val="003478"/>
                </a:solidFill>
                <a:latin typeface="Arial" panose="020B0604020202020204" pitchFamily="34" charset="0"/>
                <a:cs typeface="Arial" panose="020B0604020202020204" pitchFamily="34" charset="0"/>
              </a:rPr>
              <a:t>Full transparency to raw data, portfolios, analysis marts, case data, and tracking</a:t>
            </a:r>
          </a:p>
          <a:p>
            <a:pPr marL="182880" marR="0" lvl="0" indent="-182880" algn="l" defTabSz="914400" rtl="0" eaLnBrk="0" fontAlgn="base" latinLnBrk="0" hangingPunct="0">
              <a:spcBef>
                <a:spcPts val="300"/>
              </a:spcBef>
              <a:spcAft>
                <a:spcPts val="300"/>
              </a:spcAft>
              <a:buClr>
                <a:srgbClr val="003478"/>
              </a:buClr>
              <a:buSzTx/>
              <a:buFont typeface="Wingdings" pitchFamily="2" charset="2"/>
              <a:buChar char="§"/>
              <a:tabLst/>
              <a:defRPr/>
            </a:pPr>
            <a:endParaRPr kumimoji="1" lang="en-US" sz="1600" i="0" kern="0" noProof="0" dirty="0">
              <a:solidFill>
                <a:srgbClr val="003478"/>
              </a:solidFill>
              <a:latin typeface="+mn-lt"/>
            </a:endParaRPr>
          </a:p>
          <a:p>
            <a:pPr marL="182880" marR="0" lvl="0" indent="-182880" algn="l" defTabSz="914400" rtl="0" eaLnBrk="0" fontAlgn="base" latinLnBrk="0" hangingPunct="0">
              <a:spcBef>
                <a:spcPts val="300"/>
              </a:spcBef>
              <a:spcAft>
                <a:spcPts val="300"/>
              </a:spcAft>
              <a:buClr>
                <a:srgbClr val="003478"/>
              </a:buClr>
              <a:buSzTx/>
              <a:buFont typeface="Wingdings" pitchFamily="2" charset="2"/>
              <a:buChar char="§"/>
              <a:tabLst/>
              <a:defRPr/>
            </a:pPr>
            <a:endParaRPr kumimoji="1" lang="en-US" sz="1600" b="0" i="0" u="none" strike="noStrike" kern="0" cap="none" spc="0" normalizeH="0" baseline="0" noProof="0" dirty="0">
              <a:ln>
                <a:noFill/>
              </a:ln>
              <a:solidFill>
                <a:srgbClr val="003478"/>
              </a:solidFill>
              <a:effectLst/>
              <a:uLnTx/>
              <a:uFillTx/>
              <a:latin typeface="+mn-lt"/>
              <a:ea typeface="+mn-ea"/>
              <a:cs typeface="+mn-cs"/>
            </a:endParaRPr>
          </a:p>
          <a:p>
            <a:pPr marL="742950" marR="0" lvl="1" indent="-285750" algn="l" defTabSz="914400" rtl="0" eaLnBrk="0" fontAlgn="base" latinLnBrk="0" hangingPunct="0">
              <a:lnSpc>
                <a:spcPct val="110000"/>
              </a:lnSpc>
              <a:spcBef>
                <a:spcPts val="300"/>
              </a:spcBef>
              <a:spcAft>
                <a:spcPct val="0"/>
              </a:spcAft>
              <a:buClr>
                <a:schemeClr val="bg2"/>
              </a:buClr>
              <a:buSzTx/>
              <a:buFontTx/>
              <a:buChar char="–"/>
              <a:tabLst/>
              <a:defRPr/>
            </a:pPr>
            <a:endParaRPr kumimoji="1" lang="en-US" sz="1400" b="0" i="1" u="none" strike="noStrike" kern="0" cap="none" spc="0" normalizeH="0" baseline="0" noProof="0" dirty="0">
              <a:ln>
                <a:noFill/>
              </a:ln>
              <a:solidFill>
                <a:schemeClr val="bg2"/>
              </a:solidFill>
              <a:effectLst/>
              <a:uLnTx/>
              <a:uFillTx/>
              <a:latin typeface="+mn-lt"/>
            </a:endParaRPr>
          </a:p>
          <a:p>
            <a:pPr marL="742950" marR="0" lvl="1" indent="-285750" algn="l" defTabSz="914400" rtl="0" eaLnBrk="0" fontAlgn="base" latinLnBrk="0" hangingPunct="0">
              <a:lnSpc>
                <a:spcPct val="150000"/>
              </a:lnSpc>
              <a:spcBef>
                <a:spcPts val="300"/>
              </a:spcBef>
              <a:spcAft>
                <a:spcPct val="0"/>
              </a:spcAft>
              <a:buClr>
                <a:schemeClr val="bg2"/>
              </a:buClr>
              <a:buSzTx/>
              <a:buFontTx/>
              <a:buNone/>
              <a:tabLst/>
              <a:defRPr/>
            </a:pPr>
            <a:endParaRPr kumimoji="1" lang="en-US" sz="1200" b="0" i="1" u="none" strike="noStrike" kern="0" cap="none" spc="0" normalizeH="0" baseline="0" noProof="0" dirty="0">
              <a:ln>
                <a:noFill/>
              </a:ln>
              <a:solidFill>
                <a:schemeClr val="bg2"/>
              </a:solidFill>
              <a:effectLst/>
              <a:uLnTx/>
              <a:uFillTx/>
              <a:latin typeface="+mn-lt"/>
            </a:endParaRPr>
          </a:p>
          <a:p>
            <a:pPr marL="742950" marR="0" lvl="1" indent="-285750" algn="l" defTabSz="914400" rtl="0" eaLnBrk="0" fontAlgn="base" latinLnBrk="0" hangingPunct="0">
              <a:lnSpc>
                <a:spcPct val="150000"/>
              </a:lnSpc>
              <a:spcBef>
                <a:spcPts val="300"/>
              </a:spcBef>
              <a:spcAft>
                <a:spcPct val="0"/>
              </a:spcAft>
              <a:buClr>
                <a:schemeClr val="bg2"/>
              </a:buClr>
              <a:buSzTx/>
              <a:buFontTx/>
              <a:buChar char="–"/>
              <a:tabLst/>
              <a:defRPr/>
            </a:pPr>
            <a:endParaRPr kumimoji="1" lang="en-US" sz="1200" b="0" i="1" u="none" strike="noStrike" kern="0" cap="none" spc="0" normalizeH="0" baseline="0" noProof="0" dirty="0">
              <a:ln>
                <a:noFill/>
              </a:ln>
              <a:solidFill>
                <a:schemeClr val="bg2"/>
              </a:solidFill>
              <a:effectLst/>
              <a:uLnTx/>
              <a:uFillTx/>
              <a:latin typeface="+mn-lt"/>
            </a:endParaRPr>
          </a:p>
        </p:txBody>
      </p:sp>
      <p:sp>
        <p:nvSpPr>
          <p:cNvPr id="2" name="Slide Number Placeholder 1"/>
          <p:cNvSpPr>
            <a:spLocks noGrp="1"/>
          </p:cNvSpPr>
          <p:nvPr>
            <p:ph type="sldNum" sz="quarter" idx="12"/>
          </p:nvPr>
        </p:nvSpPr>
        <p:spPr/>
        <p:txBody>
          <a:bodyPr/>
          <a:lstStyle/>
          <a:p>
            <a:fld id="{7E058211-C4C6-46FF-B9FA-1A2429AD66D2}" type="slidenum">
              <a:rPr lang="en-US" smtClean="0"/>
              <a:pPr/>
              <a:t>11</a:t>
            </a:fld>
            <a:endParaRPr lang="en-US" dirty="0"/>
          </a:p>
        </p:txBody>
      </p:sp>
    </p:spTree>
    <p:extLst>
      <p:ext uri="{BB962C8B-B14F-4D97-AF65-F5344CB8AC3E}">
        <p14:creationId xmlns:p14="http://schemas.microsoft.com/office/powerpoint/2010/main" val="2544096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 name="Group 105"/>
          <p:cNvGrpSpPr/>
          <p:nvPr/>
        </p:nvGrpSpPr>
        <p:grpSpPr>
          <a:xfrm>
            <a:off x="0" y="0"/>
            <a:ext cx="9144000" cy="3200400"/>
            <a:chOff x="0" y="0"/>
            <a:chExt cx="9144000" cy="3200400"/>
          </a:xfrm>
        </p:grpSpPr>
        <p:sp>
          <p:nvSpPr>
            <p:cNvPr id="107" name="Rectangle 106"/>
            <p:cNvSpPr/>
            <p:nvPr/>
          </p:nvSpPr>
          <p:spPr>
            <a:xfrm>
              <a:off x="0" y="0"/>
              <a:ext cx="9144000" cy="2590800"/>
            </a:xfrm>
            <a:prstGeom prst="rect">
              <a:avLst/>
            </a:prstGeom>
            <a:solidFill>
              <a:sysClr val="window" lastClr="FFFFFF">
                <a:lumMod val="95000"/>
                <a:alpha val="50000"/>
              </a:sysClr>
            </a:solidFill>
            <a:ln w="12700" cap="flat" cmpd="sng" algn="ctr">
              <a:noFill/>
              <a:prstDash val="dash"/>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a:ea typeface="+mn-ea"/>
                <a:cs typeface="+mn-cs"/>
              </a:endParaRPr>
            </a:p>
          </p:txBody>
        </p:sp>
        <p:grpSp>
          <p:nvGrpSpPr>
            <p:cNvPr id="108" name="Group 107"/>
            <p:cNvGrpSpPr/>
            <p:nvPr/>
          </p:nvGrpSpPr>
          <p:grpSpPr>
            <a:xfrm>
              <a:off x="152400" y="381000"/>
              <a:ext cx="8839200" cy="2819400"/>
              <a:chOff x="152400" y="381000"/>
              <a:chExt cx="8839200" cy="2819400"/>
            </a:xfrm>
          </p:grpSpPr>
          <p:sp>
            <p:nvSpPr>
              <p:cNvPr id="109" name="Rectangle 108"/>
              <p:cNvSpPr/>
              <p:nvPr/>
            </p:nvSpPr>
            <p:spPr>
              <a:xfrm>
                <a:off x="1066800" y="381000"/>
                <a:ext cx="3581400" cy="2057400"/>
              </a:xfrm>
              <a:prstGeom prst="rect">
                <a:avLst/>
              </a:prstGeom>
              <a:solidFill>
                <a:srgbClr val="4F81BD">
                  <a:lumMod val="40000"/>
                  <a:lumOff val="60000"/>
                  <a:alpha val="50000"/>
                </a:srgbClr>
              </a:solidFill>
              <a:ln w="12700" cap="flat" cmpd="sng" algn="ctr">
                <a:solidFill>
                  <a:srgbClr val="4F81BD">
                    <a:shade val="50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a:ea typeface="+mn-ea"/>
                  <a:cs typeface="+mn-cs"/>
                </a:endParaRPr>
              </a:p>
            </p:txBody>
          </p:sp>
          <p:cxnSp>
            <p:nvCxnSpPr>
              <p:cNvPr id="110" name="Straight Arrow Connector 109"/>
              <p:cNvCxnSpPr/>
              <p:nvPr/>
            </p:nvCxnSpPr>
            <p:spPr>
              <a:xfrm>
                <a:off x="3200400" y="1600200"/>
                <a:ext cx="381000" cy="7180"/>
              </a:xfrm>
              <a:prstGeom prst="straightConnector1">
                <a:avLst/>
              </a:prstGeom>
              <a:noFill/>
              <a:ln w="19050" cap="flat" cmpd="sng" algn="ctr">
                <a:solidFill>
                  <a:srgbClr val="4F81BD">
                    <a:shade val="95000"/>
                    <a:satMod val="105000"/>
                  </a:srgbClr>
                </a:solidFill>
                <a:prstDash val="solid"/>
                <a:tailEnd type="arrow"/>
              </a:ln>
              <a:effectLst/>
            </p:spPr>
          </p:cxnSp>
          <p:sp>
            <p:nvSpPr>
              <p:cNvPr id="111" name="Rectangle 110"/>
              <p:cNvSpPr/>
              <p:nvPr/>
            </p:nvSpPr>
            <p:spPr>
              <a:xfrm>
                <a:off x="152400" y="685800"/>
                <a:ext cx="762000" cy="1447800"/>
              </a:xfrm>
              <a:prstGeom prst="rect">
                <a:avLst/>
              </a:prstGeom>
              <a:solidFill>
                <a:sysClr val="window" lastClr="FFFFFF">
                  <a:lumMod val="75000"/>
                  <a:alpha val="50000"/>
                </a:sysClr>
              </a:solidFill>
              <a:ln w="12700" cap="flat" cmpd="sng" algn="ctr">
                <a:solidFill>
                  <a:srgbClr val="4F81BD">
                    <a:shade val="50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a:ea typeface="+mn-ea"/>
                  <a:cs typeface="+mn-cs"/>
                </a:endParaRPr>
              </a:p>
            </p:txBody>
          </p:sp>
          <p:sp>
            <p:nvSpPr>
              <p:cNvPr id="112" name="Rectangle 111"/>
              <p:cNvSpPr/>
              <p:nvPr/>
            </p:nvSpPr>
            <p:spPr>
              <a:xfrm>
                <a:off x="5791200" y="381000"/>
                <a:ext cx="3200400" cy="2057400"/>
              </a:xfrm>
              <a:prstGeom prst="rect">
                <a:avLst/>
              </a:prstGeom>
              <a:solidFill>
                <a:srgbClr val="4F81BD">
                  <a:lumMod val="40000"/>
                  <a:lumOff val="60000"/>
                  <a:alpha val="50000"/>
                </a:srgbClr>
              </a:solidFill>
              <a:ln w="12700" cap="flat" cmpd="sng" algn="ctr">
                <a:solidFill>
                  <a:srgbClr val="4F81BD">
                    <a:shade val="50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a:ea typeface="+mn-ea"/>
                  <a:cs typeface="+mn-cs"/>
                </a:endParaRPr>
              </a:p>
            </p:txBody>
          </p:sp>
          <p:sp>
            <p:nvSpPr>
              <p:cNvPr id="113" name="TextBox 112"/>
              <p:cNvSpPr txBox="1"/>
              <p:nvPr/>
            </p:nvSpPr>
            <p:spPr>
              <a:xfrm>
                <a:off x="1066800" y="381000"/>
                <a:ext cx="2514600"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Arial" pitchFamily="34" charset="0"/>
                    <a:cs typeface="Arial" pitchFamily="34" charset="0"/>
                  </a:rPr>
                  <a:t>“Front End” (Receipt of Return) Examination Workflow</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rial" pitchFamily="34" charset="0"/>
                  <a:cs typeface="Arial" pitchFamily="34" charset="0"/>
                </a:endParaRPr>
              </a:p>
            </p:txBody>
          </p:sp>
          <p:sp>
            <p:nvSpPr>
              <p:cNvPr id="114" name="TextBox 113"/>
              <p:cNvSpPr txBox="1"/>
              <p:nvPr/>
            </p:nvSpPr>
            <p:spPr>
              <a:xfrm>
                <a:off x="5791200" y="381000"/>
                <a:ext cx="3048000"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Arial" pitchFamily="34" charset="0"/>
                    <a:cs typeface="Arial" pitchFamily="34" charset="0"/>
                  </a:rPr>
                  <a:t>“Back End” (Receipt of Additional Documentation) Examination Workflow</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rial" pitchFamily="34" charset="0"/>
                  <a:cs typeface="Arial" pitchFamily="34" charset="0"/>
                </a:endParaRPr>
              </a:p>
            </p:txBody>
          </p:sp>
          <p:sp>
            <p:nvSpPr>
              <p:cNvPr id="115" name="Rectangle 114"/>
              <p:cNvSpPr/>
              <p:nvPr/>
            </p:nvSpPr>
            <p:spPr>
              <a:xfrm>
                <a:off x="228600" y="1295400"/>
                <a:ext cx="609600" cy="304800"/>
              </a:xfrm>
              <a:prstGeom prst="rect">
                <a:avLst/>
              </a:prstGeom>
              <a:solidFill>
                <a:srgbClr val="4F81BD"/>
              </a:solidFill>
              <a:ln w="127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alibri"/>
                    <a:ea typeface="+mn-ea"/>
                    <a:cs typeface="Arial" pitchFamily="34" charset="0"/>
                  </a:rPr>
                  <a:t>Paper</a:t>
                </a:r>
              </a:p>
            </p:txBody>
          </p:sp>
          <p:sp>
            <p:nvSpPr>
              <p:cNvPr id="116" name="Rectangle 115"/>
              <p:cNvSpPr/>
              <p:nvPr/>
            </p:nvSpPr>
            <p:spPr>
              <a:xfrm>
                <a:off x="228600" y="1676400"/>
                <a:ext cx="609600" cy="304800"/>
              </a:xfrm>
              <a:prstGeom prst="rect">
                <a:avLst/>
              </a:prstGeom>
              <a:solidFill>
                <a:srgbClr val="4F81BD"/>
              </a:solidFill>
              <a:ln w="127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err="1">
                    <a:ln>
                      <a:noFill/>
                    </a:ln>
                    <a:solidFill>
                      <a:prstClr val="white"/>
                    </a:solidFill>
                    <a:effectLst/>
                    <a:uLnTx/>
                    <a:uFillTx/>
                    <a:latin typeface="Calibri"/>
                    <a:ea typeface="+mn-ea"/>
                    <a:cs typeface="Arial" pitchFamily="34" charset="0"/>
                  </a:rPr>
                  <a:t>MeF</a:t>
                </a:r>
                <a:endParaRPr kumimoji="0" lang="en-US" sz="1200" b="0" i="0" u="none" strike="noStrike" kern="0" cap="none" spc="0" normalizeH="0" baseline="0" noProof="0" dirty="0">
                  <a:ln>
                    <a:noFill/>
                  </a:ln>
                  <a:solidFill>
                    <a:prstClr val="white"/>
                  </a:solidFill>
                  <a:effectLst/>
                  <a:uLnTx/>
                  <a:uFillTx/>
                  <a:latin typeface="Calibri"/>
                  <a:ea typeface="+mn-ea"/>
                  <a:cs typeface="Arial" pitchFamily="34" charset="0"/>
                </a:endParaRPr>
              </a:p>
            </p:txBody>
          </p:sp>
          <p:sp>
            <p:nvSpPr>
              <p:cNvPr id="117" name="Oval 116"/>
              <p:cNvSpPr/>
              <p:nvPr/>
            </p:nvSpPr>
            <p:spPr>
              <a:xfrm>
                <a:off x="1143000" y="1371600"/>
                <a:ext cx="914400" cy="457200"/>
              </a:xfrm>
              <a:prstGeom prst="ellipse">
                <a:avLst/>
              </a:prstGeom>
              <a:solidFill>
                <a:srgbClr val="4F81BD"/>
              </a:solidFill>
              <a:ln w="127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45720" r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latin typeface="Calibri"/>
                    <a:ea typeface="+mn-ea"/>
                    <a:cs typeface="Arial" pitchFamily="34" charset="0"/>
                  </a:rPr>
                  <a:t>Business Rules</a:t>
                </a:r>
              </a:p>
            </p:txBody>
          </p:sp>
          <p:sp>
            <p:nvSpPr>
              <p:cNvPr id="118" name="Can 117"/>
              <p:cNvSpPr/>
              <p:nvPr/>
            </p:nvSpPr>
            <p:spPr>
              <a:xfrm>
                <a:off x="1752600" y="902970"/>
                <a:ext cx="1066800" cy="381000"/>
              </a:xfrm>
              <a:prstGeom prst="can">
                <a:avLst/>
              </a:prstGeom>
              <a:solidFill>
                <a:sysClr val="window" lastClr="FFFFFF">
                  <a:lumMod val="75000"/>
                </a:sysClr>
              </a:solidFill>
              <a:ln w="127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Calibri"/>
                    <a:ea typeface="+mn-ea"/>
                    <a:cs typeface="+mn-cs"/>
                  </a:rPr>
                  <a:t>Prior Year Returns</a:t>
                </a:r>
              </a:p>
            </p:txBody>
          </p:sp>
          <p:sp>
            <p:nvSpPr>
              <p:cNvPr id="119" name="Oval 118"/>
              <p:cNvSpPr/>
              <p:nvPr/>
            </p:nvSpPr>
            <p:spPr>
              <a:xfrm>
                <a:off x="3581400" y="1447800"/>
                <a:ext cx="914400" cy="304800"/>
              </a:xfrm>
              <a:prstGeom prst="ellipse">
                <a:avLst/>
              </a:prstGeom>
              <a:solidFill>
                <a:sysClr val="window" lastClr="FFFFFF">
                  <a:lumMod val="75000"/>
                </a:sysClr>
              </a:solidFill>
              <a:ln w="127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a:ea typeface="+mn-ea"/>
                    <a:cs typeface="Arial" pitchFamily="34" charset="0"/>
                  </a:rPr>
                  <a:t>Incomplete</a:t>
                </a:r>
              </a:p>
            </p:txBody>
          </p:sp>
          <p:sp>
            <p:nvSpPr>
              <p:cNvPr id="120" name="Oval 119"/>
              <p:cNvSpPr/>
              <p:nvPr/>
            </p:nvSpPr>
            <p:spPr>
              <a:xfrm>
                <a:off x="3581400" y="1981200"/>
                <a:ext cx="762000" cy="304800"/>
              </a:xfrm>
              <a:prstGeom prst="ellipse">
                <a:avLst/>
              </a:prstGeom>
              <a:solidFill>
                <a:sysClr val="window" lastClr="FFFFFF">
                  <a:lumMod val="75000"/>
                </a:sysClr>
              </a:solidFill>
              <a:ln w="127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a:ea typeface="+mn-ea"/>
                    <a:cs typeface="Arial" pitchFamily="34" charset="0"/>
                  </a:rPr>
                  <a:t>Adjusted</a:t>
                </a:r>
              </a:p>
            </p:txBody>
          </p:sp>
          <p:sp>
            <p:nvSpPr>
              <p:cNvPr id="121" name="TextBox 120"/>
              <p:cNvSpPr txBox="1"/>
              <p:nvPr/>
            </p:nvSpPr>
            <p:spPr>
              <a:xfrm>
                <a:off x="1985010" y="1369368"/>
                <a:ext cx="639919" cy="2308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Arial" pitchFamily="34" charset="0"/>
                    <a:cs typeface="Arial" pitchFamily="34" charset="0"/>
                  </a:rPr>
                  <a:t>Suspend</a:t>
                </a:r>
              </a:p>
            </p:txBody>
          </p:sp>
          <p:sp>
            <p:nvSpPr>
              <p:cNvPr id="122" name="Rectangle 121"/>
              <p:cNvSpPr/>
              <p:nvPr/>
            </p:nvSpPr>
            <p:spPr>
              <a:xfrm>
                <a:off x="4834890" y="1775460"/>
                <a:ext cx="685800" cy="685800"/>
              </a:xfrm>
              <a:prstGeom prst="rect">
                <a:avLst/>
              </a:prstGeom>
              <a:noFill/>
              <a:ln w="127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Calibri"/>
                    <a:ea typeface="+mn-ea"/>
                    <a:cs typeface="Arial" pitchFamily="34" charset="0"/>
                  </a:rPr>
                  <a:t>Information Request or Adjustment Notice to Taxpayer</a:t>
                </a:r>
              </a:p>
            </p:txBody>
          </p:sp>
          <p:sp>
            <p:nvSpPr>
              <p:cNvPr id="123" name="TextBox 122"/>
              <p:cNvSpPr txBox="1"/>
              <p:nvPr/>
            </p:nvSpPr>
            <p:spPr>
              <a:xfrm>
                <a:off x="152400" y="685800"/>
                <a:ext cx="762000"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Arial" pitchFamily="34" charset="0"/>
                    <a:cs typeface="Arial" pitchFamily="34" charset="0"/>
                  </a:rPr>
                  <a:t>Data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Arial" pitchFamily="34" charset="0"/>
                    <a:cs typeface="Arial" pitchFamily="34" charset="0"/>
                  </a:rPr>
                  <a:t>Capture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Arial" pitchFamily="34" charset="0"/>
                  <a:cs typeface="Arial" pitchFamily="34" charset="0"/>
                </a:endParaRPr>
              </a:p>
            </p:txBody>
          </p:sp>
          <p:sp>
            <p:nvSpPr>
              <p:cNvPr id="124" name="Oval 123"/>
              <p:cNvSpPr/>
              <p:nvPr/>
            </p:nvSpPr>
            <p:spPr>
              <a:xfrm>
                <a:off x="6248400" y="1905000"/>
                <a:ext cx="914400" cy="381000"/>
              </a:xfrm>
              <a:prstGeom prst="ellipse">
                <a:avLst/>
              </a:prstGeom>
              <a:solidFill>
                <a:sysClr val="window" lastClr="FFFFFF">
                  <a:lumMod val="75000"/>
                </a:sysClr>
              </a:solidFill>
              <a:ln w="127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a:ea typeface="+mn-ea"/>
                    <a:cs typeface="Arial" pitchFamily="34" charset="0"/>
                  </a:rPr>
                  <a:t>Still Incomplete</a:t>
                </a:r>
              </a:p>
            </p:txBody>
          </p:sp>
          <p:sp>
            <p:nvSpPr>
              <p:cNvPr id="125" name="Oval 124"/>
              <p:cNvSpPr/>
              <p:nvPr/>
            </p:nvSpPr>
            <p:spPr>
              <a:xfrm>
                <a:off x="8153400" y="1905000"/>
                <a:ext cx="762000" cy="381000"/>
              </a:xfrm>
              <a:prstGeom prst="ellipse">
                <a:avLst/>
              </a:prstGeom>
              <a:solidFill>
                <a:sysClr val="window" lastClr="FFFFFF">
                  <a:lumMod val="75000"/>
                </a:sysClr>
              </a:solidFill>
              <a:ln w="127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a:ea typeface="+mn-ea"/>
                    <a:cs typeface="Arial" pitchFamily="34" charset="0"/>
                  </a:rPr>
                  <a:t>Now Accepted</a:t>
                </a:r>
              </a:p>
            </p:txBody>
          </p:sp>
          <p:sp>
            <p:nvSpPr>
              <p:cNvPr id="126" name="Oval 125"/>
              <p:cNvSpPr/>
              <p:nvPr/>
            </p:nvSpPr>
            <p:spPr>
              <a:xfrm>
                <a:off x="7269480" y="1981200"/>
                <a:ext cx="762000" cy="304800"/>
              </a:xfrm>
              <a:prstGeom prst="ellipse">
                <a:avLst/>
              </a:prstGeom>
              <a:solidFill>
                <a:sysClr val="window" lastClr="FFFFFF">
                  <a:lumMod val="75000"/>
                </a:sysClr>
              </a:solidFill>
              <a:ln w="127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a:ea typeface="+mn-ea"/>
                    <a:cs typeface="Arial" pitchFamily="34" charset="0"/>
                  </a:rPr>
                  <a:t>Adjusted</a:t>
                </a:r>
              </a:p>
            </p:txBody>
          </p:sp>
          <p:sp>
            <p:nvSpPr>
              <p:cNvPr id="127" name="Oval 126"/>
              <p:cNvSpPr/>
              <p:nvPr/>
            </p:nvSpPr>
            <p:spPr>
              <a:xfrm>
                <a:off x="7269480" y="1295400"/>
                <a:ext cx="762000" cy="457200"/>
              </a:xfrm>
              <a:prstGeom prst="ellipse">
                <a:avLst/>
              </a:prstGeom>
              <a:solidFill>
                <a:srgbClr val="F79646">
                  <a:lumMod val="60000"/>
                  <a:lumOff val="40000"/>
                </a:srgbClr>
              </a:solidFill>
              <a:ln w="127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45720" r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a:ea typeface="+mn-ea"/>
                    <a:cs typeface="Arial" pitchFamily="34" charset="0"/>
                  </a:rPr>
                  <a:t>Manual Review</a:t>
                </a:r>
              </a:p>
            </p:txBody>
          </p:sp>
          <p:sp>
            <p:nvSpPr>
              <p:cNvPr id="128" name="Oval 127"/>
              <p:cNvSpPr/>
              <p:nvPr/>
            </p:nvSpPr>
            <p:spPr>
              <a:xfrm>
                <a:off x="8069580" y="2895600"/>
                <a:ext cx="914400" cy="304800"/>
              </a:xfrm>
              <a:prstGeom prst="ellipse">
                <a:avLst/>
              </a:prstGeom>
              <a:solidFill>
                <a:srgbClr val="92D050"/>
              </a:solidFill>
              <a:ln w="127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a:ea typeface="+mn-ea"/>
                    <a:cs typeface="Arial" pitchFamily="34" charset="0"/>
                  </a:rPr>
                  <a:t>PAYABLE</a:t>
                </a:r>
              </a:p>
            </p:txBody>
          </p:sp>
          <p:pic>
            <p:nvPicPr>
              <p:cNvPr id="129" name="Picture 128" descr="C:\Users\jhuber\AppData\Local\Microsoft\Windows\Temporary Internet Files\Content.IE5\7JOH0IPP\MC900432626[1].png"/>
              <p:cNvPicPr>
                <a:picLocks noChangeAspect="1" noChangeArrowheads="1"/>
              </p:cNvPicPr>
              <p:nvPr/>
            </p:nvPicPr>
            <p:blipFill>
              <a:blip r:embed="rId3" cstate="print"/>
              <a:srcRect r="16521"/>
              <a:stretch>
                <a:fillRect/>
              </a:stretch>
            </p:blipFill>
            <p:spPr bwMode="auto">
              <a:xfrm>
                <a:off x="4860400" y="533400"/>
                <a:ext cx="575677" cy="689610"/>
              </a:xfrm>
              <a:prstGeom prst="rect">
                <a:avLst/>
              </a:prstGeom>
              <a:noFill/>
            </p:spPr>
          </p:pic>
          <p:pic>
            <p:nvPicPr>
              <p:cNvPr id="130" name="Picture 5" descr="C:\Users\jhuber\AppData\Local\Microsoft\Windows\Temporary Internet Files\Content.IE5\XNAKCJX7\MC900383892[1].wmf"/>
              <p:cNvPicPr>
                <a:picLocks noChangeAspect="1" noChangeArrowheads="1"/>
              </p:cNvPicPr>
              <p:nvPr/>
            </p:nvPicPr>
            <p:blipFill>
              <a:blip r:embed="rId4" cstate="print"/>
              <a:srcRect/>
              <a:stretch>
                <a:fillRect/>
              </a:stretch>
            </p:blipFill>
            <p:spPr bwMode="auto">
              <a:xfrm>
                <a:off x="5943600" y="1405890"/>
                <a:ext cx="457200" cy="456052"/>
              </a:xfrm>
              <a:prstGeom prst="rect">
                <a:avLst/>
              </a:prstGeom>
              <a:ln>
                <a:noFill/>
              </a:ln>
              <a:effectLst>
                <a:outerShdw blurRad="292100" dist="139700" dir="2700000" algn="tl" rotWithShape="0">
                  <a:srgbClr val="333333">
                    <a:alpha val="65000"/>
                  </a:srgbClr>
                </a:outerShdw>
              </a:effectLst>
            </p:spPr>
          </p:pic>
          <p:pic>
            <p:nvPicPr>
              <p:cNvPr id="131" name="Picture 6" descr="C:\Users\jhuber\AppData\Local\Microsoft\Windows\Temporary Internet Files\Content.IE5\YAAFSIFG\MC900383870[1].wmf"/>
              <p:cNvPicPr>
                <a:picLocks noChangeAspect="1" noChangeArrowheads="1"/>
              </p:cNvPicPr>
              <p:nvPr/>
            </p:nvPicPr>
            <p:blipFill>
              <a:blip r:embed="rId5" cstate="print"/>
              <a:srcRect/>
              <a:stretch>
                <a:fillRect/>
              </a:stretch>
            </p:blipFill>
            <p:spPr bwMode="auto">
              <a:xfrm>
                <a:off x="5943600" y="872490"/>
                <a:ext cx="458122" cy="457200"/>
              </a:xfrm>
              <a:prstGeom prst="rect">
                <a:avLst/>
              </a:prstGeom>
              <a:ln>
                <a:noFill/>
              </a:ln>
              <a:effectLst>
                <a:outerShdw blurRad="292100" dist="139700" dir="2700000" algn="tl" rotWithShape="0">
                  <a:srgbClr val="333333">
                    <a:alpha val="65000"/>
                  </a:srgbClr>
                </a:outerShdw>
              </a:effectLst>
            </p:spPr>
          </p:pic>
          <p:pic>
            <p:nvPicPr>
              <p:cNvPr id="132" name="Picture 9" descr="C:\Users\jhuber\AppData\Local\Microsoft\Windows\Temporary Internet Files\Content.IE5\YAAFSIFG\MC900014899[1].wmf"/>
              <p:cNvPicPr>
                <a:picLocks noChangeAspect="1" noChangeArrowheads="1"/>
              </p:cNvPicPr>
              <p:nvPr/>
            </p:nvPicPr>
            <p:blipFill>
              <a:blip r:embed="rId6" cstate="print"/>
              <a:srcRect/>
              <a:stretch>
                <a:fillRect/>
              </a:stretch>
            </p:blipFill>
            <p:spPr bwMode="auto">
              <a:xfrm>
                <a:off x="4932525" y="1405890"/>
                <a:ext cx="500535" cy="381000"/>
              </a:xfrm>
              <a:prstGeom prst="rect">
                <a:avLst/>
              </a:prstGeom>
              <a:noFill/>
            </p:spPr>
          </p:pic>
          <p:cxnSp>
            <p:nvCxnSpPr>
              <p:cNvPr id="133" name="Elbow Connector 132"/>
              <p:cNvCxnSpPr>
                <a:stCxn id="124" idx="2"/>
                <a:endCxn id="132" idx="3"/>
              </p:cNvCxnSpPr>
              <p:nvPr/>
            </p:nvCxnSpPr>
            <p:spPr>
              <a:xfrm rot="10800000">
                <a:off x="5433060" y="1596390"/>
                <a:ext cx="815340" cy="499110"/>
              </a:xfrm>
              <a:prstGeom prst="bentConnector3">
                <a:avLst>
                  <a:gd name="adj1" fmla="val 65421"/>
                </a:avLst>
              </a:prstGeom>
              <a:noFill/>
              <a:ln w="19050" cap="flat" cmpd="sng" algn="ctr">
                <a:solidFill>
                  <a:srgbClr val="4F81BD">
                    <a:shade val="95000"/>
                    <a:satMod val="105000"/>
                  </a:srgbClr>
                </a:solidFill>
                <a:prstDash val="solid"/>
                <a:tailEnd type="arrow"/>
              </a:ln>
              <a:effectLst/>
            </p:spPr>
          </p:cxnSp>
          <p:cxnSp>
            <p:nvCxnSpPr>
              <p:cNvPr id="134" name="Straight Arrow Connector 133"/>
              <p:cNvCxnSpPr>
                <a:stCxn id="119" idx="6"/>
                <a:endCxn id="132" idx="1"/>
              </p:cNvCxnSpPr>
              <p:nvPr/>
            </p:nvCxnSpPr>
            <p:spPr>
              <a:xfrm flipV="1">
                <a:off x="4495800" y="1596390"/>
                <a:ext cx="436725" cy="3810"/>
              </a:xfrm>
              <a:prstGeom prst="straightConnector1">
                <a:avLst/>
              </a:prstGeom>
              <a:noFill/>
              <a:ln w="19050" cap="flat" cmpd="sng" algn="ctr">
                <a:solidFill>
                  <a:srgbClr val="4F81BD">
                    <a:shade val="95000"/>
                    <a:satMod val="105000"/>
                  </a:srgbClr>
                </a:solidFill>
                <a:prstDash val="solid"/>
                <a:tailEnd type="arrow"/>
              </a:ln>
              <a:effectLst/>
            </p:spPr>
          </p:cxnSp>
          <p:cxnSp>
            <p:nvCxnSpPr>
              <p:cNvPr id="135" name="Straight Arrow Connector 134"/>
              <p:cNvCxnSpPr/>
              <p:nvPr/>
            </p:nvCxnSpPr>
            <p:spPr>
              <a:xfrm flipH="1" flipV="1">
                <a:off x="5147310" y="1219200"/>
                <a:ext cx="4953" cy="152400"/>
              </a:xfrm>
              <a:prstGeom prst="straightConnector1">
                <a:avLst/>
              </a:prstGeom>
              <a:noFill/>
              <a:ln w="19050" cap="flat" cmpd="sng" algn="ctr">
                <a:solidFill>
                  <a:srgbClr val="4F81BD">
                    <a:shade val="95000"/>
                    <a:satMod val="105000"/>
                  </a:srgbClr>
                </a:solidFill>
                <a:prstDash val="solid"/>
                <a:tailEnd type="arrow"/>
              </a:ln>
              <a:effectLst/>
            </p:spPr>
          </p:cxnSp>
          <p:cxnSp>
            <p:nvCxnSpPr>
              <p:cNvPr id="136" name="Elbow Connector 135"/>
              <p:cNvCxnSpPr>
                <a:stCxn id="131" idx="3"/>
                <a:endCxn id="127" idx="0"/>
              </p:cNvCxnSpPr>
              <p:nvPr/>
            </p:nvCxnSpPr>
            <p:spPr>
              <a:xfrm>
                <a:off x="6401722" y="1101090"/>
                <a:ext cx="1248758" cy="194310"/>
              </a:xfrm>
              <a:prstGeom prst="bentConnector2">
                <a:avLst/>
              </a:prstGeom>
              <a:noFill/>
              <a:ln w="19050" cap="flat" cmpd="sng" algn="ctr">
                <a:solidFill>
                  <a:srgbClr val="4F81BD">
                    <a:shade val="95000"/>
                    <a:satMod val="105000"/>
                  </a:srgbClr>
                </a:solidFill>
                <a:prstDash val="solid"/>
                <a:tailEnd type="arrow"/>
              </a:ln>
              <a:effectLst/>
            </p:spPr>
          </p:cxnSp>
          <p:cxnSp>
            <p:nvCxnSpPr>
              <p:cNvPr id="137" name="Straight Arrow Connector 136"/>
              <p:cNvCxnSpPr>
                <a:stCxn id="127" idx="3"/>
                <a:endCxn id="124" idx="7"/>
              </p:cNvCxnSpPr>
              <p:nvPr/>
            </p:nvCxnSpPr>
            <p:spPr>
              <a:xfrm flipH="1">
                <a:off x="7028889" y="1685645"/>
                <a:ext cx="352183" cy="275151"/>
              </a:xfrm>
              <a:prstGeom prst="straightConnector1">
                <a:avLst/>
              </a:prstGeom>
              <a:noFill/>
              <a:ln w="19050" cap="flat" cmpd="sng" algn="ctr">
                <a:solidFill>
                  <a:srgbClr val="4F81BD">
                    <a:shade val="95000"/>
                    <a:satMod val="105000"/>
                  </a:srgbClr>
                </a:solidFill>
                <a:prstDash val="solid"/>
                <a:tailEnd type="arrow"/>
              </a:ln>
              <a:effectLst/>
            </p:spPr>
          </p:cxnSp>
          <p:cxnSp>
            <p:nvCxnSpPr>
              <p:cNvPr id="138" name="Straight Arrow Connector 137"/>
              <p:cNvCxnSpPr>
                <a:stCxn id="127" idx="4"/>
                <a:endCxn id="126" idx="0"/>
              </p:cNvCxnSpPr>
              <p:nvPr/>
            </p:nvCxnSpPr>
            <p:spPr>
              <a:xfrm>
                <a:off x="7650480" y="1752600"/>
                <a:ext cx="0" cy="228600"/>
              </a:xfrm>
              <a:prstGeom prst="straightConnector1">
                <a:avLst/>
              </a:prstGeom>
              <a:noFill/>
              <a:ln w="19050" cap="flat" cmpd="sng" algn="ctr">
                <a:solidFill>
                  <a:srgbClr val="4F81BD">
                    <a:shade val="95000"/>
                    <a:satMod val="105000"/>
                  </a:srgbClr>
                </a:solidFill>
                <a:prstDash val="solid"/>
                <a:tailEnd type="arrow"/>
              </a:ln>
              <a:effectLst/>
            </p:spPr>
          </p:cxnSp>
          <p:cxnSp>
            <p:nvCxnSpPr>
              <p:cNvPr id="139" name="Straight Arrow Connector 138"/>
              <p:cNvCxnSpPr>
                <a:stCxn id="127" idx="5"/>
                <a:endCxn id="125" idx="1"/>
              </p:cNvCxnSpPr>
              <p:nvPr/>
            </p:nvCxnSpPr>
            <p:spPr>
              <a:xfrm>
                <a:off x="7919888" y="1685645"/>
                <a:ext cx="345104" cy="275151"/>
              </a:xfrm>
              <a:prstGeom prst="straightConnector1">
                <a:avLst/>
              </a:prstGeom>
              <a:noFill/>
              <a:ln w="19050" cap="flat" cmpd="sng" algn="ctr">
                <a:solidFill>
                  <a:srgbClr val="4F81BD">
                    <a:shade val="95000"/>
                    <a:satMod val="105000"/>
                  </a:srgbClr>
                </a:solidFill>
                <a:prstDash val="solid"/>
                <a:tailEnd type="arrow"/>
              </a:ln>
              <a:effectLst/>
            </p:spPr>
          </p:cxnSp>
          <p:cxnSp>
            <p:nvCxnSpPr>
              <p:cNvPr id="140" name="Straight Arrow Connector 139"/>
              <p:cNvCxnSpPr>
                <a:stCxn id="117" idx="6"/>
                <a:endCxn id="152" idx="2"/>
              </p:cNvCxnSpPr>
              <p:nvPr/>
            </p:nvCxnSpPr>
            <p:spPr>
              <a:xfrm>
                <a:off x="2057400" y="1600200"/>
                <a:ext cx="567690" cy="0"/>
              </a:xfrm>
              <a:prstGeom prst="straightConnector1">
                <a:avLst/>
              </a:prstGeom>
              <a:noFill/>
              <a:ln w="19050" cap="flat" cmpd="sng" algn="ctr">
                <a:solidFill>
                  <a:srgbClr val="4F81BD">
                    <a:shade val="95000"/>
                    <a:satMod val="105000"/>
                  </a:srgbClr>
                </a:solidFill>
                <a:prstDash val="solid"/>
                <a:tailEnd type="arrow"/>
              </a:ln>
              <a:effectLst/>
            </p:spPr>
          </p:cxnSp>
          <p:cxnSp>
            <p:nvCxnSpPr>
              <p:cNvPr id="141" name="Straight Arrow Connector 140"/>
              <p:cNvCxnSpPr>
                <a:stCxn id="152" idx="5"/>
                <a:endCxn id="120" idx="1"/>
              </p:cNvCxnSpPr>
              <p:nvPr/>
            </p:nvCxnSpPr>
            <p:spPr>
              <a:xfrm>
                <a:off x="3275498" y="1761845"/>
                <a:ext cx="417494" cy="263992"/>
              </a:xfrm>
              <a:prstGeom prst="straightConnector1">
                <a:avLst/>
              </a:prstGeom>
              <a:noFill/>
              <a:ln w="19050" cap="flat" cmpd="sng" algn="ctr">
                <a:solidFill>
                  <a:srgbClr val="4F81BD">
                    <a:shade val="95000"/>
                    <a:satMod val="105000"/>
                  </a:srgbClr>
                </a:solidFill>
                <a:prstDash val="solid"/>
                <a:tailEnd type="arrow"/>
              </a:ln>
              <a:effectLst/>
            </p:spPr>
          </p:cxnSp>
          <p:cxnSp>
            <p:nvCxnSpPr>
              <p:cNvPr id="142" name="Straight Arrow Connector 141"/>
              <p:cNvCxnSpPr>
                <a:stCxn id="129" idx="3"/>
                <a:endCxn id="130" idx="1"/>
              </p:cNvCxnSpPr>
              <p:nvPr/>
            </p:nvCxnSpPr>
            <p:spPr>
              <a:xfrm>
                <a:off x="5436077" y="878205"/>
                <a:ext cx="507523" cy="755711"/>
              </a:xfrm>
              <a:prstGeom prst="straightConnector1">
                <a:avLst/>
              </a:prstGeom>
              <a:noFill/>
              <a:ln w="19050" cap="flat" cmpd="sng" algn="ctr">
                <a:solidFill>
                  <a:srgbClr val="4F81BD">
                    <a:shade val="95000"/>
                    <a:satMod val="105000"/>
                  </a:srgbClr>
                </a:solidFill>
                <a:prstDash val="solid"/>
                <a:tailEnd type="arrow"/>
              </a:ln>
              <a:effectLst/>
            </p:spPr>
          </p:cxnSp>
          <p:cxnSp>
            <p:nvCxnSpPr>
              <p:cNvPr id="143" name="Straight Arrow Connector 142"/>
              <p:cNvCxnSpPr>
                <a:stCxn id="129" idx="3"/>
                <a:endCxn id="131" idx="1"/>
              </p:cNvCxnSpPr>
              <p:nvPr/>
            </p:nvCxnSpPr>
            <p:spPr>
              <a:xfrm>
                <a:off x="5436077" y="878205"/>
                <a:ext cx="507523" cy="222885"/>
              </a:xfrm>
              <a:prstGeom prst="straightConnector1">
                <a:avLst/>
              </a:prstGeom>
              <a:noFill/>
              <a:ln w="19050" cap="flat" cmpd="sng" algn="ctr">
                <a:solidFill>
                  <a:srgbClr val="4F81BD">
                    <a:shade val="95000"/>
                    <a:satMod val="105000"/>
                  </a:srgbClr>
                </a:solidFill>
                <a:prstDash val="solid"/>
                <a:tailEnd type="arrow"/>
              </a:ln>
              <a:effectLst/>
            </p:spPr>
          </p:cxnSp>
          <p:cxnSp>
            <p:nvCxnSpPr>
              <p:cNvPr id="144" name="Elbow Connector 143"/>
              <p:cNvCxnSpPr>
                <a:stCxn id="117" idx="4"/>
                <a:endCxn id="148" idx="2"/>
              </p:cNvCxnSpPr>
              <p:nvPr/>
            </p:nvCxnSpPr>
            <p:spPr>
              <a:xfrm rot="16200000" flipH="1">
                <a:off x="1476375" y="1952625"/>
                <a:ext cx="1184910" cy="937260"/>
              </a:xfrm>
              <a:prstGeom prst="bentConnector2">
                <a:avLst/>
              </a:prstGeom>
              <a:noFill/>
              <a:ln w="19050" cap="flat" cmpd="sng" algn="ctr">
                <a:solidFill>
                  <a:srgbClr val="4F81BD">
                    <a:shade val="95000"/>
                    <a:satMod val="105000"/>
                  </a:srgbClr>
                </a:solidFill>
                <a:prstDash val="solid"/>
                <a:tailEnd type="arrow"/>
              </a:ln>
              <a:effectLst/>
            </p:spPr>
          </p:cxnSp>
          <p:cxnSp>
            <p:nvCxnSpPr>
              <p:cNvPr id="145" name="Elbow Connector 572"/>
              <p:cNvCxnSpPr>
                <a:stCxn id="120" idx="4"/>
                <a:endCxn id="148" idx="7"/>
              </p:cNvCxnSpPr>
              <p:nvPr/>
            </p:nvCxnSpPr>
            <p:spPr>
              <a:xfrm rot="5400000">
                <a:off x="3330202" y="2273748"/>
                <a:ext cx="619947" cy="644451"/>
              </a:xfrm>
              <a:prstGeom prst="bentConnector3">
                <a:avLst>
                  <a:gd name="adj1" fmla="val 59219"/>
                </a:avLst>
              </a:prstGeom>
              <a:noFill/>
              <a:ln w="19050" cap="flat" cmpd="sng" algn="ctr">
                <a:solidFill>
                  <a:srgbClr val="4F81BD">
                    <a:shade val="95000"/>
                    <a:satMod val="105000"/>
                  </a:srgbClr>
                </a:solidFill>
                <a:prstDash val="solid"/>
                <a:tailEnd type="arrow"/>
              </a:ln>
              <a:effectLst/>
            </p:spPr>
          </p:cxnSp>
          <p:cxnSp>
            <p:nvCxnSpPr>
              <p:cNvPr id="146" name="Elbow Connector 572"/>
              <p:cNvCxnSpPr>
                <a:stCxn id="126" idx="4"/>
                <a:endCxn id="128" idx="1"/>
              </p:cNvCxnSpPr>
              <p:nvPr/>
            </p:nvCxnSpPr>
            <p:spPr>
              <a:xfrm rot="16200000" flipH="1">
                <a:off x="7599867" y="2336612"/>
                <a:ext cx="654237" cy="553011"/>
              </a:xfrm>
              <a:prstGeom prst="bentConnector3">
                <a:avLst>
                  <a:gd name="adj1" fmla="val 56989"/>
                </a:avLst>
              </a:prstGeom>
              <a:noFill/>
              <a:ln w="19050" cap="flat" cmpd="sng" algn="ctr">
                <a:solidFill>
                  <a:srgbClr val="4F81BD">
                    <a:shade val="95000"/>
                    <a:satMod val="105000"/>
                  </a:srgbClr>
                </a:solidFill>
                <a:prstDash val="solid"/>
                <a:tailEnd type="arrow"/>
              </a:ln>
              <a:effectLst/>
            </p:spPr>
          </p:cxnSp>
          <p:cxnSp>
            <p:nvCxnSpPr>
              <p:cNvPr id="147" name="Elbow Connector 572"/>
              <p:cNvCxnSpPr>
                <a:stCxn id="118" idx="2"/>
                <a:endCxn id="117" idx="0"/>
              </p:cNvCxnSpPr>
              <p:nvPr/>
            </p:nvCxnSpPr>
            <p:spPr>
              <a:xfrm rot="10800000" flipV="1">
                <a:off x="1600200" y="1093470"/>
                <a:ext cx="152400" cy="278130"/>
              </a:xfrm>
              <a:prstGeom prst="bentConnector2">
                <a:avLst/>
              </a:prstGeom>
              <a:noFill/>
              <a:ln w="19050" cap="flat" cmpd="sng" algn="ctr">
                <a:solidFill>
                  <a:srgbClr val="4F81BD">
                    <a:shade val="95000"/>
                    <a:satMod val="105000"/>
                  </a:srgbClr>
                </a:solidFill>
                <a:prstDash val="solid"/>
                <a:tailEnd type="arrow"/>
              </a:ln>
              <a:effectLst/>
            </p:spPr>
          </p:cxnSp>
          <p:sp>
            <p:nvSpPr>
              <p:cNvPr id="148" name="Oval 147"/>
              <p:cNvSpPr/>
              <p:nvPr/>
            </p:nvSpPr>
            <p:spPr>
              <a:xfrm>
                <a:off x="2537460" y="2861310"/>
                <a:ext cx="914400" cy="304800"/>
              </a:xfrm>
              <a:prstGeom prst="ellipse">
                <a:avLst/>
              </a:prstGeom>
              <a:solidFill>
                <a:srgbClr val="92D050"/>
              </a:solidFill>
              <a:ln w="127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a:ea typeface="+mn-ea"/>
                    <a:cs typeface="Arial" pitchFamily="34" charset="0"/>
                  </a:rPr>
                  <a:t>PAYABLE</a:t>
                </a:r>
              </a:p>
            </p:txBody>
          </p:sp>
          <p:cxnSp>
            <p:nvCxnSpPr>
              <p:cNvPr id="149" name="Straight Arrow Connector 148"/>
              <p:cNvCxnSpPr/>
              <p:nvPr/>
            </p:nvCxnSpPr>
            <p:spPr>
              <a:xfrm>
                <a:off x="2994660" y="2244090"/>
                <a:ext cx="0" cy="609600"/>
              </a:xfrm>
              <a:prstGeom prst="straightConnector1">
                <a:avLst/>
              </a:prstGeom>
              <a:noFill/>
              <a:ln w="19050" cap="flat" cmpd="sng" algn="ctr">
                <a:solidFill>
                  <a:srgbClr val="4F81BD">
                    <a:shade val="95000"/>
                    <a:satMod val="105000"/>
                  </a:srgbClr>
                </a:solidFill>
                <a:prstDash val="solid"/>
                <a:tailEnd type="arrow"/>
              </a:ln>
              <a:effectLst/>
            </p:spPr>
          </p:cxnSp>
          <p:sp>
            <p:nvSpPr>
              <p:cNvPr id="150" name="Oval 149"/>
              <p:cNvSpPr/>
              <p:nvPr/>
            </p:nvSpPr>
            <p:spPr>
              <a:xfrm>
                <a:off x="2590800" y="1981200"/>
                <a:ext cx="838200" cy="381000"/>
              </a:xfrm>
              <a:prstGeom prst="ellipse">
                <a:avLst/>
              </a:prstGeom>
              <a:solidFill>
                <a:sysClr val="window" lastClr="FFFFFF">
                  <a:lumMod val="75000"/>
                </a:sysClr>
              </a:solidFill>
              <a:ln w="127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a:ea typeface="+mn-ea"/>
                    <a:cs typeface="Arial" pitchFamily="34" charset="0"/>
                  </a:rPr>
                  <a:t>Accepted as Filed</a:t>
                </a:r>
              </a:p>
            </p:txBody>
          </p:sp>
          <p:cxnSp>
            <p:nvCxnSpPr>
              <p:cNvPr id="151" name="Straight Arrow Connector 150"/>
              <p:cNvCxnSpPr/>
              <p:nvPr/>
            </p:nvCxnSpPr>
            <p:spPr>
              <a:xfrm flipH="1">
                <a:off x="3006090" y="1642110"/>
                <a:ext cx="4954" cy="381000"/>
              </a:xfrm>
              <a:prstGeom prst="straightConnector1">
                <a:avLst/>
              </a:prstGeom>
              <a:noFill/>
              <a:ln w="19050" cap="flat" cmpd="sng" algn="ctr">
                <a:solidFill>
                  <a:srgbClr val="4F81BD">
                    <a:shade val="95000"/>
                    <a:satMod val="105000"/>
                  </a:srgbClr>
                </a:solidFill>
                <a:prstDash val="solid"/>
                <a:tailEnd type="arrow"/>
              </a:ln>
              <a:effectLst/>
            </p:spPr>
          </p:cxnSp>
          <p:sp>
            <p:nvSpPr>
              <p:cNvPr id="152" name="Oval 151"/>
              <p:cNvSpPr/>
              <p:nvPr/>
            </p:nvSpPr>
            <p:spPr>
              <a:xfrm>
                <a:off x="2625090" y="1371600"/>
                <a:ext cx="762000" cy="457200"/>
              </a:xfrm>
              <a:prstGeom prst="ellipse">
                <a:avLst/>
              </a:prstGeom>
              <a:solidFill>
                <a:srgbClr val="F79646">
                  <a:lumMod val="60000"/>
                  <a:lumOff val="40000"/>
                </a:srgbClr>
              </a:solidFill>
              <a:ln w="127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45720" r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a:ea typeface="+mn-ea"/>
                    <a:cs typeface="Arial" pitchFamily="34" charset="0"/>
                  </a:rPr>
                  <a:t>Manual Review</a:t>
                </a:r>
              </a:p>
            </p:txBody>
          </p:sp>
          <p:cxnSp>
            <p:nvCxnSpPr>
              <p:cNvPr id="153" name="Straight Arrow Connector 152"/>
              <p:cNvCxnSpPr/>
              <p:nvPr/>
            </p:nvCxnSpPr>
            <p:spPr>
              <a:xfrm>
                <a:off x="8534400" y="2286000"/>
                <a:ext cx="0" cy="609600"/>
              </a:xfrm>
              <a:prstGeom prst="straightConnector1">
                <a:avLst/>
              </a:prstGeom>
              <a:noFill/>
              <a:ln w="19050" cap="flat" cmpd="sng" algn="ctr">
                <a:solidFill>
                  <a:srgbClr val="4F81BD">
                    <a:shade val="95000"/>
                    <a:satMod val="105000"/>
                  </a:srgbClr>
                </a:solidFill>
                <a:prstDash val="solid"/>
                <a:tailEnd type="arrow"/>
              </a:ln>
              <a:effectLst/>
            </p:spPr>
          </p:cxnSp>
        </p:grpSp>
      </p:grpSp>
      <p:grpSp>
        <p:nvGrpSpPr>
          <p:cNvPr id="154" name="Group 153"/>
          <p:cNvGrpSpPr/>
          <p:nvPr/>
        </p:nvGrpSpPr>
        <p:grpSpPr>
          <a:xfrm>
            <a:off x="11430" y="4572000"/>
            <a:ext cx="8980170" cy="2156460"/>
            <a:chOff x="11430" y="4572000"/>
            <a:chExt cx="8980170" cy="2156460"/>
          </a:xfrm>
        </p:grpSpPr>
        <p:sp>
          <p:nvSpPr>
            <p:cNvPr id="155" name="Rectangle 154"/>
            <p:cNvSpPr/>
            <p:nvPr/>
          </p:nvSpPr>
          <p:spPr>
            <a:xfrm>
              <a:off x="1371600" y="4572000"/>
              <a:ext cx="7620000" cy="1981200"/>
            </a:xfrm>
            <a:prstGeom prst="rect">
              <a:avLst/>
            </a:prstGeom>
            <a:solidFill>
              <a:sysClr val="window" lastClr="FFFFFF">
                <a:lumMod val="85000"/>
                <a:alpha val="50000"/>
              </a:sysClr>
            </a:solidFill>
            <a:ln w="12700" cap="flat" cmpd="sng" algn="ctr">
              <a:noFill/>
              <a:prstDash val="dash"/>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a:ea typeface="+mn-ea"/>
                <a:cs typeface="+mn-cs"/>
              </a:endParaRPr>
            </a:p>
          </p:txBody>
        </p:sp>
        <p:sp>
          <p:nvSpPr>
            <p:cNvPr id="156" name="TextBox 155"/>
            <p:cNvSpPr txBox="1"/>
            <p:nvPr/>
          </p:nvSpPr>
          <p:spPr>
            <a:xfrm>
              <a:off x="6324600" y="5791200"/>
              <a:ext cx="2590800" cy="73866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rial" pitchFamily="34" charset="0"/>
                  <a:cs typeface="Arial" pitchFamily="34" charset="0"/>
                </a:rPr>
                <a:t>Portfolio Warehouse: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rial" pitchFamily="34" charset="0"/>
                  <a:cs typeface="Arial" pitchFamily="34" charset="0"/>
                </a:rPr>
                <a:t>RSI</a:t>
              </a:r>
              <a:r>
                <a:rPr kumimoji="0" lang="en-US" sz="1400" b="0" i="0" u="none" strike="noStrike" kern="0" cap="none" spc="0" normalizeH="0" noProof="0" dirty="0">
                  <a:ln>
                    <a:noFill/>
                  </a:ln>
                  <a:solidFill>
                    <a:prstClr val="black"/>
                  </a:solidFill>
                  <a:effectLst/>
                  <a:uLnTx/>
                  <a:uFillTx/>
                  <a:latin typeface="Arial" pitchFamily="34" charset="0"/>
                  <a:cs typeface="Arial" pitchFamily="34" charset="0"/>
                </a:rPr>
                <a:t> </a:t>
              </a:r>
              <a:r>
                <a:rPr kumimoji="0" lang="en-US" sz="1400" b="0" i="0" u="none" strike="noStrike" kern="0" cap="none" spc="0" normalizeH="0" baseline="0" noProof="0" dirty="0">
                  <a:ln>
                    <a:noFill/>
                  </a:ln>
                  <a:solidFill>
                    <a:prstClr val="black"/>
                  </a:solidFill>
                  <a:effectLst/>
                  <a:uLnTx/>
                  <a:uFillTx/>
                  <a:latin typeface="Arial" pitchFamily="34" charset="0"/>
                  <a:cs typeface="Arial" pitchFamily="34" charset="0"/>
                </a:rPr>
                <a:t>Refund Fraud and Issue Detection Solution</a:t>
              </a:r>
            </a:p>
          </p:txBody>
        </p:sp>
        <p:sp>
          <p:nvSpPr>
            <p:cNvPr id="157" name="Can 156"/>
            <p:cNvSpPr/>
            <p:nvPr/>
          </p:nvSpPr>
          <p:spPr>
            <a:xfrm>
              <a:off x="3200400" y="5638800"/>
              <a:ext cx="1143000" cy="762000"/>
            </a:xfrm>
            <a:prstGeom prst="can">
              <a:avLst/>
            </a:prstGeom>
            <a:solidFill>
              <a:sysClr val="window" lastClr="FFFFFF">
                <a:lumMod val="75000"/>
              </a:sysClr>
            </a:solidFill>
            <a:ln w="127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Calibri"/>
                  <a:ea typeface="+mn-ea"/>
                  <a:cs typeface="Arial" pitchFamily="34" charset="0"/>
                </a:rPr>
                <a:t>Validation Database</a:t>
              </a:r>
            </a:p>
          </p:txBody>
        </p:sp>
        <p:sp>
          <p:nvSpPr>
            <p:cNvPr id="158" name="Rectangle 157"/>
            <p:cNvSpPr/>
            <p:nvPr/>
          </p:nvSpPr>
          <p:spPr>
            <a:xfrm>
              <a:off x="7086600" y="4724400"/>
              <a:ext cx="1828800" cy="762000"/>
            </a:xfrm>
            <a:prstGeom prst="rect">
              <a:avLst/>
            </a:prstGeom>
            <a:solidFill>
              <a:srgbClr val="4F81BD">
                <a:lumMod val="40000"/>
                <a:lumOff val="60000"/>
                <a:alpha val="50000"/>
              </a:srgbClr>
            </a:solidFill>
            <a:ln w="12700" cap="flat" cmpd="sng" algn="ctr">
              <a:solidFill>
                <a:srgbClr val="4F81BD">
                  <a:shade val="50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a:ea typeface="+mn-ea"/>
                <a:cs typeface="+mn-cs"/>
              </a:endParaRPr>
            </a:p>
          </p:txBody>
        </p:sp>
        <p:sp>
          <p:nvSpPr>
            <p:cNvPr id="159" name="Oval 158"/>
            <p:cNvSpPr/>
            <p:nvPr/>
          </p:nvSpPr>
          <p:spPr>
            <a:xfrm>
              <a:off x="7162800" y="4800600"/>
              <a:ext cx="914400" cy="533400"/>
            </a:xfrm>
            <a:prstGeom prst="ellipse">
              <a:avLst/>
            </a:prstGeom>
            <a:solidFill>
              <a:srgbClr val="FFC000">
                <a:alpha val="50000"/>
              </a:srgbClr>
            </a:solidFill>
            <a:ln w="127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a:ea typeface="+mn-ea"/>
                  <a:cs typeface="Arial" pitchFamily="34" charset="0"/>
                </a:rPr>
                <a:t>Identity Verification</a:t>
              </a:r>
            </a:p>
          </p:txBody>
        </p:sp>
        <p:sp>
          <p:nvSpPr>
            <p:cNvPr id="160" name="TextBox 159"/>
            <p:cNvSpPr txBox="1"/>
            <p:nvPr/>
          </p:nvSpPr>
          <p:spPr>
            <a:xfrm>
              <a:off x="8077200" y="4667250"/>
              <a:ext cx="838200" cy="86177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Arial" pitchFamily="34" charset="0"/>
                  <a:cs typeface="Arial" pitchFamily="34" charset="0"/>
                </a:rPr>
                <a:t>Identity Verification Process</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0" cap="none" spc="0" normalizeH="0" baseline="0" noProof="0" dirty="0">
                  <a:ln>
                    <a:noFill/>
                  </a:ln>
                  <a:solidFill>
                    <a:prstClr val="black"/>
                  </a:solidFill>
                  <a:effectLst/>
                  <a:uLnTx/>
                  <a:uFillTx/>
                  <a:latin typeface="Arial" pitchFamily="34" charset="0"/>
                  <a:cs typeface="Arial" pitchFamily="34" charset="0"/>
                </a:rPr>
                <a:t>Call In</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0" dirty="0">
                  <a:solidFill>
                    <a:prstClr val="black"/>
                  </a:solidFill>
                  <a:latin typeface="Arial" pitchFamily="34" charset="0"/>
                  <a:cs typeface="Arial" pitchFamily="34" charset="0"/>
                </a:rPr>
                <a:t>KBA</a:t>
              </a:r>
              <a:endParaRPr kumimoji="0" lang="en-US" sz="1000" b="0" i="0" u="none" strike="noStrike" kern="0" cap="none" spc="0" normalizeH="0" baseline="0" noProof="0" dirty="0">
                <a:ln>
                  <a:noFill/>
                </a:ln>
                <a:solidFill>
                  <a:prstClr val="black"/>
                </a:solidFill>
                <a:effectLst/>
                <a:uLnTx/>
                <a:uFillTx/>
                <a:latin typeface="Arial" pitchFamily="34" charset="0"/>
                <a:cs typeface="Arial" pitchFamily="34" charset="0"/>
              </a:endParaRPr>
            </a:p>
          </p:txBody>
        </p:sp>
        <p:sp>
          <p:nvSpPr>
            <p:cNvPr id="161" name="Can 160"/>
            <p:cNvSpPr/>
            <p:nvPr/>
          </p:nvSpPr>
          <p:spPr>
            <a:xfrm>
              <a:off x="76200" y="5313159"/>
              <a:ext cx="1188720" cy="1415301"/>
            </a:xfrm>
            <a:prstGeom prst="can">
              <a:avLst/>
            </a:prstGeom>
            <a:solidFill>
              <a:sysClr val="window" lastClr="FFFFFF">
                <a:lumMod val="75000"/>
              </a:sysClr>
            </a:solidFill>
            <a:ln w="127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Calibri"/>
                  <a:ea typeface="+mn-ea"/>
                  <a:cs typeface="Arial" pitchFamily="34" charset="0"/>
                </a:rPr>
                <a:t>Prior PIT Returns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Calibri"/>
                  <a:ea typeface="+mn-ea"/>
                  <a:cs typeface="Arial" pitchFamily="34" charset="0"/>
                </a:rPr>
                <a:t>PIT Accounting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Calibri"/>
                  <a:ea typeface="+mn-ea"/>
                  <a:cs typeface="Arial" pitchFamily="34" charset="0"/>
                </a:rPr>
                <a:t>IMF/IRTF, IRMF</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Calibri"/>
                  <a:ea typeface="+mn-ea"/>
                  <a:cs typeface="Arial" pitchFamily="34" charset="0"/>
                </a:rPr>
                <a:t>WH Accounting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Calibri"/>
                  <a:ea typeface="+mn-ea"/>
                  <a:cs typeface="Arial" pitchFamily="34" charset="0"/>
                </a:rPr>
                <a:t>Employer-</a:t>
              </a:r>
              <a:r>
                <a:rPr kumimoji="0" lang="en-US" sz="900" b="0" i="0" u="none" strike="noStrike" kern="0" cap="none" spc="0" normalizeH="0" baseline="0" noProof="0" dirty="0" err="1">
                  <a:ln>
                    <a:noFill/>
                  </a:ln>
                  <a:solidFill>
                    <a:prstClr val="black"/>
                  </a:solidFill>
                  <a:effectLst/>
                  <a:uLnTx/>
                  <a:uFillTx/>
                  <a:latin typeface="Calibri"/>
                  <a:ea typeface="+mn-ea"/>
                  <a:cs typeface="Arial" pitchFamily="34" charset="0"/>
                </a:rPr>
                <a:t>Rpt</a:t>
              </a:r>
              <a:r>
                <a:rPr kumimoji="0" lang="en-US" sz="900" b="0" i="0" u="none" strike="noStrike" kern="0" cap="none" spc="0" normalizeH="0" baseline="0" noProof="0" dirty="0">
                  <a:ln>
                    <a:noFill/>
                  </a:ln>
                  <a:solidFill>
                    <a:prstClr val="black"/>
                  </a:solidFill>
                  <a:effectLst/>
                  <a:uLnTx/>
                  <a:uFillTx/>
                  <a:latin typeface="Calibri"/>
                  <a:ea typeface="+mn-ea"/>
                  <a:cs typeface="Arial" pitchFamily="34" charset="0"/>
                </a:rPr>
                <a:t> W-2s</a:t>
              </a:r>
            </a:p>
            <a:p>
              <a:pPr marL="0" marR="0" lvl="0" indent="0" algn="ctr" defTabSz="914400" eaLnBrk="1" fontAlgn="auto" latinLnBrk="0" hangingPunct="1">
                <a:lnSpc>
                  <a:spcPct val="100000"/>
                </a:lnSpc>
                <a:spcBef>
                  <a:spcPts val="0"/>
                </a:spcBef>
                <a:spcAft>
                  <a:spcPts val="0"/>
                </a:spcAft>
                <a:buClrTx/>
                <a:buSzTx/>
                <a:buFontTx/>
                <a:buNone/>
                <a:tabLst/>
                <a:defRPr/>
              </a:pPr>
              <a:r>
                <a:rPr lang="en-US" sz="900" kern="0" dirty="0">
                  <a:solidFill>
                    <a:prstClr val="black"/>
                  </a:solidFill>
                  <a:latin typeface="Calibri"/>
                  <a:cs typeface="Arial" pitchFamily="34" charset="0"/>
                </a:rPr>
                <a:t>Motor Vehicles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Calibri"/>
                  <a:ea typeface="+mn-ea"/>
                  <a:cs typeface="Arial" pitchFamily="34" charset="0"/>
                </a:rPr>
                <a:t>IRS breach files</a:t>
              </a:r>
            </a:p>
          </p:txBody>
        </p:sp>
        <p:sp>
          <p:nvSpPr>
            <p:cNvPr id="162" name="TextBox 161"/>
            <p:cNvSpPr txBox="1"/>
            <p:nvPr/>
          </p:nvSpPr>
          <p:spPr>
            <a:xfrm>
              <a:off x="11430" y="4904601"/>
              <a:ext cx="1295400"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Arial" pitchFamily="34" charset="0"/>
                  <a:cs typeface="Arial" pitchFamily="34" charset="0"/>
                </a:rPr>
                <a:t>Data Resources</a:t>
              </a:r>
            </a:p>
          </p:txBody>
        </p:sp>
        <p:sp>
          <p:nvSpPr>
            <p:cNvPr id="163" name="Oval 162"/>
            <p:cNvSpPr/>
            <p:nvPr/>
          </p:nvSpPr>
          <p:spPr>
            <a:xfrm>
              <a:off x="3581400" y="4834890"/>
              <a:ext cx="914400" cy="457200"/>
            </a:xfrm>
            <a:prstGeom prst="ellipse">
              <a:avLst/>
            </a:prstGeom>
            <a:solidFill>
              <a:srgbClr val="4F81BD"/>
            </a:solidFill>
            <a:ln w="127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45720" r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latin typeface="Calibri"/>
                  <a:ea typeface="+mn-ea"/>
                  <a:cs typeface="Arial" pitchFamily="34" charset="0"/>
                </a:rPr>
                <a:t>Business Rules</a:t>
              </a:r>
            </a:p>
          </p:txBody>
        </p:sp>
        <p:cxnSp>
          <p:nvCxnSpPr>
            <p:cNvPr id="164" name="Elbow Connector 572"/>
            <p:cNvCxnSpPr>
              <a:stCxn id="161" idx="4"/>
              <a:endCxn id="165" idx="2"/>
            </p:cNvCxnSpPr>
            <p:nvPr/>
          </p:nvCxnSpPr>
          <p:spPr>
            <a:xfrm flipV="1">
              <a:off x="1264920" y="6019800"/>
              <a:ext cx="792480" cy="1010"/>
            </a:xfrm>
            <a:prstGeom prst="bentConnector3">
              <a:avLst>
                <a:gd name="adj1" fmla="val 50000"/>
              </a:avLst>
            </a:prstGeom>
            <a:noFill/>
            <a:ln w="19050" cap="flat" cmpd="sng" algn="ctr">
              <a:solidFill>
                <a:srgbClr val="4F81BD">
                  <a:shade val="95000"/>
                  <a:satMod val="105000"/>
                </a:srgbClr>
              </a:solidFill>
              <a:prstDash val="solid"/>
              <a:tailEnd type="arrow"/>
            </a:ln>
            <a:effectLst/>
          </p:spPr>
        </p:cxnSp>
        <p:sp>
          <p:nvSpPr>
            <p:cNvPr id="165" name="Oval 164"/>
            <p:cNvSpPr/>
            <p:nvPr/>
          </p:nvSpPr>
          <p:spPr>
            <a:xfrm>
              <a:off x="2057400" y="5791200"/>
              <a:ext cx="762000" cy="457200"/>
            </a:xfrm>
            <a:prstGeom prst="ellipse">
              <a:avLst/>
            </a:prstGeom>
            <a:solidFill>
              <a:srgbClr val="4F81BD"/>
            </a:solidFill>
            <a:ln w="127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latin typeface="Calibri"/>
                  <a:ea typeface="+mn-ea"/>
                  <a:cs typeface="Arial" pitchFamily="34" charset="0"/>
                </a:rPr>
                <a:t>Data Handling</a:t>
              </a:r>
            </a:p>
          </p:txBody>
        </p:sp>
        <p:cxnSp>
          <p:nvCxnSpPr>
            <p:cNvPr id="166" name="Elbow Connector 572"/>
            <p:cNvCxnSpPr>
              <a:stCxn id="157" idx="1"/>
              <a:endCxn id="163" idx="4"/>
            </p:cNvCxnSpPr>
            <p:nvPr/>
          </p:nvCxnSpPr>
          <p:spPr>
            <a:xfrm rot="5400000" flipH="1" flipV="1">
              <a:off x="3731895" y="5332095"/>
              <a:ext cx="346710" cy="266700"/>
            </a:xfrm>
            <a:prstGeom prst="bentConnector3">
              <a:avLst>
                <a:gd name="adj1" fmla="val 50000"/>
              </a:avLst>
            </a:prstGeom>
            <a:noFill/>
            <a:ln w="19050" cap="flat" cmpd="sng" algn="ctr">
              <a:solidFill>
                <a:srgbClr val="4F81BD">
                  <a:shade val="95000"/>
                  <a:satMod val="105000"/>
                </a:srgbClr>
              </a:solidFill>
              <a:prstDash val="solid"/>
              <a:tailEnd type="arrow"/>
            </a:ln>
            <a:effectLst/>
          </p:spPr>
        </p:cxnSp>
        <p:sp>
          <p:nvSpPr>
            <p:cNvPr id="167" name="Can 166"/>
            <p:cNvSpPr/>
            <p:nvPr/>
          </p:nvSpPr>
          <p:spPr>
            <a:xfrm>
              <a:off x="4572000" y="5638800"/>
              <a:ext cx="1143000" cy="762000"/>
            </a:xfrm>
            <a:prstGeom prst="can">
              <a:avLst/>
            </a:prstGeom>
            <a:solidFill>
              <a:srgbClr val="C00000">
                <a:alpha val="50000"/>
              </a:srgbClr>
            </a:solidFill>
            <a:ln w="127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Calibri"/>
                  <a:ea typeface="+mn-ea"/>
                  <a:cs typeface="Arial" pitchFamily="34" charset="0"/>
                </a:rPr>
                <a:t>Third-Party Identity</a:t>
              </a:r>
            </a:p>
            <a:p>
              <a:pPr marL="0" marR="0" lvl="0" indent="0" algn="ctr" defTabSz="914400" eaLnBrk="1" fontAlgn="auto" latinLnBrk="0" hangingPunct="1">
                <a:lnSpc>
                  <a:spcPct val="100000"/>
                </a:lnSpc>
                <a:spcBef>
                  <a:spcPts val="0"/>
                </a:spcBef>
                <a:spcAft>
                  <a:spcPts val="0"/>
                </a:spcAft>
                <a:buClrTx/>
                <a:buSzTx/>
                <a:buFontTx/>
                <a:buNone/>
                <a:tabLst/>
                <a:defRPr/>
              </a:pPr>
              <a:r>
                <a:rPr lang="en-US" sz="900" kern="0" dirty="0">
                  <a:solidFill>
                    <a:prstClr val="black"/>
                  </a:solidFill>
                  <a:latin typeface="Calibri"/>
                  <a:cs typeface="Arial" pitchFamily="34" charset="0"/>
                </a:rPr>
                <a:t>Verification</a:t>
              </a:r>
              <a:endParaRPr kumimoji="0" lang="en-US" sz="900" b="0" i="0" u="none" strike="noStrike" kern="0" cap="none" spc="0" normalizeH="0" baseline="0" noProof="0" dirty="0">
                <a:ln>
                  <a:noFill/>
                </a:ln>
                <a:solidFill>
                  <a:prstClr val="black"/>
                </a:solidFill>
                <a:effectLst/>
                <a:uLnTx/>
                <a:uFillTx/>
                <a:latin typeface="Calibri"/>
                <a:ea typeface="+mn-ea"/>
                <a:cs typeface="Arial" pitchFamily="34" charset="0"/>
              </a:endParaRPr>
            </a:p>
          </p:txBody>
        </p:sp>
        <p:sp>
          <p:nvSpPr>
            <p:cNvPr id="168" name="Oval 167"/>
            <p:cNvSpPr/>
            <p:nvPr/>
          </p:nvSpPr>
          <p:spPr>
            <a:xfrm>
              <a:off x="4114800" y="6096000"/>
              <a:ext cx="762000" cy="381000"/>
            </a:xfrm>
            <a:prstGeom prst="ellipse">
              <a:avLst/>
            </a:prstGeom>
            <a:solidFill>
              <a:srgbClr val="4F81BD"/>
            </a:solidFill>
            <a:ln w="127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latin typeface="Calibri"/>
                  <a:ea typeface="+mn-ea"/>
                  <a:cs typeface="Arial" pitchFamily="34" charset="0"/>
                </a:rPr>
                <a:t>Analytics</a:t>
              </a:r>
            </a:p>
          </p:txBody>
        </p:sp>
        <p:cxnSp>
          <p:nvCxnSpPr>
            <p:cNvPr id="169" name="Elbow Connector 572"/>
            <p:cNvCxnSpPr>
              <a:stCxn id="167" idx="1"/>
              <a:endCxn id="163" idx="4"/>
            </p:cNvCxnSpPr>
            <p:nvPr/>
          </p:nvCxnSpPr>
          <p:spPr>
            <a:xfrm rot="16200000" flipV="1">
              <a:off x="4417695" y="4912995"/>
              <a:ext cx="346710" cy="1104900"/>
            </a:xfrm>
            <a:prstGeom prst="bentConnector3">
              <a:avLst>
                <a:gd name="adj1" fmla="val 50000"/>
              </a:avLst>
            </a:prstGeom>
            <a:noFill/>
            <a:ln w="19050" cap="flat" cmpd="sng" algn="ctr">
              <a:solidFill>
                <a:srgbClr val="4F81BD">
                  <a:shade val="95000"/>
                  <a:satMod val="105000"/>
                </a:srgbClr>
              </a:solidFill>
              <a:prstDash val="solid"/>
              <a:tailEnd type="arrow"/>
            </a:ln>
            <a:effectLst/>
          </p:spPr>
        </p:cxnSp>
        <p:cxnSp>
          <p:nvCxnSpPr>
            <p:cNvPr id="170" name="Elbow Connector 572"/>
            <p:cNvCxnSpPr>
              <a:stCxn id="159" idx="2"/>
              <a:endCxn id="163" idx="6"/>
            </p:cNvCxnSpPr>
            <p:nvPr/>
          </p:nvCxnSpPr>
          <p:spPr>
            <a:xfrm rot="10800000">
              <a:off x="4495800" y="5063490"/>
              <a:ext cx="2667000" cy="3810"/>
            </a:xfrm>
            <a:prstGeom prst="bentConnector3">
              <a:avLst>
                <a:gd name="adj1" fmla="val 50000"/>
              </a:avLst>
            </a:prstGeom>
            <a:noFill/>
            <a:ln w="19050" cap="flat" cmpd="sng" algn="ctr">
              <a:solidFill>
                <a:srgbClr val="4F81BD">
                  <a:shade val="95000"/>
                  <a:satMod val="105000"/>
                </a:srgbClr>
              </a:solidFill>
              <a:prstDash val="solid"/>
              <a:tailEnd type="arrow"/>
            </a:ln>
            <a:effectLst/>
          </p:spPr>
        </p:cxnSp>
      </p:grpSp>
      <p:sp>
        <p:nvSpPr>
          <p:cNvPr id="171" name="Rectangle 170"/>
          <p:cNvSpPr/>
          <p:nvPr/>
        </p:nvSpPr>
        <p:spPr>
          <a:xfrm>
            <a:off x="76200" y="3505200"/>
            <a:ext cx="7772400" cy="646331"/>
          </a:xfrm>
          <a:prstGeom prst="rect">
            <a:avLst/>
          </a:prstGeom>
          <a:solidFill>
            <a:schemeClr val="bg1">
              <a:lumMod val="75000"/>
              <a:alpha val="50000"/>
            </a:schemeClr>
          </a:solidFill>
          <a:ln w="12700" cmpd="sng">
            <a:noFill/>
            <a:prstDash val="dash"/>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72" name="TextBox 171"/>
          <p:cNvSpPr txBox="1"/>
          <p:nvPr/>
        </p:nvSpPr>
        <p:spPr>
          <a:xfrm>
            <a:off x="87630" y="3590807"/>
            <a:ext cx="1295400" cy="461665"/>
          </a:xfrm>
          <a:prstGeom prst="rect">
            <a:avLst/>
          </a:prstGeom>
          <a:noFill/>
        </p:spPr>
        <p:txBody>
          <a:bodyPr wrap="square" rtlCol="0">
            <a:spAutoFit/>
          </a:bodyPr>
          <a:lstStyle/>
          <a:p>
            <a:pPr algn="ctr"/>
            <a:r>
              <a:rPr lang="en-US" sz="1200" dirty="0">
                <a:latin typeface="Arial" pitchFamily="34" charset="0"/>
                <a:cs typeface="Arial" pitchFamily="34" charset="0"/>
              </a:rPr>
              <a:t>Integration Points</a:t>
            </a:r>
          </a:p>
        </p:txBody>
      </p:sp>
      <p:sp>
        <p:nvSpPr>
          <p:cNvPr id="173" name="Oval 172"/>
          <p:cNvSpPr/>
          <p:nvPr/>
        </p:nvSpPr>
        <p:spPr>
          <a:xfrm>
            <a:off x="1600200" y="3595272"/>
            <a:ext cx="685800" cy="457200"/>
          </a:xfrm>
          <a:prstGeom prst="ellipse">
            <a:avLst/>
          </a:prstGeom>
          <a:solidFill>
            <a:srgbClr val="1F497D">
              <a:lumMod val="60000"/>
              <a:lumOff val="40000"/>
            </a:srgbClr>
          </a:solidFill>
          <a:ln w="127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latin typeface="Calibri"/>
                <a:ea typeface="+mn-ea"/>
                <a:cs typeface="Arial" pitchFamily="34" charset="0"/>
              </a:rPr>
              <a:t>Return Data</a:t>
            </a:r>
          </a:p>
        </p:txBody>
      </p:sp>
      <p:cxnSp>
        <p:nvCxnSpPr>
          <p:cNvPr id="174" name="Elbow Connector 572"/>
          <p:cNvCxnSpPr>
            <a:endCxn id="173" idx="0"/>
          </p:cNvCxnSpPr>
          <p:nvPr/>
        </p:nvCxnSpPr>
        <p:spPr>
          <a:xfrm rot="16200000" flipH="1">
            <a:off x="507414" y="2159586"/>
            <a:ext cx="1461672" cy="1409700"/>
          </a:xfrm>
          <a:prstGeom prst="bentConnector3">
            <a:avLst>
              <a:gd name="adj1" fmla="val 79077"/>
            </a:avLst>
          </a:prstGeom>
          <a:noFill/>
          <a:ln w="19050" cap="flat" cmpd="sng" algn="ctr">
            <a:solidFill>
              <a:srgbClr val="4F81BD">
                <a:shade val="95000"/>
                <a:satMod val="105000"/>
              </a:srgbClr>
            </a:solidFill>
            <a:prstDash val="solid"/>
            <a:tailEnd type="arrow"/>
          </a:ln>
          <a:effectLst/>
        </p:spPr>
      </p:cxnSp>
      <p:cxnSp>
        <p:nvCxnSpPr>
          <p:cNvPr id="175" name="Elbow Connector 572"/>
          <p:cNvCxnSpPr>
            <a:stCxn id="173" idx="4"/>
            <a:endCxn id="165" idx="0"/>
          </p:cNvCxnSpPr>
          <p:nvPr/>
        </p:nvCxnSpPr>
        <p:spPr>
          <a:xfrm rot="16200000" flipH="1">
            <a:off x="1321386" y="4674186"/>
            <a:ext cx="1738728" cy="495300"/>
          </a:xfrm>
          <a:prstGeom prst="bentConnector3">
            <a:avLst>
              <a:gd name="adj1" fmla="val 25348"/>
            </a:avLst>
          </a:prstGeom>
          <a:noFill/>
          <a:ln w="19050" cap="flat" cmpd="sng" algn="ctr">
            <a:solidFill>
              <a:srgbClr val="4F81BD">
                <a:shade val="95000"/>
                <a:satMod val="105000"/>
              </a:srgbClr>
            </a:solidFill>
            <a:prstDash val="solid"/>
            <a:tailEnd type="arrow"/>
          </a:ln>
          <a:effectLst/>
        </p:spPr>
      </p:cxnSp>
      <p:sp>
        <p:nvSpPr>
          <p:cNvPr id="176" name="Oval 175"/>
          <p:cNvSpPr/>
          <p:nvPr/>
        </p:nvSpPr>
        <p:spPr>
          <a:xfrm>
            <a:off x="2654300" y="3581401"/>
            <a:ext cx="685800" cy="457200"/>
          </a:xfrm>
          <a:prstGeom prst="ellipse">
            <a:avLst/>
          </a:prstGeom>
          <a:solidFill>
            <a:srgbClr val="1F497D">
              <a:lumMod val="60000"/>
              <a:lumOff val="40000"/>
            </a:srgbClr>
          </a:solidFill>
          <a:ln w="127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latin typeface="Calibri"/>
                <a:ea typeface="+mn-ea"/>
                <a:cs typeface="Arial" pitchFamily="34" charset="0"/>
              </a:rPr>
              <a:t>Request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latin typeface="Calibri"/>
                <a:ea typeface="+mn-ea"/>
                <a:cs typeface="Arial" pitchFamily="34" charset="0"/>
              </a:rPr>
              <a:t>Type A</a:t>
            </a:r>
          </a:p>
        </p:txBody>
      </p:sp>
      <p:cxnSp>
        <p:nvCxnSpPr>
          <p:cNvPr id="177" name="Elbow Connector 572"/>
          <p:cNvCxnSpPr>
            <a:stCxn id="176" idx="4"/>
          </p:cNvCxnSpPr>
          <p:nvPr/>
        </p:nvCxnSpPr>
        <p:spPr>
          <a:xfrm rot="16200000" flipH="1">
            <a:off x="2924635" y="4111166"/>
            <a:ext cx="863245" cy="718114"/>
          </a:xfrm>
          <a:prstGeom prst="bentConnector3">
            <a:avLst>
              <a:gd name="adj1" fmla="val 50552"/>
            </a:avLst>
          </a:prstGeom>
          <a:noFill/>
          <a:ln w="19050" cap="flat" cmpd="sng" algn="ctr">
            <a:solidFill>
              <a:srgbClr val="4F81BD">
                <a:shade val="95000"/>
                <a:satMod val="105000"/>
              </a:srgbClr>
            </a:solidFill>
            <a:prstDash val="solid"/>
            <a:tailEnd type="arrow"/>
          </a:ln>
          <a:effectLst/>
        </p:spPr>
      </p:cxnSp>
      <p:cxnSp>
        <p:nvCxnSpPr>
          <p:cNvPr id="178" name="Straight Arrow Connector 177"/>
          <p:cNvCxnSpPr>
            <a:stCxn id="148" idx="4"/>
            <a:endCxn id="176" idx="0"/>
          </p:cNvCxnSpPr>
          <p:nvPr/>
        </p:nvCxnSpPr>
        <p:spPr>
          <a:xfrm>
            <a:off x="2994660" y="3166110"/>
            <a:ext cx="2540" cy="415291"/>
          </a:xfrm>
          <a:prstGeom prst="straightConnector1">
            <a:avLst/>
          </a:prstGeom>
          <a:noFill/>
          <a:ln w="19050" cap="flat" cmpd="sng" algn="ctr">
            <a:solidFill>
              <a:srgbClr val="4F81BD">
                <a:shade val="95000"/>
                <a:satMod val="105000"/>
              </a:srgbClr>
            </a:solidFill>
            <a:prstDash val="solid"/>
            <a:tailEnd type="arrow"/>
          </a:ln>
          <a:effectLst/>
        </p:spPr>
      </p:cxnSp>
      <p:sp>
        <p:nvSpPr>
          <p:cNvPr id="179" name="Oval 178"/>
          <p:cNvSpPr/>
          <p:nvPr/>
        </p:nvSpPr>
        <p:spPr>
          <a:xfrm>
            <a:off x="6629400" y="3581401"/>
            <a:ext cx="685800" cy="457200"/>
          </a:xfrm>
          <a:prstGeom prst="ellipse">
            <a:avLst/>
          </a:prstGeom>
          <a:solidFill>
            <a:srgbClr val="1F497D">
              <a:lumMod val="60000"/>
              <a:lumOff val="40000"/>
            </a:srgbClr>
          </a:solidFill>
          <a:ln w="127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latin typeface="Calibri"/>
                <a:ea typeface="+mn-ea"/>
                <a:cs typeface="Arial" pitchFamily="34" charset="0"/>
              </a:rPr>
              <a:t>Request Type B</a:t>
            </a:r>
          </a:p>
        </p:txBody>
      </p:sp>
      <p:cxnSp>
        <p:nvCxnSpPr>
          <p:cNvPr id="180" name="Elbow Connector 572"/>
          <p:cNvCxnSpPr>
            <a:endCxn id="179" idx="6"/>
          </p:cNvCxnSpPr>
          <p:nvPr/>
        </p:nvCxnSpPr>
        <p:spPr>
          <a:xfrm rot="5400000">
            <a:off x="7616190" y="2899410"/>
            <a:ext cx="609601" cy="1211580"/>
          </a:xfrm>
          <a:prstGeom prst="bentConnector2">
            <a:avLst/>
          </a:prstGeom>
          <a:noFill/>
          <a:ln w="19050" cap="flat" cmpd="sng" algn="ctr">
            <a:solidFill>
              <a:srgbClr val="4F81BD">
                <a:shade val="95000"/>
                <a:satMod val="105000"/>
              </a:srgbClr>
            </a:solidFill>
            <a:prstDash val="solid"/>
            <a:tailEnd type="arrow"/>
          </a:ln>
          <a:effectLst/>
        </p:spPr>
      </p:cxnSp>
      <p:cxnSp>
        <p:nvCxnSpPr>
          <p:cNvPr id="181" name="Elbow Connector 572"/>
          <p:cNvCxnSpPr>
            <a:stCxn id="179" idx="4"/>
            <a:endCxn id="163" idx="7"/>
          </p:cNvCxnSpPr>
          <p:nvPr/>
        </p:nvCxnSpPr>
        <p:spPr>
          <a:xfrm rot="5400000">
            <a:off x="5235473" y="3165018"/>
            <a:ext cx="863244" cy="2610411"/>
          </a:xfrm>
          <a:prstGeom prst="bentConnector3">
            <a:avLst>
              <a:gd name="adj1" fmla="val 52483"/>
            </a:avLst>
          </a:prstGeom>
          <a:noFill/>
          <a:ln w="19050" cap="flat" cmpd="sng" algn="ctr">
            <a:solidFill>
              <a:srgbClr val="4F81BD">
                <a:shade val="95000"/>
                <a:satMod val="105000"/>
              </a:srgbClr>
            </a:solidFill>
            <a:prstDash val="solid"/>
            <a:tailEnd type="arrow"/>
          </a:ln>
          <a:effectLst/>
        </p:spPr>
      </p:cxnSp>
      <p:sp>
        <p:nvSpPr>
          <p:cNvPr id="182" name="Rectangle 181"/>
          <p:cNvSpPr/>
          <p:nvPr/>
        </p:nvSpPr>
        <p:spPr>
          <a:xfrm>
            <a:off x="4366260" y="3581400"/>
            <a:ext cx="1219200" cy="493931"/>
          </a:xfrm>
          <a:prstGeom prst="rect">
            <a:avLst/>
          </a:prstGeom>
          <a:solidFill>
            <a:srgbClr val="1F497D">
              <a:lumMod val="60000"/>
              <a:lumOff val="40000"/>
            </a:srgbClr>
          </a:solidFill>
          <a:ln w="127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latin typeface="Calibri"/>
                <a:ea typeface="+mn-ea"/>
                <a:cs typeface="Arial" pitchFamily="34" charset="0"/>
              </a:rPr>
              <a:t>Recommendation (Release, Adjust, Verify Identity)</a:t>
            </a:r>
          </a:p>
        </p:txBody>
      </p:sp>
      <p:cxnSp>
        <p:nvCxnSpPr>
          <p:cNvPr id="183" name="Elbow Connector 572"/>
          <p:cNvCxnSpPr>
            <a:stCxn id="163" idx="0"/>
            <a:endCxn id="182" idx="2"/>
          </p:cNvCxnSpPr>
          <p:nvPr/>
        </p:nvCxnSpPr>
        <p:spPr>
          <a:xfrm rot="5400000" flipH="1" flipV="1">
            <a:off x="4127451" y="3986481"/>
            <a:ext cx="759559" cy="937260"/>
          </a:xfrm>
          <a:prstGeom prst="bentConnector3">
            <a:avLst>
              <a:gd name="adj1" fmla="val 65048"/>
            </a:avLst>
          </a:prstGeom>
          <a:noFill/>
          <a:ln w="19050" cap="flat" cmpd="sng" algn="ctr">
            <a:solidFill>
              <a:srgbClr val="4F81BD">
                <a:shade val="95000"/>
                <a:satMod val="105000"/>
              </a:srgbClr>
            </a:solidFill>
            <a:prstDash val="solid"/>
            <a:tailEnd type="arrow"/>
          </a:ln>
          <a:effectLst/>
        </p:spPr>
      </p:cxnSp>
      <p:cxnSp>
        <p:nvCxnSpPr>
          <p:cNvPr id="184" name="Straight Arrow Connector 183"/>
          <p:cNvCxnSpPr/>
          <p:nvPr/>
        </p:nvCxnSpPr>
        <p:spPr>
          <a:xfrm>
            <a:off x="5791200" y="3048000"/>
            <a:ext cx="430530" cy="0"/>
          </a:xfrm>
          <a:prstGeom prst="straightConnector1">
            <a:avLst/>
          </a:prstGeom>
          <a:noFill/>
          <a:ln w="19050" cap="flat" cmpd="sng" algn="ctr">
            <a:solidFill>
              <a:srgbClr val="4F81BD">
                <a:shade val="95000"/>
                <a:satMod val="105000"/>
              </a:srgbClr>
            </a:solidFill>
            <a:prstDash val="solid"/>
            <a:tailEnd type="arrow"/>
          </a:ln>
          <a:effectLst/>
        </p:spPr>
      </p:cxnSp>
      <p:sp>
        <p:nvSpPr>
          <p:cNvPr id="185" name="Oval 184"/>
          <p:cNvSpPr/>
          <p:nvPr/>
        </p:nvSpPr>
        <p:spPr>
          <a:xfrm>
            <a:off x="4255770" y="2743200"/>
            <a:ext cx="1447800" cy="533400"/>
          </a:xfrm>
          <a:prstGeom prst="ellipse">
            <a:avLst/>
          </a:prstGeom>
          <a:solidFill>
            <a:srgbClr val="F79646">
              <a:lumMod val="60000"/>
              <a:lumOff val="40000"/>
            </a:srgbClr>
          </a:solidFill>
          <a:ln w="127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a:ea typeface="+mn-ea"/>
                <a:cs typeface="Arial" pitchFamily="34" charset="0"/>
              </a:rPr>
              <a:t>Selective Recommendation Reviews</a:t>
            </a:r>
          </a:p>
        </p:txBody>
      </p:sp>
      <p:sp>
        <p:nvSpPr>
          <p:cNvPr id="186" name="Rectangle 185"/>
          <p:cNvSpPr/>
          <p:nvPr/>
        </p:nvSpPr>
        <p:spPr>
          <a:xfrm>
            <a:off x="5775960" y="2461260"/>
            <a:ext cx="1600200" cy="685800"/>
          </a:xfrm>
          <a:prstGeom prst="rect">
            <a:avLst/>
          </a:prstGeom>
          <a:noFill/>
          <a:ln w="127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Calibri"/>
                <a:ea typeface="+mn-ea"/>
                <a:cs typeface="Arial" pitchFamily="34" charset="0"/>
              </a:rPr>
              <a:t>Identity Verification Notice (New) to Taxpayer</a:t>
            </a:r>
          </a:p>
        </p:txBody>
      </p:sp>
      <p:pic>
        <p:nvPicPr>
          <p:cNvPr id="187" name="Picture 186" descr="C:\Users\jhuber\AppData\Local\Microsoft\Windows\Temporary Internet Files\Content.IE5\YAAFSIFG\MC900432625[1].png"/>
          <p:cNvPicPr>
            <a:picLocks noChangeAspect="1" noChangeArrowheads="1"/>
          </p:cNvPicPr>
          <p:nvPr/>
        </p:nvPicPr>
        <p:blipFill>
          <a:blip r:embed="rId7" cstate="print"/>
          <a:srcRect/>
          <a:stretch>
            <a:fillRect/>
          </a:stretch>
        </p:blipFill>
        <p:spPr bwMode="auto">
          <a:xfrm>
            <a:off x="7162800" y="2773680"/>
            <a:ext cx="640080" cy="640080"/>
          </a:xfrm>
          <a:prstGeom prst="rect">
            <a:avLst/>
          </a:prstGeom>
          <a:noFill/>
        </p:spPr>
      </p:pic>
      <p:pic>
        <p:nvPicPr>
          <p:cNvPr id="188" name="Picture 9" descr="C:\Users\jhuber\AppData\Local\Microsoft\Windows\Temporary Internet Files\Content.IE5\YAAFSIFG\MC900014899[1].wmf"/>
          <p:cNvPicPr>
            <a:picLocks noChangeAspect="1" noChangeArrowheads="1"/>
          </p:cNvPicPr>
          <p:nvPr/>
        </p:nvPicPr>
        <p:blipFill>
          <a:blip r:embed="rId6" cstate="print"/>
          <a:srcRect/>
          <a:stretch>
            <a:fillRect/>
          </a:stretch>
        </p:blipFill>
        <p:spPr bwMode="auto">
          <a:xfrm>
            <a:off x="6324600" y="2971800"/>
            <a:ext cx="500535" cy="381000"/>
          </a:xfrm>
          <a:prstGeom prst="rect">
            <a:avLst/>
          </a:prstGeom>
          <a:noFill/>
        </p:spPr>
      </p:pic>
      <p:cxnSp>
        <p:nvCxnSpPr>
          <p:cNvPr id="189" name="Straight Arrow Connector 188"/>
          <p:cNvCxnSpPr/>
          <p:nvPr/>
        </p:nvCxnSpPr>
        <p:spPr>
          <a:xfrm>
            <a:off x="6835140" y="3059430"/>
            <a:ext cx="430530" cy="0"/>
          </a:xfrm>
          <a:prstGeom prst="straightConnector1">
            <a:avLst/>
          </a:prstGeom>
          <a:noFill/>
          <a:ln w="19050" cap="flat" cmpd="sng" algn="ctr">
            <a:solidFill>
              <a:srgbClr val="4F81BD">
                <a:shade val="95000"/>
                <a:satMod val="105000"/>
              </a:srgbClr>
            </a:solidFill>
            <a:prstDash val="solid"/>
            <a:tailEnd type="arrow"/>
          </a:ln>
          <a:effectLst/>
        </p:spPr>
      </p:cxnSp>
      <p:cxnSp>
        <p:nvCxnSpPr>
          <p:cNvPr id="190" name="Elbow Connector 572"/>
          <p:cNvCxnSpPr>
            <a:stCxn id="185" idx="1"/>
          </p:cNvCxnSpPr>
          <p:nvPr/>
        </p:nvCxnSpPr>
        <p:spPr>
          <a:xfrm rot="16200000" flipV="1">
            <a:off x="4059826" y="2413345"/>
            <a:ext cx="579952" cy="235988"/>
          </a:xfrm>
          <a:prstGeom prst="bentConnector3">
            <a:avLst>
              <a:gd name="adj1" fmla="val 28321"/>
            </a:avLst>
          </a:prstGeom>
          <a:noFill/>
          <a:ln w="19050" cap="flat" cmpd="sng" algn="ctr">
            <a:solidFill>
              <a:srgbClr val="4F81BD">
                <a:shade val="95000"/>
                <a:satMod val="105000"/>
              </a:srgbClr>
            </a:solidFill>
            <a:prstDash val="solid"/>
            <a:tailEnd type="arrow"/>
          </a:ln>
          <a:effectLst/>
        </p:spPr>
      </p:cxnSp>
      <p:cxnSp>
        <p:nvCxnSpPr>
          <p:cNvPr id="191" name="Straight Arrow Connector 190"/>
          <p:cNvCxnSpPr>
            <a:stCxn id="185" idx="2"/>
          </p:cNvCxnSpPr>
          <p:nvPr/>
        </p:nvCxnSpPr>
        <p:spPr>
          <a:xfrm flipH="1">
            <a:off x="3451860" y="3009900"/>
            <a:ext cx="803910" cy="3810"/>
          </a:xfrm>
          <a:prstGeom prst="straightConnector1">
            <a:avLst/>
          </a:prstGeom>
          <a:noFill/>
          <a:ln w="19050" cap="flat" cmpd="sng" algn="ctr">
            <a:solidFill>
              <a:srgbClr val="4F81BD">
                <a:shade val="95000"/>
                <a:satMod val="105000"/>
              </a:srgbClr>
            </a:solidFill>
            <a:prstDash val="solid"/>
            <a:tailEnd type="arrow"/>
          </a:ln>
          <a:effectLst/>
        </p:spPr>
      </p:cxnSp>
      <p:cxnSp>
        <p:nvCxnSpPr>
          <p:cNvPr id="192" name="Elbow Connector 572"/>
          <p:cNvCxnSpPr>
            <a:stCxn id="185" idx="0"/>
          </p:cNvCxnSpPr>
          <p:nvPr/>
        </p:nvCxnSpPr>
        <p:spPr>
          <a:xfrm rot="5400000" flipH="1" flipV="1">
            <a:off x="4937760" y="2503170"/>
            <a:ext cx="281940" cy="198120"/>
          </a:xfrm>
          <a:prstGeom prst="bentConnector3">
            <a:avLst>
              <a:gd name="adj1" fmla="val 29730"/>
            </a:avLst>
          </a:prstGeom>
          <a:noFill/>
          <a:ln w="19050" cap="flat" cmpd="sng" algn="ctr">
            <a:solidFill>
              <a:srgbClr val="4F81BD">
                <a:shade val="95000"/>
                <a:satMod val="105000"/>
              </a:srgbClr>
            </a:solidFill>
            <a:prstDash val="solid"/>
            <a:tailEnd type="arrow"/>
          </a:ln>
          <a:effectLst/>
        </p:spPr>
      </p:cxnSp>
      <p:cxnSp>
        <p:nvCxnSpPr>
          <p:cNvPr id="193" name="Straight Arrow Connector 192"/>
          <p:cNvCxnSpPr>
            <a:stCxn id="182" idx="0"/>
            <a:endCxn id="185" idx="4"/>
          </p:cNvCxnSpPr>
          <p:nvPr/>
        </p:nvCxnSpPr>
        <p:spPr>
          <a:xfrm flipV="1">
            <a:off x="4975860" y="3276600"/>
            <a:ext cx="3810" cy="304800"/>
          </a:xfrm>
          <a:prstGeom prst="straightConnector1">
            <a:avLst/>
          </a:prstGeom>
          <a:noFill/>
          <a:ln w="19050" cap="flat" cmpd="sng" algn="ctr">
            <a:solidFill>
              <a:srgbClr val="4F81BD">
                <a:shade val="95000"/>
                <a:satMod val="105000"/>
              </a:srgbClr>
            </a:solidFill>
            <a:prstDash val="solid"/>
            <a:tailEnd type="arrow"/>
          </a:ln>
          <a:effectLst/>
        </p:spPr>
      </p:cxnSp>
      <p:cxnSp>
        <p:nvCxnSpPr>
          <p:cNvPr id="194" name="Elbow Connector 572"/>
          <p:cNvCxnSpPr/>
          <p:nvPr/>
        </p:nvCxnSpPr>
        <p:spPr>
          <a:xfrm>
            <a:off x="7802880" y="3093720"/>
            <a:ext cx="140409" cy="1784995"/>
          </a:xfrm>
          <a:prstGeom prst="bentConnector2">
            <a:avLst/>
          </a:prstGeom>
          <a:noFill/>
          <a:ln w="19050" cap="flat" cmpd="sng" algn="ctr">
            <a:solidFill>
              <a:srgbClr val="4F81BD">
                <a:shade val="95000"/>
                <a:satMod val="105000"/>
              </a:srgbClr>
            </a:solidFill>
            <a:prstDash val="solid"/>
            <a:tailEnd type="arrow"/>
          </a:ln>
          <a:effectLst/>
        </p:spPr>
      </p:cxnSp>
      <p:sp>
        <p:nvSpPr>
          <p:cNvPr id="195" name="Rectangle 194"/>
          <p:cNvSpPr/>
          <p:nvPr/>
        </p:nvSpPr>
        <p:spPr>
          <a:xfrm>
            <a:off x="5257800" y="4816524"/>
            <a:ext cx="1219200" cy="493931"/>
          </a:xfrm>
          <a:prstGeom prst="rect">
            <a:avLst/>
          </a:prstGeom>
          <a:solidFill>
            <a:srgbClr val="1F497D">
              <a:lumMod val="60000"/>
              <a:lumOff val="40000"/>
            </a:srgbClr>
          </a:solidFill>
          <a:ln w="127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latin typeface="Calibri"/>
                <a:ea typeface="+mn-ea"/>
                <a:cs typeface="Arial" pitchFamily="34" charset="0"/>
              </a:rPr>
              <a:t>Recommendation (Pass, Fail, No Response)</a:t>
            </a:r>
          </a:p>
        </p:txBody>
      </p:sp>
      <p:cxnSp>
        <p:nvCxnSpPr>
          <p:cNvPr id="196" name="Straight Arrow Connector 195"/>
          <p:cNvCxnSpPr>
            <a:stCxn id="165" idx="6"/>
            <a:endCxn id="157" idx="2"/>
          </p:cNvCxnSpPr>
          <p:nvPr/>
        </p:nvCxnSpPr>
        <p:spPr>
          <a:xfrm>
            <a:off x="2819400" y="6019800"/>
            <a:ext cx="381000" cy="0"/>
          </a:xfrm>
          <a:prstGeom prst="straightConnector1">
            <a:avLst/>
          </a:prstGeom>
          <a:noFill/>
          <a:ln w="19050" cap="flat" cmpd="sng" algn="ctr">
            <a:solidFill>
              <a:srgbClr val="4F81BD">
                <a:shade val="95000"/>
                <a:satMod val="105000"/>
              </a:srgbClr>
            </a:solidFill>
            <a:prstDash val="solid"/>
            <a:tailEnd type="arrow"/>
          </a:ln>
          <a:effectLst/>
        </p:spPr>
      </p:cxnSp>
      <p:sp>
        <p:nvSpPr>
          <p:cNvPr id="2" name="Slide Number Placeholder 1"/>
          <p:cNvSpPr>
            <a:spLocks noGrp="1"/>
          </p:cNvSpPr>
          <p:nvPr>
            <p:ph type="sldNum" sz="quarter" idx="12"/>
          </p:nvPr>
        </p:nvSpPr>
        <p:spPr/>
        <p:txBody>
          <a:bodyPr/>
          <a:lstStyle/>
          <a:p>
            <a:fld id="{7E058211-C4C6-46FF-B9FA-1A2429AD66D2}" type="slidenum">
              <a:rPr lang="en-US" smtClean="0"/>
              <a:pPr/>
              <a:t>12</a:t>
            </a:fld>
            <a:endParaRPr lang="en-US" dirty="0"/>
          </a:p>
        </p:txBody>
      </p:sp>
    </p:spTree>
    <p:extLst>
      <p:ext uri="{BB962C8B-B14F-4D97-AF65-F5344CB8AC3E}">
        <p14:creationId xmlns:p14="http://schemas.microsoft.com/office/powerpoint/2010/main" val="3503214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7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8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8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8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8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8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8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8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8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88"/>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89"/>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90"/>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91"/>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92"/>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93"/>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 grpId="0" animBg="1"/>
      <p:bldP spid="172" grpId="0"/>
      <p:bldP spid="173" grpId="0" animBg="1"/>
      <p:bldP spid="176" grpId="0" animBg="1"/>
      <p:bldP spid="179" grpId="0" animBg="1"/>
      <p:bldP spid="182" grpId="0" animBg="1"/>
      <p:bldP spid="185" grpId="0" animBg="1"/>
      <p:bldP spid="186" grpId="0"/>
      <p:bldP spid="195"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RSI’s Direct Refund </a:t>
            </a:r>
            <a:br>
              <a:rPr lang="en-US" dirty="0"/>
            </a:br>
            <a:r>
              <a:rPr lang="en-US" dirty="0"/>
              <a:t>Fraud Experience</a:t>
            </a:r>
          </a:p>
        </p:txBody>
      </p:sp>
      <p:graphicFrame>
        <p:nvGraphicFramePr>
          <p:cNvPr id="5" name="Table 4"/>
          <p:cNvGraphicFramePr>
            <a:graphicFrameLocks noGrp="1"/>
          </p:cNvGraphicFramePr>
          <p:nvPr>
            <p:extLst>
              <p:ext uri="{D42A27DB-BD31-4B8C-83A1-F6EECF244321}">
                <p14:modId xmlns:p14="http://schemas.microsoft.com/office/powerpoint/2010/main" val="41407198"/>
              </p:ext>
            </p:extLst>
          </p:nvPr>
        </p:nvGraphicFramePr>
        <p:xfrm>
          <a:off x="0" y="1524000"/>
          <a:ext cx="9144000" cy="5333999"/>
        </p:xfrm>
        <a:graphic>
          <a:graphicData uri="http://schemas.openxmlformats.org/drawingml/2006/table">
            <a:tbl>
              <a:tblPr firstRow="1" bandRow="1">
                <a:tableStyleId>{00A15C55-8517-42AA-B614-E9B94910E393}</a:tableStyleId>
              </a:tblPr>
              <a:tblGrid>
                <a:gridCol w="1219201">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5892799">
                  <a:extLst>
                    <a:ext uri="{9D8B030D-6E8A-4147-A177-3AD203B41FA5}">
                      <a16:colId xmlns:a16="http://schemas.microsoft.com/office/drawing/2014/main" val="20002"/>
                    </a:ext>
                  </a:extLst>
                </a:gridCol>
              </a:tblGrid>
              <a:tr h="477945">
                <a:tc>
                  <a:txBody>
                    <a:bodyPr/>
                    <a:lstStyle/>
                    <a:p>
                      <a:r>
                        <a:rPr lang="en-US" sz="1800" dirty="0">
                          <a:solidFill>
                            <a:schemeClr val="tx1"/>
                          </a:solidFill>
                          <a:latin typeface="Arial" panose="020B0604020202020204" pitchFamily="34" charset="0"/>
                          <a:cs typeface="Arial" panose="020B0604020202020204" pitchFamily="34" charset="0"/>
                        </a:rPr>
                        <a:t>Project</a:t>
                      </a:r>
                    </a:p>
                  </a:txBody>
                  <a:tcPr>
                    <a:solidFill>
                      <a:schemeClr val="bg2">
                        <a:lumMod val="20000"/>
                        <a:lumOff val="80000"/>
                      </a:schemeClr>
                    </a:solidFill>
                  </a:tcPr>
                </a:tc>
                <a:tc>
                  <a:txBody>
                    <a:bodyPr/>
                    <a:lstStyle/>
                    <a:p>
                      <a:r>
                        <a:rPr lang="en-US" sz="1800" dirty="0">
                          <a:solidFill>
                            <a:schemeClr val="tx1"/>
                          </a:solidFill>
                          <a:latin typeface="Arial" panose="020B0604020202020204" pitchFamily="34" charset="0"/>
                          <a:cs typeface="Arial" panose="020B0604020202020204" pitchFamily="34" charset="0"/>
                        </a:rPr>
                        <a:t>Savings/Results</a:t>
                      </a:r>
                    </a:p>
                  </a:txBody>
                  <a:tcPr>
                    <a:solidFill>
                      <a:schemeClr val="bg2">
                        <a:lumMod val="20000"/>
                        <a:lumOff val="80000"/>
                      </a:schemeClr>
                    </a:solidFill>
                  </a:tcPr>
                </a:tc>
                <a:tc>
                  <a:txBody>
                    <a:bodyPr/>
                    <a:lstStyle/>
                    <a:p>
                      <a:r>
                        <a:rPr lang="en-US" sz="1800" dirty="0">
                          <a:solidFill>
                            <a:schemeClr val="tx1"/>
                          </a:solidFill>
                          <a:latin typeface="Arial" panose="020B0604020202020204" pitchFamily="34" charset="0"/>
                          <a:cs typeface="Arial" panose="020B0604020202020204" pitchFamily="34" charset="0"/>
                        </a:rPr>
                        <a:t>Unique Aspects</a:t>
                      </a:r>
                    </a:p>
                  </a:txBody>
                  <a:tcPr>
                    <a:solidFill>
                      <a:schemeClr val="bg2">
                        <a:lumMod val="20000"/>
                        <a:lumOff val="80000"/>
                      </a:schemeClr>
                    </a:solidFill>
                  </a:tcPr>
                </a:tc>
                <a:extLst>
                  <a:ext uri="{0D108BD9-81ED-4DB2-BD59-A6C34878D82A}">
                    <a16:rowId xmlns:a16="http://schemas.microsoft.com/office/drawing/2014/main" val="10000"/>
                  </a:ext>
                </a:extLst>
              </a:tr>
              <a:tr h="775883">
                <a:tc>
                  <a:txBody>
                    <a:bodyPr/>
                    <a:lstStyle/>
                    <a:p>
                      <a:r>
                        <a:rPr lang="en-US" sz="1400" dirty="0">
                          <a:latin typeface="Arial" panose="020B0604020202020204" pitchFamily="34" charset="0"/>
                          <a:cs typeface="Arial" panose="020B0604020202020204" pitchFamily="34" charset="0"/>
                        </a:rPr>
                        <a:t>Mass.</a:t>
                      </a:r>
                    </a:p>
                    <a:p>
                      <a:r>
                        <a:rPr lang="en-US" sz="1400" dirty="0">
                          <a:latin typeface="Arial" panose="020B0604020202020204" pitchFamily="34" charset="0"/>
                          <a:cs typeface="Arial" panose="020B0604020202020204" pitchFamily="34" charset="0"/>
                        </a:rPr>
                        <a:t>(2006)</a:t>
                      </a:r>
                    </a:p>
                  </a:txBody>
                  <a:tcPr/>
                </a:tc>
                <a:tc>
                  <a:txBody>
                    <a:bodyPr/>
                    <a:lstStyle/>
                    <a:p>
                      <a:pPr algn="l"/>
                      <a:r>
                        <a:rPr lang="en-US" sz="1400" dirty="0">
                          <a:latin typeface="Arial" panose="020B0604020202020204" pitchFamily="34" charset="0"/>
                          <a:cs typeface="Arial" panose="020B0604020202020204" pitchFamily="34" charset="0"/>
                        </a:rPr>
                        <a:t>$15m </a:t>
                      </a:r>
                      <a:r>
                        <a:rPr lang="en-US" sz="1400" b="0" dirty="0">
                          <a:latin typeface="Arial" panose="020B0604020202020204" pitchFamily="34" charset="0"/>
                          <a:cs typeface="Arial" panose="020B0604020202020204" pitchFamily="34" charset="0"/>
                        </a:rPr>
                        <a:t>first</a:t>
                      </a:r>
                      <a:r>
                        <a:rPr lang="en-US" sz="1400" b="0" baseline="0" dirty="0">
                          <a:latin typeface="Arial" panose="020B0604020202020204" pitchFamily="34" charset="0"/>
                          <a:cs typeface="Arial" panose="020B0604020202020204" pitchFamily="34" charset="0"/>
                        </a:rPr>
                        <a:t> year</a:t>
                      </a:r>
                      <a:r>
                        <a:rPr lang="en-US" sz="1400" baseline="0" dirty="0">
                          <a:latin typeface="Arial" panose="020B0604020202020204" pitchFamily="34" charset="0"/>
                          <a:cs typeface="Arial" panose="020B0604020202020204" pitchFamily="34" charset="0"/>
                        </a:rPr>
                        <a:t> ~$150m to date</a:t>
                      </a:r>
                      <a:endParaRPr lang="en-US" sz="1400" dirty="0">
                        <a:latin typeface="Arial" panose="020B0604020202020204" pitchFamily="34" charset="0"/>
                        <a:cs typeface="Arial" panose="020B0604020202020204" pitchFamily="34" charset="0"/>
                      </a:endParaRPr>
                    </a:p>
                  </a:txBody>
                  <a:tcPr/>
                </a:tc>
                <a:tc>
                  <a:txBody>
                    <a:bodyPr/>
                    <a:lstStyle/>
                    <a:p>
                      <a:pPr algn="l"/>
                      <a:r>
                        <a:rPr lang="en-US" sz="1400" dirty="0">
                          <a:latin typeface="Arial" panose="020B0604020202020204" pitchFamily="34" charset="0"/>
                          <a:cs typeface="Arial" panose="020B0604020202020204" pitchFamily="34" charset="0"/>
                        </a:rPr>
                        <a:t>RSI’s first data-driven refund evaluation</a:t>
                      </a:r>
                      <a:r>
                        <a:rPr lang="en-US" sz="1400" baseline="0" dirty="0">
                          <a:latin typeface="Arial" panose="020B0604020202020204" pitchFamily="34" charset="0"/>
                          <a:cs typeface="Arial" panose="020B0604020202020204" pitchFamily="34" charset="0"/>
                        </a:rPr>
                        <a:t> project, incorporating IRS, DMV, filing history, employer data, etc.; use of “pre-validation”, patterns, work estimates</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1002183">
                <a:tc>
                  <a:txBody>
                    <a:bodyPr/>
                    <a:lstStyle/>
                    <a:p>
                      <a:r>
                        <a:rPr lang="en-US" sz="1400" dirty="0">
                          <a:latin typeface="Arial" panose="020B0604020202020204" pitchFamily="34" charset="0"/>
                          <a:cs typeface="Arial" panose="020B0604020202020204" pitchFamily="34" charset="0"/>
                        </a:rPr>
                        <a:t>Maine</a:t>
                      </a:r>
                      <a:endParaRPr lang="en-US" sz="1400" baseline="0" dirty="0">
                        <a:latin typeface="Arial" panose="020B0604020202020204" pitchFamily="34" charset="0"/>
                        <a:cs typeface="Arial" panose="020B0604020202020204" pitchFamily="34" charset="0"/>
                      </a:endParaRPr>
                    </a:p>
                    <a:p>
                      <a:r>
                        <a:rPr lang="en-US" sz="1400" baseline="0" dirty="0">
                          <a:latin typeface="Arial" panose="020B0604020202020204" pitchFamily="34" charset="0"/>
                          <a:cs typeface="Arial" panose="020B0604020202020204" pitchFamily="34" charset="0"/>
                        </a:rPr>
                        <a:t>(2010)</a:t>
                      </a:r>
                    </a:p>
                  </a:txBody>
                  <a:tcPr/>
                </a:tc>
                <a:tc>
                  <a:txBody>
                    <a:bodyPr/>
                    <a:lstStyle/>
                    <a:p>
                      <a:pPr algn="l"/>
                      <a:r>
                        <a:rPr lang="en-US" sz="1400" dirty="0">
                          <a:latin typeface="Arial" panose="020B0604020202020204" pitchFamily="34" charset="0"/>
                          <a:cs typeface="Arial" panose="020B0604020202020204" pitchFamily="34" charset="0"/>
                        </a:rPr>
                        <a:t>~$26m (w/other initiatives)</a:t>
                      </a:r>
                    </a:p>
                    <a:p>
                      <a:pPr algn="l"/>
                      <a:r>
                        <a:rPr lang="en-US" sz="1400" dirty="0">
                          <a:latin typeface="Arial" panose="020B0604020202020204" pitchFamily="34" charset="0"/>
                          <a:cs typeface="Arial" panose="020B0604020202020204" pitchFamily="34" charset="0"/>
                        </a:rPr>
                        <a:t>~3x</a:t>
                      </a:r>
                      <a:r>
                        <a:rPr lang="en-US" sz="1400" baseline="0" dirty="0">
                          <a:latin typeface="Arial" panose="020B0604020202020204" pitchFamily="34" charset="0"/>
                          <a:cs typeface="Arial" panose="020B0604020202020204" pitchFamily="34" charset="0"/>
                        </a:rPr>
                        <a:t> productivity improvement</a:t>
                      </a:r>
                      <a:endParaRPr lang="en-US" sz="1400" dirty="0">
                        <a:latin typeface="Arial" panose="020B0604020202020204" pitchFamily="34" charset="0"/>
                        <a:cs typeface="Arial" panose="020B0604020202020204" pitchFamily="34" charset="0"/>
                      </a:endParaRPr>
                    </a:p>
                  </a:txBody>
                  <a:tcPr/>
                </a:tc>
                <a:tc>
                  <a:txBody>
                    <a:bodyPr/>
                    <a:lstStyle/>
                    <a:p>
                      <a:pPr algn="l"/>
                      <a:r>
                        <a:rPr lang="en-US" sz="1400" dirty="0">
                          <a:latin typeface="Arial" panose="020B0604020202020204" pitchFamily="34" charset="0"/>
                          <a:cs typeface="Arial" panose="020B0604020202020204" pitchFamily="34" charset="0"/>
                        </a:rPr>
                        <a:t>5-Year benefits-based contract with “turnkey” support was transitioned</a:t>
                      </a:r>
                      <a:r>
                        <a:rPr lang="en-US" sz="1400" baseline="0" dirty="0">
                          <a:latin typeface="Arial" panose="020B0604020202020204" pitchFamily="34" charset="0"/>
                          <a:cs typeface="Arial" panose="020B0604020202020204" pitchFamily="34" charset="0"/>
                        </a:rPr>
                        <a:t> to fixed ongoing support (as part of broader compliance solution); includes Tax &amp; Rent rebate validation and IIT non-filer cases as well </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750339">
                <a:tc>
                  <a:txBody>
                    <a:bodyPr/>
                    <a:lstStyle/>
                    <a:p>
                      <a:r>
                        <a:rPr lang="en-US" sz="1400" dirty="0">
                          <a:latin typeface="Arial" panose="020B0604020202020204" pitchFamily="34" charset="0"/>
                          <a:cs typeface="Arial" panose="020B0604020202020204" pitchFamily="34" charset="0"/>
                        </a:rPr>
                        <a:t>Vermont</a:t>
                      </a:r>
                    </a:p>
                    <a:p>
                      <a:r>
                        <a:rPr lang="en-US" sz="1400" dirty="0">
                          <a:latin typeface="Arial" panose="020B0604020202020204" pitchFamily="34" charset="0"/>
                          <a:cs typeface="Arial" panose="020B0604020202020204" pitchFamily="34" charset="0"/>
                        </a:rPr>
                        <a:t>(2010)</a:t>
                      </a:r>
                    </a:p>
                  </a:txBody>
                  <a:tcPr/>
                </a:tc>
                <a:tc>
                  <a:txBody>
                    <a:bodyPr/>
                    <a:lstStyle/>
                    <a:p>
                      <a:pPr algn="l"/>
                      <a:r>
                        <a:rPr lang="en-US" sz="1400" dirty="0">
                          <a:latin typeface="Arial" panose="020B0604020202020204" pitchFamily="34" charset="0"/>
                          <a:cs typeface="Arial" panose="020B0604020202020204" pitchFamily="34" charset="0"/>
                        </a:rPr>
                        <a:t>~3x</a:t>
                      </a:r>
                      <a:r>
                        <a:rPr lang="en-US" sz="1400" baseline="0" dirty="0">
                          <a:latin typeface="Arial" panose="020B0604020202020204" pitchFamily="34" charset="0"/>
                          <a:cs typeface="Arial" panose="020B0604020202020204" pitchFamily="34" charset="0"/>
                        </a:rPr>
                        <a:t> productivity improvement</a:t>
                      </a:r>
                      <a:endParaRPr lang="en-US" sz="1400" dirty="0">
                        <a:latin typeface="Arial" panose="020B0604020202020204" pitchFamily="34" charset="0"/>
                        <a:cs typeface="Arial" panose="020B0604020202020204" pitchFamily="34" charset="0"/>
                      </a:endParaRPr>
                    </a:p>
                  </a:txBody>
                  <a:tcPr/>
                </a:tc>
                <a:tc>
                  <a:txBody>
                    <a:bodyPr/>
                    <a:lstStyle/>
                    <a:p>
                      <a:pPr algn="l"/>
                      <a:r>
                        <a:rPr lang="en-US" sz="1400" dirty="0">
                          <a:latin typeface="Arial" panose="020B0604020202020204" pitchFamily="34" charset="0"/>
                          <a:cs typeface="Arial" panose="020B0604020202020204" pitchFamily="34" charset="0"/>
                        </a:rPr>
                        <a:t>Part</a:t>
                      </a:r>
                      <a:r>
                        <a:rPr lang="en-US" sz="1400" baseline="0" dirty="0">
                          <a:latin typeface="Arial" panose="020B0604020202020204" pitchFamily="34" charset="0"/>
                          <a:cs typeface="Arial" panose="020B0604020202020204" pitchFamily="34" charset="0"/>
                        </a:rPr>
                        <a:t> of a larger 5-year, benefits-based compliance practices modernization project (including fraud, discovery, audit, collections)  </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775883">
                <a:tc>
                  <a:txBody>
                    <a:bodyPr/>
                    <a:lstStyle/>
                    <a:p>
                      <a:r>
                        <a:rPr lang="en-US" sz="1400" dirty="0">
                          <a:latin typeface="Arial" panose="020B0604020202020204" pitchFamily="34" charset="0"/>
                          <a:cs typeface="Arial" panose="020B0604020202020204" pitchFamily="34" charset="0"/>
                        </a:rPr>
                        <a:t>North</a:t>
                      </a:r>
                      <a:r>
                        <a:rPr lang="en-US" sz="1400" baseline="0" dirty="0">
                          <a:latin typeface="Arial" panose="020B0604020202020204" pitchFamily="34" charset="0"/>
                          <a:cs typeface="Arial" panose="020B0604020202020204" pitchFamily="34" charset="0"/>
                        </a:rPr>
                        <a:t> Carolina</a:t>
                      </a:r>
                    </a:p>
                    <a:p>
                      <a:r>
                        <a:rPr lang="en-US" sz="1400" baseline="0" dirty="0">
                          <a:latin typeface="Arial" panose="020B0604020202020204" pitchFamily="34" charset="0"/>
                          <a:cs typeface="Arial" panose="020B0604020202020204" pitchFamily="34" charset="0"/>
                        </a:rPr>
                        <a:t>(2011)</a:t>
                      </a:r>
                      <a:endParaRPr lang="en-US" sz="1400" dirty="0">
                        <a:latin typeface="Arial" panose="020B0604020202020204" pitchFamily="34" charset="0"/>
                        <a:cs typeface="Arial" panose="020B0604020202020204" pitchFamily="34" charset="0"/>
                      </a:endParaRPr>
                    </a:p>
                  </a:txBody>
                  <a:tcPr/>
                </a:tc>
                <a:tc>
                  <a:txBody>
                    <a:bodyPr/>
                    <a:lstStyle/>
                    <a:p>
                      <a:pPr algn="l"/>
                      <a:r>
                        <a:rPr lang="en-US" sz="1400" dirty="0">
                          <a:latin typeface="Arial" panose="020B0604020202020204" pitchFamily="34" charset="0"/>
                          <a:cs typeface="Arial" panose="020B0604020202020204" pitchFamily="34" charset="0"/>
                        </a:rPr>
                        <a:t>~$10-15m/year</a:t>
                      </a:r>
                    </a:p>
                    <a:p>
                      <a:pPr algn="l"/>
                      <a:r>
                        <a:rPr lang="en-US" sz="1400" dirty="0">
                          <a:latin typeface="Arial" panose="020B0604020202020204" pitchFamily="34" charset="0"/>
                          <a:cs typeface="Arial" panose="020B0604020202020204" pitchFamily="34" charset="0"/>
                        </a:rPr>
                        <a:t>$50-75m</a:t>
                      </a:r>
                      <a:r>
                        <a:rPr lang="en-US" sz="1400" baseline="0" dirty="0">
                          <a:latin typeface="Arial" panose="020B0604020202020204" pitchFamily="34" charset="0"/>
                          <a:cs typeface="Arial" panose="020B0604020202020204" pitchFamily="34" charset="0"/>
                        </a:rPr>
                        <a:t> to date</a:t>
                      </a:r>
                      <a:endParaRPr lang="en-US" sz="1400" dirty="0">
                        <a:latin typeface="Arial" panose="020B0604020202020204" pitchFamily="34" charset="0"/>
                        <a:cs typeface="Arial" panose="020B0604020202020204" pitchFamily="34" charset="0"/>
                      </a:endParaRPr>
                    </a:p>
                    <a:p>
                      <a:pPr algn="l"/>
                      <a:endParaRPr lang="en-US" sz="1400" dirty="0">
                        <a:latin typeface="Arial" panose="020B0604020202020204" pitchFamily="34" charset="0"/>
                        <a:cs typeface="Arial" panose="020B0604020202020204" pitchFamily="34" charset="0"/>
                      </a:endParaRPr>
                    </a:p>
                  </a:txBody>
                  <a:tcPr/>
                </a:tc>
                <a:tc>
                  <a:txBody>
                    <a:bodyPr/>
                    <a:lstStyle/>
                    <a:p>
                      <a:pPr algn="l"/>
                      <a:r>
                        <a:rPr lang="en-US" sz="1400" dirty="0">
                          <a:latin typeface="Arial" panose="020B0604020202020204" pitchFamily="34" charset="0"/>
                          <a:cs typeface="Arial" panose="020B0604020202020204" pitchFamily="34" charset="0"/>
                        </a:rPr>
                        <a:t>Previously</a:t>
                      </a:r>
                      <a:r>
                        <a:rPr lang="en-US" sz="1400" baseline="0" dirty="0">
                          <a:latin typeface="Arial" panose="020B0604020202020204" pitchFamily="34" charset="0"/>
                          <a:cs typeface="Arial" panose="020B0604020202020204" pitchFamily="34" charset="0"/>
                        </a:rPr>
                        <a:t> part of a larger benefits-based funded project, but fixed price deliverables; improved  2016 with FSET for more timely W-2s (payroll providers)</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775883">
                <a:tc>
                  <a:txBody>
                    <a:bodyPr/>
                    <a:lstStyle/>
                    <a:p>
                      <a:r>
                        <a:rPr lang="en-US" sz="1400" dirty="0">
                          <a:latin typeface="Arial" panose="020B0604020202020204" pitchFamily="34" charset="0"/>
                          <a:cs typeface="Arial" panose="020B0604020202020204" pitchFamily="34" charset="0"/>
                        </a:rPr>
                        <a:t>Penn.</a:t>
                      </a:r>
                    </a:p>
                    <a:p>
                      <a:r>
                        <a:rPr lang="en-US" sz="1400" dirty="0">
                          <a:latin typeface="Arial" panose="020B0604020202020204" pitchFamily="34" charset="0"/>
                          <a:cs typeface="Arial" panose="020B0604020202020204" pitchFamily="34" charset="0"/>
                        </a:rPr>
                        <a:t>(2013)</a:t>
                      </a:r>
                    </a:p>
                  </a:txBody>
                  <a:tcPr/>
                </a:tc>
                <a:tc>
                  <a:txBody>
                    <a:bodyPr/>
                    <a:lstStyle/>
                    <a:p>
                      <a:pPr algn="l"/>
                      <a:r>
                        <a:rPr lang="en-US" sz="1400" dirty="0">
                          <a:latin typeface="Arial" panose="020B0604020202020204" pitchFamily="34" charset="0"/>
                          <a:cs typeface="Arial" panose="020B0604020202020204" pitchFamily="34" charset="0"/>
                        </a:rPr>
                        <a:t>$28m in</a:t>
                      </a:r>
                      <a:r>
                        <a:rPr lang="en-US" sz="1400" baseline="0" dirty="0">
                          <a:latin typeface="Arial" panose="020B0604020202020204" pitchFamily="34" charset="0"/>
                          <a:cs typeface="Arial" panose="020B0604020202020204" pitchFamily="34" charset="0"/>
                        </a:rPr>
                        <a:t> first 2 tax seasons</a:t>
                      </a:r>
                      <a:endParaRPr lang="en-US" sz="1400" dirty="0">
                        <a:latin typeface="Arial" panose="020B0604020202020204" pitchFamily="34" charset="0"/>
                        <a:cs typeface="Arial" panose="020B0604020202020204" pitchFamily="34" charset="0"/>
                      </a:endParaRPr>
                    </a:p>
                  </a:txBody>
                  <a:tcPr/>
                </a:tc>
                <a:tc>
                  <a:txBody>
                    <a:bodyPr/>
                    <a:lstStyle/>
                    <a:p>
                      <a:pPr algn="l"/>
                      <a:r>
                        <a:rPr lang="en-US" sz="1400" dirty="0">
                          <a:latin typeface="Arial" panose="020B0604020202020204" pitchFamily="34" charset="0"/>
                          <a:cs typeface="Arial" panose="020B0604020202020204" pitchFamily="34" charset="0"/>
                        </a:rPr>
                        <a:t>Completed 4 years,</a:t>
                      </a:r>
                      <a:r>
                        <a:rPr lang="en-US" sz="1400" baseline="0" dirty="0">
                          <a:latin typeface="Arial" panose="020B0604020202020204" pitchFamily="34" charset="0"/>
                          <a:cs typeface="Arial" panose="020B0604020202020204" pitchFamily="34" charset="0"/>
                        </a:rPr>
                        <a:t> 3</a:t>
                      </a:r>
                      <a:r>
                        <a:rPr lang="en-US" sz="1400" dirty="0">
                          <a:latin typeface="Arial" panose="020B0604020202020204" pitchFamily="34" charset="0"/>
                          <a:cs typeface="Arial" panose="020B0604020202020204" pitchFamily="34" charset="0"/>
                        </a:rPr>
                        <a:t>-year</a:t>
                      </a:r>
                      <a:r>
                        <a:rPr lang="en-US" sz="1400" baseline="0" dirty="0">
                          <a:latin typeface="Arial" panose="020B0604020202020204" pitchFamily="34" charset="0"/>
                          <a:cs typeface="Arial" panose="020B0604020202020204" pitchFamily="34" charset="0"/>
                        </a:rPr>
                        <a:t> benefits-based contract and 2-year renewal on fixed price basis; RSI provides onsite “turnkey” support for solution</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775883">
                <a:tc>
                  <a:txBody>
                    <a:bodyPr/>
                    <a:lstStyle/>
                    <a:p>
                      <a:r>
                        <a:rPr lang="en-US" sz="1400" dirty="0">
                          <a:latin typeface="Arial" panose="020B0604020202020204" pitchFamily="34" charset="0"/>
                          <a:cs typeface="Arial" panose="020B0604020202020204" pitchFamily="34" charset="0"/>
                        </a:rPr>
                        <a:t>Indiana</a:t>
                      </a:r>
                    </a:p>
                    <a:p>
                      <a:r>
                        <a:rPr lang="en-US" sz="1400" dirty="0">
                          <a:latin typeface="Arial" panose="020B0604020202020204" pitchFamily="34" charset="0"/>
                          <a:cs typeface="Arial" panose="020B0604020202020204" pitchFamily="34" charset="0"/>
                        </a:rPr>
                        <a:t>(2015)</a:t>
                      </a:r>
                    </a:p>
                  </a:txBody>
                  <a:tcPr/>
                </a:tc>
                <a:tc>
                  <a:txBody>
                    <a:bodyPr/>
                    <a:lstStyle/>
                    <a:p>
                      <a:pPr algn="l"/>
                      <a:r>
                        <a:rPr lang="en-US" sz="1400" dirty="0">
                          <a:latin typeface="Arial" panose="020B0604020202020204" pitchFamily="34" charset="0"/>
                          <a:cs typeface="Arial" panose="020B0604020202020204" pitchFamily="34" charset="0"/>
                        </a:rPr>
                        <a:t>~$11.8m</a:t>
                      </a:r>
                      <a:r>
                        <a:rPr lang="en-US" sz="1400" baseline="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in</a:t>
                      </a:r>
                      <a:r>
                        <a:rPr lang="en-US" sz="1400" baseline="0" dirty="0">
                          <a:latin typeface="Arial" panose="020B0604020202020204" pitchFamily="34" charset="0"/>
                          <a:cs typeface="Arial" panose="020B0604020202020204" pitchFamily="34" charset="0"/>
                        </a:rPr>
                        <a:t> first 3 months</a:t>
                      </a:r>
                      <a:endParaRPr lang="en-US" sz="1400" dirty="0">
                        <a:latin typeface="Arial" panose="020B0604020202020204" pitchFamily="34" charset="0"/>
                        <a:cs typeface="Arial" panose="020B0604020202020204" pitchFamily="34" charset="0"/>
                      </a:endParaRPr>
                    </a:p>
                  </a:txBody>
                  <a:tcPr/>
                </a:tc>
                <a:tc>
                  <a:txBody>
                    <a:bodyPr/>
                    <a:lstStyle/>
                    <a:p>
                      <a:pPr algn="l"/>
                      <a:r>
                        <a:rPr lang="en-US" sz="1400" dirty="0">
                          <a:latin typeface="Arial" panose="020B0604020202020204" pitchFamily="34" charset="0"/>
                          <a:cs typeface="Arial" panose="020B0604020202020204" pitchFamily="34" charset="0"/>
                        </a:rPr>
                        <a:t>About a</a:t>
                      </a:r>
                      <a:r>
                        <a:rPr lang="en-US" sz="1400" baseline="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4 month initial deployment; </a:t>
                      </a:r>
                      <a:r>
                        <a:rPr lang="en-US" sz="1400" baseline="0" dirty="0">
                          <a:latin typeface="Arial" panose="020B0604020202020204" pitchFamily="34" charset="0"/>
                          <a:cs typeface="Arial" panose="020B0604020202020204" pitchFamily="34" charset="0"/>
                        </a:rPr>
                        <a:t>Helped build internal DOR capability to analyze/refine/support ongoing</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6"/>
                  </a:ext>
                </a:extLst>
              </a:tr>
            </a:tbl>
          </a:graphicData>
        </a:graphic>
      </p:graphicFrame>
      <p:pic>
        <p:nvPicPr>
          <p:cNvPr id="3" name="Picture 2"/>
          <p:cNvPicPr>
            <a:picLocks noChangeAspect="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t="2883" r="15951" b="68285"/>
          <a:stretch/>
        </p:blipFill>
        <p:spPr>
          <a:xfrm>
            <a:off x="5562600" y="1"/>
            <a:ext cx="3581400" cy="1524000"/>
          </a:xfrm>
          <a:prstGeom prst="rect">
            <a:avLst/>
          </a:prstGeom>
          <a:ln>
            <a:noFill/>
          </a:ln>
          <a:effectLst>
            <a:glow rad="63500">
              <a:schemeClr val="accent1">
                <a:satMod val="175000"/>
                <a:alpha val="40000"/>
              </a:schemeClr>
            </a:glow>
            <a:outerShdw blurRad="292100" dist="139700" dir="2700000" algn="tl" rotWithShape="0">
              <a:srgbClr val="333333">
                <a:alpha val="65000"/>
              </a:srgbClr>
            </a:outerShdw>
          </a:effectLst>
        </p:spPr>
      </p:pic>
      <p:sp>
        <p:nvSpPr>
          <p:cNvPr id="4" name="Slide Number Placeholder 3"/>
          <p:cNvSpPr>
            <a:spLocks noGrp="1"/>
          </p:cNvSpPr>
          <p:nvPr>
            <p:ph type="sldNum" sz="quarter" idx="12"/>
          </p:nvPr>
        </p:nvSpPr>
        <p:spPr/>
        <p:txBody>
          <a:bodyPr/>
          <a:lstStyle/>
          <a:p>
            <a:fld id="{7E058211-C4C6-46FF-B9FA-1A2429AD66D2}" type="slidenum">
              <a:rPr lang="en-US" smtClean="0"/>
              <a:pPr/>
              <a:t>13</a:t>
            </a:fld>
            <a:endParaRPr lang="en-US" dirty="0"/>
          </a:p>
        </p:txBody>
      </p:sp>
    </p:spTree>
    <p:extLst>
      <p:ext uri="{BB962C8B-B14F-4D97-AF65-F5344CB8AC3E}">
        <p14:creationId xmlns:p14="http://schemas.microsoft.com/office/powerpoint/2010/main" val="12214025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IRS Doing?</a:t>
            </a:r>
          </a:p>
        </p:txBody>
      </p:sp>
      <p:sp>
        <p:nvSpPr>
          <p:cNvPr id="3" name="Content Placeholder 2"/>
          <p:cNvSpPr>
            <a:spLocks noGrp="1"/>
          </p:cNvSpPr>
          <p:nvPr>
            <p:ph idx="1"/>
          </p:nvPr>
        </p:nvSpPr>
        <p:spPr>
          <a:xfrm>
            <a:off x="449484" y="1639748"/>
            <a:ext cx="8543292" cy="4848311"/>
          </a:xfrm>
        </p:spPr>
        <p:txBody>
          <a:bodyPr>
            <a:noAutofit/>
          </a:bodyPr>
          <a:lstStyle/>
          <a:p>
            <a:r>
              <a:rPr lang="en-US" sz="2000" b="1" dirty="0"/>
              <a:t>Providing information to States</a:t>
            </a:r>
            <a:r>
              <a:rPr lang="en-US" sz="2000" dirty="0"/>
              <a:t>, including Valid TIN File, SSA Death Master File, IRMF IMF/IRTF, Personal Income Tax Refund Fraud (daily)</a:t>
            </a:r>
          </a:p>
          <a:p>
            <a:r>
              <a:rPr lang="en-US" sz="2000" dirty="0"/>
              <a:t>Electronic Tax Administration Advisory Committee (</a:t>
            </a:r>
            <a:r>
              <a:rPr lang="en-US" sz="2000" b="1" dirty="0"/>
              <a:t>ETAAC</a:t>
            </a:r>
            <a:r>
              <a:rPr lang="en-US" sz="2000" dirty="0"/>
              <a:t>) shifted its </a:t>
            </a:r>
            <a:r>
              <a:rPr lang="en-US" sz="2000" b="1" dirty="0"/>
              <a:t>focus</a:t>
            </a:r>
            <a:r>
              <a:rPr lang="en-US" sz="2000" dirty="0"/>
              <a:t> to addressing the serious problem of </a:t>
            </a:r>
            <a:r>
              <a:rPr lang="en-US" sz="2000" b="1" dirty="0"/>
              <a:t>tax identity theft </a:t>
            </a:r>
            <a:r>
              <a:rPr lang="en-US" sz="2000" dirty="0"/>
              <a:t>abuses</a:t>
            </a:r>
          </a:p>
          <a:p>
            <a:r>
              <a:rPr lang="en-US" sz="2000" b="1" dirty="0"/>
              <a:t>Security Summit established to combat refund fraud </a:t>
            </a:r>
            <a:r>
              <a:rPr lang="en-US" sz="2000" dirty="0"/>
              <a:t>and establish a group across IRS, States, Tax Preparer Software Providers, and other industry experts to create a </a:t>
            </a:r>
            <a:r>
              <a:rPr lang="en-US" sz="2000" b="1" dirty="0"/>
              <a:t>framework to share information</a:t>
            </a:r>
            <a:endParaRPr lang="en-US" sz="2800" b="1" dirty="0"/>
          </a:p>
          <a:p>
            <a:r>
              <a:rPr lang="en-US" sz="2000" b="1" dirty="0"/>
              <a:t>Information Sharing and Analysis Center (ISAC) </a:t>
            </a:r>
            <a:r>
              <a:rPr lang="en-US" sz="2000" dirty="0"/>
              <a:t>will provide early warnings to States about new and emerging identity theft and refund fraud schemes</a:t>
            </a:r>
          </a:p>
          <a:p>
            <a:r>
              <a:rPr lang="en-US" sz="2000" b="1" dirty="0"/>
              <a:t>Continuous improvements to Fraud Detection</a:t>
            </a:r>
            <a:r>
              <a:rPr lang="en-US" sz="2000" dirty="0"/>
              <a:t> to help IRS, States, and Tax Preparation Software Providers combat refund fraud</a:t>
            </a:r>
          </a:p>
          <a:p>
            <a:r>
              <a:rPr lang="en-US" sz="2000" dirty="0"/>
              <a:t>Reported </a:t>
            </a:r>
            <a:r>
              <a:rPr lang="en-US" sz="2000" b="1" dirty="0"/>
              <a:t>ID Theft </a:t>
            </a:r>
            <a:r>
              <a:rPr lang="en-US" sz="2000" dirty="0"/>
              <a:t>has </a:t>
            </a:r>
            <a:r>
              <a:rPr lang="en-US" sz="2000" b="1" dirty="0"/>
              <a:t>dropped by two thirds</a:t>
            </a:r>
            <a:r>
              <a:rPr lang="en-US" sz="2000" dirty="0"/>
              <a:t>, from </a:t>
            </a:r>
            <a:r>
              <a:rPr lang="en-US" sz="2000" b="1" dirty="0"/>
              <a:t>297,000</a:t>
            </a:r>
            <a:r>
              <a:rPr lang="en-US" sz="2000" dirty="0"/>
              <a:t> in the first 5 months of </a:t>
            </a:r>
            <a:r>
              <a:rPr lang="en-US" sz="2000" b="1" dirty="0"/>
              <a:t>2015</a:t>
            </a:r>
            <a:r>
              <a:rPr lang="en-US" sz="2000" dirty="0"/>
              <a:t> to </a:t>
            </a:r>
            <a:r>
              <a:rPr lang="en-US" sz="2000" b="1" dirty="0"/>
              <a:t>107,000 </a:t>
            </a:r>
            <a:r>
              <a:rPr lang="en-US" sz="2000" dirty="0"/>
              <a:t>in the same period for </a:t>
            </a:r>
            <a:r>
              <a:rPr lang="en-US" sz="2000" b="1" dirty="0"/>
              <a:t>2017</a:t>
            </a:r>
            <a:r>
              <a:rPr lang="en-US" sz="2000" dirty="0"/>
              <a:t> </a:t>
            </a:r>
          </a:p>
          <a:p>
            <a:pPr marL="0" indent="0" algn="r">
              <a:buNone/>
            </a:pPr>
            <a:r>
              <a:rPr lang="en-US" sz="1200" i="1" dirty="0"/>
              <a:t>-Accounting Today July 25</a:t>
            </a:r>
            <a:r>
              <a:rPr lang="en-US" sz="1200" i="1" baseline="30000" dirty="0"/>
              <a:t>th</a:t>
            </a:r>
            <a:r>
              <a:rPr lang="en-US" sz="1200" i="1" dirty="0"/>
              <a:t>, 2017</a:t>
            </a:r>
          </a:p>
          <a:p>
            <a:endParaRPr lang="en-US" dirty="0"/>
          </a:p>
        </p:txBody>
      </p:sp>
      <p:sp>
        <p:nvSpPr>
          <p:cNvPr id="6" name="Slide Number Placeholder 5"/>
          <p:cNvSpPr>
            <a:spLocks noGrp="1"/>
          </p:cNvSpPr>
          <p:nvPr>
            <p:ph type="sldNum" sz="quarter" idx="12"/>
          </p:nvPr>
        </p:nvSpPr>
        <p:spPr>
          <a:xfrm>
            <a:off x="6934200" y="6488059"/>
            <a:ext cx="2133600" cy="365125"/>
          </a:xfrm>
        </p:spPr>
        <p:txBody>
          <a:bodyPr/>
          <a:lstStyle/>
          <a:p>
            <a:fld id="{7E058211-C4C6-46FF-B9FA-1A2429AD66D2}" type="slidenum">
              <a:rPr lang="en-US" smtClean="0"/>
              <a:pPr/>
              <a:t>14</a:t>
            </a:fld>
            <a:endParaRPr lang="en-US" dirty="0"/>
          </a:p>
        </p:txBody>
      </p:sp>
    </p:spTree>
    <p:extLst>
      <p:ext uri="{BB962C8B-B14F-4D97-AF65-F5344CB8AC3E}">
        <p14:creationId xmlns:p14="http://schemas.microsoft.com/office/powerpoint/2010/main" val="37754368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States Doing?</a:t>
            </a:r>
          </a:p>
        </p:txBody>
      </p:sp>
      <p:sp>
        <p:nvSpPr>
          <p:cNvPr id="3" name="Content Placeholder 2"/>
          <p:cNvSpPr>
            <a:spLocks noGrp="1"/>
          </p:cNvSpPr>
          <p:nvPr>
            <p:ph idx="1"/>
          </p:nvPr>
        </p:nvSpPr>
        <p:spPr/>
        <p:txBody>
          <a:bodyPr>
            <a:noAutofit/>
          </a:bodyPr>
          <a:lstStyle/>
          <a:p>
            <a:pPr>
              <a:lnSpc>
                <a:spcPct val="120000"/>
              </a:lnSpc>
              <a:spcBef>
                <a:spcPts val="300"/>
              </a:spcBef>
            </a:pPr>
            <a:r>
              <a:rPr lang="en-US" sz="2400" dirty="0"/>
              <a:t>Agencies continue to strengthen their own internal </a:t>
            </a:r>
            <a:r>
              <a:rPr lang="en-US" sz="2400" b="1" dirty="0"/>
              <a:t>“identity resolution”</a:t>
            </a:r>
            <a:r>
              <a:rPr lang="en-US" sz="2400" dirty="0"/>
              <a:t> databases (from many data sources) and evolve their refund fraud processes</a:t>
            </a:r>
          </a:p>
          <a:p>
            <a:pPr>
              <a:lnSpc>
                <a:spcPct val="120000"/>
              </a:lnSpc>
              <a:spcBef>
                <a:spcPts val="300"/>
              </a:spcBef>
            </a:pPr>
            <a:r>
              <a:rPr lang="en-US" sz="2400" dirty="0"/>
              <a:t>Ongoing </a:t>
            </a:r>
            <a:r>
              <a:rPr lang="en-US" sz="2400" b="1" dirty="0"/>
              <a:t>State-IRS-NATP collaboration</a:t>
            </a:r>
          </a:p>
          <a:p>
            <a:pPr>
              <a:lnSpc>
                <a:spcPct val="120000"/>
              </a:lnSpc>
              <a:spcBef>
                <a:spcPts val="300"/>
              </a:spcBef>
            </a:pPr>
            <a:r>
              <a:rPr lang="en-US" sz="2400" b="1" dirty="0"/>
              <a:t>State sharing</a:t>
            </a:r>
            <a:r>
              <a:rPr lang="en-US" sz="2400" dirty="0"/>
              <a:t> through </a:t>
            </a:r>
            <a:r>
              <a:rPr lang="en-US" sz="2400" b="1" dirty="0"/>
              <a:t>Secure Data Transfer </a:t>
            </a:r>
          </a:p>
          <a:p>
            <a:r>
              <a:rPr lang="en-US" sz="2400" b="1" dirty="0"/>
              <a:t>Accelerating electronic employer W-2 filing </a:t>
            </a:r>
            <a:r>
              <a:rPr lang="en-US" sz="2400" dirty="0"/>
              <a:t>and </a:t>
            </a:r>
            <a:r>
              <a:rPr lang="en-US" sz="2400" b="1" dirty="0"/>
              <a:t>slowing down refund issuance</a:t>
            </a:r>
            <a:r>
              <a:rPr lang="en-US" sz="2400" dirty="0"/>
              <a:t> to confirm withholding pre-refund; definitive credit accounting</a:t>
            </a:r>
          </a:p>
          <a:p>
            <a:pPr lvl="1"/>
            <a:r>
              <a:rPr lang="en-US" sz="1800" dirty="0"/>
              <a:t>Some </a:t>
            </a:r>
            <a:r>
              <a:rPr lang="en-US" sz="1800" b="1" dirty="0"/>
              <a:t>States </a:t>
            </a:r>
            <a:r>
              <a:rPr lang="en-US" sz="1800" dirty="0"/>
              <a:t>now require employers to file taxpayer income and withholding by </a:t>
            </a:r>
            <a:r>
              <a:rPr lang="en-US" sz="1800" b="1" dirty="0"/>
              <a:t>Jan. 31 and</a:t>
            </a:r>
            <a:r>
              <a:rPr lang="en-US" sz="1800" dirty="0"/>
              <a:t> </a:t>
            </a:r>
            <a:r>
              <a:rPr lang="en-US" sz="1800" b="1" dirty="0"/>
              <a:t>may not issue refunds before March 1</a:t>
            </a:r>
            <a:r>
              <a:rPr lang="en-US" sz="1800" dirty="0"/>
              <a:t>, </a:t>
            </a:r>
          </a:p>
          <a:p>
            <a:pPr lvl="1"/>
            <a:r>
              <a:rPr lang="en-US" sz="1800" dirty="0"/>
              <a:t>Some </a:t>
            </a:r>
            <a:r>
              <a:rPr lang="en-US" sz="1800" b="1" dirty="0"/>
              <a:t>States no longer give refunds on debit cards </a:t>
            </a:r>
            <a:r>
              <a:rPr lang="en-US" sz="1800" dirty="0"/>
              <a:t>unless they are tied to a bank account. </a:t>
            </a:r>
          </a:p>
          <a:p>
            <a:endParaRPr lang="en-US" sz="2400" dirty="0"/>
          </a:p>
        </p:txBody>
      </p:sp>
      <p:sp>
        <p:nvSpPr>
          <p:cNvPr id="4" name="Slide Number Placeholder 3"/>
          <p:cNvSpPr>
            <a:spLocks noGrp="1"/>
          </p:cNvSpPr>
          <p:nvPr>
            <p:ph type="sldNum" sz="quarter" idx="12"/>
          </p:nvPr>
        </p:nvSpPr>
        <p:spPr/>
        <p:txBody>
          <a:bodyPr/>
          <a:lstStyle/>
          <a:p>
            <a:fld id="{7E058211-C4C6-46FF-B9FA-1A2429AD66D2}" type="slidenum">
              <a:rPr lang="en-US" smtClean="0"/>
              <a:pPr/>
              <a:t>15</a:t>
            </a:fld>
            <a:endParaRPr lang="en-US" dirty="0"/>
          </a:p>
        </p:txBody>
      </p:sp>
    </p:spTree>
    <p:extLst>
      <p:ext uri="{BB962C8B-B14F-4D97-AF65-F5344CB8AC3E}">
        <p14:creationId xmlns:p14="http://schemas.microsoft.com/office/powerpoint/2010/main" val="16347165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7014"/>
            <a:ext cx="8229600" cy="1143000"/>
          </a:xfrm>
        </p:spPr>
        <p:txBody>
          <a:bodyPr>
            <a:noAutofit/>
          </a:bodyPr>
          <a:lstStyle/>
          <a:p>
            <a:r>
              <a:rPr lang="en-US" dirty="0"/>
              <a:t>What are States Doing? – Cont’d</a:t>
            </a:r>
          </a:p>
        </p:txBody>
      </p:sp>
      <p:sp>
        <p:nvSpPr>
          <p:cNvPr id="3" name="Content Placeholder 2"/>
          <p:cNvSpPr>
            <a:spLocks noGrp="1"/>
          </p:cNvSpPr>
          <p:nvPr>
            <p:ph idx="1"/>
          </p:nvPr>
        </p:nvSpPr>
        <p:spPr>
          <a:xfrm>
            <a:off x="457200" y="1813687"/>
            <a:ext cx="8229600" cy="4525963"/>
          </a:xfrm>
        </p:spPr>
        <p:txBody>
          <a:bodyPr>
            <a:normAutofit fontScale="77500" lnSpcReduction="20000"/>
          </a:bodyPr>
          <a:lstStyle/>
          <a:p>
            <a:pPr lvl="1"/>
            <a:r>
              <a:rPr lang="en-US" b="1" dirty="0"/>
              <a:t>States </a:t>
            </a:r>
            <a:r>
              <a:rPr lang="en-US" dirty="0"/>
              <a:t>are requiring </a:t>
            </a:r>
            <a:r>
              <a:rPr lang="en-US" b="1" dirty="0"/>
              <a:t>Withholding to be filed quarterly</a:t>
            </a:r>
            <a:endParaRPr lang="en-US" dirty="0"/>
          </a:p>
          <a:p>
            <a:pPr>
              <a:lnSpc>
                <a:spcPct val="120000"/>
              </a:lnSpc>
              <a:spcBef>
                <a:spcPts val="300"/>
              </a:spcBef>
            </a:pPr>
            <a:r>
              <a:rPr lang="en-US" b="1" dirty="0"/>
              <a:t>Decrease over-withholding situations</a:t>
            </a:r>
            <a:r>
              <a:rPr lang="en-US" dirty="0"/>
              <a:t> by adjusting withholding tables and processes </a:t>
            </a:r>
          </a:p>
          <a:p>
            <a:pPr>
              <a:lnSpc>
                <a:spcPct val="120000"/>
              </a:lnSpc>
              <a:spcBef>
                <a:spcPts val="300"/>
              </a:spcBef>
            </a:pPr>
            <a:r>
              <a:rPr lang="en-US" dirty="0"/>
              <a:t>Expanded </a:t>
            </a:r>
            <a:r>
              <a:rPr lang="en-US" b="1" dirty="0"/>
              <a:t>IP PIN use </a:t>
            </a:r>
            <a:r>
              <a:rPr lang="en-US" dirty="0"/>
              <a:t>… efficient “opt in” process</a:t>
            </a:r>
          </a:p>
          <a:p>
            <a:pPr>
              <a:lnSpc>
                <a:spcPct val="120000"/>
              </a:lnSpc>
              <a:spcBef>
                <a:spcPts val="300"/>
              </a:spcBef>
            </a:pPr>
            <a:r>
              <a:rPr lang="en-US" dirty="0"/>
              <a:t>Agency-hosted (or at least directed) </a:t>
            </a:r>
            <a:r>
              <a:rPr lang="en-US" b="1" dirty="0"/>
              <a:t>identity verification processes</a:t>
            </a:r>
            <a:r>
              <a:rPr lang="en-US" dirty="0"/>
              <a:t> (i.e., “quiz”) for various needs </a:t>
            </a:r>
          </a:p>
          <a:p>
            <a:pPr>
              <a:lnSpc>
                <a:spcPct val="120000"/>
              </a:lnSpc>
              <a:spcBef>
                <a:spcPts val="300"/>
              </a:spcBef>
            </a:pPr>
            <a:r>
              <a:rPr lang="en-US" dirty="0"/>
              <a:t>Proactive </a:t>
            </a:r>
            <a:r>
              <a:rPr lang="en-US" b="1" dirty="0"/>
              <a:t>anomaly detection approaches </a:t>
            </a:r>
            <a:r>
              <a:rPr lang="en-US" dirty="0"/>
              <a:t>and deeper </a:t>
            </a:r>
            <a:r>
              <a:rPr lang="en-US" b="1" dirty="0"/>
              <a:t>analytical capabilities</a:t>
            </a:r>
            <a:r>
              <a:rPr lang="en-US" dirty="0"/>
              <a:t> as a new agency core competency</a:t>
            </a:r>
          </a:p>
        </p:txBody>
      </p:sp>
      <p:sp>
        <p:nvSpPr>
          <p:cNvPr id="4" name="Slide Number Placeholder 3"/>
          <p:cNvSpPr>
            <a:spLocks noGrp="1"/>
          </p:cNvSpPr>
          <p:nvPr>
            <p:ph type="sldNum" sz="quarter" idx="12"/>
          </p:nvPr>
        </p:nvSpPr>
        <p:spPr/>
        <p:txBody>
          <a:bodyPr/>
          <a:lstStyle/>
          <a:p>
            <a:fld id="{7E058211-C4C6-46FF-B9FA-1A2429AD66D2}" type="slidenum">
              <a:rPr lang="en-US" smtClean="0"/>
              <a:pPr/>
              <a:t>16</a:t>
            </a:fld>
            <a:endParaRPr lang="en-US" dirty="0"/>
          </a:p>
        </p:txBody>
      </p:sp>
    </p:spTree>
    <p:extLst>
      <p:ext uri="{BB962C8B-B14F-4D97-AF65-F5344CB8AC3E}">
        <p14:creationId xmlns:p14="http://schemas.microsoft.com/office/powerpoint/2010/main" val="2623003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877" y="199292"/>
            <a:ext cx="5375031" cy="1143000"/>
          </a:xfrm>
        </p:spPr>
        <p:txBody>
          <a:bodyPr>
            <a:normAutofit fontScale="90000"/>
          </a:bodyPr>
          <a:lstStyle/>
          <a:p>
            <a:r>
              <a:rPr lang="en-US" dirty="0"/>
              <a:t>Recent Results…</a:t>
            </a:r>
            <a:br>
              <a:rPr lang="en-US" dirty="0"/>
            </a:br>
            <a:r>
              <a:rPr lang="en-US" sz="1800" i="1" dirty="0"/>
              <a:t>Efforts of IRS, State Tax Agencies, Private Tax-Preparation and tax-filing software companies and others</a:t>
            </a:r>
          </a:p>
        </p:txBody>
      </p:sp>
      <p:sp>
        <p:nvSpPr>
          <p:cNvPr id="3" name="Content Placeholder 2"/>
          <p:cNvSpPr>
            <a:spLocks noGrp="1"/>
          </p:cNvSpPr>
          <p:nvPr>
            <p:ph idx="1"/>
          </p:nvPr>
        </p:nvSpPr>
        <p:spPr>
          <a:xfrm>
            <a:off x="228600" y="1739901"/>
            <a:ext cx="5105400" cy="5118099"/>
          </a:xfrm>
        </p:spPr>
        <p:txBody>
          <a:bodyPr>
            <a:noAutofit/>
          </a:bodyPr>
          <a:lstStyle/>
          <a:p>
            <a:r>
              <a:rPr lang="en-US" sz="1500" dirty="0"/>
              <a:t>An unprecedented </a:t>
            </a:r>
            <a:r>
              <a:rPr lang="en-US" sz="1500" b="1" dirty="0"/>
              <a:t>public-private</a:t>
            </a:r>
            <a:r>
              <a:rPr lang="en-US" sz="1500" dirty="0"/>
              <a:t> crackdown has helped </a:t>
            </a:r>
            <a:r>
              <a:rPr lang="en-US" sz="1500" b="1" dirty="0"/>
              <a:t>cut taxpayer identity theft reports in half </a:t>
            </a:r>
          </a:p>
          <a:p>
            <a:r>
              <a:rPr lang="en-US" sz="1500" dirty="0"/>
              <a:t>As electronic tax returns were filed, </a:t>
            </a:r>
            <a:r>
              <a:rPr lang="en-US" sz="1500" b="1" dirty="0"/>
              <a:t>tax-preparation firms gave the IRS information about their review of the transmissions</a:t>
            </a:r>
            <a:r>
              <a:rPr lang="en-US" sz="1500" dirty="0"/>
              <a:t>, including any improper or repetitive use of Internet Protocol numbers, the electronic addresses where the returns originated</a:t>
            </a:r>
          </a:p>
          <a:p>
            <a:r>
              <a:rPr lang="en-US" sz="1500" dirty="0"/>
              <a:t>The </a:t>
            </a:r>
            <a:r>
              <a:rPr lang="en-US" sz="1500" b="1" dirty="0"/>
              <a:t>tax-prep firms and the IRS also shared information about computer device identification </a:t>
            </a:r>
            <a:r>
              <a:rPr lang="en-US" sz="1500" dirty="0"/>
              <a:t>data linked to the tax returns' origin, as well as metadata from the transmissions</a:t>
            </a:r>
          </a:p>
          <a:p>
            <a:r>
              <a:rPr lang="en-US" sz="1500" dirty="0"/>
              <a:t>The </a:t>
            </a:r>
            <a:r>
              <a:rPr lang="en-US" sz="1500" b="1" dirty="0"/>
              <a:t>IRS also placed a new verification code on some of the W-2 tax return forms </a:t>
            </a:r>
            <a:r>
              <a:rPr lang="en-US" sz="1500" dirty="0"/>
              <a:t>that individuals used to file tax returns</a:t>
            </a:r>
          </a:p>
          <a:p>
            <a:r>
              <a:rPr lang="en-US" sz="1500" b="1" dirty="0"/>
              <a:t>New safeguards planned for the 2017 tax-filing season</a:t>
            </a:r>
            <a:r>
              <a:rPr lang="en-US" sz="1500" dirty="0"/>
              <a:t> will focus on </a:t>
            </a:r>
            <a:r>
              <a:rPr lang="en-US" sz="1500" b="1" dirty="0"/>
              <a:t>"trusted customer"</a:t>
            </a:r>
            <a:r>
              <a:rPr lang="en-US" sz="1500" dirty="0"/>
              <a:t> features that help ensure the authenticity of both the taxpayer and the tax return</a:t>
            </a:r>
          </a:p>
          <a:p>
            <a:pPr lvl="1"/>
            <a:endParaRPr lang="en-US" sz="1800" dirty="0"/>
          </a:p>
          <a:p>
            <a:pPr lvl="1"/>
            <a:endParaRPr lang="en-US" sz="1800" dirty="0"/>
          </a:p>
          <a:p>
            <a:pPr lvl="1"/>
            <a:endParaRPr lang="en-US" sz="1800" dirty="0"/>
          </a:p>
          <a:p>
            <a:pPr lvl="1"/>
            <a:endParaRPr lang="en-US" sz="1800" dirty="0"/>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9154" y="134056"/>
            <a:ext cx="3505200" cy="6685847"/>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a:xfrm>
            <a:off x="6705600" y="6248400"/>
            <a:ext cx="2133600" cy="365125"/>
          </a:xfrm>
        </p:spPr>
        <p:txBody>
          <a:bodyPr/>
          <a:lstStyle/>
          <a:p>
            <a:fld id="{7E058211-C4C6-46FF-B9FA-1A2429AD66D2}" type="slidenum">
              <a:rPr lang="en-US" smtClean="0"/>
              <a:pPr/>
              <a:t>17</a:t>
            </a:fld>
            <a:endParaRPr lang="en-US" dirty="0"/>
          </a:p>
        </p:txBody>
      </p:sp>
      <p:sp>
        <p:nvSpPr>
          <p:cNvPr id="7" name="TextBox 6"/>
          <p:cNvSpPr txBox="1"/>
          <p:nvPr/>
        </p:nvSpPr>
        <p:spPr>
          <a:xfrm>
            <a:off x="2667000" y="2971800"/>
            <a:ext cx="3810000" cy="1446550"/>
          </a:xfrm>
          <a:prstGeom prst="rect">
            <a:avLst/>
          </a:prstGeom>
          <a:solidFill>
            <a:schemeClr val="bg1"/>
          </a:solidFill>
        </p:spPr>
        <p:txBody>
          <a:bodyPr wrap="square" rtlCol="0">
            <a:spAutoFit/>
          </a:bodyPr>
          <a:lstStyle/>
          <a:p>
            <a:endParaRPr lang="en-US" i="1" dirty="0">
              <a:solidFill>
                <a:srgbClr val="00467E"/>
              </a:solidFill>
              <a:latin typeface="Arial" panose="020B0604020202020204" pitchFamily="34" charset="0"/>
              <a:cs typeface="Arial" panose="020B0604020202020204" pitchFamily="34" charset="0"/>
            </a:endParaRPr>
          </a:p>
          <a:p>
            <a:r>
              <a:rPr lang="en-US" i="1" dirty="0">
                <a:solidFill>
                  <a:srgbClr val="00467E"/>
                </a:solidFill>
                <a:latin typeface="Arial" panose="020B0604020202020204" pitchFamily="34" charset="0"/>
                <a:cs typeface="Arial" panose="020B0604020202020204" pitchFamily="34" charset="0"/>
              </a:rPr>
              <a:t>‘Tax-refund fraud to hit $21 billion, </a:t>
            </a:r>
            <a:br>
              <a:rPr lang="en-US" i="1" dirty="0">
                <a:solidFill>
                  <a:srgbClr val="00467E"/>
                </a:solidFill>
                <a:latin typeface="Arial" panose="020B0604020202020204" pitchFamily="34" charset="0"/>
                <a:cs typeface="Arial" panose="020B0604020202020204" pitchFamily="34" charset="0"/>
              </a:rPr>
            </a:br>
            <a:r>
              <a:rPr lang="en-US" i="1" dirty="0">
                <a:solidFill>
                  <a:srgbClr val="00467E"/>
                </a:solidFill>
                <a:latin typeface="Arial" panose="020B0604020202020204" pitchFamily="34" charset="0"/>
                <a:cs typeface="Arial" panose="020B0604020202020204" pitchFamily="34" charset="0"/>
              </a:rPr>
              <a:t>      and there's little the IRS can do’ </a:t>
            </a:r>
            <a:br>
              <a:rPr lang="en-US" sz="1600" i="1" dirty="0">
                <a:solidFill>
                  <a:srgbClr val="00467E"/>
                </a:solidFill>
                <a:latin typeface="Arial" panose="020B0604020202020204" pitchFamily="34" charset="0"/>
                <a:cs typeface="Arial" panose="020B0604020202020204" pitchFamily="34" charset="0"/>
              </a:rPr>
            </a:br>
            <a:r>
              <a:rPr lang="en-US" sz="1600" i="1" dirty="0">
                <a:solidFill>
                  <a:srgbClr val="00467E"/>
                </a:solidFill>
                <a:latin typeface="Arial" panose="020B0604020202020204" pitchFamily="34" charset="0"/>
                <a:cs typeface="Arial" panose="020B0604020202020204" pitchFamily="34" charset="0"/>
              </a:rPr>
              <a:t>           </a:t>
            </a:r>
            <a:r>
              <a:rPr lang="en-US" sz="1200" i="1" dirty="0">
                <a:solidFill>
                  <a:srgbClr val="00467E"/>
                </a:solidFill>
                <a:latin typeface="Arial" panose="020B0604020202020204" pitchFamily="34" charset="0"/>
                <a:cs typeface="Arial" panose="020B0604020202020204" pitchFamily="34" charset="0"/>
              </a:rPr>
              <a:t>             – CNBC February 11, 2015</a:t>
            </a:r>
          </a:p>
          <a:p>
            <a:endParaRPr lang="en-US" dirty="0"/>
          </a:p>
        </p:txBody>
      </p:sp>
      <p:sp>
        <p:nvSpPr>
          <p:cNvPr id="9" name="&quot;No&quot; Symbol 8"/>
          <p:cNvSpPr/>
          <p:nvPr/>
        </p:nvSpPr>
        <p:spPr>
          <a:xfrm>
            <a:off x="3505200" y="2475875"/>
            <a:ext cx="2438400" cy="2438400"/>
          </a:xfrm>
          <a:prstGeom prst="noSmoking">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108015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p:txBody>
          <a:bodyPr>
            <a:normAutofit/>
          </a:bodyPr>
          <a:lstStyle/>
          <a:p>
            <a:pPr algn="l" eaLnBrk="1" hangingPunct="1"/>
            <a:r>
              <a:rPr lang="en-US" altLang="en-US" dirty="0"/>
              <a:t>What does the future hold?</a:t>
            </a:r>
          </a:p>
        </p:txBody>
      </p:sp>
      <p:sp>
        <p:nvSpPr>
          <p:cNvPr id="97283" name="Rectangle 3"/>
          <p:cNvSpPr>
            <a:spLocks noGrp="1" noChangeArrowheads="1"/>
          </p:cNvSpPr>
          <p:nvPr>
            <p:ph type="body" idx="4294967295"/>
          </p:nvPr>
        </p:nvSpPr>
        <p:spPr>
          <a:xfrm>
            <a:off x="533400" y="1600200"/>
            <a:ext cx="8382000" cy="5029200"/>
          </a:xfrm>
        </p:spPr>
        <p:txBody>
          <a:bodyPr>
            <a:normAutofit lnSpcReduction="10000"/>
          </a:bodyPr>
          <a:lstStyle/>
          <a:p>
            <a:pPr eaLnBrk="1" hangingPunct="1"/>
            <a:r>
              <a:rPr lang="en-US" altLang="en-US" sz="1600" b="1" dirty="0"/>
              <a:t>Increased public/private collaboration</a:t>
            </a:r>
            <a:r>
              <a:rPr lang="en-US" altLang="en-US" sz="1600" dirty="0"/>
              <a:t> using multi-layered approach</a:t>
            </a:r>
            <a:endParaRPr lang="en-US" altLang="en-US" sz="1600" b="1" dirty="0"/>
          </a:p>
          <a:p>
            <a:pPr eaLnBrk="1" hangingPunct="1"/>
            <a:r>
              <a:rPr lang="en-US" altLang="en-US" sz="1600" b="1" dirty="0"/>
              <a:t>Increased electronic data sharing </a:t>
            </a:r>
            <a:r>
              <a:rPr lang="en-US" altLang="en-US" sz="1600" dirty="0"/>
              <a:t>and therefore</a:t>
            </a:r>
            <a:br>
              <a:rPr lang="en-US" altLang="en-US" sz="1600" dirty="0"/>
            </a:br>
            <a:r>
              <a:rPr lang="en-US" altLang="en-US" sz="1600" dirty="0"/>
              <a:t>improved opportunities to confirm the identities of </a:t>
            </a:r>
            <a:br>
              <a:rPr lang="en-US" altLang="en-US" sz="1600" dirty="0"/>
            </a:br>
            <a:r>
              <a:rPr lang="en-US" altLang="en-US" sz="1600" dirty="0"/>
              <a:t>valid taxpayers </a:t>
            </a:r>
          </a:p>
          <a:p>
            <a:pPr lvl="1" eaLnBrk="1" hangingPunct="1"/>
            <a:r>
              <a:rPr lang="en-US" altLang="en-US" sz="1600" b="1" dirty="0"/>
              <a:t>State-to-state exchanges </a:t>
            </a:r>
            <a:r>
              <a:rPr lang="en-US" altLang="en-US" sz="1600" dirty="0"/>
              <a:t>(e.g., to confirm </a:t>
            </a:r>
            <a:br>
              <a:rPr lang="en-US" altLang="en-US" sz="1600" dirty="0"/>
            </a:br>
            <a:r>
              <a:rPr lang="en-US" altLang="en-US" sz="1600" dirty="0"/>
              <a:t>non-resident refund requests)</a:t>
            </a:r>
          </a:p>
          <a:p>
            <a:pPr lvl="1" eaLnBrk="1" hangingPunct="1"/>
            <a:r>
              <a:rPr lang="en-US" altLang="en-US" sz="1600" dirty="0"/>
              <a:t>Other agencies (e.g., </a:t>
            </a:r>
            <a:r>
              <a:rPr lang="en-US" altLang="en-US" sz="1600" b="1" dirty="0"/>
              <a:t>motor vehicle licenses</a:t>
            </a:r>
            <a:r>
              <a:rPr lang="en-US" altLang="en-US" sz="1600" dirty="0"/>
              <a:t>)</a:t>
            </a:r>
          </a:p>
          <a:p>
            <a:pPr lvl="1" eaLnBrk="1" hangingPunct="1"/>
            <a:r>
              <a:rPr lang="en-US" altLang="en-US" sz="1600" b="1" dirty="0"/>
              <a:t>Payer reporting </a:t>
            </a:r>
            <a:r>
              <a:rPr lang="en-US" altLang="en-US" sz="1600" dirty="0"/>
              <a:t>(e.g., W-2s, 1099s, etc.)</a:t>
            </a:r>
          </a:p>
          <a:p>
            <a:pPr lvl="1" eaLnBrk="1" hangingPunct="1"/>
            <a:r>
              <a:rPr lang="en-US" altLang="en-US" sz="1600" b="1" dirty="0"/>
              <a:t>Federal data </a:t>
            </a:r>
            <a:r>
              <a:rPr lang="en-US" altLang="en-US" sz="1600" dirty="0"/>
              <a:t>(e.g., issuance of valid ITINs, valid SSN/Name combinations from SSA, near real-time data exchanges, etc.)</a:t>
            </a:r>
          </a:p>
          <a:p>
            <a:pPr eaLnBrk="1" hangingPunct="1"/>
            <a:r>
              <a:rPr lang="en-US" altLang="en-US" sz="1600" b="1" dirty="0"/>
              <a:t>Increased automation of desk examination </a:t>
            </a:r>
            <a:r>
              <a:rPr lang="en-US" altLang="en-US" sz="1600" b="1" i="1" dirty="0"/>
              <a:t>prior</a:t>
            </a:r>
            <a:r>
              <a:rPr lang="en-US" altLang="en-US" sz="1600" b="1" dirty="0"/>
              <a:t> to posting </a:t>
            </a:r>
            <a:r>
              <a:rPr lang="en-US" altLang="en-US" sz="1600" dirty="0"/>
              <a:t>and refund processing, given:</a:t>
            </a:r>
          </a:p>
          <a:p>
            <a:pPr lvl="1" eaLnBrk="1" hangingPunct="1"/>
            <a:r>
              <a:rPr lang="en-US" altLang="en-US" sz="1600" b="1" dirty="0"/>
              <a:t>Improved </a:t>
            </a:r>
            <a:r>
              <a:rPr lang="en-US" altLang="en-US" sz="1600" b="1" i="1" dirty="0"/>
              <a:t>technology</a:t>
            </a:r>
            <a:r>
              <a:rPr lang="en-US" altLang="en-US" sz="1600" dirty="0"/>
              <a:t>: data availability, processing capacity, </a:t>
            </a:r>
            <a:r>
              <a:rPr lang="en-US" altLang="en-US" sz="1600" i="1" dirty="0"/>
              <a:t>decision management services</a:t>
            </a:r>
            <a:r>
              <a:rPr lang="en-US" altLang="en-US" sz="1600" dirty="0"/>
              <a:t>, integration options (e.g., web services), face recognition software, etc. </a:t>
            </a:r>
          </a:p>
          <a:p>
            <a:pPr lvl="1" eaLnBrk="1" hangingPunct="1"/>
            <a:r>
              <a:rPr lang="en-US" altLang="en-US" sz="1600" b="1" dirty="0"/>
              <a:t>Increased validation</a:t>
            </a:r>
            <a:r>
              <a:rPr lang="en-US" altLang="en-US" sz="1600" dirty="0"/>
              <a:t> across: employer withholding tax payments, employer-issued W-2s, and taxpayer-claimed withholding credits</a:t>
            </a:r>
          </a:p>
          <a:p>
            <a:pPr eaLnBrk="1" hangingPunct="1"/>
            <a:r>
              <a:rPr lang="en-US" altLang="en-US" sz="1600" b="1" dirty="0"/>
              <a:t>Increased fraud schemes</a:t>
            </a:r>
            <a:r>
              <a:rPr lang="en-US" altLang="en-US" sz="1600" dirty="0"/>
              <a:t>: </a:t>
            </a:r>
            <a:r>
              <a:rPr lang="en-US" altLang="en-US" sz="1600" u="sng" dirty="0"/>
              <a:t>more sophistication, exploiting web-based filing channels, from other states and foreign countries, and focusing now on business taxes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1974058"/>
            <a:ext cx="2179208" cy="145494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Slide Number Placeholder 3"/>
          <p:cNvSpPr txBox="1">
            <a:spLocks/>
          </p:cNvSpPr>
          <p:nvPr/>
        </p:nvSpPr>
        <p:spPr>
          <a:xfrm>
            <a:off x="8326677" y="6415085"/>
            <a:ext cx="609600" cy="39687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20</a:t>
            </a:r>
          </a:p>
        </p:txBody>
      </p:sp>
    </p:spTree>
    <p:extLst>
      <p:ext uri="{BB962C8B-B14F-4D97-AF65-F5344CB8AC3E}">
        <p14:creationId xmlns:p14="http://schemas.microsoft.com/office/powerpoint/2010/main" val="30005763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idx="4294967295"/>
          </p:nvPr>
        </p:nvSpPr>
        <p:spPr>
          <a:xfrm>
            <a:off x="457200" y="274639"/>
            <a:ext cx="8229600" cy="1143000"/>
          </a:xfrm>
        </p:spPr>
        <p:txBody>
          <a:bodyPr>
            <a:normAutofit/>
          </a:bodyPr>
          <a:lstStyle/>
          <a:p>
            <a:pPr algn="l" eaLnBrk="1" hangingPunct="1"/>
            <a:r>
              <a:rPr lang="en-US" altLang="en-US" sz="3200" dirty="0"/>
              <a:t>Questions?</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429"/>
          <a:stretch/>
        </p:blipFill>
        <p:spPr>
          <a:xfrm>
            <a:off x="1202499" y="1600200"/>
            <a:ext cx="7306849" cy="5257800"/>
          </a:xfrm>
          <a:prstGeom prst="rect">
            <a:avLst/>
          </a:prstGeom>
        </p:spPr>
      </p:pic>
      <p:sp>
        <p:nvSpPr>
          <p:cNvPr id="5" name="Rectangle 4"/>
          <p:cNvSpPr/>
          <p:nvPr/>
        </p:nvSpPr>
        <p:spPr>
          <a:xfrm>
            <a:off x="6044852" y="5380672"/>
            <a:ext cx="3022948" cy="1477328"/>
          </a:xfrm>
          <a:prstGeom prst="rect">
            <a:avLst/>
          </a:prstGeom>
        </p:spPr>
        <p:txBody>
          <a:bodyPr wrap="square">
            <a:spAutoFit/>
          </a:bodyPr>
          <a:lstStyle/>
          <a:p>
            <a:r>
              <a:rPr lang="en-US" dirty="0"/>
              <a:t>David Casey</a:t>
            </a:r>
            <a:br>
              <a:rPr lang="en-US" dirty="0"/>
            </a:br>
            <a:r>
              <a:rPr lang="en-US" dirty="0"/>
              <a:t>Executive Consulting Manager</a:t>
            </a:r>
          </a:p>
          <a:p>
            <a:r>
              <a:rPr lang="en-US" dirty="0"/>
              <a:t>Revenue Solutions, Inc.</a:t>
            </a:r>
          </a:p>
          <a:p>
            <a:r>
              <a:rPr lang="en-US" dirty="0"/>
              <a:t>(888) 826-1541 ext. 262</a:t>
            </a:r>
          </a:p>
          <a:p>
            <a:r>
              <a:rPr lang="en-US" dirty="0"/>
              <a:t>DCasey@rsimail.com</a:t>
            </a:r>
            <a:endParaRPr lang="en-US" dirty="0">
              <a:solidFill>
                <a:schemeClr val="accent2"/>
              </a:solidFill>
            </a:endParaRPr>
          </a:p>
        </p:txBody>
      </p:sp>
    </p:spTree>
    <p:extLst>
      <p:ext uri="{BB962C8B-B14F-4D97-AF65-F5344CB8AC3E}">
        <p14:creationId xmlns:p14="http://schemas.microsoft.com/office/powerpoint/2010/main" val="3676423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Introduction</a:t>
            </a:r>
          </a:p>
        </p:txBody>
      </p:sp>
      <p:sp>
        <p:nvSpPr>
          <p:cNvPr id="3" name="Rectangle 2"/>
          <p:cNvSpPr/>
          <p:nvPr/>
        </p:nvSpPr>
        <p:spPr>
          <a:xfrm>
            <a:off x="571500" y="1701478"/>
            <a:ext cx="8001000" cy="1877437"/>
          </a:xfrm>
          <a:prstGeom prst="rect">
            <a:avLst/>
          </a:prstGeom>
        </p:spPr>
        <p:txBody>
          <a:bodyPr wrap="square">
            <a:spAutoFit/>
          </a:bodyPr>
          <a:lstStyle/>
          <a:p>
            <a:r>
              <a:rPr lang="en-US" sz="3200" b="1" dirty="0">
                <a:latin typeface="Arial" panose="020B0604020202020204" pitchFamily="34" charset="0"/>
                <a:cs typeface="Arial" panose="020B0604020202020204" pitchFamily="34" charset="0"/>
              </a:rPr>
              <a:t>David Casey</a:t>
            </a:r>
          </a:p>
          <a:p>
            <a:pPr marL="914400" lvl="1"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Executive Consulting Manager, RSI</a:t>
            </a:r>
          </a:p>
          <a:p>
            <a:pPr marL="914400" lvl="1"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9+ years with Revenue Solutions, Inc.</a:t>
            </a:r>
          </a:p>
          <a:p>
            <a:pPr marL="914400" lvl="1"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22+ years experience in tax &amp; revenue</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00" y="4203700"/>
            <a:ext cx="6096000" cy="25400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3388739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t>Agenda</a:t>
            </a:r>
          </a:p>
        </p:txBody>
      </p:sp>
      <p:sp>
        <p:nvSpPr>
          <p:cNvPr id="3" name="Rectangle 3"/>
          <p:cNvSpPr txBox="1">
            <a:spLocks noChangeArrowheads="1"/>
          </p:cNvSpPr>
          <p:nvPr/>
        </p:nvSpPr>
        <p:spPr>
          <a:xfrm>
            <a:off x="457200" y="1676400"/>
            <a:ext cx="7848600" cy="4572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latin typeface="Arial" panose="020B0604020202020204" pitchFamily="34" charset="0"/>
                <a:cs typeface="Arial" panose="020B0604020202020204" pitchFamily="34" charset="0"/>
              </a:rPr>
              <a:t>Refund Fraud Problem</a:t>
            </a:r>
          </a:p>
          <a:p>
            <a:r>
              <a:rPr lang="en-US" sz="2800" dirty="0">
                <a:latin typeface="Arial" panose="020B0604020202020204" pitchFamily="34" charset="0"/>
                <a:cs typeface="Arial" panose="020B0604020202020204" pitchFamily="34" charset="0"/>
              </a:rPr>
              <a:t>Types of Refund Fraud</a:t>
            </a:r>
          </a:p>
          <a:p>
            <a:r>
              <a:rPr lang="en-US" sz="2800" dirty="0">
                <a:latin typeface="Arial" panose="020B0604020202020204" pitchFamily="34" charset="0"/>
                <a:cs typeface="Arial" panose="020B0604020202020204" pitchFamily="34" charset="0"/>
              </a:rPr>
              <a:t>Industry Best Practices</a:t>
            </a:r>
          </a:p>
          <a:p>
            <a:r>
              <a:rPr lang="en-US" sz="2800" dirty="0">
                <a:latin typeface="Arial" panose="020B0604020202020204" pitchFamily="34" charset="0"/>
                <a:cs typeface="Arial" panose="020B0604020202020204" pitchFamily="34" charset="0"/>
              </a:rPr>
              <a:t>Proven Solution Approaches</a:t>
            </a:r>
          </a:p>
          <a:p>
            <a:r>
              <a:rPr lang="en-US" sz="2800" dirty="0">
                <a:latin typeface="Arial" panose="020B0604020202020204" pitchFamily="34" charset="0"/>
                <a:cs typeface="Arial" panose="020B0604020202020204" pitchFamily="34" charset="0"/>
              </a:rPr>
              <a:t>RSI Experience</a:t>
            </a:r>
          </a:p>
          <a:p>
            <a:r>
              <a:rPr lang="en-US" sz="2800" dirty="0">
                <a:latin typeface="Arial" panose="020B0604020202020204" pitchFamily="34" charset="0"/>
                <a:cs typeface="Arial" panose="020B0604020202020204" pitchFamily="34" charset="0"/>
              </a:rPr>
              <a:t>Recent Activities/Results</a:t>
            </a:r>
          </a:p>
          <a:p>
            <a:r>
              <a:rPr lang="en-US" sz="2800" dirty="0">
                <a:latin typeface="Arial" panose="020B0604020202020204" pitchFamily="34" charset="0"/>
                <a:cs typeface="Arial" panose="020B0604020202020204" pitchFamily="34" charset="0"/>
              </a:rPr>
              <a:t>Future Trends</a:t>
            </a:r>
          </a:p>
          <a:p>
            <a:r>
              <a:rPr lang="en-US" sz="2800" dirty="0">
                <a:latin typeface="Arial" panose="020B0604020202020204" pitchFamily="34" charset="0"/>
                <a:cs typeface="Arial" panose="020B0604020202020204" pitchFamily="34" charset="0"/>
              </a:rPr>
              <a:t>Q&amp;A</a:t>
            </a:r>
          </a:p>
          <a:p>
            <a:endParaRPr lang="en-US" sz="2000" dirty="0"/>
          </a:p>
          <a:p>
            <a:endParaRPr lang="en-US" sz="2400" dirty="0"/>
          </a:p>
          <a:p>
            <a:pPr lvl="2">
              <a:buFont typeface="Wingdings" pitchFamily="2" charset="2"/>
              <a:buNone/>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4794051"/>
            <a:ext cx="3718560" cy="161718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9687806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228600" y="152400"/>
            <a:ext cx="7772400" cy="1143000"/>
          </a:xfrm>
        </p:spPr>
        <p:txBody>
          <a:bodyPr>
            <a:normAutofit/>
          </a:bodyPr>
          <a:lstStyle/>
          <a:p>
            <a:pPr eaLnBrk="1" hangingPunct="1"/>
            <a:r>
              <a:rPr lang="en-US" dirty="0"/>
              <a:t>Refund Fraud: The Problem…</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3962400"/>
            <a:ext cx="3657600" cy="2743200"/>
          </a:xfrm>
          <a:prstGeom prst="rect">
            <a:avLst/>
          </a:prstGeom>
        </p:spPr>
      </p:pic>
      <p:sp>
        <p:nvSpPr>
          <p:cNvPr id="6147" name="Rectangle 6"/>
          <p:cNvSpPr>
            <a:spLocks noChangeArrowheads="1"/>
          </p:cNvSpPr>
          <p:nvPr/>
        </p:nvSpPr>
        <p:spPr bwMode="auto">
          <a:xfrm>
            <a:off x="198120" y="1770995"/>
            <a:ext cx="8183880" cy="4401205"/>
          </a:xfrm>
          <a:prstGeom prst="rect">
            <a:avLst/>
          </a:prstGeom>
          <a:noFill/>
          <a:ln w="9525">
            <a:noFill/>
            <a:miter lim="800000"/>
            <a:headEnd/>
            <a:tailEnd/>
          </a:ln>
        </p:spPr>
        <p:txBody>
          <a:bodyPr wrap="square">
            <a:spAutoFit/>
          </a:bodyPr>
          <a:lstStyle/>
          <a:p>
            <a:pPr marL="457200" indent="-457200">
              <a:buFont typeface="Arial" panose="020B0604020202020204" pitchFamily="34" charset="0"/>
              <a:buChar char="•"/>
            </a:pPr>
            <a:r>
              <a:rPr lang="en-US" sz="2600" b="0" dirty="0">
                <a:latin typeface="Arial" panose="020B0604020202020204" pitchFamily="34" charset="0"/>
                <a:cs typeface="Arial" panose="020B0604020202020204" pitchFamily="34" charset="0"/>
              </a:rPr>
              <a:t>As refund fraud </a:t>
            </a:r>
            <a:r>
              <a:rPr lang="en-US" sz="2600" b="1" dirty="0">
                <a:latin typeface="Arial" panose="020B0604020202020204" pitchFamily="34" charset="0"/>
                <a:cs typeface="Arial" panose="020B0604020202020204" pitchFamily="34" charset="0"/>
              </a:rPr>
              <a:t>schemes become more sophisticated</a:t>
            </a:r>
            <a:r>
              <a:rPr lang="en-US" sz="2600" b="0" dirty="0">
                <a:latin typeface="Arial" panose="020B0604020202020204" pitchFamily="34" charset="0"/>
                <a:cs typeface="Arial" panose="020B0604020202020204" pitchFamily="34" charset="0"/>
              </a:rPr>
              <a:t>, so must the methods of deterrence to stop fraudulent refund checks </a:t>
            </a:r>
            <a:r>
              <a:rPr lang="en-US" sz="2600" b="1" dirty="0">
                <a:latin typeface="Arial" panose="020B0604020202020204" pitchFamily="34" charset="0"/>
                <a:cs typeface="Arial" panose="020B0604020202020204" pitchFamily="34" charset="0"/>
              </a:rPr>
              <a:t>before they go out</a:t>
            </a:r>
            <a:r>
              <a:rPr lang="en-US" sz="2600" b="0" dirty="0">
                <a:latin typeface="Arial" panose="020B0604020202020204" pitchFamily="34" charset="0"/>
                <a:cs typeface="Arial" panose="020B0604020202020204" pitchFamily="34" charset="0"/>
              </a:rPr>
              <a:t>, while at the same time maintaining expected </a:t>
            </a:r>
            <a:r>
              <a:rPr lang="en-US" sz="2600" dirty="0">
                <a:latin typeface="Arial" panose="020B0604020202020204" pitchFamily="34" charset="0"/>
                <a:cs typeface="Arial" panose="020B0604020202020204" pitchFamily="34" charset="0"/>
              </a:rPr>
              <a:t>turnaround time</a:t>
            </a:r>
            <a:r>
              <a:rPr lang="en-US" sz="2600" b="0" dirty="0">
                <a:latin typeface="Arial" panose="020B0604020202020204" pitchFamily="34" charset="0"/>
                <a:cs typeface="Arial" panose="020B0604020202020204" pitchFamily="34" charset="0"/>
              </a:rPr>
              <a:t> and </a:t>
            </a:r>
            <a:r>
              <a:rPr lang="en-US" sz="2600" b="1" dirty="0">
                <a:latin typeface="Arial" panose="020B0604020202020204" pitchFamily="34" charset="0"/>
                <a:cs typeface="Arial" panose="020B0604020202020204" pitchFamily="34" charset="0"/>
              </a:rPr>
              <a:t>avoiding disruption or inconvenience</a:t>
            </a:r>
            <a:r>
              <a:rPr lang="en-US" sz="2600" dirty="0">
                <a:latin typeface="Arial" panose="020B0604020202020204" pitchFamily="34" charset="0"/>
                <a:cs typeface="Arial" panose="020B0604020202020204" pitchFamily="34" charset="0"/>
              </a:rPr>
              <a:t> for compliant taxpayers</a:t>
            </a:r>
            <a:r>
              <a:rPr lang="en-US" sz="2600" b="0" dirty="0">
                <a:latin typeface="Arial" panose="020B0604020202020204" pitchFamily="34" charset="0"/>
                <a:cs typeface="Arial" panose="020B0604020202020204" pitchFamily="34" charset="0"/>
              </a:rPr>
              <a:t>.</a:t>
            </a:r>
          </a:p>
          <a:p>
            <a:pPr marL="457200" indent="-457200">
              <a:buFont typeface="Arial" panose="020B0604020202020204" pitchFamily="34" charset="0"/>
              <a:buChar char="•"/>
            </a:pPr>
            <a:endParaRPr lang="en-US" sz="1000" i="1" dirty="0">
              <a:solidFill>
                <a:srgbClr val="00467E"/>
              </a:solidFill>
              <a:latin typeface="Arial" panose="020B0604020202020204" pitchFamily="34" charset="0"/>
              <a:cs typeface="Arial" panose="020B0604020202020204" pitchFamily="34" charset="0"/>
            </a:endParaRPr>
          </a:p>
          <a:p>
            <a:pPr lvl="1"/>
            <a:r>
              <a:rPr lang="en-US" sz="2200" i="1" dirty="0">
                <a:solidFill>
                  <a:srgbClr val="00467E"/>
                </a:solidFill>
                <a:latin typeface="Arial" panose="020B0604020202020204" pitchFamily="34" charset="0"/>
                <a:cs typeface="Arial" panose="020B0604020202020204" pitchFamily="34" charset="0"/>
              </a:rPr>
              <a:t>     </a:t>
            </a:r>
            <a:br>
              <a:rPr lang="en-US" sz="2200" i="1" dirty="0">
                <a:solidFill>
                  <a:srgbClr val="00467E"/>
                </a:solidFill>
                <a:latin typeface="Arial" panose="020B0604020202020204" pitchFamily="34" charset="0"/>
                <a:cs typeface="Arial" panose="020B0604020202020204" pitchFamily="34" charset="0"/>
              </a:rPr>
            </a:br>
            <a:r>
              <a:rPr lang="en-US" sz="2200" i="1" dirty="0">
                <a:solidFill>
                  <a:srgbClr val="00467E"/>
                </a:solidFill>
                <a:latin typeface="Arial" panose="020B0604020202020204" pitchFamily="34" charset="0"/>
                <a:cs typeface="Arial" panose="020B0604020202020204" pitchFamily="34" charset="0"/>
              </a:rPr>
              <a:t>     ‘Tax-refund fraud to hit $21 billion, </a:t>
            </a:r>
            <a:br>
              <a:rPr lang="en-US" sz="2200" i="1" dirty="0">
                <a:solidFill>
                  <a:srgbClr val="00467E"/>
                </a:solidFill>
                <a:latin typeface="Arial" panose="020B0604020202020204" pitchFamily="34" charset="0"/>
                <a:cs typeface="Arial" panose="020B0604020202020204" pitchFamily="34" charset="0"/>
              </a:rPr>
            </a:br>
            <a:r>
              <a:rPr lang="en-US" sz="2200" i="1" dirty="0">
                <a:solidFill>
                  <a:srgbClr val="00467E"/>
                </a:solidFill>
                <a:latin typeface="Arial" panose="020B0604020202020204" pitchFamily="34" charset="0"/>
                <a:cs typeface="Arial" panose="020B0604020202020204" pitchFamily="34" charset="0"/>
              </a:rPr>
              <a:t>      and there's little the IRS can do’ </a:t>
            </a:r>
            <a:br>
              <a:rPr lang="en-US" sz="2000" i="1" dirty="0">
                <a:solidFill>
                  <a:srgbClr val="00467E"/>
                </a:solidFill>
                <a:latin typeface="Arial" panose="020B0604020202020204" pitchFamily="34" charset="0"/>
                <a:cs typeface="Arial" panose="020B0604020202020204" pitchFamily="34" charset="0"/>
              </a:rPr>
            </a:br>
            <a:r>
              <a:rPr lang="en-US" sz="2000" i="1" dirty="0">
                <a:solidFill>
                  <a:srgbClr val="00467E"/>
                </a:solidFill>
                <a:latin typeface="Arial" panose="020B0604020202020204" pitchFamily="34" charset="0"/>
                <a:cs typeface="Arial" panose="020B0604020202020204" pitchFamily="34" charset="0"/>
              </a:rPr>
              <a:t>           </a:t>
            </a:r>
            <a:r>
              <a:rPr lang="en-US" sz="1600" i="1" dirty="0">
                <a:solidFill>
                  <a:srgbClr val="00467E"/>
                </a:solidFill>
                <a:latin typeface="Arial" panose="020B0604020202020204" pitchFamily="34" charset="0"/>
                <a:cs typeface="Arial" panose="020B0604020202020204" pitchFamily="34" charset="0"/>
              </a:rPr>
              <a:t>             – CNBC February 11, 2015</a:t>
            </a:r>
            <a:endParaRPr lang="en-US" sz="1600" b="0" i="1" dirty="0">
              <a:solidFill>
                <a:srgbClr val="00467E"/>
              </a:solidFill>
              <a:latin typeface="Arial" panose="020B0604020202020204" pitchFamily="34" charset="0"/>
              <a:cs typeface="Arial" panose="020B0604020202020204" pitchFamily="34" charset="0"/>
            </a:endParaRPr>
          </a:p>
          <a:p>
            <a:endParaRPr lang="en-US" sz="2800" b="0" i="1" dirty="0">
              <a:solidFill>
                <a:srgbClr val="00467E"/>
              </a:solidFill>
            </a:endParaRPr>
          </a:p>
        </p:txBody>
      </p:sp>
      <p:sp>
        <p:nvSpPr>
          <p:cNvPr id="5" name="Slide Number Placeholder 3"/>
          <p:cNvSpPr txBox="1">
            <a:spLocks/>
          </p:cNvSpPr>
          <p:nvPr/>
        </p:nvSpPr>
        <p:spPr>
          <a:xfrm>
            <a:off x="8534400" y="6409976"/>
            <a:ext cx="685800" cy="32067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t>4</a:t>
            </a:r>
          </a:p>
        </p:txBody>
      </p:sp>
    </p:spTree>
    <p:extLst>
      <p:ext uri="{BB962C8B-B14F-4D97-AF65-F5344CB8AC3E}">
        <p14:creationId xmlns:p14="http://schemas.microsoft.com/office/powerpoint/2010/main" val="26428342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Problem with ID Theft</a:t>
            </a:r>
          </a:p>
        </p:txBody>
      </p:sp>
      <p:sp>
        <p:nvSpPr>
          <p:cNvPr id="3" name="Content Placeholder 2"/>
          <p:cNvSpPr>
            <a:spLocks noGrp="1"/>
          </p:cNvSpPr>
          <p:nvPr>
            <p:ph idx="1"/>
          </p:nvPr>
        </p:nvSpPr>
        <p:spPr>
          <a:xfrm>
            <a:off x="76200" y="1523999"/>
            <a:ext cx="5214538" cy="4800601"/>
          </a:xfrm>
        </p:spPr>
        <p:txBody>
          <a:bodyPr>
            <a:noAutofit/>
          </a:bodyPr>
          <a:lstStyle/>
          <a:p>
            <a:r>
              <a:rPr lang="en-US" sz="2000" b="1" dirty="0"/>
              <a:t>Agencies move towards fully electronic </a:t>
            </a:r>
            <a:r>
              <a:rPr lang="en-US" sz="2000" dirty="0"/>
              <a:t>returns filing</a:t>
            </a:r>
          </a:p>
          <a:p>
            <a:endParaRPr lang="en-US" sz="1000" dirty="0"/>
          </a:p>
          <a:p>
            <a:r>
              <a:rPr lang="en-US" sz="2000" b="1" dirty="0"/>
              <a:t>Online</a:t>
            </a:r>
            <a:r>
              <a:rPr lang="en-US" sz="2000" dirty="0"/>
              <a:t> </a:t>
            </a:r>
            <a:r>
              <a:rPr lang="en-US" sz="2000" b="1" dirty="0"/>
              <a:t>tax preparation</a:t>
            </a:r>
            <a:r>
              <a:rPr lang="en-US" sz="2000" dirty="0"/>
              <a:t> </a:t>
            </a:r>
            <a:r>
              <a:rPr lang="en-US" sz="2000" b="1" dirty="0"/>
              <a:t>software </a:t>
            </a:r>
            <a:r>
              <a:rPr lang="en-US" sz="2000" dirty="0"/>
              <a:t>enables thieves to create a </a:t>
            </a:r>
            <a:r>
              <a:rPr lang="en-US" sz="2000" b="1" dirty="0"/>
              <a:t>fake return</a:t>
            </a:r>
          </a:p>
          <a:p>
            <a:endParaRPr lang="en-US" sz="1000" b="1" dirty="0"/>
          </a:p>
          <a:p>
            <a:r>
              <a:rPr lang="en-US" sz="2000" b="1" dirty="0"/>
              <a:t>Instead of using stolen </a:t>
            </a:r>
            <a:r>
              <a:rPr lang="en-US" sz="2000" dirty="0"/>
              <a:t>Social Security numbers to create their fraudulent returns, they </a:t>
            </a:r>
            <a:r>
              <a:rPr lang="en-US" sz="2000" b="1" dirty="0"/>
              <a:t>buy compromised credentials to gain access to past returns stored on tax preparation software</a:t>
            </a:r>
          </a:p>
          <a:p>
            <a:endParaRPr lang="en-US" sz="1000" b="1" dirty="0"/>
          </a:p>
          <a:p>
            <a:r>
              <a:rPr lang="en-US" sz="2000" dirty="0"/>
              <a:t>Using </a:t>
            </a:r>
            <a:r>
              <a:rPr lang="en-US" sz="2000" b="1" dirty="0"/>
              <a:t>information from a real return to create a false one improves the odds</a:t>
            </a:r>
            <a:r>
              <a:rPr lang="en-US" sz="2000" dirty="0"/>
              <a:t> that it will evade detection </a:t>
            </a:r>
          </a:p>
          <a:p>
            <a:endParaRPr lang="en-US" sz="2400" dirty="0"/>
          </a:p>
        </p:txBody>
      </p:sp>
      <p:grpSp>
        <p:nvGrpSpPr>
          <p:cNvPr id="9" name="Group 8"/>
          <p:cNvGrpSpPr/>
          <p:nvPr/>
        </p:nvGrpSpPr>
        <p:grpSpPr>
          <a:xfrm>
            <a:off x="5290738" y="2085852"/>
            <a:ext cx="3777062" cy="4576558"/>
            <a:chOff x="5290738" y="2085852"/>
            <a:chExt cx="3777062" cy="4576558"/>
          </a:xfrm>
        </p:grpSpPr>
        <p:pic>
          <p:nvPicPr>
            <p:cNvPr id="4"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0738" y="2085852"/>
              <a:ext cx="3777062" cy="452596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8" name="Rectangle 7"/>
            <p:cNvSpPr/>
            <p:nvPr/>
          </p:nvSpPr>
          <p:spPr>
            <a:xfrm>
              <a:off x="5585733" y="6353908"/>
              <a:ext cx="2667000" cy="2754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779477" y="6400800"/>
              <a:ext cx="498855" cy="261610"/>
            </a:xfrm>
            <a:prstGeom prst="rect">
              <a:avLst/>
            </a:prstGeom>
            <a:noFill/>
          </p:spPr>
          <p:txBody>
            <a:bodyPr wrap="none" rtlCol="0">
              <a:spAutoFit/>
            </a:bodyPr>
            <a:lstStyle/>
            <a:p>
              <a:r>
                <a:rPr lang="en-US" sz="1100" dirty="0">
                  <a:latin typeface="Arial" panose="020B0604020202020204" pitchFamily="34" charset="0"/>
                  <a:cs typeface="Arial" panose="020B0604020202020204" pitchFamily="34" charset="0"/>
                </a:rPr>
                <a:t>2013</a:t>
              </a:r>
            </a:p>
          </p:txBody>
        </p:sp>
        <p:sp>
          <p:nvSpPr>
            <p:cNvPr id="6" name="TextBox 5"/>
            <p:cNvSpPr txBox="1"/>
            <p:nvPr/>
          </p:nvSpPr>
          <p:spPr>
            <a:xfrm>
              <a:off x="6669806" y="6400800"/>
              <a:ext cx="498855" cy="261610"/>
            </a:xfrm>
            <a:prstGeom prst="rect">
              <a:avLst/>
            </a:prstGeom>
            <a:noFill/>
          </p:spPr>
          <p:txBody>
            <a:bodyPr wrap="none" rtlCol="0">
              <a:spAutoFit/>
            </a:bodyPr>
            <a:lstStyle/>
            <a:p>
              <a:r>
                <a:rPr lang="en-US" sz="1100" dirty="0">
                  <a:latin typeface="Arial" panose="020B0604020202020204" pitchFamily="34" charset="0"/>
                  <a:cs typeface="Arial" panose="020B0604020202020204" pitchFamily="34" charset="0"/>
                </a:rPr>
                <a:t>2014</a:t>
              </a:r>
            </a:p>
          </p:txBody>
        </p:sp>
        <p:sp>
          <p:nvSpPr>
            <p:cNvPr id="7" name="TextBox 6"/>
            <p:cNvSpPr txBox="1"/>
            <p:nvPr/>
          </p:nvSpPr>
          <p:spPr>
            <a:xfrm>
              <a:off x="7431807" y="6400800"/>
              <a:ext cx="498855" cy="261610"/>
            </a:xfrm>
            <a:prstGeom prst="rect">
              <a:avLst/>
            </a:prstGeom>
            <a:noFill/>
          </p:spPr>
          <p:txBody>
            <a:bodyPr wrap="none" rtlCol="0">
              <a:spAutoFit/>
            </a:bodyPr>
            <a:lstStyle/>
            <a:p>
              <a:r>
                <a:rPr lang="en-US" sz="1100" dirty="0">
                  <a:latin typeface="Arial" panose="020B0604020202020204" pitchFamily="34" charset="0"/>
                  <a:cs typeface="Arial" panose="020B0604020202020204" pitchFamily="34" charset="0"/>
                </a:rPr>
                <a:t>2015</a:t>
              </a:r>
            </a:p>
          </p:txBody>
        </p:sp>
      </p:grpSp>
      <p:sp>
        <p:nvSpPr>
          <p:cNvPr id="10" name="Slide Number Placeholder 9"/>
          <p:cNvSpPr>
            <a:spLocks noGrp="1"/>
          </p:cNvSpPr>
          <p:nvPr>
            <p:ph type="sldNum" sz="quarter" idx="12"/>
          </p:nvPr>
        </p:nvSpPr>
        <p:spPr/>
        <p:txBody>
          <a:bodyPr/>
          <a:lstStyle/>
          <a:p>
            <a:fld id="{7E058211-C4C6-46FF-B9FA-1A2429AD66D2}" type="slidenum">
              <a:rPr lang="en-US" smtClean="0"/>
              <a:pPr/>
              <a:t>5</a:t>
            </a:fld>
            <a:endParaRPr lang="en-US" dirty="0"/>
          </a:p>
        </p:txBody>
      </p:sp>
    </p:spTree>
    <p:extLst>
      <p:ext uri="{BB962C8B-B14F-4D97-AF65-F5344CB8AC3E}">
        <p14:creationId xmlns:p14="http://schemas.microsoft.com/office/powerpoint/2010/main" val="2813854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Refund Fraud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04962054"/>
              </p:ext>
            </p:extLst>
          </p:nvPr>
        </p:nvGraphicFramePr>
        <p:xfrm>
          <a:off x="3581400" y="2408237"/>
          <a:ext cx="5181600" cy="3306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Content Placeholder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2440" y="2438400"/>
            <a:ext cx="2941193" cy="1577181"/>
          </a:xfrm>
          <a:prstGeom prst="rect">
            <a:avLst/>
          </a:prstGeom>
        </p:spPr>
      </p:pic>
      <p:pic>
        <p:nvPicPr>
          <p:cNvPr id="6" name="Content Placeholder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2440" y="4082538"/>
            <a:ext cx="2941193" cy="1647068"/>
          </a:xfrm>
          <a:prstGeom prst="rect">
            <a:avLst/>
          </a:prstGeom>
        </p:spPr>
      </p:pic>
      <p:sp>
        <p:nvSpPr>
          <p:cNvPr id="3" name="Slide Number Placeholder 2"/>
          <p:cNvSpPr>
            <a:spLocks noGrp="1"/>
          </p:cNvSpPr>
          <p:nvPr>
            <p:ph type="sldNum" sz="quarter" idx="12"/>
          </p:nvPr>
        </p:nvSpPr>
        <p:spPr/>
        <p:txBody>
          <a:bodyPr/>
          <a:lstStyle/>
          <a:p>
            <a:fld id="{7E058211-C4C6-46FF-B9FA-1A2429AD66D2}" type="slidenum">
              <a:rPr lang="en-US" smtClean="0"/>
              <a:pPr/>
              <a:t>6</a:t>
            </a:fld>
            <a:endParaRPr lang="en-US" dirty="0"/>
          </a:p>
        </p:txBody>
      </p:sp>
    </p:spTree>
    <p:extLst>
      <p:ext uri="{BB962C8B-B14F-4D97-AF65-F5344CB8AC3E}">
        <p14:creationId xmlns:p14="http://schemas.microsoft.com/office/powerpoint/2010/main" val="40135349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IRS Tax Scams/Consumer Alerts</a:t>
            </a:r>
          </a:p>
        </p:txBody>
      </p:sp>
      <p:sp>
        <p:nvSpPr>
          <p:cNvPr id="3" name="Content Placeholder 2"/>
          <p:cNvSpPr>
            <a:spLocks noGrp="1"/>
          </p:cNvSpPr>
          <p:nvPr>
            <p:ph idx="1"/>
          </p:nvPr>
        </p:nvSpPr>
        <p:spPr>
          <a:xfrm>
            <a:off x="152400" y="1752600"/>
            <a:ext cx="8229600" cy="4873623"/>
          </a:xfrm>
        </p:spPr>
        <p:txBody>
          <a:bodyPr>
            <a:normAutofit/>
          </a:bodyPr>
          <a:lstStyle/>
          <a:p>
            <a:r>
              <a:rPr lang="en-US" sz="2500" dirty="0"/>
              <a:t>Soliciting Form W-2 information from payroll and human resources professionals</a:t>
            </a:r>
          </a:p>
          <a:p>
            <a:r>
              <a:rPr lang="en-US" sz="2500" dirty="0"/>
              <a:t>IRS-Impersonation Telephone Scams</a:t>
            </a:r>
          </a:p>
          <a:p>
            <a:r>
              <a:rPr lang="en-US" sz="2500" dirty="0"/>
              <a:t>Surge in Email, Phishing and Malware Schemes</a:t>
            </a:r>
          </a:p>
          <a:p>
            <a:r>
              <a:rPr lang="en-US" sz="2500" dirty="0"/>
              <a:t>Tax Refund Scam Artists Posing as Taxpayer Advocacy Panel</a:t>
            </a:r>
          </a:p>
          <a:p>
            <a:r>
              <a:rPr lang="en-US" sz="2500" dirty="0"/>
              <a:t>Scams Targeting Tax Professionals</a:t>
            </a:r>
          </a:p>
          <a:p>
            <a:r>
              <a:rPr lang="en-US" sz="2500" dirty="0"/>
              <a:t>See IRS Dirty Dozen Tax Scams</a:t>
            </a:r>
          </a:p>
          <a:p>
            <a:pPr lvl="1"/>
            <a:r>
              <a:rPr lang="en-US" sz="1800" dirty="0">
                <a:hlinkClick r:id="rId3"/>
              </a:rPr>
              <a:t>https://www.irs.gov/uac/tax-scams-consumer-alerts</a:t>
            </a:r>
            <a:r>
              <a:rPr lang="en-US" sz="1800" dirty="0"/>
              <a:t>  </a:t>
            </a:r>
          </a:p>
          <a:p>
            <a:pPr lvl="1"/>
            <a:r>
              <a:rPr lang="en-US" sz="1800" dirty="0">
                <a:hlinkClick r:id="rId4"/>
              </a:rPr>
              <a:t>https://www.justice.gov/tax/stolen-identity-refund-fraud</a:t>
            </a:r>
            <a:r>
              <a:rPr lang="en-US" sz="1800" dirty="0"/>
              <a:t> </a:t>
            </a:r>
          </a:p>
          <a:p>
            <a:endParaRPr lang="en-US" sz="2500" dirty="0"/>
          </a:p>
        </p:txBody>
      </p:sp>
      <p:pic>
        <p:nvPicPr>
          <p:cNvPr id="4" name="Content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34912" y="5029199"/>
            <a:ext cx="2356688" cy="159702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5" name="Slide Number Placeholder 4"/>
          <p:cNvSpPr>
            <a:spLocks noGrp="1"/>
          </p:cNvSpPr>
          <p:nvPr>
            <p:ph type="sldNum" sz="quarter" idx="12"/>
          </p:nvPr>
        </p:nvSpPr>
        <p:spPr/>
        <p:txBody>
          <a:bodyPr/>
          <a:lstStyle/>
          <a:p>
            <a:fld id="{7E058211-C4C6-46FF-B9FA-1A2429AD66D2}" type="slidenum">
              <a:rPr lang="en-US" smtClean="0"/>
              <a:pPr/>
              <a:t>7</a:t>
            </a:fld>
            <a:endParaRPr lang="en-US" dirty="0"/>
          </a:p>
        </p:txBody>
      </p:sp>
    </p:spTree>
    <p:extLst>
      <p:ext uri="{BB962C8B-B14F-4D97-AF65-F5344CB8AC3E}">
        <p14:creationId xmlns:p14="http://schemas.microsoft.com/office/powerpoint/2010/main" val="1505953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Practices…</a:t>
            </a:r>
            <a:br>
              <a:rPr lang="en-US" dirty="0"/>
            </a:br>
            <a:r>
              <a:rPr lang="en-US" sz="2400" dirty="0"/>
              <a:t> … based on Lessons Learned</a:t>
            </a:r>
            <a:endParaRPr lang="en-US" dirty="0"/>
          </a:p>
        </p:txBody>
      </p:sp>
      <p:sp>
        <p:nvSpPr>
          <p:cNvPr id="3" name="Content Placeholder 2"/>
          <p:cNvSpPr>
            <a:spLocks noGrp="1"/>
          </p:cNvSpPr>
          <p:nvPr>
            <p:ph idx="1"/>
          </p:nvPr>
        </p:nvSpPr>
        <p:spPr>
          <a:xfrm>
            <a:off x="422031" y="1676400"/>
            <a:ext cx="8229600" cy="4191000"/>
          </a:xfrm>
        </p:spPr>
        <p:txBody>
          <a:bodyPr>
            <a:noAutofit/>
          </a:bodyPr>
          <a:lstStyle/>
          <a:p>
            <a:pPr lvl="0"/>
            <a:r>
              <a:rPr lang="en-US" sz="2000" b="1" dirty="0"/>
              <a:t>Historically</a:t>
            </a:r>
            <a:r>
              <a:rPr lang="en-US" sz="2000" dirty="0"/>
              <a:t>, Agencies tax processing systems have had </a:t>
            </a:r>
            <a:r>
              <a:rPr lang="en-US" sz="2000" b="1" dirty="0"/>
              <a:t>limited access to external data sources </a:t>
            </a:r>
            <a:r>
              <a:rPr lang="en-US" sz="2000" dirty="0"/>
              <a:t>during returns processing</a:t>
            </a:r>
          </a:p>
          <a:p>
            <a:pPr lvl="0"/>
            <a:r>
              <a:rPr lang="en-US" sz="2000" b="1" dirty="0"/>
              <a:t>Balance service </a:t>
            </a:r>
            <a:r>
              <a:rPr lang="en-US" sz="2000" dirty="0"/>
              <a:t>to Individual Income Taxpayers, </a:t>
            </a:r>
            <a:br>
              <a:rPr lang="en-US" sz="2000" dirty="0"/>
            </a:br>
            <a:r>
              <a:rPr lang="en-US" sz="2000" dirty="0"/>
              <a:t>with need to </a:t>
            </a:r>
            <a:r>
              <a:rPr lang="en-US" sz="2000" b="1" dirty="0"/>
              <a:t>prevent fraud</a:t>
            </a:r>
          </a:p>
          <a:p>
            <a:pPr lvl="0"/>
            <a:r>
              <a:rPr lang="en-US" sz="2000" dirty="0"/>
              <a:t>Agencies have a lot </a:t>
            </a:r>
            <a:r>
              <a:rPr lang="en-US" sz="2000" b="1" dirty="0"/>
              <a:t>more information at their </a:t>
            </a:r>
            <a:br>
              <a:rPr lang="en-US" sz="2000" b="1" dirty="0"/>
            </a:br>
            <a:r>
              <a:rPr lang="en-US" sz="2000" b="1" dirty="0"/>
              <a:t>disposal to confirm identities</a:t>
            </a:r>
            <a:r>
              <a:rPr lang="en-US" sz="2000" dirty="0"/>
              <a:t>, employers, wages, withholding </a:t>
            </a:r>
            <a:br>
              <a:rPr lang="en-US" sz="2000" dirty="0"/>
            </a:br>
            <a:r>
              <a:rPr lang="en-US" sz="2000" dirty="0"/>
              <a:t>credits, other claims, etc. </a:t>
            </a:r>
            <a:r>
              <a:rPr lang="en-US" sz="2000" dirty="0">
                <a:sym typeface="Wingdings" panose="05000000000000000000" pitchFamily="2" charset="2"/>
              </a:rPr>
              <a:t> </a:t>
            </a:r>
            <a:r>
              <a:rPr lang="en-US" sz="2000" i="1" dirty="0"/>
              <a:t>pre-refund</a:t>
            </a:r>
            <a:r>
              <a:rPr lang="en-US" sz="2000" dirty="0"/>
              <a:t> </a:t>
            </a:r>
          </a:p>
          <a:p>
            <a:pPr lvl="0"/>
            <a:r>
              <a:rPr lang="en-US" sz="2000" dirty="0"/>
              <a:t>Use data from: </a:t>
            </a:r>
            <a:r>
              <a:rPr lang="en-US" sz="2000" b="1" dirty="0"/>
              <a:t>prior filing history</a:t>
            </a:r>
            <a:r>
              <a:rPr lang="en-US" sz="2000" dirty="0"/>
              <a:t>, </a:t>
            </a:r>
            <a:r>
              <a:rPr lang="en-US" sz="2000" b="1" dirty="0"/>
              <a:t>IRS, other agencies </a:t>
            </a:r>
            <a:br>
              <a:rPr lang="en-US" sz="2000" dirty="0"/>
            </a:br>
            <a:r>
              <a:rPr lang="en-US" sz="2000" dirty="0"/>
              <a:t>(DMV, Labor, etc.), employers, etc.</a:t>
            </a:r>
          </a:p>
          <a:p>
            <a:pPr lvl="0"/>
            <a:r>
              <a:rPr lang="en-US" sz="2000" b="1" dirty="0"/>
              <a:t>Analyze and validate </a:t>
            </a:r>
            <a:r>
              <a:rPr lang="en-US" sz="2000" dirty="0"/>
              <a:t>information in </a:t>
            </a:r>
            <a:r>
              <a:rPr lang="en-US" sz="2000" b="1" dirty="0"/>
              <a:t>advance</a:t>
            </a:r>
          </a:p>
          <a:p>
            <a:pPr lvl="0"/>
            <a:r>
              <a:rPr lang="en-US" sz="2000" b="1" dirty="0"/>
              <a:t>Implement rules to definitively release returns </a:t>
            </a:r>
            <a:r>
              <a:rPr lang="en-US" sz="2000" dirty="0"/>
              <a:t>and to </a:t>
            </a:r>
            <a:r>
              <a:rPr lang="en-US" sz="2000" b="1" dirty="0"/>
              <a:t>identify </a:t>
            </a:r>
            <a:br>
              <a:rPr lang="en-US" sz="2000" b="1" dirty="0"/>
            </a:br>
            <a:r>
              <a:rPr lang="en-US" sz="2000" b="1" dirty="0"/>
              <a:t>clear issue</a:t>
            </a:r>
            <a:r>
              <a:rPr lang="en-US" sz="2000" dirty="0"/>
              <a:t>s; with full transparency</a:t>
            </a:r>
          </a:p>
          <a:p>
            <a:pPr lvl="0"/>
            <a:r>
              <a:rPr lang="en-US" sz="2000" b="1" dirty="0"/>
              <a:t>Automate case handling </a:t>
            </a:r>
            <a:r>
              <a:rPr lang="en-US" sz="2000" dirty="0"/>
              <a:t>where possible, manage follow-up actions, and integrate with returns processing flow</a:t>
            </a:r>
          </a:p>
        </p:txBody>
      </p:sp>
      <p:sp>
        <p:nvSpPr>
          <p:cNvPr id="4" name="Slide Number Placeholder 3"/>
          <p:cNvSpPr>
            <a:spLocks noGrp="1"/>
          </p:cNvSpPr>
          <p:nvPr>
            <p:ph type="sldNum" sz="quarter" idx="12"/>
          </p:nvPr>
        </p:nvSpPr>
        <p:spPr/>
        <p:txBody>
          <a:bodyPr/>
          <a:lstStyle/>
          <a:p>
            <a:fld id="{7E058211-C4C6-46FF-B9FA-1A2429AD66D2}" type="slidenum">
              <a:rPr lang="en-US" smtClean="0"/>
              <a:pPr/>
              <a:t>8</a:t>
            </a:fld>
            <a:endParaRPr lang="en-US" dirty="0"/>
          </a:p>
        </p:txBody>
      </p:sp>
    </p:spTree>
    <p:extLst>
      <p:ext uri="{BB962C8B-B14F-4D97-AF65-F5344CB8AC3E}">
        <p14:creationId xmlns:p14="http://schemas.microsoft.com/office/powerpoint/2010/main" val="2305924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28600" y="219924"/>
            <a:ext cx="8229600" cy="1143000"/>
          </a:xfrm>
        </p:spPr>
        <p:txBody>
          <a:bodyPr>
            <a:normAutofit fontScale="90000"/>
          </a:bodyPr>
          <a:lstStyle/>
          <a:p>
            <a:r>
              <a:rPr lang="en-US" dirty="0"/>
              <a:t>More than ID Theft – It’s Analytics:</a:t>
            </a:r>
            <a:br>
              <a:rPr lang="en-US" dirty="0"/>
            </a:br>
            <a:r>
              <a:rPr lang="en-US" sz="2400" i="1" dirty="0"/>
              <a:t>Refund Issuance Risk Continuum</a:t>
            </a:r>
            <a:endParaRPr lang="en-US" i="1" dirty="0"/>
          </a:p>
        </p:txBody>
      </p:sp>
      <p:sp>
        <p:nvSpPr>
          <p:cNvPr id="7178" name="TextBox 10"/>
          <p:cNvSpPr txBox="1">
            <a:spLocks noChangeArrowheads="1"/>
          </p:cNvSpPr>
          <p:nvPr/>
        </p:nvSpPr>
        <p:spPr bwMode="auto">
          <a:xfrm>
            <a:off x="2219324" y="5720145"/>
            <a:ext cx="5513804" cy="584200"/>
          </a:xfrm>
          <a:prstGeom prst="rect">
            <a:avLst/>
          </a:prstGeom>
          <a:noFill/>
          <a:ln w="9525">
            <a:noFill/>
            <a:miter lim="800000"/>
            <a:headEnd/>
            <a:tailEnd/>
          </a:ln>
        </p:spPr>
        <p:txBody>
          <a:bodyPr wrap="square">
            <a:spAutoFit/>
          </a:bodyPr>
          <a:lstStyle/>
          <a:p>
            <a:pPr algn="ctr"/>
            <a:r>
              <a:rPr lang="en-US" sz="1600" b="1" dirty="0">
                <a:solidFill>
                  <a:schemeClr val="tx1"/>
                </a:solidFill>
              </a:rPr>
              <a:t>Goals… </a:t>
            </a:r>
            <a:r>
              <a:rPr lang="en-US" sz="1600" dirty="0">
                <a:solidFill>
                  <a:schemeClr val="tx1"/>
                </a:solidFill>
              </a:rPr>
              <a:t>review or interact with the fewest returns, stop the most fraud, and reduce overall impact to compliant taxpayers</a:t>
            </a:r>
          </a:p>
        </p:txBody>
      </p:sp>
      <p:sp>
        <p:nvSpPr>
          <p:cNvPr id="7179" name="TextBox 11"/>
          <p:cNvSpPr txBox="1">
            <a:spLocks noChangeArrowheads="1"/>
          </p:cNvSpPr>
          <p:nvPr/>
        </p:nvSpPr>
        <p:spPr bwMode="auto">
          <a:xfrm>
            <a:off x="190500" y="1600200"/>
            <a:ext cx="8953500" cy="954107"/>
          </a:xfrm>
          <a:prstGeom prst="rect">
            <a:avLst/>
          </a:prstGeom>
          <a:noFill/>
          <a:ln w="9525">
            <a:noFill/>
            <a:miter lim="800000"/>
            <a:headEnd/>
            <a:tailEnd/>
          </a:ln>
        </p:spPr>
        <p:txBody>
          <a:bodyPr wrap="square">
            <a:spAutoFit/>
          </a:bodyPr>
          <a:lstStyle/>
          <a:p>
            <a:r>
              <a:rPr lang="en-US" sz="1400" b="1" dirty="0">
                <a:solidFill>
                  <a:schemeClr val="tx1"/>
                </a:solidFill>
                <a:latin typeface="Arial" panose="020B0604020202020204" pitchFamily="34" charset="0"/>
                <a:cs typeface="Arial" panose="020B0604020202020204" pitchFamily="34" charset="0"/>
              </a:rPr>
              <a:t>When assessing risk:</a:t>
            </a:r>
          </a:p>
          <a:p>
            <a:pPr>
              <a:buFont typeface="Arial" charset="0"/>
              <a:buChar char="•"/>
            </a:pPr>
            <a:r>
              <a:rPr lang="en-US" sz="1400" dirty="0">
                <a:solidFill>
                  <a:schemeClr val="tx1"/>
                </a:solidFill>
                <a:latin typeface="Arial" panose="020B0604020202020204" pitchFamily="34" charset="0"/>
                <a:cs typeface="Arial" panose="020B0604020202020204" pitchFamily="34" charset="0"/>
              </a:rPr>
              <a:t>  Confirm taxpayer identity</a:t>
            </a:r>
          </a:p>
          <a:p>
            <a:pPr>
              <a:buFont typeface="Arial" charset="0"/>
              <a:buChar char="•"/>
            </a:pPr>
            <a:r>
              <a:rPr lang="en-US" sz="1400" dirty="0">
                <a:solidFill>
                  <a:schemeClr val="tx1"/>
                </a:solidFill>
                <a:latin typeface="Arial" panose="020B0604020202020204" pitchFamily="34" charset="0"/>
                <a:cs typeface="Arial" panose="020B0604020202020204" pitchFamily="34" charset="0"/>
              </a:rPr>
              <a:t>  Confirm claims of refundable credits</a:t>
            </a:r>
          </a:p>
          <a:p>
            <a:pPr>
              <a:buFont typeface="Arial" charset="0"/>
              <a:buChar char="•"/>
            </a:pPr>
            <a:r>
              <a:rPr lang="en-US" sz="1400" dirty="0">
                <a:solidFill>
                  <a:schemeClr val="tx1"/>
                </a:solidFill>
                <a:latin typeface="Arial" panose="020B0604020202020204" pitchFamily="34" charset="0"/>
                <a:cs typeface="Arial" panose="020B0604020202020204" pitchFamily="34" charset="0"/>
              </a:rPr>
              <a:t>  Assess probability of under-reporting (for potential audit selection </a:t>
            </a:r>
            <a:r>
              <a:rPr lang="en-US" sz="1400" i="1" u="sng" dirty="0">
                <a:solidFill>
                  <a:schemeClr val="tx1"/>
                </a:solidFill>
                <a:latin typeface="Arial" panose="020B0604020202020204" pitchFamily="34" charset="0"/>
                <a:cs typeface="Arial" panose="020B0604020202020204" pitchFamily="34" charset="0"/>
              </a:rPr>
              <a:t>prior</a:t>
            </a:r>
            <a:r>
              <a:rPr lang="en-US" sz="1400" dirty="0">
                <a:solidFill>
                  <a:schemeClr val="tx1"/>
                </a:solidFill>
                <a:latin typeface="Arial" panose="020B0604020202020204" pitchFamily="34" charset="0"/>
                <a:cs typeface="Arial" panose="020B0604020202020204" pitchFamily="34" charset="0"/>
              </a:rPr>
              <a:t> to posting and refund issuance) </a:t>
            </a:r>
          </a:p>
        </p:txBody>
      </p:sp>
      <p:grpSp>
        <p:nvGrpSpPr>
          <p:cNvPr id="2" name="Group 16"/>
          <p:cNvGrpSpPr/>
          <p:nvPr/>
        </p:nvGrpSpPr>
        <p:grpSpPr>
          <a:xfrm>
            <a:off x="7639960" y="4419601"/>
            <a:ext cx="946149" cy="914400"/>
            <a:chOff x="6917794" y="4287254"/>
            <a:chExt cx="1143000" cy="1219200"/>
          </a:xfrm>
          <a:solidFill>
            <a:schemeClr val="accent2"/>
          </a:solidFill>
          <a:scene3d>
            <a:camera prst="orthographicFront">
              <a:rot lat="0" lon="0" rev="0"/>
            </a:camera>
            <a:lightRig rig="balanced" dir="t">
              <a:rot lat="0" lon="0" rev="8700000"/>
            </a:lightRig>
          </a:scene3d>
        </p:grpSpPr>
        <p:sp>
          <p:nvSpPr>
            <p:cNvPr id="16" name="Can 15"/>
            <p:cNvSpPr/>
            <p:nvPr/>
          </p:nvSpPr>
          <p:spPr>
            <a:xfrm>
              <a:off x="6917794" y="4287254"/>
              <a:ext cx="1143000" cy="1219200"/>
            </a:xfrm>
            <a:prstGeom prst="can">
              <a:avLst/>
            </a:prstGeom>
            <a:grpFill/>
            <a:ln>
              <a:noFill/>
            </a:ln>
            <a:effectLst>
              <a:outerShdw blurRad="44450" dist="27940" dir="5400000" algn="ctr">
                <a:srgbClr val="000000">
                  <a:alpha val="32000"/>
                </a:srgbClr>
              </a:outerShdw>
            </a:effectLs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100" dirty="0"/>
            </a:p>
          </p:txBody>
        </p:sp>
        <p:sp>
          <p:nvSpPr>
            <p:cNvPr id="14" name="TextBox 13"/>
            <p:cNvSpPr txBox="1">
              <a:spLocks noChangeArrowheads="1"/>
            </p:cNvSpPr>
            <p:nvPr/>
          </p:nvSpPr>
          <p:spPr bwMode="auto">
            <a:xfrm>
              <a:off x="6994944" y="4592053"/>
              <a:ext cx="1005304" cy="861775"/>
            </a:xfrm>
            <a:prstGeom prst="rect">
              <a:avLst/>
            </a:prstGeom>
            <a:grpFill/>
            <a:ln w="9525">
              <a:noFill/>
              <a:miter lim="800000"/>
              <a:headEnd/>
              <a:tailEnd/>
            </a:ln>
            <a:effectLst>
              <a:outerShdw blurRad="44450" dist="27940" dir="5400000" algn="ctr">
                <a:srgbClr val="000000">
                  <a:alpha val="32000"/>
                </a:srgbClr>
              </a:outerShdw>
            </a:effectLst>
            <a:sp3d>
              <a:bevelT w="190500" h="38100"/>
            </a:sp3d>
          </p:spPr>
          <p:txBody>
            <a:bodyPr wrap="square">
              <a:spAutoFit/>
            </a:bodyPr>
            <a:lstStyle/>
            <a:p>
              <a:pPr algn="ctr">
                <a:defRPr/>
              </a:pPr>
              <a:r>
                <a:rPr lang="en-US" sz="1800" b="1" dirty="0">
                  <a:solidFill>
                    <a:schemeClr val="tx1"/>
                  </a:solidFill>
                </a:rPr>
                <a:t>HIGH RISK</a:t>
              </a:r>
            </a:p>
          </p:txBody>
        </p:sp>
      </p:grpSp>
      <p:graphicFrame>
        <p:nvGraphicFramePr>
          <p:cNvPr id="19" name="Diagram 18"/>
          <p:cNvGraphicFramePr/>
          <p:nvPr>
            <p:extLst>
              <p:ext uri="{D42A27DB-BD31-4B8C-83A1-F6EECF244321}">
                <p14:modId xmlns:p14="http://schemas.microsoft.com/office/powerpoint/2010/main" val="3044902085"/>
              </p:ext>
            </p:extLst>
          </p:nvPr>
        </p:nvGraphicFramePr>
        <p:xfrm>
          <a:off x="1828800" y="4640997"/>
          <a:ext cx="5867400" cy="6113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14"/>
          <p:cNvGrpSpPr/>
          <p:nvPr/>
        </p:nvGrpSpPr>
        <p:grpSpPr>
          <a:xfrm>
            <a:off x="228600" y="3878997"/>
            <a:ext cx="1752600" cy="1976438"/>
            <a:chOff x="0" y="3962400"/>
            <a:chExt cx="1905000" cy="2128838"/>
          </a:xfrm>
          <a:solidFill>
            <a:srgbClr val="92D050"/>
          </a:solidFill>
          <a:scene3d>
            <a:camera prst="orthographicFront">
              <a:rot lat="0" lon="0" rev="0"/>
            </a:camera>
            <a:lightRig rig="balanced" dir="t">
              <a:rot lat="0" lon="0" rev="8700000"/>
            </a:lightRig>
          </a:scene3d>
        </p:grpSpPr>
        <p:sp>
          <p:nvSpPr>
            <p:cNvPr id="4" name="Can 3"/>
            <p:cNvSpPr/>
            <p:nvPr/>
          </p:nvSpPr>
          <p:spPr>
            <a:xfrm>
              <a:off x="0" y="3962400"/>
              <a:ext cx="1905000" cy="2128838"/>
            </a:xfrm>
            <a:prstGeom prst="can">
              <a:avLst/>
            </a:prstGeom>
            <a:grpFill/>
            <a:ln>
              <a:noFill/>
            </a:ln>
            <a:effectLst>
              <a:outerShdw blurRad="44450" dist="27940" dir="5400000" algn="ctr">
                <a:srgbClr val="000000">
                  <a:alpha val="32000"/>
                </a:srgbClr>
              </a:outerShdw>
            </a:effectLs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181" name="TextBox 13"/>
            <p:cNvSpPr txBox="1">
              <a:spLocks noChangeArrowheads="1"/>
            </p:cNvSpPr>
            <p:nvPr/>
          </p:nvSpPr>
          <p:spPr bwMode="auto">
            <a:xfrm>
              <a:off x="239484" y="4735284"/>
              <a:ext cx="1371600" cy="830263"/>
            </a:xfrm>
            <a:prstGeom prst="rect">
              <a:avLst/>
            </a:prstGeom>
            <a:grpFill/>
            <a:ln w="9525">
              <a:noFill/>
              <a:miter lim="800000"/>
              <a:headEnd/>
              <a:tailEnd/>
            </a:ln>
            <a:effectLst>
              <a:outerShdw blurRad="44450" dist="27940" dir="5400000" algn="ctr">
                <a:srgbClr val="000000">
                  <a:alpha val="32000"/>
                </a:srgbClr>
              </a:outerShdw>
            </a:effectLst>
            <a:sp3d>
              <a:bevelT w="190500" h="38100" prst="relaxedInset"/>
            </a:sp3d>
          </p:spPr>
          <p:txBody>
            <a:bodyPr>
              <a:spAutoFit/>
            </a:bodyPr>
            <a:lstStyle/>
            <a:p>
              <a:pPr algn="ctr">
                <a:defRPr/>
              </a:pPr>
              <a:r>
                <a:rPr lang="en-US" sz="2400" b="1" dirty="0">
                  <a:solidFill>
                    <a:schemeClr val="tx1"/>
                  </a:solidFill>
                </a:rPr>
                <a:t>LOW RISK</a:t>
              </a:r>
            </a:p>
          </p:txBody>
        </p:sp>
      </p:grpSp>
      <p:cxnSp>
        <p:nvCxnSpPr>
          <p:cNvPr id="11272" name="Straight Connector 20"/>
          <p:cNvCxnSpPr>
            <a:cxnSpLocks noChangeShapeType="1"/>
          </p:cNvCxnSpPr>
          <p:nvPr/>
        </p:nvCxnSpPr>
        <p:spPr bwMode="auto">
          <a:xfrm rot="16200000" flipH="1">
            <a:off x="722313" y="4041775"/>
            <a:ext cx="812800" cy="28575"/>
          </a:xfrm>
          <a:prstGeom prst="line">
            <a:avLst/>
          </a:prstGeom>
          <a:noFill/>
          <a:ln w="9525" algn="ctr">
            <a:noFill/>
            <a:round/>
            <a:headEnd/>
            <a:tailEnd/>
          </a:ln>
        </p:spPr>
      </p:cxnSp>
      <p:cxnSp>
        <p:nvCxnSpPr>
          <p:cNvPr id="11273" name="Straight Connector 23"/>
          <p:cNvCxnSpPr>
            <a:cxnSpLocks noChangeShapeType="1"/>
          </p:cNvCxnSpPr>
          <p:nvPr/>
        </p:nvCxnSpPr>
        <p:spPr bwMode="auto">
          <a:xfrm rot="10800000" flipV="1">
            <a:off x="-228600" y="3649663"/>
            <a:ext cx="1524000" cy="304800"/>
          </a:xfrm>
          <a:prstGeom prst="line">
            <a:avLst/>
          </a:prstGeom>
          <a:noFill/>
          <a:ln w="9525" algn="ctr">
            <a:noFill/>
            <a:round/>
            <a:headEnd/>
            <a:tailEnd/>
          </a:ln>
        </p:spPr>
      </p:cxnSp>
      <p:cxnSp>
        <p:nvCxnSpPr>
          <p:cNvPr id="27" name="Straight Connector 26"/>
          <p:cNvCxnSpPr>
            <a:cxnSpLocks noChangeShapeType="1"/>
          </p:cNvCxnSpPr>
          <p:nvPr/>
        </p:nvCxnSpPr>
        <p:spPr bwMode="auto">
          <a:xfrm rot="5400000">
            <a:off x="618332" y="3620294"/>
            <a:ext cx="990600" cy="1587"/>
          </a:xfrm>
          <a:prstGeom prst="line">
            <a:avLst/>
          </a:prstGeom>
          <a:noFill/>
          <a:ln w="19050" algn="ctr">
            <a:solidFill>
              <a:schemeClr val="tx1"/>
            </a:solidFill>
            <a:round/>
            <a:headEnd/>
            <a:tailEnd/>
          </a:ln>
        </p:spPr>
      </p:cxnSp>
      <p:sp>
        <p:nvSpPr>
          <p:cNvPr id="6" name="TextBox 5"/>
          <p:cNvSpPr txBox="1"/>
          <p:nvPr/>
        </p:nvSpPr>
        <p:spPr>
          <a:xfrm>
            <a:off x="228600" y="2667000"/>
            <a:ext cx="1828800" cy="1015663"/>
          </a:xfrm>
          <a:prstGeom prst="rect">
            <a:avLst/>
          </a:prstGeom>
          <a:solidFill>
            <a:srgbClr val="92D050"/>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square">
            <a:spAutoFit/>
          </a:bodyPr>
          <a:lstStyle/>
          <a:p>
            <a:pPr>
              <a:defRPr/>
            </a:pPr>
            <a:r>
              <a:rPr lang="en-US" sz="1200" i="1" dirty="0">
                <a:solidFill>
                  <a:schemeClr val="tx1"/>
                </a:solidFill>
              </a:rPr>
              <a:t>Known taxpayer with good compliance history; identity and all credit claims can be confirmed.</a:t>
            </a:r>
          </a:p>
        </p:txBody>
      </p:sp>
      <p:cxnSp>
        <p:nvCxnSpPr>
          <p:cNvPr id="29" name="Straight Connector 28"/>
          <p:cNvCxnSpPr>
            <a:cxnSpLocks noChangeShapeType="1"/>
          </p:cNvCxnSpPr>
          <p:nvPr/>
        </p:nvCxnSpPr>
        <p:spPr bwMode="auto">
          <a:xfrm rot="5400000">
            <a:off x="2439194" y="5439569"/>
            <a:ext cx="990600" cy="1588"/>
          </a:xfrm>
          <a:prstGeom prst="line">
            <a:avLst/>
          </a:prstGeom>
          <a:noFill/>
          <a:ln w="19050" algn="ctr">
            <a:solidFill>
              <a:schemeClr val="tx1"/>
            </a:solidFill>
            <a:round/>
            <a:headEnd/>
            <a:tailEnd/>
          </a:ln>
        </p:spPr>
      </p:cxnSp>
      <p:sp>
        <p:nvSpPr>
          <p:cNvPr id="7175" name="TextBox 6"/>
          <p:cNvSpPr txBox="1">
            <a:spLocks noChangeArrowheads="1"/>
          </p:cNvSpPr>
          <p:nvPr/>
        </p:nvSpPr>
        <p:spPr bwMode="auto">
          <a:xfrm>
            <a:off x="2219324" y="5477471"/>
            <a:ext cx="2352676" cy="1200329"/>
          </a:xfrm>
          <a:prstGeom prst="rect">
            <a:avLst/>
          </a:prstGeom>
          <a:solidFill>
            <a:srgbClr val="81C46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defRPr/>
            </a:pPr>
            <a:r>
              <a:rPr lang="en-US" sz="1200" i="1" dirty="0">
                <a:solidFill>
                  <a:schemeClr val="tx1"/>
                </a:solidFill>
              </a:rPr>
              <a:t>Situation that may result in refund reduction if audited  prior to refund (e.g., unreimbursed expense claims, EIC claims) – cost/yield is the primary case selection consideration.</a:t>
            </a:r>
          </a:p>
        </p:txBody>
      </p:sp>
      <p:cxnSp>
        <p:nvCxnSpPr>
          <p:cNvPr id="30" name="Straight Connector 29"/>
          <p:cNvCxnSpPr>
            <a:cxnSpLocks noChangeShapeType="1"/>
          </p:cNvCxnSpPr>
          <p:nvPr/>
        </p:nvCxnSpPr>
        <p:spPr bwMode="auto">
          <a:xfrm rot="5400000">
            <a:off x="5830094" y="4380706"/>
            <a:ext cx="1447800" cy="1588"/>
          </a:xfrm>
          <a:prstGeom prst="line">
            <a:avLst/>
          </a:prstGeom>
          <a:noFill/>
          <a:ln w="19050" algn="ctr">
            <a:solidFill>
              <a:schemeClr val="tx1"/>
            </a:solidFill>
            <a:round/>
            <a:headEnd/>
            <a:tailEnd/>
          </a:ln>
        </p:spPr>
      </p:cxnSp>
      <p:sp>
        <p:nvSpPr>
          <p:cNvPr id="5" name="TextBox 7"/>
          <p:cNvSpPr txBox="1">
            <a:spLocks noChangeArrowheads="1"/>
          </p:cNvSpPr>
          <p:nvPr/>
        </p:nvSpPr>
        <p:spPr bwMode="auto">
          <a:xfrm>
            <a:off x="4572000" y="3480137"/>
            <a:ext cx="2438400" cy="1015663"/>
          </a:xfrm>
          <a:prstGeom prst="rect">
            <a:avLst/>
          </a:prstGeom>
          <a:solidFill>
            <a:schemeClr val="tx2">
              <a:lumMod val="40000"/>
              <a:lumOff val="6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defRPr/>
            </a:pPr>
            <a:r>
              <a:rPr lang="en-US" sz="1200" i="1" dirty="0">
                <a:solidFill>
                  <a:schemeClr val="tx1"/>
                </a:solidFill>
              </a:rPr>
              <a:t>Confirmed valid identity or known taxpayer, but employment, withholding, and/or access to other refundable credits cannot be fully confirmed.</a:t>
            </a:r>
          </a:p>
        </p:txBody>
      </p:sp>
      <p:cxnSp>
        <p:nvCxnSpPr>
          <p:cNvPr id="31" name="Straight Connector 30"/>
          <p:cNvCxnSpPr>
            <a:cxnSpLocks noChangeShapeType="1"/>
          </p:cNvCxnSpPr>
          <p:nvPr/>
        </p:nvCxnSpPr>
        <p:spPr bwMode="auto">
          <a:xfrm rot="5400000">
            <a:off x="6973094" y="5523706"/>
            <a:ext cx="990600" cy="1588"/>
          </a:xfrm>
          <a:prstGeom prst="line">
            <a:avLst/>
          </a:prstGeom>
          <a:noFill/>
          <a:ln w="19050" algn="ctr">
            <a:solidFill>
              <a:schemeClr val="tx1"/>
            </a:solidFill>
            <a:round/>
            <a:headEnd/>
            <a:tailEnd/>
          </a:ln>
        </p:spPr>
      </p:cxnSp>
      <p:sp>
        <p:nvSpPr>
          <p:cNvPr id="7" name="TextBox 8"/>
          <p:cNvSpPr txBox="1">
            <a:spLocks noChangeArrowheads="1"/>
          </p:cNvSpPr>
          <p:nvPr/>
        </p:nvSpPr>
        <p:spPr bwMode="auto">
          <a:xfrm>
            <a:off x="5943600" y="5486400"/>
            <a:ext cx="1752600" cy="1015663"/>
          </a:xfrm>
          <a:prstGeom prst="rect">
            <a:avLst/>
          </a:prstGeom>
          <a:solidFill>
            <a:schemeClr val="accent2">
              <a:lumMod val="60000"/>
              <a:lumOff val="4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defRPr/>
            </a:pPr>
            <a:r>
              <a:rPr lang="en-US" sz="1200" i="1" dirty="0">
                <a:solidFill>
                  <a:schemeClr val="tx1"/>
                </a:solidFill>
              </a:rPr>
              <a:t>Probable fraud - Identity is invalid or cannot be confirmed; access to credits also cannot be confirmed.</a:t>
            </a:r>
          </a:p>
        </p:txBody>
      </p:sp>
      <p:cxnSp>
        <p:nvCxnSpPr>
          <p:cNvPr id="32" name="Straight Connector 31"/>
          <p:cNvCxnSpPr>
            <a:cxnSpLocks noChangeShapeType="1"/>
          </p:cNvCxnSpPr>
          <p:nvPr/>
        </p:nvCxnSpPr>
        <p:spPr bwMode="auto">
          <a:xfrm rot="5400000">
            <a:off x="7695809" y="4075906"/>
            <a:ext cx="990600" cy="1588"/>
          </a:xfrm>
          <a:prstGeom prst="line">
            <a:avLst/>
          </a:prstGeom>
          <a:noFill/>
          <a:ln w="19050" algn="ctr">
            <a:solidFill>
              <a:schemeClr val="tx1"/>
            </a:solidFill>
            <a:round/>
            <a:headEnd/>
            <a:tailEnd/>
          </a:ln>
        </p:spPr>
      </p:cxnSp>
      <p:sp>
        <p:nvSpPr>
          <p:cNvPr id="7180" name="TextBox 12"/>
          <p:cNvSpPr txBox="1">
            <a:spLocks noChangeArrowheads="1"/>
          </p:cNvSpPr>
          <p:nvPr/>
        </p:nvSpPr>
        <p:spPr bwMode="auto">
          <a:xfrm>
            <a:off x="7467600" y="2743200"/>
            <a:ext cx="1524000" cy="1015663"/>
          </a:xfrm>
          <a:prstGeom prst="rect">
            <a:avLst/>
          </a:prstGeom>
          <a:solidFill>
            <a:schemeClr val="accent2"/>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defRPr/>
            </a:pPr>
            <a:r>
              <a:rPr lang="en-US" sz="1200" i="1" dirty="0">
                <a:solidFill>
                  <a:schemeClr val="tx1"/>
                </a:solidFill>
              </a:rPr>
              <a:t>Confirmed fraud situation based on  clear inaccuracies or highly suspicious information</a:t>
            </a:r>
          </a:p>
        </p:txBody>
      </p:sp>
      <p:sp>
        <p:nvSpPr>
          <p:cNvPr id="8" name="Slide Number Placeholder 7"/>
          <p:cNvSpPr>
            <a:spLocks noGrp="1"/>
          </p:cNvSpPr>
          <p:nvPr>
            <p:ph type="sldNum" sz="quarter" idx="12"/>
          </p:nvPr>
        </p:nvSpPr>
        <p:spPr/>
        <p:txBody>
          <a:bodyPr/>
          <a:lstStyle/>
          <a:p>
            <a:fld id="{7E058211-C4C6-46FF-B9FA-1A2429AD66D2}" type="slidenum">
              <a:rPr lang="en-US" smtClean="0"/>
              <a:pPr/>
              <a:t>9</a:t>
            </a:fld>
            <a:endParaRPr lang="en-US" dirty="0"/>
          </a:p>
        </p:txBody>
      </p:sp>
    </p:spTree>
    <p:extLst>
      <p:ext uri="{BB962C8B-B14F-4D97-AF65-F5344CB8AC3E}">
        <p14:creationId xmlns:p14="http://schemas.microsoft.com/office/powerpoint/2010/main" val="10941956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1000"/>
                                        <p:tgtEl>
                                          <p:spTgt spid="1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178"/>
                                        </p:tgtEl>
                                        <p:attrNameLst>
                                          <p:attrName>style.visibility</p:attrName>
                                        </p:attrNameLst>
                                      </p:cBhvr>
                                      <p:to>
                                        <p:strVal val="visible"/>
                                      </p:to>
                                    </p:set>
                                    <p:animEffect transition="in" filter="fade">
                                      <p:cBhvr>
                                        <p:cTn id="20" dur="1000"/>
                                        <p:tgtEl>
                                          <p:spTgt spid="717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179"/>
                                        </p:tgtEl>
                                        <p:attrNameLst>
                                          <p:attrName>style.visibility</p:attrName>
                                        </p:attrNameLst>
                                      </p:cBhvr>
                                      <p:to>
                                        <p:strVal val="visible"/>
                                      </p:to>
                                    </p:set>
                                    <p:animEffect transition="in" filter="fade">
                                      <p:cBhvr>
                                        <p:cTn id="23" dur="1000"/>
                                        <p:tgtEl>
                                          <p:spTgt spid="7179"/>
                                        </p:tgtEl>
                                      </p:cBhvr>
                                    </p:animEffect>
                                  </p:childTnLst>
                                </p:cTn>
                              </p:par>
                              <p:par>
                                <p:cTn id="24" presetID="10" presetClass="entr" presetSubtype="0"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1000"/>
                                        <p:tgtEl>
                                          <p:spTgt spid="32"/>
                                        </p:tgtEl>
                                      </p:cBhvr>
                                    </p:animEffect>
                                  </p:childTnLst>
                                </p:cTn>
                              </p:par>
                              <p:par>
                                <p:cTn id="31" presetID="42" presetClass="entr" presetSubtype="0" fill="hold" nodeType="withEffect">
                                  <p:stCondLst>
                                    <p:cond delay="0"/>
                                  </p:stCondLst>
                                  <p:childTnLst>
                                    <p:set>
                                      <p:cBhvr>
                                        <p:cTn id="32" dur="1" fill="hold">
                                          <p:stCondLst>
                                            <p:cond delay="0"/>
                                          </p:stCondLst>
                                        </p:cTn>
                                        <p:tgtEl>
                                          <p:spTgt spid="7180"/>
                                        </p:tgtEl>
                                        <p:attrNameLst>
                                          <p:attrName>style.visibility</p:attrName>
                                        </p:attrNameLst>
                                      </p:cBhvr>
                                      <p:to>
                                        <p:strVal val="visible"/>
                                      </p:to>
                                    </p:set>
                                    <p:animEffect transition="in" filter="fade">
                                      <p:cBhvr>
                                        <p:cTn id="33" dur="500"/>
                                        <p:tgtEl>
                                          <p:spTgt spid="7180"/>
                                        </p:tgtEl>
                                      </p:cBhvr>
                                    </p:animEffect>
                                    <p:anim calcmode="lin" valueType="num">
                                      <p:cBhvr>
                                        <p:cTn id="34" dur="500" fill="hold"/>
                                        <p:tgtEl>
                                          <p:spTgt spid="7180"/>
                                        </p:tgtEl>
                                        <p:attrNameLst>
                                          <p:attrName>ppt_x</p:attrName>
                                        </p:attrNameLst>
                                      </p:cBhvr>
                                      <p:tavLst>
                                        <p:tav tm="0">
                                          <p:val>
                                            <p:strVal val="#ppt_x"/>
                                          </p:val>
                                        </p:tav>
                                        <p:tav tm="100000">
                                          <p:val>
                                            <p:strVal val="#ppt_x"/>
                                          </p:val>
                                        </p:tav>
                                      </p:tavLst>
                                    </p:anim>
                                    <p:anim calcmode="lin" valueType="num">
                                      <p:cBhvr>
                                        <p:cTn id="35" dur="500" fill="hold"/>
                                        <p:tgtEl>
                                          <p:spTgt spid="7180"/>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64" presetClass="path" presetSubtype="0" accel="50000" decel="50000" fill="hold" grpId="1" nodeType="clickEffect">
                                  <p:stCondLst>
                                    <p:cond delay="0"/>
                                  </p:stCondLst>
                                  <p:childTnLst>
                                    <p:animMotion origin="layout" path="M 3.33333E-6 2.22222E-6 L 3.33333E-6 -0.17778 " pathEditMode="relative" rAng="0" ptsTypes="AA">
                                      <p:cBhvr>
                                        <p:cTn id="39" dur="2000" fill="hold"/>
                                        <p:tgtEl>
                                          <p:spTgt spid="7179"/>
                                        </p:tgtEl>
                                        <p:attrNameLst>
                                          <p:attrName>ppt_x</p:attrName>
                                          <p:attrName>ppt_y</p:attrName>
                                        </p:attrNameLst>
                                      </p:cBhvr>
                                      <p:rCtr x="0" y="-8889"/>
                                    </p:animMotion>
                                  </p:childTnLst>
                                </p:cTn>
                              </p:par>
                              <p:par>
                                <p:cTn id="40" presetID="42" presetClass="path" presetSubtype="0" accel="50000" decel="50000" fill="hold" grpId="1" nodeType="withEffect">
                                  <p:stCondLst>
                                    <p:cond delay="0"/>
                                  </p:stCondLst>
                                  <p:childTnLst>
                                    <p:animMotion origin="layout" path="M 3.33333E-6 2.96296E-6 L 3.33333E-6 0.21296 " pathEditMode="relative" rAng="0" ptsTypes="AA">
                                      <p:cBhvr>
                                        <p:cTn id="41" dur="2000" fill="hold"/>
                                        <p:tgtEl>
                                          <p:spTgt spid="7178"/>
                                        </p:tgtEl>
                                        <p:attrNameLst>
                                          <p:attrName>ppt_x</p:attrName>
                                          <p:attrName>ppt_y</p:attrName>
                                        </p:attrNameLst>
                                      </p:cBhvr>
                                      <p:rCtr x="0" y="106"/>
                                    </p:animMotion>
                                  </p:childTnLst>
                                </p:cTn>
                              </p:par>
                            </p:childTnLst>
                          </p:cTn>
                        </p:par>
                        <p:par>
                          <p:cTn id="42" fill="hold">
                            <p:stCondLst>
                              <p:cond delay="2000"/>
                            </p:stCondLst>
                            <p:childTnLst>
                              <p:par>
                                <p:cTn id="43" presetID="10" presetClass="exit" presetSubtype="0" fill="hold" grpId="2" nodeType="afterEffect">
                                  <p:stCondLst>
                                    <p:cond delay="0"/>
                                  </p:stCondLst>
                                  <p:childTnLst>
                                    <p:animEffect transition="out" filter="fade">
                                      <p:cBhvr>
                                        <p:cTn id="44" dur="500"/>
                                        <p:tgtEl>
                                          <p:spTgt spid="7179"/>
                                        </p:tgtEl>
                                      </p:cBhvr>
                                    </p:animEffect>
                                    <p:set>
                                      <p:cBhvr>
                                        <p:cTn id="45" dur="1" fill="hold">
                                          <p:stCondLst>
                                            <p:cond delay="499"/>
                                          </p:stCondLst>
                                        </p:cTn>
                                        <p:tgtEl>
                                          <p:spTgt spid="7179"/>
                                        </p:tgtEl>
                                        <p:attrNameLst>
                                          <p:attrName>style.visibility</p:attrName>
                                        </p:attrNameLst>
                                      </p:cBhvr>
                                      <p:to>
                                        <p:strVal val="hidden"/>
                                      </p:to>
                                    </p:set>
                                  </p:childTnLst>
                                </p:cTn>
                              </p:par>
                              <p:par>
                                <p:cTn id="46" presetID="10" presetClass="entr" presetSubtype="0" fill="hold" nodeType="withEffect">
                                  <p:stCondLst>
                                    <p:cond delay="1000"/>
                                  </p:stCondLst>
                                  <p:childTnLst>
                                    <p:set>
                                      <p:cBhvr>
                                        <p:cTn id="47" dur="1" fill="hold">
                                          <p:stCondLst>
                                            <p:cond delay="0"/>
                                          </p:stCondLst>
                                        </p:cTn>
                                        <p:tgtEl>
                                          <p:spTgt spid="29"/>
                                        </p:tgtEl>
                                        <p:attrNameLst>
                                          <p:attrName>style.visibility</p:attrName>
                                        </p:attrNameLst>
                                      </p:cBhvr>
                                      <p:to>
                                        <p:strVal val="visible"/>
                                      </p:to>
                                    </p:set>
                                    <p:animEffect transition="in" filter="fade">
                                      <p:cBhvr>
                                        <p:cTn id="48" dur="2000"/>
                                        <p:tgtEl>
                                          <p:spTgt spid="29"/>
                                        </p:tgtEl>
                                      </p:cBhvr>
                                    </p:animEffect>
                                  </p:childTnLst>
                                </p:cTn>
                              </p:par>
                              <p:par>
                                <p:cTn id="49" presetID="47" presetClass="entr" presetSubtype="0" fill="hold" nodeType="withEffect">
                                  <p:stCondLst>
                                    <p:cond delay="1000"/>
                                  </p:stCondLst>
                                  <p:childTnLst>
                                    <p:set>
                                      <p:cBhvr>
                                        <p:cTn id="50" dur="1" fill="hold">
                                          <p:stCondLst>
                                            <p:cond delay="0"/>
                                          </p:stCondLst>
                                        </p:cTn>
                                        <p:tgtEl>
                                          <p:spTgt spid="7175"/>
                                        </p:tgtEl>
                                        <p:attrNameLst>
                                          <p:attrName>style.visibility</p:attrName>
                                        </p:attrNameLst>
                                      </p:cBhvr>
                                      <p:to>
                                        <p:strVal val="visible"/>
                                      </p:to>
                                    </p:set>
                                    <p:animEffect transition="in" filter="fade">
                                      <p:cBhvr>
                                        <p:cTn id="51" dur="1000"/>
                                        <p:tgtEl>
                                          <p:spTgt spid="7175"/>
                                        </p:tgtEl>
                                      </p:cBhvr>
                                    </p:animEffect>
                                    <p:anim calcmode="lin" valueType="num">
                                      <p:cBhvr>
                                        <p:cTn id="52" dur="1000" fill="hold"/>
                                        <p:tgtEl>
                                          <p:spTgt spid="7175"/>
                                        </p:tgtEl>
                                        <p:attrNameLst>
                                          <p:attrName>ppt_x</p:attrName>
                                        </p:attrNameLst>
                                      </p:cBhvr>
                                      <p:tavLst>
                                        <p:tav tm="0">
                                          <p:val>
                                            <p:strVal val="#ppt_x"/>
                                          </p:val>
                                        </p:tav>
                                        <p:tav tm="100000">
                                          <p:val>
                                            <p:strVal val="#ppt_x"/>
                                          </p:val>
                                        </p:tav>
                                      </p:tavLst>
                                    </p:anim>
                                    <p:anim calcmode="lin" valueType="num">
                                      <p:cBhvr>
                                        <p:cTn id="53" dur="1000" fill="hold"/>
                                        <p:tgtEl>
                                          <p:spTgt spid="7175"/>
                                        </p:tgtEl>
                                        <p:attrNameLst>
                                          <p:attrName>ppt_y</p:attrName>
                                        </p:attrNameLst>
                                      </p:cBhvr>
                                      <p:tavLst>
                                        <p:tav tm="0">
                                          <p:val>
                                            <p:strVal val="#ppt_y-.1"/>
                                          </p:val>
                                        </p:tav>
                                        <p:tav tm="100000">
                                          <p:val>
                                            <p:strVal val="#ppt_y"/>
                                          </p:val>
                                        </p:tav>
                                      </p:tavLst>
                                    </p:anim>
                                  </p:childTnLst>
                                </p:cTn>
                              </p:par>
                              <p:par>
                                <p:cTn id="54" presetID="10" presetClass="entr" presetSubtype="0" fill="hold" nodeType="withEffect">
                                  <p:stCondLst>
                                    <p:cond delay="100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2000"/>
                                        <p:tgtEl>
                                          <p:spTgt spid="30"/>
                                        </p:tgtEl>
                                      </p:cBhvr>
                                    </p:animEffect>
                                  </p:childTnLst>
                                </p:cTn>
                              </p:par>
                              <p:par>
                                <p:cTn id="57" presetID="42" presetClass="entr" presetSubtype="0" fill="hold" nodeType="withEffect">
                                  <p:stCondLst>
                                    <p:cond delay="100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1000" fill="hold"/>
                                        <p:tgtEl>
                                          <p:spTgt spid="5"/>
                                        </p:tgtEl>
                                        <p:attrNameLst>
                                          <p:attrName>ppt_y</p:attrName>
                                        </p:attrNameLst>
                                      </p:cBhvr>
                                      <p:tavLst>
                                        <p:tav tm="0">
                                          <p:val>
                                            <p:strVal val="#ppt_y+.1"/>
                                          </p:val>
                                        </p:tav>
                                        <p:tav tm="100000">
                                          <p:val>
                                            <p:strVal val="#ppt_y"/>
                                          </p:val>
                                        </p:tav>
                                      </p:tavLst>
                                    </p:anim>
                                  </p:childTnLst>
                                </p:cTn>
                              </p:par>
                              <p:par>
                                <p:cTn id="62" presetID="10" presetClass="entr" presetSubtype="0" fill="hold" nodeType="withEffect">
                                  <p:stCondLst>
                                    <p:cond delay="1000"/>
                                  </p:stCondLst>
                                  <p:childTnLst>
                                    <p:set>
                                      <p:cBhvr>
                                        <p:cTn id="63" dur="1" fill="hold">
                                          <p:stCondLst>
                                            <p:cond delay="0"/>
                                          </p:stCondLst>
                                        </p:cTn>
                                        <p:tgtEl>
                                          <p:spTgt spid="31"/>
                                        </p:tgtEl>
                                        <p:attrNameLst>
                                          <p:attrName>style.visibility</p:attrName>
                                        </p:attrNameLst>
                                      </p:cBhvr>
                                      <p:to>
                                        <p:strVal val="visible"/>
                                      </p:to>
                                    </p:set>
                                    <p:animEffect transition="in" filter="fade">
                                      <p:cBhvr>
                                        <p:cTn id="64" dur="2000"/>
                                        <p:tgtEl>
                                          <p:spTgt spid="31"/>
                                        </p:tgtEl>
                                      </p:cBhvr>
                                    </p:animEffect>
                                  </p:childTnLst>
                                </p:cTn>
                              </p:par>
                              <p:par>
                                <p:cTn id="65" presetID="47" presetClass="entr" presetSubtype="0" fill="hold" nodeType="withEffect">
                                  <p:stCondLst>
                                    <p:cond delay="1000"/>
                                  </p:stCondLst>
                                  <p:childTnLst>
                                    <p:set>
                                      <p:cBhvr>
                                        <p:cTn id="66" dur="1" fill="hold">
                                          <p:stCondLst>
                                            <p:cond delay="0"/>
                                          </p:stCondLst>
                                        </p:cTn>
                                        <p:tgtEl>
                                          <p:spTgt spid="7"/>
                                        </p:tgtEl>
                                        <p:attrNameLst>
                                          <p:attrName>style.visibility</p:attrName>
                                        </p:attrNameLst>
                                      </p:cBhvr>
                                      <p:to>
                                        <p:strVal val="visible"/>
                                      </p:to>
                                    </p:set>
                                    <p:animEffect transition="in" filter="fade">
                                      <p:cBhvr>
                                        <p:cTn id="67" dur="1000"/>
                                        <p:tgtEl>
                                          <p:spTgt spid="7"/>
                                        </p:tgtEl>
                                      </p:cBhvr>
                                    </p:animEffect>
                                    <p:anim calcmode="lin" valueType="num">
                                      <p:cBhvr>
                                        <p:cTn id="68" dur="1000" fill="hold"/>
                                        <p:tgtEl>
                                          <p:spTgt spid="7"/>
                                        </p:tgtEl>
                                        <p:attrNameLst>
                                          <p:attrName>ppt_x</p:attrName>
                                        </p:attrNameLst>
                                      </p:cBhvr>
                                      <p:tavLst>
                                        <p:tav tm="0">
                                          <p:val>
                                            <p:strVal val="#ppt_x"/>
                                          </p:val>
                                        </p:tav>
                                        <p:tav tm="100000">
                                          <p:val>
                                            <p:strVal val="#ppt_x"/>
                                          </p:val>
                                        </p:tav>
                                      </p:tavLst>
                                    </p:anim>
                                    <p:anim calcmode="lin" valueType="num">
                                      <p:cBhvr>
                                        <p:cTn id="6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8" grpId="0"/>
      <p:bldP spid="7178" grpId="1"/>
      <p:bldP spid="7179" grpId="0"/>
      <p:bldP spid="7179" grpId="1"/>
      <p:bldP spid="7179" grpId="2"/>
      <p:bldGraphic spid="19" grpId="0">
        <p:bldAsOne/>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 xmlns="cb50b417-aefc-4f64-bbb9-b71301527f2d">JEEP3NQNQTMD-419-228</_dlc_DocId>
    <_dlc_DocIdUrl xmlns="cb50b417-aefc-4f64-bbb9-b71301527f2d">
      <Url>https://sharepoint.rsimail.com/sales/MarketingMaterial/_layouts/DocIdRedir.aspx?ID=JEEP3NQNQTMD-419-228</Url>
      <Description>JEEP3NQNQTMD-419-228</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6E39B6F24056E047A5F59EF555221CC5" ma:contentTypeVersion="1" ma:contentTypeDescription="Create a new document." ma:contentTypeScope="" ma:versionID="969af07eaf2f38c38030dd79df2421c0">
  <xsd:schema xmlns:xsd="http://www.w3.org/2001/XMLSchema" xmlns:xs="http://www.w3.org/2001/XMLSchema" xmlns:p="http://schemas.microsoft.com/office/2006/metadata/properties" xmlns:ns2="cb50b417-aefc-4f64-bbb9-b71301527f2d" targetNamespace="http://schemas.microsoft.com/office/2006/metadata/properties" ma:root="true" ma:fieldsID="3b6b1eea4b1d2baa5c950890b4f7206a" ns2:_="">
    <xsd:import namespace="cb50b417-aefc-4f64-bbb9-b71301527f2d"/>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50b417-aefc-4f64-bbb9-b71301527f2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A9F1DBA-ED50-4AD5-A28E-C65C74B7FFFA}">
  <ds:schemaRefs>
    <ds:schemaRef ds:uri="http://schemas.microsoft.com/sharepoint/events"/>
  </ds:schemaRefs>
</ds:datastoreItem>
</file>

<file path=customXml/itemProps2.xml><?xml version="1.0" encoding="utf-8"?>
<ds:datastoreItem xmlns:ds="http://schemas.openxmlformats.org/officeDocument/2006/customXml" ds:itemID="{650C5D6F-4BFB-4222-A5B8-0DCDD6399B13}">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cb50b417-aefc-4f64-bbb9-b71301527f2d"/>
    <ds:schemaRef ds:uri="http://www.w3.org/XML/1998/namespace"/>
    <ds:schemaRef ds:uri="http://purl.org/dc/dcmitype/"/>
  </ds:schemaRefs>
</ds:datastoreItem>
</file>

<file path=customXml/itemProps3.xml><?xml version="1.0" encoding="utf-8"?>
<ds:datastoreItem xmlns:ds="http://schemas.openxmlformats.org/officeDocument/2006/customXml" ds:itemID="{2416A456-97E6-49AF-A0F9-71288FB35168}">
  <ds:schemaRefs>
    <ds:schemaRef ds:uri="http://schemas.microsoft.com/sharepoint/v3/contenttype/forms"/>
  </ds:schemaRefs>
</ds:datastoreItem>
</file>

<file path=customXml/itemProps4.xml><?xml version="1.0" encoding="utf-8"?>
<ds:datastoreItem xmlns:ds="http://schemas.openxmlformats.org/officeDocument/2006/customXml" ds:itemID="{0E7541AB-858A-4917-AC3A-C94231EE03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50b417-aefc-4f64-bbb9-b71301527f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26211</TotalTime>
  <Words>2804</Words>
  <Application>Microsoft Office PowerPoint</Application>
  <PresentationFormat>On-screen Show (4:3)</PresentationFormat>
  <Paragraphs>335</Paragraphs>
  <Slides>19</Slides>
  <Notes>16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19</vt:i4>
      </vt:variant>
    </vt:vector>
  </HeadingPairs>
  <TitlesOfParts>
    <vt:vector size="26" baseType="lpstr">
      <vt:lpstr>Arial</vt:lpstr>
      <vt:lpstr>Calibri</vt:lpstr>
      <vt:lpstr>Times New Roman</vt:lpstr>
      <vt:lpstr>Wingdings</vt:lpstr>
      <vt:lpstr>Office Theme</vt:lpstr>
      <vt:lpstr>Custom Design</vt:lpstr>
      <vt:lpstr>1_Custom Design</vt:lpstr>
      <vt:lpstr>Combating Refund Fraud:  Recent Trends and Successful  Prevention Techniques</vt:lpstr>
      <vt:lpstr>Introduction</vt:lpstr>
      <vt:lpstr>Agenda</vt:lpstr>
      <vt:lpstr>Refund Fraud: The Problem…</vt:lpstr>
      <vt:lpstr>The Problem with ID Theft</vt:lpstr>
      <vt:lpstr>Types of Refund Fraud </vt:lpstr>
      <vt:lpstr>IRS Tax Scams/Consumer Alerts</vt:lpstr>
      <vt:lpstr>Best Practices…  … based on Lessons Learned</vt:lpstr>
      <vt:lpstr>More than ID Theft – It’s Analytics: Refund Issuance Risk Continuum</vt:lpstr>
      <vt:lpstr>Proven Solution  Approach</vt:lpstr>
      <vt:lpstr>Revenue Premier Solution Context</vt:lpstr>
      <vt:lpstr>PowerPoint Presentation</vt:lpstr>
      <vt:lpstr>RSI’s Direct Refund  Fraud Experience</vt:lpstr>
      <vt:lpstr>What is the IRS Doing?</vt:lpstr>
      <vt:lpstr>What are States Doing?</vt:lpstr>
      <vt:lpstr>What are States Doing? – Cont’d</vt:lpstr>
      <vt:lpstr>Recent Results… Efforts of IRS, State Tax Agencies, Private Tax-Preparation and tax-filing software companies and others</vt:lpstr>
      <vt:lpstr>What does the future hold?</vt:lpstr>
      <vt:lpstr>Questions?</vt:lpstr>
    </vt:vector>
  </TitlesOfParts>
  <Company>Information Technology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earmer</dc:creator>
  <cp:lastModifiedBy>Tammy Faust</cp:lastModifiedBy>
  <cp:revision>657</cp:revision>
  <cp:lastPrinted>2017-07-31T11:41:27Z</cp:lastPrinted>
  <dcterms:created xsi:type="dcterms:W3CDTF">2014-03-19T20:22:17Z</dcterms:created>
  <dcterms:modified xsi:type="dcterms:W3CDTF">2017-08-30T18:11:58Z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0x0101006E39B6F24056E047A5F59EF555221CC5</vt:lpwstr>
  </property>
  <property fmtid="{D5CDD505-2E9C-101B-9397-08002B2CF9AE}" pid="3" name="_dlc_DocIdItemGuid">
    <vt:lpwstr>e392732f-56fa-46ec-ab87-1855aef506f4</vt:lpwstr>
  </property>
</Properties>
</file>