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3" r:id="rId9"/>
    <p:sldId id="270" r:id="rId10"/>
    <p:sldId id="273" r:id="rId11"/>
    <p:sldId id="274" r:id="rId12"/>
    <p:sldId id="271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660066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69" autoAdjust="0"/>
    <p:restoredTop sz="51893" autoAdjust="0"/>
  </p:normalViewPr>
  <p:slideViewPr>
    <p:cSldViewPr>
      <p:cViewPr varScale="1">
        <p:scale>
          <a:sx n="46" d="100"/>
          <a:sy n="46" d="100"/>
        </p:scale>
        <p:origin x="292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Women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New Hires</c:v>
                </c:pt>
                <c:pt idx="1">
                  <c:v>Supervisors</c:v>
                </c:pt>
                <c:pt idx="2">
                  <c:v>Managers</c:v>
                </c:pt>
                <c:pt idx="3">
                  <c:v>VPs</c:v>
                </c:pt>
                <c:pt idx="4">
                  <c:v>Senior Executives</c:v>
                </c:pt>
                <c:pt idx="5">
                  <c:v>CEO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0.53</c:v>
                </c:pt>
                <c:pt idx="1">
                  <c:v>0.37</c:v>
                </c:pt>
                <c:pt idx="2">
                  <c:v>0.3</c:v>
                </c:pt>
                <c:pt idx="3">
                  <c:v>0.26</c:v>
                </c:pt>
                <c:pt idx="4">
                  <c:v>0.14000000000000001</c:v>
                </c:pt>
                <c:pt idx="5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9C-4F12-BCCA-A0214AE4A81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588895336"/>
        <c:axId val="588895008"/>
      </c:barChart>
      <c:catAx>
        <c:axId val="588895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895008"/>
        <c:crosses val="autoZero"/>
        <c:auto val="1"/>
        <c:lblAlgn val="ctr"/>
        <c:lblOffset val="100"/>
        <c:noMultiLvlLbl val="0"/>
      </c:catAx>
      <c:valAx>
        <c:axId val="588895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895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5F5F5F">
        <a:alpha val="60000"/>
      </a:srgbClr>
    </a:solidFill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Women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Associates</c:v>
                </c:pt>
                <c:pt idx="1">
                  <c:v>Partners &amp; Associates</c:v>
                </c:pt>
                <c:pt idx="2">
                  <c:v>Chiefs of Service</c:v>
                </c:pt>
                <c:pt idx="3">
                  <c:v>Asst Area Medical Directors</c:v>
                </c:pt>
                <c:pt idx="4">
                  <c:v>Board Members</c:v>
                </c:pt>
                <c:pt idx="5">
                  <c:v>Physician Executives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0.51</c:v>
                </c:pt>
                <c:pt idx="1">
                  <c:v>0.43</c:v>
                </c:pt>
                <c:pt idx="2">
                  <c:v>0.31</c:v>
                </c:pt>
                <c:pt idx="3">
                  <c:v>0.2</c:v>
                </c:pt>
                <c:pt idx="4">
                  <c:v>0.13</c:v>
                </c:pt>
                <c:pt idx="5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9C-4F12-BCCA-A0214AE4A81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588895336"/>
        <c:axId val="588895008"/>
      </c:barChart>
      <c:catAx>
        <c:axId val="588895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895008"/>
        <c:crosses val="autoZero"/>
        <c:auto val="1"/>
        <c:lblAlgn val="ctr"/>
        <c:lblOffset val="100"/>
        <c:noMultiLvlLbl val="0"/>
      </c:catAx>
      <c:valAx>
        <c:axId val="588895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895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5F5F5F">
        <a:alpha val="60000"/>
      </a:srgbClr>
    </a:solidFill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951F0-101D-46CB-899B-F6ACFA19E67D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7C14F-5EA7-49B1-9391-DDD269D63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51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7C14F-5EA7-49B1-9391-DDD269D63F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26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7C14F-5EA7-49B1-9391-DDD269D63F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16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7C14F-5EA7-49B1-9391-DDD269D63F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92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7C14F-5EA7-49B1-9391-DDD269D63F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31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7C14F-5EA7-49B1-9391-DDD269D63F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58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7C14F-5EA7-49B1-9391-DDD269D63F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4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7C14F-5EA7-49B1-9391-DDD269D63F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74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7C14F-5EA7-49B1-9391-DDD269D63F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47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7C14F-5EA7-49B1-9391-DDD269D63F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49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7C14F-5EA7-49B1-9391-DDD269D63F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00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7C14F-5EA7-49B1-9391-DDD269D63F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24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7C14F-5EA7-49B1-9391-DDD269D63F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35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7C14F-5EA7-49B1-9391-DDD269D63F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53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488B6-B922-41A8-9393-C25EAD9989D9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F033-FE96-419C-9E7A-11F5665D1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40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 rotWithShape="1">
          <a:blip r:embed="rId3" cstate="print"/>
          <a:srcRect b="7778"/>
          <a:stretch/>
        </p:blipFill>
        <p:spPr>
          <a:xfrm>
            <a:off x="0" y="0"/>
            <a:ext cx="9144000" cy="6324600"/>
          </a:xfrm>
          <a:prstGeom prst="rect">
            <a:avLst/>
          </a:prstGeom>
        </p:spPr>
      </p:pic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sp>
        <p:nvSpPr>
          <p:cNvPr id="7" name="Rectangle 6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Arial Narrow" panose="020B0606020202030204" pitchFamily="34" charset="0"/>
              </a:rPr>
              <a:t>BARBARA CARNES, MD, AREA MEDICAL DIRECTOR</a:t>
            </a:r>
          </a:p>
          <a:p>
            <a:pPr algn="ctr"/>
            <a:r>
              <a:rPr lang="en-US" dirty="0">
                <a:solidFill>
                  <a:srgbClr val="FFFFFF"/>
                </a:solidFill>
                <a:latin typeface="Arial Narrow" panose="020B0606020202030204" pitchFamily="34" charset="0"/>
              </a:rPr>
              <a:t>KAISER PERMANENTE SOUTH BAY MEDICAL CENTER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1"/>
          <a:stretch/>
        </p:blipFill>
        <p:spPr>
          <a:xfrm>
            <a:off x="643467" y="643467"/>
            <a:ext cx="7859181" cy="5571066"/>
          </a:xfrm>
          <a:prstGeom prst="rect">
            <a:avLst/>
          </a:prstGeom>
        </p:spPr>
      </p:pic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186503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3400" y="6470049"/>
            <a:ext cx="16232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(2011) Zenger Folkman</a:t>
            </a:r>
          </a:p>
        </p:txBody>
      </p:sp>
    </p:spTree>
    <p:extLst>
      <p:ext uri="{BB962C8B-B14F-4D97-AF65-F5344CB8AC3E}">
        <p14:creationId xmlns:p14="http://schemas.microsoft.com/office/powerpoint/2010/main" val="2535202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ompetencies char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40542" y="914400"/>
            <a:ext cx="5503458" cy="434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4" y="282498"/>
            <a:ext cx="3249230" cy="617034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3" name="Straight Connector 72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789950"/>
            <a:ext cx="1940093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678" y="713678"/>
            <a:ext cx="2743200" cy="299505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Women’s Leadership Competencies</a:t>
            </a:r>
          </a:p>
        </p:txBody>
      </p:sp>
      <p:sp>
        <p:nvSpPr>
          <p:cNvPr id="7" name="Subtitle 6"/>
          <p:cNvSpPr txBox="1">
            <a:spLocks noGrp="1"/>
          </p:cNvSpPr>
          <p:nvPr>
            <p:ph type="subTitle" idx="1"/>
          </p:nvPr>
        </p:nvSpPr>
        <p:spPr>
          <a:xfrm>
            <a:off x="3810000" y="5561826"/>
            <a:ext cx="5779825" cy="891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dirty="0">
                <a:solidFill>
                  <a:schemeClr val="tx1"/>
                </a:solidFill>
              </a:rPr>
              <a:t>Sherwin,  Bob. (2014) </a:t>
            </a:r>
          </a:p>
          <a:p>
            <a:pPr algn="l"/>
            <a:r>
              <a:rPr lang="en-US" sz="1050" dirty="0">
                <a:solidFill>
                  <a:schemeClr val="tx1"/>
                </a:solidFill>
              </a:rPr>
              <a:t>Why Women Are More Effective Leaders Than Men. </a:t>
            </a:r>
            <a:r>
              <a:rPr lang="en-US" sz="1050" i="1" dirty="0">
                <a:solidFill>
                  <a:schemeClr val="tx1"/>
                </a:solidFill>
              </a:rPr>
              <a:t>Business Insider</a:t>
            </a:r>
            <a:r>
              <a:rPr lang="en-US" sz="1050" dirty="0">
                <a:solidFill>
                  <a:schemeClr val="tx1"/>
                </a:solidFill>
              </a:rPr>
              <a:t>. </a:t>
            </a:r>
          </a:p>
          <a:p>
            <a:pPr algn="l"/>
            <a:r>
              <a:rPr lang="en-US" sz="1050" dirty="0">
                <a:solidFill>
                  <a:schemeClr val="tx1"/>
                </a:solidFill>
              </a:rPr>
              <a:t>www.businessinsider.com/study-women-are-better-leaders-2014-1</a:t>
            </a:r>
          </a:p>
          <a:p>
            <a:pPr algn="l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426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1714" y="6184446"/>
            <a:ext cx="82867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Stephanie </a:t>
            </a:r>
            <a:r>
              <a:rPr lang="en-US" sz="1050" dirty="0" err="1"/>
              <a:t>Cajigal</a:t>
            </a:r>
            <a:r>
              <a:rPr lang="en-US" sz="1050" dirty="0"/>
              <a:t>; Greg Weiss; Nelson Silva  (2015) Women as Physician Leaders: Challenges and Opportunities. </a:t>
            </a:r>
            <a:r>
              <a:rPr lang="en-US" sz="1050" i="1" dirty="0"/>
              <a:t>Medscape</a:t>
            </a:r>
            <a:r>
              <a:rPr lang="en-US" sz="1050" dirty="0"/>
              <a:t>. http://www.medscape.com/features/slideshow/public/femaleleadershipreport2015</a:t>
            </a:r>
          </a:p>
        </p:txBody>
      </p:sp>
      <p:sp>
        <p:nvSpPr>
          <p:cNvPr id="7" name="Rectangle 6"/>
          <p:cNvSpPr/>
          <p:nvPr/>
        </p:nvSpPr>
        <p:spPr>
          <a:xfrm>
            <a:off x="469426" y="2445892"/>
            <a:ext cx="5056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Sans-Light"/>
              </a:rPr>
              <a:t>Findings from 3,285 female physicians, representing all medical specialties: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51714" y="3197564"/>
            <a:ext cx="8639886" cy="2881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OpenSans-Light"/>
              </a:rPr>
              <a:t>Financial compensation, prestige, and bolstering a resume ranked low on the list of reasons for pursuing a leadership role, while having a positive influence on others in the organization and effecting change were most important to both current women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OpenSans-Light"/>
              </a:rPr>
              <a:t>Women physicians overestimated negative consequences of leadership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OpenSans-Light"/>
              </a:rPr>
              <a:t>Women in leadership positions reported greater happiness in their careers (72%) compared with non-leaders (63%), while both groups were similarly happy with their lives outside of work(83% for both).</a:t>
            </a:r>
          </a:p>
        </p:txBody>
      </p:sp>
      <p:pic>
        <p:nvPicPr>
          <p:cNvPr id="1026" name="Picture 2" descr="http://img.medscape.com/pi/global/logos/mscp/logo_medscape_RGB3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62" y="284044"/>
            <a:ext cx="2971800" cy="64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4062" y="772180"/>
            <a:ext cx="46346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OpenSans-Light"/>
              </a:rPr>
              <a:t>PHYSICIAN REPORT 2015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351714" y="1238071"/>
            <a:ext cx="423705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latin typeface="OpenSans-Light"/>
              </a:rPr>
              <a:t>Women as </a:t>
            </a:r>
          </a:p>
          <a:p>
            <a:r>
              <a:rPr lang="en-US" sz="3600" b="1" dirty="0">
                <a:solidFill>
                  <a:srgbClr val="660066"/>
                </a:solidFill>
                <a:latin typeface="OpenSans-Light"/>
              </a:rPr>
              <a:t>Physician Leaders</a:t>
            </a:r>
            <a:endParaRPr lang="en-US" sz="3600" dirty="0">
              <a:solidFill>
                <a:srgbClr val="660066"/>
              </a:solidFill>
            </a:endParaRPr>
          </a:p>
        </p:txBody>
      </p:sp>
      <p:pic>
        <p:nvPicPr>
          <p:cNvPr id="1028" name="Picture 4" descr="https://cdn-dev.practicematch.com/images/physicians/female-young.png?v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1918538" cy="319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23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Rusty Clark ~ 100K Photos - Creative Commons Attribution License  https://www.flickr.com/photos/23206546@N04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657" y="4378787"/>
            <a:ext cx="9154886" cy="247921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1" y="4378786"/>
            <a:ext cx="91222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FFFF"/>
                </a:solidFill>
                <a:latin typeface="OpenSans-Light"/>
              </a:rPr>
              <a:t>1. Stop Feeling Guilty
2. Recognize Biases &amp; Roles
3. Women &amp; Leadership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76800"/>
            <a:ext cx="9144000" cy="198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876800"/>
            <a:ext cx="9144000" cy="1981200"/>
          </a:xfrm>
          <a:prstGeom prst="rect">
            <a:avLst/>
          </a:prstGeom>
        </p:spPr>
        <p:txBody>
          <a:bodyPr wrap="square" lIns="254000" tIns="254000" rIns="254000" bIns="254000" anchor="ctr">
            <a:no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  <a:effectLst>
                  <a:outerShdw blurRad="75000" dir="2700000">
                    <a:srgbClr val="000000">
                      <a:alpha val="50000"/>
                    </a:srgbClr>
                  </a:outerShdw>
                </a:effectLst>
                <a:latin typeface="OpenSans-Light"/>
              </a:rPr>
              <a:t>Domestic Responsibilities
Expanded Roles
Perfectionism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05900" cy="6858000"/>
          </a:xfrm>
          <a:prstGeom prst="rect">
            <a:avLst/>
          </a:prstGeom>
        </p:spPr>
      </p:pic>
      <p:sp>
        <p:nvSpPr>
          <p:cNvPr id="13" name="Title 3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</a:rPr>
              <a:t>What Children Think About Their Working Parents</a:t>
            </a:r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457200" y="1267954"/>
            <a:ext cx="8458200" cy="5132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chemeClr val="bg1"/>
                </a:solidFill>
                <a:latin typeface="OpenSans-Light"/>
              </a:rPr>
              <a:t>Ellen </a:t>
            </a:r>
            <a:r>
              <a:rPr lang="en-US" sz="2400" b="1" dirty="0" err="1">
                <a:solidFill>
                  <a:schemeClr val="bg1"/>
                </a:solidFill>
                <a:latin typeface="OpenSans-Light"/>
              </a:rPr>
              <a:t>Galinsky</a:t>
            </a:r>
            <a:r>
              <a:rPr lang="en-US" sz="2400" b="1" dirty="0">
                <a:solidFill>
                  <a:schemeClr val="bg1"/>
                </a:solidFill>
                <a:latin typeface="OpenSans-Light"/>
              </a:rPr>
              <a:t>: 1,000 children, ages 8 to 18 Findings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OpenSans-Light"/>
              </a:rPr>
              <a:t>Majority of parents received an “A,” regardless of parents being employed full or part time, or stay at home for: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OpenSans-Light"/>
              </a:rPr>
              <a:t>being there when their children are sick 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OpenSans-Light"/>
              </a:rPr>
              <a:t>raising them with good values 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OpenSans-Light"/>
              </a:rPr>
              <a:t>making them feel important and loved, no differences were found</a:t>
            </a:r>
          </a:p>
          <a:p>
            <a:pPr lvl="1" algn="l"/>
            <a:r>
              <a:rPr lang="en-US" sz="2000" i="1" dirty="0">
                <a:solidFill>
                  <a:schemeClr val="bg1"/>
                </a:solidFill>
                <a:latin typeface="OpenSans-Light"/>
              </a:rPr>
              <a:t>"If you were granted one wish to change the way your mother's and your father's work affects your life, what would that wish be?" </a:t>
            </a:r>
          </a:p>
          <a:p>
            <a:pPr lvl="1" algn="l"/>
            <a:endParaRPr lang="en-US" sz="1100" i="1" dirty="0">
              <a:solidFill>
                <a:schemeClr val="bg1"/>
              </a:solidFill>
              <a:latin typeface="OpenSans-Light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OpenSans-Light"/>
              </a:rPr>
              <a:t>Only 10 %--whether they had working parents or not--picked as their No. 1 response "more time" with their mother.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OpenSans-Light"/>
              </a:rPr>
              <a:t>65% worry about the stress levels at home. No significant difference between working parents and stay at home parents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" y="6117104"/>
            <a:ext cx="838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Galinsky</a:t>
            </a:r>
            <a:r>
              <a:rPr lang="en-US" sz="1600" dirty="0">
                <a:solidFill>
                  <a:schemeClr val="bg1"/>
                </a:solidFill>
              </a:rPr>
              <a:t>, Ellen</a:t>
            </a:r>
            <a:r>
              <a:rPr lang="en-US" sz="1600" i="1" dirty="0">
                <a:solidFill>
                  <a:schemeClr val="bg1"/>
                </a:solidFill>
              </a:rPr>
              <a:t>. Ask the Children: What America's Children Really Think About Working Parents". </a:t>
            </a:r>
            <a:r>
              <a:rPr lang="en-US" sz="1600" dirty="0">
                <a:solidFill>
                  <a:schemeClr val="bg1"/>
                </a:solidFill>
              </a:rPr>
              <a:t>New York: William Morrow and Company, 1999. 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6203" r="4467"/>
          <a:stretch/>
        </p:blipFill>
        <p:spPr>
          <a:xfrm>
            <a:off x="0" y="457200"/>
            <a:ext cx="9144000" cy="6141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2700" y="46990"/>
            <a:ext cx="9137650" cy="59436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outerShdw blurRad="75000" dir="2700000">
                    <a:srgbClr val="000000">
                      <a:alpha val="50000"/>
                    </a:srgbClr>
                  </a:outerShdw>
                </a:effectLst>
                <a:latin typeface="Arial Narrow" panose="020B0606020202030204" pitchFamily="34" charset="0"/>
              </a:rPr>
              <a:t>UNCONSCIOUS GENDER BIAS: TIME TO ACKNOWLEDGE AND CHANGE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2700" y="1098550"/>
            <a:ext cx="9137650" cy="474929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400050" indent="-4000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OpenSans-Light"/>
              </a:rPr>
              <a:t>Women’s successes: “getting lucky, working hard, or help from others” </a:t>
            </a:r>
          </a:p>
          <a:p>
            <a:pPr marL="400050" indent="-4000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OpenSans-Light"/>
              </a:rPr>
              <a:t>Men’s success: skill</a:t>
            </a:r>
          </a:p>
          <a:p>
            <a:pPr marL="400050" indent="-4000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OpenSans-Light"/>
              </a:rPr>
              <a:t>Objective requirements are often applied rigorously to women but leniently to men</a:t>
            </a:r>
          </a:p>
          <a:p>
            <a:pPr marL="400050" indent="-4000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OpenSans-Light"/>
              </a:rPr>
              <a:t> Women tend to be evaluated more harshly than men and often by a male standard such as  “working full time” </a:t>
            </a:r>
          </a:p>
          <a:p>
            <a:pPr marL="400050" indent="-4000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OpenSans-Light"/>
              </a:rPr>
              <a:t>Gender bias comes from men and women and both men and women are negatively impacted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8100" y="4495800"/>
            <a:ext cx="9220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dirty="0"/>
              <a:t>Cultivate Women Leaders</a:t>
            </a:r>
          </a:p>
          <a:p>
            <a:pPr algn="ctr"/>
            <a:r>
              <a:rPr lang="en-US" sz="3100" dirty="0"/>
              <a:t>Aspirations</a:t>
            </a:r>
          </a:p>
          <a:p>
            <a:pPr algn="ctr"/>
            <a:r>
              <a:rPr lang="en-US" sz="3100" dirty="0"/>
              <a:t>Motivation</a:t>
            </a:r>
          </a:p>
          <a:p>
            <a:pPr algn="ctr"/>
            <a:r>
              <a:rPr lang="en-US" sz="3100" dirty="0"/>
              <a:t>Power vs. Affiliation</a:t>
            </a:r>
          </a:p>
          <a:p>
            <a:pPr algn="ctr"/>
            <a:r>
              <a:rPr lang="en-US" sz="3100" dirty="0"/>
              <a:t>Overestimating Consequences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hbr.org/resources/images/article_assets/2015/09/SEPT15_23_56852572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/>
          <a:stretch/>
        </p:blipFill>
        <p:spPr bwMode="auto">
          <a:xfrm>
            <a:off x="0" y="-57150"/>
            <a:ext cx="9144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2700"/>
            <a:ext cx="7886700" cy="994172"/>
          </a:xfrm>
        </p:spPr>
        <p:txBody>
          <a:bodyPr>
            <a:noAutofit/>
          </a:bodyPr>
          <a:lstStyle/>
          <a:p>
            <a:r>
              <a:rPr lang="en-US" sz="3200" b="1" dirty="0"/>
              <a:t>Explaining Gender Differences at the Top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76722"/>
            <a:ext cx="8134350" cy="4409678"/>
          </a:xfrm>
          <a:solidFill>
            <a:srgbClr val="F8F8F8">
              <a:alpha val="52941"/>
            </a:srgbClr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OpenSans-Light"/>
              </a:rPr>
              <a:t>800 employed individuals, categorized core life goals: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latin typeface="OpenSans-Light"/>
              </a:rPr>
              <a:t>Men: fewer goals and are more motivated by power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latin typeface="OpenSans-Light"/>
              </a:rPr>
              <a:t>Women: greater number of goals and tend to be more motivated by affiliation — the desire for warm, close relationships with others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OpenSans-Light"/>
              </a:rPr>
              <a:t>630 MBA Graduates Surveyed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latin typeface="OpenSans-Light"/>
              </a:rPr>
              <a:t>Women view advancement to Leadership as equally attainable as men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latin typeface="OpenSans-Light"/>
              </a:rPr>
              <a:t>Women view advancement to Leadership as less desirable than men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OpenSans-Light"/>
              </a:rPr>
              <a:t>Women are more likely than men to feel anxious about the sacrifices or difficult trade-offs they would have to make for Leadership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OpenSans-Light"/>
              </a:rPr>
              <a:t>Women tend to associate power-related goals (such as taking on a high-level position) with more negative outcomes than men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8650" y="6071680"/>
            <a:ext cx="7951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Gino, Francesca. Wood Brooks, Alison.  (2015) Explaining Gender Differences at the Top.</a:t>
            </a:r>
            <a:r>
              <a:rPr lang="en-US" sz="1050" i="1" dirty="0"/>
              <a:t> Harvard Business Review.</a:t>
            </a:r>
            <a:endParaRPr lang="en-US" sz="1050" dirty="0"/>
          </a:p>
          <a:p>
            <a:endParaRPr lang="en-US" sz="1350" dirty="0"/>
          </a:p>
        </p:txBody>
      </p:sp>
      <p:pic>
        <p:nvPicPr>
          <p:cNvPr id="7" name="Picture 2" descr="http://arianedavid.com/wp-content/uploads/2015/10/harvard-business-revie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940552"/>
            <a:ext cx="1219200" cy="91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246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028" name="Picture 4" descr="https://launchhouse.com/wp-content/uploads/2017/01/opportu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1457"/>
            <a:ext cx="9144000" cy="730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762000"/>
            <a:ext cx="9144000" cy="954107"/>
          </a:xfrm>
          <a:prstGeom prst="rect">
            <a:avLst/>
          </a:prstGeom>
          <a:solidFill>
            <a:srgbClr val="5F5F5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OpenSans-Light"/>
              </a:rPr>
              <a:t>Women make up more than half of the workforce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OpenSans-Light"/>
              </a:rPr>
              <a:t>As you move up the organization, fewer women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9098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OpenSans-Light"/>
              </a:rPr>
              <a:t>Current Situation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886429801"/>
              </p:ext>
            </p:extLst>
          </p:nvPr>
        </p:nvGraphicFramePr>
        <p:xfrm>
          <a:off x="781050" y="2122914"/>
          <a:ext cx="7581900" cy="4274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11"/>
          <p:cNvSpPr/>
          <p:nvPr/>
        </p:nvSpPr>
        <p:spPr>
          <a:xfrm>
            <a:off x="533400" y="6470049"/>
            <a:ext cx="16232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(2009) Zenger Folkman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028" name="Picture 4" descr="https://launchhouse.com/wp-content/uploads/2017/01/opportu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1457"/>
            <a:ext cx="9144000" cy="730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33400"/>
            <a:ext cx="9144000" cy="954107"/>
          </a:xfrm>
          <a:prstGeom prst="rect">
            <a:avLst/>
          </a:prstGeom>
          <a:solidFill>
            <a:srgbClr val="5F5F5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OpenSans-Light"/>
              </a:rPr>
              <a:t>Almost half of our physicians are women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OpenSans-Light"/>
              </a:rPr>
              <a:t>Leadership positions are dominated by men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-76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OpenSans-Light"/>
              </a:rPr>
              <a:t>SOUTHERN CALIFORNIA PERMANENTE MEDICAL GROUP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809495358"/>
              </p:ext>
            </p:extLst>
          </p:nvPr>
        </p:nvGraphicFramePr>
        <p:xfrm>
          <a:off x="781050" y="2122914"/>
          <a:ext cx="7581900" cy="4274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11"/>
          <p:cNvSpPr/>
          <p:nvPr/>
        </p:nvSpPr>
        <p:spPr>
          <a:xfrm>
            <a:off x="457200" y="6489099"/>
            <a:ext cx="14798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Data as of June 2017</a:t>
            </a:r>
          </a:p>
        </p:txBody>
      </p:sp>
    </p:spTree>
    <p:extLst>
      <p:ext uri="{BB962C8B-B14F-4D97-AF65-F5344CB8AC3E}">
        <p14:creationId xmlns:p14="http://schemas.microsoft.com/office/powerpoint/2010/main" val="1409834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579</Words>
  <Application>Microsoft Office PowerPoint</Application>
  <PresentationFormat>On-screen Show (4:3)</PresentationFormat>
  <Paragraphs>73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Narrow</vt:lpstr>
      <vt:lpstr>Calibri</vt:lpstr>
      <vt:lpstr>OpenSans-Light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Explaining Gender Differences at the Top</vt:lpstr>
      <vt:lpstr>PowerPoint Presentation</vt:lpstr>
      <vt:lpstr>PowerPoint Presentation</vt:lpstr>
      <vt:lpstr>PowerPoint Presentation</vt:lpstr>
      <vt:lpstr>Women’s Leadership Competencies</vt:lpstr>
      <vt:lpstr>PowerPoint Presentation</vt:lpstr>
      <vt:lpstr>PowerPoint Presentation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officegen</dc:creator>
  <cp:lastModifiedBy>Maggie C. Hopps</cp:lastModifiedBy>
  <cp:revision>26</cp:revision>
  <dcterms:created xsi:type="dcterms:W3CDTF">2017-06-09T02:51:20Z</dcterms:created>
  <dcterms:modified xsi:type="dcterms:W3CDTF">2018-02-23T00:35:56Z</dcterms:modified>
</cp:coreProperties>
</file>