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65" r:id="rId3"/>
    <p:sldId id="263" r:id="rId4"/>
    <p:sldId id="284" r:id="rId5"/>
    <p:sldId id="267" r:id="rId6"/>
    <p:sldId id="286" r:id="rId7"/>
    <p:sldId id="325" r:id="rId8"/>
    <p:sldId id="291" r:id="rId9"/>
    <p:sldId id="273" r:id="rId10"/>
    <p:sldId id="321" r:id="rId11"/>
    <p:sldId id="270" r:id="rId12"/>
    <p:sldId id="271" r:id="rId13"/>
    <p:sldId id="299" r:id="rId14"/>
    <p:sldId id="310" r:id="rId15"/>
    <p:sldId id="279" r:id="rId16"/>
    <p:sldId id="293" r:id="rId17"/>
    <p:sldId id="322" r:id="rId18"/>
    <p:sldId id="301" r:id="rId19"/>
    <p:sldId id="294" r:id="rId20"/>
    <p:sldId id="275" r:id="rId21"/>
    <p:sldId id="295" r:id="rId22"/>
    <p:sldId id="281" r:id="rId23"/>
    <p:sldId id="280" r:id="rId24"/>
    <p:sldId id="298" r:id="rId25"/>
    <p:sldId id="302" r:id="rId2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1" autoAdjust="0"/>
    <p:restoredTop sz="76411" autoAdjust="0"/>
  </p:normalViewPr>
  <p:slideViewPr>
    <p:cSldViewPr>
      <p:cViewPr>
        <p:scale>
          <a:sx n="110" d="100"/>
          <a:sy n="11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4"/>
    </p:cViewPr>
  </p:sorterViewPr>
  <p:notesViewPr>
    <p:cSldViewPr>
      <p:cViewPr varScale="1">
        <p:scale>
          <a:sx n="67" d="100"/>
          <a:sy n="67" d="100"/>
        </p:scale>
        <p:origin x="-3264" y="-120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5C337B-41C5-4C95-AF8C-2E1DE93989B0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CDA279-EE33-4399-A0B5-A6DEF81AE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39BF60-E624-486E-94A5-DFD4BA05CB11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9B38BD-E686-4C53-9161-1AC6AB6F3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288F3E-66F4-4700-858E-5B3F49153C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170B78-04B8-42BA-8742-EFFD3F878D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20323-4352-46F3-8845-E4C47A9F20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30CC0-6E42-4F94-BCB6-B4F63089FE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2FDBFD-2E2A-4362-AC29-5C7F8924B8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60E321-212F-4D18-A98F-B8570603A7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2E2E9D-4849-409C-BC44-AB1537A259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u="sng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EE9B3-8504-4DA6-9E73-2B52B52167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BE8B57-FB82-41F6-8FEA-B66FAC8407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E5058-53B0-4E1D-9AAD-7E80C70578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1388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24C90C-2657-470C-8979-0070FA1B3D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17C96-9D1A-4100-B509-9CFDAACAF0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D9E4AC-6DF9-4434-B183-6EC582BB77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B15F1E-5309-45CC-871B-B2C541FA7C5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01845E-4A80-475F-8ED9-E273EA2D9D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D7030-91C7-4008-9E37-235494ED1E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A0E4E-7E17-482B-AA75-B49C6EBB86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6D6935-6DE3-4ACF-81D0-E73BBFE5B0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DBBEC3-E0C5-459D-94E2-94FA88E7C19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7E8A90-9A85-433D-ADB7-C69EC58155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62156-7B16-4734-BEBD-9272C39E0EA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F4E777-B180-4796-A904-9E5099D5FB1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1094D-00CC-49AC-9C92-D95F43B4A4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096CE6-EAC6-4E9F-B208-3E0F66C3A4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64D7C-44C7-4490-82E7-B5F7973B1E2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D1F4-DE3B-451D-9F03-0B1FF382BF50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290F-25CF-4F02-8639-48AD4CB7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1850-6567-4ADD-99A1-09719AF46BC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5FD2-A152-4867-B860-77F1D004E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920E-E573-4DC4-BAE4-131E4049C02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A88F-BCB9-4ED4-AE14-47F3DFFB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C83C-9698-4E70-9FE6-99238C723040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D4BC-A7F5-4879-8997-C71528B35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6ED1-49D0-4E6D-9A7D-553C2279A00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6BEB-3397-4E88-9BA3-2809D4E86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A4B5-2C56-4F00-AFAC-4B021D60259A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B955-7909-4601-9C28-0692B374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68C3-0F6B-4B92-A494-A83E4E9623D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EBEB-666B-433A-90CC-1A9F17537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D302-F809-419D-B34D-51E33832346B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018A-19A0-40D3-B42D-7B38BCD6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2B83-4DE5-4523-A87E-73B782EB0ECD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4291-62AA-46F1-AFB8-BDB86B07E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B4EF-0FF5-4728-AB3B-0F708FFCBE0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A37E-89A6-4A78-A72B-18BBB58F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697F-912A-4576-9026-B3636754EEC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E3D8-7F3C-4115-B6FC-F9583A20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5D151-1C25-4BE3-90C2-5A5B387FA53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F90F3-8691-4BF5-8E5F-08C37AC7F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3092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What Really Influences Customers in the Age of (Nearly) Perfect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91000"/>
            <a:ext cx="3810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388" y="1295400"/>
            <a:ext cx="340042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706688"/>
            <a:ext cx="3251200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0"/>
            <a:ext cx="31242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46497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534988" y="3657600"/>
            <a:ext cx="8075612" cy="2209800"/>
            <a:chOff x="692259" y="4267200"/>
            <a:chExt cx="6613416" cy="180975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259" y="4267200"/>
              <a:ext cx="4638622" cy="1809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3481" y="4267200"/>
              <a:ext cx="1972194" cy="1809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Implication: Brands Mean Less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Lower barriers to entry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Easier Diversification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428875"/>
            <a:ext cx="27241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6913" y="2444750"/>
            <a:ext cx="30972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0225" y="4211638"/>
            <a:ext cx="2482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"/>
          <p:cNvSpPr txBox="1">
            <a:spLocks noChangeArrowheads="1"/>
          </p:cNvSpPr>
          <p:nvPr/>
        </p:nvSpPr>
        <p:spPr bwMode="auto">
          <a:xfrm>
            <a:off x="1676400" y="8382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Calibri" pitchFamily="34" charset="0"/>
              <a:buChar char="❷"/>
            </a:pPr>
            <a:r>
              <a:rPr lang="en-US" sz="3600" b="1">
                <a:latin typeface="Verdana" pitchFamily="34" charset="0"/>
              </a:rPr>
              <a:t>Loyalty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2243138"/>
            <a:ext cx="71104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286000" y="2492375"/>
            <a:ext cx="662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Andalus" pitchFamily="18" charset="-78"/>
                <a:cs typeface="Andalus" pitchFamily="18" charset="-78"/>
              </a:rPr>
              <a:t>Nurturing customer loyalty is the best investment.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438400" y="1981200"/>
            <a:ext cx="171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rinda" pitchFamily="34" charset="0"/>
                <a:cs typeface="Vrinda" pitchFamily="34" charset="0"/>
              </a:rPr>
              <a:t>Common belief: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9"/>
          <p:cNvSpPr txBox="1">
            <a:spLocks noChangeArrowheads="1"/>
          </p:cNvSpPr>
          <p:nvPr/>
        </p:nvSpPr>
        <p:spPr bwMode="auto">
          <a:xfrm>
            <a:off x="1066800" y="762000"/>
            <a:ext cx="754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latin typeface="Calibri" pitchFamily="34" charset="0"/>
              </a:rPr>
              <a:t>What percentage of guests always stay at the same hotel brand? ___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886200"/>
            <a:ext cx="129540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dirty="0"/>
              <a:t>8%</a:t>
            </a:r>
            <a:endParaRPr lang="en-US" sz="4600" dirty="0"/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371600" y="6096000"/>
            <a:ext cx="168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Deloitte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Past Experience and Loyalty </a:t>
            </a:r>
            <a:br>
              <a:rPr lang="en-US" b="1" dirty="0" smtClean="0"/>
            </a:br>
            <a:r>
              <a:rPr lang="en-US" b="1" dirty="0" smtClean="0"/>
              <a:t>are Less Important</a:t>
            </a:r>
            <a:endParaRPr lang="en-US" b="1" dirty="0"/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hangingPunct="0"/>
            <a:r>
              <a:rPr lang="en-US" smtClean="0"/>
              <a:t>Success is driven by your </a:t>
            </a:r>
            <a:r>
              <a:rPr lang="en-US" u="sng" smtClean="0"/>
              <a:t>current</a:t>
            </a:r>
            <a:r>
              <a:rPr lang="en-US" smtClean="0"/>
              <a:t> product</a:t>
            </a:r>
          </a:p>
          <a:p>
            <a:pPr hangingPunct="0"/>
            <a:r>
              <a:rPr lang="en-US" smtClean="0"/>
              <a:t>Your competitors probably face the same problem</a:t>
            </a:r>
          </a:p>
          <a:p>
            <a:pPr hangingPunct="0"/>
            <a:r>
              <a:rPr lang="en-US" smtClean="0"/>
              <a:t>Measuring loyalty is less informative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1676400" y="4572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Calibri" pitchFamily="34" charset="0"/>
              <a:buChar char="❸"/>
            </a:pPr>
            <a:r>
              <a:rPr lang="en-US" sz="3600" b="1">
                <a:latin typeface="Verdana" pitchFamily="34" charset="0"/>
              </a:rPr>
              <a:t>“Irrationality”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2243138"/>
            <a:ext cx="88217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1219200" y="2492375"/>
            <a:ext cx="7010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Andalus" pitchFamily="18" charset="-78"/>
                <a:cs typeface="Andalus" pitchFamily="18" charset="-78"/>
              </a:rPr>
              <a:t>Customers are irrational. Choices greatly influenced by context and framing of an offer</a:t>
            </a:r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2438400" y="1981200"/>
            <a:ext cx="171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rinda" pitchFamily="34" charset="0"/>
                <a:cs typeface="Vrinda" pitchFamily="34" charset="0"/>
              </a:rPr>
              <a:t>Common belief: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391525" cy="629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Consumers act more rationally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hangingPunct="0"/>
            <a:r>
              <a:rPr lang="en-US" smtClean="0"/>
              <a:t>“Irrationality” tactics not as effective as before</a:t>
            </a:r>
          </a:p>
          <a:p>
            <a:pPr hangingPunct="0"/>
            <a:r>
              <a:rPr lang="en-US" smtClean="0"/>
              <a:t>As consumers, we’ll make better choices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/>
          <p:cNvSpPr txBox="1">
            <a:spLocks noChangeArrowheads="1"/>
          </p:cNvSpPr>
          <p:nvPr/>
        </p:nvSpPr>
        <p:spPr bwMode="auto">
          <a:xfrm>
            <a:off x="1752600" y="6858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Calibri" pitchFamily="34" charset="0"/>
              <a:buChar char="❹"/>
            </a:pPr>
            <a:r>
              <a:rPr lang="en-US" sz="3600" b="1">
                <a:latin typeface="Verdana" pitchFamily="34" charset="0"/>
              </a:rPr>
              <a:t>Communication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2243138"/>
            <a:ext cx="71104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8"/>
          <p:cNvSpPr txBox="1">
            <a:spLocks noChangeArrowheads="1"/>
          </p:cNvSpPr>
          <p:nvPr/>
        </p:nvSpPr>
        <p:spPr bwMode="auto">
          <a:xfrm>
            <a:off x="2286000" y="2492375"/>
            <a:ext cx="662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Andalus" pitchFamily="18" charset="-78"/>
                <a:cs typeface="Andalus" pitchFamily="18" charset="-78"/>
              </a:rPr>
              <a:t>Positioning, brand awareness, persuasion are key</a:t>
            </a:r>
          </a:p>
        </p:txBody>
      </p:sp>
      <p:sp>
        <p:nvSpPr>
          <p:cNvPr id="52228" name="TextBox 9"/>
          <p:cNvSpPr txBox="1">
            <a:spLocks noChangeArrowheads="1"/>
          </p:cNvSpPr>
          <p:nvPr/>
        </p:nvSpPr>
        <p:spPr bwMode="auto">
          <a:xfrm>
            <a:off x="2438400" y="1981200"/>
            <a:ext cx="171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rinda" pitchFamily="34" charset="0"/>
                <a:cs typeface="Vrinda" pitchFamily="34" charset="0"/>
              </a:rPr>
              <a:t>Common belief: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/>
          <a:lstStyle/>
          <a:p>
            <a:r>
              <a:rPr lang="en-US" sz="3600" smtClean="0"/>
              <a:t>When marketing theories were developed, consumers made decisions very differently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When Consumers Rely on Reviews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smtClean="0"/>
              <a:t>Don’t try to persuade them that your product is the best. (They go to O for that)</a:t>
            </a:r>
          </a:p>
          <a:p>
            <a:r>
              <a:rPr lang="en-US" smtClean="0"/>
              <a:t>Positioning worked when they relied on M</a:t>
            </a:r>
          </a:p>
          <a:p>
            <a:r>
              <a:rPr lang="en-US" smtClean="0"/>
              <a:t>Don’t focus on top-of-mind brand awareness</a:t>
            </a:r>
          </a:p>
          <a:p>
            <a:r>
              <a:rPr lang="en-US" smtClean="0"/>
              <a:t>Focus on generating interest in specific products</a:t>
            </a:r>
          </a:p>
          <a:p>
            <a:r>
              <a:rPr lang="en-US" smtClean="0"/>
              <a:t>Promote ongoing flow of authentic O content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"/>
          <p:cNvSpPr txBox="1">
            <a:spLocks noChangeArrowheads="1"/>
          </p:cNvSpPr>
          <p:nvPr/>
        </p:nvSpPr>
        <p:spPr bwMode="auto">
          <a:xfrm>
            <a:off x="1676400" y="6858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Calibri" pitchFamily="34" charset="0"/>
              <a:buChar char="❺"/>
            </a:pPr>
            <a:r>
              <a:rPr lang="en-US" sz="3600" b="1">
                <a:latin typeface="Verdana" pitchFamily="34" charset="0"/>
              </a:rPr>
              <a:t>Market Research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2243138"/>
            <a:ext cx="71104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86000" y="2492375"/>
            <a:ext cx="662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Andalus" pitchFamily="18" charset="-78"/>
                <a:cs typeface="Andalus" pitchFamily="18" charset="-78"/>
              </a:rPr>
              <a:t>Ask lots of questions and you’ll know what consumers want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2438400" y="1981200"/>
            <a:ext cx="171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rinda" pitchFamily="34" charset="0"/>
                <a:cs typeface="Vrinda" pitchFamily="34" charset="0"/>
              </a:rPr>
              <a:t>Common belief: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A 2007 study conducted before the release of iPhone concluded that such convergent products are not desired by U.S. consumers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9"/>
          <p:cNvSpPr txBox="1">
            <a:spLocks noChangeArrowheads="1"/>
          </p:cNvSpPr>
          <p:nvPr/>
        </p:nvSpPr>
        <p:spPr bwMode="auto">
          <a:xfrm>
            <a:off x="1066800" y="762000"/>
            <a:ext cx="7543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latin typeface="Calibri" pitchFamily="34" charset="0"/>
              </a:rPr>
              <a:t>The Problem? The study measured __ but consumers were influenced</a:t>
            </a:r>
          </a:p>
          <a:p>
            <a:r>
              <a:rPr lang="en-US" sz="7200" b="1">
                <a:latin typeface="Calibri" pitchFamily="34" charset="0"/>
              </a:rPr>
              <a:t>by __</a:t>
            </a:r>
          </a:p>
        </p:txBody>
      </p:sp>
      <p:sp>
        <p:nvSpPr>
          <p:cNvPr id="7" name="Oval 6"/>
          <p:cNvSpPr/>
          <p:nvPr/>
        </p:nvSpPr>
        <p:spPr>
          <a:xfrm>
            <a:off x="7315200" y="1905000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P</a:t>
            </a:r>
            <a:endParaRPr lang="en-US" sz="7200" dirty="0"/>
          </a:p>
        </p:txBody>
      </p:sp>
      <p:sp>
        <p:nvSpPr>
          <p:cNvPr id="11" name="Oval 10"/>
          <p:cNvSpPr/>
          <p:nvPr/>
        </p:nvSpPr>
        <p:spPr>
          <a:xfrm>
            <a:off x="2133600" y="5257800"/>
            <a:ext cx="1219200" cy="1219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O</a:t>
            </a:r>
            <a:endParaRPr lang="en-US" sz="7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From Predicting to Tracking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smtClean="0"/>
              <a:t>Less measurement of P, satisfaction, loyalty.</a:t>
            </a:r>
          </a:p>
          <a:p>
            <a:r>
              <a:rPr lang="en-US" smtClean="0"/>
              <a:t>More systematic tracking of O.</a:t>
            </a:r>
          </a:p>
          <a:p>
            <a:r>
              <a:rPr lang="en-US" smtClean="0"/>
              <a:t>Experiment. Adjust. Experiment.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pPr algn="l"/>
            <a:r>
              <a:rPr lang="en-US" sz="3600" smtClean="0"/>
              <a:t>We reexamined five concepts: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51038"/>
            <a:ext cx="7086600" cy="3687762"/>
          </a:xfrm>
        </p:spPr>
        <p:txBody>
          <a:bodyPr/>
          <a:lstStyle/>
          <a:p>
            <a:pPr hangingPunct="0">
              <a:buFont typeface="Calibri" pitchFamily="34" charset="0"/>
              <a:buChar char="❶"/>
            </a:pPr>
            <a:r>
              <a:rPr lang="en-US" sz="3200" smtClean="0"/>
              <a:t> Branding</a:t>
            </a:r>
          </a:p>
          <a:p>
            <a:pPr hangingPunct="0">
              <a:buFont typeface="Calibri" pitchFamily="34" charset="0"/>
              <a:buChar char="❷"/>
            </a:pPr>
            <a:r>
              <a:rPr lang="en-US" sz="3200" smtClean="0"/>
              <a:t> Loyalty</a:t>
            </a:r>
          </a:p>
          <a:p>
            <a:pPr hangingPunct="0">
              <a:buFont typeface="Calibri" pitchFamily="34" charset="0"/>
              <a:buChar char="❸"/>
            </a:pPr>
            <a:r>
              <a:rPr lang="en-US" sz="3200" smtClean="0"/>
              <a:t> “Irrationality”</a:t>
            </a:r>
          </a:p>
          <a:p>
            <a:pPr hangingPunct="0">
              <a:buFont typeface="Calibri" pitchFamily="34" charset="0"/>
              <a:buChar char="❹"/>
            </a:pPr>
            <a:r>
              <a:rPr lang="en-US" sz="3200" smtClean="0"/>
              <a:t> Communication</a:t>
            </a:r>
          </a:p>
          <a:p>
            <a:pPr hangingPunct="0">
              <a:buFont typeface="Calibri" pitchFamily="34" charset="0"/>
              <a:buChar char="❺"/>
            </a:pPr>
            <a:r>
              <a:rPr lang="en-US" sz="3200" smtClean="0"/>
              <a:t> Market Research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/>
          <a:lstStyle/>
          <a:p>
            <a:pPr algn="l"/>
            <a:r>
              <a:rPr lang="en-US" sz="3600" smtClean="0"/>
              <a:t>We’ll reexamine common beliefs about…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51038"/>
            <a:ext cx="7086600" cy="3687762"/>
          </a:xfrm>
        </p:spPr>
        <p:txBody>
          <a:bodyPr/>
          <a:lstStyle/>
          <a:p>
            <a:pPr hangingPunct="0">
              <a:buFont typeface="Calibri" pitchFamily="34" charset="0"/>
              <a:buChar char="❶"/>
            </a:pPr>
            <a:r>
              <a:rPr lang="en-US" sz="3200" smtClean="0"/>
              <a:t> Branding</a:t>
            </a:r>
          </a:p>
          <a:p>
            <a:pPr hangingPunct="0">
              <a:buFont typeface="Calibri" pitchFamily="34" charset="0"/>
              <a:buChar char="❷"/>
            </a:pPr>
            <a:r>
              <a:rPr lang="en-US" sz="3200" smtClean="0"/>
              <a:t> Loyalty</a:t>
            </a:r>
          </a:p>
          <a:p>
            <a:pPr hangingPunct="0">
              <a:buFont typeface="Calibri" pitchFamily="34" charset="0"/>
              <a:buChar char="❸"/>
            </a:pPr>
            <a:r>
              <a:rPr lang="en-US" sz="3200" smtClean="0"/>
              <a:t> “Irrationality”</a:t>
            </a:r>
          </a:p>
          <a:p>
            <a:pPr hangingPunct="0">
              <a:buFont typeface="Calibri" pitchFamily="34" charset="0"/>
              <a:buChar char="❹"/>
            </a:pPr>
            <a:r>
              <a:rPr lang="en-US" sz="3200" smtClean="0"/>
              <a:t> Communication</a:t>
            </a:r>
          </a:p>
          <a:p>
            <a:pPr hangingPunct="0">
              <a:buFont typeface="Calibri" pitchFamily="34" charset="0"/>
              <a:buChar char="❺"/>
            </a:pPr>
            <a:r>
              <a:rPr lang="en-US" sz="3200" smtClean="0"/>
              <a:t> Market Research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136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What </a:t>
            </a:r>
            <a:r>
              <a:rPr lang="en-US" sz="3600" i="1" dirty="0" smtClean="0">
                <a:latin typeface="+mn-lt"/>
              </a:rPr>
              <a:t>exactly</a:t>
            </a:r>
            <a:r>
              <a:rPr lang="en-US" sz="3600" dirty="0" smtClean="0">
                <a:latin typeface="+mn-lt"/>
              </a:rPr>
              <a:t> has changed in the way consumers make decisions?</a:t>
            </a:r>
            <a:endParaRPr lang="en-US" sz="3600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2825"/>
            <a:ext cx="7772400" cy="213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</a:rPr>
              <a:t>A shift from relative to absolute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7600" y="1600200"/>
            <a:ext cx="38608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37263" y="1300163"/>
            <a:ext cx="2917825" cy="2357437"/>
            <a:chOff x="5867400" y="1299983"/>
            <a:chExt cx="3088096" cy="2472120"/>
          </a:xfrm>
        </p:grpSpPr>
        <p:pic>
          <p:nvPicPr>
            <p:cNvPr id="2355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1299983"/>
              <a:ext cx="3088096" cy="247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Box 3"/>
            <p:cNvSpPr txBox="1">
              <a:spLocks noChangeArrowheads="1"/>
            </p:cNvSpPr>
            <p:nvPr/>
          </p:nvSpPr>
          <p:spPr bwMode="auto">
            <a:xfrm>
              <a:off x="6361697" y="1896070"/>
              <a:ext cx="2096504" cy="968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Rod" pitchFamily="49" charset="-79"/>
                  <a:cs typeface="Rod" pitchFamily="49" charset="-79"/>
                </a:rPr>
                <a:t>I used a Toshiba that worked fine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3871913"/>
            <a:ext cx="3721100" cy="2979737"/>
            <a:chOff x="0" y="3871910"/>
            <a:chExt cx="3720588" cy="2980273"/>
          </a:xfrm>
        </p:grpSpPr>
        <p:pic>
          <p:nvPicPr>
            <p:cNvPr id="2355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0" y="3871910"/>
              <a:ext cx="3720588" cy="298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TextBox 12"/>
            <p:cNvSpPr txBox="1">
              <a:spLocks noChangeArrowheads="1"/>
            </p:cNvSpPr>
            <p:nvPr/>
          </p:nvSpPr>
          <p:spPr bwMode="auto">
            <a:xfrm>
              <a:off x="877519" y="4682877"/>
              <a:ext cx="270388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Rod" pitchFamily="49" charset="-79"/>
                  <a:cs typeface="Rod" pitchFamily="49" charset="-79"/>
                </a:rPr>
                <a:t>It’s the most expensive so it must be the best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1613" y="2895600"/>
            <a:ext cx="2312987" cy="1511300"/>
            <a:chOff x="457200" y="3857625"/>
            <a:chExt cx="4095750" cy="2676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268100"/>
              <a:ext cx="4095750" cy="2266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857625"/>
              <a:ext cx="1515174" cy="410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19400" y="5334000"/>
            <a:ext cx="2382838" cy="1212850"/>
            <a:chOff x="4419600" y="1152525"/>
            <a:chExt cx="4267200" cy="21716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9501" y="1618701"/>
              <a:ext cx="4247299" cy="1705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9600" y="1152525"/>
              <a:ext cx="2439212" cy="5997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77000" y="4648200"/>
            <a:ext cx="1828800" cy="1897063"/>
            <a:chOff x="6418384" y="4191000"/>
            <a:chExt cx="2344615" cy="2432538"/>
          </a:xfrm>
        </p:grpSpPr>
        <p:pic>
          <p:nvPicPr>
            <p:cNvPr id="4" name="Picture 3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18384" y="4571657"/>
              <a:ext cx="2344615" cy="2051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50948" y="4191000"/>
              <a:ext cx="1168237" cy="378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96000" y="228600"/>
            <a:ext cx="2647950" cy="1703388"/>
            <a:chOff x="6267943" y="228600"/>
            <a:chExt cx="2647457" cy="17037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67943" y="809753"/>
              <a:ext cx="2647457" cy="1122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5630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67943" y="228600"/>
              <a:ext cx="1190380" cy="58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5" y="295275"/>
            <a:ext cx="1323975" cy="42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25606" name="Group 10"/>
          <p:cNvGrpSpPr>
            <a:grpSpLocks/>
          </p:cNvGrpSpPr>
          <p:nvPr/>
        </p:nvGrpSpPr>
        <p:grpSpPr bwMode="auto">
          <a:xfrm>
            <a:off x="2743200" y="3962400"/>
            <a:ext cx="2925763" cy="912813"/>
            <a:chOff x="5681712" y="2218302"/>
            <a:chExt cx="2926415" cy="912642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81712" y="2667481"/>
              <a:ext cx="2926415" cy="463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03942" y="2218302"/>
              <a:ext cx="1306804" cy="4491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313" y="200025"/>
            <a:ext cx="24288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94000" y="2555875"/>
            <a:ext cx="1085850" cy="92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746875" y="4059238"/>
            <a:ext cx="2244725" cy="749300"/>
            <a:chOff x="2848495" y="1066801"/>
            <a:chExt cx="2244885" cy="749599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21682" y="1368546"/>
              <a:ext cx="1371698" cy="4478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848495" y="1066801"/>
              <a:ext cx="2244885" cy="330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5" y="676275"/>
            <a:ext cx="200977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16" name="Group 15"/>
          <p:cNvGrpSpPr/>
          <p:nvPr/>
        </p:nvGrpSpPr>
        <p:grpSpPr>
          <a:xfrm>
            <a:off x="228600" y="4585316"/>
            <a:ext cx="1345774" cy="1626308"/>
            <a:chOff x="4902626" y="3657600"/>
            <a:chExt cx="1345774" cy="16263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918049" y="4081124"/>
              <a:ext cx="1330351" cy="12027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902626" y="3657600"/>
              <a:ext cx="1092750" cy="416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8600" y="1285875"/>
            <a:ext cx="1736725" cy="1457325"/>
            <a:chOff x="2225673" y="1132867"/>
            <a:chExt cx="1736727" cy="145793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225673" y="1132867"/>
              <a:ext cx="1733552" cy="3525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55873" y="1490204"/>
              <a:ext cx="1406527" cy="110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300788" y="2133600"/>
            <a:ext cx="2462212" cy="1270000"/>
            <a:chOff x="2590800" y="3149298"/>
            <a:chExt cx="2462926" cy="1270302"/>
          </a:xfrm>
        </p:grpSpPr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597152" y="3149298"/>
              <a:ext cx="2456574" cy="4319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590800" y="3551032"/>
              <a:ext cx="1776927" cy="868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324600" y="3614738"/>
            <a:ext cx="2667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17838" y="1219200"/>
            <a:ext cx="2239962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43400" y="2362200"/>
            <a:ext cx="1574800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223250" y="2938463"/>
            <a:ext cx="844550" cy="41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419975" y="152400"/>
            <a:ext cx="1419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371975" y="3394075"/>
            <a:ext cx="1541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586038" y="1192213"/>
            <a:ext cx="3327400" cy="33924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/>
              <a:t>O</a:t>
            </a:r>
            <a:endParaRPr lang="en-US" sz="1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9"/>
          <p:cNvSpPr txBox="1">
            <a:spLocks noChangeArrowheads="1"/>
          </p:cNvSpPr>
          <p:nvPr/>
        </p:nvSpPr>
        <p:spPr bwMode="auto">
          <a:xfrm>
            <a:off x="1066800" y="6096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A Customer’s Decision is influenced by a mix of three sources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922713"/>
            <a:ext cx="2173288" cy="2630487"/>
            <a:chOff x="798722" y="3741003"/>
            <a:chExt cx="2173078" cy="2630507"/>
          </a:xfrm>
        </p:grpSpPr>
        <p:sp>
          <p:nvSpPr>
            <p:cNvPr id="7" name="Oval 6"/>
            <p:cNvSpPr/>
            <p:nvPr/>
          </p:nvSpPr>
          <p:spPr>
            <a:xfrm>
              <a:off x="1103493" y="3741003"/>
              <a:ext cx="1600045" cy="16002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dirty="0"/>
                <a:t>P</a:t>
              </a:r>
              <a:endParaRPr lang="en-US" sz="7200" dirty="0"/>
            </a:p>
          </p:txBody>
        </p:sp>
        <p:sp>
          <p:nvSpPr>
            <p:cNvPr id="27661" name="TextBox 1"/>
            <p:cNvSpPr txBox="1">
              <a:spLocks noChangeArrowheads="1"/>
            </p:cNvSpPr>
            <p:nvPr/>
          </p:nvSpPr>
          <p:spPr bwMode="auto">
            <a:xfrm>
              <a:off x="798722" y="5417403"/>
              <a:ext cx="217307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latin typeface="Calibri" pitchFamily="34" charset="0"/>
                </a:rPr>
                <a:t>Prior preferences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6324600" y="3581400"/>
            <a:ext cx="1600200" cy="160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M</a:t>
            </a:r>
            <a:endParaRPr lang="en-US" sz="72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7600" y="2514600"/>
            <a:ext cx="1600200" cy="2630488"/>
            <a:chOff x="3657600" y="2514600"/>
            <a:chExt cx="1600200" cy="2630507"/>
          </a:xfrm>
        </p:grpSpPr>
        <p:grpSp>
          <p:nvGrpSpPr>
            <p:cNvPr id="27656" name="Group 12"/>
            <p:cNvGrpSpPr>
              <a:grpSpLocks/>
            </p:cNvGrpSpPr>
            <p:nvPr/>
          </p:nvGrpSpPr>
          <p:grpSpPr bwMode="auto">
            <a:xfrm>
              <a:off x="3657600" y="2514600"/>
              <a:ext cx="1600200" cy="2630507"/>
              <a:chOff x="3657600" y="2514600"/>
              <a:chExt cx="1600200" cy="263050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57600" y="2514600"/>
                <a:ext cx="1600200" cy="160021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dirty="0"/>
                  <a:t>O</a:t>
                </a:r>
                <a:endParaRPr lang="en-US" sz="7200" dirty="0"/>
              </a:p>
            </p:txBody>
          </p:sp>
          <p:sp>
            <p:nvSpPr>
              <p:cNvPr id="27659" name="TextBox 7"/>
              <p:cNvSpPr txBox="1">
                <a:spLocks noChangeArrowheads="1"/>
              </p:cNvSpPr>
              <p:nvPr/>
            </p:nvSpPr>
            <p:spPr bwMode="auto">
              <a:xfrm>
                <a:off x="3657600" y="4191000"/>
                <a:ext cx="16002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latin typeface="Calibri" pitchFamily="34" charset="0"/>
                  </a:rPr>
                  <a:t>Other people</a:t>
                </a:r>
                <a:endParaRPr lang="en-US" sz="2800">
                  <a:latin typeface="Calibri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48100" y="2693989"/>
              <a:ext cx="1219200" cy="12192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dirty="0"/>
                <a:t>O</a:t>
              </a:r>
              <a:endParaRPr lang="en-US" sz="720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2836863" y="2133600"/>
            <a:ext cx="2954337" cy="301148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/>
              <a:t>O</a:t>
            </a:r>
            <a:endParaRPr lang="en-US" sz="12000" dirty="0"/>
          </a:p>
        </p:txBody>
      </p:sp>
      <p:sp>
        <p:nvSpPr>
          <p:cNvPr id="17" name="Oval 16"/>
          <p:cNvSpPr/>
          <p:nvPr/>
        </p:nvSpPr>
        <p:spPr>
          <a:xfrm>
            <a:off x="5765800" y="2813050"/>
            <a:ext cx="2921000" cy="297815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/>
              <a:t>M</a:t>
            </a:r>
            <a:endParaRPr lang="en-US" sz="12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53200" y="5876925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latin typeface="Calibri" pitchFamily="34" charset="0"/>
              </a:rPr>
              <a:t>Marketers</a:t>
            </a:r>
            <a:endParaRPr lang="en-US" sz="28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7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2243138"/>
            <a:ext cx="71104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1676400" y="8382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buFont typeface="Calibri" pitchFamily="34" charset="0"/>
              <a:buChar char="❶"/>
            </a:pPr>
            <a:r>
              <a:rPr lang="en-US" sz="3600" b="1">
                <a:latin typeface="Verdana" pitchFamily="34" charset="0"/>
              </a:rPr>
              <a:t>Branding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286000" y="2492375"/>
            <a:ext cx="662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Andalus" pitchFamily="18" charset="-78"/>
                <a:cs typeface="Andalus" pitchFamily="18" charset="-78"/>
              </a:rPr>
              <a:t>“A company’s brand is more important today than it has ever been.”</a:t>
            </a:r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2438400" y="1981200"/>
            <a:ext cx="171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rinda" pitchFamily="34" charset="0"/>
                <a:cs typeface="Vrinda" pitchFamily="34" charset="0"/>
              </a:rPr>
              <a:t>Common belief: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l"/>
            <a:r>
              <a:rPr lang="en-US" smtClean="0"/>
              <a:t>“Higher Yelp penetration leads to an increase in revenue for independent restaurants, but a decrease in revenue for chain restaurants”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Source: Michael Luca, “Reviews, Reputation, and Revenue: The Case of Yelp.com,” Harvard Business School Working Paper No. 12-016, September 2011.</a:t>
            </a:r>
            <a:br>
              <a:rPr lang="en-US" sz="1600" smtClean="0"/>
            </a:br>
            <a:endParaRPr lang="en-US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2.9|13.4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9.4|6.7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12287</TotalTime>
  <Words>393</Words>
  <Application>Microsoft Office PowerPoint</Application>
  <PresentationFormat>On-screen Show (4:3)</PresentationFormat>
  <Paragraphs>98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Arial</vt:lpstr>
      <vt:lpstr>Rod</vt:lpstr>
      <vt:lpstr>Verdana</vt:lpstr>
      <vt:lpstr>Andalus</vt:lpstr>
      <vt:lpstr>Vrinda</vt:lpstr>
      <vt:lpstr>Office Theme</vt:lpstr>
      <vt:lpstr>What Really Influences Customers in the Age of (Nearly) Perfect Information</vt:lpstr>
      <vt:lpstr>When marketing theories were developed, consumers made decisions very differently</vt:lpstr>
      <vt:lpstr>We’ll reexamine common beliefs about…</vt:lpstr>
      <vt:lpstr>What exactly has changed in the way consumers make decisions?</vt:lpstr>
      <vt:lpstr>Slide 5</vt:lpstr>
      <vt:lpstr>Slide 6</vt:lpstr>
      <vt:lpstr>Slide 7</vt:lpstr>
      <vt:lpstr>Slide 8</vt:lpstr>
      <vt:lpstr>“Higher Yelp penetration leads to an increase in revenue for independent restaurants, but a decrease in revenue for chain restaurants”   Source: Michael Luca, “Reviews, Reputation, and Revenue: The Case of Yelp.com,” Harvard Business School Working Paper No. 12-016, September 2011. </vt:lpstr>
      <vt:lpstr>Slide 10</vt:lpstr>
      <vt:lpstr>Slide 11</vt:lpstr>
      <vt:lpstr>Implication: Brands Mean Less</vt:lpstr>
      <vt:lpstr>Slide 13</vt:lpstr>
      <vt:lpstr>Slide 14</vt:lpstr>
      <vt:lpstr>Past Experience and Loyalty  are Less Important</vt:lpstr>
      <vt:lpstr>Slide 16</vt:lpstr>
      <vt:lpstr>Slide 17</vt:lpstr>
      <vt:lpstr>Consumers act more rationally</vt:lpstr>
      <vt:lpstr>Slide 19</vt:lpstr>
      <vt:lpstr>When Consumers Rely on Reviews</vt:lpstr>
      <vt:lpstr>Slide 21</vt:lpstr>
      <vt:lpstr>A 2007 study conducted before the release of iPhone concluded that such convergent products are not desired by U.S. consumers</vt:lpstr>
      <vt:lpstr>Slide 23</vt:lpstr>
      <vt:lpstr>From Predicting to Tracking</vt:lpstr>
      <vt:lpstr>We reexamined five concepts: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Value</dc:title>
  <dc:creator>Emanuel Rosen</dc:creator>
  <cp:lastModifiedBy>jacobst</cp:lastModifiedBy>
  <cp:revision>659</cp:revision>
  <cp:lastPrinted>2014-01-10T12:24:01Z</cp:lastPrinted>
  <dcterms:created xsi:type="dcterms:W3CDTF">2013-10-25T22:13:56Z</dcterms:created>
  <dcterms:modified xsi:type="dcterms:W3CDTF">2014-01-29T22:03:25Z</dcterms:modified>
</cp:coreProperties>
</file>