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81"/>
  </p:normalViewPr>
  <p:slideViewPr>
    <p:cSldViewPr snapToGrid="0" snapToObjects="1">
      <p:cViewPr varScale="1">
        <p:scale>
          <a:sx n="114" d="100"/>
          <a:sy n="114" d="100"/>
        </p:scale>
        <p:origin x="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C889E-9D36-F949-BA7E-0F1FA43DBD86}" type="datetimeFigureOut">
              <a:rPr lang="en-US" smtClean="0"/>
              <a:t>8/3/17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6E903-1886-A042-BAA5-6CC194BBA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398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9961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26AD7-DE02-4021-AE91-12ACCF28B2F7}" type="datetime1">
              <a:rPr lang="en-US"/>
              <a:pPr>
                <a:defRPr/>
              </a:pPr>
              <a:t>8/3/17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659FF-F0AE-4AF0-BE79-A6AA99CDA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BD201-A248-444C-A385-CA965D397BEB}" type="datetime1">
              <a:rPr lang="en-US"/>
              <a:pPr>
                <a:defRPr/>
              </a:pPr>
              <a:t>8/3/17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996BB-F560-420F-9760-CAC001C8F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38836-10F9-4486-9E65-8D98B9DCFEAD}" type="datetime1">
              <a:rPr lang="en-US"/>
              <a:pPr>
                <a:defRPr/>
              </a:pPr>
              <a:t>8/3/17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0B865-E287-485E-A58B-8A1B76666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ist with Title (Indentations)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ctrTitle"/>
          </p:nvPr>
        </p:nvSpPr>
        <p:spPr>
          <a:xfrm>
            <a:off x="134111" y="54864"/>
            <a:ext cx="8339063" cy="356695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Font typeface="Century Gothic"/>
              <a:buNone/>
              <a:defRPr sz="1969" b="1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 rtl="0">
              <a:spcBef>
                <a:spcPts val="0"/>
              </a:spcBef>
              <a:buNone/>
              <a:defRPr sz="1828"/>
            </a:lvl2pPr>
            <a:lvl3pPr lvl="2" indent="0" rtl="0">
              <a:spcBef>
                <a:spcPts val="0"/>
              </a:spcBef>
              <a:buNone/>
              <a:defRPr sz="1828"/>
            </a:lvl3pPr>
            <a:lvl4pPr lvl="3" indent="0" rtl="0">
              <a:spcBef>
                <a:spcPts val="0"/>
              </a:spcBef>
              <a:buNone/>
              <a:defRPr sz="1828"/>
            </a:lvl4pPr>
            <a:lvl5pPr lvl="4" indent="0" rtl="0">
              <a:spcBef>
                <a:spcPts val="0"/>
              </a:spcBef>
              <a:buNone/>
              <a:defRPr sz="1828"/>
            </a:lvl5pPr>
            <a:lvl6pPr lvl="5" indent="0" rtl="0">
              <a:spcBef>
                <a:spcPts val="0"/>
              </a:spcBef>
              <a:buNone/>
              <a:defRPr sz="1828"/>
            </a:lvl6pPr>
            <a:lvl7pPr lvl="6" indent="0" rtl="0">
              <a:spcBef>
                <a:spcPts val="0"/>
              </a:spcBef>
              <a:buNone/>
              <a:defRPr sz="1828"/>
            </a:lvl7pPr>
            <a:lvl8pPr lvl="7" indent="0" rtl="0">
              <a:spcBef>
                <a:spcPts val="0"/>
              </a:spcBef>
              <a:buNone/>
              <a:defRPr sz="1828"/>
            </a:lvl8pPr>
            <a:lvl9pPr lvl="8" indent="0" rtl="0">
              <a:spcBef>
                <a:spcPts val="0"/>
              </a:spcBef>
              <a:buNone/>
              <a:defRPr sz="1828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542762" y="818865"/>
            <a:ext cx="11131313" cy="5364352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t" anchorCtr="0"/>
          <a:lstStyle>
            <a:lvl1pPr marL="232164" marR="0" lvl="0" indent="-53576" algn="l" rtl="0">
              <a:lnSpc>
                <a:spcPct val="100000"/>
              </a:lnSpc>
              <a:spcBef>
                <a:spcPts val="984"/>
              </a:spcBef>
              <a:buClr>
                <a:srgbClr val="2E75B5"/>
              </a:buClr>
              <a:buSzPct val="100000"/>
              <a:buFont typeface="Arial"/>
              <a:buChar char="•"/>
              <a:defRPr sz="2812" b="0" i="0" u="none" strike="noStrike" cap="none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7561" marR="0" lvl="1" indent="-80364" algn="l" rtl="0">
              <a:lnSpc>
                <a:spcPct val="100000"/>
              </a:lnSpc>
              <a:spcBef>
                <a:spcPts val="492"/>
              </a:spcBef>
              <a:buClr>
                <a:srgbClr val="2E75B5"/>
              </a:buClr>
              <a:buSzPct val="100000"/>
              <a:buFont typeface="Arial"/>
              <a:buChar char="•"/>
              <a:defRPr sz="2391" b="0" i="0" u="none" strike="noStrike" cap="none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2959" marR="0" lvl="2" indent="-98223" algn="l" rtl="0">
              <a:lnSpc>
                <a:spcPct val="100000"/>
              </a:lnSpc>
              <a:spcBef>
                <a:spcPts val="492"/>
              </a:spcBef>
              <a:buClr>
                <a:srgbClr val="2E75B5"/>
              </a:buClr>
              <a:buSzPct val="100000"/>
              <a:buFont typeface="Arial"/>
              <a:buChar char="•"/>
              <a:defRPr sz="1969" b="0" i="0" u="none" strike="noStrike" cap="none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98357" marR="0" lvl="3" indent="-116082" algn="l" rtl="0">
              <a:lnSpc>
                <a:spcPct val="100000"/>
              </a:lnSpc>
              <a:spcBef>
                <a:spcPts val="492"/>
              </a:spcBef>
              <a:buClr>
                <a:srgbClr val="2E75B5"/>
              </a:buClr>
              <a:buSzPct val="100000"/>
              <a:buFont typeface="Arial"/>
              <a:buChar char="•"/>
              <a:defRPr sz="1828" b="0" i="0" u="none" strike="noStrike" cap="none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3755" marR="0" lvl="4" indent="-107152" algn="l" rtl="0">
              <a:lnSpc>
                <a:spcPct val="100000"/>
              </a:lnSpc>
              <a:spcBef>
                <a:spcPts val="492"/>
              </a:spcBef>
              <a:buClr>
                <a:srgbClr val="2E75B5"/>
              </a:buClr>
              <a:buSzPct val="100000"/>
              <a:buFont typeface="Arial"/>
              <a:buChar char="•"/>
              <a:defRPr sz="1828" b="0" i="0" u="none" strike="noStrike" cap="none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8082" marR="0" lvl="5" indent="-116082" algn="l" rtl="0">
              <a:lnSpc>
                <a:spcPct val="90000"/>
              </a:lnSpc>
              <a:spcBef>
                <a:spcPts val="492"/>
              </a:spcBef>
              <a:buClr>
                <a:schemeClr val="dk1"/>
              </a:buClr>
              <a:buSzPct val="100000"/>
              <a:buFont typeface="Arial"/>
              <a:buChar char="•"/>
              <a:defRPr sz="18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3480" marR="0" lvl="6" indent="-116082" algn="l" rtl="0">
              <a:lnSpc>
                <a:spcPct val="90000"/>
              </a:lnSpc>
              <a:spcBef>
                <a:spcPts val="492"/>
              </a:spcBef>
              <a:buClr>
                <a:schemeClr val="dk1"/>
              </a:buClr>
              <a:buSzPct val="100000"/>
              <a:buFont typeface="Arial"/>
              <a:buChar char="•"/>
              <a:defRPr sz="18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8878" marR="0" lvl="7" indent="-116082" algn="l" rtl="0">
              <a:lnSpc>
                <a:spcPct val="90000"/>
              </a:lnSpc>
              <a:spcBef>
                <a:spcPts val="492"/>
              </a:spcBef>
              <a:buClr>
                <a:schemeClr val="dk1"/>
              </a:buClr>
              <a:buSzPct val="100000"/>
              <a:buFont typeface="Arial"/>
              <a:buChar char="•"/>
              <a:defRPr sz="18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4276" marR="0" lvl="8" indent="-116082" algn="l" rtl="0">
              <a:lnSpc>
                <a:spcPct val="90000"/>
              </a:lnSpc>
              <a:spcBef>
                <a:spcPts val="492"/>
              </a:spcBef>
              <a:buClr>
                <a:schemeClr val="dk1"/>
              </a:buClr>
              <a:buSzPct val="100000"/>
              <a:buFont typeface="Arial"/>
              <a:buChar char="•"/>
              <a:defRPr sz="18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9341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3F2E7-3127-497D-80ED-5C0906CEE456}" type="datetime1">
              <a:rPr lang="en-US"/>
              <a:pPr>
                <a:defRPr/>
              </a:pPr>
              <a:t>8/3/17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4B702-9599-418E-8B78-F5CC2E3607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900E1-2BE9-43A0-9BF6-C684EB95CCEE}" type="datetime1">
              <a:rPr lang="en-US"/>
              <a:pPr>
                <a:defRPr/>
              </a:pPr>
              <a:t>8/3/17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256FC-69B0-410B-B63C-E7D4977061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8E76D-D324-4A3D-9693-A853C123C51A}" type="datetime1">
              <a:rPr lang="en-US"/>
              <a:pPr>
                <a:defRPr/>
              </a:pPr>
              <a:t>8/3/17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55596-06DB-48D1-AFEF-64101B1F2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AEE11-ECB7-4C25-9E2B-36F25FC8034A}" type="datetime1">
              <a:rPr lang="en-US"/>
              <a:pPr>
                <a:defRPr/>
              </a:pPr>
              <a:t>8/3/17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20E88-C0AB-4EC0-B81C-8E89BA9EE1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7DE0A-FDA0-4349-BA37-AB43F8D6030A}" type="datetime1">
              <a:rPr lang="en-US"/>
              <a:pPr>
                <a:defRPr/>
              </a:pPr>
              <a:t>8/3/17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45ACC-094A-4E94-A3D1-278DCED80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8B77A-FB41-4633-90DF-A96DBA76B150}" type="datetime1">
              <a:rPr lang="en-US"/>
              <a:pPr>
                <a:defRPr/>
              </a:pPr>
              <a:t>8/3/17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7C35C-A6F9-4AC5-9136-A965718113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32AE5-8ED0-44B0-BCDB-7D6137B0982D}" type="datetime1">
              <a:rPr lang="en-US"/>
              <a:pPr>
                <a:defRPr/>
              </a:pPr>
              <a:t>8/3/17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B2CC0-4D6B-4775-98B4-C0075DDF68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EEF43-1FA8-40FA-B4F3-A178C60C9DD1}" type="datetime1">
              <a:rPr lang="en-US"/>
              <a:pPr>
                <a:defRPr/>
              </a:pPr>
              <a:t>8/3/17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221C7-717A-4FB4-84E4-FCC09D4C17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08" charset="0"/>
                <a:ea typeface="ＭＳ Ｐゴシック" pitchFamily="-10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5504C3-E6A4-4814-BE29-5E8EB31CC8FC}" type="datetime1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108" charset="0"/>
                <a:ea typeface="ＭＳ Ｐゴシック" pitchFamily="-10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08" charset="0"/>
                <a:ea typeface="ＭＳ Ｐゴシック" pitchFamily="-10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BE0CD0-31D3-4C60-84BC-C603208503B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71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  <a:cs typeface="ＭＳ Ｐゴシック" pitchFamily="-108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  <a:cs typeface="ＭＳ Ｐゴシック" pitchFamily="-108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  <a:cs typeface="ＭＳ Ｐゴシック" pitchFamily="-108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  <a:cs typeface="ＭＳ Ｐゴシック" pitchFamily="-10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6"/>
          <p:cNvSpPr>
            <a:spLocks noGrp="1"/>
          </p:cNvSpPr>
          <p:nvPr>
            <p:ph type="title"/>
          </p:nvPr>
        </p:nvSpPr>
        <p:spPr>
          <a:xfrm>
            <a:off x="18288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dirty="0">
                <a:solidFill>
                  <a:srgbClr val="254061"/>
                </a:solidFill>
                <a:latin typeface="Arial Black" pitchFamily="34" charset="0"/>
                <a:ea typeface="ＭＳ Ｐゴシック" pitchFamily="34" charset="-128"/>
              </a:rPr>
              <a:t>Guiding Principles for Shared Prosperity</a:t>
            </a:r>
          </a:p>
        </p:txBody>
      </p:sp>
      <p:sp>
        <p:nvSpPr>
          <p:cNvPr id="3075" name="Content Placeholder 7"/>
          <p:cNvSpPr>
            <a:spLocks noGrp="1"/>
          </p:cNvSpPr>
          <p:nvPr>
            <p:ph sz="half" idx="1"/>
          </p:nvPr>
        </p:nvSpPr>
        <p:spPr>
          <a:xfrm>
            <a:off x="1981200" y="1447801"/>
            <a:ext cx="4038600" cy="4525963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 typeface="Calibri" pitchFamily="34" charset="0"/>
              <a:buAutoNum type="arabicPeriod"/>
            </a:pPr>
            <a:endParaRPr lang="en-US" sz="2400" dirty="0">
              <a:solidFill>
                <a:srgbClr val="254061"/>
              </a:solidFill>
              <a:ea typeface="ＭＳ Ｐゴシック" pitchFamily="34" charset="-128"/>
            </a:endParaRPr>
          </a:p>
          <a:p>
            <a:pPr marL="514350" indent="-514350">
              <a:lnSpc>
                <a:spcPct val="90000"/>
              </a:lnSpc>
            </a:pPr>
            <a:r>
              <a:rPr lang="en-US" sz="2000" b="1" dirty="0">
                <a:solidFill>
                  <a:srgbClr val="254061"/>
                </a:solidFill>
                <a:ea typeface="ＭＳ Ｐゴシック" pitchFamily="34" charset="-128"/>
              </a:rPr>
              <a:t>Development must happen </a:t>
            </a:r>
            <a:r>
              <a:rPr lang="en-US" sz="2000" b="1" i="1" u="sng" dirty="0">
                <a:solidFill>
                  <a:srgbClr val="254061"/>
                </a:solidFill>
                <a:ea typeface="ＭＳ Ｐゴシック" pitchFamily="34" charset="-128"/>
              </a:rPr>
              <a:t>with</a:t>
            </a:r>
            <a:r>
              <a:rPr lang="en-US" sz="2000" b="1" dirty="0">
                <a:solidFill>
                  <a:srgbClr val="254061"/>
                </a:solidFill>
                <a:ea typeface="ＭＳ Ｐゴシック" pitchFamily="34" charset="-128"/>
              </a:rPr>
              <a:t> people, not </a:t>
            </a:r>
            <a:r>
              <a:rPr lang="en-US" sz="2000" b="1" i="1" u="sng" dirty="0">
                <a:solidFill>
                  <a:srgbClr val="254061"/>
                </a:solidFill>
                <a:ea typeface="ＭＳ Ｐゴシック" pitchFamily="34" charset="-128"/>
              </a:rPr>
              <a:t>to</a:t>
            </a:r>
            <a:r>
              <a:rPr lang="en-US" sz="2000" b="1" dirty="0">
                <a:solidFill>
                  <a:srgbClr val="254061"/>
                </a:solidFill>
                <a:ea typeface="ＭＳ Ｐゴシック" pitchFamily="34" charset="-128"/>
              </a:rPr>
              <a:t> people.</a:t>
            </a:r>
          </a:p>
          <a:p>
            <a:pPr marL="514350" indent="-514350">
              <a:lnSpc>
                <a:spcPct val="90000"/>
              </a:lnSpc>
            </a:pPr>
            <a:r>
              <a:rPr lang="en-US" sz="2000" b="1" dirty="0">
                <a:solidFill>
                  <a:srgbClr val="254061"/>
                </a:solidFill>
                <a:ea typeface="ＭＳ Ｐゴシック" pitchFamily="34" charset="-128"/>
              </a:rPr>
              <a:t>Reduce local and regional disparities for balanced growth. </a:t>
            </a:r>
          </a:p>
          <a:p>
            <a:pPr marL="514350" indent="-514350">
              <a:lnSpc>
                <a:spcPct val="90000"/>
              </a:lnSpc>
            </a:pPr>
            <a:r>
              <a:rPr lang="en-US" sz="2000" b="1" dirty="0">
                <a:solidFill>
                  <a:srgbClr val="254061"/>
                </a:solidFill>
                <a:ea typeface="ＭＳ Ｐゴシック" pitchFamily="34" charset="-128"/>
              </a:rPr>
              <a:t>Promote coordinated, galvanizing investments that result in measurable success based on outcomes for people, planet, and profit.</a:t>
            </a:r>
          </a:p>
          <a:p>
            <a:pPr marL="514350" indent="-514350">
              <a:lnSpc>
                <a:spcPct val="90000"/>
              </a:lnSpc>
            </a:pPr>
            <a:r>
              <a:rPr lang="en-US" sz="2000" b="1" dirty="0">
                <a:solidFill>
                  <a:srgbClr val="254061"/>
                </a:solidFill>
                <a:ea typeface="ＭＳ Ｐゴシック" pitchFamily="34" charset="-128"/>
              </a:rPr>
              <a:t>Ensure meaningful community participation, leadership, and ownership in change efforts.</a:t>
            </a:r>
          </a:p>
          <a:p>
            <a:pPr marL="514350" indent="-514350">
              <a:lnSpc>
                <a:spcPct val="90000"/>
              </a:lnSpc>
            </a:pPr>
            <a:endParaRPr lang="en-US" sz="2400" dirty="0">
              <a:solidFill>
                <a:srgbClr val="254061"/>
              </a:solidFill>
              <a:ea typeface="ＭＳ Ｐゴシック" pitchFamily="34" charset="-128"/>
            </a:endParaRPr>
          </a:p>
        </p:txBody>
      </p:sp>
      <p:pic>
        <p:nvPicPr>
          <p:cNvPr id="1027" name="Picture 3" descr="C:\Documents and Settings\nsmith\Local Settings\Temporary Internet Files\Content.IE5\FCTILVWL\MP90044849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1485900"/>
            <a:ext cx="3581400" cy="5067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5241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ctrTitle"/>
          </p:nvPr>
        </p:nvSpPr>
        <p:spPr>
          <a:xfrm>
            <a:off x="1708127" y="0"/>
            <a:ext cx="8471039" cy="434320"/>
          </a:xfrm>
          <a:prstGeom prst="rect">
            <a:avLst/>
          </a:prstGeom>
          <a:noFill/>
          <a:ln>
            <a:noFill/>
          </a:ln>
        </p:spPr>
        <p:txBody>
          <a:bodyPr lIns="91424" tIns="45703" rIns="91424" bIns="45703" anchor="b" anchorCtr="0">
            <a:noAutofit/>
          </a:bodyPr>
          <a:lstStyle/>
          <a:p>
            <a:pPr>
              <a:buSzPct val="25000"/>
            </a:pPr>
            <a:endParaRPr lang="en-US" dirty="0"/>
          </a:p>
        </p:txBody>
      </p:sp>
      <p:grpSp>
        <p:nvGrpSpPr>
          <p:cNvPr id="261" name="Shape 261"/>
          <p:cNvGrpSpPr/>
          <p:nvPr/>
        </p:nvGrpSpPr>
        <p:grpSpPr>
          <a:xfrm>
            <a:off x="1662705" y="1228661"/>
            <a:ext cx="8866449" cy="4400572"/>
            <a:chOff x="64816" y="1228679"/>
            <a:chExt cx="8866588" cy="4400641"/>
          </a:xfrm>
        </p:grpSpPr>
        <p:sp>
          <p:nvSpPr>
            <p:cNvPr id="262" name="Shape 262"/>
            <p:cNvSpPr/>
            <p:nvPr/>
          </p:nvSpPr>
          <p:spPr>
            <a:xfrm>
              <a:off x="81525" y="1228679"/>
              <a:ext cx="4320000" cy="1800000"/>
            </a:xfrm>
            <a:prstGeom prst="rect">
              <a:avLst/>
            </a:prstGeom>
            <a:solidFill>
              <a:srgbClr val="113A75"/>
            </a:solidFill>
            <a:ln w="952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4" tIns="45703" rIns="91424" bIns="45703" anchor="ctr" anchorCtr="0">
              <a:noAutofit/>
            </a:bodyPr>
            <a:lstStyle/>
            <a:p>
              <a:pPr algn="ctr">
                <a:buSzPct val="25000"/>
              </a:pPr>
              <a:r>
                <a:rPr lang="en-US" sz="1617" b="1" dirty="0">
                  <a:solidFill>
                    <a:srgbClr val="FF6600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Protect against displacement</a:t>
              </a:r>
            </a:p>
            <a:p>
              <a:pPr>
                <a:buSzPct val="25000"/>
              </a:pPr>
              <a:r>
                <a:rPr lang="en-US" sz="1617" dirty="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Property values will increase with more installation of green infrastructure; managing that increase for vulnerable populations must be considered. </a:t>
              </a:r>
            </a:p>
          </p:txBody>
        </p:sp>
        <p:sp>
          <p:nvSpPr>
            <p:cNvPr id="263" name="Shape 263"/>
            <p:cNvSpPr/>
            <p:nvPr/>
          </p:nvSpPr>
          <p:spPr>
            <a:xfrm>
              <a:off x="4611405" y="1280809"/>
              <a:ext cx="4320000" cy="1800000"/>
            </a:xfrm>
            <a:prstGeom prst="rect">
              <a:avLst/>
            </a:prstGeom>
            <a:solidFill>
              <a:srgbClr val="113A75"/>
            </a:solidFill>
            <a:ln w="952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4" tIns="45703" rIns="91424" bIns="45703" anchor="ctr" anchorCtr="0">
              <a:noAutofit/>
            </a:bodyPr>
            <a:lstStyle/>
            <a:p>
              <a:pPr algn="ctr">
                <a:buSzPct val="25000"/>
              </a:pPr>
              <a:r>
                <a:rPr lang="en-US" sz="1617" b="1" dirty="0">
                  <a:solidFill>
                    <a:srgbClr val="FF6600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Benefit marginalized communities</a:t>
              </a:r>
            </a:p>
            <a:p>
              <a:pPr>
                <a:buSzPct val="25000"/>
              </a:pPr>
              <a:r>
                <a:rPr lang="en-US" sz="1617" dirty="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We must ensure that green infrastructure develops in ways that benefit local and surrounding communities that have felt the cost of poor infrastructure in the past. </a:t>
              </a:r>
            </a:p>
          </p:txBody>
        </p:sp>
        <p:sp>
          <p:nvSpPr>
            <p:cNvPr id="264" name="Shape 264"/>
            <p:cNvSpPr/>
            <p:nvPr/>
          </p:nvSpPr>
          <p:spPr>
            <a:xfrm>
              <a:off x="4611405" y="3813607"/>
              <a:ext cx="4320000" cy="1800000"/>
            </a:xfrm>
            <a:prstGeom prst="rect">
              <a:avLst/>
            </a:prstGeom>
            <a:solidFill>
              <a:srgbClr val="113A75"/>
            </a:solidFill>
            <a:ln w="952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4" tIns="45703" rIns="91424" bIns="45703" anchor="ctr" anchorCtr="0">
              <a:noAutofit/>
            </a:bodyPr>
            <a:lstStyle/>
            <a:p>
              <a:pPr algn="ctr">
                <a:buSzPct val="25000"/>
              </a:pPr>
              <a:r>
                <a:rPr lang="en-US" sz="1617" b="1">
                  <a:solidFill>
                    <a:srgbClr val="FF6600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Community empowering</a:t>
              </a:r>
            </a:p>
            <a:p>
              <a:pPr>
                <a:buSzPct val="25000"/>
              </a:pPr>
              <a:r>
                <a:rPr lang="en-US" sz="1617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Community empowerment, improved quality of life, and community wellness should be the ultimate outcomes of green infrastructure projects. </a:t>
              </a:r>
            </a:p>
          </p:txBody>
        </p:sp>
        <p:sp>
          <p:nvSpPr>
            <p:cNvPr id="265" name="Shape 265"/>
            <p:cNvSpPr/>
            <p:nvPr/>
          </p:nvSpPr>
          <p:spPr>
            <a:xfrm>
              <a:off x="64816" y="3829321"/>
              <a:ext cx="4320000" cy="1800000"/>
            </a:xfrm>
            <a:prstGeom prst="rect">
              <a:avLst/>
            </a:prstGeom>
            <a:solidFill>
              <a:srgbClr val="113A75"/>
            </a:solidFill>
            <a:ln w="952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4" tIns="45703" rIns="91424" bIns="45703" anchor="ctr" anchorCtr="0">
              <a:noAutofit/>
            </a:bodyPr>
            <a:lstStyle/>
            <a:p>
              <a:pPr algn="ctr">
                <a:buSzPct val="25000"/>
              </a:pPr>
              <a:r>
                <a:rPr lang="en-US" sz="1617" b="1">
                  <a:solidFill>
                    <a:srgbClr val="FF6600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Community driven</a:t>
              </a:r>
            </a:p>
            <a:p>
              <a:pPr>
                <a:buSzPct val="25000"/>
              </a:pPr>
              <a:r>
                <a:rPr lang="en-US" sz="1617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We must ensure transparency and meaningful community participation, leadership, and ownership in change efforts. </a:t>
              </a:r>
            </a:p>
          </p:txBody>
        </p:sp>
      </p:grpSp>
      <p:sp>
        <p:nvSpPr>
          <p:cNvPr id="266" name="Shape 266"/>
          <p:cNvSpPr/>
          <p:nvPr/>
        </p:nvSpPr>
        <p:spPr>
          <a:xfrm>
            <a:off x="4944124" y="2599168"/>
            <a:ext cx="2303648" cy="1659656"/>
          </a:xfrm>
          <a:prstGeom prst="diamond">
            <a:avLst/>
          </a:prstGeom>
          <a:solidFill>
            <a:srgbClr val="D8E2F3">
              <a:alpha val="83920"/>
            </a:srgbClr>
          </a:solidFill>
          <a:ln>
            <a:noFill/>
          </a:ln>
        </p:spPr>
        <p:txBody>
          <a:bodyPr lIns="91424" tIns="45703" rIns="91424" bIns="45703" anchor="ctr" anchorCtr="0">
            <a:noAutofit/>
          </a:bodyPr>
          <a:lstStyle/>
          <a:p>
            <a:pPr algn="ctr">
              <a:buSzPct val="25000"/>
            </a:pPr>
            <a:r>
              <a:rPr lang="en-US" sz="2391" b="1">
                <a:solidFill>
                  <a:srgbClr val="0C4E8B"/>
                </a:solidFill>
                <a:latin typeface="Calibri"/>
                <a:ea typeface="Calibri"/>
                <a:cs typeface="Calibri"/>
                <a:sym typeface="Calibri"/>
              </a:rPr>
              <a:t>Equity</a:t>
            </a:r>
          </a:p>
        </p:txBody>
      </p:sp>
      <p:sp>
        <p:nvSpPr>
          <p:cNvPr id="267" name="Shape 267"/>
          <p:cNvSpPr txBox="1"/>
          <p:nvPr/>
        </p:nvSpPr>
        <p:spPr>
          <a:xfrm>
            <a:off x="1860428" y="522505"/>
            <a:ext cx="8471039" cy="829406"/>
          </a:xfrm>
          <a:prstGeom prst="rect">
            <a:avLst/>
          </a:prstGeom>
          <a:noFill/>
          <a:ln>
            <a:noFill/>
          </a:ln>
        </p:spPr>
        <p:txBody>
          <a:bodyPr lIns="64283" tIns="64283" rIns="64283" bIns="64283" anchor="t" anchorCtr="0">
            <a:noAutofit/>
          </a:bodyPr>
          <a:lstStyle/>
          <a:p>
            <a:pPr algn="ctr"/>
            <a:r>
              <a:rPr lang="en-US" sz="3200" b="1" dirty="0" smtClean="0">
                <a:latin typeface="Helvetica Neue"/>
                <a:ea typeface="Helvetica Neue"/>
                <a:cs typeface="Helvetica Neue"/>
                <a:sym typeface="Helvetica Neue"/>
              </a:rPr>
              <a:t>Just Growth Circle -Shared </a:t>
            </a:r>
            <a:r>
              <a:rPr lang="en-US" sz="3200" b="1" dirty="0">
                <a:latin typeface="Helvetica Neue"/>
                <a:ea typeface="Helvetica Neue"/>
                <a:cs typeface="Helvetica Neue"/>
                <a:sym typeface="Helvetica Neue"/>
              </a:rPr>
              <a:t>Values</a:t>
            </a:r>
          </a:p>
        </p:txBody>
      </p:sp>
    </p:spTree>
    <p:extLst>
      <p:ext uri="{BB962C8B-B14F-4D97-AF65-F5344CB8AC3E}">
        <p14:creationId xmlns:p14="http://schemas.microsoft.com/office/powerpoint/2010/main" val="266777103"/>
      </p:ext>
    </p:extLst>
  </p:cSld>
  <p:clrMapOvr>
    <a:masterClrMapping/>
  </p:clrMapOvr>
</p:sld>
</file>

<file path=ppt/theme/theme1.xml><?xml version="1.0" encoding="utf-8"?>
<a:theme xmlns:a="http://schemas.openxmlformats.org/drawingml/2006/main" name="PSE Board Orientation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161</Words>
  <Application>Microsoft Macintosh PowerPoint</Application>
  <PresentationFormat>Widescreen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Black</vt:lpstr>
      <vt:lpstr>Calibri</vt:lpstr>
      <vt:lpstr>Century Gothic</vt:lpstr>
      <vt:lpstr>Helvetica Neue</vt:lpstr>
      <vt:lpstr>ＭＳ Ｐゴシック</vt:lpstr>
      <vt:lpstr>PSE Board Orientation Presentation</vt:lpstr>
      <vt:lpstr>Guiding Principles for Shared Prosperity</vt:lpstr>
      <vt:lpstr>PowerPoint Presentation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Guiding Principles for Shared Prosperity</dc:title>
  <dc:creator>Microsoft Office User</dc:creator>
  <cp:lastModifiedBy>Microsoft Office User</cp:lastModifiedBy>
  <cp:revision>1</cp:revision>
  <dcterms:created xsi:type="dcterms:W3CDTF">2017-08-03T15:03:32Z</dcterms:created>
  <dcterms:modified xsi:type="dcterms:W3CDTF">2017-08-03T15:10:38Z</dcterms:modified>
</cp:coreProperties>
</file>