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73" r:id="rId3"/>
    <p:sldMasterId id="2147483687" r:id="rId4"/>
    <p:sldMasterId id="2147483700" r:id="rId5"/>
  </p:sldMasterIdLst>
  <p:notesMasterIdLst>
    <p:notesMasterId r:id="rId34"/>
  </p:notesMasterIdLst>
  <p:handoutMasterIdLst>
    <p:handoutMasterId r:id="rId35"/>
  </p:handoutMasterIdLst>
  <p:sldIdLst>
    <p:sldId id="287" r:id="rId6"/>
    <p:sldId id="319" r:id="rId7"/>
    <p:sldId id="323" r:id="rId8"/>
    <p:sldId id="324" r:id="rId9"/>
    <p:sldId id="321" r:id="rId10"/>
    <p:sldId id="328" r:id="rId11"/>
    <p:sldId id="351" r:id="rId12"/>
    <p:sldId id="345" r:id="rId13"/>
    <p:sldId id="346" r:id="rId14"/>
    <p:sldId id="327" r:id="rId15"/>
    <p:sldId id="333" r:id="rId16"/>
    <p:sldId id="335" r:id="rId17"/>
    <p:sldId id="336" r:id="rId18"/>
    <p:sldId id="337" r:id="rId19"/>
    <p:sldId id="339" r:id="rId20"/>
    <p:sldId id="348" r:id="rId21"/>
    <p:sldId id="331" r:id="rId22"/>
    <p:sldId id="332" r:id="rId23"/>
    <p:sldId id="343" r:id="rId24"/>
    <p:sldId id="344" r:id="rId25"/>
    <p:sldId id="350" r:id="rId26"/>
    <p:sldId id="320" r:id="rId27"/>
    <p:sldId id="288" r:id="rId28"/>
    <p:sldId id="329" r:id="rId29"/>
    <p:sldId id="309" r:id="rId30"/>
    <p:sldId id="322" r:id="rId31"/>
    <p:sldId id="325" r:id="rId32"/>
    <p:sldId id="326" r:id="rId33"/>
  </p:sldIdLst>
  <p:sldSz cx="9144000" cy="5143500" type="screen16x9"/>
  <p:notesSz cx="6781800" cy="9918700"/>
  <p:defaultTex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7D5D4"/>
    <a:srgbClr val="0099CC"/>
    <a:srgbClr val="FF6600"/>
    <a:srgbClr val="99FF99"/>
    <a:srgbClr val="CCCCFF"/>
    <a:srgbClr val="FFCCFF"/>
    <a:srgbClr val="FFCC99"/>
    <a:srgbClr val="FFFF99"/>
    <a:srgbClr val="FF0066"/>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3" autoAdjust="0"/>
    <p:restoredTop sz="87886" autoAdjust="0"/>
  </p:normalViewPr>
  <p:slideViewPr>
    <p:cSldViewPr snapToGrid="0">
      <p:cViewPr>
        <p:scale>
          <a:sx n="70" d="100"/>
          <a:sy n="70" d="100"/>
        </p:scale>
        <p:origin x="-1488" y="-342"/>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7F55F-30A6-490B-9FCB-82694697C13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2FB7C366-CF1C-4549-897B-1814AD1FD7BE}">
      <dgm:prSet phldrT="[Text]"/>
      <dgm:spPr>
        <a:solidFill>
          <a:srgbClr val="949D9E"/>
        </a:solidFill>
      </dgm:spPr>
      <dgm:t>
        <a:bodyPr/>
        <a:lstStyle/>
        <a:p>
          <a:r>
            <a:rPr lang="en-US" dirty="0" smtClean="0"/>
            <a:t>Board</a:t>
          </a:r>
          <a:endParaRPr lang="en-US" dirty="0"/>
        </a:p>
      </dgm:t>
    </dgm:pt>
    <dgm:pt modelId="{D6B29B0F-DCA7-4A59-8A3C-F3B7A1F37D90}" type="parTrans" cxnId="{94826DDD-4E97-452C-A863-3C65E301346F}">
      <dgm:prSet/>
      <dgm:spPr/>
      <dgm:t>
        <a:bodyPr/>
        <a:lstStyle/>
        <a:p>
          <a:endParaRPr lang="en-US"/>
        </a:p>
      </dgm:t>
    </dgm:pt>
    <dgm:pt modelId="{D3FBE56A-86C5-405E-94AC-72160EB41B9D}" type="sibTrans" cxnId="{94826DDD-4E97-452C-A863-3C65E301346F}">
      <dgm:prSet/>
      <dgm:spPr/>
      <dgm:t>
        <a:bodyPr/>
        <a:lstStyle/>
        <a:p>
          <a:endParaRPr lang="en-US"/>
        </a:p>
      </dgm:t>
    </dgm:pt>
    <dgm:pt modelId="{703B6589-F4EC-4678-B729-6D1B8170782D}">
      <dgm:prSet phldrT="[Text]"/>
      <dgm:spPr>
        <a:solidFill>
          <a:srgbClr val="949D9E"/>
        </a:solidFill>
      </dgm:spPr>
      <dgm:t>
        <a:bodyPr/>
        <a:lstStyle/>
        <a:p>
          <a:r>
            <a:rPr lang="en-US" dirty="0" smtClean="0"/>
            <a:t>Board committees</a:t>
          </a:r>
          <a:endParaRPr lang="en-US" dirty="0"/>
        </a:p>
      </dgm:t>
    </dgm:pt>
    <dgm:pt modelId="{48E78D11-2AA0-4FC5-8F70-0206AE080C22}" type="parTrans" cxnId="{66D81672-6078-4659-BE21-51E9876616C8}">
      <dgm:prSet/>
      <dgm:spPr/>
      <dgm:t>
        <a:bodyPr/>
        <a:lstStyle/>
        <a:p>
          <a:endParaRPr lang="en-US"/>
        </a:p>
      </dgm:t>
    </dgm:pt>
    <dgm:pt modelId="{A3BCFB20-C371-4640-8A58-A85DBCE9FA73}" type="sibTrans" cxnId="{66D81672-6078-4659-BE21-51E9876616C8}">
      <dgm:prSet/>
      <dgm:spPr/>
      <dgm:t>
        <a:bodyPr/>
        <a:lstStyle/>
        <a:p>
          <a:endParaRPr lang="en-US"/>
        </a:p>
      </dgm:t>
    </dgm:pt>
    <dgm:pt modelId="{72B1062A-2C71-4EC3-91D8-7D23B6644971}">
      <dgm:prSet phldrT="[Text]"/>
      <dgm:spPr>
        <a:solidFill>
          <a:srgbClr val="949D9E"/>
        </a:solidFill>
      </dgm:spPr>
      <dgm:t>
        <a:bodyPr/>
        <a:lstStyle/>
        <a:p>
          <a:r>
            <a:rPr lang="en-US" dirty="0" smtClean="0"/>
            <a:t>National Member Groups</a:t>
          </a:r>
          <a:endParaRPr lang="en-US" dirty="0"/>
        </a:p>
      </dgm:t>
    </dgm:pt>
    <dgm:pt modelId="{EB0ADE41-0D72-4723-9C10-8B51F5AB4CBB}" type="parTrans" cxnId="{1227A65E-D6BF-4757-8668-184CAD3A40B8}">
      <dgm:prSet/>
      <dgm:spPr/>
      <dgm:t>
        <a:bodyPr/>
        <a:lstStyle/>
        <a:p>
          <a:endParaRPr lang="en-US"/>
        </a:p>
      </dgm:t>
    </dgm:pt>
    <dgm:pt modelId="{9EBE0029-C8BD-49D3-B519-EEADA2BF37FB}" type="sibTrans" cxnId="{1227A65E-D6BF-4757-8668-184CAD3A40B8}">
      <dgm:prSet/>
      <dgm:spPr/>
      <dgm:t>
        <a:bodyPr/>
        <a:lstStyle/>
        <a:p>
          <a:endParaRPr lang="en-US"/>
        </a:p>
      </dgm:t>
    </dgm:pt>
    <dgm:pt modelId="{62A468BC-58EF-4B86-A00E-86605CDE0E84}">
      <dgm:prSet phldrT="[Text]"/>
      <dgm:spPr>
        <a:solidFill>
          <a:srgbClr val="949D9E"/>
        </a:solidFill>
      </dgm:spPr>
      <dgm:t>
        <a:bodyPr/>
        <a:lstStyle/>
        <a:p>
          <a:r>
            <a:rPr lang="en-US" smtClean="0"/>
            <a:t>National </a:t>
          </a:r>
          <a:r>
            <a:rPr lang="en-US" dirty="0" smtClean="0"/>
            <a:t>User Groups</a:t>
          </a:r>
          <a:endParaRPr lang="en-US" dirty="0"/>
        </a:p>
      </dgm:t>
    </dgm:pt>
    <dgm:pt modelId="{6BE8671E-95C1-4585-B215-3CC1BD0FE182}" type="parTrans" cxnId="{EA1E4F35-7BD3-41E7-9731-6B613E71F24A}">
      <dgm:prSet/>
      <dgm:spPr/>
      <dgm:t>
        <a:bodyPr/>
        <a:lstStyle/>
        <a:p>
          <a:endParaRPr lang="en-US"/>
        </a:p>
      </dgm:t>
    </dgm:pt>
    <dgm:pt modelId="{0C2DC32B-0893-432D-8484-A1B55E4B2FD1}" type="sibTrans" cxnId="{EA1E4F35-7BD3-41E7-9731-6B613E71F24A}">
      <dgm:prSet/>
      <dgm:spPr/>
      <dgm:t>
        <a:bodyPr/>
        <a:lstStyle/>
        <a:p>
          <a:endParaRPr lang="en-US"/>
        </a:p>
      </dgm:t>
    </dgm:pt>
    <dgm:pt modelId="{15F72403-36B5-4CC5-B9B8-05D5D7AB8BCD}" type="pres">
      <dgm:prSet presAssocID="{46A7F55F-30A6-490B-9FCB-82694697C135}" presName="diagram" presStyleCnt="0">
        <dgm:presLayoutVars>
          <dgm:dir/>
          <dgm:resizeHandles val="exact"/>
        </dgm:presLayoutVars>
      </dgm:prSet>
      <dgm:spPr/>
      <dgm:t>
        <a:bodyPr/>
        <a:lstStyle/>
        <a:p>
          <a:endParaRPr lang="en-US"/>
        </a:p>
      </dgm:t>
    </dgm:pt>
    <dgm:pt modelId="{70276F8C-9D80-45A9-97FF-FEE612D526B8}" type="pres">
      <dgm:prSet presAssocID="{2FB7C366-CF1C-4549-897B-1814AD1FD7BE}" presName="node" presStyleLbl="node1" presStyleIdx="0" presStyleCnt="4">
        <dgm:presLayoutVars>
          <dgm:bulletEnabled val="1"/>
        </dgm:presLayoutVars>
      </dgm:prSet>
      <dgm:spPr/>
      <dgm:t>
        <a:bodyPr/>
        <a:lstStyle/>
        <a:p>
          <a:endParaRPr lang="en-US"/>
        </a:p>
      </dgm:t>
    </dgm:pt>
    <dgm:pt modelId="{09797F85-9B12-4C7D-BB9E-9E97D6626660}" type="pres">
      <dgm:prSet presAssocID="{D3FBE56A-86C5-405E-94AC-72160EB41B9D}" presName="sibTrans" presStyleCnt="0"/>
      <dgm:spPr/>
    </dgm:pt>
    <dgm:pt modelId="{4DF681CE-EE2D-41A6-B441-75DB9DA1AB2D}" type="pres">
      <dgm:prSet presAssocID="{703B6589-F4EC-4678-B729-6D1B8170782D}" presName="node" presStyleLbl="node1" presStyleIdx="1" presStyleCnt="4">
        <dgm:presLayoutVars>
          <dgm:bulletEnabled val="1"/>
        </dgm:presLayoutVars>
      </dgm:prSet>
      <dgm:spPr/>
      <dgm:t>
        <a:bodyPr/>
        <a:lstStyle/>
        <a:p>
          <a:endParaRPr lang="en-US"/>
        </a:p>
      </dgm:t>
    </dgm:pt>
    <dgm:pt modelId="{F9FDAE54-F1DA-4B72-93DE-F71AB8684603}" type="pres">
      <dgm:prSet presAssocID="{A3BCFB20-C371-4640-8A58-A85DBCE9FA73}" presName="sibTrans" presStyleCnt="0"/>
      <dgm:spPr/>
    </dgm:pt>
    <dgm:pt modelId="{7AFC3AE2-D222-44D0-8A61-64C443AC854A}" type="pres">
      <dgm:prSet presAssocID="{72B1062A-2C71-4EC3-91D8-7D23B6644971}" presName="node" presStyleLbl="node1" presStyleIdx="2" presStyleCnt="4">
        <dgm:presLayoutVars>
          <dgm:bulletEnabled val="1"/>
        </dgm:presLayoutVars>
      </dgm:prSet>
      <dgm:spPr/>
      <dgm:t>
        <a:bodyPr/>
        <a:lstStyle/>
        <a:p>
          <a:endParaRPr lang="en-US"/>
        </a:p>
      </dgm:t>
    </dgm:pt>
    <dgm:pt modelId="{EA7A97C1-78C8-4939-B3A8-F7873DE60E9A}" type="pres">
      <dgm:prSet presAssocID="{9EBE0029-C8BD-49D3-B519-EEADA2BF37FB}" presName="sibTrans" presStyleCnt="0"/>
      <dgm:spPr/>
    </dgm:pt>
    <dgm:pt modelId="{6C9ED647-A8C7-4A8B-9E00-71D736276934}" type="pres">
      <dgm:prSet presAssocID="{62A468BC-58EF-4B86-A00E-86605CDE0E84}" presName="node" presStyleLbl="node1" presStyleIdx="3" presStyleCnt="4">
        <dgm:presLayoutVars>
          <dgm:bulletEnabled val="1"/>
        </dgm:presLayoutVars>
      </dgm:prSet>
      <dgm:spPr/>
      <dgm:t>
        <a:bodyPr/>
        <a:lstStyle/>
        <a:p>
          <a:endParaRPr lang="en-US"/>
        </a:p>
      </dgm:t>
    </dgm:pt>
  </dgm:ptLst>
  <dgm:cxnLst>
    <dgm:cxn modelId="{EA1E4F35-7BD3-41E7-9731-6B613E71F24A}" srcId="{46A7F55F-30A6-490B-9FCB-82694697C135}" destId="{62A468BC-58EF-4B86-A00E-86605CDE0E84}" srcOrd="3" destOrd="0" parTransId="{6BE8671E-95C1-4585-B215-3CC1BD0FE182}" sibTransId="{0C2DC32B-0893-432D-8484-A1B55E4B2FD1}"/>
    <dgm:cxn modelId="{66D81672-6078-4659-BE21-51E9876616C8}" srcId="{46A7F55F-30A6-490B-9FCB-82694697C135}" destId="{703B6589-F4EC-4678-B729-6D1B8170782D}" srcOrd="1" destOrd="0" parTransId="{48E78D11-2AA0-4FC5-8F70-0206AE080C22}" sibTransId="{A3BCFB20-C371-4640-8A58-A85DBCE9FA73}"/>
    <dgm:cxn modelId="{1227A65E-D6BF-4757-8668-184CAD3A40B8}" srcId="{46A7F55F-30A6-490B-9FCB-82694697C135}" destId="{72B1062A-2C71-4EC3-91D8-7D23B6644971}" srcOrd="2" destOrd="0" parTransId="{EB0ADE41-0D72-4723-9C10-8B51F5AB4CBB}" sibTransId="{9EBE0029-C8BD-49D3-B519-EEADA2BF37FB}"/>
    <dgm:cxn modelId="{94826DDD-4E97-452C-A863-3C65E301346F}" srcId="{46A7F55F-30A6-490B-9FCB-82694697C135}" destId="{2FB7C366-CF1C-4549-897B-1814AD1FD7BE}" srcOrd="0" destOrd="0" parTransId="{D6B29B0F-DCA7-4A59-8A3C-F3B7A1F37D90}" sibTransId="{D3FBE56A-86C5-405E-94AC-72160EB41B9D}"/>
    <dgm:cxn modelId="{C803B419-78F3-4CDD-AFEE-6153EA8D80AE}" type="presOf" srcId="{2FB7C366-CF1C-4549-897B-1814AD1FD7BE}" destId="{70276F8C-9D80-45A9-97FF-FEE612D526B8}" srcOrd="0" destOrd="0" presId="urn:microsoft.com/office/officeart/2005/8/layout/default#1"/>
    <dgm:cxn modelId="{A6C089C8-5670-4192-8212-E24BAD4474BA}" type="presOf" srcId="{72B1062A-2C71-4EC3-91D8-7D23B6644971}" destId="{7AFC3AE2-D222-44D0-8A61-64C443AC854A}" srcOrd="0" destOrd="0" presId="urn:microsoft.com/office/officeart/2005/8/layout/default#1"/>
    <dgm:cxn modelId="{7B97C2F8-B6DF-4852-8E6A-D3888BBBBE36}" type="presOf" srcId="{703B6589-F4EC-4678-B729-6D1B8170782D}" destId="{4DF681CE-EE2D-41A6-B441-75DB9DA1AB2D}" srcOrd="0" destOrd="0" presId="urn:microsoft.com/office/officeart/2005/8/layout/default#1"/>
    <dgm:cxn modelId="{3D36FB03-D6CB-4264-A1F4-F3A8F5FC4757}" type="presOf" srcId="{62A468BC-58EF-4B86-A00E-86605CDE0E84}" destId="{6C9ED647-A8C7-4A8B-9E00-71D736276934}" srcOrd="0" destOrd="0" presId="urn:microsoft.com/office/officeart/2005/8/layout/default#1"/>
    <dgm:cxn modelId="{245BE20A-D757-4429-97EB-F3DEA518F92F}" type="presOf" srcId="{46A7F55F-30A6-490B-9FCB-82694697C135}" destId="{15F72403-36B5-4CC5-B9B8-05D5D7AB8BCD}" srcOrd="0" destOrd="0" presId="urn:microsoft.com/office/officeart/2005/8/layout/default#1"/>
    <dgm:cxn modelId="{C116678B-0815-430D-BE0F-7C895BDCF4DF}" type="presParOf" srcId="{15F72403-36B5-4CC5-B9B8-05D5D7AB8BCD}" destId="{70276F8C-9D80-45A9-97FF-FEE612D526B8}" srcOrd="0" destOrd="0" presId="urn:microsoft.com/office/officeart/2005/8/layout/default#1"/>
    <dgm:cxn modelId="{987608A1-58C2-48B8-A305-56573AE3FDC3}" type="presParOf" srcId="{15F72403-36B5-4CC5-B9B8-05D5D7AB8BCD}" destId="{09797F85-9B12-4C7D-BB9E-9E97D6626660}" srcOrd="1" destOrd="0" presId="urn:microsoft.com/office/officeart/2005/8/layout/default#1"/>
    <dgm:cxn modelId="{8A83266E-4402-4CEC-976E-C256C20E64AF}" type="presParOf" srcId="{15F72403-36B5-4CC5-B9B8-05D5D7AB8BCD}" destId="{4DF681CE-EE2D-41A6-B441-75DB9DA1AB2D}" srcOrd="2" destOrd="0" presId="urn:microsoft.com/office/officeart/2005/8/layout/default#1"/>
    <dgm:cxn modelId="{499EC7FF-9C80-47D2-A1DD-6FE5B1C34662}" type="presParOf" srcId="{15F72403-36B5-4CC5-B9B8-05D5D7AB8BCD}" destId="{F9FDAE54-F1DA-4B72-93DE-F71AB8684603}" srcOrd="3" destOrd="0" presId="urn:microsoft.com/office/officeart/2005/8/layout/default#1"/>
    <dgm:cxn modelId="{CA82A6BC-4266-417D-ADAD-EF3C755484DC}" type="presParOf" srcId="{15F72403-36B5-4CC5-B9B8-05D5D7AB8BCD}" destId="{7AFC3AE2-D222-44D0-8A61-64C443AC854A}" srcOrd="4" destOrd="0" presId="urn:microsoft.com/office/officeart/2005/8/layout/default#1"/>
    <dgm:cxn modelId="{3A340854-2082-4B02-A585-3BDB1A8C2228}" type="presParOf" srcId="{15F72403-36B5-4CC5-B9B8-05D5D7AB8BCD}" destId="{EA7A97C1-78C8-4939-B3A8-F7873DE60E9A}" srcOrd="5" destOrd="0" presId="urn:microsoft.com/office/officeart/2005/8/layout/default#1"/>
    <dgm:cxn modelId="{7FE87982-23DF-41E0-A4D7-BE68D5C03F70}" type="presParOf" srcId="{15F72403-36B5-4CC5-B9B8-05D5D7AB8BCD}" destId="{6C9ED647-A8C7-4A8B-9E00-71D736276934}" srcOrd="6" destOrd="0" presId="urn:microsoft.com/office/officeart/2005/8/layout/default#1"/>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79B49-BAAB-4762-9853-D1DB350AF01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C7C5D645-F1B3-41B2-8618-D1467E12EE2B}">
      <dgm:prSet/>
      <dgm:spPr/>
      <dgm:t>
        <a:bodyPr/>
        <a:lstStyle/>
        <a:p>
          <a:pPr rtl="0"/>
          <a:r>
            <a:rPr lang="en-US" b="1" dirty="0" smtClean="0"/>
            <a:t>Foster financial stability</a:t>
          </a:r>
          <a:endParaRPr lang="en-US" dirty="0"/>
        </a:p>
      </dgm:t>
    </dgm:pt>
    <dgm:pt modelId="{507E0F4C-9D00-4A1C-93AD-C02CED753AD3}" type="parTrans" cxnId="{4CB86DAB-D01D-48FA-9EDC-87095EA3884A}">
      <dgm:prSet/>
      <dgm:spPr/>
      <dgm:t>
        <a:bodyPr/>
        <a:lstStyle/>
        <a:p>
          <a:endParaRPr lang="en-US"/>
        </a:p>
      </dgm:t>
    </dgm:pt>
    <dgm:pt modelId="{72E7BAEC-E87C-4012-8F3D-7747DD5ECE05}" type="sibTrans" cxnId="{4CB86DAB-D01D-48FA-9EDC-87095EA3884A}">
      <dgm:prSet/>
      <dgm:spPr/>
      <dgm:t>
        <a:bodyPr/>
        <a:lstStyle/>
        <a:p>
          <a:endParaRPr lang="en-US"/>
        </a:p>
      </dgm:t>
    </dgm:pt>
    <dgm:pt modelId="{210E9084-66E2-4263-A993-EE0C2B249E59}">
      <dgm:prSet/>
      <dgm:spPr/>
      <dgm:t>
        <a:bodyPr/>
        <a:lstStyle/>
        <a:p>
          <a:pPr rtl="0"/>
          <a:r>
            <a:rPr lang="en-US" b="1" dirty="0" smtClean="0"/>
            <a:t>Limit systemic risk</a:t>
          </a:r>
          <a:endParaRPr lang="en-US" b="1" dirty="0"/>
        </a:p>
      </dgm:t>
    </dgm:pt>
    <dgm:pt modelId="{B571CA53-03A6-401C-8EF2-4F89C86988AA}" type="parTrans" cxnId="{A16A2CD6-FCE9-41A0-B281-5233024A9E48}">
      <dgm:prSet/>
      <dgm:spPr/>
      <dgm:t>
        <a:bodyPr/>
        <a:lstStyle/>
        <a:p>
          <a:endParaRPr lang="en-US"/>
        </a:p>
      </dgm:t>
    </dgm:pt>
    <dgm:pt modelId="{1146B7B8-E5D1-438B-8DF7-61B4ED614152}" type="sibTrans" cxnId="{A16A2CD6-FCE9-41A0-B281-5233024A9E48}">
      <dgm:prSet/>
      <dgm:spPr/>
      <dgm:t>
        <a:bodyPr/>
        <a:lstStyle/>
        <a:p>
          <a:endParaRPr lang="en-US"/>
        </a:p>
      </dgm:t>
    </dgm:pt>
    <dgm:pt modelId="{F9AC0101-21CD-4B52-B369-822FF893B7D4}">
      <dgm:prSet/>
      <dgm:spPr/>
      <dgm:t>
        <a:bodyPr/>
        <a:lstStyle/>
        <a:p>
          <a:pPr rtl="0"/>
          <a:r>
            <a:rPr lang="en-US" b="1" dirty="0" smtClean="0"/>
            <a:t>Increase safety</a:t>
          </a:r>
          <a:endParaRPr lang="en-US" b="1" dirty="0"/>
        </a:p>
      </dgm:t>
    </dgm:pt>
    <dgm:pt modelId="{013B2A25-1468-4EC2-B277-9EDA2A1824CD}" type="parTrans" cxnId="{AF2BF9A9-DA95-4B70-9433-5E1DE80651B7}">
      <dgm:prSet/>
      <dgm:spPr/>
      <dgm:t>
        <a:bodyPr/>
        <a:lstStyle/>
        <a:p>
          <a:endParaRPr lang="en-US"/>
        </a:p>
      </dgm:t>
    </dgm:pt>
    <dgm:pt modelId="{B77C68D1-6387-44B6-8E82-BE9CA3C332A1}" type="sibTrans" cxnId="{AF2BF9A9-DA95-4B70-9433-5E1DE80651B7}">
      <dgm:prSet/>
      <dgm:spPr/>
      <dgm:t>
        <a:bodyPr/>
        <a:lstStyle/>
        <a:p>
          <a:endParaRPr lang="en-US"/>
        </a:p>
      </dgm:t>
    </dgm:pt>
    <dgm:pt modelId="{770BDA62-DAD5-4304-ADAF-7529A6E41F39}">
      <dgm:prSet/>
      <dgm:spPr/>
      <dgm:t>
        <a:bodyPr/>
        <a:lstStyle/>
        <a:p>
          <a:pPr rtl="0"/>
          <a:r>
            <a:rPr lang="en-US" b="1" dirty="0" smtClean="0"/>
            <a:t>Support greater efficiency</a:t>
          </a:r>
          <a:endParaRPr lang="en-US" b="1" dirty="0"/>
        </a:p>
      </dgm:t>
    </dgm:pt>
    <dgm:pt modelId="{16A0907B-B20A-4A92-8DB7-88DBE7BD4024}" type="parTrans" cxnId="{3D7615AF-69F4-4014-B5B6-7DCE968852D1}">
      <dgm:prSet/>
      <dgm:spPr/>
      <dgm:t>
        <a:bodyPr/>
        <a:lstStyle/>
        <a:p>
          <a:endParaRPr lang="en-US"/>
        </a:p>
      </dgm:t>
    </dgm:pt>
    <dgm:pt modelId="{699A60B9-6956-45F6-BE72-C23819D61463}" type="sibTrans" cxnId="{3D7615AF-69F4-4014-B5B6-7DCE968852D1}">
      <dgm:prSet/>
      <dgm:spPr/>
      <dgm:t>
        <a:bodyPr/>
        <a:lstStyle/>
        <a:p>
          <a:endParaRPr lang="en-US"/>
        </a:p>
      </dgm:t>
    </dgm:pt>
    <dgm:pt modelId="{716790DE-0BEE-4062-AB1B-A160BFFCA381}" type="pres">
      <dgm:prSet presAssocID="{7A479B49-BAAB-4762-9853-D1DB350AF015}" presName="Name0" presStyleCnt="0">
        <dgm:presLayoutVars>
          <dgm:chMax val="7"/>
          <dgm:chPref val="7"/>
          <dgm:dir/>
          <dgm:animLvl val="lvl"/>
        </dgm:presLayoutVars>
      </dgm:prSet>
      <dgm:spPr/>
      <dgm:t>
        <a:bodyPr/>
        <a:lstStyle/>
        <a:p>
          <a:endParaRPr lang="en-US"/>
        </a:p>
      </dgm:t>
    </dgm:pt>
    <dgm:pt modelId="{7FC1DCFE-C1F7-4DBE-924D-8DC153D7F2A4}" type="pres">
      <dgm:prSet presAssocID="{C7C5D645-F1B3-41B2-8618-D1467E12EE2B}" presName="Accent1" presStyleCnt="0"/>
      <dgm:spPr/>
    </dgm:pt>
    <dgm:pt modelId="{C9AEF5EF-E89A-47FC-8866-BF944C0B2DE8}" type="pres">
      <dgm:prSet presAssocID="{C7C5D645-F1B3-41B2-8618-D1467E12EE2B}" presName="Accent" presStyleLbl="node1" presStyleIdx="0" presStyleCnt="4"/>
      <dgm:spPr>
        <a:solidFill>
          <a:srgbClr val="FFC000"/>
        </a:solidFill>
      </dgm:spPr>
    </dgm:pt>
    <dgm:pt modelId="{B5EAB9A7-C549-4C10-A657-8933B1EF7A51}" type="pres">
      <dgm:prSet presAssocID="{C7C5D645-F1B3-41B2-8618-D1467E12EE2B}" presName="Parent1" presStyleLbl="revTx" presStyleIdx="0" presStyleCnt="4">
        <dgm:presLayoutVars>
          <dgm:chMax val="1"/>
          <dgm:chPref val="1"/>
          <dgm:bulletEnabled val="1"/>
        </dgm:presLayoutVars>
      </dgm:prSet>
      <dgm:spPr/>
      <dgm:t>
        <a:bodyPr/>
        <a:lstStyle/>
        <a:p>
          <a:endParaRPr lang="en-US"/>
        </a:p>
      </dgm:t>
    </dgm:pt>
    <dgm:pt modelId="{763F3415-C67A-4322-8D0A-82F5EDD78E55}" type="pres">
      <dgm:prSet presAssocID="{210E9084-66E2-4263-A993-EE0C2B249E59}" presName="Accent2" presStyleCnt="0"/>
      <dgm:spPr/>
    </dgm:pt>
    <dgm:pt modelId="{22AD323B-45A6-4153-A15C-4B8FE0DBD243}" type="pres">
      <dgm:prSet presAssocID="{210E9084-66E2-4263-A993-EE0C2B249E59}" presName="Accent" presStyleLbl="node1" presStyleIdx="1" presStyleCnt="4"/>
      <dgm:spPr>
        <a:solidFill>
          <a:srgbClr val="FF3300"/>
        </a:solidFill>
      </dgm:spPr>
    </dgm:pt>
    <dgm:pt modelId="{168EB5BA-60FE-4592-8421-736C971F5572}" type="pres">
      <dgm:prSet presAssocID="{210E9084-66E2-4263-A993-EE0C2B249E59}" presName="Parent2" presStyleLbl="revTx" presStyleIdx="1" presStyleCnt="4">
        <dgm:presLayoutVars>
          <dgm:chMax val="1"/>
          <dgm:chPref val="1"/>
          <dgm:bulletEnabled val="1"/>
        </dgm:presLayoutVars>
      </dgm:prSet>
      <dgm:spPr/>
      <dgm:t>
        <a:bodyPr/>
        <a:lstStyle/>
        <a:p>
          <a:endParaRPr lang="en-US"/>
        </a:p>
      </dgm:t>
    </dgm:pt>
    <dgm:pt modelId="{3B8FAC68-74BA-486F-AA21-3D55EA4D426D}" type="pres">
      <dgm:prSet presAssocID="{F9AC0101-21CD-4B52-B369-822FF893B7D4}" presName="Accent3" presStyleCnt="0"/>
      <dgm:spPr/>
    </dgm:pt>
    <dgm:pt modelId="{B5517BD6-9D5B-4911-A85C-112C34FFEAA7}" type="pres">
      <dgm:prSet presAssocID="{F9AC0101-21CD-4B52-B369-822FF893B7D4}" presName="Accent" presStyleLbl="node1" presStyleIdx="2" presStyleCnt="4"/>
      <dgm:spPr>
        <a:solidFill>
          <a:srgbClr val="00B050"/>
        </a:solidFill>
      </dgm:spPr>
    </dgm:pt>
    <dgm:pt modelId="{130A7BFC-C4A0-4C56-9AFD-9D622E7F7684}" type="pres">
      <dgm:prSet presAssocID="{F9AC0101-21CD-4B52-B369-822FF893B7D4}" presName="Parent3" presStyleLbl="revTx" presStyleIdx="2" presStyleCnt="4">
        <dgm:presLayoutVars>
          <dgm:chMax val="1"/>
          <dgm:chPref val="1"/>
          <dgm:bulletEnabled val="1"/>
        </dgm:presLayoutVars>
      </dgm:prSet>
      <dgm:spPr/>
      <dgm:t>
        <a:bodyPr/>
        <a:lstStyle/>
        <a:p>
          <a:endParaRPr lang="en-US"/>
        </a:p>
      </dgm:t>
    </dgm:pt>
    <dgm:pt modelId="{B6243B7F-2B0D-4D1F-8F27-C0EF4748E0FA}" type="pres">
      <dgm:prSet presAssocID="{770BDA62-DAD5-4304-ADAF-7529A6E41F39}" presName="Accent4" presStyleCnt="0"/>
      <dgm:spPr/>
    </dgm:pt>
    <dgm:pt modelId="{558AA787-C092-40CB-A325-FE02A3F46736}" type="pres">
      <dgm:prSet presAssocID="{770BDA62-DAD5-4304-ADAF-7529A6E41F39}" presName="Accent" presStyleLbl="node1" presStyleIdx="3" presStyleCnt="4"/>
      <dgm:spPr>
        <a:solidFill>
          <a:srgbClr val="0070C0"/>
        </a:solidFill>
      </dgm:spPr>
    </dgm:pt>
    <dgm:pt modelId="{81800F7C-D475-4564-808D-DE67E1167E0F}" type="pres">
      <dgm:prSet presAssocID="{770BDA62-DAD5-4304-ADAF-7529A6E41F39}" presName="Parent4" presStyleLbl="revTx" presStyleIdx="3" presStyleCnt="4">
        <dgm:presLayoutVars>
          <dgm:chMax val="1"/>
          <dgm:chPref val="1"/>
          <dgm:bulletEnabled val="1"/>
        </dgm:presLayoutVars>
      </dgm:prSet>
      <dgm:spPr/>
      <dgm:t>
        <a:bodyPr/>
        <a:lstStyle/>
        <a:p>
          <a:endParaRPr lang="en-US"/>
        </a:p>
      </dgm:t>
    </dgm:pt>
  </dgm:ptLst>
  <dgm:cxnLst>
    <dgm:cxn modelId="{2FD71378-EAFA-4CFD-B162-16A1E48BC00F}" type="presOf" srcId="{C7C5D645-F1B3-41B2-8618-D1467E12EE2B}" destId="{B5EAB9A7-C549-4C10-A657-8933B1EF7A51}" srcOrd="0" destOrd="0" presId="urn:microsoft.com/office/officeart/2009/layout/CircleArrowProcess"/>
    <dgm:cxn modelId="{3BBCA681-74FE-4C0A-8D98-33E5E40474AA}" type="presOf" srcId="{F9AC0101-21CD-4B52-B369-822FF893B7D4}" destId="{130A7BFC-C4A0-4C56-9AFD-9D622E7F7684}" srcOrd="0" destOrd="0" presId="urn:microsoft.com/office/officeart/2009/layout/CircleArrowProcess"/>
    <dgm:cxn modelId="{7F2A8070-DAA4-49E7-99BE-C39FE6E5DBBE}" type="presOf" srcId="{7A479B49-BAAB-4762-9853-D1DB350AF015}" destId="{716790DE-0BEE-4062-AB1B-A160BFFCA381}" srcOrd="0" destOrd="0" presId="urn:microsoft.com/office/officeart/2009/layout/CircleArrowProcess"/>
    <dgm:cxn modelId="{AF2BF9A9-DA95-4B70-9433-5E1DE80651B7}" srcId="{7A479B49-BAAB-4762-9853-D1DB350AF015}" destId="{F9AC0101-21CD-4B52-B369-822FF893B7D4}" srcOrd="2" destOrd="0" parTransId="{013B2A25-1468-4EC2-B277-9EDA2A1824CD}" sibTransId="{B77C68D1-6387-44B6-8E82-BE9CA3C332A1}"/>
    <dgm:cxn modelId="{F93D8AB7-862C-4EB5-9A6E-95772C001CCB}" type="presOf" srcId="{210E9084-66E2-4263-A993-EE0C2B249E59}" destId="{168EB5BA-60FE-4592-8421-736C971F5572}" srcOrd="0" destOrd="0" presId="urn:microsoft.com/office/officeart/2009/layout/CircleArrowProcess"/>
    <dgm:cxn modelId="{3D7615AF-69F4-4014-B5B6-7DCE968852D1}" srcId="{7A479B49-BAAB-4762-9853-D1DB350AF015}" destId="{770BDA62-DAD5-4304-ADAF-7529A6E41F39}" srcOrd="3" destOrd="0" parTransId="{16A0907B-B20A-4A92-8DB7-88DBE7BD4024}" sibTransId="{699A60B9-6956-45F6-BE72-C23819D61463}"/>
    <dgm:cxn modelId="{016124AF-ADC1-40F4-AD9B-D6538CC6EA60}" type="presOf" srcId="{770BDA62-DAD5-4304-ADAF-7529A6E41F39}" destId="{81800F7C-D475-4564-808D-DE67E1167E0F}" srcOrd="0" destOrd="0" presId="urn:microsoft.com/office/officeart/2009/layout/CircleArrowProcess"/>
    <dgm:cxn modelId="{A16A2CD6-FCE9-41A0-B281-5233024A9E48}" srcId="{7A479B49-BAAB-4762-9853-D1DB350AF015}" destId="{210E9084-66E2-4263-A993-EE0C2B249E59}" srcOrd="1" destOrd="0" parTransId="{B571CA53-03A6-401C-8EF2-4F89C86988AA}" sibTransId="{1146B7B8-E5D1-438B-8DF7-61B4ED614152}"/>
    <dgm:cxn modelId="{4CB86DAB-D01D-48FA-9EDC-87095EA3884A}" srcId="{7A479B49-BAAB-4762-9853-D1DB350AF015}" destId="{C7C5D645-F1B3-41B2-8618-D1467E12EE2B}" srcOrd="0" destOrd="0" parTransId="{507E0F4C-9D00-4A1C-93AD-C02CED753AD3}" sibTransId="{72E7BAEC-E87C-4012-8F3D-7747DD5ECE05}"/>
    <dgm:cxn modelId="{27C0F869-ADB9-4ADE-8DFF-09D663E2C6E4}" type="presParOf" srcId="{716790DE-0BEE-4062-AB1B-A160BFFCA381}" destId="{7FC1DCFE-C1F7-4DBE-924D-8DC153D7F2A4}" srcOrd="0" destOrd="0" presId="urn:microsoft.com/office/officeart/2009/layout/CircleArrowProcess"/>
    <dgm:cxn modelId="{E8B82D41-49EA-4B7D-8D57-FB9DCCD4B7CC}" type="presParOf" srcId="{7FC1DCFE-C1F7-4DBE-924D-8DC153D7F2A4}" destId="{C9AEF5EF-E89A-47FC-8866-BF944C0B2DE8}" srcOrd="0" destOrd="0" presId="urn:microsoft.com/office/officeart/2009/layout/CircleArrowProcess"/>
    <dgm:cxn modelId="{AE5525BF-00EC-4396-8F04-F512604E92C7}" type="presParOf" srcId="{716790DE-0BEE-4062-AB1B-A160BFFCA381}" destId="{B5EAB9A7-C549-4C10-A657-8933B1EF7A51}" srcOrd="1" destOrd="0" presId="urn:microsoft.com/office/officeart/2009/layout/CircleArrowProcess"/>
    <dgm:cxn modelId="{98A91DDC-76F0-43E8-9D3B-35C1DEF40E78}" type="presParOf" srcId="{716790DE-0BEE-4062-AB1B-A160BFFCA381}" destId="{763F3415-C67A-4322-8D0A-82F5EDD78E55}" srcOrd="2" destOrd="0" presId="urn:microsoft.com/office/officeart/2009/layout/CircleArrowProcess"/>
    <dgm:cxn modelId="{D7411FEB-6981-4E22-AC36-B5F3F871105F}" type="presParOf" srcId="{763F3415-C67A-4322-8D0A-82F5EDD78E55}" destId="{22AD323B-45A6-4153-A15C-4B8FE0DBD243}" srcOrd="0" destOrd="0" presId="urn:microsoft.com/office/officeart/2009/layout/CircleArrowProcess"/>
    <dgm:cxn modelId="{BD271BEE-8186-41E0-852A-2022EF7AC97A}" type="presParOf" srcId="{716790DE-0BEE-4062-AB1B-A160BFFCA381}" destId="{168EB5BA-60FE-4592-8421-736C971F5572}" srcOrd="3" destOrd="0" presId="urn:microsoft.com/office/officeart/2009/layout/CircleArrowProcess"/>
    <dgm:cxn modelId="{51F312BB-BE6C-4152-B43A-C97ED908361D}" type="presParOf" srcId="{716790DE-0BEE-4062-AB1B-A160BFFCA381}" destId="{3B8FAC68-74BA-486F-AA21-3D55EA4D426D}" srcOrd="4" destOrd="0" presId="urn:microsoft.com/office/officeart/2009/layout/CircleArrowProcess"/>
    <dgm:cxn modelId="{0393C06E-77E8-42B6-B6AE-D3419133E4AB}" type="presParOf" srcId="{3B8FAC68-74BA-486F-AA21-3D55EA4D426D}" destId="{B5517BD6-9D5B-4911-A85C-112C34FFEAA7}" srcOrd="0" destOrd="0" presId="urn:microsoft.com/office/officeart/2009/layout/CircleArrowProcess"/>
    <dgm:cxn modelId="{A436D8F4-EF27-4CE8-A0FE-D3131EF4D11E}" type="presParOf" srcId="{716790DE-0BEE-4062-AB1B-A160BFFCA381}" destId="{130A7BFC-C4A0-4C56-9AFD-9D622E7F7684}" srcOrd="5" destOrd="0" presId="urn:microsoft.com/office/officeart/2009/layout/CircleArrowProcess"/>
    <dgm:cxn modelId="{016418EE-BEA8-4AC3-8624-6F44E06DFF88}" type="presParOf" srcId="{716790DE-0BEE-4062-AB1B-A160BFFCA381}" destId="{B6243B7F-2B0D-4D1F-8F27-C0EF4748E0FA}" srcOrd="6" destOrd="0" presId="urn:microsoft.com/office/officeart/2009/layout/CircleArrowProcess"/>
    <dgm:cxn modelId="{6CC516EB-8652-4DD9-86A9-0A8CACEE5BCB}" type="presParOf" srcId="{B6243B7F-2B0D-4D1F-8F27-C0EF4748E0FA}" destId="{558AA787-C092-40CB-A325-FE02A3F46736}" srcOrd="0" destOrd="0" presId="urn:microsoft.com/office/officeart/2009/layout/CircleArrowProcess"/>
    <dgm:cxn modelId="{03C8C4F9-186D-458B-A163-7D7B474A83E2}" type="presParOf" srcId="{716790DE-0BEE-4062-AB1B-A160BFFCA381}" destId="{81800F7C-D475-4564-808D-DE67E1167E0F}" srcOrd="7" destOrd="0" presId="urn:microsoft.com/office/officeart/2009/layout/CircleArrowProcess"/>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6C0DF-121C-483D-9DBE-F55BEEA562F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343E5B4-7976-40E7-A741-B72DEED94E01}">
      <dgm:prSet phldrT="[Text]" custT="1">
        <dgm:style>
          <a:lnRef idx="1">
            <a:schemeClr val="accent1"/>
          </a:lnRef>
          <a:fillRef idx="3">
            <a:schemeClr val="accent1"/>
          </a:fillRef>
          <a:effectRef idx="2">
            <a:schemeClr val="accent1"/>
          </a:effectRef>
          <a:fontRef idx="minor">
            <a:schemeClr val="lt1"/>
          </a:fontRef>
        </dgm:style>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dgm:spPr>
      <dgm:t>
        <a:bodyPr/>
        <a:lstStyle/>
        <a:p>
          <a:r>
            <a:rPr lang="en-GB" sz="2000" smtClean="0">
              <a:solidFill>
                <a:schemeClr val="bg1"/>
              </a:solidFill>
            </a:rPr>
            <a:t>A SWIFT managed global KYC Registry</a:t>
          </a:r>
          <a:endParaRPr lang="en-GB" sz="2000" dirty="0">
            <a:solidFill>
              <a:schemeClr val="bg1"/>
            </a:solidFill>
          </a:endParaRPr>
        </a:p>
      </dgm:t>
    </dgm:pt>
    <dgm:pt modelId="{B545162E-799C-403D-99DD-2F27D3CB8D58}" type="parTrans" cxnId="{0E635A90-3301-43D8-8B0C-BBDEF994F97E}">
      <dgm:prSet/>
      <dgm:spPr/>
      <dgm:t>
        <a:bodyPr/>
        <a:lstStyle/>
        <a:p>
          <a:endParaRPr lang="en-GB"/>
        </a:p>
      </dgm:t>
    </dgm:pt>
    <dgm:pt modelId="{2F27247E-5015-4EEC-9E1F-439D7BD1D525}" type="sibTrans" cxnId="{0E635A90-3301-43D8-8B0C-BBDEF994F97E}">
      <dgm:prSet/>
      <dgm:spPr/>
      <dgm:t>
        <a:bodyPr/>
        <a:lstStyle/>
        <a:p>
          <a:endParaRPr lang="en-GB"/>
        </a:p>
      </dgm:t>
    </dgm:pt>
    <dgm:pt modelId="{19A2928B-25C2-4DCB-B297-52E9F5F3A4C6}">
      <dgm:prSet phldrT="[Text]" custT="1"/>
      <dgm:spPr>
        <a:solidFill>
          <a:srgbClr val="A8D5FE"/>
        </a:solidFill>
        <a:ln w="38100">
          <a:solidFill>
            <a:schemeClr val="bg1"/>
          </a:solidFill>
        </a:ln>
      </dgm:spPr>
      <dgm:t>
        <a:bodyPr/>
        <a:lstStyle/>
        <a:p>
          <a:pPr algn="l"/>
          <a:r>
            <a:rPr lang="en-GB" sz="1800" dirty="0" smtClean="0">
              <a:solidFill>
                <a:schemeClr val="tx1"/>
              </a:solidFill>
            </a:rPr>
            <a:t>Leverage SWIFT membership process</a:t>
          </a:r>
          <a:endParaRPr lang="en-GB" sz="1800" dirty="0">
            <a:solidFill>
              <a:schemeClr val="tx1"/>
            </a:solidFill>
          </a:endParaRPr>
        </a:p>
      </dgm:t>
    </dgm:pt>
    <dgm:pt modelId="{4781CE0C-DB1D-48C1-BE8D-70D1E6C5FA20}" type="parTrans" cxnId="{E8B93CD8-E104-4089-9B10-B4D38B123040}">
      <dgm:prSet/>
      <dgm:spPr/>
      <dgm:t>
        <a:bodyPr/>
        <a:lstStyle/>
        <a:p>
          <a:endParaRPr lang="en-GB"/>
        </a:p>
      </dgm:t>
    </dgm:pt>
    <dgm:pt modelId="{869261FE-FDBA-48AF-AB19-79F947263679}" type="sibTrans" cxnId="{E8B93CD8-E104-4089-9B10-B4D38B123040}">
      <dgm:prSet/>
      <dgm:spPr/>
      <dgm:t>
        <a:bodyPr/>
        <a:lstStyle/>
        <a:p>
          <a:endParaRPr lang="en-GB"/>
        </a:p>
      </dgm:t>
    </dgm:pt>
    <dgm:pt modelId="{7141A165-A7DD-4E29-9B94-BFC02503792F}">
      <dgm:prSet phldrT="[Text]" custT="1"/>
      <dgm:spPr>
        <a:solidFill>
          <a:srgbClr val="A8D5FE"/>
        </a:solidFill>
        <a:ln w="38100">
          <a:solidFill>
            <a:schemeClr val="bg1"/>
          </a:solidFill>
        </a:ln>
      </dgm:spPr>
      <dgm:t>
        <a:bodyPr/>
        <a:lstStyle/>
        <a:p>
          <a:pPr algn="l"/>
          <a:r>
            <a:rPr lang="en-GB" sz="1800" dirty="0" smtClean="0">
              <a:solidFill>
                <a:schemeClr val="tx1"/>
              </a:solidFill>
            </a:rPr>
            <a:t>Provide enrichment based on SWIFT traffic data</a:t>
          </a:r>
          <a:endParaRPr lang="en-GB" sz="1800" dirty="0">
            <a:solidFill>
              <a:schemeClr val="tx1"/>
            </a:solidFill>
          </a:endParaRPr>
        </a:p>
      </dgm:t>
    </dgm:pt>
    <dgm:pt modelId="{C90ED5F5-44E3-40AC-BE24-FE7EC5728476}" type="parTrans" cxnId="{42361B9D-4400-400C-AF0C-26F256C43793}">
      <dgm:prSet/>
      <dgm:spPr/>
      <dgm:t>
        <a:bodyPr/>
        <a:lstStyle/>
        <a:p>
          <a:endParaRPr lang="en-GB"/>
        </a:p>
      </dgm:t>
    </dgm:pt>
    <dgm:pt modelId="{3C58C001-E9E7-431B-9EC2-935C4A1178AC}" type="sibTrans" cxnId="{42361B9D-4400-400C-AF0C-26F256C43793}">
      <dgm:prSet/>
      <dgm:spPr/>
      <dgm:t>
        <a:bodyPr/>
        <a:lstStyle/>
        <a:p>
          <a:endParaRPr lang="en-GB"/>
        </a:p>
      </dgm:t>
    </dgm:pt>
    <dgm:pt modelId="{28E456D7-AC93-466E-B221-AF97A80C8B3B}">
      <dgm:prSet phldrT="[Text]" custT="1"/>
      <dgm:spPr>
        <a:solidFill>
          <a:srgbClr val="A8D5FE"/>
        </a:solidFill>
        <a:ln w="38100">
          <a:solidFill>
            <a:schemeClr val="bg1"/>
          </a:solidFill>
        </a:ln>
      </dgm:spPr>
      <dgm:t>
        <a:bodyPr/>
        <a:lstStyle/>
        <a:p>
          <a:pPr algn="l"/>
          <a:r>
            <a:rPr lang="en-GB" sz="1800" smtClean="0">
              <a:solidFill>
                <a:schemeClr val="tx1"/>
              </a:solidFill>
            </a:rPr>
            <a:t>Operated and secured according to SWIFT standards</a:t>
          </a:r>
          <a:endParaRPr lang="en-GB" sz="1800" dirty="0">
            <a:solidFill>
              <a:schemeClr val="tx1"/>
            </a:solidFill>
          </a:endParaRPr>
        </a:p>
      </dgm:t>
    </dgm:pt>
    <dgm:pt modelId="{0E70DD21-AA4C-490F-8945-E10937CF22E1}" type="parTrans" cxnId="{BF698B18-30FB-43AF-BB98-D2ED9DAE8EE9}">
      <dgm:prSet/>
      <dgm:spPr/>
      <dgm:t>
        <a:bodyPr/>
        <a:lstStyle/>
        <a:p>
          <a:endParaRPr lang="en-GB"/>
        </a:p>
      </dgm:t>
    </dgm:pt>
    <dgm:pt modelId="{BEE3EBA3-45FB-40ED-B61F-863635FF48F3}" type="sibTrans" cxnId="{BF698B18-30FB-43AF-BB98-D2ED9DAE8EE9}">
      <dgm:prSet/>
      <dgm:spPr/>
      <dgm:t>
        <a:bodyPr/>
        <a:lstStyle/>
        <a:p>
          <a:endParaRPr lang="en-GB"/>
        </a:p>
      </dgm:t>
    </dgm:pt>
    <dgm:pt modelId="{05D79E3D-9463-49A4-BFCE-803ED88C63F8}">
      <dgm:prSet phldrT="[Text]" custT="1"/>
      <dgm:spPr>
        <a:solidFill>
          <a:srgbClr val="A8D5FE"/>
        </a:solidFill>
        <a:ln w="38100">
          <a:solidFill>
            <a:schemeClr val="bg1"/>
          </a:solidFill>
        </a:ln>
      </dgm:spPr>
      <dgm:t>
        <a:bodyPr/>
        <a:lstStyle/>
        <a:p>
          <a:pPr algn="l"/>
          <a:r>
            <a:rPr lang="en-GB" sz="1800" dirty="0" smtClean="0">
              <a:solidFill>
                <a:schemeClr val="tx1"/>
              </a:solidFill>
            </a:rPr>
            <a:t>Focus on banks KYC (reach to more than 7000 banks)</a:t>
          </a:r>
          <a:endParaRPr lang="en-GB" sz="1800" dirty="0">
            <a:solidFill>
              <a:schemeClr val="tx1"/>
            </a:solidFill>
          </a:endParaRPr>
        </a:p>
      </dgm:t>
    </dgm:pt>
    <dgm:pt modelId="{8190FBE0-CD75-4CBB-8452-611D1AEA7722}" type="parTrans" cxnId="{C2B48BD7-8197-423F-9109-48C0B01B5142}">
      <dgm:prSet/>
      <dgm:spPr/>
      <dgm:t>
        <a:bodyPr/>
        <a:lstStyle/>
        <a:p>
          <a:endParaRPr lang="en-GB"/>
        </a:p>
      </dgm:t>
    </dgm:pt>
    <dgm:pt modelId="{9DFD86E3-20A5-4738-B083-D3851C600DD8}" type="sibTrans" cxnId="{C2B48BD7-8197-423F-9109-48C0B01B5142}">
      <dgm:prSet/>
      <dgm:spPr/>
      <dgm:t>
        <a:bodyPr/>
        <a:lstStyle/>
        <a:p>
          <a:endParaRPr lang="en-GB"/>
        </a:p>
      </dgm:t>
    </dgm:pt>
    <dgm:pt modelId="{9C09B02F-9194-487C-81BB-79DE336FA90C}" type="pres">
      <dgm:prSet presAssocID="{E6B6C0DF-121C-483D-9DBE-F55BEEA562FA}" presName="diagram" presStyleCnt="0">
        <dgm:presLayoutVars>
          <dgm:chMax val="1"/>
          <dgm:dir/>
          <dgm:animLvl val="ctr"/>
          <dgm:resizeHandles val="exact"/>
        </dgm:presLayoutVars>
      </dgm:prSet>
      <dgm:spPr/>
      <dgm:t>
        <a:bodyPr/>
        <a:lstStyle/>
        <a:p>
          <a:endParaRPr lang="en-GB"/>
        </a:p>
      </dgm:t>
    </dgm:pt>
    <dgm:pt modelId="{598D7D87-EC13-40C5-926D-4D4CA738F324}" type="pres">
      <dgm:prSet presAssocID="{E6B6C0DF-121C-483D-9DBE-F55BEEA562FA}" presName="matrix" presStyleCnt="0"/>
      <dgm:spPr/>
      <dgm:t>
        <a:bodyPr/>
        <a:lstStyle/>
        <a:p>
          <a:endParaRPr lang="en-GB"/>
        </a:p>
      </dgm:t>
    </dgm:pt>
    <dgm:pt modelId="{66AC75A8-1C2D-46A8-B690-1711FC86BC47}" type="pres">
      <dgm:prSet presAssocID="{E6B6C0DF-121C-483D-9DBE-F55BEEA562FA}" presName="tile1" presStyleLbl="node1" presStyleIdx="0" presStyleCnt="4"/>
      <dgm:spPr/>
      <dgm:t>
        <a:bodyPr/>
        <a:lstStyle/>
        <a:p>
          <a:endParaRPr lang="en-GB"/>
        </a:p>
      </dgm:t>
    </dgm:pt>
    <dgm:pt modelId="{603579B2-9E62-46A9-BECA-BAB9348380C1}" type="pres">
      <dgm:prSet presAssocID="{E6B6C0DF-121C-483D-9DBE-F55BEEA562FA}" presName="tile1text" presStyleLbl="node1" presStyleIdx="0" presStyleCnt="4">
        <dgm:presLayoutVars>
          <dgm:chMax val="0"/>
          <dgm:chPref val="0"/>
          <dgm:bulletEnabled val="1"/>
        </dgm:presLayoutVars>
      </dgm:prSet>
      <dgm:spPr/>
      <dgm:t>
        <a:bodyPr/>
        <a:lstStyle/>
        <a:p>
          <a:endParaRPr lang="en-GB"/>
        </a:p>
      </dgm:t>
    </dgm:pt>
    <dgm:pt modelId="{7F8987D9-4CFF-4033-B592-566B032BA689}" type="pres">
      <dgm:prSet presAssocID="{E6B6C0DF-121C-483D-9DBE-F55BEEA562FA}" presName="tile2" presStyleLbl="node1" presStyleIdx="1" presStyleCnt="4"/>
      <dgm:spPr/>
      <dgm:t>
        <a:bodyPr/>
        <a:lstStyle/>
        <a:p>
          <a:endParaRPr lang="en-GB"/>
        </a:p>
      </dgm:t>
    </dgm:pt>
    <dgm:pt modelId="{6B15C16D-A7E5-4AE3-85A5-B03F2DFFB816}" type="pres">
      <dgm:prSet presAssocID="{E6B6C0DF-121C-483D-9DBE-F55BEEA562FA}" presName="tile2text" presStyleLbl="node1" presStyleIdx="1" presStyleCnt="4">
        <dgm:presLayoutVars>
          <dgm:chMax val="0"/>
          <dgm:chPref val="0"/>
          <dgm:bulletEnabled val="1"/>
        </dgm:presLayoutVars>
      </dgm:prSet>
      <dgm:spPr/>
      <dgm:t>
        <a:bodyPr/>
        <a:lstStyle/>
        <a:p>
          <a:endParaRPr lang="en-GB"/>
        </a:p>
      </dgm:t>
    </dgm:pt>
    <dgm:pt modelId="{AA4DE5D0-96F3-4488-869E-EB0585AF459C}" type="pres">
      <dgm:prSet presAssocID="{E6B6C0DF-121C-483D-9DBE-F55BEEA562FA}" presName="tile3" presStyleLbl="node1" presStyleIdx="2" presStyleCnt="4"/>
      <dgm:spPr/>
      <dgm:t>
        <a:bodyPr/>
        <a:lstStyle/>
        <a:p>
          <a:endParaRPr lang="en-GB"/>
        </a:p>
      </dgm:t>
    </dgm:pt>
    <dgm:pt modelId="{06BE53B3-9000-4062-9F6A-BF975B46D5E5}" type="pres">
      <dgm:prSet presAssocID="{E6B6C0DF-121C-483D-9DBE-F55BEEA562FA}" presName="tile3text" presStyleLbl="node1" presStyleIdx="2" presStyleCnt="4">
        <dgm:presLayoutVars>
          <dgm:chMax val="0"/>
          <dgm:chPref val="0"/>
          <dgm:bulletEnabled val="1"/>
        </dgm:presLayoutVars>
      </dgm:prSet>
      <dgm:spPr/>
      <dgm:t>
        <a:bodyPr/>
        <a:lstStyle/>
        <a:p>
          <a:endParaRPr lang="en-GB"/>
        </a:p>
      </dgm:t>
    </dgm:pt>
    <dgm:pt modelId="{86FA8AC6-ADC4-466D-9CB5-7795885E77CA}" type="pres">
      <dgm:prSet presAssocID="{E6B6C0DF-121C-483D-9DBE-F55BEEA562FA}" presName="tile4" presStyleLbl="node1" presStyleIdx="3" presStyleCnt="4"/>
      <dgm:spPr/>
      <dgm:t>
        <a:bodyPr/>
        <a:lstStyle/>
        <a:p>
          <a:endParaRPr lang="en-GB"/>
        </a:p>
      </dgm:t>
    </dgm:pt>
    <dgm:pt modelId="{F6D35A79-1E50-4D88-9D06-ADC029254BDC}" type="pres">
      <dgm:prSet presAssocID="{E6B6C0DF-121C-483D-9DBE-F55BEEA562FA}" presName="tile4text" presStyleLbl="node1" presStyleIdx="3" presStyleCnt="4">
        <dgm:presLayoutVars>
          <dgm:chMax val="0"/>
          <dgm:chPref val="0"/>
          <dgm:bulletEnabled val="1"/>
        </dgm:presLayoutVars>
      </dgm:prSet>
      <dgm:spPr/>
      <dgm:t>
        <a:bodyPr/>
        <a:lstStyle/>
        <a:p>
          <a:endParaRPr lang="en-GB"/>
        </a:p>
      </dgm:t>
    </dgm:pt>
    <dgm:pt modelId="{5BA9D59F-44D1-40F6-B44C-B523247DCBBD}" type="pres">
      <dgm:prSet presAssocID="{E6B6C0DF-121C-483D-9DBE-F55BEEA562FA}" presName="centerTile" presStyleLbl="fgShp" presStyleIdx="0" presStyleCnt="1" custScaleX="113150" custScaleY="120000">
        <dgm:presLayoutVars>
          <dgm:chMax val="0"/>
          <dgm:chPref val="0"/>
        </dgm:presLayoutVars>
      </dgm:prSet>
      <dgm:spPr/>
      <dgm:t>
        <a:bodyPr/>
        <a:lstStyle/>
        <a:p>
          <a:endParaRPr lang="en-GB"/>
        </a:p>
      </dgm:t>
    </dgm:pt>
  </dgm:ptLst>
  <dgm:cxnLst>
    <dgm:cxn modelId="{179530A0-1AC2-432D-B7D1-DD230DD99E9A}" type="presOf" srcId="{7343E5B4-7976-40E7-A741-B72DEED94E01}" destId="{5BA9D59F-44D1-40F6-B44C-B523247DCBBD}" srcOrd="0" destOrd="0" presId="urn:microsoft.com/office/officeart/2005/8/layout/matrix1"/>
    <dgm:cxn modelId="{926D77AD-4FA2-465C-AB54-9BF44D22D7E0}" type="presOf" srcId="{28E456D7-AC93-466E-B221-AF97A80C8B3B}" destId="{86FA8AC6-ADC4-466D-9CB5-7795885E77CA}" srcOrd="0" destOrd="0" presId="urn:microsoft.com/office/officeart/2005/8/layout/matrix1"/>
    <dgm:cxn modelId="{865D29A3-EB23-4EBD-AAA0-BF0FB7E263C1}" type="presOf" srcId="{7141A165-A7DD-4E29-9B94-BFC02503792F}" destId="{06BE53B3-9000-4062-9F6A-BF975B46D5E5}" srcOrd="1" destOrd="0" presId="urn:microsoft.com/office/officeart/2005/8/layout/matrix1"/>
    <dgm:cxn modelId="{BF698B18-30FB-43AF-BB98-D2ED9DAE8EE9}" srcId="{7343E5B4-7976-40E7-A741-B72DEED94E01}" destId="{28E456D7-AC93-466E-B221-AF97A80C8B3B}" srcOrd="3" destOrd="0" parTransId="{0E70DD21-AA4C-490F-8945-E10937CF22E1}" sibTransId="{BEE3EBA3-45FB-40ED-B61F-863635FF48F3}"/>
    <dgm:cxn modelId="{783D7AA0-181C-4D94-936A-C06CFA22F595}" type="presOf" srcId="{05D79E3D-9463-49A4-BFCE-803ED88C63F8}" destId="{66AC75A8-1C2D-46A8-B690-1711FC86BC47}" srcOrd="0" destOrd="0" presId="urn:microsoft.com/office/officeart/2005/8/layout/matrix1"/>
    <dgm:cxn modelId="{0E635A90-3301-43D8-8B0C-BBDEF994F97E}" srcId="{E6B6C0DF-121C-483D-9DBE-F55BEEA562FA}" destId="{7343E5B4-7976-40E7-A741-B72DEED94E01}" srcOrd="0" destOrd="0" parTransId="{B545162E-799C-403D-99DD-2F27D3CB8D58}" sibTransId="{2F27247E-5015-4EEC-9E1F-439D7BD1D525}"/>
    <dgm:cxn modelId="{99D5FC71-1089-49BB-AE80-1804305F11BD}" type="presOf" srcId="{28E456D7-AC93-466E-B221-AF97A80C8B3B}" destId="{F6D35A79-1E50-4D88-9D06-ADC029254BDC}" srcOrd="1" destOrd="0" presId="urn:microsoft.com/office/officeart/2005/8/layout/matrix1"/>
    <dgm:cxn modelId="{E1A2ECA5-16AC-4F84-A051-D3F7529C10EB}" type="presOf" srcId="{7141A165-A7DD-4E29-9B94-BFC02503792F}" destId="{AA4DE5D0-96F3-4488-869E-EB0585AF459C}" srcOrd="0" destOrd="0" presId="urn:microsoft.com/office/officeart/2005/8/layout/matrix1"/>
    <dgm:cxn modelId="{B5B2F9CD-DC8E-413C-900A-204A865764F4}" type="presOf" srcId="{E6B6C0DF-121C-483D-9DBE-F55BEEA562FA}" destId="{9C09B02F-9194-487C-81BB-79DE336FA90C}" srcOrd="0" destOrd="0" presId="urn:microsoft.com/office/officeart/2005/8/layout/matrix1"/>
    <dgm:cxn modelId="{CFC287EC-236A-464C-9774-3159E4D3B833}" type="presOf" srcId="{05D79E3D-9463-49A4-BFCE-803ED88C63F8}" destId="{603579B2-9E62-46A9-BECA-BAB9348380C1}" srcOrd="1" destOrd="0" presId="urn:microsoft.com/office/officeart/2005/8/layout/matrix1"/>
    <dgm:cxn modelId="{E8B93CD8-E104-4089-9B10-B4D38B123040}" srcId="{7343E5B4-7976-40E7-A741-B72DEED94E01}" destId="{19A2928B-25C2-4DCB-B297-52E9F5F3A4C6}" srcOrd="1" destOrd="0" parTransId="{4781CE0C-DB1D-48C1-BE8D-70D1E6C5FA20}" sibTransId="{869261FE-FDBA-48AF-AB19-79F947263679}"/>
    <dgm:cxn modelId="{C2B48BD7-8197-423F-9109-48C0B01B5142}" srcId="{7343E5B4-7976-40E7-A741-B72DEED94E01}" destId="{05D79E3D-9463-49A4-BFCE-803ED88C63F8}" srcOrd="0" destOrd="0" parTransId="{8190FBE0-CD75-4CBB-8452-611D1AEA7722}" sibTransId="{9DFD86E3-20A5-4738-B083-D3851C600DD8}"/>
    <dgm:cxn modelId="{42361B9D-4400-400C-AF0C-26F256C43793}" srcId="{7343E5B4-7976-40E7-A741-B72DEED94E01}" destId="{7141A165-A7DD-4E29-9B94-BFC02503792F}" srcOrd="2" destOrd="0" parTransId="{C90ED5F5-44E3-40AC-BE24-FE7EC5728476}" sibTransId="{3C58C001-E9E7-431B-9EC2-935C4A1178AC}"/>
    <dgm:cxn modelId="{3DD44C3D-4736-415C-B8AC-247586B10760}" type="presOf" srcId="{19A2928B-25C2-4DCB-B297-52E9F5F3A4C6}" destId="{7F8987D9-4CFF-4033-B592-566B032BA689}" srcOrd="0" destOrd="0" presId="urn:microsoft.com/office/officeart/2005/8/layout/matrix1"/>
    <dgm:cxn modelId="{0A21E2B5-4955-4941-B8E9-061A7CE16294}" type="presOf" srcId="{19A2928B-25C2-4DCB-B297-52E9F5F3A4C6}" destId="{6B15C16D-A7E5-4AE3-85A5-B03F2DFFB816}" srcOrd="1" destOrd="0" presId="urn:microsoft.com/office/officeart/2005/8/layout/matrix1"/>
    <dgm:cxn modelId="{9A19D834-AD34-4E79-AFF1-A588597FF576}" type="presParOf" srcId="{9C09B02F-9194-487C-81BB-79DE336FA90C}" destId="{598D7D87-EC13-40C5-926D-4D4CA738F324}" srcOrd="0" destOrd="0" presId="urn:microsoft.com/office/officeart/2005/8/layout/matrix1"/>
    <dgm:cxn modelId="{9AFC55D8-A435-4B73-8B77-EB3787046C8F}" type="presParOf" srcId="{598D7D87-EC13-40C5-926D-4D4CA738F324}" destId="{66AC75A8-1C2D-46A8-B690-1711FC86BC47}" srcOrd="0" destOrd="0" presId="urn:microsoft.com/office/officeart/2005/8/layout/matrix1"/>
    <dgm:cxn modelId="{F8D8C6EB-C9F2-45E6-82FB-BAAD5A176F02}" type="presParOf" srcId="{598D7D87-EC13-40C5-926D-4D4CA738F324}" destId="{603579B2-9E62-46A9-BECA-BAB9348380C1}" srcOrd="1" destOrd="0" presId="urn:microsoft.com/office/officeart/2005/8/layout/matrix1"/>
    <dgm:cxn modelId="{0CF646F5-33E7-4F86-A381-A7BBAB3DD1DA}" type="presParOf" srcId="{598D7D87-EC13-40C5-926D-4D4CA738F324}" destId="{7F8987D9-4CFF-4033-B592-566B032BA689}" srcOrd="2" destOrd="0" presId="urn:microsoft.com/office/officeart/2005/8/layout/matrix1"/>
    <dgm:cxn modelId="{07DF3307-0692-44F4-8C48-2F495866D915}" type="presParOf" srcId="{598D7D87-EC13-40C5-926D-4D4CA738F324}" destId="{6B15C16D-A7E5-4AE3-85A5-B03F2DFFB816}" srcOrd="3" destOrd="0" presId="urn:microsoft.com/office/officeart/2005/8/layout/matrix1"/>
    <dgm:cxn modelId="{90AEFC1B-3DEF-4B6A-B5F8-FCEDC39C26A9}" type="presParOf" srcId="{598D7D87-EC13-40C5-926D-4D4CA738F324}" destId="{AA4DE5D0-96F3-4488-869E-EB0585AF459C}" srcOrd="4" destOrd="0" presId="urn:microsoft.com/office/officeart/2005/8/layout/matrix1"/>
    <dgm:cxn modelId="{A99DB7B2-AB3E-41A7-A46E-866E8B483EDF}" type="presParOf" srcId="{598D7D87-EC13-40C5-926D-4D4CA738F324}" destId="{06BE53B3-9000-4062-9F6A-BF975B46D5E5}" srcOrd="5" destOrd="0" presId="urn:microsoft.com/office/officeart/2005/8/layout/matrix1"/>
    <dgm:cxn modelId="{314D5795-178C-4E85-8D19-E1C5FF7E849B}" type="presParOf" srcId="{598D7D87-EC13-40C5-926D-4D4CA738F324}" destId="{86FA8AC6-ADC4-466D-9CB5-7795885E77CA}" srcOrd="6" destOrd="0" presId="urn:microsoft.com/office/officeart/2005/8/layout/matrix1"/>
    <dgm:cxn modelId="{E28D3C61-01A5-4E67-A6DD-291E58E437E4}" type="presParOf" srcId="{598D7D87-EC13-40C5-926D-4D4CA738F324}" destId="{F6D35A79-1E50-4D88-9D06-ADC029254BDC}" srcOrd="7" destOrd="0" presId="urn:microsoft.com/office/officeart/2005/8/layout/matrix1"/>
    <dgm:cxn modelId="{424E7FE7-FF2B-4D66-8622-4EF5E04E1C8C}" type="presParOf" srcId="{9C09B02F-9194-487C-81BB-79DE336FA90C}" destId="{5BA9D59F-44D1-40F6-B44C-B523247DCBBD}" srcOrd="1" destOrd="0" presId="urn:microsoft.com/office/officeart/2005/8/layout/matrix1"/>
  </dgm:cxnLst>
  <dgm:bg>
    <a:noFill/>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276F8C-9D80-45A9-97FF-FEE612D526B8}">
      <dsp:nvSpPr>
        <dsp:cNvPr id="0" name=""/>
        <dsp:cNvSpPr/>
      </dsp:nvSpPr>
      <dsp:spPr>
        <a:xfrm>
          <a:off x="2404" y="236992"/>
          <a:ext cx="1907930" cy="1144758"/>
        </a:xfrm>
        <a:prstGeom prst="rect">
          <a:avLst/>
        </a:prstGeom>
        <a:solidFill>
          <a:srgbClr val="949D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Board</a:t>
          </a:r>
          <a:endParaRPr lang="en-US" sz="2400" kern="1200" dirty="0"/>
        </a:p>
      </dsp:txBody>
      <dsp:txXfrm>
        <a:off x="2404" y="236992"/>
        <a:ext cx="1907930" cy="1144758"/>
      </dsp:txXfrm>
    </dsp:sp>
    <dsp:sp modelId="{4DF681CE-EE2D-41A6-B441-75DB9DA1AB2D}">
      <dsp:nvSpPr>
        <dsp:cNvPr id="0" name=""/>
        <dsp:cNvSpPr/>
      </dsp:nvSpPr>
      <dsp:spPr>
        <a:xfrm>
          <a:off x="2101128" y="236992"/>
          <a:ext cx="1907930" cy="1144758"/>
        </a:xfrm>
        <a:prstGeom prst="rect">
          <a:avLst/>
        </a:prstGeom>
        <a:solidFill>
          <a:srgbClr val="949D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Board committees</a:t>
          </a:r>
          <a:endParaRPr lang="en-US" sz="2400" kern="1200" dirty="0"/>
        </a:p>
      </dsp:txBody>
      <dsp:txXfrm>
        <a:off x="2101128" y="236992"/>
        <a:ext cx="1907930" cy="1144758"/>
      </dsp:txXfrm>
    </dsp:sp>
    <dsp:sp modelId="{7AFC3AE2-D222-44D0-8A61-64C443AC854A}">
      <dsp:nvSpPr>
        <dsp:cNvPr id="0" name=""/>
        <dsp:cNvSpPr/>
      </dsp:nvSpPr>
      <dsp:spPr>
        <a:xfrm>
          <a:off x="4199852" y="236992"/>
          <a:ext cx="1907930" cy="1144758"/>
        </a:xfrm>
        <a:prstGeom prst="rect">
          <a:avLst/>
        </a:prstGeom>
        <a:solidFill>
          <a:srgbClr val="949D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National Member Groups</a:t>
          </a:r>
          <a:endParaRPr lang="en-US" sz="2400" kern="1200" dirty="0"/>
        </a:p>
      </dsp:txBody>
      <dsp:txXfrm>
        <a:off x="4199852" y="236992"/>
        <a:ext cx="1907930" cy="1144758"/>
      </dsp:txXfrm>
    </dsp:sp>
    <dsp:sp modelId="{6C9ED647-A8C7-4A8B-9E00-71D736276934}">
      <dsp:nvSpPr>
        <dsp:cNvPr id="0" name=""/>
        <dsp:cNvSpPr/>
      </dsp:nvSpPr>
      <dsp:spPr>
        <a:xfrm>
          <a:off x="6298576" y="236992"/>
          <a:ext cx="1907930" cy="1144758"/>
        </a:xfrm>
        <a:prstGeom prst="rect">
          <a:avLst/>
        </a:prstGeom>
        <a:solidFill>
          <a:srgbClr val="949D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National </a:t>
          </a:r>
          <a:r>
            <a:rPr lang="en-US" sz="2400" kern="1200" dirty="0" smtClean="0"/>
            <a:t>User Groups</a:t>
          </a:r>
          <a:endParaRPr lang="en-US" sz="2400" kern="1200" dirty="0"/>
        </a:p>
      </dsp:txBody>
      <dsp:txXfrm>
        <a:off x="6298576" y="236992"/>
        <a:ext cx="1907930" cy="11447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AEF5EF-E89A-47FC-8866-BF944C0B2DE8}">
      <dsp:nvSpPr>
        <dsp:cNvPr id="0" name=""/>
        <dsp:cNvSpPr/>
      </dsp:nvSpPr>
      <dsp:spPr>
        <a:xfrm>
          <a:off x="1008771" y="0"/>
          <a:ext cx="1095417" cy="1095529"/>
        </a:xfrm>
        <a:prstGeom prst="circularArrow">
          <a:avLst>
            <a:gd name="adj1" fmla="val 10980"/>
            <a:gd name="adj2" fmla="val 1142322"/>
            <a:gd name="adj3" fmla="val 4500000"/>
            <a:gd name="adj4" fmla="val 108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AB9A7-C549-4C10-A657-8933B1EF7A51}">
      <dsp:nvSpPr>
        <dsp:cNvPr id="0" name=""/>
        <dsp:cNvSpPr/>
      </dsp:nvSpPr>
      <dsp:spPr>
        <a:xfrm>
          <a:off x="1250621" y="396552"/>
          <a:ext cx="611305" cy="30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n-US" sz="700" b="1" kern="1200" dirty="0" smtClean="0"/>
            <a:t>Foster financial stability</a:t>
          </a:r>
          <a:endParaRPr lang="en-US" sz="700" kern="1200" dirty="0"/>
        </a:p>
      </dsp:txBody>
      <dsp:txXfrm>
        <a:off x="1250621" y="396552"/>
        <a:ext cx="611305" cy="305621"/>
      </dsp:txXfrm>
    </dsp:sp>
    <dsp:sp modelId="{22AD323B-45A6-4153-A15C-4B8FE0DBD243}">
      <dsp:nvSpPr>
        <dsp:cNvPr id="0" name=""/>
        <dsp:cNvSpPr/>
      </dsp:nvSpPr>
      <dsp:spPr>
        <a:xfrm>
          <a:off x="704454" y="629544"/>
          <a:ext cx="1095417" cy="1095529"/>
        </a:xfrm>
        <a:prstGeom prst="leftCircularArrow">
          <a:avLst>
            <a:gd name="adj1" fmla="val 10980"/>
            <a:gd name="adj2" fmla="val 1142322"/>
            <a:gd name="adj3" fmla="val 6300000"/>
            <a:gd name="adj4" fmla="val 18900000"/>
            <a:gd name="adj5" fmla="val 125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EB5BA-60FE-4592-8421-736C971F5572}">
      <dsp:nvSpPr>
        <dsp:cNvPr id="0" name=""/>
        <dsp:cNvSpPr/>
      </dsp:nvSpPr>
      <dsp:spPr>
        <a:xfrm>
          <a:off x="945071" y="1027258"/>
          <a:ext cx="611305" cy="30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n-US" sz="700" b="1" kern="1200" dirty="0" smtClean="0"/>
            <a:t>Limit systemic risk</a:t>
          </a:r>
          <a:endParaRPr lang="en-US" sz="700" b="1" kern="1200" dirty="0"/>
        </a:p>
      </dsp:txBody>
      <dsp:txXfrm>
        <a:off x="945071" y="1027258"/>
        <a:ext cx="611305" cy="305621"/>
      </dsp:txXfrm>
    </dsp:sp>
    <dsp:sp modelId="{B5517BD6-9D5B-4911-A85C-112C34FFEAA7}">
      <dsp:nvSpPr>
        <dsp:cNvPr id="0" name=""/>
        <dsp:cNvSpPr/>
      </dsp:nvSpPr>
      <dsp:spPr>
        <a:xfrm>
          <a:off x="1008771" y="1261413"/>
          <a:ext cx="1095417" cy="1095529"/>
        </a:xfrm>
        <a:prstGeom prst="circularArrow">
          <a:avLst>
            <a:gd name="adj1" fmla="val 10980"/>
            <a:gd name="adj2" fmla="val 1142322"/>
            <a:gd name="adj3" fmla="val 4500000"/>
            <a:gd name="adj4" fmla="val 135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A7BFC-C4A0-4C56-9AFD-9D622E7F7684}">
      <dsp:nvSpPr>
        <dsp:cNvPr id="0" name=""/>
        <dsp:cNvSpPr/>
      </dsp:nvSpPr>
      <dsp:spPr>
        <a:xfrm>
          <a:off x="1250621" y="1657965"/>
          <a:ext cx="611305" cy="30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n-US" sz="700" b="1" kern="1200" dirty="0" smtClean="0"/>
            <a:t>Increase safety</a:t>
          </a:r>
          <a:endParaRPr lang="en-US" sz="700" b="1" kern="1200" dirty="0"/>
        </a:p>
      </dsp:txBody>
      <dsp:txXfrm>
        <a:off x="1250621" y="1657965"/>
        <a:ext cx="611305" cy="305621"/>
      </dsp:txXfrm>
    </dsp:sp>
    <dsp:sp modelId="{558AA787-C092-40CB-A325-FE02A3F46736}">
      <dsp:nvSpPr>
        <dsp:cNvPr id="0" name=""/>
        <dsp:cNvSpPr/>
      </dsp:nvSpPr>
      <dsp:spPr>
        <a:xfrm>
          <a:off x="782536" y="1963586"/>
          <a:ext cx="941101" cy="941556"/>
        </a:xfrm>
        <a:prstGeom prst="blockArc">
          <a:avLst>
            <a:gd name="adj1" fmla="val 0"/>
            <a:gd name="adj2" fmla="val 18900000"/>
            <a:gd name="adj3" fmla="val 1274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00F7C-D475-4564-808D-DE67E1167E0F}">
      <dsp:nvSpPr>
        <dsp:cNvPr id="0" name=""/>
        <dsp:cNvSpPr/>
      </dsp:nvSpPr>
      <dsp:spPr>
        <a:xfrm>
          <a:off x="945071" y="2288671"/>
          <a:ext cx="611305" cy="30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n-US" sz="700" b="1" kern="1200" dirty="0" smtClean="0"/>
            <a:t>Support greater efficiency</a:t>
          </a:r>
          <a:endParaRPr lang="en-US" sz="700" b="1" kern="1200" dirty="0"/>
        </a:p>
      </dsp:txBody>
      <dsp:txXfrm>
        <a:off x="945071" y="2288671"/>
        <a:ext cx="611305" cy="3056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AC75A8-1C2D-46A8-B690-1711FC86BC47}">
      <dsp:nvSpPr>
        <dsp:cNvPr id="0" name=""/>
        <dsp:cNvSpPr/>
      </dsp:nvSpPr>
      <dsp:spPr>
        <a:xfrm rot="16200000">
          <a:off x="1422158" y="-1422158"/>
          <a:ext cx="1080120" cy="3924436"/>
        </a:xfrm>
        <a:prstGeom prst="round1Rect">
          <a:avLst/>
        </a:prstGeom>
        <a:solidFill>
          <a:srgbClr val="A8D5FE"/>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Focus on banks KYC (reach to more than 7000 banks)</a:t>
          </a:r>
          <a:endParaRPr lang="en-GB" sz="1800" kern="1200" dirty="0">
            <a:solidFill>
              <a:schemeClr val="tx1"/>
            </a:solidFill>
          </a:endParaRPr>
        </a:p>
      </dsp:txBody>
      <dsp:txXfrm rot="16200000">
        <a:off x="1557172" y="-1557172"/>
        <a:ext cx="810090" cy="3924436"/>
      </dsp:txXfrm>
    </dsp:sp>
    <dsp:sp modelId="{7F8987D9-4CFF-4033-B592-566B032BA689}">
      <dsp:nvSpPr>
        <dsp:cNvPr id="0" name=""/>
        <dsp:cNvSpPr/>
      </dsp:nvSpPr>
      <dsp:spPr>
        <a:xfrm>
          <a:off x="3924436" y="0"/>
          <a:ext cx="3924436" cy="1080120"/>
        </a:xfrm>
        <a:prstGeom prst="round1Rect">
          <a:avLst/>
        </a:prstGeom>
        <a:solidFill>
          <a:srgbClr val="A8D5FE"/>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Leverage SWIFT membership process</a:t>
          </a:r>
          <a:endParaRPr lang="en-GB" sz="1800" kern="1200" dirty="0">
            <a:solidFill>
              <a:schemeClr val="tx1"/>
            </a:solidFill>
          </a:endParaRPr>
        </a:p>
      </dsp:txBody>
      <dsp:txXfrm>
        <a:off x="3924436" y="0"/>
        <a:ext cx="3924436" cy="810090"/>
      </dsp:txXfrm>
    </dsp:sp>
    <dsp:sp modelId="{AA4DE5D0-96F3-4488-869E-EB0585AF459C}">
      <dsp:nvSpPr>
        <dsp:cNvPr id="0" name=""/>
        <dsp:cNvSpPr/>
      </dsp:nvSpPr>
      <dsp:spPr>
        <a:xfrm rot="10800000">
          <a:off x="0" y="1080120"/>
          <a:ext cx="3924436" cy="1080120"/>
        </a:xfrm>
        <a:prstGeom prst="round1Rect">
          <a:avLst/>
        </a:prstGeom>
        <a:solidFill>
          <a:srgbClr val="A8D5FE"/>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Provide enrichment based on SWIFT traffic data</a:t>
          </a:r>
          <a:endParaRPr lang="en-GB" sz="1800" kern="1200" dirty="0">
            <a:solidFill>
              <a:schemeClr val="tx1"/>
            </a:solidFill>
          </a:endParaRPr>
        </a:p>
      </dsp:txBody>
      <dsp:txXfrm rot="10800000">
        <a:off x="0" y="1350149"/>
        <a:ext cx="3924436" cy="810090"/>
      </dsp:txXfrm>
    </dsp:sp>
    <dsp:sp modelId="{86FA8AC6-ADC4-466D-9CB5-7795885E77CA}">
      <dsp:nvSpPr>
        <dsp:cNvPr id="0" name=""/>
        <dsp:cNvSpPr/>
      </dsp:nvSpPr>
      <dsp:spPr>
        <a:xfrm rot="5400000">
          <a:off x="5346594" y="-342038"/>
          <a:ext cx="1080120" cy="3924436"/>
        </a:xfrm>
        <a:prstGeom prst="round1Rect">
          <a:avLst/>
        </a:prstGeom>
        <a:solidFill>
          <a:srgbClr val="A8D5FE"/>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smtClean="0">
              <a:solidFill>
                <a:schemeClr val="tx1"/>
              </a:solidFill>
            </a:rPr>
            <a:t>Operated and secured according to SWIFT standards</a:t>
          </a:r>
          <a:endParaRPr lang="en-GB" sz="1800" kern="1200" dirty="0">
            <a:solidFill>
              <a:schemeClr val="tx1"/>
            </a:solidFill>
          </a:endParaRPr>
        </a:p>
      </dsp:txBody>
      <dsp:txXfrm rot="5400000">
        <a:off x="5481608" y="-207022"/>
        <a:ext cx="810090" cy="3924436"/>
      </dsp:txXfrm>
    </dsp:sp>
    <dsp:sp modelId="{5BA9D59F-44D1-40F6-B44C-B523247DCBBD}">
      <dsp:nvSpPr>
        <dsp:cNvPr id="0" name=""/>
        <dsp:cNvSpPr/>
      </dsp:nvSpPr>
      <dsp:spPr>
        <a:xfrm>
          <a:off x="2592286" y="756084"/>
          <a:ext cx="2664299" cy="648072"/>
        </a:xfrm>
        <a:prstGeom prst="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smtClean="0">
              <a:solidFill>
                <a:schemeClr val="bg1"/>
              </a:solidFill>
            </a:rPr>
            <a:t>A SWIFT managed global KYC Registry</a:t>
          </a:r>
          <a:endParaRPr lang="en-GB" sz="2000" kern="1200" dirty="0">
            <a:solidFill>
              <a:schemeClr val="bg1"/>
            </a:solidFill>
          </a:endParaRPr>
        </a:p>
      </dsp:txBody>
      <dsp:txXfrm>
        <a:off x="2592286" y="756084"/>
        <a:ext cx="2664299" cy="6480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38885" cy="49593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27651" name="Rectangle 3"/>
          <p:cNvSpPr>
            <a:spLocks noGrp="1" noChangeArrowheads="1"/>
          </p:cNvSpPr>
          <p:nvPr>
            <p:ph type="dt" sz="quarter" idx="1"/>
          </p:nvPr>
        </p:nvSpPr>
        <p:spPr bwMode="auto">
          <a:xfrm>
            <a:off x="3842916" y="0"/>
            <a:ext cx="2938884" cy="49593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27652" name="Rectangle 4"/>
          <p:cNvSpPr>
            <a:spLocks noGrp="1" noChangeArrowheads="1"/>
          </p:cNvSpPr>
          <p:nvPr>
            <p:ph type="ftr" sz="quarter" idx="2"/>
          </p:nvPr>
        </p:nvSpPr>
        <p:spPr bwMode="auto">
          <a:xfrm>
            <a:off x="0" y="9422765"/>
            <a:ext cx="2938885" cy="495935"/>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pic>
        <p:nvPicPr>
          <p:cNvPr id="27654" name="Picture 6"/>
          <p:cNvPicPr>
            <a:picLocks noChangeAspect="1" noChangeArrowheads="1"/>
          </p:cNvPicPr>
          <p:nvPr/>
        </p:nvPicPr>
        <p:blipFill>
          <a:blip r:embed="rId2" cstate="print"/>
          <a:srcRect/>
          <a:stretch>
            <a:fillRect/>
          </a:stretch>
        </p:blipFill>
        <p:spPr bwMode="auto">
          <a:xfrm>
            <a:off x="5884025" y="8982465"/>
            <a:ext cx="853981" cy="936236"/>
          </a:xfrm>
          <a:prstGeom prst="rect">
            <a:avLst/>
          </a:prstGeom>
          <a:noFill/>
        </p:spPr>
      </p:pic>
    </p:spTree>
    <p:extLst>
      <p:ext uri="{BB962C8B-B14F-4D97-AF65-F5344CB8AC3E}">
        <p14:creationId xmlns:p14="http://schemas.microsoft.com/office/powerpoint/2010/main" xmlns="" val="3288666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885" cy="49593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3075" name="Rectangle 3"/>
          <p:cNvSpPr>
            <a:spLocks noGrp="1" noChangeArrowheads="1"/>
          </p:cNvSpPr>
          <p:nvPr>
            <p:ph type="dt" idx="1"/>
          </p:nvPr>
        </p:nvSpPr>
        <p:spPr bwMode="auto">
          <a:xfrm>
            <a:off x="3842916" y="0"/>
            <a:ext cx="2938884" cy="49593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3076" name="Rectangle 4"/>
          <p:cNvSpPr>
            <a:spLocks noGrp="1" noRot="1" noChangeAspect="1" noChangeArrowheads="1" noTextEdit="1"/>
          </p:cNvSpPr>
          <p:nvPr>
            <p:ph type="sldImg" idx="2"/>
          </p:nvPr>
        </p:nvSpPr>
        <p:spPr bwMode="auto">
          <a:xfrm>
            <a:off x="85725" y="744538"/>
            <a:ext cx="6610350" cy="371951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4032" y="4711383"/>
            <a:ext cx="4973737" cy="446341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22765"/>
            <a:ext cx="2938885" cy="495935"/>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sp>
        <p:nvSpPr>
          <p:cNvPr id="3079" name="Rectangle 7"/>
          <p:cNvSpPr>
            <a:spLocks noGrp="1" noChangeArrowheads="1"/>
          </p:cNvSpPr>
          <p:nvPr>
            <p:ph type="sldNum" sz="quarter" idx="5"/>
          </p:nvPr>
        </p:nvSpPr>
        <p:spPr bwMode="auto">
          <a:xfrm>
            <a:off x="3842916" y="9422765"/>
            <a:ext cx="2938884" cy="495935"/>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atin typeface="Times New Roman" pitchFamily="18" charset="0"/>
              </a:defRPr>
            </a:lvl1pPr>
          </a:lstStyle>
          <a:p>
            <a:fld id="{D45FA4F2-04B9-4097-A10C-1B6EC610C1D3}" type="slidenum">
              <a:rPr lang="en-GB"/>
              <a:pPr/>
              <a:t>‹#›</a:t>
            </a:fld>
            <a:endParaRPr lang="en-GB"/>
          </a:p>
        </p:txBody>
      </p:sp>
    </p:spTree>
    <p:extLst>
      <p:ext uri="{BB962C8B-B14F-4D97-AF65-F5344CB8AC3E}">
        <p14:creationId xmlns:p14="http://schemas.microsoft.com/office/powerpoint/2010/main" xmlns="" val="3518990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pPr marL="228257" indent="-228257" defTabSz="913028">
              <a:defRPr/>
            </a:pPr>
            <a:r>
              <a:rPr lang="en-US" dirty="0" smtClean="0">
                <a:solidFill>
                  <a:schemeClr val="bg1"/>
                </a:solidFill>
                <a:latin typeface="Arial" charset="0"/>
              </a:rPr>
              <a:t>212 countries</a:t>
            </a:r>
          </a:p>
          <a:p>
            <a:pPr marL="228257" indent="-228257" defTabSz="913028">
              <a:defRPr/>
            </a:pPr>
            <a:r>
              <a:rPr lang="en-US" dirty="0" smtClean="0">
                <a:solidFill>
                  <a:schemeClr val="bg1"/>
                </a:solidFill>
                <a:latin typeface="Arial" charset="0"/>
              </a:rPr>
              <a:t>10 000</a:t>
            </a:r>
            <a:r>
              <a:rPr lang="en-US" baseline="0" dirty="0" smtClean="0">
                <a:solidFill>
                  <a:schemeClr val="bg1"/>
                </a:solidFill>
                <a:latin typeface="Arial" charset="0"/>
              </a:rPr>
              <a:t> + Institutions</a:t>
            </a:r>
          </a:p>
          <a:p>
            <a:pPr marL="228257" indent="-228257" defTabSz="913028">
              <a:defRPr/>
            </a:pPr>
            <a:r>
              <a:rPr lang="en-US" baseline="0" dirty="0" smtClean="0">
                <a:solidFill>
                  <a:schemeClr val="bg1"/>
                </a:solidFill>
                <a:latin typeface="Arial" charset="0"/>
              </a:rPr>
              <a:t>99.999 availability</a:t>
            </a:r>
          </a:p>
          <a:p>
            <a:pPr marL="228257" indent="-228257" defTabSz="913028">
              <a:defRPr/>
            </a:pPr>
            <a:endParaRPr lang="en-US" baseline="0" dirty="0" smtClean="0">
              <a:solidFill>
                <a:schemeClr val="bg1"/>
              </a:solidFill>
              <a:latin typeface="Arial" charset="0"/>
            </a:endParaRPr>
          </a:p>
          <a:p>
            <a:pPr marL="228257" indent="-228257" defTabSz="913028">
              <a:defRPr/>
            </a:pPr>
            <a:r>
              <a:rPr lang="en-US" baseline="0" dirty="0" smtClean="0">
                <a:solidFill>
                  <a:schemeClr val="bg1"/>
                </a:solidFill>
                <a:latin typeface="Arial" charset="0"/>
              </a:rPr>
              <a:t>COOPERATIVE</a:t>
            </a:r>
          </a:p>
          <a:p>
            <a:pPr marL="228257" indent="-228257" defTabSz="913028">
              <a:defRPr/>
            </a:pPr>
            <a:endParaRPr lang="en-US" baseline="0" dirty="0" smtClean="0">
              <a:solidFill>
                <a:schemeClr val="bg1"/>
              </a:solidFill>
              <a:latin typeface="Arial" charset="0"/>
            </a:endParaRPr>
          </a:p>
          <a:p>
            <a:pPr marL="228257" indent="-228257" defTabSz="913028">
              <a:defRPr/>
            </a:pPr>
            <a:r>
              <a:rPr lang="en-US" baseline="0" dirty="0" smtClean="0">
                <a:solidFill>
                  <a:schemeClr val="bg1"/>
                </a:solidFill>
                <a:latin typeface="Arial" charset="0"/>
              </a:rPr>
              <a:t>THREE PILLARS:</a:t>
            </a:r>
          </a:p>
          <a:p>
            <a:pPr marL="228257" indent="-228257" defTabSz="913028">
              <a:defRPr/>
            </a:pPr>
            <a:r>
              <a:rPr lang="en-US" baseline="0" dirty="0" smtClean="0">
                <a:solidFill>
                  <a:schemeClr val="bg1"/>
                </a:solidFill>
                <a:latin typeface="Arial" charset="0"/>
              </a:rPr>
              <a:t>COMMUNITY </a:t>
            </a:r>
          </a:p>
          <a:p>
            <a:pPr marL="228257" indent="-228257" defTabSz="913028">
              <a:defRPr/>
            </a:pPr>
            <a:r>
              <a:rPr lang="en-US" baseline="0" dirty="0" smtClean="0">
                <a:solidFill>
                  <a:schemeClr val="bg1"/>
                </a:solidFill>
                <a:latin typeface="Arial" charset="0"/>
              </a:rPr>
              <a:t>STANDARDS </a:t>
            </a:r>
          </a:p>
          <a:p>
            <a:pPr marL="228257" indent="-228257" defTabSz="913028">
              <a:defRPr/>
            </a:pPr>
            <a:r>
              <a:rPr lang="en-US" baseline="0" dirty="0" smtClean="0">
                <a:solidFill>
                  <a:schemeClr val="bg1"/>
                </a:solidFill>
                <a:latin typeface="Arial" charset="0"/>
              </a:rPr>
              <a:t>AND PLATFORM</a:t>
            </a:r>
            <a:endParaRPr lang="en-US" dirty="0">
              <a:solidFill>
                <a:schemeClr val="bg1"/>
              </a:solidFill>
              <a:latin typeface="Arial" charset="0"/>
            </a:endParaRPr>
          </a:p>
        </p:txBody>
      </p:sp>
      <p:sp>
        <p:nvSpPr>
          <p:cNvPr id="4" name="Slide Number Placeholder 3"/>
          <p:cNvSpPr>
            <a:spLocks noGrp="1"/>
          </p:cNvSpPr>
          <p:nvPr>
            <p:ph type="sldNum" sz="quarter" idx="10"/>
          </p:nvPr>
        </p:nvSpPr>
        <p:spPr/>
        <p:txBody>
          <a:bodyPr/>
          <a:lstStyle/>
          <a:p>
            <a:fld id="{CF25249E-1E51-4E7D-A7EE-849F86720824}" type="slidenum">
              <a:rPr lang="en-GB" smtClean="0"/>
              <a:pPr/>
              <a:t>2</a:t>
            </a:fld>
            <a:endParaRPr lang="en-GB" dirty="0"/>
          </a:p>
        </p:txBody>
      </p:sp>
    </p:spTree>
    <p:extLst>
      <p:ext uri="{BB962C8B-B14F-4D97-AF65-F5344CB8AC3E}">
        <p14:creationId xmlns:p14="http://schemas.microsoft.com/office/powerpoint/2010/main" xmlns="" val="303932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endParaRPr lang="en-US" dirty="0" smtClean="0"/>
          </a:p>
          <a:p>
            <a:pPr marL="171416" indent="-171416">
              <a:buFont typeface="Arial" pitchFamily="34" charset="0"/>
              <a:buChar char="•"/>
            </a:pPr>
            <a:r>
              <a:rPr lang="en-US" dirty="0" smtClean="0"/>
              <a:t>SWIFT is a critical service</a:t>
            </a:r>
            <a:r>
              <a:rPr lang="en-US" baseline="0" dirty="0" smtClean="0"/>
              <a:t> provider</a:t>
            </a:r>
          </a:p>
          <a:p>
            <a:pPr marL="171416" indent="-171416">
              <a:buFont typeface="Arial" pitchFamily="34" charset="0"/>
              <a:buChar char="•"/>
            </a:pPr>
            <a:r>
              <a:rPr lang="en-US" baseline="0" dirty="0" smtClean="0"/>
              <a:t>SWIFT is not an FMI</a:t>
            </a:r>
          </a:p>
          <a:p>
            <a:pPr marL="171416" indent="-171416">
              <a:buFont typeface="Arial" pitchFamily="34" charset="0"/>
              <a:buChar char="•"/>
            </a:pPr>
            <a:r>
              <a:rPr lang="en-US" baseline="0" dirty="0" smtClean="0"/>
              <a:t>SWIFT core products and services should not be considered outsources services</a:t>
            </a:r>
          </a:p>
          <a:p>
            <a:pPr marL="171416" indent="-171416">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xmlns="" val="61802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xmlns="" val="128164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25249E-1E51-4E7D-A7EE-849F86720824}" type="slidenum">
              <a:rPr lang="en-GB" smtClean="0"/>
              <a:pPr/>
              <a:t>17</a:t>
            </a:fld>
            <a:endParaRPr lang="en-GB"/>
          </a:p>
        </p:txBody>
      </p:sp>
    </p:spTree>
    <p:extLst>
      <p:ext uri="{BB962C8B-B14F-4D97-AF65-F5344CB8AC3E}">
        <p14:creationId xmlns:p14="http://schemas.microsoft.com/office/powerpoint/2010/main" xmlns="" val="192033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25249E-1E51-4E7D-A7EE-849F86720824}" type="slidenum">
              <a:rPr lang="en-GB" smtClean="0"/>
              <a:pPr/>
              <a:t>18</a:t>
            </a:fld>
            <a:endParaRPr lang="en-GB"/>
          </a:p>
        </p:txBody>
      </p:sp>
    </p:spTree>
    <p:extLst>
      <p:ext uri="{BB962C8B-B14F-4D97-AF65-F5344CB8AC3E}">
        <p14:creationId xmlns:p14="http://schemas.microsoft.com/office/powerpoint/2010/main" xmlns="" val="260446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25249E-1E51-4E7D-A7EE-849F86720824}" type="slidenum">
              <a:rPr lang="en-GB" smtClean="0"/>
              <a:pPr/>
              <a:t>19</a:t>
            </a:fld>
            <a:endParaRPr lang="en-GB"/>
          </a:p>
        </p:txBody>
      </p:sp>
    </p:spTree>
    <p:extLst>
      <p:ext uri="{BB962C8B-B14F-4D97-AF65-F5344CB8AC3E}">
        <p14:creationId xmlns:p14="http://schemas.microsoft.com/office/powerpoint/2010/main" xmlns="" val="427177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E5844626-1C7F-417E-B76F-84B03E4CD2B9}" type="slidenum">
              <a:rPr lang="en-GB" smtClean="0">
                <a:solidFill>
                  <a:srgbClr val="000000"/>
                </a:solidFill>
              </a:rPr>
              <a:pPr/>
              <a:t>20</a:t>
            </a:fld>
            <a:endParaRPr lang="en-GB" dirty="0" smtClean="0">
              <a:solidFill>
                <a:srgbClr val="000000"/>
              </a:solidFill>
            </a:endParaRPr>
          </a:p>
        </p:txBody>
      </p:sp>
      <p:sp>
        <p:nvSpPr>
          <p:cNvPr id="36866" name="Rectangle 7"/>
          <p:cNvSpPr txBox="1">
            <a:spLocks noGrp="1" noChangeArrowheads="1"/>
          </p:cNvSpPr>
          <p:nvPr/>
        </p:nvSpPr>
        <p:spPr bwMode="auto">
          <a:xfrm>
            <a:off x="3844594" y="9422766"/>
            <a:ext cx="2937210" cy="495935"/>
          </a:xfrm>
          <a:prstGeom prst="rect">
            <a:avLst/>
          </a:prstGeom>
          <a:noFill/>
          <a:ln w="9525">
            <a:noFill/>
            <a:miter lim="800000"/>
            <a:headEnd/>
            <a:tailEnd/>
          </a:ln>
        </p:spPr>
        <p:txBody>
          <a:bodyPr lIns="84358" tIns="42180" rIns="84358" bIns="42180" anchor="b"/>
          <a:lstStyle/>
          <a:p>
            <a:pPr algn="r" defTabSz="843209"/>
            <a:fld id="{790AC1E2-5EA9-44A6-B556-FB4A82F77F4F}" type="slidenum">
              <a:rPr lang="en-GB" sz="1000">
                <a:solidFill>
                  <a:srgbClr val="000000"/>
                </a:solidFill>
                <a:latin typeface="Times New Roman" pitchFamily="18" charset="0"/>
                <a:cs typeface="Arial" pitchFamily="34" charset="0"/>
              </a:rPr>
              <a:pPr algn="r" defTabSz="843209"/>
              <a:t>20</a:t>
            </a:fld>
            <a:endParaRPr lang="en-GB" sz="1000" dirty="0">
              <a:solidFill>
                <a:srgbClr val="000000"/>
              </a:solidFill>
              <a:latin typeface="Times New Roman" pitchFamily="18" charset="0"/>
              <a:cs typeface="Arial" pitchFamily="34" charset="0"/>
            </a:endParaRPr>
          </a:p>
        </p:txBody>
      </p:sp>
      <p:sp>
        <p:nvSpPr>
          <p:cNvPr id="36867" name="Rectangle 2"/>
          <p:cNvSpPr>
            <a:spLocks noGrp="1" noRot="1" noChangeAspect="1" noChangeArrowheads="1" noTextEdit="1"/>
          </p:cNvSpPr>
          <p:nvPr>
            <p:ph type="sldImg"/>
          </p:nvPr>
        </p:nvSpPr>
        <p:spPr>
          <a:xfrm>
            <a:off x="790575" y="774700"/>
            <a:ext cx="2422525" cy="1363663"/>
          </a:xfrm>
          <a:ln/>
        </p:spPr>
      </p:sp>
      <p:sp>
        <p:nvSpPr>
          <p:cNvPr id="36868" name="Notes Placeholder 4"/>
          <p:cNvSpPr>
            <a:spLocks noGrp="1"/>
          </p:cNvSpPr>
          <p:nvPr>
            <p:ph type="body" idx="1"/>
          </p:nvPr>
        </p:nvSpPr>
        <p:spPr>
          <a:xfrm>
            <a:off x="904243" y="2331540"/>
            <a:ext cx="4973319" cy="6843259"/>
          </a:xfrm>
          <a:noFill/>
          <a:ln/>
        </p:spPr>
        <p:txBody>
          <a:bodyPr/>
          <a:lstStyle/>
          <a:p>
            <a:endParaRPr lang="en-US" dirty="0" smtClean="0"/>
          </a:p>
        </p:txBody>
      </p:sp>
    </p:spTree>
    <p:extLst>
      <p:ext uri="{BB962C8B-B14F-4D97-AF65-F5344CB8AC3E}">
        <p14:creationId xmlns:p14="http://schemas.microsoft.com/office/powerpoint/2010/main" xmlns="" val="296635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pPr/>
              <a:t>22</a:t>
            </a:fld>
            <a:endParaRPr lang="en-GB" dirty="0"/>
          </a:p>
        </p:txBody>
      </p:sp>
    </p:spTree>
    <p:extLst>
      <p:ext uri="{BB962C8B-B14F-4D97-AF65-F5344CB8AC3E}">
        <p14:creationId xmlns:p14="http://schemas.microsoft.com/office/powerpoint/2010/main" xmlns="" val="144129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r>
              <a:rPr lang="en-US" dirty="0" smtClean="0"/>
              <a:t>Two words one each:</a:t>
            </a:r>
          </a:p>
          <a:p>
            <a:r>
              <a:rPr lang="en-US" b="1" dirty="0" smtClean="0"/>
              <a:t>Screening </a:t>
            </a:r>
            <a:r>
              <a:rPr lang="en-US" dirty="0" smtClean="0"/>
              <a:t>–</a:t>
            </a:r>
            <a:r>
              <a:rPr lang="en-US" baseline="0" dirty="0" smtClean="0"/>
              <a:t> in the cloud without banks needing to operate own infrastructure (small medium banks)</a:t>
            </a:r>
          </a:p>
          <a:p>
            <a:r>
              <a:rPr lang="en-US" dirty="0" smtClean="0"/>
              <a:t>Larger ones have their own infra – </a:t>
            </a:r>
            <a:r>
              <a:rPr lang="en-US" b="1" dirty="0" smtClean="0"/>
              <a:t>Testing </a:t>
            </a:r>
            <a:r>
              <a:rPr lang="en-US" dirty="0" smtClean="0"/>
              <a:t>to make sure and be able to demonstrate that it works with empirical </a:t>
            </a:r>
            <a:r>
              <a:rPr lang="en-US" baseline="0" dirty="0" smtClean="0"/>
              <a:t>analysis</a:t>
            </a:r>
          </a:p>
          <a:p>
            <a:r>
              <a:rPr lang="en-US" b="1" dirty="0" smtClean="0"/>
              <a:t>RMA</a:t>
            </a:r>
            <a:r>
              <a:rPr lang="en-US" b="1" baseline="0" dirty="0" smtClean="0"/>
              <a:t> </a:t>
            </a:r>
            <a:r>
              <a:rPr lang="en-US" baseline="0" dirty="0" smtClean="0"/>
              <a:t>– make sure you are doing business with the entities you </a:t>
            </a:r>
            <a:r>
              <a:rPr lang="en-US" baseline="0" dirty="0" err="1" smtClean="0"/>
              <a:t>wanna</a:t>
            </a:r>
            <a:r>
              <a:rPr lang="en-US" baseline="0" dirty="0" smtClean="0"/>
              <a:t> do business with </a:t>
            </a:r>
          </a:p>
          <a:p>
            <a:r>
              <a:rPr lang="en-US" b="1" baseline="0" dirty="0" smtClean="0"/>
              <a:t>BI 4 compliance </a:t>
            </a:r>
            <a:r>
              <a:rPr lang="en-US" baseline="0" dirty="0" smtClean="0"/>
              <a:t>– using SWIFT stats to do better monitoring on AML (banks know what they are doing but not what the market is doing from a compliance perspective) Q2 next year</a:t>
            </a:r>
          </a:p>
          <a:p>
            <a:r>
              <a:rPr lang="en-US" b="1" baseline="0" dirty="0" smtClean="0"/>
              <a:t>KYC registry </a:t>
            </a:r>
            <a:r>
              <a:rPr lang="en-US" baseline="0" dirty="0" smtClean="0"/>
              <a:t>– building a utility solution for bilaterally expensive problem, using information submitted to SWIFT upon joining of all 10k institutions. We provide data </a:t>
            </a:r>
            <a:r>
              <a:rPr lang="en-US" baseline="0" dirty="0" err="1" smtClean="0"/>
              <a:t>resp.ty</a:t>
            </a:r>
            <a:r>
              <a:rPr lang="en-US" baseline="0" dirty="0" smtClean="0"/>
              <a:t> is with banks</a:t>
            </a:r>
          </a:p>
          <a:p>
            <a:r>
              <a:rPr lang="en-US" b="1" baseline="0" dirty="0" smtClean="0"/>
              <a:t>FATF 16 </a:t>
            </a:r>
            <a:r>
              <a:rPr lang="en-US" baseline="0" dirty="0" smtClean="0"/>
              <a:t>– how to ensure that regulatory required ordering and beneficiary of the payment properly identified in payment qualification = know we will do it, looking at how</a:t>
            </a:r>
          </a:p>
          <a:p>
            <a:r>
              <a:rPr lang="en-US" b="1" baseline="0" dirty="0" smtClean="0"/>
              <a:t>Sanctions list service </a:t>
            </a:r>
            <a:r>
              <a:rPr lang="en-US" baseline="0" dirty="0" smtClean="0"/>
              <a:t>– </a:t>
            </a:r>
            <a:r>
              <a:rPr lang="en-US" b="1" u="sng" baseline="0" dirty="0" err="1" smtClean="0"/>
              <a:t>harmonised</a:t>
            </a:r>
            <a:r>
              <a:rPr lang="en-US" b="1" u="sng" baseline="0" dirty="0" smtClean="0"/>
              <a:t> </a:t>
            </a:r>
            <a:r>
              <a:rPr lang="en-US" baseline="0" dirty="0" smtClean="0"/>
              <a:t>list service  </a:t>
            </a:r>
          </a:p>
          <a:p>
            <a:r>
              <a:rPr lang="en-US" b="1" baseline="0" dirty="0" smtClean="0"/>
              <a:t>AML testing and tuning </a:t>
            </a:r>
            <a:r>
              <a:rPr lang="en-US" baseline="0" dirty="0" smtClean="0"/>
              <a:t>– similar to testing but for AML versus terrorism</a:t>
            </a:r>
          </a:p>
          <a:p>
            <a:r>
              <a:rPr lang="en-US" b="1" i="1" baseline="0" dirty="0" smtClean="0"/>
              <a:t>CONCULSION </a:t>
            </a:r>
            <a:r>
              <a:rPr lang="en-US" baseline="0" dirty="0" smtClean="0"/>
              <a:t>– SWIFT community sees financial crime compliance as a transformational movement for SWIFT – high economies of scale and non competitive, and we are ideally positioned (as global provider of int’l </a:t>
            </a:r>
            <a:r>
              <a:rPr lang="en-US" baseline="0" dirty="0" err="1" smtClean="0"/>
              <a:t>xbd</a:t>
            </a:r>
            <a:r>
              <a:rPr lang="en-US" baseline="0" dirty="0" smtClean="0"/>
              <a:t> flows)</a:t>
            </a:r>
          </a:p>
          <a:p>
            <a:r>
              <a:rPr lang="en-US" baseline="0" dirty="0" smtClean="0"/>
              <a:t> </a:t>
            </a:r>
          </a:p>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pPr/>
              <a:t>23</a:t>
            </a:fld>
            <a:endParaRPr lang="en-GB" dirty="0"/>
          </a:p>
        </p:txBody>
      </p:sp>
    </p:spTree>
    <p:extLst>
      <p:ext uri="{BB962C8B-B14F-4D97-AF65-F5344CB8AC3E}">
        <p14:creationId xmlns:p14="http://schemas.microsoft.com/office/powerpoint/2010/main" xmlns="" val="207713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xmlns="" val="2741252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4704F42-1E44-4C08-BD1E-546056B5BE2F}" type="slidenum">
              <a:rPr lang="en-GB" smtClean="0">
                <a:solidFill>
                  <a:prstClr val="black"/>
                </a:solidFill>
              </a:rPr>
              <a:pPr/>
              <a:t>26</a:t>
            </a:fld>
            <a:endParaRPr lang="en-GB" smtClean="0">
              <a:solidFill>
                <a:prstClr val="black"/>
              </a:solidFill>
            </a:endParaRPr>
          </a:p>
        </p:txBody>
      </p:sp>
      <p:sp>
        <p:nvSpPr>
          <p:cNvPr id="12291" name="Rectangle 2"/>
          <p:cNvSpPr>
            <a:spLocks noGrp="1" noRot="1" noChangeAspect="1" noChangeArrowheads="1" noTextEdit="1"/>
          </p:cNvSpPr>
          <p:nvPr>
            <p:ph type="sldImg"/>
          </p:nvPr>
        </p:nvSpPr>
        <p:spPr>
          <a:xfrm>
            <a:off x="85725" y="744538"/>
            <a:ext cx="6610350" cy="3719512"/>
          </a:xfrm>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8850" eaLnBrk="0" hangingPunct="0">
              <a:defRPr sz="2400">
                <a:solidFill>
                  <a:schemeClr val="tx1"/>
                </a:solidFill>
                <a:latin typeface="Arial" pitchFamily="34" charset="0"/>
              </a:defRPr>
            </a:lvl1pPr>
            <a:lvl2pPr marL="742950" indent="-285750" defTabSz="958850" eaLnBrk="0" hangingPunct="0">
              <a:defRPr sz="2400">
                <a:solidFill>
                  <a:schemeClr val="tx1"/>
                </a:solidFill>
                <a:latin typeface="Arial" pitchFamily="34" charset="0"/>
              </a:defRPr>
            </a:lvl2pPr>
            <a:lvl3pPr marL="1143000" indent="-228600" defTabSz="958850" eaLnBrk="0" hangingPunct="0">
              <a:defRPr sz="2400">
                <a:solidFill>
                  <a:schemeClr val="tx1"/>
                </a:solidFill>
                <a:latin typeface="Arial" pitchFamily="34" charset="0"/>
              </a:defRPr>
            </a:lvl3pPr>
            <a:lvl4pPr marL="1600200" indent="-228600" defTabSz="958850" eaLnBrk="0" hangingPunct="0">
              <a:defRPr sz="2400">
                <a:solidFill>
                  <a:schemeClr val="tx1"/>
                </a:solidFill>
                <a:latin typeface="Arial" pitchFamily="34" charset="0"/>
              </a:defRPr>
            </a:lvl4pPr>
            <a:lvl5pPr marL="2057400" indent="-228600" defTabSz="958850" eaLnBrk="0" hangingPunct="0">
              <a:defRPr sz="2400">
                <a:solidFill>
                  <a:schemeClr val="tx1"/>
                </a:solidFill>
                <a:latin typeface="Arial" pitchFamily="34" charset="0"/>
              </a:defRPr>
            </a:lvl5pPr>
            <a:lvl6pPr marL="2514600" indent="-228600" defTabSz="958850" eaLnBrk="0" fontAlgn="base" hangingPunct="0">
              <a:spcBef>
                <a:spcPct val="0"/>
              </a:spcBef>
              <a:spcAft>
                <a:spcPct val="0"/>
              </a:spcAft>
              <a:defRPr sz="2400">
                <a:solidFill>
                  <a:schemeClr val="tx1"/>
                </a:solidFill>
                <a:latin typeface="Arial" pitchFamily="34" charset="0"/>
              </a:defRPr>
            </a:lvl6pPr>
            <a:lvl7pPr marL="2971800" indent="-228600" defTabSz="958850" eaLnBrk="0" fontAlgn="base" hangingPunct="0">
              <a:spcBef>
                <a:spcPct val="0"/>
              </a:spcBef>
              <a:spcAft>
                <a:spcPct val="0"/>
              </a:spcAft>
              <a:defRPr sz="2400">
                <a:solidFill>
                  <a:schemeClr val="tx1"/>
                </a:solidFill>
                <a:latin typeface="Arial" pitchFamily="34" charset="0"/>
              </a:defRPr>
            </a:lvl7pPr>
            <a:lvl8pPr marL="3429000" indent="-228600" defTabSz="958850" eaLnBrk="0" fontAlgn="base" hangingPunct="0">
              <a:spcBef>
                <a:spcPct val="0"/>
              </a:spcBef>
              <a:spcAft>
                <a:spcPct val="0"/>
              </a:spcAft>
              <a:defRPr sz="2400">
                <a:solidFill>
                  <a:schemeClr val="tx1"/>
                </a:solidFill>
                <a:latin typeface="Arial" pitchFamily="34" charset="0"/>
              </a:defRPr>
            </a:lvl8pPr>
            <a:lvl9pPr marL="3886200" indent="-228600" defTabSz="958850" eaLnBrk="0" fontAlgn="base" hangingPunct="0">
              <a:spcBef>
                <a:spcPct val="0"/>
              </a:spcBef>
              <a:spcAft>
                <a:spcPct val="0"/>
              </a:spcAft>
              <a:defRPr sz="2400">
                <a:solidFill>
                  <a:schemeClr val="tx1"/>
                </a:solidFill>
                <a:latin typeface="Arial" pitchFamily="34" charset="0"/>
              </a:defRPr>
            </a:lvl9pPr>
          </a:lstStyle>
          <a:p>
            <a:pPr>
              <a:defRPr/>
            </a:pPr>
            <a:fld id="{B67049BA-14EB-416B-A31C-5FEB63CD472B}" type="slidenum">
              <a:rPr lang="en-GB" altLang="en-US" sz="1300" smtClean="0">
                <a:solidFill>
                  <a:srgbClr val="000000"/>
                </a:solidFill>
                <a:latin typeface="Times New Roman" pitchFamily="18" charset="0"/>
              </a:rPr>
              <a:pPr>
                <a:defRPr/>
              </a:pPr>
              <a:t>3</a:t>
            </a:fld>
            <a:endParaRPr lang="en-GB" altLang="en-US" sz="1300" smtClean="0">
              <a:solidFill>
                <a:srgbClr val="000000"/>
              </a:solidFill>
              <a:latin typeface="Times New Roman" pitchFamily="18" charset="0"/>
            </a:endParaRPr>
          </a:p>
        </p:txBody>
      </p:sp>
      <p:sp>
        <p:nvSpPr>
          <p:cNvPr id="33795" name="Rectangle 2"/>
          <p:cNvSpPr>
            <a:spLocks noGrp="1" noRot="1" noChangeAspect="1" noChangeArrowheads="1" noTextEdit="1"/>
          </p:cNvSpPr>
          <p:nvPr>
            <p:ph type="sldImg"/>
          </p:nvPr>
        </p:nvSpPr>
        <p:spPr>
          <a:xfrm>
            <a:off x="127000" y="773113"/>
            <a:ext cx="6594475" cy="3709987"/>
          </a:xfrm>
          <a:ln/>
        </p:spPr>
      </p:sp>
      <p:sp>
        <p:nvSpPr>
          <p:cNvPr id="33796" name="Rectangle 3"/>
          <p:cNvSpPr>
            <a:spLocks noGrp="1" noChangeArrowheads="1"/>
          </p:cNvSpPr>
          <p:nvPr>
            <p:ph type="body" idx="1"/>
          </p:nvPr>
        </p:nvSpPr>
        <p:spPr>
          <a:xfrm>
            <a:off x="932185" y="4714562"/>
            <a:ext cx="4979993" cy="44824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85725" y="744538"/>
            <a:ext cx="6610350" cy="3719512"/>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buFontTx/>
              <a:buChar char="-"/>
            </a:pPr>
            <a:r>
              <a:rPr lang="sv-SE" altLang="en-US" smtClean="0"/>
              <a:t>Stress oversight from RIKS</a:t>
            </a:r>
          </a:p>
          <a:p>
            <a:pPr marL="171450" indent="-171450" eaLnBrk="1" hangingPunct="1">
              <a:buFontTx/>
              <a:buChar char="-"/>
            </a:pPr>
            <a:r>
              <a:rPr lang="sv-SE" altLang="en-US" smtClean="0"/>
              <a:t> Stress governance and the fact that SE board member chairs SSC and Norwegian ESA board member chairs BPC</a:t>
            </a:r>
            <a:endParaRPr lang="en-US" altLang="en-US" smtClean="0"/>
          </a:p>
        </p:txBody>
      </p:sp>
      <p:sp>
        <p:nvSpPr>
          <p:cNvPr id="8909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8850" eaLnBrk="0" hangingPunct="0">
              <a:defRPr sz="2400">
                <a:solidFill>
                  <a:schemeClr val="tx1"/>
                </a:solidFill>
                <a:latin typeface="Arial" pitchFamily="34" charset="0"/>
              </a:defRPr>
            </a:lvl1pPr>
            <a:lvl2pPr marL="742950" indent="-285750" defTabSz="958850" eaLnBrk="0" hangingPunct="0">
              <a:defRPr sz="2400">
                <a:solidFill>
                  <a:schemeClr val="tx1"/>
                </a:solidFill>
                <a:latin typeface="Arial" pitchFamily="34" charset="0"/>
              </a:defRPr>
            </a:lvl2pPr>
            <a:lvl3pPr marL="1143000" indent="-228600" defTabSz="958850" eaLnBrk="0" hangingPunct="0">
              <a:defRPr sz="2400">
                <a:solidFill>
                  <a:schemeClr val="tx1"/>
                </a:solidFill>
                <a:latin typeface="Arial" pitchFamily="34" charset="0"/>
              </a:defRPr>
            </a:lvl3pPr>
            <a:lvl4pPr marL="1600200" indent="-228600" defTabSz="958850" eaLnBrk="0" hangingPunct="0">
              <a:defRPr sz="2400">
                <a:solidFill>
                  <a:schemeClr val="tx1"/>
                </a:solidFill>
                <a:latin typeface="Arial" pitchFamily="34" charset="0"/>
              </a:defRPr>
            </a:lvl4pPr>
            <a:lvl5pPr marL="2057400" indent="-228600" defTabSz="958850" eaLnBrk="0" hangingPunct="0">
              <a:defRPr sz="2400">
                <a:solidFill>
                  <a:schemeClr val="tx1"/>
                </a:solidFill>
                <a:latin typeface="Arial" pitchFamily="34" charset="0"/>
              </a:defRPr>
            </a:lvl5pPr>
            <a:lvl6pPr marL="2514600" indent="-228600" defTabSz="958850" eaLnBrk="0" fontAlgn="base" hangingPunct="0">
              <a:spcBef>
                <a:spcPct val="0"/>
              </a:spcBef>
              <a:spcAft>
                <a:spcPct val="0"/>
              </a:spcAft>
              <a:defRPr sz="2400">
                <a:solidFill>
                  <a:schemeClr val="tx1"/>
                </a:solidFill>
                <a:latin typeface="Arial" pitchFamily="34" charset="0"/>
              </a:defRPr>
            </a:lvl6pPr>
            <a:lvl7pPr marL="2971800" indent="-228600" defTabSz="958850" eaLnBrk="0" fontAlgn="base" hangingPunct="0">
              <a:spcBef>
                <a:spcPct val="0"/>
              </a:spcBef>
              <a:spcAft>
                <a:spcPct val="0"/>
              </a:spcAft>
              <a:defRPr sz="2400">
                <a:solidFill>
                  <a:schemeClr val="tx1"/>
                </a:solidFill>
                <a:latin typeface="Arial" pitchFamily="34" charset="0"/>
              </a:defRPr>
            </a:lvl7pPr>
            <a:lvl8pPr marL="3429000" indent="-228600" defTabSz="958850" eaLnBrk="0" fontAlgn="base" hangingPunct="0">
              <a:spcBef>
                <a:spcPct val="0"/>
              </a:spcBef>
              <a:spcAft>
                <a:spcPct val="0"/>
              </a:spcAft>
              <a:defRPr sz="2400">
                <a:solidFill>
                  <a:schemeClr val="tx1"/>
                </a:solidFill>
                <a:latin typeface="Arial" pitchFamily="34" charset="0"/>
              </a:defRPr>
            </a:lvl8pPr>
            <a:lvl9pPr marL="3886200" indent="-228600" defTabSz="958850" eaLnBrk="0" fontAlgn="base" hangingPunct="0">
              <a:spcBef>
                <a:spcPct val="0"/>
              </a:spcBef>
              <a:spcAft>
                <a:spcPct val="0"/>
              </a:spcAft>
              <a:defRPr sz="2400">
                <a:solidFill>
                  <a:schemeClr val="tx1"/>
                </a:solidFill>
                <a:latin typeface="Arial" pitchFamily="34" charset="0"/>
              </a:defRPr>
            </a:lvl9pPr>
          </a:lstStyle>
          <a:p>
            <a:pPr>
              <a:defRPr/>
            </a:pPr>
            <a:fld id="{DEC6F674-5A02-4BF6-B80A-C4C4654EC037}" type="slidenum">
              <a:rPr lang="en-GB" altLang="en-US" sz="1300" smtClean="0">
                <a:latin typeface="Times New Roman" pitchFamily="18" charset="0"/>
              </a:rPr>
              <a:pPr>
                <a:defRPr/>
              </a:pPr>
              <a:t>4</a:t>
            </a:fld>
            <a:endParaRPr lang="en-GB" altLang="en-US" sz="13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080B6-0BC7-424D-BE34-F1B69871937A}" type="slidenum">
              <a:rPr lang="en-GB"/>
              <a:pPr/>
              <a:t>5</a:t>
            </a:fld>
            <a:endParaRPr lang="en-GB"/>
          </a:p>
        </p:txBody>
      </p:sp>
      <p:sp>
        <p:nvSpPr>
          <p:cNvPr id="305154" name="Rectangle 2"/>
          <p:cNvSpPr>
            <a:spLocks noGrp="1" noRot="1" noChangeAspect="1" noChangeArrowheads="1" noTextEdit="1"/>
          </p:cNvSpPr>
          <p:nvPr>
            <p:ph type="sldImg"/>
          </p:nvPr>
        </p:nvSpPr>
        <p:spPr bwMode="auto">
          <a:xfrm>
            <a:off x="85725" y="744538"/>
            <a:ext cx="6610350" cy="3719512"/>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04032" y="4711383"/>
            <a:ext cx="4973737" cy="4463415"/>
          </a:xfrm>
          <a:prstGeom prst="rect">
            <a:avLst/>
          </a:prstGeom>
          <a:solidFill>
            <a:srgbClr val="FFFFFF"/>
          </a:solidFill>
          <a:ln>
            <a:solidFill>
              <a:srgbClr val="000000"/>
            </a:solidFill>
            <a:miter lim="800000"/>
            <a:headEnd/>
            <a:tailEnd/>
          </a:ln>
        </p:spPr>
        <p:txBody>
          <a:bodyPr lIns="95929" tIns="47964" rIns="95929" bIns="47964"/>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080B6-0BC7-424D-BE34-F1B69871937A}" type="slidenum">
              <a:rPr lang="en-GB"/>
              <a:pPr/>
              <a:t>6</a:t>
            </a:fld>
            <a:endParaRPr lang="en-GB"/>
          </a:p>
        </p:txBody>
      </p:sp>
      <p:sp>
        <p:nvSpPr>
          <p:cNvPr id="305154" name="Rectangle 2"/>
          <p:cNvSpPr>
            <a:spLocks noGrp="1" noRot="1" noChangeAspect="1" noChangeArrowheads="1" noTextEdit="1"/>
          </p:cNvSpPr>
          <p:nvPr>
            <p:ph type="sldImg"/>
          </p:nvPr>
        </p:nvSpPr>
        <p:spPr bwMode="auto">
          <a:xfrm>
            <a:off x="85725" y="744538"/>
            <a:ext cx="6610350" cy="3719512"/>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04032" y="4711383"/>
            <a:ext cx="4973737" cy="4463415"/>
          </a:xfrm>
          <a:prstGeom prst="rect">
            <a:avLst/>
          </a:prstGeom>
          <a:solidFill>
            <a:srgbClr val="FFFFFF"/>
          </a:solidFill>
          <a:ln>
            <a:solidFill>
              <a:srgbClr val="000000"/>
            </a:solidFill>
            <a:miter lim="800000"/>
            <a:headEnd/>
            <a:tailEnd/>
          </a:ln>
        </p:spPr>
        <p:txBody>
          <a:bodyPr lIns="95929" tIns="47964" rIns="95929" bIns="47964"/>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85725" y="744538"/>
            <a:ext cx="6610350" cy="3719512"/>
          </a:xfrm>
          <a:ln/>
        </p:spPr>
      </p:sp>
      <p:sp>
        <p:nvSpPr>
          <p:cNvPr id="7475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itchFamily="34" charset="0"/>
              </a:rPr>
              <a:t>Where does the ISO 20022 platform fit in the ISO structure? </a:t>
            </a:r>
          </a:p>
          <a:p>
            <a:r>
              <a:rPr lang="en-US" altLang="en-US" smtClean="0">
                <a:latin typeface="Arial" pitchFamily="34" charset="0"/>
              </a:rPr>
              <a:t>ISO is a federation of 164 national standards bodies, i.e., the ISO member countries. The standardisation work is spread over various ‘Technical Committees’ (TCs) to which the 164 ISO member countries can decide to participate. Technical Committee TC68 is in charge of ISO standards related to Financial Services (such as the BIC, the LEI, the IBAN, the ISIN, the CFI, the MIC, ISO 8583, ISO 15022 and many others, including ISO 20022). </a:t>
            </a:r>
          </a:p>
          <a:p>
            <a:r>
              <a:rPr lang="en-US" altLang="en-US" smtClean="0">
                <a:latin typeface="Arial" pitchFamily="34" charset="0"/>
              </a:rPr>
              <a:t>The work of TC68 is further split among three ‘Sub-committees’ (SCs), each in charge of standards for a specific area. In total, 78 ISO member countries are involved in the work of TC68 and its Subcommittees, among which 31 are actively participating in the standardisation work (they are called the ‘P’-member countries). In addition, standards organisations, which because of their international nature, cannot access the ISO work through a specific country, can be authorized to establish a direct ‘Liaison’ with the TCs or SCs they are interested in. When they participate actively in a committee, these Liaison Organisations are called category ‘A’ liaison organisations. In total, TC68 and its sub-committees have accepted 16 liaison organisations, such as the ECB, EPC, ISDA/FpML, FIX Protocol Ltd (FPL), ISITC, IFX Forum, Mastercard, VISA, Euroclear, Clearstream and SWIFT. </a:t>
            </a:r>
          </a:p>
          <a:p>
            <a:r>
              <a:rPr lang="en-US" altLang="en-US" smtClean="0">
                <a:latin typeface="Arial" pitchFamily="34" charset="0"/>
              </a:rPr>
              <a:t>ISO 20022, because it covers all financial messages, reports directly to TC68. Other standards generally report to the Subcommittees. As such, the ISO 20022 Registration Management Group reports to TC68 and the RMG members can be nominated by the P-member countries and the category ‘A’ liaison organisations. The RMG monitors the RA, the TSG and the SEGs. The RA is nominated by TC68 and has a specific contract with ISO. The TSG and SEG members can be nominated by any type of TC68 member countries or liaison organisations.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0350" cy="3719512"/>
          </a:xfrm>
        </p:spPr>
      </p:sp>
      <p:sp>
        <p:nvSpPr>
          <p:cNvPr id="3" name="Notes Placeholder 2"/>
          <p:cNvSpPr>
            <a:spLocks noGrp="1"/>
          </p:cNvSpPr>
          <p:nvPr>
            <p:ph type="body" idx="1"/>
          </p:nvPr>
        </p:nvSpPr>
        <p:spPr/>
        <p:txBody>
          <a:bodyPr>
            <a:normAutofit/>
          </a:bodyPr>
          <a:lstStyle/>
          <a:p>
            <a:pPr marL="0" lvl="1" indent="-273727"/>
            <a:endParaRPr lang="en-GB" i="0" dirty="0" smtClean="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11</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12</a:t>
            </a:fld>
            <a:endParaRPr lang="en-GB">
              <a:solidFill>
                <a:prstClr val="black"/>
              </a:solidFill>
            </a:endParaRPr>
          </a:p>
        </p:txBody>
      </p:sp>
      <p:sp>
        <p:nvSpPr>
          <p:cNvPr id="6" name="Slide Image Placeholder 5"/>
          <p:cNvSpPr>
            <a:spLocks noGrp="1" noRot="1" noChangeAspect="1"/>
          </p:cNvSpPr>
          <p:nvPr>
            <p:ph type="sldImg"/>
          </p:nvPr>
        </p:nvSpPr>
        <p:spPr>
          <a:xfrm>
            <a:off x="85725" y="744538"/>
            <a:ext cx="6610350" cy="3719512"/>
          </a:xfrm>
        </p:spPr>
      </p:sp>
      <p:sp>
        <p:nvSpPr>
          <p:cNvPr id="7" name="Notes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116873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A28ED89-49D2-4A39-BF03-40D95B502EF6}" type="slidenum">
              <a:rPr lang="ar-SA" smtClean="0">
                <a:solidFill>
                  <a:prstClr val="black"/>
                </a:solidFill>
              </a:rPr>
              <a:pPr/>
              <a:t>13</a:t>
            </a:fld>
            <a:endParaRPr lang="en-GB" dirty="0">
              <a:solidFill>
                <a:prstClr val="black"/>
              </a:solidFill>
            </a:endParaRPr>
          </a:p>
        </p:txBody>
      </p:sp>
      <p:sp>
        <p:nvSpPr>
          <p:cNvPr id="6" name="Slide Image Placeholder 5"/>
          <p:cNvSpPr>
            <a:spLocks noGrp="1" noRot="1" noChangeAspect="1"/>
          </p:cNvSpPr>
          <p:nvPr>
            <p:ph type="sldImg"/>
          </p:nvPr>
        </p:nvSpPr>
        <p:spPr>
          <a:xfrm>
            <a:off x="85725" y="744538"/>
            <a:ext cx="6610350" cy="3719512"/>
          </a:xfrm>
        </p:spPr>
      </p:sp>
      <p:sp>
        <p:nvSpPr>
          <p:cNvPr id="7" name="Notes Placeholder 6"/>
          <p:cNvSpPr>
            <a:spLocks noGrp="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3731" name="Rectangle 3"/>
          <p:cNvSpPr>
            <a:spLocks noGrp="1" noChangeArrowheads="1"/>
          </p:cNvSpPr>
          <p:nvPr>
            <p:ph type="subTitle" sz="quarter" idx="1"/>
          </p:nvPr>
        </p:nvSpPr>
        <p:spPr>
          <a:xfrm>
            <a:off x="1828800" y="2587228"/>
            <a:ext cx="6400800" cy="784622"/>
          </a:xfrm>
        </p:spPr>
        <p:txBody>
          <a:bodyPr/>
          <a:lstStyle>
            <a:lvl1pPr marL="0" indent="0">
              <a:buFontTx/>
              <a:buNone/>
              <a:defRPr sz="3200" i="1">
                <a:solidFill>
                  <a:schemeClr val="accent1"/>
                </a:solidFill>
                <a:latin typeface="Times New Roman" pitchFamily="18" charset="0"/>
              </a:defRPr>
            </a:lvl1pPr>
          </a:lstStyle>
          <a:p>
            <a:r>
              <a:rPr lang="en-US" smtClean="0"/>
              <a:t>Click to edit Master subtitle style</a:t>
            </a:r>
            <a:endParaRPr lang="en-GB"/>
          </a:p>
        </p:txBody>
      </p:sp>
      <p:sp>
        <p:nvSpPr>
          <p:cNvPr id="73730" name="Rectangle 2"/>
          <p:cNvSpPr>
            <a:spLocks noGrp="1" noChangeArrowheads="1"/>
          </p:cNvSpPr>
          <p:nvPr>
            <p:ph type="ctrTitle"/>
          </p:nvPr>
        </p:nvSpPr>
        <p:spPr>
          <a:xfrm>
            <a:off x="1828800" y="1963341"/>
            <a:ext cx="6402388" cy="608409"/>
          </a:xfrm>
        </p:spPr>
        <p:txBody>
          <a:bodyPr/>
          <a:lstStyle>
            <a:lvl1pPr>
              <a:defRPr sz="4400"/>
            </a:lvl1pPr>
          </a:lstStyle>
          <a:p>
            <a:r>
              <a:rPr lang="en-US" smtClean="0"/>
              <a:t>Click to edit Master title style</a:t>
            </a:r>
            <a:endParaRPr lang="en-GB"/>
          </a:p>
        </p:txBody>
      </p:sp>
      <p:sp>
        <p:nvSpPr>
          <p:cNvPr id="73734" name="Rectangle 6"/>
          <p:cNvSpPr>
            <a:spLocks noGrp="1" noChangeArrowheads="1"/>
          </p:cNvSpPr>
          <p:nvPr>
            <p:ph type="dt" sz="quarter" idx="2"/>
          </p:nvPr>
        </p:nvSpPr>
        <p:spPr bwMode="auto">
          <a:xfrm>
            <a:off x="1828801" y="3380185"/>
            <a:ext cx="4176713" cy="27027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2000"/>
            </a:lvl1pPr>
          </a:lstStyle>
          <a:p>
            <a:endParaRPr lang="en-GB"/>
          </a:p>
        </p:txBody>
      </p:sp>
      <p:pic>
        <p:nvPicPr>
          <p:cNvPr id="73737" name="Picture 9"/>
          <p:cNvPicPr>
            <a:picLocks noChangeAspect="1" noChangeArrowheads="1"/>
          </p:cNvPicPr>
          <p:nvPr/>
        </p:nvPicPr>
        <p:blipFill>
          <a:blip r:embed="rId2" cstate="print"/>
          <a:srcRect/>
          <a:stretch>
            <a:fillRect/>
          </a:stretch>
        </p:blipFill>
        <p:spPr bwMode="auto">
          <a:xfrm>
            <a:off x="0" y="0"/>
            <a:ext cx="9145588" cy="1371600"/>
          </a:xfrm>
          <a:prstGeom prst="rect">
            <a:avLst/>
          </a:prstGeom>
          <a:noFill/>
        </p:spPr>
      </p:pic>
      <p:pic>
        <p:nvPicPr>
          <p:cNvPr id="73739" name="Picture 11"/>
          <p:cNvPicPr>
            <a:picLocks noChangeAspect="1" noChangeArrowheads="1"/>
          </p:cNvPicPr>
          <p:nvPr/>
        </p:nvPicPr>
        <p:blipFill>
          <a:blip r:embed="rId3" cstate="print"/>
          <a:srcRect/>
          <a:stretch>
            <a:fillRect/>
          </a:stretch>
        </p:blipFill>
        <p:spPr bwMode="auto">
          <a:xfrm>
            <a:off x="914401" y="1971675"/>
            <a:ext cx="758825" cy="56911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5" name="Slide Number Placeholder 4"/>
          <p:cNvSpPr>
            <a:spLocks noGrp="1"/>
          </p:cNvSpPr>
          <p:nvPr>
            <p:ph type="sldNum" sz="quarter" idx="11"/>
          </p:nvPr>
        </p:nvSpPr>
        <p:spPr/>
        <p:txBody>
          <a:bodyPr/>
          <a:lstStyle>
            <a:lvl1pPr>
              <a:defRPr/>
            </a:lvl1pPr>
          </a:lstStyle>
          <a:p>
            <a:fld id="{87340C7C-5338-4E7F-9BC5-1B6688EC1190}"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00050"/>
            <a:ext cx="1905000" cy="4229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00050"/>
            <a:ext cx="5562600"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5" name="Slide Number Placeholder 4"/>
          <p:cNvSpPr>
            <a:spLocks noGrp="1"/>
          </p:cNvSpPr>
          <p:nvPr>
            <p:ph type="sldNum" sz="quarter" idx="11"/>
          </p:nvPr>
        </p:nvSpPr>
        <p:spPr/>
        <p:txBody>
          <a:bodyPr/>
          <a:lstStyle>
            <a:lvl1pPr>
              <a:defRPr/>
            </a:lvl1pPr>
          </a:lstStyle>
          <a:p>
            <a:fld id="{B521359D-7A63-46EA-98CF-D54054CB2EE0}"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7620000"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373982"/>
            <a:ext cx="3733800" cy="32551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373982"/>
            <a:ext cx="3733800" cy="3255169"/>
          </a:xfrm>
        </p:spPr>
        <p:txBody>
          <a:bodyPr/>
          <a:lstStyle/>
          <a:p>
            <a:r>
              <a:rPr lang="en-US" smtClean="0"/>
              <a:t>Click icon to add chart</a:t>
            </a:r>
            <a:endParaRPr lang="en-GB"/>
          </a:p>
        </p:txBody>
      </p:sp>
      <p:sp>
        <p:nvSpPr>
          <p:cNvPr id="5" name="Footer Placeholder 4"/>
          <p:cNvSpPr>
            <a:spLocks noGrp="1"/>
          </p:cNvSpPr>
          <p:nvPr>
            <p:ph type="ftr" sz="quarter" idx="10"/>
          </p:nvPr>
        </p:nvSpPr>
        <p:spPr>
          <a:xfrm>
            <a:off x="838200" y="4802981"/>
            <a:ext cx="5678488" cy="171450"/>
          </a:xfrm>
        </p:spPr>
        <p:txBody>
          <a:bodyPr/>
          <a:lstStyle>
            <a:lvl1pPr>
              <a:defRPr/>
            </a:lvl1pPr>
          </a:lstStyle>
          <a:p>
            <a:r>
              <a:rPr lang="en-US" smtClean="0"/>
              <a:t>SWIFT Compliance Roadmap - December 2013</a:t>
            </a:r>
            <a:endParaRPr lang="en-GB"/>
          </a:p>
        </p:txBody>
      </p:sp>
      <p:sp>
        <p:nvSpPr>
          <p:cNvPr id="6" name="Slide Number Placeholder 5"/>
          <p:cNvSpPr>
            <a:spLocks noGrp="1"/>
          </p:cNvSpPr>
          <p:nvPr>
            <p:ph type="sldNum" sz="quarter" idx="11"/>
          </p:nvPr>
        </p:nvSpPr>
        <p:spPr>
          <a:xfrm>
            <a:off x="8153400" y="4802981"/>
            <a:ext cx="762000" cy="171450"/>
          </a:xfrm>
        </p:spPr>
        <p:txBody>
          <a:bodyPr/>
          <a:lstStyle>
            <a:lvl1pPr>
              <a:defRPr/>
            </a:lvl1pPr>
          </a:lstStyle>
          <a:p>
            <a:fld id="{5E11E023-E3D9-48F0-BFD6-C92C6D96EE88}"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5" name="Slide Number Placeholder 4"/>
          <p:cNvSpPr>
            <a:spLocks noGrp="1"/>
          </p:cNvSpPr>
          <p:nvPr>
            <p:ph type="sldNum" sz="quarter" idx="11"/>
          </p:nvPr>
        </p:nvSpPr>
        <p:spPr/>
        <p:txBody>
          <a:bodyPr/>
          <a:lstStyle>
            <a:lvl1pPr>
              <a:defRPr/>
            </a:lvl1pPr>
          </a:lstStyle>
          <a:p>
            <a:fld id="{640A242F-A129-470A-A839-1550E4E86268}"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9145588" cy="1371600"/>
          </a:xfrm>
          <a:prstGeom prst="rect">
            <a:avLst/>
          </a:prstGeom>
          <a:noFill/>
          <a:ln w="9525">
            <a:noFill/>
            <a:miter lim="800000"/>
            <a:headEnd/>
            <a:tailEnd/>
          </a:ln>
        </p:spPr>
      </p:pic>
      <p:sp>
        <p:nvSpPr>
          <p:cNvPr id="73731" name="Rectangle 3"/>
          <p:cNvSpPr>
            <a:spLocks noGrp="1" noChangeArrowheads="1"/>
          </p:cNvSpPr>
          <p:nvPr>
            <p:ph type="subTitle" sz="quarter" idx="1"/>
          </p:nvPr>
        </p:nvSpPr>
        <p:spPr>
          <a:xfrm>
            <a:off x="1828800" y="2587228"/>
            <a:ext cx="6400800" cy="784622"/>
          </a:xfrm>
        </p:spPr>
        <p:txBody>
          <a:bodyPr/>
          <a:lstStyle>
            <a:lvl1pPr marL="0" indent="0">
              <a:buFontTx/>
              <a:buNone/>
              <a:defRPr sz="3200" i="1">
                <a:solidFill>
                  <a:schemeClr val="accent1"/>
                </a:solidFill>
                <a:latin typeface="Times New Roman" pitchFamily="18" charset="0"/>
              </a:defRPr>
            </a:lvl1pPr>
          </a:lstStyle>
          <a:p>
            <a:r>
              <a:rPr lang="en-GB"/>
              <a:t>Click to edit Master subtitle style</a:t>
            </a:r>
          </a:p>
        </p:txBody>
      </p:sp>
      <p:sp>
        <p:nvSpPr>
          <p:cNvPr id="73730" name="Rectangle 2"/>
          <p:cNvSpPr>
            <a:spLocks noGrp="1" noChangeArrowheads="1"/>
          </p:cNvSpPr>
          <p:nvPr>
            <p:ph type="ctrTitle"/>
          </p:nvPr>
        </p:nvSpPr>
        <p:spPr>
          <a:xfrm>
            <a:off x="1828800" y="1963341"/>
            <a:ext cx="6402388" cy="608409"/>
          </a:xfrm>
        </p:spPr>
        <p:txBody>
          <a:bodyPr/>
          <a:lstStyle>
            <a:lvl1pPr>
              <a:defRPr sz="4400"/>
            </a:lvl1pPr>
          </a:lstStyle>
          <a:p>
            <a:r>
              <a:rPr lang="en-GB"/>
              <a:t>Click to edit Master title style</a:t>
            </a:r>
          </a:p>
        </p:txBody>
      </p:sp>
      <p:sp>
        <p:nvSpPr>
          <p:cNvPr id="5" name="Rectangle 6"/>
          <p:cNvSpPr>
            <a:spLocks noGrp="1" noChangeArrowheads="1"/>
          </p:cNvSpPr>
          <p:nvPr>
            <p:ph type="dt" sz="quarter" idx="10"/>
          </p:nvPr>
        </p:nvSpPr>
        <p:spPr bwMode="auto">
          <a:xfrm>
            <a:off x="1828801" y="3380185"/>
            <a:ext cx="4176713" cy="2702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2000" b="0"/>
            </a:lvl1pPr>
          </a:lstStyle>
          <a:p>
            <a:pPr algn="l" rtl="0" eaLnBrk="0" fontAlgn="base" hangingPunct="0">
              <a:spcBef>
                <a:spcPct val="0"/>
              </a:spcBef>
              <a:spcAft>
                <a:spcPct val="0"/>
              </a:spcAft>
            </a:pPr>
            <a:endParaRPr lang="en-US" kern="1200">
              <a:solidFill>
                <a:srgbClr val="000000"/>
              </a:solidFill>
              <a:latin typeface="Arial"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5"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4C4CC32E-EBB7-4626-B0C8-EBBC9735A5EB}"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5"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D05C3DB3-018B-481E-B390-3D8B2ADF1A78}"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3982"/>
            <a:ext cx="3733800" cy="32551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373982"/>
            <a:ext cx="3733800" cy="32551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6"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061056E6-D122-4D5A-8258-C505E28C6D90}"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8"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B6D062BE-7346-4342-93DC-85333597350B}"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4"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4AF53E13-41DE-4690-B74A-9ACECA2D71EF}"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5" name="Slide Number Placeholder 4"/>
          <p:cNvSpPr>
            <a:spLocks noGrp="1"/>
          </p:cNvSpPr>
          <p:nvPr>
            <p:ph type="sldNum" sz="quarter" idx="11"/>
          </p:nvPr>
        </p:nvSpPr>
        <p:spPr/>
        <p:txBody>
          <a:bodyPr/>
          <a:lstStyle>
            <a:lvl1pPr>
              <a:defRPr/>
            </a:lvl1pPr>
          </a:lstStyle>
          <a:p>
            <a:fld id="{E83A91A0-3404-411C-BCFA-3FBF4B7A30CD}"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3"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CD8DCF06-16EC-47E5-B876-47D3808E5A29}"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6"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EE31BAB3-73DB-4375-BD48-43261E0C9E3C}"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6"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E8690237-F1C0-4085-A2DE-69BE77221399}"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5"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79805F3E-27E7-4B2F-B395-A2567C4D942A}"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00050"/>
            <a:ext cx="1905000" cy="422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00050"/>
            <a:ext cx="5562600"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5"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65444C14-D310-480D-97E2-0A2E9F5FCFB9}"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7620000" cy="857250"/>
          </a:xfrm>
        </p:spPr>
        <p:txBody>
          <a:bodyPr/>
          <a:lstStyle/>
          <a:p>
            <a:r>
              <a:rPr lang="en-US"/>
              <a:t>Click to edit Master title style</a:t>
            </a:r>
          </a:p>
        </p:txBody>
      </p:sp>
      <p:sp>
        <p:nvSpPr>
          <p:cNvPr id="3" name="Content Placeholder 2"/>
          <p:cNvSpPr>
            <a:spLocks noGrp="1"/>
          </p:cNvSpPr>
          <p:nvPr>
            <p:ph sz="half" idx="1"/>
          </p:nvPr>
        </p:nvSpPr>
        <p:spPr>
          <a:xfrm>
            <a:off x="838200" y="1373982"/>
            <a:ext cx="3733800" cy="325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373982"/>
            <a:ext cx="3733800" cy="157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058716"/>
            <a:ext cx="3733800" cy="1570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7"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26C99A6A-2E2B-4169-9E22-3DCB9C42B8EF}"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7620000" cy="857250"/>
          </a:xfrm>
        </p:spPr>
        <p:txBody>
          <a:bodyPr/>
          <a:lstStyle/>
          <a:p>
            <a:r>
              <a:rPr lang="en-US"/>
              <a:t>Click to edit Master title style</a:t>
            </a:r>
          </a:p>
        </p:txBody>
      </p:sp>
      <p:sp>
        <p:nvSpPr>
          <p:cNvPr id="3" name="Table Placeholder 2"/>
          <p:cNvSpPr>
            <a:spLocks noGrp="1"/>
          </p:cNvSpPr>
          <p:nvPr>
            <p:ph type="tbl" idx="1"/>
          </p:nvPr>
        </p:nvSpPr>
        <p:spPr>
          <a:xfrm>
            <a:off x="838200" y="1373982"/>
            <a:ext cx="7620000" cy="3255169"/>
          </a:xfrm>
        </p:spPr>
        <p:txBody>
          <a:bodyPr/>
          <a:lstStyle/>
          <a:p>
            <a:pPr lvl="0"/>
            <a:endParaRPr lang="en-US" noProof="0"/>
          </a:p>
        </p:txBody>
      </p:sp>
      <p:sp>
        <p:nvSpPr>
          <p:cNvPr id="4" name="Rectangle 36"/>
          <p:cNvSpPr>
            <a:spLocks noGrp="1" noChangeArrowheads="1"/>
          </p:cNvSpPr>
          <p:nvPr>
            <p:ph type="ftr" sz="quarter" idx="10"/>
          </p:nvPr>
        </p:nvSpPr>
        <p:spPr>
          <a:ln/>
        </p:spPr>
        <p:txBody>
          <a:bodyPr/>
          <a:lstStyle>
            <a:lvl1pPr>
              <a:defRPr/>
            </a:lvl1pPr>
          </a:lstStyle>
          <a:p>
            <a:pPr algn="l" rtl="0" eaLnBrk="0" fontAlgn="base" hangingPunct="0">
              <a:spcBef>
                <a:spcPct val="0"/>
              </a:spcBef>
              <a:spcAft>
                <a:spcPct val="0"/>
              </a:spcAft>
            </a:pPr>
            <a:r>
              <a:rPr lang="en-US" sz="900" kern="1200" smtClean="0">
                <a:solidFill>
                  <a:srgbClr val="000000"/>
                </a:solidFill>
                <a:latin typeface="Arial" charset="0"/>
                <a:ea typeface="+mn-ea"/>
                <a:cs typeface="+mn-cs"/>
              </a:rPr>
              <a:t>SWIFT Compliance Roadmap - December 2013</a:t>
            </a:r>
            <a:endParaRPr lang="en-US" sz="900" kern="1200">
              <a:solidFill>
                <a:srgbClr val="000000"/>
              </a:solidFill>
              <a:latin typeface="Arial" charset="0"/>
              <a:ea typeface="+mn-ea"/>
              <a:cs typeface="+mn-cs"/>
            </a:endParaRPr>
          </a:p>
        </p:txBody>
      </p:sp>
      <p:sp>
        <p:nvSpPr>
          <p:cNvPr id="5" name="Rectangle 37"/>
          <p:cNvSpPr>
            <a:spLocks noGrp="1" noChangeArrowheads="1"/>
          </p:cNvSpPr>
          <p:nvPr>
            <p:ph type="sldNum" sz="quarter" idx="11"/>
          </p:nvPr>
        </p:nvSpPr>
        <p:spPr>
          <a:ln/>
        </p:spPr>
        <p:txBody>
          <a:bodyPr/>
          <a:lstStyle>
            <a:lvl1pPr>
              <a:defRPr/>
            </a:lvl1pPr>
          </a:lstStyle>
          <a:p>
            <a:pPr algn="r" rtl="0" eaLnBrk="0" fontAlgn="base" hangingPunct="0">
              <a:spcBef>
                <a:spcPct val="0"/>
              </a:spcBef>
              <a:spcAft>
                <a:spcPct val="0"/>
              </a:spcAft>
              <a:defRPr/>
            </a:pPr>
            <a:fld id="{E9318770-D949-4441-9883-CE4769511756}" type="slidenum">
              <a:rPr lang="en-GB" sz="900" kern="1200">
                <a:solidFill>
                  <a:srgbClr val="000000"/>
                </a:solidFill>
                <a:latin typeface="Arial" charset="0"/>
                <a:ea typeface="+mn-ea"/>
                <a:cs typeface="+mn-cs"/>
              </a:rPr>
              <a:pPr algn="r" rtl="0" eaLnBrk="0" fontAlgn="base" hangingPunct="0">
                <a:spcBef>
                  <a:spcPct val="0"/>
                </a:spcBef>
                <a:spcAft>
                  <a:spcPct val="0"/>
                </a:spcAft>
                <a:defRPr/>
              </a:pPr>
              <a:t>‹#›</a:t>
            </a:fld>
            <a:endParaRPr lang="en-GB" sz="900" kern="1200">
              <a:solidFill>
                <a:srgbClr val="000000"/>
              </a:solidFill>
              <a:latin typeface="Arial" charset="0"/>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356316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3162161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74625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373982"/>
            <a:ext cx="3733800" cy="32551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373982"/>
            <a:ext cx="3733800" cy="32551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6" name="Slide Number Placeholder 5"/>
          <p:cNvSpPr>
            <a:spLocks noGrp="1"/>
          </p:cNvSpPr>
          <p:nvPr>
            <p:ph type="sldNum" sz="quarter" idx="11"/>
          </p:nvPr>
        </p:nvSpPr>
        <p:spPr/>
        <p:txBody>
          <a:bodyPr/>
          <a:lstStyle>
            <a:lvl1pPr>
              <a:defRPr/>
            </a:lvl1pPr>
          </a:lstStyle>
          <a:p>
            <a:fld id="{315F2752-1D08-416B-A991-3A3E854AA566}"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345407"/>
            <a:ext cx="4206875" cy="3226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8526" y="1345407"/>
            <a:ext cx="4206875" cy="3226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2015841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830928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3273326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3819244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2770522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2722287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2937069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3864" y="250032"/>
            <a:ext cx="2141537" cy="4321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1" y="250032"/>
            <a:ext cx="6272213" cy="4321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2315712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250031"/>
            <a:ext cx="7677150" cy="6679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49250" y="1345407"/>
            <a:ext cx="8566150" cy="3226594"/>
          </a:xfrm>
        </p:spPr>
        <p:txBody>
          <a:bodyPr/>
          <a:lstStyle/>
          <a:p>
            <a:pPr lvl="0"/>
            <a:endParaRPr lang="en-US" noProof="0" smtClean="0"/>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ISO_20022_LV_v113</a:t>
            </a:r>
          </a:p>
        </p:txBody>
      </p:sp>
    </p:spTree>
    <p:extLst>
      <p:ext uri="{BB962C8B-B14F-4D97-AF65-F5344CB8AC3E}">
        <p14:creationId xmlns:p14="http://schemas.microsoft.com/office/powerpoint/2010/main" xmlns="" val="1170658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9145588" cy="1371600"/>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auto">
          <a:xfrm>
            <a:off x="914401" y="1971675"/>
            <a:ext cx="758825" cy="569119"/>
          </a:xfrm>
          <a:prstGeom prst="rect">
            <a:avLst/>
          </a:prstGeom>
          <a:noFill/>
          <a:ln w="9525">
            <a:noFill/>
            <a:miter lim="800000"/>
            <a:headEnd/>
            <a:tailEnd/>
          </a:ln>
        </p:spPr>
      </p:pic>
      <p:sp>
        <p:nvSpPr>
          <p:cNvPr id="73731" name="Rectangle 3"/>
          <p:cNvSpPr>
            <a:spLocks noGrp="1" noChangeArrowheads="1"/>
          </p:cNvSpPr>
          <p:nvPr>
            <p:ph type="subTitle" sz="quarter" idx="1"/>
          </p:nvPr>
        </p:nvSpPr>
        <p:spPr>
          <a:xfrm>
            <a:off x="1828800" y="2587228"/>
            <a:ext cx="6400800" cy="784622"/>
          </a:xfrm>
        </p:spPr>
        <p:txBody>
          <a:bodyPr/>
          <a:lstStyle>
            <a:lvl1pPr marL="0" indent="0">
              <a:buFontTx/>
              <a:buNone/>
              <a:defRPr sz="3200" i="1">
                <a:solidFill>
                  <a:schemeClr val="accent1"/>
                </a:solidFill>
                <a:latin typeface="Times New Roman" pitchFamily="18" charset="0"/>
              </a:defRPr>
            </a:lvl1pPr>
          </a:lstStyle>
          <a:p>
            <a:r>
              <a:rPr lang="en-US"/>
              <a:t>Click to edit Master subtitle style</a:t>
            </a:r>
          </a:p>
        </p:txBody>
      </p:sp>
      <p:sp>
        <p:nvSpPr>
          <p:cNvPr id="73730" name="Rectangle 2"/>
          <p:cNvSpPr>
            <a:spLocks noGrp="1" noChangeArrowheads="1"/>
          </p:cNvSpPr>
          <p:nvPr>
            <p:ph type="ctrTitle"/>
          </p:nvPr>
        </p:nvSpPr>
        <p:spPr>
          <a:xfrm>
            <a:off x="1828800" y="1963341"/>
            <a:ext cx="6402388" cy="608409"/>
          </a:xfrm>
        </p:spPr>
        <p:txBody>
          <a:bodyPr/>
          <a:lstStyle>
            <a:lvl1pPr>
              <a:defRPr sz="4400"/>
            </a:lvl1pPr>
          </a:lstStyle>
          <a:p>
            <a:r>
              <a:rPr lang="en-US"/>
              <a:t>Click to edit Master title style</a:t>
            </a:r>
          </a:p>
        </p:txBody>
      </p:sp>
      <p:sp>
        <p:nvSpPr>
          <p:cNvPr id="6" name="Rectangle 6"/>
          <p:cNvSpPr>
            <a:spLocks noGrp="1" noChangeArrowheads="1"/>
          </p:cNvSpPr>
          <p:nvPr>
            <p:ph type="dt" sz="quarter" idx="10"/>
          </p:nvPr>
        </p:nvSpPr>
        <p:spPr bwMode="auto">
          <a:xfrm>
            <a:off x="1828801" y="3380185"/>
            <a:ext cx="4176713" cy="2702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2000" b="0" i="0">
                <a:solidFill>
                  <a:schemeClr val="tx1"/>
                </a:solidFill>
                <a:latin typeface="Arial" pitchFamily="34" charset="0"/>
              </a:defRPr>
            </a:lvl1pPr>
          </a:lstStyle>
          <a:p>
            <a:pPr>
              <a:defRPr/>
            </a:pPr>
            <a:fld id="{02814AB6-B528-436B-8395-2CA105DE92EF}" type="datetime3">
              <a:rPr lang="en-US">
                <a:solidFill>
                  <a:srgbClr val="000000"/>
                </a:solidFill>
              </a:rPr>
              <a:pPr>
                <a:defRPr/>
              </a:pPr>
              <a:t>7 November 2014</a:t>
            </a:fld>
            <a:endParaRPr lang="en-US">
              <a:solidFill>
                <a:srgbClr val="000000"/>
              </a:solidFill>
            </a:endParaRPr>
          </a:p>
        </p:txBody>
      </p:sp>
    </p:spTree>
    <p:extLst>
      <p:ext uri="{BB962C8B-B14F-4D97-AF65-F5344CB8AC3E}">
        <p14:creationId xmlns:p14="http://schemas.microsoft.com/office/powerpoint/2010/main" xmlns="" val="82870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8" name="Slide Number Placeholder 7"/>
          <p:cNvSpPr>
            <a:spLocks noGrp="1"/>
          </p:cNvSpPr>
          <p:nvPr>
            <p:ph type="sldNum" sz="quarter" idx="11"/>
          </p:nvPr>
        </p:nvSpPr>
        <p:spPr/>
        <p:txBody>
          <a:bodyPr/>
          <a:lstStyle>
            <a:lvl1pPr>
              <a:defRPr/>
            </a:lvl1pPr>
          </a:lstStyle>
          <a:p>
            <a:fld id="{146336F6-078E-465D-A23E-EFF26546B37C}"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7"/>
          <p:cNvSpPr>
            <a:spLocks noGrp="1" noChangeArrowheads="1"/>
          </p:cNvSpPr>
          <p:nvPr>
            <p:ph type="sldNum" sz="quarter" idx="11"/>
          </p:nvPr>
        </p:nvSpPr>
        <p:spPr>
          <a:ln/>
        </p:spPr>
        <p:txBody>
          <a:bodyPr/>
          <a:lstStyle>
            <a:lvl1pPr>
              <a:defRPr/>
            </a:lvl1pPr>
          </a:lstStyle>
          <a:p>
            <a:pPr>
              <a:defRPr/>
            </a:pPr>
            <a:fld id="{F48DD4B4-2A37-470B-BD36-9FB4F8C862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80902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7"/>
          <p:cNvSpPr>
            <a:spLocks noGrp="1" noChangeArrowheads="1"/>
          </p:cNvSpPr>
          <p:nvPr>
            <p:ph type="sldNum" sz="quarter" idx="11"/>
          </p:nvPr>
        </p:nvSpPr>
        <p:spPr>
          <a:ln/>
        </p:spPr>
        <p:txBody>
          <a:bodyPr/>
          <a:lstStyle>
            <a:lvl1pPr>
              <a:defRPr/>
            </a:lvl1pPr>
          </a:lstStyle>
          <a:p>
            <a:pPr>
              <a:defRPr/>
            </a:pPr>
            <a:fld id="{4C9D0048-601E-4AB6-8CDA-E95B1317B1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37852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373982"/>
            <a:ext cx="3733800" cy="32551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373982"/>
            <a:ext cx="3733800" cy="32551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7"/>
          <p:cNvSpPr>
            <a:spLocks noGrp="1" noChangeArrowheads="1"/>
          </p:cNvSpPr>
          <p:nvPr>
            <p:ph type="sldNum" sz="quarter" idx="11"/>
          </p:nvPr>
        </p:nvSpPr>
        <p:spPr>
          <a:ln/>
        </p:spPr>
        <p:txBody>
          <a:bodyPr/>
          <a:lstStyle>
            <a:lvl1pPr>
              <a:defRPr/>
            </a:lvl1pPr>
          </a:lstStyle>
          <a:p>
            <a:pPr>
              <a:defRPr/>
            </a:pPr>
            <a:fld id="{7BB88D38-D9C6-4564-A3EF-BB3A1571CF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3534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7"/>
          <p:cNvSpPr>
            <a:spLocks noGrp="1" noChangeArrowheads="1"/>
          </p:cNvSpPr>
          <p:nvPr>
            <p:ph type="sldNum" sz="quarter" idx="11"/>
          </p:nvPr>
        </p:nvSpPr>
        <p:spPr>
          <a:ln/>
        </p:spPr>
        <p:txBody>
          <a:bodyPr/>
          <a:lstStyle>
            <a:lvl1pPr>
              <a:defRPr/>
            </a:lvl1pPr>
          </a:lstStyle>
          <a:p>
            <a:pPr>
              <a:defRPr/>
            </a:pPr>
            <a:fld id="{8E7CABA8-3482-4FC3-A39D-F9F583719B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74337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7"/>
          <p:cNvSpPr>
            <a:spLocks noGrp="1" noChangeArrowheads="1"/>
          </p:cNvSpPr>
          <p:nvPr>
            <p:ph type="sldNum" sz="quarter" idx="11"/>
          </p:nvPr>
        </p:nvSpPr>
        <p:spPr>
          <a:ln/>
        </p:spPr>
        <p:txBody>
          <a:bodyPr/>
          <a:lstStyle>
            <a:lvl1pPr>
              <a:defRPr/>
            </a:lvl1pPr>
          </a:lstStyle>
          <a:p>
            <a:pPr>
              <a:defRPr/>
            </a:pPr>
            <a:fld id="{580FFD1E-7125-4BC1-95D8-1A0524979C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85328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7"/>
          <p:cNvSpPr>
            <a:spLocks noGrp="1" noChangeArrowheads="1"/>
          </p:cNvSpPr>
          <p:nvPr>
            <p:ph type="sldNum" sz="quarter" idx="11"/>
          </p:nvPr>
        </p:nvSpPr>
        <p:spPr>
          <a:ln/>
        </p:spPr>
        <p:txBody>
          <a:bodyPr/>
          <a:lstStyle>
            <a:lvl1pPr>
              <a:defRPr/>
            </a:lvl1pPr>
          </a:lstStyle>
          <a:p>
            <a:pPr>
              <a:defRPr/>
            </a:pPr>
            <a:fld id="{3B7D105E-4604-499B-B38E-FB0629119A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99239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7"/>
          <p:cNvSpPr>
            <a:spLocks noGrp="1" noChangeArrowheads="1"/>
          </p:cNvSpPr>
          <p:nvPr>
            <p:ph type="sldNum" sz="quarter" idx="11"/>
          </p:nvPr>
        </p:nvSpPr>
        <p:spPr>
          <a:ln/>
        </p:spPr>
        <p:txBody>
          <a:bodyPr/>
          <a:lstStyle>
            <a:lvl1pPr>
              <a:defRPr/>
            </a:lvl1pPr>
          </a:lstStyle>
          <a:p>
            <a:pPr>
              <a:defRPr/>
            </a:pPr>
            <a:fld id="{C6DD9528-2418-4DF2-BF95-73D935002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389475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7"/>
          <p:cNvSpPr>
            <a:spLocks noGrp="1" noChangeArrowheads="1"/>
          </p:cNvSpPr>
          <p:nvPr>
            <p:ph type="sldNum" sz="quarter" idx="11"/>
          </p:nvPr>
        </p:nvSpPr>
        <p:spPr>
          <a:ln/>
        </p:spPr>
        <p:txBody>
          <a:bodyPr/>
          <a:lstStyle>
            <a:lvl1pPr>
              <a:defRPr/>
            </a:lvl1pPr>
          </a:lstStyle>
          <a:p>
            <a:pPr>
              <a:defRPr/>
            </a:pPr>
            <a:fld id="{7A1298D9-8703-49F2-97FE-7D6B32B1D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25628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7"/>
          <p:cNvSpPr>
            <a:spLocks noGrp="1" noChangeArrowheads="1"/>
          </p:cNvSpPr>
          <p:nvPr>
            <p:ph type="sldNum" sz="quarter" idx="11"/>
          </p:nvPr>
        </p:nvSpPr>
        <p:spPr>
          <a:ln/>
        </p:spPr>
        <p:txBody>
          <a:bodyPr/>
          <a:lstStyle>
            <a:lvl1pPr>
              <a:defRPr/>
            </a:lvl1pPr>
          </a:lstStyle>
          <a:p>
            <a:pPr>
              <a:defRPr/>
            </a:pPr>
            <a:fld id="{521892AC-154F-44AF-AC18-95B88DD125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67617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00050"/>
            <a:ext cx="1905000" cy="4229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00050"/>
            <a:ext cx="5562600"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7"/>
          <p:cNvSpPr>
            <a:spLocks noGrp="1" noChangeArrowheads="1"/>
          </p:cNvSpPr>
          <p:nvPr>
            <p:ph type="sldNum" sz="quarter" idx="11"/>
          </p:nvPr>
        </p:nvSpPr>
        <p:spPr>
          <a:ln/>
        </p:spPr>
        <p:txBody>
          <a:bodyPr/>
          <a:lstStyle>
            <a:lvl1pPr>
              <a:defRPr/>
            </a:lvl1pPr>
          </a:lstStyle>
          <a:p>
            <a:pPr>
              <a:defRPr/>
            </a:pPr>
            <a:fld id="{A4B50DFE-02BE-4F00-935D-D93F9CF6B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9669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4" name="Slide Number Placeholder 3"/>
          <p:cNvSpPr>
            <a:spLocks noGrp="1"/>
          </p:cNvSpPr>
          <p:nvPr>
            <p:ph type="sldNum" sz="quarter" idx="11"/>
          </p:nvPr>
        </p:nvSpPr>
        <p:spPr/>
        <p:txBody>
          <a:bodyPr/>
          <a:lstStyle>
            <a:lvl1pPr>
              <a:defRPr/>
            </a:lvl1pPr>
          </a:lstStyle>
          <a:p>
            <a:fld id="{768B45FA-E62F-42D8-8B82-2012ED008F05}"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7620000"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373982"/>
            <a:ext cx="3733800" cy="32551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373982"/>
            <a:ext cx="3733800" cy="3255169"/>
          </a:xfrm>
        </p:spPr>
        <p:txBody>
          <a:bodyPr/>
          <a:lstStyle/>
          <a:p>
            <a:pPr lvl="0"/>
            <a:endParaRPr lang="en-GB" noProof="0" smtClean="0"/>
          </a:p>
        </p:txBody>
      </p:sp>
      <p:sp>
        <p:nvSpPr>
          <p:cNvPr id="5"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7"/>
          <p:cNvSpPr>
            <a:spLocks noGrp="1" noChangeArrowheads="1"/>
          </p:cNvSpPr>
          <p:nvPr>
            <p:ph type="sldNum" sz="quarter" idx="11"/>
          </p:nvPr>
        </p:nvSpPr>
        <p:spPr>
          <a:ln/>
        </p:spPr>
        <p:txBody>
          <a:bodyPr/>
          <a:lstStyle>
            <a:lvl1pPr>
              <a:defRPr/>
            </a:lvl1pPr>
          </a:lstStyle>
          <a:p>
            <a:pPr>
              <a:defRPr/>
            </a:pPr>
            <a:fld id="{E3A48515-76B9-420D-A93E-410A331210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77371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7620000" cy="8572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838200" y="1373982"/>
            <a:ext cx="7620000" cy="3255169"/>
          </a:xfrm>
        </p:spPr>
        <p:txBody>
          <a:bodyPr/>
          <a:lstStyle/>
          <a:p>
            <a:pPr lvl="0"/>
            <a:endParaRPr lang="en-GB" noProof="0" smtClean="0"/>
          </a:p>
        </p:txBody>
      </p:sp>
      <p:sp>
        <p:nvSpPr>
          <p:cNvPr id="4" name="Rectangle 3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7"/>
          <p:cNvSpPr>
            <a:spLocks noGrp="1" noChangeArrowheads="1"/>
          </p:cNvSpPr>
          <p:nvPr>
            <p:ph type="sldNum" sz="quarter" idx="11"/>
          </p:nvPr>
        </p:nvSpPr>
        <p:spPr>
          <a:ln/>
        </p:spPr>
        <p:txBody>
          <a:bodyPr/>
          <a:lstStyle>
            <a:lvl1pPr>
              <a:defRPr/>
            </a:lvl1pPr>
          </a:lstStyle>
          <a:p>
            <a:pPr>
              <a:defRPr/>
            </a:pPr>
            <a:fld id="{6AA3F762-EDF4-4F82-B7A7-36BBD98388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07614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3" name="Slide Number Placeholder 2"/>
          <p:cNvSpPr>
            <a:spLocks noGrp="1"/>
          </p:cNvSpPr>
          <p:nvPr>
            <p:ph type="sldNum" sz="quarter" idx="11"/>
          </p:nvPr>
        </p:nvSpPr>
        <p:spPr/>
        <p:txBody>
          <a:bodyPr/>
          <a:lstStyle>
            <a:lvl1pPr>
              <a:defRPr/>
            </a:lvl1pPr>
          </a:lstStyle>
          <a:p>
            <a:fld id="{48F3B2F0-2DCC-4004-A36E-D80621EA8B9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6" name="Slide Number Placeholder 5"/>
          <p:cNvSpPr>
            <a:spLocks noGrp="1"/>
          </p:cNvSpPr>
          <p:nvPr>
            <p:ph type="sldNum" sz="quarter" idx="11"/>
          </p:nvPr>
        </p:nvSpPr>
        <p:spPr/>
        <p:txBody>
          <a:bodyPr/>
          <a:lstStyle>
            <a:lvl1pPr>
              <a:defRPr/>
            </a:lvl1pPr>
          </a:lstStyle>
          <a:p>
            <a:fld id="{111C7AE7-4C78-4B16-8BC8-43754771368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SWIFT Compliance Roadmap - December 2013</a:t>
            </a:r>
            <a:endParaRPr lang="en-GB"/>
          </a:p>
        </p:txBody>
      </p:sp>
      <p:sp>
        <p:nvSpPr>
          <p:cNvPr id="6" name="Slide Number Placeholder 5"/>
          <p:cNvSpPr>
            <a:spLocks noGrp="1"/>
          </p:cNvSpPr>
          <p:nvPr>
            <p:ph type="sldNum" sz="quarter" idx="11"/>
          </p:nvPr>
        </p:nvSpPr>
        <p:spPr/>
        <p:txBody>
          <a:bodyPr/>
          <a:lstStyle>
            <a:lvl1pPr>
              <a:defRPr/>
            </a:lvl1pPr>
          </a:lstStyle>
          <a:p>
            <a:fld id="{84D35582-D084-43EF-B1BD-42CB84C9F0B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2.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body" idx="1"/>
          </p:nvPr>
        </p:nvSpPr>
        <p:spPr bwMode="auto">
          <a:xfrm>
            <a:off x="838200" y="1373982"/>
            <a:ext cx="7620000" cy="32551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58" name="Rectangle 34"/>
          <p:cNvSpPr>
            <a:spLocks noGrp="1" noChangeArrowheads="1"/>
          </p:cNvSpPr>
          <p:nvPr>
            <p:ph type="title"/>
          </p:nvPr>
        </p:nvSpPr>
        <p:spPr bwMode="auto">
          <a:xfrm>
            <a:off x="838200" y="400050"/>
            <a:ext cx="7620000" cy="857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pic>
        <p:nvPicPr>
          <p:cNvPr id="1059" name="Picture 35"/>
          <p:cNvPicPr>
            <a:picLocks noChangeAspect="1" noChangeArrowheads="1"/>
          </p:cNvPicPr>
          <p:nvPr/>
        </p:nvPicPr>
        <p:blipFill>
          <a:blip r:embed="rId14" cstate="print"/>
          <a:srcRect/>
          <a:stretch>
            <a:fillRect/>
          </a:stretch>
        </p:blipFill>
        <p:spPr bwMode="auto">
          <a:xfrm>
            <a:off x="0" y="0"/>
            <a:ext cx="139700" cy="1371600"/>
          </a:xfrm>
          <a:prstGeom prst="rect">
            <a:avLst/>
          </a:prstGeom>
          <a:noFill/>
        </p:spPr>
      </p:pic>
      <p:sp>
        <p:nvSpPr>
          <p:cNvPr id="1060" name="Rectangle 36"/>
          <p:cNvSpPr>
            <a:spLocks noGrp="1" noChangeArrowheads="1"/>
          </p:cNvSpPr>
          <p:nvPr>
            <p:ph type="ftr" sz="quarter" idx="3"/>
          </p:nvPr>
        </p:nvSpPr>
        <p:spPr bwMode="auto">
          <a:xfrm>
            <a:off x="838200" y="4802981"/>
            <a:ext cx="5678488"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00"/>
            </a:lvl1pPr>
          </a:lstStyle>
          <a:p>
            <a:r>
              <a:rPr lang="en-US" smtClean="0"/>
              <a:t>SWIFT Compliance Roadmap - December 2013</a:t>
            </a:r>
            <a:endParaRPr lang="en-GB"/>
          </a:p>
        </p:txBody>
      </p:sp>
      <p:sp>
        <p:nvSpPr>
          <p:cNvPr id="1061" name="Rectangle 37"/>
          <p:cNvSpPr>
            <a:spLocks noGrp="1" noChangeArrowheads="1"/>
          </p:cNvSpPr>
          <p:nvPr>
            <p:ph type="sldNum" sz="quarter" idx="4"/>
          </p:nvPr>
        </p:nvSpPr>
        <p:spPr bwMode="auto">
          <a:xfrm>
            <a:off x="8153400" y="4802981"/>
            <a:ext cx="7620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vl1pPr>
          </a:lstStyle>
          <a:p>
            <a:fld id="{0D77403A-093B-41E5-9962-BDF05CFC1BE0}" type="slidenum">
              <a:rPr lang="en-GB"/>
              <a:pPr/>
              <a:t>‹#›</a:t>
            </a:fld>
            <a:endParaRPr lang="en-GB"/>
          </a:p>
        </p:txBody>
      </p:sp>
      <p:pic>
        <p:nvPicPr>
          <p:cNvPr id="1066" name="Picture 42"/>
          <p:cNvPicPr>
            <a:picLocks noChangeAspect="1" noChangeArrowheads="1"/>
          </p:cNvPicPr>
          <p:nvPr/>
        </p:nvPicPr>
        <p:blipFill>
          <a:blip r:embed="rId15" cstate="print"/>
          <a:srcRect/>
          <a:stretch>
            <a:fillRect/>
          </a:stretch>
        </p:blipFill>
        <p:spPr bwMode="auto">
          <a:xfrm>
            <a:off x="542925" y="4757738"/>
            <a:ext cx="357188" cy="26789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hf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231775" indent="-231775" algn="l" rtl="0" eaLnBrk="1" fontAlgn="base" hangingPunct="1">
        <a:spcBef>
          <a:spcPct val="20000"/>
        </a:spcBef>
        <a:spcAft>
          <a:spcPct val="0"/>
        </a:spcAft>
        <a:buChar char="•"/>
        <a:defRPr sz="2000">
          <a:solidFill>
            <a:srgbClr val="000000"/>
          </a:solidFill>
          <a:latin typeface="+mn-lt"/>
          <a:ea typeface="+mn-ea"/>
          <a:cs typeface="+mn-cs"/>
        </a:defRPr>
      </a:lvl1pPr>
      <a:lvl2pPr marL="446088" indent="-212725" algn="l" rtl="0" eaLnBrk="1" fontAlgn="base" hangingPunct="1">
        <a:spcBef>
          <a:spcPct val="20000"/>
        </a:spcBef>
        <a:spcAft>
          <a:spcPct val="0"/>
        </a:spcAft>
        <a:buChar char="–"/>
        <a:defRPr sz="2000">
          <a:solidFill>
            <a:srgbClr val="000000"/>
          </a:solidFill>
          <a:latin typeface="+mn-lt"/>
        </a:defRPr>
      </a:lvl2pPr>
      <a:lvl3pPr marL="630238" indent="-182563" algn="l" rtl="0" eaLnBrk="1" fontAlgn="base" hangingPunct="1">
        <a:spcBef>
          <a:spcPct val="20000"/>
        </a:spcBef>
        <a:spcAft>
          <a:spcPct val="0"/>
        </a:spcAft>
        <a:buChar char="•"/>
        <a:defRPr sz="1600">
          <a:solidFill>
            <a:srgbClr val="000000"/>
          </a:solidFill>
          <a:latin typeface="+mn-lt"/>
        </a:defRPr>
      </a:lvl3pPr>
      <a:lvl4pPr marL="1027113" indent="-228600" algn="l" rtl="0" eaLnBrk="1" fontAlgn="base" hangingPunct="1">
        <a:spcBef>
          <a:spcPct val="20000"/>
        </a:spcBef>
        <a:spcAft>
          <a:spcPct val="0"/>
        </a:spcAft>
        <a:buChar char="–"/>
        <a:defRPr sz="1600">
          <a:solidFill>
            <a:srgbClr val="000000"/>
          </a:solidFill>
          <a:latin typeface="+mn-lt"/>
        </a:defRPr>
      </a:lvl4pPr>
      <a:lvl5pPr marL="1257300" indent="-228600" algn="l" rtl="0" eaLnBrk="1" fontAlgn="base" hangingPunct="1">
        <a:spcBef>
          <a:spcPct val="20000"/>
        </a:spcBef>
        <a:spcAft>
          <a:spcPct val="0"/>
        </a:spcAft>
        <a:buChar char="–"/>
        <a:defRPr sz="1600">
          <a:solidFill>
            <a:srgbClr val="000000"/>
          </a:solidFill>
          <a:latin typeface="+mn-lt"/>
        </a:defRPr>
      </a:lvl5pPr>
      <a:lvl6pPr marL="1714500" indent="-228600" algn="l" rtl="0" eaLnBrk="1" fontAlgn="base" hangingPunct="1">
        <a:spcBef>
          <a:spcPct val="20000"/>
        </a:spcBef>
        <a:spcAft>
          <a:spcPct val="0"/>
        </a:spcAft>
        <a:buChar char="–"/>
        <a:defRPr sz="1600">
          <a:solidFill>
            <a:srgbClr val="000000"/>
          </a:solidFill>
          <a:latin typeface="+mn-lt"/>
        </a:defRPr>
      </a:lvl6pPr>
      <a:lvl7pPr marL="2171700" indent="-228600" algn="l" rtl="0" eaLnBrk="1" fontAlgn="base" hangingPunct="1">
        <a:spcBef>
          <a:spcPct val="20000"/>
        </a:spcBef>
        <a:spcAft>
          <a:spcPct val="0"/>
        </a:spcAft>
        <a:buChar char="–"/>
        <a:defRPr sz="1600">
          <a:solidFill>
            <a:srgbClr val="000000"/>
          </a:solidFill>
          <a:latin typeface="+mn-lt"/>
        </a:defRPr>
      </a:lvl7pPr>
      <a:lvl8pPr marL="2628900" indent="-228600" algn="l" rtl="0" eaLnBrk="1" fontAlgn="base" hangingPunct="1">
        <a:spcBef>
          <a:spcPct val="20000"/>
        </a:spcBef>
        <a:spcAft>
          <a:spcPct val="0"/>
        </a:spcAft>
        <a:buChar char="–"/>
        <a:defRPr sz="1600">
          <a:solidFill>
            <a:srgbClr val="000000"/>
          </a:solidFill>
          <a:latin typeface="+mn-lt"/>
        </a:defRPr>
      </a:lvl8pPr>
      <a:lvl9pPr marL="3086100" indent="-228600" algn="l" rtl="0" eaLnBrk="1" fontAlgn="base" hangingPunct="1">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Times" pitchFamily="18" charset="0"/>
        </a:defRPr>
      </a:lvl2pPr>
      <a:lvl3pPr algn="l" rtl="0" fontAlgn="base">
        <a:spcBef>
          <a:spcPct val="0"/>
        </a:spcBef>
        <a:spcAft>
          <a:spcPct val="0"/>
        </a:spcAft>
        <a:defRPr sz="3200">
          <a:solidFill>
            <a:schemeClr val="tx2"/>
          </a:solidFill>
          <a:latin typeface="Times" pitchFamily="18" charset="0"/>
        </a:defRPr>
      </a:lvl3pPr>
      <a:lvl4pPr algn="l" rtl="0" fontAlgn="base">
        <a:spcBef>
          <a:spcPct val="0"/>
        </a:spcBef>
        <a:spcAft>
          <a:spcPct val="0"/>
        </a:spcAft>
        <a:defRPr sz="3200">
          <a:solidFill>
            <a:schemeClr val="tx2"/>
          </a:solidFill>
          <a:latin typeface="Times" pitchFamily="18" charset="0"/>
        </a:defRPr>
      </a:lvl4pPr>
      <a:lvl5pPr algn="l" rtl="0" fontAlgn="base">
        <a:spcBef>
          <a:spcPct val="0"/>
        </a:spcBef>
        <a:spcAft>
          <a:spcPct val="0"/>
        </a:spcAft>
        <a:defRPr sz="3200">
          <a:solidFill>
            <a:schemeClr val="tx2"/>
          </a:solidFill>
          <a:latin typeface="Times" pitchFamily="18" charset="0"/>
        </a:defRPr>
      </a:lvl5pPr>
      <a:lvl6pPr marL="457200" algn="l" rtl="0" fontAlgn="base">
        <a:spcBef>
          <a:spcPct val="0"/>
        </a:spcBef>
        <a:spcAft>
          <a:spcPct val="0"/>
        </a:spcAft>
        <a:defRPr sz="3200">
          <a:solidFill>
            <a:schemeClr val="tx2"/>
          </a:solidFill>
          <a:latin typeface="Times" pitchFamily="18" charset="0"/>
        </a:defRPr>
      </a:lvl6pPr>
      <a:lvl7pPr marL="914400" algn="l" rtl="0" fontAlgn="base">
        <a:spcBef>
          <a:spcPct val="0"/>
        </a:spcBef>
        <a:spcAft>
          <a:spcPct val="0"/>
        </a:spcAft>
        <a:defRPr sz="3200">
          <a:solidFill>
            <a:schemeClr val="tx2"/>
          </a:solidFill>
          <a:latin typeface="Times" pitchFamily="18" charset="0"/>
        </a:defRPr>
      </a:lvl7pPr>
      <a:lvl8pPr marL="1371600" algn="l" rtl="0" fontAlgn="base">
        <a:spcBef>
          <a:spcPct val="0"/>
        </a:spcBef>
        <a:spcAft>
          <a:spcPct val="0"/>
        </a:spcAft>
        <a:defRPr sz="3200">
          <a:solidFill>
            <a:schemeClr val="tx2"/>
          </a:solidFill>
          <a:latin typeface="Times" pitchFamily="18" charset="0"/>
        </a:defRPr>
      </a:lvl8pPr>
      <a:lvl9pPr marL="1828800" algn="l" rtl="0" fontAlgn="base">
        <a:spcBef>
          <a:spcPct val="0"/>
        </a:spcBef>
        <a:spcAft>
          <a:spcPct val="0"/>
        </a:spcAft>
        <a:defRPr sz="3200">
          <a:solidFill>
            <a:schemeClr val="tx2"/>
          </a:solidFill>
          <a:latin typeface="Times" pitchFamily="18" charset="0"/>
        </a:defRPr>
      </a:lvl9pPr>
    </p:titleStyle>
    <p:bodyStyle>
      <a:lvl1pPr marL="231775" indent="-231775" algn="l" rtl="0" fontAlgn="base">
        <a:spcBef>
          <a:spcPct val="20000"/>
        </a:spcBef>
        <a:spcAft>
          <a:spcPct val="0"/>
        </a:spcAft>
        <a:buChar char="•"/>
        <a:defRPr sz="2400">
          <a:solidFill>
            <a:srgbClr val="000000"/>
          </a:solidFill>
          <a:latin typeface="+mn-lt"/>
          <a:ea typeface="+mn-ea"/>
          <a:cs typeface="+mn-cs"/>
        </a:defRPr>
      </a:lvl1pPr>
      <a:lvl2pPr marL="446088" indent="-212725" algn="l" rtl="0" fontAlgn="base">
        <a:spcBef>
          <a:spcPct val="20000"/>
        </a:spcBef>
        <a:spcAft>
          <a:spcPct val="0"/>
        </a:spcAft>
        <a:buChar char="–"/>
        <a:defRPr sz="2400">
          <a:solidFill>
            <a:srgbClr val="000000"/>
          </a:solidFill>
          <a:latin typeface="+mn-lt"/>
        </a:defRPr>
      </a:lvl2pPr>
      <a:lvl3pPr marL="630238" indent="-182563" algn="l" rtl="0" fontAlgn="base">
        <a:spcBef>
          <a:spcPct val="20000"/>
        </a:spcBef>
        <a:spcAft>
          <a:spcPct val="0"/>
        </a:spcAft>
        <a:defRPr sz="2000">
          <a:solidFill>
            <a:srgbClr val="000000"/>
          </a:solidFill>
          <a:latin typeface="+mn-lt"/>
        </a:defRPr>
      </a:lvl3pPr>
      <a:lvl4pPr marL="1027113" indent="-228600" algn="l" rtl="0" fontAlgn="base">
        <a:spcBef>
          <a:spcPct val="20000"/>
        </a:spcBef>
        <a:spcAft>
          <a:spcPct val="0"/>
        </a:spcAft>
        <a:buChar char="–"/>
        <a:defRPr sz="2000">
          <a:solidFill>
            <a:srgbClr val="000000"/>
          </a:solidFill>
          <a:latin typeface="+mn-lt"/>
        </a:defRPr>
      </a:lvl4pPr>
      <a:lvl5pPr marL="1257300" indent="-228600" algn="l" rtl="0" fontAlgn="base">
        <a:spcBef>
          <a:spcPct val="20000"/>
        </a:spcBef>
        <a:spcAft>
          <a:spcPct val="0"/>
        </a:spcAft>
        <a:buChar char="»"/>
        <a:defRPr sz="2000">
          <a:solidFill>
            <a:srgbClr val="000000"/>
          </a:solidFill>
          <a:latin typeface="+mn-lt"/>
        </a:defRPr>
      </a:lvl5pPr>
      <a:lvl6pPr marL="1714500" indent="-228600" algn="l" rtl="0" fontAlgn="base">
        <a:spcBef>
          <a:spcPct val="20000"/>
        </a:spcBef>
        <a:spcAft>
          <a:spcPct val="0"/>
        </a:spcAft>
        <a:buChar char="»"/>
        <a:defRPr sz="2000">
          <a:solidFill>
            <a:srgbClr val="000000"/>
          </a:solidFill>
          <a:latin typeface="+mn-lt"/>
        </a:defRPr>
      </a:lvl6pPr>
      <a:lvl7pPr marL="2171700" indent="-228600" algn="l" rtl="0" fontAlgn="base">
        <a:spcBef>
          <a:spcPct val="20000"/>
        </a:spcBef>
        <a:spcAft>
          <a:spcPct val="0"/>
        </a:spcAft>
        <a:buChar char="»"/>
        <a:defRPr sz="2000">
          <a:solidFill>
            <a:srgbClr val="000000"/>
          </a:solidFill>
          <a:latin typeface="+mn-lt"/>
        </a:defRPr>
      </a:lvl7pPr>
      <a:lvl8pPr marL="2628900" indent="-228600" algn="l" rtl="0" fontAlgn="base">
        <a:spcBef>
          <a:spcPct val="20000"/>
        </a:spcBef>
        <a:spcAft>
          <a:spcPct val="0"/>
        </a:spcAft>
        <a:buChar char="»"/>
        <a:defRPr sz="2000">
          <a:solidFill>
            <a:srgbClr val="000000"/>
          </a:solidFill>
          <a:latin typeface="+mn-lt"/>
        </a:defRPr>
      </a:lvl8pPr>
      <a:lvl9pPr marL="30861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33"/>
          <p:cNvSpPr>
            <a:spLocks noGrp="1" noChangeArrowheads="1"/>
          </p:cNvSpPr>
          <p:nvPr>
            <p:ph type="body" idx="1"/>
          </p:nvPr>
        </p:nvSpPr>
        <p:spPr bwMode="auto">
          <a:xfrm>
            <a:off x="838200" y="1373982"/>
            <a:ext cx="7620000" cy="3255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34"/>
          <p:cNvSpPr>
            <a:spLocks noGrp="1" noChangeArrowheads="1"/>
          </p:cNvSpPr>
          <p:nvPr>
            <p:ph type="title"/>
          </p:nvPr>
        </p:nvSpPr>
        <p:spPr bwMode="auto">
          <a:xfrm>
            <a:off x="838200" y="400050"/>
            <a:ext cx="7620000"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pic>
        <p:nvPicPr>
          <p:cNvPr id="1028" name="Picture 35"/>
          <p:cNvPicPr>
            <a:picLocks noChangeAspect="1" noChangeArrowheads="1"/>
          </p:cNvPicPr>
          <p:nvPr/>
        </p:nvPicPr>
        <p:blipFill>
          <a:blip r:embed="rId15" cstate="print"/>
          <a:srcRect/>
          <a:stretch>
            <a:fillRect/>
          </a:stretch>
        </p:blipFill>
        <p:spPr bwMode="auto">
          <a:xfrm>
            <a:off x="0" y="0"/>
            <a:ext cx="139700" cy="1371600"/>
          </a:xfrm>
          <a:prstGeom prst="rect">
            <a:avLst/>
          </a:prstGeom>
          <a:noFill/>
          <a:ln w="9525">
            <a:noFill/>
            <a:miter lim="800000"/>
            <a:headEnd/>
            <a:tailEnd/>
          </a:ln>
        </p:spPr>
      </p:pic>
      <p:sp>
        <p:nvSpPr>
          <p:cNvPr id="1060" name="Rectangle 36"/>
          <p:cNvSpPr>
            <a:spLocks noGrp="1" noChangeArrowheads="1"/>
          </p:cNvSpPr>
          <p:nvPr>
            <p:ph type="ftr" sz="quarter" idx="3"/>
          </p:nvPr>
        </p:nvSpPr>
        <p:spPr bwMode="auto">
          <a:xfrm>
            <a:off x="838200" y="4802981"/>
            <a:ext cx="5678488"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00" b="0"/>
            </a:lvl1pPr>
          </a:lstStyle>
          <a:p>
            <a:pPr algn="l" rtl="0" eaLnBrk="0" fontAlgn="base" hangingPunct="0">
              <a:spcBef>
                <a:spcPct val="0"/>
              </a:spcBef>
              <a:spcAft>
                <a:spcPct val="0"/>
              </a:spcAft>
            </a:pPr>
            <a:r>
              <a:rPr lang="en-US" kern="1200" smtClean="0">
                <a:solidFill>
                  <a:srgbClr val="000000"/>
                </a:solidFill>
                <a:latin typeface="Arial" charset="0"/>
                <a:ea typeface="+mn-ea"/>
                <a:cs typeface="+mn-cs"/>
              </a:rPr>
              <a:t>SWIFT Compliance Roadmap - December 2013</a:t>
            </a:r>
            <a:endParaRPr lang="en-US" kern="1200">
              <a:solidFill>
                <a:srgbClr val="000000"/>
              </a:solidFill>
              <a:latin typeface="Arial" charset="0"/>
              <a:ea typeface="+mn-ea"/>
              <a:cs typeface="+mn-cs"/>
            </a:endParaRPr>
          </a:p>
        </p:txBody>
      </p:sp>
      <p:sp>
        <p:nvSpPr>
          <p:cNvPr id="1061" name="Rectangle 37"/>
          <p:cNvSpPr>
            <a:spLocks noGrp="1" noChangeArrowheads="1"/>
          </p:cNvSpPr>
          <p:nvPr>
            <p:ph type="sldNum" sz="quarter" idx="4"/>
          </p:nvPr>
        </p:nvSpPr>
        <p:spPr bwMode="auto">
          <a:xfrm>
            <a:off x="8153400" y="4802981"/>
            <a:ext cx="7620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lnSpc>
                <a:spcPct val="100000"/>
              </a:lnSpc>
              <a:spcBef>
                <a:spcPct val="0"/>
              </a:spcBef>
              <a:buClrTx/>
              <a:buFontTx/>
              <a:buNone/>
              <a:defRPr sz="900" b="0"/>
            </a:lvl1pPr>
          </a:lstStyle>
          <a:p>
            <a:pPr rtl="0" fontAlgn="base">
              <a:spcAft>
                <a:spcPct val="0"/>
              </a:spcAft>
              <a:defRPr/>
            </a:pPr>
            <a:fld id="{B95AC119-BD42-44E2-9E3D-2F93569740EB}" type="slidenum">
              <a:rPr lang="en-GB" kern="1200">
                <a:solidFill>
                  <a:srgbClr val="000000"/>
                </a:solidFill>
                <a:latin typeface="Arial" charset="0"/>
                <a:ea typeface="+mn-ea"/>
                <a:cs typeface="+mn-cs"/>
              </a:rPr>
              <a:pPr rtl="0" fontAlgn="base">
                <a:spcAft>
                  <a:spcPct val="0"/>
                </a:spcAft>
                <a:defRPr/>
              </a:pPr>
              <a:t>‹#›</a:t>
            </a:fld>
            <a:endParaRPr lang="en-GB" kern="1200">
              <a:solidFill>
                <a:srgbClr val="000000"/>
              </a:solidFill>
              <a:latin typeface="Arial" charset="0"/>
              <a:ea typeface="+mn-ea"/>
              <a:cs typeface="+mn-cs"/>
            </a:endParaRPr>
          </a:p>
        </p:txBody>
      </p:sp>
      <p:pic>
        <p:nvPicPr>
          <p:cNvPr id="1031" name="Picture 42"/>
          <p:cNvPicPr>
            <a:picLocks noChangeAspect="1" noChangeArrowheads="1"/>
          </p:cNvPicPr>
          <p:nvPr/>
        </p:nvPicPr>
        <p:blipFill>
          <a:blip r:embed="rId16" cstate="print"/>
          <a:srcRect/>
          <a:stretch>
            <a:fillRect/>
          </a:stretch>
        </p:blipFill>
        <p:spPr bwMode="auto">
          <a:xfrm>
            <a:off x="542925" y="4757738"/>
            <a:ext cx="357188" cy="2678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fontAlgn="base">
        <a:spcBef>
          <a:spcPct val="0"/>
        </a:spcBef>
        <a:spcAft>
          <a:spcPct val="0"/>
        </a:spcAft>
        <a:defRPr sz="3200">
          <a:solidFill>
            <a:schemeClr val="tx2"/>
          </a:solidFill>
          <a:latin typeface="Times New Roman" pitchFamily="18" charset="0"/>
        </a:defRPr>
      </a:lvl6pPr>
      <a:lvl7pPr marL="914400" algn="l" rtl="0" fontAlgn="base">
        <a:spcBef>
          <a:spcPct val="0"/>
        </a:spcBef>
        <a:spcAft>
          <a:spcPct val="0"/>
        </a:spcAft>
        <a:defRPr sz="3200">
          <a:solidFill>
            <a:schemeClr val="tx2"/>
          </a:solidFill>
          <a:latin typeface="Times New Roman" pitchFamily="18" charset="0"/>
        </a:defRPr>
      </a:lvl7pPr>
      <a:lvl8pPr marL="1371600" algn="l" rtl="0" fontAlgn="base">
        <a:spcBef>
          <a:spcPct val="0"/>
        </a:spcBef>
        <a:spcAft>
          <a:spcPct val="0"/>
        </a:spcAft>
        <a:defRPr sz="3200">
          <a:solidFill>
            <a:schemeClr val="tx2"/>
          </a:solidFill>
          <a:latin typeface="Times New Roman" pitchFamily="18" charset="0"/>
        </a:defRPr>
      </a:lvl8pPr>
      <a:lvl9pPr marL="1828800" algn="l" rtl="0" fontAlgn="base">
        <a:spcBef>
          <a:spcPct val="0"/>
        </a:spcBef>
        <a:spcAft>
          <a:spcPct val="0"/>
        </a:spcAft>
        <a:defRPr sz="3200">
          <a:solidFill>
            <a:schemeClr val="tx2"/>
          </a:solidFill>
          <a:latin typeface="Times New Roman" pitchFamily="18" charset="0"/>
        </a:defRPr>
      </a:lvl9pPr>
    </p:titleStyle>
    <p:bodyStyle>
      <a:lvl1pPr marL="231775" indent="-231775" algn="l" rtl="0" eaLnBrk="0" fontAlgn="base" hangingPunct="0">
        <a:spcBef>
          <a:spcPct val="20000"/>
        </a:spcBef>
        <a:spcAft>
          <a:spcPct val="0"/>
        </a:spcAft>
        <a:buChar char="•"/>
        <a:defRPr sz="2000">
          <a:solidFill>
            <a:srgbClr val="000000"/>
          </a:solidFill>
          <a:latin typeface="+mn-lt"/>
          <a:ea typeface="+mn-ea"/>
          <a:cs typeface="+mn-cs"/>
        </a:defRPr>
      </a:lvl1pPr>
      <a:lvl2pPr marL="446088" indent="-212725" algn="l" rtl="0" eaLnBrk="0" fontAlgn="base" hangingPunct="0">
        <a:spcBef>
          <a:spcPct val="20000"/>
        </a:spcBef>
        <a:spcAft>
          <a:spcPct val="0"/>
        </a:spcAft>
        <a:buChar char="–"/>
        <a:defRPr sz="2000">
          <a:solidFill>
            <a:srgbClr val="000000"/>
          </a:solidFill>
          <a:latin typeface="+mn-lt"/>
        </a:defRPr>
      </a:lvl2pPr>
      <a:lvl3pPr marL="630238" indent="-182563" algn="l" rtl="0" eaLnBrk="0" fontAlgn="base" hangingPunct="0">
        <a:spcBef>
          <a:spcPct val="20000"/>
        </a:spcBef>
        <a:spcAft>
          <a:spcPct val="0"/>
        </a:spcAft>
        <a:buChar char="•"/>
        <a:defRPr sz="1600">
          <a:solidFill>
            <a:srgbClr val="000000"/>
          </a:solidFill>
          <a:latin typeface="+mn-lt"/>
        </a:defRPr>
      </a:lvl3pPr>
      <a:lvl4pPr marL="1027113" indent="-228600" algn="l" rtl="0" eaLnBrk="0" fontAlgn="base" hangingPunct="0">
        <a:spcBef>
          <a:spcPct val="20000"/>
        </a:spcBef>
        <a:spcAft>
          <a:spcPct val="0"/>
        </a:spcAft>
        <a:buChar char="–"/>
        <a:defRPr sz="1600">
          <a:solidFill>
            <a:srgbClr val="000000"/>
          </a:solidFill>
          <a:latin typeface="+mn-lt"/>
        </a:defRPr>
      </a:lvl4pPr>
      <a:lvl5pPr marL="1257300" indent="-228600" algn="l" rtl="0" eaLnBrk="0" fontAlgn="base" hangingPunct="0">
        <a:spcBef>
          <a:spcPct val="20000"/>
        </a:spcBef>
        <a:spcAft>
          <a:spcPct val="0"/>
        </a:spcAft>
        <a:buChar char="–"/>
        <a:defRPr sz="1600">
          <a:solidFill>
            <a:srgbClr val="000000"/>
          </a:solidFill>
          <a:latin typeface="+mn-lt"/>
        </a:defRPr>
      </a:lvl5pPr>
      <a:lvl6pPr marL="1714500" indent="-228600" algn="l" rtl="0" fontAlgn="base">
        <a:spcBef>
          <a:spcPct val="20000"/>
        </a:spcBef>
        <a:spcAft>
          <a:spcPct val="0"/>
        </a:spcAft>
        <a:buChar char="–"/>
        <a:defRPr sz="1600">
          <a:solidFill>
            <a:srgbClr val="000000"/>
          </a:solidFill>
          <a:latin typeface="+mn-lt"/>
        </a:defRPr>
      </a:lvl6pPr>
      <a:lvl7pPr marL="2171700" indent="-228600" algn="l" rtl="0" fontAlgn="base">
        <a:spcBef>
          <a:spcPct val="20000"/>
        </a:spcBef>
        <a:spcAft>
          <a:spcPct val="0"/>
        </a:spcAft>
        <a:buChar char="–"/>
        <a:defRPr sz="1600">
          <a:solidFill>
            <a:srgbClr val="000000"/>
          </a:solidFill>
          <a:latin typeface="+mn-lt"/>
        </a:defRPr>
      </a:lvl7pPr>
      <a:lvl8pPr marL="2628900" indent="-228600" algn="l" rtl="0" fontAlgn="base">
        <a:spcBef>
          <a:spcPct val="20000"/>
        </a:spcBef>
        <a:spcAft>
          <a:spcPct val="0"/>
        </a:spcAft>
        <a:buChar char="–"/>
        <a:defRPr sz="1600">
          <a:solidFill>
            <a:srgbClr val="000000"/>
          </a:solidFill>
          <a:latin typeface="+mn-lt"/>
        </a:defRPr>
      </a:lvl8pPr>
      <a:lvl9pPr marL="3086100" indent="-228600" algn="l" rtl="0" fontAlgn="base">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ltGray">
          <a:xfrm>
            <a:off x="0" y="216694"/>
            <a:ext cx="9144000" cy="0"/>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pPr eaLnBrk="1" hangingPunct="1"/>
            <a:endParaRPr lang="en-GB">
              <a:solidFill>
                <a:srgbClr val="FFFFFF"/>
              </a:solidFill>
              <a:latin typeface="Arial" pitchFamily="34" charset="0"/>
            </a:endParaRPr>
          </a:p>
        </p:txBody>
      </p:sp>
      <p:sp>
        <p:nvSpPr>
          <p:cNvPr id="1027" name="Line 3"/>
          <p:cNvSpPr>
            <a:spLocks noChangeShapeType="1"/>
          </p:cNvSpPr>
          <p:nvPr/>
        </p:nvSpPr>
        <p:spPr bwMode="ltGray">
          <a:xfrm>
            <a:off x="0" y="870347"/>
            <a:ext cx="9144000" cy="0"/>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pPr eaLnBrk="1" hangingPunct="1"/>
            <a:endParaRPr lang="en-GB">
              <a:solidFill>
                <a:srgbClr val="FFFFFF"/>
              </a:solidFill>
              <a:latin typeface="Arial" pitchFamily="34" charset="0"/>
            </a:endParaRPr>
          </a:p>
        </p:txBody>
      </p:sp>
      <p:sp>
        <p:nvSpPr>
          <p:cNvPr id="1028" name="Rectangle 4"/>
          <p:cNvSpPr>
            <a:spLocks noGrp="1" noChangeArrowheads="1"/>
          </p:cNvSpPr>
          <p:nvPr>
            <p:ph type="title"/>
          </p:nvPr>
        </p:nvSpPr>
        <p:spPr bwMode="auto">
          <a:xfrm>
            <a:off x="355600" y="250031"/>
            <a:ext cx="7677150" cy="667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GB" altLang="en-US" smtClean="0"/>
              <a:t>Slide title</a:t>
            </a:r>
          </a:p>
        </p:txBody>
      </p:sp>
      <p:sp>
        <p:nvSpPr>
          <p:cNvPr id="1029" name="Rectangle 5"/>
          <p:cNvSpPr>
            <a:spLocks noGrp="1" noChangeArrowheads="1"/>
          </p:cNvSpPr>
          <p:nvPr>
            <p:ph type="body" idx="1"/>
          </p:nvPr>
        </p:nvSpPr>
        <p:spPr bwMode="auto">
          <a:xfrm>
            <a:off x="349250" y="1345407"/>
            <a:ext cx="8566150" cy="3226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GB" altLang="en-US" smtClean="0"/>
              <a:t>Body text</a:t>
            </a:r>
          </a:p>
          <a:p>
            <a:pPr lvl="1"/>
            <a:r>
              <a:rPr lang="en-GB" altLang="en-US" smtClean="0"/>
              <a:t>Second level</a:t>
            </a:r>
          </a:p>
          <a:p>
            <a:pPr lvl="2"/>
            <a:r>
              <a:rPr lang="en-GB" altLang="en-US" smtClean="0"/>
              <a:t>Third Level</a:t>
            </a:r>
          </a:p>
        </p:txBody>
      </p:sp>
      <p:sp>
        <p:nvSpPr>
          <p:cNvPr id="1030" name="Text Box 6"/>
          <p:cNvSpPr txBox="1">
            <a:spLocks noChangeArrowheads="1"/>
          </p:cNvSpPr>
          <p:nvPr/>
        </p:nvSpPr>
        <p:spPr bwMode="auto">
          <a:xfrm>
            <a:off x="8305800" y="4916300"/>
            <a:ext cx="7810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defRPr/>
            </a:pPr>
            <a:r>
              <a:rPr lang="en-GB" sz="1200" b="1" smtClean="0">
                <a:solidFill>
                  <a:srgbClr val="FFFFFF"/>
                </a:solidFill>
              </a:rPr>
              <a:t>Slide </a:t>
            </a:r>
            <a:fld id="{AE5E697F-6B0F-47C0-A4CA-A078AFB396C3}" type="slidenum">
              <a:rPr lang="en-GB" sz="1200" b="1" smtClean="0">
                <a:solidFill>
                  <a:srgbClr val="FFFFFF"/>
                </a:solidFill>
              </a:rPr>
              <a:pPr algn="r">
                <a:defRPr/>
              </a:pPr>
              <a:t>‹#›</a:t>
            </a:fld>
            <a:r>
              <a:rPr lang="en-GB" sz="1200" b="1" smtClean="0">
                <a:solidFill>
                  <a:srgbClr val="FFFFFF"/>
                </a:solidFill>
              </a:rPr>
              <a:t> </a:t>
            </a:r>
          </a:p>
        </p:txBody>
      </p:sp>
      <p:sp>
        <p:nvSpPr>
          <p:cNvPr id="517127" name="Rectangle 7"/>
          <p:cNvSpPr>
            <a:spLocks noGrp="1" noChangeArrowheads="1"/>
          </p:cNvSpPr>
          <p:nvPr>
            <p:ph type="ftr" sz="quarter" idx="3"/>
          </p:nvPr>
        </p:nvSpPr>
        <p:spPr bwMode="auto">
          <a:xfrm>
            <a:off x="323850" y="4962525"/>
            <a:ext cx="4535488"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r>
              <a:rPr lang="en-US">
                <a:solidFill>
                  <a:srgbClr val="FFFFFF"/>
                </a:solidFill>
              </a:rPr>
              <a:t>ISO_20022_LV_v113</a:t>
            </a:r>
          </a:p>
        </p:txBody>
      </p:sp>
      <p:pic>
        <p:nvPicPr>
          <p:cNvPr id="1032"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059738" y="236935"/>
            <a:ext cx="862012" cy="622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317579"/>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hf sldNum="0" hdr="0" dt="0"/>
  <p:txStyles>
    <p:titleStyle>
      <a:lvl1pPr algn="l" defTabSz="912813" rtl="0" eaLnBrk="0" fontAlgn="base" hangingPunct="0">
        <a:lnSpc>
          <a:spcPct val="90000"/>
        </a:lnSpc>
        <a:spcBef>
          <a:spcPct val="0"/>
        </a:spcBef>
        <a:spcAft>
          <a:spcPct val="0"/>
        </a:spcAft>
        <a:defRPr sz="3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3200">
          <a:solidFill>
            <a:schemeClr val="tx1"/>
          </a:solidFill>
          <a:latin typeface="Arial" charset="0"/>
        </a:defRPr>
      </a:lvl2pPr>
      <a:lvl3pPr algn="l" defTabSz="912813" rtl="0" eaLnBrk="0" fontAlgn="base" hangingPunct="0">
        <a:lnSpc>
          <a:spcPct val="90000"/>
        </a:lnSpc>
        <a:spcBef>
          <a:spcPct val="0"/>
        </a:spcBef>
        <a:spcAft>
          <a:spcPct val="0"/>
        </a:spcAft>
        <a:defRPr sz="3200">
          <a:solidFill>
            <a:schemeClr val="tx1"/>
          </a:solidFill>
          <a:latin typeface="Arial" charset="0"/>
        </a:defRPr>
      </a:lvl3pPr>
      <a:lvl4pPr algn="l" defTabSz="912813" rtl="0" eaLnBrk="0" fontAlgn="base" hangingPunct="0">
        <a:lnSpc>
          <a:spcPct val="90000"/>
        </a:lnSpc>
        <a:spcBef>
          <a:spcPct val="0"/>
        </a:spcBef>
        <a:spcAft>
          <a:spcPct val="0"/>
        </a:spcAft>
        <a:defRPr sz="3200">
          <a:solidFill>
            <a:schemeClr val="tx1"/>
          </a:solidFill>
          <a:latin typeface="Arial" charset="0"/>
        </a:defRPr>
      </a:lvl4pPr>
      <a:lvl5pPr algn="l" defTabSz="912813" rtl="0" eaLnBrk="0" fontAlgn="base" hangingPunct="0">
        <a:lnSpc>
          <a:spcPct val="90000"/>
        </a:lnSpc>
        <a:spcBef>
          <a:spcPct val="0"/>
        </a:spcBef>
        <a:spcAft>
          <a:spcPct val="0"/>
        </a:spcAft>
        <a:defRPr sz="3200">
          <a:solidFill>
            <a:schemeClr val="tx1"/>
          </a:solidFill>
          <a:latin typeface="Arial" charset="0"/>
        </a:defRPr>
      </a:lvl5pPr>
      <a:lvl6pPr marL="457200" algn="l" defTabSz="912813" rtl="0" fontAlgn="base">
        <a:lnSpc>
          <a:spcPct val="90000"/>
        </a:lnSpc>
        <a:spcBef>
          <a:spcPct val="0"/>
        </a:spcBef>
        <a:spcAft>
          <a:spcPct val="0"/>
        </a:spcAft>
        <a:defRPr sz="3200">
          <a:solidFill>
            <a:schemeClr val="tx1"/>
          </a:solidFill>
          <a:latin typeface="Arial" charset="0"/>
        </a:defRPr>
      </a:lvl6pPr>
      <a:lvl7pPr marL="914400" algn="l" defTabSz="912813" rtl="0" fontAlgn="base">
        <a:lnSpc>
          <a:spcPct val="90000"/>
        </a:lnSpc>
        <a:spcBef>
          <a:spcPct val="0"/>
        </a:spcBef>
        <a:spcAft>
          <a:spcPct val="0"/>
        </a:spcAft>
        <a:defRPr sz="3200">
          <a:solidFill>
            <a:schemeClr val="tx1"/>
          </a:solidFill>
          <a:latin typeface="Arial" charset="0"/>
        </a:defRPr>
      </a:lvl7pPr>
      <a:lvl8pPr marL="1371600" algn="l" defTabSz="912813" rtl="0" fontAlgn="base">
        <a:lnSpc>
          <a:spcPct val="90000"/>
        </a:lnSpc>
        <a:spcBef>
          <a:spcPct val="0"/>
        </a:spcBef>
        <a:spcAft>
          <a:spcPct val="0"/>
        </a:spcAft>
        <a:defRPr sz="3200">
          <a:solidFill>
            <a:schemeClr val="tx1"/>
          </a:solidFill>
          <a:latin typeface="Arial" charset="0"/>
        </a:defRPr>
      </a:lvl8pPr>
      <a:lvl9pPr marL="1828800" algn="l" defTabSz="912813" rtl="0" fontAlgn="base">
        <a:lnSpc>
          <a:spcPct val="90000"/>
        </a:lnSpc>
        <a:spcBef>
          <a:spcPct val="0"/>
        </a:spcBef>
        <a:spcAft>
          <a:spcPct val="0"/>
        </a:spcAft>
        <a:defRPr sz="3200">
          <a:solidFill>
            <a:schemeClr val="tx1"/>
          </a:solidFill>
          <a:latin typeface="Arial" charset="0"/>
        </a:defRPr>
      </a:lvl9pPr>
    </p:titleStyle>
    <p:bodyStyle>
      <a:lvl1pPr marL="381000" indent="-381000" algn="l" defTabSz="912813" rtl="0" eaLnBrk="0" fontAlgn="base" hangingPunct="0">
        <a:lnSpc>
          <a:spcPct val="95000"/>
        </a:lnSpc>
        <a:spcBef>
          <a:spcPct val="35000"/>
        </a:spcBef>
        <a:spcAft>
          <a:spcPct val="0"/>
        </a:spcAft>
        <a:buClr>
          <a:srgbClr val="4ED8F4"/>
        </a:buClr>
        <a:buSzPct val="80000"/>
        <a:buFont typeface="Webdings" pitchFamily="18" charset="2"/>
        <a:buChar char="&lt;"/>
        <a:defRPr sz="3000">
          <a:solidFill>
            <a:schemeClr val="tx1"/>
          </a:solidFill>
          <a:latin typeface="+mn-lt"/>
          <a:ea typeface="+mn-ea"/>
          <a:cs typeface="+mn-cs"/>
        </a:defRPr>
      </a:lvl1pPr>
      <a:lvl2pPr marL="952500" indent="-381000" algn="l" defTabSz="912813" rtl="0" eaLnBrk="0" fontAlgn="base" hangingPunct="0">
        <a:lnSpc>
          <a:spcPct val="95000"/>
        </a:lnSpc>
        <a:spcBef>
          <a:spcPct val="35000"/>
        </a:spcBef>
        <a:spcAft>
          <a:spcPct val="0"/>
        </a:spcAft>
        <a:buClr>
          <a:srgbClr val="4ED8F4"/>
        </a:buClr>
        <a:buChar char="–"/>
        <a:defRPr sz="3000">
          <a:solidFill>
            <a:schemeClr val="tx1"/>
          </a:solidFill>
          <a:latin typeface="+mn-lt"/>
        </a:defRPr>
      </a:lvl2pPr>
      <a:lvl3pPr marL="1433513" indent="-290513" algn="l" defTabSz="912813" rtl="0" eaLnBrk="0" fontAlgn="base" hangingPunct="0">
        <a:lnSpc>
          <a:spcPct val="95000"/>
        </a:lnSpc>
        <a:spcBef>
          <a:spcPct val="35000"/>
        </a:spcBef>
        <a:spcAft>
          <a:spcPct val="0"/>
        </a:spcAft>
        <a:buClr>
          <a:srgbClr val="4ED8F4"/>
        </a:buClr>
        <a:buSzPct val="90000"/>
        <a:buChar char="–"/>
        <a:defRPr sz="2400">
          <a:solidFill>
            <a:schemeClr val="tx1"/>
          </a:solidFill>
          <a:latin typeface="+mn-lt"/>
        </a:defRPr>
      </a:lvl3pPr>
      <a:lvl4pPr marL="1795463" indent="-171450" algn="l" defTabSz="912813" rtl="0" eaLnBrk="0" fontAlgn="base" hangingPunct="0">
        <a:spcBef>
          <a:spcPct val="20000"/>
        </a:spcBef>
        <a:spcAft>
          <a:spcPct val="0"/>
        </a:spcAft>
        <a:buSzPct val="100000"/>
        <a:buChar char="–"/>
        <a:defRPr sz="2000">
          <a:solidFill>
            <a:schemeClr val="tx1"/>
          </a:solidFill>
          <a:latin typeface="Times" pitchFamily="18" charset="0"/>
        </a:defRPr>
      </a:lvl4pPr>
      <a:lvl5pPr marL="2157413" indent="-171450" algn="l" defTabSz="912813" rtl="0" eaLnBrk="0" fontAlgn="base" hangingPunct="0">
        <a:spcBef>
          <a:spcPct val="20000"/>
        </a:spcBef>
        <a:spcAft>
          <a:spcPct val="0"/>
        </a:spcAft>
        <a:buSzPct val="100000"/>
        <a:buChar char="»"/>
        <a:defRPr sz="2000">
          <a:solidFill>
            <a:schemeClr val="tx1"/>
          </a:solidFill>
          <a:latin typeface="Times" pitchFamily="18" charset="0"/>
        </a:defRPr>
      </a:lvl5pPr>
      <a:lvl6pPr marL="2614613" indent="-171450" algn="l" defTabSz="912813" rtl="0" fontAlgn="base">
        <a:spcBef>
          <a:spcPct val="20000"/>
        </a:spcBef>
        <a:spcAft>
          <a:spcPct val="0"/>
        </a:spcAft>
        <a:buSzPct val="100000"/>
        <a:buChar char="»"/>
        <a:defRPr sz="2000">
          <a:solidFill>
            <a:schemeClr val="tx1"/>
          </a:solidFill>
          <a:latin typeface="Times" pitchFamily="18" charset="0"/>
        </a:defRPr>
      </a:lvl6pPr>
      <a:lvl7pPr marL="3071813" indent="-171450" algn="l" defTabSz="912813" rtl="0" fontAlgn="base">
        <a:spcBef>
          <a:spcPct val="20000"/>
        </a:spcBef>
        <a:spcAft>
          <a:spcPct val="0"/>
        </a:spcAft>
        <a:buSzPct val="100000"/>
        <a:buChar char="»"/>
        <a:defRPr sz="2000">
          <a:solidFill>
            <a:schemeClr val="tx1"/>
          </a:solidFill>
          <a:latin typeface="Times" pitchFamily="18" charset="0"/>
        </a:defRPr>
      </a:lvl7pPr>
      <a:lvl8pPr marL="3529013" indent="-171450" algn="l" defTabSz="912813" rtl="0" fontAlgn="base">
        <a:spcBef>
          <a:spcPct val="20000"/>
        </a:spcBef>
        <a:spcAft>
          <a:spcPct val="0"/>
        </a:spcAft>
        <a:buSzPct val="100000"/>
        <a:buChar char="»"/>
        <a:defRPr sz="2000">
          <a:solidFill>
            <a:schemeClr val="tx1"/>
          </a:solidFill>
          <a:latin typeface="Times" pitchFamily="18" charset="0"/>
        </a:defRPr>
      </a:lvl8pPr>
      <a:lvl9pPr marL="3986213" indent="-171450" algn="l" defTabSz="912813" rtl="0" fontAlgn="base">
        <a:spcBef>
          <a:spcPct val="20000"/>
        </a:spcBef>
        <a:spcAft>
          <a:spcPct val="0"/>
        </a:spcAft>
        <a:buSzPct val="100000"/>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33"/>
          <p:cNvSpPr>
            <a:spLocks noGrp="1" noChangeArrowheads="1"/>
          </p:cNvSpPr>
          <p:nvPr>
            <p:ph type="body" idx="1"/>
          </p:nvPr>
        </p:nvSpPr>
        <p:spPr bwMode="auto">
          <a:xfrm>
            <a:off x="838200" y="1373982"/>
            <a:ext cx="7620000" cy="3255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4"/>
          <p:cNvSpPr>
            <a:spLocks noGrp="1" noChangeArrowheads="1"/>
          </p:cNvSpPr>
          <p:nvPr>
            <p:ph type="title"/>
          </p:nvPr>
        </p:nvSpPr>
        <p:spPr bwMode="auto">
          <a:xfrm>
            <a:off x="838200" y="400050"/>
            <a:ext cx="7620000"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28" name="Picture 35"/>
          <p:cNvPicPr>
            <a:picLocks noChangeAspect="1" noChangeArrowheads="1"/>
          </p:cNvPicPr>
          <p:nvPr/>
        </p:nvPicPr>
        <p:blipFill>
          <a:blip r:embed="rId15" cstate="print"/>
          <a:srcRect/>
          <a:stretch>
            <a:fillRect/>
          </a:stretch>
        </p:blipFill>
        <p:spPr bwMode="auto">
          <a:xfrm>
            <a:off x="0" y="0"/>
            <a:ext cx="139700" cy="1371600"/>
          </a:xfrm>
          <a:prstGeom prst="rect">
            <a:avLst/>
          </a:prstGeom>
          <a:noFill/>
          <a:ln w="9525">
            <a:noFill/>
            <a:miter lim="800000"/>
            <a:headEnd/>
            <a:tailEnd/>
          </a:ln>
        </p:spPr>
      </p:pic>
      <p:sp>
        <p:nvSpPr>
          <p:cNvPr id="1060" name="Rectangle 36"/>
          <p:cNvSpPr>
            <a:spLocks noGrp="1" noChangeArrowheads="1"/>
          </p:cNvSpPr>
          <p:nvPr>
            <p:ph type="ftr" sz="quarter" idx="3"/>
          </p:nvPr>
        </p:nvSpPr>
        <p:spPr bwMode="auto">
          <a:xfrm>
            <a:off x="838200" y="4802981"/>
            <a:ext cx="5678488"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900" b="0" i="0">
                <a:solidFill>
                  <a:schemeClr val="tx1"/>
                </a:solidFill>
                <a:latin typeface="Arial" pitchFamily="34" charset="0"/>
              </a:defRPr>
            </a:lvl1pPr>
          </a:lstStyle>
          <a:p>
            <a:pPr>
              <a:defRPr/>
            </a:pPr>
            <a:endParaRPr lang="en-US">
              <a:solidFill>
                <a:srgbClr val="000000"/>
              </a:solidFill>
            </a:endParaRPr>
          </a:p>
        </p:txBody>
      </p:sp>
      <p:sp>
        <p:nvSpPr>
          <p:cNvPr id="1061" name="Rectangle 37"/>
          <p:cNvSpPr>
            <a:spLocks noGrp="1" noChangeArrowheads="1"/>
          </p:cNvSpPr>
          <p:nvPr>
            <p:ph type="sldNum" sz="quarter" idx="4"/>
          </p:nvPr>
        </p:nvSpPr>
        <p:spPr bwMode="auto">
          <a:xfrm>
            <a:off x="8153400" y="4802981"/>
            <a:ext cx="7620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b="0" i="0">
                <a:solidFill>
                  <a:schemeClr val="tx1"/>
                </a:solidFill>
                <a:latin typeface="Arial" pitchFamily="34" charset="0"/>
              </a:defRPr>
            </a:lvl1pPr>
          </a:lstStyle>
          <a:p>
            <a:pPr>
              <a:defRPr/>
            </a:pPr>
            <a:fld id="{77EF8F3F-31F9-4C18-B587-3D1F3FB82725}" type="slidenum">
              <a:rPr lang="en-US">
                <a:solidFill>
                  <a:srgbClr val="000000"/>
                </a:solidFill>
              </a:rPr>
              <a:pPr>
                <a:defRPr/>
              </a:pPr>
              <a:t>‹#›</a:t>
            </a:fld>
            <a:endParaRPr lang="en-US">
              <a:solidFill>
                <a:srgbClr val="000000"/>
              </a:solidFill>
            </a:endParaRPr>
          </a:p>
        </p:txBody>
      </p:sp>
      <p:pic>
        <p:nvPicPr>
          <p:cNvPr id="1031" name="Picture 42"/>
          <p:cNvPicPr>
            <a:picLocks noChangeAspect="1" noChangeArrowheads="1"/>
          </p:cNvPicPr>
          <p:nvPr/>
        </p:nvPicPr>
        <p:blipFill>
          <a:blip r:embed="rId16" cstate="print"/>
          <a:srcRect/>
          <a:stretch>
            <a:fillRect/>
          </a:stretch>
        </p:blipFill>
        <p:spPr bwMode="auto">
          <a:xfrm>
            <a:off x="542925" y="4757738"/>
            <a:ext cx="357188" cy="267891"/>
          </a:xfrm>
          <a:prstGeom prst="rect">
            <a:avLst/>
          </a:prstGeom>
          <a:noFill/>
          <a:ln w="9525">
            <a:noFill/>
            <a:miter lim="800000"/>
            <a:headEnd/>
            <a:tailEnd/>
          </a:ln>
        </p:spPr>
      </p:pic>
    </p:spTree>
    <p:extLst>
      <p:ext uri="{BB962C8B-B14F-4D97-AF65-F5344CB8AC3E}">
        <p14:creationId xmlns:p14="http://schemas.microsoft.com/office/powerpoint/2010/main" xmlns="" val="13083449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fontAlgn="base">
        <a:spcBef>
          <a:spcPct val="0"/>
        </a:spcBef>
        <a:spcAft>
          <a:spcPct val="0"/>
        </a:spcAft>
        <a:defRPr sz="3200">
          <a:solidFill>
            <a:schemeClr val="tx2"/>
          </a:solidFill>
          <a:latin typeface="Times New Roman" pitchFamily="18" charset="0"/>
        </a:defRPr>
      </a:lvl6pPr>
      <a:lvl7pPr marL="914400" algn="l" rtl="0" fontAlgn="base">
        <a:spcBef>
          <a:spcPct val="0"/>
        </a:spcBef>
        <a:spcAft>
          <a:spcPct val="0"/>
        </a:spcAft>
        <a:defRPr sz="3200">
          <a:solidFill>
            <a:schemeClr val="tx2"/>
          </a:solidFill>
          <a:latin typeface="Times New Roman" pitchFamily="18" charset="0"/>
        </a:defRPr>
      </a:lvl7pPr>
      <a:lvl8pPr marL="1371600" algn="l" rtl="0" fontAlgn="base">
        <a:spcBef>
          <a:spcPct val="0"/>
        </a:spcBef>
        <a:spcAft>
          <a:spcPct val="0"/>
        </a:spcAft>
        <a:defRPr sz="3200">
          <a:solidFill>
            <a:schemeClr val="tx2"/>
          </a:solidFill>
          <a:latin typeface="Times New Roman" pitchFamily="18" charset="0"/>
        </a:defRPr>
      </a:lvl8pPr>
      <a:lvl9pPr marL="1828800" algn="l" rtl="0" fontAlgn="base">
        <a:spcBef>
          <a:spcPct val="0"/>
        </a:spcBef>
        <a:spcAft>
          <a:spcPct val="0"/>
        </a:spcAft>
        <a:defRPr sz="3200">
          <a:solidFill>
            <a:schemeClr val="tx2"/>
          </a:solidFill>
          <a:latin typeface="Times New Roman" pitchFamily="18" charset="0"/>
        </a:defRPr>
      </a:lvl9pPr>
    </p:titleStyle>
    <p:bodyStyle>
      <a:lvl1pPr marL="231775" indent="-231775" algn="l" rtl="0" eaLnBrk="0" fontAlgn="base" hangingPunct="0">
        <a:spcBef>
          <a:spcPct val="20000"/>
        </a:spcBef>
        <a:spcAft>
          <a:spcPct val="0"/>
        </a:spcAft>
        <a:buChar char="•"/>
        <a:defRPr sz="2000">
          <a:solidFill>
            <a:srgbClr val="000000"/>
          </a:solidFill>
          <a:latin typeface="+mn-lt"/>
          <a:ea typeface="+mn-ea"/>
          <a:cs typeface="+mn-cs"/>
        </a:defRPr>
      </a:lvl1pPr>
      <a:lvl2pPr marL="446088" indent="-212725" algn="l" rtl="0" eaLnBrk="0" fontAlgn="base" hangingPunct="0">
        <a:spcBef>
          <a:spcPct val="20000"/>
        </a:spcBef>
        <a:spcAft>
          <a:spcPct val="0"/>
        </a:spcAft>
        <a:buChar char="–"/>
        <a:defRPr sz="2000">
          <a:solidFill>
            <a:srgbClr val="000000"/>
          </a:solidFill>
          <a:latin typeface="+mn-lt"/>
        </a:defRPr>
      </a:lvl2pPr>
      <a:lvl3pPr marL="630238" indent="-182563" algn="l" rtl="0" eaLnBrk="0" fontAlgn="base" hangingPunct="0">
        <a:spcBef>
          <a:spcPct val="20000"/>
        </a:spcBef>
        <a:spcAft>
          <a:spcPct val="0"/>
        </a:spcAft>
        <a:buChar char="•"/>
        <a:defRPr sz="1600">
          <a:solidFill>
            <a:srgbClr val="000000"/>
          </a:solidFill>
          <a:latin typeface="+mn-lt"/>
        </a:defRPr>
      </a:lvl3pPr>
      <a:lvl4pPr marL="1027113" indent="-228600" algn="l" rtl="0" eaLnBrk="0" fontAlgn="base" hangingPunct="0">
        <a:spcBef>
          <a:spcPct val="20000"/>
        </a:spcBef>
        <a:spcAft>
          <a:spcPct val="0"/>
        </a:spcAft>
        <a:buChar char="–"/>
        <a:defRPr sz="1600">
          <a:solidFill>
            <a:srgbClr val="000000"/>
          </a:solidFill>
          <a:latin typeface="+mn-lt"/>
        </a:defRPr>
      </a:lvl4pPr>
      <a:lvl5pPr marL="1257300" indent="-228600" algn="l" rtl="0" eaLnBrk="0" fontAlgn="base" hangingPunct="0">
        <a:spcBef>
          <a:spcPct val="20000"/>
        </a:spcBef>
        <a:spcAft>
          <a:spcPct val="0"/>
        </a:spcAft>
        <a:buChar char="–"/>
        <a:defRPr sz="1600">
          <a:solidFill>
            <a:srgbClr val="000000"/>
          </a:solidFill>
          <a:latin typeface="+mn-lt"/>
        </a:defRPr>
      </a:lvl5pPr>
      <a:lvl6pPr marL="1714500" indent="-228600" algn="l" rtl="0" fontAlgn="base">
        <a:spcBef>
          <a:spcPct val="20000"/>
        </a:spcBef>
        <a:spcAft>
          <a:spcPct val="0"/>
        </a:spcAft>
        <a:buChar char="–"/>
        <a:defRPr sz="1600">
          <a:solidFill>
            <a:srgbClr val="000000"/>
          </a:solidFill>
          <a:latin typeface="+mn-lt"/>
        </a:defRPr>
      </a:lvl6pPr>
      <a:lvl7pPr marL="2171700" indent="-228600" algn="l" rtl="0" fontAlgn="base">
        <a:spcBef>
          <a:spcPct val="20000"/>
        </a:spcBef>
        <a:spcAft>
          <a:spcPct val="0"/>
        </a:spcAft>
        <a:buChar char="–"/>
        <a:defRPr sz="1600">
          <a:solidFill>
            <a:srgbClr val="000000"/>
          </a:solidFill>
          <a:latin typeface="+mn-lt"/>
        </a:defRPr>
      </a:lvl7pPr>
      <a:lvl8pPr marL="2628900" indent="-228600" algn="l" rtl="0" fontAlgn="base">
        <a:spcBef>
          <a:spcPct val="20000"/>
        </a:spcBef>
        <a:spcAft>
          <a:spcPct val="0"/>
        </a:spcAft>
        <a:buChar char="–"/>
        <a:defRPr sz="1600">
          <a:solidFill>
            <a:srgbClr val="000000"/>
          </a:solidFill>
          <a:latin typeface="+mn-lt"/>
        </a:defRPr>
      </a:lvl8pPr>
      <a:lvl9pPr marL="3086100" indent="-228600" algn="l" rtl="0" fontAlgn="base">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diagramColors" Target="../diagrams/colors1.xml"/><Relationship Id="rId2" Type="http://schemas.openxmlformats.org/officeDocument/2006/relationships/notesSlide" Target="../notesSlides/notesSlide3.xml"/><Relationship Id="rId16" Type="http://schemas.openxmlformats.org/officeDocument/2006/relationships/diagramQuickStyle" Target="../diagrams/quickStyle1.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diagramLayout" Target="../diagrams/layout1.xml"/><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4000" dirty="0"/>
              <a:t>A perspective on SWIFT, Regulation and Standards</a:t>
            </a:r>
            <a:endParaRPr lang="en-GB" sz="4000" dirty="0"/>
          </a:p>
        </p:txBody>
      </p:sp>
      <p:sp>
        <p:nvSpPr>
          <p:cNvPr id="4" name="TextBox 3"/>
          <p:cNvSpPr txBox="1"/>
          <p:nvPr/>
        </p:nvSpPr>
        <p:spPr>
          <a:xfrm>
            <a:off x="1842448" y="3411933"/>
            <a:ext cx="4913953" cy="1415772"/>
          </a:xfrm>
          <a:prstGeom prst="rect">
            <a:avLst/>
          </a:prstGeom>
          <a:noFill/>
        </p:spPr>
        <p:txBody>
          <a:bodyPr wrap="square" rtlCol="0">
            <a:spAutoFit/>
          </a:bodyPr>
          <a:lstStyle/>
          <a:p>
            <a:r>
              <a:rPr lang="en-US" sz="1800" b="1" dirty="0" smtClean="0"/>
              <a:t>Matthieu de Heering 	</a:t>
            </a:r>
          </a:p>
          <a:p>
            <a:endParaRPr lang="en-US" sz="1800" b="1" dirty="0" smtClean="0"/>
          </a:p>
          <a:p>
            <a:r>
              <a:rPr lang="en-US" sz="1800" dirty="0" smtClean="0"/>
              <a:t>Head of Russia, CIS, and Mongolia - SWIFT</a:t>
            </a:r>
            <a:endParaRPr lang="en-US" sz="1800" dirty="0"/>
          </a:p>
          <a:p>
            <a:endParaRPr lang="en-US" sz="1600" dirty="0" smtClean="0"/>
          </a:p>
          <a:p>
            <a:r>
              <a:rPr lang="en-US" sz="1600" dirty="0" smtClean="0"/>
              <a:t>07Nov2014</a:t>
            </a:r>
            <a:endParaRPr lang="en-US" sz="1600" dirty="0"/>
          </a:p>
        </p:txBody>
      </p:sp>
    </p:spTree>
    <p:extLst>
      <p:ext uri="{BB962C8B-B14F-4D97-AF65-F5344CB8AC3E}">
        <p14:creationId xmlns:p14="http://schemas.microsoft.com/office/powerpoint/2010/main" xmlns="" val="1426534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Summary – SWIFT Community</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1"/>
          </p:nvPr>
        </p:nvSpPr>
        <p:spPr/>
        <p:txBody>
          <a:bodyPr/>
          <a:lstStyle/>
          <a:p>
            <a:pPr>
              <a:defRPr/>
            </a:pPr>
            <a:fld id="{F48DD4B4-2A37-470B-BD36-9FB4F8C86203}" type="slidenum">
              <a:rPr lang="en-US" smtClean="0"/>
              <a:pPr>
                <a:defRPr/>
              </a:pPr>
              <a:t>10</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67594"/>
            <a:ext cx="8424936"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127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034"/>
            <a:ext cx="8305800" cy="857250"/>
          </a:xfrm>
          <a:ln>
            <a:noFill/>
          </a:ln>
        </p:spPr>
        <p:txBody>
          <a:bodyPr/>
          <a:lstStyle/>
          <a:p>
            <a:r>
              <a:rPr lang="en-GB" altLang="en-US" dirty="0" smtClean="0"/>
              <a:t>Principles for Financial </a:t>
            </a:r>
            <a:br>
              <a:rPr lang="en-GB" altLang="en-US" dirty="0" smtClean="0"/>
            </a:br>
            <a:r>
              <a:rPr lang="en-GB" altLang="en-US" dirty="0" smtClean="0"/>
              <a:t>Market </a:t>
            </a:r>
            <a:r>
              <a:rPr lang="en-GB" altLang="en-US" dirty="0" smtClean="0">
                <a:solidFill>
                  <a:schemeClr val="tx1"/>
                </a:solidFill>
              </a:rPr>
              <a:t>Infrastructures (PFMIs)</a:t>
            </a:r>
            <a:endParaRPr lang="en-GB" b="1" dirty="0" smtClean="0">
              <a:solidFill>
                <a:schemeClr val="bg1">
                  <a:lumMod val="75000"/>
                </a:schemeClr>
              </a:solidFill>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30"/>
          <a:stretch/>
        </p:blipFill>
        <p:spPr bwMode="auto">
          <a:xfrm>
            <a:off x="573200" y="1216065"/>
            <a:ext cx="1550529" cy="1625715"/>
          </a:xfrm>
          <a:prstGeom prst="rect">
            <a:avLst/>
          </a:prstGeom>
          <a:noFill/>
          <a:ln w="9525">
            <a:solidFill>
              <a:srgbClr val="6076B4"/>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1" name="Group 60"/>
          <p:cNvGrpSpPr/>
          <p:nvPr/>
        </p:nvGrpSpPr>
        <p:grpSpPr>
          <a:xfrm>
            <a:off x="574624" y="2855255"/>
            <a:ext cx="4232874" cy="329670"/>
            <a:chOff x="574624" y="3908064"/>
            <a:chExt cx="4232874" cy="439560"/>
          </a:xfrm>
        </p:grpSpPr>
        <p:sp>
          <p:nvSpPr>
            <p:cNvPr id="49" name="Rectangle 48"/>
            <p:cNvSpPr/>
            <p:nvPr/>
          </p:nvSpPr>
          <p:spPr>
            <a:xfrm>
              <a:off x="574624" y="4070424"/>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Freeform 49"/>
            <p:cNvSpPr/>
            <p:nvPr/>
          </p:nvSpPr>
          <p:spPr>
            <a:xfrm>
              <a:off x="786267" y="3908064"/>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488950" eaLnBrk="1" hangingPunct="1">
                <a:lnSpc>
                  <a:spcPct val="90000"/>
                </a:lnSpc>
                <a:spcAft>
                  <a:spcPct val="35000"/>
                </a:spcAft>
              </a:pPr>
              <a:r>
                <a:rPr lang="en-US" sz="1100" dirty="0" smtClean="0">
                  <a:solidFill>
                    <a:srgbClr val="FFFFFF"/>
                  </a:solidFill>
                </a:rPr>
                <a:t>High Value Payment Systems</a:t>
              </a:r>
              <a:endParaRPr lang="en-US" sz="1100" dirty="0">
                <a:solidFill>
                  <a:srgbClr val="FFFFFF"/>
                </a:solidFill>
              </a:endParaRPr>
            </a:p>
          </p:txBody>
        </p:sp>
      </p:grpSp>
      <p:grpSp>
        <p:nvGrpSpPr>
          <p:cNvPr id="62" name="Group 61"/>
          <p:cNvGrpSpPr/>
          <p:nvPr/>
        </p:nvGrpSpPr>
        <p:grpSpPr>
          <a:xfrm>
            <a:off x="574624" y="3229475"/>
            <a:ext cx="4232874" cy="329670"/>
            <a:chOff x="574624" y="4407024"/>
            <a:chExt cx="4232874" cy="439560"/>
          </a:xfrm>
        </p:grpSpPr>
        <p:sp>
          <p:nvSpPr>
            <p:cNvPr id="51" name="Rectangle 50"/>
            <p:cNvSpPr/>
            <p:nvPr/>
          </p:nvSpPr>
          <p:spPr>
            <a:xfrm>
              <a:off x="574624" y="4569384"/>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Freeform 51"/>
            <p:cNvSpPr/>
            <p:nvPr/>
          </p:nvSpPr>
          <p:spPr>
            <a:xfrm>
              <a:off x="786267" y="4407024"/>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488950" eaLnBrk="1" hangingPunct="1">
                <a:lnSpc>
                  <a:spcPct val="90000"/>
                </a:lnSpc>
                <a:spcAft>
                  <a:spcPct val="35000"/>
                </a:spcAft>
              </a:pPr>
              <a:r>
                <a:rPr lang="en-US" sz="1100" dirty="0" smtClean="0">
                  <a:solidFill>
                    <a:srgbClr val="FFFFFF"/>
                  </a:solidFill>
                </a:rPr>
                <a:t>Low Value Payment Systems</a:t>
              </a:r>
              <a:endParaRPr lang="en-US" sz="1100" dirty="0">
                <a:solidFill>
                  <a:srgbClr val="FFFFFF"/>
                </a:solidFill>
              </a:endParaRPr>
            </a:p>
          </p:txBody>
        </p:sp>
      </p:grpSp>
      <p:grpSp>
        <p:nvGrpSpPr>
          <p:cNvPr id="63" name="Group 62"/>
          <p:cNvGrpSpPr/>
          <p:nvPr/>
        </p:nvGrpSpPr>
        <p:grpSpPr>
          <a:xfrm>
            <a:off x="574624" y="3603696"/>
            <a:ext cx="4232874" cy="329671"/>
            <a:chOff x="574624" y="4905984"/>
            <a:chExt cx="4232874" cy="439561"/>
          </a:xfrm>
        </p:grpSpPr>
        <p:sp>
          <p:nvSpPr>
            <p:cNvPr id="53" name="Rectangle 52"/>
            <p:cNvSpPr/>
            <p:nvPr/>
          </p:nvSpPr>
          <p:spPr>
            <a:xfrm>
              <a:off x="574624" y="506834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4" name="Freeform 53"/>
            <p:cNvSpPr/>
            <p:nvPr/>
          </p:nvSpPr>
          <p:spPr>
            <a:xfrm>
              <a:off x="786267" y="4905984"/>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488950" eaLnBrk="1" hangingPunct="1">
                <a:lnSpc>
                  <a:spcPct val="90000"/>
                </a:lnSpc>
                <a:spcAft>
                  <a:spcPct val="35000"/>
                </a:spcAft>
              </a:pPr>
              <a:r>
                <a:rPr lang="en-US" sz="1100" dirty="0" smtClean="0">
                  <a:solidFill>
                    <a:srgbClr val="FFFFFF"/>
                  </a:solidFill>
                </a:rPr>
                <a:t>Central Counterparties</a:t>
              </a:r>
              <a:endParaRPr lang="en-US" sz="1100" dirty="0">
                <a:solidFill>
                  <a:srgbClr val="FFFFFF"/>
                </a:solidFill>
              </a:endParaRPr>
            </a:p>
          </p:txBody>
        </p:sp>
      </p:grpSp>
      <p:grpSp>
        <p:nvGrpSpPr>
          <p:cNvPr id="64" name="Group 63"/>
          <p:cNvGrpSpPr/>
          <p:nvPr/>
        </p:nvGrpSpPr>
        <p:grpSpPr>
          <a:xfrm>
            <a:off x="574624" y="3977916"/>
            <a:ext cx="4232874" cy="329670"/>
            <a:chOff x="574624" y="5404945"/>
            <a:chExt cx="4232874" cy="439560"/>
          </a:xfrm>
        </p:grpSpPr>
        <p:sp>
          <p:nvSpPr>
            <p:cNvPr id="55" name="Rectangle 54"/>
            <p:cNvSpPr/>
            <p:nvPr/>
          </p:nvSpPr>
          <p:spPr>
            <a:xfrm>
              <a:off x="574624" y="556730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Freeform 55"/>
            <p:cNvSpPr/>
            <p:nvPr/>
          </p:nvSpPr>
          <p:spPr>
            <a:xfrm>
              <a:off x="786267" y="5404945"/>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488950" eaLnBrk="1" hangingPunct="1">
                <a:lnSpc>
                  <a:spcPct val="90000"/>
                </a:lnSpc>
                <a:spcAft>
                  <a:spcPct val="35000"/>
                </a:spcAft>
              </a:pPr>
              <a:r>
                <a:rPr lang="en-US" sz="1100" dirty="0" smtClean="0">
                  <a:solidFill>
                    <a:srgbClr val="FFFFFF"/>
                  </a:solidFill>
                </a:rPr>
                <a:t>Central Securities Depositories</a:t>
              </a:r>
              <a:endParaRPr lang="en-US" sz="1100" dirty="0">
                <a:solidFill>
                  <a:srgbClr val="FFFFFF"/>
                </a:solidFill>
              </a:endParaRPr>
            </a:p>
          </p:txBody>
        </p:sp>
      </p:grpSp>
      <p:grpSp>
        <p:nvGrpSpPr>
          <p:cNvPr id="65" name="Group 64"/>
          <p:cNvGrpSpPr/>
          <p:nvPr/>
        </p:nvGrpSpPr>
        <p:grpSpPr>
          <a:xfrm>
            <a:off x="574624" y="4352136"/>
            <a:ext cx="4232874" cy="329670"/>
            <a:chOff x="574624" y="5903905"/>
            <a:chExt cx="4232874" cy="439560"/>
          </a:xfrm>
        </p:grpSpPr>
        <p:sp>
          <p:nvSpPr>
            <p:cNvPr id="57" name="Rectangle 56"/>
            <p:cNvSpPr/>
            <p:nvPr/>
          </p:nvSpPr>
          <p:spPr>
            <a:xfrm>
              <a:off x="574624" y="606626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Freeform 57"/>
            <p:cNvSpPr/>
            <p:nvPr/>
          </p:nvSpPr>
          <p:spPr>
            <a:xfrm>
              <a:off x="786267" y="5903905"/>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488950" eaLnBrk="1" hangingPunct="1">
                <a:lnSpc>
                  <a:spcPct val="90000"/>
                </a:lnSpc>
                <a:spcAft>
                  <a:spcPct val="35000"/>
                </a:spcAft>
              </a:pPr>
              <a:r>
                <a:rPr lang="en-US" sz="1100" dirty="0" smtClean="0">
                  <a:solidFill>
                    <a:srgbClr val="FFFFFF"/>
                  </a:solidFill>
                </a:rPr>
                <a:t>Trade Repositories </a:t>
              </a:r>
              <a:endParaRPr lang="en-US" sz="1100" dirty="0">
                <a:solidFill>
                  <a:srgbClr val="FFFFFF"/>
                </a:solidFill>
              </a:endParaRPr>
            </a:p>
          </p:txBody>
        </p:sp>
      </p:grpSp>
      <p:graphicFrame>
        <p:nvGraphicFramePr>
          <p:cNvPr id="22" name="Diagram 21"/>
          <p:cNvGraphicFramePr/>
          <p:nvPr>
            <p:extLst>
              <p:ext uri="{D42A27DB-BD31-4B8C-83A1-F6EECF244321}">
                <p14:modId xmlns:p14="http://schemas.microsoft.com/office/powerpoint/2010/main" xmlns="" val="2249071893"/>
              </p:ext>
            </p:extLst>
          </p:nvPr>
        </p:nvGraphicFramePr>
        <p:xfrm>
          <a:off x="5923164" y="530703"/>
          <a:ext cx="2808643" cy="2905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a:spLocks noChangeAspect="1"/>
          </p:cNvSpPr>
          <p:nvPr/>
        </p:nvSpPr>
        <p:spPr bwMode="auto">
          <a:xfrm>
            <a:off x="2380786" y="1216065"/>
            <a:ext cx="3847399" cy="1625715"/>
          </a:xfrm>
          <a:prstGeom prst="rect">
            <a:avLst/>
          </a:prstGeom>
          <a:noFill/>
          <a:ln w="9525" cap="flat" cmpd="sng" algn="ctr">
            <a:solidFill>
              <a:srgbClr val="6076B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9388" indent="-179388">
              <a:buFont typeface="Arial" pitchFamily="34" charset="0"/>
              <a:buChar char="•"/>
            </a:pPr>
            <a:r>
              <a:rPr lang="en-US" sz="1800" dirty="0" smtClean="0">
                <a:solidFill>
                  <a:srgbClr val="000000"/>
                </a:solidFill>
                <a:cs typeface="Arial" charset="0"/>
              </a:rPr>
              <a:t>Published by CPSS-IOSCO</a:t>
            </a:r>
          </a:p>
          <a:p>
            <a:pPr marL="179388" indent="-179388">
              <a:buFont typeface="Arial" pitchFamily="34" charset="0"/>
              <a:buChar char="•"/>
            </a:pPr>
            <a:r>
              <a:rPr lang="en-US" sz="1800" dirty="0" smtClean="0">
                <a:solidFill>
                  <a:srgbClr val="000000"/>
                </a:solidFill>
                <a:cs typeface="Arial" charset="0"/>
              </a:rPr>
              <a:t>24 principles</a:t>
            </a:r>
          </a:p>
          <a:p>
            <a:pPr marL="179388" indent="-179388">
              <a:buFont typeface="Arial" pitchFamily="34" charset="0"/>
              <a:buChar char="•"/>
            </a:pPr>
            <a:r>
              <a:rPr lang="en-US" sz="1800" dirty="0" smtClean="0">
                <a:solidFill>
                  <a:srgbClr val="000000"/>
                </a:solidFill>
                <a:cs typeface="Arial" charset="0"/>
              </a:rPr>
              <a:t>Issued for consultation in 2011</a:t>
            </a:r>
          </a:p>
          <a:p>
            <a:pPr marL="179388" indent="-179388">
              <a:buFont typeface="Arial" pitchFamily="34" charset="0"/>
              <a:buChar char="•"/>
            </a:pPr>
            <a:r>
              <a:rPr lang="en-US" sz="1800" dirty="0" err="1" smtClean="0">
                <a:solidFill>
                  <a:srgbClr val="000000"/>
                </a:solidFill>
                <a:cs typeface="Arial" charset="0"/>
              </a:rPr>
              <a:t>Finalised</a:t>
            </a:r>
            <a:r>
              <a:rPr lang="en-US" sz="1800" dirty="0" smtClean="0">
                <a:solidFill>
                  <a:srgbClr val="000000"/>
                </a:solidFill>
                <a:cs typeface="Arial" charset="0"/>
              </a:rPr>
              <a:t> in April 2012</a:t>
            </a:r>
          </a:p>
          <a:p>
            <a:pPr marL="179388" indent="-179388">
              <a:buFont typeface="Arial" pitchFamily="34" charset="0"/>
              <a:buChar char="•"/>
            </a:pPr>
            <a:r>
              <a:rPr lang="en-US" sz="1800" dirty="0" smtClean="0">
                <a:solidFill>
                  <a:srgbClr val="000000"/>
                </a:solidFill>
                <a:cs typeface="Arial" charset="0"/>
              </a:rPr>
              <a:t>To be applied December 2012 (*)</a:t>
            </a:r>
          </a:p>
        </p:txBody>
      </p:sp>
      <p:grpSp>
        <p:nvGrpSpPr>
          <p:cNvPr id="27" name="Group 26"/>
          <p:cNvGrpSpPr/>
          <p:nvPr/>
        </p:nvGrpSpPr>
        <p:grpSpPr>
          <a:xfrm>
            <a:off x="574624" y="4726356"/>
            <a:ext cx="4232874" cy="329670"/>
            <a:chOff x="574624" y="6402865"/>
            <a:chExt cx="4232874" cy="439560"/>
          </a:xfrm>
        </p:grpSpPr>
        <p:sp>
          <p:nvSpPr>
            <p:cNvPr id="31" name="Rectangle 30"/>
            <p:cNvSpPr/>
            <p:nvPr/>
          </p:nvSpPr>
          <p:spPr>
            <a:xfrm>
              <a:off x="574624" y="656522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Freeform 31"/>
            <p:cNvSpPr/>
            <p:nvPr/>
          </p:nvSpPr>
          <p:spPr>
            <a:xfrm>
              <a:off x="786267" y="6402865"/>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488950" eaLnBrk="1" hangingPunct="1">
                <a:lnSpc>
                  <a:spcPct val="90000"/>
                </a:lnSpc>
                <a:spcAft>
                  <a:spcPct val="35000"/>
                </a:spcAft>
              </a:pPr>
              <a:r>
                <a:rPr lang="en-US" sz="1100" dirty="0" smtClean="0">
                  <a:solidFill>
                    <a:srgbClr val="FFFFFF"/>
                  </a:solidFill>
                </a:rPr>
                <a:t>Critical Service Providers</a:t>
              </a:r>
              <a:endParaRPr lang="en-US" sz="1100" dirty="0">
                <a:solidFill>
                  <a:srgbClr val="FFFFFF"/>
                </a:solidFill>
              </a:endParaRPr>
            </a:p>
          </p:txBody>
        </p:sp>
      </p:grpSp>
      <p:sp>
        <p:nvSpPr>
          <p:cNvPr id="3" name="Rounded Rectangle 2"/>
          <p:cNvSpPr/>
          <p:nvPr/>
        </p:nvSpPr>
        <p:spPr bwMode="auto">
          <a:xfrm rot="5400000">
            <a:off x="6890648" y="2607968"/>
            <a:ext cx="873671" cy="3274007"/>
          </a:xfrm>
          <a:prstGeom prst="roundRect">
            <a:avLst/>
          </a:prstGeom>
          <a:solidFill>
            <a:srgbClr val="0070C0"/>
          </a:solidFill>
          <a:ln w="9525" cap="flat" cmpd="sng" algn="ctr">
            <a:noFill/>
            <a:prstDash val="solid"/>
            <a:round/>
            <a:headEnd type="none" w="med" len="med"/>
            <a:tailEnd type="none" w="med" len="med"/>
          </a:ln>
          <a:effectLst/>
        </p:spPr>
        <p:txBody>
          <a:bodyPr vert="vert270" rtlCol="0" anchor="ctr" anchorCtr="1"/>
          <a:lstStyle/>
          <a:p>
            <a:pPr lvl="0" eaLnBrk="1" hangingPunct="1"/>
            <a:r>
              <a:rPr lang="en-GB" sz="1400" i="1" dirty="0">
                <a:solidFill>
                  <a:srgbClr val="FFFFFF"/>
                </a:solidFill>
                <a:cs typeface="Arial" charset="0"/>
              </a:rPr>
              <a:t>(*) “CPSS and IOSCO members will strive to adopt the new standards by the end of 2012 and put them into effect as soon as possible”</a:t>
            </a:r>
          </a:p>
        </p:txBody>
      </p:sp>
    </p:spTree>
    <p:extLst>
      <p:ext uri="{BB962C8B-B14F-4D97-AF65-F5344CB8AC3E}">
        <p14:creationId xmlns:p14="http://schemas.microsoft.com/office/powerpoint/2010/main" xmlns="" val="19996254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6301"/>
            <a:ext cx="7775618" cy="2973732"/>
          </a:xfrm>
          <a:ln>
            <a:noFill/>
          </a:ln>
        </p:spPr>
        <p:txBody>
          <a:bodyPr/>
          <a:lstStyle/>
          <a:p>
            <a:endParaRPr lang="en-GB" sz="2200" dirty="0" smtClean="0"/>
          </a:p>
          <a:p>
            <a:r>
              <a:rPr lang="en-GB" sz="2200" dirty="0" smtClean="0"/>
              <a:t>CSPs are 3</a:t>
            </a:r>
            <a:r>
              <a:rPr lang="en-GB" sz="2200" baseline="30000" dirty="0" smtClean="0"/>
              <a:t>rd</a:t>
            </a:r>
            <a:r>
              <a:rPr lang="en-GB" sz="2200" dirty="0" smtClean="0"/>
              <a:t> party service providers delivering services that are critical to FMIs’ operations </a:t>
            </a:r>
          </a:p>
          <a:p>
            <a:r>
              <a:rPr lang="en-GB" sz="2200" dirty="0" smtClean="0"/>
              <a:t>FMIs depend on the continuous and adequate functioning of CSPs</a:t>
            </a:r>
          </a:p>
          <a:p>
            <a:r>
              <a:rPr lang="en-US" sz="2200" dirty="0" smtClean="0"/>
              <a:t>FMIs need to assess the reliability of the CSPs they rely on</a:t>
            </a:r>
          </a:p>
          <a:p>
            <a:pPr lvl="1"/>
            <a:endParaRPr lang="en-US" dirty="0" smtClean="0"/>
          </a:p>
          <a:p>
            <a:pPr lvl="1"/>
            <a:endParaRPr lang="en-US" dirty="0" smtClean="0"/>
          </a:p>
          <a:p>
            <a:pPr lvl="1"/>
            <a:endParaRPr lang="en-US" dirty="0" smtClean="0"/>
          </a:p>
          <a:p>
            <a:endParaRPr lang="en-GB" sz="1600" dirty="0" smtClean="0"/>
          </a:p>
          <a:p>
            <a:endParaRPr lang="en-GB" sz="1800" dirty="0" smtClean="0"/>
          </a:p>
          <a:p>
            <a:endParaRPr lang="en-GB" sz="1800" dirty="0"/>
          </a:p>
        </p:txBody>
      </p:sp>
      <p:sp>
        <p:nvSpPr>
          <p:cNvPr id="9" name="Oval 8"/>
          <p:cNvSpPr/>
          <p:nvPr/>
        </p:nvSpPr>
        <p:spPr bwMode="auto">
          <a:xfrm>
            <a:off x="1093874" y="3347582"/>
            <a:ext cx="6919285" cy="1406952"/>
          </a:xfrm>
          <a:prstGeom prst="ellipse">
            <a:avLst/>
          </a:prstGeom>
          <a:solidFill>
            <a:srgbClr val="0070C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algn="ctr"/>
            <a:r>
              <a:rPr lang="en-GB" sz="2000" dirty="0">
                <a:solidFill>
                  <a:srgbClr val="FFFFFF"/>
                </a:solidFill>
                <a:effectLst>
                  <a:outerShdw blurRad="38100" dist="38100" dir="2700000" algn="tl">
                    <a:srgbClr val="000000">
                      <a:alpha val="43137"/>
                    </a:srgbClr>
                  </a:outerShdw>
                </a:effectLst>
                <a:latin typeface="Arial"/>
                <a:cs typeface="Arial" charset="0"/>
              </a:rPr>
              <a:t>A strong CSP </a:t>
            </a:r>
            <a:r>
              <a:rPr lang="en-GB" sz="2000" dirty="0" smtClean="0">
                <a:solidFill>
                  <a:srgbClr val="FFFFFF"/>
                </a:solidFill>
                <a:effectLst>
                  <a:outerShdw blurRad="38100" dist="38100" dir="2700000" algn="tl">
                    <a:srgbClr val="000000">
                      <a:alpha val="43137"/>
                    </a:srgbClr>
                  </a:outerShdw>
                </a:effectLst>
                <a:latin typeface="Arial"/>
                <a:cs typeface="Arial" charset="0"/>
              </a:rPr>
              <a:t>should </a:t>
            </a:r>
            <a:endParaRPr lang="en-GB" sz="2000" dirty="0">
              <a:solidFill>
                <a:srgbClr val="FFFFFF"/>
              </a:solidFill>
              <a:effectLst>
                <a:outerShdw blurRad="38100" dist="38100" dir="2700000" algn="tl">
                  <a:srgbClr val="000000">
                    <a:alpha val="43137"/>
                  </a:srgbClr>
                </a:outerShdw>
              </a:effectLst>
              <a:latin typeface="Arial"/>
              <a:cs typeface="Arial" charset="0"/>
            </a:endParaRPr>
          </a:p>
          <a:p>
            <a:pPr marL="742950" lvl="1" indent="-285750">
              <a:buFont typeface="Wingdings" pitchFamily="2" charset="2"/>
              <a:buChar char="ü"/>
            </a:pPr>
            <a:r>
              <a:rPr lang="en-GB" sz="1400" b="1" dirty="0" smtClean="0">
                <a:solidFill>
                  <a:srgbClr val="FFFFFF"/>
                </a:solidFill>
                <a:latin typeface="Arial"/>
                <a:cs typeface="Arial" charset="0"/>
              </a:rPr>
              <a:t>Meet the FMI’s functional requirements</a:t>
            </a:r>
          </a:p>
          <a:p>
            <a:pPr marL="742950" lvl="1" indent="-285750">
              <a:buFont typeface="Wingdings" pitchFamily="2" charset="2"/>
              <a:buChar char="ü"/>
            </a:pPr>
            <a:r>
              <a:rPr lang="en-GB" sz="1400" b="1" dirty="0" smtClean="0">
                <a:solidFill>
                  <a:srgbClr val="FFFFFF"/>
                </a:solidFill>
                <a:latin typeface="Arial"/>
                <a:cs typeface="Arial" charset="0"/>
              </a:rPr>
              <a:t>Ensure full compliance with the oversight expectations for CSP in PFMI (Annex F)</a:t>
            </a:r>
          </a:p>
          <a:p>
            <a:pPr marL="742950" lvl="1" indent="-285750">
              <a:buFont typeface="Wingdings" pitchFamily="2" charset="2"/>
              <a:buChar char="ü"/>
            </a:pPr>
            <a:r>
              <a:rPr lang="en-GB" sz="1400" b="1" dirty="0" smtClean="0">
                <a:solidFill>
                  <a:srgbClr val="FFFFFF"/>
                </a:solidFill>
                <a:latin typeface="Arial"/>
                <a:cs typeface="Arial" charset="0"/>
              </a:rPr>
              <a:t>Commission verification of </a:t>
            </a:r>
            <a:r>
              <a:rPr lang="en-GB" sz="1400" b="1" dirty="0">
                <a:solidFill>
                  <a:srgbClr val="FFFFFF"/>
                </a:solidFill>
                <a:latin typeface="Arial"/>
                <a:cs typeface="Arial" charset="0"/>
              </a:rPr>
              <a:t>compliance (assurance process)</a:t>
            </a:r>
          </a:p>
          <a:p>
            <a:pPr lvl="1" algn="ctr"/>
            <a:endParaRPr lang="en-GB" sz="1200" dirty="0">
              <a:solidFill>
                <a:srgbClr val="FFFFFF"/>
              </a:solidFill>
              <a:latin typeface="Arial"/>
              <a:cs typeface="Arial" charset="0"/>
            </a:endParaRPr>
          </a:p>
        </p:txBody>
      </p:sp>
      <p:sp>
        <p:nvSpPr>
          <p:cNvPr id="21" name="Title 1"/>
          <p:cNvSpPr txBox="1">
            <a:spLocks/>
          </p:cNvSpPr>
          <p:nvPr/>
        </p:nvSpPr>
        <p:spPr bwMode="auto">
          <a:xfrm>
            <a:off x="838200" y="249492"/>
            <a:ext cx="7620000" cy="10078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r>
              <a:rPr lang="en-GB" sz="2800" dirty="0">
                <a:solidFill>
                  <a:srgbClr val="000000"/>
                </a:solidFill>
              </a:rPr>
              <a:t>What are </a:t>
            </a:r>
            <a:r>
              <a:rPr lang="en-GB" sz="2800" dirty="0" smtClean="0">
                <a:solidFill>
                  <a:srgbClr val="000000"/>
                </a:solidFill>
              </a:rPr>
              <a:t>Critical </a:t>
            </a:r>
            <a:r>
              <a:rPr lang="en-GB" sz="2800" dirty="0">
                <a:solidFill>
                  <a:srgbClr val="000000"/>
                </a:solidFill>
              </a:rPr>
              <a:t>Service Providers (CSPs)?</a:t>
            </a:r>
            <a:br>
              <a:rPr lang="en-GB" sz="2800" dirty="0">
                <a:solidFill>
                  <a:srgbClr val="000000"/>
                </a:solidFill>
              </a:rPr>
            </a:br>
            <a:r>
              <a:rPr lang="en-US" sz="2400" dirty="0">
                <a:solidFill>
                  <a:srgbClr val="766A62"/>
                </a:solidFill>
              </a:rPr>
              <a:t>Annex F - Principles underlying the key role of CSPs</a:t>
            </a:r>
            <a:endParaRPr lang="en-GB" sz="2400" dirty="0">
              <a:solidFill>
                <a:srgbClr val="766A62"/>
              </a:solidFill>
            </a:endParaRPr>
          </a:p>
        </p:txBody>
      </p:sp>
    </p:spTree>
    <p:extLst>
      <p:ext uri="{BB962C8B-B14F-4D97-AF65-F5344CB8AC3E}">
        <p14:creationId xmlns:p14="http://schemas.microsoft.com/office/powerpoint/2010/main" xmlns="" val="10210816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492"/>
            <a:ext cx="7620000" cy="1007808"/>
          </a:xfrm>
        </p:spPr>
        <p:txBody>
          <a:bodyPr/>
          <a:lstStyle/>
          <a:p>
            <a:r>
              <a:rPr lang="en-US" dirty="0" smtClean="0"/>
              <a:t>Expectations for </a:t>
            </a:r>
            <a:r>
              <a:rPr lang="en-US" dirty="0"/>
              <a:t>robust, </a:t>
            </a:r>
            <a:r>
              <a:rPr lang="en-US" dirty="0" smtClean="0"/>
              <a:t>secure and </a:t>
            </a:r>
            <a:br>
              <a:rPr lang="en-US" dirty="0" smtClean="0"/>
            </a:br>
            <a:r>
              <a:rPr lang="en-US" dirty="0" smtClean="0"/>
              <a:t>resilient CSPs</a:t>
            </a:r>
            <a:br>
              <a:rPr lang="en-US" dirty="0" smtClean="0"/>
            </a:br>
            <a:r>
              <a:rPr lang="en-GB" sz="1800" i="1" dirty="0" smtClean="0">
                <a:solidFill>
                  <a:schemeClr val="accent1"/>
                </a:solidFill>
              </a:rPr>
              <a:t>Annex F : </a:t>
            </a:r>
            <a:r>
              <a:rPr lang="en-US" sz="1800" i="1" dirty="0" smtClean="0">
                <a:solidFill>
                  <a:schemeClr val="accent1"/>
                </a:solidFill>
              </a:rPr>
              <a:t>Oversight expectations applicable to CSPs </a:t>
            </a:r>
            <a:r>
              <a:rPr lang="en-GB" sz="4400" i="1" dirty="0" smtClean="0">
                <a:solidFill>
                  <a:schemeClr val="accent1"/>
                </a:solidFill>
              </a:rPr>
              <a:t/>
            </a:r>
            <a:br>
              <a:rPr lang="en-GB" sz="4400" i="1" dirty="0" smtClean="0">
                <a:solidFill>
                  <a:schemeClr val="accent1"/>
                </a:solidFill>
              </a:rPr>
            </a:br>
            <a:endParaRPr lang="en-GB" i="1" dirty="0">
              <a:solidFill>
                <a:schemeClr val="accent1"/>
              </a:solidFill>
            </a:endParaRPr>
          </a:p>
        </p:txBody>
      </p:sp>
      <p:sp>
        <p:nvSpPr>
          <p:cNvPr id="23" name="Content Placeholder 22"/>
          <p:cNvSpPr>
            <a:spLocks noGrp="1"/>
          </p:cNvSpPr>
          <p:nvPr>
            <p:ph idx="1"/>
          </p:nvPr>
        </p:nvSpPr>
        <p:spPr>
          <a:xfrm>
            <a:off x="1272480" y="1538231"/>
            <a:ext cx="7620000" cy="3255169"/>
          </a:xfrm>
        </p:spPr>
        <p:txBody>
          <a:bodyPr/>
          <a:lstStyle/>
          <a:p>
            <a:pPr marL="0" indent="0">
              <a:buNone/>
            </a:pPr>
            <a:r>
              <a:rPr lang="en-GB" sz="2400" kern="1200" dirty="0"/>
              <a:t>Risk identification </a:t>
            </a:r>
            <a:r>
              <a:rPr lang="en-GB" sz="2400" kern="1200" dirty="0" smtClean="0"/>
              <a:t>management</a:t>
            </a:r>
          </a:p>
          <a:p>
            <a:pPr marL="0" indent="0">
              <a:buNone/>
            </a:pPr>
            <a:endParaRPr lang="en-GB" sz="1400" kern="1200" dirty="0" smtClean="0"/>
          </a:p>
          <a:p>
            <a:pPr marL="0" indent="0">
              <a:buNone/>
            </a:pPr>
            <a:r>
              <a:rPr lang="en-GB" sz="2400" kern="1200" dirty="0" smtClean="0"/>
              <a:t>Information security</a:t>
            </a:r>
          </a:p>
          <a:p>
            <a:pPr marL="0" indent="0">
              <a:buNone/>
            </a:pPr>
            <a:endParaRPr lang="en-GB" sz="1400" kern="1200" dirty="0" smtClean="0"/>
          </a:p>
          <a:p>
            <a:pPr marL="0" indent="0">
              <a:buNone/>
            </a:pPr>
            <a:r>
              <a:rPr lang="en-GB" sz="2400" kern="1200" dirty="0" smtClean="0"/>
              <a:t>Reliability </a:t>
            </a:r>
            <a:r>
              <a:rPr lang="en-GB" sz="2400" kern="1200" dirty="0"/>
              <a:t>and resilience </a:t>
            </a:r>
            <a:endParaRPr lang="en-GB" sz="2400" kern="1200" dirty="0" smtClean="0"/>
          </a:p>
          <a:p>
            <a:pPr marL="0" indent="0">
              <a:buNone/>
            </a:pPr>
            <a:endParaRPr lang="en-GB" sz="1400" kern="1200" dirty="0"/>
          </a:p>
          <a:p>
            <a:pPr marL="0" indent="0">
              <a:buNone/>
            </a:pPr>
            <a:r>
              <a:rPr lang="en-GB" sz="2400" kern="1200" dirty="0"/>
              <a:t>Technology </a:t>
            </a:r>
            <a:r>
              <a:rPr lang="en-GB" sz="2400" kern="1200" dirty="0" smtClean="0"/>
              <a:t>planning</a:t>
            </a:r>
          </a:p>
          <a:p>
            <a:pPr marL="0" indent="0">
              <a:buNone/>
            </a:pPr>
            <a:endParaRPr lang="en-GB" sz="1400" kern="1200" dirty="0"/>
          </a:p>
          <a:p>
            <a:pPr marL="0" indent="0">
              <a:buNone/>
            </a:pPr>
            <a:r>
              <a:rPr lang="en-GB" sz="2400" kern="1200" dirty="0"/>
              <a:t>Communication with users</a:t>
            </a:r>
          </a:p>
          <a:p>
            <a:endParaRPr lang="en-US" sz="1600" dirty="0"/>
          </a:p>
        </p:txBody>
      </p:sp>
    </p:spTree>
    <p:extLst>
      <p:ext uri="{BB962C8B-B14F-4D97-AF65-F5344CB8AC3E}">
        <p14:creationId xmlns:p14="http://schemas.microsoft.com/office/powerpoint/2010/main" xmlns="" val="23165554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SWIFT’s role in the PFMIs</a:t>
            </a:r>
            <a:br>
              <a:rPr lang="en-US" dirty="0" smtClean="0"/>
            </a:br>
            <a:r>
              <a:rPr lang="en-US" sz="2400" i="1" dirty="0">
                <a:solidFill>
                  <a:schemeClr val="accent1"/>
                </a:solidFill>
              </a:rPr>
              <a:t>SWIFT is a Critical Service Provider</a:t>
            </a:r>
            <a:endParaRPr lang="en-GB" sz="2400" i="1" dirty="0">
              <a:solidFill>
                <a:schemeClr val="accent1"/>
              </a:solidFill>
            </a:endParaRPr>
          </a:p>
        </p:txBody>
      </p:sp>
      <p:sp>
        <p:nvSpPr>
          <p:cNvPr id="5" name="TextBox 4"/>
          <p:cNvSpPr txBox="1"/>
          <p:nvPr/>
        </p:nvSpPr>
        <p:spPr>
          <a:xfrm>
            <a:off x="778340" y="2193708"/>
            <a:ext cx="7995064" cy="1253825"/>
          </a:xfrm>
          <a:prstGeom prst="rect">
            <a:avLst/>
          </a:prstGeom>
          <a:solidFill>
            <a:srgbClr val="0070C0"/>
          </a:solidFill>
          <a:ln>
            <a:noFill/>
          </a:ln>
          <a:effectLst>
            <a:outerShdw blurRad="50800" dist="38100" dir="2700000" algn="tl" rotWithShape="0">
              <a:prstClr val="black">
                <a:alpha val="40000"/>
              </a:prstClr>
            </a:outerShdw>
          </a:effectLst>
        </p:spPr>
        <p:txBody>
          <a:bodyPr wrap="square" rtlCol="0" anchor="ctr">
            <a:noAutofit/>
          </a:bodyPr>
          <a:lstStyle>
            <a:defPPr>
              <a:defRPr lang="en-GB"/>
            </a:defPPr>
            <a:lvl1pPr algn="ctr">
              <a:defRPr sz="2000">
                <a:solidFill>
                  <a:srgbClr val="FFFFFF"/>
                </a:solidFill>
                <a:latin typeface="Times New Roman"/>
              </a:defRPr>
            </a:lvl1pPr>
          </a:lstStyle>
          <a:p>
            <a:r>
              <a:rPr lang="en-GB" sz="2800" dirty="0"/>
              <a:t> </a:t>
            </a:r>
            <a:r>
              <a:rPr lang="en-US" sz="2800" dirty="0"/>
              <a:t>SWIFT has identified itself as a CSP for the </a:t>
            </a:r>
            <a:r>
              <a:rPr lang="en-US" sz="2800" dirty="0" smtClean="0"/>
              <a:t>services </a:t>
            </a:r>
            <a:r>
              <a:rPr lang="en-US" sz="2800" dirty="0"/>
              <a:t>it provides to FMIs</a:t>
            </a:r>
          </a:p>
        </p:txBody>
      </p:sp>
    </p:spTree>
    <p:extLst>
      <p:ext uri="{BB962C8B-B14F-4D97-AF65-F5344CB8AC3E}">
        <p14:creationId xmlns:p14="http://schemas.microsoft.com/office/powerpoint/2010/main" xmlns="" val="4882982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SWIFT </a:t>
            </a:r>
            <a:r>
              <a:rPr lang="en-GB" dirty="0" smtClean="0"/>
              <a:t>complies </a:t>
            </a:r>
            <a:r>
              <a:rPr lang="en-GB" dirty="0"/>
              <a:t>with PFMI </a:t>
            </a:r>
            <a:r>
              <a:rPr lang="en-GB" dirty="0" smtClean="0"/>
              <a:t>annex F</a:t>
            </a:r>
            <a:br>
              <a:rPr lang="en-GB" dirty="0" smtClean="0"/>
            </a:br>
            <a:r>
              <a:rPr lang="en-US" sz="2400" i="1" dirty="0">
                <a:solidFill>
                  <a:schemeClr val="accent1"/>
                </a:solidFill>
              </a:rPr>
              <a:t>How do we demonstrate </a:t>
            </a:r>
            <a:r>
              <a:rPr lang="en-US" sz="2400" i="1" dirty="0" smtClean="0">
                <a:solidFill>
                  <a:schemeClr val="accent1"/>
                </a:solidFill>
              </a:rPr>
              <a:t>Compliance?</a:t>
            </a:r>
            <a:endParaRPr lang="en-GB" sz="2800" dirty="0"/>
          </a:p>
        </p:txBody>
      </p:sp>
      <p:graphicFrame>
        <p:nvGraphicFramePr>
          <p:cNvPr id="8" name="Table 7"/>
          <p:cNvGraphicFramePr>
            <a:graphicFrameLocks noGrp="1"/>
          </p:cNvGraphicFramePr>
          <p:nvPr>
            <p:extLst>
              <p:ext uri="{D42A27DB-BD31-4B8C-83A1-F6EECF244321}">
                <p14:modId xmlns:p14="http://schemas.microsoft.com/office/powerpoint/2010/main" xmlns="" val="3210905143"/>
              </p:ext>
            </p:extLst>
          </p:nvPr>
        </p:nvGraphicFramePr>
        <p:xfrm>
          <a:off x="1697626" y="1608322"/>
          <a:ext cx="5820756" cy="2797325"/>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3192027"/>
                <a:gridCol w="2628729"/>
              </a:tblGrid>
              <a:tr h="796799">
                <a:tc>
                  <a:txBody>
                    <a:bodyPr/>
                    <a:lstStyle/>
                    <a:p>
                      <a:pPr algn="ctr"/>
                      <a:r>
                        <a:rPr lang="en-US" sz="1100" b="1" dirty="0" smtClean="0"/>
                        <a:t>PFMI Annex F:</a:t>
                      </a:r>
                    </a:p>
                    <a:p>
                      <a:pPr algn="ctr"/>
                      <a:r>
                        <a:rPr lang="en-US" sz="1100" b="1" dirty="0" smtClean="0"/>
                        <a:t>Oversight expectations applicable to CSPs</a:t>
                      </a:r>
                      <a:r>
                        <a:rPr lang="en-US" sz="1100" b="0" dirty="0" smtClean="0"/>
                        <a:t> </a:t>
                      </a:r>
                    </a:p>
                  </a:txBody>
                  <a:tcPr marT="34290" marB="34290" anchor="ctr"/>
                </a:tc>
                <a:tc>
                  <a:txBody>
                    <a:bodyPr/>
                    <a:lstStyle/>
                    <a:p>
                      <a:pPr algn="ctr"/>
                      <a:r>
                        <a:rPr lang="en-US" sz="1100" dirty="0" smtClean="0"/>
                        <a:t>ISAE 3402 and High Level Expectation </a:t>
                      </a:r>
                    </a:p>
                    <a:p>
                      <a:pPr algn="ctr"/>
                      <a:r>
                        <a:rPr lang="en-US" sz="1100" dirty="0" smtClean="0"/>
                        <a:t>Assurance report</a:t>
                      </a:r>
                    </a:p>
                  </a:txBody>
                  <a:tcPr marT="34290" marB="34290" anchor="ctr"/>
                </a:tc>
              </a:tr>
              <a:tr h="360728">
                <a:tc>
                  <a:txBody>
                    <a:bodyPr/>
                    <a:lstStyle/>
                    <a:p>
                      <a:pPr lvl="0" algn="l" rtl="0" fontAlgn="b"/>
                      <a:r>
                        <a:rPr lang="en-GB" sz="1100" b="0" i="1" u="none" strike="noStrike" dirty="0" smtClean="0">
                          <a:solidFill>
                            <a:srgbClr val="000000"/>
                          </a:solidFill>
                          <a:latin typeface="Arial"/>
                        </a:rPr>
                        <a:t>Risk Identification management</a:t>
                      </a:r>
                      <a:endParaRPr lang="en-GB" sz="1100" b="0" i="1" u="none" strike="noStrike" dirty="0">
                        <a:solidFill>
                          <a:srgbClr val="000000"/>
                        </a:solidFill>
                        <a:latin typeface="Arial"/>
                      </a:endParaRPr>
                    </a:p>
                  </a:txBody>
                  <a:tcPr marL="180000" marR="0" marT="0" marB="0" anchor="ctr"/>
                </a:tc>
                <a:tc>
                  <a:txBody>
                    <a:bodyPr/>
                    <a:lstStyle/>
                    <a:p>
                      <a:endParaRPr lang="en-GB" sz="1400" dirty="0"/>
                    </a:p>
                  </a:txBody>
                  <a:tcPr marT="34290" marB="34290"/>
                </a:tc>
              </a:tr>
              <a:tr h="437371">
                <a:tc>
                  <a:txBody>
                    <a:bodyPr/>
                    <a:lstStyle/>
                    <a:p>
                      <a:pPr lvl="0" algn="l" rtl="0" fontAlgn="b"/>
                      <a:r>
                        <a:rPr lang="en-GB" sz="1100" b="0" i="1" u="none" strike="noStrike" dirty="0" smtClean="0">
                          <a:solidFill>
                            <a:srgbClr val="000000"/>
                          </a:solidFill>
                          <a:latin typeface="Arial"/>
                        </a:rPr>
                        <a:t>Information Security</a:t>
                      </a:r>
                      <a:endParaRPr lang="en-GB" sz="1100" b="0" i="1" u="none" strike="noStrike" dirty="0">
                        <a:solidFill>
                          <a:srgbClr val="000000"/>
                        </a:solidFill>
                        <a:latin typeface="Arial"/>
                      </a:endParaRPr>
                    </a:p>
                  </a:txBody>
                  <a:tcPr marL="180000" marR="0" marT="0" marB="0" anchor="ctr"/>
                </a:tc>
                <a:tc>
                  <a:txBody>
                    <a:bodyPr/>
                    <a:lstStyle/>
                    <a:p>
                      <a:endParaRPr lang="en-GB" sz="1400" dirty="0"/>
                    </a:p>
                  </a:txBody>
                  <a:tcPr marT="34290" marB="34290"/>
                </a:tc>
              </a:tr>
              <a:tr h="360728">
                <a:tc>
                  <a:txBody>
                    <a:bodyPr/>
                    <a:lstStyle/>
                    <a:p>
                      <a:pPr lvl="0" algn="l" rtl="0" fontAlgn="b"/>
                      <a:r>
                        <a:rPr lang="en-GB" sz="1100" b="0" i="1" u="none" strike="noStrike" dirty="0">
                          <a:solidFill>
                            <a:srgbClr val="000000"/>
                          </a:solidFill>
                          <a:latin typeface="Arial"/>
                        </a:rPr>
                        <a:t>Reliability and resilience</a:t>
                      </a:r>
                    </a:p>
                  </a:txBody>
                  <a:tcPr marL="180000" marR="0" marT="0" marB="0" anchor="ctr"/>
                </a:tc>
                <a:tc>
                  <a:txBody>
                    <a:bodyPr/>
                    <a:lstStyle/>
                    <a:p>
                      <a:endParaRPr lang="en-GB" sz="1400" dirty="0"/>
                    </a:p>
                  </a:txBody>
                  <a:tcPr marT="34290" marB="34290"/>
                </a:tc>
              </a:tr>
              <a:tr h="360728">
                <a:tc>
                  <a:txBody>
                    <a:bodyPr/>
                    <a:lstStyle/>
                    <a:p>
                      <a:pPr lvl="0" algn="l" rtl="0" fontAlgn="b"/>
                      <a:r>
                        <a:rPr lang="en-GB" sz="1100" b="0" i="1" u="none" strike="noStrike" dirty="0" smtClean="0">
                          <a:solidFill>
                            <a:srgbClr val="000000"/>
                          </a:solidFill>
                          <a:latin typeface="Arial"/>
                        </a:rPr>
                        <a:t>Technology </a:t>
                      </a:r>
                      <a:r>
                        <a:rPr lang="en-GB" sz="1100" b="0" i="1" u="none" strike="noStrike" dirty="0">
                          <a:solidFill>
                            <a:srgbClr val="000000"/>
                          </a:solidFill>
                          <a:latin typeface="Arial"/>
                        </a:rPr>
                        <a:t>planning</a:t>
                      </a:r>
                    </a:p>
                  </a:txBody>
                  <a:tcPr marL="180000" marR="0" marT="0" marB="0" anchor="ctr"/>
                </a:tc>
                <a:tc>
                  <a:txBody>
                    <a:bodyPr/>
                    <a:lstStyle/>
                    <a:p>
                      <a:endParaRPr lang="en-GB" sz="1400" dirty="0"/>
                    </a:p>
                  </a:txBody>
                  <a:tcPr marT="34290" marB="34290"/>
                </a:tc>
              </a:tr>
              <a:tr h="480971">
                <a:tc>
                  <a:txBody>
                    <a:bodyPr/>
                    <a:lstStyle/>
                    <a:p>
                      <a:pPr lvl="0" algn="l" rtl="0" fontAlgn="b"/>
                      <a:r>
                        <a:rPr lang="en-GB" sz="1100" b="0" i="1" u="none" strike="noStrike" dirty="0" smtClean="0">
                          <a:solidFill>
                            <a:srgbClr val="000000"/>
                          </a:solidFill>
                          <a:latin typeface="Arial"/>
                        </a:rPr>
                        <a:t>Communication with users</a:t>
                      </a:r>
                      <a:endParaRPr lang="en-GB" sz="1100" b="0" i="1" u="none" strike="noStrike" dirty="0">
                        <a:solidFill>
                          <a:srgbClr val="000000"/>
                        </a:solidFill>
                        <a:latin typeface="Arial"/>
                      </a:endParaRPr>
                    </a:p>
                  </a:txBody>
                  <a:tcPr marL="180000" marR="0" marT="0" marB="0" anchor="ctr"/>
                </a:tc>
                <a:tc>
                  <a:txBody>
                    <a:bodyPr/>
                    <a:lstStyle/>
                    <a:p>
                      <a:endParaRPr lang="en-GB" sz="1400" dirty="0"/>
                    </a:p>
                  </a:txBody>
                  <a:tcPr marT="34290" marB="34290"/>
                </a:tc>
              </a:tr>
            </a:tbl>
          </a:graphicData>
        </a:graphic>
      </p:graphicFrame>
      <p:sp>
        <p:nvSpPr>
          <p:cNvPr id="9" name="Rectangle 8"/>
          <p:cNvSpPr/>
          <p:nvPr/>
        </p:nvSpPr>
        <p:spPr>
          <a:xfrm>
            <a:off x="6006214" y="2381849"/>
            <a:ext cx="338554" cy="461665"/>
          </a:xfrm>
          <a:prstGeom prst="rect">
            <a:avLst/>
          </a:prstGeom>
        </p:spPr>
        <p:txBody>
          <a:bodyPr wrap="none">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0" name="Rectangle 9"/>
          <p:cNvSpPr/>
          <p:nvPr/>
        </p:nvSpPr>
        <p:spPr>
          <a:xfrm>
            <a:off x="6006214" y="2813897"/>
            <a:ext cx="338554" cy="461665"/>
          </a:xfrm>
          <a:prstGeom prst="rect">
            <a:avLst/>
          </a:prstGeom>
        </p:spPr>
        <p:txBody>
          <a:bodyPr wrap="none">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1" name="Rectangle 10"/>
          <p:cNvSpPr/>
          <p:nvPr/>
        </p:nvSpPr>
        <p:spPr>
          <a:xfrm>
            <a:off x="6006214" y="3245945"/>
            <a:ext cx="338554" cy="461665"/>
          </a:xfrm>
          <a:prstGeom prst="rect">
            <a:avLst/>
          </a:prstGeom>
        </p:spPr>
        <p:txBody>
          <a:bodyPr wrap="none">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2" name="Rectangle 11"/>
          <p:cNvSpPr/>
          <p:nvPr/>
        </p:nvSpPr>
        <p:spPr>
          <a:xfrm>
            <a:off x="6006214" y="3655780"/>
            <a:ext cx="338554" cy="461665"/>
          </a:xfrm>
          <a:prstGeom prst="rect">
            <a:avLst/>
          </a:prstGeom>
        </p:spPr>
        <p:txBody>
          <a:bodyPr wrap="none">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3" name="Rectangle 12"/>
          <p:cNvSpPr/>
          <p:nvPr/>
        </p:nvSpPr>
        <p:spPr>
          <a:xfrm>
            <a:off x="6027700" y="4087828"/>
            <a:ext cx="338554" cy="461665"/>
          </a:xfrm>
          <a:prstGeom prst="rect">
            <a:avLst/>
          </a:prstGeom>
        </p:spPr>
        <p:txBody>
          <a:bodyPr wrap="none">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2" name="TextBox 1"/>
          <p:cNvSpPr txBox="1"/>
          <p:nvPr/>
        </p:nvSpPr>
        <p:spPr>
          <a:xfrm>
            <a:off x="1043608" y="1190532"/>
            <a:ext cx="7128792" cy="461665"/>
          </a:xfrm>
          <a:prstGeom prst="rect">
            <a:avLst/>
          </a:prstGeom>
          <a:noFill/>
        </p:spPr>
        <p:txBody>
          <a:bodyPr wrap="square" rtlCol="0">
            <a:spAutoFit/>
          </a:bodyPr>
          <a:lstStyle/>
          <a:p>
            <a:r>
              <a:rPr lang="en-GB" i="1" dirty="0">
                <a:solidFill>
                  <a:srgbClr val="FFFFFF">
                    <a:lumMod val="50000"/>
                  </a:srgbClr>
                </a:solidFill>
              </a:rPr>
              <a:t>Today, </a:t>
            </a:r>
            <a:r>
              <a:rPr lang="en-US" i="1" dirty="0">
                <a:solidFill>
                  <a:srgbClr val="FFFFFF">
                    <a:lumMod val="50000"/>
                  </a:srgbClr>
                </a:solidFill>
              </a:rPr>
              <a:t>SWIFT supports FMIs in their </a:t>
            </a:r>
            <a:r>
              <a:rPr lang="en-US" i="1" dirty="0" smtClean="0">
                <a:solidFill>
                  <a:srgbClr val="FFFFFF">
                    <a:lumMod val="50000"/>
                  </a:srgbClr>
                </a:solidFill>
              </a:rPr>
              <a:t>Compliance…</a:t>
            </a:r>
            <a:endParaRPr lang="en-GB" dirty="0">
              <a:solidFill>
                <a:srgbClr val="000000"/>
              </a:solidFill>
            </a:endParaRPr>
          </a:p>
        </p:txBody>
      </p:sp>
    </p:spTree>
    <p:extLst>
      <p:ext uri="{BB962C8B-B14F-4D97-AF65-F5344CB8AC3E}">
        <p14:creationId xmlns:p14="http://schemas.microsoft.com/office/powerpoint/2010/main" xmlns="" val="3822574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T2S – where SWIFT fits in</a:t>
            </a:r>
            <a:endParaRPr lang="en-GB" dirty="0"/>
          </a:p>
        </p:txBody>
      </p:sp>
      <p:sp>
        <p:nvSpPr>
          <p:cNvPr id="3" name="Content Placeholder 2"/>
          <p:cNvSpPr>
            <a:spLocks noGrp="1"/>
          </p:cNvSpPr>
          <p:nvPr>
            <p:ph idx="1"/>
          </p:nvPr>
        </p:nvSpPr>
        <p:spPr>
          <a:xfrm>
            <a:off x="827584" y="1329612"/>
            <a:ext cx="7620000" cy="3255169"/>
          </a:xfrm>
        </p:spPr>
        <p:txBody>
          <a:bodyPr/>
          <a:lstStyle/>
          <a:p>
            <a:r>
              <a:rPr lang="en-US" sz="1600" dirty="0" smtClean="0"/>
              <a:t>T2S brings </a:t>
            </a:r>
            <a:r>
              <a:rPr lang="en-US" sz="1600" dirty="0" err="1" smtClean="0"/>
              <a:t>harmonised</a:t>
            </a:r>
            <a:r>
              <a:rPr lang="en-US" sz="1600" dirty="0" smtClean="0"/>
              <a:t> Delivery versus Payment securities settlement to the EU, with the aim of making cross border settlements as efficient as domestic settlements.</a:t>
            </a:r>
          </a:p>
          <a:p>
            <a:endParaRPr lang="en-US" sz="1600" dirty="0" smtClean="0"/>
          </a:p>
          <a:p>
            <a:r>
              <a:rPr lang="en-US" sz="1600" dirty="0" smtClean="0"/>
              <a:t>Closely aligned with the CSD-Regulation</a:t>
            </a:r>
          </a:p>
          <a:p>
            <a:r>
              <a:rPr lang="en-US" sz="1600" dirty="0" smtClean="0"/>
              <a:t>Follow up of </a:t>
            </a:r>
            <a:r>
              <a:rPr lang="en-US" sz="1600" dirty="0" err="1" smtClean="0"/>
              <a:t>Giovannini</a:t>
            </a:r>
            <a:r>
              <a:rPr lang="en-US" sz="1600" dirty="0" smtClean="0"/>
              <a:t> assignment </a:t>
            </a:r>
          </a:p>
          <a:p>
            <a:endParaRPr lang="en-US" sz="1600" dirty="0" smtClean="0"/>
          </a:p>
          <a:p>
            <a:r>
              <a:rPr lang="en-US" sz="1600" dirty="0" smtClean="0"/>
              <a:t>23 </a:t>
            </a:r>
            <a:r>
              <a:rPr lang="en-US" sz="1600" dirty="0"/>
              <a:t>participating CSDs</a:t>
            </a:r>
          </a:p>
          <a:p>
            <a:r>
              <a:rPr lang="en-US" sz="1600" dirty="0" smtClean="0"/>
              <a:t>4 CSD migration waves for T2S</a:t>
            </a:r>
          </a:p>
          <a:p>
            <a:endParaRPr lang="en-US" sz="1600" dirty="0" smtClean="0"/>
          </a:p>
          <a:p>
            <a:r>
              <a:rPr lang="en-US" sz="1600" dirty="0" smtClean="0"/>
              <a:t>Messaging Standards – ISO 20022</a:t>
            </a:r>
            <a:endParaRPr lang="en-US" sz="1600" dirty="0" smtClean="0">
              <a:solidFill>
                <a:schemeClr val="tx1"/>
              </a:solidFill>
            </a:endParaRPr>
          </a:p>
          <a:p>
            <a:endParaRPr lang="en-US" sz="1600" dirty="0" smtClean="0">
              <a:solidFill>
                <a:schemeClr val="tx1"/>
              </a:solidFill>
            </a:endParaRPr>
          </a:p>
          <a:p>
            <a:r>
              <a:rPr lang="en-US" sz="1600" dirty="0" smtClean="0">
                <a:solidFill>
                  <a:schemeClr val="tx1"/>
                </a:solidFill>
              </a:rPr>
              <a:t>SWIFT is one of the value-added network suppliers</a:t>
            </a:r>
          </a:p>
          <a:p>
            <a:endParaRPr lang="en-US" sz="1600" dirty="0" smtClean="0"/>
          </a:p>
          <a:p>
            <a:endParaRPr lang="en-US" sz="1600" dirty="0" smtClean="0"/>
          </a:p>
          <a:p>
            <a:endParaRPr lang="en-GB" sz="1600" dirty="0"/>
          </a:p>
        </p:txBody>
      </p:sp>
      <p:sp>
        <p:nvSpPr>
          <p:cNvPr id="4" name="Slide Number Placeholder 3"/>
          <p:cNvSpPr>
            <a:spLocks noGrp="1"/>
          </p:cNvSpPr>
          <p:nvPr>
            <p:ph type="sldNum" sz="quarter" idx="11"/>
          </p:nvPr>
        </p:nvSpPr>
        <p:spPr/>
        <p:txBody>
          <a:bodyPr/>
          <a:lstStyle/>
          <a:p>
            <a:pPr>
              <a:defRPr/>
            </a:pPr>
            <a:fld id="{F48DD4B4-2A37-470B-BD36-9FB4F8C86203}" type="slidenum">
              <a:rPr lang="en-US" smtClean="0"/>
              <a:pPr>
                <a:defRPr/>
              </a:pPr>
              <a:t>16</a:t>
            </a:fld>
            <a:endParaRPr lang="en-US"/>
          </a:p>
        </p:txBody>
      </p:sp>
    </p:spTree>
    <p:extLst>
      <p:ext uri="{BB962C8B-B14F-4D97-AF65-F5344CB8AC3E}">
        <p14:creationId xmlns:p14="http://schemas.microsoft.com/office/powerpoint/2010/main" xmlns="" val="306051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 III and Intraday Liquidity Reporting </a:t>
            </a:r>
            <a:br>
              <a:rPr lang="en-GB" dirty="0" smtClean="0"/>
            </a:br>
            <a:r>
              <a:rPr lang="en-GB" sz="2400" dirty="0">
                <a:solidFill>
                  <a:schemeClr val="accent1"/>
                </a:solidFill>
              </a:rPr>
              <a:t>Global</a:t>
            </a:r>
          </a:p>
        </p:txBody>
      </p:sp>
      <p:sp>
        <p:nvSpPr>
          <p:cNvPr id="5" name="Text Placeholder 4"/>
          <p:cNvSpPr>
            <a:spLocks noGrp="1"/>
          </p:cNvSpPr>
          <p:nvPr>
            <p:ph type="body" idx="1"/>
          </p:nvPr>
        </p:nvSpPr>
        <p:spPr/>
        <p:txBody>
          <a:bodyPr/>
          <a:lstStyle/>
          <a:p>
            <a:r>
              <a:rPr lang="en-GB" dirty="0" smtClean="0"/>
              <a:t>Content</a:t>
            </a:r>
            <a:endParaRPr lang="en-GB" dirty="0"/>
          </a:p>
        </p:txBody>
      </p:sp>
      <p:sp>
        <p:nvSpPr>
          <p:cNvPr id="6" name="Content Placeholder 5"/>
          <p:cNvSpPr>
            <a:spLocks noGrp="1"/>
          </p:cNvSpPr>
          <p:nvPr>
            <p:ph sz="half" idx="2"/>
          </p:nvPr>
        </p:nvSpPr>
        <p:spPr>
          <a:xfrm>
            <a:off x="457200" y="1631157"/>
            <a:ext cx="3810000" cy="826294"/>
          </a:xfrm>
          <a:solidFill>
            <a:schemeClr val="accent5">
              <a:lumMod val="20000"/>
              <a:lumOff val="80000"/>
            </a:schemeClr>
          </a:solidFill>
          <a:ln w="12700">
            <a:solidFill>
              <a:schemeClr val="bg2"/>
            </a:solidFill>
            <a:prstDash val="sysDash"/>
            <a:miter lim="800000"/>
            <a:headEnd/>
            <a:tailEnd/>
          </a:ln>
          <a:effectLst/>
        </p:spPr>
        <p:txBody>
          <a:bodyPr vert="horz" wrap="square" lIns="91440" tIns="45720" rIns="91440" bIns="45720" numCol="1" anchor="t" anchorCtr="0" compatLnSpc="1">
            <a:prstTxWarp prst="textNoShape">
              <a:avLst/>
            </a:prstTxWarp>
          </a:bodyPr>
          <a:lstStyle/>
          <a:p>
            <a:r>
              <a:rPr lang="en-GB" sz="1600" b="1" dirty="0"/>
              <a:t>Capital requirements</a:t>
            </a:r>
          </a:p>
          <a:p>
            <a:r>
              <a:rPr lang="en-GB" sz="1600" b="1" dirty="0"/>
              <a:t>Liquidity requirements</a:t>
            </a:r>
          </a:p>
          <a:p>
            <a:r>
              <a:rPr lang="en-GB" sz="1600" b="1" dirty="0"/>
              <a:t>Leverage ratio</a:t>
            </a:r>
          </a:p>
        </p:txBody>
      </p:sp>
      <p:sp>
        <p:nvSpPr>
          <p:cNvPr id="7" name="Text Placeholder 6"/>
          <p:cNvSpPr>
            <a:spLocks noGrp="1"/>
          </p:cNvSpPr>
          <p:nvPr>
            <p:ph type="body" sz="quarter" idx="3"/>
          </p:nvPr>
        </p:nvSpPr>
        <p:spPr/>
        <p:txBody>
          <a:bodyPr/>
          <a:lstStyle/>
          <a:p>
            <a:r>
              <a:rPr lang="en-GB" dirty="0" smtClean="0"/>
              <a:t>Impact</a:t>
            </a:r>
            <a:endParaRPr lang="en-GB" dirty="0"/>
          </a:p>
        </p:txBody>
      </p:sp>
      <p:sp>
        <p:nvSpPr>
          <p:cNvPr id="8" name="Content Placeholder 7"/>
          <p:cNvSpPr>
            <a:spLocks noGrp="1"/>
          </p:cNvSpPr>
          <p:nvPr>
            <p:ph sz="quarter" idx="4"/>
          </p:nvPr>
        </p:nvSpPr>
        <p:spPr>
          <a:xfrm>
            <a:off x="4645026" y="1631157"/>
            <a:ext cx="4041775" cy="826294"/>
          </a:xfrm>
          <a:solidFill>
            <a:schemeClr val="accent5">
              <a:lumMod val="20000"/>
              <a:lumOff val="80000"/>
            </a:schemeClr>
          </a:solidFill>
          <a:ln w="12700">
            <a:solidFill>
              <a:schemeClr val="bg2"/>
            </a:solidFill>
            <a:prstDash val="sysDash"/>
            <a:miter lim="800000"/>
            <a:headEnd/>
            <a:tailEnd/>
          </a:ln>
          <a:effectLst/>
        </p:spPr>
        <p:txBody>
          <a:bodyPr vert="horz" wrap="square" lIns="91440" tIns="45720" rIns="91440" bIns="45720" numCol="1" anchor="t" anchorCtr="0" compatLnSpc="1">
            <a:prstTxWarp prst="textNoShape">
              <a:avLst/>
            </a:prstTxWarp>
          </a:bodyPr>
          <a:lstStyle/>
          <a:p>
            <a:r>
              <a:rPr lang="en-GB" sz="1600" b="1" dirty="0"/>
              <a:t>Additional capital buffers</a:t>
            </a:r>
          </a:p>
          <a:p>
            <a:r>
              <a:rPr lang="en-GB" sz="1600" b="1" dirty="0">
                <a:solidFill>
                  <a:srgbClr val="FF0000"/>
                </a:solidFill>
              </a:rPr>
              <a:t>Improved monitoring of available liquidity</a:t>
            </a:r>
          </a:p>
          <a:p>
            <a:pPr marL="0" indent="0">
              <a:buNone/>
            </a:pPr>
            <a:endParaRPr lang="en-GB" sz="1600" b="1" dirty="0"/>
          </a:p>
        </p:txBody>
      </p:sp>
      <p:pic>
        <p:nvPicPr>
          <p:cNvPr id="9" name="Picture 8"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3000" y="3592930"/>
            <a:ext cx="6547948" cy="1076650"/>
          </a:xfrm>
          <a:prstGeom prst="rect">
            <a:avLst/>
          </a:prstGeom>
        </p:spPr>
      </p:pic>
      <p:pic>
        <p:nvPicPr>
          <p:cNvPr id="11" name="Picture 10"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5315" y="2764139"/>
            <a:ext cx="7116169" cy="828791"/>
          </a:xfrm>
          <a:prstGeom prst="rect">
            <a:avLst/>
          </a:prstGeom>
        </p:spPr>
      </p:pic>
      <p:sp>
        <p:nvSpPr>
          <p:cNvPr id="3" name="Slide Number Placeholder 2"/>
          <p:cNvSpPr>
            <a:spLocks noGrp="1"/>
          </p:cNvSpPr>
          <p:nvPr>
            <p:ph type="sldNum" sz="quarter" idx="11"/>
          </p:nvPr>
        </p:nvSpPr>
        <p:spPr/>
        <p:txBody>
          <a:bodyPr/>
          <a:lstStyle/>
          <a:p>
            <a:fld id="{51C62CFF-E97E-47F6-A255-759ED652DDA9}" type="slidenum">
              <a:rPr lang="en-GB" smtClean="0">
                <a:solidFill>
                  <a:srgbClr val="000000"/>
                </a:solidFill>
              </a:rPr>
              <a:pPr/>
              <a:t>17</a:t>
            </a:fld>
            <a:endParaRPr lang="en-GB">
              <a:solidFill>
                <a:srgbClr val="000000"/>
              </a:solidFill>
            </a:endParaRPr>
          </a:p>
        </p:txBody>
      </p:sp>
    </p:spTree>
    <p:extLst>
      <p:ext uri="{BB962C8B-B14F-4D97-AF65-F5344CB8AC3E}">
        <p14:creationId xmlns:p14="http://schemas.microsoft.com/office/powerpoint/2010/main" xmlns="" val="15819865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2800" dirty="0"/>
              <a:t>Liquidity </a:t>
            </a:r>
            <a:r>
              <a:rPr lang="en-US" sz="2800" dirty="0" smtClean="0"/>
              <a:t>reporting and management</a:t>
            </a:r>
            <a:r>
              <a:rPr lang="en-US" dirty="0" smtClean="0"/>
              <a:t/>
            </a:r>
            <a:br>
              <a:rPr lang="en-US" dirty="0" smtClean="0"/>
            </a:br>
            <a:r>
              <a:rPr lang="en-US" sz="2400" dirty="0" smtClean="0">
                <a:solidFill>
                  <a:schemeClr val="accent1"/>
                </a:solidFill>
              </a:rPr>
              <a:t>Options</a:t>
            </a:r>
            <a:endParaRPr lang="en-US" sz="2400" dirty="0">
              <a:solidFill>
                <a:schemeClr val="accent1"/>
              </a:solidFill>
            </a:endParaRPr>
          </a:p>
        </p:txBody>
      </p:sp>
      <p:sp>
        <p:nvSpPr>
          <p:cNvPr id="3" name="Content Placeholder 2"/>
          <p:cNvSpPr>
            <a:spLocks noGrp="1"/>
          </p:cNvSpPr>
          <p:nvPr>
            <p:ph sz="half" idx="1"/>
          </p:nvPr>
        </p:nvSpPr>
        <p:spPr>
          <a:xfrm>
            <a:off x="838200" y="1275606"/>
            <a:ext cx="3429000" cy="3520027"/>
          </a:xfrm>
          <a:solidFill>
            <a:schemeClr val="accent5">
              <a:lumMod val="20000"/>
              <a:lumOff val="80000"/>
            </a:schemeClr>
          </a:solidFill>
          <a:ln w="12700">
            <a:solidFill>
              <a:schemeClr val="bg2"/>
            </a:solidFill>
            <a:prstDash val="sysDash"/>
            <a:miter lim="800000"/>
            <a:headEnd/>
            <a:tailEnd/>
          </a:ln>
          <a:effectLst/>
        </p:spPr>
        <p:txBody>
          <a:bodyPr vert="horz" wrap="square" lIns="91440" tIns="45720" rIns="91440" bIns="45720" numCol="1" anchor="t" anchorCtr="0" compatLnSpc="1">
            <a:prstTxWarp prst="textNoShape">
              <a:avLst/>
            </a:prstTxWarp>
          </a:bodyPr>
          <a:lstStyle/>
          <a:p>
            <a:pPr marL="0" indent="0">
              <a:buNone/>
            </a:pPr>
            <a:r>
              <a:rPr lang="en-US" sz="1200" b="1" dirty="0"/>
              <a:t>Intraday liquidity</a:t>
            </a:r>
          </a:p>
          <a:p>
            <a:pPr lvl="1"/>
            <a:r>
              <a:rPr lang="en-US" sz="1200" dirty="0"/>
              <a:t>MT900</a:t>
            </a:r>
          </a:p>
          <a:p>
            <a:pPr lvl="1"/>
            <a:r>
              <a:rPr lang="en-US" sz="1200" dirty="0"/>
              <a:t>MT910</a:t>
            </a:r>
          </a:p>
          <a:p>
            <a:pPr lvl="1"/>
            <a:endParaRPr lang="en-US" sz="1200" dirty="0"/>
          </a:p>
          <a:p>
            <a:pPr marL="0" indent="0">
              <a:buNone/>
            </a:pPr>
            <a:r>
              <a:rPr lang="en-US" sz="1200" b="1" dirty="0" smtClean="0"/>
              <a:t>Intraday </a:t>
            </a:r>
            <a:r>
              <a:rPr lang="en-US" sz="1200" b="1" dirty="0"/>
              <a:t>reporting </a:t>
            </a:r>
          </a:p>
          <a:p>
            <a:pPr lvl="1"/>
            <a:r>
              <a:rPr lang="en-US" sz="1200" dirty="0"/>
              <a:t>MT94x</a:t>
            </a:r>
          </a:p>
          <a:p>
            <a:pPr marL="0" indent="0">
              <a:buNone/>
            </a:pPr>
            <a:endParaRPr lang="en-US" sz="1200" b="1" dirty="0"/>
          </a:p>
          <a:p>
            <a:pPr marL="0" indent="0">
              <a:buNone/>
            </a:pPr>
            <a:r>
              <a:rPr lang="en-US" sz="1200" b="1" dirty="0"/>
              <a:t>End-of-day reporting</a:t>
            </a:r>
          </a:p>
          <a:p>
            <a:pPr lvl="1"/>
            <a:r>
              <a:rPr lang="en-US" sz="1200" dirty="0" smtClean="0"/>
              <a:t>MT950</a:t>
            </a:r>
          </a:p>
          <a:p>
            <a:pPr lvl="1"/>
            <a:endParaRPr lang="en-US" sz="1200" dirty="0" smtClean="0"/>
          </a:p>
          <a:p>
            <a:pPr marL="0" indent="0">
              <a:buNone/>
            </a:pPr>
            <a:r>
              <a:rPr lang="en-US" sz="1200" b="1" dirty="0"/>
              <a:t>Real-time full information </a:t>
            </a:r>
          </a:p>
          <a:p>
            <a:pPr lvl="1"/>
            <a:r>
              <a:rPr lang="en-US" sz="1200" dirty="0"/>
              <a:t>FINInform </a:t>
            </a:r>
          </a:p>
          <a:p>
            <a:pPr marL="0" indent="0">
              <a:buNone/>
            </a:pPr>
            <a:endParaRPr lang="en-US" sz="1200" b="1" dirty="0"/>
          </a:p>
          <a:p>
            <a:pPr marL="0" indent="0">
              <a:buNone/>
            </a:pPr>
            <a:r>
              <a:rPr lang="en-US" sz="1200" b="1" dirty="0" smtClean="0"/>
              <a:t>Business </a:t>
            </a:r>
            <a:r>
              <a:rPr lang="en-US" sz="1200" b="1" dirty="0"/>
              <a:t>Intelligence </a:t>
            </a:r>
          </a:p>
          <a:p>
            <a:pPr marL="233363" lvl="1" indent="0">
              <a:buNone/>
            </a:pPr>
            <a:endParaRPr lang="en-US" sz="12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1" y="1257300"/>
            <a:ext cx="4294597" cy="1833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600" y="3203793"/>
            <a:ext cx="3886200" cy="1911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EF56451C-E0A2-4D88-BE0B-7867EA733F30}" type="slidenum">
              <a:rPr lang="en-GB" smtClean="0">
                <a:solidFill>
                  <a:srgbClr val="000000"/>
                </a:solidFill>
              </a:rPr>
              <a:pPr/>
              <a:t>18</a:t>
            </a:fld>
            <a:endParaRPr lang="en-GB">
              <a:solidFill>
                <a:srgbClr val="000000"/>
              </a:solidFill>
            </a:endParaRPr>
          </a:p>
        </p:txBody>
      </p:sp>
    </p:spTree>
    <p:extLst>
      <p:ext uri="{BB962C8B-B14F-4D97-AF65-F5344CB8AC3E}">
        <p14:creationId xmlns:p14="http://schemas.microsoft.com/office/powerpoint/2010/main" xmlns="" val="1373538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SEPA</a:t>
            </a:r>
            <a:endParaRPr lang="en-GB" dirty="0"/>
          </a:p>
        </p:txBody>
      </p:sp>
      <p:sp>
        <p:nvSpPr>
          <p:cNvPr id="3" name="Text Placeholder 2"/>
          <p:cNvSpPr>
            <a:spLocks noGrp="1"/>
          </p:cNvSpPr>
          <p:nvPr>
            <p:ph type="body" idx="1"/>
          </p:nvPr>
        </p:nvSpPr>
        <p:spPr/>
        <p:txBody>
          <a:bodyPr/>
          <a:lstStyle/>
          <a:p>
            <a:r>
              <a:rPr lang="en-GB" dirty="0" smtClean="0"/>
              <a:t>Content</a:t>
            </a:r>
            <a:endParaRPr lang="en-GB" dirty="0"/>
          </a:p>
        </p:txBody>
      </p:sp>
      <p:sp>
        <p:nvSpPr>
          <p:cNvPr id="4" name="Content Placeholder 3"/>
          <p:cNvSpPr>
            <a:spLocks noGrp="1"/>
          </p:cNvSpPr>
          <p:nvPr>
            <p:ph sz="half" idx="2"/>
          </p:nvPr>
        </p:nvSpPr>
        <p:spPr>
          <a:xfrm>
            <a:off x="457200" y="1631157"/>
            <a:ext cx="4040188" cy="1739840"/>
          </a:xfrm>
          <a:solidFill>
            <a:schemeClr val="accent5">
              <a:lumMod val="20000"/>
              <a:lumOff val="80000"/>
            </a:schemeClr>
          </a:solidFill>
          <a:ln w="12700">
            <a:solidFill>
              <a:schemeClr val="bg2"/>
            </a:solidFill>
            <a:prstDash val="sysDash"/>
            <a:miter lim="800000"/>
            <a:headEnd/>
            <a:tailEnd/>
          </a:ln>
          <a:effectLst/>
        </p:spPr>
        <p:txBody>
          <a:bodyPr vert="horz" wrap="square" lIns="91440" tIns="45720" rIns="91440" bIns="45720" numCol="1" anchor="t" anchorCtr="0" compatLnSpc="1">
            <a:prstTxWarp prst="textNoShape">
              <a:avLst/>
            </a:prstTxWarp>
          </a:bodyPr>
          <a:lstStyle/>
          <a:p>
            <a:r>
              <a:rPr lang="en-GB" sz="1600" b="1" dirty="0"/>
              <a:t>Borderless system for secure and efficient transfers within the EU</a:t>
            </a:r>
          </a:p>
          <a:p>
            <a:r>
              <a:rPr lang="en-GB" sz="1600" b="1" dirty="0"/>
              <a:t>Deadline Eurozone – August 2014</a:t>
            </a:r>
          </a:p>
          <a:p>
            <a:r>
              <a:rPr lang="en-GB" sz="1600" b="1" dirty="0"/>
              <a:t>Deadline remaining EU – </a:t>
            </a:r>
            <a:r>
              <a:rPr lang="en-GB" sz="1600" b="1" dirty="0" smtClean="0"/>
              <a:t>2016</a:t>
            </a:r>
          </a:p>
          <a:p>
            <a:r>
              <a:rPr lang="en-GB" sz="1600" b="1" dirty="0" smtClean="0"/>
              <a:t>Covers credit transfers and direct debits</a:t>
            </a:r>
            <a:endParaRPr lang="en-GB" sz="1600" b="1" dirty="0"/>
          </a:p>
        </p:txBody>
      </p:sp>
      <p:sp>
        <p:nvSpPr>
          <p:cNvPr id="5" name="Text Placeholder 4"/>
          <p:cNvSpPr>
            <a:spLocks noGrp="1"/>
          </p:cNvSpPr>
          <p:nvPr>
            <p:ph type="body" sz="quarter" idx="3"/>
          </p:nvPr>
        </p:nvSpPr>
        <p:spPr/>
        <p:txBody>
          <a:bodyPr/>
          <a:lstStyle/>
          <a:p>
            <a:r>
              <a:rPr lang="en-GB" dirty="0" smtClean="0"/>
              <a:t>Impact</a:t>
            </a:r>
            <a:endParaRPr lang="en-GB" dirty="0"/>
          </a:p>
        </p:txBody>
      </p:sp>
      <p:sp>
        <p:nvSpPr>
          <p:cNvPr id="6" name="Content Placeholder 5"/>
          <p:cNvSpPr>
            <a:spLocks noGrp="1"/>
          </p:cNvSpPr>
          <p:nvPr>
            <p:ph sz="quarter" idx="4"/>
          </p:nvPr>
        </p:nvSpPr>
        <p:spPr>
          <a:xfrm>
            <a:off x="4645026" y="1631157"/>
            <a:ext cx="4041775" cy="1739840"/>
          </a:xfrm>
          <a:solidFill>
            <a:schemeClr val="accent5">
              <a:lumMod val="20000"/>
              <a:lumOff val="80000"/>
            </a:schemeClr>
          </a:solidFill>
          <a:ln w="12700">
            <a:solidFill>
              <a:schemeClr val="bg2"/>
            </a:solidFill>
            <a:prstDash val="sysDash"/>
            <a:miter lim="800000"/>
            <a:headEnd/>
            <a:tailEnd/>
          </a:ln>
          <a:effectLst/>
        </p:spPr>
        <p:txBody>
          <a:bodyPr vert="horz" wrap="square" lIns="91440" tIns="45720" rIns="91440" bIns="45720" numCol="1" anchor="t" anchorCtr="0" compatLnSpc="1">
            <a:prstTxWarp prst="textNoShape">
              <a:avLst/>
            </a:prstTxWarp>
          </a:bodyPr>
          <a:lstStyle/>
          <a:p>
            <a:r>
              <a:rPr lang="en-GB" sz="1600" b="1" dirty="0"/>
              <a:t>Impacts banks and </a:t>
            </a:r>
            <a:r>
              <a:rPr lang="en-GB" sz="1600" b="1" dirty="0" smtClean="0"/>
              <a:t>corporates</a:t>
            </a:r>
          </a:p>
          <a:p>
            <a:r>
              <a:rPr lang="en-GB" sz="1600" b="1" dirty="0" smtClean="0"/>
              <a:t>Increased ISO20022 adoption</a:t>
            </a:r>
          </a:p>
          <a:p>
            <a:r>
              <a:rPr lang="en-GB" sz="1600" b="1" dirty="0" smtClean="0"/>
              <a:t>Mandatory IBAN adoption</a:t>
            </a:r>
          </a:p>
          <a:p>
            <a:r>
              <a:rPr lang="en-GB" sz="1600" b="1" dirty="0" smtClean="0"/>
              <a:t>IBAN to BIC mapping required</a:t>
            </a:r>
          </a:p>
          <a:p>
            <a:r>
              <a:rPr lang="en-GB" sz="1600" b="1" dirty="0" smtClean="0"/>
              <a:t>Increased need for reference data</a:t>
            </a:r>
            <a:endParaRPr lang="en-GB" sz="1600" b="1" dirty="0"/>
          </a:p>
        </p:txBody>
      </p:sp>
      <p:sp>
        <p:nvSpPr>
          <p:cNvPr id="7" name="Slide Number Placeholder 6"/>
          <p:cNvSpPr>
            <a:spLocks noGrp="1"/>
          </p:cNvSpPr>
          <p:nvPr>
            <p:ph type="sldNum" sz="quarter" idx="11"/>
          </p:nvPr>
        </p:nvSpPr>
        <p:spPr/>
        <p:txBody>
          <a:bodyPr/>
          <a:lstStyle/>
          <a:p>
            <a:fld id="{51C62CFF-E97E-47F6-A255-759ED652DDA9}" type="slidenum">
              <a:rPr lang="en-GB" smtClean="0">
                <a:solidFill>
                  <a:srgbClr val="000000"/>
                </a:solidFill>
              </a:rPr>
              <a:pPr/>
              <a:t>19</a:t>
            </a:fld>
            <a:endParaRPr lang="en-GB">
              <a:solidFill>
                <a:srgbClr val="000000"/>
              </a:solidFill>
            </a:endParaRPr>
          </a:p>
        </p:txBody>
      </p:sp>
    </p:spTree>
    <p:extLst>
      <p:ext uri="{BB962C8B-B14F-4D97-AF65-F5344CB8AC3E}">
        <p14:creationId xmlns:p14="http://schemas.microsoft.com/office/powerpoint/2010/main" xmlns="" val="10835949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7889F7-7963-4A16-ADF8-FEE4D97DC541}" type="slidenum">
              <a:rPr lang="en-GB" smtClean="0"/>
              <a:pPr/>
              <a:t>2</a:t>
            </a:fld>
            <a:endParaRPr lang="en-GB" dirty="0"/>
          </a:p>
        </p:txBody>
      </p:sp>
      <p:sp>
        <p:nvSpPr>
          <p:cNvPr id="3" name="Rounded Rectangle 2"/>
          <p:cNvSpPr/>
          <p:nvPr/>
        </p:nvSpPr>
        <p:spPr bwMode="auto">
          <a:xfrm>
            <a:off x="395536" y="303498"/>
            <a:ext cx="8568952" cy="1080120"/>
          </a:xfrm>
          <a:prstGeom prst="roundRect">
            <a:avLst/>
          </a:prstGeom>
          <a:solidFill>
            <a:srgbClr val="00347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bg1"/>
                </a:solidFill>
                <a:effectLst/>
                <a:latin typeface="Arial" charset="0"/>
              </a:rPr>
              <a:t>SWIFT is the global</a:t>
            </a:r>
            <a:r>
              <a:rPr kumimoji="0" lang="en-US" sz="3000" b="0" i="0" u="none" strike="noStrike" cap="none" normalizeH="0" dirty="0" smtClean="0">
                <a:ln>
                  <a:noFill/>
                </a:ln>
                <a:solidFill>
                  <a:schemeClr val="bg1"/>
                </a:solidFill>
                <a:effectLst/>
                <a:latin typeface="Arial" charset="0"/>
              </a:rPr>
              <a:t> provider of secure financial messaging services</a:t>
            </a:r>
            <a:endParaRPr kumimoji="0" lang="en-US" sz="3000" b="0" i="0" u="none" strike="noStrike" cap="none" normalizeH="0" baseline="0" dirty="0" smtClean="0">
              <a:ln>
                <a:noFill/>
              </a:ln>
              <a:solidFill>
                <a:schemeClr val="bg1"/>
              </a:solidFill>
              <a:effectLst/>
              <a:latin typeface="Arial" charset="0"/>
            </a:endParaRPr>
          </a:p>
        </p:txBody>
      </p:sp>
      <p:sp>
        <p:nvSpPr>
          <p:cNvPr id="4" name="Rounded Rectangle 3"/>
          <p:cNvSpPr/>
          <p:nvPr/>
        </p:nvSpPr>
        <p:spPr bwMode="auto">
          <a:xfrm>
            <a:off x="395536" y="1840583"/>
            <a:ext cx="1872208" cy="756084"/>
          </a:xfrm>
          <a:prstGeom prst="roundRect">
            <a:avLst/>
          </a:prstGeom>
          <a:noFill/>
          <a:ln w="38100" cap="flat" cmpd="sng" algn="ctr">
            <a:solidFill>
              <a:srgbClr val="00347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5000" b="0" i="0" u="none" strike="noStrike" cap="none" normalizeH="0" baseline="0" dirty="0" smtClean="0">
                <a:ln>
                  <a:noFill/>
                </a:ln>
                <a:solidFill>
                  <a:srgbClr val="003478"/>
                </a:solidFill>
                <a:effectLst/>
                <a:latin typeface="Arial" charset="0"/>
              </a:rPr>
              <a:t>212</a:t>
            </a:r>
          </a:p>
        </p:txBody>
      </p:sp>
      <p:sp>
        <p:nvSpPr>
          <p:cNvPr id="6" name="Rounded Rectangle 5"/>
          <p:cNvSpPr/>
          <p:nvPr/>
        </p:nvSpPr>
        <p:spPr bwMode="auto">
          <a:xfrm>
            <a:off x="395536" y="2841780"/>
            <a:ext cx="1872208" cy="756084"/>
          </a:xfrm>
          <a:prstGeom prst="roundRect">
            <a:avLst/>
          </a:prstGeom>
          <a:noFill/>
          <a:ln w="38100" cap="flat" cmpd="sng" algn="ctr">
            <a:solidFill>
              <a:srgbClr val="00347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5000" b="0" i="0" u="none" strike="noStrike" cap="none" normalizeH="0" baseline="0" dirty="0" smtClean="0">
                <a:ln>
                  <a:noFill/>
                </a:ln>
                <a:solidFill>
                  <a:srgbClr val="003478"/>
                </a:solidFill>
                <a:effectLst/>
                <a:latin typeface="Arial" charset="0"/>
              </a:rPr>
              <a:t>10k</a:t>
            </a:r>
            <a:r>
              <a:rPr kumimoji="0" lang="en-US" sz="4000" b="0" i="0" u="none" strike="noStrike" cap="none" normalizeH="0" baseline="0" dirty="0" smtClean="0">
                <a:ln>
                  <a:noFill/>
                </a:ln>
                <a:solidFill>
                  <a:srgbClr val="003478"/>
                </a:solidFill>
                <a:effectLst/>
                <a:latin typeface="Arial" charset="0"/>
              </a:rPr>
              <a:t>+</a:t>
            </a:r>
          </a:p>
        </p:txBody>
      </p:sp>
      <p:sp>
        <p:nvSpPr>
          <p:cNvPr id="7" name="Rounded Rectangle 6"/>
          <p:cNvSpPr/>
          <p:nvPr/>
        </p:nvSpPr>
        <p:spPr bwMode="auto">
          <a:xfrm>
            <a:off x="395536" y="3813888"/>
            <a:ext cx="1872208" cy="756084"/>
          </a:xfrm>
          <a:prstGeom prst="roundRect">
            <a:avLst/>
          </a:prstGeom>
          <a:noFill/>
          <a:ln w="38100" cap="flat" cmpd="sng" algn="ctr">
            <a:solidFill>
              <a:srgbClr val="00347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5000" b="0" i="0" u="none" strike="noStrike" cap="none" normalizeH="0" baseline="0" dirty="0" smtClean="0">
                <a:ln>
                  <a:noFill/>
                </a:ln>
                <a:solidFill>
                  <a:srgbClr val="003478"/>
                </a:solidFill>
                <a:effectLst/>
                <a:latin typeface="Arial" charset="0"/>
              </a:rPr>
              <a:t>5*9</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1856650"/>
            <a:ext cx="5638265" cy="2821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6898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4589884" y="2287317"/>
            <a:ext cx="1728000" cy="361764"/>
          </a:xfrm>
          <a:prstGeom prst="rect">
            <a:avLst/>
          </a:prstGeom>
          <a:solidFill>
            <a:srgbClr val="97233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fr-BE" sz="1800" b="1" dirty="0" err="1" smtClean="0">
                <a:solidFill>
                  <a:srgbClr val="FFFFFF"/>
                </a:solidFill>
                <a:latin typeface="Arial"/>
                <a:cs typeface="Arial" pitchFamily="34" charset="0"/>
              </a:rPr>
              <a:t>Ref</a:t>
            </a:r>
            <a:r>
              <a:rPr lang="fr-BE" sz="1800" b="1" dirty="0" smtClean="0">
                <a:solidFill>
                  <a:srgbClr val="FFFFFF"/>
                </a:solidFill>
                <a:latin typeface="Arial"/>
                <a:cs typeface="Arial" pitchFamily="34" charset="0"/>
              </a:rPr>
              <a:t>. Data</a:t>
            </a:r>
            <a:endParaRPr lang="en-GB" sz="1800" b="1" dirty="0">
              <a:solidFill>
                <a:srgbClr val="FFFFFF"/>
              </a:solidFill>
              <a:latin typeface="Arial"/>
              <a:cs typeface="Arial" pitchFamily="34" charset="0"/>
            </a:endParaRPr>
          </a:p>
        </p:txBody>
      </p:sp>
      <p:sp>
        <p:nvSpPr>
          <p:cNvPr id="22" name="Rectangle 21"/>
          <p:cNvSpPr/>
          <p:nvPr/>
        </p:nvSpPr>
        <p:spPr bwMode="auto">
          <a:xfrm>
            <a:off x="3056373" y="2708548"/>
            <a:ext cx="1502138" cy="1350000"/>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r>
              <a:rPr lang="fr-BE" sz="2000" b="1" dirty="0" smtClean="0">
                <a:solidFill>
                  <a:srgbClr val="000000"/>
                </a:solidFill>
                <a:latin typeface="Arial"/>
                <a:cs typeface="Arial" pitchFamily="34" charset="0"/>
              </a:rPr>
              <a:t>  </a:t>
            </a:r>
            <a:r>
              <a:rPr lang="fr-BE" sz="2000" b="1" dirty="0" smtClean="0">
                <a:solidFill>
                  <a:srgbClr val="FFFFFF"/>
                </a:solidFill>
                <a:latin typeface="Arial"/>
                <a:cs typeface="Arial" pitchFamily="34" charset="0"/>
              </a:rPr>
              <a:t>FileAct</a:t>
            </a:r>
          </a:p>
          <a:p>
            <a:pPr>
              <a:defRPr/>
            </a:pPr>
            <a:endParaRPr lang="en-GB" sz="1400" b="1" dirty="0" smtClean="0">
              <a:solidFill>
                <a:srgbClr val="FFFFFF"/>
              </a:solidFill>
              <a:latin typeface="Arial"/>
              <a:cs typeface="Arial" pitchFamily="34" charset="0"/>
            </a:endParaRPr>
          </a:p>
        </p:txBody>
      </p:sp>
      <p:sp>
        <p:nvSpPr>
          <p:cNvPr id="23" name="Rectangle 22"/>
          <p:cNvSpPr/>
          <p:nvPr/>
        </p:nvSpPr>
        <p:spPr bwMode="auto">
          <a:xfrm>
            <a:off x="1098066" y="2288231"/>
            <a:ext cx="1902034" cy="361764"/>
          </a:xfrm>
          <a:prstGeom prst="rect">
            <a:avLst/>
          </a:prstGeom>
          <a:solidFill>
            <a:srgbClr val="6936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en-US" sz="1800" b="1" dirty="0" smtClean="0">
                <a:solidFill>
                  <a:srgbClr val="FFFFFF"/>
                </a:solidFill>
                <a:latin typeface="Arial"/>
                <a:cs typeface="Arial" pitchFamily="34" charset="0"/>
              </a:rPr>
              <a:t>Analysis</a:t>
            </a:r>
            <a:endParaRPr lang="en-GB" sz="1800" b="1" dirty="0">
              <a:solidFill>
                <a:srgbClr val="FFFFFF"/>
              </a:solidFill>
              <a:latin typeface="Arial"/>
              <a:cs typeface="Arial" pitchFamily="34" charset="0"/>
            </a:endParaRPr>
          </a:p>
        </p:txBody>
      </p:sp>
      <p:sp>
        <p:nvSpPr>
          <p:cNvPr id="25" name="Rectangle 24"/>
          <p:cNvSpPr/>
          <p:nvPr/>
        </p:nvSpPr>
        <p:spPr bwMode="auto">
          <a:xfrm>
            <a:off x="6363583" y="2288231"/>
            <a:ext cx="1728000" cy="359937"/>
          </a:xfrm>
          <a:prstGeom prst="rect">
            <a:avLst/>
          </a:prstGeom>
          <a:solidFill>
            <a:srgbClr val="2C5E4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r>
              <a:rPr lang="fr-BE" sz="1800" b="1" dirty="0" smtClean="0">
                <a:solidFill>
                  <a:srgbClr val="FFFFFF"/>
                </a:solidFill>
                <a:latin typeface="Arial"/>
                <a:cs typeface="Arial" pitchFamily="34" charset="0"/>
              </a:rPr>
              <a:t>Training</a:t>
            </a:r>
            <a:endParaRPr lang="en-GB" sz="1800" b="1" dirty="0">
              <a:solidFill>
                <a:srgbClr val="FFFFFF"/>
              </a:solidFill>
              <a:latin typeface="Arial"/>
              <a:cs typeface="Arial" pitchFamily="34" charset="0"/>
            </a:endParaRPr>
          </a:p>
        </p:txBody>
      </p:sp>
      <p:sp>
        <p:nvSpPr>
          <p:cNvPr id="32" name="Rectangle 31"/>
          <p:cNvSpPr/>
          <p:nvPr/>
        </p:nvSpPr>
        <p:spPr bwMode="auto">
          <a:xfrm>
            <a:off x="4589884" y="2707411"/>
            <a:ext cx="1728000" cy="1350000"/>
          </a:xfrm>
          <a:prstGeom prst="rect">
            <a:avLst/>
          </a:prstGeom>
          <a:solidFill>
            <a:srgbClr val="97233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eaLnBrk="1" hangingPunct="1">
              <a:defRPr/>
            </a:pPr>
            <a:r>
              <a:rPr lang="en-GB" sz="1800" b="1" dirty="0" smtClean="0">
                <a:solidFill>
                  <a:srgbClr val="FFFFFF"/>
                </a:solidFill>
                <a:latin typeface="Arial"/>
                <a:cs typeface="Arial" pitchFamily="34" charset="0"/>
              </a:rPr>
              <a:t>    SEPA Plus</a:t>
            </a:r>
          </a:p>
          <a:p>
            <a:pPr eaLnBrk="1" hangingPunct="1">
              <a:defRPr/>
            </a:pPr>
            <a:r>
              <a:rPr lang="fr-BE" sz="1800" b="1" dirty="0" smtClean="0">
                <a:solidFill>
                  <a:srgbClr val="FFFFFF"/>
                </a:solidFill>
                <a:latin typeface="Arial"/>
                <a:cs typeface="Arial" pitchFamily="34" charset="0"/>
              </a:rPr>
              <a:t>    IBAN Plus</a:t>
            </a:r>
          </a:p>
          <a:p>
            <a:pPr eaLnBrk="1" hangingPunct="1">
              <a:defRPr/>
            </a:pPr>
            <a:endParaRPr lang="en-GB" sz="1200" b="1" dirty="0">
              <a:solidFill>
                <a:srgbClr val="FFFFFF"/>
              </a:solidFill>
              <a:latin typeface="Arial"/>
              <a:cs typeface="Arial" pitchFamily="34" charset="0"/>
            </a:endParaRPr>
          </a:p>
        </p:txBody>
      </p:sp>
      <p:sp>
        <p:nvSpPr>
          <p:cNvPr id="33" name="Isosceles Triangle 32"/>
          <p:cNvSpPr/>
          <p:nvPr/>
        </p:nvSpPr>
        <p:spPr bwMode="auto">
          <a:xfrm>
            <a:off x="1098067" y="1232249"/>
            <a:ext cx="6993517" cy="997098"/>
          </a:xfrm>
          <a:prstGeom prst="triangle">
            <a:avLst>
              <a:gd name="adj" fmla="val 50000"/>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anchor="ctr"/>
          <a:lstStyle/>
          <a:p>
            <a:pPr eaLnBrk="1" hangingPunct="1">
              <a:defRPr/>
            </a:pPr>
            <a:endParaRPr lang="en-GB" dirty="0">
              <a:solidFill>
                <a:srgbClr val="FFFFFF"/>
              </a:solidFill>
              <a:latin typeface="Arial"/>
              <a:cs typeface="Arial" pitchFamily="34" charset="0"/>
            </a:endParaRPr>
          </a:p>
        </p:txBody>
      </p:sp>
      <p:sp>
        <p:nvSpPr>
          <p:cNvPr id="39" name="Rectangle 38"/>
          <p:cNvSpPr/>
          <p:nvPr/>
        </p:nvSpPr>
        <p:spPr bwMode="auto">
          <a:xfrm>
            <a:off x="6363583" y="2707411"/>
            <a:ext cx="1728000" cy="1350000"/>
          </a:xfrm>
          <a:prstGeom prst="rect">
            <a:avLst/>
          </a:prstGeom>
          <a:solidFill>
            <a:srgbClr val="2C5E4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GB" sz="1400" b="1" dirty="0" smtClean="0">
              <a:solidFill>
                <a:srgbClr val="FFFFFF"/>
              </a:solidFill>
              <a:latin typeface="Arial"/>
              <a:cs typeface="Arial" pitchFamily="34" charset="0"/>
            </a:endParaRPr>
          </a:p>
          <a:p>
            <a:pPr>
              <a:defRPr/>
            </a:pPr>
            <a:endParaRPr lang="en-US" sz="1400" b="1" dirty="0" smtClean="0">
              <a:solidFill>
                <a:srgbClr val="FFFFFF"/>
              </a:solidFill>
              <a:cs typeface="Arial" pitchFamily="34" charset="0"/>
            </a:endParaRPr>
          </a:p>
          <a:p>
            <a:pPr>
              <a:defRPr/>
            </a:pPr>
            <a:endParaRPr lang="en-US" sz="1400" b="1" dirty="0">
              <a:solidFill>
                <a:srgbClr val="FFFFFF"/>
              </a:solidFill>
              <a:cs typeface="Arial" pitchFamily="34" charset="0"/>
            </a:endParaRPr>
          </a:p>
          <a:p>
            <a:pPr>
              <a:defRPr/>
            </a:pPr>
            <a:r>
              <a:rPr lang="en-US" sz="1800" b="1" dirty="0" smtClean="0">
                <a:solidFill>
                  <a:srgbClr val="FFFFFF"/>
                </a:solidFill>
                <a:cs typeface="Arial" pitchFamily="34" charset="0"/>
              </a:rPr>
              <a:t>    ISO20022</a:t>
            </a:r>
            <a:endParaRPr lang="en-US" sz="1800" b="1" dirty="0">
              <a:solidFill>
                <a:srgbClr val="FFFFFF"/>
              </a:solidFill>
              <a:cs typeface="Arial" pitchFamily="34" charset="0"/>
            </a:endParaRPr>
          </a:p>
          <a:p>
            <a:pPr>
              <a:defRPr/>
            </a:pPr>
            <a:r>
              <a:rPr lang="en-US" sz="1400" b="1" dirty="0" smtClean="0">
                <a:solidFill>
                  <a:srgbClr val="FFFFFF"/>
                </a:solidFill>
                <a:latin typeface="Arial"/>
                <a:cs typeface="Arial" pitchFamily="34" charset="0"/>
              </a:rPr>
              <a:t>	</a:t>
            </a:r>
            <a:endParaRPr lang="en-GB" sz="1400" b="1" dirty="0">
              <a:solidFill>
                <a:srgbClr val="FFFFFF"/>
              </a:solidFill>
              <a:latin typeface="Arial"/>
              <a:cs typeface="Arial" pitchFamily="34" charset="0"/>
            </a:endParaRPr>
          </a:p>
        </p:txBody>
      </p:sp>
      <p:sp>
        <p:nvSpPr>
          <p:cNvPr id="18" name="Rounded Rectangle 17"/>
          <p:cNvSpPr/>
          <p:nvPr/>
        </p:nvSpPr>
        <p:spPr bwMode="auto">
          <a:xfrm>
            <a:off x="986804" y="4142374"/>
            <a:ext cx="7143417" cy="425681"/>
          </a:xfrm>
          <a:prstGeom prst="roundRect">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anchor="ctr"/>
          <a:lstStyle/>
          <a:p>
            <a:pPr algn="ctr">
              <a:defRPr/>
            </a:pPr>
            <a:r>
              <a:rPr lang="en-GB" dirty="0" smtClean="0">
                <a:solidFill>
                  <a:srgbClr val="FFFFFF"/>
                </a:solidFill>
                <a:latin typeface="Arial"/>
                <a:cs typeface="Arial" pitchFamily="34" charset="0"/>
              </a:rPr>
              <a:t>SWIFT</a:t>
            </a:r>
            <a:endParaRPr lang="en-GB" dirty="0">
              <a:solidFill>
                <a:srgbClr val="FFFFFF"/>
              </a:solidFill>
              <a:latin typeface="Arial"/>
              <a:cs typeface="Arial" pitchFamily="34" charset="0"/>
            </a:endParaRPr>
          </a:p>
        </p:txBody>
      </p:sp>
      <p:sp>
        <p:nvSpPr>
          <p:cNvPr id="19" name="Rectangle 18"/>
          <p:cNvSpPr/>
          <p:nvPr/>
        </p:nvSpPr>
        <p:spPr bwMode="auto">
          <a:xfrm>
            <a:off x="3056373" y="2283704"/>
            <a:ext cx="1502138" cy="361764"/>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fr-BE" sz="1800" b="1" dirty="0">
                <a:solidFill>
                  <a:srgbClr val="FFFFFF"/>
                </a:solidFill>
                <a:latin typeface="Arial"/>
                <a:cs typeface="Arial" pitchFamily="34" charset="0"/>
              </a:rPr>
              <a:t>Messaging</a:t>
            </a:r>
            <a:endParaRPr lang="en-GB" sz="1800" b="1" dirty="0">
              <a:solidFill>
                <a:srgbClr val="FFFFFF"/>
              </a:solidFill>
              <a:latin typeface="Arial"/>
              <a:cs typeface="Arial" pitchFamily="34" charset="0"/>
            </a:endParaRPr>
          </a:p>
        </p:txBody>
      </p:sp>
      <p:sp>
        <p:nvSpPr>
          <p:cNvPr id="26" name="Rectangle 25"/>
          <p:cNvSpPr/>
          <p:nvPr/>
        </p:nvSpPr>
        <p:spPr bwMode="auto">
          <a:xfrm>
            <a:off x="1098066" y="2721972"/>
            <a:ext cx="1902034" cy="1350000"/>
          </a:xfrm>
          <a:prstGeom prst="rect">
            <a:avLst/>
          </a:prstGeom>
          <a:solidFill>
            <a:srgbClr val="6936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r>
              <a:rPr lang="en-US" sz="1400" b="1" dirty="0" smtClean="0">
                <a:solidFill>
                  <a:srgbClr val="FFFFFF"/>
                </a:solidFill>
                <a:latin typeface="Arial"/>
                <a:cs typeface="Arial" pitchFamily="34" charset="0"/>
              </a:rPr>
              <a:t>- Impact Analysis</a:t>
            </a:r>
          </a:p>
          <a:p>
            <a:pPr>
              <a:defRPr/>
            </a:pPr>
            <a:r>
              <a:rPr lang="en-US" sz="1400" b="1" dirty="0" smtClean="0">
                <a:solidFill>
                  <a:srgbClr val="FFFFFF"/>
                </a:solidFill>
                <a:latin typeface="Arial"/>
                <a:cs typeface="Arial" pitchFamily="34" charset="0"/>
              </a:rPr>
              <a:t>- BBAN to IBAN  </a:t>
            </a:r>
            <a:br>
              <a:rPr lang="en-US" sz="1400" b="1" dirty="0" smtClean="0">
                <a:solidFill>
                  <a:srgbClr val="FFFFFF"/>
                </a:solidFill>
                <a:latin typeface="Arial"/>
                <a:cs typeface="Arial" pitchFamily="34" charset="0"/>
              </a:rPr>
            </a:br>
            <a:r>
              <a:rPr lang="en-US" sz="1400" b="1" dirty="0" smtClean="0">
                <a:solidFill>
                  <a:srgbClr val="FFFFFF"/>
                </a:solidFill>
                <a:latin typeface="Arial"/>
                <a:cs typeface="Arial" pitchFamily="34" charset="0"/>
              </a:rPr>
              <a:t>  conversion</a:t>
            </a:r>
            <a:br>
              <a:rPr lang="en-US" sz="1400" b="1" dirty="0" smtClean="0">
                <a:solidFill>
                  <a:srgbClr val="FFFFFF"/>
                </a:solidFill>
                <a:latin typeface="Arial"/>
                <a:cs typeface="Arial" pitchFamily="34" charset="0"/>
              </a:rPr>
            </a:br>
            <a:r>
              <a:rPr lang="en-US" sz="1400" b="1" dirty="0" smtClean="0">
                <a:solidFill>
                  <a:srgbClr val="FFFFFF"/>
                </a:solidFill>
                <a:latin typeface="Arial"/>
                <a:cs typeface="Arial" pitchFamily="34" charset="0"/>
              </a:rPr>
              <a:t>- Standards </a:t>
            </a:r>
            <a:br>
              <a:rPr lang="en-US" sz="1400" b="1" dirty="0" smtClean="0">
                <a:solidFill>
                  <a:srgbClr val="FFFFFF"/>
                </a:solidFill>
                <a:latin typeface="Arial"/>
                <a:cs typeface="Arial" pitchFamily="34" charset="0"/>
              </a:rPr>
            </a:br>
            <a:r>
              <a:rPr lang="en-US" sz="1400" b="1" dirty="0" smtClean="0">
                <a:solidFill>
                  <a:srgbClr val="FFFFFF"/>
                </a:solidFill>
                <a:latin typeface="Arial"/>
                <a:cs typeface="Arial" pitchFamily="34" charset="0"/>
              </a:rPr>
              <a:t>  mapping</a:t>
            </a:r>
            <a:br>
              <a:rPr lang="en-US" sz="1400" b="1" dirty="0" smtClean="0">
                <a:solidFill>
                  <a:srgbClr val="FFFFFF"/>
                </a:solidFill>
                <a:latin typeface="Arial"/>
                <a:cs typeface="Arial" pitchFamily="34" charset="0"/>
              </a:rPr>
            </a:br>
            <a:r>
              <a:rPr lang="en-US" sz="1400" b="1" dirty="0" smtClean="0">
                <a:solidFill>
                  <a:srgbClr val="FFFFFF"/>
                </a:solidFill>
                <a:latin typeface="Arial"/>
                <a:cs typeface="Arial" pitchFamily="34" charset="0"/>
              </a:rPr>
              <a:t>- Integration</a:t>
            </a:r>
          </a:p>
          <a:p>
            <a:pPr>
              <a:defRPr/>
            </a:pPr>
            <a:endParaRPr lang="en-GB" sz="1100" b="1" dirty="0" smtClean="0">
              <a:solidFill>
                <a:srgbClr val="FFFFFF"/>
              </a:solidFill>
              <a:latin typeface="Arial"/>
              <a:cs typeface="Arial" pitchFamily="34" charset="0"/>
            </a:endParaRPr>
          </a:p>
        </p:txBody>
      </p:sp>
      <p:sp>
        <p:nvSpPr>
          <p:cNvPr id="27" name="Rectangle 2"/>
          <p:cNvSpPr txBox="1">
            <a:spLocks noChangeArrowheads="1"/>
          </p:cNvSpPr>
          <p:nvPr/>
        </p:nvSpPr>
        <p:spPr bwMode="auto">
          <a:xfrm>
            <a:off x="755070" y="264964"/>
            <a:ext cx="7893677" cy="857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Times New Roman" pitchFamily="18" charset="0"/>
              </a:defRPr>
            </a:lvl2pPr>
            <a:lvl3pPr algn="l" rtl="0" fontAlgn="base">
              <a:spcBef>
                <a:spcPct val="0"/>
              </a:spcBef>
              <a:spcAft>
                <a:spcPct val="0"/>
              </a:spcAft>
              <a:defRPr sz="3200">
                <a:solidFill>
                  <a:schemeClr val="tx2"/>
                </a:solidFill>
                <a:latin typeface="Times New Roman" pitchFamily="18" charset="0"/>
              </a:defRPr>
            </a:lvl3pPr>
            <a:lvl4pPr algn="l" rtl="0" fontAlgn="base">
              <a:spcBef>
                <a:spcPct val="0"/>
              </a:spcBef>
              <a:spcAft>
                <a:spcPct val="0"/>
              </a:spcAft>
              <a:defRPr sz="3200">
                <a:solidFill>
                  <a:schemeClr val="tx2"/>
                </a:solidFill>
                <a:latin typeface="Times New Roman" pitchFamily="18" charset="0"/>
              </a:defRPr>
            </a:lvl4pPr>
            <a:lvl5pPr algn="l" rtl="0" fontAlgn="base">
              <a:spcBef>
                <a:spcPct val="0"/>
              </a:spcBef>
              <a:spcAft>
                <a:spcPct val="0"/>
              </a:spcAft>
              <a:defRPr sz="3200">
                <a:solidFill>
                  <a:schemeClr val="tx2"/>
                </a:solidFill>
                <a:latin typeface="Times New Roman" pitchFamily="18" charset="0"/>
              </a:defRPr>
            </a:lvl5pPr>
            <a:lvl6pPr marL="457200" algn="l" rtl="0" fontAlgn="base">
              <a:spcBef>
                <a:spcPct val="0"/>
              </a:spcBef>
              <a:spcAft>
                <a:spcPct val="0"/>
              </a:spcAft>
              <a:defRPr sz="3200">
                <a:solidFill>
                  <a:schemeClr val="tx2"/>
                </a:solidFill>
                <a:latin typeface="Times New Roman" pitchFamily="18" charset="0"/>
              </a:defRPr>
            </a:lvl6pPr>
            <a:lvl7pPr marL="914400" algn="l" rtl="0" fontAlgn="base">
              <a:spcBef>
                <a:spcPct val="0"/>
              </a:spcBef>
              <a:spcAft>
                <a:spcPct val="0"/>
              </a:spcAft>
              <a:defRPr sz="3200">
                <a:solidFill>
                  <a:schemeClr val="tx2"/>
                </a:solidFill>
                <a:latin typeface="Times New Roman" pitchFamily="18" charset="0"/>
              </a:defRPr>
            </a:lvl7pPr>
            <a:lvl8pPr marL="1371600" algn="l" rtl="0" fontAlgn="base">
              <a:spcBef>
                <a:spcPct val="0"/>
              </a:spcBef>
              <a:spcAft>
                <a:spcPct val="0"/>
              </a:spcAft>
              <a:defRPr sz="3200">
                <a:solidFill>
                  <a:schemeClr val="tx2"/>
                </a:solidFill>
                <a:latin typeface="Times New Roman" pitchFamily="18" charset="0"/>
              </a:defRPr>
            </a:lvl8pPr>
            <a:lvl9pPr marL="1828800" algn="l" rtl="0" fontAlgn="base">
              <a:spcBef>
                <a:spcPct val="0"/>
              </a:spcBef>
              <a:spcAft>
                <a:spcPct val="0"/>
              </a:spcAft>
              <a:defRPr sz="3200">
                <a:solidFill>
                  <a:schemeClr val="tx2"/>
                </a:solidFill>
                <a:latin typeface="Times New Roman" pitchFamily="18" charset="0"/>
              </a:defRPr>
            </a:lvl9pPr>
          </a:lstStyle>
          <a:p>
            <a:r>
              <a:rPr lang="en-GB" dirty="0" smtClean="0">
                <a:solidFill>
                  <a:srgbClr val="000000"/>
                </a:solidFill>
              </a:rPr>
              <a:t>How SWIFT supports members in SEPA compliance</a:t>
            </a:r>
            <a:endParaRPr lang="en-US" sz="2400" i="1" dirty="0">
              <a:solidFill>
                <a:srgbClr val="766A62"/>
              </a:solidFill>
            </a:endParaRPr>
          </a:p>
        </p:txBody>
      </p:sp>
      <p:sp>
        <p:nvSpPr>
          <p:cNvPr id="28" name="TextBox 62"/>
          <p:cNvSpPr txBox="1">
            <a:spLocks noChangeArrowheads="1"/>
          </p:cNvSpPr>
          <p:nvPr/>
        </p:nvSpPr>
        <p:spPr bwMode="auto">
          <a:xfrm>
            <a:off x="3425622" y="1540887"/>
            <a:ext cx="2381101" cy="707886"/>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eaLnBrk="1" hangingPunct="1"/>
            <a:r>
              <a:rPr lang="en-US" sz="2000" b="1" dirty="0" smtClean="0">
                <a:solidFill>
                  <a:srgbClr val="FFFFFF"/>
                </a:solidFill>
                <a:latin typeface="Arial"/>
                <a:cs typeface="Arial" pitchFamily="34" charset="0"/>
              </a:rPr>
              <a:t>Effective </a:t>
            </a:r>
            <a:br>
              <a:rPr lang="en-US" sz="2000" b="1" dirty="0" smtClean="0">
                <a:solidFill>
                  <a:srgbClr val="FFFFFF"/>
                </a:solidFill>
                <a:latin typeface="Arial"/>
                <a:cs typeface="Arial" pitchFamily="34" charset="0"/>
              </a:rPr>
            </a:br>
            <a:r>
              <a:rPr lang="en-US" sz="2000" b="1" dirty="0" smtClean="0">
                <a:solidFill>
                  <a:srgbClr val="FFFFFF"/>
                </a:solidFill>
                <a:latin typeface="Arial"/>
                <a:cs typeface="Arial" pitchFamily="34" charset="0"/>
              </a:rPr>
              <a:t>SEPA Compliance</a:t>
            </a:r>
            <a:endParaRPr lang="en-GB" sz="2000" b="1" dirty="0">
              <a:solidFill>
                <a:srgbClr val="FFFFFF"/>
              </a:solidFill>
              <a:latin typeface="Arial"/>
              <a:cs typeface="Arial" pitchFamily="34" charset="0"/>
            </a:endParaRPr>
          </a:p>
        </p:txBody>
      </p:sp>
      <p:sp>
        <p:nvSpPr>
          <p:cNvPr id="2" name="Slide Number Placeholder 1"/>
          <p:cNvSpPr>
            <a:spLocks noGrp="1"/>
          </p:cNvSpPr>
          <p:nvPr>
            <p:ph type="sldNum" sz="quarter" idx="11"/>
          </p:nvPr>
        </p:nvSpPr>
        <p:spPr/>
        <p:txBody>
          <a:bodyPr/>
          <a:lstStyle/>
          <a:p>
            <a:fld id="{E9E7384E-04EF-40DA-8C9C-09C55AC86BE0}" type="slidenum">
              <a:rPr lang="en-GB" smtClean="0">
                <a:solidFill>
                  <a:srgbClr val="000000"/>
                </a:solidFill>
              </a:rPr>
              <a:pPr/>
              <a:t>20</a:t>
            </a:fld>
            <a:endParaRPr lang="en-GB" dirty="0">
              <a:solidFill>
                <a:srgbClr val="000000"/>
              </a:solidFill>
            </a:endParaRPr>
          </a:p>
        </p:txBody>
      </p:sp>
    </p:spTree>
    <p:extLst>
      <p:ext uri="{BB962C8B-B14F-4D97-AF65-F5344CB8AC3E}">
        <p14:creationId xmlns:p14="http://schemas.microsoft.com/office/powerpoint/2010/main" xmlns="" val="3382239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smtClean="0"/>
              <a:t>Financial Crime Compliance</a:t>
            </a:r>
            <a:endParaRPr lang="en-GB" sz="3600" dirty="0"/>
          </a:p>
        </p:txBody>
      </p:sp>
    </p:spTree>
    <p:extLst>
      <p:ext uri="{BB962C8B-B14F-4D97-AF65-F5344CB8AC3E}">
        <p14:creationId xmlns:p14="http://schemas.microsoft.com/office/powerpoint/2010/main" xmlns="" val="3696589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7889F7-7963-4A16-ADF8-FEE4D97DC541}" type="slidenum">
              <a:rPr lang="en-GB" smtClean="0"/>
              <a:pPr/>
              <a:t>22</a:t>
            </a:fld>
            <a:endParaRPr lang="en-GB" dirty="0"/>
          </a:p>
        </p:txBody>
      </p:sp>
      <p:sp>
        <p:nvSpPr>
          <p:cNvPr id="13" name="Oval 12"/>
          <p:cNvSpPr/>
          <p:nvPr/>
        </p:nvSpPr>
        <p:spPr bwMode="auto">
          <a:xfrm>
            <a:off x="3048000" y="1829747"/>
            <a:ext cx="3289300" cy="2329228"/>
          </a:xfrm>
          <a:prstGeom prst="ellipse">
            <a:avLst/>
          </a:prstGeom>
          <a:noFill/>
          <a:ln w="76200">
            <a:solidFill>
              <a:srgbClr val="949D9E"/>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4" name="Title 1"/>
          <p:cNvSpPr>
            <a:spLocks noGrp="1"/>
          </p:cNvSpPr>
          <p:nvPr>
            <p:ph type="title"/>
          </p:nvPr>
        </p:nvSpPr>
        <p:spPr>
          <a:xfrm>
            <a:off x="539552" y="300037"/>
            <a:ext cx="8299648" cy="642938"/>
          </a:xfrm>
        </p:spPr>
        <p:txBody>
          <a:bodyPr/>
          <a:lstStyle/>
          <a:p>
            <a:r>
              <a:rPr lang="en-GB" dirty="0" smtClean="0"/>
              <a:t>A community issue calling for a community solution …</a:t>
            </a:r>
            <a:endParaRPr lang="en-GB" dirty="0"/>
          </a:p>
        </p:txBody>
      </p:sp>
      <p:sp>
        <p:nvSpPr>
          <p:cNvPr id="15" name="TextBox 14"/>
          <p:cNvSpPr txBox="1"/>
          <p:nvPr/>
        </p:nvSpPr>
        <p:spPr>
          <a:xfrm>
            <a:off x="774701" y="1640855"/>
            <a:ext cx="3398057" cy="830997"/>
          </a:xfrm>
          <a:prstGeom prst="rect">
            <a:avLst/>
          </a:prstGeom>
          <a:solidFill>
            <a:srgbClr val="786C18"/>
          </a:solidFill>
        </p:spPr>
        <p:txBody>
          <a:bodyPr wrap="square" rtlCol="0">
            <a:spAutoFit/>
          </a:bodyPr>
          <a:lstStyle/>
          <a:p>
            <a:pPr algn="ctr"/>
            <a:r>
              <a:rPr lang="en-GB" dirty="0" smtClean="0"/>
              <a:t>Financial crime is top of the agenda for banks</a:t>
            </a:r>
            <a:endParaRPr lang="en-GB" dirty="0"/>
          </a:p>
        </p:txBody>
      </p:sp>
      <p:sp>
        <p:nvSpPr>
          <p:cNvPr id="16" name="TextBox 15"/>
          <p:cNvSpPr txBox="1"/>
          <p:nvPr/>
        </p:nvSpPr>
        <p:spPr>
          <a:xfrm>
            <a:off x="912253" y="2774333"/>
            <a:ext cx="3090930" cy="830997"/>
          </a:xfrm>
          <a:prstGeom prst="rect">
            <a:avLst/>
          </a:prstGeom>
          <a:solidFill>
            <a:srgbClr val="F36522"/>
          </a:solidFill>
        </p:spPr>
        <p:txBody>
          <a:bodyPr wrap="square" rtlCol="0">
            <a:spAutoFit/>
          </a:bodyPr>
          <a:lstStyle/>
          <a:p>
            <a:pPr algn="ctr"/>
            <a:r>
              <a:rPr lang="en-GB" dirty="0" smtClean="0"/>
              <a:t>Significant costs </a:t>
            </a:r>
            <a:br>
              <a:rPr lang="en-GB" dirty="0" smtClean="0"/>
            </a:br>
            <a:r>
              <a:rPr lang="en-GB" dirty="0" smtClean="0"/>
              <a:t>at stake….</a:t>
            </a:r>
          </a:p>
        </p:txBody>
      </p:sp>
      <p:sp>
        <p:nvSpPr>
          <p:cNvPr id="17" name="TextBox 16"/>
          <p:cNvSpPr txBox="1"/>
          <p:nvPr/>
        </p:nvSpPr>
        <p:spPr>
          <a:xfrm>
            <a:off x="5092701" y="1640855"/>
            <a:ext cx="3759198" cy="830997"/>
          </a:xfrm>
          <a:prstGeom prst="rect">
            <a:avLst/>
          </a:prstGeom>
          <a:solidFill>
            <a:srgbClr val="786C18"/>
          </a:solidFill>
        </p:spPr>
        <p:txBody>
          <a:bodyPr wrap="square" rtlCol="0">
            <a:spAutoFit/>
          </a:bodyPr>
          <a:lstStyle/>
          <a:p>
            <a:pPr algn="ctr"/>
            <a:r>
              <a:rPr lang="en-GB" dirty="0" smtClean="0"/>
              <a:t>All geographies / All types of players impacted </a:t>
            </a:r>
            <a:endParaRPr lang="en-GB" dirty="0"/>
          </a:p>
        </p:txBody>
      </p:sp>
      <p:sp>
        <p:nvSpPr>
          <p:cNvPr id="18" name="TextBox 17"/>
          <p:cNvSpPr txBox="1"/>
          <p:nvPr/>
        </p:nvSpPr>
        <p:spPr>
          <a:xfrm>
            <a:off x="5394459" y="2774333"/>
            <a:ext cx="3228841" cy="830997"/>
          </a:xfrm>
          <a:prstGeom prst="rect">
            <a:avLst/>
          </a:prstGeom>
          <a:solidFill>
            <a:srgbClr val="F36522"/>
          </a:solidFill>
        </p:spPr>
        <p:txBody>
          <a:bodyPr wrap="square" rtlCol="0">
            <a:spAutoFit/>
          </a:bodyPr>
          <a:lstStyle/>
          <a:p>
            <a:pPr algn="ctr"/>
            <a:r>
              <a:rPr lang="en-GB" dirty="0" smtClean="0"/>
              <a:t>... Yet no competitive advantage for banks</a:t>
            </a:r>
            <a:endParaRPr lang="en-GB" dirty="0"/>
          </a:p>
        </p:txBody>
      </p:sp>
      <p:sp>
        <p:nvSpPr>
          <p:cNvPr id="19" name="TextBox 18"/>
          <p:cNvSpPr txBox="1"/>
          <p:nvPr/>
        </p:nvSpPr>
        <p:spPr>
          <a:xfrm>
            <a:off x="2761615" y="3860451"/>
            <a:ext cx="3815467" cy="830997"/>
          </a:xfrm>
          <a:prstGeom prst="rect">
            <a:avLst/>
          </a:prstGeom>
          <a:solidFill>
            <a:srgbClr val="949D9E"/>
          </a:solidFill>
        </p:spPr>
        <p:txBody>
          <a:bodyPr wrap="none" rtlCol="0">
            <a:spAutoFit/>
          </a:bodyPr>
          <a:lstStyle/>
          <a:p>
            <a:pPr algn="ctr"/>
            <a:r>
              <a:rPr lang="en-GB" dirty="0" smtClean="0"/>
              <a:t>Lots of duplication…</a:t>
            </a:r>
          </a:p>
          <a:p>
            <a:pPr algn="ctr"/>
            <a:r>
              <a:rPr lang="en-GB" dirty="0" smtClean="0"/>
              <a:t>… for universal challenges</a:t>
            </a:r>
            <a:endParaRPr lang="en-GB" dirty="0"/>
          </a:p>
        </p:txBody>
      </p:sp>
      <p:pic>
        <p:nvPicPr>
          <p:cNvPr id="20" name="Picture 58" descr="SWIFT_Logo_color"/>
          <p:cNvPicPr>
            <a:picLocks noChangeAspect="1" noChangeArrowheads="1"/>
          </p:cNvPicPr>
          <p:nvPr/>
        </p:nvPicPr>
        <p:blipFill>
          <a:blip r:embed="rId3" cstate="print">
            <a:lum bright="10000" contrast="24000"/>
          </a:blip>
          <a:srcRect/>
          <a:stretch>
            <a:fillRect/>
          </a:stretch>
        </p:blipFill>
        <p:spPr bwMode="auto">
          <a:xfrm>
            <a:off x="4172757" y="2617843"/>
            <a:ext cx="958044" cy="637505"/>
          </a:xfrm>
          <a:prstGeom prst="rect">
            <a:avLst/>
          </a:prstGeom>
          <a:noFill/>
          <a:ln w="9525">
            <a:noFill/>
            <a:miter lim="800000"/>
            <a:headEnd/>
            <a:tailEnd/>
          </a:ln>
        </p:spPr>
      </p:pic>
    </p:spTree>
    <p:extLst>
      <p:ext uri="{BB962C8B-B14F-4D97-AF65-F5344CB8AC3E}">
        <p14:creationId xmlns:p14="http://schemas.microsoft.com/office/powerpoint/2010/main" xmlns="" val="22387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bwMode="auto">
          <a:xfrm flipV="1">
            <a:off x="1964191" y="938232"/>
            <a:ext cx="0" cy="3126062"/>
          </a:xfrm>
          <a:prstGeom prst="straightConnector1">
            <a:avLst/>
          </a:prstGeom>
          <a:solidFill>
            <a:schemeClr val="accent1"/>
          </a:solidFill>
          <a:ln w="28575" cap="flat" cmpd="sng" algn="ctr">
            <a:solidFill>
              <a:schemeClr val="tx1">
                <a:lumMod val="50000"/>
                <a:lumOff val="50000"/>
              </a:schemeClr>
            </a:solidFill>
            <a:prstDash val="solid"/>
            <a:round/>
            <a:headEnd type="none" w="med" len="med"/>
            <a:tailEnd type="none"/>
          </a:ln>
          <a:effectLst/>
        </p:spPr>
      </p:cxnSp>
      <p:sp>
        <p:nvSpPr>
          <p:cNvPr id="23" name="Rounded Rectangle 22"/>
          <p:cNvSpPr/>
          <p:nvPr/>
        </p:nvSpPr>
        <p:spPr bwMode="auto">
          <a:xfrm>
            <a:off x="4052425" y="3399828"/>
            <a:ext cx="936103" cy="696237"/>
          </a:xfrm>
          <a:prstGeom prst="roundRect">
            <a:avLst/>
          </a:prstGeom>
          <a:solidFill>
            <a:srgbClr val="01D8EF"/>
          </a:solidFill>
          <a:ln w="9525" cap="flat" cmpd="sng" algn="ctr">
            <a:noFill/>
            <a:prstDash val="solid"/>
            <a:round/>
            <a:headEnd type="none" w="med" len="med"/>
            <a:tailEnd type="none" w="med" len="med"/>
          </a:ln>
          <a:effectLst/>
        </p:spPr>
        <p:txBody>
          <a:bodyPr vert="horz" wrap="square" lIns="0" tIns="72000" rIns="0" bIns="45720" numCol="1" rtlCol="0" anchor="ctr" anchorCtr="1" compatLnSpc="1">
            <a:prstTxWarp prst="textNoShape">
              <a:avLst/>
            </a:prstTxWarp>
          </a:bodyPr>
          <a:lstStyle/>
          <a:p>
            <a:pPr algn="ctr"/>
            <a:r>
              <a:rPr lang="en-GB" sz="1600" b="1" dirty="0" smtClean="0">
                <a:solidFill>
                  <a:srgbClr val="FFFFFF"/>
                </a:solidFill>
              </a:rPr>
              <a:t>FATF 16</a:t>
            </a:r>
          </a:p>
          <a:p>
            <a:pPr algn="ctr"/>
            <a:r>
              <a:rPr lang="fr-BE" sz="1600" b="1" dirty="0" err="1" smtClean="0">
                <a:solidFill>
                  <a:srgbClr val="FFFFFF"/>
                </a:solidFill>
              </a:rPr>
              <a:t>Quality</a:t>
            </a:r>
            <a:endParaRPr lang="en-GB" sz="1600" b="1" dirty="0">
              <a:solidFill>
                <a:srgbClr val="FFFFFF"/>
              </a:solidFill>
            </a:endParaRPr>
          </a:p>
        </p:txBody>
      </p:sp>
      <p:sp>
        <p:nvSpPr>
          <p:cNvPr id="24" name="Up Arrow 23"/>
          <p:cNvSpPr/>
          <p:nvPr/>
        </p:nvSpPr>
        <p:spPr bwMode="auto">
          <a:xfrm>
            <a:off x="2360235" y="3793937"/>
            <a:ext cx="288032" cy="142112"/>
          </a:xfrm>
          <a:prstGeom prst="up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25" name="Rounded Rectangle 24"/>
          <p:cNvSpPr/>
          <p:nvPr/>
        </p:nvSpPr>
        <p:spPr bwMode="auto">
          <a:xfrm>
            <a:off x="2036199" y="2634461"/>
            <a:ext cx="6336704" cy="672184"/>
          </a:xfrm>
          <a:prstGeom prst="roundRect">
            <a:avLst>
              <a:gd name="adj" fmla="val 9109"/>
            </a:avLst>
          </a:prstGeom>
          <a:solidFill>
            <a:srgbClr val="00B0F0"/>
          </a:solidFill>
          <a:ln w="15875" cap="flat" cmpd="sng" algn="ctr">
            <a:noFill/>
            <a:prstDash val="dash"/>
            <a:round/>
            <a:headEnd type="none" w="med" len="med"/>
            <a:tailEnd type="none" w="med" len="med"/>
          </a:ln>
          <a:effectLst/>
        </p:spPr>
        <p:txBody>
          <a:bodyPr vert="horz" wrap="square" lIns="0" tIns="7200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smtClean="0">
                <a:solidFill>
                  <a:srgbClr val="FFFFFF"/>
                </a:solidFill>
              </a:rPr>
              <a:t>Business intelligence for Compliance </a:t>
            </a:r>
            <a:endParaRPr kumimoji="0" lang="en-GB" b="1" i="0" u="none" strike="noStrike" cap="none" normalizeH="0" baseline="0" dirty="0" smtClean="0">
              <a:ln>
                <a:noFill/>
              </a:ln>
              <a:solidFill>
                <a:srgbClr val="FFFFFF"/>
              </a:solidFill>
              <a:effectLst/>
            </a:endParaRPr>
          </a:p>
        </p:txBody>
      </p:sp>
      <p:sp>
        <p:nvSpPr>
          <p:cNvPr id="26" name="Rounded Rectangle 25"/>
          <p:cNvSpPr/>
          <p:nvPr/>
        </p:nvSpPr>
        <p:spPr bwMode="auto">
          <a:xfrm>
            <a:off x="2036199" y="1083121"/>
            <a:ext cx="2952328" cy="676912"/>
          </a:xfrm>
          <a:prstGeom prst="roundRect">
            <a:avLst>
              <a:gd name="adj" fmla="val 9109"/>
            </a:avLst>
          </a:prstGeom>
          <a:solidFill>
            <a:schemeClr val="bg1">
              <a:lumMod val="65000"/>
            </a:schemeClr>
          </a:solidFill>
          <a:ln w="9525" cap="flat" cmpd="sng" algn="ctr">
            <a:noFill/>
            <a:prstDash val="solid"/>
            <a:round/>
            <a:headEnd type="none" w="med" len="med"/>
            <a:tailEnd type="none" w="med" len="med"/>
          </a:ln>
          <a:effectLst/>
        </p:spPr>
        <p:txBody>
          <a:bodyPr vert="horz" wrap="square" lIns="0" tIns="7200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FFFF"/>
                </a:solidFill>
                <a:effectLst/>
                <a:latin typeface="Arial" charset="0"/>
              </a:rPr>
              <a:t>Sanctions</a:t>
            </a:r>
            <a:r>
              <a:rPr kumimoji="0" lang="en-GB" b="1" i="0" u="none" strike="noStrike" cap="none" normalizeH="0" dirty="0" smtClean="0">
                <a:ln>
                  <a:noFill/>
                </a:ln>
                <a:solidFill>
                  <a:srgbClr val="FFFFFF"/>
                </a:solidFill>
                <a:effectLst/>
                <a:latin typeface="Arial" charset="0"/>
              </a:rPr>
              <a:t> list service </a:t>
            </a:r>
            <a:endParaRPr kumimoji="0" lang="en-GB" b="1" i="0" u="none" strike="noStrike" cap="none" normalizeH="0" baseline="0" dirty="0" smtClean="0">
              <a:ln>
                <a:noFill/>
              </a:ln>
              <a:solidFill>
                <a:srgbClr val="FFFFFF"/>
              </a:solidFill>
              <a:effectLst/>
              <a:latin typeface="Arial" charset="0"/>
            </a:endParaRPr>
          </a:p>
        </p:txBody>
      </p:sp>
      <p:cxnSp>
        <p:nvCxnSpPr>
          <p:cNvPr id="29" name="Straight Arrow Connector 28"/>
          <p:cNvCxnSpPr/>
          <p:nvPr/>
        </p:nvCxnSpPr>
        <p:spPr bwMode="auto">
          <a:xfrm>
            <a:off x="1951221" y="4208369"/>
            <a:ext cx="6654654" cy="0"/>
          </a:xfrm>
          <a:prstGeom prst="straightConnector1">
            <a:avLst/>
          </a:prstGeom>
          <a:solidFill>
            <a:schemeClr val="accent1"/>
          </a:solidFill>
          <a:ln w="28575" cap="flat" cmpd="sng" algn="ctr">
            <a:solidFill>
              <a:schemeClr val="tx1">
                <a:lumMod val="50000"/>
                <a:lumOff val="50000"/>
              </a:schemeClr>
            </a:solidFill>
            <a:prstDash val="solid"/>
            <a:round/>
            <a:headEnd type="none" w="med" len="med"/>
            <a:tailEnd type="none"/>
          </a:ln>
          <a:effectLst/>
        </p:spPr>
      </p:cxnSp>
      <p:sp>
        <p:nvSpPr>
          <p:cNvPr id="31" name="Rounded Rectangle 30"/>
          <p:cNvSpPr/>
          <p:nvPr/>
        </p:nvSpPr>
        <p:spPr bwMode="auto">
          <a:xfrm>
            <a:off x="2036199" y="4299286"/>
            <a:ext cx="2952328" cy="355280"/>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Sanctions</a:t>
            </a:r>
          </a:p>
        </p:txBody>
      </p:sp>
      <p:sp>
        <p:nvSpPr>
          <p:cNvPr id="32" name="Rounded Rectangle 31"/>
          <p:cNvSpPr/>
          <p:nvPr/>
        </p:nvSpPr>
        <p:spPr bwMode="auto">
          <a:xfrm>
            <a:off x="5060536" y="4299286"/>
            <a:ext cx="1607297" cy="355280"/>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KYC</a:t>
            </a:r>
          </a:p>
        </p:txBody>
      </p:sp>
      <p:sp>
        <p:nvSpPr>
          <p:cNvPr id="33" name="Rounded Rectangle 32"/>
          <p:cNvSpPr/>
          <p:nvPr/>
        </p:nvSpPr>
        <p:spPr bwMode="auto">
          <a:xfrm>
            <a:off x="6765607" y="4299286"/>
            <a:ext cx="1607297" cy="355280"/>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AML</a:t>
            </a:r>
          </a:p>
        </p:txBody>
      </p:sp>
      <p:sp>
        <p:nvSpPr>
          <p:cNvPr id="34" name="Rounded Rectangle 33"/>
          <p:cNvSpPr/>
          <p:nvPr/>
        </p:nvSpPr>
        <p:spPr bwMode="auto">
          <a:xfrm>
            <a:off x="489398" y="3399829"/>
            <a:ext cx="1402787" cy="699005"/>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dirty="0" smtClean="0">
                <a:ln>
                  <a:noFill/>
                </a:ln>
                <a:solidFill>
                  <a:schemeClr val="tx1"/>
                </a:solidFill>
                <a:effectLst/>
                <a:latin typeface="Arial" charset="0"/>
              </a:rPr>
              <a:t>Processing services</a:t>
            </a:r>
          </a:p>
        </p:txBody>
      </p:sp>
      <p:sp>
        <p:nvSpPr>
          <p:cNvPr id="35" name="Rounded Rectangle 34"/>
          <p:cNvSpPr/>
          <p:nvPr/>
        </p:nvSpPr>
        <p:spPr bwMode="auto">
          <a:xfrm>
            <a:off x="489397" y="2616886"/>
            <a:ext cx="1402786" cy="699005"/>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Traffic analysis</a:t>
            </a:r>
          </a:p>
        </p:txBody>
      </p:sp>
      <p:sp>
        <p:nvSpPr>
          <p:cNvPr id="36" name="Rounded Rectangle 35"/>
          <p:cNvSpPr/>
          <p:nvPr/>
        </p:nvSpPr>
        <p:spPr bwMode="auto">
          <a:xfrm>
            <a:off x="489398" y="1061029"/>
            <a:ext cx="1402787" cy="699005"/>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Standards</a:t>
            </a:r>
          </a:p>
        </p:txBody>
      </p:sp>
      <p:sp>
        <p:nvSpPr>
          <p:cNvPr id="37" name="Rounded Rectangle 36"/>
          <p:cNvSpPr/>
          <p:nvPr/>
        </p:nvSpPr>
        <p:spPr bwMode="auto">
          <a:xfrm>
            <a:off x="489397" y="1840342"/>
            <a:ext cx="1402786" cy="699005"/>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Data repository</a:t>
            </a:r>
          </a:p>
        </p:txBody>
      </p:sp>
      <p:sp>
        <p:nvSpPr>
          <p:cNvPr id="38" name="Up Arrow 37"/>
          <p:cNvSpPr/>
          <p:nvPr/>
        </p:nvSpPr>
        <p:spPr bwMode="auto">
          <a:xfrm rot="10800000">
            <a:off x="3349921" y="3748504"/>
            <a:ext cx="288032" cy="142112"/>
          </a:xfrm>
          <a:prstGeom prst="up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39" name="Rounded Rectangle 38"/>
          <p:cNvSpPr/>
          <p:nvPr/>
        </p:nvSpPr>
        <p:spPr bwMode="auto">
          <a:xfrm>
            <a:off x="5098537" y="1942729"/>
            <a:ext cx="1574638" cy="622766"/>
          </a:xfrm>
          <a:prstGeom prst="roundRect">
            <a:avLst>
              <a:gd name="adj" fmla="val 9109"/>
            </a:avLst>
          </a:prstGeom>
          <a:solidFill>
            <a:srgbClr val="01D8EF"/>
          </a:solidFill>
          <a:ln w="9525" cap="flat" cmpd="sng" algn="ctr">
            <a:noFill/>
            <a:prstDash val="solid"/>
            <a:round/>
            <a:headEnd type="none" w="med" len="med"/>
            <a:tailEnd type="none" w="med" len="med"/>
          </a:ln>
          <a:effectLst/>
        </p:spPr>
        <p:txBody>
          <a:bodyPr vert="horz" wrap="square" lIns="0" tIns="72000" rIns="0" bIns="45720" numCol="1" rtlCol="0" anchor="ctr" anchorCtr="1" compatLnSpc="1">
            <a:prstTxWarp prst="textNoShape">
              <a:avLst/>
            </a:prstTxWarp>
          </a:bodyPr>
          <a:lstStyle/>
          <a:p>
            <a:pPr algn="ctr"/>
            <a:r>
              <a:rPr lang="en-GB" sz="2000" b="1" dirty="0">
                <a:solidFill>
                  <a:srgbClr val="FFFFFF"/>
                </a:solidFill>
              </a:rPr>
              <a:t>KYC </a:t>
            </a:r>
            <a:r>
              <a:rPr lang="en-GB" sz="2000" b="1" dirty="0" smtClean="0">
                <a:solidFill>
                  <a:srgbClr val="FFFFFF"/>
                </a:solidFill>
              </a:rPr>
              <a:t>registry</a:t>
            </a:r>
            <a:endParaRPr lang="en-GB" sz="2000" b="1" dirty="0">
              <a:solidFill>
                <a:srgbClr val="FFFFFF"/>
              </a:solidFill>
            </a:endParaRPr>
          </a:p>
        </p:txBody>
      </p:sp>
      <p:sp>
        <p:nvSpPr>
          <p:cNvPr id="40" name="Rounded Rectangle 39"/>
          <p:cNvSpPr/>
          <p:nvPr/>
        </p:nvSpPr>
        <p:spPr bwMode="auto">
          <a:xfrm>
            <a:off x="6809151" y="3399827"/>
            <a:ext cx="1563753" cy="696236"/>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Arial" charset="0"/>
              </a:rPr>
              <a:t>AML testing &amp; tuning</a:t>
            </a:r>
          </a:p>
        </p:txBody>
      </p:sp>
      <p:sp>
        <p:nvSpPr>
          <p:cNvPr id="41" name="Rounded Rectangle 40"/>
          <p:cNvSpPr/>
          <p:nvPr/>
        </p:nvSpPr>
        <p:spPr bwMode="auto">
          <a:xfrm>
            <a:off x="2036200" y="3399829"/>
            <a:ext cx="936103" cy="696237"/>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Scree-</a:t>
            </a:r>
            <a:r>
              <a:rPr kumimoji="0" lang="en-GB" sz="1800" b="1" i="0" u="none" strike="noStrike" cap="none" normalizeH="0" baseline="0" dirty="0" err="1" smtClean="0">
                <a:ln>
                  <a:noFill/>
                </a:ln>
                <a:solidFill>
                  <a:srgbClr val="FFFFFF"/>
                </a:solidFill>
                <a:effectLst/>
                <a:latin typeface="Arial" charset="0"/>
              </a:rPr>
              <a:t>ning</a:t>
            </a:r>
            <a:endParaRPr kumimoji="0" lang="en-GB" sz="1600" b="1" i="0" u="none" strike="noStrike" cap="none" normalizeH="0" baseline="0" dirty="0" smtClean="0">
              <a:ln>
                <a:noFill/>
              </a:ln>
              <a:solidFill>
                <a:srgbClr val="FFFFFF"/>
              </a:solidFill>
              <a:effectLst/>
              <a:latin typeface="Arial" charset="0"/>
            </a:endParaRPr>
          </a:p>
        </p:txBody>
      </p:sp>
      <p:sp>
        <p:nvSpPr>
          <p:cNvPr id="42" name="Rounded Rectangle 41"/>
          <p:cNvSpPr/>
          <p:nvPr/>
        </p:nvSpPr>
        <p:spPr bwMode="auto">
          <a:xfrm>
            <a:off x="3044312" y="3399827"/>
            <a:ext cx="936103" cy="696237"/>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Testing</a:t>
            </a:r>
            <a:endParaRPr kumimoji="0" lang="en-GB" sz="1400" b="1" i="0" u="none" strike="noStrike" cap="none" normalizeH="0" baseline="0" dirty="0" smtClean="0">
              <a:ln>
                <a:noFill/>
              </a:ln>
              <a:solidFill>
                <a:srgbClr val="FFFFFF"/>
              </a:solidFill>
              <a:effectLst/>
              <a:latin typeface="Arial" charset="0"/>
            </a:endParaRPr>
          </a:p>
        </p:txBody>
      </p:sp>
      <p:sp>
        <p:nvSpPr>
          <p:cNvPr id="43" name="Rounded Rectangle 42"/>
          <p:cNvSpPr/>
          <p:nvPr/>
        </p:nvSpPr>
        <p:spPr bwMode="auto">
          <a:xfrm>
            <a:off x="5103669" y="3399826"/>
            <a:ext cx="1563753" cy="685151"/>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Arial" charset="0"/>
              </a:rPr>
              <a:t>Traffic restriction (RMA)</a:t>
            </a:r>
          </a:p>
        </p:txBody>
      </p:sp>
      <p:sp>
        <p:nvSpPr>
          <p:cNvPr id="53" name="Title 2"/>
          <p:cNvSpPr txBox="1">
            <a:spLocks/>
          </p:cNvSpPr>
          <p:nvPr/>
        </p:nvSpPr>
        <p:spPr bwMode="auto">
          <a:xfrm>
            <a:off x="324644" y="157363"/>
            <a:ext cx="7846640" cy="642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r>
              <a:rPr lang="fr-BE" kern="0" smtClean="0"/>
              <a:t>Financial Crime Compliance Roadmap</a:t>
            </a:r>
            <a:endParaRPr lang="fr-BE" kern="0" dirty="0"/>
          </a:p>
        </p:txBody>
      </p:sp>
      <p:sp>
        <p:nvSpPr>
          <p:cNvPr id="54" name="Rounded Rectangle 53"/>
          <p:cNvSpPr/>
          <p:nvPr/>
        </p:nvSpPr>
        <p:spPr bwMode="auto">
          <a:xfrm>
            <a:off x="7310280" y="643013"/>
            <a:ext cx="155903" cy="129018"/>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FFFF"/>
              </a:solidFill>
              <a:effectLst/>
              <a:latin typeface="Arial" charset="0"/>
            </a:endParaRPr>
          </a:p>
        </p:txBody>
      </p:sp>
      <p:sp>
        <p:nvSpPr>
          <p:cNvPr id="55" name="TextBox 54"/>
          <p:cNvSpPr txBox="1"/>
          <p:nvPr/>
        </p:nvSpPr>
        <p:spPr>
          <a:xfrm>
            <a:off x="7466183" y="580564"/>
            <a:ext cx="607859" cy="369332"/>
          </a:xfrm>
          <a:prstGeom prst="rect">
            <a:avLst/>
          </a:prstGeom>
          <a:noFill/>
        </p:spPr>
        <p:txBody>
          <a:bodyPr wrap="none" rtlCol="0">
            <a:spAutoFit/>
          </a:bodyPr>
          <a:lstStyle/>
          <a:p>
            <a:r>
              <a:rPr lang="fr-BE" sz="1800" dirty="0" smtClean="0"/>
              <a:t>Live</a:t>
            </a:r>
            <a:endParaRPr lang="en-GB" sz="1800" dirty="0"/>
          </a:p>
        </p:txBody>
      </p:sp>
      <p:sp>
        <p:nvSpPr>
          <p:cNvPr id="56" name="Rounded Rectangle 55"/>
          <p:cNvSpPr/>
          <p:nvPr/>
        </p:nvSpPr>
        <p:spPr bwMode="auto">
          <a:xfrm>
            <a:off x="7310280" y="828841"/>
            <a:ext cx="155903" cy="129018"/>
          </a:xfrm>
          <a:prstGeom prst="roundRect">
            <a:avLst/>
          </a:prstGeom>
          <a:solidFill>
            <a:srgbClr val="00B0F0"/>
          </a:solidFill>
          <a:ln w="9525" cap="flat" cmpd="sng" algn="ctr">
            <a:noFill/>
            <a:prstDash val="solid"/>
            <a:round/>
            <a:headEnd type="none" w="med" len="med"/>
            <a:tailEnd type="none" w="med" len="med"/>
          </a:ln>
          <a:effectLst/>
        </p:spPr>
        <p:txBody>
          <a:bodyPr vert="horz" wrap="square" lIns="0" tIns="72000" rIns="0" bIns="45720" numCol="1" rtlCol="0" anchor="ctr" anchorCtr="1" compatLnSpc="1">
            <a:prstTxWarp prst="textNoShape">
              <a:avLst/>
            </a:prstTxWarp>
          </a:bodyPr>
          <a:lstStyle/>
          <a:p>
            <a:pPr algn="ctr"/>
            <a:endParaRPr lang="en-GB" sz="1400" b="1" dirty="0">
              <a:solidFill>
                <a:srgbClr val="FFFFFF"/>
              </a:solidFill>
            </a:endParaRPr>
          </a:p>
        </p:txBody>
      </p:sp>
      <p:sp>
        <p:nvSpPr>
          <p:cNvPr id="57" name="TextBox 56"/>
          <p:cNvSpPr txBox="1"/>
          <p:nvPr/>
        </p:nvSpPr>
        <p:spPr>
          <a:xfrm>
            <a:off x="7466182" y="766392"/>
            <a:ext cx="1544012" cy="369332"/>
          </a:xfrm>
          <a:prstGeom prst="rect">
            <a:avLst/>
          </a:prstGeom>
          <a:noFill/>
        </p:spPr>
        <p:txBody>
          <a:bodyPr wrap="none" rtlCol="0">
            <a:spAutoFit/>
          </a:bodyPr>
          <a:lstStyle/>
          <a:p>
            <a:r>
              <a:rPr lang="en-GB" sz="1800" dirty="0" smtClean="0"/>
              <a:t>Development</a:t>
            </a:r>
            <a:endParaRPr lang="en-GB" sz="1800" dirty="0"/>
          </a:p>
        </p:txBody>
      </p:sp>
      <p:sp>
        <p:nvSpPr>
          <p:cNvPr id="58" name="Rounded Rectangle 57"/>
          <p:cNvSpPr/>
          <p:nvPr/>
        </p:nvSpPr>
        <p:spPr bwMode="auto">
          <a:xfrm>
            <a:off x="7310280" y="1019690"/>
            <a:ext cx="155903" cy="129018"/>
          </a:xfrm>
          <a:prstGeom prst="roundRect">
            <a:avLst/>
          </a:prstGeom>
          <a:solidFill>
            <a:srgbClr val="01D8EF"/>
          </a:solidFill>
          <a:ln w="9525" cap="flat" cmpd="sng" algn="ctr">
            <a:noFill/>
            <a:prstDash val="solid"/>
            <a:round/>
            <a:headEnd type="none" w="med" len="med"/>
            <a:tailEnd type="none" w="med" len="med"/>
          </a:ln>
          <a:effectLst/>
        </p:spPr>
        <p:txBody>
          <a:bodyPr vert="horz" wrap="square" lIns="0" tIns="72000" rIns="0" bIns="45720" numCol="1" rtlCol="0" anchor="ctr" anchorCtr="1" compatLnSpc="1">
            <a:prstTxWarp prst="textNoShape">
              <a:avLst/>
            </a:prstTxWarp>
          </a:bodyPr>
          <a:lstStyle/>
          <a:p>
            <a:pPr algn="ctr"/>
            <a:endParaRPr lang="en-GB" sz="1400" b="1" dirty="0">
              <a:solidFill>
                <a:srgbClr val="FFFFFF"/>
              </a:solidFill>
            </a:endParaRPr>
          </a:p>
        </p:txBody>
      </p:sp>
      <p:sp>
        <p:nvSpPr>
          <p:cNvPr id="59" name="TextBox 58"/>
          <p:cNvSpPr txBox="1"/>
          <p:nvPr/>
        </p:nvSpPr>
        <p:spPr>
          <a:xfrm>
            <a:off x="7466182" y="957241"/>
            <a:ext cx="1454244" cy="369332"/>
          </a:xfrm>
          <a:prstGeom prst="rect">
            <a:avLst/>
          </a:prstGeom>
          <a:noFill/>
        </p:spPr>
        <p:txBody>
          <a:bodyPr wrap="none" rtlCol="0">
            <a:spAutoFit/>
          </a:bodyPr>
          <a:lstStyle/>
          <a:p>
            <a:r>
              <a:rPr lang="fr-BE" sz="1800" dirty="0" smtClean="0"/>
              <a:t>Qualification</a:t>
            </a:r>
            <a:endParaRPr lang="en-GB" sz="1800" dirty="0"/>
          </a:p>
        </p:txBody>
      </p:sp>
      <p:sp>
        <p:nvSpPr>
          <p:cNvPr id="60" name="Rounded Rectangle 59"/>
          <p:cNvSpPr/>
          <p:nvPr/>
        </p:nvSpPr>
        <p:spPr bwMode="auto">
          <a:xfrm>
            <a:off x="7310280" y="1211156"/>
            <a:ext cx="155903" cy="129018"/>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en-GB" sz="1400" b="1" dirty="0">
              <a:solidFill>
                <a:srgbClr val="FFFFFF"/>
              </a:solidFill>
            </a:endParaRPr>
          </a:p>
        </p:txBody>
      </p:sp>
      <p:sp>
        <p:nvSpPr>
          <p:cNvPr id="61" name="TextBox 60"/>
          <p:cNvSpPr txBox="1"/>
          <p:nvPr/>
        </p:nvSpPr>
        <p:spPr>
          <a:xfrm>
            <a:off x="7466182" y="1148708"/>
            <a:ext cx="1338828" cy="369332"/>
          </a:xfrm>
          <a:prstGeom prst="rect">
            <a:avLst/>
          </a:prstGeom>
          <a:noFill/>
        </p:spPr>
        <p:txBody>
          <a:bodyPr wrap="none" rtlCol="0">
            <a:spAutoFit/>
          </a:bodyPr>
          <a:lstStyle/>
          <a:p>
            <a:r>
              <a:rPr lang="fr-BE" sz="1800" dirty="0" smtClean="0"/>
              <a:t>Exploration</a:t>
            </a:r>
            <a:endParaRPr lang="en-GB" sz="1800" dirty="0"/>
          </a:p>
        </p:txBody>
      </p:sp>
      <p:sp>
        <p:nvSpPr>
          <p:cNvPr id="3" name="Slide Number Placeholder 2"/>
          <p:cNvSpPr>
            <a:spLocks noGrp="1"/>
          </p:cNvSpPr>
          <p:nvPr>
            <p:ph type="sldNum" sz="quarter" idx="11"/>
          </p:nvPr>
        </p:nvSpPr>
        <p:spPr/>
        <p:txBody>
          <a:bodyPr/>
          <a:lstStyle/>
          <a:p>
            <a:fld id="{768B45FA-E62F-42D8-8B82-2012ED008F05}" type="slidenum">
              <a:rPr lang="en-GB" smtClean="0"/>
              <a:pPr/>
              <a:t>23</a:t>
            </a:fld>
            <a:endParaRPr lang="en-GB"/>
          </a:p>
        </p:txBody>
      </p:sp>
    </p:spTree>
    <p:extLst>
      <p:ext uri="{BB962C8B-B14F-4D97-AF65-F5344CB8AC3E}">
        <p14:creationId xmlns:p14="http://schemas.microsoft.com/office/powerpoint/2010/main" xmlns="" val="33828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149" t="13473" r="18597" b="11018"/>
          <a:stretch/>
        </p:blipFill>
        <p:spPr bwMode="auto">
          <a:xfrm>
            <a:off x="1" y="0"/>
            <a:ext cx="9144000" cy="49746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667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KYC Registry – </a:t>
            </a:r>
            <a:r>
              <a:rPr lang="en-GB" dirty="0"/>
              <a:t>G</a:t>
            </a:r>
            <a:r>
              <a:rPr lang="en-GB" dirty="0" smtClean="0"/>
              <a:t>uiding principles</a:t>
            </a:r>
            <a:endParaRPr lang="en-GB" sz="2800" i="1" dirty="0"/>
          </a:p>
        </p:txBody>
      </p:sp>
      <p:graphicFrame>
        <p:nvGraphicFramePr>
          <p:cNvPr id="6" name="Diagram 5"/>
          <p:cNvGraphicFramePr/>
          <p:nvPr>
            <p:extLst>
              <p:ext uri="{D42A27DB-BD31-4B8C-83A1-F6EECF244321}">
                <p14:modId xmlns:p14="http://schemas.microsoft.com/office/powerpoint/2010/main" xmlns="" val="3445461359"/>
              </p:ext>
            </p:extLst>
          </p:nvPr>
        </p:nvGraphicFramePr>
        <p:xfrm>
          <a:off x="933383" y="1469517"/>
          <a:ext cx="784887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ounded Rectangle 17"/>
          <p:cNvSpPr/>
          <p:nvPr/>
        </p:nvSpPr>
        <p:spPr bwMode="auto">
          <a:xfrm>
            <a:off x="969479" y="3791775"/>
            <a:ext cx="7776864" cy="539994"/>
          </a:xfrm>
          <a:prstGeom prst="roundRect">
            <a:avLst/>
          </a:prstGeom>
          <a:solidFill>
            <a:schemeClr val="bg1">
              <a:lumMod val="75000"/>
            </a:schemeClr>
          </a:solidFill>
          <a:ln>
            <a:solidFill>
              <a:schemeClr val="bg1">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1588">
              <a:buFont typeface="Arial" charset="0"/>
              <a:buNone/>
            </a:pPr>
            <a:r>
              <a:rPr lang="en-GB" sz="1800" dirty="0"/>
              <a:t>Banks remain </a:t>
            </a:r>
            <a:r>
              <a:rPr lang="en-GB" sz="1800" dirty="0" smtClean="0"/>
              <a:t>(1) owner and in control of </a:t>
            </a:r>
            <a:r>
              <a:rPr lang="en-GB" sz="1800" dirty="0"/>
              <a:t>their information and </a:t>
            </a:r>
            <a:r>
              <a:rPr lang="en-GB" sz="1800" dirty="0" smtClean="0"/>
              <a:t/>
            </a:r>
            <a:br>
              <a:rPr lang="en-GB" sz="1800" dirty="0" smtClean="0"/>
            </a:br>
            <a:r>
              <a:rPr lang="en-GB" sz="1800" dirty="0" smtClean="0"/>
              <a:t>(2) responsible </a:t>
            </a:r>
            <a:r>
              <a:rPr lang="en-GB" sz="1800" dirty="0"/>
              <a:t>for their KYC process, criteria and results.</a:t>
            </a:r>
          </a:p>
        </p:txBody>
      </p:sp>
      <p:sp>
        <p:nvSpPr>
          <p:cNvPr id="4" name="Slide Number Placeholder 3"/>
          <p:cNvSpPr>
            <a:spLocks noGrp="1"/>
          </p:cNvSpPr>
          <p:nvPr>
            <p:ph type="sldNum" sz="quarter" idx="11"/>
          </p:nvPr>
        </p:nvSpPr>
        <p:spPr/>
        <p:txBody>
          <a:bodyPr/>
          <a:lstStyle/>
          <a:p>
            <a:fld id="{640A242F-A129-470A-A839-1550E4E86268}" type="slidenum">
              <a:rPr lang="en-GB" smtClean="0"/>
              <a:pPr/>
              <a:t>25</a:t>
            </a:fld>
            <a:endParaRPr lang="en-GB"/>
          </a:p>
        </p:txBody>
      </p:sp>
    </p:spTree>
    <p:extLst>
      <p:ext uri="{BB962C8B-B14F-4D97-AF65-F5344CB8AC3E}">
        <p14:creationId xmlns:p14="http://schemas.microsoft.com/office/powerpoint/2010/main" xmlns="" val="2155238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p:cNvSpPr>
            <a:spLocks noGrp="1" noChangeArrowheads="1"/>
          </p:cNvSpPr>
          <p:nvPr>
            <p:ph type="ctrTitle"/>
          </p:nvPr>
        </p:nvSpPr>
        <p:spPr/>
        <p:txBody>
          <a:bodyPr/>
          <a:lstStyle/>
          <a:p>
            <a:pPr eaLnBrk="1" hangingPunct="1"/>
            <a:r>
              <a:rPr lang="en-US" sz="4800" dirty="0" smtClean="0"/>
              <a:t>Thank you</a:t>
            </a:r>
            <a:endParaRPr lang="en-GB" sz="4800" dirty="0" smtClean="0"/>
          </a:p>
        </p:txBody>
      </p:sp>
      <p:sp>
        <p:nvSpPr>
          <p:cNvPr id="4101" name="Text Box 34"/>
          <p:cNvSpPr txBox="1">
            <a:spLocks noChangeArrowheads="1"/>
          </p:cNvSpPr>
          <p:nvPr/>
        </p:nvSpPr>
        <p:spPr bwMode="auto">
          <a:xfrm>
            <a:off x="838200" y="457200"/>
            <a:ext cx="7848600" cy="461665"/>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grpSp>
        <p:nvGrpSpPr>
          <p:cNvPr id="18" name="Group 18"/>
          <p:cNvGrpSpPr>
            <a:grpSpLocks/>
          </p:cNvGrpSpPr>
          <p:nvPr/>
        </p:nvGrpSpPr>
        <p:grpSpPr bwMode="auto">
          <a:xfrm>
            <a:off x="1847638" y="2943365"/>
            <a:ext cx="4811972" cy="2038728"/>
            <a:chOff x="1803" y="1616"/>
            <a:chExt cx="2079" cy="1154"/>
          </a:xfrm>
        </p:grpSpPr>
        <p:sp>
          <p:nvSpPr>
            <p:cNvPr id="19" name="Rectangle 19"/>
            <p:cNvSpPr>
              <a:spLocks noChangeArrowheads="1"/>
            </p:cNvSpPr>
            <p:nvPr/>
          </p:nvSpPr>
          <p:spPr bwMode="auto">
            <a:xfrm>
              <a:off x="1803" y="1616"/>
              <a:ext cx="2079" cy="1146"/>
            </a:xfrm>
            <a:prstGeom prst="rect">
              <a:avLst/>
            </a:prstGeom>
            <a:noFill/>
            <a:ln w="9525">
              <a:solidFill>
                <a:schemeClr val="bg1">
                  <a:lumMod val="50000"/>
                </a:schemeClr>
              </a:solidFill>
              <a:miter lim="800000"/>
              <a:headEnd/>
              <a:tailEnd/>
            </a:ln>
          </p:spPr>
          <p:txBody>
            <a:bodyPr wrap="none" anchor="ctr"/>
            <a:lstStyle/>
            <a:p>
              <a:endParaRPr lang="en-US">
                <a:solidFill>
                  <a:srgbClr val="000000"/>
                </a:solidFill>
              </a:endParaRPr>
            </a:p>
          </p:txBody>
        </p:sp>
        <p:sp>
          <p:nvSpPr>
            <p:cNvPr id="20" name="Text Box 20"/>
            <p:cNvSpPr txBox="1">
              <a:spLocks noChangeArrowheads="1"/>
            </p:cNvSpPr>
            <p:nvPr/>
          </p:nvSpPr>
          <p:spPr bwMode="auto">
            <a:xfrm>
              <a:off x="2321" y="1688"/>
              <a:ext cx="1343" cy="296"/>
            </a:xfrm>
            <a:prstGeom prst="rect">
              <a:avLst/>
            </a:prstGeom>
            <a:noFill/>
            <a:ln w="9525">
              <a:noFill/>
              <a:miter lim="800000"/>
              <a:headEnd/>
              <a:tailEnd/>
            </a:ln>
          </p:spPr>
          <p:txBody>
            <a:bodyPr wrap="square">
              <a:spAutoFit/>
            </a:bodyPr>
            <a:lstStyle/>
            <a:p>
              <a:pPr>
                <a:spcBef>
                  <a:spcPct val="50000"/>
                </a:spcBef>
              </a:pPr>
              <a:r>
                <a:rPr lang="en-US" sz="1400" b="1" dirty="0" smtClean="0">
                  <a:solidFill>
                    <a:srgbClr val="5A504A"/>
                  </a:solidFill>
                  <a:latin typeface="Times New Roman" pitchFamily="18" charset="0"/>
                </a:rPr>
                <a:t>Matthieu de Heering </a:t>
              </a:r>
              <a:br>
                <a:rPr lang="en-US" sz="1400" b="1" dirty="0" smtClean="0">
                  <a:solidFill>
                    <a:srgbClr val="5A504A"/>
                  </a:solidFill>
                  <a:latin typeface="Times New Roman" pitchFamily="18" charset="0"/>
                </a:rPr>
              </a:br>
              <a:r>
                <a:rPr lang="ru-RU" sz="1400" b="1" i="1" dirty="0" smtClean="0">
                  <a:solidFill>
                    <a:srgbClr val="5A504A"/>
                  </a:solidFill>
                  <a:latin typeface="Times New Roman" pitchFamily="18" charset="0"/>
                </a:rPr>
                <a:t>Геринг</a:t>
              </a:r>
              <a:r>
                <a:rPr lang="en-US" sz="1400" b="1" i="1" dirty="0" smtClean="0">
                  <a:solidFill>
                    <a:srgbClr val="5A504A"/>
                  </a:solidFill>
                  <a:latin typeface="Times New Roman" pitchFamily="18" charset="0"/>
                </a:rPr>
                <a:t> </a:t>
              </a:r>
              <a:r>
                <a:rPr lang="ru-RU" sz="1400" b="1" i="1" dirty="0" smtClean="0">
                  <a:solidFill>
                    <a:srgbClr val="5A504A"/>
                  </a:solidFill>
                  <a:latin typeface="Times New Roman" pitchFamily="18" charset="0"/>
                </a:rPr>
                <a:t>Матвей</a:t>
              </a:r>
              <a:r>
                <a:rPr lang="en-US" sz="1400" b="1" i="1" dirty="0" smtClean="0">
                  <a:solidFill>
                    <a:srgbClr val="5A504A"/>
                  </a:solidFill>
                  <a:latin typeface="Times New Roman" pitchFamily="18" charset="0"/>
                </a:rPr>
                <a:t> </a:t>
              </a:r>
              <a:r>
                <a:rPr lang="ru-RU" sz="1400" b="1" i="1" dirty="0" smtClean="0">
                  <a:solidFill>
                    <a:srgbClr val="5A504A"/>
                  </a:solidFill>
                  <a:latin typeface="Times New Roman" pitchFamily="18" charset="0"/>
                </a:rPr>
                <a:t>Филиппович</a:t>
              </a:r>
              <a:endParaRPr lang="en-US" sz="1400" b="1" i="1" dirty="0">
                <a:solidFill>
                  <a:srgbClr val="5A504A"/>
                </a:solidFill>
                <a:latin typeface="Times New Roman" pitchFamily="18" charset="0"/>
              </a:endParaRPr>
            </a:p>
          </p:txBody>
        </p:sp>
        <p:sp>
          <p:nvSpPr>
            <p:cNvPr id="21" name="Text Box 21"/>
            <p:cNvSpPr txBox="1">
              <a:spLocks noChangeArrowheads="1"/>
            </p:cNvSpPr>
            <p:nvPr/>
          </p:nvSpPr>
          <p:spPr bwMode="auto">
            <a:xfrm>
              <a:off x="2310" y="1907"/>
              <a:ext cx="1197" cy="401"/>
            </a:xfrm>
            <a:prstGeom prst="rect">
              <a:avLst/>
            </a:prstGeom>
            <a:noFill/>
            <a:ln w="9525">
              <a:noFill/>
              <a:miter lim="800000"/>
              <a:headEnd/>
              <a:tailEnd/>
            </a:ln>
          </p:spPr>
          <p:txBody>
            <a:bodyPr wrap="square">
              <a:spAutoFit/>
            </a:bodyPr>
            <a:lstStyle/>
            <a:p>
              <a:pPr>
                <a:spcBef>
                  <a:spcPct val="50000"/>
                </a:spcBef>
              </a:pPr>
              <a:r>
                <a:rPr lang="en-US" sz="1000" dirty="0" smtClean="0">
                  <a:solidFill>
                    <a:srgbClr val="766A60"/>
                  </a:solidFill>
                  <a:latin typeface="Times New Roman" pitchFamily="18" charset="0"/>
                </a:rPr>
                <a:t>Head of Russia CIS Mongolia </a:t>
              </a:r>
              <a:br>
                <a:rPr lang="en-US" sz="1000" dirty="0" smtClean="0">
                  <a:solidFill>
                    <a:srgbClr val="766A60"/>
                  </a:solidFill>
                  <a:latin typeface="Times New Roman" pitchFamily="18" charset="0"/>
                </a:rPr>
              </a:br>
              <a:r>
                <a:rPr lang="en-US" sz="1000" dirty="0" smtClean="0">
                  <a:solidFill>
                    <a:srgbClr val="766A60"/>
                  </a:solidFill>
                  <a:latin typeface="Times New Roman" pitchFamily="18" charset="0"/>
                </a:rPr>
                <a:t/>
              </a:r>
              <a:br>
                <a:rPr lang="en-US" sz="1000" dirty="0" smtClean="0">
                  <a:solidFill>
                    <a:srgbClr val="766A60"/>
                  </a:solidFill>
                  <a:latin typeface="Times New Roman" pitchFamily="18" charset="0"/>
                </a:rPr>
              </a:br>
              <a:r>
                <a:rPr lang="ru-RU" sz="1000" i="1" dirty="0" smtClean="0">
                  <a:solidFill>
                    <a:srgbClr val="766A60"/>
                  </a:solidFill>
                  <a:latin typeface="Times New Roman" pitchFamily="18" charset="0"/>
                </a:rPr>
                <a:t>Руководитель московского офиса </a:t>
              </a:r>
              <a:r>
                <a:rPr lang="en-GB" sz="1000" i="1" dirty="0" smtClean="0">
                  <a:solidFill>
                    <a:srgbClr val="766A60"/>
                  </a:solidFill>
                  <a:latin typeface="Times New Roman" pitchFamily="18" charset="0"/>
                </a:rPr>
                <a:t>SWIFT </a:t>
              </a:r>
              <a:r>
                <a:rPr lang="ru-RU" sz="1000" i="1" dirty="0" smtClean="0">
                  <a:solidFill>
                    <a:srgbClr val="766A60"/>
                  </a:solidFill>
                  <a:latin typeface="Times New Roman" pitchFamily="18" charset="0"/>
                </a:rPr>
                <a:t/>
              </a:r>
              <a:br>
                <a:rPr lang="ru-RU" sz="1000" i="1" dirty="0" smtClean="0">
                  <a:solidFill>
                    <a:srgbClr val="766A60"/>
                  </a:solidFill>
                  <a:latin typeface="Times New Roman" pitchFamily="18" charset="0"/>
                </a:rPr>
              </a:br>
              <a:r>
                <a:rPr lang="ru-RU" sz="1000" i="1" dirty="0" smtClean="0">
                  <a:solidFill>
                    <a:srgbClr val="766A60"/>
                  </a:solidFill>
                  <a:latin typeface="Times New Roman" pitchFamily="18" charset="0"/>
                </a:rPr>
                <a:t>Глава региона Россия, СНГ и Монголия</a:t>
              </a:r>
              <a:endParaRPr lang="en-US" sz="1000" i="1" dirty="0">
                <a:solidFill>
                  <a:srgbClr val="766A60"/>
                </a:solidFill>
                <a:latin typeface="Times New Roman" pitchFamily="18" charset="0"/>
              </a:endParaRPr>
            </a:p>
          </p:txBody>
        </p:sp>
        <p:sp>
          <p:nvSpPr>
            <p:cNvPr id="23" name="Text Box 23"/>
            <p:cNvSpPr txBox="1">
              <a:spLocks noChangeArrowheads="1"/>
            </p:cNvSpPr>
            <p:nvPr/>
          </p:nvSpPr>
          <p:spPr bwMode="auto">
            <a:xfrm>
              <a:off x="2325" y="2310"/>
              <a:ext cx="1182" cy="460"/>
            </a:xfrm>
            <a:prstGeom prst="rect">
              <a:avLst/>
            </a:prstGeom>
            <a:noFill/>
            <a:ln w="9525">
              <a:noFill/>
              <a:miter lim="800000"/>
              <a:headEnd/>
              <a:tailEnd/>
            </a:ln>
          </p:spPr>
          <p:txBody>
            <a:bodyPr>
              <a:spAutoFit/>
            </a:bodyPr>
            <a:lstStyle/>
            <a:p>
              <a:pPr>
                <a:lnSpc>
                  <a:spcPct val="130000"/>
                </a:lnSpc>
                <a:spcBef>
                  <a:spcPct val="50000"/>
                </a:spcBef>
              </a:pPr>
              <a:r>
                <a:rPr lang="de-DE" sz="900" dirty="0" smtClean="0">
                  <a:solidFill>
                    <a:srgbClr val="766A60"/>
                  </a:solidFill>
                </a:rPr>
                <a:t>+</a:t>
              </a:r>
              <a:r>
                <a:rPr lang="ru-RU" sz="900" dirty="0" smtClean="0">
                  <a:solidFill>
                    <a:srgbClr val="766A60"/>
                  </a:solidFill>
                </a:rPr>
                <a:t>7</a:t>
              </a:r>
              <a:r>
                <a:rPr lang="de-DE" sz="900" dirty="0" smtClean="0">
                  <a:solidFill>
                    <a:srgbClr val="766A60"/>
                  </a:solidFill>
                </a:rPr>
                <a:t> </a:t>
              </a:r>
              <a:r>
                <a:rPr lang="ru-RU" sz="900" dirty="0" smtClean="0">
                  <a:solidFill>
                    <a:srgbClr val="766A60"/>
                  </a:solidFill>
                </a:rPr>
                <a:t>495</a:t>
              </a:r>
              <a:r>
                <a:rPr lang="de-DE" sz="900" dirty="0" smtClean="0">
                  <a:solidFill>
                    <a:srgbClr val="766A60"/>
                  </a:solidFill>
                </a:rPr>
                <a:t> </a:t>
              </a:r>
              <a:r>
                <a:rPr lang="ru-RU" sz="900" dirty="0" smtClean="0">
                  <a:solidFill>
                    <a:srgbClr val="766A60"/>
                  </a:solidFill>
                </a:rPr>
                <a:t>228</a:t>
              </a:r>
              <a:r>
                <a:rPr lang="de-DE" sz="900" dirty="0" smtClean="0">
                  <a:solidFill>
                    <a:srgbClr val="766A60"/>
                  </a:solidFill>
                </a:rPr>
                <a:t> </a:t>
              </a:r>
              <a:r>
                <a:rPr lang="ru-RU" sz="900" dirty="0" smtClean="0">
                  <a:solidFill>
                    <a:srgbClr val="766A60"/>
                  </a:solidFill>
                </a:rPr>
                <a:t>5923</a:t>
              </a:r>
              <a:r>
                <a:rPr lang="de-DE" sz="900" dirty="0">
                  <a:solidFill>
                    <a:srgbClr val="766A60"/>
                  </a:solidFill>
                </a:rPr>
                <a:t/>
              </a:r>
              <a:br>
                <a:rPr lang="de-DE" sz="900" dirty="0">
                  <a:solidFill>
                    <a:srgbClr val="766A60"/>
                  </a:solidFill>
                </a:rPr>
              </a:br>
              <a:r>
                <a:rPr lang="de-DE" sz="900" dirty="0">
                  <a:solidFill>
                    <a:srgbClr val="766A60"/>
                  </a:solidFill>
                </a:rPr>
                <a:t/>
              </a:r>
              <a:br>
                <a:rPr lang="de-DE" sz="900" dirty="0">
                  <a:solidFill>
                    <a:srgbClr val="766A60"/>
                  </a:solidFill>
                </a:rPr>
              </a:br>
              <a:r>
                <a:rPr lang="en-GB" sz="900" dirty="0" smtClean="0">
                  <a:solidFill>
                    <a:srgbClr val="766A60"/>
                  </a:solidFill>
                </a:rPr>
                <a:t>matthieu.deheering@swift.com</a:t>
              </a:r>
              <a:r>
                <a:rPr lang="de-DE" sz="900" dirty="0">
                  <a:solidFill>
                    <a:srgbClr val="766A60"/>
                  </a:solidFill>
                </a:rPr>
                <a:t/>
              </a:r>
              <a:br>
                <a:rPr lang="de-DE" sz="900" dirty="0">
                  <a:solidFill>
                    <a:srgbClr val="766A60"/>
                  </a:solidFill>
                </a:rPr>
              </a:br>
              <a:r>
                <a:rPr lang="de-DE" sz="900" dirty="0" smtClean="0">
                  <a:solidFill>
                    <a:srgbClr val="766A60"/>
                  </a:solidFill>
                </a:rPr>
                <a:t>www.swift.com</a:t>
              </a:r>
              <a:endParaRPr lang="en-US" sz="900" dirty="0">
                <a:solidFill>
                  <a:srgbClr val="766A60"/>
                </a:solidFill>
              </a:endParaRPr>
            </a:p>
          </p:txBody>
        </p:sp>
        <p:sp>
          <p:nvSpPr>
            <p:cNvPr id="24" name="Oval 24"/>
            <p:cNvSpPr>
              <a:spLocks noChangeArrowheads="1"/>
            </p:cNvSpPr>
            <p:nvPr/>
          </p:nvSpPr>
          <p:spPr bwMode="auto">
            <a:xfrm>
              <a:off x="2292" y="2340"/>
              <a:ext cx="57" cy="53"/>
            </a:xfrm>
            <a:prstGeom prst="ellipse">
              <a:avLst/>
            </a:prstGeom>
            <a:solidFill>
              <a:schemeClr val="bg1">
                <a:lumMod val="50000"/>
              </a:schemeClr>
            </a:solidFill>
            <a:ln w="9525">
              <a:noFill/>
              <a:round/>
              <a:headEnd/>
              <a:tailEnd/>
            </a:ln>
          </p:spPr>
          <p:txBody>
            <a:bodyPr wrap="none" anchor="ctr"/>
            <a:lstStyle/>
            <a:p>
              <a:r>
                <a:rPr lang="de-DE" sz="400">
                  <a:solidFill>
                    <a:srgbClr val="FFFFFF"/>
                  </a:solidFill>
                </a:rPr>
                <a:t>T</a:t>
              </a:r>
              <a:endParaRPr lang="en-US" sz="400">
                <a:solidFill>
                  <a:srgbClr val="FFFFFF"/>
                </a:solidFill>
              </a:endParaRPr>
            </a:p>
          </p:txBody>
        </p:sp>
        <p:sp>
          <p:nvSpPr>
            <p:cNvPr id="26" name="Oval 27"/>
            <p:cNvSpPr>
              <a:spLocks noChangeArrowheads="1"/>
            </p:cNvSpPr>
            <p:nvPr/>
          </p:nvSpPr>
          <p:spPr bwMode="auto">
            <a:xfrm>
              <a:off x="2292" y="2566"/>
              <a:ext cx="57" cy="53"/>
            </a:xfrm>
            <a:prstGeom prst="ellipse">
              <a:avLst/>
            </a:prstGeom>
            <a:solidFill>
              <a:schemeClr val="bg1">
                <a:lumMod val="50000"/>
              </a:schemeClr>
            </a:solidFill>
            <a:ln w="9525">
              <a:noFill/>
              <a:round/>
              <a:headEnd/>
              <a:tailEnd/>
            </a:ln>
          </p:spPr>
          <p:txBody>
            <a:bodyPr wrap="none" anchor="ctr"/>
            <a:lstStyle/>
            <a:p>
              <a:r>
                <a:rPr lang="de-DE" sz="400">
                  <a:solidFill>
                    <a:srgbClr val="FFFFFF"/>
                  </a:solidFill>
                </a:rPr>
                <a:t>W</a:t>
              </a:r>
              <a:endParaRPr lang="en-US" sz="400">
                <a:solidFill>
                  <a:srgbClr val="FFFFFF"/>
                </a:solidFill>
              </a:endParaRPr>
            </a:p>
          </p:txBody>
        </p:sp>
        <p:sp>
          <p:nvSpPr>
            <p:cNvPr id="27" name="Oval 28"/>
            <p:cNvSpPr>
              <a:spLocks noChangeArrowheads="1"/>
            </p:cNvSpPr>
            <p:nvPr/>
          </p:nvSpPr>
          <p:spPr bwMode="auto">
            <a:xfrm>
              <a:off x="2291" y="2488"/>
              <a:ext cx="57" cy="53"/>
            </a:xfrm>
            <a:prstGeom prst="ellipse">
              <a:avLst/>
            </a:prstGeom>
            <a:solidFill>
              <a:schemeClr val="bg1">
                <a:lumMod val="50000"/>
              </a:schemeClr>
            </a:solidFill>
            <a:ln w="9525">
              <a:noFill/>
              <a:round/>
              <a:headEnd/>
              <a:tailEnd/>
            </a:ln>
          </p:spPr>
          <p:txBody>
            <a:bodyPr wrap="none" anchor="ctr"/>
            <a:lstStyle/>
            <a:p>
              <a:r>
                <a:rPr lang="de-DE" sz="400">
                  <a:solidFill>
                    <a:srgbClr val="FFFFFF"/>
                  </a:solidFill>
                </a:rPr>
                <a:t>E</a:t>
              </a:r>
              <a:endParaRPr lang="en-US" sz="400">
                <a:solidFill>
                  <a:srgbClr val="FFFFFF"/>
                </a:solidFill>
              </a:endParaRPr>
            </a:p>
          </p:txBody>
        </p:sp>
      </p:grpSp>
      <p:pic>
        <p:nvPicPr>
          <p:cNvPr id="29" name="Picture 58" descr="SWIFT_Logo_color"/>
          <p:cNvPicPr>
            <a:picLocks noChangeArrowheads="1"/>
          </p:cNvPicPr>
          <p:nvPr/>
        </p:nvPicPr>
        <p:blipFill>
          <a:blip r:embed="rId3" cstate="print">
            <a:lum bright="10000" contrast="24000"/>
          </a:blip>
          <a:srcRect/>
          <a:stretch>
            <a:fillRect/>
          </a:stretch>
        </p:blipFill>
        <p:spPr bwMode="auto">
          <a:xfrm>
            <a:off x="1962150" y="3064668"/>
            <a:ext cx="828688" cy="614275"/>
          </a:xfrm>
          <a:prstGeom prst="rect">
            <a:avLst/>
          </a:prstGeom>
          <a:noFill/>
          <a:ln w="9525">
            <a:noFill/>
            <a:miter lim="800000"/>
            <a:headEnd/>
            <a:tailEnd/>
          </a:ln>
        </p:spPr>
      </p:pic>
    </p:spTree>
    <p:extLst>
      <p:ext uri="{BB962C8B-B14F-4D97-AF65-F5344CB8AC3E}">
        <p14:creationId xmlns:p14="http://schemas.microsoft.com/office/powerpoint/2010/main" xmlns="" val="11799552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 Statement</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1"/>
          </p:nvPr>
        </p:nvSpPr>
        <p:spPr/>
        <p:txBody>
          <a:bodyPr/>
          <a:lstStyle/>
          <a:p>
            <a:fld id="{640A242F-A129-470A-A839-1550E4E86268}" type="slidenum">
              <a:rPr lang="en-GB" smtClean="0"/>
              <a:pPr/>
              <a:t>27</a:t>
            </a:fld>
            <a:endParaRPr lang="en-GB"/>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632" t="9282" r="18368" b="17755"/>
          <a:stretch/>
        </p:blipFill>
        <p:spPr bwMode="auto">
          <a:xfrm>
            <a:off x="529390" y="1136984"/>
            <a:ext cx="8013031" cy="3737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1781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on fighting illegal activities</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1"/>
          </p:nvPr>
        </p:nvSpPr>
        <p:spPr/>
        <p:txBody>
          <a:bodyPr/>
          <a:lstStyle/>
          <a:p>
            <a:fld id="{640A242F-A129-470A-A839-1550E4E86268}" type="slidenum">
              <a:rPr lang="en-GB" smtClean="0"/>
              <a:pPr/>
              <a:t>28</a:t>
            </a:fld>
            <a:endParaRPr lang="en-GB"/>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000" t="10666" r="18842" b="17474"/>
          <a:stretch/>
        </p:blipFill>
        <p:spPr bwMode="auto">
          <a:xfrm>
            <a:off x="553453" y="1023646"/>
            <a:ext cx="7916779" cy="38000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83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7504" y="465516"/>
            <a:ext cx="8964488" cy="4374375"/>
            <a:chOff x="588" y="872"/>
            <a:chExt cx="5172" cy="3193"/>
          </a:xfrm>
          <a:solidFill>
            <a:schemeClr val="accent5">
              <a:lumMod val="40000"/>
              <a:lumOff val="60000"/>
            </a:schemeClr>
          </a:solidFill>
        </p:grpSpPr>
        <p:grpSp>
          <p:nvGrpSpPr>
            <p:cNvPr id="3" name="Group 3"/>
            <p:cNvGrpSpPr>
              <a:grpSpLocks/>
            </p:cNvGrpSpPr>
            <p:nvPr/>
          </p:nvGrpSpPr>
          <p:grpSpPr bwMode="auto">
            <a:xfrm>
              <a:off x="588" y="876"/>
              <a:ext cx="5172" cy="3189"/>
              <a:chOff x="252" y="609"/>
              <a:chExt cx="5614" cy="3461"/>
            </a:xfrm>
            <a:grpFill/>
          </p:grpSpPr>
          <p:sp>
            <p:nvSpPr>
              <p:cNvPr id="5536" name="Oval 4"/>
              <p:cNvSpPr>
                <a:spLocks noChangeArrowheads="1"/>
              </p:cNvSpPr>
              <p:nvPr/>
            </p:nvSpPr>
            <p:spPr bwMode="ltGray">
              <a:xfrm>
                <a:off x="1135" y="2455"/>
                <a:ext cx="3" cy="2"/>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37" name="Freeform 5"/>
              <p:cNvSpPr>
                <a:spLocks/>
              </p:cNvSpPr>
              <p:nvPr/>
            </p:nvSpPr>
            <p:spPr bwMode="ltGray">
              <a:xfrm>
                <a:off x="283" y="1249"/>
                <a:ext cx="19" cy="19"/>
              </a:xfrm>
              <a:custGeom>
                <a:avLst/>
                <a:gdLst>
                  <a:gd name="T0" fmla="*/ 0 w 19"/>
                  <a:gd name="T1" fmla="*/ 4 h 17"/>
                  <a:gd name="T2" fmla="*/ 16 w 19"/>
                  <a:gd name="T3" fmla="*/ 0 h 17"/>
                  <a:gd name="T4" fmla="*/ 18 w 19"/>
                  <a:gd name="T5" fmla="*/ 13 h 17"/>
                  <a:gd name="T6" fmla="*/ 8 w 19"/>
                  <a:gd name="T7" fmla="*/ 28 h 17"/>
                  <a:gd name="T8" fmla="*/ 0 w 19"/>
                  <a:gd name="T9" fmla="*/ 21 h 17"/>
                  <a:gd name="T10" fmla="*/ 0 w 19"/>
                  <a:gd name="T11" fmla="*/ 4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0" y="4"/>
                    </a:moveTo>
                    <a:lnTo>
                      <a:pt x="16" y="0"/>
                    </a:lnTo>
                    <a:lnTo>
                      <a:pt x="18" y="8"/>
                    </a:lnTo>
                    <a:lnTo>
                      <a:pt x="8" y="16"/>
                    </a:lnTo>
                    <a:lnTo>
                      <a:pt x="0"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8" name="Freeform 6"/>
              <p:cNvSpPr>
                <a:spLocks/>
              </p:cNvSpPr>
              <p:nvPr/>
            </p:nvSpPr>
            <p:spPr bwMode="ltGray">
              <a:xfrm>
                <a:off x="2147" y="1412"/>
                <a:ext cx="138" cy="97"/>
              </a:xfrm>
              <a:custGeom>
                <a:avLst/>
                <a:gdLst>
                  <a:gd name="T0" fmla="*/ 101 w 139"/>
                  <a:gd name="T1" fmla="*/ 16 h 87"/>
                  <a:gd name="T2" fmla="*/ 109 w 139"/>
                  <a:gd name="T3" fmla="*/ 4 h 87"/>
                  <a:gd name="T4" fmla="*/ 119 w 139"/>
                  <a:gd name="T5" fmla="*/ 11 h 87"/>
                  <a:gd name="T6" fmla="*/ 123 w 139"/>
                  <a:gd name="T7" fmla="*/ 35 h 87"/>
                  <a:gd name="T8" fmla="*/ 129 w 139"/>
                  <a:gd name="T9" fmla="*/ 45 h 87"/>
                  <a:gd name="T10" fmla="*/ 131 w 139"/>
                  <a:gd name="T11" fmla="*/ 72 h 87"/>
                  <a:gd name="T12" fmla="*/ 115 w 139"/>
                  <a:gd name="T13" fmla="*/ 109 h 87"/>
                  <a:gd name="T14" fmla="*/ 101 w 139"/>
                  <a:gd name="T15" fmla="*/ 129 h 87"/>
                  <a:gd name="T16" fmla="*/ 89 w 139"/>
                  <a:gd name="T17" fmla="*/ 148 h 87"/>
                  <a:gd name="T18" fmla="*/ 68 w 139"/>
                  <a:gd name="T19" fmla="*/ 145 h 87"/>
                  <a:gd name="T20" fmla="*/ 52 w 139"/>
                  <a:gd name="T21" fmla="*/ 134 h 87"/>
                  <a:gd name="T22" fmla="*/ 34 w 139"/>
                  <a:gd name="T23" fmla="*/ 129 h 87"/>
                  <a:gd name="T24" fmla="*/ 24 w 139"/>
                  <a:gd name="T25" fmla="*/ 116 h 87"/>
                  <a:gd name="T26" fmla="*/ 32 w 139"/>
                  <a:gd name="T27" fmla="*/ 99 h 87"/>
                  <a:gd name="T28" fmla="*/ 26 w 139"/>
                  <a:gd name="T29" fmla="*/ 84 h 87"/>
                  <a:gd name="T30" fmla="*/ 10 w 139"/>
                  <a:gd name="T31" fmla="*/ 79 h 87"/>
                  <a:gd name="T32" fmla="*/ 12 w 139"/>
                  <a:gd name="T33" fmla="*/ 69 h 87"/>
                  <a:gd name="T34" fmla="*/ 34 w 139"/>
                  <a:gd name="T35" fmla="*/ 65 h 87"/>
                  <a:gd name="T36" fmla="*/ 36 w 139"/>
                  <a:gd name="T37" fmla="*/ 51 h 87"/>
                  <a:gd name="T38" fmla="*/ 24 w 139"/>
                  <a:gd name="T39" fmla="*/ 45 h 87"/>
                  <a:gd name="T40" fmla="*/ 0 w 139"/>
                  <a:gd name="T41" fmla="*/ 56 h 87"/>
                  <a:gd name="T42" fmla="*/ 14 w 139"/>
                  <a:gd name="T43" fmla="*/ 35 h 87"/>
                  <a:gd name="T44" fmla="*/ 20 w 139"/>
                  <a:gd name="T45" fmla="*/ 11 h 87"/>
                  <a:gd name="T46" fmla="*/ 32 w 139"/>
                  <a:gd name="T47" fmla="*/ 25 h 87"/>
                  <a:gd name="T48" fmla="*/ 38 w 139"/>
                  <a:gd name="T49" fmla="*/ 0 h 87"/>
                  <a:gd name="T50" fmla="*/ 44 w 139"/>
                  <a:gd name="T51" fmla="*/ 35 h 87"/>
                  <a:gd name="T52" fmla="*/ 48 w 139"/>
                  <a:gd name="T53" fmla="*/ 65 h 87"/>
                  <a:gd name="T54" fmla="*/ 54 w 139"/>
                  <a:gd name="T55" fmla="*/ 51 h 87"/>
                  <a:gd name="T56" fmla="*/ 58 w 139"/>
                  <a:gd name="T57" fmla="*/ 41 h 87"/>
                  <a:gd name="T58" fmla="*/ 60 w 139"/>
                  <a:gd name="T59" fmla="*/ 16 h 87"/>
                  <a:gd name="T60" fmla="*/ 68 w 139"/>
                  <a:gd name="T61" fmla="*/ 41 h 87"/>
                  <a:gd name="T62" fmla="*/ 69 w 139"/>
                  <a:gd name="T63" fmla="*/ 16 h 87"/>
                  <a:gd name="T64" fmla="*/ 77 w 139"/>
                  <a:gd name="T65" fmla="*/ 20 h 87"/>
                  <a:gd name="T66" fmla="*/ 89 w 139"/>
                  <a:gd name="T67" fmla="*/ 28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87"/>
                  <a:gd name="T104" fmla="*/ 139 w 139"/>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9" name="Oval 7"/>
              <p:cNvSpPr>
                <a:spLocks noChangeArrowheads="1"/>
              </p:cNvSpPr>
              <p:nvPr/>
            </p:nvSpPr>
            <p:spPr bwMode="ltGray">
              <a:xfrm>
                <a:off x="1309" y="2370"/>
                <a:ext cx="5"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40" name="Freeform 8"/>
              <p:cNvSpPr>
                <a:spLocks/>
              </p:cNvSpPr>
              <p:nvPr/>
            </p:nvSpPr>
            <p:spPr bwMode="ltGray">
              <a:xfrm>
                <a:off x="1549" y="2564"/>
                <a:ext cx="21" cy="32"/>
              </a:xfrm>
              <a:custGeom>
                <a:avLst/>
                <a:gdLst>
                  <a:gd name="T0" fmla="*/ 14 w 21"/>
                  <a:gd name="T1" fmla="*/ 11 h 29"/>
                  <a:gd name="T2" fmla="*/ 20 w 21"/>
                  <a:gd name="T3" fmla="*/ 35 h 29"/>
                  <a:gd name="T4" fmla="*/ 4 w 21"/>
                  <a:gd name="T5" fmla="*/ 46 h 29"/>
                  <a:gd name="T6" fmla="*/ 6 w 21"/>
                  <a:gd name="T7" fmla="*/ 29 h 29"/>
                  <a:gd name="T8" fmla="*/ 0 w 21"/>
                  <a:gd name="T9" fmla="*/ 0 h 29"/>
                  <a:gd name="T10" fmla="*/ 14 w 21"/>
                  <a:gd name="T11" fmla="*/ 11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1" name="Oval 9"/>
              <p:cNvSpPr>
                <a:spLocks noChangeArrowheads="1"/>
              </p:cNvSpPr>
              <p:nvPr/>
            </p:nvSpPr>
            <p:spPr bwMode="ltGray">
              <a:xfrm>
                <a:off x="1473" y="1395"/>
                <a:ext cx="1"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42" name="Oval 10"/>
              <p:cNvSpPr>
                <a:spLocks noChangeArrowheads="1"/>
              </p:cNvSpPr>
              <p:nvPr/>
            </p:nvSpPr>
            <p:spPr bwMode="ltGray">
              <a:xfrm>
                <a:off x="1450" y="1400"/>
                <a:ext cx="5" cy="6"/>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43" name="Freeform 11"/>
              <p:cNvSpPr>
                <a:spLocks/>
              </p:cNvSpPr>
              <p:nvPr/>
            </p:nvSpPr>
            <p:spPr bwMode="ltGray">
              <a:xfrm>
                <a:off x="651" y="1434"/>
                <a:ext cx="16" cy="66"/>
              </a:xfrm>
              <a:custGeom>
                <a:avLst/>
                <a:gdLst>
                  <a:gd name="T0" fmla="*/ 0 w 17"/>
                  <a:gd name="T1" fmla="*/ 0 h 59"/>
                  <a:gd name="T2" fmla="*/ 8 w 17"/>
                  <a:gd name="T3" fmla="*/ 0 h 59"/>
                  <a:gd name="T4" fmla="*/ 11 w 17"/>
                  <a:gd name="T5" fmla="*/ 31 h 59"/>
                  <a:gd name="T6" fmla="*/ 9 w 17"/>
                  <a:gd name="T7" fmla="*/ 56 h 59"/>
                  <a:gd name="T8" fmla="*/ 8 w 17"/>
                  <a:gd name="T9" fmla="*/ 84 h 59"/>
                  <a:gd name="T10" fmla="*/ 4 w 17"/>
                  <a:gd name="T11" fmla="*/ 103 h 59"/>
                  <a:gd name="T12" fmla="*/ 0 w 17"/>
                  <a:gd name="T13" fmla="*/ 92 h 59"/>
                  <a:gd name="T14" fmla="*/ 2 w 17"/>
                  <a:gd name="T15" fmla="*/ 77 h 59"/>
                  <a:gd name="T16" fmla="*/ 2 w 17"/>
                  <a:gd name="T17" fmla="*/ 49 h 59"/>
                  <a:gd name="T18" fmla="*/ 0 w 17"/>
                  <a:gd name="T19" fmla="*/ 25 h 59"/>
                  <a:gd name="T20" fmla="*/ 0 w 17"/>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9"/>
                  <a:gd name="T35" fmla="*/ 17 w 1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4" name="Freeform 12"/>
              <p:cNvSpPr>
                <a:spLocks/>
              </p:cNvSpPr>
              <p:nvPr/>
            </p:nvSpPr>
            <p:spPr bwMode="ltGray">
              <a:xfrm>
                <a:off x="654" y="1504"/>
                <a:ext cx="21" cy="45"/>
              </a:xfrm>
              <a:custGeom>
                <a:avLst/>
                <a:gdLst>
                  <a:gd name="T0" fmla="*/ 8 w 21"/>
                  <a:gd name="T1" fmla="*/ 0 h 41"/>
                  <a:gd name="T2" fmla="*/ 14 w 21"/>
                  <a:gd name="T3" fmla="*/ 13 h 41"/>
                  <a:gd name="T4" fmla="*/ 18 w 21"/>
                  <a:gd name="T5" fmla="*/ 26 h 41"/>
                  <a:gd name="T6" fmla="*/ 20 w 21"/>
                  <a:gd name="T7" fmla="*/ 45 h 41"/>
                  <a:gd name="T8" fmla="*/ 16 w 21"/>
                  <a:gd name="T9" fmla="*/ 58 h 41"/>
                  <a:gd name="T10" fmla="*/ 2 w 21"/>
                  <a:gd name="T11" fmla="*/ 64 h 41"/>
                  <a:gd name="T12" fmla="*/ 4 w 21"/>
                  <a:gd name="T13" fmla="*/ 58 h 41"/>
                  <a:gd name="T14" fmla="*/ 6 w 21"/>
                  <a:gd name="T15" fmla="*/ 45 h 41"/>
                  <a:gd name="T16" fmla="*/ 2 w 21"/>
                  <a:gd name="T17" fmla="*/ 22 h 41"/>
                  <a:gd name="T18" fmla="*/ 0 w 21"/>
                  <a:gd name="T19" fmla="*/ 15 h 41"/>
                  <a:gd name="T20" fmla="*/ 2 w 21"/>
                  <a:gd name="T21" fmla="*/ 2 h 41"/>
                  <a:gd name="T22" fmla="*/ 8 w 21"/>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5" name="Freeform 13"/>
              <p:cNvSpPr>
                <a:spLocks/>
              </p:cNvSpPr>
              <p:nvPr/>
            </p:nvSpPr>
            <p:spPr bwMode="ltGray">
              <a:xfrm>
                <a:off x="1423" y="3145"/>
                <a:ext cx="173" cy="916"/>
              </a:xfrm>
              <a:custGeom>
                <a:avLst/>
                <a:gdLst>
                  <a:gd name="T0" fmla="*/ 18 w 173"/>
                  <a:gd name="T1" fmla="*/ 35 h 819"/>
                  <a:gd name="T2" fmla="*/ 18 w 173"/>
                  <a:gd name="T3" fmla="*/ 105 h 819"/>
                  <a:gd name="T4" fmla="*/ 20 w 173"/>
                  <a:gd name="T5" fmla="*/ 200 h 819"/>
                  <a:gd name="T6" fmla="*/ 20 w 173"/>
                  <a:gd name="T7" fmla="*/ 276 h 819"/>
                  <a:gd name="T8" fmla="*/ 18 w 173"/>
                  <a:gd name="T9" fmla="*/ 329 h 819"/>
                  <a:gd name="T10" fmla="*/ 14 w 173"/>
                  <a:gd name="T11" fmla="*/ 388 h 819"/>
                  <a:gd name="T12" fmla="*/ 14 w 173"/>
                  <a:gd name="T13" fmla="*/ 437 h 819"/>
                  <a:gd name="T14" fmla="*/ 20 w 173"/>
                  <a:gd name="T15" fmla="*/ 500 h 819"/>
                  <a:gd name="T16" fmla="*/ 28 w 173"/>
                  <a:gd name="T17" fmla="*/ 564 h 819"/>
                  <a:gd name="T18" fmla="*/ 18 w 173"/>
                  <a:gd name="T19" fmla="*/ 605 h 819"/>
                  <a:gd name="T20" fmla="*/ 12 w 173"/>
                  <a:gd name="T21" fmla="*/ 648 h 819"/>
                  <a:gd name="T22" fmla="*/ 8 w 173"/>
                  <a:gd name="T23" fmla="*/ 697 h 819"/>
                  <a:gd name="T24" fmla="*/ 2 w 173"/>
                  <a:gd name="T25" fmla="*/ 708 h 819"/>
                  <a:gd name="T26" fmla="*/ 6 w 173"/>
                  <a:gd name="T27" fmla="*/ 731 h 819"/>
                  <a:gd name="T28" fmla="*/ 16 w 173"/>
                  <a:gd name="T29" fmla="*/ 769 h 819"/>
                  <a:gd name="T30" fmla="*/ 12 w 173"/>
                  <a:gd name="T31" fmla="*/ 841 h 819"/>
                  <a:gd name="T32" fmla="*/ 34 w 173"/>
                  <a:gd name="T33" fmla="*/ 869 h 819"/>
                  <a:gd name="T34" fmla="*/ 36 w 173"/>
                  <a:gd name="T35" fmla="*/ 877 h 819"/>
                  <a:gd name="T36" fmla="*/ 36 w 173"/>
                  <a:gd name="T37" fmla="*/ 934 h 819"/>
                  <a:gd name="T38" fmla="*/ 34 w 173"/>
                  <a:gd name="T39" fmla="*/ 980 h 819"/>
                  <a:gd name="T40" fmla="*/ 36 w 173"/>
                  <a:gd name="T41" fmla="*/ 1026 h 819"/>
                  <a:gd name="T42" fmla="*/ 18 w 173"/>
                  <a:gd name="T43" fmla="*/ 1026 h 819"/>
                  <a:gd name="T44" fmla="*/ 6 w 173"/>
                  <a:gd name="T45" fmla="*/ 1065 h 819"/>
                  <a:gd name="T46" fmla="*/ 12 w 173"/>
                  <a:gd name="T47" fmla="*/ 1065 h 819"/>
                  <a:gd name="T48" fmla="*/ 30 w 173"/>
                  <a:gd name="T49" fmla="*/ 1067 h 819"/>
                  <a:gd name="T50" fmla="*/ 34 w 173"/>
                  <a:gd name="T51" fmla="*/ 1107 h 819"/>
                  <a:gd name="T52" fmla="*/ 16 w 173"/>
                  <a:gd name="T53" fmla="*/ 1126 h 819"/>
                  <a:gd name="T54" fmla="*/ 30 w 173"/>
                  <a:gd name="T55" fmla="*/ 1197 h 819"/>
                  <a:gd name="T56" fmla="*/ 48 w 173"/>
                  <a:gd name="T57" fmla="*/ 1254 h 819"/>
                  <a:gd name="T58" fmla="*/ 56 w 173"/>
                  <a:gd name="T59" fmla="*/ 1277 h 819"/>
                  <a:gd name="T60" fmla="*/ 74 w 173"/>
                  <a:gd name="T61" fmla="*/ 1333 h 819"/>
                  <a:gd name="T62" fmla="*/ 102 w 173"/>
                  <a:gd name="T63" fmla="*/ 1356 h 819"/>
                  <a:gd name="T64" fmla="*/ 122 w 173"/>
                  <a:gd name="T65" fmla="*/ 1350 h 819"/>
                  <a:gd name="T66" fmla="*/ 138 w 173"/>
                  <a:gd name="T67" fmla="*/ 1302 h 819"/>
                  <a:gd name="T68" fmla="*/ 132 w 173"/>
                  <a:gd name="T69" fmla="*/ 1326 h 819"/>
                  <a:gd name="T70" fmla="*/ 146 w 173"/>
                  <a:gd name="T71" fmla="*/ 1344 h 819"/>
                  <a:gd name="T72" fmla="*/ 142 w 173"/>
                  <a:gd name="T73" fmla="*/ 1372 h 819"/>
                  <a:gd name="T74" fmla="*/ 148 w 173"/>
                  <a:gd name="T75" fmla="*/ 1392 h 819"/>
                  <a:gd name="T76" fmla="*/ 134 w 173"/>
                  <a:gd name="T77" fmla="*/ 1406 h 819"/>
                  <a:gd name="T78" fmla="*/ 142 w 173"/>
                  <a:gd name="T79" fmla="*/ 1430 h 819"/>
                  <a:gd name="T80" fmla="*/ 162 w 173"/>
                  <a:gd name="T81" fmla="*/ 1415 h 819"/>
                  <a:gd name="T82" fmla="*/ 154 w 173"/>
                  <a:gd name="T83" fmla="*/ 1296 h 819"/>
                  <a:gd name="T84" fmla="*/ 84 w 173"/>
                  <a:gd name="T85" fmla="*/ 1007 h 819"/>
                  <a:gd name="T86" fmla="*/ 94 w 173"/>
                  <a:gd name="T87" fmla="*/ 266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819"/>
                  <a:gd name="T134" fmla="*/ 173 w 173"/>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6" name="Freeform 14"/>
              <p:cNvSpPr>
                <a:spLocks/>
              </p:cNvSpPr>
              <p:nvPr/>
            </p:nvSpPr>
            <p:spPr bwMode="ltGray">
              <a:xfrm>
                <a:off x="1464" y="3226"/>
                <a:ext cx="300" cy="824"/>
              </a:xfrm>
              <a:custGeom>
                <a:avLst/>
                <a:gdLst>
                  <a:gd name="T0" fmla="*/ 36 w 303"/>
                  <a:gd name="T1" fmla="*/ 97 h 737"/>
                  <a:gd name="T2" fmla="*/ 20 w 303"/>
                  <a:gd name="T3" fmla="*/ 135 h 737"/>
                  <a:gd name="T4" fmla="*/ 24 w 303"/>
                  <a:gd name="T5" fmla="*/ 197 h 737"/>
                  <a:gd name="T6" fmla="*/ 8 w 303"/>
                  <a:gd name="T7" fmla="*/ 240 h 737"/>
                  <a:gd name="T8" fmla="*/ 2 w 303"/>
                  <a:gd name="T9" fmla="*/ 292 h 737"/>
                  <a:gd name="T10" fmla="*/ 0 w 303"/>
                  <a:gd name="T11" fmla="*/ 342 h 737"/>
                  <a:gd name="T12" fmla="*/ 12 w 303"/>
                  <a:gd name="T13" fmla="*/ 413 h 737"/>
                  <a:gd name="T14" fmla="*/ 12 w 303"/>
                  <a:gd name="T15" fmla="*/ 462 h 737"/>
                  <a:gd name="T16" fmla="*/ 12 w 303"/>
                  <a:gd name="T17" fmla="*/ 500 h 737"/>
                  <a:gd name="T18" fmla="*/ 6 w 303"/>
                  <a:gd name="T19" fmla="*/ 538 h 737"/>
                  <a:gd name="T20" fmla="*/ 8 w 303"/>
                  <a:gd name="T21" fmla="*/ 594 h 737"/>
                  <a:gd name="T22" fmla="*/ 14 w 303"/>
                  <a:gd name="T23" fmla="*/ 618 h 737"/>
                  <a:gd name="T24" fmla="*/ 2 w 303"/>
                  <a:gd name="T25" fmla="*/ 666 h 737"/>
                  <a:gd name="T26" fmla="*/ 10 w 303"/>
                  <a:gd name="T27" fmla="*/ 733 h 737"/>
                  <a:gd name="T28" fmla="*/ 8 w 303"/>
                  <a:gd name="T29" fmla="*/ 760 h 737"/>
                  <a:gd name="T30" fmla="*/ 26 w 303"/>
                  <a:gd name="T31" fmla="*/ 828 h 737"/>
                  <a:gd name="T32" fmla="*/ 20 w 303"/>
                  <a:gd name="T33" fmla="*/ 849 h 737"/>
                  <a:gd name="T34" fmla="*/ 26 w 303"/>
                  <a:gd name="T35" fmla="*/ 862 h 737"/>
                  <a:gd name="T36" fmla="*/ 32 w 303"/>
                  <a:gd name="T37" fmla="*/ 899 h 737"/>
                  <a:gd name="T38" fmla="*/ 32 w 303"/>
                  <a:gd name="T39" fmla="*/ 954 h 737"/>
                  <a:gd name="T40" fmla="*/ 34 w 303"/>
                  <a:gd name="T41" fmla="*/ 978 h 737"/>
                  <a:gd name="T42" fmla="*/ 26 w 303"/>
                  <a:gd name="T43" fmla="*/ 1093 h 737"/>
                  <a:gd name="T44" fmla="*/ 38 w 303"/>
                  <a:gd name="T45" fmla="*/ 1093 h 737"/>
                  <a:gd name="T46" fmla="*/ 71 w 303"/>
                  <a:gd name="T47" fmla="*/ 1150 h 737"/>
                  <a:gd name="T48" fmla="*/ 107 w 303"/>
                  <a:gd name="T49" fmla="*/ 1164 h 737"/>
                  <a:gd name="T50" fmla="*/ 137 w 303"/>
                  <a:gd name="T51" fmla="*/ 1282 h 737"/>
                  <a:gd name="T52" fmla="*/ 156 w 303"/>
                  <a:gd name="T53" fmla="*/ 1286 h 737"/>
                  <a:gd name="T54" fmla="*/ 170 w 303"/>
                  <a:gd name="T55" fmla="*/ 1275 h 737"/>
                  <a:gd name="T56" fmla="*/ 160 w 303"/>
                  <a:gd name="T57" fmla="*/ 1263 h 737"/>
                  <a:gd name="T58" fmla="*/ 133 w 303"/>
                  <a:gd name="T59" fmla="*/ 1232 h 737"/>
                  <a:gd name="T60" fmla="*/ 119 w 303"/>
                  <a:gd name="T61" fmla="*/ 1213 h 737"/>
                  <a:gd name="T62" fmla="*/ 113 w 303"/>
                  <a:gd name="T63" fmla="*/ 1182 h 737"/>
                  <a:gd name="T64" fmla="*/ 105 w 303"/>
                  <a:gd name="T65" fmla="*/ 1146 h 737"/>
                  <a:gd name="T66" fmla="*/ 91 w 303"/>
                  <a:gd name="T67" fmla="*/ 1093 h 737"/>
                  <a:gd name="T68" fmla="*/ 109 w 303"/>
                  <a:gd name="T69" fmla="*/ 1051 h 737"/>
                  <a:gd name="T70" fmla="*/ 115 w 303"/>
                  <a:gd name="T71" fmla="*/ 1008 h 737"/>
                  <a:gd name="T72" fmla="*/ 131 w 303"/>
                  <a:gd name="T73" fmla="*/ 967 h 737"/>
                  <a:gd name="T74" fmla="*/ 115 w 303"/>
                  <a:gd name="T75" fmla="*/ 940 h 737"/>
                  <a:gd name="T76" fmla="*/ 93 w 303"/>
                  <a:gd name="T77" fmla="*/ 903 h 737"/>
                  <a:gd name="T78" fmla="*/ 99 w 303"/>
                  <a:gd name="T79" fmla="*/ 871 h 737"/>
                  <a:gd name="T80" fmla="*/ 123 w 303"/>
                  <a:gd name="T81" fmla="*/ 860 h 737"/>
                  <a:gd name="T82" fmla="*/ 127 w 303"/>
                  <a:gd name="T83" fmla="*/ 834 h 737"/>
                  <a:gd name="T84" fmla="*/ 125 w 303"/>
                  <a:gd name="T85" fmla="*/ 794 h 737"/>
                  <a:gd name="T86" fmla="*/ 123 w 303"/>
                  <a:gd name="T87" fmla="*/ 769 h 737"/>
                  <a:gd name="T88" fmla="*/ 135 w 303"/>
                  <a:gd name="T89" fmla="*/ 771 h 737"/>
                  <a:gd name="T90" fmla="*/ 127 w 303"/>
                  <a:gd name="T91" fmla="*/ 741 h 737"/>
                  <a:gd name="T92" fmla="*/ 115 w 303"/>
                  <a:gd name="T93" fmla="*/ 697 h 737"/>
                  <a:gd name="T94" fmla="*/ 141 w 303"/>
                  <a:gd name="T95" fmla="*/ 707 h 737"/>
                  <a:gd name="T96" fmla="*/ 158 w 303"/>
                  <a:gd name="T97" fmla="*/ 675 h 737"/>
                  <a:gd name="T98" fmla="*/ 158 w 303"/>
                  <a:gd name="T99" fmla="*/ 612 h 737"/>
                  <a:gd name="T100" fmla="*/ 210 w 303"/>
                  <a:gd name="T101" fmla="*/ 602 h 737"/>
                  <a:gd name="T102" fmla="*/ 234 w 303"/>
                  <a:gd name="T103" fmla="*/ 561 h 737"/>
                  <a:gd name="T104" fmla="*/ 234 w 303"/>
                  <a:gd name="T105" fmla="*/ 520 h 737"/>
                  <a:gd name="T106" fmla="*/ 228 w 303"/>
                  <a:gd name="T107" fmla="*/ 486 h 737"/>
                  <a:gd name="T108" fmla="*/ 202 w 303"/>
                  <a:gd name="T109" fmla="*/ 454 h 737"/>
                  <a:gd name="T110" fmla="*/ 174 w 303"/>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737"/>
                  <a:gd name="T170" fmla="*/ 303 w 303"/>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7" name="Freeform 15"/>
              <p:cNvSpPr>
                <a:spLocks/>
              </p:cNvSpPr>
              <p:nvPr/>
            </p:nvSpPr>
            <p:spPr bwMode="ltGray">
              <a:xfrm>
                <a:off x="1674" y="3405"/>
                <a:ext cx="90" cy="124"/>
              </a:xfrm>
              <a:custGeom>
                <a:avLst/>
                <a:gdLst>
                  <a:gd name="T0" fmla="*/ 8 w 91"/>
                  <a:gd name="T1" fmla="*/ 4 h 111"/>
                  <a:gd name="T2" fmla="*/ 0 w 91"/>
                  <a:gd name="T3" fmla="*/ 31 h 111"/>
                  <a:gd name="T4" fmla="*/ 4 w 91"/>
                  <a:gd name="T5" fmla="*/ 45 h 111"/>
                  <a:gd name="T6" fmla="*/ 0 w 91"/>
                  <a:gd name="T7" fmla="*/ 79 h 111"/>
                  <a:gd name="T8" fmla="*/ 4 w 91"/>
                  <a:gd name="T9" fmla="*/ 92 h 111"/>
                  <a:gd name="T10" fmla="*/ 0 w 91"/>
                  <a:gd name="T11" fmla="*/ 105 h 111"/>
                  <a:gd name="T12" fmla="*/ 0 w 91"/>
                  <a:gd name="T13" fmla="*/ 121 h 111"/>
                  <a:gd name="T14" fmla="*/ 0 w 91"/>
                  <a:gd name="T15" fmla="*/ 130 h 111"/>
                  <a:gd name="T16" fmla="*/ 0 w 91"/>
                  <a:gd name="T17" fmla="*/ 150 h 111"/>
                  <a:gd name="T18" fmla="*/ 2 w 91"/>
                  <a:gd name="T19" fmla="*/ 163 h 111"/>
                  <a:gd name="T20" fmla="*/ 6 w 91"/>
                  <a:gd name="T21" fmla="*/ 170 h 111"/>
                  <a:gd name="T22" fmla="*/ 24 w 91"/>
                  <a:gd name="T23" fmla="*/ 174 h 111"/>
                  <a:gd name="T24" fmla="*/ 32 w 91"/>
                  <a:gd name="T25" fmla="*/ 183 h 111"/>
                  <a:gd name="T26" fmla="*/ 44 w 91"/>
                  <a:gd name="T27" fmla="*/ 183 h 111"/>
                  <a:gd name="T28" fmla="*/ 47 w 91"/>
                  <a:gd name="T29" fmla="*/ 183 h 111"/>
                  <a:gd name="T30" fmla="*/ 57 w 91"/>
                  <a:gd name="T31" fmla="*/ 191 h 111"/>
                  <a:gd name="T32" fmla="*/ 71 w 91"/>
                  <a:gd name="T33" fmla="*/ 178 h 111"/>
                  <a:gd name="T34" fmla="*/ 77 w 91"/>
                  <a:gd name="T35" fmla="*/ 160 h 111"/>
                  <a:gd name="T36" fmla="*/ 77 w 91"/>
                  <a:gd name="T37" fmla="*/ 146 h 111"/>
                  <a:gd name="T38" fmla="*/ 79 w 91"/>
                  <a:gd name="T39" fmla="*/ 135 h 111"/>
                  <a:gd name="T40" fmla="*/ 81 w 91"/>
                  <a:gd name="T41" fmla="*/ 121 h 111"/>
                  <a:gd name="T42" fmla="*/ 85 w 91"/>
                  <a:gd name="T43" fmla="*/ 103 h 111"/>
                  <a:gd name="T44" fmla="*/ 55 w 91"/>
                  <a:gd name="T45" fmla="*/ 31 h 111"/>
                  <a:gd name="T46" fmla="*/ 22 w 91"/>
                  <a:gd name="T47" fmla="*/ 0 h 111"/>
                  <a:gd name="T48" fmla="*/ 8 w 91"/>
                  <a:gd name="T49" fmla="*/ 4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1"/>
                  <a:gd name="T77" fmla="*/ 91 w 9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8" name="Freeform 16"/>
              <p:cNvSpPr>
                <a:spLocks/>
              </p:cNvSpPr>
              <p:nvPr/>
            </p:nvSpPr>
            <p:spPr bwMode="ltGray">
              <a:xfrm>
                <a:off x="1221" y="2626"/>
                <a:ext cx="98" cy="51"/>
              </a:xfrm>
              <a:custGeom>
                <a:avLst/>
                <a:gdLst>
                  <a:gd name="T0" fmla="*/ 8 w 99"/>
                  <a:gd name="T1" fmla="*/ 67 h 45"/>
                  <a:gd name="T2" fmla="*/ 22 w 99"/>
                  <a:gd name="T3" fmla="*/ 57 h 45"/>
                  <a:gd name="T4" fmla="*/ 38 w 99"/>
                  <a:gd name="T5" fmla="*/ 59 h 45"/>
                  <a:gd name="T6" fmla="*/ 51 w 99"/>
                  <a:gd name="T7" fmla="*/ 65 h 45"/>
                  <a:gd name="T8" fmla="*/ 55 w 99"/>
                  <a:gd name="T9" fmla="*/ 29 h 45"/>
                  <a:gd name="T10" fmla="*/ 61 w 99"/>
                  <a:gd name="T11" fmla="*/ 23 h 45"/>
                  <a:gd name="T12" fmla="*/ 73 w 99"/>
                  <a:gd name="T13" fmla="*/ 33 h 45"/>
                  <a:gd name="T14" fmla="*/ 77 w 99"/>
                  <a:gd name="T15" fmla="*/ 67 h 45"/>
                  <a:gd name="T16" fmla="*/ 81 w 99"/>
                  <a:gd name="T17" fmla="*/ 84 h 45"/>
                  <a:gd name="T18" fmla="*/ 87 w 99"/>
                  <a:gd name="T19" fmla="*/ 67 h 45"/>
                  <a:gd name="T20" fmla="*/ 93 w 99"/>
                  <a:gd name="T21" fmla="*/ 57 h 45"/>
                  <a:gd name="T22" fmla="*/ 91 w 99"/>
                  <a:gd name="T23" fmla="*/ 37 h 45"/>
                  <a:gd name="T24" fmla="*/ 81 w 99"/>
                  <a:gd name="T25" fmla="*/ 14 h 45"/>
                  <a:gd name="T26" fmla="*/ 59 w 99"/>
                  <a:gd name="T27" fmla="*/ 0 h 45"/>
                  <a:gd name="T28" fmla="*/ 44 w 99"/>
                  <a:gd name="T29" fmla="*/ 33 h 45"/>
                  <a:gd name="T30" fmla="*/ 28 w 99"/>
                  <a:gd name="T31" fmla="*/ 26 h 45"/>
                  <a:gd name="T32" fmla="*/ 8 w 99"/>
                  <a:gd name="T33" fmla="*/ 0 h 45"/>
                  <a:gd name="T34" fmla="*/ 0 w 99"/>
                  <a:gd name="T35" fmla="*/ 29 h 45"/>
                  <a:gd name="T36" fmla="*/ 8 w 99"/>
                  <a:gd name="T37" fmla="*/ 6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45"/>
                  <a:gd name="T59" fmla="*/ 99 w 99"/>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9" name="Freeform 17"/>
              <p:cNvSpPr>
                <a:spLocks/>
              </p:cNvSpPr>
              <p:nvPr/>
            </p:nvSpPr>
            <p:spPr bwMode="ltGray">
              <a:xfrm>
                <a:off x="1114" y="2539"/>
                <a:ext cx="52" cy="41"/>
              </a:xfrm>
              <a:custGeom>
                <a:avLst/>
                <a:gdLst>
                  <a:gd name="T0" fmla="*/ 0 w 53"/>
                  <a:gd name="T1" fmla="*/ 24 h 37"/>
                  <a:gd name="T2" fmla="*/ 0 w 53"/>
                  <a:gd name="T3" fmla="*/ 43 h 37"/>
                  <a:gd name="T4" fmla="*/ 12 w 53"/>
                  <a:gd name="T5" fmla="*/ 41 h 37"/>
                  <a:gd name="T6" fmla="*/ 26 w 53"/>
                  <a:gd name="T7" fmla="*/ 47 h 37"/>
                  <a:gd name="T8" fmla="*/ 39 w 53"/>
                  <a:gd name="T9" fmla="*/ 60 h 37"/>
                  <a:gd name="T10" fmla="*/ 47 w 53"/>
                  <a:gd name="T11" fmla="*/ 16 h 37"/>
                  <a:gd name="T12" fmla="*/ 22 w 53"/>
                  <a:gd name="T13" fmla="*/ 0 h 37"/>
                  <a:gd name="T14" fmla="*/ 0 w 53"/>
                  <a:gd name="T15" fmla="*/ 24 h 3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7"/>
                  <a:gd name="T26" fmla="*/ 53 w 5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7">
                    <a:moveTo>
                      <a:pt x="0" y="14"/>
                    </a:moveTo>
                    <a:lnTo>
                      <a:pt x="0" y="26"/>
                    </a:lnTo>
                    <a:lnTo>
                      <a:pt x="12" y="24"/>
                    </a:lnTo>
                    <a:lnTo>
                      <a:pt x="28" y="28"/>
                    </a:lnTo>
                    <a:lnTo>
                      <a:pt x="44" y="36"/>
                    </a:lnTo>
                    <a:lnTo>
                      <a:pt x="52" y="10"/>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0" name="Freeform 18"/>
              <p:cNvSpPr>
                <a:spLocks/>
              </p:cNvSpPr>
              <p:nvPr/>
            </p:nvSpPr>
            <p:spPr bwMode="ltGray">
              <a:xfrm>
                <a:off x="1183" y="2602"/>
                <a:ext cx="52" cy="66"/>
              </a:xfrm>
              <a:custGeom>
                <a:avLst/>
                <a:gdLst>
                  <a:gd name="T0" fmla="*/ 0 w 53"/>
                  <a:gd name="T1" fmla="*/ 0 h 59"/>
                  <a:gd name="T2" fmla="*/ 4 w 53"/>
                  <a:gd name="T3" fmla="*/ 17 h 59"/>
                  <a:gd name="T4" fmla="*/ 4 w 53"/>
                  <a:gd name="T5" fmla="*/ 43 h 59"/>
                  <a:gd name="T6" fmla="*/ 16 w 53"/>
                  <a:gd name="T7" fmla="*/ 54 h 59"/>
                  <a:gd name="T8" fmla="*/ 26 w 53"/>
                  <a:gd name="T9" fmla="*/ 63 h 59"/>
                  <a:gd name="T10" fmla="*/ 31 w 53"/>
                  <a:gd name="T11" fmla="*/ 74 h 59"/>
                  <a:gd name="T12" fmla="*/ 33 w 53"/>
                  <a:gd name="T13" fmla="*/ 84 h 59"/>
                  <a:gd name="T14" fmla="*/ 43 w 53"/>
                  <a:gd name="T15" fmla="*/ 103 h 59"/>
                  <a:gd name="T16" fmla="*/ 45 w 53"/>
                  <a:gd name="T17" fmla="*/ 84 h 59"/>
                  <a:gd name="T18" fmla="*/ 41 w 53"/>
                  <a:gd name="T19" fmla="*/ 67 h 59"/>
                  <a:gd name="T20" fmla="*/ 47 w 53"/>
                  <a:gd name="T21" fmla="*/ 45 h 59"/>
                  <a:gd name="T22" fmla="*/ 39 w 53"/>
                  <a:gd name="T23" fmla="*/ 35 h 59"/>
                  <a:gd name="T24" fmla="*/ 33 w 53"/>
                  <a:gd name="T25" fmla="*/ 13 h 59"/>
                  <a:gd name="T26" fmla="*/ 0 w 5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59"/>
                  <a:gd name="T44" fmla="*/ 53 w 5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1" name="Freeform 19"/>
              <p:cNvSpPr>
                <a:spLocks/>
              </p:cNvSpPr>
              <p:nvPr/>
            </p:nvSpPr>
            <p:spPr bwMode="ltGray">
              <a:xfrm>
                <a:off x="1162" y="2537"/>
                <a:ext cx="68" cy="77"/>
              </a:xfrm>
              <a:custGeom>
                <a:avLst/>
                <a:gdLst>
                  <a:gd name="T0" fmla="*/ 0 w 69"/>
                  <a:gd name="T1" fmla="*/ 69 h 69"/>
                  <a:gd name="T2" fmla="*/ 10 w 69"/>
                  <a:gd name="T3" fmla="*/ 90 h 69"/>
                  <a:gd name="T4" fmla="*/ 18 w 69"/>
                  <a:gd name="T5" fmla="*/ 109 h 69"/>
                  <a:gd name="T6" fmla="*/ 32 w 69"/>
                  <a:gd name="T7" fmla="*/ 105 h 69"/>
                  <a:gd name="T8" fmla="*/ 35 w 69"/>
                  <a:gd name="T9" fmla="*/ 109 h 69"/>
                  <a:gd name="T10" fmla="*/ 45 w 69"/>
                  <a:gd name="T11" fmla="*/ 109 h 69"/>
                  <a:gd name="T12" fmla="*/ 55 w 69"/>
                  <a:gd name="T13" fmla="*/ 118 h 69"/>
                  <a:gd name="T14" fmla="*/ 57 w 69"/>
                  <a:gd name="T15" fmla="*/ 109 h 69"/>
                  <a:gd name="T16" fmla="*/ 53 w 69"/>
                  <a:gd name="T17" fmla="*/ 96 h 69"/>
                  <a:gd name="T18" fmla="*/ 57 w 69"/>
                  <a:gd name="T19" fmla="*/ 76 h 69"/>
                  <a:gd name="T20" fmla="*/ 55 w 69"/>
                  <a:gd name="T21" fmla="*/ 45 h 69"/>
                  <a:gd name="T22" fmla="*/ 63 w 69"/>
                  <a:gd name="T23" fmla="*/ 28 h 69"/>
                  <a:gd name="T24" fmla="*/ 61 w 69"/>
                  <a:gd name="T25" fmla="*/ 0 h 69"/>
                  <a:gd name="T26" fmla="*/ 20 w 69"/>
                  <a:gd name="T27" fmla="*/ 0 h 69"/>
                  <a:gd name="T28" fmla="*/ 0 w 69"/>
                  <a:gd name="T29" fmla="*/ 69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69"/>
                  <a:gd name="T47" fmla="*/ 69 w 69"/>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2" name="Freeform 20"/>
              <p:cNvSpPr>
                <a:spLocks/>
              </p:cNvSpPr>
              <p:nvPr/>
            </p:nvSpPr>
            <p:spPr bwMode="ltGray">
              <a:xfrm>
                <a:off x="1135" y="2528"/>
                <a:ext cx="95" cy="66"/>
              </a:xfrm>
              <a:custGeom>
                <a:avLst/>
                <a:gdLst>
                  <a:gd name="T0" fmla="*/ 0 w 95"/>
                  <a:gd name="T1" fmla="*/ 49 h 59"/>
                  <a:gd name="T2" fmla="*/ 10 w 95"/>
                  <a:gd name="T3" fmla="*/ 56 h 59"/>
                  <a:gd name="T4" fmla="*/ 14 w 95"/>
                  <a:gd name="T5" fmla="*/ 60 h 59"/>
                  <a:gd name="T6" fmla="*/ 18 w 95"/>
                  <a:gd name="T7" fmla="*/ 56 h 59"/>
                  <a:gd name="T8" fmla="*/ 20 w 95"/>
                  <a:gd name="T9" fmla="*/ 77 h 59"/>
                  <a:gd name="T10" fmla="*/ 22 w 95"/>
                  <a:gd name="T11" fmla="*/ 94 h 59"/>
                  <a:gd name="T12" fmla="*/ 26 w 95"/>
                  <a:gd name="T13" fmla="*/ 103 h 59"/>
                  <a:gd name="T14" fmla="*/ 32 w 95"/>
                  <a:gd name="T15" fmla="*/ 94 h 59"/>
                  <a:gd name="T16" fmla="*/ 34 w 95"/>
                  <a:gd name="T17" fmla="*/ 81 h 59"/>
                  <a:gd name="T18" fmla="*/ 36 w 95"/>
                  <a:gd name="T19" fmla="*/ 63 h 59"/>
                  <a:gd name="T20" fmla="*/ 42 w 95"/>
                  <a:gd name="T21" fmla="*/ 56 h 59"/>
                  <a:gd name="T22" fmla="*/ 54 w 95"/>
                  <a:gd name="T23" fmla="*/ 67 h 59"/>
                  <a:gd name="T24" fmla="*/ 62 w 95"/>
                  <a:gd name="T25" fmla="*/ 56 h 59"/>
                  <a:gd name="T26" fmla="*/ 64 w 95"/>
                  <a:gd name="T27" fmla="*/ 45 h 59"/>
                  <a:gd name="T28" fmla="*/ 70 w 95"/>
                  <a:gd name="T29" fmla="*/ 39 h 59"/>
                  <a:gd name="T30" fmla="*/ 72 w 95"/>
                  <a:gd name="T31" fmla="*/ 43 h 59"/>
                  <a:gd name="T32" fmla="*/ 86 w 95"/>
                  <a:gd name="T33" fmla="*/ 31 h 59"/>
                  <a:gd name="T34" fmla="*/ 94 w 95"/>
                  <a:gd name="T35" fmla="*/ 28 h 59"/>
                  <a:gd name="T36" fmla="*/ 90 w 95"/>
                  <a:gd name="T37" fmla="*/ 17 h 59"/>
                  <a:gd name="T38" fmla="*/ 78 w 95"/>
                  <a:gd name="T39" fmla="*/ 4 h 59"/>
                  <a:gd name="T40" fmla="*/ 60 w 95"/>
                  <a:gd name="T41" fmla="*/ 2 h 59"/>
                  <a:gd name="T42" fmla="*/ 40 w 95"/>
                  <a:gd name="T43" fmla="*/ 0 h 59"/>
                  <a:gd name="T44" fmla="*/ 26 w 95"/>
                  <a:gd name="T45" fmla="*/ 2 h 59"/>
                  <a:gd name="T46" fmla="*/ 16 w 95"/>
                  <a:gd name="T47" fmla="*/ 11 h 59"/>
                  <a:gd name="T48" fmla="*/ 2 w 95"/>
                  <a:gd name="T49" fmla="*/ 21 h 59"/>
                  <a:gd name="T50" fmla="*/ 0 w 95"/>
                  <a:gd name="T51" fmla="*/ 49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59"/>
                  <a:gd name="T80" fmla="*/ 95 w 95"/>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3" name="Freeform 21"/>
              <p:cNvSpPr>
                <a:spLocks/>
              </p:cNvSpPr>
              <p:nvPr/>
            </p:nvSpPr>
            <p:spPr bwMode="ltGray">
              <a:xfrm>
                <a:off x="1083" y="2479"/>
                <a:ext cx="70" cy="88"/>
              </a:xfrm>
              <a:custGeom>
                <a:avLst/>
                <a:gdLst>
                  <a:gd name="T0" fmla="*/ 0 w 69"/>
                  <a:gd name="T1" fmla="*/ 89 h 79"/>
                  <a:gd name="T2" fmla="*/ 10 w 69"/>
                  <a:gd name="T3" fmla="*/ 118 h 79"/>
                  <a:gd name="T4" fmla="*/ 26 w 69"/>
                  <a:gd name="T5" fmla="*/ 134 h 79"/>
                  <a:gd name="T6" fmla="*/ 34 w 69"/>
                  <a:gd name="T7" fmla="*/ 134 h 79"/>
                  <a:gd name="T8" fmla="*/ 47 w 69"/>
                  <a:gd name="T9" fmla="*/ 113 h 79"/>
                  <a:gd name="T10" fmla="*/ 61 w 69"/>
                  <a:gd name="T11" fmla="*/ 109 h 79"/>
                  <a:gd name="T12" fmla="*/ 61 w 69"/>
                  <a:gd name="T13" fmla="*/ 94 h 79"/>
                  <a:gd name="T14" fmla="*/ 73 w 69"/>
                  <a:gd name="T15" fmla="*/ 78 h 79"/>
                  <a:gd name="T16" fmla="*/ 61 w 69"/>
                  <a:gd name="T17" fmla="*/ 62 h 79"/>
                  <a:gd name="T18" fmla="*/ 63 w 69"/>
                  <a:gd name="T19" fmla="*/ 2 h 79"/>
                  <a:gd name="T20" fmla="*/ 16 w 69"/>
                  <a:gd name="T21" fmla="*/ 0 h 79"/>
                  <a:gd name="T22" fmla="*/ 0 w 69"/>
                  <a:gd name="T23" fmla="*/ 89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79"/>
                  <a:gd name="T38" fmla="*/ 69 w 6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4" name="Freeform 22"/>
              <p:cNvSpPr>
                <a:spLocks/>
              </p:cNvSpPr>
              <p:nvPr/>
            </p:nvSpPr>
            <p:spPr bwMode="ltGray">
              <a:xfrm>
                <a:off x="730" y="2143"/>
                <a:ext cx="450" cy="411"/>
              </a:xfrm>
              <a:custGeom>
                <a:avLst/>
                <a:gdLst>
                  <a:gd name="T0" fmla="*/ 10 w 453"/>
                  <a:gd name="T1" fmla="*/ 94 h 367"/>
                  <a:gd name="T2" fmla="*/ 26 w 453"/>
                  <a:gd name="T3" fmla="*/ 148 h 367"/>
                  <a:gd name="T4" fmla="*/ 42 w 453"/>
                  <a:gd name="T5" fmla="*/ 206 h 367"/>
                  <a:gd name="T6" fmla="*/ 32 w 453"/>
                  <a:gd name="T7" fmla="*/ 244 h 367"/>
                  <a:gd name="T8" fmla="*/ 54 w 453"/>
                  <a:gd name="T9" fmla="*/ 271 h 367"/>
                  <a:gd name="T10" fmla="*/ 62 w 453"/>
                  <a:gd name="T11" fmla="*/ 336 h 367"/>
                  <a:gd name="T12" fmla="*/ 95 w 453"/>
                  <a:gd name="T13" fmla="*/ 398 h 367"/>
                  <a:gd name="T14" fmla="*/ 93 w 453"/>
                  <a:gd name="T15" fmla="*/ 364 h 367"/>
                  <a:gd name="T16" fmla="*/ 83 w 453"/>
                  <a:gd name="T17" fmla="*/ 338 h 367"/>
                  <a:gd name="T18" fmla="*/ 74 w 453"/>
                  <a:gd name="T19" fmla="*/ 259 h 367"/>
                  <a:gd name="T20" fmla="*/ 42 w 453"/>
                  <a:gd name="T21" fmla="*/ 174 h 367"/>
                  <a:gd name="T22" fmla="*/ 48 w 453"/>
                  <a:gd name="T23" fmla="*/ 92 h 367"/>
                  <a:gd name="T24" fmla="*/ 66 w 453"/>
                  <a:gd name="T25" fmla="*/ 148 h 367"/>
                  <a:gd name="T26" fmla="*/ 87 w 453"/>
                  <a:gd name="T27" fmla="*/ 244 h 367"/>
                  <a:gd name="T28" fmla="*/ 111 w 453"/>
                  <a:gd name="T29" fmla="*/ 290 h 367"/>
                  <a:gd name="T30" fmla="*/ 121 w 453"/>
                  <a:gd name="T31" fmla="*/ 331 h 367"/>
                  <a:gd name="T32" fmla="*/ 141 w 453"/>
                  <a:gd name="T33" fmla="*/ 373 h 367"/>
                  <a:gd name="T34" fmla="*/ 151 w 453"/>
                  <a:gd name="T35" fmla="*/ 450 h 367"/>
                  <a:gd name="T36" fmla="*/ 151 w 453"/>
                  <a:gd name="T37" fmla="*/ 480 h 367"/>
                  <a:gd name="T38" fmla="*/ 171 w 453"/>
                  <a:gd name="T39" fmla="*/ 512 h 367"/>
                  <a:gd name="T40" fmla="*/ 189 w 453"/>
                  <a:gd name="T41" fmla="*/ 540 h 367"/>
                  <a:gd name="T42" fmla="*/ 223 w 453"/>
                  <a:gd name="T43" fmla="*/ 572 h 367"/>
                  <a:gd name="T44" fmla="*/ 240 w 453"/>
                  <a:gd name="T45" fmla="*/ 588 h 367"/>
                  <a:gd name="T46" fmla="*/ 306 w 453"/>
                  <a:gd name="T47" fmla="*/ 596 h 367"/>
                  <a:gd name="T48" fmla="*/ 336 w 453"/>
                  <a:gd name="T49" fmla="*/ 622 h 367"/>
                  <a:gd name="T50" fmla="*/ 352 w 453"/>
                  <a:gd name="T51" fmla="*/ 622 h 367"/>
                  <a:gd name="T52" fmla="*/ 375 w 453"/>
                  <a:gd name="T53" fmla="*/ 596 h 367"/>
                  <a:gd name="T54" fmla="*/ 370 w 453"/>
                  <a:gd name="T55" fmla="*/ 575 h 367"/>
                  <a:gd name="T56" fmla="*/ 369 w 453"/>
                  <a:gd name="T57" fmla="*/ 563 h 367"/>
                  <a:gd name="T58" fmla="*/ 393 w 453"/>
                  <a:gd name="T59" fmla="*/ 547 h 367"/>
                  <a:gd name="T60" fmla="*/ 397 w 453"/>
                  <a:gd name="T61" fmla="*/ 596 h 367"/>
                  <a:gd name="T62" fmla="*/ 409 w 453"/>
                  <a:gd name="T63" fmla="*/ 586 h 367"/>
                  <a:gd name="T64" fmla="*/ 409 w 453"/>
                  <a:gd name="T65" fmla="*/ 521 h 367"/>
                  <a:gd name="T66" fmla="*/ 423 w 453"/>
                  <a:gd name="T67" fmla="*/ 512 h 367"/>
                  <a:gd name="T68" fmla="*/ 433 w 453"/>
                  <a:gd name="T69" fmla="*/ 458 h 367"/>
                  <a:gd name="T70" fmla="*/ 423 w 453"/>
                  <a:gd name="T71" fmla="*/ 426 h 367"/>
                  <a:gd name="T72" fmla="*/ 383 w 453"/>
                  <a:gd name="T73" fmla="*/ 443 h 367"/>
                  <a:gd name="T74" fmla="*/ 375 w 453"/>
                  <a:gd name="T75" fmla="*/ 496 h 367"/>
                  <a:gd name="T76" fmla="*/ 338 w 453"/>
                  <a:gd name="T77" fmla="*/ 525 h 367"/>
                  <a:gd name="T78" fmla="*/ 290 w 453"/>
                  <a:gd name="T79" fmla="*/ 501 h 367"/>
                  <a:gd name="T80" fmla="*/ 282 w 453"/>
                  <a:gd name="T81" fmla="*/ 471 h 367"/>
                  <a:gd name="T82" fmla="*/ 276 w 453"/>
                  <a:gd name="T83" fmla="*/ 355 h 367"/>
                  <a:gd name="T84" fmla="*/ 282 w 453"/>
                  <a:gd name="T85" fmla="*/ 310 h 367"/>
                  <a:gd name="T86" fmla="*/ 75 w 453"/>
                  <a:gd name="T87" fmla="*/ 0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3"/>
                  <a:gd name="T133" fmla="*/ 0 h 367"/>
                  <a:gd name="T134" fmla="*/ 453 w 453"/>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5" name="Freeform 23"/>
              <p:cNvSpPr>
                <a:spLocks/>
              </p:cNvSpPr>
              <p:nvPr/>
            </p:nvSpPr>
            <p:spPr bwMode="ltGray">
              <a:xfrm>
                <a:off x="1211" y="828"/>
                <a:ext cx="146" cy="109"/>
              </a:xfrm>
              <a:custGeom>
                <a:avLst/>
                <a:gdLst>
                  <a:gd name="T0" fmla="*/ 125 w 147"/>
                  <a:gd name="T1" fmla="*/ 25 h 97"/>
                  <a:gd name="T2" fmla="*/ 117 w 147"/>
                  <a:gd name="T3" fmla="*/ 13 h 97"/>
                  <a:gd name="T4" fmla="*/ 101 w 147"/>
                  <a:gd name="T5" fmla="*/ 31 h 97"/>
                  <a:gd name="T6" fmla="*/ 103 w 147"/>
                  <a:gd name="T7" fmla="*/ 61 h 97"/>
                  <a:gd name="T8" fmla="*/ 91 w 147"/>
                  <a:gd name="T9" fmla="*/ 79 h 97"/>
                  <a:gd name="T10" fmla="*/ 95 w 147"/>
                  <a:gd name="T11" fmla="*/ 103 h 97"/>
                  <a:gd name="T12" fmla="*/ 79 w 147"/>
                  <a:gd name="T13" fmla="*/ 103 h 97"/>
                  <a:gd name="T14" fmla="*/ 73 w 147"/>
                  <a:gd name="T15" fmla="*/ 101 h 97"/>
                  <a:gd name="T16" fmla="*/ 73 w 147"/>
                  <a:gd name="T17" fmla="*/ 72 h 97"/>
                  <a:gd name="T18" fmla="*/ 73 w 147"/>
                  <a:gd name="T19" fmla="*/ 54 h 97"/>
                  <a:gd name="T20" fmla="*/ 64 w 147"/>
                  <a:gd name="T21" fmla="*/ 31 h 97"/>
                  <a:gd name="T22" fmla="*/ 68 w 147"/>
                  <a:gd name="T23" fmla="*/ 17 h 97"/>
                  <a:gd name="T24" fmla="*/ 52 w 147"/>
                  <a:gd name="T25" fmla="*/ 0 h 97"/>
                  <a:gd name="T26" fmla="*/ 50 w 147"/>
                  <a:gd name="T27" fmla="*/ 21 h 97"/>
                  <a:gd name="T28" fmla="*/ 28 w 147"/>
                  <a:gd name="T29" fmla="*/ 28 h 97"/>
                  <a:gd name="T30" fmla="*/ 28 w 147"/>
                  <a:gd name="T31" fmla="*/ 35 h 97"/>
                  <a:gd name="T32" fmla="*/ 34 w 147"/>
                  <a:gd name="T33" fmla="*/ 47 h 97"/>
                  <a:gd name="T34" fmla="*/ 18 w 147"/>
                  <a:gd name="T35" fmla="*/ 54 h 97"/>
                  <a:gd name="T36" fmla="*/ 24 w 147"/>
                  <a:gd name="T37" fmla="*/ 64 h 97"/>
                  <a:gd name="T38" fmla="*/ 22 w 147"/>
                  <a:gd name="T39" fmla="*/ 79 h 97"/>
                  <a:gd name="T40" fmla="*/ 10 w 147"/>
                  <a:gd name="T41" fmla="*/ 72 h 97"/>
                  <a:gd name="T42" fmla="*/ 0 w 147"/>
                  <a:gd name="T43" fmla="*/ 79 h 97"/>
                  <a:gd name="T44" fmla="*/ 2 w 147"/>
                  <a:gd name="T45" fmla="*/ 99 h 97"/>
                  <a:gd name="T46" fmla="*/ 14 w 147"/>
                  <a:gd name="T47" fmla="*/ 115 h 97"/>
                  <a:gd name="T48" fmla="*/ 24 w 147"/>
                  <a:gd name="T49" fmla="*/ 121 h 97"/>
                  <a:gd name="T50" fmla="*/ 40 w 147"/>
                  <a:gd name="T51" fmla="*/ 106 h 97"/>
                  <a:gd name="T52" fmla="*/ 36 w 147"/>
                  <a:gd name="T53" fmla="*/ 121 h 97"/>
                  <a:gd name="T54" fmla="*/ 52 w 147"/>
                  <a:gd name="T55" fmla="*/ 121 h 97"/>
                  <a:gd name="T56" fmla="*/ 64 w 147"/>
                  <a:gd name="T57" fmla="*/ 140 h 97"/>
                  <a:gd name="T58" fmla="*/ 46 w 147"/>
                  <a:gd name="T59" fmla="*/ 140 h 97"/>
                  <a:gd name="T60" fmla="*/ 20 w 147"/>
                  <a:gd name="T61" fmla="*/ 140 h 97"/>
                  <a:gd name="T62" fmla="*/ 24 w 147"/>
                  <a:gd name="T63" fmla="*/ 170 h 97"/>
                  <a:gd name="T64" fmla="*/ 62 w 147"/>
                  <a:gd name="T65" fmla="*/ 161 h 97"/>
                  <a:gd name="T66" fmla="*/ 85 w 147"/>
                  <a:gd name="T67" fmla="*/ 146 h 97"/>
                  <a:gd name="T68" fmla="*/ 95 w 147"/>
                  <a:gd name="T69" fmla="*/ 151 h 97"/>
                  <a:gd name="T70" fmla="*/ 107 w 147"/>
                  <a:gd name="T71" fmla="*/ 157 h 97"/>
                  <a:gd name="T72" fmla="*/ 129 w 147"/>
                  <a:gd name="T73" fmla="*/ 140 h 97"/>
                  <a:gd name="T74" fmla="*/ 133 w 147"/>
                  <a:gd name="T75" fmla="*/ 126 h 97"/>
                  <a:gd name="T76" fmla="*/ 141 w 147"/>
                  <a:gd name="T77" fmla="*/ 92 h 97"/>
                  <a:gd name="T78" fmla="*/ 133 w 147"/>
                  <a:gd name="T79" fmla="*/ 82 h 97"/>
                  <a:gd name="T80" fmla="*/ 127 w 147"/>
                  <a:gd name="T81" fmla="*/ 99 h 97"/>
                  <a:gd name="T82" fmla="*/ 121 w 147"/>
                  <a:gd name="T83" fmla="*/ 99 h 97"/>
                  <a:gd name="T84" fmla="*/ 117 w 147"/>
                  <a:gd name="T85" fmla="*/ 72 h 97"/>
                  <a:gd name="T86" fmla="*/ 119 w 147"/>
                  <a:gd name="T87" fmla="*/ 47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97"/>
                  <a:gd name="T134" fmla="*/ 147 w 147"/>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6" name="Freeform 24"/>
              <p:cNvSpPr>
                <a:spLocks/>
              </p:cNvSpPr>
              <p:nvPr/>
            </p:nvSpPr>
            <p:spPr bwMode="ltGray">
              <a:xfrm>
                <a:off x="1201" y="842"/>
                <a:ext cx="27" cy="21"/>
              </a:xfrm>
              <a:custGeom>
                <a:avLst/>
                <a:gdLst>
                  <a:gd name="T0" fmla="*/ 24 w 27"/>
                  <a:gd name="T1" fmla="*/ 11 h 19"/>
                  <a:gd name="T2" fmla="*/ 8 w 27"/>
                  <a:gd name="T3" fmla="*/ 30 h 19"/>
                  <a:gd name="T4" fmla="*/ 2 w 27"/>
                  <a:gd name="T5" fmla="*/ 27 h 19"/>
                  <a:gd name="T6" fmla="*/ 0 w 27"/>
                  <a:gd name="T7" fmla="*/ 15 h 19"/>
                  <a:gd name="T8" fmla="*/ 16 w 27"/>
                  <a:gd name="T9" fmla="*/ 0 h 19"/>
                  <a:gd name="T10" fmla="*/ 26 w 27"/>
                  <a:gd name="T11" fmla="*/ 0 h 19"/>
                  <a:gd name="T12" fmla="*/ 24 w 27"/>
                  <a:gd name="T13" fmla="*/ 11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4" y="6"/>
                    </a:moveTo>
                    <a:lnTo>
                      <a:pt x="8" y="18"/>
                    </a:lnTo>
                    <a:lnTo>
                      <a:pt x="2" y="16"/>
                    </a:lnTo>
                    <a:lnTo>
                      <a:pt x="0" y="10"/>
                    </a:lnTo>
                    <a:lnTo>
                      <a:pt x="16" y="0"/>
                    </a:lnTo>
                    <a:lnTo>
                      <a:pt x="26" y="0"/>
                    </a:lnTo>
                    <a:lnTo>
                      <a:pt x="2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7" name="Freeform 25"/>
              <p:cNvSpPr>
                <a:spLocks/>
              </p:cNvSpPr>
              <p:nvPr/>
            </p:nvSpPr>
            <p:spPr bwMode="ltGray">
              <a:xfrm>
                <a:off x="1282" y="982"/>
                <a:ext cx="32" cy="31"/>
              </a:xfrm>
              <a:custGeom>
                <a:avLst/>
                <a:gdLst>
                  <a:gd name="T0" fmla="*/ 12 w 31"/>
                  <a:gd name="T1" fmla="*/ 0 h 27"/>
                  <a:gd name="T2" fmla="*/ 23 w 31"/>
                  <a:gd name="T3" fmla="*/ 9 h 27"/>
                  <a:gd name="T4" fmla="*/ 33 w 31"/>
                  <a:gd name="T5" fmla="*/ 9 h 27"/>
                  <a:gd name="T6" fmla="*/ 35 w 31"/>
                  <a:gd name="T7" fmla="*/ 37 h 27"/>
                  <a:gd name="T8" fmla="*/ 29 w 31"/>
                  <a:gd name="T9" fmla="*/ 52 h 27"/>
                  <a:gd name="T10" fmla="*/ 21 w 31"/>
                  <a:gd name="T11" fmla="*/ 39 h 27"/>
                  <a:gd name="T12" fmla="*/ 12 w 31"/>
                  <a:gd name="T13" fmla="*/ 39 h 27"/>
                  <a:gd name="T14" fmla="*/ 8 w 31"/>
                  <a:gd name="T15" fmla="*/ 37 h 27"/>
                  <a:gd name="T16" fmla="*/ 4 w 31"/>
                  <a:gd name="T17" fmla="*/ 39 h 27"/>
                  <a:gd name="T18" fmla="*/ 0 w 31"/>
                  <a:gd name="T19" fmla="*/ 20 h 27"/>
                  <a:gd name="T20" fmla="*/ 0 w 31"/>
                  <a:gd name="T21" fmla="*/ 11 h 27"/>
                  <a:gd name="T22" fmla="*/ 6 w 31"/>
                  <a:gd name="T23" fmla="*/ 0 h 27"/>
                  <a:gd name="T24" fmla="*/ 12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8" name="Freeform 26"/>
              <p:cNvSpPr>
                <a:spLocks/>
              </p:cNvSpPr>
              <p:nvPr/>
            </p:nvSpPr>
            <p:spPr bwMode="ltGray">
              <a:xfrm>
                <a:off x="1287" y="1009"/>
                <a:ext cx="17" cy="15"/>
              </a:xfrm>
              <a:custGeom>
                <a:avLst/>
                <a:gdLst>
                  <a:gd name="T0" fmla="*/ 0 w 17"/>
                  <a:gd name="T1" fmla="*/ 0 h 13"/>
                  <a:gd name="T2" fmla="*/ 10 w 17"/>
                  <a:gd name="T3" fmla="*/ 0 h 13"/>
                  <a:gd name="T4" fmla="*/ 16 w 17"/>
                  <a:gd name="T5" fmla="*/ 12 h 13"/>
                  <a:gd name="T6" fmla="*/ 8 w 17"/>
                  <a:gd name="T7" fmla="*/ 24 h 13"/>
                  <a:gd name="T8" fmla="*/ 2 w 17"/>
                  <a:gd name="T9" fmla="*/ 24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10" y="0"/>
                    </a:lnTo>
                    <a:lnTo>
                      <a:pt x="16" y="6"/>
                    </a:lnTo>
                    <a:lnTo>
                      <a:pt x="8" y="12"/>
                    </a:lnTo>
                    <a:lnTo>
                      <a:pt x="2" y="1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9" name="Freeform 27"/>
              <p:cNvSpPr>
                <a:spLocks/>
              </p:cNvSpPr>
              <p:nvPr/>
            </p:nvSpPr>
            <p:spPr bwMode="ltGray">
              <a:xfrm>
                <a:off x="1180" y="768"/>
                <a:ext cx="111" cy="70"/>
              </a:xfrm>
              <a:custGeom>
                <a:avLst/>
                <a:gdLst>
                  <a:gd name="T0" fmla="*/ 102 w 113"/>
                  <a:gd name="T1" fmla="*/ 2 h 63"/>
                  <a:gd name="T2" fmla="*/ 102 w 113"/>
                  <a:gd name="T3" fmla="*/ 30 h 63"/>
                  <a:gd name="T4" fmla="*/ 100 w 113"/>
                  <a:gd name="T5" fmla="*/ 37 h 63"/>
                  <a:gd name="T6" fmla="*/ 92 w 113"/>
                  <a:gd name="T7" fmla="*/ 37 h 63"/>
                  <a:gd name="T8" fmla="*/ 88 w 113"/>
                  <a:gd name="T9" fmla="*/ 44 h 63"/>
                  <a:gd name="T10" fmla="*/ 92 w 113"/>
                  <a:gd name="T11" fmla="*/ 51 h 63"/>
                  <a:gd name="T12" fmla="*/ 90 w 113"/>
                  <a:gd name="T13" fmla="*/ 58 h 63"/>
                  <a:gd name="T14" fmla="*/ 83 w 113"/>
                  <a:gd name="T15" fmla="*/ 60 h 63"/>
                  <a:gd name="T16" fmla="*/ 82 w 113"/>
                  <a:gd name="T17" fmla="*/ 74 h 63"/>
                  <a:gd name="T18" fmla="*/ 71 w 113"/>
                  <a:gd name="T19" fmla="*/ 81 h 63"/>
                  <a:gd name="T20" fmla="*/ 65 w 113"/>
                  <a:gd name="T21" fmla="*/ 86 h 63"/>
                  <a:gd name="T22" fmla="*/ 63 w 113"/>
                  <a:gd name="T23" fmla="*/ 98 h 63"/>
                  <a:gd name="T24" fmla="*/ 57 w 113"/>
                  <a:gd name="T25" fmla="*/ 98 h 63"/>
                  <a:gd name="T26" fmla="*/ 55 w 113"/>
                  <a:gd name="T27" fmla="*/ 98 h 63"/>
                  <a:gd name="T28" fmla="*/ 51 w 113"/>
                  <a:gd name="T29" fmla="*/ 64 h 63"/>
                  <a:gd name="T30" fmla="*/ 47 w 113"/>
                  <a:gd name="T31" fmla="*/ 60 h 63"/>
                  <a:gd name="T32" fmla="*/ 41 w 113"/>
                  <a:gd name="T33" fmla="*/ 98 h 63"/>
                  <a:gd name="T34" fmla="*/ 37 w 113"/>
                  <a:gd name="T35" fmla="*/ 98 h 63"/>
                  <a:gd name="T36" fmla="*/ 37 w 113"/>
                  <a:gd name="T37" fmla="*/ 86 h 63"/>
                  <a:gd name="T38" fmla="*/ 28 w 113"/>
                  <a:gd name="T39" fmla="*/ 107 h 63"/>
                  <a:gd name="T40" fmla="*/ 22 w 113"/>
                  <a:gd name="T41" fmla="*/ 107 h 63"/>
                  <a:gd name="T42" fmla="*/ 20 w 113"/>
                  <a:gd name="T43" fmla="*/ 91 h 63"/>
                  <a:gd name="T44" fmla="*/ 26 w 113"/>
                  <a:gd name="T45" fmla="*/ 81 h 63"/>
                  <a:gd name="T46" fmla="*/ 22 w 113"/>
                  <a:gd name="T47" fmla="*/ 81 h 63"/>
                  <a:gd name="T48" fmla="*/ 14 w 113"/>
                  <a:gd name="T49" fmla="*/ 96 h 63"/>
                  <a:gd name="T50" fmla="*/ 14 w 113"/>
                  <a:gd name="T51" fmla="*/ 91 h 63"/>
                  <a:gd name="T52" fmla="*/ 12 w 113"/>
                  <a:gd name="T53" fmla="*/ 81 h 63"/>
                  <a:gd name="T54" fmla="*/ 6 w 113"/>
                  <a:gd name="T55" fmla="*/ 86 h 63"/>
                  <a:gd name="T56" fmla="*/ 0 w 113"/>
                  <a:gd name="T57" fmla="*/ 86 h 63"/>
                  <a:gd name="T58" fmla="*/ 0 w 113"/>
                  <a:gd name="T59" fmla="*/ 74 h 63"/>
                  <a:gd name="T60" fmla="*/ 4 w 113"/>
                  <a:gd name="T61" fmla="*/ 74 h 63"/>
                  <a:gd name="T62" fmla="*/ 4 w 113"/>
                  <a:gd name="T63" fmla="*/ 64 h 63"/>
                  <a:gd name="T64" fmla="*/ 10 w 113"/>
                  <a:gd name="T65" fmla="*/ 60 h 63"/>
                  <a:gd name="T66" fmla="*/ 14 w 113"/>
                  <a:gd name="T67" fmla="*/ 51 h 63"/>
                  <a:gd name="T68" fmla="*/ 28 w 113"/>
                  <a:gd name="T69" fmla="*/ 51 h 63"/>
                  <a:gd name="T70" fmla="*/ 29 w 113"/>
                  <a:gd name="T71" fmla="*/ 41 h 63"/>
                  <a:gd name="T72" fmla="*/ 43 w 113"/>
                  <a:gd name="T73" fmla="*/ 41 h 63"/>
                  <a:gd name="T74" fmla="*/ 51 w 113"/>
                  <a:gd name="T75" fmla="*/ 30 h 63"/>
                  <a:gd name="T76" fmla="*/ 57 w 113"/>
                  <a:gd name="T77" fmla="*/ 27 h 63"/>
                  <a:gd name="T78" fmla="*/ 63 w 113"/>
                  <a:gd name="T79" fmla="*/ 16 h 63"/>
                  <a:gd name="T80" fmla="*/ 69 w 113"/>
                  <a:gd name="T81" fmla="*/ 4 h 63"/>
                  <a:gd name="T82" fmla="*/ 77 w 113"/>
                  <a:gd name="T83" fmla="*/ 0 h 63"/>
                  <a:gd name="T84" fmla="*/ 81 w 113"/>
                  <a:gd name="T85" fmla="*/ 0 h 63"/>
                  <a:gd name="T86" fmla="*/ 81 w 113"/>
                  <a:gd name="T87" fmla="*/ 2 h 63"/>
                  <a:gd name="T88" fmla="*/ 88 w 113"/>
                  <a:gd name="T89" fmla="*/ 4 h 63"/>
                  <a:gd name="T90" fmla="*/ 88 w 113"/>
                  <a:gd name="T91" fmla="*/ 20 h 63"/>
                  <a:gd name="T92" fmla="*/ 94 w 113"/>
                  <a:gd name="T93" fmla="*/ 16 h 63"/>
                  <a:gd name="T94" fmla="*/ 92 w 113"/>
                  <a:gd name="T95" fmla="*/ 11 h 63"/>
                  <a:gd name="T96" fmla="*/ 96 w 113"/>
                  <a:gd name="T97" fmla="*/ 2 h 63"/>
                  <a:gd name="T98" fmla="*/ 102 w 113"/>
                  <a:gd name="T99" fmla="*/ 2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63"/>
                  <a:gd name="T152" fmla="*/ 113 w 113"/>
                  <a:gd name="T153" fmla="*/ 63 h 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0" name="Freeform 28"/>
              <p:cNvSpPr>
                <a:spLocks/>
              </p:cNvSpPr>
              <p:nvPr/>
            </p:nvSpPr>
            <p:spPr bwMode="ltGray">
              <a:xfrm>
                <a:off x="1314" y="757"/>
                <a:ext cx="13" cy="21"/>
              </a:xfrm>
              <a:custGeom>
                <a:avLst/>
                <a:gdLst>
                  <a:gd name="T0" fmla="*/ 0 w 13"/>
                  <a:gd name="T1" fmla="*/ 4 h 19"/>
                  <a:gd name="T2" fmla="*/ 0 w 13"/>
                  <a:gd name="T3" fmla="*/ 23 h 19"/>
                  <a:gd name="T4" fmla="*/ 6 w 13"/>
                  <a:gd name="T5" fmla="*/ 30 h 19"/>
                  <a:gd name="T6" fmla="*/ 12 w 13"/>
                  <a:gd name="T7" fmla="*/ 23 h 19"/>
                  <a:gd name="T8" fmla="*/ 12 w 13"/>
                  <a:gd name="T9" fmla="*/ 0 h 19"/>
                  <a:gd name="T10" fmla="*/ 0 w 13"/>
                  <a:gd name="T11" fmla="*/ 4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0" y="4"/>
                    </a:moveTo>
                    <a:lnTo>
                      <a:pt x="0" y="14"/>
                    </a:lnTo>
                    <a:lnTo>
                      <a:pt x="6" y="18"/>
                    </a:lnTo>
                    <a:lnTo>
                      <a:pt x="12" y="14"/>
                    </a:lnTo>
                    <a:lnTo>
                      <a:pt x="12"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1" name="Freeform 29"/>
              <p:cNvSpPr>
                <a:spLocks/>
              </p:cNvSpPr>
              <p:nvPr/>
            </p:nvSpPr>
            <p:spPr bwMode="ltGray">
              <a:xfrm>
                <a:off x="1287" y="810"/>
                <a:ext cx="10" cy="13"/>
              </a:xfrm>
              <a:custGeom>
                <a:avLst/>
                <a:gdLst>
                  <a:gd name="T0" fmla="*/ 5 w 11"/>
                  <a:gd name="T1" fmla="*/ 9 h 11"/>
                  <a:gd name="T2" fmla="*/ 5 w 11"/>
                  <a:gd name="T3" fmla="*/ 24 h 11"/>
                  <a:gd name="T4" fmla="*/ 2 w 11"/>
                  <a:gd name="T5" fmla="*/ 24 h 11"/>
                  <a:gd name="T6" fmla="*/ 0 w 11"/>
                  <a:gd name="T7" fmla="*/ 13 h 11"/>
                  <a:gd name="T8" fmla="*/ 2 w 11"/>
                  <a:gd name="T9" fmla="*/ 0 h 11"/>
                  <a:gd name="T10" fmla="*/ 5 w 11"/>
                  <a:gd name="T11" fmla="*/ 9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0" y="4"/>
                    </a:moveTo>
                    <a:lnTo>
                      <a:pt x="8" y="10"/>
                    </a:lnTo>
                    <a:lnTo>
                      <a:pt x="2" y="10"/>
                    </a:lnTo>
                    <a:lnTo>
                      <a:pt x="0" y="6"/>
                    </a:lnTo>
                    <a:lnTo>
                      <a:pt x="2" y="0"/>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2" name="Freeform 30"/>
              <p:cNvSpPr>
                <a:spLocks/>
              </p:cNvSpPr>
              <p:nvPr/>
            </p:nvSpPr>
            <p:spPr bwMode="ltGray">
              <a:xfrm>
                <a:off x="1320" y="770"/>
                <a:ext cx="51" cy="35"/>
              </a:xfrm>
              <a:custGeom>
                <a:avLst/>
                <a:gdLst>
                  <a:gd name="T0" fmla="*/ 26 w 51"/>
                  <a:gd name="T1" fmla="*/ 29 h 31"/>
                  <a:gd name="T2" fmla="*/ 46 w 51"/>
                  <a:gd name="T3" fmla="*/ 18 h 31"/>
                  <a:gd name="T4" fmla="*/ 50 w 51"/>
                  <a:gd name="T5" fmla="*/ 9 h 31"/>
                  <a:gd name="T6" fmla="*/ 44 w 51"/>
                  <a:gd name="T7" fmla="*/ 0 h 31"/>
                  <a:gd name="T8" fmla="*/ 28 w 51"/>
                  <a:gd name="T9" fmla="*/ 0 h 31"/>
                  <a:gd name="T10" fmla="*/ 10 w 51"/>
                  <a:gd name="T11" fmla="*/ 2 h 31"/>
                  <a:gd name="T12" fmla="*/ 6 w 51"/>
                  <a:gd name="T13" fmla="*/ 11 h 31"/>
                  <a:gd name="T14" fmla="*/ 2 w 51"/>
                  <a:gd name="T15" fmla="*/ 18 h 31"/>
                  <a:gd name="T16" fmla="*/ 0 w 51"/>
                  <a:gd name="T17" fmla="*/ 26 h 31"/>
                  <a:gd name="T18" fmla="*/ 2 w 51"/>
                  <a:gd name="T19" fmla="*/ 37 h 31"/>
                  <a:gd name="T20" fmla="*/ 6 w 51"/>
                  <a:gd name="T21" fmla="*/ 41 h 31"/>
                  <a:gd name="T22" fmla="*/ 8 w 51"/>
                  <a:gd name="T23" fmla="*/ 55 h 31"/>
                  <a:gd name="T24" fmla="*/ 28 w 51"/>
                  <a:gd name="T25" fmla="*/ 55 h 31"/>
                  <a:gd name="T26" fmla="*/ 36 w 51"/>
                  <a:gd name="T27" fmla="*/ 37 h 31"/>
                  <a:gd name="T28" fmla="*/ 26 w 51"/>
                  <a:gd name="T29" fmla="*/ 29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31"/>
                  <a:gd name="T47" fmla="*/ 51 w 51"/>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31">
                    <a:moveTo>
                      <a:pt x="26" y="16"/>
                    </a:moveTo>
                    <a:lnTo>
                      <a:pt x="46" y="10"/>
                    </a:lnTo>
                    <a:lnTo>
                      <a:pt x="50" y="4"/>
                    </a:lnTo>
                    <a:lnTo>
                      <a:pt x="44" y="0"/>
                    </a:lnTo>
                    <a:lnTo>
                      <a:pt x="28" y="0"/>
                    </a:lnTo>
                    <a:lnTo>
                      <a:pt x="10" y="2"/>
                    </a:lnTo>
                    <a:lnTo>
                      <a:pt x="6" y="6"/>
                    </a:lnTo>
                    <a:lnTo>
                      <a:pt x="2" y="10"/>
                    </a:lnTo>
                    <a:lnTo>
                      <a:pt x="0" y="14"/>
                    </a:lnTo>
                    <a:lnTo>
                      <a:pt x="2" y="20"/>
                    </a:lnTo>
                    <a:lnTo>
                      <a:pt x="6" y="22"/>
                    </a:lnTo>
                    <a:lnTo>
                      <a:pt x="8" y="30"/>
                    </a:lnTo>
                    <a:lnTo>
                      <a:pt x="28" y="30"/>
                    </a:lnTo>
                    <a:lnTo>
                      <a:pt x="36" y="20"/>
                    </a:lnTo>
                    <a:lnTo>
                      <a:pt x="26"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3" name="Freeform 31"/>
              <p:cNvSpPr>
                <a:spLocks/>
              </p:cNvSpPr>
              <p:nvPr/>
            </p:nvSpPr>
            <p:spPr bwMode="ltGray">
              <a:xfrm>
                <a:off x="1346" y="736"/>
                <a:ext cx="45" cy="35"/>
              </a:xfrm>
              <a:custGeom>
                <a:avLst/>
                <a:gdLst>
                  <a:gd name="T0" fmla="*/ 0 w 45"/>
                  <a:gd name="T1" fmla="*/ 26 h 31"/>
                  <a:gd name="T2" fmla="*/ 14 w 45"/>
                  <a:gd name="T3" fmla="*/ 26 h 31"/>
                  <a:gd name="T4" fmla="*/ 14 w 45"/>
                  <a:gd name="T5" fmla="*/ 41 h 31"/>
                  <a:gd name="T6" fmla="*/ 24 w 45"/>
                  <a:gd name="T7" fmla="*/ 47 h 31"/>
                  <a:gd name="T8" fmla="*/ 34 w 45"/>
                  <a:gd name="T9" fmla="*/ 55 h 31"/>
                  <a:gd name="T10" fmla="*/ 40 w 45"/>
                  <a:gd name="T11" fmla="*/ 43 h 31"/>
                  <a:gd name="T12" fmla="*/ 44 w 45"/>
                  <a:gd name="T13" fmla="*/ 33 h 31"/>
                  <a:gd name="T14" fmla="*/ 42 w 45"/>
                  <a:gd name="T15" fmla="*/ 26 h 31"/>
                  <a:gd name="T16" fmla="*/ 44 w 45"/>
                  <a:gd name="T17" fmla="*/ 14 h 31"/>
                  <a:gd name="T18" fmla="*/ 44 w 45"/>
                  <a:gd name="T19" fmla="*/ 0 h 31"/>
                  <a:gd name="T20" fmla="*/ 32 w 45"/>
                  <a:gd name="T21" fmla="*/ 0 h 31"/>
                  <a:gd name="T22" fmla="*/ 26 w 45"/>
                  <a:gd name="T23" fmla="*/ 9 h 31"/>
                  <a:gd name="T24" fmla="*/ 24 w 45"/>
                  <a:gd name="T25" fmla="*/ 9 h 31"/>
                  <a:gd name="T26" fmla="*/ 4 w 45"/>
                  <a:gd name="T27" fmla="*/ 9 h 31"/>
                  <a:gd name="T28" fmla="*/ 0 w 45"/>
                  <a:gd name="T29" fmla="*/ 18 h 31"/>
                  <a:gd name="T30" fmla="*/ 0 w 45"/>
                  <a:gd name="T31" fmla="*/ 2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31"/>
                  <a:gd name="T50" fmla="*/ 45 w 45"/>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31">
                    <a:moveTo>
                      <a:pt x="0" y="14"/>
                    </a:moveTo>
                    <a:lnTo>
                      <a:pt x="14" y="14"/>
                    </a:lnTo>
                    <a:lnTo>
                      <a:pt x="14" y="22"/>
                    </a:lnTo>
                    <a:lnTo>
                      <a:pt x="24" y="26"/>
                    </a:lnTo>
                    <a:lnTo>
                      <a:pt x="34" y="30"/>
                    </a:lnTo>
                    <a:lnTo>
                      <a:pt x="40" y="24"/>
                    </a:lnTo>
                    <a:lnTo>
                      <a:pt x="44" y="18"/>
                    </a:lnTo>
                    <a:lnTo>
                      <a:pt x="42" y="14"/>
                    </a:lnTo>
                    <a:lnTo>
                      <a:pt x="44" y="8"/>
                    </a:lnTo>
                    <a:lnTo>
                      <a:pt x="44" y="0"/>
                    </a:lnTo>
                    <a:lnTo>
                      <a:pt x="32" y="0"/>
                    </a:lnTo>
                    <a:lnTo>
                      <a:pt x="26" y="4"/>
                    </a:lnTo>
                    <a:lnTo>
                      <a:pt x="24" y="4"/>
                    </a:lnTo>
                    <a:lnTo>
                      <a:pt x="4" y="4"/>
                    </a:lnTo>
                    <a:lnTo>
                      <a:pt x="0" y="1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4" name="Freeform 32"/>
              <p:cNvSpPr>
                <a:spLocks/>
              </p:cNvSpPr>
              <p:nvPr/>
            </p:nvSpPr>
            <p:spPr bwMode="ltGray">
              <a:xfrm>
                <a:off x="1394" y="806"/>
                <a:ext cx="15" cy="37"/>
              </a:xfrm>
              <a:custGeom>
                <a:avLst/>
                <a:gdLst>
                  <a:gd name="T0" fmla="*/ 8 w 15"/>
                  <a:gd name="T1" fmla="*/ 4 h 33"/>
                  <a:gd name="T2" fmla="*/ 4 w 15"/>
                  <a:gd name="T3" fmla="*/ 21 h 33"/>
                  <a:gd name="T4" fmla="*/ 0 w 15"/>
                  <a:gd name="T5" fmla="*/ 35 h 33"/>
                  <a:gd name="T6" fmla="*/ 0 w 15"/>
                  <a:gd name="T7" fmla="*/ 46 h 33"/>
                  <a:gd name="T8" fmla="*/ 4 w 15"/>
                  <a:gd name="T9" fmla="*/ 56 h 33"/>
                  <a:gd name="T10" fmla="*/ 8 w 15"/>
                  <a:gd name="T11" fmla="*/ 54 h 33"/>
                  <a:gd name="T12" fmla="*/ 10 w 15"/>
                  <a:gd name="T13" fmla="*/ 43 h 33"/>
                  <a:gd name="T14" fmla="*/ 10 w 15"/>
                  <a:gd name="T15" fmla="*/ 31 h 33"/>
                  <a:gd name="T16" fmla="*/ 14 w 15"/>
                  <a:gd name="T17" fmla="*/ 17 h 33"/>
                  <a:gd name="T18" fmla="*/ 12 w 15"/>
                  <a:gd name="T19" fmla="*/ 0 h 33"/>
                  <a:gd name="T20" fmla="*/ 10 w 15"/>
                  <a:gd name="T21" fmla="*/ 0 h 33"/>
                  <a:gd name="T22" fmla="*/ 8 w 15"/>
                  <a:gd name="T23" fmla="*/ 4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
                  <a:gd name="T38" fmla="*/ 15 w 15"/>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5" name="Freeform 33"/>
              <p:cNvSpPr>
                <a:spLocks/>
              </p:cNvSpPr>
              <p:nvPr/>
            </p:nvSpPr>
            <p:spPr bwMode="ltGray">
              <a:xfrm>
                <a:off x="1430" y="728"/>
                <a:ext cx="66" cy="101"/>
              </a:xfrm>
              <a:custGeom>
                <a:avLst/>
                <a:gdLst>
                  <a:gd name="T0" fmla="*/ 55 w 67"/>
                  <a:gd name="T1" fmla="*/ 47 h 91"/>
                  <a:gd name="T2" fmla="*/ 53 w 67"/>
                  <a:gd name="T3" fmla="*/ 33 h 91"/>
                  <a:gd name="T4" fmla="*/ 49 w 67"/>
                  <a:gd name="T5" fmla="*/ 33 h 91"/>
                  <a:gd name="T6" fmla="*/ 45 w 67"/>
                  <a:gd name="T7" fmla="*/ 37 h 91"/>
                  <a:gd name="T8" fmla="*/ 41 w 67"/>
                  <a:gd name="T9" fmla="*/ 37 h 91"/>
                  <a:gd name="T10" fmla="*/ 41 w 67"/>
                  <a:gd name="T11" fmla="*/ 13 h 91"/>
                  <a:gd name="T12" fmla="*/ 37 w 67"/>
                  <a:gd name="T13" fmla="*/ 0 h 91"/>
                  <a:gd name="T14" fmla="*/ 33 w 67"/>
                  <a:gd name="T15" fmla="*/ 0 h 91"/>
                  <a:gd name="T16" fmla="*/ 32 w 67"/>
                  <a:gd name="T17" fmla="*/ 4 h 91"/>
                  <a:gd name="T18" fmla="*/ 30 w 67"/>
                  <a:gd name="T19" fmla="*/ 4 h 91"/>
                  <a:gd name="T20" fmla="*/ 30 w 67"/>
                  <a:gd name="T21" fmla="*/ 0 h 91"/>
                  <a:gd name="T22" fmla="*/ 16 w 67"/>
                  <a:gd name="T23" fmla="*/ 20 h 91"/>
                  <a:gd name="T24" fmla="*/ 18 w 67"/>
                  <a:gd name="T25" fmla="*/ 27 h 91"/>
                  <a:gd name="T26" fmla="*/ 24 w 67"/>
                  <a:gd name="T27" fmla="*/ 24 h 91"/>
                  <a:gd name="T28" fmla="*/ 16 w 67"/>
                  <a:gd name="T29" fmla="*/ 37 h 91"/>
                  <a:gd name="T30" fmla="*/ 16 w 67"/>
                  <a:gd name="T31" fmla="*/ 44 h 91"/>
                  <a:gd name="T32" fmla="*/ 20 w 67"/>
                  <a:gd name="T33" fmla="*/ 41 h 91"/>
                  <a:gd name="T34" fmla="*/ 26 w 67"/>
                  <a:gd name="T35" fmla="*/ 33 h 91"/>
                  <a:gd name="T36" fmla="*/ 26 w 67"/>
                  <a:gd name="T37" fmla="*/ 41 h 91"/>
                  <a:gd name="T38" fmla="*/ 22 w 67"/>
                  <a:gd name="T39" fmla="*/ 54 h 91"/>
                  <a:gd name="T40" fmla="*/ 20 w 67"/>
                  <a:gd name="T41" fmla="*/ 64 h 91"/>
                  <a:gd name="T42" fmla="*/ 18 w 67"/>
                  <a:gd name="T43" fmla="*/ 71 h 91"/>
                  <a:gd name="T44" fmla="*/ 16 w 67"/>
                  <a:gd name="T45" fmla="*/ 71 h 91"/>
                  <a:gd name="T46" fmla="*/ 8 w 67"/>
                  <a:gd name="T47" fmla="*/ 58 h 91"/>
                  <a:gd name="T48" fmla="*/ 4 w 67"/>
                  <a:gd name="T49" fmla="*/ 60 h 91"/>
                  <a:gd name="T50" fmla="*/ 0 w 67"/>
                  <a:gd name="T51" fmla="*/ 71 h 91"/>
                  <a:gd name="T52" fmla="*/ 4 w 67"/>
                  <a:gd name="T53" fmla="*/ 83 h 91"/>
                  <a:gd name="T54" fmla="*/ 8 w 67"/>
                  <a:gd name="T55" fmla="*/ 88 h 91"/>
                  <a:gd name="T56" fmla="*/ 22 w 67"/>
                  <a:gd name="T57" fmla="*/ 88 h 91"/>
                  <a:gd name="T58" fmla="*/ 12 w 67"/>
                  <a:gd name="T59" fmla="*/ 98 h 91"/>
                  <a:gd name="T60" fmla="*/ 12 w 67"/>
                  <a:gd name="T61" fmla="*/ 101 h 91"/>
                  <a:gd name="T62" fmla="*/ 24 w 67"/>
                  <a:gd name="T63" fmla="*/ 101 h 91"/>
                  <a:gd name="T64" fmla="*/ 32 w 67"/>
                  <a:gd name="T65" fmla="*/ 120 h 91"/>
                  <a:gd name="T66" fmla="*/ 28 w 67"/>
                  <a:gd name="T67" fmla="*/ 138 h 91"/>
                  <a:gd name="T68" fmla="*/ 28 w 67"/>
                  <a:gd name="T69" fmla="*/ 144 h 91"/>
                  <a:gd name="T70" fmla="*/ 33 w 67"/>
                  <a:gd name="T71" fmla="*/ 152 h 91"/>
                  <a:gd name="T72" fmla="*/ 39 w 67"/>
                  <a:gd name="T73" fmla="*/ 144 h 91"/>
                  <a:gd name="T74" fmla="*/ 41 w 67"/>
                  <a:gd name="T75" fmla="*/ 141 h 91"/>
                  <a:gd name="T76" fmla="*/ 43 w 67"/>
                  <a:gd name="T77" fmla="*/ 122 h 91"/>
                  <a:gd name="T78" fmla="*/ 47 w 67"/>
                  <a:gd name="T79" fmla="*/ 104 h 91"/>
                  <a:gd name="T80" fmla="*/ 55 w 67"/>
                  <a:gd name="T81" fmla="*/ 98 h 91"/>
                  <a:gd name="T82" fmla="*/ 55 w 67"/>
                  <a:gd name="T83" fmla="*/ 83 h 91"/>
                  <a:gd name="T84" fmla="*/ 61 w 67"/>
                  <a:gd name="T85" fmla="*/ 78 h 91"/>
                  <a:gd name="T86" fmla="*/ 59 w 67"/>
                  <a:gd name="T87" fmla="*/ 67 h 91"/>
                  <a:gd name="T88" fmla="*/ 47 w 67"/>
                  <a:gd name="T89" fmla="*/ 64 h 91"/>
                  <a:gd name="T90" fmla="*/ 55 w 67"/>
                  <a:gd name="T91" fmla="*/ 54 h 91"/>
                  <a:gd name="T92" fmla="*/ 55 w 67"/>
                  <a:gd name="T93" fmla="*/ 47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91"/>
                  <a:gd name="T143" fmla="*/ 67 w 67"/>
                  <a:gd name="T144" fmla="*/ 91 h 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6" name="Freeform 34"/>
              <p:cNvSpPr>
                <a:spLocks/>
              </p:cNvSpPr>
              <p:nvPr/>
            </p:nvSpPr>
            <p:spPr bwMode="ltGray">
              <a:xfrm>
                <a:off x="1527" y="710"/>
                <a:ext cx="15" cy="25"/>
              </a:xfrm>
              <a:custGeom>
                <a:avLst/>
                <a:gdLst>
                  <a:gd name="T0" fmla="*/ 6 w 15"/>
                  <a:gd name="T1" fmla="*/ 33 h 23"/>
                  <a:gd name="T2" fmla="*/ 14 w 15"/>
                  <a:gd name="T3" fmla="*/ 13 h 23"/>
                  <a:gd name="T4" fmla="*/ 14 w 15"/>
                  <a:gd name="T5" fmla="*/ 2 h 23"/>
                  <a:gd name="T6" fmla="*/ 10 w 15"/>
                  <a:gd name="T7" fmla="*/ 0 h 23"/>
                  <a:gd name="T8" fmla="*/ 0 w 15"/>
                  <a:gd name="T9" fmla="*/ 4 h 23"/>
                  <a:gd name="T10" fmla="*/ 0 w 15"/>
                  <a:gd name="T11" fmla="*/ 17 h 23"/>
                  <a:gd name="T12" fmla="*/ 4 w 15"/>
                  <a:gd name="T13" fmla="*/ 15 h 23"/>
                  <a:gd name="T14" fmla="*/ 2 w 15"/>
                  <a:gd name="T15" fmla="*/ 28 h 23"/>
                  <a:gd name="T16" fmla="*/ 4 w 15"/>
                  <a:gd name="T17" fmla="*/ 33 h 23"/>
                  <a:gd name="T18" fmla="*/ 6 w 15"/>
                  <a:gd name="T19" fmla="*/ 3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3"/>
                  <a:gd name="T32" fmla="*/ 15 w 1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7" name="Freeform 35"/>
              <p:cNvSpPr>
                <a:spLocks/>
              </p:cNvSpPr>
              <p:nvPr/>
            </p:nvSpPr>
            <p:spPr bwMode="ltGray">
              <a:xfrm>
                <a:off x="1484" y="781"/>
                <a:ext cx="44" cy="57"/>
              </a:xfrm>
              <a:custGeom>
                <a:avLst/>
                <a:gdLst>
                  <a:gd name="T0" fmla="*/ 27 w 45"/>
                  <a:gd name="T1" fmla="*/ 4 h 51"/>
                  <a:gd name="T2" fmla="*/ 29 w 45"/>
                  <a:gd name="T3" fmla="*/ 21 h 51"/>
                  <a:gd name="T4" fmla="*/ 33 w 45"/>
                  <a:gd name="T5" fmla="*/ 28 h 51"/>
                  <a:gd name="T6" fmla="*/ 33 w 45"/>
                  <a:gd name="T7" fmla="*/ 35 h 51"/>
                  <a:gd name="T8" fmla="*/ 39 w 45"/>
                  <a:gd name="T9" fmla="*/ 42 h 51"/>
                  <a:gd name="T10" fmla="*/ 37 w 45"/>
                  <a:gd name="T11" fmla="*/ 59 h 51"/>
                  <a:gd name="T12" fmla="*/ 33 w 45"/>
                  <a:gd name="T13" fmla="*/ 66 h 51"/>
                  <a:gd name="T14" fmla="*/ 29 w 45"/>
                  <a:gd name="T15" fmla="*/ 84 h 51"/>
                  <a:gd name="T16" fmla="*/ 18 w 45"/>
                  <a:gd name="T17" fmla="*/ 87 h 51"/>
                  <a:gd name="T18" fmla="*/ 12 w 45"/>
                  <a:gd name="T19" fmla="*/ 76 h 51"/>
                  <a:gd name="T20" fmla="*/ 6 w 45"/>
                  <a:gd name="T21" fmla="*/ 80 h 51"/>
                  <a:gd name="T22" fmla="*/ 0 w 45"/>
                  <a:gd name="T23" fmla="*/ 80 h 51"/>
                  <a:gd name="T24" fmla="*/ 0 w 45"/>
                  <a:gd name="T25" fmla="*/ 70 h 51"/>
                  <a:gd name="T26" fmla="*/ 4 w 45"/>
                  <a:gd name="T27" fmla="*/ 63 h 51"/>
                  <a:gd name="T28" fmla="*/ 6 w 45"/>
                  <a:gd name="T29" fmla="*/ 63 h 51"/>
                  <a:gd name="T30" fmla="*/ 10 w 45"/>
                  <a:gd name="T31" fmla="*/ 56 h 51"/>
                  <a:gd name="T32" fmla="*/ 14 w 45"/>
                  <a:gd name="T33" fmla="*/ 59 h 51"/>
                  <a:gd name="T34" fmla="*/ 12 w 45"/>
                  <a:gd name="T35" fmla="*/ 49 h 51"/>
                  <a:gd name="T36" fmla="*/ 12 w 45"/>
                  <a:gd name="T37" fmla="*/ 35 h 51"/>
                  <a:gd name="T38" fmla="*/ 16 w 45"/>
                  <a:gd name="T39" fmla="*/ 25 h 51"/>
                  <a:gd name="T40" fmla="*/ 20 w 45"/>
                  <a:gd name="T41" fmla="*/ 13 h 51"/>
                  <a:gd name="T42" fmla="*/ 22 w 45"/>
                  <a:gd name="T43" fmla="*/ 0 h 51"/>
                  <a:gd name="T44" fmla="*/ 22 w 45"/>
                  <a:gd name="T45" fmla="*/ 0 h 51"/>
                  <a:gd name="T46" fmla="*/ 27 w 45"/>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51"/>
                  <a:gd name="T74" fmla="*/ 45 w 4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8" name="Freeform 36"/>
              <p:cNvSpPr>
                <a:spLocks/>
              </p:cNvSpPr>
              <p:nvPr/>
            </p:nvSpPr>
            <p:spPr bwMode="ltGray">
              <a:xfrm>
                <a:off x="1489" y="846"/>
                <a:ext cx="35" cy="21"/>
              </a:xfrm>
              <a:custGeom>
                <a:avLst/>
                <a:gdLst>
                  <a:gd name="T0" fmla="*/ 34 w 35"/>
                  <a:gd name="T1" fmla="*/ 27 h 19"/>
                  <a:gd name="T2" fmla="*/ 26 w 35"/>
                  <a:gd name="T3" fmla="*/ 19 h 19"/>
                  <a:gd name="T4" fmla="*/ 26 w 35"/>
                  <a:gd name="T5" fmla="*/ 4 h 19"/>
                  <a:gd name="T6" fmla="*/ 24 w 35"/>
                  <a:gd name="T7" fmla="*/ 2 h 19"/>
                  <a:gd name="T8" fmla="*/ 18 w 35"/>
                  <a:gd name="T9" fmla="*/ 2 h 19"/>
                  <a:gd name="T10" fmla="*/ 14 w 35"/>
                  <a:gd name="T11" fmla="*/ 0 h 19"/>
                  <a:gd name="T12" fmla="*/ 2 w 35"/>
                  <a:gd name="T13" fmla="*/ 0 h 19"/>
                  <a:gd name="T14" fmla="*/ 0 w 35"/>
                  <a:gd name="T15" fmla="*/ 4 h 19"/>
                  <a:gd name="T16" fmla="*/ 0 w 35"/>
                  <a:gd name="T17" fmla="*/ 13 h 19"/>
                  <a:gd name="T18" fmla="*/ 6 w 35"/>
                  <a:gd name="T19" fmla="*/ 19 h 19"/>
                  <a:gd name="T20" fmla="*/ 18 w 35"/>
                  <a:gd name="T21" fmla="*/ 27 h 19"/>
                  <a:gd name="T22" fmla="*/ 26 w 35"/>
                  <a:gd name="T23" fmla="*/ 30 h 19"/>
                  <a:gd name="T24" fmla="*/ 34 w 35"/>
                  <a:gd name="T25" fmla="*/ 2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9" name="Freeform 37"/>
              <p:cNvSpPr>
                <a:spLocks/>
              </p:cNvSpPr>
              <p:nvPr/>
            </p:nvSpPr>
            <p:spPr bwMode="ltGray">
              <a:xfrm>
                <a:off x="1537" y="871"/>
                <a:ext cx="10" cy="19"/>
              </a:xfrm>
              <a:custGeom>
                <a:avLst/>
                <a:gdLst>
                  <a:gd name="T0" fmla="*/ 4 w 11"/>
                  <a:gd name="T1" fmla="*/ 28 h 17"/>
                  <a:gd name="T2" fmla="*/ 5 w 11"/>
                  <a:gd name="T3" fmla="*/ 21 h 17"/>
                  <a:gd name="T4" fmla="*/ 5 w 11"/>
                  <a:gd name="T5" fmla="*/ 4 h 17"/>
                  <a:gd name="T6" fmla="*/ 4 w 11"/>
                  <a:gd name="T7" fmla="*/ 0 h 17"/>
                  <a:gd name="T8" fmla="*/ 0 w 11"/>
                  <a:gd name="T9" fmla="*/ 0 h 17"/>
                  <a:gd name="T10" fmla="*/ 0 w 11"/>
                  <a:gd name="T11" fmla="*/ 4 h 17"/>
                  <a:gd name="T12" fmla="*/ 0 w 11"/>
                  <a:gd name="T13" fmla="*/ 25 h 17"/>
                  <a:gd name="T14" fmla="*/ 4 w 11"/>
                  <a:gd name="T15" fmla="*/ 28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4" y="16"/>
                    </a:moveTo>
                    <a:lnTo>
                      <a:pt x="10" y="12"/>
                    </a:lnTo>
                    <a:lnTo>
                      <a:pt x="8" y="4"/>
                    </a:lnTo>
                    <a:lnTo>
                      <a:pt x="4" y="0"/>
                    </a:lnTo>
                    <a:lnTo>
                      <a:pt x="0" y="0"/>
                    </a:lnTo>
                    <a:lnTo>
                      <a:pt x="0" y="4"/>
                    </a:lnTo>
                    <a:lnTo>
                      <a:pt x="0" y="14"/>
                    </a:lnTo>
                    <a:lnTo>
                      <a:pt x="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0" name="Freeform 38"/>
              <p:cNvSpPr>
                <a:spLocks/>
              </p:cNvSpPr>
              <p:nvPr/>
            </p:nvSpPr>
            <p:spPr bwMode="ltGray">
              <a:xfrm>
                <a:off x="1374" y="873"/>
                <a:ext cx="81" cy="84"/>
              </a:xfrm>
              <a:custGeom>
                <a:avLst/>
                <a:gdLst>
                  <a:gd name="T0" fmla="*/ 58 w 81"/>
                  <a:gd name="T1" fmla="*/ 0 h 75"/>
                  <a:gd name="T2" fmla="*/ 44 w 81"/>
                  <a:gd name="T3" fmla="*/ 0 h 75"/>
                  <a:gd name="T4" fmla="*/ 40 w 81"/>
                  <a:gd name="T5" fmla="*/ 11 h 75"/>
                  <a:gd name="T6" fmla="*/ 40 w 81"/>
                  <a:gd name="T7" fmla="*/ 31 h 75"/>
                  <a:gd name="T8" fmla="*/ 40 w 81"/>
                  <a:gd name="T9" fmla="*/ 45 h 75"/>
                  <a:gd name="T10" fmla="*/ 38 w 81"/>
                  <a:gd name="T11" fmla="*/ 39 h 75"/>
                  <a:gd name="T12" fmla="*/ 34 w 81"/>
                  <a:gd name="T13" fmla="*/ 25 h 75"/>
                  <a:gd name="T14" fmla="*/ 32 w 81"/>
                  <a:gd name="T15" fmla="*/ 2 h 75"/>
                  <a:gd name="T16" fmla="*/ 28 w 81"/>
                  <a:gd name="T17" fmla="*/ 4 h 75"/>
                  <a:gd name="T18" fmla="*/ 26 w 81"/>
                  <a:gd name="T19" fmla="*/ 31 h 75"/>
                  <a:gd name="T20" fmla="*/ 22 w 81"/>
                  <a:gd name="T21" fmla="*/ 49 h 75"/>
                  <a:gd name="T22" fmla="*/ 20 w 81"/>
                  <a:gd name="T23" fmla="*/ 67 h 75"/>
                  <a:gd name="T24" fmla="*/ 16 w 81"/>
                  <a:gd name="T25" fmla="*/ 60 h 75"/>
                  <a:gd name="T26" fmla="*/ 10 w 81"/>
                  <a:gd name="T27" fmla="*/ 63 h 75"/>
                  <a:gd name="T28" fmla="*/ 4 w 81"/>
                  <a:gd name="T29" fmla="*/ 71 h 75"/>
                  <a:gd name="T30" fmla="*/ 0 w 81"/>
                  <a:gd name="T31" fmla="*/ 77 h 75"/>
                  <a:gd name="T32" fmla="*/ 16 w 81"/>
                  <a:gd name="T33" fmla="*/ 77 h 75"/>
                  <a:gd name="T34" fmla="*/ 36 w 81"/>
                  <a:gd name="T35" fmla="*/ 77 h 75"/>
                  <a:gd name="T36" fmla="*/ 40 w 81"/>
                  <a:gd name="T37" fmla="*/ 84 h 75"/>
                  <a:gd name="T38" fmla="*/ 32 w 81"/>
                  <a:gd name="T39" fmla="*/ 84 h 75"/>
                  <a:gd name="T40" fmla="*/ 24 w 81"/>
                  <a:gd name="T41" fmla="*/ 101 h 75"/>
                  <a:gd name="T42" fmla="*/ 20 w 81"/>
                  <a:gd name="T43" fmla="*/ 94 h 75"/>
                  <a:gd name="T44" fmla="*/ 20 w 81"/>
                  <a:gd name="T45" fmla="*/ 101 h 75"/>
                  <a:gd name="T46" fmla="*/ 20 w 81"/>
                  <a:gd name="T47" fmla="*/ 108 h 75"/>
                  <a:gd name="T48" fmla="*/ 14 w 81"/>
                  <a:gd name="T49" fmla="*/ 108 h 75"/>
                  <a:gd name="T50" fmla="*/ 14 w 81"/>
                  <a:gd name="T51" fmla="*/ 122 h 75"/>
                  <a:gd name="T52" fmla="*/ 22 w 81"/>
                  <a:gd name="T53" fmla="*/ 122 h 75"/>
                  <a:gd name="T54" fmla="*/ 30 w 81"/>
                  <a:gd name="T55" fmla="*/ 122 h 75"/>
                  <a:gd name="T56" fmla="*/ 36 w 81"/>
                  <a:gd name="T57" fmla="*/ 130 h 75"/>
                  <a:gd name="T58" fmla="*/ 40 w 81"/>
                  <a:gd name="T59" fmla="*/ 119 h 75"/>
                  <a:gd name="T60" fmla="*/ 42 w 81"/>
                  <a:gd name="T61" fmla="*/ 108 h 75"/>
                  <a:gd name="T62" fmla="*/ 48 w 81"/>
                  <a:gd name="T63" fmla="*/ 101 h 75"/>
                  <a:gd name="T64" fmla="*/ 58 w 81"/>
                  <a:gd name="T65" fmla="*/ 94 h 75"/>
                  <a:gd name="T66" fmla="*/ 58 w 81"/>
                  <a:gd name="T67" fmla="*/ 82 h 75"/>
                  <a:gd name="T68" fmla="*/ 62 w 81"/>
                  <a:gd name="T69" fmla="*/ 71 h 75"/>
                  <a:gd name="T70" fmla="*/ 68 w 81"/>
                  <a:gd name="T71" fmla="*/ 60 h 75"/>
                  <a:gd name="T72" fmla="*/ 72 w 81"/>
                  <a:gd name="T73" fmla="*/ 56 h 75"/>
                  <a:gd name="T74" fmla="*/ 72 w 81"/>
                  <a:gd name="T75" fmla="*/ 49 h 75"/>
                  <a:gd name="T76" fmla="*/ 80 w 81"/>
                  <a:gd name="T77" fmla="*/ 35 h 75"/>
                  <a:gd name="T78" fmla="*/ 80 w 81"/>
                  <a:gd name="T79" fmla="*/ 28 h 75"/>
                  <a:gd name="T80" fmla="*/ 76 w 81"/>
                  <a:gd name="T81" fmla="*/ 21 h 75"/>
                  <a:gd name="T82" fmla="*/ 74 w 81"/>
                  <a:gd name="T83" fmla="*/ 11 h 75"/>
                  <a:gd name="T84" fmla="*/ 68 w 81"/>
                  <a:gd name="T85" fmla="*/ 2 h 75"/>
                  <a:gd name="T86" fmla="*/ 68 w 81"/>
                  <a:gd name="T87" fmla="*/ 11 h 75"/>
                  <a:gd name="T88" fmla="*/ 66 w 81"/>
                  <a:gd name="T89" fmla="*/ 17 h 75"/>
                  <a:gd name="T90" fmla="*/ 62 w 81"/>
                  <a:gd name="T91" fmla="*/ 21 h 75"/>
                  <a:gd name="T92" fmla="*/ 60 w 81"/>
                  <a:gd name="T93" fmla="*/ 13 h 75"/>
                  <a:gd name="T94" fmla="*/ 58 w 81"/>
                  <a:gd name="T95" fmla="*/ 0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75"/>
                  <a:gd name="T146" fmla="*/ 81 w 81"/>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1" name="Freeform 39"/>
              <p:cNvSpPr>
                <a:spLocks/>
              </p:cNvSpPr>
              <p:nvPr/>
            </p:nvSpPr>
            <p:spPr bwMode="ltGray">
              <a:xfrm>
                <a:off x="1374" y="893"/>
                <a:ext cx="19" cy="8"/>
              </a:xfrm>
              <a:custGeom>
                <a:avLst/>
                <a:gdLst>
                  <a:gd name="T0" fmla="*/ 16 w 19"/>
                  <a:gd name="T1" fmla="*/ 0 h 7"/>
                  <a:gd name="T2" fmla="*/ 0 w 19"/>
                  <a:gd name="T3" fmla="*/ 0 h 7"/>
                  <a:gd name="T4" fmla="*/ 0 w 19"/>
                  <a:gd name="T5" fmla="*/ 11 h 7"/>
                  <a:gd name="T6" fmla="*/ 18 w 19"/>
                  <a:gd name="T7" fmla="*/ 11 h 7"/>
                  <a:gd name="T8" fmla="*/ 16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16" y="0"/>
                    </a:moveTo>
                    <a:lnTo>
                      <a:pt x="0" y="0"/>
                    </a:lnTo>
                    <a:lnTo>
                      <a:pt x="0" y="6"/>
                    </a:lnTo>
                    <a:lnTo>
                      <a:pt x="18" y="6"/>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2" name="Freeform 40"/>
              <p:cNvSpPr>
                <a:spLocks/>
              </p:cNvSpPr>
              <p:nvPr/>
            </p:nvSpPr>
            <p:spPr bwMode="ltGray">
              <a:xfrm>
                <a:off x="1374" y="884"/>
                <a:ext cx="20" cy="8"/>
              </a:xfrm>
              <a:custGeom>
                <a:avLst/>
                <a:gdLst>
                  <a:gd name="T0" fmla="*/ 4 w 21"/>
                  <a:gd name="T1" fmla="*/ 0 h 7"/>
                  <a:gd name="T2" fmla="*/ 0 w 21"/>
                  <a:gd name="T3" fmla="*/ 2 h 7"/>
                  <a:gd name="T4" fmla="*/ 2 w 21"/>
                  <a:gd name="T5" fmla="*/ 9 h 7"/>
                  <a:gd name="T6" fmla="*/ 13 w 21"/>
                  <a:gd name="T7" fmla="*/ 11 h 7"/>
                  <a:gd name="T8" fmla="*/ 15 w 21"/>
                  <a:gd name="T9" fmla="*/ 2 h 7"/>
                  <a:gd name="T10" fmla="*/ 13 w 21"/>
                  <a:gd name="T11" fmla="*/ 0 h 7"/>
                  <a:gd name="T12" fmla="*/ 4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4" y="0"/>
                    </a:moveTo>
                    <a:lnTo>
                      <a:pt x="0" y="2"/>
                    </a:lnTo>
                    <a:lnTo>
                      <a:pt x="2" y="4"/>
                    </a:lnTo>
                    <a:lnTo>
                      <a:pt x="18" y="6"/>
                    </a:lnTo>
                    <a:lnTo>
                      <a:pt x="20" y="2"/>
                    </a:lnTo>
                    <a:lnTo>
                      <a:pt x="18" y="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3" name="Freeform 41"/>
              <p:cNvSpPr>
                <a:spLocks/>
              </p:cNvSpPr>
              <p:nvPr/>
            </p:nvSpPr>
            <p:spPr bwMode="ltGray">
              <a:xfrm>
                <a:off x="1378" y="857"/>
                <a:ext cx="15" cy="21"/>
              </a:xfrm>
              <a:custGeom>
                <a:avLst/>
                <a:gdLst>
                  <a:gd name="T0" fmla="*/ 4 w 15"/>
                  <a:gd name="T1" fmla="*/ 2 h 19"/>
                  <a:gd name="T2" fmla="*/ 4 w 15"/>
                  <a:gd name="T3" fmla="*/ 15 h 19"/>
                  <a:gd name="T4" fmla="*/ 0 w 15"/>
                  <a:gd name="T5" fmla="*/ 23 h 19"/>
                  <a:gd name="T6" fmla="*/ 0 w 15"/>
                  <a:gd name="T7" fmla="*/ 30 h 19"/>
                  <a:gd name="T8" fmla="*/ 8 w 15"/>
                  <a:gd name="T9" fmla="*/ 30 h 19"/>
                  <a:gd name="T10" fmla="*/ 14 w 15"/>
                  <a:gd name="T11" fmla="*/ 30 h 19"/>
                  <a:gd name="T12" fmla="*/ 14 w 15"/>
                  <a:gd name="T13" fmla="*/ 19 h 19"/>
                  <a:gd name="T14" fmla="*/ 10 w 15"/>
                  <a:gd name="T15" fmla="*/ 4 h 19"/>
                  <a:gd name="T16" fmla="*/ 8 w 15"/>
                  <a:gd name="T17" fmla="*/ 0 h 19"/>
                  <a:gd name="T18" fmla="*/ 4 w 15"/>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9"/>
                  <a:gd name="T32" fmla="*/ 15 w 1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4" name="Freeform 42"/>
              <p:cNvSpPr>
                <a:spLocks/>
              </p:cNvSpPr>
              <p:nvPr/>
            </p:nvSpPr>
            <p:spPr bwMode="ltGray">
              <a:xfrm>
                <a:off x="1431" y="940"/>
                <a:ext cx="31" cy="46"/>
              </a:xfrm>
              <a:custGeom>
                <a:avLst/>
                <a:gdLst>
                  <a:gd name="T0" fmla="*/ 22 w 31"/>
                  <a:gd name="T1" fmla="*/ 0 h 41"/>
                  <a:gd name="T2" fmla="*/ 16 w 31"/>
                  <a:gd name="T3" fmla="*/ 2 h 41"/>
                  <a:gd name="T4" fmla="*/ 10 w 31"/>
                  <a:gd name="T5" fmla="*/ 11 h 41"/>
                  <a:gd name="T6" fmla="*/ 8 w 31"/>
                  <a:gd name="T7" fmla="*/ 25 h 41"/>
                  <a:gd name="T8" fmla="*/ 4 w 31"/>
                  <a:gd name="T9" fmla="*/ 35 h 41"/>
                  <a:gd name="T10" fmla="*/ 0 w 31"/>
                  <a:gd name="T11" fmla="*/ 43 h 41"/>
                  <a:gd name="T12" fmla="*/ 0 w 31"/>
                  <a:gd name="T13" fmla="*/ 56 h 41"/>
                  <a:gd name="T14" fmla="*/ 10 w 31"/>
                  <a:gd name="T15" fmla="*/ 68 h 41"/>
                  <a:gd name="T16" fmla="*/ 14 w 31"/>
                  <a:gd name="T17" fmla="*/ 71 h 41"/>
                  <a:gd name="T18" fmla="*/ 22 w 31"/>
                  <a:gd name="T19" fmla="*/ 71 h 41"/>
                  <a:gd name="T20" fmla="*/ 28 w 31"/>
                  <a:gd name="T21" fmla="*/ 54 h 41"/>
                  <a:gd name="T22" fmla="*/ 30 w 31"/>
                  <a:gd name="T23" fmla="*/ 39 h 41"/>
                  <a:gd name="T24" fmla="*/ 30 w 31"/>
                  <a:gd name="T25" fmla="*/ 17 h 41"/>
                  <a:gd name="T26" fmla="*/ 22 w 3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41"/>
                  <a:gd name="T44" fmla="*/ 31 w 3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5" name="Freeform 43"/>
              <p:cNvSpPr>
                <a:spLocks/>
              </p:cNvSpPr>
              <p:nvPr/>
            </p:nvSpPr>
            <p:spPr bwMode="ltGray">
              <a:xfrm>
                <a:off x="1466" y="871"/>
                <a:ext cx="143" cy="164"/>
              </a:xfrm>
              <a:custGeom>
                <a:avLst/>
                <a:gdLst>
                  <a:gd name="T0" fmla="*/ 32 w 145"/>
                  <a:gd name="T1" fmla="*/ 35 h 147"/>
                  <a:gd name="T2" fmla="*/ 24 w 145"/>
                  <a:gd name="T3" fmla="*/ 17 h 147"/>
                  <a:gd name="T4" fmla="*/ 14 w 145"/>
                  <a:gd name="T5" fmla="*/ 0 h 147"/>
                  <a:gd name="T6" fmla="*/ 0 w 145"/>
                  <a:gd name="T7" fmla="*/ 17 h 147"/>
                  <a:gd name="T8" fmla="*/ 6 w 145"/>
                  <a:gd name="T9" fmla="*/ 41 h 147"/>
                  <a:gd name="T10" fmla="*/ 20 w 145"/>
                  <a:gd name="T11" fmla="*/ 69 h 147"/>
                  <a:gd name="T12" fmla="*/ 28 w 145"/>
                  <a:gd name="T13" fmla="*/ 84 h 147"/>
                  <a:gd name="T14" fmla="*/ 26 w 145"/>
                  <a:gd name="T15" fmla="*/ 118 h 147"/>
                  <a:gd name="T16" fmla="*/ 12 w 145"/>
                  <a:gd name="T17" fmla="*/ 148 h 147"/>
                  <a:gd name="T18" fmla="*/ 14 w 145"/>
                  <a:gd name="T19" fmla="*/ 191 h 147"/>
                  <a:gd name="T20" fmla="*/ 24 w 145"/>
                  <a:gd name="T21" fmla="*/ 185 h 147"/>
                  <a:gd name="T22" fmla="*/ 26 w 145"/>
                  <a:gd name="T23" fmla="*/ 201 h 147"/>
                  <a:gd name="T24" fmla="*/ 34 w 145"/>
                  <a:gd name="T25" fmla="*/ 191 h 147"/>
                  <a:gd name="T26" fmla="*/ 39 w 145"/>
                  <a:gd name="T27" fmla="*/ 193 h 147"/>
                  <a:gd name="T28" fmla="*/ 36 w 145"/>
                  <a:gd name="T29" fmla="*/ 214 h 147"/>
                  <a:gd name="T30" fmla="*/ 45 w 145"/>
                  <a:gd name="T31" fmla="*/ 230 h 147"/>
                  <a:gd name="T32" fmla="*/ 51 w 145"/>
                  <a:gd name="T33" fmla="*/ 214 h 147"/>
                  <a:gd name="T34" fmla="*/ 55 w 145"/>
                  <a:gd name="T35" fmla="*/ 230 h 147"/>
                  <a:gd name="T36" fmla="*/ 67 w 145"/>
                  <a:gd name="T37" fmla="*/ 230 h 147"/>
                  <a:gd name="T38" fmla="*/ 73 w 145"/>
                  <a:gd name="T39" fmla="*/ 225 h 147"/>
                  <a:gd name="T40" fmla="*/ 81 w 145"/>
                  <a:gd name="T41" fmla="*/ 241 h 147"/>
                  <a:gd name="T42" fmla="*/ 91 w 145"/>
                  <a:gd name="T43" fmla="*/ 228 h 147"/>
                  <a:gd name="T44" fmla="*/ 95 w 145"/>
                  <a:gd name="T45" fmla="*/ 228 h 147"/>
                  <a:gd name="T46" fmla="*/ 104 w 145"/>
                  <a:gd name="T47" fmla="*/ 252 h 147"/>
                  <a:gd name="T48" fmla="*/ 122 w 145"/>
                  <a:gd name="T49" fmla="*/ 244 h 147"/>
                  <a:gd name="T50" fmla="*/ 122 w 145"/>
                  <a:gd name="T51" fmla="*/ 225 h 147"/>
                  <a:gd name="T52" fmla="*/ 128 w 145"/>
                  <a:gd name="T53" fmla="*/ 212 h 147"/>
                  <a:gd name="T54" fmla="*/ 134 w 145"/>
                  <a:gd name="T55" fmla="*/ 201 h 147"/>
                  <a:gd name="T56" fmla="*/ 130 w 145"/>
                  <a:gd name="T57" fmla="*/ 176 h 147"/>
                  <a:gd name="T58" fmla="*/ 122 w 145"/>
                  <a:gd name="T59" fmla="*/ 173 h 147"/>
                  <a:gd name="T60" fmla="*/ 124 w 145"/>
                  <a:gd name="T61" fmla="*/ 160 h 147"/>
                  <a:gd name="T62" fmla="*/ 112 w 145"/>
                  <a:gd name="T63" fmla="*/ 163 h 147"/>
                  <a:gd name="T64" fmla="*/ 105 w 145"/>
                  <a:gd name="T65" fmla="*/ 155 h 147"/>
                  <a:gd name="T66" fmla="*/ 75 w 145"/>
                  <a:gd name="T67" fmla="*/ 155 h 147"/>
                  <a:gd name="T68" fmla="*/ 67 w 145"/>
                  <a:gd name="T69" fmla="*/ 165 h 147"/>
                  <a:gd name="T70" fmla="*/ 61 w 145"/>
                  <a:gd name="T71" fmla="*/ 146 h 147"/>
                  <a:gd name="T72" fmla="*/ 41 w 145"/>
                  <a:gd name="T73" fmla="*/ 116 h 147"/>
                  <a:gd name="T74" fmla="*/ 36 w 145"/>
                  <a:gd name="T75" fmla="*/ 100 h 147"/>
                  <a:gd name="T76" fmla="*/ 36 w 145"/>
                  <a:gd name="T77" fmla="*/ 79 h 147"/>
                  <a:gd name="T78" fmla="*/ 43 w 145"/>
                  <a:gd name="T79" fmla="*/ 94 h 147"/>
                  <a:gd name="T80" fmla="*/ 61 w 145"/>
                  <a:gd name="T81" fmla="*/ 96 h 147"/>
                  <a:gd name="T82" fmla="*/ 49 w 145"/>
                  <a:gd name="T83" fmla="*/ 69 h 147"/>
                  <a:gd name="T84" fmla="*/ 47 w 145"/>
                  <a:gd name="T85" fmla="*/ 51 h 147"/>
                  <a:gd name="T86" fmla="*/ 36 w 145"/>
                  <a:gd name="T87" fmla="*/ 51 h 147"/>
                  <a:gd name="T88" fmla="*/ 32 w 145"/>
                  <a:gd name="T89" fmla="*/ 51 h 1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47"/>
                  <a:gd name="T137" fmla="*/ 145 w 145"/>
                  <a:gd name="T138" fmla="*/ 147 h 1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6" name="Freeform 44"/>
              <p:cNvSpPr>
                <a:spLocks/>
              </p:cNvSpPr>
              <p:nvPr/>
            </p:nvSpPr>
            <p:spPr bwMode="ltGray">
              <a:xfrm>
                <a:off x="1546" y="663"/>
                <a:ext cx="95" cy="182"/>
              </a:xfrm>
              <a:custGeom>
                <a:avLst/>
                <a:gdLst>
                  <a:gd name="T0" fmla="*/ 72 w 95"/>
                  <a:gd name="T1" fmla="*/ 2 h 163"/>
                  <a:gd name="T2" fmla="*/ 82 w 95"/>
                  <a:gd name="T3" fmla="*/ 28 h 163"/>
                  <a:gd name="T4" fmla="*/ 78 w 95"/>
                  <a:gd name="T5" fmla="*/ 65 h 163"/>
                  <a:gd name="T6" fmla="*/ 84 w 95"/>
                  <a:gd name="T7" fmla="*/ 92 h 163"/>
                  <a:gd name="T8" fmla="*/ 86 w 95"/>
                  <a:gd name="T9" fmla="*/ 107 h 163"/>
                  <a:gd name="T10" fmla="*/ 84 w 95"/>
                  <a:gd name="T11" fmla="*/ 130 h 163"/>
                  <a:gd name="T12" fmla="*/ 94 w 95"/>
                  <a:gd name="T13" fmla="*/ 135 h 163"/>
                  <a:gd name="T14" fmla="*/ 92 w 95"/>
                  <a:gd name="T15" fmla="*/ 149 h 163"/>
                  <a:gd name="T16" fmla="*/ 76 w 95"/>
                  <a:gd name="T17" fmla="*/ 170 h 163"/>
                  <a:gd name="T18" fmla="*/ 74 w 95"/>
                  <a:gd name="T19" fmla="*/ 183 h 163"/>
                  <a:gd name="T20" fmla="*/ 76 w 95"/>
                  <a:gd name="T21" fmla="*/ 174 h 163"/>
                  <a:gd name="T22" fmla="*/ 84 w 95"/>
                  <a:gd name="T23" fmla="*/ 170 h 163"/>
                  <a:gd name="T24" fmla="*/ 88 w 95"/>
                  <a:gd name="T25" fmla="*/ 189 h 163"/>
                  <a:gd name="T26" fmla="*/ 90 w 95"/>
                  <a:gd name="T27" fmla="*/ 202 h 163"/>
                  <a:gd name="T28" fmla="*/ 84 w 95"/>
                  <a:gd name="T29" fmla="*/ 223 h 163"/>
                  <a:gd name="T30" fmla="*/ 72 w 95"/>
                  <a:gd name="T31" fmla="*/ 218 h 163"/>
                  <a:gd name="T32" fmla="*/ 64 w 95"/>
                  <a:gd name="T33" fmla="*/ 218 h 163"/>
                  <a:gd name="T34" fmla="*/ 50 w 95"/>
                  <a:gd name="T35" fmla="*/ 253 h 163"/>
                  <a:gd name="T36" fmla="*/ 58 w 95"/>
                  <a:gd name="T37" fmla="*/ 223 h 163"/>
                  <a:gd name="T38" fmla="*/ 46 w 95"/>
                  <a:gd name="T39" fmla="*/ 239 h 163"/>
                  <a:gd name="T40" fmla="*/ 42 w 95"/>
                  <a:gd name="T41" fmla="*/ 267 h 163"/>
                  <a:gd name="T42" fmla="*/ 36 w 95"/>
                  <a:gd name="T43" fmla="*/ 270 h 163"/>
                  <a:gd name="T44" fmla="*/ 26 w 95"/>
                  <a:gd name="T45" fmla="*/ 265 h 163"/>
                  <a:gd name="T46" fmla="*/ 20 w 95"/>
                  <a:gd name="T47" fmla="*/ 267 h 163"/>
                  <a:gd name="T48" fmla="*/ 14 w 95"/>
                  <a:gd name="T49" fmla="*/ 278 h 163"/>
                  <a:gd name="T50" fmla="*/ 0 w 95"/>
                  <a:gd name="T51" fmla="*/ 248 h 163"/>
                  <a:gd name="T52" fmla="*/ 8 w 95"/>
                  <a:gd name="T53" fmla="*/ 242 h 163"/>
                  <a:gd name="T54" fmla="*/ 0 w 95"/>
                  <a:gd name="T55" fmla="*/ 218 h 163"/>
                  <a:gd name="T56" fmla="*/ 6 w 95"/>
                  <a:gd name="T57" fmla="*/ 202 h 163"/>
                  <a:gd name="T58" fmla="*/ 30 w 95"/>
                  <a:gd name="T59" fmla="*/ 204 h 163"/>
                  <a:gd name="T60" fmla="*/ 40 w 95"/>
                  <a:gd name="T61" fmla="*/ 199 h 163"/>
                  <a:gd name="T62" fmla="*/ 24 w 95"/>
                  <a:gd name="T63" fmla="*/ 181 h 163"/>
                  <a:gd name="T64" fmla="*/ 6 w 95"/>
                  <a:gd name="T65" fmla="*/ 170 h 163"/>
                  <a:gd name="T66" fmla="*/ 8 w 95"/>
                  <a:gd name="T67" fmla="*/ 146 h 163"/>
                  <a:gd name="T68" fmla="*/ 22 w 95"/>
                  <a:gd name="T69" fmla="*/ 138 h 163"/>
                  <a:gd name="T70" fmla="*/ 12 w 95"/>
                  <a:gd name="T71" fmla="*/ 132 h 163"/>
                  <a:gd name="T72" fmla="*/ 18 w 95"/>
                  <a:gd name="T73" fmla="*/ 107 h 163"/>
                  <a:gd name="T74" fmla="*/ 22 w 95"/>
                  <a:gd name="T75" fmla="*/ 97 h 163"/>
                  <a:gd name="T76" fmla="*/ 38 w 95"/>
                  <a:gd name="T77" fmla="*/ 118 h 163"/>
                  <a:gd name="T78" fmla="*/ 38 w 95"/>
                  <a:gd name="T79" fmla="*/ 107 h 163"/>
                  <a:gd name="T80" fmla="*/ 26 w 95"/>
                  <a:gd name="T81" fmla="*/ 92 h 163"/>
                  <a:gd name="T82" fmla="*/ 30 w 95"/>
                  <a:gd name="T83" fmla="*/ 70 h 163"/>
                  <a:gd name="T84" fmla="*/ 36 w 95"/>
                  <a:gd name="T85" fmla="*/ 63 h 163"/>
                  <a:gd name="T86" fmla="*/ 46 w 95"/>
                  <a:gd name="T87" fmla="*/ 70 h 163"/>
                  <a:gd name="T88" fmla="*/ 44 w 95"/>
                  <a:gd name="T89" fmla="*/ 49 h 163"/>
                  <a:gd name="T90" fmla="*/ 58 w 95"/>
                  <a:gd name="T91" fmla="*/ 35 h 163"/>
                  <a:gd name="T92" fmla="*/ 72 w 95"/>
                  <a:gd name="T93" fmla="*/ 28 h 163"/>
                  <a:gd name="T94" fmla="*/ 64 w 95"/>
                  <a:gd name="T95" fmla="*/ 17 h 163"/>
                  <a:gd name="T96" fmla="*/ 60 w 95"/>
                  <a:gd name="T97" fmla="*/ 11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163"/>
                  <a:gd name="T149" fmla="*/ 95 w 95"/>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7" name="Freeform 45"/>
              <p:cNvSpPr>
                <a:spLocks/>
              </p:cNvSpPr>
              <p:nvPr/>
            </p:nvSpPr>
            <p:spPr bwMode="ltGray">
              <a:xfrm>
                <a:off x="1635" y="732"/>
                <a:ext cx="12" cy="15"/>
              </a:xfrm>
              <a:custGeom>
                <a:avLst/>
                <a:gdLst>
                  <a:gd name="T0" fmla="*/ 7 w 13"/>
                  <a:gd name="T1" fmla="*/ 0 h 13"/>
                  <a:gd name="T2" fmla="*/ 6 w 13"/>
                  <a:gd name="T3" fmla="*/ 16 h 13"/>
                  <a:gd name="T4" fmla="*/ 4 w 13"/>
                  <a:gd name="T5" fmla="*/ 24 h 13"/>
                  <a:gd name="T6" fmla="*/ 0 w 13"/>
                  <a:gd name="T7" fmla="*/ 12 h 13"/>
                  <a:gd name="T8" fmla="*/ 4 w 13"/>
                  <a:gd name="T9" fmla="*/ 2 h 13"/>
                  <a:gd name="T10" fmla="*/ 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0"/>
                    </a:moveTo>
                    <a:lnTo>
                      <a:pt x="8" y="8"/>
                    </a:lnTo>
                    <a:lnTo>
                      <a:pt x="4" y="12"/>
                    </a:lnTo>
                    <a:lnTo>
                      <a:pt x="0" y="6"/>
                    </a:lnTo>
                    <a:lnTo>
                      <a:pt x="4" y="2"/>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8" name="Freeform 46"/>
              <p:cNvSpPr>
                <a:spLocks/>
              </p:cNvSpPr>
              <p:nvPr/>
            </p:nvSpPr>
            <p:spPr bwMode="ltGray">
              <a:xfrm>
                <a:off x="1428" y="1047"/>
                <a:ext cx="283" cy="458"/>
              </a:xfrm>
              <a:custGeom>
                <a:avLst/>
                <a:gdLst>
                  <a:gd name="T0" fmla="*/ 32 w 285"/>
                  <a:gd name="T1" fmla="*/ 60 h 409"/>
                  <a:gd name="T2" fmla="*/ 77 w 285"/>
                  <a:gd name="T3" fmla="*/ 0 h 409"/>
                  <a:gd name="T4" fmla="*/ 89 w 285"/>
                  <a:gd name="T5" fmla="*/ 21 h 409"/>
                  <a:gd name="T6" fmla="*/ 64 w 285"/>
                  <a:gd name="T7" fmla="*/ 92 h 409"/>
                  <a:gd name="T8" fmla="*/ 60 w 285"/>
                  <a:gd name="T9" fmla="*/ 159 h 409"/>
                  <a:gd name="T10" fmla="*/ 70 w 285"/>
                  <a:gd name="T11" fmla="*/ 151 h 409"/>
                  <a:gd name="T12" fmla="*/ 75 w 285"/>
                  <a:gd name="T13" fmla="*/ 130 h 409"/>
                  <a:gd name="T14" fmla="*/ 91 w 285"/>
                  <a:gd name="T15" fmla="*/ 43 h 409"/>
                  <a:gd name="T16" fmla="*/ 113 w 285"/>
                  <a:gd name="T17" fmla="*/ 31 h 409"/>
                  <a:gd name="T18" fmla="*/ 133 w 285"/>
                  <a:gd name="T19" fmla="*/ 35 h 409"/>
                  <a:gd name="T20" fmla="*/ 129 w 285"/>
                  <a:gd name="T21" fmla="*/ 103 h 409"/>
                  <a:gd name="T22" fmla="*/ 115 w 285"/>
                  <a:gd name="T23" fmla="*/ 122 h 409"/>
                  <a:gd name="T24" fmla="*/ 133 w 285"/>
                  <a:gd name="T25" fmla="*/ 122 h 409"/>
                  <a:gd name="T26" fmla="*/ 155 w 285"/>
                  <a:gd name="T27" fmla="*/ 148 h 409"/>
                  <a:gd name="T28" fmla="*/ 177 w 285"/>
                  <a:gd name="T29" fmla="*/ 137 h 409"/>
                  <a:gd name="T30" fmla="*/ 175 w 285"/>
                  <a:gd name="T31" fmla="*/ 187 h 409"/>
                  <a:gd name="T32" fmla="*/ 179 w 285"/>
                  <a:gd name="T33" fmla="*/ 211 h 409"/>
                  <a:gd name="T34" fmla="*/ 207 w 285"/>
                  <a:gd name="T35" fmla="*/ 195 h 409"/>
                  <a:gd name="T36" fmla="*/ 183 w 285"/>
                  <a:gd name="T37" fmla="*/ 258 h 409"/>
                  <a:gd name="T38" fmla="*/ 236 w 285"/>
                  <a:gd name="T39" fmla="*/ 314 h 409"/>
                  <a:gd name="T40" fmla="*/ 242 w 285"/>
                  <a:gd name="T41" fmla="*/ 358 h 409"/>
                  <a:gd name="T42" fmla="*/ 209 w 285"/>
                  <a:gd name="T43" fmla="*/ 377 h 409"/>
                  <a:gd name="T44" fmla="*/ 240 w 285"/>
                  <a:gd name="T45" fmla="*/ 430 h 409"/>
                  <a:gd name="T46" fmla="*/ 260 w 285"/>
                  <a:gd name="T47" fmla="*/ 471 h 409"/>
                  <a:gd name="T48" fmla="*/ 270 w 285"/>
                  <a:gd name="T49" fmla="*/ 535 h 409"/>
                  <a:gd name="T50" fmla="*/ 252 w 285"/>
                  <a:gd name="T51" fmla="*/ 546 h 409"/>
                  <a:gd name="T52" fmla="*/ 238 w 285"/>
                  <a:gd name="T53" fmla="*/ 582 h 409"/>
                  <a:gd name="T54" fmla="*/ 222 w 285"/>
                  <a:gd name="T55" fmla="*/ 535 h 409"/>
                  <a:gd name="T56" fmla="*/ 209 w 285"/>
                  <a:gd name="T57" fmla="*/ 496 h 409"/>
                  <a:gd name="T58" fmla="*/ 195 w 285"/>
                  <a:gd name="T59" fmla="*/ 508 h 409"/>
                  <a:gd name="T60" fmla="*/ 208 w 285"/>
                  <a:gd name="T61" fmla="*/ 582 h 409"/>
                  <a:gd name="T62" fmla="*/ 210 w 285"/>
                  <a:gd name="T63" fmla="*/ 647 h 409"/>
                  <a:gd name="T64" fmla="*/ 179 w 285"/>
                  <a:gd name="T65" fmla="*/ 637 h 409"/>
                  <a:gd name="T66" fmla="*/ 187 w 285"/>
                  <a:gd name="T67" fmla="*/ 695 h 409"/>
                  <a:gd name="T68" fmla="*/ 131 w 285"/>
                  <a:gd name="T69" fmla="*/ 642 h 409"/>
                  <a:gd name="T70" fmla="*/ 123 w 285"/>
                  <a:gd name="T71" fmla="*/ 599 h 409"/>
                  <a:gd name="T72" fmla="*/ 71 w 285"/>
                  <a:gd name="T73" fmla="*/ 577 h 409"/>
                  <a:gd name="T74" fmla="*/ 64 w 285"/>
                  <a:gd name="T75" fmla="*/ 553 h 409"/>
                  <a:gd name="T76" fmla="*/ 73 w 285"/>
                  <a:gd name="T77" fmla="*/ 525 h 409"/>
                  <a:gd name="T78" fmla="*/ 111 w 285"/>
                  <a:gd name="T79" fmla="*/ 525 h 409"/>
                  <a:gd name="T80" fmla="*/ 137 w 285"/>
                  <a:gd name="T81" fmla="*/ 469 h 409"/>
                  <a:gd name="T82" fmla="*/ 153 w 285"/>
                  <a:gd name="T83" fmla="*/ 395 h 409"/>
                  <a:gd name="T84" fmla="*/ 133 w 285"/>
                  <a:gd name="T85" fmla="*/ 331 h 409"/>
                  <a:gd name="T86" fmla="*/ 127 w 285"/>
                  <a:gd name="T87" fmla="*/ 250 h 409"/>
                  <a:gd name="T88" fmla="*/ 105 w 285"/>
                  <a:gd name="T89" fmla="*/ 236 h 409"/>
                  <a:gd name="T90" fmla="*/ 97 w 285"/>
                  <a:gd name="T91" fmla="*/ 274 h 409"/>
                  <a:gd name="T92" fmla="*/ 60 w 285"/>
                  <a:gd name="T93" fmla="*/ 253 h 409"/>
                  <a:gd name="T94" fmla="*/ 28 w 285"/>
                  <a:gd name="T95" fmla="*/ 224 h 409"/>
                  <a:gd name="T96" fmla="*/ 12 w 285"/>
                  <a:gd name="T97" fmla="*/ 211 h 409"/>
                  <a:gd name="T98" fmla="*/ 4 w 285"/>
                  <a:gd name="T99" fmla="*/ 179 h 409"/>
                  <a:gd name="T100" fmla="*/ 28 w 285"/>
                  <a:gd name="T101" fmla="*/ 176 h 4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5"/>
                  <a:gd name="T154" fmla="*/ 0 h 409"/>
                  <a:gd name="T155" fmla="*/ 285 w 285"/>
                  <a:gd name="T156" fmla="*/ 409 h 4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9" name="Freeform 47"/>
              <p:cNvSpPr>
                <a:spLocks/>
              </p:cNvSpPr>
              <p:nvPr/>
            </p:nvSpPr>
            <p:spPr bwMode="ltGray">
              <a:xfrm>
                <a:off x="1566" y="1070"/>
                <a:ext cx="43" cy="50"/>
              </a:xfrm>
              <a:custGeom>
                <a:avLst/>
                <a:gdLst>
                  <a:gd name="T0" fmla="*/ 8 w 43"/>
                  <a:gd name="T1" fmla="*/ 0 h 45"/>
                  <a:gd name="T2" fmla="*/ 2 w 43"/>
                  <a:gd name="T3" fmla="*/ 20 h 45"/>
                  <a:gd name="T4" fmla="*/ 4 w 43"/>
                  <a:gd name="T5" fmla="*/ 37 h 45"/>
                  <a:gd name="T6" fmla="*/ 0 w 43"/>
                  <a:gd name="T7" fmla="*/ 51 h 45"/>
                  <a:gd name="T8" fmla="*/ 8 w 43"/>
                  <a:gd name="T9" fmla="*/ 67 h 45"/>
                  <a:gd name="T10" fmla="*/ 20 w 43"/>
                  <a:gd name="T11" fmla="*/ 60 h 45"/>
                  <a:gd name="T12" fmla="*/ 42 w 43"/>
                  <a:gd name="T13" fmla="*/ 74 h 45"/>
                  <a:gd name="T14" fmla="*/ 40 w 43"/>
                  <a:gd name="T15" fmla="*/ 30 h 45"/>
                  <a:gd name="T16" fmla="*/ 34 w 43"/>
                  <a:gd name="T17" fmla="*/ 16 h 45"/>
                  <a:gd name="T18" fmla="*/ 18 w 43"/>
                  <a:gd name="T19" fmla="*/ 11 h 45"/>
                  <a:gd name="T20" fmla="*/ 8 w 4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5"/>
                  <a:gd name="T35" fmla="*/ 43 w 4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0" name="Freeform 48"/>
              <p:cNvSpPr>
                <a:spLocks/>
              </p:cNvSpPr>
              <p:nvPr/>
            </p:nvSpPr>
            <p:spPr bwMode="ltGray">
              <a:xfrm>
                <a:off x="1537" y="1280"/>
                <a:ext cx="28" cy="37"/>
              </a:xfrm>
              <a:custGeom>
                <a:avLst/>
                <a:gdLst>
                  <a:gd name="T0" fmla="*/ 23 w 29"/>
                  <a:gd name="T1" fmla="*/ 13 h 33"/>
                  <a:gd name="T2" fmla="*/ 17 w 29"/>
                  <a:gd name="T3" fmla="*/ 2 h 33"/>
                  <a:gd name="T4" fmla="*/ 14 w 29"/>
                  <a:gd name="T5" fmla="*/ 0 h 33"/>
                  <a:gd name="T6" fmla="*/ 12 w 29"/>
                  <a:gd name="T7" fmla="*/ 2 h 33"/>
                  <a:gd name="T8" fmla="*/ 0 w 29"/>
                  <a:gd name="T9" fmla="*/ 31 h 33"/>
                  <a:gd name="T10" fmla="*/ 0 w 29"/>
                  <a:gd name="T11" fmla="*/ 54 h 33"/>
                  <a:gd name="T12" fmla="*/ 14 w 29"/>
                  <a:gd name="T13" fmla="*/ 56 h 33"/>
                  <a:gd name="T14" fmla="*/ 17 w 29"/>
                  <a:gd name="T15" fmla="*/ 39 h 33"/>
                  <a:gd name="T16" fmla="*/ 23 w 29"/>
                  <a:gd name="T17" fmla="*/ 1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3"/>
                  <a:gd name="T29" fmla="*/ 29 w 2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1" name="Freeform 49"/>
              <p:cNvSpPr>
                <a:spLocks/>
              </p:cNvSpPr>
              <p:nvPr/>
            </p:nvSpPr>
            <p:spPr bwMode="ltGray">
              <a:xfrm>
                <a:off x="1517" y="1242"/>
                <a:ext cx="23" cy="17"/>
              </a:xfrm>
              <a:custGeom>
                <a:avLst/>
                <a:gdLst>
                  <a:gd name="T0" fmla="*/ 22 w 23"/>
                  <a:gd name="T1" fmla="*/ 0 h 15"/>
                  <a:gd name="T2" fmla="*/ 6 w 23"/>
                  <a:gd name="T3" fmla="*/ 14 h 15"/>
                  <a:gd name="T4" fmla="*/ 0 w 23"/>
                  <a:gd name="T5" fmla="*/ 26 h 15"/>
                  <a:gd name="T6" fmla="*/ 12 w 23"/>
                  <a:gd name="T7" fmla="*/ 18 h 15"/>
                  <a:gd name="T8" fmla="*/ 22 w 23"/>
                  <a:gd name="T9" fmla="*/ 0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22" y="0"/>
                    </a:moveTo>
                    <a:lnTo>
                      <a:pt x="6" y="8"/>
                    </a:lnTo>
                    <a:lnTo>
                      <a:pt x="0" y="14"/>
                    </a:lnTo>
                    <a:lnTo>
                      <a:pt x="12"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2" name="Freeform 50"/>
              <p:cNvSpPr>
                <a:spLocks/>
              </p:cNvSpPr>
              <p:nvPr/>
            </p:nvSpPr>
            <p:spPr bwMode="ltGray">
              <a:xfrm>
                <a:off x="1392" y="1009"/>
                <a:ext cx="74" cy="89"/>
              </a:xfrm>
              <a:custGeom>
                <a:avLst/>
                <a:gdLst>
                  <a:gd name="T0" fmla="*/ 2 w 75"/>
                  <a:gd name="T1" fmla="*/ 142 h 79"/>
                  <a:gd name="T2" fmla="*/ 16 w 75"/>
                  <a:gd name="T3" fmla="*/ 119 h 79"/>
                  <a:gd name="T4" fmla="*/ 16 w 75"/>
                  <a:gd name="T5" fmla="*/ 104 h 79"/>
                  <a:gd name="T6" fmla="*/ 10 w 75"/>
                  <a:gd name="T7" fmla="*/ 90 h 79"/>
                  <a:gd name="T8" fmla="*/ 24 w 75"/>
                  <a:gd name="T9" fmla="*/ 99 h 79"/>
                  <a:gd name="T10" fmla="*/ 36 w 75"/>
                  <a:gd name="T11" fmla="*/ 110 h 79"/>
                  <a:gd name="T12" fmla="*/ 51 w 75"/>
                  <a:gd name="T13" fmla="*/ 80 h 79"/>
                  <a:gd name="T14" fmla="*/ 69 w 75"/>
                  <a:gd name="T15" fmla="*/ 47 h 79"/>
                  <a:gd name="T16" fmla="*/ 69 w 75"/>
                  <a:gd name="T17" fmla="*/ 26 h 79"/>
                  <a:gd name="T18" fmla="*/ 55 w 75"/>
                  <a:gd name="T19" fmla="*/ 23 h 79"/>
                  <a:gd name="T20" fmla="*/ 41 w 75"/>
                  <a:gd name="T21" fmla="*/ 0 h 79"/>
                  <a:gd name="T22" fmla="*/ 28 w 75"/>
                  <a:gd name="T23" fmla="*/ 0 h 79"/>
                  <a:gd name="T24" fmla="*/ 26 w 75"/>
                  <a:gd name="T25" fmla="*/ 26 h 79"/>
                  <a:gd name="T26" fmla="*/ 16 w 75"/>
                  <a:gd name="T27" fmla="*/ 23 h 79"/>
                  <a:gd name="T28" fmla="*/ 12 w 75"/>
                  <a:gd name="T29" fmla="*/ 61 h 79"/>
                  <a:gd name="T30" fmla="*/ 2 w 75"/>
                  <a:gd name="T31" fmla="*/ 90 h 79"/>
                  <a:gd name="T32" fmla="*/ 0 w 75"/>
                  <a:gd name="T33" fmla="*/ 113 h 79"/>
                  <a:gd name="T34" fmla="*/ 2 w 75"/>
                  <a:gd name="T35" fmla="*/ 14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79"/>
                  <a:gd name="T56" fmla="*/ 75 w 75"/>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3" name="Freeform 51"/>
              <p:cNvSpPr>
                <a:spLocks/>
              </p:cNvSpPr>
              <p:nvPr/>
            </p:nvSpPr>
            <p:spPr bwMode="ltGray">
              <a:xfrm>
                <a:off x="1314" y="1000"/>
                <a:ext cx="80" cy="118"/>
              </a:xfrm>
              <a:custGeom>
                <a:avLst/>
                <a:gdLst>
                  <a:gd name="T0" fmla="*/ 73 w 81"/>
                  <a:gd name="T1" fmla="*/ 17 h 105"/>
                  <a:gd name="T2" fmla="*/ 69 w 81"/>
                  <a:gd name="T3" fmla="*/ 17 h 105"/>
                  <a:gd name="T4" fmla="*/ 53 w 81"/>
                  <a:gd name="T5" fmla="*/ 17 h 105"/>
                  <a:gd name="T6" fmla="*/ 49 w 81"/>
                  <a:gd name="T7" fmla="*/ 4 h 105"/>
                  <a:gd name="T8" fmla="*/ 38 w 81"/>
                  <a:gd name="T9" fmla="*/ 0 h 105"/>
                  <a:gd name="T10" fmla="*/ 36 w 81"/>
                  <a:gd name="T11" fmla="*/ 57 h 105"/>
                  <a:gd name="T12" fmla="*/ 26 w 81"/>
                  <a:gd name="T13" fmla="*/ 90 h 105"/>
                  <a:gd name="T14" fmla="*/ 20 w 81"/>
                  <a:gd name="T15" fmla="*/ 75 h 105"/>
                  <a:gd name="T16" fmla="*/ 16 w 81"/>
                  <a:gd name="T17" fmla="*/ 54 h 105"/>
                  <a:gd name="T18" fmla="*/ 6 w 81"/>
                  <a:gd name="T19" fmla="*/ 54 h 105"/>
                  <a:gd name="T20" fmla="*/ 0 w 81"/>
                  <a:gd name="T21" fmla="*/ 75 h 105"/>
                  <a:gd name="T22" fmla="*/ 0 w 81"/>
                  <a:gd name="T23" fmla="*/ 92 h 105"/>
                  <a:gd name="T24" fmla="*/ 6 w 81"/>
                  <a:gd name="T25" fmla="*/ 103 h 105"/>
                  <a:gd name="T26" fmla="*/ 16 w 81"/>
                  <a:gd name="T27" fmla="*/ 136 h 105"/>
                  <a:gd name="T28" fmla="*/ 16 w 81"/>
                  <a:gd name="T29" fmla="*/ 164 h 105"/>
                  <a:gd name="T30" fmla="*/ 20 w 81"/>
                  <a:gd name="T31" fmla="*/ 185 h 105"/>
                  <a:gd name="T32" fmla="*/ 30 w 81"/>
                  <a:gd name="T33" fmla="*/ 175 h 105"/>
                  <a:gd name="T34" fmla="*/ 28 w 81"/>
                  <a:gd name="T35" fmla="*/ 157 h 105"/>
                  <a:gd name="T36" fmla="*/ 32 w 81"/>
                  <a:gd name="T37" fmla="*/ 151 h 105"/>
                  <a:gd name="T38" fmla="*/ 36 w 81"/>
                  <a:gd name="T39" fmla="*/ 170 h 105"/>
                  <a:gd name="T40" fmla="*/ 43 w 81"/>
                  <a:gd name="T41" fmla="*/ 164 h 105"/>
                  <a:gd name="T42" fmla="*/ 53 w 81"/>
                  <a:gd name="T43" fmla="*/ 157 h 105"/>
                  <a:gd name="T44" fmla="*/ 55 w 81"/>
                  <a:gd name="T45" fmla="*/ 133 h 105"/>
                  <a:gd name="T46" fmla="*/ 63 w 81"/>
                  <a:gd name="T47" fmla="*/ 121 h 105"/>
                  <a:gd name="T48" fmla="*/ 65 w 81"/>
                  <a:gd name="T49" fmla="*/ 88 h 105"/>
                  <a:gd name="T50" fmla="*/ 59 w 81"/>
                  <a:gd name="T51" fmla="*/ 75 h 105"/>
                  <a:gd name="T52" fmla="*/ 43 w 81"/>
                  <a:gd name="T53" fmla="*/ 69 h 105"/>
                  <a:gd name="T54" fmla="*/ 59 w 81"/>
                  <a:gd name="T55" fmla="*/ 57 h 105"/>
                  <a:gd name="T56" fmla="*/ 69 w 81"/>
                  <a:gd name="T57" fmla="*/ 49 h 105"/>
                  <a:gd name="T58" fmla="*/ 69 w 81"/>
                  <a:gd name="T59" fmla="*/ 35 h 105"/>
                  <a:gd name="T60" fmla="*/ 75 w 81"/>
                  <a:gd name="T61" fmla="*/ 35 h 105"/>
                  <a:gd name="T62" fmla="*/ 73 w 81"/>
                  <a:gd name="T63" fmla="*/ 17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
                  <a:gd name="T97" fmla="*/ 0 h 105"/>
                  <a:gd name="T98" fmla="*/ 81 w 8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4" name="Freeform 52"/>
              <p:cNvSpPr>
                <a:spLocks/>
              </p:cNvSpPr>
              <p:nvPr/>
            </p:nvSpPr>
            <p:spPr bwMode="ltGray">
              <a:xfrm>
                <a:off x="1367" y="1347"/>
                <a:ext cx="88" cy="82"/>
              </a:xfrm>
              <a:custGeom>
                <a:avLst/>
                <a:gdLst>
                  <a:gd name="T0" fmla="*/ 51 w 87"/>
                  <a:gd name="T1" fmla="*/ 0 h 73"/>
                  <a:gd name="T2" fmla="*/ 51 w 87"/>
                  <a:gd name="T3" fmla="*/ 17 h 73"/>
                  <a:gd name="T4" fmla="*/ 57 w 87"/>
                  <a:gd name="T5" fmla="*/ 25 h 73"/>
                  <a:gd name="T6" fmla="*/ 67 w 87"/>
                  <a:gd name="T7" fmla="*/ 43 h 73"/>
                  <a:gd name="T8" fmla="*/ 75 w 87"/>
                  <a:gd name="T9" fmla="*/ 57 h 73"/>
                  <a:gd name="T10" fmla="*/ 79 w 87"/>
                  <a:gd name="T11" fmla="*/ 79 h 73"/>
                  <a:gd name="T12" fmla="*/ 77 w 87"/>
                  <a:gd name="T13" fmla="*/ 101 h 73"/>
                  <a:gd name="T14" fmla="*/ 91 w 87"/>
                  <a:gd name="T15" fmla="*/ 101 h 73"/>
                  <a:gd name="T16" fmla="*/ 83 w 87"/>
                  <a:gd name="T17" fmla="*/ 129 h 73"/>
                  <a:gd name="T18" fmla="*/ 73 w 87"/>
                  <a:gd name="T19" fmla="*/ 120 h 73"/>
                  <a:gd name="T20" fmla="*/ 63 w 87"/>
                  <a:gd name="T21" fmla="*/ 120 h 73"/>
                  <a:gd name="T22" fmla="*/ 67 w 87"/>
                  <a:gd name="T23" fmla="*/ 106 h 73"/>
                  <a:gd name="T24" fmla="*/ 61 w 87"/>
                  <a:gd name="T25" fmla="*/ 106 h 73"/>
                  <a:gd name="T26" fmla="*/ 61 w 87"/>
                  <a:gd name="T27" fmla="*/ 99 h 73"/>
                  <a:gd name="T28" fmla="*/ 55 w 87"/>
                  <a:gd name="T29" fmla="*/ 92 h 73"/>
                  <a:gd name="T30" fmla="*/ 42 w 87"/>
                  <a:gd name="T31" fmla="*/ 117 h 73"/>
                  <a:gd name="T32" fmla="*/ 34 w 87"/>
                  <a:gd name="T33" fmla="*/ 112 h 73"/>
                  <a:gd name="T34" fmla="*/ 34 w 87"/>
                  <a:gd name="T35" fmla="*/ 117 h 73"/>
                  <a:gd name="T36" fmla="*/ 32 w 87"/>
                  <a:gd name="T37" fmla="*/ 126 h 73"/>
                  <a:gd name="T38" fmla="*/ 28 w 87"/>
                  <a:gd name="T39" fmla="*/ 129 h 73"/>
                  <a:gd name="T40" fmla="*/ 20 w 87"/>
                  <a:gd name="T41" fmla="*/ 117 h 73"/>
                  <a:gd name="T42" fmla="*/ 16 w 87"/>
                  <a:gd name="T43" fmla="*/ 106 h 73"/>
                  <a:gd name="T44" fmla="*/ 8 w 87"/>
                  <a:gd name="T45" fmla="*/ 106 h 73"/>
                  <a:gd name="T46" fmla="*/ 6 w 87"/>
                  <a:gd name="T47" fmla="*/ 112 h 73"/>
                  <a:gd name="T48" fmla="*/ 0 w 87"/>
                  <a:gd name="T49" fmla="*/ 112 h 73"/>
                  <a:gd name="T50" fmla="*/ 0 w 87"/>
                  <a:gd name="T51" fmla="*/ 101 h 73"/>
                  <a:gd name="T52" fmla="*/ 2 w 87"/>
                  <a:gd name="T53" fmla="*/ 99 h 73"/>
                  <a:gd name="T54" fmla="*/ 8 w 87"/>
                  <a:gd name="T55" fmla="*/ 90 h 73"/>
                  <a:gd name="T56" fmla="*/ 20 w 87"/>
                  <a:gd name="T57" fmla="*/ 72 h 73"/>
                  <a:gd name="T58" fmla="*/ 24 w 87"/>
                  <a:gd name="T59" fmla="*/ 57 h 73"/>
                  <a:gd name="T60" fmla="*/ 30 w 87"/>
                  <a:gd name="T61" fmla="*/ 28 h 73"/>
                  <a:gd name="T62" fmla="*/ 51 w 87"/>
                  <a:gd name="T63" fmla="*/ 0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73"/>
                  <a:gd name="T98" fmla="*/ 87 w 87"/>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5" name="Freeform 53"/>
              <p:cNvSpPr>
                <a:spLocks/>
              </p:cNvSpPr>
              <p:nvPr/>
            </p:nvSpPr>
            <p:spPr bwMode="ltGray">
              <a:xfrm>
                <a:off x="1400" y="1441"/>
                <a:ext cx="24" cy="23"/>
              </a:xfrm>
              <a:custGeom>
                <a:avLst/>
                <a:gdLst>
                  <a:gd name="T0" fmla="*/ 19 w 25"/>
                  <a:gd name="T1" fmla="*/ 2 h 21"/>
                  <a:gd name="T2" fmla="*/ 10 w 25"/>
                  <a:gd name="T3" fmla="*/ 0 h 21"/>
                  <a:gd name="T4" fmla="*/ 4 w 25"/>
                  <a:gd name="T5" fmla="*/ 11 h 21"/>
                  <a:gd name="T6" fmla="*/ 0 w 25"/>
                  <a:gd name="T7" fmla="*/ 22 h 21"/>
                  <a:gd name="T8" fmla="*/ 4 w 25"/>
                  <a:gd name="T9" fmla="*/ 31 h 21"/>
                  <a:gd name="T10" fmla="*/ 12 w 25"/>
                  <a:gd name="T11" fmla="*/ 28 h 21"/>
                  <a:gd name="T12" fmla="*/ 19 w 25"/>
                  <a:gd name="T13" fmla="*/ 2 h 21"/>
                  <a:gd name="T14" fmla="*/ 0 60000 65536"/>
                  <a:gd name="T15" fmla="*/ 0 60000 65536"/>
                  <a:gd name="T16" fmla="*/ 0 60000 65536"/>
                  <a:gd name="T17" fmla="*/ 0 60000 65536"/>
                  <a:gd name="T18" fmla="*/ 0 60000 65536"/>
                  <a:gd name="T19" fmla="*/ 0 60000 65536"/>
                  <a:gd name="T20" fmla="*/ 0 60000 65536"/>
                  <a:gd name="T21" fmla="*/ 0 w 25"/>
                  <a:gd name="T22" fmla="*/ 0 h 21"/>
                  <a:gd name="T23" fmla="*/ 25 w 2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
                    <a:moveTo>
                      <a:pt x="24" y="2"/>
                    </a:moveTo>
                    <a:lnTo>
                      <a:pt x="10" y="0"/>
                    </a:lnTo>
                    <a:lnTo>
                      <a:pt x="4" y="6"/>
                    </a:lnTo>
                    <a:lnTo>
                      <a:pt x="0" y="14"/>
                    </a:lnTo>
                    <a:lnTo>
                      <a:pt x="4" y="20"/>
                    </a:lnTo>
                    <a:lnTo>
                      <a:pt x="14" y="18"/>
                    </a:lnTo>
                    <a:lnTo>
                      <a:pt x="2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6" name="Freeform 54"/>
              <p:cNvSpPr>
                <a:spLocks/>
              </p:cNvSpPr>
              <p:nvPr/>
            </p:nvSpPr>
            <p:spPr bwMode="ltGray">
              <a:xfrm>
                <a:off x="1338" y="1101"/>
                <a:ext cx="61" cy="100"/>
              </a:xfrm>
              <a:custGeom>
                <a:avLst/>
                <a:gdLst>
                  <a:gd name="T0" fmla="*/ 30 w 61"/>
                  <a:gd name="T1" fmla="*/ 157 h 89"/>
                  <a:gd name="T2" fmla="*/ 50 w 61"/>
                  <a:gd name="T3" fmla="*/ 131 h 89"/>
                  <a:gd name="T4" fmla="*/ 50 w 61"/>
                  <a:gd name="T5" fmla="*/ 115 h 89"/>
                  <a:gd name="T6" fmla="*/ 56 w 61"/>
                  <a:gd name="T7" fmla="*/ 117 h 89"/>
                  <a:gd name="T8" fmla="*/ 50 w 61"/>
                  <a:gd name="T9" fmla="*/ 75 h 89"/>
                  <a:gd name="T10" fmla="*/ 60 w 61"/>
                  <a:gd name="T11" fmla="*/ 64 h 89"/>
                  <a:gd name="T12" fmla="*/ 58 w 61"/>
                  <a:gd name="T13" fmla="*/ 17 h 89"/>
                  <a:gd name="T14" fmla="*/ 52 w 61"/>
                  <a:gd name="T15" fmla="*/ 0 h 89"/>
                  <a:gd name="T16" fmla="*/ 30 w 61"/>
                  <a:gd name="T17" fmla="*/ 11 h 89"/>
                  <a:gd name="T18" fmla="*/ 36 w 61"/>
                  <a:gd name="T19" fmla="*/ 13 h 89"/>
                  <a:gd name="T20" fmla="*/ 30 w 61"/>
                  <a:gd name="T21" fmla="*/ 39 h 89"/>
                  <a:gd name="T22" fmla="*/ 26 w 61"/>
                  <a:gd name="T23" fmla="*/ 25 h 89"/>
                  <a:gd name="T24" fmla="*/ 22 w 61"/>
                  <a:gd name="T25" fmla="*/ 28 h 89"/>
                  <a:gd name="T26" fmla="*/ 14 w 61"/>
                  <a:gd name="T27" fmla="*/ 47 h 89"/>
                  <a:gd name="T28" fmla="*/ 10 w 61"/>
                  <a:gd name="T29" fmla="*/ 69 h 89"/>
                  <a:gd name="T30" fmla="*/ 12 w 61"/>
                  <a:gd name="T31" fmla="*/ 75 h 89"/>
                  <a:gd name="T32" fmla="*/ 2 w 61"/>
                  <a:gd name="T33" fmla="*/ 92 h 89"/>
                  <a:gd name="T34" fmla="*/ 0 w 61"/>
                  <a:gd name="T35" fmla="*/ 121 h 89"/>
                  <a:gd name="T36" fmla="*/ 12 w 61"/>
                  <a:gd name="T37" fmla="*/ 146 h 89"/>
                  <a:gd name="T38" fmla="*/ 30 w 61"/>
                  <a:gd name="T39" fmla="*/ 15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89"/>
                  <a:gd name="T62" fmla="*/ 61 w 61"/>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7" name="Freeform 55"/>
              <p:cNvSpPr>
                <a:spLocks/>
              </p:cNvSpPr>
              <p:nvPr/>
            </p:nvSpPr>
            <p:spPr bwMode="ltGray">
              <a:xfrm>
                <a:off x="1285" y="1168"/>
                <a:ext cx="47" cy="62"/>
              </a:xfrm>
              <a:custGeom>
                <a:avLst/>
                <a:gdLst>
                  <a:gd name="T0" fmla="*/ 34 w 47"/>
                  <a:gd name="T1" fmla="*/ 99 h 55"/>
                  <a:gd name="T2" fmla="*/ 44 w 47"/>
                  <a:gd name="T3" fmla="*/ 72 h 55"/>
                  <a:gd name="T4" fmla="*/ 46 w 47"/>
                  <a:gd name="T5" fmla="*/ 47 h 55"/>
                  <a:gd name="T6" fmla="*/ 38 w 47"/>
                  <a:gd name="T7" fmla="*/ 26 h 55"/>
                  <a:gd name="T8" fmla="*/ 36 w 47"/>
                  <a:gd name="T9" fmla="*/ 0 h 55"/>
                  <a:gd name="T10" fmla="*/ 26 w 47"/>
                  <a:gd name="T11" fmla="*/ 11 h 55"/>
                  <a:gd name="T12" fmla="*/ 26 w 47"/>
                  <a:gd name="T13" fmla="*/ 33 h 55"/>
                  <a:gd name="T14" fmla="*/ 10 w 47"/>
                  <a:gd name="T15" fmla="*/ 52 h 55"/>
                  <a:gd name="T16" fmla="*/ 0 w 47"/>
                  <a:gd name="T17" fmla="*/ 52 h 55"/>
                  <a:gd name="T18" fmla="*/ 2 w 47"/>
                  <a:gd name="T19" fmla="*/ 61 h 55"/>
                  <a:gd name="T20" fmla="*/ 16 w 47"/>
                  <a:gd name="T21" fmla="*/ 88 h 55"/>
                  <a:gd name="T22" fmla="*/ 34 w 47"/>
                  <a:gd name="T23" fmla="*/ 99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55"/>
                  <a:gd name="T38" fmla="*/ 47 w 47"/>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8" name="Freeform 56"/>
              <p:cNvSpPr>
                <a:spLocks/>
              </p:cNvSpPr>
              <p:nvPr/>
            </p:nvSpPr>
            <p:spPr bwMode="ltGray">
              <a:xfrm>
                <a:off x="1090" y="974"/>
                <a:ext cx="194" cy="222"/>
              </a:xfrm>
              <a:custGeom>
                <a:avLst/>
                <a:gdLst>
                  <a:gd name="T0" fmla="*/ 173 w 195"/>
                  <a:gd name="T1" fmla="*/ 170 h 199"/>
                  <a:gd name="T2" fmla="*/ 189 w 195"/>
                  <a:gd name="T3" fmla="*/ 86 h 199"/>
                  <a:gd name="T4" fmla="*/ 167 w 195"/>
                  <a:gd name="T5" fmla="*/ 35 h 199"/>
                  <a:gd name="T6" fmla="*/ 159 w 195"/>
                  <a:gd name="T7" fmla="*/ 62 h 199"/>
                  <a:gd name="T8" fmla="*/ 149 w 195"/>
                  <a:gd name="T9" fmla="*/ 148 h 199"/>
                  <a:gd name="T10" fmla="*/ 135 w 195"/>
                  <a:gd name="T11" fmla="*/ 152 h 199"/>
                  <a:gd name="T12" fmla="*/ 143 w 195"/>
                  <a:gd name="T13" fmla="*/ 84 h 199"/>
                  <a:gd name="T14" fmla="*/ 129 w 195"/>
                  <a:gd name="T15" fmla="*/ 94 h 199"/>
                  <a:gd name="T16" fmla="*/ 113 w 195"/>
                  <a:gd name="T17" fmla="*/ 79 h 199"/>
                  <a:gd name="T18" fmla="*/ 117 w 195"/>
                  <a:gd name="T19" fmla="*/ 58 h 199"/>
                  <a:gd name="T20" fmla="*/ 107 w 195"/>
                  <a:gd name="T21" fmla="*/ 28 h 199"/>
                  <a:gd name="T22" fmla="*/ 96 w 195"/>
                  <a:gd name="T23" fmla="*/ 56 h 199"/>
                  <a:gd name="T24" fmla="*/ 97 w 195"/>
                  <a:gd name="T25" fmla="*/ 21 h 199"/>
                  <a:gd name="T26" fmla="*/ 88 w 195"/>
                  <a:gd name="T27" fmla="*/ 4 h 199"/>
                  <a:gd name="T28" fmla="*/ 38 w 195"/>
                  <a:gd name="T29" fmla="*/ 41 h 199"/>
                  <a:gd name="T30" fmla="*/ 10 w 195"/>
                  <a:gd name="T31" fmla="*/ 79 h 199"/>
                  <a:gd name="T32" fmla="*/ 24 w 195"/>
                  <a:gd name="T33" fmla="*/ 109 h 199"/>
                  <a:gd name="T34" fmla="*/ 16 w 195"/>
                  <a:gd name="T35" fmla="*/ 123 h 199"/>
                  <a:gd name="T36" fmla="*/ 8 w 195"/>
                  <a:gd name="T37" fmla="*/ 148 h 199"/>
                  <a:gd name="T38" fmla="*/ 12 w 195"/>
                  <a:gd name="T39" fmla="*/ 165 h 199"/>
                  <a:gd name="T40" fmla="*/ 60 w 195"/>
                  <a:gd name="T41" fmla="*/ 183 h 199"/>
                  <a:gd name="T42" fmla="*/ 74 w 195"/>
                  <a:gd name="T43" fmla="*/ 222 h 199"/>
                  <a:gd name="T44" fmla="*/ 36 w 195"/>
                  <a:gd name="T45" fmla="*/ 191 h 199"/>
                  <a:gd name="T46" fmla="*/ 2 w 195"/>
                  <a:gd name="T47" fmla="*/ 212 h 199"/>
                  <a:gd name="T48" fmla="*/ 2 w 195"/>
                  <a:gd name="T49" fmla="*/ 241 h 199"/>
                  <a:gd name="T50" fmla="*/ 18 w 195"/>
                  <a:gd name="T51" fmla="*/ 258 h 199"/>
                  <a:gd name="T52" fmla="*/ 28 w 195"/>
                  <a:gd name="T53" fmla="*/ 269 h 199"/>
                  <a:gd name="T54" fmla="*/ 20 w 195"/>
                  <a:gd name="T55" fmla="*/ 290 h 199"/>
                  <a:gd name="T56" fmla="*/ 22 w 195"/>
                  <a:gd name="T57" fmla="*/ 321 h 199"/>
                  <a:gd name="T58" fmla="*/ 56 w 195"/>
                  <a:gd name="T59" fmla="*/ 332 h 199"/>
                  <a:gd name="T60" fmla="*/ 96 w 195"/>
                  <a:gd name="T61" fmla="*/ 311 h 199"/>
                  <a:gd name="T62" fmla="*/ 111 w 195"/>
                  <a:gd name="T63" fmla="*/ 309 h 199"/>
                  <a:gd name="T64" fmla="*/ 121 w 195"/>
                  <a:gd name="T65" fmla="*/ 332 h 199"/>
                  <a:gd name="T66" fmla="*/ 135 w 195"/>
                  <a:gd name="T67" fmla="*/ 344 h 199"/>
                  <a:gd name="T68" fmla="*/ 161 w 195"/>
                  <a:gd name="T69" fmla="*/ 332 h 199"/>
                  <a:gd name="T70" fmla="*/ 165 w 195"/>
                  <a:gd name="T71" fmla="*/ 309 h 199"/>
                  <a:gd name="T72" fmla="*/ 153 w 195"/>
                  <a:gd name="T73" fmla="*/ 295 h 199"/>
                  <a:gd name="T74" fmla="*/ 175 w 195"/>
                  <a:gd name="T75" fmla="*/ 303 h 199"/>
                  <a:gd name="T76" fmla="*/ 189 w 195"/>
                  <a:gd name="T77" fmla="*/ 295 h 199"/>
                  <a:gd name="T78" fmla="*/ 179 w 195"/>
                  <a:gd name="T79" fmla="*/ 258 h 199"/>
                  <a:gd name="T80" fmla="*/ 169 w 195"/>
                  <a:gd name="T81" fmla="*/ 228 h 199"/>
                  <a:gd name="T82" fmla="*/ 175 w 195"/>
                  <a:gd name="T83" fmla="*/ 18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5"/>
                  <a:gd name="T127" fmla="*/ 0 h 199"/>
                  <a:gd name="T128" fmla="*/ 195 w 195"/>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9" name="Freeform 57"/>
              <p:cNvSpPr>
                <a:spLocks/>
              </p:cNvSpPr>
              <p:nvPr/>
            </p:nvSpPr>
            <p:spPr bwMode="ltGray">
              <a:xfrm>
                <a:off x="1535" y="609"/>
                <a:ext cx="400" cy="354"/>
              </a:xfrm>
              <a:custGeom>
                <a:avLst/>
                <a:gdLst>
                  <a:gd name="T0" fmla="*/ 135 w 403"/>
                  <a:gd name="T1" fmla="*/ 56 h 317"/>
                  <a:gd name="T2" fmla="*/ 153 w 403"/>
                  <a:gd name="T3" fmla="*/ 45 h 317"/>
                  <a:gd name="T4" fmla="*/ 171 w 403"/>
                  <a:gd name="T5" fmla="*/ 70 h 317"/>
                  <a:gd name="T6" fmla="*/ 175 w 403"/>
                  <a:gd name="T7" fmla="*/ 25 h 317"/>
                  <a:gd name="T8" fmla="*/ 200 w 403"/>
                  <a:gd name="T9" fmla="*/ 49 h 317"/>
                  <a:gd name="T10" fmla="*/ 210 w 403"/>
                  <a:gd name="T11" fmla="*/ 11 h 317"/>
                  <a:gd name="T12" fmla="*/ 228 w 403"/>
                  <a:gd name="T13" fmla="*/ 13 h 317"/>
                  <a:gd name="T14" fmla="*/ 262 w 403"/>
                  <a:gd name="T15" fmla="*/ 11 h 317"/>
                  <a:gd name="T16" fmla="*/ 282 w 403"/>
                  <a:gd name="T17" fmla="*/ 0 h 317"/>
                  <a:gd name="T18" fmla="*/ 298 w 403"/>
                  <a:gd name="T19" fmla="*/ 28 h 317"/>
                  <a:gd name="T20" fmla="*/ 335 w 403"/>
                  <a:gd name="T21" fmla="*/ 31 h 317"/>
                  <a:gd name="T22" fmla="*/ 361 w 403"/>
                  <a:gd name="T23" fmla="*/ 70 h 317"/>
                  <a:gd name="T24" fmla="*/ 377 w 403"/>
                  <a:gd name="T25" fmla="*/ 118 h 317"/>
                  <a:gd name="T26" fmla="*/ 387 w 403"/>
                  <a:gd name="T27" fmla="*/ 149 h 317"/>
                  <a:gd name="T28" fmla="*/ 312 w 403"/>
                  <a:gd name="T29" fmla="*/ 210 h 317"/>
                  <a:gd name="T30" fmla="*/ 304 w 403"/>
                  <a:gd name="T31" fmla="*/ 239 h 317"/>
                  <a:gd name="T32" fmla="*/ 240 w 403"/>
                  <a:gd name="T33" fmla="*/ 312 h 317"/>
                  <a:gd name="T34" fmla="*/ 214 w 403"/>
                  <a:gd name="T35" fmla="*/ 331 h 317"/>
                  <a:gd name="T36" fmla="*/ 204 w 403"/>
                  <a:gd name="T37" fmla="*/ 346 h 317"/>
                  <a:gd name="T38" fmla="*/ 187 w 403"/>
                  <a:gd name="T39" fmla="*/ 383 h 317"/>
                  <a:gd name="T40" fmla="*/ 151 w 403"/>
                  <a:gd name="T41" fmla="*/ 438 h 317"/>
                  <a:gd name="T42" fmla="*/ 133 w 403"/>
                  <a:gd name="T43" fmla="*/ 462 h 317"/>
                  <a:gd name="T44" fmla="*/ 97 w 403"/>
                  <a:gd name="T45" fmla="*/ 462 h 317"/>
                  <a:gd name="T46" fmla="*/ 95 w 403"/>
                  <a:gd name="T47" fmla="*/ 472 h 317"/>
                  <a:gd name="T48" fmla="*/ 115 w 403"/>
                  <a:gd name="T49" fmla="*/ 510 h 317"/>
                  <a:gd name="T50" fmla="*/ 105 w 403"/>
                  <a:gd name="T51" fmla="*/ 542 h 317"/>
                  <a:gd name="T52" fmla="*/ 67 w 403"/>
                  <a:gd name="T53" fmla="*/ 527 h 317"/>
                  <a:gd name="T54" fmla="*/ 38 w 403"/>
                  <a:gd name="T55" fmla="*/ 522 h 317"/>
                  <a:gd name="T56" fmla="*/ 20 w 403"/>
                  <a:gd name="T57" fmla="*/ 515 h 317"/>
                  <a:gd name="T58" fmla="*/ 4 w 403"/>
                  <a:gd name="T59" fmla="*/ 469 h 317"/>
                  <a:gd name="T60" fmla="*/ 38 w 403"/>
                  <a:gd name="T61" fmla="*/ 451 h 317"/>
                  <a:gd name="T62" fmla="*/ 40 w 403"/>
                  <a:gd name="T63" fmla="*/ 405 h 317"/>
                  <a:gd name="T64" fmla="*/ 58 w 403"/>
                  <a:gd name="T65" fmla="*/ 403 h 317"/>
                  <a:gd name="T66" fmla="*/ 67 w 403"/>
                  <a:gd name="T67" fmla="*/ 428 h 317"/>
                  <a:gd name="T68" fmla="*/ 67 w 403"/>
                  <a:gd name="T69" fmla="*/ 392 h 317"/>
                  <a:gd name="T70" fmla="*/ 67 w 403"/>
                  <a:gd name="T71" fmla="*/ 355 h 317"/>
                  <a:gd name="T72" fmla="*/ 109 w 403"/>
                  <a:gd name="T73" fmla="*/ 357 h 317"/>
                  <a:gd name="T74" fmla="*/ 103 w 403"/>
                  <a:gd name="T75" fmla="*/ 309 h 317"/>
                  <a:gd name="T76" fmla="*/ 103 w 403"/>
                  <a:gd name="T77" fmla="*/ 250 h 317"/>
                  <a:gd name="T78" fmla="*/ 121 w 403"/>
                  <a:gd name="T79" fmla="*/ 202 h 317"/>
                  <a:gd name="T80" fmla="*/ 137 w 403"/>
                  <a:gd name="T81" fmla="*/ 226 h 317"/>
                  <a:gd name="T82" fmla="*/ 143 w 403"/>
                  <a:gd name="T83" fmla="*/ 270 h 317"/>
                  <a:gd name="T84" fmla="*/ 145 w 403"/>
                  <a:gd name="T85" fmla="*/ 226 h 317"/>
                  <a:gd name="T86" fmla="*/ 206 w 403"/>
                  <a:gd name="T87" fmla="*/ 191 h 317"/>
                  <a:gd name="T88" fmla="*/ 157 w 403"/>
                  <a:gd name="T89" fmla="*/ 210 h 317"/>
                  <a:gd name="T90" fmla="*/ 151 w 403"/>
                  <a:gd name="T91" fmla="*/ 202 h 317"/>
                  <a:gd name="T92" fmla="*/ 125 w 403"/>
                  <a:gd name="T93" fmla="*/ 189 h 317"/>
                  <a:gd name="T94" fmla="*/ 109 w 403"/>
                  <a:gd name="T95" fmla="*/ 163 h 317"/>
                  <a:gd name="T96" fmla="*/ 119 w 403"/>
                  <a:gd name="T97" fmla="*/ 92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317"/>
                  <a:gd name="T149" fmla="*/ 403 w 403"/>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0" name="Freeform 58"/>
              <p:cNvSpPr>
                <a:spLocks/>
              </p:cNvSpPr>
              <p:nvPr/>
            </p:nvSpPr>
            <p:spPr bwMode="ltGray">
              <a:xfrm>
                <a:off x="1728" y="660"/>
                <a:ext cx="632" cy="934"/>
              </a:xfrm>
              <a:custGeom>
                <a:avLst/>
                <a:gdLst>
                  <a:gd name="T0" fmla="*/ 113 w 637"/>
                  <a:gd name="T1" fmla="*/ 679 h 835"/>
                  <a:gd name="T2" fmla="*/ 109 w 637"/>
                  <a:gd name="T3" fmla="*/ 589 h 835"/>
                  <a:gd name="T4" fmla="*/ 24 w 637"/>
                  <a:gd name="T5" fmla="*/ 550 h 835"/>
                  <a:gd name="T6" fmla="*/ 10 w 637"/>
                  <a:gd name="T7" fmla="*/ 479 h 835"/>
                  <a:gd name="T8" fmla="*/ 36 w 637"/>
                  <a:gd name="T9" fmla="*/ 441 h 835"/>
                  <a:gd name="T10" fmla="*/ 38 w 637"/>
                  <a:gd name="T11" fmla="*/ 413 h 835"/>
                  <a:gd name="T12" fmla="*/ 14 w 637"/>
                  <a:gd name="T13" fmla="*/ 336 h 835"/>
                  <a:gd name="T14" fmla="*/ 63 w 637"/>
                  <a:gd name="T15" fmla="*/ 312 h 835"/>
                  <a:gd name="T16" fmla="*/ 107 w 637"/>
                  <a:gd name="T17" fmla="*/ 283 h 835"/>
                  <a:gd name="T18" fmla="*/ 99 w 637"/>
                  <a:gd name="T19" fmla="*/ 221 h 835"/>
                  <a:gd name="T20" fmla="*/ 135 w 637"/>
                  <a:gd name="T21" fmla="*/ 172 h 835"/>
                  <a:gd name="T22" fmla="*/ 157 w 637"/>
                  <a:gd name="T23" fmla="*/ 176 h 835"/>
                  <a:gd name="T24" fmla="*/ 177 w 637"/>
                  <a:gd name="T25" fmla="*/ 107 h 835"/>
                  <a:gd name="T26" fmla="*/ 202 w 637"/>
                  <a:gd name="T27" fmla="*/ 92 h 835"/>
                  <a:gd name="T28" fmla="*/ 266 w 637"/>
                  <a:gd name="T29" fmla="*/ 140 h 835"/>
                  <a:gd name="T30" fmla="*/ 288 w 637"/>
                  <a:gd name="T31" fmla="*/ 97 h 835"/>
                  <a:gd name="T32" fmla="*/ 304 w 637"/>
                  <a:gd name="T33" fmla="*/ 114 h 835"/>
                  <a:gd name="T34" fmla="*/ 329 w 637"/>
                  <a:gd name="T35" fmla="*/ 181 h 835"/>
                  <a:gd name="T36" fmla="*/ 335 w 637"/>
                  <a:gd name="T37" fmla="*/ 84 h 835"/>
                  <a:gd name="T38" fmla="*/ 343 w 637"/>
                  <a:gd name="T39" fmla="*/ 39 h 835"/>
                  <a:gd name="T40" fmla="*/ 389 w 637"/>
                  <a:gd name="T41" fmla="*/ 45 h 835"/>
                  <a:gd name="T42" fmla="*/ 425 w 637"/>
                  <a:gd name="T43" fmla="*/ 0 h 835"/>
                  <a:gd name="T44" fmla="*/ 474 w 637"/>
                  <a:gd name="T45" fmla="*/ 21 h 835"/>
                  <a:gd name="T46" fmla="*/ 484 w 637"/>
                  <a:gd name="T47" fmla="*/ 60 h 835"/>
                  <a:gd name="T48" fmla="*/ 506 w 637"/>
                  <a:gd name="T49" fmla="*/ 94 h 835"/>
                  <a:gd name="T50" fmla="*/ 538 w 637"/>
                  <a:gd name="T51" fmla="*/ 150 h 835"/>
                  <a:gd name="T52" fmla="*/ 476 w 637"/>
                  <a:gd name="T53" fmla="*/ 154 h 835"/>
                  <a:gd name="T54" fmla="*/ 423 w 637"/>
                  <a:gd name="T55" fmla="*/ 192 h 835"/>
                  <a:gd name="T56" fmla="*/ 460 w 637"/>
                  <a:gd name="T57" fmla="*/ 172 h 835"/>
                  <a:gd name="T58" fmla="*/ 498 w 637"/>
                  <a:gd name="T59" fmla="*/ 179 h 835"/>
                  <a:gd name="T60" fmla="*/ 480 w 637"/>
                  <a:gd name="T61" fmla="*/ 217 h 835"/>
                  <a:gd name="T62" fmla="*/ 532 w 637"/>
                  <a:gd name="T63" fmla="*/ 187 h 835"/>
                  <a:gd name="T64" fmla="*/ 486 w 637"/>
                  <a:gd name="T65" fmla="*/ 294 h 835"/>
                  <a:gd name="T66" fmla="*/ 557 w 637"/>
                  <a:gd name="T67" fmla="*/ 240 h 835"/>
                  <a:gd name="T68" fmla="*/ 583 w 637"/>
                  <a:gd name="T69" fmla="*/ 208 h 835"/>
                  <a:gd name="T70" fmla="*/ 611 w 637"/>
                  <a:gd name="T71" fmla="*/ 261 h 835"/>
                  <a:gd name="T72" fmla="*/ 585 w 637"/>
                  <a:gd name="T73" fmla="*/ 283 h 835"/>
                  <a:gd name="T74" fmla="*/ 558 w 637"/>
                  <a:gd name="T75" fmla="*/ 315 h 835"/>
                  <a:gd name="T76" fmla="*/ 558 w 637"/>
                  <a:gd name="T77" fmla="*/ 368 h 835"/>
                  <a:gd name="T78" fmla="*/ 530 w 637"/>
                  <a:gd name="T79" fmla="*/ 456 h 835"/>
                  <a:gd name="T80" fmla="*/ 528 w 637"/>
                  <a:gd name="T81" fmla="*/ 612 h 835"/>
                  <a:gd name="T82" fmla="*/ 492 w 637"/>
                  <a:gd name="T83" fmla="*/ 631 h 835"/>
                  <a:gd name="T84" fmla="*/ 512 w 637"/>
                  <a:gd name="T85" fmla="*/ 699 h 835"/>
                  <a:gd name="T86" fmla="*/ 490 w 637"/>
                  <a:gd name="T87" fmla="*/ 799 h 835"/>
                  <a:gd name="T88" fmla="*/ 470 w 637"/>
                  <a:gd name="T89" fmla="*/ 855 h 835"/>
                  <a:gd name="T90" fmla="*/ 468 w 637"/>
                  <a:gd name="T91" fmla="*/ 1000 h 835"/>
                  <a:gd name="T92" fmla="*/ 429 w 637"/>
                  <a:gd name="T93" fmla="*/ 989 h 835"/>
                  <a:gd name="T94" fmla="*/ 407 w 637"/>
                  <a:gd name="T95" fmla="*/ 1078 h 835"/>
                  <a:gd name="T96" fmla="*/ 349 w 637"/>
                  <a:gd name="T97" fmla="*/ 1105 h 835"/>
                  <a:gd name="T98" fmla="*/ 302 w 637"/>
                  <a:gd name="T99" fmla="*/ 1188 h 835"/>
                  <a:gd name="T100" fmla="*/ 230 w 637"/>
                  <a:gd name="T101" fmla="*/ 1218 h 835"/>
                  <a:gd name="T102" fmla="*/ 202 w 637"/>
                  <a:gd name="T103" fmla="*/ 1306 h 835"/>
                  <a:gd name="T104" fmla="*/ 177 w 637"/>
                  <a:gd name="T105" fmla="*/ 1422 h 835"/>
                  <a:gd name="T106" fmla="*/ 139 w 637"/>
                  <a:gd name="T107" fmla="*/ 1436 h 835"/>
                  <a:gd name="T108" fmla="*/ 95 w 637"/>
                  <a:gd name="T109" fmla="*/ 1342 h 835"/>
                  <a:gd name="T110" fmla="*/ 77 w 637"/>
                  <a:gd name="T111" fmla="*/ 1096 h 835"/>
                  <a:gd name="T112" fmla="*/ 129 w 637"/>
                  <a:gd name="T113" fmla="*/ 1007 h 835"/>
                  <a:gd name="T114" fmla="*/ 97 w 637"/>
                  <a:gd name="T115" fmla="*/ 914 h 835"/>
                  <a:gd name="T116" fmla="*/ 119 w 637"/>
                  <a:gd name="T117" fmla="*/ 855 h 835"/>
                  <a:gd name="T118" fmla="*/ 111 w 637"/>
                  <a:gd name="T119" fmla="*/ 805 h 8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7"/>
                  <a:gd name="T181" fmla="*/ 0 h 835"/>
                  <a:gd name="T182" fmla="*/ 637 w 637"/>
                  <a:gd name="T183" fmla="*/ 835 h 8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1" name="Freeform 59"/>
              <p:cNvSpPr>
                <a:spLocks/>
              </p:cNvSpPr>
              <p:nvPr/>
            </p:nvSpPr>
            <p:spPr bwMode="ltGray">
              <a:xfrm>
                <a:off x="1819" y="1258"/>
                <a:ext cx="29" cy="36"/>
              </a:xfrm>
              <a:custGeom>
                <a:avLst/>
                <a:gdLst>
                  <a:gd name="T0" fmla="*/ 6 w 29"/>
                  <a:gd name="T1" fmla="*/ 0 h 33"/>
                  <a:gd name="T2" fmla="*/ 16 w 29"/>
                  <a:gd name="T3" fmla="*/ 17 h 33"/>
                  <a:gd name="T4" fmla="*/ 28 w 29"/>
                  <a:gd name="T5" fmla="*/ 37 h 33"/>
                  <a:gd name="T6" fmla="*/ 20 w 29"/>
                  <a:gd name="T7" fmla="*/ 49 h 33"/>
                  <a:gd name="T8" fmla="*/ 6 w 29"/>
                  <a:gd name="T9" fmla="*/ 44 h 33"/>
                  <a:gd name="T10" fmla="*/ 0 w 29"/>
                  <a:gd name="T11" fmla="*/ 21 h 33"/>
                  <a:gd name="T12" fmla="*/ 6 w 29"/>
                  <a:gd name="T13" fmla="*/ 0 h 33"/>
                  <a:gd name="T14" fmla="*/ 0 60000 65536"/>
                  <a:gd name="T15" fmla="*/ 0 60000 65536"/>
                  <a:gd name="T16" fmla="*/ 0 60000 65536"/>
                  <a:gd name="T17" fmla="*/ 0 60000 65536"/>
                  <a:gd name="T18" fmla="*/ 0 60000 65536"/>
                  <a:gd name="T19" fmla="*/ 0 60000 65536"/>
                  <a:gd name="T20" fmla="*/ 0 60000 65536"/>
                  <a:gd name="T21" fmla="*/ 0 w 29"/>
                  <a:gd name="T22" fmla="*/ 0 h 33"/>
                  <a:gd name="T23" fmla="*/ 29 w 2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3">
                    <a:moveTo>
                      <a:pt x="6" y="0"/>
                    </a:moveTo>
                    <a:lnTo>
                      <a:pt x="16" y="12"/>
                    </a:lnTo>
                    <a:lnTo>
                      <a:pt x="28" y="24"/>
                    </a:lnTo>
                    <a:lnTo>
                      <a:pt x="20" y="32"/>
                    </a:lnTo>
                    <a:lnTo>
                      <a:pt x="6" y="28"/>
                    </a:lnTo>
                    <a:lnTo>
                      <a:pt x="0" y="1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2" name="Freeform 60"/>
              <p:cNvSpPr>
                <a:spLocks/>
              </p:cNvSpPr>
              <p:nvPr/>
            </p:nvSpPr>
            <p:spPr bwMode="ltGray">
              <a:xfrm>
                <a:off x="1306" y="2313"/>
                <a:ext cx="27" cy="21"/>
              </a:xfrm>
              <a:custGeom>
                <a:avLst/>
                <a:gdLst>
                  <a:gd name="T0" fmla="*/ 14 w 27"/>
                  <a:gd name="T1" fmla="*/ 0 h 19"/>
                  <a:gd name="T2" fmla="*/ 26 w 27"/>
                  <a:gd name="T3" fmla="*/ 13 h 19"/>
                  <a:gd name="T4" fmla="*/ 24 w 27"/>
                  <a:gd name="T5" fmla="*/ 23 h 19"/>
                  <a:gd name="T6" fmla="*/ 12 w 27"/>
                  <a:gd name="T7" fmla="*/ 30 h 19"/>
                  <a:gd name="T8" fmla="*/ 2 w 27"/>
                  <a:gd name="T9" fmla="*/ 27 h 19"/>
                  <a:gd name="T10" fmla="*/ 0 w 27"/>
                  <a:gd name="T11" fmla="*/ 13 h 19"/>
                  <a:gd name="T12" fmla="*/ 14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14" y="0"/>
                    </a:moveTo>
                    <a:lnTo>
                      <a:pt x="26" y="8"/>
                    </a:lnTo>
                    <a:lnTo>
                      <a:pt x="24" y="14"/>
                    </a:lnTo>
                    <a:lnTo>
                      <a:pt x="12" y="18"/>
                    </a:lnTo>
                    <a:lnTo>
                      <a:pt x="2" y="16"/>
                    </a:lnTo>
                    <a:lnTo>
                      <a:pt x="0" y="8"/>
                    </a:lnTo>
                    <a:lnTo>
                      <a:pt x="1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3" name="Freeform 61"/>
              <p:cNvSpPr>
                <a:spLocks/>
              </p:cNvSpPr>
              <p:nvPr/>
            </p:nvSpPr>
            <p:spPr bwMode="ltGray">
              <a:xfrm>
                <a:off x="1323" y="2345"/>
                <a:ext cx="16" cy="21"/>
              </a:xfrm>
              <a:custGeom>
                <a:avLst/>
                <a:gdLst>
                  <a:gd name="T0" fmla="*/ 8 w 17"/>
                  <a:gd name="T1" fmla="*/ 0 h 19"/>
                  <a:gd name="T2" fmla="*/ 11 w 17"/>
                  <a:gd name="T3" fmla="*/ 11 h 19"/>
                  <a:gd name="T4" fmla="*/ 11 w 17"/>
                  <a:gd name="T5" fmla="*/ 23 h 19"/>
                  <a:gd name="T6" fmla="*/ 0 w 17"/>
                  <a:gd name="T7" fmla="*/ 30 h 19"/>
                  <a:gd name="T8" fmla="*/ 2 w 17"/>
                  <a:gd name="T9" fmla="*/ 4 h 19"/>
                  <a:gd name="T10" fmla="*/ 8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8" y="0"/>
                    </a:moveTo>
                    <a:lnTo>
                      <a:pt x="16" y="6"/>
                    </a:lnTo>
                    <a:lnTo>
                      <a:pt x="16" y="14"/>
                    </a:lnTo>
                    <a:lnTo>
                      <a:pt x="0" y="1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4" name="Freeform 62"/>
              <p:cNvSpPr>
                <a:spLocks/>
              </p:cNvSpPr>
              <p:nvPr/>
            </p:nvSpPr>
            <p:spPr bwMode="ltGray">
              <a:xfrm>
                <a:off x="1306" y="2349"/>
                <a:ext cx="11" cy="17"/>
              </a:xfrm>
              <a:custGeom>
                <a:avLst/>
                <a:gdLst>
                  <a:gd name="T0" fmla="*/ 6 w 11"/>
                  <a:gd name="T1" fmla="*/ 0 h 15"/>
                  <a:gd name="T2" fmla="*/ 10 w 11"/>
                  <a:gd name="T3" fmla="*/ 26 h 15"/>
                  <a:gd name="T4" fmla="*/ 0 w 11"/>
                  <a:gd name="T5" fmla="*/ 23 h 15"/>
                  <a:gd name="T6" fmla="*/ 6 w 11"/>
                  <a:gd name="T7" fmla="*/ 0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6" y="0"/>
                    </a:moveTo>
                    <a:lnTo>
                      <a:pt x="10" y="14"/>
                    </a:lnTo>
                    <a:lnTo>
                      <a:pt x="0" y="1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5" name="Freeform 63"/>
              <p:cNvSpPr>
                <a:spLocks/>
              </p:cNvSpPr>
              <p:nvPr/>
            </p:nvSpPr>
            <p:spPr bwMode="ltGray">
              <a:xfrm>
                <a:off x="1364" y="2436"/>
                <a:ext cx="109" cy="46"/>
              </a:xfrm>
              <a:custGeom>
                <a:avLst/>
                <a:gdLst>
                  <a:gd name="T0" fmla="*/ 18 w 109"/>
                  <a:gd name="T1" fmla="*/ 4 h 41"/>
                  <a:gd name="T2" fmla="*/ 30 w 109"/>
                  <a:gd name="T3" fmla="*/ 0 h 41"/>
                  <a:gd name="T4" fmla="*/ 42 w 109"/>
                  <a:gd name="T5" fmla="*/ 11 h 41"/>
                  <a:gd name="T6" fmla="*/ 56 w 109"/>
                  <a:gd name="T7" fmla="*/ 2 h 41"/>
                  <a:gd name="T8" fmla="*/ 72 w 109"/>
                  <a:gd name="T9" fmla="*/ 2 h 41"/>
                  <a:gd name="T10" fmla="*/ 78 w 109"/>
                  <a:gd name="T11" fmla="*/ 21 h 41"/>
                  <a:gd name="T12" fmla="*/ 88 w 109"/>
                  <a:gd name="T13" fmla="*/ 39 h 41"/>
                  <a:gd name="T14" fmla="*/ 108 w 109"/>
                  <a:gd name="T15" fmla="*/ 43 h 41"/>
                  <a:gd name="T16" fmla="*/ 92 w 109"/>
                  <a:gd name="T17" fmla="*/ 49 h 41"/>
                  <a:gd name="T18" fmla="*/ 70 w 109"/>
                  <a:gd name="T19" fmla="*/ 49 h 41"/>
                  <a:gd name="T20" fmla="*/ 64 w 109"/>
                  <a:gd name="T21" fmla="*/ 61 h 41"/>
                  <a:gd name="T22" fmla="*/ 52 w 109"/>
                  <a:gd name="T23" fmla="*/ 61 h 41"/>
                  <a:gd name="T24" fmla="*/ 42 w 109"/>
                  <a:gd name="T25" fmla="*/ 71 h 41"/>
                  <a:gd name="T26" fmla="*/ 32 w 109"/>
                  <a:gd name="T27" fmla="*/ 56 h 41"/>
                  <a:gd name="T28" fmla="*/ 10 w 109"/>
                  <a:gd name="T29" fmla="*/ 61 h 41"/>
                  <a:gd name="T30" fmla="*/ 4 w 109"/>
                  <a:gd name="T31" fmla="*/ 61 h 41"/>
                  <a:gd name="T32" fmla="*/ 0 w 109"/>
                  <a:gd name="T33" fmla="*/ 49 h 41"/>
                  <a:gd name="T34" fmla="*/ 20 w 109"/>
                  <a:gd name="T35" fmla="*/ 39 h 41"/>
                  <a:gd name="T36" fmla="*/ 28 w 109"/>
                  <a:gd name="T37" fmla="*/ 39 h 41"/>
                  <a:gd name="T38" fmla="*/ 26 w 109"/>
                  <a:gd name="T39" fmla="*/ 28 h 41"/>
                  <a:gd name="T40" fmla="*/ 26 w 109"/>
                  <a:gd name="T41" fmla="*/ 17 h 41"/>
                  <a:gd name="T42" fmla="*/ 18 w 109"/>
                  <a:gd name="T43" fmla="*/ 4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41"/>
                  <a:gd name="T68" fmla="*/ 109 w 109"/>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6" name="Freeform 64"/>
              <p:cNvSpPr>
                <a:spLocks/>
              </p:cNvSpPr>
              <p:nvPr/>
            </p:nvSpPr>
            <p:spPr bwMode="ltGray">
              <a:xfrm>
                <a:off x="1203" y="2380"/>
                <a:ext cx="166" cy="64"/>
              </a:xfrm>
              <a:custGeom>
                <a:avLst/>
                <a:gdLst>
                  <a:gd name="T0" fmla="*/ 82 w 167"/>
                  <a:gd name="T1" fmla="*/ 11 h 57"/>
                  <a:gd name="T2" fmla="*/ 70 w 167"/>
                  <a:gd name="T3" fmla="*/ 4 h 57"/>
                  <a:gd name="T4" fmla="*/ 52 w 167"/>
                  <a:gd name="T5" fmla="*/ 2 h 57"/>
                  <a:gd name="T6" fmla="*/ 38 w 167"/>
                  <a:gd name="T7" fmla="*/ 0 h 57"/>
                  <a:gd name="T8" fmla="*/ 20 w 167"/>
                  <a:gd name="T9" fmla="*/ 13 h 57"/>
                  <a:gd name="T10" fmla="*/ 10 w 167"/>
                  <a:gd name="T11" fmla="*/ 28 h 57"/>
                  <a:gd name="T12" fmla="*/ 0 w 167"/>
                  <a:gd name="T13" fmla="*/ 47 h 57"/>
                  <a:gd name="T14" fmla="*/ 12 w 167"/>
                  <a:gd name="T15" fmla="*/ 43 h 57"/>
                  <a:gd name="T16" fmla="*/ 24 w 167"/>
                  <a:gd name="T17" fmla="*/ 35 h 57"/>
                  <a:gd name="T18" fmla="*/ 36 w 167"/>
                  <a:gd name="T19" fmla="*/ 21 h 57"/>
                  <a:gd name="T20" fmla="*/ 46 w 167"/>
                  <a:gd name="T21" fmla="*/ 21 h 57"/>
                  <a:gd name="T22" fmla="*/ 42 w 167"/>
                  <a:gd name="T23" fmla="*/ 28 h 57"/>
                  <a:gd name="T24" fmla="*/ 36 w 167"/>
                  <a:gd name="T25" fmla="*/ 35 h 57"/>
                  <a:gd name="T26" fmla="*/ 46 w 167"/>
                  <a:gd name="T27" fmla="*/ 35 h 57"/>
                  <a:gd name="T28" fmla="*/ 58 w 167"/>
                  <a:gd name="T29" fmla="*/ 35 h 57"/>
                  <a:gd name="T30" fmla="*/ 74 w 167"/>
                  <a:gd name="T31" fmla="*/ 28 h 57"/>
                  <a:gd name="T32" fmla="*/ 74 w 167"/>
                  <a:gd name="T33" fmla="*/ 35 h 57"/>
                  <a:gd name="T34" fmla="*/ 78 w 167"/>
                  <a:gd name="T35" fmla="*/ 43 h 57"/>
                  <a:gd name="T36" fmla="*/ 93 w 167"/>
                  <a:gd name="T37" fmla="*/ 47 h 57"/>
                  <a:gd name="T38" fmla="*/ 95 w 167"/>
                  <a:gd name="T39" fmla="*/ 57 h 57"/>
                  <a:gd name="T40" fmla="*/ 97 w 167"/>
                  <a:gd name="T41" fmla="*/ 68 h 57"/>
                  <a:gd name="T42" fmla="*/ 101 w 167"/>
                  <a:gd name="T43" fmla="*/ 72 h 57"/>
                  <a:gd name="T44" fmla="*/ 115 w 167"/>
                  <a:gd name="T45" fmla="*/ 79 h 57"/>
                  <a:gd name="T46" fmla="*/ 117 w 167"/>
                  <a:gd name="T47" fmla="*/ 85 h 57"/>
                  <a:gd name="T48" fmla="*/ 107 w 167"/>
                  <a:gd name="T49" fmla="*/ 95 h 57"/>
                  <a:gd name="T50" fmla="*/ 131 w 167"/>
                  <a:gd name="T51" fmla="*/ 101 h 57"/>
                  <a:gd name="T52" fmla="*/ 145 w 167"/>
                  <a:gd name="T53" fmla="*/ 101 h 57"/>
                  <a:gd name="T54" fmla="*/ 149 w 167"/>
                  <a:gd name="T55" fmla="*/ 92 h 57"/>
                  <a:gd name="T56" fmla="*/ 159 w 167"/>
                  <a:gd name="T57" fmla="*/ 92 h 57"/>
                  <a:gd name="T58" fmla="*/ 161 w 167"/>
                  <a:gd name="T59" fmla="*/ 85 h 57"/>
                  <a:gd name="T60" fmla="*/ 157 w 167"/>
                  <a:gd name="T61" fmla="*/ 85 h 57"/>
                  <a:gd name="T62" fmla="*/ 151 w 167"/>
                  <a:gd name="T63" fmla="*/ 68 h 57"/>
                  <a:gd name="T64" fmla="*/ 141 w 167"/>
                  <a:gd name="T65" fmla="*/ 68 h 57"/>
                  <a:gd name="T66" fmla="*/ 139 w 167"/>
                  <a:gd name="T67" fmla="*/ 61 h 57"/>
                  <a:gd name="T68" fmla="*/ 131 w 167"/>
                  <a:gd name="T69" fmla="*/ 54 h 57"/>
                  <a:gd name="T70" fmla="*/ 115 w 167"/>
                  <a:gd name="T71" fmla="*/ 47 h 57"/>
                  <a:gd name="T72" fmla="*/ 109 w 167"/>
                  <a:gd name="T73" fmla="*/ 31 h 57"/>
                  <a:gd name="T74" fmla="*/ 97 w 167"/>
                  <a:gd name="T75" fmla="*/ 13 h 57"/>
                  <a:gd name="T76" fmla="*/ 99 w 167"/>
                  <a:gd name="T77" fmla="*/ 31 h 57"/>
                  <a:gd name="T78" fmla="*/ 91 w 167"/>
                  <a:gd name="T79" fmla="*/ 28 h 57"/>
                  <a:gd name="T80" fmla="*/ 83 w 167"/>
                  <a:gd name="T81" fmla="*/ 21 h 57"/>
                  <a:gd name="T82" fmla="*/ 82 w 167"/>
                  <a:gd name="T83" fmla="*/ 1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
                  <a:gd name="T127" fmla="*/ 0 h 57"/>
                  <a:gd name="T128" fmla="*/ 167 w 167"/>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7" name="Freeform 65"/>
              <p:cNvSpPr>
                <a:spLocks/>
              </p:cNvSpPr>
              <p:nvPr/>
            </p:nvSpPr>
            <p:spPr bwMode="ltGray">
              <a:xfrm>
                <a:off x="1305" y="2468"/>
                <a:ext cx="32" cy="16"/>
              </a:xfrm>
              <a:custGeom>
                <a:avLst/>
                <a:gdLst>
                  <a:gd name="T0" fmla="*/ 27 w 33"/>
                  <a:gd name="T1" fmla="*/ 15 h 15"/>
                  <a:gd name="T2" fmla="*/ 23 w 33"/>
                  <a:gd name="T3" fmla="*/ 6 h 15"/>
                  <a:gd name="T4" fmla="*/ 19 w 33"/>
                  <a:gd name="T5" fmla="*/ 0 h 15"/>
                  <a:gd name="T6" fmla="*/ 12 w 33"/>
                  <a:gd name="T7" fmla="*/ 0 h 15"/>
                  <a:gd name="T8" fmla="*/ 4 w 33"/>
                  <a:gd name="T9" fmla="*/ 2 h 15"/>
                  <a:gd name="T10" fmla="*/ 0 w 33"/>
                  <a:gd name="T11" fmla="*/ 13 h 15"/>
                  <a:gd name="T12" fmla="*/ 6 w 33"/>
                  <a:gd name="T13" fmla="*/ 13 h 15"/>
                  <a:gd name="T14" fmla="*/ 10 w 33"/>
                  <a:gd name="T15" fmla="*/ 17 h 15"/>
                  <a:gd name="T16" fmla="*/ 19 w 33"/>
                  <a:gd name="T17" fmla="*/ 19 h 15"/>
                  <a:gd name="T18" fmla="*/ 27 w 3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5"/>
                  <a:gd name="T32" fmla="*/ 33 w 3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8" name="Freeform 66"/>
              <p:cNvSpPr>
                <a:spLocks/>
              </p:cNvSpPr>
              <p:nvPr/>
            </p:nvSpPr>
            <p:spPr bwMode="ltGray">
              <a:xfrm>
                <a:off x="1471" y="2463"/>
                <a:ext cx="27" cy="12"/>
              </a:xfrm>
              <a:custGeom>
                <a:avLst/>
                <a:gdLst>
                  <a:gd name="T0" fmla="*/ 22 w 27"/>
                  <a:gd name="T1" fmla="*/ 15 h 11"/>
                  <a:gd name="T2" fmla="*/ 26 w 27"/>
                  <a:gd name="T3" fmla="*/ 4 h 11"/>
                  <a:gd name="T4" fmla="*/ 18 w 27"/>
                  <a:gd name="T5" fmla="*/ 0 h 11"/>
                  <a:gd name="T6" fmla="*/ 4 w 27"/>
                  <a:gd name="T7" fmla="*/ 0 h 11"/>
                  <a:gd name="T8" fmla="*/ 0 w 27"/>
                  <a:gd name="T9" fmla="*/ 13 h 11"/>
                  <a:gd name="T10" fmla="*/ 8 w 27"/>
                  <a:gd name="T11" fmla="*/ 13 h 11"/>
                  <a:gd name="T12" fmla="*/ 16 w 27"/>
                  <a:gd name="T13" fmla="*/ 13 h 11"/>
                  <a:gd name="T14" fmla="*/ 22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9" name="Freeform 67"/>
              <p:cNvSpPr>
                <a:spLocks/>
              </p:cNvSpPr>
              <p:nvPr/>
            </p:nvSpPr>
            <p:spPr bwMode="ltGray">
              <a:xfrm>
                <a:off x="1336" y="2707"/>
                <a:ext cx="709" cy="777"/>
              </a:xfrm>
              <a:custGeom>
                <a:avLst/>
                <a:gdLst>
                  <a:gd name="T0" fmla="*/ 410 w 713"/>
                  <a:gd name="T1" fmla="*/ 1197 h 695"/>
                  <a:gd name="T2" fmla="*/ 398 w 713"/>
                  <a:gd name="T3" fmla="*/ 1159 h 695"/>
                  <a:gd name="T4" fmla="*/ 390 w 713"/>
                  <a:gd name="T5" fmla="*/ 1145 h 695"/>
                  <a:gd name="T6" fmla="*/ 372 w 713"/>
                  <a:gd name="T7" fmla="*/ 1125 h 695"/>
                  <a:gd name="T8" fmla="*/ 354 w 713"/>
                  <a:gd name="T9" fmla="*/ 1109 h 695"/>
                  <a:gd name="T10" fmla="*/ 348 w 713"/>
                  <a:gd name="T11" fmla="*/ 1098 h 695"/>
                  <a:gd name="T12" fmla="*/ 350 w 713"/>
                  <a:gd name="T13" fmla="*/ 1065 h 695"/>
                  <a:gd name="T14" fmla="*/ 358 w 713"/>
                  <a:gd name="T15" fmla="*/ 1041 h 695"/>
                  <a:gd name="T16" fmla="*/ 366 w 713"/>
                  <a:gd name="T17" fmla="*/ 1031 h 695"/>
                  <a:gd name="T18" fmla="*/ 396 w 713"/>
                  <a:gd name="T19" fmla="*/ 1004 h 695"/>
                  <a:gd name="T20" fmla="*/ 370 w 713"/>
                  <a:gd name="T21" fmla="*/ 939 h 695"/>
                  <a:gd name="T22" fmla="*/ 197 w 713"/>
                  <a:gd name="T23" fmla="*/ 591 h 695"/>
                  <a:gd name="T24" fmla="*/ 0 w 713"/>
                  <a:gd name="T25" fmla="*/ 381 h 695"/>
                  <a:gd name="T26" fmla="*/ 213 w 713"/>
                  <a:gd name="T27" fmla="*/ 0 h 695"/>
                  <a:gd name="T28" fmla="*/ 418 w 713"/>
                  <a:gd name="T29" fmla="*/ 53 h 695"/>
                  <a:gd name="T30" fmla="*/ 424 w 713"/>
                  <a:gd name="T31" fmla="*/ 97 h 695"/>
                  <a:gd name="T32" fmla="*/ 437 w 713"/>
                  <a:gd name="T33" fmla="*/ 121 h 695"/>
                  <a:gd name="T34" fmla="*/ 449 w 713"/>
                  <a:gd name="T35" fmla="*/ 178 h 695"/>
                  <a:gd name="T36" fmla="*/ 461 w 713"/>
                  <a:gd name="T37" fmla="*/ 199 h 695"/>
                  <a:gd name="T38" fmla="*/ 487 w 713"/>
                  <a:gd name="T39" fmla="*/ 199 h 695"/>
                  <a:gd name="T40" fmla="*/ 519 w 713"/>
                  <a:gd name="T41" fmla="*/ 216 h 695"/>
                  <a:gd name="T42" fmla="*/ 533 w 713"/>
                  <a:gd name="T43" fmla="*/ 252 h 695"/>
                  <a:gd name="T44" fmla="*/ 567 w 713"/>
                  <a:gd name="T45" fmla="*/ 254 h 695"/>
                  <a:gd name="T46" fmla="*/ 624 w 713"/>
                  <a:gd name="T47" fmla="*/ 279 h 695"/>
                  <a:gd name="T48" fmla="*/ 660 w 713"/>
                  <a:gd name="T49" fmla="*/ 325 h 695"/>
                  <a:gd name="T50" fmla="*/ 674 w 713"/>
                  <a:gd name="T51" fmla="*/ 325 h 695"/>
                  <a:gd name="T52" fmla="*/ 686 w 713"/>
                  <a:gd name="T53" fmla="*/ 363 h 695"/>
                  <a:gd name="T54" fmla="*/ 692 w 713"/>
                  <a:gd name="T55" fmla="*/ 415 h 695"/>
                  <a:gd name="T56" fmla="*/ 678 w 713"/>
                  <a:gd name="T57" fmla="*/ 454 h 695"/>
                  <a:gd name="T58" fmla="*/ 648 w 713"/>
                  <a:gd name="T59" fmla="*/ 518 h 695"/>
                  <a:gd name="T60" fmla="*/ 628 w 713"/>
                  <a:gd name="T61" fmla="*/ 559 h 695"/>
                  <a:gd name="T62" fmla="*/ 622 w 713"/>
                  <a:gd name="T63" fmla="*/ 596 h 695"/>
                  <a:gd name="T64" fmla="*/ 624 w 713"/>
                  <a:gd name="T65" fmla="*/ 638 h 695"/>
                  <a:gd name="T66" fmla="*/ 620 w 713"/>
                  <a:gd name="T67" fmla="*/ 701 h 695"/>
                  <a:gd name="T68" fmla="*/ 613 w 713"/>
                  <a:gd name="T69" fmla="*/ 743 h 695"/>
                  <a:gd name="T70" fmla="*/ 603 w 713"/>
                  <a:gd name="T71" fmla="*/ 807 h 695"/>
                  <a:gd name="T72" fmla="*/ 583 w 713"/>
                  <a:gd name="T73" fmla="*/ 866 h 695"/>
                  <a:gd name="T74" fmla="*/ 541 w 713"/>
                  <a:gd name="T75" fmla="*/ 866 h 695"/>
                  <a:gd name="T76" fmla="*/ 539 w 713"/>
                  <a:gd name="T77" fmla="*/ 873 h 695"/>
                  <a:gd name="T78" fmla="*/ 513 w 713"/>
                  <a:gd name="T79" fmla="*/ 890 h 695"/>
                  <a:gd name="T80" fmla="*/ 477 w 713"/>
                  <a:gd name="T81" fmla="*/ 950 h 695"/>
                  <a:gd name="T82" fmla="*/ 471 w 713"/>
                  <a:gd name="T83" fmla="*/ 972 h 695"/>
                  <a:gd name="T84" fmla="*/ 475 w 713"/>
                  <a:gd name="T85" fmla="*/ 1041 h 695"/>
                  <a:gd name="T86" fmla="*/ 447 w 713"/>
                  <a:gd name="T87" fmla="*/ 1098 h 695"/>
                  <a:gd name="T88" fmla="*/ 439 w 713"/>
                  <a:gd name="T89" fmla="*/ 1111 h 695"/>
                  <a:gd name="T90" fmla="*/ 437 w 713"/>
                  <a:gd name="T91" fmla="*/ 1141 h 695"/>
                  <a:gd name="T92" fmla="*/ 426 w 713"/>
                  <a:gd name="T93" fmla="*/ 1150 h 695"/>
                  <a:gd name="T94" fmla="*/ 424 w 713"/>
                  <a:gd name="T95" fmla="*/ 1197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3"/>
                  <a:gd name="T145" fmla="*/ 0 h 695"/>
                  <a:gd name="T146" fmla="*/ 713 w 713"/>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0" name="Freeform 68"/>
              <p:cNvSpPr>
                <a:spLocks/>
              </p:cNvSpPr>
              <p:nvPr/>
            </p:nvSpPr>
            <p:spPr bwMode="ltGray">
              <a:xfrm>
                <a:off x="1571" y="3177"/>
                <a:ext cx="154" cy="184"/>
              </a:xfrm>
              <a:custGeom>
                <a:avLst/>
                <a:gdLst>
                  <a:gd name="T0" fmla="*/ 83 w 155"/>
                  <a:gd name="T1" fmla="*/ 28 h 165"/>
                  <a:gd name="T2" fmla="*/ 83 w 155"/>
                  <a:gd name="T3" fmla="*/ 56 h 165"/>
                  <a:gd name="T4" fmla="*/ 87 w 155"/>
                  <a:gd name="T5" fmla="*/ 72 h 165"/>
                  <a:gd name="T6" fmla="*/ 87 w 155"/>
                  <a:gd name="T7" fmla="*/ 109 h 165"/>
                  <a:gd name="T8" fmla="*/ 97 w 155"/>
                  <a:gd name="T9" fmla="*/ 107 h 165"/>
                  <a:gd name="T10" fmla="*/ 109 w 155"/>
                  <a:gd name="T11" fmla="*/ 116 h 165"/>
                  <a:gd name="T12" fmla="*/ 111 w 155"/>
                  <a:gd name="T13" fmla="*/ 107 h 165"/>
                  <a:gd name="T14" fmla="*/ 115 w 155"/>
                  <a:gd name="T15" fmla="*/ 107 h 165"/>
                  <a:gd name="T16" fmla="*/ 121 w 155"/>
                  <a:gd name="T17" fmla="*/ 109 h 165"/>
                  <a:gd name="T18" fmla="*/ 125 w 155"/>
                  <a:gd name="T19" fmla="*/ 118 h 165"/>
                  <a:gd name="T20" fmla="*/ 129 w 155"/>
                  <a:gd name="T21" fmla="*/ 141 h 165"/>
                  <a:gd name="T22" fmla="*/ 131 w 155"/>
                  <a:gd name="T23" fmla="*/ 159 h 165"/>
                  <a:gd name="T24" fmla="*/ 135 w 155"/>
                  <a:gd name="T25" fmla="*/ 170 h 165"/>
                  <a:gd name="T26" fmla="*/ 139 w 155"/>
                  <a:gd name="T27" fmla="*/ 170 h 165"/>
                  <a:gd name="T28" fmla="*/ 141 w 155"/>
                  <a:gd name="T29" fmla="*/ 162 h 165"/>
                  <a:gd name="T30" fmla="*/ 145 w 155"/>
                  <a:gd name="T31" fmla="*/ 159 h 165"/>
                  <a:gd name="T32" fmla="*/ 149 w 155"/>
                  <a:gd name="T33" fmla="*/ 170 h 165"/>
                  <a:gd name="T34" fmla="*/ 149 w 155"/>
                  <a:gd name="T35" fmla="*/ 176 h 165"/>
                  <a:gd name="T36" fmla="*/ 149 w 155"/>
                  <a:gd name="T37" fmla="*/ 212 h 165"/>
                  <a:gd name="T38" fmla="*/ 145 w 155"/>
                  <a:gd name="T39" fmla="*/ 244 h 165"/>
                  <a:gd name="T40" fmla="*/ 141 w 155"/>
                  <a:gd name="T41" fmla="*/ 255 h 165"/>
                  <a:gd name="T42" fmla="*/ 135 w 155"/>
                  <a:gd name="T43" fmla="*/ 263 h 165"/>
                  <a:gd name="T44" fmla="*/ 129 w 155"/>
                  <a:gd name="T45" fmla="*/ 269 h 165"/>
                  <a:gd name="T46" fmla="*/ 121 w 155"/>
                  <a:gd name="T47" fmla="*/ 280 h 165"/>
                  <a:gd name="T48" fmla="*/ 115 w 155"/>
                  <a:gd name="T49" fmla="*/ 280 h 165"/>
                  <a:gd name="T50" fmla="*/ 111 w 155"/>
                  <a:gd name="T51" fmla="*/ 282 h 165"/>
                  <a:gd name="T52" fmla="*/ 105 w 155"/>
                  <a:gd name="T53" fmla="*/ 272 h 165"/>
                  <a:gd name="T54" fmla="*/ 93 w 155"/>
                  <a:gd name="T55" fmla="*/ 269 h 165"/>
                  <a:gd name="T56" fmla="*/ 81 w 155"/>
                  <a:gd name="T57" fmla="*/ 274 h 165"/>
                  <a:gd name="T58" fmla="*/ 87 w 155"/>
                  <a:gd name="T59" fmla="*/ 250 h 165"/>
                  <a:gd name="T60" fmla="*/ 89 w 155"/>
                  <a:gd name="T61" fmla="*/ 236 h 165"/>
                  <a:gd name="T62" fmla="*/ 93 w 155"/>
                  <a:gd name="T63" fmla="*/ 225 h 165"/>
                  <a:gd name="T64" fmla="*/ 93 w 155"/>
                  <a:gd name="T65" fmla="*/ 204 h 165"/>
                  <a:gd name="T66" fmla="*/ 87 w 155"/>
                  <a:gd name="T67" fmla="*/ 196 h 165"/>
                  <a:gd name="T68" fmla="*/ 81 w 155"/>
                  <a:gd name="T69" fmla="*/ 201 h 165"/>
                  <a:gd name="T70" fmla="*/ 74 w 155"/>
                  <a:gd name="T71" fmla="*/ 196 h 165"/>
                  <a:gd name="T72" fmla="*/ 70 w 155"/>
                  <a:gd name="T73" fmla="*/ 183 h 165"/>
                  <a:gd name="T74" fmla="*/ 62 w 155"/>
                  <a:gd name="T75" fmla="*/ 173 h 165"/>
                  <a:gd name="T76" fmla="*/ 48 w 155"/>
                  <a:gd name="T77" fmla="*/ 173 h 165"/>
                  <a:gd name="T78" fmla="*/ 44 w 155"/>
                  <a:gd name="T79" fmla="*/ 162 h 165"/>
                  <a:gd name="T80" fmla="*/ 40 w 155"/>
                  <a:gd name="T81" fmla="*/ 155 h 165"/>
                  <a:gd name="T82" fmla="*/ 32 w 155"/>
                  <a:gd name="T83" fmla="*/ 152 h 165"/>
                  <a:gd name="T84" fmla="*/ 20 w 155"/>
                  <a:gd name="T85" fmla="*/ 123 h 165"/>
                  <a:gd name="T86" fmla="*/ 12 w 155"/>
                  <a:gd name="T87" fmla="*/ 109 h 165"/>
                  <a:gd name="T88" fmla="*/ 0 w 155"/>
                  <a:gd name="T89" fmla="*/ 48 h 165"/>
                  <a:gd name="T90" fmla="*/ 40 w 155"/>
                  <a:gd name="T91" fmla="*/ 0 h 165"/>
                  <a:gd name="T92" fmla="*/ 83 w 155"/>
                  <a:gd name="T93" fmla="*/ 28 h 1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65"/>
                  <a:gd name="T143" fmla="*/ 155 w 155"/>
                  <a:gd name="T144" fmla="*/ 165 h 1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1" name="Freeform 69"/>
              <p:cNvSpPr>
                <a:spLocks/>
              </p:cNvSpPr>
              <p:nvPr/>
            </p:nvSpPr>
            <p:spPr bwMode="ltGray">
              <a:xfrm>
                <a:off x="1449" y="3002"/>
                <a:ext cx="216" cy="265"/>
              </a:xfrm>
              <a:custGeom>
                <a:avLst/>
                <a:gdLst>
                  <a:gd name="T0" fmla="*/ 16 w 217"/>
                  <a:gd name="T1" fmla="*/ 45 h 237"/>
                  <a:gd name="T2" fmla="*/ 38 w 217"/>
                  <a:gd name="T3" fmla="*/ 35 h 237"/>
                  <a:gd name="T4" fmla="*/ 44 w 217"/>
                  <a:gd name="T5" fmla="*/ 25 h 237"/>
                  <a:gd name="T6" fmla="*/ 68 w 217"/>
                  <a:gd name="T7" fmla="*/ 11 h 237"/>
                  <a:gd name="T8" fmla="*/ 76 w 217"/>
                  <a:gd name="T9" fmla="*/ 28 h 237"/>
                  <a:gd name="T10" fmla="*/ 76 w 217"/>
                  <a:gd name="T11" fmla="*/ 56 h 237"/>
                  <a:gd name="T12" fmla="*/ 82 w 217"/>
                  <a:gd name="T13" fmla="*/ 74 h 237"/>
                  <a:gd name="T14" fmla="*/ 106 w 217"/>
                  <a:gd name="T15" fmla="*/ 84 h 237"/>
                  <a:gd name="T16" fmla="*/ 111 w 217"/>
                  <a:gd name="T17" fmla="*/ 94 h 237"/>
                  <a:gd name="T18" fmla="*/ 129 w 217"/>
                  <a:gd name="T19" fmla="*/ 105 h 237"/>
                  <a:gd name="T20" fmla="*/ 151 w 217"/>
                  <a:gd name="T21" fmla="*/ 121 h 237"/>
                  <a:gd name="T22" fmla="*/ 157 w 217"/>
                  <a:gd name="T23" fmla="*/ 146 h 237"/>
                  <a:gd name="T24" fmla="*/ 155 w 217"/>
                  <a:gd name="T25" fmla="*/ 163 h 237"/>
                  <a:gd name="T26" fmla="*/ 191 w 217"/>
                  <a:gd name="T27" fmla="*/ 199 h 237"/>
                  <a:gd name="T28" fmla="*/ 201 w 217"/>
                  <a:gd name="T29" fmla="*/ 230 h 237"/>
                  <a:gd name="T30" fmla="*/ 211 w 217"/>
                  <a:gd name="T31" fmla="*/ 257 h 237"/>
                  <a:gd name="T32" fmla="*/ 205 w 217"/>
                  <a:gd name="T33" fmla="*/ 294 h 237"/>
                  <a:gd name="T34" fmla="*/ 187 w 217"/>
                  <a:gd name="T35" fmla="*/ 294 h 237"/>
                  <a:gd name="T36" fmla="*/ 139 w 217"/>
                  <a:gd name="T37" fmla="*/ 311 h 237"/>
                  <a:gd name="T38" fmla="*/ 131 w 217"/>
                  <a:gd name="T39" fmla="*/ 342 h 237"/>
                  <a:gd name="T40" fmla="*/ 133 w 217"/>
                  <a:gd name="T41" fmla="*/ 359 h 237"/>
                  <a:gd name="T42" fmla="*/ 121 w 217"/>
                  <a:gd name="T43" fmla="*/ 381 h 237"/>
                  <a:gd name="T44" fmla="*/ 108 w 217"/>
                  <a:gd name="T45" fmla="*/ 381 h 237"/>
                  <a:gd name="T46" fmla="*/ 106 w 217"/>
                  <a:gd name="T47" fmla="*/ 410 h 237"/>
                  <a:gd name="T48" fmla="*/ 102 w 217"/>
                  <a:gd name="T49" fmla="*/ 391 h 237"/>
                  <a:gd name="T50" fmla="*/ 90 w 217"/>
                  <a:gd name="T51" fmla="*/ 384 h 237"/>
                  <a:gd name="T52" fmla="*/ 78 w 217"/>
                  <a:gd name="T53" fmla="*/ 379 h 237"/>
                  <a:gd name="T54" fmla="*/ 70 w 217"/>
                  <a:gd name="T55" fmla="*/ 381 h 237"/>
                  <a:gd name="T56" fmla="*/ 52 w 217"/>
                  <a:gd name="T57" fmla="*/ 413 h 237"/>
                  <a:gd name="T58" fmla="*/ 50 w 217"/>
                  <a:gd name="T59" fmla="*/ 401 h 237"/>
                  <a:gd name="T60" fmla="*/ 30 w 217"/>
                  <a:gd name="T61" fmla="*/ 335 h 237"/>
                  <a:gd name="T62" fmla="*/ 34 w 217"/>
                  <a:gd name="T63" fmla="*/ 300 h 237"/>
                  <a:gd name="T64" fmla="*/ 26 w 217"/>
                  <a:gd name="T65" fmla="*/ 292 h 237"/>
                  <a:gd name="T66" fmla="*/ 24 w 217"/>
                  <a:gd name="T67" fmla="*/ 263 h 237"/>
                  <a:gd name="T68" fmla="*/ 6 w 217"/>
                  <a:gd name="T69" fmla="*/ 12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7"/>
                  <a:gd name="T106" fmla="*/ 0 h 237"/>
                  <a:gd name="T107" fmla="*/ 217 w 217"/>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2" name="Freeform 70"/>
              <p:cNvSpPr>
                <a:spLocks/>
              </p:cNvSpPr>
              <p:nvPr/>
            </p:nvSpPr>
            <p:spPr bwMode="ltGray">
              <a:xfrm>
                <a:off x="1249" y="2812"/>
                <a:ext cx="221" cy="363"/>
              </a:xfrm>
              <a:custGeom>
                <a:avLst/>
                <a:gdLst>
                  <a:gd name="T0" fmla="*/ 170 w 223"/>
                  <a:gd name="T1" fmla="*/ 132 h 325"/>
                  <a:gd name="T2" fmla="*/ 157 w 223"/>
                  <a:gd name="T3" fmla="*/ 143 h 325"/>
                  <a:gd name="T4" fmla="*/ 139 w 223"/>
                  <a:gd name="T5" fmla="*/ 157 h 325"/>
                  <a:gd name="T6" fmla="*/ 133 w 223"/>
                  <a:gd name="T7" fmla="*/ 189 h 325"/>
                  <a:gd name="T8" fmla="*/ 129 w 223"/>
                  <a:gd name="T9" fmla="*/ 210 h 325"/>
                  <a:gd name="T10" fmla="*/ 121 w 223"/>
                  <a:gd name="T11" fmla="*/ 237 h 325"/>
                  <a:gd name="T12" fmla="*/ 133 w 223"/>
                  <a:gd name="T13" fmla="*/ 288 h 325"/>
                  <a:gd name="T14" fmla="*/ 157 w 223"/>
                  <a:gd name="T15" fmla="*/ 313 h 325"/>
                  <a:gd name="T16" fmla="*/ 166 w 223"/>
                  <a:gd name="T17" fmla="*/ 307 h 325"/>
                  <a:gd name="T18" fmla="*/ 180 w 223"/>
                  <a:gd name="T19" fmla="*/ 288 h 325"/>
                  <a:gd name="T20" fmla="*/ 180 w 223"/>
                  <a:gd name="T21" fmla="*/ 337 h 325"/>
                  <a:gd name="T22" fmla="*/ 198 w 223"/>
                  <a:gd name="T23" fmla="*/ 337 h 325"/>
                  <a:gd name="T24" fmla="*/ 206 w 223"/>
                  <a:gd name="T25" fmla="*/ 403 h 325"/>
                  <a:gd name="T26" fmla="*/ 208 w 223"/>
                  <a:gd name="T27" fmla="*/ 434 h 325"/>
                  <a:gd name="T28" fmla="*/ 212 w 223"/>
                  <a:gd name="T29" fmla="*/ 501 h 325"/>
                  <a:gd name="T30" fmla="*/ 204 w 223"/>
                  <a:gd name="T31" fmla="*/ 518 h 325"/>
                  <a:gd name="T32" fmla="*/ 202 w 223"/>
                  <a:gd name="T33" fmla="*/ 560 h 325"/>
                  <a:gd name="T34" fmla="*/ 178 w 223"/>
                  <a:gd name="T35" fmla="*/ 546 h 325"/>
                  <a:gd name="T36" fmla="*/ 163 w 223"/>
                  <a:gd name="T37" fmla="*/ 522 h 325"/>
                  <a:gd name="T38" fmla="*/ 153 w 223"/>
                  <a:gd name="T39" fmla="*/ 504 h 325"/>
                  <a:gd name="T40" fmla="*/ 141 w 223"/>
                  <a:gd name="T41" fmla="*/ 501 h 325"/>
                  <a:gd name="T42" fmla="*/ 123 w 223"/>
                  <a:gd name="T43" fmla="*/ 484 h 325"/>
                  <a:gd name="T44" fmla="*/ 105 w 223"/>
                  <a:gd name="T45" fmla="*/ 456 h 325"/>
                  <a:gd name="T46" fmla="*/ 89 w 223"/>
                  <a:gd name="T47" fmla="*/ 417 h 325"/>
                  <a:gd name="T48" fmla="*/ 71 w 223"/>
                  <a:gd name="T49" fmla="*/ 370 h 325"/>
                  <a:gd name="T50" fmla="*/ 61 w 223"/>
                  <a:gd name="T51" fmla="*/ 344 h 325"/>
                  <a:gd name="T52" fmla="*/ 55 w 223"/>
                  <a:gd name="T53" fmla="*/ 307 h 325"/>
                  <a:gd name="T54" fmla="*/ 42 w 223"/>
                  <a:gd name="T55" fmla="*/ 265 h 325"/>
                  <a:gd name="T56" fmla="*/ 24 w 223"/>
                  <a:gd name="T57" fmla="*/ 214 h 325"/>
                  <a:gd name="T58" fmla="*/ 6 w 223"/>
                  <a:gd name="T59" fmla="*/ 183 h 325"/>
                  <a:gd name="T60" fmla="*/ 0 w 223"/>
                  <a:gd name="T61" fmla="*/ 157 h 325"/>
                  <a:gd name="T62" fmla="*/ 2 w 223"/>
                  <a:gd name="T63" fmla="*/ 130 h 325"/>
                  <a:gd name="T64" fmla="*/ 28 w 223"/>
                  <a:gd name="T65" fmla="*/ 107 h 325"/>
                  <a:gd name="T66" fmla="*/ 159 w 223"/>
                  <a:gd name="T67" fmla="*/ 49 h 325"/>
                  <a:gd name="T68" fmla="*/ 178 w 223"/>
                  <a:gd name="T69" fmla="*/ 121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325"/>
                  <a:gd name="T107" fmla="*/ 223 w 223"/>
                  <a:gd name="T108" fmla="*/ 325 h 3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3" name="Freeform 71"/>
              <p:cNvSpPr>
                <a:spLocks/>
              </p:cNvSpPr>
              <p:nvPr/>
            </p:nvSpPr>
            <p:spPr bwMode="ltGray">
              <a:xfrm>
                <a:off x="1251" y="2790"/>
                <a:ext cx="100" cy="121"/>
              </a:xfrm>
              <a:custGeom>
                <a:avLst/>
                <a:gdLst>
                  <a:gd name="T0" fmla="*/ 42 w 101"/>
                  <a:gd name="T1" fmla="*/ 0 h 109"/>
                  <a:gd name="T2" fmla="*/ 14 w 101"/>
                  <a:gd name="T3" fmla="*/ 20 h 109"/>
                  <a:gd name="T4" fmla="*/ 20 w 101"/>
                  <a:gd name="T5" fmla="*/ 41 h 109"/>
                  <a:gd name="T6" fmla="*/ 8 w 101"/>
                  <a:gd name="T7" fmla="*/ 58 h 109"/>
                  <a:gd name="T8" fmla="*/ 10 w 101"/>
                  <a:gd name="T9" fmla="*/ 71 h 109"/>
                  <a:gd name="T10" fmla="*/ 6 w 101"/>
                  <a:gd name="T11" fmla="*/ 67 h 109"/>
                  <a:gd name="T12" fmla="*/ 2 w 101"/>
                  <a:gd name="T13" fmla="*/ 101 h 109"/>
                  <a:gd name="T14" fmla="*/ 0 w 101"/>
                  <a:gd name="T15" fmla="*/ 104 h 109"/>
                  <a:gd name="T16" fmla="*/ 12 w 101"/>
                  <a:gd name="T17" fmla="*/ 124 h 109"/>
                  <a:gd name="T18" fmla="*/ 18 w 101"/>
                  <a:gd name="T19" fmla="*/ 135 h 109"/>
                  <a:gd name="T20" fmla="*/ 20 w 101"/>
                  <a:gd name="T21" fmla="*/ 141 h 109"/>
                  <a:gd name="T22" fmla="*/ 14 w 101"/>
                  <a:gd name="T23" fmla="*/ 158 h 109"/>
                  <a:gd name="T24" fmla="*/ 14 w 101"/>
                  <a:gd name="T25" fmla="*/ 165 h 109"/>
                  <a:gd name="T26" fmla="*/ 14 w 101"/>
                  <a:gd name="T27" fmla="*/ 169 h 109"/>
                  <a:gd name="T28" fmla="*/ 16 w 101"/>
                  <a:gd name="T29" fmla="*/ 169 h 109"/>
                  <a:gd name="T30" fmla="*/ 28 w 101"/>
                  <a:gd name="T31" fmla="*/ 165 h 109"/>
                  <a:gd name="T32" fmla="*/ 38 w 101"/>
                  <a:gd name="T33" fmla="*/ 182 h 109"/>
                  <a:gd name="T34" fmla="*/ 51 w 101"/>
                  <a:gd name="T35" fmla="*/ 127 h 109"/>
                  <a:gd name="T36" fmla="*/ 63 w 101"/>
                  <a:gd name="T37" fmla="*/ 122 h 109"/>
                  <a:gd name="T38" fmla="*/ 75 w 101"/>
                  <a:gd name="T39" fmla="*/ 120 h 109"/>
                  <a:gd name="T40" fmla="*/ 83 w 101"/>
                  <a:gd name="T41" fmla="*/ 109 h 109"/>
                  <a:gd name="T42" fmla="*/ 87 w 101"/>
                  <a:gd name="T43" fmla="*/ 101 h 109"/>
                  <a:gd name="T44" fmla="*/ 89 w 101"/>
                  <a:gd name="T45" fmla="*/ 94 h 109"/>
                  <a:gd name="T46" fmla="*/ 95 w 101"/>
                  <a:gd name="T47" fmla="*/ 54 h 109"/>
                  <a:gd name="T48" fmla="*/ 95 w 101"/>
                  <a:gd name="T49" fmla="*/ 30 h 109"/>
                  <a:gd name="T50" fmla="*/ 67 w 101"/>
                  <a:gd name="T51" fmla="*/ 0 h 109"/>
                  <a:gd name="T52" fmla="*/ 42 w 101"/>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109"/>
                  <a:gd name="T83" fmla="*/ 101 w 101"/>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4" name="Freeform 72"/>
              <p:cNvSpPr>
                <a:spLocks/>
              </p:cNvSpPr>
              <p:nvPr/>
            </p:nvSpPr>
            <p:spPr bwMode="ltGray">
              <a:xfrm>
                <a:off x="1704" y="2707"/>
                <a:ext cx="53" cy="79"/>
              </a:xfrm>
              <a:custGeom>
                <a:avLst/>
                <a:gdLst>
                  <a:gd name="T0" fmla="*/ 8 w 53"/>
                  <a:gd name="T1" fmla="*/ 0 h 71"/>
                  <a:gd name="T2" fmla="*/ 28 w 53"/>
                  <a:gd name="T3" fmla="*/ 13 h 71"/>
                  <a:gd name="T4" fmla="*/ 48 w 53"/>
                  <a:gd name="T5" fmla="*/ 37 h 71"/>
                  <a:gd name="T6" fmla="*/ 52 w 53"/>
                  <a:gd name="T7" fmla="*/ 45 h 71"/>
                  <a:gd name="T8" fmla="*/ 48 w 53"/>
                  <a:gd name="T9" fmla="*/ 62 h 71"/>
                  <a:gd name="T10" fmla="*/ 42 w 53"/>
                  <a:gd name="T11" fmla="*/ 65 h 71"/>
                  <a:gd name="T12" fmla="*/ 36 w 53"/>
                  <a:gd name="T13" fmla="*/ 86 h 71"/>
                  <a:gd name="T14" fmla="*/ 34 w 53"/>
                  <a:gd name="T15" fmla="*/ 107 h 71"/>
                  <a:gd name="T16" fmla="*/ 28 w 53"/>
                  <a:gd name="T17" fmla="*/ 107 h 71"/>
                  <a:gd name="T18" fmla="*/ 26 w 53"/>
                  <a:gd name="T19" fmla="*/ 120 h 71"/>
                  <a:gd name="T20" fmla="*/ 18 w 53"/>
                  <a:gd name="T21" fmla="*/ 120 h 71"/>
                  <a:gd name="T22" fmla="*/ 14 w 53"/>
                  <a:gd name="T23" fmla="*/ 102 h 71"/>
                  <a:gd name="T24" fmla="*/ 10 w 53"/>
                  <a:gd name="T25" fmla="*/ 118 h 71"/>
                  <a:gd name="T26" fmla="*/ 4 w 53"/>
                  <a:gd name="T27" fmla="*/ 102 h 71"/>
                  <a:gd name="T28" fmla="*/ 0 w 53"/>
                  <a:gd name="T29" fmla="*/ 47 h 71"/>
                  <a:gd name="T30" fmla="*/ 2 w 53"/>
                  <a:gd name="T31" fmla="*/ 4 h 71"/>
                  <a:gd name="T32" fmla="*/ 8 w 53"/>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1"/>
                  <a:gd name="T53" fmla="*/ 53 w 5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5" name="Freeform 73"/>
              <p:cNvSpPr>
                <a:spLocks/>
              </p:cNvSpPr>
              <p:nvPr/>
            </p:nvSpPr>
            <p:spPr bwMode="ltGray">
              <a:xfrm>
                <a:off x="1640" y="2700"/>
                <a:ext cx="76" cy="84"/>
              </a:xfrm>
              <a:custGeom>
                <a:avLst/>
                <a:gdLst>
                  <a:gd name="T0" fmla="*/ 18 w 77"/>
                  <a:gd name="T1" fmla="*/ 2 h 75"/>
                  <a:gd name="T2" fmla="*/ 34 w 77"/>
                  <a:gd name="T3" fmla="*/ 2 h 75"/>
                  <a:gd name="T4" fmla="*/ 41 w 77"/>
                  <a:gd name="T5" fmla="*/ 2 h 75"/>
                  <a:gd name="T6" fmla="*/ 43 w 77"/>
                  <a:gd name="T7" fmla="*/ 0 h 75"/>
                  <a:gd name="T8" fmla="*/ 55 w 77"/>
                  <a:gd name="T9" fmla="*/ 2 h 75"/>
                  <a:gd name="T10" fmla="*/ 71 w 77"/>
                  <a:gd name="T11" fmla="*/ 11 h 75"/>
                  <a:gd name="T12" fmla="*/ 63 w 77"/>
                  <a:gd name="T13" fmla="*/ 28 h 75"/>
                  <a:gd name="T14" fmla="*/ 63 w 77"/>
                  <a:gd name="T15" fmla="*/ 56 h 75"/>
                  <a:gd name="T16" fmla="*/ 69 w 77"/>
                  <a:gd name="T17" fmla="*/ 67 h 75"/>
                  <a:gd name="T18" fmla="*/ 71 w 77"/>
                  <a:gd name="T19" fmla="*/ 90 h 75"/>
                  <a:gd name="T20" fmla="*/ 67 w 77"/>
                  <a:gd name="T21" fmla="*/ 94 h 75"/>
                  <a:gd name="T22" fmla="*/ 67 w 77"/>
                  <a:gd name="T23" fmla="*/ 105 h 75"/>
                  <a:gd name="T24" fmla="*/ 63 w 77"/>
                  <a:gd name="T25" fmla="*/ 119 h 75"/>
                  <a:gd name="T26" fmla="*/ 57 w 77"/>
                  <a:gd name="T27" fmla="*/ 114 h 75"/>
                  <a:gd name="T28" fmla="*/ 38 w 77"/>
                  <a:gd name="T29" fmla="*/ 108 h 75"/>
                  <a:gd name="T30" fmla="*/ 38 w 77"/>
                  <a:gd name="T31" fmla="*/ 119 h 75"/>
                  <a:gd name="T32" fmla="*/ 38 w 77"/>
                  <a:gd name="T33" fmla="*/ 130 h 75"/>
                  <a:gd name="T34" fmla="*/ 22 w 77"/>
                  <a:gd name="T35" fmla="*/ 116 h 75"/>
                  <a:gd name="T36" fmla="*/ 0 w 77"/>
                  <a:gd name="T37" fmla="*/ 67 h 75"/>
                  <a:gd name="T38" fmla="*/ 2 w 77"/>
                  <a:gd name="T39" fmla="*/ 25 h 75"/>
                  <a:gd name="T40" fmla="*/ 18 w 77"/>
                  <a:gd name="T41" fmla="*/ 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5"/>
                  <a:gd name="T65" fmla="*/ 77 w 77"/>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6" name="Freeform 74"/>
              <p:cNvSpPr>
                <a:spLocks/>
              </p:cNvSpPr>
              <p:nvPr/>
            </p:nvSpPr>
            <p:spPr bwMode="ltGray">
              <a:xfrm>
                <a:off x="1581" y="2655"/>
                <a:ext cx="91" cy="147"/>
              </a:xfrm>
              <a:custGeom>
                <a:avLst/>
                <a:gdLst>
                  <a:gd name="T0" fmla="*/ 30 w 91"/>
                  <a:gd name="T1" fmla="*/ 0 h 131"/>
                  <a:gd name="T2" fmla="*/ 40 w 91"/>
                  <a:gd name="T3" fmla="*/ 2 h 131"/>
                  <a:gd name="T4" fmla="*/ 50 w 91"/>
                  <a:gd name="T5" fmla="*/ 17 h 131"/>
                  <a:gd name="T6" fmla="*/ 56 w 91"/>
                  <a:gd name="T7" fmla="*/ 28 h 131"/>
                  <a:gd name="T8" fmla="*/ 58 w 91"/>
                  <a:gd name="T9" fmla="*/ 56 h 131"/>
                  <a:gd name="T10" fmla="*/ 62 w 91"/>
                  <a:gd name="T11" fmla="*/ 49 h 131"/>
                  <a:gd name="T12" fmla="*/ 70 w 91"/>
                  <a:gd name="T13" fmla="*/ 56 h 131"/>
                  <a:gd name="T14" fmla="*/ 76 w 91"/>
                  <a:gd name="T15" fmla="*/ 68 h 131"/>
                  <a:gd name="T16" fmla="*/ 82 w 91"/>
                  <a:gd name="T17" fmla="*/ 68 h 131"/>
                  <a:gd name="T18" fmla="*/ 82 w 91"/>
                  <a:gd name="T19" fmla="*/ 82 h 131"/>
                  <a:gd name="T20" fmla="*/ 82 w 91"/>
                  <a:gd name="T21" fmla="*/ 92 h 131"/>
                  <a:gd name="T22" fmla="*/ 80 w 91"/>
                  <a:gd name="T23" fmla="*/ 95 h 131"/>
                  <a:gd name="T24" fmla="*/ 78 w 91"/>
                  <a:gd name="T25" fmla="*/ 103 h 131"/>
                  <a:gd name="T26" fmla="*/ 70 w 91"/>
                  <a:gd name="T27" fmla="*/ 112 h 131"/>
                  <a:gd name="T28" fmla="*/ 70 w 91"/>
                  <a:gd name="T29" fmla="*/ 120 h 131"/>
                  <a:gd name="T30" fmla="*/ 68 w 91"/>
                  <a:gd name="T31" fmla="*/ 128 h 131"/>
                  <a:gd name="T32" fmla="*/ 74 w 91"/>
                  <a:gd name="T33" fmla="*/ 140 h 131"/>
                  <a:gd name="T34" fmla="*/ 82 w 91"/>
                  <a:gd name="T35" fmla="*/ 157 h 131"/>
                  <a:gd name="T36" fmla="*/ 82 w 91"/>
                  <a:gd name="T37" fmla="*/ 174 h 131"/>
                  <a:gd name="T38" fmla="*/ 90 w 91"/>
                  <a:gd name="T39" fmla="*/ 195 h 131"/>
                  <a:gd name="T40" fmla="*/ 82 w 91"/>
                  <a:gd name="T41" fmla="*/ 195 h 131"/>
                  <a:gd name="T42" fmla="*/ 76 w 91"/>
                  <a:gd name="T43" fmla="*/ 213 h 131"/>
                  <a:gd name="T44" fmla="*/ 62 w 91"/>
                  <a:gd name="T45" fmla="*/ 209 h 131"/>
                  <a:gd name="T46" fmla="*/ 62 w 91"/>
                  <a:gd name="T47" fmla="*/ 218 h 131"/>
                  <a:gd name="T48" fmla="*/ 60 w 91"/>
                  <a:gd name="T49" fmla="*/ 213 h 131"/>
                  <a:gd name="T50" fmla="*/ 54 w 91"/>
                  <a:gd name="T51" fmla="*/ 218 h 131"/>
                  <a:gd name="T52" fmla="*/ 50 w 91"/>
                  <a:gd name="T53" fmla="*/ 231 h 131"/>
                  <a:gd name="T54" fmla="*/ 40 w 91"/>
                  <a:gd name="T55" fmla="*/ 209 h 131"/>
                  <a:gd name="T56" fmla="*/ 40 w 91"/>
                  <a:gd name="T57" fmla="*/ 195 h 131"/>
                  <a:gd name="T58" fmla="*/ 36 w 91"/>
                  <a:gd name="T59" fmla="*/ 193 h 131"/>
                  <a:gd name="T60" fmla="*/ 30 w 91"/>
                  <a:gd name="T61" fmla="*/ 182 h 131"/>
                  <a:gd name="T62" fmla="*/ 36 w 91"/>
                  <a:gd name="T63" fmla="*/ 154 h 131"/>
                  <a:gd name="T64" fmla="*/ 38 w 91"/>
                  <a:gd name="T65" fmla="*/ 143 h 131"/>
                  <a:gd name="T66" fmla="*/ 38 w 91"/>
                  <a:gd name="T67" fmla="*/ 128 h 131"/>
                  <a:gd name="T68" fmla="*/ 32 w 91"/>
                  <a:gd name="T69" fmla="*/ 117 h 131"/>
                  <a:gd name="T70" fmla="*/ 30 w 91"/>
                  <a:gd name="T71" fmla="*/ 101 h 131"/>
                  <a:gd name="T72" fmla="*/ 14 w 91"/>
                  <a:gd name="T73" fmla="*/ 101 h 131"/>
                  <a:gd name="T74" fmla="*/ 0 w 91"/>
                  <a:gd name="T75" fmla="*/ 63 h 131"/>
                  <a:gd name="T76" fmla="*/ 16 w 91"/>
                  <a:gd name="T77" fmla="*/ 11 h 131"/>
                  <a:gd name="T78" fmla="*/ 30 w 91"/>
                  <a:gd name="T79" fmla="*/ 0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131"/>
                  <a:gd name="T122" fmla="*/ 91 w 91"/>
                  <a:gd name="T123" fmla="*/ 131 h 1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7" name="Freeform 75"/>
              <p:cNvSpPr>
                <a:spLocks/>
              </p:cNvSpPr>
              <p:nvPr/>
            </p:nvSpPr>
            <p:spPr bwMode="ltGray">
              <a:xfrm>
                <a:off x="1378" y="2582"/>
                <a:ext cx="240" cy="224"/>
              </a:xfrm>
              <a:custGeom>
                <a:avLst/>
                <a:gdLst>
                  <a:gd name="T0" fmla="*/ 161 w 241"/>
                  <a:gd name="T1" fmla="*/ 302 h 201"/>
                  <a:gd name="T2" fmla="*/ 147 w 241"/>
                  <a:gd name="T3" fmla="*/ 319 h 201"/>
                  <a:gd name="T4" fmla="*/ 139 w 241"/>
                  <a:gd name="T5" fmla="*/ 340 h 201"/>
                  <a:gd name="T6" fmla="*/ 120 w 241"/>
                  <a:gd name="T7" fmla="*/ 334 h 201"/>
                  <a:gd name="T8" fmla="*/ 98 w 241"/>
                  <a:gd name="T9" fmla="*/ 292 h 201"/>
                  <a:gd name="T10" fmla="*/ 22 w 241"/>
                  <a:gd name="T11" fmla="*/ 159 h 201"/>
                  <a:gd name="T12" fmla="*/ 30 w 241"/>
                  <a:gd name="T13" fmla="*/ 11 h 201"/>
                  <a:gd name="T14" fmla="*/ 38 w 241"/>
                  <a:gd name="T15" fmla="*/ 39 h 201"/>
                  <a:gd name="T16" fmla="*/ 50 w 241"/>
                  <a:gd name="T17" fmla="*/ 28 h 201"/>
                  <a:gd name="T18" fmla="*/ 72 w 241"/>
                  <a:gd name="T19" fmla="*/ 0 h 201"/>
                  <a:gd name="T20" fmla="*/ 96 w 241"/>
                  <a:gd name="T21" fmla="*/ 25 h 201"/>
                  <a:gd name="T22" fmla="*/ 100 w 241"/>
                  <a:gd name="T23" fmla="*/ 48 h 201"/>
                  <a:gd name="T24" fmla="*/ 120 w 241"/>
                  <a:gd name="T25" fmla="*/ 56 h 201"/>
                  <a:gd name="T26" fmla="*/ 145 w 241"/>
                  <a:gd name="T27" fmla="*/ 72 h 201"/>
                  <a:gd name="T28" fmla="*/ 169 w 241"/>
                  <a:gd name="T29" fmla="*/ 41 h 201"/>
                  <a:gd name="T30" fmla="*/ 201 w 241"/>
                  <a:gd name="T31" fmla="*/ 48 h 201"/>
                  <a:gd name="T32" fmla="*/ 191 w 241"/>
                  <a:gd name="T33" fmla="*/ 65 h 201"/>
                  <a:gd name="T34" fmla="*/ 207 w 241"/>
                  <a:gd name="T35" fmla="*/ 82 h 201"/>
                  <a:gd name="T36" fmla="*/ 217 w 241"/>
                  <a:gd name="T37" fmla="*/ 105 h 201"/>
                  <a:gd name="T38" fmla="*/ 235 w 241"/>
                  <a:gd name="T39" fmla="*/ 113 h 201"/>
                  <a:gd name="T40" fmla="*/ 221 w 241"/>
                  <a:gd name="T41" fmla="*/ 134 h 201"/>
                  <a:gd name="T42" fmla="*/ 219 w 241"/>
                  <a:gd name="T43" fmla="*/ 140 h 201"/>
                  <a:gd name="T44" fmla="*/ 227 w 241"/>
                  <a:gd name="T45" fmla="*/ 150 h 201"/>
                  <a:gd name="T46" fmla="*/ 213 w 241"/>
                  <a:gd name="T47" fmla="*/ 165 h 201"/>
                  <a:gd name="T48" fmla="*/ 207 w 241"/>
                  <a:gd name="T49" fmla="*/ 183 h 201"/>
                  <a:gd name="T50" fmla="*/ 217 w 241"/>
                  <a:gd name="T51" fmla="*/ 220 h 201"/>
                  <a:gd name="T52" fmla="*/ 197 w 241"/>
                  <a:gd name="T53" fmla="*/ 241 h 201"/>
                  <a:gd name="T54" fmla="*/ 183 w 241"/>
                  <a:gd name="T55" fmla="*/ 243 h 201"/>
                  <a:gd name="T56" fmla="*/ 175 w 241"/>
                  <a:gd name="T57" fmla="*/ 254 h 201"/>
                  <a:gd name="T58" fmla="*/ 167 w 241"/>
                  <a:gd name="T59" fmla="*/ 243 h 201"/>
                  <a:gd name="T60" fmla="*/ 147 w 241"/>
                  <a:gd name="T61" fmla="*/ 238 h 201"/>
                  <a:gd name="T62" fmla="*/ 155 w 241"/>
                  <a:gd name="T63" fmla="*/ 269 h 201"/>
                  <a:gd name="T64" fmla="*/ 151 w 241"/>
                  <a:gd name="T65" fmla="*/ 289 h 201"/>
                  <a:gd name="T66" fmla="*/ 171 w 241"/>
                  <a:gd name="T67" fmla="*/ 292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
                  <a:gd name="T103" fmla="*/ 0 h 201"/>
                  <a:gd name="T104" fmla="*/ 241 w 241"/>
                  <a:gd name="T105" fmla="*/ 201 h 2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8" name="Freeform 76"/>
              <p:cNvSpPr>
                <a:spLocks/>
              </p:cNvSpPr>
              <p:nvPr/>
            </p:nvSpPr>
            <p:spPr bwMode="ltGray">
              <a:xfrm>
                <a:off x="1288" y="2579"/>
                <a:ext cx="206" cy="321"/>
              </a:xfrm>
              <a:custGeom>
                <a:avLst/>
                <a:gdLst>
                  <a:gd name="T0" fmla="*/ 125 w 207"/>
                  <a:gd name="T1" fmla="*/ 17 h 287"/>
                  <a:gd name="T2" fmla="*/ 103 w 207"/>
                  <a:gd name="T3" fmla="*/ 54 h 287"/>
                  <a:gd name="T4" fmla="*/ 100 w 207"/>
                  <a:gd name="T5" fmla="*/ 94 h 287"/>
                  <a:gd name="T6" fmla="*/ 111 w 207"/>
                  <a:gd name="T7" fmla="*/ 119 h 287"/>
                  <a:gd name="T8" fmla="*/ 109 w 207"/>
                  <a:gd name="T9" fmla="*/ 144 h 287"/>
                  <a:gd name="T10" fmla="*/ 135 w 207"/>
                  <a:gd name="T11" fmla="*/ 158 h 287"/>
                  <a:gd name="T12" fmla="*/ 161 w 207"/>
                  <a:gd name="T13" fmla="*/ 187 h 287"/>
                  <a:gd name="T14" fmla="*/ 177 w 207"/>
                  <a:gd name="T15" fmla="*/ 189 h 287"/>
                  <a:gd name="T16" fmla="*/ 197 w 207"/>
                  <a:gd name="T17" fmla="*/ 179 h 287"/>
                  <a:gd name="T18" fmla="*/ 185 w 207"/>
                  <a:gd name="T19" fmla="*/ 221 h 287"/>
                  <a:gd name="T20" fmla="*/ 189 w 207"/>
                  <a:gd name="T21" fmla="*/ 273 h 287"/>
                  <a:gd name="T22" fmla="*/ 193 w 207"/>
                  <a:gd name="T23" fmla="*/ 298 h 287"/>
                  <a:gd name="T24" fmla="*/ 201 w 207"/>
                  <a:gd name="T25" fmla="*/ 336 h 287"/>
                  <a:gd name="T26" fmla="*/ 191 w 207"/>
                  <a:gd name="T27" fmla="*/ 319 h 287"/>
                  <a:gd name="T28" fmla="*/ 183 w 207"/>
                  <a:gd name="T29" fmla="*/ 319 h 287"/>
                  <a:gd name="T30" fmla="*/ 173 w 207"/>
                  <a:gd name="T31" fmla="*/ 327 h 287"/>
                  <a:gd name="T32" fmla="*/ 153 w 207"/>
                  <a:gd name="T33" fmla="*/ 336 h 287"/>
                  <a:gd name="T34" fmla="*/ 163 w 207"/>
                  <a:gd name="T35" fmla="*/ 342 h 287"/>
                  <a:gd name="T36" fmla="*/ 153 w 207"/>
                  <a:gd name="T37" fmla="*/ 357 h 287"/>
                  <a:gd name="T38" fmla="*/ 145 w 207"/>
                  <a:gd name="T39" fmla="*/ 368 h 287"/>
                  <a:gd name="T40" fmla="*/ 157 w 207"/>
                  <a:gd name="T41" fmla="*/ 393 h 287"/>
                  <a:gd name="T42" fmla="*/ 161 w 207"/>
                  <a:gd name="T43" fmla="*/ 416 h 287"/>
                  <a:gd name="T44" fmla="*/ 137 w 207"/>
                  <a:gd name="T45" fmla="*/ 489 h 287"/>
                  <a:gd name="T46" fmla="*/ 135 w 207"/>
                  <a:gd name="T47" fmla="*/ 441 h 287"/>
                  <a:gd name="T48" fmla="*/ 127 w 207"/>
                  <a:gd name="T49" fmla="*/ 445 h 287"/>
                  <a:gd name="T50" fmla="*/ 113 w 207"/>
                  <a:gd name="T51" fmla="*/ 445 h 287"/>
                  <a:gd name="T52" fmla="*/ 100 w 207"/>
                  <a:gd name="T53" fmla="*/ 431 h 287"/>
                  <a:gd name="T54" fmla="*/ 92 w 207"/>
                  <a:gd name="T55" fmla="*/ 405 h 287"/>
                  <a:gd name="T56" fmla="*/ 80 w 207"/>
                  <a:gd name="T57" fmla="*/ 397 h 287"/>
                  <a:gd name="T58" fmla="*/ 56 w 207"/>
                  <a:gd name="T59" fmla="*/ 368 h 287"/>
                  <a:gd name="T60" fmla="*/ 52 w 207"/>
                  <a:gd name="T61" fmla="*/ 357 h 287"/>
                  <a:gd name="T62" fmla="*/ 42 w 207"/>
                  <a:gd name="T63" fmla="*/ 357 h 287"/>
                  <a:gd name="T64" fmla="*/ 44 w 207"/>
                  <a:gd name="T65" fmla="*/ 368 h 287"/>
                  <a:gd name="T66" fmla="*/ 20 w 207"/>
                  <a:gd name="T67" fmla="*/ 351 h 287"/>
                  <a:gd name="T68" fmla="*/ 10 w 207"/>
                  <a:gd name="T69" fmla="*/ 298 h 287"/>
                  <a:gd name="T70" fmla="*/ 20 w 207"/>
                  <a:gd name="T71" fmla="*/ 292 h 287"/>
                  <a:gd name="T72" fmla="*/ 26 w 207"/>
                  <a:gd name="T73" fmla="*/ 238 h 287"/>
                  <a:gd name="T74" fmla="*/ 24 w 207"/>
                  <a:gd name="T75" fmla="*/ 200 h 287"/>
                  <a:gd name="T76" fmla="*/ 22 w 207"/>
                  <a:gd name="T77" fmla="*/ 161 h 287"/>
                  <a:gd name="T78" fmla="*/ 30 w 207"/>
                  <a:gd name="T79" fmla="*/ 128 h 287"/>
                  <a:gd name="T80" fmla="*/ 42 w 207"/>
                  <a:gd name="T81" fmla="*/ 105 h 287"/>
                  <a:gd name="T82" fmla="*/ 56 w 207"/>
                  <a:gd name="T83" fmla="*/ 94 h 287"/>
                  <a:gd name="T84" fmla="*/ 62 w 207"/>
                  <a:gd name="T85" fmla="*/ 74 h 287"/>
                  <a:gd name="T86" fmla="*/ 70 w 207"/>
                  <a:gd name="T87" fmla="*/ 39 h 287"/>
                  <a:gd name="T88" fmla="*/ 86 w 207"/>
                  <a:gd name="T89" fmla="*/ 31 h 287"/>
                  <a:gd name="T90" fmla="*/ 102 w 207"/>
                  <a:gd name="T91" fmla="*/ 28 h 287"/>
                  <a:gd name="T92" fmla="*/ 109 w 207"/>
                  <a:gd name="T93" fmla="*/ 2 h 287"/>
                  <a:gd name="T94" fmla="*/ 127 w 207"/>
                  <a:gd name="T95" fmla="*/ 0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
                  <a:gd name="T145" fmla="*/ 0 h 287"/>
                  <a:gd name="T146" fmla="*/ 207 w 207"/>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9" name="Freeform 77"/>
              <p:cNvSpPr>
                <a:spLocks/>
              </p:cNvSpPr>
              <p:nvPr/>
            </p:nvSpPr>
            <p:spPr bwMode="ltGray">
              <a:xfrm>
                <a:off x="1577" y="4049"/>
                <a:ext cx="42" cy="21"/>
              </a:xfrm>
              <a:custGeom>
                <a:avLst/>
                <a:gdLst>
                  <a:gd name="T0" fmla="*/ 0 w 43"/>
                  <a:gd name="T1" fmla="*/ 4 h 19"/>
                  <a:gd name="T2" fmla="*/ 14 w 43"/>
                  <a:gd name="T3" fmla="*/ 2 h 19"/>
                  <a:gd name="T4" fmla="*/ 20 w 43"/>
                  <a:gd name="T5" fmla="*/ 0 h 19"/>
                  <a:gd name="T6" fmla="*/ 31 w 43"/>
                  <a:gd name="T7" fmla="*/ 0 h 19"/>
                  <a:gd name="T8" fmla="*/ 37 w 43"/>
                  <a:gd name="T9" fmla="*/ 11 h 19"/>
                  <a:gd name="T10" fmla="*/ 31 w 43"/>
                  <a:gd name="T11" fmla="*/ 11 h 19"/>
                  <a:gd name="T12" fmla="*/ 23 w 43"/>
                  <a:gd name="T13" fmla="*/ 13 h 19"/>
                  <a:gd name="T14" fmla="*/ 21 w 43"/>
                  <a:gd name="T15" fmla="*/ 4 h 19"/>
                  <a:gd name="T16" fmla="*/ 18 w 43"/>
                  <a:gd name="T17" fmla="*/ 11 h 19"/>
                  <a:gd name="T18" fmla="*/ 21 w 43"/>
                  <a:gd name="T19" fmla="*/ 13 h 19"/>
                  <a:gd name="T20" fmla="*/ 21 w 43"/>
                  <a:gd name="T21" fmla="*/ 15 h 19"/>
                  <a:gd name="T22" fmla="*/ 23 w 43"/>
                  <a:gd name="T23" fmla="*/ 23 h 19"/>
                  <a:gd name="T24" fmla="*/ 23 w 43"/>
                  <a:gd name="T25" fmla="*/ 30 h 19"/>
                  <a:gd name="T26" fmla="*/ 21 w 43"/>
                  <a:gd name="T27" fmla="*/ 27 h 19"/>
                  <a:gd name="T28" fmla="*/ 18 w 43"/>
                  <a:gd name="T29" fmla="*/ 23 h 19"/>
                  <a:gd name="T30" fmla="*/ 14 w 43"/>
                  <a:gd name="T31" fmla="*/ 19 h 19"/>
                  <a:gd name="T32" fmla="*/ 12 w 43"/>
                  <a:gd name="T33" fmla="*/ 15 h 19"/>
                  <a:gd name="T34" fmla="*/ 14 w 43"/>
                  <a:gd name="T35" fmla="*/ 27 h 19"/>
                  <a:gd name="T36" fmla="*/ 10 w 43"/>
                  <a:gd name="T37" fmla="*/ 27 h 19"/>
                  <a:gd name="T38" fmla="*/ 4 w 43"/>
                  <a:gd name="T39" fmla="*/ 27 h 19"/>
                  <a:gd name="T40" fmla="*/ 0 w 43"/>
                  <a:gd name="T41" fmla="*/ 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9"/>
                  <a:gd name="T65" fmla="*/ 43 w 43"/>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0" name="Freeform 78"/>
              <p:cNvSpPr>
                <a:spLocks/>
              </p:cNvSpPr>
              <p:nvPr/>
            </p:nvSpPr>
            <p:spPr bwMode="ltGray">
              <a:xfrm>
                <a:off x="1720" y="3928"/>
                <a:ext cx="27" cy="30"/>
              </a:xfrm>
              <a:custGeom>
                <a:avLst/>
                <a:gdLst>
                  <a:gd name="T0" fmla="*/ 10 w 27"/>
                  <a:gd name="T1" fmla="*/ 0 h 27"/>
                  <a:gd name="T2" fmla="*/ 14 w 27"/>
                  <a:gd name="T3" fmla="*/ 2 h 27"/>
                  <a:gd name="T4" fmla="*/ 18 w 27"/>
                  <a:gd name="T5" fmla="*/ 4 h 27"/>
                  <a:gd name="T6" fmla="*/ 24 w 27"/>
                  <a:gd name="T7" fmla="*/ 11 h 27"/>
                  <a:gd name="T8" fmla="*/ 26 w 27"/>
                  <a:gd name="T9" fmla="*/ 13 h 27"/>
                  <a:gd name="T10" fmla="*/ 24 w 27"/>
                  <a:gd name="T11" fmla="*/ 20 h 27"/>
                  <a:gd name="T12" fmla="*/ 16 w 27"/>
                  <a:gd name="T13" fmla="*/ 27 h 27"/>
                  <a:gd name="T14" fmla="*/ 8 w 27"/>
                  <a:gd name="T15" fmla="*/ 41 h 27"/>
                  <a:gd name="T16" fmla="*/ 6 w 27"/>
                  <a:gd name="T17" fmla="*/ 44 h 27"/>
                  <a:gd name="T18" fmla="*/ 0 w 27"/>
                  <a:gd name="T19" fmla="*/ 37 h 27"/>
                  <a:gd name="T20" fmla="*/ 6 w 27"/>
                  <a:gd name="T21" fmla="*/ 24 h 27"/>
                  <a:gd name="T22" fmla="*/ 10 w 2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7"/>
                  <a:gd name="T38" fmla="*/ 27 w 2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1" name="Freeform 79"/>
              <p:cNvSpPr>
                <a:spLocks/>
              </p:cNvSpPr>
              <p:nvPr/>
            </p:nvSpPr>
            <p:spPr bwMode="ltGray">
              <a:xfrm>
                <a:off x="1700" y="3935"/>
                <a:ext cx="23" cy="25"/>
              </a:xfrm>
              <a:custGeom>
                <a:avLst/>
                <a:gdLst>
                  <a:gd name="T0" fmla="*/ 22 w 23"/>
                  <a:gd name="T1" fmla="*/ 0 h 23"/>
                  <a:gd name="T2" fmla="*/ 16 w 23"/>
                  <a:gd name="T3" fmla="*/ 15 h 23"/>
                  <a:gd name="T4" fmla="*/ 14 w 23"/>
                  <a:gd name="T5" fmla="*/ 20 h 23"/>
                  <a:gd name="T6" fmla="*/ 6 w 23"/>
                  <a:gd name="T7" fmla="*/ 20 h 23"/>
                  <a:gd name="T8" fmla="*/ 8 w 23"/>
                  <a:gd name="T9" fmla="*/ 28 h 23"/>
                  <a:gd name="T10" fmla="*/ 6 w 23"/>
                  <a:gd name="T11" fmla="*/ 33 h 23"/>
                  <a:gd name="T12" fmla="*/ 2 w 23"/>
                  <a:gd name="T13" fmla="*/ 24 h 23"/>
                  <a:gd name="T14" fmla="*/ 2 w 23"/>
                  <a:gd name="T15" fmla="*/ 15 h 23"/>
                  <a:gd name="T16" fmla="*/ 0 w 23"/>
                  <a:gd name="T17" fmla="*/ 2 h 23"/>
                  <a:gd name="T18" fmla="*/ 6 w 23"/>
                  <a:gd name="T19" fmla="*/ 0 h 23"/>
                  <a:gd name="T20" fmla="*/ 22 w 2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3"/>
                  <a:gd name="T35" fmla="*/ 23 w 2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2" name="Freeform 80"/>
              <p:cNvSpPr>
                <a:spLocks/>
              </p:cNvSpPr>
              <p:nvPr/>
            </p:nvSpPr>
            <p:spPr bwMode="ltGray">
              <a:xfrm>
                <a:off x="1503" y="4013"/>
                <a:ext cx="25" cy="23"/>
              </a:xfrm>
              <a:custGeom>
                <a:avLst/>
                <a:gdLst>
                  <a:gd name="T0" fmla="*/ 24 w 25"/>
                  <a:gd name="T1" fmla="*/ 13 h 21"/>
                  <a:gd name="T2" fmla="*/ 14 w 25"/>
                  <a:gd name="T3" fmla="*/ 0 h 21"/>
                  <a:gd name="T4" fmla="*/ 0 w 25"/>
                  <a:gd name="T5" fmla="*/ 0 h 21"/>
                  <a:gd name="T6" fmla="*/ 4 w 25"/>
                  <a:gd name="T7" fmla="*/ 13 h 21"/>
                  <a:gd name="T8" fmla="*/ 10 w 25"/>
                  <a:gd name="T9" fmla="*/ 22 h 21"/>
                  <a:gd name="T10" fmla="*/ 16 w 25"/>
                  <a:gd name="T11" fmla="*/ 22 h 21"/>
                  <a:gd name="T12" fmla="*/ 18 w 25"/>
                  <a:gd name="T13" fmla="*/ 28 h 21"/>
                  <a:gd name="T14" fmla="*/ 22 w 25"/>
                  <a:gd name="T15" fmla="*/ 31 h 21"/>
                  <a:gd name="T16" fmla="*/ 24 w 25"/>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1"/>
                  <a:gd name="T29" fmla="*/ 25 w 2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3" name="Freeform 81"/>
              <p:cNvSpPr>
                <a:spLocks/>
              </p:cNvSpPr>
              <p:nvPr/>
            </p:nvSpPr>
            <p:spPr bwMode="ltGray">
              <a:xfrm>
                <a:off x="1533" y="4026"/>
                <a:ext cx="17" cy="10"/>
              </a:xfrm>
              <a:custGeom>
                <a:avLst/>
                <a:gdLst>
                  <a:gd name="T0" fmla="*/ 2 w 17"/>
                  <a:gd name="T1" fmla="*/ 0 h 9"/>
                  <a:gd name="T2" fmla="*/ 10 w 17"/>
                  <a:gd name="T3" fmla="*/ 2 h 9"/>
                  <a:gd name="T4" fmla="*/ 16 w 17"/>
                  <a:gd name="T5" fmla="*/ 2 h 9"/>
                  <a:gd name="T6" fmla="*/ 16 w 17"/>
                  <a:gd name="T7" fmla="*/ 13 h 9"/>
                  <a:gd name="T8" fmla="*/ 6 w 17"/>
                  <a:gd name="T9" fmla="*/ 11 h 9"/>
                  <a:gd name="T10" fmla="*/ 0 w 17"/>
                  <a:gd name="T11" fmla="*/ 13 h 9"/>
                  <a:gd name="T12" fmla="*/ 2 w 17"/>
                  <a:gd name="T13" fmla="*/ 0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2" y="0"/>
                    </a:moveTo>
                    <a:lnTo>
                      <a:pt x="10" y="2"/>
                    </a:lnTo>
                    <a:lnTo>
                      <a:pt x="16" y="2"/>
                    </a:lnTo>
                    <a:lnTo>
                      <a:pt x="16" y="8"/>
                    </a:lnTo>
                    <a:lnTo>
                      <a:pt x="6" y="6"/>
                    </a:lnTo>
                    <a:lnTo>
                      <a:pt x="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4" name="Freeform 82"/>
              <p:cNvSpPr>
                <a:spLocks/>
              </p:cNvSpPr>
              <p:nvPr/>
            </p:nvSpPr>
            <p:spPr bwMode="ltGray">
              <a:xfrm>
                <a:off x="1485" y="3993"/>
                <a:ext cx="26" cy="17"/>
              </a:xfrm>
              <a:custGeom>
                <a:avLst/>
                <a:gdLst>
                  <a:gd name="T0" fmla="*/ 0 w 25"/>
                  <a:gd name="T1" fmla="*/ 0 h 15"/>
                  <a:gd name="T2" fmla="*/ 4 w 25"/>
                  <a:gd name="T3" fmla="*/ 14 h 15"/>
                  <a:gd name="T4" fmla="*/ 12 w 25"/>
                  <a:gd name="T5" fmla="*/ 18 h 15"/>
                  <a:gd name="T6" fmla="*/ 29 w 25"/>
                  <a:gd name="T7" fmla="*/ 26 h 15"/>
                  <a:gd name="T8" fmla="*/ 19 w 25"/>
                  <a:gd name="T9" fmla="*/ 26 h 15"/>
                  <a:gd name="T10" fmla="*/ 2 w 25"/>
                  <a:gd name="T11" fmla="*/ 18 h 15"/>
                  <a:gd name="T12" fmla="*/ 0 w 25"/>
                  <a:gd name="T13" fmla="*/ 0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0" y="0"/>
                    </a:moveTo>
                    <a:lnTo>
                      <a:pt x="4" y="8"/>
                    </a:lnTo>
                    <a:lnTo>
                      <a:pt x="12" y="10"/>
                    </a:lnTo>
                    <a:lnTo>
                      <a:pt x="24" y="14"/>
                    </a:lnTo>
                    <a:lnTo>
                      <a:pt x="14" y="14"/>
                    </a:lnTo>
                    <a:lnTo>
                      <a:pt x="2"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5" name="Freeform 83"/>
              <p:cNvSpPr>
                <a:spLocks/>
              </p:cNvSpPr>
              <p:nvPr/>
            </p:nvSpPr>
            <p:spPr bwMode="ltGray">
              <a:xfrm>
                <a:off x="1469" y="3957"/>
                <a:ext cx="15" cy="26"/>
              </a:xfrm>
              <a:custGeom>
                <a:avLst/>
                <a:gdLst>
                  <a:gd name="T0" fmla="*/ 0 w 15"/>
                  <a:gd name="T1" fmla="*/ 0 h 23"/>
                  <a:gd name="T2" fmla="*/ 0 w 15"/>
                  <a:gd name="T3" fmla="*/ 18 h 23"/>
                  <a:gd name="T4" fmla="*/ 6 w 15"/>
                  <a:gd name="T5" fmla="*/ 26 h 23"/>
                  <a:gd name="T6" fmla="*/ 8 w 15"/>
                  <a:gd name="T7" fmla="*/ 37 h 23"/>
                  <a:gd name="T8" fmla="*/ 14 w 15"/>
                  <a:gd name="T9" fmla="*/ 41 h 23"/>
                  <a:gd name="T10" fmla="*/ 12 w 15"/>
                  <a:gd name="T11" fmla="*/ 26 h 23"/>
                  <a:gd name="T12" fmla="*/ 8 w 15"/>
                  <a:gd name="T13" fmla="*/ 18 h 23"/>
                  <a:gd name="T14" fmla="*/ 0 w 15"/>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3"/>
                  <a:gd name="T26" fmla="*/ 15 w 1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3">
                    <a:moveTo>
                      <a:pt x="0" y="0"/>
                    </a:moveTo>
                    <a:lnTo>
                      <a:pt x="0" y="10"/>
                    </a:lnTo>
                    <a:lnTo>
                      <a:pt x="6" y="14"/>
                    </a:lnTo>
                    <a:lnTo>
                      <a:pt x="8" y="20"/>
                    </a:lnTo>
                    <a:lnTo>
                      <a:pt x="14" y="22"/>
                    </a:lnTo>
                    <a:lnTo>
                      <a:pt x="12" y="14"/>
                    </a:lnTo>
                    <a:lnTo>
                      <a:pt x="8"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6" name="Freeform 84"/>
              <p:cNvSpPr>
                <a:spLocks/>
              </p:cNvSpPr>
              <p:nvPr/>
            </p:nvSpPr>
            <p:spPr bwMode="ltGray">
              <a:xfrm>
                <a:off x="1553" y="4011"/>
                <a:ext cx="7" cy="17"/>
              </a:xfrm>
              <a:custGeom>
                <a:avLst/>
                <a:gdLst>
                  <a:gd name="T0" fmla="*/ 0 w 7"/>
                  <a:gd name="T1" fmla="*/ 0 h 15"/>
                  <a:gd name="T2" fmla="*/ 0 w 7"/>
                  <a:gd name="T3" fmla="*/ 14 h 15"/>
                  <a:gd name="T4" fmla="*/ 4 w 7"/>
                  <a:gd name="T5" fmla="*/ 26 h 15"/>
                  <a:gd name="T6" fmla="*/ 6 w 7"/>
                  <a:gd name="T7" fmla="*/ 11 h 15"/>
                  <a:gd name="T8" fmla="*/ 0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8"/>
                    </a:lnTo>
                    <a:lnTo>
                      <a:pt x="4" y="14"/>
                    </a:lnTo>
                    <a:lnTo>
                      <a:pt x="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7" name="Freeform 85"/>
              <p:cNvSpPr>
                <a:spLocks/>
              </p:cNvSpPr>
              <p:nvPr/>
            </p:nvSpPr>
            <p:spPr bwMode="ltGray">
              <a:xfrm>
                <a:off x="1457" y="3919"/>
                <a:ext cx="5" cy="15"/>
              </a:xfrm>
              <a:custGeom>
                <a:avLst/>
                <a:gdLst>
                  <a:gd name="T0" fmla="*/ 0 w 5"/>
                  <a:gd name="T1" fmla="*/ 0 h 13"/>
                  <a:gd name="T2" fmla="*/ 0 w 5"/>
                  <a:gd name="T3" fmla="*/ 24 h 13"/>
                  <a:gd name="T4" fmla="*/ 4 w 5"/>
                  <a:gd name="T5" fmla="*/ 9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0"/>
                    </a:moveTo>
                    <a:lnTo>
                      <a:pt x="0" y="12"/>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8" name="Freeform 86"/>
              <p:cNvSpPr>
                <a:spLocks/>
              </p:cNvSpPr>
              <p:nvPr/>
            </p:nvSpPr>
            <p:spPr bwMode="ltGray">
              <a:xfrm>
                <a:off x="1442" y="3849"/>
                <a:ext cx="4" cy="5"/>
              </a:xfrm>
              <a:custGeom>
                <a:avLst/>
                <a:gdLst>
                  <a:gd name="T0" fmla="*/ 0 w 3"/>
                  <a:gd name="T1" fmla="*/ 4 h 5"/>
                  <a:gd name="T2" fmla="*/ 9 w 3"/>
                  <a:gd name="T3" fmla="*/ 4 h 5"/>
                  <a:gd name="T4" fmla="*/ 9 w 3"/>
                  <a:gd name="T5" fmla="*/ 0 h 5"/>
                  <a:gd name="T6" fmla="*/ 0 w 3"/>
                  <a:gd name="T7" fmla="*/ 0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4"/>
                    </a:moveTo>
                    <a:lnTo>
                      <a:pt x="2" y="4"/>
                    </a:lnTo>
                    <a:lnTo>
                      <a:pt x="2" y="0"/>
                    </a:ln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9" name="Rectangle 87"/>
              <p:cNvSpPr>
                <a:spLocks noChangeArrowheads="1"/>
              </p:cNvSpPr>
              <p:nvPr/>
            </p:nvSpPr>
            <p:spPr bwMode="ltGray">
              <a:xfrm>
                <a:off x="1442" y="3851"/>
                <a:ext cx="5"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0" name="Oval 88"/>
              <p:cNvSpPr>
                <a:spLocks noChangeArrowheads="1"/>
              </p:cNvSpPr>
              <p:nvPr/>
            </p:nvSpPr>
            <p:spPr bwMode="ltGray">
              <a:xfrm>
                <a:off x="1613" y="4066"/>
                <a:ext cx="2" cy="2"/>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1" name="Freeform 89"/>
              <p:cNvSpPr>
                <a:spLocks/>
              </p:cNvSpPr>
              <p:nvPr/>
            </p:nvSpPr>
            <p:spPr bwMode="ltGray">
              <a:xfrm>
                <a:off x="1436" y="3702"/>
                <a:ext cx="16" cy="39"/>
              </a:xfrm>
              <a:custGeom>
                <a:avLst/>
                <a:gdLst>
                  <a:gd name="T0" fmla="*/ 0 w 17"/>
                  <a:gd name="T1" fmla="*/ 0 h 35"/>
                  <a:gd name="T2" fmla="*/ 2 w 17"/>
                  <a:gd name="T3" fmla="*/ 41 h 35"/>
                  <a:gd name="T4" fmla="*/ 0 w 17"/>
                  <a:gd name="T5" fmla="*/ 56 h 35"/>
                  <a:gd name="T6" fmla="*/ 8 w 17"/>
                  <a:gd name="T7" fmla="*/ 58 h 35"/>
                  <a:gd name="T8" fmla="*/ 11 w 17"/>
                  <a:gd name="T9" fmla="*/ 45 h 35"/>
                  <a:gd name="T10" fmla="*/ 8 w 17"/>
                  <a:gd name="T11" fmla="*/ 28 h 35"/>
                  <a:gd name="T12" fmla="*/ 9 w 17"/>
                  <a:gd name="T13" fmla="*/ 25 h 35"/>
                  <a:gd name="T14" fmla="*/ 8 w 17"/>
                  <a:gd name="T15" fmla="*/ 0 h 35"/>
                  <a:gd name="T16" fmla="*/ 0 w 17"/>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5"/>
                  <a:gd name="T29" fmla="*/ 17 w 1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2" name="Freeform 90"/>
              <p:cNvSpPr>
                <a:spLocks/>
              </p:cNvSpPr>
              <p:nvPr/>
            </p:nvSpPr>
            <p:spPr bwMode="ltGray">
              <a:xfrm>
                <a:off x="1442" y="3764"/>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3" name="Rectangle 91"/>
              <p:cNvSpPr>
                <a:spLocks noChangeArrowheads="1"/>
              </p:cNvSpPr>
              <p:nvPr/>
            </p:nvSpPr>
            <p:spPr bwMode="ltGray">
              <a:xfrm>
                <a:off x="1442" y="3766"/>
                <a:ext cx="3"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4" name="Freeform 92"/>
              <p:cNvSpPr>
                <a:spLocks/>
              </p:cNvSpPr>
              <p:nvPr/>
            </p:nvSpPr>
            <p:spPr bwMode="ltGray">
              <a:xfrm>
                <a:off x="1445" y="3775"/>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5" name="Rectangle 93"/>
              <p:cNvSpPr>
                <a:spLocks noChangeArrowheads="1"/>
              </p:cNvSpPr>
              <p:nvPr/>
            </p:nvSpPr>
            <p:spPr bwMode="ltGray">
              <a:xfrm>
                <a:off x="1445" y="3777"/>
                <a:ext cx="2"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6" name="Freeform 94"/>
              <p:cNvSpPr>
                <a:spLocks/>
              </p:cNvSpPr>
              <p:nvPr/>
            </p:nvSpPr>
            <p:spPr bwMode="ltGray">
              <a:xfrm>
                <a:off x="1450" y="3786"/>
                <a:ext cx="4" cy="6"/>
              </a:xfrm>
              <a:custGeom>
                <a:avLst/>
                <a:gdLst>
                  <a:gd name="T0" fmla="*/ 9 w 3"/>
                  <a:gd name="T1" fmla="*/ 0 h 5"/>
                  <a:gd name="T2" fmla="*/ 0 w 3"/>
                  <a:gd name="T3" fmla="*/ 0 h 5"/>
                  <a:gd name="T4" fmla="*/ 0 w 3"/>
                  <a:gd name="T5" fmla="*/ 10 h 5"/>
                  <a:gd name="T6" fmla="*/ 9 w 3"/>
                  <a:gd name="T7" fmla="*/ 10 h 5"/>
                  <a:gd name="T8" fmla="*/ 9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0"/>
                    </a:lnTo>
                    <a:lnTo>
                      <a:pt x="0" y="4"/>
                    </a:lnTo>
                    <a:lnTo>
                      <a:pt x="2"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7" name="Rectangle 95"/>
              <p:cNvSpPr>
                <a:spLocks noChangeArrowheads="1"/>
              </p:cNvSpPr>
              <p:nvPr/>
            </p:nvSpPr>
            <p:spPr bwMode="ltGray">
              <a:xfrm>
                <a:off x="1452" y="3786"/>
                <a:ext cx="2" cy="7"/>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8" name="Freeform 96"/>
              <p:cNvSpPr>
                <a:spLocks/>
              </p:cNvSpPr>
              <p:nvPr/>
            </p:nvSpPr>
            <p:spPr bwMode="ltGray">
              <a:xfrm>
                <a:off x="1640" y="3758"/>
                <a:ext cx="19" cy="19"/>
              </a:xfrm>
              <a:custGeom>
                <a:avLst/>
                <a:gdLst>
                  <a:gd name="T0" fmla="*/ 0 w 19"/>
                  <a:gd name="T1" fmla="*/ 2 h 17"/>
                  <a:gd name="T2" fmla="*/ 10 w 19"/>
                  <a:gd name="T3" fmla="*/ 2 h 17"/>
                  <a:gd name="T4" fmla="*/ 18 w 19"/>
                  <a:gd name="T5" fmla="*/ 0 h 17"/>
                  <a:gd name="T6" fmla="*/ 18 w 19"/>
                  <a:gd name="T7" fmla="*/ 17 h 17"/>
                  <a:gd name="T8" fmla="*/ 14 w 19"/>
                  <a:gd name="T9" fmla="*/ 28 h 17"/>
                  <a:gd name="T10" fmla="*/ 10 w 19"/>
                  <a:gd name="T11" fmla="*/ 21 h 17"/>
                  <a:gd name="T12" fmla="*/ 10 w 19"/>
                  <a:gd name="T13" fmla="*/ 17 h 17"/>
                  <a:gd name="T14" fmla="*/ 10 w 19"/>
                  <a:gd name="T15" fmla="*/ 13 h 17"/>
                  <a:gd name="T16" fmla="*/ 2 w 19"/>
                  <a:gd name="T17" fmla="*/ 13 h 17"/>
                  <a:gd name="T18" fmla="*/ 0 w 19"/>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7"/>
                  <a:gd name="T32" fmla="*/ 19 w 1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9" name="Freeform 97"/>
              <p:cNvSpPr>
                <a:spLocks/>
              </p:cNvSpPr>
              <p:nvPr/>
            </p:nvSpPr>
            <p:spPr bwMode="ltGray">
              <a:xfrm>
                <a:off x="1507" y="2479"/>
                <a:ext cx="7" cy="5"/>
              </a:xfrm>
              <a:custGeom>
                <a:avLst/>
                <a:gdLst>
                  <a:gd name="T0" fmla="*/ 0 w 7"/>
                  <a:gd name="T1" fmla="*/ 0 h 5"/>
                  <a:gd name="T2" fmla="*/ 6 w 7"/>
                  <a:gd name="T3" fmla="*/ 0 h 5"/>
                  <a:gd name="T4" fmla="*/ 6 w 7"/>
                  <a:gd name="T5" fmla="*/ 4 h 5"/>
                  <a:gd name="T6" fmla="*/ 2 w 7"/>
                  <a:gd name="T7" fmla="*/ 4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6"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0" name="Freeform 98"/>
              <p:cNvSpPr>
                <a:spLocks/>
              </p:cNvSpPr>
              <p:nvPr/>
            </p:nvSpPr>
            <p:spPr bwMode="ltGray">
              <a:xfrm>
                <a:off x="1523"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1" name="Freeform 99"/>
              <p:cNvSpPr>
                <a:spLocks/>
              </p:cNvSpPr>
              <p:nvPr/>
            </p:nvSpPr>
            <p:spPr bwMode="ltGray">
              <a:xfrm>
                <a:off x="1534" y="2491"/>
                <a:ext cx="5" cy="8"/>
              </a:xfrm>
              <a:custGeom>
                <a:avLst/>
                <a:gdLst>
                  <a:gd name="T0" fmla="*/ 4 w 5"/>
                  <a:gd name="T1" fmla="*/ 11 h 7"/>
                  <a:gd name="T2" fmla="*/ 0 w 5"/>
                  <a:gd name="T3" fmla="*/ 0 h 7"/>
                  <a:gd name="T4" fmla="*/ 4 w 5"/>
                  <a:gd name="T5" fmla="*/ 0 h 7"/>
                  <a:gd name="T6" fmla="*/ 4 w 5"/>
                  <a:gd name="T7" fmla="*/ 1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4" y="6"/>
                    </a:move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2" name="Freeform 100"/>
              <p:cNvSpPr>
                <a:spLocks/>
              </p:cNvSpPr>
              <p:nvPr/>
            </p:nvSpPr>
            <p:spPr bwMode="ltGray">
              <a:xfrm>
                <a:off x="1537" y="2497"/>
                <a:ext cx="5" cy="3"/>
              </a:xfrm>
              <a:custGeom>
                <a:avLst/>
                <a:gdLst>
                  <a:gd name="T0" fmla="*/ 0 w 5"/>
                  <a:gd name="T1" fmla="*/ 0 h 3"/>
                  <a:gd name="T2" fmla="*/ 4 w 5"/>
                  <a:gd name="T3" fmla="*/ 2 h 3"/>
                  <a:gd name="T4" fmla="*/ 0 w 5"/>
                  <a:gd name="T5" fmla="*/ 2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3" name="Freeform 101"/>
              <p:cNvSpPr>
                <a:spLocks/>
              </p:cNvSpPr>
              <p:nvPr/>
            </p:nvSpPr>
            <p:spPr bwMode="ltGray">
              <a:xfrm>
                <a:off x="1545"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4" name="Freeform 102"/>
              <p:cNvSpPr>
                <a:spLocks/>
              </p:cNvSpPr>
              <p:nvPr/>
            </p:nvSpPr>
            <p:spPr bwMode="ltGray">
              <a:xfrm>
                <a:off x="1551" y="2535"/>
                <a:ext cx="7" cy="7"/>
              </a:xfrm>
              <a:custGeom>
                <a:avLst/>
                <a:gdLst>
                  <a:gd name="T0" fmla="*/ 4 w 7"/>
                  <a:gd name="T1" fmla="*/ 0 h 7"/>
                  <a:gd name="T2" fmla="*/ 6 w 7"/>
                  <a:gd name="T3" fmla="*/ 2 h 7"/>
                  <a:gd name="T4" fmla="*/ 4 w 7"/>
                  <a:gd name="T5" fmla="*/ 4 h 7"/>
                  <a:gd name="T6" fmla="*/ 0 w 7"/>
                  <a:gd name="T7" fmla="*/ 6 h 7"/>
                  <a:gd name="T8" fmla="*/ 2 w 7"/>
                  <a:gd name="T9" fmla="*/ 4 h 7"/>
                  <a:gd name="T10" fmla="*/ 4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5" name="Freeform 103"/>
              <p:cNvSpPr>
                <a:spLocks/>
              </p:cNvSpPr>
              <p:nvPr/>
            </p:nvSpPr>
            <p:spPr bwMode="ltGray">
              <a:xfrm>
                <a:off x="1559" y="2521"/>
                <a:ext cx="6" cy="8"/>
              </a:xfrm>
              <a:custGeom>
                <a:avLst/>
                <a:gdLst>
                  <a:gd name="T0" fmla="*/ 3 w 7"/>
                  <a:gd name="T1" fmla="*/ 0 h 7"/>
                  <a:gd name="T2" fmla="*/ 3 w 7"/>
                  <a:gd name="T3" fmla="*/ 2 h 7"/>
                  <a:gd name="T4" fmla="*/ 3 w 7"/>
                  <a:gd name="T5" fmla="*/ 9 h 7"/>
                  <a:gd name="T6" fmla="*/ 0 w 7"/>
                  <a:gd name="T7" fmla="*/ 11 h 7"/>
                  <a:gd name="T8" fmla="*/ 2 w 7"/>
                  <a:gd name="T9" fmla="*/ 2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6" name="Freeform 104"/>
              <p:cNvSpPr>
                <a:spLocks/>
              </p:cNvSpPr>
              <p:nvPr/>
            </p:nvSpPr>
            <p:spPr bwMode="ltGray">
              <a:xfrm>
                <a:off x="1050" y="900"/>
                <a:ext cx="142" cy="133"/>
              </a:xfrm>
              <a:custGeom>
                <a:avLst/>
                <a:gdLst>
                  <a:gd name="T0" fmla="*/ 135 w 143"/>
                  <a:gd name="T1" fmla="*/ 103 h 119"/>
                  <a:gd name="T2" fmla="*/ 137 w 143"/>
                  <a:gd name="T3" fmla="*/ 74 h 119"/>
                  <a:gd name="T4" fmla="*/ 135 w 143"/>
                  <a:gd name="T5" fmla="*/ 70 h 119"/>
                  <a:gd name="T6" fmla="*/ 135 w 143"/>
                  <a:gd name="T7" fmla="*/ 53 h 119"/>
                  <a:gd name="T8" fmla="*/ 125 w 143"/>
                  <a:gd name="T9" fmla="*/ 35 h 119"/>
                  <a:gd name="T10" fmla="*/ 119 w 143"/>
                  <a:gd name="T11" fmla="*/ 35 h 119"/>
                  <a:gd name="T12" fmla="*/ 117 w 143"/>
                  <a:gd name="T13" fmla="*/ 39 h 119"/>
                  <a:gd name="T14" fmla="*/ 113 w 143"/>
                  <a:gd name="T15" fmla="*/ 35 h 119"/>
                  <a:gd name="T16" fmla="*/ 111 w 143"/>
                  <a:gd name="T17" fmla="*/ 35 h 119"/>
                  <a:gd name="T18" fmla="*/ 111 w 143"/>
                  <a:gd name="T19" fmla="*/ 28 h 119"/>
                  <a:gd name="T20" fmla="*/ 99 w 143"/>
                  <a:gd name="T21" fmla="*/ 13 h 119"/>
                  <a:gd name="T22" fmla="*/ 97 w 143"/>
                  <a:gd name="T23" fmla="*/ 2 h 119"/>
                  <a:gd name="T24" fmla="*/ 87 w 143"/>
                  <a:gd name="T25" fmla="*/ 0 h 119"/>
                  <a:gd name="T26" fmla="*/ 77 w 143"/>
                  <a:gd name="T27" fmla="*/ 4 h 119"/>
                  <a:gd name="T28" fmla="*/ 60 w 143"/>
                  <a:gd name="T29" fmla="*/ 2 h 119"/>
                  <a:gd name="T30" fmla="*/ 58 w 143"/>
                  <a:gd name="T31" fmla="*/ 28 h 119"/>
                  <a:gd name="T32" fmla="*/ 60 w 143"/>
                  <a:gd name="T33" fmla="*/ 42 h 119"/>
                  <a:gd name="T34" fmla="*/ 52 w 143"/>
                  <a:gd name="T35" fmla="*/ 49 h 119"/>
                  <a:gd name="T36" fmla="*/ 32 w 143"/>
                  <a:gd name="T37" fmla="*/ 80 h 119"/>
                  <a:gd name="T38" fmla="*/ 30 w 143"/>
                  <a:gd name="T39" fmla="*/ 94 h 119"/>
                  <a:gd name="T40" fmla="*/ 24 w 143"/>
                  <a:gd name="T41" fmla="*/ 97 h 119"/>
                  <a:gd name="T42" fmla="*/ 22 w 143"/>
                  <a:gd name="T43" fmla="*/ 107 h 119"/>
                  <a:gd name="T44" fmla="*/ 2 w 143"/>
                  <a:gd name="T45" fmla="*/ 124 h 119"/>
                  <a:gd name="T46" fmla="*/ 0 w 143"/>
                  <a:gd name="T47" fmla="*/ 144 h 119"/>
                  <a:gd name="T48" fmla="*/ 2 w 143"/>
                  <a:gd name="T49" fmla="*/ 158 h 119"/>
                  <a:gd name="T50" fmla="*/ 2 w 143"/>
                  <a:gd name="T51" fmla="*/ 191 h 119"/>
                  <a:gd name="T52" fmla="*/ 0 w 143"/>
                  <a:gd name="T53" fmla="*/ 206 h 119"/>
                  <a:gd name="T54" fmla="*/ 8 w 143"/>
                  <a:gd name="T55" fmla="*/ 206 h 119"/>
                  <a:gd name="T56" fmla="*/ 16 w 143"/>
                  <a:gd name="T57" fmla="*/ 206 h 119"/>
                  <a:gd name="T58" fmla="*/ 20 w 143"/>
                  <a:gd name="T59" fmla="*/ 199 h 119"/>
                  <a:gd name="T60" fmla="*/ 22 w 143"/>
                  <a:gd name="T61" fmla="*/ 191 h 119"/>
                  <a:gd name="T62" fmla="*/ 26 w 143"/>
                  <a:gd name="T63" fmla="*/ 189 h 119"/>
                  <a:gd name="T64" fmla="*/ 26 w 143"/>
                  <a:gd name="T65" fmla="*/ 206 h 119"/>
                  <a:gd name="T66" fmla="*/ 36 w 143"/>
                  <a:gd name="T67" fmla="*/ 206 h 119"/>
                  <a:gd name="T68" fmla="*/ 42 w 143"/>
                  <a:gd name="T69" fmla="*/ 194 h 119"/>
                  <a:gd name="T70" fmla="*/ 46 w 143"/>
                  <a:gd name="T71" fmla="*/ 178 h 119"/>
                  <a:gd name="T72" fmla="*/ 52 w 143"/>
                  <a:gd name="T73" fmla="*/ 168 h 119"/>
                  <a:gd name="T74" fmla="*/ 60 w 143"/>
                  <a:gd name="T75" fmla="*/ 161 h 119"/>
                  <a:gd name="T76" fmla="*/ 66 w 143"/>
                  <a:gd name="T77" fmla="*/ 163 h 119"/>
                  <a:gd name="T78" fmla="*/ 75 w 143"/>
                  <a:gd name="T79" fmla="*/ 132 h 119"/>
                  <a:gd name="T80" fmla="*/ 85 w 143"/>
                  <a:gd name="T81" fmla="*/ 132 h 119"/>
                  <a:gd name="T82" fmla="*/ 115 w 143"/>
                  <a:gd name="T83" fmla="*/ 116 h 119"/>
                  <a:gd name="T84" fmla="*/ 131 w 143"/>
                  <a:gd name="T85" fmla="*/ 111 h 119"/>
                  <a:gd name="T86" fmla="*/ 135 w 143"/>
                  <a:gd name="T87" fmla="*/ 103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119"/>
                  <a:gd name="T134" fmla="*/ 143 w 143"/>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7" name="Freeform 105"/>
              <p:cNvSpPr>
                <a:spLocks/>
              </p:cNvSpPr>
              <p:nvPr/>
            </p:nvSpPr>
            <p:spPr bwMode="ltGray">
              <a:xfrm>
                <a:off x="1479" y="2177"/>
                <a:ext cx="7" cy="8"/>
              </a:xfrm>
              <a:custGeom>
                <a:avLst/>
                <a:gdLst>
                  <a:gd name="T0" fmla="*/ 4 w 7"/>
                  <a:gd name="T1" fmla="*/ 0 h 7"/>
                  <a:gd name="T2" fmla="*/ 6 w 7"/>
                  <a:gd name="T3" fmla="*/ 2 h 7"/>
                  <a:gd name="T4" fmla="*/ 4 w 7"/>
                  <a:gd name="T5" fmla="*/ 9 h 7"/>
                  <a:gd name="T6" fmla="*/ 0 w 7"/>
                  <a:gd name="T7" fmla="*/ 11 h 7"/>
                  <a:gd name="T8" fmla="*/ 2 w 7"/>
                  <a:gd name="T9" fmla="*/ 9 h 7"/>
                  <a:gd name="T10" fmla="*/ 4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8" name="Freeform 106"/>
              <p:cNvSpPr>
                <a:spLocks/>
              </p:cNvSpPr>
              <p:nvPr/>
            </p:nvSpPr>
            <p:spPr bwMode="ltGray">
              <a:xfrm>
                <a:off x="1485" y="2195"/>
                <a:ext cx="8" cy="5"/>
              </a:xfrm>
              <a:custGeom>
                <a:avLst/>
                <a:gdLst>
                  <a:gd name="T0" fmla="*/ 9 w 7"/>
                  <a:gd name="T1" fmla="*/ 0 h 5"/>
                  <a:gd name="T2" fmla="*/ 11 w 7"/>
                  <a:gd name="T3" fmla="*/ 0 h 5"/>
                  <a:gd name="T4" fmla="*/ 9 w 7"/>
                  <a:gd name="T5" fmla="*/ 2 h 5"/>
                  <a:gd name="T6" fmla="*/ 0 w 7"/>
                  <a:gd name="T7" fmla="*/ 4 h 5"/>
                  <a:gd name="T8" fmla="*/ 2 w 7"/>
                  <a:gd name="T9" fmla="*/ 2 h 5"/>
                  <a:gd name="T10" fmla="*/ 9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6" y="0"/>
                    </a:lnTo>
                    <a:lnTo>
                      <a:pt x="4" y="2"/>
                    </a:lnTo>
                    <a:lnTo>
                      <a:pt x="0" y="4"/>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9" name="Freeform 107"/>
              <p:cNvSpPr>
                <a:spLocks/>
              </p:cNvSpPr>
              <p:nvPr/>
            </p:nvSpPr>
            <p:spPr bwMode="ltGray">
              <a:xfrm>
                <a:off x="1098" y="2801"/>
                <a:ext cx="20" cy="32"/>
              </a:xfrm>
              <a:custGeom>
                <a:avLst/>
                <a:gdLst>
                  <a:gd name="T0" fmla="*/ 10 w 21"/>
                  <a:gd name="T1" fmla="*/ 11 h 29"/>
                  <a:gd name="T2" fmla="*/ 15 w 21"/>
                  <a:gd name="T3" fmla="*/ 35 h 29"/>
                  <a:gd name="T4" fmla="*/ 4 w 21"/>
                  <a:gd name="T5" fmla="*/ 46 h 29"/>
                  <a:gd name="T6" fmla="*/ 6 w 21"/>
                  <a:gd name="T7" fmla="*/ 29 h 29"/>
                  <a:gd name="T8" fmla="*/ 0 w 21"/>
                  <a:gd name="T9" fmla="*/ 0 h 29"/>
                  <a:gd name="T10" fmla="*/ 10 w 21"/>
                  <a:gd name="T11" fmla="*/ 11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0" name="Oval 108"/>
              <p:cNvSpPr>
                <a:spLocks noChangeArrowheads="1"/>
              </p:cNvSpPr>
              <p:nvPr/>
            </p:nvSpPr>
            <p:spPr bwMode="ltGray">
              <a:xfrm>
                <a:off x="1125" y="2811"/>
                <a:ext cx="1" cy="4"/>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41" name="Freeform 109"/>
              <p:cNvSpPr>
                <a:spLocks/>
              </p:cNvSpPr>
              <p:nvPr/>
            </p:nvSpPr>
            <p:spPr bwMode="ltGray">
              <a:xfrm>
                <a:off x="4511" y="2705"/>
                <a:ext cx="42" cy="54"/>
              </a:xfrm>
              <a:custGeom>
                <a:avLst/>
                <a:gdLst>
                  <a:gd name="T0" fmla="*/ 21 w 43"/>
                  <a:gd name="T1" fmla="*/ 0 h 49"/>
                  <a:gd name="T2" fmla="*/ 0 w 43"/>
                  <a:gd name="T3" fmla="*/ 45 h 49"/>
                  <a:gd name="T4" fmla="*/ 20 w 43"/>
                  <a:gd name="T5" fmla="*/ 78 h 49"/>
                  <a:gd name="T6" fmla="*/ 37 w 43"/>
                  <a:gd name="T7" fmla="*/ 39 h 49"/>
                  <a:gd name="T8" fmla="*/ 21 w 43"/>
                  <a:gd name="T9" fmla="*/ 0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26" y="0"/>
                    </a:moveTo>
                    <a:lnTo>
                      <a:pt x="0" y="28"/>
                    </a:lnTo>
                    <a:lnTo>
                      <a:pt x="20" y="48"/>
                    </a:lnTo>
                    <a:lnTo>
                      <a:pt x="42" y="24"/>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2" name="Freeform 110"/>
              <p:cNvSpPr>
                <a:spLocks/>
              </p:cNvSpPr>
              <p:nvPr/>
            </p:nvSpPr>
            <p:spPr bwMode="ltGray">
              <a:xfrm>
                <a:off x="3218" y="2547"/>
                <a:ext cx="37" cy="41"/>
              </a:xfrm>
              <a:custGeom>
                <a:avLst/>
                <a:gdLst>
                  <a:gd name="T0" fmla="*/ 28 w 37"/>
                  <a:gd name="T1" fmla="*/ 0 h 37"/>
                  <a:gd name="T2" fmla="*/ 34 w 37"/>
                  <a:gd name="T3" fmla="*/ 12 h 37"/>
                  <a:gd name="T4" fmla="*/ 36 w 37"/>
                  <a:gd name="T5" fmla="*/ 25 h 37"/>
                  <a:gd name="T6" fmla="*/ 31 w 37"/>
                  <a:gd name="T7" fmla="*/ 30 h 37"/>
                  <a:gd name="T8" fmla="*/ 36 w 37"/>
                  <a:gd name="T9" fmla="*/ 38 h 37"/>
                  <a:gd name="T10" fmla="*/ 29 w 37"/>
                  <a:gd name="T11" fmla="*/ 52 h 37"/>
                  <a:gd name="T12" fmla="*/ 26 w 37"/>
                  <a:gd name="T13" fmla="*/ 60 h 37"/>
                  <a:gd name="T14" fmla="*/ 2 w 37"/>
                  <a:gd name="T15" fmla="*/ 60 h 37"/>
                  <a:gd name="T16" fmla="*/ 0 w 37"/>
                  <a:gd name="T17" fmla="*/ 2 h 37"/>
                  <a:gd name="T18" fmla="*/ 28 w 37"/>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7"/>
                  <a:gd name="T32" fmla="*/ 37 w 3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7">
                    <a:moveTo>
                      <a:pt x="28" y="0"/>
                    </a:moveTo>
                    <a:lnTo>
                      <a:pt x="34" y="7"/>
                    </a:lnTo>
                    <a:lnTo>
                      <a:pt x="36" y="15"/>
                    </a:lnTo>
                    <a:lnTo>
                      <a:pt x="31" y="18"/>
                    </a:lnTo>
                    <a:lnTo>
                      <a:pt x="36" y="23"/>
                    </a:lnTo>
                    <a:lnTo>
                      <a:pt x="29" y="31"/>
                    </a:lnTo>
                    <a:lnTo>
                      <a:pt x="26" y="36"/>
                    </a:lnTo>
                    <a:lnTo>
                      <a:pt x="2" y="36"/>
                    </a:lnTo>
                    <a:lnTo>
                      <a:pt x="0" y="2"/>
                    </a:lnTo>
                    <a:lnTo>
                      <a:pt x="2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3" name="Freeform 111"/>
              <p:cNvSpPr>
                <a:spLocks/>
              </p:cNvSpPr>
              <p:nvPr/>
            </p:nvSpPr>
            <p:spPr bwMode="ltGray">
              <a:xfrm>
                <a:off x="3217" y="2546"/>
                <a:ext cx="45" cy="50"/>
              </a:xfrm>
              <a:custGeom>
                <a:avLst/>
                <a:gdLst>
                  <a:gd name="T0" fmla="*/ 34 w 45"/>
                  <a:gd name="T1" fmla="*/ 0 h 45"/>
                  <a:gd name="T2" fmla="*/ 42 w 45"/>
                  <a:gd name="T3" fmla="*/ 13 h 45"/>
                  <a:gd name="T4" fmla="*/ 44 w 45"/>
                  <a:gd name="T5" fmla="*/ 30 h 45"/>
                  <a:gd name="T6" fmla="*/ 38 w 45"/>
                  <a:gd name="T7" fmla="*/ 37 h 45"/>
                  <a:gd name="T8" fmla="*/ 44 w 45"/>
                  <a:gd name="T9" fmla="*/ 47 h 45"/>
                  <a:gd name="T10" fmla="*/ 36 w 45"/>
                  <a:gd name="T11" fmla="*/ 64 h 45"/>
                  <a:gd name="T12" fmla="*/ 32 w 45"/>
                  <a:gd name="T13" fmla="*/ 74 h 45"/>
                  <a:gd name="T14" fmla="*/ 2 w 45"/>
                  <a:gd name="T15" fmla="*/ 74 h 45"/>
                  <a:gd name="T16" fmla="*/ 0 w 45"/>
                  <a:gd name="T17" fmla="*/ 2 h 45"/>
                  <a:gd name="T18" fmla="*/ 34 w 4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5"/>
                  <a:gd name="T32" fmla="*/ 45 w 4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5">
                    <a:moveTo>
                      <a:pt x="34" y="0"/>
                    </a:moveTo>
                    <a:lnTo>
                      <a:pt x="42" y="8"/>
                    </a:lnTo>
                    <a:lnTo>
                      <a:pt x="44" y="18"/>
                    </a:lnTo>
                    <a:lnTo>
                      <a:pt x="38" y="22"/>
                    </a:lnTo>
                    <a:lnTo>
                      <a:pt x="44" y="28"/>
                    </a:lnTo>
                    <a:lnTo>
                      <a:pt x="36" y="38"/>
                    </a:lnTo>
                    <a:lnTo>
                      <a:pt x="32" y="44"/>
                    </a:lnTo>
                    <a:lnTo>
                      <a:pt x="2" y="44"/>
                    </a:lnTo>
                    <a:lnTo>
                      <a:pt x="0" y="2"/>
                    </a:lnTo>
                    <a:lnTo>
                      <a:pt x="3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4" name="Freeform 112"/>
              <p:cNvSpPr>
                <a:spLocks/>
              </p:cNvSpPr>
              <p:nvPr/>
            </p:nvSpPr>
            <p:spPr bwMode="ltGray">
              <a:xfrm>
                <a:off x="3062" y="2081"/>
                <a:ext cx="34" cy="25"/>
              </a:xfrm>
              <a:custGeom>
                <a:avLst/>
                <a:gdLst>
                  <a:gd name="T0" fmla="*/ 10 w 35"/>
                  <a:gd name="T1" fmla="*/ 4 h 23"/>
                  <a:gd name="T2" fmla="*/ 8 w 35"/>
                  <a:gd name="T3" fmla="*/ 13 h 23"/>
                  <a:gd name="T4" fmla="*/ 0 w 35"/>
                  <a:gd name="T5" fmla="*/ 15 h 23"/>
                  <a:gd name="T6" fmla="*/ 0 w 35"/>
                  <a:gd name="T7" fmla="*/ 24 h 23"/>
                  <a:gd name="T8" fmla="*/ 10 w 35"/>
                  <a:gd name="T9" fmla="*/ 33 h 23"/>
                  <a:gd name="T10" fmla="*/ 17 w 35"/>
                  <a:gd name="T11" fmla="*/ 24 h 23"/>
                  <a:gd name="T12" fmla="*/ 23 w 35"/>
                  <a:gd name="T13" fmla="*/ 24 h 23"/>
                  <a:gd name="T14" fmla="*/ 21 w 35"/>
                  <a:gd name="T15" fmla="*/ 15 h 23"/>
                  <a:gd name="T16" fmla="*/ 29 w 35"/>
                  <a:gd name="T17" fmla="*/ 4 h 23"/>
                  <a:gd name="T18" fmla="*/ 27 w 35"/>
                  <a:gd name="T19" fmla="*/ 0 h 23"/>
                  <a:gd name="T20" fmla="*/ 19 w 35"/>
                  <a:gd name="T21" fmla="*/ 11 h 23"/>
                  <a:gd name="T22" fmla="*/ 10 w 35"/>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3"/>
                  <a:gd name="T38" fmla="*/ 35 w 35"/>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5" name="Freeform 113"/>
              <p:cNvSpPr>
                <a:spLocks/>
              </p:cNvSpPr>
              <p:nvPr/>
            </p:nvSpPr>
            <p:spPr bwMode="ltGray">
              <a:xfrm>
                <a:off x="2923" y="2074"/>
                <a:ext cx="46" cy="21"/>
              </a:xfrm>
              <a:custGeom>
                <a:avLst/>
                <a:gdLst>
                  <a:gd name="T0" fmla="*/ 0 w 47"/>
                  <a:gd name="T1" fmla="*/ 0 h 19"/>
                  <a:gd name="T2" fmla="*/ 0 w 47"/>
                  <a:gd name="T3" fmla="*/ 15 h 19"/>
                  <a:gd name="T4" fmla="*/ 2 w 47"/>
                  <a:gd name="T5" fmla="*/ 15 h 19"/>
                  <a:gd name="T6" fmla="*/ 12 w 47"/>
                  <a:gd name="T7" fmla="*/ 15 h 19"/>
                  <a:gd name="T8" fmla="*/ 20 w 47"/>
                  <a:gd name="T9" fmla="*/ 23 h 19"/>
                  <a:gd name="T10" fmla="*/ 22 w 47"/>
                  <a:gd name="T11" fmla="*/ 30 h 19"/>
                  <a:gd name="T12" fmla="*/ 35 w 47"/>
                  <a:gd name="T13" fmla="*/ 30 h 19"/>
                  <a:gd name="T14" fmla="*/ 41 w 47"/>
                  <a:gd name="T15" fmla="*/ 19 h 19"/>
                  <a:gd name="T16" fmla="*/ 41 w 47"/>
                  <a:gd name="T17" fmla="*/ 13 h 19"/>
                  <a:gd name="T18" fmla="*/ 37 w 47"/>
                  <a:gd name="T19" fmla="*/ 19 h 19"/>
                  <a:gd name="T20" fmla="*/ 35 w 47"/>
                  <a:gd name="T21" fmla="*/ 15 h 19"/>
                  <a:gd name="T22" fmla="*/ 31 w 47"/>
                  <a:gd name="T23" fmla="*/ 13 h 19"/>
                  <a:gd name="T24" fmla="*/ 27 w 47"/>
                  <a:gd name="T25" fmla="*/ 11 h 19"/>
                  <a:gd name="T26" fmla="*/ 18 w 47"/>
                  <a:gd name="T27" fmla="*/ 11 h 19"/>
                  <a:gd name="T28" fmla="*/ 14 w 47"/>
                  <a:gd name="T29" fmla="*/ 11 h 19"/>
                  <a:gd name="T30" fmla="*/ 12 w 47"/>
                  <a:gd name="T31" fmla="*/ 2 h 19"/>
                  <a:gd name="T32" fmla="*/ 8 w 47"/>
                  <a:gd name="T33" fmla="*/ 0 h 19"/>
                  <a:gd name="T34" fmla="*/ 0 w 47"/>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9"/>
                  <a:gd name="T56" fmla="*/ 47 w 4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6" name="Freeform 114"/>
              <p:cNvSpPr>
                <a:spLocks/>
              </p:cNvSpPr>
              <p:nvPr/>
            </p:nvSpPr>
            <p:spPr bwMode="ltGray">
              <a:xfrm>
                <a:off x="2990" y="2063"/>
                <a:ext cx="9" cy="10"/>
              </a:xfrm>
              <a:custGeom>
                <a:avLst/>
                <a:gdLst>
                  <a:gd name="T0" fmla="*/ 6 w 9"/>
                  <a:gd name="T1" fmla="*/ 0 h 9"/>
                  <a:gd name="T2" fmla="*/ 2 w 9"/>
                  <a:gd name="T3" fmla="*/ 2 h 9"/>
                  <a:gd name="T4" fmla="*/ 0 w 9"/>
                  <a:gd name="T5" fmla="*/ 13 h 9"/>
                  <a:gd name="T6" fmla="*/ 6 w 9"/>
                  <a:gd name="T7" fmla="*/ 11 h 9"/>
                  <a:gd name="T8" fmla="*/ 8 w 9"/>
                  <a:gd name="T9" fmla="*/ 2 h 9"/>
                  <a:gd name="T10" fmla="*/ 6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6" y="0"/>
                    </a:moveTo>
                    <a:lnTo>
                      <a:pt x="2" y="2"/>
                    </a:lnTo>
                    <a:lnTo>
                      <a:pt x="0" y="8"/>
                    </a:lnTo>
                    <a:lnTo>
                      <a:pt x="6" y="6"/>
                    </a:lnTo>
                    <a:lnTo>
                      <a:pt x="8" y="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7" name="Freeform 115"/>
              <p:cNvSpPr>
                <a:spLocks/>
              </p:cNvSpPr>
              <p:nvPr/>
            </p:nvSpPr>
            <p:spPr bwMode="ltGray">
              <a:xfrm>
                <a:off x="3432" y="2561"/>
                <a:ext cx="20" cy="8"/>
              </a:xfrm>
              <a:custGeom>
                <a:avLst/>
                <a:gdLst>
                  <a:gd name="T0" fmla="*/ 15 w 21"/>
                  <a:gd name="T1" fmla="*/ 0 h 7"/>
                  <a:gd name="T2" fmla="*/ 8 w 21"/>
                  <a:gd name="T3" fmla="*/ 0 h 7"/>
                  <a:gd name="T4" fmla="*/ 4 w 21"/>
                  <a:gd name="T5" fmla="*/ 0 h 7"/>
                  <a:gd name="T6" fmla="*/ 0 w 21"/>
                  <a:gd name="T7" fmla="*/ 9 h 7"/>
                  <a:gd name="T8" fmla="*/ 10 w 21"/>
                  <a:gd name="T9" fmla="*/ 11 h 7"/>
                  <a:gd name="T10" fmla="*/ 11 w 21"/>
                  <a:gd name="T11" fmla="*/ 11 h 7"/>
                  <a:gd name="T12" fmla="*/ 15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20" y="0"/>
                    </a:moveTo>
                    <a:lnTo>
                      <a:pt x="8" y="0"/>
                    </a:lnTo>
                    <a:lnTo>
                      <a:pt x="4" y="0"/>
                    </a:lnTo>
                    <a:lnTo>
                      <a:pt x="0" y="4"/>
                    </a:lnTo>
                    <a:lnTo>
                      <a:pt x="10" y="6"/>
                    </a:lnTo>
                    <a:lnTo>
                      <a:pt x="16" y="6"/>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8" name="Freeform 116"/>
              <p:cNvSpPr>
                <a:spLocks/>
              </p:cNvSpPr>
              <p:nvPr/>
            </p:nvSpPr>
            <p:spPr bwMode="ltGray">
              <a:xfrm>
                <a:off x="2861" y="922"/>
                <a:ext cx="2267" cy="1281"/>
              </a:xfrm>
              <a:custGeom>
                <a:avLst/>
                <a:gdLst>
                  <a:gd name="T0" fmla="*/ 211 w 2281"/>
                  <a:gd name="T1" fmla="*/ 452 h 1145"/>
                  <a:gd name="T2" fmla="*/ 260 w 2281"/>
                  <a:gd name="T3" fmla="*/ 531 h 1145"/>
                  <a:gd name="T4" fmla="*/ 149 w 2281"/>
                  <a:gd name="T5" fmla="*/ 540 h 1145"/>
                  <a:gd name="T6" fmla="*/ 199 w 2281"/>
                  <a:gd name="T7" fmla="*/ 662 h 1145"/>
                  <a:gd name="T8" fmla="*/ 221 w 2281"/>
                  <a:gd name="T9" fmla="*/ 623 h 1145"/>
                  <a:gd name="T10" fmla="*/ 262 w 2281"/>
                  <a:gd name="T11" fmla="*/ 578 h 1145"/>
                  <a:gd name="T12" fmla="*/ 314 w 2281"/>
                  <a:gd name="T13" fmla="*/ 449 h 1145"/>
                  <a:gd name="T14" fmla="*/ 326 w 2281"/>
                  <a:gd name="T15" fmla="*/ 540 h 1145"/>
                  <a:gd name="T16" fmla="*/ 392 w 2281"/>
                  <a:gd name="T17" fmla="*/ 475 h 1145"/>
                  <a:gd name="T18" fmla="*/ 423 w 2281"/>
                  <a:gd name="T19" fmla="*/ 471 h 1145"/>
                  <a:gd name="T20" fmla="*/ 487 w 2281"/>
                  <a:gd name="T21" fmla="*/ 439 h 1145"/>
                  <a:gd name="T22" fmla="*/ 505 w 2281"/>
                  <a:gd name="T23" fmla="*/ 403 h 1145"/>
                  <a:gd name="T24" fmla="*/ 527 w 2281"/>
                  <a:gd name="T25" fmla="*/ 397 h 1145"/>
                  <a:gd name="T26" fmla="*/ 610 w 2281"/>
                  <a:gd name="T27" fmla="*/ 456 h 1145"/>
                  <a:gd name="T28" fmla="*/ 602 w 2281"/>
                  <a:gd name="T29" fmla="*/ 408 h 1145"/>
                  <a:gd name="T30" fmla="*/ 606 w 2281"/>
                  <a:gd name="T31" fmla="*/ 263 h 1145"/>
                  <a:gd name="T32" fmla="*/ 666 w 2281"/>
                  <a:gd name="T33" fmla="*/ 281 h 1145"/>
                  <a:gd name="T34" fmla="*/ 684 w 2281"/>
                  <a:gd name="T35" fmla="*/ 527 h 1145"/>
                  <a:gd name="T36" fmla="*/ 731 w 2281"/>
                  <a:gd name="T37" fmla="*/ 427 h 1145"/>
                  <a:gd name="T38" fmla="*/ 696 w 2281"/>
                  <a:gd name="T39" fmla="*/ 241 h 1145"/>
                  <a:gd name="T40" fmla="*/ 728 w 2281"/>
                  <a:gd name="T41" fmla="*/ 305 h 1145"/>
                  <a:gd name="T42" fmla="*/ 807 w 2281"/>
                  <a:gd name="T43" fmla="*/ 292 h 1145"/>
                  <a:gd name="T44" fmla="*/ 829 w 2281"/>
                  <a:gd name="T45" fmla="*/ 210 h 1145"/>
                  <a:gd name="T46" fmla="*/ 906 w 2281"/>
                  <a:gd name="T47" fmla="*/ 92 h 1145"/>
                  <a:gd name="T48" fmla="*/ 1020 w 2281"/>
                  <a:gd name="T49" fmla="*/ 13 h 1145"/>
                  <a:gd name="T50" fmla="*/ 1099 w 2281"/>
                  <a:gd name="T51" fmla="*/ 56 h 1145"/>
                  <a:gd name="T52" fmla="*/ 1141 w 2281"/>
                  <a:gd name="T53" fmla="*/ 179 h 1145"/>
                  <a:gd name="T54" fmla="*/ 1254 w 2281"/>
                  <a:gd name="T55" fmla="*/ 200 h 1145"/>
                  <a:gd name="T56" fmla="*/ 1358 w 2281"/>
                  <a:gd name="T57" fmla="*/ 202 h 1145"/>
                  <a:gd name="T58" fmla="*/ 1481 w 2281"/>
                  <a:gd name="T59" fmla="*/ 315 h 1145"/>
                  <a:gd name="T60" fmla="*/ 1568 w 2281"/>
                  <a:gd name="T61" fmla="*/ 241 h 1145"/>
                  <a:gd name="T62" fmla="*/ 1721 w 2281"/>
                  <a:gd name="T63" fmla="*/ 329 h 1145"/>
                  <a:gd name="T64" fmla="*/ 1868 w 2281"/>
                  <a:gd name="T65" fmla="*/ 397 h 1145"/>
                  <a:gd name="T66" fmla="*/ 1981 w 2281"/>
                  <a:gd name="T67" fmla="*/ 379 h 1145"/>
                  <a:gd name="T68" fmla="*/ 2119 w 2281"/>
                  <a:gd name="T69" fmla="*/ 424 h 1145"/>
                  <a:gd name="T70" fmla="*/ 2208 w 2281"/>
                  <a:gd name="T71" fmla="*/ 512 h 1145"/>
                  <a:gd name="T72" fmla="*/ 2157 w 2281"/>
                  <a:gd name="T73" fmla="*/ 605 h 1145"/>
                  <a:gd name="T74" fmla="*/ 2129 w 2281"/>
                  <a:gd name="T75" fmla="*/ 736 h 1145"/>
                  <a:gd name="T76" fmla="*/ 2001 w 2281"/>
                  <a:gd name="T77" fmla="*/ 828 h 1145"/>
                  <a:gd name="T78" fmla="*/ 1996 w 2281"/>
                  <a:gd name="T79" fmla="*/ 1019 h 1145"/>
                  <a:gd name="T80" fmla="*/ 1902 w 2281"/>
                  <a:gd name="T81" fmla="*/ 987 h 1145"/>
                  <a:gd name="T82" fmla="*/ 1966 w 2281"/>
                  <a:gd name="T83" fmla="*/ 703 h 1145"/>
                  <a:gd name="T84" fmla="*/ 1870 w 2281"/>
                  <a:gd name="T85" fmla="*/ 775 h 1145"/>
                  <a:gd name="T86" fmla="*/ 1840 w 2281"/>
                  <a:gd name="T87" fmla="*/ 882 h 1145"/>
                  <a:gd name="T88" fmla="*/ 1745 w 2281"/>
                  <a:gd name="T89" fmla="*/ 858 h 1145"/>
                  <a:gd name="T90" fmla="*/ 1654 w 2281"/>
                  <a:gd name="T91" fmla="*/ 1063 h 1145"/>
                  <a:gd name="T92" fmla="*/ 1698 w 2281"/>
                  <a:gd name="T93" fmla="*/ 1445 h 1145"/>
                  <a:gd name="T94" fmla="*/ 513 w 2281"/>
                  <a:gd name="T95" fmla="*/ 1802 h 1145"/>
                  <a:gd name="T96" fmla="*/ 501 w 2281"/>
                  <a:gd name="T97" fmla="*/ 1548 h 1145"/>
                  <a:gd name="T98" fmla="*/ 451 w 2281"/>
                  <a:gd name="T99" fmla="*/ 1478 h 1145"/>
                  <a:gd name="T100" fmla="*/ 394 w 2281"/>
                  <a:gd name="T101" fmla="*/ 1454 h 1145"/>
                  <a:gd name="T102" fmla="*/ 338 w 2281"/>
                  <a:gd name="T103" fmla="*/ 1560 h 1145"/>
                  <a:gd name="T104" fmla="*/ 235 w 2281"/>
                  <a:gd name="T105" fmla="*/ 1434 h 1145"/>
                  <a:gd name="T106" fmla="*/ 10 w 2281"/>
                  <a:gd name="T107" fmla="*/ 1318 h 1145"/>
                  <a:gd name="T108" fmla="*/ 36 w 2281"/>
                  <a:gd name="T109" fmla="*/ 884 h 1145"/>
                  <a:gd name="T110" fmla="*/ 121 w 2281"/>
                  <a:gd name="T111" fmla="*/ 830 h 1145"/>
                  <a:gd name="T112" fmla="*/ 125 w 2281"/>
                  <a:gd name="T113" fmla="*/ 413 h 1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1"/>
                  <a:gd name="T172" fmla="*/ 0 h 1145"/>
                  <a:gd name="T173" fmla="*/ 2281 w 2281"/>
                  <a:gd name="T174" fmla="*/ 1145 h 1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9" name="Freeform 117"/>
              <p:cNvSpPr>
                <a:spLocks/>
              </p:cNvSpPr>
              <p:nvPr/>
            </p:nvSpPr>
            <p:spPr bwMode="ltGray">
              <a:xfrm>
                <a:off x="2867" y="1848"/>
                <a:ext cx="154" cy="191"/>
              </a:xfrm>
              <a:custGeom>
                <a:avLst/>
                <a:gdLst>
                  <a:gd name="T0" fmla="*/ 36 w 155"/>
                  <a:gd name="T1" fmla="*/ 35 h 171"/>
                  <a:gd name="T2" fmla="*/ 48 w 155"/>
                  <a:gd name="T3" fmla="*/ 25 h 171"/>
                  <a:gd name="T4" fmla="*/ 91 w 155"/>
                  <a:gd name="T5" fmla="*/ 0 h 171"/>
                  <a:gd name="T6" fmla="*/ 101 w 155"/>
                  <a:gd name="T7" fmla="*/ 4 h 171"/>
                  <a:gd name="T8" fmla="*/ 107 w 155"/>
                  <a:gd name="T9" fmla="*/ 17 h 171"/>
                  <a:gd name="T10" fmla="*/ 111 w 155"/>
                  <a:gd name="T11" fmla="*/ 28 h 171"/>
                  <a:gd name="T12" fmla="*/ 117 w 155"/>
                  <a:gd name="T13" fmla="*/ 39 h 171"/>
                  <a:gd name="T14" fmla="*/ 117 w 155"/>
                  <a:gd name="T15" fmla="*/ 45 h 171"/>
                  <a:gd name="T16" fmla="*/ 115 w 155"/>
                  <a:gd name="T17" fmla="*/ 52 h 171"/>
                  <a:gd name="T18" fmla="*/ 113 w 155"/>
                  <a:gd name="T19" fmla="*/ 58 h 171"/>
                  <a:gd name="T20" fmla="*/ 145 w 155"/>
                  <a:gd name="T21" fmla="*/ 76 h 171"/>
                  <a:gd name="T22" fmla="*/ 149 w 155"/>
                  <a:gd name="T23" fmla="*/ 105 h 171"/>
                  <a:gd name="T24" fmla="*/ 137 w 155"/>
                  <a:gd name="T25" fmla="*/ 121 h 171"/>
                  <a:gd name="T26" fmla="*/ 109 w 155"/>
                  <a:gd name="T27" fmla="*/ 118 h 171"/>
                  <a:gd name="T28" fmla="*/ 95 w 155"/>
                  <a:gd name="T29" fmla="*/ 116 h 171"/>
                  <a:gd name="T30" fmla="*/ 87 w 155"/>
                  <a:gd name="T31" fmla="*/ 118 h 171"/>
                  <a:gd name="T32" fmla="*/ 81 w 155"/>
                  <a:gd name="T33" fmla="*/ 157 h 171"/>
                  <a:gd name="T34" fmla="*/ 76 w 155"/>
                  <a:gd name="T35" fmla="*/ 163 h 171"/>
                  <a:gd name="T36" fmla="*/ 76 w 155"/>
                  <a:gd name="T37" fmla="*/ 174 h 171"/>
                  <a:gd name="T38" fmla="*/ 64 w 155"/>
                  <a:gd name="T39" fmla="*/ 170 h 171"/>
                  <a:gd name="T40" fmla="*/ 58 w 155"/>
                  <a:gd name="T41" fmla="*/ 168 h 171"/>
                  <a:gd name="T42" fmla="*/ 50 w 155"/>
                  <a:gd name="T43" fmla="*/ 160 h 171"/>
                  <a:gd name="T44" fmla="*/ 48 w 155"/>
                  <a:gd name="T45" fmla="*/ 170 h 171"/>
                  <a:gd name="T46" fmla="*/ 54 w 155"/>
                  <a:gd name="T47" fmla="*/ 178 h 171"/>
                  <a:gd name="T48" fmla="*/ 54 w 155"/>
                  <a:gd name="T49" fmla="*/ 194 h 171"/>
                  <a:gd name="T50" fmla="*/ 54 w 155"/>
                  <a:gd name="T51" fmla="*/ 202 h 171"/>
                  <a:gd name="T52" fmla="*/ 54 w 155"/>
                  <a:gd name="T53" fmla="*/ 210 h 171"/>
                  <a:gd name="T54" fmla="*/ 60 w 155"/>
                  <a:gd name="T55" fmla="*/ 212 h 171"/>
                  <a:gd name="T56" fmla="*/ 62 w 155"/>
                  <a:gd name="T57" fmla="*/ 226 h 171"/>
                  <a:gd name="T58" fmla="*/ 58 w 155"/>
                  <a:gd name="T59" fmla="*/ 237 h 171"/>
                  <a:gd name="T60" fmla="*/ 52 w 155"/>
                  <a:gd name="T61" fmla="*/ 242 h 171"/>
                  <a:gd name="T62" fmla="*/ 54 w 155"/>
                  <a:gd name="T63" fmla="*/ 262 h 171"/>
                  <a:gd name="T64" fmla="*/ 48 w 155"/>
                  <a:gd name="T65" fmla="*/ 278 h 171"/>
                  <a:gd name="T66" fmla="*/ 50 w 155"/>
                  <a:gd name="T67" fmla="*/ 288 h 171"/>
                  <a:gd name="T68" fmla="*/ 56 w 155"/>
                  <a:gd name="T69" fmla="*/ 296 h 171"/>
                  <a:gd name="T70" fmla="*/ 46 w 155"/>
                  <a:gd name="T71" fmla="*/ 296 h 171"/>
                  <a:gd name="T72" fmla="*/ 36 w 155"/>
                  <a:gd name="T73" fmla="*/ 288 h 171"/>
                  <a:gd name="T74" fmla="*/ 32 w 155"/>
                  <a:gd name="T75" fmla="*/ 267 h 171"/>
                  <a:gd name="T76" fmla="*/ 22 w 155"/>
                  <a:gd name="T77" fmla="*/ 248 h 171"/>
                  <a:gd name="T78" fmla="*/ 12 w 155"/>
                  <a:gd name="T79" fmla="*/ 216 h 171"/>
                  <a:gd name="T80" fmla="*/ 6 w 155"/>
                  <a:gd name="T81" fmla="*/ 189 h 171"/>
                  <a:gd name="T82" fmla="*/ 0 w 155"/>
                  <a:gd name="T83" fmla="*/ 181 h 171"/>
                  <a:gd name="T84" fmla="*/ 4 w 155"/>
                  <a:gd name="T85" fmla="*/ 163 h 171"/>
                  <a:gd name="T86" fmla="*/ 8 w 155"/>
                  <a:gd name="T87" fmla="*/ 152 h 171"/>
                  <a:gd name="T88" fmla="*/ 10 w 155"/>
                  <a:gd name="T89" fmla="*/ 143 h 171"/>
                  <a:gd name="T90" fmla="*/ 16 w 155"/>
                  <a:gd name="T91" fmla="*/ 132 h 171"/>
                  <a:gd name="T92" fmla="*/ 22 w 155"/>
                  <a:gd name="T93" fmla="*/ 118 h 171"/>
                  <a:gd name="T94" fmla="*/ 32 w 155"/>
                  <a:gd name="T95" fmla="*/ 42 h 171"/>
                  <a:gd name="T96" fmla="*/ 36 w 155"/>
                  <a:gd name="T97" fmla="*/ 35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171"/>
                  <a:gd name="T149" fmla="*/ 155 w 155"/>
                  <a:gd name="T150" fmla="*/ 171 h 1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0" name="Freeform 118"/>
              <p:cNvSpPr>
                <a:spLocks/>
              </p:cNvSpPr>
              <p:nvPr/>
            </p:nvSpPr>
            <p:spPr bwMode="ltGray">
              <a:xfrm>
                <a:off x="2805" y="1750"/>
                <a:ext cx="202" cy="126"/>
              </a:xfrm>
              <a:custGeom>
                <a:avLst/>
                <a:gdLst>
                  <a:gd name="T0" fmla="*/ 6 w 203"/>
                  <a:gd name="T1" fmla="*/ 62 h 113"/>
                  <a:gd name="T2" fmla="*/ 78 w 203"/>
                  <a:gd name="T3" fmla="*/ 0 h 113"/>
                  <a:gd name="T4" fmla="*/ 92 w 203"/>
                  <a:gd name="T5" fmla="*/ 13 h 113"/>
                  <a:gd name="T6" fmla="*/ 100 w 203"/>
                  <a:gd name="T7" fmla="*/ 20 h 113"/>
                  <a:gd name="T8" fmla="*/ 109 w 203"/>
                  <a:gd name="T9" fmla="*/ 16 h 113"/>
                  <a:gd name="T10" fmla="*/ 127 w 203"/>
                  <a:gd name="T11" fmla="*/ 39 h 113"/>
                  <a:gd name="T12" fmla="*/ 141 w 203"/>
                  <a:gd name="T13" fmla="*/ 16 h 113"/>
                  <a:gd name="T14" fmla="*/ 153 w 203"/>
                  <a:gd name="T15" fmla="*/ 4 h 113"/>
                  <a:gd name="T16" fmla="*/ 159 w 203"/>
                  <a:gd name="T17" fmla="*/ 20 h 113"/>
                  <a:gd name="T18" fmla="*/ 169 w 203"/>
                  <a:gd name="T19" fmla="*/ 39 h 113"/>
                  <a:gd name="T20" fmla="*/ 175 w 203"/>
                  <a:gd name="T21" fmla="*/ 58 h 113"/>
                  <a:gd name="T22" fmla="*/ 175 w 203"/>
                  <a:gd name="T23" fmla="*/ 84 h 113"/>
                  <a:gd name="T24" fmla="*/ 181 w 203"/>
                  <a:gd name="T25" fmla="*/ 107 h 113"/>
                  <a:gd name="T26" fmla="*/ 197 w 203"/>
                  <a:gd name="T27" fmla="*/ 120 h 113"/>
                  <a:gd name="T28" fmla="*/ 195 w 203"/>
                  <a:gd name="T29" fmla="*/ 152 h 113"/>
                  <a:gd name="T30" fmla="*/ 185 w 203"/>
                  <a:gd name="T31" fmla="*/ 152 h 113"/>
                  <a:gd name="T32" fmla="*/ 179 w 203"/>
                  <a:gd name="T33" fmla="*/ 185 h 113"/>
                  <a:gd name="T34" fmla="*/ 167 w 203"/>
                  <a:gd name="T35" fmla="*/ 191 h 113"/>
                  <a:gd name="T36" fmla="*/ 159 w 203"/>
                  <a:gd name="T37" fmla="*/ 173 h 113"/>
                  <a:gd name="T38" fmla="*/ 147 w 203"/>
                  <a:gd name="T39" fmla="*/ 169 h 113"/>
                  <a:gd name="T40" fmla="*/ 133 w 203"/>
                  <a:gd name="T41" fmla="*/ 183 h 113"/>
                  <a:gd name="T42" fmla="*/ 117 w 203"/>
                  <a:gd name="T43" fmla="*/ 191 h 113"/>
                  <a:gd name="T44" fmla="*/ 100 w 203"/>
                  <a:gd name="T45" fmla="*/ 193 h 113"/>
                  <a:gd name="T46" fmla="*/ 96 w 203"/>
                  <a:gd name="T47" fmla="*/ 165 h 113"/>
                  <a:gd name="T48" fmla="*/ 86 w 203"/>
                  <a:gd name="T49" fmla="*/ 148 h 113"/>
                  <a:gd name="T50" fmla="*/ 78 w 203"/>
                  <a:gd name="T51" fmla="*/ 134 h 113"/>
                  <a:gd name="T52" fmla="*/ 72 w 203"/>
                  <a:gd name="T53" fmla="*/ 120 h 113"/>
                  <a:gd name="T54" fmla="*/ 68 w 203"/>
                  <a:gd name="T55" fmla="*/ 107 h 113"/>
                  <a:gd name="T56" fmla="*/ 66 w 203"/>
                  <a:gd name="T57" fmla="*/ 94 h 113"/>
                  <a:gd name="T58" fmla="*/ 56 w 203"/>
                  <a:gd name="T59" fmla="*/ 94 h 113"/>
                  <a:gd name="T60" fmla="*/ 50 w 203"/>
                  <a:gd name="T61" fmla="*/ 107 h 113"/>
                  <a:gd name="T62" fmla="*/ 28 w 203"/>
                  <a:gd name="T63" fmla="*/ 107 h 113"/>
                  <a:gd name="T64" fmla="*/ 10 w 203"/>
                  <a:gd name="T65" fmla="*/ 96 h 113"/>
                  <a:gd name="T66" fmla="*/ 0 w 203"/>
                  <a:gd name="T67" fmla="*/ 72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13"/>
                  <a:gd name="T104" fmla="*/ 203 w 203"/>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1" name="Freeform 119"/>
              <p:cNvSpPr>
                <a:spLocks/>
              </p:cNvSpPr>
              <p:nvPr/>
            </p:nvSpPr>
            <p:spPr bwMode="ltGray">
              <a:xfrm>
                <a:off x="2739" y="1685"/>
                <a:ext cx="160" cy="99"/>
              </a:xfrm>
              <a:custGeom>
                <a:avLst/>
                <a:gdLst>
                  <a:gd name="T0" fmla="*/ 64 w 161"/>
                  <a:gd name="T1" fmla="*/ 4 h 89"/>
                  <a:gd name="T2" fmla="*/ 72 w 161"/>
                  <a:gd name="T3" fmla="*/ 16 h 89"/>
                  <a:gd name="T4" fmla="*/ 121 w 161"/>
                  <a:gd name="T5" fmla="*/ 65 h 89"/>
                  <a:gd name="T6" fmla="*/ 127 w 161"/>
                  <a:gd name="T7" fmla="*/ 65 h 89"/>
                  <a:gd name="T8" fmla="*/ 133 w 161"/>
                  <a:gd name="T9" fmla="*/ 61 h 89"/>
                  <a:gd name="T10" fmla="*/ 137 w 161"/>
                  <a:gd name="T11" fmla="*/ 61 h 89"/>
                  <a:gd name="T12" fmla="*/ 141 w 161"/>
                  <a:gd name="T13" fmla="*/ 65 h 89"/>
                  <a:gd name="T14" fmla="*/ 145 w 161"/>
                  <a:gd name="T15" fmla="*/ 65 h 89"/>
                  <a:gd name="T16" fmla="*/ 145 w 161"/>
                  <a:gd name="T17" fmla="*/ 72 h 89"/>
                  <a:gd name="T18" fmla="*/ 149 w 161"/>
                  <a:gd name="T19" fmla="*/ 76 h 89"/>
                  <a:gd name="T20" fmla="*/ 151 w 161"/>
                  <a:gd name="T21" fmla="*/ 86 h 89"/>
                  <a:gd name="T22" fmla="*/ 155 w 161"/>
                  <a:gd name="T23" fmla="*/ 92 h 89"/>
                  <a:gd name="T24" fmla="*/ 155 w 161"/>
                  <a:gd name="T25" fmla="*/ 99 h 89"/>
                  <a:gd name="T26" fmla="*/ 155 w 161"/>
                  <a:gd name="T27" fmla="*/ 109 h 89"/>
                  <a:gd name="T28" fmla="*/ 153 w 161"/>
                  <a:gd name="T29" fmla="*/ 120 h 89"/>
                  <a:gd name="T30" fmla="*/ 147 w 161"/>
                  <a:gd name="T31" fmla="*/ 120 h 89"/>
                  <a:gd name="T32" fmla="*/ 139 w 161"/>
                  <a:gd name="T33" fmla="*/ 109 h 89"/>
                  <a:gd name="T34" fmla="*/ 133 w 161"/>
                  <a:gd name="T35" fmla="*/ 107 h 89"/>
                  <a:gd name="T36" fmla="*/ 129 w 161"/>
                  <a:gd name="T37" fmla="*/ 111 h 89"/>
                  <a:gd name="T38" fmla="*/ 121 w 161"/>
                  <a:gd name="T39" fmla="*/ 120 h 89"/>
                  <a:gd name="T40" fmla="*/ 99 w 161"/>
                  <a:gd name="T41" fmla="*/ 125 h 89"/>
                  <a:gd name="T42" fmla="*/ 99 w 161"/>
                  <a:gd name="T43" fmla="*/ 133 h 89"/>
                  <a:gd name="T44" fmla="*/ 99 w 161"/>
                  <a:gd name="T45" fmla="*/ 136 h 89"/>
                  <a:gd name="T46" fmla="*/ 95 w 161"/>
                  <a:gd name="T47" fmla="*/ 139 h 89"/>
                  <a:gd name="T48" fmla="*/ 93 w 161"/>
                  <a:gd name="T49" fmla="*/ 142 h 89"/>
                  <a:gd name="T50" fmla="*/ 89 w 161"/>
                  <a:gd name="T51" fmla="*/ 147 h 89"/>
                  <a:gd name="T52" fmla="*/ 87 w 161"/>
                  <a:gd name="T53" fmla="*/ 147 h 89"/>
                  <a:gd name="T54" fmla="*/ 85 w 161"/>
                  <a:gd name="T55" fmla="*/ 147 h 89"/>
                  <a:gd name="T56" fmla="*/ 76 w 161"/>
                  <a:gd name="T57" fmla="*/ 150 h 89"/>
                  <a:gd name="T58" fmla="*/ 64 w 161"/>
                  <a:gd name="T59" fmla="*/ 147 h 89"/>
                  <a:gd name="T60" fmla="*/ 44 w 161"/>
                  <a:gd name="T61" fmla="*/ 142 h 89"/>
                  <a:gd name="T62" fmla="*/ 22 w 161"/>
                  <a:gd name="T63" fmla="*/ 125 h 89"/>
                  <a:gd name="T64" fmla="*/ 0 w 161"/>
                  <a:gd name="T65" fmla="*/ 81 h 89"/>
                  <a:gd name="T66" fmla="*/ 0 w 161"/>
                  <a:gd name="T67" fmla="*/ 44 h 89"/>
                  <a:gd name="T68" fmla="*/ 22 w 161"/>
                  <a:gd name="T69" fmla="*/ 13 h 89"/>
                  <a:gd name="T70" fmla="*/ 46 w 161"/>
                  <a:gd name="T71" fmla="*/ 0 h 89"/>
                  <a:gd name="T72" fmla="*/ 64 w 161"/>
                  <a:gd name="T73" fmla="*/ 4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89"/>
                  <a:gd name="T113" fmla="*/ 161 w 161"/>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2" name="Freeform 120"/>
              <p:cNvSpPr>
                <a:spLocks/>
              </p:cNvSpPr>
              <p:nvPr/>
            </p:nvSpPr>
            <p:spPr bwMode="ltGray">
              <a:xfrm>
                <a:off x="2765" y="1595"/>
                <a:ext cx="155" cy="151"/>
              </a:xfrm>
              <a:custGeom>
                <a:avLst/>
                <a:gdLst>
                  <a:gd name="T0" fmla="*/ 8 w 155"/>
                  <a:gd name="T1" fmla="*/ 45 h 135"/>
                  <a:gd name="T2" fmla="*/ 20 w 155"/>
                  <a:gd name="T3" fmla="*/ 28 h 135"/>
                  <a:gd name="T4" fmla="*/ 26 w 155"/>
                  <a:gd name="T5" fmla="*/ 25 h 135"/>
                  <a:gd name="T6" fmla="*/ 62 w 155"/>
                  <a:gd name="T7" fmla="*/ 0 h 135"/>
                  <a:gd name="T8" fmla="*/ 70 w 155"/>
                  <a:gd name="T9" fmla="*/ 11 h 135"/>
                  <a:gd name="T10" fmla="*/ 74 w 155"/>
                  <a:gd name="T11" fmla="*/ 17 h 135"/>
                  <a:gd name="T12" fmla="*/ 78 w 155"/>
                  <a:gd name="T13" fmla="*/ 25 h 135"/>
                  <a:gd name="T14" fmla="*/ 82 w 155"/>
                  <a:gd name="T15" fmla="*/ 25 h 135"/>
                  <a:gd name="T16" fmla="*/ 86 w 155"/>
                  <a:gd name="T17" fmla="*/ 21 h 135"/>
                  <a:gd name="T18" fmla="*/ 94 w 155"/>
                  <a:gd name="T19" fmla="*/ 17 h 135"/>
                  <a:gd name="T20" fmla="*/ 100 w 155"/>
                  <a:gd name="T21" fmla="*/ 13 h 135"/>
                  <a:gd name="T22" fmla="*/ 106 w 155"/>
                  <a:gd name="T23" fmla="*/ 13 h 135"/>
                  <a:gd name="T24" fmla="*/ 114 w 155"/>
                  <a:gd name="T25" fmla="*/ 13 h 135"/>
                  <a:gd name="T26" fmla="*/ 124 w 155"/>
                  <a:gd name="T27" fmla="*/ 13 h 135"/>
                  <a:gd name="T28" fmla="*/ 132 w 155"/>
                  <a:gd name="T29" fmla="*/ 13 h 135"/>
                  <a:gd name="T30" fmla="*/ 140 w 155"/>
                  <a:gd name="T31" fmla="*/ 13 h 135"/>
                  <a:gd name="T32" fmla="*/ 142 w 155"/>
                  <a:gd name="T33" fmla="*/ 31 h 135"/>
                  <a:gd name="T34" fmla="*/ 148 w 155"/>
                  <a:gd name="T35" fmla="*/ 49 h 135"/>
                  <a:gd name="T36" fmla="*/ 150 w 155"/>
                  <a:gd name="T37" fmla="*/ 67 h 135"/>
                  <a:gd name="T38" fmla="*/ 148 w 155"/>
                  <a:gd name="T39" fmla="*/ 92 h 135"/>
                  <a:gd name="T40" fmla="*/ 144 w 155"/>
                  <a:gd name="T41" fmla="*/ 103 h 135"/>
                  <a:gd name="T42" fmla="*/ 146 w 155"/>
                  <a:gd name="T43" fmla="*/ 116 h 135"/>
                  <a:gd name="T44" fmla="*/ 150 w 155"/>
                  <a:gd name="T45" fmla="*/ 128 h 135"/>
                  <a:gd name="T46" fmla="*/ 152 w 155"/>
                  <a:gd name="T47" fmla="*/ 144 h 135"/>
                  <a:gd name="T48" fmla="*/ 154 w 155"/>
                  <a:gd name="T49" fmla="*/ 158 h 135"/>
                  <a:gd name="T50" fmla="*/ 150 w 155"/>
                  <a:gd name="T51" fmla="*/ 176 h 135"/>
                  <a:gd name="T52" fmla="*/ 140 w 155"/>
                  <a:gd name="T53" fmla="*/ 179 h 135"/>
                  <a:gd name="T54" fmla="*/ 136 w 155"/>
                  <a:gd name="T55" fmla="*/ 192 h 135"/>
                  <a:gd name="T56" fmla="*/ 134 w 155"/>
                  <a:gd name="T57" fmla="*/ 208 h 135"/>
                  <a:gd name="T58" fmla="*/ 134 w 155"/>
                  <a:gd name="T59" fmla="*/ 224 h 135"/>
                  <a:gd name="T60" fmla="*/ 132 w 155"/>
                  <a:gd name="T61" fmla="*/ 235 h 135"/>
                  <a:gd name="T62" fmla="*/ 122 w 155"/>
                  <a:gd name="T63" fmla="*/ 224 h 135"/>
                  <a:gd name="T64" fmla="*/ 112 w 155"/>
                  <a:gd name="T65" fmla="*/ 213 h 135"/>
                  <a:gd name="T66" fmla="*/ 106 w 155"/>
                  <a:gd name="T67" fmla="*/ 217 h 135"/>
                  <a:gd name="T68" fmla="*/ 100 w 155"/>
                  <a:gd name="T69" fmla="*/ 221 h 135"/>
                  <a:gd name="T70" fmla="*/ 86 w 155"/>
                  <a:gd name="T71" fmla="*/ 210 h 135"/>
                  <a:gd name="T72" fmla="*/ 80 w 155"/>
                  <a:gd name="T73" fmla="*/ 210 h 135"/>
                  <a:gd name="T74" fmla="*/ 74 w 155"/>
                  <a:gd name="T75" fmla="*/ 210 h 135"/>
                  <a:gd name="T76" fmla="*/ 70 w 155"/>
                  <a:gd name="T77" fmla="*/ 202 h 135"/>
                  <a:gd name="T78" fmla="*/ 66 w 155"/>
                  <a:gd name="T79" fmla="*/ 192 h 135"/>
                  <a:gd name="T80" fmla="*/ 62 w 155"/>
                  <a:gd name="T81" fmla="*/ 187 h 135"/>
                  <a:gd name="T82" fmla="*/ 52 w 155"/>
                  <a:gd name="T83" fmla="*/ 176 h 135"/>
                  <a:gd name="T84" fmla="*/ 32 w 155"/>
                  <a:gd name="T85" fmla="*/ 176 h 135"/>
                  <a:gd name="T86" fmla="*/ 30 w 155"/>
                  <a:gd name="T87" fmla="*/ 164 h 135"/>
                  <a:gd name="T88" fmla="*/ 30 w 155"/>
                  <a:gd name="T89" fmla="*/ 154 h 135"/>
                  <a:gd name="T90" fmla="*/ 28 w 155"/>
                  <a:gd name="T91" fmla="*/ 150 h 135"/>
                  <a:gd name="T92" fmla="*/ 24 w 155"/>
                  <a:gd name="T93" fmla="*/ 150 h 135"/>
                  <a:gd name="T94" fmla="*/ 20 w 155"/>
                  <a:gd name="T95" fmla="*/ 150 h 135"/>
                  <a:gd name="T96" fmla="*/ 18 w 155"/>
                  <a:gd name="T97" fmla="*/ 150 h 135"/>
                  <a:gd name="T98" fmla="*/ 12 w 155"/>
                  <a:gd name="T99" fmla="*/ 150 h 135"/>
                  <a:gd name="T100" fmla="*/ 4 w 155"/>
                  <a:gd name="T101" fmla="*/ 147 h 135"/>
                  <a:gd name="T102" fmla="*/ 0 w 155"/>
                  <a:gd name="T103" fmla="*/ 63 h 135"/>
                  <a:gd name="T104" fmla="*/ 8 w 155"/>
                  <a:gd name="T105" fmla="*/ 45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135"/>
                  <a:gd name="T161" fmla="*/ 155 w 155"/>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3" name="Freeform 121"/>
              <p:cNvSpPr>
                <a:spLocks/>
              </p:cNvSpPr>
              <p:nvPr/>
            </p:nvSpPr>
            <p:spPr bwMode="ltGray">
              <a:xfrm>
                <a:off x="2443" y="1591"/>
                <a:ext cx="42" cy="43"/>
              </a:xfrm>
              <a:custGeom>
                <a:avLst/>
                <a:gdLst>
                  <a:gd name="T0" fmla="*/ 12 w 41"/>
                  <a:gd name="T1" fmla="*/ 2 h 39"/>
                  <a:gd name="T2" fmla="*/ 18 w 41"/>
                  <a:gd name="T3" fmla="*/ 0 h 39"/>
                  <a:gd name="T4" fmla="*/ 33 w 41"/>
                  <a:gd name="T5" fmla="*/ 2 h 39"/>
                  <a:gd name="T6" fmla="*/ 39 w 41"/>
                  <a:gd name="T7" fmla="*/ 4 h 39"/>
                  <a:gd name="T8" fmla="*/ 41 w 41"/>
                  <a:gd name="T9" fmla="*/ 15 h 39"/>
                  <a:gd name="T10" fmla="*/ 43 w 41"/>
                  <a:gd name="T11" fmla="*/ 23 h 39"/>
                  <a:gd name="T12" fmla="*/ 45 w 41"/>
                  <a:gd name="T13" fmla="*/ 29 h 39"/>
                  <a:gd name="T14" fmla="*/ 45 w 41"/>
                  <a:gd name="T15" fmla="*/ 35 h 39"/>
                  <a:gd name="T16" fmla="*/ 43 w 41"/>
                  <a:gd name="T17" fmla="*/ 43 h 39"/>
                  <a:gd name="T18" fmla="*/ 41 w 41"/>
                  <a:gd name="T19" fmla="*/ 45 h 39"/>
                  <a:gd name="T20" fmla="*/ 41 w 41"/>
                  <a:gd name="T21" fmla="*/ 49 h 39"/>
                  <a:gd name="T22" fmla="*/ 37 w 41"/>
                  <a:gd name="T23" fmla="*/ 52 h 39"/>
                  <a:gd name="T24" fmla="*/ 35 w 41"/>
                  <a:gd name="T25" fmla="*/ 52 h 39"/>
                  <a:gd name="T26" fmla="*/ 29 w 41"/>
                  <a:gd name="T27" fmla="*/ 55 h 39"/>
                  <a:gd name="T28" fmla="*/ 10 w 41"/>
                  <a:gd name="T29" fmla="*/ 62 h 39"/>
                  <a:gd name="T30" fmla="*/ 2 w 41"/>
                  <a:gd name="T31" fmla="*/ 39 h 39"/>
                  <a:gd name="T32" fmla="*/ 0 w 41"/>
                  <a:gd name="T33" fmla="*/ 26 h 39"/>
                  <a:gd name="T34" fmla="*/ 12 w 41"/>
                  <a:gd name="T35" fmla="*/ 2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39"/>
                  <a:gd name="T56" fmla="*/ 41 w 4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4" name="Freeform 122"/>
              <p:cNvSpPr>
                <a:spLocks/>
              </p:cNvSpPr>
              <p:nvPr/>
            </p:nvSpPr>
            <p:spPr bwMode="ltGray">
              <a:xfrm>
                <a:off x="2411" y="1594"/>
                <a:ext cx="58" cy="89"/>
              </a:xfrm>
              <a:custGeom>
                <a:avLst/>
                <a:gdLst>
                  <a:gd name="T0" fmla="*/ 46 w 59"/>
                  <a:gd name="T1" fmla="*/ 117 h 79"/>
                  <a:gd name="T2" fmla="*/ 41 w 59"/>
                  <a:gd name="T3" fmla="*/ 117 h 79"/>
                  <a:gd name="T4" fmla="*/ 26 w 59"/>
                  <a:gd name="T5" fmla="*/ 132 h 79"/>
                  <a:gd name="T6" fmla="*/ 23 w 59"/>
                  <a:gd name="T7" fmla="*/ 139 h 79"/>
                  <a:gd name="T8" fmla="*/ 18 w 59"/>
                  <a:gd name="T9" fmla="*/ 139 h 79"/>
                  <a:gd name="T10" fmla="*/ 12 w 59"/>
                  <a:gd name="T11" fmla="*/ 142 h 79"/>
                  <a:gd name="T12" fmla="*/ 9 w 59"/>
                  <a:gd name="T13" fmla="*/ 134 h 79"/>
                  <a:gd name="T14" fmla="*/ 5 w 59"/>
                  <a:gd name="T15" fmla="*/ 128 h 79"/>
                  <a:gd name="T16" fmla="*/ 0 w 59"/>
                  <a:gd name="T17" fmla="*/ 117 h 79"/>
                  <a:gd name="T18" fmla="*/ 2 w 59"/>
                  <a:gd name="T19" fmla="*/ 110 h 79"/>
                  <a:gd name="T20" fmla="*/ 7 w 59"/>
                  <a:gd name="T21" fmla="*/ 104 h 79"/>
                  <a:gd name="T22" fmla="*/ 12 w 59"/>
                  <a:gd name="T23" fmla="*/ 101 h 79"/>
                  <a:gd name="T24" fmla="*/ 14 w 59"/>
                  <a:gd name="T25" fmla="*/ 91 h 79"/>
                  <a:gd name="T26" fmla="*/ 18 w 59"/>
                  <a:gd name="T27" fmla="*/ 81 h 79"/>
                  <a:gd name="T28" fmla="*/ 14 w 59"/>
                  <a:gd name="T29" fmla="*/ 72 h 79"/>
                  <a:gd name="T30" fmla="*/ 7 w 59"/>
                  <a:gd name="T31" fmla="*/ 69 h 79"/>
                  <a:gd name="T32" fmla="*/ 5 w 59"/>
                  <a:gd name="T33" fmla="*/ 61 h 79"/>
                  <a:gd name="T34" fmla="*/ 4 w 59"/>
                  <a:gd name="T35" fmla="*/ 53 h 79"/>
                  <a:gd name="T36" fmla="*/ 9 w 59"/>
                  <a:gd name="T37" fmla="*/ 46 h 79"/>
                  <a:gd name="T38" fmla="*/ 5 w 59"/>
                  <a:gd name="T39" fmla="*/ 37 h 79"/>
                  <a:gd name="T40" fmla="*/ 9 w 59"/>
                  <a:gd name="T41" fmla="*/ 29 h 79"/>
                  <a:gd name="T42" fmla="*/ 21 w 59"/>
                  <a:gd name="T43" fmla="*/ 20 h 79"/>
                  <a:gd name="T44" fmla="*/ 26 w 59"/>
                  <a:gd name="T45" fmla="*/ 12 h 79"/>
                  <a:gd name="T46" fmla="*/ 29 w 59"/>
                  <a:gd name="T47" fmla="*/ 10 h 79"/>
                  <a:gd name="T48" fmla="*/ 30 w 59"/>
                  <a:gd name="T49" fmla="*/ 0 h 79"/>
                  <a:gd name="T50" fmla="*/ 34 w 59"/>
                  <a:gd name="T51" fmla="*/ 0 h 79"/>
                  <a:gd name="T52" fmla="*/ 37 w 59"/>
                  <a:gd name="T53" fmla="*/ 0 h 79"/>
                  <a:gd name="T54" fmla="*/ 39 w 59"/>
                  <a:gd name="T55" fmla="*/ 9 h 79"/>
                  <a:gd name="T56" fmla="*/ 37 w 59"/>
                  <a:gd name="T57" fmla="*/ 12 h 79"/>
                  <a:gd name="T58" fmla="*/ 34 w 59"/>
                  <a:gd name="T59" fmla="*/ 20 h 79"/>
                  <a:gd name="T60" fmla="*/ 30 w 59"/>
                  <a:gd name="T61" fmla="*/ 27 h 79"/>
                  <a:gd name="T62" fmla="*/ 30 w 59"/>
                  <a:gd name="T63" fmla="*/ 37 h 79"/>
                  <a:gd name="T64" fmla="*/ 32 w 59"/>
                  <a:gd name="T65" fmla="*/ 41 h 79"/>
                  <a:gd name="T66" fmla="*/ 37 w 59"/>
                  <a:gd name="T67" fmla="*/ 46 h 79"/>
                  <a:gd name="T68" fmla="*/ 44 w 59"/>
                  <a:gd name="T69" fmla="*/ 46 h 79"/>
                  <a:gd name="T70" fmla="*/ 51 w 59"/>
                  <a:gd name="T71" fmla="*/ 46 h 79"/>
                  <a:gd name="T72" fmla="*/ 53 w 59"/>
                  <a:gd name="T73" fmla="*/ 60 h 79"/>
                  <a:gd name="T74" fmla="*/ 53 w 59"/>
                  <a:gd name="T75" fmla="*/ 77 h 79"/>
                  <a:gd name="T76" fmla="*/ 53 w 59"/>
                  <a:gd name="T77" fmla="*/ 89 h 79"/>
                  <a:gd name="T78" fmla="*/ 51 w 59"/>
                  <a:gd name="T79" fmla="*/ 101 h 79"/>
                  <a:gd name="T80" fmla="*/ 49 w 59"/>
                  <a:gd name="T81" fmla="*/ 113 h 79"/>
                  <a:gd name="T82" fmla="*/ 46 w 59"/>
                  <a:gd name="T83" fmla="*/ 11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9"/>
                  <a:gd name="T128" fmla="*/ 59 w 59"/>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5" name="Freeform 123"/>
              <p:cNvSpPr>
                <a:spLocks/>
              </p:cNvSpPr>
              <p:nvPr/>
            </p:nvSpPr>
            <p:spPr bwMode="ltGray">
              <a:xfrm>
                <a:off x="2410" y="1593"/>
                <a:ext cx="67" cy="97"/>
              </a:xfrm>
              <a:custGeom>
                <a:avLst/>
                <a:gdLst>
                  <a:gd name="T0" fmla="*/ 58 w 67"/>
                  <a:gd name="T1" fmla="*/ 123 h 87"/>
                  <a:gd name="T2" fmla="*/ 52 w 67"/>
                  <a:gd name="T3" fmla="*/ 123 h 87"/>
                  <a:gd name="T4" fmla="*/ 30 w 67"/>
                  <a:gd name="T5" fmla="*/ 137 h 87"/>
                  <a:gd name="T6" fmla="*/ 26 w 67"/>
                  <a:gd name="T7" fmla="*/ 145 h 87"/>
                  <a:gd name="T8" fmla="*/ 20 w 67"/>
                  <a:gd name="T9" fmla="*/ 145 h 87"/>
                  <a:gd name="T10" fmla="*/ 14 w 67"/>
                  <a:gd name="T11" fmla="*/ 148 h 87"/>
                  <a:gd name="T12" fmla="*/ 10 w 67"/>
                  <a:gd name="T13" fmla="*/ 140 h 87"/>
                  <a:gd name="T14" fmla="*/ 6 w 67"/>
                  <a:gd name="T15" fmla="*/ 134 h 87"/>
                  <a:gd name="T16" fmla="*/ 0 w 67"/>
                  <a:gd name="T17" fmla="*/ 123 h 87"/>
                  <a:gd name="T18" fmla="*/ 2 w 67"/>
                  <a:gd name="T19" fmla="*/ 116 h 87"/>
                  <a:gd name="T20" fmla="*/ 8 w 67"/>
                  <a:gd name="T21" fmla="*/ 109 h 87"/>
                  <a:gd name="T22" fmla="*/ 14 w 67"/>
                  <a:gd name="T23" fmla="*/ 107 h 87"/>
                  <a:gd name="T24" fmla="*/ 16 w 67"/>
                  <a:gd name="T25" fmla="*/ 96 h 87"/>
                  <a:gd name="T26" fmla="*/ 20 w 67"/>
                  <a:gd name="T27" fmla="*/ 86 h 87"/>
                  <a:gd name="T28" fmla="*/ 16 w 67"/>
                  <a:gd name="T29" fmla="*/ 76 h 87"/>
                  <a:gd name="T30" fmla="*/ 8 w 67"/>
                  <a:gd name="T31" fmla="*/ 72 h 87"/>
                  <a:gd name="T32" fmla="*/ 6 w 67"/>
                  <a:gd name="T33" fmla="*/ 65 h 87"/>
                  <a:gd name="T34" fmla="*/ 4 w 67"/>
                  <a:gd name="T35" fmla="*/ 56 h 87"/>
                  <a:gd name="T36" fmla="*/ 10 w 67"/>
                  <a:gd name="T37" fmla="*/ 48 h 87"/>
                  <a:gd name="T38" fmla="*/ 6 w 67"/>
                  <a:gd name="T39" fmla="*/ 39 h 87"/>
                  <a:gd name="T40" fmla="*/ 10 w 67"/>
                  <a:gd name="T41" fmla="*/ 31 h 87"/>
                  <a:gd name="T42" fmla="*/ 24 w 67"/>
                  <a:gd name="T43" fmla="*/ 20 h 87"/>
                  <a:gd name="T44" fmla="*/ 30 w 67"/>
                  <a:gd name="T45" fmla="*/ 13 h 87"/>
                  <a:gd name="T46" fmla="*/ 36 w 67"/>
                  <a:gd name="T47" fmla="*/ 11 h 87"/>
                  <a:gd name="T48" fmla="*/ 40 w 67"/>
                  <a:gd name="T49" fmla="*/ 0 h 87"/>
                  <a:gd name="T50" fmla="*/ 44 w 67"/>
                  <a:gd name="T51" fmla="*/ 0 h 87"/>
                  <a:gd name="T52" fmla="*/ 48 w 67"/>
                  <a:gd name="T53" fmla="*/ 0 h 87"/>
                  <a:gd name="T54" fmla="*/ 50 w 67"/>
                  <a:gd name="T55" fmla="*/ 4 h 87"/>
                  <a:gd name="T56" fmla="*/ 48 w 67"/>
                  <a:gd name="T57" fmla="*/ 13 h 87"/>
                  <a:gd name="T58" fmla="*/ 44 w 67"/>
                  <a:gd name="T59" fmla="*/ 20 h 87"/>
                  <a:gd name="T60" fmla="*/ 40 w 67"/>
                  <a:gd name="T61" fmla="*/ 28 h 87"/>
                  <a:gd name="T62" fmla="*/ 40 w 67"/>
                  <a:gd name="T63" fmla="*/ 39 h 87"/>
                  <a:gd name="T64" fmla="*/ 42 w 67"/>
                  <a:gd name="T65" fmla="*/ 41 h 87"/>
                  <a:gd name="T66" fmla="*/ 48 w 67"/>
                  <a:gd name="T67" fmla="*/ 48 h 87"/>
                  <a:gd name="T68" fmla="*/ 56 w 67"/>
                  <a:gd name="T69" fmla="*/ 48 h 87"/>
                  <a:gd name="T70" fmla="*/ 64 w 67"/>
                  <a:gd name="T71" fmla="*/ 48 h 87"/>
                  <a:gd name="T72" fmla="*/ 66 w 67"/>
                  <a:gd name="T73" fmla="*/ 62 h 87"/>
                  <a:gd name="T74" fmla="*/ 66 w 67"/>
                  <a:gd name="T75" fmla="*/ 79 h 87"/>
                  <a:gd name="T76" fmla="*/ 66 w 67"/>
                  <a:gd name="T77" fmla="*/ 94 h 87"/>
                  <a:gd name="T78" fmla="*/ 64 w 67"/>
                  <a:gd name="T79" fmla="*/ 107 h 87"/>
                  <a:gd name="T80" fmla="*/ 62 w 67"/>
                  <a:gd name="T81" fmla="*/ 118 h 87"/>
                  <a:gd name="T82" fmla="*/ 58 w 67"/>
                  <a:gd name="T83" fmla="*/ 123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87"/>
                  <a:gd name="T128" fmla="*/ 67 w 67"/>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6" name="Freeform 124"/>
              <p:cNvSpPr>
                <a:spLocks/>
              </p:cNvSpPr>
              <p:nvPr/>
            </p:nvSpPr>
            <p:spPr bwMode="ltGray">
              <a:xfrm>
                <a:off x="2535" y="1443"/>
                <a:ext cx="13" cy="28"/>
              </a:xfrm>
              <a:custGeom>
                <a:avLst/>
                <a:gdLst>
                  <a:gd name="T0" fmla="*/ 4 w 13"/>
                  <a:gd name="T1" fmla="*/ 35 h 25"/>
                  <a:gd name="T2" fmla="*/ 0 w 13"/>
                  <a:gd name="T3" fmla="*/ 25 h 25"/>
                  <a:gd name="T4" fmla="*/ 10 w 13"/>
                  <a:gd name="T5" fmla="*/ 0 h 25"/>
                  <a:gd name="T6" fmla="*/ 12 w 13"/>
                  <a:gd name="T7" fmla="*/ 28 h 25"/>
                  <a:gd name="T8" fmla="*/ 12 w 13"/>
                  <a:gd name="T9" fmla="*/ 43 h 25"/>
                  <a:gd name="T10" fmla="*/ 4 w 13"/>
                  <a:gd name="T11" fmla="*/ 35 h 25"/>
                  <a:gd name="T12" fmla="*/ 0 60000 65536"/>
                  <a:gd name="T13" fmla="*/ 0 60000 65536"/>
                  <a:gd name="T14" fmla="*/ 0 60000 65536"/>
                  <a:gd name="T15" fmla="*/ 0 60000 65536"/>
                  <a:gd name="T16" fmla="*/ 0 60000 65536"/>
                  <a:gd name="T17" fmla="*/ 0 60000 65536"/>
                  <a:gd name="T18" fmla="*/ 0 w 13"/>
                  <a:gd name="T19" fmla="*/ 0 h 25"/>
                  <a:gd name="T20" fmla="*/ 13 w 1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 h="25">
                    <a:moveTo>
                      <a:pt x="4" y="20"/>
                    </a:moveTo>
                    <a:lnTo>
                      <a:pt x="0" y="14"/>
                    </a:lnTo>
                    <a:lnTo>
                      <a:pt x="10" y="0"/>
                    </a:lnTo>
                    <a:lnTo>
                      <a:pt x="12" y="16"/>
                    </a:lnTo>
                    <a:lnTo>
                      <a:pt x="12" y="24"/>
                    </a:lnTo>
                    <a:lnTo>
                      <a:pt x="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7" name="Freeform 125"/>
              <p:cNvSpPr>
                <a:spLocks/>
              </p:cNvSpPr>
              <p:nvPr/>
            </p:nvSpPr>
            <p:spPr bwMode="ltGray">
              <a:xfrm>
                <a:off x="2420" y="1899"/>
                <a:ext cx="78" cy="131"/>
              </a:xfrm>
              <a:custGeom>
                <a:avLst/>
                <a:gdLst>
                  <a:gd name="T0" fmla="*/ 10 w 79"/>
                  <a:gd name="T1" fmla="*/ 11 h 117"/>
                  <a:gd name="T2" fmla="*/ 10 w 79"/>
                  <a:gd name="T3" fmla="*/ 25 h 117"/>
                  <a:gd name="T4" fmla="*/ 8 w 79"/>
                  <a:gd name="T5" fmla="*/ 88 h 117"/>
                  <a:gd name="T6" fmla="*/ 10 w 79"/>
                  <a:gd name="T7" fmla="*/ 99 h 117"/>
                  <a:gd name="T8" fmla="*/ 10 w 79"/>
                  <a:gd name="T9" fmla="*/ 107 h 117"/>
                  <a:gd name="T10" fmla="*/ 4 w 79"/>
                  <a:gd name="T11" fmla="*/ 114 h 117"/>
                  <a:gd name="T12" fmla="*/ 2 w 79"/>
                  <a:gd name="T13" fmla="*/ 122 h 117"/>
                  <a:gd name="T14" fmla="*/ 0 w 79"/>
                  <a:gd name="T15" fmla="*/ 133 h 117"/>
                  <a:gd name="T16" fmla="*/ 2 w 79"/>
                  <a:gd name="T17" fmla="*/ 142 h 117"/>
                  <a:gd name="T18" fmla="*/ 8 w 79"/>
                  <a:gd name="T19" fmla="*/ 148 h 117"/>
                  <a:gd name="T20" fmla="*/ 12 w 79"/>
                  <a:gd name="T21" fmla="*/ 150 h 117"/>
                  <a:gd name="T22" fmla="*/ 14 w 79"/>
                  <a:gd name="T23" fmla="*/ 166 h 117"/>
                  <a:gd name="T24" fmla="*/ 12 w 79"/>
                  <a:gd name="T25" fmla="*/ 183 h 117"/>
                  <a:gd name="T26" fmla="*/ 10 w 79"/>
                  <a:gd name="T27" fmla="*/ 197 h 117"/>
                  <a:gd name="T28" fmla="*/ 10 w 79"/>
                  <a:gd name="T29" fmla="*/ 205 h 117"/>
                  <a:gd name="T30" fmla="*/ 22 w 79"/>
                  <a:gd name="T31" fmla="*/ 205 h 117"/>
                  <a:gd name="T32" fmla="*/ 28 w 79"/>
                  <a:gd name="T33" fmla="*/ 197 h 117"/>
                  <a:gd name="T34" fmla="*/ 32 w 79"/>
                  <a:gd name="T35" fmla="*/ 195 h 117"/>
                  <a:gd name="T36" fmla="*/ 38 w 79"/>
                  <a:gd name="T37" fmla="*/ 195 h 117"/>
                  <a:gd name="T38" fmla="*/ 39 w 79"/>
                  <a:gd name="T39" fmla="*/ 197 h 117"/>
                  <a:gd name="T40" fmla="*/ 39 w 79"/>
                  <a:gd name="T41" fmla="*/ 200 h 117"/>
                  <a:gd name="T42" fmla="*/ 49 w 79"/>
                  <a:gd name="T43" fmla="*/ 195 h 117"/>
                  <a:gd name="T44" fmla="*/ 55 w 79"/>
                  <a:gd name="T45" fmla="*/ 144 h 117"/>
                  <a:gd name="T46" fmla="*/ 73 w 79"/>
                  <a:gd name="T47" fmla="*/ 43 h 117"/>
                  <a:gd name="T48" fmla="*/ 53 w 79"/>
                  <a:gd name="T49" fmla="*/ 2 h 117"/>
                  <a:gd name="T50" fmla="*/ 14 w 79"/>
                  <a:gd name="T51" fmla="*/ 0 h 117"/>
                  <a:gd name="T52" fmla="*/ 10 w 79"/>
                  <a:gd name="T53" fmla="*/ 11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117"/>
                  <a:gd name="T83" fmla="*/ 79 w 79"/>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8" name="Freeform 126"/>
              <p:cNvSpPr>
                <a:spLocks/>
              </p:cNvSpPr>
              <p:nvPr/>
            </p:nvSpPr>
            <p:spPr bwMode="ltGray">
              <a:xfrm>
                <a:off x="2422" y="1870"/>
                <a:ext cx="196" cy="178"/>
              </a:xfrm>
              <a:custGeom>
                <a:avLst/>
                <a:gdLst>
                  <a:gd name="T0" fmla="*/ 185 w 197"/>
                  <a:gd name="T1" fmla="*/ 45 h 159"/>
                  <a:gd name="T2" fmla="*/ 179 w 197"/>
                  <a:gd name="T3" fmla="*/ 81 h 159"/>
                  <a:gd name="T4" fmla="*/ 173 w 197"/>
                  <a:gd name="T5" fmla="*/ 88 h 159"/>
                  <a:gd name="T6" fmla="*/ 165 w 197"/>
                  <a:gd name="T7" fmla="*/ 92 h 159"/>
                  <a:gd name="T8" fmla="*/ 159 w 197"/>
                  <a:gd name="T9" fmla="*/ 107 h 159"/>
                  <a:gd name="T10" fmla="*/ 153 w 197"/>
                  <a:gd name="T11" fmla="*/ 116 h 159"/>
                  <a:gd name="T12" fmla="*/ 149 w 197"/>
                  <a:gd name="T13" fmla="*/ 130 h 159"/>
                  <a:gd name="T14" fmla="*/ 141 w 197"/>
                  <a:gd name="T15" fmla="*/ 133 h 159"/>
                  <a:gd name="T16" fmla="*/ 135 w 197"/>
                  <a:gd name="T17" fmla="*/ 150 h 159"/>
                  <a:gd name="T18" fmla="*/ 135 w 197"/>
                  <a:gd name="T19" fmla="*/ 168 h 159"/>
                  <a:gd name="T20" fmla="*/ 141 w 197"/>
                  <a:gd name="T21" fmla="*/ 182 h 159"/>
                  <a:gd name="T22" fmla="*/ 137 w 197"/>
                  <a:gd name="T23" fmla="*/ 193 h 159"/>
                  <a:gd name="T24" fmla="*/ 129 w 197"/>
                  <a:gd name="T25" fmla="*/ 208 h 159"/>
                  <a:gd name="T26" fmla="*/ 129 w 197"/>
                  <a:gd name="T27" fmla="*/ 224 h 159"/>
                  <a:gd name="T28" fmla="*/ 117 w 197"/>
                  <a:gd name="T29" fmla="*/ 224 h 159"/>
                  <a:gd name="T30" fmla="*/ 109 w 197"/>
                  <a:gd name="T31" fmla="*/ 242 h 159"/>
                  <a:gd name="T32" fmla="*/ 98 w 197"/>
                  <a:gd name="T33" fmla="*/ 255 h 159"/>
                  <a:gd name="T34" fmla="*/ 86 w 197"/>
                  <a:gd name="T35" fmla="*/ 253 h 159"/>
                  <a:gd name="T36" fmla="*/ 70 w 197"/>
                  <a:gd name="T37" fmla="*/ 255 h 159"/>
                  <a:gd name="T38" fmla="*/ 64 w 197"/>
                  <a:gd name="T39" fmla="*/ 271 h 159"/>
                  <a:gd name="T40" fmla="*/ 52 w 197"/>
                  <a:gd name="T41" fmla="*/ 274 h 159"/>
                  <a:gd name="T42" fmla="*/ 44 w 197"/>
                  <a:gd name="T43" fmla="*/ 253 h 159"/>
                  <a:gd name="T44" fmla="*/ 38 w 197"/>
                  <a:gd name="T45" fmla="*/ 189 h 159"/>
                  <a:gd name="T46" fmla="*/ 36 w 197"/>
                  <a:gd name="T47" fmla="*/ 168 h 159"/>
                  <a:gd name="T48" fmla="*/ 36 w 197"/>
                  <a:gd name="T49" fmla="*/ 156 h 159"/>
                  <a:gd name="T50" fmla="*/ 44 w 197"/>
                  <a:gd name="T51" fmla="*/ 144 h 159"/>
                  <a:gd name="T52" fmla="*/ 42 w 197"/>
                  <a:gd name="T53" fmla="*/ 119 h 159"/>
                  <a:gd name="T54" fmla="*/ 46 w 197"/>
                  <a:gd name="T55" fmla="*/ 107 h 159"/>
                  <a:gd name="T56" fmla="*/ 48 w 197"/>
                  <a:gd name="T57" fmla="*/ 74 h 159"/>
                  <a:gd name="T58" fmla="*/ 38 w 197"/>
                  <a:gd name="T59" fmla="*/ 63 h 159"/>
                  <a:gd name="T60" fmla="*/ 34 w 197"/>
                  <a:gd name="T61" fmla="*/ 71 h 159"/>
                  <a:gd name="T62" fmla="*/ 22 w 197"/>
                  <a:gd name="T63" fmla="*/ 71 h 159"/>
                  <a:gd name="T64" fmla="*/ 12 w 197"/>
                  <a:gd name="T65" fmla="*/ 63 h 159"/>
                  <a:gd name="T66" fmla="*/ 6 w 197"/>
                  <a:gd name="T67" fmla="*/ 45 h 159"/>
                  <a:gd name="T68" fmla="*/ 2 w 197"/>
                  <a:gd name="T69" fmla="*/ 21 h 159"/>
                  <a:gd name="T70" fmla="*/ 16 w 197"/>
                  <a:gd name="T71" fmla="*/ 11 h 159"/>
                  <a:gd name="T72" fmla="*/ 26 w 197"/>
                  <a:gd name="T73" fmla="*/ 0 h 159"/>
                  <a:gd name="T74" fmla="*/ 64 w 197"/>
                  <a:gd name="T75" fmla="*/ 2 h 159"/>
                  <a:gd name="T76" fmla="*/ 92 w 197"/>
                  <a:gd name="T77" fmla="*/ 11 h 159"/>
                  <a:gd name="T78" fmla="*/ 113 w 197"/>
                  <a:gd name="T79" fmla="*/ 11 h 159"/>
                  <a:gd name="T80" fmla="*/ 173 w 197"/>
                  <a:gd name="T81" fmla="*/ 43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
                  <a:gd name="T124" fmla="*/ 0 h 159"/>
                  <a:gd name="T125" fmla="*/ 197 w 197"/>
                  <a:gd name="T126" fmla="*/ 159 h 1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9" name="Freeform 127"/>
              <p:cNvSpPr>
                <a:spLocks/>
              </p:cNvSpPr>
              <p:nvPr/>
            </p:nvSpPr>
            <p:spPr bwMode="ltGray">
              <a:xfrm>
                <a:off x="2701" y="1745"/>
                <a:ext cx="131" cy="68"/>
              </a:xfrm>
              <a:custGeom>
                <a:avLst/>
                <a:gdLst>
                  <a:gd name="T0" fmla="*/ 130 w 131"/>
                  <a:gd name="T1" fmla="*/ 56 h 61"/>
                  <a:gd name="T2" fmla="*/ 124 w 131"/>
                  <a:gd name="T3" fmla="*/ 65 h 61"/>
                  <a:gd name="T4" fmla="*/ 116 w 131"/>
                  <a:gd name="T5" fmla="*/ 76 h 61"/>
                  <a:gd name="T6" fmla="*/ 108 w 131"/>
                  <a:gd name="T7" fmla="*/ 84 h 61"/>
                  <a:gd name="T8" fmla="*/ 102 w 131"/>
                  <a:gd name="T9" fmla="*/ 86 h 61"/>
                  <a:gd name="T10" fmla="*/ 92 w 131"/>
                  <a:gd name="T11" fmla="*/ 86 h 61"/>
                  <a:gd name="T12" fmla="*/ 82 w 131"/>
                  <a:gd name="T13" fmla="*/ 89 h 61"/>
                  <a:gd name="T14" fmla="*/ 70 w 131"/>
                  <a:gd name="T15" fmla="*/ 89 h 61"/>
                  <a:gd name="T16" fmla="*/ 58 w 131"/>
                  <a:gd name="T17" fmla="*/ 94 h 61"/>
                  <a:gd name="T18" fmla="*/ 50 w 131"/>
                  <a:gd name="T19" fmla="*/ 96 h 61"/>
                  <a:gd name="T20" fmla="*/ 10 w 131"/>
                  <a:gd name="T21" fmla="*/ 105 h 61"/>
                  <a:gd name="T22" fmla="*/ 0 w 131"/>
                  <a:gd name="T23" fmla="*/ 89 h 61"/>
                  <a:gd name="T24" fmla="*/ 0 w 131"/>
                  <a:gd name="T25" fmla="*/ 65 h 61"/>
                  <a:gd name="T26" fmla="*/ 4 w 131"/>
                  <a:gd name="T27" fmla="*/ 56 h 61"/>
                  <a:gd name="T28" fmla="*/ 34 w 131"/>
                  <a:gd name="T29" fmla="*/ 56 h 61"/>
                  <a:gd name="T30" fmla="*/ 40 w 131"/>
                  <a:gd name="T31" fmla="*/ 56 h 61"/>
                  <a:gd name="T32" fmla="*/ 54 w 131"/>
                  <a:gd name="T33" fmla="*/ 51 h 61"/>
                  <a:gd name="T34" fmla="*/ 60 w 131"/>
                  <a:gd name="T35" fmla="*/ 41 h 61"/>
                  <a:gd name="T36" fmla="*/ 66 w 131"/>
                  <a:gd name="T37" fmla="*/ 31 h 61"/>
                  <a:gd name="T38" fmla="*/ 66 w 131"/>
                  <a:gd name="T39" fmla="*/ 25 h 61"/>
                  <a:gd name="T40" fmla="*/ 70 w 131"/>
                  <a:gd name="T41" fmla="*/ 20 h 61"/>
                  <a:gd name="T42" fmla="*/ 76 w 131"/>
                  <a:gd name="T43" fmla="*/ 16 h 61"/>
                  <a:gd name="T44" fmla="*/ 82 w 131"/>
                  <a:gd name="T45" fmla="*/ 20 h 61"/>
                  <a:gd name="T46" fmla="*/ 84 w 131"/>
                  <a:gd name="T47" fmla="*/ 25 h 61"/>
                  <a:gd name="T48" fmla="*/ 88 w 131"/>
                  <a:gd name="T49" fmla="*/ 16 h 61"/>
                  <a:gd name="T50" fmla="*/ 88 w 131"/>
                  <a:gd name="T51" fmla="*/ 2 h 61"/>
                  <a:gd name="T52" fmla="*/ 94 w 131"/>
                  <a:gd name="T53" fmla="*/ 0 h 61"/>
                  <a:gd name="T54" fmla="*/ 102 w 131"/>
                  <a:gd name="T55" fmla="*/ 2 h 61"/>
                  <a:gd name="T56" fmla="*/ 114 w 131"/>
                  <a:gd name="T57" fmla="*/ 4 h 61"/>
                  <a:gd name="T58" fmla="*/ 114 w 131"/>
                  <a:gd name="T59" fmla="*/ 20 h 61"/>
                  <a:gd name="T60" fmla="*/ 114 w 131"/>
                  <a:gd name="T61" fmla="*/ 25 h 61"/>
                  <a:gd name="T62" fmla="*/ 118 w 131"/>
                  <a:gd name="T63" fmla="*/ 35 h 61"/>
                  <a:gd name="T64" fmla="*/ 124 w 131"/>
                  <a:gd name="T65" fmla="*/ 41 h 61"/>
                  <a:gd name="T66" fmla="*/ 128 w 131"/>
                  <a:gd name="T67" fmla="*/ 45 h 61"/>
                  <a:gd name="T68" fmla="*/ 130 w 131"/>
                  <a:gd name="T69" fmla="*/ 56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61"/>
                  <a:gd name="T107" fmla="*/ 131 w 131"/>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0" name="Freeform 128"/>
              <p:cNvSpPr>
                <a:spLocks/>
              </p:cNvSpPr>
              <p:nvPr/>
            </p:nvSpPr>
            <p:spPr bwMode="ltGray">
              <a:xfrm>
                <a:off x="2646" y="1603"/>
                <a:ext cx="132" cy="182"/>
              </a:xfrm>
              <a:custGeom>
                <a:avLst/>
                <a:gdLst>
                  <a:gd name="T0" fmla="*/ 60 w 133"/>
                  <a:gd name="T1" fmla="*/ 4 h 163"/>
                  <a:gd name="T2" fmla="*/ 64 w 133"/>
                  <a:gd name="T3" fmla="*/ 11 h 163"/>
                  <a:gd name="T4" fmla="*/ 66 w 133"/>
                  <a:gd name="T5" fmla="*/ 13 h 163"/>
                  <a:gd name="T6" fmla="*/ 66 w 133"/>
                  <a:gd name="T7" fmla="*/ 19 h 163"/>
                  <a:gd name="T8" fmla="*/ 69 w 133"/>
                  <a:gd name="T9" fmla="*/ 23 h 163"/>
                  <a:gd name="T10" fmla="*/ 74 w 133"/>
                  <a:gd name="T11" fmla="*/ 26 h 163"/>
                  <a:gd name="T12" fmla="*/ 82 w 133"/>
                  <a:gd name="T13" fmla="*/ 23 h 163"/>
                  <a:gd name="T14" fmla="*/ 108 w 133"/>
                  <a:gd name="T15" fmla="*/ 4 h 163"/>
                  <a:gd name="T16" fmla="*/ 110 w 133"/>
                  <a:gd name="T17" fmla="*/ 19 h 163"/>
                  <a:gd name="T18" fmla="*/ 112 w 133"/>
                  <a:gd name="T19" fmla="*/ 26 h 163"/>
                  <a:gd name="T20" fmla="*/ 114 w 133"/>
                  <a:gd name="T21" fmla="*/ 29 h 163"/>
                  <a:gd name="T22" fmla="*/ 119 w 133"/>
                  <a:gd name="T23" fmla="*/ 32 h 163"/>
                  <a:gd name="T24" fmla="*/ 123 w 133"/>
                  <a:gd name="T25" fmla="*/ 32 h 163"/>
                  <a:gd name="T26" fmla="*/ 127 w 133"/>
                  <a:gd name="T27" fmla="*/ 44 h 163"/>
                  <a:gd name="T28" fmla="*/ 125 w 133"/>
                  <a:gd name="T29" fmla="*/ 50 h 163"/>
                  <a:gd name="T30" fmla="*/ 121 w 133"/>
                  <a:gd name="T31" fmla="*/ 51 h 163"/>
                  <a:gd name="T32" fmla="*/ 119 w 133"/>
                  <a:gd name="T33" fmla="*/ 63 h 163"/>
                  <a:gd name="T34" fmla="*/ 118 w 133"/>
                  <a:gd name="T35" fmla="*/ 70 h 163"/>
                  <a:gd name="T36" fmla="*/ 118 w 133"/>
                  <a:gd name="T37" fmla="*/ 76 h 163"/>
                  <a:gd name="T38" fmla="*/ 118 w 133"/>
                  <a:gd name="T39" fmla="*/ 87 h 163"/>
                  <a:gd name="T40" fmla="*/ 119 w 133"/>
                  <a:gd name="T41" fmla="*/ 104 h 163"/>
                  <a:gd name="T42" fmla="*/ 121 w 133"/>
                  <a:gd name="T43" fmla="*/ 115 h 163"/>
                  <a:gd name="T44" fmla="*/ 123 w 133"/>
                  <a:gd name="T45" fmla="*/ 124 h 163"/>
                  <a:gd name="T46" fmla="*/ 123 w 133"/>
                  <a:gd name="T47" fmla="*/ 132 h 163"/>
                  <a:gd name="T48" fmla="*/ 119 w 133"/>
                  <a:gd name="T49" fmla="*/ 143 h 163"/>
                  <a:gd name="T50" fmla="*/ 114 w 133"/>
                  <a:gd name="T51" fmla="*/ 149 h 163"/>
                  <a:gd name="T52" fmla="*/ 110 w 133"/>
                  <a:gd name="T53" fmla="*/ 156 h 163"/>
                  <a:gd name="T54" fmla="*/ 106 w 133"/>
                  <a:gd name="T55" fmla="*/ 162 h 163"/>
                  <a:gd name="T56" fmla="*/ 99 w 133"/>
                  <a:gd name="T57" fmla="*/ 164 h 163"/>
                  <a:gd name="T58" fmla="*/ 97 w 133"/>
                  <a:gd name="T59" fmla="*/ 172 h 163"/>
                  <a:gd name="T60" fmla="*/ 116 w 133"/>
                  <a:gd name="T61" fmla="*/ 226 h 163"/>
                  <a:gd name="T62" fmla="*/ 118 w 133"/>
                  <a:gd name="T63" fmla="*/ 228 h 163"/>
                  <a:gd name="T64" fmla="*/ 119 w 133"/>
                  <a:gd name="T65" fmla="*/ 240 h 163"/>
                  <a:gd name="T66" fmla="*/ 118 w 133"/>
                  <a:gd name="T67" fmla="*/ 255 h 163"/>
                  <a:gd name="T68" fmla="*/ 112 w 133"/>
                  <a:gd name="T69" fmla="*/ 267 h 163"/>
                  <a:gd name="T70" fmla="*/ 101 w 133"/>
                  <a:gd name="T71" fmla="*/ 275 h 163"/>
                  <a:gd name="T72" fmla="*/ 84 w 133"/>
                  <a:gd name="T73" fmla="*/ 278 h 163"/>
                  <a:gd name="T74" fmla="*/ 66 w 133"/>
                  <a:gd name="T75" fmla="*/ 278 h 163"/>
                  <a:gd name="T76" fmla="*/ 51 w 133"/>
                  <a:gd name="T77" fmla="*/ 281 h 163"/>
                  <a:gd name="T78" fmla="*/ 26 w 133"/>
                  <a:gd name="T79" fmla="*/ 275 h 163"/>
                  <a:gd name="T80" fmla="*/ 19 w 133"/>
                  <a:gd name="T81" fmla="*/ 252 h 163"/>
                  <a:gd name="T82" fmla="*/ 0 w 133"/>
                  <a:gd name="T83" fmla="*/ 182 h 163"/>
                  <a:gd name="T84" fmla="*/ 2 w 133"/>
                  <a:gd name="T85" fmla="*/ 93 h 163"/>
                  <a:gd name="T86" fmla="*/ 15 w 133"/>
                  <a:gd name="T87" fmla="*/ 65 h 163"/>
                  <a:gd name="T88" fmla="*/ 34 w 133"/>
                  <a:gd name="T89" fmla="*/ 40 h 163"/>
                  <a:gd name="T90" fmla="*/ 40 w 133"/>
                  <a:gd name="T91" fmla="*/ 32 h 163"/>
                  <a:gd name="T92" fmla="*/ 43 w 133"/>
                  <a:gd name="T93" fmla="*/ 23 h 163"/>
                  <a:gd name="T94" fmla="*/ 49 w 133"/>
                  <a:gd name="T95" fmla="*/ 13 h 163"/>
                  <a:gd name="T96" fmla="*/ 57 w 133"/>
                  <a:gd name="T97" fmla="*/ 0 h 163"/>
                  <a:gd name="T98" fmla="*/ 60 w 133"/>
                  <a:gd name="T99" fmla="*/ 4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3"/>
                  <a:gd name="T151" fmla="*/ 0 h 163"/>
                  <a:gd name="T152" fmla="*/ 133 w 133"/>
                  <a:gd name="T153" fmla="*/ 163 h 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1" name="Freeform 129"/>
              <p:cNvSpPr>
                <a:spLocks/>
              </p:cNvSpPr>
              <p:nvPr/>
            </p:nvSpPr>
            <p:spPr bwMode="ltGray">
              <a:xfrm>
                <a:off x="2649" y="1773"/>
                <a:ext cx="69" cy="41"/>
              </a:xfrm>
              <a:custGeom>
                <a:avLst/>
                <a:gdLst>
                  <a:gd name="T0" fmla="*/ 27 w 69"/>
                  <a:gd name="T1" fmla="*/ 3 h 37"/>
                  <a:gd name="T2" fmla="*/ 36 w 69"/>
                  <a:gd name="T3" fmla="*/ 10 h 37"/>
                  <a:gd name="T4" fmla="*/ 47 w 69"/>
                  <a:gd name="T5" fmla="*/ 2 h 37"/>
                  <a:gd name="T6" fmla="*/ 48 w 69"/>
                  <a:gd name="T7" fmla="*/ 2 h 37"/>
                  <a:gd name="T8" fmla="*/ 52 w 69"/>
                  <a:gd name="T9" fmla="*/ 2 h 37"/>
                  <a:gd name="T10" fmla="*/ 55 w 69"/>
                  <a:gd name="T11" fmla="*/ 0 h 37"/>
                  <a:gd name="T12" fmla="*/ 57 w 69"/>
                  <a:gd name="T13" fmla="*/ 3 h 37"/>
                  <a:gd name="T14" fmla="*/ 57 w 69"/>
                  <a:gd name="T15" fmla="*/ 12 h 37"/>
                  <a:gd name="T16" fmla="*/ 55 w 69"/>
                  <a:gd name="T17" fmla="*/ 18 h 37"/>
                  <a:gd name="T18" fmla="*/ 55 w 69"/>
                  <a:gd name="T19" fmla="*/ 22 h 37"/>
                  <a:gd name="T20" fmla="*/ 57 w 69"/>
                  <a:gd name="T21" fmla="*/ 25 h 37"/>
                  <a:gd name="T22" fmla="*/ 57 w 69"/>
                  <a:gd name="T23" fmla="*/ 27 h 37"/>
                  <a:gd name="T24" fmla="*/ 61 w 69"/>
                  <a:gd name="T25" fmla="*/ 30 h 37"/>
                  <a:gd name="T26" fmla="*/ 64 w 69"/>
                  <a:gd name="T27" fmla="*/ 34 h 37"/>
                  <a:gd name="T28" fmla="*/ 68 w 69"/>
                  <a:gd name="T29" fmla="*/ 38 h 37"/>
                  <a:gd name="T30" fmla="*/ 63 w 69"/>
                  <a:gd name="T31" fmla="*/ 55 h 37"/>
                  <a:gd name="T32" fmla="*/ 52 w 69"/>
                  <a:gd name="T33" fmla="*/ 58 h 37"/>
                  <a:gd name="T34" fmla="*/ 36 w 69"/>
                  <a:gd name="T35" fmla="*/ 60 h 37"/>
                  <a:gd name="T36" fmla="*/ 13 w 69"/>
                  <a:gd name="T37" fmla="*/ 60 h 37"/>
                  <a:gd name="T38" fmla="*/ 0 w 69"/>
                  <a:gd name="T39" fmla="*/ 43 h 37"/>
                  <a:gd name="T40" fmla="*/ 2 w 69"/>
                  <a:gd name="T41" fmla="*/ 30 h 37"/>
                  <a:gd name="T42" fmla="*/ 13 w 69"/>
                  <a:gd name="T43" fmla="*/ 3 h 37"/>
                  <a:gd name="T44" fmla="*/ 27 w 69"/>
                  <a:gd name="T45" fmla="*/ 3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37"/>
                  <a:gd name="T71" fmla="*/ 69 w 69"/>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2" name="Freeform 130"/>
              <p:cNvSpPr>
                <a:spLocks/>
              </p:cNvSpPr>
              <p:nvPr/>
            </p:nvSpPr>
            <p:spPr bwMode="ltGray">
              <a:xfrm>
                <a:off x="2602" y="1955"/>
                <a:ext cx="19" cy="22"/>
              </a:xfrm>
              <a:custGeom>
                <a:avLst/>
                <a:gdLst>
                  <a:gd name="T0" fmla="*/ 0 w 19"/>
                  <a:gd name="T1" fmla="*/ 16 h 19"/>
                  <a:gd name="T2" fmla="*/ 8 w 19"/>
                  <a:gd name="T3" fmla="*/ 0 h 19"/>
                  <a:gd name="T4" fmla="*/ 18 w 19"/>
                  <a:gd name="T5" fmla="*/ 16 h 19"/>
                  <a:gd name="T6" fmla="*/ 14 w 19"/>
                  <a:gd name="T7" fmla="*/ 37 h 19"/>
                  <a:gd name="T8" fmla="*/ 0 w 19"/>
                  <a:gd name="T9" fmla="*/ 16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8"/>
                    </a:moveTo>
                    <a:lnTo>
                      <a:pt x="8" y="0"/>
                    </a:lnTo>
                    <a:lnTo>
                      <a:pt x="18" y="8"/>
                    </a:lnTo>
                    <a:lnTo>
                      <a:pt x="14" y="18"/>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3" name="Freeform 131"/>
              <p:cNvSpPr>
                <a:spLocks/>
              </p:cNvSpPr>
              <p:nvPr/>
            </p:nvSpPr>
            <p:spPr bwMode="ltGray">
              <a:xfrm>
                <a:off x="2700" y="862"/>
                <a:ext cx="182" cy="117"/>
              </a:xfrm>
              <a:custGeom>
                <a:avLst/>
                <a:gdLst>
                  <a:gd name="T0" fmla="*/ 16 w 183"/>
                  <a:gd name="T1" fmla="*/ 82 h 105"/>
                  <a:gd name="T2" fmla="*/ 6 w 183"/>
                  <a:gd name="T3" fmla="*/ 76 h 105"/>
                  <a:gd name="T4" fmla="*/ 2 w 183"/>
                  <a:gd name="T5" fmla="*/ 65 h 105"/>
                  <a:gd name="T6" fmla="*/ 2 w 183"/>
                  <a:gd name="T7" fmla="*/ 56 h 105"/>
                  <a:gd name="T8" fmla="*/ 10 w 183"/>
                  <a:gd name="T9" fmla="*/ 56 h 105"/>
                  <a:gd name="T10" fmla="*/ 10 w 183"/>
                  <a:gd name="T11" fmla="*/ 41 h 105"/>
                  <a:gd name="T12" fmla="*/ 4 w 183"/>
                  <a:gd name="T13" fmla="*/ 28 h 105"/>
                  <a:gd name="T14" fmla="*/ 2 w 183"/>
                  <a:gd name="T15" fmla="*/ 13 h 105"/>
                  <a:gd name="T16" fmla="*/ 14 w 183"/>
                  <a:gd name="T17" fmla="*/ 2 h 105"/>
                  <a:gd name="T18" fmla="*/ 36 w 183"/>
                  <a:gd name="T19" fmla="*/ 0 h 105"/>
                  <a:gd name="T20" fmla="*/ 52 w 183"/>
                  <a:gd name="T21" fmla="*/ 2 h 105"/>
                  <a:gd name="T22" fmla="*/ 60 w 183"/>
                  <a:gd name="T23" fmla="*/ 25 h 105"/>
                  <a:gd name="T24" fmla="*/ 68 w 183"/>
                  <a:gd name="T25" fmla="*/ 28 h 105"/>
                  <a:gd name="T26" fmla="*/ 84 w 183"/>
                  <a:gd name="T27" fmla="*/ 2 h 105"/>
                  <a:gd name="T28" fmla="*/ 101 w 183"/>
                  <a:gd name="T29" fmla="*/ 20 h 105"/>
                  <a:gd name="T30" fmla="*/ 117 w 183"/>
                  <a:gd name="T31" fmla="*/ 39 h 105"/>
                  <a:gd name="T32" fmla="*/ 133 w 183"/>
                  <a:gd name="T33" fmla="*/ 51 h 105"/>
                  <a:gd name="T34" fmla="*/ 147 w 183"/>
                  <a:gd name="T35" fmla="*/ 65 h 105"/>
                  <a:gd name="T36" fmla="*/ 157 w 183"/>
                  <a:gd name="T37" fmla="*/ 79 h 105"/>
                  <a:gd name="T38" fmla="*/ 167 w 183"/>
                  <a:gd name="T39" fmla="*/ 105 h 105"/>
                  <a:gd name="T40" fmla="*/ 177 w 183"/>
                  <a:gd name="T41" fmla="*/ 120 h 105"/>
                  <a:gd name="T42" fmla="*/ 161 w 183"/>
                  <a:gd name="T43" fmla="*/ 137 h 105"/>
                  <a:gd name="T44" fmla="*/ 149 w 183"/>
                  <a:gd name="T45" fmla="*/ 137 h 105"/>
                  <a:gd name="T46" fmla="*/ 137 w 183"/>
                  <a:gd name="T47" fmla="*/ 134 h 105"/>
                  <a:gd name="T48" fmla="*/ 127 w 183"/>
                  <a:gd name="T49" fmla="*/ 126 h 105"/>
                  <a:gd name="T50" fmla="*/ 133 w 183"/>
                  <a:gd name="T51" fmla="*/ 107 h 105"/>
                  <a:gd name="T52" fmla="*/ 123 w 183"/>
                  <a:gd name="T53" fmla="*/ 79 h 105"/>
                  <a:gd name="T54" fmla="*/ 111 w 183"/>
                  <a:gd name="T55" fmla="*/ 72 h 105"/>
                  <a:gd name="T56" fmla="*/ 103 w 183"/>
                  <a:gd name="T57" fmla="*/ 94 h 105"/>
                  <a:gd name="T58" fmla="*/ 97 w 183"/>
                  <a:gd name="T59" fmla="*/ 118 h 105"/>
                  <a:gd name="T60" fmla="*/ 91 w 183"/>
                  <a:gd name="T61" fmla="*/ 137 h 105"/>
                  <a:gd name="T62" fmla="*/ 88 w 183"/>
                  <a:gd name="T63" fmla="*/ 167 h 105"/>
                  <a:gd name="T64" fmla="*/ 76 w 183"/>
                  <a:gd name="T65" fmla="*/ 178 h 105"/>
                  <a:gd name="T66" fmla="*/ 56 w 183"/>
                  <a:gd name="T67" fmla="*/ 148 h 105"/>
                  <a:gd name="T68" fmla="*/ 46 w 183"/>
                  <a:gd name="T69" fmla="*/ 131 h 105"/>
                  <a:gd name="T70" fmla="*/ 42 w 183"/>
                  <a:gd name="T71" fmla="*/ 109 h 105"/>
                  <a:gd name="T72" fmla="*/ 40 w 183"/>
                  <a:gd name="T73" fmla="*/ 89 h 105"/>
                  <a:gd name="T74" fmla="*/ 28 w 183"/>
                  <a:gd name="T75" fmla="*/ 79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3"/>
                  <a:gd name="T115" fmla="*/ 0 h 105"/>
                  <a:gd name="T116" fmla="*/ 183 w 18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4" name="Freeform 132"/>
              <p:cNvSpPr>
                <a:spLocks/>
              </p:cNvSpPr>
              <p:nvPr/>
            </p:nvSpPr>
            <p:spPr bwMode="ltGray">
              <a:xfrm>
                <a:off x="2790" y="835"/>
                <a:ext cx="122" cy="55"/>
              </a:xfrm>
              <a:custGeom>
                <a:avLst/>
                <a:gdLst>
                  <a:gd name="T0" fmla="*/ 24 w 123"/>
                  <a:gd name="T1" fmla="*/ 4 h 49"/>
                  <a:gd name="T2" fmla="*/ 30 w 123"/>
                  <a:gd name="T3" fmla="*/ 0 h 49"/>
                  <a:gd name="T4" fmla="*/ 36 w 123"/>
                  <a:gd name="T5" fmla="*/ 2 h 49"/>
                  <a:gd name="T6" fmla="*/ 50 w 123"/>
                  <a:gd name="T7" fmla="*/ 21 h 49"/>
                  <a:gd name="T8" fmla="*/ 56 w 123"/>
                  <a:gd name="T9" fmla="*/ 21 h 49"/>
                  <a:gd name="T10" fmla="*/ 61 w 123"/>
                  <a:gd name="T11" fmla="*/ 13 h 49"/>
                  <a:gd name="T12" fmla="*/ 61 w 123"/>
                  <a:gd name="T13" fmla="*/ 11 h 49"/>
                  <a:gd name="T14" fmla="*/ 67 w 123"/>
                  <a:gd name="T15" fmla="*/ 13 h 49"/>
                  <a:gd name="T16" fmla="*/ 75 w 123"/>
                  <a:gd name="T17" fmla="*/ 13 h 49"/>
                  <a:gd name="T18" fmla="*/ 83 w 123"/>
                  <a:gd name="T19" fmla="*/ 11 h 49"/>
                  <a:gd name="T20" fmla="*/ 105 w 123"/>
                  <a:gd name="T21" fmla="*/ 13 h 49"/>
                  <a:gd name="T22" fmla="*/ 117 w 123"/>
                  <a:gd name="T23" fmla="*/ 31 h 49"/>
                  <a:gd name="T24" fmla="*/ 93 w 123"/>
                  <a:gd name="T25" fmla="*/ 68 h 49"/>
                  <a:gd name="T26" fmla="*/ 81 w 123"/>
                  <a:gd name="T27" fmla="*/ 72 h 49"/>
                  <a:gd name="T28" fmla="*/ 77 w 123"/>
                  <a:gd name="T29" fmla="*/ 82 h 49"/>
                  <a:gd name="T30" fmla="*/ 67 w 123"/>
                  <a:gd name="T31" fmla="*/ 85 h 49"/>
                  <a:gd name="T32" fmla="*/ 61 w 123"/>
                  <a:gd name="T33" fmla="*/ 82 h 49"/>
                  <a:gd name="T34" fmla="*/ 48 w 123"/>
                  <a:gd name="T35" fmla="*/ 72 h 49"/>
                  <a:gd name="T36" fmla="*/ 38 w 123"/>
                  <a:gd name="T37" fmla="*/ 68 h 49"/>
                  <a:gd name="T38" fmla="*/ 6 w 123"/>
                  <a:gd name="T39" fmla="*/ 39 h 49"/>
                  <a:gd name="T40" fmla="*/ 0 w 123"/>
                  <a:gd name="T41" fmla="*/ 25 h 49"/>
                  <a:gd name="T42" fmla="*/ 0 w 123"/>
                  <a:gd name="T43" fmla="*/ 13 h 49"/>
                  <a:gd name="T44" fmla="*/ 2 w 123"/>
                  <a:gd name="T45" fmla="*/ 11 h 49"/>
                  <a:gd name="T46" fmla="*/ 14 w 123"/>
                  <a:gd name="T47" fmla="*/ 13 h 49"/>
                  <a:gd name="T48" fmla="*/ 24 w 123"/>
                  <a:gd name="T49" fmla="*/ 17 h 49"/>
                  <a:gd name="T50" fmla="*/ 24 w 123"/>
                  <a:gd name="T51" fmla="*/ 4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49"/>
                  <a:gd name="T80" fmla="*/ 123 w 12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5" name="Freeform 133"/>
              <p:cNvSpPr>
                <a:spLocks/>
              </p:cNvSpPr>
              <p:nvPr/>
            </p:nvSpPr>
            <p:spPr bwMode="ltGray">
              <a:xfrm>
                <a:off x="3135" y="817"/>
                <a:ext cx="89" cy="39"/>
              </a:xfrm>
              <a:custGeom>
                <a:avLst/>
                <a:gdLst>
                  <a:gd name="T0" fmla="*/ 0 w 89"/>
                  <a:gd name="T1" fmla="*/ 20 h 35"/>
                  <a:gd name="T2" fmla="*/ 10 w 89"/>
                  <a:gd name="T3" fmla="*/ 16 h 35"/>
                  <a:gd name="T4" fmla="*/ 26 w 89"/>
                  <a:gd name="T5" fmla="*/ 2 h 35"/>
                  <a:gd name="T6" fmla="*/ 34 w 89"/>
                  <a:gd name="T7" fmla="*/ 11 h 35"/>
                  <a:gd name="T8" fmla="*/ 44 w 89"/>
                  <a:gd name="T9" fmla="*/ 13 h 35"/>
                  <a:gd name="T10" fmla="*/ 52 w 89"/>
                  <a:gd name="T11" fmla="*/ 13 h 35"/>
                  <a:gd name="T12" fmla="*/ 62 w 89"/>
                  <a:gd name="T13" fmla="*/ 2 h 35"/>
                  <a:gd name="T14" fmla="*/ 64 w 89"/>
                  <a:gd name="T15" fmla="*/ 0 h 35"/>
                  <a:gd name="T16" fmla="*/ 78 w 89"/>
                  <a:gd name="T17" fmla="*/ 11 h 35"/>
                  <a:gd name="T18" fmla="*/ 88 w 89"/>
                  <a:gd name="T19" fmla="*/ 13 h 35"/>
                  <a:gd name="T20" fmla="*/ 88 w 89"/>
                  <a:gd name="T21" fmla="*/ 28 h 35"/>
                  <a:gd name="T22" fmla="*/ 78 w 89"/>
                  <a:gd name="T23" fmla="*/ 31 h 35"/>
                  <a:gd name="T24" fmla="*/ 70 w 89"/>
                  <a:gd name="T25" fmla="*/ 35 h 35"/>
                  <a:gd name="T26" fmla="*/ 60 w 89"/>
                  <a:gd name="T27" fmla="*/ 39 h 35"/>
                  <a:gd name="T28" fmla="*/ 54 w 89"/>
                  <a:gd name="T29" fmla="*/ 45 h 35"/>
                  <a:gd name="T30" fmla="*/ 48 w 89"/>
                  <a:gd name="T31" fmla="*/ 56 h 35"/>
                  <a:gd name="T32" fmla="*/ 40 w 89"/>
                  <a:gd name="T33" fmla="*/ 58 h 35"/>
                  <a:gd name="T34" fmla="*/ 30 w 89"/>
                  <a:gd name="T35" fmla="*/ 56 h 35"/>
                  <a:gd name="T36" fmla="*/ 22 w 89"/>
                  <a:gd name="T37" fmla="*/ 41 h 35"/>
                  <a:gd name="T38" fmla="*/ 14 w 89"/>
                  <a:gd name="T39" fmla="*/ 35 h 35"/>
                  <a:gd name="T40" fmla="*/ 4 w 89"/>
                  <a:gd name="T41" fmla="*/ 31 h 35"/>
                  <a:gd name="T42" fmla="*/ 0 w 89"/>
                  <a:gd name="T43" fmla="*/ 2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35"/>
                  <a:gd name="T68" fmla="*/ 89 w 89"/>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6" name="Freeform 134"/>
              <p:cNvSpPr>
                <a:spLocks/>
              </p:cNvSpPr>
              <p:nvPr/>
            </p:nvSpPr>
            <p:spPr bwMode="ltGray">
              <a:xfrm>
                <a:off x="3228" y="783"/>
                <a:ext cx="170" cy="84"/>
              </a:xfrm>
              <a:custGeom>
                <a:avLst/>
                <a:gdLst>
                  <a:gd name="T0" fmla="*/ 0 w 171"/>
                  <a:gd name="T1" fmla="*/ 101 h 75"/>
                  <a:gd name="T2" fmla="*/ 6 w 171"/>
                  <a:gd name="T3" fmla="*/ 90 h 75"/>
                  <a:gd name="T4" fmla="*/ 30 w 171"/>
                  <a:gd name="T5" fmla="*/ 45 h 75"/>
                  <a:gd name="T6" fmla="*/ 36 w 171"/>
                  <a:gd name="T7" fmla="*/ 43 h 75"/>
                  <a:gd name="T8" fmla="*/ 42 w 171"/>
                  <a:gd name="T9" fmla="*/ 35 h 75"/>
                  <a:gd name="T10" fmla="*/ 50 w 171"/>
                  <a:gd name="T11" fmla="*/ 25 h 75"/>
                  <a:gd name="T12" fmla="*/ 58 w 171"/>
                  <a:gd name="T13" fmla="*/ 21 h 75"/>
                  <a:gd name="T14" fmla="*/ 68 w 171"/>
                  <a:gd name="T15" fmla="*/ 21 h 75"/>
                  <a:gd name="T16" fmla="*/ 70 w 171"/>
                  <a:gd name="T17" fmla="*/ 4 h 75"/>
                  <a:gd name="T18" fmla="*/ 76 w 171"/>
                  <a:gd name="T19" fmla="*/ 0 h 75"/>
                  <a:gd name="T20" fmla="*/ 80 w 171"/>
                  <a:gd name="T21" fmla="*/ 2 h 75"/>
                  <a:gd name="T22" fmla="*/ 82 w 171"/>
                  <a:gd name="T23" fmla="*/ 17 h 75"/>
                  <a:gd name="T24" fmla="*/ 78 w 171"/>
                  <a:gd name="T25" fmla="*/ 31 h 75"/>
                  <a:gd name="T26" fmla="*/ 72 w 171"/>
                  <a:gd name="T27" fmla="*/ 43 h 75"/>
                  <a:gd name="T28" fmla="*/ 66 w 171"/>
                  <a:gd name="T29" fmla="*/ 54 h 75"/>
                  <a:gd name="T30" fmla="*/ 74 w 171"/>
                  <a:gd name="T31" fmla="*/ 60 h 75"/>
                  <a:gd name="T32" fmla="*/ 84 w 171"/>
                  <a:gd name="T33" fmla="*/ 60 h 75"/>
                  <a:gd name="T34" fmla="*/ 87 w 171"/>
                  <a:gd name="T35" fmla="*/ 60 h 75"/>
                  <a:gd name="T36" fmla="*/ 93 w 171"/>
                  <a:gd name="T37" fmla="*/ 49 h 75"/>
                  <a:gd name="T38" fmla="*/ 101 w 171"/>
                  <a:gd name="T39" fmla="*/ 43 h 75"/>
                  <a:gd name="T40" fmla="*/ 109 w 171"/>
                  <a:gd name="T41" fmla="*/ 43 h 75"/>
                  <a:gd name="T42" fmla="*/ 113 w 171"/>
                  <a:gd name="T43" fmla="*/ 56 h 75"/>
                  <a:gd name="T44" fmla="*/ 125 w 171"/>
                  <a:gd name="T45" fmla="*/ 60 h 75"/>
                  <a:gd name="T46" fmla="*/ 133 w 171"/>
                  <a:gd name="T47" fmla="*/ 56 h 75"/>
                  <a:gd name="T48" fmla="*/ 159 w 171"/>
                  <a:gd name="T49" fmla="*/ 39 h 75"/>
                  <a:gd name="T50" fmla="*/ 165 w 171"/>
                  <a:gd name="T51" fmla="*/ 54 h 75"/>
                  <a:gd name="T52" fmla="*/ 161 w 171"/>
                  <a:gd name="T53" fmla="*/ 71 h 75"/>
                  <a:gd name="T54" fmla="*/ 151 w 171"/>
                  <a:gd name="T55" fmla="*/ 77 h 75"/>
                  <a:gd name="T56" fmla="*/ 141 w 171"/>
                  <a:gd name="T57" fmla="*/ 77 h 75"/>
                  <a:gd name="T58" fmla="*/ 133 w 171"/>
                  <a:gd name="T59" fmla="*/ 77 h 75"/>
                  <a:gd name="T60" fmla="*/ 127 w 171"/>
                  <a:gd name="T61" fmla="*/ 82 h 75"/>
                  <a:gd name="T62" fmla="*/ 123 w 171"/>
                  <a:gd name="T63" fmla="*/ 92 h 75"/>
                  <a:gd name="T64" fmla="*/ 117 w 171"/>
                  <a:gd name="T65" fmla="*/ 94 h 75"/>
                  <a:gd name="T66" fmla="*/ 107 w 171"/>
                  <a:gd name="T67" fmla="*/ 94 h 75"/>
                  <a:gd name="T68" fmla="*/ 101 w 171"/>
                  <a:gd name="T69" fmla="*/ 101 h 75"/>
                  <a:gd name="T70" fmla="*/ 95 w 171"/>
                  <a:gd name="T71" fmla="*/ 105 h 75"/>
                  <a:gd name="T72" fmla="*/ 95 w 171"/>
                  <a:gd name="T73" fmla="*/ 119 h 75"/>
                  <a:gd name="T74" fmla="*/ 91 w 171"/>
                  <a:gd name="T75" fmla="*/ 130 h 75"/>
                  <a:gd name="T76" fmla="*/ 85 w 171"/>
                  <a:gd name="T77" fmla="*/ 122 h 75"/>
                  <a:gd name="T78" fmla="*/ 82 w 171"/>
                  <a:gd name="T79" fmla="*/ 108 h 75"/>
                  <a:gd name="T80" fmla="*/ 72 w 171"/>
                  <a:gd name="T81" fmla="*/ 114 h 75"/>
                  <a:gd name="T82" fmla="*/ 60 w 171"/>
                  <a:gd name="T83" fmla="*/ 108 h 75"/>
                  <a:gd name="T84" fmla="*/ 52 w 171"/>
                  <a:gd name="T85" fmla="*/ 108 h 75"/>
                  <a:gd name="T86" fmla="*/ 46 w 171"/>
                  <a:gd name="T87" fmla="*/ 103 h 75"/>
                  <a:gd name="T88" fmla="*/ 46 w 171"/>
                  <a:gd name="T89" fmla="*/ 90 h 75"/>
                  <a:gd name="T90" fmla="*/ 44 w 171"/>
                  <a:gd name="T91" fmla="*/ 77 h 75"/>
                  <a:gd name="T92" fmla="*/ 38 w 171"/>
                  <a:gd name="T93" fmla="*/ 74 h 75"/>
                  <a:gd name="T94" fmla="*/ 32 w 171"/>
                  <a:gd name="T95" fmla="*/ 77 h 75"/>
                  <a:gd name="T96" fmla="*/ 28 w 171"/>
                  <a:gd name="T97" fmla="*/ 90 h 75"/>
                  <a:gd name="T98" fmla="*/ 22 w 171"/>
                  <a:gd name="T99" fmla="*/ 101 h 75"/>
                  <a:gd name="T100" fmla="*/ 18 w 171"/>
                  <a:gd name="T101" fmla="*/ 108 h 75"/>
                  <a:gd name="T102" fmla="*/ 10 w 171"/>
                  <a:gd name="T103" fmla="*/ 108 h 75"/>
                  <a:gd name="T104" fmla="*/ 2 w 171"/>
                  <a:gd name="T105" fmla="*/ 108 h 75"/>
                  <a:gd name="T106" fmla="*/ 0 w 171"/>
                  <a:gd name="T107" fmla="*/ 101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75"/>
                  <a:gd name="T164" fmla="*/ 171 w 171"/>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7" name="Freeform 135"/>
              <p:cNvSpPr>
                <a:spLocks/>
              </p:cNvSpPr>
              <p:nvPr/>
            </p:nvSpPr>
            <p:spPr bwMode="ltGray">
              <a:xfrm>
                <a:off x="3256" y="951"/>
                <a:ext cx="214" cy="214"/>
              </a:xfrm>
              <a:custGeom>
                <a:avLst/>
                <a:gdLst>
                  <a:gd name="T0" fmla="*/ 131 w 215"/>
                  <a:gd name="T1" fmla="*/ 43 h 191"/>
                  <a:gd name="T2" fmla="*/ 141 w 215"/>
                  <a:gd name="T3" fmla="*/ 43 h 191"/>
                  <a:gd name="T4" fmla="*/ 173 w 215"/>
                  <a:gd name="T5" fmla="*/ 11 h 191"/>
                  <a:gd name="T6" fmla="*/ 183 w 215"/>
                  <a:gd name="T7" fmla="*/ 4 h 191"/>
                  <a:gd name="T8" fmla="*/ 193 w 215"/>
                  <a:gd name="T9" fmla="*/ 0 h 191"/>
                  <a:gd name="T10" fmla="*/ 203 w 215"/>
                  <a:gd name="T11" fmla="*/ 2 h 191"/>
                  <a:gd name="T12" fmla="*/ 209 w 215"/>
                  <a:gd name="T13" fmla="*/ 13 h 191"/>
                  <a:gd name="T14" fmla="*/ 209 w 215"/>
                  <a:gd name="T15" fmla="*/ 28 h 191"/>
                  <a:gd name="T16" fmla="*/ 207 w 215"/>
                  <a:gd name="T17" fmla="*/ 39 h 191"/>
                  <a:gd name="T18" fmla="*/ 199 w 215"/>
                  <a:gd name="T19" fmla="*/ 45 h 191"/>
                  <a:gd name="T20" fmla="*/ 189 w 215"/>
                  <a:gd name="T21" fmla="*/ 49 h 191"/>
                  <a:gd name="T22" fmla="*/ 179 w 215"/>
                  <a:gd name="T23" fmla="*/ 56 h 191"/>
                  <a:gd name="T24" fmla="*/ 167 w 215"/>
                  <a:gd name="T25" fmla="*/ 63 h 191"/>
                  <a:gd name="T26" fmla="*/ 153 w 215"/>
                  <a:gd name="T27" fmla="*/ 63 h 191"/>
                  <a:gd name="T28" fmla="*/ 143 w 215"/>
                  <a:gd name="T29" fmla="*/ 74 h 191"/>
                  <a:gd name="T30" fmla="*/ 111 w 215"/>
                  <a:gd name="T31" fmla="*/ 105 h 191"/>
                  <a:gd name="T32" fmla="*/ 107 w 215"/>
                  <a:gd name="T33" fmla="*/ 114 h 191"/>
                  <a:gd name="T34" fmla="*/ 107 w 215"/>
                  <a:gd name="T35" fmla="*/ 128 h 191"/>
                  <a:gd name="T36" fmla="*/ 100 w 215"/>
                  <a:gd name="T37" fmla="*/ 131 h 191"/>
                  <a:gd name="T38" fmla="*/ 92 w 215"/>
                  <a:gd name="T39" fmla="*/ 137 h 191"/>
                  <a:gd name="T40" fmla="*/ 86 w 215"/>
                  <a:gd name="T41" fmla="*/ 152 h 191"/>
                  <a:gd name="T42" fmla="*/ 78 w 215"/>
                  <a:gd name="T43" fmla="*/ 174 h 191"/>
                  <a:gd name="T44" fmla="*/ 70 w 215"/>
                  <a:gd name="T45" fmla="*/ 190 h 191"/>
                  <a:gd name="T46" fmla="*/ 60 w 215"/>
                  <a:gd name="T47" fmla="*/ 211 h 191"/>
                  <a:gd name="T48" fmla="*/ 58 w 215"/>
                  <a:gd name="T49" fmla="*/ 233 h 191"/>
                  <a:gd name="T50" fmla="*/ 56 w 215"/>
                  <a:gd name="T51" fmla="*/ 253 h 191"/>
                  <a:gd name="T52" fmla="*/ 60 w 215"/>
                  <a:gd name="T53" fmla="*/ 288 h 191"/>
                  <a:gd name="T54" fmla="*/ 70 w 215"/>
                  <a:gd name="T55" fmla="*/ 304 h 191"/>
                  <a:gd name="T56" fmla="*/ 80 w 215"/>
                  <a:gd name="T57" fmla="*/ 314 h 191"/>
                  <a:gd name="T58" fmla="*/ 78 w 215"/>
                  <a:gd name="T59" fmla="*/ 327 h 191"/>
                  <a:gd name="T60" fmla="*/ 68 w 215"/>
                  <a:gd name="T61" fmla="*/ 332 h 191"/>
                  <a:gd name="T62" fmla="*/ 56 w 215"/>
                  <a:gd name="T63" fmla="*/ 332 h 191"/>
                  <a:gd name="T64" fmla="*/ 46 w 215"/>
                  <a:gd name="T65" fmla="*/ 336 h 191"/>
                  <a:gd name="T66" fmla="*/ 34 w 215"/>
                  <a:gd name="T67" fmla="*/ 327 h 191"/>
                  <a:gd name="T68" fmla="*/ 26 w 215"/>
                  <a:gd name="T69" fmla="*/ 317 h 191"/>
                  <a:gd name="T70" fmla="*/ 26 w 215"/>
                  <a:gd name="T71" fmla="*/ 300 h 191"/>
                  <a:gd name="T72" fmla="*/ 24 w 215"/>
                  <a:gd name="T73" fmla="*/ 288 h 191"/>
                  <a:gd name="T74" fmla="*/ 16 w 215"/>
                  <a:gd name="T75" fmla="*/ 288 h 191"/>
                  <a:gd name="T76" fmla="*/ 6 w 215"/>
                  <a:gd name="T77" fmla="*/ 288 h 191"/>
                  <a:gd name="T78" fmla="*/ 2 w 215"/>
                  <a:gd name="T79" fmla="*/ 272 h 191"/>
                  <a:gd name="T80" fmla="*/ 0 w 215"/>
                  <a:gd name="T81" fmla="*/ 248 h 191"/>
                  <a:gd name="T82" fmla="*/ 8 w 215"/>
                  <a:gd name="T83" fmla="*/ 233 h 191"/>
                  <a:gd name="T84" fmla="*/ 12 w 215"/>
                  <a:gd name="T85" fmla="*/ 215 h 191"/>
                  <a:gd name="T86" fmla="*/ 14 w 215"/>
                  <a:gd name="T87" fmla="*/ 197 h 191"/>
                  <a:gd name="T88" fmla="*/ 22 w 215"/>
                  <a:gd name="T89" fmla="*/ 187 h 191"/>
                  <a:gd name="T90" fmla="*/ 22 w 215"/>
                  <a:gd name="T91" fmla="*/ 176 h 191"/>
                  <a:gd name="T92" fmla="*/ 36 w 215"/>
                  <a:gd name="T93" fmla="*/ 142 h 191"/>
                  <a:gd name="T94" fmla="*/ 40 w 215"/>
                  <a:gd name="T95" fmla="*/ 119 h 191"/>
                  <a:gd name="T96" fmla="*/ 42 w 215"/>
                  <a:gd name="T97" fmla="*/ 103 h 191"/>
                  <a:gd name="T98" fmla="*/ 48 w 215"/>
                  <a:gd name="T99" fmla="*/ 101 h 191"/>
                  <a:gd name="T100" fmla="*/ 58 w 215"/>
                  <a:gd name="T101" fmla="*/ 103 h 191"/>
                  <a:gd name="T102" fmla="*/ 66 w 215"/>
                  <a:gd name="T103" fmla="*/ 90 h 191"/>
                  <a:gd name="T104" fmla="*/ 80 w 215"/>
                  <a:gd name="T105" fmla="*/ 68 h 191"/>
                  <a:gd name="T106" fmla="*/ 102 w 215"/>
                  <a:gd name="T107" fmla="*/ 49 h 191"/>
                  <a:gd name="T108" fmla="*/ 107 w 215"/>
                  <a:gd name="T109" fmla="*/ 43 h 191"/>
                  <a:gd name="T110" fmla="*/ 123 w 215"/>
                  <a:gd name="T111" fmla="*/ 43 h 191"/>
                  <a:gd name="T112" fmla="*/ 131 w 215"/>
                  <a:gd name="T113" fmla="*/ 43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
                  <a:gd name="T172" fmla="*/ 0 h 191"/>
                  <a:gd name="T173" fmla="*/ 215 w 215"/>
                  <a:gd name="T174" fmla="*/ 191 h 1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8" name="Freeform 136"/>
              <p:cNvSpPr>
                <a:spLocks/>
              </p:cNvSpPr>
              <p:nvPr/>
            </p:nvSpPr>
            <p:spPr bwMode="ltGray">
              <a:xfrm>
                <a:off x="3731" y="801"/>
                <a:ext cx="127" cy="98"/>
              </a:xfrm>
              <a:custGeom>
                <a:avLst/>
                <a:gdLst>
                  <a:gd name="T0" fmla="*/ 0 w 127"/>
                  <a:gd name="T1" fmla="*/ 72 h 87"/>
                  <a:gd name="T2" fmla="*/ 6 w 127"/>
                  <a:gd name="T3" fmla="*/ 54 h 87"/>
                  <a:gd name="T4" fmla="*/ 24 w 127"/>
                  <a:gd name="T5" fmla="*/ 23 h 87"/>
                  <a:gd name="T6" fmla="*/ 42 w 127"/>
                  <a:gd name="T7" fmla="*/ 14 h 87"/>
                  <a:gd name="T8" fmla="*/ 48 w 127"/>
                  <a:gd name="T9" fmla="*/ 9 h 87"/>
                  <a:gd name="T10" fmla="*/ 54 w 127"/>
                  <a:gd name="T11" fmla="*/ 0 h 87"/>
                  <a:gd name="T12" fmla="*/ 60 w 127"/>
                  <a:gd name="T13" fmla="*/ 9 h 87"/>
                  <a:gd name="T14" fmla="*/ 66 w 127"/>
                  <a:gd name="T15" fmla="*/ 23 h 87"/>
                  <a:gd name="T16" fmla="*/ 74 w 127"/>
                  <a:gd name="T17" fmla="*/ 23 h 87"/>
                  <a:gd name="T18" fmla="*/ 80 w 127"/>
                  <a:gd name="T19" fmla="*/ 23 h 87"/>
                  <a:gd name="T20" fmla="*/ 84 w 127"/>
                  <a:gd name="T21" fmla="*/ 33 h 87"/>
                  <a:gd name="T22" fmla="*/ 86 w 127"/>
                  <a:gd name="T23" fmla="*/ 52 h 87"/>
                  <a:gd name="T24" fmla="*/ 90 w 127"/>
                  <a:gd name="T25" fmla="*/ 61 h 87"/>
                  <a:gd name="T26" fmla="*/ 98 w 127"/>
                  <a:gd name="T27" fmla="*/ 69 h 87"/>
                  <a:gd name="T28" fmla="*/ 104 w 127"/>
                  <a:gd name="T29" fmla="*/ 66 h 87"/>
                  <a:gd name="T30" fmla="*/ 112 w 127"/>
                  <a:gd name="T31" fmla="*/ 66 h 87"/>
                  <a:gd name="T32" fmla="*/ 116 w 127"/>
                  <a:gd name="T33" fmla="*/ 72 h 87"/>
                  <a:gd name="T34" fmla="*/ 120 w 127"/>
                  <a:gd name="T35" fmla="*/ 88 h 87"/>
                  <a:gd name="T36" fmla="*/ 122 w 127"/>
                  <a:gd name="T37" fmla="*/ 101 h 87"/>
                  <a:gd name="T38" fmla="*/ 124 w 127"/>
                  <a:gd name="T39" fmla="*/ 124 h 87"/>
                  <a:gd name="T40" fmla="*/ 126 w 127"/>
                  <a:gd name="T41" fmla="*/ 131 h 87"/>
                  <a:gd name="T42" fmla="*/ 126 w 127"/>
                  <a:gd name="T43" fmla="*/ 144 h 87"/>
                  <a:gd name="T44" fmla="*/ 120 w 127"/>
                  <a:gd name="T45" fmla="*/ 153 h 87"/>
                  <a:gd name="T46" fmla="*/ 112 w 127"/>
                  <a:gd name="T47" fmla="*/ 157 h 87"/>
                  <a:gd name="T48" fmla="*/ 102 w 127"/>
                  <a:gd name="T49" fmla="*/ 157 h 87"/>
                  <a:gd name="T50" fmla="*/ 76 w 127"/>
                  <a:gd name="T51" fmla="*/ 133 h 87"/>
                  <a:gd name="T52" fmla="*/ 70 w 127"/>
                  <a:gd name="T53" fmla="*/ 131 h 87"/>
                  <a:gd name="T54" fmla="*/ 62 w 127"/>
                  <a:gd name="T55" fmla="*/ 131 h 87"/>
                  <a:gd name="T56" fmla="*/ 52 w 127"/>
                  <a:gd name="T57" fmla="*/ 131 h 87"/>
                  <a:gd name="T58" fmla="*/ 46 w 127"/>
                  <a:gd name="T59" fmla="*/ 116 h 87"/>
                  <a:gd name="T60" fmla="*/ 36 w 127"/>
                  <a:gd name="T61" fmla="*/ 110 h 87"/>
                  <a:gd name="T62" fmla="*/ 30 w 127"/>
                  <a:gd name="T63" fmla="*/ 104 h 87"/>
                  <a:gd name="T64" fmla="*/ 22 w 127"/>
                  <a:gd name="T65" fmla="*/ 101 h 87"/>
                  <a:gd name="T66" fmla="*/ 14 w 127"/>
                  <a:gd name="T67" fmla="*/ 93 h 87"/>
                  <a:gd name="T68" fmla="*/ 12 w 127"/>
                  <a:gd name="T69" fmla="*/ 90 h 87"/>
                  <a:gd name="T70" fmla="*/ 0 w 127"/>
                  <a:gd name="T71" fmla="*/ 7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87"/>
                  <a:gd name="T110" fmla="*/ 127 w 12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9" name="Freeform 137"/>
              <p:cNvSpPr>
                <a:spLocks/>
              </p:cNvSpPr>
              <p:nvPr/>
            </p:nvSpPr>
            <p:spPr bwMode="ltGray">
              <a:xfrm>
                <a:off x="3861" y="866"/>
                <a:ext cx="68" cy="55"/>
              </a:xfrm>
              <a:custGeom>
                <a:avLst/>
                <a:gdLst>
                  <a:gd name="T0" fmla="*/ 0 w 69"/>
                  <a:gd name="T1" fmla="*/ 85 h 49"/>
                  <a:gd name="T2" fmla="*/ 2 w 69"/>
                  <a:gd name="T3" fmla="*/ 61 h 49"/>
                  <a:gd name="T4" fmla="*/ 20 w 69"/>
                  <a:gd name="T5" fmla="*/ 17 h 49"/>
                  <a:gd name="T6" fmla="*/ 26 w 69"/>
                  <a:gd name="T7" fmla="*/ 2 h 49"/>
                  <a:gd name="T8" fmla="*/ 28 w 69"/>
                  <a:gd name="T9" fmla="*/ 0 h 49"/>
                  <a:gd name="T10" fmla="*/ 34 w 69"/>
                  <a:gd name="T11" fmla="*/ 4 h 49"/>
                  <a:gd name="T12" fmla="*/ 34 w 69"/>
                  <a:gd name="T13" fmla="*/ 17 h 49"/>
                  <a:gd name="T14" fmla="*/ 34 w 69"/>
                  <a:gd name="T15" fmla="*/ 25 h 49"/>
                  <a:gd name="T16" fmla="*/ 39 w 69"/>
                  <a:gd name="T17" fmla="*/ 25 h 49"/>
                  <a:gd name="T18" fmla="*/ 47 w 69"/>
                  <a:gd name="T19" fmla="*/ 25 h 49"/>
                  <a:gd name="T20" fmla="*/ 55 w 69"/>
                  <a:gd name="T21" fmla="*/ 25 h 49"/>
                  <a:gd name="T22" fmla="*/ 63 w 69"/>
                  <a:gd name="T23" fmla="*/ 35 h 49"/>
                  <a:gd name="T24" fmla="*/ 63 w 69"/>
                  <a:gd name="T25" fmla="*/ 47 h 49"/>
                  <a:gd name="T26" fmla="*/ 59 w 69"/>
                  <a:gd name="T27" fmla="*/ 61 h 49"/>
                  <a:gd name="T28" fmla="*/ 49 w 69"/>
                  <a:gd name="T29" fmla="*/ 68 h 49"/>
                  <a:gd name="T30" fmla="*/ 39 w 69"/>
                  <a:gd name="T31" fmla="*/ 72 h 49"/>
                  <a:gd name="T32" fmla="*/ 34 w 69"/>
                  <a:gd name="T33" fmla="*/ 74 h 49"/>
                  <a:gd name="T34" fmla="*/ 18 w 69"/>
                  <a:gd name="T35" fmla="*/ 79 h 49"/>
                  <a:gd name="T36" fmla="*/ 8 w 69"/>
                  <a:gd name="T37" fmla="*/ 85 h 49"/>
                  <a:gd name="T38" fmla="*/ 0 w 69"/>
                  <a:gd name="T39" fmla="*/ 85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9"/>
                  <a:gd name="T62" fmla="*/ 69 w 6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0" name="Freeform 138"/>
              <p:cNvSpPr>
                <a:spLocks/>
              </p:cNvSpPr>
              <p:nvPr/>
            </p:nvSpPr>
            <p:spPr bwMode="ltGray">
              <a:xfrm>
                <a:off x="4373" y="971"/>
                <a:ext cx="111" cy="55"/>
              </a:xfrm>
              <a:custGeom>
                <a:avLst/>
                <a:gdLst>
                  <a:gd name="T0" fmla="*/ 2 w 111"/>
                  <a:gd name="T1" fmla="*/ 43 h 49"/>
                  <a:gd name="T2" fmla="*/ 0 w 111"/>
                  <a:gd name="T3" fmla="*/ 31 h 49"/>
                  <a:gd name="T4" fmla="*/ 12 w 111"/>
                  <a:gd name="T5" fmla="*/ 4 h 49"/>
                  <a:gd name="T6" fmla="*/ 14 w 111"/>
                  <a:gd name="T7" fmla="*/ 4 h 49"/>
                  <a:gd name="T8" fmla="*/ 16 w 111"/>
                  <a:gd name="T9" fmla="*/ 2 h 49"/>
                  <a:gd name="T10" fmla="*/ 18 w 111"/>
                  <a:gd name="T11" fmla="*/ 0 h 49"/>
                  <a:gd name="T12" fmla="*/ 24 w 111"/>
                  <a:gd name="T13" fmla="*/ 0 h 49"/>
                  <a:gd name="T14" fmla="*/ 28 w 111"/>
                  <a:gd name="T15" fmla="*/ 0 h 49"/>
                  <a:gd name="T16" fmla="*/ 30 w 111"/>
                  <a:gd name="T17" fmla="*/ 0 h 49"/>
                  <a:gd name="T18" fmla="*/ 34 w 111"/>
                  <a:gd name="T19" fmla="*/ 4 h 49"/>
                  <a:gd name="T20" fmla="*/ 36 w 111"/>
                  <a:gd name="T21" fmla="*/ 11 h 49"/>
                  <a:gd name="T22" fmla="*/ 38 w 111"/>
                  <a:gd name="T23" fmla="*/ 13 h 49"/>
                  <a:gd name="T24" fmla="*/ 40 w 111"/>
                  <a:gd name="T25" fmla="*/ 17 h 49"/>
                  <a:gd name="T26" fmla="*/ 46 w 111"/>
                  <a:gd name="T27" fmla="*/ 21 h 49"/>
                  <a:gd name="T28" fmla="*/ 46 w 111"/>
                  <a:gd name="T29" fmla="*/ 13 h 49"/>
                  <a:gd name="T30" fmla="*/ 48 w 111"/>
                  <a:gd name="T31" fmla="*/ 4 h 49"/>
                  <a:gd name="T32" fmla="*/ 52 w 111"/>
                  <a:gd name="T33" fmla="*/ 0 h 49"/>
                  <a:gd name="T34" fmla="*/ 56 w 111"/>
                  <a:gd name="T35" fmla="*/ 0 h 49"/>
                  <a:gd name="T36" fmla="*/ 64 w 111"/>
                  <a:gd name="T37" fmla="*/ 0 h 49"/>
                  <a:gd name="T38" fmla="*/ 64 w 111"/>
                  <a:gd name="T39" fmla="*/ 11 h 49"/>
                  <a:gd name="T40" fmla="*/ 68 w 111"/>
                  <a:gd name="T41" fmla="*/ 13 h 49"/>
                  <a:gd name="T42" fmla="*/ 74 w 111"/>
                  <a:gd name="T43" fmla="*/ 13 h 49"/>
                  <a:gd name="T44" fmla="*/ 78 w 111"/>
                  <a:gd name="T45" fmla="*/ 11 h 49"/>
                  <a:gd name="T46" fmla="*/ 86 w 111"/>
                  <a:gd name="T47" fmla="*/ 4 h 49"/>
                  <a:gd name="T48" fmla="*/ 90 w 111"/>
                  <a:gd name="T49" fmla="*/ 11 h 49"/>
                  <a:gd name="T50" fmla="*/ 92 w 111"/>
                  <a:gd name="T51" fmla="*/ 17 h 49"/>
                  <a:gd name="T52" fmla="*/ 98 w 111"/>
                  <a:gd name="T53" fmla="*/ 21 h 49"/>
                  <a:gd name="T54" fmla="*/ 104 w 111"/>
                  <a:gd name="T55" fmla="*/ 21 h 49"/>
                  <a:gd name="T56" fmla="*/ 108 w 111"/>
                  <a:gd name="T57" fmla="*/ 28 h 49"/>
                  <a:gd name="T58" fmla="*/ 110 w 111"/>
                  <a:gd name="T59" fmla="*/ 43 h 49"/>
                  <a:gd name="T60" fmla="*/ 102 w 111"/>
                  <a:gd name="T61" fmla="*/ 64 h 49"/>
                  <a:gd name="T62" fmla="*/ 86 w 111"/>
                  <a:gd name="T63" fmla="*/ 79 h 49"/>
                  <a:gd name="T64" fmla="*/ 82 w 111"/>
                  <a:gd name="T65" fmla="*/ 74 h 49"/>
                  <a:gd name="T66" fmla="*/ 78 w 111"/>
                  <a:gd name="T67" fmla="*/ 68 h 49"/>
                  <a:gd name="T68" fmla="*/ 76 w 111"/>
                  <a:gd name="T69" fmla="*/ 68 h 49"/>
                  <a:gd name="T70" fmla="*/ 72 w 111"/>
                  <a:gd name="T71" fmla="*/ 68 h 49"/>
                  <a:gd name="T72" fmla="*/ 68 w 111"/>
                  <a:gd name="T73" fmla="*/ 68 h 49"/>
                  <a:gd name="T74" fmla="*/ 64 w 111"/>
                  <a:gd name="T75" fmla="*/ 68 h 49"/>
                  <a:gd name="T76" fmla="*/ 62 w 111"/>
                  <a:gd name="T77" fmla="*/ 72 h 49"/>
                  <a:gd name="T78" fmla="*/ 60 w 111"/>
                  <a:gd name="T79" fmla="*/ 72 h 49"/>
                  <a:gd name="T80" fmla="*/ 56 w 111"/>
                  <a:gd name="T81" fmla="*/ 74 h 49"/>
                  <a:gd name="T82" fmla="*/ 52 w 111"/>
                  <a:gd name="T83" fmla="*/ 79 h 49"/>
                  <a:gd name="T84" fmla="*/ 48 w 111"/>
                  <a:gd name="T85" fmla="*/ 82 h 49"/>
                  <a:gd name="T86" fmla="*/ 40 w 111"/>
                  <a:gd name="T87" fmla="*/ 85 h 49"/>
                  <a:gd name="T88" fmla="*/ 32 w 111"/>
                  <a:gd name="T89" fmla="*/ 82 h 49"/>
                  <a:gd name="T90" fmla="*/ 26 w 111"/>
                  <a:gd name="T91" fmla="*/ 79 h 49"/>
                  <a:gd name="T92" fmla="*/ 18 w 111"/>
                  <a:gd name="T93" fmla="*/ 72 h 49"/>
                  <a:gd name="T94" fmla="*/ 14 w 111"/>
                  <a:gd name="T95" fmla="*/ 61 h 49"/>
                  <a:gd name="T96" fmla="*/ 6 w 111"/>
                  <a:gd name="T97" fmla="*/ 57 h 49"/>
                  <a:gd name="T98" fmla="*/ 4 w 111"/>
                  <a:gd name="T99" fmla="*/ 54 h 49"/>
                  <a:gd name="T100" fmla="*/ 2 w 111"/>
                  <a:gd name="T101" fmla="*/ 43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49"/>
                  <a:gd name="T155" fmla="*/ 111 w 111"/>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1" name="Freeform 139"/>
              <p:cNvSpPr>
                <a:spLocks/>
              </p:cNvSpPr>
              <p:nvPr/>
            </p:nvSpPr>
            <p:spPr bwMode="ltGray">
              <a:xfrm>
                <a:off x="4497" y="991"/>
                <a:ext cx="69" cy="31"/>
              </a:xfrm>
              <a:custGeom>
                <a:avLst/>
                <a:gdLst>
                  <a:gd name="T0" fmla="*/ 0 w 69"/>
                  <a:gd name="T1" fmla="*/ 9 h 27"/>
                  <a:gd name="T2" fmla="*/ 4 w 69"/>
                  <a:gd name="T3" fmla="*/ 0 h 27"/>
                  <a:gd name="T4" fmla="*/ 40 w 69"/>
                  <a:gd name="T5" fmla="*/ 11 h 27"/>
                  <a:gd name="T6" fmla="*/ 44 w 69"/>
                  <a:gd name="T7" fmla="*/ 9 h 27"/>
                  <a:gd name="T8" fmla="*/ 50 w 69"/>
                  <a:gd name="T9" fmla="*/ 2 h 27"/>
                  <a:gd name="T10" fmla="*/ 54 w 69"/>
                  <a:gd name="T11" fmla="*/ 2 h 27"/>
                  <a:gd name="T12" fmla="*/ 56 w 69"/>
                  <a:gd name="T13" fmla="*/ 11 h 27"/>
                  <a:gd name="T14" fmla="*/ 64 w 69"/>
                  <a:gd name="T15" fmla="*/ 15 h 27"/>
                  <a:gd name="T16" fmla="*/ 68 w 69"/>
                  <a:gd name="T17" fmla="*/ 24 h 27"/>
                  <a:gd name="T18" fmla="*/ 68 w 69"/>
                  <a:gd name="T19" fmla="*/ 32 h 27"/>
                  <a:gd name="T20" fmla="*/ 62 w 69"/>
                  <a:gd name="T21" fmla="*/ 44 h 27"/>
                  <a:gd name="T22" fmla="*/ 54 w 69"/>
                  <a:gd name="T23" fmla="*/ 48 h 27"/>
                  <a:gd name="T24" fmla="*/ 48 w 69"/>
                  <a:gd name="T25" fmla="*/ 52 h 27"/>
                  <a:gd name="T26" fmla="*/ 40 w 69"/>
                  <a:gd name="T27" fmla="*/ 52 h 27"/>
                  <a:gd name="T28" fmla="*/ 28 w 69"/>
                  <a:gd name="T29" fmla="*/ 48 h 27"/>
                  <a:gd name="T30" fmla="*/ 20 w 69"/>
                  <a:gd name="T31" fmla="*/ 37 h 27"/>
                  <a:gd name="T32" fmla="*/ 8 w 69"/>
                  <a:gd name="T33" fmla="*/ 24 h 27"/>
                  <a:gd name="T34" fmla="*/ 0 w 69"/>
                  <a:gd name="T35" fmla="*/ 9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27"/>
                  <a:gd name="T56" fmla="*/ 69 w 6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2" name="Freeform 140"/>
              <p:cNvSpPr>
                <a:spLocks/>
              </p:cNvSpPr>
              <p:nvPr/>
            </p:nvSpPr>
            <p:spPr bwMode="ltGray">
              <a:xfrm>
                <a:off x="4436" y="1029"/>
                <a:ext cx="50" cy="35"/>
              </a:xfrm>
              <a:custGeom>
                <a:avLst/>
                <a:gdLst>
                  <a:gd name="T0" fmla="*/ 45 w 51"/>
                  <a:gd name="T1" fmla="*/ 55 h 31"/>
                  <a:gd name="T2" fmla="*/ 0 w 51"/>
                  <a:gd name="T3" fmla="*/ 55 h 31"/>
                  <a:gd name="T4" fmla="*/ 0 w 51"/>
                  <a:gd name="T5" fmla="*/ 11 h 31"/>
                  <a:gd name="T6" fmla="*/ 2 w 51"/>
                  <a:gd name="T7" fmla="*/ 0 h 31"/>
                  <a:gd name="T8" fmla="*/ 8 w 51"/>
                  <a:gd name="T9" fmla="*/ 2 h 31"/>
                  <a:gd name="T10" fmla="*/ 14 w 51"/>
                  <a:gd name="T11" fmla="*/ 14 h 31"/>
                  <a:gd name="T12" fmla="*/ 22 w 51"/>
                  <a:gd name="T13" fmla="*/ 23 h 31"/>
                  <a:gd name="T14" fmla="*/ 27 w 51"/>
                  <a:gd name="T15" fmla="*/ 26 h 31"/>
                  <a:gd name="T16" fmla="*/ 37 w 51"/>
                  <a:gd name="T17" fmla="*/ 37 h 31"/>
                  <a:gd name="T18" fmla="*/ 45 w 51"/>
                  <a:gd name="T19" fmla="*/ 5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1"/>
                  <a:gd name="T32" fmla="*/ 51 w 5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3" name="Freeform 141"/>
              <p:cNvSpPr>
                <a:spLocks/>
              </p:cNvSpPr>
              <p:nvPr/>
            </p:nvSpPr>
            <p:spPr bwMode="ltGray">
              <a:xfrm>
                <a:off x="4539" y="2848"/>
                <a:ext cx="16" cy="17"/>
              </a:xfrm>
              <a:custGeom>
                <a:avLst/>
                <a:gdLst>
                  <a:gd name="T0" fmla="*/ 0 w 17"/>
                  <a:gd name="T1" fmla="*/ 18 h 15"/>
                  <a:gd name="T2" fmla="*/ 6 w 17"/>
                  <a:gd name="T3" fmla="*/ 26 h 15"/>
                  <a:gd name="T4" fmla="*/ 8 w 17"/>
                  <a:gd name="T5" fmla="*/ 26 h 15"/>
                  <a:gd name="T6" fmla="*/ 11 w 17"/>
                  <a:gd name="T7" fmla="*/ 0 h 15"/>
                  <a:gd name="T8" fmla="*/ 4 w 17"/>
                  <a:gd name="T9" fmla="*/ 2 h 15"/>
                  <a:gd name="T10" fmla="*/ 0 w 17"/>
                  <a:gd name="T11" fmla="*/ 9 h 15"/>
                  <a:gd name="T12" fmla="*/ 0 w 17"/>
                  <a:gd name="T13" fmla="*/ 18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0" y="10"/>
                    </a:moveTo>
                    <a:lnTo>
                      <a:pt x="6" y="14"/>
                    </a:lnTo>
                    <a:lnTo>
                      <a:pt x="10" y="14"/>
                    </a:lnTo>
                    <a:lnTo>
                      <a:pt x="16" y="0"/>
                    </a:lnTo>
                    <a:lnTo>
                      <a:pt x="4" y="2"/>
                    </a:lnTo>
                    <a:lnTo>
                      <a:pt x="0" y="4"/>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4" name="Freeform 142"/>
              <p:cNvSpPr>
                <a:spLocks/>
              </p:cNvSpPr>
              <p:nvPr/>
            </p:nvSpPr>
            <p:spPr bwMode="ltGray">
              <a:xfrm>
                <a:off x="4592" y="2816"/>
                <a:ext cx="15" cy="13"/>
              </a:xfrm>
              <a:custGeom>
                <a:avLst/>
                <a:gdLst>
                  <a:gd name="T0" fmla="*/ 8 w 15"/>
                  <a:gd name="T1" fmla="*/ 0 h 11"/>
                  <a:gd name="T2" fmla="*/ 0 w 15"/>
                  <a:gd name="T3" fmla="*/ 9 h 11"/>
                  <a:gd name="T4" fmla="*/ 2 w 15"/>
                  <a:gd name="T5" fmla="*/ 18 h 11"/>
                  <a:gd name="T6" fmla="*/ 8 w 15"/>
                  <a:gd name="T7" fmla="*/ 24 h 11"/>
                  <a:gd name="T8" fmla="*/ 14 w 15"/>
                  <a:gd name="T9" fmla="*/ 9 h 11"/>
                  <a:gd name="T10" fmla="*/ 8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8" y="0"/>
                    </a:moveTo>
                    <a:lnTo>
                      <a:pt x="0" y="4"/>
                    </a:lnTo>
                    <a:lnTo>
                      <a:pt x="2" y="8"/>
                    </a:lnTo>
                    <a:lnTo>
                      <a:pt x="8" y="10"/>
                    </a:lnTo>
                    <a:lnTo>
                      <a:pt x="14"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5" name="Freeform 143"/>
              <p:cNvSpPr>
                <a:spLocks/>
              </p:cNvSpPr>
              <p:nvPr/>
            </p:nvSpPr>
            <p:spPr bwMode="ltGray">
              <a:xfrm>
                <a:off x="3000" y="1897"/>
                <a:ext cx="318" cy="162"/>
              </a:xfrm>
              <a:custGeom>
                <a:avLst/>
                <a:gdLst>
                  <a:gd name="T0" fmla="*/ 291 w 319"/>
                  <a:gd name="T1" fmla="*/ 118 h 145"/>
                  <a:gd name="T2" fmla="*/ 293 w 319"/>
                  <a:gd name="T3" fmla="*/ 103 h 145"/>
                  <a:gd name="T4" fmla="*/ 277 w 319"/>
                  <a:gd name="T5" fmla="*/ 84 h 145"/>
                  <a:gd name="T6" fmla="*/ 263 w 319"/>
                  <a:gd name="T7" fmla="*/ 56 h 145"/>
                  <a:gd name="T8" fmla="*/ 243 w 319"/>
                  <a:gd name="T9" fmla="*/ 56 h 145"/>
                  <a:gd name="T10" fmla="*/ 219 w 319"/>
                  <a:gd name="T11" fmla="*/ 76 h 145"/>
                  <a:gd name="T12" fmla="*/ 205 w 319"/>
                  <a:gd name="T13" fmla="*/ 66 h 145"/>
                  <a:gd name="T14" fmla="*/ 195 w 319"/>
                  <a:gd name="T15" fmla="*/ 74 h 145"/>
                  <a:gd name="T16" fmla="*/ 159 w 319"/>
                  <a:gd name="T17" fmla="*/ 53 h 145"/>
                  <a:gd name="T18" fmla="*/ 152 w 319"/>
                  <a:gd name="T19" fmla="*/ 39 h 145"/>
                  <a:gd name="T20" fmla="*/ 148 w 319"/>
                  <a:gd name="T21" fmla="*/ 25 h 145"/>
                  <a:gd name="T22" fmla="*/ 122 w 319"/>
                  <a:gd name="T23" fmla="*/ 17 h 145"/>
                  <a:gd name="T24" fmla="*/ 104 w 319"/>
                  <a:gd name="T25" fmla="*/ 28 h 145"/>
                  <a:gd name="T26" fmla="*/ 86 w 319"/>
                  <a:gd name="T27" fmla="*/ 49 h 145"/>
                  <a:gd name="T28" fmla="*/ 52 w 319"/>
                  <a:gd name="T29" fmla="*/ 39 h 145"/>
                  <a:gd name="T30" fmla="*/ 34 w 319"/>
                  <a:gd name="T31" fmla="*/ 4 h 145"/>
                  <a:gd name="T32" fmla="*/ 22 w 319"/>
                  <a:gd name="T33" fmla="*/ 0 h 145"/>
                  <a:gd name="T34" fmla="*/ 12 w 319"/>
                  <a:gd name="T35" fmla="*/ 2 h 145"/>
                  <a:gd name="T36" fmla="*/ 14 w 319"/>
                  <a:gd name="T37" fmla="*/ 17 h 145"/>
                  <a:gd name="T38" fmla="*/ 10 w 319"/>
                  <a:gd name="T39" fmla="*/ 31 h 145"/>
                  <a:gd name="T40" fmla="*/ 12 w 319"/>
                  <a:gd name="T41" fmla="*/ 53 h 145"/>
                  <a:gd name="T42" fmla="*/ 28 w 319"/>
                  <a:gd name="T43" fmla="*/ 49 h 145"/>
                  <a:gd name="T44" fmla="*/ 50 w 319"/>
                  <a:gd name="T45" fmla="*/ 42 h 145"/>
                  <a:gd name="T46" fmla="*/ 52 w 319"/>
                  <a:gd name="T47" fmla="*/ 63 h 145"/>
                  <a:gd name="T48" fmla="*/ 32 w 319"/>
                  <a:gd name="T49" fmla="*/ 70 h 145"/>
                  <a:gd name="T50" fmla="*/ 26 w 319"/>
                  <a:gd name="T51" fmla="*/ 70 h 145"/>
                  <a:gd name="T52" fmla="*/ 16 w 319"/>
                  <a:gd name="T53" fmla="*/ 66 h 145"/>
                  <a:gd name="T54" fmla="*/ 4 w 319"/>
                  <a:gd name="T55" fmla="*/ 105 h 145"/>
                  <a:gd name="T56" fmla="*/ 10 w 319"/>
                  <a:gd name="T57" fmla="*/ 118 h 145"/>
                  <a:gd name="T58" fmla="*/ 16 w 319"/>
                  <a:gd name="T59" fmla="*/ 97 h 145"/>
                  <a:gd name="T60" fmla="*/ 14 w 319"/>
                  <a:gd name="T61" fmla="*/ 132 h 145"/>
                  <a:gd name="T62" fmla="*/ 0 w 319"/>
                  <a:gd name="T63" fmla="*/ 132 h 145"/>
                  <a:gd name="T64" fmla="*/ 16 w 319"/>
                  <a:gd name="T65" fmla="*/ 150 h 145"/>
                  <a:gd name="T66" fmla="*/ 22 w 319"/>
                  <a:gd name="T67" fmla="*/ 178 h 145"/>
                  <a:gd name="T68" fmla="*/ 18 w 319"/>
                  <a:gd name="T69" fmla="*/ 194 h 145"/>
                  <a:gd name="T70" fmla="*/ 32 w 319"/>
                  <a:gd name="T71" fmla="*/ 189 h 145"/>
                  <a:gd name="T72" fmla="*/ 40 w 319"/>
                  <a:gd name="T73" fmla="*/ 204 h 145"/>
                  <a:gd name="T74" fmla="*/ 54 w 319"/>
                  <a:gd name="T75" fmla="*/ 226 h 145"/>
                  <a:gd name="T76" fmla="*/ 72 w 319"/>
                  <a:gd name="T77" fmla="*/ 223 h 145"/>
                  <a:gd name="T78" fmla="*/ 88 w 319"/>
                  <a:gd name="T79" fmla="*/ 210 h 145"/>
                  <a:gd name="T80" fmla="*/ 106 w 319"/>
                  <a:gd name="T81" fmla="*/ 240 h 145"/>
                  <a:gd name="T82" fmla="*/ 142 w 319"/>
                  <a:gd name="T83" fmla="*/ 216 h 145"/>
                  <a:gd name="T84" fmla="*/ 159 w 319"/>
                  <a:gd name="T85" fmla="*/ 221 h 145"/>
                  <a:gd name="T86" fmla="*/ 233 w 319"/>
                  <a:gd name="T87" fmla="*/ 240 h 145"/>
                  <a:gd name="T88" fmla="*/ 313 w 319"/>
                  <a:gd name="T89" fmla="*/ 204 h 145"/>
                  <a:gd name="T90" fmla="*/ 297 w 319"/>
                  <a:gd name="T91" fmla="*/ 130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9"/>
                  <a:gd name="T139" fmla="*/ 0 h 145"/>
                  <a:gd name="T140" fmla="*/ 319 w 319"/>
                  <a:gd name="T141" fmla="*/ 145 h 1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6" name="Freeform 144"/>
              <p:cNvSpPr>
                <a:spLocks/>
              </p:cNvSpPr>
              <p:nvPr/>
            </p:nvSpPr>
            <p:spPr bwMode="ltGray">
              <a:xfrm>
                <a:off x="3153" y="2031"/>
                <a:ext cx="111" cy="118"/>
              </a:xfrm>
              <a:custGeom>
                <a:avLst/>
                <a:gdLst>
                  <a:gd name="T0" fmla="*/ 110 w 111"/>
                  <a:gd name="T1" fmla="*/ 21 h 105"/>
                  <a:gd name="T2" fmla="*/ 104 w 111"/>
                  <a:gd name="T3" fmla="*/ 2 h 105"/>
                  <a:gd name="T4" fmla="*/ 78 w 111"/>
                  <a:gd name="T5" fmla="*/ 2 h 105"/>
                  <a:gd name="T6" fmla="*/ 64 w 111"/>
                  <a:gd name="T7" fmla="*/ 4 h 105"/>
                  <a:gd name="T8" fmla="*/ 56 w 111"/>
                  <a:gd name="T9" fmla="*/ 0 h 105"/>
                  <a:gd name="T10" fmla="*/ 34 w 111"/>
                  <a:gd name="T11" fmla="*/ 0 h 105"/>
                  <a:gd name="T12" fmla="*/ 24 w 111"/>
                  <a:gd name="T13" fmla="*/ 4 h 105"/>
                  <a:gd name="T14" fmla="*/ 18 w 111"/>
                  <a:gd name="T15" fmla="*/ 4 h 105"/>
                  <a:gd name="T16" fmla="*/ 10 w 111"/>
                  <a:gd name="T17" fmla="*/ 17 h 105"/>
                  <a:gd name="T18" fmla="*/ 4 w 111"/>
                  <a:gd name="T19" fmla="*/ 28 h 105"/>
                  <a:gd name="T20" fmla="*/ 4 w 111"/>
                  <a:gd name="T21" fmla="*/ 47 h 105"/>
                  <a:gd name="T22" fmla="*/ 6 w 111"/>
                  <a:gd name="T23" fmla="*/ 69 h 105"/>
                  <a:gd name="T24" fmla="*/ 4 w 111"/>
                  <a:gd name="T25" fmla="*/ 99 h 105"/>
                  <a:gd name="T26" fmla="*/ 0 w 111"/>
                  <a:gd name="T27" fmla="*/ 133 h 105"/>
                  <a:gd name="T28" fmla="*/ 12 w 111"/>
                  <a:gd name="T29" fmla="*/ 185 h 105"/>
                  <a:gd name="T30" fmla="*/ 94 w 111"/>
                  <a:gd name="T31" fmla="*/ 115 h 105"/>
                  <a:gd name="T32" fmla="*/ 110 w 111"/>
                  <a:gd name="T33" fmla="*/ 21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05"/>
                  <a:gd name="T53" fmla="*/ 111 w 111"/>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7" name="Freeform 145"/>
              <p:cNvSpPr>
                <a:spLocks/>
              </p:cNvSpPr>
              <p:nvPr/>
            </p:nvSpPr>
            <p:spPr bwMode="ltGray">
              <a:xfrm>
                <a:off x="3110" y="2116"/>
                <a:ext cx="52" cy="118"/>
              </a:xfrm>
              <a:custGeom>
                <a:avLst/>
                <a:gdLst>
                  <a:gd name="T0" fmla="*/ 31 w 53"/>
                  <a:gd name="T1" fmla="*/ 2 h 105"/>
                  <a:gd name="T2" fmla="*/ 26 w 53"/>
                  <a:gd name="T3" fmla="*/ 11 h 105"/>
                  <a:gd name="T4" fmla="*/ 26 w 53"/>
                  <a:gd name="T5" fmla="*/ 28 h 105"/>
                  <a:gd name="T6" fmla="*/ 18 w 53"/>
                  <a:gd name="T7" fmla="*/ 69 h 105"/>
                  <a:gd name="T8" fmla="*/ 16 w 53"/>
                  <a:gd name="T9" fmla="*/ 61 h 105"/>
                  <a:gd name="T10" fmla="*/ 8 w 53"/>
                  <a:gd name="T11" fmla="*/ 79 h 105"/>
                  <a:gd name="T12" fmla="*/ 0 w 53"/>
                  <a:gd name="T13" fmla="*/ 112 h 105"/>
                  <a:gd name="T14" fmla="*/ 10 w 53"/>
                  <a:gd name="T15" fmla="*/ 185 h 105"/>
                  <a:gd name="T16" fmla="*/ 47 w 53"/>
                  <a:gd name="T17" fmla="*/ 79 h 105"/>
                  <a:gd name="T18" fmla="*/ 43 w 53"/>
                  <a:gd name="T19" fmla="*/ 17 h 105"/>
                  <a:gd name="T20" fmla="*/ 35 w 53"/>
                  <a:gd name="T21" fmla="*/ 0 h 105"/>
                  <a:gd name="T22" fmla="*/ 31 w 53"/>
                  <a:gd name="T23" fmla="*/ 2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105"/>
                  <a:gd name="T38" fmla="*/ 53 w 53"/>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8" name="Freeform 146"/>
              <p:cNvSpPr>
                <a:spLocks/>
              </p:cNvSpPr>
              <p:nvPr/>
            </p:nvSpPr>
            <p:spPr bwMode="ltGray">
              <a:xfrm>
                <a:off x="3143" y="2087"/>
                <a:ext cx="27" cy="37"/>
              </a:xfrm>
              <a:custGeom>
                <a:avLst/>
                <a:gdLst>
                  <a:gd name="T0" fmla="*/ 12 w 27"/>
                  <a:gd name="T1" fmla="*/ 2 h 33"/>
                  <a:gd name="T2" fmla="*/ 18 w 27"/>
                  <a:gd name="T3" fmla="*/ 0 h 33"/>
                  <a:gd name="T4" fmla="*/ 24 w 27"/>
                  <a:gd name="T5" fmla="*/ 11 h 33"/>
                  <a:gd name="T6" fmla="*/ 26 w 27"/>
                  <a:gd name="T7" fmla="*/ 21 h 33"/>
                  <a:gd name="T8" fmla="*/ 16 w 27"/>
                  <a:gd name="T9" fmla="*/ 43 h 33"/>
                  <a:gd name="T10" fmla="*/ 10 w 27"/>
                  <a:gd name="T11" fmla="*/ 56 h 33"/>
                  <a:gd name="T12" fmla="*/ 0 w 27"/>
                  <a:gd name="T13" fmla="*/ 54 h 33"/>
                  <a:gd name="T14" fmla="*/ 8 w 27"/>
                  <a:gd name="T15" fmla="*/ 21 h 33"/>
                  <a:gd name="T16" fmla="*/ 12 w 27"/>
                  <a:gd name="T17" fmla="*/ 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3"/>
                  <a:gd name="T29" fmla="*/ 27 w 2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9" name="Freeform 147"/>
              <p:cNvSpPr>
                <a:spLocks/>
              </p:cNvSpPr>
              <p:nvPr/>
            </p:nvSpPr>
            <p:spPr bwMode="ltGray">
              <a:xfrm>
                <a:off x="3141" y="2110"/>
                <a:ext cx="80" cy="99"/>
              </a:xfrm>
              <a:custGeom>
                <a:avLst/>
                <a:gdLst>
                  <a:gd name="T0" fmla="*/ 4 w 81"/>
                  <a:gd name="T1" fmla="*/ 142 h 89"/>
                  <a:gd name="T2" fmla="*/ 0 w 81"/>
                  <a:gd name="T3" fmla="*/ 133 h 89"/>
                  <a:gd name="T4" fmla="*/ 12 w 81"/>
                  <a:gd name="T5" fmla="*/ 81 h 89"/>
                  <a:gd name="T6" fmla="*/ 14 w 81"/>
                  <a:gd name="T7" fmla="*/ 44 h 89"/>
                  <a:gd name="T8" fmla="*/ 8 w 81"/>
                  <a:gd name="T9" fmla="*/ 30 h 89"/>
                  <a:gd name="T10" fmla="*/ 20 w 81"/>
                  <a:gd name="T11" fmla="*/ 0 h 89"/>
                  <a:gd name="T12" fmla="*/ 22 w 81"/>
                  <a:gd name="T13" fmla="*/ 24 h 89"/>
                  <a:gd name="T14" fmla="*/ 26 w 81"/>
                  <a:gd name="T15" fmla="*/ 44 h 89"/>
                  <a:gd name="T16" fmla="*/ 61 w 81"/>
                  <a:gd name="T17" fmla="*/ 13 h 89"/>
                  <a:gd name="T18" fmla="*/ 75 w 81"/>
                  <a:gd name="T19" fmla="*/ 78 h 89"/>
                  <a:gd name="T20" fmla="*/ 43 w 81"/>
                  <a:gd name="T21" fmla="*/ 142 h 89"/>
                  <a:gd name="T22" fmla="*/ 18 w 81"/>
                  <a:gd name="T23" fmla="*/ 150 h 89"/>
                  <a:gd name="T24" fmla="*/ 4 w 81"/>
                  <a:gd name="T25" fmla="*/ 142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89"/>
                  <a:gd name="T41" fmla="*/ 81 w 81"/>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0" name="Freeform 148"/>
              <p:cNvSpPr>
                <a:spLocks/>
              </p:cNvSpPr>
              <p:nvPr/>
            </p:nvSpPr>
            <p:spPr bwMode="ltGray">
              <a:xfrm>
                <a:off x="3248" y="2441"/>
                <a:ext cx="83" cy="113"/>
              </a:xfrm>
              <a:custGeom>
                <a:avLst/>
                <a:gdLst>
                  <a:gd name="T0" fmla="*/ 8 w 83"/>
                  <a:gd name="T1" fmla="*/ 43 h 101"/>
                  <a:gd name="T2" fmla="*/ 2 w 83"/>
                  <a:gd name="T3" fmla="*/ 56 h 101"/>
                  <a:gd name="T4" fmla="*/ 2 w 83"/>
                  <a:gd name="T5" fmla="*/ 74 h 101"/>
                  <a:gd name="T6" fmla="*/ 0 w 83"/>
                  <a:gd name="T7" fmla="*/ 92 h 101"/>
                  <a:gd name="T8" fmla="*/ 4 w 83"/>
                  <a:gd name="T9" fmla="*/ 105 h 101"/>
                  <a:gd name="T10" fmla="*/ 4 w 83"/>
                  <a:gd name="T11" fmla="*/ 128 h 101"/>
                  <a:gd name="T12" fmla="*/ 8 w 83"/>
                  <a:gd name="T13" fmla="*/ 141 h 101"/>
                  <a:gd name="T14" fmla="*/ 10 w 83"/>
                  <a:gd name="T15" fmla="*/ 158 h 101"/>
                  <a:gd name="T16" fmla="*/ 12 w 83"/>
                  <a:gd name="T17" fmla="*/ 176 h 101"/>
                  <a:gd name="T18" fmla="*/ 34 w 83"/>
                  <a:gd name="T19" fmla="*/ 172 h 101"/>
                  <a:gd name="T20" fmla="*/ 48 w 83"/>
                  <a:gd name="T21" fmla="*/ 150 h 101"/>
                  <a:gd name="T22" fmla="*/ 70 w 83"/>
                  <a:gd name="T23" fmla="*/ 150 h 101"/>
                  <a:gd name="T24" fmla="*/ 82 w 83"/>
                  <a:gd name="T25" fmla="*/ 28 h 101"/>
                  <a:gd name="T26" fmla="*/ 14 w 83"/>
                  <a:gd name="T27" fmla="*/ 0 h 101"/>
                  <a:gd name="T28" fmla="*/ 8 w 83"/>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01"/>
                  <a:gd name="T47" fmla="*/ 83 w 83"/>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1" name="Freeform 149"/>
              <p:cNvSpPr>
                <a:spLocks/>
              </p:cNvSpPr>
              <p:nvPr/>
            </p:nvSpPr>
            <p:spPr bwMode="ltGray">
              <a:xfrm>
                <a:off x="3258" y="2445"/>
                <a:ext cx="175" cy="129"/>
              </a:xfrm>
              <a:custGeom>
                <a:avLst/>
                <a:gdLst>
                  <a:gd name="T0" fmla="*/ 0 w 175"/>
                  <a:gd name="T1" fmla="*/ 193 h 115"/>
                  <a:gd name="T2" fmla="*/ 2 w 175"/>
                  <a:gd name="T3" fmla="*/ 187 h 115"/>
                  <a:gd name="T4" fmla="*/ 6 w 175"/>
                  <a:gd name="T5" fmla="*/ 185 h 115"/>
                  <a:gd name="T6" fmla="*/ 14 w 175"/>
                  <a:gd name="T7" fmla="*/ 185 h 115"/>
                  <a:gd name="T8" fmla="*/ 14 w 175"/>
                  <a:gd name="T9" fmla="*/ 177 h 115"/>
                  <a:gd name="T10" fmla="*/ 20 w 175"/>
                  <a:gd name="T11" fmla="*/ 166 h 115"/>
                  <a:gd name="T12" fmla="*/ 38 w 175"/>
                  <a:gd name="T13" fmla="*/ 157 h 115"/>
                  <a:gd name="T14" fmla="*/ 42 w 175"/>
                  <a:gd name="T15" fmla="*/ 159 h 115"/>
                  <a:gd name="T16" fmla="*/ 46 w 175"/>
                  <a:gd name="T17" fmla="*/ 153 h 115"/>
                  <a:gd name="T18" fmla="*/ 44 w 175"/>
                  <a:gd name="T19" fmla="*/ 138 h 115"/>
                  <a:gd name="T20" fmla="*/ 42 w 175"/>
                  <a:gd name="T21" fmla="*/ 128 h 115"/>
                  <a:gd name="T22" fmla="*/ 56 w 175"/>
                  <a:gd name="T23" fmla="*/ 92 h 115"/>
                  <a:gd name="T24" fmla="*/ 70 w 175"/>
                  <a:gd name="T25" fmla="*/ 35 h 115"/>
                  <a:gd name="T26" fmla="*/ 122 w 175"/>
                  <a:gd name="T27" fmla="*/ 11 h 115"/>
                  <a:gd name="T28" fmla="*/ 174 w 175"/>
                  <a:gd name="T29" fmla="*/ 0 h 115"/>
                  <a:gd name="T30" fmla="*/ 174 w 175"/>
                  <a:gd name="T31" fmla="*/ 95 h 115"/>
                  <a:gd name="T32" fmla="*/ 156 w 175"/>
                  <a:gd name="T33" fmla="*/ 103 h 115"/>
                  <a:gd name="T34" fmla="*/ 152 w 175"/>
                  <a:gd name="T35" fmla="*/ 131 h 115"/>
                  <a:gd name="T36" fmla="*/ 144 w 175"/>
                  <a:gd name="T37" fmla="*/ 131 h 115"/>
                  <a:gd name="T38" fmla="*/ 140 w 175"/>
                  <a:gd name="T39" fmla="*/ 135 h 115"/>
                  <a:gd name="T40" fmla="*/ 124 w 175"/>
                  <a:gd name="T41" fmla="*/ 138 h 115"/>
                  <a:gd name="T42" fmla="*/ 118 w 175"/>
                  <a:gd name="T43" fmla="*/ 146 h 115"/>
                  <a:gd name="T44" fmla="*/ 98 w 175"/>
                  <a:gd name="T45" fmla="*/ 153 h 115"/>
                  <a:gd name="T46" fmla="*/ 90 w 175"/>
                  <a:gd name="T47" fmla="*/ 166 h 115"/>
                  <a:gd name="T48" fmla="*/ 78 w 175"/>
                  <a:gd name="T49" fmla="*/ 166 h 115"/>
                  <a:gd name="T50" fmla="*/ 74 w 175"/>
                  <a:gd name="T51" fmla="*/ 174 h 115"/>
                  <a:gd name="T52" fmla="*/ 62 w 175"/>
                  <a:gd name="T53" fmla="*/ 182 h 115"/>
                  <a:gd name="T54" fmla="*/ 48 w 175"/>
                  <a:gd name="T55" fmla="*/ 177 h 115"/>
                  <a:gd name="T56" fmla="*/ 38 w 175"/>
                  <a:gd name="T57" fmla="*/ 174 h 115"/>
                  <a:gd name="T58" fmla="*/ 32 w 175"/>
                  <a:gd name="T59" fmla="*/ 185 h 115"/>
                  <a:gd name="T60" fmla="*/ 28 w 175"/>
                  <a:gd name="T61" fmla="*/ 193 h 115"/>
                  <a:gd name="T62" fmla="*/ 18 w 175"/>
                  <a:gd name="T63" fmla="*/ 204 h 115"/>
                  <a:gd name="T64" fmla="*/ 4 w 175"/>
                  <a:gd name="T65" fmla="*/ 204 h 115"/>
                  <a:gd name="T66" fmla="*/ 0 w 175"/>
                  <a:gd name="T67" fmla="*/ 193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115"/>
                  <a:gd name="T104" fmla="*/ 175 w 17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2" name="Freeform 150"/>
              <p:cNvSpPr>
                <a:spLocks/>
              </p:cNvSpPr>
              <p:nvPr/>
            </p:nvSpPr>
            <p:spPr bwMode="ltGray">
              <a:xfrm>
                <a:off x="3416" y="2318"/>
                <a:ext cx="130" cy="175"/>
              </a:xfrm>
              <a:custGeom>
                <a:avLst/>
                <a:gdLst>
                  <a:gd name="T0" fmla="*/ 67 w 131"/>
                  <a:gd name="T1" fmla="*/ 4 h 157"/>
                  <a:gd name="T2" fmla="*/ 71 w 131"/>
                  <a:gd name="T3" fmla="*/ 35 h 157"/>
                  <a:gd name="T4" fmla="*/ 79 w 131"/>
                  <a:gd name="T5" fmla="*/ 56 h 157"/>
                  <a:gd name="T6" fmla="*/ 99 w 131"/>
                  <a:gd name="T7" fmla="*/ 65 h 157"/>
                  <a:gd name="T8" fmla="*/ 107 w 131"/>
                  <a:gd name="T9" fmla="*/ 69 h 157"/>
                  <a:gd name="T10" fmla="*/ 119 w 131"/>
                  <a:gd name="T11" fmla="*/ 99 h 157"/>
                  <a:gd name="T12" fmla="*/ 125 w 131"/>
                  <a:gd name="T13" fmla="*/ 107 h 157"/>
                  <a:gd name="T14" fmla="*/ 123 w 131"/>
                  <a:gd name="T15" fmla="*/ 120 h 157"/>
                  <a:gd name="T16" fmla="*/ 101 w 131"/>
                  <a:gd name="T17" fmla="*/ 167 h 157"/>
                  <a:gd name="T18" fmla="*/ 97 w 131"/>
                  <a:gd name="T19" fmla="*/ 162 h 157"/>
                  <a:gd name="T20" fmla="*/ 87 w 131"/>
                  <a:gd name="T21" fmla="*/ 185 h 157"/>
                  <a:gd name="T22" fmla="*/ 89 w 131"/>
                  <a:gd name="T23" fmla="*/ 214 h 157"/>
                  <a:gd name="T24" fmla="*/ 75 w 131"/>
                  <a:gd name="T25" fmla="*/ 214 h 157"/>
                  <a:gd name="T26" fmla="*/ 69 w 131"/>
                  <a:gd name="T27" fmla="*/ 225 h 157"/>
                  <a:gd name="T28" fmla="*/ 67 w 131"/>
                  <a:gd name="T29" fmla="*/ 239 h 157"/>
                  <a:gd name="T30" fmla="*/ 65 w 131"/>
                  <a:gd name="T31" fmla="*/ 241 h 157"/>
                  <a:gd name="T32" fmla="*/ 50 w 131"/>
                  <a:gd name="T33" fmla="*/ 239 h 157"/>
                  <a:gd name="T34" fmla="*/ 50 w 131"/>
                  <a:gd name="T35" fmla="*/ 255 h 157"/>
                  <a:gd name="T36" fmla="*/ 44 w 131"/>
                  <a:gd name="T37" fmla="*/ 269 h 157"/>
                  <a:gd name="T38" fmla="*/ 30 w 131"/>
                  <a:gd name="T39" fmla="*/ 266 h 157"/>
                  <a:gd name="T40" fmla="*/ 16 w 131"/>
                  <a:gd name="T41" fmla="*/ 269 h 157"/>
                  <a:gd name="T42" fmla="*/ 2 w 131"/>
                  <a:gd name="T43" fmla="*/ 257 h 157"/>
                  <a:gd name="T44" fmla="*/ 8 w 131"/>
                  <a:gd name="T45" fmla="*/ 234 h 157"/>
                  <a:gd name="T46" fmla="*/ 0 w 131"/>
                  <a:gd name="T47" fmla="*/ 206 h 157"/>
                  <a:gd name="T48" fmla="*/ 4 w 131"/>
                  <a:gd name="T49" fmla="*/ 176 h 157"/>
                  <a:gd name="T50" fmla="*/ 54 w 131"/>
                  <a:gd name="T51" fmla="*/ 13 h 157"/>
                  <a:gd name="T52" fmla="*/ 64 w 131"/>
                  <a:gd name="T53" fmla="*/ 0 h 157"/>
                  <a:gd name="T54" fmla="*/ 67 w 131"/>
                  <a:gd name="T55" fmla="*/ 4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57"/>
                  <a:gd name="T86" fmla="*/ 131 w 131"/>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3" name="Freeform 151"/>
              <p:cNvSpPr>
                <a:spLocks/>
              </p:cNvSpPr>
              <p:nvPr/>
            </p:nvSpPr>
            <p:spPr bwMode="ltGray">
              <a:xfrm>
                <a:off x="3380" y="2293"/>
                <a:ext cx="110" cy="91"/>
              </a:xfrm>
              <a:custGeom>
                <a:avLst/>
                <a:gdLst>
                  <a:gd name="T0" fmla="*/ 8 w 111"/>
                  <a:gd name="T1" fmla="*/ 31 h 81"/>
                  <a:gd name="T2" fmla="*/ 16 w 111"/>
                  <a:gd name="T3" fmla="*/ 39 h 81"/>
                  <a:gd name="T4" fmla="*/ 16 w 111"/>
                  <a:gd name="T5" fmla="*/ 25 h 81"/>
                  <a:gd name="T6" fmla="*/ 20 w 111"/>
                  <a:gd name="T7" fmla="*/ 0 h 81"/>
                  <a:gd name="T8" fmla="*/ 26 w 111"/>
                  <a:gd name="T9" fmla="*/ 17 h 81"/>
                  <a:gd name="T10" fmla="*/ 24 w 111"/>
                  <a:gd name="T11" fmla="*/ 28 h 81"/>
                  <a:gd name="T12" fmla="*/ 26 w 111"/>
                  <a:gd name="T13" fmla="*/ 35 h 81"/>
                  <a:gd name="T14" fmla="*/ 26 w 111"/>
                  <a:gd name="T15" fmla="*/ 54 h 81"/>
                  <a:gd name="T16" fmla="*/ 30 w 111"/>
                  <a:gd name="T17" fmla="*/ 72 h 81"/>
                  <a:gd name="T18" fmla="*/ 34 w 111"/>
                  <a:gd name="T19" fmla="*/ 79 h 81"/>
                  <a:gd name="T20" fmla="*/ 44 w 111"/>
                  <a:gd name="T21" fmla="*/ 72 h 81"/>
                  <a:gd name="T22" fmla="*/ 50 w 111"/>
                  <a:gd name="T23" fmla="*/ 75 h 81"/>
                  <a:gd name="T24" fmla="*/ 55 w 111"/>
                  <a:gd name="T25" fmla="*/ 72 h 81"/>
                  <a:gd name="T26" fmla="*/ 61 w 111"/>
                  <a:gd name="T27" fmla="*/ 79 h 81"/>
                  <a:gd name="T28" fmla="*/ 73 w 111"/>
                  <a:gd name="T29" fmla="*/ 75 h 81"/>
                  <a:gd name="T30" fmla="*/ 73 w 111"/>
                  <a:gd name="T31" fmla="*/ 61 h 81"/>
                  <a:gd name="T32" fmla="*/ 85 w 111"/>
                  <a:gd name="T33" fmla="*/ 39 h 81"/>
                  <a:gd name="T34" fmla="*/ 99 w 111"/>
                  <a:gd name="T35" fmla="*/ 21 h 81"/>
                  <a:gd name="T36" fmla="*/ 101 w 111"/>
                  <a:gd name="T37" fmla="*/ 4 h 81"/>
                  <a:gd name="T38" fmla="*/ 103 w 111"/>
                  <a:gd name="T39" fmla="*/ 2 h 81"/>
                  <a:gd name="T40" fmla="*/ 105 w 111"/>
                  <a:gd name="T41" fmla="*/ 13 h 81"/>
                  <a:gd name="T42" fmla="*/ 105 w 111"/>
                  <a:gd name="T43" fmla="*/ 57 h 81"/>
                  <a:gd name="T44" fmla="*/ 93 w 111"/>
                  <a:gd name="T45" fmla="*/ 47 h 81"/>
                  <a:gd name="T46" fmla="*/ 93 w 111"/>
                  <a:gd name="T47" fmla="*/ 79 h 81"/>
                  <a:gd name="T48" fmla="*/ 85 w 111"/>
                  <a:gd name="T49" fmla="*/ 82 h 81"/>
                  <a:gd name="T50" fmla="*/ 89 w 111"/>
                  <a:gd name="T51" fmla="*/ 92 h 81"/>
                  <a:gd name="T52" fmla="*/ 81 w 111"/>
                  <a:gd name="T53" fmla="*/ 117 h 81"/>
                  <a:gd name="T54" fmla="*/ 83 w 111"/>
                  <a:gd name="T55" fmla="*/ 143 h 81"/>
                  <a:gd name="T56" fmla="*/ 48 w 111"/>
                  <a:gd name="T57" fmla="*/ 143 h 81"/>
                  <a:gd name="T58" fmla="*/ 6 w 111"/>
                  <a:gd name="T59" fmla="*/ 75 h 81"/>
                  <a:gd name="T60" fmla="*/ 0 w 111"/>
                  <a:gd name="T61" fmla="*/ 43 h 81"/>
                  <a:gd name="T62" fmla="*/ 8 w 111"/>
                  <a:gd name="T63" fmla="*/ 3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81"/>
                  <a:gd name="T98" fmla="*/ 111 w 11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4" name="Freeform 152"/>
              <p:cNvSpPr>
                <a:spLocks/>
              </p:cNvSpPr>
              <p:nvPr/>
            </p:nvSpPr>
            <p:spPr bwMode="ltGray">
              <a:xfrm>
                <a:off x="3120" y="2139"/>
                <a:ext cx="360" cy="361"/>
              </a:xfrm>
              <a:custGeom>
                <a:avLst/>
                <a:gdLst>
                  <a:gd name="T0" fmla="*/ 256 w 363"/>
                  <a:gd name="T1" fmla="*/ 194 h 323"/>
                  <a:gd name="T2" fmla="*/ 268 w 363"/>
                  <a:gd name="T3" fmla="*/ 212 h 323"/>
                  <a:gd name="T4" fmla="*/ 272 w 363"/>
                  <a:gd name="T5" fmla="*/ 240 h 323"/>
                  <a:gd name="T6" fmla="*/ 270 w 363"/>
                  <a:gd name="T7" fmla="*/ 248 h 323"/>
                  <a:gd name="T8" fmla="*/ 274 w 363"/>
                  <a:gd name="T9" fmla="*/ 279 h 323"/>
                  <a:gd name="T10" fmla="*/ 272 w 363"/>
                  <a:gd name="T11" fmla="*/ 294 h 323"/>
                  <a:gd name="T12" fmla="*/ 286 w 363"/>
                  <a:gd name="T13" fmla="*/ 307 h 323"/>
                  <a:gd name="T14" fmla="*/ 293 w 363"/>
                  <a:gd name="T15" fmla="*/ 342 h 323"/>
                  <a:gd name="T16" fmla="*/ 333 w 363"/>
                  <a:gd name="T17" fmla="*/ 370 h 323"/>
                  <a:gd name="T18" fmla="*/ 347 w 363"/>
                  <a:gd name="T19" fmla="*/ 383 h 323"/>
                  <a:gd name="T20" fmla="*/ 232 w 363"/>
                  <a:gd name="T21" fmla="*/ 488 h 323"/>
                  <a:gd name="T22" fmla="*/ 196 w 363"/>
                  <a:gd name="T23" fmla="*/ 531 h 323"/>
                  <a:gd name="T24" fmla="*/ 159 w 363"/>
                  <a:gd name="T25" fmla="*/ 502 h 323"/>
                  <a:gd name="T26" fmla="*/ 157 w 363"/>
                  <a:gd name="T27" fmla="*/ 491 h 323"/>
                  <a:gd name="T28" fmla="*/ 151 w 363"/>
                  <a:gd name="T29" fmla="*/ 509 h 323"/>
                  <a:gd name="T30" fmla="*/ 139 w 363"/>
                  <a:gd name="T31" fmla="*/ 528 h 323"/>
                  <a:gd name="T32" fmla="*/ 131 w 363"/>
                  <a:gd name="T33" fmla="*/ 509 h 323"/>
                  <a:gd name="T34" fmla="*/ 121 w 363"/>
                  <a:gd name="T35" fmla="*/ 472 h 323"/>
                  <a:gd name="T36" fmla="*/ 99 w 363"/>
                  <a:gd name="T37" fmla="*/ 408 h 323"/>
                  <a:gd name="T38" fmla="*/ 89 w 363"/>
                  <a:gd name="T39" fmla="*/ 383 h 323"/>
                  <a:gd name="T40" fmla="*/ 81 w 363"/>
                  <a:gd name="T41" fmla="*/ 329 h 323"/>
                  <a:gd name="T42" fmla="*/ 73 w 363"/>
                  <a:gd name="T43" fmla="*/ 300 h 323"/>
                  <a:gd name="T44" fmla="*/ 63 w 363"/>
                  <a:gd name="T45" fmla="*/ 279 h 323"/>
                  <a:gd name="T46" fmla="*/ 48 w 363"/>
                  <a:gd name="T47" fmla="*/ 248 h 323"/>
                  <a:gd name="T48" fmla="*/ 38 w 363"/>
                  <a:gd name="T49" fmla="*/ 212 h 323"/>
                  <a:gd name="T50" fmla="*/ 22 w 363"/>
                  <a:gd name="T51" fmla="*/ 178 h 323"/>
                  <a:gd name="T52" fmla="*/ 24 w 363"/>
                  <a:gd name="T53" fmla="*/ 118 h 323"/>
                  <a:gd name="T54" fmla="*/ 56 w 363"/>
                  <a:gd name="T55" fmla="*/ 103 h 323"/>
                  <a:gd name="T56" fmla="*/ 73 w 363"/>
                  <a:gd name="T57" fmla="*/ 92 h 323"/>
                  <a:gd name="T58" fmla="*/ 73 w 363"/>
                  <a:gd name="T59" fmla="*/ 76 h 323"/>
                  <a:gd name="T60" fmla="*/ 63 w 363"/>
                  <a:gd name="T61" fmla="*/ 31 h 323"/>
                  <a:gd name="T62" fmla="*/ 99 w 363"/>
                  <a:gd name="T63" fmla="*/ 0 h 323"/>
                  <a:gd name="T64" fmla="*/ 186 w 363"/>
                  <a:gd name="T65" fmla="*/ 103 h 323"/>
                  <a:gd name="T66" fmla="*/ 236 w 363"/>
                  <a:gd name="T67" fmla="*/ 139 h 323"/>
                  <a:gd name="T68" fmla="*/ 248 w 363"/>
                  <a:gd name="T69" fmla="*/ 181 h 3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3"/>
                  <a:gd name="T106" fmla="*/ 0 h 323"/>
                  <a:gd name="T107" fmla="*/ 363 w 363"/>
                  <a:gd name="T108" fmla="*/ 323 h 3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5" name="Freeform 153"/>
              <p:cNvSpPr>
                <a:spLocks/>
              </p:cNvSpPr>
              <p:nvPr/>
            </p:nvSpPr>
            <p:spPr bwMode="ltGray">
              <a:xfrm>
                <a:off x="3205" y="2029"/>
                <a:ext cx="162" cy="198"/>
              </a:xfrm>
              <a:custGeom>
                <a:avLst/>
                <a:gdLst>
                  <a:gd name="T0" fmla="*/ 64 w 163"/>
                  <a:gd name="T1" fmla="*/ 4 h 177"/>
                  <a:gd name="T2" fmla="*/ 56 w 163"/>
                  <a:gd name="T3" fmla="*/ 25 h 177"/>
                  <a:gd name="T4" fmla="*/ 44 w 163"/>
                  <a:gd name="T5" fmla="*/ 28 h 177"/>
                  <a:gd name="T6" fmla="*/ 40 w 163"/>
                  <a:gd name="T7" fmla="*/ 31 h 177"/>
                  <a:gd name="T8" fmla="*/ 36 w 163"/>
                  <a:gd name="T9" fmla="*/ 39 h 177"/>
                  <a:gd name="T10" fmla="*/ 36 w 163"/>
                  <a:gd name="T11" fmla="*/ 45 h 177"/>
                  <a:gd name="T12" fmla="*/ 38 w 163"/>
                  <a:gd name="T13" fmla="*/ 63 h 177"/>
                  <a:gd name="T14" fmla="*/ 34 w 163"/>
                  <a:gd name="T15" fmla="*/ 84 h 177"/>
                  <a:gd name="T16" fmla="*/ 32 w 163"/>
                  <a:gd name="T17" fmla="*/ 107 h 177"/>
                  <a:gd name="T18" fmla="*/ 28 w 163"/>
                  <a:gd name="T19" fmla="*/ 107 h 177"/>
                  <a:gd name="T20" fmla="*/ 0 w 163"/>
                  <a:gd name="T21" fmla="*/ 140 h 177"/>
                  <a:gd name="T22" fmla="*/ 4 w 163"/>
                  <a:gd name="T23" fmla="*/ 181 h 177"/>
                  <a:gd name="T24" fmla="*/ 18 w 163"/>
                  <a:gd name="T25" fmla="*/ 181 h 177"/>
                  <a:gd name="T26" fmla="*/ 60 w 163"/>
                  <a:gd name="T27" fmla="*/ 235 h 177"/>
                  <a:gd name="T28" fmla="*/ 64 w 163"/>
                  <a:gd name="T29" fmla="*/ 246 h 177"/>
                  <a:gd name="T30" fmla="*/ 72 w 163"/>
                  <a:gd name="T31" fmla="*/ 249 h 177"/>
                  <a:gd name="T32" fmla="*/ 72 w 163"/>
                  <a:gd name="T33" fmla="*/ 281 h 177"/>
                  <a:gd name="T34" fmla="*/ 83 w 163"/>
                  <a:gd name="T35" fmla="*/ 298 h 177"/>
                  <a:gd name="T36" fmla="*/ 125 w 163"/>
                  <a:gd name="T37" fmla="*/ 308 h 177"/>
                  <a:gd name="T38" fmla="*/ 149 w 163"/>
                  <a:gd name="T39" fmla="*/ 286 h 177"/>
                  <a:gd name="T40" fmla="*/ 157 w 163"/>
                  <a:gd name="T41" fmla="*/ 274 h 177"/>
                  <a:gd name="T42" fmla="*/ 157 w 163"/>
                  <a:gd name="T43" fmla="*/ 179 h 177"/>
                  <a:gd name="T44" fmla="*/ 109 w 163"/>
                  <a:gd name="T45" fmla="*/ 11 h 177"/>
                  <a:gd name="T46" fmla="*/ 93 w 163"/>
                  <a:gd name="T47" fmla="*/ 0 h 177"/>
                  <a:gd name="T48" fmla="*/ 85 w 163"/>
                  <a:gd name="T49" fmla="*/ 25 h 177"/>
                  <a:gd name="T50" fmla="*/ 81 w 163"/>
                  <a:gd name="T51" fmla="*/ 21 h 177"/>
                  <a:gd name="T52" fmla="*/ 64 w 163"/>
                  <a:gd name="T53" fmla="*/ 4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177"/>
                  <a:gd name="T83" fmla="*/ 163 w 163"/>
                  <a:gd name="T84" fmla="*/ 177 h 1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6" name="Freeform 154"/>
              <p:cNvSpPr>
                <a:spLocks/>
              </p:cNvSpPr>
              <p:nvPr/>
            </p:nvSpPr>
            <p:spPr bwMode="ltGray">
              <a:xfrm>
                <a:off x="3289" y="1980"/>
                <a:ext cx="336" cy="354"/>
              </a:xfrm>
              <a:custGeom>
                <a:avLst/>
                <a:gdLst>
                  <a:gd name="T0" fmla="*/ 280 w 339"/>
                  <a:gd name="T1" fmla="*/ 548 h 317"/>
                  <a:gd name="T2" fmla="*/ 260 w 339"/>
                  <a:gd name="T3" fmla="*/ 542 h 317"/>
                  <a:gd name="T4" fmla="*/ 238 w 339"/>
                  <a:gd name="T5" fmla="*/ 535 h 317"/>
                  <a:gd name="T6" fmla="*/ 224 w 339"/>
                  <a:gd name="T7" fmla="*/ 527 h 317"/>
                  <a:gd name="T8" fmla="*/ 212 w 339"/>
                  <a:gd name="T9" fmla="*/ 524 h 317"/>
                  <a:gd name="T10" fmla="*/ 204 w 339"/>
                  <a:gd name="T11" fmla="*/ 490 h 317"/>
                  <a:gd name="T12" fmla="*/ 200 w 339"/>
                  <a:gd name="T13" fmla="*/ 472 h 317"/>
                  <a:gd name="T14" fmla="*/ 174 w 339"/>
                  <a:gd name="T15" fmla="*/ 477 h 317"/>
                  <a:gd name="T16" fmla="*/ 161 w 339"/>
                  <a:gd name="T17" fmla="*/ 477 h 317"/>
                  <a:gd name="T18" fmla="*/ 137 w 339"/>
                  <a:gd name="T19" fmla="*/ 456 h 317"/>
                  <a:gd name="T20" fmla="*/ 125 w 339"/>
                  <a:gd name="T21" fmla="*/ 434 h 317"/>
                  <a:gd name="T22" fmla="*/ 103 w 339"/>
                  <a:gd name="T23" fmla="*/ 392 h 317"/>
                  <a:gd name="T24" fmla="*/ 87 w 339"/>
                  <a:gd name="T25" fmla="*/ 351 h 317"/>
                  <a:gd name="T26" fmla="*/ 65 w 339"/>
                  <a:gd name="T27" fmla="*/ 337 h 317"/>
                  <a:gd name="T28" fmla="*/ 59 w 339"/>
                  <a:gd name="T29" fmla="*/ 319 h 317"/>
                  <a:gd name="T30" fmla="*/ 57 w 339"/>
                  <a:gd name="T31" fmla="*/ 285 h 317"/>
                  <a:gd name="T32" fmla="*/ 50 w 339"/>
                  <a:gd name="T33" fmla="*/ 256 h 317"/>
                  <a:gd name="T34" fmla="*/ 34 w 339"/>
                  <a:gd name="T35" fmla="*/ 226 h 317"/>
                  <a:gd name="T36" fmla="*/ 26 w 339"/>
                  <a:gd name="T37" fmla="*/ 212 h 317"/>
                  <a:gd name="T38" fmla="*/ 28 w 339"/>
                  <a:gd name="T39" fmla="*/ 191 h 317"/>
                  <a:gd name="T40" fmla="*/ 38 w 339"/>
                  <a:gd name="T41" fmla="*/ 146 h 317"/>
                  <a:gd name="T42" fmla="*/ 12 w 339"/>
                  <a:gd name="T43" fmla="*/ 118 h 317"/>
                  <a:gd name="T44" fmla="*/ 6 w 339"/>
                  <a:gd name="T45" fmla="*/ 84 h 317"/>
                  <a:gd name="T46" fmla="*/ 2 w 339"/>
                  <a:gd name="T47" fmla="*/ 79 h 317"/>
                  <a:gd name="T48" fmla="*/ 2 w 339"/>
                  <a:gd name="T49" fmla="*/ 52 h 317"/>
                  <a:gd name="T50" fmla="*/ 0 w 339"/>
                  <a:gd name="T51" fmla="*/ 17 h 317"/>
                  <a:gd name="T52" fmla="*/ 10 w 339"/>
                  <a:gd name="T53" fmla="*/ 0 h 317"/>
                  <a:gd name="T54" fmla="*/ 24 w 339"/>
                  <a:gd name="T55" fmla="*/ 31 h 317"/>
                  <a:gd name="T56" fmla="*/ 54 w 339"/>
                  <a:gd name="T57" fmla="*/ 28 h 317"/>
                  <a:gd name="T58" fmla="*/ 65 w 339"/>
                  <a:gd name="T59" fmla="*/ 35 h 317"/>
                  <a:gd name="T60" fmla="*/ 65 w 339"/>
                  <a:gd name="T61" fmla="*/ 58 h 317"/>
                  <a:gd name="T62" fmla="*/ 75 w 339"/>
                  <a:gd name="T63" fmla="*/ 94 h 317"/>
                  <a:gd name="T64" fmla="*/ 101 w 339"/>
                  <a:gd name="T65" fmla="*/ 116 h 317"/>
                  <a:gd name="T66" fmla="*/ 127 w 339"/>
                  <a:gd name="T67" fmla="*/ 135 h 317"/>
                  <a:gd name="T68" fmla="*/ 161 w 339"/>
                  <a:gd name="T69" fmla="*/ 138 h 317"/>
                  <a:gd name="T70" fmla="*/ 167 w 339"/>
                  <a:gd name="T71" fmla="*/ 109 h 317"/>
                  <a:gd name="T72" fmla="*/ 172 w 339"/>
                  <a:gd name="T73" fmla="*/ 92 h 317"/>
                  <a:gd name="T74" fmla="*/ 194 w 339"/>
                  <a:gd name="T75" fmla="*/ 92 h 317"/>
                  <a:gd name="T76" fmla="*/ 216 w 339"/>
                  <a:gd name="T77" fmla="*/ 92 h 317"/>
                  <a:gd name="T78" fmla="*/ 234 w 339"/>
                  <a:gd name="T79" fmla="*/ 107 h 317"/>
                  <a:gd name="T80" fmla="*/ 244 w 339"/>
                  <a:gd name="T81" fmla="*/ 130 h 317"/>
                  <a:gd name="T82" fmla="*/ 256 w 339"/>
                  <a:gd name="T83" fmla="*/ 149 h 317"/>
                  <a:gd name="T84" fmla="*/ 272 w 339"/>
                  <a:gd name="T85" fmla="*/ 166 h 317"/>
                  <a:gd name="T86" fmla="*/ 297 w 339"/>
                  <a:gd name="T87" fmla="*/ 374 h 317"/>
                  <a:gd name="T88" fmla="*/ 285 w 339"/>
                  <a:gd name="T89" fmla="*/ 537 h 3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9"/>
                  <a:gd name="T136" fmla="*/ 0 h 317"/>
                  <a:gd name="T137" fmla="*/ 339 w 339"/>
                  <a:gd name="T138" fmla="*/ 317 h 3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7" name="Freeform 155"/>
              <p:cNvSpPr>
                <a:spLocks/>
              </p:cNvSpPr>
              <p:nvPr/>
            </p:nvSpPr>
            <p:spPr bwMode="ltGray">
              <a:xfrm>
                <a:off x="3560" y="2045"/>
                <a:ext cx="205" cy="222"/>
              </a:xfrm>
              <a:custGeom>
                <a:avLst/>
                <a:gdLst>
                  <a:gd name="T0" fmla="*/ 10 w 205"/>
                  <a:gd name="T1" fmla="*/ 309 h 199"/>
                  <a:gd name="T2" fmla="*/ 4 w 205"/>
                  <a:gd name="T3" fmla="*/ 290 h 199"/>
                  <a:gd name="T4" fmla="*/ 18 w 205"/>
                  <a:gd name="T5" fmla="*/ 264 h 199"/>
                  <a:gd name="T6" fmla="*/ 20 w 205"/>
                  <a:gd name="T7" fmla="*/ 255 h 199"/>
                  <a:gd name="T8" fmla="*/ 18 w 205"/>
                  <a:gd name="T9" fmla="*/ 237 h 199"/>
                  <a:gd name="T10" fmla="*/ 12 w 205"/>
                  <a:gd name="T11" fmla="*/ 225 h 199"/>
                  <a:gd name="T12" fmla="*/ 8 w 205"/>
                  <a:gd name="T13" fmla="*/ 225 h 199"/>
                  <a:gd name="T14" fmla="*/ 4 w 205"/>
                  <a:gd name="T15" fmla="*/ 230 h 199"/>
                  <a:gd name="T16" fmla="*/ 4 w 205"/>
                  <a:gd name="T17" fmla="*/ 201 h 199"/>
                  <a:gd name="T18" fmla="*/ 2 w 205"/>
                  <a:gd name="T19" fmla="*/ 173 h 199"/>
                  <a:gd name="T20" fmla="*/ 6 w 205"/>
                  <a:gd name="T21" fmla="*/ 163 h 199"/>
                  <a:gd name="T22" fmla="*/ 0 w 205"/>
                  <a:gd name="T23" fmla="*/ 152 h 199"/>
                  <a:gd name="T24" fmla="*/ 0 w 205"/>
                  <a:gd name="T25" fmla="*/ 116 h 199"/>
                  <a:gd name="T26" fmla="*/ 6 w 205"/>
                  <a:gd name="T27" fmla="*/ 107 h 199"/>
                  <a:gd name="T28" fmla="*/ 8 w 205"/>
                  <a:gd name="T29" fmla="*/ 90 h 199"/>
                  <a:gd name="T30" fmla="*/ 20 w 205"/>
                  <a:gd name="T31" fmla="*/ 90 h 199"/>
                  <a:gd name="T32" fmla="*/ 28 w 205"/>
                  <a:gd name="T33" fmla="*/ 94 h 199"/>
                  <a:gd name="T34" fmla="*/ 30 w 205"/>
                  <a:gd name="T35" fmla="*/ 100 h 199"/>
                  <a:gd name="T36" fmla="*/ 40 w 205"/>
                  <a:gd name="T37" fmla="*/ 105 h 199"/>
                  <a:gd name="T38" fmla="*/ 42 w 205"/>
                  <a:gd name="T39" fmla="*/ 86 h 199"/>
                  <a:gd name="T40" fmla="*/ 58 w 205"/>
                  <a:gd name="T41" fmla="*/ 76 h 199"/>
                  <a:gd name="T42" fmla="*/ 66 w 205"/>
                  <a:gd name="T43" fmla="*/ 56 h 199"/>
                  <a:gd name="T44" fmla="*/ 70 w 205"/>
                  <a:gd name="T45" fmla="*/ 49 h 199"/>
                  <a:gd name="T46" fmla="*/ 68 w 205"/>
                  <a:gd name="T47" fmla="*/ 39 h 199"/>
                  <a:gd name="T48" fmla="*/ 72 w 205"/>
                  <a:gd name="T49" fmla="*/ 35 h 199"/>
                  <a:gd name="T50" fmla="*/ 80 w 205"/>
                  <a:gd name="T51" fmla="*/ 31 h 199"/>
                  <a:gd name="T52" fmla="*/ 92 w 205"/>
                  <a:gd name="T53" fmla="*/ 35 h 199"/>
                  <a:gd name="T54" fmla="*/ 108 w 205"/>
                  <a:gd name="T55" fmla="*/ 35 h 199"/>
                  <a:gd name="T56" fmla="*/ 108 w 205"/>
                  <a:gd name="T57" fmla="*/ 41 h 199"/>
                  <a:gd name="T58" fmla="*/ 118 w 205"/>
                  <a:gd name="T59" fmla="*/ 39 h 199"/>
                  <a:gd name="T60" fmla="*/ 122 w 205"/>
                  <a:gd name="T61" fmla="*/ 56 h 199"/>
                  <a:gd name="T62" fmla="*/ 140 w 205"/>
                  <a:gd name="T63" fmla="*/ 41 h 199"/>
                  <a:gd name="T64" fmla="*/ 146 w 205"/>
                  <a:gd name="T65" fmla="*/ 35 h 199"/>
                  <a:gd name="T66" fmla="*/ 156 w 205"/>
                  <a:gd name="T67" fmla="*/ 35 h 199"/>
                  <a:gd name="T68" fmla="*/ 158 w 205"/>
                  <a:gd name="T69" fmla="*/ 25 h 199"/>
                  <a:gd name="T70" fmla="*/ 162 w 205"/>
                  <a:gd name="T71" fmla="*/ 13 h 199"/>
                  <a:gd name="T72" fmla="*/ 164 w 205"/>
                  <a:gd name="T73" fmla="*/ 4 h 199"/>
                  <a:gd name="T74" fmla="*/ 170 w 205"/>
                  <a:gd name="T75" fmla="*/ 0 h 199"/>
                  <a:gd name="T76" fmla="*/ 174 w 205"/>
                  <a:gd name="T77" fmla="*/ 11 h 199"/>
                  <a:gd name="T78" fmla="*/ 176 w 205"/>
                  <a:gd name="T79" fmla="*/ 17 h 199"/>
                  <a:gd name="T80" fmla="*/ 176 w 205"/>
                  <a:gd name="T81" fmla="*/ 28 h 199"/>
                  <a:gd name="T82" fmla="*/ 178 w 205"/>
                  <a:gd name="T83" fmla="*/ 31 h 199"/>
                  <a:gd name="T84" fmla="*/ 178 w 205"/>
                  <a:gd name="T85" fmla="*/ 49 h 199"/>
                  <a:gd name="T86" fmla="*/ 182 w 205"/>
                  <a:gd name="T87" fmla="*/ 65 h 199"/>
                  <a:gd name="T88" fmla="*/ 204 w 205"/>
                  <a:gd name="T89" fmla="*/ 62 h 199"/>
                  <a:gd name="T90" fmla="*/ 156 w 205"/>
                  <a:gd name="T91" fmla="*/ 267 h 199"/>
                  <a:gd name="T92" fmla="*/ 72 w 205"/>
                  <a:gd name="T93" fmla="*/ 344 h 199"/>
                  <a:gd name="T94" fmla="*/ 22 w 205"/>
                  <a:gd name="T95" fmla="*/ 325 h 199"/>
                  <a:gd name="T96" fmla="*/ 10 w 205"/>
                  <a:gd name="T97" fmla="*/ 309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5"/>
                  <a:gd name="T148" fmla="*/ 0 h 199"/>
                  <a:gd name="T149" fmla="*/ 205 w 205"/>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8" name="Freeform 156"/>
              <p:cNvSpPr>
                <a:spLocks/>
              </p:cNvSpPr>
              <p:nvPr/>
            </p:nvSpPr>
            <p:spPr bwMode="ltGray">
              <a:xfrm>
                <a:off x="3565" y="2072"/>
                <a:ext cx="275" cy="312"/>
              </a:xfrm>
              <a:custGeom>
                <a:avLst/>
                <a:gdLst>
                  <a:gd name="T0" fmla="*/ 115 w 277"/>
                  <a:gd name="T1" fmla="*/ 462 h 279"/>
                  <a:gd name="T2" fmla="*/ 103 w 277"/>
                  <a:gd name="T3" fmla="*/ 441 h 279"/>
                  <a:gd name="T4" fmla="*/ 93 w 277"/>
                  <a:gd name="T5" fmla="*/ 413 h 279"/>
                  <a:gd name="T6" fmla="*/ 69 w 277"/>
                  <a:gd name="T7" fmla="*/ 413 h 279"/>
                  <a:gd name="T8" fmla="*/ 60 w 277"/>
                  <a:gd name="T9" fmla="*/ 413 h 279"/>
                  <a:gd name="T10" fmla="*/ 52 w 277"/>
                  <a:gd name="T11" fmla="*/ 413 h 279"/>
                  <a:gd name="T12" fmla="*/ 42 w 277"/>
                  <a:gd name="T13" fmla="*/ 410 h 279"/>
                  <a:gd name="T14" fmla="*/ 28 w 277"/>
                  <a:gd name="T15" fmla="*/ 405 h 279"/>
                  <a:gd name="T16" fmla="*/ 14 w 277"/>
                  <a:gd name="T17" fmla="*/ 413 h 279"/>
                  <a:gd name="T18" fmla="*/ 14 w 277"/>
                  <a:gd name="T19" fmla="*/ 399 h 279"/>
                  <a:gd name="T20" fmla="*/ 14 w 277"/>
                  <a:gd name="T21" fmla="*/ 385 h 279"/>
                  <a:gd name="T22" fmla="*/ 18 w 277"/>
                  <a:gd name="T23" fmla="*/ 374 h 279"/>
                  <a:gd name="T24" fmla="*/ 24 w 277"/>
                  <a:gd name="T25" fmla="*/ 366 h 279"/>
                  <a:gd name="T26" fmla="*/ 30 w 277"/>
                  <a:gd name="T27" fmla="*/ 366 h 279"/>
                  <a:gd name="T28" fmla="*/ 40 w 277"/>
                  <a:gd name="T29" fmla="*/ 366 h 279"/>
                  <a:gd name="T30" fmla="*/ 42 w 277"/>
                  <a:gd name="T31" fmla="*/ 353 h 279"/>
                  <a:gd name="T32" fmla="*/ 48 w 277"/>
                  <a:gd name="T33" fmla="*/ 335 h 279"/>
                  <a:gd name="T34" fmla="*/ 40 w 277"/>
                  <a:gd name="T35" fmla="*/ 308 h 279"/>
                  <a:gd name="T36" fmla="*/ 28 w 277"/>
                  <a:gd name="T37" fmla="*/ 305 h 279"/>
                  <a:gd name="T38" fmla="*/ 18 w 277"/>
                  <a:gd name="T39" fmla="*/ 296 h 279"/>
                  <a:gd name="T40" fmla="*/ 10 w 277"/>
                  <a:gd name="T41" fmla="*/ 286 h 279"/>
                  <a:gd name="T42" fmla="*/ 2 w 277"/>
                  <a:gd name="T43" fmla="*/ 261 h 279"/>
                  <a:gd name="T44" fmla="*/ 0 w 277"/>
                  <a:gd name="T45" fmla="*/ 252 h 279"/>
                  <a:gd name="T46" fmla="*/ 26 w 277"/>
                  <a:gd name="T47" fmla="*/ 283 h 279"/>
                  <a:gd name="T48" fmla="*/ 44 w 277"/>
                  <a:gd name="T49" fmla="*/ 286 h 279"/>
                  <a:gd name="T50" fmla="*/ 60 w 277"/>
                  <a:gd name="T51" fmla="*/ 292 h 279"/>
                  <a:gd name="T52" fmla="*/ 69 w 277"/>
                  <a:gd name="T53" fmla="*/ 286 h 279"/>
                  <a:gd name="T54" fmla="*/ 75 w 277"/>
                  <a:gd name="T55" fmla="*/ 276 h 279"/>
                  <a:gd name="T56" fmla="*/ 83 w 277"/>
                  <a:gd name="T57" fmla="*/ 265 h 279"/>
                  <a:gd name="T58" fmla="*/ 87 w 277"/>
                  <a:gd name="T59" fmla="*/ 249 h 279"/>
                  <a:gd name="T60" fmla="*/ 85 w 277"/>
                  <a:gd name="T61" fmla="*/ 224 h 279"/>
                  <a:gd name="T62" fmla="*/ 87 w 277"/>
                  <a:gd name="T63" fmla="*/ 202 h 279"/>
                  <a:gd name="T64" fmla="*/ 95 w 277"/>
                  <a:gd name="T65" fmla="*/ 202 h 279"/>
                  <a:gd name="T66" fmla="*/ 107 w 277"/>
                  <a:gd name="T67" fmla="*/ 216 h 279"/>
                  <a:gd name="T68" fmla="*/ 115 w 277"/>
                  <a:gd name="T69" fmla="*/ 197 h 279"/>
                  <a:gd name="T70" fmla="*/ 127 w 277"/>
                  <a:gd name="T71" fmla="*/ 202 h 279"/>
                  <a:gd name="T72" fmla="*/ 133 w 277"/>
                  <a:gd name="T73" fmla="*/ 199 h 279"/>
                  <a:gd name="T74" fmla="*/ 135 w 277"/>
                  <a:gd name="T75" fmla="*/ 178 h 279"/>
                  <a:gd name="T76" fmla="*/ 137 w 277"/>
                  <a:gd name="T77" fmla="*/ 158 h 279"/>
                  <a:gd name="T78" fmla="*/ 149 w 277"/>
                  <a:gd name="T79" fmla="*/ 144 h 279"/>
                  <a:gd name="T80" fmla="*/ 143 w 277"/>
                  <a:gd name="T81" fmla="*/ 127 h 279"/>
                  <a:gd name="T82" fmla="*/ 149 w 277"/>
                  <a:gd name="T83" fmla="*/ 119 h 279"/>
                  <a:gd name="T84" fmla="*/ 157 w 277"/>
                  <a:gd name="T85" fmla="*/ 119 h 279"/>
                  <a:gd name="T86" fmla="*/ 155 w 277"/>
                  <a:gd name="T87" fmla="*/ 103 h 279"/>
                  <a:gd name="T88" fmla="*/ 165 w 277"/>
                  <a:gd name="T89" fmla="*/ 97 h 279"/>
                  <a:gd name="T90" fmla="*/ 173 w 277"/>
                  <a:gd name="T91" fmla="*/ 81 h 279"/>
                  <a:gd name="T92" fmla="*/ 177 w 277"/>
                  <a:gd name="T93" fmla="*/ 49 h 279"/>
                  <a:gd name="T94" fmla="*/ 189 w 277"/>
                  <a:gd name="T95" fmla="*/ 17 h 279"/>
                  <a:gd name="T96" fmla="*/ 204 w 277"/>
                  <a:gd name="T97" fmla="*/ 0 h 279"/>
                  <a:gd name="T98" fmla="*/ 206 w 277"/>
                  <a:gd name="T99" fmla="*/ 13 h 279"/>
                  <a:gd name="T100" fmla="*/ 222 w 277"/>
                  <a:gd name="T101" fmla="*/ 11 h 279"/>
                  <a:gd name="T102" fmla="*/ 238 w 277"/>
                  <a:gd name="T103" fmla="*/ 31 h 279"/>
                  <a:gd name="T104" fmla="*/ 246 w 277"/>
                  <a:gd name="T105" fmla="*/ 53 h 279"/>
                  <a:gd name="T106" fmla="*/ 266 w 277"/>
                  <a:gd name="T107" fmla="*/ 221 h 279"/>
                  <a:gd name="T108" fmla="*/ 179 w 277"/>
                  <a:gd name="T109" fmla="*/ 486 h 279"/>
                  <a:gd name="T110" fmla="*/ 127 w 277"/>
                  <a:gd name="T111" fmla="*/ 464 h 279"/>
                  <a:gd name="T112" fmla="*/ 115 w 277"/>
                  <a:gd name="T113" fmla="*/ 462 h 2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7"/>
                  <a:gd name="T172" fmla="*/ 0 h 279"/>
                  <a:gd name="T173" fmla="*/ 277 w 277"/>
                  <a:gd name="T174" fmla="*/ 279 h 2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9" name="Freeform 157"/>
              <p:cNvSpPr>
                <a:spLocks/>
              </p:cNvSpPr>
              <p:nvPr/>
            </p:nvSpPr>
            <p:spPr bwMode="ltGray">
              <a:xfrm>
                <a:off x="4012" y="1768"/>
                <a:ext cx="433" cy="247"/>
              </a:xfrm>
              <a:custGeom>
                <a:avLst/>
                <a:gdLst>
                  <a:gd name="T0" fmla="*/ 356 w 435"/>
                  <a:gd name="T1" fmla="*/ 31 h 221"/>
                  <a:gd name="T2" fmla="*/ 346 w 435"/>
                  <a:gd name="T3" fmla="*/ 11 h 221"/>
                  <a:gd name="T4" fmla="*/ 344 w 435"/>
                  <a:gd name="T5" fmla="*/ 0 h 221"/>
                  <a:gd name="T6" fmla="*/ 332 w 435"/>
                  <a:gd name="T7" fmla="*/ 13 h 221"/>
                  <a:gd name="T8" fmla="*/ 326 w 435"/>
                  <a:gd name="T9" fmla="*/ 13 h 221"/>
                  <a:gd name="T10" fmla="*/ 324 w 435"/>
                  <a:gd name="T11" fmla="*/ 4 h 221"/>
                  <a:gd name="T12" fmla="*/ 315 w 435"/>
                  <a:gd name="T13" fmla="*/ 21 h 221"/>
                  <a:gd name="T14" fmla="*/ 309 w 435"/>
                  <a:gd name="T15" fmla="*/ 39 h 221"/>
                  <a:gd name="T16" fmla="*/ 303 w 435"/>
                  <a:gd name="T17" fmla="*/ 39 h 221"/>
                  <a:gd name="T18" fmla="*/ 301 w 435"/>
                  <a:gd name="T19" fmla="*/ 49 h 221"/>
                  <a:gd name="T20" fmla="*/ 287 w 435"/>
                  <a:gd name="T21" fmla="*/ 56 h 221"/>
                  <a:gd name="T22" fmla="*/ 283 w 435"/>
                  <a:gd name="T23" fmla="*/ 56 h 221"/>
                  <a:gd name="T24" fmla="*/ 259 w 435"/>
                  <a:gd name="T25" fmla="*/ 63 h 221"/>
                  <a:gd name="T26" fmla="*/ 251 w 435"/>
                  <a:gd name="T27" fmla="*/ 56 h 221"/>
                  <a:gd name="T28" fmla="*/ 245 w 435"/>
                  <a:gd name="T29" fmla="*/ 49 h 221"/>
                  <a:gd name="T30" fmla="*/ 235 w 435"/>
                  <a:gd name="T31" fmla="*/ 49 h 221"/>
                  <a:gd name="T32" fmla="*/ 221 w 435"/>
                  <a:gd name="T33" fmla="*/ 39 h 221"/>
                  <a:gd name="T34" fmla="*/ 211 w 435"/>
                  <a:gd name="T35" fmla="*/ 39 h 221"/>
                  <a:gd name="T36" fmla="*/ 195 w 435"/>
                  <a:gd name="T37" fmla="*/ 49 h 221"/>
                  <a:gd name="T38" fmla="*/ 193 w 435"/>
                  <a:gd name="T39" fmla="*/ 59 h 221"/>
                  <a:gd name="T40" fmla="*/ 181 w 435"/>
                  <a:gd name="T41" fmla="*/ 59 h 221"/>
                  <a:gd name="T42" fmla="*/ 173 w 435"/>
                  <a:gd name="T43" fmla="*/ 56 h 221"/>
                  <a:gd name="T44" fmla="*/ 169 w 435"/>
                  <a:gd name="T45" fmla="*/ 45 h 221"/>
                  <a:gd name="T46" fmla="*/ 169 w 435"/>
                  <a:gd name="T47" fmla="*/ 28 h 221"/>
                  <a:gd name="T48" fmla="*/ 163 w 435"/>
                  <a:gd name="T49" fmla="*/ 21 h 221"/>
                  <a:gd name="T50" fmla="*/ 153 w 435"/>
                  <a:gd name="T51" fmla="*/ 13 h 221"/>
                  <a:gd name="T52" fmla="*/ 141 w 435"/>
                  <a:gd name="T53" fmla="*/ 13 h 221"/>
                  <a:gd name="T54" fmla="*/ 133 w 435"/>
                  <a:gd name="T55" fmla="*/ 11 h 221"/>
                  <a:gd name="T56" fmla="*/ 123 w 435"/>
                  <a:gd name="T57" fmla="*/ 4 h 221"/>
                  <a:gd name="T58" fmla="*/ 123 w 435"/>
                  <a:gd name="T59" fmla="*/ 17 h 221"/>
                  <a:gd name="T60" fmla="*/ 119 w 435"/>
                  <a:gd name="T61" fmla="*/ 28 h 221"/>
                  <a:gd name="T62" fmla="*/ 119 w 435"/>
                  <a:gd name="T63" fmla="*/ 49 h 221"/>
                  <a:gd name="T64" fmla="*/ 125 w 435"/>
                  <a:gd name="T65" fmla="*/ 70 h 221"/>
                  <a:gd name="T66" fmla="*/ 125 w 435"/>
                  <a:gd name="T67" fmla="*/ 80 h 221"/>
                  <a:gd name="T68" fmla="*/ 117 w 435"/>
                  <a:gd name="T69" fmla="*/ 92 h 221"/>
                  <a:gd name="T70" fmla="*/ 108 w 435"/>
                  <a:gd name="T71" fmla="*/ 84 h 221"/>
                  <a:gd name="T72" fmla="*/ 106 w 435"/>
                  <a:gd name="T73" fmla="*/ 80 h 221"/>
                  <a:gd name="T74" fmla="*/ 104 w 435"/>
                  <a:gd name="T75" fmla="*/ 80 h 221"/>
                  <a:gd name="T76" fmla="*/ 98 w 435"/>
                  <a:gd name="T77" fmla="*/ 87 h 221"/>
                  <a:gd name="T78" fmla="*/ 88 w 435"/>
                  <a:gd name="T79" fmla="*/ 84 h 221"/>
                  <a:gd name="T80" fmla="*/ 80 w 435"/>
                  <a:gd name="T81" fmla="*/ 80 h 221"/>
                  <a:gd name="T82" fmla="*/ 82 w 435"/>
                  <a:gd name="T83" fmla="*/ 74 h 221"/>
                  <a:gd name="T84" fmla="*/ 80 w 435"/>
                  <a:gd name="T85" fmla="*/ 66 h 221"/>
                  <a:gd name="T86" fmla="*/ 70 w 435"/>
                  <a:gd name="T87" fmla="*/ 66 h 221"/>
                  <a:gd name="T88" fmla="*/ 62 w 435"/>
                  <a:gd name="T89" fmla="*/ 66 h 221"/>
                  <a:gd name="T90" fmla="*/ 56 w 435"/>
                  <a:gd name="T91" fmla="*/ 63 h 221"/>
                  <a:gd name="T92" fmla="*/ 44 w 435"/>
                  <a:gd name="T93" fmla="*/ 74 h 221"/>
                  <a:gd name="T94" fmla="*/ 36 w 435"/>
                  <a:gd name="T95" fmla="*/ 74 h 221"/>
                  <a:gd name="T96" fmla="*/ 24 w 435"/>
                  <a:gd name="T97" fmla="*/ 92 h 221"/>
                  <a:gd name="T98" fmla="*/ 22 w 435"/>
                  <a:gd name="T99" fmla="*/ 103 h 221"/>
                  <a:gd name="T100" fmla="*/ 14 w 435"/>
                  <a:gd name="T101" fmla="*/ 105 h 221"/>
                  <a:gd name="T102" fmla="*/ 0 w 435"/>
                  <a:gd name="T103" fmla="*/ 124 h 221"/>
                  <a:gd name="T104" fmla="*/ 44 w 435"/>
                  <a:gd name="T105" fmla="*/ 268 h 221"/>
                  <a:gd name="T106" fmla="*/ 129 w 435"/>
                  <a:gd name="T107" fmla="*/ 357 h 221"/>
                  <a:gd name="T108" fmla="*/ 285 w 435"/>
                  <a:gd name="T109" fmla="*/ 383 h 221"/>
                  <a:gd name="T110" fmla="*/ 424 w 435"/>
                  <a:gd name="T111" fmla="*/ 63 h 221"/>
                  <a:gd name="T112" fmla="*/ 356 w 435"/>
                  <a:gd name="T113" fmla="*/ 31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5"/>
                  <a:gd name="T172" fmla="*/ 0 h 221"/>
                  <a:gd name="T173" fmla="*/ 435 w 435"/>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0" name="Freeform 158"/>
              <p:cNvSpPr>
                <a:spLocks/>
              </p:cNvSpPr>
              <p:nvPr/>
            </p:nvSpPr>
            <p:spPr bwMode="ltGray">
              <a:xfrm>
                <a:off x="4554" y="1844"/>
                <a:ext cx="121" cy="180"/>
              </a:xfrm>
              <a:custGeom>
                <a:avLst/>
                <a:gdLst>
                  <a:gd name="T0" fmla="*/ 58 w 121"/>
                  <a:gd name="T1" fmla="*/ 0 h 161"/>
                  <a:gd name="T2" fmla="*/ 70 w 121"/>
                  <a:gd name="T3" fmla="*/ 11 h 161"/>
                  <a:gd name="T4" fmla="*/ 70 w 121"/>
                  <a:gd name="T5" fmla="*/ 39 h 161"/>
                  <a:gd name="T6" fmla="*/ 74 w 121"/>
                  <a:gd name="T7" fmla="*/ 66 h 161"/>
                  <a:gd name="T8" fmla="*/ 64 w 121"/>
                  <a:gd name="T9" fmla="*/ 94 h 161"/>
                  <a:gd name="T10" fmla="*/ 58 w 121"/>
                  <a:gd name="T11" fmla="*/ 107 h 161"/>
                  <a:gd name="T12" fmla="*/ 58 w 121"/>
                  <a:gd name="T13" fmla="*/ 125 h 161"/>
                  <a:gd name="T14" fmla="*/ 80 w 121"/>
                  <a:gd name="T15" fmla="*/ 135 h 161"/>
                  <a:gd name="T16" fmla="*/ 88 w 121"/>
                  <a:gd name="T17" fmla="*/ 161 h 161"/>
                  <a:gd name="T18" fmla="*/ 92 w 121"/>
                  <a:gd name="T19" fmla="*/ 161 h 161"/>
                  <a:gd name="T20" fmla="*/ 104 w 121"/>
                  <a:gd name="T21" fmla="*/ 181 h 161"/>
                  <a:gd name="T22" fmla="*/ 110 w 121"/>
                  <a:gd name="T23" fmla="*/ 199 h 161"/>
                  <a:gd name="T24" fmla="*/ 112 w 121"/>
                  <a:gd name="T25" fmla="*/ 206 h 161"/>
                  <a:gd name="T26" fmla="*/ 110 w 121"/>
                  <a:gd name="T27" fmla="*/ 210 h 161"/>
                  <a:gd name="T28" fmla="*/ 120 w 121"/>
                  <a:gd name="T29" fmla="*/ 199 h 161"/>
                  <a:gd name="T30" fmla="*/ 118 w 121"/>
                  <a:gd name="T31" fmla="*/ 237 h 161"/>
                  <a:gd name="T32" fmla="*/ 112 w 121"/>
                  <a:gd name="T33" fmla="*/ 246 h 161"/>
                  <a:gd name="T34" fmla="*/ 108 w 121"/>
                  <a:gd name="T35" fmla="*/ 252 h 161"/>
                  <a:gd name="T36" fmla="*/ 106 w 121"/>
                  <a:gd name="T37" fmla="*/ 252 h 161"/>
                  <a:gd name="T38" fmla="*/ 102 w 121"/>
                  <a:gd name="T39" fmla="*/ 252 h 161"/>
                  <a:gd name="T40" fmla="*/ 100 w 121"/>
                  <a:gd name="T41" fmla="*/ 263 h 161"/>
                  <a:gd name="T42" fmla="*/ 94 w 121"/>
                  <a:gd name="T43" fmla="*/ 268 h 161"/>
                  <a:gd name="T44" fmla="*/ 92 w 121"/>
                  <a:gd name="T45" fmla="*/ 265 h 161"/>
                  <a:gd name="T46" fmla="*/ 88 w 121"/>
                  <a:gd name="T47" fmla="*/ 276 h 161"/>
                  <a:gd name="T48" fmla="*/ 86 w 121"/>
                  <a:gd name="T49" fmla="*/ 280 h 161"/>
                  <a:gd name="T50" fmla="*/ 82 w 121"/>
                  <a:gd name="T51" fmla="*/ 276 h 161"/>
                  <a:gd name="T52" fmla="*/ 76 w 121"/>
                  <a:gd name="T53" fmla="*/ 263 h 161"/>
                  <a:gd name="T54" fmla="*/ 76 w 121"/>
                  <a:gd name="T55" fmla="*/ 252 h 161"/>
                  <a:gd name="T56" fmla="*/ 78 w 121"/>
                  <a:gd name="T57" fmla="*/ 235 h 161"/>
                  <a:gd name="T58" fmla="*/ 74 w 121"/>
                  <a:gd name="T59" fmla="*/ 230 h 161"/>
                  <a:gd name="T60" fmla="*/ 70 w 121"/>
                  <a:gd name="T61" fmla="*/ 212 h 161"/>
                  <a:gd name="T62" fmla="*/ 66 w 121"/>
                  <a:gd name="T63" fmla="*/ 221 h 161"/>
                  <a:gd name="T64" fmla="*/ 62 w 121"/>
                  <a:gd name="T65" fmla="*/ 212 h 161"/>
                  <a:gd name="T66" fmla="*/ 66 w 121"/>
                  <a:gd name="T67" fmla="*/ 202 h 161"/>
                  <a:gd name="T68" fmla="*/ 70 w 121"/>
                  <a:gd name="T69" fmla="*/ 197 h 161"/>
                  <a:gd name="T70" fmla="*/ 68 w 121"/>
                  <a:gd name="T71" fmla="*/ 189 h 161"/>
                  <a:gd name="T72" fmla="*/ 60 w 121"/>
                  <a:gd name="T73" fmla="*/ 189 h 161"/>
                  <a:gd name="T74" fmla="*/ 58 w 121"/>
                  <a:gd name="T75" fmla="*/ 187 h 161"/>
                  <a:gd name="T76" fmla="*/ 56 w 121"/>
                  <a:gd name="T77" fmla="*/ 197 h 161"/>
                  <a:gd name="T78" fmla="*/ 44 w 121"/>
                  <a:gd name="T79" fmla="*/ 189 h 161"/>
                  <a:gd name="T80" fmla="*/ 38 w 121"/>
                  <a:gd name="T81" fmla="*/ 181 h 161"/>
                  <a:gd name="T82" fmla="*/ 34 w 121"/>
                  <a:gd name="T83" fmla="*/ 181 h 161"/>
                  <a:gd name="T84" fmla="*/ 38 w 121"/>
                  <a:gd name="T85" fmla="*/ 168 h 161"/>
                  <a:gd name="T86" fmla="*/ 38 w 121"/>
                  <a:gd name="T87" fmla="*/ 150 h 161"/>
                  <a:gd name="T88" fmla="*/ 32 w 121"/>
                  <a:gd name="T89" fmla="*/ 135 h 161"/>
                  <a:gd name="T90" fmla="*/ 22 w 121"/>
                  <a:gd name="T91" fmla="*/ 135 h 161"/>
                  <a:gd name="T92" fmla="*/ 0 w 121"/>
                  <a:gd name="T93" fmla="*/ 107 h 161"/>
                  <a:gd name="T94" fmla="*/ 16 w 121"/>
                  <a:gd name="T95" fmla="*/ 28 h 161"/>
                  <a:gd name="T96" fmla="*/ 58 w 121"/>
                  <a:gd name="T97" fmla="*/ 0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1"/>
                  <a:gd name="T148" fmla="*/ 0 h 161"/>
                  <a:gd name="T149" fmla="*/ 121 w 121"/>
                  <a:gd name="T150" fmla="*/ 161 h 1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1" name="Freeform 159"/>
              <p:cNvSpPr>
                <a:spLocks/>
              </p:cNvSpPr>
              <p:nvPr/>
            </p:nvSpPr>
            <p:spPr bwMode="ltGray">
              <a:xfrm>
                <a:off x="3813" y="1683"/>
                <a:ext cx="801" cy="759"/>
              </a:xfrm>
              <a:custGeom>
                <a:avLst/>
                <a:gdLst>
                  <a:gd name="T0" fmla="*/ 18 w 805"/>
                  <a:gd name="T1" fmla="*/ 627 h 679"/>
                  <a:gd name="T2" fmla="*/ 10 w 805"/>
                  <a:gd name="T3" fmla="*/ 594 h 679"/>
                  <a:gd name="T4" fmla="*/ 6 w 805"/>
                  <a:gd name="T5" fmla="*/ 582 h 679"/>
                  <a:gd name="T6" fmla="*/ 12 w 805"/>
                  <a:gd name="T7" fmla="*/ 542 h 679"/>
                  <a:gd name="T8" fmla="*/ 30 w 805"/>
                  <a:gd name="T9" fmla="*/ 522 h 679"/>
                  <a:gd name="T10" fmla="*/ 50 w 805"/>
                  <a:gd name="T11" fmla="*/ 531 h 679"/>
                  <a:gd name="T12" fmla="*/ 74 w 805"/>
                  <a:gd name="T13" fmla="*/ 520 h 679"/>
                  <a:gd name="T14" fmla="*/ 88 w 805"/>
                  <a:gd name="T15" fmla="*/ 502 h 679"/>
                  <a:gd name="T16" fmla="*/ 100 w 805"/>
                  <a:gd name="T17" fmla="*/ 488 h 679"/>
                  <a:gd name="T18" fmla="*/ 105 w 805"/>
                  <a:gd name="T19" fmla="*/ 399 h 679"/>
                  <a:gd name="T20" fmla="*/ 117 w 805"/>
                  <a:gd name="T21" fmla="*/ 383 h 679"/>
                  <a:gd name="T22" fmla="*/ 135 w 805"/>
                  <a:gd name="T23" fmla="*/ 340 h 679"/>
                  <a:gd name="T24" fmla="*/ 169 w 805"/>
                  <a:gd name="T25" fmla="*/ 315 h 679"/>
                  <a:gd name="T26" fmla="*/ 183 w 805"/>
                  <a:gd name="T27" fmla="*/ 273 h 679"/>
                  <a:gd name="T28" fmla="*/ 213 w 805"/>
                  <a:gd name="T29" fmla="*/ 283 h 679"/>
                  <a:gd name="T30" fmla="*/ 229 w 805"/>
                  <a:gd name="T31" fmla="*/ 283 h 679"/>
                  <a:gd name="T32" fmla="*/ 237 w 805"/>
                  <a:gd name="T33" fmla="*/ 317 h 679"/>
                  <a:gd name="T34" fmla="*/ 241 w 805"/>
                  <a:gd name="T35" fmla="*/ 388 h 679"/>
                  <a:gd name="T36" fmla="*/ 300 w 805"/>
                  <a:gd name="T37" fmla="*/ 412 h 679"/>
                  <a:gd name="T38" fmla="*/ 332 w 805"/>
                  <a:gd name="T39" fmla="*/ 461 h 679"/>
                  <a:gd name="T40" fmla="*/ 386 w 805"/>
                  <a:gd name="T41" fmla="*/ 439 h 679"/>
                  <a:gd name="T42" fmla="*/ 424 w 805"/>
                  <a:gd name="T43" fmla="*/ 467 h 679"/>
                  <a:gd name="T44" fmla="*/ 446 w 805"/>
                  <a:gd name="T45" fmla="*/ 461 h 679"/>
                  <a:gd name="T46" fmla="*/ 492 w 805"/>
                  <a:gd name="T47" fmla="*/ 426 h 679"/>
                  <a:gd name="T48" fmla="*/ 525 w 805"/>
                  <a:gd name="T49" fmla="*/ 376 h 679"/>
                  <a:gd name="T50" fmla="*/ 521 w 805"/>
                  <a:gd name="T51" fmla="*/ 335 h 679"/>
                  <a:gd name="T52" fmla="*/ 537 w 805"/>
                  <a:gd name="T53" fmla="*/ 331 h 679"/>
                  <a:gd name="T54" fmla="*/ 553 w 805"/>
                  <a:gd name="T55" fmla="*/ 315 h 679"/>
                  <a:gd name="T56" fmla="*/ 575 w 805"/>
                  <a:gd name="T57" fmla="*/ 257 h 679"/>
                  <a:gd name="T58" fmla="*/ 597 w 805"/>
                  <a:gd name="T59" fmla="*/ 235 h 679"/>
                  <a:gd name="T60" fmla="*/ 581 w 805"/>
                  <a:gd name="T61" fmla="*/ 191 h 679"/>
                  <a:gd name="T62" fmla="*/ 545 w 805"/>
                  <a:gd name="T63" fmla="*/ 178 h 679"/>
                  <a:gd name="T64" fmla="*/ 549 w 805"/>
                  <a:gd name="T65" fmla="*/ 146 h 679"/>
                  <a:gd name="T66" fmla="*/ 567 w 805"/>
                  <a:gd name="T67" fmla="*/ 121 h 679"/>
                  <a:gd name="T68" fmla="*/ 569 w 805"/>
                  <a:gd name="T69" fmla="*/ 53 h 679"/>
                  <a:gd name="T70" fmla="*/ 567 w 805"/>
                  <a:gd name="T71" fmla="*/ 17 h 679"/>
                  <a:gd name="T72" fmla="*/ 611 w 805"/>
                  <a:gd name="T73" fmla="*/ 2 h 679"/>
                  <a:gd name="T74" fmla="*/ 653 w 805"/>
                  <a:gd name="T75" fmla="*/ 49 h 679"/>
                  <a:gd name="T76" fmla="*/ 726 w 805"/>
                  <a:gd name="T77" fmla="*/ 116 h 679"/>
                  <a:gd name="T78" fmla="*/ 762 w 805"/>
                  <a:gd name="T79" fmla="*/ 63 h 679"/>
                  <a:gd name="T80" fmla="*/ 762 w 805"/>
                  <a:gd name="T81" fmla="*/ 184 h 679"/>
                  <a:gd name="T82" fmla="*/ 772 w 805"/>
                  <a:gd name="T83" fmla="*/ 257 h 679"/>
                  <a:gd name="T84" fmla="*/ 762 w 805"/>
                  <a:gd name="T85" fmla="*/ 335 h 679"/>
                  <a:gd name="T86" fmla="*/ 738 w 805"/>
                  <a:gd name="T87" fmla="*/ 331 h 679"/>
                  <a:gd name="T88" fmla="*/ 701 w 805"/>
                  <a:gd name="T89" fmla="*/ 426 h 679"/>
                  <a:gd name="T90" fmla="*/ 675 w 805"/>
                  <a:gd name="T91" fmla="*/ 395 h 679"/>
                  <a:gd name="T92" fmla="*/ 633 w 805"/>
                  <a:gd name="T93" fmla="*/ 491 h 679"/>
                  <a:gd name="T94" fmla="*/ 669 w 805"/>
                  <a:gd name="T95" fmla="*/ 531 h 679"/>
                  <a:gd name="T96" fmla="*/ 716 w 805"/>
                  <a:gd name="T97" fmla="*/ 518 h 679"/>
                  <a:gd name="T98" fmla="*/ 701 w 805"/>
                  <a:gd name="T99" fmla="*/ 618 h 679"/>
                  <a:gd name="T100" fmla="*/ 728 w 805"/>
                  <a:gd name="T101" fmla="*/ 699 h 679"/>
                  <a:gd name="T102" fmla="*/ 754 w 805"/>
                  <a:gd name="T103" fmla="*/ 768 h 679"/>
                  <a:gd name="T104" fmla="*/ 740 w 805"/>
                  <a:gd name="T105" fmla="*/ 873 h 679"/>
                  <a:gd name="T106" fmla="*/ 724 w 805"/>
                  <a:gd name="T107" fmla="*/ 943 h 679"/>
                  <a:gd name="T108" fmla="*/ 698 w 805"/>
                  <a:gd name="T109" fmla="*/ 1011 h 679"/>
                  <a:gd name="T110" fmla="*/ 641 w 805"/>
                  <a:gd name="T111" fmla="*/ 1051 h 679"/>
                  <a:gd name="T112" fmla="*/ 603 w 805"/>
                  <a:gd name="T113" fmla="*/ 1116 h 679"/>
                  <a:gd name="T114" fmla="*/ 599 w 805"/>
                  <a:gd name="T115" fmla="*/ 1144 h 679"/>
                  <a:gd name="T116" fmla="*/ 589 w 805"/>
                  <a:gd name="T117" fmla="*/ 1100 h 679"/>
                  <a:gd name="T118" fmla="*/ 575 w 805"/>
                  <a:gd name="T119" fmla="*/ 1100 h 679"/>
                  <a:gd name="T120" fmla="*/ 444 w 805"/>
                  <a:gd name="T121" fmla="*/ 1184 h 679"/>
                  <a:gd name="T122" fmla="*/ 4 w 805"/>
                  <a:gd name="T123" fmla="*/ 664 h 6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5"/>
                  <a:gd name="T187" fmla="*/ 0 h 679"/>
                  <a:gd name="T188" fmla="*/ 805 w 805"/>
                  <a:gd name="T189" fmla="*/ 679 h 6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2" name="Freeform 160"/>
              <p:cNvSpPr>
                <a:spLocks/>
              </p:cNvSpPr>
              <p:nvPr/>
            </p:nvSpPr>
            <p:spPr bwMode="ltGray">
              <a:xfrm>
                <a:off x="4255" y="2740"/>
                <a:ext cx="73" cy="107"/>
              </a:xfrm>
              <a:custGeom>
                <a:avLst/>
                <a:gdLst>
                  <a:gd name="T0" fmla="*/ 0 w 75"/>
                  <a:gd name="T1" fmla="*/ 2 h 95"/>
                  <a:gd name="T2" fmla="*/ 2 w 75"/>
                  <a:gd name="T3" fmla="*/ 18 h 95"/>
                  <a:gd name="T4" fmla="*/ 2 w 75"/>
                  <a:gd name="T5" fmla="*/ 54 h 95"/>
                  <a:gd name="T6" fmla="*/ 8 w 75"/>
                  <a:gd name="T7" fmla="*/ 66 h 95"/>
                  <a:gd name="T8" fmla="*/ 6 w 75"/>
                  <a:gd name="T9" fmla="*/ 77 h 95"/>
                  <a:gd name="T10" fmla="*/ 14 w 75"/>
                  <a:gd name="T11" fmla="*/ 104 h 95"/>
                  <a:gd name="T12" fmla="*/ 18 w 75"/>
                  <a:gd name="T13" fmla="*/ 124 h 95"/>
                  <a:gd name="T14" fmla="*/ 18 w 75"/>
                  <a:gd name="T15" fmla="*/ 130 h 95"/>
                  <a:gd name="T16" fmla="*/ 25 w 75"/>
                  <a:gd name="T17" fmla="*/ 133 h 95"/>
                  <a:gd name="T18" fmla="*/ 33 w 75"/>
                  <a:gd name="T19" fmla="*/ 144 h 95"/>
                  <a:gd name="T20" fmla="*/ 37 w 75"/>
                  <a:gd name="T21" fmla="*/ 153 h 95"/>
                  <a:gd name="T22" fmla="*/ 49 w 75"/>
                  <a:gd name="T23" fmla="*/ 160 h 95"/>
                  <a:gd name="T24" fmla="*/ 52 w 75"/>
                  <a:gd name="T25" fmla="*/ 168 h 95"/>
                  <a:gd name="T26" fmla="*/ 56 w 75"/>
                  <a:gd name="T27" fmla="*/ 170 h 95"/>
                  <a:gd name="T28" fmla="*/ 64 w 75"/>
                  <a:gd name="T29" fmla="*/ 162 h 95"/>
                  <a:gd name="T30" fmla="*/ 64 w 75"/>
                  <a:gd name="T31" fmla="*/ 153 h 95"/>
                  <a:gd name="T32" fmla="*/ 58 w 75"/>
                  <a:gd name="T33" fmla="*/ 124 h 95"/>
                  <a:gd name="T34" fmla="*/ 54 w 75"/>
                  <a:gd name="T35" fmla="*/ 113 h 95"/>
                  <a:gd name="T36" fmla="*/ 53 w 75"/>
                  <a:gd name="T37" fmla="*/ 113 h 95"/>
                  <a:gd name="T38" fmla="*/ 52 w 75"/>
                  <a:gd name="T39" fmla="*/ 90 h 95"/>
                  <a:gd name="T40" fmla="*/ 54 w 75"/>
                  <a:gd name="T41" fmla="*/ 77 h 95"/>
                  <a:gd name="T42" fmla="*/ 54 w 75"/>
                  <a:gd name="T43" fmla="*/ 66 h 95"/>
                  <a:gd name="T44" fmla="*/ 51 w 75"/>
                  <a:gd name="T45" fmla="*/ 41 h 95"/>
                  <a:gd name="T46" fmla="*/ 31 w 75"/>
                  <a:gd name="T47" fmla="*/ 9 h 95"/>
                  <a:gd name="T48" fmla="*/ 18 w 75"/>
                  <a:gd name="T49" fmla="*/ 0 h 95"/>
                  <a:gd name="T50" fmla="*/ 0 w 75"/>
                  <a:gd name="T51" fmla="*/ 2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95"/>
                  <a:gd name="T80" fmla="*/ 75 w 75"/>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3" name="Freeform 161"/>
              <p:cNvSpPr>
                <a:spLocks/>
              </p:cNvSpPr>
              <p:nvPr/>
            </p:nvSpPr>
            <p:spPr bwMode="ltGray">
              <a:xfrm>
                <a:off x="4427" y="2667"/>
                <a:ext cx="184" cy="182"/>
              </a:xfrm>
              <a:custGeom>
                <a:avLst/>
                <a:gdLst>
                  <a:gd name="T0" fmla="*/ 139 w 185"/>
                  <a:gd name="T1" fmla="*/ 103 h 163"/>
                  <a:gd name="T2" fmla="*/ 149 w 185"/>
                  <a:gd name="T3" fmla="*/ 87 h 163"/>
                  <a:gd name="T4" fmla="*/ 151 w 185"/>
                  <a:gd name="T5" fmla="*/ 84 h 163"/>
                  <a:gd name="T6" fmla="*/ 161 w 185"/>
                  <a:gd name="T7" fmla="*/ 87 h 163"/>
                  <a:gd name="T8" fmla="*/ 173 w 185"/>
                  <a:gd name="T9" fmla="*/ 73 h 163"/>
                  <a:gd name="T10" fmla="*/ 163 w 185"/>
                  <a:gd name="T11" fmla="*/ 70 h 163"/>
                  <a:gd name="T12" fmla="*/ 169 w 185"/>
                  <a:gd name="T13" fmla="*/ 58 h 163"/>
                  <a:gd name="T14" fmla="*/ 179 w 185"/>
                  <a:gd name="T15" fmla="*/ 51 h 163"/>
                  <a:gd name="T16" fmla="*/ 179 w 185"/>
                  <a:gd name="T17" fmla="*/ 41 h 163"/>
                  <a:gd name="T18" fmla="*/ 175 w 185"/>
                  <a:gd name="T19" fmla="*/ 41 h 163"/>
                  <a:gd name="T20" fmla="*/ 169 w 185"/>
                  <a:gd name="T21" fmla="*/ 35 h 163"/>
                  <a:gd name="T22" fmla="*/ 159 w 185"/>
                  <a:gd name="T23" fmla="*/ 35 h 163"/>
                  <a:gd name="T24" fmla="*/ 159 w 185"/>
                  <a:gd name="T25" fmla="*/ 25 h 163"/>
                  <a:gd name="T26" fmla="*/ 147 w 185"/>
                  <a:gd name="T27" fmla="*/ 13 h 163"/>
                  <a:gd name="T28" fmla="*/ 145 w 185"/>
                  <a:gd name="T29" fmla="*/ 17 h 163"/>
                  <a:gd name="T30" fmla="*/ 141 w 185"/>
                  <a:gd name="T31" fmla="*/ 0 h 163"/>
                  <a:gd name="T32" fmla="*/ 135 w 185"/>
                  <a:gd name="T33" fmla="*/ 13 h 163"/>
                  <a:gd name="T34" fmla="*/ 131 w 185"/>
                  <a:gd name="T35" fmla="*/ 4 h 163"/>
                  <a:gd name="T36" fmla="*/ 121 w 185"/>
                  <a:gd name="T37" fmla="*/ 35 h 163"/>
                  <a:gd name="T38" fmla="*/ 113 w 185"/>
                  <a:gd name="T39" fmla="*/ 63 h 163"/>
                  <a:gd name="T40" fmla="*/ 107 w 185"/>
                  <a:gd name="T41" fmla="*/ 63 h 163"/>
                  <a:gd name="T42" fmla="*/ 101 w 185"/>
                  <a:gd name="T43" fmla="*/ 73 h 163"/>
                  <a:gd name="T44" fmla="*/ 109 w 185"/>
                  <a:gd name="T45" fmla="*/ 84 h 163"/>
                  <a:gd name="T46" fmla="*/ 103 w 185"/>
                  <a:gd name="T47" fmla="*/ 84 h 163"/>
                  <a:gd name="T48" fmla="*/ 107 w 185"/>
                  <a:gd name="T49" fmla="*/ 105 h 163"/>
                  <a:gd name="T50" fmla="*/ 99 w 185"/>
                  <a:gd name="T51" fmla="*/ 92 h 163"/>
                  <a:gd name="T52" fmla="*/ 97 w 185"/>
                  <a:gd name="T53" fmla="*/ 105 h 163"/>
                  <a:gd name="T54" fmla="*/ 95 w 185"/>
                  <a:gd name="T55" fmla="*/ 116 h 163"/>
                  <a:gd name="T56" fmla="*/ 92 w 185"/>
                  <a:gd name="T57" fmla="*/ 116 h 163"/>
                  <a:gd name="T58" fmla="*/ 90 w 185"/>
                  <a:gd name="T59" fmla="*/ 97 h 163"/>
                  <a:gd name="T60" fmla="*/ 84 w 185"/>
                  <a:gd name="T61" fmla="*/ 105 h 163"/>
                  <a:gd name="T62" fmla="*/ 80 w 185"/>
                  <a:gd name="T63" fmla="*/ 121 h 163"/>
                  <a:gd name="T64" fmla="*/ 68 w 185"/>
                  <a:gd name="T65" fmla="*/ 143 h 163"/>
                  <a:gd name="T66" fmla="*/ 66 w 185"/>
                  <a:gd name="T67" fmla="*/ 152 h 163"/>
                  <a:gd name="T68" fmla="*/ 52 w 185"/>
                  <a:gd name="T69" fmla="*/ 174 h 163"/>
                  <a:gd name="T70" fmla="*/ 38 w 185"/>
                  <a:gd name="T71" fmla="*/ 189 h 163"/>
                  <a:gd name="T72" fmla="*/ 38 w 185"/>
                  <a:gd name="T73" fmla="*/ 199 h 163"/>
                  <a:gd name="T74" fmla="*/ 30 w 185"/>
                  <a:gd name="T75" fmla="*/ 232 h 163"/>
                  <a:gd name="T76" fmla="*/ 18 w 185"/>
                  <a:gd name="T77" fmla="*/ 226 h 163"/>
                  <a:gd name="T78" fmla="*/ 12 w 185"/>
                  <a:gd name="T79" fmla="*/ 228 h 163"/>
                  <a:gd name="T80" fmla="*/ 6 w 185"/>
                  <a:gd name="T81" fmla="*/ 232 h 163"/>
                  <a:gd name="T82" fmla="*/ 4 w 185"/>
                  <a:gd name="T83" fmla="*/ 223 h 163"/>
                  <a:gd name="T84" fmla="*/ 0 w 185"/>
                  <a:gd name="T85" fmla="*/ 239 h 163"/>
                  <a:gd name="T86" fmla="*/ 26 w 185"/>
                  <a:gd name="T87" fmla="*/ 281 h 163"/>
                  <a:gd name="T88" fmla="*/ 76 w 185"/>
                  <a:gd name="T89" fmla="*/ 242 h 163"/>
                  <a:gd name="T90" fmla="*/ 123 w 185"/>
                  <a:gd name="T91" fmla="*/ 146 h 163"/>
                  <a:gd name="T92" fmla="*/ 129 w 185"/>
                  <a:gd name="T93" fmla="*/ 105 h 163"/>
                  <a:gd name="T94" fmla="*/ 139 w 185"/>
                  <a:gd name="T95" fmla="*/ 103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
                  <a:gd name="T145" fmla="*/ 0 h 163"/>
                  <a:gd name="T146" fmla="*/ 185 w 185"/>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4" name="Freeform 162"/>
              <p:cNvSpPr>
                <a:spLocks/>
              </p:cNvSpPr>
              <p:nvPr/>
            </p:nvSpPr>
            <p:spPr bwMode="ltGray">
              <a:xfrm>
                <a:off x="4276" y="2365"/>
                <a:ext cx="146" cy="318"/>
              </a:xfrm>
              <a:custGeom>
                <a:avLst/>
                <a:gdLst>
                  <a:gd name="T0" fmla="*/ 12 w 147"/>
                  <a:gd name="T1" fmla="*/ 35 h 285"/>
                  <a:gd name="T2" fmla="*/ 24 w 147"/>
                  <a:gd name="T3" fmla="*/ 35 h 285"/>
                  <a:gd name="T4" fmla="*/ 26 w 147"/>
                  <a:gd name="T5" fmla="*/ 25 h 285"/>
                  <a:gd name="T6" fmla="*/ 40 w 147"/>
                  <a:gd name="T7" fmla="*/ 25 h 285"/>
                  <a:gd name="T8" fmla="*/ 54 w 147"/>
                  <a:gd name="T9" fmla="*/ 13 h 285"/>
                  <a:gd name="T10" fmla="*/ 52 w 147"/>
                  <a:gd name="T11" fmla="*/ 0 h 285"/>
                  <a:gd name="T12" fmla="*/ 62 w 147"/>
                  <a:gd name="T13" fmla="*/ 2 h 285"/>
                  <a:gd name="T14" fmla="*/ 64 w 147"/>
                  <a:gd name="T15" fmla="*/ 13 h 285"/>
                  <a:gd name="T16" fmla="*/ 75 w 147"/>
                  <a:gd name="T17" fmla="*/ 13 h 285"/>
                  <a:gd name="T18" fmla="*/ 85 w 147"/>
                  <a:gd name="T19" fmla="*/ 13 h 285"/>
                  <a:gd name="T20" fmla="*/ 87 w 147"/>
                  <a:gd name="T21" fmla="*/ 21 h 285"/>
                  <a:gd name="T22" fmla="*/ 83 w 147"/>
                  <a:gd name="T23" fmla="*/ 28 h 285"/>
                  <a:gd name="T24" fmla="*/ 85 w 147"/>
                  <a:gd name="T25" fmla="*/ 41 h 285"/>
                  <a:gd name="T26" fmla="*/ 93 w 147"/>
                  <a:gd name="T27" fmla="*/ 39 h 285"/>
                  <a:gd name="T28" fmla="*/ 103 w 147"/>
                  <a:gd name="T29" fmla="*/ 39 h 285"/>
                  <a:gd name="T30" fmla="*/ 99 w 147"/>
                  <a:gd name="T31" fmla="*/ 49 h 285"/>
                  <a:gd name="T32" fmla="*/ 95 w 147"/>
                  <a:gd name="T33" fmla="*/ 62 h 285"/>
                  <a:gd name="T34" fmla="*/ 85 w 147"/>
                  <a:gd name="T35" fmla="*/ 69 h 285"/>
                  <a:gd name="T36" fmla="*/ 83 w 147"/>
                  <a:gd name="T37" fmla="*/ 86 h 285"/>
                  <a:gd name="T38" fmla="*/ 73 w 147"/>
                  <a:gd name="T39" fmla="*/ 118 h 285"/>
                  <a:gd name="T40" fmla="*/ 73 w 147"/>
                  <a:gd name="T41" fmla="*/ 132 h 285"/>
                  <a:gd name="T42" fmla="*/ 73 w 147"/>
                  <a:gd name="T43" fmla="*/ 137 h 285"/>
                  <a:gd name="T44" fmla="*/ 72 w 147"/>
                  <a:gd name="T45" fmla="*/ 146 h 285"/>
                  <a:gd name="T46" fmla="*/ 83 w 147"/>
                  <a:gd name="T47" fmla="*/ 173 h 285"/>
                  <a:gd name="T48" fmla="*/ 85 w 147"/>
                  <a:gd name="T49" fmla="*/ 183 h 285"/>
                  <a:gd name="T50" fmla="*/ 85 w 147"/>
                  <a:gd name="T51" fmla="*/ 187 h 285"/>
                  <a:gd name="T52" fmla="*/ 97 w 147"/>
                  <a:gd name="T53" fmla="*/ 201 h 285"/>
                  <a:gd name="T54" fmla="*/ 103 w 147"/>
                  <a:gd name="T55" fmla="*/ 204 h 285"/>
                  <a:gd name="T56" fmla="*/ 113 w 147"/>
                  <a:gd name="T57" fmla="*/ 214 h 285"/>
                  <a:gd name="T58" fmla="*/ 123 w 147"/>
                  <a:gd name="T59" fmla="*/ 237 h 285"/>
                  <a:gd name="T60" fmla="*/ 125 w 147"/>
                  <a:gd name="T61" fmla="*/ 241 h 285"/>
                  <a:gd name="T62" fmla="*/ 127 w 147"/>
                  <a:gd name="T63" fmla="*/ 250 h 285"/>
                  <a:gd name="T64" fmla="*/ 129 w 147"/>
                  <a:gd name="T65" fmla="*/ 264 h 285"/>
                  <a:gd name="T66" fmla="*/ 137 w 147"/>
                  <a:gd name="T67" fmla="*/ 290 h 285"/>
                  <a:gd name="T68" fmla="*/ 135 w 147"/>
                  <a:gd name="T69" fmla="*/ 300 h 285"/>
                  <a:gd name="T70" fmla="*/ 141 w 147"/>
                  <a:gd name="T71" fmla="*/ 322 h 285"/>
                  <a:gd name="T72" fmla="*/ 137 w 147"/>
                  <a:gd name="T73" fmla="*/ 344 h 285"/>
                  <a:gd name="T74" fmla="*/ 139 w 147"/>
                  <a:gd name="T75" fmla="*/ 348 h 285"/>
                  <a:gd name="T76" fmla="*/ 139 w 147"/>
                  <a:gd name="T77" fmla="*/ 359 h 285"/>
                  <a:gd name="T78" fmla="*/ 137 w 147"/>
                  <a:gd name="T79" fmla="*/ 374 h 285"/>
                  <a:gd name="T80" fmla="*/ 127 w 147"/>
                  <a:gd name="T81" fmla="*/ 391 h 285"/>
                  <a:gd name="T82" fmla="*/ 121 w 147"/>
                  <a:gd name="T83" fmla="*/ 398 h 285"/>
                  <a:gd name="T84" fmla="*/ 119 w 147"/>
                  <a:gd name="T85" fmla="*/ 407 h 285"/>
                  <a:gd name="T86" fmla="*/ 115 w 147"/>
                  <a:gd name="T87" fmla="*/ 424 h 285"/>
                  <a:gd name="T88" fmla="*/ 95 w 147"/>
                  <a:gd name="T89" fmla="*/ 436 h 285"/>
                  <a:gd name="T90" fmla="*/ 87 w 147"/>
                  <a:gd name="T91" fmla="*/ 445 h 285"/>
                  <a:gd name="T92" fmla="*/ 83 w 147"/>
                  <a:gd name="T93" fmla="*/ 460 h 285"/>
                  <a:gd name="T94" fmla="*/ 73 w 147"/>
                  <a:gd name="T95" fmla="*/ 473 h 285"/>
                  <a:gd name="T96" fmla="*/ 72 w 147"/>
                  <a:gd name="T97" fmla="*/ 483 h 285"/>
                  <a:gd name="T98" fmla="*/ 72 w 147"/>
                  <a:gd name="T99" fmla="*/ 488 h 285"/>
                  <a:gd name="T100" fmla="*/ 60 w 147"/>
                  <a:gd name="T101" fmla="*/ 492 h 285"/>
                  <a:gd name="T102" fmla="*/ 64 w 147"/>
                  <a:gd name="T103" fmla="*/ 483 h 285"/>
                  <a:gd name="T104" fmla="*/ 64 w 147"/>
                  <a:gd name="T105" fmla="*/ 453 h 285"/>
                  <a:gd name="T106" fmla="*/ 64 w 147"/>
                  <a:gd name="T107" fmla="*/ 443 h 285"/>
                  <a:gd name="T108" fmla="*/ 54 w 147"/>
                  <a:gd name="T109" fmla="*/ 443 h 285"/>
                  <a:gd name="T110" fmla="*/ 73 w 147"/>
                  <a:gd name="T111" fmla="*/ 346 h 285"/>
                  <a:gd name="T112" fmla="*/ 79 w 147"/>
                  <a:gd name="T113" fmla="*/ 237 h 285"/>
                  <a:gd name="T114" fmla="*/ 16 w 147"/>
                  <a:gd name="T115" fmla="*/ 121 h 285"/>
                  <a:gd name="T116" fmla="*/ 0 w 147"/>
                  <a:gd name="T117" fmla="*/ 65 h 285"/>
                  <a:gd name="T118" fmla="*/ 8 w 147"/>
                  <a:gd name="T119" fmla="*/ 49 h 285"/>
                  <a:gd name="T120" fmla="*/ 12 w 147"/>
                  <a:gd name="T121" fmla="*/ 35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285"/>
                  <a:gd name="T185" fmla="*/ 147 w 147"/>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5" name="Freeform 163"/>
              <p:cNvSpPr>
                <a:spLocks/>
              </p:cNvSpPr>
              <p:nvPr/>
            </p:nvSpPr>
            <p:spPr bwMode="ltGray">
              <a:xfrm>
                <a:off x="4240" y="2396"/>
                <a:ext cx="147" cy="184"/>
              </a:xfrm>
              <a:custGeom>
                <a:avLst/>
                <a:gdLst>
                  <a:gd name="T0" fmla="*/ 18 w 147"/>
                  <a:gd name="T1" fmla="*/ 35 h 165"/>
                  <a:gd name="T2" fmla="*/ 30 w 147"/>
                  <a:gd name="T3" fmla="*/ 41 h 165"/>
                  <a:gd name="T4" fmla="*/ 32 w 147"/>
                  <a:gd name="T5" fmla="*/ 35 h 165"/>
                  <a:gd name="T6" fmla="*/ 28 w 147"/>
                  <a:gd name="T7" fmla="*/ 28 h 165"/>
                  <a:gd name="T8" fmla="*/ 30 w 147"/>
                  <a:gd name="T9" fmla="*/ 16 h 165"/>
                  <a:gd name="T10" fmla="*/ 30 w 147"/>
                  <a:gd name="T11" fmla="*/ 2 h 165"/>
                  <a:gd name="T12" fmla="*/ 34 w 147"/>
                  <a:gd name="T13" fmla="*/ 0 h 165"/>
                  <a:gd name="T14" fmla="*/ 38 w 147"/>
                  <a:gd name="T15" fmla="*/ 2 h 165"/>
                  <a:gd name="T16" fmla="*/ 40 w 147"/>
                  <a:gd name="T17" fmla="*/ 0 h 165"/>
                  <a:gd name="T18" fmla="*/ 44 w 147"/>
                  <a:gd name="T19" fmla="*/ 0 h 165"/>
                  <a:gd name="T20" fmla="*/ 44 w 147"/>
                  <a:gd name="T21" fmla="*/ 13 h 165"/>
                  <a:gd name="T22" fmla="*/ 56 w 147"/>
                  <a:gd name="T23" fmla="*/ 35 h 165"/>
                  <a:gd name="T24" fmla="*/ 56 w 147"/>
                  <a:gd name="T25" fmla="*/ 41 h 165"/>
                  <a:gd name="T26" fmla="*/ 64 w 147"/>
                  <a:gd name="T27" fmla="*/ 62 h 165"/>
                  <a:gd name="T28" fmla="*/ 74 w 147"/>
                  <a:gd name="T29" fmla="*/ 56 h 165"/>
                  <a:gd name="T30" fmla="*/ 78 w 147"/>
                  <a:gd name="T31" fmla="*/ 56 h 165"/>
                  <a:gd name="T32" fmla="*/ 80 w 147"/>
                  <a:gd name="T33" fmla="*/ 76 h 165"/>
                  <a:gd name="T34" fmla="*/ 78 w 147"/>
                  <a:gd name="T35" fmla="*/ 84 h 165"/>
                  <a:gd name="T36" fmla="*/ 72 w 147"/>
                  <a:gd name="T37" fmla="*/ 84 h 165"/>
                  <a:gd name="T38" fmla="*/ 96 w 147"/>
                  <a:gd name="T39" fmla="*/ 109 h 165"/>
                  <a:gd name="T40" fmla="*/ 96 w 147"/>
                  <a:gd name="T41" fmla="*/ 120 h 165"/>
                  <a:gd name="T42" fmla="*/ 116 w 147"/>
                  <a:gd name="T43" fmla="*/ 155 h 165"/>
                  <a:gd name="T44" fmla="*/ 124 w 147"/>
                  <a:gd name="T45" fmla="*/ 159 h 165"/>
                  <a:gd name="T46" fmla="*/ 126 w 147"/>
                  <a:gd name="T47" fmla="*/ 173 h 165"/>
                  <a:gd name="T48" fmla="*/ 132 w 147"/>
                  <a:gd name="T49" fmla="*/ 173 h 165"/>
                  <a:gd name="T50" fmla="*/ 134 w 147"/>
                  <a:gd name="T51" fmla="*/ 183 h 165"/>
                  <a:gd name="T52" fmla="*/ 142 w 147"/>
                  <a:gd name="T53" fmla="*/ 191 h 165"/>
                  <a:gd name="T54" fmla="*/ 142 w 147"/>
                  <a:gd name="T55" fmla="*/ 193 h 165"/>
                  <a:gd name="T56" fmla="*/ 138 w 147"/>
                  <a:gd name="T57" fmla="*/ 201 h 165"/>
                  <a:gd name="T58" fmla="*/ 140 w 147"/>
                  <a:gd name="T59" fmla="*/ 212 h 165"/>
                  <a:gd name="T60" fmla="*/ 144 w 147"/>
                  <a:gd name="T61" fmla="*/ 217 h 165"/>
                  <a:gd name="T62" fmla="*/ 144 w 147"/>
                  <a:gd name="T63" fmla="*/ 220 h 165"/>
                  <a:gd name="T64" fmla="*/ 138 w 147"/>
                  <a:gd name="T65" fmla="*/ 225 h 165"/>
                  <a:gd name="T66" fmla="*/ 142 w 147"/>
                  <a:gd name="T67" fmla="*/ 230 h 165"/>
                  <a:gd name="T68" fmla="*/ 146 w 147"/>
                  <a:gd name="T69" fmla="*/ 252 h 165"/>
                  <a:gd name="T70" fmla="*/ 136 w 147"/>
                  <a:gd name="T71" fmla="*/ 274 h 165"/>
                  <a:gd name="T72" fmla="*/ 92 w 147"/>
                  <a:gd name="T73" fmla="*/ 282 h 165"/>
                  <a:gd name="T74" fmla="*/ 18 w 147"/>
                  <a:gd name="T75" fmla="*/ 173 h 165"/>
                  <a:gd name="T76" fmla="*/ 0 w 147"/>
                  <a:gd name="T77" fmla="*/ 62 h 165"/>
                  <a:gd name="T78" fmla="*/ 18 w 147"/>
                  <a:gd name="T79" fmla="*/ 35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165"/>
                  <a:gd name="T122" fmla="*/ 147 w 147"/>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6" name="Freeform 164"/>
              <p:cNvSpPr>
                <a:spLocks/>
              </p:cNvSpPr>
              <p:nvPr/>
            </p:nvSpPr>
            <p:spPr bwMode="ltGray">
              <a:xfrm>
                <a:off x="4283" y="2553"/>
                <a:ext cx="108" cy="99"/>
              </a:xfrm>
              <a:custGeom>
                <a:avLst/>
                <a:gdLst>
                  <a:gd name="T0" fmla="*/ 95 w 109"/>
                  <a:gd name="T1" fmla="*/ 16 h 89"/>
                  <a:gd name="T2" fmla="*/ 95 w 109"/>
                  <a:gd name="T3" fmla="*/ 33 h 89"/>
                  <a:gd name="T4" fmla="*/ 103 w 109"/>
                  <a:gd name="T5" fmla="*/ 44 h 89"/>
                  <a:gd name="T6" fmla="*/ 103 w 109"/>
                  <a:gd name="T7" fmla="*/ 47 h 89"/>
                  <a:gd name="T8" fmla="*/ 97 w 109"/>
                  <a:gd name="T9" fmla="*/ 58 h 89"/>
                  <a:gd name="T10" fmla="*/ 97 w 109"/>
                  <a:gd name="T11" fmla="*/ 72 h 89"/>
                  <a:gd name="T12" fmla="*/ 93 w 109"/>
                  <a:gd name="T13" fmla="*/ 81 h 89"/>
                  <a:gd name="T14" fmla="*/ 91 w 109"/>
                  <a:gd name="T15" fmla="*/ 86 h 89"/>
                  <a:gd name="T16" fmla="*/ 87 w 109"/>
                  <a:gd name="T17" fmla="*/ 78 h 89"/>
                  <a:gd name="T18" fmla="*/ 85 w 109"/>
                  <a:gd name="T19" fmla="*/ 81 h 89"/>
                  <a:gd name="T20" fmla="*/ 85 w 109"/>
                  <a:gd name="T21" fmla="*/ 89 h 89"/>
                  <a:gd name="T22" fmla="*/ 77 w 109"/>
                  <a:gd name="T23" fmla="*/ 89 h 89"/>
                  <a:gd name="T24" fmla="*/ 79 w 109"/>
                  <a:gd name="T25" fmla="*/ 99 h 89"/>
                  <a:gd name="T26" fmla="*/ 77 w 109"/>
                  <a:gd name="T27" fmla="*/ 118 h 89"/>
                  <a:gd name="T28" fmla="*/ 69 w 109"/>
                  <a:gd name="T29" fmla="*/ 111 h 89"/>
                  <a:gd name="T30" fmla="*/ 67 w 109"/>
                  <a:gd name="T31" fmla="*/ 120 h 89"/>
                  <a:gd name="T32" fmla="*/ 57 w 109"/>
                  <a:gd name="T33" fmla="*/ 120 h 89"/>
                  <a:gd name="T34" fmla="*/ 55 w 109"/>
                  <a:gd name="T35" fmla="*/ 133 h 89"/>
                  <a:gd name="T36" fmla="*/ 54 w 109"/>
                  <a:gd name="T37" fmla="*/ 136 h 89"/>
                  <a:gd name="T38" fmla="*/ 50 w 109"/>
                  <a:gd name="T39" fmla="*/ 150 h 89"/>
                  <a:gd name="T40" fmla="*/ 46 w 109"/>
                  <a:gd name="T41" fmla="*/ 147 h 89"/>
                  <a:gd name="T42" fmla="*/ 36 w 109"/>
                  <a:gd name="T43" fmla="*/ 142 h 89"/>
                  <a:gd name="T44" fmla="*/ 34 w 109"/>
                  <a:gd name="T45" fmla="*/ 139 h 89"/>
                  <a:gd name="T46" fmla="*/ 36 w 109"/>
                  <a:gd name="T47" fmla="*/ 125 h 89"/>
                  <a:gd name="T48" fmla="*/ 36 w 109"/>
                  <a:gd name="T49" fmla="*/ 122 h 89"/>
                  <a:gd name="T50" fmla="*/ 32 w 109"/>
                  <a:gd name="T51" fmla="*/ 133 h 89"/>
                  <a:gd name="T52" fmla="*/ 28 w 109"/>
                  <a:gd name="T53" fmla="*/ 131 h 89"/>
                  <a:gd name="T54" fmla="*/ 24 w 109"/>
                  <a:gd name="T55" fmla="*/ 109 h 89"/>
                  <a:gd name="T56" fmla="*/ 0 w 109"/>
                  <a:gd name="T57" fmla="*/ 30 h 89"/>
                  <a:gd name="T58" fmla="*/ 34 w 109"/>
                  <a:gd name="T59" fmla="*/ 0 h 89"/>
                  <a:gd name="T60" fmla="*/ 54 w 109"/>
                  <a:gd name="T61" fmla="*/ 13 h 89"/>
                  <a:gd name="T62" fmla="*/ 57 w 109"/>
                  <a:gd name="T63" fmla="*/ 27 h 89"/>
                  <a:gd name="T64" fmla="*/ 65 w 109"/>
                  <a:gd name="T65" fmla="*/ 24 h 89"/>
                  <a:gd name="T66" fmla="*/ 69 w 109"/>
                  <a:gd name="T67" fmla="*/ 27 h 89"/>
                  <a:gd name="T68" fmla="*/ 75 w 109"/>
                  <a:gd name="T69" fmla="*/ 30 h 89"/>
                  <a:gd name="T70" fmla="*/ 75 w 109"/>
                  <a:gd name="T71" fmla="*/ 16 h 89"/>
                  <a:gd name="T72" fmla="*/ 83 w 109"/>
                  <a:gd name="T73" fmla="*/ 13 h 89"/>
                  <a:gd name="T74" fmla="*/ 87 w 109"/>
                  <a:gd name="T75" fmla="*/ 24 h 89"/>
                  <a:gd name="T76" fmla="*/ 95 w 109"/>
                  <a:gd name="T77" fmla="*/ 16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89"/>
                  <a:gd name="T119" fmla="*/ 109 w 109"/>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7" name="Freeform 165"/>
              <p:cNvSpPr>
                <a:spLocks/>
              </p:cNvSpPr>
              <p:nvPr/>
            </p:nvSpPr>
            <p:spPr bwMode="ltGray">
              <a:xfrm>
                <a:off x="4191" y="2434"/>
                <a:ext cx="162" cy="325"/>
              </a:xfrm>
              <a:custGeom>
                <a:avLst/>
                <a:gdLst>
                  <a:gd name="T0" fmla="*/ 153 w 163"/>
                  <a:gd name="T1" fmla="*/ 191 h 291"/>
                  <a:gd name="T2" fmla="*/ 151 w 163"/>
                  <a:gd name="T3" fmla="*/ 160 h 291"/>
                  <a:gd name="T4" fmla="*/ 153 w 163"/>
                  <a:gd name="T5" fmla="*/ 143 h 291"/>
                  <a:gd name="T6" fmla="*/ 137 w 163"/>
                  <a:gd name="T7" fmla="*/ 124 h 291"/>
                  <a:gd name="T8" fmla="*/ 135 w 163"/>
                  <a:gd name="T9" fmla="*/ 87 h 291"/>
                  <a:gd name="T10" fmla="*/ 109 w 163"/>
                  <a:gd name="T11" fmla="*/ 65 h 291"/>
                  <a:gd name="T12" fmla="*/ 101 w 163"/>
                  <a:gd name="T13" fmla="*/ 79 h 291"/>
                  <a:gd name="T14" fmla="*/ 97 w 163"/>
                  <a:gd name="T15" fmla="*/ 84 h 291"/>
                  <a:gd name="T16" fmla="*/ 91 w 163"/>
                  <a:gd name="T17" fmla="*/ 73 h 291"/>
                  <a:gd name="T18" fmla="*/ 81 w 163"/>
                  <a:gd name="T19" fmla="*/ 87 h 291"/>
                  <a:gd name="T20" fmla="*/ 81 w 163"/>
                  <a:gd name="T21" fmla="*/ 103 h 291"/>
                  <a:gd name="T22" fmla="*/ 76 w 163"/>
                  <a:gd name="T23" fmla="*/ 84 h 291"/>
                  <a:gd name="T24" fmla="*/ 78 w 163"/>
                  <a:gd name="T25" fmla="*/ 70 h 291"/>
                  <a:gd name="T26" fmla="*/ 80 w 163"/>
                  <a:gd name="T27" fmla="*/ 52 h 291"/>
                  <a:gd name="T28" fmla="*/ 78 w 163"/>
                  <a:gd name="T29" fmla="*/ 39 h 291"/>
                  <a:gd name="T30" fmla="*/ 66 w 163"/>
                  <a:gd name="T31" fmla="*/ 45 h 291"/>
                  <a:gd name="T32" fmla="*/ 66 w 163"/>
                  <a:gd name="T33" fmla="*/ 21 h 291"/>
                  <a:gd name="T34" fmla="*/ 0 w 163"/>
                  <a:gd name="T35" fmla="*/ 45 h 291"/>
                  <a:gd name="T36" fmla="*/ 24 w 163"/>
                  <a:gd name="T37" fmla="*/ 228 h 291"/>
                  <a:gd name="T38" fmla="*/ 34 w 163"/>
                  <a:gd name="T39" fmla="*/ 355 h 291"/>
                  <a:gd name="T40" fmla="*/ 26 w 163"/>
                  <a:gd name="T41" fmla="*/ 396 h 291"/>
                  <a:gd name="T42" fmla="*/ 30 w 163"/>
                  <a:gd name="T43" fmla="*/ 430 h 291"/>
                  <a:gd name="T44" fmla="*/ 48 w 163"/>
                  <a:gd name="T45" fmla="*/ 456 h 291"/>
                  <a:gd name="T46" fmla="*/ 66 w 163"/>
                  <a:gd name="T47" fmla="*/ 477 h 291"/>
                  <a:gd name="T48" fmla="*/ 81 w 163"/>
                  <a:gd name="T49" fmla="*/ 504 h 291"/>
                  <a:gd name="T50" fmla="*/ 95 w 163"/>
                  <a:gd name="T51" fmla="*/ 497 h 291"/>
                  <a:gd name="T52" fmla="*/ 89 w 163"/>
                  <a:gd name="T53" fmla="*/ 474 h 291"/>
                  <a:gd name="T54" fmla="*/ 78 w 163"/>
                  <a:gd name="T55" fmla="*/ 462 h 291"/>
                  <a:gd name="T56" fmla="*/ 70 w 163"/>
                  <a:gd name="T57" fmla="*/ 445 h 291"/>
                  <a:gd name="T58" fmla="*/ 58 w 163"/>
                  <a:gd name="T59" fmla="*/ 389 h 291"/>
                  <a:gd name="T60" fmla="*/ 50 w 163"/>
                  <a:gd name="T61" fmla="*/ 374 h 291"/>
                  <a:gd name="T62" fmla="*/ 60 w 163"/>
                  <a:gd name="T63" fmla="*/ 302 h 291"/>
                  <a:gd name="T64" fmla="*/ 58 w 163"/>
                  <a:gd name="T65" fmla="*/ 285 h 291"/>
                  <a:gd name="T66" fmla="*/ 62 w 163"/>
                  <a:gd name="T67" fmla="*/ 250 h 291"/>
                  <a:gd name="T68" fmla="*/ 68 w 163"/>
                  <a:gd name="T69" fmla="*/ 239 h 291"/>
                  <a:gd name="T70" fmla="*/ 72 w 163"/>
                  <a:gd name="T71" fmla="*/ 248 h 291"/>
                  <a:gd name="T72" fmla="*/ 76 w 163"/>
                  <a:gd name="T73" fmla="*/ 267 h 291"/>
                  <a:gd name="T74" fmla="*/ 83 w 163"/>
                  <a:gd name="T75" fmla="*/ 265 h 291"/>
                  <a:gd name="T76" fmla="*/ 105 w 163"/>
                  <a:gd name="T77" fmla="*/ 281 h 291"/>
                  <a:gd name="T78" fmla="*/ 111 w 163"/>
                  <a:gd name="T79" fmla="*/ 285 h 291"/>
                  <a:gd name="T80" fmla="*/ 107 w 163"/>
                  <a:gd name="T81" fmla="*/ 267 h 291"/>
                  <a:gd name="T82" fmla="*/ 107 w 163"/>
                  <a:gd name="T83" fmla="*/ 250 h 291"/>
                  <a:gd name="T84" fmla="*/ 103 w 163"/>
                  <a:gd name="T85" fmla="*/ 226 h 291"/>
                  <a:gd name="T86" fmla="*/ 111 w 163"/>
                  <a:gd name="T87" fmla="*/ 202 h 291"/>
                  <a:gd name="T88" fmla="*/ 131 w 163"/>
                  <a:gd name="T89" fmla="*/ 199 h 2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291"/>
                  <a:gd name="T137" fmla="*/ 163 w 163"/>
                  <a:gd name="T138" fmla="*/ 291 h 2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8" name="Freeform 166"/>
              <p:cNvSpPr>
                <a:spLocks/>
              </p:cNvSpPr>
              <p:nvPr/>
            </p:nvSpPr>
            <p:spPr bwMode="ltGray">
              <a:xfrm>
                <a:off x="4101" y="2280"/>
                <a:ext cx="163" cy="385"/>
              </a:xfrm>
              <a:custGeom>
                <a:avLst/>
                <a:gdLst>
                  <a:gd name="T0" fmla="*/ 130 w 163"/>
                  <a:gd name="T1" fmla="*/ 580 h 345"/>
                  <a:gd name="T2" fmla="*/ 134 w 163"/>
                  <a:gd name="T3" fmla="*/ 565 h 345"/>
                  <a:gd name="T4" fmla="*/ 144 w 163"/>
                  <a:gd name="T5" fmla="*/ 535 h 345"/>
                  <a:gd name="T6" fmla="*/ 134 w 163"/>
                  <a:gd name="T7" fmla="*/ 498 h 345"/>
                  <a:gd name="T8" fmla="*/ 122 w 163"/>
                  <a:gd name="T9" fmla="*/ 453 h 345"/>
                  <a:gd name="T10" fmla="*/ 116 w 163"/>
                  <a:gd name="T11" fmla="*/ 430 h 345"/>
                  <a:gd name="T12" fmla="*/ 126 w 163"/>
                  <a:gd name="T13" fmla="*/ 402 h 345"/>
                  <a:gd name="T14" fmla="*/ 116 w 163"/>
                  <a:gd name="T15" fmla="*/ 374 h 345"/>
                  <a:gd name="T16" fmla="*/ 108 w 163"/>
                  <a:gd name="T17" fmla="*/ 357 h 345"/>
                  <a:gd name="T18" fmla="*/ 98 w 163"/>
                  <a:gd name="T19" fmla="*/ 329 h 345"/>
                  <a:gd name="T20" fmla="*/ 106 w 163"/>
                  <a:gd name="T21" fmla="*/ 309 h 345"/>
                  <a:gd name="T22" fmla="*/ 120 w 163"/>
                  <a:gd name="T23" fmla="*/ 280 h 345"/>
                  <a:gd name="T24" fmla="*/ 124 w 163"/>
                  <a:gd name="T25" fmla="*/ 264 h 345"/>
                  <a:gd name="T26" fmla="*/ 134 w 163"/>
                  <a:gd name="T27" fmla="*/ 259 h 345"/>
                  <a:gd name="T28" fmla="*/ 142 w 163"/>
                  <a:gd name="T29" fmla="*/ 253 h 345"/>
                  <a:gd name="T30" fmla="*/ 148 w 163"/>
                  <a:gd name="T31" fmla="*/ 244 h 345"/>
                  <a:gd name="T32" fmla="*/ 154 w 163"/>
                  <a:gd name="T33" fmla="*/ 225 h 345"/>
                  <a:gd name="T34" fmla="*/ 162 w 163"/>
                  <a:gd name="T35" fmla="*/ 208 h 345"/>
                  <a:gd name="T36" fmla="*/ 154 w 163"/>
                  <a:gd name="T37" fmla="*/ 212 h 345"/>
                  <a:gd name="T38" fmla="*/ 146 w 163"/>
                  <a:gd name="T39" fmla="*/ 218 h 345"/>
                  <a:gd name="T40" fmla="*/ 140 w 163"/>
                  <a:gd name="T41" fmla="*/ 196 h 345"/>
                  <a:gd name="T42" fmla="*/ 130 w 163"/>
                  <a:gd name="T43" fmla="*/ 170 h 345"/>
                  <a:gd name="T44" fmla="*/ 120 w 163"/>
                  <a:gd name="T45" fmla="*/ 143 h 345"/>
                  <a:gd name="T46" fmla="*/ 106 w 163"/>
                  <a:gd name="T47" fmla="*/ 137 h 345"/>
                  <a:gd name="T48" fmla="*/ 106 w 163"/>
                  <a:gd name="T49" fmla="*/ 107 h 345"/>
                  <a:gd name="T50" fmla="*/ 108 w 163"/>
                  <a:gd name="T51" fmla="*/ 86 h 345"/>
                  <a:gd name="T52" fmla="*/ 116 w 163"/>
                  <a:gd name="T53" fmla="*/ 49 h 345"/>
                  <a:gd name="T54" fmla="*/ 108 w 163"/>
                  <a:gd name="T55" fmla="*/ 28 h 345"/>
                  <a:gd name="T56" fmla="*/ 100 w 163"/>
                  <a:gd name="T57" fmla="*/ 0 h 345"/>
                  <a:gd name="T58" fmla="*/ 86 w 163"/>
                  <a:gd name="T59" fmla="*/ 17 h 345"/>
                  <a:gd name="T60" fmla="*/ 0 w 163"/>
                  <a:gd name="T61" fmla="*/ 228 h 345"/>
                  <a:gd name="T62" fmla="*/ 14 w 163"/>
                  <a:gd name="T63" fmla="*/ 283 h 345"/>
                  <a:gd name="T64" fmla="*/ 26 w 163"/>
                  <a:gd name="T65" fmla="*/ 290 h 345"/>
                  <a:gd name="T66" fmla="*/ 30 w 163"/>
                  <a:gd name="T67" fmla="*/ 325 h 345"/>
                  <a:gd name="T68" fmla="*/ 46 w 163"/>
                  <a:gd name="T69" fmla="*/ 360 h 345"/>
                  <a:gd name="T70" fmla="*/ 52 w 163"/>
                  <a:gd name="T71" fmla="*/ 418 h 345"/>
                  <a:gd name="T72" fmla="*/ 84 w 163"/>
                  <a:gd name="T73" fmla="*/ 387 h 345"/>
                  <a:gd name="T74" fmla="*/ 86 w 163"/>
                  <a:gd name="T75" fmla="*/ 374 h 345"/>
                  <a:gd name="T76" fmla="*/ 100 w 163"/>
                  <a:gd name="T77" fmla="*/ 402 h 345"/>
                  <a:gd name="T78" fmla="*/ 114 w 163"/>
                  <a:gd name="T79" fmla="*/ 479 h 345"/>
                  <a:gd name="T80" fmla="*/ 128 w 163"/>
                  <a:gd name="T81" fmla="*/ 537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345"/>
                  <a:gd name="T125" fmla="*/ 163 w 163"/>
                  <a:gd name="T126" fmla="*/ 345 h 3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9" name="Freeform 167"/>
              <p:cNvSpPr>
                <a:spLocks/>
              </p:cNvSpPr>
              <p:nvPr/>
            </p:nvSpPr>
            <p:spPr bwMode="ltGray">
              <a:xfrm>
                <a:off x="4022" y="2320"/>
                <a:ext cx="96" cy="140"/>
              </a:xfrm>
              <a:custGeom>
                <a:avLst/>
                <a:gdLst>
                  <a:gd name="T0" fmla="*/ 28 w 97"/>
                  <a:gd name="T1" fmla="*/ 174 h 125"/>
                  <a:gd name="T2" fmla="*/ 0 w 97"/>
                  <a:gd name="T3" fmla="*/ 63 h 125"/>
                  <a:gd name="T4" fmla="*/ 18 w 97"/>
                  <a:gd name="T5" fmla="*/ 0 h 125"/>
                  <a:gd name="T6" fmla="*/ 77 w 97"/>
                  <a:gd name="T7" fmla="*/ 39 h 125"/>
                  <a:gd name="T8" fmla="*/ 91 w 97"/>
                  <a:gd name="T9" fmla="*/ 45 h 125"/>
                  <a:gd name="T10" fmla="*/ 89 w 97"/>
                  <a:gd name="T11" fmla="*/ 166 h 125"/>
                  <a:gd name="T12" fmla="*/ 85 w 97"/>
                  <a:gd name="T13" fmla="*/ 166 h 125"/>
                  <a:gd name="T14" fmla="*/ 85 w 97"/>
                  <a:gd name="T15" fmla="*/ 184 h 125"/>
                  <a:gd name="T16" fmla="*/ 87 w 97"/>
                  <a:gd name="T17" fmla="*/ 190 h 125"/>
                  <a:gd name="T18" fmla="*/ 87 w 97"/>
                  <a:gd name="T19" fmla="*/ 195 h 125"/>
                  <a:gd name="T20" fmla="*/ 83 w 97"/>
                  <a:gd name="T21" fmla="*/ 195 h 125"/>
                  <a:gd name="T22" fmla="*/ 81 w 97"/>
                  <a:gd name="T23" fmla="*/ 197 h 125"/>
                  <a:gd name="T24" fmla="*/ 85 w 97"/>
                  <a:gd name="T25" fmla="*/ 220 h 125"/>
                  <a:gd name="T26" fmla="*/ 77 w 97"/>
                  <a:gd name="T27" fmla="*/ 195 h 125"/>
                  <a:gd name="T28" fmla="*/ 69 w 97"/>
                  <a:gd name="T29" fmla="*/ 156 h 125"/>
                  <a:gd name="T30" fmla="*/ 67 w 97"/>
                  <a:gd name="T31" fmla="*/ 142 h 125"/>
                  <a:gd name="T32" fmla="*/ 65 w 97"/>
                  <a:gd name="T33" fmla="*/ 142 h 125"/>
                  <a:gd name="T34" fmla="*/ 61 w 97"/>
                  <a:gd name="T35" fmla="*/ 144 h 125"/>
                  <a:gd name="T36" fmla="*/ 57 w 97"/>
                  <a:gd name="T37" fmla="*/ 144 h 125"/>
                  <a:gd name="T38" fmla="*/ 53 w 97"/>
                  <a:gd name="T39" fmla="*/ 152 h 125"/>
                  <a:gd name="T40" fmla="*/ 46 w 97"/>
                  <a:gd name="T41" fmla="*/ 166 h 125"/>
                  <a:gd name="T42" fmla="*/ 34 w 97"/>
                  <a:gd name="T43" fmla="*/ 170 h 125"/>
                  <a:gd name="T44" fmla="*/ 28 w 97"/>
                  <a:gd name="T45" fmla="*/ 174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25"/>
                  <a:gd name="T71" fmla="*/ 97 w 97"/>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0" name="Freeform 168"/>
              <p:cNvSpPr>
                <a:spLocks/>
              </p:cNvSpPr>
              <p:nvPr/>
            </p:nvSpPr>
            <p:spPr bwMode="ltGray">
              <a:xfrm>
                <a:off x="4043" y="2291"/>
                <a:ext cx="55" cy="41"/>
              </a:xfrm>
              <a:custGeom>
                <a:avLst/>
                <a:gdLst>
                  <a:gd name="T0" fmla="*/ 54 w 55"/>
                  <a:gd name="T1" fmla="*/ 37 h 37"/>
                  <a:gd name="T2" fmla="*/ 20 w 55"/>
                  <a:gd name="T3" fmla="*/ 60 h 37"/>
                  <a:gd name="T4" fmla="*/ 0 w 55"/>
                  <a:gd name="T5" fmla="*/ 41 h 37"/>
                  <a:gd name="T6" fmla="*/ 8 w 55"/>
                  <a:gd name="T7" fmla="*/ 16 h 37"/>
                  <a:gd name="T8" fmla="*/ 10 w 55"/>
                  <a:gd name="T9" fmla="*/ 13 h 37"/>
                  <a:gd name="T10" fmla="*/ 12 w 55"/>
                  <a:gd name="T11" fmla="*/ 11 h 37"/>
                  <a:gd name="T12" fmla="*/ 14 w 55"/>
                  <a:gd name="T13" fmla="*/ 4 h 37"/>
                  <a:gd name="T14" fmla="*/ 16 w 55"/>
                  <a:gd name="T15" fmla="*/ 2 h 37"/>
                  <a:gd name="T16" fmla="*/ 18 w 55"/>
                  <a:gd name="T17" fmla="*/ 0 h 37"/>
                  <a:gd name="T18" fmla="*/ 24 w 55"/>
                  <a:gd name="T19" fmla="*/ 0 h 37"/>
                  <a:gd name="T20" fmla="*/ 26 w 55"/>
                  <a:gd name="T21" fmla="*/ 4 h 37"/>
                  <a:gd name="T22" fmla="*/ 32 w 55"/>
                  <a:gd name="T23" fmla="*/ 4 h 37"/>
                  <a:gd name="T24" fmla="*/ 38 w 55"/>
                  <a:gd name="T25" fmla="*/ 13 h 37"/>
                  <a:gd name="T26" fmla="*/ 40 w 55"/>
                  <a:gd name="T27" fmla="*/ 16 h 37"/>
                  <a:gd name="T28" fmla="*/ 46 w 55"/>
                  <a:gd name="T29" fmla="*/ 11 h 37"/>
                  <a:gd name="T30" fmla="*/ 52 w 55"/>
                  <a:gd name="T31" fmla="*/ 13 h 37"/>
                  <a:gd name="T32" fmla="*/ 52 w 55"/>
                  <a:gd name="T33" fmla="*/ 27 h 37"/>
                  <a:gd name="T34" fmla="*/ 54 w 55"/>
                  <a:gd name="T35" fmla="*/ 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37"/>
                  <a:gd name="T56" fmla="*/ 55 w 5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1" name="Freeform 169"/>
              <p:cNvSpPr>
                <a:spLocks/>
              </p:cNvSpPr>
              <p:nvPr/>
            </p:nvSpPr>
            <p:spPr bwMode="ltGray">
              <a:xfrm>
                <a:off x="3897" y="2253"/>
                <a:ext cx="137" cy="84"/>
              </a:xfrm>
              <a:custGeom>
                <a:avLst/>
                <a:gdLst>
                  <a:gd name="T0" fmla="*/ 4 w 139"/>
                  <a:gd name="T1" fmla="*/ 0 h 75"/>
                  <a:gd name="T2" fmla="*/ 0 w 139"/>
                  <a:gd name="T3" fmla="*/ 60 h 75"/>
                  <a:gd name="T4" fmla="*/ 73 w 139"/>
                  <a:gd name="T5" fmla="*/ 130 h 75"/>
                  <a:gd name="T6" fmla="*/ 128 w 139"/>
                  <a:gd name="T7" fmla="*/ 130 h 75"/>
                  <a:gd name="T8" fmla="*/ 128 w 139"/>
                  <a:gd name="T9" fmla="*/ 77 h 75"/>
                  <a:gd name="T10" fmla="*/ 118 w 139"/>
                  <a:gd name="T11" fmla="*/ 77 h 75"/>
                  <a:gd name="T12" fmla="*/ 116 w 139"/>
                  <a:gd name="T13" fmla="*/ 82 h 75"/>
                  <a:gd name="T14" fmla="*/ 112 w 139"/>
                  <a:gd name="T15" fmla="*/ 74 h 75"/>
                  <a:gd name="T16" fmla="*/ 103 w 139"/>
                  <a:gd name="T17" fmla="*/ 71 h 75"/>
                  <a:gd name="T18" fmla="*/ 103 w 139"/>
                  <a:gd name="T19" fmla="*/ 77 h 75"/>
                  <a:gd name="T20" fmla="*/ 97 w 139"/>
                  <a:gd name="T21" fmla="*/ 74 h 75"/>
                  <a:gd name="T22" fmla="*/ 95 w 139"/>
                  <a:gd name="T23" fmla="*/ 67 h 75"/>
                  <a:gd name="T24" fmla="*/ 93 w 139"/>
                  <a:gd name="T25" fmla="*/ 67 h 75"/>
                  <a:gd name="T26" fmla="*/ 87 w 139"/>
                  <a:gd name="T27" fmla="*/ 71 h 75"/>
                  <a:gd name="T28" fmla="*/ 83 w 139"/>
                  <a:gd name="T29" fmla="*/ 67 h 75"/>
                  <a:gd name="T30" fmla="*/ 75 w 139"/>
                  <a:gd name="T31" fmla="*/ 45 h 75"/>
                  <a:gd name="T32" fmla="*/ 71 w 139"/>
                  <a:gd name="T33" fmla="*/ 45 h 75"/>
                  <a:gd name="T34" fmla="*/ 37 w 139"/>
                  <a:gd name="T35" fmla="*/ 2 h 75"/>
                  <a:gd name="T36" fmla="*/ 28 w 139"/>
                  <a:gd name="T37" fmla="*/ 0 h 75"/>
                  <a:gd name="T38" fmla="*/ 26 w 139"/>
                  <a:gd name="T39" fmla="*/ 4 h 75"/>
                  <a:gd name="T40" fmla="*/ 4 w 139"/>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75"/>
                  <a:gd name="T65" fmla="*/ 139 w 139"/>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2" name="Freeform 170"/>
              <p:cNvSpPr>
                <a:spLocks/>
              </p:cNvSpPr>
              <p:nvPr/>
            </p:nvSpPr>
            <p:spPr bwMode="ltGray">
              <a:xfrm>
                <a:off x="3682" y="2092"/>
                <a:ext cx="510" cy="627"/>
              </a:xfrm>
              <a:custGeom>
                <a:avLst/>
                <a:gdLst>
                  <a:gd name="T0" fmla="*/ 22 w 513"/>
                  <a:gd name="T1" fmla="*/ 415 h 561"/>
                  <a:gd name="T2" fmla="*/ 52 w 513"/>
                  <a:gd name="T3" fmla="*/ 401 h 561"/>
                  <a:gd name="T4" fmla="*/ 44 w 513"/>
                  <a:gd name="T5" fmla="*/ 353 h 561"/>
                  <a:gd name="T6" fmla="*/ 50 w 513"/>
                  <a:gd name="T7" fmla="*/ 304 h 561"/>
                  <a:gd name="T8" fmla="*/ 68 w 513"/>
                  <a:gd name="T9" fmla="*/ 310 h 561"/>
                  <a:gd name="T10" fmla="*/ 85 w 513"/>
                  <a:gd name="T11" fmla="*/ 286 h 561"/>
                  <a:gd name="T12" fmla="*/ 119 w 513"/>
                  <a:gd name="T13" fmla="*/ 206 h 561"/>
                  <a:gd name="T14" fmla="*/ 135 w 513"/>
                  <a:gd name="T15" fmla="*/ 178 h 561"/>
                  <a:gd name="T16" fmla="*/ 115 w 513"/>
                  <a:gd name="T17" fmla="*/ 124 h 561"/>
                  <a:gd name="T18" fmla="*/ 125 w 513"/>
                  <a:gd name="T19" fmla="*/ 84 h 561"/>
                  <a:gd name="T20" fmla="*/ 115 w 513"/>
                  <a:gd name="T21" fmla="*/ 56 h 561"/>
                  <a:gd name="T22" fmla="*/ 103 w 513"/>
                  <a:gd name="T23" fmla="*/ 35 h 561"/>
                  <a:gd name="T24" fmla="*/ 117 w 513"/>
                  <a:gd name="T25" fmla="*/ 13 h 561"/>
                  <a:gd name="T26" fmla="*/ 137 w 513"/>
                  <a:gd name="T27" fmla="*/ 4 h 561"/>
                  <a:gd name="T28" fmla="*/ 159 w 513"/>
                  <a:gd name="T29" fmla="*/ 28 h 561"/>
                  <a:gd name="T30" fmla="*/ 197 w 513"/>
                  <a:gd name="T31" fmla="*/ 56 h 561"/>
                  <a:gd name="T32" fmla="*/ 217 w 513"/>
                  <a:gd name="T33" fmla="*/ 105 h 561"/>
                  <a:gd name="T34" fmla="*/ 197 w 513"/>
                  <a:gd name="T35" fmla="*/ 132 h 561"/>
                  <a:gd name="T36" fmla="*/ 193 w 513"/>
                  <a:gd name="T37" fmla="*/ 174 h 561"/>
                  <a:gd name="T38" fmla="*/ 205 w 513"/>
                  <a:gd name="T39" fmla="*/ 224 h 561"/>
                  <a:gd name="T40" fmla="*/ 217 w 513"/>
                  <a:gd name="T41" fmla="*/ 289 h 561"/>
                  <a:gd name="T42" fmla="*/ 241 w 513"/>
                  <a:gd name="T43" fmla="*/ 331 h 561"/>
                  <a:gd name="T44" fmla="*/ 276 w 513"/>
                  <a:gd name="T45" fmla="*/ 342 h 561"/>
                  <a:gd name="T46" fmla="*/ 314 w 513"/>
                  <a:gd name="T47" fmla="*/ 370 h 561"/>
                  <a:gd name="T48" fmla="*/ 342 w 513"/>
                  <a:gd name="T49" fmla="*/ 361 h 561"/>
                  <a:gd name="T50" fmla="*/ 362 w 513"/>
                  <a:gd name="T51" fmla="*/ 331 h 561"/>
                  <a:gd name="T52" fmla="*/ 380 w 513"/>
                  <a:gd name="T53" fmla="*/ 357 h 561"/>
                  <a:gd name="T54" fmla="*/ 421 w 513"/>
                  <a:gd name="T55" fmla="*/ 317 h 561"/>
                  <a:gd name="T56" fmla="*/ 459 w 513"/>
                  <a:gd name="T57" fmla="*/ 272 h 561"/>
                  <a:gd name="T58" fmla="*/ 487 w 513"/>
                  <a:gd name="T59" fmla="*/ 321 h 561"/>
                  <a:gd name="T60" fmla="*/ 469 w 513"/>
                  <a:gd name="T61" fmla="*/ 357 h 561"/>
                  <a:gd name="T62" fmla="*/ 447 w 513"/>
                  <a:gd name="T63" fmla="*/ 403 h 561"/>
                  <a:gd name="T64" fmla="*/ 441 w 513"/>
                  <a:gd name="T65" fmla="*/ 456 h 561"/>
                  <a:gd name="T66" fmla="*/ 423 w 513"/>
                  <a:gd name="T67" fmla="*/ 520 h 561"/>
                  <a:gd name="T68" fmla="*/ 414 w 513"/>
                  <a:gd name="T69" fmla="*/ 456 h 561"/>
                  <a:gd name="T70" fmla="*/ 400 w 513"/>
                  <a:gd name="T71" fmla="*/ 460 h 561"/>
                  <a:gd name="T72" fmla="*/ 421 w 513"/>
                  <a:gd name="T73" fmla="*/ 403 h 561"/>
                  <a:gd name="T74" fmla="*/ 376 w 513"/>
                  <a:gd name="T75" fmla="*/ 415 h 561"/>
                  <a:gd name="T76" fmla="*/ 356 w 513"/>
                  <a:gd name="T77" fmla="*/ 372 h 561"/>
                  <a:gd name="T78" fmla="*/ 352 w 513"/>
                  <a:gd name="T79" fmla="*/ 418 h 561"/>
                  <a:gd name="T80" fmla="*/ 360 w 513"/>
                  <a:gd name="T81" fmla="*/ 477 h 561"/>
                  <a:gd name="T82" fmla="*/ 326 w 513"/>
                  <a:gd name="T83" fmla="*/ 535 h 561"/>
                  <a:gd name="T84" fmla="*/ 294 w 513"/>
                  <a:gd name="T85" fmla="*/ 598 h 561"/>
                  <a:gd name="T86" fmla="*/ 237 w 513"/>
                  <a:gd name="T87" fmla="*/ 704 h 561"/>
                  <a:gd name="T88" fmla="*/ 207 w 513"/>
                  <a:gd name="T89" fmla="*/ 729 h 561"/>
                  <a:gd name="T90" fmla="*/ 201 w 513"/>
                  <a:gd name="T91" fmla="*/ 833 h 561"/>
                  <a:gd name="T92" fmla="*/ 179 w 513"/>
                  <a:gd name="T93" fmla="*/ 911 h 561"/>
                  <a:gd name="T94" fmla="*/ 155 w 513"/>
                  <a:gd name="T95" fmla="*/ 959 h 561"/>
                  <a:gd name="T96" fmla="*/ 121 w 513"/>
                  <a:gd name="T97" fmla="*/ 905 h 561"/>
                  <a:gd name="T98" fmla="*/ 85 w 513"/>
                  <a:gd name="T99" fmla="*/ 737 h 561"/>
                  <a:gd name="T100" fmla="*/ 72 w 513"/>
                  <a:gd name="T101" fmla="*/ 607 h 561"/>
                  <a:gd name="T102" fmla="*/ 74 w 513"/>
                  <a:gd name="T103" fmla="*/ 495 h 561"/>
                  <a:gd name="T104" fmla="*/ 18 w 513"/>
                  <a:gd name="T105" fmla="*/ 488 h 561"/>
                  <a:gd name="T106" fmla="*/ 24 w 513"/>
                  <a:gd name="T107" fmla="*/ 460 h 5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3"/>
                  <a:gd name="T163" fmla="*/ 0 h 561"/>
                  <a:gd name="T164" fmla="*/ 513 w 513"/>
                  <a:gd name="T165" fmla="*/ 561 h 5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3" name="Freeform 171"/>
              <p:cNvSpPr>
                <a:spLocks/>
              </p:cNvSpPr>
              <p:nvPr/>
            </p:nvSpPr>
            <p:spPr bwMode="ltGray">
              <a:xfrm>
                <a:off x="4477" y="2993"/>
                <a:ext cx="23" cy="10"/>
              </a:xfrm>
              <a:custGeom>
                <a:avLst/>
                <a:gdLst>
                  <a:gd name="T0" fmla="*/ 0 w 23"/>
                  <a:gd name="T1" fmla="*/ 11 h 9"/>
                  <a:gd name="T2" fmla="*/ 10 w 23"/>
                  <a:gd name="T3" fmla="*/ 13 h 9"/>
                  <a:gd name="T4" fmla="*/ 22 w 23"/>
                  <a:gd name="T5" fmla="*/ 0 h 9"/>
                  <a:gd name="T6" fmla="*/ 8 w 23"/>
                  <a:gd name="T7" fmla="*/ 2 h 9"/>
                  <a:gd name="T8" fmla="*/ 0 w 23"/>
                  <a:gd name="T9" fmla="*/ 11 h 9"/>
                  <a:gd name="T10" fmla="*/ 0 60000 65536"/>
                  <a:gd name="T11" fmla="*/ 0 60000 65536"/>
                  <a:gd name="T12" fmla="*/ 0 60000 65536"/>
                  <a:gd name="T13" fmla="*/ 0 60000 65536"/>
                  <a:gd name="T14" fmla="*/ 0 60000 65536"/>
                  <a:gd name="T15" fmla="*/ 0 w 23"/>
                  <a:gd name="T16" fmla="*/ 0 h 9"/>
                  <a:gd name="T17" fmla="*/ 23 w 23"/>
                  <a:gd name="T18" fmla="*/ 9 h 9"/>
                </a:gdLst>
                <a:ahLst/>
                <a:cxnLst>
                  <a:cxn ang="T10">
                    <a:pos x="T0" y="T1"/>
                  </a:cxn>
                  <a:cxn ang="T11">
                    <a:pos x="T2" y="T3"/>
                  </a:cxn>
                  <a:cxn ang="T12">
                    <a:pos x="T4" y="T5"/>
                  </a:cxn>
                  <a:cxn ang="T13">
                    <a:pos x="T6" y="T7"/>
                  </a:cxn>
                  <a:cxn ang="T14">
                    <a:pos x="T8" y="T9"/>
                  </a:cxn>
                </a:cxnLst>
                <a:rect l="T15" t="T16" r="T17" b="T18"/>
                <a:pathLst>
                  <a:path w="23" h="9">
                    <a:moveTo>
                      <a:pt x="0" y="6"/>
                    </a:moveTo>
                    <a:lnTo>
                      <a:pt x="10" y="8"/>
                    </a:lnTo>
                    <a:lnTo>
                      <a:pt x="22" y="0"/>
                    </a:lnTo>
                    <a:lnTo>
                      <a:pt x="8"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4" name="Freeform 172"/>
              <p:cNvSpPr>
                <a:spLocks/>
              </p:cNvSpPr>
              <p:nvPr/>
            </p:nvSpPr>
            <p:spPr bwMode="ltGray">
              <a:xfrm>
                <a:off x="4654" y="3027"/>
                <a:ext cx="11" cy="12"/>
              </a:xfrm>
              <a:custGeom>
                <a:avLst/>
                <a:gdLst>
                  <a:gd name="T0" fmla="*/ 0 w 11"/>
                  <a:gd name="T1" fmla="*/ 15 h 11"/>
                  <a:gd name="T2" fmla="*/ 8 w 11"/>
                  <a:gd name="T3" fmla="*/ 11 h 11"/>
                  <a:gd name="T4" fmla="*/ 10 w 11"/>
                  <a:gd name="T5" fmla="*/ 0 h 11"/>
                  <a:gd name="T6" fmla="*/ 2 w 11"/>
                  <a:gd name="T7" fmla="*/ 11 h 11"/>
                  <a:gd name="T8" fmla="*/ 0 w 11"/>
                  <a:gd name="T9" fmla="*/ 15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10"/>
                    </a:moveTo>
                    <a:lnTo>
                      <a:pt x="8" y="6"/>
                    </a:lnTo>
                    <a:lnTo>
                      <a:pt x="10" y="0"/>
                    </a:lnTo>
                    <a:lnTo>
                      <a:pt x="2" y="6"/>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5" name="Freeform 173"/>
              <p:cNvSpPr>
                <a:spLocks/>
              </p:cNvSpPr>
              <p:nvPr/>
            </p:nvSpPr>
            <p:spPr bwMode="ltGray">
              <a:xfrm>
                <a:off x="4690" y="2499"/>
                <a:ext cx="31" cy="30"/>
              </a:xfrm>
              <a:custGeom>
                <a:avLst/>
                <a:gdLst>
                  <a:gd name="T0" fmla="*/ 16 w 31"/>
                  <a:gd name="T1" fmla="*/ 44 h 27"/>
                  <a:gd name="T2" fmla="*/ 24 w 31"/>
                  <a:gd name="T3" fmla="*/ 44 h 27"/>
                  <a:gd name="T4" fmla="*/ 30 w 31"/>
                  <a:gd name="T5" fmla="*/ 44 h 27"/>
                  <a:gd name="T6" fmla="*/ 24 w 31"/>
                  <a:gd name="T7" fmla="*/ 30 h 27"/>
                  <a:gd name="T8" fmla="*/ 22 w 31"/>
                  <a:gd name="T9" fmla="*/ 16 h 27"/>
                  <a:gd name="T10" fmla="*/ 20 w 31"/>
                  <a:gd name="T11" fmla="*/ 2 h 27"/>
                  <a:gd name="T12" fmla="*/ 16 w 31"/>
                  <a:gd name="T13" fmla="*/ 0 h 27"/>
                  <a:gd name="T14" fmla="*/ 0 w 31"/>
                  <a:gd name="T15" fmla="*/ 4 h 27"/>
                  <a:gd name="T16" fmla="*/ 8 w 31"/>
                  <a:gd name="T17" fmla="*/ 24 h 27"/>
                  <a:gd name="T18" fmla="*/ 16 w 31"/>
                  <a:gd name="T19" fmla="*/ 4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6" name="Freeform 174"/>
              <p:cNvSpPr>
                <a:spLocks/>
              </p:cNvSpPr>
              <p:nvPr/>
            </p:nvSpPr>
            <p:spPr bwMode="ltGray">
              <a:xfrm>
                <a:off x="4670" y="2508"/>
                <a:ext cx="19" cy="19"/>
              </a:xfrm>
              <a:custGeom>
                <a:avLst/>
                <a:gdLst>
                  <a:gd name="T0" fmla="*/ 0 w 19"/>
                  <a:gd name="T1" fmla="*/ 4 h 17"/>
                  <a:gd name="T2" fmla="*/ 2 w 19"/>
                  <a:gd name="T3" fmla="*/ 28 h 17"/>
                  <a:gd name="T4" fmla="*/ 8 w 19"/>
                  <a:gd name="T5" fmla="*/ 17 h 17"/>
                  <a:gd name="T6" fmla="*/ 18 w 19"/>
                  <a:gd name="T7" fmla="*/ 25 h 17"/>
                  <a:gd name="T8" fmla="*/ 14 w 19"/>
                  <a:gd name="T9" fmla="*/ 11 h 17"/>
                  <a:gd name="T10" fmla="*/ 12 w 19"/>
                  <a:gd name="T11" fmla="*/ 0 h 17"/>
                  <a:gd name="T12" fmla="*/ 8 w 19"/>
                  <a:gd name="T13" fmla="*/ 4 h 17"/>
                  <a:gd name="T14" fmla="*/ 0 w 19"/>
                  <a:gd name="T15" fmla="*/ 4 h 1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7"/>
                  <a:gd name="T26" fmla="*/ 19 w 1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7">
                    <a:moveTo>
                      <a:pt x="0" y="4"/>
                    </a:moveTo>
                    <a:lnTo>
                      <a:pt x="2" y="16"/>
                    </a:lnTo>
                    <a:lnTo>
                      <a:pt x="8" y="10"/>
                    </a:lnTo>
                    <a:lnTo>
                      <a:pt x="18" y="14"/>
                    </a:lnTo>
                    <a:lnTo>
                      <a:pt x="14" y="6"/>
                    </a:lnTo>
                    <a:lnTo>
                      <a:pt x="12"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7" name="Freeform 175"/>
              <p:cNvSpPr>
                <a:spLocks/>
              </p:cNvSpPr>
              <p:nvPr/>
            </p:nvSpPr>
            <p:spPr bwMode="ltGray">
              <a:xfrm>
                <a:off x="4398" y="2416"/>
                <a:ext cx="42" cy="48"/>
              </a:xfrm>
              <a:custGeom>
                <a:avLst/>
                <a:gdLst>
                  <a:gd name="T0" fmla="*/ 27 w 43"/>
                  <a:gd name="T1" fmla="*/ 0 h 43"/>
                  <a:gd name="T2" fmla="*/ 21 w 43"/>
                  <a:gd name="T3" fmla="*/ 2 h 43"/>
                  <a:gd name="T4" fmla="*/ 18 w 43"/>
                  <a:gd name="T5" fmla="*/ 11 h 43"/>
                  <a:gd name="T6" fmla="*/ 12 w 43"/>
                  <a:gd name="T7" fmla="*/ 13 h 43"/>
                  <a:gd name="T8" fmla="*/ 0 w 43"/>
                  <a:gd name="T9" fmla="*/ 35 h 43"/>
                  <a:gd name="T10" fmla="*/ 0 w 43"/>
                  <a:gd name="T11" fmla="*/ 58 h 43"/>
                  <a:gd name="T12" fmla="*/ 8 w 43"/>
                  <a:gd name="T13" fmla="*/ 73 h 43"/>
                  <a:gd name="T14" fmla="*/ 20 w 43"/>
                  <a:gd name="T15" fmla="*/ 70 h 43"/>
                  <a:gd name="T16" fmla="*/ 20 w 43"/>
                  <a:gd name="T17" fmla="*/ 63 h 43"/>
                  <a:gd name="T18" fmla="*/ 21 w 43"/>
                  <a:gd name="T19" fmla="*/ 63 h 43"/>
                  <a:gd name="T20" fmla="*/ 23 w 43"/>
                  <a:gd name="T21" fmla="*/ 51 h 43"/>
                  <a:gd name="T22" fmla="*/ 31 w 43"/>
                  <a:gd name="T23" fmla="*/ 49 h 43"/>
                  <a:gd name="T24" fmla="*/ 27 w 43"/>
                  <a:gd name="T25" fmla="*/ 31 h 43"/>
                  <a:gd name="T26" fmla="*/ 33 w 43"/>
                  <a:gd name="T27" fmla="*/ 31 h 43"/>
                  <a:gd name="T28" fmla="*/ 31 w 43"/>
                  <a:gd name="T29" fmla="*/ 17 h 43"/>
                  <a:gd name="T30" fmla="*/ 37 w 43"/>
                  <a:gd name="T31" fmla="*/ 13 h 43"/>
                  <a:gd name="T32" fmla="*/ 31 w 43"/>
                  <a:gd name="T33" fmla="*/ 2 h 43"/>
                  <a:gd name="T34" fmla="*/ 27 w 43"/>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3"/>
                  <a:gd name="T56" fmla="*/ 43 w 4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8" name="Freeform 176"/>
              <p:cNvSpPr>
                <a:spLocks/>
              </p:cNvSpPr>
              <p:nvPr/>
            </p:nvSpPr>
            <p:spPr bwMode="ltGray">
              <a:xfrm>
                <a:off x="4572" y="2557"/>
                <a:ext cx="43" cy="79"/>
              </a:xfrm>
              <a:custGeom>
                <a:avLst/>
                <a:gdLst>
                  <a:gd name="T0" fmla="*/ 0 w 43"/>
                  <a:gd name="T1" fmla="*/ 120 h 71"/>
                  <a:gd name="T2" fmla="*/ 8 w 43"/>
                  <a:gd name="T3" fmla="*/ 109 h 71"/>
                  <a:gd name="T4" fmla="*/ 16 w 43"/>
                  <a:gd name="T5" fmla="*/ 92 h 71"/>
                  <a:gd name="T6" fmla="*/ 24 w 43"/>
                  <a:gd name="T7" fmla="*/ 76 h 71"/>
                  <a:gd name="T8" fmla="*/ 24 w 43"/>
                  <a:gd name="T9" fmla="*/ 58 h 71"/>
                  <a:gd name="T10" fmla="*/ 36 w 43"/>
                  <a:gd name="T11" fmla="*/ 51 h 71"/>
                  <a:gd name="T12" fmla="*/ 36 w 43"/>
                  <a:gd name="T13" fmla="*/ 45 h 71"/>
                  <a:gd name="T14" fmla="*/ 42 w 43"/>
                  <a:gd name="T15" fmla="*/ 27 h 71"/>
                  <a:gd name="T16" fmla="*/ 40 w 43"/>
                  <a:gd name="T17" fmla="*/ 13 h 71"/>
                  <a:gd name="T18" fmla="*/ 36 w 43"/>
                  <a:gd name="T19" fmla="*/ 0 h 71"/>
                  <a:gd name="T20" fmla="*/ 36 w 43"/>
                  <a:gd name="T21" fmla="*/ 20 h 71"/>
                  <a:gd name="T22" fmla="*/ 32 w 43"/>
                  <a:gd name="T23" fmla="*/ 24 h 71"/>
                  <a:gd name="T24" fmla="*/ 32 w 43"/>
                  <a:gd name="T25" fmla="*/ 33 h 71"/>
                  <a:gd name="T26" fmla="*/ 26 w 43"/>
                  <a:gd name="T27" fmla="*/ 45 h 71"/>
                  <a:gd name="T28" fmla="*/ 24 w 43"/>
                  <a:gd name="T29" fmla="*/ 51 h 71"/>
                  <a:gd name="T30" fmla="*/ 20 w 43"/>
                  <a:gd name="T31" fmla="*/ 69 h 71"/>
                  <a:gd name="T32" fmla="*/ 0 w 43"/>
                  <a:gd name="T33" fmla="*/ 107 h 71"/>
                  <a:gd name="T34" fmla="*/ 0 w 43"/>
                  <a:gd name="T35" fmla="*/ 12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71"/>
                  <a:gd name="T56" fmla="*/ 43 w 43"/>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9" name="Freeform 177"/>
              <p:cNvSpPr>
                <a:spLocks/>
              </p:cNvSpPr>
              <p:nvPr/>
            </p:nvSpPr>
            <p:spPr bwMode="ltGray">
              <a:xfrm>
                <a:off x="4658" y="2555"/>
                <a:ext cx="86" cy="102"/>
              </a:xfrm>
              <a:custGeom>
                <a:avLst/>
                <a:gdLst>
                  <a:gd name="T0" fmla="*/ 0 w 87"/>
                  <a:gd name="T1" fmla="*/ 138 h 91"/>
                  <a:gd name="T2" fmla="*/ 4 w 87"/>
                  <a:gd name="T3" fmla="*/ 133 h 91"/>
                  <a:gd name="T4" fmla="*/ 10 w 87"/>
                  <a:gd name="T5" fmla="*/ 114 h 91"/>
                  <a:gd name="T6" fmla="*/ 10 w 87"/>
                  <a:gd name="T7" fmla="*/ 108 h 91"/>
                  <a:gd name="T8" fmla="*/ 14 w 87"/>
                  <a:gd name="T9" fmla="*/ 108 h 91"/>
                  <a:gd name="T10" fmla="*/ 18 w 87"/>
                  <a:gd name="T11" fmla="*/ 103 h 91"/>
                  <a:gd name="T12" fmla="*/ 20 w 87"/>
                  <a:gd name="T13" fmla="*/ 114 h 91"/>
                  <a:gd name="T14" fmla="*/ 26 w 87"/>
                  <a:gd name="T15" fmla="*/ 117 h 91"/>
                  <a:gd name="T16" fmla="*/ 26 w 87"/>
                  <a:gd name="T17" fmla="*/ 105 h 91"/>
                  <a:gd name="T18" fmla="*/ 28 w 87"/>
                  <a:gd name="T19" fmla="*/ 103 h 91"/>
                  <a:gd name="T20" fmla="*/ 38 w 87"/>
                  <a:gd name="T21" fmla="*/ 103 h 91"/>
                  <a:gd name="T22" fmla="*/ 36 w 87"/>
                  <a:gd name="T23" fmla="*/ 119 h 91"/>
                  <a:gd name="T24" fmla="*/ 38 w 87"/>
                  <a:gd name="T25" fmla="*/ 133 h 91"/>
                  <a:gd name="T26" fmla="*/ 38 w 87"/>
                  <a:gd name="T27" fmla="*/ 145 h 91"/>
                  <a:gd name="T28" fmla="*/ 45 w 87"/>
                  <a:gd name="T29" fmla="*/ 152 h 91"/>
                  <a:gd name="T30" fmla="*/ 51 w 87"/>
                  <a:gd name="T31" fmla="*/ 142 h 91"/>
                  <a:gd name="T32" fmla="*/ 55 w 87"/>
                  <a:gd name="T33" fmla="*/ 138 h 91"/>
                  <a:gd name="T34" fmla="*/ 55 w 87"/>
                  <a:gd name="T35" fmla="*/ 152 h 91"/>
                  <a:gd name="T36" fmla="*/ 59 w 87"/>
                  <a:gd name="T37" fmla="*/ 159 h 91"/>
                  <a:gd name="T38" fmla="*/ 61 w 87"/>
                  <a:gd name="T39" fmla="*/ 142 h 91"/>
                  <a:gd name="T40" fmla="*/ 63 w 87"/>
                  <a:gd name="T41" fmla="*/ 128 h 91"/>
                  <a:gd name="T42" fmla="*/ 61 w 87"/>
                  <a:gd name="T43" fmla="*/ 108 h 91"/>
                  <a:gd name="T44" fmla="*/ 67 w 87"/>
                  <a:gd name="T45" fmla="*/ 95 h 91"/>
                  <a:gd name="T46" fmla="*/ 75 w 87"/>
                  <a:gd name="T47" fmla="*/ 119 h 91"/>
                  <a:gd name="T48" fmla="*/ 75 w 87"/>
                  <a:gd name="T49" fmla="*/ 105 h 91"/>
                  <a:gd name="T50" fmla="*/ 73 w 87"/>
                  <a:gd name="T51" fmla="*/ 101 h 91"/>
                  <a:gd name="T52" fmla="*/ 79 w 87"/>
                  <a:gd name="T53" fmla="*/ 92 h 91"/>
                  <a:gd name="T54" fmla="*/ 81 w 87"/>
                  <a:gd name="T55" fmla="*/ 85 h 91"/>
                  <a:gd name="T56" fmla="*/ 81 w 87"/>
                  <a:gd name="T57" fmla="*/ 74 h 91"/>
                  <a:gd name="T58" fmla="*/ 75 w 87"/>
                  <a:gd name="T59" fmla="*/ 54 h 91"/>
                  <a:gd name="T60" fmla="*/ 73 w 87"/>
                  <a:gd name="T61" fmla="*/ 43 h 91"/>
                  <a:gd name="T62" fmla="*/ 69 w 87"/>
                  <a:gd name="T63" fmla="*/ 17 h 91"/>
                  <a:gd name="T64" fmla="*/ 65 w 87"/>
                  <a:gd name="T65" fmla="*/ 13 h 91"/>
                  <a:gd name="T66" fmla="*/ 61 w 87"/>
                  <a:gd name="T67" fmla="*/ 13 h 91"/>
                  <a:gd name="T68" fmla="*/ 55 w 87"/>
                  <a:gd name="T69" fmla="*/ 0 h 91"/>
                  <a:gd name="T70" fmla="*/ 51 w 87"/>
                  <a:gd name="T71" fmla="*/ 4 h 91"/>
                  <a:gd name="T72" fmla="*/ 57 w 87"/>
                  <a:gd name="T73" fmla="*/ 31 h 91"/>
                  <a:gd name="T74" fmla="*/ 49 w 87"/>
                  <a:gd name="T75" fmla="*/ 31 h 91"/>
                  <a:gd name="T76" fmla="*/ 51 w 87"/>
                  <a:gd name="T77" fmla="*/ 39 h 91"/>
                  <a:gd name="T78" fmla="*/ 45 w 87"/>
                  <a:gd name="T79" fmla="*/ 39 h 91"/>
                  <a:gd name="T80" fmla="*/ 43 w 87"/>
                  <a:gd name="T81" fmla="*/ 43 h 91"/>
                  <a:gd name="T82" fmla="*/ 45 w 87"/>
                  <a:gd name="T83" fmla="*/ 61 h 91"/>
                  <a:gd name="T84" fmla="*/ 42 w 87"/>
                  <a:gd name="T85" fmla="*/ 56 h 91"/>
                  <a:gd name="T86" fmla="*/ 40 w 87"/>
                  <a:gd name="T87" fmla="*/ 71 h 91"/>
                  <a:gd name="T88" fmla="*/ 38 w 87"/>
                  <a:gd name="T89" fmla="*/ 74 h 91"/>
                  <a:gd name="T90" fmla="*/ 32 w 87"/>
                  <a:gd name="T91" fmla="*/ 77 h 91"/>
                  <a:gd name="T92" fmla="*/ 30 w 87"/>
                  <a:gd name="T93" fmla="*/ 71 h 91"/>
                  <a:gd name="T94" fmla="*/ 24 w 87"/>
                  <a:gd name="T95" fmla="*/ 63 h 91"/>
                  <a:gd name="T96" fmla="*/ 18 w 87"/>
                  <a:gd name="T97" fmla="*/ 74 h 91"/>
                  <a:gd name="T98" fmla="*/ 18 w 87"/>
                  <a:gd name="T99" fmla="*/ 92 h 91"/>
                  <a:gd name="T100" fmla="*/ 6 w 87"/>
                  <a:gd name="T101" fmla="*/ 95 h 91"/>
                  <a:gd name="T102" fmla="*/ 2 w 87"/>
                  <a:gd name="T103" fmla="*/ 108 h 91"/>
                  <a:gd name="T104" fmla="*/ 2 w 87"/>
                  <a:gd name="T105" fmla="*/ 123 h 91"/>
                  <a:gd name="T106" fmla="*/ 0 w 87"/>
                  <a:gd name="T107" fmla="*/ 138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91"/>
                  <a:gd name="T164" fmla="*/ 87 w 87"/>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0" name="Freeform 178"/>
              <p:cNvSpPr>
                <a:spLocks/>
              </p:cNvSpPr>
              <p:nvPr/>
            </p:nvSpPr>
            <p:spPr bwMode="ltGray">
              <a:xfrm>
                <a:off x="4664" y="2546"/>
                <a:ext cx="19" cy="41"/>
              </a:xfrm>
              <a:custGeom>
                <a:avLst/>
                <a:gdLst>
                  <a:gd name="T0" fmla="*/ 16 w 19"/>
                  <a:gd name="T1" fmla="*/ 0 h 37"/>
                  <a:gd name="T2" fmla="*/ 10 w 19"/>
                  <a:gd name="T3" fmla="*/ 0 h 37"/>
                  <a:gd name="T4" fmla="*/ 6 w 19"/>
                  <a:gd name="T5" fmla="*/ 20 h 37"/>
                  <a:gd name="T6" fmla="*/ 6 w 19"/>
                  <a:gd name="T7" fmla="*/ 30 h 37"/>
                  <a:gd name="T8" fmla="*/ 2 w 19"/>
                  <a:gd name="T9" fmla="*/ 41 h 37"/>
                  <a:gd name="T10" fmla="*/ 0 w 19"/>
                  <a:gd name="T11" fmla="*/ 50 h 37"/>
                  <a:gd name="T12" fmla="*/ 12 w 19"/>
                  <a:gd name="T13" fmla="*/ 60 h 37"/>
                  <a:gd name="T14" fmla="*/ 16 w 19"/>
                  <a:gd name="T15" fmla="*/ 53 h 37"/>
                  <a:gd name="T16" fmla="*/ 12 w 19"/>
                  <a:gd name="T17" fmla="*/ 43 h 37"/>
                  <a:gd name="T18" fmla="*/ 14 w 19"/>
                  <a:gd name="T19" fmla="*/ 27 h 37"/>
                  <a:gd name="T20" fmla="*/ 18 w 19"/>
                  <a:gd name="T21" fmla="*/ 13 h 37"/>
                  <a:gd name="T22" fmla="*/ 16 w 19"/>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7"/>
                  <a:gd name="T38" fmla="*/ 19 w 19"/>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1" name="Freeform 179"/>
              <p:cNvSpPr>
                <a:spLocks/>
              </p:cNvSpPr>
              <p:nvPr/>
            </p:nvSpPr>
            <p:spPr bwMode="ltGray">
              <a:xfrm>
                <a:off x="4692" y="2559"/>
                <a:ext cx="19" cy="17"/>
              </a:xfrm>
              <a:custGeom>
                <a:avLst/>
                <a:gdLst>
                  <a:gd name="T0" fmla="*/ 0 w 19"/>
                  <a:gd name="T1" fmla="*/ 26 h 15"/>
                  <a:gd name="T2" fmla="*/ 8 w 19"/>
                  <a:gd name="T3" fmla="*/ 18 h 15"/>
                  <a:gd name="T4" fmla="*/ 12 w 19"/>
                  <a:gd name="T5" fmla="*/ 26 h 15"/>
                  <a:gd name="T6" fmla="*/ 18 w 19"/>
                  <a:gd name="T7" fmla="*/ 14 h 15"/>
                  <a:gd name="T8" fmla="*/ 12 w 19"/>
                  <a:gd name="T9" fmla="*/ 2 h 15"/>
                  <a:gd name="T10" fmla="*/ 6 w 19"/>
                  <a:gd name="T11" fmla="*/ 0 h 15"/>
                  <a:gd name="T12" fmla="*/ 0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8" y="10"/>
                    </a:lnTo>
                    <a:lnTo>
                      <a:pt x="12" y="14"/>
                    </a:lnTo>
                    <a:lnTo>
                      <a:pt x="18" y="8"/>
                    </a:lnTo>
                    <a:lnTo>
                      <a:pt x="12" y="2"/>
                    </a:lnTo>
                    <a:lnTo>
                      <a:pt x="6" y="0"/>
                    </a:lnTo>
                    <a:lnTo>
                      <a:pt x="0"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2" name="Freeform 180"/>
              <p:cNvSpPr>
                <a:spLocks/>
              </p:cNvSpPr>
              <p:nvPr/>
            </p:nvSpPr>
            <p:spPr bwMode="ltGray">
              <a:xfrm>
                <a:off x="4682" y="2535"/>
                <a:ext cx="11" cy="43"/>
              </a:xfrm>
              <a:custGeom>
                <a:avLst/>
                <a:gdLst>
                  <a:gd name="T0" fmla="*/ 4 w 11"/>
                  <a:gd name="T1" fmla="*/ 0 h 39"/>
                  <a:gd name="T2" fmla="*/ 6 w 11"/>
                  <a:gd name="T3" fmla="*/ 23 h 39"/>
                  <a:gd name="T4" fmla="*/ 0 w 11"/>
                  <a:gd name="T5" fmla="*/ 43 h 39"/>
                  <a:gd name="T6" fmla="*/ 0 w 11"/>
                  <a:gd name="T7" fmla="*/ 62 h 39"/>
                  <a:gd name="T8" fmla="*/ 4 w 11"/>
                  <a:gd name="T9" fmla="*/ 45 h 39"/>
                  <a:gd name="T10" fmla="*/ 8 w 11"/>
                  <a:gd name="T11" fmla="*/ 32 h 39"/>
                  <a:gd name="T12" fmla="*/ 10 w 11"/>
                  <a:gd name="T13" fmla="*/ 15 h 39"/>
                  <a:gd name="T14" fmla="*/ 4 w 11"/>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39"/>
                  <a:gd name="T26" fmla="*/ 11 w 1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39">
                    <a:moveTo>
                      <a:pt x="4" y="0"/>
                    </a:moveTo>
                    <a:lnTo>
                      <a:pt x="6" y="14"/>
                    </a:lnTo>
                    <a:lnTo>
                      <a:pt x="0" y="26"/>
                    </a:lnTo>
                    <a:lnTo>
                      <a:pt x="0" y="38"/>
                    </a:lnTo>
                    <a:lnTo>
                      <a:pt x="4" y="28"/>
                    </a:lnTo>
                    <a:lnTo>
                      <a:pt x="8" y="20"/>
                    </a:lnTo>
                    <a:lnTo>
                      <a:pt x="10" y="1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3" name="Freeform 181"/>
              <p:cNvSpPr>
                <a:spLocks/>
              </p:cNvSpPr>
              <p:nvPr/>
            </p:nvSpPr>
            <p:spPr bwMode="ltGray">
              <a:xfrm>
                <a:off x="4692" y="2526"/>
                <a:ext cx="21" cy="32"/>
              </a:xfrm>
              <a:custGeom>
                <a:avLst/>
                <a:gdLst>
                  <a:gd name="T0" fmla="*/ 8 w 21"/>
                  <a:gd name="T1" fmla="*/ 0 h 29"/>
                  <a:gd name="T2" fmla="*/ 0 w 21"/>
                  <a:gd name="T3" fmla="*/ 4 h 29"/>
                  <a:gd name="T4" fmla="*/ 2 w 21"/>
                  <a:gd name="T5" fmla="*/ 19 h 29"/>
                  <a:gd name="T6" fmla="*/ 8 w 21"/>
                  <a:gd name="T7" fmla="*/ 23 h 29"/>
                  <a:gd name="T8" fmla="*/ 12 w 21"/>
                  <a:gd name="T9" fmla="*/ 32 h 29"/>
                  <a:gd name="T10" fmla="*/ 14 w 21"/>
                  <a:gd name="T11" fmla="*/ 46 h 29"/>
                  <a:gd name="T12" fmla="*/ 20 w 21"/>
                  <a:gd name="T13" fmla="*/ 35 h 29"/>
                  <a:gd name="T14" fmla="*/ 20 w 21"/>
                  <a:gd name="T15" fmla="*/ 23 h 29"/>
                  <a:gd name="T16" fmla="*/ 16 w 21"/>
                  <a:gd name="T17" fmla="*/ 19 h 29"/>
                  <a:gd name="T18" fmla="*/ 12 w 21"/>
                  <a:gd name="T19" fmla="*/ 4 h 29"/>
                  <a:gd name="T20" fmla="*/ 8 w 21"/>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9"/>
                  <a:gd name="T35" fmla="*/ 21 w 2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4" name="Freeform 182"/>
              <p:cNvSpPr>
                <a:spLocks/>
              </p:cNvSpPr>
              <p:nvPr/>
            </p:nvSpPr>
            <p:spPr bwMode="ltGray">
              <a:xfrm>
                <a:off x="4648" y="2532"/>
                <a:ext cx="23" cy="35"/>
              </a:xfrm>
              <a:custGeom>
                <a:avLst/>
                <a:gdLst>
                  <a:gd name="T0" fmla="*/ 0 w 23"/>
                  <a:gd name="T1" fmla="*/ 2 h 31"/>
                  <a:gd name="T2" fmla="*/ 4 w 23"/>
                  <a:gd name="T3" fmla="*/ 0 h 31"/>
                  <a:gd name="T4" fmla="*/ 10 w 23"/>
                  <a:gd name="T5" fmla="*/ 9 h 31"/>
                  <a:gd name="T6" fmla="*/ 22 w 23"/>
                  <a:gd name="T7" fmla="*/ 9 h 31"/>
                  <a:gd name="T8" fmla="*/ 22 w 23"/>
                  <a:gd name="T9" fmla="*/ 14 h 31"/>
                  <a:gd name="T10" fmla="*/ 18 w 23"/>
                  <a:gd name="T11" fmla="*/ 29 h 31"/>
                  <a:gd name="T12" fmla="*/ 16 w 23"/>
                  <a:gd name="T13" fmla="*/ 52 h 31"/>
                  <a:gd name="T14" fmla="*/ 14 w 23"/>
                  <a:gd name="T15" fmla="*/ 41 h 31"/>
                  <a:gd name="T16" fmla="*/ 4 w 23"/>
                  <a:gd name="T17" fmla="*/ 55 h 31"/>
                  <a:gd name="T18" fmla="*/ 4 w 23"/>
                  <a:gd name="T19" fmla="*/ 29 h 31"/>
                  <a:gd name="T20" fmla="*/ 2 w 23"/>
                  <a:gd name="T21" fmla="*/ 14 h 31"/>
                  <a:gd name="T22" fmla="*/ 0 w 23"/>
                  <a:gd name="T23" fmla="*/ 2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31"/>
                  <a:gd name="T38" fmla="*/ 23 w 2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5" name="Freeform 183"/>
              <p:cNvSpPr>
                <a:spLocks/>
              </p:cNvSpPr>
              <p:nvPr/>
            </p:nvSpPr>
            <p:spPr bwMode="ltGray">
              <a:xfrm>
                <a:off x="4618" y="2506"/>
                <a:ext cx="24" cy="25"/>
              </a:xfrm>
              <a:custGeom>
                <a:avLst/>
                <a:gdLst>
                  <a:gd name="T0" fmla="*/ 0 w 23"/>
                  <a:gd name="T1" fmla="*/ 4 h 23"/>
                  <a:gd name="T2" fmla="*/ 8 w 23"/>
                  <a:gd name="T3" fmla="*/ 15 h 23"/>
                  <a:gd name="T4" fmla="*/ 10 w 23"/>
                  <a:gd name="T5" fmla="*/ 24 h 23"/>
                  <a:gd name="T6" fmla="*/ 23 w 23"/>
                  <a:gd name="T7" fmla="*/ 33 h 23"/>
                  <a:gd name="T8" fmla="*/ 25 w 23"/>
                  <a:gd name="T9" fmla="*/ 20 h 23"/>
                  <a:gd name="T10" fmla="*/ 25 w 23"/>
                  <a:gd name="T11" fmla="*/ 15 h 23"/>
                  <a:gd name="T12" fmla="*/ 27 w 23"/>
                  <a:gd name="T13" fmla="*/ 4 h 23"/>
                  <a:gd name="T14" fmla="*/ 25 w 23"/>
                  <a:gd name="T15" fmla="*/ 2 h 23"/>
                  <a:gd name="T16" fmla="*/ 21 w 23"/>
                  <a:gd name="T17" fmla="*/ 0 h 23"/>
                  <a:gd name="T18" fmla="*/ 10 w 23"/>
                  <a:gd name="T19" fmla="*/ 0 h 23"/>
                  <a:gd name="T20" fmla="*/ 8 w 23"/>
                  <a:gd name="T21" fmla="*/ 4 h 23"/>
                  <a:gd name="T22" fmla="*/ 0 w 23"/>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3"/>
                  <a:gd name="T38" fmla="*/ 23 w 23"/>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6" name="Freeform 184"/>
              <p:cNvSpPr>
                <a:spLocks/>
              </p:cNvSpPr>
              <p:nvPr/>
            </p:nvSpPr>
            <p:spPr bwMode="ltGray">
              <a:xfrm>
                <a:off x="4600" y="2396"/>
                <a:ext cx="86" cy="108"/>
              </a:xfrm>
              <a:custGeom>
                <a:avLst/>
                <a:gdLst>
                  <a:gd name="T0" fmla="*/ 38 w 87"/>
                  <a:gd name="T1" fmla="*/ 0 h 97"/>
                  <a:gd name="T2" fmla="*/ 28 w 87"/>
                  <a:gd name="T3" fmla="*/ 11 h 97"/>
                  <a:gd name="T4" fmla="*/ 16 w 87"/>
                  <a:gd name="T5" fmla="*/ 0 h 97"/>
                  <a:gd name="T6" fmla="*/ 8 w 87"/>
                  <a:gd name="T7" fmla="*/ 11 h 97"/>
                  <a:gd name="T8" fmla="*/ 6 w 87"/>
                  <a:gd name="T9" fmla="*/ 24 h 97"/>
                  <a:gd name="T10" fmla="*/ 6 w 87"/>
                  <a:gd name="T11" fmla="*/ 45 h 97"/>
                  <a:gd name="T12" fmla="*/ 8 w 87"/>
                  <a:gd name="T13" fmla="*/ 56 h 97"/>
                  <a:gd name="T14" fmla="*/ 6 w 87"/>
                  <a:gd name="T15" fmla="*/ 69 h 97"/>
                  <a:gd name="T16" fmla="*/ 8 w 87"/>
                  <a:gd name="T17" fmla="*/ 78 h 97"/>
                  <a:gd name="T18" fmla="*/ 8 w 87"/>
                  <a:gd name="T19" fmla="*/ 94 h 97"/>
                  <a:gd name="T20" fmla="*/ 0 w 87"/>
                  <a:gd name="T21" fmla="*/ 81 h 97"/>
                  <a:gd name="T22" fmla="*/ 0 w 87"/>
                  <a:gd name="T23" fmla="*/ 99 h 97"/>
                  <a:gd name="T24" fmla="*/ 4 w 87"/>
                  <a:gd name="T25" fmla="*/ 105 h 97"/>
                  <a:gd name="T26" fmla="*/ 16 w 87"/>
                  <a:gd name="T27" fmla="*/ 145 h 97"/>
                  <a:gd name="T28" fmla="*/ 20 w 87"/>
                  <a:gd name="T29" fmla="*/ 161 h 97"/>
                  <a:gd name="T30" fmla="*/ 36 w 87"/>
                  <a:gd name="T31" fmla="*/ 161 h 97"/>
                  <a:gd name="T32" fmla="*/ 38 w 87"/>
                  <a:gd name="T33" fmla="*/ 150 h 97"/>
                  <a:gd name="T34" fmla="*/ 45 w 87"/>
                  <a:gd name="T35" fmla="*/ 150 h 97"/>
                  <a:gd name="T36" fmla="*/ 55 w 87"/>
                  <a:gd name="T37" fmla="*/ 164 h 97"/>
                  <a:gd name="T38" fmla="*/ 55 w 87"/>
                  <a:gd name="T39" fmla="*/ 154 h 97"/>
                  <a:gd name="T40" fmla="*/ 49 w 87"/>
                  <a:gd name="T41" fmla="*/ 139 h 97"/>
                  <a:gd name="T42" fmla="*/ 61 w 87"/>
                  <a:gd name="T43" fmla="*/ 154 h 97"/>
                  <a:gd name="T44" fmla="*/ 71 w 87"/>
                  <a:gd name="T45" fmla="*/ 161 h 97"/>
                  <a:gd name="T46" fmla="*/ 81 w 87"/>
                  <a:gd name="T47" fmla="*/ 164 h 97"/>
                  <a:gd name="T48" fmla="*/ 81 w 87"/>
                  <a:gd name="T49" fmla="*/ 147 h 97"/>
                  <a:gd name="T50" fmla="*/ 75 w 87"/>
                  <a:gd name="T51" fmla="*/ 139 h 97"/>
                  <a:gd name="T52" fmla="*/ 73 w 87"/>
                  <a:gd name="T53" fmla="*/ 131 h 97"/>
                  <a:gd name="T54" fmla="*/ 75 w 87"/>
                  <a:gd name="T55" fmla="*/ 125 h 97"/>
                  <a:gd name="T56" fmla="*/ 65 w 87"/>
                  <a:gd name="T57" fmla="*/ 120 h 97"/>
                  <a:gd name="T58" fmla="*/ 65 w 87"/>
                  <a:gd name="T59" fmla="*/ 136 h 97"/>
                  <a:gd name="T60" fmla="*/ 57 w 87"/>
                  <a:gd name="T61" fmla="*/ 120 h 97"/>
                  <a:gd name="T62" fmla="*/ 43 w 87"/>
                  <a:gd name="T63" fmla="*/ 131 h 97"/>
                  <a:gd name="T64" fmla="*/ 43 w 87"/>
                  <a:gd name="T65" fmla="*/ 139 h 97"/>
                  <a:gd name="T66" fmla="*/ 40 w 87"/>
                  <a:gd name="T67" fmla="*/ 125 h 97"/>
                  <a:gd name="T68" fmla="*/ 34 w 87"/>
                  <a:gd name="T69" fmla="*/ 111 h 97"/>
                  <a:gd name="T70" fmla="*/ 36 w 87"/>
                  <a:gd name="T71" fmla="*/ 96 h 97"/>
                  <a:gd name="T72" fmla="*/ 34 w 87"/>
                  <a:gd name="T73" fmla="*/ 89 h 97"/>
                  <a:gd name="T74" fmla="*/ 36 w 87"/>
                  <a:gd name="T75" fmla="*/ 76 h 97"/>
                  <a:gd name="T76" fmla="*/ 42 w 87"/>
                  <a:gd name="T77" fmla="*/ 72 h 97"/>
                  <a:gd name="T78" fmla="*/ 43 w 87"/>
                  <a:gd name="T79" fmla="*/ 41 h 97"/>
                  <a:gd name="T80" fmla="*/ 36 w 87"/>
                  <a:gd name="T81" fmla="*/ 24 h 97"/>
                  <a:gd name="T82" fmla="*/ 38 w 87"/>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97"/>
                  <a:gd name="T128" fmla="*/ 87 w 87"/>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7" name="Freeform 185"/>
              <p:cNvSpPr>
                <a:spLocks/>
              </p:cNvSpPr>
              <p:nvPr/>
            </p:nvSpPr>
            <p:spPr bwMode="ltGray">
              <a:xfrm>
                <a:off x="3869" y="2678"/>
                <a:ext cx="42" cy="90"/>
              </a:xfrm>
              <a:custGeom>
                <a:avLst/>
                <a:gdLst>
                  <a:gd name="T0" fmla="*/ 10 w 43"/>
                  <a:gd name="T1" fmla="*/ 0 h 81"/>
                  <a:gd name="T2" fmla="*/ 18 w 43"/>
                  <a:gd name="T3" fmla="*/ 27 h 81"/>
                  <a:gd name="T4" fmla="*/ 23 w 43"/>
                  <a:gd name="T5" fmla="*/ 41 h 81"/>
                  <a:gd name="T6" fmla="*/ 33 w 43"/>
                  <a:gd name="T7" fmla="*/ 74 h 81"/>
                  <a:gd name="T8" fmla="*/ 37 w 43"/>
                  <a:gd name="T9" fmla="*/ 91 h 81"/>
                  <a:gd name="T10" fmla="*/ 35 w 43"/>
                  <a:gd name="T11" fmla="*/ 109 h 81"/>
                  <a:gd name="T12" fmla="*/ 33 w 43"/>
                  <a:gd name="T13" fmla="*/ 114 h 81"/>
                  <a:gd name="T14" fmla="*/ 29 w 43"/>
                  <a:gd name="T15" fmla="*/ 122 h 81"/>
                  <a:gd name="T16" fmla="*/ 21 w 43"/>
                  <a:gd name="T17" fmla="*/ 133 h 81"/>
                  <a:gd name="T18" fmla="*/ 20 w 43"/>
                  <a:gd name="T19" fmla="*/ 136 h 81"/>
                  <a:gd name="T20" fmla="*/ 8 w 43"/>
                  <a:gd name="T21" fmla="*/ 133 h 81"/>
                  <a:gd name="T22" fmla="*/ 2 w 43"/>
                  <a:gd name="T23" fmla="*/ 120 h 81"/>
                  <a:gd name="T24" fmla="*/ 0 w 43"/>
                  <a:gd name="T25" fmla="*/ 109 h 81"/>
                  <a:gd name="T26" fmla="*/ 0 w 43"/>
                  <a:gd name="T27" fmla="*/ 91 h 81"/>
                  <a:gd name="T28" fmla="*/ 0 w 43"/>
                  <a:gd name="T29" fmla="*/ 67 h 81"/>
                  <a:gd name="T30" fmla="*/ 4 w 43"/>
                  <a:gd name="T31" fmla="*/ 44 h 81"/>
                  <a:gd name="T32" fmla="*/ 0 w 43"/>
                  <a:gd name="T33" fmla="*/ 30 h 81"/>
                  <a:gd name="T34" fmla="*/ 6 w 43"/>
                  <a:gd name="T35" fmla="*/ 11 h 81"/>
                  <a:gd name="T36" fmla="*/ 10 w 43"/>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81"/>
                  <a:gd name="T59" fmla="*/ 43 w 43"/>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8" name="Freeform 186"/>
              <p:cNvSpPr>
                <a:spLocks/>
              </p:cNvSpPr>
              <p:nvPr/>
            </p:nvSpPr>
            <p:spPr bwMode="ltGray">
              <a:xfrm>
                <a:off x="4695" y="2022"/>
                <a:ext cx="45" cy="62"/>
              </a:xfrm>
              <a:custGeom>
                <a:avLst/>
                <a:gdLst>
                  <a:gd name="T0" fmla="*/ 0 w 45"/>
                  <a:gd name="T1" fmla="*/ 37 h 55"/>
                  <a:gd name="T2" fmla="*/ 4 w 45"/>
                  <a:gd name="T3" fmla="*/ 41 h 55"/>
                  <a:gd name="T4" fmla="*/ 6 w 45"/>
                  <a:gd name="T5" fmla="*/ 59 h 55"/>
                  <a:gd name="T6" fmla="*/ 16 w 45"/>
                  <a:gd name="T7" fmla="*/ 47 h 55"/>
                  <a:gd name="T8" fmla="*/ 14 w 45"/>
                  <a:gd name="T9" fmla="*/ 37 h 55"/>
                  <a:gd name="T10" fmla="*/ 22 w 45"/>
                  <a:gd name="T11" fmla="*/ 43 h 55"/>
                  <a:gd name="T12" fmla="*/ 22 w 45"/>
                  <a:gd name="T13" fmla="*/ 61 h 55"/>
                  <a:gd name="T14" fmla="*/ 24 w 45"/>
                  <a:gd name="T15" fmla="*/ 88 h 55"/>
                  <a:gd name="T16" fmla="*/ 30 w 45"/>
                  <a:gd name="T17" fmla="*/ 97 h 55"/>
                  <a:gd name="T18" fmla="*/ 32 w 45"/>
                  <a:gd name="T19" fmla="*/ 77 h 55"/>
                  <a:gd name="T20" fmla="*/ 36 w 45"/>
                  <a:gd name="T21" fmla="*/ 99 h 55"/>
                  <a:gd name="T22" fmla="*/ 42 w 45"/>
                  <a:gd name="T23" fmla="*/ 88 h 55"/>
                  <a:gd name="T24" fmla="*/ 38 w 45"/>
                  <a:gd name="T25" fmla="*/ 77 h 55"/>
                  <a:gd name="T26" fmla="*/ 44 w 45"/>
                  <a:gd name="T27" fmla="*/ 72 h 55"/>
                  <a:gd name="T28" fmla="*/ 42 w 45"/>
                  <a:gd name="T29" fmla="*/ 43 h 55"/>
                  <a:gd name="T30" fmla="*/ 40 w 45"/>
                  <a:gd name="T31" fmla="*/ 37 h 55"/>
                  <a:gd name="T32" fmla="*/ 42 w 45"/>
                  <a:gd name="T33" fmla="*/ 26 h 55"/>
                  <a:gd name="T34" fmla="*/ 34 w 45"/>
                  <a:gd name="T35" fmla="*/ 11 h 55"/>
                  <a:gd name="T36" fmla="*/ 32 w 45"/>
                  <a:gd name="T37" fmla="*/ 14 h 55"/>
                  <a:gd name="T38" fmla="*/ 32 w 45"/>
                  <a:gd name="T39" fmla="*/ 2 h 55"/>
                  <a:gd name="T40" fmla="*/ 30 w 45"/>
                  <a:gd name="T41" fmla="*/ 0 h 55"/>
                  <a:gd name="T42" fmla="*/ 26 w 45"/>
                  <a:gd name="T43" fmla="*/ 11 h 55"/>
                  <a:gd name="T44" fmla="*/ 12 w 45"/>
                  <a:gd name="T45" fmla="*/ 9 h 55"/>
                  <a:gd name="T46" fmla="*/ 8 w 45"/>
                  <a:gd name="T47" fmla="*/ 9 h 55"/>
                  <a:gd name="T48" fmla="*/ 8 w 45"/>
                  <a:gd name="T49" fmla="*/ 23 h 55"/>
                  <a:gd name="T50" fmla="*/ 0 w 45"/>
                  <a:gd name="T51" fmla="*/ 37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55"/>
                  <a:gd name="T80" fmla="*/ 45 w 45"/>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9" name="Freeform 187"/>
              <p:cNvSpPr>
                <a:spLocks/>
              </p:cNvSpPr>
              <p:nvPr/>
            </p:nvSpPr>
            <p:spPr bwMode="ltGray">
              <a:xfrm>
                <a:off x="4735" y="1989"/>
                <a:ext cx="35" cy="48"/>
              </a:xfrm>
              <a:custGeom>
                <a:avLst/>
                <a:gdLst>
                  <a:gd name="T0" fmla="*/ 34 w 35"/>
                  <a:gd name="T1" fmla="*/ 21 h 43"/>
                  <a:gd name="T2" fmla="*/ 30 w 35"/>
                  <a:gd name="T3" fmla="*/ 13 h 43"/>
                  <a:gd name="T4" fmla="*/ 30 w 35"/>
                  <a:gd name="T5" fmla="*/ 0 h 43"/>
                  <a:gd name="T6" fmla="*/ 26 w 35"/>
                  <a:gd name="T7" fmla="*/ 11 h 43"/>
                  <a:gd name="T8" fmla="*/ 22 w 35"/>
                  <a:gd name="T9" fmla="*/ 4 h 43"/>
                  <a:gd name="T10" fmla="*/ 20 w 35"/>
                  <a:gd name="T11" fmla="*/ 4 h 43"/>
                  <a:gd name="T12" fmla="*/ 20 w 35"/>
                  <a:gd name="T13" fmla="*/ 13 h 43"/>
                  <a:gd name="T14" fmla="*/ 14 w 35"/>
                  <a:gd name="T15" fmla="*/ 21 h 43"/>
                  <a:gd name="T16" fmla="*/ 16 w 35"/>
                  <a:gd name="T17" fmla="*/ 25 h 43"/>
                  <a:gd name="T18" fmla="*/ 10 w 35"/>
                  <a:gd name="T19" fmla="*/ 35 h 43"/>
                  <a:gd name="T20" fmla="*/ 8 w 35"/>
                  <a:gd name="T21" fmla="*/ 31 h 43"/>
                  <a:gd name="T22" fmla="*/ 6 w 35"/>
                  <a:gd name="T23" fmla="*/ 45 h 43"/>
                  <a:gd name="T24" fmla="*/ 0 w 35"/>
                  <a:gd name="T25" fmla="*/ 58 h 43"/>
                  <a:gd name="T26" fmla="*/ 6 w 35"/>
                  <a:gd name="T27" fmla="*/ 58 h 43"/>
                  <a:gd name="T28" fmla="*/ 8 w 35"/>
                  <a:gd name="T29" fmla="*/ 73 h 43"/>
                  <a:gd name="T30" fmla="*/ 20 w 35"/>
                  <a:gd name="T31" fmla="*/ 73 h 43"/>
                  <a:gd name="T32" fmla="*/ 18 w 35"/>
                  <a:gd name="T33" fmla="*/ 51 h 43"/>
                  <a:gd name="T34" fmla="*/ 24 w 35"/>
                  <a:gd name="T35" fmla="*/ 35 h 43"/>
                  <a:gd name="T36" fmla="*/ 28 w 35"/>
                  <a:gd name="T37" fmla="*/ 45 h 43"/>
                  <a:gd name="T38" fmla="*/ 30 w 35"/>
                  <a:gd name="T39" fmla="*/ 28 h 43"/>
                  <a:gd name="T40" fmla="*/ 34 w 35"/>
                  <a:gd name="T41" fmla="*/ 2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43"/>
                  <a:gd name="T65" fmla="*/ 35 w 3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0" name="Freeform 188"/>
              <p:cNvSpPr>
                <a:spLocks/>
              </p:cNvSpPr>
              <p:nvPr/>
            </p:nvSpPr>
            <p:spPr bwMode="ltGray">
              <a:xfrm>
                <a:off x="4708" y="1806"/>
                <a:ext cx="130" cy="218"/>
              </a:xfrm>
              <a:custGeom>
                <a:avLst/>
                <a:gdLst>
                  <a:gd name="T0" fmla="*/ 4 w 131"/>
                  <a:gd name="T1" fmla="*/ 340 h 195"/>
                  <a:gd name="T2" fmla="*/ 20 w 131"/>
                  <a:gd name="T3" fmla="*/ 329 h 195"/>
                  <a:gd name="T4" fmla="*/ 30 w 131"/>
                  <a:gd name="T5" fmla="*/ 310 h 195"/>
                  <a:gd name="T6" fmla="*/ 58 w 131"/>
                  <a:gd name="T7" fmla="*/ 273 h 195"/>
                  <a:gd name="T8" fmla="*/ 62 w 131"/>
                  <a:gd name="T9" fmla="*/ 276 h 195"/>
                  <a:gd name="T10" fmla="*/ 67 w 131"/>
                  <a:gd name="T11" fmla="*/ 305 h 195"/>
                  <a:gd name="T12" fmla="*/ 75 w 131"/>
                  <a:gd name="T13" fmla="*/ 283 h 195"/>
                  <a:gd name="T14" fmla="*/ 85 w 131"/>
                  <a:gd name="T15" fmla="*/ 268 h 195"/>
                  <a:gd name="T16" fmla="*/ 71 w 131"/>
                  <a:gd name="T17" fmla="*/ 254 h 195"/>
                  <a:gd name="T18" fmla="*/ 77 w 131"/>
                  <a:gd name="T19" fmla="*/ 248 h 195"/>
                  <a:gd name="T20" fmla="*/ 85 w 131"/>
                  <a:gd name="T21" fmla="*/ 252 h 195"/>
                  <a:gd name="T22" fmla="*/ 107 w 131"/>
                  <a:gd name="T23" fmla="*/ 226 h 195"/>
                  <a:gd name="T24" fmla="*/ 117 w 131"/>
                  <a:gd name="T25" fmla="*/ 197 h 195"/>
                  <a:gd name="T26" fmla="*/ 123 w 131"/>
                  <a:gd name="T27" fmla="*/ 181 h 195"/>
                  <a:gd name="T28" fmla="*/ 119 w 131"/>
                  <a:gd name="T29" fmla="*/ 150 h 195"/>
                  <a:gd name="T30" fmla="*/ 101 w 131"/>
                  <a:gd name="T31" fmla="*/ 105 h 195"/>
                  <a:gd name="T32" fmla="*/ 103 w 131"/>
                  <a:gd name="T33" fmla="*/ 59 h 195"/>
                  <a:gd name="T34" fmla="*/ 89 w 131"/>
                  <a:gd name="T35" fmla="*/ 21 h 195"/>
                  <a:gd name="T36" fmla="*/ 73 w 131"/>
                  <a:gd name="T37" fmla="*/ 4 h 195"/>
                  <a:gd name="T38" fmla="*/ 65 w 131"/>
                  <a:gd name="T39" fmla="*/ 2 h 195"/>
                  <a:gd name="T40" fmla="*/ 69 w 131"/>
                  <a:gd name="T41" fmla="*/ 4 h 195"/>
                  <a:gd name="T42" fmla="*/ 69 w 131"/>
                  <a:gd name="T43" fmla="*/ 25 h 195"/>
                  <a:gd name="T44" fmla="*/ 65 w 131"/>
                  <a:gd name="T45" fmla="*/ 31 h 195"/>
                  <a:gd name="T46" fmla="*/ 65 w 131"/>
                  <a:gd name="T47" fmla="*/ 45 h 195"/>
                  <a:gd name="T48" fmla="*/ 71 w 131"/>
                  <a:gd name="T49" fmla="*/ 63 h 195"/>
                  <a:gd name="T50" fmla="*/ 79 w 131"/>
                  <a:gd name="T51" fmla="*/ 121 h 195"/>
                  <a:gd name="T52" fmla="*/ 65 w 131"/>
                  <a:gd name="T53" fmla="*/ 187 h 195"/>
                  <a:gd name="T54" fmla="*/ 67 w 131"/>
                  <a:gd name="T55" fmla="*/ 139 h 195"/>
                  <a:gd name="T56" fmla="*/ 58 w 131"/>
                  <a:gd name="T57" fmla="*/ 172 h 195"/>
                  <a:gd name="T58" fmla="*/ 62 w 131"/>
                  <a:gd name="T59" fmla="*/ 206 h 195"/>
                  <a:gd name="T60" fmla="*/ 42 w 131"/>
                  <a:gd name="T61" fmla="*/ 248 h 195"/>
                  <a:gd name="T62" fmla="*/ 28 w 131"/>
                  <a:gd name="T63" fmla="*/ 252 h 195"/>
                  <a:gd name="T64" fmla="*/ 14 w 131"/>
                  <a:gd name="T65" fmla="*/ 30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95"/>
                  <a:gd name="T101" fmla="*/ 131 w 131"/>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1" name="Freeform 189"/>
              <p:cNvSpPr>
                <a:spLocks/>
              </p:cNvSpPr>
              <p:nvPr/>
            </p:nvSpPr>
            <p:spPr bwMode="ltGray">
              <a:xfrm>
                <a:off x="4740" y="1725"/>
                <a:ext cx="70" cy="86"/>
              </a:xfrm>
              <a:custGeom>
                <a:avLst/>
                <a:gdLst>
                  <a:gd name="T0" fmla="*/ 28 w 71"/>
                  <a:gd name="T1" fmla="*/ 132 h 77"/>
                  <a:gd name="T2" fmla="*/ 30 w 71"/>
                  <a:gd name="T3" fmla="*/ 118 h 77"/>
                  <a:gd name="T4" fmla="*/ 35 w 71"/>
                  <a:gd name="T5" fmla="*/ 116 h 77"/>
                  <a:gd name="T6" fmla="*/ 30 w 71"/>
                  <a:gd name="T7" fmla="*/ 105 h 77"/>
                  <a:gd name="T8" fmla="*/ 22 w 71"/>
                  <a:gd name="T9" fmla="*/ 109 h 77"/>
                  <a:gd name="T10" fmla="*/ 20 w 71"/>
                  <a:gd name="T11" fmla="*/ 97 h 77"/>
                  <a:gd name="T12" fmla="*/ 28 w 71"/>
                  <a:gd name="T13" fmla="*/ 103 h 77"/>
                  <a:gd name="T14" fmla="*/ 37 w 71"/>
                  <a:gd name="T15" fmla="*/ 92 h 77"/>
                  <a:gd name="T16" fmla="*/ 57 w 71"/>
                  <a:gd name="T17" fmla="*/ 87 h 77"/>
                  <a:gd name="T18" fmla="*/ 55 w 71"/>
                  <a:gd name="T19" fmla="*/ 84 h 77"/>
                  <a:gd name="T20" fmla="*/ 53 w 71"/>
                  <a:gd name="T21" fmla="*/ 52 h 77"/>
                  <a:gd name="T22" fmla="*/ 61 w 71"/>
                  <a:gd name="T23" fmla="*/ 45 h 77"/>
                  <a:gd name="T24" fmla="*/ 63 w 71"/>
                  <a:gd name="T25" fmla="*/ 28 h 77"/>
                  <a:gd name="T26" fmla="*/ 65 w 71"/>
                  <a:gd name="T27" fmla="*/ 11 h 77"/>
                  <a:gd name="T28" fmla="*/ 57 w 71"/>
                  <a:gd name="T29" fmla="*/ 21 h 77"/>
                  <a:gd name="T30" fmla="*/ 47 w 71"/>
                  <a:gd name="T31" fmla="*/ 0 h 77"/>
                  <a:gd name="T32" fmla="*/ 47 w 71"/>
                  <a:gd name="T33" fmla="*/ 21 h 77"/>
                  <a:gd name="T34" fmla="*/ 39 w 71"/>
                  <a:gd name="T35" fmla="*/ 21 h 77"/>
                  <a:gd name="T36" fmla="*/ 34 w 71"/>
                  <a:gd name="T37" fmla="*/ 28 h 77"/>
                  <a:gd name="T38" fmla="*/ 18 w 71"/>
                  <a:gd name="T39" fmla="*/ 21 h 77"/>
                  <a:gd name="T40" fmla="*/ 2 w 71"/>
                  <a:gd name="T41" fmla="*/ 13 h 77"/>
                  <a:gd name="T42" fmla="*/ 0 w 71"/>
                  <a:gd name="T43" fmla="*/ 25 h 77"/>
                  <a:gd name="T44" fmla="*/ 2 w 71"/>
                  <a:gd name="T45" fmla="*/ 25 h 77"/>
                  <a:gd name="T46" fmla="*/ 10 w 71"/>
                  <a:gd name="T47" fmla="*/ 39 h 77"/>
                  <a:gd name="T48" fmla="*/ 18 w 71"/>
                  <a:gd name="T49" fmla="*/ 65 h 77"/>
                  <a:gd name="T50" fmla="*/ 18 w 71"/>
                  <a:gd name="T51" fmla="*/ 79 h 77"/>
                  <a:gd name="T52" fmla="*/ 4 w 71"/>
                  <a:gd name="T53" fmla="*/ 87 h 77"/>
                  <a:gd name="T54" fmla="*/ 8 w 71"/>
                  <a:gd name="T55" fmla="*/ 97 h 77"/>
                  <a:gd name="T56" fmla="*/ 12 w 71"/>
                  <a:gd name="T57" fmla="*/ 118 h 77"/>
                  <a:gd name="T58" fmla="*/ 20 w 71"/>
                  <a:gd name="T59" fmla="*/ 130 h 77"/>
                  <a:gd name="T60" fmla="*/ 26 w 71"/>
                  <a:gd name="T61" fmla="*/ 124 h 77"/>
                  <a:gd name="T62" fmla="*/ 28 w 71"/>
                  <a:gd name="T63" fmla="*/ 132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7"/>
                  <a:gd name="T98" fmla="*/ 71 w 71"/>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2" name="Freeform 190"/>
              <p:cNvSpPr>
                <a:spLocks/>
              </p:cNvSpPr>
              <p:nvPr/>
            </p:nvSpPr>
            <p:spPr bwMode="ltGray">
              <a:xfrm>
                <a:off x="4312" y="2830"/>
                <a:ext cx="19" cy="17"/>
              </a:xfrm>
              <a:custGeom>
                <a:avLst/>
                <a:gdLst>
                  <a:gd name="T0" fmla="*/ 16 w 19"/>
                  <a:gd name="T1" fmla="*/ 0 h 15"/>
                  <a:gd name="T2" fmla="*/ 4 w 19"/>
                  <a:gd name="T3" fmla="*/ 11 h 15"/>
                  <a:gd name="T4" fmla="*/ 0 w 19"/>
                  <a:gd name="T5" fmla="*/ 23 h 15"/>
                  <a:gd name="T6" fmla="*/ 8 w 19"/>
                  <a:gd name="T7" fmla="*/ 26 h 15"/>
                  <a:gd name="T8" fmla="*/ 18 w 19"/>
                  <a:gd name="T9" fmla="*/ 23 h 15"/>
                  <a:gd name="T10" fmla="*/ 16 w 19"/>
                  <a:gd name="T11" fmla="*/ 0 h 15"/>
                  <a:gd name="T12" fmla="*/ 0 60000 65536"/>
                  <a:gd name="T13" fmla="*/ 0 60000 65536"/>
                  <a:gd name="T14" fmla="*/ 0 60000 65536"/>
                  <a:gd name="T15" fmla="*/ 0 60000 65536"/>
                  <a:gd name="T16" fmla="*/ 0 60000 65536"/>
                  <a:gd name="T17" fmla="*/ 0 60000 65536"/>
                  <a:gd name="T18" fmla="*/ 0 w 19"/>
                  <a:gd name="T19" fmla="*/ 0 h 15"/>
                  <a:gd name="T20" fmla="*/ 19 w 1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9" h="15">
                    <a:moveTo>
                      <a:pt x="16" y="0"/>
                    </a:moveTo>
                    <a:lnTo>
                      <a:pt x="4" y="6"/>
                    </a:lnTo>
                    <a:lnTo>
                      <a:pt x="0" y="12"/>
                    </a:lnTo>
                    <a:lnTo>
                      <a:pt x="8" y="14"/>
                    </a:lnTo>
                    <a:lnTo>
                      <a:pt x="18" y="12"/>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3" name="Freeform 191"/>
              <p:cNvSpPr>
                <a:spLocks/>
              </p:cNvSpPr>
              <p:nvPr/>
            </p:nvSpPr>
            <p:spPr bwMode="ltGray">
              <a:xfrm>
                <a:off x="4545" y="2996"/>
                <a:ext cx="600" cy="520"/>
              </a:xfrm>
              <a:custGeom>
                <a:avLst/>
                <a:gdLst>
                  <a:gd name="T0" fmla="*/ 133 w 603"/>
                  <a:gd name="T1" fmla="*/ 226 h 465"/>
                  <a:gd name="T2" fmla="*/ 149 w 603"/>
                  <a:gd name="T3" fmla="*/ 168 h 465"/>
                  <a:gd name="T4" fmla="*/ 175 w 603"/>
                  <a:gd name="T5" fmla="*/ 131 h 465"/>
                  <a:gd name="T6" fmla="*/ 218 w 603"/>
                  <a:gd name="T7" fmla="*/ 154 h 465"/>
                  <a:gd name="T8" fmla="*/ 224 w 603"/>
                  <a:gd name="T9" fmla="*/ 86 h 465"/>
                  <a:gd name="T10" fmla="*/ 263 w 603"/>
                  <a:gd name="T11" fmla="*/ 49 h 465"/>
                  <a:gd name="T12" fmla="*/ 310 w 603"/>
                  <a:gd name="T13" fmla="*/ 39 h 465"/>
                  <a:gd name="T14" fmla="*/ 318 w 603"/>
                  <a:gd name="T15" fmla="*/ 83 h 465"/>
                  <a:gd name="T16" fmla="*/ 335 w 603"/>
                  <a:gd name="T17" fmla="*/ 151 h 465"/>
                  <a:gd name="T18" fmla="*/ 381 w 603"/>
                  <a:gd name="T19" fmla="*/ 197 h 465"/>
                  <a:gd name="T20" fmla="*/ 406 w 603"/>
                  <a:gd name="T21" fmla="*/ 151 h 465"/>
                  <a:gd name="T22" fmla="*/ 406 w 603"/>
                  <a:gd name="T23" fmla="*/ 49 h 465"/>
                  <a:gd name="T24" fmla="*/ 422 w 603"/>
                  <a:gd name="T25" fmla="*/ 4 h 465"/>
                  <a:gd name="T26" fmla="*/ 442 w 603"/>
                  <a:gd name="T27" fmla="*/ 104 h 465"/>
                  <a:gd name="T28" fmla="*/ 478 w 603"/>
                  <a:gd name="T29" fmla="*/ 131 h 465"/>
                  <a:gd name="T30" fmla="*/ 481 w 603"/>
                  <a:gd name="T31" fmla="*/ 210 h 465"/>
                  <a:gd name="T32" fmla="*/ 516 w 603"/>
                  <a:gd name="T33" fmla="*/ 275 h 465"/>
                  <a:gd name="T34" fmla="*/ 528 w 603"/>
                  <a:gd name="T35" fmla="*/ 330 h 465"/>
                  <a:gd name="T36" fmla="*/ 581 w 603"/>
                  <a:gd name="T37" fmla="*/ 437 h 465"/>
                  <a:gd name="T38" fmla="*/ 583 w 603"/>
                  <a:gd name="T39" fmla="*/ 547 h 465"/>
                  <a:gd name="T40" fmla="*/ 549 w 603"/>
                  <a:gd name="T41" fmla="*/ 660 h 465"/>
                  <a:gd name="T42" fmla="*/ 530 w 603"/>
                  <a:gd name="T43" fmla="*/ 732 h 465"/>
                  <a:gd name="T44" fmla="*/ 481 w 603"/>
                  <a:gd name="T45" fmla="*/ 807 h 465"/>
                  <a:gd name="T46" fmla="*/ 454 w 603"/>
                  <a:gd name="T47" fmla="*/ 785 h 465"/>
                  <a:gd name="T48" fmla="*/ 420 w 603"/>
                  <a:gd name="T49" fmla="*/ 783 h 465"/>
                  <a:gd name="T50" fmla="*/ 395 w 603"/>
                  <a:gd name="T51" fmla="*/ 732 h 465"/>
                  <a:gd name="T52" fmla="*/ 375 w 603"/>
                  <a:gd name="T53" fmla="*/ 670 h 465"/>
                  <a:gd name="T54" fmla="*/ 365 w 603"/>
                  <a:gd name="T55" fmla="*/ 651 h 465"/>
                  <a:gd name="T56" fmla="*/ 341 w 603"/>
                  <a:gd name="T57" fmla="*/ 696 h 465"/>
                  <a:gd name="T58" fmla="*/ 310 w 603"/>
                  <a:gd name="T59" fmla="*/ 623 h 465"/>
                  <a:gd name="T60" fmla="*/ 281 w 603"/>
                  <a:gd name="T61" fmla="*/ 623 h 465"/>
                  <a:gd name="T62" fmla="*/ 259 w 603"/>
                  <a:gd name="T63" fmla="*/ 623 h 465"/>
                  <a:gd name="T64" fmla="*/ 234 w 603"/>
                  <a:gd name="T65" fmla="*/ 634 h 465"/>
                  <a:gd name="T66" fmla="*/ 210 w 603"/>
                  <a:gd name="T67" fmla="*/ 663 h 465"/>
                  <a:gd name="T68" fmla="*/ 196 w 603"/>
                  <a:gd name="T69" fmla="*/ 663 h 465"/>
                  <a:gd name="T70" fmla="*/ 171 w 603"/>
                  <a:gd name="T71" fmla="*/ 719 h 465"/>
                  <a:gd name="T72" fmla="*/ 129 w 603"/>
                  <a:gd name="T73" fmla="*/ 737 h 465"/>
                  <a:gd name="T74" fmla="*/ 100 w 603"/>
                  <a:gd name="T75" fmla="*/ 778 h 465"/>
                  <a:gd name="T76" fmla="*/ 71 w 603"/>
                  <a:gd name="T77" fmla="*/ 769 h 465"/>
                  <a:gd name="T78" fmla="*/ 69 w 603"/>
                  <a:gd name="T79" fmla="*/ 700 h 465"/>
                  <a:gd name="T80" fmla="*/ 36 w 603"/>
                  <a:gd name="T81" fmla="*/ 616 h 465"/>
                  <a:gd name="T82" fmla="*/ 4 w 603"/>
                  <a:gd name="T83" fmla="*/ 547 h 465"/>
                  <a:gd name="T84" fmla="*/ 24 w 603"/>
                  <a:gd name="T85" fmla="*/ 558 h 465"/>
                  <a:gd name="T86" fmla="*/ 0 w 603"/>
                  <a:gd name="T87" fmla="*/ 452 h 465"/>
                  <a:gd name="T88" fmla="*/ 43 w 603"/>
                  <a:gd name="T89" fmla="*/ 366 h 465"/>
                  <a:gd name="T90" fmla="*/ 67 w 603"/>
                  <a:gd name="T91" fmla="*/ 357 h 465"/>
                  <a:gd name="T92" fmla="*/ 93 w 603"/>
                  <a:gd name="T93" fmla="*/ 334 h 465"/>
                  <a:gd name="T94" fmla="*/ 106 w 603"/>
                  <a:gd name="T95" fmla="*/ 271 h 4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3"/>
                  <a:gd name="T145" fmla="*/ 0 h 465"/>
                  <a:gd name="T146" fmla="*/ 603 w 603"/>
                  <a:gd name="T147" fmla="*/ 465 h 4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4" name="Freeform 192"/>
              <p:cNvSpPr>
                <a:spLocks/>
              </p:cNvSpPr>
              <p:nvPr/>
            </p:nvSpPr>
            <p:spPr bwMode="ltGray">
              <a:xfrm>
                <a:off x="4544" y="2995"/>
                <a:ext cx="607" cy="529"/>
              </a:xfrm>
              <a:custGeom>
                <a:avLst/>
                <a:gdLst>
                  <a:gd name="T0" fmla="*/ 135 w 611"/>
                  <a:gd name="T1" fmla="*/ 233 h 473"/>
                  <a:gd name="T2" fmla="*/ 151 w 611"/>
                  <a:gd name="T3" fmla="*/ 172 h 473"/>
                  <a:gd name="T4" fmla="*/ 177 w 611"/>
                  <a:gd name="T5" fmla="*/ 133 h 473"/>
                  <a:gd name="T6" fmla="*/ 221 w 611"/>
                  <a:gd name="T7" fmla="*/ 158 h 473"/>
                  <a:gd name="T8" fmla="*/ 225 w 611"/>
                  <a:gd name="T9" fmla="*/ 87 h 473"/>
                  <a:gd name="T10" fmla="*/ 262 w 611"/>
                  <a:gd name="T11" fmla="*/ 49 h 473"/>
                  <a:gd name="T12" fmla="*/ 314 w 611"/>
                  <a:gd name="T13" fmla="*/ 39 h 473"/>
                  <a:gd name="T14" fmla="*/ 322 w 611"/>
                  <a:gd name="T15" fmla="*/ 84 h 473"/>
                  <a:gd name="T16" fmla="*/ 340 w 611"/>
                  <a:gd name="T17" fmla="*/ 154 h 473"/>
                  <a:gd name="T18" fmla="*/ 381 w 611"/>
                  <a:gd name="T19" fmla="*/ 199 h 473"/>
                  <a:gd name="T20" fmla="*/ 407 w 611"/>
                  <a:gd name="T21" fmla="*/ 154 h 473"/>
                  <a:gd name="T22" fmla="*/ 407 w 611"/>
                  <a:gd name="T23" fmla="*/ 49 h 473"/>
                  <a:gd name="T24" fmla="*/ 423 w 611"/>
                  <a:gd name="T25" fmla="*/ 4 h 473"/>
                  <a:gd name="T26" fmla="*/ 443 w 611"/>
                  <a:gd name="T27" fmla="*/ 105 h 473"/>
                  <a:gd name="T28" fmla="*/ 479 w 611"/>
                  <a:gd name="T29" fmla="*/ 133 h 473"/>
                  <a:gd name="T30" fmla="*/ 483 w 611"/>
                  <a:gd name="T31" fmla="*/ 212 h 473"/>
                  <a:gd name="T32" fmla="*/ 522 w 611"/>
                  <a:gd name="T33" fmla="*/ 281 h 473"/>
                  <a:gd name="T34" fmla="*/ 531 w 611"/>
                  <a:gd name="T35" fmla="*/ 336 h 473"/>
                  <a:gd name="T36" fmla="*/ 584 w 611"/>
                  <a:gd name="T37" fmla="*/ 445 h 473"/>
                  <a:gd name="T38" fmla="*/ 586 w 611"/>
                  <a:gd name="T39" fmla="*/ 557 h 473"/>
                  <a:gd name="T40" fmla="*/ 552 w 611"/>
                  <a:gd name="T41" fmla="*/ 672 h 473"/>
                  <a:gd name="T42" fmla="*/ 532 w 611"/>
                  <a:gd name="T43" fmla="*/ 744 h 473"/>
                  <a:gd name="T44" fmla="*/ 483 w 611"/>
                  <a:gd name="T45" fmla="*/ 823 h 473"/>
                  <a:gd name="T46" fmla="*/ 455 w 611"/>
                  <a:gd name="T47" fmla="*/ 802 h 473"/>
                  <a:gd name="T48" fmla="*/ 421 w 611"/>
                  <a:gd name="T49" fmla="*/ 796 h 473"/>
                  <a:gd name="T50" fmla="*/ 395 w 611"/>
                  <a:gd name="T51" fmla="*/ 744 h 473"/>
                  <a:gd name="T52" fmla="*/ 377 w 611"/>
                  <a:gd name="T53" fmla="*/ 683 h 473"/>
                  <a:gd name="T54" fmla="*/ 370 w 611"/>
                  <a:gd name="T55" fmla="*/ 662 h 473"/>
                  <a:gd name="T56" fmla="*/ 346 w 611"/>
                  <a:gd name="T57" fmla="*/ 708 h 473"/>
                  <a:gd name="T58" fmla="*/ 314 w 611"/>
                  <a:gd name="T59" fmla="*/ 634 h 473"/>
                  <a:gd name="T60" fmla="*/ 280 w 611"/>
                  <a:gd name="T61" fmla="*/ 634 h 473"/>
                  <a:gd name="T62" fmla="*/ 258 w 611"/>
                  <a:gd name="T63" fmla="*/ 634 h 473"/>
                  <a:gd name="T64" fmla="*/ 232 w 611"/>
                  <a:gd name="T65" fmla="*/ 645 h 473"/>
                  <a:gd name="T66" fmla="*/ 213 w 611"/>
                  <a:gd name="T67" fmla="*/ 676 h 473"/>
                  <a:gd name="T68" fmla="*/ 199 w 611"/>
                  <a:gd name="T69" fmla="*/ 676 h 473"/>
                  <a:gd name="T70" fmla="*/ 173 w 611"/>
                  <a:gd name="T71" fmla="*/ 730 h 473"/>
                  <a:gd name="T72" fmla="*/ 131 w 611"/>
                  <a:gd name="T73" fmla="*/ 749 h 473"/>
                  <a:gd name="T74" fmla="*/ 101 w 611"/>
                  <a:gd name="T75" fmla="*/ 792 h 473"/>
                  <a:gd name="T76" fmla="*/ 72 w 611"/>
                  <a:gd name="T77" fmla="*/ 783 h 473"/>
                  <a:gd name="T78" fmla="*/ 70 w 611"/>
                  <a:gd name="T79" fmla="*/ 712 h 473"/>
                  <a:gd name="T80" fmla="*/ 36 w 611"/>
                  <a:gd name="T81" fmla="*/ 625 h 473"/>
                  <a:gd name="T82" fmla="*/ 4 w 611"/>
                  <a:gd name="T83" fmla="*/ 557 h 473"/>
                  <a:gd name="T84" fmla="*/ 24 w 611"/>
                  <a:gd name="T85" fmla="*/ 567 h 473"/>
                  <a:gd name="T86" fmla="*/ 0 w 611"/>
                  <a:gd name="T87" fmla="*/ 459 h 473"/>
                  <a:gd name="T88" fmla="*/ 44 w 611"/>
                  <a:gd name="T89" fmla="*/ 370 h 473"/>
                  <a:gd name="T90" fmla="*/ 68 w 611"/>
                  <a:gd name="T91" fmla="*/ 366 h 473"/>
                  <a:gd name="T92" fmla="*/ 89 w 611"/>
                  <a:gd name="T93" fmla="*/ 340 h 473"/>
                  <a:gd name="T94" fmla="*/ 107 w 611"/>
                  <a:gd name="T95" fmla="*/ 276 h 4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473"/>
                  <a:gd name="T146" fmla="*/ 611 w 611"/>
                  <a:gd name="T147" fmla="*/ 473 h 4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5" name="Freeform 193"/>
              <p:cNvSpPr>
                <a:spLocks/>
              </p:cNvSpPr>
              <p:nvPr/>
            </p:nvSpPr>
            <p:spPr bwMode="ltGray">
              <a:xfrm>
                <a:off x="5017" y="3547"/>
                <a:ext cx="43" cy="54"/>
              </a:xfrm>
              <a:custGeom>
                <a:avLst/>
                <a:gdLst>
                  <a:gd name="T0" fmla="*/ 29 w 43"/>
                  <a:gd name="T1" fmla="*/ 14 h 49"/>
                  <a:gd name="T2" fmla="*/ 40 w 43"/>
                  <a:gd name="T3" fmla="*/ 2 h 49"/>
                  <a:gd name="T4" fmla="*/ 42 w 43"/>
                  <a:gd name="T5" fmla="*/ 34 h 49"/>
                  <a:gd name="T6" fmla="*/ 34 w 43"/>
                  <a:gd name="T7" fmla="*/ 62 h 49"/>
                  <a:gd name="T8" fmla="*/ 27 w 43"/>
                  <a:gd name="T9" fmla="*/ 78 h 49"/>
                  <a:gd name="T10" fmla="*/ 7 w 43"/>
                  <a:gd name="T11" fmla="*/ 43 h 49"/>
                  <a:gd name="T12" fmla="*/ 0 w 43"/>
                  <a:gd name="T13" fmla="*/ 10 h 49"/>
                  <a:gd name="T14" fmla="*/ 10 w 43"/>
                  <a:gd name="T15" fmla="*/ 0 h 49"/>
                  <a:gd name="T16" fmla="*/ 29 w 43"/>
                  <a:gd name="T17" fmla="*/ 14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49"/>
                  <a:gd name="T29" fmla="*/ 43 w 4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6" name="Freeform 194"/>
              <p:cNvSpPr>
                <a:spLocks/>
              </p:cNvSpPr>
              <p:nvPr/>
            </p:nvSpPr>
            <p:spPr bwMode="ltGray">
              <a:xfrm>
                <a:off x="5016" y="3546"/>
                <a:ext cx="50" cy="63"/>
              </a:xfrm>
              <a:custGeom>
                <a:avLst/>
                <a:gdLst>
                  <a:gd name="T0" fmla="*/ 29 w 51"/>
                  <a:gd name="T1" fmla="*/ 15 h 57"/>
                  <a:gd name="T2" fmla="*/ 43 w 51"/>
                  <a:gd name="T3" fmla="*/ 2 h 57"/>
                  <a:gd name="T4" fmla="*/ 45 w 51"/>
                  <a:gd name="T5" fmla="*/ 40 h 57"/>
                  <a:gd name="T6" fmla="*/ 35 w 51"/>
                  <a:gd name="T7" fmla="*/ 73 h 57"/>
                  <a:gd name="T8" fmla="*/ 27 w 51"/>
                  <a:gd name="T9" fmla="*/ 93 h 57"/>
                  <a:gd name="T10" fmla="*/ 8 w 51"/>
                  <a:gd name="T11" fmla="*/ 49 h 57"/>
                  <a:gd name="T12" fmla="*/ 0 w 51"/>
                  <a:gd name="T13" fmla="*/ 11 h 57"/>
                  <a:gd name="T14" fmla="*/ 12 w 51"/>
                  <a:gd name="T15" fmla="*/ 0 h 57"/>
                  <a:gd name="T16" fmla="*/ 29 w 51"/>
                  <a:gd name="T17" fmla="*/ 1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7"/>
                  <a:gd name="T29" fmla="*/ 51 w 5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7" name="Freeform 195"/>
              <p:cNvSpPr>
                <a:spLocks/>
              </p:cNvSpPr>
              <p:nvPr/>
            </p:nvSpPr>
            <p:spPr bwMode="ltGray">
              <a:xfrm>
                <a:off x="4935" y="2848"/>
                <a:ext cx="167" cy="144"/>
              </a:xfrm>
              <a:custGeom>
                <a:avLst/>
                <a:gdLst>
                  <a:gd name="T0" fmla="*/ 0 w 169"/>
                  <a:gd name="T1" fmla="*/ 0 h 129"/>
                  <a:gd name="T2" fmla="*/ 10 w 169"/>
                  <a:gd name="T3" fmla="*/ 183 h 129"/>
                  <a:gd name="T4" fmla="*/ 36 w 169"/>
                  <a:gd name="T5" fmla="*/ 189 h 129"/>
                  <a:gd name="T6" fmla="*/ 43 w 169"/>
                  <a:gd name="T7" fmla="*/ 174 h 129"/>
                  <a:gd name="T8" fmla="*/ 45 w 169"/>
                  <a:gd name="T9" fmla="*/ 156 h 129"/>
                  <a:gd name="T10" fmla="*/ 55 w 169"/>
                  <a:gd name="T11" fmla="*/ 138 h 129"/>
                  <a:gd name="T12" fmla="*/ 83 w 169"/>
                  <a:gd name="T13" fmla="*/ 148 h 129"/>
                  <a:gd name="T14" fmla="*/ 105 w 169"/>
                  <a:gd name="T15" fmla="*/ 177 h 129"/>
                  <a:gd name="T16" fmla="*/ 117 w 169"/>
                  <a:gd name="T17" fmla="*/ 214 h 129"/>
                  <a:gd name="T18" fmla="*/ 158 w 169"/>
                  <a:gd name="T19" fmla="*/ 223 h 129"/>
                  <a:gd name="T20" fmla="*/ 152 w 169"/>
                  <a:gd name="T21" fmla="*/ 208 h 129"/>
                  <a:gd name="T22" fmla="*/ 150 w 169"/>
                  <a:gd name="T23" fmla="*/ 194 h 129"/>
                  <a:gd name="T24" fmla="*/ 140 w 169"/>
                  <a:gd name="T25" fmla="*/ 194 h 129"/>
                  <a:gd name="T26" fmla="*/ 140 w 169"/>
                  <a:gd name="T27" fmla="*/ 183 h 129"/>
                  <a:gd name="T28" fmla="*/ 126 w 169"/>
                  <a:gd name="T29" fmla="*/ 180 h 129"/>
                  <a:gd name="T30" fmla="*/ 119 w 169"/>
                  <a:gd name="T31" fmla="*/ 148 h 129"/>
                  <a:gd name="T32" fmla="*/ 101 w 169"/>
                  <a:gd name="T33" fmla="*/ 118 h 129"/>
                  <a:gd name="T34" fmla="*/ 119 w 169"/>
                  <a:gd name="T35" fmla="*/ 116 h 129"/>
                  <a:gd name="T36" fmla="*/ 111 w 169"/>
                  <a:gd name="T37" fmla="*/ 90 h 129"/>
                  <a:gd name="T38" fmla="*/ 87 w 169"/>
                  <a:gd name="T39" fmla="*/ 79 h 129"/>
                  <a:gd name="T40" fmla="*/ 73 w 169"/>
                  <a:gd name="T41" fmla="*/ 51 h 129"/>
                  <a:gd name="T42" fmla="*/ 67 w 169"/>
                  <a:gd name="T43" fmla="*/ 41 h 129"/>
                  <a:gd name="T44" fmla="*/ 45 w 169"/>
                  <a:gd name="T45" fmla="*/ 21 h 129"/>
                  <a:gd name="T46" fmla="*/ 16 w 169"/>
                  <a:gd name="T47" fmla="*/ 4 h 129"/>
                  <a:gd name="T48" fmla="*/ 0 w 169"/>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29"/>
                  <a:gd name="T77" fmla="*/ 169 w 16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8" name="Freeform 196"/>
              <p:cNvSpPr>
                <a:spLocks/>
              </p:cNvSpPr>
              <p:nvPr/>
            </p:nvSpPr>
            <p:spPr bwMode="ltGray">
              <a:xfrm>
                <a:off x="4776" y="2820"/>
                <a:ext cx="162" cy="142"/>
              </a:xfrm>
              <a:custGeom>
                <a:avLst/>
                <a:gdLst>
                  <a:gd name="T0" fmla="*/ 38 w 163"/>
                  <a:gd name="T1" fmla="*/ 42 h 127"/>
                  <a:gd name="T2" fmla="*/ 32 w 163"/>
                  <a:gd name="T3" fmla="*/ 56 h 127"/>
                  <a:gd name="T4" fmla="*/ 23 w 163"/>
                  <a:gd name="T5" fmla="*/ 66 h 127"/>
                  <a:gd name="T6" fmla="*/ 8 w 163"/>
                  <a:gd name="T7" fmla="*/ 63 h 127"/>
                  <a:gd name="T8" fmla="*/ 27 w 163"/>
                  <a:gd name="T9" fmla="*/ 78 h 127"/>
                  <a:gd name="T10" fmla="*/ 63 w 163"/>
                  <a:gd name="T11" fmla="*/ 103 h 127"/>
                  <a:gd name="T12" fmla="*/ 85 w 163"/>
                  <a:gd name="T13" fmla="*/ 105 h 127"/>
                  <a:gd name="T14" fmla="*/ 92 w 163"/>
                  <a:gd name="T15" fmla="*/ 107 h 127"/>
                  <a:gd name="T16" fmla="*/ 102 w 163"/>
                  <a:gd name="T17" fmla="*/ 121 h 127"/>
                  <a:gd name="T18" fmla="*/ 111 w 163"/>
                  <a:gd name="T19" fmla="*/ 138 h 127"/>
                  <a:gd name="T20" fmla="*/ 115 w 163"/>
                  <a:gd name="T21" fmla="*/ 154 h 127"/>
                  <a:gd name="T22" fmla="*/ 119 w 163"/>
                  <a:gd name="T23" fmla="*/ 176 h 127"/>
                  <a:gd name="T24" fmla="*/ 111 w 163"/>
                  <a:gd name="T25" fmla="*/ 180 h 127"/>
                  <a:gd name="T26" fmla="*/ 106 w 163"/>
                  <a:gd name="T27" fmla="*/ 201 h 127"/>
                  <a:gd name="T28" fmla="*/ 107 w 163"/>
                  <a:gd name="T29" fmla="*/ 210 h 127"/>
                  <a:gd name="T30" fmla="*/ 125 w 163"/>
                  <a:gd name="T31" fmla="*/ 193 h 127"/>
                  <a:gd name="T32" fmla="*/ 140 w 163"/>
                  <a:gd name="T33" fmla="*/ 193 h 127"/>
                  <a:gd name="T34" fmla="*/ 157 w 163"/>
                  <a:gd name="T35" fmla="*/ 216 h 127"/>
                  <a:gd name="T36" fmla="*/ 157 w 163"/>
                  <a:gd name="T37" fmla="*/ 221 h 127"/>
                  <a:gd name="T38" fmla="*/ 147 w 163"/>
                  <a:gd name="T39" fmla="*/ 42 h 127"/>
                  <a:gd name="T40" fmla="*/ 134 w 163"/>
                  <a:gd name="T41" fmla="*/ 40 h 127"/>
                  <a:gd name="T42" fmla="*/ 96 w 163"/>
                  <a:gd name="T43" fmla="*/ 15 h 127"/>
                  <a:gd name="T44" fmla="*/ 83 w 163"/>
                  <a:gd name="T45" fmla="*/ 40 h 127"/>
                  <a:gd name="T46" fmla="*/ 71 w 163"/>
                  <a:gd name="T47" fmla="*/ 56 h 127"/>
                  <a:gd name="T48" fmla="*/ 71 w 163"/>
                  <a:gd name="T49" fmla="*/ 83 h 127"/>
                  <a:gd name="T50" fmla="*/ 55 w 163"/>
                  <a:gd name="T51" fmla="*/ 75 h 127"/>
                  <a:gd name="T52" fmla="*/ 55 w 163"/>
                  <a:gd name="T53" fmla="*/ 53 h 127"/>
                  <a:gd name="T54" fmla="*/ 48 w 163"/>
                  <a:gd name="T55" fmla="*/ 53 h 127"/>
                  <a:gd name="T56" fmla="*/ 44 w 163"/>
                  <a:gd name="T57" fmla="*/ 15 h 127"/>
                  <a:gd name="T58" fmla="*/ 40 w 163"/>
                  <a:gd name="T59" fmla="*/ 4 h 127"/>
                  <a:gd name="T60" fmla="*/ 15 w 163"/>
                  <a:gd name="T61" fmla="*/ 0 h 127"/>
                  <a:gd name="T62" fmla="*/ 0 w 163"/>
                  <a:gd name="T63" fmla="*/ 15 h 127"/>
                  <a:gd name="T64" fmla="*/ 4 w 163"/>
                  <a:gd name="T65" fmla="*/ 42 h 127"/>
                  <a:gd name="T66" fmla="*/ 19 w 163"/>
                  <a:gd name="T67" fmla="*/ 53 h 127"/>
                  <a:gd name="T68" fmla="*/ 38 w 163"/>
                  <a:gd name="T69" fmla="*/ 42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127"/>
                  <a:gd name="T107" fmla="*/ 163 w 163"/>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9" name="Freeform 197"/>
              <p:cNvSpPr>
                <a:spLocks/>
              </p:cNvSpPr>
              <p:nvPr/>
            </p:nvSpPr>
            <p:spPr bwMode="ltGray">
              <a:xfrm>
                <a:off x="4776" y="2819"/>
                <a:ext cx="170" cy="151"/>
              </a:xfrm>
              <a:custGeom>
                <a:avLst/>
                <a:gdLst>
                  <a:gd name="T0" fmla="*/ 40 w 171"/>
                  <a:gd name="T1" fmla="*/ 45 h 135"/>
                  <a:gd name="T2" fmla="*/ 34 w 171"/>
                  <a:gd name="T3" fmla="*/ 60 h 135"/>
                  <a:gd name="T4" fmla="*/ 24 w 171"/>
                  <a:gd name="T5" fmla="*/ 70 h 135"/>
                  <a:gd name="T6" fmla="*/ 8 w 171"/>
                  <a:gd name="T7" fmla="*/ 67 h 135"/>
                  <a:gd name="T8" fmla="*/ 28 w 171"/>
                  <a:gd name="T9" fmla="*/ 84 h 135"/>
                  <a:gd name="T10" fmla="*/ 66 w 171"/>
                  <a:gd name="T11" fmla="*/ 107 h 135"/>
                  <a:gd name="T12" fmla="*/ 89 w 171"/>
                  <a:gd name="T13" fmla="*/ 114 h 135"/>
                  <a:gd name="T14" fmla="*/ 97 w 171"/>
                  <a:gd name="T15" fmla="*/ 116 h 135"/>
                  <a:gd name="T16" fmla="*/ 107 w 171"/>
                  <a:gd name="T17" fmla="*/ 130 h 135"/>
                  <a:gd name="T18" fmla="*/ 117 w 171"/>
                  <a:gd name="T19" fmla="*/ 147 h 135"/>
                  <a:gd name="T20" fmla="*/ 121 w 171"/>
                  <a:gd name="T21" fmla="*/ 164 h 135"/>
                  <a:gd name="T22" fmla="*/ 125 w 171"/>
                  <a:gd name="T23" fmla="*/ 187 h 135"/>
                  <a:gd name="T24" fmla="*/ 117 w 171"/>
                  <a:gd name="T25" fmla="*/ 192 h 135"/>
                  <a:gd name="T26" fmla="*/ 111 w 171"/>
                  <a:gd name="T27" fmla="*/ 213 h 135"/>
                  <a:gd name="T28" fmla="*/ 113 w 171"/>
                  <a:gd name="T29" fmla="*/ 224 h 135"/>
                  <a:gd name="T30" fmla="*/ 131 w 171"/>
                  <a:gd name="T31" fmla="*/ 208 h 135"/>
                  <a:gd name="T32" fmla="*/ 147 w 171"/>
                  <a:gd name="T33" fmla="*/ 208 h 135"/>
                  <a:gd name="T34" fmla="*/ 165 w 171"/>
                  <a:gd name="T35" fmla="*/ 233 h 135"/>
                  <a:gd name="T36" fmla="*/ 165 w 171"/>
                  <a:gd name="T37" fmla="*/ 235 h 135"/>
                  <a:gd name="T38" fmla="*/ 155 w 171"/>
                  <a:gd name="T39" fmla="*/ 45 h 135"/>
                  <a:gd name="T40" fmla="*/ 141 w 171"/>
                  <a:gd name="T41" fmla="*/ 43 h 135"/>
                  <a:gd name="T42" fmla="*/ 101 w 171"/>
                  <a:gd name="T43" fmla="*/ 17 h 135"/>
                  <a:gd name="T44" fmla="*/ 87 w 171"/>
                  <a:gd name="T45" fmla="*/ 43 h 135"/>
                  <a:gd name="T46" fmla="*/ 74 w 171"/>
                  <a:gd name="T47" fmla="*/ 60 h 135"/>
                  <a:gd name="T48" fmla="*/ 74 w 171"/>
                  <a:gd name="T49" fmla="*/ 87 h 135"/>
                  <a:gd name="T50" fmla="*/ 58 w 171"/>
                  <a:gd name="T51" fmla="*/ 81 h 135"/>
                  <a:gd name="T52" fmla="*/ 58 w 171"/>
                  <a:gd name="T53" fmla="*/ 56 h 135"/>
                  <a:gd name="T54" fmla="*/ 50 w 171"/>
                  <a:gd name="T55" fmla="*/ 56 h 135"/>
                  <a:gd name="T56" fmla="*/ 46 w 171"/>
                  <a:gd name="T57" fmla="*/ 17 h 135"/>
                  <a:gd name="T58" fmla="*/ 42 w 171"/>
                  <a:gd name="T59" fmla="*/ 4 h 135"/>
                  <a:gd name="T60" fmla="*/ 16 w 171"/>
                  <a:gd name="T61" fmla="*/ 0 h 135"/>
                  <a:gd name="T62" fmla="*/ 0 w 171"/>
                  <a:gd name="T63" fmla="*/ 17 h 135"/>
                  <a:gd name="T64" fmla="*/ 4 w 171"/>
                  <a:gd name="T65" fmla="*/ 45 h 135"/>
                  <a:gd name="T66" fmla="*/ 20 w 171"/>
                  <a:gd name="T67" fmla="*/ 56 h 135"/>
                  <a:gd name="T68" fmla="*/ 40 w 171"/>
                  <a:gd name="T69" fmla="*/ 45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5"/>
                  <a:gd name="T107" fmla="*/ 171 w 171"/>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0" name="Freeform 198"/>
              <p:cNvSpPr>
                <a:spLocks/>
              </p:cNvSpPr>
              <p:nvPr/>
            </p:nvSpPr>
            <p:spPr bwMode="ltGray">
              <a:xfrm>
                <a:off x="4690" y="2881"/>
                <a:ext cx="24" cy="19"/>
              </a:xfrm>
              <a:custGeom>
                <a:avLst/>
                <a:gdLst>
                  <a:gd name="T0" fmla="*/ 0 w 25"/>
                  <a:gd name="T1" fmla="*/ 11 h 17"/>
                  <a:gd name="T2" fmla="*/ 8 w 25"/>
                  <a:gd name="T3" fmla="*/ 28 h 17"/>
                  <a:gd name="T4" fmla="*/ 12 w 25"/>
                  <a:gd name="T5" fmla="*/ 21 h 17"/>
                  <a:gd name="T6" fmla="*/ 19 w 25"/>
                  <a:gd name="T7" fmla="*/ 17 h 17"/>
                  <a:gd name="T8" fmla="*/ 12 w 25"/>
                  <a:gd name="T9" fmla="*/ 0 h 17"/>
                  <a:gd name="T10" fmla="*/ 0 w 25"/>
                  <a:gd name="T11" fmla="*/ 11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6"/>
                    </a:moveTo>
                    <a:lnTo>
                      <a:pt x="8" y="16"/>
                    </a:lnTo>
                    <a:lnTo>
                      <a:pt x="16" y="12"/>
                    </a:lnTo>
                    <a:lnTo>
                      <a:pt x="24" y="10"/>
                    </a:lnTo>
                    <a:lnTo>
                      <a:pt x="14"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1" name="Freeform 199"/>
              <p:cNvSpPr>
                <a:spLocks/>
              </p:cNvSpPr>
              <p:nvPr/>
            </p:nvSpPr>
            <p:spPr bwMode="ltGray">
              <a:xfrm>
                <a:off x="4720" y="2870"/>
                <a:ext cx="55" cy="19"/>
              </a:xfrm>
              <a:custGeom>
                <a:avLst/>
                <a:gdLst>
                  <a:gd name="T0" fmla="*/ 6 w 55"/>
                  <a:gd name="T1" fmla="*/ 11 h 17"/>
                  <a:gd name="T2" fmla="*/ 0 w 55"/>
                  <a:gd name="T3" fmla="*/ 28 h 17"/>
                  <a:gd name="T4" fmla="*/ 16 w 55"/>
                  <a:gd name="T5" fmla="*/ 17 h 17"/>
                  <a:gd name="T6" fmla="*/ 32 w 55"/>
                  <a:gd name="T7" fmla="*/ 11 h 17"/>
                  <a:gd name="T8" fmla="*/ 46 w 55"/>
                  <a:gd name="T9" fmla="*/ 21 h 17"/>
                  <a:gd name="T10" fmla="*/ 54 w 55"/>
                  <a:gd name="T11" fmla="*/ 21 h 17"/>
                  <a:gd name="T12" fmla="*/ 48 w 55"/>
                  <a:gd name="T13" fmla="*/ 0 h 17"/>
                  <a:gd name="T14" fmla="*/ 22 w 55"/>
                  <a:gd name="T15" fmla="*/ 2 h 17"/>
                  <a:gd name="T16" fmla="*/ 6 w 55"/>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7"/>
                  <a:gd name="T29" fmla="*/ 55 w 5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2" name="Freeform 200"/>
              <p:cNvSpPr>
                <a:spLocks/>
              </p:cNvSpPr>
              <p:nvPr/>
            </p:nvSpPr>
            <p:spPr bwMode="ltGray">
              <a:xfrm>
                <a:off x="4157" y="2769"/>
                <a:ext cx="199" cy="232"/>
              </a:xfrm>
              <a:custGeom>
                <a:avLst/>
                <a:gdLst>
                  <a:gd name="T0" fmla="*/ 2 w 201"/>
                  <a:gd name="T1" fmla="*/ 4 h 207"/>
                  <a:gd name="T2" fmla="*/ 26 w 201"/>
                  <a:gd name="T3" fmla="*/ 61 h 207"/>
                  <a:gd name="T4" fmla="*/ 46 w 201"/>
                  <a:gd name="T5" fmla="*/ 108 h 207"/>
                  <a:gd name="T6" fmla="*/ 71 w 201"/>
                  <a:gd name="T7" fmla="*/ 174 h 207"/>
                  <a:gd name="T8" fmla="*/ 87 w 201"/>
                  <a:gd name="T9" fmla="*/ 195 h 207"/>
                  <a:gd name="T10" fmla="*/ 99 w 201"/>
                  <a:gd name="T11" fmla="*/ 240 h 207"/>
                  <a:gd name="T12" fmla="*/ 105 w 201"/>
                  <a:gd name="T13" fmla="*/ 265 h 207"/>
                  <a:gd name="T14" fmla="*/ 111 w 201"/>
                  <a:gd name="T15" fmla="*/ 290 h 207"/>
                  <a:gd name="T16" fmla="*/ 121 w 201"/>
                  <a:gd name="T17" fmla="*/ 304 h 207"/>
                  <a:gd name="T18" fmla="*/ 145 w 201"/>
                  <a:gd name="T19" fmla="*/ 328 h 207"/>
                  <a:gd name="T20" fmla="*/ 162 w 201"/>
                  <a:gd name="T21" fmla="*/ 362 h 207"/>
                  <a:gd name="T22" fmla="*/ 172 w 201"/>
                  <a:gd name="T23" fmla="*/ 356 h 207"/>
                  <a:gd name="T24" fmla="*/ 180 w 201"/>
                  <a:gd name="T25" fmla="*/ 364 h 207"/>
                  <a:gd name="T26" fmla="*/ 186 w 201"/>
                  <a:gd name="T27" fmla="*/ 318 h 207"/>
                  <a:gd name="T28" fmla="*/ 188 w 201"/>
                  <a:gd name="T29" fmla="*/ 293 h 207"/>
                  <a:gd name="T30" fmla="*/ 186 w 201"/>
                  <a:gd name="T31" fmla="*/ 279 h 207"/>
                  <a:gd name="T32" fmla="*/ 190 w 201"/>
                  <a:gd name="T33" fmla="*/ 261 h 207"/>
                  <a:gd name="T34" fmla="*/ 180 w 201"/>
                  <a:gd name="T35" fmla="*/ 236 h 207"/>
                  <a:gd name="T36" fmla="*/ 170 w 201"/>
                  <a:gd name="T37" fmla="*/ 245 h 207"/>
                  <a:gd name="T38" fmla="*/ 168 w 201"/>
                  <a:gd name="T39" fmla="*/ 225 h 207"/>
                  <a:gd name="T40" fmla="*/ 164 w 201"/>
                  <a:gd name="T41" fmla="*/ 195 h 207"/>
                  <a:gd name="T42" fmla="*/ 152 w 201"/>
                  <a:gd name="T43" fmla="*/ 198 h 207"/>
                  <a:gd name="T44" fmla="*/ 150 w 201"/>
                  <a:gd name="T45" fmla="*/ 177 h 207"/>
                  <a:gd name="T46" fmla="*/ 154 w 201"/>
                  <a:gd name="T47" fmla="*/ 163 h 207"/>
                  <a:gd name="T48" fmla="*/ 145 w 201"/>
                  <a:gd name="T49" fmla="*/ 156 h 207"/>
                  <a:gd name="T50" fmla="*/ 135 w 201"/>
                  <a:gd name="T51" fmla="*/ 145 h 207"/>
                  <a:gd name="T52" fmla="*/ 115 w 201"/>
                  <a:gd name="T53" fmla="*/ 117 h 207"/>
                  <a:gd name="T54" fmla="*/ 105 w 201"/>
                  <a:gd name="T55" fmla="*/ 101 h 207"/>
                  <a:gd name="T56" fmla="*/ 93 w 201"/>
                  <a:gd name="T57" fmla="*/ 90 h 207"/>
                  <a:gd name="T58" fmla="*/ 87 w 201"/>
                  <a:gd name="T59" fmla="*/ 82 h 207"/>
                  <a:gd name="T60" fmla="*/ 65 w 201"/>
                  <a:gd name="T61" fmla="*/ 56 h 207"/>
                  <a:gd name="T62" fmla="*/ 51 w 201"/>
                  <a:gd name="T63" fmla="*/ 49 h 207"/>
                  <a:gd name="T64" fmla="*/ 51 w 201"/>
                  <a:gd name="T65" fmla="*/ 35 h 207"/>
                  <a:gd name="T66" fmla="*/ 48 w 201"/>
                  <a:gd name="T67" fmla="*/ 11 h 207"/>
                  <a:gd name="T68" fmla="*/ 38 w 201"/>
                  <a:gd name="T69" fmla="*/ 11 h 207"/>
                  <a:gd name="T70" fmla="*/ 18 w 201"/>
                  <a:gd name="T71" fmla="*/ 11 h 207"/>
                  <a:gd name="T72" fmla="*/ 0 w 201"/>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207"/>
                  <a:gd name="T113" fmla="*/ 201 w 201"/>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3" name="Freeform 201"/>
              <p:cNvSpPr>
                <a:spLocks/>
              </p:cNvSpPr>
              <p:nvPr/>
            </p:nvSpPr>
            <p:spPr bwMode="ltGray">
              <a:xfrm>
                <a:off x="4337" y="2993"/>
                <a:ext cx="169" cy="46"/>
              </a:xfrm>
              <a:custGeom>
                <a:avLst/>
                <a:gdLst>
                  <a:gd name="T0" fmla="*/ 18 w 169"/>
                  <a:gd name="T1" fmla="*/ 4 h 41"/>
                  <a:gd name="T2" fmla="*/ 10 w 169"/>
                  <a:gd name="T3" fmla="*/ 25 h 41"/>
                  <a:gd name="T4" fmla="*/ 0 w 169"/>
                  <a:gd name="T5" fmla="*/ 39 h 41"/>
                  <a:gd name="T6" fmla="*/ 12 w 169"/>
                  <a:gd name="T7" fmla="*/ 43 h 41"/>
                  <a:gd name="T8" fmla="*/ 20 w 169"/>
                  <a:gd name="T9" fmla="*/ 47 h 41"/>
                  <a:gd name="T10" fmla="*/ 28 w 169"/>
                  <a:gd name="T11" fmla="*/ 71 h 41"/>
                  <a:gd name="T12" fmla="*/ 36 w 169"/>
                  <a:gd name="T13" fmla="*/ 61 h 41"/>
                  <a:gd name="T14" fmla="*/ 40 w 169"/>
                  <a:gd name="T15" fmla="*/ 71 h 41"/>
                  <a:gd name="T16" fmla="*/ 52 w 169"/>
                  <a:gd name="T17" fmla="*/ 68 h 41"/>
                  <a:gd name="T18" fmla="*/ 62 w 169"/>
                  <a:gd name="T19" fmla="*/ 71 h 41"/>
                  <a:gd name="T20" fmla="*/ 64 w 169"/>
                  <a:gd name="T21" fmla="*/ 68 h 41"/>
                  <a:gd name="T22" fmla="*/ 64 w 169"/>
                  <a:gd name="T23" fmla="*/ 61 h 41"/>
                  <a:gd name="T24" fmla="*/ 70 w 169"/>
                  <a:gd name="T25" fmla="*/ 56 h 41"/>
                  <a:gd name="T26" fmla="*/ 76 w 169"/>
                  <a:gd name="T27" fmla="*/ 54 h 41"/>
                  <a:gd name="T28" fmla="*/ 82 w 169"/>
                  <a:gd name="T29" fmla="*/ 49 h 41"/>
                  <a:gd name="T30" fmla="*/ 90 w 169"/>
                  <a:gd name="T31" fmla="*/ 54 h 41"/>
                  <a:gd name="T32" fmla="*/ 100 w 169"/>
                  <a:gd name="T33" fmla="*/ 71 h 41"/>
                  <a:gd name="T34" fmla="*/ 112 w 169"/>
                  <a:gd name="T35" fmla="*/ 63 h 41"/>
                  <a:gd name="T36" fmla="*/ 124 w 169"/>
                  <a:gd name="T37" fmla="*/ 61 h 41"/>
                  <a:gd name="T38" fmla="*/ 134 w 169"/>
                  <a:gd name="T39" fmla="*/ 68 h 41"/>
                  <a:gd name="T40" fmla="*/ 136 w 169"/>
                  <a:gd name="T41" fmla="*/ 61 h 41"/>
                  <a:gd name="T42" fmla="*/ 144 w 169"/>
                  <a:gd name="T43" fmla="*/ 54 h 41"/>
                  <a:gd name="T44" fmla="*/ 162 w 169"/>
                  <a:gd name="T45" fmla="*/ 61 h 41"/>
                  <a:gd name="T46" fmla="*/ 166 w 169"/>
                  <a:gd name="T47" fmla="*/ 68 h 41"/>
                  <a:gd name="T48" fmla="*/ 168 w 169"/>
                  <a:gd name="T49" fmla="*/ 63 h 41"/>
                  <a:gd name="T50" fmla="*/ 164 w 169"/>
                  <a:gd name="T51" fmla="*/ 54 h 41"/>
                  <a:gd name="T52" fmla="*/ 164 w 169"/>
                  <a:gd name="T53" fmla="*/ 35 h 41"/>
                  <a:gd name="T54" fmla="*/ 160 w 169"/>
                  <a:gd name="T55" fmla="*/ 25 h 41"/>
                  <a:gd name="T56" fmla="*/ 158 w 169"/>
                  <a:gd name="T57" fmla="*/ 28 h 41"/>
                  <a:gd name="T58" fmla="*/ 148 w 169"/>
                  <a:gd name="T59" fmla="*/ 31 h 41"/>
                  <a:gd name="T60" fmla="*/ 138 w 169"/>
                  <a:gd name="T61" fmla="*/ 28 h 41"/>
                  <a:gd name="T62" fmla="*/ 134 w 169"/>
                  <a:gd name="T63" fmla="*/ 11 h 41"/>
                  <a:gd name="T64" fmla="*/ 124 w 169"/>
                  <a:gd name="T65" fmla="*/ 4 h 41"/>
                  <a:gd name="T66" fmla="*/ 110 w 169"/>
                  <a:gd name="T67" fmla="*/ 0 h 41"/>
                  <a:gd name="T68" fmla="*/ 96 w 169"/>
                  <a:gd name="T69" fmla="*/ 0 h 41"/>
                  <a:gd name="T70" fmla="*/ 92 w 169"/>
                  <a:gd name="T71" fmla="*/ 4 h 41"/>
                  <a:gd name="T72" fmla="*/ 92 w 169"/>
                  <a:gd name="T73" fmla="*/ 17 h 41"/>
                  <a:gd name="T74" fmla="*/ 98 w 169"/>
                  <a:gd name="T75" fmla="*/ 25 h 41"/>
                  <a:gd name="T76" fmla="*/ 86 w 169"/>
                  <a:gd name="T77" fmla="*/ 31 h 41"/>
                  <a:gd name="T78" fmla="*/ 76 w 169"/>
                  <a:gd name="T79" fmla="*/ 31 h 41"/>
                  <a:gd name="T80" fmla="*/ 64 w 169"/>
                  <a:gd name="T81" fmla="*/ 31 h 41"/>
                  <a:gd name="T82" fmla="*/ 60 w 169"/>
                  <a:gd name="T83" fmla="*/ 17 h 41"/>
                  <a:gd name="T84" fmla="*/ 58 w 169"/>
                  <a:gd name="T85" fmla="*/ 11 h 41"/>
                  <a:gd name="T86" fmla="*/ 44 w 169"/>
                  <a:gd name="T87" fmla="*/ 2 h 41"/>
                  <a:gd name="T88" fmla="*/ 30 w 169"/>
                  <a:gd name="T89" fmla="*/ 2 h 41"/>
                  <a:gd name="T90" fmla="*/ 18 w 169"/>
                  <a:gd name="T91" fmla="*/ 4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41"/>
                  <a:gd name="T140" fmla="*/ 169 w 169"/>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4" name="Freeform 202"/>
              <p:cNvSpPr>
                <a:spLocks/>
              </p:cNvSpPr>
              <p:nvPr/>
            </p:nvSpPr>
            <p:spPr bwMode="ltGray">
              <a:xfrm>
                <a:off x="4507" y="3015"/>
                <a:ext cx="18" cy="17"/>
              </a:xfrm>
              <a:custGeom>
                <a:avLst/>
                <a:gdLst>
                  <a:gd name="T0" fmla="*/ 0 w 19"/>
                  <a:gd name="T1" fmla="*/ 11 h 15"/>
                  <a:gd name="T2" fmla="*/ 4 w 19"/>
                  <a:gd name="T3" fmla="*/ 18 h 15"/>
                  <a:gd name="T4" fmla="*/ 8 w 19"/>
                  <a:gd name="T5" fmla="*/ 26 h 15"/>
                  <a:gd name="T6" fmla="*/ 9 w 19"/>
                  <a:gd name="T7" fmla="*/ 14 h 15"/>
                  <a:gd name="T8" fmla="*/ 13 w 19"/>
                  <a:gd name="T9" fmla="*/ 2 h 15"/>
                  <a:gd name="T10" fmla="*/ 9 w 19"/>
                  <a:gd name="T11" fmla="*/ 0 h 15"/>
                  <a:gd name="T12" fmla="*/ 4 w 19"/>
                  <a:gd name="T13" fmla="*/ 2 h 15"/>
                  <a:gd name="T14" fmla="*/ 0 w 19"/>
                  <a:gd name="T15" fmla="*/ 11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6"/>
                    </a:moveTo>
                    <a:lnTo>
                      <a:pt x="4" y="10"/>
                    </a:lnTo>
                    <a:lnTo>
                      <a:pt x="8" y="14"/>
                    </a:lnTo>
                    <a:lnTo>
                      <a:pt x="10" y="8"/>
                    </a:lnTo>
                    <a:lnTo>
                      <a:pt x="18" y="2"/>
                    </a:lnTo>
                    <a:lnTo>
                      <a:pt x="12" y="0"/>
                    </a:lnTo>
                    <a:lnTo>
                      <a:pt x="4"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5" name="Freeform 203"/>
              <p:cNvSpPr>
                <a:spLocks/>
              </p:cNvSpPr>
              <p:nvPr/>
            </p:nvSpPr>
            <p:spPr bwMode="ltGray">
              <a:xfrm>
                <a:off x="4526" y="3013"/>
                <a:ext cx="19" cy="17"/>
              </a:xfrm>
              <a:custGeom>
                <a:avLst/>
                <a:gdLst>
                  <a:gd name="T0" fmla="*/ 0 w 19"/>
                  <a:gd name="T1" fmla="*/ 26 h 15"/>
                  <a:gd name="T2" fmla="*/ 10 w 19"/>
                  <a:gd name="T3" fmla="*/ 26 h 15"/>
                  <a:gd name="T4" fmla="*/ 14 w 19"/>
                  <a:gd name="T5" fmla="*/ 14 h 15"/>
                  <a:gd name="T6" fmla="*/ 18 w 19"/>
                  <a:gd name="T7" fmla="*/ 9 h 15"/>
                  <a:gd name="T8" fmla="*/ 14 w 19"/>
                  <a:gd name="T9" fmla="*/ 0 h 15"/>
                  <a:gd name="T10" fmla="*/ 8 w 19"/>
                  <a:gd name="T11" fmla="*/ 2 h 15"/>
                  <a:gd name="T12" fmla="*/ 4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10" y="14"/>
                    </a:lnTo>
                    <a:lnTo>
                      <a:pt x="14" y="8"/>
                    </a:lnTo>
                    <a:lnTo>
                      <a:pt x="18" y="4"/>
                    </a:lnTo>
                    <a:lnTo>
                      <a:pt x="14" y="0"/>
                    </a:lnTo>
                    <a:lnTo>
                      <a:pt x="8" y="2"/>
                    </a:lnTo>
                    <a:lnTo>
                      <a:pt x="4"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6" name="Freeform 204"/>
              <p:cNvSpPr>
                <a:spLocks/>
              </p:cNvSpPr>
              <p:nvPr/>
            </p:nvSpPr>
            <p:spPr bwMode="ltGray">
              <a:xfrm>
                <a:off x="4547" y="3004"/>
                <a:ext cx="42" cy="24"/>
              </a:xfrm>
              <a:custGeom>
                <a:avLst/>
                <a:gdLst>
                  <a:gd name="T0" fmla="*/ 0 w 43"/>
                  <a:gd name="T1" fmla="*/ 39 h 21"/>
                  <a:gd name="T2" fmla="*/ 12 w 43"/>
                  <a:gd name="T3" fmla="*/ 31 h 21"/>
                  <a:gd name="T4" fmla="*/ 18 w 43"/>
                  <a:gd name="T5" fmla="*/ 27 h 21"/>
                  <a:gd name="T6" fmla="*/ 21 w 43"/>
                  <a:gd name="T7" fmla="*/ 19 h 21"/>
                  <a:gd name="T8" fmla="*/ 23 w 43"/>
                  <a:gd name="T9" fmla="*/ 15 h 21"/>
                  <a:gd name="T10" fmla="*/ 29 w 43"/>
                  <a:gd name="T11" fmla="*/ 19 h 21"/>
                  <a:gd name="T12" fmla="*/ 37 w 43"/>
                  <a:gd name="T13" fmla="*/ 11 h 21"/>
                  <a:gd name="T14" fmla="*/ 35 w 43"/>
                  <a:gd name="T15" fmla="*/ 2 h 21"/>
                  <a:gd name="T16" fmla="*/ 27 w 43"/>
                  <a:gd name="T17" fmla="*/ 2 h 21"/>
                  <a:gd name="T18" fmla="*/ 20 w 43"/>
                  <a:gd name="T19" fmla="*/ 0 h 21"/>
                  <a:gd name="T20" fmla="*/ 16 w 43"/>
                  <a:gd name="T21" fmla="*/ 11 h 21"/>
                  <a:gd name="T22" fmla="*/ 21 w 43"/>
                  <a:gd name="T23" fmla="*/ 15 h 21"/>
                  <a:gd name="T24" fmla="*/ 18 w 43"/>
                  <a:gd name="T25" fmla="*/ 24 h 21"/>
                  <a:gd name="T26" fmla="*/ 10 w 43"/>
                  <a:gd name="T27" fmla="*/ 15 h 21"/>
                  <a:gd name="T28" fmla="*/ 2 w 43"/>
                  <a:gd name="T29" fmla="*/ 24 h 21"/>
                  <a:gd name="T30" fmla="*/ 0 w 43"/>
                  <a:gd name="T31" fmla="*/ 39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21"/>
                  <a:gd name="T50" fmla="*/ 43 w 4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7" name="Freeform 205"/>
              <p:cNvSpPr>
                <a:spLocks/>
              </p:cNvSpPr>
              <p:nvPr/>
            </p:nvSpPr>
            <p:spPr bwMode="ltGray">
              <a:xfrm>
                <a:off x="4588" y="3018"/>
                <a:ext cx="31" cy="19"/>
              </a:xfrm>
              <a:custGeom>
                <a:avLst/>
                <a:gdLst>
                  <a:gd name="T0" fmla="*/ 0 w 31"/>
                  <a:gd name="T1" fmla="*/ 21 h 17"/>
                  <a:gd name="T2" fmla="*/ 6 w 31"/>
                  <a:gd name="T3" fmla="*/ 17 h 17"/>
                  <a:gd name="T4" fmla="*/ 12 w 31"/>
                  <a:gd name="T5" fmla="*/ 21 h 17"/>
                  <a:gd name="T6" fmla="*/ 22 w 31"/>
                  <a:gd name="T7" fmla="*/ 28 h 17"/>
                  <a:gd name="T8" fmla="*/ 28 w 31"/>
                  <a:gd name="T9" fmla="*/ 21 h 17"/>
                  <a:gd name="T10" fmla="*/ 30 w 31"/>
                  <a:gd name="T11" fmla="*/ 13 h 17"/>
                  <a:gd name="T12" fmla="*/ 24 w 31"/>
                  <a:gd name="T13" fmla="*/ 4 h 17"/>
                  <a:gd name="T14" fmla="*/ 20 w 31"/>
                  <a:gd name="T15" fmla="*/ 4 h 17"/>
                  <a:gd name="T16" fmla="*/ 18 w 31"/>
                  <a:gd name="T17" fmla="*/ 0 h 17"/>
                  <a:gd name="T18" fmla="*/ 12 w 31"/>
                  <a:gd name="T19" fmla="*/ 0 h 17"/>
                  <a:gd name="T20" fmla="*/ 8 w 31"/>
                  <a:gd name="T21" fmla="*/ 2 h 17"/>
                  <a:gd name="T22" fmla="*/ 2 w 31"/>
                  <a:gd name="T23" fmla="*/ 11 h 17"/>
                  <a:gd name="T24" fmla="*/ 0 w 31"/>
                  <a:gd name="T25" fmla="*/ 2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8" name="Freeform 206"/>
              <p:cNvSpPr>
                <a:spLocks/>
              </p:cNvSpPr>
              <p:nvPr/>
            </p:nvSpPr>
            <p:spPr bwMode="ltGray">
              <a:xfrm>
                <a:off x="4344" y="2901"/>
                <a:ext cx="29" cy="33"/>
              </a:xfrm>
              <a:custGeom>
                <a:avLst/>
                <a:gdLst>
                  <a:gd name="T0" fmla="*/ 0 w 29"/>
                  <a:gd name="T1" fmla="*/ 26 h 29"/>
                  <a:gd name="T2" fmla="*/ 6 w 29"/>
                  <a:gd name="T3" fmla="*/ 23 h 29"/>
                  <a:gd name="T4" fmla="*/ 10 w 29"/>
                  <a:gd name="T5" fmla="*/ 41 h 29"/>
                  <a:gd name="T6" fmla="*/ 20 w 29"/>
                  <a:gd name="T7" fmla="*/ 53 h 29"/>
                  <a:gd name="T8" fmla="*/ 28 w 29"/>
                  <a:gd name="T9" fmla="*/ 50 h 29"/>
                  <a:gd name="T10" fmla="*/ 24 w 29"/>
                  <a:gd name="T11" fmla="*/ 41 h 29"/>
                  <a:gd name="T12" fmla="*/ 26 w 29"/>
                  <a:gd name="T13" fmla="*/ 30 h 29"/>
                  <a:gd name="T14" fmla="*/ 16 w 29"/>
                  <a:gd name="T15" fmla="*/ 26 h 29"/>
                  <a:gd name="T16" fmla="*/ 16 w 29"/>
                  <a:gd name="T17" fmla="*/ 15 h 29"/>
                  <a:gd name="T18" fmla="*/ 16 w 29"/>
                  <a:gd name="T19" fmla="*/ 2 h 29"/>
                  <a:gd name="T20" fmla="*/ 12 w 29"/>
                  <a:gd name="T21" fmla="*/ 0 h 29"/>
                  <a:gd name="T22" fmla="*/ 8 w 29"/>
                  <a:gd name="T23" fmla="*/ 11 h 29"/>
                  <a:gd name="T24" fmla="*/ 6 w 29"/>
                  <a:gd name="T25" fmla="*/ 2 h 29"/>
                  <a:gd name="T26" fmla="*/ 2 w 29"/>
                  <a:gd name="T27" fmla="*/ 15 h 29"/>
                  <a:gd name="T28" fmla="*/ 0 w 29"/>
                  <a:gd name="T29" fmla="*/ 2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9" name="Freeform 207"/>
              <p:cNvSpPr>
                <a:spLocks/>
              </p:cNvSpPr>
              <p:nvPr/>
            </p:nvSpPr>
            <p:spPr bwMode="ltGray">
              <a:xfrm>
                <a:off x="4383" y="2919"/>
                <a:ext cx="19" cy="17"/>
              </a:xfrm>
              <a:custGeom>
                <a:avLst/>
                <a:gdLst>
                  <a:gd name="T0" fmla="*/ 0 w 19"/>
                  <a:gd name="T1" fmla="*/ 18 h 15"/>
                  <a:gd name="T2" fmla="*/ 8 w 19"/>
                  <a:gd name="T3" fmla="*/ 26 h 15"/>
                  <a:gd name="T4" fmla="*/ 18 w 19"/>
                  <a:gd name="T5" fmla="*/ 26 h 15"/>
                  <a:gd name="T6" fmla="*/ 16 w 19"/>
                  <a:gd name="T7" fmla="*/ 9 h 15"/>
                  <a:gd name="T8" fmla="*/ 10 w 19"/>
                  <a:gd name="T9" fmla="*/ 0 h 15"/>
                  <a:gd name="T10" fmla="*/ 4 w 19"/>
                  <a:gd name="T11" fmla="*/ 0 h 15"/>
                  <a:gd name="T12" fmla="*/ 0 w 19"/>
                  <a:gd name="T13" fmla="*/ 18 h 15"/>
                  <a:gd name="T14" fmla="*/ 0 60000 65536"/>
                  <a:gd name="T15" fmla="*/ 0 60000 65536"/>
                  <a:gd name="T16" fmla="*/ 0 60000 65536"/>
                  <a:gd name="T17" fmla="*/ 0 60000 65536"/>
                  <a:gd name="T18" fmla="*/ 0 60000 65536"/>
                  <a:gd name="T19" fmla="*/ 0 60000 65536"/>
                  <a:gd name="T20" fmla="*/ 0 60000 65536"/>
                  <a:gd name="T21" fmla="*/ 0 w 19"/>
                  <a:gd name="T22" fmla="*/ 0 h 15"/>
                  <a:gd name="T23" fmla="*/ 19 w 1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5">
                    <a:moveTo>
                      <a:pt x="0" y="10"/>
                    </a:moveTo>
                    <a:lnTo>
                      <a:pt x="8" y="14"/>
                    </a:lnTo>
                    <a:lnTo>
                      <a:pt x="18" y="14"/>
                    </a:lnTo>
                    <a:lnTo>
                      <a:pt x="16" y="4"/>
                    </a:lnTo>
                    <a:lnTo>
                      <a:pt x="10" y="0"/>
                    </a:lnTo>
                    <a:lnTo>
                      <a:pt x="4" y="0"/>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0" name="Freeform 208"/>
              <p:cNvSpPr>
                <a:spLocks/>
              </p:cNvSpPr>
              <p:nvPr/>
            </p:nvSpPr>
            <p:spPr bwMode="ltGray">
              <a:xfrm>
                <a:off x="4193" y="2857"/>
                <a:ext cx="15" cy="19"/>
              </a:xfrm>
              <a:custGeom>
                <a:avLst/>
                <a:gdLst>
                  <a:gd name="T0" fmla="*/ 0 w 15"/>
                  <a:gd name="T1" fmla="*/ 4 h 17"/>
                  <a:gd name="T2" fmla="*/ 10 w 15"/>
                  <a:gd name="T3" fmla="*/ 28 h 17"/>
                  <a:gd name="T4" fmla="*/ 14 w 15"/>
                  <a:gd name="T5" fmla="*/ 25 h 17"/>
                  <a:gd name="T6" fmla="*/ 14 w 15"/>
                  <a:gd name="T7" fmla="*/ 11 h 17"/>
                  <a:gd name="T8" fmla="*/ 6 w 15"/>
                  <a:gd name="T9" fmla="*/ 0 h 17"/>
                  <a:gd name="T10" fmla="*/ 0 w 15"/>
                  <a:gd name="T11" fmla="*/ 4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4"/>
                    </a:moveTo>
                    <a:lnTo>
                      <a:pt x="10" y="16"/>
                    </a:lnTo>
                    <a:lnTo>
                      <a:pt x="14" y="14"/>
                    </a:lnTo>
                    <a:lnTo>
                      <a:pt x="14" y="6"/>
                    </a:lnTo>
                    <a:lnTo>
                      <a:pt x="6"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1" name="Freeform 209"/>
              <p:cNvSpPr>
                <a:spLocks/>
              </p:cNvSpPr>
              <p:nvPr/>
            </p:nvSpPr>
            <p:spPr bwMode="ltGray">
              <a:xfrm>
                <a:off x="4219" y="2904"/>
                <a:ext cx="14" cy="21"/>
              </a:xfrm>
              <a:custGeom>
                <a:avLst/>
                <a:gdLst>
                  <a:gd name="T0" fmla="*/ 0 w 15"/>
                  <a:gd name="T1" fmla="*/ 11 h 19"/>
                  <a:gd name="T2" fmla="*/ 6 w 15"/>
                  <a:gd name="T3" fmla="*/ 27 h 19"/>
                  <a:gd name="T4" fmla="*/ 9 w 15"/>
                  <a:gd name="T5" fmla="*/ 30 h 19"/>
                  <a:gd name="T6" fmla="*/ 9 w 15"/>
                  <a:gd name="T7" fmla="*/ 23 h 19"/>
                  <a:gd name="T8" fmla="*/ 7 w 15"/>
                  <a:gd name="T9" fmla="*/ 4 h 19"/>
                  <a:gd name="T10" fmla="*/ 4 w 15"/>
                  <a:gd name="T11" fmla="*/ 2 h 19"/>
                  <a:gd name="T12" fmla="*/ 0 w 15"/>
                  <a:gd name="T13" fmla="*/ 0 h 19"/>
                  <a:gd name="T14" fmla="*/ 0 w 15"/>
                  <a:gd name="T15" fmla="*/ 11 h 1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9"/>
                  <a:gd name="T26" fmla="*/ 15 w 1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9">
                    <a:moveTo>
                      <a:pt x="0" y="6"/>
                    </a:moveTo>
                    <a:lnTo>
                      <a:pt x="6" y="16"/>
                    </a:lnTo>
                    <a:lnTo>
                      <a:pt x="14" y="18"/>
                    </a:lnTo>
                    <a:lnTo>
                      <a:pt x="14" y="14"/>
                    </a:lnTo>
                    <a:lnTo>
                      <a:pt x="8" y="4"/>
                    </a:lnTo>
                    <a:lnTo>
                      <a:pt x="4" y="2"/>
                    </a:lnTo>
                    <a:lnTo>
                      <a:pt x="0"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2" name="Freeform 210"/>
              <p:cNvSpPr>
                <a:spLocks/>
              </p:cNvSpPr>
              <p:nvPr/>
            </p:nvSpPr>
            <p:spPr bwMode="ltGray">
              <a:xfrm>
                <a:off x="4598" y="2982"/>
                <a:ext cx="59" cy="28"/>
              </a:xfrm>
              <a:custGeom>
                <a:avLst/>
                <a:gdLst>
                  <a:gd name="T0" fmla="*/ 0 w 59"/>
                  <a:gd name="T1" fmla="*/ 39 h 25"/>
                  <a:gd name="T2" fmla="*/ 6 w 59"/>
                  <a:gd name="T3" fmla="*/ 43 h 25"/>
                  <a:gd name="T4" fmla="*/ 8 w 59"/>
                  <a:gd name="T5" fmla="*/ 35 h 25"/>
                  <a:gd name="T6" fmla="*/ 22 w 59"/>
                  <a:gd name="T7" fmla="*/ 35 h 25"/>
                  <a:gd name="T8" fmla="*/ 26 w 59"/>
                  <a:gd name="T9" fmla="*/ 39 h 25"/>
                  <a:gd name="T10" fmla="*/ 32 w 59"/>
                  <a:gd name="T11" fmla="*/ 31 h 25"/>
                  <a:gd name="T12" fmla="*/ 38 w 59"/>
                  <a:gd name="T13" fmla="*/ 31 h 25"/>
                  <a:gd name="T14" fmla="*/ 58 w 59"/>
                  <a:gd name="T15" fmla="*/ 13 h 25"/>
                  <a:gd name="T16" fmla="*/ 58 w 59"/>
                  <a:gd name="T17" fmla="*/ 0 h 25"/>
                  <a:gd name="T18" fmla="*/ 54 w 59"/>
                  <a:gd name="T19" fmla="*/ 0 h 25"/>
                  <a:gd name="T20" fmla="*/ 52 w 59"/>
                  <a:gd name="T21" fmla="*/ 13 h 25"/>
                  <a:gd name="T22" fmla="*/ 36 w 59"/>
                  <a:gd name="T23" fmla="*/ 17 h 25"/>
                  <a:gd name="T24" fmla="*/ 30 w 59"/>
                  <a:gd name="T25" fmla="*/ 25 h 25"/>
                  <a:gd name="T26" fmla="*/ 24 w 59"/>
                  <a:gd name="T27" fmla="*/ 17 h 25"/>
                  <a:gd name="T28" fmla="*/ 18 w 59"/>
                  <a:gd name="T29" fmla="*/ 13 h 25"/>
                  <a:gd name="T30" fmla="*/ 8 w 59"/>
                  <a:gd name="T31" fmla="*/ 25 h 25"/>
                  <a:gd name="T32" fmla="*/ 0 w 59"/>
                  <a:gd name="T33" fmla="*/ 39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5"/>
                  <a:gd name="T53" fmla="*/ 59 w 5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3" name="Freeform 211"/>
              <p:cNvSpPr>
                <a:spLocks/>
              </p:cNvSpPr>
              <p:nvPr/>
            </p:nvSpPr>
            <p:spPr bwMode="ltGray">
              <a:xfrm>
                <a:off x="4666" y="2957"/>
                <a:ext cx="73" cy="71"/>
              </a:xfrm>
              <a:custGeom>
                <a:avLst/>
                <a:gdLst>
                  <a:gd name="T0" fmla="*/ 0 w 73"/>
                  <a:gd name="T1" fmla="*/ 110 h 63"/>
                  <a:gd name="T2" fmla="*/ 6 w 73"/>
                  <a:gd name="T3" fmla="*/ 99 h 63"/>
                  <a:gd name="T4" fmla="*/ 2 w 73"/>
                  <a:gd name="T5" fmla="*/ 99 h 63"/>
                  <a:gd name="T6" fmla="*/ 4 w 73"/>
                  <a:gd name="T7" fmla="*/ 77 h 63"/>
                  <a:gd name="T8" fmla="*/ 22 w 73"/>
                  <a:gd name="T9" fmla="*/ 59 h 63"/>
                  <a:gd name="T10" fmla="*/ 28 w 73"/>
                  <a:gd name="T11" fmla="*/ 43 h 63"/>
                  <a:gd name="T12" fmla="*/ 28 w 73"/>
                  <a:gd name="T13" fmla="*/ 41 h 63"/>
                  <a:gd name="T14" fmla="*/ 52 w 73"/>
                  <a:gd name="T15" fmla="*/ 14 h 63"/>
                  <a:gd name="T16" fmla="*/ 60 w 73"/>
                  <a:gd name="T17" fmla="*/ 14 h 63"/>
                  <a:gd name="T18" fmla="*/ 68 w 73"/>
                  <a:gd name="T19" fmla="*/ 0 h 63"/>
                  <a:gd name="T20" fmla="*/ 72 w 73"/>
                  <a:gd name="T21" fmla="*/ 2 h 63"/>
                  <a:gd name="T22" fmla="*/ 64 w 73"/>
                  <a:gd name="T23" fmla="*/ 23 h 63"/>
                  <a:gd name="T24" fmla="*/ 60 w 73"/>
                  <a:gd name="T25" fmla="*/ 26 h 63"/>
                  <a:gd name="T26" fmla="*/ 54 w 73"/>
                  <a:gd name="T27" fmla="*/ 33 h 63"/>
                  <a:gd name="T28" fmla="*/ 40 w 73"/>
                  <a:gd name="T29" fmla="*/ 59 h 63"/>
                  <a:gd name="T30" fmla="*/ 36 w 73"/>
                  <a:gd name="T31" fmla="*/ 61 h 63"/>
                  <a:gd name="T32" fmla="*/ 34 w 73"/>
                  <a:gd name="T33" fmla="*/ 77 h 63"/>
                  <a:gd name="T34" fmla="*/ 28 w 73"/>
                  <a:gd name="T35" fmla="*/ 80 h 63"/>
                  <a:gd name="T36" fmla="*/ 26 w 73"/>
                  <a:gd name="T37" fmla="*/ 90 h 63"/>
                  <a:gd name="T38" fmla="*/ 18 w 73"/>
                  <a:gd name="T39" fmla="*/ 94 h 63"/>
                  <a:gd name="T40" fmla="*/ 14 w 73"/>
                  <a:gd name="T41" fmla="*/ 94 h 63"/>
                  <a:gd name="T42" fmla="*/ 6 w 73"/>
                  <a:gd name="T43" fmla="*/ 113 h 63"/>
                  <a:gd name="T44" fmla="*/ 0 w 73"/>
                  <a:gd name="T45" fmla="*/ 110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
                  <a:gd name="T70" fmla="*/ 0 h 63"/>
                  <a:gd name="T71" fmla="*/ 73 w 73"/>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4" name="Freeform 212"/>
              <p:cNvSpPr>
                <a:spLocks/>
              </p:cNvSpPr>
              <p:nvPr/>
            </p:nvSpPr>
            <p:spPr bwMode="ltGray">
              <a:xfrm>
                <a:off x="4728" y="2839"/>
                <a:ext cx="24" cy="19"/>
              </a:xfrm>
              <a:custGeom>
                <a:avLst/>
                <a:gdLst>
                  <a:gd name="T0" fmla="*/ 0 w 25"/>
                  <a:gd name="T1" fmla="*/ 25 h 17"/>
                  <a:gd name="T2" fmla="*/ 8 w 25"/>
                  <a:gd name="T3" fmla="*/ 28 h 17"/>
                  <a:gd name="T4" fmla="*/ 17 w 25"/>
                  <a:gd name="T5" fmla="*/ 13 h 17"/>
                  <a:gd name="T6" fmla="*/ 19 w 25"/>
                  <a:gd name="T7" fmla="*/ 0 h 17"/>
                  <a:gd name="T8" fmla="*/ 10 w 25"/>
                  <a:gd name="T9" fmla="*/ 0 h 17"/>
                  <a:gd name="T10" fmla="*/ 2 w 25"/>
                  <a:gd name="T11" fmla="*/ 11 h 17"/>
                  <a:gd name="T12" fmla="*/ 0 w 25"/>
                  <a:gd name="T13" fmla="*/ 25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14"/>
                    </a:moveTo>
                    <a:lnTo>
                      <a:pt x="8" y="16"/>
                    </a:lnTo>
                    <a:lnTo>
                      <a:pt x="22" y="8"/>
                    </a:lnTo>
                    <a:lnTo>
                      <a:pt x="24" y="0"/>
                    </a:lnTo>
                    <a:lnTo>
                      <a:pt x="10" y="0"/>
                    </a:lnTo>
                    <a:lnTo>
                      <a:pt x="2"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5" name="Freeform 213"/>
              <p:cNvSpPr>
                <a:spLocks/>
              </p:cNvSpPr>
              <p:nvPr/>
            </p:nvSpPr>
            <p:spPr bwMode="ltGray">
              <a:xfrm>
                <a:off x="4592" y="2738"/>
                <a:ext cx="130" cy="203"/>
              </a:xfrm>
              <a:custGeom>
                <a:avLst/>
                <a:gdLst>
                  <a:gd name="T0" fmla="*/ 111 w 131"/>
                  <a:gd name="T1" fmla="*/ 17 h 181"/>
                  <a:gd name="T2" fmla="*/ 105 w 131"/>
                  <a:gd name="T3" fmla="*/ 31 h 181"/>
                  <a:gd name="T4" fmla="*/ 81 w 131"/>
                  <a:gd name="T5" fmla="*/ 54 h 181"/>
                  <a:gd name="T6" fmla="*/ 64 w 131"/>
                  <a:gd name="T7" fmla="*/ 56 h 181"/>
                  <a:gd name="T8" fmla="*/ 50 w 131"/>
                  <a:gd name="T9" fmla="*/ 54 h 181"/>
                  <a:gd name="T10" fmla="*/ 42 w 131"/>
                  <a:gd name="T11" fmla="*/ 74 h 181"/>
                  <a:gd name="T12" fmla="*/ 30 w 131"/>
                  <a:gd name="T13" fmla="*/ 82 h 181"/>
                  <a:gd name="T14" fmla="*/ 22 w 131"/>
                  <a:gd name="T15" fmla="*/ 117 h 181"/>
                  <a:gd name="T16" fmla="*/ 18 w 131"/>
                  <a:gd name="T17" fmla="*/ 148 h 181"/>
                  <a:gd name="T18" fmla="*/ 12 w 131"/>
                  <a:gd name="T19" fmla="*/ 193 h 181"/>
                  <a:gd name="T20" fmla="*/ 0 w 131"/>
                  <a:gd name="T21" fmla="*/ 220 h 181"/>
                  <a:gd name="T22" fmla="*/ 4 w 131"/>
                  <a:gd name="T23" fmla="*/ 251 h 181"/>
                  <a:gd name="T24" fmla="*/ 12 w 131"/>
                  <a:gd name="T25" fmla="*/ 257 h 181"/>
                  <a:gd name="T26" fmla="*/ 8 w 131"/>
                  <a:gd name="T27" fmla="*/ 298 h 181"/>
                  <a:gd name="T28" fmla="*/ 12 w 131"/>
                  <a:gd name="T29" fmla="*/ 321 h 181"/>
                  <a:gd name="T30" fmla="*/ 32 w 131"/>
                  <a:gd name="T31" fmla="*/ 312 h 181"/>
                  <a:gd name="T32" fmla="*/ 28 w 131"/>
                  <a:gd name="T33" fmla="*/ 288 h 181"/>
                  <a:gd name="T34" fmla="*/ 32 w 131"/>
                  <a:gd name="T35" fmla="*/ 266 h 181"/>
                  <a:gd name="T36" fmla="*/ 34 w 131"/>
                  <a:gd name="T37" fmla="*/ 231 h 181"/>
                  <a:gd name="T38" fmla="*/ 36 w 131"/>
                  <a:gd name="T39" fmla="*/ 209 h 181"/>
                  <a:gd name="T40" fmla="*/ 48 w 131"/>
                  <a:gd name="T41" fmla="*/ 204 h 181"/>
                  <a:gd name="T42" fmla="*/ 40 w 131"/>
                  <a:gd name="T43" fmla="*/ 229 h 181"/>
                  <a:gd name="T44" fmla="*/ 50 w 131"/>
                  <a:gd name="T45" fmla="*/ 251 h 181"/>
                  <a:gd name="T46" fmla="*/ 50 w 131"/>
                  <a:gd name="T47" fmla="*/ 269 h 181"/>
                  <a:gd name="T48" fmla="*/ 58 w 131"/>
                  <a:gd name="T49" fmla="*/ 262 h 181"/>
                  <a:gd name="T50" fmla="*/ 71 w 131"/>
                  <a:gd name="T51" fmla="*/ 251 h 181"/>
                  <a:gd name="T52" fmla="*/ 67 w 131"/>
                  <a:gd name="T53" fmla="*/ 237 h 181"/>
                  <a:gd name="T54" fmla="*/ 65 w 131"/>
                  <a:gd name="T55" fmla="*/ 229 h 181"/>
                  <a:gd name="T56" fmla="*/ 64 w 131"/>
                  <a:gd name="T57" fmla="*/ 182 h 181"/>
                  <a:gd name="T58" fmla="*/ 64 w 131"/>
                  <a:gd name="T59" fmla="*/ 159 h 181"/>
                  <a:gd name="T60" fmla="*/ 71 w 131"/>
                  <a:gd name="T61" fmla="*/ 126 h 181"/>
                  <a:gd name="T62" fmla="*/ 87 w 131"/>
                  <a:gd name="T63" fmla="*/ 117 h 181"/>
                  <a:gd name="T64" fmla="*/ 75 w 131"/>
                  <a:gd name="T65" fmla="*/ 105 h 181"/>
                  <a:gd name="T66" fmla="*/ 65 w 131"/>
                  <a:gd name="T67" fmla="*/ 120 h 181"/>
                  <a:gd name="T68" fmla="*/ 54 w 131"/>
                  <a:gd name="T69" fmla="*/ 128 h 181"/>
                  <a:gd name="T70" fmla="*/ 44 w 131"/>
                  <a:gd name="T71" fmla="*/ 146 h 181"/>
                  <a:gd name="T72" fmla="*/ 34 w 131"/>
                  <a:gd name="T73" fmla="*/ 131 h 181"/>
                  <a:gd name="T74" fmla="*/ 38 w 131"/>
                  <a:gd name="T75" fmla="*/ 95 h 181"/>
                  <a:gd name="T76" fmla="*/ 52 w 131"/>
                  <a:gd name="T77" fmla="*/ 85 h 181"/>
                  <a:gd name="T78" fmla="*/ 65 w 131"/>
                  <a:gd name="T79" fmla="*/ 79 h 181"/>
                  <a:gd name="T80" fmla="*/ 83 w 131"/>
                  <a:gd name="T81" fmla="*/ 63 h 181"/>
                  <a:gd name="T82" fmla="*/ 101 w 131"/>
                  <a:gd name="T83" fmla="*/ 56 h 181"/>
                  <a:gd name="T84" fmla="*/ 115 w 131"/>
                  <a:gd name="T85" fmla="*/ 31 h 181"/>
                  <a:gd name="T86" fmla="*/ 125 w 131"/>
                  <a:gd name="T87" fmla="*/ 0 h 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
                  <a:gd name="T133" fmla="*/ 0 h 181"/>
                  <a:gd name="T134" fmla="*/ 131 w 131"/>
                  <a:gd name="T135" fmla="*/ 181 h 1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6" name="Freeform 214"/>
              <p:cNvSpPr>
                <a:spLocks/>
              </p:cNvSpPr>
              <p:nvPr/>
            </p:nvSpPr>
            <p:spPr bwMode="ltGray">
              <a:xfrm>
                <a:off x="4809" y="2899"/>
                <a:ext cx="19" cy="30"/>
              </a:xfrm>
              <a:custGeom>
                <a:avLst/>
                <a:gdLst>
                  <a:gd name="T0" fmla="*/ 4 w 19"/>
                  <a:gd name="T1" fmla="*/ 16 h 27"/>
                  <a:gd name="T2" fmla="*/ 12 w 19"/>
                  <a:gd name="T3" fmla="*/ 2 h 27"/>
                  <a:gd name="T4" fmla="*/ 18 w 19"/>
                  <a:gd name="T5" fmla="*/ 0 h 27"/>
                  <a:gd name="T6" fmla="*/ 14 w 19"/>
                  <a:gd name="T7" fmla="*/ 13 h 27"/>
                  <a:gd name="T8" fmla="*/ 8 w 19"/>
                  <a:gd name="T9" fmla="*/ 33 h 27"/>
                  <a:gd name="T10" fmla="*/ 0 w 19"/>
                  <a:gd name="T11" fmla="*/ 44 h 27"/>
                  <a:gd name="T12" fmla="*/ 4 w 19"/>
                  <a:gd name="T13" fmla="*/ 16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4" y="10"/>
                    </a:moveTo>
                    <a:lnTo>
                      <a:pt x="12" y="2"/>
                    </a:lnTo>
                    <a:lnTo>
                      <a:pt x="18" y="0"/>
                    </a:lnTo>
                    <a:lnTo>
                      <a:pt x="14" y="8"/>
                    </a:lnTo>
                    <a:lnTo>
                      <a:pt x="8" y="20"/>
                    </a:lnTo>
                    <a:lnTo>
                      <a:pt x="0" y="26"/>
                    </a:lnTo>
                    <a:lnTo>
                      <a:pt x="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7" name="Freeform 215"/>
              <p:cNvSpPr>
                <a:spLocks/>
              </p:cNvSpPr>
              <p:nvPr/>
            </p:nvSpPr>
            <p:spPr bwMode="ltGray">
              <a:xfrm>
                <a:off x="4759" y="2707"/>
                <a:ext cx="29" cy="66"/>
              </a:xfrm>
              <a:custGeom>
                <a:avLst/>
                <a:gdLst>
                  <a:gd name="T0" fmla="*/ 12 w 29"/>
                  <a:gd name="T1" fmla="*/ 60 h 59"/>
                  <a:gd name="T2" fmla="*/ 28 w 29"/>
                  <a:gd name="T3" fmla="*/ 63 h 59"/>
                  <a:gd name="T4" fmla="*/ 18 w 29"/>
                  <a:gd name="T5" fmla="*/ 49 h 59"/>
                  <a:gd name="T6" fmla="*/ 20 w 29"/>
                  <a:gd name="T7" fmla="*/ 35 h 59"/>
                  <a:gd name="T8" fmla="*/ 28 w 29"/>
                  <a:gd name="T9" fmla="*/ 21 h 59"/>
                  <a:gd name="T10" fmla="*/ 20 w 29"/>
                  <a:gd name="T11" fmla="*/ 21 h 59"/>
                  <a:gd name="T12" fmla="*/ 12 w 29"/>
                  <a:gd name="T13" fmla="*/ 43 h 59"/>
                  <a:gd name="T14" fmla="*/ 8 w 29"/>
                  <a:gd name="T15" fmla="*/ 39 h 59"/>
                  <a:gd name="T16" fmla="*/ 12 w 29"/>
                  <a:gd name="T17" fmla="*/ 25 h 59"/>
                  <a:gd name="T18" fmla="*/ 6 w 29"/>
                  <a:gd name="T19" fmla="*/ 11 h 59"/>
                  <a:gd name="T20" fmla="*/ 8 w 29"/>
                  <a:gd name="T21" fmla="*/ 0 h 59"/>
                  <a:gd name="T22" fmla="*/ 0 w 29"/>
                  <a:gd name="T23" fmla="*/ 35 h 59"/>
                  <a:gd name="T24" fmla="*/ 6 w 29"/>
                  <a:gd name="T25" fmla="*/ 54 h 59"/>
                  <a:gd name="T26" fmla="*/ 6 w 29"/>
                  <a:gd name="T27" fmla="*/ 67 h 59"/>
                  <a:gd name="T28" fmla="*/ 6 w 29"/>
                  <a:gd name="T29" fmla="*/ 87 h 59"/>
                  <a:gd name="T30" fmla="*/ 20 w 29"/>
                  <a:gd name="T31" fmla="*/ 103 h 59"/>
                  <a:gd name="T32" fmla="*/ 12 w 29"/>
                  <a:gd name="T33" fmla="*/ 81 h 59"/>
                  <a:gd name="T34" fmla="*/ 12 w 29"/>
                  <a:gd name="T35" fmla="*/ 6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59"/>
                  <a:gd name="T56" fmla="*/ 29 w 29"/>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8" name="Freeform 216"/>
              <p:cNvSpPr>
                <a:spLocks/>
              </p:cNvSpPr>
              <p:nvPr/>
            </p:nvSpPr>
            <p:spPr bwMode="ltGray">
              <a:xfrm>
                <a:off x="4774" y="2691"/>
                <a:ext cx="12" cy="24"/>
              </a:xfrm>
              <a:custGeom>
                <a:avLst/>
                <a:gdLst>
                  <a:gd name="T0" fmla="*/ 4 w 13"/>
                  <a:gd name="T1" fmla="*/ 0 h 21"/>
                  <a:gd name="T2" fmla="*/ 0 w 13"/>
                  <a:gd name="T3" fmla="*/ 19 h 21"/>
                  <a:gd name="T4" fmla="*/ 2 w 13"/>
                  <a:gd name="T5" fmla="*/ 39 h 21"/>
                  <a:gd name="T6" fmla="*/ 7 w 13"/>
                  <a:gd name="T7" fmla="*/ 24 h 21"/>
                  <a:gd name="T8" fmla="*/ 4 w 13"/>
                  <a:gd name="T9" fmla="*/ 0 h 21"/>
                  <a:gd name="T10" fmla="*/ 0 60000 65536"/>
                  <a:gd name="T11" fmla="*/ 0 60000 65536"/>
                  <a:gd name="T12" fmla="*/ 0 60000 65536"/>
                  <a:gd name="T13" fmla="*/ 0 60000 65536"/>
                  <a:gd name="T14" fmla="*/ 0 60000 65536"/>
                  <a:gd name="T15" fmla="*/ 0 w 13"/>
                  <a:gd name="T16" fmla="*/ 0 h 21"/>
                  <a:gd name="T17" fmla="*/ 13 w 13"/>
                  <a:gd name="T18" fmla="*/ 21 h 21"/>
                </a:gdLst>
                <a:ahLst/>
                <a:cxnLst>
                  <a:cxn ang="T10">
                    <a:pos x="T0" y="T1"/>
                  </a:cxn>
                  <a:cxn ang="T11">
                    <a:pos x="T2" y="T3"/>
                  </a:cxn>
                  <a:cxn ang="T12">
                    <a:pos x="T4" y="T5"/>
                  </a:cxn>
                  <a:cxn ang="T13">
                    <a:pos x="T6" y="T7"/>
                  </a:cxn>
                  <a:cxn ang="T14">
                    <a:pos x="T8" y="T9"/>
                  </a:cxn>
                </a:cxnLst>
                <a:rect l="T15" t="T16" r="T17" b="T18"/>
                <a:pathLst>
                  <a:path w="13" h="21">
                    <a:moveTo>
                      <a:pt x="4" y="0"/>
                    </a:moveTo>
                    <a:lnTo>
                      <a:pt x="0" y="10"/>
                    </a:lnTo>
                    <a:lnTo>
                      <a:pt x="2" y="20"/>
                    </a:lnTo>
                    <a:lnTo>
                      <a:pt x="12" y="1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9" name="Freeform 217"/>
              <p:cNvSpPr>
                <a:spLocks/>
              </p:cNvSpPr>
              <p:nvPr/>
            </p:nvSpPr>
            <p:spPr bwMode="ltGray">
              <a:xfrm>
                <a:off x="4413" y="2723"/>
                <a:ext cx="191" cy="206"/>
              </a:xfrm>
              <a:custGeom>
                <a:avLst/>
                <a:gdLst>
                  <a:gd name="T0" fmla="*/ 172 w 191"/>
                  <a:gd name="T1" fmla="*/ 20 h 185"/>
                  <a:gd name="T2" fmla="*/ 162 w 191"/>
                  <a:gd name="T3" fmla="*/ 30 h 185"/>
                  <a:gd name="T4" fmla="*/ 164 w 191"/>
                  <a:gd name="T5" fmla="*/ 37 h 185"/>
                  <a:gd name="T6" fmla="*/ 174 w 191"/>
                  <a:gd name="T7" fmla="*/ 78 h 185"/>
                  <a:gd name="T8" fmla="*/ 190 w 191"/>
                  <a:gd name="T9" fmla="*/ 107 h 185"/>
                  <a:gd name="T10" fmla="*/ 174 w 191"/>
                  <a:gd name="T11" fmla="*/ 111 h 185"/>
                  <a:gd name="T12" fmla="*/ 170 w 191"/>
                  <a:gd name="T13" fmla="*/ 120 h 185"/>
                  <a:gd name="T14" fmla="*/ 162 w 191"/>
                  <a:gd name="T15" fmla="*/ 139 h 185"/>
                  <a:gd name="T16" fmla="*/ 160 w 191"/>
                  <a:gd name="T17" fmla="*/ 182 h 185"/>
                  <a:gd name="T18" fmla="*/ 154 w 191"/>
                  <a:gd name="T19" fmla="*/ 198 h 185"/>
                  <a:gd name="T20" fmla="*/ 142 w 191"/>
                  <a:gd name="T21" fmla="*/ 206 h 185"/>
                  <a:gd name="T22" fmla="*/ 138 w 191"/>
                  <a:gd name="T23" fmla="*/ 229 h 185"/>
                  <a:gd name="T24" fmla="*/ 146 w 191"/>
                  <a:gd name="T25" fmla="*/ 241 h 185"/>
                  <a:gd name="T26" fmla="*/ 138 w 191"/>
                  <a:gd name="T27" fmla="*/ 259 h 185"/>
                  <a:gd name="T28" fmla="*/ 132 w 191"/>
                  <a:gd name="T29" fmla="*/ 276 h 185"/>
                  <a:gd name="T30" fmla="*/ 110 w 191"/>
                  <a:gd name="T31" fmla="*/ 313 h 185"/>
                  <a:gd name="T32" fmla="*/ 100 w 191"/>
                  <a:gd name="T33" fmla="*/ 315 h 185"/>
                  <a:gd name="T34" fmla="*/ 96 w 191"/>
                  <a:gd name="T35" fmla="*/ 287 h 185"/>
                  <a:gd name="T36" fmla="*/ 78 w 191"/>
                  <a:gd name="T37" fmla="*/ 302 h 185"/>
                  <a:gd name="T38" fmla="*/ 66 w 191"/>
                  <a:gd name="T39" fmla="*/ 304 h 185"/>
                  <a:gd name="T40" fmla="*/ 52 w 191"/>
                  <a:gd name="T41" fmla="*/ 307 h 185"/>
                  <a:gd name="T42" fmla="*/ 54 w 191"/>
                  <a:gd name="T43" fmla="*/ 284 h 185"/>
                  <a:gd name="T44" fmla="*/ 44 w 191"/>
                  <a:gd name="T45" fmla="*/ 298 h 185"/>
                  <a:gd name="T46" fmla="*/ 28 w 191"/>
                  <a:gd name="T47" fmla="*/ 295 h 185"/>
                  <a:gd name="T48" fmla="*/ 22 w 191"/>
                  <a:gd name="T49" fmla="*/ 256 h 185"/>
                  <a:gd name="T50" fmla="*/ 22 w 191"/>
                  <a:gd name="T51" fmla="*/ 241 h 185"/>
                  <a:gd name="T52" fmla="*/ 14 w 191"/>
                  <a:gd name="T53" fmla="*/ 245 h 185"/>
                  <a:gd name="T54" fmla="*/ 2 w 191"/>
                  <a:gd name="T55" fmla="*/ 193 h 185"/>
                  <a:gd name="T56" fmla="*/ 8 w 191"/>
                  <a:gd name="T57" fmla="*/ 157 h 185"/>
                  <a:gd name="T58" fmla="*/ 10 w 191"/>
                  <a:gd name="T59" fmla="*/ 139 h 185"/>
                  <a:gd name="T60" fmla="*/ 18 w 191"/>
                  <a:gd name="T61" fmla="*/ 145 h 185"/>
                  <a:gd name="T62" fmla="*/ 36 w 191"/>
                  <a:gd name="T63" fmla="*/ 167 h 185"/>
                  <a:gd name="T64" fmla="*/ 50 w 191"/>
                  <a:gd name="T65" fmla="*/ 161 h 185"/>
                  <a:gd name="T66" fmla="*/ 70 w 191"/>
                  <a:gd name="T67" fmla="*/ 150 h 185"/>
                  <a:gd name="T68" fmla="*/ 86 w 191"/>
                  <a:gd name="T69" fmla="*/ 118 h 185"/>
                  <a:gd name="T70" fmla="*/ 92 w 191"/>
                  <a:gd name="T71" fmla="*/ 120 h 185"/>
                  <a:gd name="T72" fmla="*/ 104 w 191"/>
                  <a:gd name="T73" fmla="*/ 109 h 185"/>
                  <a:gd name="T74" fmla="*/ 116 w 191"/>
                  <a:gd name="T75" fmla="*/ 86 h 185"/>
                  <a:gd name="T76" fmla="*/ 128 w 191"/>
                  <a:gd name="T77" fmla="*/ 58 h 185"/>
                  <a:gd name="T78" fmla="*/ 130 w 191"/>
                  <a:gd name="T79" fmla="*/ 33 h 185"/>
                  <a:gd name="T80" fmla="*/ 132 w 191"/>
                  <a:gd name="T81" fmla="*/ 20 h 185"/>
                  <a:gd name="T82" fmla="*/ 164 w 191"/>
                  <a:gd name="T83" fmla="*/ 0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85"/>
                  <a:gd name="T128" fmla="*/ 191 w 191"/>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0" name="Freeform 218"/>
              <p:cNvSpPr>
                <a:spLocks/>
              </p:cNvSpPr>
              <p:nvPr/>
            </p:nvSpPr>
            <p:spPr bwMode="ltGray">
              <a:xfrm>
                <a:off x="4479" y="2347"/>
                <a:ext cx="17" cy="25"/>
              </a:xfrm>
              <a:custGeom>
                <a:avLst/>
                <a:gdLst>
                  <a:gd name="T0" fmla="*/ 0 w 17"/>
                  <a:gd name="T1" fmla="*/ 0 h 23"/>
                  <a:gd name="T2" fmla="*/ 2 w 17"/>
                  <a:gd name="T3" fmla="*/ 20 h 23"/>
                  <a:gd name="T4" fmla="*/ 8 w 17"/>
                  <a:gd name="T5" fmla="*/ 33 h 23"/>
                  <a:gd name="T6" fmla="*/ 16 w 17"/>
                  <a:gd name="T7" fmla="*/ 24 h 23"/>
                  <a:gd name="T8" fmla="*/ 16 w 17"/>
                  <a:gd name="T9" fmla="*/ 0 h 23"/>
                  <a:gd name="T10" fmla="*/ 0 w 17"/>
                  <a:gd name="T11" fmla="*/ 0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0" y="0"/>
                    </a:moveTo>
                    <a:lnTo>
                      <a:pt x="2" y="14"/>
                    </a:lnTo>
                    <a:lnTo>
                      <a:pt x="8" y="22"/>
                    </a:lnTo>
                    <a:lnTo>
                      <a:pt x="16" y="16"/>
                    </a:lnTo>
                    <a:lnTo>
                      <a:pt x="16"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1" name="Freeform 219"/>
              <p:cNvSpPr>
                <a:spLocks/>
              </p:cNvSpPr>
              <p:nvPr/>
            </p:nvSpPr>
            <p:spPr bwMode="ltGray">
              <a:xfrm>
                <a:off x="4462" y="2362"/>
                <a:ext cx="10" cy="15"/>
              </a:xfrm>
              <a:custGeom>
                <a:avLst/>
                <a:gdLst>
                  <a:gd name="T0" fmla="*/ 2 w 11"/>
                  <a:gd name="T1" fmla="*/ 2 h 13"/>
                  <a:gd name="T2" fmla="*/ 0 w 11"/>
                  <a:gd name="T3" fmla="*/ 24 h 13"/>
                  <a:gd name="T4" fmla="*/ 5 w 11"/>
                  <a:gd name="T5" fmla="*/ 24 h 13"/>
                  <a:gd name="T6" fmla="*/ 5 w 11"/>
                  <a:gd name="T7" fmla="*/ 0 h 13"/>
                  <a:gd name="T8" fmla="*/ 2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2" y="2"/>
                    </a:moveTo>
                    <a:lnTo>
                      <a:pt x="0" y="12"/>
                    </a:lnTo>
                    <a:lnTo>
                      <a:pt x="10" y="12"/>
                    </a:lnTo>
                    <a:lnTo>
                      <a:pt x="10" y="0"/>
                    </a:lnTo>
                    <a:lnTo>
                      <a:pt x="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2" name="Freeform 220"/>
              <p:cNvSpPr>
                <a:spLocks/>
              </p:cNvSpPr>
              <p:nvPr/>
            </p:nvSpPr>
            <p:spPr bwMode="ltGray">
              <a:xfrm>
                <a:off x="3328" y="2206"/>
                <a:ext cx="31" cy="32"/>
              </a:xfrm>
              <a:custGeom>
                <a:avLst/>
                <a:gdLst>
                  <a:gd name="T0" fmla="*/ 30 w 31"/>
                  <a:gd name="T1" fmla="*/ 4 h 29"/>
                  <a:gd name="T2" fmla="*/ 24 w 31"/>
                  <a:gd name="T3" fmla="*/ 0 h 29"/>
                  <a:gd name="T4" fmla="*/ 10 w 31"/>
                  <a:gd name="T5" fmla="*/ 0 h 29"/>
                  <a:gd name="T6" fmla="*/ 0 w 31"/>
                  <a:gd name="T7" fmla="*/ 19 h 29"/>
                  <a:gd name="T8" fmla="*/ 6 w 31"/>
                  <a:gd name="T9" fmla="*/ 29 h 29"/>
                  <a:gd name="T10" fmla="*/ 10 w 31"/>
                  <a:gd name="T11" fmla="*/ 32 h 29"/>
                  <a:gd name="T12" fmla="*/ 16 w 31"/>
                  <a:gd name="T13" fmla="*/ 46 h 29"/>
                  <a:gd name="T14" fmla="*/ 26 w 31"/>
                  <a:gd name="T15" fmla="*/ 35 h 29"/>
                  <a:gd name="T16" fmla="*/ 24 w 31"/>
                  <a:gd name="T17" fmla="*/ 26 h 29"/>
                  <a:gd name="T18" fmla="*/ 20 w 31"/>
                  <a:gd name="T19" fmla="*/ 19 h 29"/>
                  <a:gd name="T20" fmla="*/ 28 w 31"/>
                  <a:gd name="T21" fmla="*/ 15 h 29"/>
                  <a:gd name="T22" fmla="*/ 30 w 31"/>
                  <a:gd name="T23" fmla="*/ 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9"/>
                  <a:gd name="T38" fmla="*/ 31 w 3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3" name="Freeform 221"/>
              <p:cNvSpPr>
                <a:spLocks/>
              </p:cNvSpPr>
              <p:nvPr/>
            </p:nvSpPr>
            <p:spPr bwMode="ltGray">
              <a:xfrm>
                <a:off x="2862" y="1157"/>
                <a:ext cx="543" cy="815"/>
              </a:xfrm>
              <a:custGeom>
                <a:avLst/>
                <a:gdLst>
                  <a:gd name="T0" fmla="*/ 405 w 545"/>
                  <a:gd name="T1" fmla="*/ 1136 h 729"/>
                  <a:gd name="T2" fmla="*/ 426 w 545"/>
                  <a:gd name="T3" fmla="*/ 1260 h 729"/>
                  <a:gd name="T4" fmla="*/ 341 w 545"/>
                  <a:gd name="T5" fmla="*/ 1187 h 729"/>
                  <a:gd name="T6" fmla="*/ 259 w 545"/>
                  <a:gd name="T7" fmla="*/ 1017 h 729"/>
                  <a:gd name="T8" fmla="*/ 219 w 545"/>
                  <a:gd name="T9" fmla="*/ 1037 h 729"/>
                  <a:gd name="T10" fmla="*/ 181 w 545"/>
                  <a:gd name="T11" fmla="*/ 1045 h 729"/>
                  <a:gd name="T12" fmla="*/ 139 w 545"/>
                  <a:gd name="T13" fmla="*/ 1048 h 729"/>
                  <a:gd name="T14" fmla="*/ 120 w 545"/>
                  <a:gd name="T15" fmla="*/ 993 h 729"/>
                  <a:gd name="T16" fmla="*/ 106 w 545"/>
                  <a:gd name="T17" fmla="*/ 946 h 729"/>
                  <a:gd name="T18" fmla="*/ 74 w 545"/>
                  <a:gd name="T19" fmla="*/ 964 h 729"/>
                  <a:gd name="T20" fmla="*/ 36 w 545"/>
                  <a:gd name="T21" fmla="*/ 936 h 729"/>
                  <a:gd name="T22" fmla="*/ 42 w 545"/>
                  <a:gd name="T23" fmla="*/ 862 h 729"/>
                  <a:gd name="T24" fmla="*/ 52 w 545"/>
                  <a:gd name="T25" fmla="*/ 809 h 729"/>
                  <a:gd name="T26" fmla="*/ 52 w 545"/>
                  <a:gd name="T27" fmla="*/ 751 h 729"/>
                  <a:gd name="T28" fmla="*/ 4 w 545"/>
                  <a:gd name="T29" fmla="*/ 677 h 729"/>
                  <a:gd name="T30" fmla="*/ 26 w 545"/>
                  <a:gd name="T31" fmla="*/ 561 h 729"/>
                  <a:gd name="T32" fmla="*/ 58 w 545"/>
                  <a:gd name="T33" fmla="*/ 502 h 729"/>
                  <a:gd name="T34" fmla="*/ 104 w 545"/>
                  <a:gd name="T35" fmla="*/ 486 h 729"/>
                  <a:gd name="T36" fmla="*/ 124 w 545"/>
                  <a:gd name="T37" fmla="*/ 462 h 729"/>
                  <a:gd name="T38" fmla="*/ 86 w 545"/>
                  <a:gd name="T39" fmla="*/ 230 h 729"/>
                  <a:gd name="T40" fmla="*/ 110 w 545"/>
                  <a:gd name="T41" fmla="*/ 49 h 729"/>
                  <a:gd name="T42" fmla="*/ 181 w 545"/>
                  <a:gd name="T43" fmla="*/ 66 h 729"/>
                  <a:gd name="T44" fmla="*/ 197 w 545"/>
                  <a:gd name="T45" fmla="*/ 76 h 729"/>
                  <a:gd name="T46" fmla="*/ 221 w 545"/>
                  <a:gd name="T47" fmla="*/ 105 h 729"/>
                  <a:gd name="T48" fmla="*/ 243 w 545"/>
                  <a:gd name="T49" fmla="*/ 119 h 729"/>
                  <a:gd name="T50" fmla="*/ 259 w 545"/>
                  <a:gd name="T51" fmla="*/ 176 h 729"/>
                  <a:gd name="T52" fmla="*/ 225 w 545"/>
                  <a:gd name="T53" fmla="*/ 199 h 729"/>
                  <a:gd name="T54" fmla="*/ 147 w 545"/>
                  <a:gd name="T55" fmla="*/ 172 h 729"/>
                  <a:gd name="T56" fmla="*/ 181 w 545"/>
                  <a:gd name="T57" fmla="*/ 221 h 729"/>
                  <a:gd name="T58" fmla="*/ 189 w 545"/>
                  <a:gd name="T59" fmla="*/ 279 h 729"/>
                  <a:gd name="T60" fmla="*/ 221 w 545"/>
                  <a:gd name="T61" fmla="*/ 307 h 729"/>
                  <a:gd name="T62" fmla="*/ 203 w 545"/>
                  <a:gd name="T63" fmla="*/ 254 h 729"/>
                  <a:gd name="T64" fmla="*/ 241 w 545"/>
                  <a:gd name="T65" fmla="*/ 273 h 729"/>
                  <a:gd name="T66" fmla="*/ 257 w 545"/>
                  <a:gd name="T67" fmla="*/ 248 h 729"/>
                  <a:gd name="T68" fmla="*/ 273 w 545"/>
                  <a:gd name="T69" fmla="*/ 199 h 729"/>
                  <a:gd name="T70" fmla="*/ 307 w 545"/>
                  <a:gd name="T71" fmla="*/ 187 h 729"/>
                  <a:gd name="T72" fmla="*/ 317 w 545"/>
                  <a:gd name="T73" fmla="*/ 80 h 729"/>
                  <a:gd name="T74" fmla="*/ 337 w 545"/>
                  <a:gd name="T75" fmla="*/ 116 h 729"/>
                  <a:gd name="T76" fmla="*/ 327 w 545"/>
                  <a:gd name="T77" fmla="*/ 158 h 729"/>
                  <a:gd name="T78" fmla="*/ 353 w 545"/>
                  <a:gd name="T79" fmla="*/ 154 h 729"/>
                  <a:gd name="T80" fmla="*/ 377 w 545"/>
                  <a:gd name="T81" fmla="*/ 119 h 729"/>
                  <a:gd name="T82" fmla="*/ 407 w 545"/>
                  <a:gd name="T83" fmla="*/ 97 h 729"/>
                  <a:gd name="T84" fmla="*/ 432 w 545"/>
                  <a:gd name="T85" fmla="*/ 66 h 729"/>
                  <a:gd name="T86" fmla="*/ 434 w 545"/>
                  <a:gd name="T87" fmla="*/ 107 h 729"/>
                  <a:gd name="T88" fmla="*/ 460 w 545"/>
                  <a:gd name="T89" fmla="*/ 80 h 729"/>
                  <a:gd name="T90" fmla="*/ 490 w 545"/>
                  <a:gd name="T91" fmla="*/ 70 h 729"/>
                  <a:gd name="T92" fmla="*/ 514 w 545"/>
                  <a:gd name="T93" fmla="*/ 92 h 729"/>
                  <a:gd name="T94" fmla="*/ 508 w 545"/>
                  <a:gd name="T95" fmla="*/ 35 h 729"/>
                  <a:gd name="T96" fmla="*/ 512 w 545"/>
                  <a:gd name="T97" fmla="*/ 28 h 729"/>
                  <a:gd name="T98" fmla="*/ 470 w 545"/>
                  <a:gd name="T99" fmla="*/ 335 h 729"/>
                  <a:gd name="T100" fmla="*/ 458 w 545"/>
                  <a:gd name="T101" fmla="*/ 828 h 729"/>
                  <a:gd name="T102" fmla="*/ 403 w 545"/>
                  <a:gd name="T103" fmla="*/ 972 h 7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5"/>
                  <a:gd name="T157" fmla="*/ 0 h 729"/>
                  <a:gd name="T158" fmla="*/ 545 w 545"/>
                  <a:gd name="T159" fmla="*/ 729 h 7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5" h="729">
                    <a:moveTo>
                      <a:pt x="408" y="556"/>
                    </a:moveTo>
                    <a:lnTo>
                      <a:pt x="410" y="594"/>
                    </a:lnTo>
                    <a:lnTo>
                      <a:pt x="402" y="620"/>
                    </a:lnTo>
                    <a:lnTo>
                      <a:pt x="412" y="650"/>
                    </a:lnTo>
                    <a:lnTo>
                      <a:pt x="438" y="688"/>
                    </a:lnTo>
                    <a:lnTo>
                      <a:pt x="464" y="704"/>
                    </a:lnTo>
                    <a:lnTo>
                      <a:pt x="450" y="718"/>
                    </a:lnTo>
                    <a:lnTo>
                      <a:pt x="436" y="722"/>
                    </a:lnTo>
                    <a:lnTo>
                      <a:pt x="414" y="728"/>
                    </a:lnTo>
                    <a:lnTo>
                      <a:pt x="388" y="716"/>
                    </a:lnTo>
                    <a:lnTo>
                      <a:pt x="364" y="702"/>
                    </a:lnTo>
                    <a:lnTo>
                      <a:pt x="346" y="680"/>
                    </a:lnTo>
                    <a:lnTo>
                      <a:pt x="324" y="664"/>
                    </a:lnTo>
                    <a:lnTo>
                      <a:pt x="290" y="632"/>
                    </a:lnTo>
                    <a:lnTo>
                      <a:pt x="250" y="606"/>
                    </a:lnTo>
                    <a:lnTo>
                      <a:pt x="264" y="582"/>
                    </a:lnTo>
                    <a:lnTo>
                      <a:pt x="268" y="562"/>
                    </a:lnTo>
                    <a:lnTo>
                      <a:pt x="234" y="570"/>
                    </a:lnTo>
                    <a:lnTo>
                      <a:pt x="214" y="582"/>
                    </a:lnTo>
                    <a:lnTo>
                      <a:pt x="224" y="594"/>
                    </a:lnTo>
                    <a:lnTo>
                      <a:pt x="238" y="608"/>
                    </a:lnTo>
                    <a:lnTo>
                      <a:pt x="214" y="620"/>
                    </a:lnTo>
                    <a:lnTo>
                      <a:pt x="200" y="618"/>
                    </a:lnTo>
                    <a:lnTo>
                      <a:pt x="186" y="598"/>
                    </a:lnTo>
                    <a:lnTo>
                      <a:pt x="176" y="578"/>
                    </a:lnTo>
                    <a:lnTo>
                      <a:pt x="156" y="580"/>
                    </a:lnTo>
                    <a:lnTo>
                      <a:pt x="150" y="590"/>
                    </a:lnTo>
                    <a:lnTo>
                      <a:pt x="144" y="600"/>
                    </a:lnTo>
                    <a:lnTo>
                      <a:pt x="138" y="594"/>
                    </a:lnTo>
                    <a:lnTo>
                      <a:pt x="128" y="592"/>
                    </a:lnTo>
                    <a:lnTo>
                      <a:pt x="122" y="588"/>
                    </a:lnTo>
                    <a:lnTo>
                      <a:pt x="120" y="568"/>
                    </a:lnTo>
                    <a:lnTo>
                      <a:pt x="120" y="560"/>
                    </a:lnTo>
                    <a:lnTo>
                      <a:pt x="120" y="552"/>
                    </a:lnTo>
                    <a:lnTo>
                      <a:pt x="112" y="550"/>
                    </a:lnTo>
                    <a:lnTo>
                      <a:pt x="106" y="542"/>
                    </a:lnTo>
                    <a:lnTo>
                      <a:pt x="104" y="536"/>
                    </a:lnTo>
                    <a:lnTo>
                      <a:pt x="92" y="536"/>
                    </a:lnTo>
                    <a:lnTo>
                      <a:pt x="84" y="546"/>
                    </a:lnTo>
                    <a:lnTo>
                      <a:pt x="74" y="552"/>
                    </a:lnTo>
                    <a:lnTo>
                      <a:pt x="56" y="540"/>
                    </a:lnTo>
                    <a:lnTo>
                      <a:pt x="42" y="542"/>
                    </a:lnTo>
                    <a:lnTo>
                      <a:pt x="38" y="540"/>
                    </a:lnTo>
                    <a:lnTo>
                      <a:pt x="36" y="536"/>
                    </a:lnTo>
                    <a:lnTo>
                      <a:pt x="36" y="526"/>
                    </a:lnTo>
                    <a:lnTo>
                      <a:pt x="36" y="512"/>
                    </a:lnTo>
                    <a:lnTo>
                      <a:pt x="38" y="502"/>
                    </a:lnTo>
                    <a:lnTo>
                      <a:pt x="42" y="494"/>
                    </a:lnTo>
                    <a:lnTo>
                      <a:pt x="52" y="492"/>
                    </a:lnTo>
                    <a:lnTo>
                      <a:pt x="56" y="482"/>
                    </a:lnTo>
                    <a:lnTo>
                      <a:pt x="54" y="474"/>
                    </a:lnTo>
                    <a:lnTo>
                      <a:pt x="52" y="464"/>
                    </a:lnTo>
                    <a:lnTo>
                      <a:pt x="48" y="458"/>
                    </a:lnTo>
                    <a:lnTo>
                      <a:pt x="46" y="450"/>
                    </a:lnTo>
                    <a:lnTo>
                      <a:pt x="50" y="444"/>
                    </a:lnTo>
                    <a:lnTo>
                      <a:pt x="52" y="430"/>
                    </a:lnTo>
                    <a:lnTo>
                      <a:pt x="42" y="400"/>
                    </a:lnTo>
                    <a:lnTo>
                      <a:pt x="8" y="400"/>
                    </a:lnTo>
                    <a:lnTo>
                      <a:pt x="2" y="400"/>
                    </a:lnTo>
                    <a:lnTo>
                      <a:pt x="4" y="388"/>
                    </a:lnTo>
                    <a:lnTo>
                      <a:pt x="0" y="358"/>
                    </a:lnTo>
                    <a:lnTo>
                      <a:pt x="10" y="326"/>
                    </a:lnTo>
                    <a:lnTo>
                      <a:pt x="26" y="304"/>
                    </a:lnTo>
                    <a:lnTo>
                      <a:pt x="26" y="322"/>
                    </a:lnTo>
                    <a:lnTo>
                      <a:pt x="40" y="342"/>
                    </a:lnTo>
                    <a:lnTo>
                      <a:pt x="50" y="318"/>
                    </a:lnTo>
                    <a:lnTo>
                      <a:pt x="34" y="294"/>
                    </a:lnTo>
                    <a:lnTo>
                      <a:pt x="58" y="288"/>
                    </a:lnTo>
                    <a:lnTo>
                      <a:pt x="76" y="284"/>
                    </a:lnTo>
                    <a:lnTo>
                      <a:pt x="88" y="286"/>
                    </a:lnTo>
                    <a:lnTo>
                      <a:pt x="104" y="286"/>
                    </a:lnTo>
                    <a:lnTo>
                      <a:pt x="104" y="278"/>
                    </a:lnTo>
                    <a:lnTo>
                      <a:pt x="114" y="276"/>
                    </a:lnTo>
                    <a:lnTo>
                      <a:pt x="122" y="278"/>
                    </a:lnTo>
                    <a:lnTo>
                      <a:pt x="126" y="272"/>
                    </a:lnTo>
                    <a:lnTo>
                      <a:pt x="124" y="264"/>
                    </a:lnTo>
                    <a:lnTo>
                      <a:pt x="116" y="258"/>
                    </a:lnTo>
                    <a:lnTo>
                      <a:pt x="104" y="258"/>
                    </a:lnTo>
                    <a:lnTo>
                      <a:pt x="92" y="218"/>
                    </a:lnTo>
                    <a:lnTo>
                      <a:pt x="86" y="132"/>
                    </a:lnTo>
                    <a:lnTo>
                      <a:pt x="80" y="90"/>
                    </a:lnTo>
                    <a:lnTo>
                      <a:pt x="78" y="58"/>
                    </a:lnTo>
                    <a:lnTo>
                      <a:pt x="84" y="40"/>
                    </a:lnTo>
                    <a:lnTo>
                      <a:pt x="110" y="28"/>
                    </a:lnTo>
                    <a:lnTo>
                      <a:pt x="128" y="26"/>
                    </a:lnTo>
                    <a:lnTo>
                      <a:pt x="150" y="28"/>
                    </a:lnTo>
                    <a:lnTo>
                      <a:pt x="160" y="28"/>
                    </a:lnTo>
                    <a:lnTo>
                      <a:pt x="186" y="38"/>
                    </a:lnTo>
                    <a:lnTo>
                      <a:pt x="190" y="34"/>
                    </a:lnTo>
                    <a:lnTo>
                      <a:pt x="196" y="38"/>
                    </a:lnTo>
                    <a:lnTo>
                      <a:pt x="200" y="40"/>
                    </a:lnTo>
                    <a:lnTo>
                      <a:pt x="202" y="44"/>
                    </a:lnTo>
                    <a:lnTo>
                      <a:pt x="210" y="48"/>
                    </a:lnTo>
                    <a:lnTo>
                      <a:pt x="214" y="48"/>
                    </a:lnTo>
                    <a:lnTo>
                      <a:pt x="222" y="56"/>
                    </a:lnTo>
                    <a:lnTo>
                      <a:pt x="226" y="60"/>
                    </a:lnTo>
                    <a:lnTo>
                      <a:pt x="228" y="64"/>
                    </a:lnTo>
                    <a:lnTo>
                      <a:pt x="232" y="64"/>
                    </a:lnTo>
                    <a:lnTo>
                      <a:pt x="238" y="68"/>
                    </a:lnTo>
                    <a:lnTo>
                      <a:pt x="248" y="68"/>
                    </a:lnTo>
                    <a:lnTo>
                      <a:pt x="254" y="74"/>
                    </a:lnTo>
                    <a:lnTo>
                      <a:pt x="262" y="82"/>
                    </a:lnTo>
                    <a:lnTo>
                      <a:pt x="268" y="94"/>
                    </a:lnTo>
                    <a:lnTo>
                      <a:pt x="264" y="100"/>
                    </a:lnTo>
                    <a:lnTo>
                      <a:pt x="256" y="106"/>
                    </a:lnTo>
                    <a:lnTo>
                      <a:pt x="250" y="114"/>
                    </a:lnTo>
                    <a:lnTo>
                      <a:pt x="242" y="116"/>
                    </a:lnTo>
                    <a:lnTo>
                      <a:pt x="230" y="114"/>
                    </a:lnTo>
                    <a:lnTo>
                      <a:pt x="212" y="114"/>
                    </a:lnTo>
                    <a:lnTo>
                      <a:pt x="172" y="98"/>
                    </a:lnTo>
                    <a:lnTo>
                      <a:pt x="158" y="100"/>
                    </a:lnTo>
                    <a:lnTo>
                      <a:pt x="152" y="98"/>
                    </a:lnTo>
                    <a:lnTo>
                      <a:pt x="162" y="110"/>
                    </a:lnTo>
                    <a:lnTo>
                      <a:pt x="170" y="114"/>
                    </a:lnTo>
                    <a:lnTo>
                      <a:pt x="178" y="122"/>
                    </a:lnTo>
                    <a:lnTo>
                      <a:pt x="186" y="126"/>
                    </a:lnTo>
                    <a:lnTo>
                      <a:pt x="190" y="132"/>
                    </a:lnTo>
                    <a:lnTo>
                      <a:pt x="190" y="142"/>
                    </a:lnTo>
                    <a:lnTo>
                      <a:pt x="192" y="152"/>
                    </a:lnTo>
                    <a:lnTo>
                      <a:pt x="194" y="160"/>
                    </a:lnTo>
                    <a:lnTo>
                      <a:pt x="202" y="168"/>
                    </a:lnTo>
                    <a:lnTo>
                      <a:pt x="212" y="176"/>
                    </a:lnTo>
                    <a:lnTo>
                      <a:pt x="220" y="178"/>
                    </a:lnTo>
                    <a:lnTo>
                      <a:pt x="226" y="176"/>
                    </a:lnTo>
                    <a:lnTo>
                      <a:pt x="226" y="168"/>
                    </a:lnTo>
                    <a:lnTo>
                      <a:pt x="216" y="158"/>
                    </a:lnTo>
                    <a:lnTo>
                      <a:pt x="208" y="152"/>
                    </a:lnTo>
                    <a:lnTo>
                      <a:pt x="208" y="146"/>
                    </a:lnTo>
                    <a:lnTo>
                      <a:pt x="212" y="140"/>
                    </a:lnTo>
                    <a:lnTo>
                      <a:pt x="224" y="146"/>
                    </a:lnTo>
                    <a:lnTo>
                      <a:pt x="230" y="152"/>
                    </a:lnTo>
                    <a:lnTo>
                      <a:pt x="246" y="156"/>
                    </a:lnTo>
                    <a:lnTo>
                      <a:pt x="254" y="158"/>
                    </a:lnTo>
                    <a:lnTo>
                      <a:pt x="264" y="158"/>
                    </a:lnTo>
                    <a:lnTo>
                      <a:pt x="266" y="152"/>
                    </a:lnTo>
                    <a:lnTo>
                      <a:pt x="262" y="142"/>
                    </a:lnTo>
                    <a:lnTo>
                      <a:pt x="256" y="136"/>
                    </a:lnTo>
                    <a:lnTo>
                      <a:pt x="258" y="130"/>
                    </a:lnTo>
                    <a:lnTo>
                      <a:pt x="270" y="120"/>
                    </a:lnTo>
                    <a:lnTo>
                      <a:pt x="278" y="114"/>
                    </a:lnTo>
                    <a:lnTo>
                      <a:pt x="286" y="108"/>
                    </a:lnTo>
                    <a:lnTo>
                      <a:pt x="296" y="114"/>
                    </a:lnTo>
                    <a:lnTo>
                      <a:pt x="306" y="116"/>
                    </a:lnTo>
                    <a:lnTo>
                      <a:pt x="312" y="106"/>
                    </a:lnTo>
                    <a:lnTo>
                      <a:pt x="306" y="94"/>
                    </a:lnTo>
                    <a:lnTo>
                      <a:pt x="296" y="46"/>
                    </a:lnTo>
                    <a:lnTo>
                      <a:pt x="306" y="44"/>
                    </a:lnTo>
                    <a:lnTo>
                      <a:pt x="322" y="46"/>
                    </a:lnTo>
                    <a:lnTo>
                      <a:pt x="330" y="48"/>
                    </a:lnTo>
                    <a:lnTo>
                      <a:pt x="334" y="56"/>
                    </a:lnTo>
                    <a:lnTo>
                      <a:pt x="338" y="64"/>
                    </a:lnTo>
                    <a:lnTo>
                      <a:pt x="342" y="66"/>
                    </a:lnTo>
                    <a:lnTo>
                      <a:pt x="346" y="72"/>
                    </a:lnTo>
                    <a:lnTo>
                      <a:pt x="338" y="78"/>
                    </a:lnTo>
                    <a:lnTo>
                      <a:pt x="334" y="84"/>
                    </a:lnTo>
                    <a:lnTo>
                      <a:pt x="332" y="90"/>
                    </a:lnTo>
                    <a:lnTo>
                      <a:pt x="334" y="98"/>
                    </a:lnTo>
                    <a:lnTo>
                      <a:pt x="346" y="102"/>
                    </a:lnTo>
                    <a:lnTo>
                      <a:pt x="354" y="96"/>
                    </a:lnTo>
                    <a:lnTo>
                      <a:pt x="358" y="88"/>
                    </a:lnTo>
                    <a:lnTo>
                      <a:pt x="364" y="84"/>
                    </a:lnTo>
                    <a:lnTo>
                      <a:pt x="374" y="78"/>
                    </a:lnTo>
                    <a:lnTo>
                      <a:pt x="376" y="74"/>
                    </a:lnTo>
                    <a:lnTo>
                      <a:pt x="382" y="68"/>
                    </a:lnTo>
                    <a:lnTo>
                      <a:pt x="392" y="64"/>
                    </a:lnTo>
                    <a:lnTo>
                      <a:pt x="400" y="62"/>
                    </a:lnTo>
                    <a:lnTo>
                      <a:pt x="408" y="60"/>
                    </a:lnTo>
                    <a:lnTo>
                      <a:pt x="416" y="56"/>
                    </a:lnTo>
                    <a:lnTo>
                      <a:pt x="422" y="50"/>
                    </a:lnTo>
                    <a:lnTo>
                      <a:pt x="426" y="44"/>
                    </a:lnTo>
                    <a:lnTo>
                      <a:pt x="432" y="40"/>
                    </a:lnTo>
                    <a:lnTo>
                      <a:pt x="442" y="38"/>
                    </a:lnTo>
                    <a:lnTo>
                      <a:pt x="444" y="42"/>
                    </a:lnTo>
                    <a:lnTo>
                      <a:pt x="438" y="52"/>
                    </a:lnTo>
                    <a:lnTo>
                      <a:pt x="436" y="58"/>
                    </a:lnTo>
                    <a:lnTo>
                      <a:pt x="444" y="62"/>
                    </a:lnTo>
                    <a:lnTo>
                      <a:pt x="452" y="58"/>
                    </a:lnTo>
                    <a:lnTo>
                      <a:pt x="456" y="52"/>
                    </a:lnTo>
                    <a:lnTo>
                      <a:pt x="462" y="48"/>
                    </a:lnTo>
                    <a:lnTo>
                      <a:pt x="470" y="46"/>
                    </a:lnTo>
                    <a:lnTo>
                      <a:pt x="476" y="48"/>
                    </a:lnTo>
                    <a:lnTo>
                      <a:pt x="486" y="50"/>
                    </a:lnTo>
                    <a:lnTo>
                      <a:pt x="492" y="44"/>
                    </a:lnTo>
                    <a:lnTo>
                      <a:pt x="500" y="40"/>
                    </a:lnTo>
                    <a:lnTo>
                      <a:pt x="506" y="38"/>
                    </a:lnTo>
                    <a:lnTo>
                      <a:pt x="512" y="40"/>
                    </a:lnTo>
                    <a:lnTo>
                      <a:pt x="514" y="52"/>
                    </a:lnTo>
                    <a:lnTo>
                      <a:pt x="524" y="52"/>
                    </a:lnTo>
                    <a:lnTo>
                      <a:pt x="532" y="46"/>
                    </a:lnTo>
                    <a:lnTo>
                      <a:pt x="532" y="40"/>
                    </a:lnTo>
                    <a:lnTo>
                      <a:pt x="524" y="28"/>
                    </a:lnTo>
                    <a:lnTo>
                      <a:pt x="518" y="20"/>
                    </a:lnTo>
                    <a:lnTo>
                      <a:pt x="506" y="18"/>
                    </a:lnTo>
                    <a:lnTo>
                      <a:pt x="494" y="8"/>
                    </a:lnTo>
                    <a:lnTo>
                      <a:pt x="498" y="0"/>
                    </a:lnTo>
                    <a:lnTo>
                      <a:pt x="522" y="16"/>
                    </a:lnTo>
                    <a:lnTo>
                      <a:pt x="544" y="100"/>
                    </a:lnTo>
                    <a:lnTo>
                      <a:pt x="532" y="128"/>
                    </a:lnTo>
                    <a:lnTo>
                      <a:pt x="496" y="150"/>
                    </a:lnTo>
                    <a:lnTo>
                      <a:pt x="480" y="192"/>
                    </a:lnTo>
                    <a:lnTo>
                      <a:pt x="472" y="260"/>
                    </a:lnTo>
                    <a:lnTo>
                      <a:pt x="480" y="348"/>
                    </a:lnTo>
                    <a:lnTo>
                      <a:pt x="486" y="404"/>
                    </a:lnTo>
                    <a:lnTo>
                      <a:pt x="468" y="474"/>
                    </a:lnTo>
                    <a:lnTo>
                      <a:pt x="470" y="506"/>
                    </a:lnTo>
                    <a:lnTo>
                      <a:pt x="442" y="524"/>
                    </a:lnTo>
                    <a:lnTo>
                      <a:pt x="414" y="532"/>
                    </a:lnTo>
                    <a:lnTo>
                      <a:pt x="408" y="5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4" name="Freeform 222"/>
              <p:cNvSpPr>
                <a:spLocks/>
              </p:cNvSpPr>
              <p:nvPr/>
            </p:nvSpPr>
            <p:spPr bwMode="ltGray">
              <a:xfrm>
                <a:off x="3268" y="1568"/>
                <a:ext cx="748" cy="388"/>
              </a:xfrm>
              <a:custGeom>
                <a:avLst/>
                <a:gdLst>
                  <a:gd name="T0" fmla="*/ 62 w 753"/>
                  <a:gd name="T1" fmla="*/ 240 h 347"/>
                  <a:gd name="T2" fmla="*/ 6 w 753"/>
                  <a:gd name="T3" fmla="*/ 286 h 347"/>
                  <a:gd name="T4" fmla="*/ 2 w 753"/>
                  <a:gd name="T5" fmla="*/ 395 h 347"/>
                  <a:gd name="T6" fmla="*/ 46 w 753"/>
                  <a:gd name="T7" fmla="*/ 346 h 347"/>
                  <a:gd name="T8" fmla="*/ 85 w 753"/>
                  <a:gd name="T9" fmla="*/ 395 h 347"/>
                  <a:gd name="T10" fmla="*/ 44 w 753"/>
                  <a:gd name="T11" fmla="*/ 429 h 347"/>
                  <a:gd name="T12" fmla="*/ 56 w 753"/>
                  <a:gd name="T13" fmla="*/ 473 h 347"/>
                  <a:gd name="T14" fmla="*/ 75 w 753"/>
                  <a:gd name="T15" fmla="*/ 498 h 347"/>
                  <a:gd name="T16" fmla="*/ 83 w 753"/>
                  <a:gd name="T17" fmla="*/ 538 h 347"/>
                  <a:gd name="T18" fmla="*/ 109 w 753"/>
                  <a:gd name="T19" fmla="*/ 529 h 347"/>
                  <a:gd name="T20" fmla="*/ 129 w 753"/>
                  <a:gd name="T21" fmla="*/ 462 h 347"/>
                  <a:gd name="T22" fmla="*/ 199 w 753"/>
                  <a:gd name="T23" fmla="*/ 493 h 347"/>
                  <a:gd name="T24" fmla="*/ 223 w 753"/>
                  <a:gd name="T25" fmla="*/ 484 h 347"/>
                  <a:gd name="T26" fmla="*/ 284 w 753"/>
                  <a:gd name="T27" fmla="*/ 458 h 347"/>
                  <a:gd name="T28" fmla="*/ 300 w 753"/>
                  <a:gd name="T29" fmla="*/ 511 h 347"/>
                  <a:gd name="T30" fmla="*/ 330 w 753"/>
                  <a:gd name="T31" fmla="*/ 559 h 347"/>
                  <a:gd name="T32" fmla="*/ 377 w 753"/>
                  <a:gd name="T33" fmla="*/ 596 h 347"/>
                  <a:gd name="T34" fmla="*/ 413 w 753"/>
                  <a:gd name="T35" fmla="*/ 557 h 347"/>
                  <a:gd name="T36" fmla="*/ 457 w 753"/>
                  <a:gd name="T37" fmla="*/ 529 h 347"/>
                  <a:gd name="T38" fmla="*/ 501 w 753"/>
                  <a:gd name="T39" fmla="*/ 552 h 347"/>
                  <a:gd name="T40" fmla="*/ 544 w 753"/>
                  <a:gd name="T41" fmla="*/ 564 h 347"/>
                  <a:gd name="T42" fmla="*/ 622 w 753"/>
                  <a:gd name="T43" fmla="*/ 588 h 347"/>
                  <a:gd name="T44" fmla="*/ 630 w 753"/>
                  <a:gd name="T45" fmla="*/ 578 h 347"/>
                  <a:gd name="T46" fmla="*/ 665 w 753"/>
                  <a:gd name="T47" fmla="*/ 559 h 347"/>
                  <a:gd name="T48" fmla="*/ 665 w 753"/>
                  <a:gd name="T49" fmla="*/ 518 h 347"/>
                  <a:gd name="T50" fmla="*/ 695 w 753"/>
                  <a:gd name="T51" fmla="*/ 504 h 347"/>
                  <a:gd name="T52" fmla="*/ 701 w 753"/>
                  <a:gd name="T53" fmla="*/ 464 h 347"/>
                  <a:gd name="T54" fmla="*/ 727 w 753"/>
                  <a:gd name="T55" fmla="*/ 429 h 347"/>
                  <a:gd name="T56" fmla="*/ 707 w 753"/>
                  <a:gd name="T57" fmla="*/ 424 h 347"/>
                  <a:gd name="T58" fmla="*/ 677 w 753"/>
                  <a:gd name="T59" fmla="*/ 335 h 347"/>
                  <a:gd name="T60" fmla="*/ 640 w 753"/>
                  <a:gd name="T61" fmla="*/ 276 h 347"/>
                  <a:gd name="T62" fmla="*/ 590 w 753"/>
                  <a:gd name="T63" fmla="*/ 187 h 347"/>
                  <a:gd name="T64" fmla="*/ 554 w 753"/>
                  <a:gd name="T65" fmla="*/ 94 h 347"/>
                  <a:gd name="T66" fmla="*/ 479 w 753"/>
                  <a:gd name="T67" fmla="*/ 105 h 347"/>
                  <a:gd name="T68" fmla="*/ 443 w 753"/>
                  <a:gd name="T69" fmla="*/ 56 h 347"/>
                  <a:gd name="T70" fmla="*/ 375 w 753"/>
                  <a:gd name="T71" fmla="*/ 0 h 347"/>
                  <a:gd name="T72" fmla="*/ 308 w 753"/>
                  <a:gd name="T73" fmla="*/ 49 h 347"/>
                  <a:gd name="T74" fmla="*/ 248 w 753"/>
                  <a:gd name="T75" fmla="*/ 87 h 347"/>
                  <a:gd name="T76" fmla="*/ 189 w 753"/>
                  <a:gd name="T77" fmla="*/ 107 h 347"/>
                  <a:gd name="T78" fmla="*/ 117 w 753"/>
                  <a:gd name="T79" fmla="*/ 116 h 347"/>
                  <a:gd name="T80" fmla="*/ 79 w 753"/>
                  <a:gd name="T81" fmla="*/ 172 h 347"/>
                  <a:gd name="T82" fmla="*/ 62 w 753"/>
                  <a:gd name="T83" fmla="*/ 230 h 3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3"/>
                  <a:gd name="T127" fmla="*/ 0 h 347"/>
                  <a:gd name="T128" fmla="*/ 753 w 753"/>
                  <a:gd name="T129" fmla="*/ 347 h 3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5" name="Freeform 223"/>
              <p:cNvSpPr>
                <a:spLocks/>
              </p:cNvSpPr>
              <p:nvPr/>
            </p:nvSpPr>
            <p:spPr bwMode="ltGray">
              <a:xfrm>
                <a:off x="4588" y="1924"/>
                <a:ext cx="87" cy="100"/>
              </a:xfrm>
              <a:custGeom>
                <a:avLst/>
                <a:gdLst>
                  <a:gd name="T0" fmla="*/ 24 w 87"/>
                  <a:gd name="T1" fmla="*/ 0 h 89"/>
                  <a:gd name="T2" fmla="*/ 46 w 87"/>
                  <a:gd name="T3" fmla="*/ 11 h 89"/>
                  <a:gd name="T4" fmla="*/ 54 w 87"/>
                  <a:gd name="T5" fmla="*/ 35 h 89"/>
                  <a:gd name="T6" fmla="*/ 58 w 87"/>
                  <a:gd name="T7" fmla="*/ 35 h 89"/>
                  <a:gd name="T8" fmla="*/ 70 w 87"/>
                  <a:gd name="T9" fmla="*/ 57 h 89"/>
                  <a:gd name="T10" fmla="*/ 76 w 87"/>
                  <a:gd name="T11" fmla="*/ 75 h 89"/>
                  <a:gd name="T12" fmla="*/ 78 w 87"/>
                  <a:gd name="T13" fmla="*/ 82 h 89"/>
                  <a:gd name="T14" fmla="*/ 76 w 87"/>
                  <a:gd name="T15" fmla="*/ 88 h 89"/>
                  <a:gd name="T16" fmla="*/ 86 w 87"/>
                  <a:gd name="T17" fmla="*/ 75 h 89"/>
                  <a:gd name="T18" fmla="*/ 84 w 87"/>
                  <a:gd name="T19" fmla="*/ 115 h 89"/>
                  <a:gd name="T20" fmla="*/ 78 w 87"/>
                  <a:gd name="T21" fmla="*/ 121 h 89"/>
                  <a:gd name="T22" fmla="*/ 74 w 87"/>
                  <a:gd name="T23" fmla="*/ 129 h 89"/>
                  <a:gd name="T24" fmla="*/ 72 w 87"/>
                  <a:gd name="T25" fmla="*/ 129 h 89"/>
                  <a:gd name="T26" fmla="*/ 68 w 87"/>
                  <a:gd name="T27" fmla="*/ 129 h 89"/>
                  <a:gd name="T28" fmla="*/ 66 w 87"/>
                  <a:gd name="T29" fmla="*/ 140 h 89"/>
                  <a:gd name="T30" fmla="*/ 60 w 87"/>
                  <a:gd name="T31" fmla="*/ 146 h 89"/>
                  <a:gd name="T32" fmla="*/ 58 w 87"/>
                  <a:gd name="T33" fmla="*/ 143 h 89"/>
                  <a:gd name="T34" fmla="*/ 54 w 87"/>
                  <a:gd name="T35" fmla="*/ 154 h 89"/>
                  <a:gd name="T36" fmla="*/ 52 w 87"/>
                  <a:gd name="T37" fmla="*/ 157 h 89"/>
                  <a:gd name="T38" fmla="*/ 48 w 87"/>
                  <a:gd name="T39" fmla="*/ 154 h 89"/>
                  <a:gd name="T40" fmla="*/ 42 w 87"/>
                  <a:gd name="T41" fmla="*/ 140 h 89"/>
                  <a:gd name="T42" fmla="*/ 42 w 87"/>
                  <a:gd name="T43" fmla="*/ 129 h 89"/>
                  <a:gd name="T44" fmla="*/ 44 w 87"/>
                  <a:gd name="T45" fmla="*/ 112 h 89"/>
                  <a:gd name="T46" fmla="*/ 40 w 87"/>
                  <a:gd name="T47" fmla="*/ 106 h 89"/>
                  <a:gd name="T48" fmla="*/ 36 w 87"/>
                  <a:gd name="T49" fmla="*/ 90 h 89"/>
                  <a:gd name="T50" fmla="*/ 32 w 87"/>
                  <a:gd name="T51" fmla="*/ 99 h 89"/>
                  <a:gd name="T52" fmla="*/ 28 w 87"/>
                  <a:gd name="T53" fmla="*/ 90 h 89"/>
                  <a:gd name="T54" fmla="*/ 32 w 87"/>
                  <a:gd name="T55" fmla="*/ 79 h 89"/>
                  <a:gd name="T56" fmla="*/ 36 w 87"/>
                  <a:gd name="T57" fmla="*/ 72 h 89"/>
                  <a:gd name="T58" fmla="*/ 34 w 87"/>
                  <a:gd name="T59" fmla="*/ 64 h 89"/>
                  <a:gd name="T60" fmla="*/ 26 w 87"/>
                  <a:gd name="T61" fmla="*/ 64 h 89"/>
                  <a:gd name="T62" fmla="*/ 24 w 87"/>
                  <a:gd name="T63" fmla="*/ 61 h 89"/>
                  <a:gd name="T64" fmla="*/ 22 w 87"/>
                  <a:gd name="T65" fmla="*/ 72 h 89"/>
                  <a:gd name="T66" fmla="*/ 10 w 87"/>
                  <a:gd name="T67" fmla="*/ 64 h 89"/>
                  <a:gd name="T68" fmla="*/ 4 w 87"/>
                  <a:gd name="T69" fmla="*/ 57 h 89"/>
                  <a:gd name="T70" fmla="*/ 0 w 87"/>
                  <a:gd name="T71" fmla="*/ 57 h 89"/>
                  <a:gd name="T72" fmla="*/ 4 w 87"/>
                  <a:gd name="T73" fmla="*/ 43 h 89"/>
                  <a:gd name="T74" fmla="*/ 4 w 87"/>
                  <a:gd name="T75" fmla="*/ 25 h 89"/>
                  <a:gd name="T76" fmla="*/ 6 w 87"/>
                  <a:gd name="T77" fmla="*/ 17 h 89"/>
                  <a:gd name="T78" fmla="*/ 12 w 87"/>
                  <a:gd name="T79" fmla="*/ 11 h 89"/>
                  <a:gd name="T80" fmla="*/ 24 w 87"/>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89"/>
                  <a:gd name="T125" fmla="*/ 87 w 87"/>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6" name="Freeform 224"/>
              <p:cNvSpPr>
                <a:spLocks/>
              </p:cNvSpPr>
              <p:nvPr/>
            </p:nvSpPr>
            <p:spPr bwMode="ltGray">
              <a:xfrm>
                <a:off x="2584" y="1902"/>
                <a:ext cx="9" cy="10"/>
              </a:xfrm>
              <a:custGeom>
                <a:avLst/>
                <a:gdLst>
                  <a:gd name="T0" fmla="*/ 2 w 9"/>
                  <a:gd name="T1" fmla="*/ 0 h 9"/>
                  <a:gd name="T2" fmla="*/ 0 w 9"/>
                  <a:gd name="T3" fmla="*/ 4 h 9"/>
                  <a:gd name="T4" fmla="*/ 4 w 9"/>
                  <a:gd name="T5" fmla="*/ 13 h 9"/>
                  <a:gd name="T6" fmla="*/ 8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4"/>
                    </a:lnTo>
                    <a:lnTo>
                      <a:pt x="4" y="8"/>
                    </a:lnTo>
                    <a:lnTo>
                      <a:pt x="8"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7" name="Freeform 225"/>
              <p:cNvSpPr>
                <a:spLocks/>
              </p:cNvSpPr>
              <p:nvPr/>
            </p:nvSpPr>
            <p:spPr bwMode="ltGray">
              <a:xfrm>
                <a:off x="2737" y="3268"/>
                <a:ext cx="285" cy="261"/>
              </a:xfrm>
              <a:custGeom>
                <a:avLst/>
                <a:gdLst>
                  <a:gd name="T0" fmla="*/ 0 w 287"/>
                  <a:gd name="T1" fmla="*/ 195 h 233"/>
                  <a:gd name="T2" fmla="*/ 6 w 287"/>
                  <a:gd name="T3" fmla="*/ 215 h 233"/>
                  <a:gd name="T4" fmla="*/ 6 w 287"/>
                  <a:gd name="T5" fmla="*/ 225 h 233"/>
                  <a:gd name="T6" fmla="*/ 8 w 287"/>
                  <a:gd name="T7" fmla="*/ 236 h 233"/>
                  <a:gd name="T8" fmla="*/ 14 w 287"/>
                  <a:gd name="T9" fmla="*/ 253 h 233"/>
                  <a:gd name="T10" fmla="*/ 30 w 287"/>
                  <a:gd name="T11" fmla="*/ 306 h 233"/>
                  <a:gd name="T12" fmla="*/ 32 w 287"/>
                  <a:gd name="T13" fmla="*/ 314 h 233"/>
                  <a:gd name="T14" fmla="*/ 32 w 287"/>
                  <a:gd name="T15" fmla="*/ 338 h 233"/>
                  <a:gd name="T16" fmla="*/ 18 w 287"/>
                  <a:gd name="T17" fmla="*/ 342 h 233"/>
                  <a:gd name="T18" fmla="*/ 30 w 287"/>
                  <a:gd name="T19" fmla="*/ 364 h 233"/>
                  <a:gd name="T20" fmla="*/ 40 w 287"/>
                  <a:gd name="T21" fmla="*/ 384 h 233"/>
                  <a:gd name="T22" fmla="*/ 46 w 287"/>
                  <a:gd name="T23" fmla="*/ 395 h 233"/>
                  <a:gd name="T24" fmla="*/ 56 w 287"/>
                  <a:gd name="T25" fmla="*/ 409 h 233"/>
                  <a:gd name="T26" fmla="*/ 64 w 287"/>
                  <a:gd name="T27" fmla="*/ 398 h 233"/>
                  <a:gd name="T28" fmla="*/ 85 w 287"/>
                  <a:gd name="T29" fmla="*/ 395 h 233"/>
                  <a:gd name="T30" fmla="*/ 89 w 287"/>
                  <a:gd name="T31" fmla="*/ 393 h 233"/>
                  <a:gd name="T32" fmla="*/ 103 w 287"/>
                  <a:gd name="T33" fmla="*/ 393 h 233"/>
                  <a:gd name="T34" fmla="*/ 109 w 287"/>
                  <a:gd name="T35" fmla="*/ 384 h 233"/>
                  <a:gd name="T36" fmla="*/ 115 w 287"/>
                  <a:gd name="T37" fmla="*/ 393 h 233"/>
                  <a:gd name="T38" fmla="*/ 131 w 287"/>
                  <a:gd name="T39" fmla="*/ 401 h 233"/>
                  <a:gd name="T40" fmla="*/ 135 w 287"/>
                  <a:gd name="T41" fmla="*/ 388 h 233"/>
                  <a:gd name="T42" fmla="*/ 143 w 287"/>
                  <a:gd name="T43" fmla="*/ 401 h 233"/>
                  <a:gd name="T44" fmla="*/ 153 w 287"/>
                  <a:gd name="T45" fmla="*/ 395 h 233"/>
                  <a:gd name="T46" fmla="*/ 175 w 287"/>
                  <a:gd name="T47" fmla="*/ 382 h 233"/>
                  <a:gd name="T48" fmla="*/ 191 w 287"/>
                  <a:gd name="T49" fmla="*/ 362 h 233"/>
                  <a:gd name="T50" fmla="*/ 197 w 287"/>
                  <a:gd name="T51" fmla="*/ 353 h 233"/>
                  <a:gd name="T52" fmla="*/ 203 w 287"/>
                  <a:gd name="T53" fmla="*/ 336 h 233"/>
                  <a:gd name="T54" fmla="*/ 213 w 287"/>
                  <a:gd name="T55" fmla="*/ 323 h 233"/>
                  <a:gd name="T56" fmla="*/ 224 w 287"/>
                  <a:gd name="T57" fmla="*/ 300 h 233"/>
                  <a:gd name="T58" fmla="*/ 236 w 287"/>
                  <a:gd name="T59" fmla="*/ 272 h 233"/>
                  <a:gd name="T60" fmla="*/ 240 w 287"/>
                  <a:gd name="T61" fmla="*/ 264 h 233"/>
                  <a:gd name="T62" fmla="*/ 246 w 287"/>
                  <a:gd name="T63" fmla="*/ 259 h 233"/>
                  <a:gd name="T64" fmla="*/ 258 w 287"/>
                  <a:gd name="T65" fmla="*/ 239 h 233"/>
                  <a:gd name="T66" fmla="*/ 266 w 287"/>
                  <a:gd name="T67" fmla="*/ 215 h 233"/>
                  <a:gd name="T68" fmla="*/ 276 w 287"/>
                  <a:gd name="T69" fmla="*/ 179 h 233"/>
                  <a:gd name="T70" fmla="*/ 274 w 287"/>
                  <a:gd name="T71" fmla="*/ 103 h 233"/>
                  <a:gd name="T72" fmla="*/ 260 w 287"/>
                  <a:gd name="T73" fmla="*/ 28 h 233"/>
                  <a:gd name="T74" fmla="*/ 199 w 287"/>
                  <a:gd name="T75" fmla="*/ 0 h 233"/>
                  <a:gd name="T76" fmla="*/ 64 w 287"/>
                  <a:gd name="T77" fmla="*/ 90 h 233"/>
                  <a:gd name="T78" fmla="*/ 0 w 287"/>
                  <a:gd name="T79" fmla="*/ 195 h 2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7"/>
                  <a:gd name="T121" fmla="*/ 0 h 233"/>
                  <a:gd name="T122" fmla="*/ 287 w 287"/>
                  <a:gd name="T123" fmla="*/ 233 h 2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8" name="Freeform 226"/>
              <p:cNvSpPr>
                <a:spLocks/>
              </p:cNvSpPr>
              <p:nvPr/>
            </p:nvSpPr>
            <p:spPr bwMode="ltGray">
              <a:xfrm>
                <a:off x="2982" y="3362"/>
                <a:ext cx="31" cy="37"/>
              </a:xfrm>
              <a:custGeom>
                <a:avLst/>
                <a:gdLst>
                  <a:gd name="T0" fmla="*/ 26 w 31"/>
                  <a:gd name="T1" fmla="*/ 0 h 33"/>
                  <a:gd name="T2" fmla="*/ 20 w 31"/>
                  <a:gd name="T3" fmla="*/ 4 h 33"/>
                  <a:gd name="T4" fmla="*/ 12 w 31"/>
                  <a:gd name="T5" fmla="*/ 2 h 33"/>
                  <a:gd name="T6" fmla="*/ 10 w 31"/>
                  <a:gd name="T7" fmla="*/ 13 h 33"/>
                  <a:gd name="T8" fmla="*/ 0 w 31"/>
                  <a:gd name="T9" fmla="*/ 21 h 33"/>
                  <a:gd name="T10" fmla="*/ 0 w 31"/>
                  <a:gd name="T11" fmla="*/ 31 h 33"/>
                  <a:gd name="T12" fmla="*/ 0 w 31"/>
                  <a:gd name="T13" fmla="*/ 49 h 33"/>
                  <a:gd name="T14" fmla="*/ 8 w 31"/>
                  <a:gd name="T15" fmla="*/ 56 h 33"/>
                  <a:gd name="T16" fmla="*/ 20 w 31"/>
                  <a:gd name="T17" fmla="*/ 56 h 33"/>
                  <a:gd name="T18" fmla="*/ 20 w 31"/>
                  <a:gd name="T19" fmla="*/ 43 h 33"/>
                  <a:gd name="T20" fmla="*/ 30 w 31"/>
                  <a:gd name="T21" fmla="*/ 21 h 33"/>
                  <a:gd name="T22" fmla="*/ 26 w 31"/>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33"/>
                  <a:gd name="T38" fmla="*/ 31 w 31"/>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9" name="Freeform 227"/>
              <p:cNvSpPr>
                <a:spLocks/>
              </p:cNvSpPr>
              <p:nvPr/>
            </p:nvSpPr>
            <p:spPr bwMode="ltGray">
              <a:xfrm>
                <a:off x="2915" y="3416"/>
                <a:ext cx="35" cy="37"/>
              </a:xfrm>
              <a:custGeom>
                <a:avLst/>
                <a:gdLst>
                  <a:gd name="T0" fmla="*/ 30 w 35"/>
                  <a:gd name="T1" fmla="*/ 0 h 33"/>
                  <a:gd name="T2" fmla="*/ 20 w 35"/>
                  <a:gd name="T3" fmla="*/ 0 h 33"/>
                  <a:gd name="T4" fmla="*/ 16 w 35"/>
                  <a:gd name="T5" fmla="*/ 11 h 33"/>
                  <a:gd name="T6" fmla="*/ 0 w 35"/>
                  <a:gd name="T7" fmla="*/ 21 h 33"/>
                  <a:gd name="T8" fmla="*/ 0 w 35"/>
                  <a:gd name="T9" fmla="*/ 28 h 33"/>
                  <a:gd name="T10" fmla="*/ 8 w 35"/>
                  <a:gd name="T11" fmla="*/ 31 h 33"/>
                  <a:gd name="T12" fmla="*/ 6 w 35"/>
                  <a:gd name="T13" fmla="*/ 46 h 33"/>
                  <a:gd name="T14" fmla="*/ 8 w 35"/>
                  <a:gd name="T15" fmla="*/ 56 h 33"/>
                  <a:gd name="T16" fmla="*/ 12 w 35"/>
                  <a:gd name="T17" fmla="*/ 56 h 33"/>
                  <a:gd name="T18" fmla="*/ 14 w 35"/>
                  <a:gd name="T19" fmla="*/ 49 h 33"/>
                  <a:gd name="T20" fmla="*/ 20 w 35"/>
                  <a:gd name="T21" fmla="*/ 49 h 33"/>
                  <a:gd name="T22" fmla="*/ 30 w 35"/>
                  <a:gd name="T23" fmla="*/ 39 h 33"/>
                  <a:gd name="T24" fmla="*/ 34 w 35"/>
                  <a:gd name="T25" fmla="*/ 13 h 33"/>
                  <a:gd name="T26" fmla="*/ 34 w 35"/>
                  <a:gd name="T27" fmla="*/ 2 h 33"/>
                  <a:gd name="T28" fmla="*/ 30 w 35"/>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30" y="0"/>
                    </a:moveTo>
                    <a:lnTo>
                      <a:pt x="20" y="0"/>
                    </a:lnTo>
                    <a:lnTo>
                      <a:pt x="16" y="6"/>
                    </a:lnTo>
                    <a:lnTo>
                      <a:pt x="0" y="12"/>
                    </a:lnTo>
                    <a:lnTo>
                      <a:pt x="0" y="16"/>
                    </a:lnTo>
                    <a:lnTo>
                      <a:pt x="8" y="18"/>
                    </a:lnTo>
                    <a:lnTo>
                      <a:pt x="6" y="26"/>
                    </a:lnTo>
                    <a:lnTo>
                      <a:pt x="8" y="32"/>
                    </a:lnTo>
                    <a:lnTo>
                      <a:pt x="12" y="32"/>
                    </a:lnTo>
                    <a:lnTo>
                      <a:pt x="14" y="28"/>
                    </a:lnTo>
                    <a:lnTo>
                      <a:pt x="20" y="28"/>
                    </a:lnTo>
                    <a:lnTo>
                      <a:pt x="30" y="22"/>
                    </a:lnTo>
                    <a:lnTo>
                      <a:pt x="34" y="8"/>
                    </a:lnTo>
                    <a:lnTo>
                      <a:pt x="34" y="2"/>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0" name="Freeform 228"/>
              <p:cNvSpPr>
                <a:spLocks/>
              </p:cNvSpPr>
              <p:nvPr/>
            </p:nvSpPr>
            <p:spPr bwMode="ltGray">
              <a:xfrm>
                <a:off x="2799" y="3174"/>
                <a:ext cx="179" cy="191"/>
              </a:xfrm>
              <a:custGeom>
                <a:avLst/>
                <a:gdLst>
                  <a:gd name="T0" fmla="*/ 178 w 179"/>
                  <a:gd name="T1" fmla="*/ 160 h 171"/>
                  <a:gd name="T2" fmla="*/ 166 w 179"/>
                  <a:gd name="T3" fmla="*/ 174 h 171"/>
                  <a:gd name="T4" fmla="*/ 162 w 179"/>
                  <a:gd name="T5" fmla="*/ 178 h 171"/>
                  <a:gd name="T6" fmla="*/ 158 w 179"/>
                  <a:gd name="T7" fmla="*/ 189 h 171"/>
                  <a:gd name="T8" fmla="*/ 148 w 179"/>
                  <a:gd name="T9" fmla="*/ 189 h 171"/>
                  <a:gd name="T10" fmla="*/ 144 w 179"/>
                  <a:gd name="T11" fmla="*/ 194 h 171"/>
                  <a:gd name="T12" fmla="*/ 132 w 179"/>
                  <a:gd name="T13" fmla="*/ 204 h 171"/>
                  <a:gd name="T14" fmla="*/ 126 w 179"/>
                  <a:gd name="T15" fmla="*/ 218 h 171"/>
                  <a:gd name="T16" fmla="*/ 124 w 179"/>
                  <a:gd name="T17" fmla="*/ 218 h 171"/>
                  <a:gd name="T18" fmla="*/ 122 w 179"/>
                  <a:gd name="T19" fmla="*/ 237 h 171"/>
                  <a:gd name="T20" fmla="*/ 116 w 179"/>
                  <a:gd name="T21" fmla="*/ 237 h 171"/>
                  <a:gd name="T22" fmla="*/ 112 w 179"/>
                  <a:gd name="T23" fmla="*/ 248 h 171"/>
                  <a:gd name="T24" fmla="*/ 102 w 179"/>
                  <a:gd name="T25" fmla="*/ 248 h 171"/>
                  <a:gd name="T26" fmla="*/ 102 w 179"/>
                  <a:gd name="T27" fmla="*/ 262 h 171"/>
                  <a:gd name="T28" fmla="*/ 100 w 179"/>
                  <a:gd name="T29" fmla="*/ 275 h 171"/>
                  <a:gd name="T30" fmla="*/ 72 w 179"/>
                  <a:gd name="T31" fmla="*/ 270 h 171"/>
                  <a:gd name="T32" fmla="*/ 64 w 179"/>
                  <a:gd name="T33" fmla="*/ 254 h 171"/>
                  <a:gd name="T34" fmla="*/ 56 w 179"/>
                  <a:gd name="T35" fmla="*/ 254 h 171"/>
                  <a:gd name="T36" fmla="*/ 52 w 179"/>
                  <a:gd name="T37" fmla="*/ 267 h 171"/>
                  <a:gd name="T38" fmla="*/ 48 w 179"/>
                  <a:gd name="T39" fmla="*/ 278 h 171"/>
                  <a:gd name="T40" fmla="*/ 36 w 179"/>
                  <a:gd name="T41" fmla="*/ 293 h 171"/>
                  <a:gd name="T42" fmla="*/ 20 w 179"/>
                  <a:gd name="T43" fmla="*/ 296 h 171"/>
                  <a:gd name="T44" fmla="*/ 12 w 179"/>
                  <a:gd name="T45" fmla="*/ 296 h 171"/>
                  <a:gd name="T46" fmla="*/ 16 w 179"/>
                  <a:gd name="T47" fmla="*/ 267 h 171"/>
                  <a:gd name="T48" fmla="*/ 10 w 179"/>
                  <a:gd name="T49" fmla="*/ 254 h 171"/>
                  <a:gd name="T50" fmla="*/ 0 w 179"/>
                  <a:gd name="T51" fmla="*/ 239 h 171"/>
                  <a:gd name="T52" fmla="*/ 8 w 179"/>
                  <a:gd name="T53" fmla="*/ 4 h 171"/>
                  <a:gd name="T54" fmla="*/ 162 w 179"/>
                  <a:gd name="T55" fmla="*/ 0 h 171"/>
                  <a:gd name="T56" fmla="*/ 178 w 179"/>
                  <a:gd name="T57" fmla="*/ 160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9"/>
                  <a:gd name="T88" fmla="*/ 0 h 171"/>
                  <a:gd name="T89" fmla="*/ 179 w 179"/>
                  <a:gd name="T90" fmla="*/ 171 h 1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1" name="Freeform 229"/>
              <p:cNvSpPr>
                <a:spLocks/>
              </p:cNvSpPr>
              <p:nvPr/>
            </p:nvSpPr>
            <p:spPr bwMode="ltGray">
              <a:xfrm>
                <a:off x="2898" y="3143"/>
                <a:ext cx="159" cy="153"/>
              </a:xfrm>
              <a:custGeom>
                <a:avLst/>
                <a:gdLst>
                  <a:gd name="T0" fmla="*/ 0 w 159"/>
                  <a:gd name="T1" fmla="*/ 58 h 137"/>
                  <a:gd name="T2" fmla="*/ 4 w 159"/>
                  <a:gd name="T3" fmla="*/ 84 h 137"/>
                  <a:gd name="T4" fmla="*/ 6 w 159"/>
                  <a:gd name="T5" fmla="*/ 92 h 137"/>
                  <a:gd name="T6" fmla="*/ 8 w 159"/>
                  <a:gd name="T7" fmla="*/ 105 h 137"/>
                  <a:gd name="T8" fmla="*/ 14 w 159"/>
                  <a:gd name="T9" fmla="*/ 107 h 137"/>
                  <a:gd name="T10" fmla="*/ 20 w 159"/>
                  <a:gd name="T11" fmla="*/ 130 h 137"/>
                  <a:gd name="T12" fmla="*/ 30 w 159"/>
                  <a:gd name="T13" fmla="*/ 138 h 137"/>
                  <a:gd name="T14" fmla="*/ 34 w 159"/>
                  <a:gd name="T15" fmla="*/ 146 h 137"/>
                  <a:gd name="T16" fmla="*/ 36 w 159"/>
                  <a:gd name="T17" fmla="*/ 160 h 137"/>
                  <a:gd name="T18" fmla="*/ 40 w 159"/>
                  <a:gd name="T19" fmla="*/ 163 h 137"/>
                  <a:gd name="T20" fmla="*/ 46 w 159"/>
                  <a:gd name="T21" fmla="*/ 163 h 137"/>
                  <a:gd name="T22" fmla="*/ 48 w 159"/>
                  <a:gd name="T23" fmla="*/ 166 h 137"/>
                  <a:gd name="T24" fmla="*/ 42 w 159"/>
                  <a:gd name="T25" fmla="*/ 178 h 137"/>
                  <a:gd name="T26" fmla="*/ 42 w 159"/>
                  <a:gd name="T27" fmla="*/ 189 h 137"/>
                  <a:gd name="T28" fmla="*/ 44 w 159"/>
                  <a:gd name="T29" fmla="*/ 202 h 137"/>
                  <a:gd name="T30" fmla="*/ 52 w 159"/>
                  <a:gd name="T31" fmla="*/ 202 h 137"/>
                  <a:gd name="T32" fmla="*/ 66 w 159"/>
                  <a:gd name="T33" fmla="*/ 204 h 137"/>
                  <a:gd name="T34" fmla="*/ 72 w 159"/>
                  <a:gd name="T35" fmla="*/ 214 h 137"/>
                  <a:gd name="T36" fmla="*/ 74 w 159"/>
                  <a:gd name="T37" fmla="*/ 223 h 137"/>
                  <a:gd name="T38" fmla="*/ 78 w 159"/>
                  <a:gd name="T39" fmla="*/ 228 h 137"/>
                  <a:gd name="T40" fmla="*/ 92 w 159"/>
                  <a:gd name="T41" fmla="*/ 228 h 137"/>
                  <a:gd name="T42" fmla="*/ 110 w 159"/>
                  <a:gd name="T43" fmla="*/ 237 h 137"/>
                  <a:gd name="T44" fmla="*/ 148 w 159"/>
                  <a:gd name="T45" fmla="*/ 170 h 137"/>
                  <a:gd name="T46" fmla="*/ 158 w 159"/>
                  <a:gd name="T47" fmla="*/ 56 h 137"/>
                  <a:gd name="T48" fmla="*/ 96 w 159"/>
                  <a:gd name="T49" fmla="*/ 0 h 137"/>
                  <a:gd name="T50" fmla="*/ 60 w 159"/>
                  <a:gd name="T51" fmla="*/ 13 h 137"/>
                  <a:gd name="T52" fmla="*/ 0 w 159"/>
                  <a:gd name="T53" fmla="*/ 58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37"/>
                  <a:gd name="T83" fmla="*/ 159 w 159"/>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2" name="Freeform 230"/>
              <p:cNvSpPr>
                <a:spLocks/>
              </p:cNvSpPr>
              <p:nvPr/>
            </p:nvSpPr>
            <p:spPr bwMode="ltGray">
              <a:xfrm>
                <a:off x="2996" y="3066"/>
                <a:ext cx="187" cy="310"/>
              </a:xfrm>
              <a:custGeom>
                <a:avLst/>
                <a:gdLst>
                  <a:gd name="T0" fmla="*/ 176 w 189"/>
                  <a:gd name="T1" fmla="*/ 2 h 277"/>
                  <a:gd name="T2" fmla="*/ 176 w 189"/>
                  <a:gd name="T3" fmla="*/ 25 h 277"/>
                  <a:gd name="T4" fmla="*/ 174 w 189"/>
                  <a:gd name="T5" fmla="*/ 55 h 277"/>
                  <a:gd name="T6" fmla="*/ 176 w 189"/>
                  <a:gd name="T7" fmla="*/ 72 h 277"/>
                  <a:gd name="T8" fmla="*/ 172 w 189"/>
                  <a:gd name="T9" fmla="*/ 105 h 277"/>
                  <a:gd name="T10" fmla="*/ 170 w 189"/>
                  <a:gd name="T11" fmla="*/ 144 h 277"/>
                  <a:gd name="T12" fmla="*/ 163 w 189"/>
                  <a:gd name="T13" fmla="*/ 160 h 277"/>
                  <a:gd name="T14" fmla="*/ 145 w 189"/>
                  <a:gd name="T15" fmla="*/ 196 h 277"/>
                  <a:gd name="T16" fmla="*/ 129 w 189"/>
                  <a:gd name="T17" fmla="*/ 207 h 277"/>
                  <a:gd name="T18" fmla="*/ 102 w 189"/>
                  <a:gd name="T19" fmla="*/ 233 h 277"/>
                  <a:gd name="T20" fmla="*/ 91 w 189"/>
                  <a:gd name="T21" fmla="*/ 255 h 277"/>
                  <a:gd name="T22" fmla="*/ 72 w 189"/>
                  <a:gd name="T23" fmla="*/ 275 h 277"/>
                  <a:gd name="T24" fmla="*/ 64 w 189"/>
                  <a:gd name="T25" fmla="*/ 280 h 277"/>
                  <a:gd name="T26" fmla="*/ 60 w 189"/>
                  <a:gd name="T27" fmla="*/ 297 h 277"/>
                  <a:gd name="T28" fmla="*/ 68 w 189"/>
                  <a:gd name="T29" fmla="*/ 332 h 277"/>
                  <a:gd name="T30" fmla="*/ 68 w 189"/>
                  <a:gd name="T31" fmla="*/ 407 h 277"/>
                  <a:gd name="T32" fmla="*/ 58 w 189"/>
                  <a:gd name="T33" fmla="*/ 426 h 277"/>
                  <a:gd name="T34" fmla="*/ 38 w 189"/>
                  <a:gd name="T35" fmla="*/ 440 h 277"/>
                  <a:gd name="T36" fmla="*/ 29 w 189"/>
                  <a:gd name="T37" fmla="*/ 451 h 277"/>
                  <a:gd name="T38" fmla="*/ 27 w 189"/>
                  <a:gd name="T39" fmla="*/ 485 h 277"/>
                  <a:gd name="T40" fmla="*/ 13 w 189"/>
                  <a:gd name="T41" fmla="*/ 460 h 277"/>
                  <a:gd name="T42" fmla="*/ 13 w 189"/>
                  <a:gd name="T43" fmla="*/ 412 h 277"/>
                  <a:gd name="T44" fmla="*/ 10 w 189"/>
                  <a:gd name="T45" fmla="*/ 348 h 277"/>
                  <a:gd name="T46" fmla="*/ 23 w 189"/>
                  <a:gd name="T47" fmla="*/ 328 h 277"/>
                  <a:gd name="T48" fmla="*/ 25 w 189"/>
                  <a:gd name="T49" fmla="*/ 320 h 277"/>
                  <a:gd name="T50" fmla="*/ 29 w 189"/>
                  <a:gd name="T51" fmla="*/ 299 h 277"/>
                  <a:gd name="T52" fmla="*/ 40 w 189"/>
                  <a:gd name="T53" fmla="*/ 266 h 277"/>
                  <a:gd name="T54" fmla="*/ 40 w 189"/>
                  <a:gd name="T55" fmla="*/ 235 h 277"/>
                  <a:gd name="T56" fmla="*/ 44 w 189"/>
                  <a:gd name="T57" fmla="*/ 175 h 277"/>
                  <a:gd name="T58" fmla="*/ 4 w 189"/>
                  <a:gd name="T59" fmla="*/ 150 h 277"/>
                  <a:gd name="T60" fmla="*/ 0 w 189"/>
                  <a:gd name="T61" fmla="*/ 98 h 277"/>
                  <a:gd name="T62" fmla="*/ 172 w 189"/>
                  <a:gd name="T63" fmla="*/ 0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277"/>
                  <a:gd name="T98" fmla="*/ 189 w 189"/>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3" name="Freeform 231"/>
              <p:cNvSpPr>
                <a:spLocks/>
              </p:cNvSpPr>
              <p:nvPr/>
            </p:nvSpPr>
            <p:spPr bwMode="ltGray">
              <a:xfrm>
                <a:off x="2994" y="3065"/>
                <a:ext cx="196" cy="318"/>
              </a:xfrm>
              <a:custGeom>
                <a:avLst/>
                <a:gdLst>
                  <a:gd name="T0" fmla="*/ 189 w 197"/>
                  <a:gd name="T1" fmla="*/ 2 h 285"/>
                  <a:gd name="T2" fmla="*/ 189 w 197"/>
                  <a:gd name="T3" fmla="*/ 25 h 285"/>
                  <a:gd name="T4" fmla="*/ 187 w 197"/>
                  <a:gd name="T5" fmla="*/ 56 h 285"/>
                  <a:gd name="T6" fmla="*/ 189 w 197"/>
                  <a:gd name="T7" fmla="*/ 73 h 285"/>
                  <a:gd name="T8" fmla="*/ 185 w 197"/>
                  <a:gd name="T9" fmla="*/ 107 h 285"/>
                  <a:gd name="T10" fmla="*/ 183 w 197"/>
                  <a:gd name="T11" fmla="*/ 146 h 285"/>
                  <a:gd name="T12" fmla="*/ 175 w 197"/>
                  <a:gd name="T13" fmla="*/ 163 h 285"/>
                  <a:gd name="T14" fmla="*/ 157 w 197"/>
                  <a:gd name="T15" fmla="*/ 196 h 285"/>
                  <a:gd name="T16" fmla="*/ 135 w 197"/>
                  <a:gd name="T17" fmla="*/ 208 h 285"/>
                  <a:gd name="T18" fmla="*/ 107 w 197"/>
                  <a:gd name="T19" fmla="*/ 237 h 285"/>
                  <a:gd name="T20" fmla="*/ 98 w 197"/>
                  <a:gd name="T21" fmla="*/ 259 h 285"/>
                  <a:gd name="T22" fmla="*/ 80 w 197"/>
                  <a:gd name="T23" fmla="*/ 280 h 285"/>
                  <a:gd name="T24" fmla="*/ 72 w 197"/>
                  <a:gd name="T25" fmla="*/ 283 h 285"/>
                  <a:gd name="T26" fmla="*/ 68 w 197"/>
                  <a:gd name="T27" fmla="*/ 300 h 285"/>
                  <a:gd name="T28" fmla="*/ 76 w 197"/>
                  <a:gd name="T29" fmla="*/ 335 h 285"/>
                  <a:gd name="T30" fmla="*/ 76 w 197"/>
                  <a:gd name="T31" fmla="*/ 412 h 285"/>
                  <a:gd name="T32" fmla="*/ 66 w 197"/>
                  <a:gd name="T33" fmla="*/ 432 h 285"/>
                  <a:gd name="T34" fmla="*/ 40 w 197"/>
                  <a:gd name="T35" fmla="*/ 445 h 285"/>
                  <a:gd name="T36" fmla="*/ 30 w 197"/>
                  <a:gd name="T37" fmla="*/ 456 h 285"/>
                  <a:gd name="T38" fmla="*/ 28 w 197"/>
                  <a:gd name="T39" fmla="*/ 492 h 285"/>
                  <a:gd name="T40" fmla="*/ 14 w 197"/>
                  <a:gd name="T41" fmla="*/ 466 h 285"/>
                  <a:gd name="T42" fmla="*/ 14 w 197"/>
                  <a:gd name="T43" fmla="*/ 418 h 285"/>
                  <a:gd name="T44" fmla="*/ 10 w 197"/>
                  <a:gd name="T45" fmla="*/ 353 h 285"/>
                  <a:gd name="T46" fmla="*/ 24 w 197"/>
                  <a:gd name="T47" fmla="*/ 333 h 285"/>
                  <a:gd name="T48" fmla="*/ 26 w 197"/>
                  <a:gd name="T49" fmla="*/ 325 h 285"/>
                  <a:gd name="T50" fmla="*/ 30 w 197"/>
                  <a:gd name="T51" fmla="*/ 303 h 285"/>
                  <a:gd name="T52" fmla="*/ 42 w 197"/>
                  <a:gd name="T53" fmla="*/ 269 h 285"/>
                  <a:gd name="T54" fmla="*/ 42 w 197"/>
                  <a:gd name="T55" fmla="*/ 239 h 285"/>
                  <a:gd name="T56" fmla="*/ 46 w 197"/>
                  <a:gd name="T57" fmla="*/ 176 h 285"/>
                  <a:gd name="T58" fmla="*/ 4 w 197"/>
                  <a:gd name="T59" fmla="*/ 152 h 285"/>
                  <a:gd name="T60" fmla="*/ 0 w 197"/>
                  <a:gd name="T61" fmla="*/ 100 h 285"/>
                  <a:gd name="T62" fmla="*/ 185 w 197"/>
                  <a:gd name="T63" fmla="*/ 0 h 2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85"/>
                  <a:gd name="T98" fmla="*/ 197 w 197"/>
                  <a:gd name="T99" fmla="*/ 285 h 2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4" name="Freeform 232"/>
              <p:cNvSpPr>
                <a:spLocks/>
              </p:cNvSpPr>
              <p:nvPr/>
            </p:nvSpPr>
            <p:spPr bwMode="ltGray">
              <a:xfrm>
                <a:off x="3043" y="3034"/>
                <a:ext cx="44" cy="151"/>
              </a:xfrm>
              <a:custGeom>
                <a:avLst/>
                <a:gdLst>
                  <a:gd name="T0" fmla="*/ 0 w 45"/>
                  <a:gd name="T1" fmla="*/ 128 h 135"/>
                  <a:gd name="T2" fmla="*/ 15 w 45"/>
                  <a:gd name="T3" fmla="*/ 157 h 135"/>
                  <a:gd name="T4" fmla="*/ 22 w 45"/>
                  <a:gd name="T5" fmla="*/ 149 h 135"/>
                  <a:gd name="T6" fmla="*/ 22 w 45"/>
                  <a:gd name="T7" fmla="*/ 164 h 135"/>
                  <a:gd name="T8" fmla="*/ 22 w 45"/>
                  <a:gd name="T9" fmla="*/ 172 h 135"/>
                  <a:gd name="T10" fmla="*/ 20 w 45"/>
                  <a:gd name="T11" fmla="*/ 181 h 135"/>
                  <a:gd name="T12" fmla="*/ 20 w 45"/>
                  <a:gd name="T13" fmla="*/ 189 h 135"/>
                  <a:gd name="T14" fmla="*/ 20 w 45"/>
                  <a:gd name="T15" fmla="*/ 209 h 135"/>
                  <a:gd name="T16" fmla="*/ 22 w 45"/>
                  <a:gd name="T17" fmla="*/ 211 h 135"/>
                  <a:gd name="T18" fmla="*/ 24 w 45"/>
                  <a:gd name="T19" fmla="*/ 233 h 135"/>
                  <a:gd name="T20" fmla="*/ 31 w 45"/>
                  <a:gd name="T21" fmla="*/ 235 h 135"/>
                  <a:gd name="T22" fmla="*/ 29 w 45"/>
                  <a:gd name="T23" fmla="*/ 220 h 135"/>
                  <a:gd name="T24" fmla="*/ 34 w 45"/>
                  <a:gd name="T25" fmla="*/ 209 h 135"/>
                  <a:gd name="T26" fmla="*/ 36 w 45"/>
                  <a:gd name="T27" fmla="*/ 194 h 135"/>
                  <a:gd name="T28" fmla="*/ 34 w 45"/>
                  <a:gd name="T29" fmla="*/ 181 h 135"/>
                  <a:gd name="T30" fmla="*/ 39 w 45"/>
                  <a:gd name="T31" fmla="*/ 161 h 135"/>
                  <a:gd name="T32" fmla="*/ 37 w 45"/>
                  <a:gd name="T33" fmla="*/ 157 h 135"/>
                  <a:gd name="T34" fmla="*/ 31 w 45"/>
                  <a:gd name="T35" fmla="*/ 134 h 135"/>
                  <a:gd name="T36" fmla="*/ 27 w 45"/>
                  <a:gd name="T37" fmla="*/ 116 h 135"/>
                  <a:gd name="T38" fmla="*/ 22 w 45"/>
                  <a:gd name="T39" fmla="*/ 107 h 135"/>
                  <a:gd name="T40" fmla="*/ 22 w 45"/>
                  <a:gd name="T41" fmla="*/ 102 h 135"/>
                  <a:gd name="T42" fmla="*/ 31 w 45"/>
                  <a:gd name="T43" fmla="*/ 83 h 135"/>
                  <a:gd name="T44" fmla="*/ 36 w 45"/>
                  <a:gd name="T45" fmla="*/ 63 h 135"/>
                  <a:gd name="T46" fmla="*/ 25 w 45"/>
                  <a:gd name="T47" fmla="*/ 0 h 135"/>
                  <a:gd name="T48" fmla="*/ 3 w 45"/>
                  <a:gd name="T49" fmla="*/ 0 h 135"/>
                  <a:gd name="T50" fmla="*/ 0 w 45"/>
                  <a:gd name="T51" fmla="*/ 128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135"/>
                  <a:gd name="T80" fmla="*/ 45 w 45"/>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5" name="Freeform 233"/>
              <p:cNvSpPr>
                <a:spLocks/>
              </p:cNvSpPr>
              <p:nvPr/>
            </p:nvSpPr>
            <p:spPr bwMode="ltGray">
              <a:xfrm>
                <a:off x="3041" y="3033"/>
                <a:ext cx="53" cy="160"/>
              </a:xfrm>
              <a:custGeom>
                <a:avLst/>
                <a:gdLst>
                  <a:gd name="T0" fmla="*/ 0 w 53"/>
                  <a:gd name="T1" fmla="*/ 133 h 143"/>
                  <a:gd name="T2" fmla="*/ 18 w 53"/>
                  <a:gd name="T3" fmla="*/ 164 h 143"/>
                  <a:gd name="T4" fmla="*/ 28 w 53"/>
                  <a:gd name="T5" fmla="*/ 158 h 143"/>
                  <a:gd name="T6" fmla="*/ 28 w 53"/>
                  <a:gd name="T7" fmla="*/ 176 h 143"/>
                  <a:gd name="T8" fmla="*/ 26 w 53"/>
                  <a:gd name="T9" fmla="*/ 181 h 143"/>
                  <a:gd name="T10" fmla="*/ 24 w 53"/>
                  <a:gd name="T11" fmla="*/ 192 h 143"/>
                  <a:gd name="T12" fmla="*/ 24 w 53"/>
                  <a:gd name="T13" fmla="*/ 200 h 143"/>
                  <a:gd name="T14" fmla="*/ 24 w 53"/>
                  <a:gd name="T15" fmla="*/ 222 h 143"/>
                  <a:gd name="T16" fmla="*/ 28 w 53"/>
                  <a:gd name="T17" fmla="*/ 224 h 143"/>
                  <a:gd name="T18" fmla="*/ 34 w 53"/>
                  <a:gd name="T19" fmla="*/ 246 h 143"/>
                  <a:gd name="T20" fmla="*/ 42 w 53"/>
                  <a:gd name="T21" fmla="*/ 250 h 143"/>
                  <a:gd name="T22" fmla="*/ 40 w 53"/>
                  <a:gd name="T23" fmla="*/ 233 h 143"/>
                  <a:gd name="T24" fmla="*/ 46 w 53"/>
                  <a:gd name="T25" fmla="*/ 222 h 143"/>
                  <a:gd name="T26" fmla="*/ 48 w 53"/>
                  <a:gd name="T27" fmla="*/ 208 h 143"/>
                  <a:gd name="T28" fmla="*/ 46 w 53"/>
                  <a:gd name="T29" fmla="*/ 192 h 143"/>
                  <a:gd name="T30" fmla="*/ 52 w 53"/>
                  <a:gd name="T31" fmla="*/ 172 h 143"/>
                  <a:gd name="T32" fmla="*/ 50 w 53"/>
                  <a:gd name="T33" fmla="*/ 164 h 143"/>
                  <a:gd name="T34" fmla="*/ 42 w 53"/>
                  <a:gd name="T35" fmla="*/ 144 h 143"/>
                  <a:gd name="T36" fmla="*/ 38 w 53"/>
                  <a:gd name="T37" fmla="*/ 122 h 143"/>
                  <a:gd name="T38" fmla="*/ 30 w 53"/>
                  <a:gd name="T39" fmla="*/ 116 h 143"/>
                  <a:gd name="T40" fmla="*/ 32 w 53"/>
                  <a:gd name="T41" fmla="*/ 105 h 143"/>
                  <a:gd name="T42" fmla="*/ 42 w 53"/>
                  <a:gd name="T43" fmla="*/ 87 h 143"/>
                  <a:gd name="T44" fmla="*/ 48 w 53"/>
                  <a:gd name="T45" fmla="*/ 67 h 143"/>
                  <a:gd name="T46" fmla="*/ 36 w 53"/>
                  <a:gd name="T47" fmla="*/ 0 h 143"/>
                  <a:gd name="T48" fmla="*/ 4 w 53"/>
                  <a:gd name="T49" fmla="*/ 0 h 143"/>
                  <a:gd name="T50" fmla="*/ 0 w 53"/>
                  <a:gd name="T51" fmla="*/ 133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143"/>
                  <a:gd name="T80" fmla="*/ 53 w 53"/>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6" name="Freeform 234"/>
              <p:cNvSpPr>
                <a:spLocks/>
              </p:cNvSpPr>
              <p:nvPr/>
            </p:nvSpPr>
            <p:spPr bwMode="ltGray">
              <a:xfrm>
                <a:off x="3206" y="2610"/>
                <a:ext cx="192" cy="260"/>
              </a:xfrm>
              <a:custGeom>
                <a:avLst/>
                <a:gdLst>
                  <a:gd name="T0" fmla="*/ 48 w 193"/>
                  <a:gd name="T1" fmla="*/ 0 h 233"/>
                  <a:gd name="T2" fmla="*/ 56 w 193"/>
                  <a:gd name="T3" fmla="*/ 4 h 233"/>
                  <a:gd name="T4" fmla="*/ 60 w 193"/>
                  <a:gd name="T5" fmla="*/ 21 h 233"/>
                  <a:gd name="T6" fmla="*/ 63 w 193"/>
                  <a:gd name="T7" fmla="*/ 29 h 233"/>
                  <a:gd name="T8" fmla="*/ 69 w 193"/>
                  <a:gd name="T9" fmla="*/ 40 h 233"/>
                  <a:gd name="T10" fmla="*/ 83 w 193"/>
                  <a:gd name="T11" fmla="*/ 40 h 233"/>
                  <a:gd name="T12" fmla="*/ 94 w 193"/>
                  <a:gd name="T13" fmla="*/ 29 h 233"/>
                  <a:gd name="T14" fmla="*/ 99 w 193"/>
                  <a:gd name="T15" fmla="*/ 36 h 233"/>
                  <a:gd name="T16" fmla="*/ 108 w 193"/>
                  <a:gd name="T17" fmla="*/ 29 h 233"/>
                  <a:gd name="T18" fmla="*/ 114 w 193"/>
                  <a:gd name="T19" fmla="*/ 21 h 233"/>
                  <a:gd name="T20" fmla="*/ 120 w 193"/>
                  <a:gd name="T21" fmla="*/ 25 h 233"/>
                  <a:gd name="T22" fmla="*/ 124 w 193"/>
                  <a:gd name="T23" fmla="*/ 25 h 233"/>
                  <a:gd name="T24" fmla="*/ 133 w 193"/>
                  <a:gd name="T25" fmla="*/ 17 h 233"/>
                  <a:gd name="T26" fmla="*/ 147 w 193"/>
                  <a:gd name="T27" fmla="*/ 21 h 233"/>
                  <a:gd name="T28" fmla="*/ 156 w 193"/>
                  <a:gd name="T29" fmla="*/ 13 h 233"/>
                  <a:gd name="T30" fmla="*/ 168 w 193"/>
                  <a:gd name="T31" fmla="*/ 11 h 233"/>
                  <a:gd name="T32" fmla="*/ 170 w 193"/>
                  <a:gd name="T33" fmla="*/ 0 h 233"/>
                  <a:gd name="T34" fmla="*/ 179 w 193"/>
                  <a:gd name="T35" fmla="*/ 0 h 233"/>
                  <a:gd name="T36" fmla="*/ 187 w 193"/>
                  <a:gd name="T37" fmla="*/ 4 h 233"/>
                  <a:gd name="T38" fmla="*/ 183 w 193"/>
                  <a:gd name="T39" fmla="*/ 13 h 233"/>
                  <a:gd name="T40" fmla="*/ 183 w 193"/>
                  <a:gd name="T41" fmla="*/ 26 h 233"/>
                  <a:gd name="T42" fmla="*/ 181 w 193"/>
                  <a:gd name="T43" fmla="*/ 44 h 233"/>
                  <a:gd name="T44" fmla="*/ 177 w 193"/>
                  <a:gd name="T45" fmla="*/ 71 h 233"/>
                  <a:gd name="T46" fmla="*/ 172 w 193"/>
                  <a:gd name="T47" fmla="*/ 86 h 233"/>
                  <a:gd name="T48" fmla="*/ 164 w 193"/>
                  <a:gd name="T49" fmla="*/ 105 h 233"/>
                  <a:gd name="T50" fmla="*/ 162 w 193"/>
                  <a:gd name="T51" fmla="*/ 118 h 233"/>
                  <a:gd name="T52" fmla="*/ 156 w 193"/>
                  <a:gd name="T53" fmla="*/ 125 h 233"/>
                  <a:gd name="T54" fmla="*/ 154 w 193"/>
                  <a:gd name="T55" fmla="*/ 139 h 233"/>
                  <a:gd name="T56" fmla="*/ 149 w 193"/>
                  <a:gd name="T57" fmla="*/ 153 h 233"/>
                  <a:gd name="T58" fmla="*/ 143 w 193"/>
                  <a:gd name="T59" fmla="*/ 187 h 233"/>
                  <a:gd name="T60" fmla="*/ 133 w 193"/>
                  <a:gd name="T61" fmla="*/ 208 h 233"/>
                  <a:gd name="T62" fmla="*/ 127 w 193"/>
                  <a:gd name="T63" fmla="*/ 214 h 233"/>
                  <a:gd name="T64" fmla="*/ 126 w 193"/>
                  <a:gd name="T65" fmla="*/ 225 h 233"/>
                  <a:gd name="T66" fmla="*/ 118 w 193"/>
                  <a:gd name="T67" fmla="*/ 243 h 233"/>
                  <a:gd name="T68" fmla="*/ 101 w 193"/>
                  <a:gd name="T69" fmla="*/ 271 h 233"/>
                  <a:gd name="T70" fmla="*/ 96 w 193"/>
                  <a:gd name="T71" fmla="*/ 283 h 233"/>
                  <a:gd name="T72" fmla="*/ 88 w 193"/>
                  <a:gd name="T73" fmla="*/ 298 h 233"/>
                  <a:gd name="T74" fmla="*/ 83 w 193"/>
                  <a:gd name="T75" fmla="*/ 298 h 233"/>
                  <a:gd name="T76" fmla="*/ 75 w 193"/>
                  <a:gd name="T77" fmla="*/ 311 h 233"/>
                  <a:gd name="T78" fmla="*/ 69 w 193"/>
                  <a:gd name="T79" fmla="*/ 315 h 233"/>
                  <a:gd name="T80" fmla="*/ 60 w 193"/>
                  <a:gd name="T81" fmla="*/ 331 h 233"/>
                  <a:gd name="T82" fmla="*/ 44 w 193"/>
                  <a:gd name="T83" fmla="*/ 352 h 233"/>
                  <a:gd name="T84" fmla="*/ 33 w 193"/>
                  <a:gd name="T85" fmla="*/ 373 h 233"/>
                  <a:gd name="T86" fmla="*/ 23 w 193"/>
                  <a:gd name="T87" fmla="*/ 387 h 233"/>
                  <a:gd name="T88" fmla="*/ 17 w 193"/>
                  <a:gd name="T89" fmla="*/ 401 h 233"/>
                  <a:gd name="T90" fmla="*/ 2 w 193"/>
                  <a:gd name="T91" fmla="*/ 398 h 233"/>
                  <a:gd name="T92" fmla="*/ 0 w 193"/>
                  <a:gd name="T93" fmla="*/ 276 h 233"/>
                  <a:gd name="T94" fmla="*/ 33 w 193"/>
                  <a:gd name="T95" fmla="*/ 17 h 233"/>
                  <a:gd name="T96" fmla="*/ 48 w 193"/>
                  <a:gd name="T97" fmla="*/ 0 h 2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
                  <a:gd name="T148" fmla="*/ 0 h 233"/>
                  <a:gd name="T149" fmla="*/ 193 w 193"/>
                  <a:gd name="T150" fmla="*/ 233 h 2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7" name="Freeform 235"/>
              <p:cNvSpPr>
                <a:spLocks/>
              </p:cNvSpPr>
              <p:nvPr/>
            </p:nvSpPr>
            <p:spPr bwMode="ltGray">
              <a:xfrm>
                <a:off x="3205" y="2608"/>
                <a:ext cx="200" cy="270"/>
              </a:xfrm>
              <a:custGeom>
                <a:avLst/>
                <a:gdLst>
                  <a:gd name="T0" fmla="*/ 50 w 201"/>
                  <a:gd name="T1" fmla="*/ 0 h 241"/>
                  <a:gd name="T2" fmla="*/ 58 w 201"/>
                  <a:gd name="T3" fmla="*/ 4 h 241"/>
                  <a:gd name="T4" fmla="*/ 62 w 201"/>
                  <a:gd name="T5" fmla="*/ 21 h 241"/>
                  <a:gd name="T6" fmla="*/ 66 w 201"/>
                  <a:gd name="T7" fmla="*/ 31 h 241"/>
                  <a:gd name="T8" fmla="*/ 72 w 201"/>
                  <a:gd name="T9" fmla="*/ 43 h 241"/>
                  <a:gd name="T10" fmla="*/ 86 w 201"/>
                  <a:gd name="T11" fmla="*/ 43 h 241"/>
                  <a:gd name="T12" fmla="*/ 98 w 201"/>
                  <a:gd name="T13" fmla="*/ 31 h 241"/>
                  <a:gd name="T14" fmla="*/ 103 w 201"/>
                  <a:gd name="T15" fmla="*/ 39 h 241"/>
                  <a:gd name="T16" fmla="*/ 113 w 201"/>
                  <a:gd name="T17" fmla="*/ 31 h 241"/>
                  <a:gd name="T18" fmla="*/ 119 w 201"/>
                  <a:gd name="T19" fmla="*/ 21 h 241"/>
                  <a:gd name="T20" fmla="*/ 125 w 201"/>
                  <a:gd name="T21" fmla="*/ 25 h 241"/>
                  <a:gd name="T22" fmla="*/ 129 w 201"/>
                  <a:gd name="T23" fmla="*/ 25 h 241"/>
                  <a:gd name="T24" fmla="*/ 139 w 201"/>
                  <a:gd name="T25" fmla="*/ 17 h 241"/>
                  <a:gd name="T26" fmla="*/ 153 w 201"/>
                  <a:gd name="T27" fmla="*/ 21 h 241"/>
                  <a:gd name="T28" fmla="*/ 163 w 201"/>
                  <a:gd name="T29" fmla="*/ 13 h 241"/>
                  <a:gd name="T30" fmla="*/ 175 w 201"/>
                  <a:gd name="T31" fmla="*/ 11 h 241"/>
                  <a:gd name="T32" fmla="*/ 177 w 201"/>
                  <a:gd name="T33" fmla="*/ 0 h 241"/>
                  <a:gd name="T34" fmla="*/ 187 w 201"/>
                  <a:gd name="T35" fmla="*/ 0 h 241"/>
                  <a:gd name="T36" fmla="*/ 195 w 201"/>
                  <a:gd name="T37" fmla="*/ 4 h 241"/>
                  <a:gd name="T38" fmla="*/ 191 w 201"/>
                  <a:gd name="T39" fmla="*/ 13 h 241"/>
                  <a:gd name="T40" fmla="*/ 191 w 201"/>
                  <a:gd name="T41" fmla="*/ 28 h 241"/>
                  <a:gd name="T42" fmla="*/ 189 w 201"/>
                  <a:gd name="T43" fmla="*/ 45 h 241"/>
                  <a:gd name="T44" fmla="*/ 185 w 201"/>
                  <a:gd name="T45" fmla="*/ 74 h 241"/>
                  <a:gd name="T46" fmla="*/ 179 w 201"/>
                  <a:gd name="T47" fmla="*/ 92 h 241"/>
                  <a:gd name="T48" fmla="*/ 171 w 201"/>
                  <a:gd name="T49" fmla="*/ 108 h 241"/>
                  <a:gd name="T50" fmla="*/ 169 w 201"/>
                  <a:gd name="T51" fmla="*/ 122 h 241"/>
                  <a:gd name="T52" fmla="*/ 163 w 201"/>
                  <a:gd name="T53" fmla="*/ 133 h 241"/>
                  <a:gd name="T54" fmla="*/ 161 w 201"/>
                  <a:gd name="T55" fmla="*/ 148 h 241"/>
                  <a:gd name="T56" fmla="*/ 155 w 201"/>
                  <a:gd name="T57" fmla="*/ 162 h 241"/>
                  <a:gd name="T58" fmla="*/ 149 w 201"/>
                  <a:gd name="T59" fmla="*/ 197 h 241"/>
                  <a:gd name="T60" fmla="*/ 139 w 201"/>
                  <a:gd name="T61" fmla="*/ 220 h 241"/>
                  <a:gd name="T62" fmla="*/ 133 w 201"/>
                  <a:gd name="T63" fmla="*/ 225 h 241"/>
                  <a:gd name="T64" fmla="*/ 131 w 201"/>
                  <a:gd name="T65" fmla="*/ 236 h 241"/>
                  <a:gd name="T66" fmla="*/ 123 w 201"/>
                  <a:gd name="T67" fmla="*/ 259 h 241"/>
                  <a:gd name="T68" fmla="*/ 105 w 201"/>
                  <a:gd name="T69" fmla="*/ 285 h 241"/>
                  <a:gd name="T70" fmla="*/ 100 w 201"/>
                  <a:gd name="T71" fmla="*/ 300 h 241"/>
                  <a:gd name="T72" fmla="*/ 92 w 201"/>
                  <a:gd name="T73" fmla="*/ 314 h 241"/>
                  <a:gd name="T74" fmla="*/ 86 w 201"/>
                  <a:gd name="T75" fmla="*/ 314 h 241"/>
                  <a:gd name="T76" fmla="*/ 78 w 201"/>
                  <a:gd name="T77" fmla="*/ 327 h 241"/>
                  <a:gd name="T78" fmla="*/ 72 w 201"/>
                  <a:gd name="T79" fmla="*/ 332 h 241"/>
                  <a:gd name="T80" fmla="*/ 62 w 201"/>
                  <a:gd name="T81" fmla="*/ 351 h 241"/>
                  <a:gd name="T82" fmla="*/ 46 w 201"/>
                  <a:gd name="T83" fmla="*/ 370 h 241"/>
                  <a:gd name="T84" fmla="*/ 34 w 201"/>
                  <a:gd name="T85" fmla="*/ 393 h 241"/>
                  <a:gd name="T86" fmla="*/ 24 w 201"/>
                  <a:gd name="T87" fmla="*/ 409 h 241"/>
                  <a:gd name="T88" fmla="*/ 18 w 201"/>
                  <a:gd name="T89" fmla="*/ 423 h 241"/>
                  <a:gd name="T90" fmla="*/ 2 w 201"/>
                  <a:gd name="T91" fmla="*/ 420 h 241"/>
                  <a:gd name="T92" fmla="*/ 0 w 201"/>
                  <a:gd name="T93" fmla="*/ 290 h 241"/>
                  <a:gd name="T94" fmla="*/ 34 w 201"/>
                  <a:gd name="T95" fmla="*/ 17 h 241"/>
                  <a:gd name="T96" fmla="*/ 50 w 201"/>
                  <a:gd name="T97" fmla="*/ 0 h 2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1"/>
                  <a:gd name="T148" fmla="*/ 0 h 241"/>
                  <a:gd name="T149" fmla="*/ 201 w 201"/>
                  <a:gd name="T150" fmla="*/ 241 h 2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8" name="Freeform 236"/>
              <p:cNvSpPr>
                <a:spLocks/>
              </p:cNvSpPr>
              <p:nvPr/>
            </p:nvSpPr>
            <p:spPr bwMode="ltGray">
              <a:xfrm>
                <a:off x="3064" y="2718"/>
                <a:ext cx="165" cy="227"/>
              </a:xfrm>
              <a:custGeom>
                <a:avLst/>
                <a:gdLst>
                  <a:gd name="T0" fmla="*/ 150 w 167"/>
                  <a:gd name="T1" fmla="*/ 56 h 203"/>
                  <a:gd name="T2" fmla="*/ 156 w 167"/>
                  <a:gd name="T3" fmla="*/ 70 h 203"/>
                  <a:gd name="T4" fmla="*/ 142 w 167"/>
                  <a:gd name="T5" fmla="*/ 121 h 203"/>
                  <a:gd name="T6" fmla="*/ 138 w 167"/>
                  <a:gd name="T7" fmla="*/ 231 h 203"/>
                  <a:gd name="T8" fmla="*/ 150 w 167"/>
                  <a:gd name="T9" fmla="*/ 249 h 203"/>
                  <a:gd name="T10" fmla="*/ 144 w 167"/>
                  <a:gd name="T11" fmla="*/ 265 h 203"/>
                  <a:gd name="T12" fmla="*/ 138 w 167"/>
                  <a:gd name="T13" fmla="*/ 276 h 203"/>
                  <a:gd name="T14" fmla="*/ 132 w 167"/>
                  <a:gd name="T15" fmla="*/ 276 h 203"/>
                  <a:gd name="T16" fmla="*/ 130 w 167"/>
                  <a:gd name="T17" fmla="*/ 283 h 203"/>
                  <a:gd name="T18" fmla="*/ 124 w 167"/>
                  <a:gd name="T19" fmla="*/ 283 h 203"/>
                  <a:gd name="T20" fmla="*/ 121 w 167"/>
                  <a:gd name="T21" fmla="*/ 308 h 203"/>
                  <a:gd name="T22" fmla="*/ 115 w 167"/>
                  <a:gd name="T23" fmla="*/ 331 h 203"/>
                  <a:gd name="T24" fmla="*/ 113 w 167"/>
                  <a:gd name="T25" fmla="*/ 340 h 203"/>
                  <a:gd name="T26" fmla="*/ 109 w 167"/>
                  <a:gd name="T27" fmla="*/ 350 h 203"/>
                  <a:gd name="T28" fmla="*/ 81 w 167"/>
                  <a:gd name="T29" fmla="*/ 353 h 203"/>
                  <a:gd name="T30" fmla="*/ 0 w 167"/>
                  <a:gd name="T31" fmla="*/ 224 h 203"/>
                  <a:gd name="T32" fmla="*/ 4 w 167"/>
                  <a:gd name="T33" fmla="*/ 66 h 203"/>
                  <a:gd name="T34" fmla="*/ 41 w 167"/>
                  <a:gd name="T35" fmla="*/ 0 h 203"/>
                  <a:gd name="T36" fmla="*/ 150 w 167"/>
                  <a:gd name="T37" fmla="*/ 56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203"/>
                  <a:gd name="T59" fmla="*/ 167 w 167"/>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9" name="Freeform 237"/>
              <p:cNvSpPr>
                <a:spLocks/>
              </p:cNvSpPr>
              <p:nvPr/>
            </p:nvSpPr>
            <p:spPr bwMode="ltGray">
              <a:xfrm>
                <a:off x="2972" y="2839"/>
                <a:ext cx="216" cy="251"/>
              </a:xfrm>
              <a:custGeom>
                <a:avLst/>
                <a:gdLst>
                  <a:gd name="T0" fmla="*/ 98 w 217"/>
                  <a:gd name="T1" fmla="*/ 28 h 225"/>
                  <a:gd name="T2" fmla="*/ 108 w 217"/>
                  <a:gd name="T3" fmla="*/ 35 h 225"/>
                  <a:gd name="T4" fmla="*/ 113 w 217"/>
                  <a:gd name="T5" fmla="*/ 39 h 225"/>
                  <a:gd name="T6" fmla="*/ 171 w 217"/>
                  <a:gd name="T7" fmla="*/ 109 h 225"/>
                  <a:gd name="T8" fmla="*/ 169 w 217"/>
                  <a:gd name="T9" fmla="*/ 123 h 225"/>
                  <a:gd name="T10" fmla="*/ 201 w 217"/>
                  <a:gd name="T11" fmla="*/ 160 h 225"/>
                  <a:gd name="T12" fmla="*/ 197 w 217"/>
                  <a:gd name="T13" fmla="*/ 170 h 225"/>
                  <a:gd name="T14" fmla="*/ 197 w 217"/>
                  <a:gd name="T15" fmla="*/ 180 h 225"/>
                  <a:gd name="T16" fmla="*/ 191 w 217"/>
                  <a:gd name="T17" fmla="*/ 185 h 225"/>
                  <a:gd name="T18" fmla="*/ 187 w 217"/>
                  <a:gd name="T19" fmla="*/ 204 h 225"/>
                  <a:gd name="T20" fmla="*/ 191 w 217"/>
                  <a:gd name="T21" fmla="*/ 222 h 225"/>
                  <a:gd name="T22" fmla="*/ 193 w 217"/>
                  <a:gd name="T23" fmla="*/ 225 h 225"/>
                  <a:gd name="T24" fmla="*/ 201 w 217"/>
                  <a:gd name="T25" fmla="*/ 236 h 225"/>
                  <a:gd name="T26" fmla="*/ 197 w 217"/>
                  <a:gd name="T27" fmla="*/ 241 h 225"/>
                  <a:gd name="T28" fmla="*/ 193 w 217"/>
                  <a:gd name="T29" fmla="*/ 267 h 225"/>
                  <a:gd name="T30" fmla="*/ 197 w 217"/>
                  <a:gd name="T31" fmla="*/ 280 h 225"/>
                  <a:gd name="T32" fmla="*/ 199 w 217"/>
                  <a:gd name="T33" fmla="*/ 293 h 225"/>
                  <a:gd name="T34" fmla="*/ 199 w 217"/>
                  <a:gd name="T35" fmla="*/ 300 h 225"/>
                  <a:gd name="T36" fmla="*/ 199 w 217"/>
                  <a:gd name="T37" fmla="*/ 313 h 225"/>
                  <a:gd name="T38" fmla="*/ 205 w 217"/>
                  <a:gd name="T39" fmla="*/ 332 h 225"/>
                  <a:gd name="T40" fmla="*/ 211 w 217"/>
                  <a:gd name="T41" fmla="*/ 353 h 225"/>
                  <a:gd name="T42" fmla="*/ 203 w 217"/>
                  <a:gd name="T43" fmla="*/ 359 h 225"/>
                  <a:gd name="T44" fmla="*/ 199 w 217"/>
                  <a:gd name="T45" fmla="*/ 365 h 225"/>
                  <a:gd name="T46" fmla="*/ 189 w 217"/>
                  <a:gd name="T47" fmla="*/ 374 h 225"/>
                  <a:gd name="T48" fmla="*/ 181 w 217"/>
                  <a:gd name="T49" fmla="*/ 376 h 225"/>
                  <a:gd name="T50" fmla="*/ 177 w 217"/>
                  <a:gd name="T51" fmla="*/ 379 h 225"/>
                  <a:gd name="T52" fmla="*/ 165 w 217"/>
                  <a:gd name="T53" fmla="*/ 376 h 225"/>
                  <a:gd name="T54" fmla="*/ 161 w 217"/>
                  <a:gd name="T55" fmla="*/ 387 h 225"/>
                  <a:gd name="T56" fmla="*/ 131 w 217"/>
                  <a:gd name="T57" fmla="*/ 385 h 225"/>
                  <a:gd name="T58" fmla="*/ 127 w 217"/>
                  <a:gd name="T59" fmla="*/ 376 h 225"/>
                  <a:gd name="T60" fmla="*/ 115 w 217"/>
                  <a:gd name="T61" fmla="*/ 376 h 225"/>
                  <a:gd name="T62" fmla="*/ 108 w 217"/>
                  <a:gd name="T63" fmla="*/ 374 h 225"/>
                  <a:gd name="T64" fmla="*/ 106 w 217"/>
                  <a:gd name="T65" fmla="*/ 327 h 225"/>
                  <a:gd name="T66" fmla="*/ 102 w 217"/>
                  <a:gd name="T67" fmla="*/ 317 h 225"/>
                  <a:gd name="T68" fmla="*/ 84 w 217"/>
                  <a:gd name="T69" fmla="*/ 303 h 225"/>
                  <a:gd name="T70" fmla="*/ 44 w 217"/>
                  <a:gd name="T71" fmla="*/ 303 h 225"/>
                  <a:gd name="T72" fmla="*/ 0 w 217"/>
                  <a:gd name="T73" fmla="*/ 73 h 225"/>
                  <a:gd name="T74" fmla="*/ 70 w 217"/>
                  <a:gd name="T75" fmla="*/ 0 h 225"/>
                  <a:gd name="T76" fmla="*/ 98 w 217"/>
                  <a:gd name="T77" fmla="*/ 28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
                  <a:gd name="T118" fmla="*/ 0 h 225"/>
                  <a:gd name="T119" fmla="*/ 217 w 217"/>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0" name="Freeform 238"/>
              <p:cNvSpPr>
                <a:spLocks/>
              </p:cNvSpPr>
              <p:nvPr/>
            </p:nvSpPr>
            <p:spPr bwMode="ltGray">
              <a:xfrm>
                <a:off x="2982" y="2872"/>
                <a:ext cx="39" cy="62"/>
              </a:xfrm>
              <a:custGeom>
                <a:avLst/>
                <a:gdLst>
                  <a:gd name="T0" fmla="*/ 38 w 39"/>
                  <a:gd name="T1" fmla="*/ 18 h 55"/>
                  <a:gd name="T2" fmla="*/ 38 w 39"/>
                  <a:gd name="T3" fmla="*/ 33 h 55"/>
                  <a:gd name="T4" fmla="*/ 38 w 39"/>
                  <a:gd name="T5" fmla="*/ 54 h 55"/>
                  <a:gd name="T6" fmla="*/ 36 w 39"/>
                  <a:gd name="T7" fmla="*/ 61 h 55"/>
                  <a:gd name="T8" fmla="*/ 32 w 39"/>
                  <a:gd name="T9" fmla="*/ 72 h 55"/>
                  <a:gd name="T10" fmla="*/ 32 w 39"/>
                  <a:gd name="T11" fmla="*/ 80 h 55"/>
                  <a:gd name="T12" fmla="*/ 22 w 39"/>
                  <a:gd name="T13" fmla="*/ 90 h 55"/>
                  <a:gd name="T14" fmla="*/ 12 w 39"/>
                  <a:gd name="T15" fmla="*/ 99 h 55"/>
                  <a:gd name="T16" fmla="*/ 0 w 39"/>
                  <a:gd name="T17" fmla="*/ 2 h 55"/>
                  <a:gd name="T18" fmla="*/ 34 w 39"/>
                  <a:gd name="T19" fmla="*/ 0 h 55"/>
                  <a:gd name="T20" fmla="*/ 38 w 39"/>
                  <a:gd name="T21" fmla="*/ 18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5"/>
                  <a:gd name="T35" fmla="*/ 39 w 39"/>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1" name="Freeform 239"/>
              <p:cNvSpPr>
                <a:spLocks/>
              </p:cNvSpPr>
              <p:nvPr/>
            </p:nvSpPr>
            <p:spPr bwMode="ltGray">
              <a:xfrm>
                <a:off x="2988" y="2854"/>
                <a:ext cx="33" cy="40"/>
              </a:xfrm>
              <a:custGeom>
                <a:avLst/>
                <a:gdLst>
                  <a:gd name="T0" fmla="*/ 28 w 33"/>
                  <a:gd name="T1" fmla="*/ 0 h 35"/>
                  <a:gd name="T2" fmla="*/ 32 w 33"/>
                  <a:gd name="T3" fmla="*/ 31 h 35"/>
                  <a:gd name="T4" fmla="*/ 32 w 33"/>
                  <a:gd name="T5" fmla="*/ 51 h 35"/>
                  <a:gd name="T6" fmla="*/ 32 w 33"/>
                  <a:gd name="T7" fmla="*/ 66 h 35"/>
                  <a:gd name="T8" fmla="*/ 28 w 33"/>
                  <a:gd name="T9" fmla="*/ 51 h 35"/>
                  <a:gd name="T10" fmla="*/ 26 w 33"/>
                  <a:gd name="T11" fmla="*/ 39 h 35"/>
                  <a:gd name="T12" fmla="*/ 18 w 33"/>
                  <a:gd name="T13" fmla="*/ 43 h 35"/>
                  <a:gd name="T14" fmla="*/ 18 w 33"/>
                  <a:gd name="T15" fmla="*/ 51 h 35"/>
                  <a:gd name="T16" fmla="*/ 14 w 33"/>
                  <a:gd name="T17" fmla="*/ 58 h 35"/>
                  <a:gd name="T18" fmla="*/ 10 w 33"/>
                  <a:gd name="T19" fmla="*/ 55 h 35"/>
                  <a:gd name="T20" fmla="*/ 0 w 33"/>
                  <a:gd name="T21" fmla="*/ 35 h 35"/>
                  <a:gd name="T22" fmla="*/ 6 w 33"/>
                  <a:gd name="T23" fmla="*/ 2 h 35"/>
                  <a:gd name="T24" fmla="*/ 28 w 3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5"/>
                  <a:gd name="T41" fmla="*/ 33 w 3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2" name="Freeform 240"/>
              <p:cNvSpPr>
                <a:spLocks/>
              </p:cNvSpPr>
              <p:nvPr/>
            </p:nvSpPr>
            <p:spPr bwMode="ltGray">
              <a:xfrm>
                <a:off x="2996" y="2739"/>
                <a:ext cx="104" cy="120"/>
              </a:xfrm>
              <a:custGeom>
                <a:avLst/>
                <a:gdLst>
                  <a:gd name="T0" fmla="*/ 77 w 105"/>
                  <a:gd name="T1" fmla="*/ 11 h 107"/>
                  <a:gd name="T2" fmla="*/ 99 w 105"/>
                  <a:gd name="T3" fmla="*/ 56 h 107"/>
                  <a:gd name="T4" fmla="*/ 99 w 105"/>
                  <a:gd name="T5" fmla="*/ 65 h 107"/>
                  <a:gd name="T6" fmla="*/ 99 w 105"/>
                  <a:gd name="T7" fmla="*/ 82 h 107"/>
                  <a:gd name="T8" fmla="*/ 97 w 105"/>
                  <a:gd name="T9" fmla="*/ 101 h 107"/>
                  <a:gd name="T10" fmla="*/ 97 w 105"/>
                  <a:gd name="T11" fmla="*/ 105 h 107"/>
                  <a:gd name="T12" fmla="*/ 86 w 105"/>
                  <a:gd name="T13" fmla="*/ 121 h 107"/>
                  <a:gd name="T14" fmla="*/ 84 w 105"/>
                  <a:gd name="T15" fmla="*/ 130 h 107"/>
                  <a:gd name="T16" fmla="*/ 84 w 105"/>
                  <a:gd name="T17" fmla="*/ 138 h 107"/>
                  <a:gd name="T18" fmla="*/ 79 w 105"/>
                  <a:gd name="T19" fmla="*/ 142 h 107"/>
                  <a:gd name="T20" fmla="*/ 75 w 105"/>
                  <a:gd name="T21" fmla="*/ 161 h 107"/>
                  <a:gd name="T22" fmla="*/ 75 w 105"/>
                  <a:gd name="T23" fmla="*/ 181 h 107"/>
                  <a:gd name="T24" fmla="*/ 24 w 105"/>
                  <a:gd name="T25" fmla="*/ 177 h 107"/>
                  <a:gd name="T26" fmla="*/ 17 w 105"/>
                  <a:gd name="T27" fmla="*/ 187 h 107"/>
                  <a:gd name="T28" fmla="*/ 7 w 105"/>
                  <a:gd name="T29" fmla="*/ 181 h 107"/>
                  <a:gd name="T30" fmla="*/ 0 w 105"/>
                  <a:gd name="T31" fmla="*/ 187 h 107"/>
                  <a:gd name="T32" fmla="*/ 26 w 105"/>
                  <a:gd name="T33" fmla="*/ 0 h 107"/>
                  <a:gd name="T34" fmla="*/ 77 w 105"/>
                  <a:gd name="T35" fmla="*/ 11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107"/>
                  <a:gd name="T56" fmla="*/ 105 w 105"/>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3" name="Freeform 241"/>
              <p:cNvSpPr>
                <a:spLocks/>
              </p:cNvSpPr>
              <p:nvPr/>
            </p:nvSpPr>
            <p:spPr bwMode="ltGray">
              <a:xfrm>
                <a:off x="2994" y="2738"/>
                <a:ext cx="112" cy="129"/>
              </a:xfrm>
              <a:custGeom>
                <a:avLst/>
                <a:gdLst>
                  <a:gd name="T0" fmla="*/ 83 w 113"/>
                  <a:gd name="T1" fmla="*/ 11 h 115"/>
                  <a:gd name="T2" fmla="*/ 107 w 113"/>
                  <a:gd name="T3" fmla="*/ 61 h 115"/>
                  <a:gd name="T4" fmla="*/ 107 w 113"/>
                  <a:gd name="T5" fmla="*/ 71 h 115"/>
                  <a:gd name="T6" fmla="*/ 107 w 113"/>
                  <a:gd name="T7" fmla="*/ 90 h 115"/>
                  <a:gd name="T8" fmla="*/ 105 w 113"/>
                  <a:gd name="T9" fmla="*/ 105 h 115"/>
                  <a:gd name="T10" fmla="*/ 105 w 113"/>
                  <a:gd name="T11" fmla="*/ 114 h 115"/>
                  <a:gd name="T12" fmla="*/ 93 w 113"/>
                  <a:gd name="T13" fmla="*/ 131 h 115"/>
                  <a:gd name="T14" fmla="*/ 91 w 113"/>
                  <a:gd name="T15" fmla="*/ 138 h 115"/>
                  <a:gd name="T16" fmla="*/ 91 w 113"/>
                  <a:gd name="T17" fmla="*/ 148 h 115"/>
                  <a:gd name="T18" fmla="*/ 85 w 113"/>
                  <a:gd name="T19" fmla="*/ 153 h 115"/>
                  <a:gd name="T20" fmla="*/ 81 w 113"/>
                  <a:gd name="T21" fmla="*/ 174 h 115"/>
                  <a:gd name="T22" fmla="*/ 81 w 113"/>
                  <a:gd name="T23" fmla="*/ 195 h 115"/>
                  <a:gd name="T24" fmla="*/ 26 w 113"/>
                  <a:gd name="T25" fmla="*/ 193 h 115"/>
                  <a:gd name="T26" fmla="*/ 18 w 113"/>
                  <a:gd name="T27" fmla="*/ 204 h 115"/>
                  <a:gd name="T28" fmla="*/ 8 w 113"/>
                  <a:gd name="T29" fmla="*/ 195 h 115"/>
                  <a:gd name="T30" fmla="*/ 0 w 113"/>
                  <a:gd name="T31" fmla="*/ 204 h 115"/>
                  <a:gd name="T32" fmla="*/ 28 w 113"/>
                  <a:gd name="T33" fmla="*/ 0 h 115"/>
                  <a:gd name="T34" fmla="*/ 83 w 113"/>
                  <a:gd name="T35" fmla="*/ 11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5"/>
                  <a:gd name="T56" fmla="*/ 113 w 113"/>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4" name="Freeform 242"/>
              <p:cNvSpPr>
                <a:spLocks/>
              </p:cNvSpPr>
              <p:nvPr/>
            </p:nvSpPr>
            <p:spPr bwMode="ltGray">
              <a:xfrm>
                <a:off x="2677" y="2712"/>
                <a:ext cx="357" cy="400"/>
              </a:xfrm>
              <a:custGeom>
                <a:avLst/>
                <a:gdLst>
                  <a:gd name="T0" fmla="*/ 2 w 359"/>
                  <a:gd name="T1" fmla="*/ 354 h 357"/>
                  <a:gd name="T2" fmla="*/ 2 w 359"/>
                  <a:gd name="T3" fmla="*/ 336 h 357"/>
                  <a:gd name="T4" fmla="*/ 0 w 359"/>
                  <a:gd name="T5" fmla="*/ 306 h 357"/>
                  <a:gd name="T6" fmla="*/ 12 w 359"/>
                  <a:gd name="T7" fmla="*/ 282 h 357"/>
                  <a:gd name="T8" fmla="*/ 138 w 359"/>
                  <a:gd name="T9" fmla="*/ 0 h 357"/>
                  <a:gd name="T10" fmla="*/ 270 w 359"/>
                  <a:gd name="T11" fmla="*/ 0 h 357"/>
                  <a:gd name="T12" fmla="*/ 323 w 359"/>
                  <a:gd name="T13" fmla="*/ 39 h 357"/>
                  <a:gd name="T14" fmla="*/ 336 w 359"/>
                  <a:gd name="T15" fmla="*/ 80 h 357"/>
                  <a:gd name="T16" fmla="*/ 342 w 359"/>
                  <a:gd name="T17" fmla="*/ 86 h 357"/>
                  <a:gd name="T18" fmla="*/ 342 w 359"/>
                  <a:gd name="T19" fmla="*/ 113 h 357"/>
                  <a:gd name="T20" fmla="*/ 348 w 359"/>
                  <a:gd name="T21" fmla="*/ 119 h 357"/>
                  <a:gd name="T22" fmla="*/ 338 w 359"/>
                  <a:gd name="T23" fmla="*/ 142 h 357"/>
                  <a:gd name="T24" fmla="*/ 319 w 359"/>
                  <a:gd name="T25" fmla="*/ 174 h 357"/>
                  <a:gd name="T26" fmla="*/ 311 w 359"/>
                  <a:gd name="T27" fmla="*/ 207 h 357"/>
                  <a:gd name="T28" fmla="*/ 307 w 359"/>
                  <a:gd name="T29" fmla="*/ 218 h 357"/>
                  <a:gd name="T30" fmla="*/ 307 w 359"/>
                  <a:gd name="T31" fmla="*/ 232 h 357"/>
                  <a:gd name="T32" fmla="*/ 303 w 359"/>
                  <a:gd name="T33" fmla="*/ 238 h 357"/>
                  <a:gd name="T34" fmla="*/ 303 w 359"/>
                  <a:gd name="T35" fmla="*/ 260 h 357"/>
                  <a:gd name="T36" fmla="*/ 299 w 359"/>
                  <a:gd name="T37" fmla="*/ 263 h 357"/>
                  <a:gd name="T38" fmla="*/ 299 w 359"/>
                  <a:gd name="T39" fmla="*/ 273 h 357"/>
                  <a:gd name="T40" fmla="*/ 305 w 359"/>
                  <a:gd name="T41" fmla="*/ 288 h 357"/>
                  <a:gd name="T42" fmla="*/ 305 w 359"/>
                  <a:gd name="T43" fmla="*/ 304 h 357"/>
                  <a:gd name="T44" fmla="*/ 303 w 359"/>
                  <a:gd name="T45" fmla="*/ 332 h 357"/>
                  <a:gd name="T46" fmla="*/ 309 w 359"/>
                  <a:gd name="T47" fmla="*/ 342 h 357"/>
                  <a:gd name="T48" fmla="*/ 309 w 359"/>
                  <a:gd name="T49" fmla="*/ 363 h 357"/>
                  <a:gd name="T50" fmla="*/ 311 w 359"/>
                  <a:gd name="T51" fmla="*/ 369 h 357"/>
                  <a:gd name="T52" fmla="*/ 307 w 359"/>
                  <a:gd name="T53" fmla="*/ 387 h 357"/>
                  <a:gd name="T54" fmla="*/ 315 w 359"/>
                  <a:gd name="T55" fmla="*/ 397 h 357"/>
                  <a:gd name="T56" fmla="*/ 323 w 359"/>
                  <a:gd name="T57" fmla="*/ 410 h 357"/>
                  <a:gd name="T58" fmla="*/ 323 w 359"/>
                  <a:gd name="T59" fmla="*/ 421 h 357"/>
                  <a:gd name="T60" fmla="*/ 325 w 359"/>
                  <a:gd name="T61" fmla="*/ 435 h 357"/>
                  <a:gd name="T62" fmla="*/ 323 w 359"/>
                  <a:gd name="T63" fmla="*/ 463 h 357"/>
                  <a:gd name="T64" fmla="*/ 305 w 359"/>
                  <a:gd name="T65" fmla="*/ 629 h 357"/>
                  <a:gd name="T66" fmla="*/ 183 w 359"/>
                  <a:gd name="T67" fmla="*/ 534 h 357"/>
                  <a:gd name="T68" fmla="*/ 2 w 359"/>
                  <a:gd name="T69" fmla="*/ 354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57"/>
                  <a:gd name="T107" fmla="*/ 359 w 359"/>
                  <a:gd name="T108" fmla="*/ 357 h 3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5" name="Freeform 243"/>
              <p:cNvSpPr>
                <a:spLocks/>
              </p:cNvSpPr>
              <p:nvPr/>
            </p:nvSpPr>
            <p:spPr bwMode="ltGray">
              <a:xfrm>
                <a:off x="2676" y="2711"/>
                <a:ext cx="364" cy="408"/>
              </a:xfrm>
              <a:custGeom>
                <a:avLst/>
                <a:gdLst>
                  <a:gd name="T0" fmla="*/ 2 w 367"/>
                  <a:gd name="T1" fmla="*/ 359 h 365"/>
                  <a:gd name="T2" fmla="*/ 2 w 367"/>
                  <a:gd name="T3" fmla="*/ 340 h 365"/>
                  <a:gd name="T4" fmla="*/ 0 w 367"/>
                  <a:gd name="T5" fmla="*/ 310 h 365"/>
                  <a:gd name="T6" fmla="*/ 12 w 367"/>
                  <a:gd name="T7" fmla="*/ 286 h 365"/>
                  <a:gd name="T8" fmla="*/ 141 w 367"/>
                  <a:gd name="T9" fmla="*/ 0 h 365"/>
                  <a:gd name="T10" fmla="*/ 276 w 367"/>
                  <a:gd name="T11" fmla="*/ 0 h 365"/>
                  <a:gd name="T12" fmla="*/ 325 w 367"/>
                  <a:gd name="T13" fmla="*/ 39 h 365"/>
                  <a:gd name="T14" fmla="*/ 339 w 367"/>
                  <a:gd name="T15" fmla="*/ 80 h 365"/>
                  <a:gd name="T16" fmla="*/ 345 w 367"/>
                  <a:gd name="T17" fmla="*/ 87 h 365"/>
                  <a:gd name="T18" fmla="*/ 345 w 367"/>
                  <a:gd name="T19" fmla="*/ 111 h 365"/>
                  <a:gd name="T20" fmla="*/ 351 w 367"/>
                  <a:gd name="T21" fmla="*/ 121 h 365"/>
                  <a:gd name="T22" fmla="*/ 341 w 367"/>
                  <a:gd name="T23" fmla="*/ 144 h 365"/>
                  <a:gd name="T24" fmla="*/ 321 w 367"/>
                  <a:gd name="T25" fmla="*/ 174 h 365"/>
                  <a:gd name="T26" fmla="*/ 313 w 367"/>
                  <a:gd name="T27" fmla="*/ 210 h 365"/>
                  <a:gd name="T28" fmla="*/ 309 w 367"/>
                  <a:gd name="T29" fmla="*/ 221 h 365"/>
                  <a:gd name="T30" fmla="*/ 309 w 367"/>
                  <a:gd name="T31" fmla="*/ 235 h 365"/>
                  <a:gd name="T32" fmla="*/ 305 w 367"/>
                  <a:gd name="T33" fmla="*/ 240 h 365"/>
                  <a:gd name="T34" fmla="*/ 305 w 367"/>
                  <a:gd name="T35" fmla="*/ 263 h 365"/>
                  <a:gd name="T36" fmla="*/ 302 w 367"/>
                  <a:gd name="T37" fmla="*/ 265 h 365"/>
                  <a:gd name="T38" fmla="*/ 302 w 367"/>
                  <a:gd name="T39" fmla="*/ 276 h 365"/>
                  <a:gd name="T40" fmla="*/ 307 w 367"/>
                  <a:gd name="T41" fmla="*/ 291 h 365"/>
                  <a:gd name="T42" fmla="*/ 307 w 367"/>
                  <a:gd name="T43" fmla="*/ 307 h 365"/>
                  <a:gd name="T44" fmla="*/ 305 w 367"/>
                  <a:gd name="T45" fmla="*/ 335 h 365"/>
                  <a:gd name="T46" fmla="*/ 311 w 367"/>
                  <a:gd name="T47" fmla="*/ 331 h 365"/>
                  <a:gd name="T48" fmla="*/ 311 w 367"/>
                  <a:gd name="T49" fmla="*/ 368 h 365"/>
                  <a:gd name="T50" fmla="*/ 313 w 367"/>
                  <a:gd name="T51" fmla="*/ 372 h 365"/>
                  <a:gd name="T52" fmla="*/ 309 w 367"/>
                  <a:gd name="T53" fmla="*/ 390 h 365"/>
                  <a:gd name="T54" fmla="*/ 317 w 367"/>
                  <a:gd name="T55" fmla="*/ 401 h 365"/>
                  <a:gd name="T56" fmla="*/ 325 w 367"/>
                  <a:gd name="T57" fmla="*/ 415 h 365"/>
                  <a:gd name="T58" fmla="*/ 325 w 367"/>
                  <a:gd name="T59" fmla="*/ 426 h 365"/>
                  <a:gd name="T60" fmla="*/ 327 w 367"/>
                  <a:gd name="T61" fmla="*/ 439 h 365"/>
                  <a:gd name="T62" fmla="*/ 325 w 367"/>
                  <a:gd name="T63" fmla="*/ 467 h 365"/>
                  <a:gd name="T64" fmla="*/ 307 w 367"/>
                  <a:gd name="T65" fmla="*/ 636 h 365"/>
                  <a:gd name="T66" fmla="*/ 182 w 367"/>
                  <a:gd name="T67" fmla="*/ 542 h 365"/>
                  <a:gd name="T68" fmla="*/ 2 w 367"/>
                  <a:gd name="T69" fmla="*/ 359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
                  <a:gd name="T106" fmla="*/ 0 h 365"/>
                  <a:gd name="T107" fmla="*/ 367 w 367"/>
                  <a:gd name="T108" fmla="*/ 365 h 3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6" name="Freeform 244"/>
              <p:cNvSpPr>
                <a:spLocks/>
              </p:cNvSpPr>
              <p:nvPr/>
            </p:nvSpPr>
            <p:spPr bwMode="ltGray">
              <a:xfrm>
                <a:off x="2836" y="3001"/>
                <a:ext cx="220" cy="191"/>
              </a:xfrm>
              <a:custGeom>
                <a:avLst/>
                <a:gdLst>
                  <a:gd name="T0" fmla="*/ 108 w 221"/>
                  <a:gd name="T1" fmla="*/ 95 h 171"/>
                  <a:gd name="T2" fmla="*/ 110 w 221"/>
                  <a:gd name="T3" fmla="*/ 104 h 171"/>
                  <a:gd name="T4" fmla="*/ 110 w 221"/>
                  <a:gd name="T5" fmla="*/ 120 h 171"/>
                  <a:gd name="T6" fmla="*/ 119 w 221"/>
                  <a:gd name="T7" fmla="*/ 122 h 171"/>
                  <a:gd name="T8" fmla="*/ 124 w 221"/>
                  <a:gd name="T9" fmla="*/ 135 h 171"/>
                  <a:gd name="T10" fmla="*/ 128 w 221"/>
                  <a:gd name="T11" fmla="*/ 143 h 171"/>
                  <a:gd name="T12" fmla="*/ 134 w 221"/>
                  <a:gd name="T13" fmla="*/ 157 h 171"/>
                  <a:gd name="T14" fmla="*/ 140 w 221"/>
                  <a:gd name="T15" fmla="*/ 157 h 171"/>
                  <a:gd name="T16" fmla="*/ 146 w 221"/>
                  <a:gd name="T17" fmla="*/ 160 h 171"/>
                  <a:gd name="T18" fmla="*/ 147 w 221"/>
                  <a:gd name="T19" fmla="*/ 128 h 171"/>
                  <a:gd name="T20" fmla="*/ 134 w 221"/>
                  <a:gd name="T21" fmla="*/ 122 h 171"/>
                  <a:gd name="T22" fmla="*/ 126 w 221"/>
                  <a:gd name="T23" fmla="*/ 106 h 171"/>
                  <a:gd name="T24" fmla="*/ 126 w 221"/>
                  <a:gd name="T25" fmla="*/ 84 h 171"/>
                  <a:gd name="T26" fmla="*/ 130 w 221"/>
                  <a:gd name="T27" fmla="*/ 84 h 171"/>
                  <a:gd name="T28" fmla="*/ 132 w 221"/>
                  <a:gd name="T29" fmla="*/ 70 h 171"/>
                  <a:gd name="T30" fmla="*/ 132 w 221"/>
                  <a:gd name="T31" fmla="*/ 50 h 171"/>
                  <a:gd name="T32" fmla="*/ 130 w 221"/>
                  <a:gd name="T33" fmla="*/ 44 h 171"/>
                  <a:gd name="T34" fmla="*/ 136 w 221"/>
                  <a:gd name="T35" fmla="*/ 26 h 171"/>
                  <a:gd name="T36" fmla="*/ 136 w 221"/>
                  <a:gd name="T37" fmla="*/ 4 h 171"/>
                  <a:gd name="T38" fmla="*/ 165 w 221"/>
                  <a:gd name="T39" fmla="*/ 2 h 171"/>
                  <a:gd name="T40" fmla="*/ 169 w 221"/>
                  <a:gd name="T41" fmla="*/ 0 h 171"/>
                  <a:gd name="T42" fmla="*/ 174 w 221"/>
                  <a:gd name="T43" fmla="*/ 11 h 171"/>
                  <a:gd name="T44" fmla="*/ 190 w 221"/>
                  <a:gd name="T45" fmla="*/ 32 h 171"/>
                  <a:gd name="T46" fmla="*/ 209 w 221"/>
                  <a:gd name="T47" fmla="*/ 55 h 171"/>
                  <a:gd name="T48" fmla="*/ 215 w 221"/>
                  <a:gd name="T49" fmla="*/ 73 h 171"/>
                  <a:gd name="T50" fmla="*/ 213 w 221"/>
                  <a:gd name="T51" fmla="*/ 84 h 171"/>
                  <a:gd name="T52" fmla="*/ 209 w 221"/>
                  <a:gd name="T53" fmla="*/ 92 h 171"/>
                  <a:gd name="T54" fmla="*/ 211 w 221"/>
                  <a:gd name="T55" fmla="*/ 106 h 171"/>
                  <a:gd name="T56" fmla="*/ 207 w 221"/>
                  <a:gd name="T57" fmla="*/ 115 h 171"/>
                  <a:gd name="T58" fmla="*/ 203 w 221"/>
                  <a:gd name="T59" fmla="*/ 128 h 171"/>
                  <a:gd name="T60" fmla="*/ 207 w 221"/>
                  <a:gd name="T61" fmla="*/ 139 h 171"/>
                  <a:gd name="T62" fmla="*/ 201 w 221"/>
                  <a:gd name="T63" fmla="*/ 146 h 171"/>
                  <a:gd name="T64" fmla="*/ 198 w 221"/>
                  <a:gd name="T65" fmla="*/ 152 h 171"/>
                  <a:gd name="T66" fmla="*/ 198 w 221"/>
                  <a:gd name="T67" fmla="*/ 169 h 171"/>
                  <a:gd name="T68" fmla="*/ 198 w 221"/>
                  <a:gd name="T69" fmla="*/ 182 h 171"/>
                  <a:gd name="T70" fmla="*/ 153 w 221"/>
                  <a:gd name="T71" fmla="*/ 204 h 171"/>
                  <a:gd name="T72" fmla="*/ 153 w 221"/>
                  <a:gd name="T73" fmla="*/ 235 h 171"/>
                  <a:gd name="T74" fmla="*/ 144 w 221"/>
                  <a:gd name="T75" fmla="*/ 235 h 171"/>
                  <a:gd name="T76" fmla="*/ 136 w 221"/>
                  <a:gd name="T77" fmla="*/ 228 h 171"/>
                  <a:gd name="T78" fmla="*/ 126 w 221"/>
                  <a:gd name="T79" fmla="*/ 235 h 171"/>
                  <a:gd name="T80" fmla="*/ 120 w 221"/>
                  <a:gd name="T81" fmla="*/ 243 h 171"/>
                  <a:gd name="T82" fmla="*/ 120 w 221"/>
                  <a:gd name="T83" fmla="*/ 252 h 171"/>
                  <a:gd name="T84" fmla="*/ 115 w 221"/>
                  <a:gd name="T85" fmla="*/ 264 h 171"/>
                  <a:gd name="T86" fmla="*/ 106 w 221"/>
                  <a:gd name="T87" fmla="*/ 278 h 171"/>
                  <a:gd name="T88" fmla="*/ 93 w 221"/>
                  <a:gd name="T89" fmla="*/ 296 h 171"/>
                  <a:gd name="T90" fmla="*/ 75 w 221"/>
                  <a:gd name="T91" fmla="*/ 285 h 171"/>
                  <a:gd name="T92" fmla="*/ 56 w 221"/>
                  <a:gd name="T93" fmla="*/ 277 h 171"/>
                  <a:gd name="T94" fmla="*/ 29 w 221"/>
                  <a:gd name="T95" fmla="*/ 285 h 171"/>
                  <a:gd name="T96" fmla="*/ 0 w 221"/>
                  <a:gd name="T97" fmla="*/ 228 h 171"/>
                  <a:gd name="T98" fmla="*/ 10 w 221"/>
                  <a:gd name="T99" fmla="*/ 120 h 171"/>
                  <a:gd name="T100" fmla="*/ 52 w 221"/>
                  <a:gd name="T101" fmla="*/ 65 h 171"/>
                  <a:gd name="T102" fmla="*/ 58 w 221"/>
                  <a:gd name="T103" fmla="*/ 65 h 171"/>
                  <a:gd name="T104" fmla="*/ 62 w 221"/>
                  <a:gd name="T105" fmla="*/ 79 h 171"/>
                  <a:gd name="T106" fmla="*/ 64 w 221"/>
                  <a:gd name="T107" fmla="*/ 92 h 171"/>
                  <a:gd name="T108" fmla="*/ 68 w 221"/>
                  <a:gd name="T109" fmla="*/ 84 h 171"/>
                  <a:gd name="T110" fmla="*/ 79 w 221"/>
                  <a:gd name="T111" fmla="*/ 84 h 171"/>
                  <a:gd name="T112" fmla="*/ 81 w 221"/>
                  <a:gd name="T113" fmla="*/ 98 h 171"/>
                  <a:gd name="T114" fmla="*/ 91 w 221"/>
                  <a:gd name="T115" fmla="*/ 104 h 171"/>
                  <a:gd name="T116" fmla="*/ 102 w 221"/>
                  <a:gd name="T117" fmla="*/ 106 h 171"/>
                  <a:gd name="T118" fmla="*/ 108 w 221"/>
                  <a:gd name="T119" fmla="*/ 95 h 1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1"/>
                  <a:gd name="T181" fmla="*/ 0 h 171"/>
                  <a:gd name="T182" fmla="*/ 221 w 221"/>
                  <a:gd name="T183" fmla="*/ 171 h 1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7" name="Freeform 245"/>
              <p:cNvSpPr>
                <a:spLocks/>
              </p:cNvSpPr>
              <p:nvPr/>
            </p:nvSpPr>
            <p:spPr bwMode="ltGray">
              <a:xfrm>
                <a:off x="2835" y="3000"/>
                <a:ext cx="228" cy="200"/>
              </a:xfrm>
              <a:custGeom>
                <a:avLst/>
                <a:gdLst>
                  <a:gd name="T0" fmla="*/ 112 w 229"/>
                  <a:gd name="T1" fmla="*/ 103 h 179"/>
                  <a:gd name="T2" fmla="*/ 114 w 229"/>
                  <a:gd name="T3" fmla="*/ 107 h 179"/>
                  <a:gd name="T4" fmla="*/ 114 w 229"/>
                  <a:gd name="T5" fmla="*/ 124 h 179"/>
                  <a:gd name="T6" fmla="*/ 123 w 229"/>
                  <a:gd name="T7" fmla="*/ 130 h 179"/>
                  <a:gd name="T8" fmla="*/ 129 w 229"/>
                  <a:gd name="T9" fmla="*/ 143 h 179"/>
                  <a:gd name="T10" fmla="*/ 133 w 229"/>
                  <a:gd name="T11" fmla="*/ 150 h 179"/>
                  <a:gd name="T12" fmla="*/ 139 w 229"/>
                  <a:gd name="T13" fmla="*/ 163 h 179"/>
                  <a:gd name="T14" fmla="*/ 145 w 229"/>
                  <a:gd name="T15" fmla="*/ 163 h 179"/>
                  <a:gd name="T16" fmla="*/ 151 w 229"/>
                  <a:gd name="T17" fmla="*/ 168 h 179"/>
                  <a:gd name="T18" fmla="*/ 153 w 229"/>
                  <a:gd name="T19" fmla="*/ 132 h 179"/>
                  <a:gd name="T20" fmla="*/ 139 w 229"/>
                  <a:gd name="T21" fmla="*/ 130 h 179"/>
                  <a:gd name="T22" fmla="*/ 131 w 229"/>
                  <a:gd name="T23" fmla="*/ 111 h 179"/>
                  <a:gd name="T24" fmla="*/ 131 w 229"/>
                  <a:gd name="T25" fmla="*/ 87 h 179"/>
                  <a:gd name="T26" fmla="*/ 135 w 229"/>
                  <a:gd name="T27" fmla="*/ 87 h 179"/>
                  <a:gd name="T28" fmla="*/ 137 w 229"/>
                  <a:gd name="T29" fmla="*/ 74 h 179"/>
                  <a:gd name="T30" fmla="*/ 137 w 229"/>
                  <a:gd name="T31" fmla="*/ 53 h 179"/>
                  <a:gd name="T32" fmla="*/ 135 w 229"/>
                  <a:gd name="T33" fmla="*/ 45 h 179"/>
                  <a:gd name="T34" fmla="*/ 141 w 229"/>
                  <a:gd name="T35" fmla="*/ 28 h 179"/>
                  <a:gd name="T36" fmla="*/ 141 w 229"/>
                  <a:gd name="T37" fmla="*/ 4 h 179"/>
                  <a:gd name="T38" fmla="*/ 171 w 229"/>
                  <a:gd name="T39" fmla="*/ 2 h 179"/>
                  <a:gd name="T40" fmla="*/ 175 w 229"/>
                  <a:gd name="T41" fmla="*/ 0 h 179"/>
                  <a:gd name="T42" fmla="*/ 181 w 229"/>
                  <a:gd name="T43" fmla="*/ 11 h 179"/>
                  <a:gd name="T44" fmla="*/ 197 w 229"/>
                  <a:gd name="T45" fmla="*/ 35 h 179"/>
                  <a:gd name="T46" fmla="*/ 217 w 229"/>
                  <a:gd name="T47" fmla="*/ 56 h 179"/>
                  <a:gd name="T48" fmla="*/ 223 w 229"/>
                  <a:gd name="T49" fmla="*/ 76 h 179"/>
                  <a:gd name="T50" fmla="*/ 221 w 229"/>
                  <a:gd name="T51" fmla="*/ 87 h 179"/>
                  <a:gd name="T52" fmla="*/ 217 w 229"/>
                  <a:gd name="T53" fmla="*/ 94 h 179"/>
                  <a:gd name="T54" fmla="*/ 219 w 229"/>
                  <a:gd name="T55" fmla="*/ 111 h 179"/>
                  <a:gd name="T56" fmla="*/ 215 w 229"/>
                  <a:gd name="T57" fmla="*/ 118 h 179"/>
                  <a:gd name="T58" fmla="*/ 211 w 229"/>
                  <a:gd name="T59" fmla="*/ 132 h 179"/>
                  <a:gd name="T60" fmla="*/ 215 w 229"/>
                  <a:gd name="T61" fmla="*/ 146 h 179"/>
                  <a:gd name="T62" fmla="*/ 209 w 229"/>
                  <a:gd name="T63" fmla="*/ 152 h 179"/>
                  <a:gd name="T64" fmla="*/ 205 w 229"/>
                  <a:gd name="T65" fmla="*/ 160 h 179"/>
                  <a:gd name="T66" fmla="*/ 205 w 229"/>
                  <a:gd name="T67" fmla="*/ 178 h 179"/>
                  <a:gd name="T68" fmla="*/ 205 w 229"/>
                  <a:gd name="T69" fmla="*/ 191 h 179"/>
                  <a:gd name="T70" fmla="*/ 159 w 229"/>
                  <a:gd name="T71" fmla="*/ 216 h 179"/>
                  <a:gd name="T72" fmla="*/ 159 w 229"/>
                  <a:gd name="T73" fmla="*/ 242 h 179"/>
                  <a:gd name="T74" fmla="*/ 149 w 229"/>
                  <a:gd name="T75" fmla="*/ 242 h 179"/>
                  <a:gd name="T76" fmla="*/ 141 w 229"/>
                  <a:gd name="T77" fmla="*/ 240 h 179"/>
                  <a:gd name="T78" fmla="*/ 131 w 229"/>
                  <a:gd name="T79" fmla="*/ 242 h 179"/>
                  <a:gd name="T80" fmla="*/ 125 w 229"/>
                  <a:gd name="T81" fmla="*/ 257 h 179"/>
                  <a:gd name="T82" fmla="*/ 125 w 229"/>
                  <a:gd name="T83" fmla="*/ 265 h 179"/>
                  <a:gd name="T84" fmla="*/ 119 w 229"/>
                  <a:gd name="T85" fmla="*/ 276 h 179"/>
                  <a:gd name="T86" fmla="*/ 110 w 229"/>
                  <a:gd name="T87" fmla="*/ 294 h 179"/>
                  <a:gd name="T88" fmla="*/ 96 w 229"/>
                  <a:gd name="T89" fmla="*/ 309 h 179"/>
                  <a:gd name="T90" fmla="*/ 78 w 229"/>
                  <a:gd name="T91" fmla="*/ 299 h 179"/>
                  <a:gd name="T92" fmla="*/ 58 w 229"/>
                  <a:gd name="T93" fmla="*/ 288 h 179"/>
                  <a:gd name="T94" fmla="*/ 30 w 229"/>
                  <a:gd name="T95" fmla="*/ 299 h 179"/>
                  <a:gd name="T96" fmla="*/ 0 w 229"/>
                  <a:gd name="T97" fmla="*/ 240 h 179"/>
                  <a:gd name="T98" fmla="*/ 10 w 229"/>
                  <a:gd name="T99" fmla="*/ 124 h 179"/>
                  <a:gd name="T100" fmla="*/ 54 w 229"/>
                  <a:gd name="T101" fmla="*/ 70 h 179"/>
                  <a:gd name="T102" fmla="*/ 60 w 229"/>
                  <a:gd name="T103" fmla="*/ 70 h 179"/>
                  <a:gd name="T104" fmla="*/ 64 w 229"/>
                  <a:gd name="T105" fmla="*/ 84 h 179"/>
                  <a:gd name="T106" fmla="*/ 66 w 229"/>
                  <a:gd name="T107" fmla="*/ 94 h 179"/>
                  <a:gd name="T108" fmla="*/ 70 w 229"/>
                  <a:gd name="T109" fmla="*/ 87 h 179"/>
                  <a:gd name="T110" fmla="*/ 82 w 229"/>
                  <a:gd name="T111" fmla="*/ 87 h 179"/>
                  <a:gd name="T112" fmla="*/ 84 w 229"/>
                  <a:gd name="T113" fmla="*/ 105 h 179"/>
                  <a:gd name="T114" fmla="*/ 94 w 229"/>
                  <a:gd name="T115" fmla="*/ 107 h 179"/>
                  <a:gd name="T116" fmla="*/ 106 w 229"/>
                  <a:gd name="T117" fmla="*/ 111 h 179"/>
                  <a:gd name="T118" fmla="*/ 112 w 229"/>
                  <a:gd name="T119" fmla="*/ 103 h 1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179"/>
                  <a:gd name="T182" fmla="*/ 229 w 229"/>
                  <a:gd name="T183" fmla="*/ 179 h 1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8" name="Freeform 246"/>
              <p:cNvSpPr>
                <a:spLocks/>
              </p:cNvSpPr>
              <p:nvPr/>
            </p:nvSpPr>
            <p:spPr bwMode="ltGray">
              <a:xfrm>
                <a:off x="2665" y="3155"/>
                <a:ext cx="228" cy="245"/>
              </a:xfrm>
              <a:custGeom>
                <a:avLst/>
                <a:gdLst>
                  <a:gd name="T0" fmla="*/ 10 w 229"/>
                  <a:gd name="T1" fmla="*/ 0 h 219"/>
                  <a:gd name="T2" fmla="*/ 161 w 229"/>
                  <a:gd name="T3" fmla="*/ 17 h 219"/>
                  <a:gd name="T4" fmla="*/ 194 w 229"/>
                  <a:gd name="T5" fmla="*/ 50 h 219"/>
                  <a:gd name="T6" fmla="*/ 209 w 229"/>
                  <a:gd name="T7" fmla="*/ 40 h 219"/>
                  <a:gd name="T8" fmla="*/ 223 w 229"/>
                  <a:gd name="T9" fmla="*/ 48 h 219"/>
                  <a:gd name="T10" fmla="*/ 213 w 229"/>
                  <a:gd name="T11" fmla="*/ 62 h 219"/>
                  <a:gd name="T12" fmla="*/ 204 w 229"/>
                  <a:gd name="T13" fmla="*/ 69 h 219"/>
                  <a:gd name="T14" fmla="*/ 153 w 229"/>
                  <a:gd name="T15" fmla="*/ 64 h 219"/>
                  <a:gd name="T16" fmla="*/ 150 w 229"/>
                  <a:gd name="T17" fmla="*/ 179 h 219"/>
                  <a:gd name="T18" fmla="*/ 142 w 229"/>
                  <a:gd name="T19" fmla="*/ 181 h 219"/>
                  <a:gd name="T20" fmla="*/ 134 w 229"/>
                  <a:gd name="T21" fmla="*/ 179 h 219"/>
                  <a:gd name="T22" fmla="*/ 128 w 229"/>
                  <a:gd name="T23" fmla="*/ 368 h 219"/>
                  <a:gd name="T24" fmla="*/ 115 w 229"/>
                  <a:gd name="T25" fmla="*/ 381 h 219"/>
                  <a:gd name="T26" fmla="*/ 114 w 229"/>
                  <a:gd name="T27" fmla="*/ 381 h 219"/>
                  <a:gd name="T28" fmla="*/ 108 w 229"/>
                  <a:gd name="T29" fmla="*/ 379 h 219"/>
                  <a:gd name="T30" fmla="*/ 97 w 229"/>
                  <a:gd name="T31" fmla="*/ 381 h 219"/>
                  <a:gd name="T32" fmla="*/ 93 w 229"/>
                  <a:gd name="T33" fmla="*/ 379 h 219"/>
                  <a:gd name="T34" fmla="*/ 89 w 229"/>
                  <a:gd name="T35" fmla="*/ 374 h 219"/>
                  <a:gd name="T36" fmla="*/ 87 w 229"/>
                  <a:gd name="T37" fmla="*/ 366 h 219"/>
                  <a:gd name="T38" fmla="*/ 87 w 229"/>
                  <a:gd name="T39" fmla="*/ 357 h 219"/>
                  <a:gd name="T40" fmla="*/ 81 w 229"/>
                  <a:gd name="T41" fmla="*/ 357 h 219"/>
                  <a:gd name="T42" fmla="*/ 81 w 229"/>
                  <a:gd name="T43" fmla="*/ 368 h 219"/>
                  <a:gd name="T44" fmla="*/ 75 w 229"/>
                  <a:gd name="T45" fmla="*/ 368 h 219"/>
                  <a:gd name="T46" fmla="*/ 70 w 229"/>
                  <a:gd name="T47" fmla="*/ 360 h 219"/>
                  <a:gd name="T48" fmla="*/ 58 w 229"/>
                  <a:gd name="T49" fmla="*/ 339 h 219"/>
                  <a:gd name="T50" fmla="*/ 54 w 229"/>
                  <a:gd name="T51" fmla="*/ 317 h 219"/>
                  <a:gd name="T52" fmla="*/ 54 w 229"/>
                  <a:gd name="T53" fmla="*/ 314 h 219"/>
                  <a:gd name="T54" fmla="*/ 58 w 229"/>
                  <a:gd name="T55" fmla="*/ 308 h 219"/>
                  <a:gd name="T56" fmla="*/ 50 w 229"/>
                  <a:gd name="T57" fmla="*/ 302 h 219"/>
                  <a:gd name="T58" fmla="*/ 52 w 229"/>
                  <a:gd name="T59" fmla="*/ 292 h 219"/>
                  <a:gd name="T60" fmla="*/ 50 w 229"/>
                  <a:gd name="T61" fmla="*/ 266 h 219"/>
                  <a:gd name="T62" fmla="*/ 44 w 229"/>
                  <a:gd name="T63" fmla="*/ 229 h 219"/>
                  <a:gd name="T64" fmla="*/ 46 w 229"/>
                  <a:gd name="T65" fmla="*/ 215 h 219"/>
                  <a:gd name="T66" fmla="*/ 43 w 229"/>
                  <a:gd name="T67" fmla="*/ 208 h 219"/>
                  <a:gd name="T68" fmla="*/ 41 w 229"/>
                  <a:gd name="T69" fmla="*/ 192 h 219"/>
                  <a:gd name="T70" fmla="*/ 44 w 229"/>
                  <a:gd name="T71" fmla="*/ 181 h 219"/>
                  <a:gd name="T72" fmla="*/ 41 w 229"/>
                  <a:gd name="T73" fmla="*/ 176 h 219"/>
                  <a:gd name="T74" fmla="*/ 27 w 229"/>
                  <a:gd name="T75" fmla="*/ 134 h 219"/>
                  <a:gd name="T76" fmla="*/ 23 w 229"/>
                  <a:gd name="T77" fmla="*/ 107 h 219"/>
                  <a:gd name="T78" fmla="*/ 17 w 229"/>
                  <a:gd name="T79" fmla="*/ 81 h 219"/>
                  <a:gd name="T80" fmla="*/ 0 w 229"/>
                  <a:gd name="T81" fmla="*/ 48 h 219"/>
                  <a:gd name="T82" fmla="*/ 0 w 229"/>
                  <a:gd name="T83" fmla="*/ 32 h 219"/>
                  <a:gd name="T84" fmla="*/ 0 w 229"/>
                  <a:gd name="T85" fmla="*/ 21 h 219"/>
                  <a:gd name="T86" fmla="*/ 10 w 229"/>
                  <a:gd name="T87" fmla="*/ 0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9"/>
                  <a:gd name="T133" fmla="*/ 0 h 219"/>
                  <a:gd name="T134" fmla="*/ 229 w 229"/>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9" name="Freeform 247"/>
              <p:cNvSpPr>
                <a:spLocks/>
              </p:cNvSpPr>
              <p:nvPr/>
            </p:nvSpPr>
            <p:spPr bwMode="ltGray">
              <a:xfrm>
                <a:off x="2665" y="3154"/>
                <a:ext cx="234" cy="254"/>
              </a:xfrm>
              <a:custGeom>
                <a:avLst/>
                <a:gdLst>
                  <a:gd name="T0" fmla="*/ 10 w 237"/>
                  <a:gd name="T1" fmla="*/ 0 h 227"/>
                  <a:gd name="T2" fmla="*/ 162 w 237"/>
                  <a:gd name="T3" fmla="*/ 17 h 227"/>
                  <a:gd name="T4" fmla="*/ 193 w 237"/>
                  <a:gd name="T5" fmla="*/ 54 h 227"/>
                  <a:gd name="T6" fmla="*/ 207 w 237"/>
                  <a:gd name="T7" fmla="*/ 43 h 227"/>
                  <a:gd name="T8" fmla="*/ 221 w 237"/>
                  <a:gd name="T9" fmla="*/ 49 h 227"/>
                  <a:gd name="T10" fmla="*/ 211 w 237"/>
                  <a:gd name="T11" fmla="*/ 63 h 227"/>
                  <a:gd name="T12" fmla="*/ 201 w 237"/>
                  <a:gd name="T13" fmla="*/ 70 h 227"/>
                  <a:gd name="T14" fmla="*/ 154 w 237"/>
                  <a:gd name="T15" fmla="*/ 67 h 227"/>
                  <a:gd name="T16" fmla="*/ 150 w 237"/>
                  <a:gd name="T17" fmla="*/ 187 h 227"/>
                  <a:gd name="T18" fmla="*/ 142 w 237"/>
                  <a:gd name="T19" fmla="*/ 189 h 227"/>
                  <a:gd name="T20" fmla="*/ 134 w 237"/>
                  <a:gd name="T21" fmla="*/ 187 h 227"/>
                  <a:gd name="T22" fmla="*/ 128 w 237"/>
                  <a:gd name="T23" fmla="*/ 382 h 227"/>
                  <a:gd name="T24" fmla="*/ 116 w 237"/>
                  <a:gd name="T25" fmla="*/ 397 h 227"/>
                  <a:gd name="T26" fmla="*/ 113 w 237"/>
                  <a:gd name="T27" fmla="*/ 397 h 227"/>
                  <a:gd name="T28" fmla="*/ 107 w 237"/>
                  <a:gd name="T29" fmla="*/ 393 h 227"/>
                  <a:gd name="T30" fmla="*/ 95 w 237"/>
                  <a:gd name="T31" fmla="*/ 397 h 227"/>
                  <a:gd name="T32" fmla="*/ 91 w 237"/>
                  <a:gd name="T33" fmla="*/ 393 h 227"/>
                  <a:gd name="T34" fmla="*/ 87 w 237"/>
                  <a:gd name="T35" fmla="*/ 388 h 227"/>
                  <a:gd name="T36" fmla="*/ 85 w 237"/>
                  <a:gd name="T37" fmla="*/ 379 h 227"/>
                  <a:gd name="T38" fmla="*/ 85 w 237"/>
                  <a:gd name="T39" fmla="*/ 371 h 227"/>
                  <a:gd name="T40" fmla="*/ 79 w 237"/>
                  <a:gd name="T41" fmla="*/ 371 h 227"/>
                  <a:gd name="T42" fmla="*/ 79 w 237"/>
                  <a:gd name="T43" fmla="*/ 382 h 227"/>
                  <a:gd name="T44" fmla="*/ 73 w 237"/>
                  <a:gd name="T45" fmla="*/ 382 h 227"/>
                  <a:gd name="T46" fmla="*/ 67 w 237"/>
                  <a:gd name="T47" fmla="*/ 375 h 227"/>
                  <a:gd name="T48" fmla="*/ 55 w 237"/>
                  <a:gd name="T49" fmla="*/ 351 h 227"/>
                  <a:gd name="T50" fmla="*/ 51 w 237"/>
                  <a:gd name="T51" fmla="*/ 329 h 227"/>
                  <a:gd name="T52" fmla="*/ 51 w 237"/>
                  <a:gd name="T53" fmla="*/ 327 h 227"/>
                  <a:gd name="T54" fmla="*/ 55 w 237"/>
                  <a:gd name="T55" fmla="*/ 319 h 227"/>
                  <a:gd name="T56" fmla="*/ 47 w 237"/>
                  <a:gd name="T57" fmla="*/ 313 h 227"/>
                  <a:gd name="T58" fmla="*/ 49 w 237"/>
                  <a:gd name="T59" fmla="*/ 302 h 227"/>
                  <a:gd name="T60" fmla="*/ 47 w 237"/>
                  <a:gd name="T61" fmla="*/ 277 h 227"/>
                  <a:gd name="T62" fmla="*/ 41 w 237"/>
                  <a:gd name="T63" fmla="*/ 238 h 227"/>
                  <a:gd name="T64" fmla="*/ 43 w 237"/>
                  <a:gd name="T65" fmla="*/ 224 h 227"/>
                  <a:gd name="T66" fmla="*/ 39 w 237"/>
                  <a:gd name="T67" fmla="*/ 214 h 227"/>
                  <a:gd name="T68" fmla="*/ 39 w 237"/>
                  <a:gd name="T69" fmla="*/ 200 h 227"/>
                  <a:gd name="T70" fmla="*/ 41 w 237"/>
                  <a:gd name="T71" fmla="*/ 189 h 227"/>
                  <a:gd name="T72" fmla="*/ 39 w 237"/>
                  <a:gd name="T73" fmla="*/ 181 h 227"/>
                  <a:gd name="T74" fmla="*/ 28 w 237"/>
                  <a:gd name="T75" fmla="*/ 141 h 227"/>
                  <a:gd name="T76" fmla="*/ 24 w 237"/>
                  <a:gd name="T77" fmla="*/ 114 h 227"/>
                  <a:gd name="T78" fmla="*/ 18 w 237"/>
                  <a:gd name="T79" fmla="*/ 84 h 227"/>
                  <a:gd name="T80" fmla="*/ 0 w 237"/>
                  <a:gd name="T81" fmla="*/ 49 h 227"/>
                  <a:gd name="T82" fmla="*/ 0 w 237"/>
                  <a:gd name="T83" fmla="*/ 35 h 227"/>
                  <a:gd name="T84" fmla="*/ 0 w 237"/>
                  <a:gd name="T85" fmla="*/ 21 h 227"/>
                  <a:gd name="T86" fmla="*/ 10 w 237"/>
                  <a:gd name="T87" fmla="*/ 0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227"/>
                  <a:gd name="T134" fmla="*/ 237 w 237"/>
                  <a:gd name="T135" fmla="*/ 227 h 2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0" name="Freeform 248"/>
              <p:cNvSpPr>
                <a:spLocks/>
              </p:cNvSpPr>
              <p:nvPr/>
            </p:nvSpPr>
            <p:spPr bwMode="ltGray">
              <a:xfrm>
                <a:off x="2659" y="2737"/>
                <a:ext cx="142" cy="178"/>
              </a:xfrm>
              <a:custGeom>
                <a:avLst/>
                <a:gdLst>
                  <a:gd name="T0" fmla="*/ 133 w 143"/>
                  <a:gd name="T1" fmla="*/ 4 h 159"/>
                  <a:gd name="T2" fmla="*/ 137 w 143"/>
                  <a:gd name="T3" fmla="*/ 34 h 159"/>
                  <a:gd name="T4" fmla="*/ 120 w 143"/>
                  <a:gd name="T5" fmla="*/ 91 h 159"/>
                  <a:gd name="T6" fmla="*/ 120 w 143"/>
                  <a:gd name="T7" fmla="*/ 111 h 159"/>
                  <a:gd name="T8" fmla="*/ 124 w 143"/>
                  <a:gd name="T9" fmla="*/ 115 h 159"/>
                  <a:gd name="T10" fmla="*/ 114 w 143"/>
                  <a:gd name="T11" fmla="*/ 130 h 159"/>
                  <a:gd name="T12" fmla="*/ 114 w 143"/>
                  <a:gd name="T13" fmla="*/ 156 h 159"/>
                  <a:gd name="T14" fmla="*/ 105 w 143"/>
                  <a:gd name="T15" fmla="*/ 157 h 159"/>
                  <a:gd name="T16" fmla="*/ 101 w 143"/>
                  <a:gd name="T17" fmla="*/ 163 h 159"/>
                  <a:gd name="T18" fmla="*/ 97 w 143"/>
                  <a:gd name="T19" fmla="*/ 180 h 159"/>
                  <a:gd name="T20" fmla="*/ 90 w 143"/>
                  <a:gd name="T21" fmla="*/ 193 h 159"/>
                  <a:gd name="T22" fmla="*/ 88 w 143"/>
                  <a:gd name="T23" fmla="*/ 222 h 159"/>
                  <a:gd name="T24" fmla="*/ 84 w 143"/>
                  <a:gd name="T25" fmla="*/ 232 h 159"/>
                  <a:gd name="T26" fmla="*/ 78 w 143"/>
                  <a:gd name="T27" fmla="*/ 245 h 159"/>
                  <a:gd name="T28" fmla="*/ 71 w 143"/>
                  <a:gd name="T29" fmla="*/ 260 h 159"/>
                  <a:gd name="T30" fmla="*/ 68 w 143"/>
                  <a:gd name="T31" fmla="*/ 263 h 159"/>
                  <a:gd name="T32" fmla="*/ 66 w 143"/>
                  <a:gd name="T33" fmla="*/ 271 h 159"/>
                  <a:gd name="T34" fmla="*/ 57 w 143"/>
                  <a:gd name="T35" fmla="*/ 279 h 159"/>
                  <a:gd name="T36" fmla="*/ 59 w 143"/>
                  <a:gd name="T37" fmla="*/ 251 h 159"/>
                  <a:gd name="T38" fmla="*/ 49 w 143"/>
                  <a:gd name="T39" fmla="*/ 254 h 159"/>
                  <a:gd name="T40" fmla="*/ 47 w 143"/>
                  <a:gd name="T41" fmla="*/ 263 h 159"/>
                  <a:gd name="T42" fmla="*/ 32 w 143"/>
                  <a:gd name="T43" fmla="*/ 263 h 159"/>
                  <a:gd name="T44" fmla="*/ 27 w 143"/>
                  <a:gd name="T45" fmla="*/ 254 h 159"/>
                  <a:gd name="T46" fmla="*/ 23 w 143"/>
                  <a:gd name="T47" fmla="*/ 261 h 159"/>
                  <a:gd name="T48" fmla="*/ 17 w 143"/>
                  <a:gd name="T49" fmla="*/ 261 h 159"/>
                  <a:gd name="T50" fmla="*/ 9 w 143"/>
                  <a:gd name="T51" fmla="*/ 249 h 159"/>
                  <a:gd name="T52" fmla="*/ 4 w 143"/>
                  <a:gd name="T53" fmla="*/ 240 h 159"/>
                  <a:gd name="T54" fmla="*/ 0 w 143"/>
                  <a:gd name="T55" fmla="*/ 232 h 159"/>
                  <a:gd name="T56" fmla="*/ 11 w 143"/>
                  <a:gd name="T57" fmla="*/ 193 h 159"/>
                  <a:gd name="T58" fmla="*/ 49 w 143"/>
                  <a:gd name="T59" fmla="*/ 34 h 159"/>
                  <a:gd name="T60" fmla="*/ 105 w 143"/>
                  <a:gd name="T61" fmla="*/ 0 h 159"/>
                  <a:gd name="T62" fmla="*/ 133 w 143"/>
                  <a:gd name="T63" fmla="*/ 4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159"/>
                  <a:gd name="T98" fmla="*/ 143 w 143"/>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1" name="Freeform 249"/>
              <p:cNvSpPr>
                <a:spLocks/>
              </p:cNvSpPr>
              <p:nvPr/>
            </p:nvSpPr>
            <p:spPr bwMode="ltGray">
              <a:xfrm>
                <a:off x="2658" y="2736"/>
                <a:ext cx="150" cy="187"/>
              </a:xfrm>
              <a:custGeom>
                <a:avLst/>
                <a:gdLst>
                  <a:gd name="T0" fmla="*/ 141 w 151"/>
                  <a:gd name="T1" fmla="*/ 4 h 167"/>
                  <a:gd name="T2" fmla="*/ 145 w 151"/>
                  <a:gd name="T3" fmla="*/ 35 h 167"/>
                  <a:gd name="T4" fmla="*/ 127 w 151"/>
                  <a:gd name="T5" fmla="*/ 94 h 167"/>
                  <a:gd name="T6" fmla="*/ 127 w 151"/>
                  <a:gd name="T7" fmla="*/ 116 h 167"/>
                  <a:gd name="T8" fmla="*/ 131 w 151"/>
                  <a:gd name="T9" fmla="*/ 119 h 167"/>
                  <a:gd name="T10" fmla="*/ 121 w 151"/>
                  <a:gd name="T11" fmla="*/ 137 h 167"/>
                  <a:gd name="T12" fmla="*/ 121 w 151"/>
                  <a:gd name="T13" fmla="*/ 161 h 167"/>
                  <a:gd name="T14" fmla="*/ 111 w 151"/>
                  <a:gd name="T15" fmla="*/ 166 h 167"/>
                  <a:gd name="T16" fmla="*/ 107 w 151"/>
                  <a:gd name="T17" fmla="*/ 174 h 167"/>
                  <a:gd name="T18" fmla="*/ 103 w 151"/>
                  <a:gd name="T19" fmla="*/ 189 h 167"/>
                  <a:gd name="T20" fmla="*/ 95 w 151"/>
                  <a:gd name="T21" fmla="*/ 205 h 167"/>
                  <a:gd name="T22" fmla="*/ 93 w 151"/>
                  <a:gd name="T23" fmla="*/ 233 h 167"/>
                  <a:gd name="T24" fmla="*/ 89 w 151"/>
                  <a:gd name="T25" fmla="*/ 244 h 167"/>
                  <a:gd name="T26" fmla="*/ 83 w 151"/>
                  <a:gd name="T27" fmla="*/ 258 h 167"/>
                  <a:gd name="T28" fmla="*/ 75 w 151"/>
                  <a:gd name="T29" fmla="*/ 271 h 167"/>
                  <a:gd name="T30" fmla="*/ 72 w 151"/>
                  <a:gd name="T31" fmla="*/ 279 h 167"/>
                  <a:gd name="T32" fmla="*/ 70 w 151"/>
                  <a:gd name="T33" fmla="*/ 284 h 167"/>
                  <a:gd name="T34" fmla="*/ 60 w 151"/>
                  <a:gd name="T35" fmla="*/ 292 h 167"/>
                  <a:gd name="T36" fmla="*/ 62 w 151"/>
                  <a:gd name="T37" fmla="*/ 264 h 167"/>
                  <a:gd name="T38" fmla="*/ 52 w 151"/>
                  <a:gd name="T39" fmla="*/ 268 h 167"/>
                  <a:gd name="T40" fmla="*/ 50 w 151"/>
                  <a:gd name="T41" fmla="*/ 279 h 167"/>
                  <a:gd name="T42" fmla="*/ 34 w 151"/>
                  <a:gd name="T43" fmla="*/ 279 h 167"/>
                  <a:gd name="T44" fmla="*/ 28 w 151"/>
                  <a:gd name="T45" fmla="*/ 268 h 167"/>
                  <a:gd name="T46" fmla="*/ 24 w 151"/>
                  <a:gd name="T47" fmla="*/ 274 h 167"/>
                  <a:gd name="T48" fmla="*/ 18 w 151"/>
                  <a:gd name="T49" fmla="*/ 274 h 167"/>
                  <a:gd name="T50" fmla="*/ 10 w 151"/>
                  <a:gd name="T51" fmla="*/ 261 h 167"/>
                  <a:gd name="T52" fmla="*/ 4 w 151"/>
                  <a:gd name="T53" fmla="*/ 253 h 167"/>
                  <a:gd name="T54" fmla="*/ 0 w 151"/>
                  <a:gd name="T55" fmla="*/ 244 h 167"/>
                  <a:gd name="T56" fmla="*/ 12 w 151"/>
                  <a:gd name="T57" fmla="*/ 205 h 167"/>
                  <a:gd name="T58" fmla="*/ 52 w 151"/>
                  <a:gd name="T59" fmla="*/ 35 h 167"/>
                  <a:gd name="T60" fmla="*/ 111 w 151"/>
                  <a:gd name="T61" fmla="*/ 0 h 167"/>
                  <a:gd name="T62" fmla="*/ 141 w 151"/>
                  <a:gd name="T63" fmla="*/ 4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167"/>
                  <a:gd name="T98" fmla="*/ 151 w 151"/>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2" name="Freeform 250"/>
              <p:cNvSpPr>
                <a:spLocks/>
              </p:cNvSpPr>
              <p:nvPr/>
            </p:nvSpPr>
            <p:spPr bwMode="ltGray">
              <a:xfrm>
                <a:off x="2620" y="2759"/>
                <a:ext cx="99" cy="125"/>
              </a:xfrm>
              <a:custGeom>
                <a:avLst/>
                <a:gdLst>
                  <a:gd name="T0" fmla="*/ 17 w 101"/>
                  <a:gd name="T1" fmla="*/ 52 h 111"/>
                  <a:gd name="T2" fmla="*/ 15 w 101"/>
                  <a:gd name="T3" fmla="*/ 63 h 111"/>
                  <a:gd name="T4" fmla="*/ 13 w 101"/>
                  <a:gd name="T5" fmla="*/ 74 h 111"/>
                  <a:gd name="T6" fmla="*/ 11 w 101"/>
                  <a:gd name="T7" fmla="*/ 88 h 111"/>
                  <a:gd name="T8" fmla="*/ 7 w 101"/>
                  <a:gd name="T9" fmla="*/ 99 h 111"/>
                  <a:gd name="T10" fmla="*/ 7 w 101"/>
                  <a:gd name="T11" fmla="*/ 87 h 111"/>
                  <a:gd name="T12" fmla="*/ 0 w 101"/>
                  <a:gd name="T13" fmla="*/ 99 h 111"/>
                  <a:gd name="T14" fmla="*/ 9 w 101"/>
                  <a:gd name="T15" fmla="*/ 117 h 111"/>
                  <a:gd name="T16" fmla="*/ 13 w 101"/>
                  <a:gd name="T17" fmla="*/ 139 h 111"/>
                  <a:gd name="T18" fmla="*/ 24 w 101"/>
                  <a:gd name="T19" fmla="*/ 169 h 111"/>
                  <a:gd name="T20" fmla="*/ 32 w 101"/>
                  <a:gd name="T21" fmla="*/ 200 h 111"/>
                  <a:gd name="T22" fmla="*/ 39 w 101"/>
                  <a:gd name="T23" fmla="*/ 189 h 111"/>
                  <a:gd name="T24" fmla="*/ 47 w 101"/>
                  <a:gd name="T25" fmla="*/ 200 h 111"/>
                  <a:gd name="T26" fmla="*/ 47 w 101"/>
                  <a:gd name="T27" fmla="*/ 177 h 111"/>
                  <a:gd name="T28" fmla="*/ 49 w 101"/>
                  <a:gd name="T29" fmla="*/ 157 h 111"/>
                  <a:gd name="T30" fmla="*/ 60 w 101"/>
                  <a:gd name="T31" fmla="*/ 159 h 111"/>
                  <a:gd name="T32" fmla="*/ 65 w 101"/>
                  <a:gd name="T33" fmla="*/ 149 h 111"/>
                  <a:gd name="T34" fmla="*/ 69 w 101"/>
                  <a:gd name="T35" fmla="*/ 152 h 111"/>
                  <a:gd name="T36" fmla="*/ 65 w 101"/>
                  <a:gd name="T37" fmla="*/ 161 h 111"/>
                  <a:gd name="T38" fmla="*/ 72 w 101"/>
                  <a:gd name="T39" fmla="*/ 161 h 111"/>
                  <a:gd name="T40" fmla="*/ 79 w 101"/>
                  <a:gd name="T41" fmla="*/ 159 h 111"/>
                  <a:gd name="T42" fmla="*/ 79 w 101"/>
                  <a:gd name="T43" fmla="*/ 182 h 111"/>
                  <a:gd name="T44" fmla="*/ 83 w 101"/>
                  <a:gd name="T45" fmla="*/ 182 h 111"/>
                  <a:gd name="T46" fmla="*/ 84 w 101"/>
                  <a:gd name="T47" fmla="*/ 171 h 111"/>
                  <a:gd name="T48" fmla="*/ 88 w 101"/>
                  <a:gd name="T49" fmla="*/ 159 h 111"/>
                  <a:gd name="T50" fmla="*/ 88 w 101"/>
                  <a:gd name="T51" fmla="*/ 149 h 111"/>
                  <a:gd name="T52" fmla="*/ 88 w 101"/>
                  <a:gd name="T53" fmla="*/ 135 h 111"/>
                  <a:gd name="T54" fmla="*/ 90 w 101"/>
                  <a:gd name="T55" fmla="*/ 128 h 111"/>
                  <a:gd name="T56" fmla="*/ 88 w 101"/>
                  <a:gd name="T57" fmla="*/ 117 h 111"/>
                  <a:gd name="T58" fmla="*/ 84 w 101"/>
                  <a:gd name="T59" fmla="*/ 114 h 111"/>
                  <a:gd name="T60" fmla="*/ 84 w 101"/>
                  <a:gd name="T61" fmla="*/ 93 h 111"/>
                  <a:gd name="T62" fmla="*/ 79 w 101"/>
                  <a:gd name="T63" fmla="*/ 93 h 111"/>
                  <a:gd name="T64" fmla="*/ 79 w 101"/>
                  <a:gd name="T65" fmla="*/ 81 h 111"/>
                  <a:gd name="T66" fmla="*/ 83 w 101"/>
                  <a:gd name="T67" fmla="*/ 68 h 111"/>
                  <a:gd name="T68" fmla="*/ 88 w 101"/>
                  <a:gd name="T69" fmla="*/ 71 h 111"/>
                  <a:gd name="T70" fmla="*/ 86 w 101"/>
                  <a:gd name="T71" fmla="*/ 59 h 111"/>
                  <a:gd name="T72" fmla="*/ 84 w 101"/>
                  <a:gd name="T73" fmla="*/ 47 h 111"/>
                  <a:gd name="T74" fmla="*/ 73 w 101"/>
                  <a:gd name="T75" fmla="*/ 52 h 111"/>
                  <a:gd name="T76" fmla="*/ 70 w 101"/>
                  <a:gd name="T77" fmla="*/ 41 h 111"/>
                  <a:gd name="T78" fmla="*/ 75 w 101"/>
                  <a:gd name="T79" fmla="*/ 0 h 111"/>
                  <a:gd name="T80" fmla="*/ 25 w 101"/>
                  <a:gd name="T81" fmla="*/ 2 h 111"/>
                  <a:gd name="T82" fmla="*/ 17 w 101"/>
                  <a:gd name="T83" fmla="*/ 52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111"/>
                  <a:gd name="T128" fmla="*/ 101 w 101"/>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3" name="Freeform 251"/>
              <p:cNvSpPr>
                <a:spLocks/>
              </p:cNvSpPr>
              <p:nvPr/>
            </p:nvSpPr>
            <p:spPr bwMode="ltGray">
              <a:xfrm>
                <a:off x="2619" y="2758"/>
                <a:ext cx="108" cy="133"/>
              </a:xfrm>
              <a:custGeom>
                <a:avLst/>
                <a:gdLst>
                  <a:gd name="T0" fmla="*/ 18 w 109"/>
                  <a:gd name="T1" fmla="*/ 53 h 119"/>
                  <a:gd name="T2" fmla="*/ 16 w 109"/>
                  <a:gd name="T3" fmla="*/ 66 h 119"/>
                  <a:gd name="T4" fmla="*/ 14 w 109"/>
                  <a:gd name="T5" fmla="*/ 76 h 119"/>
                  <a:gd name="T6" fmla="*/ 12 w 109"/>
                  <a:gd name="T7" fmla="*/ 92 h 119"/>
                  <a:gd name="T8" fmla="*/ 8 w 109"/>
                  <a:gd name="T9" fmla="*/ 103 h 119"/>
                  <a:gd name="T10" fmla="*/ 8 w 109"/>
                  <a:gd name="T11" fmla="*/ 87 h 119"/>
                  <a:gd name="T12" fmla="*/ 0 w 109"/>
                  <a:gd name="T13" fmla="*/ 103 h 119"/>
                  <a:gd name="T14" fmla="*/ 10 w 109"/>
                  <a:gd name="T15" fmla="*/ 121 h 119"/>
                  <a:gd name="T16" fmla="*/ 14 w 109"/>
                  <a:gd name="T17" fmla="*/ 144 h 119"/>
                  <a:gd name="T18" fmla="*/ 26 w 109"/>
                  <a:gd name="T19" fmla="*/ 174 h 119"/>
                  <a:gd name="T20" fmla="*/ 40 w 109"/>
                  <a:gd name="T21" fmla="*/ 206 h 119"/>
                  <a:gd name="T22" fmla="*/ 48 w 109"/>
                  <a:gd name="T23" fmla="*/ 194 h 119"/>
                  <a:gd name="T24" fmla="*/ 54 w 109"/>
                  <a:gd name="T25" fmla="*/ 206 h 119"/>
                  <a:gd name="T26" fmla="*/ 54 w 109"/>
                  <a:gd name="T27" fmla="*/ 181 h 119"/>
                  <a:gd name="T28" fmla="*/ 54 w 109"/>
                  <a:gd name="T29" fmla="*/ 161 h 119"/>
                  <a:gd name="T30" fmla="*/ 65 w 109"/>
                  <a:gd name="T31" fmla="*/ 163 h 119"/>
                  <a:gd name="T32" fmla="*/ 71 w 109"/>
                  <a:gd name="T33" fmla="*/ 153 h 119"/>
                  <a:gd name="T34" fmla="*/ 75 w 109"/>
                  <a:gd name="T35" fmla="*/ 158 h 119"/>
                  <a:gd name="T36" fmla="*/ 71 w 109"/>
                  <a:gd name="T37" fmla="*/ 168 h 119"/>
                  <a:gd name="T38" fmla="*/ 81 w 109"/>
                  <a:gd name="T39" fmla="*/ 168 h 119"/>
                  <a:gd name="T40" fmla="*/ 91 w 109"/>
                  <a:gd name="T41" fmla="*/ 163 h 119"/>
                  <a:gd name="T42" fmla="*/ 91 w 109"/>
                  <a:gd name="T43" fmla="*/ 189 h 119"/>
                  <a:gd name="T44" fmla="*/ 95 w 109"/>
                  <a:gd name="T45" fmla="*/ 189 h 119"/>
                  <a:gd name="T46" fmla="*/ 97 w 109"/>
                  <a:gd name="T47" fmla="*/ 178 h 119"/>
                  <a:gd name="T48" fmla="*/ 101 w 109"/>
                  <a:gd name="T49" fmla="*/ 163 h 119"/>
                  <a:gd name="T50" fmla="*/ 101 w 109"/>
                  <a:gd name="T51" fmla="*/ 153 h 119"/>
                  <a:gd name="T52" fmla="*/ 101 w 109"/>
                  <a:gd name="T53" fmla="*/ 139 h 119"/>
                  <a:gd name="T54" fmla="*/ 103 w 109"/>
                  <a:gd name="T55" fmla="*/ 132 h 119"/>
                  <a:gd name="T56" fmla="*/ 101 w 109"/>
                  <a:gd name="T57" fmla="*/ 121 h 119"/>
                  <a:gd name="T58" fmla="*/ 97 w 109"/>
                  <a:gd name="T59" fmla="*/ 118 h 119"/>
                  <a:gd name="T60" fmla="*/ 97 w 109"/>
                  <a:gd name="T61" fmla="*/ 97 h 119"/>
                  <a:gd name="T62" fmla="*/ 91 w 109"/>
                  <a:gd name="T63" fmla="*/ 97 h 119"/>
                  <a:gd name="T64" fmla="*/ 91 w 109"/>
                  <a:gd name="T65" fmla="*/ 84 h 119"/>
                  <a:gd name="T66" fmla="*/ 95 w 109"/>
                  <a:gd name="T67" fmla="*/ 70 h 119"/>
                  <a:gd name="T68" fmla="*/ 101 w 109"/>
                  <a:gd name="T69" fmla="*/ 74 h 119"/>
                  <a:gd name="T70" fmla="*/ 99 w 109"/>
                  <a:gd name="T71" fmla="*/ 59 h 119"/>
                  <a:gd name="T72" fmla="*/ 97 w 109"/>
                  <a:gd name="T73" fmla="*/ 49 h 119"/>
                  <a:gd name="T74" fmla="*/ 83 w 109"/>
                  <a:gd name="T75" fmla="*/ 53 h 119"/>
                  <a:gd name="T76" fmla="*/ 77 w 109"/>
                  <a:gd name="T77" fmla="*/ 42 h 119"/>
                  <a:gd name="T78" fmla="*/ 87 w 109"/>
                  <a:gd name="T79" fmla="*/ 0 h 119"/>
                  <a:gd name="T80" fmla="*/ 28 w 109"/>
                  <a:gd name="T81" fmla="*/ 2 h 119"/>
                  <a:gd name="T82" fmla="*/ 18 w 109"/>
                  <a:gd name="T83" fmla="*/ 53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19"/>
                  <a:gd name="T128" fmla="*/ 109 w 109"/>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4" name="Freeform 252"/>
              <p:cNvSpPr>
                <a:spLocks/>
              </p:cNvSpPr>
              <p:nvPr/>
            </p:nvSpPr>
            <p:spPr bwMode="ltGray">
              <a:xfrm>
                <a:off x="2637" y="2761"/>
                <a:ext cx="42" cy="34"/>
              </a:xfrm>
              <a:custGeom>
                <a:avLst/>
                <a:gdLst>
                  <a:gd name="T0" fmla="*/ 37 w 43"/>
                  <a:gd name="T1" fmla="*/ 2 h 31"/>
                  <a:gd name="T2" fmla="*/ 31 w 43"/>
                  <a:gd name="T3" fmla="*/ 18 h 31"/>
                  <a:gd name="T4" fmla="*/ 29 w 43"/>
                  <a:gd name="T5" fmla="*/ 47 h 31"/>
                  <a:gd name="T6" fmla="*/ 0 w 43"/>
                  <a:gd name="T7" fmla="*/ 45 h 31"/>
                  <a:gd name="T8" fmla="*/ 2 w 43"/>
                  <a:gd name="T9" fmla="*/ 29 h 31"/>
                  <a:gd name="T10" fmla="*/ 4 w 43"/>
                  <a:gd name="T11" fmla="*/ 15 h 31"/>
                  <a:gd name="T12" fmla="*/ 10 w 43"/>
                  <a:gd name="T13" fmla="*/ 0 h 31"/>
                  <a:gd name="T14" fmla="*/ 37 w 43"/>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1"/>
                  <a:gd name="T26" fmla="*/ 43 w 4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1">
                    <a:moveTo>
                      <a:pt x="42" y="2"/>
                    </a:moveTo>
                    <a:lnTo>
                      <a:pt x="36" y="12"/>
                    </a:lnTo>
                    <a:lnTo>
                      <a:pt x="34" y="30"/>
                    </a:lnTo>
                    <a:lnTo>
                      <a:pt x="0" y="28"/>
                    </a:lnTo>
                    <a:lnTo>
                      <a:pt x="2" y="18"/>
                    </a:lnTo>
                    <a:lnTo>
                      <a:pt x="4" y="10"/>
                    </a:lnTo>
                    <a:lnTo>
                      <a:pt x="10" y="0"/>
                    </a:lnTo>
                    <a:lnTo>
                      <a:pt x="4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5" name="Freeform 253"/>
              <p:cNvSpPr>
                <a:spLocks/>
              </p:cNvSpPr>
              <p:nvPr/>
            </p:nvSpPr>
            <p:spPr bwMode="ltGray">
              <a:xfrm>
                <a:off x="3057" y="2464"/>
                <a:ext cx="277" cy="303"/>
              </a:xfrm>
              <a:custGeom>
                <a:avLst/>
                <a:gdLst>
                  <a:gd name="T0" fmla="*/ 102 w 279"/>
                  <a:gd name="T1" fmla="*/ 0 h 271"/>
                  <a:gd name="T2" fmla="*/ 106 w 279"/>
                  <a:gd name="T3" fmla="*/ 0 h 271"/>
                  <a:gd name="T4" fmla="*/ 116 w 279"/>
                  <a:gd name="T5" fmla="*/ 21 h 271"/>
                  <a:gd name="T6" fmla="*/ 117 w 279"/>
                  <a:gd name="T7" fmla="*/ 36 h 271"/>
                  <a:gd name="T8" fmla="*/ 119 w 279"/>
                  <a:gd name="T9" fmla="*/ 44 h 271"/>
                  <a:gd name="T10" fmla="*/ 121 w 279"/>
                  <a:gd name="T11" fmla="*/ 64 h 271"/>
                  <a:gd name="T12" fmla="*/ 125 w 279"/>
                  <a:gd name="T13" fmla="*/ 78 h 271"/>
                  <a:gd name="T14" fmla="*/ 127 w 279"/>
                  <a:gd name="T15" fmla="*/ 92 h 271"/>
                  <a:gd name="T16" fmla="*/ 127 w 279"/>
                  <a:gd name="T17" fmla="*/ 97 h 271"/>
                  <a:gd name="T18" fmla="*/ 127 w 279"/>
                  <a:gd name="T19" fmla="*/ 92 h 271"/>
                  <a:gd name="T20" fmla="*/ 135 w 279"/>
                  <a:gd name="T21" fmla="*/ 94 h 271"/>
                  <a:gd name="T22" fmla="*/ 137 w 279"/>
                  <a:gd name="T23" fmla="*/ 107 h 271"/>
                  <a:gd name="T24" fmla="*/ 143 w 279"/>
                  <a:gd name="T25" fmla="*/ 105 h 271"/>
                  <a:gd name="T26" fmla="*/ 152 w 279"/>
                  <a:gd name="T27" fmla="*/ 114 h 271"/>
                  <a:gd name="T28" fmla="*/ 156 w 279"/>
                  <a:gd name="T29" fmla="*/ 119 h 271"/>
                  <a:gd name="T30" fmla="*/ 160 w 279"/>
                  <a:gd name="T31" fmla="*/ 127 h 271"/>
                  <a:gd name="T32" fmla="*/ 162 w 279"/>
                  <a:gd name="T33" fmla="*/ 140 h 271"/>
                  <a:gd name="T34" fmla="*/ 166 w 279"/>
                  <a:gd name="T35" fmla="*/ 146 h 271"/>
                  <a:gd name="T36" fmla="*/ 176 w 279"/>
                  <a:gd name="T37" fmla="*/ 159 h 271"/>
                  <a:gd name="T38" fmla="*/ 189 w 279"/>
                  <a:gd name="T39" fmla="*/ 177 h 271"/>
                  <a:gd name="T40" fmla="*/ 180 w 279"/>
                  <a:gd name="T41" fmla="*/ 182 h 271"/>
                  <a:gd name="T42" fmla="*/ 170 w 279"/>
                  <a:gd name="T43" fmla="*/ 198 h 271"/>
                  <a:gd name="T44" fmla="*/ 164 w 279"/>
                  <a:gd name="T45" fmla="*/ 212 h 271"/>
                  <a:gd name="T46" fmla="*/ 164 w 279"/>
                  <a:gd name="T47" fmla="*/ 230 h 271"/>
                  <a:gd name="T48" fmla="*/ 172 w 279"/>
                  <a:gd name="T49" fmla="*/ 230 h 271"/>
                  <a:gd name="T50" fmla="*/ 180 w 279"/>
                  <a:gd name="T51" fmla="*/ 235 h 271"/>
                  <a:gd name="T52" fmla="*/ 187 w 279"/>
                  <a:gd name="T53" fmla="*/ 237 h 271"/>
                  <a:gd name="T54" fmla="*/ 184 w 279"/>
                  <a:gd name="T55" fmla="*/ 246 h 271"/>
                  <a:gd name="T56" fmla="*/ 186 w 279"/>
                  <a:gd name="T57" fmla="*/ 257 h 271"/>
                  <a:gd name="T58" fmla="*/ 193 w 279"/>
                  <a:gd name="T59" fmla="*/ 282 h 271"/>
                  <a:gd name="T60" fmla="*/ 197 w 279"/>
                  <a:gd name="T61" fmla="*/ 287 h 271"/>
                  <a:gd name="T62" fmla="*/ 206 w 279"/>
                  <a:gd name="T63" fmla="*/ 303 h 271"/>
                  <a:gd name="T64" fmla="*/ 231 w 279"/>
                  <a:gd name="T65" fmla="*/ 320 h 271"/>
                  <a:gd name="T66" fmla="*/ 252 w 279"/>
                  <a:gd name="T67" fmla="*/ 329 h 271"/>
                  <a:gd name="T68" fmla="*/ 268 w 279"/>
                  <a:gd name="T69" fmla="*/ 331 h 271"/>
                  <a:gd name="T70" fmla="*/ 217 w 279"/>
                  <a:gd name="T71" fmla="*/ 425 h 271"/>
                  <a:gd name="T72" fmla="*/ 204 w 279"/>
                  <a:gd name="T73" fmla="*/ 427 h 271"/>
                  <a:gd name="T74" fmla="*/ 199 w 279"/>
                  <a:gd name="T75" fmla="*/ 432 h 271"/>
                  <a:gd name="T76" fmla="*/ 195 w 279"/>
                  <a:gd name="T77" fmla="*/ 438 h 271"/>
                  <a:gd name="T78" fmla="*/ 189 w 279"/>
                  <a:gd name="T79" fmla="*/ 447 h 271"/>
                  <a:gd name="T80" fmla="*/ 174 w 279"/>
                  <a:gd name="T81" fmla="*/ 447 h 271"/>
                  <a:gd name="T82" fmla="*/ 166 w 279"/>
                  <a:gd name="T83" fmla="*/ 445 h 271"/>
                  <a:gd name="T84" fmla="*/ 164 w 279"/>
                  <a:gd name="T85" fmla="*/ 454 h 271"/>
                  <a:gd name="T86" fmla="*/ 135 w 279"/>
                  <a:gd name="T87" fmla="*/ 447 h 271"/>
                  <a:gd name="T88" fmla="*/ 127 w 279"/>
                  <a:gd name="T89" fmla="*/ 458 h 271"/>
                  <a:gd name="T90" fmla="*/ 127 w 279"/>
                  <a:gd name="T91" fmla="*/ 464 h 271"/>
                  <a:gd name="T92" fmla="*/ 123 w 279"/>
                  <a:gd name="T93" fmla="*/ 473 h 271"/>
                  <a:gd name="T94" fmla="*/ 110 w 279"/>
                  <a:gd name="T95" fmla="*/ 464 h 271"/>
                  <a:gd name="T96" fmla="*/ 102 w 279"/>
                  <a:gd name="T97" fmla="*/ 464 h 271"/>
                  <a:gd name="T98" fmla="*/ 102 w 279"/>
                  <a:gd name="T99" fmla="*/ 462 h 271"/>
                  <a:gd name="T100" fmla="*/ 98 w 279"/>
                  <a:gd name="T101" fmla="*/ 447 h 271"/>
                  <a:gd name="T102" fmla="*/ 84 w 279"/>
                  <a:gd name="T103" fmla="*/ 432 h 271"/>
                  <a:gd name="T104" fmla="*/ 79 w 279"/>
                  <a:gd name="T105" fmla="*/ 427 h 271"/>
                  <a:gd name="T106" fmla="*/ 69 w 279"/>
                  <a:gd name="T107" fmla="*/ 425 h 271"/>
                  <a:gd name="T108" fmla="*/ 62 w 279"/>
                  <a:gd name="T109" fmla="*/ 422 h 271"/>
                  <a:gd name="T110" fmla="*/ 51 w 279"/>
                  <a:gd name="T111" fmla="*/ 394 h 271"/>
                  <a:gd name="T112" fmla="*/ 0 w 279"/>
                  <a:gd name="T113" fmla="*/ 316 h 271"/>
                  <a:gd name="T114" fmla="*/ 81 w 279"/>
                  <a:gd name="T115" fmla="*/ 32 h 271"/>
                  <a:gd name="T116" fmla="*/ 102 w 279"/>
                  <a:gd name="T117" fmla="*/ 0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9"/>
                  <a:gd name="T178" fmla="*/ 0 h 271"/>
                  <a:gd name="T179" fmla="*/ 279 w 279"/>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6" name="Freeform 254"/>
              <p:cNvSpPr>
                <a:spLocks/>
              </p:cNvSpPr>
              <p:nvPr/>
            </p:nvSpPr>
            <p:spPr bwMode="ltGray">
              <a:xfrm>
                <a:off x="3045" y="2431"/>
                <a:ext cx="285" cy="312"/>
              </a:xfrm>
              <a:custGeom>
                <a:avLst/>
                <a:gdLst>
                  <a:gd name="T0" fmla="*/ 105 w 287"/>
                  <a:gd name="T1" fmla="*/ 0 h 279"/>
                  <a:gd name="T2" fmla="*/ 109 w 287"/>
                  <a:gd name="T3" fmla="*/ 0 h 279"/>
                  <a:gd name="T4" fmla="*/ 119 w 287"/>
                  <a:gd name="T5" fmla="*/ 21 h 279"/>
                  <a:gd name="T6" fmla="*/ 121 w 287"/>
                  <a:gd name="T7" fmla="*/ 39 h 279"/>
                  <a:gd name="T8" fmla="*/ 123 w 287"/>
                  <a:gd name="T9" fmla="*/ 45 h 279"/>
                  <a:gd name="T10" fmla="*/ 125 w 287"/>
                  <a:gd name="T11" fmla="*/ 66 h 279"/>
                  <a:gd name="T12" fmla="*/ 129 w 287"/>
                  <a:gd name="T13" fmla="*/ 81 h 279"/>
                  <a:gd name="T14" fmla="*/ 131 w 287"/>
                  <a:gd name="T15" fmla="*/ 94 h 279"/>
                  <a:gd name="T16" fmla="*/ 131 w 287"/>
                  <a:gd name="T17" fmla="*/ 103 h 279"/>
                  <a:gd name="T18" fmla="*/ 131 w 287"/>
                  <a:gd name="T19" fmla="*/ 94 h 279"/>
                  <a:gd name="T20" fmla="*/ 139 w 287"/>
                  <a:gd name="T21" fmla="*/ 97 h 279"/>
                  <a:gd name="T22" fmla="*/ 141 w 287"/>
                  <a:gd name="T23" fmla="*/ 114 h 279"/>
                  <a:gd name="T24" fmla="*/ 147 w 287"/>
                  <a:gd name="T25" fmla="*/ 107 h 279"/>
                  <a:gd name="T26" fmla="*/ 157 w 287"/>
                  <a:gd name="T27" fmla="*/ 116 h 279"/>
                  <a:gd name="T28" fmla="*/ 161 w 287"/>
                  <a:gd name="T29" fmla="*/ 121 h 279"/>
                  <a:gd name="T30" fmla="*/ 165 w 287"/>
                  <a:gd name="T31" fmla="*/ 130 h 279"/>
                  <a:gd name="T32" fmla="*/ 167 w 287"/>
                  <a:gd name="T33" fmla="*/ 144 h 279"/>
                  <a:gd name="T34" fmla="*/ 171 w 287"/>
                  <a:gd name="T35" fmla="*/ 150 h 279"/>
                  <a:gd name="T36" fmla="*/ 181 w 287"/>
                  <a:gd name="T37" fmla="*/ 163 h 279"/>
                  <a:gd name="T38" fmla="*/ 199 w 287"/>
                  <a:gd name="T39" fmla="*/ 181 h 279"/>
                  <a:gd name="T40" fmla="*/ 185 w 287"/>
                  <a:gd name="T41" fmla="*/ 189 h 279"/>
                  <a:gd name="T42" fmla="*/ 175 w 287"/>
                  <a:gd name="T43" fmla="*/ 202 h 279"/>
                  <a:gd name="T44" fmla="*/ 169 w 287"/>
                  <a:gd name="T45" fmla="*/ 221 h 279"/>
                  <a:gd name="T46" fmla="*/ 169 w 287"/>
                  <a:gd name="T47" fmla="*/ 237 h 279"/>
                  <a:gd name="T48" fmla="*/ 177 w 287"/>
                  <a:gd name="T49" fmla="*/ 237 h 279"/>
                  <a:gd name="T50" fmla="*/ 185 w 287"/>
                  <a:gd name="T51" fmla="*/ 240 h 279"/>
                  <a:gd name="T52" fmla="*/ 193 w 287"/>
                  <a:gd name="T53" fmla="*/ 246 h 279"/>
                  <a:gd name="T54" fmla="*/ 189 w 287"/>
                  <a:gd name="T55" fmla="*/ 252 h 279"/>
                  <a:gd name="T56" fmla="*/ 191 w 287"/>
                  <a:gd name="T57" fmla="*/ 265 h 279"/>
                  <a:gd name="T58" fmla="*/ 199 w 287"/>
                  <a:gd name="T59" fmla="*/ 292 h 279"/>
                  <a:gd name="T60" fmla="*/ 203 w 287"/>
                  <a:gd name="T61" fmla="*/ 296 h 279"/>
                  <a:gd name="T62" fmla="*/ 212 w 287"/>
                  <a:gd name="T63" fmla="*/ 311 h 279"/>
                  <a:gd name="T64" fmla="*/ 238 w 287"/>
                  <a:gd name="T65" fmla="*/ 329 h 279"/>
                  <a:gd name="T66" fmla="*/ 260 w 287"/>
                  <a:gd name="T67" fmla="*/ 340 h 279"/>
                  <a:gd name="T68" fmla="*/ 276 w 287"/>
                  <a:gd name="T69" fmla="*/ 342 h 279"/>
                  <a:gd name="T70" fmla="*/ 224 w 287"/>
                  <a:gd name="T71" fmla="*/ 437 h 279"/>
                  <a:gd name="T72" fmla="*/ 210 w 287"/>
                  <a:gd name="T73" fmla="*/ 441 h 279"/>
                  <a:gd name="T74" fmla="*/ 205 w 287"/>
                  <a:gd name="T75" fmla="*/ 445 h 279"/>
                  <a:gd name="T76" fmla="*/ 201 w 287"/>
                  <a:gd name="T77" fmla="*/ 452 h 279"/>
                  <a:gd name="T78" fmla="*/ 195 w 287"/>
                  <a:gd name="T79" fmla="*/ 462 h 279"/>
                  <a:gd name="T80" fmla="*/ 179 w 287"/>
                  <a:gd name="T81" fmla="*/ 462 h 279"/>
                  <a:gd name="T82" fmla="*/ 171 w 287"/>
                  <a:gd name="T83" fmla="*/ 458 h 279"/>
                  <a:gd name="T84" fmla="*/ 169 w 287"/>
                  <a:gd name="T85" fmla="*/ 469 h 279"/>
                  <a:gd name="T86" fmla="*/ 139 w 287"/>
                  <a:gd name="T87" fmla="*/ 462 h 279"/>
                  <a:gd name="T88" fmla="*/ 131 w 287"/>
                  <a:gd name="T89" fmla="*/ 473 h 279"/>
                  <a:gd name="T90" fmla="*/ 131 w 287"/>
                  <a:gd name="T91" fmla="*/ 478 h 279"/>
                  <a:gd name="T92" fmla="*/ 127 w 287"/>
                  <a:gd name="T93" fmla="*/ 486 h 279"/>
                  <a:gd name="T94" fmla="*/ 113 w 287"/>
                  <a:gd name="T95" fmla="*/ 478 h 279"/>
                  <a:gd name="T96" fmla="*/ 105 w 287"/>
                  <a:gd name="T97" fmla="*/ 478 h 279"/>
                  <a:gd name="T98" fmla="*/ 105 w 287"/>
                  <a:gd name="T99" fmla="*/ 475 h 279"/>
                  <a:gd name="T100" fmla="*/ 101 w 287"/>
                  <a:gd name="T101" fmla="*/ 462 h 279"/>
                  <a:gd name="T102" fmla="*/ 87 w 287"/>
                  <a:gd name="T103" fmla="*/ 445 h 279"/>
                  <a:gd name="T104" fmla="*/ 81 w 287"/>
                  <a:gd name="T105" fmla="*/ 441 h 279"/>
                  <a:gd name="T106" fmla="*/ 71 w 287"/>
                  <a:gd name="T107" fmla="*/ 437 h 279"/>
                  <a:gd name="T108" fmla="*/ 64 w 287"/>
                  <a:gd name="T109" fmla="*/ 434 h 279"/>
                  <a:gd name="T110" fmla="*/ 52 w 287"/>
                  <a:gd name="T111" fmla="*/ 405 h 279"/>
                  <a:gd name="T112" fmla="*/ 0 w 287"/>
                  <a:gd name="T113" fmla="*/ 327 h 279"/>
                  <a:gd name="T114" fmla="*/ 83 w 287"/>
                  <a:gd name="T115" fmla="*/ 35 h 279"/>
                  <a:gd name="T116" fmla="*/ 105 w 287"/>
                  <a:gd name="T117" fmla="*/ 0 h 2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79"/>
                  <a:gd name="T179" fmla="*/ 287 w 287"/>
                  <a:gd name="T180" fmla="*/ 279 h 2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79">
                    <a:moveTo>
                      <a:pt x="110" y="0"/>
                    </a:moveTo>
                    <a:lnTo>
                      <a:pt x="114" y="0"/>
                    </a:lnTo>
                    <a:lnTo>
                      <a:pt x="124" y="12"/>
                    </a:lnTo>
                    <a:lnTo>
                      <a:pt x="126" y="22"/>
                    </a:lnTo>
                    <a:lnTo>
                      <a:pt x="128" y="26"/>
                    </a:lnTo>
                    <a:lnTo>
                      <a:pt x="130" y="38"/>
                    </a:lnTo>
                    <a:lnTo>
                      <a:pt x="134" y="46"/>
                    </a:lnTo>
                    <a:lnTo>
                      <a:pt x="136" y="54"/>
                    </a:lnTo>
                    <a:lnTo>
                      <a:pt x="136" y="58"/>
                    </a:lnTo>
                    <a:lnTo>
                      <a:pt x="136" y="54"/>
                    </a:lnTo>
                    <a:lnTo>
                      <a:pt x="144" y="56"/>
                    </a:lnTo>
                    <a:lnTo>
                      <a:pt x="146" y="64"/>
                    </a:lnTo>
                    <a:lnTo>
                      <a:pt x="152" y="62"/>
                    </a:lnTo>
                    <a:lnTo>
                      <a:pt x="162" y="66"/>
                    </a:lnTo>
                    <a:lnTo>
                      <a:pt x="166" y="70"/>
                    </a:lnTo>
                    <a:lnTo>
                      <a:pt x="170" y="74"/>
                    </a:lnTo>
                    <a:lnTo>
                      <a:pt x="172" y="82"/>
                    </a:lnTo>
                    <a:lnTo>
                      <a:pt x="176" y="86"/>
                    </a:lnTo>
                    <a:lnTo>
                      <a:pt x="186" y="94"/>
                    </a:lnTo>
                    <a:lnTo>
                      <a:pt x="204" y="104"/>
                    </a:lnTo>
                    <a:lnTo>
                      <a:pt x="190" y="108"/>
                    </a:lnTo>
                    <a:lnTo>
                      <a:pt x="180" y="116"/>
                    </a:lnTo>
                    <a:lnTo>
                      <a:pt x="174" y="126"/>
                    </a:lnTo>
                    <a:lnTo>
                      <a:pt x="174" y="136"/>
                    </a:lnTo>
                    <a:lnTo>
                      <a:pt x="182" y="136"/>
                    </a:lnTo>
                    <a:lnTo>
                      <a:pt x="190" y="138"/>
                    </a:lnTo>
                    <a:lnTo>
                      <a:pt x="198" y="140"/>
                    </a:lnTo>
                    <a:lnTo>
                      <a:pt x="194" y="144"/>
                    </a:lnTo>
                    <a:lnTo>
                      <a:pt x="196" y="152"/>
                    </a:lnTo>
                    <a:lnTo>
                      <a:pt x="204" y="166"/>
                    </a:lnTo>
                    <a:lnTo>
                      <a:pt x="208" y="170"/>
                    </a:lnTo>
                    <a:lnTo>
                      <a:pt x="220" y="178"/>
                    </a:lnTo>
                    <a:lnTo>
                      <a:pt x="248" y="188"/>
                    </a:lnTo>
                    <a:lnTo>
                      <a:pt x="270" y="194"/>
                    </a:lnTo>
                    <a:lnTo>
                      <a:pt x="286" y="196"/>
                    </a:lnTo>
                    <a:lnTo>
                      <a:pt x="234" y="250"/>
                    </a:lnTo>
                    <a:lnTo>
                      <a:pt x="216" y="252"/>
                    </a:lnTo>
                    <a:lnTo>
                      <a:pt x="210" y="254"/>
                    </a:lnTo>
                    <a:lnTo>
                      <a:pt x="206" y="258"/>
                    </a:lnTo>
                    <a:lnTo>
                      <a:pt x="200" y="264"/>
                    </a:lnTo>
                    <a:lnTo>
                      <a:pt x="184" y="264"/>
                    </a:lnTo>
                    <a:lnTo>
                      <a:pt x="176" y="262"/>
                    </a:lnTo>
                    <a:lnTo>
                      <a:pt x="174" y="268"/>
                    </a:lnTo>
                    <a:lnTo>
                      <a:pt x="144" y="264"/>
                    </a:lnTo>
                    <a:lnTo>
                      <a:pt x="136" y="270"/>
                    </a:lnTo>
                    <a:lnTo>
                      <a:pt x="136" y="274"/>
                    </a:lnTo>
                    <a:lnTo>
                      <a:pt x="132" y="278"/>
                    </a:lnTo>
                    <a:lnTo>
                      <a:pt x="118" y="274"/>
                    </a:lnTo>
                    <a:lnTo>
                      <a:pt x="110" y="274"/>
                    </a:lnTo>
                    <a:lnTo>
                      <a:pt x="110" y="272"/>
                    </a:lnTo>
                    <a:lnTo>
                      <a:pt x="106" y="264"/>
                    </a:lnTo>
                    <a:lnTo>
                      <a:pt x="92" y="254"/>
                    </a:lnTo>
                    <a:lnTo>
                      <a:pt x="86" y="252"/>
                    </a:lnTo>
                    <a:lnTo>
                      <a:pt x="74" y="250"/>
                    </a:lnTo>
                    <a:lnTo>
                      <a:pt x="64" y="248"/>
                    </a:lnTo>
                    <a:lnTo>
                      <a:pt x="52" y="232"/>
                    </a:lnTo>
                    <a:lnTo>
                      <a:pt x="0" y="186"/>
                    </a:lnTo>
                    <a:lnTo>
                      <a:pt x="88" y="20"/>
                    </a:lnTo>
                    <a:lnTo>
                      <a:pt x="1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7" name="Freeform 255"/>
              <p:cNvSpPr>
                <a:spLocks/>
              </p:cNvSpPr>
              <p:nvPr/>
            </p:nvSpPr>
            <p:spPr bwMode="ltGray">
              <a:xfrm>
                <a:off x="2848" y="2368"/>
                <a:ext cx="315" cy="388"/>
              </a:xfrm>
              <a:custGeom>
                <a:avLst/>
                <a:gdLst>
                  <a:gd name="T0" fmla="*/ 267 w 317"/>
                  <a:gd name="T1" fmla="*/ 4 h 347"/>
                  <a:gd name="T2" fmla="*/ 279 w 317"/>
                  <a:gd name="T3" fmla="*/ 28 h 347"/>
                  <a:gd name="T4" fmla="*/ 286 w 317"/>
                  <a:gd name="T5" fmla="*/ 57 h 347"/>
                  <a:gd name="T6" fmla="*/ 288 w 317"/>
                  <a:gd name="T7" fmla="*/ 106 h 347"/>
                  <a:gd name="T8" fmla="*/ 300 w 317"/>
                  <a:gd name="T9" fmla="*/ 140 h 347"/>
                  <a:gd name="T10" fmla="*/ 302 w 317"/>
                  <a:gd name="T11" fmla="*/ 163 h 347"/>
                  <a:gd name="T12" fmla="*/ 283 w 317"/>
                  <a:gd name="T13" fmla="*/ 201 h 347"/>
                  <a:gd name="T14" fmla="*/ 273 w 317"/>
                  <a:gd name="T15" fmla="*/ 250 h 347"/>
                  <a:gd name="T16" fmla="*/ 275 w 317"/>
                  <a:gd name="T17" fmla="*/ 292 h 347"/>
                  <a:gd name="T18" fmla="*/ 265 w 317"/>
                  <a:gd name="T19" fmla="*/ 321 h 347"/>
                  <a:gd name="T20" fmla="*/ 249 w 317"/>
                  <a:gd name="T21" fmla="*/ 341 h 347"/>
                  <a:gd name="T22" fmla="*/ 246 w 317"/>
                  <a:gd name="T23" fmla="*/ 371 h 347"/>
                  <a:gd name="T24" fmla="*/ 234 w 317"/>
                  <a:gd name="T25" fmla="*/ 394 h 347"/>
                  <a:gd name="T26" fmla="*/ 233 w 317"/>
                  <a:gd name="T27" fmla="*/ 441 h 347"/>
                  <a:gd name="T28" fmla="*/ 223 w 317"/>
                  <a:gd name="T29" fmla="*/ 454 h 347"/>
                  <a:gd name="T30" fmla="*/ 215 w 317"/>
                  <a:gd name="T31" fmla="*/ 458 h 347"/>
                  <a:gd name="T32" fmla="*/ 223 w 317"/>
                  <a:gd name="T33" fmla="*/ 475 h 347"/>
                  <a:gd name="T34" fmla="*/ 232 w 317"/>
                  <a:gd name="T35" fmla="*/ 489 h 347"/>
                  <a:gd name="T36" fmla="*/ 246 w 317"/>
                  <a:gd name="T37" fmla="*/ 543 h 347"/>
                  <a:gd name="T38" fmla="*/ 257 w 317"/>
                  <a:gd name="T39" fmla="*/ 570 h 347"/>
                  <a:gd name="T40" fmla="*/ 253 w 317"/>
                  <a:gd name="T41" fmla="*/ 567 h 347"/>
                  <a:gd name="T42" fmla="*/ 249 w 317"/>
                  <a:gd name="T43" fmla="*/ 560 h 347"/>
                  <a:gd name="T44" fmla="*/ 238 w 317"/>
                  <a:gd name="T45" fmla="*/ 565 h 347"/>
                  <a:gd name="T46" fmla="*/ 212 w 317"/>
                  <a:gd name="T47" fmla="*/ 592 h 347"/>
                  <a:gd name="T48" fmla="*/ 194 w 317"/>
                  <a:gd name="T49" fmla="*/ 605 h 347"/>
                  <a:gd name="T50" fmla="*/ 182 w 317"/>
                  <a:gd name="T51" fmla="*/ 592 h 347"/>
                  <a:gd name="T52" fmla="*/ 173 w 317"/>
                  <a:gd name="T53" fmla="*/ 605 h 347"/>
                  <a:gd name="T54" fmla="*/ 167 w 317"/>
                  <a:gd name="T55" fmla="*/ 596 h 347"/>
                  <a:gd name="T56" fmla="*/ 157 w 317"/>
                  <a:gd name="T57" fmla="*/ 580 h 347"/>
                  <a:gd name="T58" fmla="*/ 151 w 317"/>
                  <a:gd name="T59" fmla="*/ 567 h 347"/>
                  <a:gd name="T60" fmla="*/ 141 w 317"/>
                  <a:gd name="T61" fmla="*/ 578 h 347"/>
                  <a:gd name="T62" fmla="*/ 135 w 317"/>
                  <a:gd name="T63" fmla="*/ 572 h 347"/>
                  <a:gd name="T64" fmla="*/ 110 w 317"/>
                  <a:gd name="T65" fmla="*/ 537 h 347"/>
                  <a:gd name="T66" fmla="*/ 0 w 317"/>
                  <a:gd name="T67" fmla="*/ 311 h 347"/>
                  <a:gd name="T68" fmla="*/ 89 w 317"/>
                  <a:gd name="T69" fmla="*/ 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7"/>
                  <a:gd name="T106" fmla="*/ 0 h 347"/>
                  <a:gd name="T107" fmla="*/ 317 w 317"/>
                  <a:gd name="T108" fmla="*/ 347 h 3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8" name="Freeform 256"/>
              <p:cNvSpPr>
                <a:spLocks/>
              </p:cNvSpPr>
              <p:nvPr/>
            </p:nvSpPr>
            <p:spPr bwMode="ltGray">
              <a:xfrm>
                <a:off x="2847" y="2367"/>
                <a:ext cx="323" cy="397"/>
              </a:xfrm>
              <a:custGeom>
                <a:avLst/>
                <a:gdLst>
                  <a:gd name="T0" fmla="*/ 274 w 325"/>
                  <a:gd name="T1" fmla="*/ 4 h 355"/>
                  <a:gd name="T2" fmla="*/ 286 w 325"/>
                  <a:gd name="T3" fmla="*/ 28 h 355"/>
                  <a:gd name="T4" fmla="*/ 294 w 325"/>
                  <a:gd name="T5" fmla="*/ 59 h 355"/>
                  <a:gd name="T6" fmla="*/ 296 w 325"/>
                  <a:gd name="T7" fmla="*/ 107 h 355"/>
                  <a:gd name="T8" fmla="*/ 308 w 325"/>
                  <a:gd name="T9" fmla="*/ 144 h 355"/>
                  <a:gd name="T10" fmla="*/ 310 w 325"/>
                  <a:gd name="T11" fmla="*/ 168 h 355"/>
                  <a:gd name="T12" fmla="*/ 290 w 325"/>
                  <a:gd name="T13" fmla="*/ 208 h 355"/>
                  <a:gd name="T14" fmla="*/ 280 w 325"/>
                  <a:gd name="T15" fmla="*/ 255 h 355"/>
                  <a:gd name="T16" fmla="*/ 282 w 325"/>
                  <a:gd name="T17" fmla="*/ 296 h 355"/>
                  <a:gd name="T18" fmla="*/ 272 w 325"/>
                  <a:gd name="T19" fmla="*/ 329 h 355"/>
                  <a:gd name="T20" fmla="*/ 256 w 325"/>
                  <a:gd name="T21" fmla="*/ 351 h 355"/>
                  <a:gd name="T22" fmla="*/ 252 w 325"/>
                  <a:gd name="T23" fmla="*/ 381 h 355"/>
                  <a:gd name="T24" fmla="*/ 240 w 325"/>
                  <a:gd name="T25" fmla="*/ 401 h 355"/>
                  <a:gd name="T26" fmla="*/ 239 w 325"/>
                  <a:gd name="T27" fmla="*/ 452 h 355"/>
                  <a:gd name="T28" fmla="*/ 229 w 325"/>
                  <a:gd name="T29" fmla="*/ 464 h 355"/>
                  <a:gd name="T30" fmla="*/ 221 w 325"/>
                  <a:gd name="T31" fmla="*/ 469 h 355"/>
                  <a:gd name="T32" fmla="*/ 229 w 325"/>
                  <a:gd name="T33" fmla="*/ 486 h 355"/>
                  <a:gd name="T34" fmla="*/ 238 w 325"/>
                  <a:gd name="T35" fmla="*/ 500 h 355"/>
                  <a:gd name="T36" fmla="*/ 252 w 325"/>
                  <a:gd name="T37" fmla="*/ 557 h 355"/>
                  <a:gd name="T38" fmla="*/ 264 w 325"/>
                  <a:gd name="T39" fmla="*/ 584 h 355"/>
                  <a:gd name="T40" fmla="*/ 260 w 325"/>
                  <a:gd name="T41" fmla="*/ 580 h 355"/>
                  <a:gd name="T42" fmla="*/ 256 w 325"/>
                  <a:gd name="T43" fmla="*/ 574 h 355"/>
                  <a:gd name="T44" fmla="*/ 244 w 325"/>
                  <a:gd name="T45" fmla="*/ 578 h 355"/>
                  <a:gd name="T46" fmla="*/ 217 w 325"/>
                  <a:gd name="T47" fmla="*/ 605 h 355"/>
                  <a:gd name="T48" fmla="*/ 199 w 325"/>
                  <a:gd name="T49" fmla="*/ 620 h 355"/>
                  <a:gd name="T50" fmla="*/ 187 w 325"/>
                  <a:gd name="T51" fmla="*/ 605 h 355"/>
                  <a:gd name="T52" fmla="*/ 177 w 325"/>
                  <a:gd name="T53" fmla="*/ 620 h 355"/>
                  <a:gd name="T54" fmla="*/ 171 w 325"/>
                  <a:gd name="T55" fmla="*/ 612 h 355"/>
                  <a:gd name="T56" fmla="*/ 161 w 325"/>
                  <a:gd name="T57" fmla="*/ 594 h 355"/>
                  <a:gd name="T58" fmla="*/ 155 w 325"/>
                  <a:gd name="T59" fmla="*/ 580 h 355"/>
                  <a:gd name="T60" fmla="*/ 145 w 325"/>
                  <a:gd name="T61" fmla="*/ 592 h 355"/>
                  <a:gd name="T62" fmla="*/ 139 w 325"/>
                  <a:gd name="T63" fmla="*/ 588 h 355"/>
                  <a:gd name="T64" fmla="*/ 113 w 325"/>
                  <a:gd name="T65" fmla="*/ 549 h 355"/>
                  <a:gd name="T66" fmla="*/ 0 w 325"/>
                  <a:gd name="T67" fmla="*/ 319 h 355"/>
                  <a:gd name="T68" fmla="*/ 91 w 325"/>
                  <a:gd name="T69" fmla="*/ 0 h 3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5"/>
                  <a:gd name="T106" fmla="*/ 0 h 355"/>
                  <a:gd name="T107" fmla="*/ 325 w 325"/>
                  <a:gd name="T108" fmla="*/ 355 h 3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9" name="Freeform 257"/>
              <p:cNvSpPr>
                <a:spLocks/>
              </p:cNvSpPr>
              <p:nvPr/>
            </p:nvSpPr>
            <p:spPr bwMode="ltGray">
              <a:xfrm>
                <a:off x="2728" y="2603"/>
                <a:ext cx="231" cy="144"/>
              </a:xfrm>
              <a:custGeom>
                <a:avLst/>
                <a:gdLst>
                  <a:gd name="T0" fmla="*/ 158 w 231"/>
                  <a:gd name="T1" fmla="*/ 2 h 129"/>
                  <a:gd name="T2" fmla="*/ 168 w 231"/>
                  <a:gd name="T3" fmla="*/ 26 h 129"/>
                  <a:gd name="T4" fmla="*/ 168 w 231"/>
                  <a:gd name="T5" fmla="*/ 49 h 129"/>
                  <a:gd name="T6" fmla="*/ 170 w 231"/>
                  <a:gd name="T7" fmla="*/ 71 h 129"/>
                  <a:gd name="T8" fmla="*/ 178 w 231"/>
                  <a:gd name="T9" fmla="*/ 75 h 129"/>
                  <a:gd name="T10" fmla="*/ 180 w 231"/>
                  <a:gd name="T11" fmla="*/ 81 h 129"/>
                  <a:gd name="T12" fmla="*/ 186 w 231"/>
                  <a:gd name="T13" fmla="*/ 85 h 129"/>
                  <a:gd name="T14" fmla="*/ 193 w 231"/>
                  <a:gd name="T15" fmla="*/ 93 h 129"/>
                  <a:gd name="T16" fmla="*/ 197 w 231"/>
                  <a:gd name="T17" fmla="*/ 97 h 129"/>
                  <a:gd name="T18" fmla="*/ 199 w 231"/>
                  <a:gd name="T19" fmla="*/ 105 h 129"/>
                  <a:gd name="T20" fmla="*/ 197 w 231"/>
                  <a:gd name="T21" fmla="*/ 109 h 129"/>
                  <a:gd name="T22" fmla="*/ 213 w 231"/>
                  <a:gd name="T23" fmla="*/ 131 h 129"/>
                  <a:gd name="T24" fmla="*/ 216 w 231"/>
                  <a:gd name="T25" fmla="*/ 144 h 129"/>
                  <a:gd name="T26" fmla="*/ 218 w 231"/>
                  <a:gd name="T27" fmla="*/ 156 h 129"/>
                  <a:gd name="T28" fmla="*/ 226 w 231"/>
                  <a:gd name="T29" fmla="*/ 160 h 129"/>
                  <a:gd name="T30" fmla="*/ 230 w 231"/>
                  <a:gd name="T31" fmla="*/ 170 h 129"/>
                  <a:gd name="T32" fmla="*/ 222 w 231"/>
                  <a:gd name="T33" fmla="*/ 165 h 129"/>
                  <a:gd name="T34" fmla="*/ 218 w 231"/>
                  <a:gd name="T35" fmla="*/ 170 h 129"/>
                  <a:gd name="T36" fmla="*/ 213 w 231"/>
                  <a:gd name="T37" fmla="*/ 174 h 129"/>
                  <a:gd name="T38" fmla="*/ 207 w 231"/>
                  <a:gd name="T39" fmla="*/ 174 h 129"/>
                  <a:gd name="T40" fmla="*/ 197 w 231"/>
                  <a:gd name="T41" fmla="*/ 174 h 129"/>
                  <a:gd name="T42" fmla="*/ 193 w 231"/>
                  <a:gd name="T43" fmla="*/ 180 h 129"/>
                  <a:gd name="T44" fmla="*/ 184 w 231"/>
                  <a:gd name="T45" fmla="*/ 182 h 129"/>
                  <a:gd name="T46" fmla="*/ 176 w 231"/>
                  <a:gd name="T47" fmla="*/ 182 h 129"/>
                  <a:gd name="T48" fmla="*/ 172 w 231"/>
                  <a:gd name="T49" fmla="*/ 182 h 129"/>
                  <a:gd name="T50" fmla="*/ 166 w 231"/>
                  <a:gd name="T51" fmla="*/ 184 h 129"/>
                  <a:gd name="T52" fmla="*/ 158 w 231"/>
                  <a:gd name="T53" fmla="*/ 182 h 129"/>
                  <a:gd name="T54" fmla="*/ 149 w 231"/>
                  <a:gd name="T55" fmla="*/ 182 h 129"/>
                  <a:gd name="T56" fmla="*/ 147 w 231"/>
                  <a:gd name="T57" fmla="*/ 195 h 129"/>
                  <a:gd name="T58" fmla="*/ 141 w 231"/>
                  <a:gd name="T59" fmla="*/ 203 h 129"/>
                  <a:gd name="T60" fmla="*/ 133 w 231"/>
                  <a:gd name="T61" fmla="*/ 200 h 129"/>
                  <a:gd name="T62" fmla="*/ 120 w 231"/>
                  <a:gd name="T63" fmla="*/ 192 h 129"/>
                  <a:gd name="T64" fmla="*/ 110 w 231"/>
                  <a:gd name="T65" fmla="*/ 190 h 129"/>
                  <a:gd name="T66" fmla="*/ 106 w 231"/>
                  <a:gd name="T67" fmla="*/ 182 h 129"/>
                  <a:gd name="T68" fmla="*/ 101 w 231"/>
                  <a:gd name="T69" fmla="*/ 177 h 129"/>
                  <a:gd name="T70" fmla="*/ 97 w 231"/>
                  <a:gd name="T71" fmla="*/ 174 h 129"/>
                  <a:gd name="T72" fmla="*/ 91 w 231"/>
                  <a:gd name="T73" fmla="*/ 174 h 129"/>
                  <a:gd name="T74" fmla="*/ 81 w 231"/>
                  <a:gd name="T75" fmla="*/ 195 h 129"/>
                  <a:gd name="T76" fmla="*/ 79 w 231"/>
                  <a:gd name="T77" fmla="*/ 205 h 129"/>
                  <a:gd name="T78" fmla="*/ 73 w 231"/>
                  <a:gd name="T79" fmla="*/ 212 h 129"/>
                  <a:gd name="T80" fmla="*/ 62 w 231"/>
                  <a:gd name="T81" fmla="*/ 208 h 129"/>
                  <a:gd name="T82" fmla="*/ 46 w 231"/>
                  <a:gd name="T83" fmla="*/ 205 h 129"/>
                  <a:gd name="T84" fmla="*/ 35 w 231"/>
                  <a:gd name="T85" fmla="*/ 223 h 129"/>
                  <a:gd name="T86" fmla="*/ 17 w 231"/>
                  <a:gd name="T87" fmla="*/ 223 h 129"/>
                  <a:gd name="T88" fmla="*/ 0 w 231"/>
                  <a:gd name="T89" fmla="*/ 125 h 129"/>
                  <a:gd name="T90" fmla="*/ 58 w 231"/>
                  <a:gd name="T91" fmla="*/ 51 h 129"/>
                  <a:gd name="T92" fmla="*/ 143 w 231"/>
                  <a:gd name="T93" fmla="*/ 0 h 129"/>
                  <a:gd name="T94" fmla="*/ 158 w 231"/>
                  <a:gd name="T95" fmla="*/ 2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1"/>
                  <a:gd name="T145" fmla="*/ 0 h 129"/>
                  <a:gd name="T146" fmla="*/ 231 w 231"/>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0" name="Freeform 258"/>
              <p:cNvSpPr>
                <a:spLocks/>
              </p:cNvSpPr>
              <p:nvPr/>
            </p:nvSpPr>
            <p:spPr bwMode="ltGray">
              <a:xfrm>
                <a:off x="2727" y="2602"/>
                <a:ext cx="238" cy="153"/>
              </a:xfrm>
              <a:custGeom>
                <a:avLst/>
                <a:gdLst>
                  <a:gd name="T0" fmla="*/ 159 w 239"/>
                  <a:gd name="T1" fmla="*/ 2 h 137"/>
                  <a:gd name="T2" fmla="*/ 169 w 239"/>
                  <a:gd name="T3" fmla="*/ 28 h 137"/>
                  <a:gd name="T4" fmla="*/ 169 w 239"/>
                  <a:gd name="T5" fmla="*/ 52 h 137"/>
                  <a:gd name="T6" fmla="*/ 171 w 239"/>
                  <a:gd name="T7" fmla="*/ 76 h 137"/>
                  <a:gd name="T8" fmla="*/ 179 w 239"/>
                  <a:gd name="T9" fmla="*/ 79 h 137"/>
                  <a:gd name="T10" fmla="*/ 181 w 239"/>
                  <a:gd name="T11" fmla="*/ 87 h 137"/>
                  <a:gd name="T12" fmla="*/ 187 w 239"/>
                  <a:gd name="T13" fmla="*/ 92 h 137"/>
                  <a:gd name="T14" fmla="*/ 195 w 239"/>
                  <a:gd name="T15" fmla="*/ 97 h 137"/>
                  <a:gd name="T16" fmla="*/ 199 w 239"/>
                  <a:gd name="T17" fmla="*/ 105 h 137"/>
                  <a:gd name="T18" fmla="*/ 201 w 239"/>
                  <a:gd name="T19" fmla="*/ 109 h 137"/>
                  <a:gd name="T20" fmla="*/ 199 w 239"/>
                  <a:gd name="T21" fmla="*/ 118 h 137"/>
                  <a:gd name="T22" fmla="*/ 215 w 239"/>
                  <a:gd name="T23" fmla="*/ 138 h 137"/>
                  <a:gd name="T24" fmla="*/ 219 w 239"/>
                  <a:gd name="T25" fmla="*/ 152 h 137"/>
                  <a:gd name="T26" fmla="*/ 221 w 239"/>
                  <a:gd name="T27" fmla="*/ 166 h 137"/>
                  <a:gd name="T28" fmla="*/ 229 w 239"/>
                  <a:gd name="T29" fmla="*/ 170 h 137"/>
                  <a:gd name="T30" fmla="*/ 233 w 239"/>
                  <a:gd name="T31" fmla="*/ 181 h 137"/>
                  <a:gd name="T32" fmla="*/ 225 w 239"/>
                  <a:gd name="T33" fmla="*/ 178 h 137"/>
                  <a:gd name="T34" fmla="*/ 221 w 239"/>
                  <a:gd name="T35" fmla="*/ 181 h 137"/>
                  <a:gd name="T36" fmla="*/ 215 w 239"/>
                  <a:gd name="T37" fmla="*/ 183 h 137"/>
                  <a:gd name="T38" fmla="*/ 209 w 239"/>
                  <a:gd name="T39" fmla="*/ 183 h 137"/>
                  <a:gd name="T40" fmla="*/ 199 w 239"/>
                  <a:gd name="T41" fmla="*/ 183 h 137"/>
                  <a:gd name="T42" fmla="*/ 195 w 239"/>
                  <a:gd name="T43" fmla="*/ 191 h 137"/>
                  <a:gd name="T44" fmla="*/ 185 w 239"/>
                  <a:gd name="T45" fmla="*/ 194 h 137"/>
                  <a:gd name="T46" fmla="*/ 177 w 239"/>
                  <a:gd name="T47" fmla="*/ 194 h 137"/>
                  <a:gd name="T48" fmla="*/ 173 w 239"/>
                  <a:gd name="T49" fmla="*/ 194 h 137"/>
                  <a:gd name="T50" fmla="*/ 167 w 239"/>
                  <a:gd name="T51" fmla="*/ 199 h 137"/>
                  <a:gd name="T52" fmla="*/ 159 w 239"/>
                  <a:gd name="T53" fmla="*/ 194 h 137"/>
                  <a:gd name="T54" fmla="*/ 149 w 239"/>
                  <a:gd name="T55" fmla="*/ 194 h 137"/>
                  <a:gd name="T56" fmla="*/ 147 w 239"/>
                  <a:gd name="T57" fmla="*/ 210 h 137"/>
                  <a:gd name="T58" fmla="*/ 141 w 239"/>
                  <a:gd name="T59" fmla="*/ 214 h 137"/>
                  <a:gd name="T60" fmla="*/ 133 w 239"/>
                  <a:gd name="T61" fmla="*/ 212 h 137"/>
                  <a:gd name="T62" fmla="*/ 119 w 239"/>
                  <a:gd name="T63" fmla="*/ 204 h 137"/>
                  <a:gd name="T64" fmla="*/ 114 w 239"/>
                  <a:gd name="T65" fmla="*/ 202 h 137"/>
                  <a:gd name="T66" fmla="*/ 110 w 239"/>
                  <a:gd name="T67" fmla="*/ 194 h 137"/>
                  <a:gd name="T68" fmla="*/ 104 w 239"/>
                  <a:gd name="T69" fmla="*/ 189 h 137"/>
                  <a:gd name="T70" fmla="*/ 100 w 239"/>
                  <a:gd name="T71" fmla="*/ 183 h 137"/>
                  <a:gd name="T72" fmla="*/ 94 w 239"/>
                  <a:gd name="T73" fmla="*/ 183 h 137"/>
                  <a:gd name="T74" fmla="*/ 84 w 239"/>
                  <a:gd name="T75" fmla="*/ 210 h 137"/>
                  <a:gd name="T76" fmla="*/ 82 w 239"/>
                  <a:gd name="T77" fmla="*/ 218 h 137"/>
                  <a:gd name="T78" fmla="*/ 76 w 239"/>
                  <a:gd name="T79" fmla="*/ 226 h 137"/>
                  <a:gd name="T80" fmla="*/ 64 w 239"/>
                  <a:gd name="T81" fmla="*/ 223 h 137"/>
                  <a:gd name="T82" fmla="*/ 48 w 239"/>
                  <a:gd name="T83" fmla="*/ 218 h 137"/>
                  <a:gd name="T84" fmla="*/ 36 w 239"/>
                  <a:gd name="T85" fmla="*/ 237 h 137"/>
                  <a:gd name="T86" fmla="*/ 18 w 239"/>
                  <a:gd name="T87" fmla="*/ 237 h 137"/>
                  <a:gd name="T88" fmla="*/ 0 w 239"/>
                  <a:gd name="T89" fmla="*/ 135 h 137"/>
                  <a:gd name="T90" fmla="*/ 60 w 239"/>
                  <a:gd name="T91" fmla="*/ 56 h 137"/>
                  <a:gd name="T92" fmla="*/ 143 w 239"/>
                  <a:gd name="T93" fmla="*/ 0 h 137"/>
                  <a:gd name="T94" fmla="*/ 159 w 239"/>
                  <a:gd name="T95" fmla="*/ 2 h 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37"/>
                  <a:gd name="T146" fmla="*/ 239 w 239"/>
                  <a:gd name="T147" fmla="*/ 137 h 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1" name="Freeform 259"/>
              <p:cNvSpPr>
                <a:spLocks/>
              </p:cNvSpPr>
              <p:nvPr/>
            </p:nvSpPr>
            <p:spPr bwMode="ltGray">
              <a:xfrm>
                <a:off x="2717" y="2334"/>
                <a:ext cx="194" cy="333"/>
              </a:xfrm>
              <a:custGeom>
                <a:avLst/>
                <a:gdLst>
                  <a:gd name="T0" fmla="*/ 189 w 195"/>
                  <a:gd name="T1" fmla="*/ 152 h 297"/>
                  <a:gd name="T2" fmla="*/ 187 w 195"/>
                  <a:gd name="T3" fmla="*/ 234 h 297"/>
                  <a:gd name="T4" fmla="*/ 181 w 195"/>
                  <a:gd name="T5" fmla="*/ 234 h 297"/>
                  <a:gd name="T6" fmla="*/ 176 w 195"/>
                  <a:gd name="T7" fmla="*/ 240 h 297"/>
                  <a:gd name="T8" fmla="*/ 172 w 195"/>
                  <a:gd name="T9" fmla="*/ 237 h 297"/>
                  <a:gd name="T10" fmla="*/ 164 w 195"/>
                  <a:gd name="T11" fmla="*/ 234 h 297"/>
                  <a:gd name="T12" fmla="*/ 160 w 195"/>
                  <a:gd name="T13" fmla="*/ 237 h 297"/>
                  <a:gd name="T14" fmla="*/ 158 w 195"/>
                  <a:gd name="T15" fmla="*/ 246 h 297"/>
                  <a:gd name="T16" fmla="*/ 158 w 195"/>
                  <a:gd name="T17" fmla="*/ 251 h 297"/>
                  <a:gd name="T18" fmla="*/ 156 w 195"/>
                  <a:gd name="T19" fmla="*/ 269 h 297"/>
                  <a:gd name="T20" fmla="*/ 154 w 195"/>
                  <a:gd name="T21" fmla="*/ 288 h 297"/>
                  <a:gd name="T22" fmla="*/ 156 w 195"/>
                  <a:gd name="T23" fmla="*/ 294 h 297"/>
                  <a:gd name="T24" fmla="*/ 153 w 195"/>
                  <a:gd name="T25" fmla="*/ 307 h 297"/>
                  <a:gd name="T26" fmla="*/ 147 w 195"/>
                  <a:gd name="T27" fmla="*/ 324 h 297"/>
                  <a:gd name="T28" fmla="*/ 147 w 195"/>
                  <a:gd name="T29" fmla="*/ 346 h 297"/>
                  <a:gd name="T30" fmla="*/ 145 w 195"/>
                  <a:gd name="T31" fmla="*/ 355 h 297"/>
                  <a:gd name="T32" fmla="*/ 149 w 195"/>
                  <a:gd name="T33" fmla="*/ 362 h 297"/>
                  <a:gd name="T34" fmla="*/ 153 w 195"/>
                  <a:gd name="T35" fmla="*/ 362 h 297"/>
                  <a:gd name="T36" fmla="*/ 156 w 195"/>
                  <a:gd name="T37" fmla="*/ 369 h 297"/>
                  <a:gd name="T38" fmla="*/ 156 w 195"/>
                  <a:gd name="T39" fmla="*/ 394 h 297"/>
                  <a:gd name="T40" fmla="*/ 162 w 195"/>
                  <a:gd name="T41" fmla="*/ 400 h 297"/>
                  <a:gd name="T42" fmla="*/ 166 w 195"/>
                  <a:gd name="T43" fmla="*/ 405 h 297"/>
                  <a:gd name="T44" fmla="*/ 164 w 195"/>
                  <a:gd name="T45" fmla="*/ 418 h 297"/>
                  <a:gd name="T46" fmla="*/ 124 w 195"/>
                  <a:gd name="T47" fmla="*/ 464 h 297"/>
                  <a:gd name="T48" fmla="*/ 99 w 195"/>
                  <a:gd name="T49" fmla="*/ 478 h 297"/>
                  <a:gd name="T50" fmla="*/ 96 w 195"/>
                  <a:gd name="T51" fmla="*/ 473 h 297"/>
                  <a:gd name="T52" fmla="*/ 94 w 195"/>
                  <a:gd name="T53" fmla="*/ 480 h 297"/>
                  <a:gd name="T54" fmla="*/ 94 w 195"/>
                  <a:gd name="T55" fmla="*/ 491 h 297"/>
                  <a:gd name="T56" fmla="*/ 88 w 195"/>
                  <a:gd name="T57" fmla="*/ 493 h 297"/>
                  <a:gd name="T58" fmla="*/ 75 w 195"/>
                  <a:gd name="T59" fmla="*/ 493 h 297"/>
                  <a:gd name="T60" fmla="*/ 67 w 195"/>
                  <a:gd name="T61" fmla="*/ 499 h 297"/>
                  <a:gd name="T62" fmla="*/ 67 w 195"/>
                  <a:gd name="T63" fmla="*/ 508 h 297"/>
                  <a:gd name="T64" fmla="*/ 54 w 195"/>
                  <a:gd name="T65" fmla="*/ 512 h 297"/>
                  <a:gd name="T66" fmla="*/ 50 w 195"/>
                  <a:gd name="T67" fmla="*/ 508 h 297"/>
                  <a:gd name="T68" fmla="*/ 44 w 195"/>
                  <a:gd name="T69" fmla="*/ 517 h 297"/>
                  <a:gd name="T70" fmla="*/ 42 w 195"/>
                  <a:gd name="T71" fmla="*/ 525 h 297"/>
                  <a:gd name="T72" fmla="*/ 27 w 195"/>
                  <a:gd name="T73" fmla="*/ 512 h 297"/>
                  <a:gd name="T74" fmla="*/ 0 w 195"/>
                  <a:gd name="T75" fmla="*/ 426 h 297"/>
                  <a:gd name="T76" fmla="*/ 6 w 195"/>
                  <a:gd name="T77" fmla="*/ 219 h 297"/>
                  <a:gd name="T78" fmla="*/ 65 w 195"/>
                  <a:gd name="T79" fmla="*/ 0 h 297"/>
                  <a:gd name="T80" fmla="*/ 189 w 195"/>
                  <a:gd name="T81" fmla="*/ 152 h 2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7"/>
                  <a:gd name="T125" fmla="*/ 195 w 195"/>
                  <a:gd name="T126" fmla="*/ 297 h 2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2" name="Freeform 260"/>
              <p:cNvSpPr>
                <a:spLocks/>
              </p:cNvSpPr>
              <p:nvPr/>
            </p:nvSpPr>
            <p:spPr bwMode="ltGray">
              <a:xfrm>
                <a:off x="2716" y="2333"/>
                <a:ext cx="201" cy="341"/>
              </a:xfrm>
              <a:custGeom>
                <a:avLst/>
                <a:gdLst>
                  <a:gd name="T0" fmla="*/ 192 w 203"/>
                  <a:gd name="T1" fmla="*/ 154 h 305"/>
                  <a:gd name="T2" fmla="*/ 190 w 203"/>
                  <a:gd name="T3" fmla="*/ 237 h 305"/>
                  <a:gd name="T4" fmla="*/ 184 w 203"/>
                  <a:gd name="T5" fmla="*/ 237 h 305"/>
                  <a:gd name="T6" fmla="*/ 178 w 203"/>
                  <a:gd name="T7" fmla="*/ 246 h 305"/>
                  <a:gd name="T8" fmla="*/ 174 w 203"/>
                  <a:gd name="T9" fmla="*/ 240 h 305"/>
                  <a:gd name="T10" fmla="*/ 166 w 203"/>
                  <a:gd name="T11" fmla="*/ 237 h 305"/>
                  <a:gd name="T12" fmla="*/ 162 w 203"/>
                  <a:gd name="T13" fmla="*/ 240 h 305"/>
                  <a:gd name="T14" fmla="*/ 160 w 203"/>
                  <a:gd name="T15" fmla="*/ 248 h 305"/>
                  <a:gd name="T16" fmla="*/ 160 w 203"/>
                  <a:gd name="T17" fmla="*/ 254 h 305"/>
                  <a:gd name="T18" fmla="*/ 158 w 203"/>
                  <a:gd name="T19" fmla="*/ 273 h 305"/>
                  <a:gd name="T20" fmla="*/ 156 w 203"/>
                  <a:gd name="T21" fmla="*/ 292 h 305"/>
                  <a:gd name="T22" fmla="*/ 158 w 203"/>
                  <a:gd name="T23" fmla="*/ 296 h 305"/>
                  <a:gd name="T24" fmla="*/ 154 w 203"/>
                  <a:gd name="T25" fmla="*/ 310 h 305"/>
                  <a:gd name="T26" fmla="*/ 150 w 203"/>
                  <a:gd name="T27" fmla="*/ 329 h 305"/>
                  <a:gd name="T28" fmla="*/ 150 w 203"/>
                  <a:gd name="T29" fmla="*/ 350 h 305"/>
                  <a:gd name="T30" fmla="*/ 149 w 203"/>
                  <a:gd name="T31" fmla="*/ 359 h 305"/>
                  <a:gd name="T32" fmla="*/ 151 w 203"/>
                  <a:gd name="T33" fmla="*/ 368 h 305"/>
                  <a:gd name="T34" fmla="*/ 154 w 203"/>
                  <a:gd name="T35" fmla="*/ 368 h 305"/>
                  <a:gd name="T36" fmla="*/ 158 w 203"/>
                  <a:gd name="T37" fmla="*/ 373 h 305"/>
                  <a:gd name="T38" fmla="*/ 158 w 203"/>
                  <a:gd name="T39" fmla="*/ 399 h 305"/>
                  <a:gd name="T40" fmla="*/ 164 w 203"/>
                  <a:gd name="T41" fmla="*/ 405 h 305"/>
                  <a:gd name="T42" fmla="*/ 168 w 203"/>
                  <a:gd name="T43" fmla="*/ 410 h 305"/>
                  <a:gd name="T44" fmla="*/ 166 w 203"/>
                  <a:gd name="T45" fmla="*/ 424 h 305"/>
                  <a:gd name="T46" fmla="*/ 129 w 203"/>
                  <a:gd name="T47" fmla="*/ 468 h 305"/>
                  <a:gd name="T48" fmla="*/ 103 w 203"/>
                  <a:gd name="T49" fmla="*/ 483 h 305"/>
                  <a:gd name="T50" fmla="*/ 95 w 203"/>
                  <a:gd name="T51" fmla="*/ 477 h 305"/>
                  <a:gd name="T52" fmla="*/ 93 w 203"/>
                  <a:gd name="T53" fmla="*/ 486 h 305"/>
                  <a:gd name="T54" fmla="*/ 93 w 203"/>
                  <a:gd name="T55" fmla="*/ 498 h 305"/>
                  <a:gd name="T56" fmla="*/ 87 w 203"/>
                  <a:gd name="T57" fmla="*/ 500 h 305"/>
                  <a:gd name="T58" fmla="*/ 73 w 203"/>
                  <a:gd name="T59" fmla="*/ 500 h 305"/>
                  <a:gd name="T60" fmla="*/ 65 w 203"/>
                  <a:gd name="T61" fmla="*/ 506 h 305"/>
                  <a:gd name="T62" fmla="*/ 65 w 203"/>
                  <a:gd name="T63" fmla="*/ 514 h 305"/>
                  <a:gd name="T64" fmla="*/ 51 w 203"/>
                  <a:gd name="T65" fmla="*/ 520 h 305"/>
                  <a:gd name="T66" fmla="*/ 50 w 203"/>
                  <a:gd name="T67" fmla="*/ 514 h 305"/>
                  <a:gd name="T68" fmla="*/ 46 w 203"/>
                  <a:gd name="T69" fmla="*/ 523 h 305"/>
                  <a:gd name="T70" fmla="*/ 44 w 203"/>
                  <a:gd name="T71" fmla="*/ 531 h 305"/>
                  <a:gd name="T72" fmla="*/ 28 w 203"/>
                  <a:gd name="T73" fmla="*/ 520 h 305"/>
                  <a:gd name="T74" fmla="*/ 0 w 203"/>
                  <a:gd name="T75" fmla="*/ 428 h 305"/>
                  <a:gd name="T76" fmla="*/ 6 w 203"/>
                  <a:gd name="T77" fmla="*/ 221 h 305"/>
                  <a:gd name="T78" fmla="*/ 63 w 203"/>
                  <a:gd name="T79" fmla="*/ 0 h 305"/>
                  <a:gd name="T80" fmla="*/ 192 w 203"/>
                  <a:gd name="T81" fmla="*/ 154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305"/>
                  <a:gd name="T125" fmla="*/ 203 w 203"/>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3" name="Freeform 261"/>
              <p:cNvSpPr>
                <a:spLocks/>
              </p:cNvSpPr>
              <p:nvPr/>
            </p:nvSpPr>
            <p:spPr bwMode="ltGray">
              <a:xfrm>
                <a:off x="2624" y="2553"/>
                <a:ext cx="140" cy="233"/>
              </a:xfrm>
              <a:custGeom>
                <a:avLst/>
                <a:gdLst>
                  <a:gd name="T0" fmla="*/ 103 w 141"/>
                  <a:gd name="T1" fmla="*/ 0 h 209"/>
                  <a:gd name="T2" fmla="*/ 111 w 141"/>
                  <a:gd name="T3" fmla="*/ 2 h 209"/>
                  <a:gd name="T4" fmla="*/ 113 w 141"/>
                  <a:gd name="T5" fmla="*/ 11 h 209"/>
                  <a:gd name="T6" fmla="*/ 117 w 141"/>
                  <a:gd name="T7" fmla="*/ 11 h 209"/>
                  <a:gd name="T8" fmla="*/ 125 w 141"/>
                  <a:gd name="T9" fmla="*/ 31 h 209"/>
                  <a:gd name="T10" fmla="*/ 127 w 141"/>
                  <a:gd name="T11" fmla="*/ 41 h 209"/>
                  <a:gd name="T12" fmla="*/ 123 w 141"/>
                  <a:gd name="T13" fmla="*/ 58 h 209"/>
                  <a:gd name="T14" fmla="*/ 125 w 141"/>
                  <a:gd name="T15" fmla="*/ 72 h 209"/>
                  <a:gd name="T16" fmla="*/ 125 w 141"/>
                  <a:gd name="T17" fmla="*/ 79 h 209"/>
                  <a:gd name="T18" fmla="*/ 125 w 141"/>
                  <a:gd name="T19" fmla="*/ 96 h 209"/>
                  <a:gd name="T20" fmla="*/ 105 w 141"/>
                  <a:gd name="T21" fmla="*/ 94 h 209"/>
                  <a:gd name="T22" fmla="*/ 103 w 141"/>
                  <a:gd name="T23" fmla="*/ 107 h 209"/>
                  <a:gd name="T24" fmla="*/ 133 w 141"/>
                  <a:gd name="T25" fmla="*/ 162 h 209"/>
                  <a:gd name="T26" fmla="*/ 129 w 141"/>
                  <a:gd name="T27" fmla="*/ 176 h 209"/>
                  <a:gd name="T28" fmla="*/ 125 w 141"/>
                  <a:gd name="T29" fmla="*/ 183 h 209"/>
                  <a:gd name="T30" fmla="*/ 123 w 141"/>
                  <a:gd name="T31" fmla="*/ 200 h 209"/>
                  <a:gd name="T32" fmla="*/ 119 w 141"/>
                  <a:gd name="T33" fmla="*/ 206 h 209"/>
                  <a:gd name="T34" fmla="*/ 117 w 141"/>
                  <a:gd name="T35" fmla="*/ 216 h 209"/>
                  <a:gd name="T36" fmla="*/ 111 w 141"/>
                  <a:gd name="T37" fmla="*/ 225 h 209"/>
                  <a:gd name="T38" fmla="*/ 109 w 141"/>
                  <a:gd name="T39" fmla="*/ 239 h 209"/>
                  <a:gd name="T40" fmla="*/ 109 w 141"/>
                  <a:gd name="T41" fmla="*/ 244 h 209"/>
                  <a:gd name="T42" fmla="*/ 111 w 141"/>
                  <a:gd name="T43" fmla="*/ 258 h 209"/>
                  <a:gd name="T44" fmla="*/ 117 w 141"/>
                  <a:gd name="T45" fmla="*/ 272 h 209"/>
                  <a:gd name="T46" fmla="*/ 119 w 141"/>
                  <a:gd name="T47" fmla="*/ 285 h 209"/>
                  <a:gd name="T48" fmla="*/ 123 w 141"/>
                  <a:gd name="T49" fmla="*/ 303 h 209"/>
                  <a:gd name="T50" fmla="*/ 127 w 141"/>
                  <a:gd name="T51" fmla="*/ 311 h 209"/>
                  <a:gd name="T52" fmla="*/ 133 w 141"/>
                  <a:gd name="T53" fmla="*/ 321 h 209"/>
                  <a:gd name="T54" fmla="*/ 131 w 141"/>
                  <a:gd name="T55" fmla="*/ 346 h 209"/>
                  <a:gd name="T56" fmla="*/ 135 w 141"/>
                  <a:gd name="T57" fmla="*/ 350 h 209"/>
                  <a:gd name="T58" fmla="*/ 133 w 141"/>
                  <a:gd name="T59" fmla="*/ 359 h 209"/>
                  <a:gd name="T60" fmla="*/ 125 w 141"/>
                  <a:gd name="T61" fmla="*/ 350 h 209"/>
                  <a:gd name="T62" fmla="*/ 117 w 141"/>
                  <a:gd name="T63" fmla="*/ 348 h 209"/>
                  <a:gd name="T64" fmla="*/ 113 w 141"/>
                  <a:gd name="T65" fmla="*/ 348 h 209"/>
                  <a:gd name="T66" fmla="*/ 105 w 141"/>
                  <a:gd name="T67" fmla="*/ 346 h 209"/>
                  <a:gd name="T68" fmla="*/ 105 w 141"/>
                  <a:gd name="T69" fmla="*/ 338 h 209"/>
                  <a:gd name="T70" fmla="*/ 101 w 141"/>
                  <a:gd name="T71" fmla="*/ 338 h 209"/>
                  <a:gd name="T72" fmla="*/ 99 w 141"/>
                  <a:gd name="T73" fmla="*/ 340 h 209"/>
                  <a:gd name="T74" fmla="*/ 81 w 141"/>
                  <a:gd name="T75" fmla="*/ 340 h 209"/>
                  <a:gd name="T76" fmla="*/ 79 w 141"/>
                  <a:gd name="T77" fmla="*/ 331 h 209"/>
                  <a:gd name="T78" fmla="*/ 75 w 141"/>
                  <a:gd name="T79" fmla="*/ 331 h 209"/>
                  <a:gd name="T80" fmla="*/ 71 w 141"/>
                  <a:gd name="T81" fmla="*/ 334 h 209"/>
                  <a:gd name="T82" fmla="*/ 68 w 141"/>
                  <a:gd name="T83" fmla="*/ 334 h 209"/>
                  <a:gd name="T84" fmla="*/ 62 w 141"/>
                  <a:gd name="T85" fmla="*/ 334 h 209"/>
                  <a:gd name="T86" fmla="*/ 58 w 141"/>
                  <a:gd name="T87" fmla="*/ 331 h 209"/>
                  <a:gd name="T88" fmla="*/ 52 w 141"/>
                  <a:gd name="T89" fmla="*/ 334 h 209"/>
                  <a:gd name="T90" fmla="*/ 34 w 141"/>
                  <a:gd name="T91" fmla="*/ 334 h 209"/>
                  <a:gd name="T92" fmla="*/ 28 w 141"/>
                  <a:gd name="T93" fmla="*/ 338 h 209"/>
                  <a:gd name="T94" fmla="*/ 24 w 141"/>
                  <a:gd name="T95" fmla="*/ 331 h 209"/>
                  <a:gd name="T96" fmla="*/ 22 w 141"/>
                  <a:gd name="T97" fmla="*/ 321 h 209"/>
                  <a:gd name="T98" fmla="*/ 24 w 141"/>
                  <a:gd name="T99" fmla="*/ 313 h 209"/>
                  <a:gd name="T100" fmla="*/ 26 w 141"/>
                  <a:gd name="T101" fmla="*/ 300 h 209"/>
                  <a:gd name="T102" fmla="*/ 22 w 141"/>
                  <a:gd name="T103" fmla="*/ 289 h 209"/>
                  <a:gd name="T104" fmla="*/ 20 w 141"/>
                  <a:gd name="T105" fmla="*/ 285 h 209"/>
                  <a:gd name="T106" fmla="*/ 20 w 141"/>
                  <a:gd name="T107" fmla="*/ 280 h 209"/>
                  <a:gd name="T108" fmla="*/ 12 w 141"/>
                  <a:gd name="T109" fmla="*/ 272 h 209"/>
                  <a:gd name="T110" fmla="*/ 4 w 141"/>
                  <a:gd name="T111" fmla="*/ 261 h 209"/>
                  <a:gd name="T112" fmla="*/ 0 w 141"/>
                  <a:gd name="T113" fmla="*/ 244 h 209"/>
                  <a:gd name="T114" fmla="*/ 20 w 141"/>
                  <a:gd name="T115" fmla="*/ 165 h 209"/>
                  <a:gd name="T116" fmla="*/ 103 w 141"/>
                  <a:gd name="T117" fmla="*/ 0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
                  <a:gd name="T178" fmla="*/ 0 h 209"/>
                  <a:gd name="T179" fmla="*/ 141 w 141"/>
                  <a:gd name="T180" fmla="*/ 209 h 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4" name="Freeform 262"/>
              <p:cNvSpPr>
                <a:spLocks/>
              </p:cNvSpPr>
              <p:nvPr/>
            </p:nvSpPr>
            <p:spPr bwMode="ltGray">
              <a:xfrm>
                <a:off x="2519" y="2517"/>
                <a:ext cx="227" cy="204"/>
              </a:xfrm>
              <a:custGeom>
                <a:avLst/>
                <a:gdLst>
                  <a:gd name="T0" fmla="*/ 198 w 229"/>
                  <a:gd name="T1" fmla="*/ 35 h 183"/>
                  <a:gd name="T2" fmla="*/ 206 w 229"/>
                  <a:gd name="T3" fmla="*/ 45 h 183"/>
                  <a:gd name="T4" fmla="*/ 210 w 229"/>
                  <a:gd name="T5" fmla="*/ 56 h 183"/>
                  <a:gd name="T6" fmla="*/ 210 w 229"/>
                  <a:gd name="T7" fmla="*/ 69 h 183"/>
                  <a:gd name="T8" fmla="*/ 214 w 229"/>
                  <a:gd name="T9" fmla="*/ 76 h 183"/>
                  <a:gd name="T10" fmla="*/ 218 w 229"/>
                  <a:gd name="T11" fmla="*/ 86 h 183"/>
                  <a:gd name="T12" fmla="*/ 218 w 229"/>
                  <a:gd name="T13" fmla="*/ 96 h 183"/>
                  <a:gd name="T14" fmla="*/ 214 w 229"/>
                  <a:gd name="T15" fmla="*/ 105 h 183"/>
                  <a:gd name="T16" fmla="*/ 210 w 229"/>
                  <a:gd name="T17" fmla="*/ 109 h 183"/>
                  <a:gd name="T18" fmla="*/ 202 w 229"/>
                  <a:gd name="T19" fmla="*/ 123 h 183"/>
                  <a:gd name="T20" fmla="*/ 202 w 229"/>
                  <a:gd name="T21" fmla="*/ 126 h 183"/>
                  <a:gd name="T22" fmla="*/ 196 w 229"/>
                  <a:gd name="T23" fmla="*/ 140 h 183"/>
                  <a:gd name="T24" fmla="*/ 194 w 229"/>
                  <a:gd name="T25" fmla="*/ 148 h 183"/>
                  <a:gd name="T26" fmla="*/ 194 w 229"/>
                  <a:gd name="T27" fmla="*/ 154 h 183"/>
                  <a:gd name="T28" fmla="*/ 186 w 229"/>
                  <a:gd name="T29" fmla="*/ 169 h 183"/>
                  <a:gd name="T30" fmla="*/ 184 w 229"/>
                  <a:gd name="T31" fmla="*/ 176 h 183"/>
                  <a:gd name="T32" fmla="*/ 176 w 229"/>
                  <a:gd name="T33" fmla="*/ 183 h 183"/>
                  <a:gd name="T34" fmla="*/ 174 w 229"/>
                  <a:gd name="T35" fmla="*/ 185 h 183"/>
                  <a:gd name="T36" fmla="*/ 170 w 229"/>
                  <a:gd name="T37" fmla="*/ 200 h 183"/>
                  <a:gd name="T38" fmla="*/ 168 w 229"/>
                  <a:gd name="T39" fmla="*/ 216 h 183"/>
                  <a:gd name="T40" fmla="*/ 167 w 229"/>
                  <a:gd name="T41" fmla="*/ 220 h 183"/>
                  <a:gd name="T42" fmla="*/ 166 w 229"/>
                  <a:gd name="T43" fmla="*/ 230 h 183"/>
                  <a:gd name="T44" fmla="*/ 163 w 229"/>
                  <a:gd name="T45" fmla="*/ 239 h 183"/>
                  <a:gd name="T46" fmla="*/ 163 w 229"/>
                  <a:gd name="T47" fmla="*/ 249 h 183"/>
                  <a:gd name="T48" fmla="*/ 159 w 229"/>
                  <a:gd name="T49" fmla="*/ 249 h 183"/>
                  <a:gd name="T50" fmla="*/ 155 w 229"/>
                  <a:gd name="T51" fmla="*/ 249 h 183"/>
                  <a:gd name="T52" fmla="*/ 153 w 229"/>
                  <a:gd name="T53" fmla="*/ 241 h 183"/>
                  <a:gd name="T54" fmla="*/ 153 w 229"/>
                  <a:gd name="T55" fmla="*/ 239 h 183"/>
                  <a:gd name="T56" fmla="*/ 145 w 229"/>
                  <a:gd name="T57" fmla="*/ 234 h 183"/>
                  <a:gd name="T58" fmla="*/ 145 w 229"/>
                  <a:gd name="T59" fmla="*/ 239 h 183"/>
                  <a:gd name="T60" fmla="*/ 141 w 229"/>
                  <a:gd name="T61" fmla="*/ 239 h 183"/>
                  <a:gd name="T62" fmla="*/ 139 w 229"/>
                  <a:gd name="T63" fmla="*/ 230 h 183"/>
                  <a:gd name="T64" fmla="*/ 137 w 229"/>
                  <a:gd name="T65" fmla="*/ 230 h 183"/>
                  <a:gd name="T66" fmla="*/ 127 w 229"/>
                  <a:gd name="T67" fmla="*/ 241 h 183"/>
                  <a:gd name="T68" fmla="*/ 127 w 229"/>
                  <a:gd name="T69" fmla="*/ 249 h 183"/>
                  <a:gd name="T70" fmla="*/ 111 w 229"/>
                  <a:gd name="T71" fmla="*/ 269 h 183"/>
                  <a:gd name="T72" fmla="*/ 107 w 229"/>
                  <a:gd name="T73" fmla="*/ 285 h 183"/>
                  <a:gd name="T74" fmla="*/ 103 w 229"/>
                  <a:gd name="T75" fmla="*/ 302 h 183"/>
                  <a:gd name="T76" fmla="*/ 89 w 229"/>
                  <a:gd name="T77" fmla="*/ 311 h 183"/>
                  <a:gd name="T78" fmla="*/ 79 w 229"/>
                  <a:gd name="T79" fmla="*/ 305 h 183"/>
                  <a:gd name="T80" fmla="*/ 65 w 229"/>
                  <a:gd name="T81" fmla="*/ 311 h 183"/>
                  <a:gd name="T82" fmla="*/ 59 w 229"/>
                  <a:gd name="T83" fmla="*/ 313 h 183"/>
                  <a:gd name="T84" fmla="*/ 57 w 229"/>
                  <a:gd name="T85" fmla="*/ 311 h 183"/>
                  <a:gd name="T86" fmla="*/ 56 w 229"/>
                  <a:gd name="T87" fmla="*/ 305 h 183"/>
                  <a:gd name="T88" fmla="*/ 48 w 229"/>
                  <a:gd name="T89" fmla="*/ 282 h 183"/>
                  <a:gd name="T90" fmla="*/ 48 w 229"/>
                  <a:gd name="T91" fmla="*/ 271 h 183"/>
                  <a:gd name="T92" fmla="*/ 42 w 229"/>
                  <a:gd name="T93" fmla="*/ 255 h 183"/>
                  <a:gd name="T94" fmla="*/ 38 w 229"/>
                  <a:gd name="T95" fmla="*/ 252 h 183"/>
                  <a:gd name="T96" fmla="*/ 28 w 229"/>
                  <a:gd name="T97" fmla="*/ 241 h 183"/>
                  <a:gd name="T98" fmla="*/ 6 w 229"/>
                  <a:gd name="T99" fmla="*/ 239 h 183"/>
                  <a:gd name="T100" fmla="*/ 0 w 229"/>
                  <a:gd name="T101" fmla="*/ 230 h 183"/>
                  <a:gd name="T102" fmla="*/ 4 w 229"/>
                  <a:gd name="T103" fmla="*/ 109 h 183"/>
                  <a:gd name="T104" fmla="*/ 48 w 229"/>
                  <a:gd name="T105" fmla="*/ 0 h 183"/>
                  <a:gd name="T106" fmla="*/ 135 w 229"/>
                  <a:gd name="T107" fmla="*/ 28 h 183"/>
                  <a:gd name="T108" fmla="*/ 198 w 229"/>
                  <a:gd name="T109" fmla="*/ 35 h 1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183"/>
                  <a:gd name="T167" fmla="*/ 229 w 229"/>
                  <a:gd name="T168" fmla="*/ 183 h 1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5" name="Freeform 263"/>
              <p:cNvSpPr>
                <a:spLocks/>
              </p:cNvSpPr>
              <p:nvPr/>
            </p:nvSpPr>
            <p:spPr bwMode="ltGray">
              <a:xfrm>
                <a:off x="2492" y="2545"/>
                <a:ext cx="53" cy="122"/>
              </a:xfrm>
              <a:custGeom>
                <a:avLst/>
                <a:gdLst>
                  <a:gd name="T0" fmla="*/ 50 w 53"/>
                  <a:gd name="T1" fmla="*/ 15 h 109"/>
                  <a:gd name="T2" fmla="*/ 52 w 53"/>
                  <a:gd name="T3" fmla="*/ 27 h 109"/>
                  <a:gd name="T4" fmla="*/ 52 w 53"/>
                  <a:gd name="T5" fmla="*/ 35 h 109"/>
                  <a:gd name="T6" fmla="*/ 52 w 53"/>
                  <a:gd name="T7" fmla="*/ 43 h 109"/>
                  <a:gd name="T8" fmla="*/ 50 w 53"/>
                  <a:gd name="T9" fmla="*/ 54 h 109"/>
                  <a:gd name="T10" fmla="*/ 50 w 53"/>
                  <a:gd name="T11" fmla="*/ 60 h 109"/>
                  <a:gd name="T12" fmla="*/ 52 w 53"/>
                  <a:gd name="T13" fmla="*/ 69 h 109"/>
                  <a:gd name="T14" fmla="*/ 47 w 53"/>
                  <a:gd name="T15" fmla="*/ 72 h 109"/>
                  <a:gd name="T16" fmla="*/ 47 w 53"/>
                  <a:gd name="T17" fmla="*/ 83 h 109"/>
                  <a:gd name="T18" fmla="*/ 45 w 53"/>
                  <a:gd name="T19" fmla="*/ 84 h 109"/>
                  <a:gd name="T20" fmla="*/ 42 w 53"/>
                  <a:gd name="T21" fmla="*/ 92 h 109"/>
                  <a:gd name="T22" fmla="*/ 38 w 53"/>
                  <a:gd name="T23" fmla="*/ 103 h 109"/>
                  <a:gd name="T24" fmla="*/ 36 w 53"/>
                  <a:gd name="T25" fmla="*/ 106 h 109"/>
                  <a:gd name="T26" fmla="*/ 33 w 53"/>
                  <a:gd name="T27" fmla="*/ 105 h 109"/>
                  <a:gd name="T28" fmla="*/ 33 w 53"/>
                  <a:gd name="T29" fmla="*/ 110 h 109"/>
                  <a:gd name="T30" fmla="*/ 31 w 53"/>
                  <a:gd name="T31" fmla="*/ 118 h 109"/>
                  <a:gd name="T32" fmla="*/ 31 w 53"/>
                  <a:gd name="T33" fmla="*/ 120 h 109"/>
                  <a:gd name="T34" fmla="*/ 29 w 53"/>
                  <a:gd name="T35" fmla="*/ 150 h 109"/>
                  <a:gd name="T36" fmla="*/ 31 w 53"/>
                  <a:gd name="T37" fmla="*/ 157 h 109"/>
                  <a:gd name="T38" fmla="*/ 31 w 53"/>
                  <a:gd name="T39" fmla="*/ 160 h 109"/>
                  <a:gd name="T40" fmla="*/ 28 w 53"/>
                  <a:gd name="T41" fmla="*/ 167 h 109"/>
                  <a:gd name="T42" fmla="*/ 29 w 53"/>
                  <a:gd name="T43" fmla="*/ 179 h 109"/>
                  <a:gd name="T44" fmla="*/ 29 w 53"/>
                  <a:gd name="T45" fmla="*/ 187 h 109"/>
                  <a:gd name="T46" fmla="*/ 26 w 53"/>
                  <a:gd name="T47" fmla="*/ 189 h 109"/>
                  <a:gd name="T48" fmla="*/ 24 w 53"/>
                  <a:gd name="T49" fmla="*/ 187 h 109"/>
                  <a:gd name="T50" fmla="*/ 17 w 53"/>
                  <a:gd name="T51" fmla="*/ 187 h 109"/>
                  <a:gd name="T52" fmla="*/ 10 w 53"/>
                  <a:gd name="T53" fmla="*/ 189 h 109"/>
                  <a:gd name="T54" fmla="*/ 7 w 53"/>
                  <a:gd name="T55" fmla="*/ 83 h 109"/>
                  <a:gd name="T56" fmla="*/ 0 w 53"/>
                  <a:gd name="T57" fmla="*/ 62 h 109"/>
                  <a:gd name="T58" fmla="*/ 5 w 53"/>
                  <a:gd name="T59" fmla="*/ 39 h 109"/>
                  <a:gd name="T60" fmla="*/ 35 w 53"/>
                  <a:gd name="T61" fmla="*/ 0 h 109"/>
                  <a:gd name="T62" fmla="*/ 50 w 53"/>
                  <a:gd name="T63" fmla="*/ 15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9"/>
                  <a:gd name="T98" fmla="*/ 53 w 53"/>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6" name="Freeform 264"/>
              <p:cNvSpPr>
                <a:spLocks/>
              </p:cNvSpPr>
              <p:nvPr/>
            </p:nvSpPr>
            <p:spPr bwMode="ltGray">
              <a:xfrm>
                <a:off x="2491" y="2544"/>
                <a:ext cx="61" cy="130"/>
              </a:xfrm>
              <a:custGeom>
                <a:avLst/>
                <a:gdLst>
                  <a:gd name="T0" fmla="*/ 58 w 61"/>
                  <a:gd name="T1" fmla="*/ 16 h 117"/>
                  <a:gd name="T2" fmla="*/ 60 w 61"/>
                  <a:gd name="T3" fmla="*/ 27 h 117"/>
                  <a:gd name="T4" fmla="*/ 60 w 61"/>
                  <a:gd name="T5" fmla="*/ 37 h 117"/>
                  <a:gd name="T6" fmla="*/ 60 w 61"/>
                  <a:gd name="T7" fmla="*/ 44 h 117"/>
                  <a:gd name="T8" fmla="*/ 58 w 61"/>
                  <a:gd name="T9" fmla="*/ 54 h 117"/>
                  <a:gd name="T10" fmla="*/ 58 w 61"/>
                  <a:gd name="T11" fmla="*/ 60 h 117"/>
                  <a:gd name="T12" fmla="*/ 60 w 61"/>
                  <a:gd name="T13" fmla="*/ 71 h 117"/>
                  <a:gd name="T14" fmla="*/ 54 w 61"/>
                  <a:gd name="T15" fmla="*/ 74 h 117"/>
                  <a:gd name="T16" fmla="*/ 54 w 61"/>
                  <a:gd name="T17" fmla="*/ 86 h 117"/>
                  <a:gd name="T18" fmla="*/ 52 w 61"/>
                  <a:gd name="T19" fmla="*/ 88 h 117"/>
                  <a:gd name="T20" fmla="*/ 48 w 61"/>
                  <a:gd name="T21" fmla="*/ 96 h 117"/>
                  <a:gd name="T22" fmla="*/ 44 w 61"/>
                  <a:gd name="T23" fmla="*/ 107 h 117"/>
                  <a:gd name="T24" fmla="*/ 42 w 61"/>
                  <a:gd name="T25" fmla="*/ 111 h 117"/>
                  <a:gd name="T26" fmla="*/ 38 w 61"/>
                  <a:gd name="T27" fmla="*/ 109 h 117"/>
                  <a:gd name="T28" fmla="*/ 38 w 61"/>
                  <a:gd name="T29" fmla="*/ 114 h 117"/>
                  <a:gd name="T30" fmla="*/ 36 w 61"/>
                  <a:gd name="T31" fmla="*/ 122 h 117"/>
                  <a:gd name="T32" fmla="*/ 36 w 61"/>
                  <a:gd name="T33" fmla="*/ 124 h 117"/>
                  <a:gd name="T34" fmla="*/ 34 w 61"/>
                  <a:gd name="T35" fmla="*/ 156 h 117"/>
                  <a:gd name="T36" fmla="*/ 36 w 61"/>
                  <a:gd name="T37" fmla="*/ 163 h 117"/>
                  <a:gd name="T38" fmla="*/ 36 w 61"/>
                  <a:gd name="T39" fmla="*/ 166 h 117"/>
                  <a:gd name="T40" fmla="*/ 32 w 61"/>
                  <a:gd name="T41" fmla="*/ 173 h 117"/>
                  <a:gd name="T42" fmla="*/ 34 w 61"/>
                  <a:gd name="T43" fmla="*/ 187 h 117"/>
                  <a:gd name="T44" fmla="*/ 34 w 61"/>
                  <a:gd name="T45" fmla="*/ 193 h 117"/>
                  <a:gd name="T46" fmla="*/ 30 w 61"/>
                  <a:gd name="T47" fmla="*/ 197 h 117"/>
                  <a:gd name="T48" fmla="*/ 28 w 61"/>
                  <a:gd name="T49" fmla="*/ 193 h 117"/>
                  <a:gd name="T50" fmla="*/ 20 w 61"/>
                  <a:gd name="T51" fmla="*/ 193 h 117"/>
                  <a:gd name="T52" fmla="*/ 12 w 61"/>
                  <a:gd name="T53" fmla="*/ 197 h 117"/>
                  <a:gd name="T54" fmla="*/ 8 w 61"/>
                  <a:gd name="T55" fmla="*/ 86 h 117"/>
                  <a:gd name="T56" fmla="*/ 0 w 61"/>
                  <a:gd name="T57" fmla="*/ 64 h 117"/>
                  <a:gd name="T58" fmla="*/ 6 w 61"/>
                  <a:gd name="T59" fmla="*/ 41 h 117"/>
                  <a:gd name="T60" fmla="*/ 40 w 61"/>
                  <a:gd name="T61" fmla="*/ 0 h 117"/>
                  <a:gd name="T62" fmla="*/ 58 w 61"/>
                  <a:gd name="T63" fmla="*/ 16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7"/>
                  <a:gd name="T98" fmla="*/ 61 w 61"/>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7" name="Freeform 265"/>
              <p:cNvSpPr>
                <a:spLocks/>
              </p:cNvSpPr>
              <p:nvPr/>
            </p:nvSpPr>
            <p:spPr bwMode="ltGray">
              <a:xfrm>
                <a:off x="2477" y="2566"/>
                <a:ext cx="29" cy="113"/>
              </a:xfrm>
              <a:custGeom>
                <a:avLst/>
                <a:gdLst>
                  <a:gd name="T0" fmla="*/ 26 w 29"/>
                  <a:gd name="T1" fmla="*/ 11 h 101"/>
                  <a:gd name="T2" fmla="*/ 18 w 29"/>
                  <a:gd name="T3" fmla="*/ 25 h 101"/>
                  <a:gd name="T4" fmla="*/ 18 w 29"/>
                  <a:gd name="T5" fmla="*/ 35 h 101"/>
                  <a:gd name="T6" fmla="*/ 26 w 29"/>
                  <a:gd name="T7" fmla="*/ 45 h 101"/>
                  <a:gd name="T8" fmla="*/ 28 w 29"/>
                  <a:gd name="T9" fmla="*/ 56 h 101"/>
                  <a:gd name="T10" fmla="*/ 26 w 29"/>
                  <a:gd name="T11" fmla="*/ 154 h 101"/>
                  <a:gd name="T12" fmla="*/ 28 w 29"/>
                  <a:gd name="T13" fmla="*/ 168 h 101"/>
                  <a:gd name="T14" fmla="*/ 16 w 29"/>
                  <a:gd name="T15" fmla="*/ 176 h 101"/>
                  <a:gd name="T16" fmla="*/ 0 w 29"/>
                  <a:gd name="T17" fmla="*/ 136 h 101"/>
                  <a:gd name="T18" fmla="*/ 0 w 29"/>
                  <a:gd name="T19" fmla="*/ 0 h 101"/>
                  <a:gd name="T20" fmla="*/ 26 w 29"/>
                  <a:gd name="T21" fmla="*/ 11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01"/>
                  <a:gd name="T35" fmla="*/ 29 w 29"/>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8" name="Freeform 266"/>
              <p:cNvSpPr>
                <a:spLocks/>
              </p:cNvSpPr>
              <p:nvPr/>
            </p:nvSpPr>
            <p:spPr bwMode="ltGray">
              <a:xfrm>
                <a:off x="2410" y="2570"/>
                <a:ext cx="85" cy="136"/>
              </a:xfrm>
              <a:custGeom>
                <a:avLst/>
                <a:gdLst>
                  <a:gd name="T0" fmla="*/ 8 w 85"/>
                  <a:gd name="T1" fmla="*/ 193 h 121"/>
                  <a:gd name="T2" fmla="*/ 18 w 85"/>
                  <a:gd name="T3" fmla="*/ 202 h 121"/>
                  <a:gd name="T4" fmla="*/ 24 w 85"/>
                  <a:gd name="T5" fmla="*/ 216 h 121"/>
                  <a:gd name="T6" fmla="*/ 30 w 85"/>
                  <a:gd name="T7" fmla="*/ 205 h 121"/>
                  <a:gd name="T8" fmla="*/ 42 w 85"/>
                  <a:gd name="T9" fmla="*/ 202 h 121"/>
                  <a:gd name="T10" fmla="*/ 50 w 85"/>
                  <a:gd name="T11" fmla="*/ 197 h 121"/>
                  <a:gd name="T12" fmla="*/ 60 w 85"/>
                  <a:gd name="T13" fmla="*/ 183 h 121"/>
                  <a:gd name="T14" fmla="*/ 66 w 85"/>
                  <a:gd name="T15" fmla="*/ 183 h 121"/>
                  <a:gd name="T16" fmla="*/ 70 w 85"/>
                  <a:gd name="T17" fmla="*/ 175 h 121"/>
                  <a:gd name="T18" fmla="*/ 80 w 85"/>
                  <a:gd name="T19" fmla="*/ 175 h 121"/>
                  <a:gd name="T20" fmla="*/ 84 w 85"/>
                  <a:gd name="T21" fmla="*/ 172 h 121"/>
                  <a:gd name="T22" fmla="*/ 78 w 85"/>
                  <a:gd name="T23" fmla="*/ 140 h 121"/>
                  <a:gd name="T24" fmla="*/ 82 w 85"/>
                  <a:gd name="T25" fmla="*/ 49 h 121"/>
                  <a:gd name="T26" fmla="*/ 78 w 85"/>
                  <a:gd name="T27" fmla="*/ 43 h 121"/>
                  <a:gd name="T28" fmla="*/ 80 w 85"/>
                  <a:gd name="T29" fmla="*/ 31 h 121"/>
                  <a:gd name="T30" fmla="*/ 72 w 85"/>
                  <a:gd name="T31" fmla="*/ 2 h 121"/>
                  <a:gd name="T32" fmla="*/ 10 w 85"/>
                  <a:gd name="T33" fmla="*/ 0 h 121"/>
                  <a:gd name="T34" fmla="*/ 0 w 85"/>
                  <a:gd name="T35" fmla="*/ 155 h 121"/>
                  <a:gd name="T36" fmla="*/ 8 w 85"/>
                  <a:gd name="T37" fmla="*/ 193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21"/>
                  <a:gd name="T59" fmla="*/ 85 w 85"/>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9" name="Freeform 267"/>
              <p:cNvSpPr>
                <a:spLocks/>
              </p:cNvSpPr>
              <p:nvPr/>
            </p:nvSpPr>
            <p:spPr bwMode="ltGray">
              <a:xfrm>
                <a:off x="2312" y="2568"/>
                <a:ext cx="119" cy="133"/>
              </a:xfrm>
              <a:custGeom>
                <a:avLst/>
                <a:gdLst>
                  <a:gd name="T0" fmla="*/ 112 w 119"/>
                  <a:gd name="T1" fmla="*/ 31 h 119"/>
                  <a:gd name="T2" fmla="*/ 118 w 119"/>
                  <a:gd name="T3" fmla="*/ 49 h 119"/>
                  <a:gd name="T4" fmla="*/ 116 w 119"/>
                  <a:gd name="T5" fmla="*/ 76 h 119"/>
                  <a:gd name="T6" fmla="*/ 118 w 119"/>
                  <a:gd name="T7" fmla="*/ 84 h 119"/>
                  <a:gd name="T8" fmla="*/ 118 w 119"/>
                  <a:gd name="T9" fmla="*/ 97 h 119"/>
                  <a:gd name="T10" fmla="*/ 114 w 119"/>
                  <a:gd name="T11" fmla="*/ 103 h 119"/>
                  <a:gd name="T12" fmla="*/ 110 w 119"/>
                  <a:gd name="T13" fmla="*/ 111 h 119"/>
                  <a:gd name="T14" fmla="*/ 106 w 119"/>
                  <a:gd name="T15" fmla="*/ 135 h 119"/>
                  <a:gd name="T16" fmla="*/ 104 w 119"/>
                  <a:gd name="T17" fmla="*/ 144 h 119"/>
                  <a:gd name="T18" fmla="*/ 102 w 119"/>
                  <a:gd name="T19" fmla="*/ 153 h 119"/>
                  <a:gd name="T20" fmla="*/ 106 w 119"/>
                  <a:gd name="T21" fmla="*/ 174 h 119"/>
                  <a:gd name="T22" fmla="*/ 110 w 119"/>
                  <a:gd name="T23" fmla="*/ 184 h 119"/>
                  <a:gd name="T24" fmla="*/ 110 w 119"/>
                  <a:gd name="T25" fmla="*/ 194 h 119"/>
                  <a:gd name="T26" fmla="*/ 100 w 119"/>
                  <a:gd name="T27" fmla="*/ 191 h 119"/>
                  <a:gd name="T28" fmla="*/ 90 w 119"/>
                  <a:gd name="T29" fmla="*/ 189 h 119"/>
                  <a:gd name="T30" fmla="*/ 80 w 119"/>
                  <a:gd name="T31" fmla="*/ 189 h 119"/>
                  <a:gd name="T32" fmla="*/ 72 w 119"/>
                  <a:gd name="T33" fmla="*/ 189 h 119"/>
                  <a:gd name="T34" fmla="*/ 56 w 119"/>
                  <a:gd name="T35" fmla="*/ 189 h 119"/>
                  <a:gd name="T36" fmla="*/ 40 w 119"/>
                  <a:gd name="T37" fmla="*/ 194 h 119"/>
                  <a:gd name="T38" fmla="*/ 28 w 119"/>
                  <a:gd name="T39" fmla="*/ 206 h 119"/>
                  <a:gd name="T40" fmla="*/ 22 w 119"/>
                  <a:gd name="T41" fmla="*/ 206 h 119"/>
                  <a:gd name="T42" fmla="*/ 0 w 119"/>
                  <a:gd name="T43" fmla="*/ 111 h 119"/>
                  <a:gd name="T44" fmla="*/ 22 w 119"/>
                  <a:gd name="T45" fmla="*/ 0 h 119"/>
                  <a:gd name="T46" fmla="*/ 112 w 119"/>
                  <a:gd name="T47" fmla="*/ 31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119"/>
                  <a:gd name="T74" fmla="*/ 119 w 119"/>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0" name="Freeform 268"/>
              <p:cNvSpPr>
                <a:spLocks/>
              </p:cNvSpPr>
              <p:nvPr/>
            </p:nvSpPr>
            <p:spPr bwMode="ltGray">
              <a:xfrm>
                <a:off x="2266" y="2604"/>
                <a:ext cx="77" cy="97"/>
              </a:xfrm>
              <a:custGeom>
                <a:avLst/>
                <a:gdLst>
                  <a:gd name="T0" fmla="*/ 0 w 77"/>
                  <a:gd name="T1" fmla="*/ 48 h 87"/>
                  <a:gd name="T2" fmla="*/ 4 w 77"/>
                  <a:gd name="T3" fmla="*/ 62 h 87"/>
                  <a:gd name="T4" fmla="*/ 22 w 77"/>
                  <a:gd name="T5" fmla="*/ 89 h 87"/>
                  <a:gd name="T6" fmla="*/ 32 w 77"/>
                  <a:gd name="T7" fmla="*/ 116 h 87"/>
                  <a:gd name="T8" fmla="*/ 38 w 77"/>
                  <a:gd name="T9" fmla="*/ 118 h 87"/>
                  <a:gd name="T10" fmla="*/ 48 w 77"/>
                  <a:gd name="T11" fmla="*/ 134 h 87"/>
                  <a:gd name="T12" fmla="*/ 60 w 77"/>
                  <a:gd name="T13" fmla="*/ 145 h 87"/>
                  <a:gd name="T14" fmla="*/ 66 w 77"/>
                  <a:gd name="T15" fmla="*/ 148 h 87"/>
                  <a:gd name="T16" fmla="*/ 70 w 77"/>
                  <a:gd name="T17" fmla="*/ 148 h 87"/>
                  <a:gd name="T18" fmla="*/ 70 w 77"/>
                  <a:gd name="T19" fmla="*/ 118 h 87"/>
                  <a:gd name="T20" fmla="*/ 76 w 77"/>
                  <a:gd name="T21" fmla="*/ 99 h 87"/>
                  <a:gd name="T22" fmla="*/ 76 w 77"/>
                  <a:gd name="T23" fmla="*/ 96 h 87"/>
                  <a:gd name="T24" fmla="*/ 66 w 77"/>
                  <a:gd name="T25" fmla="*/ 94 h 87"/>
                  <a:gd name="T26" fmla="*/ 64 w 77"/>
                  <a:gd name="T27" fmla="*/ 76 h 87"/>
                  <a:gd name="T28" fmla="*/ 52 w 77"/>
                  <a:gd name="T29" fmla="*/ 72 h 87"/>
                  <a:gd name="T30" fmla="*/ 60 w 77"/>
                  <a:gd name="T31" fmla="*/ 65 h 87"/>
                  <a:gd name="T32" fmla="*/ 60 w 77"/>
                  <a:gd name="T33" fmla="*/ 56 h 87"/>
                  <a:gd name="T34" fmla="*/ 62 w 77"/>
                  <a:gd name="T35" fmla="*/ 51 h 87"/>
                  <a:gd name="T36" fmla="*/ 62 w 77"/>
                  <a:gd name="T37" fmla="*/ 35 h 87"/>
                  <a:gd name="T38" fmla="*/ 38 w 77"/>
                  <a:gd name="T39" fmla="*/ 0 h 87"/>
                  <a:gd name="T40" fmla="*/ 8 w 77"/>
                  <a:gd name="T41" fmla="*/ 25 h 87"/>
                  <a:gd name="T42" fmla="*/ 0 w 77"/>
                  <a:gd name="T43" fmla="*/ 48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
                  <a:gd name="T67" fmla="*/ 0 h 87"/>
                  <a:gd name="T68" fmla="*/ 77 w 77"/>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1" name="Freeform 269"/>
              <p:cNvSpPr>
                <a:spLocks/>
              </p:cNvSpPr>
              <p:nvPr/>
            </p:nvSpPr>
            <p:spPr bwMode="ltGray">
              <a:xfrm>
                <a:off x="2244" y="2570"/>
                <a:ext cx="52" cy="75"/>
              </a:xfrm>
              <a:custGeom>
                <a:avLst/>
                <a:gdLst>
                  <a:gd name="T0" fmla="*/ 0 w 51"/>
                  <a:gd name="T1" fmla="*/ 39 h 67"/>
                  <a:gd name="T2" fmla="*/ 0 w 51"/>
                  <a:gd name="T3" fmla="*/ 54 h 67"/>
                  <a:gd name="T4" fmla="*/ 2 w 51"/>
                  <a:gd name="T5" fmla="*/ 67 h 67"/>
                  <a:gd name="T6" fmla="*/ 2 w 51"/>
                  <a:gd name="T7" fmla="*/ 77 h 67"/>
                  <a:gd name="T8" fmla="*/ 8 w 51"/>
                  <a:gd name="T9" fmla="*/ 88 h 67"/>
                  <a:gd name="T10" fmla="*/ 8 w 51"/>
                  <a:gd name="T11" fmla="*/ 94 h 67"/>
                  <a:gd name="T12" fmla="*/ 18 w 51"/>
                  <a:gd name="T13" fmla="*/ 103 h 67"/>
                  <a:gd name="T14" fmla="*/ 31 w 51"/>
                  <a:gd name="T15" fmla="*/ 116 h 67"/>
                  <a:gd name="T16" fmla="*/ 33 w 51"/>
                  <a:gd name="T17" fmla="*/ 116 h 67"/>
                  <a:gd name="T18" fmla="*/ 33 w 51"/>
                  <a:gd name="T19" fmla="*/ 105 h 67"/>
                  <a:gd name="T20" fmla="*/ 37 w 51"/>
                  <a:gd name="T21" fmla="*/ 105 h 67"/>
                  <a:gd name="T22" fmla="*/ 39 w 51"/>
                  <a:gd name="T23" fmla="*/ 92 h 67"/>
                  <a:gd name="T24" fmla="*/ 45 w 51"/>
                  <a:gd name="T25" fmla="*/ 84 h 67"/>
                  <a:gd name="T26" fmla="*/ 51 w 51"/>
                  <a:gd name="T27" fmla="*/ 84 h 67"/>
                  <a:gd name="T28" fmla="*/ 51 w 51"/>
                  <a:gd name="T29" fmla="*/ 71 h 67"/>
                  <a:gd name="T30" fmla="*/ 55 w 51"/>
                  <a:gd name="T31" fmla="*/ 60 h 67"/>
                  <a:gd name="T32" fmla="*/ 51 w 51"/>
                  <a:gd name="T33" fmla="*/ 2 h 67"/>
                  <a:gd name="T34" fmla="*/ 16 w 51"/>
                  <a:gd name="T35" fmla="*/ 0 h 67"/>
                  <a:gd name="T36" fmla="*/ 0 w 51"/>
                  <a:gd name="T37" fmla="*/ 39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67"/>
                  <a:gd name="T59" fmla="*/ 51 w 51"/>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2" name="Freeform 270"/>
              <p:cNvSpPr>
                <a:spLocks/>
              </p:cNvSpPr>
              <p:nvPr/>
            </p:nvSpPr>
            <p:spPr bwMode="ltGray">
              <a:xfrm>
                <a:off x="2214" y="2518"/>
                <a:ext cx="122" cy="115"/>
              </a:xfrm>
              <a:custGeom>
                <a:avLst/>
                <a:gdLst>
                  <a:gd name="T0" fmla="*/ 0 w 123"/>
                  <a:gd name="T1" fmla="*/ 56 h 103"/>
                  <a:gd name="T2" fmla="*/ 8 w 123"/>
                  <a:gd name="T3" fmla="*/ 61 h 103"/>
                  <a:gd name="T4" fmla="*/ 11 w 123"/>
                  <a:gd name="T5" fmla="*/ 68 h 103"/>
                  <a:gd name="T6" fmla="*/ 17 w 123"/>
                  <a:gd name="T7" fmla="*/ 78 h 103"/>
                  <a:gd name="T8" fmla="*/ 23 w 123"/>
                  <a:gd name="T9" fmla="*/ 92 h 103"/>
                  <a:gd name="T10" fmla="*/ 23 w 123"/>
                  <a:gd name="T11" fmla="*/ 98 h 103"/>
                  <a:gd name="T12" fmla="*/ 28 w 123"/>
                  <a:gd name="T13" fmla="*/ 117 h 103"/>
                  <a:gd name="T14" fmla="*/ 38 w 123"/>
                  <a:gd name="T15" fmla="*/ 106 h 103"/>
                  <a:gd name="T16" fmla="*/ 45 w 123"/>
                  <a:gd name="T17" fmla="*/ 92 h 103"/>
                  <a:gd name="T18" fmla="*/ 51 w 123"/>
                  <a:gd name="T19" fmla="*/ 79 h 103"/>
                  <a:gd name="T20" fmla="*/ 61 w 123"/>
                  <a:gd name="T21" fmla="*/ 84 h 103"/>
                  <a:gd name="T22" fmla="*/ 63 w 123"/>
                  <a:gd name="T23" fmla="*/ 92 h 103"/>
                  <a:gd name="T24" fmla="*/ 63 w 123"/>
                  <a:gd name="T25" fmla="*/ 94 h 103"/>
                  <a:gd name="T26" fmla="*/ 64 w 123"/>
                  <a:gd name="T27" fmla="*/ 108 h 103"/>
                  <a:gd name="T28" fmla="*/ 66 w 123"/>
                  <a:gd name="T29" fmla="*/ 117 h 103"/>
                  <a:gd name="T30" fmla="*/ 66 w 123"/>
                  <a:gd name="T31" fmla="*/ 132 h 103"/>
                  <a:gd name="T32" fmla="*/ 70 w 123"/>
                  <a:gd name="T33" fmla="*/ 135 h 103"/>
                  <a:gd name="T34" fmla="*/ 74 w 123"/>
                  <a:gd name="T35" fmla="*/ 132 h 103"/>
                  <a:gd name="T36" fmla="*/ 81 w 123"/>
                  <a:gd name="T37" fmla="*/ 135 h 103"/>
                  <a:gd name="T38" fmla="*/ 87 w 123"/>
                  <a:gd name="T39" fmla="*/ 151 h 103"/>
                  <a:gd name="T40" fmla="*/ 83 w 123"/>
                  <a:gd name="T41" fmla="*/ 164 h 103"/>
                  <a:gd name="T42" fmla="*/ 83 w 123"/>
                  <a:gd name="T43" fmla="*/ 170 h 103"/>
                  <a:gd name="T44" fmla="*/ 87 w 123"/>
                  <a:gd name="T45" fmla="*/ 178 h 103"/>
                  <a:gd name="T46" fmla="*/ 94 w 123"/>
                  <a:gd name="T47" fmla="*/ 165 h 103"/>
                  <a:gd name="T48" fmla="*/ 104 w 123"/>
                  <a:gd name="T49" fmla="*/ 164 h 103"/>
                  <a:gd name="T50" fmla="*/ 108 w 123"/>
                  <a:gd name="T51" fmla="*/ 154 h 103"/>
                  <a:gd name="T52" fmla="*/ 108 w 123"/>
                  <a:gd name="T53" fmla="*/ 135 h 103"/>
                  <a:gd name="T54" fmla="*/ 113 w 123"/>
                  <a:gd name="T55" fmla="*/ 135 h 103"/>
                  <a:gd name="T56" fmla="*/ 113 w 123"/>
                  <a:gd name="T57" fmla="*/ 121 h 103"/>
                  <a:gd name="T58" fmla="*/ 109 w 123"/>
                  <a:gd name="T59" fmla="*/ 117 h 103"/>
                  <a:gd name="T60" fmla="*/ 108 w 123"/>
                  <a:gd name="T61" fmla="*/ 108 h 103"/>
                  <a:gd name="T62" fmla="*/ 108 w 123"/>
                  <a:gd name="T63" fmla="*/ 98 h 103"/>
                  <a:gd name="T64" fmla="*/ 109 w 123"/>
                  <a:gd name="T65" fmla="*/ 92 h 103"/>
                  <a:gd name="T66" fmla="*/ 113 w 123"/>
                  <a:gd name="T67" fmla="*/ 84 h 103"/>
                  <a:gd name="T68" fmla="*/ 117 w 123"/>
                  <a:gd name="T69" fmla="*/ 79 h 103"/>
                  <a:gd name="T70" fmla="*/ 111 w 123"/>
                  <a:gd name="T71" fmla="*/ 26 h 103"/>
                  <a:gd name="T72" fmla="*/ 32 w 123"/>
                  <a:gd name="T73" fmla="*/ 0 h 103"/>
                  <a:gd name="T74" fmla="*/ 2 w 123"/>
                  <a:gd name="T75" fmla="*/ 45 h 103"/>
                  <a:gd name="T76" fmla="*/ 0 w 123"/>
                  <a:gd name="T77" fmla="*/ 56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03"/>
                  <a:gd name="T119" fmla="*/ 123 w 123"/>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3" name="Freeform 271"/>
              <p:cNvSpPr>
                <a:spLocks/>
              </p:cNvSpPr>
              <p:nvPr/>
            </p:nvSpPr>
            <p:spPr bwMode="ltGray">
              <a:xfrm>
                <a:off x="2213" y="2517"/>
                <a:ext cx="130" cy="124"/>
              </a:xfrm>
              <a:custGeom>
                <a:avLst/>
                <a:gdLst>
                  <a:gd name="T0" fmla="*/ 0 w 131"/>
                  <a:gd name="T1" fmla="*/ 59 h 111"/>
                  <a:gd name="T2" fmla="*/ 8 w 131"/>
                  <a:gd name="T3" fmla="*/ 66 h 111"/>
                  <a:gd name="T4" fmla="*/ 12 w 131"/>
                  <a:gd name="T5" fmla="*/ 74 h 111"/>
                  <a:gd name="T6" fmla="*/ 18 w 131"/>
                  <a:gd name="T7" fmla="*/ 84 h 111"/>
                  <a:gd name="T8" fmla="*/ 24 w 131"/>
                  <a:gd name="T9" fmla="*/ 97 h 111"/>
                  <a:gd name="T10" fmla="*/ 24 w 131"/>
                  <a:gd name="T11" fmla="*/ 107 h 111"/>
                  <a:gd name="T12" fmla="*/ 30 w 131"/>
                  <a:gd name="T13" fmla="*/ 124 h 111"/>
                  <a:gd name="T14" fmla="*/ 40 w 131"/>
                  <a:gd name="T15" fmla="*/ 116 h 111"/>
                  <a:gd name="T16" fmla="*/ 48 w 131"/>
                  <a:gd name="T17" fmla="*/ 97 h 111"/>
                  <a:gd name="T18" fmla="*/ 54 w 131"/>
                  <a:gd name="T19" fmla="*/ 87 h 111"/>
                  <a:gd name="T20" fmla="*/ 65 w 131"/>
                  <a:gd name="T21" fmla="*/ 92 h 111"/>
                  <a:gd name="T22" fmla="*/ 67 w 131"/>
                  <a:gd name="T23" fmla="*/ 97 h 111"/>
                  <a:gd name="T24" fmla="*/ 67 w 131"/>
                  <a:gd name="T25" fmla="*/ 103 h 111"/>
                  <a:gd name="T26" fmla="*/ 69 w 131"/>
                  <a:gd name="T27" fmla="*/ 118 h 111"/>
                  <a:gd name="T28" fmla="*/ 71 w 131"/>
                  <a:gd name="T29" fmla="*/ 124 h 111"/>
                  <a:gd name="T30" fmla="*/ 71 w 131"/>
                  <a:gd name="T31" fmla="*/ 143 h 111"/>
                  <a:gd name="T32" fmla="*/ 75 w 131"/>
                  <a:gd name="T33" fmla="*/ 146 h 111"/>
                  <a:gd name="T34" fmla="*/ 79 w 131"/>
                  <a:gd name="T35" fmla="*/ 143 h 111"/>
                  <a:gd name="T36" fmla="*/ 87 w 131"/>
                  <a:gd name="T37" fmla="*/ 146 h 111"/>
                  <a:gd name="T38" fmla="*/ 93 w 131"/>
                  <a:gd name="T39" fmla="*/ 163 h 111"/>
                  <a:gd name="T40" fmla="*/ 89 w 131"/>
                  <a:gd name="T41" fmla="*/ 178 h 111"/>
                  <a:gd name="T42" fmla="*/ 89 w 131"/>
                  <a:gd name="T43" fmla="*/ 183 h 111"/>
                  <a:gd name="T44" fmla="*/ 93 w 131"/>
                  <a:gd name="T45" fmla="*/ 191 h 111"/>
                  <a:gd name="T46" fmla="*/ 101 w 131"/>
                  <a:gd name="T47" fmla="*/ 181 h 111"/>
                  <a:gd name="T48" fmla="*/ 111 w 131"/>
                  <a:gd name="T49" fmla="*/ 178 h 111"/>
                  <a:gd name="T50" fmla="*/ 115 w 131"/>
                  <a:gd name="T51" fmla="*/ 168 h 111"/>
                  <a:gd name="T52" fmla="*/ 115 w 131"/>
                  <a:gd name="T53" fmla="*/ 146 h 111"/>
                  <a:gd name="T54" fmla="*/ 121 w 131"/>
                  <a:gd name="T55" fmla="*/ 146 h 111"/>
                  <a:gd name="T56" fmla="*/ 121 w 131"/>
                  <a:gd name="T57" fmla="*/ 132 h 111"/>
                  <a:gd name="T58" fmla="*/ 117 w 131"/>
                  <a:gd name="T59" fmla="*/ 124 h 111"/>
                  <a:gd name="T60" fmla="*/ 115 w 131"/>
                  <a:gd name="T61" fmla="*/ 118 h 111"/>
                  <a:gd name="T62" fmla="*/ 115 w 131"/>
                  <a:gd name="T63" fmla="*/ 107 h 111"/>
                  <a:gd name="T64" fmla="*/ 117 w 131"/>
                  <a:gd name="T65" fmla="*/ 97 h 111"/>
                  <a:gd name="T66" fmla="*/ 121 w 131"/>
                  <a:gd name="T67" fmla="*/ 92 h 111"/>
                  <a:gd name="T68" fmla="*/ 125 w 131"/>
                  <a:gd name="T69" fmla="*/ 87 h 111"/>
                  <a:gd name="T70" fmla="*/ 119 w 131"/>
                  <a:gd name="T71" fmla="*/ 28 h 111"/>
                  <a:gd name="T72" fmla="*/ 34 w 131"/>
                  <a:gd name="T73" fmla="*/ 0 h 111"/>
                  <a:gd name="T74" fmla="*/ 2 w 131"/>
                  <a:gd name="T75" fmla="*/ 49 h 111"/>
                  <a:gd name="T76" fmla="*/ 0 w 131"/>
                  <a:gd name="T77" fmla="*/ 59 h 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111"/>
                  <a:gd name="T119" fmla="*/ 131 w 131"/>
                  <a:gd name="T120" fmla="*/ 111 h 1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4" name="Freeform 272"/>
              <p:cNvSpPr>
                <a:spLocks/>
              </p:cNvSpPr>
              <p:nvPr/>
            </p:nvSpPr>
            <p:spPr bwMode="ltGray">
              <a:xfrm>
                <a:off x="2203" y="2228"/>
                <a:ext cx="256" cy="267"/>
              </a:xfrm>
              <a:custGeom>
                <a:avLst/>
                <a:gdLst>
                  <a:gd name="T0" fmla="*/ 14 w 257"/>
                  <a:gd name="T1" fmla="*/ 170 h 239"/>
                  <a:gd name="T2" fmla="*/ 22 w 257"/>
                  <a:gd name="T3" fmla="*/ 146 h 239"/>
                  <a:gd name="T4" fmla="*/ 124 w 257"/>
                  <a:gd name="T5" fmla="*/ 4 h 239"/>
                  <a:gd name="T6" fmla="*/ 185 w 257"/>
                  <a:gd name="T7" fmla="*/ 0 h 239"/>
                  <a:gd name="T8" fmla="*/ 251 w 257"/>
                  <a:gd name="T9" fmla="*/ 109 h 239"/>
                  <a:gd name="T10" fmla="*/ 209 w 257"/>
                  <a:gd name="T11" fmla="*/ 390 h 239"/>
                  <a:gd name="T12" fmla="*/ 70 w 257"/>
                  <a:gd name="T13" fmla="*/ 414 h 239"/>
                  <a:gd name="T14" fmla="*/ 0 w 257"/>
                  <a:gd name="T15" fmla="*/ 344 h 239"/>
                  <a:gd name="T16" fmla="*/ 2 w 257"/>
                  <a:gd name="T17" fmla="*/ 328 h 239"/>
                  <a:gd name="T18" fmla="*/ 8 w 257"/>
                  <a:gd name="T19" fmla="*/ 321 h 239"/>
                  <a:gd name="T20" fmla="*/ 6 w 257"/>
                  <a:gd name="T21" fmla="*/ 309 h 239"/>
                  <a:gd name="T22" fmla="*/ 14 w 257"/>
                  <a:gd name="T23" fmla="*/ 288 h 239"/>
                  <a:gd name="T24" fmla="*/ 18 w 257"/>
                  <a:gd name="T25" fmla="*/ 270 h 239"/>
                  <a:gd name="T26" fmla="*/ 18 w 257"/>
                  <a:gd name="T27" fmla="*/ 235 h 239"/>
                  <a:gd name="T28" fmla="*/ 12 w 257"/>
                  <a:gd name="T29" fmla="*/ 223 h 239"/>
                  <a:gd name="T30" fmla="*/ 16 w 257"/>
                  <a:gd name="T31" fmla="*/ 216 h 239"/>
                  <a:gd name="T32" fmla="*/ 20 w 257"/>
                  <a:gd name="T33" fmla="*/ 183 h 239"/>
                  <a:gd name="T34" fmla="*/ 14 w 257"/>
                  <a:gd name="T35" fmla="*/ 170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239"/>
                  <a:gd name="T56" fmla="*/ 257 w 257"/>
                  <a:gd name="T57" fmla="*/ 239 h 2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5" name="Freeform 273"/>
              <p:cNvSpPr>
                <a:spLocks/>
              </p:cNvSpPr>
              <p:nvPr/>
            </p:nvSpPr>
            <p:spPr bwMode="ltGray">
              <a:xfrm>
                <a:off x="2190" y="2515"/>
                <a:ext cx="54" cy="43"/>
              </a:xfrm>
              <a:custGeom>
                <a:avLst/>
                <a:gdLst>
                  <a:gd name="T0" fmla="*/ 33 w 53"/>
                  <a:gd name="T1" fmla="*/ 62 h 39"/>
                  <a:gd name="T2" fmla="*/ 22 w 53"/>
                  <a:gd name="T3" fmla="*/ 60 h 39"/>
                  <a:gd name="T4" fmla="*/ 20 w 53"/>
                  <a:gd name="T5" fmla="*/ 55 h 39"/>
                  <a:gd name="T6" fmla="*/ 18 w 53"/>
                  <a:gd name="T7" fmla="*/ 35 h 39"/>
                  <a:gd name="T8" fmla="*/ 16 w 53"/>
                  <a:gd name="T9" fmla="*/ 32 h 39"/>
                  <a:gd name="T10" fmla="*/ 12 w 53"/>
                  <a:gd name="T11" fmla="*/ 32 h 39"/>
                  <a:gd name="T12" fmla="*/ 0 w 53"/>
                  <a:gd name="T13" fmla="*/ 11 h 39"/>
                  <a:gd name="T14" fmla="*/ 24 w 53"/>
                  <a:gd name="T15" fmla="*/ 0 h 39"/>
                  <a:gd name="T16" fmla="*/ 57 w 53"/>
                  <a:gd name="T17" fmla="*/ 4 h 39"/>
                  <a:gd name="T18" fmla="*/ 57 w 53"/>
                  <a:gd name="T19" fmla="*/ 13 h 39"/>
                  <a:gd name="T20" fmla="*/ 53 w 53"/>
                  <a:gd name="T21" fmla="*/ 19 h 39"/>
                  <a:gd name="T22" fmla="*/ 55 w 53"/>
                  <a:gd name="T23" fmla="*/ 32 h 39"/>
                  <a:gd name="T24" fmla="*/ 49 w 53"/>
                  <a:gd name="T25" fmla="*/ 43 h 39"/>
                  <a:gd name="T26" fmla="*/ 43 w 53"/>
                  <a:gd name="T27" fmla="*/ 39 h 39"/>
                  <a:gd name="T28" fmla="*/ 35 w 53"/>
                  <a:gd name="T29" fmla="*/ 52 h 39"/>
                  <a:gd name="T30" fmla="*/ 33 w 53"/>
                  <a:gd name="T31" fmla="*/ 62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9"/>
                  <a:gd name="T50" fmla="*/ 53 w 53"/>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6" name="Freeform 274"/>
              <p:cNvSpPr>
                <a:spLocks/>
              </p:cNvSpPr>
              <p:nvPr/>
            </p:nvSpPr>
            <p:spPr bwMode="ltGray">
              <a:xfrm>
                <a:off x="2190" y="2434"/>
                <a:ext cx="88" cy="100"/>
              </a:xfrm>
              <a:custGeom>
                <a:avLst/>
                <a:gdLst>
                  <a:gd name="T0" fmla="*/ 0 w 87"/>
                  <a:gd name="T1" fmla="*/ 54 h 89"/>
                  <a:gd name="T2" fmla="*/ 12 w 87"/>
                  <a:gd name="T3" fmla="*/ 25 h 89"/>
                  <a:gd name="T4" fmla="*/ 12 w 87"/>
                  <a:gd name="T5" fmla="*/ 13 h 89"/>
                  <a:gd name="T6" fmla="*/ 16 w 87"/>
                  <a:gd name="T7" fmla="*/ 17 h 89"/>
                  <a:gd name="T8" fmla="*/ 24 w 87"/>
                  <a:gd name="T9" fmla="*/ 2 h 89"/>
                  <a:gd name="T10" fmla="*/ 30 w 87"/>
                  <a:gd name="T11" fmla="*/ 11 h 89"/>
                  <a:gd name="T12" fmla="*/ 38 w 87"/>
                  <a:gd name="T13" fmla="*/ 0 h 89"/>
                  <a:gd name="T14" fmla="*/ 53 w 87"/>
                  <a:gd name="T15" fmla="*/ 2 h 89"/>
                  <a:gd name="T16" fmla="*/ 61 w 87"/>
                  <a:gd name="T17" fmla="*/ 4 h 89"/>
                  <a:gd name="T18" fmla="*/ 65 w 87"/>
                  <a:gd name="T19" fmla="*/ 21 h 89"/>
                  <a:gd name="T20" fmla="*/ 73 w 87"/>
                  <a:gd name="T21" fmla="*/ 21 h 89"/>
                  <a:gd name="T22" fmla="*/ 73 w 87"/>
                  <a:gd name="T23" fmla="*/ 39 h 89"/>
                  <a:gd name="T24" fmla="*/ 77 w 87"/>
                  <a:gd name="T25" fmla="*/ 47 h 89"/>
                  <a:gd name="T26" fmla="*/ 79 w 87"/>
                  <a:gd name="T27" fmla="*/ 54 h 89"/>
                  <a:gd name="T28" fmla="*/ 87 w 87"/>
                  <a:gd name="T29" fmla="*/ 75 h 89"/>
                  <a:gd name="T30" fmla="*/ 91 w 87"/>
                  <a:gd name="T31" fmla="*/ 151 h 89"/>
                  <a:gd name="T32" fmla="*/ 87 w 87"/>
                  <a:gd name="T33" fmla="*/ 157 h 89"/>
                  <a:gd name="T34" fmla="*/ 79 w 87"/>
                  <a:gd name="T35" fmla="*/ 157 h 89"/>
                  <a:gd name="T36" fmla="*/ 63 w 87"/>
                  <a:gd name="T37" fmla="*/ 140 h 89"/>
                  <a:gd name="T38" fmla="*/ 57 w 87"/>
                  <a:gd name="T39" fmla="*/ 140 h 89"/>
                  <a:gd name="T40" fmla="*/ 51 w 87"/>
                  <a:gd name="T41" fmla="*/ 136 h 89"/>
                  <a:gd name="T42" fmla="*/ 32 w 87"/>
                  <a:gd name="T43" fmla="*/ 136 h 89"/>
                  <a:gd name="T44" fmla="*/ 24 w 87"/>
                  <a:gd name="T45" fmla="*/ 136 h 89"/>
                  <a:gd name="T46" fmla="*/ 20 w 87"/>
                  <a:gd name="T47" fmla="*/ 143 h 89"/>
                  <a:gd name="T48" fmla="*/ 16 w 87"/>
                  <a:gd name="T49" fmla="*/ 140 h 89"/>
                  <a:gd name="T50" fmla="*/ 16 w 87"/>
                  <a:gd name="T51" fmla="*/ 136 h 89"/>
                  <a:gd name="T52" fmla="*/ 10 w 87"/>
                  <a:gd name="T53" fmla="*/ 140 h 89"/>
                  <a:gd name="T54" fmla="*/ 4 w 87"/>
                  <a:gd name="T55" fmla="*/ 140 h 89"/>
                  <a:gd name="T56" fmla="*/ 0 w 87"/>
                  <a:gd name="T57" fmla="*/ 140 h 89"/>
                  <a:gd name="T58" fmla="*/ 2 w 87"/>
                  <a:gd name="T59" fmla="*/ 115 h 89"/>
                  <a:gd name="T60" fmla="*/ 6 w 87"/>
                  <a:gd name="T61" fmla="*/ 99 h 89"/>
                  <a:gd name="T62" fmla="*/ 2 w 87"/>
                  <a:gd name="T63" fmla="*/ 92 h 89"/>
                  <a:gd name="T64" fmla="*/ 2 w 87"/>
                  <a:gd name="T65" fmla="*/ 75 h 89"/>
                  <a:gd name="T66" fmla="*/ 2 w 87"/>
                  <a:gd name="T67" fmla="*/ 64 h 89"/>
                  <a:gd name="T68" fmla="*/ 0 w 87"/>
                  <a:gd name="T69" fmla="*/ 61 h 89"/>
                  <a:gd name="T70" fmla="*/ 0 w 87"/>
                  <a:gd name="T71" fmla="*/ 54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89"/>
                  <a:gd name="T110" fmla="*/ 87 w 87"/>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7" name="Freeform 275"/>
              <p:cNvSpPr>
                <a:spLocks/>
              </p:cNvSpPr>
              <p:nvPr/>
            </p:nvSpPr>
            <p:spPr bwMode="ltGray">
              <a:xfrm>
                <a:off x="2269" y="2286"/>
                <a:ext cx="311" cy="303"/>
              </a:xfrm>
              <a:custGeom>
                <a:avLst/>
                <a:gdLst>
                  <a:gd name="T0" fmla="*/ 179 w 313"/>
                  <a:gd name="T1" fmla="*/ 2 h 271"/>
                  <a:gd name="T2" fmla="*/ 143 w 313"/>
                  <a:gd name="T3" fmla="*/ 0 h 271"/>
                  <a:gd name="T4" fmla="*/ 131 w 313"/>
                  <a:gd name="T5" fmla="*/ 237 h 271"/>
                  <a:gd name="T6" fmla="*/ 139 w 313"/>
                  <a:gd name="T7" fmla="*/ 254 h 271"/>
                  <a:gd name="T8" fmla="*/ 131 w 313"/>
                  <a:gd name="T9" fmla="*/ 286 h 271"/>
                  <a:gd name="T10" fmla="*/ 64 w 313"/>
                  <a:gd name="T11" fmla="*/ 273 h 271"/>
                  <a:gd name="T12" fmla="*/ 56 w 313"/>
                  <a:gd name="T13" fmla="*/ 257 h 271"/>
                  <a:gd name="T14" fmla="*/ 52 w 313"/>
                  <a:gd name="T15" fmla="*/ 276 h 271"/>
                  <a:gd name="T16" fmla="*/ 44 w 313"/>
                  <a:gd name="T17" fmla="*/ 276 h 271"/>
                  <a:gd name="T18" fmla="*/ 34 w 313"/>
                  <a:gd name="T19" fmla="*/ 292 h 271"/>
                  <a:gd name="T20" fmla="*/ 30 w 313"/>
                  <a:gd name="T21" fmla="*/ 294 h 271"/>
                  <a:gd name="T22" fmla="*/ 28 w 313"/>
                  <a:gd name="T23" fmla="*/ 280 h 271"/>
                  <a:gd name="T24" fmla="*/ 30 w 313"/>
                  <a:gd name="T25" fmla="*/ 276 h 271"/>
                  <a:gd name="T26" fmla="*/ 26 w 313"/>
                  <a:gd name="T27" fmla="*/ 268 h 271"/>
                  <a:gd name="T28" fmla="*/ 20 w 313"/>
                  <a:gd name="T29" fmla="*/ 276 h 271"/>
                  <a:gd name="T30" fmla="*/ 18 w 313"/>
                  <a:gd name="T31" fmla="*/ 280 h 271"/>
                  <a:gd name="T32" fmla="*/ 14 w 313"/>
                  <a:gd name="T33" fmla="*/ 310 h 271"/>
                  <a:gd name="T34" fmla="*/ 4 w 313"/>
                  <a:gd name="T35" fmla="*/ 305 h 271"/>
                  <a:gd name="T36" fmla="*/ 0 w 313"/>
                  <a:gd name="T37" fmla="*/ 350 h 271"/>
                  <a:gd name="T38" fmla="*/ 4 w 313"/>
                  <a:gd name="T39" fmla="*/ 364 h 271"/>
                  <a:gd name="T40" fmla="*/ 6 w 313"/>
                  <a:gd name="T41" fmla="*/ 370 h 271"/>
                  <a:gd name="T42" fmla="*/ 4 w 313"/>
                  <a:gd name="T43" fmla="*/ 384 h 271"/>
                  <a:gd name="T44" fmla="*/ 12 w 313"/>
                  <a:gd name="T45" fmla="*/ 388 h 271"/>
                  <a:gd name="T46" fmla="*/ 18 w 313"/>
                  <a:gd name="T47" fmla="*/ 395 h 271"/>
                  <a:gd name="T48" fmla="*/ 28 w 313"/>
                  <a:gd name="T49" fmla="*/ 410 h 271"/>
                  <a:gd name="T50" fmla="*/ 34 w 313"/>
                  <a:gd name="T51" fmla="*/ 413 h 271"/>
                  <a:gd name="T52" fmla="*/ 46 w 313"/>
                  <a:gd name="T53" fmla="*/ 399 h 271"/>
                  <a:gd name="T54" fmla="*/ 48 w 313"/>
                  <a:gd name="T55" fmla="*/ 388 h 271"/>
                  <a:gd name="T56" fmla="*/ 58 w 313"/>
                  <a:gd name="T57" fmla="*/ 388 h 271"/>
                  <a:gd name="T58" fmla="*/ 60 w 313"/>
                  <a:gd name="T59" fmla="*/ 401 h 271"/>
                  <a:gd name="T60" fmla="*/ 64 w 313"/>
                  <a:gd name="T61" fmla="*/ 413 h 271"/>
                  <a:gd name="T62" fmla="*/ 68 w 313"/>
                  <a:gd name="T63" fmla="*/ 426 h 271"/>
                  <a:gd name="T64" fmla="*/ 62 w 313"/>
                  <a:gd name="T65" fmla="*/ 437 h 271"/>
                  <a:gd name="T66" fmla="*/ 60 w 313"/>
                  <a:gd name="T67" fmla="*/ 447 h 271"/>
                  <a:gd name="T68" fmla="*/ 70 w 313"/>
                  <a:gd name="T69" fmla="*/ 445 h 271"/>
                  <a:gd name="T70" fmla="*/ 72 w 313"/>
                  <a:gd name="T71" fmla="*/ 454 h 271"/>
                  <a:gd name="T72" fmla="*/ 74 w 313"/>
                  <a:gd name="T73" fmla="*/ 451 h 271"/>
                  <a:gd name="T74" fmla="*/ 78 w 313"/>
                  <a:gd name="T75" fmla="*/ 454 h 271"/>
                  <a:gd name="T76" fmla="*/ 81 w 313"/>
                  <a:gd name="T77" fmla="*/ 464 h 271"/>
                  <a:gd name="T78" fmla="*/ 81 w 313"/>
                  <a:gd name="T79" fmla="*/ 468 h 271"/>
                  <a:gd name="T80" fmla="*/ 93 w 313"/>
                  <a:gd name="T81" fmla="*/ 458 h 271"/>
                  <a:gd name="T82" fmla="*/ 99 w 313"/>
                  <a:gd name="T83" fmla="*/ 454 h 271"/>
                  <a:gd name="T84" fmla="*/ 103 w 313"/>
                  <a:gd name="T85" fmla="*/ 473 h 271"/>
                  <a:gd name="T86" fmla="*/ 119 w 313"/>
                  <a:gd name="T87" fmla="*/ 451 h 271"/>
                  <a:gd name="T88" fmla="*/ 302 w 313"/>
                  <a:gd name="T89" fmla="*/ 307 h 271"/>
                  <a:gd name="T90" fmla="*/ 298 w 313"/>
                  <a:gd name="T91" fmla="*/ 140 h 271"/>
                  <a:gd name="T92" fmla="*/ 179 w 313"/>
                  <a:gd name="T93" fmla="*/ 2 h 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71"/>
                  <a:gd name="T143" fmla="*/ 313 w 313"/>
                  <a:gd name="T144" fmla="*/ 271 h 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8" name="Freeform 276"/>
              <p:cNvSpPr>
                <a:spLocks/>
              </p:cNvSpPr>
              <p:nvPr/>
            </p:nvSpPr>
            <p:spPr bwMode="ltGray">
              <a:xfrm>
                <a:off x="2379" y="2492"/>
                <a:ext cx="151" cy="113"/>
              </a:xfrm>
              <a:custGeom>
                <a:avLst/>
                <a:gdLst>
                  <a:gd name="T0" fmla="*/ 118 w 151"/>
                  <a:gd name="T1" fmla="*/ 0 h 101"/>
                  <a:gd name="T2" fmla="*/ 102 w 151"/>
                  <a:gd name="T3" fmla="*/ 0 h 101"/>
                  <a:gd name="T4" fmla="*/ 74 w 151"/>
                  <a:gd name="T5" fmla="*/ 25 h 101"/>
                  <a:gd name="T6" fmla="*/ 44 w 151"/>
                  <a:gd name="T7" fmla="*/ 45 h 101"/>
                  <a:gd name="T8" fmla="*/ 32 w 151"/>
                  <a:gd name="T9" fmla="*/ 45 h 101"/>
                  <a:gd name="T10" fmla="*/ 30 w 151"/>
                  <a:gd name="T11" fmla="*/ 63 h 101"/>
                  <a:gd name="T12" fmla="*/ 24 w 151"/>
                  <a:gd name="T13" fmla="*/ 67 h 101"/>
                  <a:gd name="T14" fmla="*/ 22 w 151"/>
                  <a:gd name="T15" fmla="*/ 87 h 101"/>
                  <a:gd name="T16" fmla="*/ 10 w 151"/>
                  <a:gd name="T17" fmla="*/ 92 h 101"/>
                  <a:gd name="T18" fmla="*/ 6 w 151"/>
                  <a:gd name="T19" fmla="*/ 94 h 101"/>
                  <a:gd name="T20" fmla="*/ 6 w 151"/>
                  <a:gd name="T21" fmla="*/ 114 h 101"/>
                  <a:gd name="T22" fmla="*/ 0 w 151"/>
                  <a:gd name="T23" fmla="*/ 130 h 101"/>
                  <a:gd name="T24" fmla="*/ 8 w 151"/>
                  <a:gd name="T25" fmla="*/ 144 h 101"/>
                  <a:gd name="T26" fmla="*/ 8 w 151"/>
                  <a:gd name="T27" fmla="*/ 161 h 101"/>
                  <a:gd name="T28" fmla="*/ 8 w 151"/>
                  <a:gd name="T29" fmla="*/ 168 h 101"/>
                  <a:gd name="T30" fmla="*/ 14 w 151"/>
                  <a:gd name="T31" fmla="*/ 176 h 101"/>
                  <a:gd name="T32" fmla="*/ 20 w 151"/>
                  <a:gd name="T33" fmla="*/ 172 h 101"/>
                  <a:gd name="T34" fmla="*/ 24 w 151"/>
                  <a:gd name="T35" fmla="*/ 164 h 101"/>
                  <a:gd name="T36" fmla="*/ 32 w 151"/>
                  <a:gd name="T37" fmla="*/ 164 h 101"/>
                  <a:gd name="T38" fmla="*/ 38 w 151"/>
                  <a:gd name="T39" fmla="*/ 161 h 101"/>
                  <a:gd name="T40" fmla="*/ 46 w 151"/>
                  <a:gd name="T41" fmla="*/ 168 h 101"/>
                  <a:gd name="T42" fmla="*/ 50 w 151"/>
                  <a:gd name="T43" fmla="*/ 150 h 101"/>
                  <a:gd name="T44" fmla="*/ 46 w 151"/>
                  <a:gd name="T45" fmla="*/ 136 h 101"/>
                  <a:gd name="T46" fmla="*/ 50 w 151"/>
                  <a:gd name="T47" fmla="*/ 128 h 101"/>
                  <a:gd name="T48" fmla="*/ 92 w 151"/>
                  <a:gd name="T49" fmla="*/ 133 h 101"/>
                  <a:gd name="T50" fmla="*/ 98 w 151"/>
                  <a:gd name="T51" fmla="*/ 130 h 101"/>
                  <a:gd name="T52" fmla="*/ 108 w 151"/>
                  <a:gd name="T53" fmla="*/ 130 h 101"/>
                  <a:gd name="T54" fmla="*/ 124 w 151"/>
                  <a:gd name="T55" fmla="*/ 136 h 101"/>
                  <a:gd name="T56" fmla="*/ 134 w 151"/>
                  <a:gd name="T57" fmla="*/ 122 h 101"/>
                  <a:gd name="T58" fmla="*/ 140 w 151"/>
                  <a:gd name="T59" fmla="*/ 128 h 101"/>
                  <a:gd name="T60" fmla="*/ 148 w 151"/>
                  <a:gd name="T61" fmla="*/ 116 h 101"/>
                  <a:gd name="T62" fmla="*/ 150 w 151"/>
                  <a:gd name="T63" fmla="*/ 39 h 101"/>
                  <a:gd name="T64" fmla="*/ 118 w 151"/>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101"/>
                  <a:gd name="T101" fmla="*/ 151 w 151"/>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9" name="Freeform 277"/>
              <p:cNvSpPr>
                <a:spLocks/>
              </p:cNvSpPr>
              <p:nvPr/>
            </p:nvSpPr>
            <p:spPr bwMode="ltGray">
              <a:xfrm>
                <a:off x="2491" y="2320"/>
                <a:ext cx="290" cy="247"/>
              </a:xfrm>
              <a:custGeom>
                <a:avLst/>
                <a:gdLst>
                  <a:gd name="T0" fmla="*/ 277 w 291"/>
                  <a:gd name="T1" fmla="*/ 150 h 221"/>
                  <a:gd name="T2" fmla="*/ 273 w 291"/>
                  <a:gd name="T3" fmla="*/ 265 h 221"/>
                  <a:gd name="T4" fmla="*/ 233 w 291"/>
                  <a:gd name="T5" fmla="*/ 310 h 221"/>
                  <a:gd name="T6" fmla="*/ 233 w 291"/>
                  <a:gd name="T7" fmla="*/ 349 h 221"/>
                  <a:gd name="T8" fmla="*/ 209 w 291"/>
                  <a:gd name="T9" fmla="*/ 368 h 221"/>
                  <a:gd name="T10" fmla="*/ 201 w 291"/>
                  <a:gd name="T11" fmla="*/ 357 h 221"/>
                  <a:gd name="T12" fmla="*/ 189 w 291"/>
                  <a:gd name="T13" fmla="*/ 353 h 221"/>
                  <a:gd name="T14" fmla="*/ 175 w 291"/>
                  <a:gd name="T15" fmla="*/ 349 h 221"/>
                  <a:gd name="T16" fmla="*/ 159 w 291"/>
                  <a:gd name="T17" fmla="*/ 361 h 221"/>
                  <a:gd name="T18" fmla="*/ 149 w 291"/>
                  <a:gd name="T19" fmla="*/ 359 h 221"/>
                  <a:gd name="T20" fmla="*/ 145 w 291"/>
                  <a:gd name="T21" fmla="*/ 357 h 221"/>
                  <a:gd name="T22" fmla="*/ 142 w 291"/>
                  <a:gd name="T23" fmla="*/ 349 h 221"/>
                  <a:gd name="T24" fmla="*/ 134 w 291"/>
                  <a:gd name="T25" fmla="*/ 344 h 221"/>
                  <a:gd name="T26" fmla="*/ 128 w 291"/>
                  <a:gd name="T27" fmla="*/ 349 h 221"/>
                  <a:gd name="T28" fmla="*/ 120 w 291"/>
                  <a:gd name="T29" fmla="*/ 349 h 221"/>
                  <a:gd name="T30" fmla="*/ 114 w 291"/>
                  <a:gd name="T31" fmla="*/ 335 h 221"/>
                  <a:gd name="T32" fmla="*/ 110 w 291"/>
                  <a:gd name="T33" fmla="*/ 340 h 221"/>
                  <a:gd name="T34" fmla="*/ 98 w 291"/>
                  <a:gd name="T35" fmla="*/ 321 h 221"/>
                  <a:gd name="T36" fmla="*/ 72 w 291"/>
                  <a:gd name="T37" fmla="*/ 329 h 221"/>
                  <a:gd name="T38" fmla="*/ 70 w 291"/>
                  <a:gd name="T39" fmla="*/ 344 h 221"/>
                  <a:gd name="T40" fmla="*/ 60 w 291"/>
                  <a:gd name="T41" fmla="*/ 376 h 221"/>
                  <a:gd name="T42" fmla="*/ 42 w 291"/>
                  <a:gd name="T43" fmla="*/ 357 h 221"/>
                  <a:gd name="T44" fmla="*/ 36 w 291"/>
                  <a:gd name="T45" fmla="*/ 383 h 221"/>
                  <a:gd name="T46" fmla="*/ 32 w 291"/>
                  <a:gd name="T47" fmla="*/ 359 h 221"/>
                  <a:gd name="T48" fmla="*/ 30 w 291"/>
                  <a:gd name="T49" fmla="*/ 353 h 221"/>
                  <a:gd name="T50" fmla="*/ 28 w 291"/>
                  <a:gd name="T51" fmla="*/ 359 h 221"/>
                  <a:gd name="T52" fmla="*/ 16 w 291"/>
                  <a:gd name="T53" fmla="*/ 340 h 221"/>
                  <a:gd name="T54" fmla="*/ 12 w 291"/>
                  <a:gd name="T55" fmla="*/ 317 h 221"/>
                  <a:gd name="T56" fmla="*/ 6 w 291"/>
                  <a:gd name="T57" fmla="*/ 310 h 221"/>
                  <a:gd name="T58" fmla="*/ 0 w 291"/>
                  <a:gd name="T59" fmla="*/ 289 h 221"/>
                  <a:gd name="T60" fmla="*/ 6 w 291"/>
                  <a:gd name="T61" fmla="*/ 268 h 221"/>
                  <a:gd name="T62" fmla="*/ 40 w 291"/>
                  <a:gd name="T63" fmla="*/ 268 h 221"/>
                  <a:gd name="T64" fmla="*/ 64 w 291"/>
                  <a:gd name="T65" fmla="*/ 265 h 221"/>
                  <a:gd name="T66" fmla="*/ 68 w 291"/>
                  <a:gd name="T67" fmla="*/ 243 h 221"/>
                  <a:gd name="T68" fmla="*/ 78 w 291"/>
                  <a:gd name="T69" fmla="*/ 221 h 221"/>
                  <a:gd name="T70" fmla="*/ 84 w 291"/>
                  <a:gd name="T71" fmla="*/ 135 h 221"/>
                  <a:gd name="T72" fmla="*/ 209 w 291"/>
                  <a:gd name="T73" fmla="*/ 0 h 221"/>
                  <a:gd name="T74" fmla="*/ 277 w 291"/>
                  <a:gd name="T75" fmla="*/ 63 h 221"/>
                  <a:gd name="T76" fmla="*/ 279 w 291"/>
                  <a:gd name="T77" fmla="*/ 111 h 221"/>
                  <a:gd name="T78" fmla="*/ 285 w 291"/>
                  <a:gd name="T79" fmla="*/ 135 h 221"/>
                  <a:gd name="T80" fmla="*/ 277 w 291"/>
                  <a:gd name="T81" fmla="*/ 15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
                  <a:gd name="T124" fmla="*/ 0 h 221"/>
                  <a:gd name="T125" fmla="*/ 291 w 291"/>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0" name="Freeform 278"/>
              <p:cNvSpPr>
                <a:spLocks/>
              </p:cNvSpPr>
              <p:nvPr/>
            </p:nvSpPr>
            <p:spPr bwMode="ltGray">
              <a:xfrm>
                <a:off x="2939" y="2186"/>
                <a:ext cx="191" cy="209"/>
              </a:xfrm>
              <a:custGeom>
                <a:avLst/>
                <a:gdLst>
                  <a:gd name="T0" fmla="*/ 42 w 193"/>
                  <a:gd name="T1" fmla="*/ 11 h 187"/>
                  <a:gd name="T2" fmla="*/ 53 w 193"/>
                  <a:gd name="T3" fmla="*/ 21 h 187"/>
                  <a:gd name="T4" fmla="*/ 63 w 193"/>
                  <a:gd name="T5" fmla="*/ 28 h 187"/>
                  <a:gd name="T6" fmla="*/ 75 w 193"/>
                  <a:gd name="T7" fmla="*/ 31 h 187"/>
                  <a:gd name="T8" fmla="*/ 79 w 193"/>
                  <a:gd name="T9" fmla="*/ 13 h 187"/>
                  <a:gd name="T10" fmla="*/ 83 w 193"/>
                  <a:gd name="T11" fmla="*/ 11 h 187"/>
                  <a:gd name="T12" fmla="*/ 89 w 193"/>
                  <a:gd name="T13" fmla="*/ 17 h 187"/>
                  <a:gd name="T14" fmla="*/ 97 w 193"/>
                  <a:gd name="T15" fmla="*/ 13 h 187"/>
                  <a:gd name="T16" fmla="*/ 101 w 193"/>
                  <a:gd name="T17" fmla="*/ 17 h 187"/>
                  <a:gd name="T18" fmla="*/ 103 w 193"/>
                  <a:gd name="T19" fmla="*/ 4 h 187"/>
                  <a:gd name="T20" fmla="*/ 109 w 193"/>
                  <a:gd name="T21" fmla="*/ 13 h 187"/>
                  <a:gd name="T22" fmla="*/ 115 w 193"/>
                  <a:gd name="T23" fmla="*/ 13 h 187"/>
                  <a:gd name="T24" fmla="*/ 121 w 193"/>
                  <a:gd name="T25" fmla="*/ 25 h 187"/>
                  <a:gd name="T26" fmla="*/ 135 w 193"/>
                  <a:gd name="T27" fmla="*/ 25 h 187"/>
                  <a:gd name="T28" fmla="*/ 148 w 193"/>
                  <a:gd name="T29" fmla="*/ 13 h 187"/>
                  <a:gd name="T30" fmla="*/ 160 w 193"/>
                  <a:gd name="T31" fmla="*/ 0 h 187"/>
                  <a:gd name="T32" fmla="*/ 172 w 193"/>
                  <a:gd name="T33" fmla="*/ 74 h 187"/>
                  <a:gd name="T34" fmla="*/ 172 w 193"/>
                  <a:gd name="T35" fmla="*/ 107 h 187"/>
                  <a:gd name="T36" fmla="*/ 164 w 193"/>
                  <a:gd name="T37" fmla="*/ 121 h 187"/>
                  <a:gd name="T38" fmla="*/ 154 w 193"/>
                  <a:gd name="T39" fmla="*/ 139 h 187"/>
                  <a:gd name="T40" fmla="*/ 143 w 193"/>
                  <a:gd name="T41" fmla="*/ 121 h 187"/>
                  <a:gd name="T42" fmla="*/ 139 w 193"/>
                  <a:gd name="T43" fmla="*/ 105 h 187"/>
                  <a:gd name="T44" fmla="*/ 131 w 193"/>
                  <a:gd name="T45" fmla="*/ 92 h 187"/>
                  <a:gd name="T46" fmla="*/ 123 w 193"/>
                  <a:gd name="T47" fmla="*/ 59 h 187"/>
                  <a:gd name="T48" fmla="*/ 131 w 193"/>
                  <a:gd name="T49" fmla="*/ 105 h 187"/>
                  <a:gd name="T50" fmla="*/ 141 w 193"/>
                  <a:gd name="T51" fmla="*/ 124 h 187"/>
                  <a:gd name="T52" fmla="*/ 143 w 193"/>
                  <a:gd name="T53" fmla="*/ 144 h 187"/>
                  <a:gd name="T54" fmla="*/ 152 w 193"/>
                  <a:gd name="T55" fmla="*/ 171 h 187"/>
                  <a:gd name="T56" fmla="*/ 160 w 193"/>
                  <a:gd name="T57" fmla="*/ 199 h 187"/>
                  <a:gd name="T58" fmla="*/ 166 w 193"/>
                  <a:gd name="T59" fmla="*/ 221 h 187"/>
                  <a:gd name="T60" fmla="*/ 178 w 193"/>
                  <a:gd name="T61" fmla="*/ 257 h 187"/>
                  <a:gd name="T62" fmla="*/ 178 w 193"/>
                  <a:gd name="T63" fmla="*/ 279 h 187"/>
                  <a:gd name="T64" fmla="*/ 182 w 193"/>
                  <a:gd name="T65" fmla="*/ 289 h 187"/>
                  <a:gd name="T66" fmla="*/ 176 w 193"/>
                  <a:gd name="T67" fmla="*/ 300 h 187"/>
                  <a:gd name="T68" fmla="*/ 172 w 193"/>
                  <a:gd name="T69" fmla="*/ 294 h 187"/>
                  <a:gd name="T70" fmla="*/ 170 w 193"/>
                  <a:gd name="T71" fmla="*/ 307 h 187"/>
                  <a:gd name="T72" fmla="*/ 154 w 193"/>
                  <a:gd name="T73" fmla="*/ 323 h 187"/>
                  <a:gd name="T74" fmla="*/ 148 w 193"/>
                  <a:gd name="T75" fmla="*/ 321 h 187"/>
                  <a:gd name="T76" fmla="*/ 0 w 193"/>
                  <a:gd name="T77" fmla="*/ 307 h 187"/>
                  <a:gd name="T78" fmla="*/ 0 w 193"/>
                  <a:gd name="T79" fmla="*/ 2 h 187"/>
                  <a:gd name="T80" fmla="*/ 10 w 193"/>
                  <a:gd name="T81" fmla="*/ 0 h 187"/>
                  <a:gd name="T82" fmla="*/ 14 w 193"/>
                  <a:gd name="T83" fmla="*/ 4 h 187"/>
                  <a:gd name="T84" fmla="*/ 26 w 193"/>
                  <a:gd name="T85" fmla="*/ 2 h 187"/>
                  <a:gd name="T86" fmla="*/ 42 w 193"/>
                  <a:gd name="T87" fmla="*/ 11 h 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187"/>
                  <a:gd name="T134" fmla="*/ 193 w 193"/>
                  <a:gd name="T135" fmla="*/ 187 h 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1" name="Freeform 279"/>
              <p:cNvSpPr>
                <a:spLocks/>
              </p:cNvSpPr>
              <p:nvPr/>
            </p:nvSpPr>
            <p:spPr bwMode="ltGray">
              <a:xfrm>
                <a:off x="2658" y="2141"/>
                <a:ext cx="295" cy="310"/>
              </a:xfrm>
              <a:custGeom>
                <a:avLst/>
                <a:gdLst>
                  <a:gd name="T0" fmla="*/ 127 w 297"/>
                  <a:gd name="T1" fmla="*/ 28 h 277"/>
                  <a:gd name="T2" fmla="*/ 127 w 297"/>
                  <a:gd name="T3" fmla="*/ 43 h 277"/>
                  <a:gd name="T4" fmla="*/ 133 w 297"/>
                  <a:gd name="T5" fmla="*/ 63 h 277"/>
                  <a:gd name="T6" fmla="*/ 139 w 297"/>
                  <a:gd name="T7" fmla="*/ 71 h 277"/>
                  <a:gd name="T8" fmla="*/ 149 w 297"/>
                  <a:gd name="T9" fmla="*/ 71 h 277"/>
                  <a:gd name="T10" fmla="*/ 169 w 297"/>
                  <a:gd name="T11" fmla="*/ 77 h 277"/>
                  <a:gd name="T12" fmla="*/ 181 w 297"/>
                  <a:gd name="T13" fmla="*/ 98 h 277"/>
                  <a:gd name="T14" fmla="*/ 187 w 297"/>
                  <a:gd name="T15" fmla="*/ 105 h 277"/>
                  <a:gd name="T16" fmla="*/ 197 w 297"/>
                  <a:gd name="T17" fmla="*/ 103 h 277"/>
                  <a:gd name="T18" fmla="*/ 205 w 297"/>
                  <a:gd name="T19" fmla="*/ 88 h 277"/>
                  <a:gd name="T20" fmla="*/ 207 w 297"/>
                  <a:gd name="T21" fmla="*/ 77 h 277"/>
                  <a:gd name="T22" fmla="*/ 201 w 297"/>
                  <a:gd name="T23" fmla="*/ 63 h 277"/>
                  <a:gd name="T24" fmla="*/ 203 w 297"/>
                  <a:gd name="T25" fmla="*/ 49 h 277"/>
                  <a:gd name="T26" fmla="*/ 209 w 297"/>
                  <a:gd name="T27" fmla="*/ 35 h 277"/>
                  <a:gd name="T28" fmla="*/ 219 w 297"/>
                  <a:gd name="T29" fmla="*/ 28 h 277"/>
                  <a:gd name="T30" fmla="*/ 230 w 297"/>
                  <a:gd name="T31" fmla="*/ 28 h 277"/>
                  <a:gd name="T32" fmla="*/ 240 w 297"/>
                  <a:gd name="T33" fmla="*/ 31 h 277"/>
                  <a:gd name="T34" fmla="*/ 250 w 297"/>
                  <a:gd name="T35" fmla="*/ 39 h 277"/>
                  <a:gd name="T36" fmla="*/ 248 w 297"/>
                  <a:gd name="T37" fmla="*/ 45 h 277"/>
                  <a:gd name="T38" fmla="*/ 254 w 297"/>
                  <a:gd name="T39" fmla="*/ 56 h 277"/>
                  <a:gd name="T40" fmla="*/ 260 w 297"/>
                  <a:gd name="T41" fmla="*/ 54 h 277"/>
                  <a:gd name="T42" fmla="*/ 266 w 297"/>
                  <a:gd name="T43" fmla="*/ 63 h 277"/>
                  <a:gd name="T44" fmla="*/ 274 w 297"/>
                  <a:gd name="T45" fmla="*/ 60 h 277"/>
                  <a:gd name="T46" fmla="*/ 282 w 297"/>
                  <a:gd name="T47" fmla="*/ 71 h 277"/>
                  <a:gd name="T48" fmla="*/ 280 w 297"/>
                  <a:gd name="T49" fmla="*/ 77 h 277"/>
                  <a:gd name="T50" fmla="*/ 280 w 297"/>
                  <a:gd name="T51" fmla="*/ 92 h 277"/>
                  <a:gd name="T52" fmla="*/ 284 w 297"/>
                  <a:gd name="T53" fmla="*/ 105 h 277"/>
                  <a:gd name="T54" fmla="*/ 286 w 297"/>
                  <a:gd name="T55" fmla="*/ 107 h 277"/>
                  <a:gd name="T56" fmla="*/ 282 w 297"/>
                  <a:gd name="T57" fmla="*/ 122 h 277"/>
                  <a:gd name="T58" fmla="*/ 286 w 297"/>
                  <a:gd name="T59" fmla="*/ 154 h 277"/>
                  <a:gd name="T60" fmla="*/ 276 w 297"/>
                  <a:gd name="T61" fmla="*/ 445 h 277"/>
                  <a:gd name="T62" fmla="*/ 258 w 297"/>
                  <a:gd name="T63" fmla="*/ 443 h 277"/>
                  <a:gd name="T64" fmla="*/ 258 w 297"/>
                  <a:gd name="T65" fmla="*/ 485 h 277"/>
                  <a:gd name="T66" fmla="*/ 129 w 297"/>
                  <a:gd name="T67" fmla="*/ 325 h 277"/>
                  <a:gd name="T68" fmla="*/ 105 w 297"/>
                  <a:gd name="T69" fmla="*/ 348 h 277"/>
                  <a:gd name="T70" fmla="*/ 97 w 297"/>
                  <a:gd name="T71" fmla="*/ 355 h 277"/>
                  <a:gd name="T72" fmla="*/ 91 w 297"/>
                  <a:gd name="T73" fmla="*/ 357 h 277"/>
                  <a:gd name="T74" fmla="*/ 83 w 297"/>
                  <a:gd name="T75" fmla="*/ 351 h 277"/>
                  <a:gd name="T76" fmla="*/ 74 w 297"/>
                  <a:gd name="T77" fmla="*/ 327 h 277"/>
                  <a:gd name="T78" fmla="*/ 62 w 297"/>
                  <a:gd name="T79" fmla="*/ 316 h 277"/>
                  <a:gd name="T80" fmla="*/ 34 w 297"/>
                  <a:gd name="T81" fmla="*/ 306 h 277"/>
                  <a:gd name="T82" fmla="*/ 0 w 297"/>
                  <a:gd name="T83" fmla="*/ 208 h 277"/>
                  <a:gd name="T84" fmla="*/ 24 w 297"/>
                  <a:gd name="T85" fmla="*/ 60 h 277"/>
                  <a:gd name="T86" fmla="*/ 68 w 297"/>
                  <a:gd name="T87" fmla="*/ 4 h 277"/>
                  <a:gd name="T88" fmla="*/ 74 w 297"/>
                  <a:gd name="T89" fmla="*/ 0 h 277"/>
                  <a:gd name="T90" fmla="*/ 77 w 297"/>
                  <a:gd name="T91" fmla="*/ 4 h 277"/>
                  <a:gd name="T92" fmla="*/ 85 w 297"/>
                  <a:gd name="T93" fmla="*/ 13 h 277"/>
                  <a:gd name="T94" fmla="*/ 91 w 297"/>
                  <a:gd name="T95" fmla="*/ 11 h 277"/>
                  <a:gd name="T96" fmla="*/ 99 w 297"/>
                  <a:gd name="T97" fmla="*/ 11 h 277"/>
                  <a:gd name="T98" fmla="*/ 109 w 297"/>
                  <a:gd name="T99" fmla="*/ 21 h 277"/>
                  <a:gd name="T100" fmla="*/ 115 w 297"/>
                  <a:gd name="T101" fmla="*/ 28 h 277"/>
                  <a:gd name="T102" fmla="*/ 123 w 297"/>
                  <a:gd name="T103" fmla="*/ 31 h 277"/>
                  <a:gd name="T104" fmla="*/ 127 w 297"/>
                  <a:gd name="T105" fmla="*/ 28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
                  <a:gd name="T160" fmla="*/ 0 h 277"/>
                  <a:gd name="T161" fmla="*/ 297 w 297"/>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2" name="Freeform 280"/>
              <p:cNvSpPr>
                <a:spLocks/>
              </p:cNvSpPr>
              <p:nvPr/>
            </p:nvSpPr>
            <p:spPr bwMode="ltGray">
              <a:xfrm>
                <a:off x="2655" y="2052"/>
                <a:ext cx="81" cy="142"/>
              </a:xfrm>
              <a:custGeom>
                <a:avLst/>
                <a:gdLst>
                  <a:gd name="T0" fmla="*/ 39 w 83"/>
                  <a:gd name="T1" fmla="*/ 21 h 127"/>
                  <a:gd name="T2" fmla="*/ 41 w 83"/>
                  <a:gd name="T3" fmla="*/ 11 h 127"/>
                  <a:gd name="T4" fmla="*/ 49 w 83"/>
                  <a:gd name="T5" fmla="*/ 2 h 127"/>
                  <a:gd name="T6" fmla="*/ 58 w 83"/>
                  <a:gd name="T7" fmla="*/ 0 h 127"/>
                  <a:gd name="T8" fmla="*/ 61 w 83"/>
                  <a:gd name="T9" fmla="*/ 4 h 127"/>
                  <a:gd name="T10" fmla="*/ 61 w 83"/>
                  <a:gd name="T11" fmla="*/ 13 h 127"/>
                  <a:gd name="T12" fmla="*/ 60 w 83"/>
                  <a:gd name="T13" fmla="*/ 31 h 127"/>
                  <a:gd name="T14" fmla="*/ 70 w 83"/>
                  <a:gd name="T15" fmla="*/ 21 h 127"/>
                  <a:gd name="T16" fmla="*/ 70 w 83"/>
                  <a:gd name="T17" fmla="*/ 31 h 127"/>
                  <a:gd name="T18" fmla="*/ 64 w 83"/>
                  <a:gd name="T19" fmla="*/ 45 h 127"/>
                  <a:gd name="T20" fmla="*/ 62 w 83"/>
                  <a:gd name="T21" fmla="*/ 59 h 127"/>
                  <a:gd name="T22" fmla="*/ 66 w 83"/>
                  <a:gd name="T23" fmla="*/ 66 h 127"/>
                  <a:gd name="T24" fmla="*/ 68 w 83"/>
                  <a:gd name="T25" fmla="*/ 81 h 127"/>
                  <a:gd name="T26" fmla="*/ 59 w 83"/>
                  <a:gd name="T27" fmla="*/ 97 h 127"/>
                  <a:gd name="T28" fmla="*/ 53 w 83"/>
                  <a:gd name="T29" fmla="*/ 105 h 127"/>
                  <a:gd name="T30" fmla="*/ 51 w 83"/>
                  <a:gd name="T31" fmla="*/ 114 h 127"/>
                  <a:gd name="T32" fmla="*/ 55 w 83"/>
                  <a:gd name="T33" fmla="*/ 121 h 127"/>
                  <a:gd name="T34" fmla="*/ 66 w 83"/>
                  <a:gd name="T35" fmla="*/ 135 h 127"/>
                  <a:gd name="T36" fmla="*/ 72 w 83"/>
                  <a:gd name="T37" fmla="*/ 140 h 127"/>
                  <a:gd name="T38" fmla="*/ 64 w 83"/>
                  <a:gd name="T39" fmla="*/ 168 h 127"/>
                  <a:gd name="T40" fmla="*/ 61 w 83"/>
                  <a:gd name="T41" fmla="*/ 163 h 127"/>
                  <a:gd name="T42" fmla="*/ 55 w 83"/>
                  <a:gd name="T43" fmla="*/ 178 h 127"/>
                  <a:gd name="T44" fmla="*/ 43 w 83"/>
                  <a:gd name="T45" fmla="*/ 202 h 127"/>
                  <a:gd name="T46" fmla="*/ 33 w 83"/>
                  <a:gd name="T47" fmla="*/ 221 h 127"/>
                  <a:gd name="T48" fmla="*/ 21 w 83"/>
                  <a:gd name="T49" fmla="*/ 216 h 127"/>
                  <a:gd name="T50" fmla="*/ 0 w 83"/>
                  <a:gd name="T51" fmla="*/ 103 h 127"/>
                  <a:gd name="T52" fmla="*/ 31 w 83"/>
                  <a:gd name="T53" fmla="*/ 21 h 127"/>
                  <a:gd name="T54" fmla="*/ 39 w 83"/>
                  <a:gd name="T55" fmla="*/ 21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127"/>
                  <a:gd name="T86" fmla="*/ 83 w 83"/>
                  <a:gd name="T87" fmla="*/ 127 h 1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3" name="Freeform 281"/>
              <p:cNvSpPr>
                <a:spLocks/>
              </p:cNvSpPr>
              <p:nvPr/>
            </p:nvSpPr>
            <p:spPr bwMode="ltGray">
              <a:xfrm>
                <a:off x="2375" y="2057"/>
                <a:ext cx="321" cy="359"/>
              </a:xfrm>
              <a:custGeom>
                <a:avLst/>
                <a:gdLst>
                  <a:gd name="T0" fmla="*/ 239 w 323"/>
                  <a:gd name="T1" fmla="*/ 2 h 321"/>
                  <a:gd name="T2" fmla="*/ 248 w 323"/>
                  <a:gd name="T3" fmla="*/ 4 h 321"/>
                  <a:gd name="T4" fmla="*/ 261 w 323"/>
                  <a:gd name="T5" fmla="*/ 4 h 321"/>
                  <a:gd name="T6" fmla="*/ 279 w 323"/>
                  <a:gd name="T7" fmla="*/ 2 h 321"/>
                  <a:gd name="T8" fmla="*/ 292 w 323"/>
                  <a:gd name="T9" fmla="*/ 4 h 321"/>
                  <a:gd name="T10" fmla="*/ 300 w 323"/>
                  <a:gd name="T11" fmla="*/ 13 h 321"/>
                  <a:gd name="T12" fmla="*/ 296 w 323"/>
                  <a:gd name="T13" fmla="*/ 35 h 321"/>
                  <a:gd name="T14" fmla="*/ 296 w 323"/>
                  <a:gd name="T15" fmla="*/ 47 h 321"/>
                  <a:gd name="T16" fmla="*/ 296 w 323"/>
                  <a:gd name="T17" fmla="*/ 57 h 321"/>
                  <a:gd name="T18" fmla="*/ 283 w 323"/>
                  <a:gd name="T19" fmla="*/ 93 h 321"/>
                  <a:gd name="T20" fmla="*/ 275 w 323"/>
                  <a:gd name="T21" fmla="*/ 91 h 321"/>
                  <a:gd name="T22" fmla="*/ 275 w 323"/>
                  <a:gd name="T23" fmla="*/ 114 h 321"/>
                  <a:gd name="T24" fmla="*/ 281 w 323"/>
                  <a:gd name="T25" fmla="*/ 127 h 321"/>
                  <a:gd name="T26" fmla="*/ 287 w 323"/>
                  <a:gd name="T27" fmla="*/ 130 h 321"/>
                  <a:gd name="T28" fmla="*/ 287 w 323"/>
                  <a:gd name="T29" fmla="*/ 140 h 321"/>
                  <a:gd name="T30" fmla="*/ 296 w 323"/>
                  <a:gd name="T31" fmla="*/ 168 h 321"/>
                  <a:gd name="T32" fmla="*/ 294 w 323"/>
                  <a:gd name="T33" fmla="*/ 209 h 321"/>
                  <a:gd name="T34" fmla="*/ 291 w 323"/>
                  <a:gd name="T35" fmla="*/ 223 h 321"/>
                  <a:gd name="T36" fmla="*/ 294 w 323"/>
                  <a:gd name="T37" fmla="*/ 234 h 321"/>
                  <a:gd name="T38" fmla="*/ 296 w 323"/>
                  <a:gd name="T39" fmla="*/ 263 h 321"/>
                  <a:gd name="T40" fmla="*/ 298 w 323"/>
                  <a:gd name="T41" fmla="*/ 286 h 321"/>
                  <a:gd name="T42" fmla="*/ 300 w 323"/>
                  <a:gd name="T43" fmla="*/ 294 h 321"/>
                  <a:gd name="T44" fmla="*/ 302 w 323"/>
                  <a:gd name="T45" fmla="*/ 305 h 321"/>
                  <a:gd name="T46" fmla="*/ 294 w 323"/>
                  <a:gd name="T47" fmla="*/ 320 h 321"/>
                  <a:gd name="T48" fmla="*/ 296 w 323"/>
                  <a:gd name="T49" fmla="*/ 341 h 321"/>
                  <a:gd name="T50" fmla="*/ 289 w 323"/>
                  <a:gd name="T51" fmla="*/ 362 h 321"/>
                  <a:gd name="T52" fmla="*/ 294 w 323"/>
                  <a:gd name="T53" fmla="*/ 382 h 321"/>
                  <a:gd name="T54" fmla="*/ 296 w 323"/>
                  <a:gd name="T55" fmla="*/ 401 h 321"/>
                  <a:gd name="T56" fmla="*/ 300 w 323"/>
                  <a:gd name="T57" fmla="*/ 405 h 321"/>
                  <a:gd name="T58" fmla="*/ 312 w 323"/>
                  <a:gd name="T59" fmla="*/ 426 h 321"/>
                  <a:gd name="T60" fmla="*/ 217 w 323"/>
                  <a:gd name="T61" fmla="*/ 539 h 321"/>
                  <a:gd name="T62" fmla="*/ 178 w 323"/>
                  <a:gd name="T63" fmla="*/ 559 h 321"/>
                  <a:gd name="T64" fmla="*/ 175 w 323"/>
                  <a:gd name="T65" fmla="*/ 552 h 321"/>
                  <a:gd name="T66" fmla="*/ 175 w 323"/>
                  <a:gd name="T67" fmla="*/ 542 h 321"/>
                  <a:gd name="T68" fmla="*/ 169 w 323"/>
                  <a:gd name="T69" fmla="*/ 517 h 321"/>
                  <a:gd name="T70" fmla="*/ 165 w 323"/>
                  <a:gd name="T71" fmla="*/ 506 h 321"/>
                  <a:gd name="T72" fmla="*/ 161 w 323"/>
                  <a:gd name="T73" fmla="*/ 506 h 321"/>
                  <a:gd name="T74" fmla="*/ 157 w 323"/>
                  <a:gd name="T75" fmla="*/ 508 h 321"/>
                  <a:gd name="T76" fmla="*/ 151 w 323"/>
                  <a:gd name="T77" fmla="*/ 497 h 321"/>
                  <a:gd name="T78" fmla="*/ 145 w 323"/>
                  <a:gd name="T79" fmla="*/ 492 h 321"/>
                  <a:gd name="T80" fmla="*/ 139 w 323"/>
                  <a:gd name="T81" fmla="*/ 474 h 321"/>
                  <a:gd name="T82" fmla="*/ 0 w 323"/>
                  <a:gd name="T83" fmla="*/ 261 h 321"/>
                  <a:gd name="T84" fmla="*/ 8 w 323"/>
                  <a:gd name="T85" fmla="*/ 201 h 321"/>
                  <a:gd name="T86" fmla="*/ 108 w 323"/>
                  <a:gd name="T87" fmla="*/ 119 h 321"/>
                  <a:gd name="T88" fmla="*/ 141 w 323"/>
                  <a:gd name="T89" fmla="*/ 36 h 321"/>
                  <a:gd name="T90" fmla="*/ 149 w 323"/>
                  <a:gd name="T91" fmla="*/ 36 h 321"/>
                  <a:gd name="T92" fmla="*/ 161 w 323"/>
                  <a:gd name="T93" fmla="*/ 21 h 321"/>
                  <a:gd name="T94" fmla="*/ 176 w 323"/>
                  <a:gd name="T95" fmla="*/ 17 h 321"/>
                  <a:gd name="T96" fmla="*/ 194 w 323"/>
                  <a:gd name="T97" fmla="*/ 11 h 321"/>
                  <a:gd name="T98" fmla="*/ 210 w 323"/>
                  <a:gd name="T99" fmla="*/ 4 h 321"/>
                  <a:gd name="T100" fmla="*/ 214 w 323"/>
                  <a:gd name="T101" fmla="*/ 4 h 321"/>
                  <a:gd name="T102" fmla="*/ 225 w 323"/>
                  <a:gd name="T103" fmla="*/ 0 h 321"/>
                  <a:gd name="T104" fmla="*/ 233 w 323"/>
                  <a:gd name="T105" fmla="*/ 2 h 321"/>
                  <a:gd name="T106" fmla="*/ 239 w 323"/>
                  <a:gd name="T107" fmla="*/ 2 h 3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3"/>
                  <a:gd name="T163" fmla="*/ 0 h 321"/>
                  <a:gd name="T164" fmla="*/ 323 w 323"/>
                  <a:gd name="T165" fmla="*/ 321 h 3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4" name="Freeform 282"/>
              <p:cNvSpPr>
                <a:spLocks/>
              </p:cNvSpPr>
              <p:nvPr/>
            </p:nvSpPr>
            <p:spPr bwMode="ltGray">
              <a:xfrm>
                <a:off x="2374" y="2056"/>
                <a:ext cx="329" cy="368"/>
              </a:xfrm>
              <a:custGeom>
                <a:avLst/>
                <a:gdLst>
                  <a:gd name="T0" fmla="*/ 245 w 331"/>
                  <a:gd name="T1" fmla="*/ 2 h 329"/>
                  <a:gd name="T2" fmla="*/ 254 w 331"/>
                  <a:gd name="T3" fmla="*/ 4 h 329"/>
                  <a:gd name="T4" fmla="*/ 268 w 331"/>
                  <a:gd name="T5" fmla="*/ 4 h 329"/>
                  <a:gd name="T6" fmla="*/ 286 w 331"/>
                  <a:gd name="T7" fmla="*/ 2 h 329"/>
                  <a:gd name="T8" fmla="*/ 300 w 331"/>
                  <a:gd name="T9" fmla="*/ 4 h 329"/>
                  <a:gd name="T10" fmla="*/ 308 w 331"/>
                  <a:gd name="T11" fmla="*/ 13 h 329"/>
                  <a:gd name="T12" fmla="*/ 304 w 331"/>
                  <a:gd name="T13" fmla="*/ 35 h 329"/>
                  <a:gd name="T14" fmla="*/ 304 w 331"/>
                  <a:gd name="T15" fmla="*/ 49 h 329"/>
                  <a:gd name="T16" fmla="*/ 304 w 331"/>
                  <a:gd name="T17" fmla="*/ 60 h 329"/>
                  <a:gd name="T18" fmla="*/ 290 w 331"/>
                  <a:gd name="T19" fmla="*/ 94 h 329"/>
                  <a:gd name="T20" fmla="*/ 282 w 331"/>
                  <a:gd name="T21" fmla="*/ 92 h 329"/>
                  <a:gd name="T22" fmla="*/ 282 w 331"/>
                  <a:gd name="T23" fmla="*/ 116 h 329"/>
                  <a:gd name="T24" fmla="*/ 288 w 331"/>
                  <a:gd name="T25" fmla="*/ 130 h 329"/>
                  <a:gd name="T26" fmla="*/ 294 w 331"/>
                  <a:gd name="T27" fmla="*/ 133 h 329"/>
                  <a:gd name="T28" fmla="*/ 294 w 331"/>
                  <a:gd name="T29" fmla="*/ 144 h 329"/>
                  <a:gd name="T30" fmla="*/ 304 w 331"/>
                  <a:gd name="T31" fmla="*/ 172 h 329"/>
                  <a:gd name="T32" fmla="*/ 302 w 331"/>
                  <a:gd name="T33" fmla="*/ 213 h 329"/>
                  <a:gd name="T34" fmla="*/ 298 w 331"/>
                  <a:gd name="T35" fmla="*/ 226 h 329"/>
                  <a:gd name="T36" fmla="*/ 302 w 331"/>
                  <a:gd name="T37" fmla="*/ 238 h 329"/>
                  <a:gd name="T38" fmla="*/ 304 w 331"/>
                  <a:gd name="T39" fmla="*/ 268 h 329"/>
                  <a:gd name="T40" fmla="*/ 306 w 331"/>
                  <a:gd name="T41" fmla="*/ 294 h 329"/>
                  <a:gd name="T42" fmla="*/ 308 w 331"/>
                  <a:gd name="T43" fmla="*/ 300 h 329"/>
                  <a:gd name="T44" fmla="*/ 310 w 331"/>
                  <a:gd name="T45" fmla="*/ 312 h 329"/>
                  <a:gd name="T46" fmla="*/ 302 w 331"/>
                  <a:gd name="T47" fmla="*/ 329 h 329"/>
                  <a:gd name="T48" fmla="*/ 304 w 331"/>
                  <a:gd name="T49" fmla="*/ 351 h 329"/>
                  <a:gd name="T50" fmla="*/ 296 w 331"/>
                  <a:gd name="T51" fmla="*/ 370 h 329"/>
                  <a:gd name="T52" fmla="*/ 302 w 331"/>
                  <a:gd name="T53" fmla="*/ 393 h 329"/>
                  <a:gd name="T54" fmla="*/ 304 w 331"/>
                  <a:gd name="T55" fmla="*/ 413 h 329"/>
                  <a:gd name="T56" fmla="*/ 308 w 331"/>
                  <a:gd name="T57" fmla="*/ 416 h 329"/>
                  <a:gd name="T58" fmla="*/ 320 w 331"/>
                  <a:gd name="T59" fmla="*/ 437 h 329"/>
                  <a:gd name="T60" fmla="*/ 223 w 331"/>
                  <a:gd name="T61" fmla="*/ 553 h 329"/>
                  <a:gd name="T62" fmla="*/ 183 w 331"/>
                  <a:gd name="T63" fmla="*/ 576 h 329"/>
                  <a:gd name="T64" fmla="*/ 179 w 331"/>
                  <a:gd name="T65" fmla="*/ 567 h 329"/>
                  <a:gd name="T66" fmla="*/ 179 w 331"/>
                  <a:gd name="T67" fmla="*/ 557 h 329"/>
                  <a:gd name="T68" fmla="*/ 173 w 331"/>
                  <a:gd name="T69" fmla="*/ 529 h 329"/>
                  <a:gd name="T70" fmla="*/ 169 w 331"/>
                  <a:gd name="T71" fmla="*/ 518 h 329"/>
                  <a:gd name="T72" fmla="*/ 165 w 331"/>
                  <a:gd name="T73" fmla="*/ 518 h 329"/>
                  <a:gd name="T74" fmla="*/ 161 w 331"/>
                  <a:gd name="T75" fmla="*/ 520 h 329"/>
                  <a:gd name="T76" fmla="*/ 155 w 331"/>
                  <a:gd name="T77" fmla="*/ 507 h 329"/>
                  <a:gd name="T78" fmla="*/ 149 w 331"/>
                  <a:gd name="T79" fmla="*/ 504 h 329"/>
                  <a:gd name="T80" fmla="*/ 143 w 331"/>
                  <a:gd name="T81" fmla="*/ 487 h 329"/>
                  <a:gd name="T82" fmla="*/ 0 w 331"/>
                  <a:gd name="T83" fmla="*/ 266 h 329"/>
                  <a:gd name="T84" fmla="*/ 8 w 331"/>
                  <a:gd name="T85" fmla="*/ 208 h 329"/>
                  <a:gd name="T86" fmla="*/ 111 w 331"/>
                  <a:gd name="T87" fmla="*/ 121 h 329"/>
                  <a:gd name="T88" fmla="*/ 145 w 331"/>
                  <a:gd name="T89" fmla="*/ 39 h 329"/>
                  <a:gd name="T90" fmla="*/ 153 w 331"/>
                  <a:gd name="T91" fmla="*/ 39 h 329"/>
                  <a:gd name="T92" fmla="*/ 165 w 331"/>
                  <a:gd name="T93" fmla="*/ 21 h 329"/>
                  <a:gd name="T94" fmla="*/ 181 w 331"/>
                  <a:gd name="T95" fmla="*/ 17 h 329"/>
                  <a:gd name="T96" fmla="*/ 199 w 331"/>
                  <a:gd name="T97" fmla="*/ 11 h 329"/>
                  <a:gd name="T98" fmla="*/ 215 w 331"/>
                  <a:gd name="T99" fmla="*/ 4 h 329"/>
                  <a:gd name="T100" fmla="*/ 219 w 331"/>
                  <a:gd name="T101" fmla="*/ 4 h 329"/>
                  <a:gd name="T102" fmla="*/ 231 w 331"/>
                  <a:gd name="T103" fmla="*/ 0 h 329"/>
                  <a:gd name="T104" fmla="*/ 239 w 331"/>
                  <a:gd name="T105" fmla="*/ 2 h 329"/>
                  <a:gd name="T106" fmla="*/ 245 w 331"/>
                  <a:gd name="T107" fmla="*/ 2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329"/>
                  <a:gd name="T164" fmla="*/ 331 w 331"/>
                  <a:gd name="T165" fmla="*/ 329 h 3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5" name="Freeform 283"/>
              <p:cNvSpPr>
                <a:spLocks/>
              </p:cNvSpPr>
              <p:nvPr/>
            </p:nvSpPr>
            <p:spPr bwMode="ltGray">
              <a:xfrm>
                <a:off x="2316" y="2059"/>
                <a:ext cx="205" cy="149"/>
              </a:xfrm>
              <a:custGeom>
                <a:avLst/>
                <a:gdLst>
                  <a:gd name="T0" fmla="*/ 149 w 207"/>
                  <a:gd name="T1" fmla="*/ 0 h 133"/>
                  <a:gd name="T2" fmla="*/ 150 w 207"/>
                  <a:gd name="T3" fmla="*/ 15 h 133"/>
                  <a:gd name="T4" fmla="*/ 154 w 207"/>
                  <a:gd name="T5" fmla="*/ 24 h 133"/>
                  <a:gd name="T6" fmla="*/ 161 w 207"/>
                  <a:gd name="T7" fmla="*/ 24 h 133"/>
                  <a:gd name="T8" fmla="*/ 167 w 207"/>
                  <a:gd name="T9" fmla="*/ 24 h 133"/>
                  <a:gd name="T10" fmla="*/ 175 w 207"/>
                  <a:gd name="T11" fmla="*/ 19 h 133"/>
                  <a:gd name="T12" fmla="*/ 184 w 207"/>
                  <a:gd name="T13" fmla="*/ 15 h 133"/>
                  <a:gd name="T14" fmla="*/ 181 w 207"/>
                  <a:gd name="T15" fmla="*/ 30 h 133"/>
                  <a:gd name="T16" fmla="*/ 186 w 207"/>
                  <a:gd name="T17" fmla="*/ 38 h 133"/>
                  <a:gd name="T18" fmla="*/ 192 w 207"/>
                  <a:gd name="T19" fmla="*/ 34 h 133"/>
                  <a:gd name="T20" fmla="*/ 196 w 207"/>
                  <a:gd name="T21" fmla="*/ 45 h 133"/>
                  <a:gd name="T22" fmla="*/ 194 w 207"/>
                  <a:gd name="T23" fmla="*/ 60 h 133"/>
                  <a:gd name="T24" fmla="*/ 196 w 207"/>
                  <a:gd name="T25" fmla="*/ 71 h 133"/>
                  <a:gd name="T26" fmla="*/ 194 w 207"/>
                  <a:gd name="T27" fmla="*/ 96 h 133"/>
                  <a:gd name="T28" fmla="*/ 194 w 207"/>
                  <a:gd name="T29" fmla="*/ 114 h 133"/>
                  <a:gd name="T30" fmla="*/ 196 w 207"/>
                  <a:gd name="T31" fmla="*/ 119 h 133"/>
                  <a:gd name="T32" fmla="*/ 192 w 207"/>
                  <a:gd name="T33" fmla="*/ 128 h 133"/>
                  <a:gd name="T34" fmla="*/ 181 w 207"/>
                  <a:gd name="T35" fmla="*/ 131 h 133"/>
                  <a:gd name="T36" fmla="*/ 171 w 207"/>
                  <a:gd name="T37" fmla="*/ 131 h 133"/>
                  <a:gd name="T38" fmla="*/ 167 w 207"/>
                  <a:gd name="T39" fmla="*/ 136 h 133"/>
                  <a:gd name="T40" fmla="*/ 167 w 207"/>
                  <a:gd name="T41" fmla="*/ 149 h 133"/>
                  <a:gd name="T42" fmla="*/ 126 w 207"/>
                  <a:gd name="T43" fmla="*/ 185 h 133"/>
                  <a:gd name="T44" fmla="*/ 118 w 207"/>
                  <a:gd name="T45" fmla="*/ 187 h 133"/>
                  <a:gd name="T46" fmla="*/ 109 w 207"/>
                  <a:gd name="T47" fmla="*/ 185 h 133"/>
                  <a:gd name="T48" fmla="*/ 99 w 207"/>
                  <a:gd name="T49" fmla="*/ 188 h 133"/>
                  <a:gd name="T50" fmla="*/ 84 w 207"/>
                  <a:gd name="T51" fmla="*/ 192 h 133"/>
                  <a:gd name="T52" fmla="*/ 62 w 207"/>
                  <a:gd name="T53" fmla="*/ 209 h 133"/>
                  <a:gd name="T54" fmla="*/ 62 w 207"/>
                  <a:gd name="T55" fmla="*/ 233 h 133"/>
                  <a:gd name="T56" fmla="*/ 0 w 207"/>
                  <a:gd name="T57" fmla="*/ 213 h 133"/>
                  <a:gd name="T58" fmla="*/ 15 w 207"/>
                  <a:gd name="T59" fmla="*/ 213 h 133"/>
                  <a:gd name="T60" fmla="*/ 27 w 207"/>
                  <a:gd name="T61" fmla="*/ 203 h 133"/>
                  <a:gd name="T62" fmla="*/ 46 w 207"/>
                  <a:gd name="T63" fmla="*/ 187 h 133"/>
                  <a:gd name="T64" fmla="*/ 60 w 207"/>
                  <a:gd name="T65" fmla="*/ 149 h 133"/>
                  <a:gd name="T66" fmla="*/ 57 w 207"/>
                  <a:gd name="T67" fmla="*/ 143 h 133"/>
                  <a:gd name="T68" fmla="*/ 60 w 207"/>
                  <a:gd name="T69" fmla="*/ 128 h 133"/>
                  <a:gd name="T70" fmla="*/ 64 w 207"/>
                  <a:gd name="T71" fmla="*/ 114 h 133"/>
                  <a:gd name="T72" fmla="*/ 74 w 207"/>
                  <a:gd name="T73" fmla="*/ 103 h 133"/>
                  <a:gd name="T74" fmla="*/ 76 w 207"/>
                  <a:gd name="T75" fmla="*/ 93 h 133"/>
                  <a:gd name="T76" fmla="*/ 80 w 207"/>
                  <a:gd name="T77" fmla="*/ 83 h 133"/>
                  <a:gd name="T78" fmla="*/ 87 w 207"/>
                  <a:gd name="T79" fmla="*/ 75 h 133"/>
                  <a:gd name="T80" fmla="*/ 97 w 207"/>
                  <a:gd name="T81" fmla="*/ 63 h 133"/>
                  <a:gd name="T82" fmla="*/ 105 w 207"/>
                  <a:gd name="T83" fmla="*/ 63 h 133"/>
                  <a:gd name="T84" fmla="*/ 114 w 207"/>
                  <a:gd name="T85" fmla="*/ 56 h 133"/>
                  <a:gd name="T86" fmla="*/ 124 w 207"/>
                  <a:gd name="T87" fmla="*/ 44 h 133"/>
                  <a:gd name="T88" fmla="*/ 137 w 207"/>
                  <a:gd name="T89" fmla="*/ 19 h 133"/>
                  <a:gd name="T90" fmla="*/ 149 w 207"/>
                  <a:gd name="T91" fmla="*/ 0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133"/>
                  <a:gd name="T140" fmla="*/ 207 w 207"/>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6" name="Freeform 284"/>
              <p:cNvSpPr>
                <a:spLocks/>
              </p:cNvSpPr>
              <p:nvPr/>
            </p:nvSpPr>
            <p:spPr bwMode="ltGray">
              <a:xfrm>
                <a:off x="2315" y="2058"/>
                <a:ext cx="213" cy="158"/>
              </a:xfrm>
              <a:custGeom>
                <a:avLst/>
                <a:gdLst>
                  <a:gd name="T0" fmla="*/ 155 w 215"/>
                  <a:gd name="T1" fmla="*/ 0 h 141"/>
                  <a:gd name="T2" fmla="*/ 156 w 215"/>
                  <a:gd name="T3" fmla="*/ 17 h 141"/>
                  <a:gd name="T4" fmla="*/ 160 w 215"/>
                  <a:gd name="T5" fmla="*/ 25 h 141"/>
                  <a:gd name="T6" fmla="*/ 168 w 215"/>
                  <a:gd name="T7" fmla="*/ 25 h 141"/>
                  <a:gd name="T8" fmla="*/ 174 w 215"/>
                  <a:gd name="T9" fmla="*/ 25 h 141"/>
                  <a:gd name="T10" fmla="*/ 182 w 215"/>
                  <a:gd name="T11" fmla="*/ 21 h 141"/>
                  <a:gd name="T12" fmla="*/ 192 w 215"/>
                  <a:gd name="T13" fmla="*/ 17 h 141"/>
                  <a:gd name="T14" fmla="*/ 188 w 215"/>
                  <a:gd name="T15" fmla="*/ 31 h 141"/>
                  <a:gd name="T16" fmla="*/ 194 w 215"/>
                  <a:gd name="T17" fmla="*/ 39 h 141"/>
                  <a:gd name="T18" fmla="*/ 200 w 215"/>
                  <a:gd name="T19" fmla="*/ 35 h 141"/>
                  <a:gd name="T20" fmla="*/ 204 w 215"/>
                  <a:gd name="T21" fmla="*/ 49 h 141"/>
                  <a:gd name="T22" fmla="*/ 202 w 215"/>
                  <a:gd name="T23" fmla="*/ 63 h 141"/>
                  <a:gd name="T24" fmla="*/ 204 w 215"/>
                  <a:gd name="T25" fmla="*/ 74 h 141"/>
                  <a:gd name="T26" fmla="*/ 202 w 215"/>
                  <a:gd name="T27" fmla="*/ 103 h 141"/>
                  <a:gd name="T28" fmla="*/ 202 w 215"/>
                  <a:gd name="T29" fmla="*/ 119 h 141"/>
                  <a:gd name="T30" fmla="*/ 204 w 215"/>
                  <a:gd name="T31" fmla="*/ 128 h 141"/>
                  <a:gd name="T32" fmla="*/ 200 w 215"/>
                  <a:gd name="T33" fmla="*/ 133 h 141"/>
                  <a:gd name="T34" fmla="*/ 188 w 215"/>
                  <a:gd name="T35" fmla="*/ 137 h 141"/>
                  <a:gd name="T36" fmla="*/ 178 w 215"/>
                  <a:gd name="T37" fmla="*/ 137 h 141"/>
                  <a:gd name="T38" fmla="*/ 174 w 215"/>
                  <a:gd name="T39" fmla="*/ 145 h 141"/>
                  <a:gd name="T40" fmla="*/ 174 w 215"/>
                  <a:gd name="T41" fmla="*/ 159 h 141"/>
                  <a:gd name="T42" fmla="*/ 131 w 215"/>
                  <a:gd name="T43" fmla="*/ 195 h 141"/>
                  <a:gd name="T44" fmla="*/ 123 w 215"/>
                  <a:gd name="T45" fmla="*/ 198 h 141"/>
                  <a:gd name="T46" fmla="*/ 113 w 215"/>
                  <a:gd name="T47" fmla="*/ 195 h 141"/>
                  <a:gd name="T48" fmla="*/ 103 w 215"/>
                  <a:gd name="T49" fmla="*/ 201 h 141"/>
                  <a:gd name="T50" fmla="*/ 87 w 215"/>
                  <a:gd name="T51" fmla="*/ 206 h 141"/>
                  <a:gd name="T52" fmla="*/ 65 w 215"/>
                  <a:gd name="T53" fmla="*/ 222 h 141"/>
                  <a:gd name="T54" fmla="*/ 65 w 215"/>
                  <a:gd name="T55" fmla="*/ 248 h 141"/>
                  <a:gd name="T56" fmla="*/ 0 w 215"/>
                  <a:gd name="T57" fmla="*/ 225 h 141"/>
                  <a:gd name="T58" fmla="*/ 16 w 215"/>
                  <a:gd name="T59" fmla="*/ 225 h 141"/>
                  <a:gd name="T60" fmla="*/ 28 w 215"/>
                  <a:gd name="T61" fmla="*/ 217 h 141"/>
                  <a:gd name="T62" fmla="*/ 48 w 215"/>
                  <a:gd name="T63" fmla="*/ 198 h 141"/>
                  <a:gd name="T64" fmla="*/ 63 w 215"/>
                  <a:gd name="T65" fmla="*/ 159 h 141"/>
                  <a:gd name="T66" fmla="*/ 59 w 215"/>
                  <a:gd name="T67" fmla="*/ 152 h 141"/>
                  <a:gd name="T68" fmla="*/ 63 w 215"/>
                  <a:gd name="T69" fmla="*/ 133 h 141"/>
                  <a:gd name="T70" fmla="*/ 67 w 215"/>
                  <a:gd name="T71" fmla="*/ 119 h 141"/>
                  <a:gd name="T72" fmla="*/ 77 w 215"/>
                  <a:gd name="T73" fmla="*/ 108 h 141"/>
                  <a:gd name="T74" fmla="*/ 79 w 215"/>
                  <a:gd name="T75" fmla="*/ 101 h 141"/>
                  <a:gd name="T76" fmla="*/ 83 w 215"/>
                  <a:gd name="T77" fmla="*/ 90 h 141"/>
                  <a:gd name="T78" fmla="*/ 91 w 215"/>
                  <a:gd name="T79" fmla="*/ 82 h 141"/>
                  <a:gd name="T80" fmla="*/ 101 w 215"/>
                  <a:gd name="T81" fmla="*/ 68 h 141"/>
                  <a:gd name="T82" fmla="*/ 109 w 215"/>
                  <a:gd name="T83" fmla="*/ 68 h 141"/>
                  <a:gd name="T84" fmla="*/ 119 w 215"/>
                  <a:gd name="T85" fmla="*/ 61 h 141"/>
                  <a:gd name="T86" fmla="*/ 129 w 215"/>
                  <a:gd name="T87" fmla="*/ 45 h 141"/>
                  <a:gd name="T88" fmla="*/ 143 w 215"/>
                  <a:gd name="T89" fmla="*/ 21 h 141"/>
                  <a:gd name="T90" fmla="*/ 155 w 215"/>
                  <a:gd name="T91" fmla="*/ 0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41"/>
                  <a:gd name="T140" fmla="*/ 215 w 215"/>
                  <a:gd name="T141" fmla="*/ 141 h 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7" name="Freeform 285"/>
              <p:cNvSpPr>
                <a:spLocks/>
              </p:cNvSpPr>
              <p:nvPr/>
            </p:nvSpPr>
            <p:spPr bwMode="ltGray">
              <a:xfrm>
                <a:off x="2217" y="2203"/>
                <a:ext cx="161" cy="128"/>
              </a:xfrm>
              <a:custGeom>
                <a:avLst/>
                <a:gdLst>
                  <a:gd name="T0" fmla="*/ 84 w 161"/>
                  <a:gd name="T1" fmla="*/ 26 h 115"/>
                  <a:gd name="T2" fmla="*/ 93 w 161"/>
                  <a:gd name="T3" fmla="*/ 0 h 115"/>
                  <a:gd name="T4" fmla="*/ 160 w 161"/>
                  <a:gd name="T5" fmla="*/ 18 h 115"/>
                  <a:gd name="T6" fmla="*/ 150 w 161"/>
                  <a:gd name="T7" fmla="*/ 66 h 115"/>
                  <a:gd name="T8" fmla="*/ 107 w 161"/>
                  <a:gd name="T9" fmla="*/ 62 h 115"/>
                  <a:gd name="T10" fmla="*/ 91 w 161"/>
                  <a:gd name="T11" fmla="*/ 136 h 115"/>
                  <a:gd name="T12" fmla="*/ 84 w 161"/>
                  <a:gd name="T13" fmla="*/ 136 h 115"/>
                  <a:gd name="T14" fmla="*/ 76 w 161"/>
                  <a:gd name="T15" fmla="*/ 139 h 115"/>
                  <a:gd name="T16" fmla="*/ 70 w 161"/>
                  <a:gd name="T17" fmla="*/ 154 h 115"/>
                  <a:gd name="T18" fmla="*/ 65 w 161"/>
                  <a:gd name="T19" fmla="*/ 183 h 115"/>
                  <a:gd name="T20" fmla="*/ 65 w 161"/>
                  <a:gd name="T21" fmla="*/ 195 h 115"/>
                  <a:gd name="T22" fmla="*/ 8 w 161"/>
                  <a:gd name="T23" fmla="*/ 183 h 115"/>
                  <a:gd name="T24" fmla="*/ 0 w 161"/>
                  <a:gd name="T25" fmla="*/ 195 h 115"/>
                  <a:gd name="T26" fmla="*/ 6 w 161"/>
                  <a:gd name="T27" fmla="*/ 163 h 115"/>
                  <a:gd name="T28" fmla="*/ 6 w 161"/>
                  <a:gd name="T29" fmla="*/ 154 h 115"/>
                  <a:gd name="T30" fmla="*/ 11 w 161"/>
                  <a:gd name="T31" fmla="*/ 150 h 115"/>
                  <a:gd name="T32" fmla="*/ 15 w 161"/>
                  <a:gd name="T33" fmla="*/ 150 h 115"/>
                  <a:gd name="T34" fmla="*/ 23 w 161"/>
                  <a:gd name="T35" fmla="*/ 127 h 115"/>
                  <a:gd name="T36" fmla="*/ 29 w 161"/>
                  <a:gd name="T37" fmla="*/ 124 h 115"/>
                  <a:gd name="T38" fmla="*/ 29 w 161"/>
                  <a:gd name="T39" fmla="*/ 110 h 115"/>
                  <a:gd name="T40" fmla="*/ 32 w 161"/>
                  <a:gd name="T41" fmla="*/ 109 h 115"/>
                  <a:gd name="T42" fmla="*/ 46 w 161"/>
                  <a:gd name="T43" fmla="*/ 89 h 115"/>
                  <a:gd name="T44" fmla="*/ 57 w 161"/>
                  <a:gd name="T45" fmla="*/ 63 h 115"/>
                  <a:gd name="T46" fmla="*/ 57 w 161"/>
                  <a:gd name="T47" fmla="*/ 51 h 115"/>
                  <a:gd name="T48" fmla="*/ 72 w 161"/>
                  <a:gd name="T49" fmla="*/ 37 h 115"/>
                  <a:gd name="T50" fmla="*/ 80 w 161"/>
                  <a:gd name="T51" fmla="*/ 32 h 115"/>
                  <a:gd name="T52" fmla="*/ 84 w 161"/>
                  <a:gd name="T53" fmla="*/ 26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15"/>
                  <a:gd name="T83" fmla="*/ 161 w 161"/>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8" name="Freeform 286"/>
              <p:cNvSpPr>
                <a:spLocks/>
              </p:cNvSpPr>
              <p:nvPr/>
            </p:nvSpPr>
            <p:spPr bwMode="ltGray">
              <a:xfrm>
                <a:off x="2217" y="2201"/>
                <a:ext cx="168" cy="138"/>
              </a:xfrm>
              <a:custGeom>
                <a:avLst/>
                <a:gdLst>
                  <a:gd name="T0" fmla="*/ 84 w 169"/>
                  <a:gd name="T1" fmla="*/ 28 h 123"/>
                  <a:gd name="T2" fmla="*/ 93 w 169"/>
                  <a:gd name="T3" fmla="*/ 0 h 123"/>
                  <a:gd name="T4" fmla="*/ 163 w 169"/>
                  <a:gd name="T5" fmla="*/ 21 h 123"/>
                  <a:gd name="T6" fmla="*/ 153 w 169"/>
                  <a:gd name="T7" fmla="*/ 74 h 123"/>
                  <a:gd name="T8" fmla="*/ 107 w 169"/>
                  <a:gd name="T9" fmla="*/ 68 h 123"/>
                  <a:gd name="T10" fmla="*/ 91 w 169"/>
                  <a:gd name="T11" fmla="*/ 153 h 123"/>
                  <a:gd name="T12" fmla="*/ 84 w 169"/>
                  <a:gd name="T13" fmla="*/ 153 h 123"/>
                  <a:gd name="T14" fmla="*/ 80 w 169"/>
                  <a:gd name="T15" fmla="*/ 157 h 123"/>
                  <a:gd name="T16" fmla="*/ 74 w 169"/>
                  <a:gd name="T17" fmla="*/ 172 h 123"/>
                  <a:gd name="T18" fmla="*/ 68 w 169"/>
                  <a:gd name="T19" fmla="*/ 204 h 123"/>
                  <a:gd name="T20" fmla="*/ 68 w 169"/>
                  <a:gd name="T21" fmla="*/ 218 h 123"/>
                  <a:gd name="T22" fmla="*/ 8 w 169"/>
                  <a:gd name="T23" fmla="*/ 204 h 123"/>
                  <a:gd name="T24" fmla="*/ 0 w 169"/>
                  <a:gd name="T25" fmla="*/ 218 h 123"/>
                  <a:gd name="T26" fmla="*/ 6 w 169"/>
                  <a:gd name="T27" fmla="*/ 182 h 123"/>
                  <a:gd name="T28" fmla="*/ 6 w 169"/>
                  <a:gd name="T29" fmla="*/ 172 h 123"/>
                  <a:gd name="T30" fmla="*/ 12 w 169"/>
                  <a:gd name="T31" fmla="*/ 166 h 123"/>
                  <a:gd name="T32" fmla="*/ 16 w 169"/>
                  <a:gd name="T33" fmla="*/ 166 h 123"/>
                  <a:gd name="T34" fmla="*/ 24 w 169"/>
                  <a:gd name="T35" fmla="*/ 142 h 123"/>
                  <a:gd name="T36" fmla="*/ 30 w 169"/>
                  <a:gd name="T37" fmla="*/ 140 h 123"/>
                  <a:gd name="T38" fmla="*/ 30 w 169"/>
                  <a:gd name="T39" fmla="*/ 126 h 123"/>
                  <a:gd name="T40" fmla="*/ 34 w 169"/>
                  <a:gd name="T41" fmla="*/ 120 h 123"/>
                  <a:gd name="T42" fmla="*/ 48 w 169"/>
                  <a:gd name="T43" fmla="*/ 101 h 123"/>
                  <a:gd name="T44" fmla="*/ 60 w 169"/>
                  <a:gd name="T45" fmla="*/ 71 h 123"/>
                  <a:gd name="T46" fmla="*/ 60 w 169"/>
                  <a:gd name="T47" fmla="*/ 56 h 123"/>
                  <a:gd name="T48" fmla="*/ 76 w 169"/>
                  <a:gd name="T49" fmla="*/ 43 h 123"/>
                  <a:gd name="T50" fmla="*/ 84 w 169"/>
                  <a:gd name="T51" fmla="*/ 35 h 123"/>
                  <a:gd name="T52" fmla="*/ 84 w 169"/>
                  <a:gd name="T53" fmla="*/ 28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9"/>
                  <a:gd name="T82" fmla="*/ 0 h 123"/>
                  <a:gd name="T83" fmla="*/ 169 w 169"/>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9" name="Freeform 287"/>
              <p:cNvSpPr>
                <a:spLocks/>
              </p:cNvSpPr>
              <p:nvPr/>
            </p:nvSpPr>
            <p:spPr bwMode="ltGray">
              <a:xfrm>
                <a:off x="2193" y="2490"/>
                <a:ext cx="49" cy="19"/>
              </a:xfrm>
              <a:custGeom>
                <a:avLst/>
                <a:gdLst>
                  <a:gd name="T0" fmla="*/ 4 w 49"/>
                  <a:gd name="T1" fmla="*/ 4 h 17"/>
                  <a:gd name="T2" fmla="*/ 10 w 49"/>
                  <a:gd name="T3" fmla="*/ 11 h 17"/>
                  <a:gd name="T4" fmla="*/ 18 w 49"/>
                  <a:gd name="T5" fmla="*/ 11 h 17"/>
                  <a:gd name="T6" fmla="*/ 26 w 49"/>
                  <a:gd name="T7" fmla="*/ 0 h 17"/>
                  <a:gd name="T8" fmla="*/ 36 w 49"/>
                  <a:gd name="T9" fmla="*/ 4 h 17"/>
                  <a:gd name="T10" fmla="*/ 44 w 49"/>
                  <a:gd name="T11" fmla="*/ 13 h 17"/>
                  <a:gd name="T12" fmla="*/ 48 w 49"/>
                  <a:gd name="T13" fmla="*/ 21 h 17"/>
                  <a:gd name="T14" fmla="*/ 44 w 49"/>
                  <a:gd name="T15" fmla="*/ 28 h 17"/>
                  <a:gd name="T16" fmla="*/ 38 w 49"/>
                  <a:gd name="T17" fmla="*/ 25 h 17"/>
                  <a:gd name="T18" fmla="*/ 34 w 49"/>
                  <a:gd name="T19" fmla="*/ 13 h 17"/>
                  <a:gd name="T20" fmla="*/ 30 w 49"/>
                  <a:gd name="T21" fmla="*/ 21 h 17"/>
                  <a:gd name="T22" fmla="*/ 20 w 49"/>
                  <a:gd name="T23" fmla="*/ 21 h 17"/>
                  <a:gd name="T24" fmla="*/ 18 w 49"/>
                  <a:gd name="T25" fmla="*/ 28 h 17"/>
                  <a:gd name="T26" fmla="*/ 10 w 49"/>
                  <a:gd name="T27" fmla="*/ 28 h 17"/>
                  <a:gd name="T28" fmla="*/ 6 w 49"/>
                  <a:gd name="T29" fmla="*/ 21 h 17"/>
                  <a:gd name="T30" fmla="*/ 0 w 49"/>
                  <a:gd name="T31" fmla="*/ 25 h 17"/>
                  <a:gd name="T32" fmla="*/ 4 w 49"/>
                  <a:gd name="T33" fmla="*/ 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0" name="Freeform 288"/>
              <p:cNvSpPr>
                <a:spLocks/>
              </p:cNvSpPr>
              <p:nvPr/>
            </p:nvSpPr>
            <p:spPr bwMode="ltGray">
              <a:xfrm>
                <a:off x="2269" y="2188"/>
                <a:ext cx="9" cy="15"/>
              </a:xfrm>
              <a:custGeom>
                <a:avLst/>
                <a:gdLst>
                  <a:gd name="T0" fmla="*/ 6 w 9"/>
                  <a:gd name="T1" fmla="*/ 0 h 13"/>
                  <a:gd name="T2" fmla="*/ 0 w 9"/>
                  <a:gd name="T3" fmla="*/ 12 h 13"/>
                  <a:gd name="T4" fmla="*/ 2 w 9"/>
                  <a:gd name="T5" fmla="*/ 24 h 13"/>
                  <a:gd name="T6" fmla="*/ 8 w 9"/>
                  <a:gd name="T7" fmla="*/ 16 h 13"/>
                  <a:gd name="T8" fmla="*/ 8 w 9"/>
                  <a:gd name="T9" fmla="*/ 9 h 13"/>
                  <a:gd name="T10" fmla="*/ 6 w 9"/>
                  <a:gd name="T11" fmla="*/ 0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6" y="0"/>
                    </a:moveTo>
                    <a:lnTo>
                      <a:pt x="0" y="6"/>
                    </a:lnTo>
                    <a:lnTo>
                      <a:pt x="2" y="12"/>
                    </a:lnTo>
                    <a:lnTo>
                      <a:pt x="8" y="8"/>
                    </a:lnTo>
                    <a:lnTo>
                      <a:pt x="8" y="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1" name="Freeform 289"/>
              <p:cNvSpPr>
                <a:spLocks/>
              </p:cNvSpPr>
              <p:nvPr/>
            </p:nvSpPr>
            <p:spPr bwMode="ltGray">
              <a:xfrm>
                <a:off x="2294" y="2181"/>
                <a:ext cx="13" cy="15"/>
              </a:xfrm>
              <a:custGeom>
                <a:avLst/>
                <a:gdLst>
                  <a:gd name="T0" fmla="*/ 10 w 13"/>
                  <a:gd name="T1" fmla="*/ 0 h 13"/>
                  <a:gd name="T2" fmla="*/ 0 w 13"/>
                  <a:gd name="T3" fmla="*/ 21 h 13"/>
                  <a:gd name="T4" fmla="*/ 2 w 13"/>
                  <a:gd name="T5" fmla="*/ 24 h 13"/>
                  <a:gd name="T6" fmla="*/ 6 w 13"/>
                  <a:gd name="T7" fmla="*/ 24 h 13"/>
                  <a:gd name="T8" fmla="*/ 10 w 13"/>
                  <a:gd name="T9" fmla="*/ 12 h 13"/>
                  <a:gd name="T10" fmla="*/ 12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0" y="0"/>
                    </a:moveTo>
                    <a:lnTo>
                      <a:pt x="0" y="10"/>
                    </a:lnTo>
                    <a:lnTo>
                      <a:pt x="2" y="12"/>
                    </a:lnTo>
                    <a:lnTo>
                      <a:pt x="6" y="12"/>
                    </a:lnTo>
                    <a:lnTo>
                      <a:pt x="10" y="6"/>
                    </a:lnTo>
                    <a:lnTo>
                      <a:pt x="12" y="0"/>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2" name="Freeform 290"/>
              <p:cNvSpPr>
                <a:spLocks/>
              </p:cNvSpPr>
              <p:nvPr/>
            </p:nvSpPr>
            <p:spPr bwMode="ltGray">
              <a:xfrm>
                <a:off x="2307" y="2172"/>
                <a:ext cx="9" cy="8"/>
              </a:xfrm>
              <a:custGeom>
                <a:avLst/>
                <a:gdLst>
                  <a:gd name="T0" fmla="*/ 8 w 9"/>
                  <a:gd name="T1" fmla="*/ 0 h 7"/>
                  <a:gd name="T2" fmla="*/ 2 w 9"/>
                  <a:gd name="T3" fmla="*/ 9 h 7"/>
                  <a:gd name="T4" fmla="*/ 0 w 9"/>
                  <a:gd name="T5" fmla="*/ 11 h 7"/>
                  <a:gd name="T6" fmla="*/ 4 w 9"/>
                  <a:gd name="T7" fmla="*/ 11 h 7"/>
                  <a:gd name="T8" fmla="*/ 8 w 9"/>
                  <a:gd name="T9" fmla="*/ 9 h 7"/>
                  <a:gd name="T10" fmla="*/ 8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0"/>
                    </a:moveTo>
                    <a:lnTo>
                      <a:pt x="2" y="4"/>
                    </a:lnTo>
                    <a:lnTo>
                      <a:pt x="0" y="6"/>
                    </a:lnTo>
                    <a:lnTo>
                      <a:pt x="4" y="6"/>
                    </a:lnTo>
                    <a:lnTo>
                      <a:pt x="8"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3" name="Freeform 291"/>
              <p:cNvSpPr>
                <a:spLocks/>
              </p:cNvSpPr>
              <p:nvPr/>
            </p:nvSpPr>
            <p:spPr bwMode="ltGray">
              <a:xfrm>
                <a:off x="2290" y="2192"/>
                <a:ext cx="6" cy="6"/>
              </a:xfrm>
              <a:custGeom>
                <a:avLst/>
                <a:gdLst>
                  <a:gd name="T0" fmla="*/ 0 w 5"/>
                  <a:gd name="T1" fmla="*/ 0 h 5"/>
                  <a:gd name="T2" fmla="*/ 0 w 5"/>
                  <a:gd name="T3" fmla="*/ 10 h 5"/>
                  <a:gd name="T4" fmla="*/ 10 w 5"/>
                  <a:gd name="T5" fmla="*/ 10 h 5"/>
                  <a:gd name="T6" fmla="*/ 10 w 5"/>
                  <a:gd name="T7" fmla="*/ 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0" y="4"/>
                    </a:lnTo>
                    <a:lnTo>
                      <a:pt x="4" y="4"/>
                    </a:lnTo>
                    <a:lnTo>
                      <a:pt x="4"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4" name="Freeform 292"/>
              <p:cNvSpPr>
                <a:spLocks/>
              </p:cNvSpPr>
              <p:nvPr/>
            </p:nvSpPr>
            <p:spPr bwMode="ltGray">
              <a:xfrm>
                <a:off x="2254" y="2181"/>
                <a:ext cx="9" cy="10"/>
              </a:xfrm>
              <a:custGeom>
                <a:avLst/>
                <a:gdLst>
                  <a:gd name="T0" fmla="*/ 0 w 9"/>
                  <a:gd name="T1" fmla="*/ 0 h 9"/>
                  <a:gd name="T2" fmla="*/ 0 w 9"/>
                  <a:gd name="T3" fmla="*/ 11 h 9"/>
                  <a:gd name="T4" fmla="*/ 4 w 9"/>
                  <a:gd name="T5" fmla="*/ 13 h 9"/>
                  <a:gd name="T6" fmla="*/ 6 w 9"/>
                  <a:gd name="T7" fmla="*/ 13 h 9"/>
                  <a:gd name="T8" fmla="*/ 8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6"/>
                    </a:lnTo>
                    <a:lnTo>
                      <a:pt x="4" y="8"/>
                    </a:lnTo>
                    <a:lnTo>
                      <a:pt x="6" y="8"/>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5" name="Freeform 293"/>
              <p:cNvSpPr>
                <a:spLocks/>
              </p:cNvSpPr>
              <p:nvPr/>
            </p:nvSpPr>
            <p:spPr bwMode="ltGray">
              <a:xfrm>
                <a:off x="2241" y="2168"/>
                <a:ext cx="4" cy="10"/>
              </a:xfrm>
              <a:custGeom>
                <a:avLst/>
                <a:gdLst>
                  <a:gd name="T0" fmla="*/ 2 w 5"/>
                  <a:gd name="T1" fmla="*/ 0 h 9"/>
                  <a:gd name="T2" fmla="*/ 0 w 5"/>
                  <a:gd name="T3" fmla="*/ 4 h 9"/>
                  <a:gd name="T4" fmla="*/ 0 w 5"/>
                  <a:gd name="T5" fmla="*/ 13 h 9"/>
                  <a:gd name="T6" fmla="*/ 2 w 5"/>
                  <a:gd name="T7" fmla="*/ 11 h 9"/>
                  <a:gd name="T8" fmla="*/ 2 w 5"/>
                  <a:gd name="T9" fmla="*/ 2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0" y="4"/>
                    </a:lnTo>
                    <a:lnTo>
                      <a:pt x="0" y="8"/>
                    </a:lnTo>
                    <a:lnTo>
                      <a:pt x="4" y="6"/>
                    </a:lnTo>
                    <a:lnTo>
                      <a:pt x="4"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6" name="Freeform 294"/>
              <p:cNvSpPr>
                <a:spLocks/>
              </p:cNvSpPr>
              <p:nvPr/>
            </p:nvSpPr>
            <p:spPr bwMode="ltGray">
              <a:xfrm>
                <a:off x="2242" y="2180"/>
                <a:ext cx="4" cy="8"/>
              </a:xfrm>
              <a:custGeom>
                <a:avLst/>
                <a:gdLst>
                  <a:gd name="T0" fmla="*/ 2 w 5"/>
                  <a:gd name="T1" fmla="*/ 11 h 7"/>
                  <a:gd name="T2" fmla="*/ 0 w 5"/>
                  <a:gd name="T3" fmla="*/ 11 h 7"/>
                  <a:gd name="T4" fmla="*/ 0 w 5"/>
                  <a:gd name="T5" fmla="*/ 0 h 7"/>
                  <a:gd name="T6" fmla="*/ 2 w 5"/>
                  <a:gd name="T7" fmla="*/ 0 h 7"/>
                  <a:gd name="T8" fmla="*/ 2 w 5"/>
                  <a:gd name="T9" fmla="*/ 11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6"/>
                    </a:moveTo>
                    <a:lnTo>
                      <a:pt x="0" y="6"/>
                    </a:ln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7" name="Freeform 295"/>
              <p:cNvSpPr>
                <a:spLocks/>
              </p:cNvSpPr>
              <p:nvPr/>
            </p:nvSpPr>
            <p:spPr bwMode="ltGray">
              <a:xfrm>
                <a:off x="2244" y="2186"/>
                <a:ext cx="6" cy="3"/>
              </a:xfrm>
              <a:custGeom>
                <a:avLst/>
                <a:gdLst>
                  <a:gd name="T0" fmla="*/ 0 w 5"/>
                  <a:gd name="T1" fmla="*/ 0 h 3"/>
                  <a:gd name="T2" fmla="*/ 10 w 5"/>
                  <a:gd name="T3" fmla="*/ 0 h 3"/>
                  <a:gd name="T4" fmla="*/ 10 w 5"/>
                  <a:gd name="T5" fmla="*/ 2 h 3"/>
                  <a:gd name="T6" fmla="*/ 0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4" y="0"/>
                    </a:ln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8" name="Freeform 296"/>
              <p:cNvSpPr>
                <a:spLocks/>
              </p:cNvSpPr>
              <p:nvPr/>
            </p:nvSpPr>
            <p:spPr bwMode="ltGray">
              <a:xfrm>
                <a:off x="2277" y="2090"/>
                <a:ext cx="8" cy="10"/>
              </a:xfrm>
              <a:custGeom>
                <a:avLst/>
                <a:gdLst>
                  <a:gd name="T0" fmla="*/ 2 w 9"/>
                  <a:gd name="T1" fmla="*/ 0 h 9"/>
                  <a:gd name="T2" fmla="*/ 4 w 9"/>
                  <a:gd name="T3" fmla="*/ 2 h 9"/>
                  <a:gd name="T4" fmla="*/ 4 w 9"/>
                  <a:gd name="T5" fmla="*/ 4 h 9"/>
                  <a:gd name="T6" fmla="*/ 4 w 9"/>
                  <a:gd name="T7" fmla="*/ 13 h 9"/>
                  <a:gd name="T8" fmla="*/ 0 w 9"/>
                  <a:gd name="T9" fmla="*/ 11 h 9"/>
                  <a:gd name="T10" fmla="*/ 2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2" y="0"/>
                    </a:moveTo>
                    <a:lnTo>
                      <a:pt x="6" y="2"/>
                    </a:lnTo>
                    <a:lnTo>
                      <a:pt x="8" y="4"/>
                    </a:lnTo>
                    <a:lnTo>
                      <a:pt x="4" y="8"/>
                    </a:lnTo>
                    <a:lnTo>
                      <a:pt x="0" y="6"/>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9" name="Freeform 297"/>
              <p:cNvSpPr>
                <a:spLocks/>
              </p:cNvSpPr>
              <p:nvPr/>
            </p:nvSpPr>
            <p:spPr bwMode="ltGray">
              <a:xfrm>
                <a:off x="2193" y="2539"/>
                <a:ext cx="11" cy="17"/>
              </a:xfrm>
              <a:custGeom>
                <a:avLst/>
                <a:gdLst>
                  <a:gd name="T0" fmla="*/ 2 w 11"/>
                  <a:gd name="T1" fmla="*/ 0 h 15"/>
                  <a:gd name="T2" fmla="*/ 0 w 11"/>
                  <a:gd name="T3" fmla="*/ 9 h 15"/>
                  <a:gd name="T4" fmla="*/ 2 w 11"/>
                  <a:gd name="T5" fmla="*/ 26 h 15"/>
                  <a:gd name="T6" fmla="*/ 10 w 11"/>
                  <a:gd name="T7" fmla="*/ 23 h 15"/>
                  <a:gd name="T8" fmla="*/ 10 w 11"/>
                  <a:gd name="T9" fmla="*/ 14 h 15"/>
                  <a:gd name="T10" fmla="*/ 2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2" y="0"/>
                    </a:moveTo>
                    <a:lnTo>
                      <a:pt x="0" y="4"/>
                    </a:lnTo>
                    <a:lnTo>
                      <a:pt x="2" y="14"/>
                    </a:lnTo>
                    <a:lnTo>
                      <a:pt x="10" y="12"/>
                    </a:lnTo>
                    <a:lnTo>
                      <a:pt x="1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0" name="Freeform 298"/>
              <p:cNvSpPr>
                <a:spLocks/>
              </p:cNvSpPr>
              <p:nvPr/>
            </p:nvSpPr>
            <p:spPr bwMode="ltGray">
              <a:xfrm>
                <a:off x="2665" y="2936"/>
                <a:ext cx="218" cy="245"/>
              </a:xfrm>
              <a:custGeom>
                <a:avLst/>
                <a:gdLst>
                  <a:gd name="T0" fmla="*/ 31 w 219"/>
                  <a:gd name="T1" fmla="*/ 4 h 219"/>
                  <a:gd name="T2" fmla="*/ 39 w 219"/>
                  <a:gd name="T3" fmla="*/ 0 h 219"/>
                  <a:gd name="T4" fmla="*/ 104 w 219"/>
                  <a:gd name="T5" fmla="*/ 13 h 219"/>
                  <a:gd name="T6" fmla="*/ 106 w 219"/>
                  <a:gd name="T7" fmla="*/ 64 h 219"/>
                  <a:gd name="T8" fmla="*/ 113 w 219"/>
                  <a:gd name="T9" fmla="*/ 77 h 219"/>
                  <a:gd name="T10" fmla="*/ 140 w 219"/>
                  <a:gd name="T11" fmla="*/ 74 h 219"/>
                  <a:gd name="T12" fmla="*/ 147 w 219"/>
                  <a:gd name="T13" fmla="*/ 40 h 219"/>
                  <a:gd name="T14" fmla="*/ 163 w 219"/>
                  <a:gd name="T15" fmla="*/ 44 h 219"/>
                  <a:gd name="T16" fmla="*/ 169 w 219"/>
                  <a:gd name="T17" fmla="*/ 55 h 219"/>
                  <a:gd name="T18" fmla="*/ 178 w 219"/>
                  <a:gd name="T19" fmla="*/ 77 h 219"/>
                  <a:gd name="T20" fmla="*/ 180 w 219"/>
                  <a:gd name="T21" fmla="*/ 134 h 219"/>
                  <a:gd name="T22" fmla="*/ 186 w 219"/>
                  <a:gd name="T23" fmla="*/ 157 h 219"/>
                  <a:gd name="T24" fmla="*/ 196 w 219"/>
                  <a:gd name="T25" fmla="*/ 172 h 219"/>
                  <a:gd name="T26" fmla="*/ 213 w 219"/>
                  <a:gd name="T27" fmla="*/ 167 h 219"/>
                  <a:gd name="T28" fmla="*/ 209 w 219"/>
                  <a:gd name="T29" fmla="*/ 225 h 219"/>
                  <a:gd name="T30" fmla="*/ 174 w 219"/>
                  <a:gd name="T31" fmla="*/ 236 h 219"/>
                  <a:gd name="T32" fmla="*/ 194 w 219"/>
                  <a:gd name="T33" fmla="*/ 381 h 219"/>
                  <a:gd name="T34" fmla="*/ 142 w 219"/>
                  <a:gd name="T35" fmla="*/ 381 h 219"/>
                  <a:gd name="T36" fmla="*/ 128 w 219"/>
                  <a:gd name="T37" fmla="*/ 370 h 219"/>
                  <a:gd name="T38" fmla="*/ 115 w 219"/>
                  <a:gd name="T39" fmla="*/ 356 h 219"/>
                  <a:gd name="T40" fmla="*/ 50 w 219"/>
                  <a:gd name="T41" fmla="*/ 349 h 219"/>
                  <a:gd name="T42" fmla="*/ 39 w 219"/>
                  <a:gd name="T43" fmla="*/ 356 h 219"/>
                  <a:gd name="T44" fmla="*/ 29 w 219"/>
                  <a:gd name="T45" fmla="*/ 345 h 219"/>
                  <a:gd name="T46" fmla="*/ 12 w 219"/>
                  <a:gd name="T47" fmla="*/ 352 h 219"/>
                  <a:gd name="T48" fmla="*/ 0 w 219"/>
                  <a:gd name="T49" fmla="*/ 328 h 219"/>
                  <a:gd name="T50" fmla="*/ 2 w 219"/>
                  <a:gd name="T51" fmla="*/ 305 h 219"/>
                  <a:gd name="T52" fmla="*/ 6 w 219"/>
                  <a:gd name="T53" fmla="*/ 274 h 219"/>
                  <a:gd name="T54" fmla="*/ 15 w 219"/>
                  <a:gd name="T55" fmla="*/ 229 h 219"/>
                  <a:gd name="T56" fmla="*/ 29 w 219"/>
                  <a:gd name="T57" fmla="*/ 208 h 219"/>
                  <a:gd name="T58" fmla="*/ 41 w 219"/>
                  <a:gd name="T59" fmla="*/ 152 h 219"/>
                  <a:gd name="T60" fmla="*/ 33 w 219"/>
                  <a:gd name="T61" fmla="*/ 129 h 219"/>
                  <a:gd name="T62" fmla="*/ 33 w 219"/>
                  <a:gd name="T63" fmla="*/ 92 h 219"/>
                  <a:gd name="T64" fmla="*/ 27 w 219"/>
                  <a:gd name="T65" fmla="*/ 57 h 219"/>
                  <a:gd name="T66" fmla="*/ 25 w 219"/>
                  <a:gd name="T67" fmla="*/ 29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219"/>
                  <a:gd name="T104" fmla="*/ 219 w 219"/>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1" name="Freeform 299"/>
              <p:cNvSpPr>
                <a:spLocks/>
              </p:cNvSpPr>
              <p:nvPr/>
            </p:nvSpPr>
            <p:spPr bwMode="ltGray">
              <a:xfrm>
                <a:off x="2665" y="2935"/>
                <a:ext cx="224" cy="254"/>
              </a:xfrm>
              <a:custGeom>
                <a:avLst/>
                <a:gdLst>
                  <a:gd name="T0" fmla="*/ 32 w 227"/>
                  <a:gd name="T1" fmla="*/ 4 h 227"/>
                  <a:gd name="T2" fmla="*/ 37 w 227"/>
                  <a:gd name="T3" fmla="*/ 0 h 227"/>
                  <a:gd name="T4" fmla="*/ 103 w 227"/>
                  <a:gd name="T5" fmla="*/ 13 h 227"/>
                  <a:gd name="T6" fmla="*/ 105 w 227"/>
                  <a:gd name="T7" fmla="*/ 67 h 227"/>
                  <a:gd name="T8" fmla="*/ 112 w 227"/>
                  <a:gd name="T9" fmla="*/ 81 h 227"/>
                  <a:gd name="T10" fmla="*/ 140 w 227"/>
                  <a:gd name="T11" fmla="*/ 77 h 227"/>
                  <a:gd name="T12" fmla="*/ 148 w 227"/>
                  <a:gd name="T13" fmla="*/ 43 h 227"/>
                  <a:gd name="T14" fmla="*/ 164 w 227"/>
                  <a:gd name="T15" fmla="*/ 45 h 227"/>
                  <a:gd name="T16" fmla="*/ 170 w 227"/>
                  <a:gd name="T17" fmla="*/ 56 h 227"/>
                  <a:gd name="T18" fmla="*/ 179 w 227"/>
                  <a:gd name="T19" fmla="*/ 81 h 227"/>
                  <a:gd name="T20" fmla="*/ 181 w 227"/>
                  <a:gd name="T21" fmla="*/ 141 h 227"/>
                  <a:gd name="T22" fmla="*/ 185 w 227"/>
                  <a:gd name="T23" fmla="*/ 161 h 227"/>
                  <a:gd name="T24" fmla="*/ 193 w 227"/>
                  <a:gd name="T25" fmla="*/ 179 h 227"/>
                  <a:gd name="T26" fmla="*/ 211 w 227"/>
                  <a:gd name="T27" fmla="*/ 172 h 227"/>
                  <a:gd name="T28" fmla="*/ 207 w 227"/>
                  <a:gd name="T29" fmla="*/ 235 h 227"/>
                  <a:gd name="T30" fmla="*/ 176 w 227"/>
                  <a:gd name="T31" fmla="*/ 246 h 227"/>
                  <a:gd name="T32" fmla="*/ 191 w 227"/>
                  <a:gd name="T33" fmla="*/ 397 h 227"/>
                  <a:gd name="T34" fmla="*/ 142 w 227"/>
                  <a:gd name="T35" fmla="*/ 397 h 227"/>
                  <a:gd name="T36" fmla="*/ 128 w 227"/>
                  <a:gd name="T37" fmla="*/ 386 h 227"/>
                  <a:gd name="T38" fmla="*/ 114 w 227"/>
                  <a:gd name="T39" fmla="*/ 368 h 227"/>
                  <a:gd name="T40" fmla="*/ 47 w 227"/>
                  <a:gd name="T41" fmla="*/ 361 h 227"/>
                  <a:gd name="T42" fmla="*/ 37 w 227"/>
                  <a:gd name="T43" fmla="*/ 368 h 227"/>
                  <a:gd name="T44" fmla="*/ 30 w 227"/>
                  <a:gd name="T45" fmla="*/ 357 h 227"/>
                  <a:gd name="T46" fmla="*/ 12 w 227"/>
                  <a:gd name="T47" fmla="*/ 366 h 227"/>
                  <a:gd name="T48" fmla="*/ 0 w 227"/>
                  <a:gd name="T49" fmla="*/ 340 h 227"/>
                  <a:gd name="T50" fmla="*/ 2 w 227"/>
                  <a:gd name="T51" fmla="*/ 316 h 227"/>
                  <a:gd name="T52" fmla="*/ 6 w 227"/>
                  <a:gd name="T53" fmla="*/ 284 h 227"/>
                  <a:gd name="T54" fmla="*/ 16 w 227"/>
                  <a:gd name="T55" fmla="*/ 238 h 227"/>
                  <a:gd name="T56" fmla="*/ 30 w 227"/>
                  <a:gd name="T57" fmla="*/ 214 h 227"/>
                  <a:gd name="T58" fmla="*/ 37 w 227"/>
                  <a:gd name="T59" fmla="*/ 158 h 227"/>
                  <a:gd name="T60" fmla="*/ 34 w 227"/>
                  <a:gd name="T61" fmla="*/ 133 h 227"/>
                  <a:gd name="T62" fmla="*/ 34 w 227"/>
                  <a:gd name="T63" fmla="*/ 94 h 227"/>
                  <a:gd name="T64" fmla="*/ 28 w 227"/>
                  <a:gd name="T65" fmla="*/ 60 h 227"/>
                  <a:gd name="T66" fmla="*/ 26 w 227"/>
                  <a:gd name="T67" fmla="*/ 31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227"/>
                  <a:gd name="T104" fmla="*/ 227 w 227"/>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2" name="Freeform 300"/>
              <p:cNvSpPr>
                <a:spLocks/>
              </p:cNvSpPr>
              <p:nvPr/>
            </p:nvSpPr>
            <p:spPr bwMode="ltGray">
              <a:xfrm>
                <a:off x="2924" y="3071"/>
                <a:ext cx="18" cy="2"/>
              </a:xfrm>
              <a:custGeom>
                <a:avLst/>
                <a:gdLst>
                  <a:gd name="T0" fmla="*/ 0 w 17"/>
                  <a:gd name="T1" fmla="*/ 0 h 1"/>
                  <a:gd name="T2" fmla="*/ 21 w 17"/>
                  <a:gd name="T3" fmla="*/ 0 h 1"/>
                  <a:gd name="T4" fmla="*/ 0 60000 65536"/>
                  <a:gd name="T5" fmla="*/ 0 60000 65536"/>
                  <a:gd name="T6" fmla="*/ 0 w 17"/>
                  <a:gd name="T7" fmla="*/ 0 h 1"/>
                  <a:gd name="T8" fmla="*/ 17 w 17"/>
                  <a:gd name="T9" fmla="*/ 1 h 1"/>
                </a:gdLst>
                <a:ahLst/>
                <a:cxnLst>
                  <a:cxn ang="T4">
                    <a:pos x="T0" y="T1"/>
                  </a:cxn>
                  <a:cxn ang="T5">
                    <a:pos x="T2" y="T3"/>
                  </a:cxn>
                </a:cxnLst>
                <a:rect l="T6" t="T7" r="T8" b="T9"/>
                <a:pathLst>
                  <a:path w="17" h="1">
                    <a:moveTo>
                      <a:pt x="0" y="0"/>
                    </a:move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3" name="Freeform 301"/>
              <p:cNvSpPr>
                <a:spLocks/>
              </p:cNvSpPr>
              <p:nvPr/>
            </p:nvSpPr>
            <p:spPr bwMode="ltGray">
              <a:xfrm>
                <a:off x="3170" y="2965"/>
                <a:ext cx="3" cy="8"/>
              </a:xfrm>
              <a:custGeom>
                <a:avLst/>
                <a:gdLst>
                  <a:gd name="T0" fmla="*/ 1 w 3"/>
                  <a:gd name="T1" fmla="*/ 0 h 7"/>
                  <a:gd name="T2" fmla="*/ 1 w 3"/>
                  <a:gd name="T3" fmla="*/ 3 h 7"/>
                  <a:gd name="T4" fmla="*/ 2 w 3"/>
                  <a:gd name="T5" fmla="*/ 11 h 7"/>
                  <a:gd name="T6" fmla="*/ 0 w 3"/>
                  <a:gd name="T7" fmla="*/ 10 h 7"/>
                  <a:gd name="T8" fmla="*/ 0 w 3"/>
                  <a:gd name="T9" fmla="*/ 3 h 7"/>
                  <a:gd name="T10" fmla="*/ 1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0"/>
                    </a:moveTo>
                    <a:lnTo>
                      <a:pt x="1" y="3"/>
                    </a:lnTo>
                    <a:lnTo>
                      <a:pt x="2" y="6"/>
                    </a:lnTo>
                    <a:lnTo>
                      <a:pt x="0" y="5"/>
                    </a:lnTo>
                    <a:lnTo>
                      <a:pt x="0" y="3"/>
                    </a:lnTo>
                    <a:lnTo>
                      <a:pt x="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4" name="Freeform 302"/>
              <p:cNvSpPr>
                <a:spLocks/>
              </p:cNvSpPr>
              <p:nvPr/>
            </p:nvSpPr>
            <p:spPr bwMode="ltGray">
              <a:xfrm>
                <a:off x="3169" y="2964"/>
                <a:ext cx="11" cy="17"/>
              </a:xfrm>
              <a:custGeom>
                <a:avLst/>
                <a:gdLst>
                  <a:gd name="T0" fmla="*/ 6 w 11"/>
                  <a:gd name="T1" fmla="*/ 0 h 15"/>
                  <a:gd name="T2" fmla="*/ 6 w 11"/>
                  <a:gd name="T3" fmla="*/ 11 h 15"/>
                  <a:gd name="T4" fmla="*/ 10 w 11"/>
                  <a:gd name="T5" fmla="*/ 26 h 15"/>
                  <a:gd name="T6" fmla="*/ 2 w 11"/>
                  <a:gd name="T7" fmla="*/ 23 h 15"/>
                  <a:gd name="T8" fmla="*/ 0 w 11"/>
                  <a:gd name="T9" fmla="*/ 14 h 15"/>
                  <a:gd name="T10" fmla="*/ 6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6" y="0"/>
                    </a:moveTo>
                    <a:lnTo>
                      <a:pt x="6" y="6"/>
                    </a:lnTo>
                    <a:lnTo>
                      <a:pt x="10" y="14"/>
                    </a:lnTo>
                    <a:lnTo>
                      <a:pt x="2" y="12"/>
                    </a:lnTo>
                    <a:lnTo>
                      <a:pt x="0" y="8"/>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5" name="Freeform 303"/>
              <p:cNvSpPr>
                <a:spLocks/>
              </p:cNvSpPr>
              <p:nvPr/>
            </p:nvSpPr>
            <p:spPr bwMode="ltGray">
              <a:xfrm>
                <a:off x="3181" y="2944"/>
                <a:ext cx="5" cy="19"/>
              </a:xfrm>
              <a:custGeom>
                <a:avLst/>
                <a:gdLst>
                  <a:gd name="T0" fmla="*/ 0 w 5"/>
                  <a:gd name="T1" fmla="*/ 13 h 17"/>
                  <a:gd name="T2" fmla="*/ 2 w 5"/>
                  <a:gd name="T3" fmla="*/ 0 h 17"/>
                  <a:gd name="T4" fmla="*/ 4 w 5"/>
                  <a:gd name="T5" fmla="*/ 13 h 17"/>
                  <a:gd name="T6" fmla="*/ 2 w 5"/>
                  <a:gd name="T7" fmla="*/ 28 h 17"/>
                  <a:gd name="T8" fmla="*/ 0 w 5"/>
                  <a:gd name="T9" fmla="*/ 13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8"/>
                    </a:moveTo>
                    <a:lnTo>
                      <a:pt x="2" y="0"/>
                    </a:lnTo>
                    <a:lnTo>
                      <a:pt x="4" y="8"/>
                    </a:lnTo>
                    <a:lnTo>
                      <a:pt x="2" y="16"/>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6" name="Freeform 304"/>
              <p:cNvSpPr>
                <a:spLocks/>
              </p:cNvSpPr>
              <p:nvPr/>
            </p:nvSpPr>
            <p:spPr bwMode="ltGray">
              <a:xfrm>
                <a:off x="3174" y="3002"/>
                <a:ext cx="8" cy="12"/>
              </a:xfrm>
              <a:custGeom>
                <a:avLst/>
                <a:gdLst>
                  <a:gd name="T0" fmla="*/ 11 w 7"/>
                  <a:gd name="T1" fmla="*/ 0 h 11"/>
                  <a:gd name="T2" fmla="*/ 0 w 7"/>
                  <a:gd name="T3" fmla="*/ 11 h 11"/>
                  <a:gd name="T4" fmla="*/ 11 w 7"/>
                  <a:gd name="T5" fmla="*/ 15 h 11"/>
                  <a:gd name="T6" fmla="*/ 11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6" y="0"/>
                    </a:moveTo>
                    <a:lnTo>
                      <a:pt x="0" y="6"/>
                    </a:lnTo>
                    <a:lnTo>
                      <a:pt x="6" y="10"/>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7" name="Freeform 305"/>
              <p:cNvSpPr>
                <a:spLocks/>
              </p:cNvSpPr>
              <p:nvPr/>
            </p:nvSpPr>
            <p:spPr bwMode="ltGray">
              <a:xfrm>
                <a:off x="3206" y="3117"/>
                <a:ext cx="140" cy="263"/>
              </a:xfrm>
              <a:custGeom>
                <a:avLst/>
                <a:gdLst>
                  <a:gd name="T0" fmla="*/ 127 w 141"/>
                  <a:gd name="T1" fmla="*/ 13 h 235"/>
                  <a:gd name="T2" fmla="*/ 133 w 141"/>
                  <a:gd name="T3" fmla="*/ 55 h 235"/>
                  <a:gd name="T4" fmla="*/ 135 w 141"/>
                  <a:gd name="T5" fmla="*/ 98 h 235"/>
                  <a:gd name="T6" fmla="*/ 127 w 141"/>
                  <a:gd name="T7" fmla="*/ 119 h 235"/>
                  <a:gd name="T8" fmla="*/ 122 w 141"/>
                  <a:gd name="T9" fmla="*/ 105 h 235"/>
                  <a:gd name="T10" fmla="*/ 124 w 141"/>
                  <a:gd name="T11" fmla="*/ 132 h 235"/>
                  <a:gd name="T12" fmla="*/ 116 w 141"/>
                  <a:gd name="T13" fmla="*/ 162 h 235"/>
                  <a:gd name="T14" fmla="*/ 103 w 141"/>
                  <a:gd name="T15" fmla="*/ 192 h 235"/>
                  <a:gd name="T16" fmla="*/ 101 w 141"/>
                  <a:gd name="T17" fmla="*/ 222 h 235"/>
                  <a:gd name="T18" fmla="*/ 86 w 141"/>
                  <a:gd name="T19" fmla="*/ 275 h 235"/>
                  <a:gd name="T20" fmla="*/ 71 w 141"/>
                  <a:gd name="T21" fmla="*/ 329 h 235"/>
                  <a:gd name="T22" fmla="*/ 70 w 141"/>
                  <a:gd name="T23" fmla="*/ 350 h 235"/>
                  <a:gd name="T24" fmla="*/ 51 w 141"/>
                  <a:gd name="T25" fmla="*/ 397 h 235"/>
                  <a:gd name="T26" fmla="*/ 36 w 141"/>
                  <a:gd name="T27" fmla="*/ 400 h 235"/>
                  <a:gd name="T28" fmla="*/ 23 w 141"/>
                  <a:gd name="T29" fmla="*/ 411 h 235"/>
                  <a:gd name="T30" fmla="*/ 9 w 141"/>
                  <a:gd name="T31" fmla="*/ 393 h 235"/>
                  <a:gd name="T32" fmla="*/ 0 w 141"/>
                  <a:gd name="T33" fmla="*/ 369 h 235"/>
                  <a:gd name="T34" fmla="*/ 2 w 141"/>
                  <a:gd name="T35" fmla="*/ 354 h 235"/>
                  <a:gd name="T36" fmla="*/ 6 w 141"/>
                  <a:gd name="T37" fmla="*/ 334 h 235"/>
                  <a:gd name="T38" fmla="*/ 0 w 141"/>
                  <a:gd name="T39" fmla="*/ 313 h 235"/>
                  <a:gd name="T40" fmla="*/ 6 w 141"/>
                  <a:gd name="T41" fmla="*/ 275 h 235"/>
                  <a:gd name="T42" fmla="*/ 13 w 141"/>
                  <a:gd name="T43" fmla="*/ 267 h 235"/>
                  <a:gd name="T44" fmla="*/ 21 w 141"/>
                  <a:gd name="T45" fmla="*/ 245 h 235"/>
                  <a:gd name="T46" fmla="*/ 28 w 141"/>
                  <a:gd name="T47" fmla="*/ 224 h 235"/>
                  <a:gd name="T48" fmla="*/ 28 w 141"/>
                  <a:gd name="T49" fmla="*/ 210 h 235"/>
                  <a:gd name="T50" fmla="*/ 25 w 141"/>
                  <a:gd name="T51" fmla="*/ 177 h 235"/>
                  <a:gd name="T52" fmla="*/ 38 w 141"/>
                  <a:gd name="T53" fmla="*/ 122 h 235"/>
                  <a:gd name="T54" fmla="*/ 45 w 141"/>
                  <a:gd name="T55" fmla="*/ 114 h 235"/>
                  <a:gd name="T56" fmla="*/ 59 w 141"/>
                  <a:gd name="T57" fmla="*/ 107 h 235"/>
                  <a:gd name="T58" fmla="*/ 66 w 141"/>
                  <a:gd name="T59" fmla="*/ 103 h 235"/>
                  <a:gd name="T60" fmla="*/ 74 w 141"/>
                  <a:gd name="T61" fmla="*/ 92 h 235"/>
                  <a:gd name="T62" fmla="*/ 86 w 141"/>
                  <a:gd name="T63" fmla="*/ 75 h 235"/>
                  <a:gd name="T64" fmla="*/ 97 w 141"/>
                  <a:gd name="T65" fmla="*/ 62 h 235"/>
                  <a:gd name="T66" fmla="*/ 97 w 141"/>
                  <a:gd name="T67" fmla="*/ 40 h 235"/>
                  <a:gd name="T68" fmla="*/ 107 w 141"/>
                  <a:gd name="T69" fmla="*/ 38 h 235"/>
                  <a:gd name="T70" fmla="*/ 114 w 141"/>
                  <a:gd name="T71" fmla="*/ 17 h 235"/>
                  <a:gd name="T72" fmla="*/ 118 w 141"/>
                  <a:gd name="T73" fmla="*/ 2 h 2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235"/>
                  <a:gd name="T113" fmla="*/ 141 w 141"/>
                  <a:gd name="T114" fmla="*/ 235 h 2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8" name="Freeform 306"/>
              <p:cNvSpPr>
                <a:spLocks/>
              </p:cNvSpPr>
              <p:nvPr/>
            </p:nvSpPr>
            <p:spPr bwMode="ltGray">
              <a:xfrm>
                <a:off x="3205" y="3116"/>
                <a:ext cx="148" cy="272"/>
              </a:xfrm>
              <a:custGeom>
                <a:avLst/>
                <a:gdLst>
                  <a:gd name="T0" fmla="*/ 135 w 149"/>
                  <a:gd name="T1" fmla="*/ 13 h 243"/>
                  <a:gd name="T2" fmla="*/ 141 w 149"/>
                  <a:gd name="T3" fmla="*/ 56 h 243"/>
                  <a:gd name="T4" fmla="*/ 143 w 149"/>
                  <a:gd name="T5" fmla="*/ 103 h 243"/>
                  <a:gd name="T6" fmla="*/ 135 w 149"/>
                  <a:gd name="T7" fmla="*/ 122 h 243"/>
                  <a:gd name="T8" fmla="*/ 129 w 149"/>
                  <a:gd name="T9" fmla="*/ 107 h 243"/>
                  <a:gd name="T10" fmla="*/ 131 w 149"/>
                  <a:gd name="T11" fmla="*/ 137 h 243"/>
                  <a:gd name="T12" fmla="*/ 123 w 149"/>
                  <a:gd name="T13" fmla="*/ 168 h 243"/>
                  <a:gd name="T14" fmla="*/ 109 w 149"/>
                  <a:gd name="T15" fmla="*/ 200 h 243"/>
                  <a:gd name="T16" fmla="*/ 107 w 149"/>
                  <a:gd name="T17" fmla="*/ 228 h 243"/>
                  <a:gd name="T18" fmla="*/ 91 w 149"/>
                  <a:gd name="T19" fmla="*/ 284 h 243"/>
                  <a:gd name="T20" fmla="*/ 75 w 149"/>
                  <a:gd name="T21" fmla="*/ 340 h 243"/>
                  <a:gd name="T22" fmla="*/ 74 w 149"/>
                  <a:gd name="T23" fmla="*/ 364 h 243"/>
                  <a:gd name="T24" fmla="*/ 54 w 149"/>
                  <a:gd name="T25" fmla="*/ 411 h 243"/>
                  <a:gd name="T26" fmla="*/ 38 w 149"/>
                  <a:gd name="T27" fmla="*/ 415 h 243"/>
                  <a:gd name="T28" fmla="*/ 24 w 149"/>
                  <a:gd name="T29" fmla="*/ 424 h 243"/>
                  <a:gd name="T30" fmla="*/ 10 w 149"/>
                  <a:gd name="T31" fmla="*/ 409 h 243"/>
                  <a:gd name="T32" fmla="*/ 0 w 149"/>
                  <a:gd name="T33" fmla="*/ 384 h 243"/>
                  <a:gd name="T34" fmla="*/ 2 w 149"/>
                  <a:gd name="T35" fmla="*/ 366 h 243"/>
                  <a:gd name="T36" fmla="*/ 6 w 149"/>
                  <a:gd name="T37" fmla="*/ 344 h 243"/>
                  <a:gd name="T38" fmla="*/ 0 w 149"/>
                  <a:gd name="T39" fmla="*/ 325 h 243"/>
                  <a:gd name="T40" fmla="*/ 6 w 149"/>
                  <a:gd name="T41" fmla="*/ 284 h 243"/>
                  <a:gd name="T42" fmla="*/ 14 w 149"/>
                  <a:gd name="T43" fmla="*/ 278 h 243"/>
                  <a:gd name="T44" fmla="*/ 22 w 149"/>
                  <a:gd name="T45" fmla="*/ 252 h 243"/>
                  <a:gd name="T46" fmla="*/ 30 w 149"/>
                  <a:gd name="T47" fmla="*/ 233 h 243"/>
                  <a:gd name="T48" fmla="*/ 30 w 149"/>
                  <a:gd name="T49" fmla="*/ 219 h 243"/>
                  <a:gd name="T50" fmla="*/ 26 w 149"/>
                  <a:gd name="T51" fmla="*/ 182 h 243"/>
                  <a:gd name="T52" fmla="*/ 40 w 149"/>
                  <a:gd name="T53" fmla="*/ 128 h 243"/>
                  <a:gd name="T54" fmla="*/ 48 w 149"/>
                  <a:gd name="T55" fmla="*/ 116 h 243"/>
                  <a:gd name="T56" fmla="*/ 62 w 149"/>
                  <a:gd name="T57" fmla="*/ 114 h 243"/>
                  <a:gd name="T58" fmla="*/ 70 w 149"/>
                  <a:gd name="T59" fmla="*/ 105 h 243"/>
                  <a:gd name="T60" fmla="*/ 79 w 149"/>
                  <a:gd name="T61" fmla="*/ 94 h 243"/>
                  <a:gd name="T62" fmla="*/ 91 w 149"/>
                  <a:gd name="T63" fmla="*/ 77 h 243"/>
                  <a:gd name="T64" fmla="*/ 103 w 149"/>
                  <a:gd name="T65" fmla="*/ 63 h 243"/>
                  <a:gd name="T66" fmla="*/ 103 w 149"/>
                  <a:gd name="T67" fmla="*/ 43 h 243"/>
                  <a:gd name="T68" fmla="*/ 113 w 149"/>
                  <a:gd name="T69" fmla="*/ 39 h 243"/>
                  <a:gd name="T70" fmla="*/ 121 w 149"/>
                  <a:gd name="T71" fmla="*/ 17 h 243"/>
                  <a:gd name="T72" fmla="*/ 125 w 149"/>
                  <a:gd name="T73" fmla="*/ 2 h 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243"/>
                  <a:gd name="T113" fmla="*/ 149 w 149"/>
                  <a:gd name="T114" fmla="*/ 243 h 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9" name="Freeform 307"/>
              <p:cNvSpPr>
                <a:spLocks/>
              </p:cNvSpPr>
              <p:nvPr/>
            </p:nvSpPr>
            <p:spPr bwMode="ltGray">
              <a:xfrm>
                <a:off x="3235" y="3089"/>
                <a:ext cx="7" cy="13"/>
              </a:xfrm>
              <a:custGeom>
                <a:avLst/>
                <a:gdLst>
                  <a:gd name="T0" fmla="*/ 0 w 7"/>
                  <a:gd name="T1" fmla="*/ 9 h 11"/>
                  <a:gd name="T2" fmla="*/ 4 w 7"/>
                  <a:gd name="T3" fmla="*/ 0 h 11"/>
                  <a:gd name="T4" fmla="*/ 6 w 7"/>
                  <a:gd name="T5" fmla="*/ 9 h 11"/>
                  <a:gd name="T6" fmla="*/ 4 w 7"/>
                  <a:gd name="T7" fmla="*/ 24 h 11"/>
                  <a:gd name="T8" fmla="*/ 0 w 7"/>
                  <a:gd name="T9" fmla="*/ 9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0" y="4"/>
                    </a:moveTo>
                    <a:lnTo>
                      <a:pt x="4" y="0"/>
                    </a:lnTo>
                    <a:lnTo>
                      <a:pt x="6" y="4"/>
                    </a:lnTo>
                    <a:lnTo>
                      <a:pt x="4"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0" name="Freeform 308"/>
              <p:cNvSpPr>
                <a:spLocks/>
              </p:cNvSpPr>
              <p:nvPr/>
            </p:nvSpPr>
            <p:spPr bwMode="ltGray">
              <a:xfrm>
                <a:off x="3266" y="3118"/>
                <a:ext cx="6" cy="10"/>
              </a:xfrm>
              <a:custGeom>
                <a:avLst/>
                <a:gdLst>
                  <a:gd name="T0" fmla="*/ 0 w 5"/>
                  <a:gd name="T1" fmla="*/ 4 h 9"/>
                  <a:gd name="T2" fmla="*/ 2 w 5"/>
                  <a:gd name="T3" fmla="*/ 0 h 9"/>
                  <a:gd name="T4" fmla="*/ 10 w 5"/>
                  <a:gd name="T5" fmla="*/ 4 h 9"/>
                  <a:gd name="T6" fmla="*/ 2 w 5"/>
                  <a:gd name="T7" fmla="*/ 13 h 9"/>
                  <a:gd name="T8" fmla="*/ 0 w 5"/>
                  <a:gd name="T9" fmla="*/ 4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0" y="4"/>
                    </a:moveTo>
                    <a:lnTo>
                      <a:pt x="2" y="0"/>
                    </a:lnTo>
                    <a:lnTo>
                      <a:pt x="4" y="4"/>
                    </a:lnTo>
                    <a:lnTo>
                      <a:pt x="2" y="8"/>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1" name="Freeform 309"/>
              <p:cNvSpPr>
                <a:spLocks/>
              </p:cNvSpPr>
              <p:nvPr/>
            </p:nvSpPr>
            <p:spPr bwMode="ltGray">
              <a:xfrm>
                <a:off x="3247" y="3102"/>
                <a:ext cx="4" cy="7"/>
              </a:xfrm>
              <a:custGeom>
                <a:avLst/>
                <a:gdLst>
                  <a:gd name="T0" fmla="*/ 9 w 3"/>
                  <a:gd name="T1" fmla="*/ 6 h 7"/>
                  <a:gd name="T2" fmla="*/ 0 w 3"/>
                  <a:gd name="T3" fmla="*/ 6 h 7"/>
                  <a:gd name="T4" fmla="*/ 0 w 3"/>
                  <a:gd name="T5" fmla="*/ 0 h 7"/>
                  <a:gd name="T6" fmla="*/ 9 w 3"/>
                  <a:gd name="T7" fmla="*/ 0 h 7"/>
                  <a:gd name="T8" fmla="*/ 9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6"/>
                    </a:moveTo>
                    <a:lnTo>
                      <a:pt x="0" y="6"/>
                    </a:lnTo>
                    <a:lnTo>
                      <a:pt x="0" y="0"/>
                    </a:lnTo>
                    <a:lnTo>
                      <a:pt x="2" y="0"/>
                    </a:lnTo>
                    <a:lnTo>
                      <a:pt x="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2" name="Freeform 310"/>
              <p:cNvSpPr>
                <a:spLocks/>
              </p:cNvSpPr>
              <p:nvPr/>
            </p:nvSpPr>
            <p:spPr bwMode="ltGray">
              <a:xfrm>
                <a:off x="3248" y="3105"/>
                <a:ext cx="7" cy="6"/>
              </a:xfrm>
              <a:custGeom>
                <a:avLst/>
                <a:gdLst>
                  <a:gd name="T0" fmla="*/ 0 w 7"/>
                  <a:gd name="T1" fmla="*/ 2 h 5"/>
                  <a:gd name="T2" fmla="*/ 4 w 7"/>
                  <a:gd name="T3" fmla="*/ 0 h 5"/>
                  <a:gd name="T4" fmla="*/ 6 w 7"/>
                  <a:gd name="T5" fmla="*/ 2 h 5"/>
                  <a:gd name="T6" fmla="*/ 4 w 7"/>
                  <a:gd name="T7" fmla="*/ 10 h 5"/>
                  <a:gd name="T8" fmla="*/ 0 w 7"/>
                  <a:gd name="T9" fmla="*/ 2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2"/>
                    </a:moveTo>
                    <a:lnTo>
                      <a:pt x="4" y="0"/>
                    </a:lnTo>
                    <a:lnTo>
                      <a:pt x="6" y="2"/>
                    </a:lnTo>
                    <a:lnTo>
                      <a:pt x="4" y="4"/>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3" name="Freeform 311"/>
              <p:cNvSpPr>
                <a:spLocks/>
              </p:cNvSpPr>
              <p:nvPr/>
            </p:nvSpPr>
            <p:spPr bwMode="ltGray">
              <a:xfrm>
                <a:off x="3238" y="3109"/>
                <a:ext cx="8" cy="8"/>
              </a:xfrm>
              <a:custGeom>
                <a:avLst/>
                <a:gdLst>
                  <a:gd name="T0" fmla="*/ 0 w 7"/>
                  <a:gd name="T1" fmla="*/ 2 h 7"/>
                  <a:gd name="T2" fmla="*/ 2 w 7"/>
                  <a:gd name="T3" fmla="*/ 0 h 7"/>
                  <a:gd name="T4" fmla="*/ 11 w 7"/>
                  <a:gd name="T5" fmla="*/ 2 h 7"/>
                  <a:gd name="T6" fmla="*/ 2 w 7"/>
                  <a:gd name="T7" fmla="*/ 11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2" y="0"/>
                    </a:lnTo>
                    <a:lnTo>
                      <a:pt x="6" y="2"/>
                    </a:lnTo>
                    <a:lnTo>
                      <a:pt x="2" y="6"/>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4" name="Freeform 312"/>
              <p:cNvSpPr>
                <a:spLocks/>
              </p:cNvSpPr>
              <p:nvPr/>
            </p:nvSpPr>
            <p:spPr bwMode="ltGray">
              <a:xfrm>
                <a:off x="3311" y="3128"/>
                <a:ext cx="7" cy="8"/>
              </a:xfrm>
              <a:custGeom>
                <a:avLst/>
                <a:gdLst>
                  <a:gd name="T0" fmla="*/ 6 w 7"/>
                  <a:gd name="T1" fmla="*/ 11 h 7"/>
                  <a:gd name="T2" fmla="*/ 0 w 7"/>
                  <a:gd name="T3" fmla="*/ 11 h 7"/>
                  <a:gd name="T4" fmla="*/ 0 w 7"/>
                  <a:gd name="T5" fmla="*/ 0 h 7"/>
                  <a:gd name="T6" fmla="*/ 6 w 7"/>
                  <a:gd name="T7" fmla="*/ 0 h 7"/>
                  <a:gd name="T8" fmla="*/ 6 w 7"/>
                  <a:gd name="T9" fmla="*/ 1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6"/>
                    </a:moveTo>
                    <a:lnTo>
                      <a:pt x="0" y="6"/>
                    </a:lnTo>
                    <a:lnTo>
                      <a:pt x="0" y="0"/>
                    </a:lnTo>
                    <a:lnTo>
                      <a:pt x="6" y="0"/>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5" name="Freeform 313"/>
              <p:cNvSpPr>
                <a:spLocks/>
              </p:cNvSpPr>
              <p:nvPr/>
            </p:nvSpPr>
            <p:spPr bwMode="ltGray">
              <a:xfrm>
                <a:off x="3316" y="3134"/>
                <a:ext cx="5" cy="3"/>
              </a:xfrm>
              <a:custGeom>
                <a:avLst/>
                <a:gdLst>
                  <a:gd name="T0" fmla="*/ 0 w 5"/>
                  <a:gd name="T1" fmla="*/ 0 h 3"/>
                  <a:gd name="T2" fmla="*/ 2 w 5"/>
                  <a:gd name="T3" fmla="*/ 0 h 3"/>
                  <a:gd name="T4" fmla="*/ 4 w 5"/>
                  <a:gd name="T5" fmla="*/ 2 h 3"/>
                  <a:gd name="T6" fmla="*/ 2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2" y="0"/>
                    </a:lnTo>
                    <a:lnTo>
                      <a:pt x="4" y="2"/>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6" name="Freeform 314"/>
              <p:cNvSpPr>
                <a:spLocks/>
              </p:cNvSpPr>
              <p:nvPr/>
            </p:nvSpPr>
            <p:spPr bwMode="ltGray">
              <a:xfrm>
                <a:off x="3406" y="3315"/>
                <a:ext cx="9" cy="12"/>
              </a:xfrm>
              <a:custGeom>
                <a:avLst/>
                <a:gdLst>
                  <a:gd name="T0" fmla="*/ 0 w 9"/>
                  <a:gd name="T1" fmla="*/ 2 h 11"/>
                  <a:gd name="T2" fmla="*/ 0 w 9"/>
                  <a:gd name="T3" fmla="*/ 11 h 11"/>
                  <a:gd name="T4" fmla="*/ 6 w 9"/>
                  <a:gd name="T5" fmla="*/ 15 h 11"/>
                  <a:gd name="T6" fmla="*/ 8 w 9"/>
                  <a:gd name="T7" fmla="*/ 0 h 11"/>
                  <a:gd name="T8" fmla="*/ 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2"/>
                    </a:moveTo>
                    <a:lnTo>
                      <a:pt x="0" y="6"/>
                    </a:lnTo>
                    <a:lnTo>
                      <a:pt x="6" y="10"/>
                    </a:lnTo>
                    <a:lnTo>
                      <a:pt x="8"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7" name="Freeform 315"/>
              <p:cNvSpPr>
                <a:spLocks/>
              </p:cNvSpPr>
              <p:nvPr/>
            </p:nvSpPr>
            <p:spPr bwMode="ltGray">
              <a:xfrm>
                <a:off x="3422" y="3304"/>
                <a:ext cx="9" cy="12"/>
              </a:xfrm>
              <a:custGeom>
                <a:avLst/>
                <a:gdLst>
                  <a:gd name="T0" fmla="*/ 0 w 9"/>
                  <a:gd name="T1" fmla="*/ 15 h 11"/>
                  <a:gd name="T2" fmla="*/ 6 w 9"/>
                  <a:gd name="T3" fmla="*/ 4 h 11"/>
                  <a:gd name="T4" fmla="*/ 8 w 9"/>
                  <a:gd name="T5" fmla="*/ 0 h 11"/>
                  <a:gd name="T6" fmla="*/ 0 w 9"/>
                  <a:gd name="T7" fmla="*/ 2 h 11"/>
                  <a:gd name="T8" fmla="*/ 0 w 9"/>
                  <a:gd name="T9" fmla="*/ 15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8" name="Freeform 316"/>
              <p:cNvSpPr>
                <a:spLocks/>
              </p:cNvSpPr>
              <p:nvPr/>
            </p:nvSpPr>
            <p:spPr bwMode="ltGray">
              <a:xfrm>
                <a:off x="2483" y="2034"/>
                <a:ext cx="7" cy="10"/>
              </a:xfrm>
              <a:custGeom>
                <a:avLst/>
                <a:gdLst>
                  <a:gd name="T0" fmla="*/ 2 w 7"/>
                  <a:gd name="T1" fmla="*/ 13 h 9"/>
                  <a:gd name="T2" fmla="*/ 0 w 7"/>
                  <a:gd name="T3" fmla="*/ 4 h 9"/>
                  <a:gd name="T4" fmla="*/ 2 w 7"/>
                  <a:gd name="T5" fmla="*/ 0 h 9"/>
                  <a:gd name="T6" fmla="*/ 6 w 7"/>
                  <a:gd name="T7" fmla="*/ 4 h 9"/>
                  <a:gd name="T8" fmla="*/ 2 w 7"/>
                  <a:gd name="T9" fmla="*/ 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8"/>
                    </a:moveTo>
                    <a:lnTo>
                      <a:pt x="0" y="4"/>
                    </a:lnTo>
                    <a:lnTo>
                      <a:pt x="2" y="0"/>
                    </a:lnTo>
                    <a:lnTo>
                      <a:pt x="6" y="4"/>
                    </a:lnTo>
                    <a:lnTo>
                      <a:pt x="2"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9" name="Freeform 317"/>
              <p:cNvSpPr>
                <a:spLocks/>
              </p:cNvSpPr>
              <p:nvPr/>
            </p:nvSpPr>
            <p:spPr bwMode="ltGray">
              <a:xfrm>
                <a:off x="2798" y="2047"/>
                <a:ext cx="6" cy="10"/>
              </a:xfrm>
              <a:custGeom>
                <a:avLst/>
                <a:gdLst>
                  <a:gd name="T0" fmla="*/ 3 w 7"/>
                  <a:gd name="T1" fmla="*/ 13 h 9"/>
                  <a:gd name="T2" fmla="*/ 0 w 7"/>
                  <a:gd name="T3" fmla="*/ 11 h 9"/>
                  <a:gd name="T4" fmla="*/ 3 w 7"/>
                  <a:gd name="T5" fmla="*/ 0 h 9"/>
                  <a:gd name="T6" fmla="*/ 3 w 7"/>
                  <a:gd name="T7" fmla="*/ 13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6" y="8"/>
                    </a:moveTo>
                    <a:lnTo>
                      <a:pt x="0" y="6"/>
                    </a:lnTo>
                    <a:lnTo>
                      <a:pt x="4" y="0"/>
                    </a:lnTo>
                    <a:lnTo>
                      <a:pt x="6"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0" name="Freeform 318"/>
              <p:cNvSpPr>
                <a:spLocks/>
              </p:cNvSpPr>
              <p:nvPr/>
            </p:nvSpPr>
            <p:spPr bwMode="ltGray">
              <a:xfrm>
                <a:off x="2744" y="1857"/>
                <a:ext cx="4" cy="10"/>
              </a:xfrm>
              <a:custGeom>
                <a:avLst/>
                <a:gdLst>
                  <a:gd name="T0" fmla="*/ 2 w 5"/>
                  <a:gd name="T1" fmla="*/ 0 h 9"/>
                  <a:gd name="T2" fmla="*/ 0 w 5"/>
                  <a:gd name="T3" fmla="*/ 4 h 9"/>
                  <a:gd name="T4" fmla="*/ 2 w 5"/>
                  <a:gd name="T5" fmla="*/ 13 h 9"/>
                  <a:gd name="T6" fmla="*/ 2 w 5"/>
                  <a:gd name="T7" fmla="*/ 4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2" y="0"/>
                    </a:moveTo>
                    <a:lnTo>
                      <a:pt x="0" y="4"/>
                    </a:lnTo>
                    <a:lnTo>
                      <a:pt x="2" y="8"/>
                    </a:lnTo>
                    <a:lnTo>
                      <a:pt x="4"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1" name="Freeform 319"/>
              <p:cNvSpPr>
                <a:spLocks/>
              </p:cNvSpPr>
              <p:nvPr/>
            </p:nvSpPr>
            <p:spPr bwMode="ltGray">
              <a:xfrm>
                <a:off x="5030" y="2886"/>
                <a:ext cx="90" cy="30"/>
              </a:xfrm>
              <a:custGeom>
                <a:avLst/>
                <a:gdLst>
                  <a:gd name="T0" fmla="*/ 0 w 91"/>
                  <a:gd name="T1" fmla="*/ 0 h 27"/>
                  <a:gd name="T2" fmla="*/ 30 w 91"/>
                  <a:gd name="T3" fmla="*/ 13 h 27"/>
                  <a:gd name="T4" fmla="*/ 38 w 91"/>
                  <a:gd name="T5" fmla="*/ 37 h 27"/>
                  <a:gd name="T6" fmla="*/ 69 w 91"/>
                  <a:gd name="T7" fmla="*/ 44 h 27"/>
                  <a:gd name="T8" fmla="*/ 85 w 91"/>
                  <a:gd name="T9" fmla="*/ 20 h 27"/>
                  <a:gd name="T10" fmla="*/ 79 w 91"/>
                  <a:gd name="T11" fmla="*/ 2 h 27"/>
                  <a:gd name="T12" fmla="*/ 67 w 91"/>
                  <a:gd name="T13" fmla="*/ 24 h 27"/>
                  <a:gd name="T14" fmla="*/ 45 w 91"/>
                  <a:gd name="T15" fmla="*/ 16 h 27"/>
                  <a:gd name="T16" fmla="*/ 34 w 91"/>
                  <a:gd name="T17" fmla="*/ 11 h 27"/>
                  <a:gd name="T18" fmla="*/ 0 w 9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27"/>
                  <a:gd name="T32" fmla="*/ 91 w 9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2" name="Freeform 320"/>
              <p:cNvSpPr>
                <a:spLocks/>
              </p:cNvSpPr>
              <p:nvPr/>
            </p:nvSpPr>
            <p:spPr bwMode="ltGray">
              <a:xfrm>
                <a:off x="5088" y="2843"/>
                <a:ext cx="46" cy="33"/>
              </a:xfrm>
              <a:custGeom>
                <a:avLst/>
                <a:gdLst>
                  <a:gd name="T0" fmla="*/ 0 w 47"/>
                  <a:gd name="T1" fmla="*/ 0 h 29"/>
                  <a:gd name="T2" fmla="*/ 18 w 47"/>
                  <a:gd name="T3" fmla="*/ 30 h 29"/>
                  <a:gd name="T4" fmla="*/ 41 w 47"/>
                  <a:gd name="T5" fmla="*/ 53 h 29"/>
                  <a:gd name="T6" fmla="*/ 20 w 47"/>
                  <a:gd name="T7" fmla="*/ 9 h 29"/>
                  <a:gd name="T8" fmla="*/ 0 w 47"/>
                  <a:gd name="T9" fmla="*/ 0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0" y="0"/>
                    </a:moveTo>
                    <a:lnTo>
                      <a:pt x="18" y="16"/>
                    </a:lnTo>
                    <a:lnTo>
                      <a:pt x="46" y="28"/>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3" name="Freeform 321"/>
              <p:cNvSpPr>
                <a:spLocks/>
              </p:cNvSpPr>
              <p:nvPr/>
            </p:nvSpPr>
            <p:spPr bwMode="ltGray">
              <a:xfrm>
                <a:off x="5157" y="2890"/>
                <a:ext cx="29" cy="42"/>
              </a:xfrm>
              <a:custGeom>
                <a:avLst/>
                <a:gdLst>
                  <a:gd name="T0" fmla="*/ 0 w 29"/>
                  <a:gd name="T1" fmla="*/ 0 h 37"/>
                  <a:gd name="T2" fmla="*/ 6 w 29"/>
                  <a:gd name="T3" fmla="*/ 41 h 37"/>
                  <a:gd name="T4" fmla="*/ 28 w 29"/>
                  <a:gd name="T5" fmla="*/ 68 h 37"/>
                  <a:gd name="T6" fmla="*/ 26 w 29"/>
                  <a:gd name="T7" fmla="*/ 45 h 37"/>
                  <a:gd name="T8" fmla="*/ 12 w 29"/>
                  <a:gd name="T9" fmla="*/ 26 h 37"/>
                  <a:gd name="T10" fmla="*/ 0 w 29"/>
                  <a:gd name="T11" fmla="*/ 0 h 37"/>
                  <a:gd name="T12" fmla="*/ 0 60000 65536"/>
                  <a:gd name="T13" fmla="*/ 0 60000 65536"/>
                  <a:gd name="T14" fmla="*/ 0 60000 65536"/>
                  <a:gd name="T15" fmla="*/ 0 60000 65536"/>
                  <a:gd name="T16" fmla="*/ 0 60000 65536"/>
                  <a:gd name="T17" fmla="*/ 0 60000 65536"/>
                  <a:gd name="T18" fmla="*/ 0 w 29"/>
                  <a:gd name="T19" fmla="*/ 0 h 37"/>
                  <a:gd name="T20" fmla="*/ 29 w 2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9" h="37">
                    <a:moveTo>
                      <a:pt x="0" y="0"/>
                    </a:moveTo>
                    <a:lnTo>
                      <a:pt x="6" y="22"/>
                    </a:lnTo>
                    <a:lnTo>
                      <a:pt x="28" y="36"/>
                    </a:lnTo>
                    <a:lnTo>
                      <a:pt x="26" y="24"/>
                    </a:lnTo>
                    <a:lnTo>
                      <a:pt x="12"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4" name="Freeform 322"/>
              <p:cNvSpPr>
                <a:spLocks/>
              </p:cNvSpPr>
              <p:nvPr/>
            </p:nvSpPr>
            <p:spPr bwMode="ltGray">
              <a:xfrm>
                <a:off x="5205" y="2953"/>
                <a:ext cx="20" cy="21"/>
              </a:xfrm>
              <a:custGeom>
                <a:avLst/>
                <a:gdLst>
                  <a:gd name="T0" fmla="*/ 0 w 21"/>
                  <a:gd name="T1" fmla="*/ 0 h 19"/>
                  <a:gd name="T2" fmla="*/ 15 w 21"/>
                  <a:gd name="T3" fmla="*/ 30 h 19"/>
                  <a:gd name="T4" fmla="*/ 10 w 21"/>
                  <a:gd name="T5" fmla="*/ 0 h 19"/>
                  <a:gd name="T6" fmla="*/ 0 w 21"/>
                  <a:gd name="T7" fmla="*/ 0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0" y="0"/>
                    </a:moveTo>
                    <a:lnTo>
                      <a:pt x="20" y="18"/>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5" name="Freeform 323"/>
              <p:cNvSpPr>
                <a:spLocks/>
              </p:cNvSpPr>
              <p:nvPr/>
            </p:nvSpPr>
            <p:spPr bwMode="ltGray">
              <a:xfrm>
                <a:off x="5229" y="2948"/>
                <a:ext cx="24" cy="22"/>
              </a:xfrm>
              <a:custGeom>
                <a:avLst/>
                <a:gdLst>
                  <a:gd name="T0" fmla="*/ 0 w 25"/>
                  <a:gd name="T1" fmla="*/ 0 h 19"/>
                  <a:gd name="T2" fmla="*/ 19 w 25"/>
                  <a:gd name="T3" fmla="*/ 37 h 19"/>
                  <a:gd name="T4" fmla="*/ 12 w 25"/>
                  <a:gd name="T5" fmla="*/ 9 h 19"/>
                  <a:gd name="T6" fmla="*/ 0 w 25"/>
                  <a:gd name="T7" fmla="*/ 0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0" y="0"/>
                    </a:moveTo>
                    <a:lnTo>
                      <a:pt x="24" y="18"/>
                    </a:lnTo>
                    <a:lnTo>
                      <a:pt x="1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6" name="Freeform 324"/>
              <p:cNvSpPr>
                <a:spLocks/>
              </p:cNvSpPr>
              <p:nvPr/>
            </p:nvSpPr>
            <p:spPr bwMode="ltGray">
              <a:xfrm>
                <a:off x="5244" y="2980"/>
                <a:ext cx="25" cy="16"/>
              </a:xfrm>
              <a:custGeom>
                <a:avLst/>
                <a:gdLst>
                  <a:gd name="T0" fmla="*/ 0 w 25"/>
                  <a:gd name="T1" fmla="*/ 0 h 15"/>
                  <a:gd name="T2" fmla="*/ 4 w 25"/>
                  <a:gd name="T3" fmla="*/ 15 h 15"/>
                  <a:gd name="T4" fmla="*/ 24 w 25"/>
                  <a:gd name="T5" fmla="*/ 19 h 15"/>
                  <a:gd name="T6" fmla="*/ 22 w 25"/>
                  <a:gd name="T7" fmla="*/ 6 h 15"/>
                  <a:gd name="T8" fmla="*/ 0 w 25"/>
                  <a:gd name="T9" fmla="*/ 0 h 15"/>
                  <a:gd name="T10" fmla="*/ 0 60000 65536"/>
                  <a:gd name="T11" fmla="*/ 0 60000 65536"/>
                  <a:gd name="T12" fmla="*/ 0 60000 65536"/>
                  <a:gd name="T13" fmla="*/ 0 60000 65536"/>
                  <a:gd name="T14" fmla="*/ 0 60000 65536"/>
                  <a:gd name="T15" fmla="*/ 0 w 25"/>
                  <a:gd name="T16" fmla="*/ 0 h 15"/>
                  <a:gd name="T17" fmla="*/ 25 w 25"/>
                  <a:gd name="T18" fmla="*/ 15 h 15"/>
                </a:gdLst>
                <a:ahLst/>
                <a:cxnLst>
                  <a:cxn ang="T10">
                    <a:pos x="T0" y="T1"/>
                  </a:cxn>
                  <a:cxn ang="T11">
                    <a:pos x="T2" y="T3"/>
                  </a:cxn>
                  <a:cxn ang="T12">
                    <a:pos x="T4" y="T5"/>
                  </a:cxn>
                  <a:cxn ang="T13">
                    <a:pos x="T6" y="T7"/>
                  </a:cxn>
                  <a:cxn ang="T14">
                    <a:pos x="T8" y="T9"/>
                  </a:cxn>
                </a:cxnLst>
                <a:rect l="T15" t="T16" r="T17" b="T18"/>
                <a:pathLst>
                  <a:path w="25" h="15">
                    <a:moveTo>
                      <a:pt x="0" y="0"/>
                    </a:moveTo>
                    <a:lnTo>
                      <a:pt x="4" y="10"/>
                    </a:lnTo>
                    <a:lnTo>
                      <a:pt x="24" y="14"/>
                    </a:lnTo>
                    <a:lnTo>
                      <a:pt x="22"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7" name="Freeform 325"/>
              <p:cNvSpPr>
                <a:spLocks/>
              </p:cNvSpPr>
              <p:nvPr/>
            </p:nvSpPr>
            <p:spPr bwMode="ltGray">
              <a:xfrm>
                <a:off x="5278" y="3002"/>
                <a:ext cx="17" cy="19"/>
              </a:xfrm>
              <a:custGeom>
                <a:avLst/>
                <a:gdLst>
                  <a:gd name="T0" fmla="*/ 0 w 17"/>
                  <a:gd name="T1" fmla="*/ 0 h 17"/>
                  <a:gd name="T2" fmla="*/ 16 w 17"/>
                  <a:gd name="T3" fmla="*/ 28 h 17"/>
                  <a:gd name="T4" fmla="*/ 16 w 17"/>
                  <a:gd name="T5" fmla="*/ 1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8" name="Freeform 326"/>
              <p:cNvSpPr>
                <a:spLocks/>
              </p:cNvSpPr>
              <p:nvPr/>
            </p:nvSpPr>
            <p:spPr bwMode="ltGray">
              <a:xfrm>
                <a:off x="3363" y="1908"/>
                <a:ext cx="270" cy="205"/>
              </a:xfrm>
              <a:custGeom>
                <a:avLst/>
                <a:gdLst>
                  <a:gd name="T0" fmla="*/ 263 w 271"/>
                  <a:gd name="T1" fmla="*/ 233 h 183"/>
                  <a:gd name="T2" fmla="*/ 263 w 271"/>
                  <a:gd name="T3" fmla="*/ 187 h 183"/>
                  <a:gd name="T4" fmla="*/ 225 w 271"/>
                  <a:gd name="T5" fmla="*/ 166 h 183"/>
                  <a:gd name="T6" fmla="*/ 197 w 271"/>
                  <a:gd name="T7" fmla="*/ 142 h 183"/>
                  <a:gd name="T8" fmla="*/ 177 w 271"/>
                  <a:gd name="T9" fmla="*/ 108 h 183"/>
                  <a:gd name="T10" fmla="*/ 161 w 271"/>
                  <a:gd name="T11" fmla="*/ 71 h 183"/>
                  <a:gd name="T12" fmla="*/ 137 w 271"/>
                  <a:gd name="T13" fmla="*/ 63 h 183"/>
                  <a:gd name="T14" fmla="*/ 110 w 271"/>
                  <a:gd name="T15" fmla="*/ 28 h 183"/>
                  <a:gd name="T16" fmla="*/ 86 w 271"/>
                  <a:gd name="T17" fmla="*/ 28 h 183"/>
                  <a:gd name="T18" fmla="*/ 68 w 271"/>
                  <a:gd name="T19" fmla="*/ 39 h 183"/>
                  <a:gd name="T20" fmla="*/ 40 w 271"/>
                  <a:gd name="T21" fmla="*/ 21 h 183"/>
                  <a:gd name="T22" fmla="*/ 4 w 271"/>
                  <a:gd name="T23" fmla="*/ 0 h 183"/>
                  <a:gd name="T24" fmla="*/ 18 w 271"/>
                  <a:gd name="T25" fmla="*/ 25 h 183"/>
                  <a:gd name="T26" fmla="*/ 6 w 271"/>
                  <a:gd name="T27" fmla="*/ 43 h 183"/>
                  <a:gd name="T28" fmla="*/ 10 w 271"/>
                  <a:gd name="T29" fmla="*/ 108 h 183"/>
                  <a:gd name="T30" fmla="*/ 6 w 271"/>
                  <a:gd name="T31" fmla="*/ 190 h 183"/>
                  <a:gd name="T32" fmla="*/ 20 w 271"/>
                  <a:gd name="T33" fmla="*/ 215 h 183"/>
                  <a:gd name="T34" fmla="*/ 72 w 271"/>
                  <a:gd name="T35" fmla="*/ 253 h 183"/>
                  <a:gd name="T36" fmla="*/ 88 w 271"/>
                  <a:gd name="T37" fmla="*/ 231 h 183"/>
                  <a:gd name="T38" fmla="*/ 100 w 271"/>
                  <a:gd name="T39" fmla="*/ 220 h 183"/>
                  <a:gd name="T40" fmla="*/ 114 w 271"/>
                  <a:gd name="T41" fmla="*/ 206 h 183"/>
                  <a:gd name="T42" fmla="*/ 128 w 271"/>
                  <a:gd name="T43" fmla="*/ 206 h 183"/>
                  <a:gd name="T44" fmla="*/ 143 w 271"/>
                  <a:gd name="T45" fmla="*/ 206 h 183"/>
                  <a:gd name="T46" fmla="*/ 163 w 271"/>
                  <a:gd name="T47" fmla="*/ 222 h 183"/>
                  <a:gd name="T48" fmla="*/ 173 w 271"/>
                  <a:gd name="T49" fmla="*/ 244 h 183"/>
                  <a:gd name="T50" fmla="*/ 183 w 271"/>
                  <a:gd name="T51" fmla="*/ 264 h 183"/>
                  <a:gd name="T52" fmla="*/ 201 w 271"/>
                  <a:gd name="T53" fmla="*/ 279 h 183"/>
                  <a:gd name="T54" fmla="*/ 221 w 271"/>
                  <a:gd name="T55" fmla="*/ 311 h 183"/>
                  <a:gd name="T56" fmla="*/ 233 w 271"/>
                  <a:gd name="T57" fmla="*/ 323 h 183"/>
                  <a:gd name="T58" fmla="*/ 249 w 271"/>
                  <a:gd name="T59" fmla="*/ 292 h 183"/>
                  <a:gd name="T60" fmla="*/ 263 w 271"/>
                  <a:gd name="T61" fmla="*/ 264 h 183"/>
                  <a:gd name="T62" fmla="*/ 263 w 271"/>
                  <a:gd name="T63" fmla="*/ 253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1"/>
                  <a:gd name="T97" fmla="*/ 0 h 183"/>
                  <a:gd name="T98" fmla="*/ 271 w 271"/>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9" name="Freeform 327"/>
              <p:cNvSpPr>
                <a:spLocks/>
              </p:cNvSpPr>
              <p:nvPr/>
            </p:nvSpPr>
            <p:spPr bwMode="ltGray">
              <a:xfrm>
                <a:off x="3401" y="1846"/>
                <a:ext cx="435" cy="236"/>
              </a:xfrm>
              <a:custGeom>
                <a:avLst/>
                <a:gdLst>
                  <a:gd name="T0" fmla="*/ 297 w 437"/>
                  <a:gd name="T1" fmla="*/ 368 h 211"/>
                  <a:gd name="T2" fmla="*/ 295 w 437"/>
                  <a:gd name="T3" fmla="*/ 329 h 211"/>
                  <a:gd name="T4" fmla="*/ 279 w 437"/>
                  <a:gd name="T5" fmla="*/ 305 h 211"/>
                  <a:gd name="T6" fmla="*/ 281 w 437"/>
                  <a:gd name="T7" fmla="*/ 273 h 211"/>
                  <a:gd name="T8" fmla="*/ 313 w 437"/>
                  <a:gd name="T9" fmla="*/ 226 h 211"/>
                  <a:gd name="T10" fmla="*/ 325 w 437"/>
                  <a:gd name="T11" fmla="*/ 210 h 211"/>
                  <a:gd name="T12" fmla="*/ 344 w 437"/>
                  <a:gd name="T13" fmla="*/ 189 h 211"/>
                  <a:gd name="T14" fmla="*/ 358 w 437"/>
                  <a:gd name="T15" fmla="*/ 208 h 211"/>
                  <a:gd name="T16" fmla="*/ 384 w 437"/>
                  <a:gd name="T17" fmla="*/ 263 h 211"/>
                  <a:gd name="T18" fmla="*/ 408 w 437"/>
                  <a:gd name="T19" fmla="*/ 261 h 211"/>
                  <a:gd name="T20" fmla="*/ 426 w 437"/>
                  <a:gd name="T21" fmla="*/ 252 h 211"/>
                  <a:gd name="T22" fmla="*/ 418 w 437"/>
                  <a:gd name="T23" fmla="*/ 235 h 211"/>
                  <a:gd name="T24" fmla="*/ 406 w 437"/>
                  <a:gd name="T25" fmla="*/ 233 h 211"/>
                  <a:gd name="T26" fmla="*/ 388 w 437"/>
                  <a:gd name="T27" fmla="*/ 197 h 211"/>
                  <a:gd name="T28" fmla="*/ 402 w 437"/>
                  <a:gd name="T29" fmla="*/ 135 h 211"/>
                  <a:gd name="T30" fmla="*/ 412 w 437"/>
                  <a:gd name="T31" fmla="*/ 119 h 211"/>
                  <a:gd name="T32" fmla="*/ 396 w 437"/>
                  <a:gd name="T33" fmla="*/ 97 h 211"/>
                  <a:gd name="T34" fmla="*/ 358 w 437"/>
                  <a:gd name="T35" fmla="*/ 128 h 211"/>
                  <a:gd name="T36" fmla="*/ 328 w 437"/>
                  <a:gd name="T37" fmla="*/ 94 h 211"/>
                  <a:gd name="T38" fmla="*/ 325 w 437"/>
                  <a:gd name="T39" fmla="*/ 94 h 211"/>
                  <a:gd name="T40" fmla="*/ 309 w 437"/>
                  <a:gd name="T41" fmla="*/ 94 h 211"/>
                  <a:gd name="T42" fmla="*/ 291 w 437"/>
                  <a:gd name="T43" fmla="*/ 121 h 211"/>
                  <a:gd name="T44" fmla="*/ 269 w 437"/>
                  <a:gd name="T45" fmla="*/ 133 h 211"/>
                  <a:gd name="T46" fmla="*/ 255 w 437"/>
                  <a:gd name="T47" fmla="*/ 158 h 211"/>
                  <a:gd name="T48" fmla="*/ 233 w 437"/>
                  <a:gd name="T49" fmla="*/ 168 h 211"/>
                  <a:gd name="T50" fmla="*/ 209 w 437"/>
                  <a:gd name="T51" fmla="*/ 133 h 211"/>
                  <a:gd name="T52" fmla="*/ 187 w 437"/>
                  <a:gd name="T53" fmla="*/ 107 h 211"/>
                  <a:gd name="T54" fmla="*/ 163 w 437"/>
                  <a:gd name="T55" fmla="*/ 39 h 211"/>
                  <a:gd name="T56" fmla="*/ 155 w 437"/>
                  <a:gd name="T57" fmla="*/ 25 h 211"/>
                  <a:gd name="T58" fmla="*/ 123 w 437"/>
                  <a:gd name="T59" fmla="*/ 35 h 211"/>
                  <a:gd name="T60" fmla="*/ 98 w 437"/>
                  <a:gd name="T61" fmla="*/ 49 h 211"/>
                  <a:gd name="T62" fmla="*/ 84 w 437"/>
                  <a:gd name="T63" fmla="*/ 74 h 211"/>
                  <a:gd name="T64" fmla="*/ 76 w 437"/>
                  <a:gd name="T65" fmla="*/ 67 h 211"/>
                  <a:gd name="T66" fmla="*/ 44 w 437"/>
                  <a:gd name="T67" fmla="*/ 0 h 211"/>
                  <a:gd name="T68" fmla="*/ 0 w 437"/>
                  <a:gd name="T69" fmla="*/ 28 h 211"/>
                  <a:gd name="T70" fmla="*/ 0 w 437"/>
                  <a:gd name="T71" fmla="*/ 119 h 211"/>
                  <a:gd name="T72" fmla="*/ 20 w 437"/>
                  <a:gd name="T73" fmla="*/ 128 h 211"/>
                  <a:gd name="T74" fmla="*/ 34 w 437"/>
                  <a:gd name="T75" fmla="*/ 140 h 211"/>
                  <a:gd name="T76" fmla="*/ 50 w 437"/>
                  <a:gd name="T77" fmla="*/ 144 h 211"/>
                  <a:gd name="T78" fmla="*/ 52 w 437"/>
                  <a:gd name="T79" fmla="*/ 130 h 211"/>
                  <a:gd name="T80" fmla="*/ 68 w 437"/>
                  <a:gd name="T81" fmla="*/ 140 h 211"/>
                  <a:gd name="T82" fmla="*/ 76 w 437"/>
                  <a:gd name="T83" fmla="*/ 130 h 211"/>
                  <a:gd name="T84" fmla="*/ 96 w 437"/>
                  <a:gd name="T85" fmla="*/ 147 h 211"/>
                  <a:gd name="T86" fmla="*/ 109 w 437"/>
                  <a:gd name="T87" fmla="*/ 172 h 211"/>
                  <a:gd name="T88" fmla="*/ 123 w 437"/>
                  <a:gd name="T89" fmla="*/ 172 h 211"/>
                  <a:gd name="T90" fmla="*/ 129 w 437"/>
                  <a:gd name="T91" fmla="*/ 197 h 211"/>
                  <a:gd name="T92" fmla="*/ 161 w 437"/>
                  <a:gd name="T93" fmla="*/ 246 h 211"/>
                  <a:gd name="T94" fmla="*/ 171 w 437"/>
                  <a:gd name="T95" fmla="*/ 266 h 211"/>
                  <a:gd name="T96" fmla="*/ 193 w 437"/>
                  <a:gd name="T97" fmla="*/ 268 h 211"/>
                  <a:gd name="T98" fmla="*/ 209 w 437"/>
                  <a:gd name="T99" fmla="*/ 281 h 211"/>
                  <a:gd name="T100" fmla="*/ 227 w 437"/>
                  <a:gd name="T101" fmla="*/ 286 h 211"/>
                  <a:gd name="T102" fmla="*/ 227 w 437"/>
                  <a:gd name="T103" fmla="*/ 312 h 211"/>
                  <a:gd name="T104" fmla="*/ 225 w 437"/>
                  <a:gd name="T105" fmla="*/ 333 h 211"/>
                  <a:gd name="T106" fmla="*/ 227 w 437"/>
                  <a:gd name="T107" fmla="*/ 351 h 211"/>
                  <a:gd name="T108" fmla="*/ 243 w 437"/>
                  <a:gd name="T109" fmla="*/ 351 h 211"/>
                  <a:gd name="T110" fmla="*/ 251 w 437"/>
                  <a:gd name="T111" fmla="*/ 351 h 211"/>
                  <a:gd name="T112" fmla="*/ 265 w 437"/>
                  <a:gd name="T113" fmla="*/ 351 h 211"/>
                  <a:gd name="T114" fmla="*/ 267 w 437"/>
                  <a:gd name="T115" fmla="*/ 359 h 211"/>
                  <a:gd name="T116" fmla="*/ 277 w 437"/>
                  <a:gd name="T117" fmla="*/ 366 h 211"/>
                  <a:gd name="T118" fmla="*/ 279 w 437"/>
                  <a:gd name="T119" fmla="*/ 368 h 211"/>
                  <a:gd name="T120" fmla="*/ 297 w 437"/>
                  <a:gd name="T121" fmla="*/ 368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7"/>
                  <a:gd name="T184" fmla="*/ 0 h 211"/>
                  <a:gd name="T185" fmla="*/ 437 w 437"/>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0" name="Freeform 328"/>
              <p:cNvSpPr>
                <a:spLocks/>
              </p:cNvSpPr>
              <p:nvPr/>
            </p:nvSpPr>
            <p:spPr bwMode="ltGray">
              <a:xfrm>
                <a:off x="3783" y="1922"/>
                <a:ext cx="141" cy="115"/>
              </a:xfrm>
              <a:custGeom>
                <a:avLst/>
                <a:gdLst>
                  <a:gd name="T0" fmla="*/ 46 w 141"/>
                  <a:gd name="T1" fmla="*/ 170 h 103"/>
                  <a:gd name="T2" fmla="*/ 36 w 141"/>
                  <a:gd name="T3" fmla="*/ 174 h 103"/>
                  <a:gd name="T4" fmla="*/ 26 w 141"/>
                  <a:gd name="T5" fmla="*/ 174 h 103"/>
                  <a:gd name="T6" fmla="*/ 14 w 141"/>
                  <a:gd name="T7" fmla="*/ 174 h 103"/>
                  <a:gd name="T8" fmla="*/ 4 w 141"/>
                  <a:gd name="T9" fmla="*/ 178 h 103"/>
                  <a:gd name="T10" fmla="*/ 0 w 141"/>
                  <a:gd name="T11" fmla="*/ 165 h 103"/>
                  <a:gd name="T12" fmla="*/ 2 w 141"/>
                  <a:gd name="T13" fmla="*/ 152 h 103"/>
                  <a:gd name="T14" fmla="*/ 4 w 141"/>
                  <a:gd name="T15" fmla="*/ 135 h 103"/>
                  <a:gd name="T16" fmla="*/ 16 w 141"/>
                  <a:gd name="T17" fmla="*/ 130 h 103"/>
                  <a:gd name="T18" fmla="*/ 30 w 141"/>
                  <a:gd name="T19" fmla="*/ 132 h 103"/>
                  <a:gd name="T20" fmla="*/ 42 w 141"/>
                  <a:gd name="T21" fmla="*/ 130 h 103"/>
                  <a:gd name="T22" fmla="*/ 50 w 141"/>
                  <a:gd name="T23" fmla="*/ 124 h 103"/>
                  <a:gd name="T24" fmla="*/ 44 w 141"/>
                  <a:gd name="T25" fmla="*/ 116 h 103"/>
                  <a:gd name="T26" fmla="*/ 34 w 141"/>
                  <a:gd name="T27" fmla="*/ 109 h 103"/>
                  <a:gd name="T28" fmla="*/ 22 w 141"/>
                  <a:gd name="T29" fmla="*/ 97 h 103"/>
                  <a:gd name="T30" fmla="*/ 12 w 141"/>
                  <a:gd name="T31" fmla="*/ 73 h 103"/>
                  <a:gd name="T32" fmla="*/ 14 w 141"/>
                  <a:gd name="T33" fmla="*/ 70 h 103"/>
                  <a:gd name="T34" fmla="*/ 22 w 141"/>
                  <a:gd name="T35" fmla="*/ 39 h 103"/>
                  <a:gd name="T36" fmla="*/ 24 w 141"/>
                  <a:gd name="T37" fmla="*/ 13 h 103"/>
                  <a:gd name="T38" fmla="*/ 38 w 141"/>
                  <a:gd name="T39" fmla="*/ 0 h 103"/>
                  <a:gd name="T40" fmla="*/ 50 w 141"/>
                  <a:gd name="T41" fmla="*/ 11 h 103"/>
                  <a:gd name="T42" fmla="*/ 106 w 141"/>
                  <a:gd name="T43" fmla="*/ 25 h 103"/>
                  <a:gd name="T44" fmla="*/ 124 w 141"/>
                  <a:gd name="T45" fmla="*/ 35 h 103"/>
                  <a:gd name="T46" fmla="*/ 140 w 141"/>
                  <a:gd name="T47" fmla="*/ 25 h 103"/>
                  <a:gd name="T48" fmla="*/ 138 w 141"/>
                  <a:gd name="T49" fmla="*/ 58 h 103"/>
                  <a:gd name="T50" fmla="*/ 140 w 141"/>
                  <a:gd name="T51" fmla="*/ 73 h 103"/>
                  <a:gd name="T52" fmla="*/ 132 w 141"/>
                  <a:gd name="T53" fmla="*/ 116 h 103"/>
                  <a:gd name="T54" fmla="*/ 126 w 141"/>
                  <a:gd name="T55" fmla="*/ 121 h 103"/>
                  <a:gd name="T56" fmla="*/ 122 w 141"/>
                  <a:gd name="T57" fmla="*/ 130 h 103"/>
                  <a:gd name="T58" fmla="*/ 106 w 141"/>
                  <a:gd name="T59" fmla="*/ 132 h 103"/>
                  <a:gd name="T60" fmla="*/ 104 w 141"/>
                  <a:gd name="T61" fmla="*/ 146 h 103"/>
                  <a:gd name="T62" fmla="*/ 96 w 141"/>
                  <a:gd name="T63" fmla="*/ 143 h 103"/>
                  <a:gd name="T64" fmla="*/ 84 w 141"/>
                  <a:gd name="T65" fmla="*/ 143 h 103"/>
                  <a:gd name="T66" fmla="*/ 80 w 141"/>
                  <a:gd name="T67" fmla="*/ 156 h 103"/>
                  <a:gd name="T68" fmla="*/ 74 w 141"/>
                  <a:gd name="T69" fmla="*/ 163 h 103"/>
                  <a:gd name="T70" fmla="*/ 66 w 141"/>
                  <a:gd name="T71" fmla="*/ 160 h 103"/>
                  <a:gd name="T72" fmla="*/ 60 w 141"/>
                  <a:gd name="T73" fmla="*/ 148 h 103"/>
                  <a:gd name="T74" fmla="*/ 56 w 141"/>
                  <a:gd name="T75" fmla="*/ 152 h 103"/>
                  <a:gd name="T76" fmla="*/ 52 w 141"/>
                  <a:gd name="T77" fmla="*/ 160 h 103"/>
                  <a:gd name="T78" fmla="*/ 46 w 141"/>
                  <a:gd name="T79" fmla="*/ 163 h 103"/>
                  <a:gd name="T80" fmla="*/ 46 w 141"/>
                  <a:gd name="T81" fmla="*/ 170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103"/>
                  <a:gd name="T125" fmla="*/ 141 w 14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1" name="Freeform 329"/>
              <p:cNvSpPr>
                <a:spLocks/>
              </p:cNvSpPr>
              <p:nvPr/>
            </p:nvSpPr>
            <p:spPr bwMode="ltGray">
              <a:xfrm>
                <a:off x="2512" y="1738"/>
                <a:ext cx="9" cy="6"/>
              </a:xfrm>
              <a:custGeom>
                <a:avLst/>
                <a:gdLst>
                  <a:gd name="T0" fmla="*/ 4 w 9"/>
                  <a:gd name="T1" fmla="*/ 0 h 5"/>
                  <a:gd name="T2" fmla="*/ 8 w 9"/>
                  <a:gd name="T3" fmla="*/ 2 h 5"/>
                  <a:gd name="T4" fmla="*/ 2 w 9"/>
                  <a:gd name="T5" fmla="*/ 10 h 5"/>
                  <a:gd name="T6" fmla="*/ 0 w 9"/>
                  <a:gd name="T7" fmla="*/ 2 h 5"/>
                  <a:gd name="T8" fmla="*/ 4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4" y="0"/>
                    </a:moveTo>
                    <a:lnTo>
                      <a:pt x="8" y="2"/>
                    </a:lnTo>
                    <a:lnTo>
                      <a:pt x="2" y="4"/>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2" name="Freeform 330"/>
              <p:cNvSpPr>
                <a:spLocks/>
              </p:cNvSpPr>
              <p:nvPr/>
            </p:nvSpPr>
            <p:spPr bwMode="ltGray">
              <a:xfrm>
                <a:off x="2519" y="1745"/>
                <a:ext cx="9" cy="4"/>
              </a:xfrm>
              <a:custGeom>
                <a:avLst/>
                <a:gdLst>
                  <a:gd name="T0" fmla="*/ 4 w 9"/>
                  <a:gd name="T1" fmla="*/ 0 h 3"/>
                  <a:gd name="T2" fmla="*/ 8 w 9"/>
                  <a:gd name="T3" fmla="*/ 9 h 3"/>
                  <a:gd name="T4" fmla="*/ 0 w 9"/>
                  <a:gd name="T5" fmla="*/ 9 h 3"/>
                  <a:gd name="T6" fmla="*/ 4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4" y="0"/>
                    </a:moveTo>
                    <a:lnTo>
                      <a:pt x="8" y="2"/>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3" name="Freeform 331"/>
              <p:cNvSpPr>
                <a:spLocks/>
              </p:cNvSpPr>
              <p:nvPr/>
            </p:nvSpPr>
            <p:spPr bwMode="ltGray">
              <a:xfrm>
                <a:off x="2845" y="1884"/>
                <a:ext cx="41" cy="79"/>
              </a:xfrm>
              <a:custGeom>
                <a:avLst/>
                <a:gdLst>
                  <a:gd name="T0" fmla="*/ 22 w 41"/>
                  <a:gd name="T1" fmla="*/ 120 h 71"/>
                  <a:gd name="T2" fmla="*/ 16 w 41"/>
                  <a:gd name="T3" fmla="*/ 111 h 71"/>
                  <a:gd name="T4" fmla="*/ 6 w 41"/>
                  <a:gd name="T5" fmla="*/ 96 h 71"/>
                  <a:gd name="T6" fmla="*/ 8 w 41"/>
                  <a:gd name="T7" fmla="*/ 62 h 71"/>
                  <a:gd name="T8" fmla="*/ 8 w 41"/>
                  <a:gd name="T9" fmla="*/ 56 h 71"/>
                  <a:gd name="T10" fmla="*/ 8 w 41"/>
                  <a:gd name="T11" fmla="*/ 47 h 71"/>
                  <a:gd name="T12" fmla="*/ 4 w 41"/>
                  <a:gd name="T13" fmla="*/ 45 h 71"/>
                  <a:gd name="T14" fmla="*/ 0 w 41"/>
                  <a:gd name="T15" fmla="*/ 13 h 71"/>
                  <a:gd name="T16" fmla="*/ 14 w 41"/>
                  <a:gd name="T17" fmla="*/ 2 h 71"/>
                  <a:gd name="T18" fmla="*/ 26 w 41"/>
                  <a:gd name="T19" fmla="*/ 0 h 71"/>
                  <a:gd name="T20" fmla="*/ 34 w 41"/>
                  <a:gd name="T21" fmla="*/ 11 h 71"/>
                  <a:gd name="T22" fmla="*/ 38 w 41"/>
                  <a:gd name="T23" fmla="*/ 27 h 71"/>
                  <a:gd name="T24" fmla="*/ 40 w 41"/>
                  <a:gd name="T25" fmla="*/ 45 h 71"/>
                  <a:gd name="T26" fmla="*/ 40 w 41"/>
                  <a:gd name="T27" fmla="*/ 65 h 71"/>
                  <a:gd name="T28" fmla="*/ 40 w 41"/>
                  <a:gd name="T29" fmla="*/ 78 h 71"/>
                  <a:gd name="T30" fmla="*/ 36 w 41"/>
                  <a:gd name="T31" fmla="*/ 89 h 71"/>
                  <a:gd name="T32" fmla="*/ 36 w 41"/>
                  <a:gd name="T33" fmla="*/ 92 h 71"/>
                  <a:gd name="T34" fmla="*/ 28 w 41"/>
                  <a:gd name="T35" fmla="*/ 111 h 71"/>
                  <a:gd name="T36" fmla="*/ 22 w 41"/>
                  <a:gd name="T37" fmla="*/ 12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71"/>
                  <a:gd name="T59" fmla="*/ 41 w 4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4" name="Freeform 332"/>
              <p:cNvSpPr>
                <a:spLocks/>
              </p:cNvSpPr>
              <p:nvPr/>
            </p:nvSpPr>
            <p:spPr bwMode="ltGray">
              <a:xfrm>
                <a:off x="2754" y="1799"/>
                <a:ext cx="155" cy="137"/>
              </a:xfrm>
              <a:custGeom>
                <a:avLst/>
                <a:gdLst>
                  <a:gd name="T0" fmla="*/ 53 w 157"/>
                  <a:gd name="T1" fmla="*/ 0 h 123"/>
                  <a:gd name="T2" fmla="*/ 61 w 157"/>
                  <a:gd name="T3" fmla="*/ 13 h 123"/>
                  <a:gd name="T4" fmla="*/ 103 w 157"/>
                  <a:gd name="T5" fmla="*/ 13 h 123"/>
                  <a:gd name="T6" fmla="*/ 113 w 157"/>
                  <a:gd name="T7" fmla="*/ 16 h 123"/>
                  <a:gd name="T8" fmla="*/ 115 w 157"/>
                  <a:gd name="T9" fmla="*/ 28 h 123"/>
                  <a:gd name="T10" fmla="*/ 115 w 157"/>
                  <a:gd name="T11" fmla="*/ 41 h 123"/>
                  <a:gd name="T12" fmla="*/ 118 w 157"/>
                  <a:gd name="T13" fmla="*/ 48 h 123"/>
                  <a:gd name="T14" fmla="*/ 120 w 157"/>
                  <a:gd name="T15" fmla="*/ 56 h 123"/>
                  <a:gd name="T16" fmla="*/ 124 w 157"/>
                  <a:gd name="T17" fmla="*/ 65 h 123"/>
                  <a:gd name="T18" fmla="*/ 130 w 157"/>
                  <a:gd name="T19" fmla="*/ 69 h 123"/>
                  <a:gd name="T20" fmla="*/ 136 w 157"/>
                  <a:gd name="T21" fmla="*/ 72 h 123"/>
                  <a:gd name="T22" fmla="*/ 138 w 157"/>
                  <a:gd name="T23" fmla="*/ 78 h 123"/>
                  <a:gd name="T24" fmla="*/ 140 w 157"/>
                  <a:gd name="T25" fmla="*/ 86 h 123"/>
                  <a:gd name="T26" fmla="*/ 138 w 157"/>
                  <a:gd name="T27" fmla="*/ 96 h 123"/>
                  <a:gd name="T28" fmla="*/ 136 w 157"/>
                  <a:gd name="T29" fmla="*/ 109 h 123"/>
                  <a:gd name="T30" fmla="*/ 138 w 157"/>
                  <a:gd name="T31" fmla="*/ 123 h 123"/>
                  <a:gd name="T32" fmla="*/ 140 w 157"/>
                  <a:gd name="T33" fmla="*/ 131 h 123"/>
                  <a:gd name="T34" fmla="*/ 138 w 157"/>
                  <a:gd name="T35" fmla="*/ 139 h 123"/>
                  <a:gd name="T36" fmla="*/ 136 w 157"/>
                  <a:gd name="T37" fmla="*/ 148 h 123"/>
                  <a:gd name="T38" fmla="*/ 136 w 157"/>
                  <a:gd name="T39" fmla="*/ 162 h 123"/>
                  <a:gd name="T40" fmla="*/ 140 w 157"/>
                  <a:gd name="T41" fmla="*/ 172 h 123"/>
                  <a:gd name="T42" fmla="*/ 142 w 157"/>
                  <a:gd name="T43" fmla="*/ 182 h 123"/>
                  <a:gd name="T44" fmla="*/ 146 w 157"/>
                  <a:gd name="T45" fmla="*/ 195 h 123"/>
                  <a:gd name="T46" fmla="*/ 142 w 157"/>
                  <a:gd name="T47" fmla="*/ 203 h 123"/>
                  <a:gd name="T48" fmla="*/ 136 w 157"/>
                  <a:gd name="T49" fmla="*/ 206 h 123"/>
                  <a:gd name="T50" fmla="*/ 128 w 157"/>
                  <a:gd name="T51" fmla="*/ 206 h 123"/>
                  <a:gd name="T52" fmla="*/ 122 w 157"/>
                  <a:gd name="T53" fmla="*/ 208 h 123"/>
                  <a:gd name="T54" fmla="*/ 118 w 157"/>
                  <a:gd name="T55" fmla="*/ 208 h 123"/>
                  <a:gd name="T56" fmla="*/ 114 w 157"/>
                  <a:gd name="T57" fmla="*/ 198 h 123"/>
                  <a:gd name="T58" fmla="*/ 114 w 157"/>
                  <a:gd name="T59" fmla="*/ 185 h 123"/>
                  <a:gd name="T60" fmla="*/ 114 w 157"/>
                  <a:gd name="T61" fmla="*/ 178 h 123"/>
                  <a:gd name="T62" fmla="*/ 113 w 157"/>
                  <a:gd name="T63" fmla="*/ 165 h 123"/>
                  <a:gd name="T64" fmla="*/ 111 w 157"/>
                  <a:gd name="T65" fmla="*/ 154 h 123"/>
                  <a:gd name="T66" fmla="*/ 107 w 157"/>
                  <a:gd name="T67" fmla="*/ 150 h 123"/>
                  <a:gd name="T68" fmla="*/ 101 w 157"/>
                  <a:gd name="T69" fmla="*/ 148 h 123"/>
                  <a:gd name="T70" fmla="*/ 95 w 157"/>
                  <a:gd name="T71" fmla="*/ 154 h 123"/>
                  <a:gd name="T72" fmla="*/ 91 w 157"/>
                  <a:gd name="T73" fmla="*/ 167 h 123"/>
                  <a:gd name="T74" fmla="*/ 91 w 157"/>
                  <a:gd name="T75" fmla="*/ 175 h 123"/>
                  <a:gd name="T76" fmla="*/ 85 w 157"/>
                  <a:gd name="T77" fmla="*/ 162 h 123"/>
                  <a:gd name="T78" fmla="*/ 79 w 157"/>
                  <a:gd name="T79" fmla="*/ 154 h 123"/>
                  <a:gd name="T80" fmla="*/ 73 w 157"/>
                  <a:gd name="T81" fmla="*/ 148 h 123"/>
                  <a:gd name="T82" fmla="*/ 65 w 157"/>
                  <a:gd name="T83" fmla="*/ 139 h 123"/>
                  <a:gd name="T84" fmla="*/ 59 w 157"/>
                  <a:gd name="T85" fmla="*/ 125 h 123"/>
                  <a:gd name="T86" fmla="*/ 55 w 157"/>
                  <a:gd name="T87" fmla="*/ 120 h 123"/>
                  <a:gd name="T88" fmla="*/ 49 w 157"/>
                  <a:gd name="T89" fmla="*/ 123 h 123"/>
                  <a:gd name="T90" fmla="*/ 43 w 157"/>
                  <a:gd name="T91" fmla="*/ 118 h 123"/>
                  <a:gd name="T92" fmla="*/ 39 w 157"/>
                  <a:gd name="T93" fmla="*/ 105 h 123"/>
                  <a:gd name="T94" fmla="*/ 28 w 157"/>
                  <a:gd name="T95" fmla="*/ 69 h 123"/>
                  <a:gd name="T96" fmla="*/ 26 w 157"/>
                  <a:gd name="T97" fmla="*/ 76 h 123"/>
                  <a:gd name="T98" fmla="*/ 24 w 157"/>
                  <a:gd name="T99" fmla="*/ 78 h 123"/>
                  <a:gd name="T100" fmla="*/ 18 w 157"/>
                  <a:gd name="T101" fmla="*/ 76 h 123"/>
                  <a:gd name="T102" fmla="*/ 20 w 157"/>
                  <a:gd name="T103" fmla="*/ 69 h 123"/>
                  <a:gd name="T104" fmla="*/ 18 w 157"/>
                  <a:gd name="T105" fmla="*/ 56 h 123"/>
                  <a:gd name="T106" fmla="*/ 16 w 157"/>
                  <a:gd name="T107" fmla="*/ 51 h 123"/>
                  <a:gd name="T108" fmla="*/ 14 w 157"/>
                  <a:gd name="T109" fmla="*/ 48 h 123"/>
                  <a:gd name="T110" fmla="*/ 6 w 157"/>
                  <a:gd name="T111" fmla="*/ 45 h 123"/>
                  <a:gd name="T112" fmla="*/ 0 w 157"/>
                  <a:gd name="T113" fmla="*/ 35 h 123"/>
                  <a:gd name="T114" fmla="*/ 0 w 157"/>
                  <a:gd name="T115" fmla="*/ 4 h 123"/>
                  <a:gd name="T116" fmla="*/ 30 w 157"/>
                  <a:gd name="T117" fmla="*/ 0 h 123"/>
                  <a:gd name="T118" fmla="*/ 53 w 157"/>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7"/>
                  <a:gd name="T181" fmla="*/ 0 h 123"/>
                  <a:gd name="T182" fmla="*/ 157 w 157"/>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5" name="Freeform 333"/>
              <p:cNvSpPr>
                <a:spLocks/>
              </p:cNvSpPr>
              <p:nvPr/>
            </p:nvSpPr>
            <p:spPr bwMode="ltGray">
              <a:xfrm>
                <a:off x="2873" y="1902"/>
                <a:ext cx="36" cy="34"/>
              </a:xfrm>
              <a:custGeom>
                <a:avLst/>
                <a:gdLst>
                  <a:gd name="T0" fmla="*/ 0 w 37"/>
                  <a:gd name="T1" fmla="*/ 4 h 31"/>
                  <a:gd name="T2" fmla="*/ 4 w 37"/>
                  <a:gd name="T3" fmla="*/ 2 h 31"/>
                  <a:gd name="T4" fmla="*/ 8 w 37"/>
                  <a:gd name="T5" fmla="*/ 0 h 31"/>
                  <a:gd name="T6" fmla="*/ 14 w 37"/>
                  <a:gd name="T7" fmla="*/ 0 h 31"/>
                  <a:gd name="T8" fmla="*/ 18 w 37"/>
                  <a:gd name="T9" fmla="*/ 0 h 31"/>
                  <a:gd name="T10" fmla="*/ 21 w 37"/>
                  <a:gd name="T11" fmla="*/ 0 h 31"/>
                  <a:gd name="T12" fmla="*/ 23 w 37"/>
                  <a:gd name="T13" fmla="*/ 4 h 31"/>
                  <a:gd name="T14" fmla="*/ 25 w 37"/>
                  <a:gd name="T15" fmla="*/ 13 h 31"/>
                  <a:gd name="T16" fmla="*/ 27 w 37"/>
                  <a:gd name="T17" fmla="*/ 22 h 31"/>
                  <a:gd name="T18" fmla="*/ 31 w 37"/>
                  <a:gd name="T19" fmla="*/ 35 h 31"/>
                  <a:gd name="T20" fmla="*/ 27 w 37"/>
                  <a:gd name="T21" fmla="*/ 42 h 31"/>
                  <a:gd name="T22" fmla="*/ 21 w 37"/>
                  <a:gd name="T23" fmla="*/ 45 h 31"/>
                  <a:gd name="T24" fmla="*/ 14 w 37"/>
                  <a:gd name="T25" fmla="*/ 47 h 31"/>
                  <a:gd name="T26" fmla="*/ 8 w 37"/>
                  <a:gd name="T27" fmla="*/ 47 h 31"/>
                  <a:gd name="T28" fmla="*/ 2 w 37"/>
                  <a:gd name="T29" fmla="*/ 38 h 31"/>
                  <a:gd name="T30" fmla="*/ 2 w 37"/>
                  <a:gd name="T31" fmla="*/ 15 h 31"/>
                  <a:gd name="T32" fmla="*/ 0 w 37"/>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1"/>
                  <a:gd name="T53" fmla="*/ 37 w 3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6" name="Freeform 334"/>
              <p:cNvSpPr>
                <a:spLocks/>
              </p:cNvSpPr>
              <p:nvPr/>
            </p:nvSpPr>
            <p:spPr bwMode="ltGray">
              <a:xfrm>
                <a:off x="2791" y="1823"/>
                <a:ext cx="63" cy="73"/>
              </a:xfrm>
              <a:custGeom>
                <a:avLst/>
                <a:gdLst>
                  <a:gd name="T0" fmla="*/ 40 w 63"/>
                  <a:gd name="T1" fmla="*/ 115 h 65"/>
                  <a:gd name="T2" fmla="*/ 40 w 63"/>
                  <a:gd name="T3" fmla="*/ 106 h 65"/>
                  <a:gd name="T4" fmla="*/ 44 w 63"/>
                  <a:gd name="T5" fmla="*/ 101 h 65"/>
                  <a:gd name="T6" fmla="*/ 50 w 63"/>
                  <a:gd name="T7" fmla="*/ 97 h 65"/>
                  <a:gd name="T8" fmla="*/ 56 w 63"/>
                  <a:gd name="T9" fmla="*/ 90 h 65"/>
                  <a:gd name="T10" fmla="*/ 62 w 63"/>
                  <a:gd name="T11" fmla="*/ 90 h 65"/>
                  <a:gd name="T12" fmla="*/ 60 w 63"/>
                  <a:gd name="T13" fmla="*/ 79 h 65"/>
                  <a:gd name="T14" fmla="*/ 60 w 63"/>
                  <a:gd name="T15" fmla="*/ 72 h 65"/>
                  <a:gd name="T16" fmla="*/ 62 w 63"/>
                  <a:gd name="T17" fmla="*/ 61 h 65"/>
                  <a:gd name="T18" fmla="*/ 60 w 63"/>
                  <a:gd name="T19" fmla="*/ 43 h 65"/>
                  <a:gd name="T20" fmla="*/ 60 w 63"/>
                  <a:gd name="T21" fmla="*/ 39 h 65"/>
                  <a:gd name="T22" fmla="*/ 58 w 63"/>
                  <a:gd name="T23" fmla="*/ 28 h 65"/>
                  <a:gd name="T24" fmla="*/ 52 w 63"/>
                  <a:gd name="T25" fmla="*/ 25 h 65"/>
                  <a:gd name="T26" fmla="*/ 48 w 63"/>
                  <a:gd name="T27" fmla="*/ 28 h 65"/>
                  <a:gd name="T28" fmla="*/ 42 w 63"/>
                  <a:gd name="T29" fmla="*/ 25 h 65"/>
                  <a:gd name="T30" fmla="*/ 38 w 63"/>
                  <a:gd name="T31" fmla="*/ 25 h 65"/>
                  <a:gd name="T32" fmla="*/ 30 w 63"/>
                  <a:gd name="T33" fmla="*/ 21 h 65"/>
                  <a:gd name="T34" fmla="*/ 18 w 63"/>
                  <a:gd name="T35" fmla="*/ 17 h 65"/>
                  <a:gd name="T36" fmla="*/ 12 w 63"/>
                  <a:gd name="T37" fmla="*/ 11 h 65"/>
                  <a:gd name="T38" fmla="*/ 6 w 63"/>
                  <a:gd name="T39" fmla="*/ 11 h 65"/>
                  <a:gd name="T40" fmla="*/ 2 w 63"/>
                  <a:gd name="T41" fmla="*/ 0 h 65"/>
                  <a:gd name="T42" fmla="*/ 0 w 63"/>
                  <a:gd name="T43" fmla="*/ 4 h 65"/>
                  <a:gd name="T44" fmla="*/ 34 w 63"/>
                  <a:gd name="T45" fmla="*/ 92 h 65"/>
                  <a:gd name="T46" fmla="*/ 36 w 63"/>
                  <a:gd name="T47" fmla="*/ 103 h 65"/>
                  <a:gd name="T48" fmla="*/ 36 w 63"/>
                  <a:gd name="T49" fmla="*/ 112 h 65"/>
                  <a:gd name="T50" fmla="*/ 40 w 63"/>
                  <a:gd name="T51" fmla="*/ 115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65"/>
                  <a:gd name="T80" fmla="*/ 63 w 63"/>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7" name="Freeform 335"/>
              <p:cNvSpPr>
                <a:spLocks/>
              </p:cNvSpPr>
              <p:nvPr/>
            </p:nvSpPr>
            <p:spPr bwMode="ltGray">
              <a:xfrm>
                <a:off x="2772" y="1810"/>
                <a:ext cx="71" cy="84"/>
              </a:xfrm>
              <a:custGeom>
                <a:avLst/>
                <a:gdLst>
                  <a:gd name="T0" fmla="*/ 51 w 73"/>
                  <a:gd name="T1" fmla="*/ 130 h 75"/>
                  <a:gd name="T2" fmla="*/ 50 w 73"/>
                  <a:gd name="T3" fmla="*/ 119 h 75"/>
                  <a:gd name="T4" fmla="*/ 49 w 73"/>
                  <a:gd name="T5" fmla="*/ 108 h 75"/>
                  <a:gd name="T6" fmla="*/ 18 w 73"/>
                  <a:gd name="T7" fmla="*/ 28 h 75"/>
                  <a:gd name="T8" fmla="*/ 18 w 73"/>
                  <a:gd name="T9" fmla="*/ 21 h 75"/>
                  <a:gd name="T10" fmla="*/ 23 w 73"/>
                  <a:gd name="T11" fmla="*/ 31 h 75"/>
                  <a:gd name="T12" fmla="*/ 27 w 73"/>
                  <a:gd name="T13" fmla="*/ 35 h 75"/>
                  <a:gd name="T14" fmla="*/ 43 w 73"/>
                  <a:gd name="T15" fmla="*/ 43 h 75"/>
                  <a:gd name="T16" fmla="*/ 52 w 73"/>
                  <a:gd name="T17" fmla="*/ 49 h 75"/>
                  <a:gd name="T18" fmla="*/ 60 w 73"/>
                  <a:gd name="T19" fmla="*/ 49 h 75"/>
                  <a:gd name="T20" fmla="*/ 62 w 73"/>
                  <a:gd name="T21" fmla="*/ 25 h 75"/>
                  <a:gd name="T22" fmla="*/ 50 w 73"/>
                  <a:gd name="T23" fmla="*/ 21 h 75"/>
                  <a:gd name="T24" fmla="*/ 41 w 73"/>
                  <a:gd name="T25" fmla="*/ 11 h 75"/>
                  <a:gd name="T26" fmla="*/ 37 w 73"/>
                  <a:gd name="T27" fmla="*/ 0 h 75"/>
                  <a:gd name="T28" fmla="*/ 18 w 73"/>
                  <a:gd name="T29" fmla="*/ 11 h 75"/>
                  <a:gd name="T30" fmla="*/ 12 w 73"/>
                  <a:gd name="T31" fmla="*/ 21 h 75"/>
                  <a:gd name="T32" fmla="*/ 0 w 73"/>
                  <a:gd name="T33" fmla="*/ 45 h 75"/>
                  <a:gd name="T34" fmla="*/ 2 w 73"/>
                  <a:gd name="T35" fmla="*/ 54 h 75"/>
                  <a:gd name="T36" fmla="*/ 0 w 73"/>
                  <a:gd name="T37" fmla="*/ 60 h 75"/>
                  <a:gd name="T38" fmla="*/ 6 w 73"/>
                  <a:gd name="T39" fmla="*/ 63 h 75"/>
                  <a:gd name="T40" fmla="*/ 10 w 73"/>
                  <a:gd name="T41" fmla="*/ 60 h 75"/>
                  <a:gd name="T42" fmla="*/ 10 w 73"/>
                  <a:gd name="T43" fmla="*/ 56 h 75"/>
                  <a:gd name="T44" fmla="*/ 21 w 73"/>
                  <a:gd name="T45" fmla="*/ 90 h 75"/>
                  <a:gd name="T46" fmla="*/ 25 w 73"/>
                  <a:gd name="T47" fmla="*/ 103 h 75"/>
                  <a:gd name="T48" fmla="*/ 31 w 73"/>
                  <a:gd name="T49" fmla="*/ 108 h 75"/>
                  <a:gd name="T50" fmla="*/ 39 w 73"/>
                  <a:gd name="T51" fmla="*/ 108 h 75"/>
                  <a:gd name="T52" fmla="*/ 47 w 73"/>
                  <a:gd name="T53" fmla="*/ 128 h 75"/>
                  <a:gd name="T54" fmla="*/ 51 w 73"/>
                  <a:gd name="T55" fmla="*/ 130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75"/>
                  <a:gd name="T86" fmla="*/ 73 w 73"/>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8" name="Freeform 336"/>
              <p:cNvSpPr>
                <a:spLocks/>
              </p:cNvSpPr>
              <p:nvPr/>
            </p:nvSpPr>
            <p:spPr bwMode="ltGray">
              <a:xfrm>
                <a:off x="2980" y="1774"/>
                <a:ext cx="39" cy="53"/>
              </a:xfrm>
              <a:custGeom>
                <a:avLst/>
                <a:gdLst>
                  <a:gd name="T0" fmla="*/ 2 w 39"/>
                  <a:gd name="T1" fmla="*/ 69 h 47"/>
                  <a:gd name="T2" fmla="*/ 4 w 39"/>
                  <a:gd name="T3" fmla="*/ 77 h 47"/>
                  <a:gd name="T4" fmla="*/ 10 w 39"/>
                  <a:gd name="T5" fmla="*/ 86 h 47"/>
                  <a:gd name="T6" fmla="*/ 20 w 39"/>
                  <a:gd name="T7" fmla="*/ 80 h 47"/>
                  <a:gd name="T8" fmla="*/ 28 w 39"/>
                  <a:gd name="T9" fmla="*/ 59 h 47"/>
                  <a:gd name="T10" fmla="*/ 38 w 39"/>
                  <a:gd name="T11" fmla="*/ 52 h 47"/>
                  <a:gd name="T12" fmla="*/ 28 w 39"/>
                  <a:gd name="T13" fmla="*/ 26 h 47"/>
                  <a:gd name="T14" fmla="*/ 10 w 39"/>
                  <a:gd name="T15" fmla="*/ 9 h 47"/>
                  <a:gd name="T16" fmla="*/ 0 w 39"/>
                  <a:gd name="T17" fmla="*/ 0 h 47"/>
                  <a:gd name="T18" fmla="*/ 2 w 39"/>
                  <a:gd name="T19" fmla="*/ 69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7"/>
                  <a:gd name="T32" fmla="*/ 39 w 3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9" name="Freeform 337"/>
              <p:cNvSpPr>
                <a:spLocks/>
              </p:cNvSpPr>
              <p:nvPr/>
            </p:nvSpPr>
            <p:spPr bwMode="ltGray">
              <a:xfrm>
                <a:off x="2809" y="1750"/>
                <a:ext cx="115" cy="79"/>
              </a:xfrm>
              <a:custGeom>
                <a:avLst/>
                <a:gdLst>
                  <a:gd name="T0" fmla="*/ 0 w 115"/>
                  <a:gd name="T1" fmla="*/ 78 h 71"/>
                  <a:gd name="T2" fmla="*/ 16 w 115"/>
                  <a:gd name="T3" fmla="*/ 62 h 71"/>
                  <a:gd name="T4" fmla="*/ 20 w 115"/>
                  <a:gd name="T5" fmla="*/ 45 h 71"/>
                  <a:gd name="T6" fmla="*/ 24 w 115"/>
                  <a:gd name="T7" fmla="*/ 45 h 71"/>
                  <a:gd name="T8" fmla="*/ 30 w 115"/>
                  <a:gd name="T9" fmla="*/ 37 h 71"/>
                  <a:gd name="T10" fmla="*/ 34 w 115"/>
                  <a:gd name="T11" fmla="*/ 37 h 71"/>
                  <a:gd name="T12" fmla="*/ 34 w 115"/>
                  <a:gd name="T13" fmla="*/ 20 h 71"/>
                  <a:gd name="T14" fmla="*/ 46 w 115"/>
                  <a:gd name="T15" fmla="*/ 16 h 71"/>
                  <a:gd name="T16" fmla="*/ 54 w 115"/>
                  <a:gd name="T17" fmla="*/ 16 h 71"/>
                  <a:gd name="T18" fmla="*/ 66 w 115"/>
                  <a:gd name="T19" fmla="*/ 0 h 71"/>
                  <a:gd name="T20" fmla="*/ 74 w 115"/>
                  <a:gd name="T21" fmla="*/ 2 h 71"/>
                  <a:gd name="T22" fmla="*/ 80 w 115"/>
                  <a:gd name="T23" fmla="*/ 16 h 71"/>
                  <a:gd name="T24" fmla="*/ 88 w 115"/>
                  <a:gd name="T25" fmla="*/ 2 h 71"/>
                  <a:gd name="T26" fmla="*/ 92 w 115"/>
                  <a:gd name="T27" fmla="*/ 13 h 71"/>
                  <a:gd name="T28" fmla="*/ 98 w 115"/>
                  <a:gd name="T29" fmla="*/ 13 h 71"/>
                  <a:gd name="T30" fmla="*/ 108 w 115"/>
                  <a:gd name="T31" fmla="*/ 13 h 71"/>
                  <a:gd name="T32" fmla="*/ 114 w 115"/>
                  <a:gd name="T33" fmla="*/ 20 h 71"/>
                  <a:gd name="T34" fmla="*/ 108 w 115"/>
                  <a:gd name="T35" fmla="*/ 30 h 71"/>
                  <a:gd name="T36" fmla="*/ 108 w 115"/>
                  <a:gd name="T37" fmla="*/ 37 h 71"/>
                  <a:gd name="T38" fmla="*/ 102 w 115"/>
                  <a:gd name="T39" fmla="*/ 45 h 71"/>
                  <a:gd name="T40" fmla="*/ 94 w 115"/>
                  <a:gd name="T41" fmla="*/ 51 h 71"/>
                  <a:gd name="T42" fmla="*/ 92 w 115"/>
                  <a:gd name="T43" fmla="*/ 62 h 71"/>
                  <a:gd name="T44" fmla="*/ 90 w 115"/>
                  <a:gd name="T45" fmla="*/ 72 h 71"/>
                  <a:gd name="T46" fmla="*/ 84 w 115"/>
                  <a:gd name="T47" fmla="*/ 78 h 71"/>
                  <a:gd name="T48" fmla="*/ 80 w 115"/>
                  <a:gd name="T49" fmla="*/ 81 h 71"/>
                  <a:gd name="T50" fmla="*/ 74 w 115"/>
                  <a:gd name="T51" fmla="*/ 92 h 71"/>
                  <a:gd name="T52" fmla="*/ 70 w 115"/>
                  <a:gd name="T53" fmla="*/ 92 h 71"/>
                  <a:gd name="T54" fmla="*/ 68 w 115"/>
                  <a:gd name="T55" fmla="*/ 92 h 71"/>
                  <a:gd name="T56" fmla="*/ 66 w 115"/>
                  <a:gd name="T57" fmla="*/ 89 h 71"/>
                  <a:gd name="T58" fmla="*/ 64 w 115"/>
                  <a:gd name="T59" fmla="*/ 92 h 71"/>
                  <a:gd name="T60" fmla="*/ 60 w 115"/>
                  <a:gd name="T61" fmla="*/ 99 h 71"/>
                  <a:gd name="T62" fmla="*/ 56 w 115"/>
                  <a:gd name="T63" fmla="*/ 99 h 71"/>
                  <a:gd name="T64" fmla="*/ 52 w 115"/>
                  <a:gd name="T65" fmla="*/ 96 h 71"/>
                  <a:gd name="T66" fmla="*/ 46 w 115"/>
                  <a:gd name="T67" fmla="*/ 102 h 71"/>
                  <a:gd name="T68" fmla="*/ 46 w 115"/>
                  <a:gd name="T69" fmla="*/ 111 h 71"/>
                  <a:gd name="T70" fmla="*/ 42 w 115"/>
                  <a:gd name="T71" fmla="*/ 120 h 71"/>
                  <a:gd name="T72" fmla="*/ 16 w 115"/>
                  <a:gd name="T73" fmla="*/ 109 h 71"/>
                  <a:gd name="T74" fmla="*/ 6 w 115"/>
                  <a:gd name="T75" fmla="*/ 102 h 71"/>
                  <a:gd name="T76" fmla="*/ 4 w 115"/>
                  <a:gd name="T77" fmla="*/ 89 h 71"/>
                  <a:gd name="T78" fmla="*/ 0 w 115"/>
                  <a:gd name="T79" fmla="*/ 78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
                  <a:gd name="T121" fmla="*/ 0 h 71"/>
                  <a:gd name="T122" fmla="*/ 115 w 115"/>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0" name="Freeform 338"/>
              <p:cNvSpPr>
                <a:spLocks/>
              </p:cNvSpPr>
              <p:nvPr/>
            </p:nvSpPr>
            <p:spPr bwMode="ltGray">
              <a:xfrm>
                <a:off x="2906" y="1544"/>
                <a:ext cx="144" cy="140"/>
              </a:xfrm>
              <a:custGeom>
                <a:avLst/>
                <a:gdLst>
                  <a:gd name="T0" fmla="*/ 2 w 145"/>
                  <a:gd name="T1" fmla="*/ 122 h 125"/>
                  <a:gd name="T2" fmla="*/ 20 w 145"/>
                  <a:gd name="T3" fmla="*/ 114 h 125"/>
                  <a:gd name="T4" fmla="*/ 28 w 145"/>
                  <a:gd name="T5" fmla="*/ 101 h 125"/>
                  <a:gd name="T6" fmla="*/ 34 w 145"/>
                  <a:gd name="T7" fmla="*/ 77 h 125"/>
                  <a:gd name="T8" fmla="*/ 42 w 145"/>
                  <a:gd name="T9" fmla="*/ 60 h 125"/>
                  <a:gd name="T10" fmla="*/ 48 w 145"/>
                  <a:gd name="T11" fmla="*/ 43 h 125"/>
                  <a:gd name="T12" fmla="*/ 42 w 145"/>
                  <a:gd name="T13" fmla="*/ 21 h 125"/>
                  <a:gd name="T14" fmla="*/ 60 w 145"/>
                  <a:gd name="T15" fmla="*/ 0 h 125"/>
                  <a:gd name="T16" fmla="*/ 66 w 145"/>
                  <a:gd name="T17" fmla="*/ 11 h 125"/>
                  <a:gd name="T18" fmla="*/ 75 w 145"/>
                  <a:gd name="T19" fmla="*/ 17 h 125"/>
                  <a:gd name="T20" fmla="*/ 89 w 145"/>
                  <a:gd name="T21" fmla="*/ 21 h 125"/>
                  <a:gd name="T22" fmla="*/ 101 w 145"/>
                  <a:gd name="T23" fmla="*/ 21 h 125"/>
                  <a:gd name="T24" fmla="*/ 115 w 145"/>
                  <a:gd name="T25" fmla="*/ 21 h 125"/>
                  <a:gd name="T26" fmla="*/ 121 w 145"/>
                  <a:gd name="T27" fmla="*/ 43 h 125"/>
                  <a:gd name="T28" fmla="*/ 121 w 145"/>
                  <a:gd name="T29" fmla="*/ 63 h 125"/>
                  <a:gd name="T30" fmla="*/ 127 w 145"/>
                  <a:gd name="T31" fmla="*/ 84 h 125"/>
                  <a:gd name="T32" fmla="*/ 133 w 145"/>
                  <a:gd name="T33" fmla="*/ 92 h 125"/>
                  <a:gd name="T34" fmla="*/ 139 w 145"/>
                  <a:gd name="T35" fmla="*/ 103 h 125"/>
                  <a:gd name="T36" fmla="*/ 133 w 145"/>
                  <a:gd name="T37" fmla="*/ 119 h 125"/>
                  <a:gd name="T38" fmla="*/ 131 w 145"/>
                  <a:gd name="T39" fmla="*/ 137 h 125"/>
                  <a:gd name="T40" fmla="*/ 135 w 145"/>
                  <a:gd name="T41" fmla="*/ 161 h 125"/>
                  <a:gd name="T42" fmla="*/ 131 w 145"/>
                  <a:gd name="T43" fmla="*/ 174 h 125"/>
                  <a:gd name="T44" fmla="*/ 99 w 145"/>
                  <a:gd name="T45" fmla="*/ 184 h 125"/>
                  <a:gd name="T46" fmla="*/ 93 w 145"/>
                  <a:gd name="T47" fmla="*/ 184 h 125"/>
                  <a:gd name="T48" fmla="*/ 64 w 145"/>
                  <a:gd name="T49" fmla="*/ 190 h 125"/>
                  <a:gd name="T50" fmla="*/ 54 w 145"/>
                  <a:gd name="T51" fmla="*/ 197 h 125"/>
                  <a:gd name="T52" fmla="*/ 36 w 145"/>
                  <a:gd name="T53" fmla="*/ 206 h 125"/>
                  <a:gd name="T54" fmla="*/ 22 w 145"/>
                  <a:gd name="T55" fmla="*/ 206 h 125"/>
                  <a:gd name="T56" fmla="*/ 8 w 145"/>
                  <a:gd name="T57" fmla="*/ 220 h 125"/>
                  <a:gd name="T58" fmla="*/ 6 w 145"/>
                  <a:gd name="T59" fmla="*/ 206 h 125"/>
                  <a:gd name="T60" fmla="*/ 2 w 145"/>
                  <a:gd name="T61" fmla="*/ 195 h 125"/>
                  <a:gd name="T62" fmla="*/ 0 w 145"/>
                  <a:gd name="T63" fmla="*/ 184 h 125"/>
                  <a:gd name="T64" fmla="*/ 4 w 145"/>
                  <a:gd name="T65" fmla="*/ 170 h 125"/>
                  <a:gd name="T66" fmla="*/ 6 w 145"/>
                  <a:gd name="T67" fmla="*/ 144 h 125"/>
                  <a:gd name="T68" fmla="*/ 2 w 145"/>
                  <a:gd name="T69" fmla="*/ 122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5"/>
                  <a:gd name="T107" fmla="*/ 145 w 145"/>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1" name="Freeform 339"/>
              <p:cNvSpPr>
                <a:spLocks/>
              </p:cNvSpPr>
              <p:nvPr/>
            </p:nvSpPr>
            <p:spPr bwMode="ltGray">
              <a:xfrm>
                <a:off x="2895" y="1470"/>
                <a:ext cx="73" cy="44"/>
              </a:xfrm>
              <a:custGeom>
                <a:avLst/>
                <a:gdLst>
                  <a:gd name="T0" fmla="*/ 16 w 73"/>
                  <a:gd name="T1" fmla="*/ 67 h 39"/>
                  <a:gd name="T2" fmla="*/ 32 w 73"/>
                  <a:gd name="T3" fmla="*/ 47 h 39"/>
                  <a:gd name="T4" fmla="*/ 56 w 73"/>
                  <a:gd name="T5" fmla="*/ 70 h 39"/>
                  <a:gd name="T6" fmla="*/ 70 w 73"/>
                  <a:gd name="T7" fmla="*/ 52 h 39"/>
                  <a:gd name="T8" fmla="*/ 62 w 73"/>
                  <a:gd name="T9" fmla="*/ 33 h 39"/>
                  <a:gd name="T10" fmla="*/ 66 w 73"/>
                  <a:gd name="T11" fmla="*/ 14 h 39"/>
                  <a:gd name="T12" fmla="*/ 72 w 73"/>
                  <a:gd name="T13" fmla="*/ 2 h 39"/>
                  <a:gd name="T14" fmla="*/ 52 w 73"/>
                  <a:gd name="T15" fmla="*/ 2 h 39"/>
                  <a:gd name="T16" fmla="*/ 42 w 73"/>
                  <a:gd name="T17" fmla="*/ 0 h 39"/>
                  <a:gd name="T18" fmla="*/ 26 w 73"/>
                  <a:gd name="T19" fmla="*/ 9 h 39"/>
                  <a:gd name="T20" fmla="*/ 0 w 73"/>
                  <a:gd name="T21" fmla="*/ 23 h 39"/>
                  <a:gd name="T22" fmla="*/ 16 w 73"/>
                  <a:gd name="T23" fmla="*/ 6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2" name="Freeform 340"/>
              <p:cNvSpPr>
                <a:spLocks/>
              </p:cNvSpPr>
              <p:nvPr/>
            </p:nvSpPr>
            <p:spPr bwMode="ltGray">
              <a:xfrm>
                <a:off x="2861" y="1533"/>
                <a:ext cx="97" cy="92"/>
              </a:xfrm>
              <a:custGeom>
                <a:avLst/>
                <a:gdLst>
                  <a:gd name="T0" fmla="*/ 48 w 97"/>
                  <a:gd name="T1" fmla="*/ 137 h 83"/>
                  <a:gd name="T2" fmla="*/ 64 w 97"/>
                  <a:gd name="T3" fmla="*/ 124 h 83"/>
                  <a:gd name="T4" fmla="*/ 74 w 97"/>
                  <a:gd name="T5" fmla="*/ 111 h 83"/>
                  <a:gd name="T6" fmla="*/ 80 w 97"/>
                  <a:gd name="T7" fmla="*/ 88 h 83"/>
                  <a:gd name="T8" fmla="*/ 88 w 97"/>
                  <a:gd name="T9" fmla="*/ 78 h 83"/>
                  <a:gd name="T10" fmla="*/ 96 w 97"/>
                  <a:gd name="T11" fmla="*/ 58 h 83"/>
                  <a:gd name="T12" fmla="*/ 90 w 97"/>
                  <a:gd name="T13" fmla="*/ 37 h 83"/>
                  <a:gd name="T14" fmla="*/ 72 w 97"/>
                  <a:gd name="T15" fmla="*/ 4 h 83"/>
                  <a:gd name="T16" fmla="*/ 50 w 97"/>
                  <a:gd name="T17" fmla="*/ 0 h 83"/>
                  <a:gd name="T18" fmla="*/ 40 w 97"/>
                  <a:gd name="T19" fmla="*/ 4 h 83"/>
                  <a:gd name="T20" fmla="*/ 28 w 97"/>
                  <a:gd name="T21" fmla="*/ 11 h 83"/>
                  <a:gd name="T22" fmla="*/ 16 w 97"/>
                  <a:gd name="T23" fmla="*/ 11 h 83"/>
                  <a:gd name="T24" fmla="*/ 0 w 97"/>
                  <a:gd name="T25" fmla="*/ 30 h 83"/>
                  <a:gd name="T26" fmla="*/ 4 w 97"/>
                  <a:gd name="T27" fmla="*/ 80 h 83"/>
                  <a:gd name="T28" fmla="*/ 2 w 97"/>
                  <a:gd name="T29" fmla="*/ 103 h 83"/>
                  <a:gd name="T30" fmla="*/ 42 w 97"/>
                  <a:gd name="T31" fmla="*/ 109 h 83"/>
                  <a:gd name="T32" fmla="*/ 48 w 97"/>
                  <a:gd name="T33" fmla="*/ 13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83"/>
                  <a:gd name="T53" fmla="*/ 97 w 9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3" name="Freeform 341"/>
              <p:cNvSpPr>
                <a:spLocks/>
              </p:cNvSpPr>
              <p:nvPr/>
            </p:nvSpPr>
            <p:spPr bwMode="ltGray">
              <a:xfrm>
                <a:off x="2901" y="1499"/>
                <a:ext cx="68" cy="59"/>
              </a:xfrm>
              <a:custGeom>
                <a:avLst/>
                <a:gdLst>
                  <a:gd name="T0" fmla="*/ 0 w 69"/>
                  <a:gd name="T1" fmla="*/ 58 h 53"/>
                  <a:gd name="T2" fmla="*/ 10 w 69"/>
                  <a:gd name="T3" fmla="*/ 51 h 53"/>
                  <a:gd name="T4" fmla="*/ 34 w 69"/>
                  <a:gd name="T5" fmla="*/ 58 h 53"/>
                  <a:gd name="T6" fmla="*/ 45 w 69"/>
                  <a:gd name="T7" fmla="*/ 89 h 53"/>
                  <a:gd name="T8" fmla="*/ 59 w 69"/>
                  <a:gd name="T9" fmla="*/ 69 h 53"/>
                  <a:gd name="T10" fmla="*/ 63 w 69"/>
                  <a:gd name="T11" fmla="*/ 48 h 53"/>
                  <a:gd name="T12" fmla="*/ 45 w 69"/>
                  <a:gd name="T13" fmla="*/ 16 h 53"/>
                  <a:gd name="T14" fmla="*/ 24 w 69"/>
                  <a:gd name="T15" fmla="*/ 0 h 53"/>
                  <a:gd name="T16" fmla="*/ 8 w 69"/>
                  <a:gd name="T17" fmla="*/ 16 h 53"/>
                  <a:gd name="T18" fmla="*/ 0 w 69"/>
                  <a:gd name="T19" fmla="*/ 58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3"/>
                  <a:gd name="T32" fmla="*/ 69 w 69"/>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4" name="Freeform 342"/>
              <p:cNvSpPr>
                <a:spLocks/>
              </p:cNvSpPr>
              <p:nvPr/>
            </p:nvSpPr>
            <p:spPr bwMode="ltGray">
              <a:xfrm>
                <a:off x="2897" y="1638"/>
                <a:ext cx="273" cy="218"/>
              </a:xfrm>
              <a:custGeom>
                <a:avLst/>
                <a:gdLst>
                  <a:gd name="T0" fmla="*/ 222 w 275"/>
                  <a:gd name="T1" fmla="*/ 230 h 195"/>
                  <a:gd name="T2" fmla="*/ 224 w 275"/>
                  <a:gd name="T3" fmla="*/ 221 h 195"/>
                  <a:gd name="T4" fmla="*/ 232 w 275"/>
                  <a:gd name="T5" fmla="*/ 210 h 195"/>
                  <a:gd name="T6" fmla="*/ 248 w 275"/>
                  <a:gd name="T7" fmla="*/ 216 h 195"/>
                  <a:gd name="T8" fmla="*/ 258 w 275"/>
                  <a:gd name="T9" fmla="*/ 212 h 195"/>
                  <a:gd name="T10" fmla="*/ 258 w 275"/>
                  <a:gd name="T11" fmla="*/ 192 h 195"/>
                  <a:gd name="T12" fmla="*/ 264 w 275"/>
                  <a:gd name="T13" fmla="*/ 163 h 195"/>
                  <a:gd name="T14" fmla="*/ 260 w 275"/>
                  <a:gd name="T15" fmla="*/ 150 h 195"/>
                  <a:gd name="T16" fmla="*/ 242 w 275"/>
                  <a:gd name="T17" fmla="*/ 135 h 195"/>
                  <a:gd name="T18" fmla="*/ 236 w 275"/>
                  <a:gd name="T19" fmla="*/ 119 h 195"/>
                  <a:gd name="T20" fmla="*/ 230 w 275"/>
                  <a:gd name="T21" fmla="*/ 119 h 195"/>
                  <a:gd name="T22" fmla="*/ 224 w 275"/>
                  <a:gd name="T23" fmla="*/ 94 h 195"/>
                  <a:gd name="T24" fmla="*/ 218 w 275"/>
                  <a:gd name="T25" fmla="*/ 76 h 195"/>
                  <a:gd name="T26" fmla="*/ 214 w 275"/>
                  <a:gd name="T27" fmla="*/ 56 h 195"/>
                  <a:gd name="T28" fmla="*/ 204 w 275"/>
                  <a:gd name="T29" fmla="*/ 53 h 195"/>
                  <a:gd name="T30" fmla="*/ 197 w 275"/>
                  <a:gd name="T31" fmla="*/ 31 h 195"/>
                  <a:gd name="T32" fmla="*/ 189 w 275"/>
                  <a:gd name="T33" fmla="*/ 25 h 195"/>
                  <a:gd name="T34" fmla="*/ 175 w 275"/>
                  <a:gd name="T35" fmla="*/ 0 h 195"/>
                  <a:gd name="T36" fmla="*/ 161 w 275"/>
                  <a:gd name="T37" fmla="*/ 0 h 195"/>
                  <a:gd name="T38" fmla="*/ 143 w 275"/>
                  <a:gd name="T39" fmla="*/ 11 h 195"/>
                  <a:gd name="T40" fmla="*/ 139 w 275"/>
                  <a:gd name="T41" fmla="*/ 25 h 195"/>
                  <a:gd name="T42" fmla="*/ 113 w 275"/>
                  <a:gd name="T43" fmla="*/ 35 h 195"/>
                  <a:gd name="T44" fmla="*/ 69 w 275"/>
                  <a:gd name="T45" fmla="*/ 39 h 195"/>
                  <a:gd name="T46" fmla="*/ 64 w 275"/>
                  <a:gd name="T47" fmla="*/ 49 h 195"/>
                  <a:gd name="T48" fmla="*/ 48 w 275"/>
                  <a:gd name="T49" fmla="*/ 56 h 195"/>
                  <a:gd name="T50" fmla="*/ 30 w 275"/>
                  <a:gd name="T51" fmla="*/ 56 h 195"/>
                  <a:gd name="T52" fmla="*/ 18 w 275"/>
                  <a:gd name="T53" fmla="*/ 66 h 195"/>
                  <a:gd name="T54" fmla="*/ 20 w 275"/>
                  <a:gd name="T55" fmla="*/ 87 h 195"/>
                  <a:gd name="T56" fmla="*/ 18 w 275"/>
                  <a:gd name="T57" fmla="*/ 105 h 195"/>
                  <a:gd name="T58" fmla="*/ 8 w 275"/>
                  <a:gd name="T59" fmla="*/ 111 h 195"/>
                  <a:gd name="T60" fmla="*/ 2 w 275"/>
                  <a:gd name="T61" fmla="*/ 119 h 195"/>
                  <a:gd name="T62" fmla="*/ 0 w 275"/>
                  <a:gd name="T63" fmla="*/ 163 h 195"/>
                  <a:gd name="T64" fmla="*/ 0 w 275"/>
                  <a:gd name="T65" fmla="*/ 187 h 195"/>
                  <a:gd name="T66" fmla="*/ 6 w 275"/>
                  <a:gd name="T67" fmla="*/ 197 h 195"/>
                  <a:gd name="T68" fmla="*/ 22 w 275"/>
                  <a:gd name="T69" fmla="*/ 197 h 195"/>
                  <a:gd name="T70" fmla="*/ 38 w 275"/>
                  <a:gd name="T71" fmla="*/ 212 h 195"/>
                  <a:gd name="T72" fmla="*/ 50 w 275"/>
                  <a:gd name="T73" fmla="*/ 202 h 195"/>
                  <a:gd name="T74" fmla="*/ 58 w 275"/>
                  <a:gd name="T75" fmla="*/ 187 h 195"/>
                  <a:gd name="T76" fmla="*/ 68 w 275"/>
                  <a:gd name="T77" fmla="*/ 187 h 195"/>
                  <a:gd name="T78" fmla="*/ 68 w 275"/>
                  <a:gd name="T79" fmla="*/ 197 h 195"/>
                  <a:gd name="T80" fmla="*/ 73 w 275"/>
                  <a:gd name="T81" fmla="*/ 210 h 195"/>
                  <a:gd name="T82" fmla="*/ 79 w 275"/>
                  <a:gd name="T83" fmla="*/ 216 h 195"/>
                  <a:gd name="T84" fmla="*/ 89 w 275"/>
                  <a:gd name="T85" fmla="*/ 221 h 195"/>
                  <a:gd name="T86" fmla="*/ 105 w 275"/>
                  <a:gd name="T87" fmla="*/ 246 h 195"/>
                  <a:gd name="T88" fmla="*/ 115 w 275"/>
                  <a:gd name="T89" fmla="*/ 263 h 195"/>
                  <a:gd name="T90" fmla="*/ 137 w 275"/>
                  <a:gd name="T91" fmla="*/ 257 h 195"/>
                  <a:gd name="T92" fmla="*/ 145 w 275"/>
                  <a:gd name="T93" fmla="*/ 294 h 195"/>
                  <a:gd name="T94" fmla="*/ 159 w 275"/>
                  <a:gd name="T95" fmla="*/ 331 h 195"/>
                  <a:gd name="T96" fmla="*/ 175 w 275"/>
                  <a:gd name="T97" fmla="*/ 340 h 195"/>
                  <a:gd name="T98" fmla="*/ 201 w 275"/>
                  <a:gd name="T99" fmla="*/ 310 h 195"/>
                  <a:gd name="T100" fmla="*/ 185 w 275"/>
                  <a:gd name="T101" fmla="*/ 291 h 195"/>
                  <a:gd name="T102" fmla="*/ 175 w 275"/>
                  <a:gd name="T103" fmla="*/ 265 h 195"/>
                  <a:gd name="T104" fmla="*/ 197 w 275"/>
                  <a:gd name="T105" fmla="*/ 248 h 195"/>
                  <a:gd name="T106" fmla="*/ 222 w 275"/>
                  <a:gd name="T107" fmla="*/ 230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5"/>
                  <a:gd name="T163" fmla="*/ 0 h 195"/>
                  <a:gd name="T164" fmla="*/ 275 w 275"/>
                  <a:gd name="T165" fmla="*/ 195 h 1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5" name="Freeform 343"/>
              <p:cNvSpPr>
                <a:spLocks/>
              </p:cNvSpPr>
              <p:nvPr/>
            </p:nvSpPr>
            <p:spPr bwMode="ltGray">
              <a:xfrm>
                <a:off x="3190" y="1883"/>
                <a:ext cx="106" cy="59"/>
              </a:xfrm>
              <a:custGeom>
                <a:avLst/>
                <a:gdLst>
                  <a:gd name="T0" fmla="*/ 101 w 107"/>
                  <a:gd name="T1" fmla="*/ 62 h 53"/>
                  <a:gd name="T2" fmla="*/ 84 w 107"/>
                  <a:gd name="T3" fmla="*/ 45 h 53"/>
                  <a:gd name="T4" fmla="*/ 71 w 107"/>
                  <a:gd name="T5" fmla="*/ 32 h 53"/>
                  <a:gd name="T6" fmla="*/ 62 w 107"/>
                  <a:gd name="T7" fmla="*/ 14 h 53"/>
                  <a:gd name="T8" fmla="*/ 53 w 107"/>
                  <a:gd name="T9" fmla="*/ 0 h 53"/>
                  <a:gd name="T10" fmla="*/ 53 w 107"/>
                  <a:gd name="T11" fmla="*/ 24 h 53"/>
                  <a:gd name="T12" fmla="*/ 52 w 107"/>
                  <a:gd name="T13" fmla="*/ 29 h 53"/>
                  <a:gd name="T14" fmla="*/ 45 w 107"/>
                  <a:gd name="T15" fmla="*/ 29 h 53"/>
                  <a:gd name="T16" fmla="*/ 39 w 107"/>
                  <a:gd name="T17" fmla="*/ 14 h 53"/>
                  <a:gd name="T18" fmla="*/ 28 w 107"/>
                  <a:gd name="T19" fmla="*/ 14 h 53"/>
                  <a:gd name="T20" fmla="*/ 20 w 107"/>
                  <a:gd name="T21" fmla="*/ 14 h 53"/>
                  <a:gd name="T22" fmla="*/ 9 w 107"/>
                  <a:gd name="T23" fmla="*/ 12 h 53"/>
                  <a:gd name="T24" fmla="*/ 0 w 107"/>
                  <a:gd name="T25" fmla="*/ 27 h 53"/>
                  <a:gd name="T26" fmla="*/ 13 w 107"/>
                  <a:gd name="T27" fmla="*/ 45 h 53"/>
                  <a:gd name="T28" fmla="*/ 33 w 107"/>
                  <a:gd name="T29" fmla="*/ 80 h 53"/>
                  <a:gd name="T30" fmla="*/ 45 w 107"/>
                  <a:gd name="T31" fmla="*/ 89 h 53"/>
                  <a:gd name="T32" fmla="*/ 53 w 107"/>
                  <a:gd name="T33" fmla="*/ 85 h 53"/>
                  <a:gd name="T34" fmla="*/ 53 w 107"/>
                  <a:gd name="T35" fmla="*/ 65 h 53"/>
                  <a:gd name="T36" fmla="*/ 64 w 107"/>
                  <a:gd name="T37" fmla="*/ 65 h 53"/>
                  <a:gd name="T38" fmla="*/ 77 w 107"/>
                  <a:gd name="T39" fmla="*/ 73 h 53"/>
                  <a:gd name="T40" fmla="*/ 84 w 107"/>
                  <a:gd name="T41" fmla="*/ 72 h 53"/>
                  <a:gd name="T42" fmla="*/ 101 w 107"/>
                  <a:gd name="T43" fmla="*/ 6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53"/>
                  <a:gd name="T68" fmla="*/ 107 w 107"/>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6" name="Freeform 344"/>
              <p:cNvSpPr>
                <a:spLocks/>
              </p:cNvSpPr>
              <p:nvPr/>
            </p:nvSpPr>
            <p:spPr bwMode="ltGray">
              <a:xfrm>
                <a:off x="3189" y="1882"/>
                <a:ext cx="114" cy="68"/>
              </a:xfrm>
              <a:custGeom>
                <a:avLst/>
                <a:gdLst>
                  <a:gd name="T0" fmla="*/ 109 w 115"/>
                  <a:gd name="T1" fmla="*/ 72 h 61"/>
                  <a:gd name="T2" fmla="*/ 91 w 115"/>
                  <a:gd name="T3" fmla="*/ 51 h 61"/>
                  <a:gd name="T4" fmla="*/ 77 w 115"/>
                  <a:gd name="T5" fmla="*/ 39 h 61"/>
                  <a:gd name="T6" fmla="*/ 67 w 115"/>
                  <a:gd name="T7" fmla="*/ 16 h 61"/>
                  <a:gd name="T8" fmla="*/ 57 w 115"/>
                  <a:gd name="T9" fmla="*/ 0 h 61"/>
                  <a:gd name="T10" fmla="*/ 57 w 115"/>
                  <a:gd name="T11" fmla="*/ 28 h 61"/>
                  <a:gd name="T12" fmla="*/ 56 w 115"/>
                  <a:gd name="T13" fmla="*/ 35 h 61"/>
                  <a:gd name="T14" fmla="*/ 48 w 115"/>
                  <a:gd name="T15" fmla="*/ 35 h 61"/>
                  <a:gd name="T16" fmla="*/ 42 w 115"/>
                  <a:gd name="T17" fmla="*/ 16 h 61"/>
                  <a:gd name="T18" fmla="*/ 30 w 115"/>
                  <a:gd name="T19" fmla="*/ 16 h 61"/>
                  <a:gd name="T20" fmla="*/ 22 w 115"/>
                  <a:gd name="T21" fmla="*/ 16 h 61"/>
                  <a:gd name="T22" fmla="*/ 10 w 115"/>
                  <a:gd name="T23" fmla="*/ 13 h 61"/>
                  <a:gd name="T24" fmla="*/ 0 w 115"/>
                  <a:gd name="T25" fmla="*/ 31 h 61"/>
                  <a:gd name="T26" fmla="*/ 14 w 115"/>
                  <a:gd name="T27" fmla="*/ 51 h 61"/>
                  <a:gd name="T28" fmla="*/ 36 w 115"/>
                  <a:gd name="T29" fmla="*/ 94 h 61"/>
                  <a:gd name="T30" fmla="*/ 48 w 115"/>
                  <a:gd name="T31" fmla="*/ 105 h 61"/>
                  <a:gd name="T32" fmla="*/ 57 w 115"/>
                  <a:gd name="T33" fmla="*/ 96 h 61"/>
                  <a:gd name="T34" fmla="*/ 57 w 115"/>
                  <a:gd name="T35" fmla="*/ 76 h 61"/>
                  <a:gd name="T36" fmla="*/ 69 w 115"/>
                  <a:gd name="T37" fmla="*/ 76 h 61"/>
                  <a:gd name="T38" fmla="*/ 83 w 115"/>
                  <a:gd name="T39" fmla="*/ 86 h 61"/>
                  <a:gd name="T40" fmla="*/ 91 w 115"/>
                  <a:gd name="T41" fmla="*/ 84 h 61"/>
                  <a:gd name="T42" fmla="*/ 109 w 115"/>
                  <a:gd name="T43" fmla="*/ 72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61"/>
                  <a:gd name="T68" fmla="*/ 115 w 11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7" name="Freeform 345"/>
              <p:cNvSpPr>
                <a:spLocks/>
              </p:cNvSpPr>
              <p:nvPr/>
            </p:nvSpPr>
            <p:spPr bwMode="ltGray">
              <a:xfrm>
                <a:off x="5268" y="3606"/>
                <a:ext cx="121" cy="82"/>
              </a:xfrm>
              <a:custGeom>
                <a:avLst/>
                <a:gdLst>
                  <a:gd name="T0" fmla="*/ 0 w 121"/>
                  <a:gd name="T1" fmla="*/ 101 h 73"/>
                  <a:gd name="T2" fmla="*/ 12 w 121"/>
                  <a:gd name="T3" fmla="*/ 103 h 73"/>
                  <a:gd name="T4" fmla="*/ 18 w 121"/>
                  <a:gd name="T5" fmla="*/ 126 h 73"/>
                  <a:gd name="T6" fmla="*/ 30 w 121"/>
                  <a:gd name="T7" fmla="*/ 129 h 73"/>
                  <a:gd name="T8" fmla="*/ 50 w 121"/>
                  <a:gd name="T9" fmla="*/ 112 h 73"/>
                  <a:gd name="T10" fmla="*/ 54 w 121"/>
                  <a:gd name="T11" fmla="*/ 99 h 73"/>
                  <a:gd name="T12" fmla="*/ 68 w 121"/>
                  <a:gd name="T13" fmla="*/ 72 h 73"/>
                  <a:gd name="T14" fmla="*/ 78 w 121"/>
                  <a:gd name="T15" fmla="*/ 64 h 73"/>
                  <a:gd name="T16" fmla="*/ 80 w 121"/>
                  <a:gd name="T17" fmla="*/ 69 h 73"/>
                  <a:gd name="T18" fmla="*/ 110 w 121"/>
                  <a:gd name="T19" fmla="*/ 31 h 73"/>
                  <a:gd name="T20" fmla="*/ 118 w 121"/>
                  <a:gd name="T21" fmla="*/ 13 h 73"/>
                  <a:gd name="T22" fmla="*/ 120 w 121"/>
                  <a:gd name="T23" fmla="*/ 0 h 73"/>
                  <a:gd name="T24" fmla="*/ 98 w 121"/>
                  <a:gd name="T25" fmla="*/ 4 h 73"/>
                  <a:gd name="T26" fmla="*/ 72 w 121"/>
                  <a:gd name="T27" fmla="*/ 28 h 73"/>
                  <a:gd name="T28" fmla="*/ 48 w 121"/>
                  <a:gd name="T29" fmla="*/ 43 h 73"/>
                  <a:gd name="T30" fmla="*/ 20 w 121"/>
                  <a:gd name="T31" fmla="*/ 64 h 73"/>
                  <a:gd name="T32" fmla="*/ 6 w 121"/>
                  <a:gd name="T33" fmla="*/ 88 h 73"/>
                  <a:gd name="T34" fmla="*/ 0 w 121"/>
                  <a:gd name="T35" fmla="*/ 10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
                  <a:gd name="T55" fmla="*/ 0 h 73"/>
                  <a:gd name="T56" fmla="*/ 121 w 121"/>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8" name="Freeform 346"/>
              <p:cNvSpPr>
                <a:spLocks/>
              </p:cNvSpPr>
              <p:nvPr/>
            </p:nvSpPr>
            <p:spPr bwMode="ltGray">
              <a:xfrm>
                <a:off x="5393" y="3480"/>
                <a:ext cx="64" cy="128"/>
              </a:xfrm>
              <a:custGeom>
                <a:avLst/>
                <a:gdLst>
                  <a:gd name="T0" fmla="*/ 0 w 65"/>
                  <a:gd name="T1" fmla="*/ 132 h 115"/>
                  <a:gd name="T2" fmla="*/ 12 w 65"/>
                  <a:gd name="T3" fmla="*/ 160 h 115"/>
                  <a:gd name="T4" fmla="*/ 5 w 65"/>
                  <a:gd name="T5" fmla="*/ 195 h 115"/>
                  <a:gd name="T6" fmla="*/ 34 w 65"/>
                  <a:gd name="T7" fmla="*/ 147 h 115"/>
                  <a:gd name="T8" fmla="*/ 38 w 65"/>
                  <a:gd name="T9" fmla="*/ 160 h 115"/>
                  <a:gd name="T10" fmla="*/ 50 w 65"/>
                  <a:gd name="T11" fmla="*/ 139 h 115"/>
                  <a:gd name="T12" fmla="*/ 59 w 65"/>
                  <a:gd name="T13" fmla="*/ 124 h 115"/>
                  <a:gd name="T14" fmla="*/ 43 w 65"/>
                  <a:gd name="T15" fmla="*/ 119 h 115"/>
                  <a:gd name="T16" fmla="*/ 32 w 65"/>
                  <a:gd name="T17" fmla="*/ 107 h 115"/>
                  <a:gd name="T18" fmla="*/ 36 w 65"/>
                  <a:gd name="T19" fmla="*/ 80 h 115"/>
                  <a:gd name="T20" fmla="*/ 21 w 65"/>
                  <a:gd name="T21" fmla="*/ 80 h 115"/>
                  <a:gd name="T22" fmla="*/ 27 w 65"/>
                  <a:gd name="T23" fmla="*/ 37 h 115"/>
                  <a:gd name="T24" fmla="*/ 20 w 65"/>
                  <a:gd name="T25" fmla="*/ 26 h 115"/>
                  <a:gd name="T26" fmla="*/ 9 w 65"/>
                  <a:gd name="T27" fmla="*/ 0 h 115"/>
                  <a:gd name="T28" fmla="*/ 16 w 65"/>
                  <a:gd name="T29" fmla="*/ 51 h 115"/>
                  <a:gd name="T30" fmla="*/ 21 w 65"/>
                  <a:gd name="T31" fmla="*/ 99 h 115"/>
                  <a:gd name="T32" fmla="*/ 11 w 65"/>
                  <a:gd name="T33" fmla="*/ 121 h 115"/>
                  <a:gd name="T34" fmla="*/ 0 w 65"/>
                  <a:gd name="T35" fmla="*/ 132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5"/>
                  <a:gd name="T56" fmla="*/ 65 w 65"/>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9" name="Freeform 347"/>
              <p:cNvSpPr>
                <a:spLocks/>
              </p:cNvSpPr>
              <p:nvPr/>
            </p:nvSpPr>
            <p:spPr bwMode="ltGray">
              <a:xfrm>
                <a:off x="5392" y="3478"/>
                <a:ext cx="73" cy="138"/>
              </a:xfrm>
              <a:custGeom>
                <a:avLst/>
                <a:gdLst>
                  <a:gd name="T0" fmla="*/ 0 w 73"/>
                  <a:gd name="T1" fmla="*/ 146 h 123"/>
                  <a:gd name="T2" fmla="*/ 14 w 73"/>
                  <a:gd name="T3" fmla="*/ 177 h 123"/>
                  <a:gd name="T4" fmla="*/ 6 w 73"/>
                  <a:gd name="T5" fmla="*/ 218 h 123"/>
                  <a:gd name="T6" fmla="*/ 44 w 73"/>
                  <a:gd name="T7" fmla="*/ 164 h 123"/>
                  <a:gd name="T8" fmla="*/ 48 w 73"/>
                  <a:gd name="T9" fmla="*/ 177 h 123"/>
                  <a:gd name="T10" fmla="*/ 62 w 73"/>
                  <a:gd name="T11" fmla="*/ 157 h 123"/>
                  <a:gd name="T12" fmla="*/ 72 w 73"/>
                  <a:gd name="T13" fmla="*/ 140 h 123"/>
                  <a:gd name="T14" fmla="*/ 54 w 73"/>
                  <a:gd name="T15" fmla="*/ 131 h 123"/>
                  <a:gd name="T16" fmla="*/ 38 w 73"/>
                  <a:gd name="T17" fmla="*/ 117 h 123"/>
                  <a:gd name="T18" fmla="*/ 46 w 73"/>
                  <a:gd name="T19" fmla="*/ 90 h 123"/>
                  <a:gd name="T20" fmla="*/ 24 w 73"/>
                  <a:gd name="T21" fmla="*/ 90 h 123"/>
                  <a:gd name="T22" fmla="*/ 30 w 73"/>
                  <a:gd name="T23" fmla="*/ 43 h 123"/>
                  <a:gd name="T24" fmla="*/ 22 w 73"/>
                  <a:gd name="T25" fmla="*/ 28 h 123"/>
                  <a:gd name="T26" fmla="*/ 10 w 73"/>
                  <a:gd name="T27" fmla="*/ 0 h 123"/>
                  <a:gd name="T28" fmla="*/ 18 w 73"/>
                  <a:gd name="T29" fmla="*/ 56 h 123"/>
                  <a:gd name="T30" fmla="*/ 24 w 73"/>
                  <a:gd name="T31" fmla="*/ 112 h 123"/>
                  <a:gd name="T32" fmla="*/ 12 w 73"/>
                  <a:gd name="T33" fmla="*/ 135 h 123"/>
                  <a:gd name="T34" fmla="*/ 0 w 73"/>
                  <a:gd name="T35" fmla="*/ 1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3"/>
                  <a:gd name="T56" fmla="*/ 73 w 73"/>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0" name="Freeform 348"/>
              <p:cNvSpPr>
                <a:spLocks/>
              </p:cNvSpPr>
              <p:nvPr/>
            </p:nvSpPr>
            <p:spPr bwMode="ltGray">
              <a:xfrm>
                <a:off x="5312" y="3194"/>
                <a:ext cx="45" cy="53"/>
              </a:xfrm>
              <a:custGeom>
                <a:avLst/>
                <a:gdLst>
                  <a:gd name="T0" fmla="*/ 0 w 45"/>
                  <a:gd name="T1" fmla="*/ 0 h 47"/>
                  <a:gd name="T2" fmla="*/ 24 w 45"/>
                  <a:gd name="T3" fmla="*/ 59 h 47"/>
                  <a:gd name="T4" fmla="*/ 40 w 45"/>
                  <a:gd name="T5" fmla="*/ 86 h 47"/>
                  <a:gd name="T6" fmla="*/ 44 w 45"/>
                  <a:gd name="T7" fmla="*/ 73 h 47"/>
                  <a:gd name="T8" fmla="*/ 26 w 45"/>
                  <a:gd name="T9" fmla="*/ 26 h 47"/>
                  <a:gd name="T10" fmla="*/ 20 w 45"/>
                  <a:gd name="T11" fmla="*/ 9 h 47"/>
                  <a:gd name="T12" fmla="*/ 0 w 45"/>
                  <a:gd name="T13" fmla="*/ 0 h 47"/>
                  <a:gd name="T14" fmla="*/ 0 60000 65536"/>
                  <a:gd name="T15" fmla="*/ 0 60000 65536"/>
                  <a:gd name="T16" fmla="*/ 0 60000 65536"/>
                  <a:gd name="T17" fmla="*/ 0 60000 65536"/>
                  <a:gd name="T18" fmla="*/ 0 60000 65536"/>
                  <a:gd name="T19" fmla="*/ 0 60000 65536"/>
                  <a:gd name="T20" fmla="*/ 0 60000 65536"/>
                  <a:gd name="T21" fmla="*/ 0 w 45"/>
                  <a:gd name="T22" fmla="*/ 0 h 47"/>
                  <a:gd name="T23" fmla="*/ 45 w 4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7">
                    <a:moveTo>
                      <a:pt x="0" y="0"/>
                    </a:moveTo>
                    <a:lnTo>
                      <a:pt x="24" y="32"/>
                    </a:lnTo>
                    <a:lnTo>
                      <a:pt x="40" y="46"/>
                    </a:lnTo>
                    <a:lnTo>
                      <a:pt x="44" y="40"/>
                    </a:lnTo>
                    <a:lnTo>
                      <a:pt x="26" y="14"/>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1" name="Freeform 349"/>
              <p:cNvSpPr>
                <a:spLocks/>
              </p:cNvSpPr>
              <p:nvPr/>
            </p:nvSpPr>
            <p:spPr bwMode="ltGray">
              <a:xfrm>
                <a:off x="5505" y="3194"/>
                <a:ext cx="40" cy="31"/>
              </a:xfrm>
              <a:custGeom>
                <a:avLst/>
                <a:gdLst>
                  <a:gd name="T0" fmla="*/ 0 w 41"/>
                  <a:gd name="T1" fmla="*/ 28 h 27"/>
                  <a:gd name="T2" fmla="*/ 20 w 41"/>
                  <a:gd name="T3" fmla="*/ 52 h 27"/>
                  <a:gd name="T4" fmla="*/ 35 w 41"/>
                  <a:gd name="T5" fmla="*/ 52 h 27"/>
                  <a:gd name="T6" fmla="*/ 29 w 41"/>
                  <a:gd name="T7" fmla="*/ 20 h 27"/>
                  <a:gd name="T8" fmla="*/ 10 w 41"/>
                  <a:gd name="T9" fmla="*/ 0 h 27"/>
                  <a:gd name="T10" fmla="*/ 0 w 41"/>
                  <a:gd name="T11" fmla="*/ 28 h 27"/>
                  <a:gd name="T12" fmla="*/ 0 60000 65536"/>
                  <a:gd name="T13" fmla="*/ 0 60000 65536"/>
                  <a:gd name="T14" fmla="*/ 0 60000 65536"/>
                  <a:gd name="T15" fmla="*/ 0 60000 65536"/>
                  <a:gd name="T16" fmla="*/ 0 60000 65536"/>
                  <a:gd name="T17" fmla="*/ 0 60000 65536"/>
                  <a:gd name="T18" fmla="*/ 0 w 41"/>
                  <a:gd name="T19" fmla="*/ 0 h 27"/>
                  <a:gd name="T20" fmla="*/ 41 w 4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1" h="27">
                    <a:moveTo>
                      <a:pt x="0" y="14"/>
                    </a:moveTo>
                    <a:lnTo>
                      <a:pt x="22" y="26"/>
                    </a:lnTo>
                    <a:lnTo>
                      <a:pt x="40" y="26"/>
                    </a:lnTo>
                    <a:lnTo>
                      <a:pt x="34" y="10"/>
                    </a:lnTo>
                    <a:lnTo>
                      <a:pt x="10"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2" name="Freeform 350"/>
              <p:cNvSpPr>
                <a:spLocks/>
              </p:cNvSpPr>
              <p:nvPr/>
            </p:nvSpPr>
            <p:spPr bwMode="ltGray">
              <a:xfrm>
                <a:off x="5545" y="3170"/>
                <a:ext cx="35" cy="26"/>
              </a:xfrm>
              <a:custGeom>
                <a:avLst/>
                <a:gdLst>
                  <a:gd name="T0" fmla="*/ 0 w 35"/>
                  <a:gd name="T1" fmla="*/ 14 h 23"/>
                  <a:gd name="T2" fmla="*/ 4 w 35"/>
                  <a:gd name="T3" fmla="*/ 37 h 23"/>
                  <a:gd name="T4" fmla="*/ 30 w 35"/>
                  <a:gd name="T5" fmla="*/ 41 h 23"/>
                  <a:gd name="T6" fmla="*/ 34 w 35"/>
                  <a:gd name="T7" fmla="*/ 0 h 23"/>
                  <a:gd name="T8" fmla="*/ 0 w 35"/>
                  <a:gd name="T9" fmla="*/ 14 h 23"/>
                  <a:gd name="T10" fmla="*/ 0 60000 65536"/>
                  <a:gd name="T11" fmla="*/ 0 60000 65536"/>
                  <a:gd name="T12" fmla="*/ 0 60000 65536"/>
                  <a:gd name="T13" fmla="*/ 0 60000 65536"/>
                  <a:gd name="T14" fmla="*/ 0 60000 65536"/>
                  <a:gd name="T15" fmla="*/ 0 w 35"/>
                  <a:gd name="T16" fmla="*/ 0 h 23"/>
                  <a:gd name="T17" fmla="*/ 35 w 35"/>
                  <a:gd name="T18" fmla="*/ 23 h 23"/>
                </a:gdLst>
                <a:ahLst/>
                <a:cxnLst>
                  <a:cxn ang="T10">
                    <a:pos x="T0" y="T1"/>
                  </a:cxn>
                  <a:cxn ang="T11">
                    <a:pos x="T2" y="T3"/>
                  </a:cxn>
                  <a:cxn ang="T12">
                    <a:pos x="T4" y="T5"/>
                  </a:cxn>
                  <a:cxn ang="T13">
                    <a:pos x="T6" y="T7"/>
                  </a:cxn>
                  <a:cxn ang="T14">
                    <a:pos x="T8" y="T9"/>
                  </a:cxn>
                </a:cxnLst>
                <a:rect l="T15" t="T16" r="T17" b="T18"/>
                <a:pathLst>
                  <a:path w="35" h="23">
                    <a:moveTo>
                      <a:pt x="0" y="8"/>
                    </a:moveTo>
                    <a:lnTo>
                      <a:pt x="4" y="20"/>
                    </a:lnTo>
                    <a:lnTo>
                      <a:pt x="30" y="22"/>
                    </a:lnTo>
                    <a:lnTo>
                      <a:pt x="34" y="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3" name="Freeform 351"/>
              <p:cNvSpPr>
                <a:spLocks/>
              </p:cNvSpPr>
              <p:nvPr/>
            </p:nvSpPr>
            <p:spPr bwMode="ltGray">
              <a:xfrm>
                <a:off x="5857" y="3302"/>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4" name="Freeform 352"/>
              <p:cNvSpPr>
                <a:spLocks/>
              </p:cNvSpPr>
              <p:nvPr/>
            </p:nvSpPr>
            <p:spPr bwMode="ltGray">
              <a:xfrm>
                <a:off x="5831" y="3257"/>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5" name="Freeform 353"/>
              <p:cNvSpPr>
                <a:spLocks/>
              </p:cNvSpPr>
              <p:nvPr/>
            </p:nvSpPr>
            <p:spPr bwMode="ltGray">
              <a:xfrm>
                <a:off x="5811" y="3239"/>
                <a:ext cx="7" cy="19"/>
              </a:xfrm>
              <a:custGeom>
                <a:avLst/>
                <a:gdLst>
                  <a:gd name="T0" fmla="*/ 0 w 7"/>
                  <a:gd name="T1" fmla="*/ 0 h 17"/>
                  <a:gd name="T2" fmla="*/ 6 w 7"/>
                  <a:gd name="T3" fmla="*/ 0 h 17"/>
                  <a:gd name="T4" fmla="*/ 6 w 7"/>
                  <a:gd name="T5" fmla="*/ 28 h 17"/>
                  <a:gd name="T6" fmla="*/ 2 w 7"/>
                  <a:gd name="T7" fmla="*/ 28 h 17"/>
                  <a:gd name="T8" fmla="*/ 0 w 7"/>
                  <a:gd name="T9" fmla="*/ 0 h 17"/>
                  <a:gd name="T10" fmla="*/ 0 60000 65536"/>
                  <a:gd name="T11" fmla="*/ 0 60000 65536"/>
                  <a:gd name="T12" fmla="*/ 0 60000 65536"/>
                  <a:gd name="T13" fmla="*/ 0 60000 65536"/>
                  <a:gd name="T14" fmla="*/ 0 60000 65536"/>
                  <a:gd name="T15" fmla="*/ 0 w 7"/>
                  <a:gd name="T16" fmla="*/ 0 h 17"/>
                  <a:gd name="T17" fmla="*/ 7 w 7"/>
                  <a:gd name="T18" fmla="*/ 17 h 17"/>
                </a:gdLst>
                <a:ahLst/>
                <a:cxnLst>
                  <a:cxn ang="T10">
                    <a:pos x="T0" y="T1"/>
                  </a:cxn>
                  <a:cxn ang="T11">
                    <a:pos x="T2" y="T3"/>
                  </a:cxn>
                  <a:cxn ang="T12">
                    <a:pos x="T4" y="T5"/>
                  </a:cxn>
                  <a:cxn ang="T13">
                    <a:pos x="T6" y="T7"/>
                  </a:cxn>
                  <a:cxn ang="T14">
                    <a:pos x="T8" y="T9"/>
                  </a:cxn>
                </a:cxnLst>
                <a:rect l="T15" t="T16" r="T17" b="T18"/>
                <a:pathLst>
                  <a:path w="7" h="17">
                    <a:moveTo>
                      <a:pt x="0" y="0"/>
                    </a:moveTo>
                    <a:lnTo>
                      <a:pt x="6" y="0"/>
                    </a:lnTo>
                    <a:lnTo>
                      <a:pt x="6" y="16"/>
                    </a:lnTo>
                    <a:lnTo>
                      <a:pt x="2" y="1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6" name="Freeform 354"/>
              <p:cNvSpPr>
                <a:spLocks/>
              </p:cNvSpPr>
              <p:nvPr/>
            </p:nvSpPr>
            <p:spPr bwMode="ltGray">
              <a:xfrm>
                <a:off x="5773" y="3219"/>
                <a:ext cx="9" cy="6"/>
              </a:xfrm>
              <a:custGeom>
                <a:avLst/>
                <a:gdLst>
                  <a:gd name="T0" fmla="*/ 0 w 9"/>
                  <a:gd name="T1" fmla="*/ 0 h 5"/>
                  <a:gd name="T2" fmla="*/ 8 w 9"/>
                  <a:gd name="T3" fmla="*/ 0 h 5"/>
                  <a:gd name="T4" fmla="*/ 6 w 9"/>
                  <a:gd name="T5" fmla="*/ 10 h 5"/>
                  <a:gd name="T6" fmla="*/ 2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7" name="Freeform 355"/>
              <p:cNvSpPr>
                <a:spLocks/>
              </p:cNvSpPr>
              <p:nvPr/>
            </p:nvSpPr>
            <p:spPr bwMode="ltGray">
              <a:xfrm>
                <a:off x="5745" y="3212"/>
                <a:ext cx="14" cy="8"/>
              </a:xfrm>
              <a:custGeom>
                <a:avLst/>
                <a:gdLst>
                  <a:gd name="T0" fmla="*/ 0 w 13"/>
                  <a:gd name="T1" fmla="*/ 0 h 7"/>
                  <a:gd name="T2" fmla="*/ 17 w 13"/>
                  <a:gd name="T3" fmla="*/ 0 h 7"/>
                  <a:gd name="T4" fmla="*/ 15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8" name="Freeform 356"/>
              <p:cNvSpPr>
                <a:spLocks/>
              </p:cNvSpPr>
              <p:nvPr/>
            </p:nvSpPr>
            <p:spPr bwMode="ltGray">
              <a:xfrm>
                <a:off x="5730" y="3183"/>
                <a:ext cx="12" cy="8"/>
              </a:xfrm>
              <a:custGeom>
                <a:avLst/>
                <a:gdLst>
                  <a:gd name="T0" fmla="*/ 0 w 13"/>
                  <a:gd name="T1" fmla="*/ 0 h 7"/>
                  <a:gd name="T2" fmla="*/ 7 w 13"/>
                  <a:gd name="T3" fmla="*/ 0 h 7"/>
                  <a:gd name="T4" fmla="*/ 6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9" name="Freeform 357"/>
              <p:cNvSpPr>
                <a:spLocks/>
              </p:cNvSpPr>
              <p:nvPr/>
            </p:nvSpPr>
            <p:spPr bwMode="ltGray">
              <a:xfrm>
                <a:off x="5052" y="1470"/>
                <a:ext cx="22" cy="24"/>
              </a:xfrm>
              <a:custGeom>
                <a:avLst/>
                <a:gdLst>
                  <a:gd name="T0" fmla="*/ 13 w 23"/>
                  <a:gd name="T1" fmla="*/ 0 h 21"/>
                  <a:gd name="T2" fmla="*/ 17 w 23"/>
                  <a:gd name="T3" fmla="*/ 11 h 21"/>
                  <a:gd name="T4" fmla="*/ 11 w 23"/>
                  <a:gd name="T5" fmla="*/ 27 h 21"/>
                  <a:gd name="T6" fmla="*/ 2 w 23"/>
                  <a:gd name="T7" fmla="*/ 39 h 21"/>
                  <a:gd name="T8" fmla="*/ 0 w 23"/>
                  <a:gd name="T9" fmla="*/ 24 h 21"/>
                  <a:gd name="T10" fmla="*/ 11 w 23"/>
                  <a:gd name="T11" fmla="*/ 11 h 21"/>
                  <a:gd name="T12" fmla="*/ 13 w 23"/>
                  <a:gd name="T13" fmla="*/ 0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18" y="0"/>
                    </a:moveTo>
                    <a:lnTo>
                      <a:pt x="22" y="6"/>
                    </a:lnTo>
                    <a:lnTo>
                      <a:pt x="16" y="14"/>
                    </a:lnTo>
                    <a:lnTo>
                      <a:pt x="2" y="20"/>
                    </a:lnTo>
                    <a:lnTo>
                      <a:pt x="0" y="12"/>
                    </a:lnTo>
                    <a:lnTo>
                      <a:pt x="12" y="6"/>
                    </a:lnTo>
                    <a:lnTo>
                      <a:pt x="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0" name="Freeform 358"/>
              <p:cNvSpPr>
                <a:spLocks/>
              </p:cNvSpPr>
              <p:nvPr/>
            </p:nvSpPr>
            <p:spPr bwMode="ltGray">
              <a:xfrm>
                <a:off x="5016" y="1486"/>
                <a:ext cx="25" cy="14"/>
              </a:xfrm>
              <a:custGeom>
                <a:avLst/>
                <a:gdLst>
                  <a:gd name="T0" fmla="*/ 24 w 25"/>
                  <a:gd name="T1" fmla="*/ 0 h 13"/>
                  <a:gd name="T2" fmla="*/ 24 w 25"/>
                  <a:gd name="T3" fmla="*/ 6 h 13"/>
                  <a:gd name="T4" fmla="*/ 10 w 25"/>
                  <a:gd name="T5" fmla="*/ 17 h 13"/>
                  <a:gd name="T6" fmla="*/ 0 w 25"/>
                  <a:gd name="T7" fmla="*/ 15 h 13"/>
                  <a:gd name="T8" fmla="*/ 14 w 25"/>
                  <a:gd name="T9" fmla="*/ 6 h 13"/>
                  <a:gd name="T10" fmla="*/ 24 w 25"/>
                  <a:gd name="T11" fmla="*/ 0 h 13"/>
                  <a:gd name="T12" fmla="*/ 0 60000 65536"/>
                  <a:gd name="T13" fmla="*/ 0 60000 65536"/>
                  <a:gd name="T14" fmla="*/ 0 60000 65536"/>
                  <a:gd name="T15" fmla="*/ 0 60000 65536"/>
                  <a:gd name="T16" fmla="*/ 0 60000 65536"/>
                  <a:gd name="T17" fmla="*/ 0 60000 65536"/>
                  <a:gd name="T18" fmla="*/ 0 w 25"/>
                  <a:gd name="T19" fmla="*/ 0 h 13"/>
                  <a:gd name="T20" fmla="*/ 25 w 2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5" h="13">
                    <a:moveTo>
                      <a:pt x="24" y="0"/>
                    </a:moveTo>
                    <a:lnTo>
                      <a:pt x="24" y="6"/>
                    </a:lnTo>
                    <a:lnTo>
                      <a:pt x="10" y="12"/>
                    </a:lnTo>
                    <a:lnTo>
                      <a:pt x="0" y="10"/>
                    </a:lnTo>
                    <a:lnTo>
                      <a:pt x="14"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1" name="Freeform 359"/>
              <p:cNvSpPr>
                <a:spLocks/>
              </p:cNvSpPr>
              <p:nvPr/>
            </p:nvSpPr>
            <p:spPr bwMode="ltGray">
              <a:xfrm>
                <a:off x="4938" y="1504"/>
                <a:ext cx="17" cy="10"/>
              </a:xfrm>
              <a:custGeom>
                <a:avLst/>
                <a:gdLst>
                  <a:gd name="T0" fmla="*/ 16 w 17"/>
                  <a:gd name="T1" fmla="*/ 0 h 9"/>
                  <a:gd name="T2" fmla="*/ 16 w 17"/>
                  <a:gd name="T3" fmla="*/ 4 h 9"/>
                  <a:gd name="T4" fmla="*/ 0 w 17"/>
                  <a:gd name="T5" fmla="*/ 13 h 9"/>
                  <a:gd name="T6" fmla="*/ 16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6" y="0"/>
                    </a:moveTo>
                    <a:lnTo>
                      <a:pt x="16" y="4"/>
                    </a:lnTo>
                    <a:lnTo>
                      <a:pt x="0"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2" name="Freeform 360"/>
              <p:cNvSpPr>
                <a:spLocks/>
              </p:cNvSpPr>
              <p:nvPr/>
            </p:nvSpPr>
            <p:spPr bwMode="ltGray">
              <a:xfrm>
                <a:off x="3261" y="1913"/>
                <a:ext cx="64" cy="52"/>
              </a:xfrm>
              <a:custGeom>
                <a:avLst/>
                <a:gdLst>
                  <a:gd name="T0" fmla="*/ 0 w 65"/>
                  <a:gd name="T1" fmla="*/ 23 h 47"/>
                  <a:gd name="T2" fmla="*/ 32 w 65"/>
                  <a:gd name="T3" fmla="*/ 76 h 47"/>
                  <a:gd name="T4" fmla="*/ 45 w 65"/>
                  <a:gd name="T5" fmla="*/ 73 h 47"/>
                  <a:gd name="T6" fmla="*/ 59 w 65"/>
                  <a:gd name="T7" fmla="*/ 43 h 47"/>
                  <a:gd name="T8" fmla="*/ 22 w 65"/>
                  <a:gd name="T9" fmla="*/ 0 h 47"/>
                  <a:gd name="T10" fmla="*/ 0 w 65"/>
                  <a:gd name="T11" fmla="*/ 23 h 47"/>
                  <a:gd name="T12" fmla="*/ 0 60000 65536"/>
                  <a:gd name="T13" fmla="*/ 0 60000 65536"/>
                  <a:gd name="T14" fmla="*/ 0 60000 65536"/>
                  <a:gd name="T15" fmla="*/ 0 60000 65536"/>
                  <a:gd name="T16" fmla="*/ 0 60000 65536"/>
                  <a:gd name="T17" fmla="*/ 0 60000 65536"/>
                  <a:gd name="T18" fmla="*/ 0 w 65"/>
                  <a:gd name="T19" fmla="*/ 0 h 47"/>
                  <a:gd name="T20" fmla="*/ 65 w 6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5" h="47">
                    <a:moveTo>
                      <a:pt x="0" y="14"/>
                    </a:moveTo>
                    <a:lnTo>
                      <a:pt x="34" y="46"/>
                    </a:lnTo>
                    <a:lnTo>
                      <a:pt x="50" y="44"/>
                    </a:lnTo>
                    <a:lnTo>
                      <a:pt x="64" y="26"/>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3" name="Freeform 361"/>
              <p:cNvSpPr>
                <a:spLocks/>
              </p:cNvSpPr>
              <p:nvPr/>
            </p:nvSpPr>
            <p:spPr bwMode="ltGray">
              <a:xfrm>
                <a:off x="3429" y="2919"/>
                <a:ext cx="9" cy="13"/>
              </a:xfrm>
              <a:custGeom>
                <a:avLst/>
                <a:gdLst>
                  <a:gd name="T0" fmla="*/ 0 w 9"/>
                  <a:gd name="T1" fmla="*/ 24 h 11"/>
                  <a:gd name="T2" fmla="*/ 6 w 9"/>
                  <a:gd name="T3" fmla="*/ 9 h 11"/>
                  <a:gd name="T4" fmla="*/ 8 w 9"/>
                  <a:gd name="T5" fmla="*/ 0 h 11"/>
                  <a:gd name="T6" fmla="*/ 0 w 9"/>
                  <a:gd name="T7" fmla="*/ 2 h 11"/>
                  <a:gd name="T8" fmla="*/ 0 w 9"/>
                  <a:gd name="T9" fmla="*/ 24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4" name="Freeform 362"/>
              <p:cNvSpPr>
                <a:spLocks/>
              </p:cNvSpPr>
              <p:nvPr/>
            </p:nvSpPr>
            <p:spPr bwMode="ltGray">
              <a:xfrm>
                <a:off x="5714" y="2778"/>
                <a:ext cx="9" cy="6"/>
              </a:xfrm>
              <a:custGeom>
                <a:avLst/>
                <a:gdLst>
                  <a:gd name="T0" fmla="*/ 0 w 9"/>
                  <a:gd name="T1" fmla="*/ 0 h 5"/>
                  <a:gd name="T2" fmla="*/ 8 w 9"/>
                  <a:gd name="T3" fmla="*/ 0 h 5"/>
                  <a:gd name="T4" fmla="*/ 6 w 9"/>
                  <a:gd name="T5" fmla="*/ 10 h 5"/>
                  <a:gd name="T6" fmla="*/ 4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5" name="Freeform 363"/>
              <p:cNvSpPr>
                <a:spLocks/>
              </p:cNvSpPr>
              <p:nvPr/>
            </p:nvSpPr>
            <p:spPr bwMode="ltGray">
              <a:xfrm>
                <a:off x="5688" y="2734"/>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6" name="Freeform 364"/>
              <p:cNvSpPr>
                <a:spLocks/>
              </p:cNvSpPr>
              <p:nvPr/>
            </p:nvSpPr>
            <p:spPr bwMode="ltGray">
              <a:xfrm>
                <a:off x="5668" y="2716"/>
                <a:ext cx="7" cy="19"/>
              </a:xfrm>
              <a:custGeom>
                <a:avLst/>
                <a:gdLst>
                  <a:gd name="T0" fmla="*/ 0 w 7"/>
                  <a:gd name="T1" fmla="*/ 0 h 17"/>
                  <a:gd name="T2" fmla="*/ 6 w 7"/>
                  <a:gd name="T3" fmla="*/ 0 h 17"/>
                  <a:gd name="T4" fmla="*/ 6 w 7"/>
                  <a:gd name="T5" fmla="*/ 28 h 17"/>
                  <a:gd name="T6" fmla="*/ 2 w 7"/>
                  <a:gd name="T7" fmla="*/ 28 h 17"/>
                  <a:gd name="T8" fmla="*/ 0 w 7"/>
                  <a:gd name="T9" fmla="*/ 0 h 17"/>
                  <a:gd name="T10" fmla="*/ 0 60000 65536"/>
                  <a:gd name="T11" fmla="*/ 0 60000 65536"/>
                  <a:gd name="T12" fmla="*/ 0 60000 65536"/>
                  <a:gd name="T13" fmla="*/ 0 60000 65536"/>
                  <a:gd name="T14" fmla="*/ 0 60000 65536"/>
                  <a:gd name="T15" fmla="*/ 0 w 7"/>
                  <a:gd name="T16" fmla="*/ 0 h 17"/>
                  <a:gd name="T17" fmla="*/ 7 w 7"/>
                  <a:gd name="T18" fmla="*/ 17 h 17"/>
                </a:gdLst>
                <a:ahLst/>
                <a:cxnLst>
                  <a:cxn ang="T10">
                    <a:pos x="T0" y="T1"/>
                  </a:cxn>
                  <a:cxn ang="T11">
                    <a:pos x="T2" y="T3"/>
                  </a:cxn>
                  <a:cxn ang="T12">
                    <a:pos x="T4" y="T5"/>
                  </a:cxn>
                  <a:cxn ang="T13">
                    <a:pos x="T6" y="T7"/>
                  </a:cxn>
                  <a:cxn ang="T14">
                    <a:pos x="T8" y="T9"/>
                  </a:cxn>
                </a:cxnLst>
                <a:rect l="T15" t="T16" r="T17" b="T18"/>
                <a:pathLst>
                  <a:path w="7" h="17">
                    <a:moveTo>
                      <a:pt x="0" y="0"/>
                    </a:moveTo>
                    <a:lnTo>
                      <a:pt x="6" y="0"/>
                    </a:lnTo>
                    <a:lnTo>
                      <a:pt x="6" y="16"/>
                    </a:lnTo>
                    <a:lnTo>
                      <a:pt x="2" y="1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7" name="Freeform 365"/>
              <p:cNvSpPr>
                <a:spLocks/>
              </p:cNvSpPr>
              <p:nvPr/>
            </p:nvSpPr>
            <p:spPr bwMode="ltGray">
              <a:xfrm>
                <a:off x="5630" y="2696"/>
                <a:ext cx="9" cy="5"/>
              </a:xfrm>
              <a:custGeom>
                <a:avLst/>
                <a:gdLst>
                  <a:gd name="T0" fmla="*/ 0 w 9"/>
                  <a:gd name="T1" fmla="*/ 0 h 5"/>
                  <a:gd name="T2" fmla="*/ 8 w 9"/>
                  <a:gd name="T3" fmla="*/ 0 h 5"/>
                  <a:gd name="T4" fmla="*/ 6 w 9"/>
                  <a:gd name="T5" fmla="*/ 4 h 5"/>
                  <a:gd name="T6" fmla="*/ 2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8" name="Freeform 366"/>
              <p:cNvSpPr>
                <a:spLocks/>
              </p:cNvSpPr>
              <p:nvPr/>
            </p:nvSpPr>
            <p:spPr bwMode="ltGray">
              <a:xfrm>
                <a:off x="5602" y="2689"/>
                <a:ext cx="14" cy="8"/>
              </a:xfrm>
              <a:custGeom>
                <a:avLst/>
                <a:gdLst>
                  <a:gd name="T0" fmla="*/ 0 w 13"/>
                  <a:gd name="T1" fmla="*/ 0 h 7"/>
                  <a:gd name="T2" fmla="*/ 17 w 13"/>
                  <a:gd name="T3" fmla="*/ 0 h 7"/>
                  <a:gd name="T4" fmla="*/ 15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9" name="Freeform 367"/>
              <p:cNvSpPr>
                <a:spLocks/>
              </p:cNvSpPr>
              <p:nvPr/>
            </p:nvSpPr>
            <p:spPr bwMode="ltGray">
              <a:xfrm>
                <a:off x="5586" y="2660"/>
                <a:ext cx="13" cy="8"/>
              </a:xfrm>
              <a:custGeom>
                <a:avLst/>
                <a:gdLst>
                  <a:gd name="T0" fmla="*/ 0 w 13"/>
                  <a:gd name="T1" fmla="*/ 0 h 7"/>
                  <a:gd name="T2" fmla="*/ 12 w 13"/>
                  <a:gd name="T3" fmla="*/ 0 h 7"/>
                  <a:gd name="T4" fmla="*/ 10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0" name="Freeform 368"/>
              <p:cNvSpPr>
                <a:spLocks/>
              </p:cNvSpPr>
              <p:nvPr/>
            </p:nvSpPr>
            <p:spPr bwMode="ltGray">
              <a:xfrm>
                <a:off x="5384" y="3212"/>
                <a:ext cx="9" cy="6"/>
              </a:xfrm>
              <a:custGeom>
                <a:avLst/>
                <a:gdLst>
                  <a:gd name="T0" fmla="*/ 0 w 9"/>
                  <a:gd name="T1" fmla="*/ 0 h 5"/>
                  <a:gd name="T2" fmla="*/ 8 w 9"/>
                  <a:gd name="T3" fmla="*/ 0 h 5"/>
                  <a:gd name="T4" fmla="*/ 6 w 9"/>
                  <a:gd name="T5" fmla="*/ 10 h 5"/>
                  <a:gd name="T6" fmla="*/ 4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1" name="Freeform 369"/>
              <p:cNvSpPr>
                <a:spLocks/>
              </p:cNvSpPr>
              <p:nvPr/>
            </p:nvSpPr>
            <p:spPr bwMode="ltGray">
              <a:xfrm>
                <a:off x="5357" y="3168"/>
                <a:ext cx="18" cy="10"/>
              </a:xfrm>
              <a:custGeom>
                <a:avLst/>
                <a:gdLst>
                  <a:gd name="T0" fmla="*/ 0 w 17"/>
                  <a:gd name="T1" fmla="*/ 0 h 9"/>
                  <a:gd name="T2" fmla="*/ 21 w 17"/>
                  <a:gd name="T3" fmla="*/ 0 h 9"/>
                  <a:gd name="T4" fmla="*/ 1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2" name="Freeform 370"/>
              <p:cNvSpPr>
                <a:spLocks/>
              </p:cNvSpPr>
              <p:nvPr/>
            </p:nvSpPr>
            <p:spPr bwMode="ltGray">
              <a:xfrm>
                <a:off x="5257" y="3387"/>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3" name="Freeform 371"/>
              <p:cNvSpPr>
                <a:spLocks/>
              </p:cNvSpPr>
              <p:nvPr/>
            </p:nvSpPr>
            <p:spPr bwMode="ltGray">
              <a:xfrm>
                <a:off x="5231" y="3329"/>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4" name="Freeform 372"/>
              <p:cNvSpPr>
                <a:spLocks/>
              </p:cNvSpPr>
              <p:nvPr/>
            </p:nvSpPr>
            <p:spPr bwMode="ltGray">
              <a:xfrm>
                <a:off x="5259" y="3798"/>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5" name="Freeform 373"/>
              <p:cNvSpPr>
                <a:spLocks/>
              </p:cNvSpPr>
              <p:nvPr/>
            </p:nvSpPr>
            <p:spPr bwMode="ltGray">
              <a:xfrm>
                <a:off x="5295" y="3901"/>
                <a:ext cx="16" cy="10"/>
              </a:xfrm>
              <a:custGeom>
                <a:avLst/>
                <a:gdLst>
                  <a:gd name="T0" fmla="*/ 0 w 17"/>
                  <a:gd name="T1" fmla="*/ 0 h 9"/>
                  <a:gd name="T2" fmla="*/ 11 w 17"/>
                  <a:gd name="T3" fmla="*/ 0 h 9"/>
                  <a:gd name="T4" fmla="*/ 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6" name="Freeform 374"/>
              <p:cNvSpPr>
                <a:spLocks/>
              </p:cNvSpPr>
              <p:nvPr/>
            </p:nvSpPr>
            <p:spPr bwMode="ltGray">
              <a:xfrm>
                <a:off x="5474" y="3776"/>
                <a:ext cx="16" cy="10"/>
              </a:xfrm>
              <a:custGeom>
                <a:avLst/>
                <a:gdLst>
                  <a:gd name="T0" fmla="*/ 0 w 17"/>
                  <a:gd name="T1" fmla="*/ 0 h 9"/>
                  <a:gd name="T2" fmla="*/ 11 w 17"/>
                  <a:gd name="T3" fmla="*/ 0 h 9"/>
                  <a:gd name="T4" fmla="*/ 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7" name="Freeform 375"/>
              <p:cNvSpPr>
                <a:spLocks/>
              </p:cNvSpPr>
              <p:nvPr/>
            </p:nvSpPr>
            <p:spPr bwMode="ltGray">
              <a:xfrm>
                <a:off x="5517" y="3619"/>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8" name="Freeform 376"/>
              <p:cNvSpPr>
                <a:spLocks/>
              </p:cNvSpPr>
              <p:nvPr/>
            </p:nvSpPr>
            <p:spPr bwMode="ltGray">
              <a:xfrm>
                <a:off x="627" y="1010"/>
                <a:ext cx="172" cy="368"/>
              </a:xfrm>
              <a:custGeom>
                <a:avLst/>
                <a:gdLst>
                  <a:gd name="T0" fmla="*/ 2 w 173"/>
                  <a:gd name="T1" fmla="*/ 567 h 329"/>
                  <a:gd name="T2" fmla="*/ 8 w 173"/>
                  <a:gd name="T3" fmla="*/ 553 h 329"/>
                  <a:gd name="T4" fmla="*/ 12 w 173"/>
                  <a:gd name="T5" fmla="*/ 540 h 329"/>
                  <a:gd name="T6" fmla="*/ 16 w 173"/>
                  <a:gd name="T7" fmla="*/ 527 h 329"/>
                  <a:gd name="T8" fmla="*/ 20 w 173"/>
                  <a:gd name="T9" fmla="*/ 511 h 329"/>
                  <a:gd name="T10" fmla="*/ 20 w 173"/>
                  <a:gd name="T11" fmla="*/ 498 h 329"/>
                  <a:gd name="T12" fmla="*/ 26 w 173"/>
                  <a:gd name="T13" fmla="*/ 484 h 329"/>
                  <a:gd name="T14" fmla="*/ 26 w 173"/>
                  <a:gd name="T15" fmla="*/ 471 h 329"/>
                  <a:gd name="T16" fmla="*/ 30 w 173"/>
                  <a:gd name="T17" fmla="*/ 455 h 329"/>
                  <a:gd name="T18" fmla="*/ 32 w 173"/>
                  <a:gd name="T19" fmla="*/ 441 h 329"/>
                  <a:gd name="T20" fmla="*/ 34 w 173"/>
                  <a:gd name="T21" fmla="*/ 426 h 329"/>
                  <a:gd name="T22" fmla="*/ 36 w 173"/>
                  <a:gd name="T23" fmla="*/ 413 h 329"/>
                  <a:gd name="T24" fmla="*/ 42 w 173"/>
                  <a:gd name="T25" fmla="*/ 402 h 329"/>
                  <a:gd name="T26" fmla="*/ 46 w 173"/>
                  <a:gd name="T27" fmla="*/ 388 h 329"/>
                  <a:gd name="T28" fmla="*/ 52 w 173"/>
                  <a:gd name="T29" fmla="*/ 370 h 329"/>
                  <a:gd name="T30" fmla="*/ 56 w 173"/>
                  <a:gd name="T31" fmla="*/ 357 h 329"/>
                  <a:gd name="T32" fmla="*/ 60 w 173"/>
                  <a:gd name="T33" fmla="*/ 340 h 329"/>
                  <a:gd name="T34" fmla="*/ 62 w 173"/>
                  <a:gd name="T35" fmla="*/ 327 h 329"/>
                  <a:gd name="T36" fmla="*/ 66 w 173"/>
                  <a:gd name="T37" fmla="*/ 308 h 329"/>
                  <a:gd name="T38" fmla="*/ 72 w 173"/>
                  <a:gd name="T39" fmla="*/ 286 h 329"/>
                  <a:gd name="T40" fmla="*/ 76 w 173"/>
                  <a:gd name="T41" fmla="*/ 273 h 329"/>
                  <a:gd name="T42" fmla="*/ 82 w 173"/>
                  <a:gd name="T43" fmla="*/ 261 h 329"/>
                  <a:gd name="T44" fmla="*/ 86 w 173"/>
                  <a:gd name="T45" fmla="*/ 246 h 329"/>
                  <a:gd name="T46" fmla="*/ 87 w 173"/>
                  <a:gd name="T47" fmla="*/ 226 h 329"/>
                  <a:gd name="T48" fmla="*/ 93 w 173"/>
                  <a:gd name="T49" fmla="*/ 217 h 329"/>
                  <a:gd name="T50" fmla="*/ 99 w 173"/>
                  <a:gd name="T51" fmla="*/ 202 h 329"/>
                  <a:gd name="T52" fmla="*/ 105 w 173"/>
                  <a:gd name="T53" fmla="*/ 189 h 329"/>
                  <a:gd name="T54" fmla="*/ 111 w 173"/>
                  <a:gd name="T55" fmla="*/ 176 h 329"/>
                  <a:gd name="T56" fmla="*/ 115 w 173"/>
                  <a:gd name="T57" fmla="*/ 158 h 329"/>
                  <a:gd name="T58" fmla="*/ 117 w 173"/>
                  <a:gd name="T59" fmla="*/ 144 h 329"/>
                  <a:gd name="T60" fmla="*/ 119 w 173"/>
                  <a:gd name="T61" fmla="*/ 130 h 329"/>
                  <a:gd name="T62" fmla="*/ 125 w 173"/>
                  <a:gd name="T63" fmla="*/ 116 h 329"/>
                  <a:gd name="T64" fmla="*/ 129 w 173"/>
                  <a:gd name="T65" fmla="*/ 103 h 329"/>
                  <a:gd name="T66" fmla="*/ 135 w 173"/>
                  <a:gd name="T67" fmla="*/ 87 h 329"/>
                  <a:gd name="T68" fmla="*/ 141 w 173"/>
                  <a:gd name="T69" fmla="*/ 77 h 329"/>
                  <a:gd name="T70" fmla="*/ 149 w 173"/>
                  <a:gd name="T71" fmla="*/ 60 h 329"/>
                  <a:gd name="T72" fmla="*/ 153 w 173"/>
                  <a:gd name="T73" fmla="*/ 45 h 329"/>
                  <a:gd name="T74" fmla="*/ 157 w 173"/>
                  <a:gd name="T75" fmla="*/ 31 h 329"/>
                  <a:gd name="T76" fmla="*/ 161 w 173"/>
                  <a:gd name="T77" fmla="*/ 17 h 329"/>
                  <a:gd name="T78" fmla="*/ 165 w 173"/>
                  <a:gd name="T79" fmla="*/ 2 h 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329"/>
                  <a:gd name="T122" fmla="*/ 173 w 173"/>
                  <a:gd name="T123" fmla="*/ 329 h 3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9" name="Freeform 377"/>
              <p:cNvSpPr>
                <a:spLocks/>
              </p:cNvSpPr>
              <p:nvPr/>
            </p:nvSpPr>
            <p:spPr bwMode="ltGray">
              <a:xfrm>
                <a:off x="1464" y="2463"/>
                <a:ext cx="26" cy="12"/>
              </a:xfrm>
              <a:custGeom>
                <a:avLst/>
                <a:gdLst>
                  <a:gd name="T0" fmla="*/ 17 w 27"/>
                  <a:gd name="T1" fmla="*/ 15 h 11"/>
                  <a:gd name="T2" fmla="*/ 21 w 27"/>
                  <a:gd name="T3" fmla="*/ 4 h 11"/>
                  <a:gd name="T4" fmla="*/ 13 w 27"/>
                  <a:gd name="T5" fmla="*/ 0 h 11"/>
                  <a:gd name="T6" fmla="*/ 4 w 27"/>
                  <a:gd name="T7" fmla="*/ 0 h 11"/>
                  <a:gd name="T8" fmla="*/ 0 w 27"/>
                  <a:gd name="T9" fmla="*/ 13 h 11"/>
                  <a:gd name="T10" fmla="*/ 8 w 27"/>
                  <a:gd name="T11" fmla="*/ 13 h 11"/>
                  <a:gd name="T12" fmla="*/ 13 w 27"/>
                  <a:gd name="T13" fmla="*/ 13 h 11"/>
                  <a:gd name="T14" fmla="*/ 17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0" name="Freeform 378"/>
              <p:cNvSpPr>
                <a:spLocks/>
              </p:cNvSpPr>
              <p:nvPr/>
            </p:nvSpPr>
            <p:spPr bwMode="ltGray">
              <a:xfrm>
                <a:off x="1515"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1" name="Freeform 379"/>
              <p:cNvSpPr>
                <a:spLocks/>
              </p:cNvSpPr>
              <p:nvPr/>
            </p:nvSpPr>
            <p:spPr bwMode="ltGray">
              <a:xfrm>
                <a:off x="1537"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4" name="Group 380"/>
              <p:cNvGrpSpPr>
                <a:grpSpLocks/>
              </p:cNvGrpSpPr>
              <p:nvPr/>
            </p:nvGrpSpPr>
            <p:grpSpPr bwMode="auto">
              <a:xfrm>
                <a:off x="252" y="875"/>
                <a:ext cx="2765" cy="1087"/>
                <a:chOff x="252" y="875"/>
                <a:chExt cx="2765" cy="1087"/>
              </a:xfrm>
              <a:grpFill/>
            </p:grpSpPr>
            <p:sp>
              <p:nvSpPr>
                <p:cNvPr id="5913" name="Freeform 381"/>
                <p:cNvSpPr>
                  <a:spLocks/>
                </p:cNvSpPr>
                <p:nvPr/>
              </p:nvSpPr>
              <p:spPr bwMode="ltGray">
                <a:xfrm>
                  <a:off x="2455" y="1483"/>
                  <a:ext cx="135" cy="248"/>
                </a:xfrm>
                <a:custGeom>
                  <a:avLst/>
                  <a:gdLst>
                    <a:gd name="T0" fmla="*/ 48 w 135"/>
                    <a:gd name="T1" fmla="*/ 31 h 221"/>
                    <a:gd name="T2" fmla="*/ 62 w 135"/>
                    <a:gd name="T3" fmla="*/ 2 h 221"/>
                    <a:gd name="T4" fmla="*/ 70 w 135"/>
                    <a:gd name="T5" fmla="*/ 0 h 221"/>
                    <a:gd name="T6" fmla="*/ 72 w 135"/>
                    <a:gd name="T7" fmla="*/ 11 h 221"/>
                    <a:gd name="T8" fmla="*/ 68 w 135"/>
                    <a:gd name="T9" fmla="*/ 25 h 221"/>
                    <a:gd name="T10" fmla="*/ 64 w 135"/>
                    <a:gd name="T11" fmla="*/ 39 h 221"/>
                    <a:gd name="T12" fmla="*/ 54 w 135"/>
                    <a:gd name="T13" fmla="*/ 54 h 221"/>
                    <a:gd name="T14" fmla="*/ 56 w 135"/>
                    <a:gd name="T15" fmla="*/ 63 h 221"/>
                    <a:gd name="T16" fmla="*/ 70 w 135"/>
                    <a:gd name="T17" fmla="*/ 68 h 221"/>
                    <a:gd name="T18" fmla="*/ 80 w 135"/>
                    <a:gd name="T19" fmla="*/ 68 h 221"/>
                    <a:gd name="T20" fmla="*/ 84 w 135"/>
                    <a:gd name="T21" fmla="*/ 85 h 221"/>
                    <a:gd name="T22" fmla="*/ 76 w 135"/>
                    <a:gd name="T23" fmla="*/ 101 h 221"/>
                    <a:gd name="T24" fmla="*/ 72 w 135"/>
                    <a:gd name="T25" fmla="*/ 114 h 221"/>
                    <a:gd name="T26" fmla="*/ 70 w 135"/>
                    <a:gd name="T27" fmla="*/ 126 h 221"/>
                    <a:gd name="T28" fmla="*/ 64 w 135"/>
                    <a:gd name="T29" fmla="*/ 140 h 221"/>
                    <a:gd name="T30" fmla="*/ 76 w 135"/>
                    <a:gd name="T31" fmla="*/ 146 h 221"/>
                    <a:gd name="T32" fmla="*/ 84 w 135"/>
                    <a:gd name="T33" fmla="*/ 160 h 221"/>
                    <a:gd name="T34" fmla="*/ 86 w 135"/>
                    <a:gd name="T35" fmla="*/ 185 h 221"/>
                    <a:gd name="T36" fmla="*/ 96 w 135"/>
                    <a:gd name="T37" fmla="*/ 195 h 221"/>
                    <a:gd name="T38" fmla="*/ 104 w 135"/>
                    <a:gd name="T39" fmla="*/ 209 h 221"/>
                    <a:gd name="T40" fmla="*/ 110 w 135"/>
                    <a:gd name="T41" fmla="*/ 235 h 221"/>
                    <a:gd name="T42" fmla="*/ 112 w 135"/>
                    <a:gd name="T43" fmla="*/ 264 h 221"/>
                    <a:gd name="T44" fmla="*/ 128 w 135"/>
                    <a:gd name="T45" fmla="*/ 267 h 221"/>
                    <a:gd name="T46" fmla="*/ 132 w 135"/>
                    <a:gd name="T47" fmla="*/ 288 h 221"/>
                    <a:gd name="T48" fmla="*/ 124 w 135"/>
                    <a:gd name="T49" fmla="*/ 313 h 221"/>
                    <a:gd name="T50" fmla="*/ 128 w 135"/>
                    <a:gd name="T51" fmla="*/ 323 h 221"/>
                    <a:gd name="T52" fmla="*/ 130 w 135"/>
                    <a:gd name="T53" fmla="*/ 334 h 221"/>
                    <a:gd name="T54" fmla="*/ 114 w 135"/>
                    <a:gd name="T55" fmla="*/ 349 h 221"/>
                    <a:gd name="T56" fmla="*/ 94 w 135"/>
                    <a:gd name="T57" fmla="*/ 351 h 221"/>
                    <a:gd name="T58" fmla="*/ 80 w 135"/>
                    <a:gd name="T59" fmla="*/ 355 h 221"/>
                    <a:gd name="T60" fmla="*/ 68 w 135"/>
                    <a:gd name="T61" fmla="*/ 360 h 221"/>
                    <a:gd name="T62" fmla="*/ 56 w 135"/>
                    <a:gd name="T63" fmla="*/ 369 h 221"/>
                    <a:gd name="T64" fmla="*/ 46 w 135"/>
                    <a:gd name="T65" fmla="*/ 378 h 221"/>
                    <a:gd name="T66" fmla="*/ 34 w 135"/>
                    <a:gd name="T67" fmla="*/ 384 h 221"/>
                    <a:gd name="T68" fmla="*/ 22 w 135"/>
                    <a:gd name="T69" fmla="*/ 384 h 221"/>
                    <a:gd name="T70" fmla="*/ 28 w 135"/>
                    <a:gd name="T71" fmla="*/ 367 h 221"/>
                    <a:gd name="T72" fmla="*/ 38 w 135"/>
                    <a:gd name="T73" fmla="*/ 351 h 221"/>
                    <a:gd name="T74" fmla="*/ 46 w 135"/>
                    <a:gd name="T75" fmla="*/ 334 h 221"/>
                    <a:gd name="T76" fmla="*/ 50 w 135"/>
                    <a:gd name="T77" fmla="*/ 323 h 221"/>
                    <a:gd name="T78" fmla="*/ 38 w 135"/>
                    <a:gd name="T79" fmla="*/ 321 h 221"/>
                    <a:gd name="T80" fmla="*/ 32 w 135"/>
                    <a:gd name="T81" fmla="*/ 307 h 221"/>
                    <a:gd name="T82" fmla="*/ 38 w 135"/>
                    <a:gd name="T83" fmla="*/ 300 h 221"/>
                    <a:gd name="T84" fmla="*/ 46 w 135"/>
                    <a:gd name="T85" fmla="*/ 288 h 221"/>
                    <a:gd name="T86" fmla="*/ 44 w 135"/>
                    <a:gd name="T87" fmla="*/ 275 h 221"/>
                    <a:gd name="T88" fmla="*/ 42 w 135"/>
                    <a:gd name="T89" fmla="*/ 259 h 221"/>
                    <a:gd name="T90" fmla="*/ 48 w 135"/>
                    <a:gd name="T91" fmla="*/ 246 h 221"/>
                    <a:gd name="T92" fmla="*/ 62 w 135"/>
                    <a:gd name="T93" fmla="*/ 244 h 221"/>
                    <a:gd name="T94" fmla="*/ 64 w 135"/>
                    <a:gd name="T95" fmla="*/ 229 h 221"/>
                    <a:gd name="T96" fmla="*/ 56 w 135"/>
                    <a:gd name="T97" fmla="*/ 206 h 221"/>
                    <a:gd name="T98" fmla="*/ 42 w 135"/>
                    <a:gd name="T99" fmla="*/ 193 h 221"/>
                    <a:gd name="T100" fmla="*/ 36 w 135"/>
                    <a:gd name="T101" fmla="*/ 174 h 221"/>
                    <a:gd name="T102" fmla="*/ 34 w 135"/>
                    <a:gd name="T103" fmla="*/ 160 h 221"/>
                    <a:gd name="T104" fmla="*/ 22 w 135"/>
                    <a:gd name="T105" fmla="*/ 164 h 221"/>
                    <a:gd name="T106" fmla="*/ 12 w 135"/>
                    <a:gd name="T107" fmla="*/ 146 h 221"/>
                    <a:gd name="T108" fmla="*/ 18 w 135"/>
                    <a:gd name="T109" fmla="*/ 112 h 221"/>
                    <a:gd name="T110" fmla="*/ 18 w 135"/>
                    <a:gd name="T111" fmla="*/ 95 h 221"/>
                    <a:gd name="T112" fmla="*/ 8 w 135"/>
                    <a:gd name="T113" fmla="*/ 79 h 221"/>
                    <a:gd name="T114" fmla="*/ 0 w 135"/>
                    <a:gd name="T115" fmla="*/ 63 h 221"/>
                    <a:gd name="T116" fmla="*/ 8 w 135"/>
                    <a:gd name="T117" fmla="*/ 47 h 221"/>
                    <a:gd name="T118" fmla="*/ 16 w 135"/>
                    <a:gd name="T119" fmla="*/ 49 h 221"/>
                    <a:gd name="T120" fmla="*/ 16 w 135"/>
                    <a:gd name="T121" fmla="*/ 63 h 221"/>
                    <a:gd name="T122" fmla="*/ 22 w 135"/>
                    <a:gd name="T123" fmla="*/ 54 h 221"/>
                    <a:gd name="T124" fmla="*/ 28 w 135"/>
                    <a:gd name="T125" fmla="*/ 35 h 2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
                    <a:gd name="T190" fmla="*/ 0 h 221"/>
                    <a:gd name="T191" fmla="*/ 135 w 135"/>
                    <a:gd name="T192" fmla="*/ 221 h 2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4" name="Freeform 382"/>
                <p:cNvSpPr>
                  <a:spLocks/>
                </p:cNvSpPr>
                <p:nvPr/>
              </p:nvSpPr>
              <p:spPr bwMode="ltGray">
                <a:xfrm>
                  <a:off x="2644" y="1602"/>
                  <a:ext cx="140" cy="191"/>
                </a:xfrm>
                <a:custGeom>
                  <a:avLst/>
                  <a:gdLst>
                    <a:gd name="T0" fmla="*/ 64 w 141"/>
                    <a:gd name="T1" fmla="*/ 4 h 171"/>
                    <a:gd name="T2" fmla="*/ 68 w 141"/>
                    <a:gd name="T3" fmla="*/ 11 h 171"/>
                    <a:gd name="T4" fmla="*/ 70 w 141"/>
                    <a:gd name="T5" fmla="*/ 13 h 171"/>
                    <a:gd name="T6" fmla="*/ 70 w 141"/>
                    <a:gd name="T7" fmla="*/ 21 h 171"/>
                    <a:gd name="T8" fmla="*/ 73 w 141"/>
                    <a:gd name="T9" fmla="*/ 25 h 171"/>
                    <a:gd name="T10" fmla="*/ 79 w 141"/>
                    <a:gd name="T11" fmla="*/ 28 h 171"/>
                    <a:gd name="T12" fmla="*/ 87 w 141"/>
                    <a:gd name="T13" fmla="*/ 25 h 171"/>
                    <a:gd name="T14" fmla="*/ 115 w 141"/>
                    <a:gd name="T15" fmla="*/ 4 h 171"/>
                    <a:gd name="T16" fmla="*/ 117 w 141"/>
                    <a:gd name="T17" fmla="*/ 21 h 171"/>
                    <a:gd name="T18" fmla="*/ 119 w 141"/>
                    <a:gd name="T19" fmla="*/ 28 h 171"/>
                    <a:gd name="T20" fmla="*/ 121 w 141"/>
                    <a:gd name="T21" fmla="*/ 31 h 171"/>
                    <a:gd name="T22" fmla="*/ 127 w 141"/>
                    <a:gd name="T23" fmla="*/ 35 h 171"/>
                    <a:gd name="T24" fmla="*/ 131 w 141"/>
                    <a:gd name="T25" fmla="*/ 35 h 171"/>
                    <a:gd name="T26" fmla="*/ 135 w 141"/>
                    <a:gd name="T27" fmla="*/ 45 h 171"/>
                    <a:gd name="T28" fmla="*/ 133 w 141"/>
                    <a:gd name="T29" fmla="*/ 52 h 171"/>
                    <a:gd name="T30" fmla="*/ 129 w 141"/>
                    <a:gd name="T31" fmla="*/ 56 h 171"/>
                    <a:gd name="T32" fmla="*/ 127 w 141"/>
                    <a:gd name="T33" fmla="*/ 65 h 171"/>
                    <a:gd name="T34" fmla="*/ 125 w 141"/>
                    <a:gd name="T35" fmla="*/ 73 h 171"/>
                    <a:gd name="T36" fmla="*/ 125 w 141"/>
                    <a:gd name="T37" fmla="*/ 79 h 171"/>
                    <a:gd name="T38" fmla="*/ 125 w 141"/>
                    <a:gd name="T39" fmla="*/ 92 h 171"/>
                    <a:gd name="T40" fmla="*/ 127 w 141"/>
                    <a:gd name="T41" fmla="*/ 107 h 171"/>
                    <a:gd name="T42" fmla="*/ 129 w 141"/>
                    <a:gd name="T43" fmla="*/ 118 h 171"/>
                    <a:gd name="T44" fmla="*/ 131 w 141"/>
                    <a:gd name="T45" fmla="*/ 132 h 171"/>
                    <a:gd name="T46" fmla="*/ 131 w 141"/>
                    <a:gd name="T47" fmla="*/ 139 h 171"/>
                    <a:gd name="T48" fmla="*/ 127 w 141"/>
                    <a:gd name="T49" fmla="*/ 150 h 171"/>
                    <a:gd name="T50" fmla="*/ 121 w 141"/>
                    <a:gd name="T51" fmla="*/ 157 h 171"/>
                    <a:gd name="T52" fmla="*/ 117 w 141"/>
                    <a:gd name="T53" fmla="*/ 163 h 171"/>
                    <a:gd name="T54" fmla="*/ 113 w 141"/>
                    <a:gd name="T55" fmla="*/ 170 h 171"/>
                    <a:gd name="T56" fmla="*/ 105 w 141"/>
                    <a:gd name="T57" fmla="*/ 174 h 171"/>
                    <a:gd name="T58" fmla="*/ 103 w 141"/>
                    <a:gd name="T59" fmla="*/ 181 h 171"/>
                    <a:gd name="T60" fmla="*/ 123 w 141"/>
                    <a:gd name="T61" fmla="*/ 237 h 171"/>
                    <a:gd name="T62" fmla="*/ 125 w 141"/>
                    <a:gd name="T63" fmla="*/ 239 h 171"/>
                    <a:gd name="T64" fmla="*/ 127 w 141"/>
                    <a:gd name="T65" fmla="*/ 254 h 171"/>
                    <a:gd name="T66" fmla="*/ 125 w 141"/>
                    <a:gd name="T67" fmla="*/ 267 h 171"/>
                    <a:gd name="T68" fmla="*/ 119 w 141"/>
                    <a:gd name="T69" fmla="*/ 281 h 171"/>
                    <a:gd name="T70" fmla="*/ 107 w 141"/>
                    <a:gd name="T71" fmla="*/ 288 h 171"/>
                    <a:gd name="T72" fmla="*/ 89 w 141"/>
                    <a:gd name="T73" fmla="*/ 293 h 171"/>
                    <a:gd name="T74" fmla="*/ 70 w 141"/>
                    <a:gd name="T75" fmla="*/ 293 h 171"/>
                    <a:gd name="T76" fmla="*/ 54 w 141"/>
                    <a:gd name="T77" fmla="*/ 296 h 171"/>
                    <a:gd name="T78" fmla="*/ 28 w 141"/>
                    <a:gd name="T79" fmla="*/ 288 h 171"/>
                    <a:gd name="T80" fmla="*/ 20 w 141"/>
                    <a:gd name="T81" fmla="*/ 265 h 171"/>
                    <a:gd name="T82" fmla="*/ 0 w 141"/>
                    <a:gd name="T83" fmla="*/ 191 h 171"/>
                    <a:gd name="T84" fmla="*/ 2 w 141"/>
                    <a:gd name="T85" fmla="*/ 97 h 171"/>
                    <a:gd name="T86" fmla="*/ 16 w 141"/>
                    <a:gd name="T87" fmla="*/ 70 h 171"/>
                    <a:gd name="T88" fmla="*/ 36 w 141"/>
                    <a:gd name="T89" fmla="*/ 42 h 171"/>
                    <a:gd name="T90" fmla="*/ 42 w 141"/>
                    <a:gd name="T91" fmla="*/ 35 h 171"/>
                    <a:gd name="T92" fmla="*/ 46 w 141"/>
                    <a:gd name="T93" fmla="*/ 25 h 171"/>
                    <a:gd name="T94" fmla="*/ 52 w 141"/>
                    <a:gd name="T95" fmla="*/ 13 h 171"/>
                    <a:gd name="T96" fmla="*/ 60 w 141"/>
                    <a:gd name="T97" fmla="*/ 0 h 171"/>
                    <a:gd name="T98" fmla="*/ 64 w 141"/>
                    <a:gd name="T99" fmla="*/ 4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
                    <a:gd name="T151" fmla="*/ 0 h 171"/>
                    <a:gd name="T152" fmla="*/ 141 w 141"/>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5" name="Freeform 383"/>
                <p:cNvSpPr>
                  <a:spLocks/>
                </p:cNvSpPr>
                <p:nvPr/>
              </p:nvSpPr>
              <p:spPr bwMode="ltGray">
                <a:xfrm>
                  <a:off x="2611" y="1624"/>
                  <a:ext cx="70" cy="73"/>
                </a:xfrm>
                <a:custGeom>
                  <a:avLst/>
                  <a:gdLst>
                    <a:gd name="T0" fmla="*/ 0 w 71"/>
                    <a:gd name="T1" fmla="*/ 101 h 65"/>
                    <a:gd name="T2" fmla="*/ 8 w 71"/>
                    <a:gd name="T3" fmla="*/ 86 h 65"/>
                    <a:gd name="T4" fmla="*/ 10 w 71"/>
                    <a:gd name="T5" fmla="*/ 75 h 65"/>
                    <a:gd name="T6" fmla="*/ 20 w 71"/>
                    <a:gd name="T7" fmla="*/ 21 h 65"/>
                    <a:gd name="T8" fmla="*/ 28 w 71"/>
                    <a:gd name="T9" fmla="*/ 13 h 65"/>
                    <a:gd name="T10" fmla="*/ 32 w 71"/>
                    <a:gd name="T11" fmla="*/ 13 h 65"/>
                    <a:gd name="T12" fmla="*/ 35 w 71"/>
                    <a:gd name="T13" fmla="*/ 13 h 65"/>
                    <a:gd name="T14" fmla="*/ 49 w 71"/>
                    <a:gd name="T15" fmla="*/ 13 h 65"/>
                    <a:gd name="T16" fmla="*/ 53 w 71"/>
                    <a:gd name="T17" fmla="*/ 13 h 65"/>
                    <a:gd name="T18" fmla="*/ 57 w 71"/>
                    <a:gd name="T19" fmla="*/ 2 h 65"/>
                    <a:gd name="T20" fmla="*/ 63 w 71"/>
                    <a:gd name="T21" fmla="*/ 0 h 65"/>
                    <a:gd name="T22" fmla="*/ 65 w 71"/>
                    <a:gd name="T23" fmla="*/ 4 h 65"/>
                    <a:gd name="T24" fmla="*/ 65 w 71"/>
                    <a:gd name="T25" fmla="*/ 13 h 65"/>
                    <a:gd name="T26" fmla="*/ 59 w 71"/>
                    <a:gd name="T27" fmla="*/ 13 h 65"/>
                    <a:gd name="T28" fmla="*/ 55 w 71"/>
                    <a:gd name="T29" fmla="*/ 21 h 65"/>
                    <a:gd name="T30" fmla="*/ 53 w 71"/>
                    <a:gd name="T31" fmla="*/ 31 h 65"/>
                    <a:gd name="T32" fmla="*/ 51 w 71"/>
                    <a:gd name="T33" fmla="*/ 47 h 65"/>
                    <a:gd name="T34" fmla="*/ 51 w 71"/>
                    <a:gd name="T35" fmla="*/ 57 h 65"/>
                    <a:gd name="T36" fmla="*/ 51 w 71"/>
                    <a:gd name="T37" fmla="*/ 69 h 65"/>
                    <a:gd name="T38" fmla="*/ 51 w 71"/>
                    <a:gd name="T39" fmla="*/ 75 h 65"/>
                    <a:gd name="T40" fmla="*/ 49 w 71"/>
                    <a:gd name="T41" fmla="*/ 82 h 65"/>
                    <a:gd name="T42" fmla="*/ 43 w 71"/>
                    <a:gd name="T43" fmla="*/ 90 h 65"/>
                    <a:gd name="T44" fmla="*/ 39 w 71"/>
                    <a:gd name="T45" fmla="*/ 101 h 65"/>
                    <a:gd name="T46" fmla="*/ 35 w 71"/>
                    <a:gd name="T47" fmla="*/ 103 h 65"/>
                    <a:gd name="T48" fmla="*/ 35 w 71"/>
                    <a:gd name="T49" fmla="*/ 112 h 65"/>
                    <a:gd name="T50" fmla="*/ 12 w 71"/>
                    <a:gd name="T51" fmla="*/ 115 h 65"/>
                    <a:gd name="T52" fmla="*/ 4 w 71"/>
                    <a:gd name="T53" fmla="*/ 106 h 65"/>
                    <a:gd name="T54" fmla="*/ 0 w 71"/>
                    <a:gd name="T55" fmla="*/ 101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
                    <a:gd name="T85" fmla="*/ 0 h 65"/>
                    <a:gd name="T86" fmla="*/ 71 w 71"/>
                    <a:gd name="T87" fmla="*/ 65 h 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6" name="Freeform 384"/>
                <p:cNvSpPr>
                  <a:spLocks/>
                </p:cNvSpPr>
                <p:nvPr/>
              </p:nvSpPr>
              <p:spPr bwMode="ltGray">
                <a:xfrm>
                  <a:off x="2648" y="1772"/>
                  <a:ext cx="77" cy="50"/>
                </a:xfrm>
                <a:custGeom>
                  <a:avLst/>
                  <a:gdLst>
                    <a:gd name="T0" fmla="*/ 30 w 77"/>
                    <a:gd name="T1" fmla="*/ 4 h 45"/>
                    <a:gd name="T2" fmla="*/ 40 w 77"/>
                    <a:gd name="T3" fmla="*/ 11 h 45"/>
                    <a:gd name="T4" fmla="*/ 52 w 77"/>
                    <a:gd name="T5" fmla="*/ 2 h 45"/>
                    <a:gd name="T6" fmla="*/ 54 w 77"/>
                    <a:gd name="T7" fmla="*/ 2 h 45"/>
                    <a:gd name="T8" fmla="*/ 58 w 77"/>
                    <a:gd name="T9" fmla="*/ 2 h 45"/>
                    <a:gd name="T10" fmla="*/ 62 w 77"/>
                    <a:gd name="T11" fmla="*/ 0 h 45"/>
                    <a:gd name="T12" fmla="*/ 64 w 77"/>
                    <a:gd name="T13" fmla="*/ 4 h 45"/>
                    <a:gd name="T14" fmla="*/ 64 w 77"/>
                    <a:gd name="T15" fmla="*/ 13 h 45"/>
                    <a:gd name="T16" fmla="*/ 62 w 77"/>
                    <a:gd name="T17" fmla="*/ 24 h 45"/>
                    <a:gd name="T18" fmla="*/ 62 w 77"/>
                    <a:gd name="T19" fmla="*/ 27 h 45"/>
                    <a:gd name="T20" fmla="*/ 64 w 77"/>
                    <a:gd name="T21" fmla="*/ 30 h 45"/>
                    <a:gd name="T22" fmla="*/ 64 w 77"/>
                    <a:gd name="T23" fmla="*/ 33 h 45"/>
                    <a:gd name="T24" fmla="*/ 68 w 77"/>
                    <a:gd name="T25" fmla="*/ 37 h 45"/>
                    <a:gd name="T26" fmla="*/ 72 w 77"/>
                    <a:gd name="T27" fmla="*/ 44 h 45"/>
                    <a:gd name="T28" fmla="*/ 76 w 77"/>
                    <a:gd name="T29" fmla="*/ 47 h 45"/>
                    <a:gd name="T30" fmla="*/ 70 w 77"/>
                    <a:gd name="T31" fmla="*/ 67 h 45"/>
                    <a:gd name="T32" fmla="*/ 58 w 77"/>
                    <a:gd name="T33" fmla="*/ 71 h 45"/>
                    <a:gd name="T34" fmla="*/ 40 w 77"/>
                    <a:gd name="T35" fmla="*/ 74 h 45"/>
                    <a:gd name="T36" fmla="*/ 14 w 77"/>
                    <a:gd name="T37" fmla="*/ 74 h 45"/>
                    <a:gd name="T38" fmla="*/ 0 w 77"/>
                    <a:gd name="T39" fmla="*/ 54 h 45"/>
                    <a:gd name="T40" fmla="*/ 2 w 77"/>
                    <a:gd name="T41" fmla="*/ 37 h 45"/>
                    <a:gd name="T42" fmla="*/ 14 w 77"/>
                    <a:gd name="T43" fmla="*/ 4 h 45"/>
                    <a:gd name="T44" fmla="*/ 30 w 77"/>
                    <a:gd name="T45" fmla="*/ 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45"/>
                    <a:gd name="T71" fmla="*/ 77 w 7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7" name="Freeform 385"/>
                <p:cNvSpPr>
                  <a:spLocks/>
                </p:cNvSpPr>
                <p:nvPr/>
              </p:nvSpPr>
              <p:spPr bwMode="ltGray">
                <a:xfrm>
                  <a:off x="2644" y="1712"/>
                  <a:ext cx="23" cy="32"/>
                </a:xfrm>
                <a:custGeom>
                  <a:avLst/>
                  <a:gdLst>
                    <a:gd name="T0" fmla="*/ 20 w 23"/>
                    <a:gd name="T1" fmla="*/ 0 h 29"/>
                    <a:gd name="T2" fmla="*/ 22 w 23"/>
                    <a:gd name="T3" fmla="*/ 0 h 29"/>
                    <a:gd name="T4" fmla="*/ 20 w 23"/>
                    <a:gd name="T5" fmla="*/ 15 h 29"/>
                    <a:gd name="T6" fmla="*/ 20 w 23"/>
                    <a:gd name="T7" fmla="*/ 26 h 29"/>
                    <a:gd name="T8" fmla="*/ 20 w 23"/>
                    <a:gd name="T9" fmla="*/ 29 h 29"/>
                    <a:gd name="T10" fmla="*/ 18 w 23"/>
                    <a:gd name="T11" fmla="*/ 32 h 29"/>
                    <a:gd name="T12" fmla="*/ 12 w 23"/>
                    <a:gd name="T13" fmla="*/ 39 h 29"/>
                    <a:gd name="T14" fmla="*/ 4 w 23"/>
                    <a:gd name="T15" fmla="*/ 46 h 29"/>
                    <a:gd name="T16" fmla="*/ 0 w 23"/>
                    <a:gd name="T17" fmla="*/ 43 h 29"/>
                    <a:gd name="T18" fmla="*/ 0 w 23"/>
                    <a:gd name="T19" fmla="*/ 13 h 29"/>
                    <a:gd name="T20" fmla="*/ 6 w 23"/>
                    <a:gd name="T21" fmla="*/ 2 h 29"/>
                    <a:gd name="T22" fmla="*/ 20 w 2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9"/>
                    <a:gd name="T38" fmla="*/ 23 w 23"/>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8" name="Freeform 386"/>
                <p:cNvSpPr>
                  <a:spLocks/>
                </p:cNvSpPr>
                <p:nvPr/>
              </p:nvSpPr>
              <p:spPr bwMode="ltGray">
                <a:xfrm>
                  <a:off x="2601" y="1687"/>
                  <a:ext cx="66" cy="55"/>
                </a:xfrm>
                <a:custGeom>
                  <a:avLst/>
                  <a:gdLst>
                    <a:gd name="T0" fmla="*/ 0 w 67"/>
                    <a:gd name="T1" fmla="*/ 13 h 49"/>
                    <a:gd name="T2" fmla="*/ 10 w 67"/>
                    <a:gd name="T3" fmla="*/ 0 h 49"/>
                    <a:gd name="T4" fmla="*/ 22 w 67"/>
                    <a:gd name="T5" fmla="*/ 2 h 49"/>
                    <a:gd name="T6" fmla="*/ 30 w 67"/>
                    <a:gd name="T7" fmla="*/ 0 h 49"/>
                    <a:gd name="T8" fmla="*/ 33 w 67"/>
                    <a:gd name="T9" fmla="*/ 0 h 49"/>
                    <a:gd name="T10" fmla="*/ 33 w 67"/>
                    <a:gd name="T11" fmla="*/ 0 h 49"/>
                    <a:gd name="T12" fmla="*/ 43 w 67"/>
                    <a:gd name="T13" fmla="*/ 0 h 49"/>
                    <a:gd name="T14" fmla="*/ 47 w 67"/>
                    <a:gd name="T15" fmla="*/ 2 h 49"/>
                    <a:gd name="T16" fmla="*/ 47 w 67"/>
                    <a:gd name="T17" fmla="*/ 11 h 49"/>
                    <a:gd name="T18" fmla="*/ 47 w 67"/>
                    <a:gd name="T19" fmla="*/ 17 h 49"/>
                    <a:gd name="T20" fmla="*/ 49 w 67"/>
                    <a:gd name="T21" fmla="*/ 25 h 49"/>
                    <a:gd name="T22" fmla="*/ 51 w 67"/>
                    <a:gd name="T23" fmla="*/ 25 h 49"/>
                    <a:gd name="T24" fmla="*/ 55 w 67"/>
                    <a:gd name="T25" fmla="*/ 28 h 49"/>
                    <a:gd name="T26" fmla="*/ 59 w 67"/>
                    <a:gd name="T27" fmla="*/ 31 h 49"/>
                    <a:gd name="T28" fmla="*/ 61 w 67"/>
                    <a:gd name="T29" fmla="*/ 39 h 49"/>
                    <a:gd name="T30" fmla="*/ 57 w 67"/>
                    <a:gd name="T31" fmla="*/ 43 h 49"/>
                    <a:gd name="T32" fmla="*/ 53 w 67"/>
                    <a:gd name="T33" fmla="*/ 47 h 49"/>
                    <a:gd name="T34" fmla="*/ 49 w 67"/>
                    <a:gd name="T35" fmla="*/ 49 h 49"/>
                    <a:gd name="T36" fmla="*/ 47 w 67"/>
                    <a:gd name="T37" fmla="*/ 54 h 49"/>
                    <a:gd name="T38" fmla="*/ 45 w 67"/>
                    <a:gd name="T39" fmla="*/ 61 h 49"/>
                    <a:gd name="T40" fmla="*/ 43 w 67"/>
                    <a:gd name="T41" fmla="*/ 68 h 49"/>
                    <a:gd name="T42" fmla="*/ 43 w 67"/>
                    <a:gd name="T43" fmla="*/ 72 h 49"/>
                    <a:gd name="T44" fmla="*/ 43 w 67"/>
                    <a:gd name="T45" fmla="*/ 82 h 49"/>
                    <a:gd name="T46" fmla="*/ 43 w 67"/>
                    <a:gd name="T47" fmla="*/ 85 h 49"/>
                    <a:gd name="T48" fmla="*/ 33 w 67"/>
                    <a:gd name="T49" fmla="*/ 85 h 49"/>
                    <a:gd name="T50" fmla="*/ 22 w 67"/>
                    <a:gd name="T51" fmla="*/ 61 h 49"/>
                    <a:gd name="T52" fmla="*/ 6 w 67"/>
                    <a:gd name="T53" fmla="*/ 25 h 49"/>
                    <a:gd name="T54" fmla="*/ 0 w 67"/>
                    <a:gd name="T55" fmla="*/ 17 h 49"/>
                    <a:gd name="T56" fmla="*/ 0 w 67"/>
                    <a:gd name="T57" fmla="*/ 13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9"/>
                    <a:gd name="T89" fmla="*/ 67 w 6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9" name="Freeform 387"/>
                <p:cNvSpPr>
                  <a:spLocks/>
                </p:cNvSpPr>
                <p:nvPr/>
              </p:nvSpPr>
              <p:spPr bwMode="ltGray">
                <a:xfrm>
                  <a:off x="2630" y="1139"/>
                  <a:ext cx="387" cy="381"/>
                </a:xfrm>
                <a:custGeom>
                  <a:avLst/>
                  <a:gdLst>
                    <a:gd name="T0" fmla="*/ 350 w 389"/>
                    <a:gd name="T1" fmla="*/ 76 h 341"/>
                    <a:gd name="T2" fmla="*/ 368 w 389"/>
                    <a:gd name="T3" fmla="*/ 80 h 341"/>
                    <a:gd name="T4" fmla="*/ 378 w 389"/>
                    <a:gd name="T5" fmla="*/ 66 h 341"/>
                    <a:gd name="T6" fmla="*/ 358 w 389"/>
                    <a:gd name="T7" fmla="*/ 66 h 341"/>
                    <a:gd name="T8" fmla="*/ 338 w 389"/>
                    <a:gd name="T9" fmla="*/ 63 h 341"/>
                    <a:gd name="T10" fmla="*/ 334 w 389"/>
                    <a:gd name="T11" fmla="*/ 56 h 341"/>
                    <a:gd name="T12" fmla="*/ 340 w 389"/>
                    <a:gd name="T13" fmla="*/ 31 h 341"/>
                    <a:gd name="T14" fmla="*/ 324 w 389"/>
                    <a:gd name="T15" fmla="*/ 13 h 341"/>
                    <a:gd name="T16" fmla="*/ 306 w 389"/>
                    <a:gd name="T17" fmla="*/ 31 h 341"/>
                    <a:gd name="T18" fmla="*/ 306 w 389"/>
                    <a:gd name="T19" fmla="*/ 4 h 341"/>
                    <a:gd name="T20" fmla="*/ 287 w 389"/>
                    <a:gd name="T21" fmla="*/ 13 h 341"/>
                    <a:gd name="T22" fmla="*/ 279 w 389"/>
                    <a:gd name="T23" fmla="*/ 31 h 341"/>
                    <a:gd name="T24" fmla="*/ 273 w 389"/>
                    <a:gd name="T25" fmla="*/ 56 h 341"/>
                    <a:gd name="T26" fmla="*/ 273 w 389"/>
                    <a:gd name="T27" fmla="*/ 25 h 341"/>
                    <a:gd name="T28" fmla="*/ 271 w 389"/>
                    <a:gd name="T29" fmla="*/ 2 h 341"/>
                    <a:gd name="T30" fmla="*/ 257 w 389"/>
                    <a:gd name="T31" fmla="*/ 25 h 341"/>
                    <a:gd name="T32" fmla="*/ 245 w 389"/>
                    <a:gd name="T33" fmla="*/ 21 h 341"/>
                    <a:gd name="T34" fmla="*/ 233 w 389"/>
                    <a:gd name="T35" fmla="*/ 11 h 341"/>
                    <a:gd name="T36" fmla="*/ 221 w 389"/>
                    <a:gd name="T37" fmla="*/ 39 h 341"/>
                    <a:gd name="T38" fmla="*/ 205 w 389"/>
                    <a:gd name="T39" fmla="*/ 63 h 341"/>
                    <a:gd name="T40" fmla="*/ 189 w 389"/>
                    <a:gd name="T41" fmla="*/ 56 h 341"/>
                    <a:gd name="T42" fmla="*/ 173 w 389"/>
                    <a:gd name="T43" fmla="*/ 70 h 341"/>
                    <a:gd name="T44" fmla="*/ 159 w 389"/>
                    <a:gd name="T45" fmla="*/ 87 h 341"/>
                    <a:gd name="T46" fmla="*/ 151 w 389"/>
                    <a:gd name="T47" fmla="*/ 107 h 341"/>
                    <a:gd name="T48" fmla="*/ 133 w 389"/>
                    <a:gd name="T49" fmla="*/ 92 h 341"/>
                    <a:gd name="T50" fmla="*/ 127 w 389"/>
                    <a:gd name="T51" fmla="*/ 118 h 341"/>
                    <a:gd name="T52" fmla="*/ 121 w 389"/>
                    <a:gd name="T53" fmla="*/ 135 h 341"/>
                    <a:gd name="T54" fmla="*/ 111 w 389"/>
                    <a:gd name="T55" fmla="*/ 158 h 341"/>
                    <a:gd name="T56" fmla="*/ 133 w 389"/>
                    <a:gd name="T57" fmla="*/ 139 h 341"/>
                    <a:gd name="T58" fmla="*/ 147 w 389"/>
                    <a:gd name="T59" fmla="*/ 146 h 341"/>
                    <a:gd name="T60" fmla="*/ 133 w 389"/>
                    <a:gd name="T61" fmla="*/ 160 h 341"/>
                    <a:gd name="T62" fmla="*/ 127 w 389"/>
                    <a:gd name="T63" fmla="*/ 183 h 341"/>
                    <a:gd name="T64" fmla="*/ 113 w 389"/>
                    <a:gd name="T65" fmla="*/ 204 h 341"/>
                    <a:gd name="T66" fmla="*/ 107 w 389"/>
                    <a:gd name="T67" fmla="*/ 251 h 341"/>
                    <a:gd name="T68" fmla="*/ 97 w 389"/>
                    <a:gd name="T69" fmla="*/ 278 h 341"/>
                    <a:gd name="T70" fmla="*/ 90 w 389"/>
                    <a:gd name="T71" fmla="*/ 299 h 341"/>
                    <a:gd name="T72" fmla="*/ 76 w 389"/>
                    <a:gd name="T73" fmla="*/ 309 h 341"/>
                    <a:gd name="T74" fmla="*/ 66 w 389"/>
                    <a:gd name="T75" fmla="*/ 344 h 341"/>
                    <a:gd name="T76" fmla="*/ 50 w 389"/>
                    <a:gd name="T77" fmla="*/ 344 h 341"/>
                    <a:gd name="T78" fmla="*/ 58 w 389"/>
                    <a:gd name="T79" fmla="*/ 370 h 341"/>
                    <a:gd name="T80" fmla="*/ 42 w 389"/>
                    <a:gd name="T81" fmla="*/ 372 h 341"/>
                    <a:gd name="T82" fmla="*/ 24 w 389"/>
                    <a:gd name="T83" fmla="*/ 397 h 341"/>
                    <a:gd name="T84" fmla="*/ 4 w 389"/>
                    <a:gd name="T85" fmla="*/ 407 h 341"/>
                    <a:gd name="T86" fmla="*/ 6 w 389"/>
                    <a:gd name="T87" fmla="*/ 451 h 341"/>
                    <a:gd name="T88" fmla="*/ 8 w 389"/>
                    <a:gd name="T89" fmla="*/ 490 h 341"/>
                    <a:gd name="T90" fmla="*/ 8 w 389"/>
                    <a:gd name="T91" fmla="*/ 533 h 341"/>
                    <a:gd name="T92" fmla="*/ 18 w 389"/>
                    <a:gd name="T93" fmla="*/ 571 h 341"/>
                    <a:gd name="T94" fmla="*/ 52 w 389"/>
                    <a:gd name="T95" fmla="*/ 582 h 341"/>
                    <a:gd name="T96" fmla="*/ 82 w 389"/>
                    <a:gd name="T97" fmla="*/ 544 h 341"/>
                    <a:gd name="T98" fmla="*/ 105 w 389"/>
                    <a:gd name="T99" fmla="*/ 554 h 341"/>
                    <a:gd name="T100" fmla="*/ 115 w 389"/>
                    <a:gd name="T101" fmla="*/ 372 h 341"/>
                    <a:gd name="T102" fmla="*/ 177 w 389"/>
                    <a:gd name="T103" fmla="*/ 235 h 341"/>
                    <a:gd name="T104" fmla="*/ 285 w 389"/>
                    <a:gd name="T105" fmla="*/ 150 h 341"/>
                    <a:gd name="T106" fmla="*/ 324 w 389"/>
                    <a:gd name="T107" fmla="*/ 94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9"/>
                    <a:gd name="T163" fmla="*/ 0 h 341"/>
                    <a:gd name="T164" fmla="*/ 389 w 389"/>
                    <a:gd name="T165" fmla="*/ 341 h 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20" name="Freeform 388"/>
                <p:cNvSpPr>
                  <a:spLocks/>
                </p:cNvSpPr>
                <p:nvPr/>
              </p:nvSpPr>
              <p:spPr bwMode="ltGray">
                <a:xfrm>
                  <a:off x="2849" y="1175"/>
                  <a:ext cx="158" cy="294"/>
                </a:xfrm>
                <a:custGeom>
                  <a:avLst/>
                  <a:gdLst>
                    <a:gd name="T0" fmla="*/ 6 w 159"/>
                    <a:gd name="T1" fmla="*/ 42 h 263"/>
                    <a:gd name="T2" fmla="*/ 28 w 159"/>
                    <a:gd name="T3" fmla="*/ 63 h 263"/>
                    <a:gd name="T4" fmla="*/ 36 w 159"/>
                    <a:gd name="T5" fmla="*/ 63 h 263"/>
                    <a:gd name="T6" fmla="*/ 46 w 159"/>
                    <a:gd name="T7" fmla="*/ 53 h 263"/>
                    <a:gd name="T8" fmla="*/ 54 w 159"/>
                    <a:gd name="T9" fmla="*/ 63 h 263"/>
                    <a:gd name="T10" fmla="*/ 64 w 159"/>
                    <a:gd name="T11" fmla="*/ 63 h 263"/>
                    <a:gd name="T12" fmla="*/ 70 w 159"/>
                    <a:gd name="T13" fmla="*/ 39 h 263"/>
                    <a:gd name="T14" fmla="*/ 72 w 159"/>
                    <a:gd name="T15" fmla="*/ 13 h 263"/>
                    <a:gd name="T16" fmla="*/ 87 w 159"/>
                    <a:gd name="T17" fmla="*/ 2 h 263"/>
                    <a:gd name="T18" fmla="*/ 105 w 159"/>
                    <a:gd name="T19" fmla="*/ 13 h 263"/>
                    <a:gd name="T20" fmla="*/ 111 w 159"/>
                    <a:gd name="T21" fmla="*/ 35 h 263"/>
                    <a:gd name="T22" fmla="*/ 105 w 159"/>
                    <a:gd name="T23" fmla="*/ 49 h 263"/>
                    <a:gd name="T24" fmla="*/ 103 w 159"/>
                    <a:gd name="T25" fmla="*/ 66 h 263"/>
                    <a:gd name="T26" fmla="*/ 99 w 159"/>
                    <a:gd name="T27" fmla="*/ 84 h 263"/>
                    <a:gd name="T28" fmla="*/ 113 w 159"/>
                    <a:gd name="T29" fmla="*/ 94 h 263"/>
                    <a:gd name="T30" fmla="*/ 121 w 159"/>
                    <a:gd name="T31" fmla="*/ 161 h 263"/>
                    <a:gd name="T32" fmla="*/ 129 w 159"/>
                    <a:gd name="T33" fmla="*/ 176 h 263"/>
                    <a:gd name="T34" fmla="*/ 133 w 159"/>
                    <a:gd name="T35" fmla="*/ 197 h 263"/>
                    <a:gd name="T36" fmla="*/ 131 w 159"/>
                    <a:gd name="T37" fmla="*/ 216 h 263"/>
                    <a:gd name="T38" fmla="*/ 129 w 159"/>
                    <a:gd name="T39" fmla="*/ 237 h 263"/>
                    <a:gd name="T40" fmla="*/ 133 w 159"/>
                    <a:gd name="T41" fmla="*/ 252 h 263"/>
                    <a:gd name="T42" fmla="*/ 135 w 159"/>
                    <a:gd name="T43" fmla="*/ 279 h 263"/>
                    <a:gd name="T44" fmla="*/ 141 w 159"/>
                    <a:gd name="T45" fmla="*/ 305 h 263"/>
                    <a:gd name="T46" fmla="*/ 153 w 159"/>
                    <a:gd name="T47" fmla="*/ 321 h 263"/>
                    <a:gd name="T48" fmla="*/ 147 w 159"/>
                    <a:gd name="T49" fmla="*/ 331 h 263"/>
                    <a:gd name="T50" fmla="*/ 139 w 159"/>
                    <a:gd name="T51" fmla="*/ 345 h 263"/>
                    <a:gd name="T52" fmla="*/ 135 w 159"/>
                    <a:gd name="T53" fmla="*/ 370 h 263"/>
                    <a:gd name="T54" fmla="*/ 129 w 159"/>
                    <a:gd name="T55" fmla="*/ 395 h 263"/>
                    <a:gd name="T56" fmla="*/ 117 w 159"/>
                    <a:gd name="T57" fmla="*/ 415 h 263"/>
                    <a:gd name="T58" fmla="*/ 109 w 159"/>
                    <a:gd name="T59" fmla="*/ 426 h 263"/>
                    <a:gd name="T60" fmla="*/ 93 w 159"/>
                    <a:gd name="T61" fmla="*/ 426 h 263"/>
                    <a:gd name="T62" fmla="*/ 79 w 159"/>
                    <a:gd name="T63" fmla="*/ 434 h 263"/>
                    <a:gd name="T64" fmla="*/ 64 w 159"/>
                    <a:gd name="T65" fmla="*/ 447 h 263"/>
                    <a:gd name="T66" fmla="*/ 48 w 159"/>
                    <a:gd name="T67" fmla="*/ 454 h 263"/>
                    <a:gd name="T68" fmla="*/ 36 w 159"/>
                    <a:gd name="T69" fmla="*/ 449 h 263"/>
                    <a:gd name="T70" fmla="*/ 30 w 159"/>
                    <a:gd name="T71" fmla="*/ 426 h 263"/>
                    <a:gd name="T72" fmla="*/ 18 w 159"/>
                    <a:gd name="T73" fmla="*/ 426 h 263"/>
                    <a:gd name="T74" fmla="*/ 12 w 159"/>
                    <a:gd name="T75" fmla="*/ 395 h 263"/>
                    <a:gd name="T76" fmla="*/ 10 w 159"/>
                    <a:gd name="T77" fmla="*/ 368 h 263"/>
                    <a:gd name="T78" fmla="*/ 8 w 159"/>
                    <a:gd name="T79" fmla="*/ 331 h 263"/>
                    <a:gd name="T80" fmla="*/ 18 w 159"/>
                    <a:gd name="T81" fmla="*/ 307 h 263"/>
                    <a:gd name="T82" fmla="*/ 40 w 159"/>
                    <a:gd name="T83" fmla="*/ 276 h 263"/>
                    <a:gd name="T84" fmla="*/ 50 w 159"/>
                    <a:gd name="T85" fmla="*/ 257 h 263"/>
                    <a:gd name="T86" fmla="*/ 58 w 159"/>
                    <a:gd name="T87" fmla="*/ 240 h 263"/>
                    <a:gd name="T88" fmla="*/ 70 w 159"/>
                    <a:gd name="T89" fmla="*/ 235 h 263"/>
                    <a:gd name="T90" fmla="*/ 66 w 159"/>
                    <a:gd name="T91" fmla="*/ 210 h 263"/>
                    <a:gd name="T92" fmla="*/ 54 w 159"/>
                    <a:gd name="T93" fmla="*/ 197 h 263"/>
                    <a:gd name="T94" fmla="*/ 42 w 159"/>
                    <a:gd name="T95" fmla="*/ 189 h 263"/>
                    <a:gd name="T96" fmla="*/ 14 w 159"/>
                    <a:gd name="T97" fmla="*/ 130 h 263"/>
                    <a:gd name="T98" fmla="*/ 4 w 159"/>
                    <a:gd name="T99" fmla="*/ 49 h 2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263"/>
                    <a:gd name="T152" fmla="*/ 159 w 159"/>
                    <a:gd name="T153" fmla="*/ 263 h 2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21" name="Freeform 389"/>
                <p:cNvSpPr>
                  <a:spLocks/>
                </p:cNvSpPr>
                <p:nvPr/>
              </p:nvSpPr>
              <p:spPr bwMode="ltGray">
                <a:xfrm>
                  <a:off x="2750" y="1689"/>
                  <a:ext cx="86" cy="77"/>
                </a:xfrm>
                <a:custGeom>
                  <a:avLst/>
                  <a:gdLst>
                    <a:gd name="T0" fmla="*/ 22 w 87"/>
                    <a:gd name="T1" fmla="*/ 109 h 69"/>
                    <a:gd name="T2" fmla="*/ 30 w 87"/>
                    <a:gd name="T3" fmla="*/ 107 h 69"/>
                    <a:gd name="T4" fmla="*/ 38 w 87"/>
                    <a:gd name="T5" fmla="*/ 118 h 69"/>
                    <a:gd name="T6" fmla="*/ 42 w 87"/>
                    <a:gd name="T7" fmla="*/ 107 h 69"/>
                    <a:gd name="T8" fmla="*/ 42 w 87"/>
                    <a:gd name="T9" fmla="*/ 94 h 69"/>
                    <a:gd name="T10" fmla="*/ 43 w 87"/>
                    <a:gd name="T11" fmla="*/ 86 h 69"/>
                    <a:gd name="T12" fmla="*/ 49 w 87"/>
                    <a:gd name="T13" fmla="*/ 94 h 69"/>
                    <a:gd name="T14" fmla="*/ 51 w 87"/>
                    <a:gd name="T15" fmla="*/ 94 h 69"/>
                    <a:gd name="T16" fmla="*/ 57 w 87"/>
                    <a:gd name="T17" fmla="*/ 96 h 69"/>
                    <a:gd name="T18" fmla="*/ 81 w 87"/>
                    <a:gd name="T19" fmla="*/ 45 h 69"/>
                    <a:gd name="T20" fmla="*/ 67 w 87"/>
                    <a:gd name="T21" fmla="*/ 28 h 69"/>
                    <a:gd name="T22" fmla="*/ 45 w 87"/>
                    <a:gd name="T23" fmla="*/ 28 h 69"/>
                    <a:gd name="T24" fmla="*/ 43 w 87"/>
                    <a:gd name="T25" fmla="*/ 17 h 69"/>
                    <a:gd name="T26" fmla="*/ 43 w 87"/>
                    <a:gd name="T27" fmla="*/ 2 h 69"/>
                    <a:gd name="T28" fmla="*/ 43 w 87"/>
                    <a:gd name="T29" fmla="*/ 0 h 69"/>
                    <a:gd name="T30" fmla="*/ 32 w 87"/>
                    <a:gd name="T31" fmla="*/ 2 h 69"/>
                    <a:gd name="T32" fmla="*/ 26 w 87"/>
                    <a:gd name="T33" fmla="*/ 11 h 69"/>
                    <a:gd name="T34" fmla="*/ 18 w 87"/>
                    <a:gd name="T35" fmla="*/ 21 h 69"/>
                    <a:gd name="T36" fmla="*/ 10 w 87"/>
                    <a:gd name="T37" fmla="*/ 35 h 69"/>
                    <a:gd name="T38" fmla="*/ 4 w 87"/>
                    <a:gd name="T39" fmla="*/ 39 h 69"/>
                    <a:gd name="T40" fmla="*/ 0 w 87"/>
                    <a:gd name="T41" fmla="*/ 45 h 69"/>
                    <a:gd name="T42" fmla="*/ 22 w 87"/>
                    <a:gd name="T43" fmla="*/ 109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69"/>
                    <a:gd name="T68" fmla="*/ 87 w 87"/>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22" name="Freeform 390"/>
                <p:cNvSpPr>
                  <a:spLocks/>
                </p:cNvSpPr>
                <p:nvPr/>
              </p:nvSpPr>
              <p:spPr bwMode="auto">
                <a:xfrm>
                  <a:off x="252" y="875"/>
                  <a:ext cx="549" cy="628"/>
                </a:xfrm>
                <a:custGeom>
                  <a:avLst/>
                  <a:gdLst>
                    <a:gd name="T0" fmla="*/ 546 w 549"/>
                    <a:gd name="T1" fmla="*/ 139 h 628"/>
                    <a:gd name="T2" fmla="*/ 507 w 549"/>
                    <a:gd name="T3" fmla="*/ 127 h 628"/>
                    <a:gd name="T4" fmla="*/ 477 w 549"/>
                    <a:gd name="T5" fmla="*/ 70 h 628"/>
                    <a:gd name="T6" fmla="*/ 462 w 549"/>
                    <a:gd name="T7" fmla="*/ 85 h 628"/>
                    <a:gd name="T8" fmla="*/ 447 w 549"/>
                    <a:gd name="T9" fmla="*/ 52 h 628"/>
                    <a:gd name="T10" fmla="*/ 429 w 549"/>
                    <a:gd name="T11" fmla="*/ 49 h 628"/>
                    <a:gd name="T12" fmla="*/ 423 w 549"/>
                    <a:gd name="T13" fmla="*/ 4 h 628"/>
                    <a:gd name="T14" fmla="*/ 399 w 549"/>
                    <a:gd name="T15" fmla="*/ 25 h 628"/>
                    <a:gd name="T16" fmla="*/ 372 w 549"/>
                    <a:gd name="T17" fmla="*/ 4 h 628"/>
                    <a:gd name="T18" fmla="*/ 366 w 549"/>
                    <a:gd name="T19" fmla="*/ 34 h 628"/>
                    <a:gd name="T20" fmla="*/ 357 w 549"/>
                    <a:gd name="T21" fmla="*/ 61 h 628"/>
                    <a:gd name="T22" fmla="*/ 342 w 549"/>
                    <a:gd name="T23" fmla="*/ 37 h 628"/>
                    <a:gd name="T24" fmla="*/ 267 w 549"/>
                    <a:gd name="T25" fmla="*/ 91 h 628"/>
                    <a:gd name="T26" fmla="*/ 249 w 549"/>
                    <a:gd name="T27" fmla="*/ 139 h 628"/>
                    <a:gd name="T28" fmla="*/ 282 w 549"/>
                    <a:gd name="T29" fmla="*/ 205 h 628"/>
                    <a:gd name="T30" fmla="*/ 243 w 549"/>
                    <a:gd name="T31" fmla="*/ 202 h 628"/>
                    <a:gd name="T32" fmla="*/ 207 w 549"/>
                    <a:gd name="T33" fmla="*/ 199 h 628"/>
                    <a:gd name="T34" fmla="*/ 219 w 549"/>
                    <a:gd name="T35" fmla="*/ 178 h 628"/>
                    <a:gd name="T36" fmla="*/ 159 w 549"/>
                    <a:gd name="T37" fmla="*/ 199 h 628"/>
                    <a:gd name="T38" fmla="*/ 180 w 549"/>
                    <a:gd name="T39" fmla="*/ 232 h 628"/>
                    <a:gd name="T40" fmla="*/ 150 w 549"/>
                    <a:gd name="T41" fmla="*/ 238 h 628"/>
                    <a:gd name="T42" fmla="*/ 156 w 549"/>
                    <a:gd name="T43" fmla="*/ 262 h 628"/>
                    <a:gd name="T44" fmla="*/ 231 w 549"/>
                    <a:gd name="T45" fmla="*/ 250 h 628"/>
                    <a:gd name="T46" fmla="*/ 213 w 549"/>
                    <a:gd name="T47" fmla="*/ 307 h 628"/>
                    <a:gd name="T48" fmla="*/ 156 w 549"/>
                    <a:gd name="T49" fmla="*/ 325 h 628"/>
                    <a:gd name="T50" fmla="*/ 90 w 549"/>
                    <a:gd name="T51" fmla="*/ 364 h 628"/>
                    <a:gd name="T52" fmla="*/ 93 w 549"/>
                    <a:gd name="T53" fmla="*/ 430 h 628"/>
                    <a:gd name="T54" fmla="*/ 123 w 549"/>
                    <a:gd name="T55" fmla="*/ 448 h 628"/>
                    <a:gd name="T56" fmla="*/ 168 w 549"/>
                    <a:gd name="T57" fmla="*/ 499 h 628"/>
                    <a:gd name="T58" fmla="*/ 90 w 549"/>
                    <a:gd name="T59" fmla="*/ 562 h 628"/>
                    <a:gd name="T60" fmla="*/ 42 w 549"/>
                    <a:gd name="T61" fmla="*/ 586 h 628"/>
                    <a:gd name="T62" fmla="*/ 9 w 549"/>
                    <a:gd name="T63" fmla="*/ 628 h 628"/>
                    <a:gd name="T64" fmla="*/ 96 w 549"/>
                    <a:gd name="T65" fmla="*/ 586 h 628"/>
                    <a:gd name="T66" fmla="*/ 177 w 549"/>
                    <a:gd name="T67" fmla="*/ 532 h 628"/>
                    <a:gd name="T68" fmla="*/ 207 w 549"/>
                    <a:gd name="T69" fmla="*/ 499 h 628"/>
                    <a:gd name="T70" fmla="*/ 210 w 549"/>
                    <a:gd name="T71" fmla="*/ 478 h 628"/>
                    <a:gd name="T72" fmla="*/ 282 w 549"/>
                    <a:gd name="T73" fmla="*/ 421 h 628"/>
                    <a:gd name="T74" fmla="*/ 285 w 549"/>
                    <a:gd name="T75" fmla="*/ 442 h 628"/>
                    <a:gd name="T76" fmla="*/ 231 w 549"/>
                    <a:gd name="T77" fmla="*/ 499 h 628"/>
                    <a:gd name="T78" fmla="*/ 279 w 549"/>
                    <a:gd name="T79" fmla="*/ 481 h 628"/>
                    <a:gd name="T80" fmla="*/ 309 w 549"/>
                    <a:gd name="T81" fmla="*/ 484 h 628"/>
                    <a:gd name="T82" fmla="*/ 312 w 549"/>
                    <a:gd name="T83" fmla="*/ 454 h 628"/>
                    <a:gd name="T84" fmla="*/ 342 w 549"/>
                    <a:gd name="T85" fmla="*/ 469 h 628"/>
                    <a:gd name="T86" fmla="*/ 327 w 549"/>
                    <a:gd name="T87" fmla="*/ 490 h 628"/>
                    <a:gd name="T88" fmla="*/ 378 w 549"/>
                    <a:gd name="T89" fmla="*/ 502 h 628"/>
                    <a:gd name="T90" fmla="*/ 411 w 549"/>
                    <a:gd name="T91" fmla="*/ 439 h 628"/>
                    <a:gd name="T92" fmla="*/ 429 w 549"/>
                    <a:gd name="T93" fmla="*/ 355 h 628"/>
                    <a:gd name="T94" fmla="*/ 462 w 549"/>
                    <a:gd name="T95" fmla="*/ 280 h 628"/>
                    <a:gd name="T96" fmla="*/ 525 w 549"/>
                    <a:gd name="T97" fmla="*/ 181 h 628"/>
                    <a:gd name="T98" fmla="*/ 546 w 549"/>
                    <a:gd name="T99" fmla="*/ 139 h 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9"/>
                    <a:gd name="T151" fmla="*/ 0 h 628"/>
                    <a:gd name="T152" fmla="*/ 549 w 549"/>
                    <a:gd name="T153" fmla="*/ 628 h 6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923" name="Freeform 391"/>
                <p:cNvSpPr>
                  <a:spLocks/>
                </p:cNvSpPr>
                <p:nvPr/>
              </p:nvSpPr>
              <p:spPr bwMode="auto">
                <a:xfrm>
                  <a:off x="620" y="1015"/>
                  <a:ext cx="1084" cy="947"/>
                </a:xfrm>
                <a:custGeom>
                  <a:avLst/>
                  <a:gdLst>
                    <a:gd name="T0" fmla="*/ 244 w 1084"/>
                    <a:gd name="T1" fmla="*/ 92 h 947"/>
                    <a:gd name="T2" fmla="*/ 262 w 1084"/>
                    <a:gd name="T3" fmla="*/ 74 h 947"/>
                    <a:gd name="T4" fmla="*/ 295 w 1084"/>
                    <a:gd name="T5" fmla="*/ 59 h 947"/>
                    <a:gd name="T6" fmla="*/ 355 w 1084"/>
                    <a:gd name="T7" fmla="*/ 53 h 947"/>
                    <a:gd name="T8" fmla="*/ 388 w 1084"/>
                    <a:gd name="T9" fmla="*/ 71 h 947"/>
                    <a:gd name="T10" fmla="*/ 460 w 1084"/>
                    <a:gd name="T11" fmla="*/ 155 h 947"/>
                    <a:gd name="T12" fmla="*/ 466 w 1084"/>
                    <a:gd name="T13" fmla="*/ 173 h 947"/>
                    <a:gd name="T14" fmla="*/ 463 w 1084"/>
                    <a:gd name="T15" fmla="*/ 203 h 947"/>
                    <a:gd name="T16" fmla="*/ 547 w 1084"/>
                    <a:gd name="T17" fmla="*/ 242 h 947"/>
                    <a:gd name="T18" fmla="*/ 580 w 1084"/>
                    <a:gd name="T19" fmla="*/ 197 h 947"/>
                    <a:gd name="T20" fmla="*/ 670 w 1084"/>
                    <a:gd name="T21" fmla="*/ 236 h 947"/>
                    <a:gd name="T22" fmla="*/ 751 w 1084"/>
                    <a:gd name="T23" fmla="*/ 347 h 947"/>
                    <a:gd name="T24" fmla="*/ 706 w 1084"/>
                    <a:gd name="T25" fmla="*/ 368 h 947"/>
                    <a:gd name="T26" fmla="*/ 649 w 1084"/>
                    <a:gd name="T27" fmla="*/ 359 h 947"/>
                    <a:gd name="T28" fmla="*/ 679 w 1084"/>
                    <a:gd name="T29" fmla="*/ 407 h 947"/>
                    <a:gd name="T30" fmla="*/ 604 w 1084"/>
                    <a:gd name="T31" fmla="*/ 530 h 947"/>
                    <a:gd name="T32" fmla="*/ 631 w 1084"/>
                    <a:gd name="T33" fmla="*/ 596 h 947"/>
                    <a:gd name="T34" fmla="*/ 712 w 1084"/>
                    <a:gd name="T35" fmla="*/ 647 h 947"/>
                    <a:gd name="T36" fmla="*/ 730 w 1084"/>
                    <a:gd name="T37" fmla="*/ 719 h 947"/>
                    <a:gd name="T38" fmla="*/ 787 w 1084"/>
                    <a:gd name="T39" fmla="*/ 728 h 947"/>
                    <a:gd name="T40" fmla="*/ 829 w 1084"/>
                    <a:gd name="T41" fmla="*/ 638 h 947"/>
                    <a:gd name="T42" fmla="*/ 859 w 1084"/>
                    <a:gd name="T43" fmla="*/ 524 h 947"/>
                    <a:gd name="T44" fmla="*/ 859 w 1084"/>
                    <a:gd name="T45" fmla="*/ 455 h 947"/>
                    <a:gd name="T46" fmla="*/ 916 w 1084"/>
                    <a:gd name="T47" fmla="*/ 515 h 947"/>
                    <a:gd name="T48" fmla="*/ 940 w 1084"/>
                    <a:gd name="T49" fmla="*/ 542 h 947"/>
                    <a:gd name="T50" fmla="*/ 955 w 1084"/>
                    <a:gd name="T51" fmla="*/ 602 h 947"/>
                    <a:gd name="T52" fmla="*/ 1027 w 1084"/>
                    <a:gd name="T53" fmla="*/ 635 h 947"/>
                    <a:gd name="T54" fmla="*/ 1081 w 1084"/>
                    <a:gd name="T55" fmla="*/ 734 h 947"/>
                    <a:gd name="T56" fmla="*/ 1018 w 1084"/>
                    <a:gd name="T57" fmla="*/ 803 h 947"/>
                    <a:gd name="T58" fmla="*/ 946 w 1084"/>
                    <a:gd name="T59" fmla="*/ 836 h 947"/>
                    <a:gd name="T60" fmla="*/ 922 w 1084"/>
                    <a:gd name="T61" fmla="*/ 902 h 947"/>
                    <a:gd name="T62" fmla="*/ 886 w 1084"/>
                    <a:gd name="T63" fmla="*/ 887 h 947"/>
                    <a:gd name="T64" fmla="*/ 859 w 1084"/>
                    <a:gd name="T65" fmla="*/ 851 h 947"/>
                    <a:gd name="T66" fmla="*/ 787 w 1084"/>
                    <a:gd name="T67" fmla="*/ 908 h 947"/>
                    <a:gd name="T68" fmla="*/ 715 w 1084"/>
                    <a:gd name="T69" fmla="*/ 911 h 947"/>
                    <a:gd name="T70" fmla="*/ 523 w 1084"/>
                    <a:gd name="T71" fmla="*/ 803 h 947"/>
                    <a:gd name="T72" fmla="*/ 376 w 1084"/>
                    <a:gd name="T73" fmla="*/ 785 h 947"/>
                    <a:gd name="T74" fmla="*/ 163 w 1084"/>
                    <a:gd name="T75" fmla="*/ 767 h 947"/>
                    <a:gd name="T76" fmla="*/ 85 w 1084"/>
                    <a:gd name="T77" fmla="*/ 683 h 947"/>
                    <a:gd name="T78" fmla="*/ 67 w 1084"/>
                    <a:gd name="T79" fmla="*/ 596 h 947"/>
                    <a:gd name="T80" fmla="*/ 67 w 1084"/>
                    <a:gd name="T81" fmla="*/ 491 h 947"/>
                    <a:gd name="T82" fmla="*/ 73 w 1084"/>
                    <a:gd name="T83" fmla="*/ 419 h 947"/>
                    <a:gd name="T84" fmla="*/ 46 w 1084"/>
                    <a:gd name="T85" fmla="*/ 415 h 947"/>
                    <a:gd name="T86" fmla="*/ 43 w 1084"/>
                    <a:gd name="T87" fmla="*/ 557 h 947"/>
                    <a:gd name="T88" fmla="*/ 30 w 1084"/>
                    <a:gd name="T89" fmla="*/ 515 h 947"/>
                    <a:gd name="T90" fmla="*/ 28 w 1084"/>
                    <a:gd name="T91" fmla="*/ 380 h 947"/>
                    <a:gd name="T92" fmla="*/ 37 w 1084"/>
                    <a:gd name="T93" fmla="*/ 284 h 947"/>
                    <a:gd name="T94" fmla="*/ 181 w 1084"/>
                    <a:gd name="T95" fmla="*/ 5 h 9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947"/>
                    <a:gd name="T146" fmla="*/ 1084 w 1084"/>
                    <a:gd name="T147" fmla="*/ 947 h 9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grpSp>
        </p:grpSp>
        <p:sp>
          <p:nvSpPr>
            <p:cNvPr id="5128" name="Freeform 392"/>
            <p:cNvSpPr>
              <a:spLocks/>
            </p:cNvSpPr>
            <p:nvPr/>
          </p:nvSpPr>
          <p:spPr bwMode="ltGray">
            <a:xfrm>
              <a:off x="617" y="1462"/>
              <a:ext cx="17" cy="17"/>
            </a:xfrm>
            <a:custGeom>
              <a:avLst/>
              <a:gdLst>
                <a:gd name="T0" fmla="*/ 0 w 19"/>
                <a:gd name="T1" fmla="*/ 4 h 17"/>
                <a:gd name="T2" fmla="*/ 10 w 19"/>
                <a:gd name="T3" fmla="*/ 0 h 17"/>
                <a:gd name="T4" fmla="*/ 11 w 19"/>
                <a:gd name="T5" fmla="*/ 8 h 17"/>
                <a:gd name="T6" fmla="*/ 4 w 19"/>
                <a:gd name="T7" fmla="*/ 16 h 17"/>
                <a:gd name="T8" fmla="*/ 0 w 19"/>
                <a:gd name="T9" fmla="*/ 12 h 17"/>
                <a:gd name="T10" fmla="*/ 0 w 19"/>
                <a:gd name="T11" fmla="*/ 4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0" y="4"/>
                  </a:moveTo>
                  <a:lnTo>
                    <a:pt x="16" y="0"/>
                  </a:lnTo>
                  <a:lnTo>
                    <a:pt x="18" y="8"/>
                  </a:lnTo>
                  <a:lnTo>
                    <a:pt x="8" y="16"/>
                  </a:lnTo>
                  <a:lnTo>
                    <a:pt x="0"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29" name="Freeform 393"/>
            <p:cNvSpPr>
              <a:spLocks/>
            </p:cNvSpPr>
            <p:nvPr/>
          </p:nvSpPr>
          <p:spPr bwMode="ltGray">
            <a:xfrm>
              <a:off x="1783" y="2674"/>
              <a:ext cx="19" cy="29"/>
            </a:xfrm>
            <a:custGeom>
              <a:avLst/>
              <a:gdLst>
                <a:gd name="T0" fmla="*/ 9 w 21"/>
                <a:gd name="T1" fmla="*/ 6 h 29"/>
                <a:gd name="T2" fmla="*/ 12 w 21"/>
                <a:gd name="T3" fmla="*/ 22 h 29"/>
                <a:gd name="T4" fmla="*/ 4 w 21"/>
                <a:gd name="T5" fmla="*/ 28 h 29"/>
                <a:gd name="T6" fmla="*/ 5 w 21"/>
                <a:gd name="T7" fmla="*/ 18 h 29"/>
                <a:gd name="T8" fmla="*/ 0 w 21"/>
                <a:gd name="T9" fmla="*/ 0 h 29"/>
                <a:gd name="T10" fmla="*/ 9 w 21"/>
                <a:gd name="T11" fmla="*/ 6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0" name="Freeform 394"/>
            <p:cNvSpPr>
              <a:spLocks/>
            </p:cNvSpPr>
            <p:nvPr/>
          </p:nvSpPr>
          <p:spPr bwMode="ltGray">
            <a:xfrm>
              <a:off x="956" y="1632"/>
              <a:ext cx="14" cy="61"/>
            </a:xfrm>
            <a:custGeom>
              <a:avLst/>
              <a:gdLst>
                <a:gd name="T0" fmla="*/ 0 w 17"/>
                <a:gd name="T1" fmla="*/ 0 h 59"/>
                <a:gd name="T2" fmla="*/ 4 w 17"/>
                <a:gd name="T3" fmla="*/ 0 h 59"/>
                <a:gd name="T4" fmla="*/ 6 w 17"/>
                <a:gd name="T5" fmla="*/ 23 h 59"/>
                <a:gd name="T6" fmla="*/ 6 w 17"/>
                <a:gd name="T7" fmla="*/ 37 h 59"/>
                <a:gd name="T8" fmla="*/ 5 w 17"/>
                <a:gd name="T9" fmla="*/ 58 h 59"/>
                <a:gd name="T10" fmla="*/ 2 w 17"/>
                <a:gd name="T11" fmla="*/ 68 h 59"/>
                <a:gd name="T12" fmla="*/ 0 w 17"/>
                <a:gd name="T13" fmla="*/ 62 h 59"/>
                <a:gd name="T14" fmla="*/ 2 w 17"/>
                <a:gd name="T15" fmla="*/ 53 h 59"/>
                <a:gd name="T16" fmla="*/ 2 w 17"/>
                <a:gd name="T17" fmla="*/ 33 h 59"/>
                <a:gd name="T18" fmla="*/ 0 w 17"/>
                <a:gd name="T19" fmla="*/ 14 h 59"/>
                <a:gd name="T20" fmla="*/ 0 w 17"/>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9"/>
                <a:gd name="T35" fmla="*/ 17 w 1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1" name="Freeform 395"/>
            <p:cNvSpPr>
              <a:spLocks/>
            </p:cNvSpPr>
            <p:nvPr/>
          </p:nvSpPr>
          <p:spPr bwMode="ltGray">
            <a:xfrm>
              <a:off x="958" y="1697"/>
              <a:ext cx="20" cy="41"/>
            </a:xfrm>
            <a:custGeom>
              <a:avLst/>
              <a:gdLst>
                <a:gd name="T0" fmla="*/ 8 w 21"/>
                <a:gd name="T1" fmla="*/ 0 h 41"/>
                <a:gd name="T2" fmla="*/ 10 w 21"/>
                <a:gd name="T3" fmla="*/ 8 h 41"/>
                <a:gd name="T4" fmla="*/ 13 w 21"/>
                <a:gd name="T5" fmla="*/ 16 h 41"/>
                <a:gd name="T6" fmla="*/ 15 w 21"/>
                <a:gd name="T7" fmla="*/ 28 h 41"/>
                <a:gd name="T8" fmla="*/ 11 w 21"/>
                <a:gd name="T9" fmla="*/ 36 h 41"/>
                <a:gd name="T10" fmla="*/ 2 w 21"/>
                <a:gd name="T11" fmla="*/ 40 h 41"/>
                <a:gd name="T12" fmla="*/ 4 w 21"/>
                <a:gd name="T13" fmla="*/ 36 h 41"/>
                <a:gd name="T14" fmla="*/ 6 w 21"/>
                <a:gd name="T15" fmla="*/ 28 h 41"/>
                <a:gd name="T16" fmla="*/ 2 w 21"/>
                <a:gd name="T17" fmla="*/ 14 h 41"/>
                <a:gd name="T18" fmla="*/ 0 w 21"/>
                <a:gd name="T19" fmla="*/ 10 h 41"/>
                <a:gd name="T20" fmla="*/ 2 w 21"/>
                <a:gd name="T21" fmla="*/ 2 h 41"/>
                <a:gd name="T22" fmla="*/ 8 w 21"/>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2" name="Freeform 396"/>
            <p:cNvSpPr>
              <a:spLocks/>
            </p:cNvSpPr>
            <p:nvPr/>
          </p:nvSpPr>
          <p:spPr bwMode="ltGray">
            <a:xfrm>
              <a:off x="1667" y="3209"/>
              <a:ext cx="159" cy="844"/>
            </a:xfrm>
            <a:custGeom>
              <a:avLst/>
              <a:gdLst>
                <a:gd name="T0" fmla="*/ 13 w 173"/>
                <a:gd name="T1" fmla="*/ 25 h 819"/>
                <a:gd name="T2" fmla="*/ 13 w 173"/>
                <a:gd name="T3" fmla="*/ 70 h 819"/>
                <a:gd name="T4" fmla="*/ 14 w 173"/>
                <a:gd name="T5" fmla="*/ 133 h 819"/>
                <a:gd name="T6" fmla="*/ 14 w 173"/>
                <a:gd name="T7" fmla="*/ 183 h 819"/>
                <a:gd name="T8" fmla="*/ 13 w 173"/>
                <a:gd name="T9" fmla="*/ 218 h 819"/>
                <a:gd name="T10" fmla="*/ 9 w 173"/>
                <a:gd name="T11" fmla="*/ 258 h 819"/>
                <a:gd name="T12" fmla="*/ 9 w 173"/>
                <a:gd name="T13" fmla="*/ 291 h 819"/>
                <a:gd name="T14" fmla="*/ 14 w 173"/>
                <a:gd name="T15" fmla="*/ 333 h 819"/>
                <a:gd name="T16" fmla="*/ 18 w 173"/>
                <a:gd name="T17" fmla="*/ 374 h 819"/>
                <a:gd name="T18" fmla="*/ 13 w 173"/>
                <a:gd name="T19" fmla="*/ 403 h 819"/>
                <a:gd name="T20" fmla="*/ 7 w 173"/>
                <a:gd name="T21" fmla="*/ 430 h 819"/>
                <a:gd name="T22" fmla="*/ 6 w 173"/>
                <a:gd name="T23" fmla="*/ 463 h 819"/>
                <a:gd name="T24" fmla="*/ 2 w 173"/>
                <a:gd name="T25" fmla="*/ 469 h 819"/>
                <a:gd name="T26" fmla="*/ 6 w 173"/>
                <a:gd name="T27" fmla="*/ 486 h 819"/>
                <a:gd name="T28" fmla="*/ 11 w 173"/>
                <a:gd name="T29" fmla="*/ 511 h 819"/>
                <a:gd name="T30" fmla="*/ 7 w 173"/>
                <a:gd name="T31" fmla="*/ 559 h 819"/>
                <a:gd name="T32" fmla="*/ 22 w 173"/>
                <a:gd name="T33" fmla="*/ 577 h 819"/>
                <a:gd name="T34" fmla="*/ 24 w 173"/>
                <a:gd name="T35" fmla="*/ 583 h 819"/>
                <a:gd name="T36" fmla="*/ 24 w 173"/>
                <a:gd name="T37" fmla="*/ 620 h 819"/>
                <a:gd name="T38" fmla="*/ 22 w 173"/>
                <a:gd name="T39" fmla="*/ 651 h 819"/>
                <a:gd name="T40" fmla="*/ 24 w 173"/>
                <a:gd name="T41" fmla="*/ 681 h 819"/>
                <a:gd name="T42" fmla="*/ 13 w 173"/>
                <a:gd name="T43" fmla="*/ 681 h 819"/>
                <a:gd name="T44" fmla="*/ 6 w 173"/>
                <a:gd name="T45" fmla="*/ 707 h 819"/>
                <a:gd name="T46" fmla="*/ 7 w 173"/>
                <a:gd name="T47" fmla="*/ 707 h 819"/>
                <a:gd name="T48" fmla="*/ 20 w 173"/>
                <a:gd name="T49" fmla="*/ 709 h 819"/>
                <a:gd name="T50" fmla="*/ 22 w 173"/>
                <a:gd name="T51" fmla="*/ 734 h 819"/>
                <a:gd name="T52" fmla="*/ 11 w 173"/>
                <a:gd name="T53" fmla="*/ 749 h 819"/>
                <a:gd name="T54" fmla="*/ 20 w 173"/>
                <a:gd name="T55" fmla="*/ 796 h 819"/>
                <a:gd name="T56" fmla="*/ 31 w 173"/>
                <a:gd name="T57" fmla="*/ 833 h 819"/>
                <a:gd name="T58" fmla="*/ 37 w 173"/>
                <a:gd name="T59" fmla="*/ 848 h 819"/>
                <a:gd name="T60" fmla="*/ 48 w 173"/>
                <a:gd name="T61" fmla="*/ 885 h 819"/>
                <a:gd name="T62" fmla="*/ 67 w 173"/>
                <a:gd name="T63" fmla="*/ 900 h 819"/>
                <a:gd name="T64" fmla="*/ 80 w 173"/>
                <a:gd name="T65" fmla="*/ 898 h 819"/>
                <a:gd name="T66" fmla="*/ 91 w 173"/>
                <a:gd name="T67" fmla="*/ 865 h 819"/>
                <a:gd name="T68" fmla="*/ 86 w 173"/>
                <a:gd name="T69" fmla="*/ 881 h 819"/>
                <a:gd name="T70" fmla="*/ 96 w 173"/>
                <a:gd name="T71" fmla="*/ 892 h 819"/>
                <a:gd name="T72" fmla="*/ 93 w 173"/>
                <a:gd name="T73" fmla="*/ 911 h 819"/>
                <a:gd name="T74" fmla="*/ 97 w 173"/>
                <a:gd name="T75" fmla="*/ 925 h 819"/>
                <a:gd name="T76" fmla="*/ 88 w 173"/>
                <a:gd name="T77" fmla="*/ 935 h 819"/>
                <a:gd name="T78" fmla="*/ 93 w 173"/>
                <a:gd name="T79" fmla="*/ 951 h 819"/>
                <a:gd name="T80" fmla="*/ 107 w 173"/>
                <a:gd name="T81" fmla="*/ 939 h 819"/>
                <a:gd name="T82" fmla="*/ 101 w 173"/>
                <a:gd name="T83" fmla="*/ 860 h 819"/>
                <a:gd name="T84" fmla="*/ 55 w 173"/>
                <a:gd name="T85" fmla="*/ 670 h 819"/>
                <a:gd name="T86" fmla="*/ 62 w 173"/>
                <a:gd name="T87" fmla="*/ 177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819"/>
                <a:gd name="T134" fmla="*/ 173 w 173"/>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3" name="Freeform 397"/>
            <p:cNvSpPr>
              <a:spLocks/>
            </p:cNvSpPr>
            <p:nvPr/>
          </p:nvSpPr>
          <p:spPr bwMode="ltGray">
            <a:xfrm>
              <a:off x="1705" y="3284"/>
              <a:ext cx="276" cy="759"/>
            </a:xfrm>
            <a:custGeom>
              <a:avLst/>
              <a:gdLst>
                <a:gd name="T0" fmla="*/ 23 w 303"/>
                <a:gd name="T1" fmla="*/ 66 h 737"/>
                <a:gd name="T2" fmla="*/ 13 w 303"/>
                <a:gd name="T3" fmla="*/ 90 h 737"/>
                <a:gd name="T4" fmla="*/ 15 w 303"/>
                <a:gd name="T5" fmla="*/ 130 h 737"/>
                <a:gd name="T6" fmla="*/ 5 w 303"/>
                <a:gd name="T7" fmla="*/ 159 h 737"/>
                <a:gd name="T8" fmla="*/ 2 w 303"/>
                <a:gd name="T9" fmla="*/ 192 h 737"/>
                <a:gd name="T10" fmla="*/ 0 w 303"/>
                <a:gd name="T11" fmla="*/ 227 h 737"/>
                <a:gd name="T12" fmla="*/ 7 w 303"/>
                <a:gd name="T13" fmla="*/ 273 h 737"/>
                <a:gd name="T14" fmla="*/ 7 w 303"/>
                <a:gd name="T15" fmla="*/ 306 h 737"/>
                <a:gd name="T16" fmla="*/ 7 w 303"/>
                <a:gd name="T17" fmla="*/ 332 h 737"/>
                <a:gd name="T18" fmla="*/ 5 w 303"/>
                <a:gd name="T19" fmla="*/ 356 h 737"/>
                <a:gd name="T20" fmla="*/ 5 w 303"/>
                <a:gd name="T21" fmla="*/ 393 h 737"/>
                <a:gd name="T22" fmla="*/ 9 w 303"/>
                <a:gd name="T23" fmla="*/ 411 h 737"/>
                <a:gd name="T24" fmla="*/ 2 w 303"/>
                <a:gd name="T25" fmla="*/ 442 h 737"/>
                <a:gd name="T26" fmla="*/ 5 w 303"/>
                <a:gd name="T27" fmla="*/ 487 h 737"/>
                <a:gd name="T28" fmla="*/ 5 w 303"/>
                <a:gd name="T29" fmla="*/ 505 h 737"/>
                <a:gd name="T30" fmla="*/ 16 w 303"/>
                <a:gd name="T31" fmla="*/ 549 h 737"/>
                <a:gd name="T32" fmla="*/ 13 w 303"/>
                <a:gd name="T33" fmla="*/ 563 h 737"/>
                <a:gd name="T34" fmla="*/ 16 w 303"/>
                <a:gd name="T35" fmla="*/ 573 h 737"/>
                <a:gd name="T36" fmla="*/ 20 w 303"/>
                <a:gd name="T37" fmla="*/ 595 h 737"/>
                <a:gd name="T38" fmla="*/ 20 w 303"/>
                <a:gd name="T39" fmla="*/ 632 h 737"/>
                <a:gd name="T40" fmla="*/ 22 w 303"/>
                <a:gd name="T41" fmla="*/ 649 h 737"/>
                <a:gd name="T42" fmla="*/ 16 w 303"/>
                <a:gd name="T43" fmla="*/ 725 h 737"/>
                <a:gd name="T44" fmla="*/ 24 w 303"/>
                <a:gd name="T45" fmla="*/ 725 h 737"/>
                <a:gd name="T46" fmla="*/ 47 w 303"/>
                <a:gd name="T47" fmla="*/ 762 h 737"/>
                <a:gd name="T48" fmla="*/ 70 w 303"/>
                <a:gd name="T49" fmla="*/ 771 h 737"/>
                <a:gd name="T50" fmla="*/ 88 w 303"/>
                <a:gd name="T51" fmla="*/ 851 h 737"/>
                <a:gd name="T52" fmla="*/ 105 w 303"/>
                <a:gd name="T53" fmla="*/ 853 h 737"/>
                <a:gd name="T54" fmla="*/ 113 w 303"/>
                <a:gd name="T55" fmla="*/ 846 h 737"/>
                <a:gd name="T56" fmla="*/ 107 w 303"/>
                <a:gd name="T57" fmla="*/ 839 h 737"/>
                <a:gd name="T58" fmla="*/ 87 w 303"/>
                <a:gd name="T59" fmla="*/ 818 h 737"/>
                <a:gd name="T60" fmla="*/ 78 w 303"/>
                <a:gd name="T61" fmla="*/ 804 h 737"/>
                <a:gd name="T62" fmla="*/ 73 w 303"/>
                <a:gd name="T63" fmla="*/ 783 h 737"/>
                <a:gd name="T64" fmla="*/ 69 w 303"/>
                <a:gd name="T65" fmla="*/ 760 h 737"/>
                <a:gd name="T66" fmla="*/ 60 w 303"/>
                <a:gd name="T67" fmla="*/ 725 h 737"/>
                <a:gd name="T68" fmla="*/ 72 w 303"/>
                <a:gd name="T69" fmla="*/ 698 h 737"/>
                <a:gd name="T70" fmla="*/ 75 w 303"/>
                <a:gd name="T71" fmla="*/ 669 h 737"/>
                <a:gd name="T72" fmla="*/ 86 w 303"/>
                <a:gd name="T73" fmla="*/ 643 h 737"/>
                <a:gd name="T74" fmla="*/ 75 w 303"/>
                <a:gd name="T75" fmla="*/ 624 h 737"/>
                <a:gd name="T76" fmla="*/ 61 w 303"/>
                <a:gd name="T77" fmla="*/ 599 h 737"/>
                <a:gd name="T78" fmla="*/ 66 w 303"/>
                <a:gd name="T79" fmla="*/ 577 h 737"/>
                <a:gd name="T80" fmla="*/ 80 w 303"/>
                <a:gd name="T81" fmla="*/ 571 h 737"/>
                <a:gd name="T82" fmla="*/ 82 w 303"/>
                <a:gd name="T83" fmla="*/ 554 h 737"/>
                <a:gd name="T84" fmla="*/ 80 w 303"/>
                <a:gd name="T85" fmla="*/ 526 h 737"/>
                <a:gd name="T86" fmla="*/ 80 w 303"/>
                <a:gd name="T87" fmla="*/ 510 h 737"/>
                <a:gd name="T88" fmla="*/ 88 w 303"/>
                <a:gd name="T89" fmla="*/ 512 h 737"/>
                <a:gd name="T90" fmla="*/ 82 w 303"/>
                <a:gd name="T91" fmla="*/ 491 h 737"/>
                <a:gd name="T92" fmla="*/ 75 w 303"/>
                <a:gd name="T93" fmla="*/ 461 h 737"/>
                <a:gd name="T94" fmla="*/ 91 w 303"/>
                <a:gd name="T95" fmla="*/ 468 h 737"/>
                <a:gd name="T96" fmla="*/ 106 w 303"/>
                <a:gd name="T97" fmla="*/ 448 h 737"/>
                <a:gd name="T98" fmla="*/ 106 w 303"/>
                <a:gd name="T99" fmla="*/ 405 h 737"/>
                <a:gd name="T100" fmla="*/ 138 w 303"/>
                <a:gd name="T101" fmla="*/ 399 h 737"/>
                <a:gd name="T102" fmla="*/ 153 w 303"/>
                <a:gd name="T103" fmla="*/ 374 h 737"/>
                <a:gd name="T104" fmla="*/ 153 w 303"/>
                <a:gd name="T105" fmla="*/ 345 h 737"/>
                <a:gd name="T106" fmla="*/ 149 w 303"/>
                <a:gd name="T107" fmla="*/ 322 h 737"/>
                <a:gd name="T108" fmla="*/ 133 w 303"/>
                <a:gd name="T109" fmla="*/ 301 h 737"/>
                <a:gd name="T110" fmla="*/ 116 w 303"/>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737"/>
                <a:gd name="T170" fmla="*/ 303 w 303"/>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4" name="Freeform 398"/>
            <p:cNvSpPr>
              <a:spLocks/>
            </p:cNvSpPr>
            <p:nvPr/>
          </p:nvSpPr>
          <p:spPr bwMode="ltGray">
            <a:xfrm>
              <a:off x="1898" y="3449"/>
              <a:ext cx="83" cy="114"/>
            </a:xfrm>
            <a:custGeom>
              <a:avLst/>
              <a:gdLst>
                <a:gd name="T0" fmla="*/ 5 w 91"/>
                <a:gd name="T1" fmla="*/ 4 h 111"/>
                <a:gd name="T2" fmla="*/ 0 w 91"/>
                <a:gd name="T3" fmla="*/ 18 h 111"/>
                <a:gd name="T4" fmla="*/ 4 w 91"/>
                <a:gd name="T5" fmla="*/ 31 h 111"/>
                <a:gd name="T6" fmla="*/ 0 w 91"/>
                <a:gd name="T7" fmla="*/ 51 h 111"/>
                <a:gd name="T8" fmla="*/ 4 w 91"/>
                <a:gd name="T9" fmla="*/ 58 h 111"/>
                <a:gd name="T10" fmla="*/ 0 w 91"/>
                <a:gd name="T11" fmla="*/ 70 h 111"/>
                <a:gd name="T12" fmla="*/ 0 w 91"/>
                <a:gd name="T13" fmla="*/ 80 h 111"/>
                <a:gd name="T14" fmla="*/ 0 w 91"/>
                <a:gd name="T15" fmla="*/ 84 h 111"/>
                <a:gd name="T16" fmla="*/ 0 w 91"/>
                <a:gd name="T17" fmla="*/ 97 h 111"/>
                <a:gd name="T18" fmla="*/ 2 w 91"/>
                <a:gd name="T19" fmla="*/ 109 h 111"/>
                <a:gd name="T20" fmla="*/ 5 w 91"/>
                <a:gd name="T21" fmla="*/ 113 h 111"/>
                <a:gd name="T22" fmla="*/ 15 w 91"/>
                <a:gd name="T23" fmla="*/ 115 h 111"/>
                <a:gd name="T24" fmla="*/ 20 w 91"/>
                <a:gd name="T25" fmla="*/ 121 h 111"/>
                <a:gd name="T26" fmla="*/ 27 w 91"/>
                <a:gd name="T27" fmla="*/ 121 h 111"/>
                <a:gd name="T28" fmla="*/ 33 w 91"/>
                <a:gd name="T29" fmla="*/ 121 h 111"/>
                <a:gd name="T30" fmla="*/ 39 w 91"/>
                <a:gd name="T31" fmla="*/ 125 h 111"/>
                <a:gd name="T32" fmla="*/ 47 w 91"/>
                <a:gd name="T33" fmla="*/ 117 h 111"/>
                <a:gd name="T34" fmla="*/ 52 w 91"/>
                <a:gd name="T35" fmla="*/ 106 h 111"/>
                <a:gd name="T36" fmla="*/ 52 w 91"/>
                <a:gd name="T37" fmla="*/ 94 h 111"/>
                <a:gd name="T38" fmla="*/ 53 w 91"/>
                <a:gd name="T39" fmla="*/ 88 h 111"/>
                <a:gd name="T40" fmla="*/ 54 w 91"/>
                <a:gd name="T41" fmla="*/ 80 h 111"/>
                <a:gd name="T42" fmla="*/ 57 w 91"/>
                <a:gd name="T43" fmla="*/ 68 h 111"/>
                <a:gd name="T44" fmla="*/ 38 w 91"/>
                <a:gd name="T45" fmla="*/ 18 h 111"/>
                <a:gd name="T46" fmla="*/ 14 w 91"/>
                <a:gd name="T47" fmla="*/ 0 h 111"/>
                <a:gd name="T48" fmla="*/ 5 w 91"/>
                <a:gd name="T49" fmla="*/ 4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1"/>
                <a:gd name="T77" fmla="*/ 91 w 9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5" name="Freeform 399"/>
            <p:cNvSpPr>
              <a:spLocks/>
            </p:cNvSpPr>
            <p:nvPr/>
          </p:nvSpPr>
          <p:spPr bwMode="ltGray">
            <a:xfrm>
              <a:off x="1481" y="2731"/>
              <a:ext cx="90" cy="47"/>
            </a:xfrm>
            <a:custGeom>
              <a:avLst/>
              <a:gdLst>
                <a:gd name="T0" fmla="*/ 5 w 99"/>
                <a:gd name="T1" fmla="*/ 46 h 45"/>
                <a:gd name="T2" fmla="*/ 14 w 99"/>
                <a:gd name="T3" fmla="*/ 36 h 45"/>
                <a:gd name="T4" fmla="*/ 24 w 99"/>
                <a:gd name="T5" fmla="*/ 40 h 45"/>
                <a:gd name="T6" fmla="*/ 35 w 99"/>
                <a:gd name="T7" fmla="*/ 44 h 45"/>
                <a:gd name="T8" fmla="*/ 37 w 99"/>
                <a:gd name="T9" fmla="*/ 21 h 45"/>
                <a:gd name="T10" fmla="*/ 41 w 99"/>
                <a:gd name="T11" fmla="*/ 17 h 45"/>
                <a:gd name="T12" fmla="*/ 49 w 99"/>
                <a:gd name="T13" fmla="*/ 23 h 45"/>
                <a:gd name="T14" fmla="*/ 51 w 99"/>
                <a:gd name="T15" fmla="*/ 46 h 45"/>
                <a:gd name="T16" fmla="*/ 54 w 99"/>
                <a:gd name="T17" fmla="*/ 54 h 45"/>
                <a:gd name="T18" fmla="*/ 57 w 99"/>
                <a:gd name="T19" fmla="*/ 46 h 45"/>
                <a:gd name="T20" fmla="*/ 61 w 99"/>
                <a:gd name="T21" fmla="*/ 36 h 45"/>
                <a:gd name="T22" fmla="*/ 59 w 99"/>
                <a:gd name="T23" fmla="*/ 25 h 45"/>
                <a:gd name="T24" fmla="*/ 54 w 99"/>
                <a:gd name="T25" fmla="*/ 8 h 45"/>
                <a:gd name="T26" fmla="*/ 40 w 99"/>
                <a:gd name="T27" fmla="*/ 0 h 45"/>
                <a:gd name="T28" fmla="*/ 27 w 99"/>
                <a:gd name="T29" fmla="*/ 23 h 45"/>
                <a:gd name="T30" fmla="*/ 17 w 99"/>
                <a:gd name="T31" fmla="*/ 19 h 45"/>
                <a:gd name="T32" fmla="*/ 5 w 99"/>
                <a:gd name="T33" fmla="*/ 0 h 45"/>
                <a:gd name="T34" fmla="*/ 0 w 99"/>
                <a:gd name="T35" fmla="*/ 21 h 45"/>
                <a:gd name="T36" fmla="*/ 5 w 99"/>
                <a:gd name="T37" fmla="*/ 46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45"/>
                <a:gd name="T59" fmla="*/ 99 w 99"/>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6" name="Freeform 400"/>
            <p:cNvSpPr>
              <a:spLocks/>
            </p:cNvSpPr>
            <p:nvPr/>
          </p:nvSpPr>
          <p:spPr bwMode="ltGray">
            <a:xfrm>
              <a:off x="1382" y="2650"/>
              <a:ext cx="48" cy="38"/>
            </a:xfrm>
            <a:custGeom>
              <a:avLst/>
              <a:gdLst>
                <a:gd name="T0" fmla="*/ 0 w 53"/>
                <a:gd name="T1" fmla="*/ 14 h 37"/>
                <a:gd name="T2" fmla="*/ 0 w 53"/>
                <a:gd name="T3" fmla="*/ 31 h 37"/>
                <a:gd name="T4" fmla="*/ 7 w 53"/>
                <a:gd name="T5" fmla="*/ 29 h 37"/>
                <a:gd name="T6" fmla="*/ 17 w 53"/>
                <a:gd name="T7" fmla="*/ 33 h 37"/>
                <a:gd name="T8" fmla="*/ 27 w 53"/>
                <a:gd name="T9" fmla="*/ 41 h 37"/>
                <a:gd name="T10" fmla="*/ 32 w 53"/>
                <a:gd name="T11" fmla="*/ 10 h 37"/>
                <a:gd name="T12" fmla="*/ 13 w 53"/>
                <a:gd name="T13" fmla="*/ 0 h 37"/>
                <a:gd name="T14" fmla="*/ 0 w 53"/>
                <a:gd name="T15" fmla="*/ 14 h 3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7"/>
                <a:gd name="T26" fmla="*/ 53 w 5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7">
                  <a:moveTo>
                    <a:pt x="0" y="14"/>
                  </a:moveTo>
                  <a:lnTo>
                    <a:pt x="0" y="26"/>
                  </a:lnTo>
                  <a:lnTo>
                    <a:pt x="12" y="24"/>
                  </a:lnTo>
                  <a:lnTo>
                    <a:pt x="28" y="28"/>
                  </a:lnTo>
                  <a:lnTo>
                    <a:pt x="44" y="36"/>
                  </a:lnTo>
                  <a:lnTo>
                    <a:pt x="52" y="10"/>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7" name="Freeform 401"/>
            <p:cNvSpPr>
              <a:spLocks/>
            </p:cNvSpPr>
            <p:nvPr/>
          </p:nvSpPr>
          <p:spPr bwMode="ltGray">
            <a:xfrm>
              <a:off x="1446" y="2709"/>
              <a:ext cx="48" cy="60"/>
            </a:xfrm>
            <a:custGeom>
              <a:avLst/>
              <a:gdLst>
                <a:gd name="T0" fmla="*/ 0 w 53"/>
                <a:gd name="T1" fmla="*/ 0 h 59"/>
                <a:gd name="T2" fmla="*/ 4 w 53"/>
                <a:gd name="T3" fmla="*/ 10 h 59"/>
                <a:gd name="T4" fmla="*/ 4 w 53"/>
                <a:gd name="T5" fmla="*/ 24 h 59"/>
                <a:gd name="T6" fmla="*/ 10 w 53"/>
                <a:gd name="T7" fmla="*/ 35 h 59"/>
                <a:gd name="T8" fmla="*/ 18 w 53"/>
                <a:gd name="T9" fmla="*/ 41 h 59"/>
                <a:gd name="T10" fmla="*/ 22 w 53"/>
                <a:gd name="T11" fmla="*/ 47 h 59"/>
                <a:gd name="T12" fmla="*/ 23 w 53"/>
                <a:gd name="T13" fmla="*/ 53 h 59"/>
                <a:gd name="T14" fmla="*/ 29 w 53"/>
                <a:gd name="T15" fmla="*/ 63 h 59"/>
                <a:gd name="T16" fmla="*/ 31 w 53"/>
                <a:gd name="T17" fmla="*/ 53 h 59"/>
                <a:gd name="T18" fmla="*/ 28 w 53"/>
                <a:gd name="T19" fmla="*/ 43 h 59"/>
                <a:gd name="T20" fmla="*/ 32 w 53"/>
                <a:gd name="T21" fmla="*/ 26 h 59"/>
                <a:gd name="T22" fmla="*/ 27 w 53"/>
                <a:gd name="T23" fmla="*/ 20 h 59"/>
                <a:gd name="T24" fmla="*/ 23 w 53"/>
                <a:gd name="T25" fmla="*/ 8 h 59"/>
                <a:gd name="T26" fmla="*/ 0 w 5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59"/>
                <a:gd name="T44" fmla="*/ 53 w 5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8" name="Freeform 402"/>
            <p:cNvSpPr>
              <a:spLocks/>
            </p:cNvSpPr>
            <p:nvPr/>
          </p:nvSpPr>
          <p:spPr bwMode="ltGray">
            <a:xfrm>
              <a:off x="1426" y="2649"/>
              <a:ext cx="63" cy="71"/>
            </a:xfrm>
            <a:custGeom>
              <a:avLst/>
              <a:gdLst>
                <a:gd name="T0" fmla="*/ 0 w 69"/>
                <a:gd name="T1" fmla="*/ 45 h 69"/>
                <a:gd name="T2" fmla="*/ 5 w 69"/>
                <a:gd name="T3" fmla="*/ 62 h 69"/>
                <a:gd name="T4" fmla="*/ 12 w 69"/>
                <a:gd name="T5" fmla="*/ 74 h 69"/>
                <a:gd name="T6" fmla="*/ 20 w 69"/>
                <a:gd name="T7" fmla="*/ 70 h 69"/>
                <a:gd name="T8" fmla="*/ 26 w 69"/>
                <a:gd name="T9" fmla="*/ 74 h 69"/>
                <a:gd name="T10" fmla="*/ 32 w 69"/>
                <a:gd name="T11" fmla="*/ 74 h 69"/>
                <a:gd name="T12" fmla="*/ 38 w 69"/>
                <a:gd name="T13" fmla="*/ 78 h 69"/>
                <a:gd name="T14" fmla="*/ 39 w 69"/>
                <a:gd name="T15" fmla="*/ 74 h 69"/>
                <a:gd name="T16" fmla="*/ 37 w 69"/>
                <a:gd name="T17" fmla="*/ 66 h 69"/>
                <a:gd name="T18" fmla="*/ 39 w 69"/>
                <a:gd name="T19" fmla="*/ 49 h 69"/>
                <a:gd name="T20" fmla="*/ 38 w 69"/>
                <a:gd name="T21" fmla="*/ 31 h 69"/>
                <a:gd name="T22" fmla="*/ 43 w 69"/>
                <a:gd name="T23" fmla="*/ 16 h 69"/>
                <a:gd name="T24" fmla="*/ 42 w 69"/>
                <a:gd name="T25" fmla="*/ 0 h 69"/>
                <a:gd name="T26" fmla="*/ 13 w 69"/>
                <a:gd name="T27" fmla="*/ 0 h 69"/>
                <a:gd name="T28" fmla="*/ 0 w 69"/>
                <a:gd name="T29" fmla="*/ 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69"/>
                <a:gd name="T47" fmla="*/ 69 w 69"/>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9" name="Freeform 403"/>
            <p:cNvSpPr>
              <a:spLocks/>
            </p:cNvSpPr>
            <p:nvPr/>
          </p:nvSpPr>
          <p:spPr bwMode="ltGray">
            <a:xfrm>
              <a:off x="1401" y="2640"/>
              <a:ext cx="88" cy="61"/>
            </a:xfrm>
            <a:custGeom>
              <a:avLst/>
              <a:gdLst>
                <a:gd name="T0" fmla="*/ 0 w 95"/>
                <a:gd name="T1" fmla="*/ 33 h 59"/>
                <a:gd name="T2" fmla="*/ 6 w 95"/>
                <a:gd name="T3" fmla="*/ 37 h 59"/>
                <a:gd name="T4" fmla="*/ 9 w 95"/>
                <a:gd name="T5" fmla="*/ 39 h 59"/>
                <a:gd name="T6" fmla="*/ 13 w 95"/>
                <a:gd name="T7" fmla="*/ 37 h 59"/>
                <a:gd name="T8" fmla="*/ 15 w 95"/>
                <a:gd name="T9" fmla="*/ 53 h 59"/>
                <a:gd name="T10" fmla="*/ 16 w 95"/>
                <a:gd name="T11" fmla="*/ 64 h 59"/>
                <a:gd name="T12" fmla="*/ 18 w 95"/>
                <a:gd name="T13" fmla="*/ 68 h 59"/>
                <a:gd name="T14" fmla="*/ 22 w 95"/>
                <a:gd name="T15" fmla="*/ 64 h 59"/>
                <a:gd name="T16" fmla="*/ 23 w 95"/>
                <a:gd name="T17" fmla="*/ 56 h 59"/>
                <a:gd name="T18" fmla="*/ 25 w 95"/>
                <a:gd name="T19" fmla="*/ 41 h 59"/>
                <a:gd name="T20" fmla="*/ 29 w 95"/>
                <a:gd name="T21" fmla="*/ 37 h 59"/>
                <a:gd name="T22" fmla="*/ 37 w 95"/>
                <a:gd name="T23" fmla="*/ 43 h 59"/>
                <a:gd name="T24" fmla="*/ 42 w 95"/>
                <a:gd name="T25" fmla="*/ 37 h 59"/>
                <a:gd name="T26" fmla="*/ 44 w 95"/>
                <a:gd name="T27" fmla="*/ 31 h 59"/>
                <a:gd name="T28" fmla="*/ 48 w 95"/>
                <a:gd name="T29" fmla="*/ 27 h 59"/>
                <a:gd name="T30" fmla="*/ 49 w 95"/>
                <a:gd name="T31" fmla="*/ 29 h 59"/>
                <a:gd name="T32" fmla="*/ 59 w 95"/>
                <a:gd name="T33" fmla="*/ 23 h 59"/>
                <a:gd name="T34" fmla="*/ 64 w 95"/>
                <a:gd name="T35" fmla="*/ 21 h 59"/>
                <a:gd name="T36" fmla="*/ 61 w 95"/>
                <a:gd name="T37" fmla="*/ 10 h 59"/>
                <a:gd name="T38" fmla="*/ 53 w 95"/>
                <a:gd name="T39" fmla="*/ 4 h 59"/>
                <a:gd name="T40" fmla="*/ 41 w 95"/>
                <a:gd name="T41" fmla="*/ 2 h 59"/>
                <a:gd name="T42" fmla="*/ 27 w 95"/>
                <a:gd name="T43" fmla="*/ 0 h 59"/>
                <a:gd name="T44" fmla="*/ 18 w 95"/>
                <a:gd name="T45" fmla="*/ 2 h 59"/>
                <a:gd name="T46" fmla="*/ 11 w 95"/>
                <a:gd name="T47" fmla="*/ 6 h 59"/>
                <a:gd name="T48" fmla="*/ 2 w 95"/>
                <a:gd name="T49" fmla="*/ 12 h 59"/>
                <a:gd name="T50" fmla="*/ 0 w 95"/>
                <a:gd name="T51" fmla="*/ 33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59"/>
                <a:gd name="T80" fmla="*/ 95 w 95"/>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0" name="Freeform 404"/>
            <p:cNvSpPr>
              <a:spLocks/>
            </p:cNvSpPr>
            <p:nvPr/>
          </p:nvSpPr>
          <p:spPr bwMode="ltGray">
            <a:xfrm>
              <a:off x="1354" y="2595"/>
              <a:ext cx="64" cy="81"/>
            </a:xfrm>
            <a:custGeom>
              <a:avLst/>
              <a:gdLst>
                <a:gd name="T0" fmla="*/ 0 w 69"/>
                <a:gd name="T1" fmla="*/ 57 h 79"/>
                <a:gd name="T2" fmla="*/ 6 w 69"/>
                <a:gd name="T3" fmla="*/ 78 h 79"/>
                <a:gd name="T4" fmla="*/ 18 w 69"/>
                <a:gd name="T5" fmla="*/ 88 h 79"/>
                <a:gd name="T6" fmla="*/ 24 w 69"/>
                <a:gd name="T7" fmla="*/ 88 h 79"/>
                <a:gd name="T8" fmla="*/ 29 w 69"/>
                <a:gd name="T9" fmla="*/ 76 h 79"/>
                <a:gd name="T10" fmla="*/ 39 w 69"/>
                <a:gd name="T11" fmla="*/ 74 h 79"/>
                <a:gd name="T12" fmla="*/ 39 w 69"/>
                <a:gd name="T13" fmla="*/ 59 h 79"/>
                <a:gd name="T14" fmla="*/ 46 w 69"/>
                <a:gd name="T15" fmla="*/ 51 h 79"/>
                <a:gd name="T16" fmla="*/ 39 w 69"/>
                <a:gd name="T17" fmla="*/ 41 h 79"/>
                <a:gd name="T18" fmla="*/ 40 w 69"/>
                <a:gd name="T19" fmla="*/ 2 h 79"/>
                <a:gd name="T20" fmla="*/ 11 w 69"/>
                <a:gd name="T21" fmla="*/ 0 h 79"/>
                <a:gd name="T22" fmla="*/ 0 w 69"/>
                <a:gd name="T23" fmla="*/ 57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79"/>
                <a:gd name="T38" fmla="*/ 69 w 6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1" name="Freeform 405"/>
            <p:cNvSpPr>
              <a:spLocks/>
            </p:cNvSpPr>
            <p:nvPr/>
          </p:nvSpPr>
          <p:spPr bwMode="ltGray">
            <a:xfrm>
              <a:off x="1028" y="2286"/>
              <a:ext cx="415" cy="378"/>
            </a:xfrm>
            <a:custGeom>
              <a:avLst/>
              <a:gdLst>
                <a:gd name="T0" fmla="*/ 5 w 453"/>
                <a:gd name="T1" fmla="*/ 64 h 367"/>
                <a:gd name="T2" fmla="*/ 16 w 453"/>
                <a:gd name="T3" fmla="*/ 99 h 367"/>
                <a:gd name="T4" fmla="*/ 27 w 453"/>
                <a:gd name="T5" fmla="*/ 135 h 367"/>
                <a:gd name="T6" fmla="*/ 21 w 453"/>
                <a:gd name="T7" fmla="*/ 159 h 367"/>
                <a:gd name="T8" fmla="*/ 35 w 453"/>
                <a:gd name="T9" fmla="*/ 179 h 367"/>
                <a:gd name="T10" fmla="*/ 40 w 453"/>
                <a:gd name="T11" fmla="*/ 220 h 367"/>
                <a:gd name="T12" fmla="*/ 65 w 453"/>
                <a:gd name="T13" fmla="*/ 262 h 367"/>
                <a:gd name="T14" fmla="*/ 63 w 453"/>
                <a:gd name="T15" fmla="*/ 239 h 367"/>
                <a:gd name="T16" fmla="*/ 57 w 453"/>
                <a:gd name="T17" fmla="*/ 222 h 367"/>
                <a:gd name="T18" fmla="*/ 48 w 453"/>
                <a:gd name="T19" fmla="*/ 169 h 367"/>
                <a:gd name="T20" fmla="*/ 27 w 453"/>
                <a:gd name="T21" fmla="*/ 113 h 367"/>
                <a:gd name="T22" fmla="*/ 31 w 453"/>
                <a:gd name="T23" fmla="*/ 62 h 367"/>
                <a:gd name="T24" fmla="*/ 42 w 453"/>
                <a:gd name="T25" fmla="*/ 99 h 367"/>
                <a:gd name="T26" fmla="*/ 60 w 453"/>
                <a:gd name="T27" fmla="*/ 159 h 367"/>
                <a:gd name="T28" fmla="*/ 75 w 453"/>
                <a:gd name="T29" fmla="*/ 190 h 367"/>
                <a:gd name="T30" fmla="*/ 81 w 453"/>
                <a:gd name="T31" fmla="*/ 218 h 367"/>
                <a:gd name="T32" fmla="*/ 95 w 453"/>
                <a:gd name="T33" fmla="*/ 246 h 367"/>
                <a:gd name="T34" fmla="*/ 101 w 453"/>
                <a:gd name="T35" fmla="*/ 297 h 367"/>
                <a:gd name="T36" fmla="*/ 101 w 453"/>
                <a:gd name="T37" fmla="*/ 315 h 367"/>
                <a:gd name="T38" fmla="*/ 114 w 453"/>
                <a:gd name="T39" fmla="*/ 337 h 367"/>
                <a:gd name="T40" fmla="*/ 126 w 453"/>
                <a:gd name="T41" fmla="*/ 354 h 367"/>
                <a:gd name="T42" fmla="*/ 148 w 453"/>
                <a:gd name="T43" fmla="*/ 376 h 367"/>
                <a:gd name="T44" fmla="*/ 161 w 453"/>
                <a:gd name="T45" fmla="*/ 387 h 367"/>
                <a:gd name="T46" fmla="*/ 204 w 453"/>
                <a:gd name="T47" fmla="*/ 391 h 367"/>
                <a:gd name="T48" fmla="*/ 224 w 453"/>
                <a:gd name="T49" fmla="*/ 411 h 367"/>
                <a:gd name="T50" fmla="*/ 234 w 453"/>
                <a:gd name="T51" fmla="*/ 411 h 367"/>
                <a:gd name="T52" fmla="*/ 252 w 453"/>
                <a:gd name="T53" fmla="*/ 391 h 367"/>
                <a:gd name="T54" fmla="*/ 246 w 453"/>
                <a:gd name="T55" fmla="*/ 378 h 367"/>
                <a:gd name="T56" fmla="*/ 246 w 453"/>
                <a:gd name="T57" fmla="*/ 371 h 367"/>
                <a:gd name="T58" fmla="*/ 264 w 453"/>
                <a:gd name="T59" fmla="*/ 359 h 367"/>
                <a:gd name="T60" fmla="*/ 265 w 453"/>
                <a:gd name="T61" fmla="*/ 391 h 367"/>
                <a:gd name="T62" fmla="*/ 273 w 453"/>
                <a:gd name="T63" fmla="*/ 385 h 367"/>
                <a:gd name="T64" fmla="*/ 273 w 453"/>
                <a:gd name="T65" fmla="*/ 343 h 367"/>
                <a:gd name="T66" fmla="*/ 282 w 453"/>
                <a:gd name="T67" fmla="*/ 337 h 367"/>
                <a:gd name="T68" fmla="*/ 289 w 453"/>
                <a:gd name="T69" fmla="*/ 302 h 367"/>
                <a:gd name="T70" fmla="*/ 282 w 453"/>
                <a:gd name="T71" fmla="*/ 280 h 367"/>
                <a:gd name="T72" fmla="*/ 257 w 453"/>
                <a:gd name="T73" fmla="*/ 293 h 367"/>
                <a:gd name="T74" fmla="*/ 252 w 453"/>
                <a:gd name="T75" fmla="*/ 327 h 367"/>
                <a:gd name="T76" fmla="*/ 225 w 453"/>
                <a:gd name="T77" fmla="*/ 345 h 367"/>
                <a:gd name="T78" fmla="*/ 194 w 453"/>
                <a:gd name="T79" fmla="*/ 330 h 367"/>
                <a:gd name="T80" fmla="*/ 189 w 453"/>
                <a:gd name="T81" fmla="*/ 311 h 367"/>
                <a:gd name="T82" fmla="*/ 185 w 453"/>
                <a:gd name="T83" fmla="*/ 234 h 367"/>
                <a:gd name="T84" fmla="*/ 189 w 453"/>
                <a:gd name="T85" fmla="*/ 204 h 367"/>
                <a:gd name="T86" fmla="*/ 50 w 453"/>
                <a:gd name="T87" fmla="*/ 0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3"/>
                <a:gd name="T133" fmla="*/ 0 h 367"/>
                <a:gd name="T134" fmla="*/ 453 w 453"/>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2" name="Freeform 406"/>
            <p:cNvSpPr>
              <a:spLocks/>
            </p:cNvSpPr>
            <p:nvPr/>
          </p:nvSpPr>
          <p:spPr bwMode="ltGray">
            <a:xfrm>
              <a:off x="969" y="1923"/>
              <a:ext cx="798" cy="555"/>
            </a:xfrm>
            <a:custGeom>
              <a:avLst/>
              <a:gdLst>
                <a:gd name="T0" fmla="*/ 46 w 871"/>
                <a:gd name="T1" fmla="*/ 31 h 539"/>
                <a:gd name="T2" fmla="*/ 32 w 871"/>
                <a:gd name="T3" fmla="*/ 47 h 539"/>
                <a:gd name="T4" fmla="*/ 23 w 871"/>
                <a:gd name="T5" fmla="*/ 105 h 539"/>
                <a:gd name="T6" fmla="*/ 5 w 871"/>
                <a:gd name="T7" fmla="*/ 206 h 539"/>
                <a:gd name="T8" fmla="*/ 4 w 871"/>
                <a:gd name="T9" fmla="*/ 262 h 539"/>
                <a:gd name="T10" fmla="*/ 9 w 871"/>
                <a:gd name="T11" fmla="*/ 326 h 539"/>
                <a:gd name="T12" fmla="*/ 15 w 871"/>
                <a:gd name="T13" fmla="*/ 376 h 539"/>
                <a:gd name="T14" fmla="*/ 31 w 871"/>
                <a:gd name="T15" fmla="*/ 417 h 539"/>
                <a:gd name="T16" fmla="*/ 42 w 871"/>
                <a:gd name="T17" fmla="*/ 444 h 539"/>
                <a:gd name="T18" fmla="*/ 69 w 871"/>
                <a:gd name="T19" fmla="*/ 444 h 539"/>
                <a:gd name="T20" fmla="*/ 148 w 871"/>
                <a:gd name="T21" fmla="*/ 472 h 539"/>
                <a:gd name="T22" fmla="*/ 163 w 871"/>
                <a:gd name="T23" fmla="*/ 498 h 539"/>
                <a:gd name="T24" fmla="*/ 174 w 871"/>
                <a:gd name="T25" fmla="*/ 532 h 539"/>
                <a:gd name="T26" fmla="*/ 183 w 871"/>
                <a:gd name="T27" fmla="*/ 519 h 539"/>
                <a:gd name="T28" fmla="*/ 192 w 871"/>
                <a:gd name="T29" fmla="*/ 514 h 539"/>
                <a:gd name="T30" fmla="*/ 200 w 871"/>
                <a:gd name="T31" fmla="*/ 528 h 539"/>
                <a:gd name="T32" fmla="*/ 211 w 871"/>
                <a:gd name="T33" fmla="*/ 569 h 539"/>
                <a:gd name="T34" fmla="*/ 220 w 871"/>
                <a:gd name="T35" fmla="*/ 597 h 539"/>
                <a:gd name="T36" fmla="*/ 232 w 871"/>
                <a:gd name="T37" fmla="*/ 599 h 539"/>
                <a:gd name="T38" fmla="*/ 235 w 871"/>
                <a:gd name="T39" fmla="*/ 569 h 539"/>
                <a:gd name="T40" fmla="*/ 259 w 871"/>
                <a:gd name="T41" fmla="*/ 532 h 539"/>
                <a:gd name="T42" fmla="*/ 271 w 871"/>
                <a:gd name="T43" fmla="*/ 521 h 539"/>
                <a:gd name="T44" fmla="*/ 295 w 871"/>
                <a:gd name="T45" fmla="*/ 530 h 539"/>
                <a:gd name="T46" fmla="*/ 298 w 871"/>
                <a:gd name="T47" fmla="*/ 540 h 539"/>
                <a:gd name="T48" fmla="*/ 307 w 871"/>
                <a:gd name="T49" fmla="*/ 540 h 539"/>
                <a:gd name="T50" fmla="*/ 308 w 871"/>
                <a:gd name="T51" fmla="*/ 519 h 539"/>
                <a:gd name="T52" fmla="*/ 325 w 871"/>
                <a:gd name="T53" fmla="*/ 502 h 539"/>
                <a:gd name="T54" fmla="*/ 343 w 871"/>
                <a:gd name="T55" fmla="*/ 509 h 539"/>
                <a:gd name="T56" fmla="*/ 354 w 871"/>
                <a:gd name="T57" fmla="*/ 528 h 539"/>
                <a:gd name="T58" fmla="*/ 365 w 871"/>
                <a:gd name="T59" fmla="*/ 519 h 539"/>
                <a:gd name="T60" fmla="*/ 378 w 871"/>
                <a:gd name="T61" fmla="*/ 546 h 539"/>
                <a:gd name="T62" fmla="*/ 376 w 871"/>
                <a:gd name="T63" fmla="*/ 581 h 539"/>
                <a:gd name="T64" fmla="*/ 382 w 871"/>
                <a:gd name="T65" fmla="*/ 603 h 539"/>
                <a:gd name="T66" fmla="*/ 397 w 871"/>
                <a:gd name="T67" fmla="*/ 622 h 539"/>
                <a:gd name="T68" fmla="*/ 399 w 871"/>
                <a:gd name="T69" fmla="*/ 577 h 539"/>
                <a:gd name="T70" fmla="*/ 398 w 871"/>
                <a:gd name="T71" fmla="*/ 551 h 539"/>
                <a:gd name="T72" fmla="*/ 397 w 871"/>
                <a:gd name="T73" fmla="*/ 516 h 539"/>
                <a:gd name="T74" fmla="*/ 394 w 871"/>
                <a:gd name="T75" fmla="*/ 500 h 539"/>
                <a:gd name="T76" fmla="*/ 405 w 871"/>
                <a:gd name="T77" fmla="*/ 472 h 539"/>
                <a:gd name="T78" fmla="*/ 415 w 871"/>
                <a:gd name="T79" fmla="*/ 463 h 539"/>
                <a:gd name="T80" fmla="*/ 426 w 871"/>
                <a:gd name="T81" fmla="*/ 438 h 539"/>
                <a:gd name="T82" fmla="*/ 444 w 871"/>
                <a:gd name="T83" fmla="*/ 419 h 539"/>
                <a:gd name="T84" fmla="*/ 454 w 871"/>
                <a:gd name="T85" fmla="*/ 421 h 539"/>
                <a:gd name="T86" fmla="*/ 459 w 871"/>
                <a:gd name="T87" fmla="*/ 405 h 539"/>
                <a:gd name="T88" fmla="*/ 458 w 871"/>
                <a:gd name="T89" fmla="*/ 370 h 539"/>
                <a:gd name="T90" fmla="*/ 479 w 871"/>
                <a:gd name="T91" fmla="*/ 321 h 539"/>
                <a:gd name="T92" fmla="*/ 491 w 871"/>
                <a:gd name="T93" fmla="*/ 282 h 539"/>
                <a:gd name="T94" fmla="*/ 508 w 871"/>
                <a:gd name="T95" fmla="*/ 275 h 539"/>
                <a:gd name="T96" fmla="*/ 525 w 871"/>
                <a:gd name="T97" fmla="*/ 262 h 539"/>
                <a:gd name="T98" fmla="*/ 536 w 871"/>
                <a:gd name="T99" fmla="*/ 213 h 539"/>
                <a:gd name="T100" fmla="*/ 562 w 871"/>
                <a:gd name="T101" fmla="*/ 185 h 539"/>
                <a:gd name="T102" fmla="*/ 535 w 871"/>
                <a:gd name="T103" fmla="*/ 89 h 539"/>
                <a:gd name="T104" fmla="*/ 58 w 871"/>
                <a:gd name="T105" fmla="*/ 0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1"/>
                <a:gd name="T160" fmla="*/ 0 h 539"/>
                <a:gd name="T161" fmla="*/ 871 w 871"/>
                <a:gd name="T162" fmla="*/ 539 h 5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1" h="539">
                  <a:moveTo>
                    <a:pt x="72" y="10"/>
                  </a:moveTo>
                  <a:lnTo>
                    <a:pt x="72" y="26"/>
                  </a:lnTo>
                  <a:lnTo>
                    <a:pt x="50" y="28"/>
                  </a:lnTo>
                  <a:lnTo>
                    <a:pt x="50" y="42"/>
                  </a:lnTo>
                  <a:lnTo>
                    <a:pt x="44" y="66"/>
                  </a:lnTo>
                  <a:lnTo>
                    <a:pt x="36" y="90"/>
                  </a:lnTo>
                  <a:lnTo>
                    <a:pt x="10" y="150"/>
                  </a:lnTo>
                  <a:lnTo>
                    <a:pt x="10" y="178"/>
                  </a:lnTo>
                  <a:lnTo>
                    <a:pt x="0" y="202"/>
                  </a:lnTo>
                  <a:lnTo>
                    <a:pt x="4" y="226"/>
                  </a:lnTo>
                  <a:lnTo>
                    <a:pt x="2" y="246"/>
                  </a:lnTo>
                  <a:lnTo>
                    <a:pt x="14" y="282"/>
                  </a:lnTo>
                  <a:lnTo>
                    <a:pt x="16" y="300"/>
                  </a:lnTo>
                  <a:lnTo>
                    <a:pt x="24" y="324"/>
                  </a:lnTo>
                  <a:lnTo>
                    <a:pt x="32" y="340"/>
                  </a:lnTo>
                  <a:lnTo>
                    <a:pt x="48" y="360"/>
                  </a:lnTo>
                  <a:lnTo>
                    <a:pt x="64" y="378"/>
                  </a:lnTo>
                  <a:lnTo>
                    <a:pt x="66" y="384"/>
                  </a:lnTo>
                  <a:lnTo>
                    <a:pt x="84" y="386"/>
                  </a:lnTo>
                  <a:lnTo>
                    <a:pt x="106" y="384"/>
                  </a:lnTo>
                  <a:lnTo>
                    <a:pt x="156" y="412"/>
                  </a:lnTo>
                  <a:lnTo>
                    <a:pt x="230" y="408"/>
                  </a:lnTo>
                  <a:lnTo>
                    <a:pt x="242" y="420"/>
                  </a:lnTo>
                  <a:lnTo>
                    <a:pt x="252" y="430"/>
                  </a:lnTo>
                  <a:lnTo>
                    <a:pt x="252" y="444"/>
                  </a:lnTo>
                  <a:lnTo>
                    <a:pt x="270" y="460"/>
                  </a:lnTo>
                  <a:lnTo>
                    <a:pt x="276" y="460"/>
                  </a:lnTo>
                  <a:lnTo>
                    <a:pt x="284" y="448"/>
                  </a:lnTo>
                  <a:lnTo>
                    <a:pt x="288" y="444"/>
                  </a:lnTo>
                  <a:lnTo>
                    <a:pt x="298" y="444"/>
                  </a:lnTo>
                  <a:lnTo>
                    <a:pt x="304" y="452"/>
                  </a:lnTo>
                  <a:lnTo>
                    <a:pt x="310" y="456"/>
                  </a:lnTo>
                  <a:lnTo>
                    <a:pt x="316" y="476"/>
                  </a:lnTo>
                  <a:lnTo>
                    <a:pt x="326" y="492"/>
                  </a:lnTo>
                  <a:lnTo>
                    <a:pt x="326" y="510"/>
                  </a:lnTo>
                  <a:lnTo>
                    <a:pt x="340" y="516"/>
                  </a:lnTo>
                  <a:lnTo>
                    <a:pt x="356" y="526"/>
                  </a:lnTo>
                  <a:lnTo>
                    <a:pt x="358" y="518"/>
                  </a:lnTo>
                  <a:lnTo>
                    <a:pt x="356" y="512"/>
                  </a:lnTo>
                  <a:lnTo>
                    <a:pt x="364" y="492"/>
                  </a:lnTo>
                  <a:lnTo>
                    <a:pt x="372" y="482"/>
                  </a:lnTo>
                  <a:lnTo>
                    <a:pt x="402" y="460"/>
                  </a:lnTo>
                  <a:lnTo>
                    <a:pt x="408" y="460"/>
                  </a:lnTo>
                  <a:lnTo>
                    <a:pt x="420" y="450"/>
                  </a:lnTo>
                  <a:lnTo>
                    <a:pt x="444" y="450"/>
                  </a:lnTo>
                  <a:lnTo>
                    <a:pt x="456" y="458"/>
                  </a:lnTo>
                  <a:lnTo>
                    <a:pt x="456" y="466"/>
                  </a:lnTo>
                  <a:lnTo>
                    <a:pt x="462" y="466"/>
                  </a:lnTo>
                  <a:lnTo>
                    <a:pt x="464" y="464"/>
                  </a:lnTo>
                  <a:lnTo>
                    <a:pt x="476" y="466"/>
                  </a:lnTo>
                  <a:lnTo>
                    <a:pt x="478" y="456"/>
                  </a:lnTo>
                  <a:lnTo>
                    <a:pt x="478" y="448"/>
                  </a:lnTo>
                  <a:lnTo>
                    <a:pt x="490" y="436"/>
                  </a:lnTo>
                  <a:lnTo>
                    <a:pt x="504" y="434"/>
                  </a:lnTo>
                  <a:lnTo>
                    <a:pt x="516" y="440"/>
                  </a:lnTo>
                  <a:lnTo>
                    <a:pt x="530" y="440"/>
                  </a:lnTo>
                  <a:lnTo>
                    <a:pt x="540" y="444"/>
                  </a:lnTo>
                  <a:lnTo>
                    <a:pt x="548" y="456"/>
                  </a:lnTo>
                  <a:lnTo>
                    <a:pt x="558" y="450"/>
                  </a:lnTo>
                  <a:lnTo>
                    <a:pt x="564" y="448"/>
                  </a:lnTo>
                  <a:lnTo>
                    <a:pt x="578" y="466"/>
                  </a:lnTo>
                  <a:lnTo>
                    <a:pt x="586" y="472"/>
                  </a:lnTo>
                  <a:lnTo>
                    <a:pt x="584" y="486"/>
                  </a:lnTo>
                  <a:lnTo>
                    <a:pt x="582" y="502"/>
                  </a:lnTo>
                  <a:lnTo>
                    <a:pt x="590" y="508"/>
                  </a:lnTo>
                  <a:lnTo>
                    <a:pt x="592" y="522"/>
                  </a:lnTo>
                  <a:lnTo>
                    <a:pt x="602" y="536"/>
                  </a:lnTo>
                  <a:lnTo>
                    <a:pt x="614" y="538"/>
                  </a:lnTo>
                  <a:lnTo>
                    <a:pt x="622" y="512"/>
                  </a:lnTo>
                  <a:lnTo>
                    <a:pt x="618" y="498"/>
                  </a:lnTo>
                  <a:lnTo>
                    <a:pt x="616" y="488"/>
                  </a:lnTo>
                  <a:lnTo>
                    <a:pt x="616" y="476"/>
                  </a:lnTo>
                  <a:lnTo>
                    <a:pt x="614" y="466"/>
                  </a:lnTo>
                  <a:lnTo>
                    <a:pt x="614" y="446"/>
                  </a:lnTo>
                  <a:lnTo>
                    <a:pt x="610" y="440"/>
                  </a:lnTo>
                  <a:lnTo>
                    <a:pt x="610" y="432"/>
                  </a:lnTo>
                  <a:lnTo>
                    <a:pt x="616" y="418"/>
                  </a:lnTo>
                  <a:lnTo>
                    <a:pt x="626" y="408"/>
                  </a:lnTo>
                  <a:lnTo>
                    <a:pt x="634" y="402"/>
                  </a:lnTo>
                  <a:lnTo>
                    <a:pt x="642" y="400"/>
                  </a:lnTo>
                  <a:lnTo>
                    <a:pt x="650" y="398"/>
                  </a:lnTo>
                  <a:lnTo>
                    <a:pt x="660" y="378"/>
                  </a:lnTo>
                  <a:lnTo>
                    <a:pt x="674" y="378"/>
                  </a:lnTo>
                  <a:lnTo>
                    <a:pt x="688" y="362"/>
                  </a:lnTo>
                  <a:lnTo>
                    <a:pt x="696" y="366"/>
                  </a:lnTo>
                  <a:lnTo>
                    <a:pt x="704" y="364"/>
                  </a:lnTo>
                  <a:lnTo>
                    <a:pt x="708" y="358"/>
                  </a:lnTo>
                  <a:lnTo>
                    <a:pt x="712" y="350"/>
                  </a:lnTo>
                  <a:lnTo>
                    <a:pt x="712" y="330"/>
                  </a:lnTo>
                  <a:lnTo>
                    <a:pt x="710" y="320"/>
                  </a:lnTo>
                  <a:lnTo>
                    <a:pt x="734" y="288"/>
                  </a:lnTo>
                  <a:lnTo>
                    <a:pt x="742" y="278"/>
                  </a:lnTo>
                  <a:lnTo>
                    <a:pt x="754" y="254"/>
                  </a:lnTo>
                  <a:lnTo>
                    <a:pt x="762" y="244"/>
                  </a:lnTo>
                  <a:lnTo>
                    <a:pt x="792" y="248"/>
                  </a:lnTo>
                  <a:lnTo>
                    <a:pt x="786" y="238"/>
                  </a:lnTo>
                  <a:lnTo>
                    <a:pt x="794" y="230"/>
                  </a:lnTo>
                  <a:lnTo>
                    <a:pt x="812" y="226"/>
                  </a:lnTo>
                  <a:lnTo>
                    <a:pt x="806" y="202"/>
                  </a:lnTo>
                  <a:lnTo>
                    <a:pt x="830" y="184"/>
                  </a:lnTo>
                  <a:lnTo>
                    <a:pt x="854" y="174"/>
                  </a:lnTo>
                  <a:lnTo>
                    <a:pt x="870" y="160"/>
                  </a:lnTo>
                  <a:lnTo>
                    <a:pt x="864" y="100"/>
                  </a:lnTo>
                  <a:lnTo>
                    <a:pt x="828" y="78"/>
                  </a:lnTo>
                  <a:lnTo>
                    <a:pt x="434" y="6"/>
                  </a:lnTo>
                  <a:lnTo>
                    <a:pt x="90" y="0"/>
                  </a:lnTo>
                  <a:lnTo>
                    <a:pt x="7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3" name="Freeform 407"/>
            <p:cNvSpPr>
              <a:spLocks/>
            </p:cNvSpPr>
            <p:nvPr/>
          </p:nvSpPr>
          <p:spPr bwMode="ltGray">
            <a:xfrm>
              <a:off x="1869" y="1958"/>
              <a:ext cx="76" cy="105"/>
            </a:xfrm>
            <a:custGeom>
              <a:avLst/>
              <a:gdLst>
                <a:gd name="T0" fmla="*/ 34 w 83"/>
                <a:gd name="T1" fmla="*/ 0 h 101"/>
                <a:gd name="T2" fmla="*/ 26 w 83"/>
                <a:gd name="T3" fmla="*/ 4 h 101"/>
                <a:gd name="T4" fmla="*/ 23 w 83"/>
                <a:gd name="T5" fmla="*/ 21 h 101"/>
                <a:gd name="T6" fmla="*/ 18 w 83"/>
                <a:gd name="T7" fmla="*/ 29 h 101"/>
                <a:gd name="T8" fmla="*/ 15 w 83"/>
                <a:gd name="T9" fmla="*/ 44 h 101"/>
                <a:gd name="T10" fmla="*/ 12 w 83"/>
                <a:gd name="T11" fmla="*/ 52 h 101"/>
                <a:gd name="T12" fmla="*/ 13 w 83"/>
                <a:gd name="T13" fmla="*/ 58 h 101"/>
                <a:gd name="T14" fmla="*/ 16 w 83"/>
                <a:gd name="T15" fmla="*/ 60 h 101"/>
                <a:gd name="T16" fmla="*/ 14 w 83"/>
                <a:gd name="T17" fmla="*/ 67 h 101"/>
                <a:gd name="T18" fmla="*/ 11 w 83"/>
                <a:gd name="T19" fmla="*/ 67 h 101"/>
                <a:gd name="T20" fmla="*/ 0 w 83"/>
                <a:gd name="T21" fmla="*/ 91 h 101"/>
                <a:gd name="T22" fmla="*/ 5 w 83"/>
                <a:gd name="T23" fmla="*/ 91 h 101"/>
                <a:gd name="T24" fmla="*/ 5 w 83"/>
                <a:gd name="T25" fmla="*/ 87 h 101"/>
                <a:gd name="T26" fmla="*/ 9 w 83"/>
                <a:gd name="T27" fmla="*/ 91 h 101"/>
                <a:gd name="T28" fmla="*/ 21 w 83"/>
                <a:gd name="T29" fmla="*/ 91 h 101"/>
                <a:gd name="T30" fmla="*/ 22 w 83"/>
                <a:gd name="T31" fmla="*/ 91 h 101"/>
                <a:gd name="T32" fmla="*/ 26 w 83"/>
                <a:gd name="T33" fmla="*/ 87 h 101"/>
                <a:gd name="T34" fmla="*/ 27 w 83"/>
                <a:gd name="T35" fmla="*/ 97 h 101"/>
                <a:gd name="T36" fmla="*/ 29 w 83"/>
                <a:gd name="T37" fmla="*/ 97 h 101"/>
                <a:gd name="T38" fmla="*/ 32 w 83"/>
                <a:gd name="T39" fmla="*/ 91 h 101"/>
                <a:gd name="T40" fmla="*/ 35 w 83"/>
                <a:gd name="T41" fmla="*/ 97 h 101"/>
                <a:gd name="T42" fmla="*/ 27 w 83"/>
                <a:gd name="T43" fmla="*/ 110 h 101"/>
                <a:gd name="T44" fmla="*/ 28 w 83"/>
                <a:gd name="T45" fmla="*/ 114 h 101"/>
                <a:gd name="T46" fmla="*/ 32 w 83"/>
                <a:gd name="T47" fmla="*/ 110 h 101"/>
                <a:gd name="T48" fmla="*/ 41 w 83"/>
                <a:gd name="T49" fmla="*/ 97 h 101"/>
                <a:gd name="T50" fmla="*/ 44 w 83"/>
                <a:gd name="T51" fmla="*/ 97 h 101"/>
                <a:gd name="T52" fmla="*/ 44 w 83"/>
                <a:gd name="T53" fmla="*/ 105 h 101"/>
                <a:gd name="T54" fmla="*/ 42 w 83"/>
                <a:gd name="T55" fmla="*/ 112 h 101"/>
                <a:gd name="T56" fmla="*/ 44 w 83"/>
                <a:gd name="T57" fmla="*/ 116 h 101"/>
                <a:gd name="T58" fmla="*/ 46 w 83"/>
                <a:gd name="T59" fmla="*/ 110 h 101"/>
                <a:gd name="T60" fmla="*/ 46 w 83"/>
                <a:gd name="T61" fmla="*/ 119 h 101"/>
                <a:gd name="T62" fmla="*/ 51 w 83"/>
                <a:gd name="T63" fmla="*/ 121 h 101"/>
                <a:gd name="T64" fmla="*/ 53 w 83"/>
                <a:gd name="T65" fmla="*/ 114 h 101"/>
                <a:gd name="T66" fmla="*/ 53 w 83"/>
                <a:gd name="T67" fmla="*/ 102 h 101"/>
                <a:gd name="T68" fmla="*/ 53 w 83"/>
                <a:gd name="T69" fmla="*/ 94 h 101"/>
                <a:gd name="T70" fmla="*/ 53 w 83"/>
                <a:gd name="T71" fmla="*/ 89 h 101"/>
                <a:gd name="T72" fmla="*/ 48 w 83"/>
                <a:gd name="T73" fmla="*/ 91 h 101"/>
                <a:gd name="T74" fmla="*/ 49 w 83"/>
                <a:gd name="T75" fmla="*/ 99 h 101"/>
                <a:gd name="T76" fmla="*/ 44 w 83"/>
                <a:gd name="T77" fmla="*/ 89 h 101"/>
                <a:gd name="T78" fmla="*/ 45 w 83"/>
                <a:gd name="T79" fmla="*/ 83 h 101"/>
                <a:gd name="T80" fmla="*/ 46 w 83"/>
                <a:gd name="T81" fmla="*/ 67 h 101"/>
                <a:gd name="T82" fmla="*/ 51 w 83"/>
                <a:gd name="T83" fmla="*/ 58 h 101"/>
                <a:gd name="T84" fmla="*/ 50 w 83"/>
                <a:gd name="T85" fmla="*/ 50 h 101"/>
                <a:gd name="T86" fmla="*/ 44 w 83"/>
                <a:gd name="T87" fmla="*/ 52 h 101"/>
                <a:gd name="T88" fmla="*/ 41 w 83"/>
                <a:gd name="T89" fmla="*/ 58 h 101"/>
                <a:gd name="T90" fmla="*/ 38 w 83"/>
                <a:gd name="T91" fmla="*/ 60 h 101"/>
                <a:gd name="T92" fmla="*/ 34 w 83"/>
                <a:gd name="T93" fmla="*/ 58 h 101"/>
                <a:gd name="T94" fmla="*/ 29 w 83"/>
                <a:gd name="T95" fmla="*/ 48 h 101"/>
                <a:gd name="T96" fmla="*/ 36 w 83"/>
                <a:gd name="T97" fmla="*/ 35 h 101"/>
                <a:gd name="T98" fmla="*/ 29 w 83"/>
                <a:gd name="T99" fmla="*/ 31 h 101"/>
                <a:gd name="T100" fmla="*/ 25 w 83"/>
                <a:gd name="T101" fmla="*/ 40 h 101"/>
                <a:gd name="T102" fmla="*/ 25 w 83"/>
                <a:gd name="T103" fmla="*/ 35 h 101"/>
                <a:gd name="T104" fmla="*/ 31 w 83"/>
                <a:gd name="T105" fmla="*/ 21 h 101"/>
                <a:gd name="T106" fmla="*/ 29 w 83"/>
                <a:gd name="T107" fmla="*/ 10 h 101"/>
                <a:gd name="T108" fmla="*/ 31 w 83"/>
                <a:gd name="T109" fmla="*/ 8 h 101"/>
                <a:gd name="T110" fmla="*/ 35 w 83"/>
                <a:gd name="T111" fmla="*/ 10 h 101"/>
                <a:gd name="T112" fmla="*/ 36 w 83"/>
                <a:gd name="T113" fmla="*/ 8 h 101"/>
                <a:gd name="T114" fmla="*/ 34 w 83"/>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101"/>
                <a:gd name="T176" fmla="*/ 83 w 83"/>
                <a:gd name="T177" fmla="*/ 101 h 1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101">
                  <a:moveTo>
                    <a:pt x="52" y="0"/>
                  </a:moveTo>
                  <a:lnTo>
                    <a:pt x="40" y="4"/>
                  </a:lnTo>
                  <a:lnTo>
                    <a:pt x="36" y="16"/>
                  </a:lnTo>
                  <a:lnTo>
                    <a:pt x="28" y="24"/>
                  </a:lnTo>
                  <a:lnTo>
                    <a:pt x="24" y="36"/>
                  </a:lnTo>
                  <a:lnTo>
                    <a:pt x="18" y="42"/>
                  </a:lnTo>
                  <a:lnTo>
                    <a:pt x="20" y="48"/>
                  </a:lnTo>
                  <a:lnTo>
                    <a:pt x="26" y="50"/>
                  </a:lnTo>
                  <a:lnTo>
                    <a:pt x="22" y="56"/>
                  </a:lnTo>
                  <a:lnTo>
                    <a:pt x="16" y="56"/>
                  </a:lnTo>
                  <a:lnTo>
                    <a:pt x="0" y="76"/>
                  </a:lnTo>
                  <a:lnTo>
                    <a:pt x="6" y="76"/>
                  </a:lnTo>
                  <a:lnTo>
                    <a:pt x="8" y="72"/>
                  </a:lnTo>
                  <a:lnTo>
                    <a:pt x="14" y="76"/>
                  </a:lnTo>
                  <a:lnTo>
                    <a:pt x="32" y="76"/>
                  </a:lnTo>
                  <a:lnTo>
                    <a:pt x="34" y="76"/>
                  </a:lnTo>
                  <a:lnTo>
                    <a:pt x="40" y="72"/>
                  </a:lnTo>
                  <a:lnTo>
                    <a:pt x="42" y="80"/>
                  </a:lnTo>
                  <a:lnTo>
                    <a:pt x="46" y="80"/>
                  </a:lnTo>
                  <a:lnTo>
                    <a:pt x="50" y="76"/>
                  </a:lnTo>
                  <a:lnTo>
                    <a:pt x="54" y="80"/>
                  </a:lnTo>
                  <a:lnTo>
                    <a:pt x="42" y="90"/>
                  </a:lnTo>
                  <a:lnTo>
                    <a:pt x="44" y="94"/>
                  </a:lnTo>
                  <a:lnTo>
                    <a:pt x="50" y="90"/>
                  </a:lnTo>
                  <a:lnTo>
                    <a:pt x="64" y="80"/>
                  </a:lnTo>
                  <a:lnTo>
                    <a:pt x="68" y="80"/>
                  </a:lnTo>
                  <a:lnTo>
                    <a:pt x="68" y="86"/>
                  </a:lnTo>
                  <a:lnTo>
                    <a:pt x="66" y="92"/>
                  </a:lnTo>
                  <a:lnTo>
                    <a:pt x="68" y="96"/>
                  </a:lnTo>
                  <a:lnTo>
                    <a:pt x="72" y="90"/>
                  </a:lnTo>
                  <a:lnTo>
                    <a:pt x="72" y="98"/>
                  </a:lnTo>
                  <a:lnTo>
                    <a:pt x="80" y="100"/>
                  </a:lnTo>
                  <a:lnTo>
                    <a:pt x="82" y="94"/>
                  </a:lnTo>
                  <a:lnTo>
                    <a:pt x="82" y="84"/>
                  </a:lnTo>
                  <a:lnTo>
                    <a:pt x="82" y="78"/>
                  </a:lnTo>
                  <a:lnTo>
                    <a:pt x="82" y="74"/>
                  </a:lnTo>
                  <a:lnTo>
                    <a:pt x="74" y="76"/>
                  </a:lnTo>
                  <a:lnTo>
                    <a:pt x="76" y="82"/>
                  </a:lnTo>
                  <a:lnTo>
                    <a:pt x="68" y="74"/>
                  </a:lnTo>
                  <a:lnTo>
                    <a:pt x="70" y="68"/>
                  </a:lnTo>
                  <a:lnTo>
                    <a:pt x="72" y="56"/>
                  </a:lnTo>
                  <a:lnTo>
                    <a:pt x="80" y="48"/>
                  </a:lnTo>
                  <a:lnTo>
                    <a:pt x="78" y="40"/>
                  </a:lnTo>
                  <a:lnTo>
                    <a:pt x="68" y="42"/>
                  </a:lnTo>
                  <a:lnTo>
                    <a:pt x="64" y="48"/>
                  </a:lnTo>
                  <a:lnTo>
                    <a:pt x="60" y="50"/>
                  </a:lnTo>
                  <a:lnTo>
                    <a:pt x="52" y="48"/>
                  </a:lnTo>
                  <a:lnTo>
                    <a:pt x="46" y="38"/>
                  </a:lnTo>
                  <a:lnTo>
                    <a:pt x="56" y="30"/>
                  </a:lnTo>
                  <a:lnTo>
                    <a:pt x="46" y="26"/>
                  </a:lnTo>
                  <a:lnTo>
                    <a:pt x="38" y="34"/>
                  </a:lnTo>
                  <a:lnTo>
                    <a:pt x="38" y="30"/>
                  </a:lnTo>
                  <a:lnTo>
                    <a:pt x="48" y="16"/>
                  </a:lnTo>
                  <a:lnTo>
                    <a:pt x="46" y="10"/>
                  </a:lnTo>
                  <a:lnTo>
                    <a:pt x="48" y="8"/>
                  </a:lnTo>
                  <a:lnTo>
                    <a:pt x="54" y="10"/>
                  </a:lnTo>
                  <a:lnTo>
                    <a:pt x="56" y="8"/>
                  </a:lnTo>
                  <a:lnTo>
                    <a:pt x="5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4" name="Freeform 408"/>
            <p:cNvSpPr>
              <a:spLocks/>
            </p:cNvSpPr>
            <p:nvPr/>
          </p:nvSpPr>
          <p:spPr bwMode="ltGray">
            <a:xfrm>
              <a:off x="1587" y="2805"/>
              <a:ext cx="653" cy="716"/>
            </a:xfrm>
            <a:custGeom>
              <a:avLst/>
              <a:gdLst>
                <a:gd name="T0" fmla="*/ 271 w 713"/>
                <a:gd name="T1" fmla="*/ 796 h 695"/>
                <a:gd name="T2" fmla="*/ 264 w 713"/>
                <a:gd name="T3" fmla="*/ 771 h 695"/>
                <a:gd name="T4" fmla="*/ 257 w 713"/>
                <a:gd name="T5" fmla="*/ 761 h 695"/>
                <a:gd name="T6" fmla="*/ 246 w 713"/>
                <a:gd name="T7" fmla="*/ 747 h 695"/>
                <a:gd name="T8" fmla="*/ 234 w 713"/>
                <a:gd name="T9" fmla="*/ 736 h 695"/>
                <a:gd name="T10" fmla="*/ 231 w 713"/>
                <a:gd name="T11" fmla="*/ 729 h 695"/>
                <a:gd name="T12" fmla="*/ 233 w 713"/>
                <a:gd name="T13" fmla="*/ 708 h 695"/>
                <a:gd name="T14" fmla="*/ 237 w 713"/>
                <a:gd name="T15" fmla="*/ 692 h 695"/>
                <a:gd name="T16" fmla="*/ 242 w 713"/>
                <a:gd name="T17" fmla="*/ 684 h 695"/>
                <a:gd name="T18" fmla="*/ 262 w 713"/>
                <a:gd name="T19" fmla="*/ 666 h 695"/>
                <a:gd name="T20" fmla="*/ 245 w 713"/>
                <a:gd name="T21" fmla="*/ 624 h 695"/>
                <a:gd name="T22" fmla="*/ 130 w 713"/>
                <a:gd name="T23" fmla="*/ 393 h 695"/>
                <a:gd name="T24" fmla="*/ 0 w 713"/>
                <a:gd name="T25" fmla="*/ 253 h 695"/>
                <a:gd name="T26" fmla="*/ 141 w 713"/>
                <a:gd name="T27" fmla="*/ 0 h 695"/>
                <a:gd name="T28" fmla="*/ 276 w 713"/>
                <a:gd name="T29" fmla="*/ 35 h 695"/>
                <a:gd name="T30" fmla="*/ 279 w 713"/>
                <a:gd name="T31" fmla="*/ 66 h 695"/>
                <a:gd name="T32" fmla="*/ 288 w 713"/>
                <a:gd name="T33" fmla="*/ 80 h 695"/>
                <a:gd name="T34" fmla="*/ 299 w 713"/>
                <a:gd name="T35" fmla="*/ 117 h 695"/>
                <a:gd name="T36" fmla="*/ 306 w 713"/>
                <a:gd name="T37" fmla="*/ 133 h 695"/>
                <a:gd name="T38" fmla="*/ 324 w 713"/>
                <a:gd name="T39" fmla="*/ 133 h 695"/>
                <a:gd name="T40" fmla="*/ 343 w 713"/>
                <a:gd name="T41" fmla="*/ 144 h 695"/>
                <a:gd name="T42" fmla="*/ 354 w 713"/>
                <a:gd name="T43" fmla="*/ 167 h 695"/>
                <a:gd name="T44" fmla="*/ 375 w 713"/>
                <a:gd name="T45" fmla="*/ 170 h 695"/>
                <a:gd name="T46" fmla="*/ 415 w 713"/>
                <a:gd name="T47" fmla="*/ 185 h 695"/>
                <a:gd name="T48" fmla="*/ 439 w 713"/>
                <a:gd name="T49" fmla="*/ 216 h 695"/>
                <a:gd name="T50" fmla="*/ 447 w 713"/>
                <a:gd name="T51" fmla="*/ 216 h 695"/>
                <a:gd name="T52" fmla="*/ 455 w 713"/>
                <a:gd name="T53" fmla="*/ 241 h 695"/>
                <a:gd name="T54" fmla="*/ 459 w 713"/>
                <a:gd name="T55" fmla="*/ 276 h 695"/>
                <a:gd name="T56" fmla="*/ 450 w 713"/>
                <a:gd name="T57" fmla="*/ 302 h 695"/>
                <a:gd name="T58" fmla="*/ 430 w 713"/>
                <a:gd name="T59" fmla="*/ 343 h 695"/>
                <a:gd name="T60" fmla="*/ 417 w 713"/>
                <a:gd name="T61" fmla="*/ 372 h 695"/>
                <a:gd name="T62" fmla="*/ 414 w 713"/>
                <a:gd name="T63" fmla="*/ 397 h 695"/>
                <a:gd name="T64" fmla="*/ 415 w 713"/>
                <a:gd name="T65" fmla="*/ 424 h 695"/>
                <a:gd name="T66" fmla="*/ 413 w 713"/>
                <a:gd name="T67" fmla="*/ 467 h 695"/>
                <a:gd name="T68" fmla="*/ 406 w 713"/>
                <a:gd name="T69" fmla="*/ 495 h 695"/>
                <a:gd name="T70" fmla="*/ 397 w 713"/>
                <a:gd name="T71" fmla="*/ 536 h 695"/>
                <a:gd name="T72" fmla="*/ 386 w 713"/>
                <a:gd name="T73" fmla="*/ 575 h 695"/>
                <a:gd name="T74" fmla="*/ 358 w 713"/>
                <a:gd name="T75" fmla="*/ 575 h 695"/>
                <a:gd name="T76" fmla="*/ 356 w 713"/>
                <a:gd name="T77" fmla="*/ 581 h 695"/>
                <a:gd name="T78" fmla="*/ 341 w 713"/>
                <a:gd name="T79" fmla="*/ 591 h 695"/>
                <a:gd name="T80" fmla="*/ 317 w 713"/>
                <a:gd name="T81" fmla="*/ 630 h 695"/>
                <a:gd name="T82" fmla="*/ 314 w 713"/>
                <a:gd name="T83" fmla="*/ 645 h 695"/>
                <a:gd name="T84" fmla="*/ 315 w 713"/>
                <a:gd name="T85" fmla="*/ 692 h 695"/>
                <a:gd name="T86" fmla="*/ 297 w 713"/>
                <a:gd name="T87" fmla="*/ 729 h 695"/>
                <a:gd name="T88" fmla="*/ 291 w 713"/>
                <a:gd name="T89" fmla="*/ 738 h 695"/>
                <a:gd name="T90" fmla="*/ 288 w 713"/>
                <a:gd name="T91" fmla="*/ 759 h 695"/>
                <a:gd name="T92" fmla="*/ 280 w 713"/>
                <a:gd name="T93" fmla="*/ 763 h 695"/>
                <a:gd name="T94" fmla="*/ 279 w 713"/>
                <a:gd name="T95" fmla="*/ 796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3"/>
                <a:gd name="T145" fmla="*/ 0 h 695"/>
                <a:gd name="T146" fmla="*/ 713 w 713"/>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5" name="Freeform 409"/>
            <p:cNvSpPr>
              <a:spLocks/>
            </p:cNvSpPr>
            <p:nvPr/>
          </p:nvSpPr>
          <p:spPr bwMode="ltGray">
            <a:xfrm>
              <a:off x="1803" y="3238"/>
              <a:ext cx="142" cy="170"/>
            </a:xfrm>
            <a:custGeom>
              <a:avLst/>
              <a:gdLst>
                <a:gd name="T0" fmla="*/ 57 w 155"/>
                <a:gd name="T1" fmla="*/ 16 h 165"/>
                <a:gd name="T2" fmla="*/ 57 w 155"/>
                <a:gd name="T3" fmla="*/ 37 h 165"/>
                <a:gd name="T4" fmla="*/ 60 w 155"/>
                <a:gd name="T5" fmla="*/ 47 h 165"/>
                <a:gd name="T6" fmla="*/ 60 w 155"/>
                <a:gd name="T7" fmla="*/ 74 h 165"/>
                <a:gd name="T8" fmla="*/ 65 w 155"/>
                <a:gd name="T9" fmla="*/ 72 h 165"/>
                <a:gd name="T10" fmla="*/ 73 w 155"/>
                <a:gd name="T11" fmla="*/ 76 h 165"/>
                <a:gd name="T12" fmla="*/ 75 w 155"/>
                <a:gd name="T13" fmla="*/ 72 h 165"/>
                <a:gd name="T14" fmla="*/ 78 w 155"/>
                <a:gd name="T15" fmla="*/ 72 h 165"/>
                <a:gd name="T16" fmla="*/ 81 w 155"/>
                <a:gd name="T17" fmla="*/ 74 h 165"/>
                <a:gd name="T18" fmla="*/ 84 w 155"/>
                <a:gd name="T19" fmla="*/ 78 h 165"/>
                <a:gd name="T20" fmla="*/ 87 w 155"/>
                <a:gd name="T21" fmla="*/ 96 h 165"/>
                <a:gd name="T22" fmla="*/ 88 w 155"/>
                <a:gd name="T23" fmla="*/ 107 h 165"/>
                <a:gd name="T24" fmla="*/ 90 w 155"/>
                <a:gd name="T25" fmla="*/ 113 h 165"/>
                <a:gd name="T26" fmla="*/ 93 w 155"/>
                <a:gd name="T27" fmla="*/ 113 h 165"/>
                <a:gd name="T28" fmla="*/ 95 w 155"/>
                <a:gd name="T29" fmla="*/ 109 h 165"/>
                <a:gd name="T30" fmla="*/ 96 w 155"/>
                <a:gd name="T31" fmla="*/ 107 h 165"/>
                <a:gd name="T32" fmla="*/ 99 w 155"/>
                <a:gd name="T33" fmla="*/ 113 h 165"/>
                <a:gd name="T34" fmla="*/ 99 w 155"/>
                <a:gd name="T35" fmla="*/ 117 h 165"/>
                <a:gd name="T36" fmla="*/ 99 w 155"/>
                <a:gd name="T37" fmla="*/ 142 h 165"/>
                <a:gd name="T38" fmla="*/ 96 w 155"/>
                <a:gd name="T39" fmla="*/ 165 h 165"/>
                <a:gd name="T40" fmla="*/ 95 w 155"/>
                <a:gd name="T41" fmla="*/ 172 h 165"/>
                <a:gd name="T42" fmla="*/ 90 w 155"/>
                <a:gd name="T43" fmla="*/ 177 h 165"/>
                <a:gd name="T44" fmla="*/ 87 w 155"/>
                <a:gd name="T45" fmla="*/ 181 h 165"/>
                <a:gd name="T46" fmla="*/ 81 w 155"/>
                <a:gd name="T47" fmla="*/ 188 h 165"/>
                <a:gd name="T48" fmla="*/ 78 w 155"/>
                <a:gd name="T49" fmla="*/ 188 h 165"/>
                <a:gd name="T50" fmla="*/ 75 w 155"/>
                <a:gd name="T51" fmla="*/ 190 h 165"/>
                <a:gd name="T52" fmla="*/ 71 w 155"/>
                <a:gd name="T53" fmla="*/ 183 h 165"/>
                <a:gd name="T54" fmla="*/ 63 w 155"/>
                <a:gd name="T55" fmla="*/ 181 h 165"/>
                <a:gd name="T56" fmla="*/ 55 w 155"/>
                <a:gd name="T57" fmla="*/ 185 h 165"/>
                <a:gd name="T58" fmla="*/ 60 w 155"/>
                <a:gd name="T59" fmla="*/ 167 h 165"/>
                <a:gd name="T60" fmla="*/ 60 w 155"/>
                <a:gd name="T61" fmla="*/ 157 h 165"/>
                <a:gd name="T62" fmla="*/ 63 w 155"/>
                <a:gd name="T63" fmla="*/ 150 h 165"/>
                <a:gd name="T64" fmla="*/ 63 w 155"/>
                <a:gd name="T65" fmla="*/ 138 h 165"/>
                <a:gd name="T66" fmla="*/ 60 w 155"/>
                <a:gd name="T67" fmla="*/ 133 h 165"/>
                <a:gd name="T68" fmla="*/ 55 w 155"/>
                <a:gd name="T69" fmla="*/ 136 h 165"/>
                <a:gd name="T70" fmla="*/ 48 w 155"/>
                <a:gd name="T71" fmla="*/ 133 h 165"/>
                <a:gd name="T72" fmla="*/ 45 w 155"/>
                <a:gd name="T73" fmla="*/ 122 h 165"/>
                <a:gd name="T74" fmla="*/ 40 w 155"/>
                <a:gd name="T75" fmla="*/ 115 h 165"/>
                <a:gd name="T76" fmla="*/ 31 w 155"/>
                <a:gd name="T77" fmla="*/ 115 h 165"/>
                <a:gd name="T78" fmla="*/ 28 w 155"/>
                <a:gd name="T79" fmla="*/ 109 h 165"/>
                <a:gd name="T80" fmla="*/ 26 w 155"/>
                <a:gd name="T81" fmla="*/ 105 h 165"/>
                <a:gd name="T82" fmla="*/ 21 w 155"/>
                <a:gd name="T83" fmla="*/ 103 h 165"/>
                <a:gd name="T84" fmla="*/ 13 w 155"/>
                <a:gd name="T85" fmla="*/ 82 h 165"/>
                <a:gd name="T86" fmla="*/ 7 w 155"/>
                <a:gd name="T87" fmla="*/ 74 h 165"/>
                <a:gd name="T88" fmla="*/ 0 w 155"/>
                <a:gd name="T89" fmla="*/ 33 h 165"/>
                <a:gd name="T90" fmla="*/ 26 w 155"/>
                <a:gd name="T91" fmla="*/ 0 h 165"/>
                <a:gd name="T92" fmla="*/ 57 w 155"/>
                <a:gd name="T93" fmla="*/ 16 h 1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65"/>
                <a:gd name="T143" fmla="*/ 155 w 155"/>
                <a:gd name="T144" fmla="*/ 165 h 1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6" name="Freeform 410"/>
            <p:cNvSpPr>
              <a:spLocks/>
            </p:cNvSpPr>
            <p:nvPr/>
          </p:nvSpPr>
          <p:spPr bwMode="ltGray">
            <a:xfrm>
              <a:off x="1691" y="3077"/>
              <a:ext cx="199" cy="244"/>
            </a:xfrm>
            <a:custGeom>
              <a:avLst/>
              <a:gdLst>
                <a:gd name="T0" fmla="*/ 11 w 217"/>
                <a:gd name="T1" fmla="*/ 31 h 237"/>
                <a:gd name="T2" fmla="*/ 25 w 217"/>
                <a:gd name="T3" fmla="*/ 25 h 237"/>
                <a:gd name="T4" fmla="*/ 28 w 217"/>
                <a:gd name="T5" fmla="*/ 14 h 237"/>
                <a:gd name="T6" fmla="*/ 44 w 217"/>
                <a:gd name="T7" fmla="*/ 6 h 237"/>
                <a:gd name="T8" fmla="*/ 50 w 217"/>
                <a:gd name="T9" fmla="*/ 16 h 237"/>
                <a:gd name="T10" fmla="*/ 50 w 217"/>
                <a:gd name="T11" fmla="*/ 37 h 237"/>
                <a:gd name="T12" fmla="*/ 53 w 217"/>
                <a:gd name="T13" fmla="*/ 47 h 237"/>
                <a:gd name="T14" fmla="*/ 69 w 217"/>
                <a:gd name="T15" fmla="*/ 55 h 237"/>
                <a:gd name="T16" fmla="*/ 75 w 217"/>
                <a:gd name="T17" fmla="*/ 64 h 237"/>
                <a:gd name="T18" fmla="*/ 87 w 217"/>
                <a:gd name="T19" fmla="*/ 70 h 237"/>
                <a:gd name="T20" fmla="*/ 101 w 217"/>
                <a:gd name="T21" fmla="*/ 80 h 237"/>
                <a:gd name="T22" fmla="*/ 106 w 217"/>
                <a:gd name="T23" fmla="*/ 98 h 237"/>
                <a:gd name="T24" fmla="*/ 105 w 217"/>
                <a:gd name="T25" fmla="*/ 109 h 237"/>
                <a:gd name="T26" fmla="*/ 127 w 217"/>
                <a:gd name="T27" fmla="*/ 132 h 237"/>
                <a:gd name="T28" fmla="*/ 134 w 217"/>
                <a:gd name="T29" fmla="*/ 152 h 237"/>
                <a:gd name="T30" fmla="*/ 140 w 217"/>
                <a:gd name="T31" fmla="*/ 171 h 237"/>
                <a:gd name="T32" fmla="*/ 137 w 217"/>
                <a:gd name="T33" fmla="*/ 194 h 237"/>
                <a:gd name="T34" fmla="*/ 125 w 217"/>
                <a:gd name="T35" fmla="*/ 194 h 237"/>
                <a:gd name="T36" fmla="*/ 94 w 217"/>
                <a:gd name="T37" fmla="*/ 206 h 237"/>
                <a:gd name="T38" fmla="*/ 88 w 217"/>
                <a:gd name="T39" fmla="*/ 226 h 237"/>
                <a:gd name="T40" fmla="*/ 89 w 217"/>
                <a:gd name="T41" fmla="*/ 238 h 237"/>
                <a:gd name="T42" fmla="*/ 82 w 217"/>
                <a:gd name="T43" fmla="*/ 252 h 237"/>
                <a:gd name="T44" fmla="*/ 72 w 217"/>
                <a:gd name="T45" fmla="*/ 252 h 237"/>
                <a:gd name="T46" fmla="*/ 69 w 217"/>
                <a:gd name="T47" fmla="*/ 271 h 237"/>
                <a:gd name="T48" fmla="*/ 66 w 217"/>
                <a:gd name="T49" fmla="*/ 259 h 237"/>
                <a:gd name="T50" fmla="*/ 59 w 217"/>
                <a:gd name="T51" fmla="*/ 254 h 237"/>
                <a:gd name="T52" fmla="*/ 51 w 217"/>
                <a:gd name="T53" fmla="*/ 250 h 237"/>
                <a:gd name="T54" fmla="*/ 46 w 217"/>
                <a:gd name="T55" fmla="*/ 252 h 237"/>
                <a:gd name="T56" fmla="*/ 34 w 217"/>
                <a:gd name="T57" fmla="*/ 273 h 237"/>
                <a:gd name="T58" fmla="*/ 33 w 217"/>
                <a:gd name="T59" fmla="*/ 266 h 237"/>
                <a:gd name="T60" fmla="*/ 20 w 217"/>
                <a:gd name="T61" fmla="*/ 222 h 237"/>
                <a:gd name="T62" fmla="*/ 22 w 217"/>
                <a:gd name="T63" fmla="*/ 199 h 237"/>
                <a:gd name="T64" fmla="*/ 17 w 217"/>
                <a:gd name="T65" fmla="*/ 191 h 237"/>
                <a:gd name="T66" fmla="*/ 16 w 217"/>
                <a:gd name="T67" fmla="*/ 174 h 237"/>
                <a:gd name="T68" fmla="*/ 6 w 217"/>
                <a:gd name="T69" fmla="*/ 82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7"/>
                <a:gd name="T106" fmla="*/ 0 h 237"/>
                <a:gd name="T107" fmla="*/ 217 w 217"/>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7" name="Freeform 411"/>
            <p:cNvSpPr>
              <a:spLocks/>
            </p:cNvSpPr>
            <p:nvPr/>
          </p:nvSpPr>
          <p:spPr bwMode="ltGray">
            <a:xfrm>
              <a:off x="1507" y="2902"/>
              <a:ext cx="203" cy="335"/>
            </a:xfrm>
            <a:custGeom>
              <a:avLst/>
              <a:gdLst>
                <a:gd name="T0" fmla="*/ 113 w 223"/>
                <a:gd name="T1" fmla="*/ 88 h 325"/>
                <a:gd name="T2" fmla="*/ 101 w 223"/>
                <a:gd name="T3" fmla="*/ 97 h 325"/>
                <a:gd name="T4" fmla="*/ 89 w 223"/>
                <a:gd name="T5" fmla="*/ 105 h 325"/>
                <a:gd name="T6" fmla="*/ 87 w 223"/>
                <a:gd name="T7" fmla="*/ 126 h 325"/>
                <a:gd name="T8" fmla="*/ 84 w 223"/>
                <a:gd name="T9" fmla="*/ 140 h 325"/>
                <a:gd name="T10" fmla="*/ 79 w 223"/>
                <a:gd name="T11" fmla="*/ 158 h 325"/>
                <a:gd name="T12" fmla="*/ 87 w 223"/>
                <a:gd name="T13" fmla="*/ 193 h 325"/>
                <a:gd name="T14" fmla="*/ 101 w 223"/>
                <a:gd name="T15" fmla="*/ 210 h 325"/>
                <a:gd name="T16" fmla="*/ 110 w 223"/>
                <a:gd name="T17" fmla="*/ 205 h 325"/>
                <a:gd name="T18" fmla="*/ 118 w 223"/>
                <a:gd name="T19" fmla="*/ 193 h 325"/>
                <a:gd name="T20" fmla="*/ 118 w 223"/>
                <a:gd name="T21" fmla="*/ 226 h 325"/>
                <a:gd name="T22" fmla="*/ 130 w 223"/>
                <a:gd name="T23" fmla="*/ 226 h 325"/>
                <a:gd name="T24" fmla="*/ 135 w 223"/>
                <a:gd name="T25" fmla="*/ 270 h 325"/>
                <a:gd name="T26" fmla="*/ 136 w 223"/>
                <a:gd name="T27" fmla="*/ 291 h 325"/>
                <a:gd name="T28" fmla="*/ 138 w 223"/>
                <a:gd name="T29" fmla="*/ 335 h 325"/>
                <a:gd name="T30" fmla="*/ 134 w 223"/>
                <a:gd name="T31" fmla="*/ 346 h 325"/>
                <a:gd name="T32" fmla="*/ 133 w 223"/>
                <a:gd name="T33" fmla="*/ 375 h 325"/>
                <a:gd name="T34" fmla="*/ 117 w 223"/>
                <a:gd name="T35" fmla="*/ 366 h 325"/>
                <a:gd name="T36" fmla="*/ 107 w 223"/>
                <a:gd name="T37" fmla="*/ 349 h 325"/>
                <a:gd name="T38" fmla="*/ 98 w 223"/>
                <a:gd name="T39" fmla="*/ 337 h 325"/>
                <a:gd name="T40" fmla="*/ 91 w 223"/>
                <a:gd name="T41" fmla="*/ 335 h 325"/>
                <a:gd name="T42" fmla="*/ 80 w 223"/>
                <a:gd name="T43" fmla="*/ 324 h 325"/>
                <a:gd name="T44" fmla="*/ 69 w 223"/>
                <a:gd name="T45" fmla="*/ 305 h 325"/>
                <a:gd name="T46" fmla="*/ 59 w 223"/>
                <a:gd name="T47" fmla="*/ 279 h 325"/>
                <a:gd name="T48" fmla="*/ 47 w 223"/>
                <a:gd name="T49" fmla="*/ 247 h 325"/>
                <a:gd name="T50" fmla="*/ 42 w 223"/>
                <a:gd name="T51" fmla="*/ 230 h 325"/>
                <a:gd name="T52" fmla="*/ 36 w 223"/>
                <a:gd name="T53" fmla="*/ 205 h 325"/>
                <a:gd name="T54" fmla="*/ 26 w 223"/>
                <a:gd name="T55" fmla="*/ 177 h 325"/>
                <a:gd name="T56" fmla="*/ 15 w 223"/>
                <a:gd name="T57" fmla="*/ 144 h 325"/>
                <a:gd name="T58" fmla="*/ 5 w 223"/>
                <a:gd name="T59" fmla="*/ 123 h 325"/>
                <a:gd name="T60" fmla="*/ 0 w 223"/>
                <a:gd name="T61" fmla="*/ 105 h 325"/>
                <a:gd name="T62" fmla="*/ 2 w 223"/>
                <a:gd name="T63" fmla="*/ 85 h 325"/>
                <a:gd name="T64" fmla="*/ 17 w 223"/>
                <a:gd name="T65" fmla="*/ 72 h 325"/>
                <a:gd name="T66" fmla="*/ 103 w 223"/>
                <a:gd name="T67" fmla="*/ 33 h 325"/>
                <a:gd name="T68" fmla="*/ 117 w 223"/>
                <a:gd name="T69" fmla="*/ 80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325"/>
                <a:gd name="T107" fmla="*/ 223 w 223"/>
                <a:gd name="T108" fmla="*/ 325 h 3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8" name="Freeform 412"/>
            <p:cNvSpPr>
              <a:spLocks/>
            </p:cNvSpPr>
            <p:nvPr/>
          </p:nvSpPr>
          <p:spPr bwMode="ltGray">
            <a:xfrm>
              <a:off x="1508" y="2882"/>
              <a:ext cx="92" cy="111"/>
            </a:xfrm>
            <a:custGeom>
              <a:avLst/>
              <a:gdLst>
                <a:gd name="T0" fmla="*/ 26 w 101"/>
                <a:gd name="T1" fmla="*/ 0 h 109"/>
                <a:gd name="T2" fmla="*/ 9 w 101"/>
                <a:gd name="T3" fmla="*/ 12 h 109"/>
                <a:gd name="T4" fmla="*/ 13 w 101"/>
                <a:gd name="T5" fmla="*/ 24 h 109"/>
                <a:gd name="T6" fmla="*/ 5 w 101"/>
                <a:gd name="T7" fmla="*/ 39 h 109"/>
                <a:gd name="T8" fmla="*/ 5 w 101"/>
                <a:gd name="T9" fmla="*/ 47 h 109"/>
                <a:gd name="T10" fmla="*/ 5 w 101"/>
                <a:gd name="T11" fmla="*/ 45 h 109"/>
                <a:gd name="T12" fmla="*/ 2 w 101"/>
                <a:gd name="T13" fmla="*/ 65 h 109"/>
                <a:gd name="T14" fmla="*/ 0 w 101"/>
                <a:gd name="T15" fmla="*/ 67 h 109"/>
                <a:gd name="T16" fmla="*/ 7 w 101"/>
                <a:gd name="T17" fmla="*/ 79 h 109"/>
                <a:gd name="T18" fmla="*/ 12 w 101"/>
                <a:gd name="T19" fmla="*/ 88 h 109"/>
                <a:gd name="T20" fmla="*/ 13 w 101"/>
                <a:gd name="T21" fmla="*/ 94 h 109"/>
                <a:gd name="T22" fmla="*/ 9 w 101"/>
                <a:gd name="T23" fmla="*/ 104 h 109"/>
                <a:gd name="T24" fmla="*/ 9 w 101"/>
                <a:gd name="T25" fmla="*/ 108 h 109"/>
                <a:gd name="T26" fmla="*/ 9 w 101"/>
                <a:gd name="T27" fmla="*/ 110 h 109"/>
                <a:gd name="T28" fmla="*/ 11 w 101"/>
                <a:gd name="T29" fmla="*/ 110 h 109"/>
                <a:gd name="T30" fmla="*/ 18 w 101"/>
                <a:gd name="T31" fmla="*/ 108 h 109"/>
                <a:gd name="T32" fmla="*/ 24 w 101"/>
                <a:gd name="T33" fmla="*/ 118 h 109"/>
                <a:gd name="T34" fmla="*/ 35 w 101"/>
                <a:gd name="T35" fmla="*/ 81 h 109"/>
                <a:gd name="T36" fmla="*/ 42 w 101"/>
                <a:gd name="T37" fmla="*/ 77 h 109"/>
                <a:gd name="T38" fmla="*/ 50 w 101"/>
                <a:gd name="T39" fmla="*/ 75 h 109"/>
                <a:gd name="T40" fmla="*/ 55 w 101"/>
                <a:gd name="T41" fmla="*/ 69 h 109"/>
                <a:gd name="T42" fmla="*/ 58 w 101"/>
                <a:gd name="T43" fmla="*/ 65 h 109"/>
                <a:gd name="T44" fmla="*/ 59 w 101"/>
                <a:gd name="T45" fmla="*/ 61 h 109"/>
                <a:gd name="T46" fmla="*/ 63 w 101"/>
                <a:gd name="T47" fmla="*/ 37 h 109"/>
                <a:gd name="T48" fmla="*/ 63 w 101"/>
                <a:gd name="T49" fmla="*/ 18 h 109"/>
                <a:gd name="T50" fmla="*/ 46 w 101"/>
                <a:gd name="T51" fmla="*/ 0 h 109"/>
                <a:gd name="T52" fmla="*/ 26 w 101"/>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109"/>
                <a:gd name="T83" fmla="*/ 101 w 101"/>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9" name="Freeform 413"/>
            <p:cNvSpPr>
              <a:spLocks/>
            </p:cNvSpPr>
            <p:nvPr/>
          </p:nvSpPr>
          <p:spPr bwMode="ltGray">
            <a:xfrm>
              <a:off x="1926" y="2805"/>
              <a:ext cx="49" cy="73"/>
            </a:xfrm>
            <a:custGeom>
              <a:avLst/>
              <a:gdLst>
                <a:gd name="T0" fmla="*/ 6 w 53"/>
                <a:gd name="T1" fmla="*/ 0 h 71"/>
                <a:gd name="T2" fmla="*/ 18 w 53"/>
                <a:gd name="T3" fmla="*/ 8 h 71"/>
                <a:gd name="T4" fmla="*/ 32 w 53"/>
                <a:gd name="T5" fmla="*/ 27 h 71"/>
                <a:gd name="T6" fmla="*/ 35 w 53"/>
                <a:gd name="T7" fmla="*/ 31 h 71"/>
                <a:gd name="T8" fmla="*/ 32 w 53"/>
                <a:gd name="T9" fmla="*/ 41 h 71"/>
                <a:gd name="T10" fmla="*/ 29 w 53"/>
                <a:gd name="T11" fmla="*/ 43 h 71"/>
                <a:gd name="T12" fmla="*/ 25 w 53"/>
                <a:gd name="T13" fmla="*/ 56 h 71"/>
                <a:gd name="T14" fmla="*/ 23 w 53"/>
                <a:gd name="T15" fmla="*/ 72 h 71"/>
                <a:gd name="T16" fmla="*/ 18 w 53"/>
                <a:gd name="T17" fmla="*/ 72 h 71"/>
                <a:gd name="T18" fmla="*/ 17 w 53"/>
                <a:gd name="T19" fmla="*/ 80 h 71"/>
                <a:gd name="T20" fmla="*/ 13 w 53"/>
                <a:gd name="T21" fmla="*/ 80 h 71"/>
                <a:gd name="T22" fmla="*/ 9 w 53"/>
                <a:gd name="T23" fmla="*/ 70 h 71"/>
                <a:gd name="T24" fmla="*/ 6 w 53"/>
                <a:gd name="T25" fmla="*/ 78 h 71"/>
                <a:gd name="T26" fmla="*/ 4 w 53"/>
                <a:gd name="T27" fmla="*/ 70 h 71"/>
                <a:gd name="T28" fmla="*/ 0 w 53"/>
                <a:gd name="T29" fmla="*/ 33 h 71"/>
                <a:gd name="T30" fmla="*/ 2 w 53"/>
                <a:gd name="T31" fmla="*/ 4 h 71"/>
                <a:gd name="T32" fmla="*/ 6 w 53"/>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1"/>
                <a:gd name="T53" fmla="*/ 53 w 5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0" name="Freeform 414"/>
            <p:cNvSpPr>
              <a:spLocks/>
            </p:cNvSpPr>
            <p:nvPr/>
          </p:nvSpPr>
          <p:spPr bwMode="ltGray">
            <a:xfrm>
              <a:off x="1867" y="2799"/>
              <a:ext cx="70" cy="77"/>
            </a:xfrm>
            <a:custGeom>
              <a:avLst/>
              <a:gdLst>
                <a:gd name="T0" fmla="*/ 12 w 77"/>
                <a:gd name="T1" fmla="*/ 2 h 75"/>
                <a:gd name="T2" fmla="*/ 21 w 77"/>
                <a:gd name="T3" fmla="*/ 2 h 75"/>
                <a:gd name="T4" fmla="*/ 29 w 77"/>
                <a:gd name="T5" fmla="*/ 2 h 75"/>
                <a:gd name="T6" fmla="*/ 30 w 77"/>
                <a:gd name="T7" fmla="*/ 0 h 75"/>
                <a:gd name="T8" fmla="*/ 37 w 77"/>
                <a:gd name="T9" fmla="*/ 2 h 75"/>
                <a:gd name="T10" fmla="*/ 47 w 77"/>
                <a:gd name="T11" fmla="*/ 6 h 75"/>
                <a:gd name="T12" fmla="*/ 42 w 77"/>
                <a:gd name="T13" fmla="*/ 16 h 75"/>
                <a:gd name="T14" fmla="*/ 42 w 77"/>
                <a:gd name="T15" fmla="*/ 37 h 75"/>
                <a:gd name="T16" fmla="*/ 45 w 77"/>
                <a:gd name="T17" fmla="*/ 43 h 75"/>
                <a:gd name="T18" fmla="*/ 47 w 77"/>
                <a:gd name="T19" fmla="*/ 55 h 75"/>
                <a:gd name="T20" fmla="*/ 45 w 77"/>
                <a:gd name="T21" fmla="*/ 61 h 75"/>
                <a:gd name="T22" fmla="*/ 45 w 77"/>
                <a:gd name="T23" fmla="*/ 70 h 75"/>
                <a:gd name="T24" fmla="*/ 42 w 77"/>
                <a:gd name="T25" fmla="*/ 78 h 75"/>
                <a:gd name="T26" fmla="*/ 38 w 77"/>
                <a:gd name="T27" fmla="*/ 74 h 75"/>
                <a:gd name="T28" fmla="*/ 25 w 77"/>
                <a:gd name="T29" fmla="*/ 72 h 75"/>
                <a:gd name="T30" fmla="*/ 24 w 77"/>
                <a:gd name="T31" fmla="*/ 78 h 75"/>
                <a:gd name="T32" fmla="*/ 26 w 77"/>
                <a:gd name="T33" fmla="*/ 84 h 75"/>
                <a:gd name="T34" fmla="*/ 14 w 77"/>
                <a:gd name="T35" fmla="*/ 76 h 75"/>
                <a:gd name="T36" fmla="*/ 0 w 77"/>
                <a:gd name="T37" fmla="*/ 43 h 75"/>
                <a:gd name="T38" fmla="*/ 2 w 77"/>
                <a:gd name="T39" fmla="*/ 14 h 75"/>
                <a:gd name="T40" fmla="*/ 12 w 77"/>
                <a:gd name="T41" fmla="*/ 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5"/>
                <a:gd name="T65" fmla="*/ 77 w 77"/>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1" name="Freeform 415"/>
            <p:cNvSpPr>
              <a:spLocks/>
            </p:cNvSpPr>
            <p:nvPr/>
          </p:nvSpPr>
          <p:spPr bwMode="ltGray">
            <a:xfrm>
              <a:off x="1812" y="2757"/>
              <a:ext cx="84" cy="136"/>
            </a:xfrm>
            <a:custGeom>
              <a:avLst/>
              <a:gdLst>
                <a:gd name="T0" fmla="*/ 20 w 91"/>
                <a:gd name="T1" fmla="*/ 0 h 131"/>
                <a:gd name="T2" fmla="*/ 27 w 91"/>
                <a:gd name="T3" fmla="*/ 2 h 131"/>
                <a:gd name="T4" fmla="*/ 33 w 91"/>
                <a:gd name="T5" fmla="*/ 10 h 131"/>
                <a:gd name="T6" fmla="*/ 38 w 91"/>
                <a:gd name="T7" fmla="*/ 21 h 131"/>
                <a:gd name="T8" fmla="*/ 39 w 91"/>
                <a:gd name="T9" fmla="*/ 37 h 131"/>
                <a:gd name="T10" fmla="*/ 42 w 91"/>
                <a:gd name="T11" fmla="*/ 33 h 131"/>
                <a:gd name="T12" fmla="*/ 47 w 91"/>
                <a:gd name="T13" fmla="*/ 37 h 131"/>
                <a:gd name="T14" fmla="*/ 51 w 91"/>
                <a:gd name="T15" fmla="*/ 46 h 131"/>
                <a:gd name="T16" fmla="*/ 55 w 91"/>
                <a:gd name="T17" fmla="*/ 46 h 131"/>
                <a:gd name="T18" fmla="*/ 55 w 91"/>
                <a:gd name="T19" fmla="*/ 56 h 131"/>
                <a:gd name="T20" fmla="*/ 55 w 91"/>
                <a:gd name="T21" fmla="*/ 62 h 131"/>
                <a:gd name="T22" fmla="*/ 54 w 91"/>
                <a:gd name="T23" fmla="*/ 64 h 131"/>
                <a:gd name="T24" fmla="*/ 52 w 91"/>
                <a:gd name="T25" fmla="*/ 69 h 131"/>
                <a:gd name="T26" fmla="*/ 47 w 91"/>
                <a:gd name="T27" fmla="*/ 75 h 131"/>
                <a:gd name="T28" fmla="*/ 47 w 91"/>
                <a:gd name="T29" fmla="*/ 83 h 131"/>
                <a:gd name="T30" fmla="*/ 46 w 91"/>
                <a:gd name="T31" fmla="*/ 87 h 131"/>
                <a:gd name="T32" fmla="*/ 50 w 91"/>
                <a:gd name="T33" fmla="*/ 93 h 131"/>
                <a:gd name="T34" fmla="*/ 55 w 91"/>
                <a:gd name="T35" fmla="*/ 106 h 131"/>
                <a:gd name="T36" fmla="*/ 55 w 91"/>
                <a:gd name="T37" fmla="*/ 118 h 131"/>
                <a:gd name="T38" fmla="*/ 61 w 91"/>
                <a:gd name="T39" fmla="*/ 133 h 131"/>
                <a:gd name="T40" fmla="*/ 55 w 91"/>
                <a:gd name="T41" fmla="*/ 133 h 131"/>
                <a:gd name="T42" fmla="*/ 51 w 91"/>
                <a:gd name="T43" fmla="*/ 145 h 131"/>
                <a:gd name="T44" fmla="*/ 42 w 91"/>
                <a:gd name="T45" fmla="*/ 143 h 131"/>
                <a:gd name="T46" fmla="*/ 42 w 91"/>
                <a:gd name="T47" fmla="*/ 147 h 131"/>
                <a:gd name="T48" fmla="*/ 40 w 91"/>
                <a:gd name="T49" fmla="*/ 145 h 131"/>
                <a:gd name="T50" fmla="*/ 36 w 91"/>
                <a:gd name="T51" fmla="*/ 147 h 131"/>
                <a:gd name="T52" fmla="*/ 33 w 91"/>
                <a:gd name="T53" fmla="*/ 157 h 131"/>
                <a:gd name="T54" fmla="*/ 27 w 91"/>
                <a:gd name="T55" fmla="*/ 143 h 131"/>
                <a:gd name="T56" fmla="*/ 27 w 91"/>
                <a:gd name="T57" fmla="*/ 133 h 131"/>
                <a:gd name="T58" fmla="*/ 24 w 91"/>
                <a:gd name="T59" fmla="*/ 130 h 131"/>
                <a:gd name="T60" fmla="*/ 20 w 91"/>
                <a:gd name="T61" fmla="*/ 123 h 131"/>
                <a:gd name="T62" fmla="*/ 24 w 91"/>
                <a:gd name="T63" fmla="*/ 104 h 131"/>
                <a:gd name="T64" fmla="*/ 26 w 91"/>
                <a:gd name="T65" fmla="*/ 96 h 131"/>
                <a:gd name="T66" fmla="*/ 26 w 91"/>
                <a:gd name="T67" fmla="*/ 87 h 131"/>
                <a:gd name="T68" fmla="*/ 22 w 91"/>
                <a:gd name="T69" fmla="*/ 81 h 131"/>
                <a:gd name="T70" fmla="*/ 20 w 91"/>
                <a:gd name="T71" fmla="*/ 66 h 131"/>
                <a:gd name="T72" fmla="*/ 9 w 91"/>
                <a:gd name="T73" fmla="*/ 66 h 131"/>
                <a:gd name="T74" fmla="*/ 0 w 91"/>
                <a:gd name="T75" fmla="*/ 42 h 131"/>
                <a:gd name="T76" fmla="*/ 11 w 91"/>
                <a:gd name="T77" fmla="*/ 6 h 131"/>
                <a:gd name="T78" fmla="*/ 20 w 91"/>
                <a:gd name="T79" fmla="*/ 0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131"/>
                <a:gd name="T122" fmla="*/ 91 w 91"/>
                <a:gd name="T123" fmla="*/ 131 h 1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2" name="Freeform 416"/>
            <p:cNvSpPr>
              <a:spLocks/>
            </p:cNvSpPr>
            <p:nvPr/>
          </p:nvSpPr>
          <p:spPr bwMode="ltGray">
            <a:xfrm>
              <a:off x="1625" y="2690"/>
              <a:ext cx="221" cy="207"/>
            </a:xfrm>
            <a:custGeom>
              <a:avLst/>
              <a:gdLst>
                <a:gd name="T0" fmla="*/ 106 w 241"/>
                <a:gd name="T1" fmla="*/ 204 h 201"/>
                <a:gd name="T2" fmla="*/ 97 w 241"/>
                <a:gd name="T3" fmla="*/ 216 h 201"/>
                <a:gd name="T4" fmla="*/ 94 w 241"/>
                <a:gd name="T5" fmla="*/ 229 h 201"/>
                <a:gd name="T6" fmla="*/ 79 w 241"/>
                <a:gd name="T7" fmla="*/ 225 h 201"/>
                <a:gd name="T8" fmla="*/ 64 w 241"/>
                <a:gd name="T9" fmla="*/ 197 h 201"/>
                <a:gd name="T10" fmla="*/ 15 w 241"/>
                <a:gd name="T11" fmla="*/ 107 h 201"/>
                <a:gd name="T12" fmla="*/ 20 w 241"/>
                <a:gd name="T13" fmla="*/ 6 h 201"/>
                <a:gd name="T14" fmla="*/ 25 w 241"/>
                <a:gd name="T15" fmla="*/ 27 h 201"/>
                <a:gd name="T16" fmla="*/ 33 w 241"/>
                <a:gd name="T17" fmla="*/ 16 h 201"/>
                <a:gd name="T18" fmla="*/ 47 w 241"/>
                <a:gd name="T19" fmla="*/ 0 h 201"/>
                <a:gd name="T20" fmla="*/ 62 w 241"/>
                <a:gd name="T21" fmla="*/ 14 h 201"/>
                <a:gd name="T22" fmla="*/ 65 w 241"/>
                <a:gd name="T23" fmla="*/ 33 h 201"/>
                <a:gd name="T24" fmla="*/ 81 w 241"/>
                <a:gd name="T25" fmla="*/ 37 h 201"/>
                <a:gd name="T26" fmla="*/ 97 w 241"/>
                <a:gd name="T27" fmla="*/ 47 h 201"/>
                <a:gd name="T28" fmla="*/ 114 w 241"/>
                <a:gd name="T29" fmla="*/ 29 h 201"/>
                <a:gd name="T30" fmla="*/ 134 w 241"/>
                <a:gd name="T31" fmla="*/ 33 h 201"/>
                <a:gd name="T32" fmla="*/ 127 w 241"/>
                <a:gd name="T33" fmla="*/ 43 h 201"/>
                <a:gd name="T34" fmla="*/ 137 w 241"/>
                <a:gd name="T35" fmla="*/ 55 h 201"/>
                <a:gd name="T36" fmla="*/ 144 w 241"/>
                <a:gd name="T37" fmla="*/ 70 h 201"/>
                <a:gd name="T38" fmla="*/ 156 w 241"/>
                <a:gd name="T39" fmla="*/ 76 h 201"/>
                <a:gd name="T40" fmla="*/ 147 w 241"/>
                <a:gd name="T41" fmla="*/ 90 h 201"/>
                <a:gd name="T42" fmla="*/ 145 w 241"/>
                <a:gd name="T43" fmla="*/ 96 h 201"/>
                <a:gd name="T44" fmla="*/ 150 w 241"/>
                <a:gd name="T45" fmla="*/ 103 h 201"/>
                <a:gd name="T46" fmla="*/ 141 w 241"/>
                <a:gd name="T47" fmla="*/ 111 h 201"/>
                <a:gd name="T48" fmla="*/ 137 w 241"/>
                <a:gd name="T49" fmla="*/ 122 h 201"/>
                <a:gd name="T50" fmla="*/ 144 w 241"/>
                <a:gd name="T51" fmla="*/ 148 h 201"/>
                <a:gd name="T52" fmla="*/ 131 w 241"/>
                <a:gd name="T53" fmla="*/ 162 h 201"/>
                <a:gd name="T54" fmla="*/ 122 w 241"/>
                <a:gd name="T55" fmla="*/ 164 h 201"/>
                <a:gd name="T56" fmla="*/ 116 w 241"/>
                <a:gd name="T57" fmla="*/ 172 h 201"/>
                <a:gd name="T58" fmla="*/ 112 w 241"/>
                <a:gd name="T59" fmla="*/ 164 h 201"/>
                <a:gd name="T60" fmla="*/ 97 w 241"/>
                <a:gd name="T61" fmla="*/ 159 h 201"/>
                <a:gd name="T62" fmla="*/ 105 w 241"/>
                <a:gd name="T63" fmla="*/ 181 h 201"/>
                <a:gd name="T64" fmla="*/ 101 w 241"/>
                <a:gd name="T65" fmla="*/ 194 h 201"/>
                <a:gd name="T66" fmla="*/ 115 w 241"/>
                <a:gd name="T67" fmla="*/ 197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
                <a:gd name="T103" fmla="*/ 0 h 201"/>
                <a:gd name="T104" fmla="*/ 241 w 241"/>
                <a:gd name="T105" fmla="*/ 201 h 2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3" name="Freeform 417"/>
            <p:cNvSpPr>
              <a:spLocks/>
            </p:cNvSpPr>
            <p:nvPr/>
          </p:nvSpPr>
          <p:spPr bwMode="ltGray">
            <a:xfrm>
              <a:off x="1542" y="2687"/>
              <a:ext cx="190" cy="296"/>
            </a:xfrm>
            <a:custGeom>
              <a:avLst/>
              <a:gdLst>
                <a:gd name="T0" fmla="*/ 84 w 207"/>
                <a:gd name="T1" fmla="*/ 10 h 287"/>
                <a:gd name="T2" fmla="*/ 69 w 207"/>
                <a:gd name="T3" fmla="*/ 35 h 287"/>
                <a:gd name="T4" fmla="*/ 65 w 207"/>
                <a:gd name="T5" fmla="*/ 64 h 287"/>
                <a:gd name="T6" fmla="*/ 75 w 207"/>
                <a:gd name="T7" fmla="*/ 78 h 287"/>
                <a:gd name="T8" fmla="*/ 74 w 207"/>
                <a:gd name="T9" fmla="*/ 97 h 287"/>
                <a:gd name="T10" fmla="*/ 91 w 207"/>
                <a:gd name="T11" fmla="*/ 105 h 287"/>
                <a:gd name="T12" fmla="*/ 108 w 207"/>
                <a:gd name="T13" fmla="*/ 124 h 287"/>
                <a:gd name="T14" fmla="*/ 118 w 207"/>
                <a:gd name="T15" fmla="*/ 126 h 287"/>
                <a:gd name="T16" fmla="*/ 131 w 207"/>
                <a:gd name="T17" fmla="*/ 118 h 287"/>
                <a:gd name="T18" fmla="*/ 124 w 207"/>
                <a:gd name="T19" fmla="*/ 146 h 287"/>
                <a:gd name="T20" fmla="*/ 127 w 207"/>
                <a:gd name="T21" fmla="*/ 182 h 287"/>
                <a:gd name="T22" fmla="*/ 129 w 207"/>
                <a:gd name="T23" fmla="*/ 198 h 287"/>
                <a:gd name="T24" fmla="*/ 134 w 207"/>
                <a:gd name="T25" fmla="*/ 224 h 287"/>
                <a:gd name="T26" fmla="*/ 128 w 207"/>
                <a:gd name="T27" fmla="*/ 212 h 287"/>
                <a:gd name="T28" fmla="*/ 123 w 207"/>
                <a:gd name="T29" fmla="*/ 212 h 287"/>
                <a:gd name="T30" fmla="*/ 117 w 207"/>
                <a:gd name="T31" fmla="*/ 217 h 287"/>
                <a:gd name="T32" fmla="*/ 103 w 207"/>
                <a:gd name="T33" fmla="*/ 224 h 287"/>
                <a:gd name="T34" fmla="*/ 108 w 207"/>
                <a:gd name="T35" fmla="*/ 229 h 287"/>
                <a:gd name="T36" fmla="*/ 103 w 207"/>
                <a:gd name="T37" fmla="*/ 238 h 287"/>
                <a:gd name="T38" fmla="*/ 98 w 207"/>
                <a:gd name="T39" fmla="*/ 245 h 287"/>
                <a:gd name="T40" fmla="*/ 106 w 207"/>
                <a:gd name="T41" fmla="*/ 261 h 287"/>
                <a:gd name="T42" fmla="*/ 108 w 207"/>
                <a:gd name="T43" fmla="*/ 277 h 287"/>
                <a:gd name="T44" fmla="*/ 92 w 207"/>
                <a:gd name="T45" fmla="*/ 327 h 287"/>
                <a:gd name="T46" fmla="*/ 91 w 207"/>
                <a:gd name="T47" fmla="*/ 294 h 287"/>
                <a:gd name="T48" fmla="*/ 86 w 207"/>
                <a:gd name="T49" fmla="*/ 296 h 287"/>
                <a:gd name="T50" fmla="*/ 77 w 207"/>
                <a:gd name="T51" fmla="*/ 296 h 287"/>
                <a:gd name="T52" fmla="*/ 65 w 207"/>
                <a:gd name="T53" fmla="*/ 287 h 287"/>
                <a:gd name="T54" fmla="*/ 60 w 207"/>
                <a:gd name="T55" fmla="*/ 270 h 287"/>
                <a:gd name="T56" fmla="*/ 51 w 207"/>
                <a:gd name="T57" fmla="*/ 264 h 287"/>
                <a:gd name="T58" fmla="*/ 36 w 207"/>
                <a:gd name="T59" fmla="*/ 245 h 287"/>
                <a:gd name="T60" fmla="*/ 34 w 207"/>
                <a:gd name="T61" fmla="*/ 238 h 287"/>
                <a:gd name="T62" fmla="*/ 28 w 207"/>
                <a:gd name="T63" fmla="*/ 238 h 287"/>
                <a:gd name="T64" fmla="*/ 28 w 207"/>
                <a:gd name="T65" fmla="*/ 245 h 287"/>
                <a:gd name="T66" fmla="*/ 14 w 207"/>
                <a:gd name="T67" fmla="*/ 233 h 287"/>
                <a:gd name="T68" fmla="*/ 6 w 207"/>
                <a:gd name="T69" fmla="*/ 198 h 287"/>
                <a:gd name="T70" fmla="*/ 14 w 207"/>
                <a:gd name="T71" fmla="*/ 194 h 287"/>
                <a:gd name="T72" fmla="*/ 17 w 207"/>
                <a:gd name="T73" fmla="*/ 159 h 287"/>
                <a:gd name="T74" fmla="*/ 16 w 207"/>
                <a:gd name="T75" fmla="*/ 134 h 287"/>
                <a:gd name="T76" fmla="*/ 15 w 207"/>
                <a:gd name="T77" fmla="*/ 107 h 287"/>
                <a:gd name="T78" fmla="*/ 20 w 207"/>
                <a:gd name="T79" fmla="*/ 83 h 287"/>
                <a:gd name="T80" fmla="*/ 28 w 207"/>
                <a:gd name="T81" fmla="*/ 70 h 287"/>
                <a:gd name="T82" fmla="*/ 36 w 207"/>
                <a:gd name="T83" fmla="*/ 64 h 287"/>
                <a:gd name="T84" fmla="*/ 40 w 207"/>
                <a:gd name="T85" fmla="*/ 47 h 287"/>
                <a:gd name="T86" fmla="*/ 46 w 207"/>
                <a:gd name="T87" fmla="*/ 27 h 287"/>
                <a:gd name="T88" fmla="*/ 56 w 207"/>
                <a:gd name="T89" fmla="*/ 23 h 287"/>
                <a:gd name="T90" fmla="*/ 67 w 207"/>
                <a:gd name="T91" fmla="*/ 21 h 287"/>
                <a:gd name="T92" fmla="*/ 74 w 207"/>
                <a:gd name="T93" fmla="*/ 2 h 287"/>
                <a:gd name="T94" fmla="*/ 86 w 207"/>
                <a:gd name="T95" fmla="*/ 0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
                <a:gd name="T145" fmla="*/ 0 h 287"/>
                <a:gd name="T146" fmla="*/ 207 w 207"/>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4" name="Freeform 418"/>
            <p:cNvSpPr>
              <a:spLocks/>
            </p:cNvSpPr>
            <p:nvPr/>
          </p:nvSpPr>
          <p:spPr bwMode="ltGray">
            <a:xfrm>
              <a:off x="1809" y="4042"/>
              <a:ext cx="38" cy="19"/>
            </a:xfrm>
            <a:custGeom>
              <a:avLst/>
              <a:gdLst>
                <a:gd name="T0" fmla="*/ 0 w 43"/>
                <a:gd name="T1" fmla="*/ 4 h 19"/>
                <a:gd name="T2" fmla="*/ 8 w 43"/>
                <a:gd name="T3" fmla="*/ 2 h 19"/>
                <a:gd name="T4" fmla="*/ 11 w 43"/>
                <a:gd name="T5" fmla="*/ 0 h 19"/>
                <a:gd name="T6" fmla="*/ 19 w 43"/>
                <a:gd name="T7" fmla="*/ 0 h 19"/>
                <a:gd name="T8" fmla="*/ 23 w 43"/>
                <a:gd name="T9" fmla="*/ 6 h 19"/>
                <a:gd name="T10" fmla="*/ 19 w 43"/>
                <a:gd name="T11" fmla="*/ 6 h 19"/>
                <a:gd name="T12" fmla="*/ 15 w 43"/>
                <a:gd name="T13" fmla="*/ 8 h 19"/>
                <a:gd name="T14" fmla="*/ 13 w 43"/>
                <a:gd name="T15" fmla="*/ 4 h 19"/>
                <a:gd name="T16" fmla="*/ 10 w 43"/>
                <a:gd name="T17" fmla="*/ 6 h 19"/>
                <a:gd name="T18" fmla="*/ 11 w 43"/>
                <a:gd name="T19" fmla="*/ 8 h 19"/>
                <a:gd name="T20" fmla="*/ 11 w 43"/>
                <a:gd name="T21" fmla="*/ 10 h 19"/>
                <a:gd name="T22" fmla="*/ 15 w 43"/>
                <a:gd name="T23" fmla="*/ 14 h 19"/>
                <a:gd name="T24" fmla="*/ 15 w 43"/>
                <a:gd name="T25" fmla="*/ 18 h 19"/>
                <a:gd name="T26" fmla="*/ 13 w 43"/>
                <a:gd name="T27" fmla="*/ 16 h 19"/>
                <a:gd name="T28" fmla="*/ 10 w 43"/>
                <a:gd name="T29" fmla="*/ 14 h 19"/>
                <a:gd name="T30" fmla="*/ 8 w 43"/>
                <a:gd name="T31" fmla="*/ 12 h 19"/>
                <a:gd name="T32" fmla="*/ 7 w 43"/>
                <a:gd name="T33" fmla="*/ 10 h 19"/>
                <a:gd name="T34" fmla="*/ 8 w 43"/>
                <a:gd name="T35" fmla="*/ 16 h 19"/>
                <a:gd name="T36" fmla="*/ 5 w 43"/>
                <a:gd name="T37" fmla="*/ 16 h 19"/>
                <a:gd name="T38" fmla="*/ 4 w 43"/>
                <a:gd name="T39" fmla="*/ 16 h 19"/>
                <a:gd name="T40" fmla="*/ 0 w 43"/>
                <a:gd name="T41" fmla="*/ 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9"/>
                <a:gd name="T65" fmla="*/ 43 w 43"/>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5" name="Freeform 419"/>
            <p:cNvSpPr>
              <a:spLocks/>
            </p:cNvSpPr>
            <p:nvPr/>
          </p:nvSpPr>
          <p:spPr bwMode="ltGray">
            <a:xfrm>
              <a:off x="1940" y="3930"/>
              <a:ext cx="25" cy="28"/>
            </a:xfrm>
            <a:custGeom>
              <a:avLst/>
              <a:gdLst>
                <a:gd name="T0" fmla="*/ 6 w 27"/>
                <a:gd name="T1" fmla="*/ 0 h 27"/>
                <a:gd name="T2" fmla="*/ 9 w 27"/>
                <a:gd name="T3" fmla="*/ 2 h 27"/>
                <a:gd name="T4" fmla="*/ 13 w 27"/>
                <a:gd name="T5" fmla="*/ 4 h 27"/>
                <a:gd name="T6" fmla="*/ 17 w 27"/>
                <a:gd name="T7" fmla="*/ 6 h 27"/>
                <a:gd name="T8" fmla="*/ 18 w 27"/>
                <a:gd name="T9" fmla="*/ 8 h 27"/>
                <a:gd name="T10" fmla="*/ 17 w 27"/>
                <a:gd name="T11" fmla="*/ 12 h 27"/>
                <a:gd name="T12" fmla="*/ 11 w 27"/>
                <a:gd name="T13" fmla="*/ 21 h 27"/>
                <a:gd name="T14" fmla="*/ 6 w 27"/>
                <a:gd name="T15" fmla="*/ 29 h 27"/>
                <a:gd name="T16" fmla="*/ 6 w 27"/>
                <a:gd name="T17" fmla="*/ 31 h 27"/>
                <a:gd name="T18" fmla="*/ 0 w 27"/>
                <a:gd name="T19" fmla="*/ 27 h 27"/>
                <a:gd name="T20" fmla="*/ 6 w 27"/>
                <a:gd name="T21" fmla="*/ 19 h 27"/>
                <a:gd name="T22" fmla="*/ 6 w 2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7"/>
                <a:gd name="T38" fmla="*/ 27 w 2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6" name="Freeform 420"/>
            <p:cNvSpPr>
              <a:spLocks/>
            </p:cNvSpPr>
            <p:nvPr/>
          </p:nvSpPr>
          <p:spPr bwMode="ltGray">
            <a:xfrm>
              <a:off x="1922" y="3937"/>
              <a:ext cx="21" cy="23"/>
            </a:xfrm>
            <a:custGeom>
              <a:avLst/>
              <a:gdLst>
                <a:gd name="T0" fmla="*/ 14 w 23"/>
                <a:gd name="T1" fmla="*/ 0 h 23"/>
                <a:gd name="T2" fmla="*/ 11 w 23"/>
                <a:gd name="T3" fmla="*/ 10 h 23"/>
                <a:gd name="T4" fmla="*/ 9 w 23"/>
                <a:gd name="T5" fmla="*/ 14 h 23"/>
                <a:gd name="T6" fmla="*/ 5 w 23"/>
                <a:gd name="T7" fmla="*/ 14 h 23"/>
                <a:gd name="T8" fmla="*/ 5 w 23"/>
                <a:gd name="T9" fmla="*/ 18 h 23"/>
                <a:gd name="T10" fmla="*/ 5 w 23"/>
                <a:gd name="T11" fmla="*/ 22 h 23"/>
                <a:gd name="T12" fmla="*/ 2 w 23"/>
                <a:gd name="T13" fmla="*/ 16 h 23"/>
                <a:gd name="T14" fmla="*/ 2 w 23"/>
                <a:gd name="T15" fmla="*/ 10 h 23"/>
                <a:gd name="T16" fmla="*/ 0 w 23"/>
                <a:gd name="T17" fmla="*/ 2 h 23"/>
                <a:gd name="T18" fmla="*/ 5 w 23"/>
                <a:gd name="T19" fmla="*/ 0 h 23"/>
                <a:gd name="T20" fmla="*/ 14 w 2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3"/>
                <a:gd name="T35" fmla="*/ 23 w 2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7" name="Freeform 421"/>
            <p:cNvSpPr>
              <a:spLocks/>
            </p:cNvSpPr>
            <p:nvPr/>
          </p:nvSpPr>
          <p:spPr bwMode="ltGray">
            <a:xfrm>
              <a:off x="1741" y="4009"/>
              <a:ext cx="23" cy="21"/>
            </a:xfrm>
            <a:custGeom>
              <a:avLst/>
              <a:gdLst>
                <a:gd name="T0" fmla="*/ 16 w 25"/>
                <a:gd name="T1" fmla="*/ 8 h 21"/>
                <a:gd name="T2" fmla="*/ 9 w 25"/>
                <a:gd name="T3" fmla="*/ 0 h 21"/>
                <a:gd name="T4" fmla="*/ 0 w 25"/>
                <a:gd name="T5" fmla="*/ 0 h 21"/>
                <a:gd name="T6" fmla="*/ 4 w 25"/>
                <a:gd name="T7" fmla="*/ 8 h 21"/>
                <a:gd name="T8" fmla="*/ 6 w 25"/>
                <a:gd name="T9" fmla="*/ 14 h 21"/>
                <a:gd name="T10" fmla="*/ 11 w 25"/>
                <a:gd name="T11" fmla="*/ 14 h 21"/>
                <a:gd name="T12" fmla="*/ 13 w 25"/>
                <a:gd name="T13" fmla="*/ 18 h 21"/>
                <a:gd name="T14" fmla="*/ 15 w 25"/>
                <a:gd name="T15" fmla="*/ 20 h 21"/>
                <a:gd name="T16" fmla="*/ 16 w 25"/>
                <a:gd name="T17" fmla="*/ 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1"/>
                <a:gd name="T29" fmla="*/ 25 w 2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8" name="Freeform 422"/>
            <p:cNvSpPr>
              <a:spLocks/>
            </p:cNvSpPr>
            <p:nvPr/>
          </p:nvSpPr>
          <p:spPr bwMode="ltGray">
            <a:xfrm>
              <a:off x="1768" y="4021"/>
              <a:ext cx="16" cy="9"/>
            </a:xfrm>
            <a:custGeom>
              <a:avLst/>
              <a:gdLst>
                <a:gd name="T0" fmla="*/ 2 w 17"/>
                <a:gd name="T1" fmla="*/ 0 h 9"/>
                <a:gd name="T2" fmla="*/ 8 w 17"/>
                <a:gd name="T3" fmla="*/ 2 h 9"/>
                <a:gd name="T4" fmla="*/ 11 w 17"/>
                <a:gd name="T5" fmla="*/ 2 h 9"/>
                <a:gd name="T6" fmla="*/ 11 w 17"/>
                <a:gd name="T7" fmla="*/ 8 h 9"/>
                <a:gd name="T8" fmla="*/ 6 w 17"/>
                <a:gd name="T9" fmla="*/ 6 h 9"/>
                <a:gd name="T10" fmla="*/ 0 w 17"/>
                <a:gd name="T11" fmla="*/ 8 h 9"/>
                <a:gd name="T12" fmla="*/ 2 w 17"/>
                <a:gd name="T13" fmla="*/ 0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2" y="0"/>
                  </a:moveTo>
                  <a:lnTo>
                    <a:pt x="10" y="2"/>
                  </a:lnTo>
                  <a:lnTo>
                    <a:pt x="16" y="2"/>
                  </a:lnTo>
                  <a:lnTo>
                    <a:pt x="16" y="8"/>
                  </a:lnTo>
                  <a:lnTo>
                    <a:pt x="6" y="6"/>
                  </a:lnTo>
                  <a:lnTo>
                    <a:pt x="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9" name="Freeform 423"/>
            <p:cNvSpPr>
              <a:spLocks/>
            </p:cNvSpPr>
            <p:nvPr/>
          </p:nvSpPr>
          <p:spPr bwMode="ltGray">
            <a:xfrm>
              <a:off x="1724" y="3990"/>
              <a:ext cx="24" cy="16"/>
            </a:xfrm>
            <a:custGeom>
              <a:avLst/>
              <a:gdLst>
                <a:gd name="T0" fmla="*/ 0 w 25"/>
                <a:gd name="T1" fmla="*/ 0 h 15"/>
                <a:gd name="T2" fmla="*/ 4 w 25"/>
                <a:gd name="T3" fmla="*/ 13 h 15"/>
                <a:gd name="T4" fmla="*/ 12 w 25"/>
                <a:gd name="T5" fmla="*/ 15 h 15"/>
                <a:gd name="T6" fmla="*/ 19 w 25"/>
                <a:gd name="T7" fmla="*/ 19 h 15"/>
                <a:gd name="T8" fmla="*/ 12 w 25"/>
                <a:gd name="T9" fmla="*/ 19 h 15"/>
                <a:gd name="T10" fmla="*/ 2 w 25"/>
                <a:gd name="T11" fmla="*/ 15 h 15"/>
                <a:gd name="T12" fmla="*/ 0 w 25"/>
                <a:gd name="T13" fmla="*/ 0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0" y="0"/>
                  </a:moveTo>
                  <a:lnTo>
                    <a:pt x="4" y="8"/>
                  </a:lnTo>
                  <a:lnTo>
                    <a:pt x="12" y="10"/>
                  </a:lnTo>
                  <a:lnTo>
                    <a:pt x="24" y="14"/>
                  </a:lnTo>
                  <a:lnTo>
                    <a:pt x="14" y="14"/>
                  </a:lnTo>
                  <a:lnTo>
                    <a:pt x="2"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0" name="Freeform 424"/>
            <p:cNvSpPr>
              <a:spLocks/>
            </p:cNvSpPr>
            <p:nvPr/>
          </p:nvSpPr>
          <p:spPr bwMode="ltGray">
            <a:xfrm>
              <a:off x="1709" y="3957"/>
              <a:ext cx="14" cy="24"/>
            </a:xfrm>
            <a:custGeom>
              <a:avLst/>
              <a:gdLst>
                <a:gd name="T0" fmla="*/ 0 w 15"/>
                <a:gd name="T1" fmla="*/ 0 h 23"/>
                <a:gd name="T2" fmla="*/ 0 w 15"/>
                <a:gd name="T3" fmla="*/ 10 h 23"/>
                <a:gd name="T4" fmla="*/ 6 w 15"/>
                <a:gd name="T5" fmla="*/ 19 h 23"/>
                <a:gd name="T6" fmla="*/ 7 w 15"/>
                <a:gd name="T7" fmla="*/ 25 h 23"/>
                <a:gd name="T8" fmla="*/ 9 w 15"/>
                <a:gd name="T9" fmla="*/ 27 h 23"/>
                <a:gd name="T10" fmla="*/ 7 w 15"/>
                <a:gd name="T11" fmla="*/ 19 h 23"/>
                <a:gd name="T12" fmla="*/ 7 w 15"/>
                <a:gd name="T13" fmla="*/ 10 h 23"/>
                <a:gd name="T14" fmla="*/ 0 w 15"/>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3"/>
                <a:gd name="T26" fmla="*/ 15 w 1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3">
                  <a:moveTo>
                    <a:pt x="0" y="0"/>
                  </a:moveTo>
                  <a:lnTo>
                    <a:pt x="0" y="10"/>
                  </a:lnTo>
                  <a:lnTo>
                    <a:pt x="6" y="14"/>
                  </a:lnTo>
                  <a:lnTo>
                    <a:pt x="8" y="20"/>
                  </a:lnTo>
                  <a:lnTo>
                    <a:pt x="14" y="22"/>
                  </a:lnTo>
                  <a:lnTo>
                    <a:pt x="12" y="14"/>
                  </a:lnTo>
                  <a:lnTo>
                    <a:pt x="8"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1" name="Freeform 425"/>
            <p:cNvSpPr>
              <a:spLocks/>
            </p:cNvSpPr>
            <p:nvPr/>
          </p:nvSpPr>
          <p:spPr bwMode="ltGray">
            <a:xfrm>
              <a:off x="1787" y="4007"/>
              <a:ext cx="6" cy="16"/>
            </a:xfrm>
            <a:custGeom>
              <a:avLst/>
              <a:gdLst>
                <a:gd name="T0" fmla="*/ 0 w 7"/>
                <a:gd name="T1" fmla="*/ 0 h 15"/>
                <a:gd name="T2" fmla="*/ 0 w 7"/>
                <a:gd name="T3" fmla="*/ 13 h 15"/>
                <a:gd name="T4" fmla="*/ 3 w 7"/>
                <a:gd name="T5" fmla="*/ 19 h 15"/>
                <a:gd name="T6" fmla="*/ 3 w 7"/>
                <a:gd name="T7" fmla="*/ 6 h 15"/>
                <a:gd name="T8" fmla="*/ 0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8"/>
                  </a:lnTo>
                  <a:lnTo>
                    <a:pt x="4" y="14"/>
                  </a:lnTo>
                  <a:lnTo>
                    <a:pt x="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2" name="Freeform 426"/>
            <p:cNvSpPr>
              <a:spLocks/>
            </p:cNvSpPr>
            <p:nvPr/>
          </p:nvSpPr>
          <p:spPr bwMode="ltGray">
            <a:xfrm>
              <a:off x="1698" y="3922"/>
              <a:ext cx="5" cy="14"/>
            </a:xfrm>
            <a:custGeom>
              <a:avLst/>
              <a:gdLst>
                <a:gd name="T0" fmla="*/ 0 w 5"/>
                <a:gd name="T1" fmla="*/ 0 h 13"/>
                <a:gd name="T2" fmla="*/ 0 w 5"/>
                <a:gd name="T3" fmla="*/ 17 h 13"/>
                <a:gd name="T4" fmla="*/ 4 w 5"/>
                <a:gd name="T5" fmla="*/ 4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0"/>
                  </a:moveTo>
                  <a:lnTo>
                    <a:pt x="0" y="12"/>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3" name="Freeform 427"/>
            <p:cNvSpPr>
              <a:spLocks/>
            </p:cNvSpPr>
            <p:nvPr/>
          </p:nvSpPr>
          <p:spPr bwMode="ltGray">
            <a:xfrm>
              <a:off x="1684" y="3858"/>
              <a:ext cx="4" cy="4"/>
            </a:xfrm>
            <a:custGeom>
              <a:avLst/>
              <a:gdLst>
                <a:gd name="T0" fmla="*/ 0 w 3"/>
                <a:gd name="T1" fmla="*/ 2 h 5"/>
                <a:gd name="T2" fmla="*/ 9 w 3"/>
                <a:gd name="T3" fmla="*/ 2 h 5"/>
                <a:gd name="T4" fmla="*/ 9 w 3"/>
                <a:gd name="T5" fmla="*/ 0 h 5"/>
                <a:gd name="T6" fmla="*/ 0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4"/>
                  </a:moveTo>
                  <a:lnTo>
                    <a:pt x="2" y="4"/>
                  </a:lnTo>
                  <a:lnTo>
                    <a:pt x="2" y="0"/>
                  </a:ln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4" name="Rectangle 428"/>
            <p:cNvSpPr>
              <a:spLocks noChangeArrowheads="1"/>
            </p:cNvSpPr>
            <p:nvPr/>
          </p:nvSpPr>
          <p:spPr bwMode="ltGray">
            <a:xfrm>
              <a:off x="1684" y="3860"/>
              <a:ext cx="5" cy="1"/>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65" name="Oval 429"/>
            <p:cNvSpPr>
              <a:spLocks noChangeArrowheads="1"/>
            </p:cNvSpPr>
            <p:nvPr/>
          </p:nvSpPr>
          <p:spPr bwMode="ltGray">
            <a:xfrm>
              <a:off x="1842" y="4058"/>
              <a:ext cx="2" cy="1"/>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66" name="Freeform 430"/>
            <p:cNvSpPr>
              <a:spLocks/>
            </p:cNvSpPr>
            <p:nvPr/>
          </p:nvSpPr>
          <p:spPr bwMode="ltGray">
            <a:xfrm>
              <a:off x="1679" y="3722"/>
              <a:ext cx="15" cy="36"/>
            </a:xfrm>
            <a:custGeom>
              <a:avLst/>
              <a:gdLst>
                <a:gd name="T0" fmla="*/ 0 w 17"/>
                <a:gd name="T1" fmla="*/ 0 h 35"/>
                <a:gd name="T2" fmla="*/ 2 w 17"/>
                <a:gd name="T3" fmla="*/ 29 h 35"/>
                <a:gd name="T4" fmla="*/ 0 w 17"/>
                <a:gd name="T5" fmla="*/ 37 h 35"/>
                <a:gd name="T6" fmla="*/ 7 w 17"/>
                <a:gd name="T7" fmla="*/ 39 h 35"/>
                <a:gd name="T8" fmla="*/ 9 w 17"/>
                <a:gd name="T9" fmla="*/ 31 h 35"/>
                <a:gd name="T10" fmla="*/ 5 w 17"/>
                <a:gd name="T11" fmla="*/ 16 h 35"/>
                <a:gd name="T12" fmla="*/ 8 w 17"/>
                <a:gd name="T13" fmla="*/ 14 h 35"/>
                <a:gd name="T14" fmla="*/ 7 w 17"/>
                <a:gd name="T15" fmla="*/ 0 h 35"/>
                <a:gd name="T16" fmla="*/ 0 w 17"/>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5"/>
                <a:gd name="T29" fmla="*/ 17 w 1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7" name="Freeform 431"/>
            <p:cNvSpPr>
              <a:spLocks/>
            </p:cNvSpPr>
            <p:nvPr/>
          </p:nvSpPr>
          <p:spPr bwMode="ltGray">
            <a:xfrm>
              <a:off x="1684" y="3779"/>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8" name="Rectangle 432"/>
            <p:cNvSpPr>
              <a:spLocks noChangeArrowheads="1"/>
            </p:cNvSpPr>
            <p:nvPr/>
          </p:nvSpPr>
          <p:spPr bwMode="ltGray">
            <a:xfrm>
              <a:off x="1684" y="3781"/>
              <a:ext cx="3"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69" name="Freeform 433"/>
            <p:cNvSpPr>
              <a:spLocks/>
            </p:cNvSpPr>
            <p:nvPr/>
          </p:nvSpPr>
          <p:spPr bwMode="ltGray">
            <a:xfrm>
              <a:off x="1687" y="3789"/>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0" name="Rectangle 434"/>
            <p:cNvSpPr>
              <a:spLocks noChangeArrowheads="1"/>
            </p:cNvSpPr>
            <p:nvPr/>
          </p:nvSpPr>
          <p:spPr bwMode="ltGray">
            <a:xfrm>
              <a:off x="1687" y="3791"/>
              <a:ext cx="2"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71" name="Freeform 435"/>
            <p:cNvSpPr>
              <a:spLocks/>
            </p:cNvSpPr>
            <p:nvPr/>
          </p:nvSpPr>
          <p:spPr bwMode="ltGray">
            <a:xfrm>
              <a:off x="1692" y="3800"/>
              <a:ext cx="3" cy="5"/>
            </a:xfrm>
            <a:custGeom>
              <a:avLst/>
              <a:gdLst>
                <a:gd name="T0" fmla="*/ 2 w 3"/>
                <a:gd name="T1" fmla="*/ 0 h 5"/>
                <a:gd name="T2" fmla="*/ 0 w 3"/>
                <a:gd name="T3" fmla="*/ 0 h 5"/>
                <a:gd name="T4" fmla="*/ 0 w 3"/>
                <a:gd name="T5" fmla="*/ 4 h 5"/>
                <a:gd name="T6" fmla="*/ 2 w 3"/>
                <a:gd name="T7" fmla="*/ 4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0"/>
                  </a:lnTo>
                  <a:lnTo>
                    <a:pt x="0" y="4"/>
                  </a:lnTo>
                  <a:lnTo>
                    <a:pt x="2"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2" name="Rectangle 436"/>
            <p:cNvSpPr>
              <a:spLocks noChangeArrowheads="1"/>
            </p:cNvSpPr>
            <p:nvPr/>
          </p:nvSpPr>
          <p:spPr bwMode="ltGray">
            <a:xfrm>
              <a:off x="1694" y="3800"/>
              <a:ext cx="1" cy="6"/>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73" name="Freeform 437"/>
            <p:cNvSpPr>
              <a:spLocks/>
            </p:cNvSpPr>
            <p:nvPr/>
          </p:nvSpPr>
          <p:spPr bwMode="ltGray">
            <a:xfrm>
              <a:off x="1867" y="3774"/>
              <a:ext cx="17" cy="17"/>
            </a:xfrm>
            <a:custGeom>
              <a:avLst/>
              <a:gdLst>
                <a:gd name="T0" fmla="*/ 0 w 19"/>
                <a:gd name="T1" fmla="*/ 2 h 17"/>
                <a:gd name="T2" fmla="*/ 5 w 19"/>
                <a:gd name="T3" fmla="*/ 2 h 17"/>
                <a:gd name="T4" fmla="*/ 11 w 19"/>
                <a:gd name="T5" fmla="*/ 0 h 17"/>
                <a:gd name="T6" fmla="*/ 11 w 19"/>
                <a:gd name="T7" fmla="*/ 10 h 17"/>
                <a:gd name="T8" fmla="*/ 9 w 19"/>
                <a:gd name="T9" fmla="*/ 16 h 17"/>
                <a:gd name="T10" fmla="*/ 5 w 19"/>
                <a:gd name="T11" fmla="*/ 12 h 17"/>
                <a:gd name="T12" fmla="*/ 5 w 19"/>
                <a:gd name="T13" fmla="*/ 10 h 17"/>
                <a:gd name="T14" fmla="*/ 5 w 19"/>
                <a:gd name="T15" fmla="*/ 8 h 17"/>
                <a:gd name="T16" fmla="*/ 2 w 19"/>
                <a:gd name="T17" fmla="*/ 8 h 17"/>
                <a:gd name="T18" fmla="*/ 0 w 19"/>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7"/>
                <a:gd name="T32" fmla="*/ 19 w 1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4" name="Freeform 438"/>
            <p:cNvSpPr>
              <a:spLocks/>
            </p:cNvSpPr>
            <p:nvPr/>
          </p:nvSpPr>
          <p:spPr bwMode="ltGray">
            <a:xfrm>
              <a:off x="1785" y="2647"/>
              <a:ext cx="6" cy="6"/>
            </a:xfrm>
            <a:custGeom>
              <a:avLst/>
              <a:gdLst>
                <a:gd name="T0" fmla="*/ 3 w 7"/>
                <a:gd name="T1" fmla="*/ 0 h 7"/>
                <a:gd name="T2" fmla="*/ 3 w 7"/>
                <a:gd name="T3" fmla="*/ 2 h 7"/>
                <a:gd name="T4" fmla="*/ 3 w 7"/>
                <a:gd name="T5" fmla="*/ 3 h 7"/>
                <a:gd name="T6" fmla="*/ 0 w 7"/>
                <a:gd name="T7" fmla="*/ 3 h 7"/>
                <a:gd name="T8" fmla="*/ 2 w 7"/>
                <a:gd name="T9" fmla="*/ 3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5" name="Freeform 439"/>
            <p:cNvSpPr>
              <a:spLocks/>
            </p:cNvSpPr>
            <p:nvPr/>
          </p:nvSpPr>
          <p:spPr bwMode="ltGray">
            <a:xfrm>
              <a:off x="1792" y="2634"/>
              <a:ext cx="6" cy="7"/>
            </a:xfrm>
            <a:custGeom>
              <a:avLst/>
              <a:gdLst>
                <a:gd name="T0" fmla="*/ 3 w 7"/>
                <a:gd name="T1" fmla="*/ 0 h 7"/>
                <a:gd name="T2" fmla="*/ 3 w 7"/>
                <a:gd name="T3" fmla="*/ 2 h 7"/>
                <a:gd name="T4" fmla="*/ 3 w 7"/>
                <a:gd name="T5" fmla="*/ 4 h 7"/>
                <a:gd name="T6" fmla="*/ 0 w 7"/>
                <a:gd name="T7" fmla="*/ 6 h 7"/>
                <a:gd name="T8" fmla="*/ 2 w 7"/>
                <a:gd name="T9" fmla="*/ 2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5" name="Group 440"/>
            <p:cNvGrpSpPr>
              <a:grpSpLocks/>
            </p:cNvGrpSpPr>
            <p:nvPr/>
          </p:nvGrpSpPr>
          <p:grpSpPr bwMode="auto">
            <a:xfrm>
              <a:off x="1323" y="872"/>
              <a:ext cx="1207" cy="908"/>
              <a:chOff x="1050" y="609"/>
              <a:chExt cx="1310" cy="985"/>
            </a:xfrm>
            <a:grpFill/>
          </p:grpSpPr>
          <p:sp>
            <p:nvSpPr>
              <p:cNvPr id="5495" name="Freeform 441"/>
              <p:cNvSpPr>
                <a:spLocks/>
              </p:cNvSpPr>
              <p:nvPr/>
            </p:nvSpPr>
            <p:spPr bwMode="ltGray">
              <a:xfrm>
                <a:off x="2147" y="1412"/>
                <a:ext cx="138" cy="97"/>
              </a:xfrm>
              <a:custGeom>
                <a:avLst/>
                <a:gdLst>
                  <a:gd name="T0" fmla="*/ 101 w 139"/>
                  <a:gd name="T1" fmla="*/ 16 h 87"/>
                  <a:gd name="T2" fmla="*/ 109 w 139"/>
                  <a:gd name="T3" fmla="*/ 4 h 87"/>
                  <a:gd name="T4" fmla="*/ 119 w 139"/>
                  <a:gd name="T5" fmla="*/ 11 h 87"/>
                  <a:gd name="T6" fmla="*/ 123 w 139"/>
                  <a:gd name="T7" fmla="*/ 35 h 87"/>
                  <a:gd name="T8" fmla="*/ 129 w 139"/>
                  <a:gd name="T9" fmla="*/ 45 h 87"/>
                  <a:gd name="T10" fmla="*/ 131 w 139"/>
                  <a:gd name="T11" fmla="*/ 72 h 87"/>
                  <a:gd name="T12" fmla="*/ 115 w 139"/>
                  <a:gd name="T13" fmla="*/ 109 h 87"/>
                  <a:gd name="T14" fmla="*/ 101 w 139"/>
                  <a:gd name="T15" fmla="*/ 129 h 87"/>
                  <a:gd name="T16" fmla="*/ 89 w 139"/>
                  <a:gd name="T17" fmla="*/ 148 h 87"/>
                  <a:gd name="T18" fmla="*/ 68 w 139"/>
                  <a:gd name="T19" fmla="*/ 145 h 87"/>
                  <a:gd name="T20" fmla="*/ 52 w 139"/>
                  <a:gd name="T21" fmla="*/ 134 h 87"/>
                  <a:gd name="T22" fmla="*/ 34 w 139"/>
                  <a:gd name="T23" fmla="*/ 129 h 87"/>
                  <a:gd name="T24" fmla="*/ 24 w 139"/>
                  <a:gd name="T25" fmla="*/ 116 h 87"/>
                  <a:gd name="T26" fmla="*/ 32 w 139"/>
                  <a:gd name="T27" fmla="*/ 99 h 87"/>
                  <a:gd name="T28" fmla="*/ 26 w 139"/>
                  <a:gd name="T29" fmla="*/ 84 h 87"/>
                  <a:gd name="T30" fmla="*/ 10 w 139"/>
                  <a:gd name="T31" fmla="*/ 79 h 87"/>
                  <a:gd name="T32" fmla="*/ 12 w 139"/>
                  <a:gd name="T33" fmla="*/ 69 h 87"/>
                  <a:gd name="T34" fmla="*/ 34 w 139"/>
                  <a:gd name="T35" fmla="*/ 65 h 87"/>
                  <a:gd name="T36" fmla="*/ 36 w 139"/>
                  <a:gd name="T37" fmla="*/ 51 h 87"/>
                  <a:gd name="T38" fmla="*/ 24 w 139"/>
                  <a:gd name="T39" fmla="*/ 45 h 87"/>
                  <a:gd name="T40" fmla="*/ 0 w 139"/>
                  <a:gd name="T41" fmla="*/ 56 h 87"/>
                  <a:gd name="T42" fmla="*/ 14 w 139"/>
                  <a:gd name="T43" fmla="*/ 35 h 87"/>
                  <a:gd name="T44" fmla="*/ 20 w 139"/>
                  <a:gd name="T45" fmla="*/ 11 h 87"/>
                  <a:gd name="T46" fmla="*/ 32 w 139"/>
                  <a:gd name="T47" fmla="*/ 25 h 87"/>
                  <a:gd name="T48" fmla="*/ 38 w 139"/>
                  <a:gd name="T49" fmla="*/ 0 h 87"/>
                  <a:gd name="T50" fmla="*/ 44 w 139"/>
                  <a:gd name="T51" fmla="*/ 35 h 87"/>
                  <a:gd name="T52" fmla="*/ 48 w 139"/>
                  <a:gd name="T53" fmla="*/ 65 h 87"/>
                  <a:gd name="T54" fmla="*/ 54 w 139"/>
                  <a:gd name="T55" fmla="*/ 51 h 87"/>
                  <a:gd name="T56" fmla="*/ 58 w 139"/>
                  <a:gd name="T57" fmla="*/ 41 h 87"/>
                  <a:gd name="T58" fmla="*/ 60 w 139"/>
                  <a:gd name="T59" fmla="*/ 16 h 87"/>
                  <a:gd name="T60" fmla="*/ 68 w 139"/>
                  <a:gd name="T61" fmla="*/ 41 h 87"/>
                  <a:gd name="T62" fmla="*/ 69 w 139"/>
                  <a:gd name="T63" fmla="*/ 16 h 87"/>
                  <a:gd name="T64" fmla="*/ 77 w 139"/>
                  <a:gd name="T65" fmla="*/ 20 h 87"/>
                  <a:gd name="T66" fmla="*/ 89 w 139"/>
                  <a:gd name="T67" fmla="*/ 28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87"/>
                  <a:gd name="T104" fmla="*/ 139 w 139"/>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6" name="Oval 442"/>
              <p:cNvSpPr>
                <a:spLocks noChangeArrowheads="1"/>
              </p:cNvSpPr>
              <p:nvPr/>
            </p:nvSpPr>
            <p:spPr bwMode="ltGray">
              <a:xfrm>
                <a:off x="1473" y="1395"/>
                <a:ext cx="1"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497" name="Oval 443"/>
              <p:cNvSpPr>
                <a:spLocks noChangeArrowheads="1"/>
              </p:cNvSpPr>
              <p:nvPr/>
            </p:nvSpPr>
            <p:spPr bwMode="ltGray">
              <a:xfrm>
                <a:off x="1450" y="1400"/>
                <a:ext cx="5" cy="6"/>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498" name="Freeform 444"/>
              <p:cNvSpPr>
                <a:spLocks/>
              </p:cNvSpPr>
              <p:nvPr/>
            </p:nvSpPr>
            <p:spPr bwMode="ltGray">
              <a:xfrm>
                <a:off x="1211" y="828"/>
                <a:ext cx="146" cy="109"/>
              </a:xfrm>
              <a:custGeom>
                <a:avLst/>
                <a:gdLst>
                  <a:gd name="T0" fmla="*/ 125 w 147"/>
                  <a:gd name="T1" fmla="*/ 25 h 97"/>
                  <a:gd name="T2" fmla="*/ 117 w 147"/>
                  <a:gd name="T3" fmla="*/ 13 h 97"/>
                  <a:gd name="T4" fmla="*/ 101 w 147"/>
                  <a:gd name="T5" fmla="*/ 31 h 97"/>
                  <a:gd name="T6" fmla="*/ 103 w 147"/>
                  <a:gd name="T7" fmla="*/ 61 h 97"/>
                  <a:gd name="T8" fmla="*/ 91 w 147"/>
                  <a:gd name="T9" fmla="*/ 79 h 97"/>
                  <a:gd name="T10" fmla="*/ 95 w 147"/>
                  <a:gd name="T11" fmla="*/ 103 h 97"/>
                  <a:gd name="T12" fmla="*/ 79 w 147"/>
                  <a:gd name="T13" fmla="*/ 103 h 97"/>
                  <a:gd name="T14" fmla="*/ 73 w 147"/>
                  <a:gd name="T15" fmla="*/ 101 h 97"/>
                  <a:gd name="T16" fmla="*/ 73 w 147"/>
                  <a:gd name="T17" fmla="*/ 72 h 97"/>
                  <a:gd name="T18" fmla="*/ 73 w 147"/>
                  <a:gd name="T19" fmla="*/ 54 h 97"/>
                  <a:gd name="T20" fmla="*/ 64 w 147"/>
                  <a:gd name="T21" fmla="*/ 31 h 97"/>
                  <a:gd name="T22" fmla="*/ 68 w 147"/>
                  <a:gd name="T23" fmla="*/ 17 h 97"/>
                  <a:gd name="T24" fmla="*/ 52 w 147"/>
                  <a:gd name="T25" fmla="*/ 0 h 97"/>
                  <a:gd name="T26" fmla="*/ 50 w 147"/>
                  <a:gd name="T27" fmla="*/ 21 h 97"/>
                  <a:gd name="T28" fmla="*/ 28 w 147"/>
                  <a:gd name="T29" fmla="*/ 28 h 97"/>
                  <a:gd name="T30" fmla="*/ 28 w 147"/>
                  <a:gd name="T31" fmla="*/ 35 h 97"/>
                  <a:gd name="T32" fmla="*/ 34 w 147"/>
                  <a:gd name="T33" fmla="*/ 47 h 97"/>
                  <a:gd name="T34" fmla="*/ 18 w 147"/>
                  <a:gd name="T35" fmla="*/ 54 h 97"/>
                  <a:gd name="T36" fmla="*/ 24 w 147"/>
                  <a:gd name="T37" fmla="*/ 64 h 97"/>
                  <a:gd name="T38" fmla="*/ 22 w 147"/>
                  <a:gd name="T39" fmla="*/ 79 h 97"/>
                  <a:gd name="T40" fmla="*/ 10 w 147"/>
                  <a:gd name="T41" fmla="*/ 72 h 97"/>
                  <a:gd name="T42" fmla="*/ 0 w 147"/>
                  <a:gd name="T43" fmla="*/ 79 h 97"/>
                  <a:gd name="T44" fmla="*/ 2 w 147"/>
                  <a:gd name="T45" fmla="*/ 99 h 97"/>
                  <a:gd name="T46" fmla="*/ 14 w 147"/>
                  <a:gd name="T47" fmla="*/ 115 h 97"/>
                  <a:gd name="T48" fmla="*/ 24 w 147"/>
                  <a:gd name="T49" fmla="*/ 121 h 97"/>
                  <a:gd name="T50" fmla="*/ 40 w 147"/>
                  <a:gd name="T51" fmla="*/ 106 h 97"/>
                  <a:gd name="T52" fmla="*/ 36 w 147"/>
                  <a:gd name="T53" fmla="*/ 121 h 97"/>
                  <a:gd name="T54" fmla="*/ 52 w 147"/>
                  <a:gd name="T55" fmla="*/ 121 h 97"/>
                  <a:gd name="T56" fmla="*/ 64 w 147"/>
                  <a:gd name="T57" fmla="*/ 140 h 97"/>
                  <a:gd name="T58" fmla="*/ 46 w 147"/>
                  <a:gd name="T59" fmla="*/ 140 h 97"/>
                  <a:gd name="T60" fmla="*/ 20 w 147"/>
                  <a:gd name="T61" fmla="*/ 140 h 97"/>
                  <a:gd name="T62" fmla="*/ 24 w 147"/>
                  <a:gd name="T63" fmla="*/ 170 h 97"/>
                  <a:gd name="T64" fmla="*/ 62 w 147"/>
                  <a:gd name="T65" fmla="*/ 161 h 97"/>
                  <a:gd name="T66" fmla="*/ 85 w 147"/>
                  <a:gd name="T67" fmla="*/ 146 h 97"/>
                  <a:gd name="T68" fmla="*/ 95 w 147"/>
                  <a:gd name="T69" fmla="*/ 151 h 97"/>
                  <a:gd name="T70" fmla="*/ 107 w 147"/>
                  <a:gd name="T71" fmla="*/ 157 h 97"/>
                  <a:gd name="T72" fmla="*/ 129 w 147"/>
                  <a:gd name="T73" fmla="*/ 140 h 97"/>
                  <a:gd name="T74" fmla="*/ 133 w 147"/>
                  <a:gd name="T75" fmla="*/ 126 h 97"/>
                  <a:gd name="T76" fmla="*/ 141 w 147"/>
                  <a:gd name="T77" fmla="*/ 92 h 97"/>
                  <a:gd name="T78" fmla="*/ 133 w 147"/>
                  <a:gd name="T79" fmla="*/ 82 h 97"/>
                  <a:gd name="T80" fmla="*/ 127 w 147"/>
                  <a:gd name="T81" fmla="*/ 99 h 97"/>
                  <a:gd name="T82" fmla="*/ 121 w 147"/>
                  <a:gd name="T83" fmla="*/ 99 h 97"/>
                  <a:gd name="T84" fmla="*/ 117 w 147"/>
                  <a:gd name="T85" fmla="*/ 72 h 97"/>
                  <a:gd name="T86" fmla="*/ 119 w 147"/>
                  <a:gd name="T87" fmla="*/ 47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97"/>
                  <a:gd name="T134" fmla="*/ 147 w 147"/>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9" name="Freeform 445"/>
              <p:cNvSpPr>
                <a:spLocks/>
              </p:cNvSpPr>
              <p:nvPr/>
            </p:nvSpPr>
            <p:spPr bwMode="ltGray">
              <a:xfrm>
                <a:off x="1201" y="842"/>
                <a:ext cx="27" cy="21"/>
              </a:xfrm>
              <a:custGeom>
                <a:avLst/>
                <a:gdLst>
                  <a:gd name="T0" fmla="*/ 24 w 27"/>
                  <a:gd name="T1" fmla="*/ 11 h 19"/>
                  <a:gd name="T2" fmla="*/ 8 w 27"/>
                  <a:gd name="T3" fmla="*/ 30 h 19"/>
                  <a:gd name="T4" fmla="*/ 2 w 27"/>
                  <a:gd name="T5" fmla="*/ 27 h 19"/>
                  <a:gd name="T6" fmla="*/ 0 w 27"/>
                  <a:gd name="T7" fmla="*/ 15 h 19"/>
                  <a:gd name="T8" fmla="*/ 16 w 27"/>
                  <a:gd name="T9" fmla="*/ 0 h 19"/>
                  <a:gd name="T10" fmla="*/ 26 w 27"/>
                  <a:gd name="T11" fmla="*/ 0 h 19"/>
                  <a:gd name="T12" fmla="*/ 24 w 27"/>
                  <a:gd name="T13" fmla="*/ 11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4" y="6"/>
                    </a:moveTo>
                    <a:lnTo>
                      <a:pt x="8" y="18"/>
                    </a:lnTo>
                    <a:lnTo>
                      <a:pt x="2" y="16"/>
                    </a:lnTo>
                    <a:lnTo>
                      <a:pt x="0" y="10"/>
                    </a:lnTo>
                    <a:lnTo>
                      <a:pt x="16" y="0"/>
                    </a:lnTo>
                    <a:lnTo>
                      <a:pt x="26" y="0"/>
                    </a:lnTo>
                    <a:lnTo>
                      <a:pt x="2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0" name="Freeform 446"/>
              <p:cNvSpPr>
                <a:spLocks/>
              </p:cNvSpPr>
              <p:nvPr/>
            </p:nvSpPr>
            <p:spPr bwMode="ltGray">
              <a:xfrm>
                <a:off x="1282" y="982"/>
                <a:ext cx="32" cy="31"/>
              </a:xfrm>
              <a:custGeom>
                <a:avLst/>
                <a:gdLst>
                  <a:gd name="T0" fmla="*/ 12 w 31"/>
                  <a:gd name="T1" fmla="*/ 0 h 27"/>
                  <a:gd name="T2" fmla="*/ 23 w 31"/>
                  <a:gd name="T3" fmla="*/ 9 h 27"/>
                  <a:gd name="T4" fmla="*/ 33 w 31"/>
                  <a:gd name="T5" fmla="*/ 9 h 27"/>
                  <a:gd name="T6" fmla="*/ 35 w 31"/>
                  <a:gd name="T7" fmla="*/ 37 h 27"/>
                  <a:gd name="T8" fmla="*/ 29 w 31"/>
                  <a:gd name="T9" fmla="*/ 52 h 27"/>
                  <a:gd name="T10" fmla="*/ 21 w 31"/>
                  <a:gd name="T11" fmla="*/ 39 h 27"/>
                  <a:gd name="T12" fmla="*/ 12 w 31"/>
                  <a:gd name="T13" fmla="*/ 39 h 27"/>
                  <a:gd name="T14" fmla="*/ 8 w 31"/>
                  <a:gd name="T15" fmla="*/ 37 h 27"/>
                  <a:gd name="T16" fmla="*/ 4 w 31"/>
                  <a:gd name="T17" fmla="*/ 39 h 27"/>
                  <a:gd name="T18" fmla="*/ 0 w 31"/>
                  <a:gd name="T19" fmla="*/ 20 h 27"/>
                  <a:gd name="T20" fmla="*/ 0 w 31"/>
                  <a:gd name="T21" fmla="*/ 11 h 27"/>
                  <a:gd name="T22" fmla="*/ 6 w 31"/>
                  <a:gd name="T23" fmla="*/ 0 h 27"/>
                  <a:gd name="T24" fmla="*/ 12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1" name="Freeform 447"/>
              <p:cNvSpPr>
                <a:spLocks/>
              </p:cNvSpPr>
              <p:nvPr/>
            </p:nvSpPr>
            <p:spPr bwMode="ltGray">
              <a:xfrm>
                <a:off x="1287" y="1009"/>
                <a:ext cx="17" cy="15"/>
              </a:xfrm>
              <a:custGeom>
                <a:avLst/>
                <a:gdLst>
                  <a:gd name="T0" fmla="*/ 0 w 17"/>
                  <a:gd name="T1" fmla="*/ 0 h 13"/>
                  <a:gd name="T2" fmla="*/ 10 w 17"/>
                  <a:gd name="T3" fmla="*/ 0 h 13"/>
                  <a:gd name="T4" fmla="*/ 16 w 17"/>
                  <a:gd name="T5" fmla="*/ 12 h 13"/>
                  <a:gd name="T6" fmla="*/ 8 w 17"/>
                  <a:gd name="T7" fmla="*/ 24 h 13"/>
                  <a:gd name="T8" fmla="*/ 2 w 17"/>
                  <a:gd name="T9" fmla="*/ 24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10" y="0"/>
                    </a:lnTo>
                    <a:lnTo>
                      <a:pt x="16" y="6"/>
                    </a:lnTo>
                    <a:lnTo>
                      <a:pt x="8" y="12"/>
                    </a:lnTo>
                    <a:lnTo>
                      <a:pt x="2" y="1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2" name="Freeform 448"/>
              <p:cNvSpPr>
                <a:spLocks/>
              </p:cNvSpPr>
              <p:nvPr/>
            </p:nvSpPr>
            <p:spPr bwMode="ltGray">
              <a:xfrm>
                <a:off x="1180" y="768"/>
                <a:ext cx="111" cy="70"/>
              </a:xfrm>
              <a:custGeom>
                <a:avLst/>
                <a:gdLst>
                  <a:gd name="T0" fmla="*/ 102 w 113"/>
                  <a:gd name="T1" fmla="*/ 2 h 63"/>
                  <a:gd name="T2" fmla="*/ 102 w 113"/>
                  <a:gd name="T3" fmla="*/ 30 h 63"/>
                  <a:gd name="T4" fmla="*/ 100 w 113"/>
                  <a:gd name="T5" fmla="*/ 37 h 63"/>
                  <a:gd name="T6" fmla="*/ 92 w 113"/>
                  <a:gd name="T7" fmla="*/ 37 h 63"/>
                  <a:gd name="T8" fmla="*/ 88 w 113"/>
                  <a:gd name="T9" fmla="*/ 44 h 63"/>
                  <a:gd name="T10" fmla="*/ 92 w 113"/>
                  <a:gd name="T11" fmla="*/ 51 h 63"/>
                  <a:gd name="T12" fmla="*/ 90 w 113"/>
                  <a:gd name="T13" fmla="*/ 58 h 63"/>
                  <a:gd name="T14" fmla="*/ 83 w 113"/>
                  <a:gd name="T15" fmla="*/ 60 h 63"/>
                  <a:gd name="T16" fmla="*/ 82 w 113"/>
                  <a:gd name="T17" fmla="*/ 74 h 63"/>
                  <a:gd name="T18" fmla="*/ 71 w 113"/>
                  <a:gd name="T19" fmla="*/ 81 h 63"/>
                  <a:gd name="T20" fmla="*/ 65 w 113"/>
                  <a:gd name="T21" fmla="*/ 86 h 63"/>
                  <a:gd name="T22" fmla="*/ 63 w 113"/>
                  <a:gd name="T23" fmla="*/ 98 h 63"/>
                  <a:gd name="T24" fmla="*/ 57 w 113"/>
                  <a:gd name="T25" fmla="*/ 98 h 63"/>
                  <a:gd name="T26" fmla="*/ 55 w 113"/>
                  <a:gd name="T27" fmla="*/ 98 h 63"/>
                  <a:gd name="T28" fmla="*/ 51 w 113"/>
                  <a:gd name="T29" fmla="*/ 64 h 63"/>
                  <a:gd name="T30" fmla="*/ 47 w 113"/>
                  <a:gd name="T31" fmla="*/ 60 h 63"/>
                  <a:gd name="T32" fmla="*/ 41 w 113"/>
                  <a:gd name="T33" fmla="*/ 98 h 63"/>
                  <a:gd name="T34" fmla="*/ 37 w 113"/>
                  <a:gd name="T35" fmla="*/ 98 h 63"/>
                  <a:gd name="T36" fmla="*/ 37 w 113"/>
                  <a:gd name="T37" fmla="*/ 86 h 63"/>
                  <a:gd name="T38" fmla="*/ 28 w 113"/>
                  <a:gd name="T39" fmla="*/ 107 h 63"/>
                  <a:gd name="T40" fmla="*/ 22 w 113"/>
                  <a:gd name="T41" fmla="*/ 107 h 63"/>
                  <a:gd name="T42" fmla="*/ 20 w 113"/>
                  <a:gd name="T43" fmla="*/ 91 h 63"/>
                  <a:gd name="T44" fmla="*/ 26 w 113"/>
                  <a:gd name="T45" fmla="*/ 81 h 63"/>
                  <a:gd name="T46" fmla="*/ 22 w 113"/>
                  <a:gd name="T47" fmla="*/ 81 h 63"/>
                  <a:gd name="T48" fmla="*/ 14 w 113"/>
                  <a:gd name="T49" fmla="*/ 96 h 63"/>
                  <a:gd name="T50" fmla="*/ 14 w 113"/>
                  <a:gd name="T51" fmla="*/ 91 h 63"/>
                  <a:gd name="T52" fmla="*/ 12 w 113"/>
                  <a:gd name="T53" fmla="*/ 81 h 63"/>
                  <a:gd name="T54" fmla="*/ 6 w 113"/>
                  <a:gd name="T55" fmla="*/ 86 h 63"/>
                  <a:gd name="T56" fmla="*/ 0 w 113"/>
                  <a:gd name="T57" fmla="*/ 86 h 63"/>
                  <a:gd name="T58" fmla="*/ 0 w 113"/>
                  <a:gd name="T59" fmla="*/ 74 h 63"/>
                  <a:gd name="T60" fmla="*/ 4 w 113"/>
                  <a:gd name="T61" fmla="*/ 74 h 63"/>
                  <a:gd name="T62" fmla="*/ 4 w 113"/>
                  <a:gd name="T63" fmla="*/ 64 h 63"/>
                  <a:gd name="T64" fmla="*/ 10 w 113"/>
                  <a:gd name="T65" fmla="*/ 60 h 63"/>
                  <a:gd name="T66" fmla="*/ 14 w 113"/>
                  <a:gd name="T67" fmla="*/ 51 h 63"/>
                  <a:gd name="T68" fmla="*/ 28 w 113"/>
                  <a:gd name="T69" fmla="*/ 51 h 63"/>
                  <a:gd name="T70" fmla="*/ 29 w 113"/>
                  <a:gd name="T71" fmla="*/ 41 h 63"/>
                  <a:gd name="T72" fmla="*/ 43 w 113"/>
                  <a:gd name="T73" fmla="*/ 41 h 63"/>
                  <a:gd name="T74" fmla="*/ 51 w 113"/>
                  <a:gd name="T75" fmla="*/ 30 h 63"/>
                  <a:gd name="T76" fmla="*/ 57 w 113"/>
                  <a:gd name="T77" fmla="*/ 27 h 63"/>
                  <a:gd name="T78" fmla="*/ 63 w 113"/>
                  <a:gd name="T79" fmla="*/ 16 h 63"/>
                  <a:gd name="T80" fmla="*/ 69 w 113"/>
                  <a:gd name="T81" fmla="*/ 4 h 63"/>
                  <a:gd name="T82" fmla="*/ 77 w 113"/>
                  <a:gd name="T83" fmla="*/ 0 h 63"/>
                  <a:gd name="T84" fmla="*/ 81 w 113"/>
                  <a:gd name="T85" fmla="*/ 0 h 63"/>
                  <a:gd name="T86" fmla="*/ 81 w 113"/>
                  <a:gd name="T87" fmla="*/ 2 h 63"/>
                  <a:gd name="T88" fmla="*/ 88 w 113"/>
                  <a:gd name="T89" fmla="*/ 4 h 63"/>
                  <a:gd name="T90" fmla="*/ 88 w 113"/>
                  <a:gd name="T91" fmla="*/ 20 h 63"/>
                  <a:gd name="T92" fmla="*/ 94 w 113"/>
                  <a:gd name="T93" fmla="*/ 16 h 63"/>
                  <a:gd name="T94" fmla="*/ 92 w 113"/>
                  <a:gd name="T95" fmla="*/ 11 h 63"/>
                  <a:gd name="T96" fmla="*/ 96 w 113"/>
                  <a:gd name="T97" fmla="*/ 2 h 63"/>
                  <a:gd name="T98" fmla="*/ 102 w 113"/>
                  <a:gd name="T99" fmla="*/ 2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63"/>
                  <a:gd name="T152" fmla="*/ 113 w 113"/>
                  <a:gd name="T153" fmla="*/ 63 h 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3" name="Freeform 449"/>
              <p:cNvSpPr>
                <a:spLocks/>
              </p:cNvSpPr>
              <p:nvPr/>
            </p:nvSpPr>
            <p:spPr bwMode="ltGray">
              <a:xfrm>
                <a:off x="1314" y="757"/>
                <a:ext cx="13" cy="21"/>
              </a:xfrm>
              <a:custGeom>
                <a:avLst/>
                <a:gdLst>
                  <a:gd name="T0" fmla="*/ 0 w 13"/>
                  <a:gd name="T1" fmla="*/ 4 h 19"/>
                  <a:gd name="T2" fmla="*/ 0 w 13"/>
                  <a:gd name="T3" fmla="*/ 23 h 19"/>
                  <a:gd name="T4" fmla="*/ 6 w 13"/>
                  <a:gd name="T5" fmla="*/ 30 h 19"/>
                  <a:gd name="T6" fmla="*/ 12 w 13"/>
                  <a:gd name="T7" fmla="*/ 23 h 19"/>
                  <a:gd name="T8" fmla="*/ 12 w 13"/>
                  <a:gd name="T9" fmla="*/ 0 h 19"/>
                  <a:gd name="T10" fmla="*/ 0 w 13"/>
                  <a:gd name="T11" fmla="*/ 4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0" y="4"/>
                    </a:moveTo>
                    <a:lnTo>
                      <a:pt x="0" y="14"/>
                    </a:lnTo>
                    <a:lnTo>
                      <a:pt x="6" y="18"/>
                    </a:lnTo>
                    <a:lnTo>
                      <a:pt x="12" y="14"/>
                    </a:lnTo>
                    <a:lnTo>
                      <a:pt x="12"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4" name="Freeform 450"/>
              <p:cNvSpPr>
                <a:spLocks/>
              </p:cNvSpPr>
              <p:nvPr/>
            </p:nvSpPr>
            <p:spPr bwMode="ltGray">
              <a:xfrm>
                <a:off x="1287" y="810"/>
                <a:ext cx="10" cy="13"/>
              </a:xfrm>
              <a:custGeom>
                <a:avLst/>
                <a:gdLst>
                  <a:gd name="T0" fmla="*/ 5 w 11"/>
                  <a:gd name="T1" fmla="*/ 9 h 11"/>
                  <a:gd name="T2" fmla="*/ 5 w 11"/>
                  <a:gd name="T3" fmla="*/ 24 h 11"/>
                  <a:gd name="T4" fmla="*/ 2 w 11"/>
                  <a:gd name="T5" fmla="*/ 24 h 11"/>
                  <a:gd name="T6" fmla="*/ 0 w 11"/>
                  <a:gd name="T7" fmla="*/ 13 h 11"/>
                  <a:gd name="T8" fmla="*/ 2 w 11"/>
                  <a:gd name="T9" fmla="*/ 0 h 11"/>
                  <a:gd name="T10" fmla="*/ 5 w 11"/>
                  <a:gd name="T11" fmla="*/ 9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0" y="4"/>
                    </a:moveTo>
                    <a:lnTo>
                      <a:pt x="8" y="10"/>
                    </a:lnTo>
                    <a:lnTo>
                      <a:pt x="2" y="10"/>
                    </a:lnTo>
                    <a:lnTo>
                      <a:pt x="0" y="6"/>
                    </a:lnTo>
                    <a:lnTo>
                      <a:pt x="2" y="0"/>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5" name="Freeform 451"/>
              <p:cNvSpPr>
                <a:spLocks/>
              </p:cNvSpPr>
              <p:nvPr/>
            </p:nvSpPr>
            <p:spPr bwMode="ltGray">
              <a:xfrm>
                <a:off x="1320" y="770"/>
                <a:ext cx="51" cy="35"/>
              </a:xfrm>
              <a:custGeom>
                <a:avLst/>
                <a:gdLst>
                  <a:gd name="T0" fmla="*/ 26 w 51"/>
                  <a:gd name="T1" fmla="*/ 29 h 31"/>
                  <a:gd name="T2" fmla="*/ 46 w 51"/>
                  <a:gd name="T3" fmla="*/ 18 h 31"/>
                  <a:gd name="T4" fmla="*/ 50 w 51"/>
                  <a:gd name="T5" fmla="*/ 9 h 31"/>
                  <a:gd name="T6" fmla="*/ 44 w 51"/>
                  <a:gd name="T7" fmla="*/ 0 h 31"/>
                  <a:gd name="T8" fmla="*/ 28 w 51"/>
                  <a:gd name="T9" fmla="*/ 0 h 31"/>
                  <a:gd name="T10" fmla="*/ 10 w 51"/>
                  <a:gd name="T11" fmla="*/ 2 h 31"/>
                  <a:gd name="T12" fmla="*/ 6 w 51"/>
                  <a:gd name="T13" fmla="*/ 11 h 31"/>
                  <a:gd name="T14" fmla="*/ 2 w 51"/>
                  <a:gd name="T15" fmla="*/ 18 h 31"/>
                  <a:gd name="T16" fmla="*/ 0 w 51"/>
                  <a:gd name="T17" fmla="*/ 26 h 31"/>
                  <a:gd name="T18" fmla="*/ 2 w 51"/>
                  <a:gd name="T19" fmla="*/ 37 h 31"/>
                  <a:gd name="T20" fmla="*/ 6 w 51"/>
                  <a:gd name="T21" fmla="*/ 41 h 31"/>
                  <a:gd name="T22" fmla="*/ 8 w 51"/>
                  <a:gd name="T23" fmla="*/ 55 h 31"/>
                  <a:gd name="T24" fmla="*/ 28 w 51"/>
                  <a:gd name="T25" fmla="*/ 55 h 31"/>
                  <a:gd name="T26" fmla="*/ 36 w 51"/>
                  <a:gd name="T27" fmla="*/ 37 h 31"/>
                  <a:gd name="T28" fmla="*/ 26 w 51"/>
                  <a:gd name="T29" fmla="*/ 29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31"/>
                  <a:gd name="T47" fmla="*/ 51 w 51"/>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31">
                    <a:moveTo>
                      <a:pt x="26" y="16"/>
                    </a:moveTo>
                    <a:lnTo>
                      <a:pt x="46" y="10"/>
                    </a:lnTo>
                    <a:lnTo>
                      <a:pt x="50" y="4"/>
                    </a:lnTo>
                    <a:lnTo>
                      <a:pt x="44" y="0"/>
                    </a:lnTo>
                    <a:lnTo>
                      <a:pt x="28" y="0"/>
                    </a:lnTo>
                    <a:lnTo>
                      <a:pt x="10" y="2"/>
                    </a:lnTo>
                    <a:lnTo>
                      <a:pt x="6" y="6"/>
                    </a:lnTo>
                    <a:lnTo>
                      <a:pt x="2" y="10"/>
                    </a:lnTo>
                    <a:lnTo>
                      <a:pt x="0" y="14"/>
                    </a:lnTo>
                    <a:lnTo>
                      <a:pt x="2" y="20"/>
                    </a:lnTo>
                    <a:lnTo>
                      <a:pt x="6" y="22"/>
                    </a:lnTo>
                    <a:lnTo>
                      <a:pt x="8" y="30"/>
                    </a:lnTo>
                    <a:lnTo>
                      <a:pt x="28" y="30"/>
                    </a:lnTo>
                    <a:lnTo>
                      <a:pt x="36" y="20"/>
                    </a:lnTo>
                    <a:lnTo>
                      <a:pt x="26"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6" name="Freeform 452"/>
              <p:cNvSpPr>
                <a:spLocks/>
              </p:cNvSpPr>
              <p:nvPr/>
            </p:nvSpPr>
            <p:spPr bwMode="ltGray">
              <a:xfrm>
                <a:off x="1346" y="736"/>
                <a:ext cx="45" cy="35"/>
              </a:xfrm>
              <a:custGeom>
                <a:avLst/>
                <a:gdLst>
                  <a:gd name="T0" fmla="*/ 0 w 45"/>
                  <a:gd name="T1" fmla="*/ 26 h 31"/>
                  <a:gd name="T2" fmla="*/ 14 w 45"/>
                  <a:gd name="T3" fmla="*/ 26 h 31"/>
                  <a:gd name="T4" fmla="*/ 14 w 45"/>
                  <a:gd name="T5" fmla="*/ 41 h 31"/>
                  <a:gd name="T6" fmla="*/ 24 w 45"/>
                  <a:gd name="T7" fmla="*/ 47 h 31"/>
                  <a:gd name="T8" fmla="*/ 34 w 45"/>
                  <a:gd name="T9" fmla="*/ 55 h 31"/>
                  <a:gd name="T10" fmla="*/ 40 w 45"/>
                  <a:gd name="T11" fmla="*/ 43 h 31"/>
                  <a:gd name="T12" fmla="*/ 44 w 45"/>
                  <a:gd name="T13" fmla="*/ 33 h 31"/>
                  <a:gd name="T14" fmla="*/ 42 w 45"/>
                  <a:gd name="T15" fmla="*/ 26 h 31"/>
                  <a:gd name="T16" fmla="*/ 44 w 45"/>
                  <a:gd name="T17" fmla="*/ 14 h 31"/>
                  <a:gd name="T18" fmla="*/ 44 w 45"/>
                  <a:gd name="T19" fmla="*/ 0 h 31"/>
                  <a:gd name="T20" fmla="*/ 32 w 45"/>
                  <a:gd name="T21" fmla="*/ 0 h 31"/>
                  <a:gd name="T22" fmla="*/ 26 w 45"/>
                  <a:gd name="T23" fmla="*/ 9 h 31"/>
                  <a:gd name="T24" fmla="*/ 24 w 45"/>
                  <a:gd name="T25" fmla="*/ 9 h 31"/>
                  <a:gd name="T26" fmla="*/ 4 w 45"/>
                  <a:gd name="T27" fmla="*/ 9 h 31"/>
                  <a:gd name="T28" fmla="*/ 0 w 45"/>
                  <a:gd name="T29" fmla="*/ 18 h 31"/>
                  <a:gd name="T30" fmla="*/ 0 w 45"/>
                  <a:gd name="T31" fmla="*/ 2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31"/>
                  <a:gd name="T50" fmla="*/ 45 w 45"/>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31">
                    <a:moveTo>
                      <a:pt x="0" y="14"/>
                    </a:moveTo>
                    <a:lnTo>
                      <a:pt x="14" y="14"/>
                    </a:lnTo>
                    <a:lnTo>
                      <a:pt x="14" y="22"/>
                    </a:lnTo>
                    <a:lnTo>
                      <a:pt x="24" y="26"/>
                    </a:lnTo>
                    <a:lnTo>
                      <a:pt x="34" y="30"/>
                    </a:lnTo>
                    <a:lnTo>
                      <a:pt x="40" y="24"/>
                    </a:lnTo>
                    <a:lnTo>
                      <a:pt x="44" y="18"/>
                    </a:lnTo>
                    <a:lnTo>
                      <a:pt x="42" y="14"/>
                    </a:lnTo>
                    <a:lnTo>
                      <a:pt x="44" y="8"/>
                    </a:lnTo>
                    <a:lnTo>
                      <a:pt x="44" y="0"/>
                    </a:lnTo>
                    <a:lnTo>
                      <a:pt x="32" y="0"/>
                    </a:lnTo>
                    <a:lnTo>
                      <a:pt x="26" y="4"/>
                    </a:lnTo>
                    <a:lnTo>
                      <a:pt x="24" y="4"/>
                    </a:lnTo>
                    <a:lnTo>
                      <a:pt x="4" y="4"/>
                    </a:lnTo>
                    <a:lnTo>
                      <a:pt x="0" y="1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7" name="Freeform 453"/>
              <p:cNvSpPr>
                <a:spLocks/>
              </p:cNvSpPr>
              <p:nvPr/>
            </p:nvSpPr>
            <p:spPr bwMode="ltGray">
              <a:xfrm>
                <a:off x="1394" y="806"/>
                <a:ext cx="15" cy="37"/>
              </a:xfrm>
              <a:custGeom>
                <a:avLst/>
                <a:gdLst>
                  <a:gd name="T0" fmla="*/ 8 w 15"/>
                  <a:gd name="T1" fmla="*/ 4 h 33"/>
                  <a:gd name="T2" fmla="*/ 4 w 15"/>
                  <a:gd name="T3" fmla="*/ 21 h 33"/>
                  <a:gd name="T4" fmla="*/ 0 w 15"/>
                  <a:gd name="T5" fmla="*/ 35 h 33"/>
                  <a:gd name="T6" fmla="*/ 0 w 15"/>
                  <a:gd name="T7" fmla="*/ 46 h 33"/>
                  <a:gd name="T8" fmla="*/ 4 w 15"/>
                  <a:gd name="T9" fmla="*/ 56 h 33"/>
                  <a:gd name="T10" fmla="*/ 8 w 15"/>
                  <a:gd name="T11" fmla="*/ 54 h 33"/>
                  <a:gd name="T12" fmla="*/ 10 w 15"/>
                  <a:gd name="T13" fmla="*/ 43 h 33"/>
                  <a:gd name="T14" fmla="*/ 10 w 15"/>
                  <a:gd name="T15" fmla="*/ 31 h 33"/>
                  <a:gd name="T16" fmla="*/ 14 w 15"/>
                  <a:gd name="T17" fmla="*/ 17 h 33"/>
                  <a:gd name="T18" fmla="*/ 12 w 15"/>
                  <a:gd name="T19" fmla="*/ 0 h 33"/>
                  <a:gd name="T20" fmla="*/ 10 w 15"/>
                  <a:gd name="T21" fmla="*/ 0 h 33"/>
                  <a:gd name="T22" fmla="*/ 8 w 15"/>
                  <a:gd name="T23" fmla="*/ 4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
                  <a:gd name="T38" fmla="*/ 15 w 15"/>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8" name="Freeform 454"/>
              <p:cNvSpPr>
                <a:spLocks/>
              </p:cNvSpPr>
              <p:nvPr/>
            </p:nvSpPr>
            <p:spPr bwMode="ltGray">
              <a:xfrm>
                <a:off x="1430" y="728"/>
                <a:ext cx="66" cy="101"/>
              </a:xfrm>
              <a:custGeom>
                <a:avLst/>
                <a:gdLst>
                  <a:gd name="T0" fmla="*/ 55 w 67"/>
                  <a:gd name="T1" fmla="*/ 47 h 91"/>
                  <a:gd name="T2" fmla="*/ 53 w 67"/>
                  <a:gd name="T3" fmla="*/ 33 h 91"/>
                  <a:gd name="T4" fmla="*/ 49 w 67"/>
                  <a:gd name="T5" fmla="*/ 33 h 91"/>
                  <a:gd name="T6" fmla="*/ 45 w 67"/>
                  <a:gd name="T7" fmla="*/ 37 h 91"/>
                  <a:gd name="T8" fmla="*/ 41 w 67"/>
                  <a:gd name="T9" fmla="*/ 37 h 91"/>
                  <a:gd name="T10" fmla="*/ 41 w 67"/>
                  <a:gd name="T11" fmla="*/ 13 h 91"/>
                  <a:gd name="T12" fmla="*/ 37 w 67"/>
                  <a:gd name="T13" fmla="*/ 0 h 91"/>
                  <a:gd name="T14" fmla="*/ 33 w 67"/>
                  <a:gd name="T15" fmla="*/ 0 h 91"/>
                  <a:gd name="T16" fmla="*/ 32 w 67"/>
                  <a:gd name="T17" fmla="*/ 4 h 91"/>
                  <a:gd name="T18" fmla="*/ 30 w 67"/>
                  <a:gd name="T19" fmla="*/ 4 h 91"/>
                  <a:gd name="T20" fmla="*/ 30 w 67"/>
                  <a:gd name="T21" fmla="*/ 0 h 91"/>
                  <a:gd name="T22" fmla="*/ 16 w 67"/>
                  <a:gd name="T23" fmla="*/ 20 h 91"/>
                  <a:gd name="T24" fmla="*/ 18 w 67"/>
                  <a:gd name="T25" fmla="*/ 27 h 91"/>
                  <a:gd name="T26" fmla="*/ 24 w 67"/>
                  <a:gd name="T27" fmla="*/ 24 h 91"/>
                  <a:gd name="T28" fmla="*/ 16 w 67"/>
                  <a:gd name="T29" fmla="*/ 37 h 91"/>
                  <a:gd name="T30" fmla="*/ 16 w 67"/>
                  <a:gd name="T31" fmla="*/ 44 h 91"/>
                  <a:gd name="T32" fmla="*/ 20 w 67"/>
                  <a:gd name="T33" fmla="*/ 41 h 91"/>
                  <a:gd name="T34" fmla="*/ 26 w 67"/>
                  <a:gd name="T35" fmla="*/ 33 h 91"/>
                  <a:gd name="T36" fmla="*/ 26 w 67"/>
                  <a:gd name="T37" fmla="*/ 41 h 91"/>
                  <a:gd name="T38" fmla="*/ 22 w 67"/>
                  <a:gd name="T39" fmla="*/ 54 h 91"/>
                  <a:gd name="T40" fmla="*/ 20 w 67"/>
                  <a:gd name="T41" fmla="*/ 64 h 91"/>
                  <a:gd name="T42" fmla="*/ 18 w 67"/>
                  <a:gd name="T43" fmla="*/ 71 h 91"/>
                  <a:gd name="T44" fmla="*/ 16 w 67"/>
                  <a:gd name="T45" fmla="*/ 71 h 91"/>
                  <a:gd name="T46" fmla="*/ 8 w 67"/>
                  <a:gd name="T47" fmla="*/ 58 h 91"/>
                  <a:gd name="T48" fmla="*/ 4 w 67"/>
                  <a:gd name="T49" fmla="*/ 60 h 91"/>
                  <a:gd name="T50" fmla="*/ 0 w 67"/>
                  <a:gd name="T51" fmla="*/ 71 h 91"/>
                  <a:gd name="T52" fmla="*/ 4 w 67"/>
                  <a:gd name="T53" fmla="*/ 83 h 91"/>
                  <a:gd name="T54" fmla="*/ 8 w 67"/>
                  <a:gd name="T55" fmla="*/ 88 h 91"/>
                  <a:gd name="T56" fmla="*/ 22 w 67"/>
                  <a:gd name="T57" fmla="*/ 88 h 91"/>
                  <a:gd name="T58" fmla="*/ 12 w 67"/>
                  <a:gd name="T59" fmla="*/ 98 h 91"/>
                  <a:gd name="T60" fmla="*/ 12 w 67"/>
                  <a:gd name="T61" fmla="*/ 101 h 91"/>
                  <a:gd name="T62" fmla="*/ 24 w 67"/>
                  <a:gd name="T63" fmla="*/ 101 h 91"/>
                  <a:gd name="T64" fmla="*/ 32 w 67"/>
                  <a:gd name="T65" fmla="*/ 120 h 91"/>
                  <a:gd name="T66" fmla="*/ 28 w 67"/>
                  <a:gd name="T67" fmla="*/ 138 h 91"/>
                  <a:gd name="T68" fmla="*/ 28 w 67"/>
                  <a:gd name="T69" fmla="*/ 144 h 91"/>
                  <a:gd name="T70" fmla="*/ 33 w 67"/>
                  <a:gd name="T71" fmla="*/ 152 h 91"/>
                  <a:gd name="T72" fmla="*/ 39 w 67"/>
                  <a:gd name="T73" fmla="*/ 144 h 91"/>
                  <a:gd name="T74" fmla="*/ 41 w 67"/>
                  <a:gd name="T75" fmla="*/ 141 h 91"/>
                  <a:gd name="T76" fmla="*/ 43 w 67"/>
                  <a:gd name="T77" fmla="*/ 122 h 91"/>
                  <a:gd name="T78" fmla="*/ 47 w 67"/>
                  <a:gd name="T79" fmla="*/ 104 h 91"/>
                  <a:gd name="T80" fmla="*/ 55 w 67"/>
                  <a:gd name="T81" fmla="*/ 98 h 91"/>
                  <a:gd name="T82" fmla="*/ 55 w 67"/>
                  <a:gd name="T83" fmla="*/ 83 h 91"/>
                  <a:gd name="T84" fmla="*/ 61 w 67"/>
                  <a:gd name="T85" fmla="*/ 78 h 91"/>
                  <a:gd name="T86" fmla="*/ 59 w 67"/>
                  <a:gd name="T87" fmla="*/ 67 h 91"/>
                  <a:gd name="T88" fmla="*/ 47 w 67"/>
                  <a:gd name="T89" fmla="*/ 64 h 91"/>
                  <a:gd name="T90" fmla="*/ 55 w 67"/>
                  <a:gd name="T91" fmla="*/ 54 h 91"/>
                  <a:gd name="T92" fmla="*/ 55 w 67"/>
                  <a:gd name="T93" fmla="*/ 47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91"/>
                  <a:gd name="T143" fmla="*/ 67 w 67"/>
                  <a:gd name="T144" fmla="*/ 91 h 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9" name="Freeform 455"/>
              <p:cNvSpPr>
                <a:spLocks/>
              </p:cNvSpPr>
              <p:nvPr/>
            </p:nvSpPr>
            <p:spPr bwMode="ltGray">
              <a:xfrm>
                <a:off x="1527" y="710"/>
                <a:ext cx="15" cy="25"/>
              </a:xfrm>
              <a:custGeom>
                <a:avLst/>
                <a:gdLst>
                  <a:gd name="T0" fmla="*/ 6 w 15"/>
                  <a:gd name="T1" fmla="*/ 33 h 23"/>
                  <a:gd name="T2" fmla="*/ 14 w 15"/>
                  <a:gd name="T3" fmla="*/ 13 h 23"/>
                  <a:gd name="T4" fmla="*/ 14 w 15"/>
                  <a:gd name="T5" fmla="*/ 2 h 23"/>
                  <a:gd name="T6" fmla="*/ 10 w 15"/>
                  <a:gd name="T7" fmla="*/ 0 h 23"/>
                  <a:gd name="T8" fmla="*/ 0 w 15"/>
                  <a:gd name="T9" fmla="*/ 4 h 23"/>
                  <a:gd name="T10" fmla="*/ 0 w 15"/>
                  <a:gd name="T11" fmla="*/ 17 h 23"/>
                  <a:gd name="T12" fmla="*/ 4 w 15"/>
                  <a:gd name="T13" fmla="*/ 15 h 23"/>
                  <a:gd name="T14" fmla="*/ 2 w 15"/>
                  <a:gd name="T15" fmla="*/ 28 h 23"/>
                  <a:gd name="T16" fmla="*/ 4 w 15"/>
                  <a:gd name="T17" fmla="*/ 33 h 23"/>
                  <a:gd name="T18" fmla="*/ 6 w 15"/>
                  <a:gd name="T19" fmla="*/ 3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3"/>
                  <a:gd name="T32" fmla="*/ 15 w 1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0" name="Freeform 456"/>
              <p:cNvSpPr>
                <a:spLocks/>
              </p:cNvSpPr>
              <p:nvPr/>
            </p:nvSpPr>
            <p:spPr bwMode="ltGray">
              <a:xfrm>
                <a:off x="1484" y="781"/>
                <a:ext cx="44" cy="57"/>
              </a:xfrm>
              <a:custGeom>
                <a:avLst/>
                <a:gdLst>
                  <a:gd name="T0" fmla="*/ 27 w 45"/>
                  <a:gd name="T1" fmla="*/ 4 h 51"/>
                  <a:gd name="T2" fmla="*/ 29 w 45"/>
                  <a:gd name="T3" fmla="*/ 21 h 51"/>
                  <a:gd name="T4" fmla="*/ 33 w 45"/>
                  <a:gd name="T5" fmla="*/ 28 h 51"/>
                  <a:gd name="T6" fmla="*/ 33 w 45"/>
                  <a:gd name="T7" fmla="*/ 35 h 51"/>
                  <a:gd name="T8" fmla="*/ 39 w 45"/>
                  <a:gd name="T9" fmla="*/ 42 h 51"/>
                  <a:gd name="T10" fmla="*/ 37 w 45"/>
                  <a:gd name="T11" fmla="*/ 59 h 51"/>
                  <a:gd name="T12" fmla="*/ 33 w 45"/>
                  <a:gd name="T13" fmla="*/ 66 h 51"/>
                  <a:gd name="T14" fmla="*/ 29 w 45"/>
                  <a:gd name="T15" fmla="*/ 84 h 51"/>
                  <a:gd name="T16" fmla="*/ 18 w 45"/>
                  <a:gd name="T17" fmla="*/ 87 h 51"/>
                  <a:gd name="T18" fmla="*/ 12 w 45"/>
                  <a:gd name="T19" fmla="*/ 76 h 51"/>
                  <a:gd name="T20" fmla="*/ 6 w 45"/>
                  <a:gd name="T21" fmla="*/ 80 h 51"/>
                  <a:gd name="T22" fmla="*/ 0 w 45"/>
                  <a:gd name="T23" fmla="*/ 80 h 51"/>
                  <a:gd name="T24" fmla="*/ 0 w 45"/>
                  <a:gd name="T25" fmla="*/ 70 h 51"/>
                  <a:gd name="T26" fmla="*/ 4 w 45"/>
                  <a:gd name="T27" fmla="*/ 63 h 51"/>
                  <a:gd name="T28" fmla="*/ 6 w 45"/>
                  <a:gd name="T29" fmla="*/ 63 h 51"/>
                  <a:gd name="T30" fmla="*/ 10 w 45"/>
                  <a:gd name="T31" fmla="*/ 56 h 51"/>
                  <a:gd name="T32" fmla="*/ 14 w 45"/>
                  <a:gd name="T33" fmla="*/ 59 h 51"/>
                  <a:gd name="T34" fmla="*/ 12 w 45"/>
                  <a:gd name="T35" fmla="*/ 49 h 51"/>
                  <a:gd name="T36" fmla="*/ 12 w 45"/>
                  <a:gd name="T37" fmla="*/ 35 h 51"/>
                  <a:gd name="T38" fmla="*/ 16 w 45"/>
                  <a:gd name="T39" fmla="*/ 25 h 51"/>
                  <a:gd name="T40" fmla="*/ 20 w 45"/>
                  <a:gd name="T41" fmla="*/ 13 h 51"/>
                  <a:gd name="T42" fmla="*/ 22 w 45"/>
                  <a:gd name="T43" fmla="*/ 0 h 51"/>
                  <a:gd name="T44" fmla="*/ 22 w 45"/>
                  <a:gd name="T45" fmla="*/ 0 h 51"/>
                  <a:gd name="T46" fmla="*/ 27 w 45"/>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51"/>
                  <a:gd name="T74" fmla="*/ 45 w 4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1" name="Freeform 457"/>
              <p:cNvSpPr>
                <a:spLocks/>
              </p:cNvSpPr>
              <p:nvPr/>
            </p:nvSpPr>
            <p:spPr bwMode="ltGray">
              <a:xfrm>
                <a:off x="1489" y="846"/>
                <a:ext cx="35" cy="21"/>
              </a:xfrm>
              <a:custGeom>
                <a:avLst/>
                <a:gdLst>
                  <a:gd name="T0" fmla="*/ 34 w 35"/>
                  <a:gd name="T1" fmla="*/ 27 h 19"/>
                  <a:gd name="T2" fmla="*/ 26 w 35"/>
                  <a:gd name="T3" fmla="*/ 19 h 19"/>
                  <a:gd name="T4" fmla="*/ 26 w 35"/>
                  <a:gd name="T5" fmla="*/ 4 h 19"/>
                  <a:gd name="T6" fmla="*/ 24 w 35"/>
                  <a:gd name="T7" fmla="*/ 2 h 19"/>
                  <a:gd name="T8" fmla="*/ 18 w 35"/>
                  <a:gd name="T9" fmla="*/ 2 h 19"/>
                  <a:gd name="T10" fmla="*/ 14 w 35"/>
                  <a:gd name="T11" fmla="*/ 0 h 19"/>
                  <a:gd name="T12" fmla="*/ 2 w 35"/>
                  <a:gd name="T13" fmla="*/ 0 h 19"/>
                  <a:gd name="T14" fmla="*/ 0 w 35"/>
                  <a:gd name="T15" fmla="*/ 4 h 19"/>
                  <a:gd name="T16" fmla="*/ 0 w 35"/>
                  <a:gd name="T17" fmla="*/ 13 h 19"/>
                  <a:gd name="T18" fmla="*/ 6 w 35"/>
                  <a:gd name="T19" fmla="*/ 19 h 19"/>
                  <a:gd name="T20" fmla="*/ 18 w 35"/>
                  <a:gd name="T21" fmla="*/ 27 h 19"/>
                  <a:gd name="T22" fmla="*/ 26 w 35"/>
                  <a:gd name="T23" fmla="*/ 30 h 19"/>
                  <a:gd name="T24" fmla="*/ 34 w 35"/>
                  <a:gd name="T25" fmla="*/ 2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2" name="Freeform 458"/>
              <p:cNvSpPr>
                <a:spLocks/>
              </p:cNvSpPr>
              <p:nvPr/>
            </p:nvSpPr>
            <p:spPr bwMode="ltGray">
              <a:xfrm>
                <a:off x="1537" y="871"/>
                <a:ext cx="10" cy="19"/>
              </a:xfrm>
              <a:custGeom>
                <a:avLst/>
                <a:gdLst>
                  <a:gd name="T0" fmla="*/ 4 w 11"/>
                  <a:gd name="T1" fmla="*/ 28 h 17"/>
                  <a:gd name="T2" fmla="*/ 5 w 11"/>
                  <a:gd name="T3" fmla="*/ 21 h 17"/>
                  <a:gd name="T4" fmla="*/ 5 w 11"/>
                  <a:gd name="T5" fmla="*/ 4 h 17"/>
                  <a:gd name="T6" fmla="*/ 4 w 11"/>
                  <a:gd name="T7" fmla="*/ 0 h 17"/>
                  <a:gd name="T8" fmla="*/ 0 w 11"/>
                  <a:gd name="T9" fmla="*/ 0 h 17"/>
                  <a:gd name="T10" fmla="*/ 0 w 11"/>
                  <a:gd name="T11" fmla="*/ 4 h 17"/>
                  <a:gd name="T12" fmla="*/ 0 w 11"/>
                  <a:gd name="T13" fmla="*/ 25 h 17"/>
                  <a:gd name="T14" fmla="*/ 4 w 11"/>
                  <a:gd name="T15" fmla="*/ 28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4" y="16"/>
                    </a:moveTo>
                    <a:lnTo>
                      <a:pt x="10" y="12"/>
                    </a:lnTo>
                    <a:lnTo>
                      <a:pt x="8" y="4"/>
                    </a:lnTo>
                    <a:lnTo>
                      <a:pt x="4" y="0"/>
                    </a:lnTo>
                    <a:lnTo>
                      <a:pt x="0" y="0"/>
                    </a:lnTo>
                    <a:lnTo>
                      <a:pt x="0" y="4"/>
                    </a:lnTo>
                    <a:lnTo>
                      <a:pt x="0" y="14"/>
                    </a:lnTo>
                    <a:lnTo>
                      <a:pt x="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3" name="Freeform 459"/>
              <p:cNvSpPr>
                <a:spLocks/>
              </p:cNvSpPr>
              <p:nvPr/>
            </p:nvSpPr>
            <p:spPr bwMode="ltGray">
              <a:xfrm>
                <a:off x="1374" y="873"/>
                <a:ext cx="81" cy="84"/>
              </a:xfrm>
              <a:custGeom>
                <a:avLst/>
                <a:gdLst>
                  <a:gd name="T0" fmla="*/ 58 w 81"/>
                  <a:gd name="T1" fmla="*/ 0 h 75"/>
                  <a:gd name="T2" fmla="*/ 44 w 81"/>
                  <a:gd name="T3" fmla="*/ 0 h 75"/>
                  <a:gd name="T4" fmla="*/ 40 w 81"/>
                  <a:gd name="T5" fmla="*/ 11 h 75"/>
                  <a:gd name="T6" fmla="*/ 40 w 81"/>
                  <a:gd name="T7" fmla="*/ 31 h 75"/>
                  <a:gd name="T8" fmla="*/ 40 w 81"/>
                  <a:gd name="T9" fmla="*/ 45 h 75"/>
                  <a:gd name="T10" fmla="*/ 38 w 81"/>
                  <a:gd name="T11" fmla="*/ 39 h 75"/>
                  <a:gd name="T12" fmla="*/ 34 w 81"/>
                  <a:gd name="T13" fmla="*/ 25 h 75"/>
                  <a:gd name="T14" fmla="*/ 32 w 81"/>
                  <a:gd name="T15" fmla="*/ 2 h 75"/>
                  <a:gd name="T16" fmla="*/ 28 w 81"/>
                  <a:gd name="T17" fmla="*/ 4 h 75"/>
                  <a:gd name="T18" fmla="*/ 26 w 81"/>
                  <a:gd name="T19" fmla="*/ 31 h 75"/>
                  <a:gd name="T20" fmla="*/ 22 w 81"/>
                  <a:gd name="T21" fmla="*/ 49 h 75"/>
                  <a:gd name="T22" fmla="*/ 20 w 81"/>
                  <a:gd name="T23" fmla="*/ 67 h 75"/>
                  <a:gd name="T24" fmla="*/ 16 w 81"/>
                  <a:gd name="T25" fmla="*/ 60 h 75"/>
                  <a:gd name="T26" fmla="*/ 10 w 81"/>
                  <a:gd name="T27" fmla="*/ 63 h 75"/>
                  <a:gd name="T28" fmla="*/ 4 w 81"/>
                  <a:gd name="T29" fmla="*/ 71 h 75"/>
                  <a:gd name="T30" fmla="*/ 0 w 81"/>
                  <a:gd name="T31" fmla="*/ 77 h 75"/>
                  <a:gd name="T32" fmla="*/ 16 w 81"/>
                  <a:gd name="T33" fmla="*/ 77 h 75"/>
                  <a:gd name="T34" fmla="*/ 36 w 81"/>
                  <a:gd name="T35" fmla="*/ 77 h 75"/>
                  <a:gd name="T36" fmla="*/ 40 w 81"/>
                  <a:gd name="T37" fmla="*/ 84 h 75"/>
                  <a:gd name="T38" fmla="*/ 32 w 81"/>
                  <a:gd name="T39" fmla="*/ 84 h 75"/>
                  <a:gd name="T40" fmla="*/ 24 w 81"/>
                  <a:gd name="T41" fmla="*/ 101 h 75"/>
                  <a:gd name="T42" fmla="*/ 20 w 81"/>
                  <a:gd name="T43" fmla="*/ 94 h 75"/>
                  <a:gd name="T44" fmla="*/ 20 w 81"/>
                  <a:gd name="T45" fmla="*/ 101 h 75"/>
                  <a:gd name="T46" fmla="*/ 20 w 81"/>
                  <a:gd name="T47" fmla="*/ 108 h 75"/>
                  <a:gd name="T48" fmla="*/ 14 w 81"/>
                  <a:gd name="T49" fmla="*/ 108 h 75"/>
                  <a:gd name="T50" fmla="*/ 14 w 81"/>
                  <a:gd name="T51" fmla="*/ 122 h 75"/>
                  <a:gd name="T52" fmla="*/ 22 w 81"/>
                  <a:gd name="T53" fmla="*/ 122 h 75"/>
                  <a:gd name="T54" fmla="*/ 30 w 81"/>
                  <a:gd name="T55" fmla="*/ 122 h 75"/>
                  <a:gd name="T56" fmla="*/ 36 w 81"/>
                  <a:gd name="T57" fmla="*/ 130 h 75"/>
                  <a:gd name="T58" fmla="*/ 40 w 81"/>
                  <a:gd name="T59" fmla="*/ 119 h 75"/>
                  <a:gd name="T60" fmla="*/ 42 w 81"/>
                  <a:gd name="T61" fmla="*/ 108 h 75"/>
                  <a:gd name="T62" fmla="*/ 48 w 81"/>
                  <a:gd name="T63" fmla="*/ 101 h 75"/>
                  <a:gd name="T64" fmla="*/ 58 w 81"/>
                  <a:gd name="T65" fmla="*/ 94 h 75"/>
                  <a:gd name="T66" fmla="*/ 58 w 81"/>
                  <a:gd name="T67" fmla="*/ 82 h 75"/>
                  <a:gd name="T68" fmla="*/ 62 w 81"/>
                  <a:gd name="T69" fmla="*/ 71 h 75"/>
                  <a:gd name="T70" fmla="*/ 68 w 81"/>
                  <a:gd name="T71" fmla="*/ 60 h 75"/>
                  <a:gd name="T72" fmla="*/ 72 w 81"/>
                  <a:gd name="T73" fmla="*/ 56 h 75"/>
                  <a:gd name="T74" fmla="*/ 72 w 81"/>
                  <a:gd name="T75" fmla="*/ 49 h 75"/>
                  <a:gd name="T76" fmla="*/ 80 w 81"/>
                  <a:gd name="T77" fmla="*/ 35 h 75"/>
                  <a:gd name="T78" fmla="*/ 80 w 81"/>
                  <a:gd name="T79" fmla="*/ 28 h 75"/>
                  <a:gd name="T80" fmla="*/ 76 w 81"/>
                  <a:gd name="T81" fmla="*/ 21 h 75"/>
                  <a:gd name="T82" fmla="*/ 74 w 81"/>
                  <a:gd name="T83" fmla="*/ 11 h 75"/>
                  <a:gd name="T84" fmla="*/ 68 w 81"/>
                  <a:gd name="T85" fmla="*/ 2 h 75"/>
                  <a:gd name="T86" fmla="*/ 68 w 81"/>
                  <a:gd name="T87" fmla="*/ 11 h 75"/>
                  <a:gd name="T88" fmla="*/ 66 w 81"/>
                  <a:gd name="T89" fmla="*/ 17 h 75"/>
                  <a:gd name="T90" fmla="*/ 62 w 81"/>
                  <a:gd name="T91" fmla="*/ 21 h 75"/>
                  <a:gd name="T92" fmla="*/ 60 w 81"/>
                  <a:gd name="T93" fmla="*/ 13 h 75"/>
                  <a:gd name="T94" fmla="*/ 58 w 81"/>
                  <a:gd name="T95" fmla="*/ 0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75"/>
                  <a:gd name="T146" fmla="*/ 81 w 81"/>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4" name="Freeform 460"/>
              <p:cNvSpPr>
                <a:spLocks/>
              </p:cNvSpPr>
              <p:nvPr/>
            </p:nvSpPr>
            <p:spPr bwMode="ltGray">
              <a:xfrm>
                <a:off x="1374" y="893"/>
                <a:ext cx="19" cy="8"/>
              </a:xfrm>
              <a:custGeom>
                <a:avLst/>
                <a:gdLst>
                  <a:gd name="T0" fmla="*/ 16 w 19"/>
                  <a:gd name="T1" fmla="*/ 0 h 7"/>
                  <a:gd name="T2" fmla="*/ 0 w 19"/>
                  <a:gd name="T3" fmla="*/ 0 h 7"/>
                  <a:gd name="T4" fmla="*/ 0 w 19"/>
                  <a:gd name="T5" fmla="*/ 11 h 7"/>
                  <a:gd name="T6" fmla="*/ 18 w 19"/>
                  <a:gd name="T7" fmla="*/ 11 h 7"/>
                  <a:gd name="T8" fmla="*/ 16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16" y="0"/>
                    </a:moveTo>
                    <a:lnTo>
                      <a:pt x="0" y="0"/>
                    </a:lnTo>
                    <a:lnTo>
                      <a:pt x="0" y="6"/>
                    </a:lnTo>
                    <a:lnTo>
                      <a:pt x="18" y="6"/>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5" name="Freeform 461"/>
              <p:cNvSpPr>
                <a:spLocks/>
              </p:cNvSpPr>
              <p:nvPr/>
            </p:nvSpPr>
            <p:spPr bwMode="ltGray">
              <a:xfrm>
                <a:off x="1374" y="884"/>
                <a:ext cx="20" cy="8"/>
              </a:xfrm>
              <a:custGeom>
                <a:avLst/>
                <a:gdLst>
                  <a:gd name="T0" fmla="*/ 4 w 21"/>
                  <a:gd name="T1" fmla="*/ 0 h 7"/>
                  <a:gd name="T2" fmla="*/ 0 w 21"/>
                  <a:gd name="T3" fmla="*/ 2 h 7"/>
                  <a:gd name="T4" fmla="*/ 2 w 21"/>
                  <a:gd name="T5" fmla="*/ 9 h 7"/>
                  <a:gd name="T6" fmla="*/ 13 w 21"/>
                  <a:gd name="T7" fmla="*/ 11 h 7"/>
                  <a:gd name="T8" fmla="*/ 15 w 21"/>
                  <a:gd name="T9" fmla="*/ 2 h 7"/>
                  <a:gd name="T10" fmla="*/ 13 w 21"/>
                  <a:gd name="T11" fmla="*/ 0 h 7"/>
                  <a:gd name="T12" fmla="*/ 4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4" y="0"/>
                    </a:moveTo>
                    <a:lnTo>
                      <a:pt x="0" y="2"/>
                    </a:lnTo>
                    <a:lnTo>
                      <a:pt x="2" y="4"/>
                    </a:lnTo>
                    <a:lnTo>
                      <a:pt x="18" y="6"/>
                    </a:lnTo>
                    <a:lnTo>
                      <a:pt x="20" y="2"/>
                    </a:lnTo>
                    <a:lnTo>
                      <a:pt x="18" y="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6" name="Freeform 462"/>
              <p:cNvSpPr>
                <a:spLocks/>
              </p:cNvSpPr>
              <p:nvPr/>
            </p:nvSpPr>
            <p:spPr bwMode="ltGray">
              <a:xfrm>
                <a:off x="1378" y="857"/>
                <a:ext cx="15" cy="21"/>
              </a:xfrm>
              <a:custGeom>
                <a:avLst/>
                <a:gdLst>
                  <a:gd name="T0" fmla="*/ 4 w 15"/>
                  <a:gd name="T1" fmla="*/ 2 h 19"/>
                  <a:gd name="T2" fmla="*/ 4 w 15"/>
                  <a:gd name="T3" fmla="*/ 15 h 19"/>
                  <a:gd name="T4" fmla="*/ 0 w 15"/>
                  <a:gd name="T5" fmla="*/ 23 h 19"/>
                  <a:gd name="T6" fmla="*/ 0 w 15"/>
                  <a:gd name="T7" fmla="*/ 30 h 19"/>
                  <a:gd name="T8" fmla="*/ 8 w 15"/>
                  <a:gd name="T9" fmla="*/ 30 h 19"/>
                  <a:gd name="T10" fmla="*/ 14 w 15"/>
                  <a:gd name="T11" fmla="*/ 30 h 19"/>
                  <a:gd name="T12" fmla="*/ 14 w 15"/>
                  <a:gd name="T13" fmla="*/ 19 h 19"/>
                  <a:gd name="T14" fmla="*/ 10 w 15"/>
                  <a:gd name="T15" fmla="*/ 4 h 19"/>
                  <a:gd name="T16" fmla="*/ 8 w 15"/>
                  <a:gd name="T17" fmla="*/ 0 h 19"/>
                  <a:gd name="T18" fmla="*/ 4 w 15"/>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9"/>
                  <a:gd name="T32" fmla="*/ 15 w 1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7" name="Freeform 463"/>
              <p:cNvSpPr>
                <a:spLocks/>
              </p:cNvSpPr>
              <p:nvPr/>
            </p:nvSpPr>
            <p:spPr bwMode="ltGray">
              <a:xfrm>
                <a:off x="1431" y="940"/>
                <a:ext cx="31" cy="46"/>
              </a:xfrm>
              <a:custGeom>
                <a:avLst/>
                <a:gdLst>
                  <a:gd name="T0" fmla="*/ 22 w 31"/>
                  <a:gd name="T1" fmla="*/ 0 h 41"/>
                  <a:gd name="T2" fmla="*/ 16 w 31"/>
                  <a:gd name="T3" fmla="*/ 2 h 41"/>
                  <a:gd name="T4" fmla="*/ 10 w 31"/>
                  <a:gd name="T5" fmla="*/ 11 h 41"/>
                  <a:gd name="T6" fmla="*/ 8 w 31"/>
                  <a:gd name="T7" fmla="*/ 25 h 41"/>
                  <a:gd name="T8" fmla="*/ 4 w 31"/>
                  <a:gd name="T9" fmla="*/ 35 h 41"/>
                  <a:gd name="T10" fmla="*/ 0 w 31"/>
                  <a:gd name="T11" fmla="*/ 43 h 41"/>
                  <a:gd name="T12" fmla="*/ 0 w 31"/>
                  <a:gd name="T13" fmla="*/ 56 h 41"/>
                  <a:gd name="T14" fmla="*/ 10 w 31"/>
                  <a:gd name="T15" fmla="*/ 68 h 41"/>
                  <a:gd name="T16" fmla="*/ 14 w 31"/>
                  <a:gd name="T17" fmla="*/ 71 h 41"/>
                  <a:gd name="T18" fmla="*/ 22 w 31"/>
                  <a:gd name="T19" fmla="*/ 71 h 41"/>
                  <a:gd name="T20" fmla="*/ 28 w 31"/>
                  <a:gd name="T21" fmla="*/ 54 h 41"/>
                  <a:gd name="T22" fmla="*/ 30 w 31"/>
                  <a:gd name="T23" fmla="*/ 39 h 41"/>
                  <a:gd name="T24" fmla="*/ 30 w 31"/>
                  <a:gd name="T25" fmla="*/ 17 h 41"/>
                  <a:gd name="T26" fmla="*/ 22 w 3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41"/>
                  <a:gd name="T44" fmla="*/ 31 w 3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8" name="Freeform 464"/>
              <p:cNvSpPr>
                <a:spLocks/>
              </p:cNvSpPr>
              <p:nvPr/>
            </p:nvSpPr>
            <p:spPr bwMode="ltGray">
              <a:xfrm>
                <a:off x="1466" y="871"/>
                <a:ext cx="143" cy="164"/>
              </a:xfrm>
              <a:custGeom>
                <a:avLst/>
                <a:gdLst>
                  <a:gd name="T0" fmla="*/ 32 w 145"/>
                  <a:gd name="T1" fmla="*/ 35 h 147"/>
                  <a:gd name="T2" fmla="*/ 24 w 145"/>
                  <a:gd name="T3" fmla="*/ 17 h 147"/>
                  <a:gd name="T4" fmla="*/ 14 w 145"/>
                  <a:gd name="T5" fmla="*/ 0 h 147"/>
                  <a:gd name="T6" fmla="*/ 0 w 145"/>
                  <a:gd name="T7" fmla="*/ 17 h 147"/>
                  <a:gd name="T8" fmla="*/ 6 w 145"/>
                  <a:gd name="T9" fmla="*/ 41 h 147"/>
                  <a:gd name="T10" fmla="*/ 20 w 145"/>
                  <a:gd name="T11" fmla="*/ 69 h 147"/>
                  <a:gd name="T12" fmla="*/ 28 w 145"/>
                  <a:gd name="T13" fmla="*/ 84 h 147"/>
                  <a:gd name="T14" fmla="*/ 26 w 145"/>
                  <a:gd name="T15" fmla="*/ 118 h 147"/>
                  <a:gd name="T16" fmla="*/ 12 w 145"/>
                  <a:gd name="T17" fmla="*/ 148 h 147"/>
                  <a:gd name="T18" fmla="*/ 14 w 145"/>
                  <a:gd name="T19" fmla="*/ 191 h 147"/>
                  <a:gd name="T20" fmla="*/ 24 w 145"/>
                  <a:gd name="T21" fmla="*/ 185 h 147"/>
                  <a:gd name="T22" fmla="*/ 26 w 145"/>
                  <a:gd name="T23" fmla="*/ 201 h 147"/>
                  <a:gd name="T24" fmla="*/ 34 w 145"/>
                  <a:gd name="T25" fmla="*/ 191 h 147"/>
                  <a:gd name="T26" fmla="*/ 39 w 145"/>
                  <a:gd name="T27" fmla="*/ 193 h 147"/>
                  <a:gd name="T28" fmla="*/ 36 w 145"/>
                  <a:gd name="T29" fmla="*/ 214 h 147"/>
                  <a:gd name="T30" fmla="*/ 45 w 145"/>
                  <a:gd name="T31" fmla="*/ 230 h 147"/>
                  <a:gd name="T32" fmla="*/ 51 w 145"/>
                  <a:gd name="T33" fmla="*/ 214 h 147"/>
                  <a:gd name="T34" fmla="*/ 55 w 145"/>
                  <a:gd name="T35" fmla="*/ 230 h 147"/>
                  <a:gd name="T36" fmla="*/ 67 w 145"/>
                  <a:gd name="T37" fmla="*/ 230 h 147"/>
                  <a:gd name="T38" fmla="*/ 73 w 145"/>
                  <a:gd name="T39" fmla="*/ 225 h 147"/>
                  <a:gd name="T40" fmla="*/ 81 w 145"/>
                  <a:gd name="T41" fmla="*/ 241 h 147"/>
                  <a:gd name="T42" fmla="*/ 91 w 145"/>
                  <a:gd name="T43" fmla="*/ 228 h 147"/>
                  <a:gd name="T44" fmla="*/ 95 w 145"/>
                  <a:gd name="T45" fmla="*/ 228 h 147"/>
                  <a:gd name="T46" fmla="*/ 104 w 145"/>
                  <a:gd name="T47" fmla="*/ 252 h 147"/>
                  <a:gd name="T48" fmla="*/ 122 w 145"/>
                  <a:gd name="T49" fmla="*/ 244 h 147"/>
                  <a:gd name="T50" fmla="*/ 122 w 145"/>
                  <a:gd name="T51" fmla="*/ 225 h 147"/>
                  <a:gd name="T52" fmla="*/ 128 w 145"/>
                  <a:gd name="T53" fmla="*/ 212 h 147"/>
                  <a:gd name="T54" fmla="*/ 134 w 145"/>
                  <a:gd name="T55" fmla="*/ 201 h 147"/>
                  <a:gd name="T56" fmla="*/ 130 w 145"/>
                  <a:gd name="T57" fmla="*/ 176 h 147"/>
                  <a:gd name="T58" fmla="*/ 122 w 145"/>
                  <a:gd name="T59" fmla="*/ 173 h 147"/>
                  <a:gd name="T60" fmla="*/ 124 w 145"/>
                  <a:gd name="T61" fmla="*/ 160 h 147"/>
                  <a:gd name="T62" fmla="*/ 112 w 145"/>
                  <a:gd name="T63" fmla="*/ 163 h 147"/>
                  <a:gd name="T64" fmla="*/ 105 w 145"/>
                  <a:gd name="T65" fmla="*/ 155 h 147"/>
                  <a:gd name="T66" fmla="*/ 75 w 145"/>
                  <a:gd name="T67" fmla="*/ 155 h 147"/>
                  <a:gd name="T68" fmla="*/ 67 w 145"/>
                  <a:gd name="T69" fmla="*/ 165 h 147"/>
                  <a:gd name="T70" fmla="*/ 61 w 145"/>
                  <a:gd name="T71" fmla="*/ 146 h 147"/>
                  <a:gd name="T72" fmla="*/ 41 w 145"/>
                  <a:gd name="T73" fmla="*/ 116 h 147"/>
                  <a:gd name="T74" fmla="*/ 36 w 145"/>
                  <a:gd name="T75" fmla="*/ 100 h 147"/>
                  <a:gd name="T76" fmla="*/ 36 w 145"/>
                  <a:gd name="T77" fmla="*/ 79 h 147"/>
                  <a:gd name="T78" fmla="*/ 43 w 145"/>
                  <a:gd name="T79" fmla="*/ 94 h 147"/>
                  <a:gd name="T80" fmla="*/ 61 w 145"/>
                  <a:gd name="T81" fmla="*/ 96 h 147"/>
                  <a:gd name="T82" fmla="*/ 49 w 145"/>
                  <a:gd name="T83" fmla="*/ 69 h 147"/>
                  <a:gd name="T84" fmla="*/ 47 w 145"/>
                  <a:gd name="T85" fmla="*/ 51 h 147"/>
                  <a:gd name="T86" fmla="*/ 36 w 145"/>
                  <a:gd name="T87" fmla="*/ 51 h 147"/>
                  <a:gd name="T88" fmla="*/ 32 w 145"/>
                  <a:gd name="T89" fmla="*/ 51 h 1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47"/>
                  <a:gd name="T137" fmla="*/ 145 w 145"/>
                  <a:gd name="T138" fmla="*/ 147 h 1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9" name="Freeform 465"/>
              <p:cNvSpPr>
                <a:spLocks/>
              </p:cNvSpPr>
              <p:nvPr/>
            </p:nvSpPr>
            <p:spPr bwMode="ltGray">
              <a:xfrm>
                <a:off x="1546" y="663"/>
                <a:ext cx="95" cy="182"/>
              </a:xfrm>
              <a:custGeom>
                <a:avLst/>
                <a:gdLst>
                  <a:gd name="T0" fmla="*/ 72 w 95"/>
                  <a:gd name="T1" fmla="*/ 2 h 163"/>
                  <a:gd name="T2" fmla="*/ 82 w 95"/>
                  <a:gd name="T3" fmla="*/ 28 h 163"/>
                  <a:gd name="T4" fmla="*/ 78 w 95"/>
                  <a:gd name="T5" fmla="*/ 65 h 163"/>
                  <a:gd name="T6" fmla="*/ 84 w 95"/>
                  <a:gd name="T7" fmla="*/ 92 h 163"/>
                  <a:gd name="T8" fmla="*/ 86 w 95"/>
                  <a:gd name="T9" fmla="*/ 107 h 163"/>
                  <a:gd name="T10" fmla="*/ 84 w 95"/>
                  <a:gd name="T11" fmla="*/ 130 h 163"/>
                  <a:gd name="T12" fmla="*/ 94 w 95"/>
                  <a:gd name="T13" fmla="*/ 135 h 163"/>
                  <a:gd name="T14" fmla="*/ 92 w 95"/>
                  <a:gd name="T15" fmla="*/ 149 h 163"/>
                  <a:gd name="T16" fmla="*/ 76 w 95"/>
                  <a:gd name="T17" fmla="*/ 170 h 163"/>
                  <a:gd name="T18" fmla="*/ 74 w 95"/>
                  <a:gd name="T19" fmla="*/ 183 h 163"/>
                  <a:gd name="T20" fmla="*/ 76 w 95"/>
                  <a:gd name="T21" fmla="*/ 174 h 163"/>
                  <a:gd name="T22" fmla="*/ 84 w 95"/>
                  <a:gd name="T23" fmla="*/ 170 h 163"/>
                  <a:gd name="T24" fmla="*/ 88 w 95"/>
                  <a:gd name="T25" fmla="*/ 189 h 163"/>
                  <a:gd name="T26" fmla="*/ 90 w 95"/>
                  <a:gd name="T27" fmla="*/ 202 h 163"/>
                  <a:gd name="T28" fmla="*/ 84 w 95"/>
                  <a:gd name="T29" fmla="*/ 223 h 163"/>
                  <a:gd name="T30" fmla="*/ 72 w 95"/>
                  <a:gd name="T31" fmla="*/ 218 h 163"/>
                  <a:gd name="T32" fmla="*/ 64 w 95"/>
                  <a:gd name="T33" fmla="*/ 218 h 163"/>
                  <a:gd name="T34" fmla="*/ 50 w 95"/>
                  <a:gd name="T35" fmla="*/ 253 h 163"/>
                  <a:gd name="T36" fmla="*/ 58 w 95"/>
                  <a:gd name="T37" fmla="*/ 223 h 163"/>
                  <a:gd name="T38" fmla="*/ 46 w 95"/>
                  <a:gd name="T39" fmla="*/ 239 h 163"/>
                  <a:gd name="T40" fmla="*/ 42 w 95"/>
                  <a:gd name="T41" fmla="*/ 267 h 163"/>
                  <a:gd name="T42" fmla="*/ 36 w 95"/>
                  <a:gd name="T43" fmla="*/ 270 h 163"/>
                  <a:gd name="T44" fmla="*/ 26 w 95"/>
                  <a:gd name="T45" fmla="*/ 265 h 163"/>
                  <a:gd name="T46" fmla="*/ 20 w 95"/>
                  <a:gd name="T47" fmla="*/ 267 h 163"/>
                  <a:gd name="T48" fmla="*/ 14 w 95"/>
                  <a:gd name="T49" fmla="*/ 278 h 163"/>
                  <a:gd name="T50" fmla="*/ 0 w 95"/>
                  <a:gd name="T51" fmla="*/ 248 h 163"/>
                  <a:gd name="T52" fmla="*/ 8 w 95"/>
                  <a:gd name="T53" fmla="*/ 242 h 163"/>
                  <a:gd name="T54" fmla="*/ 0 w 95"/>
                  <a:gd name="T55" fmla="*/ 218 h 163"/>
                  <a:gd name="T56" fmla="*/ 6 w 95"/>
                  <a:gd name="T57" fmla="*/ 202 h 163"/>
                  <a:gd name="T58" fmla="*/ 30 w 95"/>
                  <a:gd name="T59" fmla="*/ 204 h 163"/>
                  <a:gd name="T60" fmla="*/ 40 w 95"/>
                  <a:gd name="T61" fmla="*/ 199 h 163"/>
                  <a:gd name="T62" fmla="*/ 24 w 95"/>
                  <a:gd name="T63" fmla="*/ 181 h 163"/>
                  <a:gd name="T64" fmla="*/ 6 w 95"/>
                  <a:gd name="T65" fmla="*/ 170 h 163"/>
                  <a:gd name="T66" fmla="*/ 8 w 95"/>
                  <a:gd name="T67" fmla="*/ 146 h 163"/>
                  <a:gd name="T68" fmla="*/ 22 w 95"/>
                  <a:gd name="T69" fmla="*/ 138 h 163"/>
                  <a:gd name="T70" fmla="*/ 12 w 95"/>
                  <a:gd name="T71" fmla="*/ 132 h 163"/>
                  <a:gd name="T72" fmla="*/ 18 w 95"/>
                  <a:gd name="T73" fmla="*/ 107 h 163"/>
                  <a:gd name="T74" fmla="*/ 22 w 95"/>
                  <a:gd name="T75" fmla="*/ 97 h 163"/>
                  <a:gd name="T76" fmla="*/ 38 w 95"/>
                  <a:gd name="T77" fmla="*/ 118 h 163"/>
                  <a:gd name="T78" fmla="*/ 38 w 95"/>
                  <a:gd name="T79" fmla="*/ 107 h 163"/>
                  <a:gd name="T80" fmla="*/ 26 w 95"/>
                  <a:gd name="T81" fmla="*/ 92 h 163"/>
                  <a:gd name="T82" fmla="*/ 30 w 95"/>
                  <a:gd name="T83" fmla="*/ 70 h 163"/>
                  <a:gd name="T84" fmla="*/ 36 w 95"/>
                  <a:gd name="T85" fmla="*/ 63 h 163"/>
                  <a:gd name="T86" fmla="*/ 46 w 95"/>
                  <a:gd name="T87" fmla="*/ 70 h 163"/>
                  <a:gd name="T88" fmla="*/ 44 w 95"/>
                  <a:gd name="T89" fmla="*/ 49 h 163"/>
                  <a:gd name="T90" fmla="*/ 58 w 95"/>
                  <a:gd name="T91" fmla="*/ 35 h 163"/>
                  <a:gd name="T92" fmla="*/ 72 w 95"/>
                  <a:gd name="T93" fmla="*/ 28 h 163"/>
                  <a:gd name="T94" fmla="*/ 64 w 95"/>
                  <a:gd name="T95" fmla="*/ 17 h 163"/>
                  <a:gd name="T96" fmla="*/ 60 w 95"/>
                  <a:gd name="T97" fmla="*/ 11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163"/>
                  <a:gd name="T149" fmla="*/ 95 w 95"/>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0" name="Freeform 466"/>
              <p:cNvSpPr>
                <a:spLocks/>
              </p:cNvSpPr>
              <p:nvPr/>
            </p:nvSpPr>
            <p:spPr bwMode="ltGray">
              <a:xfrm>
                <a:off x="1635" y="732"/>
                <a:ext cx="12" cy="15"/>
              </a:xfrm>
              <a:custGeom>
                <a:avLst/>
                <a:gdLst>
                  <a:gd name="T0" fmla="*/ 7 w 13"/>
                  <a:gd name="T1" fmla="*/ 0 h 13"/>
                  <a:gd name="T2" fmla="*/ 6 w 13"/>
                  <a:gd name="T3" fmla="*/ 16 h 13"/>
                  <a:gd name="T4" fmla="*/ 4 w 13"/>
                  <a:gd name="T5" fmla="*/ 24 h 13"/>
                  <a:gd name="T6" fmla="*/ 0 w 13"/>
                  <a:gd name="T7" fmla="*/ 12 h 13"/>
                  <a:gd name="T8" fmla="*/ 4 w 13"/>
                  <a:gd name="T9" fmla="*/ 2 h 13"/>
                  <a:gd name="T10" fmla="*/ 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0"/>
                    </a:moveTo>
                    <a:lnTo>
                      <a:pt x="8" y="8"/>
                    </a:lnTo>
                    <a:lnTo>
                      <a:pt x="4" y="12"/>
                    </a:lnTo>
                    <a:lnTo>
                      <a:pt x="0" y="6"/>
                    </a:lnTo>
                    <a:lnTo>
                      <a:pt x="4" y="2"/>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1" name="Freeform 467"/>
              <p:cNvSpPr>
                <a:spLocks/>
              </p:cNvSpPr>
              <p:nvPr/>
            </p:nvSpPr>
            <p:spPr bwMode="ltGray">
              <a:xfrm>
                <a:off x="1428" y="1047"/>
                <a:ext cx="283" cy="458"/>
              </a:xfrm>
              <a:custGeom>
                <a:avLst/>
                <a:gdLst>
                  <a:gd name="T0" fmla="*/ 32 w 285"/>
                  <a:gd name="T1" fmla="*/ 60 h 409"/>
                  <a:gd name="T2" fmla="*/ 77 w 285"/>
                  <a:gd name="T3" fmla="*/ 0 h 409"/>
                  <a:gd name="T4" fmla="*/ 89 w 285"/>
                  <a:gd name="T5" fmla="*/ 21 h 409"/>
                  <a:gd name="T6" fmla="*/ 64 w 285"/>
                  <a:gd name="T7" fmla="*/ 92 h 409"/>
                  <a:gd name="T8" fmla="*/ 60 w 285"/>
                  <a:gd name="T9" fmla="*/ 159 h 409"/>
                  <a:gd name="T10" fmla="*/ 70 w 285"/>
                  <a:gd name="T11" fmla="*/ 151 h 409"/>
                  <a:gd name="T12" fmla="*/ 75 w 285"/>
                  <a:gd name="T13" fmla="*/ 130 h 409"/>
                  <a:gd name="T14" fmla="*/ 91 w 285"/>
                  <a:gd name="T15" fmla="*/ 43 h 409"/>
                  <a:gd name="T16" fmla="*/ 113 w 285"/>
                  <a:gd name="T17" fmla="*/ 31 h 409"/>
                  <a:gd name="T18" fmla="*/ 133 w 285"/>
                  <a:gd name="T19" fmla="*/ 35 h 409"/>
                  <a:gd name="T20" fmla="*/ 129 w 285"/>
                  <a:gd name="T21" fmla="*/ 103 h 409"/>
                  <a:gd name="T22" fmla="*/ 115 w 285"/>
                  <a:gd name="T23" fmla="*/ 122 h 409"/>
                  <a:gd name="T24" fmla="*/ 133 w 285"/>
                  <a:gd name="T25" fmla="*/ 122 h 409"/>
                  <a:gd name="T26" fmla="*/ 155 w 285"/>
                  <a:gd name="T27" fmla="*/ 148 h 409"/>
                  <a:gd name="T28" fmla="*/ 177 w 285"/>
                  <a:gd name="T29" fmla="*/ 137 h 409"/>
                  <a:gd name="T30" fmla="*/ 175 w 285"/>
                  <a:gd name="T31" fmla="*/ 187 h 409"/>
                  <a:gd name="T32" fmla="*/ 179 w 285"/>
                  <a:gd name="T33" fmla="*/ 211 h 409"/>
                  <a:gd name="T34" fmla="*/ 207 w 285"/>
                  <a:gd name="T35" fmla="*/ 195 h 409"/>
                  <a:gd name="T36" fmla="*/ 183 w 285"/>
                  <a:gd name="T37" fmla="*/ 258 h 409"/>
                  <a:gd name="T38" fmla="*/ 236 w 285"/>
                  <a:gd name="T39" fmla="*/ 314 h 409"/>
                  <a:gd name="T40" fmla="*/ 242 w 285"/>
                  <a:gd name="T41" fmla="*/ 358 h 409"/>
                  <a:gd name="T42" fmla="*/ 209 w 285"/>
                  <a:gd name="T43" fmla="*/ 377 h 409"/>
                  <a:gd name="T44" fmla="*/ 240 w 285"/>
                  <a:gd name="T45" fmla="*/ 430 h 409"/>
                  <a:gd name="T46" fmla="*/ 260 w 285"/>
                  <a:gd name="T47" fmla="*/ 471 h 409"/>
                  <a:gd name="T48" fmla="*/ 270 w 285"/>
                  <a:gd name="T49" fmla="*/ 535 h 409"/>
                  <a:gd name="T50" fmla="*/ 252 w 285"/>
                  <a:gd name="T51" fmla="*/ 546 h 409"/>
                  <a:gd name="T52" fmla="*/ 238 w 285"/>
                  <a:gd name="T53" fmla="*/ 582 h 409"/>
                  <a:gd name="T54" fmla="*/ 222 w 285"/>
                  <a:gd name="T55" fmla="*/ 535 h 409"/>
                  <a:gd name="T56" fmla="*/ 209 w 285"/>
                  <a:gd name="T57" fmla="*/ 496 h 409"/>
                  <a:gd name="T58" fmla="*/ 195 w 285"/>
                  <a:gd name="T59" fmla="*/ 508 h 409"/>
                  <a:gd name="T60" fmla="*/ 208 w 285"/>
                  <a:gd name="T61" fmla="*/ 582 h 409"/>
                  <a:gd name="T62" fmla="*/ 210 w 285"/>
                  <a:gd name="T63" fmla="*/ 647 h 409"/>
                  <a:gd name="T64" fmla="*/ 179 w 285"/>
                  <a:gd name="T65" fmla="*/ 637 h 409"/>
                  <a:gd name="T66" fmla="*/ 187 w 285"/>
                  <a:gd name="T67" fmla="*/ 695 h 409"/>
                  <a:gd name="T68" fmla="*/ 131 w 285"/>
                  <a:gd name="T69" fmla="*/ 642 h 409"/>
                  <a:gd name="T70" fmla="*/ 123 w 285"/>
                  <a:gd name="T71" fmla="*/ 599 h 409"/>
                  <a:gd name="T72" fmla="*/ 71 w 285"/>
                  <a:gd name="T73" fmla="*/ 577 h 409"/>
                  <a:gd name="T74" fmla="*/ 64 w 285"/>
                  <a:gd name="T75" fmla="*/ 553 h 409"/>
                  <a:gd name="T76" fmla="*/ 73 w 285"/>
                  <a:gd name="T77" fmla="*/ 525 h 409"/>
                  <a:gd name="T78" fmla="*/ 111 w 285"/>
                  <a:gd name="T79" fmla="*/ 525 h 409"/>
                  <a:gd name="T80" fmla="*/ 137 w 285"/>
                  <a:gd name="T81" fmla="*/ 469 h 409"/>
                  <a:gd name="T82" fmla="*/ 153 w 285"/>
                  <a:gd name="T83" fmla="*/ 395 h 409"/>
                  <a:gd name="T84" fmla="*/ 133 w 285"/>
                  <a:gd name="T85" fmla="*/ 331 h 409"/>
                  <a:gd name="T86" fmla="*/ 127 w 285"/>
                  <a:gd name="T87" fmla="*/ 250 h 409"/>
                  <a:gd name="T88" fmla="*/ 105 w 285"/>
                  <a:gd name="T89" fmla="*/ 236 h 409"/>
                  <a:gd name="T90" fmla="*/ 97 w 285"/>
                  <a:gd name="T91" fmla="*/ 274 h 409"/>
                  <a:gd name="T92" fmla="*/ 60 w 285"/>
                  <a:gd name="T93" fmla="*/ 253 h 409"/>
                  <a:gd name="T94" fmla="*/ 28 w 285"/>
                  <a:gd name="T95" fmla="*/ 224 h 409"/>
                  <a:gd name="T96" fmla="*/ 12 w 285"/>
                  <a:gd name="T97" fmla="*/ 211 h 409"/>
                  <a:gd name="T98" fmla="*/ 4 w 285"/>
                  <a:gd name="T99" fmla="*/ 179 h 409"/>
                  <a:gd name="T100" fmla="*/ 28 w 285"/>
                  <a:gd name="T101" fmla="*/ 176 h 4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5"/>
                  <a:gd name="T154" fmla="*/ 0 h 409"/>
                  <a:gd name="T155" fmla="*/ 285 w 285"/>
                  <a:gd name="T156" fmla="*/ 409 h 4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2" name="Freeform 468"/>
              <p:cNvSpPr>
                <a:spLocks/>
              </p:cNvSpPr>
              <p:nvPr/>
            </p:nvSpPr>
            <p:spPr bwMode="ltGray">
              <a:xfrm>
                <a:off x="1566" y="1070"/>
                <a:ext cx="43" cy="50"/>
              </a:xfrm>
              <a:custGeom>
                <a:avLst/>
                <a:gdLst>
                  <a:gd name="T0" fmla="*/ 8 w 43"/>
                  <a:gd name="T1" fmla="*/ 0 h 45"/>
                  <a:gd name="T2" fmla="*/ 2 w 43"/>
                  <a:gd name="T3" fmla="*/ 20 h 45"/>
                  <a:gd name="T4" fmla="*/ 4 w 43"/>
                  <a:gd name="T5" fmla="*/ 37 h 45"/>
                  <a:gd name="T6" fmla="*/ 0 w 43"/>
                  <a:gd name="T7" fmla="*/ 51 h 45"/>
                  <a:gd name="T8" fmla="*/ 8 w 43"/>
                  <a:gd name="T9" fmla="*/ 67 h 45"/>
                  <a:gd name="T10" fmla="*/ 20 w 43"/>
                  <a:gd name="T11" fmla="*/ 60 h 45"/>
                  <a:gd name="T12" fmla="*/ 42 w 43"/>
                  <a:gd name="T13" fmla="*/ 74 h 45"/>
                  <a:gd name="T14" fmla="*/ 40 w 43"/>
                  <a:gd name="T15" fmla="*/ 30 h 45"/>
                  <a:gd name="T16" fmla="*/ 34 w 43"/>
                  <a:gd name="T17" fmla="*/ 16 h 45"/>
                  <a:gd name="T18" fmla="*/ 18 w 43"/>
                  <a:gd name="T19" fmla="*/ 11 h 45"/>
                  <a:gd name="T20" fmla="*/ 8 w 4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5"/>
                  <a:gd name="T35" fmla="*/ 43 w 4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3" name="Freeform 469"/>
              <p:cNvSpPr>
                <a:spLocks/>
              </p:cNvSpPr>
              <p:nvPr/>
            </p:nvSpPr>
            <p:spPr bwMode="ltGray">
              <a:xfrm>
                <a:off x="1537" y="1280"/>
                <a:ext cx="28" cy="37"/>
              </a:xfrm>
              <a:custGeom>
                <a:avLst/>
                <a:gdLst>
                  <a:gd name="T0" fmla="*/ 23 w 29"/>
                  <a:gd name="T1" fmla="*/ 13 h 33"/>
                  <a:gd name="T2" fmla="*/ 17 w 29"/>
                  <a:gd name="T3" fmla="*/ 2 h 33"/>
                  <a:gd name="T4" fmla="*/ 14 w 29"/>
                  <a:gd name="T5" fmla="*/ 0 h 33"/>
                  <a:gd name="T6" fmla="*/ 12 w 29"/>
                  <a:gd name="T7" fmla="*/ 2 h 33"/>
                  <a:gd name="T8" fmla="*/ 0 w 29"/>
                  <a:gd name="T9" fmla="*/ 31 h 33"/>
                  <a:gd name="T10" fmla="*/ 0 w 29"/>
                  <a:gd name="T11" fmla="*/ 54 h 33"/>
                  <a:gd name="T12" fmla="*/ 14 w 29"/>
                  <a:gd name="T13" fmla="*/ 56 h 33"/>
                  <a:gd name="T14" fmla="*/ 17 w 29"/>
                  <a:gd name="T15" fmla="*/ 39 h 33"/>
                  <a:gd name="T16" fmla="*/ 23 w 29"/>
                  <a:gd name="T17" fmla="*/ 1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3"/>
                  <a:gd name="T29" fmla="*/ 29 w 2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4" name="Freeform 470"/>
              <p:cNvSpPr>
                <a:spLocks/>
              </p:cNvSpPr>
              <p:nvPr/>
            </p:nvSpPr>
            <p:spPr bwMode="ltGray">
              <a:xfrm>
                <a:off x="1517" y="1242"/>
                <a:ext cx="23" cy="17"/>
              </a:xfrm>
              <a:custGeom>
                <a:avLst/>
                <a:gdLst>
                  <a:gd name="T0" fmla="*/ 22 w 23"/>
                  <a:gd name="T1" fmla="*/ 0 h 15"/>
                  <a:gd name="T2" fmla="*/ 6 w 23"/>
                  <a:gd name="T3" fmla="*/ 14 h 15"/>
                  <a:gd name="T4" fmla="*/ 0 w 23"/>
                  <a:gd name="T5" fmla="*/ 26 h 15"/>
                  <a:gd name="T6" fmla="*/ 12 w 23"/>
                  <a:gd name="T7" fmla="*/ 18 h 15"/>
                  <a:gd name="T8" fmla="*/ 22 w 23"/>
                  <a:gd name="T9" fmla="*/ 0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22" y="0"/>
                    </a:moveTo>
                    <a:lnTo>
                      <a:pt x="6" y="8"/>
                    </a:lnTo>
                    <a:lnTo>
                      <a:pt x="0" y="14"/>
                    </a:lnTo>
                    <a:lnTo>
                      <a:pt x="12"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5" name="Freeform 471"/>
              <p:cNvSpPr>
                <a:spLocks/>
              </p:cNvSpPr>
              <p:nvPr/>
            </p:nvSpPr>
            <p:spPr bwMode="ltGray">
              <a:xfrm>
                <a:off x="1392" y="1009"/>
                <a:ext cx="74" cy="89"/>
              </a:xfrm>
              <a:custGeom>
                <a:avLst/>
                <a:gdLst>
                  <a:gd name="T0" fmla="*/ 2 w 75"/>
                  <a:gd name="T1" fmla="*/ 142 h 79"/>
                  <a:gd name="T2" fmla="*/ 16 w 75"/>
                  <a:gd name="T3" fmla="*/ 119 h 79"/>
                  <a:gd name="T4" fmla="*/ 16 w 75"/>
                  <a:gd name="T5" fmla="*/ 104 h 79"/>
                  <a:gd name="T6" fmla="*/ 10 w 75"/>
                  <a:gd name="T7" fmla="*/ 90 h 79"/>
                  <a:gd name="T8" fmla="*/ 24 w 75"/>
                  <a:gd name="T9" fmla="*/ 99 h 79"/>
                  <a:gd name="T10" fmla="*/ 36 w 75"/>
                  <a:gd name="T11" fmla="*/ 110 h 79"/>
                  <a:gd name="T12" fmla="*/ 51 w 75"/>
                  <a:gd name="T13" fmla="*/ 80 h 79"/>
                  <a:gd name="T14" fmla="*/ 69 w 75"/>
                  <a:gd name="T15" fmla="*/ 47 h 79"/>
                  <a:gd name="T16" fmla="*/ 69 w 75"/>
                  <a:gd name="T17" fmla="*/ 26 h 79"/>
                  <a:gd name="T18" fmla="*/ 55 w 75"/>
                  <a:gd name="T19" fmla="*/ 23 h 79"/>
                  <a:gd name="T20" fmla="*/ 41 w 75"/>
                  <a:gd name="T21" fmla="*/ 0 h 79"/>
                  <a:gd name="T22" fmla="*/ 28 w 75"/>
                  <a:gd name="T23" fmla="*/ 0 h 79"/>
                  <a:gd name="T24" fmla="*/ 26 w 75"/>
                  <a:gd name="T25" fmla="*/ 26 h 79"/>
                  <a:gd name="T26" fmla="*/ 16 w 75"/>
                  <a:gd name="T27" fmla="*/ 23 h 79"/>
                  <a:gd name="T28" fmla="*/ 12 w 75"/>
                  <a:gd name="T29" fmla="*/ 61 h 79"/>
                  <a:gd name="T30" fmla="*/ 2 w 75"/>
                  <a:gd name="T31" fmla="*/ 90 h 79"/>
                  <a:gd name="T32" fmla="*/ 0 w 75"/>
                  <a:gd name="T33" fmla="*/ 113 h 79"/>
                  <a:gd name="T34" fmla="*/ 2 w 75"/>
                  <a:gd name="T35" fmla="*/ 14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79"/>
                  <a:gd name="T56" fmla="*/ 75 w 75"/>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6" name="Freeform 472"/>
              <p:cNvSpPr>
                <a:spLocks/>
              </p:cNvSpPr>
              <p:nvPr/>
            </p:nvSpPr>
            <p:spPr bwMode="ltGray">
              <a:xfrm>
                <a:off x="1314" y="1000"/>
                <a:ext cx="80" cy="118"/>
              </a:xfrm>
              <a:custGeom>
                <a:avLst/>
                <a:gdLst>
                  <a:gd name="T0" fmla="*/ 73 w 81"/>
                  <a:gd name="T1" fmla="*/ 17 h 105"/>
                  <a:gd name="T2" fmla="*/ 69 w 81"/>
                  <a:gd name="T3" fmla="*/ 17 h 105"/>
                  <a:gd name="T4" fmla="*/ 53 w 81"/>
                  <a:gd name="T5" fmla="*/ 17 h 105"/>
                  <a:gd name="T6" fmla="*/ 49 w 81"/>
                  <a:gd name="T7" fmla="*/ 4 h 105"/>
                  <a:gd name="T8" fmla="*/ 38 w 81"/>
                  <a:gd name="T9" fmla="*/ 0 h 105"/>
                  <a:gd name="T10" fmla="*/ 36 w 81"/>
                  <a:gd name="T11" fmla="*/ 57 h 105"/>
                  <a:gd name="T12" fmla="*/ 26 w 81"/>
                  <a:gd name="T13" fmla="*/ 90 h 105"/>
                  <a:gd name="T14" fmla="*/ 20 w 81"/>
                  <a:gd name="T15" fmla="*/ 75 h 105"/>
                  <a:gd name="T16" fmla="*/ 16 w 81"/>
                  <a:gd name="T17" fmla="*/ 54 h 105"/>
                  <a:gd name="T18" fmla="*/ 6 w 81"/>
                  <a:gd name="T19" fmla="*/ 54 h 105"/>
                  <a:gd name="T20" fmla="*/ 0 w 81"/>
                  <a:gd name="T21" fmla="*/ 75 h 105"/>
                  <a:gd name="T22" fmla="*/ 0 w 81"/>
                  <a:gd name="T23" fmla="*/ 92 h 105"/>
                  <a:gd name="T24" fmla="*/ 6 w 81"/>
                  <a:gd name="T25" fmla="*/ 103 h 105"/>
                  <a:gd name="T26" fmla="*/ 16 w 81"/>
                  <a:gd name="T27" fmla="*/ 136 h 105"/>
                  <a:gd name="T28" fmla="*/ 16 w 81"/>
                  <a:gd name="T29" fmla="*/ 164 h 105"/>
                  <a:gd name="T30" fmla="*/ 20 w 81"/>
                  <a:gd name="T31" fmla="*/ 185 h 105"/>
                  <a:gd name="T32" fmla="*/ 30 w 81"/>
                  <a:gd name="T33" fmla="*/ 175 h 105"/>
                  <a:gd name="T34" fmla="*/ 28 w 81"/>
                  <a:gd name="T35" fmla="*/ 157 h 105"/>
                  <a:gd name="T36" fmla="*/ 32 w 81"/>
                  <a:gd name="T37" fmla="*/ 151 h 105"/>
                  <a:gd name="T38" fmla="*/ 36 w 81"/>
                  <a:gd name="T39" fmla="*/ 170 h 105"/>
                  <a:gd name="T40" fmla="*/ 43 w 81"/>
                  <a:gd name="T41" fmla="*/ 164 h 105"/>
                  <a:gd name="T42" fmla="*/ 53 w 81"/>
                  <a:gd name="T43" fmla="*/ 157 h 105"/>
                  <a:gd name="T44" fmla="*/ 55 w 81"/>
                  <a:gd name="T45" fmla="*/ 133 h 105"/>
                  <a:gd name="T46" fmla="*/ 63 w 81"/>
                  <a:gd name="T47" fmla="*/ 121 h 105"/>
                  <a:gd name="T48" fmla="*/ 65 w 81"/>
                  <a:gd name="T49" fmla="*/ 88 h 105"/>
                  <a:gd name="T50" fmla="*/ 59 w 81"/>
                  <a:gd name="T51" fmla="*/ 75 h 105"/>
                  <a:gd name="T52" fmla="*/ 43 w 81"/>
                  <a:gd name="T53" fmla="*/ 69 h 105"/>
                  <a:gd name="T54" fmla="*/ 59 w 81"/>
                  <a:gd name="T55" fmla="*/ 57 h 105"/>
                  <a:gd name="T56" fmla="*/ 69 w 81"/>
                  <a:gd name="T57" fmla="*/ 49 h 105"/>
                  <a:gd name="T58" fmla="*/ 69 w 81"/>
                  <a:gd name="T59" fmla="*/ 35 h 105"/>
                  <a:gd name="T60" fmla="*/ 75 w 81"/>
                  <a:gd name="T61" fmla="*/ 35 h 105"/>
                  <a:gd name="T62" fmla="*/ 73 w 81"/>
                  <a:gd name="T63" fmla="*/ 17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
                  <a:gd name="T97" fmla="*/ 0 h 105"/>
                  <a:gd name="T98" fmla="*/ 81 w 8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7" name="Freeform 473"/>
              <p:cNvSpPr>
                <a:spLocks/>
              </p:cNvSpPr>
              <p:nvPr/>
            </p:nvSpPr>
            <p:spPr bwMode="ltGray">
              <a:xfrm>
                <a:off x="1367" y="1347"/>
                <a:ext cx="88" cy="82"/>
              </a:xfrm>
              <a:custGeom>
                <a:avLst/>
                <a:gdLst>
                  <a:gd name="T0" fmla="*/ 51 w 87"/>
                  <a:gd name="T1" fmla="*/ 0 h 73"/>
                  <a:gd name="T2" fmla="*/ 51 w 87"/>
                  <a:gd name="T3" fmla="*/ 17 h 73"/>
                  <a:gd name="T4" fmla="*/ 57 w 87"/>
                  <a:gd name="T5" fmla="*/ 25 h 73"/>
                  <a:gd name="T6" fmla="*/ 67 w 87"/>
                  <a:gd name="T7" fmla="*/ 43 h 73"/>
                  <a:gd name="T8" fmla="*/ 75 w 87"/>
                  <a:gd name="T9" fmla="*/ 57 h 73"/>
                  <a:gd name="T10" fmla="*/ 79 w 87"/>
                  <a:gd name="T11" fmla="*/ 79 h 73"/>
                  <a:gd name="T12" fmla="*/ 77 w 87"/>
                  <a:gd name="T13" fmla="*/ 101 h 73"/>
                  <a:gd name="T14" fmla="*/ 91 w 87"/>
                  <a:gd name="T15" fmla="*/ 101 h 73"/>
                  <a:gd name="T16" fmla="*/ 83 w 87"/>
                  <a:gd name="T17" fmla="*/ 129 h 73"/>
                  <a:gd name="T18" fmla="*/ 73 w 87"/>
                  <a:gd name="T19" fmla="*/ 120 h 73"/>
                  <a:gd name="T20" fmla="*/ 63 w 87"/>
                  <a:gd name="T21" fmla="*/ 120 h 73"/>
                  <a:gd name="T22" fmla="*/ 67 w 87"/>
                  <a:gd name="T23" fmla="*/ 106 h 73"/>
                  <a:gd name="T24" fmla="*/ 61 w 87"/>
                  <a:gd name="T25" fmla="*/ 106 h 73"/>
                  <a:gd name="T26" fmla="*/ 61 w 87"/>
                  <a:gd name="T27" fmla="*/ 99 h 73"/>
                  <a:gd name="T28" fmla="*/ 55 w 87"/>
                  <a:gd name="T29" fmla="*/ 92 h 73"/>
                  <a:gd name="T30" fmla="*/ 42 w 87"/>
                  <a:gd name="T31" fmla="*/ 117 h 73"/>
                  <a:gd name="T32" fmla="*/ 34 w 87"/>
                  <a:gd name="T33" fmla="*/ 112 h 73"/>
                  <a:gd name="T34" fmla="*/ 34 w 87"/>
                  <a:gd name="T35" fmla="*/ 117 h 73"/>
                  <a:gd name="T36" fmla="*/ 32 w 87"/>
                  <a:gd name="T37" fmla="*/ 126 h 73"/>
                  <a:gd name="T38" fmla="*/ 28 w 87"/>
                  <a:gd name="T39" fmla="*/ 129 h 73"/>
                  <a:gd name="T40" fmla="*/ 20 w 87"/>
                  <a:gd name="T41" fmla="*/ 117 h 73"/>
                  <a:gd name="T42" fmla="*/ 16 w 87"/>
                  <a:gd name="T43" fmla="*/ 106 h 73"/>
                  <a:gd name="T44" fmla="*/ 8 w 87"/>
                  <a:gd name="T45" fmla="*/ 106 h 73"/>
                  <a:gd name="T46" fmla="*/ 6 w 87"/>
                  <a:gd name="T47" fmla="*/ 112 h 73"/>
                  <a:gd name="T48" fmla="*/ 0 w 87"/>
                  <a:gd name="T49" fmla="*/ 112 h 73"/>
                  <a:gd name="T50" fmla="*/ 0 w 87"/>
                  <a:gd name="T51" fmla="*/ 101 h 73"/>
                  <a:gd name="T52" fmla="*/ 2 w 87"/>
                  <a:gd name="T53" fmla="*/ 99 h 73"/>
                  <a:gd name="T54" fmla="*/ 8 w 87"/>
                  <a:gd name="T55" fmla="*/ 90 h 73"/>
                  <a:gd name="T56" fmla="*/ 20 w 87"/>
                  <a:gd name="T57" fmla="*/ 72 h 73"/>
                  <a:gd name="T58" fmla="*/ 24 w 87"/>
                  <a:gd name="T59" fmla="*/ 57 h 73"/>
                  <a:gd name="T60" fmla="*/ 30 w 87"/>
                  <a:gd name="T61" fmla="*/ 28 h 73"/>
                  <a:gd name="T62" fmla="*/ 51 w 87"/>
                  <a:gd name="T63" fmla="*/ 0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73"/>
                  <a:gd name="T98" fmla="*/ 87 w 87"/>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8" name="Freeform 474"/>
              <p:cNvSpPr>
                <a:spLocks/>
              </p:cNvSpPr>
              <p:nvPr/>
            </p:nvSpPr>
            <p:spPr bwMode="ltGray">
              <a:xfrm>
                <a:off x="1400" y="1441"/>
                <a:ext cx="24" cy="23"/>
              </a:xfrm>
              <a:custGeom>
                <a:avLst/>
                <a:gdLst>
                  <a:gd name="T0" fmla="*/ 19 w 25"/>
                  <a:gd name="T1" fmla="*/ 2 h 21"/>
                  <a:gd name="T2" fmla="*/ 10 w 25"/>
                  <a:gd name="T3" fmla="*/ 0 h 21"/>
                  <a:gd name="T4" fmla="*/ 4 w 25"/>
                  <a:gd name="T5" fmla="*/ 11 h 21"/>
                  <a:gd name="T6" fmla="*/ 0 w 25"/>
                  <a:gd name="T7" fmla="*/ 22 h 21"/>
                  <a:gd name="T8" fmla="*/ 4 w 25"/>
                  <a:gd name="T9" fmla="*/ 31 h 21"/>
                  <a:gd name="T10" fmla="*/ 12 w 25"/>
                  <a:gd name="T11" fmla="*/ 28 h 21"/>
                  <a:gd name="T12" fmla="*/ 19 w 25"/>
                  <a:gd name="T13" fmla="*/ 2 h 21"/>
                  <a:gd name="T14" fmla="*/ 0 60000 65536"/>
                  <a:gd name="T15" fmla="*/ 0 60000 65536"/>
                  <a:gd name="T16" fmla="*/ 0 60000 65536"/>
                  <a:gd name="T17" fmla="*/ 0 60000 65536"/>
                  <a:gd name="T18" fmla="*/ 0 60000 65536"/>
                  <a:gd name="T19" fmla="*/ 0 60000 65536"/>
                  <a:gd name="T20" fmla="*/ 0 60000 65536"/>
                  <a:gd name="T21" fmla="*/ 0 w 25"/>
                  <a:gd name="T22" fmla="*/ 0 h 21"/>
                  <a:gd name="T23" fmla="*/ 25 w 2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
                    <a:moveTo>
                      <a:pt x="24" y="2"/>
                    </a:moveTo>
                    <a:lnTo>
                      <a:pt x="10" y="0"/>
                    </a:lnTo>
                    <a:lnTo>
                      <a:pt x="4" y="6"/>
                    </a:lnTo>
                    <a:lnTo>
                      <a:pt x="0" y="14"/>
                    </a:lnTo>
                    <a:lnTo>
                      <a:pt x="4" y="20"/>
                    </a:lnTo>
                    <a:lnTo>
                      <a:pt x="14" y="18"/>
                    </a:lnTo>
                    <a:lnTo>
                      <a:pt x="2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9" name="Freeform 475"/>
              <p:cNvSpPr>
                <a:spLocks/>
              </p:cNvSpPr>
              <p:nvPr/>
            </p:nvSpPr>
            <p:spPr bwMode="ltGray">
              <a:xfrm>
                <a:off x="1338" y="1101"/>
                <a:ext cx="61" cy="100"/>
              </a:xfrm>
              <a:custGeom>
                <a:avLst/>
                <a:gdLst>
                  <a:gd name="T0" fmla="*/ 30 w 61"/>
                  <a:gd name="T1" fmla="*/ 157 h 89"/>
                  <a:gd name="T2" fmla="*/ 50 w 61"/>
                  <a:gd name="T3" fmla="*/ 131 h 89"/>
                  <a:gd name="T4" fmla="*/ 50 w 61"/>
                  <a:gd name="T5" fmla="*/ 115 h 89"/>
                  <a:gd name="T6" fmla="*/ 56 w 61"/>
                  <a:gd name="T7" fmla="*/ 117 h 89"/>
                  <a:gd name="T8" fmla="*/ 50 w 61"/>
                  <a:gd name="T9" fmla="*/ 75 h 89"/>
                  <a:gd name="T10" fmla="*/ 60 w 61"/>
                  <a:gd name="T11" fmla="*/ 64 h 89"/>
                  <a:gd name="T12" fmla="*/ 58 w 61"/>
                  <a:gd name="T13" fmla="*/ 17 h 89"/>
                  <a:gd name="T14" fmla="*/ 52 w 61"/>
                  <a:gd name="T15" fmla="*/ 0 h 89"/>
                  <a:gd name="T16" fmla="*/ 30 w 61"/>
                  <a:gd name="T17" fmla="*/ 11 h 89"/>
                  <a:gd name="T18" fmla="*/ 36 w 61"/>
                  <a:gd name="T19" fmla="*/ 13 h 89"/>
                  <a:gd name="T20" fmla="*/ 30 w 61"/>
                  <a:gd name="T21" fmla="*/ 39 h 89"/>
                  <a:gd name="T22" fmla="*/ 26 w 61"/>
                  <a:gd name="T23" fmla="*/ 25 h 89"/>
                  <a:gd name="T24" fmla="*/ 22 w 61"/>
                  <a:gd name="T25" fmla="*/ 28 h 89"/>
                  <a:gd name="T26" fmla="*/ 14 w 61"/>
                  <a:gd name="T27" fmla="*/ 47 h 89"/>
                  <a:gd name="T28" fmla="*/ 10 w 61"/>
                  <a:gd name="T29" fmla="*/ 69 h 89"/>
                  <a:gd name="T30" fmla="*/ 12 w 61"/>
                  <a:gd name="T31" fmla="*/ 75 h 89"/>
                  <a:gd name="T32" fmla="*/ 2 w 61"/>
                  <a:gd name="T33" fmla="*/ 92 h 89"/>
                  <a:gd name="T34" fmla="*/ 0 w 61"/>
                  <a:gd name="T35" fmla="*/ 121 h 89"/>
                  <a:gd name="T36" fmla="*/ 12 w 61"/>
                  <a:gd name="T37" fmla="*/ 146 h 89"/>
                  <a:gd name="T38" fmla="*/ 30 w 61"/>
                  <a:gd name="T39" fmla="*/ 15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89"/>
                  <a:gd name="T62" fmla="*/ 61 w 61"/>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0" name="Freeform 476"/>
              <p:cNvSpPr>
                <a:spLocks/>
              </p:cNvSpPr>
              <p:nvPr/>
            </p:nvSpPr>
            <p:spPr bwMode="ltGray">
              <a:xfrm>
                <a:off x="1285" y="1168"/>
                <a:ext cx="47" cy="62"/>
              </a:xfrm>
              <a:custGeom>
                <a:avLst/>
                <a:gdLst>
                  <a:gd name="T0" fmla="*/ 34 w 47"/>
                  <a:gd name="T1" fmla="*/ 99 h 55"/>
                  <a:gd name="T2" fmla="*/ 44 w 47"/>
                  <a:gd name="T3" fmla="*/ 72 h 55"/>
                  <a:gd name="T4" fmla="*/ 46 w 47"/>
                  <a:gd name="T5" fmla="*/ 47 h 55"/>
                  <a:gd name="T6" fmla="*/ 38 w 47"/>
                  <a:gd name="T7" fmla="*/ 26 h 55"/>
                  <a:gd name="T8" fmla="*/ 36 w 47"/>
                  <a:gd name="T9" fmla="*/ 0 h 55"/>
                  <a:gd name="T10" fmla="*/ 26 w 47"/>
                  <a:gd name="T11" fmla="*/ 11 h 55"/>
                  <a:gd name="T12" fmla="*/ 26 w 47"/>
                  <a:gd name="T13" fmla="*/ 33 h 55"/>
                  <a:gd name="T14" fmla="*/ 10 w 47"/>
                  <a:gd name="T15" fmla="*/ 52 h 55"/>
                  <a:gd name="T16" fmla="*/ 0 w 47"/>
                  <a:gd name="T17" fmla="*/ 52 h 55"/>
                  <a:gd name="T18" fmla="*/ 2 w 47"/>
                  <a:gd name="T19" fmla="*/ 61 h 55"/>
                  <a:gd name="T20" fmla="*/ 16 w 47"/>
                  <a:gd name="T21" fmla="*/ 88 h 55"/>
                  <a:gd name="T22" fmla="*/ 34 w 47"/>
                  <a:gd name="T23" fmla="*/ 99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55"/>
                  <a:gd name="T38" fmla="*/ 47 w 47"/>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1" name="Freeform 477"/>
              <p:cNvSpPr>
                <a:spLocks/>
              </p:cNvSpPr>
              <p:nvPr/>
            </p:nvSpPr>
            <p:spPr bwMode="ltGray">
              <a:xfrm>
                <a:off x="1090" y="974"/>
                <a:ext cx="194" cy="222"/>
              </a:xfrm>
              <a:custGeom>
                <a:avLst/>
                <a:gdLst>
                  <a:gd name="T0" fmla="*/ 173 w 195"/>
                  <a:gd name="T1" fmla="*/ 170 h 199"/>
                  <a:gd name="T2" fmla="*/ 189 w 195"/>
                  <a:gd name="T3" fmla="*/ 86 h 199"/>
                  <a:gd name="T4" fmla="*/ 167 w 195"/>
                  <a:gd name="T5" fmla="*/ 35 h 199"/>
                  <a:gd name="T6" fmla="*/ 159 w 195"/>
                  <a:gd name="T7" fmla="*/ 62 h 199"/>
                  <a:gd name="T8" fmla="*/ 149 w 195"/>
                  <a:gd name="T9" fmla="*/ 148 h 199"/>
                  <a:gd name="T10" fmla="*/ 135 w 195"/>
                  <a:gd name="T11" fmla="*/ 152 h 199"/>
                  <a:gd name="T12" fmla="*/ 143 w 195"/>
                  <a:gd name="T13" fmla="*/ 84 h 199"/>
                  <a:gd name="T14" fmla="*/ 129 w 195"/>
                  <a:gd name="T15" fmla="*/ 94 h 199"/>
                  <a:gd name="T16" fmla="*/ 113 w 195"/>
                  <a:gd name="T17" fmla="*/ 79 h 199"/>
                  <a:gd name="T18" fmla="*/ 117 w 195"/>
                  <a:gd name="T19" fmla="*/ 58 h 199"/>
                  <a:gd name="T20" fmla="*/ 107 w 195"/>
                  <a:gd name="T21" fmla="*/ 28 h 199"/>
                  <a:gd name="T22" fmla="*/ 96 w 195"/>
                  <a:gd name="T23" fmla="*/ 56 h 199"/>
                  <a:gd name="T24" fmla="*/ 97 w 195"/>
                  <a:gd name="T25" fmla="*/ 21 h 199"/>
                  <a:gd name="T26" fmla="*/ 88 w 195"/>
                  <a:gd name="T27" fmla="*/ 4 h 199"/>
                  <a:gd name="T28" fmla="*/ 38 w 195"/>
                  <a:gd name="T29" fmla="*/ 41 h 199"/>
                  <a:gd name="T30" fmla="*/ 10 w 195"/>
                  <a:gd name="T31" fmla="*/ 79 h 199"/>
                  <a:gd name="T32" fmla="*/ 24 w 195"/>
                  <a:gd name="T33" fmla="*/ 109 h 199"/>
                  <a:gd name="T34" fmla="*/ 16 w 195"/>
                  <a:gd name="T35" fmla="*/ 123 h 199"/>
                  <a:gd name="T36" fmla="*/ 8 w 195"/>
                  <a:gd name="T37" fmla="*/ 148 h 199"/>
                  <a:gd name="T38" fmla="*/ 12 w 195"/>
                  <a:gd name="T39" fmla="*/ 165 h 199"/>
                  <a:gd name="T40" fmla="*/ 60 w 195"/>
                  <a:gd name="T41" fmla="*/ 183 h 199"/>
                  <a:gd name="T42" fmla="*/ 74 w 195"/>
                  <a:gd name="T43" fmla="*/ 222 h 199"/>
                  <a:gd name="T44" fmla="*/ 36 w 195"/>
                  <a:gd name="T45" fmla="*/ 191 h 199"/>
                  <a:gd name="T46" fmla="*/ 2 w 195"/>
                  <a:gd name="T47" fmla="*/ 212 h 199"/>
                  <a:gd name="T48" fmla="*/ 2 w 195"/>
                  <a:gd name="T49" fmla="*/ 241 h 199"/>
                  <a:gd name="T50" fmla="*/ 18 w 195"/>
                  <a:gd name="T51" fmla="*/ 258 h 199"/>
                  <a:gd name="T52" fmla="*/ 28 w 195"/>
                  <a:gd name="T53" fmla="*/ 269 h 199"/>
                  <a:gd name="T54" fmla="*/ 20 w 195"/>
                  <a:gd name="T55" fmla="*/ 290 h 199"/>
                  <a:gd name="T56" fmla="*/ 22 w 195"/>
                  <a:gd name="T57" fmla="*/ 321 h 199"/>
                  <a:gd name="T58" fmla="*/ 56 w 195"/>
                  <a:gd name="T59" fmla="*/ 332 h 199"/>
                  <a:gd name="T60" fmla="*/ 96 w 195"/>
                  <a:gd name="T61" fmla="*/ 311 h 199"/>
                  <a:gd name="T62" fmla="*/ 111 w 195"/>
                  <a:gd name="T63" fmla="*/ 309 h 199"/>
                  <a:gd name="T64" fmla="*/ 121 w 195"/>
                  <a:gd name="T65" fmla="*/ 332 h 199"/>
                  <a:gd name="T66" fmla="*/ 135 w 195"/>
                  <a:gd name="T67" fmla="*/ 344 h 199"/>
                  <a:gd name="T68" fmla="*/ 161 w 195"/>
                  <a:gd name="T69" fmla="*/ 332 h 199"/>
                  <a:gd name="T70" fmla="*/ 165 w 195"/>
                  <a:gd name="T71" fmla="*/ 309 h 199"/>
                  <a:gd name="T72" fmla="*/ 153 w 195"/>
                  <a:gd name="T73" fmla="*/ 295 h 199"/>
                  <a:gd name="T74" fmla="*/ 175 w 195"/>
                  <a:gd name="T75" fmla="*/ 303 h 199"/>
                  <a:gd name="T76" fmla="*/ 189 w 195"/>
                  <a:gd name="T77" fmla="*/ 295 h 199"/>
                  <a:gd name="T78" fmla="*/ 179 w 195"/>
                  <a:gd name="T79" fmla="*/ 258 h 199"/>
                  <a:gd name="T80" fmla="*/ 169 w 195"/>
                  <a:gd name="T81" fmla="*/ 228 h 199"/>
                  <a:gd name="T82" fmla="*/ 175 w 195"/>
                  <a:gd name="T83" fmla="*/ 18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5"/>
                  <a:gd name="T127" fmla="*/ 0 h 199"/>
                  <a:gd name="T128" fmla="*/ 195 w 195"/>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2" name="Freeform 478"/>
              <p:cNvSpPr>
                <a:spLocks/>
              </p:cNvSpPr>
              <p:nvPr/>
            </p:nvSpPr>
            <p:spPr bwMode="ltGray">
              <a:xfrm>
                <a:off x="1535" y="609"/>
                <a:ext cx="400" cy="354"/>
              </a:xfrm>
              <a:custGeom>
                <a:avLst/>
                <a:gdLst>
                  <a:gd name="T0" fmla="*/ 135 w 403"/>
                  <a:gd name="T1" fmla="*/ 56 h 317"/>
                  <a:gd name="T2" fmla="*/ 153 w 403"/>
                  <a:gd name="T3" fmla="*/ 45 h 317"/>
                  <a:gd name="T4" fmla="*/ 171 w 403"/>
                  <a:gd name="T5" fmla="*/ 70 h 317"/>
                  <a:gd name="T6" fmla="*/ 175 w 403"/>
                  <a:gd name="T7" fmla="*/ 25 h 317"/>
                  <a:gd name="T8" fmla="*/ 200 w 403"/>
                  <a:gd name="T9" fmla="*/ 49 h 317"/>
                  <a:gd name="T10" fmla="*/ 210 w 403"/>
                  <a:gd name="T11" fmla="*/ 11 h 317"/>
                  <a:gd name="T12" fmla="*/ 228 w 403"/>
                  <a:gd name="T13" fmla="*/ 13 h 317"/>
                  <a:gd name="T14" fmla="*/ 262 w 403"/>
                  <a:gd name="T15" fmla="*/ 11 h 317"/>
                  <a:gd name="T16" fmla="*/ 282 w 403"/>
                  <a:gd name="T17" fmla="*/ 0 h 317"/>
                  <a:gd name="T18" fmla="*/ 298 w 403"/>
                  <a:gd name="T19" fmla="*/ 28 h 317"/>
                  <a:gd name="T20" fmla="*/ 335 w 403"/>
                  <a:gd name="T21" fmla="*/ 31 h 317"/>
                  <a:gd name="T22" fmla="*/ 361 w 403"/>
                  <a:gd name="T23" fmla="*/ 70 h 317"/>
                  <a:gd name="T24" fmla="*/ 377 w 403"/>
                  <a:gd name="T25" fmla="*/ 118 h 317"/>
                  <a:gd name="T26" fmla="*/ 387 w 403"/>
                  <a:gd name="T27" fmla="*/ 149 h 317"/>
                  <a:gd name="T28" fmla="*/ 312 w 403"/>
                  <a:gd name="T29" fmla="*/ 210 h 317"/>
                  <a:gd name="T30" fmla="*/ 304 w 403"/>
                  <a:gd name="T31" fmla="*/ 239 h 317"/>
                  <a:gd name="T32" fmla="*/ 240 w 403"/>
                  <a:gd name="T33" fmla="*/ 312 h 317"/>
                  <a:gd name="T34" fmla="*/ 214 w 403"/>
                  <a:gd name="T35" fmla="*/ 331 h 317"/>
                  <a:gd name="T36" fmla="*/ 204 w 403"/>
                  <a:gd name="T37" fmla="*/ 346 h 317"/>
                  <a:gd name="T38" fmla="*/ 187 w 403"/>
                  <a:gd name="T39" fmla="*/ 383 h 317"/>
                  <a:gd name="T40" fmla="*/ 151 w 403"/>
                  <a:gd name="T41" fmla="*/ 438 h 317"/>
                  <a:gd name="T42" fmla="*/ 133 w 403"/>
                  <a:gd name="T43" fmla="*/ 462 h 317"/>
                  <a:gd name="T44" fmla="*/ 97 w 403"/>
                  <a:gd name="T45" fmla="*/ 462 h 317"/>
                  <a:gd name="T46" fmla="*/ 95 w 403"/>
                  <a:gd name="T47" fmla="*/ 472 h 317"/>
                  <a:gd name="T48" fmla="*/ 115 w 403"/>
                  <a:gd name="T49" fmla="*/ 510 h 317"/>
                  <a:gd name="T50" fmla="*/ 105 w 403"/>
                  <a:gd name="T51" fmla="*/ 542 h 317"/>
                  <a:gd name="T52" fmla="*/ 67 w 403"/>
                  <a:gd name="T53" fmla="*/ 527 h 317"/>
                  <a:gd name="T54" fmla="*/ 38 w 403"/>
                  <a:gd name="T55" fmla="*/ 522 h 317"/>
                  <a:gd name="T56" fmla="*/ 20 w 403"/>
                  <a:gd name="T57" fmla="*/ 515 h 317"/>
                  <a:gd name="T58" fmla="*/ 4 w 403"/>
                  <a:gd name="T59" fmla="*/ 469 h 317"/>
                  <a:gd name="T60" fmla="*/ 38 w 403"/>
                  <a:gd name="T61" fmla="*/ 451 h 317"/>
                  <a:gd name="T62" fmla="*/ 40 w 403"/>
                  <a:gd name="T63" fmla="*/ 405 h 317"/>
                  <a:gd name="T64" fmla="*/ 58 w 403"/>
                  <a:gd name="T65" fmla="*/ 403 h 317"/>
                  <a:gd name="T66" fmla="*/ 67 w 403"/>
                  <a:gd name="T67" fmla="*/ 428 h 317"/>
                  <a:gd name="T68" fmla="*/ 67 w 403"/>
                  <a:gd name="T69" fmla="*/ 392 h 317"/>
                  <a:gd name="T70" fmla="*/ 67 w 403"/>
                  <a:gd name="T71" fmla="*/ 355 h 317"/>
                  <a:gd name="T72" fmla="*/ 109 w 403"/>
                  <a:gd name="T73" fmla="*/ 357 h 317"/>
                  <a:gd name="T74" fmla="*/ 103 w 403"/>
                  <a:gd name="T75" fmla="*/ 309 h 317"/>
                  <a:gd name="T76" fmla="*/ 103 w 403"/>
                  <a:gd name="T77" fmla="*/ 250 h 317"/>
                  <a:gd name="T78" fmla="*/ 121 w 403"/>
                  <a:gd name="T79" fmla="*/ 202 h 317"/>
                  <a:gd name="T80" fmla="*/ 137 w 403"/>
                  <a:gd name="T81" fmla="*/ 226 h 317"/>
                  <a:gd name="T82" fmla="*/ 143 w 403"/>
                  <a:gd name="T83" fmla="*/ 270 h 317"/>
                  <a:gd name="T84" fmla="*/ 145 w 403"/>
                  <a:gd name="T85" fmla="*/ 226 h 317"/>
                  <a:gd name="T86" fmla="*/ 206 w 403"/>
                  <a:gd name="T87" fmla="*/ 191 h 317"/>
                  <a:gd name="T88" fmla="*/ 157 w 403"/>
                  <a:gd name="T89" fmla="*/ 210 h 317"/>
                  <a:gd name="T90" fmla="*/ 151 w 403"/>
                  <a:gd name="T91" fmla="*/ 202 h 317"/>
                  <a:gd name="T92" fmla="*/ 125 w 403"/>
                  <a:gd name="T93" fmla="*/ 189 h 317"/>
                  <a:gd name="T94" fmla="*/ 109 w 403"/>
                  <a:gd name="T95" fmla="*/ 163 h 317"/>
                  <a:gd name="T96" fmla="*/ 119 w 403"/>
                  <a:gd name="T97" fmla="*/ 92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317"/>
                  <a:gd name="T149" fmla="*/ 403 w 403"/>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3" name="Freeform 479"/>
              <p:cNvSpPr>
                <a:spLocks/>
              </p:cNvSpPr>
              <p:nvPr/>
            </p:nvSpPr>
            <p:spPr bwMode="ltGray">
              <a:xfrm>
                <a:off x="1728" y="660"/>
                <a:ext cx="632" cy="934"/>
              </a:xfrm>
              <a:custGeom>
                <a:avLst/>
                <a:gdLst>
                  <a:gd name="T0" fmla="*/ 113 w 637"/>
                  <a:gd name="T1" fmla="*/ 679 h 835"/>
                  <a:gd name="T2" fmla="*/ 109 w 637"/>
                  <a:gd name="T3" fmla="*/ 589 h 835"/>
                  <a:gd name="T4" fmla="*/ 24 w 637"/>
                  <a:gd name="T5" fmla="*/ 550 h 835"/>
                  <a:gd name="T6" fmla="*/ 10 w 637"/>
                  <a:gd name="T7" fmla="*/ 479 h 835"/>
                  <a:gd name="T8" fmla="*/ 36 w 637"/>
                  <a:gd name="T9" fmla="*/ 441 h 835"/>
                  <a:gd name="T10" fmla="*/ 38 w 637"/>
                  <a:gd name="T11" fmla="*/ 413 h 835"/>
                  <a:gd name="T12" fmla="*/ 14 w 637"/>
                  <a:gd name="T13" fmla="*/ 336 h 835"/>
                  <a:gd name="T14" fmla="*/ 63 w 637"/>
                  <a:gd name="T15" fmla="*/ 312 h 835"/>
                  <a:gd name="T16" fmla="*/ 107 w 637"/>
                  <a:gd name="T17" fmla="*/ 283 h 835"/>
                  <a:gd name="T18" fmla="*/ 99 w 637"/>
                  <a:gd name="T19" fmla="*/ 221 h 835"/>
                  <a:gd name="T20" fmla="*/ 135 w 637"/>
                  <a:gd name="T21" fmla="*/ 172 h 835"/>
                  <a:gd name="T22" fmla="*/ 157 w 637"/>
                  <a:gd name="T23" fmla="*/ 176 h 835"/>
                  <a:gd name="T24" fmla="*/ 177 w 637"/>
                  <a:gd name="T25" fmla="*/ 107 h 835"/>
                  <a:gd name="T26" fmla="*/ 202 w 637"/>
                  <a:gd name="T27" fmla="*/ 92 h 835"/>
                  <a:gd name="T28" fmla="*/ 266 w 637"/>
                  <a:gd name="T29" fmla="*/ 140 h 835"/>
                  <a:gd name="T30" fmla="*/ 288 w 637"/>
                  <a:gd name="T31" fmla="*/ 97 h 835"/>
                  <a:gd name="T32" fmla="*/ 304 w 637"/>
                  <a:gd name="T33" fmla="*/ 114 h 835"/>
                  <a:gd name="T34" fmla="*/ 329 w 637"/>
                  <a:gd name="T35" fmla="*/ 181 h 835"/>
                  <a:gd name="T36" fmla="*/ 335 w 637"/>
                  <a:gd name="T37" fmla="*/ 84 h 835"/>
                  <a:gd name="T38" fmla="*/ 343 w 637"/>
                  <a:gd name="T39" fmla="*/ 39 h 835"/>
                  <a:gd name="T40" fmla="*/ 389 w 637"/>
                  <a:gd name="T41" fmla="*/ 45 h 835"/>
                  <a:gd name="T42" fmla="*/ 425 w 637"/>
                  <a:gd name="T43" fmla="*/ 0 h 835"/>
                  <a:gd name="T44" fmla="*/ 474 w 637"/>
                  <a:gd name="T45" fmla="*/ 21 h 835"/>
                  <a:gd name="T46" fmla="*/ 484 w 637"/>
                  <a:gd name="T47" fmla="*/ 60 h 835"/>
                  <a:gd name="T48" fmla="*/ 506 w 637"/>
                  <a:gd name="T49" fmla="*/ 94 h 835"/>
                  <a:gd name="T50" fmla="*/ 538 w 637"/>
                  <a:gd name="T51" fmla="*/ 150 h 835"/>
                  <a:gd name="T52" fmla="*/ 476 w 637"/>
                  <a:gd name="T53" fmla="*/ 154 h 835"/>
                  <a:gd name="T54" fmla="*/ 423 w 637"/>
                  <a:gd name="T55" fmla="*/ 192 h 835"/>
                  <a:gd name="T56" fmla="*/ 460 w 637"/>
                  <a:gd name="T57" fmla="*/ 172 h 835"/>
                  <a:gd name="T58" fmla="*/ 498 w 637"/>
                  <a:gd name="T59" fmla="*/ 179 h 835"/>
                  <a:gd name="T60" fmla="*/ 480 w 637"/>
                  <a:gd name="T61" fmla="*/ 217 h 835"/>
                  <a:gd name="T62" fmla="*/ 532 w 637"/>
                  <a:gd name="T63" fmla="*/ 187 h 835"/>
                  <a:gd name="T64" fmla="*/ 486 w 637"/>
                  <a:gd name="T65" fmla="*/ 294 h 835"/>
                  <a:gd name="T66" fmla="*/ 557 w 637"/>
                  <a:gd name="T67" fmla="*/ 240 h 835"/>
                  <a:gd name="T68" fmla="*/ 583 w 637"/>
                  <a:gd name="T69" fmla="*/ 208 h 835"/>
                  <a:gd name="T70" fmla="*/ 611 w 637"/>
                  <a:gd name="T71" fmla="*/ 261 h 835"/>
                  <a:gd name="T72" fmla="*/ 585 w 637"/>
                  <a:gd name="T73" fmla="*/ 283 h 835"/>
                  <a:gd name="T74" fmla="*/ 558 w 637"/>
                  <a:gd name="T75" fmla="*/ 315 h 835"/>
                  <a:gd name="T76" fmla="*/ 558 w 637"/>
                  <a:gd name="T77" fmla="*/ 368 h 835"/>
                  <a:gd name="T78" fmla="*/ 530 w 637"/>
                  <a:gd name="T79" fmla="*/ 456 h 835"/>
                  <a:gd name="T80" fmla="*/ 528 w 637"/>
                  <a:gd name="T81" fmla="*/ 612 h 835"/>
                  <a:gd name="T82" fmla="*/ 492 w 637"/>
                  <a:gd name="T83" fmla="*/ 631 h 835"/>
                  <a:gd name="T84" fmla="*/ 512 w 637"/>
                  <a:gd name="T85" fmla="*/ 699 h 835"/>
                  <a:gd name="T86" fmla="*/ 490 w 637"/>
                  <a:gd name="T87" fmla="*/ 799 h 835"/>
                  <a:gd name="T88" fmla="*/ 470 w 637"/>
                  <a:gd name="T89" fmla="*/ 855 h 835"/>
                  <a:gd name="T90" fmla="*/ 468 w 637"/>
                  <a:gd name="T91" fmla="*/ 1000 h 835"/>
                  <a:gd name="T92" fmla="*/ 429 w 637"/>
                  <a:gd name="T93" fmla="*/ 989 h 835"/>
                  <a:gd name="T94" fmla="*/ 407 w 637"/>
                  <a:gd name="T95" fmla="*/ 1078 h 835"/>
                  <a:gd name="T96" fmla="*/ 349 w 637"/>
                  <a:gd name="T97" fmla="*/ 1105 h 835"/>
                  <a:gd name="T98" fmla="*/ 302 w 637"/>
                  <a:gd name="T99" fmla="*/ 1188 h 835"/>
                  <a:gd name="T100" fmla="*/ 230 w 637"/>
                  <a:gd name="T101" fmla="*/ 1218 h 835"/>
                  <a:gd name="T102" fmla="*/ 202 w 637"/>
                  <a:gd name="T103" fmla="*/ 1306 h 835"/>
                  <a:gd name="T104" fmla="*/ 177 w 637"/>
                  <a:gd name="T105" fmla="*/ 1422 h 835"/>
                  <a:gd name="T106" fmla="*/ 139 w 637"/>
                  <a:gd name="T107" fmla="*/ 1436 h 835"/>
                  <a:gd name="T108" fmla="*/ 95 w 637"/>
                  <a:gd name="T109" fmla="*/ 1342 h 835"/>
                  <a:gd name="T110" fmla="*/ 77 w 637"/>
                  <a:gd name="T111" fmla="*/ 1096 h 835"/>
                  <a:gd name="T112" fmla="*/ 129 w 637"/>
                  <a:gd name="T113" fmla="*/ 1007 h 835"/>
                  <a:gd name="T114" fmla="*/ 97 w 637"/>
                  <a:gd name="T115" fmla="*/ 914 h 835"/>
                  <a:gd name="T116" fmla="*/ 119 w 637"/>
                  <a:gd name="T117" fmla="*/ 855 h 835"/>
                  <a:gd name="T118" fmla="*/ 111 w 637"/>
                  <a:gd name="T119" fmla="*/ 805 h 8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7"/>
                  <a:gd name="T181" fmla="*/ 0 h 835"/>
                  <a:gd name="T182" fmla="*/ 637 w 637"/>
                  <a:gd name="T183" fmla="*/ 835 h 8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4" name="Freeform 480"/>
              <p:cNvSpPr>
                <a:spLocks/>
              </p:cNvSpPr>
              <p:nvPr/>
            </p:nvSpPr>
            <p:spPr bwMode="ltGray">
              <a:xfrm>
                <a:off x="1819" y="1258"/>
                <a:ext cx="29" cy="36"/>
              </a:xfrm>
              <a:custGeom>
                <a:avLst/>
                <a:gdLst>
                  <a:gd name="T0" fmla="*/ 6 w 29"/>
                  <a:gd name="T1" fmla="*/ 0 h 33"/>
                  <a:gd name="T2" fmla="*/ 16 w 29"/>
                  <a:gd name="T3" fmla="*/ 17 h 33"/>
                  <a:gd name="T4" fmla="*/ 28 w 29"/>
                  <a:gd name="T5" fmla="*/ 37 h 33"/>
                  <a:gd name="T6" fmla="*/ 20 w 29"/>
                  <a:gd name="T7" fmla="*/ 49 h 33"/>
                  <a:gd name="T8" fmla="*/ 6 w 29"/>
                  <a:gd name="T9" fmla="*/ 44 h 33"/>
                  <a:gd name="T10" fmla="*/ 0 w 29"/>
                  <a:gd name="T11" fmla="*/ 21 h 33"/>
                  <a:gd name="T12" fmla="*/ 6 w 29"/>
                  <a:gd name="T13" fmla="*/ 0 h 33"/>
                  <a:gd name="T14" fmla="*/ 0 60000 65536"/>
                  <a:gd name="T15" fmla="*/ 0 60000 65536"/>
                  <a:gd name="T16" fmla="*/ 0 60000 65536"/>
                  <a:gd name="T17" fmla="*/ 0 60000 65536"/>
                  <a:gd name="T18" fmla="*/ 0 60000 65536"/>
                  <a:gd name="T19" fmla="*/ 0 60000 65536"/>
                  <a:gd name="T20" fmla="*/ 0 60000 65536"/>
                  <a:gd name="T21" fmla="*/ 0 w 29"/>
                  <a:gd name="T22" fmla="*/ 0 h 33"/>
                  <a:gd name="T23" fmla="*/ 29 w 2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3">
                    <a:moveTo>
                      <a:pt x="6" y="0"/>
                    </a:moveTo>
                    <a:lnTo>
                      <a:pt x="16" y="12"/>
                    </a:lnTo>
                    <a:lnTo>
                      <a:pt x="28" y="24"/>
                    </a:lnTo>
                    <a:lnTo>
                      <a:pt x="20" y="32"/>
                    </a:lnTo>
                    <a:lnTo>
                      <a:pt x="6" y="28"/>
                    </a:lnTo>
                    <a:lnTo>
                      <a:pt x="0" y="1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5" name="Freeform 481"/>
              <p:cNvSpPr>
                <a:spLocks/>
              </p:cNvSpPr>
              <p:nvPr/>
            </p:nvSpPr>
            <p:spPr bwMode="ltGray">
              <a:xfrm>
                <a:off x="1050" y="900"/>
                <a:ext cx="142" cy="133"/>
              </a:xfrm>
              <a:custGeom>
                <a:avLst/>
                <a:gdLst>
                  <a:gd name="T0" fmla="*/ 135 w 143"/>
                  <a:gd name="T1" fmla="*/ 103 h 119"/>
                  <a:gd name="T2" fmla="*/ 137 w 143"/>
                  <a:gd name="T3" fmla="*/ 74 h 119"/>
                  <a:gd name="T4" fmla="*/ 135 w 143"/>
                  <a:gd name="T5" fmla="*/ 70 h 119"/>
                  <a:gd name="T6" fmla="*/ 135 w 143"/>
                  <a:gd name="T7" fmla="*/ 53 h 119"/>
                  <a:gd name="T8" fmla="*/ 125 w 143"/>
                  <a:gd name="T9" fmla="*/ 35 h 119"/>
                  <a:gd name="T10" fmla="*/ 119 w 143"/>
                  <a:gd name="T11" fmla="*/ 35 h 119"/>
                  <a:gd name="T12" fmla="*/ 117 w 143"/>
                  <a:gd name="T13" fmla="*/ 39 h 119"/>
                  <a:gd name="T14" fmla="*/ 113 w 143"/>
                  <a:gd name="T15" fmla="*/ 35 h 119"/>
                  <a:gd name="T16" fmla="*/ 111 w 143"/>
                  <a:gd name="T17" fmla="*/ 35 h 119"/>
                  <a:gd name="T18" fmla="*/ 111 w 143"/>
                  <a:gd name="T19" fmla="*/ 28 h 119"/>
                  <a:gd name="T20" fmla="*/ 99 w 143"/>
                  <a:gd name="T21" fmla="*/ 13 h 119"/>
                  <a:gd name="T22" fmla="*/ 97 w 143"/>
                  <a:gd name="T23" fmla="*/ 2 h 119"/>
                  <a:gd name="T24" fmla="*/ 87 w 143"/>
                  <a:gd name="T25" fmla="*/ 0 h 119"/>
                  <a:gd name="T26" fmla="*/ 77 w 143"/>
                  <a:gd name="T27" fmla="*/ 4 h 119"/>
                  <a:gd name="T28" fmla="*/ 60 w 143"/>
                  <a:gd name="T29" fmla="*/ 2 h 119"/>
                  <a:gd name="T30" fmla="*/ 58 w 143"/>
                  <a:gd name="T31" fmla="*/ 28 h 119"/>
                  <a:gd name="T32" fmla="*/ 60 w 143"/>
                  <a:gd name="T33" fmla="*/ 42 h 119"/>
                  <a:gd name="T34" fmla="*/ 52 w 143"/>
                  <a:gd name="T35" fmla="*/ 49 h 119"/>
                  <a:gd name="T36" fmla="*/ 32 w 143"/>
                  <a:gd name="T37" fmla="*/ 80 h 119"/>
                  <a:gd name="T38" fmla="*/ 30 w 143"/>
                  <a:gd name="T39" fmla="*/ 94 h 119"/>
                  <a:gd name="T40" fmla="*/ 24 w 143"/>
                  <a:gd name="T41" fmla="*/ 97 h 119"/>
                  <a:gd name="T42" fmla="*/ 22 w 143"/>
                  <a:gd name="T43" fmla="*/ 107 h 119"/>
                  <a:gd name="T44" fmla="*/ 2 w 143"/>
                  <a:gd name="T45" fmla="*/ 124 h 119"/>
                  <a:gd name="T46" fmla="*/ 0 w 143"/>
                  <a:gd name="T47" fmla="*/ 144 h 119"/>
                  <a:gd name="T48" fmla="*/ 2 w 143"/>
                  <a:gd name="T49" fmla="*/ 158 h 119"/>
                  <a:gd name="T50" fmla="*/ 2 w 143"/>
                  <a:gd name="T51" fmla="*/ 191 h 119"/>
                  <a:gd name="T52" fmla="*/ 0 w 143"/>
                  <a:gd name="T53" fmla="*/ 206 h 119"/>
                  <a:gd name="T54" fmla="*/ 8 w 143"/>
                  <a:gd name="T55" fmla="*/ 206 h 119"/>
                  <a:gd name="T56" fmla="*/ 16 w 143"/>
                  <a:gd name="T57" fmla="*/ 206 h 119"/>
                  <a:gd name="T58" fmla="*/ 20 w 143"/>
                  <a:gd name="T59" fmla="*/ 199 h 119"/>
                  <a:gd name="T60" fmla="*/ 22 w 143"/>
                  <a:gd name="T61" fmla="*/ 191 h 119"/>
                  <a:gd name="T62" fmla="*/ 26 w 143"/>
                  <a:gd name="T63" fmla="*/ 189 h 119"/>
                  <a:gd name="T64" fmla="*/ 26 w 143"/>
                  <a:gd name="T65" fmla="*/ 206 h 119"/>
                  <a:gd name="T66" fmla="*/ 36 w 143"/>
                  <a:gd name="T67" fmla="*/ 206 h 119"/>
                  <a:gd name="T68" fmla="*/ 42 w 143"/>
                  <a:gd name="T69" fmla="*/ 194 h 119"/>
                  <a:gd name="T70" fmla="*/ 46 w 143"/>
                  <a:gd name="T71" fmla="*/ 178 h 119"/>
                  <a:gd name="T72" fmla="*/ 52 w 143"/>
                  <a:gd name="T73" fmla="*/ 168 h 119"/>
                  <a:gd name="T74" fmla="*/ 60 w 143"/>
                  <a:gd name="T75" fmla="*/ 161 h 119"/>
                  <a:gd name="T76" fmla="*/ 66 w 143"/>
                  <a:gd name="T77" fmla="*/ 163 h 119"/>
                  <a:gd name="T78" fmla="*/ 75 w 143"/>
                  <a:gd name="T79" fmla="*/ 132 h 119"/>
                  <a:gd name="T80" fmla="*/ 85 w 143"/>
                  <a:gd name="T81" fmla="*/ 132 h 119"/>
                  <a:gd name="T82" fmla="*/ 115 w 143"/>
                  <a:gd name="T83" fmla="*/ 116 h 119"/>
                  <a:gd name="T84" fmla="*/ 131 w 143"/>
                  <a:gd name="T85" fmla="*/ 111 h 119"/>
                  <a:gd name="T86" fmla="*/ 135 w 143"/>
                  <a:gd name="T87" fmla="*/ 103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119"/>
                  <a:gd name="T134" fmla="*/ 143 w 143"/>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177" name="Freeform 482"/>
            <p:cNvSpPr>
              <a:spLocks/>
            </p:cNvSpPr>
            <p:nvPr/>
          </p:nvSpPr>
          <p:spPr bwMode="ltGray">
            <a:xfrm>
              <a:off x="1367" y="2892"/>
              <a:ext cx="19" cy="29"/>
            </a:xfrm>
            <a:custGeom>
              <a:avLst/>
              <a:gdLst>
                <a:gd name="T0" fmla="*/ 9 w 21"/>
                <a:gd name="T1" fmla="*/ 6 h 29"/>
                <a:gd name="T2" fmla="*/ 12 w 21"/>
                <a:gd name="T3" fmla="*/ 22 h 29"/>
                <a:gd name="T4" fmla="*/ 4 w 21"/>
                <a:gd name="T5" fmla="*/ 28 h 29"/>
                <a:gd name="T6" fmla="*/ 5 w 21"/>
                <a:gd name="T7" fmla="*/ 18 h 29"/>
                <a:gd name="T8" fmla="*/ 0 w 21"/>
                <a:gd name="T9" fmla="*/ 0 h 29"/>
                <a:gd name="T10" fmla="*/ 9 w 21"/>
                <a:gd name="T11" fmla="*/ 6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8" name="Oval 483"/>
            <p:cNvSpPr>
              <a:spLocks noChangeArrowheads="1"/>
            </p:cNvSpPr>
            <p:nvPr/>
          </p:nvSpPr>
          <p:spPr bwMode="ltGray">
            <a:xfrm>
              <a:off x="1392" y="2901"/>
              <a:ext cx="1" cy="4"/>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79" name="Freeform 484"/>
            <p:cNvSpPr>
              <a:spLocks/>
            </p:cNvSpPr>
            <p:nvPr/>
          </p:nvSpPr>
          <p:spPr bwMode="ltGray">
            <a:xfrm>
              <a:off x="3177" y="2228"/>
              <a:ext cx="31" cy="23"/>
            </a:xfrm>
            <a:custGeom>
              <a:avLst/>
              <a:gdLst>
                <a:gd name="T0" fmla="*/ 5 w 35"/>
                <a:gd name="T1" fmla="*/ 4 h 23"/>
                <a:gd name="T2" fmla="*/ 4 w 35"/>
                <a:gd name="T3" fmla="*/ 8 h 23"/>
                <a:gd name="T4" fmla="*/ 0 w 35"/>
                <a:gd name="T5" fmla="*/ 10 h 23"/>
                <a:gd name="T6" fmla="*/ 0 w 35"/>
                <a:gd name="T7" fmla="*/ 16 h 23"/>
                <a:gd name="T8" fmla="*/ 5 w 35"/>
                <a:gd name="T9" fmla="*/ 22 h 23"/>
                <a:gd name="T10" fmla="*/ 12 w 35"/>
                <a:gd name="T11" fmla="*/ 16 h 23"/>
                <a:gd name="T12" fmla="*/ 15 w 35"/>
                <a:gd name="T13" fmla="*/ 16 h 23"/>
                <a:gd name="T14" fmla="*/ 14 w 35"/>
                <a:gd name="T15" fmla="*/ 10 h 23"/>
                <a:gd name="T16" fmla="*/ 19 w 35"/>
                <a:gd name="T17" fmla="*/ 4 h 23"/>
                <a:gd name="T18" fmla="*/ 17 w 35"/>
                <a:gd name="T19" fmla="*/ 0 h 23"/>
                <a:gd name="T20" fmla="*/ 13 w 35"/>
                <a:gd name="T21" fmla="*/ 6 h 23"/>
                <a:gd name="T22" fmla="*/ 5 w 35"/>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3"/>
                <a:gd name="T38" fmla="*/ 35 w 35"/>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0" name="Freeform 485"/>
            <p:cNvSpPr>
              <a:spLocks/>
            </p:cNvSpPr>
            <p:nvPr/>
          </p:nvSpPr>
          <p:spPr bwMode="ltGray">
            <a:xfrm>
              <a:off x="3049" y="2222"/>
              <a:ext cx="42" cy="19"/>
            </a:xfrm>
            <a:custGeom>
              <a:avLst/>
              <a:gdLst>
                <a:gd name="T0" fmla="*/ 0 w 47"/>
                <a:gd name="T1" fmla="*/ 0 h 19"/>
                <a:gd name="T2" fmla="*/ 0 w 47"/>
                <a:gd name="T3" fmla="*/ 10 h 19"/>
                <a:gd name="T4" fmla="*/ 2 w 47"/>
                <a:gd name="T5" fmla="*/ 10 h 19"/>
                <a:gd name="T6" fmla="*/ 7 w 47"/>
                <a:gd name="T7" fmla="*/ 10 h 19"/>
                <a:gd name="T8" fmla="*/ 12 w 47"/>
                <a:gd name="T9" fmla="*/ 14 h 19"/>
                <a:gd name="T10" fmla="*/ 13 w 47"/>
                <a:gd name="T11" fmla="*/ 18 h 19"/>
                <a:gd name="T12" fmla="*/ 23 w 47"/>
                <a:gd name="T13" fmla="*/ 18 h 19"/>
                <a:gd name="T14" fmla="*/ 26 w 47"/>
                <a:gd name="T15" fmla="*/ 12 h 19"/>
                <a:gd name="T16" fmla="*/ 26 w 47"/>
                <a:gd name="T17" fmla="*/ 8 h 19"/>
                <a:gd name="T18" fmla="*/ 24 w 47"/>
                <a:gd name="T19" fmla="*/ 12 h 19"/>
                <a:gd name="T20" fmla="*/ 23 w 47"/>
                <a:gd name="T21" fmla="*/ 10 h 19"/>
                <a:gd name="T22" fmla="*/ 21 w 47"/>
                <a:gd name="T23" fmla="*/ 8 h 19"/>
                <a:gd name="T24" fmla="*/ 19 w 47"/>
                <a:gd name="T25" fmla="*/ 6 h 19"/>
                <a:gd name="T26" fmla="*/ 11 w 47"/>
                <a:gd name="T27" fmla="*/ 6 h 19"/>
                <a:gd name="T28" fmla="*/ 9 w 47"/>
                <a:gd name="T29" fmla="*/ 6 h 19"/>
                <a:gd name="T30" fmla="*/ 7 w 47"/>
                <a:gd name="T31" fmla="*/ 2 h 19"/>
                <a:gd name="T32" fmla="*/ 4 w 47"/>
                <a:gd name="T33" fmla="*/ 0 h 19"/>
                <a:gd name="T34" fmla="*/ 0 w 47"/>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9"/>
                <a:gd name="T56" fmla="*/ 47 w 4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1" name="Freeform 486"/>
            <p:cNvSpPr>
              <a:spLocks/>
            </p:cNvSpPr>
            <p:nvPr/>
          </p:nvSpPr>
          <p:spPr bwMode="ltGray">
            <a:xfrm>
              <a:off x="3110" y="2212"/>
              <a:ext cx="9" cy="9"/>
            </a:xfrm>
            <a:custGeom>
              <a:avLst/>
              <a:gdLst>
                <a:gd name="T0" fmla="*/ 6 w 9"/>
                <a:gd name="T1" fmla="*/ 0 h 9"/>
                <a:gd name="T2" fmla="*/ 2 w 9"/>
                <a:gd name="T3" fmla="*/ 2 h 9"/>
                <a:gd name="T4" fmla="*/ 0 w 9"/>
                <a:gd name="T5" fmla="*/ 8 h 9"/>
                <a:gd name="T6" fmla="*/ 6 w 9"/>
                <a:gd name="T7" fmla="*/ 6 h 9"/>
                <a:gd name="T8" fmla="*/ 8 w 9"/>
                <a:gd name="T9" fmla="*/ 2 h 9"/>
                <a:gd name="T10" fmla="*/ 6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6" y="0"/>
                  </a:moveTo>
                  <a:lnTo>
                    <a:pt x="2" y="2"/>
                  </a:lnTo>
                  <a:lnTo>
                    <a:pt x="0" y="8"/>
                  </a:lnTo>
                  <a:lnTo>
                    <a:pt x="6" y="6"/>
                  </a:lnTo>
                  <a:lnTo>
                    <a:pt x="8" y="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2" name="Freeform 487"/>
            <p:cNvSpPr>
              <a:spLocks/>
            </p:cNvSpPr>
            <p:nvPr/>
          </p:nvSpPr>
          <p:spPr bwMode="ltGray">
            <a:xfrm>
              <a:off x="2900" y="2160"/>
              <a:ext cx="42" cy="32"/>
            </a:xfrm>
            <a:custGeom>
              <a:avLst/>
              <a:gdLst>
                <a:gd name="T0" fmla="*/ 31 w 45"/>
                <a:gd name="T1" fmla="*/ 0 h 31"/>
                <a:gd name="T2" fmla="*/ 30 w 45"/>
                <a:gd name="T3" fmla="*/ 8 h 31"/>
                <a:gd name="T4" fmla="*/ 27 w 45"/>
                <a:gd name="T5" fmla="*/ 14 h 31"/>
                <a:gd name="T6" fmla="*/ 27 w 45"/>
                <a:gd name="T7" fmla="*/ 23 h 31"/>
                <a:gd name="T8" fmla="*/ 29 w 45"/>
                <a:gd name="T9" fmla="*/ 27 h 31"/>
                <a:gd name="T10" fmla="*/ 27 w 45"/>
                <a:gd name="T11" fmla="*/ 29 h 31"/>
                <a:gd name="T12" fmla="*/ 26 w 45"/>
                <a:gd name="T13" fmla="*/ 35 h 31"/>
                <a:gd name="T14" fmla="*/ 24 w 45"/>
                <a:gd name="T15" fmla="*/ 33 h 31"/>
                <a:gd name="T16" fmla="*/ 21 w 45"/>
                <a:gd name="T17" fmla="*/ 33 h 31"/>
                <a:gd name="T18" fmla="*/ 20 w 45"/>
                <a:gd name="T19" fmla="*/ 29 h 31"/>
                <a:gd name="T20" fmla="*/ 13 w 45"/>
                <a:gd name="T21" fmla="*/ 23 h 31"/>
                <a:gd name="T22" fmla="*/ 9 w 45"/>
                <a:gd name="T23" fmla="*/ 23 h 31"/>
                <a:gd name="T24" fmla="*/ 7 w 45"/>
                <a:gd name="T25" fmla="*/ 14 h 31"/>
                <a:gd name="T26" fmla="*/ 4 w 45"/>
                <a:gd name="T27" fmla="*/ 10 h 31"/>
                <a:gd name="T28" fmla="*/ 0 w 45"/>
                <a:gd name="T29" fmla="*/ 6 h 31"/>
                <a:gd name="T30" fmla="*/ 0 w 45"/>
                <a:gd name="T31" fmla="*/ 4 h 31"/>
                <a:gd name="T32" fmla="*/ 7 w 45"/>
                <a:gd name="T33" fmla="*/ 4 h 31"/>
                <a:gd name="T34" fmla="*/ 7 w 45"/>
                <a:gd name="T35" fmla="*/ 0 h 31"/>
                <a:gd name="T36" fmla="*/ 7 w 45"/>
                <a:gd name="T37" fmla="*/ 2 h 31"/>
                <a:gd name="T38" fmla="*/ 9 w 45"/>
                <a:gd name="T39" fmla="*/ 4 h 31"/>
                <a:gd name="T40" fmla="*/ 22 w 45"/>
                <a:gd name="T41" fmla="*/ 4 h 31"/>
                <a:gd name="T42" fmla="*/ 30 w 45"/>
                <a:gd name="T43" fmla="*/ 0 h 31"/>
                <a:gd name="T44" fmla="*/ 31 w 45"/>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1"/>
                <a:gd name="T71" fmla="*/ 45 w 45"/>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1">
                  <a:moveTo>
                    <a:pt x="44" y="0"/>
                  </a:moveTo>
                  <a:lnTo>
                    <a:pt x="42" y="8"/>
                  </a:lnTo>
                  <a:lnTo>
                    <a:pt x="38" y="14"/>
                  </a:lnTo>
                  <a:lnTo>
                    <a:pt x="38" y="18"/>
                  </a:lnTo>
                  <a:lnTo>
                    <a:pt x="40" y="22"/>
                  </a:lnTo>
                  <a:lnTo>
                    <a:pt x="38" y="24"/>
                  </a:lnTo>
                  <a:lnTo>
                    <a:pt x="36" y="30"/>
                  </a:lnTo>
                  <a:lnTo>
                    <a:pt x="34" y="28"/>
                  </a:lnTo>
                  <a:lnTo>
                    <a:pt x="30" y="28"/>
                  </a:lnTo>
                  <a:lnTo>
                    <a:pt x="28" y="24"/>
                  </a:lnTo>
                  <a:lnTo>
                    <a:pt x="18" y="18"/>
                  </a:lnTo>
                  <a:lnTo>
                    <a:pt x="14" y="18"/>
                  </a:lnTo>
                  <a:lnTo>
                    <a:pt x="10" y="14"/>
                  </a:lnTo>
                  <a:lnTo>
                    <a:pt x="4" y="10"/>
                  </a:lnTo>
                  <a:lnTo>
                    <a:pt x="0" y="6"/>
                  </a:lnTo>
                  <a:lnTo>
                    <a:pt x="0" y="4"/>
                  </a:lnTo>
                  <a:lnTo>
                    <a:pt x="8" y="4"/>
                  </a:lnTo>
                  <a:lnTo>
                    <a:pt x="8" y="0"/>
                  </a:lnTo>
                  <a:lnTo>
                    <a:pt x="12" y="2"/>
                  </a:lnTo>
                  <a:lnTo>
                    <a:pt x="14" y="4"/>
                  </a:lnTo>
                  <a:lnTo>
                    <a:pt x="32" y="4"/>
                  </a:lnTo>
                  <a:lnTo>
                    <a:pt x="42" y="0"/>
                  </a:lnTo>
                  <a:lnTo>
                    <a:pt x="4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3" name="Freeform 488"/>
            <p:cNvSpPr>
              <a:spLocks/>
            </p:cNvSpPr>
            <p:nvPr/>
          </p:nvSpPr>
          <p:spPr bwMode="ltGray">
            <a:xfrm>
              <a:off x="3518" y="2671"/>
              <a:ext cx="18" cy="7"/>
            </a:xfrm>
            <a:custGeom>
              <a:avLst/>
              <a:gdLst>
                <a:gd name="T0" fmla="*/ 9 w 21"/>
                <a:gd name="T1" fmla="*/ 0 h 7"/>
                <a:gd name="T2" fmla="*/ 3 w 21"/>
                <a:gd name="T3" fmla="*/ 0 h 7"/>
                <a:gd name="T4" fmla="*/ 3 w 21"/>
                <a:gd name="T5" fmla="*/ 0 h 7"/>
                <a:gd name="T6" fmla="*/ 0 w 21"/>
                <a:gd name="T7" fmla="*/ 4 h 7"/>
                <a:gd name="T8" fmla="*/ 5 w 21"/>
                <a:gd name="T9" fmla="*/ 6 h 7"/>
                <a:gd name="T10" fmla="*/ 8 w 21"/>
                <a:gd name="T11" fmla="*/ 6 h 7"/>
                <a:gd name="T12" fmla="*/ 9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20" y="0"/>
                  </a:moveTo>
                  <a:lnTo>
                    <a:pt x="8" y="0"/>
                  </a:lnTo>
                  <a:lnTo>
                    <a:pt x="4" y="0"/>
                  </a:lnTo>
                  <a:lnTo>
                    <a:pt x="0" y="4"/>
                  </a:lnTo>
                  <a:lnTo>
                    <a:pt x="10" y="6"/>
                  </a:lnTo>
                  <a:lnTo>
                    <a:pt x="16" y="6"/>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4" name="Freeform 489"/>
            <p:cNvSpPr>
              <a:spLocks/>
            </p:cNvSpPr>
            <p:nvPr/>
          </p:nvSpPr>
          <p:spPr bwMode="ltGray">
            <a:xfrm>
              <a:off x="2997" y="2014"/>
              <a:ext cx="142" cy="176"/>
            </a:xfrm>
            <a:custGeom>
              <a:avLst/>
              <a:gdLst>
                <a:gd name="T0" fmla="*/ 23 w 155"/>
                <a:gd name="T1" fmla="*/ 25 h 171"/>
                <a:gd name="T2" fmla="*/ 31 w 155"/>
                <a:gd name="T3" fmla="*/ 14 h 171"/>
                <a:gd name="T4" fmla="*/ 62 w 155"/>
                <a:gd name="T5" fmla="*/ 0 h 171"/>
                <a:gd name="T6" fmla="*/ 69 w 155"/>
                <a:gd name="T7" fmla="*/ 4 h 171"/>
                <a:gd name="T8" fmla="*/ 72 w 155"/>
                <a:gd name="T9" fmla="*/ 10 h 171"/>
                <a:gd name="T10" fmla="*/ 75 w 155"/>
                <a:gd name="T11" fmla="*/ 16 h 171"/>
                <a:gd name="T12" fmla="*/ 79 w 155"/>
                <a:gd name="T13" fmla="*/ 27 h 171"/>
                <a:gd name="T14" fmla="*/ 79 w 155"/>
                <a:gd name="T15" fmla="*/ 31 h 171"/>
                <a:gd name="T16" fmla="*/ 78 w 155"/>
                <a:gd name="T17" fmla="*/ 35 h 171"/>
                <a:gd name="T18" fmla="*/ 76 w 155"/>
                <a:gd name="T19" fmla="*/ 39 h 171"/>
                <a:gd name="T20" fmla="*/ 96 w 155"/>
                <a:gd name="T21" fmla="*/ 49 h 171"/>
                <a:gd name="T22" fmla="*/ 99 w 155"/>
                <a:gd name="T23" fmla="*/ 70 h 171"/>
                <a:gd name="T24" fmla="*/ 92 w 155"/>
                <a:gd name="T25" fmla="*/ 80 h 171"/>
                <a:gd name="T26" fmla="*/ 73 w 155"/>
                <a:gd name="T27" fmla="*/ 78 h 171"/>
                <a:gd name="T28" fmla="*/ 65 w 155"/>
                <a:gd name="T29" fmla="*/ 76 h 171"/>
                <a:gd name="T30" fmla="*/ 60 w 155"/>
                <a:gd name="T31" fmla="*/ 78 h 171"/>
                <a:gd name="T32" fmla="*/ 55 w 155"/>
                <a:gd name="T33" fmla="*/ 105 h 171"/>
                <a:gd name="T34" fmla="*/ 49 w 155"/>
                <a:gd name="T35" fmla="*/ 109 h 171"/>
                <a:gd name="T36" fmla="*/ 49 w 155"/>
                <a:gd name="T37" fmla="*/ 115 h 171"/>
                <a:gd name="T38" fmla="*/ 41 w 155"/>
                <a:gd name="T39" fmla="*/ 113 h 171"/>
                <a:gd name="T40" fmla="*/ 38 w 155"/>
                <a:gd name="T41" fmla="*/ 111 h 171"/>
                <a:gd name="T42" fmla="*/ 32 w 155"/>
                <a:gd name="T43" fmla="*/ 107 h 171"/>
                <a:gd name="T44" fmla="*/ 31 w 155"/>
                <a:gd name="T45" fmla="*/ 113 h 171"/>
                <a:gd name="T46" fmla="*/ 35 w 155"/>
                <a:gd name="T47" fmla="*/ 117 h 171"/>
                <a:gd name="T48" fmla="*/ 35 w 155"/>
                <a:gd name="T49" fmla="*/ 129 h 171"/>
                <a:gd name="T50" fmla="*/ 35 w 155"/>
                <a:gd name="T51" fmla="*/ 134 h 171"/>
                <a:gd name="T52" fmla="*/ 35 w 155"/>
                <a:gd name="T53" fmla="*/ 140 h 171"/>
                <a:gd name="T54" fmla="*/ 38 w 155"/>
                <a:gd name="T55" fmla="*/ 142 h 171"/>
                <a:gd name="T56" fmla="*/ 40 w 155"/>
                <a:gd name="T57" fmla="*/ 150 h 171"/>
                <a:gd name="T58" fmla="*/ 38 w 155"/>
                <a:gd name="T59" fmla="*/ 156 h 171"/>
                <a:gd name="T60" fmla="*/ 34 w 155"/>
                <a:gd name="T61" fmla="*/ 161 h 171"/>
                <a:gd name="T62" fmla="*/ 35 w 155"/>
                <a:gd name="T63" fmla="*/ 174 h 171"/>
                <a:gd name="T64" fmla="*/ 31 w 155"/>
                <a:gd name="T65" fmla="*/ 185 h 171"/>
                <a:gd name="T66" fmla="*/ 32 w 155"/>
                <a:gd name="T67" fmla="*/ 191 h 171"/>
                <a:gd name="T68" fmla="*/ 36 w 155"/>
                <a:gd name="T69" fmla="*/ 196 h 171"/>
                <a:gd name="T70" fmla="*/ 29 w 155"/>
                <a:gd name="T71" fmla="*/ 196 h 171"/>
                <a:gd name="T72" fmla="*/ 23 w 155"/>
                <a:gd name="T73" fmla="*/ 191 h 171"/>
                <a:gd name="T74" fmla="*/ 21 w 155"/>
                <a:gd name="T75" fmla="*/ 179 h 171"/>
                <a:gd name="T76" fmla="*/ 14 w 155"/>
                <a:gd name="T77" fmla="*/ 164 h 171"/>
                <a:gd name="T78" fmla="*/ 7 w 155"/>
                <a:gd name="T79" fmla="*/ 144 h 171"/>
                <a:gd name="T80" fmla="*/ 5 w 155"/>
                <a:gd name="T81" fmla="*/ 124 h 171"/>
                <a:gd name="T82" fmla="*/ 0 w 155"/>
                <a:gd name="T83" fmla="*/ 119 h 171"/>
                <a:gd name="T84" fmla="*/ 4 w 155"/>
                <a:gd name="T85" fmla="*/ 109 h 171"/>
                <a:gd name="T86" fmla="*/ 5 w 155"/>
                <a:gd name="T87" fmla="*/ 103 h 171"/>
                <a:gd name="T88" fmla="*/ 5 w 155"/>
                <a:gd name="T89" fmla="*/ 95 h 171"/>
                <a:gd name="T90" fmla="*/ 11 w 155"/>
                <a:gd name="T91" fmla="*/ 86 h 171"/>
                <a:gd name="T92" fmla="*/ 14 w 155"/>
                <a:gd name="T93" fmla="*/ 78 h 171"/>
                <a:gd name="T94" fmla="*/ 21 w 155"/>
                <a:gd name="T95" fmla="*/ 29 h 171"/>
                <a:gd name="T96" fmla="*/ 23 w 155"/>
                <a:gd name="T97" fmla="*/ 25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171"/>
                <a:gd name="T149" fmla="*/ 155 w 155"/>
                <a:gd name="T150" fmla="*/ 171 h 1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5" name="Freeform 490"/>
            <p:cNvSpPr>
              <a:spLocks/>
            </p:cNvSpPr>
            <p:nvPr/>
          </p:nvSpPr>
          <p:spPr bwMode="ltGray">
            <a:xfrm>
              <a:off x="2879" y="1864"/>
              <a:ext cx="148" cy="91"/>
            </a:xfrm>
            <a:custGeom>
              <a:avLst/>
              <a:gdLst>
                <a:gd name="T0" fmla="*/ 42 w 161"/>
                <a:gd name="T1" fmla="*/ 4 h 89"/>
                <a:gd name="T2" fmla="*/ 47 w 161"/>
                <a:gd name="T3" fmla="*/ 10 h 89"/>
                <a:gd name="T4" fmla="*/ 83 w 161"/>
                <a:gd name="T5" fmla="*/ 43 h 89"/>
                <a:gd name="T6" fmla="*/ 86 w 161"/>
                <a:gd name="T7" fmla="*/ 43 h 89"/>
                <a:gd name="T8" fmla="*/ 91 w 161"/>
                <a:gd name="T9" fmla="*/ 41 h 89"/>
                <a:gd name="T10" fmla="*/ 93 w 161"/>
                <a:gd name="T11" fmla="*/ 41 h 89"/>
                <a:gd name="T12" fmla="*/ 96 w 161"/>
                <a:gd name="T13" fmla="*/ 43 h 89"/>
                <a:gd name="T14" fmla="*/ 99 w 161"/>
                <a:gd name="T15" fmla="*/ 43 h 89"/>
                <a:gd name="T16" fmla="*/ 99 w 161"/>
                <a:gd name="T17" fmla="*/ 47 h 89"/>
                <a:gd name="T18" fmla="*/ 101 w 161"/>
                <a:gd name="T19" fmla="*/ 49 h 89"/>
                <a:gd name="T20" fmla="*/ 101 w 161"/>
                <a:gd name="T21" fmla="*/ 55 h 89"/>
                <a:gd name="T22" fmla="*/ 105 w 161"/>
                <a:gd name="T23" fmla="*/ 59 h 89"/>
                <a:gd name="T24" fmla="*/ 105 w 161"/>
                <a:gd name="T25" fmla="*/ 63 h 89"/>
                <a:gd name="T26" fmla="*/ 105 w 161"/>
                <a:gd name="T27" fmla="*/ 71 h 89"/>
                <a:gd name="T28" fmla="*/ 103 w 161"/>
                <a:gd name="T29" fmla="*/ 80 h 89"/>
                <a:gd name="T30" fmla="*/ 100 w 161"/>
                <a:gd name="T31" fmla="*/ 80 h 89"/>
                <a:gd name="T32" fmla="*/ 94 w 161"/>
                <a:gd name="T33" fmla="*/ 71 h 89"/>
                <a:gd name="T34" fmla="*/ 91 w 161"/>
                <a:gd name="T35" fmla="*/ 67 h 89"/>
                <a:gd name="T36" fmla="*/ 88 w 161"/>
                <a:gd name="T37" fmla="*/ 75 h 89"/>
                <a:gd name="T38" fmla="*/ 83 w 161"/>
                <a:gd name="T39" fmla="*/ 80 h 89"/>
                <a:gd name="T40" fmla="*/ 68 w 161"/>
                <a:gd name="T41" fmla="*/ 84 h 89"/>
                <a:gd name="T42" fmla="*/ 68 w 161"/>
                <a:gd name="T43" fmla="*/ 88 h 89"/>
                <a:gd name="T44" fmla="*/ 68 w 161"/>
                <a:gd name="T45" fmla="*/ 90 h 89"/>
                <a:gd name="T46" fmla="*/ 66 w 161"/>
                <a:gd name="T47" fmla="*/ 92 h 89"/>
                <a:gd name="T48" fmla="*/ 64 w 161"/>
                <a:gd name="T49" fmla="*/ 94 h 89"/>
                <a:gd name="T50" fmla="*/ 62 w 161"/>
                <a:gd name="T51" fmla="*/ 96 h 89"/>
                <a:gd name="T52" fmla="*/ 61 w 161"/>
                <a:gd name="T53" fmla="*/ 96 h 89"/>
                <a:gd name="T54" fmla="*/ 59 w 161"/>
                <a:gd name="T55" fmla="*/ 96 h 89"/>
                <a:gd name="T56" fmla="*/ 50 w 161"/>
                <a:gd name="T57" fmla="*/ 98 h 89"/>
                <a:gd name="T58" fmla="*/ 42 w 161"/>
                <a:gd name="T59" fmla="*/ 96 h 89"/>
                <a:gd name="T60" fmla="*/ 28 w 161"/>
                <a:gd name="T61" fmla="*/ 94 h 89"/>
                <a:gd name="T62" fmla="*/ 15 w 161"/>
                <a:gd name="T63" fmla="*/ 84 h 89"/>
                <a:gd name="T64" fmla="*/ 0 w 161"/>
                <a:gd name="T65" fmla="*/ 53 h 89"/>
                <a:gd name="T66" fmla="*/ 0 w 161"/>
                <a:gd name="T67" fmla="*/ 31 h 89"/>
                <a:gd name="T68" fmla="*/ 15 w 161"/>
                <a:gd name="T69" fmla="*/ 8 h 89"/>
                <a:gd name="T70" fmla="*/ 30 w 161"/>
                <a:gd name="T71" fmla="*/ 0 h 89"/>
                <a:gd name="T72" fmla="*/ 42 w 161"/>
                <a:gd name="T73" fmla="*/ 4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89"/>
                <a:gd name="T113" fmla="*/ 161 w 161"/>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6" name="Freeform 491"/>
            <p:cNvSpPr>
              <a:spLocks/>
            </p:cNvSpPr>
            <p:nvPr/>
          </p:nvSpPr>
          <p:spPr bwMode="ltGray">
            <a:xfrm>
              <a:off x="2903" y="1781"/>
              <a:ext cx="143" cy="139"/>
            </a:xfrm>
            <a:custGeom>
              <a:avLst/>
              <a:gdLst>
                <a:gd name="T0" fmla="*/ 6 w 155"/>
                <a:gd name="T1" fmla="*/ 31 h 135"/>
                <a:gd name="T2" fmla="*/ 14 w 155"/>
                <a:gd name="T3" fmla="*/ 16 h 135"/>
                <a:gd name="T4" fmla="*/ 17 w 155"/>
                <a:gd name="T5" fmla="*/ 14 h 135"/>
                <a:gd name="T6" fmla="*/ 42 w 155"/>
                <a:gd name="T7" fmla="*/ 0 h 135"/>
                <a:gd name="T8" fmla="*/ 47 w 155"/>
                <a:gd name="T9" fmla="*/ 6 h 135"/>
                <a:gd name="T10" fmla="*/ 50 w 155"/>
                <a:gd name="T11" fmla="*/ 10 h 135"/>
                <a:gd name="T12" fmla="*/ 52 w 155"/>
                <a:gd name="T13" fmla="*/ 14 h 135"/>
                <a:gd name="T14" fmla="*/ 55 w 155"/>
                <a:gd name="T15" fmla="*/ 14 h 135"/>
                <a:gd name="T16" fmla="*/ 57 w 155"/>
                <a:gd name="T17" fmla="*/ 12 h 135"/>
                <a:gd name="T18" fmla="*/ 63 w 155"/>
                <a:gd name="T19" fmla="*/ 10 h 135"/>
                <a:gd name="T20" fmla="*/ 66 w 155"/>
                <a:gd name="T21" fmla="*/ 8 h 135"/>
                <a:gd name="T22" fmla="*/ 71 w 155"/>
                <a:gd name="T23" fmla="*/ 8 h 135"/>
                <a:gd name="T24" fmla="*/ 76 w 155"/>
                <a:gd name="T25" fmla="*/ 8 h 135"/>
                <a:gd name="T26" fmla="*/ 82 w 155"/>
                <a:gd name="T27" fmla="*/ 8 h 135"/>
                <a:gd name="T28" fmla="*/ 89 w 155"/>
                <a:gd name="T29" fmla="*/ 8 h 135"/>
                <a:gd name="T30" fmla="*/ 93 w 155"/>
                <a:gd name="T31" fmla="*/ 8 h 135"/>
                <a:gd name="T32" fmla="*/ 95 w 155"/>
                <a:gd name="T33" fmla="*/ 23 h 135"/>
                <a:gd name="T34" fmla="*/ 99 w 155"/>
                <a:gd name="T35" fmla="*/ 33 h 135"/>
                <a:gd name="T36" fmla="*/ 100 w 155"/>
                <a:gd name="T37" fmla="*/ 43 h 135"/>
                <a:gd name="T38" fmla="*/ 99 w 155"/>
                <a:gd name="T39" fmla="*/ 62 h 135"/>
                <a:gd name="T40" fmla="*/ 96 w 155"/>
                <a:gd name="T41" fmla="*/ 68 h 135"/>
                <a:gd name="T42" fmla="*/ 98 w 155"/>
                <a:gd name="T43" fmla="*/ 76 h 135"/>
                <a:gd name="T44" fmla="*/ 100 w 155"/>
                <a:gd name="T45" fmla="*/ 82 h 135"/>
                <a:gd name="T46" fmla="*/ 101 w 155"/>
                <a:gd name="T47" fmla="*/ 95 h 135"/>
                <a:gd name="T48" fmla="*/ 103 w 155"/>
                <a:gd name="T49" fmla="*/ 105 h 135"/>
                <a:gd name="T50" fmla="*/ 100 w 155"/>
                <a:gd name="T51" fmla="*/ 115 h 135"/>
                <a:gd name="T52" fmla="*/ 93 w 155"/>
                <a:gd name="T53" fmla="*/ 117 h 135"/>
                <a:gd name="T54" fmla="*/ 90 w 155"/>
                <a:gd name="T55" fmla="*/ 127 h 135"/>
                <a:gd name="T56" fmla="*/ 89 w 155"/>
                <a:gd name="T57" fmla="*/ 137 h 135"/>
                <a:gd name="T58" fmla="*/ 89 w 155"/>
                <a:gd name="T59" fmla="*/ 148 h 135"/>
                <a:gd name="T60" fmla="*/ 89 w 155"/>
                <a:gd name="T61" fmla="*/ 154 h 135"/>
                <a:gd name="T62" fmla="*/ 82 w 155"/>
                <a:gd name="T63" fmla="*/ 148 h 135"/>
                <a:gd name="T64" fmla="*/ 75 w 155"/>
                <a:gd name="T65" fmla="*/ 142 h 135"/>
                <a:gd name="T66" fmla="*/ 71 w 155"/>
                <a:gd name="T67" fmla="*/ 144 h 135"/>
                <a:gd name="T68" fmla="*/ 66 w 155"/>
                <a:gd name="T69" fmla="*/ 146 h 135"/>
                <a:gd name="T70" fmla="*/ 57 w 155"/>
                <a:gd name="T71" fmla="*/ 140 h 135"/>
                <a:gd name="T72" fmla="*/ 54 w 155"/>
                <a:gd name="T73" fmla="*/ 140 h 135"/>
                <a:gd name="T74" fmla="*/ 50 w 155"/>
                <a:gd name="T75" fmla="*/ 140 h 135"/>
                <a:gd name="T76" fmla="*/ 47 w 155"/>
                <a:gd name="T77" fmla="*/ 135 h 135"/>
                <a:gd name="T78" fmla="*/ 44 w 155"/>
                <a:gd name="T79" fmla="*/ 127 h 135"/>
                <a:gd name="T80" fmla="*/ 42 w 155"/>
                <a:gd name="T81" fmla="*/ 121 h 135"/>
                <a:gd name="T82" fmla="*/ 35 w 155"/>
                <a:gd name="T83" fmla="*/ 115 h 135"/>
                <a:gd name="T84" fmla="*/ 22 w 155"/>
                <a:gd name="T85" fmla="*/ 115 h 135"/>
                <a:gd name="T86" fmla="*/ 20 w 155"/>
                <a:gd name="T87" fmla="*/ 109 h 135"/>
                <a:gd name="T88" fmla="*/ 20 w 155"/>
                <a:gd name="T89" fmla="*/ 103 h 135"/>
                <a:gd name="T90" fmla="*/ 18 w 155"/>
                <a:gd name="T91" fmla="*/ 101 h 135"/>
                <a:gd name="T92" fmla="*/ 16 w 155"/>
                <a:gd name="T93" fmla="*/ 101 h 135"/>
                <a:gd name="T94" fmla="*/ 14 w 155"/>
                <a:gd name="T95" fmla="*/ 101 h 135"/>
                <a:gd name="T96" fmla="*/ 13 w 155"/>
                <a:gd name="T97" fmla="*/ 101 h 135"/>
                <a:gd name="T98" fmla="*/ 7 w 155"/>
                <a:gd name="T99" fmla="*/ 101 h 135"/>
                <a:gd name="T100" fmla="*/ 4 w 155"/>
                <a:gd name="T101" fmla="*/ 98 h 135"/>
                <a:gd name="T102" fmla="*/ 0 w 155"/>
                <a:gd name="T103" fmla="*/ 41 h 135"/>
                <a:gd name="T104" fmla="*/ 6 w 155"/>
                <a:gd name="T105" fmla="*/ 31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135"/>
                <a:gd name="T161" fmla="*/ 155 w 155"/>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7" name="Freeform 492"/>
            <p:cNvSpPr>
              <a:spLocks/>
            </p:cNvSpPr>
            <p:nvPr/>
          </p:nvSpPr>
          <p:spPr bwMode="ltGray">
            <a:xfrm>
              <a:off x="2823" y="1711"/>
              <a:ext cx="43" cy="106"/>
            </a:xfrm>
            <a:custGeom>
              <a:avLst/>
              <a:gdLst>
                <a:gd name="T0" fmla="*/ 0 w 47"/>
                <a:gd name="T1" fmla="*/ 109 h 103"/>
                <a:gd name="T2" fmla="*/ 5 w 47"/>
                <a:gd name="T3" fmla="*/ 105 h 103"/>
                <a:gd name="T4" fmla="*/ 5 w 47"/>
                <a:gd name="T5" fmla="*/ 76 h 103"/>
                <a:gd name="T6" fmla="*/ 5 w 47"/>
                <a:gd name="T7" fmla="*/ 70 h 103"/>
                <a:gd name="T8" fmla="*/ 5 w 47"/>
                <a:gd name="T9" fmla="*/ 68 h 103"/>
                <a:gd name="T10" fmla="*/ 2 w 47"/>
                <a:gd name="T11" fmla="*/ 66 h 103"/>
                <a:gd name="T12" fmla="*/ 2 w 47"/>
                <a:gd name="T13" fmla="*/ 62 h 103"/>
                <a:gd name="T14" fmla="*/ 0 w 47"/>
                <a:gd name="T15" fmla="*/ 49 h 103"/>
                <a:gd name="T16" fmla="*/ 0 w 47"/>
                <a:gd name="T17" fmla="*/ 45 h 103"/>
                <a:gd name="T18" fmla="*/ 0 w 47"/>
                <a:gd name="T19" fmla="*/ 39 h 103"/>
                <a:gd name="T20" fmla="*/ 2 w 47"/>
                <a:gd name="T21" fmla="*/ 33 h 103"/>
                <a:gd name="T22" fmla="*/ 5 w 47"/>
                <a:gd name="T23" fmla="*/ 25 h 103"/>
                <a:gd name="T24" fmla="*/ 12 w 47"/>
                <a:gd name="T25" fmla="*/ 10 h 103"/>
                <a:gd name="T26" fmla="*/ 16 w 47"/>
                <a:gd name="T27" fmla="*/ 2 h 103"/>
                <a:gd name="T28" fmla="*/ 23 w 47"/>
                <a:gd name="T29" fmla="*/ 0 h 103"/>
                <a:gd name="T30" fmla="*/ 26 w 47"/>
                <a:gd name="T31" fmla="*/ 2 h 103"/>
                <a:gd name="T32" fmla="*/ 27 w 47"/>
                <a:gd name="T33" fmla="*/ 8 h 103"/>
                <a:gd name="T34" fmla="*/ 26 w 47"/>
                <a:gd name="T35" fmla="*/ 14 h 103"/>
                <a:gd name="T36" fmla="*/ 25 w 47"/>
                <a:gd name="T37" fmla="*/ 23 h 103"/>
                <a:gd name="T38" fmla="*/ 21 w 47"/>
                <a:gd name="T39" fmla="*/ 25 h 103"/>
                <a:gd name="T40" fmla="*/ 23 w 47"/>
                <a:gd name="T41" fmla="*/ 29 h 103"/>
                <a:gd name="T42" fmla="*/ 27 w 47"/>
                <a:gd name="T43" fmla="*/ 33 h 103"/>
                <a:gd name="T44" fmla="*/ 29 w 47"/>
                <a:gd name="T45" fmla="*/ 35 h 103"/>
                <a:gd name="T46" fmla="*/ 29 w 47"/>
                <a:gd name="T47" fmla="*/ 43 h 103"/>
                <a:gd name="T48" fmla="*/ 27 w 47"/>
                <a:gd name="T49" fmla="*/ 47 h 103"/>
                <a:gd name="T50" fmla="*/ 23 w 47"/>
                <a:gd name="T51" fmla="*/ 49 h 103"/>
                <a:gd name="T52" fmla="*/ 22 w 47"/>
                <a:gd name="T53" fmla="*/ 58 h 103"/>
                <a:gd name="T54" fmla="*/ 26 w 47"/>
                <a:gd name="T55" fmla="*/ 64 h 103"/>
                <a:gd name="T56" fmla="*/ 29 w 47"/>
                <a:gd name="T57" fmla="*/ 72 h 103"/>
                <a:gd name="T58" fmla="*/ 28 w 47"/>
                <a:gd name="T59" fmla="*/ 78 h 103"/>
                <a:gd name="T60" fmla="*/ 22 w 47"/>
                <a:gd name="T61" fmla="*/ 80 h 103"/>
                <a:gd name="T62" fmla="*/ 22 w 47"/>
                <a:gd name="T63" fmla="*/ 89 h 103"/>
                <a:gd name="T64" fmla="*/ 22 w 47"/>
                <a:gd name="T65" fmla="*/ 101 h 103"/>
                <a:gd name="T66" fmla="*/ 5 w 47"/>
                <a:gd name="T67" fmla="*/ 117 h 103"/>
                <a:gd name="T68" fmla="*/ 0 w 47"/>
                <a:gd name="T69" fmla="*/ 109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103"/>
                <a:gd name="T107" fmla="*/ 47 w 47"/>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103">
                  <a:moveTo>
                    <a:pt x="0" y="94"/>
                  </a:moveTo>
                  <a:lnTo>
                    <a:pt x="6" y="90"/>
                  </a:lnTo>
                  <a:lnTo>
                    <a:pt x="10" y="66"/>
                  </a:lnTo>
                  <a:lnTo>
                    <a:pt x="8" y="60"/>
                  </a:lnTo>
                  <a:lnTo>
                    <a:pt x="6" y="58"/>
                  </a:lnTo>
                  <a:lnTo>
                    <a:pt x="2" y="56"/>
                  </a:lnTo>
                  <a:lnTo>
                    <a:pt x="2" y="52"/>
                  </a:lnTo>
                  <a:lnTo>
                    <a:pt x="0" y="44"/>
                  </a:lnTo>
                  <a:lnTo>
                    <a:pt x="0" y="40"/>
                  </a:lnTo>
                  <a:lnTo>
                    <a:pt x="0" y="34"/>
                  </a:lnTo>
                  <a:lnTo>
                    <a:pt x="2" y="28"/>
                  </a:lnTo>
                  <a:lnTo>
                    <a:pt x="10" y="20"/>
                  </a:lnTo>
                  <a:lnTo>
                    <a:pt x="18" y="10"/>
                  </a:lnTo>
                  <a:lnTo>
                    <a:pt x="26" y="2"/>
                  </a:lnTo>
                  <a:lnTo>
                    <a:pt x="36" y="0"/>
                  </a:lnTo>
                  <a:lnTo>
                    <a:pt x="40" y="2"/>
                  </a:lnTo>
                  <a:lnTo>
                    <a:pt x="42" y="8"/>
                  </a:lnTo>
                  <a:lnTo>
                    <a:pt x="40" y="14"/>
                  </a:lnTo>
                  <a:lnTo>
                    <a:pt x="38" y="18"/>
                  </a:lnTo>
                  <a:lnTo>
                    <a:pt x="32" y="20"/>
                  </a:lnTo>
                  <a:lnTo>
                    <a:pt x="36" y="24"/>
                  </a:lnTo>
                  <a:lnTo>
                    <a:pt x="42" y="28"/>
                  </a:lnTo>
                  <a:lnTo>
                    <a:pt x="46" y="30"/>
                  </a:lnTo>
                  <a:lnTo>
                    <a:pt x="46" y="38"/>
                  </a:lnTo>
                  <a:lnTo>
                    <a:pt x="42" y="42"/>
                  </a:lnTo>
                  <a:lnTo>
                    <a:pt x="36" y="44"/>
                  </a:lnTo>
                  <a:lnTo>
                    <a:pt x="34" y="50"/>
                  </a:lnTo>
                  <a:lnTo>
                    <a:pt x="40" y="54"/>
                  </a:lnTo>
                  <a:lnTo>
                    <a:pt x="46" y="62"/>
                  </a:lnTo>
                  <a:lnTo>
                    <a:pt x="44" y="68"/>
                  </a:lnTo>
                  <a:lnTo>
                    <a:pt x="34" y="70"/>
                  </a:lnTo>
                  <a:lnTo>
                    <a:pt x="34" y="78"/>
                  </a:lnTo>
                  <a:lnTo>
                    <a:pt x="34" y="86"/>
                  </a:lnTo>
                  <a:lnTo>
                    <a:pt x="10" y="102"/>
                  </a:lnTo>
                  <a:lnTo>
                    <a:pt x="0" y="9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8" name="Freeform 493"/>
            <p:cNvSpPr>
              <a:spLocks/>
            </p:cNvSpPr>
            <p:nvPr/>
          </p:nvSpPr>
          <p:spPr bwMode="ltGray">
            <a:xfrm>
              <a:off x="2577" y="1780"/>
              <a:ext cx="53" cy="82"/>
            </a:xfrm>
            <a:custGeom>
              <a:avLst/>
              <a:gdLst>
                <a:gd name="T0" fmla="*/ 30 w 59"/>
                <a:gd name="T1" fmla="*/ 79 h 79"/>
                <a:gd name="T2" fmla="*/ 27 w 59"/>
                <a:gd name="T3" fmla="*/ 79 h 79"/>
                <a:gd name="T4" fmla="*/ 15 w 59"/>
                <a:gd name="T5" fmla="*/ 88 h 79"/>
                <a:gd name="T6" fmla="*/ 13 w 59"/>
                <a:gd name="T7" fmla="*/ 91 h 79"/>
                <a:gd name="T8" fmla="*/ 11 w 59"/>
                <a:gd name="T9" fmla="*/ 91 h 79"/>
                <a:gd name="T10" fmla="*/ 7 w 59"/>
                <a:gd name="T11" fmla="*/ 93 h 79"/>
                <a:gd name="T12" fmla="*/ 4 w 59"/>
                <a:gd name="T13" fmla="*/ 89 h 79"/>
                <a:gd name="T14" fmla="*/ 4 w 59"/>
                <a:gd name="T15" fmla="*/ 86 h 79"/>
                <a:gd name="T16" fmla="*/ 0 w 59"/>
                <a:gd name="T17" fmla="*/ 79 h 79"/>
                <a:gd name="T18" fmla="*/ 2 w 59"/>
                <a:gd name="T19" fmla="*/ 72 h 79"/>
                <a:gd name="T20" fmla="*/ 4 w 59"/>
                <a:gd name="T21" fmla="*/ 69 h 79"/>
                <a:gd name="T22" fmla="*/ 7 w 59"/>
                <a:gd name="T23" fmla="*/ 66 h 79"/>
                <a:gd name="T24" fmla="*/ 9 w 59"/>
                <a:gd name="T25" fmla="*/ 61 h 79"/>
                <a:gd name="T26" fmla="*/ 11 w 59"/>
                <a:gd name="T27" fmla="*/ 55 h 79"/>
                <a:gd name="T28" fmla="*/ 9 w 59"/>
                <a:gd name="T29" fmla="*/ 50 h 79"/>
                <a:gd name="T30" fmla="*/ 4 w 59"/>
                <a:gd name="T31" fmla="*/ 46 h 79"/>
                <a:gd name="T32" fmla="*/ 4 w 59"/>
                <a:gd name="T33" fmla="*/ 39 h 79"/>
                <a:gd name="T34" fmla="*/ 4 w 59"/>
                <a:gd name="T35" fmla="*/ 34 h 79"/>
                <a:gd name="T36" fmla="*/ 4 w 59"/>
                <a:gd name="T37" fmla="*/ 30 h 79"/>
                <a:gd name="T38" fmla="*/ 4 w 59"/>
                <a:gd name="T39" fmla="*/ 25 h 79"/>
                <a:gd name="T40" fmla="*/ 4 w 59"/>
                <a:gd name="T41" fmla="*/ 21 h 79"/>
                <a:gd name="T42" fmla="*/ 12 w 59"/>
                <a:gd name="T43" fmla="*/ 11 h 79"/>
                <a:gd name="T44" fmla="*/ 15 w 59"/>
                <a:gd name="T45" fmla="*/ 7 h 79"/>
                <a:gd name="T46" fmla="*/ 19 w 59"/>
                <a:gd name="T47" fmla="*/ 5 h 79"/>
                <a:gd name="T48" fmla="*/ 20 w 59"/>
                <a:gd name="T49" fmla="*/ 0 h 79"/>
                <a:gd name="T50" fmla="*/ 22 w 59"/>
                <a:gd name="T51" fmla="*/ 0 h 79"/>
                <a:gd name="T52" fmla="*/ 25 w 59"/>
                <a:gd name="T53" fmla="*/ 0 h 79"/>
                <a:gd name="T54" fmla="*/ 26 w 59"/>
                <a:gd name="T55" fmla="*/ 4 h 79"/>
                <a:gd name="T56" fmla="*/ 25 w 59"/>
                <a:gd name="T57" fmla="*/ 7 h 79"/>
                <a:gd name="T58" fmla="*/ 22 w 59"/>
                <a:gd name="T59" fmla="*/ 11 h 79"/>
                <a:gd name="T60" fmla="*/ 20 w 59"/>
                <a:gd name="T61" fmla="*/ 20 h 79"/>
                <a:gd name="T62" fmla="*/ 20 w 59"/>
                <a:gd name="T63" fmla="*/ 25 h 79"/>
                <a:gd name="T64" fmla="*/ 22 w 59"/>
                <a:gd name="T65" fmla="*/ 27 h 79"/>
                <a:gd name="T66" fmla="*/ 25 w 59"/>
                <a:gd name="T67" fmla="*/ 30 h 79"/>
                <a:gd name="T68" fmla="*/ 29 w 59"/>
                <a:gd name="T69" fmla="*/ 30 h 79"/>
                <a:gd name="T70" fmla="*/ 32 w 59"/>
                <a:gd name="T71" fmla="*/ 30 h 79"/>
                <a:gd name="T72" fmla="*/ 34 w 59"/>
                <a:gd name="T73" fmla="*/ 38 h 79"/>
                <a:gd name="T74" fmla="*/ 34 w 59"/>
                <a:gd name="T75" fmla="*/ 52 h 79"/>
                <a:gd name="T76" fmla="*/ 34 w 59"/>
                <a:gd name="T77" fmla="*/ 59 h 79"/>
                <a:gd name="T78" fmla="*/ 32 w 59"/>
                <a:gd name="T79" fmla="*/ 66 h 79"/>
                <a:gd name="T80" fmla="*/ 32 w 59"/>
                <a:gd name="T81" fmla="*/ 75 h 79"/>
                <a:gd name="T82" fmla="*/ 30 w 59"/>
                <a:gd name="T83" fmla="*/ 79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9"/>
                <a:gd name="T128" fmla="*/ 59 w 59"/>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6" name="Group 494"/>
            <p:cNvGrpSpPr>
              <a:grpSpLocks/>
            </p:cNvGrpSpPr>
            <p:nvPr/>
          </p:nvGrpSpPr>
          <p:grpSpPr bwMode="auto">
            <a:xfrm>
              <a:off x="2576" y="1777"/>
              <a:ext cx="69" cy="91"/>
              <a:chOff x="2410" y="1591"/>
              <a:chExt cx="75" cy="99"/>
            </a:xfrm>
            <a:grpFill/>
          </p:grpSpPr>
          <p:sp>
            <p:nvSpPr>
              <p:cNvPr id="5493" name="Freeform 495"/>
              <p:cNvSpPr>
                <a:spLocks/>
              </p:cNvSpPr>
              <p:nvPr/>
            </p:nvSpPr>
            <p:spPr bwMode="ltGray">
              <a:xfrm>
                <a:off x="2443" y="1591"/>
                <a:ext cx="42" cy="43"/>
              </a:xfrm>
              <a:custGeom>
                <a:avLst/>
                <a:gdLst>
                  <a:gd name="T0" fmla="*/ 12 w 41"/>
                  <a:gd name="T1" fmla="*/ 2 h 39"/>
                  <a:gd name="T2" fmla="*/ 18 w 41"/>
                  <a:gd name="T3" fmla="*/ 0 h 39"/>
                  <a:gd name="T4" fmla="*/ 33 w 41"/>
                  <a:gd name="T5" fmla="*/ 2 h 39"/>
                  <a:gd name="T6" fmla="*/ 39 w 41"/>
                  <a:gd name="T7" fmla="*/ 4 h 39"/>
                  <a:gd name="T8" fmla="*/ 41 w 41"/>
                  <a:gd name="T9" fmla="*/ 15 h 39"/>
                  <a:gd name="T10" fmla="*/ 43 w 41"/>
                  <a:gd name="T11" fmla="*/ 23 h 39"/>
                  <a:gd name="T12" fmla="*/ 45 w 41"/>
                  <a:gd name="T13" fmla="*/ 29 h 39"/>
                  <a:gd name="T14" fmla="*/ 45 w 41"/>
                  <a:gd name="T15" fmla="*/ 35 h 39"/>
                  <a:gd name="T16" fmla="*/ 43 w 41"/>
                  <a:gd name="T17" fmla="*/ 43 h 39"/>
                  <a:gd name="T18" fmla="*/ 41 w 41"/>
                  <a:gd name="T19" fmla="*/ 45 h 39"/>
                  <a:gd name="T20" fmla="*/ 41 w 41"/>
                  <a:gd name="T21" fmla="*/ 49 h 39"/>
                  <a:gd name="T22" fmla="*/ 37 w 41"/>
                  <a:gd name="T23" fmla="*/ 52 h 39"/>
                  <a:gd name="T24" fmla="*/ 35 w 41"/>
                  <a:gd name="T25" fmla="*/ 52 h 39"/>
                  <a:gd name="T26" fmla="*/ 29 w 41"/>
                  <a:gd name="T27" fmla="*/ 55 h 39"/>
                  <a:gd name="T28" fmla="*/ 10 w 41"/>
                  <a:gd name="T29" fmla="*/ 62 h 39"/>
                  <a:gd name="T30" fmla="*/ 2 w 41"/>
                  <a:gd name="T31" fmla="*/ 39 h 39"/>
                  <a:gd name="T32" fmla="*/ 0 w 41"/>
                  <a:gd name="T33" fmla="*/ 26 h 39"/>
                  <a:gd name="T34" fmla="*/ 12 w 41"/>
                  <a:gd name="T35" fmla="*/ 2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39"/>
                  <a:gd name="T56" fmla="*/ 41 w 4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4" name="Freeform 496"/>
              <p:cNvSpPr>
                <a:spLocks/>
              </p:cNvSpPr>
              <p:nvPr/>
            </p:nvSpPr>
            <p:spPr bwMode="ltGray">
              <a:xfrm>
                <a:off x="2410" y="1593"/>
                <a:ext cx="67" cy="97"/>
              </a:xfrm>
              <a:custGeom>
                <a:avLst/>
                <a:gdLst>
                  <a:gd name="T0" fmla="*/ 58 w 67"/>
                  <a:gd name="T1" fmla="*/ 123 h 87"/>
                  <a:gd name="T2" fmla="*/ 52 w 67"/>
                  <a:gd name="T3" fmla="*/ 123 h 87"/>
                  <a:gd name="T4" fmla="*/ 30 w 67"/>
                  <a:gd name="T5" fmla="*/ 137 h 87"/>
                  <a:gd name="T6" fmla="*/ 26 w 67"/>
                  <a:gd name="T7" fmla="*/ 145 h 87"/>
                  <a:gd name="T8" fmla="*/ 20 w 67"/>
                  <a:gd name="T9" fmla="*/ 145 h 87"/>
                  <a:gd name="T10" fmla="*/ 14 w 67"/>
                  <a:gd name="T11" fmla="*/ 148 h 87"/>
                  <a:gd name="T12" fmla="*/ 10 w 67"/>
                  <a:gd name="T13" fmla="*/ 140 h 87"/>
                  <a:gd name="T14" fmla="*/ 6 w 67"/>
                  <a:gd name="T15" fmla="*/ 134 h 87"/>
                  <a:gd name="T16" fmla="*/ 0 w 67"/>
                  <a:gd name="T17" fmla="*/ 123 h 87"/>
                  <a:gd name="T18" fmla="*/ 2 w 67"/>
                  <a:gd name="T19" fmla="*/ 116 h 87"/>
                  <a:gd name="T20" fmla="*/ 8 w 67"/>
                  <a:gd name="T21" fmla="*/ 109 h 87"/>
                  <a:gd name="T22" fmla="*/ 14 w 67"/>
                  <a:gd name="T23" fmla="*/ 107 h 87"/>
                  <a:gd name="T24" fmla="*/ 16 w 67"/>
                  <a:gd name="T25" fmla="*/ 96 h 87"/>
                  <a:gd name="T26" fmla="*/ 20 w 67"/>
                  <a:gd name="T27" fmla="*/ 86 h 87"/>
                  <a:gd name="T28" fmla="*/ 16 w 67"/>
                  <a:gd name="T29" fmla="*/ 76 h 87"/>
                  <a:gd name="T30" fmla="*/ 8 w 67"/>
                  <a:gd name="T31" fmla="*/ 72 h 87"/>
                  <a:gd name="T32" fmla="*/ 6 w 67"/>
                  <a:gd name="T33" fmla="*/ 65 h 87"/>
                  <a:gd name="T34" fmla="*/ 4 w 67"/>
                  <a:gd name="T35" fmla="*/ 56 h 87"/>
                  <a:gd name="T36" fmla="*/ 10 w 67"/>
                  <a:gd name="T37" fmla="*/ 48 h 87"/>
                  <a:gd name="T38" fmla="*/ 6 w 67"/>
                  <a:gd name="T39" fmla="*/ 39 h 87"/>
                  <a:gd name="T40" fmla="*/ 10 w 67"/>
                  <a:gd name="T41" fmla="*/ 31 h 87"/>
                  <a:gd name="T42" fmla="*/ 24 w 67"/>
                  <a:gd name="T43" fmla="*/ 20 h 87"/>
                  <a:gd name="T44" fmla="*/ 30 w 67"/>
                  <a:gd name="T45" fmla="*/ 13 h 87"/>
                  <a:gd name="T46" fmla="*/ 36 w 67"/>
                  <a:gd name="T47" fmla="*/ 11 h 87"/>
                  <a:gd name="T48" fmla="*/ 40 w 67"/>
                  <a:gd name="T49" fmla="*/ 0 h 87"/>
                  <a:gd name="T50" fmla="*/ 44 w 67"/>
                  <a:gd name="T51" fmla="*/ 0 h 87"/>
                  <a:gd name="T52" fmla="*/ 48 w 67"/>
                  <a:gd name="T53" fmla="*/ 0 h 87"/>
                  <a:gd name="T54" fmla="*/ 50 w 67"/>
                  <a:gd name="T55" fmla="*/ 4 h 87"/>
                  <a:gd name="T56" fmla="*/ 48 w 67"/>
                  <a:gd name="T57" fmla="*/ 13 h 87"/>
                  <a:gd name="T58" fmla="*/ 44 w 67"/>
                  <a:gd name="T59" fmla="*/ 20 h 87"/>
                  <a:gd name="T60" fmla="*/ 40 w 67"/>
                  <a:gd name="T61" fmla="*/ 28 h 87"/>
                  <a:gd name="T62" fmla="*/ 40 w 67"/>
                  <a:gd name="T63" fmla="*/ 39 h 87"/>
                  <a:gd name="T64" fmla="*/ 42 w 67"/>
                  <a:gd name="T65" fmla="*/ 41 h 87"/>
                  <a:gd name="T66" fmla="*/ 48 w 67"/>
                  <a:gd name="T67" fmla="*/ 48 h 87"/>
                  <a:gd name="T68" fmla="*/ 56 w 67"/>
                  <a:gd name="T69" fmla="*/ 48 h 87"/>
                  <a:gd name="T70" fmla="*/ 64 w 67"/>
                  <a:gd name="T71" fmla="*/ 48 h 87"/>
                  <a:gd name="T72" fmla="*/ 66 w 67"/>
                  <a:gd name="T73" fmla="*/ 62 h 87"/>
                  <a:gd name="T74" fmla="*/ 66 w 67"/>
                  <a:gd name="T75" fmla="*/ 79 h 87"/>
                  <a:gd name="T76" fmla="*/ 66 w 67"/>
                  <a:gd name="T77" fmla="*/ 94 h 87"/>
                  <a:gd name="T78" fmla="*/ 64 w 67"/>
                  <a:gd name="T79" fmla="*/ 107 h 87"/>
                  <a:gd name="T80" fmla="*/ 62 w 67"/>
                  <a:gd name="T81" fmla="*/ 118 h 87"/>
                  <a:gd name="T82" fmla="*/ 58 w 67"/>
                  <a:gd name="T83" fmla="*/ 123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87"/>
                  <a:gd name="T128" fmla="*/ 67 w 67"/>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190" name="Freeform 497"/>
            <p:cNvSpPr>
              <a:spLocks/>
            </p:cNvSpPr>
            <p:nvPr/>
          </p:nvSpPr>
          <p:spPr bwMode="ltGray">
            <a:xfrm>
              <a:off x="2618" y="1677"/>
              <a:ext cx="124" cy="229"/>
            </a:xfrm>
            <a:custGeom>
              <a:avLst/>
              <a:gdLst>
                <a:gd name="T0" fmla="*/ 31 w 135"/>
                <a:gd name="T1" fmla="*/ 23 h 221"/>
                <a:gd name="T2" fmla="*/ 40 w 135"/>
                <a:gd name="T3" fmla="*/ 2 h 221"/>
                <a:gd name="T4" fmla="*/ 46 w 135"/>
                <a:gd name="T5" fmla="*/ 0 h 221"/>
                <a:gd name="T6" fmla="*/ 47 w 135"/>
                <a:gd name="T7" fmla="*/ 6 h 221"/>
                <a:gd name="T8" fmla="*/ 44 w 135"/>
                <a:gd name="T9" fmla="*/ 19 h 221"/>
                <a:gd name="T10" fmla="*/ 42 w 135"/>
                <a:gd name="T11" fmla="*/ 27 h 221"/>
                <a:gd name="T12" fmla="*/ 36 w 135"/>
                <a:gd name="T13" fmla="*/ 35 h 221"/>
                <a:gd name="T14" fmla="*/ 36 w 135"/>
                <a:gd name="T15" fmla="*/ 41 h 221"/>
                <a:gd name="T16" fmla="*/ 46 w 135"/>
                <a:gd name="T17" fmla="*/ 44 h 221"/>
                <a:gd name="T18" fmla="*/ 52 w 135"/>
                <a:gd name="T19" fmla="*/ 44 h 221"/>
                <a:gd name="T20" fmla="*/ 55 w 135"/>
                <a:gd name="T21" fmla="*/ 58 h 221"/>
                <a:gd name="T22" fmla="*/ 50 w 135"/>
                <a:gd name="T23" fmla="*/ 66 h 221"/>
                <a:gd name="T24" fmla="*/ 47 w 135"/>
                <a:gd name="T25" fmla="*/ 76 h 221"/>
                <a:gd name="T26" fmla="*/ 46 w 135"/>
                <a:gd name="T27" fmla="*/ 85 h 221"/>
                <a:gd name="T28" fmla="*/ 42 w 135"/>
                <a:gd name="T29" fmla="*/ 93 h 221"/>
                <a:gd name="T30" fmla="*/ 50 w 135"/>
                <a:gd name="T31" fmla="*/ 97 h 221"/>
                <a:gd name="T32" fmla="*/ 55 w 135"/>
                <a:gd name="T33" fmla="*/ 107 h 221"/>
                <a:gd name="T34" fmla="*/ 57 w 135"/>
                <a:gd name="T35" fmla="*/ 124 h 221"/>
                <a:gd name="T36" fmla="*/ 62 w 135"/>
                <a:gd name="T37" fmla="*/ 131 h 221"/>
                <a:gd name="T38" fmla="*/ 68 w 135"/>
                <a:gd name="T39" fmla="*/ 141 h 221"/>
                <a:gd name="T40" fmla="*/ 72 w 135"/>
                <a:gd name="T41" fmla="*/ 158 h 221"/>
                <a:gd name="T42" fmla="*/ 73 w 135"/>
                <a:gd name="T43" fmla="*/ 177 h 221"/>
                <a:gd name="T44" fmla="*/ 84 w 135"/>
                <a:gd name="T45" fmla="*/ 179 h 221"/>
                <a:gd name="T46" fmla="*/ 86 w 135"/>
                <a:gd name="T47" fmla="*/ 194 h 221"/>
                <a:gd name="T48" fmla="*/ 81 w 135"/>
                <a:gd name="T49" fmla="*/ 210 h 221"/>
                <a:gd name="T50" fmla="*/ 84 w 135"/>
                <a:gd name="T51" fmla="*/ 218 h 221"/>
                <a:gd name="T52" fmla="*/ 85 w 135"/>
                <a:gd name="T53" fmla="*/ 225 h 221"/>
                <a:gd name="T54" fmla="*/ 74 w 135"/>
                <a:gd name="T55" fmla="*/ 234 h 221"/>
                <a:gd name="T56" fmla="*/ 62 w 135"/>
                <a:gd name="T57" fmla="*/ 236 h 221"/>
                <a:gd name="T58" fmla="*/ 52 w 135"/>
                <a:gd name="T59" fmla="*/ 238 h 221"/>
                <a:gd name="T60" fmla="*/ 44 w 135"/>
                <a:gd name="T61" fmla="*/ 241 h 221"/>
                <a:gd name="T62" fmla="*/ 36 w 135"/>
                <a:gd name="T63" fmla="*/ 249 h 221"/>
                <a:gd name="T64" fmla="*/ 30 w 135"/>
                <a:gd name="T65" fmla="*/ 254 h 221"/>
                <a:gd name="T66" fmla="*/ 22 w 135"/>
                <a:gd name="T67" fmla="*/ 258 h 221"/>
                <a:gd name="T68" fmla="*/ 15 w 135"/>
                <a:gd name="T69" fmla="*/ 258 h 221"/>
                <a:gd name="T70" fmla="*/ 18 w 135"/>
                <a:gd name="T71" fmla="*/ 246 h 221"/>
                <a:gd name="T72" fmla="*/ 25 w 135"/>
                <a:gd name="T73" fmla="*/ 236 h 221"/>
                <a:gd name="T74" fmla="*/ 30 w 135"/>
                <a:gd name="T75" fmla="*/ 225 h 221"/>
                <a:gd name="T76" fmla="*/ 33 w 135"/>
                <a:gd name="T77" fmla="*/ 218 h 221"/>
                <a:gd name="T78" fmla="*/ 25 w 135"/>
                <a:gd name="T79" fmla="*/ 216 h 221"/>
                <a:gd name="T80" fmla="*/ 21 w 135"/>
                <a:gd name="T81" fmla="*/ 205 h 221"/>
                <a:gd name="T82" fmla="*/ 25 w 135"/>
                <a:gd name="T83" fmla="*/ 201 h 221"/>
                <a:gd name="T84" fmla="*/ 30 w 135"/>
                <a:gd name="T85" fmla="*/ 194 h 221"/>
                <a:gd name="T86" fmla="*/ 28 w 135"/>
                <a:gd name="T87" fmla="*/ 184 h 221"/>
                <a:gd name="T88" fmla="*/ 28 w 135"/>
                <a:gd name="T89" fmla="*/ 174 h 221"/>
                <a:gd name="T90" fmla="*/ 31 w 135"/>
                <a:gd name="T91" fmla="*/ 165 h 221"/>
                <a:gd name="T92" fmla="*/ 40 w 135"/>
                <a:gd name="T93" fmla="*/ 162 h 221"/>
                <a:gd name="T94" fmla="*/ 42 w 135"/>
                <a:gd name="T95" fmla="*/ 153 h 221"/>
                <a:gd name="T96" fmla="*/ 36 w 135"/>
                <a:gd name="T97" fmla="*/ 138 h 221"/>
                <a:gd name="T98" fmla="*/ 28 w 135"/>
                <a:gd name="T99" fmla="*/ 128 h 221"/>
                <a:gd name="T100" fmla="*/ 24 w 135"/>
                <a:gd name="T101" fmla="*/ 118 h 221"/>
                <a:gd name="T102" fmla="*/ 22 w 135"/>
                <a:gd name="T103" fmla="*/ 107 h 221"/>
                <a:gd name="T104" fmla="*/ 15 w 135"/>
                <a:gd name="T105" fmla="*/ 110 h 221"/>
                <a:gd name="T106" fmla="*/ 7 w 135"/>
                <a:gd name="T107" fmla="*/ 97 h 221"/>
                <a:gd name="T108" fmla="*/ 13 w 135"/>
                <a:gd name="T109" fmla="*/ 73 h 221"/>
                <a:gd name="T110" fmla="*/ 13 w 135"/>
                <a:gd name="T111" fmla="*/ 64 h 221"/>
                <a:gd name="T112" fmla="*/ 6 w 135"/>
                <a:gd name="T113" fmla="*/ 54 h 221"/>
                <a:gd name="T114" fmla="*/ 0 w 135"/>
                <a:gd name="T115" fmla="*/ 41 h 221"/>
                <a:gd name="T116" fmla="*/ 6 w 135"/>
                <a:gd name="T117" fmla="*/ 31 h 221"/>
                <a:gd name="T118" fmla="*/ 11 w 135"/>
                <a:gd name="T119" fmla="*/ 33 h 221"/>
                <a:gd name="T120" fmla="*/ 11 w 135"/>
                <a:gd name="T121" fmla="*/ 41 h 221"/>
                <a:gd name="T122" fmla="*/ 15 w 135"/>
                <a:gd name="T123" fmla="*/ 35 h 221"/>
                <a:gd name="T124" fmla="*/ 18 w 135"/>
                <a:gd name="T125" fmla="*/ 25 h 2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
                <a:gd name="T190" fmla="*/ 0 h 221"/>
                <a:gd name="T191" fmla="*/ 135 w 135"/>
                <a:gd name="T192" fmla="*/ 221 h 2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1" name="Freeform 498"/>
            <p:cNvSpPr>
              <a:spLocks/>
            </p:cNvSpPr>
            <p:nvPr/>
          </p:nvSpPr>
          <p:spPr bwMode="ltGray">
            <a:xfrm>
              <a:off x="2691" y="1641"/>
              <a:ext cx="12" cy="25"/>
            </a:xfrm>
            <a:custGeom>
              <a:avLst/>
              <a:gdLst>
                <a:gd name="T0" fmla="*/ 4 w 13"/>
                <a:gd name="T1" fmla="*/ 20 h 25"/>
                <a:gd name="T2" fmla="*/ 0 w 13"/>
                <a:gd name="T3" fmla="*/ 14 h 25"/>
                <a:gd name="T4" fmla="*/ 6 w 13"/>
                <a:gd name="T5" fmla="*/ 0 h 25"/>
                <a:gd name="T6" fmla="*/ 7 w 13"/>
                <a:gd name="T7" fmla="*/ 16 h 25"/>
                <a:gd name="T8" fmla="*/ 7 w 13"/>
                <a:gd name="T9" fmla="*/ 24 h 25"/>
                <a:gd name="T10" fmla="*/ 4 w 13"/>
                <a:gd name="T11" fmla="*/ 20 h 25"/>
                <a:gd name="T12" fmla="*/ 0 60000 65536"/>
                <a:gd name="T13" fmla="*/ 0 60000 65536"/>
                <a:gd name="T14" fmla="*/ 0 60000 65536"/>
                <a:gd name="T15" fmla="*/ 0 60000 65536"/>
                <a:gd name="T16" fmla="*/ 0 60000 65536"/>
                <a:gd name="T17" fmla="*/ 0 60000 65536"/>
                <a:gd name="T18" fmla="*/ 0 w 13"/>
                <a:gd name="T19" fmla="*/ 0 h 25"/>
                <a:gd name="T20" fmla="*/ 13 w 1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 h="25">
                  <a:moveTo>
                    <a:pt x="4" y="20"/>
                  </a:moveTo>
                  <a:lnTo>
                    <a:pt x="0" y="14"/>
                  </a:lnTo>
                  <a:lnTo>
                    <a:pt x="10" y="0"/>
                  </a:lnTo>
                  <a:lnTo>
                    <a:pt x="12" y="16"/>
                  </a:lnTo>
                  <a:lnTo>
                    <a:pt x="12" y="24"/>
                  </a:lnTo>
                  <a:lnTo>
                    <a:pt x="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2" name="Freeform 499"/>
            <p:cNvSpPr>
              <a:spLocks/>
            </p:cNvSpPr>
            <p:nvPr/>
          </p:nvSpPr>
          <p:spPr bwMode="ltGray">
            <a:xfrm>
              <a:off x="2585" y="2061"/>
              <a:ext cx="72" cy="120"/>
            </a:xfrm>
            <a:custGeom>
              <a:avLst/>
              <a:gdLst>
                <a:gd name="T0" fmla="*/ 5 w 79"/>
                <a:gd name="T1" fmla="*/ 6 h 117"/>
                <a:gd name="T2" fmla="*/ 5 w 79"/>
                <a:gd name="T3" fmla="*/ 14 h 117"/>
                <a:gd name="T4" fmla="*/ 5 w 79"/>
                <a:gd name="T5" fmla="*/ 55 h 117"/>
                <a:gd name="T6" fmla="*/ 5 w 79"/>
                <a:gd name="T7" fmla="*/ 63 h 117"/>
                <a:gd name="T8" fmla="*/ 5 w 79"/>
                <a:gd name="T9" fmla="*/ 72 h 117"/>
                <a:gd name="T10" fmla="*/ 4 w 79"/>
                <a:gd name="T11" fmla="*/ 74 h 117"/>
                <a:gd name="T12" fmla="*/ 2 w 79"/>
                <a:gd name="T13" fmla="*/ 80 h 117"/>
                <a:gd name="T14" fmla="*/ 0 w 79"/>
                <a:gd name="T15" fmla="*/ 86 h 117"/>
                <a:gd name="T16" fmla="*/ 2 w 79"/>
                <a:gd name="T17" fmla="*/ 90 h 117"/>
                <a:gd name="T18" fmla="*/ 5 w 79"/>
                <a:gd name="T19" fmla="*/ 94 h 117"/>
                <a:gd name="T20" fmla="*/ 7 w 79"/>
                <a:gd name="T21" fmla="*/ 96 h 117"/>
                <a:gd name="T22" fmla="*/ 9 w 79"/>
                <a:gd name="T23" fmla="*/ 107 h 117"/>
                <a:gd name="T24" fmla="*/ 7 w 79"/>
                <a:gd name="T25" fmla="*/ 119 h 117"/>
                <a:gd name="T26" fmla="*/ 5 w 79"/>
                <a:gd name="T27" fmla="*/ 127 h 117"/>
                <a:gd name="T28" fmla="*/ 5 w 79"/>
                <a:gd name="T29" fmla="*/ 131 h 117"/>
                <a:gd name="T30" fmla="*/ 14 w 79"/>
                <a:gd name="T31" fmla="*/ 131 h 117"/>
                <a:gd name="T32" fmla="*/ 18 w 79"/>
                <a:gd name="T33" fmla="*/ 127 h 117"/>
                <a:gd name="T34" fmla="*/ 20 w 79"/>
                <a:gd name="T35" fmla="*/ 125 h 117"/>
                <a:gd name="T36" fmla="*/ 24 w 79"/>
                <a:gd name="T37" fmla="*/ 125 h 117"/>
                <a:gd name="T38" fmla="*/ 25 w 79"/>
                <a:gd name="T39" fmla="*/ 127 h 117"/>
                <a:gd name="T40" fmla="*/ 26 w 79"/>
                <a:gd name="T41" fmla="*/ 129 h 117"/>
                <a:gd name="T42" fmla="*/ 34 w 79"/>
                <a:gd name="T43" fmla="*/ 125 h 117"/>
                <a:gd name="T44" fmla="*/ 38 w 79"/>
                <a:gd name="T45" fmla="*/ 92 h 117"/>
                <a:gd name="T46" fmla="*/ 49 w 79"/>
                <a:gd name="T47" fmla="*/ 29 h 117"/>
                <a:gd name="T48" fmla="*/ 36 w 79"/>
                <a:gd name="T49" fmla="*/ 2 h 117"/>
                <a:gd name="T50" fmla="*/ 9 w 79"/>
                <a:gd name="T51" fmla="*/ 0 h 117"/>
                <a:gd name="T52" fmla="*/ 5 w 79"/>
                <a:gd name="T53" fmla="*/ 6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117"/>
                <a:gd name="T83" fmla="*/ 79 w 79"/>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3" name="Freeform 500"/>
            <p:cNvSpPr>
              <a:spLocks/>
            </p:cNvSpPr>
            <p:nvPr/>
          </p:nvSpPr>
          <p:spPr bwMode="ltGray">
            <a:xfrm>
              <a:off x="2587" y="2034"/>
              <a:ext cx="181" cy="164"/>
            </a:xfrm>
            <a:custGeom>
              <a:avLst/>
              <a:gdLst>
                <a:gd name="T0" fmla="*/ 125 w 197"/>
                <a:gd name="T1" fmla="*/ 31 h 159"/>
                <a:gd name="T2" fmla="*/ 119 w 197"/>
                <a:gd name="T3" fmla="*/ 54 h 159"/>
                <a:gd name="T4" fmla="*/ 118 w 197"/>
                <a:gd name="T5" fmla="*/ 60 h 159"/>
                <a:gd name="T6" fmla="*/ 110 w 197"/>
                <a:gd name="T7" fmla="*/ 62 h 159"/>
                <a:gd name="T8" fmla="*/ 108 w 197"/>
                <a:gd name="T9" fmla="*/ 72 h 159"/>
                <a:gd name="T10" fmla="*/ 103 w 197"/>
                <a:gd name="T11" fmla="*/ 76 h 159"/>
                <a:gd name="T12" fmla="*/ 100 w 197"/>
                <a:gd name="T13" fmla="*/ 86 h 159"/>
                <a:gd name="T14" fmla="*/ 96 w 197"/>
                <a:gd name="T15" fmla="*/ 89 h 159"/>
                <a:gd name="T16" fmla="*/ 92 w 197"/>
                <a:gd name="T17" fmla="*/ 101 h 159"/>
                <a:gd name="T18" fmla="*/ 92 w 197"/>
                <a:gd name="T19" fmla="*/ 111 h 159"/>
                <a:gd name="T20" fmla="*/ 96 w 197"/>
                <a:gd name="T21" fmla="*/ 121 h 159"/>
                <a:gd name="T22" fmla="*/ 92 w 197"/>
                <a:gd name="T23" fmla="*/ 129 h 159"/>
                <a:gd name="T24" fmla="*/ 88 w 197"/>
                <a:gd name="T25" fmla="*/ 138 h 159"/>
                <a:gd name="T26" fmla="*/ 88 w 197"/>
                <a:gd name="T27" fmla="*/ 149 h 159"/>
                <a:gd name="T28" fmla="*/ 80 w 197"/>
                <a:gd name="T29" fmla="*/ 149 h 159"/>
                <a:gd name="T30" fmla="*/ 74 w 197"/>
                <a:gd name="T31" fmla="*/ 161 h 159"/>
                <a:gd name="T32" fmla="*/ 67 w 197"/>
                <a:gd name="T33" fmla="*/ 171 h 159"/>
                <a:gd name="T34" fmla="*/ 57 w 197"/>
                <a:gd name="T35" fmla="*/ 169 h 159"/>
                <a:gd name="T36" fmla="*/ 46 w 197"/>
                <a:gd name="T37" fmla="*/ 171 h 159"/>
                <a:gd name="T38" fmla="*/ 42 w 197"/>
                <a:gd name="T39" fmla="*/ 179 h 159"/>
                <a:gd name="T40" fmla="*/ 34 w 197"/>
                <a:gd name="T41" fmla="*/ 182 h 159"/>
                <a:gd name="T42" fmla="*/ 28 w 197"/>
                <a:gd name="T43" fmla="*/ 169 h 159"/>
                <a:gd name="T44" fmla="*/ 25 w 197"/>
                <a:gd name="T45" fmla="*/ 126 h 159"/>
                <a:gd name="T46" fmla="*/ 24 w 197"/>
                <a:gd name="T47" fmla="*/ 111 h 159"/>
                <a:gd name="T48" fmla="*/ 24 w 197"/>
                <a:gd name="T49" fmla="*/ 103 h 159"/>
                <a:gd name="T50" fmla="*/ 28 w 197"/>
                <a:gd name="T51" fmla="*/ 97 h 159"/>
                <a:gd name="T52" fmla="*/ 28 w 197"/>
                <a:gd name="T53" fmla="*/ 78 h 159"/>
                <a:gd name="T54" fmla="*/ 30 w 197"/>
                <a:gd name="T55" fmla="*/ 72 h 159"/>
                <a:gd name="T56" fmla="*/ 31 w 197"/>
                <a:gd name="T57" fmla="*/ 47 h 159"/>
                <a:gd name="T58" fmla="*/ 25 w 197"/>
                <a:gd name="T59" fmla="*/ 41 h 159"/>
                <a:gd name="T60" fmla="*/ 22 w 197"/>
                <a:gd name="T61" fmla="*/ 45 h 159"/>
                <a:gd name="T62" fmla="*/ 15 w 197"/>
                <a:gd name="T63" fmla="*/ 45 h 159"/>
                <a:gd name="T64" fmla="*/ 7 w 197"/>
                <a:gd name="T65" fmla="*/ 41 h 159"/>
                <a:gd name="T66" fmla="*/ 6 w 197"/>
                <a:gd name="T67" fmla="*/ 31 h 159"/>
                <a:gd name="T68" fmla="*/ 2 w 197"/>
                <a:gd name="T69" fmla="*/ 12 h 159"/>
                <a:gd name="T70" fmla="*/ 11 w 197"/>
                <a:gd name="T71" fmla="*/ 6 h 159"/>
                <a:gd name="T72" fmla="*/ 17 w 197"/>
                <a:gd name="T73" fmla="*/ 0 h 159"/>
                <a:gd name="T74" fmla="*/ 42 w 197"/>
                <a:gd name="T75" fmla="*/ 2 h 159"/>
                <a:gd name="T76" fmla="*/ 61 w 197"/>
                <a:gd name="T77" fmla="*/ 6 h 159"/>
                <a:gd name="T78" fmla="*/ 77 w 197"/>
                <a:gd name="T79" fmla="*/ 6 h 159"/>
                <a:gd name="T80" fmla="*/ 118 w 197"/>
                <a:gd name="T81" fmla="*/ 29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
                <a:gd name="T124" fmla="*/ 0 h 159"/>
                <a:gd name="T125" fmla="*/ 197 w 197"/>
                <a:gd name="T126" fmla="*/ 159 h 1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4" name="Freeform 501"/>
            <p:cNvSpPr>
              <a:spLocks/>
            </p:cNvSpPr>
            <p:nvPr/>
          </p:nvSpPr>
          <p:spPr bwMode="ltGray">
            <a:xfrm>
              <a:off x="2844" y="1919"/>
              <a:ext cx="121" cy="62"/>
            </a:xfrm>
            <a:custGeom>
              <a:avLst/>
              <a:gdLst>
                <a:gd name="T0" fmla="*/ 88 w 131"/>
                <a:gd name="T1" fmla="*/ 37 h 61"/>
                <a:gd name="T2" fmla="*/ 84 w 131"/>
                <a:gd name="T3" fmla="*/ 43 h 61"/>
                <a:gd name="T4" fmla="*/ 78 w 131"/>
                <a:gd name="T5" fmla="*/ 49 h 61"/>
                <a:gd name="T6" fmla="*/ 73 w 131"/>
                <a:gd name="T7" fmla="*/ 53 h 61"/>
                <a:gd name="T8" fmla="*/ 68 w 131"/>
                <a:gd name="T9" fmla="*/ 55 h 61"/>
                <a:gd name="T10" fmla="*/ 62 w 131"/>
                <a:gd name="T11" fmla="*/ 55 h 61"/>
                <a:gd name="T12" fmla="*/ 55 w 131"/>
                <a:gd name="T13" fmla="*/ 57 h 61"/>
                <a:gd name="T14" fmla="*/ 47 w 131"/>
                <a:gd name="T15" fmla="*/ 57 h 61"/>
                <a:gd name="T16" fmla="*/ 39 w 131"/>
                <a:gd name="T17" fmla="*/ 59 h 61"/>
                <a:gd name="T18" fmla="*/ 33 w 131"/>
                <a:gd name="T19" fmla="*/ 61 h 61"/>
                <a:gd name="T20" fmla="*/ 6 w 131"/>
                <a:gd name="T21" fmla="*/ 65 h 61"/>
                <a:gd name="T22" fmla="*/ 0 w 131"/>
                <a:gd name="T23" fmla="*/ 57 h 61"/>
                <a:gd name="T24" fmla="*/ 0 w 131"/>
                <a:gd name="T25" fmla="*/ 43 h 61"/>
                <a:gd name="T26" fmla="*/ 4 w 131"/>
                <a:gd name="T27" fmla="*/ 37 h 61"/>
                <a:gd name="T28" fmla="*/ 23 w 131"/>
                <a:gd name="T29" fmla="*/ 37 h 61"/>
                <a:gd name="T30" fmla="*/ 27 w 131"/>
                <a:gd name="T31" fmla="*/ 37 h 61"/>
                <a:gd name="T32" fmla="*/ 36 w 131"/>
                <a:gd name="T33" fmla="*/ 30 h 61"/>
                <a:gd name="T34" fmla="*/ 40 w 131"/>
                <a:gd name="T35" fmla="*/ 24 h 61"/>
                <a:gd name="T36" fmla="*/ 44 w 131"/>
                <a:gd name="T37" fmla="*/ 18 h 61"/>
                <a:gd name="T38" fmla="*/ 44 w 131"/>
                <a:gd name="T39" fmla="*/ 14 h 61"/>
                <a:gd name="T40" fmla="*/ 47 w 131"/>
                <a:gd name="T41" fmla="*/ 12 h 61"/>
                <a:gd name="T42" fmla="*/ 51 w 131"/>
                <a:gd name="T43" fmla="*/ 10 h 61"/>
                <a:gd name="T44" fmla="*/ 55 w 131"/>
                <a:gd name="T45" fmla="*/ 12 h 61"/>
                <a:gd name="T46" fmla="*/ 57 w 131"/>
                <a:gd name="T47" fmla="*/ 14 h 61"/>
                <a:gd name="T48" fmla="*/ 59 w 131"/>
                <a:gd name="T49" fmla="*/ 10 h 61"/>
                <a:gd name="T50" fmla="*/ 59 w 131"/>
                <a:gd name="T51" fmla="*/ 2 h 61"/>
                <a:gd name="T52" fmla="*/ 63 w 131"/>
                <a:gd name="T53" fmla="*/ 0 h 61"/>
                <a:gd name="T54" fmla="*/ 68 w 131"/>
                <a:gd name="T55" fmla="*/ 2 h 61"/>
                <a:gd name="T56" fmla="*/ 77 w 131"/>
                <a:gd name="T57" fmla="*/ 4 h 61"/>
                <a:gd name="T58" fmla="*/ 77 w 131"/>
                <a:gd name="T59" fmla="*/ 12 h 61"/>
                <a:gd name="T60" fmla="*/ 77 w 131"/>
                <a:gd name="T61" fmla="*/ 14 h 61"/>
                <a:gd name="T62" fmla="*/ 79 w 131"/>
                <a:gd name="T63" fmla="*/ 20 h 61"/>
                <a:gd name="T64" fmla="*/ 84 w 131"/>
                <a:gd name="T65" fmla="*/ 24 h 61"/>
                <a:gd name="T66" fmla="*/ 86 w 131"/>
                <a:gd name="T67" fmla="*/ 26 h 61"/>
                <a:gd name="T68" fmla="*/ 88 w 131"/>
                <a:gd name="T69" fmla="*/ 37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61"/>
                <a:gd name="T107" fmla="*/ 131 w 131"/>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5" name="Freeform 502"/>
            <p:cNvSpPr>
              <a:spLocks/>
            </p:cNvSpPr>
            <p:nvPr/>
          </p:nvSpPr>
          <p:spPr bwMode="ltGray">
            <a:xfrm>
              <a:off x="2794" y="1788"/>
              <a:ext cx="121" cy="168"/>
            </a:xfrm>
            <a:custGeom>
              <a:avLst/>
              <a:gdLst>
                <a:gd name="T0" fmla="*/ 37 w 133"/>
                <a:gd name="T1" fmla="*/ 4 h 163"/>
                <a:gd name="T2" fmla="*/ 40 w 133"/>
                <a:gd name="T3" fmla="*/ 6 h 163"/>
                <a:gd name="T4" fmla="*/ 42 w 133"/>
                <a:gd name="T5" fmla="*/ 8 h 163"/>
                <a:gd name="T6" fmla="*/ 44 w 133"/>
                <a:gd name="T7" fmla="*/ 11 h 163"/>
                <a:gd name="T8" fmla="*/ 45 w 133"/>
                <a:gd name="T9" fmla="*/ 13 h 163"/>
                <a:gd name="T10" fmla="*/ 50 w 133"/>
                <a:gd name="T11" fmla="*/ 15 h 163"/>
                <a:gd name="T12" fmla="*/ 55 w 133"/>
                <a:gd name="T13" fmla="*/ 13 h 163"/>
                <a:gd name="T14" fmla="*/ 71 w 133"/>
                <a:gd name="T15" fmla="*/ 4 h 163"/>
                <a:gd name="T16" fmla="*/ 72 w 133"/>
                <a:gd name="T17" fmla="*/ 11 h 163"/>
                <a:gd name="T18" fmla="*/ 72 w 133"/>
                <a:gd name="T19" fmla="*/ 15 h 163"/>
                <a:gd name="T20" fmla="*/ 74 w 133"/>
                <a:gd name="T21" fmla="*/ 22 h 163"/>
                <a:gd name="T22" fmla="*/ 78 w 133"/>
                <a:gd name="T23" fmla="*/ 24 h 163"/>
                <a:gd name="T24" fmla="*/ 79 w 133"/>
                <a:gd name="T25" fmla="*/ 24 h 163"/>
                <a:gd name="T26" fmla="*/ 82 w 133"/>
                <a:gd name="T27" fmla="*/ 30 h 163"/>
                <a:gd name="T28" fmla="*/ 80 w 133"/>
                <a:gd name="T29" fmla="*/ 34 h 163"/>
                <a:gd name="T30" fmla="*/ 79 w 133"/>
                <a:gd name="T31" fmla="*/ 35 h 163"/>
                <a:gd name="T32" fmla="*/ 78 w 133"/>
                <a:gd name="T33" fmla="*/ 41 h 163"/>
                <a:gd name="T34" fmla="*/ 77 w 133"/>
                <a:gd name="T35" fmla="*/ 45 h 163"/>
                <a:gd name="T36" fmla="*/ 77 w 133"/>
                <a:gd name="T37" fmla="*/ 49 h 163"/>
                <a:gd name="T38" fmla="*/ 77 w 133"/>
                <a:gd name="T39" fmla="*/ 60 h 163"/>
                <a:gd name="T40" fmla="*/ 78 w 133"/>
                <a:gd name="T41" fmla="*/ 69 h 163"/>
                <a:gd name="T42" fmla="*/ 79 w 133"/>
                <a:gd name="T43" fmla="*/ 75 h 163"/>
                <a:gd name="T44" fmla="*/ 79 w 133"/>
                <a:gd name="T45" fmla="*/ 82 h 163"/>
                <a:gd name="T46" fmla="*/ 79 w 133"/>
                <a:gd name="T47" fmla="*/ 88 h 163"/>
                <a:gd name="T48" fmla="*/ 78 w 133"/>
                <a:gd name="T49" fmla="*/ 97 h 163"/>
                <a:gd name="T50" fmla="*/ 74 w 133"/>
                <a:gd name="T51" fmla="*/ 101 h 163"/>
                <a:gd name="T52" fmla="*/ 72 w 133"/>
                <a:gd name="T53" fmla="*/ 105 h 163"/>
                <a:gd name="T54" fmla="*/ 69 w 133"/>
                <a:gd name="T55" fmla="*/ 108 h 163"/>
                <a:gd name="T56" fmla="*/ 65 w 133"/>
                <a:gd name="T57" fmla="*/ 110 h 163"/>
                <a:gd name="T58" fmla="*/ 64 w 133"/>
                <a:gd name="T59" fmla="*/ 114 h 163"/>
                <a:gd name="T60" fmla="*/ 76 w 133"/>
                <a:gd name="T61" fmla="*/ 150 h 163"/>
                <a:gd name="T62" fmla="*/ 77 w 133"/>
                <a:gd name="T63" fmla="*/ 153 h 163"/>
                <a:gd name="T64" fmla="*/ 78 w 133"/>
                <a:gd name="T65" fmla="*/ 162 h 163"/>
                <a:gd name="T66" fmla="*/ 77 w 133"/>
                <a:gd name="T67" fmla="*/ 172 h 163"/>
                <a:gd name="T68" fmla="*/ 72 w 133"/>
                <a:gd name="T69" fmla="*/ 179 h 163"/>
                <a:gd name="T70" fmla="*/ 66 w 133"/>
                <a:gd name="T71" fmla="*/ 183 h 163"/>
                <a:gd name="T72" fmla="*/ 55 w 133"/>
                <a:gd name="T73" fmla="*/ 186 h 163"/>
                <a:gd name="T74" fmla="*/ 44 w 133"/>
                <a:gd name="T75" fmla="*/ 186 h 163"/>
                <a:gd name="T76" fmla="*/ 32 w 133"/>
                <a:gd name="T77" fmla="*/ 188 h 163"/>
                <a:gd name="T78" fmla="*/ 16 w 133"/>
                <a:gd name="T79" fmla="*/ 183 h 163"/>
                <a:gd name="T80" fmla="*/ 12 w 133"/>
                <a:gd name="T81" fmla="*/ 169 h 163"/>
                <a:gd name="T82" fmla="*/ 0 w 133"/>
                <a:gd name="T83" fmla="*/ 121 h 163"/>
                <a:gd name="T84" fmla="*/ 2 w 133"/>
                <a:gd name="T85" fmla="*/ 63 h 163"/>
                <a:gd name="T86" fmla="*/ 10 w 133"/>
                <a:gd name="T87" fmla="*/ 43 h 163"/>
                <a:gd name="T88" fmla="*/ 21 w 133"/>
                <a:gd name="T89" fmla="*/ 28 h 163"/>
                <a:gd name="T90" fmla="*/ 25 w 133"/>
                <a:gd name="T91" fmla="*/ 24 h 163"/>
                <a:gd name="T92" fmla="*/ 26 w 133"/>
                <a:gd name="T93" fmla="*/ 13 h 163"/>
                <a:gd name="T94" fmla="*/ 31 w 133"/>
                <a:gd name="T95" fmla="*/ 8 h 163"/>
                <a:gd name="T96" fmla="*/ 35 w 133"/>
                <a:gd name="T97" fmla="*/ 0 h 163"/>
                <a:gd name="T98" fmla="*/ 37 w 133"/>
                <a:gd name="T99" fmla="*/ 4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3"/>
                <a:gd name="T151" fmla="*/ 0 h 163"/>
                <a:gd name="T152" fmla="*/ 133 w 133"/>
                <a:gd name="T153" fmla="*/ 163 h 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6" name="Freeform 503"/>
            <p:cNvSpPr>
              <a:spLocks/>
            </p:cNvSpPr>
            <p:nvPr/>
          </p:nvSpPr>
          <p:spPr bwMode="ltGray">
            <a:xfrm>
              <a:off x="2792" y="1787"/>
              <a:ext cx="129" cy="176"/>
            </a:xfrm>
            <a:custGeom>
              <a:avLst/>
              <a:gdLst>
                <a:gd name="T0" fmla="*/ 41 w 141"/>
                <a:gd name="T1" fmla="*/ 4 h 171"/>
                <a:gd name="T2" fmla="*/ 44 w 141"/>
                <a:gd name="T3" fmla="*/ 6 h 171"/>
                <a:gd name="T4" fmla="*/ 46 w 141"/>
                <a:gd name="T5" fmla="*/ 8 h 171"/>
                <a:gd name="T6" fmla="*/ 48 w 141"/>
                <a:gd name="T7" fmla="*/ 12 h 171"/>
                <a:gd name="T8" fmla="*/ 49 w 141"/>
                <a:gd name="T9" fmla="*/ 14 h 171"/>
                <a:gd name="T10" fmla="*/ 54 w 141"/>
                <a:gd name="T11" fmla="*/ 16 h 171"/>
                <a:gd name="T12" fmla="*/ 59 w 141"/>
                <a:gd name="T13" fmla="*/ 14 h 171"/>
                <a:gd name="T14" fmla="*/ 77 w 141"/>
                <a:gd name="T15" fmla="*/ 4 h 171"/>
                <a:gd name="T16" fmla="*/ 78 w 141"/>
                <a:gd name="T17" fmla="*/ 12 h 171"/>
                <a:gd name="T18" fmla="*/ 79 w 141"/>
                <a:gd name="T19" fmla="*/ 16 h 171"/>
                <a:gd name="T20" fmla="*/ 81 w 141"/>
                <a:gd name="T21" fmla="*/ 23 h 171"/>
                <a:gd name="T22" fmla="*/ 85 w 141"/>
                <a:gd name="T23" fmla="*/ 25 h 171"/>
                <a:gd name="T24" fmla="*/ 86 w 141"/>
                <a:gd name="T25" fmla="*/ 25 h 171"/>
                <a:gd name="T26" fmla="*/ 90 w 141"/>
                <a:gd name="T27" fmla="*/ 31 h 171"/>
                <a:gd name="T28" fmla="*/ 88 w 141"/>
                <a:gd name="T29" fmla="*/ 35 h 171"/>
                <a:gd name="T30" fmla="*/ 86 w 141"/>
                <a:gd name="T31" fmla="*/ 37 h 171"/>
                <a:gd name="T32" fmla="*/ 85 w 141"/>
                <a:gd name="T33" fmla="*/ 43 h 171"/>
                <a:gd name="T34" fmla="*/ 83 w 141"/>
                <a:gd name="T35" fmla="*/ 47 h 171"/>
                <a:gd name="T36" fmla="*/ 83 w 141"/>
                <a:gd name="T37" fmla="*/ 51 h 171"/>
                <a:gd name="T38" fmla="*/ 83 w 141"/>
                <a:gd name="T39" fmla="*/ 62 h 171"/>
                <a:gd name="T40" fmla="*/ 85 w 141"/>
                <a:gd name="T41" fmla="*/ 72 h 171"/>
                <a:gd name="T42" fmla="*/ 86 w 141"/>
                <a:gd name="T43" fmla="*/ 78 h 171"/>
                <a:gd name="T44" fmla="*/ 86 w 141"/>
                <a:gd name="T45" fmla="*/ 86 h 171"/>
                <a:gd name="T46" fmla="*/ 86 w 141"/>
                <a:gd name="T47" fmla="*/ 92 h 171"/>
                <a:gd name="T48" fmla="*/ 85 w 141"/>
                <a:gd name="T49" fmla="*/ 101 h 171"/>
                <a:gd name="T50" fmla="*/ 81 w 141"/>
                <a:gd name="T51" fmla="*/ 105 h 171"/>
                <a:gd name="T52" fmla="*/ 78 w 141"/>
                <a:gd name="T53" fmla="*/ 109 h 171"/>
                <a:gd name="T54" fmla="*/ 76 w 141"/>
                <a:gd name="T55" fmla="*/ 113 h 171"/>
                <a:gd name="T56" fmla="*/ 70 w 141"/>
                <a:gd name="T57" fmla="*/ 115 h 171"/>
                <a:gd name="T58" fmla="*/ 70 w 141"/>
                <a:gd name="T59" fmla="*/ 119 h 171"/>
                <a:gd name="T60" fmla="*/ 82 w 141"/>
                <a:gd name="T61" fmla="*/ 156 h 171"/>
                <a:gd name="T62" fmla="*/ 83 w 141"/>
                <a:gd name="T63" fmla="*/ 159 h 171"/>
                <a:gd name="T64" fmla="*/ 85 w 141"/>
                <a:gd name="T65" fmla="*/ 169 h 171"/>
                <a:gd name="T66" fmla="*/ 83 w 141"/>
                <a:gd name="T67" fmla="*/ 179 h 171"/>
                <a:gd name="T68" fmla="*/ 79 w 141"/>
                <a:gd name="T69" fmla="*/ 187 h 171"/>
                <a:gd name="T70" fmla="*/ 71 w 141"/>
                <a:gd name="T71" fmla="*/ 191 h 171"/>
                <a:gd name="T72" fmla="*/ 60 w 141"/>
                <a:gd name="T73" fmla="*/ 193 h 171"/>
                <a:gd name="T74" fmla="*/ 48 w 141"/>
                <a:gd name="T75" fmla="*/ 193 h 171"/>
                <a:gd name="T76" fmla="*/ 35 w 141"/>
                <a:gd name="T77" fmla="*/ 196 h 171"/>
                <a:gd name="T78" fmla="*/ 18 w 141"/>
                <a:gd name="T79" fmla="*/ 191 h 171"/>
                <a:gd name="T80" fmla="*/ 13 w 141"/>
                <a:gd name="T81" fmla="*/ 176 h 171"/>
                <a:gd name="T82" fmla="*/ 0 w 141"/>
                <a:gd name="T83" fmla="*/ 126 h 171"/>
                <a:gd name="T84" fmla="*/ 2 w 141"/>
                <a:gd name="T85" fmla="*/ 66 h 171"/>
                <a:gd name="T86" fmla="*/ 11 w 141"/>
                <a:gd name="T87" fmla="*/ 45 h 171"/>
                <a:gd name="T88" fmla="*/ 23 w 141"/>
                <a:gd name="T89" fmla="*/ 29 h 171"/>
                <a:gd name="T90" fmla="*/ 27 w 141"/>
                <a:gd name="T91" fmla="*/ 25 h 171"/>
                <a:gd name="T92" fmla="*/ 29 w 141"/>
                <a:gd name="T93" fmla="*/ 14 h 171"/>
                <a:gd name="T94" fmla="*/ 34 w 141"/>
                <a:gd name="T95" fmla="*/ 8 h 171"/>
                <a:gd name="T96" fmla="*/ 38 w 141"/>
                <a:gd name="T97" fmla="*/ 0 h 171"/>
                <a:gd name="T98" fmla="*/ 41 w 141"/>
                <a:gd name="T99" fmla="*/ 4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
                <a:gd name="T151" fmla="*/ 0 h 171"/>
                <a:gd name="T152" fmla="*/ 141 w 141"/>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7" name="Freeform 504"/>
            <p:cNvSpPr>
              <a:spLocks/>
            </p:cNvSpPr>
            <p:nvPr/>
          </p:nvSpPr>
          <p:spPr bwMode="ltGray">
            <a:xfrm>
              <a:off x="2761" y="1807"/>
              <a:ext cx="65" cy="68"/>
            </a:xfrm>
            <a:custGeom>
              <a:avLst/>
              <a:gdLst>
                <a:gd name="T0" fmla="*/ 0 w 71"/>
                <a:gd name="T1" fmla="*/ 71 h 65"/>
                <a:gd name="T2" fmla="*/ 5 w 71"/>
                <a:gd name="T3" fmla="*/ 59 h 65"/>
                <a:gd name="T4" fmla="*/ 5 w 71"/>
                <a:gd name="T5" fmla="*/ 52 h 65"/>
                <a:gd name="T6" fmla="*/ 13 w 71"/>
                <a:gd name="T7" fmla="*/ 17 h 65"/>
                <a:gd name="T8" fmla="*/ 18 w 71"/>
                <a:gd name="T9" fmla="*/ 8 h 65"/>
                <a:gd name="T10" fmla="*/ 21 w 71"/>
                <a:gd name="T11" fmla="*/ 8 h 65"/>
                <a:gd name="T12" fmla="*/ 23 w 71"/>
                <a:gd name="T13" fmla="*/ 8 h 65"/>
                <a:gd name="T14" fmla="*/ 35 w 71"/>
                <a:gd name="T15" fmla="*/ 8 h 65"/>
                <a:gd name="T16" fmla="*/ 38 w 71"/>
                <a:gd name="T17" fmla="*/ 8 h 65"/>
                <a:gd name="T18" fmla="*/ 40 w 71"/>
                <a:gd name="T19" fmla="*/ 2 h 65"/>
                <a:gd name="T20" fmla="*/ 44 w 71"/>
                <a:gd name="T21" fmla="*/ 0 h 65"/>
                <a:gd name="T22" fmla="*/ 45 w 71"/>
                <a:gd name="T23" fmla="*/ 4 h 65"/>
                <a:gd name="T24" fmla="*/ 45 w 71"/>
                <a:gd name="T25" fmla="*/ 8 h 65"/>
                <a:gd name="T26" fmla="*/ 41 w 71"/>
                <a:gd name="T27" fmla="*/ 8 h 65"/>
                <a:gd name="T28" fmla="*/ 38 w 71"/>
                <a:gd name="T29" fmla="*/ 17 h 65"/>
                <a:gd name="T30" fmla="*/ 38 w 71"/>
                <a:gd name="T31" fmla="*/ 23 h 65"/>
                <a:gd name="T32" fmla="*/ 36 w 71"/>
                <a:gd name="T33" fmla="*/ 31 h 65"/>
                <a:gd name="T34" fmla="*/ 36 w 71"/>
                <a:gd name="T35" fmla="*/ 41 h 65"/>
                <a:gd name="T36" fmla="*/ 36 w 71"/>
                <a:gd name="T37" fmla="*/ 48 h 65"/>
                <a:gd name="T38" fmla="*/ 36 w 71"/>
                <a:gd name="T39" fmla="*/ 52 h 65"/>
                <a:gd name="T40" fmla="*/ 35 w 71"/>
                <a:gd name="T41" fmla="*/ 56 h 65"/>
                <a:gd name="T42" fmla="*/ 31 w 71"/>
                <a:gd name="T43" fmla="*/ 62 h 65"/>
                <a:gd name="T44" fmla="*/ 28 w 71"/>
                <a:gd name="T45" fmla="*/ 71 h 65"/>
                <a:gd name="T46" fmla="*/ 26 w 71"/>
                <a:gd name="T47" fmla="*/ 73 h 65"/>
                <a:gd name="T48" fmla="*/ 23 w 71"/>
                <a:gd name="T49" fmla="*/ 77 h 65"/>
                <a:gd name="T50" fmla="*/ 7 w 71"/>
                <a:gd name="T51" fmla="*/ 80 h 65"/>
                <a:gd name="T52" fmla="*/ 4 w 71"/>
                <a:gd name="T53" fmla="*/ 75 h 65"/>
                <a:gd name="T54" fmla="*/ 0 w 71"/>
                <a:gd name="T55" fmla="*/ 71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
                <a:gd name="T85" fmla="*/ 0 h 65"/>
                <a:gd name="T86" fmla="*/ 71 w 71"/>
                <a:gd name="T87" fmla="*/ 65 h 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8" name="Freeform 505"/>
            <p:cNvSpPr>
              <a:spLocks/>
            </p:cNvSpPr>
            <p:nvPr/>
          </p:nvSpPr>
          <p:spPr bwMode="ltGray">
            <a:xfrm>
              <a:off x="2796" y="1945"/>
              <a:ext cx="64" cy="37"/>
            </a:xfrm>
            <a:custGeom>
              <a:avLst/>
              <a:gdLst>
                <a:gd name="T0" fmla="*/ 18 w 69"/>
                <a:gd name="T1" fmla="*/ 3 h 37"/>
                <a:gd name="T2" fmla="*/ 25 w 69"/>
                <a:gd name="T3" fmla="*/ 5 h 37"/>
                <a:gd name="T4" fmla="*/ 32 w 69"/>
                <a:gd name="T5" fmla="*/ 2 h 37"/>
                <a:gd name="T6" fmla="*/ 33 w 69"/>
                <a:gd name="T7" fmla="*/ 2 h 37"/>
                <a:gd name="T8" fmla="*/ 36 w 69"/>
                <a:gd name="T9" fmla="*/ 2 h 37"/>
                <a:gd name="T10" fmla="*/ 38 w 69"/>
                <a:gd name="T11" fmla="*/ 0 h 37"/>
                <a:gd name="T12" fmla="*/ 39 w 69"/>
                <a:gd name="T13" fmla="*/ 3 h 37"/>
                <a:gd name="T14" fmla="*/ 39 w 69"/>
                <a:gd name="T15" fmla="*/ 7 h 37"/>
                <a:gd name="T16" fmla="*/ 38 w 69"/>
                <a:gd name="T17" fmla="*/ 11 h 37"/>
                <a:gd name="T18" fmla="*/ 38 w 69"/>
                <a:gd name="T19" fmla="*/ 13 h 37"/>
                <a:gd name="T20" fmla="*/ 39 w 69"/>
                <a:gd name="T21" fmla="*/ 15 h 37"/>
                <a:gd name="T22" fmla="*/ 39 w 69"/>
                <a:gd name="T23" fmla="*/ 16 h 37"/>
                <a:gd name="T24" fmla="*/ 42 w 69"/>
                <a:gd name="T25" fmla="*/ 18 h 37"/>
                <a:gd name="T26" fmla="*/ 44 w 69"/>
                <a:gd name="T27" fmla="*/ 21 h 37"/>
                <a:gd name="T28" fmla="*/ 46 w 69"/>
                <a:gd name="T29" fmla="*/ 23 h 37"/>
                <a:gd name="T30" fmla="*/ 43 w 69"/>
                <a:gd name="T31" fmla="*/ 33 h 37"/>
                <a:gd name="T32" fmla="*/ 36 w 69"/>
                <a:gd name="T33" fmla="*/ 34 h 37"/>
                <a:gd name="T34" fmla="*/ 25 w 69"/>
                <a:gd name="T35" fmla="*/ 36 h 37"/>
                <a:gd name="T36" fmla="*/ 8 w 69"/>
                <a:gd name="T37" fmla="*/ 36 h 37"/>
                <a:gd name="T38" fmla="*/ 0 w 69"/>
                <a:gd name="T39" fmla="*/ 26 h 37"/>
                <a:gd name="T40" fmla="*/ 2 w 69"/>
                <a:gd name="T41" fmla="*/ 18 h 37"/>
                <a:gd name="T42" fmla="*/ 8 w 69"/>
                <a:gd name="T43" fmla="*/ 3 h 37"/>
                <a:gd name="T44" fmla="*/ 18 w 69"/>
                <a:gd name="T45" fmla="*/ 3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37"/>
                <a:gd name="T71" fmla="*/ 69 w 69"/>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9" name="Freeform 506"/>
            <p:cNvSpPr>
              <a:spLocks/>
            </p:cNvSpPr>
            <p:nvPr/>
          </p:nvSpPr>
          <p:spPr bwMode="ltGray">
            <a:xfrm>
              <a:off x="2795" y="1944"/>
              <a:ext cx="71" cy="46"/>
            </a:xfrm>
            <a:custGeom>
              <a:avLst/>
              <a:gdLst>
                <a:gd name="T0" fmla="*/ 20 w 77"/>
                <a:gd name="T1" fmla="*/ 4 h 45"/>
                <a:gd name="T2" fmla="*/ 27 w 77"/>
                <a:gd name="T3" fmla="*/ 6 h 45"/>
                <a:gd name="T4" fmla="*/ 35 w 77"/>
                <a:gd name="T5" fmla="*/ 2 h 45"/>
                <a:gd name="T6" fmla="*/ 36 w 77"/>
                <a:gd name="T7" fmla="*/ 2 h 45"/>
                <a:gd name="T8" fmla="*/ 38 w 77"/>
                <a:gd name="T9" fmla="*/ 2 h 45"/>
                <a:gd name="T10" fmla="*/ 41 w 77"/>
                <a:gd name="T11" fmla="*/ 0 h 45"/>
                <a:gd name="T12" fmla="*/ 42 w 77"/>
                <a:gd name="T13" fmla="*/ 4 h 45"/>
                <a:gd name="T14" fmla="*/ 42 w 77"/>
                <a:gd name="T15" fmla="*/ 8 h 45"/>
                <a:gd name="T16" fmla="*/ 41 w 77"/>
                <a:gd name="T17" fmla="*/ 14 h 45"/>
                <a:gd name="T18" fmla="*/ 41 w 77"/>
                <a:gd name="T19" fmla="*/ 16 h 45"/>
                <a:gd name="T20" fmla="*/ 42 w 77"/>
                <a:gd name="T21" fmla="*/ 18 h 45"/>
                <a:gd name="T22" fmla="*/ 42 w 77"/>
                <a:gd name="T23" fmla="*/ 20 h 45"/>
                <a:gd name="T24" fmla="*/ 45 w 77"/>
                <a:gd name="T25" fmla="*/ 22 h 45"/>
                <a:gd name="T26" fmla="*/ 48 w 77"/>
                <a:gd name="T27" fmla="*/ 31 h 45"/>
                <a:gd name="T28" fmla="*/ 51 w 77"/>
                <a:gd name="T29" fmla="*/ 33 h 45"/>
                <a:gd name="T30" fmla="*/ 47 w 77"/>
                <a:gd name="T31" fmla="*/ 45 h 45"/>
                <a:gd name="T32" fmla="*/ 38 w 77"/>
                <a:gd name="T33" fmla="*/ 47 h 45"/>
                <a:gd name="T34" fmla="*/ 27 w 77"/>
                <a:gd name="T35" fmla="*/ 49 h 45"/>
                <a:gd name="T36" fmla="*/ 9 w 77"/>
                <a:gd name="T37" fmla="*/ 49 h 45"/>
                <a:gd name="T38" fmla="*/ 0 w 77"/>
                <a:gd name="T39" fmla="*/ 37 h 45"/>
                <a:gd name="T40" fmla="*/ 2 w 77"/>
                <a:gd name="T41" fmla="*/ 22 h 45"/>
                <a:gd name="T42" fmla="*/ 9 w 77"/>
                <a:gd name="T43" fmla="*/ 4 h 45"/>
                <a:gd name="T44" fmla="*/ 20 w 77"/>
                <a:gd name="T45" fmla="*/ 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45"/>
                <a:gd name="T71" fmla="*/ 77 w 7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0" name="Freeform 507"/>
            <p:cNvSpPr>
              <a:spLocks/>
            </p:cNvSpPr>
            <p:nvPr/>
          </p:nvSpPr>
          <p:spPr bwMode="ltGray">
            <a:xfrm>
              <a:off x="2799" y="1964"/>
              <a:ext cx="179" cy="195"/>
            </a:xfrm>
            <a:custGeom>
              <a:avLst/>
              <a:gdLst>
                <a:gd name="T0" fmla="*/ 18 w 195"/>
                <a:gd name="T1" fmla="*/ 25 h 189"/>
                <a:gd name="T2" fmla="*/ 31 w 195"/>
                <a:gd name="T3" fmla="*/ 12 h 189"/>
                <a:gd name="T4" fmla="*/ 36 w 195"/>
                <a:gd name="T5" fmla="*/ 14 h 189"/>
                <a:gd name="T6" fmla="*/ 40 w 195"/>
                <a:gd name="T7" fmla="*/ 10 h 189"/>
                <a:gd name="T8" fmla="*/ 46 w 195"/>
                <a:gd name="T9" fmla="*/ 4 h 189"/>
                <a:gd name="T10" fmla="*/ 51 w 195"/>
                <a:gd name="T11" fmla="*/ 0 h 189"/>
                <a:gd name="T12" fmla="*/ 59 w 195"/>
                <a:gd name="T13" fmla="*/ 0 h 189"/>
                <a:gd name="T14" fmla="*/ 64 w 195"/>
                <a:gd name="T15" fmla="*/ 8 h 189"/>
                <a:gd name="T16" fmla="*/ 69 w 195"/>
                <a:gd name="T17" fmla="*/ 12 h 189"/>
                <a:gd name="T18" fmla="*/ 71 w 195"/>
                <a:gd name="T19" fmla="*/ 33 h 189"/>
                <a:gd name="T20" fmla="*/ 64 w 195"/>
                <a:gd name="T21" fmla="*/ 39 h 189"/>
                <a:gd name="T22" fmla="*/ 64 w 195"/>
                <a:gd name="T23" fmla="*/ 50 h 189"/>
                <a:gd name="T24" fmla="*/ 65 w 195"/>
                <a:gd name="T25" fmla="*/ 68 h 189"/>
                <a:gd name="T26" fmla="*/ 71 w 195"/>
                <a:gd name="T27" fmla="*/ 76 h 189"/>
                <a:gd name="T28" fmla="*/ 74 w 195"/>
                <a:gd name="T29" fmla="*/ 92 h 189"/>
                <a:gd name="T30" fmla="*/ 82 w 195"/>
                <a:gd name="T31" fmla="*/ 107 h 189"/>
                <a:gd name="T32" fmla="*/ 89 w 195"/>
                <a:gd name="T33" fmla="*/ 119 h 189"/>
                <a:gd name="T34" fmla="*/ 98 w 195"/>
                <a:gd name="T35" fmla="*/ 124 h 189"/>
                <a:gd name="T36" fmla="*/ 105 w 195"/>
                <a:gd name="T37" fmla="*/ 134 h 189"/>
                <a:gd name="T38" fmla="*/ 108 w 195"/>
                <a:gd name="T39" fmla="*/ 142 h 189"/>
                <a:gd name="T40" fmla="*/ 121 w 195"/>
                <a:gd name="T41" fmla="*/ 152 h 189"/>
                <a:gd name="T42" fmla="*/ 127 w 195"/>
                <a:gd name="T43" fmla="*/ 169 h 189"/>
                <a:gd name="T44" fmla="*/ 124 w 195"/>
                <a:gd name="T45" fmla="*/ 177 h 189"/>
                <a:gd name="T46" fmla="*/ 118 w 195"/>
                <a:gd name="T47" fmla="*/ 169 h 189"/>
                <a:gd name="T48" fmla="*/ 112 w 195"/>
                <a:gd name="T49" fmla="*/ 164 h 189"/>
                <a:gd name="T50" fmla="*/ 110 w 195"/>
                <a:gd name="T51" fmla="*/ 173 h 189"/>
                <a:gd name="T52" fmla="*/ 116 w 195"/>
                <a:gd name="T53" fmla="*/ 194 h 189"/>
                <a:gd name="T54" fmla="*/ 106 w 195"/>
                <a:gd name="T55" fmla="*/ 213 h 189"/>
                <a:gd name="T56" fmla="*/ 94 w 195"/>
                <a:gd name="T57" fmla="*/ 213 h 189"/>
                <a:gd name="T58" fmla="*/ 99 w 195"/>
                <a:gd name="T59" fmla="*/ 171 h 189"/>
                <a:gd name="T60" fmla="*/ 81 w 195"/>
                <a:gd name="T61" fmla="*/ 147 h 189"/>
                <a:gd name="T62" fmla="*/ 74 w 195"/>
                <a:gd name="T63" fmla="*/ 142 h 189"/>
                <a:gd name="T64" fmla="*/ 69 w 195"/>
                <a:gd name="T65" fmla="*/ 134 h 189"/>
                <a:gd name="T66" fmla="*/ 64 w 195"/>
                <a:gd name="T67" fmla="*/ 127 h 189"/>
                <a:gd name="T68" fmla="*/ 60 w 195"/>
                <a:gd name="T69" fmla="*/ 116 h 189"/>
                <a:gd name="T70" fmla="*/ 50 w 195"/>
                <a:gd name="T71" fmla="*/ 109 h 189"/>
                <a:gd name="T72" fmla="*/ 46 w 195"/>
                <a:gd name="T73" fmla="*/ 89 h 189"/>
                <a:gd name="T74" fmla="*/ 42 w 195"/>
                <a:gd name="T75" fmla="*/ 74 h 189"/>
                <a:gd name="T76" fmla="*/ 33 w 195"/>
                <a:gd name="T77" fmla="*/ 66 h 189"/>
                <a:gd name="T78" fmla="*/ 25 w 195"/>
                <a:gd name="T79" fmla="*/ 70 h 189"/>
                <a:gd name="T80" fmla="*/ 22 w 195"/>
                <a:gd name="T81" fmla="*/ 76 h 189"/>
                <a:gd name="T82" fmla="*/ 0 w 195"/>
                <a:gd name="T83" fmla="*/ 60 h 189"/>
                <a:gd name="T84" fmla="*/ 16 w 195"/>
                <a:gd name="T85" fmla="*/ 23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5"/>
                <a:gd name="T130" fmla="*/ 0 h 189"/>
                <a:gd name="T131" fmla="*/ 195 w 195"/>
                <a:gd name="T132" fmla="*/ 189 h 1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5" h="189">
                  <a:moveTo>
                    <a:pt x="24" y="18"/>
                  </a:moveTo>
                  <a:lnTo>
                    <a:pt x="28" y="20"/>
                  </a:lnTo>
                  <a:lnTo>
                    <a:pt x="44" y="10"/>
                  </a:lnTo>
                  <a:lnTo>
                    <a:pt x="48" y="12"/>
                  </a:lnTo>
                  <a:lnTo>
                    <a:pt x="50" y="16"/>
                  </a:lnTo>
                  <a:lnTo>
                    <a:pt x="56" y="14"/>
                  </a:lnTo>
                  <a:lnTo>
                    <a:pt x="58" y="12"/>
                  </a:lnTo>
                  <a:lnTo>
                    <a:pt x="62" y="10"/>
                  </a:lnTo>
                  <a:lnTo>
                    <a:pt x="66" y="8"/>
                  </a:lnTo>
                  <a:lnTo>
                    <a:pt x="70" y="4"/>
                  </a:lnTo>
                  <a:lnTo>
                    <a:pt x="74" y="0"/>
                  </a:lnTo>
                  <a:lnTo>
                    <a:pt x="78" y="0"/>
                  </a:lnTo>
                  <a:lnTo>
                    <a:pt x="86" y="0"/>
                  </a:lnTo>
                  <a:lnTo>
                    <a:pt x="90" y="0"/>
                  </a:lnTo>
                  <a:lnTo>
                    <a:pt x="94" y="4"/>
                  </a:lnTo>
                  <a:lnTo>
                    <a:pt x="98" y="8"/>
                  </a:lnTo>
                  <a:lnTo>
                    <a:pt x="102" y="10"/>
                  </a:lnTo>
                  <a:lnTo>
                    <a:pt x="106" y="12"/>
                  </a:lnTo>
                  <a:lnTo>
                    <a:pt x="108" y="20"/>
                  </a:lnTo>
                  <a:lnTo>
                    <a:pt x="108" y="28"/>
                  </a:lnTo>
                  <a:lnTo>
                    <a:pt x="104" y="32"/>
                  </a:lnTo>
                  <a:lnTo>
                    <a:pt x="98" y="34"/>
                  </a:lnTo>
                  <a:lnTo>
                    <a:pt x="98" y="40"/>
                  </a:lnTo>
                  <a:lnTo>
                    <a:pt x="98" y="44"/>
                  </a:lnTo>
                  <a:lnTo>
                    <a:pt x="98" y="52"/>
                  </a:lnTo>
                  <a:lnTo>
                    <a:pt x="100" y="58"/>
                  </a:lnTo>
                  <a:lnTo>
                    <a:pt x="104" y="62"/>
                  </a:lnTo>
                  <a:lnTo>
                    <a:pt x="108" y="66"/>
                  </a:lnTo>
                  <a:lnTo>
                    <a:pt x="112" y="72"/>
                  </a:lnTo>
                  <a:lnTo>
                    <a:pt x="114" y="78"/>
                  </a:lnTo>
                  <a:lnTo>
                    <a:pt x="118" y="86"/>
                  </a:lnTo>
                  <a:lnTo>
                    <a:pt x="126" y="92"/>
                  </a:lnTo>
                  <a:lnTo>
                    <a:pt x="130" y="98"/>
                  </a:lnTo>
                  <a:lnTo>
                    <a:pt x="136" y="102"/>
                  </a:lnTo>
                  <a:lnTo>
                    <a:pt x="142" y="106"/>
                  </a:lnTo>
                  <a:lnTo>
                    <a:pt x="150" y="106"/>
                  </a:lnTo>
                  <a:lnTo>
                    <a:pt x="158" y="106"/>
                  </a:lnTo>
                  <a:lnTo>
                    <a:pt x="160" y="114"/>
                  </a:lnTo>
                  <a:lnTo>
                    <a:pt x="162" y="118"/>
                  </a:lnTo>
                  <a:lnTo>
                    <a:pt x="168" y="122"/>
                  </a:lnTo>
                  <a:lnTo>
                    <a:pt x="178" y="126"/>
                  </a:lnTo>
                  <a:lnTo>
                    <a:pt x="186" y="130"/>
                  </a:lnTo>
                  <a:lnTo>
                    <a:pt x="192" y="136"/>
                  </a:lnTo>
                  <a:lnTo>
                    <a:pt x="194" y="144"/>
                  </a:lnTo>
                  <a:lnTo>
                    <a:pt x="194" y="148"/>
                  </a:lnTo>
                  <a:lnTo>
                    <a:pt x="190" y="152"/>
                  </a:lnTo>
                  <a:lnTo>
                    <a:pt x="186" y="146"/>
                  </a:lnTo>
                  <a:lnTo>
                    <a:pt x="182" y="144"/>
                  </a:lnTo>
                  <a:lnTo>
                    <a:pt x="178" y="140"/>
                  </a:lnTo>
                  <a:lnTo>
                    <a:pt x="172" y="140"/>
                  </a:lnTo>
                  <a:lnTo>
                    <a:pt x="168" y="142"/>
                  </a:lnTo>
                  <a:lnTo>
                    <a:pt x="170" y="148"/>
                  </a:lnTo>
                  <a:lnTo>
                    <a:pt x="176" y="156"/>
                  </a:lnTo>
                  <a:lnTo>
                    <a:pt x="176" y="166"/>
                  </a:lnTo>
                  <a:lnTo>
                    <a:pt x="166" y="176"/>
                  </a:lnTo>
                  <a:lnTo>
                    <a:pt x="162" y="182"/>
                  </a:lnTo>
                  <a:lnTo>
                    <a:pt x="154" y="188"/>
                  </a:lnTo>
                  <a:lnTo>
                    <a:pt x="144" y="182"/>
                  </a:lnTo>
                  <a:lnTo>
                    <a:pt x="160" y="168"/>
                  </a:lnTo>
                  <a:lnTo>
                    <a:pt x="152" y="146"/>
                  </a:lnTo>
                  <a:lnTo>
                    <a:pt x="144" y="144"/>
                  </a:lnTo>
                  <a:lnTo>
                    <a:pt x="124" y="126"/>
                  </a:lnTo>
                  <a:lnTo>
                    <a:pt x="118" y="124"/>
                  </a:lnTo>
                  <a:lnTo>
                    <a:pt x="114" y="122"/>
                  </a:lnTo>
                  <a:lnTo>
                    <a:pt x="108" y="118"/>
                  </a:lnTo>
                  <a:lnTo>
                    <a:pt x="106" y="114"/>
                  </a:lnTo>
                  <a:lnTo>
                    <a:pt x="102" y="112"/>
                  </a:lnTo>
                  <a:lnTo>
                    <a:pt x="98" y="108"/>
                  </a:lnTo>
                  <a:lnTo>
                    <a:pt x="98" y="102"/>
                  </a:lnTo>
                  <a:lnTo>
                    <a:pt x="92" y="100"/>
                  </a:lnTo>
                  <a:lnTo>
                    <a:pt x="80" y="100"/>
                  </a:lnTo>
                  <a:lnTo>
                    <a:pt x="76" y="94"/>
                  </a:lnTo>
                  <a:lnTo>
                    <a:pt x="72" y="84"/>
                  </a:lnTo>
                  <a:lnTo>
                    <a:pt x="70" y="76"/>
                  </a:lnTo>
                  <a:lnTo>
                    <a:pt x="68" y="70"/>
                  </a:lnTo>
                  <a:lnTo>
                    <a:pt x="64" y="64"/>
                  </a:lnTo>
                  <a:lnTo>
                    <a:pt x="58" y="58"/>
                  </a:lnTo>
                  <a:lnTo>
                    <a:pt x="50" y="56"/>
                  </a:lnTo>
                  <a:lnTo>
                    <a:pt x="40" y="56"/>
                  </a:lnTo>
                  <a:lnTo>
                    <a:pt x="38" y="60"/>
                  </a:lnTo>
                  <a:lnTo>
                    <a:pt x="38" y="64"/>
                  </a:lnTo>
                  <a:lnTo>
                    <a:pt x="34" y="66"/>
                  </a:lnTo>
                  <a:lnTo>
                    <a:pt x="28" y="66"/>
                  </a:lnTo>
                  <a:lnTo>
                    <a:pt x="0" y="50"/>
                  </a:lnTo>
                  <a:lnTo>
                    <a:pt x="2" y="30"/>
                  </a:lnTo>
                  <a:lnTo>
                    <a:pt x="24"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1" name="Freeform 508"/>
            <p:cNvSpPr>
              <a:spLocks/>
            </p:cNvSpPr>
            <p:nvPr/>
          </p:nvSpPr>
          <p:spPr bwMode="ltGray">
            <a:xfrm>
              <a:off x="2792" y="1888"/>
              <a:ext cx="21" cy="30"/>
            </a:xfrm>
            <a:custGeom>
              <a:avLst/>
              <a:gdLst>
                <a:gd name="T0" fmla="*/ 13 w 23"/>
                <a:gd name="T1" fmla="*/ 0 h 29"/>
                <a:gd name="T2" fmla="*/ 14 w 23"/>
                <a:gd name="T3" fmla="*/ 0 h 29"/>
                <a:gd name="T4" fmla="*/ 13 w 23"/>
                <a:gd name="T5" fmla="*/ 10 h 29"/>
                <a:gd name="T6" fmla="*/ 13 w 23"/>
                <a:gd name="T7" fmla="*/ 21 h 29"/>
                <a:gd name="T8" fmla="*/ 13 w 23"/>
                <a:gd name="T9" fmla="*/ 23 h 29"/>
                <a:gd name="T10" fmla="*/ 12 w 23"/>
                <a:gd name="T11" fmla="*/ 25 h 29"/>
                <a:gd name="T12" fmla="*/ 7 w 23"/>
                <a:gd name="T13" fmla="*/ 29 h 29"/>
                <a:gd name="T14" fmla="*/ 4 w 23"/>
                <a:gd name="T15" fmla="*/ 33 h 29"/>
                <a:gd name="T16" fmla="*/ 0 w 23"/>
                <a:gd name="T17" fmla="*/ 31 h 29"/>
                <a:gd name="T18" fmla="*/ 0 w 23"/>
                <a:gd name="T19" fmla="*/ 8 h 29"/>
                <a:gd name="T20" fmla="*/ 5 w 23"/>
                <a:gd name="T21" fmla="*/ 2 h 29"/>
                <a:gd name="T22" fmla="*/ 13 w 2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9"/>
                <a:gd name="T38" fmla="*/ 23 w 23"/>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2" name="Freeform 509"/>
            <p:cNvSpPr>
              <a:spLocks/>
            </p:cNvSpPr>
            <p:nvPr/>
          </p:nvSpPr>
          <p:spPr bwMode="ltGray">
            <a:xfrm>
              <a:off x="2752" y="1865"/>
              <a:ext cx="61" cy="51"/>
            </a:xfrm>
            <a:custGeom>
              <a:avLst/>
              <a:gdLst>
                <a:gd name="T0" fmla="*/ 0 w 67"/>
                <a:gd name="T1" fmla="*/ 8 h 49"/>
                <a:gd name="T2" fmla="*/ 5 w 67"/>
                <a:gd name="T3" fmla="*/ 0 h 49"/>
                <a:gd name="T4" fmla="*/ 14 w 67"/>
                <a:gd name="T5" fmla="*/ 2 h 49"/>
                <a:gd name="T6" fmla="*/ 19 w 67"/>
                <a:gd name="T7" fmla="*/ 0 h 49"/>
                <a:gd name="T8" fmla="*/ 21 w 67"/>
                <a:gd name="T9" fmla="*/ 0 h 49"/>
                <a:gd name="T10" fmla="*/ 24 w 67"/>
                <a:gd name="T11" fmla="*/ 0 h 49"/>
                <a:gd name="T12" fmla="*/ 30 w 67"/>
                <a:gd name="T13" fmla="*/ 0 h 49"/>
                <a:gd name="T14" fmla="*/ 33 w 67"/>
                <a:gd name="T15" fmla="*/ 2 h 49"/>
                <a:gd name="T16" fmla="*/ 33 w 67"/>
                <a:gd name="T17" fmla="*/ 6 h 49"/>
                <a:gd name="T18" fmla="*/ 33 w 67"/>
                <a:gd name="T19" fmla="*/ 10 h 49"/>
                <a:gd name="T20" fmla="*/ 34 w 67"/>
                <a:gd name="T21" fmla="*/ 19 h 49"/>
                <a:gd name="T22" fmla="*/ 35 w 67"/>
                <a:gd name="T23" fmla="*/ 19 h 49"/>
                <a:gd name="T24" fmla="*/ 38 w 67"/>
                <a:gd name="T25" fmla="*/ 21 h 49"/>
                <a:gd name="T26" fmla="*/ 40 w 67"/>
                <a:gd name="T27" fmla="*/ 23 h 49"/>
                <a:gd name="T28" fmla="*/ 42 w 67"/>
                <a:gd name="T29" fmla="*/ 27 h 49"/>
                <a:gd name="T30" fmla="*/ 38 w 67"/>
                <a:gd name="T31" fmla="*/ 29 h 49"/>
                <a:gd name="T32" fmla="*/ 36 w 67"/>
                <a:gd name="T33" fmla="*/ 31 h 49"/>
                <a:gd name="T34" fmla="*/ 34 w 67"/>
                <a:gd name="T35" fmla="*/ 33 h 49"/>
                <a:gd name="T36" fmla="*/ 33 w 67"/>
                <a:gd name="T37" fmla="*/ 35 h 49"/>
                <a:gd name="T38" fmla="*/ 32 w 67"/>
                <a:gd name="T39" fmla="*/ 41 h 49"/>
                <a:gd name="T40" fmla="*/ 30 w 67"/>
                <a:gd name="T41" fmla="*/ 48 h 49"/>
                <a:gd name="T42" fmla="*/ 30 w 67"/>
                <a:gd name="T43" fmla="*/ 50 h 49"/>
                <a:gd name="T44" fmla="*/ 30 w 67"/>
                <a:gd name="T45" fmla="*/ 56 h 49"/>
                <a:gd name="T46" fmla="*/ 30 w 67"/>
                <a:gd name="T47" fmla="*/ 58 h 49"/>
                <a:gd name="T48" fmla="*/ 23 w 67"/>
                <a:gd name="T49" fmla="*/ 58 h 49"/>
                <a:gd name="T50" fmla="*/ 14 w 67"/>
                <a:gd name="T51" fmla="*/ 41 h 49"/>
                <a:gd name="T52" fmla="*/ 5 w 67"/>
                <a:gd name="T53" fmla="*/ 19 h 49"/>
                <a:gd name="T54" fmla="*/ 0 w 67"/>
                <a:gd name="T55" fmla="*/ 10 h 49"/>
                <a:gd name="T56" fmla="*/ 0 w 67"/>
                <a:gd name="T57" fmla="*/ 8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9"/>
                <a:gd name="T89" fmla="*/ 67 w 6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3" name="Freeform 510"/>
            <p:cNvSpPr>
              <a:spLocks/>
            </p:cNvSpPr>
            <p:nvPr/>
          </p:nvSpPr>
          <p:spPr bwMode="ltGray">
            <a:xfrm>
              <a:off x="2653" y="1874"/>
              <a:ext cx="180" cy="192"/>
            </a:xfrm>
            <a:custGeom>
              <a:avLst/>
              <a:gdLst>
                <a:gd name="T0" fmla="*/ 31 w 197"/>
                <a:gd name="T1" fmla="*/ 180 h 187"/>
                <a:gd name="T2" fmla="*/ 34 w 197"/>
                <a:gd name="T3" fmla="*/ 160 h 187"/>
                <a:gd name="T4" fmla="*/ 34 w 197"/>
                <a:gd name="T5" fmla="*/ 144 h 187"/>
                <a:gd name="T6" fmla="*/ 36 w 197"/>
                <a:gd name="T7" fmla="*/ 123 h 187"/>
                <a:gd name="T8" fmla="*/ 29 w 197"/>
                <a:gd name="T9" fmla="*/ 115 h 187"/>
                <a:gd name="T10" fmla="*/ 24 w 197"/>
                <a:gd name="T11" fmla="*/ 106 h 187"/>
                <a:gd name="T12" fmla="*/ 20 w 197"/>
                <a:gd name="T13" fmla="*/ 92 h 187"/>
                <a:gd name="T14" fmla="*/ 12 w 197"/>
                <a:gd name="T15" fmla="*/ 86 h 187"/>
                <a:gd name="T16" fmla="*/ 2 w 197"/>
                <a:gd name="T17" fmla="*/ 78 h 187"/>
                <a:gd name="T18" fmla="*/ 2 w 197"/>
                <a:gd name="T19" fmla="*/ 61 h 187"/>
                <a:gd name="T20" fmla="*/ 11 w 197"/>
                <a:gd name="T21" fmla="*/ 57 h 187"/>
                <a:gd name="T22" fmla="*/ 18 w 197"/>
                <a:gd name="T23" fmla="*/ 61 h 187"/>
                <a:gd name="T24" fmla="*/ 31 w 197"/>
                <a:gd name="T25" fmla="*/ 57 h 187"/>
                <a:gd name="T26" fmla="*/ 31 w 197"/>
                <a:gd name="T27" fmla="*/ 47 h 187"/>
                <a:gd name="T28" fmla="*/ 31 w 197"/>
                <a:gd name="T29" fmla="*/ 37 h 187"/>
                <a:gd name="T30" fmla="*/ 37 w 197"/>
                <a:gd name="T31" fmla="*/ 37 h 187"/>
                <a:gd name="T32" fmla="*/ 42 w 197"/>
                <a:gd name="T33" fmla="*/ 43 h 187"/>
                <a:gd name="T34" fmla="*/ 48 w 197"/>
                <a:gd name="T35" fmla="*/ 41 h 187"/>
                <a:gd name="T36" fmla="*/ 51 w 197"/>
                <a:gd name="T37" fmla="*/ 31 h 187"/>
                <a:gd name="T38" fmla="*/ 58 w 197"/>
                <a:gd name="T39" fmla="*/ 27 h 187"/>
                <a:gd name="T40" fmla="*/ 60 w 197"/>
                <a:gd name="T41" fmla="*/ 12 h 187"/>
                <a:gd name="T42" fmla="*/ 63 w 197"/>
                <a:gd name="T43" fmla="*/ 2 h 187"/>
                <a:gd name="T44" fmla="*/ 71 w 197"/>
                <a:gd name="T45" fmla="*/ 0 h 187"/>
                <a:gd name="T46" fmla="*/ 77 w 197"/>
                <a:gd name="T47" fmla="*/ 8 h 187"/>
                <a:gd name="T48" fmla="*/ 82 w 197"/>
                <a:gd name="T49" fmla="*/ 16 h 187"/>
                <a:gd name="T50" fmla="*/ 86 w 197"/>
                <a:gd name="T51" fmla="*/ 25 h 187"/>
                <a:gd name="T52" fmla="*/ 92 w 197"/>
                <a:gd name="T53" fmla="*/ 31 h 187"/>
                <a:gd name="T54" fmla="*/ 99 w 197"/>
                <a:gd name="T55" fmla="*/ 41 h 187"/>
                <a:gd name="T56" fmla="*/ 108 w 197"/>
                <a:gd name="T57" fmla="*/ 35 h 187"/>
                <a:gd name="T58" fmla="*/ 113 w 197"/>
                <a:gd name="T59" fmla="*/ 41 h 187"/>
                <a:gd name="T60" fmla="*/ 121 w 197"/>
                <a:gd name="T61" fmla="*/ 45 h 187"/>
                <a:gd name="T62" fmla="*/ 123 w 197"/>
                <a:gd name="T63" fmla="*/ 61 h 187"/>
                <a:gd name="T64" fmla="*/ 121 w 197"/>
                <a:gd name="T65" fmla="*/ 78 h 187"/>
                <a:gd name="T66" fmla="*/ 114 w 197"/>
                <a:gd name="T67" fmla="*/ 86 h 187"/>
                <a:gd name="T68" fmla="*/ 106 w 197"/>
                <a:gd name="T69" fmla="*/ 94 h 187"/>
                <a:gd name="T70" fmla="*/ 104 w 197"/>
                <a:gd name="T71" fmla="*/ 113 h 187"/>
                <a:gd name="T72" fmla="*/ 111 w 197"/>
                <a:gd name="T73" fmla="*/ 121 h 187"/>
                <a:gd name="T74" fmla="*/ 116 w 197"/>
                <a:gd name="T75" fmla="*/ 131 h 187"/>
                <a:gd name="T76" fmla="*/ 111 w 197"/>
                <a:gd name="T77" fmla="*/ 144 h 187"/>
                <a:gd name="T78" fmla="*/ 111 w 197"/>
                <a:gd name="T79" fmla="*/ 156 h 187"/>
                <a:gd name="T80" fmla="*/ 116 w 197"/>
                <a:gd name="T81" fmla="*/ 164 h 187"/>
                <a:gd name="T82" fmla="*/ 121 w 197"/>
                <a:gd name="T83" fmla="*/ 175 h 187"/>
                <a:gd name="T84" fmla="*/ 114 w 197"/>
                <a:gd name="T85" fmla="*/ 182 h 187"/>
                <a:gd name="T86" fmla="*/ 109 w 197"/>
                <a:gd name="T87" fmla="*/ 195 h 187"/>
                <a:gd name="T88" fmla="*/ 97 w 197"/>
                <a:gd name="T89" fmla="*/ 190 h 187"/>
                <a:gd name="T90" fmla="*/ 88 w 197"/>
                <a:gd name="T91" fmla="*/ 177 h 187"/>
                <a:gd name="T92" fmla="*/ 80 w 197"/>
                <a:gd name="T93" fmla="*/ 182 h 187"/>
                <a:gd name="T94" fmla="*/ 79 w 197"/>
                <a:gd name="T95" fmla="*/ 190 h 187"/>
                <a:gd name="T96" fmla="*/ 75 w 197"/>
                <a:gd name="T97" fmla="*/ 207 h 187"/>
                <a:gd name="T98" fmla="*/ 65 w 197"/>
                <a:gd name="T99" fmla="*/ 212 h 187"/>
                <a:gd name="T100" fmla="*/ 58 w 197"/>
                <a:gd name="T101" fmla="*/ 207 h 187"/>
                <a:gd name="T102" fmla="*/ 51 w 197"/>
                <a:gd name="T103" fmla="*/ 201 h 187"/>
                <a:gd name="T104" fmla="*/ 44 w 197"/>
                <a:gd name="T105" fmla="*/ 203 h 187"/>
                <a:gd name="T106" fmla="*/ 36 w 197"/>
                <a:gd name="T107" fmla="*/ 197 h 187"/>
                <a:gd name="T108" fmla="*/ 29 w 197"/>
                <a:gd name="T109" fmla="*/ 187 h 1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
                <a:gd name="T166" fmla="*/ 0 h 187"/>
                <a:gd name="T167" fmla="*/ 197 w 197"/>
                <a:gd name="T168" fmla="*/ 187 h 1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 h="187">
                  <a:moveTo>
                    <a:pt x="46" y="164"/>
                  </a:moveTo>
                  <a:lnTo>
                    <a:pt x="48" y="158"/>
                  </a:lnTo>
                  <a:lnTo>
                    <a:pt x="50" y="146"/>
                  </a:lnTo>
                  <a:lnTo>
                    <a:pt x="52" y="140"/>
                  </a:lnTo>
                  <a:lnTo>
                    <a:pt x="52" y="132"/>
                  </a:lnTo>
                  <a:lnTo>
                    <a:pt x="54" y="126"/>
                  </a:lnTo>
                  <a:lnTo>
                    <a:pt x="54" y="120"/>
                  </a:lnTo>
                  <a:lnTo>
                    <a:pt x="56" y="108"/>
                  </a:lnTo>
                  <a:lnTo>
                    <a:pt x="52" y="104"/>
                  </a:lnTo>
                  <a:lnTo>
                    <a:pt x="46" y="100"/>
                  </a:lnTo>
                  <a:lnTo>
                    <a:pt x="40" y="94"/>
                  </a:lnTo>
                  <a:lnTo>
                    <a:pt x="38" y="92"/>
                  </a:lnTo>
                  <a:lnTo>
                    <a:pt x="38" y="84"/>
                  </a:lnTo>
                  <a:lnTo>
                    <a:pt x="32" y="82"/>
                  </a:lnTo>
                  <a:lnTo>
                    <a:pt x="24" y="80"/>
                  </a:lnTo>
                  <a:lnTo>
                    <a:pt x="18" y="76"/>
                  </a:lnTo>
                  <a:lnTo>
                    <a:pt x="10" y="74"/>
                  </a:lnTo>
                  <a:lnTo>
                    <a:pt x="2" y="68"/>
                  </a:lnTo>
                  <a:lnTo>
                    <a:pt x="0" y="58"/>
                  </a:lnTo>
                  <a:lnTo>
                    <a:pt x="2" y="54"/>
                  </a:lnTo>
                  <a:lnTo>
                    <a:pt x="10" y="52"/>
                  </a:lnTo>
                  <a:lnTo>
                    <a:pt x="16" y="52"/>
                  </a:lnTo>
                  <a:lnTo>
                    <a:pt x="24" y="52"/>
                  </a:lnTo>
                  <a:lnTo>
                    <a:pt x="28" y="54"/>
                  </a:lnTo>
                  <a:lnTo>
                    <a:pt x="46" y="54"/>
                  </a:lnTo>
                  <a:lnTo>
                    <a:pt x="48" y="52"/>
                  </a:lnTo>
                  <a:lnTo>
                    <a:pt x="50" y="46"/>
                  </a:lnTo>
                  <a:lnTo>
                    <a:pt x="48" y="42"/>
                  </a:lnTo>
                  <a:lnTo>
                    <a:pt x="46" y="36"/>
                  </a:lnTo>
                  <a:lnTo>
                    <a:pt x="48" y="32"/>
                  </a:lnTo>
                  <a:lnTo>
                    <a:pt x="54" y="30"/>
                  </a:lnTo>
                  <a:lnTo>
                    <a:pt x="58" y="32"/>
                  </a:lnTo>
                  <a:lnTo>
                    <a:pt x="62" y="36"/>
                  </a:lnTo>
                  <a:lnTo>
                    <a:pt x="66" y="38"/>
                  </a:lnTo>
                  <a:lnTo>
                    <a:pt x="70" y="38"/>
                  </a:lnTo>
                  <a:lnTo>
                    <a:pt x="74" y="36"/>
                  </a:lnTo>
                  <a:lnTo>
                    <a:pt x="74" y="32"/>
                  </a:lnTo>
                  <a:lnTo>
                    <a:pt x="80" y="26"/>
                  </a:lnTo>
                  <a:lnTo>
                    <a:pt x="86" y="24"/>
                  </a:lnTo>
                  <a:lnTo>
                    <a:pt x="92" y="22"/>
                  </a:lnTo>
                  <a:lnTo>
                    <a:pt x="96" y="18"/>
                  </a:lnTo>
                  <a:lnTo>
                    <a:pt x="94" y="12"/>
                  </a:lnTo>
                  <a:lnTo>
                    <a:pt x="96" y="6"/>
                  </a:lnTo>
                  <a:lnTo>
                    <a:pt x="98" y="2"/>
                  </a:lnTo>
                  <a:lnTo>
                    <a:pt x="106" y="0"/>
                  </a:lnTo>
                  <a:lnTo>
                    <a:pt x="112" y="0"/>
                  </a:lnTo>
                  <a:lnTo>
                    <a:pt x="116" y="4"/>
                  </a:lnTo>
                  <a:lnTo>
                    <a:pt x="120" y="8"/>
                  </a:lnTo>
                  <a:lnTo>
                    <a:pt x="124" y="8"/>
                  </a:lnTo>
                  <a:lnTo>
                    <a:pt x="128" y="16"/>
                  </a:lnTo>
                  <a:lnTo>
                    <a:pt x="132" y="20"/>
                  </a:lnTo>
                  <a:lnTo>
                    <a:pt x="136" y="20"/>
                  </a:lnTo>
                  <a:lnTo>
                    <a:pt x="140" y="22"/>
                  </a:lnTo>
                  <a:lnTo>
                    <a:pt x="146" y="26"/>
                  </a:lnTo>
                  <a:lnTo>
                    <a:pt x="148" y="32"/>
                  </a:lnTo>
                  <a:lnTo>
                    <a:pt x="154" y="36"/>
                  </a:lnTo>
                  <a:lnTo>
                    <a:pt x="162" y="32"/>
                  </a:lnTo>
                  <a:lnTo>
                    <a:pt x="168" y="30"/>
                  </a:lnTo>
                  <a:lnTo>
                    <a:pt x="174" y="32"/>
                  </a:lnTo>
                  <a:lnTo>
                    <a:pt x="178" y="36"/>
                  </a:lnTo>
                  <a:lnTo>
                    <a:pt x="182" y="40"/>
                  </a:lnTo>
                  <a:lnTo>
                    <a:pt x="190" y="40"/>
                  </a:lnTo>
                  <a:lnTo>
                    <a:pt x="196" y="44"/>
                  </a:lnTo>
                  <a:lnTo>
                    <a:pt x="194" y="54"/>
                  </a:lnTo>
                  <a:lnTo>
                    <a:pt x="190" y="64"/>
                  </a:lnTo>
                  <a:lnTo>
                    <a:pt x="190" y="68"/>
                  </a:lnTo>
                  <a:lnTo>
                    <a:pt x="188" y="72"/>
                  </a:lnTo>
                  <a:lnTo>
                    <a:pt x="180" y="76"/>
                  </a:lnTo>
                  <a:lnTo>
                    <a:pt x="172" y="82"/>
                  </a:lnTo>
                  <a:lnTo>
                    <a:pt x="166" y="84"/>
                  </a:lnTo>
                  <a:lnTo>
                    <a:pt x="164" y="92"/>
                  </a:lnTo>
                  <a:lnTo>
                    <a:pt x="164" y="98"/>
                  </a:lnTo>
                  <a:lnTo>
                    <a:pt x="168" y="104"/>
                  </a:lnTo>
                  <a:lnTo>
                    <a:pt x="176" y="106"/>
                  </a:lnTo>
                  <a:lnTo>
                    <a:pt x="184" y="106"/>
                  </a:lnTo>
                  <a:lnTo>
                    <a:pt x="182" y="116"/>
                  </a:lnTo>
                  <a:lnTo>
                    <a:pt x="180" y="122"/>
                  </a:lnTo>
                  <a:lnTo>
                    <a:pt x="174" y="126"/>
                  </a:lnTo>
                  <a:lnTo>
                    <a:pt x="172" y="132"/>
                  </a:lnTo>
                  <a:lnTo>
                    <a:pt x="174" y="136"/>
                  </a:lnTo>
                  <a:lnTo>
                    <a:pt x="176" y="140"/>
                  </a:lnTo>
                  <a:lnTo>
                    <a:pt x="182" y="144"/>
                  </a:lnTo>
                  <a:lnTo>
                    <a:pt x="186" y="148"/>
                  </a:lnTo>
                  <a:lnTo>
                    <a:pt x="190" y="154"/>
                  </a:lnTo>
                  <a:lnTo>
                    <a:pt x="186" y="156"/>
                  </a:lnTo>
                  <a:lnTo>
                    <a:pt x="180" y="160"/>
                  </a:lnTo>
                  <a:lnTo>
                    <a:pt x="176" y="164"/>
                  </a:lnTo>
                  <a:lnTo>
                    <a:pt x="170" y="170"/>
                  </a:lnTo>
                  <a:lnTo>
                    <a:pt x="158" y="170"/>
                  </a:lnTo>
                  <a:lnTo>
                    <a:pt x="152" y="166"/>
                  </a:lnTo>
                  <a:lnTo>
                    <a:pt x="148" y="162"/>
                  </a:lnTo>
                  <a:lnTo>
                    <a:pt x="138" y="156"/>
                  </a:lnTo>
                  <a:lnTo>
                    <a:pt x="134" y="154"/>
                  </a:lnTo>
                  <a:lnTo>
                    <a:pt x="126" y="160"/>
                  </a:lnTo>
                  <a:lnTo>
                    <a:pt x="124" y="164"/>
                  </a:lnTo>
                  <a:lnTo>
                    <a:pt x="124" y="166"/>
                  </a:lnTo>
                  <a:lnTo>
                    <a:pt x="122" y="174"/>
                  </a:lnTo>
                  <a:lnTo>
                    <a:pt x="118" y="182"/>
                  </a:lnTo>
                  <a:lnTo>
                    <a:pt x="112" y="184"/>
                  </a:lnTo>
                  <a:lnTo>
                    <a:pt x="102" y="186"/>
                  </a:lnTo>
                  <a:lnTo>
                    <a:pt x="94" y="184"/>
                  </a:lnTo>
                  <a:lnTo>
                    <a:pt x="90" y="182"/>
                  </a:lnTo>
                  <a:lnTo>
                    <a:pt x="86" y="178"/>
                  </a:lnTo>
                  <a:lnTo>
                    <a:pt x="80" y="176"/>
                  </a:lnTo>
                  <a:lnTo>
                    <a:pt x="76" y="176"/>
                  </a:lnTo>
                  <a:lnTo>
                    <a:pt x="70" y="178"/>
                  </a:lnTo>
                  <a:lnTo>
                    <a:pt x="62" y="176"/>
                  </a:lnTo>
                  <a:lnTo>
                    <a:pt x="56" y="172"/>
                  </a:lnTo>
                  <a:lnTo>
                    <a:pt x="50" y="168"/>
                  </a:lnTo>
                  <a:lnTo>
                    <a:pt x="46" y="1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4" name="Freeform 511"/>
            <p:cNvSpPr>
              <a:spLocks/>
            </p:cNvSpPr>
            <p:nvPr/>
          </p:nvSpPr>
          <p:spPr bwMode="ltGray">
            <a:xfrm>
              <a:off x="2753" y="2112"/>
              <a:ext cx="17" cy="21"/>
            </a:xfrm>
            <a:custGeom>
              <a:avLst/>
              <a:gdLst>
                <a:gd name="T0" fmla="*/ 0 w 19"/>
                <a:gd name="T1" fmla="*/ 13 h 19"/>
                <a:gd name="T2" fmla="*/ 4 w 19"/>
                <a:gd name="T3" fmla="*/ 0 h 19"/>
                <a:gd name="T4" fmla="*/ 11 w 19"/>
                <a:gd name="T5" fmla="*/ 13 h 19"/>
                <a:gd name="T6" fmla="*/ 9 w 19"/>
                <a:gd name="T7" fmla="*/ 30 h 19"/>
                <a:gd name="T8" fmla="*/ 0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8"/>
                  </a:moveTo>
                  <a:lnTo>
                    <a:pt x="8" y="0"/>
                  </a:lnTo>
                  <a:lnTo>
                    <a:pt x="18" y="8"/>
                  </a:lnTo>
                  <a:lnTo>
                    <a:pt x="14" y="18"/>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5" name="Freeform 512"/>
            <p:cNvSpPr>
              <a:spLocks/>
            </p:cNvSpPr>
            <p:nvPr/>
          </p:nvSpPr>
          <p:spPr bwMode="ltGray">
            <a:xfrm>
              <a:off x="2832" y="2049"/>
              <a:ext cx="28" cy="94"/>
            </a:xfrm>
            <a:custGeom>
              <a:avLst/>
              <a:gdLst>
                <a:gd name="T0" fmla="*/ 5 w 31"/>
                <a:gd name="T1" fmla="*/ 33 h 91"/>
                <a:gd name="T2" fmla="*/ 5 w 31"/>
                <a:gd name="T3" fmla="*/ 12 h 91"/>
                <a:gd name="T4" fmla="*/ 9 w 31"/>
                <a:gd name="T5" fmla="*/ 4 h 91"/>
                <a:gd name="T6" fmla="*/ 13 w 31"/>
                <a:gd name="T7" fmla="*/ 0 h 91"/>
                <a:gd name="T8" fmla="*/ 13 w 31"/>
                <a:gd name="T9" fmla="*/ 8 h 91"/>
                <a:gd name="T10" fmla="*/ 13 w 31"/>
                <a:gd name="T11" fmla="*/ 23 h 91"/>
                <a:gd name="T12" fmla="*/ 13 w 31"/>
                <a:gd name="T13" fmla="*/ 27 h 91"/>
                <a:gd name="T14" fmla="*/ 12 w 31"/>
                <a:gd name="T15" fmla="*/ 33 h 91"/>
                <a:gd name="T16" fmla="*/ 12 w 31"/>
                <a:gd name="T17" fmla="*/ 37 h 91"/>
                <a:gd name="T18" fmla="*/ 13 w 31"/>
                <a:gd name="T19" fmla="*/ 43 h 91"/>
                <a:gd name="T20" fmla="*/ 17 w 31"/>
                <a:gd name="T21" fmla="*/ 52 h 91"/>
                <a:gd name="T22" fmla="*/ 18 w 31"/>
                <a:gd name="T23" fmla="*/ 66 h 91"/>
                <a:gd name="T24" fmla="*/ 15 w 31"/>
                <a:gd name="T25" fmla="*/ 76 h 91"/>
                <a:gd name="T26" fmla="*/ 15 w 31"/>
                <a:gd name="T27" fmla="*/ 91 h 91"/>
                <a:gd name="T28" fmla="*/ 12 w 31"/>
                <a:gd name="T29" fmla="*/ 97 h 91"/>
                <a:gd name="T30" fmla="*/ 9 w 31"/>
                <a:gd name="T31" fmla="*/ 103 h 91"/>
                <a:gd name="T32" fmla="*/ 5 w 31"/>
                <a:gd name="T33" fmla="*/ 105 h 91"/>
                <a:gd name="T34" fmla="*/ 4 w 31"/>
                <a:gd name="T35" fmla="*/ 95 h 91"/>
                <a:gd name="T36" fmla="*/ 4 w 31"/>
                <a:gd name="T37" fmla="*/ 88 h 91"/>
                <a:gd name="T38" fmla="*/ 5 w 31"/>
                <a:gd name="T39" fmla="*/ 74 h 91"/>
                <a:gd name="T40" fmla="*/ 4 w 31"/>
                <a:gd name="T41" fmla="*/ 68 h 91"/>
                <a:gd name="T42" fmla="*/ 0 w 31"/>
                <a:gd name="T43" fmla="*/ 60 h 91"/>
                <a:gd name="T44" fmla="*/ 2 w 31"/>
                <a:gd name="T45" fmla="*/ 52 h 91"/>
                <a:gd name="T46" fmla="*/ 5 w 31"/>
                <a:gd name="T47" fmla="*/ 45 h 91"/>
                <a:gd name="T48" fmla="*/ 9 w 31"/>
                <a:gd name="T49" fmla="*/ 37 h 91"/>
                <a:gd name="T50" fmla="*/ 5 w 31"/>
                <a:gd name="T51" fmla="*/ 33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91"/>
                <a:gd name="T80" fmla="*/ 31 w 31"/>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91">
                  <a:moveTo>
                    <a:pt x="8" y="28"/>
                  </a:moveTo>
                  <a:lnTo>
                    <a:pt x="6" y="12"/>
                  </a:lnTo>
                  <a:lnTo>
                    <a:pt x="14" y="4"/>
                  </a:lnTo>
                  <a:lnTo>
                    <a:pt x="22" y="0"/>
                  </a:lnTo>
                  <a:lnTo>
                    <a:pt x="22" y="8"/>
                  </a:lnTo>
                  <a:lnTo>
                    <a:pt x="22" y="18"/>
                  </a:lnTo>
                  <a:lnTo>
                    <a:pt x="22" y="22"/>
                  </a:lnTo>
                  <a:lnTo>
                    <a:pt x="20" y="28"/>
                  </a:lnTo>
                  <a:lnTo>
                    <a:pt x="20" y="32"/>
                  </a:lnTo>
                  <a:lnTo>
                    <a:pt x="22" y="38"/>
                  </a:lnTo>
                  <a:lnTo>
                    <a:pt x="28" y="44"/>
                  </a:lnTo>
                  <a:lnTo>
                    <a:pt x="30" y="56"/>
                  </a:lnTo>
                  <a:lnTo>
                    <a:pt x="26" y="66"/>
                  </a:lnTo>
                  <a:lnTo>
                    <a:pt x="26" y="76"/>
                  </a:lnTo>
                  <a:lnTo>
                    <a:pt x="20" y="82"/>
                  </a:lnTo>
                  <a:lnTo>
                    <a:pt x="14" y="88"/>
                  </a:lnTo>
                  <a:lnTo>
                    <a:pt x="8" y="90"/>
                  </a:lnTo>
                  <a:lnTo>
                    <a:pt x="4" y="80"/>
                  </a:lnTo>
                  <a:lnTo>
                    <a:pt x="4" y="74"/>
                  </a:lnTo>
                  <a:lnTo>
                    <a:pt x="6" y="64"/>
                  </a:lnTo>
                  <a:lnTo>
                    <a:pt x="4" y="58"/>
                  </a:lnTo>
                  <a:lnTo>
                    <a:pt x="0" y="50"/>
                  </a:lnTo>
                  <a:lnTo>
                    <a:pt x="2" y="44"/>
                  </a:lnTo>
                  <a:lnTo>
                    <a:pt x="8" y="40"/>
                  </a:lnTo>
                  <a:lnTo>
                    <a:pt x="14" y="32"/>
                  </a:lnTo>
                  <a:lnTo>
                    <a:pt x="8"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6" name="Freeform 513"/>
            <p:cNvSpPr>
              <a:spLocks/>
            </p:cNvSpPr>
            <p:nvPr/>
          </p:nvSpPr>
          <p:spPr bwMode="ltGray">
            <a:xfrm>
              <a:off x="2864" y="1754"/>
              <a:ext cx="23" cy="42"/>
            </a:xfrm>
            <a:custGeom>
              <a:avLst/>
              <a:gdLst>
                <a:gd name="T0" fmla="*/ 0 w 27"/>
                <a:gd name="T1" fmla="*/ 37 h 41"/>
                <a:gd name="T2" fmla="*/ 3 w 27"/>
                <a:gd name="T3" fmla="*/ 33 h 41"/>
                <a:gd name="T4" fmla="*/ 3 w 27"/>
                <a:gd name="T5" fmla="*/ 16 h 41"/>
                <a:gd name="T6" fmla="*/ 2 w 27"/>
                <a:gd name="T7" fmla="*/ 4 h 41"/>
                <a:gd name="T8" fmla="*/ 3 w 27"/>
                <a:gd name="T9" fmla="*/ 0 h 41"/>
                <a:gd name="T10" fmla="*/ 5 w 27"/>
                <a:gd name="T11" fmla="*/ 0 h 41"/>
                <a:gd name="T12" fmla="*/ 8 w 27"/>
                <a:gd name="T13" fmla="*/ 0 h 41"/>
                <a:gd name="T14" fmla="*/ 9 w 27"/>
                <a:gd name="T15" fmla="*/ 0 h 41"/>
                <a:gd name="T16" fmla="*/ 10 w 27"/>
                <a:gd name="T17" fmla="*/ 4 h 41"/>
                <a:gd name="T18" fmla="*/ 10 w 27"/>
                <a:gd name="T19" fmla="*/ 8 h 41"/>
                <a:gd name="T20" fmla="*/ 12 w 27"/>
                <a:gd name="T21" fmla="*/ 12 h 41"/>
                <a:gd name="T22" fmla="*/ 12 w 27"/>
                <a:gd name="T23" fmla="*/ 18 h 41"/>
                <a:gd name="T24" fmla="*/ 10 w 27"/>
                <a:gd name="T25" fmla="*/ 27 h 41"/>
                <a:gd name="T26" fmla="*/ 10 w 27"/>
                <a:gd name="T27" fmla="*/ 29 h 41"/>
                <a:gd name="T28" fmla="*/ 8 w 27"/>
                <a:gd name="T29" fmla="*/ 33 h 41"/>
                <a:gd name="T30" fmla="*/ 7 w 27"/>
                <a:gd name="T31" fmla="*/ 35 h 41"/>
                <a:gd name="T32" fmla="*/ 6 w 27"/>
                <a:gd name="T33" fmla="*/ 41 h 41"/>
                <a:gd name="T34" fmla="*/ 5 w 27"/>
                <a:gd name="T35" fmla="*/ 45 h 41"/>
                <a:gd name="T36" fmla="*/ 3 w 27"/>
                <a:gd name="T37" fmla="*/ 43 h 41"/>
                <a:gd name="T38" fmla="*/ 2 w 27"/>
                <a:gd name="T39" fmla="*/ 41 h 41"/>
                <a:gd name="T40" fmla="*/ 0 w 27"/>
                <a:gd name="T41" fmla="*/ 3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41"/>
                <a:gd name="T65" fmla="*/ 27 w 2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41">
                  <a:moveTo>
                    <a:pt x="0" y="32"/>
                  </a:moveTo>
                  <a:lnTo>
                    <a:pt x="4" y="28"/>
                  </a:lnTo>
                  <a:lnTo>
                    <a:pt x="6" y="16"/>
                  </a:lnTo>
                  <a:lnTo>
                    <a:pt x="2" y="4"/>
                  </a:lnTo>
                  <a:lnTo>
                    <a:pt x="6" y="0"/>
                  </a:lnTo>
                  <a:lnTo>
                    <a:pt x="10" y="0"/>
                  </a:lnTo>
                  <a:lnTo>
                    <a:pt x="18" y="0"/>
                  </a:lnTo>
                  <a:lnTo>
                    <a:pt x="20" y="0"/>
                  </a:lnTo>
                  <a:lnTo>
                    <a:pt x="24" y="4"/>
                  </a:lnTo>
                  <a:lnTo>
                    <a:pt x="24" y="8"/>
                  </a:lnTo>
                  <a:lnTo>
                    <a:pt x="26" y="12"/>
                  </a:lnTo>
                  <a:lnTo>
                    <a:pt x="26" y="18"/>
                  </a:lnTo>
                  <a:lnTo>
                    <a:pt x="24" y="22"/>
                  </a:lnTo>
                  <a:lnTo>
                    <a:pt x="22" y="24"/>
                  </a:lnTo>
                  <a:lnTo>
                    <a:pt x="18" y="28"/>
                  </a:lnTo>
                  <a:lnTo>
                    <a:pt x="14" y="30"/>
                  </a:lnTo>
                  <a:lnTo>
                    <a:pt x="12" y="36"/>
                  </a:lnTo>
                  <a:lnTo>
                    <a:pt x="10" y="40"/>
                  </a:lnTo>
                  <a:lnTo>
                    <a:pt x="6" y="38"/>
                  </a:lnTo>
                  <a:lnTo>
                    <a:pt x="2" y="36"/>
                  </a:lnTo>
                  <a:lnTo>
                    <a:pt x="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7" name="Freeform 514"/>
            <p:cNvSpPr>
              <a:spLocks/>
            </p:cNvSpPr>
            <p:nvPr/>
          </p:nvSpPr>
          <p:spPr bwMode="ltGray">
            <a:xfrm>
              <a:off x="2779" y="1360"/>
              <a:ext cx="356" cy="351"/>
            </a:xfrm>
            <a:custGeom>
              <a:avLst/>
              <a:gdLst>
                <a:gd name="T0" fmla="*/ 231 w 389"/>
                <a:gd name="T1" fmla="*/ 49 h 341"/>
                <a:gd name="T2" fmla="*/ 243 w 389"/>
                <a:gd name="T3" fmla="*/ 51 h 341"/>
                <a:gd name="T4" fmla="*/ 249 w 389"/>
                <a:gd name="T5" fmla="*/ 43 h 341"/>
                <a:gd name="T6" fmla="*/ 236 w 389"/>
                <a:gd name="T7" fmla="*/ 43 h 341"/>
                <a:gd name="T8" fmla="*/ 222 w 389"/>
                <a:gd name="T9" fmla="*/ 41 h 341"/>
                <a:gd name="T10" fmla="*/ 221 w 389"/>
                <a:gd name="T11" fmla="*/ 37 h 341"/>
                <a:gd name="T12" fmla="*/ 224 w 389"/>
                <a:gd name="T13" fmla="*/ 23 h 341"/>
                <a:gd name="T14" fmla="*/ 214 w 389"/>
                <a:gd name="T15" fmla="*/ 8 h 341"/>
                <a:gd name="T16" fmla="*/ 202 w 389"/>
                <a:gd name="T17" fmla="*/ 23 h 341"/>
                <a:gd name="T18" fmla="*/ 202 w 389"/>
                <a:gd name="T19" fmla="*/ 4 h 341"/>
                <a:gd name="T20" fmla="*/ 189 w 389"/>
                <a:gd name="T21" fmla="*/ 8 h 341"/>
                <a:gd name="T22" fmla="*/ 183 w 389"/>
                <a:gd name="T23" fmla="*/ 23 h 341"/>
                <a:gd name="T24" fmla="*/ 178 w 389"/>
                <a:gd name="T25" fmla="*/ 37 h 341"/>
                <a:gd name="T26" fmla="*/ 178 w 389"/>
                <a:gd name="T27" fmla="*/ 14 h 341"/>
                <a:gd name="T28" fmla="*/ 178 w 389"/>
                <a:gd name="T29" fmla="*/ 2 h 341"/>
                <a:gd name="T30" fmla="*/ 168 w 389"/>
                <a:gd name="T31" fmla="*/ 14 h 341"/>
                <a:gd name="T32" fmla="*/ 161 w 389"/>
                <a:gd name="T33" fmla="*/ 12 h 341"/>
                <a:gd name="T34" fmla="*/ 153 w 389"/>
                <a:gd name="T35" fmla="*/ 6 h 341"/>
                <a:gd name="T36" fmla="*/ 145 w 389"/>
                <a:gd name="T37" fmla="*/ 27 h 341"/>
                <a:gd name="T38" fmla="*/ 135 w 389"/>
                <a:gd name="T39" fmla="*/ 41 h 341"/>
                <a:gd name="T40" fmla="*/ 124 w 389"/>
                <a:gd name="T41" fmla="*/ 37 h 341"/>
                <a:gd name="T42" fmla="*/ 113 w 389"/>
                <a:gd name="T43" fmla="*/ 45 h 341"/>
                <a:gd name="T44" fmla="*/ 104 w 389"/>
                <a:gd name="T45" fmla="*/ 58 h 341"/>
                <a:gd name="T46" fmla="*/ 101 w 389"/>
                <a:gd name="T47" fmla="*/ 72 h 341"/>
                <a:gd name="T48" fmla="*/ 88 w 389"/>
                <a:gd name="T49" fmla="*/ 62 h 341"/>
                <a:gd name="T50" fmla="*/ 85 w 389"/>
                <a:gd name="T51" fmla="*/ 78 h 341"/>
                <a:gd name="T52" fmla="*/ 81 w 389"/>
                <a:gd name="T53" fmla="*/ 89 h 341"/>
                <a:gd name="T54" fmla="*/ 74 w 389"/>
                <a:gd name="T55" fmla="*/ 105 h 341"/>
                <a:gd name="T56" fmla="*/ 88 w 389"/>
                <a:gd name="T57" fmla="*/ 92 h 341"/>
                <a:gd name="T58" fmla="*/ 97 w 389"/>
                <a:gd name="T59" fmla="*/ 98 h 341"/>
                <a:gd name="T60" fmla="*/ 88 w 389"/>
                <a:gd name="T61" fmla="*/ 107 h 341"/>
                <a:gd name="T62" fmla="*/ 85 w 389"/>
                <a:gd name="T63" fmla="*/ 121 h 341"/>
                <a:gd name="T64" fmla="*/ 76 w 389"/>
                <a:gd name="T65" fmla="*/ 137 h 341"/>
                <a:gd name="T66" fmla="*/ 71 w 389"/>
                <a:gd name="T67" fmla="*/ 166 h 341"/>
                <a:gd name="T68" fmla="*/ 64 w 389"/>
                <a:gd name="T69" fmla="*/ 185 h 341"/>
                <a:gd name="T70" fmla="*/ 58 w 389"/>
                <a:gd name="T71" fmla="*/ 198 h 341"/>
                <a:gd name="T72" fmla="*/ 49 w 389"/>
                <a:gd name="T73" fmla="*/ 206 h 341"/>
                <a:gd name="T74" fmla="*/ 42 w 389"/>
                <a:gd name="T75" fmla="*/ 229 h 341"/>
                <a:gd name="T76" fmla="*/ 32 w 389"/>
                <a:gd name="T77" fmla="*/ 229 h 341"/>
                <a:gd name="T78" fmla="*/ 38 w 389"/>
                <a:gd name="T79" fmla="*/ 245 h 341"/>
                <a:gd name="T80" fmla="*/ 27 w 389"/>
                <a:gd name="T81" fmla="*/ 247 h 341"/>
                <a:gd name="T82" fmla="*/ 15 w 389"/>
                <a:gd name="T83" fmla="*/ 264 h 341"/>
                <a:gd name="T84" fmla="*/ 4 w 389"/>
                <a:gd name="T85" fmla="*/ 270 h 341"/>
                <a:gd name="T86" fmla="*/ 5 w 389"/>
                <a:gd name="T87" fmla="*/ 301 h 341"/>
                <a:gd name="T88" fmla="*/ 5 w 389"/>
                <a:gd name="T89" fmla="*/ 326 h 341"/>
                <a:gd name="T90" fmla="*/ 5 w 389"/>
                <a:gd name="T91" fmla="*/ 354 h 341"/>
                <a:gd name="T92" fmla="*/ 12 w 389"/>
                <a:gd name="T93" fmla="*/ 379 h 341"/>
                <a:gd name="T94" fmla="*/ 34 w 389"/>
                <a:gd name="T95" fmla="*/ 386 h 341"/>
                <a:gd name="T96" fmla="*/ 53 w 389"/>
                <a:gd name="T97" fmla="*/ 360 h 341"/>
                <a:gd name="T98" fmla="*/ 70 w 389"/>
                <a:gd name="T99" fmla="*/ 367 h 341"/>
                <a:gd name="T100" fmla="*/ 77 w 389"/>
                <a:gd name="T101" fmla="*/ 247 h 341"/>
                <a:gd name="T102" fmla="*/ 117 w 389"/>
                <a:gd name="T103" fmla="*/ 154 h 341"/>
                <a:gd name="T104" fmla="*/ 186 w 389"/>
                <a:gd name="T105" fmla="*/ 101 h 341"/>
                <a:gd name="T106" fmla="*/ 214 w 389"/>
                <a:gd name="T107" fmla="*/ 64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9"/>
                <a:gd name="T163" fmla="*/ 0 h 341"/>
                <a:gd name="T164" fmla="*/ 389 w 389"/>
                <a:gd name="T165" fmla="*/ 341 h 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8" name="Freeform 515"/>
            <p:cNvSpPr>
              <a:spLocks/>
            </p:cNvSpPr>
            <p:nvPr/>
          </p:nvSpPr>
          <p:spPr bwMode="ltGray">
            <a:xfrm>
              <a:off x="2981" y="1394"/>
              <a:ext cx="145" cy="270"/>
            </a:xfrm>
            <a:custGeom>
              <a:avLst/>
              <a:gdLst>
                <a:gd name="T0" fmla="*/ 5 w 159"/>
                <a:gd name="T1" fmla="*/ 29 h 263"/>
                <a:gd name="T2" fmla="*/ 18 w 159"/>
                <a:gd name="T3" fmla="*/ 41 h 263"/>
                <a:gd name="T4" fmla="*/ 23 w 159"/>
                <a:gd name="T5" fmla="*/ 41 h 263"/>
                <a:gd name="T6" fmla="*/ 29 w 159"/>
                <a:gd name="T7" fmla="*/ 35 h 263"/>
                <a:gd name="T8" fmla="*/ 34 w 159"/>
                <a:gd name="T9" fmla="*/ 41 h 263"/>
                <a:gd name="T10" fmla="*/ 40 w 159"/>
                <a:gd name="T11" fmla="*/ 41 h 263"/>
                <a:gd name="T12" fmla="*/ 44 w 159"/>
                <a:gd name="T13" fmla="*/ 27 h 263"/>
                <a:gd name="T14" fmla="*/ 46 w 159"/>
                <a:gd name="T15" fmla="*/ 8 h 263"/>
                <a:gd name="T16" fmla="*/ 58 w 159"/>
                <a:gd name="T17" fmla="*/ 2 h 263"/>
                <a:gd name="T18" fmla="*/ 69 w 159"/>
                <a:gd name="T19" fmla="*/ 8 h 263"/>
                <a:gd name="T20" fmla="*/ 73 w 159"/>
                <a:gd name="T21" fmla="*/ 25 h 263"/>
                <a:gd name="T22" fmla="*/ 69 w 159"/>
                <a:gd name="T23" fmla="*/ 33 h 263"/>
                <a:gd name="T24" fmla="*/ 67 w 159"/>
                <a:gd name="T25" fmla="*/ 43 h 263"/>
                <a:gd name="T26" fmla="*/ 66 w 159"/>
                <a:gd name="T27" fmla="*/ 53 h 263"/>
                <a:gd name="T28" fmla="*/ 74 w 159"/>
                <a:gd name="T29" fmla="*/ 61 h 263"/>
                <a:gd name="T30" fmla="*/ 80 w 159"/>
                <a:gd name="T31" fmla="*/ 106 h 263"/>
                <a:gd name="T32" fmla="*/ 84 w 159"/>
                <a:gd name="T33" fmla="*/ 115 h 263"/>
                <a:gd name="T34" fmla="*/ 88 w 159"/>
                <a:gd name="T35" fmla="*/ 127 h 263"/>
                <a:gd name="T36" fmla="*/ 86 w 159"/>
                <a:gd name="T37" fmla="*/ 141 h 263"/>
                <a:gd name="T38" fmla="*/ 84 w 159"/>
                <a:gd name="T39" fmla="*/ 156 h 263"/>
                <a:gd name="T40" fmla="*/ 88 w 159"/>
                <a:gd name="T41" fmla="*/ 164 h 263"/>
                <a:gd name="T42" fmla="*/ 89 w 159"/>
                <a:gd name="T43" fmla="*/ 182 h 263"/>
                <a:gd name="T44" fmla="*/ 91 w 159"/>
                <a:gd name="T45" fmla="*/ 199 h 263"/>
                <a:gd name="T46" fmla="*/ 99 w 159"/>
                <a:gd name="T47" fmla="*/ 209 h 263"/>
                <a:gd name="T48" fmla="*/ 97 w 159"/>
                <a:gd name="T49" fmla="*/ 216 h 263"/>
                <a:gd name="T50" fmla="*/ 90 w 159"/>
                <a:gd name="T51" fmla="*/ 226 h 263"/>
                <a:gd name="T52" fmla="*/ 89 w 159"/>
                <a:gd name="T53" fmla="*/ 242 h 263"/>
                <a:gd name="T54" fmla="*/ 84 w 159"/>
                <a:gd name="T55" fmla="*/ 257 h 263"/>
                <a:gd name="T56" fmla="*/ 77 w 159"/>
                <a:gd name="T57" fmla="*/ 271 h 263"/>
                <a:gd name="T58" fmla="*/ 72 w 159"/>
                <a:gd name="T59" fmla="*/ 278 h 263"/>
                <a:gd name="T60" fmla="*/ 61 w 159"/>
                <a:gd name="T61" fmla="*/ 278 h 263"/>
                <a:gd name="T62" fmla="*/ 51 w 159"/>
                <a:gd name="T63" fmla="*/ 283 h 263"/>
                <a:gd name="T64" fmla="*/ 40 w 159"/>
                <a:gd name="T65" fmla="*/ 292 h 263"/>
                <a:gd name="T66" fmla="*/ 30 w 159"/>
                <a:gd name="T67" fmla="*/ 296 h 263"/>
                <a:gd name="T68" fmla="*/ 23 w 159"/>
                <a:gd name="T69" fmla="*/ 294 h 263"/>
                <a:gd name="T70" fmla="*/ 19 w 159"/>
                <a:gd name="T71" fmla="*/ 278 h 263"/>
                <a:gd name="T72" fmla="*/ 12 w 159"/>
                <a:gd name="T73" fmla="*/ 278 h 263"/>
                <a:gd name="T74" fmla="*/ 7 w 159"/>
                <a:gd name="T75" fmla="*/ 257 h 263"/>
                <a:gd name="T76" fmla="*/ 5 w 159"/>
                <a:gd name="T77" fmla="*/ 240 h 263"/>
                <a:gd name="T78" fmla="*/ 5 w 159"/>
                <a:gd name="T79" fmla="*/ 216 h 263"/>
                <a:gd name="T80" fmla="*/ 12 w 159"/>
                <a:gd name="T81" fmla="*/ 201 h 263"/>
                <a:gd name="T82" fmla="*/ 25 w 159"/>
                <a:gd name="T83" fmla="*/ 180 h 263"/>
                <a:gd name="T84" fmla="*/ 32 w 159"/>
                <a:gd name="T85" fmla="*/ 168 h 263"/>
                <a:gd name="T86" fmla="*/ 36 w 159"/>
                <a:gd name="T87" fmla="*/ 158 h 263"/>
                <a:gd name="T88" fmla="*/ 44 w 159"/>
                <a:gd name="T89" fmla="*/ 154 h 263"/>
                <a:gd name="T90" fmla="*/ 42 w 159"/>
                <a:gd name="T91" fmla="*/ 136 h 263"/>
                <a:gd name="T92" fmla="*/ 34 w 159"/>
                <a:gd name="T93" fmla="*/ 127 h 263"/>
                <a:gd name="T94" fmla="*/ 26 w 159"/>
                <a:gd name="T95" fmla="*/ 123 h 263"/>
                <a:gd name="T96" fmla="*/ 9 w 159"/>
                <a:gd name="T97" fmla="*/ 84 h 263"/>
                <a:gd name="T98" fmla="*/ 4 w 159"/>
                <a:gd name="T99" fmla="*/ 33 h 2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263"/>
                <a:gd name="T152" fmla="*/ 159 w 159"/>
                <a:gd name="T153" fmla="*/ 263 h 2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9" name="Freeform 516"/>
            <p:cNvSpPr>
              <a:spLocks/>
            </p:cNvSpPr>
            <p:nvPr/>
          </p:nvSpPr>
          <p:spPr bwMode="ltGray">
            <a:xfrm>
              <a:off x="2864" y="1422"/>
              <a:ext cx="165" cy="348"/>
            </a:xfrm>
            <a:custGeom>
              <a:avLst/>
              <a:gdLst>
                <a:gd name="T0" fmla="*/ 9 w 181"/>
                <a:gd name="T1" fmla="*/ 277 h 337"/>
                <a:gd name="T2" fmla="*/ 15 w 181"/>
                <a:gd name="T3" fmla="*/ 258 h 337"/>
                <a:gd name="T4" fmla="*/ 19 w 181"/>
                <a:gd name="T5" fmla="*/ 238 h 337"/>
                <a:gd name="T6" fmla="*/ 12 w 181"/>
                <a:gd name="T7" fmla="*/ 221 h 337"/>
                <a:gd name="T8" fmla="*/ 9 w 181"/>
                <a:gd name="T9" fmla="*/ 200 h 337"/>
                <a:gd name="T10" fmla="*/ 9 w 181"/>
                <a:gd name="T11" fmla="*/ 163 h 337"/>
                <a:gd name="T12" fmla="*/ 16 w 181"/>
                <a:gd name="T13" fmla="*/ 150 h 337"/>
                <a:gd name="T14" fmla="*/ 25 w 181"/>
                <a:gd name="T15" fmla="*/ 155 h 337"/>
                <a:gd name="T16" fmla="*/ 24 w 181"/>
                <a:gd name="T17" fmla="*/ 134 h 337"/>
                <a:gd name="T18" fmla="*/ 27 w 181"/>
                <a:gd name="T19" fmla="*/ 99 h 337"/>
                <a:gd name="T20" fmla="*/ 39 w 181"/>
                <a:gd name="T21" fmla="*/ 84 h 337"/>
                <a:gd name="T22" fmla="*/ 46 w 181"/>
                <a:gd name="T23" fmla="*/ 66 h 337"/>
                <a:gd name="T24" fmla="*/ 46 w 181"/>
                <a:gd name="T25" fmla="*/ 39 h 337"/>
                <a:gd name="T26" fmla="*/ 56 w 181"/>
                <a:gd name="T27" fmla="*/ 31 h 337"/>
                <a:gd name="T28" fmla="*/ 59 w 181"/>
                <a:gd name="T29" fmla="*/ 27 h 337"/>
                <a:gd name="T30" fmla="*/ 61 w 181"/>
                <a:gd name="T31" fmla="*/ 14 h 337"/>
                <a:gd name="T32" fmla="*/ 74 w 181"/>
                <a:gd name="T33" fmla="*/ 14 h 337"/>
                <a:gd name="T34" fmla="*/ 82 w 181"/>
                <a:gd name="T35" fmla="*/ 0 h 337"/>
                <a:gd name="T36" fmla="*/ 93 w 181"/>
                <a:gd name="T37" fmla="*/ 14 h 337"/>
                <a:gd name="T38" fmla="*/ 106 w 181"/>
                <a:gd name="T39" fmla="*/ 33 h 337"/>
                <a:gd name="T40" fmla="*/ 108 w 181"/>
                <a:gd name="T41" fmla="*/ 52 h 337"/>
                <a:gd name="T42" fmla="*/ 109 w 181"/>
                <a:gd name="T43" fmla="*/ 78 h 337"/>
                <a:gd name="T44" fmla="*/ 109 w 181"/>
                <a:gd name="T45" fmla="*/ 99 h 337"/>
                <a:gd name="T46" fmla="*/ 95 w 181"/>
                <a:gd name="T47" fmla="*/ 105 h 337"/>
                <a:gd name="T48" fmla="*/ 89 w 181"/>
                <a:gd name="T49" fmla="*/ 130 h 337"/>
                <a:gd name="T50" fmla="*/ 84 w 181"/>
                <a:gd name="T51" fmla="*/ 155 h 337"/>
                <a:gd name="T52" fmla="*/ 74 w 181"/>
                <a:gd name="T53" fmla="*/ 171 h 337"/>
                <a:gd name="T54" fmla="*/ 59 w 181"/>
                <a:gd name="T55" fmla="*/ 183 h 337"/>
                <a:gd name="T56" fmla="*/ 56 w 181"/>
                <a:gd name="T57" fmla="*/ 214 h 337"/>
                <a:gd name="T58" fmla="*/ 54 w 181"/>
                <a:gd name="T59" fmla="*/ 238 h 337"/>
                <a:gd name="T60" fmla="*/ 61 w 181"/>
                <a:gd name="T61" fmla="*/ 254 h 337"/>
                <a:gd name="T62" fmla="*/ 70 w 181"/>
                <a:gd name="T63" fmla="*/ 273 h 337"/>
                <a:gd name="T64" fmla="*/ 66 w 181"/>
                <a:gd name="T65" fmla="*/ 293 h 337"/>
                <a:gd name="T66" fmla="*/ 54 w 181"/>
                <a:gd name="T67" fmla="*/ 308 h 337"/>
                <a:gd name="T68" fmla="*/ 52 w 181"/>
                <a:gd name="T69" fmla="*/ 336 h 337"/>
                <a:gd name="T70" fmla="*/ 53 w 181"/>
                <a:gd name="T71" fmla="*/ 357 h 337"/>
                <a:gd name="T72" fmla="*/ 42 w 181"/>
                <a:gd name="T73" fmla="*/ 373 h 337"/>
                <a:gd name="T74" fmla="*/ 25 w 181"/>
                <a:gd name="T75" fmla="*/ 394 h 337"/>
                <a:gd name="T76" fmla="*/ 16 w 181"/>
                <a:gd name="T77" fmla="*/ 371 h 337"/>
                <a:gd name="T78" fmla="*/ 12 w 181"/>
                <a:gd name="T79" fmla="*/ 348 h 337"/>
                <a:gd name="T80" fmla="*/ 7 w 181"/>
                <a:gd name="T81" fmla="*/ 326 h 337"/>
                <a:gd name="T82" fmla="*/ 2 w 181"/>
                <a:gd name="T83" fmla="*/ 310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1"/>
                <a:gd name="T127" fmla="*/ 0 h 337"/>
                <a:gd name="T128" fmla="*/ 181 w 181"/>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1" h="337">
                  <a:moveTo>
                    <a:pt x="2" y="250"/>
                  </a:moveTo>
                  <a:lnTo>
                    <a:pt x="8" y="250"/>
                  </a:lnTo>
                  <a:lnTo>
                    <a:pt x="14" y="236"/>
                  </a:lnTo>
                  <a:lnTo>
                    <a:pt x="24" y="228"/>
                  </a:lnTo>
                  <a:lnTo>
                    <a:pt x="26" y="222"/>
                  </a:lnTo>
                  <a:lnTo>
                    <a:pt x="24" y="220"/>
                  </a:lnTo>
                  <a:lnTo>
                    <a:pt x="24" y="212"/>
                  </a:lnTo>
                  <a:lnTo>
                    <a:pt x="28" y="208"/>
                  </a:lnTo>
                  <a:lnTo>
                    <a:pt x="30" y="202"/>
                  </a:lnTo>
                  <a:lnTo>
                    <a:pt x="28" y="196"/>
                  </a:lnTo>
                  <a:lnTo>
                    <a:pt x="24" y="192"/>
                  </a:lnTo>
                  <a:lnTo>
                    <a:pt x="18" y="188"/>
                  </a:lnTo>
                  <a:lnTo>
                    <a:pt x="18" y="184"/>
                  </a:lnTo>
                  <a:lnTo>
                    <a:pt x="16" y="178"/>
                  </a:lnTo>
                  <a:lnTo>
                    <a:pt x="14" y="170"/>
                  </a:lnTo>
                  <a:lnTo>
                    <a:pt x="14" y="158"/>
                  </a:lnTo>
                  <a:lnTo>
                    <a:pt x="14" y="148"/>
                  </a:lnTo>
                  <a:lnTo>
                    <a:pt x="14" y="138"/>
                  </a:lnTo>
                  <a:lnTo>
                    <a:pt x="18" y="136"/>
                  </a:lnTo>
                  <a:lnTo>
                    <a:pt x="22" y="132"/>
                  </a:lnTo>
                  <a:lnTo>
                    <a:pt x="26" y="128"/>
                  </a:lnTo>
                  <a:lnTo>
                    <a:pt x="30" y="130"/>
                  </a:lnTo>
                  <a:lnTo>
                    <a:pt x="34" y="132"/>
                  </a:lnTo>
                  <a:lnTo>
                    <a:pt x="40" y="132"/>
                  </a:lnTo>
                  <a:lnTo>
                    <a:pt x="44" y="128"/>
                  </a:lnTo>
                  <a:lnTo>
                    <a:pt x="44" y="122"/>
                  </a:lnTo>
                  <a:lnTo>
                    <a:pt x="38" y="114"/>
                  </a:lnTo>
                  <a:lnTo>
                    <a:pt x="34" y="108"/>
                  </a:lnTo>
                  <a:lnTo>
                    <a:pt x="38" y="104"/>
                  </a:lnTo>
                  <a:lnTo>
                    <a:pt x="44" y="84"/>
                  </a:lnTo>
                  <a:lnTo>
                    <a:pt x="48" y="74"/>
                  </a:lnTo>
                  <a:lnTo>
                    <a:pt x="56" y="74"/>
                  </a:lnTo>
                  <a:lnTo>
                    <a:pt x="62" y="72"/>
                  </a:lnTo>
                  <a:lnTo>
                    <a:pt x="66" y="68"/>
                  </a:lnTo>
                  <a:lnTo>
                    <a:pt x="68" y="62"/>
                  </a:lnTo>
                  <a:lnTo>
                    <a:pt x="72" y="56"/>
                  </a:lnTo>
                  <a:lnTo>
                    <a:pt x="70" y="44"/>
                  </a:lnTo>
                  <a:lnTo>
                    <a:pt x="72" y="38"/>
                  </a:lnTo>
                  <a:lnTo>
                    <a:pt x="74" y="34"/>
                  </a:lnTo>
                  <a:lnTo>
                    <a:pt x="78" y="30"/>
                  </a:lnTo>
                  <a:lnTo>
                    <a:pt x="84" y="24"/>
                  </a:lnTo>
                  <a:lnTo>
                    <a:pt x="88" y="26"/>
                  </a:lnTo>
                  <a:lnTo>
                    <a:pt x="90" y="30"/>
                  </a:lnTo>
                  <a:lnTo>
                    <a:pt x="94" y="26"/>
                  </a:lnTo>
                  <a:lnTo>
                    <a:pt x="94" y="22"/>
                  </a:lnTo>
                  <a:lnTo>
                    <a:pt x="94" y="16"/>
                  </a:lnTo>
                  <a:lnTo>
                    <a:pt x="94" y="12"/>
                  </a:lnTo>
                  <a:lnTo>
                    <a:pt x="98" y="14"/>
                  </a:lnTo>
                  <a:lnTo>
                    <a:pt x="104" y="18"/>
                  </a:lnTo>
                  <a:lnTo>
                    <a:pt x="112" y="20"/>
                  </a:lnTo>
                  <a:lnTo>
                    <a:pt x="118" y="14"/>
                  </a:lnTo>
                  <a:lnTo>
                    <a:pt x="118" y="8"/>
                  </a:lnTo>
                  <a:lnTo>
                    <a:pt x="120" y="4"/>
                  </a:lnTo>
                  <a:lnTo>
                    <a:pt x="132" y="0"/>
                  </a:lnTo>
                  <a:lnTo>
                    <a:pt x="138" y="8"/>
                  </a:lnTo>
                  <a:lnTo>
                    <a:pt x="142" y="12"/>
                  </a:lnTo>
                  <a:lnTo>
                    <a:pt x="148" y="14"/>
                  </a:lnTo>
                  <a:lnTo>
                    <a:pt x="158" y="18"/>
                  </a:lnTo>
                  <a:lnTo>
                    <a:pt x="164" y="22"/>
                  </a:lnTo>
                  <a:lnTo>
                    <a:pt x="168" y="28"/>
                  </a:lnTo>
                  <a:lnTo>
                    <a:pt x="166" y="34"/>
                  </a:lnTo>
                  <a:lnTo>
                    <a:pt x="168" y="38"/>
                  </a:lnTo>
                  <a:lnTo>
                    <a:pt x="170" y="44"/>
                  </a:lnTo>
                  <a:lnTo>
                    <a:pt x="170" y="52"/>
                  </a:lnTo>
                  <a:lnTo>
                    <a:pt x="172" y="60"/>
                  </a:lnTo>
                  <a:lnTo>
                    <a:pt x="174" y="68"/>
                  </a:lnTo>
                  <a:lnTo>
                    <a:pt x="176" y="76"/>
                  </a:lnTo>
                  <a:lnTo>
                    <a:pt x="180" y="84"/>
                  </a:lnTo>
                  <a:lnTo>
                    <a:pt x="174" y="84"/>
                  </a:lnTo>
                  <a:lnTo>
                    <a:pt x="166" y="86"/>
                  </a:lnTo>
                  <a:lnTo>
                    <a:pt x="156" y="86"/>
                  </a:lnTo>
                  <a:lnTo>
                    <a:pt x="150" y="90"/>
                  </a:lnTo>
                  <a:lnTo>
                    <a:pt x="144" y="96"/>
                  </a:lnTo>
                  <a:lnTo>
                    <a:pt x="142" y="104"/>
                  </a:lnTo>
                  <a:lnTo>
                    <a:pt x="140" y="110"/>
                  </a:lnTo>
                  <a:lnTo>
                    <a:pt x="142" y="116"/>
                  </a:lnTo>
                  <a:lnTo>
                    <a:pt x="138" y="124"/>
                  </a:lnTo>
                  <a:lnTo>
                    <a:pt x="134" y="132"/>
                  </a:lnTo>
                  <a:lnTo>
                    <a:pt x="130" y="136"/>
                  </a:lnTo>
                  <a:lnTo>
                    <a:pt x="124" y="142"/>
                  </a:lnTo>
                  <a:lnTo>
                    <a:pt x="118" y="146"/>
                  </a:lnTo>
                  <a:lnTo>
                    <a:pt x="110" y="148"/>
                  </a:lnTo>
                  <a:lnTo>
                    <a:pt x="102" y="152"/>
                  </a:lnTo>
                  <a:lnTo>
                    <a:pt x="94" y="156"/>
                  </a:lnTo>
                  <a:lnTo>
                    <a:pt x="92" y="168"/>
                  </a:lnTo>
                  <a:lnTo>
                    <a:pt x="90" y="176"/>
                  </a:lnTo>
                  <a:lnTo>
                    <a:pt x="88" y="182"/>
                  </a:lnTo>
                  <a:lnTo>
                    <a:pt x="88" y="188"/>
                  </a:lnTo>
                  <a:lnTo>
                    <a:pt x="88" y="196"/>
                  </a:lnTo>
                  <a:lnTo>
                    <a:pt x="86" y="202"/>
                  </a:lnTo>
                  <a:lnTo>
                    <a:pt x="88" y="208"/>
                  </a:lnTo>
                  <a:lnTo>
                    <a:pt x="90" y="214"/>
                  </a:lnTo>
                  <a:lnTo>
                    <a:pt x="98" y="216"/>
                  </a:lnTo>
                  <a:lnTo>
                    <a:pt x="104" y="218"/>
                  </a:lnTo>
                  <a:lnTo>
                    <a:pt x="110" y="222"/>
                  </a:lnTo>
                  <a:lnTo>
                    <a:pt x="112" y="232"/>
                  </a:lnTo>
                  <a:lnTo>
                    <a:pt x="110" y="238"/>
                  </a:lnTo>
                  <a:lnTo>
                    <a:pt x="108" y="246"/>
                  </a:lnTo>
                  <a:lnTo>
                    <a:pt x="104" y="250"/>
                  </a:lnTo>
                  <a:lnTo>
                    <a:pt x="100" y="256"/>
                  </a:lnTo>
                  <a:lnTo>
                    <a:pt x="94" y="258"/>
                  </a:lnTo>
                  <a:lnTo>
                    <a:pt x="86" y="262"/>
                  </a:lnTo>
                  <a:lnTo>
                    <a:pt x="82" y="272"/>
                  </a:lnTo>
                  <a:lnTo>
                    <a:pt x="82" y="278"/>
                  </a:lnTo>
                  <a:lnTo>
                    <a:pt x="82" y="286"/>
                  </a:lnTo>
                  <a:lnTo>
                    <a:pt x="82" y="294"/>
                  </a:lnTo>
                  <a:lnTo>
                    <a:pt x="86" y="296"/>
                  </a:lnTo>
                  <a:lnTo>
                    <a:pt x="84" y="304"/>
                  </a:lnTo>
                  <a:lnTo>
                    <a:pt x="78" y="314"/>
                  </a:lnTo>
                  <a:lnTo>
                    <a:pt x="72" y="316"/>
                  </a:lnTo>
                  <a:lnTo>
                    <a:pt x="66" y="318"/>
                  </a:lnTo>
                  <a:lnTo>
                    <a:pt x="60" y="320"/>
                  </a:lnTo>
                  <a:lnTo>
                    <a:pt x="50" y="334"/>
                  </a:lnTo>
                  <a:lnTo>
                    <a:pt x="40" y="336"/>
                  </a:lnTo>
                  <a:lnTo>
                    <a:pt x="32" y="336"/>
                  </a:lnTo>
                  <a:lnTo>
                    <a:pt x="28" y="332"/>
                  </a:lnTo>
                  <a:lnTo>
                    <a:pt x="26" y="316"/>
                  </a:lnTo>
                  <a:lnTo>
                    <a:pt x="26" y="308"/>
                  </a:lnTo>
                  <a:lnTo>
                    <a:pt x="22" y="300"/>
                  </a:lnTo>
                  <a:lnTo>
                    <a:pt x="18" y="296"/>
                  </a:lnTo>
                  <a:lnTo>
                    <a:pt x="14" y="292"/>
                  </a:lnTo>
                  <a:lnTo>
                    <a:pt x="10" y="288"/>
                  </a:lnTo>
                  <a:lnTo>
                    <a:pt x="12" y="278"/>
                  </a:lnTo>
                  <a:lnTo>
                    <a:pt x="12" y="272"/>
                  </a:lnTo>
                  <a:lnTo>
                    <a:pt x="6" y="270"/>
                  </a:lnTo>
                  <a:lnTo>
                    <a:pt x="2" y="264"/>
                  </a:lnTo>
                  <a:lnTo>
                    <a:pt x="0" y="260"/>
                  </a:lnTo>
                  <a:lnTo>
                    <a:pt x="2" y="25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7" name="Group 517"/>
            <p:cNvGrpSpPr>
              <a:grpSpLocks/>
            </p:cNvGrpSpPr>
            <p:nvPr/>
          </p:nvGrpSpPr>
          <p:grpSpPr bwMode="auto">
            <a:xfrm>
              <a:off x="2843" y="1032"/>
              <a:ext cx="2237" cy="1309"/>
              <a:chOff x="2700" y="783"/>
              <a:chExt cx="2428" cy="1420"/>
            </a:xfrm>
            <a:grpFill/>
          </p:grpSpPr>
          <p:sp>
            <p:nvSpPr>
              <p:cNvPr id="5482" name="Freeform 518"/>
              <p:cNvSpPr>
                <a:spLocks/>
              </p:cNvSpPr>
              <p:nvPr/>
            </p:nvSpPr>
            <p:spPr bwMode="ltGray">
              <a:xfrm>
                <a:off x="2861" y="922"/>
                <a:ext cx="2267" cy="1281"/>
              </a:xfrm>
              <a:custGeom>
                <a:avLst/>
                <a:gdLst>
                  <a:gd name="T0" fmla="*/ 211 w 2281"/>
                  <a:gd name="T1" fmla="*/ 452 h 1145"/>
                  <a:gd name="T2" fmla="*/ 260 w 2281"/>
                  <a:gd name="T3" fmla="*/ 531 h 1145"/>
                  <a:gd name="T4" fmla="*/ 149 w 2281"/>
                  <a:gd name="T5" fmla="*/ 540 h 1145"/>
                  <a:gd name="T6" fmla="*/ 199 w 2281"/>
                  <a:gd name="T7" fmla="*/ 662 h 1145"/>
                  <a:gd name="T8" fmla="*/ 221 w 2281"/>
                  <a:gd name="T9" fmla="*/ 623 h 1145"/>
                  <a:gd name="T10" fmla="*/ 262 w 2281"/>
                  <a:gd name="T11" fmla="*/ 578 h 1145"/>
                  <a:gd name="T12" fmla="*/ 314 w 2281"/>
                  <a:gd name="T13" fmla="*/ 449 h 1145"/>
                  <a:gd name="T14" fmla="*/ 326 w 2281"/>
                  <a:gd name="T15" fmla="*/ 540 h 1145"/>
                  <a:gd name="T16" fmla="*/ 392 w 2281"/>
                  <a:gd name="T17" fmla="*/ 475 h 1145"/>
                  <a:gd name="T18" fmla="*/ 423 w 2281"/>
                  <a:gd name="T19" fmla="*/ 471 h 1145"/>
                  <a:gd name="T20" fmla="*/ 487 w 2281"/>
                  <a:gd name="T21" fmla="*/ 439 h 1145"/>
                  <a:gd name="T22" fmla="*/ 505 w 2281"/>
                  <a:gd name="T23" fmla="*/ 403 h 1145"/>
                  <a:gd name="T24" fmla="*/ 527 w 2281"/>
                  <a:gd name="T25" fmla="*/ 397 h 1145"/>
                  <a:gd name="T26" fmla="*/ 610 w 2281"/>
                  <a:gd name="T27" fmla="*/ 456 h 1145"/>
                  <a:gd name="T28" fmla="*/ 602 w 2281"/>
                  <a:gd name="T29" fmla="*/ 408 h 1145"/>
                  <a:gd name="T30" fmla="*/ 606 w 2281"/>
                  <a:gd name="T31" fmla="*/ 263 h 1145"/>
                  <a:gd name="T32" fmla="*/ 666 w 2281"/>
                  <a:gd name="T33" fmla="*/ 281 h 1145"/>
                  <a:gd name="T34" fmla="*/ 684 w 2281"/>
                  <a:gd name="T35" fmla="*/ 527 h 1145"/>
                  <a:gd name="T36" fmla="*/ 731 w 2281"/>
                  <a:gd name="T37" fmla="*/ 427 h 1145"/>
                  <a:gd name="T38" fmla="*/ 696 w 2281"/>
                  <a:gd name="T39" fmla="*/ 241 h 1145"/>
                  <a:gd name="T40" fmla="*/ 728 w 2281"/>
                  <a:gd name="T41" fmla="*/ 305 h 1145"/>
                  <a:gd name="T42" fmla="*/ 807 w 2281"/>
                  <a:gd name="T43" fmla="*/ 292 h 1145"/>
                  <a:gd name="T44" fmla="*/ 829 w 2281"/>
                  <a:gd name="T45" fmla="*/ 210 h 1145"/>
                  <a:gd name="T46" fmla="*/ 906 w 2281"/>
                  <a:gd name="T47" fmla="*/ 92 h 1145"/>
                  <a:gd name="T48" fmla="*/ 1020 w 2281"/>
                  <a:gd name="T49" fmla="*/ 13 h 1145"/>
                  <a:gd name="T50" fmla="*/ 1099 w 2281"/>
                  <a:gd name="T51" fmla="*/ 56 h 1145"/>
                  <a:gd name="T52" fmla="*/ 1141 w 2281"/>
                  <a:gd name="T53" fmla="*/ 179 h 1145"/>
                  <a:gd name="T54" fmla="*/ 1254 w 2281"/>
                  <a:gd name="T55" fmla="*/ 200 h 1145"/>
                  <a:gd name="T56" fmla="*/ 1358 w 2281"/>
                  <a:gd name="T57" fmla="*/ 202 h 1145"/>
                  <a:gd name="T58" fmla="*/ 1481 w 2281"/>
                  <a:gd name="T59" fmla="*/ 315 h 1145"/>
                  <a:gd name="T60" fmla="*/ 1568 w 2281"/>
                  <a:gd name="T61" fmla="*/ 241 h 1145"/>
                  <a:gd name="T62" fmla="*/ 1721 w 2281"/>
                  <a:gd name="T63" fmla="*/ 329 h 1145"/>
                  <a:gd name="T64" fmla="*/ 1868 w 2281"/>
                  <a:gd name="T65" fmla="*/ 397 h 1145"/>
                  <a:gd name="T66" fmla="*/ 1981 w 2281"/>
                  <a:gd name="T67" fmla="*/ 379 h 1145"/>
                  <a:gd name="T68" fmla="*/ 2119 w 2281"/>
                  <a:gd name="T69" fmla="*/ 424 h 1145"/>
                  <a:gd name="T70" fmla="*/ 2208 w 2281"/>
                  <a:gd name="T71" fmla="*/ 512 h 1145"/>
                  <a:gd name="T72" fmla="*/ 2157 w 2281"/>
                  <a:gd name="T73" fmla="*/ 605 h 1145"/>
                  <a:gd name="T74" fmla="*/ 2129 w 2281"/>
                  <a:gd name="T75" fmla="*/ 736 h 1145"/>
                  <a:gd name="T76" fmla="*/ 2001 w 2281"/>
                  <a:gd name="T77" fmla="*/ 828 h 1145"/>
                  <a:gd name="T78" fmla="*/ 1996 w 2281"/>
                  <a:gd name="T79" fmla="*/ 1019 h 1145"/>
                  <a:gd name="T80" fmla="*/ 1902 w 2281"/>
                  <a:gd name="T81" fmla="*/ 987 h 1145"/>
                  <a:gd name="T82" fmla="*/ 1966 w 2281"/>
                  <a:gd name="T83" fmla="*/ 703 h 1145"/>
                  <a:gd name="T84" fmla="*/ 1870 w 2281"/>
                  <a:gd name="T85" fmla="*/ 775 h 1145"/>
                  <a:gd name="T86" fmla="*/ 1840 w 2281"/>
                  <a:gd name="T87" fmla="*/ 882 h 1145"/>
                  <a:gd name="T88" fmla="*/ 1745 w 2281"/>
                  <a:gd name="T89" fmla="*/ 858 h 1145"/>
                  <a:gd name="T90" fmla="*/ 1654 w 2281"/>
                  <a:gd name="T91" fmla="*/ 1063 h 1145"/>
                  <a:gd name="T92" fmla="*/ 1698 w 2281"/>
                  <a:gd name="T93" fmla="*/ 1445 h 1145"/>
                  <a:gd name="T94" fmla="*/ 513 w 2281"/>
                  <a:gd name="T95" fmla="*/ 1802 h 1145"/>
                  <a:gd name="T96" fmla="*/ 501 w 2281"/>
                  <a:gd name="T97" fmla="*/ 1548 h 1145"/>
                  <a:gd name="T98" fmla="*/ 451 w 2281"/>
                  <a:gd name="T99" fmla="*/ 1478 h 1145"/>
                  <a:gd name="T100" fmla="*/ 394 w 2281"/>
                  <a:gd name="T101" fmla="*/ 1454 h 1145"/>
                  <a:gd name="T102" fmla="*/ 338 w 2281"/>
                  <a:gd name="T103" fmla="*/ 1560 h 1145"/>
                  <a:gd name="T104" fmla="*/ 235 w 2281"/>
                  <a:gd name="T105" fmla="*/ 1434 h 1145"/>
                  <a:gd name="T106" fmla="*/ 10 w 2281"/>
                  <a:gd name="T107" fmla="*/ 1318 h 1145"/>
                  <a:gd name="T108" fmla="*/ 36 w 2281"/>
                  <a:gd name="T109" fmla="*/ 884 h 1145"/>
                  <a:gd name="T110" fmla="*/ 121 w 2281"/>
                  <a:gd name="T111" fmla="*/ 830 h 1145"/>
                  <a:gd name="T112" fmla="*/ 125 w 2281"/>
                  <a:gd name="T113" fmla="*/ 413 h 1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1"/>
                  <a:gd name="T172" fmla="*/ 0 h 1145"/>
                  <a:gd name="T173" fmla="*/ 2281 w 2281"/>
                  <a:gd name="T174" fmla="*/ 1145 h 1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3" name="Freeform 519"/>
              <p:cNvSpPr>
                <a:spLocks/>
              </p:cNvSpPr>
              <p:nvPr/>
            </p:nvSpPr>
            <p:spPr bwMode="ltGray">
              <a:xfrm>
                <a:off x="2700" y="862"/>
                <a:ext cx="182" cy="117"/>
              </a:xfrm>
              <a:custGeom>
                <a:avLst/>
                <a:gdLst>
                  <a:gd name="T0" fmla="*/ 16 w 183"/>
                  <a:gd name="T1" fmla="*/ 82 h 105"/>
                  <a:gd name="T2" fmla="*/ 6 w 183"/>
                  <a:gd name="T3" fmla="*/ 76 h 105"/>
                  <a:gd name="T4" fmla="*/ 2 w 183"/>
                  <a:gd name="T5" fmla="*/ 65 h 105"/>
                  <a:gd name="T6" fmla="*/ 2 w 183"/>
                  <a:gd name="T7" fmla="*/ 56 h 105"/>
                  <a:gd name="T8" fmla="*/ 10 w 183"/>
                  <a:gd name="T9" fmla="*/ 56 h 105"/>
                  <a:gd name="T10" fmla="*/ 10 w 183"/>
                  <a:gd name="T11" fmla="*/ 41 h 105"/>
                  <a:gd name="T12" fmla="*/ 4 w 183"/>
                  <a:gd name="T13" fmla="*/ 28 h 105"/>
                  <a:gd name="T14" fmla="*/ 2 w 183"/>
                  <a:gd name="T15" fmla="*/ 13 h 105"/>
                  <a:gd name="T16" fmla="*/ 14 w 183"/>
                  <a:gd name="T17" fmla="*/ 2 h 105"/>
                  <a:gd name="T18" fmla="*/ 36 w 183"/>
                  <a:gd name="T19" fmla="*/ 0 h 105"/>
                  <a:gd name="T20" fmla="*/ 52 w 183"/>
                  <a:gd name="T21" fmla="*/ 2 h 105"/>
                  <a:gd name="T22" fmla="*/ 60 w 183"/>
                  <a:gd name="T23" fmla="*/ 25 h 105"/>
                  <a:gd name="T24" fmla="*/ 68 w 183"/>
                  <a:gd name="T25" fmla="*/ 28 h 105"/>
                  <a:gd name="T26" fmla="*/ 84 w 183"/>
                  <a:gd name="T27" fmla="*/ 2 h 105"/>
                  <a:gd name="T28" fmla="*/ 101 w 183"/>
                  <a:gd name="T29" fmla="*/ 20 h 105"/>
                  <a:gd name="T30" fmla="*/ 117 w 183"/>
                  <a:gd name="T31" fmla="*/ 39 h 105"/>
                  <a:gd name="T32" fmla="*/ 133 w 183"/>
                  <a:gd name="T33" fmla="*/ 51 h 105"/>
                  <a:gd name="T34" fmla="*/ 147 w 183"/>
                  <a:gd name="T35" fmla="*/ 65 h 105"/>
                  <a:gd name="T36" fmla="*/ 157 w 183"/>
                  <a:gd name="T37" fmla="*/ 79 h 105"/>
                  <a:gd name="T38" fmla="*/ 167 w 183"/>
                  <a:gd name="T39" fmla="*/ 105 h 105"/>
                  <a:gd name="T40" fmla="*/ 177 w 183"/>
                  <a:gd name="T41" fmla="*/ 120 h 105"/>
                  <a:gd name="T42" fmla="*/ 161 w 183"/>
                  <a:gd name="T43" fmla="*/ 137 h 105"/>
                  <a:gd name="T44" fmla="*/ 149 w 183"/>
                  <a:gd name="T45" fmla="*/ 137 h 105"/>
                  <a:gd name="T46" fmla="*/ 137 w 183"/>
                  <a:gd name="T47" fmla="*/ 134 h 105"/>
                  <a:gd name="T48" fmla="*/ 127 w 183"/>
                  <a:gd name="T49" fmla="*/ 126 h 105"/>
                  <a:gd name="T50" fmla="*/ 133 w 183"/>
                  <a:gd name="T51" fmla="*/ 107 h 105"/>
                  <a:gd name="T52" fmla="*/ 123 w 183"/>
                  <a:gd name="T53" fmla="*/ 79 h 105"/>
                  <a:gd name="T54" fmla="*/ 111 w 183"/>
                  <a:gd name="T55" fmla="*/ 72 h 105"/>
                  <a:gd name="T56" fmla="*/ 103 w 183"/>
                  <a:gd name="T57" fmla="*/ 94 h 105"/>
                  <a:gd name="T58" fmla="*/ 97 w 183"/>
                  <a:gd name="T59" fmla="*/ 118 h 105"/>
                  <a:gd name="T60" fmla="*/ 91 w 183"/>
                  <a:gd name="T61" fmla="*/ 137 h 105"/>
                  <a:gd name="T62" fmla="*/ 88 w 183"/>
                  <a:gd name="T63" fmla="*/ 167 h 105"/>
                  <a:gd name="T64" fmla="*/ 76 w 183"/>
                  <a:gd name="T65" fmla="*/ 178 h 105"/>
                  <a:gd name="T66" fmla="*/ 56 w 183"/>
                  <a:gd name="T67" fmla="*/ 148 h 105"/>
                  <a:gd name="T68" fmla="*/ 46 w 183"/>
                  <a:gd name="T69" fmla="*/ 131 h 105"/>
                  <a:gd name="T70" fmla="*/ 42 w 183"/>
                  <a:gd name="T71" fmla="*/ 109 h 105"/>
                  <a:gd name="T72" fmla="*/ 40 w 183"/>
                  <a:gd name="T73" fmla="*/ 89 h 105"/>
                  <a:gd name="T74" fmla="*/ 28 w 183"/>
                  <a:gd name="T75" fmla="*/ 79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3"/>
                  <a:gd name="T115" fmla="*/ 0 h 105"/>
                  <a:gd name="T116" fmla="*/ 183 w 18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4" name="Freeform 520"/>
              <p:cNvSpPr>
                <a:spLocks/>
              </p:cNvSpPr>
              <p:nvPr/>
            </p:nvSpPr>
            <p:spPr bwMode="ltGray">
              <a:xfrm>
                <a:off x="2790" y="835"/>
                <a:ext cx="122" cy="55"/>
              </a:xfrm>
              <a:custGeom>
                <a:avLst/>
                <a:gdLst>
                  <a:gd name="T0" fmla="*/ 24 w 123"/>
                  <a:gd name="T1" fmla="*/ 4 h 49"/>
                  <a:gd name="T2" fmla="*/ 30 w 123"/>
                  <a:gd name="T3" fmla="*/ 0 h 49"/>
                  <a:gd name="T4" fmla="*/ 36 w 123"/>
                  <a:gd name="T5" fmla="*/ 2 h 49"/>
                  <a:gd name="T6" fmla="*/ 50 w 123"/>
                  <a:gd name="T7" fmla="*/ 21 h 49"/>
                  <a:gd name="T8" fmla="*/ 56 w 123"/>
                  <a:gd name="T9" fmla="*/ 21 h 49"/>
                  <a:gd name="T10" fmla="*/ 61 w 123"/>
                  <a:gd name="T11" fmla="*/ 13 h 49"/>
                  <a:gd name="T12" fmla="*/ 61 w 123"/>
                  <a:gd name="T13" fmla="*/ 11 h 49"/>
                  <a:gd name="T14" fmla="*/ 67 w 123"/>
                  <a:gd name="T15" fmla="*/ 13 h 49"/>
                  <a:gd name="T16" fmla="*/ 75 w 123"/>
                  <a:gd name="T17" fmla="*/ 13 h 49"/>
                  <a:gd name="T18" fmla="*/ 83 w 123"/>
                  <a:gd name="T19" fmla="*/ 11 h 49"/>
                  <a:gd name="T20" fmla="*/ 105 w 123"/>
                  <a:gd name="T21" fmla="*/ 13 h 49"/>
                  <a:gd name="T22" fmla="*/ 117 w 123"/>
                  <a:gd name="T23" fmla="*/ 31 h 49"/>
                  <a:gd name="T24" fmla="*/ 93 w 123"/>
                  <a:gd name="T25" fmla="*/ 68 h 49"/>
                  <a:gd name="T26" fmla="*/ 81 w 123"/>
                  <a:gd name="T27" fmla="*/ 72 h 49"/>
                  <a:gd name="T28" fmla="*/ 77 w 123"/>
                  <a:gd name="T29" fmla="*/ 82 h 49"/>
                  <a:gd name="T30" fmla="*/ 67 w 123"/>
                  <a:gd name="T31" fmla="*/ 85 h 49"/>
                  <a:gd name="T32" fmla="*/ 61 w 123"/>
                  <a:gd name="T33" fmla="*/ 82 h 49"/>
                  <a:gd name="T34" fmla="*/ 48 w 123"/>
                  <a:gd name="T35" fmla="*/ 72 h 49"/>
                  <a:gd name="T36" fmla="*/ 38 w 123"/>
                  <a:gd name="T37" fmla="*/ 68 h 49"/>
                  <a:gd name="T38" fmla="*/ 6 w 123"/>
                  <a:gd name="T39" fmla="*/ 39 h 49"/>
                  <a:gd name="T40" fmla="*/ 0 w 123"/>
                  <a:gd name="T41" fmla="*/ 25 h 49"/>
                  <a:gd name="T42" fmla="*/ 0 w 123"/>
                  <a:gd name="T43" fmla="*/ 13 h 49"/>
                  <a:gd name="T44" fmla="*/ 2 w 123"/>
                  <a:gd name="T45" fmla="*/ 11 h 49"/>
                  <a:gd name="T46" fmla="*/ 14 w 123"/>
                  <a:gd name="T47" fmla="*/ 13 h 49"/>
                  <a:gd name="T48" fmla="*/ 24 w 123"/>
                  <a:gd name="T49" fmla="*/ 17 h 49"/>
                  <a:gd name="T50" fmla="*/ 24 w 123"/>
                  <a:gd name="T51" fmla="*/ 4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49"/>
                  <a:gd name="T80" fmla="*/ 123 w 12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5" name="Freeform 521"/>
              <p:cNvSpPr>
                <a:spLocks/>
              </p:cNvSpPr>
              <p:nvPr/>
            </p:nvSpPr>
            <p:spPr bwMode="ltGray">
              <a:xfrm>
                <a:off x="3135" y="817"/>
                <a:ext cx="89" cy="39"/>
              </a:xfrm>
              <a:custGeom>
                <a:avLst/>
                <a:gdLst>
                  <a:gd name="T0" fmla="*/ 0 w 89"/>
                  <a:gd name="T1" fmla="*/ 20 h 35"/>
                  <a:gd name="T2" fmla="*/ 10 w 89"/>
                  <a:gd name="T3" fmla="*/ 16 h 35"/>
                  <a:gd name="T4" fmla="*/ 26 w 89"/>
                  <a:gd name="T5" fmla="*/ 2 h 35"/>
                  <a:gd name="T6" fmla="*/ 34 w 89"/>
                  <a:gd name="T7" fmla="*/ 11 h 35"/>
                  <a:gd name="T8" fmla="*/ 44 w 89"/>
                  <a:gd name="T9" fmla="*/ 13 h 35"/>
                  <a:gd name="T10" fmla="*/ 52 w 89"/>
                  <a:gd name="T11" fmla="*/ 13 h 35"/>
                  <a:gd name="T12" fmla="*/ 62 w 89"/>
                  <a:gd name="T13" fmla="*/ 2 h 35"/>
                  <a:gd name="T14" fmla="*/ 64 w 89"/>
                  <a:gd name="T15" fmla="*/ 0 h 35"/>
                  <a:gd name="T16" fmla="*/ 78 w 89"/>
                  <a:gd name="T17" fmla="*/ 11 h 35"/>
                  <a:gd name="T18" fmla="*/ 88 w 89"/>
                  <a:gd name="T19" fmla="*/ 13 h 35"/>
                  <a:gd name="T20" fmla="*/ 88 w 89"/>
                  <a:gd name="T21" fmla="*/ 28 h 35"/>
                  <a:gd name="T22" fmla="*/ 78 w 89"/>
                  <a:gd name="T23" fmla="*/ 31 h 35"/>
                  <a:gd name="T24" fmla="*/ 70 w 89"/>
                  <a:gd name="T25" fmla="*/ 35 h 35"/>
                  <a:gd name="T26" fmla="*/ 60 w 89"/>
                  <a:gd name="T27" fmla="*/ 39 h 35"/>
                  <a:gd name="T28" fmla="*/ 54 w 89"/>
                  <a:gd name="T29" fmla="*/ 45 h 35"/>
                  <a:gd name="T30" fmla="*/ 48 w 89"/>
                  <a:gd name="T31" fmla="*/ 56 h 35"/>
                  <a:gd name="T32" fmla="*/ 40 w 89"/>
                  <a:gd name="T33" fmla="*/ 58 h 35"/>
                  <a:gd name="T34" fmla="*/ 30 w 89"/>
                  <a:gd name="T35" fmla="*/ 56 h 35"/>
                  <a:gd name="T36" fmla="*/ 22 w 89"/>
                  <a:gd name="T37" fmla="*/ 41 h 35"/>
                  <a:gd name="T38" fmla="*/ 14 w 89"/>
                  <a:gd name="T39" fmla="*/ 35 h 35"/>
                  <a:gd name="T40" fmla="*/ 4 w 89"/>
                  <a:gd name="T41" fmla="*/ 31 h 35"/>
                  <a:gd name="T42" fmla="*/ 0 w 89"/>
                  <a:gd name="T43" fmla="*/ 2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35"/>
                  <a:gd name="T68" fmla="*/ 89 w 89"/>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6" name="Freeform 522"/>
              <p:cNvSpPr>
                <a:spLocks/>
              </p:cNvSpPr>
              <p:nvPr/>
            </p:nvSpPr>
            <p:spPr bwMode="ltGray">
              <a:xfrm>
                <a:off x="3228" y="783"/>
                <a:ext cx="170" cy="84"/>
              </a:xfrm>
              <a:custGeom>
                <a:avLst/>
                <a:gdLst>
                  <a:gd name="T0" fmla="*/ 0 w 171"/>
                  <a:gd name="T1" fmla="*/ 101 h 75"/>
                  <a:gd name="T2" fmla="*/ 6 w 171"/>
                  <a:gd name="T3" fmla="*/ 90 h 75"/>
                  <a:gd name="T4" fmla="*/ 30 w 171"/>
                  <a:gd name="T5" fmla="*/ 45 h 75"/>
                  <a:gd name="T6" fmla="*/ 36 w 171"/>
                  <a:gd name="T7" fmla="*/ 43 h 75"/>
                  <a:gd name="T8" fmla="*/ 42 w 171"/>
                  <a:gd name="T9" fmla="*/ 35 h 75"/>
                  <a:gd name="T10" fmla="*/ 50 w 171"/>
                  <a:gd name="T11" fmla="*/ 25 h 75"/>
                  <a:gd name="T12" fmla="*/ 58 w 171"/>
                  <a:gd name="T13" fmla="*/ 21 h 75"/>
                  <a:gd name="T14" fmla="*/ 68 w 171"/>
                  <a:gd name="T15" fmla="*/ 21 h 75"/>
                  <a:gd name="T16" fmla="*/ 70 w 171"/>
                  <a:gd name="T17" fmla="*/ 4 h 75"/>
                  <a:gd name="T18" fmla="*/ 76 w 171"/>
                  <a:gd name="T19" fmla="*/ 0 h 75"/>
                  <a:gd name="T20" fmla="*/ 80 w 171"/>
                  <a:gd name="T21" fmla="*/ 2 h 75"/>
                  <a:gd name="T22" fmla="*/ 82 w 171"/>
                  <a:gd name="T23" fmla="*/ 17 h 75"/>
                  <a:gd name="T24" fmla="*/ 78 w 171"/>
                  <a:gd name="T25" fmla="*/ 31 h 75"/>
                  <a:gd name="T26" fmla="*/ 72 w 171"/>
                  <a:gd name="T27" fmla="*/ 43 h 75"/>
                  <a:gd name="T28" fmla="*/ 66 w 171"/>
                  <a:gd name="T29" fmla="*/ 54 h 75"/>
                  <a:gd name="T30" fmla="*/ 74 w 171"/>
                  <a:gd name="T31" fmla="*/ 60 h 75"/>
                  <a:gd name="T32" fmla="*/ 84 w 171"/>
                  <a:gd name="T33" fmla="*/ 60 h 75"/>
                  <a:gd name="T34" fmla="*/ 87 w 171"/>
                  <a:gd name="T35" fmla="*/ 60 h 75"/>
                  <a:gd name="T36" fmla="*/ 93 w 171"/>
                  <a:gd name="T37" fmla="*/ 49 h 75"/>
                  <a:gd name="T38" fmla="*/ 101 w 171"/>
                  <a:gd name="T39" fmla="*/ 43 h 75"/>
                  <a:gd name="T40" fmla="*/ 109 w 171"/>
                  <a:gd name="T41" fmla="*/ 43 h 75"/>
                  <a:gd name="T42" fmla="*/ 113 w 171"/>
                  <a:gd name="T43" fmla="*/ 56 h 75"/>
                  <a:gd name="T44" fmla="*/ 125 w 171"/>
                  <a:gd name="T45" fmla="*/ 60 h 75"/>
                  <a:gd name="T46" fmla="*/ 133 w 171"/>
                  <a:gd name="T47" fmla="*/ 56 h 75"/>
                  <a:gd name="T48" fmla="*/ 159 w 171"/>
                  <a:gd name="T49" fmla="*/ 39 h 75"/>
                  <a:gd name="T50" fmla="*/ 165 w 171"/>
                  <a:gd name="T51" fmla="*/ 54 h 75"/>
                  <a:gd name="T52" fmla="*/ 161 w 171"/>
                  <a:gd name="T53" fmla="*/ 71 h 75"/>
                  <a:gd name="T54" fmla="*/ 151 w 171"/>
                  <a:gd name="T55" fmla="*/ 77 h 75"/>
                  <a:gd name="T56" fmla="*/ 141 w 171"/>
                  <a:gd name="T57" fmla="*/ 77 h 75"/>
                  <a:gd name="T58" fmla="*/ 133 w 171"/>
                  <a:gd name="T59" fmla="*/ 77 h 75"/>
                  <a:gd name="T60" fmla="*/ 127 w 171"/>
                  <a:gd name="T61" fmla="*/ 82 h 75"/>
                  <a:gd name="T62" fmla="*/ 123 w 171"/>
                  <a:gd name="T63" fmla="*/ 92 h 75"/>
                  <a:gd name="T64" fmla="*/ 117 w 171"/>
                  <a:gd name="T65" fmla="*/ 94 h 75"/>
                  <a:gd name="T66" fmla="*/ 107 w 171"/>
                  <a:gd name="T67" fmla="*/ 94 h 75"/>
                  <a:gd name="T68" fmla="*/ 101 w 171"/>
                  <a:gd name="T69" fmla="*/ 101 h 75"/>
                  <a:gd name="T70" fmla="*/ 95 w 171"/>
                  <a:gd name="T71" fmla="*/ 105 h 75"/>
                  <a:gd name="T72" fmla="*/ 95 w 171"/>
                  <a:gd name="T73" fmla="*/ 119 h 75"/>
                  <a:gd name="T74" fmla="*/ 91 w 171"/>
                  <a:gd name="T75" fmla="*/ 130 h 75"/>
                  <a:gd name="T76" fmla="*/ 85 w 171"/>
                  <a:gd name="T77" fmla="*/ 122 h 75"/>
                  <a:gd name="T78" fmla="*/ 82 w 171"/>
                  <a:gd name="T79" fmla="*/ 108 h 75"/>
                  <a:gd name="T80" fmla="*/ 72 w 171"/>
                  <a:gd name="T81" fmla="*/ 114 h 75"/>
                  <a:gd name="T82" fmla="*/ 60 w 171"/>
                  <a:gd name="T83" fmla="*/ 108 h 75"/>
                  <a:gd name="T84" fmla="*/ 52 w 171"/>
                  <a:gd name="T85" fmla="*/ 108 h 75"/>
                  <a:gd name="T86" fmla="*/ 46 w 171"/>
                  <a:gd name="T87" fmla="*/ 103 h 75"/>
                  <a:gd name="T88" fmla="*/ 46 w 171"/>
                  <a:gd name="T89" fmla="*/ 90 h 75"/>
                  <a:gd name="T90" fmla="*/ 44 w 171"/>
                  <a:gd name="T91" fmla="*/ 77 h 75"/>
                  <a:gd name="T92" fmla="*/ 38 w 171"/>
                  <a:gd name="T93" fmla="*/ 74 h 75"/>
                  <a:gd name="T94" fmla="*/ 32 w 171"/>
                  <a:gd name="T95" fmla="*/ 77 h 75"/>
                  <a:gd name="T96" fmla="*/ 28 w 171"/>
                  <a:gd name="T97" fmla="*/ 90 h 75"/>
                  <a:gd name="T98" fmla="*/ 22 w 171"/>
                  <a:gd name="T99" fmla="*/ 101 h 75"/>
                  <a:gd name="T100" fmla="*/ 18 w 171"/>
                  <a:gd name="T101" fmla="*/ 108 h 75"/>
                  <a:gd name="T102" fmla="*/ 10 w 171"/>
                  <a:gd name="T103" fmla="*/ 108 h 75"/>
                  <a:gd name="T104" fmla="*/ 2 w 171"/>
                  <a:gd name="T105" fmla="*/ 108 h 75"/>
                  <a:gd name="T106" fmla="*/ 0 w 171"/>
                  <a:gd name="T107" fmla="*/ 101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75"/>
                  <a:gd name="T164" fmla="*/ 171 w 171"/>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7" name="Freeform 523"/>
              <p:cNvSpPr>
                <a:spLocks/>
              </p:cNvSpPr>
              <p:nvPr/>
            </p:nvSpPr>
            <p:spPr bwMode="ltGray">
              <a:xfrm>
                <a:off x="3256" y="951"/>
                <a:ext cx="214" cy="214"/>
              </a:xfrm>
              <a:custGeom>
                <a:avLst/>
                <a:gdLst>
                  <a:gd name="T0" fmla="*/ 131 w 215"/>
                  <a:gd name="T1" fmla="*/ 43 h 191"/>
                  <a:gd name="T2" fmla="*/ 141 w 215"/>
                  <a:gd name="T3" fmla="*/ 43 h 191"/>
                  <a:gd name="T4" fmla="*/ 173 w 215"/>
                  <a:gd name="T5" fmla="*/ 11 h 191"/>
                  <a:gd name="T6" fmla="*/ 183 w 215"/>
                  <a:gd name="T7" fmla="*/ 4 h 191"/>
                  <a:gd name="T8" fmla="*/ 193 w 215"/>
                  <a:gd name="T9" fmla="*/ 0 h 191"/>
                  <a:gd name="T10" fmla="*/ 203 w 215"/>
                  <a:gd name="T11" fmla="*/ 2 h 191"/>
                  <a:gd name="T12" fmla="*/ 209 w 215"/>
                  <a:gd name="T13" fmla="*/ 13 h 191"/>
                  <a:gd name="T14" fmla="*/ 209 w 215"/>
                  <a:gd name="T15" fmla="*/ 28 h 191"/>
                  <a:gd name="T16" fmla="*/ 207 w 215"/>
                  <a:gd name="T17" fmla="*/ 39 h 191"/>
                  <a:gd name="T18" fmla="*/ 199 w 215"/>
                  <a:gd name="T19" fmla="*/ 45 h 191"/>
                  <a:gd name="T20" fmla="*/ 189 w 215"/>
                  <a:gd name="T21" fmla="*/ 49 h 191"/>
                  <a:gd name="T22" fmla="*/ 179 w 215"/>
                  <a:gd name="T23" fmla="*/ 56 h 191"/>
                  <a:gd name="T24" fmla="*/ 167 w 215"/>
                  <a:gd name="T25" fmla="*/ 63 h 191"/>
                  <a:gd name="T26" fmla="*/ 153 w 215"/>
                  <a:gd name="T27" fmla="*/ 63 h 191"/>
                  <a:gd name="T28" fmla="*/ 143 w 215"/>
                  <a:gd name="T29" fmla="*/ 74 h 191"/>
                  <a:gd name="T30" fmla="*/ 111 w 215"/>
                  <a:gd name="T31" fmla="*/ 105 h 191"/>
                  <a:gd name="T32" fmla="*/ 107 w 215"/>
                  <a:gd name="T33" fmla="*/ 114 h 191"/>
                  <a:gd name="T34" fmla="*/ 107 w 215"/>
                  <a:gd name="T35" fmla="*/ 128 h 191"/>
                  <a:gd name="T36" fmla="*/ 100 w 215"/>
                  <a:gd name="T37" fmla="*/ 131 h 191"/>
                  <a:gd name="T38" fmla="*/ 92 w 215"/>
                  <a:gd name="T39" fmla="*/ 137 h 191"/>
                  <a:gd name="T40" fmla="*/ 86 w 215"/>
                  <a:gd name="T41" fmla="*/ 152 h 191"/>
                  <a:gd name="T42" fmla="*/ 78 w 215"/>
                  <a:gd name="T43" fmla="*/ 174 h 191"/>
                  <a:gd name="T44" fmla="*/ 70 w 215"/>
                  <a:gd name="T45" fmla="*/ 190 h 191"/>
                  <a:gd name="T46" fmla="*/ 60 w 215"/>
                  <a:gd name="T47" fmla="*/ 211 h 191"/>
                  <a:gd name="T48" fmla="*/ 58 w 215"/>
                  <a:gd name="T49" fmla="*/ 233 h 191"/>
                  <a:gd name="T50" fmla="*/ 56 w 215"/>
                  <a:gd name="T51" fmla="*/ 253 h 191"/>
                  <a:gd name="T52" fmla="*/ 60 w 215"/>
                  <a:gd name="T53" fmla="*/ 288 h 191"/>
                  <a:gd name="T54" fmla="*/ 70 w 215"/>
                  <a:gd name="T55" fmla="*/ 304 h 191"/>
                  <a:gd name="T56" fmla="*/ 80 w 215"/>
                  <a:gd name="T57" fmla="*/ 314 h 191"/>
                  <a:gd name="T58" fmla="*/ 78 w 215"/>
                  <a:gd name="T59" fmla="*/ 327 h 191"/>
                  <a:gd name="T60" fmla="*/ 68 w 215"/>
                  <a:gd name="T61" fmla="*/ 332 h 191"/>
                  <a:gd name="T62" fmla="*/ 56 w 215"/>
                  <a:gd name="T63" fmla="*/ 332 h 191"/>
                  <a:gd name="T64" fmla="*/ 46 w 215"/>
                  <a:gd name="T65" fmla="*/ 336 h 191"/>
                  <a:gd name="T66" fmla="*/ 34 w 215"/>
                  <a:gd name="T67" fmla="*/ 327 h 191"/>
                  <a:gd name="T68" fmla="*/ 26 w 215"/>
                  <a:gd name="T69" fmla="*/ 317 h 191"/>
                  <a:gd name="T70" fmla="*/ 26 w 215"/>
                  <a:gd name="T71" fmla="*/ 300 h 191"/>
                  <a:gd name="T72" fmla="*/ 24 w 215"/>
                  <a:gd name="T73" fmla="*/ 288 h 191"/>
                  <a:gd name="T74" fmla="*/ 16 w 215"/>
                  <a:gd name="T75" fmla="*/ 288 h 191"/>
                  <a:gd name="T76" fmla="*/ 6 w 215"/>
                  <a:gd name="T77" fmla="*/ 288 h 191"/>
                  <a:gd name="T78" fmla="*/ 2 w 215"/>
                  <a:gd name="T79" fmla="*/ 272 h 191"/>
                  <a:gd name="T80" fmla="*/ 0 w 215"/>
                  <a:gd name="T81" fmla="*/ 248 h 191"/>
                  <a:gd name="T82" fmla="*/ 8 w 215"/>
                  <a:gd name="T83" fmla="*/ 233 h 191"/>
                  <a:gd name="T84" fmla="*/ 12 w 215"/>
                  <a:gd name="T85" fmla="*/ 215 h 191"/>
                  <a:gd name="T86" fmla="*/ 14 w 215"/>
                  <a:gd name="T87" fmla="*/ 197 h 191"/>
                  <a:gd name="T88" fmla="*/ 22 w 215"/>
                  <a:gd name="T89" fmla="*/ 187 h 191"/>
                  <a:gd name="T90" fmla="*/ 22 w 215"/>
                  <a:gd name="T91" fmla="*/ 176 h 191"/>
                  <a:gd name="T92" fmla="*/ 36 w 215"/>
                  <a:gd name="T93" fmla="*/ 142 h 191"/>
                  <a:gd name="T94" fmla="*/ 40 w 215"/>
                  <a:gd name="T95" fmla="*/ 119 h 191"/>
                  <a:gd name="T96" fmla="*/ 42 w 215"/>
                  <a:gd name="T97" fmla="*/ 103 h 191"/>
                  <a:gd name="T98" fmla="*/ 48 w 215"/>
                  <a:gd name="T99" fmla="*/ 101 h 191"/>
                  <a:gd name="T100" fmla="*/ 58 w 215"/>
                  <a:gd name="T101" fmla="*/ 103 h 191"/>
                  <a:gd name="T102" fmla="*/ 66 w 215"/>
                  <a:gd name="T103" fmla="*/ 90 h 191"/>
                  <a:gd name="T104" fmla="*/ 80 w 215"/>
                  <a:gd name="T105" fmla="*/ 68 h 191"/>
                  <a:gd name="T106" fmla="*/ 102 w 215"/>
                  <a:gd name="T107" fmla="*/ 49 h 191"/>
                  <a:gd name="T108" fmla="*/ 107 w 215"/>
                  <a:gd name="T109" fmla="*/ 43 h 191"/>
                  <a:gd name="T110" fmla="*/ 123 w 215"/>
                  <a:gd name="T111" fmla="*/ 43 h 191"/>
                  <a:gd name="T112" fmla="*/ 131 w 215"/>
                  <a:gd name="T113" fmla="*/ 43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
                  <a:gd name="T172" fmla="*/ 0 h 191"/>
                  <a:gd name="T173" fmla="*/ 215 w 215"/>
                  <a:gd name="T174" fmla="*/ 191 h 1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8" name="Freeform 524"/>
              <p:cNvSpPr>
                <a:spLocks/>
              </p:cNvSpPr>
              <p:nvPr/>
            </p:nvSpPr>
            <p:spPr bwMode="ltGray">
              <a:xfrm>
                <a:off x="3731" y="801"/>
                <a:ext cx="127" cy="98"/>
              </a:xfrm>
              <a:custGeom>
                <a:avLst/>
                <a:gdLst>
                  <a:gd name="T0" fmla="*/ 0 w 127"/>
                  <a:gd name="T1" fmla="*/ 72 h 87"/>
                  <a:gd name="T2" fmla="*/ 6 w 127"/>
                  <a:gd name="T3" fmla="*/ 54 h 87"/>
                  <a:gd name="T4" fmla="*/ 24 w 127"/>
                  <a:gd name="T5" fmla="*/ 23 h 87"/>
                  <a:gd name="T6" fmla="*/ 42 w 127"/>
                  <a:gd name="T7" fmla="*/ 14 h 87"/>
                  <a:gd name="T8" fmla="*/ 48 w 127"/>
                  <a:gd name="T9" fmla="*/ 9 h 87"/>
                  <a:gd name="T10" fmla="*/ 54 w 127"/>
                  <a:gd name="T11" fmla="*/ 0 h 87"/>
                  <a:gd name="T12" fmla="*/ 60 w 127"/>
                  <a:gd name="T13" fmla="*/ 9 h 87"/>
                  <a:gd name="T14" fmla="*/ 66 w 127"/>
                  <a:gd name="T15" fmla="*/ 23 h 87"/>
                  <a:gd name="T16" fmla="*/ 74 w 127"/>
                  <a:gd name="T17" fmla="*/ 23 h 87"/>
                  <a:gd name="T18" fmla="*/ 80 w 127"/>
                  <a:gd name="T19" fmla="*/ 23 h 87"/>
                  <a:gd name="T20" fmla="*/ 84 w 127"/>
                  <a:gd name="T21" fmla="*/ 33 h 87"/>
                  <a:gd name="T22" fmla="*/ 86 w 127"/>
                  <a:gd name="T23" fmla="*/ 52 h 87"/>
                  <a:gd name="T24" fmla="*/ 90 w 127"/>
                  <a:gd name="T25" fmla="*/ 61 h 87"/>
                  <a:gd name="T26" fmla="*/ 98 w 127"/>
                  <a:gd name="T27" fmla="*/ 69 h 87"/>
                  <a:gd name="T28" fmla="*/ 104 w 127"/>
                  <a:gd name="T29" fmla="*/ 66 h 87"/>
                  <a:gd name="T30" fmla="*/ 112 w 127"/>
                  <a:gd name="T31" fmla="*/ 66 h 87"/>
                  <a:gd name="T32" fmla="*/ 116 w 127"/>
                  <a:gd name="T33" fmla="*/ 72 h 87"/>
                  <a:gd name="T34" fmla="*/ 120 w 127"/>
                  <a:gd name="T35" fmla="*/ 88 h 87"/>
                  <a:gd name="T36" fmla="*/ 122 w 127"/>
                  <a:gd name="T37" fmla="*/ 101 h 87"/>
                  <a:gd name="T38" fmla="*/ 124 w 127"/>
                  <a:gd name="T39" fmla="*/ 124 h 87"/>
                  <a:gd name="T40" fmla="*/ 126 w 127"/>
                  <a:gd name="T41" fmla="*/ 131 h 87"/>
                  <a:gd name="T42" fmla="*/ 126 w 127"/>
                  <a:gd name="T43" fmla="*/ 144 h 87"/>
                  <a:gd name="T44" fmla="*/ 120 w 127"/>
                  <a:gd name="T45" fmla="*/ 153 h 87"/>
                  <a:gd name="T46" fmla="*/ 112 w 127"/>
                  <a:gd name="T47" fmla="*/ 157 h 87"/>
                  <a:gd name="T48" fmla="*/ 102 w 127"/>
                  <a:gd name="T49" fmla="*/ 157 h 87"/>
                  <a:gd name="T50" fmla="*/ 76 w 127"/>
                  <a:gd name="T51" fmla="*/ 133 h 87"/>
                  <a:gd name="T52" fmla="*/ 70 w 127"/>
                  <a:gd name="T53" fmla="*/ 131 h 87"/>
                  <a:gd name="T54" fmla="*/ 62 w 127"/>
                  <a:gd name="T55" fmla="*/ 131 h 87"/>
                  <a:gd name="T56" fmla="*/ 52 w 127"/>
                  <a:gd name="T57" fmla="*/ 131 h 87"/>
                  <a:gd name="T58" fmla="*/ 46 w 127"/>
                  <a:gd name="T59" fmla="*/ 116 h 87"/>
                  <a:gd name="T60" fmla="*/ 36 w 127"/>
                  <a:gd name="T61" fmla="*/ 110 h 87"/>
                  <a:gd name="T62" fmla="*/ 30 w 127"/>
                  <a:gd name="T63" fmla="*/ 104 h 87"/>
                  <a:gd name="T64" fmla="*/ 22 w 127"/>
                  <a:gd name="T65" fmla="*/ 101 h 87"/>
                  <a:gd name="T66" fmla="*/ 14 w 127"/>
                  <a:gd name="T67" fmla="*/ 93 h 87"/>
                  <a:gd name="T68" fmla="*/ 12 w 127"/>
                  <a:gd name="T69" fmla="*/ 90 h 87"/>
                  <a:gd name="T70" fmla="*/ 0 w 127"/>
                  <a:gd name="T71" fmla="*/ 7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87"/>
                  <a:gd name="T110" fmla="*/ 127 w 12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9" name="Freeform 525"/>
              <p:cNvSpPr>
                <a:spLocks/>
              </p:cNvSpPr>
              <p:nvPr/>
            </p:nvSpPr>
            <p:spPr bwMode="ltGray">
              <a:xfrm>
                <a:off x="3861" y="866"/>
                <a:ext cx="68" cy="55"/>
              </a:xfrm>
              <a:custGeom>
                <a:avLst/>
                <a:gdLst>
                  <a:gd name="T0" fmla="*/ 0 w 69"/>
                  <a:gd name="T1" fmla="*/ 85 h 49"/>
                  <a:gd name="T2" fmla="*/ 2 w 69"/>
                  <a:gd name="T3" fmla="*/ 61 h 49"/>
                  <a:gd name="T4" fmla="*/ 20 w 69"/>
                  <a:gd name="T5" fmla="*/ 17 h 49"/>
                  <a:gd name="T6" fmla="*/ 26 w 69"/>
                  <a:gd name="T7" fmla="*/ 2 h 49"/>
                  <a:gd name="T8" fmla="*/ 28 w 69"/>
                  <a:gd name="T9" fmla="*/ 0 h 49"/>
                  <a:gd name="T10" fmla="*/ 34 w 69"/>
                  <a:gd name="T11" fmla="*/ 4 h 49"/>
                  <a:gd name="T12" fmla="*/ 34 w 69"/>
                  <a:gd name="T13" fmla="*/ 17 h 49"/>
                  <a:gd name="T14" fmla="*/ 34 w 69"/>
                  <a:gd name="T15" fmla="*/ 25 h 49"/>
                  <a:gd name="T16" fmla="*/ 39 w 69"/>
                  <a:gd name="T17" fmla="*/ 25 h 49"/>
                  <a:gd name="T18" fmla="*/ 47 w 69"/>
                  <a:gd name="T19" fmla="*/ 25 h 49"/>
                  <a:gd name="T20" fmla="*/ 55 w 69"/>
                  <a:gd name="T21" fmla="*/ 25 h 49"/>
                  <a:gd name="T22" fmla="*/ 63 w 69"/>
                  <a:gd name="T23" fmla="*/ 35 h 49"/>
                  <a:gd name="T24" fmla="*/ 63 w 69"/>
                  <a:gd name="T25" fmla="*/ 47 h 49"/>
                  <a:gd name="T26" fmla="*/ 59 w 69"/>
                  <a:gd name="T27" fmla="*/ 61 h 49"/>
                  <a:gd name="T28" fmla="*/ 49 w 69"/>
                  <a:gd name="T29" fmla="*/ 68 h 49"/>
                  <a:gd name="T30" fmla="*/ 39 w 69"/>
                  <a:gd name="T31" fmla="*/ 72 h 49"/>
                  <a:gd name="T32" fmla="*/ 34 w 69"/>
                  <a:gd name="T33" fmla="*/ 74 h 49"/>
                  <a:gd name="T34" fmla="*/ 18 w 69"/>
                  <a:gd name="T35" fmla="*/ 79 h 49"/>
                  <a:gd name="T36" fmla="*/ 8 w 69"/>
                  <a:gd name="T37" fmla="*/ 85 h 49"/>
                  <a:gd name="T38" fmla="*/ 0 w 69"/>
                  <a:gd name="T39" fmla="*/ 85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9"/>
                  <a:gd name="T62" fmla="*/ 69 w 6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0" name="Freeform 526"/>
              <p:cNvSpPr>
                <a:spLocks/>
              </p:cNvSpPr>
              <p:nvPr/>
            </p:nvSpPr>
            <p:spPr bwMode="ltGray">
              <a:xfrm>
                <a:off x="4373" y="971"/>
                <a:ext cx="111" cy="55"/>
              </a:xfrm>
              <a:custGeom>
                <a:avLst/>
                <a:gdLst>
                  <a:gd name="T0" fmla="*/ 2 w 111"/>
                  <a:gd name="T1" fmla="*/ 43 h 49"/>
                  <a:gd name="T2" fmla="*/ 0 w 111"/>
                  <a:gd name="T3" fmla="*/ 31 h 49"/>
                  <a:gd name="T4" fmla="*/ 12 w 111"/>
                  <a:gd name="T5" fmla="*/ 4 h 49"/>
                  <a:gd name="T6" fmla="*/ 14 w 111"/>
                  <a:gd name="T7" fmla="*/ 4 h 49"/>
                  <a:gd name="T8" fmla="*/ 16 w 111"/>
                  <a:gd name="T9" fmla="*/ 2 h 49"/>
                  <a:gd name="T10" fmla="*/ 18 w 111"/>
                  <a:gd name="T11" fmla="*/ 0 h 49"/>
                  <a:gd name="T12" fmla="*/ 24 w 111"/>
                  <a:gd name="T13" fmla="*/ 0 h 49"/>
                  <a:gd name="T14" fmla="*/ 28 w 111"/>
                  <a:gd name="T15" fmla="*/ 0 h 49"/>
                  <a:gd name="T16" fmla="*/ 30 w 111"/>
                  <a:gd name="T17" fmla="*/ 0 h 49"/>
                  <a:gd name="T18" fmla="*/ 34 w 111"/>
                  <a:gd name="T19" fmla="*/ 4 h 49"/>
                  <a:gd name="T20" fmla="*/ 36 w 111"/>
                  <a:gd name="T21" fmla="*/ 11 h 49"/>
                  <a:gd name="T22" fmla="*/ 38 w 111"/>
                  <a:gd name="T23" fmla="*/ 13 h 49"/>
                  <a:gd name="T24" fmla="*/ 40 w 111"/>
                  <a:gd name="T25" fmla="*/ 17 h 49"/>
                  <a:gd name="T26" fmla="*/ 46 w 111"/>
                  <a:gd name="T27" fmla="*/ 21 h 49"/>
                  <a:gd name="T28" fmla="*/ 46 w 111"/>
                  <a:gd name="T29" fmla="*/ 13 h 49"/>
                  <a:gd name="T30" fmla="*/ 48 w 111"/>
                  <a:gd name="T31" fmla="*/ 4 h 49"/>
                  <a:gd name="T32" fmla="*/ 52 w 111"/>
                  <a:gd name="T33" fmla="*/ 0 h 49"/>
                  <a:gd name="T34" fmla="*/ 56 w 111"/>
                  <a:gd name="T35" fmla="*/ 0 h 49"/>
                  <a:gd name="T36" fmla="*/ 64 w 111"/>
                  <a:gd name="T37" fmla="*/ 0 h 49"/>
                  <a:gd name="T38" fmla="*/ 64 w 111"/>
                  <a:gd name="T39" fmla="*/ 11 h 49"/>
                  <a:gd name="T40" fmla="*/ 68 w 111"/>
                  <a:gd name="T41" fmla="*/ 13 h 49"/>
                  <a:gd name="T42" fmla="*/ 74 w 111"/>
                  <a:gd name="T43" fmla="*/ 13 h 49"/>
                  <a:gd name="T44" fmla="*/ 78 w 111"/>
                  <a:gd name="T45" fmla="*/ 11 h 49"/>
                  <a:gd name="T46" fmla="*/ 86 w 111"/>
                  <a:gd name="T47" fmla="*/ 4 h 49"/>
                  <a:gd name="T48" fmla="*/ 90 w 111"/>
                  <a:gd name="T49" fmla="*/ 11 h 49"/>
                  <a:gd name="T50" fmla="*/ 92 w 111"/>
                  <a:gd name="T51" fmla="*/ 17 h 49"/>
                  <a:gd name="T52" fmla="*/ 98 w 111"/>
                  <a:gd name="T53" fmla="*/ 21 h 49"/>
                  <a:gd name="T54" fmla="*/ 104 w 111"/>
                  <a:gd name="T55" fmla="*/ 21 h 49"/>
                  <a:gd name="T56" fmla="*/ 108 w 111"/>
                  <a:gd name="T57" fmla="*/ 28 h 49"/>
                  <a:gd name="T58" fmla="*/ 110 w 111"/>
                  <a:gd name="T59" fmla="*/ 43 h 49"/>
                  <a:gd name="T60" fmla="*/ 102 w 111"/>
                  <a:gd name="T61" fmla="*/ 64 h 49"/>
                  <a:gd name="T62" fmla="*/ 86 w 111"/>
                  <a:gd name="T63" fmla="*/ 79 h 49"/>
                  <a:gd name="T64" fmla="*/ 82 w 111"/>
                  <a:gd name="T65" fmla="*/ 74 h 49"/>
                  <a:gd name="T66" fmla="*/ 78 w 111"/>
                  <a:gd name="T67" fmla="*/ 68 h 49"/>
                  <a:gd name="T68" fmla="*/ 76 w 111"/>
                  <a:gd name="T69" fmla="*/ 68 h 49"/>
                  <a:gd name="T70" fmla="*/ 72 w 111"/>
                  <a:gd name="T71" fmla="*/ 68 h 49"/>
                  <a:gd name="T72" fmla="*/ 68 w 111"/>
                  <a:gd name="T73" fmla="*/ 68 h 49"/>
                  <a:gd name="T74" fmla="*/ 64 w 111"/>
                  <a:gd name="T75" fmla="*/ 68 h 49"/>
                  <a:gd name="T76" fmla="*/ 62 w 111"/>
                  <a:gd name="T77" fmla="*/ 72 h 49"/>
                  <a:gd name="T78" fmla="*/ 60 w 111"/>
                  <a:gd name="T79" fmla="*/ 72 h 49"/>
                  <a:gd name="T80" fmla="*/ 56 w 111"/>
                  <a:gd name="T81" fmla="*/ 74 h 49"/>
                  <a:gd name="T82" fmla="*/ 52 w 111"/>
                  <a:gd name="T83" fmla="*/ 79 h 49"/>
                  <a:gd name="T84" fmla="*/ 48 w 111"/>
                  <a:gd name="T85" fmla="*/ 82 h 49"/>
                  <a:gd name="T86" fmla="*/ 40 w 111"/>
                  <a:gd name="T87" fmla="*/ 85 h 49"/>
                  <a:gd name="T88" fmla="*/ 32 w 111"/>
                  <a:gd name="T89" fmla="*/ 82 h 49"/>
                  <a:gd name="T90" fmla="*/ 26 w 111"/>
                  <a:gd name="T91" fmla="*/ 79 h 49"/>
                  <a:gd name="T92" fmla="*/ 18 w 111"/>
                  <a:gd name="T93" fmla="*/ 72 h 49"/>
                  <a:gd name="T94" fmla="*/ 14 w 111"/>
                  <a:gd name="T95" fmla="*/ 61 h 49"/>
                  <a:gd name="T96" fmla="*/ 6 w 111"/>
                  <a:gd name="T97" fmla="*/ 57 h 49"/>
                  <a:gd name="T98" fmla="*/ 4 w 111"/>
                  <a:gd name="T99" fmla="*/ 54 h 49"/>
                  <a:gd name="T100" fmla="*/ 2 w 111"/>
                  <a:gd name="T101" fmla="*/ 43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49"/>
                  <a:gd name="T155" fmla="*/ 111 w 111"/>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1" name="Freeform 527"/>
              <p:cNvSpPr>
                <a:spLocks/>
              </p:cNvSpPr>
              <p:nvPr/>
            </p:nvSpPr>
            <p:spPr bwMode="ltGray">
              <a:xfrm>
                <a:off x="4497" y="991"/>
                <a:ext cx="69" cy="31"/>
              </a:xfrm>
              <a:custGeom>
                <a:avLst/>
                <a:gdLst>
                  <a:gd name="T0" fmla="*/ 0 w 69"/>
                  <a:gd name="T1" fmla="*/ 9 h 27"/>
                  <a:gd name="T2" fmla="*/ 4 w 69"/>
                  <a:gd name="T3" fmla="*/ 0 h 27"/>
                  <a:gd name="T4" fmla="*/ 40 w 69"/>
                  <a:gd name="T5" fmla="*/ 11 h 27"/>
                  <a:gd name="T6" fmla="*/ 44 w 69"/>
                  <a:gd name="T7" fmla="*/ 9 h 27"/>
                  <a:gd name="T8" fmla="*/ 50 w 69"/>
                  <a:gd name="T9" fmla="*/ 2 h 27"/>
                  <a:gd name="T10" fmla="*/ 54 w 69"/>
                  <a:gd name="T11" fmla="*/ 2 h 27"/>
                  <a:gd name="T12" fmla="*/ 56 w 69"/>
                  <a:gd name="T13" fmla="*/ 11 h 27"/>
                  <a:gd name="T14" fmla="*/ 64 w 69"/>
                  <a:gd name="T15" fmla="*/ 15 h 27"/>
                  <a:gd name="T16" fmla="*/ 68 w 69"/>
                  <a:gd name="T17" fmla="*/ 24 h 27"/>
                  <a:gd name="T18" fmla="*/ 68 w 69"/>
                  <a:gd name="T19" fmla="*/ 32 h 27"/>
                  <a:gd name="T20" fmla="*/ 62 w 69"/>
                  <a:gd name="T21" fmla="*/ 44 h 27"/>
                  <a:gd name="T22" fmla="*/ 54 w 69"/>
                  <a:gd name="T23" fmla="*/ 48 h 27"/>
                  <a:gd name="T24" fmla="*/ 48 w 69"/>
                  <a:gd name="T25" fmla="*/ 52 h 27"/>
                  <a:gd name="T26" fmla="*/ 40 w 69"/>
                  <a:gd name="T27" fmla="*/ 52 h 27"/>
                  <a:gd name="T28" fmla="*/ 28 w 69"/>
                  <a:gd name="T29" fmla="*/ 48 h 27"/>
                  <a:gd name="T30" fmla="*/ 20 w 69"/>
                  <a:gd name="T31" fmla="*/ 37 h 27"/>
                  <a:gd name="T32" fmla="*/ 8 w 69"/>
                  <a:gd name="T33" fmla="*/ 24 h 27"/>
                  <a:gd name="T34" fmla="*/ 0 w 69"/>
                  <a:gd name="T35" fmla="*/ 9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27"/>
                  <a:gd name="T56" fmla="*/ 69 w 6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2" name="Freeform 528"/>
              <p:cNvSpPr>
                <a:spLocks/>
              </p:cNvSpPr>
              <p:nvPr/>
            </p:nvSpPr>
            <p:spPr bwMode="ltGray">
              <a:xfrm>
                <a:off x="4436" y="1029"/>
                <a:ext cx="50" cy="35"/>
              </a:xfrm>
              <a:custGeom>
                <a:avLst/>
                <a:gdLst>
                  <a:gd name="T0" fmla="*/ 45 w 51"/>
                  <a:gd name="T1" fmla="*/ 55 h 31"/>
                  <a:gd name="T2" fmla="*/ 0 w 51"/>
                  <a:gd name="T3" fmla="*/ 55 h 31"/>
                  <a:gd name="T4" fmla="*/ 0 w 51"/>
                  <a:gd name="T5" fmla="*/ 11 h 31"/>
                  <a:gd name="T6" fmla="*/ 2 w 51"/>
                  <a:gd name="T7" fmla="*/ 0 h 31"/>
                  <a:gd name="T8" fmla="*/ 8 w 51"/>
                  <a:gd name="T9" fmla="*/ 2 h 31"/>
                  <a:gd name="T10" fmla="*/ 14 w 51"/>
                  <a:gd name="T11" fmla="*/ 14 h 31"/>
                  <a:gd name="T12" fmla="*/ 22 w 51"/>
                  <a:gd name="T13" fmla="*/ 23 h 31"/>
                  <a:gd name="T14" fmla="*/ 27 w 51"/>
                  <a:gd name="T15" fmla="*/ 26 h 31"/>
                  <a:gd name="T16" fmla="*/ 37 w 51"/>
                  <a:gd name="T17" fmla="*/ 37 h 31"/>
                  <a:gd name="T18" fmla="*/ 45 w 51"/>
                  <a:gd name="T19" fmla="*/ 5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1"/>
                  <a:gd name="T32" fmla="*/ 51 w 5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11" name="Freeform 529"/>
            <p:cNvSpPr>
              <a:spLocks/>
            </p:cNvSpPr>
            <p:nvPr/>
          </p:nvSpPr>
          <p:spPr bwMode="ltGray">
            <a:xfrm>
              <a:off x="3120" y="2059"/>
              <a:ext cx="293" cy="149"/>
            </a:xfrm>
            <a:custGeom>
              <a:avLst/>
              <a:gdLst>
                <a:gd name="T0" fmla="*/ 194 w 319"/>
                <a:gd name="T1" fmla="*/ 78 h 145"/>
                <a:gd name="T2" fmla="*/ 195 w 319"/>
                <a:gd name="T3" fmla="*/ 68 h 145"/>
                <a:gd name="T4" fmla="*/ 185 w 319"/>
                <a:gd name="T5" fmla="*/ 53 h 145"/>
                <a:gd name="T6" fmla="*/ 175 w 319"/>
                <a:gd name="T7" fmla="*/ 37 h 145"/>
                <a:gd name="T8" fmla="*/ 162 w 319"/>
                <a:gd name="T9" fmla="*/ 37 h 145"/>
                <a:gd name="T10" fmla="*/ 147 w 319"/>
                <a:gd name="T11" fmla="*/ 49 h 145"/>
                <a:gd name="T12" fmla="*/ 138 w 319"/>
                <a:gd name="T13" fmla="*/ 43 h 145"/>
                <a:gd name="T14" fmla="*/ 130 w 319"/>
                <a:gd name="T15" fmla="*/ 47 h 145"/>
                <a:gd name="T16" fmla="*/ 108 w 319"/>
                <a:gd name="T17" fmla="*/ 35 h 145"/>
                <a:gd name="T18" fmla="*/ 99 w 319"/>
                <a:gd name="T19" fmla="*/ 27 h 145"/>
                <a:gd name="T20" fmla="*/ 97 w 319"/>
                <a:gd name="T21" fmla="*/ 14 h 145"/>
                <a:gd name="T22" fmla="*/ 80 w 319"/>
                <a:gd name="T23" fmla="*/ 10 h 145"/>
                <a:gd name="T24" fmla="*/ 68 w 319"/>
                <a:gd name="T25" fmla="*/ 16 h 145"/>
                <a:gd name="T26" fmla="*/ 57 w 319"/>
                <a:gd name="T27" fmla="*/ 33 h 145"/>
                <a:gd name="T28" fmla="*/ 34 w 319"/>
                <a:gd name="T29" fmla="*/ 27 h 145"/>
                <a:gd name="T30" fmla="*/ 22 w 319"/>
                <a:gd name="T31" fmla="*/ 4 h 145"/>
                <a:gd name="T32" fmla="*/ 15 w 319"/>
                <a:gd name="T33" fmla="*/ 0 h 145"/>
                <a:gd name="T34" fmla="*/ 7 w 319"/>
                <a:gd name="T35" fmla="*/ 2 h 145"/>
                <a:gd name="T36" fmla="*/ 9 w 319"/>
                <a:gd name="T37" fmla="*/ 10 h 145"/>
                <a:gd name="T38" fmla="*/ 6 w 319"/>
                <a:gd name="T39" fmla="*/ 18 h 145"/>
                <a:gd name="T40" fmla="*/ 7 w 319"/>
                <a:gd name="T41" fmla="*/ 35 h 145"/>
                <a:gd name="T42" fmla="*/ 18 w 319"/>
                <a:gd name="T43" fmla="*/ 33 h 145"/>
                <a:gd name="T44" fmla="*/ 33 w 319"/>
                <a:gd name="T45" fmla="*/ 29 h 145"/>
                <a:gd name="T46" fmla="*/ 34 w 319"/>
                <a:gd name="T47" fmla="*/ 41 h 145"/>
                <a:gd name="T48" fmla="*/ 21 w 319"/>
                <a:gd name="T49" fmla="*/ 45 h 145"/>
                <a:gd name="T50" fmla="*/ 17 w 319"/>
                <a:gd name="T51" fmla="*/ 45 h 145"/>
                <a:gd name="T52" fmla="*/ 11 w 319"/>
                <a:gd name="T53" fmla="*/ 43 h 145"/>
                <a:gd name="T54" fmla="*/ 4 w 319"/>
                <a:gd name="T55" fmla="*/ 70 h 145"/>
                <a:gd name="T56" fmla="*/ 6 w 319"/>
                <a:gd name="T57" fmla="*/ 78 h 145"/>
                <a:gd name="T58" fmla="*/ 11 w 319"/>
                <a:gd name="T59" fmla="*/ 66 h 145"/>
                <a:gd name="T60" fmla="*/ 9 w 319"/>
                <a:gd name="T61" fmla="*/ 86 h 145"/>
                <a:gd name="T62" fmla="*/ 0 w 319"/>
                <a:gd name="T63" fmla="*/ 86 h 145"/>
                <a:gd name="T64" fmla="*/ 11 w 319"/>
                <a:gd name="T65" fmla="*/ 98 h 145"/>
                <a:gd name="T66" fmla="*/ 15 w 319"/>
                <a:gd name="T67" fmla="*/ 117 h 145"/>
                <a:gd name="T68" fmla="*/ 13 w 319"/>
                <a:gd name="T69" fmla="*/ 127 h 145"/>
                <a:gd name="T70" fmla="*/ 21 w 319"/>
                <a:gd name="T71" fmla="*/ 123 h 145"/>
                <a:gd name="T72" fmla="*/ 26 w 319"/>
                <a:gd name="T73" fmla="*/ 135 h 145"/>
                <a:gd name="T74" fmla="*/ 36 w 319"/>
                <a:gd name="T75" fmla="*/ 150 h 145"/>
                <a:gd name="T76" fmla="*/ 47 w 319"/>
                <a:gd name="T77" fmla="*/ 148 h 145"/>
                <a:gd name="T78" fmla="*/ 57 w 319"/>
                <a:gd name="T79" fmla="*/ 137 h 145"/>
                <a:gd name="T80" fmla="*/ 69 w 319"/>
                <a:gd name="T81" fmla="*/ 158 h 145"/>
                <a:gd name="T82" fmla="*/ 92 w 319"/>
                <a:gd name="T83" fmla="*/ 143 h 145"/>
                <a:gd name="T84" fmla="*/ 105 w 319"/>
                <a:gd name="T85" fmla="*/ 145 h 145"/>
                <a:gd name="T86" fmla="*/ 156 w 319"/>
                <a:gd name="T87" fmla="*/ 158 h 145"/>
                <a:gd name="T88" fmla="*/ 208 w 319"/>
                <a:gd name="T89" fmla="*/ 135 h 145"/>
                <a:gd name="T90" fmla="*/ 197 w 319"/>
                <a:gd name="T91" fmla="*/ 84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9"/>
                <a:gd name="T139" fmla="*/ 0 h 145"/>
                <a:gd name="T140" fmla="*/ 319 w 319"/>
                <a:gd name="T141" fmla="*/ 145 h 1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2" name="Freeform 530"/>
            <p:cNvSpPr>
              <a:spLocks/>
            </p:cNvSpPr>
            <p:nvPr/>
          </p:nvSpPr>
          <p:spPr bwMode="ltGray">
            <a:xfrm>
              <a:off x="3261" y="2182"/>
              <a:ext cx="102" cy="109"/>
            </a:xfrm>
            <a:custGeom>
              <a:avLst/>
              <a:gdLst>
                <a:gd name="T0" fmla="*/ 72 w 111"/>
                <a:gd name="T1" fmla="*/ 12 h 105"/>
                <a:gd name="T2" fmla="*/ 68 w 111"/>
                <a:gd name="T3" fmla="*/ 2 h 105"/>
                <a:gd name="T4" fmla="*/ 51 w 111"/>
                <a:gd name="T5" fmla="*/ 2 h 105"/>
                <a:gd name="T6" fmla="*/ 42 w 111"/>
                <a:gd name="T7" fmla="*/ 4 h 105"/>
                <a:gd name="T8" fmla="*/ 37 w 111"/>
                <a:gd name="T9" fmla="*/ 0 h 105"/>
                <a:gd name="T10" fmla="*/ 22 w 111"/>
                <a:gd name="T11" fmla="*/ 0 h 105"/>
                <a:gd name="T12" fmla="*/ 16 w 111"/>
                <a:gd name="T13" fmla="*/ 4 h 105"/>
                <a:gd name="T14" fmla="*/ 13 w 111"/>
                <a:gd name="T15" fmla="*/ 4 h 105"/>
                <a:gd name="T16" fmla="*/ 6 w 111"/>
                <a:gd name="T17" fmla="*/ 10 h 105"/>
                <a:gd name="T18" fmla="*/ 4 w 111"/>
                <a:gd name="T19" fmla="*/ 21 h 105"/>
                <a:gd name="T20" fmla="*/ 4 w 111"/>
                <a:gd name="T21" fmla="*/ 31 h 105"/>
                <a:gd name="T22" fmla="*/ 6 w 111"/>
                <a:gd name="T23" fmla="*/ 46 h 105"/>
                <a:gd name="T24" fmla="*/ 4 w 111"/>
                <a:gd name="T25" fmla="*/ 64 h 105"/>
                <a:gd name="T26" fmla="*/ 0 w 111"/>
                <a:gd name="T27" fmla="*/ 89 h 105"/>
                <a:gd name="T28" fmla="*/ 7 w 111"/>
                <a:gd name="T29" fmla="*/ 125 h 105"/>
                <a:gd name="T30" fmla="*/ 62 w 111"/>
                <a:gd name="T31" fmla="*/ 78 h 105"/>
                <a:gd name="T32" fmla="*/ 72 w 111"/>
                <a:gd name="T33" fmla="*/ 12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05"/>
                <a:gd name="T53" fmla="*/ 111 w 111"/>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3" name="Freeform 531"/>
            <p:cNvSpPr>
              <a:spLocks/>
            </p:cNvSpPr>
            <p:nvPr/>
          </p:nvSpPr>
          <p:spPr bwMode="ltGray">
            <a:xfrm>
              <a:off x="3221" y="2261"/>
              <a:ext cx="48" cy="108"/>
            </a:xfrm>
            <a:custGeom>
              <a:avLst/>
              <a:gdLst>
                <a:gd name="T0" fmla="*/ 22 w 53"/>
                <a:gd name="T1" fmla="*/ 2 h 105"/>
                <a:gd name="T2" fmla="*/ 18 w 53"/>
                <a:gd name="T3" fmla="*/ 6 h 105"/>
                <a:gd name="T4" fmla="*/ 17 w 53"/>
                <a:gd name="T5" fmla="*/ 16 h 105"/>
                <a:gd name="T6" fmla="*/ 11 w 53"/>
                <a:gd name="T7" fmla="*/ 43 h 105"/>
                <a:gd name="T8" fmla="*/ 10 w 53"/>
                <a:gd name="T9" fmla="*/ 39 h 105"/>
                <a:gd name="T10" fmla="*/ 5 w 53"/>
                <a:gd name="T11" fmla="*/ 49 h 105"/>
                <a:gd name="T12" fmla="*/ 0 w 53"/>
                <a:gd name="T13" fmla="*/ 72 h 105"/>
                <a:gd name="T14" fmla="*/ 5 w 53"/>
                <a:gd name="T15" fmla="*/ 119 h 105"/>
                <a:gd name="T16" fmla="*/ 32 w 53"/>
                <a:gd name="T17" fmla="*/ 49 h 105"/>
                <a:gd name="T18" fmla="*/ 29 w 53"/>
                <a:gd name="T19" fmla="*/ 10 h 105"/>
                <a:gd name="T20" fmla="*/ 24 w 53"/>
                <a:gd name="T21" fmla="*/ 0 h 105"/>
                <a:gd name="T22" fmla="*/ 22 w 53"/>
                <a:gd name="T23" fmla="*/ 2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105"/>
                <a:gd name="T38" fmla="*/ 53 w 53"/>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4" name="Freeform 532"/>
            <p:cNvSpPr>
              <a:spLocks/>
            </p:cNvSpPr>
            <p:nvPr/>
          </p:nvSpPr>
          <p:spPr bwMode="ltGray">
            <a:xfrm>
              <a:off x="3251" y="2234"/>
              <a:ext cx="25" cy="34"/>
            </a:xfrm>
            <a:custGeom>
              <a:avLst/>
              <a:gdLst>
                <a:gd name="T0" fmla="*/ 7 w 27"/>
                <a:gd name="T1" fmla="*/ 2 h 33"/>
                <a:gd name="T2" fmla="*/ 13 w 27"/>
                <a:gd name="T3" fmla="*/ 0 h 33"/>
                <a:gd name="T4" fmla="*/ 17 w 27"/>
                <a:gd name="T5" fmla="*/ 6 h 33"/>
                <a:gd name="T6" fmla="*/ 18 w 27"/>
                <a:gd name="T7" fmla="*/ 12 h 33"/>
                <a:gd name="T8" fmla="*/ 11 w 27"/>
                <a:gd name="T9" fmla="*/ 29 h 33"/>
                <a:gd name="T10" fmla="*/ 6 w 27"/>
                <a:gd name="T11" fmla="*/ 37 h 33"/>
                <a:gd name="T12" fmla="*/ 0 w 27"/>
                <a:gd name="T13" fmla="*/ 35 h 33"/>
                <a:gd name="T14" fmla="*/ 6 w 27"/>
                <a:gd name="T15" fmla="*/ 12 h 33"/>
                <a:gd name="T16" fmla="*/ 7 w 27"/>
                <a:gd name="T17" fmla="*/ 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3"/>
                <a:gd name="T29" fmla="*/ 27 w 2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5" name="Freeform 533"/>
            <p:cNvSpPr>
              <a:spLocks/>
            </p:cNvSpPr>
            <p:nvPr/>
          </p:nvSpPr>
          <p:spPr bwMode="ltGray">
            <a:xfrm>
              <a:off x="3250" y="2255"/>
              <a:ext cx="73" cy="91"/>
            </a:xfrm>
            <a:custGeom>
              <a:avLst/>
              <a:gdLst>
                <a:gd name="T0" fmla="*/ 4 w 81"/>
                <a:gd name="T1" fmla="*/ 94 h 89"/>
                <a:gd name="T2" fmla="*/ 0 w 81"/>
                <a:gd name="T3" fmla="*/ 88 h 89"/>
                <a:gd name="T4" fmla="*/ 7 w 81"/>
                <a:gd name="T5" fmla="*/ 53 h 89"/>
                <a:gd name="T6" fmla="*/ 9 w 81"/>
                <a:gd name="T7" fmla="*/ 31 h 89"/>
                <a:gd name="T8" fmla="*/ 5 w 81"/>
                <a:gd name="T9" fmla="*/ 18 h 89"/>
                <a:gd name="T10" fmla="*/ 12 w 81"/>
                <a:gd name="T11" fmla="*/ 0 h 89"/>
                <a:gd name="T12" fmla="*/ 13 w 81"/>
                <a:gd name="T13" fmla="*/ 14 h 89"/>
                <a:gd name="T14" fmla="*/ 15 w 81"/>
                <a:gd name="T15" fmla="*/ 31 h 89"/>
                <a:gd name="T16" fmla="*/ 39 w 81"/>
                <a:gd name="T17" fmla="*/ 8 h 89"/>
                <a:gd name="T18" fmla="*/ 48 w 81"/>
                <a:gd name="T19" fmla="*/ 51 h 89"/>
                <a:gd name="T20" fmla="*/ 29 w 81"/>
                <a:gd name="T21" fmla="*/ 94 h 89"/>
                <a:gd name="T22" fmla="*/ 11 w 81"/>
                <a:gd name="T23" fmla="*/ 98 h 89"/>
                <a:gd name="T24" fmla="*/ 4 w 81"/>
                <a:gd name="T25" fmla="*/ 94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89"/>
                <a:gd name="T41" fmla="*/ 81 w 81"/>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6" name="Freeform 534"/>
            <p:cNvSpPr>
              <a:spLocks/>
            </p:cNvSpPr>
            <p:nvPr/>
          </p:nvSpPr>
          <p:spPr bwMode="ltGray">
            <a:xfrm>
              <a:off x="3348" y="2560"/>
              <a:ext cx="77" cy="104"/>
            </a:xfrm>
            <a:custGeom>
              <a:avLst/>
              <a:gdLst>
                <a:gd name="T0" fmla="*/ 6 w 83"/>
                <a:gd name="T1" fmla="*/ 29 h 101"/>
                <a:gd name="T2" fmla="*/ 2 w 83"/>
                <a:gd name="T3" fmla="*/ 37 h 101"/>
                <a:gd name="T4" fmla="*/ 2 w 83"/>
                <a:gd name="T5" fmla="*/ 47 h 101"/>
                <a:gd name="T6" fmla="*/ 0 w 83"/>
                <a:gd name="T7" fmla="*/ 62 h 101"/>
                <a:gd name="T8" fmla="*/ 4 w 83"/>
                <a:gd name="T9" fmla="*/ 70 h 101"/>
                <a:gd name="T10" fmla="*/ 4 w 83"/>
                <a:gd name="T11" fmla="*/ 82 h 101"/>
                <a:gd name="T12" fmla="*/ 6 w 83"/>
                <a:gd name="T13" fmla="*/ 92 h 101"/>
                <a:gd name="T14" fmla="*/ 6 w 83"/>
                <a:gd name="T15" fmla="*/ 105 h 101"/>
                <a:gd name="T16" fmla="*/ 7 w 83"/>
                <a:gd name="T17" fmla="*/ 115 h 101"/>
                <a:gd name="T18" fmla="*/ 24 w 83"/>
                <a:gd name="T19" fmla="*/ 113 h 101"/>
                <a:gd name="T20" fmla="*/ 33 w 83"/>
                <a:gd name="T21" fmla="*/ 101 h 101"/>
                <a:gd name="T22" fmla="*/ 48 w 83"/>
                <a:gd name="T23" fmla="*/ 101 h 101"/>
                <a:gd name="T24" fmla="*/ 57 w 83"/>
                <a:gd name="T25" fmla="*/ 16 h 101"/>
                <a:gd name="T26" fmla="*/ 9 w 83"/>
                <a:gd name="T27" fmla="*/ 0 h 101"/>
                <a:gd name="T28" fmla="*/ 6 w 83"/>
                <a:gd name="T29" fmla="*/ 29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01"/>
                <a:gd name="T47" fmla="*/ 83 w 83"/>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7" name="Freeform 535"/>
            <p:cNvSpPr>
              <a:spLocks/>
            </p:cNvSpPr>
            <p:nvPr/>
          </p:nvSpPr>
          <p:spPr bwMode="ltGray">
            <a:xfrm>
              <a:off x="3357" y="2564"/>
              <a:ext cx="162" cy="119"/>
            </a:xfrm>
            <a:custGeom>
              <a:avLst/>
              <a:gdLst>
                <a:gd name="T0" fmla="*/ 0 w 175"/>
                <a:gd name="T1" fmla="*/ 128 h 115"/>
                <a:gd name="T2" fmla="*/ 2 w 175"/>
                <a:gd name="T3" fmla="*/ 126 h 115"/>
                <a:gd name="T4" fmla="*/ 6 w 175"/>
                <a:gd name="T5" fmla="*/ 124 h 115"/>
                <a:gd name="T6" fmla="*/ 9 w 175"/>
                <a:gd name="T7" fmla="*/ 124 h 115"/>
                <a:gd name="T8" fmla="*/ 9 w 175"/>
                <a:gd name="T9" fmla="*/ 119 h 115"/>
                <a:gd name="T10" fmla="*/ 15 w 175"/>
                <a:gd name="T11" fmla="*/ 111 h 115"/>
                <a:gd name="T12" fmla="*/ 26 w 175"/>
                <a:gd name="T13" fmla="*/ 103 h 115"/>
                <a:gd name="T14" fmla="*/ 29 w 175"/>
                <a:gd name="T15" fmla="*/ 106 h 115"/>
                <a:gd name="T16" fmla="*/ 31 w 175"/>
                <a:gd name="T17" fmla="*/ 101 h 115"/>
                <a:gd name="T18" fmla="*/ 30 w 175"/>
                <a:gd name="T19" fmla="*/ 93 h 115"/>
                <a:gd name="T20" fmla="*/ 29 w 175"/>
                <a:gd name="T21" fmla="*/ 87 h 115"/>
                <a:gd name="T22" fmla="*/ 38 w 175"/>
                <a:gd name="T23" fmla="*/ 62 h 115"/>
                <a:gd name="T24" fmla="*/ 48 w 175"/>
                <a:gd name="T25" fmla="*/ 25 h 115"/>
                <a:gd name="T26" fmla="*/ 83 w 175"/>
                <a:gd name="T27" fmla="*/ 6 h 115"/>
                <a:gd name="T28" fmla="*/ 118 w 175"/>
                <a:gd name="T29" fmla="*/ 0 h 115"/>
                <a:gd name="T30" fmla="*/ 118 w 175"/>
                <a:gd name="T31" fmla="*/ 64 h 115"/>
                <a:gd name="T32" fmla="*/ 106 w 175"/>
                <a:gd name="T33" fmla="*/ 68 h 115"/>
                <a:gd name="T34" fmla="*/ 104 w 175"/>
                <a:gd name="T35" fmla="*/ 89 h 115"/>
                <a:gd name="T36" fmla="*/ 98 w 175"/>
                <a:gd name="T37" fmla="*/ 89 h 115"/>
                <a:gd name="T38" fmla="*/ 95 w 175"/>
                <a:gd name="T39" fmla="*/ 91 h 115"/>
                <a:gd name="T40" fmla="*/ 84 w 175"/>
                <a:gd name="T41" fmla="*/ 93 h 115"/>
                <a:gd name="T42" fmla="*/ 80 w 175"/>
                <a:gd name="T43" fmla="*/ 97 h 115"/>
                <a:gd name="T44" fmla="*/ 67 w 175"/>
                <a:gd name="T45" fmla="*/ 101 h 115"/>
                <a:gd name="T46" fmla="*/ 61 w 175"/>
                <a:gd name="T47" fmla="*/ 111 h 115"/>
                <a:gd name="T48" fmla="*/ 53 w 175"/>
                <a:gd name="T49" fmla="*/ 111 h 115"/>
                <a:gd name="T50" fmla="*/ 51 w 175"/>
                <a:gd name="T51" fmla="*/ 117 h 115"/>
                <a:gd name="T52" fmla="*/ 42 w 175"/>
                <a:gd name="T53" fmla="*/ 122 h 115"/>
                <a:gd name="T54" fmla="*/ 32 w 175"/>
                <a:gd name="T55" fmla="*/ 119 h 115"/>
                <a:gd name="T56" fmla="*/ 26 w 175"/>
                <a:gd name="T57" fmla="*/ 117 h 115"/>
                <a:gd name="T58" fmla="*/ 22 w 175"/>
                <a:gd name="T59" fmla="*/ 124 h 115"/>
                <a:gd name="T60" fmla="*/ 19 w 175"/>
                <a:gd name="T61" fmla="*/ 128 h 115"/>
                <a:gd name="T62" fmla="*/ 13 w 175"/>
                <a:gd name="T63" fmla="*/ 135 h 115"/>
                <a:gd name="T64" fmla="*/ 4 w 175"/>
                <a:gd name="T65" fmla="*/ 135 h 115"/>
                <a:gd name="T66" fmla="*/ 0 w 175"/>
                <a:gd name="T67" fmla="*/ 128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115"/>
                <a:gd name="T104" fmla="*/ 175 w 17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8" name="Group 536"/>
            <p:cNvGrpSpPr>
              <a:grpSpLocks/>
            </p:cNvGrpSpPr>
            <p:nvPr/>
          </p:nvGrpSpPr>
          <p:grpSpPr bwMode="auto">
            <a:xfrm>
              <a:off x="3470" y="2424"/>
              <a:ext cx="153" cy="184"/>
              <a:chOff x="3380" y="2293"/>
              <a:chExt cx="166" cy="200"/>
            </a:xfrm>
            <a:grpFill/>
          </p:grpSpPr>
          <p:sp>
            <p:nvSpPr>
              <p:cNvPr id="5480" name="Freeform 537"/>
              <p:cNvSpPr>
                <a:spLocks/>
              </p:cNvSpPr>
              <p:nvPr/>
            </p:nvSpPr>
            <p:spPr bwMode="ltGray">
              <a:xfrm>
                <a:off x="3416" y="2318"/>
                <a:ext cx="130" cy="175"/>
              </a:xfrm>
              <a:custGeom>
                <a:avLst/>
                <a:gdLst>
                  <a:gd name="T0" fmla="*/ 67 w 131"/>
                  <a:gd name="T1" fmla="*/ 4 h 157"/>
                  <a:gd name="T2" fmla="*/ 71 w 131"/>
                  <a:gd name="T3" fmla="*/ 35 h 157"/>
                  <a:gd name="T4" fmla="*/ 79 w 131"/>
                  <a:gd name="T5" fmla="*/ 56 h 157"/>
                  <a:gd name="T6" fmla="*/ 99 w 131"/>
                  <a:gd name="T7" fmla="*/ 65 h 157"/>
                  <a:gd name="T8" fmla="*/ 107 w 131"/>
                  <a:gd name="T9" fmla="*/ 69 h 157"/>
                  <a:gd name="T10" fmla="*/ 119 w 131"/>
                  <a:gd name="T11" fmla="*/ 99 h 157"/>
                  <a:gd name="T12" fmla="*/ 125 w 131"/>
                  <a:gd name="T13" fmla="*/ 107 h 157"/>
                  <a:gd name="T14" fmla="*/ 123 w 131"/>
                  <a:gd name="T15" fmla="*/ 120 h 157"/>
                  <a:gd name="T16" fmla="*/ 101 w 131"/>
                  <a:gd name="T17" fmla="*/ 167 h 157"/>
                  <a:gd name="T18" fmla="*/ 97 w 131"/>
                  <a:gd name="T19" fmla="*/ 162 h 157"/>
                  <a:gd name="T20" fmla="*/ 87 w 131"/>
                  <a:gd name="T21" fmla="*/ 185 h 157"/>
                  <a:gd name="T22" fmla="*/ 89 w 131"/>
                  <a:gd name="T23" fmla="*/ 214 h 157"/>
                  <a:gd name="T24" fmla="*/ 75 w 131"/>
                  <a:gd name="T25" fmla="*/ 214 h 157"/>
                  <a:gd name="T26" fmla="*/ 69 w 131"/>
                  <a:gd name="T27" fmla="*/ 225 h 157"/>
                  <a:gd name="T28" fmla="*/ 67 w 131"/>
                  <a:gd name="T29" fmla="*/ 239 h 157"/>
                  <a:gd name="T30" fmla="*/ 65 w 131"/>
                  <a:gd name="T31" fmla="*/ 241 h 157"/>
                  <a:gd name="T32" fmla="*/ 50 w 131"/>
                  <a:gd name="T33" fmla="*/ 239 h 157"/>
                  <a:gd name="T34" fmla="*/ 50 w 131"/>
                  <a:gd name="T35" fmla="*/ 255 h 157"/>
                  <a:gd name="T36" fmla="*/ 44 w 131"/>
                  <a:gd name="T37" fmla="*/ 269 h 157"/>
                  <a:gd name="T38" fmla="*/ 30 w 131"/>
                  <a:gd name="T39" fmla="*/ 266 h 157"/>
                  <a:gd name="T40" fmla="*/ 16 w 131"/>
                  <a:gd name="T41" fmla="*/ 269 h 157"/>
                  <a:gd name="T42" fmla="*/ 2 w 131"/>
                  <a:gd name="T43" fmla="*/ 257 h 157"/>
                  <a:gd name="T44" fmla="*/ 8 w 131"/>
                  <a:gd name="T45" fmla="*/ 234 h 157"/>
                  <a:gd name="T46" fmla="*/ 0 w 131"/>
                  <a:gd name="T47" fmla="*/ 206 h 157"/>
                  <a:gd name="T48" fmla="*/ 4 w 131"/>
                  <a:gd name="T49" fmla="*/ 176 h 157"/>
                  <a:gd name="T50" fmla="*/ 54 w 131"/>
                  <a:gd name="T51" fmla="*/ 13 h 157"/>
                  <a:gd name="T52" fmla="*/ 64 w 131"/>
                  <a:gd name="T53" fmla="*/ 0 h 157"/>
                  <a:gd name="T54" fmla="*/ 67 w 131"/>
                  <a:gd name="T55" fmla="*/ 4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57"/>
                  <a:gd name="T86" fmla="*/ 131 w 131"/>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1" name="Freeform 538"/>
              <p:cNvSpPr>
                <a:spLocks/>
              </p:cNvSpPr>
              <p:nvPr/>
            </p:nvSpPr>
            <p:spPr bwMode="ltGray">
              <a:xfrm>
                <a:off x="3380" y="2293"/>
                <a:ext cx="110" cy="91"/>
              </a:xfrm>
              <a:custGeom>
                <a:avLst/>
                <a:gdLst>
                  <a:gd name="T0" fmla="*/ 8 w 111"/>
                  <a:gd name="T1" fmla="*/ 31 h 81"/>
                  <a:gd name="T2" fmla="*/ 16 w 111"/>
                  <a:gd name="T3" fmla="*/ 39 h 81"/>
                  <a:gd name="T4" fmla="*/ 16 w 111"/>
                  <a:gd name="T5" fmla="*/ 25 h 81"/>
                  <a:gd name="T6" fmla="*/ 20 w 111"/>
                  <a:gd name="T7" fmla="*/ 0 h 81"/>
                  <a:gd name="T8" fmla="*/ 26 w 111"/>
                  <a:gd name="T9" fmla="*/ 17 h 81"/>
                  <a:gd name="T10" fmla="*/ 24 w 111"/>
                  <a:gd name="T11" fmla="*/ 28 h 81"/>
                  <a:gd name="T12" fmla="*/ 26 w 111"/>
                  <a:gd name="T13" fmla="*/ 35 h 81"/>
                  <a:gd name="T14" fmla="*/ 26 w 111"/>
                  <a:gd name="T15" fmla="*/ 54 h 81"/>
                  <a:gd name="T16" fmla="*/ 30 w 111"/>
                  <a:gd name="T17" fmla="*/ 72 h 81"/>
                  <a:gd name="T18" fmla="*/ 34 w 111"/>
                  <a:gd name="T19" fmla="*/ 79 h 81"/>
                  <a:gd name="T20" fmla="*/ 44 w 111"/>
                  <a:gd name="T21" fmla="*/ 72 h 81"/>
                  <a:gd name="T22" fmla="*/ 50 w 111"/>
                  <a:gd name="T23" fmla="*/ 75 h 81"/>
                  <a:gd name="T24" fmla="*/ 55 w 111"/>
                  <a:gd name="T25" fmla="*/ 72 h 81"/>
                  <a:gd name="T26" fmla="*/ 61 w 111"/>
                  <a:gd name="T27" fmla="*/ 79 h 81"/>
                  <a:gd name="T28" fmla="*/ 73 w 111"/>
                  <a:gd name="T29" fmla="*/ 75 h 81"/>
                  <a:gd name="T30" fmla="*/ 73 w 111"/>
                  <a:gd name="T31" fmla="*/ 61 h 81"/>
                  <a:gd name="T32" fmla="*/ 85 w 111"/>
                  <a:gd name="T33" fmla="*/ 39 h 81"/>
                  <a:gd name="T34" fmla="*/ 99 w 111"/>
                  <a:gd name="T35" fmla="*/ 21 h 81"/>
                  <a:gd name="T36" fmla="*/ 101 w 111"/>
                  <a:gd name="T37" fmla="*/ 4 h 81"/>
                  <a:gd name="T38" fmla="*/ 103 w 111"/>
                  <a:gd name="T39" fmla="*/ 2 h 81"/>
                  <a:gd name="T40" fmla="*/ 105 w 111"/>
                  <a:gd name="T41" fmla="*/ 13 h 81"/>
                  <a:gd name="T42" fmla="*/ 105 w 111"/>
                  <a:gd name="T43" fmla="*/ 57 h 81"/>
                  <a:gd name="T44" fmla="*/ 93 w 111"/>
                  <a:gd name="T45" fmla="*/ 47 h 81"/>
                  <a:gd name="T46" fmla="*/ 93 w 111"/>
                  <a:gd name="T47" fmla="*/ 79 h 81"/>
                  <a:gd name="T48" fmla="*/ 85 w 111"/>
                  <a:gd name="T49" fmla="*/ 82 h 81"/>
                  <a:gd name="T50" fmla="*/ 89 w 111"/>
                  <a:gd name="T51" fmla="*/ 92 h 81"/>
                  <a:gd name="T52" fmla="*/ 81 w 111"/>
                  <a:gd name="T53" fmla="*/ 117 h 81"/>
                  <a:gd name="T54" fmla="*/ 83 w 111"/>
                  <a:gd name="T55" fmla="*/ 143 h 81"/>
                  <a:gd name="T56" fmla="*/ 48 w 111"/>
                  <a:gd name="T57" fmla="*/ 143 h 81"/>
                  <a:gd name="T58" fmla="*/ 6 w 111"/>
                  <a:gd name="T59" fmla="*/ 75 h 81"/>
                  <a:gd name="T60" fmla="*/ 0 w 111"/>
                  <a:gd name="T61" fmla="*/ 43 h 81"/>
                  <a:gd name="T62" fmla="*/ 8 w 111"/>
                  <a:gd name="T63" fmla="*/ 3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81"/>
                  <a:gd name="T98" fmla="*/ 111 w 11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19" name="Freeform 539"/>
            <p:cNvSpPr>
              <a:spLocks/>
            </p:cNvSpPr>
            <p:nvPr/>
          </p:nvSpPr>
          <p:spPr bwMode="ltGray">
            <a:xfrm>
              <a:off x="3230" y="2282"/>
              <a:ext cx="332" cy="333"/>
            </a:xfrm>
            <a:custGeom>
              <a:avLst/>
              <a:gdLst>
                <a:gd name="T0" fmla="*/ 170 w 363"/>
                <a:gd name="T1" fmla="*/ 131 h 323"/>
                <a:gd name="T2" fmla="*/ 177 w 363"/>
                <a:gd name="T3" fmla="*/ 142 h 323"/>
                <a:gd name="T4" fmla="*/ 181 w 363"/>
                <a:gd name="T5" fmla="*/ 161 h 323"/>
                <a:gd name="T6" fmla="*/ 179 w 363"/>
                <a:gd name="T7" fmla="*/ 166 h 323"/>
                <a:gd name="T8" fmla="*/ 182 w 363"/>
                <a:gd name="T9" fmla="*/ 186 h 323"/>
                <a:gd name="T10" fmla="*/ 181 w 363"/>
                <a:gd name="T11" fmla="*/ 196 h 323"/>
                <a:gd name="T12" fmla="*/ 190 w 363"/>
                <a:gd name="T13" fmla="*/ 205 h 323"/>
                <a:gd name="T14" fmla="*/ 194 w 363"/>
                <a:gd name="T15" fmla="*/ 228 h 323"/>
                <a:gd name="T16" fmla="*/ 222 w 363"/>
                <a:gd name="T17" fmla="*/ 247 h 323"/>
                <a:gd name="T18" fmla="*/ 231 w 363"/>
                <a:gd name="T19" fmla="*/ 256 h 323"/>
                <a:gd name="T20" fmla="*/ 155 w 363"/>
                <a:gd name="T21" fmla="*/ 327 h 323"/>
                <a:gd name="T22" fmla="*/ 132 w 363"/>
                <a:gd name="T23" fmla="*/ 354 h 323"/>
                <a:gd name="T24" fmla="*/ 104 w 363"/>
                <a:gd name="T25" fmla="*/ 335 h 323"/>
                <a:gd name="T26" fmla="*/ 102 w 363"/>
                <a:gd name="T27" fmla="*/ 329 h 323"/>
                <a:gd name="T28" fmla="*/ 101 w 363"/>
                <a:gd name="T29" fmla="*/ 340 h 323"/>
                <a:gd name="T30" fmla="*/ 93 w 363"/>
                <a:gd name="T31" fmla="*/ 352 h 323"/>
                <a:gd name="T32" fmla="*/ 86 w 363"/>
                <a:gd name="T33" fmla="*/ 340 h 323"/>
                <a:gd name="T34" fmla="*/ 80 w 363"/>
                <a:gd name="T35" fmla="*/ 314 h 323"/>
                <a:gd name="T36" fmla="*/ 67 w 363"/>
                <a:gd name="T37" fmla="*/ 272 h 323"/>
                <a:gd name="T38" fmla="*/ 60 w 363"/>
                <a:gd name="T39" fmla="*/ 256 h 323"/>
                <a:gd name="T40" fmla="*/ 55 w 363"/>
                <a:gd name="T41" fmla="*/ 219 h 323"/>
                <a:gd name="T42" fmla="*/ 49 w 363"/>
                <a:gd name="T43" fmla="*/ 200 h 323"/>
                <a:gd name="T44" fmla="*/ 44 w 363"/>
                <a:gd name="T45" fmla="*/ 186 h 323"/>
                <a:gd name="T46" fmla="*/ 31 w 363"/>
                <a:gd name="T47" fmla="*/ 166 h 323"/>
                <a:gd name="T48" fmla="*/ 25 w 363"/>
                <a:gd name="T49" fmla="*/ 142 h 323"/>
                <a:gd name="T50" fmla="*/ 14 w 363"/>
                <a:gd name="T51" fmla="*/ 118 h 323"/>
                <a:gd name="T52" fmla="*/ 15 w 363"/>
                <a:gd name="T53" fmla="*/ 78 h 323"/>
                <a:gd name="T54" fmla="*/ 36 w 363"/>
                <a:gd name="T55" fmla="*/ 68 h 323"/>
                <a:gd name="T56" fmla="*/ 49 w 363"/>
                <a:gd name="T57" fmla="*/ 62 h 323"/>
                <a:gd name="T58" fmla="*/ 49 w 363"/>
                <a:gd name="T59" fmla="*/ 49 h 323"/>
                <a:gd name="T60" fmla="*/ 44 w 363"/>
                <a:gd name="T61" fmla="*/ 23 h 323"/>
                <a:gd name="T62" fmla="*/ 67 w 363"/>
                <a:gd name="T63" fmla="*/ 0 h 323"/>
                <a:gd name="T64" fmla="*/ 125 w 363"/>
                <a:gd name="T65" fmla="*/ 68 h 323"/>
                <a:gd name="T66" fmla="*/ 157 w 363"/>
                <a:gd name="T67" fmla="*/ 94 h 323"/>
                <a:gd name="T68" fmla="*/ 166 w 363"/>
                <a:gd name="T69" fmla="*/ 120 h 3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3"/>
                <a:gd name="T106" fmla="*/ 0 h 323"/>
                <a:gd name="T107" fmla="*/ 363 w 363"/>
                <a:gd name="T108" fmla="*/ 323 h 3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0" name="Freeform 540"/>
            <p:cNvSpPr>
              <a:spLocks/>
            </p:cNvSpPr>
            <p:nvPr/>
          </p:nvSpPr>
          <p:spPr bwMode="ltGray">
            <a:xfrm>
              <a:off x="3309" y="2181"/>
              <a:ext cx="149" cy="182"/>
            </a:xfrm>
            <a:custGeom>
              <a:avLst/>
              <a:gdLst>
                <a:gd name="T0" fmla="*/ 41 w 163"/>
                <a:gd name="T1" fmla="*/ 4 h 177"/>
                <a:gd name="T2" fmla="*/ 36 w 163"/>
                <a:gd name="T3" fmla="*/ 14 h 177"/>
                <a:gd name="T4" fmla="*/ 28 w 163"/>
                <a:gd name="T5" fmla="*/ 16 h 177"/>
                <a:gd name="T6" fmla="*/ 26 w 163"/>
                <a:gd name="T7" fmla="*/ 23 h 177"/>
                <a:gd name="T8" fmla="*/ 23 w 163"/>
                <a:gd name="T9" fmla="*/ 27 h 177"/>
                <a:gd name="T10" fmla="*/ 23 w 163"/>
                <a:gd name="T11" fmla="*/ 31 h 177"/>
                <a:gd name="T12" fmla="*/ 25 w 163"/>
                <a:gd name="T13" fmla="*/ 41 h 177"/>
                <a:gd name="T14" fmla="*/ 22 w 163"/>
                <a:gd name="T15" fmla="*/ 53 h 177"/>
                <a:gd name="T16" fmla="*/ 21 w 163"/>
                <a:gd name="T17" fmla="*/ 72 h 177"/>
                <a:gd name="T18" fmla="*/ 18 w 163"/>
                <a:gd name="T19" fmla="*/ 72 h 177"/>
                <a:gd name="T20" fmla="*/ 0 w 163"/>
                <a:gd name="T21" fmla="*/ 90 h 177"/>
                <a:gd name="T22" fmla="*/ 4 w 163"/>
                <a:gd name="T23" fmla="*/ 119 h 177"/>
                <a:gd name="T24" fmla="*/ 12 w 163"/>
                <a:gd name="T25" fmla="*/ 119 h 177"/>
                <a:gd name="T26" fmla="*/ 38 w 163"/>
                <a:gd name="T27" fmla="*/ 154 h 177"/>
                <a:gd name="T28" fmla="*/ 41 w 163"/>
                <a:gd name="T29" fmla="*/ 160 h 177"/>
                <a:gd name="T30" fmla="*/ 46 w 163"/>
                <a:gd name="T31" fmla="*/ 162 h 177"/>
                <a:gd name="T32" fmla="*/ 46 w 163"/>
                <a:gd name="T33" fmla="*/ 185 h 177"/>
                <a:gd name="T34" fmla="*/ 56 w 163"/>
                <a:gd name="T35" fmla="*/ 195 h 177"/>
                <a:gd name="T36" fmla="*/ 83 w 163"/>
                <a:gd name="T37" fmla="*/ 202 h 177"/>
                <a:gd name="T38" fmla="*/ 99 w 163"/>
                <a:gd name="T39" fmla="*/ 189 h 177"/>
                <a:gd name="T40" fmla="*/ 102 w 163"/>
                <a:gd name="T41" fmla="*/ 180 h 177"/>
                <a:gd name="T42" fmla="*/ 102 w 163"/>
                <a:gd name="T43" fmla="*/ 117 h 177"/>
                <a:gd name="T44" fmla="*/ 73 w 163"/>
                <a:gd name="T45" fmla="*/ 6 h 177"/>
                <a:gd name="T46" fmla="*/ 63 w 163"/>
                <a:gd name="T47" fmla="*/ 0 h 177"/>
                <a:gd name="T48" fmla="*/ 58 w 163"/>
                <a:gd name="T49" fmla="*/ 14 h 177"/>
                <a:gd name="T50" fmla="*/ 55 w 163"/>
                <a:gd name="T51" fmla="*/ 12 h 177"/>
                <a:gd name="T52" fmla="*/ 41 w 163"/>
                <a:gd name="T53" fmla="*/ 4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177"/>
                <a:gd name="T83" fmla="*/ 163 w 163"/>
                <a:gd name="T84" fmla="*/ 177 h 1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1" name="Freeform 541"/>
            <p:cNvSpPr>
              <a:spLocks/>
            </p:cNvSpPr>
            <p:nvPr/>
          </p:nvSpPr>
          <p:spPr bwMode="ltGray">
            <a:xfrm>
              <a:off x="3640" y="2220"/>
              <a:ext cx="254" cy="288"/>
            </a:xfrm>
            <a:custGeom>
              <a:avLst/>
              <a:gdLst>
                <a:gd name="T0" fmla="*/ 78 w 277"/>
                <a:gd name="T1" fmla="*/ 310 h 279"/>
                <a:gd name="T2" fmla="*/ 70 w 277"/>
                <a:gd name="T3" fmla="*/ 295 h 279"/>
                <a:gd name="T4" fmla="*/ 64 w 277"/>
                <a:gd name="T5" fmla="*/ 277 h 279"/>
                <a:gd name="T6" fmla="*/ 48 w 277"/>
                <a:gd name="T7" fmla="*/ 277 h 279"/>
                <a:gd name="T8" fmla="*/ 39 w 277"/>
                <a:gd name="T9" fmla="*/ 277 h 279"/>
                <a:gd name="T10" fmla="*/ 34 w 277"/>
                <a:gd name="T11" fmla="*/ 277 h 279"/>
                <a:gd name="T12" fmla="*/ 28 w 277"/>
                <a:gd name="T13" fmla="*/ 275 h 279"/>
                <a:gd name="T14" fmla="*/ 18 w 277"/>
                <a:gd name="T15" fmla="*/ 271 h 279"/>
                <a:gd name="T16" fmla="*/ 9 w 277"/>
                <a:gd name="T17" fmla="*/ 277 h 279"/>
                <a:gd name="T18" fmla="*/ 9 w 277"/>
                <a:gd name="T19" fmla="*/ 267 h 279"/>
                <a:gd name="T20" fmla="*/ 9 w 277"/>
                <a:gd name="T21" fmla="*/ 258 h 279"/>
                <a:gd name="T22" fmla="*/ 13 w 277"/>
                <a:gd name="T23" fmla="*/ 251 h 279"/>
                <a:gd name="T24" fmla="*/ 16 w 277"/>
                <a:gd name="T25" fmla="*/ 244 h 279"/>
                <a:gd name="T26" fmla="*/ 20 w 277"/>
                <a:gd name="T27" fmla="*/ 244 h 279"/>
                <a:gd name="T28" fmla="*/ 26 w 277"/>
                <a:gd name="T29" fmla="*/ 244 h 279"/>
                <a:gd name="T30" fmla="*/ 28 w 277"/>
                <a:gd name="T31" fmla="*/ 237 h 279"/>
                <a:gd name="T32" fmla="*/ 31 w 277"/>
                <a:gd name="T33" fmla="*/ 225 h 279"/>
                <a:gd name="T34" fmla="*/ 26 w 277"/>
                <a:gd name="T35" fmla="*/ 206 h 279"/>
                <a:gd name="T36" fmla="*/ 18 w 277"/>
                <a:gd name="T37" fmla="*/ 204 h 279"/>
                <a:gd name="T38" fmla="*/ 13 w 277"/>
                <a:gd name="T39" fmla="*/ 199 h 279"/>
                <a:gd name="T40" fmla="*/ 6 w 277"/>
                <a:gd name="T41" fmla="*/ 192 h 279"/>
                <a:gd name="T42" fmla="*/ 2 w 277"/>
                <a:gd name="T43" fmla="*/ 173 h 279"/>
                <a:gd name="T44" fmla="*/ 0 w 277"/>
                <a:gd name="T45" fmla="*/ 169 h 279"/>
                <a:gd name="T46" fmla="*/ 17 w 277"/>
                <a:gd name="T47" fmla="*/ 190 h 279"/>
                <a:gd name="T48" fmla="*/ 28 w 277"/>
                <a:gd name="T49" fmla="*/ 192 h 279"/>
                <a:gd name="T50" fmla="*/ 39 w 277"/>
                <a:gd name="T51" fmla="*/ 195 h 279"/>
                <a:gd name="T52" fmla="*/ 47 w 277"/>
                <a:gd name="T53" fmla="*/ 192 h 279"/>
                <a:gd name="T54" fmla="*/ 51 w 277"/>
                <a:gd name="T55" fmla="*/ 185 h 279"/>
                <a:gd name="T56" fmla="*/ 57 w 277"/>
                <a:gd name="T57" fmla="*/ 178 h 279"/>
                <a:gd name="T58" fmla="*/ 60 w 277"/>
                <a:gd name="T59" fmla="*/ 167 h 279"/>
                <a:gd name="T60" fmla="*/ 59 w 277"/>
                <a:gd name="T61" fmla="*/ 150 h 279"/>
                <a:gd name="T62" fmla="*/ 60 w 277"/>
                <a:gd name="T63" fmla="*/ 136 h 279"/>
                <a:gd name="T64" fmla="*/ 65 w 277"/>
                <a:gd name="T65" fmla="*/ 136 h 279"/>
                <a:gd name="T66" fmla="*/ 72 w 277"/>
                <a:gd name="T67" fmla="*/ 145 h 279"/>
                <a:gd name="T68" fmla="*/ 78 w 277"/>
                <a:gd name="T69" fmla="*/ 132 h 279"/>
                <a:gd name="T70" fmla="*/ 86 w 277"/>
                <a:gd name="T71" fmla="*/ 136 h 279"/>
                <a:gd name="T72" fmla="*/ 89 w 277"/>
                <a:gd name="T73" fmla="*/ 134 h 279"/>
                <a:gd name="T74" fmla="*/ 90 w 277"/>
                <a:gd name="T75" fmla="*/ 119 h 279"/>
                <a:gd name="T76" fmla="*/ 92 w 277"/>
                <a:gd name="T77" fmla="*/ 105 h 279"/>
                <a:gd name="T78" fmla="*/ 99 w 277"/>
                <a:gd name="T79" fmla="*/ 97 h 279"/>
                <a:gd name="T80" fmla="*/ 96 w 277"/>
                <a:gd name="T81" fmla="*/ 84 h 279"/>
                <a:gd name="T82" fmla="*/ 99 w 277"/>
                <a:gd name="T83" fmla="*/ 78 h 279"/>
                <a:gd name="T84" fmla="*/ 106 w 277"/>
                <a:gd name="T85" fmla="*/ 78 h 279"/>
                <a:gd name="T86" fmla="*/ 105 w 277"/>
                <a:gd name="T87" fmla="*/ 68 h 279"/>
                <a:gd name="T88" fmla="*/ 110 w 277"/>
                <a:gd name="T89" fmla="*/ 66 h 279"/>
                <a:gd name="T90" fmla="*/ 116 w 277"/>
                <a:gd name="T91" fmla="*/ 55 h 279"/>
                <a:gd name="T92" fmla="*/ 117 w 277"/>
                <a:gd name="T93" fmla="*/ 33 h 279"/>
                <a:gd name="T94" fmla="*/ 126 w 277"/>
                <a:gd name="T95" fmla="*/ 10 h 279"/>
                <a:gd name="T96" fmla="*/ 137 w 277"/>
                <a:gd name="T97" fmla="*/ 0 h 279"/>
                <a:gd name="T98" fmla="*/ 140 w 277"/>
                <a:gd name="T99" fmla="*/ 8 h 279"/>
                <a:gd name="T100" fmla="*/ 150 w 277"/>
                <a:gd name="T101" fmla="*/ 6 h 279"/>
                <a:gd name="T102" fmla="*/ 160 w 277"/>
                <a:gd name="T103" fmla="*/ 23 h 279"/>
                <a:gd name="T104" fmla="*/ 166 w 277"/>
                <a:gd name="T105" fmla="*/ 35 h 279"/>
                <a:gd name="T106" fmla="*/ 179 w 277"/>
                <a:gd name="T107" fmla="*/ 147 h 279"/>
                <a:gd name="T108" fmla="*/ 119 w 277"/>
                <a:gd name="T109" fmla="*/ 326 h 279"/>
                <a:gd name="T110" fmla="*/ 86 w 277"/>
                <a:gd name="T111" fmla="*/ 312 h 279"/>
                <a:gd name="T112" fmla="*/ 78 w 277"/>
                <a:gd name="T113" fmla="*/ 310 h 2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7"/>
                <a:gd name="T172" fmla="*/ 0 h 279"/>
                <a:gd name="T173" fmla="*/ 277 w 277"/>
                <a:gd name="T174" fmla="*/ 279 h 2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2" name="Freeform 542"/>
            <p:cNvSpPr>
              <a:spLocks/>
            </p:cNvSpPr>
            <p:nvPr/>
          </p:nvSpPr>
          <p:spPr bwMode="ltGray">
            <a:xfrm>
              <a:off x="4052" y="1940"/>
              <a:ext cx="399" cy="228"/>
            </a:xfrm>
            <a:custGeom>
              <a:avLst/>
              <a:gdLst>
                <a:gd name="T0" fmla="*/ 238 w 435"/>
                <a:gd name="T1" fmla="*/ 23 h 221"/>
                <a:gd name="T2" fmla="*/ 231 w 435"/>
                <a:gd name="T3" fmla="*/ 6 h 221"/>
                <a:gd name="T4" fmla="*/ 229 w 435"/>
                <a:gd name="T5" fmla="*/ 0 h 221"/>
                <a:gd name="T6" fmla="*/ 222 w 435"/>
                <a:gd name="T7" fmla="*/ 8 h 221"/>
                <a:gd name="T8" fmla="*/ 218 w 435"/>
                <a:gd name="T9" fmla="*/ 8 h 221"/>
                <a:gd name="T10" fmla="*/ 216 w 435"/>
                <a:gd name="T11" fmla="*/ 4 h 221"/>
                <a:gd name="T12" fmla="*/ 208 w 435"/>
                <a:gd name="T13" fmla="*/ 12 h 221"/>
                <a:gd name="T14" fmla="*/ 204 w 435"/>
                <a:gd name="T15" fmla="*/ 27 h 221"/>
                <a:gd name="T16" fmla="*/ 200 w 435"/>
                <a:gd name="T17" fmla="*/ 27 h 221"/>
                <a:gd name="T18" fmla="*/ 199 w 435"/>
                <a:gd name="T19" fmla="*/ 33 h 221"/>
                <a:gd name="T20" fmla="*/ 190 w 435"/>
                <a:gd name="T21" fmla="*/ 37 h 221"/>
                <a:gd name="T22" fmla="*/ 187 w 435"/>
                <a:gd name="T23" fmla="*/ 37 h 221"/>
                <a:gd name="T24" fmla="*/ 172 w 435"/>
                <a:gd name="T25" fmla="*/ 41 h 221"/>
                <a:gd name="T26" fmla="*/ 167 w 435"/>
                <a:gd name="T27" fmla="*/ 37 h 221"/>
                <a:gd name="T28" fmla="*/ 162 w 435"/>
                <a:gd name="T29" fmla="*/ 33 h 221"/>
                <a:gd name="T30" fmla="*/ 156 w 435"/>
                <a:gd name="T31" fmla="*/ 33 h 221"/>
                <a:gd name="T32" fmla="*/ 147 w 435"/>
                <a:gd name="T33" fmla="*/ 27 h 221"/>
                <a:gd name="T34" fmla="*/ 140 w 435"/>
                <a:gd name="T35" fmla="*/ 27 h 221"/>
                <a:gd name="T36" fmla="*/ 129 w 435"/>
                <a:gd name="T37" fmla="*/ 33 h 221"/>
                <a:gd name="T38" fmla="*/ 128 w 435"/>
                <a:gd name="T39" fmla="*/ 39 h 221"/>
                <a:gd name="T40" fmla="*/ 121 w 435"/>
                <a:gd name="T41" fmla="*/ 39 h 221"/>
                <a:gd name="T42" fmla="*/ 116 w 435"/>
                <a:gd name="T43" fmla="*/ 37 h 221"/>
                <a:gd name="T44" fmla="*/ 114 w 435"/>
                <a:gd name="T45" fmla="*/ 31 h 221"/>
                <a:gd name="T46" fmla="*/ 114 w 435"/>
                <a:gd name="T47" fmla="*/ 21 h 221"/>
                <a:gd name="T48" fmla="*/ 108 w 435"/>
                <a:gd name="T49" fmla="*/ 12 h 221"/>
                <a:gd name="T50" fmla="*/ 103 w 435"/>
                <a:gd name="T51" fmla="*/ 8 h 221"/>
                <a:gd name="T52" fmla="*/ 95 w 435"/>
                <a:gd name="T53" fmla="*/ 8 h 221"/>
                <a:gd name="T54" fmla="*/ 89 w 435"/>
                <a:gd name="T55" fmla="*/ 6 h 221"/>
                <a:gd name="T56" fmla="*/ 83 w 435"/>
                <a:gd name="T57" fmla="*/ 4 h 221"/>
                <a:gd name="T58" fmla="*/ 83 w 435"/>
                <a:gd name="T59" fmla="*/ 10 h 221"/>
                <a:gd name="T60" fmla="*/ 81 w 435"/>
                <a:gd name="T61" fmla="*/ 21 h 221"/>
                <a:gd name="T62" fmla="*/ 81 w 435"/>
                <a:gd name="T63" fmla="*/ 33 h 221"/>
                <a:gd name="T64" fmla="*/ 84 w 435"/>
                <a:gd name="T65" fmla="*/ 45 h 221"/>
                <a:gd name="T66" fmla="*/ 84 w 435"/>
                <a:gd name="T67" fmla="*/ 54 h 221"/>
                <a:gd name="T68" fmla="*/ 79 w 435"/>
                <a:gd name="T69" fmla="*/ 62 h 221"/>
                <a:gd name="T70" fmla="*/ 72 w 435"/>
                <a:gd name="T71" fmla="*/ 58 h 221"/>
                <a:gd name="T72" fmla="*/ 69 w 435"/>
                <a:gd name="T73" fmla="*/ 54 h 221"/>
                <a:gd name="T74" fmla="*/ 67 w 435"/>
                <a:gd name="T75" fmla="*/ 54 h 221"/>
                <a:gd name="T76" fmla="*/ 64 w 435"/>
                <a:gd name="T77" fmla="*/ 60 h 221"/>
                <a:gd name="T78" fmla="*/ 57 w 435"/>
                <a:gd name="T79" fmla="*/ 58 h 221"/>
                <a:gd name="T80" fmla="*/ 51 w 435"/>
                <a:gd name="T81" fmla="*/ 54 h 221"/>
                <a:gd name="T82" fmla="*/ 53 w 435"/>
                <a:gd name="T83" fmla="*/ 47 h 221"/>
                <a:gd name="T84" fmla="*/ 51 w 435"/>
                <a:gd name="T85" fmla="*/ 43 h 221"/>
                <a:gd name="T86" fmla="*/ 46 w 435"/>
                <a:gd name="T87" fmla="*/ 43 h 221"/>
                <a:gd name="T88" fmla="*/ 40 w 435"/>
                <a:gd name="T89" fmla="*/ 43 h 221"/>
                <a:gd name="T90" fmla="*/ 36 w 435"/>
                <a:gd name="T91" fmla="*/ 41 h 221"/>
                <a:gd name="T92" fmla="*/ 28 w 435"/>
                <a:gd name="T93" fmla="*/ 47 h 221"/>
                <a:gd name="T94" fmla="*/ 24 w 435"/>
                <a:gd name="T95" fmla="*/ 47 h 221"/>
                <a:gd name="T96" fmla="*/ 16 w 435"/>
                <a:gd name="T97" fmla="*/ 62 h 221"/>
                <a:gd name="T98" fmla="*/ 15 w 435"/>
                <a:gd name="T99" fmla="*/ 68 h 221"/>
                <a:gd name="T100" fmla="*/ 9 w 435"/>
                <a:gd name="T101" fmla="*/ 70 h 221"/>
                <a:gd name="T102" fmla="*/ 0 w 435"/>
                <a:gd name="T103" fmla="*/ 83 h 221"/>
                <a:gd name="T104" fmla="*/ 28 w 435"/>
                <a:gd name="T105" fmla="*/ 180 h 221"/>
                <a:gd name="T106" fmla="*/ 87 w 435"/>
                <a:gd name="T107" fmla="*/ 238 h 221"/>
                <a:gd name="T108" fmla="*/ 188 w 435"/>
                <a:gd name="T109" fmla="*/ 257 h 221"/>
                <a:gd name="T110" fmla="*/ 282 w 435"/>
                <a:gd name="T111" fmla="*/ 41 h 221"/>
                <a:gd name="T112" fmla="*/ 238 w 435"/>
                <a:gd name="T113" fmla="*/ 23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5"/>
                <a:gd name="T172" fmla="*/ 0 h 221"/>
                <a:gd name="T173" fmla="*/ 435 w 435"/>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3" name="Freeform 543"/>
            <p:cNvSpPr>
              <a:spLocks/>
            </p:cNvSpPr>
            <p:nvPr/>
          </p:nvSpPr>
          <p:spPr bwMode="ltGray">
            <a:xfrm>
              <a:off x="4551" y="2010"/>
              <a:ext cx="112" cy="166"/>
            </a:xfrm>
            <a:custGeom>
              <a:avLst/>
              <a:gdLst>
                <a:gd name="T0" fmla="*/ 40 w 121"/>
                <a:gd name="T1" fmla="*/ 0 h 161"/>
                <a:gd name="T2" fmla="*/ 48 w 121"/>
                <a:gd name="T3" fmla="*/ 6 h 161"/>
                <a:gd name="T4" fmla="*/ 48 w 121"/>
                <a:gd name="T5" fmla="*/ 27 h 161"/>
                <a:gd name="T6" fmla="*/ 50 w 121"/>
                <a:gd name="T7" fmla="*/ 43 h 161"/>
                <a:gd name="T8" fmla="*/ 44 w 121"/>
                <a:gd name="T9" fmla="*/ 64 h 161"/>
                <a:gd name="T10" fmla="*/ 40 w 121"/>
                <a:gd name="T11" fmla="*/ 72 h 161"/>
                <a:gd name="T12" fmla="*/ 40 w 121"/>
                <a:gd name="T13" fmla="*/ 82 h 161"/>
                <a:gd name="T14" fmla="*/ 54 w 121"/>
                <a:gd name="T15" fmla="*/ 91 h 161"/>
                <a:gd name="T16" fmla="*/ 59 w 121"/>
                <a:gd name="T17" fmla="*/ 107 h 161"/>
                <a:gd name="T18" fmla="*/ 63 w 121"/>
                <a:gd name="T19" fmla="*/ 107 h 161"/>
                <a:gd name="T20" fmla="*/ 70 w 121"/>
                <a:gd name="T21" fmla="*/ 121 h 161"/>
                <a:gd name="T22" fmla="*/ 75 w 121"/>
                <a:gd name="T23" fmla="*/ 134 h 161"/>
                <a:gd name="T24" fmla="*/ 76 w 121"/>
                <a:gd name="T25" fmla="*/ 138 h 161"/>
                <a:gd name="T26" fmla="*/ 75 w 121"/>
                <a:gd name="T27" fmla="*/ 140 h 161"/>
                <a:gd name="T28" fmla="*/ 81 w 121"/>
                <a:gd name="T29" fmla="*/ 134 h 161"/>
                <a:gd name="T30" fmla="*/ 80 w 121"/>
                <a:gd name="T31" fmla="*/ 158 h 161"/>
                <a:gd name="T32" fmla="*/ 76 w 121"/>
                <a:gd name="T33" fmla="*/ 163 h 161"/>
                <a:gd name="T34" fmla="*/ 74 w 121"/>
                <a:gd name="T35" fmla="*/ 168 h 161"/>
                <a:gd name="T36" fmla="*/ 72 w 121"/>
                <a:gd name="T37" fmla="*/ 168 h 161"/>
                <a:gd name="T38" fmla="*/ 69 w 121"/>
                <a:gd name="T39" fmla="*/ 168 h 161"/>
                <a:gd name="T40" fmla="*/ 68 w 121"/>
                <a:gd name="T41" fmla="*/ 175 h 161"/>
                <a:gd name="T42" fmla="*/ 64 w 121"/>
                <a:gd name="T43" fmla="*/ 179 h 161"/>
                <a:gd name="T44" fmla="*/ 63 w 121"/>
                <a:gd name="T45" fmla="*/ 177 h 161"/>
                <a:gd name="T46" fmla="*/ 59 w 121"/>
                <a:gd name="T47" fmla="*/ 184 h 161"/>
                <a:gd name="T48" fmla="*/ 58 w 121"/>
                <a:gd name="T49" fmla="*/ 186 h 161"/>
                <a:gd name="T50" fmla="*/ 56 w 121"/>
                <a:gd name="T51" fmla="*/ 184 h 161"/>
                <a:gd name="T52" fmla="*/ 52 w 121"/>
                <a:gd name="T53" fmla="*/ 175 h 161"/>
                <a:gd name="T54" fmla="*/ 52 w 121"/>
                <a:gd name="T55" fmla="*/ 168 h 161"/>
                <a:gd name="T56" fmla="*/ 53 w 121"/>
                <a:gd name="T57" fmla="*/ 156 h 161"/>
                <a:gd name="T58" fmla="*/ 50 w 121"/>
                <a:gd name="T59" fmla="*/ 153 h 161"/>
                <a:gd name="T60" fmla="*/ 48 w 121"/>
                <a:gd name="T61" fmla="*/ 142 h 161"/>
                <a:gd name="T62" fmla="*/ 44 w 121"/>
                <a:gd name="T63" fmla="*/ 146 h 161"/>
                <a:gd name="T64" fmla="*/ 42 w 121"/>
                <a:gd name="T65" fmla="*/ 142 h 161"/>
                <a:gd name="T66" fmla="*/ 44 w 121"/>
                <a:gd name="T67" fmla="*/ 136 h 161"/>
                <a:gd name="T68" fmla="*/ 48 w 121"/>
                <a:gd name="T69" fmla="*/ 131 h 161"/>
                <a:gd name="T70" fmla="*/ 46 w 121"/>
                <a:gd name="T71" fmla="*/ 126 h 161"/>
                <a:gd name="T72" fmla="*/ 41 w 121"/>
                <a:gd name="T73" fmla="*/ 126 h 161"/>
                <a:gd name="T74" fmla="*/ 40 w 121"/>
                <a:gd name="T75" fmla="*/ 123 h 161"/>
                <a:gd name="T76" fmla="*/ 38 w 121"/>
                <a:gd name="T77" fmla="*/ 131 h 161"/>
                <a:gd name="T78" fmla="*/ 30 w 121"/>
                <a:gd name="T79" fmla="*/ 126 h 161"/>
                <a:gd name="T80" fmla="*/ 26 w 121"/>
                <a:gd name="T81" fmla="*/ 121 h 161"/>
                <a:gd name="T82" fmla="*/ 23 w 121"/>
                <a:gd name="T83" fmla="*/ 121 h 161"/>
                <a:gd name="T84" fmla="*/ 26 w 121"/>
                <a:gd name="T85" fmla="*/ 111 h 161"/>
                <a:gd name="T86" fmla="*/ 26 w 121"/>
                <a:gd name="T87" fmla="*/ 101 h 161"/>
                <a:gd name="T88" fmla="*/ 22 w 121"/>
                <a:gd name="T89" fmla="*/ 91 h 161"/>
                <a:gd name="T90" fmla="*/ 16 w 121"/>
                <a:gd name="T91" fmla="*/ 91 h 161"/>
                <a:gd name="T92" fmla="*/ 0 w 121"/>
                <a:gd name="T93" fmla="*/ 72 h 161"/>
                <a:gd name="T94" fmla="*/ 11 w 121"/>
                <a:gd name="T95" fmla="*/ 16 h 161"/>
                <a:gd name="T96" fmla="*/ 40 w 121"/>
                <a:gd name="T97" fmla="*/ 0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1"/>
                <a:gd name="T148" fmla="*/ 0 h 161"/>
                <a:gd name="T149" fmla="*/ 121 w 121"/>
                <a:gd name="T150" fmla="*/ 161 h 1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4" name="Freeform 544"/>
            <p:cNvSpPr>
              <a:spLocks/>
            </p:cNvSpPr>
            <p:nvPr/>
          </p:nvSpPr>
          <p:spPr bwMode="ltGray">
            <a:xfrm>
              <a:off x="3869" y="1862"/>
              <a:ext cx="738" cy="699"/>
            </a:xfrm>
            <a:custGeom>
              <a:avLst/>
              <a:gdLst>
                <a:gd name="T0" fmla="*/ 13 w 805"/>
                <a:gd name="T1" fmla="*/ 417 h 679"/>
                <a:gd name="T2" fmla="*/ 6 w 805"/>
                <a:gd name="T3" fmla="*/ 393 h 679"/>
                <a:gd name="T4" fmla="*/ 6 w 805"/>
                <a:gd name="T5" fmla="*/ 386 h 679"/>
                <a:gd name="T6" fmla="*/ 7 w 805"/>
                <a:gd name="T7" fmla="*/ 358 h 679"/>
                <a:gd name="T8" fmla="*/ 20 w 805"/>
                <a:gd name="T9" fmla="*/ 347 h 679"/>
                <a:gd name="T10" fmla="*/ 33 w 805"/>
                <a:gd name="T11" fmla="*/ 351 h 679"/>
                <a:gd name="T12" fmla="*/ 48 w 805"/>
                <a:gd name="T13" fmla="*/ 345 h 679"/>
                <a:gd name="T14" fmla="*/ 57 w 805"/>
                <a:gd name="T15" fmla="*/ 333 h 679"/>
                <a:gd name="T16" fmla="*/ 66 w 805"/>
                <a:gd name="T17" fmla="*/ 323 h 679"/>
                <a:gd name="T18" fmla="*/ 72 w 805"/>
                <a:gd name="T19" fmla="*/ 264 h 679"/>
                <a:gd name="T20" fmla="*/ 79 w 805"/>
                <a:gd name="T21" fmla="*/ 254 h 679"/>
                <a:gd name="T22" fmla="*/ 90 w 805"/>
                <a:gd name="T23" fmla="*/ 224 h 679"/>
                <a:gd name="T24" fmla="*/ 114 w 805"/>
                <a:gd name="T25" fmla="*/ 208 h 679"/>
                <a:gd name="T26" fmla="*/ 122 w 805"/>
                <a:gd name="T27" fmla="*/ 181 h 679"/>
                <a:gd name="T28" fmla="*/ 141 w 805"/>
                <a:gd name="T29" fmla="*/ 187 h 679"/>
                <a:gd name="T30" fmla="*/ 152 w 805"/>
                <a:gd name="T31" fmla="*/ 187 h 679"/>
                <a:gd name="T32" fmla="*/ 157 w 805"/>
                <a:gd name="T33" fmla="*/ 211 h 679"/>
                <a:gd name="T34" fmla="*/ 160 w 805"/>
                <a:gd name="T35" fmla="*/ 257 h 679"/>
                <a:gd name="T36" fmla="*/ 200 w 805"/>
                <a:gd name="T37" fmla="*/ 273 h 679"/>
                <a:gd name="T38" fmla="*/ 222 w 805"/>
                <a:gd name="T39" fmla="*/ 305 h 679"/>
                <a:gd name="T40" fmla="*/ 257 w 805"/>
                <a:gd name="T41" fmla="*/ 291 h 679"/>
                <a:gd name="T42" fmla="*/ 281 w 805"/>
                <a:gd name="T43" fmla="*/ 310 h 679"/>
                <a:gd name="T44" fmla="*/ 295 w 805"/>
                <a:gd name="T45" fmla="*/ 305 h 679"/>
                <a:gd name="T46" fmla="*/ 325 w 805"/>
                <a:gd name="T47" fmla="*/ 282 h 679"/>
                <a:gd name="T48" fmla="*/ 349 w 805"/>
                <a:gd name="T49" fmla="*/ 250 h 679"/>
                <a:gd name="T50" fmla="*/ 347 w 805"/>
                <a:gd name="T51" fmla="*/ 222 h 679"/>
                <a:gd name="T52" fmla="*/ 358 w 805"/>
                <a:gd name="T53" fmla="*/ 220 h 679"/>
                <a:gd name="T54" fmla="*/ 369 w 805"/>
                <a:gd name="T55" fmla="*/ 208 h 679"/>
                <a:gd name="T56" fmla="*/ 382 w 805"/>
                <a:gd name="T57" fmla="*/ 171 h 679"/>
                <a:gd name="T58" fmla="*/ 396 w 805"/>
                <a:gd name="T59" fmla="*/ 154 h 679"/>
                <a:gd name="T60" fmla="*/ 386 w 805"/>
                <a:gd name="T61" fmla="*/ 127 h 679"/>
                <a:gd name="T62" fmla="*/ 362 w 805"/>
                <a:gd name="T63" fmla="*/ 117 h 679"/>
                <a:gd name="T64" fmla="*/ 366 w 805"/>
                <a:gd name="T65" fmla="*/ 98 h 679"/>
                <a:gd name="T66" fmla="*/ 378 w 805"/>
                <a:gd name="T67" fmla="*/ 80 h 679"/>
                <a:gd name="T68" fmla="*/ 378 w 805"/>
                <a:gd name="T69" fmla="*/ 35 h 679"/>
                <a:gd name="T70" fmla="*/ 378 w 805"/>
                <a:gd name="T71" fmla="*/ 10 h 679"/>
                <a:gd name="T72" fmla="*/ 405 w 805"/>
                <a:gd name="T73" fmla="*/ 2 h 679"/>
                <a:gd name="T74" fmla="*/ 432 w 805"/>
                <a:gd name="T75" fmla="*/ 33 h 679"/>
                <a:gd name="T76" fmla="*/ 483 w 805"/>
                <a:gd name="T77" fmla="*/ 76 h 679"/>
                <a:gd name="T78" fmla="*/ 506 w 805"/>
                <a:gd name="T79" fmla="*/ 41 h 679"/>
                <a:gd name="T80" fmla="*/ 506 w 805"/>
                <a:gd name="T81" fmla="*/ 121 h 679"/>
                <a:gd name="T82" fmla="*/ 513 w 805"/>
                <a:gd name="T83" fmla="*/ 171 h 679"/>
                <a:gd name="T84" fmla="*/ 506 w 805"/>
                <a:gd name="T85" fmla="*/ 222 h 679"/>
                <a:gd name="T86" fmla="*/ 490 w 805"/>
                <a:gd name="T87" fmla="*/ 220 h 679"/>
                <a:gd name="T88" fmla="*/ 467 w 805"/>
                <a:gd name="T89" fmla="*/ 282 h 679"/>
                <a:gd name="T90" fmla="*/ 447 w 805"/>
                <a:gd name="T91" fmla="*/ 261 h 679"/>
                <a:gd name="T92" fmla="*/ 420 w 805"/>
                <a:gd name="T93" fmla="*/ 326 h 679"/>
                <a:gd name="T94" fmla="*/ 443 w 805"/>
                <a:gd name="T95" fmla="*/ 351 h 679"/>
                <a:gd name="T96" fmla="*/ 477 w 805"/>
                <a:gd name="T97" fmla="*/ 343 h 679"/>
                <a:gd name="T98" fmla="*/ 467 w 805"/>
                <a:gd name="T99" fmla="*/ 409 h 679"/>
                <a:gd name="T100" fmla="*/ 485 w 805"/>
                <a:gd name="T101" fmla="*/ 462 h 679"/>
                <a:gd name="T102" fmla="*/ 501 w 805"/>
                <a:gd name="T103" fmla="*/ 509 h 679"/>
                <a:gd name="T104" fmla="*/ 492 w 805"/>
                <a:gd name="T105" fmla="*/ 579 h 679"/>
                <a:gd name="T106" fmla="*/ 481 w 805"/>
                <a:gd name="T107" fmla="*/ 624 h 679"/>
                <a:gd name="T108" fmla="*/ 463 w 805"/>
                <a:gd name="T109" fmla="*/ 671 h 679"/>
                <a:gd name="T110" fmla="*/ 424 w 805"/>
                <a:gd name="T111" fmla="*/ 696 h 679"/>
                <a:gd name="T112" fmla="*/ 401 w 805"/>
                <a:gd name="T113" fmla="*/ 740 h 679"/>
                <a:gd name="T114" fmla="*/ 398 w 805"/>
                <a:gd name="T115" fmla="*/ 758 h 679"/>
                <a:gd name="T116" fmla="*/ 391 w 805"/>
                <a:gd name="T117" fmla="*/ 729 h 679"/>
                <a:gd name="T118" fmla="*/ 382 w 805"/>
                <a:gd name="T119" fmla="*/ 729 h 679"/>
                <a:gd name="T120" fmla="*/ 293 w 805"/>
                <a:gd name="T121" fmla="*/ 784 h 679"/>
                <a:gd name="T122" fmla="*/ 4 w 805"/>
                <a:gd name="T123" fmla="*/ 440 h 6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5"/>
                <a:gd name="T187" fmla="*/ 0 h 679"/>
                <a:gd name="T188" fmla="*/ 805 w 805"/>
                <a:gd name="T189" fmla="*/ 679 h 6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5" name="Freeform 545"/>
            <p:cNvSpPr>
              <a:spLocks/>
            </p:cNvSpPr>
            <p:nvPr/>
          </p:nvSpPr>
          <p:spPr bwMode="ltGray">
            <a:xfrm>
              <a:off x="4276" y="2836"/>
              <a:ext cx="67" cy="98"/>
            </a:xfrm>
            <a:custGeom>
              <a:avLst/>
              <a:gdLst>
                <a:gd name="T0" fmla="*/ 0 w 75"/>
                <a:gd name="T1" fmla="*/ 2 h 95"/>
                <a:gd name="T2" fmla="*/ 2 w 75"/>
                <a:gd name="T3" fmla="*/ 10 h 95"/>
                <a:gd name="T4" fmla="*/ 2 w 75"/>
                <a:gd name="T5" fmla="*/ 35 h 95"/>
                <a:gd name="T6" fmla="*/ 4 w 75"/>
                <a:gd name="T7" fmla="*/ 41 h 95"/>
                <a:gd name="T8" fmla="*/ 4 w 75"/>
                <a:gd name="T9" fmla="*/ 47 h 95"/>
                <a:gd name="T10" fmla="*/ 9 w 75"/>
                <a:gd name="T11" fmla="*/ 68 h 95"/>
                <a:gd name="T12" fmla="*/ 12 w 75"/>
                <a:gd name="T13" fmla="*/ 78 h 95"/>
                <a:gd name="T14" fmla="*/ 12 w 75"/>
                <a:gd name="T15" fmla="*/ 83 h 95"/>
                <a:gd name="T16" fmla="*/ 17 w 75"/>
                <a:gd name="T17" fmla="*/ 86 h 95"/>
                <a:gd name="T18" fmla="*/ 21 w 75"/>
                <a:gd name="T19" fmla="*/ 95 h 95"/>
                <a:gd name="T20" fmla="*/ 24 w 75"/>
                <a:gd name="T21" fmla="*/ 99 h 95"/>
                <a:gd name="T22" fmla="*/ 30 w 75"/>
                <a:gd name="T23" fmla="*/ 103 h 95"/>
                <a:gd name="T24" fmla="*/ 33 w 75"/>
                <a:gd name="T25" fmla="*/ 107 h 95"/>
                <a:gd name="T26" fmla="*/ 38 w 75"/>
                <a:gd name="T27" fmla="*/ 109 h 95"/>
                <a:gd name="T28" fmla="*/ 42 w 75"/>
                <a:gd name="T29" fmla="*/ 105 h 95"/>
                <a:gd name="T30" fmla="*/ 42 w 75"/>
                <a:gd name="T31" fmla="*/ 99 h 95"/>
                <a:gd name="T32" fmla="*/ 38 w 75"/>
                <a:gd name="T33" fmla="*/ 78 h 95"/>
                <a:gd name="T34" fmla="*/ 35 w 75"/>
                <a:gd name="T35" fmla="*/ 72 h 95"/>
                <a:gd name="T36" fmla="*/ 34 w 75"/>
                <a:gd name="T37" fmla="*/ 72 h 95"/>
                <a:gd name="T38" fmla="*/ 33 w 75"/>
                <a:gd name="T39" fmla="*/ 60 h 95"/>
                <a:gd name="T40" fmla="*/ 35 w 75"/>
                <a:gd name="T41" fmla="*/ 47 h 95"/>
                <a:gd name="T42" fmla="*/ 35 w 75"/>
                <a:gd name="T43" fmla="*/ 41 h 95"/>
                <a:gd name="T44" fmla="*/ 32 w 75"/>
                <a:gd name="T45" fmla="*/ 27 h 95"/>
                <a:gd name="T46" fmla="*/ 21 w 75"/>
                <a:gd name="T47" fmla="*/ 4 h 95"/>
                <a:gd name="T48" fmla="*/ 12 w 75"/>
                <a:gd name="T49" fmla="*/ 0 h 95"/>
                <a:gd name="T50" fmla="*/ 0 w 75"/>
                <a:gd name="T51" fmla="*/ 2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95"/>
                <a:gd name="T80" fmla="*/ 75 w 75"/>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6" name="Freeform 546"/>
            <p:cNvSpPr>
              <a:spLocks/>
            </p:cNvSpPr>
            <p:nvPr/>
          </p:nvSpPr>
          <p:spPr bwMode="ltGray">
            <a:xfrm>
              <a:off x="4295" y="2490"/>
              <a:ext cx="135" cy="293"/>
            </a:xfrm>
            <a:custGeom>
              <a:avLst/>
              <a:gdLst>
                <a:gd name="T0" fmla="*/ 7 w 147"/>
                <a:gd name="T1" fmla="*/ 25 h 285"/>
                <a:gd name="T2" fmla="*/ 16 w 147"/>
                <a:gd name="T3" fmla="*/ 25 h 285"/>
                <a:gd name="T4" fmla="*/ 17 w 147"/>
                <a:gd name="T5" fmla="*/ 14 h 285"/>
                <a:gd name="T6" fmla="*/ 26 w 147"/>
                <a:gd name="T7" fmla="*/ 14 h 285"/>
                <a:gd name="T8" fmla="*/ 36 w 147"/>
                <a:gd name="T9" fmla="*/ 8 h 285"/>
                <a:gd name="T10" fmla="*/ 34 w 147"/>
                <a:gd name="T11" fmla="*/ 0 h 285"/>
                <a:gd name="T12" fmla="*/ 40 w 147"/>
                <a:gd name="T13" fmla="*/ 2 h 285"/>
                <a:gd name="T14" fmla="*/ 42 w 147"/>
                <a:gd name="T15" fmla="*/ 8 h 285"/>
                <a:gd name="T16" fmla="*/ 52 w 147"/>
                <a:gd name="T17" fmla="*/ 8 h 285"/>
                <a:gd name="T18" fmla="*/ 59 w 147"/>
                <a:gd name="T19" fmla="*/ 8 h 285"/>
                <a:gd name="T20" fmla="*/ 60 w 147"/>
                <a:gd name="T21" fmla="*/ 12 h 285"/>
                <a:gd name="T22" fmla="*/ 57 w 147"/>
                <a:gd name="T23" fmla="*/ 16 h 285"/>
                <a:gd name="T24" fmla="*/ 59 w 147"/>
                <a:gd name="T25" fmla="*/ 29 h 285"/>
                <a:gd name="T26" fmla="*/ 64 w 147"/>
                <a:gd name="T27" fmla="*/ 27 h 285"/>
                <a:gd name="T28" fmla="*/ 71 w 147"/>
                <a:gd name="T29" fmla="*/ 27 h 285"/>
                <a:gd name="T30" fmla="*/ 68 w 147"/>
                <a:gd name="T31" fmla="*/ 33 h 285"/>
                <a:gd name="T32" fmla="*/ 65 w 147"/>
                <a:gd name="T33" fmla="*/ 41 h 285"/>
                <a:gd name="T34" fmla="*/ 59 w 147"/>
                <a:gd name="T35" fmla="*/ 45 h 285"/>
                <a:gd name="T36" fmla="*/ 57 w 147"/>
                <a:gd name="T37" fmla="*/ 56 h 285"/>
                <a:gd name="T38" fmla="*/ 50 w 147"/>
                <a:gd name="T39" fmla="*/ 78 h 285"/>
                <a:gd name="T40" fmla="*/ 48 w 147"/>
                <a:gd name="T41" fmla="*/ 86 h 285"/>
                <a:gd name="T42" fmla="*/ 48 w 147"/>
                <a:gd name="T43" fmla="*/ 90 h 285"/>
                <a:gd name="T44" fmla="*/ 47 w 147"/>
                <a:gd name="T45" fmla="*/ 96 h 285"/>
                <a:gd name="T46" fmla="*/ 57 w 147"/>
                <a:gd name="T47" fmla="*/ 115 h 285"/>
                <a:gd name="T48" fmla="*/ 59 w 147"/>
                <a:gd name="T49" fmla="*/ 121 h 285"/>
                <a:gd name="T50" fmla="*/ 59 w 147"/>
                <a:gd name="T51" fmla="*/ 123 h 285"/>
                <a:gd name="T52" fmla="*/ 67 w 147"/>
                <a:gd name="T53" fmla="*/ 133 h 285"/>
                <a:gd name="T54" fmla="*/ 71 w 147"/>
                <a:gd name="T55" fmla="*/ 135 h 285"/>
                <a:gd name="T56" fmla="*/ 77 w 147"/>
                <a:gd name="T57" fmla="*/ 143 h 285"/>
                <a:gd name="T58" fmla="*/ 84 w 147"/>
                <a:gd name="T59" fmla="*/ 156 h 285"/>
                <a:gd name="T60" fmla="*/ 84 w 147"/>
                <a:gd name="T61" fmla="*/ 160 h 285"/>
                <a:gd name="T62" fmla="*/ 86 w 147"/>
                <a:gd name="T63" fmla="*/ 164 h 285"/>
                <a:gd name="T64" fmla="*/ 88 w 147"/>
                <a:gd name="T65" fmla="*/ 174 h 285"/>
                <a:gd name="T66" fmla="*/ 92 w 147"/>
                <a:gd name="T67" fmla="*/ 193 h 285"/>
                <a:gd name="T68" fmla="*/ 91 w 147"/>
                <a:gd name="T69" fmla="*/ 199 h 285"/>
                <a:gd name="T70" fmla="*/ 96 w 147"/>
                <a:gd name="T71" fmla="*/ 214 h 285"/>
                <a:gd name="T72" fmla="*/ 92 w 147"/>
                <a:gd name="T73" fmla="*/ 228 h 285"/>
                <a:gd name="T74" fmla="*/ 94 w 147"/>
                <a:gd name="T75" fmla="*/ 232 h 285"/>
                <a:gd name="T76" fmla="*/ 94 w 147"/>
                <a:gd name="T77" fmla="*/ 239 h 285"/>
                <a:gd name="T78" fmla="*/ 92 w 147"/>
                <a:gd name="T79" fmla="*/ 248 h 285"/>
                <a:gd name="T80" fmla="*/ 86 w 147"/>
                <a:gd name="T81" fmla="*/ 260 h 285"/>
                <a:gd name="T82" fmla="*/ 83 w 147"/>
                <a:gd name="T83" fmla="*/ 264 h 285"/>
                <a:gd name="T84" fmla="*/ 81 w 147"/>
                <a:gd name="T85" fmla="*/ 271 h 285"/>
                <a:gd name="T86" fmla="*/ 78 w 147"/>
                <a:gd name="T87" fmla="*/ 282 h 285"/>
                <a:gd name="T88" fmla="*/ 65 w 147"/>
                <a:gd name="T89" fmla="*/ 289 h 285"/>
                <a:gd name="T90" fmla="*/ 60 w 147"/>
                <a:gd name="T91" fmla="*/ 296 h 285"/>
                <a:gd name="T92" fmla="*/ 57 w 147"/>
                <a:gd name="T93" fmla="*/ 305 h 285"/>
                <a:gd name="T94" fmla="*/ 51 w 147"/>
                <a:gd name="T95" fmla="*/ 315 h 285"/>
                <a:gd name="T96" fmla="*/ 47 w 147"/>
                <a:gd name="T97" fmla="*/ 322 h 285"/>
                <a:gd name="T98" fmla="*/ 47 w 147"/>
                <a:gd name="T99" fmla="*/ 324 h 285"/>
                <a:gd name="T100" fmla="*/ 39 w 147"/>
                <a:gd name="T101" fmla="*/ 326 h 285"/>
                <a:gd name="T102" fmla="*/ 42 w 147"/>
                <a:gd name="T103" fmla="*/ 322 h 285"/>
                <a:gd name="T104" fmla="*/ 42 w 147"/>
                <a:gd name="T105" fmla="*/ 301 h 285"/>
                <a:gd name="T106" fmla="*/ 42 w 147"/>
                <a:gd name="T107" fmla="*/ 294 h 285"/>
                <a:gd name="T108" fmla="*/ 36 w 147"/>
                <a:gd name="T109" fmla="*/ 294 h 285"/>
                <a:gd name="T110" fmla="*/ 48 w 147"/>
                <a:gd name="T111" fmla="*/ 230 h 285"/>
                <a:gd name="T112" fmla="*/ 55 w 147"/>
                <a:gd name="T113" fmla="*/ 156 h 285"/>
                <a:gd name="T114" fmla="*/ 11 w 147"/>
                <a:gd name="T115" fmla="*/ 80 h 285"/>
                <a:gd name="T116" fmla="*/ 0 w 147"/>
                <a:gd name="T117" fmla="*/ 43 h 285"/>
                <a:gd name="T118" fmla="*/ 6 w 147"/>
                <a:gd name="T119" fmla="*/ 33 h 285"/>
                <a:gd name="T120" fmla="*/ 7 w 147"/>
                <a:gd name="T121" fmla="*/ 25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285"/>
                <a:gd name="T185" fmla="*/ 147 w 147"/>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7" name="Freeform 547"/>
            <p:cNvSpPr>
              <a:spLocks/>
            </p:cNvSpPr>
            <p:nvPr/>
          </p:nvSpPr>
          <p:spPr bwMode="ltGray">
            <a:xfrm>
              <a:off x="4262" y="2519"/>
              <a:ext cx="135" cy="169"/>
            </a:xfrm>
            <a:custGeom>
              <a:avLst/>
              <a:gdLst>
                <a:gd name="T0" fmla="*/ 13 w 147"/>
                <a:gd name="T1" fmla="*/ 20 h 165"/>
                <a:gd name="T2" fmla="*/ 20 w 147"/>
                <a:gd name="T3" fmla="*/ 29 h 165"/>
                <a:gd name="T4" fmla="*/ 21 w 147"/>
                <a:gd name="T5" fmla="*/ 20 h 165"/>
                <a:gd name="T6" fmla="*/ 18 w 147"/>
                <a:gd name="T7" fmla="*/ 16 h 165"/>
                <a:gd name="T8" fmla="*/ 20 w 147"/>
                <a:gd name="T9" fmla="*/ 10 h 165"/>
                <a:gd name="T10" fmla="*/ 20 w 147"/>
                <a:gd name="T11" fmla="*/ 2 h 165"/>
                <a:gd name="T12" fmla="*/ 22 w 147"/>
                <a:gd name="T13" fmla="*/ 0 h 165"/>
                <a:gd name="T14" fmla="*/ 25 w 147"/>
                <a:gd name="T15" fmla="*/ 2 h 165"/>
                <a:gd name="T16" fmla="*/ 26 w 147"/>
                <a:gd name="T17" fmla="*/ 0 h 165"/>
                <a:gd name="T18" fmla="*/ 28 w 147"/>
                <a:gd name="T19" fmla="*/ 0 h 165"/>
                <a:gd name="T20" fmla="*/ 28 w 147"/>
                <a:gd name="T21" fmla="*/ 8 h 165"/>
                <a:gd name="T22" fmla="*/ 36 w 147"/>
                <a:gd name="T23" fmla="*/ 20 h 165"/>
                <a:gd name="T24" fmla="*/ 36 w 147"/>
                <a:gd name="T25" fmla="*/ 29 h 165"/>
                <a:gd name="T26" fmla="*/ 42 w 147"/>
                <a:gd name="T27" fmla="*/ 41 h 165"/>
                <a:gd name="T28" fmla="*/ 48 w 147"/>
                <a:gd name="T29" fmla="*/ 37 h 165"/>
                <a:gd name="T30" fmla="*/ 51 w 147"/>
                <a:gd name="T31" fmla="*/ 37 h 165"/>
                <a:gd name="T32" fmla="*/ 52 w 147"/>
                <a:gd name="T33" fmla="*/ 49 h 165"/>
                <a:gd name="T34" fmla="*/ 51 w 147"/>
                <a:gd name="T35" fmla="*/ 53 h 165"/>
                <a:gd name="T36" fmla="*/ 47 w 147"/>
                <a:gd name="T37" fmla="*/ 53 h 165"/>
                <a:gd name="T38" fmla="*/ 62 w 147"/>
                <a:gd name="T39" fmla="*/ 74 h 165"/>
                <a:gd name="T40" fmla="*/ 62 w 147"/>
                <a:gd name="T41" fmla="*/ 80 h 165"/>
                <a:gd name="T42" fmla="*/ 76 w 147"/>
                <a:gd name="T43" fmla="*/ 100 h 165"/>
                <a:gd name="T44" fmla="*/ 81 w 147"/>
                <a:gd name="T45" fmla="*/ 102 h 165"/>
                <a:gd name="T46" fmla="*/ 83 w 147"/>
                <a:gd name="T47" fmla="*/ 113 h 165"/>
                <a:gd name="T48" fmla="*/ 86 w 147"/>
                <a:gd name="T49" fmla="*/ 113 h 165"/>
                <a:gd name="T50" fmla="*/ 88 w 147"/>
                <a:gd name="T51" fmla="*/ 121 h 165"/>
                <a:gd name="T52" fmla="*/ 92 w 147"/>
                <a:gd name="T53" fmla="*/ 125 h 165"/>
                <a:gd name="T54" fmla="*/ 92 w 147"/>
                <a:gd name="T55" fmla="*/ 127 h 165"/>
                <a:gd name="T56" fmla="*/ 90 w 147"/>
                <a:gd name="T57" fmla="*/ 131 h 165"/>
                <a:gd name="T58" fmla="*/ 91 w 147"/>
                <a:gd name="T59" fmla="*/ 137 h 165"/>
                <a:gd name="T60" fmla="*/ 94 w 147"/>
                <a:gd name="T61" fmla="*/ 141 h 165"/>
                <a:gd name="T62" fmla="*/ 94 w 147"/>
                <a:gd name="T63" fmla="*/ 143 h 165"/>
                <a:gd name="T64" fmla="*/ 90 w 147"/>
                <a:gd name="T65" fmla="*/ 145 h 165"/>
                <a:gd name="T66" fmla="*/ 92 w 147"/>
                <a:gd name="T67" fmla="*/ 150 h 165"/>
                <a:gd name="T68" fmla="*/ 96 w 147"/>
                <a:gd name="T69" fmla="*/ 166 h 165"/>
                <a:gd name="T70" fmla="*/ 89 w 147"/>
                <a:gd name="T71" fmla="*/ 180 h 165"/>
                <a:gd name="T72" fmla="*/ 60 w 147"/>
                <a:gd name="T73" fmla="*/ 184 h 165"/>
                <a:gd name="T74" fmla="*/ 13 w 147"/>
                <a:gd name="T75" fmla="*/ 113 h 165"/>
                <a:gd name="T76" fmla="*/ 0 w 147"/>
                <a:gd name="T77" fmla="*/ 41 h 165"/>
                <a:gd name="T78" fmla="*/ 13 w 147"/>
                <a:gd name="T79" fmla="*/ 20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165"/>
                <a:gd name="T122" fmla="*/ 147 w 147"/>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8" name="Freeform 548"/>
            <p:cNvSpPr>
              <a:spLocks/>
            </p:cNvSpPr>
            <p:nvPr/>
          </p:nvSpPr>
          <p:spPr bwMode="ltGray">
            <a:xfrm>
              <a:off x="4302" y="2663"/>
              <a:ext cx="99" cy="92"/>
            </a:xfrm>
            <a:custGeom>
              <a:avLst/>
              <a:gdLst>
                <a:gd name="T0" fmla="*/ 62 w 109"/>
                <a:gd name="T1" fmla="*/ 10 h 89"/>
                <a:gd name="T2" fmla="*/ 62 w 109"/>
                <a:gd name="T3" fmla="*/ 25 h 89"/>
                <a:gd name="T4" fmla="*/ 67 w 109"/>
                <a:gd name="T5" fmla="*/ 31 h 89"/>
                <a:gd name="T6" fmla="*/ 67 w 109"/>
                <a:gd name="T7" fmla="*/ 33 h 89"/>
                <a:gd name="T8" fmla="*/ 63 w 109"/>
                <a:gd name="T9" fmla="*/ 39 h 89"/>
                <a:gd name="T10" fmla="*/ 63 w 109"/>
                <a:gd name="T11" fmla="*/ 49 h 89"/>
                <a:gd name="T12" fmla="*/ 61 w 109"/>
                <a:gd name="T13" fmla="*/ 58 h 89"/>
                <a:gd name="T14" fmla="*/ 59 w 109"/>
                <a:gd name="T15" fmla="*/ 60 h 89"/>
                <a:gd name="T16" fmla="*/ 57 w 109"/>
                <a:gd name="T17" fmla="*/ 56 h 89"/>
                <a:gd name="T18" fmla="*/ 55 w 109"/>
                <a:gd name="T19" fmla="*/ 58 h 89"/>
                <a:gd name="T20" fmla="*/ 55 w 109"/>
                <a:gd name="T21" fmla="*/ 62 h 89"/>
                <a:gd name="T22" fmla="*/ 50 w 109"/>
                <a:gd name="T23" fmla="*/ 62 h 89"/>
                <a:gd name="T24" fmla="*/ 52 w 109"/>
                <a:gd name="T25" fmla="*/ 68 h 89"/>
                <a:gd name="T26" fmla="*/ 50 w 109"/>
                <a:gd name="T27" fmla="*/ 79 h 89"/>
                <a:gd name="T28" fmla="*/ 45 w 109"/>
                <a:gd name="T29" fmla="*/ 76 h 89"/>
                <a:gd name="T30" fmla="*/ 45 w 109"/>
                <a:gd name="T31" fmla="*/ 82 h 89"/>
                <a:gd name="T32" fmla="*/ 38 w 109"/>
                <a:gd name="T33" fmla="*/ 82 h 89"/>
                <a:gd name="T34" fmla="*/ 37 w 109"/>
                <a:gd name="T35" fmla="*/ 93 h 89"/>
                <a:gd name="T36" fmla="*/ 35 w 109"/>
                <a:gd name="T37" fmla="*/ 95 h 89"/>
                <a:gd name="T38" fmla="*/ 31 w 109"/>
                <a:gd name="T39" fmla="*/ 103 h 89"/>
                <a:gd name="T40" fmla="*/ 29 w 109"/>
                <a:gd name="T41" fmla="*/ 101 h 89"/>
                <a:gd name="T42" fmla="*/ 23 w 109"/>
                <a:gd name="T43" fmla="*/ 99 h 89"/>
                <a:gd name="T44" fmla="*/ 21 w 109"/>
                <a:gd name="T45" fmla="*/ 97 h 89"/>
                <a:gd name="T46" fmla="*/ 23 w 109"/>
                <a:gd name="T47" fmla="*/ 88 h 89"/>
                <a:gd name="T48" fmla="*/ 23 w 109"/>
                <a:gd name="T49" fmla="*/ 85 h 89"/>
                <a:gd name="T50" fmla="*/ 20 w 109"/>
                <a:gd name="T51" fmla="*/ 93 h 89"/>
                <a:gd name="T52" fmla="*/ 17 w 109"/>
                <a:gd name="T53" fmla="*/ 91 h 89"/>
                <a:gd name="T54" fmla="*/ 15 w 109"/>
                <a:gd name="T55" fmla="*/ 74 h 89"/>
                <a:gd name="T56" fmla="*/ 0 w 109"/>
                <a:gd name="T57" fmla="*/ 23 h 89"/>
                <a:gd name="T58" fmla="*/ 21 w 109"/>
                <a:gd name="T59" fmla="*/ 0 h 89"/>
                <a:gd name="T60" fmla="*/ 36 w 109"/>
                <a:gd name="T61" fmla="*/ 8 h 89"/>
                <a:gd name="T62" fmla="*/ 38 w 109"/>
                <a:gd name="T63" fmla="*/ 21 h 89"/>
                <a:gd name="T64" fmla="*/ 44 w 109"/>
                <a:gd name="T65" fmla="*/ 14 h 89"/>
                <a:gd name="T66" fmla="*/ 45 w 109"/>
                <a:gd name="T67" fmla="*/ 21 h 89"/>
                <a:gd name="T68" fmla="*/ 49 w 109"/>
                <a:gd name="T69" fmla="*/ 23 h 89"/>
                <a:gd name="T70" fmla="*/ 49 w 109"/>
                <a:gd name="T71" fmla="*/ 10 h 89"/>
                <a:gd name="T72" fmla="*/ 54 w 109"/>
                <a:gd name="T73" fmla="*/ 8 h 89"/>
                <a:gd name="T74" fmla="*/ 57 w 109"/>
                <a:gd name="T75" fmla="*/ 14 h 89"/>
                <a:gd name="T76" fmla="*/ 62 w 109"/>
                <a:gd name="T77" fmla="*/ 10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89"/>
                <a:gd name="T119" fmla="*/ 109 w 109"/>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9" name="Freeform 549"/>
            <p:cNvSpPr>
              <a:spLocks/>
            </p:cNvSpPr>
            <p:nvPr/>
          </p:nvSpPr>
          <p:spPr bwMode="ltGray">
            <a:xfrm>
              <a:off x="4217" y="2554"/>
              <a:ext cx="149" cy="299"/>
            </a:xfrm>
            <a:custGeom>
              <a:avLst/>
              <a:gdLst>
                <a:gd name="T0" fmla="*/ 101 w 163"/>
                <a:gd name="T1" fmla="*/ 125 h 291"/>
                <a:gd name="T2" fmla="*/ 101 w 163"/>
                <a:gd name="T3" fmla="*/ 107 h 291"/>
                <a:gd name="T4" fmla="*/ 101 w 163"/>
                <a:gd name="T5" fmla="*/ 92 h 291"/>
                <a:gd name="T6" fmla="*/ 91 w 163"/>
                <a:gd name="T7" fmla="*/ 82 h 291"/>
                <a:gd name="T8" fmla="*/ 90 w 163"/>
                <a:gd name="T9" fmla="*/ 55 h 291"/>
                <a:gd name="T10" fmla="*/ 73 w 163"/>
                <a:gd name="T11" fmla="*/ 43 h 291"/>
                <a:gd name="T12" fmla="*/ 68 w 163"/>
                <a:gd name="T13" fmla="*/ 51 h 291"/>
                <a:gd name="T14" fmla="*/ 65 w 163"/>
                <a:gd name="T15" fmla="*/ 53 h 291"/>
                <a:gd name="T16" fmla="*/ 61 w 163"/>
                <a:gd name="T17" fmla="*/ 47 h 291"/>
                <a:gd name="T18" fmla="*/ 55 w 163"/>
                <a:gd name="T19" fmla="*/ 55 h 291"/>
                <a:gd name="T20" fmla="*/ 53 w 163"/>
                <a:gd name="T21" fmla="*/ 68 h 291"/>
                <a:gd name="T22" fmla="*/ 48 w 163"/>
                <a:gd name="T23" fmla="*/ 53 h 291"/>
                <a:gd name="T24" fmla="*/ 49 w 163"/>
                <a:gd name="T25" fmla="*/ 45 h 291"/>
                <a:gd name="T26" fmla="*/ 51 w 163"/>
                <a:gd name="T27" fmla="*/ 35 h 291"/>
                <a:gd name="T28" fmla="*/ 49 w 163"/>
                <a:gd name="T29" fmla="*/ 27 h 291"/>
                <a:gd name="T30" fmla="*/ 42 w 163"/>
                <a:gd name="T31" fmla="*/ 31 h 291"/>
                <a:gd name="T32" fmla="*/ 42 w 163"/>
                <a:gd name="T33" fmla="*/ 12 h 291"/>
                <a:gd name="T34" fmla="*/ 0 w 163"/>
                <a:gd name="T35" fmla="*/ 31 h 291"/>
                <a:gd name="T36" fmla="*/ 15 w 163"/>
                <a:gd name="T37" fmla="*/ 152 h 291"/>
                <a:gd name="T38" fmla="*/ 22 w 163"/>
                <a:gd name="T39" fmla="*/ 234 h 291"/>
                <a:gd name="T40" fmla="*/ 16 w 163"/>
                <a:gd name="T41" fmla="*/ 261 h 291"/>
                <a:gd name="T42" fmla="*/ 19 w 163"/>
                <a:gd name="T43" fmla="*/ 284 h 291"/>
                <a:gd name="T44" fmla="*/ 31 w 163"/>
                <a:gd name="T45" fmla="*/ 300 h 291"/>
                <a:gd name="T46" fmla="*/ 42 w 163"/>
                <a:gd name="T47" fmla="*/ 314 h 291"/>
                <a:gd name="T48" fmla="*/ 55 w 163"/>
                <a:gd name="T49" fmla="*/ 332 h 291"/>
                <a:gd name="T50" fmla="*/ 63 w 163"/>
                <a:gd name="T51" fmla="*/ 328 h 291"/>
                <a:gd name="T52" fmla="*/ 60 w 163"/>
                <a:gd name="T53" fmla="*/ 311 h 291"/>
                <a:gd name="T54" fmla="*/ 49 w 163"/>
                <a:gd name="T55" fmla="*/ 305 h 291"/>
                <a:gd name="T56" fmla="*/ 45 w 163"/>
                <a:gd name="T57" fmla="*/ 293 h 291"/>
                <a:gd name="T58" fmla="*/ 37 w 163"/>
                <a:gd name="T59" fmla="*/ 256 h 291"/>
                <a:gd name="T60" fmla="*/ 32 w 163"/>
                <a:gd name="T61" fmla="*/ 247 h 291"/>
                <a:gd name="T62" fmla="*/ 38 w 163"/>
                <a:gd name="T63" fmla="*/ 199 h 291"/>
                <a:gd name="T64" fmla="*/ 37 w 163"/>
                <a:gd name="T65" fmla="*/ 189 h 291"/>
                <a:gd name="T66" fmla="*/ 40 w 163"/>
                <a:gd name="T67" fmla="*/ 164 h 291"/>
                <a:gd name="T68" fmla="*/ 44 w 163"/>
                <a:gd name="T69" fmla="*/ 158 h 291"/>
                <a:gd name="T70" fmla="*/ 46 w 163"/>
                <a:gd name="T71" fmla="*/ 162 h 291"/>
                <a:gd name="T72" fmla="*/ 48 w 163"/>
                <a:gd name="T73" fmla="*/ 176 h 291"/>
                <a:gd name="T74" fmla="*/ 56 w 163"/>
                <a:gd name="T75" fmla="*/ 174 h 291"/>
                <a:gd name="T76" fmla="*/ 70 w 163"/>
                <a:gd name="T77" fmla="*/ 186 h 291"/>
                <a:gd name="T78" fmla="*/ 74 w 163"/>
                <a:gd name="T79" fmla="*/ 189 h 291"/>
                <a:gd name="T80" fmla="*/ 71 w 163"/>
                <a:gd name="T81" fmla="*/ 176 h 291"/>
                <a:gd name="T82" fmla="*/ 71 w 163"/>
                <a:gd name="T83" fmla="*/ 164 h 291"/>
                <a:gd name="T84" fmla="*/ 69 w 163"/>
                <a:gd name="T85" fmla="*/ 150 h 291"/>
                <a:gd name="T86" fmla="*/ 74 w 163"/>
                <a:gd name="T87" fmla="*/ 132 h 291"/>
                <a:gd name="T88" fmla="*/ 86 w 163"/>
                <a:gd name="T89" fmla="*/ 129 h 2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291"/>
                <a:gd name="T137" fmla="*/ 163 w 163"/>
                <a:gd name="T138" fmla="*/ 291 h 2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0" name="Freeform 550"/>
            <p:cNvSpPr>
              <a:spLocks/>
            </p:cNvSpPr>
            <p:nvPr/>
          </p:nvSpPr>
          <p:spPr bwMode="ltGray">
            <a:xfrm>
              <a:off x="4134" y="2412"/>
              <a:ext cx="150" cy="355"/>
            </a:xfrm>
            <a:custGeom>
              <a:avLst/>
              <a:gdLst>
                <a:gd name="T0" fmla="*/ 86 w 163"/>
                <a:gd name="T1" fmla="*/ 388 h 345"/>
                <a:gd name="T2" fmla="*/ 88 w 163"/>
                <a:gd name="T3" fmla="*/ 376 h 345"/>
                <a:gd name="T4" fmla="*/ 95 w 163"/>
                <a:gd name="T5" fmla="*/ 355 h 345"/>
                <a:gd name="T6" fmla="*/ 88 w 163"/>
                <a:gd name="T7" fmla="*/ 332 h 345"/>
                <a:gd name="T8" fmla="*/ 80 w 163"/>
                <a:gd name="T9" fmla="*/ 303 h 345"/>
                <a:gd name="T10" fmla="*/ 76 w 163"/>
                <a:gd name="T11" fmla="*/ 286 h 345"/>
                <a:gd name="T12" fmla="*/ 83 w 163"/>
                <a:gd name="T13" fmla="*/ 268 h 345"/>
                <a:gd name="T14" fmla="*/ 76 w 163"/>
                <a:gd name="T15" fmla="*/ 249 h 345"/>
                <a:gd name="T16" fmla="*/ 71 w 163"/>
                <a:gd name="T17" fmla="*/ 237 h 345"/>
                <a:gd name="T18" fmla="*/ 64 w 163"/>
                <a:gd name="T19" fmla="*/ 220 h 345"/>
                <a:gd name="T20" fmla="*/ 70 w 163"/>
                <a:gd name="T21" fmla="*/ 205 h 345"/>
                <a:gd name="T22" fmla="*/ 79 w 163"/>
                <a:gd name="T23" fmla="*/ 187 h 345"/>
                <a:gd name="T24" fmla="*/ 82 w 163"/>
                <a:gd name="T25" fmla="*/ 176 h 345"/>
                <a:gd name="T26" fmla="*/ 88 w 163"/>
                <a:gd name="T27" fmla="*/ 173 h 345"/>
                <a:gd name="T28" fmla="*/ 94 w 163"/>
                <a:gd name="T29" fmla="*/ 168 h 345"/>
                <a:gd name="T30" fmla="*/ 98 w 163"/>
                <a:gd name="T31" fmla="*/ 163 h 345"/>
                <a:gd name="T32" fmla="*/ 102 w 163"/>
                <a:gd name="T33" fmla="*/ 150 h 345"/>
                <a:gd name="T34" fmla="*/ 107 w 163"/>
                <a:gd name="T35" fmla="*/ 139 h 345"/>
                <a:gd name="T36" fmla="*/ 102 w 163"/>
                <a:gd name="T37" fmla="*/ 142 h 345"/>
                <a:gd name="T38" fmla="*/ 96 w 163"/>
                <a:gd name="T39" fmla="*/ 146 h 345"/>
                <a:gd name="T40" fmla="*/ 93 w 163"/>
                <a:gd name="T41" fmla="*/ 131 h 345"/>
                <a:gd name="T42" fmla="*/ 86 w 163"/>
                <a:gd name="T43" fmla="*/ 113 h 345"/>
                <a:gd name="T44" fmla="*/ 79 w 163"/>
                <a:gd name="T45" fmla="*/ 94 h 345"/>
                <a:gd name="T46" fmla="*/ 70 w 163"/>
                <a:gd name="T47" fmla="*/ 91 h 345"/>
                <a:gd name="T48" fmla="*/ 70 w 163"/>
                <a:gd name="T49" fmla="*/ 72 h 345"/>
                <a:gd name="T50" fmla="*/ 71 w 163"/>
                <a:gd name="T51" fmla="*/ 58 h 345"/>
                <a:gd name="T52" fmla="*/ 76 w 163"/>
                <a:gd name="T53" fmla="*/ 33 h 345"/>
                <a:gd name="T54" fmla="*/ 71 w 163"/>
                <a:gd name="T55" fmla="*/ 16 h 345"/>
                <a:gd name="T56" fmla="*/ 66 w 163"/>
                <a:gd name="T57" fmla="*/ 0 h 345"/>
                <a:gd name="T58" fmla="*/ 57 w 163"/>
                <a:gd name="T59" fmla="*/ 10 h 345"/>
                <a:gd name="T60" fmla="*/ 0 w 163"/>
                <a:gd name="T61" fmla="*/ 152 h 345"/>
                <a:gd name="T62" fmla="*/ 9 w 163"/>
                <a:gd name="T63" fmla="*/ 189 h 345"/>
                <a:gd name="T64" fmla="*/ 17 w 163"/>
                <a:gd name="T65" fmla="*/ 193 h 345"/>
                <a:gd name="T66" fmla="*/ 20 w 163"/>
                <a:gd name="T67" fmla="*/ 217 h 345"/>
                <a:gd name="T68" fmla="*/ 30 w 163"/>
                <a:gd name="T69" fmla="*/ 240 h 345"/>
                <a:gd name="T70" fmla="*/ 34 w 163"/>
                <a:gd name="T71" fmla="*/ 279 h 345"/>
                <a:gd name="T72" fmla="*/ 55 w 163"/>
                <a:gd name="T73" fmla="*/ 258 h 345"/>
                <a:gd name="T74" fmla="*/ 57 w 163"/>
                <a:gd name="T75" fmla="*/ 249 h 345"/>
                <a:gd name="T76" fmla="*/ 66 w 163"/>
                <a:gd name="T77" fmla="*/ 268 h 345"/>
                <a:gd name="T78" fmla="*/ 75 w 163"/>
                <a:gd name="T79" fmla="*/ 318 h 345"/>
                <a:gd name="T80" fmla="*/ 85 w 163"/>
                <a:gd name="T81" fmla="*/ 358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345"/>
                <a:gd name="T125" fmla="*/ 163 w 163"/>
                <a:gd name="T126" fmla="*/ 345 h 3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9" name="Group 551"/>
            <p:cNvGrpSpPr>
              <a:grpSpLocks/>
            </p:cNvGrpSpPr>
            <p:nvPr/>
          </p:nvGrpSpPr>
          <p:grpSpPr bwMode="auto">
            <a:xfrm>
              <a:off x="3946" y="2387"/>
              <a:ext cx="204" cy="191"/>
              <a:chOff x="3897" y="2253"/>
              <a:chExt cx="221" cy="207"/>
            </a:xfrm>
            <a:grpFill/>
          </p:grpSpPr>
          <p:sp>
            <p:nvSpPr>
              <p:cNvPr id="5477" name="Freeform 552"/>
              <p:cNvSpPr>
                <a:spLocks/>
              </p:cNvSpPr>
              <p:nvPr/>
            </p:nvSpPr>
            <p:spPr bwMode="ltGray">
              <a:xfrm>
                <a:off x="4022" y="2320"/>
                <a:ext cx="96" cy="140"/>
              </a:xfrm>
              <a:custGeom>
                <a:avLst/>
                <a:gdLst>
                  <a:gd name="T0" fmla="*/ 28 w 97"/>
                  <a:gd name="T1" fmla="*/ 174 h 125"/>
                  <a:gd name="T2" fmla="*/ 0 w 97"/>
                  <a:gd name="T3" fmla="*/ 63 h 125"/>
                  <a:gd name="T4" fmla="*/ 18 w 97"/>
                  <a:gd name="T5" fmla="*/ 0 h 125"/>
                  <a:gd name="T6" fmla="*/ 77 w 97"/>
                  <a:gd name="T7" fmla="*/ 39 h 125"/>
                  <a:gd name="T8" fmla="*/ 91 w 97"/>
                  <a:gd name="T9" fmla="*/ 45 h 125"/>
                  <a:gd name="T10" fmla="*/ 89 w 97"/>
                  <a:gd name="T11" fmla="*/ 166 h 125"/>
                  <a:gd name="T12" fmla="*/ 85 w 97"/>
                  <a:gd name="T13" fmla="*/ 166 h 125"/>
                  <a:gd name="T14" fmla="*/ 85 w 97"/>
                  <a:gd name="T15" fmla="*/ 184 h 125"/>
                  <a:gd name="T16" fmla="*/ 87 w 97"/>
                  <a:gd name="T17" fmla="*/ 190 h 125"/>
                  <a:gd name="T18" fmla="*/ 87 w 97"/>
                  <a:gd name="T19" fmla="*/ 195 h 125"/>
                  <a:gd name="T20" fmla="*/ 83 w 97"/>
                  <a:gd name="T21" fmla="*/ 195 h 125"/>
                  <a:gd name="T22" fmla="*/ 81 w 97"/>
                  <a:gd name="T23" fmla="*/ 197 h 125"/>
                  <a:gd name="T24" fmla="*/ 85 w 97"/>
                  <a:gd name="T25" fmla="*/ 220 h 125"/>
                  <a:gd name="T26" fmla="*/ 77 w 97"/>
                  <a:gd name="T27" fmla="*/ 195 h 125"/>
                  <a:gd name="T28" fmla="*/ 69 w 97"/>
                  <a:gd name="T29" fmla="*/ 156 h 125"/>
                  <a:gd name="T30" fmla="*/ 67 w 97"/>
                  <a:gd name="T31" fmla="*/ 142 h 125"/>
                  <a:gd name="T32" fmla="*/ 65 w 97"/>
                  <a:gd name="T33" fmla="*/ 142 h 125"/>
                  <a:gd name="T34" fmla="*/ 61 w 97"/>
                  <a:gd name="T35" fmla="*/ 144 h 125"/>
                  <a:gd name="T36" fmla="*/ 57 w 97"/>
                  <a:gd name="T37" fmla="*/ 144 h 125"/>
                  <a:gd name="T38" fmla="*/ 53 w 97"/>
                  <a:gd name="T39" fmla="*/ 152 h 125"/>
                  <a:gd name="T40" fmla="*/ 46 w 97"/>
                  <a:gd name="T41" fmla="*/ 166 h 125"/>
                  <a:gd name="T42" fmla="*/ 34 w 97"/>
                  <a:gd name="T43" fmla="*/ 170 h 125"/>
                  <a:gd name="T44" fmla="*/ 28 w 97"/>
                  <a:gd name="T45" fmla="*/ 174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25"/>
                  <a:gd name="T71" fmla="*/ 97 w 97"/>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8" name="Freeform 553"/>
              <p:cNvSpPr>
                <a:spLocks/>
              </p:cNvSpPr>
              <p:nvPr/>
            </p:nvSpPr>
            <p:spPr bwMode="ltGray">
              <a:xfrm>
                <a:off x="4043" y="2291"/>
                <a:ext cx="55" cy="41"/>
              </a:xfrm>
              <a:custGeom>
                <a:avLst/>
                <a:gdLst>
                  <a:gd name="T0" fmla="*/ 54 w 55"/>
                  <a:gd name="T1" fmla="*/ 37 h 37"/>
                  <a:gd name="T2" fmla="*/ 20 w 55"/>
                  <a:gd name="T3" fmla="*/ 60 h 37"/>
                  <a:gd name="T4" fmla="*/ 0 w 55"/>
                  <a:gd name="T5" fmla="*/ 41 h 37"/>
                  <a:gd name="T6" fmla="*/ 8 w 55"/>
                  <a:gd name="T7" fmla="*/ 16 h 37"/>
                  <a:gd name="T8" fmla="*/ 10 w 55"/>
                  <a:gd name="T9" fmla="*/ 13 h 37"/>
                  <a:gd name="T10" fmla="*/ 12 w 55"/>
                  <a:gd name="T11" fmla="*/ 11 h 37"/>
                  <a:gd name="T12" fmla="*/ 14 w 55"/>
                  <a:gd name="T13" fmla="*/ 4 h 37"/>
                  <a:gd name="T14" fmla="*/ 16 w 55"/>
                  <a:gd name="T15" fmla="*/ 2 h 37"/>
                  <a:gd name="T16" fmla="*/ 18 w 55"/>
                  <a:gd name="T17" fmla="*/ 0 h 37"/>
                  <a:gd name="T18" fmla="*/ 24 w 55"/>
                  <a:gd name="T19" fmla="*/ 0 h 37"/>
                  <a:gd name="T20" fmla="*/ 26 w 55"/>
                  <a:gd name="T21" fmla="*/ 4 h 37"/>
                  <a:gd name="T22" fmla="*/ 32 w 55"/>
                  <a:gd name="T23" fmla="*/ 4 h 37"/>
                  <a:gd name="T24" fmla="*/ 38 w 55"/>
                  <a:gd name="T25" fmla="*/ 13 h 37"/>
                  <a:gd name="T26" fmla="*/ 40 w 55"/>
                  <a:gd name="T27" fmla="*/ 16 h 37"/>
                  <a:gd name="T28" fmla="*/ 46 w 55"/>
                  <a:gd name="T29" fmla="*/ 11 h 37"/>
                  <a:gd name="T30" fmla="*/ 52 w 55"/>
                  <a:gd name="T31" fmla="*/ 13 h 37"/>
                  <a:gd name="T32" fmla="*/ 52 w 55"/>
                  <a:gd name="T33" fmla="*/ 27 h 37"/>
                  <a:gd name="T34" fmla="*/ 54 w 55"/>
                  <a:gd name="T35" fmla="*/ 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37"/>
                  <a:gd name="T56" fmla="*/ 55 w 5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9" name="Freeform 554"/>
              <p:cNvSpPr>
                <a:spLocks/>
              </p:cNvSpPr>
              <p:nvPr/>
            </p:nvSpPr>
            <p:spPr bwMode="ltGray">
              <a:xfrm>
                <a:off x="3897" y="2253"/>
                <a:ext cx="137" cy="84"/>
              </a:xfrm>
              <a:custGeom>
                <a:avLst/>
                <a:gdLst>
                  <a:gd name="T0" fmla="*/ 4 w 139"/>
                  <a:gd name="T1" fmla="*/ 0 h 75"/>
                  <a:gd name="T2" fmla="*/ 0 w 139"/>
                  <a:gd name="T3" fmla="*/ 60 h 75"/>
                  <a:gd name="T4" fmla="*/ 73 w 139"/>
                  <a:gd name="T5" fmla="*/ 130 h 75"/>
                  <a:gd name="T6" fmla="*/ 128 w 139"/>
                  <a:gd name="T7" fmla="*/ 130 h 75"/>
                  <a:gd name="T8" fmla="*/ 128 w 139"/>
                  <a:gd name="T9" fmla="*/ 77 h 75"/>
                  <a:gd name="T10" fmla="*/ 118 w 139"/>
                  <a:gd name="T11" fmla="*/ 77 h 75"/>
                  <a:gd name="T12" fmla="*/ 116 w 139"/>
                  <a:gd name="T13" fmla="*/ 82 h 75"/>
                  <a:gd name="T14" fmla="*/ 112 w 139"/>
                  <a:gd name="T15" fmla="*/ 74 h 75"/>
                  <a:gd name="T16" fmla="*/ 103 w 139"/>
                  <a:gd name="T17" fmla="*/ 71 h 75"/>
                  <a:gd name="T18" fmla="*/ 103 w 139"/>
                  <a:gd name="T19" fmla="*/ 77 h 75"/>
                  <a:gd name="T20" fmla="*/ 97 w 139"/>
                  <a:gd name="T21" fmla="*/ 74 h 75"/>
                  <a:gd name="T22" fmla="*/ 95 w 139"/>
                  <a:gd name="T23" fmla="*/ 67 h 75"/>
                  <a:gd name="T24" fmla="*/ 93 w 139"/>
                  <a:gd name="T25" fmla="*/ 67 h 75"/>
                  <a:gd name="T26" fmla="*/ 87 w 139"/>
                  <a:gd name="T27" fmla="*/ 71 h 75"/>
                  <a:gd name="T28" fmla="*/ 83 w 139"/>
                  <a:gd name="T29" fmla="*/ 67 h 75"/>
                  <a:gd name="T30" fmla="*/ 75 w 139"/>
                  <a:gd name="T31" fmla="*/ 45 h 75"/>
                  <a:gd name="T32" fmla="*/ 71 w 139"/>
                  <a:gd name="T33" fmla="*/ 45 h 75"/>
                  <a:gd name="T34" fmla="*/ 37 w 139"/>
                  <a:gd name="T35" fmla="*/ 2 h 75"/>
                  <a:gd name="T36" fmla="*/ 28 w 139"/>
                  <a:gd name="T37" fmla="*/ 0 h 75"/>
                  <a:gd name="T38" fmla="*/ 26 w 139"/>
                  <a:gd name="T39" fmla="*/ 4 h 75"/>
                  <a:gd name="T40" fmla="*/ 4 w 139"/>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75"/>
                  <a:gd name="T65" fmla="*/ 139 w 139"/>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32" name="Freeform 555"/>
            <p:cNvSpPr>
              <a:spLocks/>
            </p:cNvSpPr>
            <p:nvPr/>
          </p:nvSpPr>
          <p:spPr bwMode="ltGray">
            <a:xfrm>
              <a:off x="3748" y="2239"/>
              <a:ext cx="470" cy="577"/>
            </a:xfrm>
            <a:custGeom>
              <a:avLst/>
              <a:gdLst>
                <a:gd name="T0" fmla="*/ 14 w 513"/>
                <a:gd name="T1" fmla="*/ 274 h 561"/>
                <a:gd name="T2" fmla="*/ 34 w 513"/>
                <a:gd name="T3" fmla="*/ 265 h 561"/>
                <a:gd name="T4" fmla="*/ 28 w 513"/>
                <a:gd name="T5" fmla="*/ 232 h 561"/>
                <a:gd name="T6" fmla="*/ 32 w 513"/>
                <a:gd name="T7" fmla="*/ 200 h 561"/>
                <a:gd name="T8" fmla="*/ 44 w 513"/>
                <a:gd name="T9" fmla="*/ 205 h 561"/>
                <a:gd name="T10" fmla="*/ 55 w 513"/>
                <a:gd name="T11" fmla="*/ 189 h 561"/>
                <a:gd name="T12" fmla="*/ 80 w 513"/>
                <a:gd name="T13" fmla="*/ 136 h 561"/>
                <a:gd name="T14" fmla="*/ 90 w 513"/>
                <a:gd name="T15" fmla="*/ 117 h 561"/>
                <a:gd name="T16" fmla="*/ 78 w 513"/>
                <a:gd name="T17" fmla="*/ 82 h 561"/>
                <a:gd name="T18" fmla="*/ 84 w 513"/>
                <a:gd name="T19" fmla="*/ 53 h 561"/>
                <a:gd name="T20" fmla="*/ 78 w 513"/>
                <a:gd name="T21" fmla="*/ 37 h 561"/>
                <a:gd name="T22" fmla="*/ 70 w 513"/>
                <a:gd name="T23" fmla="*/ 25 h 561"/>
                <a:gd name="T24" fmla="*/ 79 w 513"/>
                <a:gd name="T25" fmla="*/ 8 h 561"/>
                <a:gd name="T26" fmla="*/ 92 w 513"/>
                <a:gd name="T27" fmla="*/ 4 h 561"/>
                <a:gd name="T28" fmla="*/ 105 w 513"/>
                <a:gd name="T29" fmla="*/ 16 h 561"/>
                <a:gd name="T30" fmla="*/ 130 w 513"/>
                <a:gd name="T31" fmla="*/ 37 h 561"/>
                <a:gd name="T32" fmla="*/ 143 w 513"/>
                <a:gd name="T33" fmla="*/ 70 h 561"/>
                <a:gd name="T34" fmla="*/ 130 w 513"/>
                <a:gd name="T35" fmla="*/ 86 h 561"/>
                <a:gd name="T36" fmla="*/ 127 w 513"/>
                <a:gd name="T37" fmla="*/ 115 h 561"/>
                <a:gd name="T38" fmla="*/ 136 w 513"/>
                <a:gd name="T39" fmla="*/ 148 h 561"/>
                <a:gd name="T40" fmla="*/ 143 w 513"/>
                <a:gd name="T41" fmla="*/ 191 h 561"/>
                <a:gd name="T42" fmla="*/ 158 w 513"/>
                <a:gd name="T43" fmla="*/ 219 h 561"/>
                <a:gd name="T44" fmla="*/ 185 w 513"/>
                <a:gd name="T45" fmla="*/ 226 h 561"/>
                <a:gd name="T46" fmla="*/ 209 w 513"/>
                <a:gd name="T47" fmla="*/ 244 h 561"/>
                <a:gd name="T48" fmla="*/ 226 w 513"/>
                <a:gd name="T49" fmla="*/ 239 h 561"/>
                <a:gd name="T50" fmla="*/ 240 w 513"/>
                <a:gd name="T51" fmla="*/ 219 h 561"/>
                <a:gd name="T52" fmla="*/ 252 w 513"/>
                <a:gd name="T53" fmla="*/ 235 h 561"/>
                <a:gd name="T54" fmla="*/ 280 w 513"/>
                <a:gd name="T55" fmla="*/ 209 h 561"/>
                <a:gd name="T56" fmla="*/ 306 w 513"/>
                <a:gd name="T57" fmla="*/ 180 h 561"/>
                <a:gd name="T58" fmla="*/ 324 w 513"/>
                <a:gd name="T59" fmla="*/ 212 h 561"/>
                <a:gd name="T60" fmla="*/ 312 w 513"/>
                <a:gd name="T61" fmla="*/ 235 h 561"/>
                <a:gd name="T62" fmla="*/ 298 w 513"/>
                <a:gd name="T63" fmla="*/ 267 h 561"/>
                <a:gd name="T64" fmla="*/ 295 w 513"/>
                <a:gd name="T65" fmla="*/ 301 h 561"/>
                <a:gd name="T66" fmla="*/ 281 w 513"/>
                <a:gd name="T67" fmla="*/ 342 h 561"/>
                <a:gd name="T68" fmla="*/ 273 w 513"/>
                <a:gd name="T69" fmla="*/ 301 h 561"/>
                <a:gd name="T70" fmla="*/ 265 w 513"/>
                <a:gd name="T71" fmla="*/ 304 h 561"/>
                <a:gd name="T72" fmla="*/ 280 w 513"/>
                <a:gd name="T73" fmla="*/ 267 h 561"/>
                <a:gd name="T74" fmla="*/ 249 w 513"/>
                <a:gd name="T75" fmla="*/ 274 h 561"/>
                <a:gd name="T76" fmla="*/ 235 w 513"/>
                <a:gd name="T77" fmla="*/ 246 h 561"/>
                <a:gd name="T78" fmla="*/ 235 w 513"/>
                <a:gd name="T79" fmla="*/ 276 h 561"/>
                <a:gd name="T80" fmla="*/ 239 w 513"/>
                <a:gd name="T81" fmla="*/ 315 h 561"/>
                <a:gd name="T82" fmla="*/ 216 w 513"/>
                <a:gd name="T83" fmla="*/ 355 h 561"/>
                <a:gd name="T84" fmla="*/ 197 w 513"/>
                <a:gd name="T85" fmla="*/ 396 h 561"/>
                <a:gd name="T86" fmla="*/ 156 w 513"/>
                <a:gd name="T87" fmla="*/ 466 h 561"/>
                <a:gd name="T88" fmla="*/ 137 w 513"/>
                <a:gd name="T89" fmla="*/ 481 h 561"/>
                <a:gd name="T90" fmla="*/ 133 w 513"/>
                <a:gd name="T91" fmla="*/ 550 h 561"/>
                <a:gd name="T92" fmla="*/ 119 w 513"/>
                <a:gd name="T93" fmla="*/ 601 h 561"/>
                <a:gd name="T94" fmla="*/ 104 w 513"/>
                <a:gd name="T95" fmla="*/ 634 h 561"/>
                <a:gd name="T96" fmla="*/ 81 w 513"/>
                <a:gd name="T97" fmla="*/ 599 h 561"/>
                <a:gd name="T98" fmla="*/ 58 w 513"/>
                <a:gd name="T99" fmla="*/ 485 h 561"/>
                <a:gd name="T100" fmla="*/ 46 w 513"/>
                <a:gd name="T101" fmla="*/ 400 h 561"/>
                <a:gd name="T102" fmla="*/ 48 w 513"/>
                <a:gd name="T103" fmla="*/ 327 h 561"/>
                <a:gd name="T104" fmla="*/ 12 w 513"/>
                <a:gd name="T105" fmla="*/ 322 h 561"/>
                <a:gd name="T106" fmla="*/ 15 w 513"/>
                <a:gd name="T107" fmla="*/ 304 h 5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3"/>
                <a:gd name="T163" fmla="*/ 0 h 561"/>
                <a:gd name="T164" fmla="*/ 513 w 513"/>
                <a:gd name="T165" fmla="*/ 561 h 5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3" name="Freeform 556"/>
            <p:cNvSpPr>
              <a:spLocks/>
            </p:cNvSpPr>
            <p:nvPr/>
          </p:nvSpPr>
          <p:spPr bwMode="ltGray">
            <a:xfrm>
              <a:off x="4408" y="2537"/>
              <a:ext cx="38" cy="44"/>
            </a:xfrm>
            <a:custGeom>
              <a:avLst/>
              <a:gdLst>
                <a:gd name="T0" fmla="*/ 17 w 43"/>
                <a:gd name="T1" fmla="*/ 0 h 43"/>
                <a:gd name="T2" fmla="*/ 13 w 43"/>
                <a:gd name="T3" fmla="*/ 2 h 43"/>
                <a:gd name="T4" fmla="*/ 10 w 43"/>
                <a:gd name="T5" fmla="*/ 6 h 43"/>
                <a:gd name="T6" fmla="*/ 7 w 43"/>
                <a:gd name="T7" fmla="*/ 8 h 43"/>
                <a:gd name="T8" fmla="*/ 0 w 43"/>
                <a:gd name="T9" fmla="*/ 20 h 43"/>
                <a:gd name="T10" fmla="*/ 0 w 43"/>
                <a:gd name="T11" fmla="*/ 39 h 43"/>
                <a:gd name="T12" fmla="*/ 4 w 43"/>
                <a:gd name="T13" fmla="*/ 47 h 43"/>
                <a:gd name="T14" fmla="*/ 11 w 43"/>
                <a:gd name="T15" fmla="*/ 45 h 43"/>
                <a:gd name="T16" fmla="*/ 11 w 43"/>
                <a:gd name="T17" fmla="*/ 41 h 43"/>
                <a:gd name="T18" fmla="*/ 14 w 43"/>
                <a:gd name="T19" fmla="*/ 41 h 43"/>
                <a:gd name="T20" fmla="*/ 15 w 43"/>
                <a:gd name="T21" fmla="*/ 35 h 43"/>
                <a:gd name="T22" fmla="*/ 19 w 43"/>
                <a:gd name="T23" fmla="*/ 33 h 43"/>
                <a:gd name="T24" fmla="*/ 17 w 43"/>
                <a:gd name="T25" fmla="*/ 18 h 43"/>
                <a:gd name="T26" fmla="*/ 21 w 43"/>
                <a:gd name="T27" fmla="*/ 18 h 43"/>
                <a:gd name="T28" fmla="*/ 19 w 43"/>
                <a:gd name="T29" fmla="*/ 10 h 43"/>
                <a:gd name="T30" fmla="*/ 23 w 43"/>
                <a:gd name="T31" fmla="*/ 8 h 43"/>
                <a:gd name="T32" fmla="*/ 19 w 43"/>
                <a:gd name="T33" fmla="*/ 2 h 43"/>
                <a:gd name="T34" fmla="*/ 17 w 43"/>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3"/>
                <a:gd name="T56" fmla="*/ 43 w 4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4" name="Freeform 557"/>
            <p:cNvSpPr>
              <a:spLocks/>
            </p:cNvSpPr>
            <p:nvPr/>
          </p:nvSpPr>
          <p:spPr bwMode="ltGray">
            <a:xfrm>
              <a:off x="4568" y="2667"/>
              <a:ext cx="39" cy="73"/>
            </a:xfrm>
            <a:custGeom>
              <a:avLst/>
              <a:gdLst>
                <a:gd name="T0" fmla="*/ 0 w 43"/>
                <a:gd name="T1" fmla="*/ 80 h 71"/>
                <a:gd name="T2" fmla="*/ 5 w 43"/>
                <a:gd name="T3" fmla="*/ 74 h 71"/>
                <a:gd name="T4" fmla="*/ 11 w 43"/>
                <a:gd name="T5" fmla="*/ 64 h 71"/>
                <a:gd name="T6" fmla="*/ 15 w 43"/>
                <a:gd name="T7" fmla="*/ 49 h 71"/>
                <a:gd name="T8" fmla="*/ 15 w 43"/>
                <a:gd name="T9" fmla="*/ 39 h 71"/>
                <a:gd name="T10" fmla="*/ 22 w 43"/>
                <a:gd name="T11" fmla="*/ 35 h 71"/>
                <a:gd name="T12" fmla="*/ 22 w 43"/>
                <a:gd name="T13" fmla="*/ 31 h 71"/>
                <a:gd name="T14" fmla="*/ 25 w 43"/>
                <a:gd name="T15" fmla="*/ 16 h 71"/>
                <a:gd name="T16" fmla="*/ 24 w 43"/>
                <a:gd name="T17" fmla="*/ 8 h 71"/>
                <a:gd name="T18" fmla="*/ 22 w 43"/>
                <a:gd name="T19" fmla="*/ 0 h 71"/>
                <a:gd name="T20" fmla="*/ 22 w 43"/>
                <a:gd name="T21" fmla="*/ 12 h 71"/>
                <a:gd name="T22" fmla="*/ 20 w 43"/>
                <a:gd name="T23" fmla="*/ 14 h 71"/>
                <a:gd name="T24" fmla="*/ 20 w 43"/>
                <a:gd name="T25" fmla="*/ 25 h 71"/>
                <a:gd name="T26" fmla="*/ 16 w 43"/>
                <a:gd name="T27" fmla="*/ 31 h 71"/>
                <a:gd name="T28" fmla="*/ 15 w 43"/>
                <a:gd name="T29" fmla="*/ 35 h 71"/>
                <a:gd name="T30" fmla="*/ 13 w 43"/>
                <a:gd name="T31" fmla="*/ 45 h 71"/>
                <a:gd name="T32" fmla="*/ 0 w 43"/>
                <a:gd name="T33" fmla="*/ 72 h 71"/>
                <a:gd name="T34" fmla="*/ 0 w 43"/>
                <a:gd name="T35" fmla="*/ 8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71"/>
                <a:gd name="T56" fmla="*/ 43 w 43"/>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0" name="Group 558"/>
            <p:cNvGrpSpPr>
              <a:grpSpLocks/>
            </p:cNvGrpSpPr>
            <p:nvPr/>
          </p:nvGrpSpPr>
          <p:grpSpPr bwMode="auto">
            <a:xfrm>
              <a:off x="4594" y="2519"/>
              <a:ext cx="132" cy="240"/>
              <a:chOff x="4600" y="2396"/>
              <a:chExt cx="144" cy="261"/>
            </a:xfrm>
            <a:grpFill/>
          </p:grpSpPr>
          <p:sp>
            <p:nvSpPr>
              <p:cNvPr id="5467" name="Freeform 559"/>
              <p:cNvSpPr>
                <a:spLocks/>
              </p:cNvSpPr>
              <p:nvPr/>
            </p:nvSpPr>
            <p:spPr bwMode="ltGray">
              <a:xfrm>
                <a:off x="4690" y="2499"/>
                <a:ext cx="31" cy="30"/>
              </a:xfrm>
              <a:custGeom>
                <a:avLst/>
                <a:gdLst>
                  <a:gd name="T0" fmla="*/ 16 w 31"/>
                  <a:gd name="T1" fmla="*/ 44 h 27"/>
                  <a:gd name="T2" fmla="*/ 24 w 31"/>
                  <a:gd name="T3" fmla="*/ 44 h 27"/>
                  <a:gd name="T4" fmla="*/ 30 w 31"/>
                  <a:gd name="T5" fmla="*/ 44 h 27"/>
                  <a:gd name="T6" fmla="*/ 24 w 31"/>
                  <a:gd name="T7" fmla="*/ 30 h 27"/>
                  <a:gd name="T8" fmla="*/ 22 w 31"/>
                  <a:gd name="T9" fmla="*/ 16 h 27"/>
                  <a:gd name="T10" fmla="*/ 20 w 31"/>
                  <a:gd name="T11" fmla="*/ 2 h 27"/>
                  <a:gd name="T12" fmla="*/ 16 w 31"/>
                  <a:gd name="T13" fmla="*/ 0 h 27"/>
                  <a:gd name="T14" fmla="*/ 0 w 31"/>
                  <a:gd name="T15" fmla="*/ 4 h 27"/>
                  <a:gd name="T16" fmla="*/ 8 w 31"/>
                  <a:gd name="T17" fmla="*/ 24 h 27"/>
                  <a:gd name="T18" fmla="*/ 16 w 31"/>
                  <a:gd name="T19" fmla="*/ 4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8" name="Freeform 560"/>
              <p:cNvSpPr>
                <a:spLocks/>
              </p:cNvSpPr>
              <p:nvPr/>
            </p:nvSpPr>
            <p:spPr bwMode="ltGray">
              <a:xfrm>
                <a:off x="4670" y="2508"/>
                <a:ext cx="19" cy="19"/>
              </a:xfrm>
              <a:custGeom>
                <a:avLst/>
                <a:gdLst>
                  <a:gd name="T0" fmla="*/ 0 w 19"/>
                  <a:gd name="T1" fmla="*/ 4 h 17"/>
                  <a:gd name="T2" fmla="*/ 2 w 19"/>
                  <a:gd name="T3" fmla="*/ 28 h 17"/>
                  <a:gd name="T4" fmla="*/ 8 w 19"/>
                  <a:gd name="T5" fmla="*/ 17 h 17"/>
                  <a:gd name="T6" fmla="*/ 18 w 19"/>
                  <a:gd name="T7" fmla="*/ 25 h 17"/>
                  <a:gd name="T8" fmla="*/ 14 w 19"/>
                  <a:gd name="T9" fmla="*/ 11 h 17"/>
                  <a:gd name="T10" fmla="*/ 12 w 19"/>
                  <a:gd name="T11" fmla="*/ 0 h 17"/>
                  <a:gd name="T12" fmla="*/ 8 w 19"/>
                  <a:gd name="T13" fmla="*/ 4 h 17"/>
                  <a:gd name="T14" fmla="*/ 0 w 19"/>
                  <a:gd name="T15" fmla="*/ 4 h 1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7"/>
                  <a:gd name="T26" fmla="*/ 19 w 1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7">
                    <a:moveTo>
                      <a:pt x="0" y="4"/>
                    </a:moveTo>
                    <a:lnTo>
                      <a:pt x="2" y="16"/>
                    </a:lnTo>
                    <a:lnTo>
                      <a:pt x="8" y="10"/>
                    </a:lnTo>
                    <a:lnTo>
                      <a:pt x="18" y="14"/>
                    </a:lnTo>
                    <a:lnTo>
                      <a:pt x="14" y="6"/>
                    </a:lnTo>
                    <a:lnTo>
                      <a:pt x="12"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9" name="Freeform 561"/>
              <p:cNvSpPr>
                <a:spLocks/>
              </p:cNvSpPr>
              <p:nvPr/>
            </p:nvSpPr>
            <p:spPr bwMode="ltGray">
              <a:xfrm>
                <a:off x="4658" y="2555"/>
                <a:ext cx="86" cy="102"/>
              </a:xfrm>
              <a:custGeom>
                <a:avLst/>
                <a:gdLst>
                  <a:gd name="T0" fmla="*/ 0 w 87"/>
                  <a:gd name="T1" fmla="*/ 138 h 91"/>
                  <a:gd name="T2" fmla="*/ 4 w 87"/>
                  <a:gd name="T3" fmla="*/ 133 h 91"/>
                  <a:gd name="T4" fmla="*/ 10 w 87"/>
                  <a:gd name="T5" fmla="*/ 114 h 91"/>
                  <a:gd name="T6" fmla="*/ 10 w 87"/>
                  <a:gd name="T7" fmla="*/ 108 h 91"/>
                  <a:gd name="T8" fmla="*/ 14 w 87"/>
                  <a:gd name="T9" fmla="*/ 108 h 91"/>
                  <a:gd name="T10" fmla="*/ 18 w 87"/>
                  <a:gd name="T11" fmla="*/ 103 h 91"/>
                  <a:gd name="T12" fmla="*/ 20 w 87"/>
                  <a:gd name="T13" fmla="*/ 114 h 91"/>
                  <a:gd name="T14" fmla="*/ 26 w 87"/>
                  <a:gd name="T15" fmla="*/ 117 h 91"/>
                  <a:gd name="T16" fmla="*/ 26 w 87"/>
                  <a:gd name="T17" fmla="*/ 105 h 91"/>
                  <a:gd name="T18" fmla="*/ 28 w 87"/>
                  <a:gd name="T19" fmla="*/ 103 h 91"/>
                  <a:gd name="T20" fmla="*/ 38 w 87"/>
                  <a:gd name="T21" fmla="*/ 103 h 91"/>
                  <a:gd name="T22" fmla="*/ 36 w 87"/>
                  <a:gd name="T23" fmla="*/ 119 h 91"/>
                  <a:gd name="T24" fmla="*/ 38 w 87"/>
                  <a:gd name="T25" fmla="*/ 133 h 91"/>
                  <a:gd name="T26" fmla="*/ 38 w 87"/>
                  <a:gd name="T27" fmla="*/ 145 h 91"/>
                  <a:gd name="T28" fmla="*/ 45 w 87"/>
                  <a:gd name="T29" fmla="*/ 152 h 91"/>
                  <a:gd name="T30" fmla="*/ 51 w 87"/>
                  <a:gd name="T31" fmla="*/ 142 h 91"/>
                  <a:gd name="T32" fmla="*/ 55 w 87"/>
                  <a:gd name="T33" fmla="*/ 138 h 91"/>
                  <a:gd name="T34" fmla="*/ 55 w 87"/>
                  <a:gd name="T35" fmla="*/ 152 h 91"/>
                  <a:gd name="T36" fmla="*/ 59 w 87"/>
                  <a:gd name="T37" fmla="*/ 159 h 91"/>
                  <a:gd name="T38" fmla="*/ 61 w 87"/>
                  <a:gd name="T39" fmla="*/ 142 h 91"/>
                  <a:gd name="T40" fmla="*/ 63 w 87"/>
                  <a:gd name="T41" fmla="*/ 128 h 91"/>
                  <a:gd name="T42" fmla="*/ 61 w 87"/>
                  <a:gd name="T43" fmla="*/ 108 h 91"/>
                  <a:gd name="T44" fmla="*/ 67 w 87"/>
                  <a:gd name="T45" fmla="*/ 95 h 91"/>
                  <a:gd name="T46" fmla="*/ 75 w 87"/>
                  <a:gd name="T47" fmla="*/ 119 h 91"/>
                  <a:gd name="T48" fmla="*/ 75 w 87"/>
                  <a:gd name="T49" fmla="*/ 105 h 91"/>
                  <a:gd name="T50" fmla="*/ 73 w 87"/>
                  <a:gd name="T51" fmla="*/ 101 h 91"/>
                  <a:gd name="T52" fmla="*/ 79 w 87"/>
                  <a:gd name="T53" fmla="*/ 92 h 91"/>
                  <a:gd name="T54" fmla="*/ 81 w 87"/>
                  <a:gd name="T55" fmla="*/ 85 h 91"/>
                  <a:gd name="T56" fmla="*/ 81 w 87"/>
                  <a:gd name="T57" fmla="*/ 74 h 91"/>
                  <a:gd name="T58" fmla="*/ 75 w 87"/>
                  <a:gd name="T59" fmla="*/ 54 h 91"/>
                  <a:gd name="T60" fmla="*/ 73 w 87"/>
                  <a:gd name="T61" fmla="*/ 43 h 91"/>
                  <a:gd name="T62" fmla="*/ 69 w 87"/>
                  <a:gd name="T63" fmla="*/ 17 h 91"/>
                  <a:gd name="T64" fmla="*/ 65 w 87"/>
                  <a:gd name="T65" fmla="*/ 13 h 91"/>
                  <a:gd name="T66" fmla="*/ 61 w 87"/>
                  <a:gd name="T67" fmla="*/ 13 h 91"/>
                  <a:gd name="T68" fmla="*/ 55 w 87"/>
                  <a:gd name="T69" fmla="*/ 0 h 91"/>
                  <a:gd name="T70" fmla="*/ 51 w 87"/>
                  <a:gd name="T71" fmla="*/ 4 h 91"/>
                  <a:gd name="T72" fmla="*/ 57 w 87"/>
                  <a:gd name="T73" fmla="*/ 31 h 91"/>
                  <a:gd name="T74" fmla="*/ 49 w 87"/>
                  <a:gd name="T75" fmla="*/ 31 h 91"/>
                  <a:gd name="T76" fmla="*/ 51 w 87"/>
                  <a:gd name="T77" fmla="*/ 39 h 91"/>
                  <a:gd name="T78" fmla="*/ 45 w 87"/>
                  <a:gd name="T79" fmla="*/ 39 h 91"/>
                  <a:gd name="T80" fmla="*/ 43 w 87"/>
                  <a:gd name="T81" fmla="*/ 43 h 91"/>
                  <a:gd name="T82" fmla="*/ 45 w 87"/>
                  <a:gd name="T83" fmla="*/ 61 h 91"/>
                  <a:gd name="T84" fmla="*/ 42 w 87"/>
                  <a:gd name="T85" fmla="*/ 56 h 91"/>
                  <a:gd name="T86" fmla="*/ 40 w 87"/>
                  <a:gd name="T87" fmla="*/ 71 h 91"/>
                  <a:gd name="T88" fmla="*/ 38 w 87"/>
                  <a:gd name="T89" fmla="*/ 74 h 91"/>
                  <a:gd name="T90" fmla="*/ 32 w 87"/>
                  <a:gd name="T91" fmla="*/ 77 h 91"/>
                  <a:gd name="T92" fmla="*/ 30 w 87"/>
                  <a:gd name="T93" fmla="*/ 71 h 91"/>
                  <a:gd name="T94" fmla="*/ 24 w 87"/>
                  <a:gd name="T95" fmla="*/ 63 h 91"/>
                  <a:gd name="T96" fmla="*/ 18 w 87"/>
                  <a:gd name="T97" fmla="*/ 74 h 91"/>
                  <a:gd name="T98" fmla="*/ 18 w 87"/>
                  <a:gd name="T99" fmla="*/ 92 h 91"/>
                  <a:gd name="T100" fmla="*/ 6 w 87"/>
                  <a:gd name="T101" fmla="*/ 95 h 91"/>
                  <a:gd name="T102" fmla="*/ 2 w 87"/>
                  <a:gd name="T103" fmla="*/ 108 h 91"/>
                  <a:gd name="T104" fmla="*/ 2 w 87"/>
                  <a:gd name="T105" fmla="*/ 123 h 91"/>
                  <a:gd name="T106" fmla="*/ 0 w 87"/>
                  <a:gd name="T107" fmla="*/ 138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91"/>
                  <a:gd name="T164" fmla="*/ 87 w 87"/>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0" name="Freeform 562"/>
              <p:cNvSpPr>
                <a:spLocks/>
              </p:cNvSpPr>
              <p:nvPr/>
            </p:nvSpPr>
            <p:spPr bwMode="ltGray">
              <a:xfrm>
                <a:off x="4664" y="2546"/>
                <a:ext cx="19" cy="41"/>
              </a:xfrm>
              <a:custGeom>
                <a:avLst/>
                <a:gdLst>
                  <a:gd name="T0" fmla="*/ 16 w 19"/>
                  <a:gd name="T1" fmla="*/ 0 h 37"/>
                  <a:gd name="T2" fmla="*/ 10 w 19"/>
                  <a:gd name="T3" fmla="*/ 0 h 37"/>
                  <a:gd name="T4" fmla="*/ 6 w 19"/>
                  <a:gd name="T5" fmla="*/ 20 h 37"/>
                  <a:gd name="T6" fmla="*/ 6 w 19"/>
                  <a:gd name="T7" fmla="*/ 30 h 37"/>
                  <a:gd name="T8" fmla="*/ 2 w 19"/>
                  <a:gd name="T9" fmla="*/ 41 h 37"/>
                  <a:gd name="T10" fmla="*/ 0 w 19"/>
                  <a:gd name="T11" fmla="*/ 50 h 37"/>
                  <a:gd name="T12" fmla="*/ 12 w 19"/>
                  <a:gd name="T13" fmla="*/ 60 h 37"/>
                  <a:gd name="T14" fmla="*/ 16 w 19"/>
                  <a:gd name="T15" fmla="*/ 53 h 37"/>
                  <a:gd name="T16" fmla="*/ 12 w 19"/>
                  <a:gd name="T17" fmla="*/ 43 h 37"/>
                  <a:gd name="T18" fmla="*/ 14 w 19"/>
                  <a:gd name="T19" fmla="*/ 27 h 37"/>
                  <a:gd name="T20" fmla="*/ 18 w 19"/>
                  <a:gd name="T21" fmla="*/ 13 h 37"/>
                  <a:gd name="T22" fmla="*/ 16 w 19"/>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7"/>
                  <a:gd name="T38" fmla="*/ 19 w 19"/>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1" name="Freeform 563"/>
              <p:cNvSpPr>
                <a:spLocks/>
              </p:cNvSpPr>
              <p:nvPr/>
            </p:nvSpPr>
            <p:spPr bwMode="ltGray">
              <a:xfrm>
                <a:off x="4692" y="2559"/>
                <a:ext cx="19" cy="17"/>
              </a:xfrm>
              <a:custGeom>
                <a:avLst/>
                <a:gdLst>
                  <a:gd name="T0" fmla="*/ 0 w 19"/>
                  <a:gd name="T1" fmla="*/ 26 h 15"/>
                  <a:gd name="T2" fmla="*/ 8 w 19"/>
                  <a:gd name="T3" fmla="*/ 18 h 15"/>
                  <a:gd name="T4" fmla="*/ 12 w 19"/>
                  <a:gd name="T5" fmla="*/ 26 h 15"/>
                  <a:gd name="T6" fmla="*/ 18 w 19"/>
                  <a:gd name="T7" fmla="*/ 14 h 15"/>
                  <a:gd name="T8" fmla="*/ 12 w 19"/>
                  <a:gd name="T9" fmla="*/ 2 h 15"/>
                  <a:gd name="T10" fmla="*/ 6 w 19"/>
                  <a:gd name="T11" fmla="*/ 0 h 15"/>
                  <a:gd name="T12" fmla="*/ 0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8" y="10"/>
                    </a:lnTo>
                    <a:lnTo>
                      <a:pt x="12" y="14"/>
                    </a:lnTo>
                    <a:lnTo>
                      <a:pt x="18" y="8"/>
                    </a:lnTo>
                    <a:lnTo>
                      <a:pt x="12" y="2"/>
                    </a:lnTo>
                    <a:lnTo>
                      <a:pt x="6" y="0"/>
                    </a:lnTo>
                    <a:lnTo>
                      <a:pt x="0"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2" name="Freeform 564"/>
              <p:cNvSpPr>
                <a:spLocks/>
              </p:cNvSpPr>
              <p:nvPr/>
            </p:nvSpPr>
            <p:spPr bwMode="ltGray">
              <a:xfrm>
                <a:off x="4682" y="2535"/>
                <a:ext cx="11" cy="43"/>
              </a:xfrm>
              <a:custGeom>
                <a:avLst/>
                <a:gdLst>
                  <a:gd name="T0" fmla="*/ 4 w 11"/>
                  <a:gd name="T1" fmla="*/ 0 h 39"/>
                  <a:gd name="T2" fmla="*/ 6 w 11"/>
                  <a:gd name="T3" fmla="*/ 23 h 39"/>
                  <a:gd name="T4" fmla="*/ 0 w 11"/>
                  <a:gd name="T5" fmla="*/ 43 h 39"/>
                  <a:gd name="T6" fmla="*/ 0 w 11"/>
                  <a:gd name="T7" fmla="*/ 62 h 39"/>
                  <a:gd name="T8" fmla="*/ 4 w 11"/>
                  <a:gd name="T9" fmla="*/ 45 h 39"/>
                  <a:gd name="T10" fmla="*/ 8 w 11"/>
                  <a:gd name="T11" fmla="*/ 32 h 39"/>
                  <a:gd name="T12" fmla="*/ 10 w 11"/>
                  <a:gd name="T13" fmla="*/ 15 h 39"/>
                  <a:gd name="T14" fmla="*/ 4 w 11"/>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39"/>
                  <a:gd name="T26" fmla="*/ 11 w 1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39">
                    <a:moveTo>
                      <a:pt x="4" y="0"/>
                    </a:moveTo>
                    <a:lnTo>
                      <a:pt x="6" y="14"/>
                    </a:lnTo>
                    <a:lnTo>
                      <a:pt x="0" y="26"/>
                    </a:lnTo>
                    <a:lnTo>
                      <a:pt x="0" y="38"/>
                    </a:lnTo>
                    <a:lnTo>
                      <a:pt x="4" y="28"/>
                    </a:lnTo>
                    <a:lnTo>
                      <a:pt x="8" y="20"/>
                    </a:lnTo>
                    <a:lnTo>
                      <a:pt x="10" y="1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3" name="Freeform 565"/>
              <p:cNvSpPr>
                <a:spLocks/>
              </p:cNvSpPr>
              <p:nvPr/>
            </p:nvSpPr>
            <p:spPr bwMode="ltGray">
              <a:xfrm>
                <a:off x="4692" y="2526"/>
                <a:ext cx="21" cy="32"/>
              </a:xfrm>
              <a:custGeom>
                <a:avLst/>
                <a:gdLst>
                  <a:gd name="T0" fmla="*/ 8 w 21"/>
                  <a:gd name="T1" fmla="*/ 0 h 29"/>
                  <a:gd name="T2" fmla="*/ 0 w 21"/>
                  <a:gd name="T3" fmla="*/ 4 h 29"/>
                  <a:gd name="T4" fmla="*/ 2 w 21"/>
                  <a:gd name="T5" fmla="*/ 19 h 29"/>
                  <a:gd name="T6" fmla="*/ 8 w 21"/>
                  <a:gd name="T7" fmla="*/ 23 h 29"/>
                  <a:gd name="T8" fmla="*/ 12 w 21"/>
                  <a:gd name="T9" fmla="*/ 32 h 29"/>
                  <a:gd name="T10" fmla="*/ 14 w 21"/>
                  <a:gd name="T11" fmla="*/ 46 h 29"/>
                  <a:gd name="T12" fmla="*/ 20 w 21"/>
                  <a:gd name="T13" fmla="*/ 35 h 29"/>
                  <a:gd name="T14" fmla="*/ 20 w 21"/>
                  <a:gd name="T15" fmla="*/ 23 h 29"/>
                  <a:gd name="T16" fmla="*/ 16 w 21"/>
                  <a:gd name="T17" fmla="*/ 19 h 29"/>
                  <a:gd name="T18" fmla="*/ 12 w 21"/>
                  <a:gd name="T19" fmla="*/ 4 h 29"/>
                  <a:gd name="T20" fmla="*/ 8 w 21"/>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9"/>
                  <a:gd name="T35" fmla="*/ 21 w 2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4" name="Freeform 566"/>
              <p:cNvSpPr>
                <a:spLocks/>
              </p:cNvSpPr>
              <p:nvPr/>
            </p:nvSpPr>
            <p:spPr bwMode="ltGray">
              <a:xfrm>
                <a:off x="4648" y="2532"/>
                <a:ext cx="23" cy="35"/>
              </a:xfrm>
              <a:custGeom>
                <a:avLst/>
                <a:gdLst>
                  <a:gd name="T0" fmla="*/ 0 w 23"/>
                  <a:gd name="T1" fmla="*/ 2 h 31"/>
                  <a:gd name="T2" fmla="*/ 4 w 23"/>
                  <a:gd name="T3" fmla="*/ 0 h 31"/>
                  <a:gd name="T4" fmla="*/ 10 w 23"/>
                  <a:gd name="T5" fmla="*/ 9 h 31"/>
                  <a:gd name="T6" fmla="*/ 22 w 23"/>
                  <a:gd name="T7" fmla="*/ 9 h 31"/>
                  <a:gd name="T8" fmla="*/ 22 w 23"/>
                  <a:gd name="T9" fmla="*/ 14 h 31"/>
                  <a:gd name="T10" fmla="*/ 18 w 23"/>
                  <a:gd name="T11" fmla="*/ 29 h 31"/>
                  <a:gd name="T12" fmla="*/ 16 w 23"/>
                  <a:gd name="T13" fmla="*/ 52 h 31"/>
                  <a:gd name="T14" fmla="*/ 14 w 23"/>
                  <a:gd name="T15" fmla="*/ 41 h 31"/>
                  <a:gd name="T16" fmla="*/ 4 w 23"/>
                  <a:gd name="T17" fmla="*/ 55 h 31"/>
                  <a:gd name="T18" fmla="*/ 4 w 23"/>
                  <a:gd name="T19" fmla="*/ 29 h 31"/>
                  <a:gd name="T20" fmla="*/ 2 w 23"/>
                  <a:gd name="T21" fmla="*/ 14 h 31"/>
                  <a:gd name="T22" fmla="*/ 0 w 23"/>
                  <a:gd name="T23" fmla="*/ 2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31"/>
                  <a:gd name="T38" fmla="*/ 23 w 2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5" name="Freeform 567"/>
              <p:cNvSpPr>
                <a:spLocks/>
              </p:cNvSpPr>
              <p:nvPr/>
            </p:nvSpPr>
            <p:spPr bwMode="ltGray">
              <a:xfrm>
                <a:off x="4618" y="2506"/>
                <a:ext cx="24" cy="25"/>
              </a:xfrm>
              <a:custGeom>
                <a:avLst/>
                <a:gdLst>
                  <a:gd name="T0" fmla="*/ 0 w 23"/>
                  <a:gd name="T1" fmla="*/ 4 h 23"/>
                  <a:gd name="T2" fmla="*/ 8 w 23"/>
                  <a:gd name="T3" fmla="*/ 15 h 23"/>
                  <a:gd name="T4" fmla="*/ 10 w 23"/>
                  <a:gd name="T5" fmla="*/ 24 h 23"/>
                  <a:gd name="T6" fmla="*/ 23 w 23"/>
                  <a:gd name="T7" fmla="*/ 33 h 23"/>
                  <a:gd name="T8" fmla="*/ 25 w 23"/>
                  <a:gd name="T9" fmla="*/ 20 h 23"/>
                  <a:gd name="T10" fmla="*/ 25 w 23"/>
                  <a:gd name="T11" fmla="*/ 15 h 23"/>
                  <a:gd name="T12" fmla="*/ 27 w 23"/>
                  <a:gd name="T13" fmla="*/ 4 h 23"/>
                  <a:gd name="T14" fmla="*/ 25 w 23"/>
                  <a:gd name="T15" fmla="*/ 2 h 23"/>
                  <a:gd name="T16" fmla="*/ 21 w 23"/>
                  <a:gd name="T17" fmla="*/ 0 h 23"/>
                  <a:gd name="T18" fmla="*/ 10 w 23"/>
                  <a:gd name="T19" fmla="*/ 0 h 23"/>
                  <a:gd name="T20" fmla="*/ 8 w 23"/>
                  <a:gd name="T21" fmla="*/ 4 h 23"/>
                  <a:gd name="T22" fmla="*/ 0 w 23"/>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3"/>
                  <a:gd name="T38" fmla="*/ 23 w 23"/>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6" name="Freeform 568"/>
              <p:cNvSpPr>
                <a:spLocks/>
              </p:cNvSpPr>
              <p:nvPr/>
            </p:nvSpPr>
            <p:spPr bwMode="ltGray">
              <a:xfrm>
                <a:off x="4600" y="2396"/>
                <a:ext cx="86" cy="108"/>
              </a:xfrm>
              <a:custGeom>
                <a:avLst/>
                <a:gdLst>
                  <a:gd name="T0" fmla="*/ 38 w 87"/>
                  <a:gd name="T1" fmla="*/ 0 h 97"/>
                  <a:gd name="T2" fmla="*/ 28 w 87"/>
                  <a:gd name="T3" fmla="*/ 11 h 97"/>
                  <a:gd name="T4" fmla="*/ 16 w 87"/>
                  <a:gd name="T5" fmla="*/ 0 h 97"/>
                  <a:gd name="T6" fmla="*/ 8 w 87"/>
                  <a:gd name="T7" fmla="*/ 11 h 97"/>
                  <a:gd name="T8" fmla="*/ 6 w 87"/>
                  <a:gd name="T9" fmla="*/ 24 h 97"/>
                  <a:gd name="T10" fmla="*/ 6 w 87"/>
                  <a:gd name="T11" fmla="*/ 45 h 97"/>
                  <a:gd name="T12" fmla="*/ 8 w 87"/>
                  <a:gd name="T13" fmla="*/ 56 h 97"/>
                  <a:gd name="T14" fmla="*/ 6 w 87"/>
                  <a:gd name="T15" fmla="*/ 69 h 97"/>
                  <a:gd name="T16" fmla="*/ 8 w 87"/>
                  <a:gd name="T17" fmla="*/ 78 h 97"/>
                  <a:gd name="T18" fmla="*/ 8 w 87"/>
                  <a:gd name="T19" fmla="*/ 94 h 97"/>
                  <a:gd name="T20" fmla="*/ 0 w 87"/>
                  <a:gd name="T21" fmla="*/ 81 h 97"/>
                  <a:gd name="T22" fmla="*/ 0 w 87"/>
                  <a:gd name="T23" fmla="*/ 99 h 97"/>
                  <a:gd name="T24" fmla="*/ 4 w 87"/>
                  <a:gd name="T25" fmla="*/ 105 h 97"/>
                  <a:gd name="T26" fmla="*/ 16 w 87"/>
                  <a:gd name="T27" fmla="*/ 145 h 97"/>
                  <a:gd name="T28" fmla="*/ 20 w 87"/>
                  <a:gd name="T29" fmla="*/ 161 h 97"/>
                  <a:gd name="T30" fmla="*/ 36 w 87"/>
                  <a:gd name="T31" fmla="*/ 161 h 97"/>
                  <a:gd name="T32" fmla="*/ 38 w 87"/>
                  <a:gd name="T33" fmla="*/ 150 h 97"/>
                  <a:gd name="T34" fmla="*/ 45 w 87"/>
                  <a:gd name="T35" fmla="*/ 150 h 97"/>
                  <a:gd name="T36" fmla="*/ 55 w 87"/>
                  <a:gd name="T37" fmla="*/ 164 h 97"/>
                  <a:gd name="T38" fmla="*/ 55 w 87"/>
                  <a:gd name="T39" fmla="*/ 154 h 97"/>
                  <a:gd name="T40" fmla="*/ 49 w 87"/>
                  <a:gd name="T41" fmla="*/ 139 h 97"/>
                  <a:gd name="T42" fmla="*/ 61 w 87"/>
                  <a:gd name="T43" fmla="*/ 154 h 97"/>
                  <a:gd name="T44" fmla="*/ 71 w 87"/>
                  <a:gd name="T45" fmla="*/ 161 h 97"/>
                  <a:gd name="T46" fmla="*/ 81 w 87"/>
                  <a:gd name="T47" fmla="*/ 164 h 97"/>
                  <a:gd name="T48" fmla="*/ 81 w 87"/>
                  <a:gd name="T49" fmla="*/ 147 h 97"/>
                  <a:gd name="T50" fmla="*/ 75 w 87"/>
                  <a:gd name="T51" fmla="*/ 139 h 97"/>
                  <a:gd name="T52" fmla="*/ 73 w 87"/>
                  <a:gd name="T53" fmla="*/ 131 h 97"/>
                  <a:gd name="T54" fmla="*/ 75 w 87"/>
                  <a:gd name="T55" fmla="*/ 125 h 97"/>
                  <a:gd name="T56" fmla="*/ 65 w 87"/>
                  <a:gd name="T57" fmla="*/ 120 h 97"/>
                  <a:gd name="T58" fmla="*/ 65 w 87"/>
                  <a:gd name="T59" fmla="*/ 136 h 97"/>
                  <a:gd name="T60" fmla="*/ 57 w 87"/>
                  <a:gd name="T61" fmla="*/ 120 h 97"/>
                  <a:gd name="T62" fmla="*/ 43 w 87"/>
                  <a:gd name="T63" fmla="*/ 131 h 97"/>
                  <a:gd name="T64" fmla="*/ 43 w 87"/>
                  <a:gd name="T65" fmla="*/ 139 h 97"/>
                  <a:gd name="T66" fmla="*/ 40 w 87"/>
                  <a:gd name="T67" fmla="*/ 125 h 97"/>
                  <a:gd name="T68" fmla="*/ 34 w 87"/>
                  <a:gd name="T69" fmla="*/ 111 h 97"/>
                  <a:gd name="T70" fmla="*/ 36 w 87"/>
                  <a:gd name="T71" fmla="*/ 96 h 97"/>
                  <a:gd name="T72" fmla="*/ 34 w 87"/>
                  <a:gd name="T73" fmla="*/ 89 h 97"/>
                  <a:gd name="T74" fmla="*/ 36 w 87"/>
                  <a:gd name="T75" fmla="*/ 76 h 97"/>
                  <a:gd name="T76" fmla="*/ 42 w 87"/>
                  <a:gd name="T77" fmla="*/ 72 h 97"/>
                  <a:gd name="T78" fmla="*/ 43 w 87"/>
                  <a:gd name="T79" fmla="*/ 41 h 97"/>
                  <a:gd name="T80" fmla="*/ 36 w 87"/>
                  <a:gd name="T81" fmla="*/ 24 h 97"/>
                  <a:gd name="T82" fmla="*/ 38 w 87"/>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97"/>
                  <a:gd name="T128" fmla="*/ 87 w 87"/>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36" name="Freeform 569"/>
            <p:cNvSpPr>
              <a:spLocks/>
            </p:cNvSpPr>
            <p:nvPr/>
          </p:nvSpPr>
          <p:spPr bwMode="ltGray">
            <a:xfrm>
              <a:off x="3920" y="2779"/>
              <a:ext cx="39" cy="83"/>
            </a:xfrm>
            <a:custGeom>
              <a:avLst/>
              <a:gdLst>
                <a:gd name="T0" fmla="*/ 5 w 43"/>
                <a:gd name="T1" fmla="*/ 0 h 81"/>
                <a:gd name="T2" fmla="*/ 12 w 43"/>
                <a:gd name="T3" fmla="*/ 16 h 81"/>
                <a:gd name="T4" fmla="*/ 17 w 43"/>
                <a:gd name="T5" fmla="*/ 29 h 81"/>
                <a:gd name="T6" fmla="*/ 23 w 43"/>
                <a:gd name="T7" fmla="*/ 49 h 81"/>
                <a:gd name="T8" fmla="*/ 25 w 43"/>
                <a:gd name="T9" fmla="*/ 59 h 81"/>
                <a:gd name="T10" fmla="*/ 24 w 43"/>
                <a:gd name="T11" fmla="*/ 74 h 81"/>
                <a:gd name="T12" fmla="*/ 23 w 43"/>
                <a:gd name="T13" fmla="*/ 78 h 81"/>
                <a:gd name="T14" fmla="*/ 21 w 43"/>
                <a:gd name="T15" fmla="*/ 82 h 81"/>
                <a:gd name="T16" fmla="*/ 16 w 43"/>
                <a:gd name="T17" fmla="*/ 88 h 81"/>
                <a:gd name="T18" fmla="*/ 13 w 43"/>
                <a:gd name="T19" fmla="*/ 90 h 81"/>
                <a:gd name="T20" fmla="*/ 5 w 43"/>
                <a:gd name="T21" fmla="*/ 88 h 81"/>
                <a:gd name="T22" fmla="*/ 2 w 43"/>
                <a:gd name="T23" fmla="*/ 80 h 81"/>
                <a:gd name="T24" fmla="*/ 0 w 43"/>
                <a:gd name="T25" fmla="*/ 74 h 81"/>
                <a:gd name="T26" fmla="*/ 0 w 43"/>
                <a:gd name="T27" fmla="*/ 59 h 81"/>
                <a:gd name="T28" fmla="*/ 0 w 43"/>
                <a:gd name="T29" fmla="*/ 45 h 81"/>
                <a:gd name="T30" fmla="*/ 4 w 43"/>
                <a:gd name="T31" fmla="*/ 31 h 81"/>
                <a:gd name="T32" fmla="*/ 0 w 43"/>
                <a:gd name="T33" fmla="*/ 18 h 81"/>
                <a:gd name="T34" fmla="*/ 5 w 43"/>
                <a:gd name="T35" fmla="*/ 6 h 81"/>
                <a:gd name="T36" fmla="*/ 5 w 43"/>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81"/>
                <a:gd name="T59" fmla="*/ 43 w 43"/>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7" name="Freeform 570"/>
            <p:cNvSpPr>
              <a:spLocks/>
            </p:cNvSpPr>
            <p:nvPr/>
          </p:nvSpPr>
          <p:spPr bwMode="ltGray">
            <a:xfrm>
              <a:off x="4681" y="2174"/>
              <a:ext cx="42" cy="57"/>
            </a:xfrm>
            <a:custGeom>
              <a:avLst/>
              <a:gdLst>
                <a:gd name="T0" fmla="*/ 0 w 45"/>
                <a:gd name="T1" fmla="*/ 25 h 55"/>
                <a:gd name="T2" fmla="*/ 4 w 45"/>
                <a:gd name="T3" fmla="*/ 27 h 55"/>
                <a:gd name="T4" fmla="*/ 6 w 45"/>
                <a:gd name="T5" fmla="*/ 37 h 55"/>
                <a:gd name="T6" fmla="*/ 11 w 45"/>
                <a:gd name="T7" fmla="*/ 31 h 55"/>
                <a:gd name="T8" fmla="*/ 9 w 45"/>
                <a:gd name="T9" fmla="*/ 25 h 55"/>
                <a:gd name="T10" fmla="*/ 17 w 45"/>
                <a:gd name="T11" fmla="*/ 29 h 55"/>
                <a:gd name="T12" fmla="*/ 17 w 45"/>
                <a:gd name="T13" fmla="*/ 39 h 55"/>
                <a:gd name="T14" fmla="*/ 18 w 45"/>
                <a:gd name="T15" fmla="*/ 58 h 55"/>
                <a:gd name="T16" fmla="*/ 21 w 45"/>
                <a:gd name="T17" fmla="*/ 62 h 55"/>
                <a:gd name="T18" fmla="*/ 22 w 45"/>
                <a:gd name="T19" fmla="*/ 52 h 55"/>
                <a:gd name="T20" fmla="*/ 26 w 45"/>
                <a:gd name="T21" fmla="*/ 64 h 55"/>
                <a:gd name="T22" fmla="*/ 30 w 45"/>
                <a:gd name="T23" fmla="*/ 58 h 55"/>
                <a:gd name="T24" fmla="*/ 27 w 45"/>
                <a:gd name="T25" fmla="*/ 52 h 55"/>
                <a:gd name="T26" fmla="*/ 31 w 45"/>
                <a:gd name="T27" fmla="*/ 48 h 55"/>
                <a:gd name="T28" fmla="*/ 30 w 45"/>
                <a:gd name="T29" fmla="*/ 29 h 55"/>
                <a:gd name="T30" fmla="*/ 29 w 45"/>
                <a:gd name="T31" fmla="*/ 25 h 55"/>
                <a:gd name="T32" fmla="*/ 30 w 45"/>
                <a:gd name="T33" fmla="*/ 19 h 55"/>
                <a:gd name="T34" fmla="*/ 24 w 45"/>
                <a:gd name="T35" fmla="*/ 6 h 55"/>
                <a:gd name="T36" fmla="*/ 22 w 45"/>
                <a:gd name="T37" fmla="*/ 8 h 55"/>
                <a:gd name="T38" fmla="*/ 22 w 45"/>
                <a:gd name="T39" fmla="*/ 2 h 55"/>
                <a:gd name="T40" fmla="*/ 21 w 45"/>
                <a:gd name="T41" fmla="*/ 0 h 55"/>
                <a:gd name="T42" fmla="*/ 19 w 45"/>
                <a:gd name="T43" fmla="*/ 6 h 55"/>
                <a:gd name="T44" fmla="*/ 7 w 45"/>
                <a:gd name="T45" fmla="*/ 4 h 55"/>
                <a:gd name="T46" fmla="*/ 7 w 45"/>
                <a:gd name="T47" fmla="*/ 4 h 55"/>
                <a:gd name="T48" fmla="*/ 7 w 45"/>
                <a:gd name="T49" fmla="*/ 12 h 55"/>
                <a:gd name="T50" fmla="*/ 0 w 45"/>
                <a:gd name="T51" fmla="*/ 25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55"/>
                <a:gd name="T80" fmla="*/ 45 w 45"/>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1" name="Group 571"/>
            <p:cNvGrpSpPr>
              <a:grpSpLocks/>
            </p:cNvGrpSpPr>
            <p:nvPr/>
          </p:nvGrpSpPr>
          <p:grpSpPr bwMode="auto">
            <a:xfrm>
              <a:off x="4693" y="1975"/>
              <a:ext cx="120" cy="213"/>
              <a:chOff x="4708" y="1806"/>
              <a:chExt cx="130" cy="231"/>
            </a:xfrm>
            <a:grpFill/>
          </p:grpSpPr>
          <p:sp>
            <p:nvSpPr>
              <p:cNvPr id="5465" name="Freeform 572"/>
              <p:cNvSpPr>
                <a:spLocks/>
              </p:cNvSpPr>
              <p:nvPr/>
            </p:nvSpPr>
            <p:spPr bwMode="ltGray">
              <a:xfrm>
                <a:off x="4735" y="1989"/>
                <a:ext cx="35" cy="48"/>
              </a:xfrm>
              <a:custGeom>
                <a:avLst/>
                <a:gdLst>
                  <a:gd name="T0" fmla="*/ 34 w 35"/>
                  <a:gd name="T1" fmla="*/ 21 h 43"/>
                  <a:gd name="T2" fmla="*/ 30 w 35"/>
                  <a:gd name="T3" fmla="*/ 13 h 43"/>
                  <a:gd name="T4" fmla="*/ 30 w 35"/>
                  <a:gd name="T5" fmla="*/ 0 h 43"/>
                  <a:gd name="T6" fmla="*/ 26 w 35"/>
                  <a:gd name="T7" fmla="*/ 11 h 43"/>
                  <a:gd name="T8" fmla="*/ 22 w 35"/>
                  <a:gd name="T9" fmla="*/ 4 h 43"/>
                  <a:gd name="T10" fmla="*/ 20 w 35"/>
                  <a:gd name="T11" fmla="*/ 4 h 43"/>
                  <a:gd name="T12" fmla="*/ 20 w 35"/>
                  <a:gd name="T13" fmla="*/ 13 h 43"/>
                  <a:gd name="T14" fmla="*/ 14 w 35"/>
                  <a:gd name="T15" fmla="*/ 21 h 43"/>
                  <a:gd name="T16" fmla="*/ 16 w 35"/>
                  <a:gd name="T17" fmla="*/ 25 h 43"/>
                  <a:gd name="T18" fmla="*/ 10 w 35"/>
                  <a:gd name="T19" fmla="*/ 35 h 43"/>
                  <a:gd name="T20" fmla="*/ 8 w 35"/>
                  <a:gd name="T21" fmla="*/ 31 h 43"/>
                  <a:gd name="T22" fmla="*/ 6 w 35"/>
                  <a:gd name="T23" fmla="*/ 45 h 43"/>
                  <a:gd name="T24" fmla="*/ 0 w 35"/>
                  <a:gd name="T25" fmla="*/ 58 h 43"/>
                  <a:gd name="T26" fmla="*/ 6 w 35"/>
                  <a:gd name="T27" fmla="*/ 58 h 43"/>
                  <a:gd name="T28" fmla="*/ 8 w 35"/>
                  <a:gd name="T29" fmla="*/ 73 h 43"/>
                  <a:gd name="T30" fmla="*/ 20 w 35"/>
                  <a:gd name="T31" fmla="*/ 73 h 43"/>
                  <a:gd name="T32" fmla="*/ 18 w 35"/>
                  <a:gd name="T33" fmla="*/ 51 h 43"/>
                  <a:gd name="T34" fmla="*/ 24 w 35"/>
                  <a:gd name="T35" fmla="*/ 35 h 43"/>
                  <a:gd name="T36" fmla="*/ 28 w 35"/>
                  <a:gd name="T37" fmla="*/ 45 h 43"/>
                  <a:gd name="T38" fmla="*/ 30 w 35"/>
                  <a:gd name="T39" fmla="*/ 28 h 43"/>
                  <a:gd name="T40" fmla="*/ 34 w 35"/>
                  <a:gd name="T41" fmla="*/ 2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43"/>
                  <a:gd name="T65" fmla="*/ 35 w 3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6" name="Freeform 573"/>
              <p:cNvSpPr>
                <a:spLocks/>
              </p:cNvSpPr>
              <p:nvPr/>
            </p:nvSpPr>
            <p:spPr bwMode="ltGray">
              <a:xfrm>
                <a:off x="4708" y="1806"/>
                <a:ext cx="130" cy="218"/>
              </a:xfrm>
              <a:custGeom>
                <a:avLst/>
                <a:gdLst>
                  <a:gd name="T0" fmla="*/ 4 w 131"/>
                  <a:gd name="T1" fmla="*/ 340 h 195"/>
                  <a:gd name="T2" fmla="*/ 20 w 131"/>
                  <a:gd name="T3" fmla="*/ 329 h 195"/>
                  <a:gd name="T4" fmla="*/ 30 w 131"/>
                  <a:gd name="T5" fmla="*/ 310 h 195"/>
                  <a:gd name="T6" fmla="*/ 58 w 131"/>
                  <a:gd name="T7" fmla="*/ 273 h 195"/>
                  <a:gd name="T8" fmla="*/ 62 w 131"/>
                  <a:gd name="T9" fmla="*/ 276 h 195"/>
                  <a:gd name="T10" fmla="*/ 67 w 131"/>
                  <a:gd name="T11" fmla="*/ 305 h 195"/>
                  <a:gd name="T12" fmla="*/ 75 w 131"/>
                  <a:gd name="T13" fmla="*/ 283 h 195"/>
                  <a:gd name="T14" fmla="*/ 85 w 131"/>
                  <a:gd name="T15" fmla="*/ 268 h 195"/>
                  <a:gd name="T16" fmla="*/ 71 w 131"/>
                  <a:gd name="T17" fmla="*/ 254 h 195"/>
                  <a:gd name="T18" fmla="*/ 77 w 131"/>
                  <a:gd name="T19" fmla="*/ 248 h 195"/>
                  <a:gd name="T20" fmla="*/ 85 w 131"/>
                  <a:gd name="T21" fmla="*/ 252 h 195"/>
                  <a:gd name="T22" fmla="*/ 107 w 131"/>
                  <a:gd name="T23" fmla="*/ 226 h 195"/>
                  <a:gd name="T24" fmla="*/ 117 w 131"/>
                  <a:gd name="T25" fmla="*/ 197 h 195"/>
                  <a:gd name="T26" fmla="*/ 123 w 131"/>
                  <a:gd name="T27" fmla="*/ 181 h 195"/>
                  <a:gd name="T28" fmla="*/ 119 w 131"/>
                  <a:gd name="T29" fmla="*/ 150 h 195"/>
                  <a:gd name="T30" fmla="*/ 101 w 131"/>
                  <a:gd name="T31" fmla="*/ 105 h 195"/>
                  <a:gd name="T32" fmla="*/ 103 w 131"/>
                  <a:gd name="T33" fmla="*/ 59 h 195"/>
                  <a:gd name="T34" fmla="*/ 89 w 131"/>
                  <a:gd name="T35" fmla="*/ 21 h 195"/>
                  <a:gd name="T36" fmla="*/ 73 w 131"/>
                  <a:gd name="T37" fmla="*/ 4 h 195"/>
                  <a:gd name="T38" fmla="*/ 65 w 131"/>
                  <a:gd name="T39" fmla="*/ 2 h 195"/>
                  <a:gd name="T40" fmla="*/ 69 w 131"/>
                  <a:gd name="T41" fmla="*/ 4 h 195"/>
                  <a:gd name="T42" fmla="*/ 69 w 131"/>
                  <a:gd name="T43" fmla="*/ 25 h 195"/>
                  <a:gd name="T44" fmla="*/ 65 w 131"/>
                  <a:gd name="T45" fmla="*/ 31 h 195"/>
                  <a:gd name="T46" fmla="*/ 65 w 131"/>
                  <a:gd name="T47" fmla="*/ 45 h 195"/>
                  <a:gd name="T48" fmla="*/ 71 w 131"/>
                  <a:gd name="T49" fmla="*/ 63 h 195"/>
                  <a:gd name="T50" fmla="*/ 79 w 131"/>
                  <a:gd name="T51" fmla="*/ 121 h 195"/>
                  <a:gd name="T52" fmla="*/ 65 w 131"/>
                  <a:gd name="T53" fmla="*/ 187 h 195"/>
                  <a:gd name="T54" fmla="*/ 67 w 131"/>
                  <a:gd name="T55" fmla="*/ 139 h 195"/>
                  <a:gd name="T56" fmla="*/ 58 w 131"/>
                  <a:gd name="T57" fmla="*/ 172 h 195"/>
                  <a:gd name="T58" fmla="*/ 62 w 131"/>
                  <a:gd name="T59" fmla="*/ 206 h 195"/>
                  <a:gd name="T60" fmla="*/ 42 w 131"/>
                  <a:gd name="T61" fmla="*/ 248 h 195"/>
                  <a:gd name="T62" fmla="*/ 28 w 131"/>
                  <a:gd name="T63" fmla="*/ 252 h 195"/>
                  <a:gd name="T64" fmla="*/ 14 w 131"/>
                  <a:gd name="T65" fmla="*/ 30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95"/>
                  <a:gd name="T101" fmla="*/ 131 w 131"/>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39" name="Freeform 574"/>
            <p:cNvSpPr>
              <a:spLocks/>
            </p:cNvSpPr>
            <p:nvPr/>
          </p:nvSpPr>
          <p:spPr bwMode="ltGray">
            <a:xfrm>
              <a:off x="4723" y="1900"/>
              <a:ext cx="64" cy="80"/>
            </a:xfrm>
            <a:custGeom>
              <a:avLst/>
              <a:gdLst>
                <a:gd name="T0" fmla="*/ 17 w 71"/>
                <a:gd name="T1" fmla="*/ 91 h 77"/>
                <a:gd name="T2" fmla="*/ 18 w 71"/>
                <a:gd name="T3" fmla="*/ 83 h 77"/>
                <a:gd name="T4" fmla="*/ 23 w 71"/>
                <a:gd name="T5" fmla="*/ 81 h 77"/>
                <a:gd name="T6" fmla="*/ 18 w 71"/>
                <a:gd name="T7" fmla="*/ 72 h 77"/>
                <a:gd name="T8" fmla="*/ 13 w 71"/>
                <a:gd name="T9" fmla="*/ 78 h 77"/>
                <a:gd name="T10" fmla="*/ 12 w 71"/>
                <a:gd name="T11" fmla="*/ 66 h 77"/>
                <a:gd name="T12" fmla="*/ 17 w 71"/>
                <a:gd name="T13" fmla="*/ 69 h 77"/>
                <a:gd name="T14" fmla="*/ 25 w 71"/>
                <a:gd name="T15" fmla="*/ 62 h 77"/>
                <a:gd name="T16" fmla="*/ 37 w 71"/>
                <a:gd name="T17" fmla="*/ 60 h 77"/>
                <a:gd name="T18" fmla="*/ 36 w 71"/>
                <a:gd name="T19" fmla="*/ 58 h 77"/>
                <a:gd name="T20" fmla="*/ 34 w 71"/>
                <a:gd name="T21" fmla="*/ 35 h 77"/>
                <a:gd name="T22" fmla="*/ 39 w 71"/>
                <a:gd name="T23" fmla="*/ 31 h 77"/>
                <a:gd name="T24" fmla="*/ 41 w 71"/>
                <a:gd name="T25" fmla="*/ 21 h 77"/>
                <a:gd name="T26" fmla="*/ 41 w 71"/>
                <a:gd name="T27" fmla="*/ 6 h 77"/>
                <a:gd name="T28" fmla="*/ 37 w 71"/>
                <a:gd name="T29" fmla="*/ 12 h 77"/>
                <a:gd name="T30" fmla="*/ 31 w 71"/>
                <a:gd name="T31" fmla="*/ 0 h 77"/>
                <a:gd name="T32" fmla="*/ 31 w 71"/>
                <a:gd name="T33" fmla="*/ 12 h 77"/>
                <a:gd name="T34" fmla="*/ 26 w 71"/>
                <a:gd name="T35" fmla="*/ 12 h 77"/>
                <a:gd name="T36" fmla="*/ 21 w 71"/>
                <a:gd name="T37" fmla="*/ 21 h 77"/>
                <a:gd name="T38" fmla="*/ 11 w 71"/>
                <a:gd name="T39" fmla="*/ 12 h 77"/>
                <a:gd name="T40" fmla="*/ 2 w 71"/>
                <a:gd name="T41" fmla="*/ 8 h 77"/>
                <a:gd name="T42" fmla="*/ 0 w 71"/>
                <a:gd name="T43" fmla="*/ 19 h 77"/>
                <a:gd name="T44" fmla="*/ 2 w 71"/>
                <a:gd name="T45" fmla="*/ 19 h 77"/>
                <a:gd name="T46" fmla="*/ 5 w 71"/>
                <a:gd name="T47" fmla="*/ 27 h 77"/>
                <a:gd name="T48" fmla="*/ 11 w 71"/>
                <a:gd name="T49" fmla="*/ 47 h 77"/>
                <a:gd name="T50" fmla="*/ 11 w 71"/>
                <a:gd name="T51" fmla="*/ 56 h 77"/>
                <a:gd name="T52" fmla="*/ 4 w 71"/>
                <a:gd name="T53" fmla="*/ 60 h 77"/>
                <a:gd name="T54" fmla="*/ 5 w 71"/>
                <a:gd name="T55" fmla="*/ 66 h 77"/>
                <a:gd name="T56" fmla="*/ 7 w 71"/>
                <a:gd name="T57" fmla="*/ 83 h 77"/>
                <a:gd name="T58" fmla="*/ 12 w 71"/>
                <a:gd name="T59" fmla="*/ 89 h 77"/>
                <a:gd name="T60" fmla="*/ 15 w 71"/>
                <a:gd name="T61" fmla="*/ 87 h 77"/>
                <a:gd name="T62" fmla="*/ 17 w 71"/>
                <a:gd name="T63" fmla="*/ 91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7"/>
                <a:gd name="T98" fmla="*/ 71 w 71"/>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0" name="Freeform 575"/>
            <p:cNvSpPr>
              <a:spLocks/>
            </p:cNvSpPr>
            <p:nvPr/>
          </p:nvSpPr>
          <p:spPr bwMode="ltGray">
            <a:xfrm>
              <a:off x="4328" y="2919"/>
              <a:ext cx="18" cy="15"/>
            </a:xfrm>
            <a:custGeom>
              <a:avLst/>
              <a:gdLst>
                <a:gd name="T0" fmla="*/ 11 w 19"/>
                <a:gd name="T1" fmla="*/ 0 h 15"/>
                <a:gd name="T2" fmla="*/ 4 w 19"/>
                <a:gd name="T3" fmla="*/ 6 h 15"/>
                <a:gd name="T4" fmla="*/ 0 w 19"/>
                <a:gd name="T5" fmla="*/ 12 h 15"/>
                <a:gd name="T6" fmla="*/ 8 w 19"/>
                <a:gd name="T7" fmla="*/ 14 h 15"/>
                <a:gd name="T8" fmla="*/ 13 w 19"/>
                <a:gd name="T9" fmla="*/ 12 h 15"/>
                <a:gd name="T10" fmla="*/ 11 w 19"/>
                <a:gd name="T11" fmla="*/ 0 h 15"/>
                <a:gd name="T12" fmla="*/ 0 60000 65536"/>
                <a:gd name="T13" fmla="*/ 0 60000 65536"/>
                <a:gd name="T14" fmla="*/ 0 60000 65536"/>
                <a:gd name="T15" fmla="*/ 0 60000 65536"/>
                <a:gd name="T16" fmla="*/ 0 60000 65536"/>
                <a:gd name="T17" fmla="*/ 0 60000 65536"/>
                <a:gd name="T18" fmla="*/ 0 w 19"/>
                <a:gd name="T19" fmla="*/ 0 h 15"/>
                <a:gd name="T20" fmla="*/ 19 w 1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9" h="15">
                  <a:moveTo>
                    <a:pt x="16" y="0"/>
                  </a:moveTo>
                  <a:lnTo>
                    <a:pt x="4" y="6"/>
                  </a:lnTo>
                  <a:lnTo>
                    <a:pt x="0" y="12"/>
                  </a:lnTo>
                  <a:lnTo>
                    <a:pt x="8" y="14"/>
                  </a:lnTo>
                  <a:lnTo>
                    <a:pt x="18" y="12"/>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1" name="Freeform 576"/>
            <p:cNvSpPr>
              <a:spLocks/>
            </p:cNvSpPr>
            <p:nvPr/>
          </p:nvSpPr>
          <p:spPr bwMode="ltGray">
            <a:xfrm>
              <a:off x="4543" y="3072"/>
              <a:ext cx="553" cy="479"/>
            </a:xfrm>
            <a:custGeom>
              <a:avLst/>
              <a:gdLst>
                <a:gd name="T0" fmla="*/ 89 w 603"/>
                <a:gd name="T1" fmla="*/ 150 h 465"/>
                <a:gd name="T2" fmla="*/ 99 w 603"/>
                <a:gd name="T3" fmla="*/ 111 h 465"/>
                <a:gd name="T4" fmla="*/ 116 w 603"/>
                <a:gd name="T5" fmla="*/ 85 h 465"/>
                <a:gd name="T6" fmla="*/ 145 w 603"/>
                <a:gd name="T7" fmla="*/ 103 h 465"/>
                <a:gd name="T8" fmla="*/ 149 w 603"/>
                <a:gd name="T9" fmla="*/ 58 h 465"/>
                <a:gd name="T10" fmla="*/ 174 w 603"/>
                <a:gd name="T11" fmla="*/ 33 h 465"/>
                <a:gd name="T12" fmla="*/ 208 w 603"/>
                <a:gd name="T13" fmla="*/ 27 h 465"/>
                <a:gd name="T14" fmla="*/ 213 w 603"/>
                <a:gd name="T15" fmla="*/ 54 h 465"/>
                <a:gd name="T16" fmla="*/ 224 w 603"/>
                <a:gd name="T17" fmla="*/ 102 h 465"/>
                <a:gd name="T18" fmla="*/ 254 w 603"/>
                <a:gd name="T19" fmla="*/ 130 h 465"/>
                <a:gd name="T20" fmla="*/ 270 w 603"/>
                <a:gd name="T21" fmla="*/ 102 h 465"/>
                <a:gd name="T22" fmla="*/ 270 w 603"/>
                <a:gd name="T23" fmla="*/ 33 h 465"/>
                <a:gd name="T24" fmla="*/ 280 w 603"/>
                <a:gd name="T25" fmla="*/ 4 h 465"/>
                <a:gd name="T26" fmla="*/ 293 w 603"/>
                <a:gd name="T27" fmla="*/ 69 h 465"/>
                <a:gd name="T28" fmla="*/ 317 w 603"/>
                <a:gd name="T29" fmla="*/ 85 h 465"/>
                <a:gd name="T30" fmla="*/ 319 w 603"/>
                <a:gd name="T31" fmla="*/ 140 h 465"/>
                <a:gd name="T32" fmla="*/ 345 w 603"/>
                <a:gd name="T33" fmla="*/ 182 h 465"/>
                <a:gd name="T34" fmla="*/ 352 w 603"/>
                <a:gd name="T35" fmla="*/ 219 h 465"/>
                <a:gd name="T36" fmla="*/ 387 w 603"/>
                <a:gd name="T37" fmla="*/ 290 h 465"/>
                <a:gd name="T38" fmla="*/ 388 w 603"/>
                <a:gd name="T39" fmla="*/ 363 h 465"/>
                <a:gd name="T40" fmla="*/ 366 w 603"/>
                <a:gd name="T41" fmla="*/ 437 h 465"/>
                <a:gd name="T42" fmla="*/ 354 w 603"/>
                <a:gd name="T43" fmla="*/ 486 h 465"/>
                <a:gd name="T44" fmla="*/ 319 w 603"/>
                <a:gd name="T45" fmla="*/ 536 h 465"/>
                <a:gd name="T46" fmla="*/ 302 w 603"/>
                <a:gd name="T47" fmla="*/ 522 h 465"/>
                <a:gd name="T48" fmla="*/ 279 w 603"/>
                <a:gd name="T49" fmla="*/ 519 h 465"/>
                <a:gd name="T50" fmla="*/ 262 w 603"/>
                <a:gd name="T51" fmla="*/ 486 h 465"/>
                <a:gd name="T52" fmla="*/ 249 w 603"/>
                <a:gd name="T53" fmla="*/ 445 h 465"/>
                <a:gd name="T54" fmla="*/ 243 w 603"/>
                <a:gd name="T55" fmla="*/ 432 h 465"/>
                <a:gd name="T56" fmla="*/ 228 w 603"/>
                <a:gd name="T57" fmla="*/ 460 h 465"/>
                <a:gd name="T58" fmla="*/ 208 w 603"/>
                <a:gd name="T59" fmla="*/ 413 h 465"/>
                <a:gd name="T60" fmla="*/ 185 w 603"/>
                <a:gd name="T61" fmla="*/ 413 h 465"/>
                <a:gd name="T62" fmla="*/ 171 w 603"/>
                <a:gd name="T63" fmla="*/ 413 h 465"/>
                <a:gd name="T64" fmla="*/ 155 w 603"/>
                <a:gd name="T65" fmla="*/ 420 h 465"/>
                <a:gd name="T66" fmla="*/ 139 w 603"/>
                <a:gd name="T67" fmla="*/ 439 h 465"/>
                <a:gd name="T68" fmla="*/ 130 w 603"/>
                <a:gd name="T69" fmla="*/ 439 h 465"/>
                <a:gd name="T70" fmla="*/ 115 w 603"/>
                <a:gd name="T71" fmla="*/ 477 h 465"/>
                <a:gd name="T72" fmla="*/ 87 w 603"/>
                <a:gd name="T73" fmla="*/ 488 h 465"/>
                <a:gd name="T74" fmla="*/ 68 w 603"/>
                <a:gd name="T75" fmla="*/ 515 h 465"/>
                <a:gd name="T76" fmla="*/ 46 w 603"/>
                <a:gd name="T77" fmla="*/ 510 h 465"/>
                <a:gd name="T78" fmla="*/ 45 w 603"/>
                <a:gd name="T79" fmla="*/ 465 h 465"/>
                <a:gd name="T80" fmla="*/ 24 w 603"/>
                <a:gd name="T81" fmla="*/ 409 h 465"/>
                <a:gd name="T82" fmla="*/ 4 w 603"/>
                <a:gd name="T83" fmla="*/ 363 h 465"/>
                <a:gd name="T84" fmla="*/ 16 w 603"/>
                <a:gd name="T85" fmla="*/ 371 h 465"/>
                <a:gd name="T86" fmla="*/ 0 w 603"/>
                <a:gd name="T87" fmla="*/ 299 h 465"/>
                <a:gd name="T88" fmla="*/ 28 w 603"/>
                <a:gd name="T89" fmla="*/ 241 h 465"/>
                <a:gd name="T90" fmla="*/ 43 w 603"/>
                <a:gd name="T91" fmla="*/ 237 h 465"/>
                <a:gd name="T92" fmla="*/ 61 w 603"/>
                <a:gd name="T93" fmla="*/ 221 h 465"/>
                <a:gd name="T94" fmla="*/ 72 w 603"/>
                <a:gd name="T95" fmla="*/ 180 h 4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3"/>
                <a:gd name="T145" fmla="*/ 0 h 465"/>
                <a:gd name="T146" fmla="*/ 603 w 603"/>
                <a:gd name="T147" fmla="*/ 465 h 4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2" name="Freeform 577"/>
            <p:cNvSpPr>
              <a:spLocks/>
            </p:cNvSpPr>
            <p:nvPr/>
          </p:nvSpPr>
          <p:spPr bwMode="ltGray">
            <a:xfrm>
              <a:off x="4542" y="3071"/>
              <a:ext cx="559" cy="487"/>
            </a:xfrm>
            <a:custGeom>
              <a:avLst/>
              <a:gdLst>
                <a:gd name="T0" fmla="*/ 90 w 611"/>
                <a:gd name="T1" fmla="*/ 152 h 473"/>
                <a:gd name="T2" fmla="*/ 101 w 611"/>
                <a:gd name="T3" fmla="*/ 113 h 473"/>
                <a:gd name="T4" fmla="*/ 117 w 611"/>
                <a:gd name="T5" fmla="*/ 86 h 473"/>
                <a:gd name="T6" fmla="*/ 145 w 611"/>
                <a:gd name="T7" fmla="*/ 105 h 473"/>
                <a:gd name="T8" fmla="*/ 148 w 611"/>
                <a:gd name="T9" fmla="*/ 59 h 473"/>
                <a:gd name="T10" fmla="*/ 175 w 611"/>
                <a:gd name="T11" fmla="*/ 33 h 473"/>
                <a:gd name="T12" fmla="*/ 208 w 611"/>
                <a:gd name="T13" fmla="*/ 27 h 473"/>
                <a:gd name="T14" fmla="*/ 212 w 611"/>
                <a:gd name="T15" fmla="*/ 55 h 473"/>
                <a:gd name="T16" fmla="*/ 224 w 611"/>
                <a:gd name="T17" fmla="*/ 103 h 473"/>
                <a:gd name="T18" fmla="*/ 253 w 611"/>
                <a:gd name="T19" fmla="*/ 132 h 473"/>
                <a:gd name="T20" fmla="*/ 271 w 611"/>
                <a:gd name="T21" fmla="*/ 103 h 473"/>
                <a:gd name="T22" fmla="*/ 271 w 611"/>
                <a:gd name="T23" fmla="*/ 33 h 473"/>
                <a:gd name="T24" fmla="*/ 281 w 611"/>
                <a:gd name="T25" fmla="*/ 4 h 473"/>
                <a:gd name="T26" fmla="*/ 293 w 611"/>
                <a:gd name="T27" fmla="*/ 70 h 473"/>
                <a:gd name="T28" fmla="*/ 317 w 611"/>
                <a:gd name="T29" fmla="*/ 86 h 473"/>
                <a:gd name="T30" fmla="*/ 319 w 611"/>
                <a:gd name="T31" fmla="*/ 142 h 473"/>
                <a:gd name="T32" fmla="*/ 345 w 611"/>
                <a:gd name="T33" fmla="*/ 185 h 473"/>
                <a:gd name="T34" fmla="*/ 352 w 611"/>
                <a:gd name="T35" fmla="*/ 222 h 473"/>
                <a:gd name="T36" fmla="*/ 388 w 611"/>
                <a:gd name="T37" fmla="*/ 294 h 473"/>
                <a:gd name="T38" fmla="*/ 389 w 611"/>
                <a:gd name="T39" fmla="*/ 368 h 473"/>
                <a:gd name="T40" fmla="*/ 366 w 611"/>
                <a:gd name="T41" fmla="*/ 444 h 473"/>
                <a:gd name="T42" fmla="*/ 354 w 611"/>
                <a:gd name="T43" fmla="*/ 493 h 473"/>
                <a:gd name="T44" fmla="*/ 319 w 611"/>
                <a:gd name="T45" fmla="*/ 544 h 473"/>
                <a:gd name="T46" fmla="*/ 301 w 611"/>
                <a:gd name="T47" fmla="*/ 530 h 473"/>
                <a:gd name="T48" fmla="*/ 280 w 611"/>
                <a:gd name="T49" fmla="*/ 527 h 473"/>
                <a:gd name="T50" fmla="*/ 263 w 611"/>
                <a:gd name="T51" fmla="*/ 493 h 473"/>
                <a:gd name="T52" fmla="*/ 251 w 611"/>
                <a:gd name="T53" fmla="*/ 452 h 473"/>
                <a:gd name="T54" fmla="*/ 243 w 611"/>
                <a:gd name="T55" fmla="*/ 438 h 473"/>
                <a:gd name="T56" fmla="*/ 229 w 611"/>
                <a:gd name="T57" fmla="*/ 467 h 473"/>
                <a:gd name="T58" fmla="*/ 208 w 611"/>
                <a:gd name="T59" fmla="*/ 419 h 473"/>
                <a:gd name="T60" fmla="*/ 185 w 611"/>
                <a:gd name="T61" fmla="*/ 419 h 473"/>
                <a:gd name="T62" fmla="*/ 172 w 611"/>
                <a:gd name="T63" fmla="*/ 419 h 473"/>
                <a:gd name="T64" fmla="*/ 155 w 611"/>
                <a:gd name="T65" fmla="*/ 426 h 473"/>
                <a:gd name="T66" fmla="*/ 140 w 611"/>
                <a:gd name="T67" fmla="*/ 446 h 473"/>
                <a:gd name="T68" fmla="*/ 131 w 611"/>
                <a:gd name="T69" fmla="*/ 446 h 473"/>
                <a:gd name="T70" fmla="*/ 113 w 611"/>
                <a:gd name="T71" fmla="*/ 483 h 473"/>
                <a:gd name="T72" fmla="*/ 86 w 611"/>
                <a:gd name="T73" fmla="*/ 495 h 473"/>
                <a:gd name="T74" fmla="*/ 68 w 611"/>
                <a:gd name="T75" fmla="*/ 523 h 473"/>
                <a:gd name="T76" fmla="*/ 46 w 611"/>
                <a:gd name="T77" fmla="*/ 518 h 473"/>
                <a:gd name="T78" fmla="*/ 45 w 611"/>
                <a:gd name="T79" fmla="*/ 472 h 473"/>
                <a:gd name="T80" fmla="*/ 23 w 611"/>
                <a:gd name="T81" fmla="*/ 415 h 473"/>
                <a:gd name="T82" fmla="*/ 4 w 611"/>
                <a:gd name="T83" fmla="*/ 368 h 473"/>
                <a:gd name="T84" fmla="*/ 15 w 611"/>
                <a:gd name="T85" fmla="*/ 375 h 473"/>
                <a:gd name="T86" fmla="*/ 0 w 611"/>
                <a:gd name="T87" fmla="*/ 303 h 473"/>
                <a:gd name="T88" fmla="*/ 28 w 611"/>
                <a:gd name="T89" fmla="*/ 245 h 473"/>
                <a:gd name="T90" fmla="*/ 44 w 611"/>
                <a:gd name="T91" fmla="*/ 241 h 473"/>
                <a:gd name="T92" fmla="*/ 60 w 611"/>
                <a:gd name="T93" fmla="*/ 224 h 473"/>
                <a:gd name="T94" fmla="*/ 71 w 611"/>
                <a:gd name="T95" fmla="*/ 183 h 4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473"/>
                <a:gd name="T146" fmla="*/ 611 w 611"/>
                <a:gd name="T147" fmla="*/ 473 h 4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3" name="Freeform 578"/>
            <p:cNvSpPr>
              <a:spLocks/>
            </p:cNvSpPr>
            <p:nvPr/>
          </p:nvSpPr>
          <p:spPr bwMode="ltGray">
            <a:xfrm>
              <a:off x="4978" y="3579"/>
              <a:ext cx="39" cy="50"/>
            </a:xfrm>
            <a:custGeom>
              <a:avLst/>
              <a:gdLst>
                <a:gd name="T0" fmla="*/ 18 w 43"/>
                <a:gd name="T1" fmla="*/ 9 h 49"/>
                <a:gd name="T2" fmla="*/ 24 w 43"/>
                <a:gd name="T3" fmla="*/ 2 h 49"/>
                <a:gd name="T4" fmla="*/ 25 w 43"/>
                <a:gd name="T5" fmla="*/ 21 h 49"/>
                <a:gd name="T6" fmla="*/ 21 w 43"/>
                <a:gd name="T7" fmla="*/ 43 h 49"/>
                <a:gd name="T8" fmla="*/ 16 w 43"/>
                <a:gd name="T9" fmla="*/ 53 h 49"/>
                <a:gd name="T10" fmla="*/ 5 w 43"/>
                <a:gd name="T11" fmla="*/ 31 h 49"/>
                <a:gd name="T12" fmla="*/ 0 w 43"/>
                <a:gd name="T13" fmla="*/ 5 h 49"/>
                <a:gd name="T14" fmla="*/ 5 w 43"/>
                <a:gd name="T15" fmla="*/ 0 h 49"/>
                <a:gd name="T16" fmla="*/ 18 w 43"/>
                <a:gd name="T17" fmla="*/ 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49"/>
                <a:gd name="T29" fmla="*/ 43 w 4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2" name="Group 579"/>
            <p:cNvGrpSpPr>
              <a:grpSpLocks/>
            </p:cNvGrpSpPr>
            <p:nvPr/>
          </p:nvGrpSpPr>
          <p:grpSpPr bwMode="auto">
            <a:xfrm>
              <a:off x="4186" y="2862"/>
              <a:ext cx="536" cy="249"/>
              <a:chOff x="4157" y="2769"/>
              <a:chExt cx="582" cy="270"/>
            </a:xfrm>
            <a:grpFill/>
          </p:grpSpPr>
          <p:sp>
            <p:nvSpPr>
              <p:cNvPr id="5450" name="Freeform 580"/>
              <p:cNvSpPr>
                <a:spLocks/>
              </p:cNvSpPr>
              <p:nvPr/>
            </p:nvSpPr>
            <p:spPr bwMode="ltGray">
              <a:xfrm>
                <a:off x="4477" y="2993"/>
                <a:ext cx="23" cy="10"/>
              </a:xfrm>
              <a:custGeom>
                <a:avLst/>
                <a:gdLst>
                  <a:gd name="T0" fmla="*/ 0 w 23"/>
                  <a:gd name="T1" fmla="*/ 11 h 9"/>
                  <a:gd name="T2" fmla="*/ 10 w 23"/>
                  <a:gd name="T3" fmla="*/ 13 h 9"/>
                  <a:gd name="T4" fmla="*/ 22 w 23"/>
                  <a:gd name="T5" fmla="*/ 0 h 9"/>
                  <a:gd name="T6" fmla="*/ 8 w 23"/>
                  <a:gd name="T7" fmla="*/ 2 h 9"/>
                  <a:gd name="T8" fmla="*/ 0 w 23"/>
                  <a:gd name="T9" fmla="*/ 11 h 9"/>
                  <a:gd name="T10" fmla="*/ 0 60000 65536"/>
                  <a:gd name="T11" fmla="*/ 0 60000 65536"/>
                  <a:gd name="T12" fmla="*/ 0 60000 65536"/>
                  <a:gd name="T13" fmla="*/ 0 60000 65536"/>
                  <a:gd name="T14" fmla="*/ 0 60000 65536"/>
                  <a:gd name="T15" fmla="*/ 0 w 23"/>
                  <a:gd name="T16" fmla="*/ 0 h 9"/>
                  <a:gd name="T17" fmla="*/ 23 w 23"/>
                  <a:gd name="T18" fmla="*/ 9 h 9"/>
                </a:gdLst>
                <a:ahLst/>
                <a:cxnLst>
                  <a:cxn ang="T10">
                    <a:pos x="T0" y="T1"/>
                  </a:cxn>
                  <a:cxn ang="T11">
                    <a:pos x="T2" y="T3"/>
                  </a:cxn>
                  <a:cxn ang="T12">
                    <a:pos x="T4" y="T5"/>
                  </a:cxn>
                  <a:cxn ang="T13">
                    <a:pos x="T6" y="T7"/>
                  </a:cxn>
                  <a:cxn ang="T14">
                    <a:pos x="T8" y="T9"/>
                  </a:cxn>
                </a:cxnLst>
                <a:rect l="T15" t="T16" r="T17" b="T18"/>
                <a:pathLst>
                  <a:path w="23" h="9">
                    <a:moveTo>
                      <a:pt x="0" y="6"/>
                    </a:moveTo>
                    <a:lnTo>
                      <a:pt x="10" y="8"/>
                    </a:lnTo>
                    <a:lnTo>
                      <a:pt x="22" y="0"/>
                    </a:lnTo>
                    <a:lnTo>
                      <a:pt x="8"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1" name="Freeform 581"/>
              <p:cNvSpPr>
                <a:spLocks/>
              </p:cNvSpPr>
              <p:nvPr/>
            </p:nvSpPr>
            <p:spPr bwMode="ltGray">
              <a:xfrm>
                <a:off x="4654" y="3027"/>
                <a:ext cx="11" cy="12"/>
              </a:xfrm>
              <a:custGeom>
                <a:avLst/>
                <a:gdLst>
                  <a:gd name="T0" fmla="*/ 0 w 11"/>
                  <a:gd name="T1" fmla="*/ 15 h 11"/>
                  <a:gd name="T2" fmla="*/ 8 w 11"/>
                  <a:gd name="T3" fmla="*/ 11 h 11"/>
                  <a:gd name="T4" fmla="*/ 10 w 11"/>
                  <a:gd name="T5" fmla="*/ 0 h 11"/>
                  <a:gd name="T6" fmla="*/ 2 w 11"/>
                  <a:gd name="T7" fmla="*/ 11 h 11"/>
                  <a:gd name="T8" fmla="*/ 0 w 11"/>
                  <a:gd name="T9" fmla="*/ 15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10"/>
                    </a:moveTo>
                    <a:lnTo>
                      <a:pt x="8" y="6"/>
                    </a:lnTo>
                    <a:lnTo>
                      <a:pt x="10" y="0"/>
                    </a:lnTo>
                    <a:lnTo>
                      <a:pt x="2" y="6"/>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2" name="Freeform 582"/>
              <p:cNvSpPr>
                <a:spLocks/>
              </p:cNvSpPr>
              <p:nvPr/>
            </p:nvSpPr>
            <p:spPr bwMode="ltGray">
              <a:xfrm>
                <a:off x="4507" y="3015"/>
                <a:ext cx="18" cy="17"/>
              </a:xfrm>
              <a:custGeom>
                <a:avLst/>
                <a:gdLst>
                  <a:gd name="T0" fmla="*/ 0 w 19"/>
                  <a:gd name="T1" fmla="*/ 11 h 15"/>
                  <a:gd name="T2" fmla="*/ 4 w 19"/>
                  <a:gd name="T3" fmla="*/ 18 h 15"/>
                  <a:gd name="T4" fmla="*/ 8 w 19"/>
                  <a:gd name="T5" fmla="*/ 26 h 15"/>
                  <a:gd name="T6" fmla="*/ 9 w 19"/>
                  <a:gd name="T7" fmla="*/ 14 h 15"/>
                  <a:gd name="T8" fmla="*/ 13 w 19"/>
                  <a:gd name="T9" fmla="*/ 2 h 15"/>
                  <a:gd name="T10" fmla="*/ 9 w 19"/>
                  <a:gd name="T11" fmla="*/ 0 h 15"/>
                  <a:gd name="T12" fmla="*/ 4 w 19"/>
                  <a:gd name="T13" fmla="*/ 2 h 15"/>
                  <a:gd name="T14" fmla="*/ 0 w 19"/>
                  <a:gd name="T15" fmla="*/ 11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6"/>
                    </a:moveTo>
                    <a:lnTo>
                      <a:pt x="4" y="10"/>
                    </a:lnTo>
                    <a:lnTo>
                      <a:pt x="8" y="14"/>
                    </a:lnTo>
                    <a:lnTo>
                      <a:pt x="10" y="8"/>
                    </a:lnTo>
                    <a:lnTo>
                      <a:pt x="18" y="2"/>
                    </a:lnTo>
                    <a:lnTo>
                      <a:pt x="12" y="0"/>
                    </a:lnTo>
                    <a:lnTo>
                      <a:pt x="4"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3" name="Freeform 583"/>
              <p:cNvSpPr>
                <a:spLocks/>
              </p:cNvSpPr>
              <p:nvPr/>
            </p:nvSpPr>
            <p:spPr bwMode="ltGray">
              <a:xfrm>
                <a:off x="4526" y="3013"/>
                <a:ext cx="19" cy="17"/>
              </a:xfrm>
              <a:custGeom>
                <a:avLst/>
                <a:gdLst>
                  <a:gd name="T0" fmla="*/ 0 w 19"/>
                  <a:gd name="T1" fmla="*/ 26 h 15"/>
                  <a:gd name="T2" fmla="*/ 10 w 19"/>
                  <a:gd name="T3" fmla="*/ 26 h 15"/>
                  <a:gd name="T4" fmla="*/ 14 w 19"/>
                  <a:gd name="T5" fmla="*/ 14 h 15"/>
                  <a:gd name="T6" fmla="*/ 18 w 19"/>
                  <a:gd name="T7" fmla="*/ 9 h 15"/>
                  <a:gd name="T8" fmla="*/ 14 w 19"/>
                  <a:gd name="T9" fmla="*/ 0 h 15"/>
                  <a:gd name="T10" fmla="*/ 8 w 19"/>
                  <a:gd name="T11" fmla="*/ 2 h 15"/>
                  <a:gd name="T12" fmla="*/ 4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10" y="14"/>
                    </a:lnTo>
                    <a:lnTo>
                      <a:pt x="14" y="8"/>
                    </a:lnTo>
                    <a:lnTo>
                      <a:pt x="18" y="4"/>
                    </a:lnTo>
                    <a:lnTo>
                      <a:pt x="14" y="0"/>
                    </a:lnTo>
                    <a:lnTo>
                      <a:pt x="8" y="2"/>
                    </a:lnTo>
                    <a:lnTo>
                      <a:pt x="4"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4" name="Freeform 584"/>
              <p:cNvSpPr>
                <a:spLocks/>
              </p:cNvSpPr>
              <p:nvPr/>
            </p:nvSpPr>
            <p:spPr bwMode="ltGray">
              <a:xfrm>
                <a:off x="4588" y="3018"/>
                <a:ext cx="31" cy="19"/>
              </a:xfrm>
              <a:custGeom>
                <a:avLst/>
                <a:gdLst>
                  <a:gd name="T0" fmla="*/ 0 w 31"/>
                  <a:gd name="T1" fmla="*/ 21 h 17"/>
                  <a:gd name="T2" fmla="*/ 6 w 31"/>
                  <a:gd name="T3" fmla="*/ 17 h 17"/>
                  <a:gd name="T4" fmla="*/ 12 w 31"/>
                  <a:gd name="T5" fmla="*/ 21 h 17"/>
                  <a:gd name="T6" fmla="*/ 22 w 31"/>
                  <a:gd name="T7" fmla="*/ 28 h 17"/>
                  <a:gd name="T8" fmla="*/ 28 w 31"/>
                  <a:gd name="T9" fmla="*/ 21 h 17"/>
                  <a:gd name="T10" fmla="*/ 30 w 31"/>
                  <a:gd name="T11" fmla="*/ 13 h 17"/>
                  <a:gd name="T12" fmla="*/ 24 w 31"/>
                  <a:gd name="T13" fmla="*/ 4 h 17"/>
                  <a:gd name="T14" fmla="*/ 20 w 31"/>
                  <a:gd name="T15" fmla="*/ 4 h 17"/>
                  <a:gd name="T16" fmla="*/ 18 w 31"/>
                  <a:gd name="T17" fmla="*/ 0 h 17"/>
                  <a:gd name="T18" fmla="*/ 12 w 31"/>
                  <a:gd name="T19" fmla="*/ 0 h 17"/>
                  <a:gd name="T20" fmla="*/ 8 w 31"/>
                  <a:gd name="T21" fmla="*/ 2 h 17"/>
                  <a:gd name="T22" fmla="*/ 2 w 31"/>
                  <a:gd name="T23" fmla="*/ 11 h 17"/>
                  <a:gd name="T24" fmla="*/ 0 w 31"/>
                  <a:gd name="T25" fmla="*/ 2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5" name="Freeform 585"/>
              <p:cNvSpPr>
                <a:spLocks/>
              </p:cNvSpPr>
              <p:nvPr/>
            </p:nvSpPr>
            <p:spPr bwMode="ltGray">
              <a:xfrm>
                <a:off x="4344" y="2901"/>
                <a:ext cx="29" cy="33"/>
              </a:xfrm>
              <a:custGeom>
                <a:avLst/>
                <a:gdLst>
                  <a:gd name="T0" fmla="*/ 0 w 29"/>
                  <a:gd name="T1" fmla="*/ 26 h 29"/>
                  <a:gd name="T2" fmla="*/ 6 w 29"/>
                  <a:gd name="T3" fmla="*/ 23 h 29"/>
                  <a:gd name="T4" fmla="*/ 10 w 29"/>
                  <a:gd name="T5" fmla="*/ 41 h 29"/>
                  <a:gd name="T6" fmla="*/ 20 w 29"/>
                  <a:gd name="T7" fmla="*/ 53 h 29"/>
                  <a:gd name="T8" fmla="*/ 28 w 29"/>
                  <a:gd name="T9" fmla="*/ 50 h 29"/>
                  <a:gd name="T10" fmla="*/ 24 w 29"/>
                  <a:gd name="T11" fmla="*/ 41 h 29"/>
                  <a:gd name="T12" fmla="*/ 26 w 29"/>
                  <a:gd name="T13" fmla="*/ 30 h 29"/>
                  <a:gd name="T14" fmla="*/ 16 w 29"/>
                  <a:gd name="T15" fmla="*/ 26 h 29"/>
                  <a:gd name="T16" fmla="*/ 16 w 29"/>
                  <a:gd name="T17" fmla="*/ 15 h 29"/>
                  <a:gd name="T18" fmla="*/ 16 w 29"/>
                  <a:gd name="T19" fmla="*/ 2 h 29"/>
                  <a:gd name="T20" fmla="*/ 12 w 29"/>
                  <a:gd name="T21" fmla="*/ 0 h 29"/>
                  <a:gd name="T22" fmla="*/ 8 w 29"/>
                  <a:gd name="T23" fmla="*/ 11 h 29"/>
                  <a:gd name="T24" fmla="*/ 6 w 29"/>
                  <a:gd name="T25" fmla="*/ 2 h 29"/>
                  <a:gd name="T26" fmla="*/ 2 w 29"/>
                  <a:gd name="T27" fmla="*/ 15 h 29"/>
                  <a:gd name="T28" fmla="*/ 0 w 29"/>
                  <a:gd name="T29" fmla="*/ 2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6" name="Freeform 586"/>
              <p:cNvSpPr>
                <a:spLocks/>
              </p:cNvSpPr>
              <p:nvPr/>
            </p:nvSpPr>
            <p:spPr bwMode="ltGray">
              <a:xfrm>
                <a:off x="4383" y="2919"/>
                <a:ext cx="19" cy="17"/>
              </a:xfrm>
              <a:custGeom>
                <a:avLst/>
                <a:gdLst>
                  <a:gd name="T0" fmla="*/ 0 w 19"/>
                  <a:gd name="T1" fmla="*/ 18 h 15"/>
                  <a:gd name="T2" fmla="*/ 8 w 19"/>
                  <a:gd name="T3" fmla="*/ 26 h 15"/>
                  <a:gd name="T4" fmla="*/ 18 w 19"/>
                  <a:gd name="T5" fmla="*/ 26 h 15"/>
                  <a:gd name="T6" fmla="*/ 16 w 19"/>
                  <a:gd name="T7" fmla="*/ 9 h 15"/>
                  <a:gd name="T8" fmla="*/ 10 w 19"/>
                  <a:gd name="T9" fmla="*/ 0 h 15"/>
                  <a:gd name="T10" fmla="*/ 4 w 19"/>
                  <a:gd name="T11" fmla="*/ 0 h 15"/>
                  <a:gd name="T12" fmla="*/ 0 w 19"/>
                  <a:gd name="T13" fmla="*/ 18 h 15"/>
                  <a:gd name="T14" fmla="*/ 0 60000 65536"/>
                  <a:gd name="T15" fmla="*/ 0 60000 65536"/>
                  <a:gd name="T16" fmla="*/ 0 60000 65536"/>
                  <a:gd name="T17" fmla="*/ 0 60000 65536"/>
                  <a:gd name="T18" fmla="*/ 0 60000 65536"/>
                  <a:gd name="T19" fmla="*/ 0 60000 65536"/>
                  <a:gd name="T20" fmla="*/ 0 60000 65536"/>
                  <a:gd name="T21" fmla="*/ 0 w 19"/>
                  <a:gd name="T22" fmla="*/ 0 h 15"/>
                  <a:gd name="T23" fmla="*/ 19 w 1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5">
                    <a:moveTo>
                      <a:pt x="0" y="10"/>
                    </a:moveTo>
                    <a:lnTo>
                      <a:pt x="8" y="14"/>
                    </a:lnTo>
                    <a:lnTo>
                      <a:pt x="18" y="14"/>
                    </a:lnTo>
                    <a:lnTo>
                      <a:pt x="16" y="4"/>
                    </a:lnTo>
                    <a:lnTo>
                      <a:pt x="10" y="0"/>
                    </a:lnTo>
                    <a:lnTo>
                      <a:pt x="4" y="0"/>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7" name="Freeform 587"/>
              <p:cNvSpPr>
                <a:spLocks/>
              </p:cNvSpPr>
              <p:nvPr/>
            </p:nvSpPr>
            <p:spPr bwMode="ltGray">
              <a:xfrm>
                <a:off x="4193" y="2857"/>
                <a:ext cx="15" cy="19"/>
              </a:xfrm>
              <a:custGeom>
                <a:avLst/>
                <a:gdLst>
                  <a:gd name="T0" fmla="*/ 0 w 15"/>
                  <a:gd name="T1" fmla="*/ 4 h 17"/>
                  <a:gd name="T2" fmla="*/ 10 w 15"/>
                  <a:gd name="T3" fmla="*/ 28 h 17"/>
                  <a:gd name="T4" fmla="*/ 14 w 15"/>
                  <a:gd name="T5" fmla="*/ 25 h 17"/>
                  <a:gd name="T6" fmla="*/ 14 w 15"/>
                  <a:gd name="T7" fmla="*/ 11 h 17"/>
                  <a:gd name="T8" fmla="*/ 6 w 15"/>
                  <a:gd name="T9" fmla="*/ 0 h 17"/>
                  <a:gd name="T10" fmla="*/ 0 w 15"/>
                  <a:gd name="T11" fmla="*/ 4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4"/>
                    </a:moveTo>
                    <a:lnTo>
                      <a:pt x="10" y="16"/>
                    </a:lnTo>
                    <a:lnTo>
                      <a:pt x="14" y="14"/>
                    </a:lnTo>
                    <a:lnTo>
                      <a:pt x="14" y="6"/>
                    </a:lnTo>
                    <a:lnTo>
                      <a:pt x="6"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8" name="Freeform 588"/>
              <p:cNvSpPr>
                <a:spLocks/>
              </p:cNvSpPr>
              <p:nvPr/>
            </p:nvSpPr>
            <p:spPr bwMode="ltGray">
              <a:xfrm>
                <a:off x="4219" y="2904"/>
                <a:ext cx="14" cy="21"/>
              </a:xfrm>
              <a:custGeom>
                <a:avLst/>
                <a:gdLst>
                  <a:gd name="T0" fmla="*/ 0 w 15"/>
                  <a:gd name="T1" fmla="*/ 11 h 19"/>
                  <a:gd name="T2" fmla="*/ 6 w 15"/>
                  <a:gd name="T3" fmla="*/ 27 h 19"/>
                  <a:gd name="T4" fmla="*/ 9 w 15"/>
                  <a:gd name="T5" fmla="*/ 30 h 19"/>
                  <a:gd name="T6" fmla="*/ 9 w 15"/>
                  <a:gd name="T7" fmla="*/ 23 h 19"/>
                  <a:gd name="T8" fmla="*/ 7 w 15"/>
                  <a:gd name="T9" fmla="*/ 4 h 19"/>
                  <a:gd name="T10" fmla="*/ 4 w 15"/>
                  <a:gd name="T11" fmla="*/ 2 h 19"/>
                  <a:gd name="T12" fmla="*/ 0 w 15"/>
                  <a:gd name="T13" fmla="*/ 0 h 19"/>
                  <a:gd name="T14" fmla="*/ 0 w 15"/>
                  <a:gd name="T15" fmla="*/ 11 h 1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9"/>
                  <a:gd name="T26" fmla="*/ 15 w 1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9">
                    <a:moveTo>
                      <a:pt x="0" y="6"/>
                    </a:moveTo>
                    <a:lnTo>
                      <a:pt x="6" y="16"/>
                    </a:lnTo>
                    <a:lnTo>
                      <a:pt x="14" y="18"/>
                    </a:lnTo>
                    <a:lnTo>
                      <a:pt x="14" y="14"/>
                    </a:lnTo>
                    <a:lnTo>
                      <a:pt x="8" y="4"/>
                    </a:lnTo>
                    <a:lnTo>
                      <a:pt x="4" y="2"/>
                    </a:lnTo>
                    <a:lnTo>
                      <a:pt x="0"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3" name="Group 589"/>
              <p:cNvGrpSpPr>
                <a:grpSpLocks/>
              </p:cNvGrpSpPr>
              <p:nvPr/>
            </p:nvGrpSpPr>
            <p:grpSpPr bwMode="auto">
              <a:xfrm>
                <a:off x="4157" y="2769"/>
                <a:ext cx="582" cy="270"/>
                <a:chOff x="4157" y="2769"/>
                <a:chExt cx="582" cy="270"/>
              </a:xfrm>
              <a:grpFill/>
            </p:grpSpPr>
            <p:sp>
              <p:nvSpPr>
                <p:cNvPr id="5460" name="Freeform 590"/>
                <p:cNvSpPr>
                  <a:spLocks/>
                </p:cNvSpPr>
                <p:nvPr/>
              </p:nvSpPr>
              <p:spPr bwMode="ltGray">
                <a:xfrm>
                  <a:off x="4157" y="2769"/>
                  <a:ext cx="199" cy="232"/>
                </a:xfrm>
                <a:custGeom>
                  <a:avLst/>
                  <a:gdLst>
                    <a:gd name="T0" fmla="*/ 2 w 201"/>
                    <a:gd name="T1" fmla="*/ 4 h 207"/>
                    <a:gd name="T2" fmla="*/ 26 w 201"/>
                    <a:gd name="T3" fmla="*/ 61 h 207"/>
                    <a:gd name="T4" fmla="*/ 46 w 201"/>
                    <a:gd name="T5" fmla="*/ 108 h 207"/>
                    <a:gd name="T6" fmla="*/ 71 w 201"/>
                    <a:gd name="T7" fmla="*/ 174 h 207"/>
                    <a:gd name="T8" fmla="*/ 87 w 201"/>
                    <a:gd name="T9" fmla="*/ 195 h 207"/>
                    <a:gd name="T10" fmla="*/ 99 w 201"/>
                    <a:gd name="T11" fmla="*/ 240 h 207"/>
                    <a:gd name="T12" fmla="*/ 105 w 201"/>
                    <a:gd name="T13" fmla="*/ 265 h 207"/>
                    <a:gd name="T14" fmla="*/ 111 w 201"/>
                    <a:gd name="T15" fmla="*/ 290 h 207"/>
                    <a:gd name="T16" fmla="*/ 121 w 201"/>
                    <a:gd name="T17" fmla="*/ 304 h 207"/>
                    <a:gd name="T18" fmla="*/ 145 w 201"/>
                    <a:gd name="T19" fmla="*/ 328 h 207"/>
                    <a:gd name="T20" fmla="*/ 162 w 201"/>
                    <a:gd name="T21" fmla="*/ 362 h 207"/>
                    <a:gd name="T22" fmla="*/ 172 w 201"/>
                    <a:gd name="T23" fmla="*/ 356 h 207"/>
                    <a:gd name="T24" fmla="*/ 180 w 201"/>
                    <a:gd name="T25" fmla="*/ 364 h 207"/>
                    <a:gd name="T26" fmla="*/ 186 w 201"/>
                    <a:gd name="T27" fmla="*/ 318 h 207"/>
                    <a:gd name="T28" fmla="*/ 188 w 201"/>
                    <a:gd name="T29" fmla="*/ 293 h 207"/>
                    <a:gd name="T30" fmla="*/ 186 w 201"/>
                    <a:gd name="T31" fmla="*/ 279 h 207"/>
                    <a:gd name="T32" fmla="*/ 190 w 201"/>
                    <a:gd name="T33" fmla="*/ 261 h 207"/>
                    <a:gd name="T34" fmla="*/ 180 w 201"/>
                    <a:gd name="T35" fmla="*/ 236 h 207"/>
                    <a:gd name="T36" fmla="*/ 170 w 201"/>
                    <a:gd name="T37" fmla="*/ 245 h 207"/>
                    <a:gd name="T38" fmla="*/ 168 w 201"/>
                    <a:gd name="T39" fmla="*/ 225 h 207"/>
                    <a:gd name="T40" fmla="*/ 164 w 201"/>
                    <a:gd name="T41" fmla="*/ 195 h 207"/>
                    <a:gd name="T42" fmla="*/ 152 w 201"/>
                    <a:gd name="T43" fmla="*/ 198 h 207"/>
                    <a:gd name="T44" fmla="*/ 150 w 201"/>
                    <a:gd name="T45" fmla="*/ 177 h 207"/>
                    <a:gd name="T46" fmla="*/ 154 w 201"/>
                    <a:gd name="T47" fmla="*/ 163 h 207"/>
                    <a:gd name="T48" fmla="*/ 145 w 201"/>
                    <a:gd name="T49" fmla="*/ 156 h 207"/>
                    <a:gd name="T50" fmla="*/ 135 w 201"/>
                    <a:gd name="T51" fmla="*/ 145 h 207"/>
                    <a:gd name="T52" fmla="*/ 115 w 201"/>
                    <a:gd name="T53" fmla="*/ 117 h 207"/>
                    <a:gd name="T54" fmla="*/ 105 w 201"/>
                    <a:gd name="T55" fmla="*/ 101 h 207"/>
                    <a:gd name="T56" fmla="*/ 93 w 201"/>
                    <a:gd name="T57" fmla="*/ 90 h 207"/>
                    <a:gd name="T58" fmla="*/ 87 w 201"/>
                    <a:gd name="T59" fmla="*/ 82 h 207"/>
                    <a:gd name="T60" fmla="*/ 65 w 201"/>
                    <a:gd name="T61" fmla="*/ 56 h 207"/>
                    <a:gd name="T62" fmla="*/ 51 w 201"/>
                    <a:gd name="T63" fmla="*/ 49 h 207"/>
                    <a:gd name="T64" fmla="*/ 51 w 201"/>
                    <a:gd name="T65" fmla="*/ 35 h 207"/>
                    <a:gd name="T66" fmla="*/ 48 w 201"/>
                    <a:gd name="T67" fmla="*/ 11 h 207"/>
                    <a:gd name="T68" fmla="*/ 38 w 201"/>
                    <a:gd name="T69" fmla="*/ 11 h 207"/>
                    <a:gd name="T70" fmla="*/ 18 w 201"/>
                    <a:gd name="T71" fmla="*/ 11 h 207"/>
                    <a:gd name="T72" fmla="*/ 0 w 201"/>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207"/>
                    <a:gd name="T113" fmla="*/ 201 w 201"/>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1" name="Freeform 591"/>
                <p:cNvSpPr>
                  <a:spLocks/>
                </p:cNvSpPr>
                <p:nvPr/>
              </p:nvSpPr>
              <p:spPr bwMode="ltGray">
                <a:xfrm>
                  <a:off x="4337" y="2993"/>
                  <a:ext cx="169" cy="46"/>
                </a:xfrm>
                <a:custGeom>
                  <a:avLst/>
                  <a:gdLst>
                    <a:gd name="T0" fmla="*/ 18 w 169"/>
                    <a:gd name="T1" fmla="*/ 4 h 41"/>
                    <a:gd name="T2" fmla="*/ 10 w 169"/>
                    <a:gd name="T3" fmla="*/ 25 h 41"/>
                    <a:gd name="T4" fmla="*/ 0 w 169"/>
                    <a:gd name="T5" fmla="*/ 39 h 41"/>
                    <a:gd name="T6" fmla="*/ 12 w 169"/>
                    <a:gd name="T7" fmla="*/ 43 h 41"/>
                    <a:gd name="T8" fmla="*/ 20 w 169"/>
                    <a:gd name="T9" fmla="*/ 47 h 41"/>
                    <a:gd name="T10" fmla="*/ 28 w 169"/>
                    <a:gd name="T11" fmla="*/ 71 h 41"/>
                    <a:gd name="T12" fmla="*/ 36 w 169"/>
                    <a:gd name="T13" fmla="*/ 61 h 41"/>
                    <a:gd name="T14" fmla="*/ 40 w 169"/>
                    <a:gd name="T15" fmla="*/ 71 h 41"/>
                    <a:gd name="T16" fmla="*/ 52 w 169"/>
                    <a:gd name="T17" fmla="*/ 68 h 41"/>
                    <a:gd name="T18" fmla="*/ 62 w 169"/>
                    <a:gd name="T19" fmla="*/ 71 h 41"/>
                    <a:gd name="T20" fmla="*/ 64 w 169"/>
                    <a:gd name="T21" fmla="*/ 68 h 41"/>
                    <a:gd name="T22" fmla="*/ 64 w 169"/>
                    <a:gd name="T23" fmla="*/ 61 h 41"/>
                    <a:gd name="T24" fmla="*/ 70 w 169"/>
                    <a:gd name="T25" fmla="*/ 56 h 41"/>
                    <a:gd name="T26" fmla="*/ 76 w 169"/>
                    <a:gd name="T27" fmla="*/ 54 h 41"/>
                    <a:gd name="T28" fmla="*/ 82 w 169"/>
                    <a:gd name="T29" fmla="*/ 49 h 41"/>
                    <a:gd name="T30" fmla="*/ 90 w 169"/>
                    <a:gd name="T31" fmla="*/ 54 h 41"/>
                    <a:gd name="T32" fmla="*/ 100 w 169"/>
                    <a:gd name="T33" fmla="*/ 71 h 41"/>
                    <a:gd name="T34" fmla="*/ 112 w 169"/>
                    <a:gd name="T35" fmla="*/ 63 h 41"/>
                    <a:gd name="T36" fmla="*/ 124 w 169"/>
                    <a:gd name="T37" fmla="*/ 61 h 41"/>
                    <a:gd name="T38" fmla="*/ 134 w 169"/>
                    <a:gd name="T39" fmla="*/ 68 h 41"/>
                    <a:gd name="T40" fmla="*/ 136 w 169"/>
                    <a:gd name="T41" fmla="*/ 61 h 41"/>
                    <a:gd name="T42" fmla="*/ 144 w 169"/>
                    <a:gd name="T43" fmla="*/ 54 h 41"/>
                    <a:gd name="T44" fmla="*/ 162 w 169"/>
                    <a:gd name="T45" fmla="*/ 61 h 41"/>
                    <a:gd name="T46" fmla="*/ 166 w 169"/>
                    <a:gd name="T47" fmla="*/ 68 h 41"/>
                    <a:gd name="T48" fmla="*/ 168 w 169"/>
                    <a:gd name="T49" fmla="*/ 63 h 41"/>
                    <a:gd name="T50" fmla="*/ 164 w 169"/>
                    <a:gd name="T51" fmla="*/ 54 h 41"/>
                    <a:gd name="T52" fmla="*/ 164 w 169"/>
                    <a:gd name="T53" fmla="*/ 35 h 41"/>
                    <a:gd name="T54" fmla="*/ 160 w 169"/>
                    <a:gd name="T55" fmla="*/ 25 h 41"/>
                    <a:gd name="T56" fmla="*/ 158 w 169"/>
                    <a:gd name="T57" fmla="*/ 28 h 41"/>
                    <a:gd name="T58" fmla="*/ 148 w 169"/>
                    <a:gd name="T59" fmla="*/ 31 h 41"/>
                    <a:gd name="T60" fmla="*/ 138 w 169"/>
                    <a:gd name="T61" fmla="*/ 28 h 41"/>
                    <a:gd name="T62" fmla="*/ 134 w 169"/>
                    <a:gd name="T63" fmla="*/ 11 h 41"/>
                    <a:gd name="T64" fmla="*/ 124 w 169"/>
                    <a:gd name="T65" fmla="*/ 4 h 41"/>
                    <a:gd name="T66" fmla="*/ 110 w 169"/>
                    <a:gd name="T67" fmla="*/ 0 h 41"/>
                    <a:gd name="T68" fmla="*/ 96 w 169"/>
                    <a:gd name="T69" fmla="*/ 0 h 41"/>
                    <a:gd name="T70" fmla="*/ 92 w 169"/>
                    <a:gd name="T71" fmla="*/ 4 h 41"/>
                    <a:gd name="T72" fmla="*/ 92 w 169"/>
                    <a:gd name="T73" fmla="*/ 17 h 41"/>
                    <a:gd name="T74" fmla="*/ 98 w 169"/>
                    <a:gd name="T75" fmla="*/ 25 h 41"/>
                    <a:gd name="T76" fmla="*/ 86 w 169"/>
                    <a:gd name="T77" fmla="*/ 31 h 41"/>
                    <a:gd name="T78" fmla="*/ 76 w 169"/>
                    <a:gd name="T79" fmla="*/ 31 h 41"/>
                    <a:gd name="T80" fmla="*/ 64 w 169"/>
                    <a:gd name="T81" fmla="*/ 31 h 41"/>
                    <a:gd name="T82" fmla="*/ 60 w 169"/>
                    <a:gd name="T83" fmla="*/ 17 h 41"/>
                    <a:gd name="T84" fmla="*/ 58 w 169"/>
                    <a:gd name="T85" fmla="*/ 11 h 41"/>
                    <a:gd name="T86" fmla="*/ 44 w 169"/>
                    <a:gd name="T87" fmla="*/ 2 h 41"/>
                    <a:gd name="T88" fmla="*/ 30 w 169"/>
                    <a:gd name="T89" fmla="*/ 2 h 41"/>
                    <a:gd name="T90" fmla="*/ 18 w 169"/>
                    <a:gd name="T91" fmla="*/ 4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41"/>
                    <a:gd name="T140" fmla="*/ 169 w 169"/>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2" name="Freeform 592"/>
                <p:cNvSpPr>
                  <a:spLocks/>
                </p:cNvSpPr>
                <p:nvPr/>
              </p:nvSpPr>
              <p:spPr bwMode="ltGray">
                <a:xfrm>
                  <a:off x="4547" y="3004"/>
                  <a:ext cx="42" cy="24"/>
                </a:xfrm>
                <a:custGeom>
                  <a:avLst/>
                  <a:gdLst>
                    <a:gd name="T0" fmla="*/ 0 w 43"/>
                    <a:gd name="T1" fmla="*/ 39 h 21"/>
                    <a:gd name="T2" fmla="*/ 12 w 43"/>
                    <a:gd name="T3" fmla="*/ 31 h 21"/>
                    <a:gd name="T4" fmla="*/ 18 w 43"/>
                    <a:gd name="T5" fmla="*/ 27 h 21"/>
                    <a:gd name="T6" fmla="*/ 21 w 43"/>
                    <a:gd name="T7" fmla="*/ 19 h 21"/>
                    <a:gd name="T8" fmla="*/ 23 w 43"/>
                    <a:gd name="T9" fmla="*/ 15 h 21"/>
                    <a:gd name="T10" fmla="*/ 29 w 43"/>
                    <a:gd name="T11" fmla="*/ 19 h 21"/>
                    <a:gd name="T12" fmla="*/ 37 w 43"/>
                    <a:gd name="T13" fmla="*/ 11 h 21"/>
                    <a:gd name="T14" fmla="*/ 35 w 43"/>
                    <a:gd name="T15" fmla="*/ 2 h 21"/>
                    <a:gd name="T16" fmla="*/ 27 w 43"/>
                    <a:gd name="T17" fmla="*/ 2 h 21"/>
                    <a:gd name="T18" fmla="*/ 20 w 43"/>
                    <a:gd name="T19" fmla="*/ 0 h 21"/>
                    <a:gd name="T20" fmla="*/ 16 w 43"/>
                    <a:gd name="T21" fmla="*/ 11 h 21"/>
                    <a:gd name="T22" fmla="*/ 21 w 43"/>
                    <a:gd name="T23" fmla="*/ 15 h 21"/>
                    <a:gd name="T24" fmla="*/ 18 w 43"/>
                    <a:gd name="T25" fmla="*/ 24 h 21"/>
                    <a:gd name="T26" fmla="*/ 10 w 43"/>
                    <a:gd name="T27" fmla="*/ 15 h 21"/>
                    <a:gd name="T28" fmla="*/ 2 w 43"/>
                    <a:gd name="T29" fmla="*/ 24 h 21"/>
                    <a:gd name="T30" fmla="*/ 0 w 43"/>
                    <a:gd name="T31" fmla="*/ 39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21"/>
                    <a:gd name="T50" fmla="*/ 43 w 4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3" name="Freeform 593"/>
                <p:cNvSpPr>
                  <a:spLocks/>
                </p:cNvSpPr>
                <p:nvPr/>
              </p:nvSpPr>
              <p:spPr bwMode="ltGray">
                <a:xfrm>
                  <a:off x="4598" y="2982"/>
                  <a:ext cx="59" cy="28"/>
                </a:xfrm>
                <a:custGeom>
                  <a:avLst/>
                  <a:gdLst>
                    <a:gd name="T0" fmla="*/ 0 w 59"/>
                    <a:gd name="T1" fmla="*/ 39 h 25"/>
                    <a:gd name="T2" fmla="*/ 6 w 59"/>
                    <a:gd name="T3" fmla="*/ 43 h 25"/>
                    <a:gd name="T4" fmla="*/ 8 w 59"/>
                    <a:gd name="T5" fmla="*/ 35 h 25"/>
                    <a:gd name="T6" fmla="*/ 22 w 59"/>
                    <a:gd name="T7" fmla="*/ 35 h 25"/>
                    <a:gd name="T8" fmla="*/ 26 w 59"/>
                    <a:gd name="T9" fmla="*/ 39 h 25"/>
                    <a:gd name="T10" fmla="*/ 32 w 59"/>
                    <a:gd name="T11" fmla="*/ 31 h 25"/>
                    <a:gd name="T12" fmla="*/ 38 w 59"/>
                    <a:gd name="T13" fmla="*/ 31 h 25"/>
                    <a:gd name="T14" fmla="*/ 58 w 59"/>
                    <a:gd name="T15" fmla="*/ 13 h 25"/>
                    <a:gd name="T16" fmla="*/ 58 w 59"/>
                    <a:gd name="T17" fmla="*/ 0 h 25"/>
                    <a:gd name="T18" fmla="*/ 54 w 59"/>
                    <a:gd name="T19" fmla="*/ 0 h 25"/>
                    <a:gd name="T20" fmla="*/ 52 w 59"/>
                    <a:gd name="T21" fmla="*/ 13 h 25"/>
                    <a:gd name="T22" fmla="*/ 36 w 59"/>
                    <a:gd name="T23" fmla="*/ 17 h 25"/>
                    <a:gd name="T24" fmla="*/ 30 w 59"/>
                    <a:gd name="T25" fmla="*/ 25 h 25"/>
                    <a:gd name="T26" fmla="*/ 24 w 59"/>
                    <a:gd name="T27" fmla="*/ 17 h 25"/>
                    <a:gd name="T28" fmla="*/ 18 w 59"/>
                    <a:gd name="T29" fmla="*/ 13 h 25"/>
                    <a:gd name="T30" fmla="*/ 8 w 59"/>
                    <a:gd name="T31" fmla="*/ 25 h 25"/>
                    <a:gd name="T32" fmla="*/ 0 w 59"/>
                    <a:gd name="T33" fmla="*/ 39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5"/>
                    <a:gd name="T53" fmla="*/ 59 w 5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4" name="Freeform 594"/>
                <p:cNvSpPr>
                  <a:spLocks/>
                </p:cNvSpPr>
                <p:nvPr/>
              </p:nvSpPr>
              <p:spPr bwMode="ltGray">
                <a:xfrm>
                  <a:off x="4666" y="2957"/>
                  <a:ext cx="73" cy="71"/>
                </a:xfrm>
                <a:custGeom>
                  <a:avLst/>
                  <a:gdLst>
                    <a:gd name="T0" fmla="*/ 0 w 73"/>
                    <a:gd name="T1" fmla="*/ 110 h 63"/>
                    <a:gd name="T2" fmla="*/ 6 w 73"/>
                    <a:gd name="T3" fmla="*/ 99 h 63"/>
                    <a:gd name="T4" fmla="*/ 2 w 73"/>
                    <a:gd name="T5" fmla="*/ 99 h 63"/>
                    <a:gd name="T6" fmla="*/ 4 w 73"/>
                    <a:gd name="T7" fmla="*/ 77 h 63"/>
                    <a:gd name="T8" fmla="*/ 22 w 73"/>
                    <a:gd name="T9" fmla="*/ 59 h 63"/>
                    <a:gd name="T10" fmla="*/ 28 w 73"/>
                    <a:gd name="T11" fmla="*/ 43 h 63"/>
                    <a:gd name="T12" fmla="*/ 28 w 73"/>
                    <a:gd name="T13" fmla="*/ 41 h 63"/>
                    <a:gd name="T14" fmla="*/ 52 w 73"/>
                    <a:gd name="T15" fmla="*/ 14 h 63"/>
                    <a:gd name="T16" fmla="*/ 60 w 73"/>
                    <a:gd name="T17" fmla="*/ 14 h 63"/>
                    <a:gd name="T18" fmla="*/ 68 w 73"/>
                    <a:gd name="T19" fmla="*/ 0 h 63"/>
                    <a:gd name="T20" fmla="*/ 72 w 73"/>
                    <a:gd name="T21" fmla="*/ 2 h 63"/>
                    <a:gd name="T22" fmla="*/ 64 w 73"/>
                    <a:gd name="T23" fmla="*/ 23 h 63"/>
                    <a:gd name="T24" fmla="*/ 60 w 73"/>
                    <a:gd name="T25" fmla="*/ 26 h 63"/>
                    <a:gd name="T26" fmla="*/ 54 w 73"/>
                    <a:gd name="T27" fmla="*/ 33 h 63"/>
                    <a:gd name="T28" fmla="*/ 40 w 73"/>
                    <a:gd name="T29" fmla="*/ 59 h 63"/>
                    <a:gd name="T30" fmla="*/ 36 w 73"/>
                    <a:gd name="T31" fmla="*/ 61 h 63"/>
                    <a:gd name="T32" fmla="*/ 34 w 73"/>
                    <a:gd name="T33" fmla="*/ 77 h 63"/>
                    <a:gd name="T34" fmla="*/ 28 w 73"/>
                    <a:gd name="T35" fmla="*/ 80 h 63"/>
                    <a:gd name="T36" fmla="*/ 26 w 73"/>
                    <a:gd name="T37" fmla="*/ 90 h 63"/>
                    <a:gd name="T38" fmla="*/ 18 w 73"/>
                    <a:gd name="T39" fmla="*/ 94 h 63"/>
                    <a:gd name="T40" fmla="*/ 14 w 73"/>
                    <a:gd name="T41" fmla="*/ 94 h 63"/>
                    <a:gd name="T42" fmla="*/ 6 w 73"/>
                    <a:gd name="T43" fmla="*/ 113 h 63"/>
                    <a:gd name="T44" fmla="*/ 0 w 73"/>
                    <a:gd name="T45" fmla="*/ 110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
                    <a:gd name="T70" fmla="*/ 0 h 63"/>
                    <a:gd name="T71" fmla="*/ 73 w 73"/>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grpSp>
          <p:nvGrpSpPr>
            <p:cNvPr id="14" name="Group 595"/>
            <p:cNvGrpSpPr>
              <a:grpSpLocks/>
            </p:cNvGrpSpPr>
            <p:nvPr/>
          </p:nvGrpSpPr>
          <p:grpSpPr bwMode="auto">
            <a:xfrm>
              <a:off x="4421" y="2768"/>
              <a:ext cx="285" cy="253"/>
              <a:chOff x="4413" y="2667"/>
              <a:chExt cx="309" cy="274"/>
            </a:xfrm>
            <a:grpFill/>
          </p:grpSpPr>
          <p:sp>
            <p:nvSpPr>
              <p:cNvPr id="5442" name="Freeform 596"/>
              <p:cNvSpPr>
                <a:spLocks/>
              </p:cNvSpPr>
              <p:nvPr/>
            </p:nvSpPr>
            <p:spPr bwMode="ltGray">
              <a:xfrm>
                <a:off x="4511" y="2705"/>
                <a:ext cx="42" cy="54"/>
              </a:xfrm>
              <a:custGeom>
                <a:avLst/>
                <a:gdLst>
                  <a:gd name="T0" fmla="*/ 21 w 43"/>
                  <a:gd name="T1" fmla="*/ 0 h 49"/>
                  <a:gd name="T2" fmla="*/ 0 w 43"/>
                  <a:gd name="T3" fmla="*/ 45 h 49"/>
                  <a:gd name="T4" fmla="*/ 20 w 43"/>
                  <a:gd name="T5" fmla="*/ 78 h 49"/>
                  <a:gd name="T6" fmla="*/ 37 w 43"/>
                  <a:gd name="T7" fmla="*/ 39 h 49"/>
                  <a:gd name="T8" fmla="*/ 21 w 43"/>
                  <a:gd name="T9" fmla="*/ 0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26" y="0"/>
                    </a:moveTo>
                    <a:lnTo>
                      <a:pt x="0" y="28"/>
                    </a:lnTo>
                    <a:lnTo>
                      <a:pt x="20" y="48"/>
                    </a:lnTo>
                    <a:lnTo>
                      <a:pt x="42" y="24"/>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3" name="Freeform 597"/>
              <p:cNvSpPr>
                <a:spLocks/>
              </p:cNvSpPr>
              <p:nvPr/>
            </p:nvSpPr>
            <p:spPr bwMode="ltGray">
              <a:xfrm>
                <a:off x="4539" y="2848"/>
                <a:ext cx="16" cy="17"/>
              </a:xfrm>
              <a:custGeom>
                <a:avLst/>
                <a:gdLst>
                  <a:gd name="T0" fmla="*/ 0 w 17"/>
                  <a:gd name="T1" fmla="*/ 18 h 15"/>
                  <a:gd name="T2" fmla="*/ 6 w 17"/>
                  <a:gd name="T3" fmla="*/ 26 h 15"/>
                  <a:gd name="T4" fmla="*/ 8 w 17"/>
                  <a:gd name="T5" fmla="*/ 26 h 15"/>
                  <a:gd name="T6" fmla="*/ 11 w 17"/>
                  <a:gd name="T7" fmla="*/ 0 h 15"/>
                  <a:gd name="T8" fmla="*/ 4 w 17"/>
                  <a:gd name="T9" fmla="*/ 2 h 15"/>
                  <a:gd name="T10" fmla="*/ 0 w 17"/>
                  <a:gd name="T11" fmla="*/ 9 h 15"/>
                  <a:gd name="T12" fmla="*/ 0 w 17"/>
                  <a:gd name="T13" fmla="*/ 18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0" y="10"/>
                    </a:moveTo>
                    <a:lnTo>
                      <a:pt x="6" y="14"/>
                    </a:lnTo>
                    <a:lnTo>
                      <a:pt x="10" y="14"/>
                    </a:lnTo>
                    <a:lnTo>
                      <a:pt x="16" y="0"/>
                    </a:lnTo>
                    <a:lnTo>
                      <a:pt x="4" y="2"/>
                    </a:lnTo>
                    <a:lnTo>
                      <a:pt x="0" y="4"/>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4" name="Freeform 598"/>
              <p:cNvSpPr>
                <a:spLocks/>
              </p:cNvSpPr>
              <p:nvPr/>
            </p:nvSpPr>
            <p:spPr bwMode="ltGray">
              <a:xfrm>
                <a:off x="4592" y="2816"/>
                <a:ext cx="15" cy="13"/>
              </a:xfrm>
              <a:custGeom>
                <a:avLst/>
                <a:gdLst>
                  <a:gd name="T0" fmla="*/ 8 w 15"/>
                  <a:gd name="T1" fmla="*/ 0 h 11"/>
                  <a:gd name="T2" fmla="*/ 0 w 15"/>
                  <a:gd name="T3" fmla="*/ 9 h 11"/>
                  <a:gd name="T4" fmla="*/ 2 w 15"/>
                  <a:gd name="T5" fmla="*/ 18 h 11"/>
                  <a:gd name="T6" fmla="*/ 8 w 15"/>
                  <a:gd name="T7" fmla="*/ 24 h 11"/>
                  <a:gd name="T8" fmla="*/ 14 w 15"/>
                  <a:gd name="T9" fmla="*/ 9 h 11"/>
                  <a:gd name="T10" fmla="*/ 8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8" y="0"/>
                    </a:moveTo>
                    <a:lnTo>
                      <a:pt x="0" y="4"/>
                    </a:lnTo>
                    <a:lnTo>
                      <a:pt x="2" y="8"/>
                    </a:lnTo>
                    <a:lnTo>
                      <a:pt x="8" y="10"/>
                    </a:lnTo>
                    <a:lnTo>
                      <a:pt x="14"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5" name="Freeform 599"/>
              <p:cNvSpPr>
                <a:spLocks/>
              </p:cNvSpPr>
              <p:nvPr/>
            </p:nvSpPr>
            <p:spPr bwMode="ltGray">
              <a:xfrm>
                <a:off x="4690" y="2881"/>
                <a:ext cx="24" cy="19"/>
              </a:xfrm>
              <a:custGeom>
                <a:avLst/>
                <a:gdLst>
                  <a:gd name="T0" fmla="*/ 0 w 25"/>
                  <a:gd name="T1" fmla="*/ 11 h 17"/>
                  <a:gd name="T2" fmla="*/ 8 w 25"/>
                  <a:gd name="T3" fmla="*/ 28 h 17"/>
                  <a:gd name="T4" fmla="*/ 12 w 25"/>
                  <a:gd name="T5" fmla="*/ 21 h 17"/>
                  <a:gd name="T6" fmla="*/ 19 w 25"/>
                  <a:gd name="T7" fmla="*/ 17 h 17"/>
                  <a:gd name="T8" fmla="*/ 12 w 25"/>
                  <a:gd name="T9" fmla="*/ 0 h 17"/>
                  <a:gd name="T10" fmla="*/ 0 w 25"/>
                  <a:gd name="T11" fmla="*/ 11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6"/>
                    </a:moveTo>
                    <a:lnTo>
                      <a:pt x="8" y="16"/>
                    </a:lnTo>
                    <a:lnTo>
                      <a:pt x="16" y="12"/>
                    </a:lnTo>
                    <a:lnTo>
                      <a:pt x="24" y="10"/>
                    </a:lnTo>
                    <a:lnTo>
                      <a:pt x="14"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5" name="Group 600"/>
              <p:cNvGrpSpPr>
                <a:grpSpLocks/>
              </p:cNvGrpSpPr>
              <p:nvPr/>
            </p:nvGrpSpPr>
            <p:grpSpPr bwMode="auto">
              <a:xfrm>
                <a:off x="4413" y="2667"/>
                <a:ext cx="309" cy="274"/>
                <a:chOff x="4413" y="2667"/>
                <a:chExt cx="309" cy="274"/>
              </a:xfrm>
              <a:grpFill/>
            </p:grpSpPr>
            <p:sp>
              <p:nvSpPr>
                <p:cNvPr id="5447" name="Freeform 601"/>
                <p:cNvSpPr>
                  <a:spLocks/>
                </p:cNvSpPr>
                <p:nvPr/>
              </p:nvSpPr>
              <p:spPr bwMode="ltGray">
                <a:xfrm>
                  <a:off x="4427" y="2667"/>
                  <a:ext cx="184" cy="182"/>
                </a:xfrm>
                <a:custGeom>
                  <a:avLst/>
                  <a:gdLst>
                    <a:gd name="T0" fmla="*/ 139 w 185"/>
                    <a:gd name="T1" fmla="*/ 103 h 163"/>
                    <a:gd name="T2" fmla="*/ 149 w 185"/>
                    <a:gd name="T3" fmla="*/ 87 h 163"/>
                    <a:gd name="T4" fmla="*/ 151 w 185"/>
                    <a:gd name="T5" fmla="*/ 84 h 163"/>
                    <a:gd name="T6" fmla="*/ 161 w 185"/>
                    <a:gd name="T7" fmla="*/ 87 h 163"/>
                    <a:gd name="T8" fmla="*/ 173 w 185"/>
                    <a:gd name="T9" fmla="*/ 73 h 163"/>
                    <a:gd name="T10" fmla="*/ 163 w 185"/>
                    <a:gd name="T11" fmla="*/ 70 h 163"/>
                    <a:gd name="T12" fmla="*/ 169 w 185"/>
                    <a:gd name="T13" fmla="*/ 58 h 163"/>
                    <a:gd name="T14" fmla="*/ 179 w 185"/>
                    <a:gd name="T15" fmla="*/ 51 h 163"/>
                    <a:gd name="T16" fmla="*/ 179 w 185"/>
                    <a:gd name="T17" fmla="*/ 41 h 163"/>
                    <a:gd name="T18" fmla="*/ 175 w 185"/>
                    <a:gd name="T19" fmla="*/ 41 h 163"/>
                    <a:gd name="T20" fmla="*/ 169 w 185"/>
                    <a:gd name="T21" fmla="*/ 35 h 163"/>
                    <a:gd name="T22" fmla="*/ 159 w 185"/>
                    <a:gd name="T23" fmla="*/ 35 h 163"/>
                    <a:gd name="T24" fmla="*/ 159 w 185"/>
                    <a:gd name="T25" fmla="*/ 25 h 163"/>
                    <a:gd name="T26" fmla="*/ 147 w 185"/>
                    <a:gd name="T27" fmla="*/ 13 h 163"/>
                    <a:gd name="T28" fmla="*/ 145 w 185"/>
                    <a:gd name="T29" fmla="*/ 17 h 163"/>
                    <a:gd name="T30" fmla="*/ 141 w 185"/>
                    <a:gd name="T31" fmla="*/ 0 h 163"/>
                    <a:gd name="T32" fmla="*/ 135 w 185"/>
                    <a:gd name="T33" fmla="*/ 13 h 163"/>
                    <a:gd name="T34" fmla="*/ 131 w 185"/>
                    <a:gd name="T35" fmla="*/ 4 h 163"/>
                    <a:gd name="T36" fmla="*/ 121 w 185"/>
                    <a:gd name="T37" fmla="*/ 35 h 163"/>
                    <a:gd name="T38" fmla="*/ 113 w 185"/>
                    <a:gd name="T39" fmla="*/ 63 h 163"/>
                    <a:gd name="T40" fmla="*/ 107 w 185"/>
                    <a:gd name="T41" fmla="*/ 63 h 163"/>
                    <a:gd name="T42" fmla="*/ 101 w 185"/>
                    <a:gd name="T43" fmla="*/ 73 h 163"/>
                    <a:gd name="T44" fmla="*/ 109 w 185"/>
                    <a:gd name="T45" fmla="*/ 84 h 163"/>
                    <a:gd name="T46" fmla="*/ 103 w 185"/>
                    <a:gd name="T47" fmla="*/ 84 h 163"/>
                    <a:gd name="T48" fmla="*/ 107 w 185"/>
                    <a:gd name="T49" fmla="*/ 105 h 163"/>
                    <a:gd name="T50" fmla="*/ 99 w 185"/>
                    <a:gd name="T51" fmla="*/ 92 h 163"/>
                    <a:gd name="T52" fmla="*/ 97 w 185"/>
                    <a:gd name="T53" fmla="*/ 105 h 163"/>
                    <a:gd name="T54" fmla="*/ 95 w 185"/>
                    <a:gd name="T55" fmla="*/ 116 h 163"/>
                    <a:gd name="T56" fmla="*/ 92 w 185"/>
                    <a:gd name="T57" fmla="*/ 116 h 163"/>
                    <a:gd name="T58" fmla="*/ 90 w 185"/>
                    <a:gd name="T59" fmla="*/ 97 h 163"/>
                    <a:gd name="T60" fmla="*/ 84 w 185"/>
                    <a:gd name="T61" fmla="*/ 105 h 163"/>
                    <a:gd name="T62" fmla="*/ 80 w 185"/>
                    <a:gd name="T63" fmla="*/ 121 h 163"/>
                    <a:gd name="T64" fmla="*/ 68 w 185"/>
                    <a:gd name="T65" fmla="*/ 143 h 163"/>
                    <a:gd name="T66" fmla="*/ 66 w 185"/>
                    <a:gd name="T67" fmla="*/ 152 h 163"/>
                    <a:gd name="T68" fmla="*/ 52 w 185"/>
                    <a:gd name="T69" fmla="*/ 174 h 163"/>
                    <a:gd name="T70" fmla="*/ 38 w 185"/>
                    <a:gd name="T71" fmla="*/ 189 h 163"/>
                    <a:gd name="T72" fmla="*/ 38 w 185"/>
                    <a:gd name="T73" fmla="*/ 199 h 163"/>
                    <a:gd name="T74" fmla="*/ 30 w 185"/>
                    <a:gd name="T75" fmla="*/ 232 h 163"/>
                    <a:gd name="T76" fmla="*/ 18 w 185"/>
                    <a:gd name="T77" fmla="*/ 226 h 163"/>
                    <a:gd name="T78" fmla="*/ 12 w 185"/>
                    <a:gd name="T79" fmla="*/ 228 h 163"/>
                    <a:gd name="T80" fmla="*/ 6 w 185"/>
                    <a:gd name="T81" fmla="*/ 232 h 163"/>
                    <a:gd name="T82" fmla="*/ 4 w 185"/>
                    <a:gd name="T83" fmla="*/ 223 h 163"/>
                    <a:gd name="T84" fmla="*/ 0 w 185"/>
                    <a:gd name="T85" fmla="*/ 239 h 163"/>
                    <a:gd name="T86" fmla="*/ 26 w 185"/>
                    <a:gd name="T87" fmla="*/ 281 h 163"/>
                    <a:gd name="T88" fmla="*/ 76 w 185"/>
                    <a:gd name="T89" fmla="*/ 242 h 163"/>
                    <a:gd name="T90" fmla="*/ 123 w 185"/>
                    <a:gd name="T91" fmla="*/ 146 h 163"/>
                    <a:gd name="T92" fmla="*/ 129 w 185"/>
                    <a:gd name="T93" fmla="*/ 105 h 163"/>
                    <a:gd name="T94" fmla="*/ 139 w 185"/>
                    <a:gd name="T95" fmla="*/ 103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
                    <a:gd name="T145" fmla="*/ 0 h 163"/>
                    <a:gd name="T146" fmla="*/ 185 w 185"/>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8" name="Freeform 602"/>
                <p:cNvSpPr>
                  <a:spLocks/>
                </p:cNvSpPr>
                <p:nvPr/>
              </p:nvSpPr>
              <p:spPr bwMode="ltGray">
                <a:xfrm>
                  <a:off x="4592" y="2738"/>
                  <a:ext cx="130" cy="203"/>
                </a:xfrm>
                <a:custGeom>
                  <a:avLst/>
                  <a:gdLst>
                    <a:gd name="T0" fmla="*/ 111 w 131"/>
                    <a:gd name="T1" fmla="*/ 17 h 181"/>
                    <a:gd name="T2" fmla="*/ 105 w 131"/>
                    <a:gd name="T3" fmla="*/ 31 h 181"/>
                    <a:gd name="T4" fmla="*/ 81 w 131"/>
                    <a:gd name="T5" fmla="*/ 54 h 181"/>
                    <a:gd name="T6" fmla="*/ 64 w 131"/>
                    <a:gd name="T7" fmla="*/ 56 h 181"/>
                    <a:gd name="T8" fmla="*/ 50 w 131"/>
                    <a:gd name="T9" fmla="*/ 54 h 181"/>
                    <a:gd name="T10" fmla="*/ 42 w 131"/>
                    <a:gd name="T11" fmla="*/ 74 h 181"/>
                    <a:gd name="T12" fmla="*/ 30 w 131"/>
                    <a:gd name="T13" fmla="*/ 82 h 181"/>
                    <a:gd name="T14" fmla="*/ 22 w 131"/>
                    <a:gd name="T15" fmla="*/ 117 h 181"/>
                    <a:gd name="T16" fmla="*/ 18 w 131"/>
                    <a:gd name="T17" fmla="*/ 148 h 181"/>
                    <a:gd name="T18" fmla="*/ 12 w 131"/>
                    <a:gd name="T19" fmla="*/ 193 h 181"/>
                    <a:gd name="T20" fmla="*/ 0 w 131"/>
                    <a:gd name="T21" fmla="*/ 220 h 181"/>
                    <a:gd name="T22" fmla="*/ 4 w 131"/>
                    <a:gd name="T23" fmla="*/ 251 h 181"/>
                    <a:gd name="T24" fmla="*/ 12 w 131"/>
                    <a:gd name="T25" fmla="*/ 257 h 181"/>
                    <a:gd name="T26" fmla="*/ 8 w 131"/>
                    <a:gd name="T27" fmla="*/ 298 h 181"/>
                    <a:gd name="T28" fmla="*/ 12 w 131"/>
                    <a:gd name="T29" fmla="*/ 321 h 181"/>
                    <a:gd name="T30" fmla="*/ 32 w 131"/>
                    <a:gd name="T31" fmla="*/ 312 h 181"/>
                    <a:gd name="T32" fmla="*/ 28 w 131"/>
                    <a:gd name="T33" fmla="*/ 288 h 181"/>
                    <a:gd name="T34" fmla="*/ 32 w 131"/>
                    <a:gd name="T35" fmla="*/ 266 h 181"/>
                    <a:gd name="T36" fmla="*/ 34 w 131"/>
                    <a:gd name="T37" fmla="*/ 231 h 181"/>
                    <a:gd name="T38" fmla="*/ 36 w 131"/>
                    <a:gd name="T39" fmla="*/ 209 h 181"/>
                    <a:gd name="T40" fmla="*/ 48 w 131"/>
                    <a:gd name="T41" fmla="*/ 204 h 181"/>
                    <a:gd name="T42" fmla="*/ 40 w 131"/>
                    <a:gd name="T43" fmla="*/ 229 h 181"/>
                    <a:gd name="T44" fmla="*/ 50 w 131"/>
                    <a:gd name="T45" fmla="*/ 251 h 181"/>
                    <a:gd name="T46" fmla="*/ 50 w 131"/>
                    <a:gd name="T47" fmla="*/ 269 h 181"/>
                    <a:gd name="T48" fmla="*/ 58 w 131"/>
                    <a:gd name="T49" fmla="*/ 262 h 181"/>
                    <a:gd name="T50" fmla="*/ 71 w 131"/>
                    <a:gd name="T51" fmla="*/ 251 h 181"/>
                    <a:gd name="T52" fmla="*/ 67 w 131"/>
                    <a:gd name="T53" fmla="*/ 237 h 181"/>
                    <a:gd name="T54" fmla="*/ 65 w 131"/>
                    <a:gd name="T55" fmla="*/ 229 h 181"/>
                    <a:gd name="T56" fmla="*/ 64 w 131"/>
                    <a:gd name="T57" fmla="*/ 182 h 181"/>
                    <a:gd name="T58" fmla="*/ 64 w 131"/>
                    <a:gd name="T59" fmla="*/ 159 h 181"/>
                    <a:gd name="T60" fmla="*/ 71 w 131"/>
                    <a:gd name="T61" fmla="*/ 126 h 181"/>
                    <a:gd name="T62" fmla="*/ 87 w 131"/>
                    <a:gd name="T63" fmla="*/ 117 h 181"/>
                    <a:gd name="T64" fmla="*/ 75 w 131"/>
                    <a:gd name="T65" fmla="*/ 105 h 181"/>
                    <a:gd name="T66" fmla="*/ 65 w 131"/>
                    <a:gd name="T67" fmla="*/ 120 h 181"/>
                    <a:gd name="T68" fmla="*/ 54 w 131"/>
                    <a:gd name="T69" fmla="*/ 128 h 181"/>
                    <a:gd name="T70" fmla="*/ 44 w 131"/>
                    <a:gd name="T71" fmla="*/ 146 h 181"/>
                    <a:gd name="T72" fmla="*/ 34 w 131"/>
                    <a:gd name="T73" fmla="*/ 131 h 181"/>
                    <a:gd name="T74" fmla="*/ 38 w 131"/>
                    <a:gd name="T75" fmla="*/ 95 h 181"/>
                    <a:gd name="T76" fmla="*/ 52 w 131"/>
                    <a:gd name="T77" fmla="*/ 85 h 181"/>
                    <a:gd name="T78" fmla="*/ 65 w 131"/>
                    <a:gd name="T79" fmla="*/ 79 h 181"/>
                    <a:gd name="T80" fmla="*/ 83 w 131"/>
                    <a:gd name="T81" fmla="*/ 63 h 181"/>
                    <a:gd name="T82" fmla="*/ 101 w 131"/>
                    <a:gd name="T83" fmla="*/ 56 h 181"/>
                    <a:gd name="T84" fmla="*/ 115 w 131"/>
                    <a:gd name="T85" fmla="*/ 31 h 181"/>
                    <a:gd name="T86" fmla="*/ 125 w 131"/>
                    <a:gd name="T87" fmla="*/ 0 h 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
                    <a:gd name="T133" fmla="*/ 0 h 181"/>
                    <a:gd name="T134" fmla="*/ 131 w 131"/>
                    <a:gd name="T135" fmla="*/ 181 h 1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9" name="Freeform 603"/>
                <p:cNvSpPr>
                  <a:spLocks/>
                </p:cNvSpPr>
                <p:nvPr/>
              </p:nvSpPr>
              <p:spPr bwMode="ltGray">
                <a:xfrm>
                  <a:off x="4413" y="2723"/>
                  <a:ext cx="191" cy="206"/>
                </a:xfrm>
                <a:custGeom>
                  <a:avLst/>
                  <a:gdLst>
                    <a:gd name="T0" fmla="*/ 172 w 191"/>
                    <a:gd name="T1" fmla="*/ 20 h 185"/>
                    <a:gd name="T2" fmla="*/ 162 w 191"/>
                    <a:gd name="T3" fmla="*/ 30 h 185"/>
                    <a:gd name="T4" fmla="*/ 164 w 191"/>
                    <a:gd name="T5" fmla="*/ 37 h 185"/>
                    <a:gd name="T6" fmla="*/ 174 w 191"/>
                    <a:gd name="T7" fmla="*/ 78 h 185"/>
                    <a:gd name="T8" fmla="*/ 190 w 191"/>
                    <a:gd name="T9" fmla="*/ 107 h 185"/>
                    <a:gd name="T10" fmla="*/ 174 w 191"/>
                    <a:gd name="T11" fmla="*/ 111 h 185"/>
                    <a:gd name="T12" fmla="*/ 170 w 191"/>
                    <a:gd name="T13" fmla="*/ 120 h 185"/>
                    <a:gd name="T14" fmla="*/ 162 w 191"/>
                    <a:gd name="T15" fmla="*/ 139 h 185"/>
                    <a:gd name="T16" fmla="*/ 160 w 191"/>
                    <a:gd name="T17" fmla="*/ 182 h 185"/>
                    <a:gd name="T18" fmla="*/ 154 w 191"/>
                    <a:gd name="T19" fmla="*/ 198 h 185"/>
                    <a:gd name="T20" fmla="*/ 142 w 191"/>
                    <a:gd name="T21" fmla="*/ 206 h 185"/>
                    <a:gd name="T22" fmla="*/ 138 w 191"/>
                    <a:gd name="T23" fmla="*/ 229 h 185"/>
                    <a:gd name="T24" fmla="*/ 146 w 191"/>
                    <a:gd name="T25" fmla="*/ 241 h 185"/>
                    <a:gd name="T26" fmla="*/ 138 w 191"/>
                    <a:gd name="T27" fmla="*/ 259 h 185"/>
                    <a:gd name="T28" fmla="*/ 132 w 191"/>
                    <a:gd name="T29" fmla="*/ 276 h 185"/>
                    <a:gd name="T30" fmla="*/ 110 w 191"/>
                    <a:gd name="T31" fmla="*/ 313 h 185"/>
                    <a:gd name="T32" fmla="*/ 100 w 191"/>
                    <a:gd name="T33" fmla="*/ 315 h 185"/>
                    <a:gd name="T34" fmla="*/ 96 w 191"/>
                    <a:gd name="T35" fmla="*/ 287 h 185"/>
                    <a:gd name="T36" fmla="*/ 78 w 191"/>
                    <a:gd name="T37" fmla="*/ 302 h 185"/>
                    <a:gd name="T38" fmla="*/ 66 w 191"/>
                    <a:gd name="T39" fmla="*/ 304 h 185"/>
                    <a:gd name="T40" fmla="*/ 52 w 191"/>
                    <a:gd name="T41" fmla="*/ 307 h 185"/>
                    <a:gd name="T42" fmla="*/ 54 w 191"/>
                    <a:gd name="T43" fmla="*/ 284 h 185"/>
                    <a:gd name="T44" fmla="*/ 44 w 191"/>
                    <a:gd name="T45" fmla="*/ 298 h 185"/>
                    <a:gd name="T46" fmla="*/ 28 w 191"/>
                    <a:gd name="T47" fmla="*/ 295 h 185"/>
                    <a:gd name="T48" fmla="*/ 22 w 191"/>
                    <a:gd name="T49" fmla="*/ 256 h 185"/>
                    <a:gd name="T50" fmla="*/ 22 w 191"/>
                    <a:gd name="T51" fmla="*/ 241 h 185"/>
                    <a:gd name="T52" fmla="*/ 14 w 191"/>
                    <a:gd name="T53" fmla="*/ 245 h 185"/>
                    <a:gd name="T54" fmla="*/ 2 w 191"/>
                    <a:gd name="T55" fmla="*/ 193 h 185"/>
                    <a:gd name="T56" fmla="*/ 8 w 191"/>
                    <a:gd name="T57" fmla="*/ 157 h 185"/>
                    <a:gd name="T58" fmla="*/ 10 w 191"/>
                    <a:gd name="T59" fmla="*/ 139 h 185"/>
                    <a:gd name="T60" fmla="*/ 18 w 191"/>
                    <a:gd name="T61" fmla="*/ 145 h 185"/>
                    <a:gd name="T62" fmla="*/ 36 w 191"/>
                    <a:gd name="T63" fmla="*/ 167 h 185"/>
                    <a:gd name="T64" fmla="*/ 50 w 191"/>
                    <a:gd name="T65" fmla="*/ 161 h 185"/>
                    <a:gd name="T66" fmla="*/ 70 w 191"/>
                    <a:gd name="T67" fmla="*/ 150 h 185"/>
                    <a:gd name="T68" fmla="*/ 86 w 191"/>
                    <a:gd name="T69" fmla="*/ 118 h 185"/>
                    <a:gd name="T70" fmla="*/ 92 w 191"/>
                    <a:gd name="T71" fmla="*/ 120 h 185"/>
                    <a:gd name="T72" fmla="*/ 104 w 191"/>
                    <a:gd name="T73" fmla="*/ 109 h 185"/>
                    <a:gd name="T74" fmla="*/ 116 w 191"/>
                    <a:gd name="T75" fmla="*/ 86 h 185"/>
                    <a:gd name="T76" fmla="*/ 128 w 191"/>
                    <a:gd name="T77" fmla="*/ 58 h 185"/>
                    <a:gd name="T78" fmla="*/ 130 w 191"/>
                    <a:gd name="T79" fmla="*/ 33 h 185"/>
                    <a:gd name="T80" fmla="*/ 132 w 191"/>
                    <a:gd name="T81" fmla="*/ 20 h 185"/>
                    <a:gd name="T82" fmla="*/ 164 w 191"/>
                    <a:gd name="T83" fmla="*/ 0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85"/>
                    <a:gd name="T128" fmla="*/ 191 w 191"/>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sp>
          <p:nvSpPr>
            <p:cNvPr id="5246" name="Freeform 604"/>
            <p:cNvSpPr>
              <a:spLocks/>
            </p:cNvSpPr>
            <p:nvPr/>
          </p:nvSpPr>
          <p:spPr bwMode="ltGray">
            <a:xfrm>
              <a:off x="4482" y="2474"/>
              <a:ext cx="16" cy="23"/>
            </a:xfrm>
            <a:custGeom>
              <a:avLst/>
              <a:gdLst>
                <a:gd name="T0" fmla="*/ 0 w 17"/>
                <a:gd name="T1" fmla="*/ 0 h 23"/>
                <a:gd name="T2" fmla="*/ 2 w 17"/>
                <a:gd name="T3" fmla="*/ 14 h 23"/>
                <a:gd name="T4" fmla="*/ 8 w 17"/>
                <a:gd name="T5" fmla="*/ 22 h 23"/>
                <a:gd name="T6" fmla="*/ 11 w 17"/>
                <a:gd name="T7" fmla="*/ 16 h 23"/>
                <a:gd name="T8" fmla="*/ 11 w 17"/>
                <a:gd name="T9" fmla="*/ 0 h 23"/>
                <a:gd name="T10" fmla="*/ 0 w 17"/>
                <a:gd name="T11" fmla="*/ 0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0" y="0"/>
                  </a:moveTo>
                  <a:lnTo>
                    <a:pt x="2" y="14"/>
                  </a:lnTo>
                  <a:lnTo>
                    <a:pt x="8" y="22"/>
                  </a:lnTo>
                  <a:lnTo>
                    <a:pt x="16" y="16"/>
                  </a:lnTo>
                  <a:lnTo>
                    <a:pt x="16"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7" name="Freeform 605"/>
            <p:cNvSpPr>
              <a:spLocks/>
            </p:cNvSpPr>
            <p:nvPr/>
          </p:nvSpPr>
          <p:spPr bwMode="ltGray">
            <a:xfrm>
              <a:off x="4467" y="2487"/>
              <a:ext cx="9" cy="14"/>
            </a:xfrm>
            <a:custGeom>
              <a:avLst/>
              <a:gdLst>
                <a:gd name="T0" fmla="*/ 2 w 11"/>
                <a:gd name="T1" fmla="*/ 2 h 13"/>
                <a:gd name="T2" fmla="*/ 0 w 11"/>
                <a:gd name="T3" fmla="*/ 17 h 13"/>
                <a:gd name="T4" fmla="*/ 4 w 11"/>
                <a:gd name="T5" fmla="*/ 17 h 13"/>
                <a:gd name="T6" fmla="*/ 4 w 11"/>
                <a:gd name="T7" fmla="*/ 0 h 13"/>
                <a:gd name="T8" fmla="*/ 2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2" y="2"/>
                  </a:moveTo>
                  <a:lnTo>
                    <a:pt x="0" y="12"/>
                  </a:lnTo>
                  <a:lnTo>
                    <a:pt x="10" y="12"/>
                  </a:lnTo>
                  <a:lnTo>
                    <a:pt x="10" y="0"/>
                  </a:lnTo>
                  <a:lnTo>
                    <a:pt x="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8" name="Freeform 606"/>
            <p:cNvSpPr>
              <a:spLocks/>
            </p:cNvSpPr>
            <p:nvPr/>
          </p:nvSpPr>
          <p:spPr bwMode="ltGray">
            <a:xfrm>
              <a:off x="3422" y="2344"/>
              <a:ext cx="28" cy="29"/>
            </a:xfrm>
            <a:custGeom>
              <a:avLst/>
              <a:gdLst>
                <a:gd name="T0" fmla="*/ 18 w 31"/>
                <a:gd name="T1" fmla="*/ 4 h 29"/>
                <a:gd name="T2" fmla="*/ 14 w 31"/>
                <a:gd name="T3" fmla="*/ 0 h 29"/>
                <a:gd name="T4" fmla="*/ 5 w 31"/>
                <a:gd name="T5" fmla="*/ 0 h 29"/>
                <a:gd name="T6" fmla="*/ 0 w 31"/>
                <a:gd name="T7" fmla="*/ 12 h 29"/>
                <a:gd name="T8" fmla="*/ 5 w 31"/>
                <a:gd name="T9" fmla="*/ 18 h 29"/>
                <a:gd name="T10" fmla="*/ 5 w 31"/>
                <a:gd name="T11" fmla="*/ 20 h 29"/>
                <a:gd name="T12" fmla="*/ 10 w 31"/>
                <a:gd name="T13" fmla="*/ 28 h 29"/>
                <a:gd name="T14" fmla="*/ 15 w 31"/>
                <a:gd name="T15" fmla="*/ 22 h 29"/>
                <a:gd name="T16" fmla="*/ 14 w 31"/>
                <a:gd name="T17" fmla="*/ 16 h 29"/>
                <a:gd name="T18" fmla="*/ 12 w 31"/>
                <a:gd name="T19" fmla="*/ 12 h 29"/>
                <a:gd name="T20" fmla="*/ 17 w 31"/>
                <a:gd name="T21" fmla="*/ 10 h 29"/>
                <a:gd name="T22" fmla="*/ 18 w 31"/>
                <a:gd name="T23" fmla="*/ 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9"/>
                <a:gd name="T38" fmla="*/ 31 w 3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9" name="Freeform 607"/>
            <p:cNvSpPr>
              <a:spLocks/>
            </p:cNvSpPr>
            <p:nvPr/>
          </p:nvSpPr>
          <p:spPr bwMode="ltGray">
            <a:xfrm>
              <a:off x="3367" y="1756"/>
              <a:ext cx="689" cy="357"/>
            </a:xfrm>
            <a:custGeom>
              <a:avLst/>
              <a:gdLst>
                <a:gd name="T0" fmla="*/ 40 w 753"/>
                <a:gd name="T1" fmla="*/ 158 h 347"/>
                <a:gd name="T2" fmla="*/ 5 w 753"/>
                <a:gd name="T3" fmla="*/ 189 h 347"/>
                <a:gd name="T4" fmla="*/ 2 w 753"/>
                <a:gd name="T5" fmla="*/ 261 h 347"/>
                <a:gd name="T6" fmla="*/ 29 w 753"/>
                <a:gd name="T7" fmla="*/ 228 h 347"/>
                <a:gd name="T8" fmla="*/ 58 w 753"/>
                <a:gd name="T9" fmla="*/ 261 h 347"/>
                <a:gd name="T10" fmla="*/ 28 w 753"/>
                <a:gd name="T11" fmla="*/ 283 h 347"/>
                <a:gd name="T12" fmla="*/ 36 w 753"/>
                <a:gd name="T13" fmla="*/ 311 h 347"/>
                <a:gd name="T14" fmla="*/ 49 w 753"/>
                <a:gd name="T15" fmla="*/ 327 h 347"/>
                <a:gd name="T16" fmla="*/ 57 w 753"/>
                <a:gd name="T17" fmla="*/ 355 h 347"/>
                <a:gd name="T18" fmla="*/ 73 w 753"/>
                <a:gd name="T19" fmla="*/ 348 h 347"/>
                <a:gd name="T20" fmla="*/ 86 w 753"/>
                <a:gd name="T21" fmla="*/ 305 h 347"/>
                <a:gd name="T22" fmla="*/ 131 w 753"/>
                <a:gd name="T23" fmla="*/ 325 h 347"/>
                <a:gd name="T24" fmla="*/ 149 w 753"/>
                <a:gd name="T25" fmla="*/ 318 h 347"/>
                <a:gd name="T26" fmla="*/ 188 w 753"/>
                <a:gd name="T27" fmla="*/ 302 h 347"/>
                <a:gd name="T28" fmla="*/ 199 w 753"/>
                <a:gd name="T29" fmla="*/ 336 h 347"/>
                <a:gd name="T30" fmla="*/ 219 w 753"/>
                <a:gd name="T31" fmla="*/ 368 h 347"/>
                <a:gd name="T32" fmla="*/ 252 w 753"/>
                <a:gd name="T33" fmla="*/ 394 h 347"/>
                <a:gd name="T34" fmla="*/ 275 w 753"/>
                <a:gd name="T35" fmla="*/ 366 h 347"/>
                <a:gd name="T36" fmla="*/ 302 w 753"/>
                <a:gd name="T37" fmla="*/ 348 h 347"/>
                <a:gd name="T38" fmla="*/ 330 w 753"/>
                <a:gd name="T39" fmla="*/ 364 h 347"/>
                <a:gd name="T40" fmla="*/ 361 w 753"/>
                <a:gd name="T41" fmla="*/ 371 h 347"/>
                <a:gd name="T42" fmla="*/ 411 w 753"/>
                <a:gd name="T43" fmla="*/ 388 h 347"/>
                <a:gd name="T44" fmla="*/ 417 w 753"/>
                <a:gd name="T45" fmla="*/ 381 h 347"/>
                <a:gd name="T46" fmla="*/ 441 w 753"/>
                <a:gd name="T47" fmla="*/ 368 h 347"/>
                <a:gd name="T48" fmla="*/ 441 w 753"/>
                <a:gd name="T49" fmla="*/ 342 h 347"/>
                <a:gd name="T50" fmla="*/ 462 w 753"/>
                <a:gd name="T51" fmla="*/ 332 h 347"/>
                <a:gd name="T52" fmla="*/ 466 w 753"/>
                <a:gd name="T53" fmla="*/ 307 h 347"/>
                <a:gd name="T54" fmla="*/ 482 w 753"/>
                <a:gd name="T55" fmla="*/ 283 h 347"/>
                <a:gd name="T56" fmla="*/ 469 w 753"/>
                <a:gd name="T57" fmla="*/ 279 h 347"/>
                <a:gd name="T58" fmla="*/ 449 w 753"/>
                <a:gd name="T59" fmla="*/ 222 h 347"/>
                <a:gd name="T60" fmla="*/ 424 w 753"/>
                <a:gd name="T61" fmla="*/ 183 h 347"/>
                <a:gd name="T62" fmla="*/ 392 w 753"/>
                <a:gd name="T63" fmla="*/ 121 h 347"/>
                <a:gd name="T64" fmla="*/ 368 w 753"/>
                <a:gd name="T65" fmla="*/ 64 h 347"/>
                <a:gd name="T66" fmla="*/ 318 w 753"/>
                <a:gd name="T67" fmla="*/ 70 h 347"/>
                <a:gd name="T68" fmla="*/ 293 w 753"/>
                <a:gd name="T69" fmla="*/ 37 h 347"/>
                <a:gd name="T70" fmla="*/ 251 w 753"/>
                <a:gd name="T71" fmla="*/ 0 h 347"/>
                <a:gd name="T72" fmla="*/ 203 w 753"/>
                <a:gd name="T73" fmla="*/ 33 h 347"/>
                <a:gd name="T74" fmla="*/ 166 w 753"/>
                <a:gd name="T75" fmla="*/ 57 h 347"/>
                <a:gd name="T76" fmla="*/ 124 w 753"/>
                <a:gd name="T77" fmla="*/ 72 h 347"/>
                <a:gd name="T78" fmla="*/ 78 w 753"/>
                <a:gd name="T79" fmla="*/ 76 h 347"/>
                <a:gd name="T80" fmla="*/ 54 w 753"/>
                <a:gd name="T81" fmla="*/ 113 h 347"/>
                <a:gd name="T82" fmla="*/ 40 w 753"/>
                <a:gd name="T83" fmla="*/ 152 h 3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3"/>
                <a:gd name="T127" fmla="*/ 0 h 347"/>
                <a:gd name="T128" fmla="*/ 753 w 753"/>
                <a:gd name="T129" fmla="*/ 347 h 3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0" name="Freeform 608"/>
            <p:cNvSpPr>
              <a:spLocks/>
            </p:cNvSpPr>
            <p:nvPr/>
          </p:nvSpPr>
          <p:spPr bwMode="ltGray">
            <a:xfrm>
              <a:off x="4583" y="2084"/>
              <a:ext cx="80" cy="92"/>
            </a:xfrm>
            <a:custGeom>
              <a:avLst/>
              <a:gdLst>
                <a:gd name="T0" fmla="*/ 16 w 87"/>
                <a:gd name="T1" fmla="*/ 0 h 89"/>
                <a:gd name="T2" fmla="*/ 30 w 87"/>
                <a:gd name="T3" fmla="*/ 6 h 89"/>
                <a:gd name="T4" fmla="*/ 36 w 87"/>
                <a:gd name="T5" fmla="*/ 25 h 89"/>
                <a:gd name="T6" fmla="*/ 38 w 87"/>
                <a:gd name="T7" fmla="*/ 25 h 89"/>
                <a:gd name="T8" fmla="*/ 46 w 87"/>
                <a:gd name="T9" fmla="*/ 37 h 89"/>
                <a:gd name="T10" fmla="*/ 50 w 87"/>
                <a:gd name="T11" fmla="*/ 49 h 89"/>
                <a:gd name="T12" fmla="*/ 51 w 87"/>
                <a:gd name="T13" fmla="*/ 56 h 89"/>
                <a:gd name="T14" fmla="*/ 50 w 87"/>
                <a:gd name="T15" fmla="*/ 58 h 89"/>
                <a:gd name="T16" fmla="*/ 57 w 87"/>
                <a:gd name="T17" fmla="*/ 49 h 89"/>
                <a:gd name="T18" fmla="*/ 55 w 87"/>
                <a:gd name="T19" fmla="*/ 74 h 89"/>
                <a:gd name="T20" fmla="*/ 51 w 87"/>
                <a:gd name="T21" fmla="*/ 79 h 89"/>
                <a:gd name="T22" fmla="*/ 49 w 87"/>
                <a:gd name="T23" fmla="*/ 85 h 89"/>
                <a:gd name="T24" fmla="*/ 47 w 87"/>
                <a:gd name="T25" fmla="*/ 85 h 89"/>
                <a:gd name="T26" fmla="*/ 45 w 87"/>
                <a:gd name="T27" fmla="*/ 85 h 89"/>
                <a:gd name="T28" fmla="*/ 43 w 87"/>
                <a:gd name="T29" fmla="*/ 93 h 89"/>
                <a:gd name="T30" fmla="*/ 40 w 87"/>
                <a:gd name="T31" fmla="*/ 97 h 89"/>
                <a:gd name="T32" fmla="*/ 38 w 87"/>
                <a:gd name="T33" fmla="*/ 95 h 89"/>
                <a:gd name="T34" fmla="*/ 36 w 87"/>
                <a:gd name="T35" fmla="*/ 101 h 89"/>
                <a:gd name="T36" fmla="*/ 34 w 87"/>
                <a:gd name="T37" fmla="*/ 103 h 89"/>
                <a:gd name="T38" fmla="*/ 31 w 87"/>
                <a:gd name="T39" fmla="*/ 101 h 89"/>
                <a:gd name="T40" fmla="*/ 28 w 87"/>
                <a:gd name="T41" fmla="*/ 93 h 89"/>
                <a:gd name="T42" fmla="*/ 28 w 87"/>
                <a:gd name="T43" fmla="*/ 85 h 89"/>
                <a:gd name="T44" fmla="*/ 29 w 87"/>
                <a:gd name="T45" fmla="*/ 72 h 89"/>
                <a:gd name="T46" fmla="*/ 27 w 87"/>
                <a:gd name="T47" fmla="*/ 70 h 89"/>
                <a:gd name="T48" fmla="*/ 24 w 87"/>
                <a:gd name="T49" fmla="*/ 60 h 89"/>
                <a:gd name="T50" fmla="*/ 21 w 87"/>
                <a:gd name="T51" fmla="*/ 64 h 89"/>
                <a:gd name="T52" fmla="*/ 18 w 87"/>
                <a:gd name="T53" fmla="*/ 60 h 89"/>
                <a:gd name="T54" fmla="*/ 21 w 87"/>
                <a:gd name="T55" fmla="*/ 53 h 89"/>
                <a:gd name="T56" fmla="*/ 24 w 87"/>
                <a:gd name="T57" fmla="*/ 45 h 89"/>
                <a:gd name="T58" fmla="*/ 23 w 87"/>
                <a:gd name="T59" fmla="*/ 41 h 89"/>
                <a:gd name="T60" fmla="*/ 17 w 87"/>
                <a:gd name="T61" fmla="*/ 41 h 89"/>
                <a:gd name="T62" fmla="*/ 16 w 87"/>
                <a:gd name="T63" fmla="*/ 39 h 89"/>
                <a:gd name="T64" fmla="*/ 15 w 87"/>
                <a:gd name="T65" fmla="*/ 45 h 89"/>
                <a:gd name="T66" fmla="*/ 6 w 87"/>
                <a:gd name="T67" fmla="*/ 41 h 89"/>
                <a:gd name="T68" fmla="*/ 4 w 87"/>
                <a:gd name="T69" fmla="*/ 37 h 89"/>
                <a:gd name="T70" fmla="*/ 0 w 87"/>
                <a:gd name="T71" fmla="*/ 37 h 89"/>
                <a:gd name="T72" fmla="*/ 4 w 87"/>
                <a:gd name="T73" fmla="*/ 29 h 89"/>
                <a:gd name="T74" fmla="*/ 4 w 87"/>
                <a:gd name="T75" fmla="*/ 14 h 89"/>
                <a:gd name="T76" fmla="*/ 6 w 87"/>
                <a:gd name="T77" fmla="*/ 10 h 89"/>
                <a:gd name="T78" fmla="*/ 7 w 87"/>
                <a:gd name="T79" fmla="*/ 6 h 89"/>
                <a:gd name="T80" fmla="*/ 16 w 87"/>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89"/>
                <a:gd name="T125" fmla="*/ 87 w 87"/>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1" name="Freeform 609"/>
            <p:cNvSpPr>
              <a:spLocks/>
            </p:cNvSpPr>
            <p:nvPr/>
          </p:nvSpPr>
          <p:spPr bwMode="ltGray">
            <a:xfrm>
              <a:off x="2736" y="2064"/>
              <a:ext cx="9" cy="9"/>
            </a:xfrm>
            <a:custGeom>
              <a:avLst/>
              <a:gdLst>
                <a:gd name="T0" fmla="*/ 2 w 9"/>
                <a:gd name="T1" fmla="*/ 0 h 9"/>
                <a:gd name="T2" fmla="*/ 0 w 9"/>
                <a:gd name="T3" fmla="*/ 4 h 9"/>
                <a:gd name="T4" fmla="*/ 4 w 9"/>
                <a:gd name="T5" fmla="*/ 8 h 9"/>
                <a:gd name="T6" fmla="*/ 8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4"/>
                  </a:lnTo>
                  <a:lnTo>
                    <a:pt x="4" y="8"/>
                  </a:lnTo>
                  <a:lnTo>
                    <a:pt x="8"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2" name="Freeform 610"/>
            <p:cNvSpPr>
              <a:spLocks/>
            </p:cNvSpPr>
            <p:nvPr/>
          </p:nvSpPr>
          <p:spPr bwMode="ltGray">
            <a:xfrm>
              <a:off x="2877" y="3322"/>
              <a:ext cx="263" cy="241"/>
            </a:xfrm>
            <a:custGeom>
              <a:avLst/>
              <a:gdLst>
                <a:gd name="T0" fmla="*/ 0 w 287"/>
                <a:gd name="T1" fmla="*/ 130 h 233"/>
                <a:gd name="T2" fmla="*/ 5 w 287"/>
                <a:gd name="T3" fmla="*/ 144 h 233"/>
                <a:gd name="T4" fmla="*/ 5 w 287"/>
                <a:gd name="T5" fmla="*/ 152 h 233"/>
                <a:gd name="T6" fmla="*/ 5 w 287"/>
                <a:gd name="T7" fmla="*/ 159 h 233"/>
                <a:gd name="T8" fmla="*/ 9 w 287"/>
                <a:gd name="T9" fmla="*/ 170 h 233"/>
                <a:gd name="T10" fmla="*/ 19 w 287"/>
                <a:gd name="T11" fmla="*/ 206 h 233"/>
                <a:gd name="T12" fmla="*/ 21 w 287"/>
                <a:gd name="T13" fmla="*/ 211 h 233"/>
                <a:gd name="T14" fmla="*/ 21 w 287"/>
                <a:gd name="T15" fmla="*/ 228 h 233"/>
                <a:gd name="T16" fmla="*/ 12 w 287"/>
                <a:gd name="T17" fmla="*/ 230 h 233"/>
                <a:gd name="T18" fmla="*/ 19 w 287"/>
                <a:gd name="T19" fmla="*/ 244 h 233"/>
                <a:gd name="T20" fmla="*/ 26 w 287"/>
                <a:gd name="T21" fmla="*/ 258 h 233"/>
                <a:gd name="T22" fmla="*/ 29 w 287"/>
                <a:gd name="T23" fmla="*/ 266 h 233"/>
                <a:gd name="T24" fmla="*/ 36 w 287"/>
                <a:gd name="T25" fmla="*/ 275 h 233"/>
                <a:gd name="T26" fmla="*/ 41 w 287"/>
                <a:gd name="T27" fmla="*/ 268 h 233"/>
                <a:gd name="T28" fmla="*/ 58 w 287"/>
                <a:gd name="T29" fmla="*/ 266 h 233"/>
                <a:gd name="T30" fmla="*/ 60 w 287"/>
                <a:gd name="T31" fmla="*/ 263 h 233"/>
                <a:gd name="T32" fmla="*/ 70 w 287"/>
                <a:gd name="T33" fmla="*/ 263 h 233"/>
                <a:gd name="T34" fmla="*/ 73 w 287"/>
                <a:gd name="T35" fmla="*/ 258 h 233"/>
                <a:gd name="T36" fmla="*/ 78 w 287"/>
                <a:gd name="T37" fmla="*/ 263 h 233"/>
                <a:gd name="T38" fmla="*/ 88 w 287"/>
                <a:gd name="T39" fmla="*/ 270 h 233"/>
                <a:gd name="T40" fmla="*/ 90 w 287"/>
                <a:gd name="T41" fmla="*/ 261 h 233"/>
                <a:gd name="T42" fmla="*/ 96 w 287"/>
                <a:gd name="T43" fmla="*/ 270 h 233"/>
                <a:gd name="T44" fmla="*/ 103 w 287"/>
                <a:gd name="T45" fmla="*/ 266 h 233"/>
                <a:gd name="T46" fmla="*/ 115 w 287"/>
                <a:gd name="T47" fmla="*/ 255 h 233"/>
                <a:gd name="T48" fmla="*/ 126 w 287"/>
                <a:gd name="T49" fmla="*/ 241 h 233"/>
                <a:gd name="T50" fmla="*/ 131 w 287"/>
                <a:gd name="T51" fmla="*/ 237 h 233"/>
                <a:gd name="T52" fmla="*/ 135 w 287"/>
                <a:gd name="T53" fmla="*/ 225 h 233"/>
                <a:gd name="T54" fmla="*/ 143 w 287"/>
                <a:gd name="T55" fmla="*/ 215 h 233"/>
                <a:gd name="T56" fmla="*/ 151 w 287"/>
                <a:gd name="T57" fmla="*/ 201 h 233"/>
                <a:gd name="T58" fmla="*/ 159 w 287"/>
                <a:gd name="T59" fmla="*/ 182 h 233"/>
                <a:gd name="T60" fmla="*/ 161 w 287"/>
                <a:gd name="T61" fmla="*/ 177 h 233"/>
                <a:gd name="T62" fmla="*/ 166 w 287"/>
                <a:gd name="T63" fmla="*/ 173 h 233"/>
                <a:gd name="T64" fmla="*/ 173 w 287"/>
                <a:gd name="T65" fmla="*/ 161 h 233"/>
                <a:gd name="T66" fmla="*/ 179 w 287"/>
                <a:gd name="T67" fmla="*/ 144 h 233"/>
                <a:gd name="T68" fmla="*/ 185 w 287"/>
                <a:gd name="T69" fmla="*/ 122 h 233"/>
                <a:gd name="T70" fmla="*/ 183 w 287"/>
                <a:gd name="T71" fmla="*/ 68 h 233"/>
                <a:gd name="T72" fmla="*/ 174 w 287"/>
                <a:gd name="T73" fmla="*/ 21 h 233"/>
                <a:gd name="T74" fmla="*/ 132 w 287"/>
                <a:gd name="T75" fmla="*/ 0 h 233"/>
                <a:gd name="T76" fmla="*/ 41 w 287"/>
                <a:gd name="T77" fmla="*/ 60 h 233"/>
                <a:gd name="T78" fmla="*/ 0 w 287"/>
                <a:gd name="T79" fmla="*/ 130 h 2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7"/>
                <a:gd name="T121" fmla="*/ 0 h 233"/>
                <a:gd name="T122" fmla="*/ 287 w 287"/>
                <a:gd name="T123" fmla="*/ 233 h 2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3" name="Freeform 611"/>
            <p:cNvSpPr>
              <a:spLocks/>
            </p:cNvSpPr>
            <p:nvPr/>
          </p:nvSpPr>
          <p:spPr bwMode="ltGray">
            <a:xfrm>
              <a:off x="3103" y="3409"/>
              <a:ext cx="29" cy="34"/>
            </a:xfrm>
            <a:custGeom>
              <a:avLst/>
              <a:gdLst>
                <a:gd name="T0" fmla="*/ 19 w 31"/>
                <a:gd name="T1" fmla="*/ 0 h 33"/>
                <a:gd name="T2" fmla="*/ 15 w 31"/>
                <a:gd name="T3" fmla="*/ 4 h 33"/>
                <a:gd name="T4" fmla="*/ 7 w 31"/>
                <a:gd name="T5" fmla="*/ 2 h 33"/>
                <a:gd name="T6" fmla="*/ 7 w 31"/>
                <a:gd name="T7" fmla="*/ 8 h 33"/>
                <a:gd name="T8" fmla="*/ 0 w 31"/>
                <a:gd name="T9" fmla="*/ 12 h 33"/>
                <a:gd name="T10" fmla="*/ 0 w 31"/>
                <a:gd name="T11" fmla="*/ 23 h 33"/>
                <a:gd name="T12" fmla="*/ 0 w 31"/>
                <a:gd name="T13" fmla="*/ 33 h 33"/>
                <a:gd name="T14" fmla="*/ 7 w 31"/>
                <a:gd name="T15" fmla="*/ 37 h 33"/>
                <a:gd name="T16" fmla="*/ 15 w 31"/>
                <a:gd name="T17" fmla="*/ 37 h 33"/>
                <a:gd name="T18" fmla="*/ 15 w 31"/>
                <a:gd name="T19" fmla="*/ 29 h 33"/>
                <a:gd name="T20" fmla="*/ 21 w 31"/>
                <a:gd name="T21" fmla="*/ 12 h 33"/>
                <a:gd name="T22" fmla="*/ 19 w 31"/>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33"/>
                <a:gd name="T38" fmla="*/ 31 w 31"/>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4" name="Freeform 612"/>
            <p:cNvSpPr>
              <a:spLocks/>
            </p:cNvSpPr>
            <p:nvPr/>
          </p:nvSpPr>
          <p:spPr bwMode="ltGray">
            <a:xfrm>
              <a:off x="3041" y="3459"/>
              <a:ext cx="33" cy="34"/>
            </a:xfrm>
            <a:custGeom>
              <a:avLst/>
              <a:gdLst>
                <a:gd name="T0" fmla="*/ 23 w 35"/>
                <a:gd name="T1" fmla="*/ 0 h 33"/>
                <a:gd name="T2" fmla="*/ 15 w 35"/>
                <a:gd name="T3" fmla="*/ 0 h 33"/>
                <a:gd name="T4" fmla="*/ 11 w 35"/>
                <a:gd name="T5" fmla="*/ 6 h 33"/>
                <a:gd name="T6" fmla="*/ 0 w 35"/>
                <a:gd name="T7" fmla="*/ 12 h 33"/>
                <a:gd name="T8" fmla="*/ 0 w 35"/>
                <a:gd name="T9" fmla="*/ 16 h 33"/>
                <a:gd name="T10" fmla="*/ 8 w 35"/>
                <a:gd name="T11" fmla="*/ 23 h 33"/>
                <a:gd name="T12" fmla="*/ 6 w 35"/>
                <a:gd name="T13" fmla="*/ 31 h 33"/>
                <a:gd name="T14" fmla="*/ 8 w 35"/>
                <a:gd name="T15" fmla="*/ 37 h 33"/>
                <a:gd name="T16" fmla="*/ 8 w 35"/>
                <a:gd name="T17" fmla="*/ 37 h 33"/>
                <a:gd name="T18" fmla="*/ 9 w 35"/>
                <a:gd name="T19" fmla="*/ 33 h 33"/>
                <a:gd name="T20" fmla="*/ 15 w 35"/>
                <a:gd name="T21" fmla="*/ 33 h 33"/>
                <a:gd name="T22" fmla="*/ 23 w 35"/>
                <a:gd name="T23" fmla="*/ 27 h 33"/>
                <a:gd name="T24" fmla="*/ 25 w 35"/>
                <a:gd name="T25" fmla="*/ 8 h 33"/>
                <a:gd name="T26" fmla="*/ 25 w 35"/>
                <a:gd name="T27" fmla="*/ 2 h 33"/>
                <a:gd name="T28" fmla="*/ 23 w 35"/>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30" y="0"/>
                  </a:moveTo>
                  <a:lnTo>
                    <a:pt x="20" y="0"/>
                  </a:lnTo>
                  <a:lnTo>
                    <a:pt x="16" y="6"/>
                  </a:lnTo>
                  <a:lnTo>
                    <a:pt x="0" y="12"/>
                  </a:lnTo>
                  <a:lnTo>
                    <a:pt x="0" y="16"/>
                  </a:lnTo>
                  <a:lnTo>
                    <a:pt x="8" y="18"/>
                  </a:lnTo>
                  <a:lnTo>
                    <a:pt x="6" y="26"/>
                  </a:lnTo>
                  <a:lnTo>
                    <a:pt x="8" y="32"/>
                  </a:lnTo>
                  <a:lnTo>
                    <a:pt x="12" y="32"/>
                  </a:lnTo>
                  <a:lnTo>
                    <a:pt x="14" y="28"/>
                  </a:lnTo>
                  <a:lnTo>
                    <a:pt x="20" y="28"/>
                  </a:lnTo>
                  <a:lnTo>
                    <a:pt x="30" y="22"/>
                  </a:lnTo>
                  <a:lnTo>
                    <a:pt x="34" y="8"/>
                  </a:lnTo>
                  <a:lnTo>
                    <a:pt x="34" y="2"/>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5" name="Freeform 613"/>
            <p:cNvSpPr>
              <a:spLocks/>
            </p:cNvSpPr>
            <p:nvPr/>
          </p:nvSpPr>
          <p:spPr bwMode="ltGray">
            <a:xfrm>
              <a:off x="2934" y="3236"/>
              <a:ext cx="165" cy="176"/>
            </a:xfrm>
            <a:custGeom>
              <a:avLst/>
              <a:gdLst>
                <a:gd name="T0" fmla="*/ 118 w 179"/>
                <a:gd name="T1" fmla="*/ 107 h 171"/>
                <a:gd name="T2" fmla="*/ 111 w 179"/>
                <a:gd name="T3" fmla="*/ 115 h 171"/>
                <a:gd name="T4" fmla="*/ 107 w 179"/>
                <a:gd name="T5" fmla="*/ 117 h 171"/>
                <a:gd name="T6" fmla="*/ 105 w 179"/>
                <a:gd name="T7" fmla="*/ 124 h 171"/>
                <a:gd name="T8" fmla="*/ 98 w 179"/>
                <a:gd name="T9" fmla="*/ 124 h 171"/>
                <a:gd name="T10" fmla="*/ 96 w 179"/>
                <a:gd name="T11" fmla="*/ 129 h 171"/>
                <a:gd name="T12" fmla="*/ 88 w 179"/>
                <a:gd name="T13" fmla="*/ 137 h 171"/>
                <a:gd name="T14" fmla="*/ 84 w 179"/>
                <a:gd name="T15" fmla="*/ 146 h 171"/>
                <a:gd name="T16" fmla="*/ 82 w 179"/>
                <a:gd name="T17" fmla="*/ 146 h 171"/>
                <a:gd name="T18" fmla="*/ 81 w 179"/>
                <a:gd name="T19" fmla="*/ 156 h 171"/>
                <a:gd name="T20" fmla="*/ 77 w 179"/>
                <a:gd name="T21" fmla="*/ 156 h 171"/>
                <a:gd name="T22" fmla="*/ 75 w 179"/>
                <a:gd name="T23" fmla="*/ 164 h 171"/>
                <a:gd name="T24" fmla="*/ 68 w 179"/>
                <a:gd name="T25" fmla="*/ 164 h 171"/>
                <a:gd name="T26" fmla="*/ 68 w 179"/>
                <a:gd name="T27" fmla="*/ 174 h 171"/>
                <a:gd name="T28" fmla="*/ 66 w 179"/>
                <a:gd name="T29" fmla="*/ 183 h 171"/>
                <a:gd name="T30" fmla="*/ 48 w 179"/>
                <a:gd name="T31" fmla="*/ 181 h 171"/>
                <a:gd name="T32" fmla="*/ 42 w 179"/>
                <a:gd name="T33" fmla="*/ 169 h 171"/>
                <a:gd name="T34" fmla="*/ 38 w 179"/>
                <a:gd name="T35" fmla="*/ 169 h 171"/>
                <a:gd name="T36" fmla="*/ 35 w 179"/>
                <a:gd name="T37" fmla="*/ 179 h 171"/>
                <a:gd name="T38" fmla="*/ 32 w 179"/>
                <a:gd name="T39" fmla="*/ 185 h 171"/>
                <a:gd name="T40" fmla="*/ 24 w 179"/>
                <a:gd name="T41" fmla="*/ 193 h 171"/>
                <a:gd name="T42" fmla="*/ 14 w 179"/>
                <a:gd name="T43" fmla="*/ 196 h 171"/>
                <a:gd name="T44" fmla="*/ 7 w 179"/>
                <a:gd name="T45" fmla="*/ 196 h 171"/>
                <a:gd name="T46" fmla="*/ 11 w 179"/>
                <a:gd name="T47" fmla="*/ 179 h 171"/>
                <a:gd name="T48" fmla="*/ 6 w 179"/>
                <a:gd name="T49" fmla="*/ 169 h 171"/>
                <a:gd name="T50" fmla="*/ 0 w 179"/>
                <a:gd name="T51" fmla="*/ 159 h 171"/>
                <a:gd name="T52" fmla="*/ 6 w 179"/>
                <a:gd name="T53" fmla="*/ 4 h 171"/>
                <a:gd name="T54" fmla="*/ 107 w 179"/>
                <a:gd name="T55" fmla="*/ 0 h 171"/>
                <a:gd name="T56" fmla="*/ 118 w 179"/>
                <a:gd name="T57" fmla="*/ 107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9"/>
                <a:gd name="T88" fmla="*/ 0 h 171"/>
                <a:gd name="T89" fmla="*/ 179 w 179"/>
                <a:gd name="T90" fmla="*/ 171 h 1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6" name="Freeform 614"/>
            <p:cNvSpPr>
              <a:spLocks/>
            </p:cNvSpPr>
            <p:nvPr/>
          </p:nvSpPr>
          <p:spPr bwMode="ltGray">
            <a:xfrm>
              <a:off x="3026" y="3207"/>
              <a:ext cx="146" cy="141"/>
            </a:xfrm>
            <a:custGeom>
              <a:avLst/>
              <a:gdLst>
                <a:gd name="T0" fmla="*/ 0 w 159"/>
                <a:gd name="T1" fmla="*/ 39 h 137"/>
                <a:gd name="T2" fmla="*/ 4 w 159"/>
                <a:gd name="T3" fmla="*/ 54 h 137"/>
                <a:gd name="T4" fmla="*/ 6 w 159"/>
                <a:gd name="T5" fmla="*/ 62 h 137"/>
                <a:gd name="T6" fmla="*/ 6 w 159"/>
                <a:gd name="T7" fmla="*/ 70 h 137"/>
                <a:gd name="T8" fmla="*/ 9 w 159"/>
                <a:gd name="T9" fmla="*/ 72 h 137"/>
                <a:gd name="T10" fmla="*/ 14 w 159"/>
                <a:gd name="T11" fmla="*/ 84 h 137"/>
                <a:gd name="T12" fmla="*/ 20 w 159"/>
                <a:gd name="T13" fmla="*/ 92 h 137"/>
                <a:gd name="T14" fmla="*/ 22 w 159"/>
                <a:gd name="T15" fmla="*/ 98 h 137"/>
                <a:gd name="T16" fmla="*/ 24 w 159"/>
                <a:gd name="T17" fmla="*/ 107 h 137"/>
                <a:gd name="T18" fmla="*/ 26 w 159"/>
                <a:gd name="T19" fmla="*/ 109 h 137"/>
                <a:gd name="T20" fmla="*/ 30 w 159"/>
                <a:gd name="T21" fmla="*/ 109 h 137"/>
                <a:gd name="T22" fmla="*/ 31 w 159"/>
                <a:gd name="T23" fmla="*/ 111 h 137"/>
                <a:gd name="T24" fmla="*/ 28 w 159"/>
                <a:gd name="T25" fmla="*/ 117 h 137"/>
                <a:gd name="T26" fmla="*/ 28 w 159"/>
                <a:gd name="T27" fmla="*/ 124 h 137"/>
                <a:gd name="T28" fmla="*/ 28 w 159"/>
                <a:gd name="T29" fmla="*/ 134 h 137"/>
                <a:gd name="T30" fmla="*/ 34 w 159"/>
                <a:gd name="T31" fmla="*/ 134 h 137"/>
                <a:gd name="T32" fmla="*/ 43 w 159"/>
                <a:gd name="T33" fmla="*/ 137 h 137"/>
                <a:gd name="T34" fmla="*/ 47 w 159"/>
                <a:gd name="T35" fmla="*/ 144 h 137"/>
                <a:gd name="T36" fmla="*/ 48 w 159"/>
                <a:gd name="T37" fmla="*/ 148 h 137"/>
                <a:gd name="T38" fmla="*/ 51 w 159"/>
                <a:gd name="T39" fmla="*/ 152 h 137"/>
                <a:gd name="T40" fmla="*/ 60 w 159"/>
                <a:gd name="T41" fmla="*/ 152 h 137"/>
                <a:gd name="T42" fmla="*/ 72 w 159"/>
                <a:gd name="T43" fmla="*/ 156 h 137"/>
                <a:gd name="T44" fmla="*/ 97 w 159"/>
                <a:gd name="T45" fmla="*/ 113 h 137"/>
                <a:gd name="T46" fmla="*/ 103 w 159"/>
                <a:gd name="T47" fmla="*/ 37 h 137"/>
                <a:gd name="T48" fmla="*/ 62 w 159"/>
                <a:gd name="T49" fmla="*/ 0 h 137"/>
                <a:gd name="T50" fmla="*/ 39 w 159"/>
                <a:gd name="T51" fmla="*/ 8 h 137"/>
                <a:gd name="T52" fmla="*/ 0 w 159"/>
                <a:gd name="T53" fmla="*/ 39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37"/>
                <a:gd name="T83" fmla="*/ 159 w 159"/>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7" name="Freeform 615"/>
            <p:cNvSpPr>
              <a:spLocks/>
            </p:cNvSpPr>
            <p:nvPr/>
          </p:nvSpPr>
          <p:spPr bwMode="ltGray">
            <a:xfrm>
              <a:off x="3116" y="3136"/>
              <a:ext cx="172" cy="286"/>
            </a:xfrm>
            <a:custGeom>
              <a:avLst/>
              <a:gdLst>
                <a:gd name="T0" fmla="*/ 116 w 189"/>
                <a:gd name="T1" fmla="*/ 2 h 277"/>
                <a:gd name="T2" fmla="*/ 116 w 189"/>
                <a:gd name="T3" fmla="*/ 14 h 277"/>
                <a:gd name="T4" fmla="*/ 115 w 189"/>
                <a:gd name="T5" fmla="*/ 36 h 277"/>
                <a:gd name="T6" fmla="*/ 116 w 189"/>
                <a:gd name="T7" fmla="*/ 46 h 277"/>
                <a:gd name="T8" fmla="*/ 114 w 189"/>
                <a:gd name="T9" fmla="*/ 70 h 277"/>
                <a:gd name="T10" fmla="*/ 113 w 189"/>
                <a:gd name="T11" fmla="*/ 97 h 277"/>
                <a:gd name="T12" fmla="*/ 107 w 189"/>
                <a:gd name="T13" fmla="*/ 106 h 277"/>
                <a:gd name="T14" fmla="*/ 96 w 189"/>
                <a:gd name="T15" fmla="*/ 131 h 277"/>
                <a:gd name="T16" fmla="*/ 84 w 189"/>
                <a:gd name="T17" fmla="*/ 137 h 277"/>
                <a:gd name="T18" fmla="*/ 66 w 189"/>
                <a:gd name="T19" fmla="*/ 155 h 277"/>
                <a:gd name="T20" fmla="*/ 60 w 189"/>
                <a:gd name="T21" fmla="*/ 171 h 277"/>
                <a:gd name="T22" fmla="*/ 48 w 189"/>
                <a:gd name="T23" fmla="*/ 184 h 277"/>
                <a:gd name="T24" fmla="*/ 43 w 189"/>
                <a:gd name="T25" fmla="*/ 186 h 277"/>
                <a:gd name="T26" fmla="*/ 41 w 189"/>
                <a:gd name="T27" fmla="*/ 198 h 277"/>
                <a:gd name="T28" fmla="*/ 46 w 189"/>
                <a:gd name="T29" fmla="*/ 222 h 277"/>
                <a:gd name="T30" fmla="*/ 46 w 189"/>
                <a:gd name="T31" fmla="*/ 272 h 277"/>
                <a:gd name="T32" fmla="*/ 39 w 189"/>
                <a:gd name="T33" fmla="*/ 285 h 277"/>
                <a:gd name="T34" fmla="*/ 24 w 189"/>
                <a:gd name="T35" fmla="*/ 294 h 277"/>
                <a:gd name="T36" fmla="*/ 18 w 189"/>
                <a:gd name="T37" fmla="*/ 301 h 277"/>
                <a:gd name="T38" fmla="*/ 17 w 189"/>
                <a:gd name="T39" fmla="*/ 324 h 277"/>
                <a:gd name="T40" fmla="*/ 8 w 189"/>
                <a:gd name="T41" fmla="*/ 308 h 277"/>
                <a:gd name="T42" fmla="*/ 8 w 189"/>
                <a:gd name="T43" fmla="*/ 276 h 277"/>
                <a:gd name="T44" fmla="*/ 5 w 189"/>
                <a:gd name="T45" fmla="*/ 232 h 277"/>
                <a:gd name="T46" fmla="*/ 14 w 189"/>
                <a:gd name="T47" fmla="*/ 219 h 277"/>
                <a:gd name="T48" fmla="*/ 15 w 189"/>
                <a:gd name="T49" fmla="*/ 215 h 277"/>
                <a:gd name="T50" fmla="*/ 18 w 189"/>
                <a:gd name="T51" fmla="*/ 201 h 277"/>
                <a:gd name="T52" fmla="*/ 25 w 189"/>
                <a:gd name="T53" fmla="*/ 178 h 277"/>
                <a:gd name="T54" fmla="*/ 25 w 189"/>
                <a:gd name="T55" fmla="*/ 157 h 277"/>
                <a:gd name="T56" fmla="*/ 27 w 189"/>
                <a:gd name="T57" fmla="*/ 116 h 277"/>
                <a:gd name="T58" fmla="*/ 4 w 189"/>
                <a:gd name="T59" fmla="*/ 101 h 277"/>
                <a:gd name="T60" fmla="*/ 0 w 189"/>
                <a:gd name="T61" fmla="*/ 66 h 277"/>
                <a:gd name="T62" fmla="*/ 114 w 189"/>
                <a:gd name="T63" fmla="*/ 0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277"/>
                <a:gd name="T98" fmla="*/ 189 w 189"/>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8" name="Freeform 616"/>
            <p:cNvSpPr>
              <a:spLocks/>
            </p:cNvSpPr>
            <p:nvPr/>
          </p:nvSpPr>
          <p:spPr bwMode="ltGray">
            <a:xfrm>
              <a:off x="3114" y="3135"/>
              <a:ext cx="181" cy="293"/>
            </a:xfrm>
            <a:custGeom>
              <a:avLst/>
              <a:gdLst>
                <a:gd name="T0" fmla="*/ 128 w 197"/>
                <a:gd name="T1" fmla="*/ 2 h 285"/>
                <a:gd name="T2" fmla="*/ 128 w 197"/>
                <a:gd name="T3" fmla="*/ 14 h 285"/>
                <a:gd name="T4" fmla="*/ 126 w 197"/>
                <a:gd name="T5" fmla="*/ 37 h 285"/>
                <a:gd name="T6" fmla="*/ 128 w 197"/>
                <a:gd name="T7" fmla="*/ 47 h 285"/>
                <a:gd name="T8" fmla="*/ 125 w 197"/>
                <a:gd name="T9" fmla="*/ 72 h 285"/>
                <a:gd name="T10" fmla="*/ 123 w 197"/>
                <a:gd name="T11" fmla="*/ 96 h 285"/>
                <a:gd name="T12" fmla="*/ 119 w 197"/>
                <a:gd name="T13" fmla="*/ 109 h 285"/>
                <a:gd name="T14" fmla="*/ 107 w 197"/>
                <a:gd name="T15" fmla="*/ 130 h 285"/>
                <a:gd name="T16" fmla="*/ 92 w 197"/>
                <a:gd name="T17" fmla="*/ 138 h 285"/>
                <a:gd name="T18" fmla="*/ 74 w 197"/>
                <a:gd name="T19" fmla="*/ 156 h 285"/>
                <a:gd name="T20" fmla="*/ 66 w 197"/>
                <a:gd name="T21" fmla="*/ 172 h 285"/>
                <a:gd name="T22" fmla="*/ 52 w 197"/>
                <a:gd name="T23" fmla="*/ 187 h 285"/>
                <a:gd name="T24" fmla="*/ 47 w 197"/>
                <a:gd name="T25" fmla="*/ 189 h 285"/>
                <a:gd name="T26" fmla="*/ 44 w 197"/>
                <a:gd name="T27" fmla="*/ 199 h 285"/>
                <a:gd name="T28" fmla="*/ 50 w 197"/>
                <a:gd name="T29" fmla="*/ 223 h 285"/>
                <a:gd name="T30" fmla="*/ 50 w 197"/>
                <a:gd name="T31" fmla="*/ 273 h 285"/>
                <a:gd name="T32" fmla="*/ 43 w 197"/>
                <a:gd name="T33" fmla="*/ 287 h 285"/>
                <a:gd name="T34" fmla="*/ 26 w 197"/>
                <a:gd name="T35" fmla="*/ 296 h 285"/>
                <a:gd name="T36" fmla="*/ 20 w 197"/>
                <a:gd name="T37" fmla="*/ 303 h 285"/>
                <a:gd name="T38" fmla="*/ 18 w 197"/>
                <a:gd name="T39" fmla="*/ 326 h 285"/>
                <a:gd name="T40" fmla="*/ 9 w 197"/>
                <a:gd name="T41" fmla="*/ 310 h 285"/>
                <a:gd name="T42" fmla="*/ 9 w 197"/>
                <a:gd name="T43" fmla="*/ 278 h 285"/>
                <a:gd name="T44" fmla="*/ 6 w 197"/>
                <a:gd name="T45" fmla="*/ 234 h 285"/>
                <a:gd name="T46" fmla="*/ 16 w 197"/>
                <a:gd name="T47" fmla="*/ 221 h 285"/>
                <a:gd name="T48" fmla="*/ 17 w 197"/>
                <a:gd name="T49" fmla="*/ 216 h 285"/>
                <a:gd name="T50" fmla="*/ 20 w 197"/>
                <a:gd name="T51" fmla="*/ 202 h 285"/>
                <a:gd name="T52" fmla="*/ 28 w 197"/>
                <a:gd name="T53" fmla="*/ 179 h 285"/>
                <a:gd name="T54" fmla="*/ 28 w 197"/>
                <a:gd name="T55" fmla="*/ 158 h 285"/>
                <a:gd name="T56" fmla="*/ 30 w 197"/>
                <a:gd name="T57" fmla="*/ 117 h 285"/>
                <a:gd name="T58" fmla="*/ 4 w 197"/>
                <a:gd name="T59" fmla="*/ 102 h 285"/>
                <a:gd name="T60" fmla="*/ 0 w 197"/>
                <a:gd name="T61" fmla="*/ 68 h 285"/>
                <a:gd name="T62" fmla="*/ 125 w 197"/>
                <a:gd name="T63" fmla="*/ 0 h 2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85"/>
                <a:gd name="T98" fmla="*/ 197 w 197"/>
                <a:gd name="T99" fmla="*/ 285 h 2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9" name="Freeform 617"/>
            <p:cNvSpPr>
              <a:spLocks/>
            </p:cNvSpPr>
            <p:nvPr/>
          </p:nvSpPr>
          <p:spPr bwMode="ltGray">
            <a:xfrm>
              <a:off x="3159" y="3107"/>
              <a:ext cx="41" cy="139"/>
            </a:xfrm>
            <a:custGeom>
              <a:avLst/>
              <a:gdLst>
                <a:gd name="T0" fmla="*/ 0 w 45"/>
                <a:gd name="T1" fmla="*/ 82 h 135"/>
                <a:gd name="T2" fmla="*/ 10 w 45"/>
                <a:gd name="T3" fmla="*/ 104 h 135"/>
                <a:gd name="T4" fmla="*/ 15 w 45"/>
                <a:gd name="T5" fmla="*/ 100 h 135"/>
                <a:gd name="T6" fmla="*/ 15 w 45"/>
                <a:gd name="T7" fmla="*/ 109 h 135"/>
                <a:gd name="T8" fmla="*/ 14 w 45"/>
                <a:gd name="T9" fmla="*/ 113 h 135"/>
                <a:gd name="T10" fmla="*/ 13 w 45"/>
                <a:gd name="T11" fmla="*/ 119 h 135"/>
                <a:gd name="T12" fmla="*/ 13 w 45"/>
                <a:gd name="T13" fmla="*/ 124 h 135"/>
                <a:gd name="T14" fmla="*/ 13 w 45"/>
                <a:gd name="T15" fmla="*/ 139 h 135"/>
                <a:gd name="T16" fmla="*/ 15 w 45"/>
                <a:gd name="T17" fmla="*/ 141 h 135"/>
                <a:gd name="T18" fmla="*/ 18 w 45"/>
                <a:gd name="T19" fmla="*/ 152 h 135"/>
                <a:gd name="T20" fmla="*/ 23 w 45"/>
                <a:gd name="T21" fmla="*/ 154 h 135"/>
                <a:gd name="T22" fmla="*/ 22 w 45"/>
                <a:gd name="T23" fmla="*/ 145 h 135"/>
                <a:gd name="T24" fmla="*/ 25 w 45"/>
                <a:gd name="T25" fmla="*/ 139 h 135"/>
                <a:gd name="T26" fmla="*/ 26 w 45"/>
                <a:gd name="T27" fmla="*/ 128 h 135"/>
                <a:gd name="T28" fmla="*/ 25 w 45"/>
                <a:gd name="T29" fmla="*/ 119 h 135"/>
                <a:gd name="T30" fmla="*/ 27 w 45"/>
                <a:gd name="T31" fmla="*/ 107 h 135"/>
                <a:gd name="T32" fmla="*/ 26 w 45"/>
                <a:gd name="T33" fmla="*/ 104 h 135"/>
                <a:gd name="T34" fmla="*/ 23 w 45"/>
                <a:gd name="T35" fmla="*/ 88 h 135"/>
                <a:gd name="T36" fmla="*/ 20 w 45"/>
                <a:gd name="T37" fmla="*/ 76 h 135"/>
                <a:gd name="T38" fmla="*/ 15 w 45"/>
                <a:gd name="T39" fmla="*/ 72 h 135"/>
                <a:gd name="T40" fmla="*/ 17 w 45"/>
                <a:gd name="T41" fmla="*/ 67 h 135"/>
                <a:gd name="T42" fmla="*/ 23 w 45"/>
                <a:gd name="T43" fmla="*/ 53 h 135"/>
                <a:gd name="T44" fmla="*/ 26 w 45"/>
                <a:gd name="T45" fmla="*/ 41 h 135"/>
                <a:gd name="T46" fmla="*/ 19 w 45"/>
                <a:gd name="T47" fmla="*/ 0 h 135"/>
                <a:gd name="T48" fmla="*/ 3 w 45"/>
                <a:gd name="T49" fmla="*/ 0 h 135"/>
                <a:gd name="T50" fmla="*/ 0 w 45"/>
                <a:gd name="T51" fmla="*/ 82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135"/>
                <a:gd name="T80" fmla="*/ 45 w 45"/>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0" name="Freeform 618"/>
            <p:cNvSpPr>
              <a:spLocks/>
            </p:cNvSpPr>
            <p:nvPr/>
          </p:nvSpPr>
          <p:spPr bwMode="ltGray">
            <a:xfrm>
              <a:off x="3157" y="3106"/>
              <a:ext cx="49" cy="147"/>
            </a:xfrm>
            <a:custGeom>
              <a:avLst/>
              <a:gdLst>
                <a:gd name="T0" fmla="*/ 0 w 53"/>
                <a:gd name="T1" fmla="*/ 86 h 143"/>
                <a:gd name="T2" fmla="*/ 13 w 53"/>
                <a:gd name="T3" fmla="*/ 109 h 143"/>
                <a:gd name="T4" fmla="*/ 18 w 53"/>
                <a:gd name="T5" fmla="*/ 105 h 143"/>
                <a:gd name="T6" fmla="*/ 18 w 53"/>
                <a:gd name="T7" fmla="*/ 115 h 143"/>
                <a:gd name="T8" fmla="*/ 17 w 53"/>
                <a:gd name="T9" fmla="*/ 119 h 143"/>
                <a:gd name="T10" fmla="*/ 16 w 53"/>
                <a:gd name="T11" fmla="*/ 125 h 143"/>
                <a:gd name="T12" fmla="*/ 16 w 53"/>
                <a:gd name="T13" fmla="*/ 130 h 143"/>
                <a:gd name="T14" fmla="*/ 16 w 53"/>
                <a:gd name="T15" fmla="*/ 146 h 143"/>
                <a:gd name="T16" fmla="*/ 18 w 53"/>
                <a:gd name="T17" fmla="*/ 148 h 143"/>
                <a:gd name="T18" fmla="*/ 23 w 53"/>
                <a:gd name="T19" fmla="*/ 160 h 143"/>
                <a:gd name="T20" fmla="*/ 29 w 53"/>
                <a:gd name="T21" fmla="*/ 162 h 143"/>
                <a:gd name="T22" fmla="*/ 27 w 53"/>
                <a:gd name="T23" fmla="*/ 152 h 143"/>
                <a:gd name="T24" fmla="*/ 31 w 53"/>
                <a:gd name="T25" fmla="*/ 146 h 143"/>
                <a:gd name="T26" fmla="*/ 32 w 53"/>
                <a:gd name="T27" fmla="*/ 135 h 143"/>
                <a:gd name="T28" fmla="*/ 31 w 53"/>
                <a:gd name="T29" fmla="*/ 125 h 143"/>
                <a:gd name="T30" fmla="*/ 35 w 53"/>
                <a:gd name="T31" fmla="*/ 113 h 143"/>
                <a:gd name="T32" fmla="*/ 34 w 53"/>
                <a:gd name="T33" fmla="*/ 109 h 143"/>
                <a:gd name="T34" fmla="*/ 29 w 53"/>
                <a:gd name="T35" fmla="*/ 93 h 143"/>
                <a:gd name="T36" fmla="*/ 26 w 53"/>
                <a:gd name="T37" fmla="*/ 80 h 143"/>
                <a:gd name="T38" fmla="*/ 20 w 53"/>
                <a:gd name="T39" fmla="*/ 76 h 143"/>
                <a:gd name="T40" fmla="*/ 22 w 53"/>
                <a:gd name="T41" fmla="*/ 70 h 143"/>
                <a:gd name="T42" fmla="*/ 29 w 53"/>
                <a:gd name="T43" fmla="*/ 56 h 143"/>
                <a:gd name="T44" fmla="*/ 32 w 53"/>
                <a:gd name="T45" fmla="*/ 43 h 143"/>
                <a:gd name="T46" fmla="*/ 25 w 53"/>
                <a:gd name="T47" fmla="*/ 0 h 143"/>
                <a:gd name="T48" fmla="*/ 4 w 53"/>
                <a:gd name="T49" fmla="*/ 0 h 143"/>
                <a:gd name="T50" fmla="*/ 0 w 53"/>
                <a:gd name="T51" fmla="*/ 8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143"/>
                <a:gd name="T80" fmla="*/ 53 w 53"/>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1" name="Freeform 619"/>
            <p:cNvSpPr>
              <a:spLocks/>
            </p:cNvSpPr>
            <p:nvPr/>
          </p:nvSpPr>
          <p:spPr bwMode="ltGray">
            <a:xfrm>
              <a:off x="3309" y="2716"/>
              <a:ext cx="177" cy="240"/>
            </a:xfrm>
            <a:custGeom>
              <a:avLst/>
              <a:gdLst>
                <a:gd name="T0" fmla="*/ 31 w 193"/>
                <a:gd name="T1" fmla="*/ 0 h 233"/>
                <a:gd name="T2" fmla="*/ 36 w 193"/>
                <a:gd name="T3" fmla="*/ 4 h 233"/>
                <a:gd name="T4" fmla="*/ 39 w 193"/>
                <a:gd name="T5" fmla="*/ 12 h 233"/>
                <a:gd name="T6" fmla="*/ 41 w 193"/>
                <a:gd name="T7" fmla="*/ 22 h 233"/>
                <a:gd name="T8" fmla="*/ 45 w 193"/>
                <a:gd name="T9" fmla="*/ 28 h 233"/>
                <a:gd name="T10" fmla="*/ 54 w 193"/>
                <a:gd name="T11" fmla="*/ 28 h 233"/>
                <a:gd name="T12" fmla="*/ 61 w 193"/>
                <a:gd name="T13" fmla="*/ 22 h 233"/>
                <a:gd name="T14" fmla="*/ 67 w 193"/>
                <a:gd name="T15" fmla="*/ 26 h 233"/>
                <a:gd name="T16" fmla="*/ 73 w 193"/>
                <a:gd name="T17" fmla="*/ 22 h 233"/>
                <a:gd name="T18" fmla="*/ 77 w 193"/>
                <a:gd name="T19" fmla="*/ 12 h 233"/>
                <a:gd name="T20" fmla="*/ 81 w 193"/>
                <a:gd name="T21" fmla="*/ 14 h 233"/>
                <a:gd name="T22" fmla="*/ 83 w 193"/>
                <a:gd name="T23" fmla="*/ 14 h 233"/>
                <a:gd name="T24" fmla="*/ 89 w 193"/>
                <a:gd name="T25" fmla="*/ 10 h 233"/>
                <a:gd name="T26" fmla="*/ 97 w 193"/>
                <a:gd name="T27" fmla="*/ 12 h 233"/>
                <a:gd name="T28" fmla="*/ 105 w 193"/>
                <a:gd name="T29" fmla="*/ 8 h 233"/>
                <a:gd name="T30" fmla="*/ 113 w 193"/>
                <a:gd name="T31" fmla="*/ 6 h 233"/>
                <a:gd name="T32" fmla="*/ 114 w 193"/>
                <a:gd name="T33" fmla="*/ 0 h 233"/>
                <a:gd name="T34" fmla="*/ 119 w 193"/>
                <a:gd name="T35" fmla="*/ 0 h 233"/>
                <a:gd name="T36" fmla="*/ 125 w 193"/>
                <a:gd name="T37" fmla="*/ 4 h 233"/>
                <a:gd name="T38" fmla="*/ 122 w 193"/>
                <a:gd name="T39" fmla="*/ 8 h 233"/>
                <a:gd name="T40" fmla="*/ 122 w 193"/>
                <a:gd name="T41" fmla="*/ 15 h 233"/>
                <a:gd name="T42" fmla="*/ 121 w 193"/>
                <a:gd name="T43" fmla="*/ 30 h 233"/>
                <a:gd name="T44" fmla="*/ 117 w 193"/>
                <a:gd name="T45" fmla="*/ 46 h 233"/>
                <a:gd name="T46" fmla="*/ 116 w 193"/>
                <a:gd name="T47" fmla="*/ 60 h 233"/>
                <a:gd name="T48" fmla="*/ 109 w 193"/>
                <a:gd name="T49" fmla="*/ 70 h 233"/>
                <a:gd name="T50" fmla="*/ 107 w 193"/>
                <a:gd name="T51" fmla="*/ 78 h 233"/>
                <a:gd name="T52" fmla="*/ 105 w 193"/>
                <a:gd name="T53" fmla="*/ 83 h 233"/>
                <a:gd name="T54" fmla="*/ 104 w 193"/>
                <a:gd name="T55" fmla="*/ 94 h 233"/>
                <a:gd name="T56" fmla="*/ 99 w 193"/>
                <a:gd name="T57" fmla="*/ 104 h 233"/>
                <a:gd name="T58" fmla="*/ 96 w 193"/>
                <a:gd name="T59" fmla="*/ 125 h 233"/>
                <a:gd name="T60" fmla="*/ 89 w 193"/>
                <a:gd name="T61" fmla="*/ 140 h 233"/>
                <a:gd name="T62" fmla="*/ 86 w 193"/>
                <a:gd name="T63" fmla="*/ 144 h 233"/>
                <a:gd name="T64" fmla="*/ 85 w 193"/>
                <a:gd name="T65" fmla="*/ 150 h 233"/>
                <a:gd name="T66" fmla="*/ 80 w 193"/>
                <a:gd name="T67" fmla="*/ 163 h 233"/>
                <a:gd name="T68" fmla="*/ 69 w 193"/>
                <a:gd name="T69" fmla="*/ 182 h 233"/>
                <a:gd name="T70" fmla="*/ 64 w 193"/>
                <a:gd name="T71" fmla="*/ 190 h 233"/>
                <a:gd name="T72" fmla="*/ 57 w 193"/>
                <a:gd name="T73" fmla="*/ 199 h 233"/>
                <a:gd name="T74" fmla="*/ 54 w 193"/>
                <a:gd name="T75" fmla="*/ 199 h 233"/>
                <a:gd name="T76" fmla="*/ 49 w 193"/>
                <a:gd name="T77" fmla="*/ 209 h 233"/>
                <a:gd name="T78" fmla="*/ 45 w 193"/>
                <a:gd name="T79" fmla="*/ 211 h 233"/>
                <a:gd name="T80" fmla="*/ 39 w 193"/>
                <a:gd name="T81" fmla="*/ 221 h 233"/>
                <a:gd name="T82" fmla="*/ 28 w 193"/>
                <a:gd name="T83" fmla="*/ 235 h 233"/>
                <a:gd name="T84" fmla="*/ 22 w 193"/>
                <a:gd name="T85" fmla="*/ 249 h 233"/>
                <a:gd name="T86" fmla="*/ 15 w 193"/>
                <a:gd name="T87" fmla="*/ 260 h 233"/>
                <a:gd name="T88" fmla="*/ 12 w 193"/>
                <a:gd name="T89" fmla="*/ 269 h 233"/>
                <a:gd name="T90" fmla="*/ 2 w 193"/>
                <a:gd name="T91" fmla="*/ 267 h 233"/>
                <a:gd name="T92" fmla="*/ 0 w 193"/>
                <a:gd name="T93" fmla="*/ 184 h 233"/>
                <a:gd name="T94" fmla="*/ 22 w 193"/>
                <a:gd name="T95" fmla="*/ 10 h 233"/>
                <a:gd name="T96" fmla="*/ 31 w 193"/>
                <a:gd name="T97" fmla="*/ 0 h 2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
                <a:gd name="T148" fmla="*/ 0 h 233"/>
                <a:gd name="T149" fmla="*/ 193 w 193"/>
                <a:gd name="T150" fmla="*/ 233 h 2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2" name="Freeform 620"/>
            <p:cNvSpPr>
              <a:spLocks/>
            </p:cNvSpPr>
            <p:nvPr/>
          </p:nvSpPr>
          <p:spPr bwMode="ltGray">
            <a:xfrm>
              <a:off x="3309" y="2714"/>
              <a:ext cx="184" cy="249"/>
            </a:xfrm>
            <a:custGeom>
              <a:avLst/>
              <a:gdLst>
                <a:gd name="T0" fmla="*/ 32 w 201"/>
                <a:gd name="T1" fmla="*/ 0 h 241"/>
                <a:gd name="T2" fmla="*/ 38 w 201"/>
                <a:gd name="T3" fmla="*/ 4 h 241"/>
                <a:gd name="T4" fmla="*/ 40 w 201"/>
                <a:gd name="T5" fmla="*/ 12 h 241"/>
                <a:gd name="T6" fmla="*/ 42 w 201"/>
                <a:gd name="T7" fmla="*/ 23 h 241"/>
                <a:gd name="T8" fmla="*/ 46 w 201"/>
                <a:gd name="T9" fmla="*/ 29 h 241"/>
                <a:gd name="T10" fmla="*/ 55 w 201"/>
                <a:gd name="T11" fmla="*/ 29 h 241"/>
                <a:gd name="T12" fmla="*/ 63 w 201"/>
                <a:gd name="T13" fmla="*/ 23 h 241"/>
                <a:gd name="T14" fmla="*/ 70 w 201"/>
                <a:gd name="T15" fmla="*/ 27 h 241"/>
                <a:gd name="T16" fmla="*/ 76 w 201"/>
                <a:gd name="T17" fmla="*/ 23 h 241"/>
                <a:gd name="T18" fmla="*/ 80 w 201"/>
                <a:gd name="T19" fmla="*/ 12 h 241"/>
                <a:gd name="T20" fmla="*/ 84 w 201"/>
                <a:gd name="T21" fmla="*/ 14 h 241"/>
                <a:gd name="T22" fmla="*/ 86 w 201"/>
                <a:gd name="T23" fmla="*/ 14 h 241"/>
                <a:gd name="T24" fmla="*/ 93 w 201"/>
                <a:gd name="T25" fmla="*/ 10 h 241"/>
                <a:gd name="T26" fmla="*/ 103 w 201"/>
                <a:gd name="T27" fmla="*/ 12 h 241"/>
                <a:gd name="T28" fmla="*/ 108 w 201"/>
                <a:gd name="T29" fmla="*/ 8 h 241"/>
                <a:gd name="T30" fmla="*/ 115 w 201"/>
                <a:gd name="T31" fmla="*/ 6 h 241"/>
                <a:gd name="T32" fmla="*/ 117 w 201"/>
                <a:gd name="T33" fmla="*/ 0 h 241"/>
                <a:gd name="T34" fmla="*/ 124 w 201"/>
                <a:gd name="T35" fmla="*/ 0 h 241"/>
                <a:gd name="T36" fmla="*/ 129 w 201"/>
                <a:gd name="T37" fmla="*/ 4 h 241"/>
                <a:gd name="T38" fmla="*/ 125 w 201"/>
                <a:gd name="T39" fmla="*/ 8 h 241"/>
                <a:gd name="T40" fmla="*/ 125 w 201"/>
                <a:gd name="T41" fmla="*/ 21 h 241"/>
                <a:gd name="T42" fmla="*/ 124 w 201"/>
                <a:gd name="T43" fmla="*/ 31 h 241"/>
                <a:gd name="T44" fmla="*/ 123 w 201"/>
                <a:gd name="T45" fmla="*/ 48 h 241"/>
                <a:gd name="T46" fmla="*/ 118 w 201"/>
                <a:gd name="T47" fmla="*/ 62 h 241"/>
                <a:gd name="T48" fmla="*/ 114 w 201"/>
                <a:gd name="T49" fmla="*/ 72 h 241"/>
                <a:gd name="T50" fmla="*/ 113 w 201"/>
                <a:gd name="T51" fmla="*/ 82 h 241"/>
                <a:gd name="T52" fmla="*/ 108 w 201"/>
                <a:gd name="T53" fmla="*/ 91 h 241"/>
                <a:gd name="T54" fmla="*/ 106 w 201"/>
                <a:gd name="T55" fmla="*/ 99 h 241"/>
                <a:gd name="T56" fmla="*/ 103 w 201"/>
                <a:gd name="T57" fmla="*/ 107 h 241"/>
                <a:gd name="T58" fmla="*/ 99 w 201"/>
                <a:gd name="T59" fmla="*/ 132 h 241"/>
                <a:gd name="T60" fmla="*/ 93 w 201"/>
                <a:gd name="T61" fmla="*/ 146 h 241"/>
                <a:gd name="T62" fmla="*/ 88 w 201"/>
                <a:gd name="T63" fmla="*/ 151 h 241"/>
                <a:gd name="T64" fmla="*/ 87 w 201"/>
                <a:gd name="T65" fmla="*/ 158 h 241"/>
                <a:gd name="T66" fmla="*/ 82 w 201"/>
                <a:gd name="T67" fmla="*/ 172 h 241"/>
                <a:gd name="T68" fmla="*/ 70 w 201"/>
                <a:gd name="T69" fmla="*/ 191 h 241"/>
                <a:gd name="T70" fmla="*/ 65 w 201"/>
                <a:gd name="T71" fmla="*/ 200 h 241"/>
                <a:gd name="T72" fmla="*/ 59 w 201"/>
                <a:gd name="T73" fmla="*/ 210 h 241"/>
                <a:gd name="T74" fmla="*/ 55 w 201"/>
                <a:gd name="T75" fmla="*/ 210 h 241"/>
                <a:gd name="T76" fmla="*/ 50 w 201"/>
                <a:gd name="T77" fmla="*/ 219 h 241"/>
                <a:gd name="T78" fmla="*/ 46 w 201"/>
                <a:gd name="T79" fmla="*/ 221 h 241"/>
                <a:gd name="T80" fmla="*/ 40 w 201"/>
                <a:gd name="T81" fmla="*/ 234 h 241"/>
                <a:gd name="T82" fmla="*/ 29 w 201"/>
                <a:gd name="T83" fmla="*/ 247 h 241"/>
                <a:gd name="T84" fmla="*/ 22 w 201"/>
                <a:gd name="T85" fmla="*/ 261 h 241"/>
                <a:gd name="T86" fmla="*/ 15 w 201"/>
                <a:gd name="T87" fmla="*/ 273 h 241"/>
                <a:gd name="T88" fmla="*/ 12 w 201"/>
                <a:gd name="T89" fmla="*/ 282 h 241"/>
                <a:gd name="T90" fmla="*/ 2 w 201"/>
                <a:gd name="T91" fmla="*/ 280 h 241"/>
                <a:gd name="T92" fmla="*/ 0 w 201"/>
                <a:gd name="T93" fmla="*/ 193 h 241"/>
                <a:gd name="T94" fmla="*/ 22 w 201"/>
                <a:gd name="T95" fmla="*/ 10 h 241"/>
                <a:gd name="T96" fmla="*/ 32 w 201"/>
                <a:gd name="T97" fmla="*/ 0 h 2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1"/>
                <a:gd name="T148" fmla="*/ 0 h 241"/>
                <a:gd name="T149" fmla="*/ 201 w 201"/>
                <a:gd name="T150" fmla="*/ 241 h 2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3" name="Freeform 621"/>
            <p:cNvSpPr>
              <a:spLocks/>
            </p:cNvSpPr>
            <p:nvPr/>
          </p:nvSpPr>
          <p:spPr bwMode="ltGray">
            <a:xfrm>
              <a:off x="3179" y="2815"/>
              <a:ext cx="152" cy="210"/>
            </a:xfrm>
            <a:custGeom>
              <a:avLst/>
              <a:gdLst>
                <a:gd name="T0" fmla="*/ 100 w 167"/>
                <a:gd name="T1" fmla="*/ 37 h 203"/>
                <a:gd name="T2" fmla="*/ 104 w 167"/>
                <a:gd name="T3" fmla="*/ 46 h 203"/>
                <a:gd name="T4" fmla="*/ 96 w 167"/>
                <a:gd name="T5" fmla="*/ 83 h 203"/>
                <a:gd name="T6" fmla="*/ 93 w 167"/>
                <a:gd name="T7" fmla="*/ 157 h 203"/>
                <a:gd name="T8" fmla="*/ 100 w 167"/>
                <a:gd name="T9" fmla="*/ 168 h 203"/>
                <a:gd name="T10" fmla="*/ 96 w 167"/>
                <a:gd name="T11" fmla="*/ 180 h 203"/>
                <a:gd name="T12" fmla="*/ 93 w 167"/>
                <a:gd name="T13" fmla="*/ 187 h 203"/>
                <a:gd name="T14" fmla="*/ 87 w 167"/>
                <a:gd name="T15" fmla="*/ 187 h 203"/>
                <a:gd name="T16" fmla="*/ 87 w 167"/>
                <a:gd name="T17" fmla="*/ 192 h 203"/>
                <a:gd name="T18" fmla="*/ 84 w 167"/>
                <a:gd name="T19" fmla="*/ 192 h 203"/>
                <a:gd name="T20" fmla="*/ 79 w 167"/>
                <a:gd name="T21" fmla="*/ 208 h 203"/>
                <a:gd name="T22" fmla="*/ 75 w 167"/>
                <a:gd name="T23" fmla="*/ 226 h 203"/>
                <a:gd name="T24" fmla="*/ 73 w 167"/>
                <a:gd name="T25" fmla="*/ 230 h 203"/>
                <a:gd name="T26" fmla="*/ 71 w 167"/>
                <a:gd name="T27" fmla="*/ 237 h 203"/>
                <a:gd name="T28" fmla="*/ 54 w 167"/>
                <a:gd name="T29" fmla="*/ 239 h 203"/>
                <a:gd name="T30" fmla="*/ 0 w 167"/>
                <a:gd name="T31" fmla="*/ 152 h 203"/>
                <a:gd name="T32" fmla="*/ 4 w 167"/>
                <a:gd name="T33" fmla="*/ 43 h 203"/>
                <a:gd name="T34" fmla="*/ 29 w 167"/>
                <a:gd name="T35" fmla="*/ 0 h 203"/>
                <a:gd name="T36" fmla="*/ 100 w 167"/>
                <a:gd name="T37" fmla="*/ 37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203"/>
                <a:gd name="T59" fmla="*/ 167 w 167"/>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6" name="Group 622"/>
            <p:cNvGrpSpPr>
              <a:grpSpLocks/>
            </p:cNvGrpSpPr>
            <p:nvPr/>
          </p:nvGrpSpPr>
          <p:grpSpPr bwMode="auto">
            <a:xfrm>
              <a:off x="3094" y="2927"/>
              <a:ext cx="199" cy="231"/>
              <a:chOff x="2972" y="2839"/>
              <a:chExt cx="216" cy="251"/>
            </a:xfrm>
            <a:grpFill/>
          </p:grpSpPr>
          <p:sp>
            <p:nvSpPr>
              <p:cNvPr id="5439" name="Freeform 623"/>
              <p:cNvSpPr>
                <a:spLocks/>
              </p:cNvSpPr>
              <p:nvPr/>
            </p:nvSpPr>
            <p:spPr bwMode="ltGray">
              <a:xfrm>
                <a:off x="2972" y="2839"/>
                <a:ext cx="216" cy="251"/>
              </a:xfrm>
              <a:custGeom>
                <a:avLst/>
                <a:gdLst>
                  <a:gd name="T0" fmla="*/ 98 w 217"/>
                  <a:gd name="T1" fmla="*/ 28 h 225"/>
                  <a:gd name="T2" fmla="*/ 108 w 217"/>
                  <a:gd name="T3" fmla="*/ 35 h 225"/>
                  <a:gd name="T4" fmla="*/ 113 w 217"/>
                  <a:gd name="T5" fmla="*/ 39 h 225"/>
                  <a:gd name="T6" fmla="*/ 171 w 217"/>
                  <a:gd name="T7" fmla="*/ 109 h 225"/>
                  <a:gd name="T8" fmla="*/ 169 w 217"/>
                  <a:gd name="T9" fmla="*/ 123 h 225"/>
                  <a:gd name="T10" fmla="*/ 201 w 217"/>
                  <a:gd name="T11" fmla="*/ 160 h 225"/>
                  <a:gd name="T12" fmla="*/ 197 w 217"/>
                  <a:gd name="T13" fmla="*/ 170 h 225"/>
                  <a:gd name="T14" fmla="*/ 197 w 217"/>
                  <a:gd name="T15" fmla="*/ 180 h 225"/>
                  <a:gd name="T16" fmla="*/ 191 w 217"/>
                  <a:gd name="T17" fmla="*/ 185 h 225"/>
                  <a:gd name="T18" fmla="*/ 187 w 217"/>
                  <a:gd name="T19" fmla="*/ 204 h 225"/>
                  <a:gd name="T20" fmla="*/ 191 w 217"/>
                  <a:gd name="T21" fmla="*/ 222 h 225"/>
                  <a:gd name="T22" fmla="*/ 193 w 217"/>
                  <a:gd name="T23" fmla="*/ 225 h 225"/>
                  <a:gd name="T24" fmla="*/ 201 w 217"/>
                  <a:gd name="T25" fmla="*/ 236 h 225"/>
                  <a:gd name="T26" fmla="*/ 197 w 217"/>
                  <a:gd name="T27" fmla="*/ 241 h 225"/>
                  <a:gd name="T28" fmla="*/ 193 w 217"/>
                  <a:gd name="T29" fmla="*/ 267 h 225"/>
                  <a:gd name="T30" fmla="*/ 197 w 217"/>
                  <a:gd name="T31" fmla="*/ 280 h 225"/>
                  <a:gd name="T32" fmla="*/ 199 w 217"/>
                  <a:gd name="T33" fmla="*/ 293 h 225"/>
                  <a:gd name="T34" fmla="*/ 199 w 217"/>
                  <a:gd name="T35" fmla="*/ 300 h 225"/>
                  <a:gd name="T36" fmla="*/ 199 w 217"/>
                  <a:gd name="T37" fmla="*/ 313 h 225"/>
                  <a:gd name="T38" fmla="*/ 205 w 217"/>
                  <a:gd name="T39" fmla="*/ 332 h 225"/>
                  <a:gd name="T40" fmla="*/ 211 w 217"/>
                  <a:gd name="T41" fmla="*/ 353 h 225"/>
                  <a:gd name="T42" fmla="*/ 203 w 217"/>
                  <a:gd name="T43" fmla="*/ 359 h 225"/>
                  <a:gd name="T44" fmla="*/ 199 w 217"/>
                  <a:gd name="T45" fmla="*/ 365 h 225"/>
                  <a:gd name="T46" fmla="*/ 189 w 217"/>
                  <a:gd name="T47" fmla="*/ 374 h 225"/>
                  <a:gd name="T48" fmla="*/ 181 w 217"/>
                  <a:gd name="T49" fmla="*/ 376 h 225"/>
                  <a:gd name="T50" fmla="*/ 177 w 217"/>
                  <a:gd name="T51" fmla="*/ 379 h 225"/>
                  <a:gd name="T52" fmla="*/ 165 w 217"/>
                  <a:gd name="T53" fmla="*/ 376 h 225"/>
                  <a:gd name="T54" fmla="*/ 161 w 217"/>
                  <a:gd name="T55" fmla="*/ 387 h 225"/>
                  <a:gd name="T56" fmla="*/ 131 w 217"/>
                  <a:gd name="T57" fmla="*/ 385 h 225"/>
                  <a:gd name="T58" fmla="*/ 127 w 217"/>
                  <a:gd name="T59" fmla="*/ 376 h 225"/>
                  <a:gd name="T60" fmla="*/ 115 w 217"/>
                  <a:gd name="T61" fmla="*/ 376 h 225"/>
                  <a:gd name="T62" fmla="*/ 108 w 217"/>
                  <a:gd name="T63" fmla="*/ 374 h 225"/>
                  <a:gd name="T64" fmla="*/ 106 w 217"/>
                  <a:gd name="T65" fmla="*/ 327 h 225"/>
                  <a:gd name="T66" fmla="*/ 102 w 217"/>
                  <a:gd name="T67" fmla="*/ 317 h 225"/>
                  <a:gd name="T68" fmla="*/ 84 w 217"/>
                  <a:gd name="T69" fmla="*/ 303 h 225"/>
                  <a:gd name="T70" fmla="*/ 44 w 217"/>
                  <a:gd name="T71" fmla="*/ 303 h 225"/>
                  <a:gd name="T72" fmla="*/ 0 w 217"/>
                  <a:gd name="T73" fmla="*/ 73 h 225"/>
                  <a:gd name="T74" fmla="*/ 70 w 217"/>
                  <a:gd name="T75" fmla="*/ 0 h 225"/>
                  <a:gd name="T76" fmla="*/ 98 w 217"/>
                  <a:gd name="T77" fmla="*/ 28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
                  <a:gd name="T118" fmla="*/ 0 h 225"/>
                  <a:gd name="T119" fmla="*/ 217 w 217"/>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0" name="Freeform 624"/>
              <p:cNvSpPr>
                <a:spLocks/>
              </p:cNvSpPr>
              <p:nvPr/>
            </p:nvSpPr>
            <p:spPr bwMode="ltGray">
              <a:xfrm>
                <a:off x="2982" y="2872"/>
                <a:ext cx="39" cy="62"/>
              </a:xfrm>
              <a:custGeom>
                <a:avLst/>
                <a:gdLst>
                  <a:gd name="T0" fmla="*/ 38 w 39"/>
                  <a:gd name="T1" fmla="*/ 18 h 55"/>
                  <a:gd name="T2" fmla="*/ 38 w 39"/>
                  <a:gd name="T3" fmla="*/ 33 h 55"/>
                  <a:gd name="T4" fmla="*/ 38 w 39"/>
                  <a:gd name="T5" fmla="*/ 54 h 55"/>
                  <a:gd name="T6" fmla="*/ 36 w 39"/>
                  <a:gd name="T7" fmla="*/ 61 h 55"/>
                  <a:gd name="T8" fmla="*/ 32 w 39"/>
                  <a:gd name="T9" fmla="*/ 72 h 55"/>
                  <a:gd name="T10" fmla="*/ 32 w 39"/>
                  <a:gd name="T11" fmla="*/ 80 h 55"/>
                  <a:gd name="T12" fmla="*/ 22 w 39"/>
                  <a:gd name="T13" fmla="*/ 90 h 55"/>
                  <a:gd name="T14" fmla="*/ 12 w 39"/>
                  <a:gd name="T15" fmla="*/ 99 h 55"/>
                  <a:gd name="T16" fmla="*/ 0 w 39"/>
                  <a:gd name="T17" fmla="*/ 2 h 55"/>
                  <a:gd name="T18" fmla="*/ 34 w 39"/>
                  <a:gd name="T19" fmla="*/ 0 h 55"/>
                  <a:gd name="T20" fmla="*/ 38 w 39"/>
                  <a:gd name="T21" fmla="*/ 18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5"/>
                  <a:gd name="T35" fmla="*/ 39 w 39"/>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1" name="Freeform 625"/>
              <p:cNvSpPr>
                <a:spLocks/>
              </p:cNvSpPr>
              <p:nvPr/>
            </p:nvSpPr>
            <p:spPr bwMode="ltGray">
              <a:xfrm>
                <a:off x="2988" y="2854"/>
                <a:ext cx="33" cy="40"/>
              </a:xfrm>
              <a:custGeom>
                <a:avLst/>
                <a:gdLst>
                  <a:gd name="T0" fmla="*/ 28 w 33"/>
                  <a:gd name="T1" fmla="*/ 0 h 35"/>
                  <a:gd name="T2" fmla="*/ 32 w 33"/>
                  <a:gd name="T3" fmla="*/ 31 h 35"/>
                  <a:gd name="T4" fmla="*/ 32 w 33"/>
                  <a:gd name="T5" fmla="*/ 51 h 35"/>
                  <a:gd name="T6" fmla="*/ 32 w 33"/>
                  <a:gd name="T7" fmla="*/ 66 h 35"/>
                  <a:gd name="T8" fmla="*/ 28 w 33"/>
                  <a:gd name="T9" fmla="*/ 51 h 35"/>
                  <a:gd name="T10" fmla="*/ 26 w 33"/>
                  <a:gd name="T11" fmla="*/ 39 h 35"/>
                  <a:gd name="T12" fmla="*/ 18 w 33"/>
                  <a:gd name="T13" fmla="*/ 43 h 35"/>
                  <a:gd name="T14" fmla="*/ 18 w 33"/>
                  <a:gd name="T15" fmla="*/ 51 h 35"/>
                  <a:gd name="T16" fmla="*/ 14 w 33"/>
                  <a:gd name="T17" fmla="*/ 58 h 35"/>
                  <a:gd name="T18" fmla="*/ 10 w 33"/>
                  <a:gd name="T19" fmla="*/ 55 h 35"/>
                  <a:gd name="T20" fmla="*/ 0 w 33"/>
                  <a:gd name="T21" fmla="*/ 35 h 35"/>
                  <a:gd name="T22" fmla="*/ 6 w 33"/>
                  <a:gd name="T23" fmla="*/ 2 h 35"/>
                  <a:gd name="T24" fmla="*/ 28 w 3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5"/>
                  <a:gd name="T41" fmla="*/ 33 w 3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65" name="Freeform 626"/>
            <p:cNvSpPr>
              <a:spLocks/>
            </p:cNvSpPr>
            <p:nvPr/>
          </p:nvSpPr>
          <p:spPr bwMode="ltGray">
            <a:xfrm>
              <a:off x="3116" y="2835"/>
              <a:ext cx="96" cy="110"/>
            </a:xfrm>
            <a:custGeom>
              <a:avLst/>
              <a:gdLst>
                <a:gd name="T0" fmla="*/ 53 w 105"/>
                <a:gd name="T1" fmla="*/ 6 h 107"/>
                <a:gd name="T2" fmla="*/ 67 w 105"/>
                <a:gd name="T3" fmla="*/ 37 h 107"/>
                <a:gd name="T4" fmla="*/ 67 w 105"/>
                <a:gd name="T5" fmla="*/ 42 h 107"/>
                <a:gd name="T6" fmla="*/ 67 w 105"/>
                <a:gd name="T7" fmla="*/ 51 h 107"/>
                <a:gd name="T8" fmla="*/ 65 w 105"/>
                <a:gd name="T9" fmla="*/ 66 h 107"/>
                <a:gd name="T10" fmla="*/ 65 w 105"/>
                <a:gd name="T11" fmla="*/ 70 h 107"/>
                <a:gd name="T12" fmla="*/ 58 w 105"/>
                <a:gd name="T13" fmla="*/ 79 h 107"/>
                <a:gd name="T14" fmla="*/ 57 w 105"/>
                <a:gd name="T15" fmla="*/ 83 h 107"/>
                <a:gd name="T16" fmla="*/ 57 w 105"/>
                <a:gd name="T17" fmla="*/ 88 h 107"/>
                <a:gd name="T18" fmla="*/ 54 w 105"/>
                <a:gd name="T19" fmla="*/ 90 h 107"/>
                <a:gd name="T20" fmla="*/ 51 w 105"/>
                <a:gd name="T21" fmla="*/ 106 h 107"/>
                <a:gd name="T22" fmla="*/ 51 w 105"/>
                <a:gd name="T23" fmla="*/ 117 h 107"/>
                <a:gd name="T24" fmla="*/ 15 w 105"/>
                <a:gd name="T25" fmla="*/ 115 h 107"/>
                <a:gd name="T26" fmla="*/ 12 w 105"/>
                <a:gd name="T27" fmla="*/ 121 h 107"/>
                <a:gd name="T28" fmla="*/ 5 w 105"/>
                <a:gd name="T29" fmla="*/ 117 h 107"/>
                <a:gd name="T30" fmla="*/ 0 w 105"/>
                <a:gd name="T31" fmla="*/ 121 h 107"/>
                <a:gd name="T32" fmla="*/ 16 w 105"/>
                <a:gd name="T33" fmla="*/ 0 h 107"/>
                <a:gd name="T34" fmla="*/ 53 w 105"/>
                <a:gd name="T35" fmla="*/ 6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107"/>
                <a:gd name="T56" fmla="*/ 105 w 105"/>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6" name="Freeform 627"/>
            <p:cNvSpPr>
              <a:spLocks/>
            </p:cNvSpPr>
            <p:nvPr/>
          </p:nvSpPr>
          <p:spPr bwMode="ltGray">
            <a:xfrm>
              <a:off x="3114" y="2834"/>
              <a:ext cx="103" cy="119"/>
            </a:xfrm>
            <a:custGeom>
              <a:avLst/>
              <a:gdLst>
                <a:gd name="T0" fmla="*/ 56 w 113"/>
                <a:gd name="T1" fmla="*/ 6 h 115"/>
                <a:gd name="T2" fmla="*/ 70 w 113"/>
                <a:gd name="T3" fmla="*/ 39 h 115"/>
                <a:gd name="T4" fmla="*/ 70 w 113"/>
                <a:gd name="T5" fmla="*/ 46 h 115"/>
                <a:gd name="T6" fmla="*/ 70 w 113"/>
                <a:gd name="T7" fmla="*/ 60 h 115"/>
                <a:gd name="T8" fmla="*/ 69 w 113"/>
                <a:gd name="T9" fmla="*/ 70 h 115"/>
                <a:gd name="T10" fmla="*/ 69 w 113"/>
                <a:gd name="T11" fmla="*/ 75 h 115"/>
                <a:gd name="T12" fmla="*/ 61 w 113"/>
                <a:gd name="T13" fmla="*/ 89 h 115"/>
                <a:gd name="T14" fmla="*/ 61 w 113"/>
                <a:gd name="T15" fmla="*/ 93 h 115"/>
                <a:gd name="T16" fmla="*/ 61 w 113"/>
                <a:gd name="T17" fmla="*/ 99 h 115"/>
                <a:gd name="T18" fmla="*/ 57 w 113"/>
                <a:gd name="T19" fmla="*/ 101 h 115"/>
                <a:gd name="T20" fmla="*/ 54 w 113"/>
                <a:gd name="T21" fmla="*/ 117 h 115"/>
                <a:gd name="T22" fmla="*/ 54 w 113"/>
                <a:gd name="T23" fmla="*/ 130 h 115"/>
                <a:gd name="T24" fmla="*/ 16 w 113"/>
                <a:gd name="T25" fmla="*/ 128 h 115"/>
                <a:gd name="T26" fmla="*/ 12 w 113"/>
                <a:gd name="T27" fmla="*/ 135 h 115"/>
                <a:gd name="T28" fmla="*/ 5 w 113"/>
                <a:gd name="T29" fmla="*/ 130 h 115"/>
                <a:gd name="T30" fmla="*/ 0 w 113"/>
                <a:gd name="T31" fmla="*/ 135 h 115"/>
                <a:gd name="T32" fmla="*/ 18 w 113"/>
                <a:gd name="T33" fmla="*/ 0 h 115"/>
                <a:gd name="T34" fmla="*/ 56 w 113"/>
                <a:gd name="T35" fmla="*/ 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5"/>
                <a:gd name="T56" fmla="*/ 113 w 113"/>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7" name="Freeform 628"/>
            <p:cNvSpPr>
              <a:spLocks/>
            </p:cNvSpPr>
            <p:nvPr/>
          </p:nvSpPr>
          <p:spPr bwMode="ltGray">
            <a:xfrm>
              <a:off x="2822" y="2810"/>
              <a:ext cx="329" cy="369"/>
            </a:xfrm>
            <a:custGeom>
              <a:avLst/>
              <a:gdLst>
                <a:gd name="T0" fmla="*/ 2 w 359"/>
                <a:gd name="T1" fmla="*/ 237 h 357"/>
                <a:gd name="T2" fmla="*/ 2 w 359"/>
                <a:gd name="T3" fmla="*/ 224 h 357"/>
                <a:gd name="T4" fmla="*/ 0 w 359"/>
                <a:gd name="T5" fmla="*/ 205 h 357"/>
                <a:gd name="T6" fmla="*/ 7 w 359"/>
                <a:gd name="T7" fmla="*/ 189 h 357"/>
                <a:gd name="T8" fmla="*/ 93 w 359"/>
                <a:gd name="T9" fmla="*/ 0 h 357"/>
                <a:gd name="T10" fmla="*/ 181 w 359"/>
                <a:gd name="T11" fmla="*/ 0 h 357"/>
                <a:gd name="T12" fmla="*/ 216 w 359"/>
                <a:gd name="T13" fmla="*/ 27 h 357"/>
                <a:gd name="T14" fmla="*/ 225 w 359"/>
                <a:gd name="T15" fmla="*/ 55 h 357"/>
                <a:gd name="T16" fmla="*/ 227 w 359"/>
                <a:gd name="T17" fmla="*/ 59 h 357"/>
                <a:gd name="T18" fmla="*/ 227 w 359"/>
                <a:gd name="T19" fmla="*/ 73 h 357"/>
                <a:gd name="T20" fmla="*/ 232 w 359"/>
                <a:gd name="T21" fmla="*/ 79 h 357"/>
                <a:gd name="T22" fmla="*/ 225 w 359"/>
                <a:gd name="T23" fmla="*/ 95 h 357"/>
                <a:gd name="T24" fmla="*/ 214 w 359"/>
                <a:gd name="T25" fmla="*/ 115 h 357"/>
                <a:gd name="T26" fmla="*/ 207 w 359"/>
                <a:gd name="T27" fmla="*/ 137 h 357"/>
                <a:gd name="T28" fmla="*/ 206 w 359"/>
                <a:gd name="T29" fmla="*/ 145 h 357"/>
                <a:gd name="T30" fmla="*/ 206 w 359"/>
                <a:gd name="T31" fmla="*/ 155 h 357"/>
                <a:gd name="T32" fmla="*/ 203 w 359"/>
                <a:gd name="T33" fmla="*/ 160 h 357"/>
                <a:gd name="T34" fmla="*/ 203 w 359"/>
                <a:gd name="T35" fmla="*/ 173 h 357"/>
                <a:gd name="T36" fmla="*/ 199 w 359"/>
                <a:gd name="T37" fmla="*/ 176 h 357"/>
                <a:gd name="T38" fmla="*/ 199 w 359"/>
                <a:gd name="T39" fmla="*/ 183 h 357"/>
                <a:gd name="T40" fmla="*/ 204 w 359"/>
                <a:gd name="T41" fmla="*/ 191 h 357"/>
                <a:gd name="T42" fmla="*/ 204 w 359"/>
                <a:gd name="T43" fmla="*/ 203 h 357"/>
                <a:gd name="T44" fmla="*/ 203 w 359"/>
                <a:gd name="T45" fmla="*/ 222 h 357"/>
                <a:gd name="T46" fmla="*/ 206 w 359"/>
                <a:gd name="T47" fmla="*/ 229 h 357"/>
                <a:gd name="T48" fmla="*/ 206 w 359"/>
                <a:gd name="T49" fmla="*/ 242 h 357"/>
                <a:gd name="T50" fmla="*/ 207 w 359"/>
                <a:gd name="T51" fmla="*/ 246 h 357"/>
                <a:gd name="T52" fmla="*/ 206 w 359"/>
                <a:gd name="T53" fmla="*/ 258 h 357"/>
                <a:gd name="T54" fmla="*/ 210 w 359"/>
                <a:gd name="T55" fmla="*/ 266 h 357"/>
                <a:gd name="T56" fmla="*/ 216 w 359"/>
                <a:gd name="T57" fmla="*/ 275 h 357"/>
                <a:gd name="T58" fmla="*/ 216 w 359"/>
                <a:gd name="T59" fmla="*/ 282 h 357"/>
                <a:gd name="T60" fmla="*/ 216 w 359"/>
                <a:gd name="T61" fmla="*/ 290 h 357"/>
                <a:gd name="T62" fmla="*/ 216 w 359"/>
                <a:gd name="T63" fmla="*/ 309 h 357"/>
                <a:gd name="T64" fmla="*/ 204 w 359"/>
                <a:gd name="T65" fmla="*/ 420 h 357"/>
                <a:gd name="T66" fmla="*/ 122 w 359"/>
                <a:gd name="T67" fmla="*/ 358 h 357"/>
                <a:gd name="T68" fmla="*/ 2 w 359"/>
                <a:gd name="T69" fmla="*/ 237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57"/>
                <a:gd name="T107" fmla="*/ 359 w 359"/>
                <a:gd name="T108" fmla="*/ 357 h 3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8" name="Freeform 629"/>
            <p:cNvSpPr>
              <a:spLocks/>
            </p:cNvSpPr>
            <p:nvPr/>
          </p:nvSpPr>
          <p:spPr bwMode="ltGray">
            <a:xfrm>
              <a:off x="2821" y="2809"/>
              <a:ext cx="335" cy="376"/>
            </a:xfrm>
            <a:custGeom>
              <a:avLst/>
              <a:gdLst>
                <a:gd name="T0" fmla="*/ 2 w 367"/>
                <a:gd name="T1" fmla="*/ 239 h 365"/>
                <a:gd name="T2" fmla="*/ 2 w 367"/>
                <a:gd name="T3" fmla="*/ 225 h 365"/>
                <a:gd name="T4" fmla="*/ 0 w 367"/>
                <a:gd name="T5" fmla="*/ 207 h 365"/>
                <a:gd name="T6" fmla="*/ 7 w 367"/>
                <a:gd name="T7" fmla="*/ 190 h 365"/>
                <a:gd name="T8" fmla="*/ 91 w 367"/>
                <a:gd name="T9" fmla="*/ 0 h 365"/>
                <a:gd name="T10" fmla="*/ 181 w 367"/>
                <a:gd name="T11" fmla="*/ 0 h 365"/>
                <a:gd name="T12" fmla="*/ 215 w 367"/>
                <a:gd name="T13" fmla="*/ 27 h 365"/>
                <a:gd name="T14" fmla="*/ 225 w 367"/>
                <a:gd name="T15" fmla="*/ 52 h 365"/>
                <a:gd name="T16" fmla="*/ 228 w 367"/>
                <a:gd name="T17" fmla="*/ 60 h 365"/>
                <a:gd name="T18" fmla="*/ 228 w 367"/>
                <a:gd name="T19" fmla="*/ 74 h 365"/>
                <a:gd name="T20" fmla="*/ 232 w 367"/>
                <a:gd name="T21" fmla="*/ 80 h 365"/>
                <a:gd name="T22" fmla="*/ 225 w 367"/>
                <a:gd name="T23" fmla="*/ 96 h 365"/>
                <a:gd name="T24" fmla="*/ 214 w 367"/>
                <a:gd name="T25" fmla="*/ 115 h 365"/>
                <a:gd name="T26" fmla="*/ 207 w 367"/>
                <a:gd name="T27" fmla="*/ 140 h 365"/>
                <a:gd name="T28" fmla="*/ 205 w 367"/>
                <a:gd name="T29" fmla="*/ 146 h 365"/>
                <a:gd name="T30" fmla="*/ 205 w 367"/>
                <a:gd name="T31" fmla="*/ 155 h 365"/>
                <a:gd name="T32" fmla="*/ 204 w 367"/>
                <a:gd name="T33" fmla="*/ 160 h 365"/>
                <a:gd name="T34" fmla="*/ 204 w 367"/>
                <a:gd name="T35" fmla="*/ 175 h 365"/>
                <a:gd name="T36" fmla="*/ 200 w 367"/>
                <a:gd name="T37" fmla="*/ 177 h 365"/>
                <a:gd name="T38" fmla="*/ 200 w 367"/>
                <a:gd name="T39" fmla="*/ 183 h 365"/>
                <a:gd name="T40" fmla="*/ 204 w 367"/>
                <a:gd name="T41" fmla="*/ 192 h 365"/>
                <a:gd name="T42" fmla="*/ 204 w 367"/>
                <a:gd name="T43" fmla="*/ 204 h 365"/>
                <a:gd name="T44" fmla="*/ 204 w 367"/>
                <a:gd name="T45" fmla="*/ 223 h 365"/>
                <a:gd name="T46" fmla="*/ 206 w 367"/>
                <a:gd name="T47" fmla="*/ 220 h 365"/>
                <a:gd name="T48" fmla="*/ 206 w 367"/>
                <a:gd name="T49" fmla="*/ 244 h 365"/>
                <a:gd name="T50" fmla="*/ 207 w 367"/>
                <a:gd name="T51" fmla="*/ 248 h 365"/>
                <a:gd name="T52" fmla="*/ 205 w 367"/>
                <a:gd name="T53" fmla="*/ 260 h 365"/>
                <a:gd name="T54" fmla="*/ 211 w 367"/>
                <a:gd name="T55" fmla="*/ 267 h 365"/>
                <a:gd name="T56" fmla="*/ 215 w 367"/>
                <a:gd name="T57" fmla="*/ 276 h 365"/>
                <a:gd name="T58" fmla="*/ 215 w 367"/>
                <a:gd name="T59" fmla="*/ 283 h 365"/>
                <a:gd name="T60" fmla="*/ 216 w 367"/>
                <a:gd name="T61" fmla="*/ 293 h 365"/>
                <a:gd name="T62" fmla="*/ 215 w 367"/>
                <a:gd name="T63" fmla="*/ 311 h 365"/>
                <a:gd name="T64" fmla="*/ 204 w 367"/>
                <a:gd name="T65" fmla="*/ 422 h 365"/>
                <a:gd name="T66" fmla="*/ 121 w 367"/>
                <a:gd name="T67" fmla="*/ 360 h 365"/>
                <a:gd name="T68" fmla="*/ 2 w 367"/>
                <a:gd name="T69" fmla="*/ 239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
                <a:gd name="T106" fmla="*/ 0 h 365"/>
                <a:gd name="T107" fmla="*/ 367 w 367"/>
                <a:gd name="T108" fmla="*/ 365 h 3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9" name="Freeform 630"/>
            <p:cNvSpPr>
              <a:spLocks/>
            </p:cNvSpPr>
            <p:nvPr/>
          </p:nvSpPr>
          <p:spPr bwMode="ltGray">
            <a:xfrm>
              <a:off x="2969" y="3076"/>
              <a:ext cx="202" cy="176"/>
            </a:xfrm>
            <a:custGeom>
              <a:avLst/>
              <a:gdLst>
                <a:gd name="T0" fmla="*/ 69 w 221"/>
                <a:gd name="T1" fmla="*/ 65 h 171"/>
                <a:gd name="T2" fmla="*/ 71 w 221"/>
                <a:gd name="T3" fmla="*/ 69 h 171"/>
                <a:gd name="T4" fmla="*/ 71 w 221"/>
                <a:gd name="T5" fmla="*/ 79 h 171"/>
                <a:gd name="T6" fmla="*/ 79 w 221"/>
                <a:gd name="T7" fmla="*/ 81 h 171"/>
                <a:gd name="T8" fmla="*/ 82 w 221"/>
                <a:gd name="T9" fmla="*/ 89 h 171"/>
                <a:gd name="T10" fmla="*/ 85 w 221"/>
                <a:gd name="T11" fmla="*/ 95 h 171"/>
                <a:gd name="T12" fmla="*/ 89 w 221"/>
                <a:gd name="T13" fmla="*/ 105 h 171"/>
                <a:gd name="T14" fmla="*/ 93 w 221"/>
                <a:gd name="T15" fmla="*/ 105 h 171"/>
                <a:gd name="T16" fmla="*/ 96 w 221"/>
                <a:gd name="T17" fmla="*/ 107 h 171"/>
                <a:gd name="T18" fmla="*/ 97 w 221"/>
                <a:gd name="T19" fmla="*/ 83 h 171"/>
                <a:gd name="T20" fmla="*/ 89 w 221"/>
                <a:gd name="T21" fmla="*/ 81 h 171"/>
                <a:gd name="T22" fmla="*/ 84 w 221"/>
                <a:gd name="T23" fmla="*/ 71 h 171"/>
                <a:gd name="T24" fmla="*/ 84 w 221"/>
                <a:gd name="T25" fmla="*/ 54 h 171"/>
                <a:gd name="T26" fmla="*/ 85 w 221"/>
                <a:gd name="T27" fmla="*/ 54 h 171"/>
                <a:gd name="T28" fmla="*/ 87 w 221"/>
                <a:gd name="T29" fmla="*/ 45 h 171"/>
                <a:gd name="T30" fmla="*/ 87 w 221"/>
                <a:gd name="T31" fmla="*/ 34 h 171"/>
                <a:gd name="T32" fmla="*/ 85 w 221"/>
                <a:gd name="T33" fmla="*/ 30 h 171"/>
                <a:gd name="T34" fmla="*/ 90 w 221"/>
                <a:gd name="T35" fmla="*/ 15 h 171"/>
                <a:gd name="T36" fmla="*/ 90 w 221"/>
                <a:gd name="T37" fmla="*/ 4 h 171"/>
                <a:gd name="T38" fmla="*/ 109 w 221"/>
                <a:gd name="T39" fmla="*/ 2 h 171"/>
                <a:gd name="T40" fmla="*/ 112 w 221"/>
                <a:gd name="T41" fmla="*/ 0 h 171"/>
                <a:gd name="T42" fmla="*/ 114 w 221"/>
                <a:gd name="T43" fmla="*/ 6 h 171"/>
                <a:gd name="T44" fmla="*/ 124 w 221"/>
                <a:gd name="T45" fmla="*/ 24 h 171"/>
                <a:gd name="T46" fmla="*/ 137 w 221"/>
                <a:gd name="T47" fmla="*/ 36 h 171"/>
                <a:gd name="T48" fmla="*/ 141 w 221"/>
                <a:gd name="T49" fmla="*/ 47 h 171"/>
                <a:gd name="T50" fmla="*/ 139 w 221"/>
                <a:gd name="T51" fmla="*/ 54 h 171"/>
                <a:gd name="T52" fmla="*/ 137 w 221"/>
                <a:gd name="T53" fmla="*/ 62 h 171"/>
                <a:gd name="T54" fmla="*/ 138 w 221"/>
                <a:gd name="T55" fmla="*/ 71 h 171"/>
                <a:gd name="T56" fmla="*/ 135 w 221"/>
                <a:gd name="T57" fmla="*/ 75 h 171"/>
                <a:gd name="T58" fmla="*/ 133 w 221"/>
                <a:gd name="T59" fmla="*/ 83 h 171"/>
                <a:gd name="T60" fmla="*/ 135 w 221"/>
                <a:gd name="T61" fmla="*/ 92 h 171"/>
                <a:gd name="T62" fmla="*/ 132 w 221"/>
                <a:gd name="T63" fmla="*/ 98 h 171"/>
                <a:gd name="T64" fmla="*/ 130 w 221"/>
                <a:gd name="T65" fmla="*/ 103 h 171"/>
                <a:gd name="T66" fmla="*/ 130 w 221"/>
                <a:gd name="T67" fmla="*/ 112 h 171"/>
                <a:gd name="T68" fmla="*/ 130 w 221"/>
                <a:gd name="T69" fmla="*/ 120 h 171"/>
                <a:gd name="T70" fmla="*/ 101 w 221"/>
                <a:gd name="T71" fmla="*/ 137 h 171"/>
                <a:gd name="T72" fmla="*/ 101 w 221"/>
                <a:gd name="T73" fmla="*/ 154 h 171"/>
                <a:gd name="T74" fmla="*/ 94 w 221"/>
                <a:gd name="T75" fmla="*/ 154 h 171"/>
                <a:gd name="T76" fmla="*/ 90 w 221"/>
                <a:gd name="T77" fmla="*/ 152 h 171"/>
                <a:gd name="T78" fmla="*/ 84 w 221"/>
                <a:gd name="T79" fmla="*/ 154 h 171"/>
                <a:gd name="T80" fmla="*/ 80 w 221"/>
                <a:gd name="T81" fmla="*/ 162 h 171"/>
                <a:gd name="T82" fmla="*/ 80 w 221"/>
                <a:gd name="T83" fmla="*/ 167 h 171"/>
                <a:gd name="T84" fmla="*/ 77 w 221"/>
                <a:gd name="T85" fmla="*/ 175 h 171"/>
                <a:gd name="T86" fmla="*/ 68 w 221"/>
                <a:gd name="T87" fmla="*/ 185 h 171"/>
                <a:gd name="T88" fmla="*/ 59 w 221"/>
                <a:gd name="T89" fmla="*/ 196 h 171"/>
                <a:gd name="T90" fmla="*/ 48 w 221"/>
                <a:gd name="T91" fmla="*/ 189 h 171"/>
                <a:gd name="T92" fmla="*/ 36 w 221"/>
                <a:gd name="T93" fmla="*/ 184 h 171"/>
                <a:gd name="T94" fmla="*/ 19 w 221"/>
                <a:gd name="T95" fmla="*/ 189 h 171"/>
                <a:gd name="T96" fmla="*/ 0 w 221"/>
                <a:gd name="T97" fmla="*/ 152 h 171"/>
                <a:gd name="T98" fmla="*/ 5 w 221"/>
                <a:gd name="T99" fmla="*/ 79 h 171"/>
                <a:gd name="T100" fmla="*/ 34 w 221"/>
                <a:gd name="T101" fmla="*/ 43 h 171"/>
                <a:gd name="T102" fmla="*/ 37 w 221"/>
                <a:gd name="T103" fmla="*/ 43 h 171"/>
                <a:gd name="T104" fmla="*/ 40 w 221"/>
                <a:gd name="T105" fmla="*/ 51 h 171"/>
                <a:gd name="T106" fmla="*/ 40 w 221"/>
                <a:gd name="T107" fmla="*/ 62 h 171"/>
                <a:gd name="T108" fmla="*/ 44 w 221"/>
                <a:gd name="T109" fmla="*/ 54 h 171"/>
                <a:gd name="T110" fmla="*/ 50 w 221"/>
                <a:gd name="T111" fmla="*/ 54 h 171"/>
                <a:gd name="T112" fmla="*/ 52 w 221"/>
                <a:gd name="T113" fmla="*/ 67 h 171"/>
                <a:gd name="T114" fmla="*/ 58 w 221"/>
                <a:gd name="T115" fmla="*/ 69 h 171"/>
                <a:gd name="T116" fmla="*/ 65 w 221"/>
                <a:gd name="T117" fmla="*/ 71 h 171"/>
                <a:gd name="T118" fmla="*/ 69 w 221"/>
                <a:gd name="T119" fmla="*/ 65 h 1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1"/>
                <a:gd name="T181" fmla="*/ 0 h 171"/>
                <a:gd name="T182" fmla="*/ 221 w 221"/>
                <a:gd name="T183" fmla="*/ 171 h 1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0" name="Freeform 631"/>
            <p:cNvSpPr>
              <a:spLocks/>
            </p:cNvSpPr>
            <p:nvPr/>
          </p:nvSpPr>
          <p:spPr bwMode="ltGray">
            <a:xfrm>
              <a:off x="2968" y="3075"/>
              <a:ext cx="210" cy="185"/>
            </a:xfrm>
            <a:custGeom>
              <a:avLst/>
              <a:gdLst>
                <a:gd name="T0" fmla="*/ 72 w 229"/>
                <a:gd name="T1" fmla="*/ 68 h 179"/>
                <a:gd name="T2" fmla="*/ 75 w 229"/>
                <a:gd name="T3" fmla="*/ 72 h 179"/>
                <a:gd name="T4" fmla="*/ 75 w 229"/>
                <a:gd name="T5" fmla="*/ 85 h 179"/>
                <a:gd name="T6" fmla="*/ 83 w 229"/>
                <a:gd name="T7" fmla="*/ 88 h 179"/>
                <a:gd name="T8" fmla="*/ 87 w 229"/>
                <a:gd name="T9" fmla="*/ 97 h 179"/>
                <a:gd name="T10" fmla="*/ 89 w 229"/>
                <a:gd name="T11" fmla="*/ 101 h 179"/>
                <a:gd name="T12" fmla="*/ 94 w 229"/>
                <a:gd name="T13" fmla="*/ 110 h 179"/>
                <a:gd name="T14" fmla="*/ 97 w 229"/>
                <a:gd name="T15" fmla="*/ 110 h 179"/>
                <a:gd name="T16" fmla="*/ 101 w 229"/>
                <a:gd name="T17" fmla="*/ 113 h 179"/>
                <a:gd name="T18" fmla="*/ 103 w 229"/>
                <a:gd name="T19" fmla="*/ 91 h 179"/>
                <a:gd name="T20" fmla="*/ 94 w 229"/>
                <a:gd name="T21" fmla="*/ 88 h 179"/>
                <a:gd name="T22" fmla="*/ 88 w 229"/>
                <a:gd name="T23" fmla="*/ 74 h 179"/>
                <a:gd name="T24" fmla="*/ 88 w 229"/>
                <a:gd name="T25" fmla="*/ 60 h 179"/>
                <a:gd name="T26" fmla="*/ 90 w 229"/>
                <a:gd name="T27" fmla="*/ 60 h 179"/>
                <a:gd name="T28" fmla="*/ 92 w 229"/>
                <a:gd name="T29" fmla="*/ 49 h 179"/>
                <a:gd name="T30" fmla="*/ 92 w 229"/>
                <a:gd name="T31" fmla="*/ 35 h 179"/>
                <a:gd name="T32" fmla="*/ 90 w 229"/>
                <a:gd name="T33" fmla="*/ 31 h 179"/>
                <a:gd name="T34" fmla="*/ 95 w 229"/>
                <a:gd name="T35" fmla="*/ 21 h 179"/>
                <a:gd name="T36" fmla="*/ 95 w 229"/>
                <a:gd name="T37" fmla="*/ 4 h 179"/>
                <a:gd name="T38" fmla="*/ 115 w 229"/>
                <a:gd name="T39" fmla="*/ 2 h 179"/>
                <a:gd name="T40" fmla="*/ 116 w 229"/>
                <a:gd name="T41" fmla="*/ 0 h 179"/>
                <a:gd name="T42" fmla="*/ 121 w 229"/>
                <a:gd name="T43" fmla="*/ 6 h 179"/>
                <a:gd name="T44" fmla="*/ 131 w 229"/>
                <a:gd name="T45" fmla="*/ 25 h 179"/>
                <a:gd name="T46" fmla="*/ 144 w 229"/>
                <a:gd name="T47" fmla="*/ 37 h 179"/>
                <a:gd name="T48" fmla="*/ 148 w 229"/>
                <a:gd name="T49" fmla="*/ 53 h 179"/>
                <a:gd name="T50" fmla="*/ 147 w 229"/>
                <a:gd name="T51" fmla="*/ 60 h 179"/>
                <a:gd name="T52" fmla="*/ 144 w 229"/>
                <a:gd name="T53" fmla="*/ 64 h 179"/>
                <a:gd name="T54" fmla="*/ 145 w 229"/>
                <a:gd name="T55" fmla="*/ 74 h 179"/>
                <a:gd name="T56" fmla="*/ 143 w 229"/>
                <a:gd name="T57" fmla="*/ 79 h 179"/>
                <a:gd name="T58" fmla="*/ 140 w 229"/>
                <a:gd name="T59" fmla="*/ 91 h 179"/>
                <a:gd name="T60" fmla="*/ 143 w 229"/>
                <a:gd name="T61" fmla="*/ 99 h 179"/>
                <a:gd name="T62" fmla="*/ 138 w 229"/>
                <a:gd name="T63" fmla="*/ 103 h 179"/>
                <a:gd name="T64" fmla="*/ 137 w 229"/>
                <a:gd name="T65" fmla="*/ 107 h 179"/>
                <a:gd name="T66" fmla="*/ 137 w 229"/>
                <a:gd name="T67" fmla="*/ 121 h 179"/>
                <a:gd name="T68" fmla="*/ 137 w 229"/>
                <a:gd name="T69" fmla="*/ 130 h 179"/>
                <a:gd name="T70" fmla="*/ 106 w 229"/>
                <a:gd name="T71" fmla="*/ 146 h 179"/>
                <a:gd name="T72" fmla="*/ 106 w 229"/>
                <a:gd name="T73" fmla="*/ 165 h 179"/>
                <a:gd name="T74" fmla="*/ 99 w 229"/>
                <a:gd name="T75" fmla="*/ 165 h 179"/>
                <a:gd name="T76" fmla="*/ 95 w 229"/>
                <a:gd name="T77" fmla="*/ 163 h 179"/>
                <a:gd name="T78" fmla="*/ 88 w 229"/>
                <a:gd name="T79" fmla="*/ 165 h 179"/>
                <a:gd name="T80" fmla="*/ 84 w 229"/>
                <a:gd name="T81" fmla="*/ 174 h 179"/>
                <a:gd name="T82" fmla="*/ 84 w 229"/>
                <a:gd name="T83" fmla="*/ 179 h 179"/>
                <a:gd name="T84" fmla="*/ 81 w 229"/>
                <a:gd name="T85" fmla="*/ 186 h 179"/>
                <a:gd name="T86" fmla="*/ 72 w 229"/>
                <a:gd name="T87" fmla="*/ 198 h 179"/>
                <a:gd name="T88" fmla="*/ 62 w 229"/>
                <a:gd name="T89" fmla="*/ 210 h 179"/>
                <a:gd name="T90" fmla="*/ 51 w 229"/>
                <a:gd name="T91" fmla="*/ 203 h 179"/>
                <a:gd name="T92" fmla="*/ 38 w 229"/>
                <a:gd name="T93" fmla="*/ 196 h 179"/>
                <a:gd name="T94" fmla="*/ 20 w 229"/>
                <a:gd name="T95" fmla="*/ 203 h 179"/>
                <a:gd name="T96" fmla="*/ 0 w 229"/>
                <a:gd name="T97" fmla="*/ 163 h 179"/>
                <a:gd name="T98" fmla="*/ 6 w 229"/>
                <a:gd name="T99" fmla="*/ 85 h 179"/>
                <a:gd name="T100" fmla="*/ 36 w 229"/>
                <a:gd name="T101" fmla="*/ 45 h 179"/>
                <a:gd name="T102" fmla="*/ 39 w 229"/>
                <a:gd name="T103" fmla="*/ 45 h 179"/>
                <a:gd name="T104" fmla="*/ 42 w 229"/>
                <a:gd name="T105" fmla="*/ 58 h 179"/>
                <a:gd name="T106" fmla="*/ 43 w 229"/>
                <a:gd name="T107" fmla="*/ 64 h 179"/>
                <a:gd name="T108" fmla="*/ 46 w 229"/>
                <a:gd name="T109" fmla="*/ 60 h 179"/>
                <a:gd name="T110" fmla="*/ 53 w 229"/>
                <a:gd name="T111" fmla="*/ 60 h 179"/>
                <a:gd name="T112" fmla="*/ 55 w 229"/>
                <a:gd name="T113" fmla="*/ 70 h 179"/>
                <a:gd name="T114" fmla="*/ 61 w 229"/>
                <a:gd name="T115" fmla="*/ 72 h 179"/>
                <a:gd name="T116" fmla="*/ 69 w 229"/>
                <a:gd name="T117" fmla="*/ 74 h 179"/>
                <a:gd name="T118" fmla="*/ 72 w 229"/>
                <a:gd name="T119" fmla="*/ 68 h 1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179"/>
                <a:gd name="T182" fmla="*/ 229 w 229"/>
                <a:gd name="T183" fmla="*/ 179 h 1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1" name="Freeform 632"/>
            <p:cNvSpPr>
              <a:spLocks/>
            </p:cNvSpPr>
            <p:nvPr/>
          </p:nvSpPr>
          <p:spPr bwMode="ltGray">
            <a:xfrm>
              <a:off x="2811" y="3218"/>
              <a:ext cx="210" cy="226"/>
            </a:xfrm>
            <a:custGeom>
              <a:avLst/>
              <a:gdLst>
                <a:gd name="T0" fmla="*/ 6 w 229"/>
                <a:gd name="T1" fmla="*/ 0 h 219"/>
                <a:gd name="T2" fmla="*/ 106 w 229"/>
                <a:gd name="T3" fmla="*/ 10 h 219"/>
                <a:gd name="T4" fmla="*/ 128 w 229"/>
                <a:gd name="T5" fmla="*/ 34 h 219"/>
                <a:gd name="T6" fmla="*/ 138 w 229"/>
                <a:gd name="T7" fmla="*/ 28 h 219"/>
                <a:gd name="T8" fmla="*/ 148 w 229"/>
                <a:gd name="T9" fmla="*/ 32 h 219"/>
                <a:gd name="T10" fmla="*/ 141 w 229"/>
                <a:gd name="T11" fmla="*/ 40 h 219"/>
                <a:gd name="T12" fmla="*/ 136 w 229"/>
                <a:gd name="T13" fmla="*/ 44 h 219"/>
                <a:gd name="T14" fmla="*/ 103 w 229"/>
                <a:gd name="T15" fmla="*/ 42 h 219"/>
                <a:gd name="T16" fmla="*/ 100 w 229"/>
                <a:gd name="T17" fmla="*/ 119 h 219"/>
                <a:gd name="T18" fmla="*/ 96 w 229"/>
                <a:gd name="T19" fmla="*/ 122 h 219"/>
                <a:gd name="T20" fmla="*/ 89 w 229"/>
                <a:gd name="T21" fmla="*/ 119 h 219"/>
                <a:gd name="T22" fmla="*/ 86 w 229"/>
                <a:gd name="T23" fmla="*/ 246 h 219"/>
                <a:gd name="T24" fmla="*/ 78 w 229"/>
                <a:gd name="T25" fmla="*/ 255 h 219"/>
                <a:gd name="T26" fmla="*/ 74 w 229"/>
                <a:gd name="T27" fmla="*/ 255 h 219"/>
                <a:gd name="T28" fmla="*/ 70 w 229"/>
                <a:gd name="T29" fmla="*/ 253 h 219"/>
                <a:gd name="T30" fmla="*/ 63 w 229"/>
                <a:gd name="T31" fmla="*/ 255 h 219"/>
                <a:gd name="T32" fmla="*/ 61 w 229"/>
                <a:gd name="T33" fmla="*/ 253 h 219"/>
                <a:gd name="T34" fmla="*/ 58 w 229"/>
                <a:gd name="T35" fmla="*/ 251 h 219"/>
                <a:gd name="T36" fmla="*/ 56 w 229"/>
                <a:gd name="T37" fmla="*/ 244 h 219"/>
                <a:gd name="T38" fmla="*/ 56 w 229"/>
                <a:gd name="T39" fmla="*/ 239 h 219"/>
                <a:gd name="T40" fmla="*/ 52 w 229"/>
                <a:gd name="T41" fmla="*/ 239 h 219"/>
                <a:gd name="T42" fmla="*/ 52 w 229"/>
                <a:gd name="T43" fmla="*/ 246 h 219"/>
                <a:gd name="T44" fmla="*/ 49 w 229"/>
                <a:gd name="T45" fmla="*/ 246 h 219"/>
                <a:gd name="T46" fmla="*/ 46 w 229"/>
                <a:gd name="T47" fmla="*/ 241 h 219"/>
                <a:gd name="T48" fmla="*/ 38 w 229"/>
                <a:gd name="T49" fmla="*/ 226 h 219"/>
                <a:gd name="T50" fmla="*/ 36 w 229"/>
                <a:gd name="T51" fmla="*/ 212 h 219"/>
                <a:gd name="T52" fmla="*/ 36 w 229"/>
                <a:gd name="T53" fmla="*/ 209 h 219"/>
                <a:gd name="T54" fmla="*/ 38 w 229"/>
                <a:gd name="T55" fmla="*/ 206 h 219"/>
                <a:gd name="T56" fmla="*/ 33 w 229"/>
                <a:gd name="T57" fmla="*/ 201 h 219"/>
                <a:gd name="T58" fmla="*/ 34 w 229"/>
                <a:gd name="T59" fmla="*/ 194 h 219"/>
                <a:gd name="T60" fmla="*/ 33 w 229"/>
                <a:gd name="T61" fmla="*/ 177 h 219"/>
                <a:gd name="T62" fmla="*/ 28 w 229"/>
                <a:gd name="T63" fmla="*/ 153 h 219"/>
                <a:gd name="T64" fmla="*/ 30 w 229"/>
                <a:gd name="T65" fmla="*/ 143 h 219"/>
                <a:gd name="T66" fmla="*/ 28 w 229"/>
                <a:gd name="T67" fmla="*/ 138 h 219"/>
                <a:gd name="T68" fmla="*/ 27 w 229"/>
                <a:gd name="T69" fmla="*/ 130 h 219"/>
                <a:gd name="T70" fmla="*/ 28 w 229"/>
                <a:gd name="T71" fmla="*/ 122 h 219"/>
                <a:gd name="T72" fmla="*/ 27 w 229"/>
                <a:gd name="T73" fmla="*/ 116 h 219"/>
                <a:gd name="T74" fmla="*/ 17 w 229"/>
                <a:gd name="T75" fmla="*/ 91 h 219"/>
                <a:gd name="T76" fmla="*/ 15 w 229"/>
                <a:gd name="T77" fmla="*/ 72 h 219"/>
                <a:gd name="T78" fmla="*/ 12 w 229"/>
                <a:gd name="T79" fmla="*/ 55 h 219"/>
                <a:gd name="T80" fmla="*/ 0 w 229"/>
                <a:gd name="T81" fmla="*/ 32 h 219"/>
                <a:gd name="T82" fmla="*/ 0 w 229"/>
                <a:gd name="T83" fmla="*/ 24 h 219"/>
                <a:gd name="T84" fmla="*/ 0 w 229"/>
                <a:gd name="T85" fmla="*/ 12 h 219"/>
                <a:gd name="T86" fmla="*/ 6 w 229"/>
                <a:gd name="T87" fmla="*/ 0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9"/>
                <a:gd name="T133" fmla="*/ 0 h 219"/>
                <a:gd name="T134" fmla="*/ 229 w 229"/>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2" name="Freeform 633"/>
            <p:cNvSpPr>
              <a:spLocks/>
            </p:cNvSpPr>
            <p:nvPr/>
          </p:nvSpPr>
          <p:spPr bwMode="ltGray">
            <a:xfrm>
              <a:off x="2811" y="3217"/>
              <a:ext cx="216" cy="234"/>
            </a:xfrm>
            <a:custGeom>
              <a:avLst/>
              <a:gdLst>
                <a:gd name="T0" fmla="*/ 5 w 237"/>
                <a:gd name="T1" fmla="*/ 0 h 227"/>
                <a:gd name="T2" fmla="*/ 108 w 237"/>
                <a:gd name="T3" fmla="*/ 10 h 227"/>
                <a:gd name="T4" fmla="*/ 129 w 237"/>
                <a:gd name="T5" fmla="*/ 35 h 227"/>
                <a:gd name="T6" fmla="*/ 139 w 237"/>
                <a:gd name="T7" fmla="*/ 29 h 227"/>
                <a:gd name="T8" fmla="*/ 149 w 237"/>
                <a:gd name="T9" fmla="*/ 33 h 227"/>
                <a:gd name="T10" fmla="*/ 142 w 237"/>
                <a:gd name="T11" fmla="*/ 41 h 227"/>
                <a:gd name="T12" fmla="*/ 136 w 237"/>
                <a:gd name="T13" fmla="*/ 45 h 227"/>
                <a:gd name="T14" fmla="*/ 103 w 237"/>
                <a:gd name="T15" fmla="*/ 43 h 227"/>
                <a:gd name="T16" fmla="*/ 100 w 237"/>
                <a:gd name="T17" fmla="*/ 123 h 227"/>
                <a:gd name="T18" fmla="*/ 97 w 237"/>
                <a:gd name="T19" fmla="*/ 126 h 227"/>
                <a:gd name="T20" fmla="*/ 89 w 237"/>
                <a:gd name="T21" fmla="*/ 123 h 227"/>
                <a:gd name="T22" fmla="*/ 87 w 237"/>
                <a:gd name="T23" fmla="*/ 254 h 227"/>
                <a:gd name="T24" fmla="*/ 78 w 237"/>
                <a:gd name="T25" fmla="*/ 263 h 227"/>
                <a:gd name="T26" fmla="*/ 74 w 237"/>
                <a:gd name="T27" fmla="*/ 263 h 227"/>
                <a:gd name="T28" fmla="*/ 70 w 237"/>
                <a:gd name="T29" fmla="*/ 261 h 227"/>
                <a:gd name="T30" fmla="*/ 63 w 237"/>
                <a:gd name="T31" fmla="*/ 263 h 227"/>
                <a:gd name="T32" fmla="*/ 60 w 237"/>
                <a:gd name="T33" fmla="*/ 261 h 227"/>
                <a:gd name="T34" fmla="*/ 58 w 237"/>
                <a:gd name="T35" fmla="*/ 258 h 227"/>
                <a:gd name="T36" fmla="*/ 57 w 237"/>
                <a:gd name="T37" fmla="*/ 252 h 227"/>
                <a:gd name="T38" fmla="*/ 57 w 237"/>
                <a:gd name="T39" fmla="*/ 247 h 227"/>
                <a:gd name="T40" fmla="*/ 53 w 237"/>
                <a:gd name="T41" fmla="*/ 247 h 227"/>
                <a:gd name="T42" fmla="*/ 53 w 237"/>
                <a:gd name="T43" fmla="*/ 254 h 227"/>
                <a:gd name="T44" fmla="*/ 49 w 237"/>
                <a:gd name="T45" fmla="*/ 254 h 227"/>
                <a:gd name="T46" fmla="*/ 46 w 237"/>
                <a:gd name="T47" fmla="*/ 249 h 227"/>
                <a:gd name="T48" fmla="*/ 38 w 237"/>
                <a:gd name="T49" fmla="*/ 233 h 227"/>
                <a:gd name="T50" fmla="*/ 35 w 237"/>
                <a:gd name="T51" fmla="*/ 219 h 227"/>
                <a:gd name="T52" fmla="*/ 35 w 237"/>
                <a:gd name="T53" fmla="*/ 216 h 227"/>
                <a:gd name="T54" fmla="*/ 38 w 237"/>
                <a:gd name="T55" fmla="*/ 212 h 227"/>
                <a:gd name="T56" fmla="*/ 33 w 237"/>
                <a:gd name="T57" fmla="*/ 207 h 227"/>
                <a:gd name="T58" fmla="*/ 34 w 237"/>
                <a:gd name="T59" fmla="*/ 200 h 227"/>
                <a:gd name="T60" fmla="*/ 33 w 237"/>
                <a:gd name="T61" fmla="*/ 183 h 227"/>
                <a:gd name="T62" fmla="*/ 29 w 237"/>
                <a:gd name="T63" fmla="*/ 158 h 227"/>
                <a:gd name="T64" fmla="*/ 30 w 237"/>
                <a:gd name="T65" fmla="*/ 148 h 227"/>
                <a:gd name="T66" fmla="*/ 27 w 237"/>
                <a:gd name="T67" fmla="*/ 142 h 227"/>
                <a:gd name="T68" fmla="*/ 26 w 237"/>
                <a:gd name="T69" fmla="*/ 134 h 227"/>
                <a:gd name="T70" fmla="*/ 29 w 237"/>
                <a:gd name="T71" fmla="*/ 126 h 227"/>
                <a:gd name="T72" fmla="*/ 26 w 237"/>
                <a:gd name="T73" fmla="*/ 120 h 227"/>
                <a:gd name="T74" fmla="*/ 18 w 237"/>
                <a:gd name="T75" fmla="*/ 94 h 227"/>
                <a:gd name="T76" fmla="*/ 15 w 237"/>
                <a:gd name="T77" fmla="*/ 74 h 227"/>
                <a:gd name="T78" fmla="*/ 12 w 237"/>
                <a:gd name="T79" fmla="*/ 57 h 227"/>
                <a:gd name="T80" fmla="*/ 0 w 237"/>
                <a:gd name="T81" fmla="*/ 33 h 227"/>
                <a:gd name="T82" fmla="*/ 0 w 237"/>
                <a:gd name="T83" fmla="*/ 25 h 227"/>
                <a:gd name="T84" fmla="*/ 0 w 237"/>
                <a:gd name="T85" fmla="*/ 12 h 227"/>
                <a:gd name="T86" fmla="*/ 5 w 237"/>
                <a:gd name="T87" fmla="*/ 0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227"/>
                <a:gd name="T134" fmla="*/ 237 w 237"/>
                <a:gd name="T135" fmla="*/ 227 h 2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3" name="Freeform 634"/>
            <p:cNvSpPr>
              <a:spLocks/>
            </p:cNvSpPr>
            <p:nvPr/>
          </p:nvSpPr>
          <p:spPr bwMode="ltGray">
            <a:xfrm>
              <a:off x="2805" y="2833"/>
              <a:ext cx="131" cy="164"/>
            </a:xfrm>
            <a:custGeom>
              <a:avLst/>
              <a:gdLst>
                <a:gd name="T0" fmla="*/ 88 w 143"/>
                <a:gd name="T1" fmla="*/ 4 h 159"/>
                <a:gd name="T2" fmla="*/ 92 w 143"/>
                <a:gd name="T3" fmla="*/ 24 h 159"/>
                <a:gd name="T4" fmla="*/ 81 w 143"/>
                <a:gd name="T5" fmla="*/ 61 h 159"/>
                <a:gd name="T6" fmla="*/ 81 w 143"/>
                <a:gd name="T7" fmla="*/ 73 h 159"/>
                <a:gd name="T8" fmla="*/ 83 w 143"/>
                <a:gd name="T9" fmla="*/ 75 h 159"/>
                <a:gd name="T10" fmla="*/ 77 w 143"/>
                <a:gd name="T11" fmla="*/ 86 h 159"/>
                <a:gd name="T12" fmla="*/ 77 w 143"/>
                <a:gd name="T13" fmla="*/ 103 h 159"/>
                <a:gd name="T14" fmla="*/ 71 w 143"/>
                <a:gd name="T15" fmla="*/ 104 h 159"/>
                <a:gd name="T16" fmla="*/ 69 w 143"/>
                <a:gd name="T17" fmla="*/ 108 h 159"/>
                <a:gd name="T18" fmla="*/ 65 w 143"/>
                <a:gd name="T19" fmla="*/ 120 h 159"/>
                <a:gd name="T20" fmla="*/ 61 w 143"/>
                <a:gd name="T21" fmla="*/ 129 h 159"/>
                <a:gd name="T22" fmla="*/ 60 w 143"/>
                <a:gd name="T23" fmla="*/ 146 h 159"/>
                <a:gd name="T24" fmla="*/ 58 w 143"/>
                <a:gd name="T25" fmla="*/ 152 h 159"/>
                <a:gd name="T26" fmla="*/ 54 w 143"/>
                <a:gd name="T27" fmla="*/ 162 h 159"/>
                <a:gd name="T28" fmla="*/ 48 w 143"/>
                <a:gd name="T29" fmla="*/ 172 h 159"/>
                <a:gd name="T30" fmla="*/ 44 w 143"/>
                <a:gd name="T31" fmla="*/ 175 h 159"/>
                <a:gd name="T32" fmla="*/ 42 w 143"/>
                <a:gd name="T33" fmla="*/ 179 h 159"/>
                <a:gd name="T34" fmla="*/ 37 w 143"/>
                <a:gd name="T35" fmla="*/ 184 h 159"/>
                <a:gd name="T36" fmla="*/ 38 w 143"/>
                <a:gd name="T37" fmla="*/ 167 h 159"/>
                <a:gd name="T38" fmla="*/ 32 w 143"/>
                <a:gd name="T39" fmla="*/ 170 h 159"/>
                <a:gd name="T40" fmla="*/ 30 w 143"/>
                <a:gd name="T41" fmla="*/ 175 h 159"/>
                <a:gd name="T42" fmla="*/ 21 w 143"/>
                <a:gd name="T43" fmla="*/ 175 h 159"/>
                <a:gd name="T44" fmla="*/ 17 w 143"/>
                <a:gd name="T45" fmla="*/ 170 h 159"/>
                <a:gd name="T46" fmla="*/ 15 w 143"/>
                <a:gd name="T47" fmla="*/ 173 h 159"/>
                <a:gd name="T48" fmla="*/ 12 w 143"/>
                <a:gd name="T49" fmla="*/ 173 h 159"/>
                <a:gd name="T50" fmla="*/ 5 w 143"/>
                <a:gd name="T51" fmla="*/ 165 h 159"/>
                <a:gd name="T52" fmla="*/ 4 w 143"/>
                <a:gd name="T53" fmla="*/ 160 h 159"/>
                <a:gd name="T54" fmla="*/ 0 w 143"/>
                <a:gd name="T55" fmla="*/ 152 h 159"/>
                <a:gd name="T56" fmla="*/ 6 w 143"/>
                <a:gd name="T57" fmla="*/ 129 h 159"/>
                <a:gd name="T58" fmla="*/ 32 w 143"/>
                <a:gd name="T59" fmla="*/ 24 h 159"/>
                <a:gd name="T60" fmla="*/ 71 w 143"/>
                <a:gd name="T61" fmla="*/ 0 h 159"/>
                <a:gd name="T62" fmla="*/ 88 w 143"/>
                <a:gd name="T63" fmla="*/ 4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159"/>
                <a:gd name="T98" fmla="*/ 143 w 143"/>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4" name="Freeform 635"/>
            <p:cNvSpPr>
              <a:spLocks/>
            </p:cNvSpPr>
            <p:nvPr/>
          </p:nvSpPr>
          <p:spPr bwMode="ltGray">
            <a:xfrm>
              <a:off x="2805" y="2832"/>
              <a:ext cx="138" cy="172"/>
            </a:xfrm>
            <a:custGeom>
              <a:avLst/>
              <a:gdLst>
                <a:gd name="T0" fmla="*/ 92 w 151"/>
                <a:gd name="T1" fmla="*/ 4 h 167"/>
                <a:gd name="T2" fmla="*/ 95 w 151"/>
                <a:gd name="T3" fmla="*/ 25 h 167"/>
                <a:gd name="T4" fmla="*/ 84 w 151"/>
                <a:gd name="T5" fmla="*/ 64 h 167"/>
                <a:gd name="T6" fmla="*/ 84 w 151"/>
                <a:gd name="T7" fmla="*/ 76 h 167"/>
                <a:gd name="T8" fmla="*/ 86 w 151"/>
                <a:gd name="T9" fmla="*/ 78 h 167"/>
                <a:gd name="T10" fmla="*/ 80 w 151"/>
                <a:gd name="T11" fmla="*/ 90 h 167"/>
                <a:gd name="T12" fmla="*/ 80 w 151"/>
                <a:gd name="T13" fmla="*/ 107 h 167"/>
                <a:gd name="T14" fmla="*/ 74 w 151"/>
                <a:gd name="T15" fmla="*/ 109 h 167"/>
                <a:gd name="T16" fmla="*/ 71 w 151"/>
                <a:gd name="T17" fmla="*/ 113 h 167"/>
                <a:gd name="T18" fmla="*/ 69 w 151"/>
                <a:gd name="T19" fmla="*/ 125 h 167"/>
                <a:gd name="T20" fmla="*/ 63 w 151"/>
                <a:gd name="T21" fmla="*/ 135 h 167"/>
                <a:gd name="T22" fmla="*/ 63 w 151"/>
                <a:gd name="T23" fmla="*/ 152 h 167"/>
                <a:gd name="T24" fmla="*/ 60 w 151"/>
                <a:gd name="T25" fmla="*/ 159 h 167"/>
                <a:gd name="T26" fmla="*/ 56 w 151"/>
                <a:gd name="T27" fmla="*/ 169 h 167"/>
                <a:gd name="T28" fmla="*/ 49 w 151"/>
                <a:gd name="T29" fmla="*/ 179 h 167"/>
                <a:gd name="T30" fmla="*/ 46 w 151"/>
                <a:gd name="T31" fmla="*/ 183 h 167"/>
                <a:gd name="T32" fmla="*/ 44 w 151"/>
                <a:gd name="T33" fmla="*/ 187 h 167"/>
                <a:gd name="T34" fmla="*/ 38 w 151"/>
                <a:gd name="T35" fmla="*/ 192 h 167"/>
                <a:gd name="T36" fmla="*/ 40 w 151"/>
                <a:gd name="T37" fmla="*/ 174 h 167"/>
                <a:gd name="T38" fmla="*/ 34 w 151"/>
                <a:gd name="T39" fmla="*/ 177 h 167"/>
                <a:gd name="T40" fmla="*/ 32 w 151"/>
                <a:gd name="T41" fmla="*/ 183 h 167"/>
                <a:gd name="T42" fmla="*/ 22 w 151"/>
                <a:gd name="T43" fmla="*/ 183 h 167"/>
                <a:gd name="T44" fmla="*/ 18 w 151"/>
                <a:gd name="T45" fmla="*/ 177 h 167"/>
                <a:gd name="T46" fmla="*/ 15 w 151"/>
                <a:gd name="T47" fmla="*/ 181 h 167"/>
                <a:gd name="T48" fmla="*/ 12 w 151"/>
                <a:gd name="T49" fmla="*/ 181 h 167"/>
                <a:gd name="T50" fmla="*/ 5 w 151"/>
                <a:gd name="T51" fmla="*/ 172 h 167"/>
                <a:gd name="T52" fmla="*/ 4 w 151"/>
                <a:gd name="T53" fmla="*/ 167 h 167"/>
                <a:gd name="T54" fmla="*/ 0 w 151"/>
                <a:gd name="T55" fmla="*/ 159 h 167"/>
                <a:gd name="T56" fmla="*/ 7 w 151"/>
                <a:gd name="T57" fmla="*/ 135 h 167"/>
                <a:gd name="T58" fmla="*/ 34 w 151"/>
                <a:gd name="T59" fmla="*/ 25 h 167"/>
                <a:gd name="T60" fmla="*/ 74 w 151"/>
                <a:gd name="T61" fmla="*/ 0 h 167"/>
                <a:gd name="T62" fmla="*/ 92 w 151"/>
                <a:gd name="T63" fmla="*/ 4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167"/>
                <a:gd name="T98" fmla="*/ 151 w 151"/>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5" name="Freeform 636"/>
            <p:cNvSpPr>
              <a:spLocks/>
            </p:cNvSpPr>
            <p:nvPr/>
          </p:nvSpPr>
          <p:spPr bwMode="ltGray">
            <a:xfrm>
              <a:off x="2770" y="2853"/>
              <a:ext cx="91" cy="115"/>
            </a:xfrm>
            <a:custGeom>
              <a:avLst/>
              <a:gdLst>
                <a:gd name="T0" fmla="*/ 11 w 101"/>
                <a:gd name="T1" fmla="*/ 33 h 111"/>
                <a:gd name="T2" fmla="*/ 10 w 101"/>
                <a:gd name="T3" fmla="*/ 40 h 111"/>
                <a:gd name="T4" fmla="*/ 8 w 101"/>
                <a:gd name="T5" fmla="*/ 50 h 111"/>
                <a:gd name="T6" fmla="*/ 6 w 101"/>
                <a:gd name="T7" fmla="*/ 58 h 111"/>
                <a:gd name="T8" fmla="*/ 5 w 101"/>
                <a:gd name="T9" fmla="*/ 64 h 111"/>
                <a:gd name="T10" fmla="*/ 5 w 101"/>
                <a:gd name="T11" fmla="*/ 57 h 111"/>
                <a:gd name="T12" fmla="*/ 0 w 101"/>
                <a:gd name="T13" fmla="*/ 64 h 111"/>
                <a:gd name="T14" fmla="*/ 5 w 101"/>
                <a:gd name="T15" fmla="*/ 77 h 111"/>
                <a:gd name="T16" fmla="*/ 8 w 101"/>
                <a:gd name="T17" fmla="*/ 91 h 111"/>
                <a:gd name="T18" fmla="*/ 14 w 101"/>
                <a:gd name="T19" fmla="*/ 111 h 111"/>
                <a:gd name="T20" fmla="*/ 22 w 101"/>
                <a:gd name="T21" fmla="*/ 131 h 111"/>
                <a:gd name="T22" fmla="*/ 26 w 101"/>
                <a:gd name="T23" fmla="*/ 124 h 111"/>
                <a:gd name="T24" fmla="*/ 31 w 101"/>
                <a:gd name="T25" fmla="*/ 131 h 111"/>
                <a:gd name="T26" fmla="*/ 31 w 101"/>
                <a:gd name="T27" fmla="*/ 116 h 111"/>
                <a:gd name="T28" fmla="*/ 32 w 101"/>
                <a:gd name="T29" fmla="*/ 102 h 111"/>
                <a:gd name="T30" fmla="*/ 39 w 101"/>
                <a:gd name="T31" fmla="*/ 104 h 111"/>
                <a:gd name="T32" fmla="*/ 41 w 101"/>
                <a:gd name="T33" fmla="*/ 97 h 111"/>
                <a:gd name="T34" fmla="*/ 44 w 101"/>
                <a:gd name="T35" fmla="*/ 99 h 111"/>
                <a:gd name="T36" fmla="*/ 41 w 101"/>
                <a:gd name="T37" fmla="*/ 106 h 111"/>
                <a:gd name="T38" fmla="*/ 48 w 101"/>
                <a:gd name="T39" fmla="*/ 106 h 111"/>
                <a:gd name="T40" fmla="*/ 53 w 101"/>
                <a:gd name="T41" fmla="*/ 104 h 111"/>
                <a:gd name="T42" fmla="*/ 53 w 101"/>
                <a:gd name="T43" fmla="*/ 121 h 111"/>
                <a:gd name="T44" fmla="*/ 55 w 101"/>
                <a:gd name="T45" fmla="*/ 121 h 111"/>
                <a:gd name="T46" fmla="*/ 56 w 101"/>
                <a:gd name="T47" fmla="*/ 114 h 111"/>
                <a:gd name="T48" fmla="*/ 58 w 101"/>
                <a:gd name="T49" fmla="*/ 104 h 111"/>
                <a:gd name="T50" fmla="*/ 58 w 101"/>
                <a:gd name="T51" fmla="*/ 97 h 111"/>
                <a:gd name="T52" fmla="*/ 58 w 101"/>
                <a:gd name="T53" fmla="*/ 90 h 111"/>
                <a:gd name="T54" fmla="*/ 59 w 101"/>
                <a:gd name="T55" fmla="*/ 86 h 111"/>
                <a:gd name="T56" fmla="*/ 58 w 101"/>
                <a:gd name="T57" fmla="*/ 77 h 111"/>
                <a:gd name="T58" fmla="*/ 56 w 101"/>
                <a:gd name="T59" fmla="*/ 74 h 111"/>
                <a:gd name="T60" fmla="*/ 56 w 101"/>
                <a:gd name="T61" fmla="*/ 62 h 111"/>
                <a:gd name="T62" fmla="*/ 53 w 101"/>
                <a:gd name="T63" fmla="*/ 62 h 111"/>
                <a:gd name="T64" fmla="*/ 53 w 101"/>
                <a:gd name="T65" fmla="*/ 55 h 111"/>
                <a:gd name="T66" fmla="*/ 55 w 101"/>
                <a:gd name="T67" fmla="*/ 42 h 111"/>
                <a:gd name="T68" fmla="*/ 58 w 101"/>
                <a:gd name="T69" fmla="*/ 46 h 111"/>
                <a:gd name="T70" fmla="*/ 56 w 101"/>
                <a:gd name="T71" fmla="*/ 37 h 111"/>
                <a:gd name="T72" fmla="*/ 56 w 101"/>
                <a:gd name="T73" fmla="*/ 31 h 111"/>
                <a:gd name="T74" fmla="*/ 48 w 101"/>
                <a:gd name="T75" fmla="*/ 33 h 111"/>
                <a:gd name="T76" fmla="*/ 45 w 101"/>
                <a:gd name="T77" fmla="*/ 27 h 111"/>
                <a:gd name="T78" fmla="*/ 50 w 101"/>
                <a:gd name="T79" fmla="*/ 0 h 111"/>
                <a:gd name="T80" fmla="*/ 15 w 101"/>
                <a:gd name="T81" fmla="*/ 2 h 111"/>
                <a:gd name="T82" fmla="*/ 11 w 101"/>
                <a:gd name="T83" fmla="*/ 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111"/>
                <a:gd name="T128" fmla="*/ 101 w 101"/>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7" name="Group 637"/>
            <p:cNvGrpSpPr>
              <a:grpSpLocks/>
            </p:cNvGrpSpPr>
            <p:nvPr/>
          </p:nvGrpSpPr>
          <p:grpSpPr bwMode="auto">
            <a:xfrm>
              <a:off x="2769" y="2852"/>
              <a:ext cx="99" cy="123"/>
              <a:chOff x="2619" y="2758"/>
              <a:chExt cx="108" cy="133"/>
            </a:xfrm>
            <a:grpFill/>
          </p:grpSpPr>
          <p:sp>
            <p:nvSpPr>
              <p:cNvPr id="5437" name="Freeform 638"/>
              <p:cNvSpPr>
                <a:spLocks/>
              </p:cNvSpPr>
              <p:nvPr/>
            </p:nvSpPr>
            <p:spPr bwMode="ltGray">
              <a:xfrm>
                <a:off x="2619" y="2758"/>
                <a:ext cx="108" cy="133"/>
              </a:xfrm>
              <a:custGeom>
                <a:avLst/>
                <a:gdLst>
                  <a:gd name="T0" fmla="*/ 18 w 109"/>
                  <a:gd name="T1" fmla="*/ 53 h 119"/>
                  <a:gd name="T2" fmla="*/ 16 w 109"/>
                  <a:gd name="T3" fmla="*/ 66 h 119"/>
                  <a:gd name="T4" fmla="*/ 14 w 109"/>
                  <a:gd name="T5" fmla="*/ 76 h 119"/>
                  <a:gd name="T6" fmla="*/ 12 w 109"/>
                  <a:gd name="T7" fmla="*/ 92 h 119"/>
                  <a:gd name="T8" fmla="*/ 8 w 109"/>
                  <a:gd name="T9" fmla="*/ 103 h 119"/>
                  <a:gd name="T10" fmla="*/ 8 w 109"/>
                  <a:gd name="T11" fmla="*/ 87 h 119"/>
                  <a:gd name="T12" fmla="*/ 0 w 109"/>
                  <a:gd name="T13" fmla="*/ 103 h 119"/>
                  <a:gd name="T14" fmla="*/ 10 w 109"/>
                  <a:gd name="T15" fmla="*/ 121 h 119"/>
                  <a:gd name="T16" fmla="*/ 14 w 109"/>
                  <a:gd name="T17" fmla="*/ 144 h 119"/>
                  <a:gd name="T18" fmla="*/ 26 w 109"/>
                  <a:gd name="T19" fmla="*/ 174 h 119"/>
                  <a:gd name="T20" fmla="*/ 40 w 109"/>
                  <a:gd name="T21" fmla="*/ 206 h 119"/>
                  <a:gd name="T22" fmla="*/ 48 w 109"/>
                  <a:gd name="T23" fmla="*/ 194 h 119"/>
                  <a:gd name="T24" fmla="*/ 54 w 109"/>
                  <a:gd name="T25" fmla="*/ 206 h 119"/>
                  <a:gd name="T26" fmla="*/ 54 w 109"/>
                  <a:gd name="T27" fmla="*/ 181 h 119"/>
                  <a:gd name="T28" fmla="*/ 54 w 109"/>
                  <a:gd name="T29" fmla="*/ 161 h 119"/>
                  <a:gd name="T30" fmla="*/ 65 w 109"/>
                  <a:gd name="T31" fmla="*/ 163 h 119"/>
                  <a:gd name="T32" fmla="*/ 71 w 109"/>
                  <a:gd name="T33" fmla="*/ 153 h 119"/>
                  <a:gd name="T34" fmla="*/ 75 w 109"/>
                  <a:gd name="T35" fmla="*/ 158 h 119"/>
                  <a:gd name="T36" fmla="*/ 71 w 109"/>
                  <a:gd name="T37" fmla="*/ 168 h 119"/>
                  <a:gd name="T38" fmla="*/ 81 w 109"/>
                  <a:gd name="T39" fmla="*/ 168 h 119"/>
                  <a:gd name="T40" fmla="*/ 91 w 109"/>
                  <a:gd name="T41" fmla="*/ 163 h 119"/>
                  <a:gd name="T42" fmla="*/ 91 w 109"/>
                  <a:gd name="T43" fmla="*/ 189 h 119"/>
                  <a:gd name="T44" fmla="*/ 95 w 109"/>
                  <a:gd name="T45" fmla="*/ 189 h 119"/>
                  <a:gd name="T46" fmla="*/ 97 w 109"/>
                  <a:gd name="T47" fmla="*/ 178 h 119"/>
                  <a:gd name="T48" fmla="*/ 101 w 109"/>
                  <a:gd name="T49" fmla="*/ 163 h 119"/>
                  <a:gd name="T50" fmla="*/ 101 w 109"/>
                  <a:gd name="T51" fmla="*/ 153 h 119"/>
                  <a:gd name="T52" fmla="*/ 101 w 109"/>
                  <a:gd name="T53" fmla="*/ 139 h 119"/>
                  <a:gd name="T54" fmla="*/ 103 w 109"/>
                  <a:gd name="T55" fmla="*/ 132 h 119"/>
                  <a:gd name="T56" fmla="*/ 101 w 109"/>
                  <a:gd name="T57" fmla="*/ 121 h 119"/>
                  <a:gd name="T58" fmla="*/ 97 w 109"/>
                  <a:gd name="T59" fmla="*/ 118 h 119"/>
                  <a:gd name="T60" fmla="*/ 97 w 109"/>
                  <a:gd name="T61" fmla="*/ 97 h 119"/>
                  <a:gd name="T62" fmla="*/ 91 w 109"/>
                  <a:gd name="T63" fmla="*/ 97 h 119"/>
                  <a:gd name="T64" fmla="*/ 91 w 109"/>
                  <a:gd name="T65" fmla="*/ 84 h 119"/>
                  <a:gd name="T66" fmla="*/ 95 w 109"/>
                  <a:gd name="T67" fmla="*/ 70 h 119"/>
                  <a:gd name="T68" fmla="*/ 101 w 109"/>
                  <a:gd name="T69" fmla="*/ 74 h 119"/>
                  <a:gd name="T70" fmla="*/ 99 w 109"/>
                  <a:gd name="T71" fmla="*/ 59 h 119"/>
                  <a:gd name="T72" fmla="*/ 97 w 109"/>
                  <a:gd name="T73" fmla="*/ 49 h 119"/>
                  <a:gd name="T74" fmla="*/ 83 w 109"/>
                  <a:gd name="T75" fmla="*/ 53 h 119"/>
                  <a:gd name="T76" fmla="*/ 77 w 109"/>
                  <a:gd name="T77" fmla="*/ 42 h 119"/>
                  <a:gd name="T78" fmla="*/ 87 w 109"/>
                  <a:gd name="T79" fmla="*/ 0 h 119"/>
                  <a:gd name="T80" fmla="*/ 28 w 109"/>
                  <a:gd name="T81" fmla="*/ 2 h 119"/>
                  <a:gd name="T82" fmla="*/ 18 w 109"/>
                  <a:gd name="T83" fmla="*/ 53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19"/>
                  <a:gd name="T128" fmla="*/ 109 w 109"/>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8" name="Freeform 639"/>
              <p:cNvSpPr>
                <a:spLocks/>
              </p:cNvSpPr>
              <p:nvPr/>
            </p:nvSpPr>
            <p:spPr bwMode="ltGray">
              <a:xfrm>
                <a:off x="2637" y="2761"/>
                <a:ext cx="42" cy="34"/>
              </a:xfrm>
              <a:custGeom>
                <a:avLst/>
                <a:gdLst>
                  <a:gd name="T0" fmla="*/ 37 w 43"/>
                  <a:gd name="T1" fmla="*/ 2 h 31"/>
                  <a:gd name="T2" fmla="*/ 31 w 43"/>
                  <a:gd name="T3" fmla="*/ 18 h 31"/>
                  <a:gd name="T4" fmla="*/ 29 w 43"/>
                  <a:gd name="T5" fmla="*/ 47 h 31"/>
                  <a:gd name="T6" fmla="*/ 0 w 43"/>
                  <a:gd name="T7" fmla="*/ 45 h 31"/>
                  <a:gd name="T8" fmla="*/ 2 w 43"/>
                  <a:gd name="T9" fmla="*/ 29 h 31"/>
                  <a:gd name="T10" fmla="*/ 4 w 43"/>
                  <a:gd name="T11" fmla="*/ 15 h 31"/>
                  <a:gd name="T12" fmla="*/ 10 w 43"/>
                  <a:gd name="T13" fmla="*/ 0 h 31"/>
                  <a:gd name="T14" fmla="*/ 37 w 43"/>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1"/>
                  <a:gd name="T26" fmla="*/ 43 w 4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1">
                    <a:moveTo>
                      <a:pt x="42" y="2"/>
                    </a:moveTo>
                    <a:lnTo>
                      <a:pt x="36" y="12"/>
                    </a:lnTo>
                    <a:lnTo>
                      <a:pt x="34" y="30"/>
                    </a:lnTo>
                    <a:lnTo>
                      <a:pt x="0" y="28"/>
                    </a:lnTo>
                    <a:lnTo>
                      <a:pt x="2" y="18"/>
                    </a:lnTo>
                    <a:lnTo>
                      <a:pt x="4" y="10"/>
                    </a:lnTo>
                    <a:lnTo>
                      <a:pt x="10" y="0"/>
                    </a:lnTo>
                    <a:lnTo>
                      <a:pt x="4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77" name="Freeform 640"/>
            <p:cNvSpPr>
              <a:spLocks/>
            </p:cNvSpPr>
            <p:nvPr/>
          </p:nvSpPr>
          <p:spPr bwMode="ltGray">
            <a:xfrm>
              <a:off x="2980" y="2493"/>
              <a:ext cx="290" cy="357"/>
            </a:xfrm>
            <a:custGeom>
              <a:avLst/>
              <a:gdLst>
                <a:gd name="T0" fmla="*/ 177 w 317"/>
                <a:gd name="T1" fmla="*/ 4 h 347"/>
                <a:gd name="T2" fmla="*/ 185 w 317"/>
                <a:gd name="T3" fmla="*/ 16 h 347"/>
                <a:gd name="T4" fmla="*/ 190 w 317"/>
                <a:gd name="T5" fmla="*/ 38 h 347"/>
                <a:gd name="T6" fmla="*/ 191 w 317"/>
                <a:gd name="T7" fmla="*/ 71 h 347"/>
                <a:gd name="T8" fmla="*/ 199 w 317"/>
                <a:gd name="T9" fmla="*/ 91 h 347"/>
                <a:gd name="T10" fmla="*/ 200 w 317"/>
                <a:gd name="T11" fmla="*/ 109 h 347"/>
                <a:gd name="T12" fmla="*/ 188 w 317"/>
                <a:gd name="T13" fmla="*/ 132 h 347"/>
                <a:gd name="T14" fmla="*/ 182 w 317"/>
                <a:gd name="T15" fmla="*/ 164 h 347"/>
                <a:gd name="T16" fmla="*/ 183 w 317"/>
                <a:gd name="T17" fmla="*/ 191 h 347"/>
                <a:gd name="T18" fmla="*/ 177 w 317"/>
                <a:gd name="T19" fmla="*/ 212 h 347"/>
                <a:gd name="T20" fmla="*/ 166 w 317"/>
                <a:gd name="T21" fmla="*/ 225 h 347"/>
                <a:gd name="T22" fmla="*/ 164 w 317"/>
                <a:gd name="T23" fmla="*/ 245 h 347"/>
                <a:gd name="T24" fmla="*/ 155 w 317"/>
                <a:gd name="T25" fmla="*/ 259 h 347"/>
                <a:gd name="T26" fmla="*/ 154 w 317"/>
                <a:gd name="T27" fmla="*/ 290 h 347"/>
                <a:gd name="T28" fmla="*/ 146 w 317"/>
                <a:gd name="T29" fmla="*/ 299 h 347"/>
                <a:gd name="T30" fmla="*/ 141 w 317"/>
                <a:gd name="T31" fmla="*/ 302 h 347"/>
                <a:gd name="T32" fmla="*/ 146 w 317"/>
                <a:gd name="T33" fmla="*/ 314 h 347"/>
                <a:gd name="T34" fmla="*/ 152 w 317"/>
                <a:gd name="T35" fmla="*/ 323 h 347"/>
                <a:gd name="T36" fmla="*/ 164 w 317"/>
                <a:gd name="T37" fmla="*/ 358 h 347"/>
                <a:gd name="T38" fmla="*/ 171 w 317"/>
                <a:gd name="T39" fmla="*/ 376 h 347"/>
                <a:gd name="T40" fmla="*/ 168 w 317"/>
                <a:gd name="T41" fmla="*/ 373 h 347"/>
                <a:gd name="T42" fmla="*/ 166 w 317"/>
                <a:gd name="T43" fmla="*/ 370 h 347"/>
                <a:gd name="T44" fmla="*/ 159 w 317"/>
                <a:gd name="T45" fmla="*/ 372 h 347"/>
                <a:gd name="T46" fmla="*/ 139 w 317"/>
                <a:gd name="T47" fmla="*/ 390 h 347"/>
                <a:gd name="T48" fmla="*/ 127 w 317"/>
                <a:gd name="T49" fmla="*/ 399 h 347"/>
                <a:gd name="T50" fmla="*/ 120 w 317"/>
                <a:gd name="T51" fmla="*/ 390 h 347"/>
                <a:gd name="T52" fmla="*/ 113 w 317"/>
                <a:gd name="T53" fmla="*/ 399 h 347"/>
                <a:gd name="T54" fmla="*/ 111 w 317"/>
                <a:gd name="T55" fmla="*/ 394 h 347"/>
                <a:gd name="T56" fmla="*/ 103 w 317"/>
                <a:gd name="T57" fmla="*/ 383 h 347"/>
                <a:gd name="T58" fmla="*/ 101 w 317"/>
                <a:gd name="T59" fmla="*/ 373 h 347"/>
                <a:gd name="T60" fmla="*/ 94 w 317"/>
                <a:gd name="T61" fmla="*/ 381 h 347"/>
                <a:gd name="T62" fmla="*/ 90 w 317"/>
                <a:gd name="T63" fmla="*/ 378 h 347"/>
                <a:gd name="T64" fmla="*/ 74 w 317"/>
                <a:gd name="T65" fmla="*/ 354 h 347"/>
                <a:gd name="T66" fmla="*/ 0 w 317"/>
                <a:gd name="T67" fmla="*/ 205 h 347"/>
                <a:gd name="T68" fmla="*/ 60 w 317"/>
                <a:gd name="T69" fmla="*/ 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7"/>
                <a:gd name="T106" fmla="*/ 0 h 347"/>
                <a:gd name="T107" fmla="*/ 317 w 317"/>
                <a:gd name="T108" fmla="*/ 347 h 3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8" name="Freeform 641"/>
            <p:cNvSpPr>
              <a:spLocks/>
            </p:cNvSpPr>
            <p:nvPr/>
          </p:nvSpPr>
          <p:spPr bwMode="ltGray">
            <a:xfrm>
              <a:off x="2979" y="2492"/>
              <a:ext cx="297" cy="366"/>
            </a:xfrm>
            <a:custGeom>
              <a:avLst/>
              <a:gdLst>
                <a:gd name="T0" fmla="*/ 181 w 325"/>
                <a:gd name="T1" fmla="*/ 4 h 355"/>
                <a:gd name="T2" fmla="*/ 189 w 325"/>
                <a:gd name="T3" fmla="*/ 16 h 355"/>
                <a:gd name="T4" fmla="*/ 194 w 325"/>
                <a:gd name="T5" fmla="*/ 39 h 355"/>
                <a:gd name="T6" fmla="*/ 196 w 325"/>
                <a:gd name="T7" fmla="*/ 72 h 355"/>
                <a:gd name="T8" fmla="*/ 203 w 325"/>
                <a:gd name="T9" fmla="*/ 97 h 355"/>
                <a:gd name="T10" fmla="*/ 204 w 325"/>
                <a:gd name="T11" fmla="*/ 111 h 355"/>
                <a:gd name="T12" fmla="*/ 190 w 325"/>
                <a:gd name="T13" fmla="*/ 138 h 355"/>
                <a:gd name="T14" fmla="*/ 185 w 325"/>
                <a:gd name="T15" fmla="*/ 171 h 355"/>
                <a:gd name="T16" fmla="*/ 186 w 325"/>
                <a:gd name="T17" fmla="*/ 198 h 355"/>
                <a:gd name="T18" fmla="*/ 180 w 325"/>
                <a:gd name="T19" fmla="*/ 219 h 355"/>
                <a:gd name="T20" fmla="*/ 170 w 325"/>
                <a:gd name="T21" fmla="*/ 233 h 355"/>
                <a:gd name="T22" fmla="*/ 166 w 325"/>
                <a:gd name="T23" fmla="*/ 254 h 355"/>
                <a:gd name="T24" fmla="*/ 158 w 325"/>
                <a:gd name="T25" fmla="*/ 268 h 355"/>
                <a:gd name="T26" fmla="*/ 157 w 325"/>
                <a:gd name="T27" fmla="*/ 300 h 355"/>
                <a:gd name="T28" fmla="*/ 150 w 325"/>
                <a:gd name="T29" fmla="*/ 309 h 355"/>
                <a:gd name="T30" fmla="*/ 144 w 325"/>
                <a:gd name="T31" fmla="*/ 312 h 355"/>
                <a:gd name="T32" fmla="*/ 150 w 325"/>
                <a:gd name="T33" fmla="*/ 324 h 355"/>
                <a:gd name="T34" fmla="*/ 155 w 325"/>
                <a:gd name="T35" fmla="*/ 333 h 355"/>
                <a:gd name="T36" fmla="*/ 166 w 325"/>
                <a:gd name="T37" fmla="*/ 370 h 355"/>
                <a:gd name="T38" fmla="*/ 174 w 325"/>
                <a:gd name="T39" fmla="*/ 389 h 355"/>
                <a:gd name="T40" fmla="*/ 173 w 325"/>
                <a:gd name="T41" fmla="*/ 387 h 355"/>
                <a:gd name="T42" fmla="*/ 170 w 325"/>
                <a:gd name="T43" fmla="*/ 381 h 355"/>
                <a:gd name="T44" fmla="*/ 162 w 325"/>
                <a:gd name="T45" fmla="*/ 385 h 355"/>
                <a:gd name="T46" fmla="*/ 142 w 325"/>
                <a:gd name="T47" fmla="*/ 403 h 355"/>
                <a:gd name="T48" fmla="*/ 130 w 325"/>
                <a:gd name="T49" fmla="*/ 412 h 355"/>
                <a:gd name="T50" fmla="*/ 122 w 325"/>
                <a:gd name="T51" fmla="*/ 403 h 355"/>
                <a:gd name="T52" fmla="*/ 116 w 325"/>
                <a:gd name="T53" fmla="*/ 412 h 355"/>
                <a:gd name="T54" fmla="*/ 111 w 325"/>
                <a:gd name="T55" fmla="*/ 408 h 355"/>
                <a:gd name="T56" fmla="*/ 106 w 325"/>
                <a:gd name="T57" fmla="*/ 397 h 355"/>
                <a:gd name="T58" fmla="*/ 101 w 325"/>
                <a:gd name="T59" fmla="*/ 387 h 355"/>
                <a:gd name="T60" fmla="*/ 95 w 325"/>
                <a:gd name="T61" fmla="*/ 393 h 355"/>
                <a:gd name="T62" fmla="*/ 92 w 325"/>
                <a:gd name="T63" fmla="*/ 391 h 355"/>
                <a:gd name="T64" fmla="*/ 75 w 325"/>
                <a:gd name="T65" fmla="*/ 366 h 355"/>
                <a:gd name="T66" fmla="*/ 0 w 325"/>
                <a:gd name="T67" fmla="*/ 212 h 355"/>
                <a:gd name="T68" fmla="*/ 61 w 325"/>
                <a:gd name="T69" fmla="*/ 0 h 3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5"/>
                <a:gd name="T106" fmla="*/ 0 h 355"/>
                <a:gd name="T107" fmla="*/ 325 w 325"/>
                <a:gd name="T108" fmla="*/ 355 h 3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9" name="Freeform 642"/>
            <p:cNvSpPr>
              <a:spLocks/>
            </p:cNvSpPr>
            <p:nvPr/>
          </p:nvSpPr>
          <p:spPr bwMode="ltGray">
            <a:xfrm>
              <a:off x="2869" y="2709"/>
              <a:ext cx="213" cy="133"/>
            </a:xfrm>
            <a:custGeom>
              <a:avLst/>
              <a:gdLst>
                <a:gd name="T0" fmla="*/ 105 w 231"/>
                <a:gd name="T1" fmla="*/ 2 h 129"/>
                <a:gd name="T2" fmla="*/ 112 w 231"/>
                <a:gd name="T3" fmla="*/ 15 h 129"/>
                <a:gd name="T4" fmla="*/ 112 w 231"/>
                <a:gd name="T5" fmla="*/ 33 h 129"/>
                <a:gd name="T6" fmla="*/ 114 w 231"/>
                <a:gd name="T7" fmla="*/ 46 h 129"/>
                <a:gd name="T8" fmla="*/ 118 w 231"/>
                <a:gd name="T9" fmla="*/ 48 h 129"/>
                <a:gd name="T10" fmla="*/ 120 w 231"/>
                <a:gd name="T11" fmla="*/ 55 h 129"/>
                <a:gd name="T12" fmla="*/ 125 w 231"/>
                <a:gd name="T13" fmla="*/ 59 h 129"/>
                <a:gd name="T14" fmla="*/ 128 w 231"/>
                <a:gd name="T15" fmla="*/ 63 h 129"/>
                <a:gd name="T16" fmla="*/ 132 w 231"/>
                <a:gd name="T17" fmla="*/ 66 h 129"/>
                <a:gd name="T18" fmla="*/ 133 w 231"/>
                <a:gd name="T19" fmla="*/ 70 h 129"/>
                <a:gd name="T20" fmla="*/ 132 w 231"/>
                <a:gd name="T21" fmla="*/ 74 h 129"/>
                <a:gd name="T22" fmla="*/ 142 w 231"/>
                <a:gd name="T23" fmla="*/ 87 h 129"/>
                <a:gd name="T24" fmla="*/ 144 w 231"/>
                <a:gd name="T25" fmla="*/ 98 h 129"/>
                <a:gd name="T26" fmla="*/ 146 w 231"/>
                <a:gd name="T27" fmla="*/ 105 h 129"/>
                <a:gd name="T28" fmla="*/ 150 w 231"/>
                <a:gd name="T29" fmla="*/ 107 h 129"/>
                <a:gd name="T30" fmla="*/ 153 w 231"/>
                <a:gd name="T31" fmla="*/ 113 h 129"/>
                <a:gd name="T32" fmla="*/ 148 w 231"/>
                <a:gd name="T33" fmla="*/ 111 h 129"/>
                <a:gd name="T34" fmla="*/ 146 w 231"/>
                <a:gd name="T35" fmla="*/ 113 h 129"/>
                <a:gd name="T36" fmla="*/ 142 w 231"/>
                <a:gd name="T37" fmla="*/ 115 h 129"/>
                <a:gd name="T38" fmla="*/ 137 w 231"/>
                <a:gd name="T39" fmla="*/ 115 h 129"/>
                <a:gd name="T40" fmla="*/ 132 w 231"/>
                <a:gd name="T41" fmla="*/ 115 h 129"/>
                <a:gd name="T42" fmla="*/ 128 w 231"/>
                <a:gd name="T43" fmla="*/ 121 h 129"/>
                <a:gd name="T44" fmla="*/ 124 w 231"/>
                <a:gd name="T45" fmla="*/ 122 h 129"/>
                <a:gd name="T46" fmla="*/ 116 w 231"/>
                <a:gd name="T47" fmla="*/ 122 h 129"/>
                <a:gd name="T48" fmla="*/ 115 w 231"/>
                <a:gd name="T49" fmla="*/ 122 h 129"/>
                <a:gd name="T50" fmla="*/ 111 w 231"/>
                <a:gd name="T51" fmla="*/ 125 h 129"/>
                <a:gd name="T52" fmla="*/ 105 w 231"/>
                <a:gd name="T53" fmla="*/ 122 h 129"/>
                <a:gd name="T54" fmla="*/ 99 w 231"/>
                <a:gd name="T55" fmla="*/ 122 h 129"/>
                <a:gd name="T56" fmla="*/ 98 w 231"/>
                <a:gd name="T57" fmla="*/ 133 h 129"/>
                <a:gd name="T58" fmla="*/ 94 w 231"/>
                <a:gd name="T59" fmla="*/ 137 h 129"/>
                <a:gd name="T60" fmla="*/ 89 w 231"/>
                <a:gd name="T61" fmla="*/ 135 h 129"/>
                <a:gd name="T62" fmla="*/ 80 w 231"/>
                <a:gd name="T63" fmla="*/ 130 h 129"/>
                <a:gd name="T64" fmla="*/ 73 w 231"/>
                <a:gd name="T65" fmla="*/ 127 h 129"/>
                <a:gd name="T66" fmla="*/ 71 w 231"/>
                <a:gd name="T67" fmla="*/ 122 h 129"/>
                <a:gd name="T68" fmla="*/ 67 w 231"/>
                <a:gd name="T69" fmla="*/ 118 h 129"/>
                <a:gd name="T70" fmla="*/ 65 w 231"/>
                <a:gd name="T71" fmla="*/ 115 h 129"/>
                <a:gd name="T72" fmla="*/ 60 w 231"/>
                <a:gd name="T73" fmla="*/ 115 h 129"/>
                <a:gd name="T74" fmla="*/ 54 w 231"/>
                <a:gd name="T75" fmla="*/ 133 h 129"/>
                <a:gd name="T76" fmla="*/ 53 w 231"/>
                <a:gd name="T77" fmla="*/ 139 h 129"/>
                <a:gd name="T78" fmla="*/ 49 w 231"/>
                <a:gd name="T79" fmla="*/ 142 h 129"/>
                <a:gd name="T80" fmla="*/ 41 w 231"/>
                <a:gd name="T81" fmla="*/ 140 h 129"/>
                <a:gd name="T82" fmla="*/ 30 w 231"/>
                <a:gd name="T83" fmla="*/ 139 h 129"/>
                <a:gd name="T84" fmla="*/ 24 w 231"/>
                <a:gd name="T85" fmla="*/ 148 h 129"/>
                <a:gd name="T86" fmla="*/ 12 w 231"/>
                <a:gd name="T87" fmla="*/ 148 h 129"/>
                <a:gd name="T88" fmla="*/ 0 w 231"/>
                <a:gd name="T89" fmla="*/ 84 h 129"/>
                <a:gd name="T90" fmla="*/ 38 w 231"/>
                <a:gd name="T91" fmla="*/ 35 h 129"/>
                <a:gd name="T92" fmla="*/ 95 w 231"/>
                <a:gd name="T93" fmla="*/ 0 h 129"/>
                <a:gd name="T94" fmla="*/ 105 w 231"/>
                <a:gd name="T95" fmla="*/ 2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1"/>
                <a:gd name="T145" fmla="*/ 0 h 129"/>
                <a:gd name="T146" fmla="*/ 231 w 231"/>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0" name="Freeform 643"/>
            <p:cNvSpPr>
              <a:spLocks/>
            </p:cNvSpPr>
            <p:nvPr/>
          </p:nvSpPr>
          <p:spPr bwMode="ltGray">
            <a:xfrm>
              <a:off x="2868" y="2709"/>
              <a:ext cx="219" cy="141"/>
            </a:xfrm>
            <a:custGeom>
              <a:avLst/>
              <a:gdLst>
                <a:gd name="T0" fmla="*/ 105 w 239"/>
                <a:gd name="T1" fmla="*/ 2 h 137"/>
                <a:gd name="T2" fmla="*/ 113 w 239"/>
                <a:gd name="T3" fmla="*/ 16 h 137"/>
                <a:gd name="T4" fmla="*/ 113 w 239"/>
                <a:gd name="T5" fmla="*/ 35 h 137"/>
                <a:gd name="T6" fmla="*/ 115 w 239"/>
                <a:gd name="T7" fmla="*/ 49 h 137"/>
                <a:gd name="T8" fmla="*/ 119 w 239"/>
                <a:gd name="T9" fmla="*/ 51 h 137"/>
                <a:gd name="T10" fmla="*/ 120 w 239"/>
                <a:gd name="T11" fmla="*/ 58 h 137"/>
                <a:gd name="T12" fmla="*/ 125 w 239"/>
                <a:gd name="T13" fmla="*/ 62 h 137"/>
                <a:gd name="T14" fmla="*/ 129 w 239"/>
                <a:gd name="T15" fmla="*/ 66 h 137"/>
                <a:gd name="T16" fmla="*/ 132 w 239"/>
                <a:gd name="T17" fmla="*/ 70 h 137"/>
                <a:gd name="T18" fmla="*/ 134 w 239"/>
                <a:gd name="T19" fmla="*/ 74 h 137"/>
                <a:gd name="T20" fmla="*/ 132 w 239"/>
                <a:gd name="T21" fmla="*/ 78 h 137"/>
                <a:gd name="T22" fmla="*/ 143 w 239"/>
                <a:gd name="T23" fmla="*/ 92 h 137"/>
                <a:gd name="T24" fmla="*/ 145 w 239"/>
                <a:gd name="T25" fmla="*/ 103 h 137"/>
                <a:gd name="T26" fmla="*/ 146 w 239"/>
                <a:gd name="T27" fmla="*/ 111 h 137"/>
                <a:gd name="T28" fmla="*/ 151 w 239"/>
                <a:gd name="T29" fmla="*/ 113 h 137"/>
                <a:gd name="T30" fmla="*/ 154 w 239"/>
                <a:gd name="T31" fmla="*/ 119 h 137"/>
                <a:gd name="T32" fmla="*/ 148 w 239"/>
                <a:gd name="T33" fmla="*/ 117 h 137"/>
                <a:gd name="T34" fmla="*/ 146 w 239"/>
                <a:gd name="T35" fmla="*/ 119 h 137"/>
                <a:gd name="T36" fmla="*/ 143 w 239"/>
                <a:gd name="T37" fmla="*/ 121 h 137"/>
                <a:gd name="T38" fmla="*/ 138 w 239"/>
                <a:gd name="T39" fmla="*/ 121 h 137"/>
                <a:gd name="T40" fmla="*/ 132 w 239"/>
                <a:gd name="T41" fmla="*/ 121 h 137"/>
                <a:gd name="T42" fmla="*/ 129 w 239"/>
                <a:gd name="T43" fmla="*/ 126 h 137"/>
                <a:gd name="T44" fmla="*/ 123 w 239"/>
                <a:gd name="T45" fmla="*/ 129 h 137"/>
                <a:gd name="T46" fmla="*/ 117 w 239"/>
                <a:gd name="T47" fmla="*/ 129 h 137"/>
                <a:gd name="T48" fmla="*/ 115 w 239"/>
                <a:gd name="T49" fmla="*/ 129 h 137"/>
                <a:gd name="T50" fmla="*/ 112 w 239"/>
                <a:gd name="T51" fmla="*/ 132 h 137"/>
                <a:gd name="T52" fmla="*/ 105 w 239"/>
                <a:gd name="T53" fmla="*/ 129 h 137"/>
                <a:gd name="T54" fmla="*/ 99 w 239"/>
                <a:gd name="T55" fmla="*/ 129 h 137"/>
                <a:gd name="T56" fmla="*/ 97 w 239"/>
                <a:gd name="T57" fmla="*/ 140 h 137"/>
                <a:gd name="T58" fmla="*/ 95 w 239"/>
                <a:gd name="T59" fmla="*/ 144 h 137"/>
                <a:gd name="T60" fmla="*/ 88 w 239"/>
                <a:gd name="T61" fmla="*/ 142 h 137"/>
                <a:gd name="T62" fmla="*/ 80 w 239"/>
                <a:gd name="T63" fmla="*/ 137 h 137"/>
                <a:gd name="T64" fmla="*/ 73 w 239"/>
                <a:gd name="T65" fmla="*/ 134 h 137"/>
                <a:gd name="T66" fmla="*/ 71 w 239"/>
                <a:gd name="T67" fmla="*/ 129 h 137"/>
                <a:gd name="T68" fmla="*/ 67 w 239"/>
                <a:gd name="T69" fmla="*/ 124 h 137"/>
                <a:gd name="T70" fmla="*/ 65 w 239"/>
                <a:gd name="T71" fmla="*/ 121 h 137"/>
                <a:gd name="T72" fmla="*/ 60 w 239"/>
                <a:gd name="T73" fmla="*/ 121 h 137"/>
                <a:gd name="T74" fmla="*/ 55 w 239"/>
                <a:gd name="T75" fmla="*/ 140 h 137"/>
                <a:gd name="T76" fmla="*/ 53 w 239"/>
                <a:gd name="T77" fmla="*/ 146 h 137"/>
                <a:gd name="T78" fmla="*/ 49 w 239"/>
                <a:gd name="T79" fmla="*/ 150 h 137"/>
                <a:gd name="T80" fmla="*/ 41 w 239"/>
                <a:gd name="T81" fmla="*/ 148 h 137"/>
                <a:gd name="T82" fmla="*/ 31 w 239"/>
                <a:gd name="T83" fmla="*/ 146 h 137"/>
                <a:gd name="T84" fmla="*/ 23 w 239"/>
                <a:gd name="T85" fmla="*/ 156 h 137"/>
                <a:gd name="T86" fmla="*/ 12 w 239"/>
                <a:gd name="T87" fmla="*/ 156 h 137"/>
                <a:gd name="T88" fmla="*/ 0 w 239"/>
                <a:gd name="T89" fmla="*/ 89 h 137"/>
                <a:gd name="T90" fmla="*/ 38 w 239"/>
                <a:gd name="T91" fmla="*/ 37 h 137"/>
                <a:gd name="T92" fmla="*/ 96 w 239"/>
                <a:gd name="T93" fmla="*/ 0 h 137"/>
                <a:gd name="T94" fmla="*/ 105 w 239"/>
                <a:gd name="T95" fmla="*/ 2 h 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37"/>
                <a:gd name="T146" fmla="*/ 239 w 239"/>
                <a:gd name="T147" fmla="*/ 137 h 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1" name="Freeform 644"/>
            <p:cNvSpPr>
              <a:spLocks/>
            </p:cNvSpPr>
            <p:nvPr/>
          </p:nvSpPr>
          <p:spPr bwMode="ltGray">
            <a:xfrm>
              <a:off x="2859" y="2462"/>
              <a:ext cx="179" cy="306"/>
            </a:xfrm>
            <a:custGeom>
              <a:avLst/>
              <a:gdLst>
                <a:gd name="T0" fmla="*/ 127 w 195"/>
                <a:gd name="T1" fmla="*/ 101 h 297"/>
                <a:gd name="T2" fmla="*/ 126 w 195"/>
                <a:gd name="T3" fmla="*/ 152 h 297"/>
                <a:gd name="T4" fmla="*/ 121 w 195"/>
                <a:gd name="T5" fmla="*/ 152 h 297"/>
                <a:gd name="T6" fmla="*/ 118 w 195"/>
                <a:gd name="T7" fmla="*/ 157 h 297"/>
                <a:gd name="T8" fmla="*/ 116 w 195"/>
                <a:gd name="T9" fmla="*/ 155 h 297"/>
                <a:gd name="T10" fmla="*/ 109 w 195"/>
                <a:gd name="T11" fmla="*/ 152 h 297"/>
                <a:gd name="T12" fmla="*/ 107 w 195"/>
                <a:gd name="T13" fmla="*/ 155 h 297"/>
                <a:gd name="T14" fmla="*/ 107 w 195"/>
                <a:gd name="T15" fmla="*/ 160 h 297"/>
                <a:gd name="T16" fmla="*/ 107 w 195"/>
                <a:gd name="T17" fmla="*/ 165 h 297"/>
                <a:gd name="T18" fmla="*/ 106 w 195"/>
                <a:gd name="T19" fmla="*/ 177 h 297"/>
                <a:gd name="T20" fmla="*/ 104 w 195"/>
                <a:gd name="T21" fmla="*/ 188 h 297"/>
                <a:gd name="T22" fmla="*/ 106 w 195"/>
                <a:gd name="T23" fmla="*/ 192 h 297"/>
                <a:gd name="T24" fmla="*/ 103 w 195"/>
                <a:gd name="T25" fmla="*/ 201 h 297"/>
                <a:gd name="T26" fmla="*/ 99 w 195"/>
                <a:gd name="T27" fmla="*/ 213 h 297"/>
                <a:gd name="T28" fmla="*/ 99 w 195"/>
                <a:gd name="T29" fmla="*/ 226 h 297"/>
                <a:gd name="T30" fmla="*/ 98 w 195"/>
                <a:gd name="T31" fmla="*/ 233 h 297"/>
                <a:gd name="T32" fmla="*/ 99 w 195"/>
                <a:gd name="T33" fmla="*/ 237 h 297"/>
                <a:gd name="T34" fmla="*/ 103 w 195"/>
                <a:gd name="T35" fmla="*/ 237 h 297"/>
                <a:gd name="T36" fmla="*/ 106 w 195"/>
                <a:gd name="T37" fmla="*/ 241 h 297"/>
                <a:gd name="T38" fmla="*/ 106 w 195"/>
                <a:gd name="T39" fmla="*/ 258 h 297"/>
                <a:gd name="T40" fmla="*/ 108 w 195"/>
                <a:gd name="T41" fmla="*/ 262 h 297"/>
                <a:gd name="T42" fmla="*/ 111 w 195"/>
                <a:gd name="T43" fmla="*/ 265 h 297"/>
                <a:gd name="T44" fmla="*/ 109 w 195"/>
                <a:gd name="T45" fmla="*/ 274 h 297"/>
                <a:gd name="T46" fmla="*/ 84 w 195"/>
                <a:gd name="T47" fmla="*/ 303 h 297"/>
                <a:gd name="T48" fmla="*/ 67 w 195"/>
                <a:gd name="T49" fmla="*/ 312 h 297"/>
                <a:gd name="T50" fmla="*/ 62 w 195"/>
                <a:gd name="T51" fmla="*/ 310 h 297"/>
                <a:gd name="T52" fmla="*/ 62 w 195"/>
                <a:gd name="T53" fmla="*/ 314 h 297"/>
                <a:gd name="T54" fmla="*/ 62 w 195"/>
                <a:gd name="T55" fmla="*/ 321 h 297"/>
                <a:gd name="T56" fmla="*/ 57 w 195"/>
                <a:gd name="T57" fmla="*/ 322 h 297"/>
                <a:gd name="T58" fmla="*/ 49 w 195"/>
                <a:gd name="T59" fmla="*/ 322 h 297"/>
                <a:gd name="T60" fmla="*/ 44 w 195"/>
                <a:gd name="T61" fmla="*/ 328 h 297"/>
                <a:gd name="T62" fmla="*/ 44 w 195"/>
                <a:gd name="T63" fmla="*/ 332 h 297"/>
                <a:gd name="T64" fmla="*/ 36 w 195"/>
                <a:gd name="T65" fmla="*/ 337 h 297"/>
                <a:gd name="T66" fmla="*/ 33 w 195"/>
                <a:gd name="T67" fmla="*/ 332 h 297"/>
                <a:gd name="T68" fmla="*/ 28 w 195"/>
                <a:gd name="T69" fmla="*/ 339 h 297"/>
                <a:gd name="T70" fmla="*/ 28 w 195"/>
                <a:gd name="T71" fmla="*/ 344 h 297"/>
                <a:gd name="T72" fmla="*/ 17 w 195"/>
                <a:gd name="T73" fmla="*/ 337 h 297"/>
                <a:gd name="T74" fmla="*/ 0 w 195"/>
                <a:gd name="T75" fmla="*/ 278 h 297"/>
                <a:gd name="T76" fmla="*/ 6 w 195"/>
                <a:gd name="T77" fmla="*/ 143 h 297"/>
                <a:gd name="T78" fmla="*/ 42 w 195"/>
                <a:gd name="T79" fmla="*/ 0 h 297"/>
                <a:gd name="T80" fmla="*/ 127 w 195"/>
                <a:gd name="T81" fmla="*/ 101 h 2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7"/>
                <a:gd name="T125" fmla="*/ 195 w 195"/>
                <a:gd name="T126" fmla="*/ 297 h 2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2" name="Freeform 645"/>
            <p:cNvSpPr>
              <a:spLocks/>
            </p:cNvSpPr>
            <p:nvPr/>
          </p:nvSpPr>
          <p:spPr bwMode="ltGray">
            <a:xfrm>
              <a:off x="2858" y="2461"/>
              <a:ext cx="185" cy="314"/>
            </a:xfrm>
            <a:custGeom>
              <a:avLst/>
              <a:gdLst>
                <a:gd name="T0" fmla="*/ 127 w 203"/>
                <a:gd name="T1" fmla="*/ 103 h 305"/>
                <a:gd name="T2" fmla="*/ 126 w 203"/>
                <a:gd name="T3" fmla="*/ 156 h 305"/>
                <a:gd name="T4" fmla="*/ 122 w 203"/>
                <a:gd name="T5" fmla="*/ 156 h 305"/>
                <a:gd name="T6" fmla="*/ 118 w 203"/>
                <a:gd name="T7" fmla="*/ 161 h 305"/>
                <a:gd name="T8" fmla="*/ 116 w 203"/>
                <a:gd name="T9" fmla="*/ 159 h 305"/>
                <a:gd name="T10" fmla="*/ 110 w 203"/>
                <a:gd name="T11" fmla="*/ 156 h 305"/>
                <a:gd name="T12" fmla="*/ 108 w 203"/>
                <a:gd name="T13" fmla="*/ 159 h 305"/>
                <a:gd name="T14" fmla="*/ 107 w 203"/>
                <a:gd name="T15" fmla="*/ 164 h 305"/>
                <a:gd name="T16" fmla="*/ 107 w 203"/>
                <a:gd name="T17" fmla="*/ 169 h 305"/>
                <a:gd name="T18" fmla="*/ 106 w 203"/>
                <a:gd name="T19" fmla="*/ 181 h 305"/>
                <a:gd name="T20" fmla="*/ 105 w 203"/>
                <a:gd name="T21" fmla="*/ 191 h 305"/>
                <a:gd name="T22" fmla="*/ 106 w 203"/>
                <a:gd name="T23" fmla="*/ 196 h 305"/>
                <a:gd name="T24" fmla="*/ 103 w 203"/>
                <a:gd name="T25" fmla="*/ 206 h 305"/>
                <a:gd name="T26" fmla="*/ 98 w 203"/>
                <a:gd name="T27" fmla="*/ 218 h 305"/>
                <a:gd name="T28" fmla="*/ 98 w 203"/>
                <a:gd name="T29" fmla="*/ 231 h 305"/>
                <a:gd name="T30" fmla="*/ 98 w 203"/>
                <a:gd name="T31" fmla="*/ 238 h 305"/>
                <a:gd name="T32" fmla="*/ 100 w 203"/>
                <a:gd name="T33" fmla="*/ 243 h 305"/>
                <a:gd name="T34" fmla="*/ 103 w 203"/>
                <a:gd name="T35" fmla="*/ 243 h 305"/>
                <a:gd name="T36" fmla="*/ 106 w 203"/>
                <a:gd name="T37" fmla="*/ 247 h 305"/>
                <a:gd name="T38" fmla="*/ 106 w 203"/>
                <a:gd name="T39" fmla="*/ 264 h 305"/>
                <a:gd name="T40" fmla="*/ 109 w 203"/>
                <a:gd name="T41" fmla="*/ 268 h 305"/>
                <a:gd name="T42" fmla="*/ 112 w 203"/>
                <a:gd name="T43" fmla="*/ 271 h 305"/>
                <a:gd name="T44" fmla="*/ 110 w 203"/>
                <a:gd name="T45" fmla="*/ 280 h 305"/>
                <a:gd name="T46" fmla="*/ 84 w 203"/>
                <a:gd name="T47" fmla="*/ 310 h 305"/>
                <a:gd name="T48" fmla="*/ 67 w 203"/>
                <a:gd name="T49" fmla="*/ 319 h 305"/>
                <a:gd name="T50" fmla="*/ 63 w 203"/>
                <a:gd name="T51" fmla="*/ 317 h 305"/>
                <a:gd name="T52" fmla="*/ 61 w 203"/>
                <a:gd name="T53" fmla="*/ 321 h 305"/>
                <a:gd name="T54" fmla="*/ 61 w 203"/>
                <a:gd name="T55" fmla="*/ 328 h 305"/>
                <a:gd name="T56" fmla="*/ 58 w 203"/>
                <a:gd name="T57" fmla="*/ 330 h 305"/>
                <a:gd name="T58" fmla="*/ 49 w 203"/>
                <a:gd name="T59" fmla="*/ 330 h 305"/>
                <a:gd name="T60" fmla="*/ 44 w 203"/>
                <a:gd name="T61" fmla="*/ 336 h 305"/>
                <a:gd name="T62" fmla="*/ 44 w 203"/>
                <a:gd name="T63" fmla="*/ 340 h 305"/>
                <a:gd name="T64" fmla="*/ 35 w 203"/>
                <a:gd name="T65" fmla="*/ 345 h 305"/>
                <a:gd name="T66" fmla="*/ 33 w 203"/>
                <a:gd name="T67" fmla="*/ 340 h 305"/>
                <a:gd name="T68" fmla="*/ 29 w 203"/>
                <a:gd name="T69" fmla="*/ 347 h 305"/>
                <a:gd name="T70" fmla="*/ 27 w 203"/>
                <a:gd name="T71" fmla="*/ 352 h 305"/>
                <a:gd name="T72" fmla="*/ 18 w 203"/>
                <a:gd name="T73" fmla="*/ 345 h 305"/>
                <a:gd name="T74" fmla="*/ 0 w 203"/>
                <a:gd name="T75" fmla="*/ 284 h 305"/>
                <a:gd name="T76" fmla="*/ 5 w 203"/>
                <a:gd name="T77" fmla="*/ 146 h 305"/>
                <a:gd name="T78" fmla="*/ 43 w 203"/>
                <a:gd name="T79" fmla="*/ 0 h 305"/>
                <a:gd name="T80" fmla="*/ 127 w 203"/>
                <a:gd name="T81" fmla="*/ 103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305"/>
                <a:gd name="T125" fmla="*/ 203 w 203"/>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3" name="Freeform 646"/>
            <p:cNvSpPr>
              <a:spLocks/>
            </p:cNvSpPr>
            <p:nvPr/>
          </p:nvSpPr>
          <p:spPr bwMode="ltGray">
            <a:xfrm>
              <a:off x="2773" y="2663"/>
              <a:ext cx="129" cy="215"/>
            </a:xfrm>
            <a:custGeom>
              <a:avLst/>
              <a:gdLst>
                <a:gd name="T0" fmla="*/ 70 w 141"/>
                <a:gd name="T1" fmla="*/ 0 h 209"/>
                <a:gd name="T2" fmla="*/ 74 w 141"/>
                <a:gd name="T3" fmla="*/ 2 h 209"/>
                <a:gd name="T4" fmla="*/ 76 w 141"/>
                <a:gd name="T5" fmla="*/ 6 h 209"/>
                <a:gd name="T6" fmla="*/ 78 w 141"/>
                <a:gd name="T7" fmla="*/ 6 h 209"/>
                <a:gd name="T8" fmla="*/ 83 w 141"/>
                <a:gd name="T9" fmla="*/ 23 h 209"/>
                <a:gd name="T10" fmla="*/ 85 w 141"/>
                <a:gd name="T11" fmla="*/ 29 h 209"/>
                <a:gd name="T12" fmla="*/ 82 w 141"/>
                <a:gd name="T13" fmla="*/ 39 h 209"/>
                <a:gd name="T14" fmla="*/ 83 w 141"/>
                <a:gd name="T15" fmla="*/ 47 h 209"/>
                <a:gd name="T16" fmla="*/ 83 w 141"/>
                <a:gd name="T17" fmla="*/ 51 h 209"/>
                <a:gd name="T18" fmla="*/ 83 w 141"/>
                <a:gd name="T19" fmla="*/ 66 h 209"/>
                <a:gd name="T20" fmla="*/ 70 w 141"/>
                <a:gd name="T21" fmla="*/ 64 h 209"/>
                <a:gd name="T22" fmla="*/ 70 w 141"/>
                <a:gd name="T23" fmla="*/ 72 h 209"/>
                <a:gd name="T24" fmla="*/ 88 w 141"/>
                <a:gd name="T25" fmla="*/ 109 h 209"/>
                <a:gd name="T26" fmla="*/ 86 w 141"/>
                <a:gd name="T27" fmla="*/ 117 h 209"/>
                <a:gd name="T28" fmla="*/ 83 w 141"/>
                <a:gd name="T29" fmla="*/ 121 h 209"/>
                <a:gd name="T30" fmla="*/ 82 w 141"/>
                <a:gd name="T31" fmla="*/ 134 h 209"/>
                <a:gd name="T32" fmla="*/ 79 w 141"/>
                <a:gd name="T33" fmla="*/ 139 h 209"/>
                <a:gd name="T34" fmla="*/ 78 w 141"/>
                <a:gd name="T35" fmla="*/ 146 h 209"/>
                <a:gd name="T36" fmla="*/ 74 w 141"/>
                <a:gd name="T37" fmla="*/ 150 h 209"/>
                <a:gd name="T38" fmla="*/ 73 w 141"/>
                <a:gd name="T39" fmla="*/ 158 h 209"/>
                <a:gd name="T40" fmla="*/ 73 w 141"/>
                <a:gd name="T41" fmla="*/ 163 h 209"/>
                <a:gd name="T42" fmla="*/ 74 w 141"/>
                <a:gd name="T43" fmla="*/ 173 h 209"/>
                <a:gd name="T44" fmla="*/ 78 w 141"/>
                <a:gd name="T45" fmla="*/ 183 h 209"/>
                <a:gd name="T46" fmla="*/ 79 w 141"/>
                <a:gd name="T47" fmla="*/ 191 h 209"/>
                <a:gd name="T48" fmla="*/ 82 w 141"/>
                <a:gd name="T49" fmla="*/ 202 h 209"/>
                <a:gd name="T50" fmla="*/ 85 w 141"/>
                <a:gd name="T51" fmla="*/ 207 h 209"/>
                <a:gd name="T52" fmla="*/ 88 w 141"/>
                <a:gd name="T53" fmla="*/ 214 h 209"/>
                <a:gd name="T54" fmla="*/ 86 w 141"/>
                <a:gd name="T55" fmla="*/ 230 h 209"/>
                <a:gd name="T56" fmla="*/ 90 w 141"/>
                <a:gd name="T57" fmla="*/ 235 h 209"/>
                <a:gd name="T58" fmla="*/ 88 w 141"/>
                <a:gd name="T59" fmla="*/ 239 h 209"/>
                <a:gd name="T60" fmla="*/ 83 w 141"/>
                <a:gd name="T61" fmla="*/ 235 h 209"/>
                <a:gd name="T62" fmla="*/ 78 w 141"/>
                <a:gd name="T63" fmla="*/ 232 h 209"/>
                <a:gd name="T64" fmla="*/ 76 w 141"/>
                <a:gd name="T65" fmla="*/ 232 h 209"/>
                <a:gd name="T66" fmla="*/ 70 w 141"/>
                <a:gd name="T67" fmla="*/ 230 h 209"/>
                <a:gd name="T68" fmla="*/ 70 w 141"/>
                <a:gd name="T69" fmla="*/ 226 h 209"/>
                <a:gd name="T70" fmla="*/ 68 w 141"/>
                <a:gd name="T71" fmla="*/ 226 h 209"/>
                <a:gd name="T72" fmla="*/ 67 w 141"/>
                <a:gd name="T73" fmla="*/ 228 h 209"/>
                <a:gd name="T74" fmla="*/ 55 w 141"/>
                <a:gd name="T75" fmla="*/ 228 h 209"/>
                <a:gd name="T76" fmla="*/ 54 w 141"/>
                <a:gd name="T77" fmla="*/ 222 h 209"/>
                <a:gd name="T78" fmla="*/ 51 w 141"/>
                <a:gd name="T79" fmla="*/ 222 h 209"/>
                <a:gd name="T80" fmla="*/ 49 w 141"/>
                <a:gd name="T81" fmla="*/ 224 h 209"/>
                <a:gd name="T82" fmla="*/ 44 w 141"/>
                <a:gd name="T83" fmla="*/ 224 h 209"/>
                <a:gd name="T84" fmla="*/ 40 w 141"/>
                <a:gd name="T85" fmla="*/ 224 h 209"/>
                <a:gd name="T86" fmla="*/ 37 w 141"/>
                <a:gd name="T87" fmla="*/ 222 h 209"/>
                <a:gd name="T88" fmla="*/ 34 w 141"/>
                <a:gd name="T89" fmla="*/ 224 h 209"/>
                <a:gd name="T90" fmla="*/ 22 w 141"/>
                <a:gd name="T91" fmla="*/ 224 h 209"/>
                <a:gd name="T92" fmla="*/ 18 w 141"/>
                <a:gd name="T93" fmla="*/ 226 h 209"/>
                <a:gd name="T94" fmla="*/ 15 w 141"/>
                <a:gd name="T95" fmla="*/ 222 h 209"/>
                <a:gd name="T96" fmla="*/ 14 w 141"/>
                <a:gd name="T97" fmla="*/ 214 h 209"/>
                <a:gd name="T98" fmla="*/ 15 w 141"/>
                <a:gd name="T99" fmla="*/ 210 h 209"/>
                <a:gd name="T100" fmla="*/ 16 w 141"/>
                <a:gd name="T101" fmla="*/ 200 h 209"/>
                <a:gd name="T102" fmla="*/ 14 w 141"/>
                <a:gd name="T103" fmla="*/ 193 h 209"/>
                <a:gd name="T104" fmla="*/ 13 w 141"/>
                <a:gd name="T105" fmla="*/ 191 h 209"/>
                <a:gd name="T106" fmla="*/ 13 w 141"/>
                <a:gd name="T107" fmla="*/ 187 h 209"/>
                <a:gd name="T108" fmla="*/ 7 w 141"/>
                <a:gd name="T109" fmla="*/ 183 h 209"/>
                <a:gd name="T110" fmla="*/ 4 w 141"/>
                <a:gd name="T111" fmla="*/ 175 h 209"/>
                <a:gd name="T112" fmla="*/ 0 w 141"/>
                <a:gd name="T113" fmla="*/ 163 h 209"/>
                <a:gd name="T114" fmla="*/ 13 w 141"/>
                <a:gd name="T115" fmla="*/ 111 h 209"/>
                <a:gd name="T116" fmla="*/ 70 w 141"/>
                <a:gd name="T117" fmla="*/ 0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
                <a:gd name="T178" fmla="*/ 0 h 209"/>
                <a:gd name="T179" fmla="*/ 141 w 141"/>
                <a:gd name="T180" fmla="*/ 209 h 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4" name="Freeform 647"/>
            <p:cNvSpPr>
              <a:spLocks/>
            </p:cNvSpPr>
            <p:nvPr/>
          </p:nvSpPr>
          <p:spPr bwMode="ltGray">
            <a:xfrm>
              <a:off x="2677" y="2630"/>
              <a:ext cx="209" cy="188"/>
            </a:xfrm>
            <a:custGeom>
              <a:avLst/>
              <a:gdLst>
                <a:gd name="T0" fmla="*/ 131 w 229"/>
                <a:gd name="T1" fmla="*/ 25 h 183"/>
                <a:gd name="T2" fmla="*/ 137 w 229"/>
                <a:gd name="T3" fmla="*/ 31 h 183"/>
                <a:gd name="T4" fmla="*/ 139 w 229"/>
                <a:gd name="T5" fmla="*/ 37 h 183"/>
                <a:gd name="T6" fmla="*/ 139 w 229"/>
                <a:gd name="T7" fmla="*/ 45 h 183"/>
                <a:gd name="T8" fmla="*/ 141 w 229"/>
                <a:gd name="T9" fmla="*/ 49 h 183"/>
                <a:gd name="T10" fmla="*/ 144 w 229"/>
                <a:gd name="T11" fmla="*/ 55 h 183"/>
                <a:gd name="T12" fmla="*/ 144 w 229"/>
                <a:gd name="T13" fmla="*/ 66 h 183"/>
                <a:gd name="T14" fmla="*/ 141 w 229"/>
                <a:gd name="T15" fmla="*/ 70 h 183"/>
                <a:gd name="T16" fmla="*/ 139 w 229"/>
                <a:gd name="T17" fmla="*/ 74 h 183"/>
                <a:gd name="T18" fmla="*/ 134 w 229"/>
                <a:gd name="T19" fmla="*/ 82 h 183"/>
                <a:gd name="T20" fmla="*/ 134 w 229"/>
                <a:gd name="T21" fmla="*/ 84 h 183"/>
                <a:gd name="T22" fmla="*/ 131 w 229"/>
                <a:gd name="T23" fmla="*/ 92 h 183"/>
                <a:gd name="T24" fmla="*/ 129 w 229"/>
                <a:gd name="T25" fmla="*/ 98 h 183"/>
                <a:gd name="T26" fmla="*/ 129 w 229"/>
                <a:gd name="T27" fmla="*/ 104 h 183"/>
                <a:gd name="T28" fmla="*/ 124 w 229"/>
                <a:gd name="T29" fmla="*/ 113 h 183"/>
                <a:gd name="T30" fmla="*/ 123 w 229"/>
                <a:gd name="T31" fmla="*/ 117 h 183"/>
                <a:gd name="T32" fmla="*/ 118 w 229"/>
                <a:gd name="T33" fmla="*/ 121 h 183"/>
                <a:gd name="T34" fmla="*/ 117 w 229"/>
                <a:gd name="T35" fmla="*/ 123 h 183"/>
                <a:gd name="T36" fmla="*/ 114 w 229"/>
                <a:gd name="T37" fmla="*/ 131 h 183"/>
                <a:gd name="T38" fmla="*/ 111 w 229"/>
                <a:gd name="T39" fmla="*/ 145 h 183"/>
                <a:gd name="T40" fmla="*/ 110 w 229"/>
                <a:gd name="T41" fmla="*/ 147 h 183"/>
                <a:gd name="T42" fmla="*/ 110 w 229"/>
                <a:gd name="T43" fmla="*/ 154 h 183"/>
                <a:gd name="T44" fmla="*/ 107 w 229"/>
                <a:gd name="T45" fmla="*/ 158 h 183"/>
                <a:gd name="T46" fmla="*/ 107 w 229"/>
                <a:gd name="T47" fmla="*/ 164 h 183"/>
                <a:gd name="T48" fmla="*/ 104 w 229"/>
                <a:gd name="T49" fmla="*/ 164 h 183"/>
                <a:gd name="T50" fmla="*/ 100 w 229"/>
                <a:gd name="T51" fmla="*/ 164 h 183"/>
                <a:gd name="T52" fmla="*/ 100 w 229"/>
                <a:gd name="T53" fmla="*/ 160 h 183"/>
                <a:gd name="T54" fmla="*/ 100 w 229"/>
                <a:gd name="T55" fmla="*/ 158 h 183"/>
                <a:gd name="T56" fmla="*/ 95 w 229"/>
                <a:gd name="T57" fmla="*/ 156 h 183"/>
                <a:gd name="T58" fmla="*/ 95 w 229"/>
                <a:gd name="T59" fmla="*/ 158 h 183"/>
                <a:gd name="T60" fmla="*/ 91 w 229"/>
                <a:gd name="T61" fmla="*/ 158 h 183"/>
                <a:gd name="T62" fmla="*/ 91 w 229"/>
                <a:gd name="T63" fmla="*/ 154 h 183"/>
                <a:gd name="T64" fmla="*/ 90 w 229"/>
                <a:gd name="T65" fmla="*/ 154 h 183"/>
                <a:gd name="T66" fmla="*/ 83 w 229"/>
                <a:gd name="T67" fmla="*/ 160 h 183"/>
                <a:gd name="T68" fmla="*/ 83 w 229"/>
                <a:gd name="T69" fmla="*/ 164 h 183"/>
                <a:gd name="T70" fmla="*/ 74 w 229"/>
                <a:gd name="T71" fmla="*/ 178 h 183"/>
                <a:gd name="T72" fmla="*/ 71 w 229"/>
                <a:gd name="T73" fmla="*/ 191 h 183"/>
                <a:gd name="T74" fmla="*/ 68 w 229"/>
                <a:gd name="T75" fmla="*/ 201 h 183"/>
                <a:gd name="T76" fmla="*/ 59 w 229"/>
                <a:gd name="T77" fmla="*/ 205 h 183"/>
                <a:gd name="T78" fmla="*/ 53 w 229"/>
                <a:gd name="T79" fmla="*/ 203 h 183"/>
                <a:gd name="T80" fmla="*/ 44 w 229"/>
                <a:gd name="T81" fmla="*/ 205 h 183"/>
                <a:gd name="T82" fmla="*/ 40 w 229"/>
                <a:gd name="T83" fmla="*/ 208 h 183"/>
                <a:gd name="T84" fmla="*/ 38 w 229"/>
                <a:gd name="T85" fmla="*/ 205 h 183"/>
                <a:gd name="T86" fmla="*/ 36 w 229"/>
                <a:gd name="T87" fmla="*/ 203 h 183"/>
                <a:gd name="T88" fmla="*/ 31 w 229"/>
                <a:gd name="T89" fmla="*/ 188 h 183"/>
                <a:gd name="T90" fmla="*/ 31 w 229"/>
                <a:gd name="T91" fmla="*/ 181 h 183"/>
                <a:gd name="T92" fmla="*/ 26 w 229"/>
                <a:gd name="T93" fmla="*/ 168 h 183"/>
                <a:gd name="T94" fmla="*/ 24 w 229"/>
                <a:gd name="T95" fmla="*/ 166 h 183"/>
                <a:gd name="T96" fmla="*/ 18 w 229"/>
                <a:gd name="T97" fmla="*/ 160 h 183"/>
                <a:gd name="T98" fmla="*/ 5 w 229"/>
                <a:gd name="T99" fmla="*/ 158 h 183"/>
                <a:gd name="T100" fmla="*/ 0 w 229"/>
                <a:gd name="T101" fmla="*/ 154 h 183"/>
                <a:gd name="T102" fmla="*/ 4 w 229"/>
                <a:gd name="T103" fmla="*/ 74 h 183"/>
                <a:gd name="T104" fmla="*/ 31 w 229"/>
                <a:gd name="T105" fmla="*/ 0 h 183"/>
                <a:gd name="T106" fmla="*/ 89 w 229"/>
                <a:gd name="T107" fmla="*/ 16 h 183"/>
                <a:gd name="T108" fmla="*/ 131 w 229"/>
                <a:gd name="T109" fmla="*/ 25 h 1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183"/>
                <a:gd name="T167" fmla="*/ 229 w 229"/>
                <a:gd name="T168" fmla="*/ 183 h 1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5" name="Freeform 648"/>
            <p:cNvSpPr>
              <a:spLocks/>
            </p:cNvSpPr>
            <p:nvPr/>
          </p:nvSpPr>
          <p:spPr bwMode="ltGray">
            <a:xfrm>
              <a:off x="2652" y="2656"/>
              <a:ext cx="48" cy="112"/>
            </a:xfrm>
            <a:custGeom>
              <a:avLst/>
              <a:gdLst>
                <a:gd name="T0" fmla="*/ 31 w 53"/>
                <a:gd name="T1" fmla="*/ 9 h 109"/>
                <a:gd name="T2" fmla="*/ 32 w 53"/>
                <a:gd name="T3" fmla="*/ 15 h 109"/>
                <a:gd name="T4" fmla="*/ 32 w 53"/>
                <a:gd name="T5" fmla="*/ 25 h 109"/>
                <a:gd name="T6" fmla="*/ 32 w 53"/>
                <a:gd name="T7" fmla="*/ 29 h 109"/>
                <a:gd name="T8" fmla="*/ 31 w 53"/>
                <a:gd name="T9" fmla="*/ 35 h 109"/>
                <a:gd name="T10" fmla="*/ 31 w 53"/>
                <a:gd name="T11" fmla="*/ 39 h 109"/>
                <a:gd name="T12" fmla="*/ 32 w 53"/>
                <a:gd name="T13" fmla="*/ 44 h 109"/>
                <a:gd name="T14" fmla="*/ 29 w 53"/>
                <a:gd name="T15" fmla="*/ 46 h 109"/>
                <a:gd name="T16" fmla="*/ 29 w 53"/>
                <a:gd name="T17" fmla="*/ 52 h 109"/>
                <a:gd name="T18" fmla="*/ 28 w 53"/>
                <a:gd name="T19" fmla="*/ 53 h 109"/>
                <a:gd name="T20" fmla="*/ 25 w 53"/>
                <a:gd name="T21" fmla="*/ 59 h 109"/>
                <a:gd name="T22" fmla="*/ 23 w 53"/>
                <a:gd name="T23" fmla="*/ 68 h 109"/>
                <a:gd name="T24" fmla="*/ 22 w 53"/>
                <a:gd name="T25" fmla="*/ 71 h 109"/>
                <a:gd name="T26" fmla="*/ 20 w 53"/>
                <a:gd name="T27" fmla="*/ 70 h 109"/>
                <a:gd name="T28" fmla="*/ 20 w 53"/>
                <a:gd name="T29" fmla="*/ 73 h 109"/>
                <a:gd name="T30" fmla="*/ 19 w 53"/>
                <a:gd name="T31" fmla="*/ 77 h 109"/>
                <a:gd name="T32" fmla="*/ 19 w 53"/>
                <a:gd name="T33" fmla="*/ 79 h 109"/>
                <a:gd name="T34" fmla="*/ 18 w 53"/>
                <a:gd name="T35" fmla="*/ 98 h 109"/>
                <a:gd name="T36" fmla="*/ 19 w 53"/>
                <a:gd name="T37" fmla="*/ 103 h 109"/>
                <a:gd name="T38" fmla="*/ 19 w 53"/>
                <a:gd name="T39" fmla="*/ 106 h 109"/>
                <a:gd name="T40" fmla="*/ 17 w 53"/>
                <a:gd name="T41" fmla="*/ 110 h 109"/>
                <a:gd name="T42" fmla="*/ 18 w 53"/>
                <a:gd name="T43" fmla="*/ 117 h 109"/>
                <a:gd name="T44" fmla="*/ 18 w 53"/>
                <a:gd name="T45" fmla="*/ 121 h 109"/>
                <a:gd name="T46" fmla="*/ 16 w 53"/>
                <a:gd name="T47" fmla="*/ 123 h 109"/>
                <a:gd name="T48" fmla="*/ 14 w 53"/>
                <a:gd name="T49" fmla="*/ 121 h 109"/>
                <a:gd name="T50" fmla="*/ 11 w 53"/>
                <a:gd name="T51" fmla="*/ 121 h 109"/>
                <a:gd name="T52" fmla="*/ 5 w 53"/>
                <a:gd name="T53" fmla="*/ 123 h 109"/>
                <a:gd name="T54" fmla="*/ 5 w 53"/>
                <a:gd name="T55" fmla="*/ 52 h 109"/>
                <a:gd name="T56" fmla="*/ 0 w 53"/>
                <a:gd name="T57" fmla="*/ 40 h 109"/>
                <a:gd name="T58" fmla="*/ 5 w 53"/>
                <a:gd name="T59" fmla="*/ 27 h 109"/>
                <a:gd name="T60" fmla="*/ 22 w 53"/>
                <a:gd name="T61" fmla="*/ 0 h 109"/>
                <a:gd name="T62" fmla="*/ 31 w 53"/>
                <a:gd name="T63" fmla="*/ 9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9"/>
                <a:gd name="T98" fmla="*/ 53 w 53"/>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8" name="Group 649"/>
            <p:cNvGrpSpPr>
              <a:grpSpLocks/>
            </p:cNvGrpSpPr>
            <p:nvPr/>
          </p:nvGrpSpPr>
          <p:grpSpPr bwMode="auto">
            <a:xfrm>
              <a:off x="2638" y="2655"/>
              <a:ext cx="69" cy="125"/>
              <a:chOff x="2477" y="2544"/>
              <a:chExt cx="75" cy="135"/>
            </a:xfrm>
            <a:grpFill/>
          </p:grpSpPr>
          <p:sp>
            <p:nvSpPr>
              <p:cNvPr id="5435" name="Freeform 650"/>
              <p:cNvSpPr>
                <a:spLocks/>
              </p:cNvSpPr>
              <p:nvPr/>
            </p:nvSpPr>
            <p:spPr bwMode="ltGray">
              <a:xfrm>
                <a:off x="2491" y="2544"/>
                <a:ext cx="61" cy="130"/>
              </a:xfrm>
              <a:custGeom>
                <a:avLst/>
                <a:gdLst>
                  <a:gd name="T0" fmla="*/ 58 w 61"/>
                  <a:gd name="T1" fmla="*/ 16 h 117"/>
                  <a:gd name="T2" fmla="*/ 60 w 61"/>
                  <a:gd name="T3" fmla="*/ 27 h 117"/>
                  <a:gd name="T4" fmla="*/ 60 w 61"/>
                  <a:gd name="T5" fmla="*/ 37 h 117"/>
                  <a:gd name="T6" fmla="*/ 60 w 61"/>
                  <a:gd name="T7" fmla="*/ 44 h 117"/>
                  <a:gd name="T8" fmla="*/ 58 w 61"/>
                  <a:gd name="T9" fmla="*/ 54 h 117"/>
                  <a:gd name="T10" fmla="*/ 58 w 61"/>
                  <a:gd name="T11" fmla="*/ 60 h 117"/>
                  <a:gd name="T12" fmla="*/ 60 w 61"/>
                  <a:gd name="T13" fmla="*/ 71 h 117"/>
                  <a:gd name="T14" fmla="*/ 54 w 61"/>
                  <a:gd name="T15" fmla="*/ 74 h 117"/>
                  <a:gd name="T16" fmla="*/ 54 w 61"/>
                  <a:gd name="T17" fmla="*/ 86 h 117"/>
                  <a:gd name="T18" fmla="*/ 52 w 61"/>
                  <a:gd name="T19" fmla="*/ 88 h 117"/>
                  <a:gd name="T20" fmla="*/ 48 w 61"/>
                  <a:gd name="T21" fmla="*/ 96 h 117"/>
                  <a:gd name="T22" fmla="*/ 44 w 61"/>
                  <a:gd name="T23" fmla="*/ 107 h 117"/>
                  <a:gd name="T24" fmla="*/ 42 w 61"/>
                  <a:gd name="T25" fmla="*/ 111 h 117"/>
                  <a:gd name="T26" fmla="*/ 38 w 61"/>
                  <a:gd name="T27" fmla="*/ 109 h 117"/>
                  <a:gd name="T28" fmla="*/ 38 w 61"/>
                  <a:gd name="T29" fmla="*/ 114 h 117"/>
                  <a:gd name="T30" fmla="*/ 36 w 61"/>
                  <a:gd name="T31" fmla="*/ 122 h 117"/>
                  <a:gd name="T32" fmla="*/ 36 w 61"/>
                  <a:gd name="T33" fmla="*/ 124 h 117"/>
                  <a:gd name="T34" fmla="*/ 34 w 61"/>
                  <a:gd name="T35" fmla="*/ 156 h 117"/>
                  <a:gd name="T36" fmla="*/ 36 w 61"/>
                  <a:gd name="T37" fmla="*/ 163 h 117"/>
                  <a:gd name="T38" fmla="*/ 36 w 61"/>
                  <a:gd name="T39" fmla="*/ 166 h 117"/>
                  <a:gd name="T40" fmla="*/ 32 w 61"/>
                  <a:gd name="T41" fmla="*/ 173 h 117"/>
                  <a:gd name="T42" fmla="*/ 34 w 61"/>
                  <a:gd name="T43" fmla="*/ 187 h 117"/>
                  <a:gd name="T44" fmla="*/ 34 w 61"/>
                  <a:gd name="T45" fmla="*/ 193 h 117"/>
                  <a:gd name="T46" fmla="*/ 30 w 61"/>
                  <a:gd name="T47" fmla="*/ 197 h 117"/>
                  <a:gd name="T48" fmla="*/ 28 w 61"/>
                  <a:gd name="T49" fmla="*/ 193 h 117"/>
                  <a:gd name="T50" fmla="*/ 20 w 61"/>
                  <a:gd name="T51" fmla="*/ 193 h 117"/>
                  <a:gd name="T52" fmla="*/ 12 w 61"/>
                  <a:gd name="T53" fmla="*/ 197 h 117"/>
                  <a:gd name="T54" fmla="*/ 8 w 61"/>
                  <a:gd name="T55" fmla="*/ 86 h 117"/>
                  <a:gd name="T56" fmla="*/ 0 w 61"/>
                  <a:gd name="T57" fmla="*/ 64 h 117"/>
                  <a:gd name="T58" fmla="*/ 6 w 61"/>
                  <a:gd name="T59" fmla="*/ 41 h 117"/>
                  <a:gd name="T60" fmla="*/ 40 w 61"/>
                  <a:gd name="T61" fmla="*/ 0 h 117"/>
                  <a:gd name="T62" fmla="*/ 58 w 61"/>
                  <a:gd name="T63" fmla="*/ 16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7"/>
                  <a:gd name="T98" fmla="*/ 61 w 61"/>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6" name="Freeform 651"/>
              <p:cNvSpPr>
                <a:spLocks/>
              </p:cNvSpPr>
              <p:nvPr/>
            </p:nvSpPr>
            <p:spPr bwMode="ltGray">
              <a:xfrm>
                <a:off x="2477" y="2566"/>
                <a:ext cx="29" cy="113"/>
              </a:xfrm>
              <a:custGeom>
                <a:avLst/>
                <a:gdLst>
                  <a:gd name="T0" fmla="*/ 26 w 29"/>
                  <a:gd name="T1" fmla="*/ 11 h 101"/>
                  <a:gd name="T2" fmla="*/ 18 w 29"/>
                  <a:gd name="T3" fmla="*/ 25 h 101"/>
                  <a:gd name="T4" fmla="*/ 18 w 29"/>
                  <a:gd name="T5" fmla="*/ 35 h 101"/>
                  <a:gd name="T6" fmla="*/ 26 w 29"/>
                  <a:gd name="T7" fmla="*/ 45 h 101"/>
                  <a:gd name="T8" fmla="*/ 28 w 29"/>
                  <a:gd name="T9" fmla="*/ 56 h 101"/>
                  <a:gd name="T10" fmla="*/ 26 w 29"/>
                  <a:gd name="T11" fmla="*/ 154 h 101"/>
                  <a:gd name="T12" fmla="*/ 28 w 29"/>
                  <a:gd name="T13" fmla="*/ 168 h 101"/>
                  <a:gd name="T14" fmla="*/ 16 w 29"/>
                  <a:gd name="T15" fmla="*/ 176 h 101"/>
                  <a:gd name="T16" fmla="*/ 0 w 29"/>
                  <a:gd name="T17" fmla="*/ 136 h 101"/>
                  <a:gd name="T18" fmla="*/ 0 w 29"/>
                  <a:gd name="T19" fmla="*/ 0 h 101"/>
                  <a:gd name="T20" fmla="*/ 26 w 29"/>
                  <a:gd name="T21" fmla="*/ 11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01"/>
                  <a:gd name="T35" fmla="*/ 29 w 29"/>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87" name="Freeform 652"/>
            <p:cNvSpPr>
              <a:spLocks/>
            </p:cNvSpPr>
            <p:nvPr/>
          </p:nvSpPr>
          <p:spPr bwMode="ltGray">
            <a:xfrm>
              <a:off x="2576" y="2679"/>
              <a:ext cx="78" cy="125"/>
            </a:xfrm>
            <a:custGeom>
              <a:avLst/>
              <a:gdLst>
                <a:gd name="T0" fmla="*/ 6 w 85"/>
                <a:gd name="T1" fmla="*/ 128 h 121"/>
                <a:gd name="T2" fmla="*/ 13 w 85"/>
                <a:gd name="T3" fmla="*/ 132 h 121"/>
                <a:gd name="T4" fmla="*/ 16 w 85"/>
                <a:gd name="T5" fmla="*/ 140 h 121"/>
                <a:gd name="T6" fmla="*/ 20 w 85"/>
                <a:gd name="T7" fmla="*/ 134 h 121"/>
                <a:gd name="T8" fmla="*/ 28 w 85"/>
                <a:gd name="T9" fmla="*/ 132 h 121"/>
                <a:gd name="T10" fmla="*/ 33 w 85"/>
                <a:gd name="T11" fmla="*/ 130 h 121"/>
                <a:gd name="T12" fmla="*/ 39 w 85"/>
                <a:gd name="T13" fmla="*/ 120 h 121"/>
                <a:gd name="T14" fmla="*/ 43 w 85"/>
                <a:gd name="T15" fmla="*/ 120 h 121"/>
                <a:gd name="T16" fmla="*/ 46 w 85"/>
                <a:gd name="T17" fmla="*/ 115 h 121"/>
                <a:gd name="T18" fmla="*/ 51 w 85"/>
                <a:gd name="T19" fmla="*/ 115 h 121"/>
                <a:gd name="T20" fmla="*/ 55 w 85"/>
                <a:gd name="T21" fmla="*/ 112 h 121"/>
                <a:gd name="T22" fmla="*/ 51 w 85"/>
                <a:gd name="T23" fmla="*/ 93 h 121"/>
                <a:gd name="T24" fmla="*/ 53 w 85"/>
                <a:gd name="T25" fmla="*/ 33 h 121"/>
                <a:gd name="T26" fmla="*/ 51 w 85"/>
                <a:gd name="T27" fmla="*/ 29 h 121"/>
                <a:gd name="T28" fmla="*/ 51 w 85"/>
                <a:gd name="T29" fmla="*/ 23 h 121"/>
                <a:gd name="T30" fmla="*/ 47 w 85"/>
                <a:gd name="T31" fmla="*/ 2 h 121"/>
                <a:gd name="T32" fmla="*/ 6 w 85"/>
                <a:gd name="T33" fmla="*/ 0 h 121"/>
                <a:gd name="T34" fmla="*/ 0 w 85"/>
                <a:gd name="T35" fmla="*/ 101 h 121"/>
                <a:gd name="T36" fmla="*/ 6 w 85"/>
                <a:gd name="T37" fmla="*/ 128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21"/>
                <a:gd name="T59" fmla="*/ 85 w 85"/>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8" name="Freeform 653"/>
            <p:cNvSpPr>
              <a:spLocks/>
            </p:cNvSpPr>
            <p:nvPr/>
          </p:nvSpPr>
          <p:spPr bwMode="ltGray">
            <a:xfrm>
              <a:off x="2486" y="2677"/>
              <a:ext cx="109" cy="123"/>
            </a:xfrm>
            <a:custGeom>
              <a:avLst/>
              <a:gdLst>
                <a:gd name="T0" fmla="*/ 72 w 119"/>
                <a:gd name="T1" fmla="*/ 23 h 119"/>
                <a:gd name="T2" fmla="*/ 76 w 119"/>
                <a:gd name="T3" fmla="*/ 33 h 119"/>
                <a:gd name="T4" fmla="*/ 75 w 119"/>
                <a:gd name="T5" fmla="*/ 53 h 119"/>
                <a:gd name="T6" fmla="*/ 76 w 119"/>
                <a:gd name="T7" fmla="*/ 58 h 119"/>
                <a:gd name="T8" fmla="*/ 76 w 119"/>
                <a:gd name="T9" fmla="*/ 66 h 119"/>
                <a:gd name="T10" fmla="*/ 73 w 119"/>
                <a:gd name="T11" fmla="*/ 68 h 119"/>
                <a:gd name="T12" fmla="*/ 71 w 119"/>
                <a:gd name="T13" fmla="*/ 74 h 119"/>
                <a:gd name="T14" fmla="*/ 69 w 119"/>
                <a:gd name="T15" fmla="*/ 93 h 119"/>
                <a:gd name="T16" fmla="*/ 67 w 119"/>
                <a:gd name="T17" fmla="*/ 97 h 119"/>
                <a:gd name="T18" fmla="*/ 65 w 119"/>
                <a:gd name="T19" fmla="*/ 103 h 119"/>
                <a:gd name="T20" fmla="*/ 69 w 119"/>
                <a:gd name="T21" fmla="*/ 118 h 119"/>
                <a:gd name="T22" fmla="*/ 71 w 119"/>
                <a:gd name="T23" fmla="*/ 126 h 119"/>
                <a:gd name="T24" fmla="*/ 71 w 119"/>
                <a:gd name="T25" fmla="*/ 132 h 119"/>
                <a:gd name="T26" fmla="*/ 65 w 119"/>
                <a:gd name="T27" fmla="*/ 130 h 119"/>
                <a:gd name="T28" fmla="*/ 58 w 119"/>
                <a:gd name="T29" fmla="*/ 128 h 119"/>
                <a:gd name="T30" fmla="*/ 51 w 119"/>
                <a:gd name="T31" fmla="*/ 128 h 119"/>
                <a:gd name="T32" fmla="*/ 46 w 119"/>
                <a:gd name="T33" fmla="*/ 128 h 119"/>
                <a:gd name="T34" fmla="*/ 36 w 119"/>
                <a:gd name="T35" fmla="*/ 128 h 119"/>
                <a:gd name="T36" fmla="*/ 26 w 119"/>
                <a:gd name="T37" fmla="*/ 132 h 119"/>
                <a:gd name="T38" fmla="*/ 18 w 119"/>
                <a:gd name="T39" fmla="*/ 139 h 119"/>
                <a:gd name="T40" fmla="*/ 14 w 119"/>
                <a:gd name="T41" fmla="*/ 139 h 119"/>
                <a:gd name="T42" fmla="*/ 0 w 119"/>
                <a:gd name="T43" fmla="*/ 74 h 119"/>
                <a:gd name="T44" fmla="*/ 14 w 119"/>
                <a:gd name="T45" fmla="*/ 0 h 119"/>
                <a:gd name="T46" fmla="*/ 72 w 119"/>
                <a:gd name="T47" fmla="*/ 23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119"/>
                <a:gd name="T74" fmla="*/ 119 w 119"/>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9" name="Freeform 654"/>
            <p:cNvSpPr>
              <a:spLocks/>
            </p:cNvSpPr>
            <p:nvPr/>
          </p:nvSpPr>
          <p:spPr bwMode="ltGray">
            <a:xfrm>
              <a:off x="2443" y="2710"/>
              <a:ext cx="71" cy="90"/>
            </a:xfrm>
            <a:custGeom>
              <a:avLst/>
              <a:gdLst>
                <a:gd name="T0" fmla="*/ 0 w 77"/>
                <a:gd name="T1" fmla="*/ 33 h 87"/>
                <a:gd name="T2" fmla="*/ 4 w 77"/>
                <a:gd name="T3" fmla="*/ 41 h 87"/>
                <a:gd name="T4" fmla="*/ 15 w 77"/>
                <a:gd name="T5" fmla="*/ 62 h 87"/>
                <a:gd name="T6" fmla="*/ 22 w 77"/>
                <a:gd name="T7" fmla="*/ 77 h 87"/>
                <a:gd name="T8" fmla="*/ 26 w 77"/>
                <a:gd name="T9" fmla="*/ 80 h 87"/>
                <a:gd name="T10" fmla="*/ 32 w 77"/>
                <a:gd name="T11" fmla="*/ 93 h 87"/>
                <a:gd name="T12" fmla="*/ 40 w 77"/>
                <a:gd name="T13" fmla="*/ 99 h 87"/>
                <a:gd name="T14" fmla="*/ 44 w 77"/>
                <a:gd name="T15" fmla="*/ 101 h 87"/>
                <a:gd name="T16" fmla="*/ 47 w 77"/>
                <a:gd name="T17" fmla="*/ 101 h 87"/>
                <a:gd name="T18" fmla="*/ 47 w 77"/>
                <a:gd name="T19" fmla="*/ 80 h 87"/>
                <a:gd name="T20" fmla="*/ 51 w 77"/>
                <a:gd name="T21" fmla="*/ 68 h 87"/>
                <a:gd name="T22" fmla="*/ 51 w 77"/>
                <a:gd name="T23" fmla="*/ 66 h 87"/>
                <a:gd name="T24" fmla="*/ 44 w 77"/>
                <a:gd name="T25" fmla="*/ 64 h 87"/>
                <a:gd name="T26" fmla="*/ 42 w 77"/>
                <a:gd name="T27" fmla="*/ 54 h 87"/>
                <a:gd name="T28" fmla="*/ 35 w 77"/>
                <a:gd name="T29" fmla="*/ 50 h 87"/>
                <a:gd name="T30" fmla="*/ 40 w 77"/>
                <a:gd name="T31" fmla="*/ 43 h 87"/>
                <a:gd name="T32" fmla="*/ 40 w 77"/>
                <a:gd name="T33" fmla="*/ 37 h 87"/>
                <a:gd name="T34" fmla="*/ 41 w 77"/>
                <a:gd name="T35" fmla="*/ 35 h 87"/>
                <a:gd name="T36" fmla="*/ 41 w 77"/>
                <a:gd name="T37" fmla="*/ 25 h 87"/>
                <a:gd name="T38" fmla="*/ 26 w 77"/>
                <a:gd name="T39" fmla="*/ 0 h 87"/>
                <a:gd name="T40" fmla="*/ 6 w 77"/>
                <a:gd name="T41" fmla="*/ 14 h 87"/>
                <a:gd name="T42" fmla="*/ 0 w 77"/>
                <a:gd name="T43" fmla="*/ 33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
                <a:gd name="T67" fmla="*/ 0 h 87"/>
                <a:gd name="T68" fmla="*/ 77 w 77"/>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0" name="Freeform 655"/>
            <p:cNvSpPr>
              <a:spLocks/>
            </p:cNvSpPr>
            <p:nvPr/>
          </p:nvSpPr>
          <p:spPr bwMode="ltGray">
            <a:xfrm>
              <a:off x="2423" y="2679"/>
              <a:ext cx="48" cy="69"/>
            </a:xfrm>
            <a:custGeom>
              <a:avLst/>
              <a:gdLst>
                <a:gd name="T0" fmla="*/ 0 w 51"/>
                <a:gd name="T1" fmla="*/ 27 h 67"/>
                <a:gd name="T2" fmla="*/ 0 w 51"/>
                <a:gd name="T3" fmla="*/ 35 h 67"/>
                <a:gd name="T4" fmla="*/ 2 w 51"/>
                <a:gd name="T5" fmla="*/ 43 h 67"/>
                <a:gd name="T6" fmla="*/ 2 w 51"/>
                <a:gd name="T7" fmla="*/ 49 h 67"/>
                <a:gd name="T8" fmla="*/ 8 w 51"/>
                <a:gd name="T9" fmla="*/ 59 h 67"/>
                <a:gd name="T10" fmla="*/ 8 w 51"/>
                <a:gd name="T11" fmla="*/ 64 h 67"/>
                <a:gd name="T12" fmla="*/ 13 w 51"/>
                <a:gd name="T13" fmla="*/ 68 h 67"/>
                <a:gd name="T14" fmla="*/ 20 w 51"/>
                <a:gd name="T15" fmla="*/ 76 h 67"/>
                <a:gd name="T16" fmla="*/ 21 w 51"/>
                <a:gd name="T17" fmla="*/ 76 h 67"/>
                <a:gd name="T18" fmla="*/ 21 w 51"/>
                <a:gd name="T19" fmla="*/ 70 h 67"/>
                <a:gd name="T20" fmla="*/ 23 w 51"/>
                <a:gd name="T21" fmla="*/ 70 h 67"/>
                <a:gd name="T22" fmla="*/ 24 w 51"/>
                <a:gd name="T23" fmla="*/ 62 h 67"/>
                <a:gd name="T24" fmla="*/ 30 w 51"/>
                <a:gd name="T25" fmla="*/ 55 h 67"/>
                <a:gd name="T26" fmla="*/ 34 w 51"/>
                <a:gd name="T27" fmla="*/ 55 h 67"/>
                <a:gd name="T28" fmla="*/ 34 w 51"/>
                <a:gd name="T29" fmla="*/ 45 h 67"/>
                <a:gd name="T30" fmla="*/ 37 w 51"/>
                <a:gd name="T31" fmla="*/ 39 h 67"/>
                <a:gd name="T32" fmla="*/ 34 w 51"/>
                <a:gd name="T33" fmla="*/ 2 h 67"/>
                <a:gd name="T34" fmla="*/ 11 w 51"/>
                <a:gd name="T35" fmla="*/ 0 h 67"/>
                <a:gd name="T36" fmla="*/ 0 w 51"/>
                <a:gd name="T37" fmla="*/ 27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67"/>
                <a:gd name="T59" fmla="*/ 51 w 51"/>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1" name="Freeform 656"/>
            <p:cNvSpPr>
              <a:spLocks/>
            </p:cNvSpPr>
            <p:nvPr/>
          </p:nvSpPr>
          <p:spPr bwMode="ltGray">
            <a:xfrm>
              <a:off x="2396" y="2631"/>
              <a:ext cx="112" cy="106"/>
            </a:xfrm>
            <a:custGeom>
              <a:avLst/>
              <a:gdLst>
                <a:gd name="T0" fmla="*/ 0 w 123"/>
                <a:gd name="T1" fmla="*/ 37 h 103"/>
                <a:gd name="T2" fmla="*/ 5 w 123"/>
                <a:gd name="T3" fmla="*/ 40 h 103"/>
                <a:gd name="T4" fmla="*/ 6 w 123"/>
                <a:gd name="T5" fmla="*/ 44 h 103"/>
                <a:gd name="T6" fmla="*/ 11 w 123"/>
                <a:gd name="T7" fmla="*/ 50 h 103"/>
                <a:gd name="T8" fmla="*/ 14 w 123"/>
                <a:gd name="T9" fmla="*/ 62 h 103"/>
                <a:gd name="T10" fmla="*/ 14 w 123"/>
                <a:gd name="T11" fmla="*/ 67 h 103"/>
                <a:gd name="T12" fmla="*/ 17 w 123"/>
                <a:gd name="T13" fmla="*/ 77 h 103"/>
                <a:gd name="T14" fmla="*/ 24 w 123"/>
                <a:gd name="T15" fmla="*/ 71 h 103"/>
                <a:gd name="T16" fmla="*/ 28 w 123"/>
                <a:gd name="T17" fmla="*/ 62 h 103"/>
                <a:gd name="T18" fmla="*/ 32 w 123"/>
                <a:gd name="T19" fmla="*/ 51 h 103"/>
                <a:gd name="T20" fmla="*/ 42 w 123"/>
                <a:gd name="T21" fmla="*/ 54 h 103"/>
                <a:gd name="T22" fmla="*/ 42 w 123"/>
                <a:gd name="T23" fmla="*/ 62 h 103"/>
                <a:gd name="T24" fmla="*/ 42 w 123"/>
                <a:gd name="T25" fmla="*/ 64 h 103"/>
                <a:gd name="T26" fmla="*/ 43 w 123"/>
                <a:gd name="T27" fmla="*/ 73 h 103"/>
                <a:gd name="T28" fmla="*/ 45 w 123"/>
                <a:gd name="T29" fmla="*/ 77 h 103"/>
                <a:gd name="T30" fmla="*/ 45 w 123"/>
                <a:gd name="T31" fmla="*/ 86 h 103"/>
                <a:gd name="T32" fmla="*/ 46 w 123"/>
                <a:gd name="T33" fmla="*/ 89 h 103"/>
                <a:gd name="T34" fmla="*/ 50 w 123"/>
                <a:gd name="T35" fmla="*/ 86 h 103"/>
                <a:gd name="T36" fmla="*/ 54 w 123"/>
                <a:gd name="T37" fmla="*/ 89 h 103"/>
                <a:gd name="T38" fmla="*/ 57 w 123"/>
                <a:gd name="T39" fmla="*/ 102 h 103"/>
                <a:gd name="T40" fmla="*/ 55 w 123"/>
                <a:gd name="T41" fmla="*/ 110 h 103"/>
                <a:gd name="T42" fmla="*/ 55 w 123"/>
                <a:gd name="T43" fmla="*/ 113 h 103"/>
                <a:gd name="T44" fmla="*/ 57 w 123"/>
                <a:gd name="T45" fmla="*/ 117 h 103"/>
                <a:gd name="T46" fmla="*/ 62 w 123"/>
                <a:gd name="T47" fmla="*/ 111 h 103"/>
                <a:gd name="T48" fmla="*/ 68 w 123"/>
                <a:gd name="T49" fmla="*/ 110 h 103"/>
                <a:gd name="T50" fmla="*/ 71 w 123"/>
                <a:gd name="T51" fmla="*/ 104 h 103"/>
                <a:gd name="T52" fmla="*/ 71 w 123"/>
                <a:gd name="T53" fmla="*/ 89 h 103"/>
                <a:gd name="T54" fmla="*/ 73 w 123"/>
                <a:gd name="T55" fmla="*/ 89 h 103"/>
                <a:gd name="T56" fmla="*/ 73 w 123"/>
                <a:gd name="T57" fmla="*/ 80 h 103"/>
                <a:gd name="T58" fmla="*/ 72 w 123"/>
                <a:gd name="T59" fmla="*/ 77 h 103"/>
                <a:gd name="T60" fmla="*/ 71 w 123"/>
                <a:gd name="T61" fmla="*/ 73 h 103"/>
                <a:gd name="T62" fmla="*/ 71 w 123"/>
                <a:gd name="T63" fmla="*/ 67 h 103"/>
                <a:gd name="T64" fmla="*/ 72 w 123"/>
                <a:gd name="T65" fmla="*/ 62 h 103"/>
                <a:gd name="T66" fmla="*/ 73 w 123"/>
                <a:gd name="T67" fmla="*/ 54 h 103"/>
                <a:gd name="T68" fmla="*/ 76 w 123"/>
                <a:gd name="T69" fmla="*/ 51 h 103"/>
                <a:gd name="T70" fmla="*/ 73 w 123"/>
                <a:gd name="T71" fmla="*/ 15 h 103"/>
                <a:gd name="T72" fmla="*/ 20 w 123"/>
                <a:gd name="T73" fmla="*/ 0 h 103"/>
                <a:gd name="T74" fmla="*/ 2 w 123"/>
                <a:gd name="T75" fmla="*/ 31 h 103"/>
                <a:gd name="T76" fmla="*/ 0 w 123"/>
                <a:gd name="T77" fmla="*/ 37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03"/>
                <a:gd name="T119" fmla="*/ 123 w 123"/>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2" name="Freeform 657"/>
            <p:cNvSpPr>
              <a:spLocks/>
            </p:cNvSpPr>
            <p:nvPr/>
          </p:nvSpPr>
          <p:spPr bwMode="ltGray">
            <a:xfrm>
              <a:off x="2395" y="2630"/>
              <a:ext cx="119" cy="114"/>
            </a:xfrm>
            <a:custGeom>
              <a:avLst/>
              <a:gdLst>
                <a:gd name="T0" fmla="*/ 0 w 131"/>
                <a:gd name="T1" fmla="*/ 39 h 111"/>
                <a:gd name="T2" fmla="*/ 5 w 131"/>
                <a:gd name="T3" fmla="*/ 43 h 111"/>
                <a:gd name="T4" fmla="*/ 7 w 131"/>
                <a:gd name="T5" fmla="*/ 47 h 111"/>
                <a:gd name="T6" fmla="*/ 12 w 131"/>
                <a:gd name="T7" fmla="*/ 53 h 111"/>
                <a:gd name="T8" fmla="*/ 15 w 131"/>
                <a:gd name="T9" fmla="*/ 66 h 111"/>
                <a:gd name="T10" fmla="*/ 15 w 131"/>
                <a:gd name="T11" fmla="*/ 72 h 111"/>
                <a:gd name="T12" fmla="*/ 19 w 131"/>
                <a:gd name="T13" fmla="*/ 82 h 111"/>
                <a:gd name="T14" fmla="*/ 25 w 131"/>
                <a:gd name="T15" fmla="*/ 76 h 111"/>
                <a:gd name="T16" fmla="*/ 30 w 131"/>
                <a:gd name="T17" fmla="*/ 66 h 111"/>
                <a:gd name="T18" fmla="*/ 34 w 131"/>
                <a:gd name="T19" fmla="*/ 55 h 111"/>
                <a:gd name="T20" fmla="*/ 44 w 131"/>
                <a:gd name="T21" fmla="*/ 58 h 111"/>
                <a:gd name="T22" fmla="*/ 45 w 131"/>
                <a:gd name="T23" fmla="*/ 66 h 111"/>
                <a:gd name="T24" fmla="*/ 45 w 131"/>
                <a:gd name="T25" fmla="*/ 68 h 111"/>
                <a:gd name="T26" fmla="*/ 45 w 131"/>
                <a:gd name="T27" fmla="*/ 78 h 111"/>
                <a:gd name="T28" fmla="*/ 47 w 131"/>
                <a:gd name="T29" fmla="*/ 82 h 111"/>
                <a:gd name="T30" fmla="*/ 47 w 131"/>
                <a:gd name="T31" fmla="*/ 92 h 111"/>
                <a:gd name="T32" fmla="*/ 50 w 131"/>
                <a:gd name="T33" fmla="*/ 94 h 111"/>
                <a:gd name="T34" fmla="*/ 52 w 131"/>
                <a:gd name="T35" fmla="*/ 92 h 111"/>
                <a:gd name="T36" fmla="*/ 57 w 131"/>
                <a:gd name="T37" fmla="*/ 94 h 111"/>
                <a:gd name="T38" fmla="*/ 61 w 131"/>
                <a:gd name="T39" fmla="*/ 109 h 111"/>
                <a:gd name="T40" fmla="*/ 58 w 131"/>
                <a:gd name="T41" fmla="*/ 117 h 111"/>
                <a:gd name="T42" fmla="*/ 58 w 131"/>
                <a:gd name="T43" fmla="*/ 121 h 111"/>
                <a:gd name="T44" fmla="*/ 61 w 131"/>
                <a:gd name="T45" fmla="*/ 125 h 111"/>
                <a:gd name="T46" fmla="*/ 65 w 131"/>
                <a:gd name="T47" fmla="*/ 119 h 111"/>
                <a:gd name="T48" fmla="*/ 71 w 131"/>
                <a:gd name="T49" fmla="*/ 117 h 111"/>
                <a:gd name="T50" fmla="*/ 74 w 131"/>
                <a:gd name="T51" fmla="*/ 111 h 111"/>
                <a:gd name="T52" fmla="*/ 74 w 131"/>
                <a:gd name="T53" fmla="*/ 94 h 111"/>
                <a:gd name="T54" fmla="*/ 77 w 131"/>
                <a:gd name="T55" fmla="*/ 94 h 111"/>
                <a:gd name="T56" fmla="*/ 77 w 131"/>
                <a:gd name="T57" fmla="*/ 86 h 111"/>
                <a:gd name="T58" fmla="*/ 76 w 131"/>
                <a:gd name="T59" fmla="*/ 82 h 111"/>
                <a:gd name="T60" fmla="*/ 74 w 131"/>
                <a:gd name="T61" fmla="*/ 78 h 111"/>
                <a:gd name="T62" fmla="*/ 74 w 131"/>
                <a:gd name="T63" fmla="*/ 72 h 111"/>
                <a:gd name="T64" fmla="*/ 76 w 131"/>
                <a:gd name="T65" fmla="*/ 66 h 111"/>
                <a:gd name="T66" fmla="*/ 77 w 131"/>
                <a:gd name="T67" fmla="*/ 58 h 111"/>
                <a:gd name="T68" fmla="*/ 80 w 131"/>
                <a:gd name="T69" fmla="*/ 55 h 111"/>
                <a:gd name="T70" fmla="*/ 77 w 131"/>
                <a:gd name="T71" fmla="*/ 16 h 111"/>
                <a:gd name="T72" fmla="*/ 21 w 131"/>
                <a:gd name="T73" fmla="*/ 0 h 111"/>
                <a:gd name="T74" fmla="*/ 2 w 131"/>
                <a:gd name="T75" fmla="*/ 33 h 111"/>
                <a:gd name="T76" fmla="*/ 0 w 131"/>
                <a:gd name="T77" fmla="*/ 39 h 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111"/>
                <a:gd name="T119" fmla="*/ 131 w 131"/>
                <a:gd name="T120" fmla="*/ 111 h 1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3" name="Freeform 658"/>
            <p:cNvSpPr>
              <a:spLocks/>
            </p:cNvSpPr>
            <p:nvPr/>
          </p:nvSpPr>
          <p:spPr bwMode="ltGray">
            <a:xfrm>
              <a:off x="2385" y="2364"/>
              <a:ext cx="236" cy="246"/>
            </a:xfrm>
            <a:custGeom>
              <a:avLst/>
              <a:gdLst>
                <a:gd name="T0" fmla="*/ 9 w 257"/>
                <a:gd name="T1" fmla="*/ 113 h 239"/>
                <a:gd name="T2" fmla="*/ 15 w 257"/>
                <a:gd name="T3" fmla="*/ 98 h 239"/>
                <a:gd name="T4" fmla="*/ 81 w 257"/>
                <a:gd name="T5" fmla="*/ 4 h 239"/>
                <a:gd name="T6" fmla="*/ 124 w 257"/>
                <a:gd name="T7" fmla="*/ 0 h 239"/>
                <a:gd name="T8" fmla="*/ 167 w 257"/>
                <a:gd name="T9" fmla="*/ 74 h 239"/>
                <a:gd name="T10" fmla="*/ 140 w 257"/>
                <a:gd name="T11" fmla="*/ 259 h 239"/>
                <a:gd name="T12" fmla="*/ 46 w 257"/>
                <a:gd name="T13" fmla="*/ 275 h 239"/>
                <a:gd name="T14" fmla="*/ 0 w 257"/>
                <a:gd name="T15" fmla="*/ 229 h 239"/>
                <a:gd name="T16" fmla="*/ 2 w 257"/>
                <a:gd name="T17" fmla="*/ 218 h 239"/>
                <a:gd name="T18" fmla="*/ 6 w 257"/>
                <a:gd name="T19" fmla="*/ 213 h 239"/>
                <a:gd name="T20" fmla="*/ 6 w 257"/>
                <a:gd name="T21" fmla="*/ 206 h 239"/>
                <a:gd name="T22" fmla="*/ 9 w 257"/>
                <a:gd name="T23" fmla="*/ 191 h 239"/>
                <a:gd name="T24" fmla="*/ 13 w 257"/>
                <a:gd name="T25" fmla="*/ 181 h 239"/>
                <a:gd name="T26" fmla="*/ 13 w 257"/>
                <a:gd name="T27" fmla="*/ 154 h 239"/>
                <a:gd name="T28" fmla="*/ 7 w 257"/>
                <a:gd name="T29" fmla="*/ 148 h 239"/>
                <a:gd name="T30" fmla="*/ 11 w 257"/>
                <a:gd name="T31" fmla="*/ 144 h 239"/>
                <a:gd name="T32" fmla="*/ 14 w 257"/>
                <a:gd name="T33" fmla="*/ 121 h 239"/>
                <a:gd name="T34" fmla="*/ 9 w 257"/>
                <a:gd name="T35" fmla="*/ 113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239"/>
                <a:gd name="T56" fmla="*/ 257 w 257"/>
                <a:gd name="T57" fmla="*/ 239 h 2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4" name="Freeform 659"/>
            <p:cNvSpPr>
              <a:spLocks/>
            </p:cNvSpPr>
            <p:nvPr/>
          </p:nvSpPr>
          <p:spPr bwMode="ltGray">
            <a:xfrm>
              <a:off x="2446" y="2417"/>
              <a:ext cx="287" cy="280"/>
            </a:xfrm>
            <a:custGeom>
              <a:avLst/>
              <a:gdLst>
                <a:gd name="T0" fmla="*/ 119 w 313"/>
                <a:gd name="T1" fmla="*/ 2 h 271"/>
                <a:gd name="T2" fmla="*/ 96 w 313"/>
                <a:gd name="T3" fmla="*/ 0 h 271"/>
                <a:gd name="T4" fmla="*/ 88 w 313"/>
                <a:gd name="T5" fmla="*/ 161 h 271"/>
                <a:gd name="T6" fmla="*/ 94 w 313"/>
                <a:gd name="T7" fmla="*/ 172 h 271"/>
                <a:gd name="T8" fmla="*/ 88 w 313"/>
                <a:gd name="T9" fmla="*/ 193 h 271"/>
                <a:gd name="T10" fmla="*/ 42 w 313"/>
                <a:gd name="T11" fmla="*/ 184 h 271"/>
                <a:gd name="T12" fmla="*/ 36 w 313"/>
                <a:gd name="T13" fmla="*/ 174 h 271"/>
                <a:gd name="T14" fmla="*/ 34 w 313"/>
                <a:gd name="T15" fmla="*/ 186 h 271"/>
                <a:gd name="T16" fmla="*/ 28 w 313"/>
                <a:gd name="T17" fmla="*/ 186 h 271"/>
                <a:gd name="T18" fmla="*/ 22 w 313"/>
                <a:gd name="T19" fmla="*/ 196 h 271"/>
                <a:gd name="T20" fmla="*/ 20 w 313"/>
                <a:gd name="T21" fmla="*/ 198 h 271"/>
                <a:gd name="T22" fmla="*/ 18 w 313"/>
                <a:gd name="T23" fmla="*/ 188 h 271"/>
                <a:gd name="T24" fmla="*/ 20 w 313"/>
                <a:gd name="T25" fmla="*/ 186 h 271"/>
                <a:gd name="T26" fmla="*/ 17 w 313"/>
                <a:gd name="T27" fmla="*/ 181 h 271"/>
                <a:gd name="T28" fmla="*/ 14 w 313"/>
                <a:gd name="T29" fmla="*/ 186 h 271"/>
                <a:gd name="T30" fmla="*/ 13 w 313"/>
                <a:gd name="T31" fmla="*/ 188 h 271"/>
                <a:gd name="T32" fmla="*/ 9 w 313"/>
                <a:gd name="T33" fmla="*/ 210 h 271"/>
                <a:gd name="T34" fmla="*/ 4 w 313"/>
                <a:gd name="T35" fmla="*/ 205 h 271"/>
                <a:gd name="T36" fmla="*/ 0 w 313"/>
                <a:gd name="T37" fmla="*/ 236 h 271"/>
                <a:gd name="T38" fmla="*/ 4 w 313"/>
                <a:gd name="T39" fmla="*/ 245 h 271"/>
                <a:gd name="T40" fmla="*/ 6 w 313"/>
                <a:gd name="T41" fmla="*/ 250 h 271"/>
                <a:gd name="T42" fmla="*/ 4 w 313"/>
                <a:gd name="T43" fmla="*/ 259 h 271"/>
                <a:gd name="T44" fmla="*/ 7 w 313"/>
                <a:gd name="T45" fmla="*/ 261 h 271"/>
                <a:gd name="T46" fmla="*/ 13 w 313"/>
                <a:gd name="T47" fmla="*/ 267 h 271"/>
                <a:gd name="T48" fmla="*/ 18 w 313"/>
                <a:gd name="T49" fmla="*/ 276 h 271"/>
                <a:gd name="T50" fmla="*/ 22 w 313"/>
                <a:gd name="T51" fmla="*/ 278 h 271"/>
                <a:gd name="T52" fmla="*/ 30 w 313"/>
                <a:gd name="T53" fmla="*/ 269 h 271"/>
                <a:gd name="T54" fmla="*/ 31 w 313"/>
                <a:gd name="T55" fmla="*/ 261 h 271"/>
                <a:gd name="T56" fmla="*/ 38 w 313"/>
                <a:gd name="T57" fmla="*/ 261 h 271"/>
                <a:gd name="T58" fmla="*/ 39 w 313"/>
                <a:gd name="T59" fmla="*/ 271 h 271"/>
                <a:gd name="T60" fmla="*/ 42 w 313"/>
                <a:gd name="T61" fmla="*/ 278 h 271"/>
                <a:gd name="T62" fmla="*/ 44 w 313"/>
                <a:gd name="T63" fmla="*/ 287 h 271"/>
                <a:gd name="T64" fmla="*/ 40 w 313"/>
                <a:gd name="T65" fmla="*/ 294 h 271"/>
                <a:gd name="T66" fmla="*/ 39 w 313"/>
                <a:gd name="T67" fmla="*/ 302 h 271"/>
                <a:gd name="T68" fmla="*/ 46 w 313"/>
                <a:gd name="T69" fmla="*/ 299 h 271"/>
                <a:gd name="T70" fmla="*/ 47 w 313"/>
                <a:gd name="T71" fmla="*/ 307 h 271"/>
                <a:gd name="T72" fmla="*/ 48 w 313"/>
                <a:gd name="T73" fmla="*/ 304 h 271"/>
                <a:gd name="T74" fmla="*/ 51 w 313"/>
                <a:gd name="T75" fmla="*/ 307 h 271"/>
                <a:gd name="T76" fmla="*/ 56 w 313"/>
                <a:gd name="T77" fmla="*/ 313 h 271"/>
                <a:gd name="T78" fmla="*/ 56 w 313"/>
                <a:gd name="T79" fmla="*/ 315 h 271"/>
                <a:gd name="T80" fmla="*/ 64 w 313"/>
                <a:gd name="T81" fmla="*/ 309 h 271"/>
                <a:gd name="T82" fmla="*/ 67 w 313"/>
                <a:gd name="T83" fmla="*/ 307 h 271"/>
                <a:gd name="T84" fmla="*/ 70 w 313"/>
                <a:gd name="T85" fmla="*/ 318 h 271"/>
                <a:gd name="T86" fmla="*/ 81 w 313"/>
                <a:gd name="T87" fmla="*/ 304 h 271"/>
                <a:gd name="T88" fmla="*/ 202 w 313"/>
                <a:gd name="T89" fmla="*/ 207 h 271"/>
                <a:gd name="T90" fmla="*/ 199 w 313"/>
                <a:gd name="T91" fmla="*/ 95 h 271"/>
                <a:gd name="T92" fmla="*/ 119 w 313"/>
                <a:gd name="T93" fmla="*/ 2 h 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71"/>
                <a:gd name="T143" fmla="*/ 313 w 313"/>
                <a:gd name="T144" fmla="*/ 271 h 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5" name="Freeform 660"/>
            <p:cNvSpPr>
              <a:spLocks/>
            </p:cNvSpPr>
            <p:nvPr/>
          </p:nvSpPr>
          <p:spPr bwMode="ltGray">
            <a:xfrm>
              <a:off x="2548" y="2607"/>
              <a:ext cx="139" cy="104"/>
            </a:xfrm>
            <a:custGeom>
              <a:avLst/>
              <a:gdLst>
                <a:gd name="T0" fmla="*/ 78 w 151"/>
                <a:gd name="T1" fmla="*/ 0 h 101"/>
                <a:gd name="T2" fmla="*/ 68 w 151"/>
                <a:gd name="T3" fmla="*/ 0 h 101"/>
                <a:gd name="T4" fmla="*/ 49 w 151"/>
                <a:gd name="T5" fmla="*/ 14 h 101"/>
                <a:gd name="T6" fmla="*/ 29 w 151"/>
                <a:gd name="T7" fmla="*/ 31 h 101"/>
                <a:gd name="T8" fmla="*/ 21 w 151"/>
                <a:gd name="T9" fmla="*/ 31 h 101"/>
                <a:gd name="T10" fmla="*/ 20 w 151"/>
                <a:gd name="T11" fmla="*/ 41 h 101"/>
                <a:gd name="T12" fmla="*/ 16 w 151"/>
                <a:gd name="T13" fmla="*/ 43 h 101"/>
                <a:gd name="T14" fmla="*/ 15 w 151"/>
                <a:gd name="T15" fmla="*/ 59 h 101"/>
                <a:gd name="T16" fmla="*/ 6 w 151"/>
                <a:gd name="T17" fmla="*/ 62 h 101"/>
                <a:gd name="T18" fmla="*/ 6 w 151"/>
                <a:gd name="T19" fmla="*/ 64 h 101"/>
                <a:gd name="T20" fmla="*/ 6 w 151"/>
                <a:gd name="T21" fmla="*/ 74 h 101"/>
                <a:gd name="T22" fmla="*/ 0 w 151"/>
                <a:gd name="T23" fmla="*/ 84 h 101"/>
                <a:gd name="T24" fmla="*/ 6 w 151"/>
                <a:gd name="T25" fmla="*/ 95 h 101"/>
                <a:gd name="T26" fmla="*/ 6 w 151"/>
                <a:gd name="T27" fmla="*/ 107 h 101"/>
                <a:gd name="T28" fmla="*/ 6 w 151"/>
                <a:gd name="T29" fmla="*/ 111 h 101"/>
                <a:gd name="T30" fmla="*/ 9 w 151"/>
                <a:gd name="T31" fmla="*/ 115 h 101"/>
                <a:gd name="T32" fmla="*/ 14 w 151"/>
                <a:gd name="T33" fmla="*/ 113 h 101"/>
                <a:gd name="T34" fmla="*/ 16 w 151"/>
                <a:gd name="T35" fmla="*/ 109 h 101"/>
                <a:gd name="T36" fmla="*/ 21 w 151"/>
                <a:gd name="T37" fmla="*/ 109 h 101"/>
                <a:gd name="T38" fmla="*/ 25 w 151"/>
                <a:gd name="T39" fmla="*/ 107 h 101"/>
                <a:gd name="T40" fmla="*/ 30 w 151"/>
                <a:gd name="T41" fmla="*/ 111 h 101"/>
                <a:gd name="T42" fmla="*/ 33 w 151"/>
                <a:gd name="T43" fmla="*/ 101 h 101"/>
                <a:gd name="T44" fmla="*/ 30 w 151"/>
                <a:gd name="T45" fmla="*/ 89 h 101"/>
                <a:gd name="T46" fmla="*/ 33 w 151"/>
                <a:gd name="T47" fmla="*/ 82 h 101"/>
                <a:gd name="T48" fmla="*/ 61 w 151"/>
                <a:gd name="T49" fmla="*/ 86 h 101"/>
                <a:gd name="T50" fmla="*/ 64 w 151"/>
                <a:gd name="T51" fmla="*/ 84 h 101"/>
                <a:gd name="T52" fmla="*/ 71 w 151"/>
                <a:gd name="T53" fmla="*/ 84 h 101"/>
                <a:gd name="T54" fmla="*/ 82 w 151"/>
                <a:gd name="T55" fmla="*/ 89 h 101"/>
                <a:gd name="T56" fmla="*/ 88 w 151"/>
                <a:gd name="T57" fmla="*/ 80 h 101"/>
                <a:gd name="T58" fmla="*/ 93 w 151"/>
                <a:gd name="T59" fmla="*/ 82 h 101"/>
                <a:gd name="T60" fmla="*/ 98 w 151"/>
                <a:gd name="T61" fmla="*/ 76 h 101"/>
                <a:gd name="T62" fmla="*/ 99 w 151"/>
                <a:gd name="T63" fmla="*/ 27 h 101"/>
                <a:gd name="T64" fmla="*/ 78 w 151"/>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101"/>
                <a:gd name="T101" fmla="*/ 151 w 151"/>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6" name="Freeform 661"/>
            <p:cNvSpPr>
              <a:spLocks/>
            </p:cNvSpPr>
            <p:nvPr/>
          </p:nvSpPr>
          <p:spPr bwMode="ltGray">
            <a:xfrm>
              <a:off x="2651" y="2449"/>
              <a:ext cx="267" cy="227"/>
            </a:xfrm>
            <a:custGeom>
              <a:avLst/>
              <a:gdLst>
                <a:gd name="T0" fmla="*/ 184 w 291"/>
                <a:gd name="T1" fmla="*/ 97 h 221"/>
                <a:gd name="T2" fmla="*/ 181 w 291"/>
                <a:gd name="T3" fmla="*/ 173 h 221"/>
                <a:gd name="T4" fmla="*/ 155 w 291"/>
                <a:gd name="T5" fmla="*/ 203 h 221"/>
                <a:gd name="T6" fmla="*/ 155 w 291"/>
                <a:gd name="T7" fmla="*/ 229 h 221"/>
                <a:gd name="T8" fmla="*/ 139 w 291"/>
                <a:gd name="T9" fmla="*/ 240 h 221"/>
                <a:gd name="T10" fmla="*/ 134 w 291"/>
                <a:gd name="T11" fmla="*/ 234 h 221"/>
                <a:gd name="T12" fmla="*/ 127 w 291"/>
                <a:gd name="T13" fmla="*/ 231 h 221"/>
                <a:gd name="T14" fmla="*/ 117 w 291"/>
                <a:gd name="T15" fmla="*/ 229 h 221"/>
                <a:gd name="T16" fmla="*/ 107 w 291"/>
                <a:gd name="T17" fmla="*/ 238 h 221"/>
                <a:gd name="T18" fmla="*/ 99 w 291"/>
                <a:gd name="T19" fmla="*/ 236 h 221"/>
                <a:gd name="T20" fmla="*/ 97 w 291"/>
                <a:gd name="T21" fmla="*/ 234 h 221"/>
                <a:gd name="T22" fmla="*/ 92 w 291"/>
                <a:gd name="T23" fmla="*/ 229 h 221"/>
                <a:gd name="T24" fmla="*/ 87 w 291"/>
                <a:gd name="T25" fmla="*/ 227 h 221"/>
                <a:gd name="T26" fmla="*/ 83 w 291"/>
                <a:gd name="T27" fmla="*/ 229 h 221"/>
                <a:gd name="T28" fmla="*/ 78 w 291"/>
                <a:gd name="T29" fmla="*/ 229 h 221"/>
                <a:gd name="T30" fmla="*/ 74 w 291"/>
                <a:gd name="T31" fmla="*/ 219 h 221"/>
                <a:gd name="T32" fmla="*/ 72 w 291"/>
                <a:gd name="T33" fmla="*/ 222 h 221"/>
                <a:gd name="T34" fmla="*/ 64 w 291"/>
                <a:gd name="T35" fmla="*/ 210 h 221"/>
                <a:gd name="T36" fmla="*/ 47 w 291"/>
                <a:gd name="T37" fmla="*/ 215 h 221"/>
                <a:gd name="T38" fmla="*/ 46 w 291"/>
                <a:gd name="T39" fmla="*/ 227 h 221"/>
                <a:gd name="T40" fmla="*/ 39 w 291"/>
                <a:gd name="T41" fmla="*/ 247 h 221"/>
                <a:gd name="T42" fmla="*/ 28 w 291"/>
                <a:gd name="T43" fmla="*/ 234 h 221"/>
                <a:gd name="T44" fmla="*/ 24 w 291"/>
                <a:gd name="T45" fmla="*/ 251 h 221"/>
                <a:gd name="T46" fmla="*/ 21 w 291"/>
                <a:gd name="T47" fmla="*/ 236 h 221"/>
                <a:gd name="T48" fmla="*/ 20 w 291"/>
                <a:gd name="T49" fmla="*/ 231 h 221"/>
                <a:gd name="T50" fmla="*/ 18 w 291"/>
                <a:gd name="T51" fmla="*/ 236 h 221"/>
                <a:gd name="T52" fmla="*/ 11 w 291"/>
                <a:gd name="T53" fmla="*/ 222 h 221"/>
                <a:gd name="T54" fmla="*/ 7 w 291"/>
                <a:gd name="T55" fmla="*/ 207 h 221"/>
                <a:gd name="T56" fmla="*/ 6 w 291"/>
                <a:gd name="T57" fmla="*/ 203 h 221"/>
                <a:gd name="T58" fmla="*/ 0 w 291"/>
                <a:gd name="T59" fmla="*/ 191 h 221"/>
                <a:gd name="T60" fmla="*/ 6 w 291"/>
                <a:gd name="T61" fmla="*/ 176 h 221"/>
                <a:gd name="T62" fmla="*/ 26 w 291"/>
                <a:gd name="T63" fmla="*/ 176 h 221"/>
                <a:gd name="T64" fmla="*/ 42 w 291"/>
                <a:gd name="T65" fmla="*/ 173 h 221"/>
                <a:gd name="T66" fmla="*/ 44 w 291"/>
                <a:gd name="T67" fmla="*/ 160 h 221"/>
                <a:gd name="T68" fmla="*/ 51 w 291"/>
                <a:gd name="T69" fmla="*/ 145 h 221"/>
                <a:gd name="T70" fmla="*/ 55 w 291"/>
                <a:gd name="T71" fmla="*/ 88 h 221"/>
                <a:gd name="T72" fmla="*/ 139 w 291"/>
                <a:gd name="T73" fmla="*/ 0 h 221"/>
                <a:gd name="T74" fmla="*/ 184 w 291"/>
                <a:gd name="T75" fmla="*/ 41 h 221"/>
                <a:gd name="T76" fmla="*/ 184 w 291"/>
                <a:gd name="T77" fmla="*/ 74 h 221"/>
                <a:gd name="T78" fmla="*/ 189 w 291"/>
                <a:gd name="T79" fmla="*/ 88 h 221"/>
                <a:gd name="T80" fmla="*/ 184 w 291"/>
                <a:gd name="T81" fmla="*/ 97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
                <a:gd name="T124" fmla="*/ 0 h 221"/>
                <a:gd name="T125" fmla="*/ 291 w 291"/>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7" name="Freeform 662"/>
            <p:cNvSpPr>
              <a:spLocks/>
            </p:cNvSpPr>
            <p:nvPr/>
          </p:nvSpPr>
          <p:spPr bwMode="ltGray">
            <a:xfrm>
              <a:off x="3063" y="2325"/>
              <a:ext cx="176" cy="193"/>
            </a:xfrm>
            <a:custGeom>
              <a:avLst/>
              <a:gdLst>
                <a:gd name="T0" fmla="*/ 26 w 193"/>
                <a:gd name="T1" fmla="*/ 6 h 187"/>
                <a:gd name="T2" fmla="*/ 36 w 193"/>
                <a:gd name="T3" fmla="*/ 12 h 187"/>
                <a:gd name="T4" fmla="*/ 43 w 193"/>
                <a:gd name="T5" fmla="*/ 21 h 187"/>
                <a:gd name="T6" fmla="*/ 51 w 193"/>
                <a:gd name="T7" fmla="*/ 23 h 187"/>
                <a:gd name="T8" fmla="*/ 53 w 193"/>
                <a:gd name="T9" fmla="*/ 8 h 187"/>
                <a:gd name="T10" fmla="*/ 56 w 193"/>
                <a:gd name="T11" fmla="*/ 6 h 187"/>
                <a:gd name="T12" fmla="*/ 59 w 193"/>
                <a:gd name="T13" fmla="*/ 10 h 187"/>
                <a:gd name="T14" fmla="*/ 65 w 193"/>
                <a:gd name="T15" fmla="*/ 8 h 187"/>
                <a:gd name="T16" fmla="*/ 67 w 193"/>
                <a:gd name="T17" fmla="*/ 10 h 187"/>
                <a:gd name="T18" fmla="*/ 67 w 193"/>
                <a:gd name="T19" fmla="*/ 4 h 187"/>
                <a:gd name="T20" fmla="*/ 72 w 193"/>
                <a:gd name="T21" fmla="*/ 8 h 187"/>
                <a:gd name="T22" fmla="*/ 75 w 193"/>
                <a:gd name="T23" fmla="*/ 8 h 187"/>
                <a:gd name="T24" fmla="*/ 80 w 193"/>
                <a:gd name="T25" fmla="*/ 14 h 187"/>
                <a:gd name="T26" fmla="*/ 89 w 193"/>
                <a:gd name="T27" fmla="*/ 14 h 187"/>
                <a:gd name="T28" fmla="*/ 99 w 193"/>
                <a:gd name="T29" fmla="*/ 8 h 187"/>
                <a:gd name="T30" fmla="*/ 108 w 193"/>
                <a:gd name="T31" fmla="*/ 0 h 187"/>
                <a:gd name="T32" fmla="*/ 115 w 193"/>
                <a:gd name="T33" fmla="*/ 47 h 187"/>
                <a:gd name="T34" fmla="*/ 115 w 193"/>
                <a:gd name="T35" fmla="*/ 72 h 187"/>
                <a:gd name="T36" fmla="*/ 109 w 193"/>
                <a:gd name="T37" fmla="*/ 81 h 187"/>
                <a:gd name="T38" fmla="*/ 104 w 193"/>
                <a:gd name="T39" fmla="*/ 95 h 187"/>
                <a:gd name="T40" fmla="*/ 97 w 193"/>
                <a:gd name="T41" fmla="*/ 81 h 187"/>
                <a:gd name="T42" fmla="*/ 90 w 193"/>
                <a:gd name="T43" fmla="*/ 70 h 187"/>
                <a:gd name="T44" fmla="*/ 86 w 193"/>
                <a:gd name="T45" fmla="*/ 62 h 187"/>
                <a:gd name="T46" fmla="*/ 81 w 193"/>
                <a:gd name="T47" fmla="*/ 39 h 187"/>
                <a:gd name="T48" fmla="*/ 86 w 193"/>
                <a:gd name="T49" fmla="*/ 70 h 187"/>
                <a:gd name="T50" fmla="*/ 93 w 193"/>
                <a:gd name="T51" fmla="*/ 84 h 187"/>
                <a:gd name="T52" fmla="*/ 97 w 193"/>
                <a:gd name="T53" fmla="*/ 97 h 187"/>
                <a:gd name="T54" fmla="*/ 102 w 193"/>
                <a:gd name="T55" fmla="*/ 114 h 187"/>
                <a:gd name="T56" fmla="*/ 108 w 193"/>
                <a:gd name="T57" fmla="*/ 134 h 187"/>
                <a:gd name="T58" fmla="*/ 110 w 193"/>
                <a:gd name="T59" fmla="*/ 147 h 187"/>
                <a:gd name="T60" fmla="*/ 118 w 193"/>
                <a:gd name="T61" fmla="*/ 173 h 187"/>
                <a:gd name="T62" fmla="*/ 118 w 193"/>
                <a:gd name="T63" fmla="*/ 187 h 187"/>
                <a:gd name="T64" fmla="*/ 121 w 193"/>
                <a:gd name="T65" fmla="*/ 194 h 187"/>
                <a:gd name="T66" fmla="*/ 118 w 193"/>
                <a:gd name="T67" fmla="*/ 202 h 187"/>
                <a:gd name="T68" fmla="*/ 115 w 193"/>
                <a:gd name="T69" fmla="*/ 197 h 187"/>
                <a:gd name="T70" fmla="*/ 114 w 193"/>
                <a:gd name="T71" fmla="*/ 206 h 187"/>
                <a:gd name="T72" fmla="*/ 104 w 193"/>
                <a:gd name="T73" fmla="*/ 218 h 187"/>
                <a:gd name="T74" fmla="*/ 99 w 193"/>
                <a:gd name="T75" fmla="*/ 215 h 187"/>
                <a:gd name="T76" fmla="*/ 0 w 193"/>
                <a:gd name="T77" fmla="*/ 206 h 187"/>
                <a:gd name="T78" fmla="*/ 0 w 193"/>
                <a:gd name="T79" fmla="*/ 2 h 187"/>
                <a:gd name="T80" fmla="*/ 5 w 193"/>
                <a:gd name="T81" fmla="*/ 0 h 187"/>
                <a:gd name="T82" fmla="*/ 9 w 193"/>
                <a:gd name="T83" fmla="*/ 4 h 187"/>
                <a:gd name="T84" fmla="*/ 16 w 193"/>
                <a:gd name="T85" fmla="*/ 2 h 187"/>
                <a:gd name="T86" fmla="*/ 26 w 193"/>
                <a:gd name="T87" fmla="*/ 6 h 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187"/>
                <a:gd name="T134" fmla="*/ 193 w 193"/>
                <a:gd name="T135" fmla="*/ 187 h 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8" name="Freeform 663"/>
            <p:cNvSpPr>
              <a:spLocks/>
            </p:cNvSpPr>
            <p:nvPr/>
          </p:nvSpPr>
          <p:spPr bwMode="ltGray">
            <a:xfrm>
              <a:off x="2805" y="2284"/>
              <a:ext cx="271" cy="285"/>
            </a:xfrm>
            <a:custGeom>
              <a:avLst/>
              <a:gdLst>
                <a:gd name="T0" fmla="*/ 82 w 297"/>
                <a:gd name="T1" fmla="*/ 16 h 277"/>
                <a:gd name="T2" fmla="*/ 82 w 297"/>
                <a:gd name="T3" fmla="*/ 29 h 277"/>
                <a:gd name="T4" fmla="*/ 88 w 297"/>
                <a:gd name="T5" fmla="*/ 41 h 277"/>
                <a:gd name="T6" fmla="*/ 90 w 297"/>
                <a:gd name="T7" fmla="*/ 45 h 277"/>
                <a:gd name="T8" fmla="*/ 99 w 297"/>
                <a:gd name="T9" fmla="*/ 45 h 277"/>
                <a:gd name="T10" fmla="*/ 109 w 297"/>
                <a:gd name="T11" fmla="*/ 49 h 277"/>
                <a:gd name="T12" fmla="*/ 118 w 297"/>
                <a:gd name="T13" fmla="*/ 66 h 277"/>
                <a:gd name="T14" fmla="*/ 121 w 297"/>
                <a:gd name="T15" fmla="*/ 70 h 277"/>
                <a:gd name="T16" fmla="*/ 128 w 297"/>
                <a:gd name="T17" fmla="*/ 68 h 277"/>
                <a:gd name="T18" fmla="*/ 133 w 297"/>
                <a:gd name="T19" fmla="*/ 58 h 277"/>
                <a:gd name="T20" fmla="*/ 134 w 297"/>
                <a:gd name="T21" fmla="*/ 49 h 277"/>
                <a:gd name="T22" fmla="*/ 130 w 297"/>
                <a:gd name="T23" fmla="*/ 41 h 277"/>
                <a:gd name="T24" fmla="*/ 131 w 297"/>
                <a:gd name="T25" fmla="*/ 33 h 277"/>
                <a:gd name="T26" fmla="*/ 135 w 297"/>
                <a:gd name="T27" fmla="*/ 25 h 277"/>
                <a:gd name="T28" fmla="*/ 143 w 297"/>
                <a:gd name="T29" fmla="*/ 16 h 277"/>
                <a:gd name="T30" fmla="*/ 151 w 297"/>
                <a:gd name="T31" fmla="*/ 16 h 277"/>
                <a:gd name="T32" fmla="*/ 158 w 297"/>
                <a:gd name="T33" fmla="*/ 23 h 277"/>
                <a:gd name="T34" fmla="*/ 164 w 297"/>
                <a:gd name="T35" fmla="*/ 27 h 277"/>
                <a:gd name="T36" fmla="*/ 162 w 297"/>
                <a:gd name="T37" fmla="*/ 31 h 277"/>
                <a:gd name="T38" fmla="*/ 167 w 297"/>
                <a:gd name="T39" fmla="*/ 37 h 277"/>
                <a:gd name="T40" fmla="*/ 170 w 297"/>
                <a:gd name="T41" fmla="*/ 35 h 277"/>
                <a:gd name="T42" fmla="*/ 175 w 297"/>
                <a:gd name="T43" fmla="*/ 41 h 277"/>
                <a:gd name="T44" fmla="*/ 179 w 297"/>
                <a:gd name="T45" fmla="*/ 39 h 277"/>
                <a:gd name="T46" fmla="*/ 185 w 297"/>
                <a:gd name="T47" fmla="*/ 45 h 277"/>
                <a:gd name="T48" fmla="*/ 184 w 297"/>
                <a:gd name="T49" fmla="*/ 49 h 277"/>
                <a:gd name="T50" fmla="*/ 184 w 297"/>
                <a:gd name="T51" fmla="*/ 62 h 277"/>
                <a:gd name="T52" fmla="*/ 186 w 297"/>
                <a:gd name="T53" fmla="*/ 70 h 277"/>
                <a:gd name="T54" fmla="*/ 186 w 297"/>
                <a:gd name="T55" fmla="*/ 72 h 277"/>
                <a:gd name="T56" fmla="*/ 185 w 297"/>
                <a:gd name="T57" fmla="*/ 80 h 277"/>
                <a:gd name="T58" fmla="*/ 186 w 297"/>
                <a:gd name="T59" fmla="*/ 103 h 277"/>
                <a:gd name="T60" fmla="*/ 181 w 297"/>
                <a:gd name="T61" fmla="*/ 293 h 277"/>
                <a:gd name="T62" fmla="*/ 170 w 297"/>
                <a:gd name="T63" fmla="*/ 290 h 277"/>
                <a:gd name="T64" fmla="*/ 170 w 297"/>
                <a:gd name="T65" fmla="*/ 318 h 277"/>
                <a:gd name="T66" fmla="*/ 84 w 297"/>
                <a:gd name="T67" fmla="*/ 212 h 277"/>
                <a:gd name="T68" fmla="*/ 69 w 297"/>
                <a:gd name="T69" fmla="*/ 228 h 277"/>
                <a:gd name="T70" fmla="*/ 65 w 297"/>
                <a:gd name="T71" fmla="*/ 233 h 277"/>
                <a:gd name="T72" fmla="*/ 61 w 297"/>
                <a:gd name="T73" fmla="*/ 235 h 277"/>
                <a:gd name="T74" fmla="*/ 56 w 297"/>
                <a:gd name="T75" fmla="*/ 230 h 277"/>
                <a:gd name="T76" fmla="*/ 47 w 297"/>
                <a:gd name="T77" fmla="*/ 215 h 277"/>
                <a:gd name="T78" fmla="*/ 39 w 297"/>
                <a:gd name="T79" fmla="*/ 207 h 277"/>
                <a:gd name="T80" fmla="*/ 22 w 297"/>
                <a:gd name="T81" fmla="*/ 200 h 277"/>
                <a:gd name="T82" fmla="*/ 0 w 297"/>
                <a:gd name="T83" fmla="*/ 136 h 277"/>
                <a:gd name="T84" fmla="*/ 15 w 297"/>
                <a:gd name="T85" fmla="*/ 39 h 277"/>
                <a:gd name="T86" fmla="*/ 43 w 297"/>
                <a:gd name="T87" fmla="*/ 4 h 277"/>
                <a:gd name="T88" fmla="*/ 49 w 297"/>
                <a:gd name="T89" fmla="*/ 0 h 277"/>
                <a:gd name="T90" fmla="*/ 52 w 297"/>
                <a:gd name="T91" fmla="*/ 4 h 277"/>
                <a:gd name="T92" fmla="*/ 57 w 297"/>
                <a:gd name="T93" fmla="*/ 8 h 277"/>
                <a:gd name="T94" fmla="*/ 61 w 297"/>
                <a:gd name="T95" fmla="*/ 6 h 277"/>
                <a:gd name="T96" fmla="*/ 66 w 297"/>
                <a:gd name="T97" fmla="*/ 6 h 277"/>
                <a:gd name="T98" fmla="*/ 72 w 297"/>
                <a:gd name="T99" fmla="*/ 12 h 277"/>
                <a:gd name="T100" fmla="*/ 75 w 297"/>
                <a:gd name="T101" fmla="*/ 16 h 277"/>
                <a:gd name="T102" fmla="*/ 81 w 297"/>
                <a:gd name="T103" fmla="*/ 23 h 277"/>
                <a:gd name="T104" fmla="*/ 82 w 297"/>
                <a:gd name="T105" fmla="*/ 16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
                <a:gd name="T160" fmla="*/ 0 h 277"/>
                <a:gd name="T161" fmla="*/ 297 w 297"/>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9" name="Freeform 664"/>
            <p:cNvSpPr>
              <a:spLocks/>
            </p:cNvSpPr>
            <p:nvPr/>
          </p:nvSpPr>
          <p:spPr bwMode="ltGray">
            <a:xfrm>
              <a:off x="2802" y="2202"/>
              <a:ext cx="74" cy="131"/>
            </a:xfrm>
            <a:custGeom>
              <a:avLst/>
              <a:gdLst>
                <a:gd name="T0" fmla="*/ 25 w 83"/>
                <a:gd name="T1" fmla="*/ 12 h 127"/>
                <a:gd name="T2" fmla="*/ 26 w 83"/>
                <a:gd name="T3" fmla="*/ 6 h 127"/>
                <a:gd name="T4" fmla="*/ 30 w 83"/>
                <a:gd name="T5" fmla="*/ 2 h 127"/>
                <a:gd name="T6" fmla="*/ 36 w 83"/>
                <a:gd name="T7" fmla="*/ 0 h 127"/>
                <a:gd name="T8" fmla="*/ 39 w 83"/>
                <a:gd name="T9" fmla="*/ 4 h 127"/>
                <a:gd name="T10" fmla="*/ 39 w 83"/>
                <a:gd name="T11" fmla="*/ 8 h 127"/>
                <a:gd name="T12" fmla="*/ 38 w 83"/>
                <a:gd name="T13" fmla="*/ 23 h 127"/>
                <a:gd name="T14" fmla="*/ 45 w 83"/>
                <a:gd name="T15" fmla="*/ 12 h 127"/>
                <a:gd name="T16" fmla="*/ 45 w 83"/>
                <a:gd name="T17" fmla="*/ 23 h 127"/>
                <a:gd name="T18" fmla="*/ 42 w 83"/>
                <a:gd name="T19" fmla="*/ 31 h 127"/>
                <a:gd name="T20" fmla="*/ 40 w 83"/>
                <a:gd name="T21" fmla="*/ 39 h 127"/>
                <a:gd name="T22" fmla="*/ 43 w 83"/>
                <a:gd name="T23" fmla="*/ 43 h 127"/>
                <a:gd name="T24" fmla="*/ 44 w 83"/>
                <a:gd name="T25" fmla="*/ 54 h 127"/>
                <a:gd name="T26" fmla="*/ 37 w 83"/>
                <a:gd name="T27" fmla="*/ 66 h 127"/>
                <a:gd name="T28" fmla="*/ 33 w 83"/>
                <a:gd name="T29" fmla="*/ 70 h 127"/>
                <a:gd name="T30" fmla="*/ 32 w 83"/>
                <a:gd name="T31" fmla="*/ 74 h 127"/>
                <a:gd name="T32" fmla="*/ 33 w 83"/>
                <a:gd name="T33" fmla="*/ 80 h 127"/>
                <a:gd name="T34" fmla="*/ 43 w 83"/>
                <a:gd name="T35" fmla="*/ 92 h 127"/>
                <a:gd name="T36" fmla="*/ 46 w 83"/>
                <a:gd name="T37" fmla="*/ 95 h 127"/>
                <a:gd name="T38" fmla="*/ 42 w 83"/>
                <a:gd name="T39" fmla="*/ 111 h 127"/>
                <a:gd name="T40" fmla="*/ 39 w 83"/>
                <a:gd name="T41" fmla="*/ 109 h 127"/>
                <a:gd name="T42" fmla="*/ 33 w 83"/>
                <a:gd name="T43" fmla="*/ 118 h 127"/>
                <a:gd name="T44" fmla="*/ 27 w 83"/>
                <a:gd name="T45" fmla="*/ 136 h 127"/>
                <a:gd name="T46" fmla="*/ 21 w 83"/>
                <a:gd name="T47" fmla="*/ 146 h 127"/>
                <a:gd name="T48" fmla="*/ 15 w 83"/>
                <a:gd name="T49" fmla="*/ 144 h 127"/>
                <a:gd name="T50" fmla="*/ 0 w 83"/>
                <a:gd name="T51" fmla="*/ 68 h 127"/>
                <a:gd name="T52" fmla="*/ 21 w 83"/>
                <a:gd name="T53" fmla="*/ 12 h 127"/>
                <a:gd name="T54" fmla="*/ 25 w 83"/>
                <a:gd name="T55" fmla="*/ 12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127"/>
                <a:gd name="T86" fmla="*/ 83 w 83"/>
                <a:gd name="T87" fmla="*/ 127 h 1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0" name="Freeform 665"/>
            <p:cNvSpPr>
              <a:spLocks/>
            </p:cNvSpPr>
            <p:nvPr/>
          </p:nvSpPr>
          <p:spPr bwMode="ltGray">
            <a:xfrm>
              <a:off x="2544" y="2206"/>
              <a:ext cx="296" cy="331"/>
            </a:xfrm>
            <a:custGeom>
              <a:avLst/>
              <a:gdLst>
                <a:gd name="T0" fmla="*/ 159 w 323"/>
                <a:gd name="T1" fmla="*/ 2 h 321"/>
                <a:gd name="T2" fmla="*/ 166 w 323"/>
                <a:gd name="T3" fmla="*/ 4 h 321"/>
                <a:gd name="T4" fmla="*/ 175 w 323"/>
                <a:gd name="T5" fmla="*/ 4 h 321"/>
                <a:gd name="T6" fmla="*/ 187 w 323"/>
                <a:gd name="T7" fmla="*/ 2 h 321"/>
                <a:gd name="T8" fmla="*/ 196 w 323"/>
                <a:gd name="T9" fmla="*/ 4 h 321"/>
                <a:gd name="T10" fmla="*/ 200 w 323"/>
                <a:gd name="T11" fmla="*/ 8 h 321"/>
                <a:gd name="T12" fmla="*/ 198 w 323"/>
                <a:gd name="T13" fmla="*/ 25 h 321"/>
                <a:gd name="T14" fmla="*/ 198 w 323"/>
                <a:gd name="T15" fmla="*/ 32 h 321"/>
                <a:gd name="T16" fmla="*/ 198 w 323"/>
                <a:gd name="T17" fmla="*/ 38 h 321"/>
                <a:gd name="T18" fmla="*/ 190 w 323"/>
                <a:gd name="T19" fmla="*/ 63 h 321"/>
                <a:gd name="T20" fmla="*/ 184 w 323"/>
                <a:gd name="T21" fmla="*/ 61 h 321"/>
                <a:gd name="T22" fmla="*/ 184 w 323"/>
                <a:gd name="T23" fmla="*/ 74 h 321"/>
                <a:gd name="T24" fmla="*/ 189 w 323"/>
                <a:gd name="T25" fmla="*/ 82 h 321"/>
                <a:gd name="T26" fmla="*/ 192 w 323"/>
                <a:gd name="T27" fmla="*/ 85 h 321"/>
                <a:gd name="T28" fmla="*/ 192 w 323"/>
                <a:gd name="T29" fmla="*/ 94 h 321"/>
                <a:gd name="T30" fmla="*/ 198 w 323"/>
                <a:gd name="T31" fmla="*/ 111 h 321"/>
                <a:gd name="T32" fmla="*/ 197 w 323"/>
                <a:gd name="T33" fmla="*/ 139 h 321"/>
                <a:gd name="T34" fmla="*/ 195 w 323"/>
                <a:gd name="T35" fmla="*/ 147 h 321"/>
                <a:gd name="T36" fmla="*/ 197 w 323"/>
                <a:gd name="T37" fmla="*/ 155 h 321"/>
                <a:gd name="T38" fmla="*/ 198 w 323"/>
                <a:gd name="T39" fmla="*/ 175 h 321"/>
                <a:gd name="T40" fmla="*/ 198 w 323"/>
                <a:gd name="T41" fmla="*/ 191 h 321"/>
                <a:gd name="T42" fmla="*/ 200 w 323"/>
                <a:gd name="T43" fmla="*/ 196 h 321"/>
                <a:gd name="T44" fmla="*/ 202 w 323"/>
                <a:gd name="T45" fmla="*/ 203 h 321"/>
                <a:gd name="T46" fmla="*/ 197 w 323"/>
                <a:gd name="T47" fmla="*/ 213 h 321"/>
                <a:gd name="T48" fmla="*/ 198 w 323"/>
                <a:gd name="T49" fmla="*/ 227 h 321"/>
                <a:gd name="T50" fmla="*/ 193 w 323"/>
                <a:gd name="T51" fmla="*/ 241 h 321"/>
                <a:gd name="T52" fmla="*/ 197 w 323"/>
                <a:gd name="T53" fmla="*/ 255 h 321"/>
                <a:gd name="T54" fmla="*/ 198 w 323"/>
                <a:gd name="T55" fmla="*/ 268 h 321"/>
                <a:gd name="T56" fmla="*/ 200 w 323"/>
                <a:gd name="T57" fmla="*/ 270 h 321"/>
                <a:gd name="T58" fmla="*/ 207 w 323"/>
                <a:gd name="T59" fmla="*/ 285 h 321"/>
                <a:gd name="T60" fmla="*/ 143 w 323"/>
                <a:gd name="T61" fmla="*/ 360 h 321"/>
                <a:gd name="T62" fmla="*/ 118 w 323"/>
                <a:gd name="T63" fmla="*/ 373 h 321"/>
                <a:gd name="T64" fmla="*/ 115 w 323"/>
                <a:gd name="T65" fmla="*/ 368 h 321"/>
                <a:gd name="T66" fmla="*/ 115 w 323"/>
                <a:gd name="T67" fmla="*/ 362 h 321"/>
                <a:gd name="T68" fmla="*/ 113 w 323"/>
                <a:gd name="T69" fmla="*/ 343 h 321"/>
                <a:gd name="T70" fmla="*/ 110 w 323"/>
                <a:gd name="T71" fmla="*/ 337 h 321"/>
                <a:gd name="T72" fmla="*/ 106 w 323"/>
                <a:gd name="T73" fmla="*/ 337 h 321"/>
                <a:gd name="T74" fmla="*/ 105 w 323"/>
                <a:gd name="T75" fmla="*/ 339 h 321"/>
                <a:gd name="T76" fmla="*/ 101 w 323"/>
                <a:gd name="T77" fmla="*/ 330 h 321"/>
                <a:gd name="T78" fmla="*/ 96 w 323"/>
                <a:gd name="T79" fmla="*/ 328 h 321"/>
                <a:gd name="T80" fmla="*/ 93 w 323"/>
                <a:gd name="T81" fmla="*/ 316 h 321"/>
                <a:gd name="T82" fmla="*/ 0 w 323"/>
                <a:gd name="T83" fmla="*/ 173 h 321"/>
                <a:gd name="T84" fmla="*/ 5 w 323"/>
                <a:gd name="T85" fmla="*/ 135 h 321"/>
                <a:gd name="T86" fmla="*/ 73 w 323"/>
                <a:gd name="T87" fmla="*/ 78 h 321"/>
                <a:gd name="T88" fmla="*/ 95 w 323"/>
                <a:gd name="T89" fmla="*/ 26 h 321"/>
                <a:gd name="T90" fmla="*/ 99 w 323"/>
                <a:gd name="T91" fmla="*/ 26 h 321"/>
                <a:gd name="T92" fmla="*/ 106 w 323"/>
                <a:gd name="T93" fmla="*/ 12 h 321"/>
                <a:gd name="T94" fmla="*/ 116 w 323"/>
                <a:gd name="T95" fmla="*/ 10 h 321"/>
                <a:gd name="T96" fmla="*/ 128 w 323"/>
                <a:gd name="T97" fmla="*/ 6 h 321"/>
                <a:gd name="T98" fmla="*/ 139 w 323"/>
                <a:gd name="T99" fmla="*/ 4 h 321"/>
                <a:gd name="T100" fmla="*/ 142 w 323"/>
                <a:gd name="T101" fmla="*/ 4 h 321"/>
                <a:gd name="T102" fmla="*/ 148 w 323"/>
                <a:gd name="T103" fmla="*/ 0 h 321"/>
                <a:gd name="T104" fmla="*/ 154 w 323"/>
                <a:gd name="T105" fmla="*/ 2 h 321"/>
                <a:gd name="T106" fmla="*/ 159 w 323"/>
                <a:gd name="T107" fmla="*/ 2 h 3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3"/>
                <a:gd name="T163" fmla="*/ 0 h 321"/>
                <a:gd name="T164" fmla="*/ 323 w 323"/>
                <a:gd name="T165" fmla="*/ 321 h 3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1" name="Freeform 666"/>
            <p:cNvSpPr>
              <a:spLocks/>
            </p:cNvSpPr>
            <p:nvPr/>
          </p:nvSpPr>
          <p:spPr bwMode="ltGray">
            <a:xfrm>
              <a:off x="2543" y="2205"/>
              <a:ext cx="303" cy="340"/>
            </a:xfrm>
            <a:custGeom>
              <a:avLst/>
              <a:gdLst>
                <a:gd name="T0" fmla="*/ 162 w 331"/>
                <a:gd name="T1" fmla="*/ 2 h 329"/>
                <a:gd name="T2" fmla="*/ 170 w 331"/>
                <a:gd name="T3" fmla="*/ 4 h 329"/>
                <a:gd name="T4" fmla="*/ 179 w 331"/>
                <a:gd name="T5" fmla="*/ 4 h 329"/>
                <a:gd name="T6" fmla="*/ 190 w 331"/>
                <a:gd name="T7" fmla="*/ 2 h 329"/>
                <a:gd name="T8" fmla="*/ 200 w 331"/>
                <a:gd name="T9" fmla="*/ 4 h 329"/>
                <a:gd name="T10" fmla="*/ 203 w 331"/>
                <a:gd name="T11" fmla="*/ 8 h 329"/>
                <a:gd name="T12" fmla="*/ 202 w 331"/>
                <a:gd name="T13" fmla="*/ 25 h 329"/>
                <a:gd name="T14" fmla="*/ 202 w 331"/>
                <a:gd name="T15" fmla="*/ 33 h 329"/>
                <a:gd name="T16" fmla="*/ 202 w 331"/>
                <a:gd name="T17" fmla="*/ 39 h 329"/>
                <a:gd name="T18" fmla="*/ 193 w 331"/>
                <a:gd name="T19" fmla="*/ 64 h 329"/>
                <a:gd name="T20" fmla="*/ 187 w 331"/>
                <a:gd name="T21" fmla="*/ 62 h 329"/>
                <a:gd name="T22" fmla="*/ 187 w 331"/>
                <a:gd name="T23" fmla="*/ 76 h 329"/>
                <a:gd name="T24" fmla="*/ 192 w 331"/>
                <a:gd name="T25" fmla="*/ 88 h 329"/>
                <a:gd name="T26" fmla="*/ 195 w 331"/>
                <a:gd name="T27" fmla="*/ 91 h 329"/>
                <a:gd name="T28" fmla="*/ 195 w 331"/>
                <a:gd name="T29" fmla="*/ 97 h 329"/>
                <a:gd name="T30" fmla="*/ 202 w 331"/>
                <a:gd name="T31" fmla="*/ 115 h 329"/>
                <a:gd name="T32" fmla="*/ 201 w 331"/>
                <a:gd name="T33" fmla="*/ 143 h 329"/>
                <a:gd name="T34" fmla="*/ 198 w 331"/>
                <a:gd name="T35" fmla="*/ 153 h 329"/>
                <a:gd name="T36" fmla="*/ 201 w 331"/>
                <a:gd name="T37" fmla="*/ 161 h 329"/>
                <a:gd name="T38" fmla="*/ 202 w 331"/>
                <a:gd name="T39" fmla="*/ 181 h 329"/>
                <a:gd name="T40" fmla="*/ 203 w 331"/>
                <a:gd name="T41" fmla="*/ 198 h 329"/>
                <a:gd name="T42" fmla="*/ 203 w 331"/>
                <a:gd name="T43" fmla="*/ 203 h 329"/>
                <a:gd name="T44" fmla="*/ 205 w 331"/>
                <a:gd name="T45" fmla="*/ 210 h 329"/>
                <a:gd name="T46" fmla="*/ 201 w 331"/>
                <a:gd name="T47" fmla="*/ 221 h 329"/>
                <a:gd name="T48" fmla="*/ 202 w 331"/>
                <a:gd name="T49" fmla="*/ 236 h 329"/>
                <a:gd name="T50" fmla="*/ 196 w 331"/>
                <a:gd name="T51" fmla="*/ 250 h 329"/>
                <a:gd name="T52" fmla="*/ 201 w 331"/>
                <a:gd name="T53" fmla="*/ 264 h 329"/>
                <a:gd name="T54" fmla="*/ 202 w 331"/>
                <a:gd name="T55" fmla="*/ 278 h 329"/>
                <a:gd name="T56" fmla="*/ 203 w 331"/>
                <a:gd name="T57" fmla="*/ 280 h 329"/>
                <a:gd name="T58" fmla="*/ 212 w 331"/>
                <a:gd name="T59" fmla="*/ 295 h 329"/>
                <a:gd name="T60" fmla="*/ 146 w 331"/>
                <a:gd name="T61" fmla="*/ 373 h 329"/>
                <a:gd name="T62" fmla="*/ 121 w 331"/>
                <a:gd name="T63" fmla="*/ 387 h 329"/>
                <a:gd name="T64" fmla="*/ 118 w 331"/>
                <a:gd name="T65" fmla="*/ 382 h 329"/>
                <a:gd name="T66" fmla="*/ 118 w 331"/>
                <a:gd name="T67" fmla="*/ 375 h 329"/>
                <a:gd name="T68" fmla="*/ 114 w 331"/>
                <a:gd name="T69" fmla="*/ 356 h 329"/>
                <a:gd name="T70" fmla="*/ 113 w 331"/>
                <a:gd name="T71" fmla="*/ 349 h 329"/>
                <a:gd name="T72" fmla="*/ 110 w 331"/>
                <a:gd name="T73" fmla="*/ 349 h 329"/>
                <a:gd name="T74" fmla="*/ 106 w 331"/>
                <a:gd name="T75" fmla="*/ 351 h 329"/>
                <a:gd name="T76" fmla="*/ 103 w 331"/>
                <a:gd name="T77" fmla="*/ 342 h 329"/>
                <a:gd name="T78" fmla="*/ 99 w 331"/>
                <a:gd name="T79" fmla="*/ 340 h 329"/>
                <a:gd name="T80" fmla="*/ 95 w 331"/>
                <a:gd name="T81" fmla="*/ 328 h 329"/>
                <a:gd name="T82" fmla="*/ 0 w 331"/>
                <a:gd name="T83" fmla="*/ 179 h 329"/>
                <a:gd name="T84" fmla="*/ 5 w 331"/>
                <a:gd name="T85" fmla="*/ 138 h 329"/>
                <a:gd name="T86" fmla="*/ 74 w 331"/>
                <a:gd name="T87" fmla="*/ 82 h 329"/>
                <a:gd name="T88" fmla="*/ 95 w 331"/>
                <a:gd name="T89" fmla="*/ 27 h 329"/>
                <a:gd name="T90" fmla="*/ 103 w 331"/>
                <a:gd name="T91" fmla="*/ 27 h 329"/>
                <a:gd name="T92" fmla="*/ 110 w 331"/>
                <a:gd name="T93" fmla="*/ 12 h 329"/>
                <a:gd name="T94" fmla="*/ 120 w 331"/>
                <a:gd name="T95" fmla="*/ 10 h 329"/>
                <a:gd name="T96" fmla="*/ 132 w 331"/>
                <a:gd name="T97" fmla="*/ 6 h 329"/>
                <a:gd name="T98" fmla="*/ 141 w 331"/>
                <a:gd name="T99" fmla="*/ 4 h 329"/>
                <a:gd name="T100" fmla="*/ 144 w 331"/>
                <a:gd name="T101" fmla="*/ 4 h 329"/>
                <a:gd name="T102" fmla="*/ 152 w 331"/>
                <a:gd name="T103" fmla="*/ 0 h 329"/>
                <a:gd name="T104" fmla="*/ 157 w 331"/>
                <a:gd name="T105" fmla="*/ 2 h 329"/>
                <a:gd name="T106" fmla="*/ 162 w 331"/>
                <a:gd name="T107" fmla="*/ 2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329"/>
                <a:gd name="T164" fmla="*/ 331 w 331"/>
                <a:gd name="T165" fmla="*/ 329 h 3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2" name="Freeform 667"/>
            <p:cNvSpPr>
              <a:spLocks/>
            </p:cNvSpPr>
            <p:nvPr/>
          </p:nvSpPr>
          <p:spPr bwMode="ltGray">
            <a:xfrm>
              <a:off x="2489" y="2208"/>
              <a:ext cx="189" cy="137"/>
            </a:xfrm>
            <a:custGeom>
              <a:avLst/>
              <a:gdLst>
                <a:gd name="T0" fmla="*/ 99 w 207"/>
                <a:gd name="T1" fmla="*/ 0 h 133"/>
                <a:gd name="T2" fmla="*/ 100 w 207"/>
                <a:gd name="T3" fmla="*/ 9 h 133"/>
                <a:gd name="T4" fmla="*/ 104 w 207"/>
                <a:gd name="T5" fmla="*/ 13 h 133"/>
                <a:gd name="T6" fmla="*/ 109 w 207"/>
                <a:gd name="T7" fmla="*/ 13 h 133"/>
                <a:gd name="T8" fmla="*/ 112 w 207"/>
                <a:gd name="T9" fmla="*/ 13 h 133"/>
                <a:gd name="T10" fmla="*/ 118 w 207"/>
                <a:gd name="T11" fmla="*/ 11 h 133"/>
                <a:gd name="T12" fmla="*/ 123 w 207"/>
                <a:gd name="T13" fmla="*/ 9 h 133"/>
                <a:gd name="T14" fmla="*/ 121 w 207"/>
                <a:gd name="T15" fmla="*/ 22 h 133"/>
                <a:gd name="T16" fmla="*/ 124 w 207"/>
                <a:gd name="T17" fmla="*/ 26 h 133"/>
                <a:gd name="T18" fmla="*/ 128 w 207"/>
                <a:gd name="T19" fmla="*/ 24 h 133"/>
                <a:gd name="T20" fmla="*/ 131 w 207"/>
                <a:gd name="T21" fmla="*/ 31 h 133"/>
                <a:gd name="T22" fmla="*/ 130 w 207"/>
                <a:gd name="T23" fmla="*/ 39 h 133"/>
                <a:gd name="T24" fmla="*/ 131 w 207"/>
                <a:gd name="T25" fmla="*/ 45 h 133"/>
                <a:gd name="T26" fmla="*/ 130 w 207"/>
                <a:gd name="T27" fmla="*/ 65 h 133"/>
                <a:gd name="T28" fmla="*/ 130 w 207"/>
                <a:gd name="T29" fmla="*/ 74 h 133"/>
                <a:gd name="T30" fmla="*/ 131 w 207"/>
                <a:gd name="T31" fmla="*/ 78 h 133"/>
                <a:gd name="T32" fmla="*/ 128 w 207"/>
                <a:gd name="T33" fmla="*/ 82 h 133"/>
                <a:gd name="T34" fmla="*/ 121 w 207"/>
                <a:gd name="T35" fmla="*/ 84 h 133"/>
                <a:gd name="T36" fmla="*/ 115 w 207"/>
                <a:gd name="T37" fmla="*/ 84 h 133"/>
                <a:gd name="T38" fmla="*/ 112 w 207"/>
                <a:gd name="T39" fmla="*/ 88 h 133"/>
                <a:gd name="T40" fmla="*/ 112 w 207"/>
                <a:gd name="T41" fmla="*/ 100 h 133"/>
                <a:gd name="T42" fmla="*/ 83 w 207"/>
                <a:gd name="T43" fmla="*/ 119 h 133"/>
                <a:gd name="T44" fmla="*/ 78 w 207"/>
                <a:gd name="T45" fmla="*/ 122 h 133"/>
                <a:gd name="T46" fmla="*/ 72 w 207"/>
                <a:gd name="T47" fmla="*/ 119 h 133"/>
                <a:gd name="T48" fmla="*/ 66 w 207"/>
                <a:gd name="T49" fmla="*/ 123 h 133"/>
                <a:gd name="T50" fmla="*/ 57 w 207"/>
                <a:gd name="T51" fmla="*/ 126 h 133"/>
                <a:gd name="T52" fmla="*/ 43 w 207"/>
                <a:gd name="T53" fmla="*/ 139 h 133"/>
                <a:gd name="T54" fmla="*/ 43 w 207"/>
                <a:gd name="T55" fmla="*/ 152 h 133"/>
                <a:gd name="T56" fmla="*/ 0 w 207"/>
                <a:gd name="T57" fmla="*/ 141 h 133"/>
                <a:gd name="T58" fmla="*/ 10 w 207"/>
                <a:gd name="T59" fmla="*/ 141 h 133"/>
                <a:gd name="T60" fmla="*/ 17 w 207"/>
                <a:gd name="T61" fmla="*/ 134 h 133"/>
                <a:gd name="T62" fmla="*/ 29 w 207"/>
                <a:gd name="T63" fmla="*/ 122 h 133"/>
                <a:gd name="T64" fmla="*/ 41 w 207"/>
                <a:gd name="T65" fmla="*/ 100 h 133"/>
                <a:gd name="T66" fmla="*/ 39 w 207"/>
                <a:gd name="T67" fmla="*/ 94 h 133"/>
                <a:gd name="T68" fmla="*/ 41 w 207"/>
                <a:gd name="T69" fmla="*/ 82 h 133"/>
                <a:gd name="T70" fmla="*/ 44 w 207"/>
                <a:gd name="T71" fmla="*/ 74 h 133"/>
                <a:gd name="T72" fmla="*/ 50 w 207"/>
                <a:gd name="T73" fmla="*/ 68 h 133"/>
                <a:gd name="T74" fmla="*/ 52 w 207"/>
                <a:gd name="T75" fmla="*/ 63 h 133"/>
                <a:gd name="T76" fmla="*/ 54 w 207"/>
                <a:gd name="T77" fmla="*/ 54 h 133"/>
                <a:gd name="T78" fmla="*/ 58 w 207"/>
                <a:gd name="T79" fmla="*/ 48 h 133"/>
                <a:gd name="T80" fmla="*/ 65 w 207"/>
                <a:gd name="T81" fmla="*/ 41 h 133"/>
                <a:gd name="T82" fmla="*/ 69 w 207"/>
                <a:gd name="T83" fmla="*/ 41 h 133"/>
                <a:gd name="T84" fmla="*/ 76 w 207"/>
                <a:gd name="T85" fmla="*/ 37 h 133"/>
                <a:gd name="T86" fmla="*/ 82 w 207"/>
                <a:gd name="T87" fmla="*/ 30 h 133"/>
                <a:gd name="T88" fmla="*/ 91 w 207"/>
                <a:gd name="T89" fmla="*/ 11 h 133"/>
                <a:gd name="T90" fmla="*/ 99 w 207"/>
                <a:gd name="T91" fmla="*/ 0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133"/>
                <a:gd name="T140" fmla="*/ 207 w 207"/>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3" name="Freeform 668"/>
            <p:cNvSpPr>
              <a:spLocks/>
            </p:cNvSpPr>
            <p:nvPr/>
          </p:nvSpPr>
          <p:spPr bwMode="ltGray">
            <a:xfrm>
              <a:off x="2489" y="2207"/>
              <a:ext cx="196" cy="146"/>
            </a:xfrm>
            <a:custGeom>
              <a:avLst/>
              <a:gdLst>
                <a:gd name="T0" fmla="*/ 100 w 215"/>
                <a:gd name="T1" fmla="*/ 0 h 141"/>
                <a:gd name="T2" fmla="*/ 102 w 215"/>
                <a:gd name="T3" fmla="*/ 10 h 141"/>
                <a:gd name="T4" fmla="*/ 108 w 215"/>
                <a:gd name="T5" fmla="*/ 14 h 141"/>
                <a:gd name="T6" fmla="*/ 112 w 215"/>
                <a:gd name="T7" fmla="*/ 14 h 141"/>
                <a:gd name="T8" fmla="*/ 116 w 215"/>
                <a:gd name="T9" fmla="*/ 14 h 141"/>
                <a:gd name="T10" fmla="*/ 121 w 215"/>
                <a:gd name="T11" fmla="*/ 12 h 141"/>
                <a:gd name="T12" fmla="*/ 127 w 215"/>
                <a:gd name="T13" fmla="*/ 10 h 141"/>
                <a:gd name="T14" fmla="*/ 125 w 215"/>
                <a:gd name="T15" fmla="*/ 23 h 141"/>
                <a:gd name="T16" fmla="*/ 129 w 215"/>
                <a:gd name="T17" fmla="*/ 27 h 141"/>
                <a:gd name="T18" fmla="*/ 132 w 215"/>
                <a:gd name="T19" fmla="*/ 25 h 141"/>
                <a:gd name="T20" fmla="*/ 135 w 215"/>
                <a:gd name="T21" fmla="*/ 33 h 141"/>
                <a:gd name="T22" fmla="*/ 133 w 215"/>
                <a:gd name="T23" fmla="*/ 41 h 141"/>
                <a:gd name="T24" fmla="*/ 135 w 215"/>
                <a:gd name="T25" fmla="*/ 51 h 141"/>
                <a:gd name="T26" fmla="*/ 133 w 215"/>
                <a:gd name="T27" fmla="*/ 68 h 141"/>
                <a:gd name="T28" fmla="*/ 133 w 215"/>
                <a:gd name="T29" fmla="*/ 81 h 141"/>
                <a:gd name="T30" fmla="*/ 135 w 215"/>
                <a:gd name="T31" fmla="*/ 87 h 141"/>
                <a:gd name="T32" fmla="*/ 132 w 215"/>
                <a:gd name="T33" fmla="*/ 91 h 141"/>
                <a:gd name="T34" fmla="*/ 125 w 215"/>
                <a:gd name="T35" fmla="*/ 93 h 141"/>
                <a:gd name="T36" fmla="*/ 118 w 215"/>
                <a:gd name="T37" fmla="*/ 93 h 141"/>
                <a:gd name="T38" fmla="*/ 116 w 215"/>
                <a:gd name="T39" fmla="*/ 97 h 141"/>
                <a:gd name="T40" fmla="*/ 116 w 215"/>
                <a:gd name="T41" fmla="*/ 107 h 141"/>
                <a:gd name="T42" fmla="*/ 86 w 215"/>
                <a:gd name="T43" fmla="*/ 130 h 141"/>
                <a:gd name="T44" fmla="*/ 81 w 215"/>
                <a:gd name="T45" fmla="*/ 133 h 141"/>
                <a:gd name="T46" fmla="*/ 74 w 215"/>
                <a:gd name="T47" fmla="*/ 130 h 141"/>
                <a:gd name="T48" fmla="*/ 67 w 215"/>
                <a:gd name="T49" fmla="*/ 135 h 141"/>
                <a:gd name="T50" fmla="*/ 58 w 215"/>
                <a:gd name="T51" fmla="*/ 138 h 141"/>
                <a:gd name="T52" fmla="*/ 44 w 215"/>
                <a:gd name="T53" fmla="*/ 150 h 141"/>
                <a:gd name="T54" fmla="*/ 44 w 215"/>
                <a:gd name="T55" fmla="*/ 166 h 141"/>
                <a:gd name="T56" fmla="*/ 0 w 215"/>
                <a:gd name="T57" fmla="*/ 153 h 141"/>
                <a:gd name="T58" fmla="*/ 11 w 215"/>
                <a:gd name="T59" fmla="*/ 153 h 141"/>
                <a:gd name="T60" fmla="*/ 18 w 215"/>
                <a:gd name="T61" fmla="*/ 145 h 141"/>
                <a:gd name="T62" fmla="*/ 30 w 215"/>
                <a:gd name="T63" fmla="*/ 133 h 141"/>
                <a:gd name="T64" fmla="*/ 43 w 215"/>
                <a:gd name="T65" fmla="*/ 107 h 141"/>
                <a:gd name="T66" fmla="*/ 40 w 215"/>
                <a:gd name="T67" fmla="*/ 101 h 141"/>
                <a:gd name="T68" fmla="*/ 43 w 215"/>
                <a:gd name="T69" fmla="*/ 91 h 141"/>
                <a:gd name="T70" fmla="*/ 46 w 215"/>
                <a:gd name="T71" fmla="*/ 81 h 141"/>
                <a:gd name="T72" fmla="*/ 52 w 215"/>
                <a:gd name="T73" fmla="*/ 72 h 141"/>
                <a:gd name="T74" fmla="*/ 53 w 215"/>
                <a:gd name="T75" fmla="*/ 66 h 141"/>
                <a:gd name="T76" fmla="*/ 56 w 215"/>
                <a:gd name="T77" fmla="*/ 60 h 141"/>
                <a:gd name="T78" fmla="*/ 61 w 215"/>
                <a:gd name="T79" fmla="*/ 56 h 141"/>
                <a:gd name="T80" fmla="*/ 67 w 215"/>
                <a:gd name="T81" fmla="*/ 43 h 141"/>
                <a:gd name="T82" fmla="*/ 72 w 215"/>
                <a:gd name="T83" fmla="*/ 43 h 141"/>
                <a:gd name="T84" fmla="*/ 78 w 215"/>
                <a:gd name="T85" fmla="*/ 39 h 141"/>
                <a:gd name="T86" fmla="*/ 84 w 215"/>
                <a:gd name="T87" fmla="*/ 31 h 141"/>
                <a:gd name="T88" fmla="*/ 93 w 215"/>
                <a:gd name="T89" fmla="*/ 12 h 141"/>
                <a:gd name="T90" fmla="*/ 100 w 215"/>
                <a:gd name="T91" fmla="*/ 0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41"/>
                <a:gd name="T140" fmla="*/ 215 w 215"/>
                <a:gd name="T141" fmla="*/ 141 h 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4" name="Freeform 669"/>
            <p:cNvSpPr>
              <a:spLocks/>
            </p:cNvSpPr>
            <p:nvPr/>
          </p:nvSpPr>
          <p:spPr bwMode="ltGray">
            <a:xfrm>
              <a:off x="2398" y="2341"/>
              <a:ext cx="149" cy="118"/>
            </a:xfrm>
            <a:custGeom>
              <a:avLst/>
              <a:gdLst>
                <a:gd name="T0" fmla="*/ 57 w 161"/>
                <a:gd name="T1" fmla="*/ 15 h 115"/>
                <a:gd name="T2" fmla="*/ 63 w 161"/>
                <a:gd name="T3" fmla="*/ 0 h 115"/>
                <a:gd name="T4" fmla="*/ 109 w 161"/>
                <a:gd name="T5" fmla="*/ 11 h 115"/>
                <a:gd name="T6" fmla="*/ 102 w 161"/>
                <a:gd name="T7" fmla="*/ 44 h 115"/>
                <a:gd name="T8" fmla="*/ 73 w 161"/>
                <a:gd name="T9" fmla="*/ 41 h 115"/>
                <a:gd name="T10" fmla="*/ 62 w 161"/>
                <a:gd name="T11" fmla="*/ 90 h 115"/>
                <a:gd name="T12" fmla="*/ 57 w 161"/>
                <a:gd name="T13" fmla="*/ 90 h 115"/>
                <a:gd name="T14" fmla="*/ 52 w 161"/>
                <a:gd name="T15" fmla="*/ 92 h 115"/>
                <a:gd name="T16" fmla="*/ 48 w 161"/>
                <a:gd name="T17" fmla="*/ 102 h 115"/>
                <a:gd name="T18" fmla="*/ 44 w 161"/>
                <a:gd name="T19" fmla="*/ 122 h 115"/>
                <a:gd name="T20" fmla="*/ 44 w 161"/>
                <a:gd name="T21" fmla="*/ 129 h 115"/>
                <a:gd name="T22" fmla="*/ 6 w 161"/>
                <a:gd name="T23" fmla="*/ 122 h 115"/>
                <a:gd name="T24" fmla="*/ 0 w 161"/>
                <a:gd name="T25" fmla="*/ 129 h 115"/>
                <a:gd name="T26" fmla="*/ 6 w 161"/>
                <a:gd name="T27" fmla="*/ 109 h 115"/>
                <a:gd name="T28" fmla="*/ 6 w 161"/>
                <a:gd name="T29" fmla="*/ 102 h 115"/>
                <a:gd name="T30" fmla="*/ 6 w 161"/>
                <a:gd name="T31" fmla="*/ 99 h 115"/>
                <a:gd name="T32" fmla="*/ 10 w 161"/>
                <a:gd name="T33" fmla="*/ 99 h 115"/>
                <a:gd name="T34" fmla="*/ 16 w 161"/>
                <a:gd name="T35" fmla="*/ 85 h 115"/>
                <a:gd name="T36" fmla="*/ 19 w 161"/>
                <a:gd name="T37" fmla="*/ 83 h 115"/>
                <a:gd name="T38" fmla="*/ 19 w 161"/>
                <a:gd name="T39" fmla="*/ 75 h 115"/>
                <a:gd name="T40" fmla="*/ 22 w 161"/>
                <a:gd name="T41" fmla="*/ 74 h 115"/>
                <a:gd name="T42" fmla="*/ 31 w 161"/>
                <a:gd name="T43" fmla="*/ 57 h 115"/>
                <a:gd name="T44" fmla="*/ 39 w 161"/>
                <a:gd name="T45" fmla="*/ 42 h 115"/>
                <a:gd name="T46" fmla="*/ 39 w 161"/>
                <a:gd name="T47" fmla="*/ 35 h 115"/>
                <a:gd name="T48" fmla="*/ 49 w 161"/>
                <a:gd name="T49" fmla="*/ 27 h 115"/>
                <a:gd name="T50" fmla="*/ 54 w 161"/>
                <a:gd name="T51" fmla="*/ 19 h 115"/>
                <a:gd name="T52" fmla="*/ 57 w 161"/>
                <a:gd name="T53" fmla="*/ 15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15"/>
                <a:gd name="T83" fmla="*/ 161 w 161"/>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5" name="Freeform 670"/>
            <p:cNvSpPr>
              <a:spLocks/>
            </p:cNvSpPr>
            <p:nvPr/>
          </p:nvSpPr>
          <p:spPr bwMode="ltGray">
            <a:xfrm>
              <a:off x="2398" y="2339"/>
              <a:ext cx="155" cy="127"/>
            </a:xfrm>
            <a:custGeom>
              <a:avLst/>
              <a:gdLst>
                <a:gd name="T0" fmla="*/ 57 w 169"/>
                <a:gd name="T1" fmla="*/ 21 h 123"/>
                <a:gd name="T2" fmla="*/ 64 w 169"/>
                <a:gd name="T3" fmla="*/ 0 h 123"/>
                <a:gd name="T4" fmla="*/ 108 w 169"/>
                <a:gd name="T5" fmla="*/ 12 h 123"/>
                <a:gd name="T6" fmla="*/ 103 w 169"/>
                <a:gd name="T7" fmla="*/ 47 h 123"/>
                <a:gd name="T8" fmla="*/ 72 w 169"/>
                <a:gd name="T9" fmla="*/ 43 h 123"/>
                <a:gd name="T10" fmla="*/ 62 w 169"/>
                <a:gd name="T11" fmla="*/ 101 h 123"/>
                <a:gd name="T12" fmla="*/ 57 w 169"/>
                <a:gd name="T13" fmla="*/ 101 h 123"/>
                <a:gd name="T14" fmla="*/ 51 w 169"/>
                <a:gd name="T15" fmla="*/ 103 h 123"/>
                <a:gd name="T16" fmla="*/ 48 w 169"/>
                <a:gd name="T17" fmla="*/ 112 h 123"/>
                <a:gd name="T18" fmla="*/ 44 w 169"/>
                <a:gd name="T19" fmla="*/ 134 h 123"/>
                <a:gd name="T20" fmla="*/ 44 w 169"/>
                <a:gd name="T21" fmla="*/ 142 h 123"/>
                <a:gd name="T22" fmla="*/ 6 w 169"/>
                <a:gd name="T23" fmla="*/ 134 h 123"/>
                <a:gd name="T24" fmla="*/ 0 w 169"/>
                <a:gd name="T25" fmla="*/ 142 h 123"/>
                <a:gd name="T26" fmla="*/ 6 w 169"/>
                <a:gd name="T27" fmla="*/ 120 h 123"/>
                <a:gd name="T28" fmla="*/ 6 w 169"/>
                <a:gd name="T29" fmla="*/ 112 h 123"/>
                <a:gd name="T30" fmla="*/ 7 w 169"/>
                <a:gd name="T31" fmla="*/ 109 h 123"/>
                <a:gd name="T32" fmla="*/ 11 w 169"/>
                <a:gd name="T33" fmla="*/ 109 h 123"/>
                <a:gd name="T34" fmla="*/ 16 w 169"/>
                <a:gd name="T35" fmla="*/ 95 h 123"/>
                <a:gd name="T36" fmla="*/ 20 w 169"/>
                <a:gd name="T37" fmla="*/ 93 h 123"/>
                <a:gd name="T38" fmla="*/ 20 w 169"/>
                <a:gd name="T39" fmla="*/ 81 h 123"/>
                <a:gd name="T40" fmla="*/ 22 w 169"/>
                <a:gd name="T41" fmla="*/ 78 h 123"/>
                <a:gd name="T42" fmla="*/ 31 w 169"/>
                <a:gd name="T43" fmla="*/ 66 h 123"/>
                <a:gd name="T44" fmla="*/ 39 w 169"/>
                <a:gd name="T45" fmla="*/ 45 h 123"/>
                <a:gd name="T46" fmla="*/ 39 w 169"/>
                <a:gd name="T47" fmla="*/ 37 h 123"/>
                <a:gd name="T48" fmla="*/ 50 w 169"/>
                <a:gd name="T49" fmla="*/ 29 h 123"/>
                <a:gd name="T50" fmla="*/ 55 w 169"/>
                <a:gd name="T51" fmla="*/ 25 h 123"/>
                <a:gd name="T52" fmla="*/ 57 w 169"/>
                <a:gd name="T53" fmla="*/ 21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9"/>
                <a:gd name="T82" fmla="*/ 0 h 123"/>
                <a:gd name="T83" fmla="*/ 169 w 169"/>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9" name="Group 671"/>
            <p:cNvGrpSpPr>
              <a:grpSpLocks/>
            </p:cNvGrpSpPr>
            <p:nvPr/>
          </p:nvGrpSpPr>
          <p:grpSpPr bwMode="auto">
            <a:xfrm>
              <a:off x="2373" y="2554"/>
              <a:ext cx="81" cy="114"/>
              <a:chOff x="2190" y="2434"/>
              <a:chExt cx="88" cy="124"/>
            </a:xfrm>
            <a:grpFill/>
          </p:grpSpPr>
          <p:sp>
            <p:nvSpPr>
              <p:cNvPr id="5432" name="Freeform 672"/>
              <p:cNvSpPr>
                <a:spLocks/>
              </p:cNvSpPr>
              <p:nvPr/>
            </p:nvSpPr>
            <p:spPr bwMode="ltGray">
              <a:xfrm>
                <a:off x="2190" y="2515"/>
                <a:ext cx="54" cy="43"/>
              </a:xfrm>
              <a:custGeom>
                <a:avLst/>
                <a:gdLst>
                  <a:gd name="T0" fmla="*/ 33 w 53"/>
                  <a:gd name="T1" fmla="*/ 62 h 39"/>
                  <a:gd name="T2" fmla="*/ 22 w 53"/>
                  <a:gd name="T3" fmla="*/ 60 h 39"/>
                  <a:gd name="T4" fmla="*/ 20 w 53"/>
                  <a:gd name="T5" fmla="*/ 55 h 39"/>
                  <a:gd name="T6" fmla="*/ 18 w 53"/>
                  <a:gd name="T7" fmla="*/ 35 h 39"/>
                  <a:gd name="T8" fmla="*/ 16 w 53"/>
                  <a:gd name="T9" fmla="*/ 32 h 39"/>
                  <a:gd name="T10" fmla="*/ 12 w 53"/>
                  <a:gd name="T11" fmla="*/ 32 h 39"/>
                  <a:gd name="T12" fmla="*/ 0 w 53"/>
                  <a:gd name="T13" fmla="*/ 11 h 39"/>
                  <a:gd name="T14" fmla="*/ 24 w 53"/>
                  <a:gd name="T15" fmla="*/ 0 h 39"/>
                  <a:gd name="T16" fmla="*/ 57 w 53"/>
                  <a:gd name="T17" fmla="*/ 4 h 39"/>
                  <a:gd name="T18" fmla="*/ 57 w 53"/>
                  <a:gd name="T19" fmla="*/ 13 h 39"/>
                  <a:gd name="T20" fmla="*/ 53 w 53"/>
                  <a:gd name="T21" fmla="*/ 19 h 39"/>
                  <a:gd name="T22" fmla="*/ 55 w 53"/>
                  <a:gd name="T23" fmla="*/ 32 h 39"/>
                  <a:gd name="T24" fmla="*/ 49 w 53"/>
                  <a:gd name="T25" fmla="*/ 43 h 39"/>
                  <a:gd name="T26" fmla="*/ 43 w 53"/>
                  <a:gd name="T27" fmla="*/ 39 h 39"/>
                  <a:gd name="T28" fmla="*/ 35 w 53"/>
                  <a:gd name="T29" fmla="*/ 52 h 39"/>
                  <a:gd name="T30" fmla="*/ 33 w 53"/>
                  <a:gd name="T31" fmla="*/ 62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9"/>
                  <a:gd name="T50" fmla="*/ 53 w 53"/>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3" name="Freeform 673"/>
              <p:cNvSpPr>
                <a:spLocks/>
              </p:cNvSpPr>
              <p:nvPr/>
            </p:nvSpPr>
            <p:spPr bwMode="ltGray">
              <a:xfrm>
                <a:off x="2190" y="2434"/>
                <a:ext cx="88" cy="100"/>
              </a:xfrm>
              <a:custGeom>
                <a:avLst/>
                <a:gdLst>
                  <a:gd name="T0" fmla="*/ 0 w 87"/>
                  <a:gd name="T1" fmla="*/ 54 h 89"/>
                  <a:gd name="T2" fmla="*/ 12 w 87"/>
                  <a:gd name="T3" fmla="*/ 25 h 89"/>
                  <a:gd name="T4" fmla="*/ 12 w 87"/>
                  <a:gd name="T5" fmla="*/ 13 h 89"/>
                  <a:gd name="T6" fmla="*/ 16 w 87"/>
                  <a:gd name="T7" fmla="*/ 17 h 89"/>
                  <a:gd name="T8" fmla="*/ 24 w 87"/>
                  <a:gd name="T9" fmla="*/ 2 h 89"/>
                  <a:gd name="T10" fmla="*/ 30 w 87"/>
                  <a:gd name="T11" fmla="*/ 11 h 89"/>
                  <a:gd name="T12" fmla="*/ 38 w 87"/>
                  <a:gd name="T13" fmla="*/ 0 h 89"/>
                  <a:gd name="T14" fmla="*/ 53 w 87"/>
                  <a:gd name="T15" fmla="*/ 2 h 89"/>
                  <a:gd name="T16" fmla="*/ 61 w 87"/>
                  <a:gd name="T17" fmla="*/ 4 h 89"/>
                  <a:gd name="T18" fmla="*/ 65 w 87"/>
                  <a:gd name="T19" fmla="*/ 21 h 89"/>
                  <a:gd name="T20" fmla="*/ 73 w 87"/>
                  <a:gd name="T21" fmla="*/ 21 h 89"/>
                  <a:gd name="T22" fmla="*/ 73 w 87"/>
                  <a:gd name="T23" fmla="*/ 39 h 89"/>
                  <a:gd name="T24" fmla="*/ 77 w 87"/>
                  <a:gd name="T25" fmla="*/ 47 h 89"/>
                  <a:gd name="T26" fmla="*/ 79 w 87"/>
                  <a:gd name="T27" fmla="*/ 54 h 89"/>
                  <a:gd name="T28" fmla="*/ 87 w 87"/>
                  <a:gd name="T29" fmla="*/ 75 h 89"/>
                  <a:gd name="T30" fmla="*/ 91 w 87"/>
                  <a:gd name="T31" fmla="*/ 151 h 89"/>
                  <a:gd name="T32" fmla="*/ 87 w 87"/>
                  <a:gd name="T33" fmla="*/ 157 h 89"/>
                  <a:gd name="T34" fmla="*/ 79 w 87"/>
                  <a:gd name="T35" fmla="*/ 157 h 89"/>
                  <a:gd name="T36" fmla="*/ 63 w 87"/>
                  <a:gd name="T37" fmla="*/ 140 h 89"/>
                  <a:gd name="T38" fmla="*/ 57 w 87"/>
                  <a:gd name="T39" fmla="*/ 140 h 89"/>
                  <a:gd name="T40" fmla="*/ 51 w 87"/>
                  <a:gd name="T41" fmla="*/ 136 h 89"/>
                  <a:gd name="T42" fmla="*/ 32 w 87"/>
                  <a:gd name="T43" fmla="*/ 136 h 89"/>
                  <a:gd name="T44" fmla="*/ 24 w 87"/>
                  <a:gd name="T45" fmla="*/ 136 h 89"/>
                  <a:gd name="T46" fmla="*/ 20 w 87"/>
                  <a:gd name="T47" fmla="*/ 143 h 89"/>
                  <a:gd name="T48" fmla="*/ 16 w 87"/>
                  <a:gd name="T49" fmla="*/ 140 h 89"/>
                  <a:gd name="T50" fmla="*/ 16 w 87"/>
                  <a:gd name="T51" fmla="*/ 136 h 89"/>
                  <a:gd name="T52" fmla="*/ 10 w 87"/>
                  <a:gd name="T53" fmla="*/ 140 h 89"/>
                  <a:gd name="T54" fmla="*/ 4 w 87"/>
                  <a:gd name="T55" fmla="*/ 140 h 89"/>
                  <a:gd name="T56" fmla="*/ 0 w 87"/>
                  <a:gd name="T57" fmla="*/ 140 h 89"/>
                  <a:gd name="T58" fmla="*/ 2 w 87"/>
                  <a:gd name="T59" fmla="*/ 115 h 89"/>
                  <a:gd name="T60" fmla="*/ 6 w 87"/>
                  <a:gd name="T61" fmla="*/ 99 h 89"/>
                  <a:gd name="T62" fmla="*/ 2 w 87"/>
                  <a:gd name="T63" fmla="*/ 92 h 89"/>
                  <a:gd name="T64" fmla="*/ 2 w 87"/>
                  <a:gd name="T65" fmla="*/ 75 h 89"/>
                  <a:gd name="T66" fmla="*/ 2 w 87"/>
                  <a:gd name="T67" fmla="*/ 64 h 89"/>
                  <a:gd name="T68" fmla="*/ 0 w 87"/>
                  <a:gd name="T69" fmla="*/ 61 h 89"/>
                  <a:gd name="T70" fmla="*/ 0 w 87"/>
                  <a:gd name="T71" fmla="*/ 54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89"/>
                  <a:gd name="T110" fmla="*/ 87 w 87"/>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4" name="Freeform 674"/>
              <p:cNvSpPr>
                <a:spLocks/>
              </p:cNvSpPr>
              <p:nvPr/>
            </p:nvSpPr>
            <p:spPr bwMode="ltGray">
              <a:xfrm>
                <a:off x="2193" y="2490"/>
                <a:ext cx="49" cy="19"/>
              </a:xfrm>
              <a:custGeom>
                <a:avLst/>
                <a:gdLst>
                  <a:gd name="T0" fmla="*/ 4 w 49"/>
                  <a:gd name="T1" fmla="*/ 4 h 17"/>
                  <a:gd name="T2" fmla="*/ 10 w 49"/>
                  <a:gd name="T3" fmla="*/ 11 h 17"/>
                  <a:gd name="T4" fmla="*/ 18 w 49"/>
                  <a:gd name="T5" fmla="*/ 11 h 17"/>
                  <a:gd name="T6" fmla="*/ 26 w 49"/>
                  <a:gd name="T7" fmla="*/ 0 h 17"/>
                  <a:gd name="T8" fmla="*/ 36 w 49"/>
                  <a:gd name="T9" fmla="*/ 4 h 17"/>
                  <a:gd name="T10" fmla="*/ 44 w 49"/>
                  <a:gd name="T11" fmla="*/ 13 h 17"/>
                  <a:gd name="T12" fmla="*/ 48 w 49"/>
                  <a:gd name="T13" fmla="*/ 21 h 17"/>
                  <a:gd name="T14" fmla="*/ 44 w 49"/>
                  <a:gd name="T15" fmla="*/ 28 h 17"/>
                  <a:gd name="T16" fmla="*/ 38 w 49"/>
                  <a:gd name="T17" fmla="*/ 25 h 17"/>
                  <a:gd name="T18" fmla="*/ 34 w 49"/>
                  <a:gd name="T19" fmla="*/ 13 h 17"/>
                  <a:gd name="T20" fmla="*/ 30 w 49"/>
                  <a:gd name="T21" fmla="*/ 21 h 17"/>
                  <a:gd name="T22" fmla="*/ 20 w 49"/>
                  <a:gd name="T23" fmla="*/ 21 h 17"/>
                  <a:gd name="T24" fmla="*/ 18 w 49"/>
                  <a:gd name="T25" fmla="*/ 28 h 17"/>
                  <a:gd name="T26" fmla="*/ 10 w 49"/>
                  <a:gd name="T27" fmla="*/ 28 h 17"/>
                  <a:gd name="T28" fmla="*/ 6 w 49"/>
                  <a:gd name="T29" fmla="*/ 21 h 17"/>
                  <a:gd name="T30" fmla="*/ 0 w 49"/>
                  <a:gd name="T31" fmla="*/ 25 h 17"/>
                  <a:gd name="T32" fmla="*/ 4 w 49"/>
                  <a:gd name="T33" fmla="*/ 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07" name="Freeform 675"/>
            <p:cNvSpPr>
              <a:spLocks/>
            </p:cNvSpPr>
            <p:nvPr/>
          </p:nvSpPr>
          <p:spPr bwMode="ltGray">
            <a:xfrm>
              <a:off x="2446" y="2327"/>
              <a:ext cx="8" cy="14"/>
            </a:xfrm>
            <a:custGeom>
              <a:avLst/>
              <a:gdLst>
                <a:gd name="T0" fmla="*/ 4 w 9"/>
                <a:gd name="T1" fmla="*/ 0 h 13"/>
                <a:gd name="T2" fmla="*/ 0 w 9"/>
                <a:gd name="T3" fmla="*/ 6 h 13"/>
                <a:gd name="T4" fmla="*/ 2 w 9"/>
                <a:gd name="T5" fmla="*/ 17 h 13"/>
                <a:gd name="T6" fmla="*/ 4 w 9"/>
                <a:gd name="T7" fmla="*/ 13 h 13"/>
                <a:gd name="T8" fmla="*/ 4 w 9"/>
                <a:gd name="T9" fmla="*/ 4 h 13"/>
                <a:gd name="T10" fmla="*/ 4 w 9"/>
                <a:gd name="T11" fmla="*/ 0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6" y="0"/>
                  </a:moveTo>
                  <a:lnTo>
                    <a:pt x="0" y="6"/>
                  </a:lnTo>
                  <a:lnTo>
                    <a:pt x="2" y="12"/>
                  </a:lnTo>
                  <a:lnTo>
                    <a:pt x="8" y="8"/>
                  </a:lnTo>
                  <a:lnTo>
                    <a:pt x="8" y="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8" name="Freeform 676"/>
            <p:cNvSpPr>
              <a:spLocks/>
            </p:cNvSpPr>
            <p:nvPr/>
          </p:nvSpPr>
          <p:spPr bwMode="ltGray">
            <a:xfrm>
              <a:off x="2469" y="2321"/>
              <a:ext cx="12" cy="13"/>
            </a:xfrm>
            <a:custGeom>
              <a:avLst/>
              <a:gdLst>
                <a:gd name="T0" fmla="*/ 6 w 13"/>
                <a:gd name="T1" fmla="*/ 0 h 13"/>
                <a:gd name="T2" fmla="*/ 0 w 13"/>
                <a:gd name="T3" fmla="*/ 10 h 13"/>
                <a:gd name="T4" fmla="*/ 2 w 13"/>
                <a:gd name="T5" fmla="*/ 12 h 13"/>
                <a:gd name="T6" fmla="*/ 6 w 13"/>
                <a:gd name="T7" fmla="*/ 12 h 13"/>
                <a:gd name="T8" fmla="*/ 6 w 13"/>
                <a:gd name="T9" fmla="*/ 6 h 13"/>
                <a:gd name="T10" fmla="*/ 7 w 13"/>
                <a:gd name="T11" fmla="*/ 0 h 13"/>
                <a:gd name="T12" fmla="*/ 6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0" y="0"/>
                  </a:moveTo>
                  <a:lnTo>
                    <a:pt x="0" y="10"/>
                  </a:lnTo>
                  <a:lnTo>
                    <a:pt x="2" y="12"/>
                  </a:lnTo>
                  <a:lnTo>
                    <a:pt x="6" y="12"/>
                  </a:lnTo>
                  <a:lnTo>
                    <a:pt x="10" y="6"/>
                  </a:lnTo>
                  <a:lnTo>
                    <a:pt x="12" y="0"/>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9" name="Freeform 677"/>
            <p:cNvSpPr>
              <a:spLocks/>
            </p:cNvSpPr>
            <p:nvPr/>
          </p:nvSpPr>
          <p:spPr bwMode="ltGray">
            <a:xfrm>
              <a:off x="2481" y="2312"/>
              <a:ext cx="8" cy="8"/>
            </a:xfrm>
            <a:custGeom>
              <a:avLst/>
              <a:gdLst>
                <a:gd name="T0" fmla="*/ 4 w 9"/>
                <a:gd name="T1" fmla="*/ 0 h 7"/>
                <a:gd name="T2" fmla="*/ 2 w 9"/>
                <a:gd name="T3" fmla="*/ 9 h 7"/>
                <a:gd name="T4" fmla="*/ 0 w 9"/>
                <a:gd name="T5" fmla="*/ 11 h 7"/>
                <a:gd name="T6" fmla="*/ 4 w 9"/>
                <a:gd name="T7" fmla="*/ 11 h 7"/>
                <a:gd name="T8" fmla="*/ 4 w 9"/>
                <a:gd name="T9" fmla="*/ 9 h 7"/>
                <a:gd name="T10" fmla="*/ 4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0"/>
                  </a:moveTo>
                  <a:lnTo>
                    <a:pt x="2" y="4"/>
                  </a:lnTo>
                  <a:lnTo>
                    <a:pt x="0" y="6"/>
                  </a:lnTo>
                  <a:lnTo>
                    <a:pt x="4" y="6"/>
                  </a:lnTo>
                  <a:lnTo>
                    <a:pt x="8"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0" name="Freeform 678"/>
            <p:cNvSpPr>
              <a:spLocks/>
            </p:cNvSpPr>
            <p:nvPr/>
          </p:nvSpPr>
          <p:spPr bwMode="ltGray">
            <a:xfrm>
              <a:off x="2466" y="2331"/>
              <a:ext cx="5" cy="5"/>
            </a:xfrm>
            <a:custGeom>
              <a:avLst/>
              <a:gdLst>
                <a:gd name="T0" fmla="*/ 0 w 5"/>
                <a:gd name="T1" fmla="*/ 0 h 5"/>
                <a:gd name="T2" fmla="*/ 0 w 5"/>
                <a:gd name="T3" fmla="*/ 4 h 5"/>
                <a:gd name="T4" fmla="*/ 4 w 5"/>
                <a:gd name="T5" fmla="*/ 4 h 5"/>
                <a:gd name="T6" fmla="*/ 4 w 5"/>
                <a:gd name="T7" fmla="*/ 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0" y="4"/>
                  </a:lnTo>
                  <a:lnTo>
                    <a:pt x="4" y="4"/>
                  </a:lnTo>
                  <a:lnTo>
                    <a:pt x="4"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1" name="Freeform 679"/>
            <p:cNvSpPr>
              <a:spLocks/>
            </p:cNvSpPr>
            <p:nvPr/>
          </p:nvSpPr>
          <p:spPr bwMode="ltGray">
            <a:xfrm>
              <a:off x="2432" y="2321"/>
              <a:ext cx="9" cy="9"/>
            </a:xfrm>
            <a:custGeom>
              <a:avLst/>
              <a:gdLst>
                <a:gd name="T0" fmla="*/ 0 w 9"/>
                <a:gd name="T1" fmla="*/ 0 h 9"/>
                <a:gd name="T2" fmla="*/ 0 w 9"/>
                <a:gd name="T3" fmla="*/ 6 h 9"/>
                <a:gd name="T4" fmla="*/ 4 w 9"/>
                <a:gd name="T5" fmla="*/ 8 h 9"/>
                <a:gd name="T6" fmla="*/ 6 w 9"/>
                <a:gd name="T7" fmla="*/ 8 h 9"/>
                <a:gd name="T8" fmla="*/ 8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6"/>
                  </a:lnTo>
                  <a:lnTo>
                    <a:pt x="4" y="8"/>
                  </a:lnTo>
                  <a:lnTo>
                    <a:pt x="6" y="8"/>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2" name="Freeform 680"/>
            <p:cNvSpPr>
              <a:spLocks/>
            </p:cNvSpPr>
            <p:nvPr/>
          </p:nvSpPr>
          <p:spPr bwMode="ltGray">
            <a:xfrm>
              <a:off x="2420" y="2309"/>
              <a:ext cx="4" cy="9"/>
            </a:xfrm>
            <a:custGeom>
              <a:avLst/>
              <a:gdLst>
                <a:gd name="T0" fmla="*/ 2 w 5"/>
                <a:gd name="T1" fmla="*/ 0 h 9"/>
                <a:gd name="T2" fmla="*/ 0 w 5"/>
                <a:gd name="T3" fmla="*/ 4 h 9"/>
                <a:gd name="T4" fmla="*/ 0 w 5"/>
                <a:gd name="T5" fmla="*/ 8 h 9"/>
                <a:gd name="T6" fmla="*/ 2 w 5"/>
                <a:gd name="T7" fmla="*/ 6 h 9"/>
                <a:gd name="T8" fmla="*/ 2 w 5"/>
                <a:gd name="T9" fmla="*/ 2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0" y="4"/>
                  </a:lnTo>
                  <a:lnTo>
                    <a:pt x="0" y="8"/>
                  </a:lnTo>
                  <a:lnTo>
                    <a:pt x="4" y="6"/>
                  </a:lnTo>
                  <a:lnTo>
                    <a:pt x="4"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3" name="Freeform 681"/>
            <p:cNvSpPr>
              <a:spLocks/>
            </p:cNvSpPr>
            <p:nvPr/>
          </p:nvSpPr>
          <p:spPr bwMode="ltGray">
            <a:xfrm>
              <a:off x="2421" y="2320"/>
              <a:ext cx="4" cy="7"/>
            </a:xfrm>
            <a:custGeom>
              <a:avLst/>
              <a:gdLst>
                <a:gd name="T0" fmla="*/ 2 w 5"/>
                <a:gd name="T1" fmla="*/ 6 h 7"/>
                <a:gd name="T2" fmla="*/ 0 w 5"/>
                <a:gd name="T3" fmla="*/ 6 h 7"/>
                <a:gd name="T4" fmla="*/ 0 w 5"/>
                <a:gd name="T5" fmla="*/ 0 h 7"/>
                <a:gd name="T6" fmla="*/ 2 w 5"/>
                <a:gd name="T7" fmla="*/ 0 h 7"/>
                <a:gd name="T8" fmla="*/ 2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6"/>
                  </a:moveTo>
                  <a:lnTo>
                    <a:pt x="0" y="6"/>
                  </a:ln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4" name="Freeform 682"/>
            <p:cNvSpPr>
              <a:spLocks/>
            </p:cNvSpPr>
            <p:nvPr/>
          </p:nvSpPr>
          <p:spPr bwMode="ltGray">
            <a:xfrm>
              <a:off x="2423" y="2325"/>
              <a:ext cx="6" cy="3"/>
            </a:xfrm>
            <a:custGeom>
              <a:avLst/>
              <a:gdLst>
                <a:gd name="T0" fmla="*/ 0 w 5"/>
                <a:gd name="T1" fmla="*/ 0 h 3"/>
                <a:gd name="T2" fmla="*/ 10 w 5"/>
                <a:gd name="T3" fmla="*/ 0 h 3"/>
                <a:gd name="T4" fmla="*/ 10 w 5"/>
                <a:gd name="T5" fmla="*/ 2 h 3"/>
                <a:gd name="T6" fmla="*/ 0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4" y="0"/>
                  </a:ln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5" name="Freeform 683"/>
            <p:cNvSpPr>
              <a:spLocks/>
            </p:cNvSpPr>
            <p:nvPr/>
          </p:nvSpPr>
          <p:spPr bwMode="ltGray">
            <a:xfrm>
              <a:off x="2454" y="2237"/>
              <a:ext cx="7" cy="9"/>
            </a:xfrm>
            <a:custGeom>
              <a:avLst/>
              <a:gdLst>
                <a:gd name="T0" fmla="*/ 2 w 9"/>
                <a:gd name="T1" fmla="*/ 0 h 9"/>
                <a:gd name="T2" fmla="*/ 2 w 9"/>
                <a:gd name="T3" fmla="*/ 2 h 9"/>
                <a:gd name="T4" fmla="*/ 2 w 9"/>
                <a:gd name="T5" fmla="*/ 4 h 9"/>
                <a:gd name="T6" fmla="*/ 2 w 9"/>
                <a:gd name="T7" fmla="*/ 8 h 9"/>
                <a:gd name="T8" fmla="*/ 0 w 9"/>
                <a:gd name="T9" fmla="*/ 6 h 9"/>
                <a:gd name="T10" fmla="*/ 2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2" y="0"/>
                  </a:moveTo>
                  <a:lnTo>
                    <a:pt x="6" y="2"/>
                  </a:lnTo>
                  <a:lnTo>
                    <a:pt x="8" y="4"/>
                  </a:lnTo>
                  <a:lnTo>
                    <a:pt x="4" y="8"/>
                  </a:lnTo>
                  <a:lnTo>
                    <a:pt x="0" y="6"/>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6" name="Freeform 684"/>
            <p:cNvSpPr>
              <a:spLocks/>
            </p:cNvSpPr>
            <p:nvPr/>
          </p:nvSpPr>
          <p:spPr bwMode="ltGray">
            <a:xfrm>
              <a:off x="2376" y="2650"/>
              <a:ext cx="10" cy="16"/>
            </a:xfrm>
            <a:custGeom>
              <a:avLst/>
              <a:gdLst>
                <a:gd name="T0" fmla="*/ 2 w 11"/>
                <a:gd name="T1" fmla="*/ 0 h 15"/>
                <a:gd name="T2" fmla="*/ 0 w 11"/>
                <a:gd name="T3" fmla="*/ 4 h 15"/>
                <a:gd name="T4" fmla="*/ 2 w 11"/>
                <a:gd name="T5" fmla="*/ 19 h 15"/>
                <a:gd name="T6" fmla="*/ 5 w 11"/>
                <a:gd name="T7" fmla="*/ 17 h 15"/>
                <a:gd name="T8" fmla="*/ 5 w 11"/>
                <a:gd name="T9" fmla="*/ 13 h 15"/>
                <a:gd name="T10" fmla="*/ 2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2" y="0"/>
                  </a:moveTo>
                  <a:lnTo>
                    <a:pt x="0" y="4"/>
                  </a:lnTo>
                  <a:lnTo>
                    <a:pt x="2" y="14"/>
                  </a:lnTo>
                  <a:lnTo>
                    <a:pt x="10" y="12"/>
                  </a:lnTo>
                  <a:lnTo>
                    <a:pt x="1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7" name="Freeform 685"/>
            <p:cNvSpPr>
              <a:spLocks/>
            </p:cNvSpPr>
            <p:nvPr/>
          </p:nvSpPr>
          <p:spPr bwMode="ltGray">
            <a:xfrm>
              <a:off x="2811" y="3016"/>
              <a:ext cx="201" cy="226"/>
            </a:xfrm>
            <a:custGeom>
              <a:avLst/>
              <a:gdLst>
                <a:gd name="T0" fmla="*/ 20 w 219"/>
                <a:gd name="T1" fmla="*/ 4 h 219"/>
                <a:gd name="T2" fmla="*/ 26 w 219"/>
                <a:gd name="T3" fmla="*/ 0 h 219"/>
                <a:gd name="T4" fmla="*/ 67 w 219"/>
                <a:gd name="T5" fmla="*/ 8 h 219"/>
                <a:gd name="T6" fmla="*/ 69 w 219"/>
                <a:gd name="T7" fmla="*/ 42 h 219"/>
                <a:gd name="T8" fmla="*/ 77 w 219"/>
                <a:gd name="T9" fmla="*/ 51 h 219"/>
                <a:gd name="T10" fmla="*/ 95 w 219"/>
                <a:gd name="T11" fmla="*/ 47 h 219"/>
                <a:gd name="T12" fmla="*/ 98 w 219"/>
                <a:gd name="T13" fmla="*/ 28 h 219"/>
                <a:gd name="T14" fmla="*/ 108 w 219"/>
                <a:gd name="T15" fmla="*/ 30 h 219"/>
                <a:gd name="T16" fmla="*/ 114 w 219"/>
                <a:gd name="T17" fmla="*/ 36 h 219"/>
                <a:gd name="T18" fmla="*/ 118 w 219"/>
                <a:gd name="T19" fmla="*/ 51 h 219"/>
                <a:gd name="T20" fmla="*/ 120 w 219"/>
                <a:gd name="T21" fmla="*/ 91 h 219"/>
                <a:gd name="T22" fmla="*/ 125 w 219"/>
                <a:gd name="T23" fmla="*/ 104 h 219"/>
                <a:gd name="T24" fmla="*/ 130 w 219"/>
                <a:gd name="T25" fmla="*/ 114 h 219"/>
                <a:gd name="T26" fmla="*/ 142 w 219"/>
                <a:gd name="T27" fmla="*/ 110 h 219"/>
                <a:gd name="T28" fmla="*/ 139 w 219"/>
                <a:gd name="T29" fmla="*/ 151 h 219"/>
                <a:gd name="T30" fmla="*/ 117 w 219"/>
                <a:gd name="T31" fmla="*/ 158 h 219"/>
                <a:gd name="T32" fmla="*/ 129 w 219"/>
                <a:gd name="T33" fmla="*/ 255 h 219"/>
                <a:gd name="T34" fmla="*/ 96 w 219"/>
                <a:gd name="T35" fmla="*/ 255 h 219"/>
                <a:gd name="T36" fmla="*/ 87 w 219"/>
                <a:gd name="T37" fmla="*/ 248 h 219"/>
                <a:gd name="T38" fmla="*/ 78 w 219"/>
                <a:gd name="T39" fmla="*/ 237 h 219"/>
                <a:gd name="T40" fmla="*/ 33 w 219"/>
                <a:gd name="T41" fmla="*/ 233 h 219"/>
                <a:gd name="T42" fmla="*/ 26 w 219"/>
                <a:gd name="T43" fmla="*/ 237 h 219"/>
                <a:gd name="T44" fmla="*/ 19 w 219"/>
                <a:gd name="T45" fmla="*/ 230 h 219"/>
                <a:gd name="T46" fmla="*/ 7 w 219"/>
                <a:gd name="T47" fmla="*/ 235 h 219"/>
                <a:gd name="T48" fmla="*/ 0 w 219"/>
                <a:gd name="T49" fmla="*/ 219 h 219"/>
                <a:gd name="T50" fmla="*/ 2 w 219"/>
                <a:gd name="T51" fmla="*/ 204 h 219"/>
                <a:gd name="T52" fmla="*/ 6 w 219"/>
                <a:gd name="T53" fmla="*/ 182 h 219"/>
                <a:gd name="T54" fmla="*/ 10 w 219"/>
                <a:gd name="T55" fmla="*/ 153 h 219"/>
                <a:gd name="T56" fmla="*/ 19 w 219"/>
                <a:gd name="T57" fmla="*/ 138 h 219"/>
                <a:gd name="T58" fmla="*/ 27 w 219"/>
                <a:gd name="T59" fmla="*/ 102 h 219"/>
                <a:gd name="T60" fmla="*/ 22 w 219"/>
                <a:gd name="T61" fmla="*/ 85 h 219"/>
                <a:gd name="T62" fmla="*/ 22 w 219"/>
                <a:gd name="T63" fmla="*/ 62 h 219"/>
                <a:gd name="T64" fmla="*/ 17 w 219"/>
                <a:gd name="T65" fmla="*/ 38 h 219"/>
                <a:gd name="T66" fmla="*/ 16 w 219"/>
                <a:gd name="T67" fmla="*/ 22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219"/>
                <a:gd name="T104" fmla="*/ 219 w 219"/>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8" name="Freeform 686"/>
            <p:cNvSpPr>
              <a:spLocks/>
            </p:cNvSpPr>
            <p:nvPr/>
          </p:nvSpPr>
          <p:spPr bwMode="ltGray">
            <a:xfrm>
              <a:off x="2811" y="3015"/>
              <a:ext cx="206" cy="234"/>
            </a:xfrm>
            <a:custGeom>
              <a:avLst/>
              <a:gdLst>
                <a:gd name="T0" fmla="*/ 20 w 227"/>
                <a:gd name="T1" fmla="*/ 4 h 227"/>
                <a:gd name="T2" fmla="*/ 25 w 227"/>
                <a:gd name="T3" fmla="*/ 0 h 227"/>
                <a:gd name="T4" fmla="*/ 67 w 227"/>
                <a:gd name="T5" fmla="*/ 8 h 227"/>
                <a:gd name="T6" fmla="*/ 68 w 227"/>
                <a:gd name="T7" fmla="*/ 43 h 227"/>
                <a:gd name="T8" fmla="*/ 75 w 227"/>
                <a:gd name="T9" fmla="*/ 53 h 227"/>
                <a:gd name="T10" fmla="*/ 93 w 227"/>
                <a:gd name="T11" fmla="*/ 49 h 227"/>
                <a:gd name="T12" fmla="*/ 97 w 227"/>
                <a:gd name="T13" fmla="*/ 29 h 227"/>
                <a:gd name="T14" fmla="*/ 107 w 227"/>
                <a:gd name="T15" fmla="*/ 31 h 227"/>
                <a:gd name="T16" fmla="*/ 111 w 227"/>
                <a:gd name="T17" fmla="*/ 37 h 227"/>
                <a:gd name="T18" fmla="*/ 117 w 227"/>
                <a:gd name="T19" fmla="*/ 53 h 227"/>
                <a:gd name="T20" fmla="*/ 118 w 227"/>
                <a:gd name="T21" fmla="*/ 94 h 227"/>
                <a:gd name="T22" fmla="*/ 122 w 227"/>
                <a:gd name="T23" fmla="*/ 107 h 227"/>
                <a:gd name="T24" fmla="*/ 129 w 227"/>
                <a:gd name="T25" fmla="*/ 118 h 227"/>
                <a:gd name="T26" fmla="*/ 139 w 227"/>
                <a:gd name="T27" fmla="*/ 113 h 227"/>
                <a:gd name="T28" fmla="*/ 136 w 227"/>
                <a:gd name="T29" fmla="*/ 156 h 227"/>
                <a:gd name="T30" fmla="*/ 114 w 227"/>
                <a:gd name="T31" fmla="*/ 163 h 227"/>
                <a:gd name="T32" fmla="*/ 127 w 227"/>
                <a:gd name="T33" fmla="*/ 263 h 227"/>
                <a:gd name="T34" fmla="*/ 93 w 227"/>
                <a:gd name="T35" fmla="*/ 263 h 227"/>
                <a:gd name="T36" fmla="*/ 84 w 227"/>
                <a:gd name="T37" fmla="*/ 256 h 227"/>
                <a:gd name="T38" fmla="*/ 76 w 227"/>
                <a:gd name="T39" fmla="*/ 244 h 227"/>
                <a:gd name="T40" fmla="*/ 32 w 227"/>
                <a:gd name="T41" fmla="*/ 240 h 227"/>
                <a:gd name="T42" fmla="*/ 25 w 227"/>
                <a:gd name="T43" fmla="*/ 244 h 227"/>
                <a:gd name="T44" fmla="*/ 19 w 227"/>
                <a:gd name="T45" fmla="*/ 237 h 227"/>
                <a:gd name="T46" fmla="*/ 7 w 227"/>
                <a:gd name="T47" fmla="*/ 242 h 227"/>
                <a:gd name="T48" fmla="*/ 0 w 227"/>
                <a:gd name="T49" fmla="*/ 226 h 227"/>
                <a:gd name="T50" fmla="*/ 2 w 227"/>
                <a:gd name="T51" fmla="*/ 210 h 227"/>
                <a:gd name="T52" fmla="*/ 5 w 227"/>
                <a:gd name="T53" fmla="*/ 188 h 227"/>
                <a:gd name="T54" fmla="*/ 11 w 227"/>
                <a:gd name="T55" fmla="*/ 158 h 227"/>
                <a:gd name="T56" fmla="*/ 19 w 227"/>
                <a:gd name="T57" fmla="*/ 142 h 227"/>
                <a:gd name="T58" fmla="*/ 25 w 227"/>
                <a:gd name="T59" fmla="*/ 105 h 227"/>
                <a:gd name="T60" fmla="*/ 21 w 227"/>
                <a:gd name="T61" fmla="*/ 88 h 227"/>
                <a:gd name="T62" fmla="*/ 21 w 227"/>
                <a:gd name="T63" fmla="*/ 64 h 227"/>
                <a:gd name="T64" fmla="*/ 17 w 227"/>
                <a:gd name="T65" fmla="*/ 39 h 227"/>
                <a:gd name="T66" fmla="*/ 16 w 227"/>
                <a:gd name="T67" fmla="*/ 23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227"/>
                <a:gd name="T104" fmla="*/ 227 w 227"/>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9" name="Freeform 687"/>
            <p:cNvSpPr>
              <a:spLocks/>
            </p:cNvSpPr>
            <p:nvPr/>
          </p:nvSpPr>
          <p:spPr bwMode="ltGray">
            <a:xfrm>
              <a:off x="3050" y="3141"/>
              <a:ext cx="16" cy="2"/>
            </a:xfrm>
            <a:custGeom>
              <a:avLst/>
              <a:gdLst>
                <a:gd name="T0" fmla="*/ 0 w 17"/>
                <a:gd name="T1" fmla="*/ 0 h 1"/>
                <a:gd name="T2" fmla="*/ 11 w 17"/>
                <a:gd name="T3" fmla="*/ 0 h 1"/>
                <a:gd name="T4" fmla="*/ 0 60000 65536"/>
                <a:gd name="T5" fmla="*/ 0 60000 65536"/>
                <a:gd name="T6" fmla="*/ 0 w 17"/>
                <a:gd name="T7" fmla="*/ 0 h 1"/>
                <a:gd name="T8" fmla="*/ 17 w 17"/>
                <a:gd name="T9" fmla="*/ 1 h 1"/>
              </a:gdLst>
              <a:ahLst/>
              <a:cxnLst>
                <a:cxn ang="T4">
                  <a:pos x="T0" y="T1"/>
                </a:cxn>
                <a:cxn ang="T5">
                  <a:pos x="T2" y="T3"/>
                </a:cxn>
              </a:cxnLst>
              <a:rect l="T6" t="T7" r="T8" b="T9"/>
              <a:pathLst>
                <a:path w="17" h="1">
                  <a:moveTo>
                    <a:pt x="0" y="0"/>
                  </a:move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0" name="Freeform 688"/>
            <p:cNvSpPr>
              <a:spLocks/>
            </p:cNvSpPr>
            <p:nvPr/>
          </p:nvSpPr>
          <p:spPr bwMode="ltGray">
            <a:xfrm>
              <a:off x="3276" y="3043"/>
              <a:ext cx="3" cy="7"/>
            </a:xfrm>
            <a:custGeom>
              <a:avLst/>
              <a:gdLst>
                <a:gd name="T0" fmla="*/ 1 w 3"/>
                <a:gd name="T1" fmla="*/ 0 h 7"/>
                <a:gd name="T2" fmla="*/ 1 w 3"/>
                <a:gd name="T3" fmla="*/ 3 h 7"/>
                <a:gd name="T4" fmla="*/ 2 w 3"/>
                <a:gd name="T5" fmla="*/ 6 h 7"/>
                <a:gd name="T6" fmla="*/ 0 w 3"/>
                <a:gd name="T7" fmla="*/ 5 h 7"/>
                <a:gd name="T8" fmla="*/ 0 w 3"/>
                <a:gd name="T9" fmla="*/ 3 h 7"/>
                <a:gd name="T10" fmla="*/ 1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0"/>
                  </a:moveTo>
                  <a:lnTo>
                    <a:pt x="1" y="3"/>
                  </a:lnTo>
                  <a:lnTo>
                    <a:pt x="2" y="6"/>
                  </a:lnTo>
                  <a:lnTo>
                    <a:pt x="0" y="5"/>
                  </a:lnTo>
                  <a:lnTo>
                    <a:pt x="0" y="3"/>
                  </a:lnTo>
                  <a:lnTo>
                    <a:pt x="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1" name="Freeform 689"/>
            <p:cNvSpPr>
              <a:spLocks/>
            </p:cNvSpPr>
            <p:nvPr/>
          </p:nvSpPr>
          <p:spPr bwMode="ltGray">
            <a:xfrm>
              <a:off x="3275" y="3042"/>
              <a:ext cx="10" cy="16"/>
            </a:xfrm>
            <a:custGeom>
              <a:avLst/>
              <a:gdLst>
                <a:gd name="T0" fmla="*/ 5 w 11"/>
                <a:gd name="T1" fmla="*/ 0 h 15"/>
                <a:gd name="T2" fmla="*/ 5 w 11"/>
                <a:gd name="T3" fmla="*/ 6 h 15"/>
                <a:gd name="T4" fmla="*/ 5 w 11"/>
                <a:gd name="T5" fmla="*/ 19 h 15"/>
                <a:gd name="T6" fmla="*/ 2 w 11"/>
                <a:gd name="T7" fmla="*/ 17 h 15"/>
                <a:gd name="T8" fmla="*/ 0 w 11"/>
                <a:gd name="T9" fmla="*/ 13 h 15"/>
                <a:gd name="T10" fmla="*/ 5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6" y="0"/>
                  </a:moveTo>
                  <a:lnTo>
                    <a:pt x="6" y="6"/>
                  </a:lnTo>
                  <a:lnTo>
                    <a:pt x="10" y="14"/>
                  </a:lnTo>
                  <a:lnTo>
                    <a:pt x="2" y="12"/>
                  </a:lnTo>
                  <a:lnTo>
                    <a:pt x="0" y="8"/>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2" name="Freeform 690"/>
            <p:cNvSpPr>
              <a:spLocks/>
            </p:cNvSpPr>
            <p:nvPr/>
          </p:nvSpPr>
          <p:spPr bwMode="ltGray">
            <a:xfrm>
              <a:off x="3286" y="3024"/>
              <a:ext cx="5" cy="17"/>
            </a:xfrm>
            <a:custGeom>
              <a:avLst/>
              <a:gdLst>
                <a:gd name="T0" fmla="*/ 0 w 5"/>
                <a:gd name="T1" fmla="*/ 8 h 17"/>
                <a:gd name="T2" fmla="*/ 2 w 5"/>
                <a:gd name="T3" fmla="*/ 0 h 17"/>
                <a:gd name="T4" fmla="*/ 4 w 5"/>
                <a:gd name="T5" fmla="*/ 8 h 17"/>
                <a:gd name="T6" fmla="*/ 2 w 5"/>
                <a:gd name="T7" fmla="*/ 16 h 17"/>
                <a:gd name="T8" fmla="*/ 0 w 5"/>
                <a:gd name="T9" fmla="*/ 8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8"/>
                  </a:moveTo>
                  <a:lnTo>
                    <a:pt x="2" y="0"/>
                  </a:lnTo>
                  <a:lnTo>
                    <a:pt x="4" y="8"/>
                  </a:lnTo>
                  <a:lnTo>
                    <a:pt x="2" y="16"/>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3" name="Freeform 691"/>
            <p:cNvSpPr>
              <a:spLocks/>
            </p:cNvSpPr>
            <p:nvPr/>
          </p:nvSpPr>
          <p:spPr bwMode="ltGray">
            <a:xfrm>
              <a:off x="3280" y="3077"/>
              <a:ext cx="7" cy="11"/>
            </a:xfrm>
            <a:custGeom>
              <a:avLst/>
              <a:gdLst>
                <a:gd name="T0" fmla="*/ 6 w 7"/>
                <a:gd name="T1" fmla="*/ 0 h 11"/>
                <a:gd name="T2" fmla="*/ 0 w 7"/>
                <a:gd name="T3" fmla="*/ 6 h 11"/>
                <a:gd name="T4" fmla="*/ 6 w 7"/>
                <a:gd name="T5" fmla="*/ 10 h 11"/>
                <a:gd name="T6" fmla="*/ 6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6" y="0"/>
                  </a:moveTo>
                  <a:lnTo>
                    <a:pt x="0" y="6"/>
                  </a:lnTo>
                  <a:lnTo>
                    <a:pt x="6" y="10"/>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4" name="Freeform 692"/>
            <p:cNvSpPr>
              <a:spLocks/>
            </p:cNvSpPr>
            <p:nvPr/>
          </p:nvSpPr>
          <p:spPr bwMode="ltGray">
            <a:xfrm>
              <a:off x="3309" y="3183"/>
              <a:ext cx="129" cy="242"/>
            </a:xfrm>
            <a:custGeom>
              <a:avLst/>
              <a:gdLst>
                <a:gd name="T0" fmla="*/ 85 w 141"/>
                <a:gd name="T1" fmla="*/ 8 h 235"/>
                <a:gd name="T2" fmla="*/ 88 w 141"/>
                <a:gd name="T3" fmla="*/ 36 h 235"/>
                <a:gd name="T4" fmla="*/ 90 w 141"/>
                <a:gd name="T5" fmla="*/ 66 h 235"/>
                <a:gd name="T6" fmla="*/ 85 w 141"/>
                <a:gd name="T7" fmla="*/ 78 h 235"/>
                <a:gd name="T8" fmla="*/ 81 w 141"/>
                <a:gd name="T9" fmla="*/ 70 h 235"/>
                <a:gd name="T10" fmla="*/ 83 w 141"/>
                <a:gd name="T11" fmla="*/ 85 h 235"/>
                <a:gd name="T12" fmla="*/ 78 w 141"/>
                <a:gd name="T13" fmla="*/ 108 h 235"/>
                <a:gd name="T14" fmla="*/ 70 w 141"/>
                <a:gd name="T15" fmla="*/ 127 h 235"/>
                <a:gd name="T16" fmla="*/ 68 w 141"/>
                <a:gd name="T17" fmla="*/ 146 h 235"/>
                <a:gd name="T18" fmla="*/ 59 w 141"/>
                <a:gd name="T19" fmla="*/ 182 h 235"/>
                <a:gd name="T20" fmla="*/ 49 w 141"/>
                <a:gd name="T21" fmla="*/ 218 h 235"/>
                <a:gd name="T22" fmla="*/ 46 w 141"/>
                <a:gd name="T23" fmla="*/ 230 h 235"/>
                <a:gd name="T24" fmla="*/ 33 w 141"/>
                <a:gd name="T25" fmla="*/ 262 h 235"/>
                <a:gd name="T26" fmla="*/ 23 w 141"/>
                <a:gd name="T27" fmla="*/ 264 h 235"/>
                <a:gd name="T28" fmla="*/ 15 w 141"/>
                <a:gd name="T29" fmla="*/ 271 h 235"/>
                <a:gd name="T30" fmla="*/ 5 w 141"/>
                <a:gd name="T31" fmla="*/ 260 h 235"/>
                <a:gd name="T32" fmla="*/ 0 w 141"/>
                <a:gd name="T33" fmla="*/ 244 h 235"/>
                <a:gd name="T34" fmla="*/ 2 w 141"/>
                <a:gd name="T35" fmla="*/ 233 h 235"/>
                <a:gd name="T36" fmla="*/ 5 w 141"/>
                <a:gd name="T37" fmla="*/ 220 h 235"/>
                <a:gd name="T38" fmla="*/ 0 w 141"/>
                <a:gd name="T39" fmla="*/ 206 h 235"/>
                <a:gd name="T40" fmla="*/ 5 w 141"/>
                <a:gd name="T41" fmla="*/ 182 h 235"/>
                <a:gd name="T42" fmla="*/ 8 w 141"/>
                <a:gd name="T43" fmla="*/ 178 h 235"/>
                <a:gd name="T44" fmla="*/ 14 w 141"/>
                <a:gd name="T45" fmla="*/ 160 h 235"/>
                <a:gd name="T46" fmla="*/ 18 w 141"/>
                <a:gd name="T47" fmla="*/ 148 h 235"/>
                <a:gd name="T48" fmla="*/ 18 w 141"/>
                <a:gd name="T49" fmla="*/ 140 h 235"/>
                <a:gd name="T50" fmla="*/ 16 w 141"/>
                <a:gd name="T51" fmla="*/ 116 h 235"/>
                <a:gd name="T52" fmla="*/ 25 w 141"/>
                <a:gd name="T53" fmla="*/ 80 h 235"/>
                <a:gd name="T54" fmla="*/ 29 w 141"/>
                <a:gd name="T55" fmla="*/ 74 h 235"/>
                <a:gd name="T56" fmla="*/ 38 w 141"/>
                <a:gd name="T57" fmla="*/ 72 h 235"/>
                <a:gd name="T58" fmla="*/ 42 w 141"/>
                <a:gd name="T59" fmla="*/ 68 h 235"/>
                <a:gd name="T60" fmla="*/ 50 w 141"/>
                <a:gd name="T61" fmla="*/ 62 h 235"/>
                <a:gd name="T62" fmla="*/ 59 w 141"/>
                <a:gd name="T63" fmla="*/ 48 h 235"/>
                <a:gd name="T64" fmla="*/ 65 w 141"/>
                <a:gd name="T65" fmla="*/ 40 h 235"/>
                <a:gd name="T66" fmla="*/ 65 w 141"/>
                <a:gd name="T67" fmla="*/ 28 h 235"/>
                <a:gd name="T68" fmla="*/ 71 w 141"/>
                <a:gd name="T69" fmla="*/ 26 h 235"/>
                <a:gd name="T70" fmla="*/ 76 w 141"/>
                <a:gd name="T71" fmla="*/ 10 h 235"/>
                <a:gd name="T72" fmla="*/ 79 w 141"/>
                <a:gd name="T73" fmla="*/ 2 h 2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235"/>
                <a:gd name="T113" fmla="*/ 141 w 141"/>
                <a:gd name="T114" fmla="*/ 235 h 2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5" name="Freeform 693"/>
            <p:cNvSpPr>
              <a:spLocks/>
            </p:cNvSpPr>
            <p:nvPr/>
          </p:nvSpPr>
          <p:spPr bwMode="ltGray">
            <a:xfrm>
              <a:off x="3309" y="3182"/>
              <a:ext cx="136" cy="251"/>
            </a:xfrm>
            <a:custGeom>
              <a:avLst/>
              <a:gdLst>
                <a:gd name="T0" fmla="*/ 89 w 149"/>
                <a:gd name="T1" fmla="*/ 8 h 243"/>
                <a:gd name="T2" fmla="*/ 91 w 149"/>
                <a:gd name="T3" fmla="*/ 37 h 243"/>
                <a:gd name="T4" fmla="*/ 93 w 149"/>
                <a:gd name="T5" fmla="*/ 68 h 243"/>
                <a:gd name="T6" fmla="*/ 89 w 149"/>
                <a:gd name="T7" fmla="*/ 82 h 243"/>
                <a:gd name="T8" fmla="*/ 84 w 149"/>
                <a:gd name="T9" fmla="*/ 72 h 243"/>
                <a:gd name="T10" fmla="*/ 86 w 149"/>
                <a:gd name="T11" fmla="*/ 93 h 243"/>
                <a:gd name="T12" fmla="*/ 81 w 149"/>
                <a:gd name="T13" fmla="*/ 112 h 243"/>
                <a:gd name="T14" fmla="*/ 72 w 149"/>
                <a:gd name="T15" fmla="*/ 134 h 243"/>
                <a:gd name="T16" fmla="*/ 71 w 149"/>
                <a:gd name="T17" fmla="*/ 153 h 243"/>
                <a:gd name="T18" fmla="*/ 61 w 149"/>
                <a:gd name="T19" fmla="*/ 190 h 243"/>
                <a:gd name="T20" fmla="*/ 51 w 149"/>
                <a:gd name="T21" fmla="*/ 228 h 243"/>
                <a:gd name="T22" fmla="*/ 48 w 149"/>
                <a:gd name="T23" fmla="*/ 242 h 243"/>
                <a:gd name="T24" fmla="*/ 34 w 149"/>
                <a:gd name="T25" fmla="*/ 275 h 243"/>
                <a:gd name="T26" fmla="*/ 24 w 149"/>
                <a:gd name="T27" fmla="*/ 278 h 243"/>
                <a:gd name="T28" fmla="*/ 15 w 149"/>
                <a:gd name="T29" fmla="*/ 284 h 243"/>
                <a:gd name="T30" fmla="*/ 5 w 149"/>
                <a:gd name="T31" fmla="*/ 273 h 243"/>
                <a:gd name="T32" fmla="*/ 0 w 149"/>
                <a:gd name="T33" fmla="*/ 256 h 243"/>
                <a:gd name="T34" fmla="*/ 2 w 149"/>
                <a:gd name="T35" fmla="*/ 245 h 243"/>
                <a:gd name="T36" fmla="*/ 5 w 149"/>
                <a:gd name="T37" fmla="*/ 230 h 243"/>
                <a:gd name="T38" fmla="*/ 0 w 149"/>
                <a:gd name="T39" fmla="*/ 216 h 243"/>
                <a:gd name="T40" fmla="*/ 5 w 149"/>
                <a:gd name="T41" fmla="*/ 190 h 243"/>
                <a:gd name="T42" fmla="*/ 9 w 149"/>
                <a:gd name="T43" fmla="*/ 186 h 243"/>
                <a:gd name="T44" fmla="*/ 14 w 149"/>
                <a:gd name="T45" fmla="*/ 169 h 243"/>
                <a:gd name="T46" fmla="*/ 19 w 149"/>
                <a:gd name="T47" fmla="*/ 155 h 243"/>
                <a:gd name="T48" fmla="*/ 19 w 149"/>
                <a:gd name="T49" fmla="*/ 145 h 243"/>
                <a:gd name="T50" fmla="*/ 16 w 149"/>
                <a:gd name="T51" fmla="*/ 123 h 243"/>
                <a:gd name="T52" fmla="*/ 26 w 149"/>
                <a:gd name="T53" fmla="*/ 85 h 243"/>
                <a:gd name="T54" fmla="*/ 31 w 149"/>
                <a:gd name="T55" fmla="*/ 76 h 243"/>
                <a:gd name="T56" fmla="*/ 39 w 149"/>
                <a:gd name="T57" fmla="*/ 74 h 243"/>
                <a:gd name="T58" fmla="*/ 44 w 149"/>
                <a:gd name="T59" fmla="*/ 70 h 243"/>
                <a:gd name="T60" fmla="*/ 53 w 149"/>
                <a:gd name="T61" fmla="*/ 64 h 243"/>
                <a:gd name="T62" fmla="*/ 61 w 149"/>
                <a:gd name="T63" fmla="*/ 52 h 243"/>
                <a:gd name="T64" fmla="*/ 68 w 149"/>
                <a:gd name="T65" fmla="*/ 41 h 243"/>
                <a:gd name="T66" fmla="*/ 68 w 149"/>
                <a:gd name="T67" fmla="*/ 29 h 243"/>
                <a:gd name="T68" fmla="*/ 75 w 149"/>
                <a:gd name="T69" fmla="*/ 27 h 243"/>
                <a:gd name="T70" fmla="*/ 80 w 149"/>
                <a:gd name="T71" fmla="*/ 10 h 243"/>
                <a:gd name="T72" fmla="*/ 82 w 149"/>
                <a:gd name="T73" fmla="*/ 2 h 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243"/>
                <a:gd name="T113" fmla="*/ 149 w 149"/>
                <a:gd name="T114" fmla="*/ 243 h 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6" name="Freeform 694"/>
            <p:cNvSpPr>
              <a:spLocks/>
            </p:cNvSpPr>
            <p:nvPr/>
          </p:nvSpPr>
          <p:spPr bwMode="ltGray">
            <a:xfrm>
              <a:off x="3336" y="3157"/>
              <a:ext cx="7" cy="12"/>
            </a:xfrm>
            <a:custGeom>
              <a:avLst/>
              <a:gdLst>
                <a:gd name="T0" fmla="*/ 0 w 7"/>
                <a:gd name="T1" fmla="*/ 4 h 11"/>
                <a:gd name="T2" fmla="*/ 4 w 7"/>
                <a:gd name="T3" fmla="*/ 0 h 11"/>
                <a:gd name="T4" fmla="*/ 6 w 7"/>
                <a:gd name="T5" fmla="*/ 4 h 11"/>
                <a:gd name="T6" fmla="*/ 4 w 7"/>
                <a:gd name="T7" fmla="*/ 15 h 11"/>
                <a:gd name="T8" fmla="*/ 0 w 7"/>
                <a:gd name="T9" fmla="*/ 4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0" y="4"/>
                  </a:moveTo>
                  <a:lnTo>
                    <a:pt x="4" y="0"/>
                  </a:lnTo>
                  <a:lnTo>
                    <a:pt x="6" y="4"/>
                  </a:lnTo>
                  <a:lnTo>
                    <a:pt x="4"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7" name="Freeform 695"/>
            <p:cNvSpPr>
              <a:spLocks/>
            </p:cNvSpPr>
            <p:nvPr/>
          </p:nvSpPr>
          <p:spPr bwMode="ltGray">
            <a:xfrm>
              <a:off x="3365" y="3184"/>
              <a:ext cx="5" cy="9"/>
            </a:xfrm>
            <a:custGeom>
              <a:avLst/>
              <a:gdLst>
                <a:gd name="T0" fmla="*/ 0 w 5"/>
                <a:gd name="T1" fmla="*/ 4 h 9"/>
                <a:gd name="T2" fmla="*/ 2 w 5"/>
                <a:gd name="T3" fmla="*/ 0 h 9"/>
                <a:gd name="T4" fmla="*/ 4 w 5"/>
                <a:gd name="T5" fmla="*/ 4 h 9"/>
                <a:gd name="T6" fmla="*/ 2 w 5"/>
                <a:gd name="T7" fmla="*/ 8 h 9"/>
                <a:gd name="T8" fmla="*/ 0 w 5"/>
                <a:gd name="T9" fmla="*/ 4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0" y="4"/>
                  </a:moveTo>
                  <a:lnTo>
                    <a:pt x="2" y="0"/>
                  </a:lnTo>
                  <a:lnTo>
                    <a:pt x="4" y="4"/>
                  </a:lnTo>
                  <a:lnTo>
                    <a:pt x="2" y="8"/>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8" name="Freeform 696"/>
            <p:cNvSpPr>
              <a:spLocks/>
            </p:cNvSpPr>
            <p:nvPr/>
          </p:nvSpPr>
          <p:spPr bwMode="ltGray">
            <a:xfrm>
              <a:off x="3347" y="3169"/>
              <a:ext cx="4" cy="7"/>
            </a:xfrm>
            <a:custGeom>
              <a:avLst/>
              <a:gdLst>
                <a:gd name="T0" fmla="*/ 9 w 3"/>
                <a:gd name="T1" fmla="*/ 6 h 7"/>
                <a:gd name="T2" fmla="*/ 0 w 3"/>
                <a:gd name="T3" fmla="*/ 6 h 7"/>
                <a:gd name="T4" fmla="*/ 0 w 3"/>
                <a:gd name="T5" fmla="*/ 0 h 7"/>
                <a:gd name="T6" fmla="*/ 9 w 3"/>
                <a:gd name="T7" fmla="*/ 0 h 7"/>
                <a:gd name="T8" fmla="*/ 9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6"/>
                  </a:moveTo>
                  <a:lnTo>
                    <a:pt x="0" y="6"/>
                  </a:lnTo>
                  <a:lnTo>
                    <a:pt x="0" y="0"/>
                  </a:lnTo>
                  <a:lnTo>
                    <a:pt x="2" y="0"/>
                  </a:lnTo>
                  <a:lnTo>
                    <a:pt x="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9" name="Freeform 697"/>
            <p:cNvSpPr>
              <a:spLocks/>
            </p:cNvSpPr>
            <p:nvPr/>
          </p:nvSpPr>
          <p:spPr bwMode="ltGray">
            <a:xfrm>
              <a:off x="3348" y="3172"/>
              <a:ext cx="7" cy="6"/>
            </a:xfrm>
            <a:custGeom>
              <a:avLst/>
              <a:gdLst>
                <a:gd name="T0" fmla="*/ 0 w 7"/>
                <a:gd name="T1" fmla="*/ 2 h 5"/>
                <a:gd name="T2" fmla="*/ 4 w 7"/>
                <a:gd name="T3" fmla="*/ 0 h 5"/>
                <a:gd name="T4" fmla="*/ 6 w 7"/>
                <a:gd name="T5" fmla="*/ 2 h 5"/>
                <a:gd name="T6" fmla="*/ 4 w 7"/>
                <a:gd name="T7" fmla="*/ 10 h 5"/>
                <a:gd name="T8" fmla="*/ 0 w 7"/>
                <a:gd name="T9" fmla="*/ 2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2"/>
                  </a:moveTo>
                  <a:lnTo>
                    <a:pt x="4" y="0"/>
                  </a:lnTo>
                  <a:lnTo>
                    <a:pt x="6" y="2"/>
                  </a:lnTo>
                  <a:lnTo>
                    <a:pt x="4" y="4"/>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0" name="Freeform 698"/>
            <p:cNvSpPr>
              <a:spLocks/>
            </p:cNvSpPr>
            <p:nvPr/>
          </p:nvSpPr>
          <p:spPr bwMode="ltGray">
            <a:xfrm>
              <a:off x="3339" y="3176"/>
              <a:ext cx="7" cy="7"/>
            </a:xfrm>
            <a:custGeom>
              <a:avLst/>
              <a:gdLst>
                <a:gd name="T0" fmla="*/ 0 w 7"/>
                <a:gd name="T1" fmla="*/ 2 h 7"/>
                <a:gd name="T2" fmla="*/ 2 w 7"/>
                <a:gd name="T3" fmla="*/ 0 h 7"/>
                <a:gd name="T4" fmla="*/ 6 w 7"/>
                <a:gd name="T5" fmla="*/ 2 h 7"/>
                <a:gd name="T6" fmla="*/ 2 w 7"/>
                <a:gd name="T7" fmla="*/ 6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2" y="0"/>
                  </a:lnTo>
                  <a:lnTo>
                    <a:pt x="6" y="2"/>
                  </a:lnTo>
                  <a:lnTo>
                    <a:pt x="2" y="6"/>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1" name="Freeform 699"/>
            <p:cNvSpPr>
              <a:spLocks/>
            </p:cNvSpPr>
            <p:nvPr/>
          </p:nvSpPr>
          <p:spPr bwMode="ltGray">
            <a:xfrm>
              <a:off x="3406" y="3193"/>
              <a:ext cx="7" cy="8"/>
            </a:xfrm>
            <a:custGeom>
              <a:avLst/>
              <a:gdLst>
                <a:gd name="T0" fmla="*/ 6 w 7"/>
                <a:gd name="T1" fmla="*/ 11 h 7"/>
                <a:gd name="T2" fmla="*/ 0 w 7"/>
                <a:gd name="T3" fmla="*/ 11 h 7"/>
                <a:gd name="T4" fmla="*/ 0 w 7"/>
                <a:gd name="T5" fmla="*/ 0 h 7"/>
                <a:gd name="T6" fmla="*/ 6 w 7"/>
                <a:gd name="T7" fmla="*/ 0 h 7"/>
                <a:gd name="T8" fmla="*/ 6 w 7"/>
                <a:gd name="T9" fmla="*/ 1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6"/>
                  </a:moveTo>
                  <a:lnTo>
                    <a:pt x="0" y="6"/>
                  </a:lnTo>
                  <a:lnTo>
                    <a:pt x="0" y="0"/>
                  </a:lnTo>
                  <a:lnTo>
                    <a:pt x="6" y="0"/>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2" name="Freeform 700"/>
            <p:cNvSpPr>
              <a:spLocks/>
            </p:cNvSpPr>
            <p:nvPr/>
          </p:nvSpPr>
          <p:spPr bwMode="ltGray">
            <a:xfrm>
              <a:off x="3411" y="3199"/>
              <a:ext cx="4" cy="3"/>
            </a:xfrm>
            <a:custGeom>
              <a:avLst/>
              <a:gdLst>
                <a:gd name="T0" fmla="*/ 0 w 5"/>
                <a:gd name="T1" fmla="*/ 0 h 3"/>
                <a:gd name="T2" fmla="*/ 2 w 5"/>
                <a:gd name="T3" fmla="*/ 0 h 3"/>
                <a:gd name="T4" fmla="*/ 2 w 5"/>
                <a:gd name="T5" fmla="*/ 2 h 3"/>
                <a:gd name="T6" fmla="*/ 2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2" y="0"/>
                  </a:lnTo>
                  <a:lnTo>
                    <a:pt x="4" y="2"/>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3" name="Freeform 701"/>
            <p:cNvSpPr>
              <a:spLocks/>
            </p:cNvSpPr>
            <p:nvPr/>
          </p:nvSpPr>
          <p:spPr bwMode="ltGray">
            <a:xfrm>
              <a:off x="3494" y="3366"/>
              <a:ext cx="8" cy="11"/>
            </a:xfrm>
            <a:custGeom>
              <a:avLst/>
              <a:gdLst>
                <a:gd name="T0" fmla="*/ 0 w 9"/>
                <a:gd name="T1" fmla="*/ 2 h 11"/>
                <a:gd name="T2" fmla="*/ 0 w 9"/>
                <a:gd name="T3" fmla="*/ 6 h 11"/>
                <a:gd name="T4" fmla="*/ 4 w 9"/>
                <a:gd name="T5" fmla="*/ 10 h 11"/>
                <a:gd name="T6" fmla="*/ 4 w 9"/>
                <a:gd name="T7" fmla="*/ 0 h 11"/>
                <a:gd name="T8" fmla="*/ 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2"/>
                  </a:moveTo>
                  <a:lnTo>
                    <a:pt x="0" y="6"/>
                  </a:lnTo>
                  <a:lnTo>
                    <a:pt x="6" y="10"/>
                  </a:lnTo>
                  <a:lnTo>
                    <a:pt x="8"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4" name="Freeform 702"/>
            <p:cNvSpPr>
              <a:spLocks/>
            </p:cNvSpPr>
            <p:nvPr/>
          </p:nvSpPr>
          <p:spPr bwMode="ltGray">
            <a:xfrm>
              <a:off x="3508" y="3355"/>
              <a:ext cx="9" cy="12"/>
            </a:xfrm>
            <a:custGeom>
              <a:avLst/>
              <a:gdLst>
                <a:gd name="T0" fmla="*/ 0 w 9"/>
                <a:gd name="T1" fmla="*/ 15 h 11"/>
                <a:gd name="T2" fmla="*/ 6 w 9"/>
                <a:gd name="T3" fmla="*/ 4 h 11"/>
                <a:gd name="T4" fmla="*/ 8 w 9"/>
                <a:gd name="T5" fmla="*/ 0 h 11"/>
                <a:gd name="T6" fmla="*/ 0 w 9"/>
                <a:gd name="T7" fmla="*/ 2 h 11"/>
                <a:gd name="T8" fmla="*/ 0 w 9"/>
                <a:gd name="T9" fmla="*/ 15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5" name="Freeform 703"/>
            <p:cNvSpPr>
              <a:spLocks/>
            </p:cNvSpPr>
            <p:nvPr/>
          </p:nvSpPr>
          <p:spPr bwMode="ltGray">
            <a:xfrm>
              <a:off x="2643" y="2185"/>
              <a:ext cx="7" cy="9"/>
            </a:xfrm>
            <a:custGeom>
              <a:avLst/>
              <a:gdLst>
                <a:gd name="T0" fmla="*/ 2 w 7"/>
                <a:gd name="T1" fmla="*/ 8 h 9"/>
                <a:gd name="T2" fmla="*/ 0 w 7"/>
                <a:gd name="T3" fmla="*/ 4 h 9"/>
                <a:gd name="T4" fmla="*/ 2 w 7"/>
                <a:gd name="T5" fmla="*/ 0 h 9"/>
                <a:gd name="T6" fmla="*/ 6 w 7"/>
                <a:gd name="T7" fmla="*/ 4 h 9"/>
                <a:gd name="T8" fmla="*/ 2 w 7"/>
                <a:gd name="T9" fmla="*/ 8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8"/>
                  </a:moveTo>
                  <a:lnTo>
                    <a:pt x="0" y="4"/>
                  </a:lnTo>
                  <a:lnTo>
                    <a:pt x="2" y="0"/>
                  </a:lnTo>
                  <a:lnTo>
                    <a:pt x="6" y="4"/>
                  </a:lnTo>
                  <a:lnTo>
                    <a:pt x="2"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6" name="Freeform 704"/>
            <p:cNvSpPr>
              <a:spLocks/>
            </p:cNvSpPr>
            <p:nvPr/>
          </p:nvSpPr>
          <p:spPr bwMode="ltGray">
            <a:xfrm>
              <a:off x="2934" y="2197"/>
              <a:ext cx="5" cy="9"/>
            </a:xfrm>
            <a:custGeom>
              <a:avLst/>
              <a:gdLst>
                <a:gd name="T0" fmla="*/ 1 w 7"/>
                <a:gd name="T1" fmla="*/ 8 h 9"/>
                <a:gd name="T2" fmla="*/ 0 w 7"/>
                <a:gd name="T3" fmla="*/ 6 h 9"/>
                <a:gd name="T4" fmla="*/ 1 w 7"/>
                <a:gd name="T5" fmla="*/ 0 h 9"/>
                <a:gd name="T6" fmla="*/ 1 w 7"/>
                <a:gd name="T7" fmla="*/ 8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6" y="8"/>
                  </a:moveTo>
                  <a:lnTo>
                    <a:pt x="0" y="6"/>
                  </a:lnTo>
                  <a:lnTo>
                    <a:pt x="4" y="0"/>
                  </a:lnTo>
                  <a:lnTo>
                    <a:pt x="6"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7" name="Freeform 705"/>
            <p:cNvSpPr>
              <a:spLocks/>
            </p:cNvSpPr>
            <p:nvPr/>
          </p:nvSpPr>
          <p:spPr bwMode="ltGray">
            <a:xfrm>
              <a:off x="2884" y="2022"/>
              <a:ext cx="3" cy="9"/>
            </a:xfrm>
            <a:custGeom>
              <a:avLst/>
              <a:gdLst>
                <a:gd name="T0" fmla="*/ 1 w 5"/>
                <a:gd name="T1" fmla="*/ 0 h 9"/>
                <a:gd name="T2" fmla="*/ 0 w 5"/>
                <a:gd name="T3" fmla="*/ 4 h 9"/>
                <a:gd name="T4" fmla="*/ 1 w 5"/>
                <a:gd name="T5" fmla="*/ 8 h 9"/>
                <a:gd name="T6" fmla="*/ 1 w 5"/>
                <a:gd name="T7" fmla="*/ 4 h 9"/>
                <a:gd name="T8" fmla="*/ 1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2" y="0"/>
                  </a:moveTo>
                  <a:lnTo>
                    <a:pt x="0" y="4"/>
                  </a:lnTo>
                  <a:lnTo>
                    <a:pt x="2" y="8"/>
                  </a:lnTo>
                  <a:lnTo>
                    <a:pt x="4"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0" name="Group 706"/>
            <p:cNvGrpSpPr>
              <a:grpSpLocks/>
            </p:cNvGrpSpPr>
            <p:nvPr/>
          </p:nvGrpSpPr>
          <p:grpSpPr bwMode="auto">
            <a:xfrm>
              <a:off x="4704" y="2791"/>
              <a:ext cx="530" cy="304"/>
              <a:chOff x="4720" y="2691"/>
              <a:chExt cx="575" cy="330"/>
            </a:xfrm>
            <a:grpFill/>
          </p:grpSpPr>
          <p:sp>
            <p:nvSpPr>
              <p:cNvPr id="5416" name="Freeform 707"/>
              <p:cNvSpPr>
                <a:spLocks/>
              </p:cNvSpPr>
              <p:nvPr/>
            </p:nvSpPr>
            <p:spPr bwMode="ltGray">
              <a:xfrm>
                <a:off x="4720" y="2870"/>
                <a:ext cx="55" cy="19"/>
              </a:xfrm>
              <a:custGeom>
                <a:avLst/>
                <a:gdLst>
                  <a:gd name="T0" fmla="*/ 6 w 55"/>
                  <a:gd name="T1" fmla="*/ 11 h 17"/>
                  <a:gd name="T2" fmla="*/ 0 w 55"/>
                  <a:gd name="T3" fmla="*/ 28 h 17"/>
                  <a:gd name="T4" fmla="*/ 16 w 55"/>
                  <a:gd name="T5" fmla="*/ 17 h 17"/>
                  <a:gd name="T6" fmla="*/ 32 w 55"/>
                  <a:gd name="T7" fmla="*/ 11 h 17"/>
                  <a:gd name="T8" fmla="*/ 46 w 55"/>
                  <a:gd name="T9" fmla="*/ 21 h 17"/>
                  <a:gd name="T10" fmla="*/ 54 w 55"/>
                  <a:gd name="T11" fmla="*/ 21 h 17"/>
                  <a:gd name="T12" fmla="*/ 48 w 55"/>
                  <a:gd name="T13" fmla="*/ 0 h 17"/>
                  <a:gd name="T14" fmla="*/ 22 w 55"/>
                  <a:gd name="T15" fmla="*/ 2 h 17"/>
                  <a:gd name="T16" fmla="*/ 6 w 55"/>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7"/>
                  <a:gd name="T29" fmla="*/ 55 w 5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1" name="Group 708"/>
              <p:cNvGrpSpPr>
                <a:grpSpLocks/>
              </p:cNvGrpSpPr>
              <p:nvPr/>
            </p:nvGrpSpPr>
            <p:grpSpPr bwMode="auto">
              <a:xfrm>
                <a:off x="4728" y="2691"/>
                <a:ext cx="567" cy="330"/>
                <a:chOff x="4728" y="2691"/>
                <a:chExt cx="567" cy="330"/>
              </a:xfrm>
              <a:grpFill/>
            </p:grpSpPr>
            <p:sp>
              <p:nvSpPr>
                <p:cNvPr id="5418" name="Freeform 709"/>
                <p:cNvSpPr>
                  <a:spLocks/>
                </p:cNvSpPr>
                <p:nvPr/>
              </p:nvSpPr>
              <p:spPr bwMode="ltGray">
                <a:xfrm>
                  <a:off x="4935" y="2848"/>
                  <a:ext cx="167" cy="144"/>
                </a:xfrm>
                <a:custGeom>
                  <a:avLst/>
                  <a:gdLst>
                    <a:gd name="T0" fmla="*/ 0 w 169"/>
                    <a:gd name="T1" fmla="*/ 0 h 129"/>
                    <a:gd name="T2" fmla="*/ 10 w 169"/>
                    <a:gd name="T3" fmla="*/ 183 h 129"/>
                    <a:gd name="T4" fmla="*/ 36 w 169"/>
                    <a:gd name="T5" fmla="*/ 189 h 129"/>
                    <a:gd name="T6" fmla="*/ 43 w 169"/>
                    <a:gd name="T7" fmla="*/ 174 h 129"/>
                    <a:gd name="T8" fmla="*/ 45 w 169"/>
                    <a:gd name="T9" fmla="*/ 156 h 129"/>
                    <a:gd name="T10" fmla="*/ 55 w 169"/>
                    <a:gd name="T11" fmla="*/ 138 h 129"/>
                    <a:gd name="T12" fmla="*/ 83 w 169"/>
                    <a:gd name="T13" fmla="*/ 148 h 129"/>
                    <a:gd name="T14" fmla="*/ 105 w 169"/>
                    <a:gd name="T15" fmla="*/ 177 h 129"/>
                    <a:gd name="T16" fmla="*/ 117 w 169"/>
                    <a:gd name="T17" fmla="*/ 214 h 129"/>
                    <a:gd name="T18" fmla="*/ 158 w 169"/>
                    <a:gd name="T19" fmla="*/ 223 h 129"/>
                    <a:gd name="T20" fmla="*/ 152 w 169"/>
                    <a:gd name="T21" fmla="*/ 208 h 129"/>
                    <a:gd name="T22" fmla="*/ 150 w 169"/>
                    <a:gd name="T23" fmla="*/ 194 h 129"/>
                    <a:gd name="T24" fmla="*/ 140 w 169"/>
                    <a:gd name="T25" fmla="*/ 194 h 129"/>
                    <a:gd name="T26" fmla="*/ 140 w 169"/>
                    <a:gd name="T27" fmla="*/ 183 h 129"/>
                    <a:gd name="T28" fmla="*/ 126 w 169"/>
                    <a:gd name="T29" fmla="*/ 180 h 129"/>
                    <a:gd name="T30" fmla="*/ 119 w 169"/>
                    <a:gd name="T31" fmla="*/ 148 h 129"/>
                    <a:gd name="T32" fmla="*/ 101 w 169"/>
                    <a:gd name="T33" fmla="*/ 118 h 129"/>
                    <a:gd name="T34" fmla="*/ 119 w 169"/>
                    <a:gd name="T35" fmla="*/ 116 h 129"/>
                    <a:gd name="T36" fmla="*/ 111 w 169"/>
                    <a:gd name="T37" fmla="*/ 90 h 129"/>
                    <a:gd name="T38" fmla="*/ 87 w 169"/>
                    <a:gd name="T39" fmla="*/ 79 h 129"/>
                    <a:gd name="T40" fmla="*/ 73 w 169"/>
                    <a:gd name="T41" fmla="*/ 51 h 129"/>
                    <a:gd name="T42" fmla="*/ 67 w 169"/>
                    <a:gd name="T43" fmla="*/ 41 h 129"/>
                    <a:gd name="T44" fmla="*/ 45 w 169"/>
                    <a:gd name="T45" fmla="*/ 21 h 129"/>
                    <a:gd name="T46" fmla="*/ 16 w 169"/>
                    <a:gd name="T47" fmla="*/ 4 h 129"/>
                    <a:gd name="T48" fmla="*/ 0 w 169"/>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29"/>
                    <a:gd name="T77" fmla="*/ 169 w 16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9" name="Freeform 710"/>
                <p:cNvSpPr>
                  <a:spLocks/>
                </p:cNvSpPr>
                <p:nvPr/>
              </p:nvSpPr>
              <p:spPr bwMode="ltGray">
                <a:xfrm>
                  <a:off x="4776" y="2820"/>
                  <a:ext cx="162" cy="142"/>
                </a:xfrm>
                <a:custGeom>
                  <a:avLst/>
                  <a:gdLst>
                    <a:gd name="T0" fmla="*/ 38 w 163"/>
                    <a:gd name="T1" fmla="*/ 42 h 127"/>
                    <a:gd name="T2" fmla="*/ 32 w 163"/>
                    <a:gd name="T3" fmla="*/ 56 h 127"/>
                    <a:gd name="T4" fmla="*/ 23 w 163"/>
                    <a:gd name="T5" fmla="*/ 66 h 127"/>
                    <a:gd name="T6" fmla="*/ 8 w 163"/>
                    <a:gd name="T7" fmla="*/ 63 h 127"/>
                    <a:gd name="T8" fmla="*/ 27 w 163"/>
                    <a:gd name="T9" fmla="*/ 78 h 127"/>
                    <a:gd name="T10" fmla="*/ 63 w 163"/>
                    <a:gd name="T11" fmla="*/ 103 h 127"/>
                    <a:gd name="T12" fmla="*/ 85 w 163"/>
                    <a:gd name="T13" fmla="*/ 105 h 127"/>
                    <a:gd name="T14" fmla="*/ 92 w 163"/>
                    <a:gd name="T15" fmla="*/ 107 h 127"/>
                    <a:gd name="T16" fmla="*/ 102 w 163"/>
                    <a:gd name="T17" fmla="*/ 121 h 127"/>
                    <a:gd name="T18" fmla="*/ 111 w 163"/>
                    <a:gd name="T19" fmla="*/ 138 h 127"/>
                    <a:gd name="T20" fmla="*/ 115 w 163"/>
                    <a:gd name="T21" fmla="*/ 154 h 127"/>
                    <a:gd name="T22" fmla="*/ 119 w 163"/>
                    <a:gd name="T23" fmla="*/ 176 h 127"/>
                    <a:gd name="T24" fmla="*/ 111 w 163"/>
                    <a:gd name="T25" fmla="*/ 180 h 127"/>
                    <a:gd name="T26" fmla="*/ 106 w 163"/>
                    <a:gd name="T27" fmla="*/ 201 h 127"/>
                    <a:gd name="T28" fmla="*/ 107 w 163"/>
                    <a:gd name="T29" fmla="*/ 210 h 127"/>
                    <a:gd name="T30" fmla="*/ 125 w 163"/>
                    <a:gd name="T31" fmla="*/ 193 h 127"/>
                    <a:gd name="T32" fmla="*/ 140 w 163"/>
                    <a:gd name="T33" fmla="*/ 193 h 127"/>
                    <a:gd name="T34" fmla="*/ 157 w 163"/>
                    <a:gd name="T35" fmla="*/ 216 h 127"/>
                    <a:gd name="T36" fmla="*/ 157 w 163"/>
                    <a:gd name="T37" fmla="*/ 221 h 127"/>
                    <a:gd name="T38" fmla="*/ 147 w 163"/>
                    <a:gd name="T39" fmla="*/ 42 h 127"/>
                    <a:gd name="T40" fmla="*/ 134 w 163"/>
                    <a:gd name="T41" fmla="*/ 40 h 127"/>
                    <a:gd name="T42" fmla="*/ 96 w 163"/>
                    <a:gd name="T43" fmla="*/ 15 h 127"/>
                    <a:gd name="T44" fmla="*/ 83 w 163"/>
                    <a:gd name="T45" fmla="*/ 40 h 127"/>
                    <a:gd name="T46" fmla="*/ 71 w 163"/>
                    <a:gd name="T47" fmla="*/ 56 h 127"/>
                    <a:gd name="T48" fmla="*/ 71 w 163"/>
                    <a:gd name="T49" fmla="*/ 83 h 127"/>
                    <a:gd name="T50" fmla="*/ 55 w 163"/>
                    <a:gd name="T51" fmla="*/ 75 h 127"/>
                    <a:gd name="T52" fmla="*/ 55 w 163"/>
                    <a:gd name="T53" fmla="*/ 53 h 127"/>
                    <a:gd name="T54" fmla="*/ 48 w 163"/>
                    <a:gd name="T55" fmla="*/ 53 h 127"/>
                    <a:gd name="T56" fmla="*/ 44 w 163"/>
                    <a:gd name="T57" fmla="*/ 15 h 127"/>
                    <a:gd name="T58" fmla="*/ 40 w 163"/>
                    <a:gd name="T59" fmla="*/ 4 h 127"/>
                    <a:gd name="T60" fmla="*/ 15 w 163"/>
                    <a:gd name="T61" fmla="*/ 0 h 127"/>
                    <a:gd name="T62" fmla="*/ 0 w 163"/>
                    <a:gd name="T63" fmla="*/ 15 h 127"/>
                    <a:gd name="T64" fmla="*/ 4 w 163"/>
                    <a:gd name="T65" fmla="*/ 42 h 127"/>
                    <a:gd name="T66" fmla="*/ 19 w 163"/>
                    <a:gd name="T67" fmla="*/ 53 h 127"/>
                    <a:gd name="T68" fmla="*/ 38 w 163"/>
                    <a:gd name="T69" fmla="*/ 42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127"/>
                    <a:gd name="T107" fmla="*/ 163 w 163"/>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0" name="Freeform 711"/>
                <p:cNvSpPr>
                  <a:spLocks/>
                </p:cNvSpPr>
                <p:nvPr/>
              </p:nvSpPr>
              <p:spPr bwMode="ltGray">
                <a:xfrm>
                  <a:off x="4776" y="2819"/>
                  <a:ext cx="170" cy="151"/>
                </a:xfrm>
                <a:custGeom>
                  <a:avLst/>
                  <a:gdLst>
                    <a:gd name="T0" fmla="*/ 40 w 171"/>
                    <a:gd name="T1" fmla="*/ 45 h 135"/>
                    <a:gd name="T2" fmla="*/ 34 w 171"/>
                    <a:gd name="T3" fmla="*/ 60 h 135"/>
                    <a:gd name="T4" fmla="*/ 24 w 171"/>
                    <a:gd name="T5" fmla="*/ 70 h 135"/>
                    <a:gd name="T6" fmla="*/ 8 w 171"/>
                    <a:gd name="T7" fmla="*/ 67 h 135"/>
                    <a:gd name="T8" fmla="*/ 28 w 171"/>
                    <a:gd name="T9" fmla="*/ 84 h 135"/>
                    <a:gd name="T10" fmla="*/ 66 w 171"/>
                    <a:gd name="T11" fmla="*/ 107 h 135"/>
                    <a:gd name="T12" fmla="*/ 89 w 171"/>
                    <a:gd name="T13" fmla="*/ 114 h 135"/>
                    <a:gd name="T14" fmla="*/ 97 w 171"/>
                    <a:gd name="T15" fmla="*/ 116 h 135"/>
                    <a:gd name="T16" fmla="*/ 107 w 171"/>
                    <a:gd name="T17" fmla="*/ 130 h 135"/>
                    <a:gd name="T18" fmla="*/ 117 w 171"/>
                    <a:gd name="T19" fmla="*/ 147 h 135"/>
                    <a:gd name="T20" fmla="*/ 121 w 171"/>
                    <a:gd name="T21" fmla="*/ 164 h 135"/>
                    <a:gd name="T22" fmla="*/ 125 w 171"/>
                    <a:gd name="T23" fmla="*/ 187 h 135"/>
                    <a:gd name="T24" fmla="*/ 117 w 171"/>
                    <a:gd name="T25" fmla="*/ 192 h 135"/>
                    <a:gd name="T26" fmla="*/ 111 w 171"/>
                    <a:gd name="T27" fmla="*/ 213 h 135"/>
                    <a:gd name="T28" fmla="*/ 113 w 171"/>
                    <a:gd name="T29" fmla="*/ 224 h 135"/>
                    <a:gd name="T30" fmla="*/ 131 w 171"/>
                    <a:gd name="T31" fmla="*/ 208 h 135"/>
                    <a:gd name="T32" fmla="*/ 147 w 171"/>
                    <a:gd name="T33" fmla="*/ 208 h 135"/>
                    <a:gd name="T34" fmla="*/ 165 w 171"/>
                    <a:gd name="T35" fmla="*/ 233 h 135"/>
                    <a:gd name="T36" fmla="*/ 165 w 171"/>
                    <a:gd name="T37" fmla="*/ 235 h 135"/>
                    <a:gd name="T38" fmla="*/ 155 w 171"/>
                    <a:gd name="T39" fmla="*/ 45 h 135"/>
                    <a:gd name="T40" fmla="*/ 141 w 171"/>
                    <a:gd name="T41" fmla="*/ 43 h 135"/>
                    <a:gd name="T42" fmla="*/ 101 w 171"/>
                    <a:gd name="T43" fmla="*/ 17 h 135"/>
                    <a:gd name="T44" fmla="*/ 87 w 171"/>
                    <a:gd name="T45" fmla="*/ 43 h 135"/>
                    <a:gd name="T46" fmla="*/ 74 w 171"/>
                    <a:gd name="T47" fmla="*/ 60 h 135"/>
                    <a:gd name="T48" fmla="*/ 74 w 171"/>
                    <a:gd name="T49" fmla="*/ 87 h 135"/>
                    <a:gd name="T50" fmla="*/ 58 w 171"/>
                    <a:gd name="T51" fmla="*/ 81 h 135"/>
                    <a:gd name="T52" fmla="*/ 58 w 171"/>
                    <a:gd name="T53" fmla="*/ 56 h 135"/>
                    <a:gd name="T54" fmla="*/ 50 w 171"/>
                    <a:gd name="T55" fmla="*/ 56 h 135"/>
                    <a:gd name="T56" fmla="*/ 46 w 171"/>
                    <a:gd name="T57" fmla="*/ 17 h 135"/>
                    <a:gd name="T58" fmla="*/ 42 w 171"/>
                    <a:gd name="T59" fmla="*/ 4 h 135"/>
                    <a:gd name="T60" fmla="*/ 16 w 171"/>
                    <a:gd name="T61" fmla="*/ 0 h 135"/>
                    <a:gd name="T62" fmla="*/ 0 w 171"/>
                    <a:gd name="T63" fmla="*/ 17 h 135"/>
                    <a:gd name="T64" fmla="*/ 4 w 171"/>
                    <a:gd name="T65" fmla="*/ 45 h 135"/>
                    <a:gd name="T66" fmla="*/ 20 w 171"/>
                    <a:gd name="T67" fmla="*/ 56 h 135"/>
                    <a:gd name="T68" fmla="*/ 40 w 171"/>
                    <a:gd name="T69" fmla="*/ 45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5"/>
                    <a:gd name="T107" fmla="*/ 171 w 171"/>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1" name="Freeform 712"/>
                <p:cNvSpPr>
                  <a:spLocks/>
                </p:cNvSpPr>
                <p:nvPr/>
              </p:nvSpPr>
              <p:spPr bwMode="ltGray">
                <a:xfrm>
                  <a:off x="4728" y="2839"/>
                  <a:ext cx="24" cy="19"/>
                </a:xfrm>
                <a:custGeom>
                  <a:avLst/>
                  <a:gdLst>
                    <a:gd name="T0" fmla="*/ 0 w 25"/>
                    <a:gd name="T1" fmla="*/ 25 h 17"/>
                    <a:gd name="T2" fmla="*/ 8 w 25"/>
                    <a:gd name="T3" fmla="*/ 28 h 17"/>
                    <a:gd name="T4" fmla="*/ 17 w 25"/>
                    <a:gd name="T5" fmla="*/ 13 h 17"/>
                    <a:gd name="T6" fmla="*/ 19 w 25"/>
                    <a:gd name="T7" fmla="*/ 0 h 17"/>
                    <a:gd name="T8" fmla="*/ 10 w 25"/>
                    <a:gd name="T9" fmla="*/ 0 h 17"/>
                    <a:gd name="T10" fmla="*/ 2 w 25"/>
                    <a:gd name="T11" fmla="*/ 11 h 17"/>
                    <a:gd name="T12" fmla="*/ 0 w 25"/>
                    <a:gd name="T13" fmla="*/ 25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14"/>
                      </a:moveTo>
                      <a:lnTo>
                        <a:pt x="8" y="16"/>
                      </a:lnTo>
                      <a:lnTo>
                        <a:pt x="22" y="8"/>
                      </a:lnTo>
                      <a:lnTo>
                        <a:pt x="24" y="0"/>
                      </a:lnTo>
                      <a:lnTo>
                        <a:pt x="10" y="0"/>
                      </a:lnTo>
                      <a:lnTo>
                        <a:pt x="2"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2" name="Freeform 713"/>
                <p:cNvSpPr>
                  <a:spLocks/>
                </p:cNvSpPr>
                <p:nvPr/>
              </p:nvSpPr>
              <p:spPr bwMode="ltGray">
                <a:xfrm>
                  <a:off x="4809" y="2899"/>
                  <a:ext cx="19" cy="30"/>
                </a:xfrm>
                <a:custGeom>
                  <a:avLst/>
                  <a:gdLst>
                    <a:gd name="T0" fmla="*/ 4 w 19"/>
                    <a:gd name="T1" fmla="*/ 16 h 27"/>
                    <a:gd name="T2" fmla="*/ 12 w 19"/>
                    <a:gd name="T3" fmla="*/ 2 h 27"/>
                    <a:gd name="T4" fmla="*/ 18 w 19"/>
                    <a:gd name="T5" fmla="*/ 0 h 27"/>
                    <a:gd name="T6" fmla="*/ 14 w 19"/>
                    <a:gd name="T7" fmla="*/ 13 h 27"/>
                    <a:gd name="T8" fmla="*/ 8 w 19"/>
                    <a:gd name="T9" fmla="*/ 33 h 27"/>
                    <a:gd name="T10" fmla="*/ 0 w 19"/>
                    <a:gd name="T11" fmla="*/ 44 h 27"/>
                    <a:gd name="T12" fmla="*/ 4 w 19"/>
                    <a:gd name="T13" fmla="*/ 16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4" y="10"/>
                      </a:moveTo>
                      <a:lnTo>
                        <a:pt x="12" y="2"/>
                      </a:lnTo>
                      <a:lnTo>
                        <a:pt x="18" y="0"/>
                      </a:lnTo>
                      <a:lnTo>
                        <a:pt x="14" y="8"/>
                      </a:lnTo>
                      <a:lnTo>
                        <a:pt x="8" y="20"/>
                      </a:lnTo>
                      <a:lnTo>
                        <a:pt x="0" y="26"/>
                      </a:lnTo>
                      <a:lnTo>
                        <a:pt x="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3" name="Freeform 714"/>
                <p:cNvSpPr>
                  <a:spLocks/>
                </p:cNvSpPr>
                <p:nvPr/>
              </p:nvSpPr>
              <p:spPr bwMode="ltGray">
                <a:xfrm>
                  <a:off x="4759" y="2707"/>
                  <a:ext cx="29" cy="66"/>
                </a:xfrm>
                <a:custGeom>
                  <a:avLst/>
                  <a:gdLst>
                    <a:gd name="T0" fmla="*/ 12 w 29"/>
                    <a:gd name="T1" fmla="*/ 60 h 59"/>
                    <a:gd name="T2" fmla="*/ 28 w 29"/>
                    <a:gd name="T3" fmla="*/ 63 h 59"/>
                    <a:gd name="T4" fmla="*/ 18 w 29"/>
                    <a:gd name="T5" fmla="*/ 49 h 59"/>
                    <a:gd name="T6" fmla="*/ 20 w 29"/>
                    <a:gd name="T7" fmla="*/ 35 h 59"/>
                    <a:gd name="T8" fmla="*/ 28 w 29"/>
                    <a:gd name="T9" fmla="*/ 21 h 59"/>
                    <a:gd name="T10" fmla="*/ 20 w 29"/>
                    <a:gd name="T11" fmla="*/ 21 h 59"/>
                    <a:gd name="T12" fmla="*/ 12 w 29"/>
                    <a:gd name="T13" fmla="*/ 43 h 59"/>
                    <a:gd name="T14" fmla="*/ 8 w 29"/>
                    <a:gd name="T15" fmla="*/ 39 h 59"/>
                    <a:gd name="T16" fmla="*/ 12 w 29"/>
                    <a:gd name="T17" fmla="*/ 25 h 59"/>
                    <a:gd name="T18" fmla="*/ 6 w 29"/>
                    <a:gd name="T19" fmla="*/ 11 h 59"/>
                    <a:gd name="T20" fmla="*/ 8 w 29"/>
                    <a:gd name="T21" fmla="*/ 0 h 59"/>
                    <a:gd name="T22" fmla="*/ 0 w 29"/>
                    <a:gd name="T23" fmla="*/ 35 h 59"/>
                    <a:gd name="T24" fmla="*/ 6 w 29"/>
                    <a:gd name="T25" fmla="*/ 54 h 59"/>
                    <a:gd name="T26" fmla="*/ 6 w 29"/>
                    <a:gd name="T27" fmla="*/ 67 h 59"/>
                    <a:gd name="T28" fmla="*/ 6 w 29"/>
                    <a:gd name="T29" fmla="*/ 87 h 59"/>
                    <a:gd name="T30" fmla="*/ 20 w 29"/>
                    <a:gd name="T31" fmla="*/ 103 h 59"/>
                    <a:gd name="T32" fmla="*/ 12 w 29"/>
                    <a:gd name="T33" fmla="*/ 81 h 59"/>
                    <a:gd name="T34" fmla="*/ 12 w 29"/>
                    <a:gd name="T35" fmla="*/ 6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59"/>
                    <a:gd name="T56" fmla="*/ 29 w 29"/>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4" name="Freeform 715"/>
                <p:cNvSpPr>
                  <a:spLocks/>
                </p:cNvSpPr>
                <p:nvPr/>
              </p:nvSpPr>
              <p:spPr bwMode="ltGray">
                <a:xfrm>
                  <a:off x="4774" y="2691"/>
                  <a:ext cx="12" cy="24"/>
                </a:xfrm>
                <a:custGeom>
                  <a:avLst/>
                  <a:gdLst>
                    <a:gd name="T0" fmla="*/ 4 w 13"/>
                    <a:gd name="T1" fmla="*/ 0 h 21"/>
                    <a:gd name="T2" fmla="*/ 0 w 13"/>
                    <a:gd name="T3" fmla="*/ 19 h 21"/>
                    <a:gd name="T4" fmla="*/ 2 w 13"/>
                    <a:gd name="T5" fmla="*/ 39 h 21"/>
                    <a:gd name="T6" fmla="*/ 7 w 13"/>
                    <a:gd name="T7" fmla="*/ 24 h 21"/>
                    <a:gd name="T8" fmla="*/ 4 w 13"/>
                    <a:gd name="T9" fmla="*/ 0 h 21"/>
                    <a:gd name="T10" fmla="*/ 0 60000 65536"/>
                    <a:gd name="T11" fmla="*/ 0 60000 65536"/>
                    <a:gd name="T12" fmla="*/ 0 60000 65536"/>
                    <a:gd name="T13" fmla="*/ 0 60000 65536"/>
                    <a:gd name="T14" fmla="*/ 0 60000 65536"/>
                    <a:gd name="T15" fmla="*/ 0 w 13"/>
                    <a:gd name="T16" fmla="*/ 0 h 21"/>
                    <a:gd name="T17" fmla="*/ 13 w 13"/>
                    <a:gd name="T18" fmla="*/ 21 h 21"/>
                  </a:gdLst>
                  <a:ahLst/>
                  <a:cxnLst>
                    <a:cxn ang="T10">
                      <a:pos x="T0" y="T1"/>
                    </a:cxn>
                    <a:cxn ang="T11">
                      <a:pos x="T2" y="T3"/>
                    </a:cxn>
                    <a:cxn ang="T12">
                      <a:pos x="T4" y="T5"/>
                    </a:cxn>
                    <a:cxn ang="T13">
                      <a:pos x="T6" y="T7"/>
                    </a:cxn>
                    <a:cxn ang="T14">
                      <a:pos x="T8" y="T9"/>
                    </a:cxn>
                  </a:cxnLst>
                  <a:rect l="T15" t="T16" r="T17" b="T18"/>
                  <a:pathLst>
                    <a:path w="13" h="21">
                      <a:moveTo>
                        <a:pt x="4" y="0"/>
                      </a:moveTo>
                      <a:lnTo>
                        <a:pt x="0" y="10"/>
                      </a:lnTo>
                      <a:lnTo>
                        <a:pt x="2" y="20"/>
                      </a:lnTo>
                      <a:lnTo>
                        <a:pt x="12" y="1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5" name="Freeform 716"/>
                <p:cNvSpPr>
                  <a:spLocks/>
                </p:cNvSpPr>
                <p:nvPr/>
              </p:nvSpPr>
              <p:spPr bwMode="ltGray">
                <a:xfrm>
                  <a:off x="5030" y="2886"/>
                  <a:ext cx="90" cy="30"/>
                </a:xfrm>
                <a:custGeom>
                  <a:avLst/>
                  <a:gdLst>
                    <a:gd name="T0" fmla="*/ 0 w 91"/>
                    <a:gd name="T1" fmla="*/ 0 h 27"/>
                    <a:gd name="T2" fmla="*/ 30 w 91"/>
                    <a:gd name="T3" fmla="*/ 13 h 27"/>
                    <a:gd name="T4" fmla="*/ 38 w 91"/>
                    <a:gd name="T5" fmla="*/ 37 h 27"/>
                    <a:gd name="T6" fmla="*/ 69 w 91"/>
                    <a:gd name="T7" fmla="*/ 44 h 27"/>
                    <a:gd name="T8" fmla="*/ 85 w 91"/>
                    <a:gd name="T9" fmla="*/ 20 h 27"/>
                    <a:gd name="T10" fmla="*/ 79 w 91"/>
                    <a:gd name="T11" fmla="*/ 2 h 27"/>
                    <a:gd name="T12" fmla="*/ 67 w 91"/>
                    <a:gd name="T13" fmla="*/ 24 h 27"/>
                    <a:gd name="T14" fmla="*/ 45 w 91"/>
                    <a:gd name="T15" fmla="*/ 16 h 27"/>
                    <a:gd name="T16" fmla="*/ 34 w 91"/>
                    <a:gd name="T17" fmla="*/ 11 h 27"/>
                    <a:gd name="T18" fmla="*/ 0 w 9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27"/>
                    <a:gd name="T32" fmla="*/ 91 w 9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6" name="Freeform 717"/>
                <p:cNvSpPr>
                  <a:spLocks/>
                </p:cNvSpPr>
                <p:nvPr/>
              </p:nvSpPr>
              <p:spPr bwMode="ltGray">
                <a:xfrm>
                  <a:off x="5088" y="2843"/>
                  <a:ext cx="46" cy="33"/>
                </a:xfrm>
                <a:custGeom>
                  <a:avLst/>
                  <a:gdLst>
                    <a:gd name="T0" fmla="*/ 0 w 47"/>
                    <a:gd name="T1" fmla="*/ 0 h 29"/>
                    <a:gd name="T2" fmla="*/ 18 w 47"/>
                    <a:gd name="T3" fmla="*/ 30 h 29"/>
                    <a:gd name="T4" fmla="*/ 41 w 47"/>
                    <a:gd name="T5" fmla="*/ 53 h 29"/>
                    <a:gd name="T6" fmla="*/ 20 w 47"/>
                    <a:gd name="T7" fmla="*/ 9 h 29"/>
                    <a:gd name="T8" fmla="*/ 0 w 47"/>
                    <a:gd name="T9" fmla="*/ 0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0" y="0"/>
                      </a:moveTo>
                      <a:lnTo>
                        <a:pt x="18" y="16"/>
                      </a:lnTo>
                      <a:lnTo>
                        <a:pt x="46" y="28"/>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7" name="Freeform 718"/>
                <p:cNvSpPr>
                  <a:spLocks/>
                </p:cNvSpPr>
                <p:nvPr/>
              </p:nvSpPr>
              <p:spPr bwMode="ltGray">
                <a:xfrm>
                  <a:off x="5157" y="2890"/>
                  <a:ext cx="29" cy="42"/>
                </a:xfrm>
                <a:custGeom>
                  <a:avLst/>
                  <a:gdLst>
                    <a:gd name="T0" fmla="*/ 0 w 29"/>
                    <a:gd name="T1" fmla="*/ 0 h 37"/>
                    <a:gd name="T2" fmla="*/ 6 w 29"/>
                    <a:gd name="T3" fmla="*/ 41 h 37"/>
                    <a:gd name="T4" fmla="*/ 28 w 29"/>
                    <a:gd name="T5" fmla="*/ 68 h 37"/>
                    <a:gd name="T6" fmla="*/ 26 w 29"/>
                    <a:gd name="T7" fmla="*/ 45 h 37"/>
                    <a:gd name="T8" fmla="*/ 12 w 29"/>
                    <a:gd name="T9" fmla="*/ 26 h 37"/>
                    <a:gd name="T10" fmla="*/ 0 w 29"/>
                    <a:gd name="T11" fmla="*/ 0 h 37"/>
                    <a:gd name="T12" fmla="*/ 0 60000 65536"/>
                    <a:gd name="T13" fmla="*/ 0 60000 65536"/>
                    <a:gd name="T14" fmla="*/ 0 60000 65536"/>
                    <a:gd name="T15" fmla="*/ 0 60000 65536"/>
                    <a:gd name="T16" fmla="*/ 0 60000 65536"/>
                    <a:gd name="T17" fmla="*/ 0 60000 65536"/>
                    <a:gd name="T18" fmla="*/ 0 w 29"/>
                    <a:gd name="T19" fmla="*/ 0 h 37"/>
                    <a:gd name="T20" fmla="*/ 29 w 2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9" h="37">
                      <a:moveTo>
                        <a:pt x="0" y="0"/>
                      </a:moveTo>
                      <a:lnTo>
                        <a:pt x="6" y="22"/>
                      </a:lnTo>
                      <a:lnTo>
                        <a:pt x="28" y="36"/>
                      </a:lnTo>
                      <a:lnTo>
                        <a:pt x="26" y="24"/>
                      </a:lnTo>
                      <a:lnTo>
                        <a:pt x="12"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8" name="Freeform 719"/>
                <p:cNvSpPr>
                  <a:spLocks/>
                </p:cNvSpPr>
                <p:nvPr/>
              </p:nvSpPr>
              <p:spPr bwMode="ltGray">
                <a:xfrm>
                  <a:off x="5205" y="2953"/>
                  <a:ext cx="20" cy="21"/>
                </a:xfrm>
                <a:custGeom>
                  <a:avLst/>
                  <a:gdLst>
                    <a:gd name="T0" fmla="*/ 0 w 21"/>
                    <a:gd name="T1" fmla="*/ 0 h 19"/>
                    <a:gd name="T2" fmla="*/ 15 w 21"/>
                    <a:gd name="T3" fmla="*/ 30 h 19"/>
                    <a:gd name="T4" fmla="*/ 10 w 21"/>
                    <a:gd name="T5" fmla="*/ 0 h 19"/>
                    <a:gd name="T6" fmla="*/ 0 w 21"/>
                    <a:gd name="T7" fmla="*/ 0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0" y="0"/>
                      </a:moveTo>
                      <a:lnTo>
                        <a:pt x="20" y="18"/>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9" name="Freeform 720"/>
                <p:cNvSpPr>
                  <a:spLocks/>
                </p:cNvSpPr>
                <p:nvPr/>
              </p:nvSpPr>
              <p:spPr bwMode="ltGray">
                <a:xfrm>
                  <a:off x="5229" y="2948"/>
                  <a:ext cx="24" cy="22"/>
                </a:xfrm>
                <a:custGeom>
                  <a:avLst/>
                  <a:gdLst>
                    <a:gd name="T0" fmla="*/ 0 w 25"/>
                    <a:gd name="T1" fmla="*/ 0 h 19"/>
                    <a:gd name="T2" fmla="*/ 19 w 25"/>
                    <a:gd name="T3" fmla="*/ 37 h 19"/>
                    <a:gd name="T4" fmla="*/ 12 w 25"/>
                    <a:gd name="T5" fmla="*/ 9 h 19"/>
                    <a:gd name="T6" fmla="*/ 0 w 25"/>
                    <a:gd name="T7" fmla="*/ 0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0" y="0"/>
                      </a:moveTo>
                      <a:lnTo>
                        <a:pt x="24" y="18"/>
                      </a:lnTo>
                      <a:lnTo>
                        <a:pt x="1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0" name="Freeform 721"/>
                <p:cNvSpPr>
                  <a:spLocks/>
                </p:cNvSpPr>
                <p:nvPr/>
              </p:nvSpPr>
              <p:spPr bwMode="ltGray">
                <a:xfrm>
                  <a:off x="5244" y="2980"/>
                  <a:ext cx="25" cy="16"/>
                </a:xfrm>
                <a:custGeom>
                  <a:avLst/>
                  <a:gdLst>
                    <a:gd name="T0" fmla="*/ 0 w 25"/>
                    <a:gd name="T1" fmla="*/ 0 h 15"/>
                    <a:gd name="T2" fmla="*/ 4 w 25"/>
                    <a:gd name="T3" fmla="*/ 15 h 15"/>
                    <a:gd name="T4" fmla="*/ 24 w 25"/>
                    <a:gd name="T5" fmla="*/ 19 h 15"/>
                    <a:gd name="T6" fmla="*/ 22 w 25"/>
                    <a:gd name="T7" fmla="*/ 6 h 15"/>
                    <a:gd name="T8" fmla="*/ 0 w 25"/>
                    <a:gd name="T9" fmla="*/ 0 h 15"/>
                    <a:gd name="T10" fmla="*/ 0 60000 65536"/>
                    <a:gd name="T11" fmla="*/ 0 60000 65536"/>
                    <a:gd name="T12" fmla="*/ 0 60000 65536"/>
                    <a:gd name="T13" fmla="*/ 0 60000 65536"/>
                    <a:gd name="T14" fmla="*/ 0 60000 65536"/>
                    <a:gd name="T15" fmla="*/ 0 w 25"/>
                    <a:gd name="T16" fmla="*/ 0 h 15"/>
                    <a:gd name="T17" fmla="*/ 25 w 25"/>
                    <a:gd name="T18" fmla="*/ 15 h 15"/>
                  </a:gdLst>
                  <a:ahLst/>
                  <a:cxnLst>
                    <a:cxn ang="T10">
                      <a:pos x="T0" y="T1"/>
                    </a:cxn>
                    <a:cxn ang="T11">
                      <a:pos x="T2" y="T3"/>
                    </a:cxn>
                    <a:cxn ang="T12">
                      <a:pos x="T4" y="T5"/>
                    </a:cxn>
                    <a:cxn ang="T13">
                      <a:pos x="T6" y="T7"/>
                    </a:cxn>
                    <a:cxn ang="T14">
                      <a:pos x="T8" y="T9"/>
                    </a:cxn>
                  </a:cxnLst>
                  <a:rect l="T15" t="T16" r="T17" b="T18"/>
                  <a:pathLst>
                    <a:path w="25" h="15">
                      <a:moveTo>
                        <a:pt x="0" y="0"/>
                      </a:moveTo>
                      <a:lnTo>
                        <a:pt x="4" y="10"/>
                      </a:lnTo>
                      <a:lnTo>
                        <a:pt x="24" y="14"/>
                      </a:lnTo>
                      <a:lnTo>
                        <a:pt x="22"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1" name="Freeform 722"/>
                <p:cNvSpPr>
                  <a:spLocks/>
                </p:cNvSpPr>
                <p:nvPr/>
              </p:nvSpPr>
              <p:spPr bwMode="ltGray">
                <a:xfrm>
                  <a:off x="5278" y="3002"/>
                  <a:ext cx="17" cy="19"/>
                </a:xfrm>
                <a:custGeom>
                  <a:avLst/>
                  <a:gdLst>
                    <a:gd name="T0" fmla="*/ 0 w 17"/>
                    <a:gd name="T1" fmla="*/ 0 h 17"/>
                    <a:gd name="T2" fmla="*/ 16 w 17"/>
                    <a:gd name="T3" fmla="*/ 28 h 17"/>
                    <a:gd name="T4" fmla="*/ 16 w 17"/>
                    <a:gd name="T5" fmla="*/ 1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sp>
          <p:nvSpPr>
            <p:cNvPr id="5339" name="Freeform 723"/>
            <p:cNvSpPr>
              <a:spLocks/>
            </p:cNvSpPr>
            <p:nvPr/>
          </p:nvSpPr>
          <p:spPr bwMode="ltGray">
            <a:xfrm>
              <a:off x="3489" y="2012"/>
              <a:ext cx="401" cy="217"/>
            </a:xfrm>
            <a:custGeom>
              <a:avLst/>
              <a:gdLst>
                <a:gd name="T0" fmla="*/ 196 w 437"/>
                <a:gd name="T1" fmla="*/ 241 h 211"/>
                <a:gd name="T2" fmla="*/ 195 w 437"/>
                <a:gd name="T3" fmla="*/ 216 h 211"/>
                <a:gd name="T4" fmla="*/ 184 w 437"/>
                <a:gd name="T5" fmla="*/ 200 h 211"/>
                <a:gd name="T6" fmla="*/ 185 w 437"/>
                <a:gd name="T7" fmla="*/ 180 h 211"/>
                <a:gd name="T8" fmla="*/ 207 w 437"/>
                <a:gd name="T9" fmla="*/ 150 h 211"/>
                <a:gd name="T10" fmla="*/ 217 w 437"/>
                <a:gd name="T11" fmla="*/ 138 h 211"/>
                <a:gd name="T12" fmla="*/ 230 w 437"/>
                <a:gd name="T13" fmla="*/ 123 h 211"/>
                <a:gd name="T14" fmla="*/ 239 w 437"/>
                <a:gd name="T15" fmla="*/ 136 h 211"/>
                <a:gd name="T16" fmla="*/ 257 w 437"/>
                <a:gd name="T17" fmla="*/ 172 h 211"/>
                <a:gd name="T18" fmla="*/ 272 w 437"/>
                <a:gd name="T19" fmla="*/ 170 h 211"/>
                <a:gd name="T20" fmla="*/ 284 w 437"/>
                <a:gd name="T21" fmla="*/ 165 h 211"/>
                <a:gd name="T22" fmla="*/ 279 w 437"/>
                <a:gd name="T23" fmla="*/ 154 h 211"/>
                <a:gd name="T24" fmla="*/ 271 w 437"/>
                <a:gd name="T25" fmla="*/ 152 h 211"/>
                <a:gd name="T26" fmla="*/ 259 w 437"/>
                <a:gd name="T27" fmla="*/ 128 h 211"/>
                <a:gd name="T28" fmla="*/ 268 w 437"/>
                <a:gd name="T29" fmla="*/ 88 h 211"/>
                <a:gd name="T30" fmla="*/ 274 w 437"/>
                <a:gd name="T31" fmla="*/ 78 h 211"/>
                <a:gd name="T32" fmla="*/ 264 w 437"/>
                <a:gd name="T33" fmla="*/ 66 h 211"/>
                <a:gd name="T34" fmla="*/ 239 w 437"/>
                <a:gd name="T35" fmla="*/ 82 h 211"/>
                <a:gd name="T36" fmla="*/ 219 w 437"/>
                <a:gd name="T37" fmla="*/ 64 h 211"/>
                <a:gd name="T38" fmla="*/ 217 w 437"/>
                <a:gd name="T39" fmla="*/ 64 h 211"/>
                <a:gd name="T40" fmla="*/ 204 w 437"/>
                <a:gd name="T41" fmla="*/ 64 h 211"/>
                <a:gd name="T42" fmla="*/ 193 w 437"/>
                <a:gd name="T43" fmla="*/ 80 h 211"/>
                <a:gd name="T44" fmla="*/ 178 w 437"/>
                <a:gd name="T45" fmla="*/ 86 h 211"/>
                <a:gd name="T46" fmla="*/ 169 w 437"/>
                <a:gd name="T47" fmla="*/ 105 h 211"/>
                <a:gd name="T48" fmla="*/ 155 w 437"/>
                <a:gd name="T49" fmla="*/ 111 h 211"/>
                <a:gd name="T50" fmla="*/ 139 w 437"/>
                <a:gd name="T51" fmla="*/ 86 h 211"/>
                <a:gd name="T52" fmla="*/ 126 w 437"/>
                <a:gd name="T53" fmla="*/ 72 h 211"/>
                <a:gd name="T54" fmla="*/ 108 w 437"/>
                <a:gd name="T55" fmla="*/ 27 h 211"/>
                <a:gd name="T56" fmla="*/ 105 w 437"/>
                <a:gd name="T57" fmla="*/ 14 h 211"/>
                <a:gd name="T58" fmla="*/ 83 w 437"/>
                <a:gd name="T59" fmla="*/ 25 h 211"/>
                <a:gd name="T60" fmla="*/ 64 w 437"/>
                <a:gd name="T61" fmla="*/ 33 h 211"/>
                <a:gd name="T62" fmla="*/ 55 w 437"/>
                <a:gd name="T63" fmla="*/ 47 h 211"/>
                <a:gd name="T64" fmla="*/ 50 w 437"/>
                <a:gd name="T65" fmla="*/ 43 h 211"/>
                <a:gd name="T66" fmla="*/ 28 w 437"/>
                <a:gd name="T67" fmla="*/ 0 h 211"/>
                <a:gd name="T68" fmla="*/ 0 w 437"/>
                <a:gd name="T69" fmla="*/ 16 h 211"/>
                <a:gd name="T70" fmla="*/ 0 w 437"/>
                <a:gd name="T71" fmla="*/ 78 h 211"/>
                <a:gd name="T72" fmla="*/ 14 w 437"/>
                <a:gd name="T73" fmla="*/ 82 h 211"/>
                <a:gd name="T74" fmla="*/ 22 w 437"/>
                <a:gd name="T75" fmla="*/ 91 h 211"/>
                <a:gd name="T76" fmla="*/ 33 w 437"/>
                <a:gd name="T77" fmla="*/ 94 h 211"/>
                <a:gd name="T78" fmla="*/ 34 w 437"/>
                <a:gd name="T79" fmla="*/ 84 h 211"/>
                <a:gd name="T80" fmla="*/ 44 w 437"/>
                <a:gd name="T81" fmla="*/ 91 h 211"/>
                <a:gd name="T82" fmla="*/ 50 w 437"/>
                <a:gd name="T83" fmla="*/ 84 h 211"/>
                <a:gd name="T84" fmla="*/ 62 w 437"/>
                <a:gd name="T85" fmla="*/ 97 h 211"/>
                <a:gd name="T86" fmla="*/ 74 w 437"/>
                <a:gd name="T87" fmla="*/ 113 h 211"/>
                <a:gd name="T88" fmla="*/ 83 w 437"/>
                <a:gd name="T89" fmla="*/ 113 h 211"/>
                <a:gd name="T90" fmla="*/ 87 w 437"/>
                <a:gd name="T91" fmla="*/ 128 h 211"/>
                <a:gd name="T92" fmla="*/ 107 w 437"/>
                <a:gd name="T93" fmla="*/ 160 h 211"/>
                <a:gd name="T94" fmla="*/ 116 w 437"/>
                <a:gd name="T95" fmla="*/ 175 h 211"/>
                <a:gd name="T96" fmla="*/ 128 w 437"/>
                <a:gd name="T97" fmla="*/ 177 h 211"/>
                <a:gd name="T98" fmla="*/ 139 w 437"/>
                <a:gd name="T99" fmla="*/ 185 h 211"/>
                <a:gd name="T100" fmla="*/ 150 w 437"/>
                <a:gd name="T101" fmla="*/ 189 h 211"/>
                <a:gd name="T102" fmla="*/ 150 w 437"/>
                <a:gd name="T103" fmla="*/ 204 h 211"/>
                <a:gd name="T104" fmla="*/ 150 w 437"/>
                <a:gd name="T105" fmla="*/ 219 h 211"/>
                <a:gd name="T106" fmla="*/ 150 w 437"/>
                <a:gd name="T107" fmla="*/ 230 h 211"/>
                <a:gd name="T108" fmla="*/ 162 w 437"/>
                <a:gd name="T109" fmla="*/ 230 h 211"/>
                <a:gd name="T110" fmla="*/ 167 w 437"/>
                <a:gd name="T111" fmla="*/ 230 h 211"/>
                <a:gd name="T112" fmla="*/ 176 w 437"/>
                <a:gd name="T113" fmla="*/ 230 h 211"/>
                <a:gd name="T114" fmla="*/ 177 w 437"/>
                <a:gd name="T115" fmla="*/ 237 h 211"/>
                <a:gd name="T116" fmla="*/ 184 w 437"/>
                <a:gd name="T117" fmla="*/ 239 h 211"/>
                <a:gd name="T118" fmla="*/ 184 w 437"/>
                <a:gd name="T119" fmla="*/ 241 h 211"/>
                <a:gd name="T120" fmla="*/ 196 w 437"/>
                <a:gd name="T121" fmla="*/ 241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7"/>
                <a:gd name="T184" fmla="*/ 0 h 211"/>
                <a:gd name="T185" fmla="*/ 437 w 437"/>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0" name="Freeform 724"/>
            <p:cNvSpPr>
              <a:spLocks/>
            </p:cNvSpPr>
            <p:nvPr/>
          </p:nvSpPr>
          <p:spPr bwMode="ltGray">
            <a:xfrm>
              <a:off x="3841" y="2082"/>
              <a:ext cx="130" cy="106"/>
            </a:xfrm>
            <a:custGeom>
              <a:avLst/>
              <a:gdLst>
                <a:gd name="T0" fmla="*/ 30 w 141"/>
                <a:gd name="T1" fmla="*/ 113 h 103"/>
                <a:gd name="T2" fmla="*/ 24 w 141"/>
                <a:gd name="T3" fmla="*/ 115 h 103"/>
                <a:gd name="T4" fmla="*/ 17 w 141"/>
                <a:gd name="T5" fmla="*/ 115 h 103"/>
                <a:gd name="T6" fmla="*/ 9 w 141"/>
                <a:gd name="T7" fmla="*/ 115 h 103"/>
                <a:gd name="T8" fmla="*/ 4 w 141"/>
                <a:gd name="T9" fmla="*/ 117 h 103"/>
                <a:gd name="T10" fmla="*/ 0 w 141"/>
                <a:gd name="T11" fmla="*/ 111 h 103"/>
                <a:gd name="T12" fmla="*/ 2 w 141"/>
                <a:gd name="T13" fmla="*/ 103 h 103"/>
                <a:gd name="T14" fmla="*/ 4 w 141"/>
                <a:gd name="T15" fmla="*/ 89 h 103"/>
                <a:gd name="T16" fmla="*/ 11 w 141"/>
                <a:gd name="T17" fmla="*/ 84 h 103"/>
                <a:gd name="T18" fmla="*/ 20 w 141"/>
                <a:gd name="T19" fmla="*/ 86 h 103"/>
                <a:gd name="T20" fmla="*/ 28 w 141"/>
                <a:gd name="T21" fmla="*/ 84 h 103"/>
                <a:gd name="T22" fmla="*/ 33 w 141"/>
                <a:gd name="T23" fmla="*/ 82 h 103"/>
                <a:gd name="T24" fmla="*/ 30 w 141"/>
                <a:gd name="T25" fmla="*/ 76 h 103"/>
                <a:gd name="T26" fmla="*/ 23 w 141"/>
                <a:gd name="T27" fmla="*/ 74 h 103"/>
                <a:gd name="T28" fmla="*/ 15 w 141"/>
                <a:gd name="T29" fmla="*/ 66 h 103"/>
                <a:gd name="T30" fmla="*/ 7 w 141"/>
                <a:gd name="T31" fmla="*/ 47 h 103"/>
                <a:gd name="T32" fmla="*/ 9 w 141"/>
                <a:gd name="T33" fmla="*/ 45 h 103"/>
                <a:gd name="T34" fmla="*/ 15 w 141"/>
                <a:gd name="T35" fmla="*/ 27 h 103"/>
                <a:gd name="T36" fmla="*/ 16 w 141"/>
                <a:gd name="T37" fmla="*/ 8 h 103"/>
                <a:gd name="T38" fmla="*/ 26 w 141"/>
                <a:gd name="T39" fmla="*/ 0 h 103"/>
                <a:gd name="T40" fmla="*/ 33 w 141"/>
                <a:gd name="T41" fmla="*/ 6 h 103"/>
                <a:gd name="T42" fmla="*/ 71 w 141"/>
                <a:gd name="T43" fmla="*/ 14 h 103"/>
                <a:gd name="T44" fmla="*/ 82 w 141"/>
                <a:gd name="T45" fmla="*/ 25 h 103"/>
                <a:gd name="T46" fmla="*/ 93 w 141"/>
                <a:gd name="T47" fmla="*/ 14 h 103"/>
                <a:gd name="T48" fmla="*/ 92 w 141"/>
                <a:gd name="T49" fmla="*/ 39 h 103"/>
                <a:gd name="T50" fmla="*/ 93 w 141"/>
                <a:gd name="T51" fmla="*/ 47 h 103"/>
                <a:gd name="T52" fmla="*/ 88 w 141"/>
                <a:gd name="T53" fmla="*/ 76 h 103"/>
                <a:gd name="T54" fmla="*/ 84 w 141"/>
                <a:gd name="T55" fmla="*/ 80 h 103"/>
                <a:gd name="T56" fmla="*/ 81 w 141"/>
                <a:gd name="T57" fmla="*/ 84 h 103"/>
                <a:gd name="T58" fmla="*/ 71 w 141"/>
                <a:gd name="T59" fmla="*/ 86 h 103"/>
                <a:gd name="T60" fmla="*/ 70 w 141"/>
                <a:gd name="T61" fmla="*/ 98 h 103"/>
                <a:gd name="T62" fmla="*/ 65 w 141"/>
                <a:gd name="T63" fmla="*/ 95 h 103"/>
                <a:gd name="T64" fmla="*/ 55 w 141"/>
                <a:gd name="T65" fmla="*/ 95 h 103"/>
                <a:gd name="T66" fmla="*/ 53 w 141"/>
                <a:gd name="T67" fmla="*/ 105 h 103"/>
                <a:gd name="T68" fmla="*/ 49 w 141"/>
                <a:gd name="T69" fmla="*/ 109 h 103"/>
                <a:gd name="T70" fmla="*/ 44 w 141"/>
                <a:gd name="T71" fmla="*/ 107 h 103"/>
                <a:gd name="T72" fmla="*/ 40 w 141"/>
                <a:gd name="T73" fmla="*/ 101 h 103"/>
                <a:gd name="T74" fmla="*/ 38 w 141"/>
                <a:gd name="T75" fmla="*/ 103 h 103"/>
                <a:gd name="T76" fmla="*/ 35 w 141"/>
                <a:gd name="T77" fmla="*/ 107 h 103"/>
                <a:gd name="T78" fmla="*/ 30 w 141"/>
                <a:gd name="T79" fmla="*/ 109 h 103"/>
                <a:gd name="T80" fmla="*/ 30 w 141"/>
                <a:gd name="T81" fmla="*/ 113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103"/>
                <a:gd name="T125" fmla="*/ 141 w 14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1" name="Freeform 725"/>
            <p:cNvSpPr>
              <a:spLocks/>
            </p:cNvSpPr>
            <p:nvPr/>
          </p:nvSpPr>
          <p:spPr bwMode="ltGray">
            <a:xfrm>
              <a:off x="2670" y="1912"/>
              <a:ext cx="8" cy="6"/>
            </a:xfrm>
            <a:custGeom>
              <a:avLst/>
              <a:gdLst>
                <a:gd name="T0" fmla="*/ 4 w 9"/>
                <a:gd name="T1" fmla="*/ 0 h 5"/>
                <a:gd name="T2" fmla="*/ 4 w 9"/>
                <a:gd name="T3" fmla="*/ 2 h 5"/>
                <a:gd name="T4" fmla="*/ 2 w 9"/>
                <a:gd name="T5" fmla="*/ 10 h 5"/>
                <a:gd name="T6" fmla="*/ 0 w 9"/>
                <a:gd name="T7" fmla="*/ 2 h 5"/>
                <a:gd name="T8" fmla="*/ 4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4" y="0"/>
                  </a:moveTo>
                  <a:lnTo>
                    <a:pt x="8" y="2"/>
                  </a:lnTo>
                  <a:lnTo>
                    <a:pt x="2" y="4"/>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2" name="Freeform 726"/>
            <p:cNvSpPr>
              <a:spLocks/>
            </p:cNvSpPr>
            <p:nvPr/>
          </p:nvSpPr>
          <p:spPr bwMode="ltGray">
            <a:xfrm>
              <a:off x="2677" y="1919"/>
              <a:ext cx="8" cy="4"/>
            </a:xfrm>
            <a:custGeom>
              <a:avLst/>
              <a:gdLst>
                <a:gd name="T0" fmla="*/ 4 w 9"/>
                <a:gd name="T1" fmla="*/ 0 h 3"/>
                <a:gd name="T2" fmla="*/ 4 w 9"/>
                <a:gd name="T3" fmla="*/ 9 h 3"/>
                <a:gd name="T4" fmla="*/ 0 w 9"/>
                <a:gd name="T5" fmla="*/ 9 h 3"/>
                <a:gd name="T6" fmla="*/ 4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4" y="0"/>
                  </a:moveTo>
                  <a:lnTo>
                    <a:pt x="8" y="2"/>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3" name="Freeform 727"/>
            <p:cNvSpPr>
              <a:spLocks/>
            </p:cNvSpPr>
            <p:nvPr/>
          </p:nvSpPr>
          <p:spPr bwMode="ltGray">
            <a:xfrm>
              <a:off x="2889" y="1867"/>
              <a:ext cx="80" cy="71"/>
            </a:xfrm>
            <a:custGeom>
              <a:avLst/>
              <a:gdLst>
                <a:gd name="T0" fmla="*/ 15 w 87"/>
                <a:gd name="T1" fmla="*/ 74 h 69"/>
                <a:gd name="T2" fmla="*/ 20 w 87"/>
                <a:gd name="T3" fmla="*/ 72 h 69"/>
                <a:gd name="T4" fmla="*/ 25 w 87"/>
                <a:gd name="T5" fmla="*/ 78 h 69"/>
                <a:gd name="T6" fmla="*/ 28 w 87"/>
                <a:gd name="T7" fmla="*/ 72 h 69"/>
                <a:gd name="T8" fmla="*/ 28 w 87"/>
                <a:gd name="T9" fmla="*/ 64 h 69"/>
                <a:gd name="T10" fmla="*/ 31 w 87"/>
                <a:gd name="T11" fmla="*/ 58 h 69"/>
                <a:gd name="T12" fmla="*/ 36 w 87"/>
                <a:gd name="T13" fmla="*/ 64 h 69"/>
                <a:gd name="T14" fmla="*/ 37 w 87"/>
                <a:gd name="T15" fmla="*/ 64 h 69"/>
                <a:gd name="T16" fmla="*/ 40 w 87"/>
                <a:gd name="T17" fmla="*/ 66 h 69"/>
                <a:gd name="T18" fmla="*/ 57 w 87"/>
                <a:gd name="T19" fmla="*/ 31 h 69"/>
                <a:gd name="T20" fmla="*/ 47 w 87"/>
                <a:gd name="T21" fmla="*/ 16 h 69"/>
                <a:gd name="T22" fmla="*/ 33 w 87"/>
                <a:gd name="T23" fmla="*/ 16 h 69"/>
                <a:gd name="T24" fmla="*/ 31 w 87"/>
                <a:gd name="T25" fmla="*/ 10 h 69"/>
                <a:gd name="T26" fmla="*/ 31 w 87"/>
                <a:gd name="T27" fmla="*/ 2 h 69"/>
                <a:gd name="T28" fmla="*/ 30 w 87"/>
                <a:gd name="T29" fmla="*/ 0 h 69"/>
                <a:gd name="T30" fmla="*/ 21 w 87"/>
                <a:gd name="T31" fmla="*/ 2 h 69"/>
                <a:gd name="T32" fmla="*/ 17 w 87"/>
                <a:gd name="T33" fmla="*/ 6 h 69"/>
                <a:gd name="T34" fmla="*/ 13 w 87"/>
                <a:gd name="T35" fmla="*/ 12 h 69"/>
                <a:gd name="T36" fmla="*/ 6 w 87"/>
                <a:gd name="T37" fmla="*/ 25 h 69"/>
                <a:gd name="T38" fmla="*/ 4 w 87"/>
                <a:gd name="T39" fmla="*/ 27 h 69"/>
                <a:gd name="T40" fmla="*/ 0 w 87"/>
                <a:gd name="T41" fmla="*/ 31 h 69"/>
                <a:gd name="T42" fmla="*/ 15 w 87"/>
                <a:gd name="T43" fmla="*/ 74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69"/>
                <a:gd name="T68" fmla="*/ 87 w 87"/>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2" name="Group 728"/>
            <p:cNvGrpSpPr>
              <a:grpSpLocks/>
            </p:cNvGrpSpPr>
            <p:nvPr/>
          </p:nvGrpSpPr>
          <p:grpSpPr bwMode="auto">
            <a:xfrm>
              <a:off x="2893" y="1923"/>
              <a:ext cx="233" cy="197"/>
              <a:chOff x="2754" y="1750"/>
              <a:chExt cx="253" cy="213"/>
            </a:xfrm>
            <a:grpFill/>
          </p:grpSpPr>
          <p:sp>
            <p:nvSpPr>
              <p:cNvPr id="5412" name="Freeform 729"/>
              <p:cNvSpPr>
                <a:spLocks/>
              </p:cNvSpPr>
              <p:nvPr/>
            </p:nvSpPr>
            <p:spPr bwMode="ltGray">
              <a:xfrm>
                <a:off x="2805" y="1750"/>
                <a:ext cx="202" cy="126"/>
              </a:xfrm>
              <a:custGeom>
                <a:avLst/>
                <a:gdLst>
                  <a:gd name="T0" fmla="*/ 6 w 203"/>
                  <a:gd name="T1" fmla="*/ 62 h 113"/>
                  <a:gd name="T2" fmla="*/ 78 w 203"/>
                  <a:gd name="T3" fmla="*/ 0 h 113"/>
                  <a:gd name="T4" fmla="*/ 92 w 203"/>
                  <a:gd name="T5" fmla="*/ 13 h 113"/>
                  <a:gd name="T6" fmla="*/ 100 w 203"/>
                  <a:gd name="T7" fmla="*/ 20 h 113"/>
                  <a:gd name="T8" fmla="*/ 109 w 203"/>
                  <a:gd name="T9" fmla="*/ 16 h 113"/>
                  <a:gd name="T10" fmla="*/ 127 w 203"/>
                  <a:gd name="T11" fmla="*/ 39 h 113"/>
                  <a:gd name="T12" fmla="*/ 141 w 203"/>
                  <a:gd name="T13" fmla="*/ 16 h 113"/>
                  <a:gd name="T14" fmla="*/ 153 w 203"/>
                  <a:gd name="T15" fmla="*/ 4 h 113"/>
                  <a:gd name="T16" fmla="*/ 159 w 203"/>
                  <a:gd name="T17" fmla="*/ 20 h 113"/>
                  <a:gd name="T18" fmla="*/ 169 w 203"/>
                  <a:gd name="T19" fmla="*/ 39 h 113"/>
                  <a:gd name="T20" fmla="*/ 175 w 203"/>
                  <a:gd name="T21" fmla="*/ 58 h 113"/>
                  <a:gd name="T22" fmla="*/ 175 w 203"/>
                  <a:gd name="T23" fmla="*/ 84 h 113"/>
                  <a:gd name="T24" fmla="*/ 181 w 203"/>
                  <a:gd name="T25" fmla="*/ 107 h 113"/>
                  <a:gd name="T26" fmla="*/ 197 w 203"/>
                  <a:gd name="T27" fmla="*/ 120 h 113"/>
                  <a:gd name="T28" fmla="*/ 195 w 203"/>
                  <a:gd name="T29" fmla="*/ 152 h 113"/>
                  <a:gd name="T30" fmla="*/ 185 w 203"/>
                  <a:gd name="T31" fmla="*/ 152 h 113"/>
                  <a:gd name="T32" fmla="*/ 179 w 203"/>
                  <a:gd name="T33" fmla="*/ 185 h 113"/>
                  <a:gd name="T34" fmla="*/ 167 w 203"/>
                  <a:gd name="T35" fmla="*/ 191 h 113"/>
                  <a:gd name="T36" fmla="*/ 159 w 203"/>
                  <a:gd name="T37" fmla="*/ 173 h 113"/>
                  <a:gd name="T38" fmla="*/ 147 w 203"/>
                  <a:gd name="T39" fmla="*/ 169 h 113"/>
                  <a:gd name="T40" fmla="*/ 133 w 203"/>
                  <a:gd name="T41" fmla="*/ 183 h 113"/>
                  <a:gd name="T42" fmla="*/ 117 w 203"/>
                  <a:gd name="T43" fmla="*/ 191 h 113"/>
                  <a:gd name="T44" fmla="*/ 100 w 203"/>
                  <a:gd name="T45" fmla="*/ 193 h 113"/>
                  <a:gd name="T46" fmla="*/ 96 w 203"/>
                  <a:gd name="T47" fmla="*/ 165 h 113"/>
                  <a:gd name="T48" fmla="*/ 86 w 203"/>
                  <a:gd name="T49" fmla="*/ 148 h 113"/>
                  <a:gd name="T50" fmla="*/ 78 w 203"/>
                  <a:gd name="T51" fmla="*/ 134 h 113"/>
                  <a:gd name="T52" fmla="*/ 72 w 203"/>
                  <a:gd name="T53" fmla="*/ 120 h 113"/>
                  <a:gd name="T54" fmla="*/ 68 w 203"/>
                  <a:gd name="T55" fmla="*/ 107 h 113"/>
                  <a:gd name="T56" fmla="*/ 66 w 203"/>
                  <a:gd name="T57" fmla="*/ 94 h 113"/>
                  <a:gd name="T58" fmla="*/ 56 w 203"/>
                  <a:gd name="T59" fmla="*/ 94 h 113"/>
                  <a:gd name="T60" fmla="*/ 50 w 203"/>
                  <a:gd name="T61" fmla="*/ 107 h 113"/>
                  <a:gd name="T62" fmla="*/ 28 w 203"/>
                  <a:gd name="T63" fmla="*/ 107 h 113"/>
                  <a:gd name="T64" fmla="*/ 10 w 203"/>
                  <a:gd name="T65" fmla="*/ 96 h 113"/>
                  <a:gd name="T66" fmla="*/ 0 w 203"/>
                  <a:gd name="T67" fmla="*/ 72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13"/>
                  <a:gd name="T104" fmla="*/ 203 w 203"/>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3" name="Freeform 730"/>
              <p:cNvSpPr>
                <a:spLocks/>
              </p:cNvSpPr>
              <p:nvPr/>
            </p:nvSpPr>
            <p:spPr bwMode="ltGray">
              <a:xfrm>
                <a:off x="2845" y="1884"/>
                <a:ext cx="41" cy="79"/>
              </a:xfrm>
              <a:custGeom>
                <a:avLst/>
                <a:gdLst>
                  <a:gd name="T0" fmla="*/ 22 w 41"/>
                  <a:gd name="T1" fmla="*/ 120 h 71"/>
                  <a:gd name="T2" fmla="*/ 16 w 41"/>
                  <a:gd name="T3" fmla="*/ 111 h 71"/>
                  <a:gd name="T4" fmla="*/ 6 w 41"/>
                  <a:gd name="T5" fmla="*/ 96 h 71"/>
                  <a:gd name="T6" fmla="*/ 8 w 41"/>
                  <a:gd name="T7" fmla="*/ 62 h 71"/>
                  <a:gd name="T8" fmla="*/ 8 w 41"/>
                  <a:gd name="T9" fmla="*/ 56 h 71"/>
                  <a:gd name="T10" fmla="*/ 8 w 41"/>
                  <a:gd name="T11" fmla="*/ 47 h 71"/>
                  <a:gd name="T12" fmla="*/ 4 w 41"/>
                  <a:gd name="T13" fmla="*/ 45 h 71"/>
                  <a:gd name="T14" fmla="*/ 0 w 41"/>
                  <a:gd name="T15" fmla="*/ 13 h 71"/>
                  <a:gd name="T16" fmla="*/ 14 w 41"/>
                  <a:gd name="T17" fmla="*/ 2 h 71"/>
                  <a:gd name="T18" fmla="*/ 26 w 41"/>
                  <a:gd name="T19" fmla="*/ 0 h 71"/>
                  <a:gd name="T20" fmla="*/ 34 w 41"/>
                  <a:gd name="T21" fmla="*/ 11 h 71"/>
                  <a:gd name="T22" fmla="*/ 38 w 41"/>
                  <a:gd name="T23" fmla="*/ 27 h 71"/>
                  <a:gd name="T24" fmla="*/ 40 w 41"/>
                  <a:gd name="T25" fmla="*/ 45 h 71"/>
                  <a:gd name="T26" fmla="*/ 40 w 41"/>
                  <a:gd name="T27" fmla="*/ 65 h 71"/>
                  <a:gd name="T28" fmla="*/ 40 w 41"/>
                  <a:gd name="T29" fmla="*/ 78 h 71"/>
                  <a:gd name="T30" fmla="*/ 36 w 41"/>
                  <a:gd name="T31" fmla="*/ 89 h 71"/>
                  <a:gd name="T32" fmla="*/ 36 w 41"/>
                  <a:gd name="T33" fmla="*/ 92 h 71"/>
                  <a:gd name="T34" fmla="*/ 28 w 41"/>
                  <a:gd name="T35" fmla="*/ 111 h 71"/>
                  <a:gd name="T36" fmla="*/ 22 w 41"/>
                  <a:gd name="T37" fmla="*/ 12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71"/>
                  <a:gd name="T59" fmla="*/ 41 w 4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4" name="Freeform 731"/>
              <p:cNvSpPr>
                <a:spLocks/>
              </p:cNvSpPr>
              <p:nvPr/>
            </p:nvSpPr>
            <p:spPr bwMode="ltGray">
              <a:xfrm>
                <a:off x="2754" y="1799"/>
                <a:ext cx="155" cy="137"/>
              </a:xfrm>
              <a:custGeom>
                <a:avLst/>
                <a:gdLst>
                  <a:gd name="T0" fmla="*/ 53 w 157"/>
                  <a:gd name="T1" fmla="*/ 0 h 123"/>
                  <a:gd name="T2" fmla="*/ 61 w 157"/>
                  <a:gd name="T3" fmla="*/ 13 h 123"/>
                  <a:gd name="T4" fmla="*/ 103 w 157"/>
                  <a:gd name="T5" fmla="*/ 13 h 123"/>
                  <a:gd name="T6" fmla="*/ 113 w 157"/>
                  <a:gd name="T7" fmla="*/ 16 h 123"/>
                  <a:gd name="T8" fmla="*/ 115 w 157"/>
                  <a:gd name="T9" fmla="*/ 28 h 123"/>
                  <a:gd name="T10" fmla="*/ 115 w 157"/>
                  <a:gd name="T11" fmla="*/ 41 h 123"/>
                  <a:gd name="T12" fmla="*/ 118 w 157"/>
                  <a:gd name="T13" fmla="*/ 48 h 123"/>
                  <a:gd name="T14" fmla="*/ 120 w 157"/>
                  <a:gd name="T15" fmla="*/ 56 h 123"/>
                  <a:gd name="T16" fmla="*/ 124 w 157"/>
                  <a:gd name="T17" fmla="*/ 65 h 123"/>
                  <a:gd name="T18" fmla="*/ 130 w 157"/>
                  <a:gd name="T19" fmla="*/ 69 h 123"/>
                  <a:gd name="T20" fmla="*/ 136 w 157"/>
                  <a:gd name="T21" fmla="*/ 72 h 123"/>
                  <a:gd name="T22" fmla="*/ 138 w 157"/>
                  <a:gd name="T23" fmla="*/ 78 h 123"/>
                  <a:gd name="T24" fmla="*/ 140 w 157"/>
                  <a:gd name="T25" fmla="*/ 86 h 123"/>
                  <a:gd name="T26" fmla="*/ 138 w 157"/>
                  <a:gd name="T27" fmla="*/ 96 h 123"/>
                  <a:gd name="T28" fmla="*/ 136 w 157"/>
                  <a:gd name="T29" fmla="*/ 109 h 123"/>
                  <a:gd name="T30" fmla="*/ 138 w 157"/>
                  <a:gd name="T31" fmla="*/ 123 h 123"/>
                  <a:gd name="T32" fmla="*/ 140 w 157"/>
                  <a:gd name="T33" fmla="*/ 131 h 123"/>
                  <a:gd name="T34" fmla="*/ 138 w 157"/>
                  <a:gd name="T35" fmla="*/ 139 h 123"/>
                  <a:gd name="T36" fmla="*/ 136 w 157"/>
                  <a:gd name="T37" fmla="*/ 148 h 123"/>
                  <a:gd name="T38" fmla="*/ 136 w 157"/>
                  <a:gd name="T39" fmla="*/ 162 h 123"/>
                  <a:gd name="T40" fmla="*/ 140 w 157"/>
                  <a:gd name="T41" fmla="*/ 172 h 123"/>
                  <a:gd name="T42" fmla="*/ 142 w 157"/>
                  <a:gd name="T43" fmla="*/ 182 h 123"/>
                  <a:gd name="T44" fmla="*/ 146 w 157"/>
                  <a:gd name="T45" fmla="*/ 195 h 123"/>
                  <a:gd name="T46" fmla="*/ 142 w 157"/>
                  <a:gd name="T47" fmla="*/ 203 h 123"/>
                  <a:gd name="T48" fmla="*/ 136 w 157"/>
                  <a:gd name="T49" fmla="*/ 206 h 123"/>
                  <a:gd name="T50" fmla="*/ 128 w 157"/>
                  <a:gd name="T51" fmla="*/ 206 h 123"/>
                  <a:gd name="T52" fmla="*/ 122 w 157"/>
                  <a:gd name="T53" fmla="*/ 208 h 123"/>
                  <a:gd name="T54" fmla="*/ 118 w 157"/>
                  <a:gd name="T55" fmla="*/ 208 h 123"/>
                  <a:gd name="T56" fmla="*/ 114 w 157"/>
                  <a:gd name="T57" fmla="*/ 198 h 123"/>
                  <a:gd name="T58" fmla="*/ 114 w 157"/>
                  <a:gd name="T59" fmla="*/ 185 h 123"/>
                  <a:gd name="T60" fmla="*/ 114 w 157"/>
                  <a:gd name="T61" fmla="*/ 178 h 123"/>
                  <a:gd name="T62" fmla="*/ 113 w 157"/>
                  <a:gd name="T63" fmla="*/ 165 h 123"/>
                  <a:gd name="T64" fmla="*/ 111 w 157"/>
                  <a:gd name="T65" fmla="*/ 154 h 123"/>
                  <a:gd name="T66" fmla="*/ 107 w 157"/>
                  <a:gd name="T67" fmla="*/ 150 h 123"/>
                  <a:gd name="T68" fmla="*/ 101 w 157"/>
                  <a:gd name="T69" fmla="*/ 148 h 123"/>
                  <a:gd name="T70" fmla="*/ 95 w 157"/>
                  <a:gd name="T71" fmla="*/ 154 h 123"/>
                  <a:gd name="T72" fmla="*/ 91 w 157"/>
                  <a:gd name="T73" fmla="*/ 167 h 123"/>
                  <a:gd name="T74" fmla="*/ 91 w 157"/>
                  <a:gd name="T75" fmla="*/ 175 h 123"/>
                  <a:gd name="T76" fmla="*/ 85 w 157"/>
                  <a:gd name="T77" fmla="*/ 162 h 123"/>
                  <a:gd name="T78" fmla="*/ 79 w 157"/>
                  <a:gd name="T79" fmla="*/ 154 h 123"/>
                  <a:gd name="T80" fmla="*/ 73 w 157"/>
                  <a:gd name="T81" fmla="*/ 148 h 123"/>
                  <a:gd name="T82" fmla="*/ 65 w 157"/>
                  <a:gd name="T83" fmla="*/ 139 h 123"/>
                  <a:gd name="T84" fmla="*/ 59 w 157"/>
                  <a:gd name="T85" fmla="*/ 125 h 123"/>
                  <a:gd name="T86" fmla="*/ 55 w 157"/>
                  <a:gd name="T87" fmla="*/ 120 h 123"/>
                  <a:gd name="T88" fmla="*/ 49 w 157"/>
                  <a:gd name="T89" fmla="*/ 123 h 123"/>
                  <a:gd name="T90" fmla="*/ 43 w 157"/>
                  <a:gd name="T91" fmla="*/ 118 h 123"/>
                  <a:gd name="T92" fmla="*/ 39 w 157"/>
                  <a:gd name="T93" fmla="*/ 105 h 123"/>
                  <a:gd name="T94" fmla="*/ 28 w 157"/>
                  <a:gd name="T95" fmla="*/ 69 h 123"/>
                  <a:gd name="T96" fmla="*/ 26 w 157"/>
                  <a:gd name="T97" fmla="*/ 76 h 123"/>
                  <a:gd name="T98" fmla="*/ 24 w 157"/>
                  <a:gd name="T99" fmla="*/ 78 h 123"/>
                  <a:gd name="T100" fmla="*/ 18 w 157"/>
                  <a:gd name="T101" fmla="*/ 76 h 123"/>
                  <a:gd name="T102" fmla="*/ 20 w 157"/>
                  <a:gd name="T103" fmla="*/ 69 h 123"/>
                  <a:gd name="T104" fmla="*/ 18 w 157"/>
                  <a:gd name="T105" fmla="*/ 56 h 123"/>
                  <a:gd name="T106" fmla="*/ 16 w 157"/>
                  <a:gd name="T107" fmla="*/ 51 h 123"/>
                  <a:gd name="T108" fmla="*/ 14 w 157"/>
                  <a:gd name="T109" fmla="*/ 48 h 123"/>
                  <a:gd name="T110" fmla="*/ 6 w 157"/>
                  <a:gd name="T111" fmla="*/ 45 h 123"/>
                  <a:gd name="T112" fmla="*/ 0 w 157"/>
                  <a:gd name="T113" fmla="*/ 35 h 123"/>
                  <a:gd name="T114" fmla="*/ 0 w 157"/>
                  <a:gd name="T115" fmla="*/ 4 h 123"/>
                  <a:gd name="T116" fmla="*/ 30 w 157"/>
                  <a:gd name="T117" fmla="*/ 0 h 123"/>
                  <a:gd name="T118" fmla="*/ 53 w 157"/>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7"/>
                  <a:gd name="T181" fmla="*/ 0 h 123"/>
                  <a:gd name="T182" fmla="*/ 157 w 157"/>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5" name="Freeform 732"/>
              <p:cNvSpPr>
                <a:spLocks/>
              </p:cNvSpPr>
              <p:nvPr/>
            </p:nvSpPr>
            <p:spPr bwMode="ltGray">
              <a:xfrm>
                <a:off x="2873" y="1902"/>
                <a:ext cx="36" cy="34"/>
              </a:xfrm>
              <a:custGeom>
                <a:avLst/>
                <a:gdLst>
                  <a:gd name="T0" fmla="*/ 0 w 37"/>
                  <a:gd name="T1" fmla="*/ 4 h 31"/>
                  <a:gd name="T2" fmla="*/ 4 w 37"/>
                  <a:gd name="T3" fmla="*/ 2 h 31"/>
                  <a:gd name="T4" fmla="*/ 8 w 37"/>
                  <a:gd name="T5" fmla="*/ 0 h 31"/>
                  <a:gd name="T6" fmla="*/ 14 w 37"/>
                  <a:gd name="T7" fmla="*/ 0 h 31"/>
                  <a:gd name="T8" fmla="*/ 18 w 37"/>
                  <a:gd name="T9" fmla="*/ 0 h 31"/>
                  <a:gd name="T10" fmla="*/ 21 w 37"/>
                  <a:gd name="T11" fmla="*/ 0 h 31"/>
                  <a:gd name="T12" fmla="*/ 23 w 37"/>
                  <a:gd name="T13" fmla="*/ 4 h 31"/>
                  <a:gd name="T14" fmla="*/ 25 w 37"/>
                  <a:gd name="T15" fmla="*/ 13 h 31"/>
                  <a:gd name="T16" fmla="*/ 27 w 37"/>
                  <a:gd name="T17" fmla="*/ 22 h 31"/>
                  <a:gd name="T18" fmla="*/ 31 w 37"/>
                  <a:gd name="T19" fmla="*/ 35 h 31"/>
                  <a:gd name="T20" fmla="*/ 27 w 37"/>
                  <a:gd name="T21" fmla="*/ 42 h 31"/>
                  <a:gd name="T22" fmla="*/ 21 w 37"/>
                  <a:gd name="T23" fmla="*/ 45 h 31"/>
                  <a:gd name="T24" fmla="*/ 14 w 37"/>
                  <a:gd name="T25" fmla="*/ 47 h 31"/>
                  <a:gd name="T26" fmla="*/ 8 w 37"/>
                  <a:gd name="T27" fmla="*/ 47 h 31"/>
                  <a:gd name="T28" fmla="*/ 2 w 37"/>
                  <a:gd name="T29" fmla="*/ 38 h 31"/>
                  <a:gd name="T30" fmla="*/ 2 w 37"/>
                  <a:gd name="T31" fmla="*/ 15 h 31"/>
                  <a:gd name="T32" fmla="*/ 0 w 37"/>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1"/>
                  <a:gd name="T53" fmla="*/ 37 w 3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45" name="Freeform 733"/>
            <p:cNvSpPr>
              <a:spLocks/>
            </p:cNvSpPr>
            <p:nvPr/>
          </p:nvSpPr>
          <p:spPr bwMode="ltGray">
            <a:xfrm>
              <a:off x="2927" y="1991"/>
              <a:ext cx="58" cy="67"/>
            </a:xfrm>
            <a:custGeom>
              <a:avLst/>
              <a:gdLst>
                <a:gd name="T0" fmla="*/ 27 w 63"/>
                <a:gd name="T1" fmla="*/ 74 h 65"/>
                <a:gd name="T2" fmla="*/ 27 w 63"/>
                <a:gd name="T3" fmla="*/ 70 h 65"/>
                <a:gd name="T4" fmla="*/ 29 w 63"/>
                <a:gd name="T5" fmla="*/ 66 h 65"/>
                <a:gd name="T6" fmla="*/ 33 w 63"/>
                <a:gd name="T7" fmla="*/ 64 h 65"/>
                <a:gd name="T8" fmla="*/ 38 w 63"/>
                <a:gd name="T9" fmla="*/ 60 h 65"/>
                <a:gd name="T10" fmla="*/ 41 w 63"/>
                <a:gd name="T11" fmla="*/ 60 h 65"/>
                <a:gd name="T12" fmla="*/ 40 w 63"/>
                <a:gd name="T13" fmla="*/ 49 h 65"/>
                <a:gd name="T14" fmla="*/ 40 w 63"/>
                <a:gd name="T15" fmla="*/ 45 h 65"/>
                <a:gd name="T16" fmla="*/ 41 w 63"/>
                <a:gd name="T17" fmla="*/ 39 h 65"/>
                <a:gd name="T18" fmla="*/ 40 w 63"/>
                <a:gd name="T19" fmla="*/ 29 h 65"/>
                <a:gd name="T20" fmla="*/ 40 w 63"/>
                <a:gd name="T21" fmla="*/ 27 h 65"/>
                <a:gd name="T22" fmla="*/ 38 w 63"/>
                <a:gd name="T23" fmla="*/ 16 h 65"/>
                <a:gd name="T24" fmla="*/ 35 w 63"/>
                <a:gd name="T25" fmla="*/ 14 h 65"/>
                <a:gd name="T26" fmla="*/ 32 w 63"/>
                <a:gd name="T27" fmla="*/ 16 h 65"/>
                <a:gd name="T28" fmla="*/ 28 w 63"/>
                <a:gd name="T29" fmla="*/ 14 h 65"/>
                <a:gd name="T30" fmla="*/ 25 w 63"/>
                <a:gd name="T31" fmla="*/ 14 h 65"/>
                <a:gd name="T32" fmla="*/ 20 w 63"/>
                <a:gd name="T33" fmla="*/ 12 h 65"/>
                <a:gd name="T34" fmla="*/ 13 w 63"/>
                <a:gd name="T35" fmla="*/ 10 h 65"/>
                <a:gd name="T36" fmla="*/ 7 w 63"/>
                <a:gd name="T37" fmla="*/ 6 h 65"/>
                <a:gd name="T38" fmla="*/ 6 w 63"/>
                <a:gd name="T39" fmla="*/ 6 h 65"/>
                <a:gd name="T40" fmla="*/ 2 w 63"/>
                <a:gd name="T41" fmla="*/ 0 h 65"/>
                <a:gd name="T42" fmla="*/ 0 w 63"/>
                <a:gd name="T43" fmla="*/ 4 h 65"/>
                <a:gd name="T44" fmla="*/ 23 w 63"/>
                <a:gd name="T45" fmla="*/ 62 h 65"/>
                <a:gd name="T46" fmla="*/ 24 w 63"/>
                <a:gd name="T47" fmla="*/ 68 h 65"/>
                <a:gd name="T48" fmla="*/ 24 w 63"/>
                <a:gd name="T49" fmla="*/ 72 h 65"/>
                <a:gd name="T50" fmla="*/ 27 w 63"/>
                <a:gd name="T51" fmla="*/ 7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65"/>
                <a:gd name="T80" fmla="*/ 63 w 63"/>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6" name="Freeform 734"/>
            <p:cNvSpPr>
              <a:spLocks/>
            </p:cNvSpPr>
            <p:nvPr/>
          </p:nvSpPr>
          <p:spPr bwMode="ltGray">
            <a:xfrm>
              <a:off x="2910" y="1979"/>
              <a:ext cx="65" cy="77"/>
            </a:xfrm>
            <a:custGeom>
              <a:avLst/>
              <a:gdLst>
                <a:gd name="T0" fmla="*/ 33 w 73"/>
                <a:gd name="T1" fmla="*/ 84 h 75"/>
                <a:gd name="T2" fmla="*/ 32 w 73"/>
                <a:gd name="T3" fmla="*/ 78 h 75"/>
                <a:gd name="T4" fmla="*/ 30 w 73"/>
                <a:gd name="T5" fmla="*/ 72 h 75"/>
                <a:gd name="T6" fmla="*/ 11 w 73"/>
                <a:gd name="T7" fmla="*/ 16 h 75"/>
                <a:gd name="T8" fmla="*/ 12 w 73"/>
                <a:gd name="T9" fmla="*/ 12 h 75"/>
                <a:gd name="T10" fmla="*/ 16 w 73"/>
                <a:gd name="T11" fmla="*/ 18 h 75"/>
                <a:gd name="T12" fmla="*/ 18 w 73"/>
                <a:gd name="T13" fmla="*/ 25 h 75"/>
                <a:gd name="T14" fmla="*/ 27 w 73"/>
                <a:gd name="T15" fmla="*/ 29 h 75"/>
                <a:gd name="T16" fmla="*/ 33 w 73"/>
                <a:gd name="T17" fmla="*/ 33 h 75"/>
                <a:gd name="T18" fmla="*/ 39 w 73"/>
                <a:gd name="T19" fmla="*/ 33 h 75"/>
                <a:gd name="T20" fmla="*/ 40 w 73"/>
                <a:gd name="T21" fmla="*/ 14 h 75"/>
                <a:gd name="T22" fmla="*/ 32 w 73"/>
                <a:gd name="T23" fmla="*/ 12 h 75"/>
                <a:gd name="T24" fmla="*/ 26 w 73"/>
                <a:gd name="T25" fmla="*/ 6 h 75"/>
                <a:gd name="T26" fmla="*/ 23 w 73"/>
                <a:gd name="T27" fmla="*/ 0 h 75"/>
                <a:gd name="T28" fmla="*/ 10 w 73"/>
                <a:gd name="T29" fmla="*/ 6 h 75"/>
                <a:gd name="T30" fmla="*/ 7 w 73"/>
                <a:gd name="T31" fmla="*/ 12 h 75"/>
                <a:gd name="T32" fmla="*/ 0 w 73"/>
                <a:gd name="T33" fmla="*/ 31 h 75"/>
                <a:gd name="T34" fmla="*/ 2 w 73"/>
                <a:gd name="T35" fmla="*/ 35 h 75"/>
                <a:gd name="T36" fmla="*/ 0 w 73"/>
                <a:gd name="T37" fmla="*/ 39 h 75"/>
                <a:gd name="T38" fmla="*/ 4 w 73"/>
                <a:gd name="T39" fmla="*/ 41 h 75"/>
                <a:gd name="T40" fmla="*/ 5 w 73"/>
                <a:gd name="T41" fmla="*/ 39 h 75"/>
                <a:gd name="T42" fmla="*/ 5 w 73"/>
                <a:gd name="T43" fmla="*/ 37 h 75"/>
                <a:gd name="T44" fmla="*/ 14 w 73"/>
                <a:gd name="T45" fmla="*/ 55 h 75"/>
                <a:gd name="T46" fmla="*/ 17 w 73"/>
                <a:gd name="T47" fmla="*/ 68 h 75"/>
                <a:gd name="T48" fmla="*/ 20 w 73"/>
                <a:gd name="T49" fmla="*/ 72 h 75"/>
                <a:gd name="T50" fmla="*/ 25 w 73"/>
                <a:gd name="T51" fmla="*/ 72 h 75"/>
                <a:gd name="T52" fmla="*/ 29 w 73"/>
                <a:gd name="T53" fmla="*/ 82 h 75"/>
                <a:gd name="T54" fmla="*/ 33 w 73"/>
                <a:gd name="T55" fmla="*/ 84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75"/>
                <a:gd name="T86" fmla="*/ 73 w 73"/>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7" name="Freeform 735"/>
            <p:cNvSpPr>
              <a:spLocks/>
            </p:cNvSpPr>
            <p:nvPr/>
          </p:nvSpPr>
          <p:spPr bwMode="ltGray">
            <a:xfrm>
              <a:off x="3101" y="1946"/>
              <a:ext cx="36" cy="48"/>
            </a:xfrm>
            <a:custGeom>
              <a:avLst/>
              <a:gdLst>
                <a:gd name="T0" fmla="*/ 2 w 39"/>
                <a:gd name="T1" fmla="*/ 43 h 47"/>
                <a:gd name="T2" fmla="*/ 4 w 39"/>
                <a:gd name="T3" fmla="*/ 47 h 47"/>
                <a:gd name="T4" fmla="*/ 6 w 39"/>
                <a:gd name="T5" fmla="*/ 51 h 47"/>
                <a:gd name="T6" fmla="*/ 14 w 39"/>
                <a:gd name="T7" fmla="*/ 49 h 47"/>
                <a:gd name="T8" fmla="*/ 18 w 39"/>
                <a:gd name="T9" fmla="*/ 37 h 47"/>
                <a:gd name="T10" fmla="*/ 26 w 39"/>
                <a:gd name="T11" fmla="*/ 33 h 47"/>
                <a:gd name="T12" fmla="*/ 18 w 39"/>
                <a:gd name="T13" fmla="*/ 14 h 47"/>
                <a:gd name="T14" fmla="*/ 6 w 39"/>
                <a:gd name="T15" fmla="*/ 4 h 47"/>
                <a:gd name="T16" fmla="*/ 0 w 39"/>
                <a:gd name="T17" fmla="*/ 0 h 47"/>
                <a:gd name="T18" fmla="*/ 2 w 39"/>
                <a:gd name="T19" fmla="*/ 43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7"/>
                <a:gd name="T32" fmla="*/ 39 w 3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8" name="Freeform 736"/>
            <p:cNvSpPr>
              <a:spLocks/>
            </p:cNvSpPr>
            <p:nvPr/>
          </p:nvSpPr>
          <p:spPr bwMode="ltGray">
            <a:xfrm>
              <a:off x="2944" y="1923"/>
              <a:ext cx="106" cy="73"/>
            </a:xfrm>
            <a:custGeom>
              <a:avLst/>
              <a:gdLst>
                <a:gd name="T0" fmla="*/ 0 w 115"/>
                <a:gd name="T1" fmla="*/ 51 h 71"/>
                <a:gd name="T2" fmla="*/ 11 w 115"/>
                <a:gd name="T3" fmla="*/ 41 h 71"/>
                <a:gd name="T4" fmla="*/ 14 w 115"/>
                <a:gd name="T5" fmla="*/ 31 h 71"/>
                <a:gd name="T6" fmla="*/ 16 w 115"/>
                <a:gd name="T7" fmla="*/ 31 h 71"/>
                <a:gd name="T8" fmla="*/ 20 w 115"/>
                <a:gd name="T9" fmla="*/ 27 h 71"/>
                <a:gd name="T10" fmla="*/ 23 w 115"/>
                <a:gd name="T11" fmla="*/ 27 h 71"/>
                <a:gd name="T12" fmla="*/ 23 w 115"/>
                <a:gd name="T13" fmla="*/ 12 h 71"/>
                <a:gd name="T14" fmla="*/ 30 w 115"/>
                <a:gd name="T15" fmla="*/ 10 h 71"/>
                <a:gd name="T16" fmla="*/ 36 w 115"/>
                <a:gd name="T17" fmla="*/ 10 h 71"/>
                <a:gd name="T18" fmla="*/ 44 w 115"/>
                <a:gd name="T19" fmla="*/ 0 h 71"/>
                <a:gd name="T20" fmla="*/ 49 w 115"/>
                <a:gd name="T21" fmla="*/ 2 h 71"/>
                <a:gd name="T22" fmla="*/ 53 w 115"/>
                <a:gd name="T23" fmla="*/ 10 h 71"/>
                <a:gd name="T24" fmla="*/ 59 w 115"/>
                <a:gd name="T25" fmla="*/ 2 h 71"/>
                <a:gd name="T26" fmla="*/ 61 w 115"/>
                <a:gd name="T27" fmla="*/ 8 h 71"/>
                <a:gd name="T28" fmla="*/ 65 w 115"/>
                <a:gd name="T29" fmla="*/ 8 h 71"/>
                <a:gd name="T30" fmla="*/ 72 w 115"/>
                <a:gd name="T31" fmla="*/ 8 h 71"/>
                <a:gd name="T32" fmla="*/ 76 w 115"/>
                <a:gd name="T33" fmla="*/ 12 h 71"/>
                <a:gd name="T34" fmla="*/ 72 w 115"/>
                <a:gd name="T35" fmla="*/ 23 h 71"/>
                <a:gd name="T36" fmla="*/ 72 w 115"/>
                <a:gd name="T37" fmla="*/ 27 h 71"/>
                <a:gd name="T38" fmla="*/ 68 w 115"/>
                <a:gd name="T39" fmla="*/ 31 h 71"/>
                <a:gd name="T40" fmla="*/ 63 w 115"/>
                <a:gd name="T41" fmla="*/ 35 h 71"/>
                <a:gd name="T42" fmla="*/ 61 w 115"/>
                <a:gd name="T43" fmla="*/ 41 h 71"/>
                <a:gd name="T44" fmla="*/ 60 w 115"/>
                <a:gd name="T45" fmla="*/ 47 h 71"/>
                <a:gd name="T46" fmla="*/ 55 w 115"/>
                <a:gd name="T47" fmla="*/ 51 h 71"/>
                <a:gd name="T48" fmla="*/ 53 w 115"/>
                <a:gd name="T49" fmla="*/ 53 h 71"/>
                <a:gd name="T50" fmla="*/ 49 w 115"/>
                <a:gd name="T51" fmla="*/ 64 h 71"/>
                <a:gd name="T52" fmla="*/ 47 w 115"/>
                <a:gd name="T53" fmla="*/ 64 h 71"/>
                <a:gd name="T54" fmla="*/ 45 w 115"/>
                <a:gd name="T55" fmla="*/ 64 h 71"/>
                <a:gd name="T56" fmla="*/ 44 w 115"/>
                <a:gd name="T57" fmla="*/ 60 h 71"/>
                <a:gd name="T58" fmla="*/ 42 w 115"/>
                <a:gd name="T59" fmla="*/ 64 h 71"/>
                <a:gd name="T60" fmla="*/ 40 w 115"/>
                <a:gd name="T61" fmla="*/ 68 h 71"/>
                <a:gd name="T62" fmla="*/ 38 w 115"/>
                <a:gd name="T63" fmla="*/ 68 h 71"/>
                <a:gd name="T64" fmla="*/ 35 w 115"/>
                <a:gd name="T65" fmla="*/ 66 h 71"/>
                <a:gd name="T66" fmla="*/ 30 w 115"/>
                <a:gd name="T67" fmla="*/ 70 h 71"/>
                <a:gd name="T68" fmla="*/ 30 w 115"/>
                <a:gd name="T69" fmla="*/ 76 h 71"/>
                <a:gd name="T70" fmla="*/ 28 w 115"/>
                <a:gd name="T71" fmla="*/ 80 h 71"/>
                <a:gd name="T72" fmla="*/ 11 w 115"/>
                <a:gd name="T73" fmla="*/ 74 h 71"/>
                <a:gd name="T74" fmla="*/ 6 w 115"/>
                <a:gd name="T75" fmla="*/ 70 h 71"/>
                <a:gd name="T76" fmla="*/ 4 w 115"/>
                <a:gd name="T77" fmla="*/ 60 h 71"/>
                <a:gd name="T78" fmla="*/ 0 w 115"/>
                <a:gd name="T79" fmla="*/ 51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
                <a:gd name="T121" fmla="*/ 0 h 71"/>
                <a:gd name="T122" fmla="*/ 115 w 115"/>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9" name="Freeform 737"/>
            <p:cNvSpPr>
              <a:spLocks/>
            </p:cNvSpPr>
            <p:nvPr/>
          </p:nvSpPr>
          <p:spPr bwMode="ltGray">
            <a:xfrm>
              <a:off x="3033" y="1734"/>
              <a:ext cx="133" cy="129"/>
            </a:xfrm>
            <a:custGeom>
              <a:avLst/>
              <a:gdLst>
                <a:gd name="T0" fmla="*/ 2 w 145"/>
                <a:gd name="T1" fmla="*/ 80 h 125"/>
                <a:gd name="T2" fmla="*/ 14 w 145"/>
                <a:gd name="T3" fmla="*/ 74 h 125"/>
                <a:gd name="T4" fmla="*/ 18 w 145"/>
                <a:gd name="T5" fmla="*/ 66 h 125"/>
                <a:gd name="T6" fmla="*/ 22 w 145"/>
                <a:gd name="T7" fmla="*/ 51 h 125"/>
                <a:gd name="T8" fmla="*/ 28 w 145"/>
                <a:gd name="T9" fmla="*/ 39 h 125"/>
                <a:gd name="T10" fmla="*/ 31 w 145"/>
                <a:gd name="T11" fmla="*/ 29 h 125"/>
                <a:gd name="T12" fmla="*/ 28 w 145"/>
                <a:gd name="T13" fmla="*/ 12 h 125"/>
                <a:gd name="T14" fmla="*/ 39 w 145"/>
                <a:gd name="T15" fmla="*/ 0 h 125"/>
                <a:gd name="T16" fmla="*/ 43 w 145"/>
                <a:gd name="T17" fmla="*/ 6 h 125"/>
                <a:gd name="T18" fmla="*/ 51 w 145"/>
                <a:gd name="T19" fmla="*/ 10 h 125"/>
                <a:gd name="T20" fmla="*/ 61 w 145"/>
                <a:gd name="T21" fmla="*/ 12 h 125"/>
                <a:gd name="T22" fmla="*/ 69 w 145"/>
                <a:gd name="T23" fmla="*/ 12 h 125"/>
                <a:gd name="T24" fmla="*/ 78 w 145"/>
                <a:gd name="T25" fmla="*/ 12 h 125"/>
                <a:gd name="T26" fmla="*/ 82 w 145"/>
                <a:gd name="T27" fmla="*/ 29 h 125"/>
                <a:gd name="T28" fmla="*/ 82 w 145"/>
                <a:gd name="T29" fmla="*/ 41 h 125"/>
                <a:gd name="T30" fmla="*/ 86 w 145"/>
                <a:gd name="T31" fmla="*/ 58 h 125"/>
                <a:gd name="T32" fmla="*/ 89 w 145"/>
                <a:gd name="T33" fmla="*/ 62 h 125"/>
                <a:gd name="T34" fmla="*/ 94 w 145"/>
                <a:gd name="T35" fmla="*/ 68 h 125"/>
                <a:gd name="T36" fmla="*/ 89 w 145"/>
                <a:gd name="T37" fmla="*/ 78 h 125"/>
                <a:gd name="T38" fmla="*/ 88 w 145"/>
                <a:gd name="T39" fmla="*/ 92 h 125"/>
                <a:gd name="T40" fmla="*/ 90 w 145"/>
                <a:gd name="T41" fmla="*/ 107 h 125"/>
                <a:gd name="T42" fmla="*/ 88 w 145"/>
                <a:gd name="T43" fmla="*/ 114 h 125"/>
                <a:gd name="T44" fmla="*/ 67 w 145"/>
                <a:gd name="T45" fmla="*/ 122 h 125"/>
                <a:gd name="T46" fmla="*/ 64 w 145"/>
                <a:gd name="T47" fmla="*/ 122 h 125"/>
                <a:gd name="T48" fmla="*/ 42 w 145"/>
                <a:gd name="T49" fmla="*/ 127 h 125"/>
                <a:gd name="T50" fmla="*/ 36 w 145"/>
                <a:gd name="T51" fmla="*/ 132 h 125"/>
                <a:gd name="T52" fmla="*/ 24 w 145"/>
                <a:gd name="T53" fmla="*/ 136 h 125"/>
                <a:gd name="T54" fmla="*/ 15 w 145"/>
                <a:gd name="T55" fmla="*/ 136 h 125"/>
                <a:gd name="T56" fmla="*/ 6 w 145"/>
                <a:gd name="T57" fmla="*/ 144 h 125"/>
                <a:gd name="T58" fmla="*/ 6 w 145"/>
                <a:gd name="T59" fmla="*/ 136 h 125"/>
                <a:gd name="T60" fmla="*/ 2 w 145"/>
                <a:gd name="T61" fmla="*/ 130 h 125"/>
                <a:gd name="T62" fmla="*/ 0 w 145"/>
                <a:gd name="T63" fmla="*/ 122 h 125"/>
                <a:gd name="T64" fmla="*/ 4 w 145"/>
                <a:gd name="T65" fmla="*/ 111 h 125"/>
                <a:gd name="T66" fmla="*/ 6 w 145"/>
                <a:gd name="T67" fmla="*/ 97 h 125"/>
                <a:gd name="T68" fmla="*/ 2 w 145"/>
                <a:gd name="T69" fmla="*/ 80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5"/>
                <a:gd name="T107" fmla="*/ 145 w 145"/>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3" name="Group 738"/>
            <p:cNvGrpSpPr>
              <a:grpSpLocks/>
            </p:cNvGrpSpPr>
            <p:nvPr/>
          </p:nvGrpSpPr>
          <p:grpSpPr bwMode="auto">
            <a:xfrm>
              <a:off x="2992" y="1665"/>
              <a:ext cx="99" cy="143"/>
              <a:chOff x="2861" y="1470"/>
              <a:chExt cx="108" cy="155"/>
            </a:xfrm>
            <a:grpFill/>
          </p:grpSpPr>
          <p:sp>
            <p:nvSpPr>
              <p:cNvPr id="5409" name="Freeform 739"/>
              <p:cNvSpPr>
                <a:spLocks/>
              </p:cNvSpPr>
              <p:nvPr/>
            </p:nvSpPr>
            <p:spPr bwMode="ltGray">
              <a:xfrm>
                <a:off x="2895" y="1470"/>
                <a:ext cx="73" cy="44"/>
              </a:xfrm>
              <a:custGeom>
                <a:avLst/>
                <a:gdLst>
                  <a:gd name="T0" fmla="*/ 16 w 73"/>
                  <a:gd name="T1" fmla="*/ 67 h 39"/>
                  <a:gd name="T2" fmla="*/ 32 w 73"/>
                  <a:gd name="T3" fmla="*/ 47 h 39"/>
                  <a:gd name="T4" fmla="*/ 56 w 73"/>
                  <a:gd name="T5" fmla="*/ 70 h 39"/>
                  <a:gd name="T6" fmla="*/ 70 w 73"/>
                  <a:gd name="T7" fmla="*/ 52 h 39"/>
                  <a:gd name="T8" fmla="*/ 62 w 73"/>
                  <a:gd name="T9" fmla="*/ 33 h 39"/>
                  <a:gd name="T10" fmla="*/ 66 w 73"/>
                  <a:gd name="T11" fmla="*/ 14 h 39"/>
                  <a:gd name="T12" fmla="*/ 72 w 73"/>
                  <a:gd name="T13" fmla="*/ 2 h 39"/>
                  <a:gd name="T14" fmla="*/ 52 w 73"/>
                  <a:gd name="T15" fmla="*/ 2 h 39"/>
                  <a:gd name="T16" fmla="*/ 42 w 73"/>
                  <a:gd name="T17" fmla="*/ 0 h 39"/>
                  <a:gd name="T18" fmla="*/ 26 w 73"/>
                  <a:gd name="T19" fmla="*/ 9 h 39"/>
                  <a:gd name="T20" fmla="*/ 0 w 73"/>
                  <a:gd name="T21" fmla="*/ 23 h 39"/>
                  <a:gd name="T22" fmla="*/ 16 w 73"/>
                  <a:gd name="T23" fmla="*/ 6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0" name="Freeform 740"/>
              <p:cNvSpPr>
                <a:spLocks/>
              </p:cNvSpPr>
              <p:nvPr/>
            </p:nvSpPr>
            <p:spPr bwMode="ltGray">
              <a:xfrm>
                <a:off x="2861" y="1533"/>
                <a:ext cx="97" cy="92"/>
              </a:xfrm>
              <a:custGeom>
                <a:avLst/>
                <a:gdLst>
                  <a:gd name="T0" fmla="*/ 48 w 97"/>
                  <a:gd name="T1" fmla="*/ 137 h 83"/>
                  <a:gd name="T2" fmla="*/ 64 w 97"/>
                  <a:gd name="T3" fmla="*/ 124 h 83"/>
                  <a:gd name="T4" fmla="*/ 74 w 97"/>
                  <a:gd name="T5" fmla="*/ 111 h 83"/>
                  <a:gd name="T6" fmla="*/ 80 w 97"/>
                  <a:gd name="T7" fmla="*/ 88 h 83"/>
                  <a:gd name="T8" fmla="*/ 88 w 97"/>
                  <a:gd name="T9" fmla="*/ 78 h 83"/>
                  <a:gd name="T10" fmla="*/ 96 w 97"/>
                  <a:gd name="T11" fmla="*/ 58 h 83"/>
                  <a:gd name="T12" fmla="*/ 90 w 97"/>
                  <a:gd name="T13" fmla="*/ 37 h 83"/>
                  <a:gd name="T14" fmla="*/ 72 w 97"/>
                  <a:gd name="T15" fmla="*/ 4 h 83"/>
                  <a:gd name="T16" fmla="*/ 50 w 97"/>
                  <a:gd name="T17" fmla="*/ 0 h 83"/>
                  <a:gd name="T18" fmla="*/ 40 w 97"/>
                  <a:gd name="T19" fmla="*/ 4 h 83"/>
                  <a:gd name="T20" fmla="*/ 28 w 97"/>
                  <a:gd name="T21" fmla="*/ 11 h 83"/>
                  <a:gd name="T22" fmla="*/ 16 w 97"/>
                  <a:gd name="T23" fmla="*/ 11 h 83"/>
                  <a:gd name="T24" fmla="*/ 0 w 97"/>
                  <a:gd name="T25" fmla="*/ 30 h 83"/>
                  <a:gd name="T26" fmla="*/ 4 w 97"/>
                  <a:gd name="T27" fmla="*/ 80 h 83"/>
                  <a:gd name="T28" fmla="*/ 2 w 97"/>
                  <a:gd name="T29" fmla="*/ 103 h 83"/>
                  <a:gd name="T30" fmla="*/ 42 w 97"/>
                  <a:gd name="T31" fmla="*/ 109 h 83"/>
                  <a:gd name="T32" fmla="*/ 48 w 97"/>
                  <a:gd name="T33" fmla="*/ 13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83"/>
                  <a:gd name="T53" fmla="*/ 97 w 9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1" name="Freeform 741"/>
              <p:cNvSpPr>
                <a:spLocks/>
              </p:cNvSpPr>
              <p:nvPr/>
            </p:nvSpPr>
            <p:spPr bwMode="ltGray">
              <a:xfrm>
                <a:off x="2901" y="1499"/>
                <a:ext cx="68" cy="59"/>
              </a:xfrm>
              <a:custGeom>
                <a:avLst/>
                <a:gdLst>
                  <a:gd name="T0" fmla="*/ 0 w 69"/>
                  <a:gd name="T1" fmla="*/ 58 h 53"/>
                  <a:gd name="T2" fmla="*/ 10 w 69"/>
                  <a:gd name="T3" fmla="*/ 51 h 53"/>
                  <a:gd name="T4" fmla="*/ 34 w 69"/>
                  <a:gd name="T5" fmla="*/ 58 h 53"/>
                  <a:gd name="T6" fmla="*/ 45 w 69"/>
                  <a:gd name="T7" fmla="*/ 89 h 53"/>
                  <a:gd name="T8" fmla="*/ 59 w 69"/>
                  <a:gd name="T9" fmla="*/ 69 h 53"/>
                  <a:gd name="T10" fmla="*/ 63 w 69"/>
                  <a:gd name="T11" fmla="*/ 48 h 53"/>
                  <a:gd name="T12" fmla="*/ 45 w 69"/>
                  <a:gd name="T13" fmla="*/ 16 h 53"/>
                  <a:gd name="T14" fmla="*/ 24 w 69"/>
                  <a:gd name="T15" fmla="*/ 0 h 53"/>
                  <a:gd name="T16" fmla="*/ 8 w 69"/>
                  <a:gd name="T17" fmla="*/ 16 h 53"/>
                  <a:gd name="T18" fmla="*/ 0 w 69"/>
                  <a:gd name="T19" fmla="*/ 58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3"/>
                  <a:gd name="T32" fmla="*/ 69 w 69"/>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51" name="Freeform 742"/>
            <p:cNvSpPr>
              <a:spLocks/>
            </p:cNvSpPr>
            <p:nvPr/>
          </p:nvSpPr>
          <p:spPr bwMode="ltGray">
            <a:xfrm>
              <a:off x="3025" y="1820"/>
              <a:ext cx="251" cy="201"/>
            </a:xfrm>
            <a:custGeom>
              <a:avLst/>
              <a:gdLst>
                <a:gd name="T0" fmla="*/ 147 w 275"/>
                <a:gd name="T1" fmla="*/ 153 h 195"/>
                <a:gd name="T2" fmla="*/ 148 w 275"/>
                <a:gd name="T3" fmla="*/ 146 h 195"/>
                <a:gd name="T4" fmla="*/ 153 w 275"/>
                <a:gd name="T5" fmla="*/ 140 h 195"/>
                <a:gd name="T6" fmla="*/ 162 w 275"/>
                <a:gd name="T7" fmla="*/ 144 h 195"/>
                <a:gd name="T8" fmla="*/ 170 w 275"/>
                <a:gd name="T9" fmla="*/ 142 h 195"/>
                <a:gd name="T10" fmla="*/ 170 w 275"/>
                <a:gd name="T11" fmla="*/ 128 h 195"/>
                <a:gd name="T12" fmla="*/ 173 w 275"/>
                <a:gd name="T13" fmla="*/ 109 h 195"/>
                <a:gd name="T14" fmla="*/ 171 w 275"/>
                <a:gd name="T15" fmla="*/ 101 h 195"/>
                <a:gd name="T16" fmla="*/ 160 w 275"/>
                <a:gd name="T17" fmla="*/ 91 h 195"/>
                <a:gd name="T18" fmla="*/ 156 w 275"/>
                <a:gd name="T19" fmla="*/ 78 h 195"/>
                <a:gd name="T20" fmla="*/ 152 w 275"/>
                <a:gd name="T21" fmla="*/ 78 h 195"/>
                <a:gd name="T22" fmla="*/ 148 w 275"/>
                <a:gd name="T23" fmla="*/ 64 h 195"/>
                <a:gd name="T24" fmla="*/ 144 w 275"/>
                <a:gd name="T25" fmla="*/ 49 h 195"/>
                <a:gd name="T26" fmla="*/ 141 w 275"/>
                <a:gd name="T27" fmla="*/ 37 h 195"/>
                <a:gd name="T28" fmla="*/ 134 w 275"/>
                <a:gd name="T29" fmla="*/ 35 h 195"/>
                <a:gd name="T30" fmla="*/ 128 w 275"/>
                <a:gd name="T31" fmla="*/ 23 h 195"/>
                <a:gd name="T32" fmla="*/ 123 w 275"/>
                <a:gd name="T33" fmla="*/ 14 h 195"/>
                <a:gd name="T34" fmla="*/ 114 w 275"/>
                <a:gd name="T35" fmla="*/ 0 h 195"/>
                <a:gd name="T36" fmla="*/ 106 w 275"/>
                <a:gd name="T37" fmla="*/ 0 h 195"/>
                <a:gd name="T38" fmla="*/ 93 w 275"/>
                <a:gd name="T39" fmla="*/ 6 h 195"/>
                <a:gd name="T40" fmla="*/ 91 w 275"/>
                <a:gd name="T41" fmla="*/ 14 h 195"/>
                <a:gd name="T42" fmla="*/ 75 w 275"/>
                <a:gd name="T43" fmla="*/ 25 h 195"/>
                <a:gd name="T44" fmla="*/ 47 w 275"/>
                <a:gd name="T45" fmla="*/ 27 h 195"/>
                <a:gd name="T46" fmla="*/ 40 w 275"/>
                <a:gd name="T47" fmla="*/ 33 h 195"/>
                <a:gd name="T48" fmla="*/ 31 w 275"/>
                <a:gd name="T49" fmla="*/ 37 h 195"/>
                <a:gd name="T50" fmla="*/ 19 w 275"/>
                <a:gd name="T51" fmla="*/ 37 h 195"/>
                <a:gd name="T52" fmla="*/ 12 w 275"/>
                <a:gd name="T53" fmla="*/ 43 h 195"/>
                <a:gd name="T54" fmla="*/ 13 w 275"/>
                <a:gd name="T55" fmla="*/ 60 h 195"/>
                <a:gd name="T56" fmla="*/ 12 w 275"/>
                <a:gd name="T57" fmla="*/ 70 h 195"/>
                <a:gd name="T58" fmla="*/ 5 w 275"/>
                <a:gd name="T59" fmla="*/ 74 h 195"/>
                <a:gd name="T60" fmla="*/ 2 w 275"/>
                <a:gd name="T61" fmla="*/ 78 h 195"/>
                <a:gd name="T62" fmla="*/ 0 w 275"/>
                <a:gd name="T63" fmla="*/ 109 h 195"/>
                <a:gd name="T64" fmla="*/ 0 w 275"/>
                <a:gd name="T65" fmla="*/ 123 h 195"/>
                <a:gd name="T66" fmla="*/ 5 w 275"/>
                <a:gd name="T67" fmla="*/ 131 h 195"/>
                <a:gd name="T68" fmla="*/ 14 w 275"/>
                <a:gd name="T69" fmla="*/ 131 h 195"/>
                <a:gd name="T70" fmla="*/ 24 w 275"/>
                <a:gd name="T71" fmla="*/ 142 h 195"/>
                <a:gd name="T72" fmla="*/ 32 w 275"/>
                <a:gd name="T73" fmla="*/ 136 h 195"/>
                <a:gd name="T74" fmla="*/ 37 w 275"/>
                <a:gd name="T75" fmla="*/ 123 h 195"/>
                <a:gd name="T76" fmla="*/ 43 w 275"/>
                <a:gd name="T77" fmla="*/ 123 h 195"/>
                <a:gd name="T78" fmla="*/ 44 w 275"/>
                <a:gd name="T79" fmla="*/ 131 h 195"/>
                <a:gd name="T80" fmla="*/ 49 w 275"/>
                <a:gd name="T81" fmla="*/ 140 h 195"/>
                <a:gd name="T82" fmla="*/ 53 w 275"/>
                <a:gd name="T83" fmla="*/ 144 h 195"/>
                <a:gd name="T84" fmla="*/ 59 w 275"/>
                <a:gd name="T85" fmla="*/ 146 h 195"/>
                <a:gd name="T86" fmla="*/ 69 w 275"/>
                <a:gd name="T87" fmla="*/ 163 h 195"/>
                <a:gd name="T88" fmla="*/ 76 w 275"/>
                <a:gd name="T89" fmla="*/ 175 h 195"/>
                <a:gd name="T90" fmla="*/ 90 w 275"/>
                <a:gd name="T91" fmla="*/ 173 h 195"/>
                <a:gd name="T92" fmla="*/ 95 w 275"/>
                <a:gd name="T93" fmla="*/ 195 h 195"/>
                <a:gd name="T94" fmla="*/ 104 w 275"/>
                <a:gd name="T95" fmla="*/ 221 h 195"/>
                <a:gd name="T96" fmla="*/ 114 w 275"/>
                <a:gd name="T97" fmla="*/ 226 h 195"/>
                <a:gd name="T98" fmla="*/ 131 w 275"/>
                <a:gd name="T99" fmla="*/ 207 h 195"/>
                <a:gd name="T100" fmla="*/ 120 w 275"/>
                <a:gd name="T101" fmla="*/ 193 h 195"/>
                <a:gd name="T102" fmla="*/ 114 w 275"/>
                <a:gd name="T103" fmla="*/ 177 h 195"/>
                <a:gd name="T104" fmla="*/ 128 w 275"/>
                <a:gd name="T105" fmla="*/ 165 h 195"/>
                <a:gd name="T106" fmla="*/ 147 w 275"/>
                <a:gd name="T107" fmla="*/ 153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5"/>
                <a:gd name="T163" fmla="*/ 0 h 195"/>
                <a:gd name="T164" fmla="*/ 275 w 275"/>
                <a:gd name="T165" fmla="*/ 195 h 1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2" name="Freeform 743"/>
            <p:cNvSpPr>
              <a:spLocks/>
            </p:cNvSpPr>
            <p:nvPr/>
          </p:nvSpPr>
          <p:spPr bwMode="ltGray">
            <a:xfrm>
              <a:off x="3295" y="2046"/>
              <a:ext cx="97" cy="54"/>
            </a:xfrm>
            <a:custGeom>
              <a:avLst/>
              <a:gdLst>
                <a:gd name="T0" fmla="*/ 65 w 107"/>
                <a:gd name="T1" fmla="*/ 41 h 53"/>
                <a:gd name="T2" fmla="*/ 54 w 107"/>
                <a:gd name="T3" fmla="*/ 26 h 53"/>
                <a:gd name="T4" fmla="*/ 47 w 107"/>
                <a:gd name="T5" fmla="*/ 19 h 53"/>
                <a:gd name="T6" fmla="*/ 41 w 107"/>
                <a:gd name="T7" fmla="*/ 9 h 53"/>
                <a:gd name="T8" fmla="*/ 36 w 107"/>
                <a:gd name="T9" fmla="*/ 0 h 53"/>
                <a:gd name="T10" fmla="*/ 36 w 107"/>
                <a:gd name="T11" fmla="*/ 14 h 53"/>
                <a:gd name="T12" fmla="*/ 32 w 107"/>
                <a:gd name="T13" fmla="*/ 17 h 53"/>
                <a:gd name="T14" fmla="*/ 28 w 107"/>
                <a:gd name="T15" fmla="*/ 17 h 53"/>
                <a:gd name="T16" fmla="*/ 24 w 107"/>
                <a:gd name="T17" fmla="*/ 9 h 53"/>
                <a:gd name="T18" fmla="*/ 17 w 107"/>
                <a:gd name="T19" fmla="*/ 9 h 53"/>
                <a:gd name="T20" fmla="*/ 13 w 107"/>
                <a:gd name="T21" fmla="*/ 9 h 53"/>
                <a:gd name="T22" fmla="*/ 5 w 107"/>
                <a:gd name="T23" fmla="*/ 7 h 53"/>
                <a:gd name="T24" fmla="*/ 0 w 107"/>
                <a:gd name="T25" fmla="*/ 16 h 53"/>
                <a:gd name="T26" fmla="*/ 8 w 107"/>
                <a:gd name="T27" fmla="*/ 26 h 53"/>
                <a:gd name="T28" fmla="*/ 20 w 107"/>
                <a:gd name="T29" fmla="*/ 52 h 53"/>
                <a:gd name="T30" fmla="*/ 28 w 107"/>
                <a:gd name="T31" fmla="*/ 57 h 53"/>
                <a:gd name="T32" fmla="*/ 33 w 107"/>
                <a:gd name="T33" fmla="*/ 54 h 53"/>
                <a:gd name="T34" fmla="*/ 36 w 107"/>
                <a:gd name="T35" fmla="*/ 43 h 53"/>
                <a:gd name="T36" fmla="*/ 43 w 107"/>
                <a:gd name="T37" fmla="*/ 43 h 53"/>
                <a:gd name="T38" fmla="*/ 50 w 107"/>
                <a:gd name="T39" fmla="*/ 48 h 53"/>
                <a:gd name="T40" fmla="*/ 54 w 107"/>
                <a:gd name="T41" fmla="*/ 47 h 53"/>
                <a:gd name="T42" fmla="*/ 65 w 107"/>
                <a:gd name="T43" fmla="*/ 41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53"/>
                <a:gd name="T68" fmla="*/ 107 w 107"/>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3" name="Freeform 744"/>
            <p:cNvSpPr>
              <a:spLocks/>
            </p:cNvSpPr>
            <p:nvPr/>
          </p:nvSpPr>
          <p:spPr bwMode="ltGray">
            <a:xfrm>
              <a:off x="3294" y="2045"/>
              <a:ext cx="105" cy="63"/>
            </a:xfrm>
            <a:custGeom>
              <a:avLst/>
              <a:gdLst>
                <a:gd name="T0" fmla="*/ 72 w 115"/>
                <a:gd name="T1" fmla="*/ 48 h 61"/>
                <a:gd name="T2" fmla="*/ 61 w 115"/>
                <a:gd name="T3" fmla="*/ 35 h 61"/>
                <a:gd name="T4" fmla="*/ 52 w 115"/>
                <a:gd name="T5" fmla="*/ 27 h 61"/>
                <a:gd name="T6" fmla="*/ 46 w 115"/>
                <a:gd name="T7" fmla="*/ 10 h 61"/>
                <a:gd name="T8" fmla="*/ 39 w 115"/>
                <a:gd name="T9" fmla="*/ 0 h 61"/>
                <a:gd name="T10" fmla="*/ 39 w 115"/>
                <a:gd name="T11" fmla="*/ 21 h 61"/>
                <a:gd name="T12" fmla="*/ 36 w 115"/>
                <a:gd name="T13" fmla="*/ 25 h 61"/>
                <a:gd name="T14" fmla="*/ 31 w 115"/>
                <a:gd name="T15" fmla="*/ 25 h 61"/>
                <a:gd name="T16" fmla="*/ 26 w 115"/>
                <a:gd name="T17" fmla="*/ 10 h 61"/>
                <a:gd name="T18" fmla="*/ 19 w 115"/>
                <a:gd name="T19" fmla="*/ 10 h 61"/>
                <a:gd name="T20" fmla="*/ 14 w 115"/>
                <a:gd name="T21" fmla="*/ 10 h 61"/>
                <a:gd name="T22" fmla="*/ 5 w 115"/>
                <a:gd name="T23" fmla="*/ 8 h 61"/>
                <a:gd name="T24" fmla="*/ 0 w 115"/>
                <a:gd name="T25" fmla="*/ 23 h 61"/>
                <a:gd name="T26" fmla="*/ 9 w 115"/>
                <a:gd name="T27" fmla="*/ 35 h 61"/>
                <a:gd name="T28" fmla="*/ 23 w 115"/>
                <a:gd name="T29" fmla="*/ 64 h 61"/>
                <a:gd name="T30" fmla="*/ 31 w 115"/>
                <a:gd name="T31" fmla="*/ 70 h 61"/>
                <a:gd name="T32" fmla="*/ 37 w 115"/>
                <a:gd name="T33" fmla="*/ 66 h 61"/>
                <a:gd name="T34" fmla="*/ 39 w 115"/>
                <a:gd name="T35" fmla="*/ 52 h 61"/>
                <a:gd name="T36" fmla="*/ 47 w 115"/>
                <a:gd name="T37" fmla="*/ 52 h 61"/>
                <a:gd name="T38" fmla="*/ 56 w 115"/>
                <a:gd name="T39" fmla="*/ 60 h 61"/>
                <a:gd name="T40" fmla="*/ 61 w 115"/>
                <a:gd name="T41" fmla="*/ 58 h 61"/>
                <a:gd name="T42" fmla="*/ 72 w 115"/>
                <a:gd name="T43" fmla="*/ 48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61"/>
                <a:gd name="T68" fmla="*/ 115 w 11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4" name="Freeform 745"/>
            <p:cNvSpPr>
              <a:spLocks/>
            </p:cNvSpPr>
            <p:nvPr/>
          </p:nvSpPr>
          <p:spPr bwMode="ltGray">
            <a:xfrm>
              <a:off x="5209" y="3634"/>
              <a:ext cx="112" cy="75"/>
            </a:xfrm>
            <a:custGeom>
              <a:avLst/>
              <a:gdLst>
                <a:gd name="T0" fmla="*/ 0 w 121"/>
                <a:gd name="T1" fmla="*/ 66 h 73"/>
                <a:gd name="T2" fmla="*/ 7 w 121"/>
                <a:gd name="T3" fmla="*/ 68 h 73"/>
                <a:gd name="T4" fmla="*/ 13 w 121"/>
                <a:gd name="T5" fmla="*/ 80 h 73"/>
                <a:gd name="T6" fmla="*/ 20 w 121"/>
                <a:gd name="T7" fmla="*/ 82 h 73"/>
                <a:gd name="T8" fmla="*/ 34 w 121"/>
                <a:gd name="T9" fmla="*/ 72 h 73"/>
                <a:gd name="T10" fmla="*/ 37 w 121"/>
                <a:gd name="T11" fmla="*/ 63 h 73"/>
                <a:gd name="T12" fmla="*/ 46 w 121"/>
                <a:gd name="T13" fmla="*/ 45 h 73"/>
                <a:gd name="T14" fmla="*/ 53 w 121"/>
                <a:gd name="T15" fmla="*/ 41 h 73"/>
                <a:gd name="T16" fmla="*/ 54 w 121"/>
                <a:gd name="T17" fmla="*/ 43 h 73"/>
                <a:gd name="T18" fmla="*/ 75 w 121"/>
                <a:gd name="T19" fmla="*/ 18 h 73"/>
                <a:gd name="T20" fmla="*/ 80 w 121"/>
                <a:gd name="T21" fmla="*/ 8 h 73"/>
                <a:gd name="T22" fmla="*/ 81 w 121"/>
                <a:gd name="T23" fmla="*/ 0 h 73"/>
                <a:gd name="T24" fmla="*/ 67 w 121"/>
                <a:gd name="T25" fmla="*/ 4 h 73"/>
                <a:gd name="T26" fmla="*/ 49 w 121"/>
                <a:gd name="T27" fmla="*/ 16 h 73"/>
                <a:gd name="T28" fmla="*/ 32 w 121"/>
                <a:gd name="T29" fmla="*/ 29 h 73"/>
                <a:gd name="T30" fmla="*/ 15 w 121"/>
                <a:gd name="T31" fmla="*/ 41 h 73"/>
                <a:gd name="T32" fmla="*/ 6 w 121"/>
                <a:gd name="T33" fmla="*/ 53 h 73"/>
                <a:gd name="T34" fmla="*/ 0 w 121"/>
                <a:gd name="T35" fmla="*/ 66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
                <a:gd name="T55" fmla="*/ 0 h 73"/>
                <a:gd name="T56" fmla="*/ 121 w 121"/>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5" name="Freeform 746"/>
            <p:cNvSpPr>
              <a:spLocks/>
            </p:cNvSpPr>
            <p:nvPr/>
          </p:nvSpPr>
          <p:spPr bwMode="ltGray">
            <a:xfrm>
              <a:off x="5324" y="3518"/>
              <a:ext cx="59" cy="118"/>
            </a:xfrm>
            <a:custGeom>
              <a:avLst/>
              <a:gdLst>
                <a:gd name="T0" fmla="*/ 0 w 65"/>
                <a:gd name="T1" fmla="*/ 87 h 115"/>
                <a:gd name="T2" fmla="*/ 7 w 65"/>
                <a:gd name="T3" fmla="*/ 106 h 115"/>
                <a:gd name="T4" fmla="*/ 5 w 65"/>
                <a:gd name="T5" fmla="*/ 129 h 115"/>
                <a:gd name="T6" fmla="*/ 24 w 65"/>
                <a:gd name="T7" fmla="*/ 96 h 115"/>
                <a:gd name="T8" fmla="*/ 26 w 65"/>
                <a:gd name="T9" fmla="*/ 106 h 115"/>
                <a:gd name="T10" fmla="*/ 34 w 65"/>
                <a:gd name="T11" fmla="*/ 92 h 115"/>
                <a:gd name="T12" fmla="*/ 40 w 65"/>
                <a:gd name="T13" fmla="*/ 83 h 115"/>
                <a:gd name="T14" fmla="*/ 30 w 65"/>
                <a:gd name="T15" fmla="*/ 79 h 115"/>
                <a:gd name="T16" fmla="*/ 21 w 65"/>
                <a:gd name="T17" fmla="*/ 72 h 115"/>
                <a:gd name="T18" fmla="*/ 25 w 65"/>
                <a:gd name="T19" fmla="*/ 52 h 115"/>
                <a:gd name="T20" fmla="*/ 13 w 65"/>
                <a:gd name="T21" fmla="*/ 52 h 115"/>
                <a:gd name="T22" fmla="*/ 17 w 65"/>
                <a:gd name="T23" fmla="*/ 27 h 115"/>
                <a:gd name="T24" fmla="*/ 13 w 65"/>
                <a:gd name="T25" fmla="*/ 15 h 115"/>
                <a:gd name="T26" fmla="*/ 5 w 65"/>
                <a:gd name="T27" fmla="*/ 0 h 115"/>
                <a:gd name="T28" fmla="*/ 11 w 65"/>
                <a:gd name="T29" fmla="*/ 35 h 115"/>
                <a:gd name="T30" fmla="*/ 13 w 65"/>
                <a:gd name="T31" fmla="*/ 68 h 115"/>
                <a:gd name="T32" fmla="*/ 6 w 65"/>
                <a:gd name="T33" fmla="*/ 81 h 115"/>
                <a:gd name="T34" fmla="*/ 0 w 65"/>
                <a:gd name="T35" fmla="*/ 87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5"/>
                <a:gd name="T56" fmla="*/ 65 w 65"/>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6" name="Freeform 747"/>
            <p:cNvSpPr>
              <a:spLocks/>
            </p:cNvSpPr>
            <p:nvPr/>
          </p:nvSpPr>
          <p:spPr bwMode="ltGray">
            <a:xfrm>
              <a:off x="5323" y="3516"/>
              <a:ext cx="68" cy="127"/>
            </a:xfrm>
            <a:custGeom>
              <a:avLst/>
              <a:gdLst>
                <a:gd name="T0" fmla="*/ 0 w 73"/>
                <a:gd name="T1" fmla="*/ 97 h 123"/>
                <a:gd name="T2" fmla="*/ 9 w 73"/>
                <a:gd name="T3" fmla="*/ 117 h 123"/>
                <a:gd name="T4" fmla="*/ 6 w 73"/>
                <a:gd name="T5" fmla="*/ 142 h 123"/>
                <a:gd name="T6" fmla="*/ 31 w 73"/>
                <a:gd name="T7" fmla="*/ 107 h 123"/>
                <a:gd name="T8" fmla="*/ 34 w 73"/>
                <a:gd name="T9" fmla="*/ 117 h 123"/>
                <a:gd name="T10" fmla="*/ 44 w 73"/>
                <a:gd name="T11" fmla="*/ 103 h 123"/>
                <a:gd name="T12" fmla="*/ 50 w 73"/>
                <a:gd name="T13" fmla="*/ 93 h 123"/>
                <a:gd name="T14" fmla="*/ 38 w 73"/>
                <a:gd name="T15" fmla="*/ 87 h 123"/>
                <a:gd name="T16" fmla="*/ 27 w 73"/>
                <a:gd name="T17" fmla="*/ 76 h 123"/>
                <a:gd name="T18" fmla="*/ 32 w 73"/>
                <a:gd name="T19" fmla="*/ 60 h 123"/>
                <a:gd name="T20" fmla="*/ 17 w 73"/>
                <a:gd name="T21" fmla="*/ 60 h 123"/>
                <a:gd name="T22" fmla="*/ 20 w 73"/>
                <a:gd name="T23" fmla="*/ 29 h 123"/>
                <a:gd name="T24" fmla="*/ 16 w 73"/>
                <a:gd name="T25" fmla="*/ 21 h 123"/>
                <a:gd name="T26" fmla="*/ 7 w 73"/>
                <a:gd name="T27" fmla="*/ 0 h 123"/>
                <a:gd name="T28" fmla="*/ 13 w 73"/>
                <a:gd name="T29" fmla="*/ 37 h 123"/>
                <a:gd name="T30" fmla="*/ 17 w 73"/>
                <a:gd name="T31" fmla="*/ 72 h 123"/>
                <a:gd name="T32" fmla="*/ 7 w 73"/>
                <a:gd name="T33" fmla="*/ 90 h 123"/>
                <a:gd name="T34" fmla="*/ 0 w 73"/>
                <a:gd name="T35" fmla="*/ 9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3"/>
                <a:gd name="T56" fmla="*/ 73 w 73"/>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7" name="Freeform 748"/>
            <p:cNvSpPr>
              <a:spLocks/>
            </p:cNvSpPr>
            <p:nvPr/>
          </p:nvSpPr>
          <p:spPr bwMode="ltGray">
            <a:xfrm>
              <a:off x="5010" y="1665"/>
              <a:ext cx="20" cy="23"/>
            </a:xfrm>
            <a:custGeom>
              <a:avLst/>
              <a:gdLst>
                <a:gd name="T0" fmla="*/ 9 w 23"/>
                <a:gd name="T1" fmla="*/ 0 h 21"/>
                <a:gd name="T2" fmla="*/ 11 w 23"/>
                <a:gd name="T3" fmla="*/ 11 h 21"/>
                <a:gd name="T4" fmla="*/ 8 w 23"/>
                <a:gd name="T5" fmla="*/ 22 h 21"/>
                <a:gd name="T6" fmla="*/ 2 w 23"/>
                <a:gd name="T7" fmla="*/ 31 h 21"/>
                <a:gd name="T8" fmla="*/ 0 w 23"/>
                <a:gd name="T9" fmla="*/ 18 h 21"/>
                <a:gd name="T10" fmla="*/ 6 w 23"/>
                <a:gd name="T11" fmla="*/ 11 h 21"/>
                <a:gd name="T12" fmla="*/ 9 w 23"/>
                <a:gd name="T13" fmla="*/ 0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18" y="0"/>
                  </a:moveTo>
                  <a:lnTo>
                    <a:pt x="22" y="6"/>
                  </a:lnTo>
                  <a:lnTo>
                    <a:pt x="16" y="14"/>
                  </a:lnTo>
                  <a:lnTo>
                    <a:pt x="2" y="20"/>
                  </a:lnTo>
                  <a:lnTo>
                    <a:pt x="0" y="12"/>
                  </a:lnTo>
                  <a:lnTo>
                    <a:pt x="12" y="6"/>
                  </a:lnTo>
                  <a:lnTo>
                    <a:pt x="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8" name="Freeform 749"/>
            <p:cNvSpPr>
              <a:spLocks/>
            </p:cNvSpPr>
            <p:nvPr/>
          </p:nvSpPr>
          <p:spPr bwMode="ltGray">
            <a:xfrm>
              <a:off x="4977" y="1680"/>
              <a:ext cx="23" cy="13"/>
            </a:xfrm>
            <a:custGeom>
              <a:avLst/>
              <a:gdLst>
                <a:gd name="T0" fmla="*/ 16 w 25"/>
                <a:gd name="T1" fmla="*/ 0 h 13"/>
                <a:gd name="T2" fmla="*/ 16 w 25"/>
                <a:gd name="T3" fmla="*/ 6 h 13"/>
                <a:gd name="T4" fmla="*/ 6 w 25"/>
                <a:gd name="T5" fmla="*/ 12 h 13"/>
                <a:gd name="T6" fmla="*/ 0 w 25"/>
                <a:gd name="T7" fmla="*/ 10 h 13"/>
                <a:gd name="T8" fmla="*/ 9 w 25"/>
                <a:gd name="T9" fmla="*/ 6 h 13"/>
                <a:gd name="T10" fmla="*/ 16 w 25"/>
                <a:gd name="T11" fmla="*/ 0 h 13"/>
                <a:gd name="T12" fmla="*/ 0 60000 65536"/>
                <a:gd name="T13" fmla="*/ 0 60000 65536"/>
                <a:gd name="T14" fmla="*/ 0 60000 65536"/>
                <a:gd name="T15" fmla="*/ 0 60000 65536"/>
                <a:gd name="T16" fmla="*/ 0 60000 65536"/>
                <a:gd name="T17" fmla="*/ 0 60000 65536"/>
                <a:gd name="T18" fmla="*/ 0 w 25"/>
                <a:gd name="T19" fmla="*/ 0 h 13"/>
                <a:gd name="T20" fmla="*/ 25 w 2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5" h="13">
                  <a:moveTo>
                    <a:pt x="24" y="0"/>
                  </a:moveTo>
                  <a:lnTo>
                    <a:pt x="24" y="6"/>
                  </a:lnTo>
                  <a:lnTo>
                    <a:pt x="10" y="12"/>
                  </a:lnTo>
                  <a:lnTo>
                    <a:pt x="0" y="10"/>
                  </a:lnTo>
                  <a:lnTo>
                    <a:pt x="14"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9" name="Freeform 750"/>
            <p:cNvSpPr>
              <a:spLocks/>
            </p:cNvSpPr>
            <p:nvPr/>
          </p:nvSpPr>
          <p:spPr bwMode="ltGray">
            <a:xfrm>
              <a:off x="4905" y="1697"/>
              <a:ext cx="16" cy="9"/>
            </a:xfrm>
            <a:custGeom>
              <a:avLst/>
              <a:gdLst>
                <a:gd name="T0" fmla="*/ 11 w 17"/>
                <a:gd name="T1" fmla="*/ 0 h 9"/>
                <a:gd name="T2" fmla="*/ 11 w 17"/>
                <a:gd name="T3" fmla="*/ 4 h 9"/>
                <a:gd name="T4" fmla="*/ 0 w 17"/>
                <a:gd name="T5" fmla="*/ 8 h 9"/>
                <a:gd name="T6" fmla="*/ 11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6" y="0"/>
                  </a:moveTo>
                  <a:lnTo>
                    <a:pt x="16" y="4"/>
                  </a:lnTo>
                  <a:lnTo>
                    <a:pt x="0"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0" name="Freeform 751"/>
            <p:cNvSpPr>
              <a:spLocks/>
            </p:cNvSpPr>
            <p:nvPr/>
          </p:nvSpPr>
          <p:spPr bwMode="ltGray">
            <a:xfrm>
              <a:off x="3360" y="2074"/>
              <a:ext cx="59" cy="48"/>
            </a:xfrm>
            <a:custGeom>
              <a:avLst/>
              <a:gdLst>
                <a:gd name="T0" fmla="*/ 0 w 65"/>
                <a:gd name="T1" fmla="*/ 14 h 47"/>
                <a:gd name="T2" fmla="*/ 21 w 65"/>
                <a:gd name="T3" fmla="*/ 51 h 47"/>
                <a:gd name="T4" fmla="*/ 31 w 65"/>
                <a:gd name="T5" fmla="*/ 49 h 47"/>
                <a:gd name="T6" fmla="*/ 40 w 65"/>
                <a:gd name="T7" fmla="*/ 31 h 47"/>
                <a:gd name="T8" fmla="*/ 14 w 65"/>
                <a:gd name="T9" fmla="*/ 0 h 47"/>
                <a:gd name="T10" fmla="*/ 0 w 65"/>
                <a:gd name="T11" fmla="*/ 14 h 47"/>
                <a:gd name="T12" fmla="*/ 0 60000 65536"/>
                <a:gd name="T13" fmla="*/ 0 60000 65536"/>
                <a:gd name="T14" fmla="*/ 0 60000 65536"/>
                <a:gd name="T15" fmla="*/ 0 60000 65536"/>
                <a:gd name="T16" fmla="*/ 0 60000 65536"/>
                <a:gd name="T17" fmla="*/ 0 60000 65536"/>
                <a:gd name="T18" fmla="*/ 0 w 65"/>
                <a:gd name="T19" fmla="*/ 0 h 47"/>
                <a:gd name="T20" fmla="*/ 65 w 6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5" h="47">
                  <a:moveTo>
                    <a:pt x="0" y="14"/>
                  </a:moveTo>
                  <a:lnTo>
                    <a:pt x="34" y="46"/>
                  </a:lnTo>
                  <a:lnTo>
                    <a:pt x="50" y="44"/>
                  </a:lnTo>
                  <a:lnTo>
                    <a:pt x="64" y="26"/>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1" name="Freeform 752"/>
            <p:cNvSpPr>
              <a:spLocks/>
            </p:cNvSpPr>
            <p:nvPr/>
          </p:nvSpPr>
          <p:spPr bwMode="ltGray">
            <a:xfrm>
              <a:off x="3515" y="3001"/>
              <a:ext cx="8" cy="12"/>
            </a:xfrm>
            <a:custGeom>
              <a:avLst/>
              <a:gdLst>
                <a:gd name="T0" fmla="*/ 0 w 9"/>
                <a:gd name="T1" fmla="*/ 15 h 11"/>
                <a:gd name="T2" fmla="*/ 4 w 9"/>
                <a:gd name="T3" fmla="*/ 4 h 11"/>
                <a:gd name="T4" fmla="*/ 4 w 9"/>
                <a:gd name="T5" fmla="*/ 0 h 11"/>
                <a:gd name="T6" fmla="*/ 0 w 9"/>
                <a:gd name="T7" fmla="*/ 2 h 11"/>
                <a:gd name="T8" fmla="*/ 0 w 9"/>
                <a:gd name="T9" fmla="*/ 15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4" name="Group 753"/>
            <p:cNvGrpSpPr>
              <a:grpSpLocks/>
            </p:cNvGrpSpPr>
            <p:nvPr/>
          </p:nvGrpSpPr>
          <p:grpSpPr bwMode="auto">
            <a:xfrm>
              <a:off x="4977" y="3230"/>
              <a:ext cx="783" cy="407"/>
              <a:chOff x="5016" y="3168"/>
              <a:chExt cx="850" cy="441"/>
            </a:xfrm>
            <a:grpFill/>
          </p:grpSpPr>
          <p:sp>
            <p:nvSpPr>
              <p:cNvPr id="5394" name="Freeform 754"/>
              <p:cNvSpPr>
                <a:spLocks/>
              </p:cNvSpPr>
              <p:nvPr/>
            </p:nvSpPr>
            <p:spPr bwMode="ltGray">
              <a:xfrm>
                <a:off x="5016" y="3546"/>
                <a:ext cx="50" cy="63"/>
              </a:xfrm>
              <a:custGeom>
                <a:avLst/>
                <a:gdLst>
                  <a:gd name="T0" fmla="*/ 29 w 51"/>
                  <a:gd name="T1" fmla="*/ 15 h 57"/>
                  <a:gd name="T2" fmla="*/ 43 w 51"/>
                  <a:gd name="T3" fmla="*/ 2 h 57"/>
                  <a:gd name="T4" fmla="*/ 45 w 51"/>
                  <a:gd name="T5" fmla="*/ 40 h 57"/>
                  <a:gd name="T6" fmla="*/ 35 w 51"/>
                  <a:gd name="T7" fmla="*/ 73 h 57"/>
                  <a:gd name="T8" fmla="*/ 27 w 51"/>
                  <a:gd name="T9" fmla="*/ 93 h 57"/>
                  <a:gd name="T10" fmla="*/ 8 w 51"/>
                  <a:gd name="T11" fmla="*/ 49 h 57"/>
                  <a:gd name="T12" fmla="*/ 0 w 51"/>
                  <a:gd name="T13" fmla="*/ 11 h 57"/>
                  <a:gd name="T14" fmla="*/ 12 w 51"/>
                  <a:gd name="T15" fmla="*/ 0 h 57"/>
                  <a:gd name="T16" fmla="*/ 29 w 51"/>
                  <a:gd name="T17" fmla="*/ 1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7"/>
                  <a:gd name="T29" fmla="*/ 51 w 5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5" name="Group 755"/>
              <p:cNvGrpSpPr>
                <a:grpSpLocks/>
              </p:cNvGrpSpPr>
              <p:nvPr/>
            </p:nvGrpSpPr>
            <p:grpSpPr bwMode="auto">
              <a:xfrm>
                <a:off x="5231" y="3168"/>
                <a:ext cx="635" cy="224"/>
                <a:chOff x="5231" y="3168"/>
                <a:chExt cx="635" cy="224"/>
              </a:xfrm>
              <a:grpFill/>
            </p:grpSpPr>
            <p:sp>
              <p:nvSpPr>
                <p:cNvPr id="5396" name="Freeform 756"/>
                <p:cNvSpPr>
                  <a:spLocks/>
                </p:cNvSpPr>
                <p:nvPr/>
              </p:nvSpPr>
              <p:spPr bwMode="ltGray">
                <a:xfrm>
                  <a:off x="5312" y="3194"/>
                  <a:ext cx="45" cy="53"/>
                </a:xfrm>
                <a:custGeom>
                  <a:avLst/>
                  <a:gdLst>
                    <a:gd name="T0" fmla="*/ 0 w 45"/>
                    <a:gd name="T1" fmla="*/ 0 h 47"/>
                    <a:gd name="T2" fmla="*/ 24 w 45"/>
                    <a:gd name="T3" fmla="*/ 59 h 47"/>
                    <a:gd name="T4" fmla="*/ 40 w 45"/>
                    <a:gd name="T5" fmla="*/ 86 h 47"/>
                    <a:gd name="T6" fmla="*/ 44 w 45"/>
                    <a:gd name="T7" fmla="*/ 73 h 47"/>
                    <a:gd name="T8" fmla="*/ 26 w 45"/>
                    <a:gd name="T9" fmla="*/ 26 h 47"/>
                    <a:gd name="T10" fmla="*/ 20 w 45"/>
                    <a:gd name="T11" fmla="*/ 9 h 47"/>
                    <a:gd name="T12" fmla="*/ 0 w 45"/>
                    <a:gd name="T13" fmla="*/ 0 h 47"/>
                    <a:gd name="T14" fmla="*/ 0 60000 65536"/>
                    <a:gd name="T15" fmla="*/ 0 60000 65536"/>
                    <a:gd name="T16" fmla="*/ 0 60000 65536"/>
                    <a:gd name="T17" fmla="*/ 0 60000 65536"/>
                    <a:gd name="T18" fmla="*/ 0 60000 65536"/>
                    <a:gd name="T19" fmla="*/ 0 60000 65536"/>
                    <a:gd name="T20" fmla="*/ 0 60000 65536"/>
                    <a:gd name="T21" fmla="*/ 0 w 45"/>
                    <a:gd name="T22" fmla="*/ 0 h 47"/>
                    <a:gd name="T23" fmla="*/ 45 w 4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7">
                      <a:moveTo>
                        <a:pt x="0" y="0"/>
                      </a:moveTo>
                      <a:lnTo>
                        <a:pt x="24" y="32"/>
                      </a:lnTo>
                      <a:lnTo>
                        <a:pt x="40" y="46"/>
                      </a:lnTo>
                      <a:lnTo>
                        <a:pt x="44" y="40"/>
                      </a:lnTo>
                      <a:lnTo>
                        <a:pt x="26" y="14"/>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7" name="Freeform 757"/>
                <p:cNvSpPr>
                  <a:spLocks/>
                </p:cNvSpPr>
                <p:nvPr/>
              </p:nvSpPr>
              <p:spPr bwMode="ltGray">
                <a:xfrm>
                  <a:off x="5505" y="3194"/>
                  <a:ext cx="40" cy="31"/>
                </a:xfrm>
                <a:custGeom>
                  <a:avLst/>
                  <a:gdLst>
                    <a:gd name="T0" fmla="*/ 0 w 41"/>
                    <a:gd name="T1" fmla="*/ 28 h 27"/>
                    <a:gd name="T2" fmla="*/ 20 w 41"/>
                    <a:gd name="T3" fmla="*/ 52 h 27"/>
                    <a:gd name="T4" fmla="*/ 35 w 41"/>
                    <a:gd name="T5" fmla="*/ 52 h 27"/>
                    <a:gd name="T6" fmla="*/ 29 w 41"/>
                    <a:gd name="T7" fmla="*/ 20 h 27"/>
                    <a:gd name="T8" fmla="*/ 10 w 41"/>
                    <a:gd name="T9" fmla="*/ 0 h 27"/>
                    <a:gd name="T10" fmla="*/ 0 w 41"/>
                    <a:gd name="T11" fmla="*/ 28 h 27"/>
                    <a:gd name="T12" fmla="*/ 0 60000 65536"/>
                    <a:gd name="T13" fmla="*/ 0 60000 65536"/>
                    <a:gd name="T14" fmla="*/ 0 60000 65536"/>
                    <a:gd name="T15" fmla="*/ 0 60000 65536"/>
                    <a:gd name="T16" fmla="*/ 0 60000 65536"/>
                    <a:gd name="T17" fmla="*/ 0 60000 65536"/>
                    <a:gd name="T18" fmla="*/ 0 w 41"/>
                    <a:gd name="T19" fmla="*/ 0 h 27"/>
                    <a:gd name="T20" fmla="*/ 41 w 4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1" h="27">
                      <a:moveTo>
                        <a:pt x="0" y="14"/>
                      </a:moveTo>
                      <a:lnTo>
                        <a:pt x="22" y="26"/>
                      </a:lnTo>
                      <a:lnTo>
                        <a:pt x="40" y="26"/>
                      </a:lnTo>
                      <a:lnTo>
                        <a:pt x="34" y="10"/>
                      </a:lnTo>
                      <a:lnTo>
                        <a:pt x="10"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8" name="Freeform 758"/>
                <p:cNvSpPr>
                  <a:spLocks/>
                </p:cNvSpPr>
                <p:nvPr/>
              </p:nvSpPr>
              <p:spPr bwMode="ltGray">
                <a:xfrm>
                  <a:off x="5545" y="3170"/>
                  <a:ext cx="35" cy="26"/>
                </a:xfrm>
                <a:custGeom>
                  <a:avLst/>
                  <a:gdLst>
                    <a:gd name="T0" fmla="*/ 0 w 35"/>
                    <a:gd name="T1" fmla="*/ 14 h 23"/>
                    <a:gd name="T2" fmla="*/ 4 w 35"/>
                    <a:gd name="T3" fmla="*/ 37 h 23"/>
                    <a:gd name="T4" fmla="*/ 30 w 35"/>
                    <a:gd name="T5" fmla="*/ 41 h 23"/>
                    <a:gd name="T6" fmla="*/ 34 w 35"/>
                    <a:gd name="T7" fmla="*/ 0 h 23"/>
                    <a:gd name="T8" fmla="*/ 0 w 35"/>
                    <a:gd name="T9" fmla="*/ 14 h 23"/>
                    <a:gd name="T10" fmla="*/ 0 60000 65536"/>
                    <a:gd name="T11" fmla="*/ 0 60000 65536"/>
                    <a:gd name="T12" fmla="*/ 0 60000 65536"/>
                    <a:gd name="T13" fmla="*/ 0 60000 65536"/>
                    <a:gd name="T14" fmla="*/ 0 60000 65536"/>
                    <a:gd name="T15" fmla="*/ 0 w 35"/>
                    <a:gd name="T16" fmla="*/ 0 h 23"/>
                    <a:gd name="T17" fmla="*/ 35 w 35"/>
                    <a:gd name="T18" fmla="*/ 23 h 23"/>
                  </a:gdLst>
                  <a:ahLst/>
                  <a:cxnLst>
                    <a:cxn ang="T10">
                      <a:pos x="T0" y="T1"/>
                    </a:cxn>
                    <a:cxn ang="T11">
                      <a:pos x="T2" y="T3"/>
                    </a:cxn>
                    <a:cxn ang="T12">
                      <a:pos x="T4" y="T5"/>
                    </a:cxn>
                    <a:cxn ang="T13">
                      <a:pos x="T6" y="T7"/>
                    </a:cxn>
                    <a:cxn ang="T14">
                      <a:pos x="T8" y="T9"/>
                    </a:cxn>
                  </a:cxnLst>
                  <a:rect l="T15" t="T16" r="T17" b="T18"/>
                  <a:pathLst>
                    <a:path w="35" h="23">
                      <a:moveTo>
                        <a:pt x="0" y="8"/>
                      </a:moveTo>
                      <a:lnTo>
                        <a:pt x="4" y="20"/>
                      </a:lnTo>
                      <a:lnTo>
                        <a:pt x="30" y="22"/>
                      </a:lnTo>
                      <a:lnTo>
                        <a:pt x="34" y="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9" name="Freeform 759"/>
                <p:cNvSpPr>
                  <a:spLocks/>
                </p:cNvSpPr>
                <p:nvPr/>
              </p:nvSpPr>
              <p:spPr bwMode="ltGray">
                <a:xfrm>
                  <a:off x="5857" y="3302"/>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0" name="Freeform 760"/>
                <p:cNvSpPr>
                  <a:spLocks/>
                </p:cNvSpPr>
                <p:nvPr/>
              </p:nvSpPr>
              <p:spPr bwMode="ltGray">
                <a:xfrm>
                  <a:off x="5831" y="3257"/>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1" name="Freeform 761"/>
                <p:cNvSpPr>
                  <a:spLocks/>
                </p:cNvSpPr>
                <p:nvPr/>
              </p:nvSpPr>
              <p:spPr bwMode="ltGray">
                <a:xfrm>
                  <a:off x="5811" y="3239"/>
                  <a:ext cx="7" cy="19"/>
                </a:xfrm>
                <a:custGeom>
                  <a:avLst/>
                  <a:gdLst>
                    <a:gd name="T0" fmla="*/ 0 w 7"/>
                    <a:gd name="T1" fmla="*/ 0 h 17"/>
                    <a:gd name="T2" fmla="*/ 6 w 7"/>
                    <a:gd name="T3" fmla="*/ 0 h 17"/>
                    <a:gd name="T4" fmla="*/ 6 w 7"/>
                    <a:gd name="T5" fmla="*/ 28 h 17"/>
                    <a:gd name="T6" fmla="*/ 2 w 7"/>
                    <a:gd name="T7" fmla="*/ 28 h 17"/>
                    <a:gd name="T8" fmla="*/ 0 w 7"/>
                    <a:gd name="T9" fmla="*/ 0 h 17"/>
                    <a:gd name="T10" fmla="*/ 0 60000 65536"/>
                    <a:gd name="T11" fmla="*/ 0 60000 65536"/>
                    <a:gd name="T12" fmla="*/ 0 60000 65536"/>
                    <a:gd name="T13" fmla="*/ 0 60000 65536"/>
                    <a:gd name="T14" fmla="*/ 0 60000 65536"/>
                    <a:gd name="T15" fmla="*/ 0 w 7"/>
                    <a:gd name="T16" fmla="*/ 0 h 17"/>
                    <a:gd name="T17" fmla="*/ 7 w 7"/>
                    <a:gd name="T18" fmla="*/ 17 h 17"/>
                  </a:gdLst>
                  <a:ahLst/>
                  <a:cxnLst>
                    <a:cxn ang="T10">
                      <a:pos x="T0" y="T1"/>
                    </a:cxn>
                    <a:cxn ang="T11">
                      <a:pos x="T2" y="T3"/>
                    </a:cxn>
                    <a:cxn ang="T12">
                      <a:pos x="T4" y="T5"/>
                    </a:cxn>
                    <a:cxn ang="T13">
                      <a:pos x="T6" y="T7"/>
                    </a:cxn>
                    <a:cxn ang="T14">
                      <a:pos x="T8" y="T9"/>
                    </a:cxn>
                  </a:cxnLst>
                  <a:rect l="T15" t="T16" r="T17" b="T18"/>
                  <a:pathLst>
                    <a:path w="7" h="17">
                      <a:moveTo>
                        <a:pt x="0" y="0"/>
                      </a:moveTo>
                      <a:lnTo>
                        <a:pt x="6" y="0"/>
                      </a:lnTo>
                      <a:lnTo>
                        <a:pt x="6" y="16"/>
                      </a:lnTo>
                      <a:lnTo>
                        <a:pt x="2" y="1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2" name="Freeform 762"/>
                <p:cNvSpPr>
                  <a:spLocks/>
                </p:cNvSpPr>
                <p:nvPr/>
              </p:nvSpPr>
              <p:spPr bwMode="ltGray">
                <a:xfrm>
                  <a:off x="5773" y="3219"/>
                  <a:ext cx="9" cy="6"/>
                </a:xfrm>
                <a:custGeom>
                  <a:avLst/>
                  <a:gdLst>
                    <a:gd name="T0" fmla="*/ 0 w 9"/>
                    <a:gd name="T1" fmla="*/ 0 h 5"/>
                    <a:gd name="T2" fmla="*/ 8 w 9"/>
                    <a:gd name="T3" fmla="*/ 0 h 5"/>
                    <a:gd name="T4" fmla="*/ 6 w 9"/>
                    <a:gd name="T5" fmla="*/ 10 h 5"/>
                    <a:gd name="T6" fmla="*/ 2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3" name="Freeform 763"/>
                <p:cNvSpPr>
                  <a:spLocks/>
                </p:cNvSpPr>
                <p:nvPr/>
              </p:nvSpPr>
              <p:spPr bwMode="ltGray">
                <a:xfrm>
                  <a:off x="5745" y="3212"/>
                  <a:ext cx="14" cy="8"/>
                </a:xfrm>
                <a:custGeom>
                  <a:avLst/>
                  <a:gdLst>
                    <a:gd name="T0" fmla="*/ 0 w 13"/>
                    <a:gd name="T1" fmla="*/ 0 h 7"/>
                    <a:gd name="T2" fmla="*/ 17 w 13"/>
                    <a:gd name="T3" fmla="*/ 0 h 7"/>
                    <a:gd name="T4" fmla="*/ 15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4" name="Freeform 764"/>
                <p:cNvSpPr>
                  <a:spLocks/>
                </p:cNvSpPr>
                <p:nvPr/>
              </p:nvSpPr>
              <p:spPr bwMode="ltGray">
                <a:xfrm>
                  <a:off x="5730" y="3183"/>
                  <a:ext cx="12" cy="8"/>
                </a:xfrm>
                <a:custGeom>
                  <a:avLst/>
                  <a:gdLst>
                    <a:gd name="T0" fmla="*/ 0 w 13"/>
                    <a:gd name="T1" fmla="*/ 0 h 7"/>
                    <a:gd name="T2" fmla="*/ 7 w 13"/>
                    <a:gd name="T3" fmla="*/ 0 h 7"/>
                    <a:gd name="T4" fmla="*/ 6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5" name="Freeform 765"/>
                <p:cNvSpPr>
                  <a:spLocks/>
                </p:cNvSpPr>
                <p:nvPr/>
              </p:nvSpPr>
              <p:spPr bwMode="ltGray">
                <a:xfrm>
                  <a:off x="5384" y="3212"/>
                  <a:ext cx="9" cy="6"/>
                </a:xfrm>
                <a:custGeom>
                  <a:avLst/>
                  <a:gdLst>
                    <a:gd name="T0" fmla="*/ 0 w 9"/>
                    <a:gd name="T1" fmla="*/ 0 h 5"/>
                    <a:gd name="T2" fmla="*/ 8 w 9"/>
                    <a:gd name="T3" fmla="*/ 0 h 5"/>
                    <a:gd name="T4" fmla="*/ 6 w 9"/>
                    <a:gd name="T5" fmla="*/ 10 h 5"/>
                    <a:gd name="T6" fmla="*/ 4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6" name="Freeform 766"/>
                <p:cNvSpPr>
                  <a:spLocks/>
                </p:cNvSpPr>
                <p:nvPr/>
              </p:nvSpPr>
              <p:spPr bwMode="ltGray">
                <a:xfrm>
                  <a:off x="5357" y="3168"/>
                  <a:ext cx="18" cy="10"/>
                </a:xfrm>
                <a:custGeom>
                  <a:avLst/>
                  <a:gdLst>
                    <a:gd name="T0" fmla="*/ 0 w 17"/>
                    <a:gd name="T1" fmla="*/ 0 h 9"/>
                    <a:gd name="T2" fmla="*/ 21 w 17"/>
                    <a:gd name="T3" fmla="*/ 0 h 9"/>
                    <a:gd name="T4" fmla="*/ 1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7" name="Freeform 767"/>
                <p:cNvSpPr>
                  <a:spLocks/>
                </p:cNvSpPr>
                <p:nvPr/>
              </p:nvSpPr>
              <p:spPr bwMode="ltGray">
                <a:xfrm>
                  <a:off x="5257" y="3387"/>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8" name="Freeform 768"/>
                <p:cNvSpPr>
                  <a:spLocks/>
                </p:cNvSpPr>
                <p:nvPr/>
              </p:nvSpPr>
              <p:spPr bwMode="ltGray">
                <a:xfrm>
                  <a:off x="5231" y="3329"/>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sp>
          <p:nvSpPr>
            <p:cNvPr id="5363" name="Freeform 769"/>
            <p:cNvSpPr>
              <a:spLocks/>
            </p:cNvSpPr>
            <p:nvPr/>
          </p:nvSpPr>
          <p:spPr bwMode="ltGray">
            <a:xfrm>
              <a:off x="5201" y="3811"/>
              <a:ext cx="15" cy="9"/>
            </a:xfrm>
            <a:custGeom>
              <a:avLst/>
              <a:gdLst>
                <a:gd name="T0" fmla="*/ 0 w 17"/>
                <a:gd name="T1" fmla="*/ 0 h 9"/>
                <a:gd name="T2" fmla="*/ 9 w 17"/>
                <a:gd name="T3" fmla="*/ 0 h 9"/>
                <a:gd name="T4" fmla="*/ 8 w 17"/>
                <a:gd name="T5" fmla="*/ 8 h 9"/>
                <a:gd name="T6" fmla="*/ 4 w 17"/>
                <a:gd name="T7" fmla="*/ 8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4" name="Freeform 770"/>
            <p:cNvSpPr>
              <a:spLocks/>
            </p:cNvSpPr>
            <p:nvPr/>
          </p:nvSpPr>
          <p:spPr bwMode="ltGray">
            <a:xfrm>
              <a:off x="5234" y="3906"/>
              <a:ext cx="15" cy="9"/>
            </a:xfrm>
            <a:custGeom>
              <a:avLst/>
              <a:gdLst>
                <a:gd name="T0" fmla="*/ 0 w 17"/>
                <a:gd name="T1" fmla="*/ 0 h 9"/>
                <a:gd name="T2" fmla="*/ 9 w 17"/>
                <a:gd name="T3" fmla="*/ 0 h 9"/>
                <a:gd name="T4" fmla="*/ 8 w 17"/>
                <a:gd name="T5" fmla="*/ 8 h 9"/>
                <a:gd name="T6" fmla="*/ 4 w 17"/>
                <a:gd name="T7" fmla="*/ 8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5" name="Freeform 771"/>
            <p:cNvSpPr>
              <a:spLocks/>
            </p:cNvSpPr>
            <p:nvPr/>
          </p:nvSpPr>
          <p:spPr bwMode="ltGray">
            <a:xfrm>
              <a:off x="5399" y="3790"/>
              <a:ext cx="15" cy="10"/>
            </a:xfrm>
            <a:custGeom>
              <a:avLst/>
              <a:gdLst>
                <a:gd name="T0" fmla="*/ 0 w 17"/>
                <a:gd name="T1" fmla="*/ 0 h 9"/>
                <a:gd name="T2" fmla="*/ 9 w 17"/>
                <a:gd name="T3" fmla="*/ 0 h 9"/>
                <a:gd name="T4" fmla="*/ 8 w 17"/>
                <a:gd name="T5" fmla="*/ 13 h 9"/>
                <a:gd name="T6" fmla="*/ 4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6" name="Freeform 772"/>
            <p:cNvSpPr>
              <a:spLocks/>
            </p:cNvSpPr>
            <p:nvPr/>
          </p:nvSpPr>
          <p:spPr bwMode="ltGray">
            <a:xfrm>
              <a:off x="5438" y="3646"/>
              <a:ext cx="16" cy="9"/>
            </a:xfrm>
            <a:custGeom>
              <a:avLst/>
              <a:gdLst>
                <a:gd name="T0" fmla="*/ 0 w 17"/>
                <a:gd name="T1" fmla="*/ 0 h 9"/>
                <a:gd name="T2" fmla="*/ 11 w 17"/>
                <a:gd name="T3" fmla="*/ 0 h 9"/>
                <a:gd name="T4" fmla="*/ 9 w 17"/>
                <a:gd name="T5" fmla="*/ 8 h 9"/>
                <a:gd name="T6" fmla="*/ 6 w 17"/>
                <a:gd name="T7" fmla="*/ 8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7" name="Freeform 773"/>
            <p:cNvSpPr>
              <a:spLocks/>
            </p:cNvSpPr>
            <p:nvPr/>
          </p:nvSpPr>
          <p:spPr bwMode="ltGray">
            <a:xfrm>
              <a:off x="933" y="1242"/>
              <a:ext cx="159" cy="339"/>
            </a:xfrm>
            <a:custGeom>
              <a:avLst/>
              <a:gdLst>
                <a:gd name="T0" fmla="*/ 2 w 173"/>
                <a:gd name="T1" fmla="*/ 376 h 329"/>
                <a:gd name="T2" fmla="*/ 6 w 173"/>
                <a:gd name="T3" fmla="*/ 368 h 329"/>
                <a:gd name="T4" fmla="*/ 7 w 173"/>
                <a:gd name="T5" fmla="*/ 358 h 329"/>
                <a:gd name="T6" fmla="*/ 11 w 173"/>
                <a:gd name="T7" fmla="*/ 348 h 329"/>
                <a:gd name="T8" fmla="*/ 14 w 173"/>
                <a:gd name="T9" fmla="*/ 339 h 329"/>
                <a:gd name="T10" fmla="*/ 14 w 173"/>
                <a:gd name="T11" fmla="*/ 330 h 329"/>
                <a:gd name="T12" fmla="*/ 17 w 173"/>
                <a:gd name="T13" fmla="*/ 320 h 329"/>
                <a:gd name="T14" fmla="*/ 17 w 173"/>
                <a:gd name="T15" fmla="*/ 311 h 329"/>
                <a:gd name="T16" fmla="*/ 20 w 173"/>
                <a:gd name="T17" fmla="*/ 302 h 329"/>
                <a:gd name="T18" fmla="*/ 21 w 173"/>
                <a:gd name="T19" fmla="*/ 293 h 329"/>
                <a:gd name="T20" fmla="*/ 22 w 173"/>
                <a:gd name="T21" fmla="*/ 283 h 329"/>
                <a:gd name="T22" fmla="*/ 24 w 173"/>
                <a:gd name="T23" fmla="*/ 274 h 329"/>
                <a:gd name="T24" fmla="*/ 28 w 173"/>
                <a:gd name="T25" fmla="*/ 267 h 329"/>
                <a:gd name="T26" fmla="*/ 30 w 173"/>
                <a:gd name="T27" fmla="*/ 258 h 329"/>
                <a:gd name="T28" fmla="*/ 34 w 173"/>
                <a:gd name="T29" fmla="*/ 246 h 329"/>
                <a:gd name="T30" fmla="*/ 37 w 173"/>
                <a:gd name="T31" fmla="*/ 237 h 329"/>
                <a:gd name="T32" fmla="*/ 40 w 173"/>
                <a:gd name="T33" fmla="*/ 225 h 329"/>
                <a:gd name="T34" fmla="*/ 40 w 173"/>
                <a:gd name="T35" fmla="*/ 216 h 329"/>
                <a:gd name="T36" fmla="*/ 43 w 173"/>
                <a:gd name="T37" fmla="*/ 205 h 329"/>
                <a:gd name="T38" fmla="*/ 47 w 173"/>
                <a:gd name="T39" fmla="*/ 190 h 329"/>
                <a:gd name="T40" fmla="*/ 50 w 173"/>
                <a:gd name="T41" fmla="*/ 181 h 329"/>
                <a:gd name="T42" fmla="*/ 53 w 173"/>
                <a:gd name="T43" fmla="*/ 172 h 329"/>
                <a:gd name="T44" fmla="*/ 57 w 173"/>
                <a:gd name="T45" fmla="*/ 162 h 329"/>
                <a:gd name="T46" fmla="*/ 61 w 173"/>
                <a:gd name="T47" fmla="*/ 150 h 329"/>
                <a:gd name="T48" fmla="*/ 64 w 173"/>
                <a:gd name="T49" fmla="*/ 144 h 329"/>
                <a:gd name="T50" fmla="*/ 68 w 173"/>
                <a:gd name="T51" fmla="*/ 136 h 329"/>
                <a:gd name="T52" fmla="*/ 72 w 173"/>
                <a:gd name="T53" fmla="*/ 125 h 329"/>
                <a:gd name="T54" fmla="*/ 76 w 173"/>
                <a:gd name="T55" fmla="*/ 115 h 329"/>
                <a:gd name="T56" fmla="*/ 78 w 173"/>
                <a:gd name="T57" fmla="*/ 105 h 329"/>
                <a:gd name="T58" fmla="*/ 80 w 173"/>
                <a:gd name="T59" fmla="*/ 96 h 329"/>
                <a:gd name="T60" fmla="*/ 82 w 173"/>
                <a:gd name="T61" fmla="*/ 84 h 329"/>
                <a:gd name="T62" fmla="*/ 85 w 173"/>
                <a:gd name="T63" fmla="*/ 76 h 329"/>
                <a:gd name="T64" fmla="*/ 88 w 173"/>
                <a:gd name="T65" fmla="*/ 68 h 329"/>
                <a:gd name="T66" fmla="*/ 92 w 173"/>
                <a:gd name="T67" fmla="*/ 60 h 329"/>
                <a:gd name="T68" fmla="*/ 96 w 173"/>
                <a:gd name="T69" fmla="*/ 49 h 329"/>
                <a:gd name="T70" fmla="*/ 101 w 173"/>
                <a:gd name="T71" fmla="*/ 39 h 329"/>
                <a:gd name="T72" fmla="*/ 103 w 173"/>
                <a:gd name="T73" fmla="*/ 31 h 329"/>
                <a:gd name="T74" fmla="*/ 107 w 173"/>
                <a:gd name="T75" fmla="*/ 23 h 329"/>
                <a:gd name="T76" fmla="*/ 109 w 173"/>
                <a:gd name="T77" fmla="*/ 10 h 329"/>
                <a:gd name="T78" fmla="*/ 110 w 173"/>
                <a:gd name="T79" fmla="*/ 2 h 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329"/>
                <a:gd name="T122" fmla="*/ 173 w 173"/>
                <a:gd name="T123" fmla="*/ 329 h 3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6" name="Group 774"/>
            <p:cNvGrpSpPr>
              <a:grpSpLocks/>
            </p:cNvGrpSpPr>
            <p:nvPr/>
          </p:nvGrpSpPr>
          <p:grpSpPr bwMode="auto">
            <a:xfrm>
              <a:off x="1401" y="2317"/>
              <a:ext cx="385" cy="318"/>
              <a:chOff x="1135" y="2177"/>
              <a:chExt cx="417" cy="345"/>
            </a:xfrm>
            <a:grpFill/>
          </p:grpSpPr>
          <p:sp>
            <p:nvSpPr>
              <p:cNvPr id="5375" name="Oval 775"/>
              <p:cNvSpPr>
                <a:spLocks noChangeArrowheads="1"/>
              </p:cNvSpPr>
              <p:nvPr/>
            </p:nvSpPr>
            <p:spPr bwMode="ltGray">
              <a:xfrm>
                <a:off x="1135" y="2455"/>
                <a:ext cx="3" cy="2"/>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6" name="Oval 776"/>
              <p:cNvSpPr>
                <a:spLocks noChangeArrowheads="1"/>
              </p:cNvSpPr>
              <p:nvPr/>
            </p:nvSpPr>
            <p:spPr bwMode="ltGray">
              <a:xfrm>
                <a:off x="1309" y="2370"/>
                <a:ext cx="5"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7" name="Freeform 777"/>
              <p:cNvSpPr>
                <a:spLocks/>
              </p:cNvSpPr>
              <p:nvPr/>
            </p:nvSpPr>
            <p:spPr bwMode="ltGray">
              <a:xfrm>
                <a:off x="1306" y="2313"/>
                <a:ext cx="27" cy="21"/>
              </a:xfrm>
              <a:custGeom>
                <a:avLst/>
                <a:gdLst>
                  <a:gd name="T0" fmla="*/ 14 w 27"/>
                  <a:gd name="T1" fmla="*/ 0 h 19"/>
                  <a:gd name="T2" fmla="*/ 26 w 27"/>
                  <a:gd name="T3" fmla="*/ 13 h 19"/>
                  <a:gd name="T4" fmla="*/ 24 w 27"/>
                  <a:gd name="T5" fmla="*/ 23 h 19"/>
                  <a:gd name="T6" fmla="*/ 12 w 27"/>
                  <a:gd name="T7" fmla="*/ 30 h 19"/>
                  <a:gd name="T8" fmla="*/ 2 w 27"/>
                  <a:gd name="T9" fmla="*/ 27 h 19"/>
                  <a:gd name="T10" fmla="*/ 0 w 27"/>
                  <a:gd name="T11" fmla="*/ 13 h 19"/>
                  <a:gd name="T12" fmla="*/ 14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14" y="0"/>
                    </a:moveTo>
                    <a:lnTo>
                      <a:pt x="26" y="8"/>
                    </a:lnTo>
                    <a:lnTo>
                      <a:pt x="24" y="14"/>
                    </a:lnTo>
                    <a:lnTo>
                      <a:pt x="12" y="18"/>
                    </a:lnTo>
                    <a:lnTo>
                      <a:pt x="2" y="16"/>
                    </a:lnTo>
                    <a:lnTo>
                      <a:pt x="0" y="8"/>
                    </a:lnTo>
                    <a:lnTo>
                      <a:pt x="1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8" name="Freeform 778"/>
              <p:cNvSpPr>
                <a:spLocks/>
              </p:cNvSpPr>
              <p:nvPr/>
            </p:nvSpPr>
            <p:spPr bwMode="ltGray">
              <a:xfrm>
                <a:off x="1323" y="2345"/>
                <a:ext cx="16" cy="21"/>
              </a:xfrm>
              <a:custGeom>
                <a:avLst/>
                <a:gdLst>
                  <a:gd name="T0" fmla="*/ 8 w 17"/>
                  <a:gd name="T1" fmla="*/ 0 h 19"/>
                  <a:gd name="T2" fmla="*/ 11 w 17"/>
                  <a:gd name="T3" fmla="*/ 11 h 19"/>
                  <a:gd name="T4" fmla="*/ 11 w 17"/>
                  <a:gd name="T5" fmla="*/ 23 h 19"/>
                  <a:gd name="T6" fmla="*/ 0 w 17"/>
                  <a:gd name="T7" fmla="*/ 30 h 19"/>
                  <a:gd name="T8" fmla="*/ 2 w 17"/>
                  <a:gd name="T9" fmla="*/ 4 h 19"/>
                  <a:gd name="T10" fmla="*/ 8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8" y="0"/>
                    </a:moveTo>
                    <a:lnTo>
                      <a:pt x="16" y="6"/>
                    </a:lnTo>
                    <a:lnTo>
                      <a:pt x="16" y="14"/>
                    </a:lnTo>
                    <a:lnTo>
                      <a:pt x="0" y="1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9" name="Freeform 779"/>
              <p:cNvSpPr>
                <a:spLocks/>
              </p:cNvSpPr>
              <p:nvPr/>
            </p:nvSpPr>
            <p:spPr bwMode="ltGray">
              <a:xfrm>
                <a:off x="1306" y="2349"/>
                <a:ext cx="11" cy="17"/>
              </a:xfrm>
              <a:custGeom>
                <a:avLst/>
                <a:gdLst>
                  <a:gd name="T0" fmla="*/ 6 w 11"/>
                  <a:gd name="T1" fmla="*/ 0 h 15"/>
                  <a:gd name="T2" fmla="*/ 10 w 11"/>
                  <a:gd name="T3" fmla="*/ 26 h 15"/>
                  <a:gd name="T4" fmla="*/ 0 w 11"/>
                  <a:gd name="T5" fmla="*/ 23 h 15"/>
                  <a:gd name="T6" fmla="*/ 6 w 11"/>
                  <a:gd name="T7" fmla="*/ 0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6" y="0"/>
                    </a:moveTo>
                    <a:lnTo>
                      <a:pt x="10" y="14"/>
                    </a:lnTo>
                    <a:lnTo>
                      <a:pt x="0" y="1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0" name="Freeform 780"/>
              <p:cNvSpPr>
                <a:spLocks/>
              </p:cNvSpPr>
              <p:nvPr/>
            </p:nvSpPr>
            <p:spPr bwMode="ltGray">
              <a:xfrm>
                <a:off x="1364" y="2436"/>
                <a:ext cx="109" cy="46"/>
              </a:xfrm>
              <a:custGeom>
                <a:avLst/>
                <a:gdLst>
                  <a:gd name="T0" fmla="*/ 18 w 109"/>
                  <a:gd name="T1" fmla="*/ 4 h 41"/>
                  <a:gd name="T2" fmla="*/ 30 w 109"/>
                  <a:gd name="T3" fmla="*/ 0 h 41"/>
                  <a:gd name="T4" fmla="*/ 42 w 109"/>
                  <a:gd name="T5" fmla="*/ 11 h 41"/>
                  <a:gd name="T6" fmla="*/ 56 w 109"/>
                  <a:gd name="T7" fmla="*/ 2 h 41"/>
                  <a:gd name="T8" fmla="*/ 72 w 109"/>
                  <a:gd name="T9" fmla="*/ 2 h 41"/>
                  <a:gd name="T10" fmla="*/ 78 w 109"/>
                  <a:gd name="T11" fmla="*/ 21 h 41"/>
                  <a:gd name="T12" fmla="*/ 88 w 109"/>
                  <a:gd name="T13" fmla="*/ 39 h 41"/>
                  <a:gd name="T14" fmla="*/ 108 w 109"/>
                  <a:gd name="T15" fmla="*/ 43 h 41"/>
                  <a:gd name="T16" fmla="*/ 92 w 109"/>
                  <a:gd name="T17" fmla="*/ 49 h 41"/>
                  <a:gd name="T18" fmla="*/ 70 w 109"/>
                  <a:gd name="T19" fmla="*/ 49 h 41"/>
                  <a:gd name="T20" fmla="*/ 64 w 109"/>
                  <a:gd name="T21" fmla="*/ 61 h 41"/>
                  <a:gd name="T22" fmla="*/ 52 w 109"/>
                  <a:gd name="T23" fmla="*/ 61 h 41"/>
                  <a:gd name="T24" fmla="*/ 42 w 109"/>
                  <a:gd name="T25" fmla="*/ 71 h 41"/>
                  <a:gd name="T26" fmla="*/ 32 w 109"/>
                  <a:gd name="T27" fmla="*/ 56 h 41"/>
                  <a:gd name="T28" fmla="*/ 10 w 109"/>
                  <a:gd name="T29" fmla="*/ 61 h 41"/>
                  <a:gd name="T30" fmla="*/ 4 w 109"/>
                  <a:gd name="T31" fmla="*/ 61 h 41"/>
                  <a:gd name="T32" fmla="*/ 0 w 109"/>
                  <a:gd name="T33" fmla="*/ 49 h 41"/>
                  <a:gd name="T34" fmla="*/ 20 w 109"/>
                  <a:gd name="T35" fmla="*/ 39 h 41"/>
                  <a:gd name="T36" fmla="*/ 28 w 109"/>
                  <a:gd name="T37" fmla="*/ 39 h 41"/>
                  <a:gd name="T38" fmla="*/ 26 w 109"/>
                  <a:gd name="T39" fmla="*/ 28 h 41"/>
                  <a:gd name="T40" fmla="*/ 26 w 109"/>
                  <a:gd name="T41" fmla="*/ 17 h 41"/>
                  <a:gd name="T42" fmla="*/ 18 w 109"/>
                  <a:gd name="T43" fmla="*/ 4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41"/>
                  <a:gd name="T68" fmla="*/ 109 w 109"/>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1" name="Freeform 781"/>
              <p:cNvSpPr>
                <a:spLocks/>
              </p:cNvSpPr>
              <p:nvPr/>
            </p:nvSpPr>
            <p:spPr bwMode="ltGray">
              <a:xfrm>
                <a:off x="1203" y="2380"/>
                <a:ext cx="166" cy="64"/>
              </a:xfrm>
              <a:custGeom>
                <a:avLst/>
                <a:gdLst>
                  <a:gd name="T0" fmla="*/ 82 w 167"/>
                  <a:gd name="T1" fmla="*/ 11 h 57"/>
                  <a:gd name="T2" fmla="*/ 70 w 167"/>
                  <a:gd name="T3" fmla="*/ 4 h 57"/>
                  <a:gd name="T4" fmla="*/ 52 w 167"/>
                  <a:gd name="T5" fmla="*/ 2 h 57"/>
                  <a:gd name="T6" fmla="*/ 38 w 167"/>
                  <a:gd name="T7" fmla="*/ 0 h 57"/>
                  <a:gd name="T8" fmla="*/ 20 w 167"/>
                  <a:gd name="T9" fmla="*/ 13 h 57"/>
                  <a:gd name="T10" fmla="*/ 10 w 167"/>
                  <a:gd name="T11" fmla="*/ 28 h 57"/>
                  <a:gd name="T12" fmla="*/ 0 w 167"/>
                  <a:gd name="T13" fmla="*/ 47 h 57"/>
                  <a:gd name="T14" fmla="*/ 12 w 167"/>
                  <a:gd name="T15" fmla="*/ 43 h 57"/>
                  <a:gd name="T16" fmla="*/ 24 w 167"/>
                  <a:gd name="T17" fmla="*/ 35 h 57"/>
                  <a:gd name="T18" fmla="*/ 36 w 167"/>
                  <a:gd name="T19" fmla="*/ 21 h 57"/>
                  <a:gd name="T20" fmla="*/ 46 w 167"/>
                  <a:gd name="T21" fmla="*/ 21 h 57"/>
                  <a:gd name="T22" fmla="*/ 42 w 167"/>
                  <a:gd name="T23" fmla="*/ 28 h 57"/>
                  <a:gd name="T24" fmla="*/ 36 w 167"/>
                  <a:gd name="T25" fmla="*/ 35 h 57"/>
                  <a:gd name="T26" fmla="*/ 46 w 167"/>
                  <a:gd name="T27" fmla="*/ 35 h 57"/>
                  <a:gd name="T28" fmla="*/ 58 w 167"/>
                  <a:gd name="T29" fmla="*/ 35 h 57"/>
                  <a:gd name="T30" fmla="*/ 74 w 167"/>
                  <a:gd name="T31" fmla="*/ 28 h 57"/>
                  <a:gd name="T32" fmla="*/ 74 w 167"/>
                  <a:gd name="T33" fmla="*/ 35 h 57"/>
                  <a:gd name="T34" fmla="*/ 78 w 167"/>
                  <a:gd name="T35" fmla="*/ 43 h 57"/>
                  <a:gd name="T36" fmla="*/ 93 w 167"/>
                  <a:gd name="T37" fmla="*/ 47 h 57"/>
                  <a:gd name="T38" fmla="*/ 95 w 167"/>
                  <a:gd name="T39" fmla="*/ 57 h 57"/>
                  <a:gd name="T40" fmla="*/ 97 w 167"/>
                  <a:gd name="T41" fmla="*/ 68 h 57"/>
                  <a:gd name="T42" fmla="*/ 101 w 167"/>
                  <a:gd name="T43" fmla="*/ 72 h 57"/>
                  <a:gd name="T44" fmla="*/ 115 w 167"/>
                  <a:gd name="T45" fmla="*/ 79 h 57"/>
                  <a:gd name="T46" fmla="*/ 117 w 167"/>
                  <a:gd name="T47" fmla="*/ 85 h 57"/>
                  <a:gd name="T48" fmla="*/ 107 w 167"/>
                  <a:gd name="T49" fmla="*/ 95 h 57"/>
                  <a:gd name="T50" fmla="*/ 131 w 167"/>
                  <a:gd name="T51" fmla="*/ 101 h 57"/>
                  <a:gd name="T52" fmla="*/ 145 w 167"/>
                  <a:gd name="T53" fmla="*/ 101 h 57"/>
                  <a:gd name="T54" fmla="*/ 149 w 167"/>
                  <a:gd name="T55" fmla="*/ 92 h 57"/>
                  <a:gd name="T56" fmla="*/ 159 w 167"/>
                  <a:gd name="T57" fmla="*/ 92 h 57"/>
                  <a:gd name="T58" fmla="*/ 161 w 167"/>
                  <a:gd name="T59" fmla="*/ 85 h 57"/>
                  <a:gd name="T60" fmla="*/ 157 w 167"/>
                  <a:gd name="T61" fmla="*/ 85 h 57"/>
                  <a:gd name="T62" fmla="*/ 151 w 167"/>
                  <a:gd name="T63" fmla="*/ 68 h 57"/>
                  <a:gd name="T64" fmla="*/ 141 w 167"/>
                  <a:gd name="T65" fmla="*/ 68 h 57"/>
                  <a:gd name="T66" fmla="*/ 139 w 167"/>
                  <a:gd name="T67" fmla="*/ 61 h 57"/>
                  <a:gd name="T68" fmla="*/ 131 w 167"/>
                  <a:gd name="T69" fmla="*/ 54 h 57"/>
                  <a:gd name="T70" fmla="*/ 115 w 167"/>
                  <a:gd name="T71" fmla="*/ 47 h 57"/>
                  <a:gd name="T72" fmla="*/ 109 w 167"/>
                  <a:gd name="T73" fmla="*/ 31 h 57"/>
                  <a:gd name="T74" fmla="*/ 97 w 167"/>
                  <a:gd name="T75" fmla="*/ 13 h 57"/>
                  <a:gd name="T76" fmla="*/ 99 w 167"/>
                  <a:gd name="T77" fmla="*/ 31 h 57"/>
                  <a:gd name="T78" fmla="*/ 91 w 167"/>
                  <a:gd name="T79" fmla="*/ 28 h 57"/>
                  <a:gd name="T80" fmla="*/ 83 w 167"/>
                  <a:gd name="T81" fmla="*/ 21 h 57"/>
                  <a:gd name="T82" fmla="*/ 82 w 167"/>
                  <a:gd name="T83" fmla="*/ 1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
                  <a:gd name="T127" fmla="*/ 0 h 57"/>
                  <a:gd name="T128" fmla="*/ 167 w 167"/>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2" name="Freeform 782"/>
              <p:cNvSpPr>
                <a:spLocks/>
              </p:cNvSpPr>
              <p:nvPr/>
            </p:nvSpPr>
            <p:spPr bwMode="ltGray">
              <a:xfrm>
                <a:off x="1305" y="2468"/>
                <a:ext cx="32" cy="16"/>
              </a:xfrm>
              <a:custGeom>
                <a:avLst/>
                <a:gdLst>
                  <a:gd name="T0" fmla="*/ 27 w 33"/>
                  <a:gd name="T1" fmla="*/ 15 h 15"/>
                  <a:gd name="T2" fmla="*/ 23 w 33"/>
                  <a:gd name="T3" fmla="*/ 6 h 15"/>
                  <a:gd name="T4" fmla="*/ 19 w 33"/>
                  <a:gd name="T5" fmla="*/ 0 h 15"/>
                  <a:gd name="T6" fmla="*/ 12 w 33"/>
                  <a:gd name="T7" fmla="*/ 0 h 15"/>
                  <a:gd name="T8" fmla="*/ 4 w 33"/>
                  <a:gd name="T9" fmla="*/ 2 h 15"/>
                  <a:gd name="T10" fmla="*/ 0 w 33"/>
                  <a:gd name="T11" fmla="*/ 13 h 15"/>
                  <a:gd name="T12" fmla="*/ 6 w 33"/>
                  <a:gd name="T13" fmla="*/ 13 h 15"/>
                  <a:gd name="T14" fmla="*/ 10 w 33"/>
                  <a:gd name="T15" fmla="*/ 17 h 15"/>
                  <a:gd name="T16" fmla="*/ 19 w 33"/>
                  <a:gd name="T17" fmla="*/ 19 h 15"/>
                  <a:gd name="T18" fmla="*/ 27 w 3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5"/>
                  <a:gd name="T32" fmla="*/ 33 w 3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3" name="Freeform 783"/>
              <p:cNvSpPr>
                <a:spLocks/>
              </p:cNvSpPr>
              <p:nvPr/>
            </p:nvSpPr>
            <p:spPr bwMode="ltGray">
              <a:xfrm>
                <a:off x="1471" y="2463"/>
                <a:ext cx="27" cy="12"/>
              </a:xfrm>
              <a:custGeom>
                <a:avLst/>
                <a:gdLst>
                  <a:gd name="T0" fmla="*/ 22 w 27"/>
                  <a:gd name="T1" fmla="*/ 15 h 11"/>
                  <a:gd name="T2" fmla="*/ 26 w 27"/>
                  <a:gd name="T3" fmla="*/ 4 h 11"/>
                  <a:gd name="T4" fmla="*/ 18 w 27"/>
                  <a:gd name="T5" fmla="*/ 0 h 11"/>
                  <a:gd name="T6" fmla="*/ 4 w 27"/>
                  <a:gd name="T7" fmla="*/ 0 h 11"/>
                  <a:gd name="T8" fmla="*/ 0 w 27"/>
                  <a:gd name="T9" fmla="*/ 13 h 11"/>
                  <a:gd name="T10" fmla="*/ 8 w 27"/>
                  <a:gd name="T11" fmla="*/ 13 h 11"/>
                  <a:gd name="T12" fmla="*/ 16 w 27"/>
                  <a:gd name="T13" fmla="*/ 13 h 11"/>
                  <a:gd name="T14" fmla="*/ 22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4" name="Freeform 784"/>
              <p:cNvSpPr>
                <a:spLocks/>
              </p:cNvSpPr>
              <p:nvPr/>
            </p:nvSpPr>
            <p:spPr bwMode="ltGray">
              <a:xfrm>
                <a:off x="1507" y="2479"/>
                <a:ext cx="7" cy="5"/>
              </a:xfrm>
              <a:custGeom>
                <a:avLst/>
                <a:gdLst>
                  <a:gd name="T0" fmla="*/ 0 w 7"/>
                  <a:gd name="T1" fmla="*/ 0 h 5"/>
                  <a:gd name="T2" fmla="*/ 6 w 7"/>
                  <a:gd name="T3" fmla="*/ 0 h 5"/>
                  <a:gd name="T4" fmla="*/ 6 w 7"/>
                  <a:gd name="T5" fmla="*/ 4 h 5"/>
                  <a:gd name="T6" fmla="*/ 2 w 7"/>
                  <a:gd name="T7" fmla="*/ 4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6"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5" name="Freeform 785"/>
              <p:cNvSpPr>
                <a:spLocks/>
              </p:cNvSpPr>
              <p:nvPr/>
            </p:nvSpPr>
            <p:spPr bwMode="ltGray">
              <a:xfrm>
                <a:off x="1523"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6" name="Freeform 786"/>
              <p:cNvSpPr>
                <a:spLocks/>
              </p:cNvSpPr>
              <p:nvPr/>
            </p:nvSpPr>
            <p:spPr bwMode="ltGray">
              <a:xfrm>
                <a:off x="1534" y="2491"/>
                <a:ext cx="5" cy="8"/>
              </a:xfrm>
              <a:custGeom>
                <a:avLst/>
                <a:gdLst>
                  <a:gd name="T0" fmla="*/ 4 w 5"/>
                  <a:gd name="T1" fmla="*/ 11 h 7"/>
                  <a:gd name="T2" fmla="*/ 0 w 5"/>
                  <a:gd name="T3" fmla="*/ 0 h 7"/>
                  <a:gd name="T4" fmla="*/ 4 w 5"/>
                  <a:gd name="T5" fmla="*/ 0 h 7"/>
                  <a:gd name="T6" fmla="*/ 4 w 5"/>
                  <a:gd name="T7" fmla="*/ 1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4" y="6"/>
                    </a:move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7" name="Freeform 787"/>
              <p:cNvSpPr>
                <a:spLocks/>
              </p:cNvSpPr>
              <p:nvPr/>
            </p:nvSpPr>
            <p:spPr bwMode="ltGray">
              <a:xfrm>
                <a:off x="1537" y="2497"/>
                <a:ext cx="5" cy="3"/>
              </a:xfrm>
              <a:custGeom>
                <a:avLst/>
                <a:gdLst>
                  <a:gd name="T0" fmla="*/ 0 w 5"/>
                  <a:gd name="T1" fmla="*/ 0 h 3"/>
                  <a:gd name="T2" fmla="*/ 4 w 5"/>
                  <a:gd name="T3" fmla="*/ 2 h 3"/>
                  <a:gd name="T4" fmla="*/ 0 w 5"/>
                  <a:gd name="T5" fmla="*/ 2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8" name="Freeform 788"/>
              <p:cNvSpPr>
                <a:spLocks/>
              </p:cNvSpPr>
              <p:nvPr/>
            </p:nvSpPr>
            <p:spPr bwMode="ltGray">
              <a:xfrm>
                <a:off x="1545"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9" name="Freeform 789"/>
              <p:cNvSpPr>
                <a:spLocks/>
              </p:cNvSpPr>
              <p:nvPr/>
            </p:nvSpPr>
            <p:spPr bwMode="ltGray">
              <a:xfrm>
                <a:off x="1479" y="2177"/>
                <a:ext cx="7" cy="8"/>
              </a:xfrm>
              <a:custGeom>
                <a:avLst/>
                <a:gdLst>
                  <a:gd name="T0" fmla="*/ 4 w 7"/>
                  <a:gd name="T1" fmla="*/ 0 h 7"/>
                  <a:gd name="T2" fmla="*/ 6 w 7"/>
                  <a:gd name="T3" fmla="*/ 2 h 7"/>
                  <a:gd name="T4" fmla="*/ 4 w 7"/>
                  <a:gd name="T5" fmla="*/ 9 h 7"/>
                  <a:gd name="T6" fmla="*/ 0 w 7"/>
                  <a:gd name="T7" fmla="*/ 11 h 7"/>
                  <a:gd name="T8" fmla="*/ 2 w 7"/>
                  <a:gd name="T9" fmla="*/ 9 h 7"/>
                  <a:gd name="T10" fmla="*/ 4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0" name="Freeform 790"/>
              <p:cNvSpPr>
                <a:spLocks/>
              </p:cNvSpPr>
              <p:nvPr/>
            </p:nvSpPr>
            <p:spPr bwMode="ltGray">
              <a:xfrm>
                <a:off x="1485" y="2195"/>
                <a:ext cx="8" cy="5"/>
              </a:xfrm>
              <a:custGeom>
                <a:avLst/>
                <a:gdLst>
                  <a:gd name="T0" fmla="*/ 9 w 7"/>
                  <a:gd name="T1" fmla="*/ 0 h 5"/>
                  <a:gd name="T2" fmla="*/ 11 w 7"/>
                  <a:gd name="T3" fmla="*/ 0 h 5"/>
                  <a:gd name="T4" fmla="*/ 9 w 7"/>
                  <a:gd name="T5" fmla="*/ 2 h 5"/>
                  <a:gd name="T6" fmla="*/ 0 w 7"/>
                  <a:gd name="T7" fmla="*/ 4 h 5"/>
                  <a:gd name="T8" fmla="*/ 2 w 7"/>
                  <a:gd name="T9" fmla="*/ 2 h 5"/>
                  <a:gd name="T10" fmla="*/ 9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6" y="0"/>
                    </a:lnTo>
                    <a:lnTo>
                      <a:pt x="4" y="2"/>
                    </a:lnTo>
                    <a:lnTo>
                      <a:pt x="0" y="4"/>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1" name="Freeform 791"/>
              <p:cNvSpPr>
                <a:spLocks/>
              </p:cNvSpPr>
              <p:nvPr/>
            </p:nvSpPr>
            <p:spPr bwMode="ltGray">
              <a:xfrm>
                <a:off x="1464" y="2463"/>
                <a:ext cx="26" cy="12"/>
              </a:xfrm>
              <a:custGeom>
                <a:avLst/>
                <a:gdLst>
                  <a:gd name="T0" fmla="*/ 17 w 27"/>
                  <a:gd name="T1" fmla="*/ 15 h 11"/>
                  <a:gd name="T2" fmla="*/ 21 w 27"/>
                  <a:gd name="T3" fmla="*/ 4 h 11"/>
                  <a:gd name="T4" fmla="*/ 13 w 27"/>
                  <a:gd name="T5" fmla="*/ 0 h 11"/>
                  <a:gd name="T6" fmla="*/ 4 w 27"/>
                  <a:gd name="T7" fmla="*/ 0 h 11"/>
                  <a:gd name="T8" fmla="*/ 0 w 27"/>
                  <a:gd name="T9" fmla="*/ 13 h 11"/>
                  <a:gd name="T10" fmla="*/ 8 w 27"/>
                  <a:gd name="T11" fmla="*/ 13 h 11"/>
                  <a:gd name="T12" fmla="*/ 13 w 27"/>
                  <a:gd name="T13" fmla="*/ 13 h 11"/>
                  <a:gd name="T14" fmla="*/ 17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2" name="Freeform 792"/>
              <p:cNvSpPr>
                <a:spLocks/>
              </p:cNvSpPr>
              <p:nvPr/>
            </p:nvSpPr>
            <p:spPr bwMode="ltGray">
              <a:xfrm>
                <a:off x="1515"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3" name="Freeform 793"/>
              <p:cNvSpPr>
                <a:spLocks/>
              </p:cNvSpPr>
              <p:nvPr/>
            </p:nvSpPr>
            <p:spPr bwMode="ltGray">
              <a:xfrm>
                <a:off x="1537"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69" name="Freeform 794"/>
            <p:cNvSpPr>
              <a:spLocks/>
            </p:cNvSpPr>
            <p:nvPr/>
          </p:nvSpPr>
          <p:spPr bwMode="ltGray">
            <a:xfrm>
              <a:off x="588" y="1117"/>
              <a:ext cx="506" cy="579"/>
            </a:xfrm>
            <a:custGeom>
              <a:avLst/>
              <a:gdLst>
                <a:gd name="T0" fmla="*/ 363 w 549"/>
                <a:gd name="T1" fmla="*/ 92 h 628"/>
                <a:gd name="T2" fmla="*/ 336 w 549"/>
                <a:gd name="T3" fmla="*/ 85 h 628"/>
                <a:gd name="T4" fmla="*/ 318 w 549"/>
                <a:gd name="T5" fmla="*/ 47 h 628"/>
                <a:gd name="T6" fmla="*/ 308 w 549"/>
                <a:gd name="T7" fmla="*/ 56 h 628"/>
                <a:gd name="T8" fmla="*/ 298 w 549"/>
                <a:gd name="T9" fmla="*/ 35 h 628"/>
                <a:gd name="T10" fmla="*/ 285 w 549"/>
                <a:gd name="T11" fmla="*/ 32 h 628"/>
                <a:gd name="T12" fmla="*/ 281 w 549"/>
                <a:gd name="T13" fmla="*/ 4 h 628"/>
                <a:gd name="T14" fmla="*/ 265 w 549"/>
                <a:gd name="T15" fmla="*/ 17 h 628"/>
                <a:gd name="T16" fmla="*/ 247 w 549"/>
                <a:gd name="T17" fmla="*/ 4 h 628"/>
                <a:gd name="T18" fmla="*/ 244 w 549"/>
                <a:gd name="T19" fmla="*/ 23 h 628"/>
                <a:gd name="T20" fmla="*/ 237 w 549"/>
                <a:gd name="T21" fmla="*/ 41 h 628"/>
                <a:gd name="T22" fmla="*/ 227 w 549"/>
                <a:gd name="T23" fmla="*/ 25 h 628"/>
                <a:gd name="T24" fmla="*/ 178 w 549"/>
                <a:gd name="T25" fmla="*/ 60 h 628"/>
                <a:gd name="T26" fmla="*/ 165 w 549"/>
                <a:gd name="T27" fmla="*/ 92 h 628"/>
                <a:gd name="T28" fmla="*/ 188 w 549"/>
                <a:gd name="T29" fmla="*/ 136 h 628"/>
                <a:gd name="T30" fmla="*/ 161 w 549"/>
                <a:gd name="T31" fmla="*/ 135 h 628"/>
                <a:gd name="T32" fmla="*/ 137 w 549"/>
                <a:gd name="T33" fmla="*/ 133 h 628"/>
                <a:gd name="T34" fmla="*/ 146 w 549"/>
                <a:gd name="T35" fmla="*/ 118 h 628"/>
                <a:gd name="T36" fmla="*/ 105 w 549"/>
                <a:gd name="T37" fmla="*/ 133 h 628"/>
                <a:gd name="T38" fmla="*/ 120 w 549"/>
                <a:gd name="T39" fmla="*/ 155 h 628"/>
                <a:gd name="T40" fmla="*/ 100 w 549"/>
                <a:gd name="T41" fmla="*/ 158 h 628"/>
                <a:gd name="T42" fmla="*/ 104 w 549"/>
                <a:gd name="T43" fmla="*/ 175 h 628"/>
                <a:gd name="T44" fmla="*/ 154 w 549"/>
                <a:gd name="T45" fmla="*/ 166 h 628"/>
                <a:gd name="T46" fmla="*/ 142 w 549"/>
                <a:gd name="T47" fmla="*/ 205 h 628"/>
                <a:gd name="T48" fmla="*/ 104 w 549"/>
                <a:gd name="T49" fmla="*/ 217 h 628"/>
                <a:gd name="T50" fmla="*/ 60 w 549"/>
                <a:gd name="T51" fmla="*/ 243 h 628"/>
                <a:gd name="T52" fmla="*/ 62 w 549"/>
                <a:gd name="T53" fmla="*/ 287 h 628"/>
                <a:gd name="T54" fmla="*/ 81 w 549"/>
                <a:gd name="T55" fmla="*/ 299 h 628"/>
                <a:gd name="T56" fmla="*/ 112 w 549"/>
                <a:gd name="T57" fmla="*/ 332 h 628"/>
                <a:gd name="T58" fmla="*/ 60 w 549"/>
                <a:gd name="T59" fmla="*/ 375 h 628"/>
                <a:gd name="T60" fmla="*/ 28 w 549"/>
                <a:gd name="T61" fmla="*/ 390 h 628"/>
                <a:gd name="T62" fmla="*/ 6 w 549"/>
                <a:gd name="T63" fmla="*/ 419 h 628"/>
                <a:gd name="T64" fmla="*/ 64 w 549"/>
                <a:gd name="T65" fmla="*/ 390 h 628"/>
                <a:gd name="T66" fmla="*/ 117 w 549"/>
                <a:gd name="T67" fmla="*/ 354 h 628"/>
                <a:gd name="T68" fmla="*/ 137 w 549"/>
                <a:gd name="T69" fmla="*/ 332 h 628"/>
                <a:gd name="T70" fmla="*/ 140 w 549"/>
                <a:gd name="T71" fmla="*/ 319 h 628"/>
                <a:gd name="T72" fmla="*/ 188 w 549"/>
                <a:gd name="T73" fmla="*/ 280 h 628"/>
                <a:gd name="T74" fmla="*/ 190 w 549"/>
                <a:gd name="T75" fmla="*/ 295 h 628"/>
                <a:gd name="T76" fmla="*/ 154 w 549"/>
                <a:gd name="T77" fmla="*/ 332 h 628"/>
                <a:gd name="T78" fmla="*/ 185 w 549"/>
                <a:gd name="T79" fmla="*/ 320 h 628"/>
                <a:gd name="T80" fmla="*/ 206 w 549"/>
                <a:gd name="T81" fmla="*/ 322 h 628"/>
                <a:gd name="T82" fmla="*/ 207 w 549"/>
                <a:gd name="T83" fmla="*/ 302 h 628"/>
                <a:gd name="T84" fmla="*/ 227 w 549"/>
                <a:gd name="T85" fmla="*/ 312 h 628"/>
                <a:gd name="T86" fmla="*/ 217 w 549"/>
                <a:gd name="T87" fmla="*/ 326 h 628"/>
                <a:gd name="T88" fmla="*/ 252 w 549"/>
                <a:gd name="T89" fmla="*/ 335 h 628"/>
                <a:gd name="T90" fmla="*/ 274 w 549"/>
                <a:gd name="T91" fmla="*/ 292 h 628"/>
                <a:gd name="T92" fmla="*/ 285 w 549"/>
                <a:gd name="T93" fmla="*/ 236 h 628"/>
                <a:gd name="T94" fmla="*/ 308 w 549"/>
                <a:gd name="T95" fmla="*/ 186 h 628"/>
                <a:gd name="T96" fmla="*/ 349 w 549"/>
                <a:gd name="T97" fmla="*/ 121 h 628"/>
                <a:gd name="T98" fmla="*/ 363 w 549"/>
                <a:gd name="T99" fmla="*/ 92 h 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9"/>
                <a:gd name="T151" fmla="*/ 0 h 628"/>
                <a:gd name="T152" fmla="*/ 549 w 549"/>
                <a:gd name="T153" fmla="*/ 628 h 6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0" name="Freeform 795"/>
            <p:cNvSpPr>
              <a:spLocks/>
            </p:cNvSpPr>
            <p:nvPr/>
          </p:nvSpPr>
          <p:spPr bwMode="ltGray">
            <a:xfrm>
              <a:off x="927" y="1246"/>
              <a:ext cx="999" cy="873"/>
            </a:xfrm>
            <a:custGeom>
              <a:avLst/>
              <a:gdLst>
                <a:gd name="T0" fmla="*/ 162 w 1084"/>
                <a:gd name="T1" fmla="*/ 61 h 947"/>
                <a:gd name="T2" fmla="*/ 174 w 1084"/>
                <a:gd name="T3" fmla="*/ 49 h 947"/>
                <a:gd name="T4" fmla="*/ 196 w 1084"/>
                <a:gd name="T5" fmla="*/ 39 h 947"/>
                <a:gd name="T6" fmla="*/ 235 w 1084"/>
                <a:gd name="T7" fmla="*/ 35 h 947"/>
                <a:gd name="T8" fmla="*/ 258 w 1084"/>
                <a:gd name="T9" fmla="*/ 47 h 947"/>
                <a:gd name="T10" fmla="*/ 306 w 1084"/>
                <a:gd name="T11" fmla="*/ 103 h 947"/>
                <a:gd name="T12" fmla="*/ 309 w 1084"/>
                <a:gd name="T13" fmla="*/ 115 h 947"/>
                <a:gd name="T14" fmla="*/ 309 w 1084"/>
                <a:gd name="T15" fmla="*/ 136 h 947"/>
                <a:gd name="T16" fmla="*/ 363 w 1084"/>
                <a:gd name="T17" fmla="*/ 161 h 947"/>
                <a:gd name="T18" fmla="*/ 385 w 1084"/>
                <a:gd name="T19" fmla="*/ 132 h 947"/>
                <a:gd name="T20" fmla="*/ 445 w 1084"/>
                <a:gd name="T21" fmla="*/ 158 h 947"/>
                <a:gd name="T22" fmla="*/ 500 w 1084"/>
                <a:gd name="T23" fmla="*/ 231 h 947"/>
                <a:gd name="T24" fmla="*/ 470 w 1084"/>
                <a:gd name="T25" fmla="*/ 245 h 947"/>
                <a:gd name="T26" fmla="*/ 431 w 1084"/>
                <a:gd name="T27" fmla="*/ 239 h 947"/>
                <a:gd name="T28" fmla="*/ 452 w 1084"/>
                <a:gd name="T29" fmla="*/ 271 h 947"/>
                <a:gd name="T30" fmla="*/ 402 w 1084"/>
                <a:gd name="T31" fmla="*/ 353 h 947"/>
                <a:gd name="T32" fmla="*/ 419 w 1084"/>
                <a:gd name="T33" fmla="*/ 396 h 947"/>
                <a:gd name="T34" fmla="*/ 474 w 1084"/>
                <a:gd name="T35" fmla="*/ 430 h 947"/>
                <a:gd name="T36" fmla="*/ 485 w 1084"/>
                <a:gd name="T37" fmla="*/ 478 h 947"/>
                <a:gd name="T38" fmla="*/ 523 w 1084"/>
                <a:gd name="T39" fmla="*/ 485 h 947"/>
                <a:gd name="T40" fmla="*/ 551 w 1084"/>
                <a:gd name="T41" fmla="*/ 425 h 947"/>
                <a:gd name="T42" fmla="*/ 571 w 1084"/>
                <a:gd name="T43" fmla="*/ 348 h 947"/>
                <a:gd name="T44" fmla="*/ 571 w 1084"/>
                <a:gd name="T45" fmla="*/ 302 h 947"/>
                <a:gd name="T46" fmla="*/ 609 w 1084"/>
                <a:gd name="T47" fmla="*/ 343 h 947"/>
                <a:gd name="T48" fmla="*/ 624 w 1084"/>
                <a:gd name="T49" fmla="*/ 361 h 947"/>
                <a:gd name="T50" fmla="*/ 634 w 1084"/>
                <a:gd name="T51" fmla="*/ 401 h 947"/>
                <a:gd name="T52" fmla="*/ 683 w 1084"/>
                <a:gd name="T53" fmla="*/ 422 h 947"/>
                <a:gd name="T54" fmla="*/ 719 w 1084"/>
                <a:gd name="T55" fmla="*/ 489 h 947"/>
                <a:gd name="T56" fmla="*/ 676 w 1084"/>
                <a:gd name="T57" fmla="*/ 535 h 947"/>
                <a:gd name="T58" fmla="*/ 629 w 1084"/>
                <a:gd name="T59" fmla="*/ 557 h 947"/>
                <a:gd name="T60" fmla="*/ 613 w 1084"/>
                <a:gd name="T61" fmla="*/ 601 h 947"/>
                <a:gd name="T62" fmla="*/ 590 w 1084"/>
                <a:gd name="T63" fmla="*/ 591 h 947"/>
                <a:gd name="T64" fmla="*/ 571 w 1084"/>
                <a:gd name="T65" fmla="*/ 567 h 947"/>
                <a:gd name="T66" fmla="*/ 523 w 1084"/>
                <a:gd name="T67" fmla="*/ 605 h 947"/>
                <a:gd name="T68" fmla="*/ 475 w 1084"/>
                <a:gd name="T69" fmla="*/ 607 h 947"/>
                <a:gd name="T70" fmla="*/ 347 w 1084"/>
                <a:gd name="T71" fmla="*/ 535 h 947"/>
                <a:gd name="T72" fmla="*/ 251 w 1084"/>
                <a:gd name="T73" fmla="*/ 523 h 947"/>
                <a:gd name="T74" fmla="*/ 108 w 1084"/>
                <a:gd name="T75" fmla="*/ 511 h 947"/>
                <a:gd name="T76" fmla="*/ 56 w 1084"/>
                <a:gd name="T77" fmla="*/ 455 h 947"/>
                <a:gd name="T78" fmla="*/ 45 w 1084"/>
                <a:gd name="T79" fmla="*/ 396 h 947"/>
                <a:gd name="T80" fmla="*/ 45 w 1084"/>
                <a:gd name="T81" fmla="*/ 327 h 947"/>
                <a:gd name="T82" fmla="*/ 49 w 1084"/>
                <a:gd name="T83" fmla="*/ 278 h 947"/>
                <a:gd name="T84" fmla="*/ 30 w 1084"/>
                <a:gd name="T85" fmla="*/ 277 h 947"/>
                <a:gd name="T86" fmla="*/ 29 w 1084"/>
                <a:gd name="T87" fmla="*/ 371 h 947"/>
                <a:gd name="T88" fmla="*/ 20 w 1084"/>
                <a:gd name="T89" fmla="*/ 343 h 947"/>
                <a:gd name="T90" fmla="*/ 18 w 1084"/>
                <a:gd name="T91" fmla="*/ 254 h 947"/>
                <a:gd name="T92" fmla="*/ 25 w 1084"/>
                <a:gd name="T93" fmla="*/ 190 h 947"/>
                <a:gd name="T94" fmla="*/ 121 w 1084"/>
                <a:gd name="T95" fmla="*/ 5 h 9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947"/>
                <a:gd name="T146" fmla="*/ 1084 w 1084"/>
                <a:gd name="T147" fmla="*/ 947 h 9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1" name="Freeform 796"/>
            <p:cNvSpPr>
              <a:spLocks/>
            </p:cNvSpPr>
            <p:nvPr/>
          </p:nvSpPr>
          <p:spPr bwMode="ltGray">
            <a:xfrm>
              <a:off x="3172" y="2581"/>
              <a:ext cx="255" cy="280"/>
            </a:xfrm>
            <a:custGeom>
              <a:avLst/>
              <a:gdLst>
                <a:gd name="T0" fmla="*/ 69 w 279"/>
                <a:gd name="T1" fmla="*/ 0 h 271"/>
                <a:gd name="T2" fmla="*/ 70 w 279"/>
                <a:gd name="T3" fmla="*/ 0 h 271"/>
                <a:gd name="T4" fmla="*/ 77 w 279"/>
                <a:gd name="T5" fmla="*/ 12 h 271"/>
                <a:gd name="T6" fmla="*/ 78 w 279"/>
                <a:gd name="T7" fmla="*/ 26 h 271"/>
                <a:gd name="T8" fmla="*/ 79 w 279"/>
                <a:gd name="T9" fmla="*/ 30 h 271"/>
                <a:gd name="T10" fmla="*/ 80 w 279"/>
                <a:gd name="T11" fmla="*/ 42 h 271"/>
                <a:gd name="T12" fmla="*/ 83 w 279"/>
                <a:gd name="T13" fmla="*/ 54 h 271"/>
                <a:gd name="T14" fmla="*/ 84 w 279"/>
                <a:gd name="T15" fmla="*/ 62 h 271"/>
                <a:gd name="T16" fmla="*/ 84 w 279"/>
                <a:gd name="T17" fmla="*/ 66 h 271"/>
                <a:gd name="T18" fmla="*/ 84 w 279"/>
                <a:gd name="T19" fmla="*/ 62 h 271"/>
                <a:gd name="T20" fmla="*/ 90 w 279"/>
                <a:gd name="T21" fmla="*/ 64 h 271"/>
                <a:gd name="T22" fmla="*/ 91 w 279"/>
                <a:gd name="T23" fmla="*/ 72 h 271"/>
                <a:gd name="T24" fmla="*/ 93 w 279"/>
                <a:gd name="T25" fmla="*/ 70 h 271"/>
                <a:gd name="T26" fmla="*/ 101 w 279"/>
                <a:gd name="T27" fmla="*/ 74 h 271"/>
                <a:gd name="T28" fmla="*/ 102 w 279"/>
                <a:gd name="T29" fmla="*/ 79 h 271"/>
                <a:gd name="T30" fmla="*/ 105 w 279"/>
                <a:gd name="T31" fmla="*/ 85 h 271"/>
                <a:gd name="T32" fmla="*/ 107 w 279"/>
                <a:gd name="T33" fmla="*/ 95 h 271"/>
                <a:gd name="T34" fmla="*/ 110 w 279"/>
                <a:gd name="T35" fmla="*/ 99 h 271"/>
                <a:gd name="T36" fmla="*/ 115 w 279"/>
                <a:gd name="T37" fmla="*/ 106 h 271"/>
                <a:gd name="T38" fmla="*/ 123 w 279"/>
                <a:gd name="T39" fmla="*/ 119 h 271"/>
                <a:gd name="T40" fmla="*/ 118 w 279"/>
                <a:gd name="T41" fmla="*/ 124 h 271"/>
                <a:gd name="T42" fmla="*/ 112 w 279"/>
                <a:gd name="T43" fmla="*/ 133 h 271"/>
                <a:gd name="T44" fmla="*/ 108 w 279"/>
                <a:gd name="T45" fmla="*/ 143 h 271"/>
                <a:gd name="T46" fmla="*/ 108 w 279"/>
                <a:gd name="T47" fmla="*/ 156 h 271"/>
                <a:gd name="T48" fmla="*/ 112 w 279"/>
                <a:gd name="T49" fmla="*/ 156 h 271"/>
                <a:gd name="T50" fmla="*/ 118 w 279"/>
                <a:gd name="T51" fmla="*/ 158 h 271"/>
                <a:gd name="T52" fmla="*/ 122 w 279"/>
                <a:gd name="T53" fmla="*/ 161 h 271"/>
                <a:gd name="T54" fmla="*/ 121 w 279"/>
                <a:gd name="T55" fmla="*/ 165 h 271"/>
                <a:gd name="T56" fmla="*/ 122 w 279"/>
                <a:gd name="T57" fmla="*/ 174 h 271"/>
                <a:gd name="T58" fmla="*/ 126 w 279"/>
                <a:gd name="T59" fmla="*/ 190 h 271"/>
                <a:gd name="T60" fmla="*/ 129 w 279"/>
                <a:gd name="T61" fmla="*/ 194 h 271"/>
                <a:gd name="T62" fmla="*/ 137 w 279"/>
                <a:gd name="T63" fmla="*/ 204 h 271"/>
                <a:gd name="T64" fmla="*/ 154 w 279"/>
                <a:gd name="T65" fmla="*/ 215 h 271"/>
                <a:gd name="T66" fmla="*/ 166 w 279"/>
                <a:gd name="T67" fmla="*/ 221 h 271"/>
                <a:gd name="T68" fmla="*/ 177 w 279"/>
                <a:gd name="T69" fmla="*/ 224 h 271"/>
                <a:gd name="T70" fmla="*/ 144 w 279"/>
                <a:gd name="T71" fmla="*/ 286 h 271"/>
                <a:gd name="T72" fmla="*/ 133 w 279"/>
                <a:gd name="T73" fmla="*/ 288 h 271"/>
                <a:gd name="T74" fmla="*/ 130 w 279"/>
                <a:gd name="T75" fmla="*/ 290 h 271"/>
                <a:gd name="T76" fmla="*/ 128 w 279"/>
                <a:gd name="T77" fmla="*/ 295 h 271"/>
                <a:gd name="T78" fmla="*/ 123 w 279"/>
                <a:gd name="T79" fmla="*/ 302 h 271"/>
                <a:gd name="T80" fmla="*/ 114 w 279"/>
                <a:gd name="T81" fmla="*/ 302 h 271"/>
                <a:gd name="T82" fmla="*/ 110 w 279"/>
                <a:gd name="T83" fmla="*/ 299 h 271"/>
                <a:gd name="T84" fmla="*/ 108 w 279"/>
                <a:gd name="T85" fmla="*/ 307 h 271"/>
                <a:gd name="T86" fmla="*/ 90 w 279"/>
                <a:gd name="T87" fmla="*/ 302 h 271"/>
                <a:gd name="T88" fmla="*/ 84 w 279"/>
                <a:gd name="T89" fmla="*/ 309 h 271"/>
                <a:gd name="T90" fmla="*/ 84 w 279"/>
                <a:gd name="T91" fmla="*/ 313 h 271"/>
                <a:gd name="T92" fmla="*/ 82 w 279"/>
                <a:gd name="T93" fmla="*/ 318 h 271"/>
                <a:gd name="T94" fmla="*/ 73 w 279"/>
                <a:gd name="T95" fmla="*/ 313 h 271"/>
                <a:gd name="T96" fmla="*/ 69 w 279"/>
                <a:gd name="T97" fmla="*/ 313 h 271"/>
                <a:gd name="T98" fmla="*/ 69 w 279"/>
                <a:gd name="T99" fmla="*/ 311 h 271"/>
                <a:gd name="T100" fmla="*/ 66 w 279"/>
                <a:gd name="T101" fmla="*/ 302 h 271"/>
                <a:gd name="T102" fmla="*/ 57 w 279"/>
                <a:gd name="T103" fmla="*/ 290 h 271"/>
                <a:gd name="T104" fmla="*/ 53 w 279"/>
                <a:gd name="T105" fmla="*/ 288 h 271"/>
                <a:gd name="T106" fmla="*/ 46 w 279"/>
                <a:gd name="T107" fmla="*/ 286 h 271"/>
                <a:gd name="T108" fmla="*/ 40 w 279"/>
                <a:gd name="T109" fmla="*/ 284 h 271"/>
                <a:gd name="T110" fmla="*/ 33 w 279"/>
                <a:gd name="T111" fmla="*/ 265 h 271"/>
                <a:gd name="T112" fmla="*/ 0 w 279"/>
                <a:gd name="T113" fmla="*/ 213 h 271"/>
                <a:gd name="T114" fmla="*/ 55 w 279"/>
                <a:gd name="T115" fmla="*/ 24 h 271"/>
                <a:gd name="T116" fmla="*/ 69 w 279"/>
                <a:gd name="T117" fmla="*/ 0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9"/>
                <a:gd name="T178" fmla="*/ 0 h 271"/>
                <a:gd name="T179" fmla="*/ 279 w 279"/>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2" name="Freeform 797"/>
            <p:cNvSpPr>
              <a:spLocks/>
            </p:cNvSpPr>
            <p:nvPr/>
          </p:nvSpPr>
          <p:spPr bwMode="ltGray">
            <a:xfrm>
              <a:off x="3386" y="2135"/>
              <a:ext cx="309" cy="327"/>
            </a:xfrm>
            <a:custGeom>
              <a:avLst/>
              <a:gdLst>
                <a:gd name="T0" fmla="*/ 184 w 339"/>
                <a:gd name="T1" fmla="*/ 369 h 317"/>
                <a:gd name="T2" fmla="*/ 170 w 339"/>
                <a:gd name="T3" fmla="*/ 364 h 317"/>
                <a:gd name="T4" fmla="*/ 156 w 339"/>
                <a:gd name="T5" fmla="*/ 360 h 317"/>
                <a:gd name="T6" fmla="*/ 147 w 339"/>
                <a:gd name="T7" fmla="*/ 356 h 317"/>
                <a:gd name="T8" fmla="*/ 139 w 339"/>
                <a:gd name="T9" fmla="*/ 353 h 317"/>
                <a:gd name="T10" fmla="*/ 135 w 339"/>
                <a:gd name="T11" fmla="*/ 329 h 317"/>
                <a:gd name="T12" fmla="*/ 132 w 339"/>
                <a:gd name="T13" fmla="*/ 318 h 317"/>
                <a:gd name="T14" fmla="*/ 116 w 339"/>
                <a:gd name="T15" fmla="*/ 320 h 317"/>
                <a:gd name="T16" fmla="*/ 105 w 339"/>
                <a:gd name="T17" fmla="*/ 320 h 317"/>
                <a:gd name="T18" fmla="*/ 89 w 339"/>
                <a:gd name="T19" fmla="*/ 306 h 317"/>
                <a:gd name="T20" fmla="*/ 81 w 339"/>
                <a:gd name="T21" fmla="*/ 292 h 317"/>
                <a:gd name="T22" fmla="*/ 67 w 339"/>
                <a:gd name="T23" fmla="*/ 264 h 317"/>
                <a:gd name="T24" fmla="*/ 58 w 339"/>
                <a:gd name="T25" fmla="*/ 236 h 317"/>
                <a:gd name="T26" fmla="*/ 44 w 339"/>
                <a:gd name="T27" fmla="*/ 226 h 317"/>
                <a:gd name="T28" fmla="*/ 40 w 339"/>
                <a:gd name="T29" fmla="*/ 215 h 317"/>
                <a:gd name="T30" fmla="*/ 39 w 339"/>
                <a:gd name="T31" fmla="*/ 191 h 317"/>
                <a:gd name="T32" fmla="*/ 32 w 339"/>
                <a:gd name="T33" fmla="*/ 173 h 317"/>
                <a:gd name="T34" fmla="*/ 22 w 339"/>
                <a:gd name="T35" fmla="*/ 151 h 317"/>
                <a:gd name="T36" fmla="*/ 16 w 339"/>
                <a:gd name="T37" fmla="*/ 142 h 317"/>
                <a:gd name="T38" fmla="*/ 18 w 339"/>
                <a:gd name="T39" fmla="*/ 129 h 317"/>
                <a:gd name="T40" fmla="*/ 24 w 339"/>
                <a:gd name="T41" fmla="*/ 99 h 317"/>
                <a:gd name="T42" fmla="*/ 7 w 339"/>
                <a:gd name="T43" fmla="*/ 78 h 317"/>
                <a:gd name="T44" fmla="*/ 5 w 339"/>
                <a:gd name="T45" fmla="*/ 58 h 317"/>
                <a:gd name="T46" fmla="*/ 2 w 339"/>
                <a:gd name="T47" fmla="*/ 54 h 317"/>
                <a:gd name="T48" fmla="*/ 2 w 339"/>
                <a:gd name="T49" fmla="*/ 35 h 317"/>
                <a:gd name="T50" fmla="*/ 0 w 339"/>
                <a:gd name="T51" fmla="*/ 10 h 317"/>
                <a:gd name="T52" fmla="*/ 5 w 339"/>
                <a:gd name="T53" fmla="*/ 0 h 317"/>
                <a:gd name="T54" fmla="*/ 15 w 339"/>
                <a:gd name="T55" fmla="*/ 23 h 317"/>
                <a:gd name="T56" fmla="*/ 34 w 339"/>
                <a:gd name="T57" fmla="*/ 21 h 317"/>
                <a:gd name="T58" fmla="*/ 44 w 339"/>
                <a:gd name="T59" fmla="*/ 25 h 317"/>
                <a:gd name="T60" fmla="*/ 44 w 339"/>
                <a:gd name="T61" fmla="*/ 39 h 317"/>
                <a:gd name="T62" fmla="*/ 51 w 339"/>
                <a:gd name="T63" fmla="*/ 64 h 317"/>
                <a:gd name="T64" fmla="*/ 67 w 339"/>
                <a:gd name="T65" fmla="*/ 76 h 317"/>
                <a:gd name="T66" fmla="*/ 82 w 339"/>
                <a:gd name="T67" fmla="*/ 92 h 317"/>
                <a:gd name="T68" fmla="*/ 105 w 339"/>
                <a:gd name="T69" fmla="*/ 95 h 317"/>
                <a:gd name="T70" fmla="*/ 110 w 339"/>
                <a:gd name="T71" fmla="*/ 74 h 317"/>
                <a:gd name="T72" fmla="*/ 115 w 339"/>
                <a:gd name="T73" fmla="*/ 62 h 317"/>
                <a:gd name="T74" fmla="*/ 129 w 339"/>
                <a:gd name="T75" fmla="*/ 62 h 317"/>
                <a:gd name="T76" fmla="*/ 142 w 339"/>
                <a:gd name="T77" fmla="*/ 62 h 317"/>
                <a:gd name="T78" fmla="*/ 153 w 339"/>
                <a:gd name="T79" fmla="*/ 72 h 317"/>
                <a:gd name="T80" fmla="*/ 160 w 339"/>
                <a:gd name="T81" fmla="*/ 86 h 317"/>
                <a:gd name="T82" fmla="*/ 167 w 339"/>
                <a:gd name="T83" fmla="*/ 101 h 317"/>
                <a:gd name="T84" fmla="*/ 177 w 339"/>
                <a:gd name="T85" fmla="*/ 111 h 317"/>
                <a:gd name="T86" fmla="*/ 196 w 339"/>
                <a:gd name="T87" fmla="*/ 252 h 317"/>
                <a:gd name="T88" fmla="*/ 189 w 339"/>
                <a:gd name="T89" fmla="*/ 362 h 3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9"/>
                <a:gd name="T136" fmla="*/ 0 h 317"/>
                <a:gd name="T137" fmla="*/ 339 w 339"/>
                <a:gd name="T138" fmla="*/ 317 h 3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3" name="Freeform 798"/>
            <p:cNvSpPr>
              <a:spLocks/>
            </p:cNvSpPr>
            <p:nvPr/>
          </p:nvSpPr>
          <p:spPr bwMode="ltGray">
            <a:xfrm>
              <a:off x="3636" y="2195"/>
              <a:ext cx="188" cy="205"/>
            </a:xfrm>
            <a:custGeom>
              <a:avLst/>
              <a:gdLst>
                <a:gd name="T0" fmla="*/ 6 w 205"/>
                <a:gd name="T1" fmla="*/ 207 h 199"/>
                <a:gd name="T2" fmla="*/ 4 w 205"/>
                <a:gd name="T3" fmla="*/ 195 h 199"/>
                <a:gd name="T4" fmla="*/ 13 w 205"/>
                <a:gd name="T5" fmla="*/ 177 h 199"/>
                <a:gd name="T6" fmla="*/ 14 w 205"/>
                <a:gd name="T7" fmla="*/ 172 h 199"/>
                <a:gd name="T8" fmla="*/ 13 w 205"/>
                <a:gd name="T9" fmla="*/ 157 h 199"/>
                <a:gd name="T10" fmla="*/ 7 w 205"/>
                <a:gd name="T11" fmla="*/ 150 h 199"/>
                <a:gd name="T12" fmla="*/ 6 w 205"/>
                <a:gd name="T13" fmla="*/ 150 h 199"/>
                <a:gd name="T14" fmla="*/ 4 w 205"/>
                <a:gd name="T15" fmla="*/ 155 h 199"/>
                <a:gd name="T16" fmla="*/ 4 w 205"/>
                <a:gd name="T17" fmla="*/ 135 h 199"/>
                <a:gd name="T18" fmla="*/ 2 w 205"/>
                <a:gd name="T19" fmla="*/ 115 h 199"/>
                <a:gd name="T20" fmla="*/ 6 w 205"/>
                <a:gd name="T21" fmla="*/ 109 h 199"/>
                <a:gd name="T22" fmla="*/ 0 w 205"/>
                <a:gd name="T23" fmla="*/ 103 h 199"/>
                <a:gd name="T24" fmla="*/ 0 w 205"/>
                <a:gd name="T25" fmla="*/ 76 h 199"/>
                <a:gd name="T26" fmla="*/ 6 w 205"/>
                <a:gd name="T27" fmla="*/ 72 h 199"/>
                <a:gd name="T28" fmla="*/ 6 w 205"/>
                <a:gd name="T29" fmla="*/ 62 h 199"/>
                <a:gd name="T30" fmla="*/ 14 w 205"/>
                <a:gd name="T31" fmla="*/ 62 h 199"/>
                <a:gd name="T32" fmla="*/ 18 w 205"/>
                <a:gd name="T33" fmla="*/ 64 h 199"/>
                <a:gd name="T34" fmla="*/ 20 w 205"/>
                <a:gd name="T35" fmla="*/ 68 h 199"/>
                <a:gd name="T36" fmla="*/ 26 w 205"/>
                <a:gd name="T37" fmla="*/ 70 h 199"/>
                <a:gd name="T38" fmla="*/ 28 w 205"/>
                <a:gd name="T39" fmla="*/ 60 h 199"/>
                <a:gd name="T40" fmla="*/ 38 w 205"/>
                <a:gd name="T41" fmla="*/ 49 h 199"/>
                <a:gd name="T42" fmla="*/ 43 w 205"/>
                <a:gd name="T43" fmla="*/ 37 h 199"/>
                <a:gd name="T44" fmla="*/ 46 w 205"/>
                <a:gd name="T45" fmla="*/ 33 h 199"/>
                <a:gd name="T46" fmla="*/ 44 w 205"/>
                <a:gd name="T47" fmla="*/ 27 h 199"/>
                <a:gd name="T48" fmla="*/ 47 w 205"/>
                <a:gd name="T49" fmla="*/ 25 h 199"/>
                <a:gd name="T50" fmla="*/ 51 w 205"/>
                <a:gd name="T51" fmla="*/ 23 h 199"/>
                <a:gd name="T52" fmla="*/ 60 w 205"/>
                <a:gd name="T53" fmla="*/ 25 h 199"/>
                <a:gd name="T54" fmla="*/ 70 w 205"/>
                <a:gd name="T55" fmla="*/ 25 h 199"/>
                <a:gd name="T56" fmla="*/ 70 w 205"/>
                <a:gd name="T57" fmla="*/ 29 h 199"/>
                <a:gd name="T58" fmla="*/ 76 w 205"/>
                <a:gd name="T59" fmla="*/ 27 h 199"/>
                <a:gd name="T60" fmla="*/ 79 w 205"/>
                <a:gd name="T61" fmla="*/ 37 h 199"/>
                <a:gd name="T62" fmla="*/ 90 w 205"/>
                <a:gd name="T63" fmla="*/ 29 h 199"/>
                <a:gd name="T64" fmla="*/ 95 w 205"/>
                <a:gd name="T65" fmla="*/ 25 h 199"/>
                <a:gd name="T66" fmla="*/ 101 w 205"/>
                <a:gd name="T67" fmla="*/ 25 h 199"/>
                <a:gd name="T68" fmla="*/ 103 w 205"/>
                <a:gd name="T69" fmla="*/ 14 h 199"/>
                <a:gd name="T70" fmla="*/ 106 w 205"/>
                <a:gd name="T71" fmla="*/ 8 h 199"/>
                <a:gd name="T72" fmla="*/ 106 w 205"/>
                <a:gd name="T73" fmla="*/ 4 h 199"/>
                <a:gd name="T74" fmla="*/ 110 w 205"/>
                <a:gd name="T75" fmla="*/ 0 h 199"/>
                <a:gd name="T76" fmla="*/ 114 w 205"/>
                <a:gd name="T77" fmla="*/ 6 h 199"/>
                <a:gd name="T78" fmla="*/ 115 w 205"/>
                <a:gd name="T79" fmla="*/ 10 h 199"/>
                <a:gd name="T80" fmla="*/ 115 w 205"/>
                <a:gd name="T81" fmla="*/ 16 h 199"/>
                <a:gd name="T82" fmla="*/ 116 w 205"/>
                <a:gd name="T83" fmla="*/ 23 h 199"/>
                <a:gd name="T84" fmla="*/ 116 w 205"/>
                <a:gd name="T85" fmla="*/ 33 h 199"/>
                <a:gd name="T86" fmla="*/ 117 w 205"/>
                <a:gd name="T87" fmla="*/ 43 h 199"/>
                <a:gd name="T88" fmla="*/ 132 w 205"/>
                <a:gd name="T89" fmla="*/ 41 h 199"/>
                <a:gd name="T90" fmla="*/ 101 w 205"/>
                <a:gd name="T91" fmla="*/ 179 h 199"/>
                <a:gd name="T92" fmla="*/ 47 w 205"/>
                <a:gd name="T93" fmla="*/ 230 h 199"/>
                <a:gd name="T94" fmla="*/ 15 w 205"/>
                <a:gd name="T95" fmla="*/ 218 h 199"/>
                <a:gd name="T96" fmla="*/ 6 w 205"/>
                <a:gd name="T97" fmla="*/ 207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5"/>
                <a:gd name="T148" fmla="*/ 0 h 199"/>
                <a:gd name="T149" fmla="*/ 205 w 205"/>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4" name="Freeform 799"/>
            <p:cNvSpPr>
              <a:spLocks/>
            </p:cNvSpPr>
            <p:nvPr/>
          </p:nvSpPr>
          <p:spPr bwMode="ltGray">
            <a:xfrm>
              <a:off x="3454" y="2069"/>
              <a:ext cx="249" cy="189"/>
            </a:xfrm>
            <a:custGeom>
              <a:avLst/>
              <a:gdLst>
                <a:gd name="T0" fmla="*/ 175 w 271"/>
                <a:gd name="T1" fmla="*/ 155 h 183"/>
                <a:gd name="T2" fmla="*/ 175 w 271"/>
                <a:gd name="T3" fmla="*/ 125 h 183"/>
                <a:gd name="T4" fmla="*/ 151 w 271"/>
                <a:gd name="T5" fmla="*/ 109 h 183"/>
                <a:gd name="T6" fmla="*/ 132 w 271"/>
                <a:gd name="T7" fmla="*/ 95 h 183"/>
                <a:gd name="T8" fmla="*/ 119 w 271"/>
                <a:gd name="T9" fmla="*/ 72 h 183"/>
                <a:gd name="T10" fmla="*/ 109 w 271"/>
                <a:gd name="T11" fmla="*/ 45 h 183"/>
                <a:gd name="T12" fmla="*/ 92 w 271"/>
                <a:gd name="T13" fmla="*/ 41 h 183"/>
                <a:gd name="T14" fmla="*/ 72 w 271"/>
                <a:gd name="T15" fmla="*/ 21 h 183"/>
                <a:gd name="T16" fmla="*/ 57 w 271"/>
                <a:gd name="T17" fmla="*/ 21 h 183"/>
                <a:gd name="T18" fmla="*/ 44 w 271"/>
                <a:gd name="T19" fmla="*/ 27 h 183"/>
                <a:gd name="T20" fmla="*/ 26 w 271"/>
                <a:gd name="T21" fmla="*/ 12 h 183"/>
                <a:gd name="T22" fmla="*/ 4 w 271"/>
                <a:gd name="T23" fmla="*/ 0 h 183"/>
                <a:gd name="T24" fmla="*/ 13 w 271"/>
                <a:gd name="T25" fmla="*/ 14 h 183"/>
                <a:gd name="T26" fmla="*/ 6 w 271"/>
                <a:gd name="T27" fmla="*/ 29 h 183"/>
                <a:gd name="T28" fmla="*/ 6 w 271"/>
                <a:gd name="T29" fmla="*/ 72 h 183"/>
                <a:gd name="T30" fmla="*/ 6 w 271"/>
                <a:gd name="T31" fmla="*/ 128 h 183"/>
                <a:gd name="T32" fmla="*/ 14 w 271"/>
                <a:gd name="T33" fmla="*/ 143 h 183"/>
                <a:gd name="T34" fmla="*/ 47 w 271"/>
                <a:gd name="T35" fmla="*/ 169 h 183"/>
                <a:gd name="T36" fmla="*/ 57 w 271"/>
                <a:gd name="T37" fmla="*/ 153 h 183"/>
                <a:gd name="T38" fmla="*/ 66 w 271"/>
                <a:gd name="T39" fmla="*/ 145 h 183"/>
                <a:gd name="T40" fmla="*/ 74 w 271"/>
                <a:gd name="T41" fmla="*/ 136 h 183"/>
                <a:gd name="T42" fmla="*/ 84 w 271"/>
                <a:gd name="T43" fmla="*/ 136 h 183"/>
                <a:gd name="T44" fmla="*/ 97 w 271"/>
                <a:gd name="T45" fmla="*/ 136 h 183"/>
                <a:gd name="T46" fmla="*/ 109 w 271"/>
                <a:gd name="T47" fmla="*/ 148 h 183"/>
                <a:gd name="T48" fmla="*/ 118 w 271"/>
                <a:gd name="T49" fmla="*/ 163 h 183"/>
                <a:gd name="T50" fmla="*/ 123 w 271"/>
                <a:gd name="T51" fmla="*/ 176 h 183"/>
                <a:gd name="T52" fmla="*/ 135 w 271"/>
                <a:gd name="T53" fmla="*/ 186 h 183"/>
                <a:gd name="T54" fmla="*/ 148 w 271"/>
                <a:gd name="T55" fmla="*/ 207 h 183"/>
                <a:gd name="T56" fmla="*/ 156 w 271"/>
                <a:gd name="T57" fmla="*/ 214 h 183"/>
                <a:gd name="T58" fmla="*/ 166 w 271"/>
                <a:gd name="T59" fmla="*/ 195 h 183"/>
                <a:gd name="T60" fmla="*/ 175 w 271"/>
                <a:gd name="T61" fmla="*/ 176 h 183"/>
                <a:gd name="T62" fmla="*/ 175 w 271"/>
                <a:gd name="T63" fmla="*/ 169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1"/>
                <a:gd name="T97" fmla="*/ 0 h 183"/>
                <a:gd name="T98" fmla="*/ 271 w 271"/>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123" name="Oval 804"/>
          <p:cNvSpPr>
            <a:spLocks noChangeArrowheads="1"/>
          </p:cNvSpPr>
          <p:nvPr/>
        </p:nvSpPr>
        <p:spPr bwMode="auto">
          <a:xfrm>
            <a:off x="4937126" y="571500"/>
            <a:ext cx="2424113" cy="1779985"/>
          </a:xfrm>
          <a:prstGeom prst="ellipse">
            <a:avLst/>
          </a:prstGeom>
          <a:solidFill>
            <a:srgbClr val="009BBB"/>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GB" altLang="en-US" sz="3600">
                <a:solidFill>
                  <a:srgbClr val="FFFFFF"/>
                </a:solidFill>
              </a:rPr>
              <a:t>21 </a:t>
            </a:r>
            <a:r>
              <a:rPr lang="en-GB" altLang="en-US" sz="2800">
                <a:solidFill>
                  <a:srgbClr val="FFFFFF"/>
                </a:solidFill>
              </a:rPr>
              <a:t>mio</a:t>
            </a:r>
          </a:p>
          <a:p>
            <a:pPr algn="ctr">
              <a:spcBef>
                <a:spcPct val="0"/>
              </a:spcBef>
              <a:buFontTx/>
              <a:buNone/>
            </a:pPr>
            <a:r>
              <a:rPr lang="en-GB" altLang="en-US">
                <a:solidFill>
                  <a:srgbClr val="FFFFFF"/>
                </a:solidFill>
              </a:rPr>
              <a:t>FIN messages per day</a:t>
            </a:r>
            <a:endParaRPr lang="en-GB" altLang="en-US" sz="2400">
              <a:solidFill>
                <a:srgbClr val="FFFFFF"/>
              </a:solidFill>
            </a:endParaRPr>
          </a:p>
        </p:txBody>
      </p:sp>
      <p:sp>
        <p:nvSpPr>
          <p:cNvPr id="5124" name="Oval 805"/>
          <p:cNvSpPr>
            <a:spLocks noChangeArrowheads="1"/>
          </p:cNvSpPr>
          <p:nvPr/>
        </p:nvSpPr>
        <p:spPr bwMode="auto">
          <a:xfrm>
            <a:off x="2160588" y="892969"/>
            <a:ext cx="2406650" cy="1816894"/>
          </a:xfrm>
          <a:prstGeom prst="ellipse">
            <a:avLst/>
          </a:prstGeom>
          <a:solidFill>
            <a:srgbClr val="766C6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GB" altLang="en-US" sz="3600">
                <a:solidFill>
                  <a:srgbClr val="FFFFFF"/>
                </a:solidFill>
              </a:rPr>
              <a:t>6 </a:t>
            </a:r>
            <a:r>
              <a:rPr lang="en-GB" altLang="en-US" sz="2800">
                <a:solidFill>
                  <a:srgbClr val="FFFFFF"/>
                </a:solidFill>
              </a:rPr>
              <a:t>billion</a:t>
            </a:r>
          </a:p>
          <a:p>
            <a:pPr algn="ctr">
              <a:spcBef>
                <a:spcPct val="0"/>
              </a:spcBef>
              <a:buFontTx/>
              <a:buNone/>
            </a:pPr>
            <a:r>
              <a:rPr lang="en-GB" altLang="en-US" sz="2200">
                <a:solidFill>
                  <a:srgbClr val="FFFFFF"/>
                </a:solidFill>
              </a:rPr>
              <a:t>FIN</a:t>
            </a:r>
          </a:p>
          <a:p>
            <a:pPr algn="ctr">
              <a:spcBef>
                <a:spcPct val="0"/>
              </a:spcBef>
              <a:buFontTx/>
              <a:buNone/>
            </a:pPr>
            <a:r>
              <a:rPr lang="en-GB" altLang="en-US" sz="2200">
                <a:solidFill>
                  <a:srgbClr val="FFFFFF"/>
                </a:solidFill>
              </a:rPr>
              <a:t>messages per year</a:t>
            </a:r>
          </a:p>
        </p:txBody>
      </p:sp>
      <p:sp>
        <p:nvSpPr>
          <p:cNvPr id="5125" name="Oval 806"/>
          <p:cNvSpPr>
            <a:spLocks noChangeArrowheads="1"/>
          </p:cNvSpPr>
          <p:nvPr/>
        </p:nvSpPr>
        <p:spPr bwMode="auto">
          <a:xfrm>
            <a:off x="5140325" y="2762250"/>
            <a:ext cx="2305050" cy="1728788"/>
          </a:xfrm>
          <a:prstGeom prst="ellipse">
            <a:avLst/>
          </a:prstGeom>
          <a:solidFill>
            <a:srgbClr val="003478"/>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GB" altLang="en-US" sz="3600">
                <a:solidFill>
                  <a:srgbClr val="FFFFFF"/>
                </a:solidFill>
              </a:rPr>
              <a:t>25 </a:t>
            </a:r>
            <a:r>
              <a:rPr lang="en-GB" altLang="en-US" sz="2800">
                <a:solidFill>
                  <a:srgbClr val="FFFFFF"/>
                </a:solidFill>
              </a:rPr>
              <a:t>mio</a:t>
            </a:r>
            <a:endParaRPr lang="en-GB" altLang="en-US" sz="3600">
              <a:solidFill>
                <a:srgbClr val="FFFFFF"/>
              </a:solidFill>
            </a:endParaRPr>
          </a:p>
          <a:p>
            <a:pPr algn="ctr">
              <a:spcBef>
                <a:spcPct val="0"/>
              </a:spcBef>
              <a:buFontTx/>
              <a:buNone/>
            </a:pPr>
            <a:r>
              <a:rPr lang="en-GB" altLang="en-US" sz="2400">
                <a:solidFill>
                  <a:srgbClr val="FFFFFF"/>
                </a:solidFill>
              </a:rPr>
              <a:t>peak day messages</a:t>
            </a:r>
          </a:p>
        </p:txBody>
      </p:sp>
      <p:sp>
        <p:nvSpPr>
          <p:cNvPr id="5126" name="Oval 807"/>
          <p:cNvSpPr>
            <a:spLocks noChangeArrowheads="1"/>
          </p:cNvSpPr>
          <p:nvPr/>
        </p:nvSpPr>
        <p:spPr bwMode="auto">
          <a:xfrm>
            <a:off x="755651" y="2680097"/>
            <a:ext cx="2303463" cy="1727597"/>
          </a:xfrm>
          <a:prstGeom prst="ellipse">
            <a:avLst/>
          </a:prstGeom>
          <a:solidFill>
            <a:srgbClr val="AEAD0D"/>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US" altLang="en-US" sz="3200">
                <a:solidFill>
                  <a:srgbClr val="FFFFFF"/>
                </a:solidFill>
              </a:rPr>
              <a:t>6 trillion </a:t>
            </a:r>
            <a:r>
              <a:rPr lang="en-US" altLang="en-US" sz="2400">
                <a:solidFill>
                  <a:srgbClr val="FFFFFF"/>
                </a:solidFill>
              </a:rPr>
              <a:t>USD per day</a:t>
            </a:r>
          </a:p>
        </p:txBody>
      </p:sp>
      <p:sp>
        <p:nvSpPr>
          <p:cNvPr id="5127" name="Title 2"/>
          <p:cNvSpPr txBox="1">
            <a:spLocks/>
          </p:cNvSpPr>
          <p:nvPr/>
        </p:nvSpPr>
        <p:spPr bwMode="auto">
          <a:xfrm>
            <a:off x="838200" y="400050"/>
            <a:ext cx="7620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2000">
                <a:solidFill>
                  <a:srgbClr val="000000"/>
                </a:solidFill>
                <a:latin typeface="Arial" pitchFamily="34" charset="0"/>
              </a:defRPr>
            </a:lvl1pPr>
            <a:lvl2pPr marL="446088" indent="-212725" eaLnBrk="0" hangingPunct="0">
              <a:spcBef>
                <a:spcPct val="20000"/>
              </a:spcBef>
              <a:buChar char="–"/>
              <a:defRPr sz="2000">
                <a:solidFill>
                  <a:srgbClr val="000000"/>
                </a:solidFill>
                <a:latin typeface="Arial" pitchFamily="34" charset="0"/>
              </a:defRPr>
            </a:lvl2pPr>
            <a:lvl3pPr marL="630238" indent="-182563" eaLnBrk="0" hangingPunct="0">
              <a:spcBef>
                <a:spcPct val="20000"/>
              </a:spcBef>
              <a:buChar char="•"/>
              <a:defRPr sz="1600">
                <a:solidFill>
                  <a:srgbClr val="000000"/>
                </a:solidFill>
                <a:latin typeface="Arial" pitchFamily="34" charset="0"/>
              </a:defRPr>
            </a:lvl3pPr>
            <a:lvl4pPr marL="1027113" indent="-228600" eaLnBrk="0" hangingPunct="0">
              <a:spcBef>
                <a:spcPct val="20000"/>
              </a:spcBef>
              <a:buChar char="–"/>
              <a:defRPr sz="1600">
                <a:solidFill>
                  <a:srgbClr val="000000"/>
                </a:solidFill>
                <a:latin typeface="Arial" pitchFamily="34" charset="0"/>
              </a:defRPr>
            </a:lvl4pPr>
            <a:lvl5pPr marL="1257300" indent="-228600" eaLnBrk="0" hangingPunct="0">
              <a:spcBef>
                <a:spcPct val="20000"/>
              </a:spcBef>
              <a:buChar char="–"/>
              <a:defRPr sz="1600">
                <a:solidFill>
                  <a:srgbClr val="000000"/>
                </a:solidFill>
                <a:latin typeface="Arial" pitchFamily="34" charset="0"/>
              </a:defRPr>
            </a:lvl5pPr>
            <a:lvl6pPr marL="1714500" indent="-228600" eaLnBrk="0" fontAlgn="base" hangingPunct="0">
              <a:spcBef>
                <a:spcPct val="20000"/>
              </a:spcBef>
              <a:spcAft>
                <a:spcPct val="0"/>
              </a:spcAft>
              <a:buChar char="–"/>
              <a:defRPr sz="1600">
                <a:solidFill>
                  <a:srgbClr val="000000"/>
                </a:solidFill>
                <a:latin typeface="Arial" pitchFamily="34" charset="0"/>
              </a:defRPr>
            </a:lvl6pPr>
            <a:lvl7pPr marL="2171700" indent="-228600" eaLnBrk="0" fontAlgn="base" hangingPunct="0">
              <a:spcBef>
                <a:spcPct val="20000"/>
              </a:spcBef>
              <a:spcAft>
                <a:spcPct val="0"/>
              </a:spcAft>
              <a:buChar char="–"/>
              <a:defRPr sz="1600">
                <a:solidFill>
                  <a:srgbClr val="000000"/>
                </a:solidFill>
                <a:latin typeface="Arial" pitchFamily="34" charset="0"/>
              </a:defRPr>
            </a:lvl7pPr>
            <a:lvl8pPr marL="2628900" indent="-228600" eaLnBrk="0" fontAlgn="base" hangingPunct="0">
              <a:spcBef>
                <a:spcPct val="20000"/>
              </a:spcBef>
              <a:spcAft>
                <a:spcPct val="0"/>
              </a:spcAft>
              <a:buChar char="–"/>
              <a:defRPr sz="1600">
                <a:solidFill>
                  <a:srgbClr val="000000"/>
                </a:solidFill>
                <a:latin typeface="Arial" pitchFamily="34" charset="0"/>
              </a:defRPr>
            </a:lvl8pPr>
            <a:lvl9pPr marL="3086100" indent="-228600" eaLnBrk="0" fontAlgn="base" hangingPunct="0">
              <a:spcBef>
                <a:spcPct val="20000"/>
              </a:spcBef>
              <a:spcAft>
                <a:spcPct val="0"/>
              </a:spcAft>
              <a:buChar char="–"/>
              <a:defRPr sz="1600">
                <a:solidFill>
                  <a:srgbClr val="000000"/>
                </a:solidFill>
                <a:latin typeface="Arial" pitchFamily="34" charset="0"/>
              </a:defRPr>
            </a:lvl9pPr>
          </a:lstStyle>
          <a:p>
            <a:pPr eaLnBrk="1" hangingPunct="1">
              <a:spcBef>
                <a:spcPct val="0"/>
              </a:spcBef>
              <a:buFontTx/>
              <a:buNone/>
            </a:pPr>
            <a:r>
              <a:rPr lang="en-US" altLang="en-US" sz="3200">
                <a:solidFill>
                  <a:srgbClr val="766C60"/>
                </a:solidFill>
              </a:rPr>
              <a:t>Messaging</a:t>
            </a:r>
          </a:p>
        </p:txBody>
      </p:sp>
      <p:sp>
        <p:nvSpPr>
          <p:cNvPr id="27" name="Slide Number Placeholder 29"/>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fld id="{85AE1EDC-4988-4B42-8B21-4BA67876958D}" type="slidenum">
              <a:rPr lang="en-GB" altLang="en-US" sz="900" smtClean="0">
                <a:solidFill>
                  <a:srgbClr val="000000"/>
                </a:solidFill>
              </a:rPr>
              <a:pPr>
                <a:defRPr/>
              </a:pPr>
              <a:t>3</a:t>
            </a:fld>
            <a:endParaRPr lang="en-GB" altLang="en-US" sz="900" smtClean="0">
              <a:solidFill>
                <a:srgbClr val="000000"/>
              </a:solidFill>
            </a:endParaRP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251" y="141685"/>
            <a:ext cx="811213" cy="608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45038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fld id="{965F3302-E49C-4E08-AA5C-8FEBE8888D8C}" type="slidenum">
              <a:rPr lang="en-GB" altLang="en-US" sz="900" smtClean="0"/>
              <a:pPr>
                <a:defRPr/>
              </a:pPr>
              <a:t>4</a:t>
            </a:fld>
            <a:endParaRPr lang="en-GB" altLang="en-US" sz="900" smtClean="0"/>
          </a:p>
        </p:txBody>
      </p:sp>
      <p:pic>
        <p:nvPicPr>
          <p:cNvPr id="6147"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2213" y="835819"/>
            <a:ext cx="1225550" cy="920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751" y="802482"/>
            <a:ext cx="1139825" cy="469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67614" y="1522810"/>
            <a:ext cx="1004887" cy="72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4501" y="725091"/>
            <a:ext cx="987425" cy="74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8"/>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78576" y="1266825"/>
            <a:ext cx="1374775" cy="389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9"/>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02214" y="445294"/>
            <a:ext cx="1095375" cy="821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10"/>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52764" y="1583532"/>
            <a:ext cx="822325" cy="60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11"/>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002214" y="1569244"/>
            <a:ext cx="1684337" cy="632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5" name="Picture 12"/>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378575" y="802482"/>
            <a:ext cx="914400" cy="264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13"/>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067175" y="725092"/>
            <a:ext cx="757238" cy="1135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7" name="Picture 14"/>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20701" y="1487091"/>
            <a:ext cx="24288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2"/>
          <p:cNvSpPr txBox="1">
            <a:spLocks/>
          </p:cNvSpPr>
          <p:nvPr/>
        </p:nvSpPr>
        <p:spPr>
          <a:xfrm>
            <a:off x="395289" y="915591"/>
            <a:ext cx="2428875" cy="490538"/>
          </a:xfrm>
          <a:prstGeom prst="rect">
            <a:avLst/>
          </a:prstGeom>
        </p:spPr>
        <p:txBody>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pPr algn="ctr">
              <a:defRPr/>
            </a:pPr>
            <a:r>
              <a:rPr lang="en-US" dirty="0" smtClean="0">
                <a:solidFill>
                  <a:srgbClr val="766C60"/>
                </a:solidFill>
                <a:latin typeface="+mn-lt"/>
              </a:rPr>
              <a:t>Oversight</a:t>
            </a:r>
            <a:endParaRPr lang="en-US" dirty="0">
              <a:solidFill>
                <a:srgbClr val="766C60"/>
              </a:solidFill>
              <a:latin typeface="+mn-lt"/>
            </a:endParaRPr>
          </a:p>
        </p:txBody>
      </p:sp>
      <p:graphicFrame>
        <p:nvGraphicFramePr>
          <p:cNvPr id="19" name="Diagram 18"/>
          <p:cNvGraphicFramePr/>
          <p:nvPr/>
        </p:nvGraphicFramePr>
        <p:xfrm>
          <a:off x="611560" y="3327834"/>
          <a:ext cx="8208912" cy="12140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0" name="Title 2"/>
          <p:cNvSpPr txBox="1">
            <a:spLocks/>
          </p:cNvSpPr>
          <p:nvPr/>
        </p:nvSpPr>
        <p:spPr>
          <a:xfrm>
            <a:off x="520701" y="2890837"/>
            <a:ext cx="2428875" cy="490538"/>
          </a:xfrm>
          <a:prstGeom prst="rect">
            <a:avLst/>
          </a:prstGeom>
        </p:spPr>
        <p:txBody>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pPr algn="ctr">
              <a:defRPr/>
            </a:pPr>
            <a:r>
              <a:rPr lang="en-US" dirty="0" smtClean="0">
                <a:solidFill>
                  <a:srgbClr val="766C60"/>
                </a:solidFill>
                <a:latin typeface="+mn-lt"/>
              </a:rPr>
              <a:t>Governance</a:t>
            </a:r>
            <a:endParaRPr lang="en-US" dirty="0">
              <a:solidFill>
                <a:srgbClr val="766C60"/>
              </a:solidFill>
              <a:latin typeface="+mn-lt"/>
            </a:endParaRPr>
          </a:p>
        </p:txBody>
      </p:sp>
    </p:spTree>
    <p:extLst>
      <p:ext uri="{BB962C8B-B14F-4D97-AF65-F5344CB8AC3E}">
        <p14:creationId xmlns:p14="http://schemas.microsoft.com/office/powerpoint/2010/main" xmlns="" val="1220014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8B75872-5E23-4493-941F-282B8CE26E1B}" type="slidenum">
              <a:rPr lang="en-GB"/>
              <a:pPr/>
              <a:t>5</a:t>
            </a:fld>
            <a:endParaRPr lang="en-GB"/>
          </a:p>
        </p:txBody>
      </p:sp>
      <p:sp>
        <p:nvSpPr>
          <p:cNvPr id="304130" name="Rectangle 2"/>
          <p:cNvSpPr>
            <a:spLocks noGrp="1" noChangeArrowheads="1"/>
          </p:cNvSpPr>
          <p:nvPr>
            <p:ph type="title"/>
          </p:nvPr>
        </p:nvSpPr>
        <p:spPr/>
        <p:txBody>
          <a:bodyPr/>
          <a:lstStyle/>
          <a:p>
            <a:r>
              <a:rPr lang="en-GB" dirty="0" smtClean="0"/>
              <a:t>SWIFT in Russia, CIS &amp; Mongolia</a:t>
            </a:r>
            <a:endParaRPr lang="en-GB" dirty="0"/>
          </a:p>
        </p:txBody>
      </p:sp>
      <p:sp>
        <p:nvSpPr>
          <p:cNvPr id="304131" name="Rectangle 3"/>
          <p:cNvSpPr>
            <a:spLocks noGrp="1" noChangeArrowheads="1"/>
          </p:cNvSpPr>
          <p:nvPr>
            <p:ph type="body" idx="1"/>
          </p:nvPr>
        </p:nvSpPr>
        <p:spPr>
          <a:xfrm>
            <a:off x="823686" y="1275500"/>
            <a:ext cx="7126514" cy="2931829"/>
          </a:xfrm>
        </p:spPr>
        <p:txBody>
          <a:bodyPr/>
          <a:lstStyle/>
          <a:p>
            <a:pPr>
              <a:lnSpc>
                <a:spcPct val="150000"/>
              </a:lnSpc>
            </a:pPr>
            <a:r>
              <a:rPr lang="en-GB" sz="1600" dirty="0" smtClean="0"/>
              <a:t>1989: First customer, VEB </a:t>
            </a:r>
          </a:p>
          <a:p>
            <a:pPr lvl="1">
              <a:lnSpc>
                <a:spcPct val="150000"/>
              </a:lnSpc>
            </a:pPr>
            <a:r>
              <a:rPr lang="en-GB" sz="1600" i="1" dirty="0" smtClean="0"/>
              <a:t>in Kazakhstan: Kazakh Interbank Settlement Centre </a:t>
            </a:r>
            <a:endParaRPr lang="en-GB" sz="1600" dirty="0" smtClean="0"/>
          </a:p>
          <a:p>
            <a:pPr>
              <a:lnSpc>
                <a:spcPct val="150000"/>
              </a:lnSpc>
            </a:pPr>
            <a:r>
              <a:rPr lang="en-US" sz="1600" dirty="0" smtClean="0"/>
              <a:t>2009: SWIFT Moscow office opened</a:t>
            </a:r>
          </a:p>
          <a:p>
            <a:pPr lvl="1">
              <a:lnSpc>
                <a:spcPct val="150000"/>
              </a:lnSpc>
            </a:pPr>
            <a:r>
              <a:rPr lang="en-US" sz="1600" i="1" dirty="0" smtClean="0"/>
              <a:t>Kazakhstan is 2</a:t>
            </a:r>
            <a:r>
              <a:rPr lang="en-US" sz="1600" i="1" baseline="30000" dirty="0" smtClean="0"/>
              <a:t>nd</a:t>
            </a:r>
            <a:r>
              <a:rPr lang="en-US" sz="1600" i="1" dirty="0" smtClean="0"/>
              <a:t> country by traffic</a:t>
            </a:r>
            <a:endParaRPr lang="en-GB" sz="1600" i="1" dirty="0"/>
          </a:p>
          <a:p>
            <a:pPr>
              <a:lnSpc>
                <a:spcPct val="150000"/>
              </a:lnSpc>
            </a:pPr>
            <a:r>
              <a:rPr lang="en-GB" sz="1600" dirty="0" smtClean="0"/>
              <a:t>Today: 1000+ customers</a:t>
            </a:r>
          </a:p>
          <a:p>
            <a:pPr lvl="1">
              <a:lnSpc>
                <a:spcPct val="150000"/>
              </a:lnSpc>
            </a:pPr>
            <a:r>
              <a:rPr lang="en-GB" sz="1600" i="1" dirty="0"/>
              <a:t>in Kazakhstan: </a:t>
            </a:r>
            <a:r>
              <a:rPr lang="en-GB" sz="1600" i="1" dirty="0" smtClean="0"/>
              <a:t>43</a:t>
            </a:r>
            <a:endParaRPr lang="en-GB" sz="1600" dirty="0"/>
          </a:p>
          <a:p>
            <a:pPr>
              <a:lnSpc>
                <a:spcPct val="150000"/>
              </a:lnSpc>
            </a:pPr>
            <a:r>
              <a:rPr lang="en-GB" sz="1600" dirty="0" smtClean="0"/>
              <a:t>Traffic growth: 60% plus</a:t>
            </a:r>
          </a:p>
          <a:p>
            <a:pPr>
              <a:lnSpc>
                <a:spcPct val="150000"/>
              </a:lnSpc>
            </a:pPr>
            <a:r>
              <a:rPr lang="en-GB" sz="1600" dirty="0" smtClean="0"/>
              <a:t>Payments represent biggest business</a:t>
            </a:r>
          </a:p>
          <a:p>
            <a:pPr lvl="1">
              <a:lnSpc>
                <a:spcPct val="150000"/>
              </a:lnSpc>
            </a:pPr>
            <a:r>
              <a:rPr lang="en-US" sz="1600" i="1" dirty="0" smtClean="0"/>
              <a:t>cross border and domestic</a:t>
            </a:r>
            <a:endParaRPr lang="en-GB" sz="1600" i="1" dirty="0"/>
          </a:p>
        </p:txBody>
      </p:sp>
    </p:spTree>
    <p:extLst>
      <p:ext uri="{BB962C8B-B14F-4D97-AF65-F5344CB8AC3E}">
        <p14:creationId xmlns:p14="http://schemas.microsoft.com/office/powerpoint/2010/main" xmlns="" val="140999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8B75872-5E23-4493-941F-282B8CE26E1B}" type="slidenum">
              <a:rPr lang="en-GB"/>
              <a:pPr/>
              <a:t>6</a:t>
            </a:fld>
            <a:endParaRPr lang="en-GB"/>
          </a:p>
        </p:txBody>
      </p:sp>
      <p:sp>
        <p:nvSpPr>
          <p:cNvPr id="304130" name="Rectangle 2"/>
          <p:cNvSpPr>
            <a:spLocks noGrp="1" noChangeArrowheads="1"/>
          </p:cNvSpPr>
          <p:nvPr>
            <p:ph type="title"/>
          </p:nvPr>
        </p:nvSpPr>
        <p:spPr/>
        <p:txBody>
          <a:bodyPr/>
          <a:lstStyle/>
          <a:p>
            <a:r>
              <a:rPr lang="en-US" dirty="0" smtClean="0"/>
              <a:t>Agenda</a:t>
            </a:r>
            <a:endParaRPr lang="en-GB" dirty="0"/>
          </a:p>
        </p:txBody>
      </p:sp>
      <p:sp>
        <p:nvSpPr>
          <p:cNvPr id="304131" name="Rectangle 3"/>
          <p:cNvSpPr>
            <a:spLocks noGrp="1" noChangeArrowheads="1"/>
          </p:cNvSpPr>
          <p:nvPr>
            <p:ph type="body" idx="1"/>
          </p:nvPr>
        </p:nvSpPr>
        <p:spPr>
          <a:xfrm>
            <a:off x="823686" y="1275500"/>
            <a:ext cx="7126514" cy="2931829"/>
          </a:xfrm>
        </p:spPr>
        <p:txBody>
          <a:bodyPr/>
          <a:lstStyle/>
          <a:p>
            <a:pPr>
              <a:lnSpc>
                <a:spcPct val="150000"/>
              </a:lnSpc>
            </a:pPr>
            <a:r>
              <a:rPr lang="en-US" sz="2200" dirty="0" smtClean="0"/>
              <a:t>SWIFT Community approach &amp; cooperation with our members</a:t>
            </a:r>
          </a:p>
          <a:p>
            <a:pPr lvl="1">
              <a:lnSpc>
                <a:spcPct val="150000"/>
              </a:lnSpc>
            </a:pPr>
            <a:r>
              <a:rPr lang="en-US" sz="2200" dirty="0" smtClean="0"/>
              <a:t>Market Infrastructures</a:t>
            </a:r>
          </a:p>
          <a:p>
            <a:pPr lvl="1">
              <a:lnSpc>
                <a:spcPct val="150000"/>
              </a:lnSpc>
            </a:pPr>
            <a:r>
              <a:rPr lang="en-US" sz="2200" dirty="0" smtClean="0"/>
              <a:t>Participants</a:t>
            </a:r>
          </a:p>
          <a:p>
            <a:pPr>
              <a:lnSpc>
                <a:spcPct val="150000"/>
              </a:lnSpc>
            </a:pPr>
            <a:endParaRPr lang="en-US" sz="2200" dirty="0" smtClean="0"/>
          </a:p>
          <a:p>
            <a:pPr>
              <a:lnSpc>
                <a:spcPct val="150000"/>
              </a:lnSpc>
            </a:pPr>
            <a:r>
              <a:rPr lang="en-US" sz="2200" dirty="0" smtClean="0"/>
              <a:t>Focus on Financial Crime Compliance</a:t>
            </a:r>
            <a:endParaRPr lang="en-US" sz="2200" dirty="0"/>
          </a:p>
          <a:p>
            <a:pPr>
              <a:lnSpc>
                <a:spcPct val="150000"/>
              </a:lnSpc>
            </a:pPr>
            <a:endParaRPr lang="en-US" sz="2200" dirty="0"/>
          </a:p>
          <a:p>
            <a:pPr>
              <a:lnSpc>
                <a:spcPct val="150000"/>
              </a:lnSpc>
            </a:pPr>
            <a:endParaRPr lang="en-GB" sz="2200" i="1" dirty="0"/>
          </a:p>
        </p:txBody>
      </p:sp>
    </p:spTree>
    <p:extLst>
      <p:ext uri="{BB962C8B-B14F-4D97-AF65-F5344CB8AC3E}">
        <p14:creationId xmlns:p14="http://schemas.microsoft.com/office/powerpoint/2010/main" xmlns="" val="759898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smtClean="0"/>
              <a:t>Engagement for our communities</a:t>
            </a:r>
            <a:endParaRPr lang="en-GB" sz="3600" dirty="0"/>
          </a:p>
        </p:txBody>
      </p:sp>
    </p:spTree>
    <p:extLst>
      <p:ext uri="{BB962C8B-B14F-4D97-AF65-F5344CB8AC3E}">
        <p14:creationId xmlns:p14="http://schemas.microsoft.com/office/powerpoint/2010/main" xmlns="" val="21959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ISO 20022 </a:t>
            </a:r>
            <a:br>
              <a:rPr lang="en-US" altLang="en-US" smtClean="0"/>
            </a:br>
            <a:r>
              <a:rPr lang="en-US" altLang="en-US" smtClean="0"/>
              <a:t>How does it fit into the ISO structure?</a:t>
            </a:r>
            <a:endParaRPr lang="en-GB" altLang="en-US" smtClean="0"/>
          </a:p>
        </p:txBody>
      </p:sp>
      <p:sp>
        <p:nvSpPr>
          <p:cNvPr id="21507"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nSpc>
                <a:spcPct val="100000"/>
              </a:lnSpc>
              <a:spcBef>
                <a:spcPct val="0"/>
              </a:spcBef>
              <a:buClrTx/>
              <a:buSzTx/>
              <a:buFontTx/>
              <a:buNone/>
            </a:pPr>
            <a:r>
              <a:rPr lang="en-US" altLang="en-US" sz="1200">
                <a:solidFill>
                  <a:srgbClr val="FFFFFF"/>
                </a:solidFill>
              </a:rPr>
              <a:t>ISO_20022_LV_v113</a:t>
            </a:r>
          </a:p>
        </p:txBody>
      </p:sp>
      <p:sp>
        <p:nvSpPr>
          <p:cNvPr id="21508" name="Rectangle 4"/>
          <p:cNvSpPr>
            <a:spLocks noChangeArrowheads="1"/>
          </p:cNvSpPr>
          <p:nvPr/>
        </p:nvSpPr>
        <p:spPr bwMode="auto">
          <a:xfrm>
            <a:off x="261939" y="1017985"/>
            <a:ext cx="8707437" cy="591740"/>
          </a:xfrm>
          <a:prstGeom prst="rect">
            <a:avLst/>
          </a:prstGeom>
          <a:solidFill>
            <a:schemeClr val="bg2"/>
          </a:solidFill>
          <a:ln w="12700">
            <a:solidFill>
              <a:schemeClr val="bg2"/>
            </a:solidFill>
            <a:miter lim="800000"/>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a:solidFill>
                  <a:srgbClr val="003399"/>
                </a:solidFill>
              </a:rPr>
              <a:t>ISO Technical Committee TC68</a:t>
            </a:r>
          </a:p>
          <a:p>
            <a:pPr algn="ctr">
              <a:lnSpc>
                <a:spcPct val="100000"/>
              </a:lnSpc>
              <a:spcBef>
                <a:spcPct val="0"/>
              </a:spcBef>
              <a:buClrTx/>
              <a:buSzTx/>
              <a:buFontTx/>
              <a:buNone/>
            </a:pPr>
            <a:r>
              <a:rPr lang="en-GB" altLang="en-US" sz="2400">
                <a:solidFill>
                  <a:srgbClr val="003399"/>
                </a:solidFill>
              </a:rPr>
              <a:t>Financial Services</a:t>
            </a:r>
          </a:p>
        </p:txBody>
      </p:sp>
      <p:sp>
        <p:nvSpPr>
          <p:cNvPr id="21509" name="Oval 6"/>
          <p:cNvSpPr>
            <a:spLocks noChangeArrowheads="1"/>
          </p:cNvSpPr>
          <p:nvPr/>
        </p:nvSpPr>
        <p:spPr bwMode="auto">
          <a:xfrm>
            <a:off x="5073650" y="1989535"/>
            <a:ext cx="1993900" cy="628650"/>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ISO 20022</a:t>
            </a:r>
          </a:p>
          <a:p>
            <a:pPr algn="ctr">
              <a:lnSpc>
                <a:spcPct val="100000"/>
              </a:lnSpc>
              <a:spcBef>
                <a:spcPct val="0"/>
              </a:spcBef>
              <a:buClrTx/>
              <a:buSzTx/>
              <a:buFontTx/>
              <a:buNone/>
            </a:pPr>
            <a:r>
              <a:rPr lang="en-GB" altLang="en-US" sz="1800" b="1">
                <a:solidFill>
                  <a:srgbClr val="003399"/>
                </a:solidFill>
              </a:rPr>
              <a:t>RMG</a:t>
            </a:r>
          </a:p>
        </p:txBody>
      </p:sp>
      <p:sp>
        <p:nvSpPr>
          <p:cNvPr id="21510" name="Oval 7"/>
          <p:cNvSpPr>
            <a:spLocks noChangeArrowheads="1"/>
          </p:cNvSpPr>
          <p:nvPr/>
        </p:nvSpPr>
        <p:spPr bwMode="auto">
          <a:xfrm>
            <a:off x="4254501" y="3932635"/>
            <a:ext cx="1395413" cy="569119"/>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SEG</a:t>
            </a:r>
          </a:p>
          <a:p>
            <a:pPr algn="ctr">
              <a:lnSpc>
                <a:spcPct val="100000"/>
              </a:lnSpc>
              <a:spcBef>
                <a:spcPct val="0"/>
              </a:spcBef>
              <a:buClrTx/>
              <a:buSzTx/>
              <a:buFontTx/>
              <a:buNone/>
            </a:pPr>
            <a:r>
              <a:rPr lang="en-GB" altLang="en-US" sz="1800" b="1">
                <a:solidFill>
                  <a:srgbClr val="003399"/>
                </a:solidFill>
              </a:rPr>
              <a:t>Payments</a:t>
            </a:r>
          </a:p>
        </p:txBody>
      </p:sp>
      <p:sp>
        <p:nvSpPr>
          <p:cNvPr id="21511" name="Oval 8"/>
          <p:cNvSpPr>
            <a:spLocks noChangeArrowheads="1"/>
          </p:cNvSpPr>
          <p:nvPr/>
        </p:nvSpPr>
        <p:spPr bwMode="auto">
          <a:xfrm>
            <a:off x="3889376" y="3344466"/>
            <a:ext cx="1584325" cy="502444"/>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SEG</a:t>
            </a:r>
          </a:p>
          <a:p>
            <a:pPr algn="ctr">
              <a:lnSpc>
                <a:spcPct val="100000"/>
              </a:lnSpc>
              <a:spcBef>
                <a:spcPct val="0"/>
              </a:spcBef>
              <a:buClrTx/>
              <a:buSzTx/>
              <a:buFontTx/>
              <a:buNone/>
            </a:pPr>
            <a:r>
              <a:rPr lang="en-GB" altLang="en-US" sz="1800" b="1">
                <a:solidFill>
                  <a:srgbClr val="003399"/>
                </a:solidFill>
              </a:rPr>
              <a:t>Securities</a:t>
            </a:r>
          </a:p>
        </p:txBody>
      </p:sp>
      <p:sp>
        <p:nvSpPr>
          <p:cNvPr id="21512" name="Oval 9"/>
          <p:cNvSpPr>
            <a:spLocks noChangeArrowheads="1"/>
          </p:cNvSpPr>
          <p:nvPr/>
        </p:nvSpPr>
        <p:spPr bwMode="auto">
          <a:xfrm>
            <a:off x="6978650" y="2774156"/>
            <a:ext cx="1003300" cy="504825"/>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RA</a:t>
            </a:r>
          </a:p>
        </p:txBody>
      </p:sp>
      <p:sp>
        <p:nvSpPr>
          <p:cNvPr id="21513" name="Oval 10"/>
          <p:cNvSpPr>
            <a:spLocks noChangeArrowheads="1"/>
          </p:cNvSpPr>
          <p:nvPr/>
        </p:nvSpPr>
        <p:spPr bwMode="auto">
          <a:xfrm>
            <a:off x="6419850" y="4057650"/>
            <a:ext cx="1460500" cy="504825"/>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SEG</a:t>
            </a:r>
          </a:p>
          <a:p>
            <a:pPr algn="ctr">
              <a:lnSpc>
                <a:spcPct val="100000"/>
              </a:lnSpc>
              <a:spcBef>
                <a:spcPct val="0"/>
              </a:spcBef>
              <a:buClrTx/>
              <a:buSzTx/>
              <a:buFontTx/>
              <a:buNone/>
            </a:pPr>
            <a:r>
              <a:rPr lang="en-GB" altLang="en-US" sz="1800" b="1">
                <a:solidFill>
                  <a:srgbClr val="003399"/>
                </a:solidFill>
              </a:rPr>
              <a:t>FX</a:t>
            </a:r>
          </a:p>
        </p:txBody>
      </p:sp>
      <p:sp>
        <p:nvSpPr>
          <p:cNvPr id="21514" name="Line 11"/>
          <p:cNvSpPr>
            <a:spLocks noChangeShapeType="1"/>
          </p:cNvSpPr>
          <p:nvPr/>
        </p:nvSpPr>
        <p:spPr bwMode="auto">
          <a:xfrm>
            <a:off x="6072189" y="1621631"/>
            <a:ext cx="14287" cy="342900"/>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1515" name="Line 12"/>
          <p:cNvSpPr>
            <a:spLocks noChangeShapeType="1"/>
          </p:cNvSpPr>
          <p:nvPr/>
        </p:nvSpPr>
        <p:spPr bwMode="auto">
          <a:xfrm flipH="1">
            <a:off x="5451476" y="2620566"/>
            <a:ext cx="538163" cy="1384697"/>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1516" name="Line 13"/>
          <p:cNvSpPr>
            <a:spLocks noChangeShapeType="1"/>
          </p:cNvSpPr>
          <p:nvPr/>
        </p:nvSpPr>
        <p:spPr bwMode="auto">
          <a:xfrm flipH="1">
            <a:off x="5219700" y="2620566"/>
            <a:ext cx="769938" cy="785813"/>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1517" name="Line 14"/>
          <p:cNvSpPr>
            <a:spLocks noChangeShapeType="1"/>
          </p:cNvSpPr>
          <p:nvPr/>
        </p:nvSpPr>
        <p:spPr bwMode="auto">
          <a:xfrm>
            <a:off x="6003925" y="2620566"/>
            <a:ext cx="730250" cy="864394"/>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1518" name="Line 15"/>
          <p:cNvSpPr>
            <a:spLocks noChangeShapeType="1"/>
          </p:cNvSpPr>
          <p:nvPr/>
        </p:nvSpPr>
        <p:spPr bwMode="auto">
          <a:xfrm>
            <a:off x="6003926" y="2619375"/>
            <a:ext cx="1077913" cy="285750"/>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1519" name="Rectangle 16"/>
          <p:cNvSpPr>
            <a:spLocks noChangeArrowheads="1"/>
          </p:cNvSpPr>
          <p:nvPr/>
        </p:nvSpPr>
        <p:spPr bwMode="auto">
          <a:xfrm>
            <a:off x="420689" y="2493914"/>
            <a:ext cx="3348037" cy="2308324"/>
          </a:xfrm>
          <a:prstGeom prst="rect">
            <a:avLst/>
          </a:prstGeom>
          <a:solidFill>
            <a:schemeClr val="bg2"/>
          </a:solidFill>
          <a:ln w="12700">
            <a:solidFill>
              <a:schemeClr val="bg2"/>
            </a:solidFill>
            <a:miter lim="800000"/>
            <a:headEnd/>
            <a:tailEnd/>
          </a:ln>
        </p:spPr>
        <p:txBody>
          <a:bodyPr anchor="ctr">
            <a:spAutoFit/>
          </a:bodyP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nSpc>
                <a:spcPct val="100000"/>
              </a:lnSpc>
              <a:spcBef>
                <a:spcPct val="0"/>
              </a:spcBef>
              <a:buClrTx/>
              <a:buSzTx/>
              <a:buFontTx/>
              <a:buNone/>
            </a:pPr>
            <a:r>
              <a:rPr lang="en-GB" altLang="en-US" sz="1800" b="1">
                <a:solidFill>
                  <a:srgbClr val="003399"/>
                </a:solidFill>
              </a:rPr>
              <a:t>RMG members nominated by P-member countries and  A-liaison organisations</a:t>
            </a:r>
          </a:p>
          <a:p>
            <a:pPr>
              <a:lnSpc>
                <a:spcPct val="100000"/>
              </a:lnSpc>
              <a:spcBef>
                <a:spcPct val="0"/>
              </a:spcBef>
              <a:buClrTx/>
              <a:buSzTx/>
              <a:buFontTx/>
              <a:buNone/>
            </a:pPr>
            <a:endParaRPr lang="en-GB" altLang="en-US" sz="1800" b="1">
              <a:solidFill>
                <a:srgbClr val="003399"/>
              </a:solidFill>
            </a:endParaRPr>
          </a:p>
          <a:p>
            <a:pPr>
              <a:lnSpc>
                <a:spcPct val="100000"/>
              </a:lnSpc>
              <a:spcBef>
                <a:spcPct val="0"/>
              </a:spcBef>
              <a:buClrTx/>
              <a:buSzTx/>
              <a:buFontTx/>
              <a:buNone/>
            </a:pPr>
            <a:r>
              <a:rPr lang="en-GB" altLang="en-US" sz="1800" b="1">
                <a:solidFill>
                  <a:srgbClr val="003399"/>
                </a:solidFill>
              </a:rPr>
              <a:t>TSG &amp; SEG members nominated by all member countries and liaison organisations</a:t>
            </a:r>
          </a:p>
        </p:txBody>
      </p:sp>
      <p:sp>
        <p:nvSpPr>
          <p:cNvPr id="21520" name="Rectangle 18"/>
          <p:cNvSpPr>
            <a:spLocks noChangeArrowheads="1"/>
          </p:cNvSpPr>
          <p:nvPr/>
        </p:nvSpPr>
        <p:spPr bwMode="auto">
          <a:xfrm>
            <a:off x="2574925" y="1650207"/>
            <a:ext cx="1087438" cy="640556"/>
          </a:xfrm>
          <a:prstGeom prst="rect">
            <a:avLst/>
          </a:prstGeom>
          <a:solidFill>
            <a:schemeClr val="bg2"/>
          </a:solidFill>
          <a:ln w="12700">
            <a:solidFill>
              <a:schemeClr val="bg2"/>
            </a:solidFill>
            <a:miter lim="800000"/>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a:solidFill>
                  <a:srgbClr val="003399"/>
                </a:solidFill>
              </a:rPr>
              <a:t>SC7</a:t>
            </a:r>
          </a:p>
          <a:p>
            <a:pPr algn="ctr">
              <a:lnSpc>
                <a:spcPct val="100000"/>
              </a:lnSpc>
              <a:spcBef>
                <a:spcPct val="0"/>
              </a:spcBef>
              <a:buClrTx/>
              <a:buSzTx/>
              <a:buFontTx/>
              <a:buNone/>
            </a:pPr>
            <a:r>
              <a:rPr lang="en-GB" altLang="en-US" sz="1800">
                <a:solidFill>
                  <a:srgbClr val="003399"/>
                </a:solidFill>
              </a:rPr>
              <a:t>Banking</a:t>
            </a:r>
          </a:p>
        </p:txBody>
      </p:sp>
      <p:sp>
        <p:nvSpPr>
          <p:cNvPr id="21521" name="Rectangle 19"/>
          <p:cNvSpPr>
            <a:spLocks noChangeArrowheads="1"/>
          </p:cNvSpPr>
          <p:nvPr/>
        </p:nvSpPr>
        <p:spPr bwMode="auto">
          <a:xfrm>
            <a:off x="1419225" y="1650207"/>
            <a:ext cx="1087438" cy="640556"/>
          </a:xfrm>
          <a:prstGeom prst="rect">
            <a:avLst/>
          </a:prstGeom>
          <a:solidFill>
            <a:schemeClr val="bg2"/>
          </a:solidFill>
          <a:ln w="12700">
            <a:solidFill>
              <a:schemeClr val="bg2"/>
            </a:solidFill>
            <a:miter lim="800000"/>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a:solidFill>
                  <a:srgbClr val="003399"/>
                </a:solidFill>
              </a:rPr>
              <a:t>SC4</a:t>
            </a:r>
          </a:p>
          <a:p>
            <a:pPr algn="ctr">
              <a:lnSpc>
                <a:spcPct val="100000"/>
              </a:lnSpc>
              <a:spcBef>
                <a:spcPct val="0"/>
              </a:spcBef>
              <a:buClrTx/>
              <a:buSzTx/>
              <a:buFontTx/>
              <a:buNone/>
            </a:pPr>
            <a:r>
              <a:rPr lang="en-GB" altLang="en-US" sz="1800">
                <a:solidFill>
                  <a:srgbClr val="003399"/>
                </a:solidFill>
              </a:rPr>
              <a:t>Securities</a:t>
            </a:r>
          </a:p>
        </p:txBody>
      </p:sp>
      <p:sp>
        <p:nvSpPr>
          <p:cNvPr id="21522" name="Rectangle 20"/>
          <p:cNvSpPr>
            <a:spLocks noChangeArrowheads="1"/>
          </p:cNvSpPr>
          <p:nvPr/>
        </p:nvSpPr>
        <p:spPr bwMode="auto">
          <a:xfrm>
            <a:off x="261939" y="1650207"/>
            <a:ext cx="1087437" cy="640556"/>
          </a:xfrm>
          <a:prstGeom prst="rect">
            <a:avLst/>
          </a:prstGeom>
          <a:solidFill>
            <a:schemeClr val="bg2"/>
          </a:solidFill>
          <a:ln w="12700">
            <a:solidFill>
              <a:schemeClr val="bg2"/>
            </a:solidFill>
            <a:miter lim="800000"/>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a:solidFill>
                  <a:srgbClr val="003399"/>
                </a:solidFill>
              </a:rPr>
              <a:t>SC2</a:t>
            </a:r>
          </a:p>
          <a:p>
            <a:pPr algn="ctr">
              <a:lnSpc>
                <a:spcPct val="100000"/>
              </a:lnSpc>
              <a:spcBef>
                <a:spcPct val="0"/>
              </a:spcBef>
              <a:buClrTx/>
              <a:buSzTx/>
              <a:buFontTx/>
              <a:buNone/>
            </a:pPr>
            <a:r>
              <a:rPr lang="en-GB" altLang="en-US" sz="1800">
                <a:solidFill>
                  <a:srgbClr val="003399"/>
                </a:solidFill>
              </a:rPr>
              <a:t>Security</a:t>
            </a:r>
          </a:p>
        </p:txBody>
      </p:sp>
      <p:pic>
        <p:nvPicPr>
          <p:cNvPr id="21523" name="Picture 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699376" y="2928938"/>
            <a:ext cx="563563" cy="421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1524" name="Oval 26"/>
          <p:cNvSpPr>
            <a:spLocks noChangeArrowheads="1"/>
          </p:cNvSpPr>
          <p:nvPr/>
        </p:nvSpPr>
        <p:spPr bwMode="auto">
          <a:xfrm>
            <a:off x="6432550" y="3450431"/>
            <a:ext cx="1993900" cy="576263"/>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SEG</a:t>
            </a:r>
          </a:p>
          <a:p>
            <a:pPr algn="ctr">
              <a:lnSpc>
                <a:spcPct val="100000"/>
              </a:lnSpc>
              <a:spcBef>
                <a:spcPct val="0"/>
              </a:spcBef>
              <a:buClrTx/>
              <a:buSzTx/>
              <a:buFontTx/>
              <a:buNone/>
            </a:pPr>
            <a:r>
              <a:rPr lang="en-GB" altLang="en-US" sz="1800" b="1">
                <a:solidFill>
                  <a:srgbClr val="003399"/>
                </a:solidFill>
              </a:rPr>
              <a:t>Trade Services</a:t>
            </a:r>
          </a:p>
        </p:txBody>
      </p:sp>
      <p:sp>
        <p:nvSpPr>
          <p:cNvPr id="21525" name="Line 27"/>
          <p:cNvSpPr>
            <a:spLocks noChangeShapeType="1"/>
          </p:cNvSpPr>
          <p:nvPr/>
        </p:nvSpPr>
        <p:spPr bwMode="auto">
          <a:xfrm>
            <a:off x="6010276" y="2625329"/>
            <a:ext cx="555625" cy="1549003"/>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1526" name="Oval 28"/>
          <p:cNvSpPr>
            <a:spLocks noChangeArrowheads="1"/>
          </p:cNvSpPr>
          <p:nvPr/>
        </p:nvSpPr>
        <p:spPr bwMode="auto">
          <a:xfrm>
            <a:off x="4222750" y="2695575"/>
            <a:ext cx="1003300" cy="504825"/>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TSG</a:t>
            </a:r>
          </a:p>
        </p:txBody>
      </p:sp>
      <p:sp>
        <p:nvSpPr>
          <p:cNvPr id="21527" name="Line 29"/>
          <p:cNvSpPr>
            <a:spLocks noChangeShapeType="1"/>
          </p:cNvSpPr>
          <p:nvPr/>
        </p:nvSpPr>
        <p:spPr bwMode="auto">
          <a:xfrm flipH="1">
            <a:off x="5175251" y="2633663"/>
            <a:ext cx="830263" cy="226219"/>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1528" name="Oval 30"/>
          <p:cNvSpPr>
            <a:spLocks noChangeArrowheads="1"/>
          </p:cNvSpPr>
          <p:nvPr/>
        </p:nvSpPr>
        <p:spPr bwMode="auto">
          <a:xfrm>
            <a:off x="5264151" y="4392216"/>
            <a:ext cx="1395413" cy="569119"/>
          </a:xfrm>
          <a:prstGeom prst="ellipse">
            <a:avLst/>
          </a:prstGeom>
          <a:solidFill>
            <a:schemeClr val="bg2"/>
          </a:solidFill>
          <a:ln w="28575">
            <a:solidFill>
              <a:srgbClr val="FFCC00"/>
            </a:solidFill>
            <a:round/>
            <a:headEnd/>
            <a:tailEnd/>
          </a:ln>
        </p:spPr>
        <p:txBody>
          <a:bodyPr wrap="none"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1800" b="1">
                <a:solidFill>
                  <a:srgbClr val="003399"/>
                </a:solidFill>
              </a:rPr>
              <a:t>SEG</a:t>
            </a:r>
          </a:p>
          <a:p>
            <a:pPr algn="ctr">
              <a:lnSpc>
                <a:spcPct val="100000"/>
              </a:lnSpc>
              <a:spcBef>
                <a:spcPct val="0"/>
              </a:spcBef>
              <a:buClrTx/>
              <a:buSzTx/>
              <a:buFontTx/>
              <a:buNone/>
            </a:pPr>
            <a:r>
              <a:rPr lang="en-GB" altLang="en-US" sz="1800" b="1">
                <a:solidFill>
                  <a:srgbClr val="003399"/>
                </a:solidFill>
              </a:rPr>
              <a:t>Cards</a:t>
            </a:r>
          </a:p>
        </p:txBody>
      </p:sp>
      <p:sp>
        <p:nvSpPr>
          <p:cNvPr id="21529" name="Line 31"/>
          <p:cNvSpPr>
            <a:spLocks noChangeShapeType="1"/>
          </p:cNvSpPr>
          <p:nvPr/>
        </p:nvSpPr>
        <p:spPr bwMode="auto">
          <a:xfrm flipH="1">
            <a:off x="5988051" y="2638426"/>
            <a:ext cx="9525" cy="1745456"/>
          </a:xfrm>
          <a:prstGeom prst="line">
            <a:avLst/>
          </a:prstGeom>
          <a:noFill/>
          <a:ln w="28575">
            <a:solidFill>
              <a:srgbClr val="FFCC00"/>
            </a:solidFill>
            <a:round/>
            <a:headEnd/>
            <a:tailEnd type="triangle" w="med" len="med"/>
          </a:ln>
          <a:extLst>
            <a:ext uri="{909E8E84-426E-40DD-AFC4-6F175D3DCCD1}">
              <a14:hiddenFill xmlns:a14="http://schemas.microsoft.com/office/drawing/2010/main" xmlns="">
                <a:noFill/>
              </a14:hiddenFill>
            </a:ext>
          </a:extLst>
        </p:spPr>
        <p:txBody>
          <a:bodyPr anchor="ctr"/>
          <a:lstStyle/>
          <a:p>
            <a:pPr eaLnBrk="1" hangingPunct="1"/>
            <a:endParaRPr lang="en-GB">
              <a:solidFill>
                <a:srgbClr val="FFFFFF"/>
              </a:solidFill>
              <a:latin typeface="Arial" pitchFamily="34" charset="0"/>
            </a:endParaRPr>
          </a:p>
        </p:txBody>
      </p:sp>
      <p:sp>
        <p:nvSpPr>
          <p:cNvPr id="26" name="Slide Number Placeholder 4"/>
          <p:cNvSpPr txBox="1">
            <a:spLocks/>
          </p:cNvSpPr>
          <p:nvPr/>
        </p:nvSpPr>
        <p:spPr>
          <a:xfrm>
            <a:off x="8153400" y="4802981"/>
            <a:ext cx="990600" cy="340519"/>
          </a:xfrm>
          <a:prstGeom prst="rect">
            <a:avLst/>
          </a:prstGeom>
          <a:solidFill>
            <a:schemeClr val="bg1"/>
          </a:solidFill>
        </p:spPr>
        <p:txBody>
          <a:bodyPr/>
          <a:ls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GB" dirty="0">
              <a:solidFill>
                <a:srgbClr val="000000"/>
              </a:solidFill>
            </a:endParaRPr>
          </a:p>
        </p:txBody>
      </p:sp>
    </p:spTree>
    <p:extLst>
      <p:ext uri="{BB962C8B-B14F-4D97-AF65-F5344CB8AC3E}">
        <p14:creationId xmlns:p14="http://schemas.microsoft.com/office/powerpoint/2010/main" xmlns="" val="4293999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Legal </a:t>
            </a:r>
            <a:r>
              <a:rPr lang="fr-BE" dirty="0" err="1" smtClean="0"/>
              <a:t>Entity</a:t>
            </a:r>
            <a:r>
              <a:rPr lang="fr-BE" dirty="0" smtClean="0"/>
              <a:t> Identifier</a:t>
            </a:r>
            <a:endParaRPr lang="en-GB" dirty="0"/>
          </a:p>
        </p:txBody>
      </p:sp>
      <p:sp>
        <p:nvSpPr>
          <p:cNvPr id="3" name="Content Placeholder 2"/>
          <p:cNvSpPr>
            <a:spLocks noGrp="1"/>
          </p:cNvSpPr>
          <p:nvPr>
            <p:ph idx="1"/>
          </p:nvPr>
        </p:nvSpPr>
        <p:spPr>
          <a:xfrm>
            <a:off x="401472" y="3395011"/>
            <a:ext cx="7620000" cy="883562"/>
          </a:xfrm>
        </p:spPr>
        <p:txBody>
          <a:bodyPr/>
          <a:lstStyle/>
          <a:p>
            <a:pPr>
              <a:buFont typeface="Arial" charset="0"/>
              <a:buChar char="•"/>
              <a:defRPr/>
            </a:pPr>
            <a:r>
              <a:rPr lang="en-US" b="1" dirty="0" smtClean="0"/>
              <a:t>Standards body - ISO17442</a:t>
            </a:r>
          </a:p>
          <a:p>
            <a:pPr lvl="1">
              <a:buFont typeface="Arial"/>
              <a:buChar char="–"/>
              <a:defRPr/>
            </a:pPr>
            <a:r>
              <a:rPr lang="en-US" sz="1600" dirty="0" smtClean="0"/>
              <a:t>Standard approved in May 2012; endorsed by FSB</a:t>
            </a:r>
          </a:p>
          <a:p>
            <a:pPr lvl="1">
              <a:buFont typeface="Arial"/>
              <a:buChar char="–"/>
              <a:defRPr/>
            </a:pPr>
            <a:r>
              <a:rPr lang="en-US" sz="1600" dirty="0" smtClean="0"/>
              <a:t>Non-intelligent alpha-numeric ID - unique, persistent and freely available</a:t>
            </a:r>
          </a:p>
          <a:p>
            <a:endParaRPr lang="en-US" sz="2000" dirty="0"/>
          </a:p>
          <a:p>
            <a:endParaRPr lang="en-GB" dirty="0"/>
          </a:p>
        </p:txBody>
      </p:sp>
      <p:sp>
        <p:nvSpPr>
          <p:cNvPr id="4" name="Footer Placeholder 3"/>
          <p:cNvSpPr>
            <a:spLocks noGrp="1"/>
          </p:cNvSpPr>
          <p:nvPr>
            <p:ph type="ftr" sz="quarter" idx="10"/>
          </p:nvPr>
        </p:nvSpPr>
        <p:spPr/>
        <p:txBody>
          <a:bodyPr/>
          <a:lstStyle/>
          <a:p>
            <a:r>
              <a:rPr lang="en-US" dirty="0" smtClean="0">
                <a:solidFill>
                  <a:srgbClr val="000000"/>
                </a:solidFill>
              </a:rPr>
              <a:t> </a:t>
            </a:r>
            <a:endParaRPr lang="en-GB" dirty="0">
              <a:solidFill>
                <a:srgbClr val="000000"/>
              </a:solidFill>
            </a:endParaRPr>
          </a:p>
        </p:txBody>
      </p:sp>
      <p:sp>
        <p:nvSpPr>
          <p:cNvPr id="6" name="Rounded Rectangle 5"/>
          <p:cNvSpPr/>
          <p:nvPr/>
        </p:nvSpPr>
        <p:spPr bwMode="auto">
          <a:xfrm>
            <a:off x="239815" y="1571615"/>
            <a:ext cx="8493072" cy="126370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i="1" dirty="0">
                <a:solidFill>
                  <a:srgbClr val="FFFFFF"/>
                </a:solidFill>
              </a:rPr>
              <a:t>Enable consistent and accurate identification of all legal entities that are parties to financial transactions to support systemic risk </a:t>
            </a:r>
            <a:r>
              <a:rPr lang="en-US" sz="2000" b="1" i="1" dirty="0" smtClean="0">
                <a:solidFill>
                  <a:srgbClr val="FFFFFF"/>
                </a:solidFill>
              </a:rPr>
              <a:t>management. </a:t>
            </a:r>
          </a:p>
          <a:p>
            <a:pPr algn="ctr"/>
            <a:endParaRPr lang="en-US" sz="2000" b="1" i="1" dirty="0">
              <a:solidFill>
                <a:srgbClr val="FFFFFF"/>
              </a:solidFill>
            </a:endParaRPr>
          </a:p>
          <a:p>
            <a:pPr algn="ctr"/>
            <a:r>
              <a:rPr lang="en-US" sz="2000" b="1" i="1" dirty="0" smtClean="0">
                <a:solidFill>
                  <a:srgbClr val="FFFFFF"/>
                </a:solidFill>
              </a:rPr>
              <a:t>More than  60,000 codes issues</a:t>
            </a:r>
            <a:endParaRPr lang="en-US" sz="2000" b="1" i="1" dirty="0">
              <a:solidFill>
                <a:srgbClr val="FFFFFF"/>
              </a:solidFill>
            </a:endParaRPr>
          </a:p>
        </p:txBody>
      </p:sp>
    </p:spTree>
    <p:extLst>
      <p:ext uri="{BB962C8B-B14F-4D97-AF65-F5344CB8AC3E}">
        <p14:creationId xmlns:p14="http://schemas.microsoft.com/office/powerpoint/2010/main" xmlns="" val="850257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WIFT_PPT_Template_20080902">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WIFT PPT Template 2008090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 PPT Template 20080902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fontScheme name="Default Desig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FT PPT_Template_30 7 08">
  <a:themeElements>
    <a:clrScheme name="SWIFT PPT_Template_30 7 08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fontScheme name="SWIFT PPT_Template_30 7 08">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SWIFT PPT_Template_30 7 08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PT_tpl_17Sep2004_v5[1]">
  <a:themeElements>
    <a:clrScheme name="">
      <a:dk1>
        <a:srgbClr val="4ED8F4"/>
      </a:dk1>
      <a:lt1>
        <a:srgbClr val="FFFFFF"/>
      </a:lt1>
      <a:dk2>
        <a:srgbClr val="0056BE"/>
      </a:dk2>
      <a:lt2>
        <a:srgbClr val="FFFFFF"/>
      </a:lt2>
      <a:accent1>
        <a:srgbClr val="FF6600"/>
      </a:accent1>
      <a:accent2>
        <a:srgbClr val="003399"/>
      </a:accent2>
      <a:accent3>
        <a:srgbClr val="AAB4DB"/>
      </a:accent3>
      <a:accent4>
        <a:srgbClr val="DADADA"/>
      </a:accent4>
      <a:accent5>
        <a:srgbClr val="FFB8AA"/>
      </a:accent5>
      <a:accent6>
        <a:srgbClr val="002D8A"/>
      </a:accent6>
      <a:hlink>
        <a:srgbClr val="011A69"/>
      </a:hlink>
      <a:folHlink>
        <a:srgbClr val="0CC5F0"/>
      </a:folHlink>
    </a:clrScheme>
    <a:fontScheme name="PPT_tpl_17Sep2004_v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defRPr>
        </a:defPPr>
      </a:lstStyle>
    </a:lnDef>
  </a:objectDefaults>
  <a:extraClrSchemeLst>
    <a:extraClrScheme>
      <a:clrScheme name="PPT_tpl_17Sep2004_v5[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_tpl_17Sep2004_v5[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_tpl_17Sep2004_v5[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_tpl_17Sep2004_v5[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_tpl_17Sep2004_v5[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_tpl_17Sep2004_v5[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_tpl_17Sep2004_v5[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pl_17Sep2004_v5[1] 8">
        <a:dk1>
          <a:srgbClr val="A2C1FE"/>
        </a:dk1>
        <a:lt1>
          <a:srgbClr val="FFFFFF"/>
        </a:lt1>
        <a:dk2>
          <a:srgbClr val="0028A3"/>
        </a:dk2>
        <a:lt2>
          <a:srgbClr val="FFB730"/>
        </a:lt2>
        <a:accent1>
          <a:srgbClr val="3399FF"/>
        </a:accent1>
        <a:accent2>
          <a:srgbClr val="063DE8"/>
        </a:accent2>
        <a:accent3>
          <a:srgbClr val="AAACCE"/>
        </a:accent3>
        <a:accent4>
          <a:srgbClr val="DADADA"/>
        </a:accent4>
        <a:accent5>
          <a:srgbClr val="ADCAFF"/>
        </a:accent5>
        <a:accent6>
          <a:srgbClr val="0536D2"/>
        </a:accent6>
        <a:hlink>
          <a:srgbClr val="FC0128"/>
        </a:hlink>
        <a:folHlink>
          <a:srgbClr val="009999"/>
        </a:folHlink>
      </a:clrScheme>
      <a:clrMap bg1="dk2" tx1="lt1" bg2="dk1" tx2="lt2" accent1="accent1" accent2="accent2" accent3="accent3" accent4="accent4" accent5="accent5" accent6="accent6" hlink="hlink" folHlink="folHlink"/>
    </a:extraClrScheme>
    <a:extraClrScheme>
      <a:clrScheme name="PPT_tpl_17Sep2004_v5[1] 9">
        <a:dk1>
          <a:srgbClr val="A2C1FE"/>
        </a:dk1>
        <a:lt1>
          <a:srgbClr val="FFFFFF"/>
        </a:lt1>
        <a:dk2>
          <a:srgbClr val="0028A3"/>
        </a:dk2>
        <a:lt2>
          <a:srgbClr val="FFB730"/>
        </a:lt2>
        <a:accent1>
          <a:srgbClr val="3399FF"/>
        </a:accent1>
        <a:accent2>
          <a:srgbClr val="063DE8"/>
        </a:accent2>
        <a:accent3>
          <a:srgbClr val="AAACCE"/>
        </a:accent3>
        <a:accent4>
          <a:srgbClr val="DADADA"/>
        </a:accent4>
        <a:accent5>
          <a:srgbClr val="ADCAFF"/>
        </a:accent5>
        <a:accent6>
          <a:srgbClr val="0536D2"/>
        </a:accent6>
        <a:hlink>
          <a:srgbClr val="FC0128"/>
        </a:hlink>
        <a:folHlink>
          <a:srgbClr val="66FFFF"/>
        </a:folHlink>
      </a:clrScheme>
      <a:clrMap bg1="dk2" tx1="lt1" bg2="dk1" tx2="lt2" accent1="accent1" accent2="accent2" accent3="accent3" accent4="accent4" accent5="accent5" accent6="accent6" hlink="hlink" folHlink="folHlink"/>
    </a:extraClrScheme>
    <a:extraClrScheme>
      <a:clrScheme name="PPT_tpl_17Sep2004_v5[1] 10">
        <a:dk1>
          <a:srgbClr val="4ED8F4"/>
        </a:dk1>
        <a:lt1>
          <a:srgbClr val="FFFFFF"/>
        </a:lt1>
        <a:dk2>
          <a:srgbClr val="0059C2"/>
        </a:dk2>
        <a:lt2>
          <a:srgbClr val="FFFFFF"/>
        </a:lt2>
        <a:accent1>
          <a:srgbClr val="FA9223"/>
        </a:accent1>
        <a:accent2>
          <a:srgbClr val="A2C1FE"/>
        </a:accent2>
        <a:accent3>
          <a:srgbClr val="AAB5DD"/>
        </a:accent3>
        <a:accent4>
          <a:srgbClr val="DADADA"/>
        </a:accent4>
        <a:accent5>
          <a:srgbClr val="FCC7AC"/>
        </a:accent5>
        <a:accent6>
          <a:srgbClr val="92AFE6"/>
        </a:accent6>
        <a:hlink>
          <a:srgbClr val="C8F3FC"/>
        </a:hlink>
        <a:folHlink>
          <a:srgbClr val="66FFFF"/>
        </a:folHlink>
      </a:clrScheme>
      <a:clrMap bg1="dk2" tx1="lt1" bg2="dk1" tx2="lt2" accent1="accent1" accent2="accent2" accent3="accent3" accent4="accent4" accent5="accent5" accent6="accent6" hlink="hlink" folHlink="folHlink"/>
    </a:extraClrScheme>
    <a:extraClrScheme>
      <a:clrScheme name="PPT_tpl_17Sep2004_v5[1] 11">
        <a:dk1>
          <a:srgbClr val="4ED8F4"/>
        </a:dk1>
        <a:lt1>
          <a:srgbClr val="FFFFFF"/>
        </a:lt1>
        <a:dk2>
          <a:srgbClr val="0059C2"/>
        </a:dk2>
        <a:lt2>
          <a:srgbClr val="FFFFFF"/>
        </a:lt2>
        <a:accent1>
          <a:srgbClr val="FF6600"/>
        </a:accent1>
        <a:accent2>
          <a:srgbClr val="A2C1FE"/>
        </a:accent2>
        <a:accent3>
          <a:srgbClr val="AAB5DD"/>
        </a:accent3>
        <a:accent4>
          <a:srgbClr val="DADADA"/>
        </a:accent4>
        <a:accent5>
          <a:srgbClr val="FFB8AA"/>
        </a:accent5>
        <a:accent6>
          <a:srgbClr val="92AFE6"/>
        </a:accent6>
        <a:hlink>
          <a:srgbClr val="C8F3FC"/>
        </a:hlink>
        <a:folHlink>
          <a:srgbClr val="3399FF"/>
        </a:folHlink>
      </a:clrScheme>
      <a:clrMap bg1="dk2" tx1="lt1" bg2="dk1" tx2="lt2" accent1="accent1" accent2="accent2" accent3="accent3" accent4="accent4" accent5="accent5" accent6="accent6" hlink="hlink" folHlink="folHlink"/>
    </a:extraClrScheme>
    <a:extraClrScheme>
      <a:clrScheme name="PPT_tpl_17Sep2004_v5[1] 12">
        <a:dk1>
          <a:srgbClr val="4ED8F4"/>
        </a:dk1>
        <a:lt1>
          <a:srgbClr val="FFFFFF"/>
        </a:lt1>
        <a:dk2>
          <a:srgbClr val="0059C2"/>
        </a:dk2>
        <a:lt2>
          <a:srgbClr val="FFFFFF"/>
        </a:lt2>
        <a:accent1>
          <a:srgbClr val="FF6600"/>
        </a:accent1>
        <a:accent2>
          <a:srgbClr val="A2C1FE"/>
        </a:accent2>
        <a:accent3>
          <a:srgbClr val="AAB5DD"/>
        </a:accent3>
        <a:accent4>
          <a:srgbClr val="DADADA"/>
        </a:accent4>
        <a:accent5>
          <a:srgbClr val="FFB8AA"/>
        </a:accent5>
        <a:accent6>
          <a:srgbClr val="92AFE6"/>
        </a:accent6>
        <a:hlink>
          <a:srgbClr val="C8F3FC"/>
        </a:hlink>
        <a:folHlink>
          <a:srgbClr val="4ED8F4"/>
        </a:folHlink>
      </a:clrScheme>
      <a:clrMap bg1="dk2" tx1="lt1" bg2="dk1" tx2="lt2" accent1="accent1" accent2="accent2" accent3="accent3" accent4="accent4" accent5="accent5" accent6="accent6" hlink="hlink" folHlink="folHlink"/>
    </a:extraClrScheme>
    <a:extraClrScheme>
      <a:clrScheme name="PPT_tpl_17Sep2004_v5[1] 13">
        <a:dk1>
          <a:srgbClr val="4ED8F4"/>
        </a:dk1>
        <a:lt1>
          <a:srgbClr val="FFFFFF"/>
        </a:lt1>
        <a:dk2>
          <a:srgbClr val="0059C2"/>
        </a:dk2>
        <a:lt2>
          <a:srgbClr val="FFFFFF"/>
        </a:lt2>
        <a:accent1>
          <a:srgbClr val="FF6600"/>
        </a:accent1>
        <a:accent2>
          <a:srgbClr val="A2C1FE"/>
        </a:accent2>
        <a:accent3>
          <a:srgbClr val="AAB5DD"/>
        </a:accent3>
        <a:accent4>
          <a:srgbClr val="DADADA"/>
        </a:accent4>
        <a:accent5>
          <a:srgbClr val="FFB8AA"/>
        </a:accent5>
        <a:accent6>
          <a:srgbClr val="92AFE6"/>
        </a:accent6>
        <a:hlink>
          <a:srgbClr val="C8F3FC"/>
        </a:hlink>
        <a:folHlink>
          <a:srgbClr val="0FCAEF"/>
        </a:folHlink>
      </a:clrScheme>
      <a:clrMap bg1="dk2" tx1="lt1" bg2="dk1" tx2="lt2" accent1="accent1" accent2="accent2" accent3="accent3" accent4="accent4" accent5="accent5" accent6="accent6" hlink="hlink" folHlink="folHlink"/>
    </a:extraClrScheme>
    <a:extraClrScheme>
      <a:clrScheme name="PPT_tpl_17Sep2004_v5[1] 14">
        <a:dk1>
          <a:srgbClr val="4ED8F4"/>
        </a:dk1>
        <a:lt1>
          <a:srgbClr val="FFFFFF"/>
        </a:lt1>
        <a:dk2>
          <a:srgbClr val="0059C2"/>
        </a:dk2>
        <a:lt2>
          <a:srgbClr val="FFFFFF"/>
        </a:lt2>
        <a:accent1>
          <a:srgbClr val="FF6600"/>
        </a:accent1>
        <a:accent2>
          <a:srgbClr val="0048A0"/>
        </a:accent2>
        <a:accent3>
          <a:srgbClr val="AAB5DD"/>
        </a:accent3>
        <a:accent4>
          <a:srgbClr val="DADADA"/>
        </a:accent4>
        <a:accent5>
          <a:srgbClr val="FFB8AA"/>
        </a:accent5>
        <a:accent6>
          <a:srgbClr val="004091"/>
        </a:accent6>
        <a:hlink>
          <a:srgbClr val="C8F3FC"/>
        </a:hlink>
        <a:folHlink>
          <a:srgbClr val="0FCAEF"/>
        </a:folHlink>
      </a:clrScheme>
      <a:clrMap bg1="dk2" tx1="lt1" bg2="dk1" tx2="lt2" accent1="accent1" accent2="accent2" accent3="accent3" accent4="accent4" accent5="accent5" accent6="accent6" hlink="hlink" folHlink="folHlink"/>
    </a:extraClrScheme>
    <a:extraClrScheme>
      <a:clrScheme name="PPT_tpl_17Sep2004_v5[1] 15">
        <a:dk1>
          <a:srgbClr val="4ED8F4"/>
        </a:dk1>
        <a:lt1>
          <a:srgbClr val="FFFFFF"/>
        </a:lt1>
        <a:dk2>
          <a:srgbClr val="0059C2"/>
        </a:dk2>
        <a:lt2>
          <a:srgbClr val="FFFFFF"/>
        </a:lt2>
        <a:accent1>
          <a:srgbClr val="FF6600"/>
        </a:accent1>
        <a:accent2>
          <a:srgbClr val="0048A0"/>
        </a:accent2>
        <a:accent3>
          <a:srgbClr val="AAB5DD"/>
        </a:accent3>
        <a:accent4>
          <a:srgbClr val="DADADA"/>
        </a:accent4>
        <a:accent5>
          <a:srgbClr val="FFB8AA"/>
        </a:accent5>
        <a:accent6>
          <a:srgbClr val="004091"/>
        </a:accent6>
        <a:hlink>
          <a:srgbClr val="C8F3FC"/>
        </a:hlink>
        <a:folHlink>
          <a:srgbClr val="04C0EC"/>
        </a:folHlink>
      </a:clrScheme>
      <a:clrMap bg1="dk2" tx1="lt1" bg2="dk1" tx2="lt2" accent1="accent1" accent2="accent2" accent3="accent3" accent4="accent4" accent5="accent5" accent6="accent6" hlink="hlink" folHlink="folHlink"/>
    </a:extraClrScheme>
    <a:extraClrScheme>
      <a:clrScheme name="PPT_tpl_17Sep2004_v5[1] 16">
        <a:dk1>
          <a:srgbClr val="4ED8F4"/>
        </a:dk1>
        <a:lt1>
          <a:srgbClr val="FFFFFF"/>
        </a:lt1>
        <a:dk2>
          <a:srgbClr val="0059C2"/>
        </a:dk2>
        <a:lt2>
          <a:srgbClr val="FFFFFF"/>
        </a:lt2>
        <a:accent1>
          <a:srgbClr val="FF6600"/>
        </a:accent1>
        <a:accent2>
          <a:srgbClr val="0048A0"/>
        </a:accent2>
        <a:accent3>
          <a:srgbClr val="AAB5DD"/>
        </a:accent3>
        <a:accent4>
          <a:srgbClr val="DADADA"/>
        </a:accent4>
        <a:accent5>
          <a:srgbClr val="FFB8AA"/>
        </a:accent5>
        <a:accent6>
          <a:srgbClr val="004091"/>
        </a:accent6>
        <a:hlink>
          <a:srgbClr val="C8F3FC"/>
        </a:hlink>
        <a:folHlink>
          <a:srgbClr val="04AFE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WIFT_PPT_Template_20080902[1]">
  <a:themeElements>
    <a:clrScheme name="SWIFT_PPT_Template_20080902[1]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fontScheme name="SWIFT_PPT_Template_20080902[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accent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accent2"/>
            </a:solidFill>
            <a:effectLst/>
            <a:latin typeface="Arial" pitchFamily="34" charset="0"/>
          </a:defRPr>
        </a:defPPr>
      </a:lstStyle>
    </a:lnDef>
  </a:objectDefaults>
  <a:extraClrSchemeLst>
    <a:extraClrScheme>
      <a:clrScheme name="SWIFT_PPT_Template_20080902[1]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SWIFT_PPT_Template_20080902</Template>
  <TotalTime>44363</TotalTime>
  <Words>1526</Words>
  <Application>Microsoft Office PowerPoint</Application>
  <PresentationFormat>On-screen Show (16:9)</PresentationFormat>
  <Paragraphs>312</Paragraphs>
  <Slides>28</Slides>
  <Notes>19</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SWIFT_PPT_Template_20080902</vt:lpstr>
      <vt:lpstr>Default Design</vt:lpstr>
      <vt:lpstr>SWIFT PPT_Template_30 7 08</vt:lpstr>
      <vt:lpstr>PPT_tpl_17Sep2004_v5[1]</vt:lpstr>
      <vt:lpstr>SWIFT_PPT_Template_20080902[1]</vt:lpstr>
      <vt:lpstr>A perspective on SWIFT, Regulation and Standards</vt:lpstr>
      <vt:lpstr>Slide 2</vt:lpstr>
      <vt:lpstr>Slide 3</vt:lpstr>
      <vt:lpstr>Slide 4</vt:lpstr>
      <vt:lpstr>SWIFT in Russia, CIS &amp; Mongolia</vt:lpstr>
      <vt:lpstr>Agenda</vt:lpstr>
      <vt:lpstr>Engagement for our communities</vt:lpstr>
      <vt:lpstr>ISO 20022  How does it fit into the ISO structure?</vt:lpstr>
      <vt:lpstr>Legal Entity Identifier</vt:lpstr>
      <vt:lpstr>Regulatory Summary – SWIFT Community</vt:lpstr>
      <vt:lpstr>Principles for Financial  Market Infrastructures (PFMIs)</vt:lpstr>
      <vt:lpstr>Slide 12</vt:lpstr>
      <vt:lpstr>Expectations for robust, secure and  resilient CSPs Annex F : Oversight expectations applicable to CSPs  </vt:lpstr>
      <vt:lpstr>SWIFT’s role in the PFMIs SWIFT is a Critical Service Provider</vt:lpstr>
      <vt:lpstr>SWIFT complies with PFMI annex F How do we demonstrate Compliance?</vt:lpstr>
      <vt:lpstr>T2S – where SWIFT fits in</vt:lpstr>
      <vt:lpstr>Basel III and Intraday Liquidity Reporting  Global</vt:lpstr>
      <vt:lpstr>Liquidity reporting and management Options</vt:lpstr>
      <vt:lpstr>SEPA</vt:lpstr>
      <vt:lpstr>Slide 20</vt:lpstr>
      <vt:lpstr>Financial Crime Compliance</vt:lpstr>
      <vt:lpstr>A community issue calling for a community solution …</vt:lpstr>
      <vt:lpstr>Slide 23</vt:lpstr>
      <vt:lpstr>Slide 24</vt:lpstr>
      <vt:lpstr>KYC Registry – Guiding principles</vt:lpstr>
      <vt:lpstr>Thank you</vt:lpstr>
      <vt:lpstr>Sanctions Statement</vt:lpstr>
      <vt:lpstr>Advisory on fighting illegal activities</vt:lpstr>
    </vt:vector>
  </TitlesOfParts>
  <Company>SWIFT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SWIFT for Re-Insurance</dc:title>
  <dc:subject>EMEA Banking Initiatives</dc:subject>
  <dc:creator>Thierry Chilosi</dc:creator>
  <cp:lastModifiedBy>Jess Gaze</cp:lastModifiedBy>
  <cp:revision>325</cp:revision>
  <cp:lastPrinted>2008-07-11T16:37:00Z</cp:lastPrinted>
  <dcterms:created xsi:type="dcterms:W3CDTF">2009-02-24T13:28:22Z</dcterms:created>
  <dcterms:modified xsi:type="dcterms:W3CDTF">2014-11-07T04:23:43Z</dcterms:modified>
</cp:coreProperties>
</file>