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1.xml"/>
  <Override ContentType="application/vnd.openxmlformats-officedocument.themeOverride+xml" PartName="/ppt/theme/themeOverr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0" r:id="rId4"/>
    <p:sldId id="285" r:id="rId5"/>
    <p:sldId id="286" r:id="rId6"/>
    <p:sldId id="287" r:id="rId7"/>
    <p:sldId id="288" r:id="rId8"/>
    <p:sldId id="289" r:id="rId9"/>
    <p:sldId id="290" r:id="rId10"/>
    <p:sldId id="28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78" y="-198"/>
      </p:cViewPr>
      <p:guideLst>
        <p:guide orient="horz" pos="657"/>
        <p:guide orient="horz" pos="353"/>
        <p:guide orient="horz" pos="2863"/>
        <p:guide orient="horz" pos="3126"/>
        <p:guide orient="horz" pos="1377"/>
        <p:guide pos="261"/>
        <p:guide pos="5499"/>
        <p:guide pos="2825"/>
        <p:guide pos="29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356000011299052"/>
          <c:y val="0.2153756765984082"/>
          <c:w val="0.60975381413162688"/>
          <c:h val="0.67171863108405172"/>
        </c:manualLayout>
      </c:layout>
      <c:doughnutChart>
        <c:varyColors val="1"/>
        <c:ser>
          <c:idx val="0"/>
          <c:order val="0"/>
          <c:dLbls>
            <c:dLbl>
              <c:idx val="4"/>
              <c:delete val="1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'All Countries HL'!$N$14:$S$14</c:f>
              <c:strCache>
                <c:ptCount val="6"/>
                <c:pt idx="0">
                  <c:v>Counterfeit</c:v>
                </c:pt>
                <c:pt idx="1">
                  <c:v>Contraband</c:v>
                </c:pt>
                <c:pt idx="2">
                  <c:v>Illegal Artisanal</c:v>
                </c:pt>
                <c:pt idx="3">
                  <c:v>Surrogate</c:v>
                </c:pt>
                <c:pt idx="4">
                  <c:v>Tax Leakage</c:v>
                </c:pt>
                <c:pt idx="5">
                  <c:v>Total</c:v>
                </c:pt>
              </c:strCache>
            </c:strRef>
          </c:cat>
          <c:val>
            <c:numRef>
              <c:f>'All Countries HL'!$N$15:$R$15</c:f>
              <c:numCache>
                <c:formatCode>_(* #,##0.0_);_(* \(#,##0.0\);_(* "-"??_);_(@_)</c:formatCode>
                <c:ptCount val="5"/>
                <c:pt idx="0">
                  <c:v>159666.62112373547</c:v>
                </c:pt>
                <c:pt idx="1">
                  <c:v>126518.94222694663</c:v>
                </c:pt>
                <c:pt idx="2">
                  <c:v>19234.035999066164</c:v>
                </c:pt>
                <c:pt idx="3">
                  <c:v>37849.707916799998</c:v>
                </c:pt>
                <c:pt idx="4">
                  <c:v>412.85379764999686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4860-76A7-402C-861D-6433392D3459}" type="datetimeFigureOut">
              <a:rPr lang="en-GB" smtClean="0"/>
              <a:t>27/06/2014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01520-5C84-417D-ADC8-B884E635A8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53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26E56-E88F-4FB4-B95C-41BE19BC6EA0}" type="datetimeFigureOut">
              <a:rPr lang="en-GB" smtClean="0"/>
              <a:t>27/06/2014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F1D98-A560-497A-A237-011BE5AD3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94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2000" y="1042988"/>
            <a:ext cx="4503250" cy="1338263"/>
          </a:xfrm>
        </p:spPr>
        <p:txBody>
          <a:bodyPr/>
          <a:lstStyle>
            <a:lvl1pPr>
              <a:lnSpc>
                <a:spcPct val="90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000" y="2390775"/>
            <a:ext cx="4495662" cy="55245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2000" y="3508503"/>
            <a:ext cx="2133600" cy="273844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203575" y="2940762"/>
            <a:ext cx="4509042" cy="57396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reeform 9"/>
          <p:cNvSpPr>
            <a:spLocks noEditPoints="1"/>
          </p:cNvSpPr>
          <p:nvPr userDrawn="1"/>
        </p:nvSpPr>
        <p:spPr bwMode="auto">
          <a:xfrm>
            <a:off x="3175" y="-3175"/>
            <a:ext cx="9142413" cy="5143500"/>
          </a:xfrm>
          <a:custGeom>
            <a:avLst/>
            <a:gdLst>
              <a:gd name="T0" fmla="*/ 2210 w 2922"/>
              <a:gd name="T1" fmla="*/ 0 h 1620"/>
              <a:gd name="T2" fmla="*/ 2323 w 2922"/>
              <a:gd name="T3" fmla="*/ 0 h 1620"/>
              <a:gd name="T4" fmla="*/ 2329 w 2922"/>
              <a:gd name="T5" fmla="*/ 3 h 1620"/>
              <a:gd name="T6" fmla="*/ 2813 w 2922"/>
              <a:gd name="T7" fmla="*/ 759 h 1620"/>
              <a:gd name="T8" fmla="*/ 2772 w 2922"/>
              <a:gd name="T9" fmla="*/ 1620 h 1620"/>
              <a:gd name="T10" fmla="*/ 2418 w 2922"/>
              <a:gd name="T11" fmla="*/ 1620 h 1620"/>
              <a:gd name="T12" fmla="*/ 2708 w 2922"/>
              <a:gd name="T13" fmla="*/ 1288 h 1620"/>
              <a:gd name="T14" fmla="*/ 2648 w 2922"/>
              <a:gd name="T15" fmla="*/ 518 h 1620"/>
              <a:gd name="T16" fmla="*/ 2210 w 2922"/>
              <a:gd name="T17" fmla="*/ 0 h 1620"/>
              <a:gd name="T18" fmla="*/ 0 w 2922"/>
              <a:gd name="T19" fmla="*/ 609 h 1620"/>
              <a:gd name="T20" fmla="*/ 716 w 2922"/>
              <a:gd name="T21" fmla="*/ 255 h 1620"/>
              <a:gd name="T22" fmla="*/ 1400 w 2922"/>
              <a:gd name="T23" fmla="*/ 0 h 1620"/>
              <a:gd name="T24" fmla="*/ 1012 w 2922"/>
              <a:gd name="T25" fmla="*/ 0 h 1620"/>
              <a:gd name="T26" fmla="*/ 840 w 2922"/>
              <a:gd name="T27" fmla="*/ 40 h 1620"/>
              <a:gd name="T28" fmla="*/ 0 w 2922"/>
              <a:gd name="T29" fmla="*/ 304 h 1620"/>
              <a:gd name="T30" fmla="*/ 0 w 2922"/>
              <a:gd name="T31" fmla="*/ 609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22" h="1620">
                <a:moveTo>
                  <a:pt x="2210" y="0"/>
                </a:moveTo>
                <a:cubicBezTo>
                  <a:pt x="2323" y="0"/>
                  <a:pt x="2323" y="0"/>
                  <a:pt x="2323" y="0"/>
                </a:cubicBezTo>
                <a:cubicBezTo>
                  <a:pt x="2325" y="1"/>
                  <a:pt x="2327" y="2"/>
                  <a:pt x="2329" y="3"/>
                </a:cubicBezTo>
                <a:cubicBezTo>
                  <a:pt x="2603" y="152"/>
                  <a:pt x="2727" y="427"/>
                  <a:pt x="2813" y="759"/>
                </a:cubicBezTo>
                <a:cubicBezTo>
                  <a:pt x="2896" y="1079"/>
                  <a:pt x="2922" y="1369"/>
                  <a:pt x="2772" y="1620"/>
                </a:cubicBezTo>
                <a:cubicBezTo>
                  <a:pt x="2418" y="1620"/>
                  <a:pt x="2418" y="1620"/>
                  <a:pt x="2418" y="1620"/>
                </a:cubicBezTo>
                <a:cubicBezTo>
                  <a:pt x="2552" y="1517"/>
                  <a:pt x="2647" y="1410"/>
                  <a:pt x="2708" y="1288"/>
                </a:cubicBezTo>
                <a:cubicBezTo>
                  <a:pt x="2832" y="1038"/>
                  <a:pt x="2771" y="787"/>
                  <a:pt x="2648" y="518"/>
                </a:cubicBezTo>
                <a:cubicBezTo>
                  <a:pt x="2543" y="288"/>
                  <a:pt x="2417" y="99"/>
                  <a:pt x="2210" y="0"/>
                </a:cubicBezTo>
                <a:close/>
                <a:moveTo>
                  <a:pt x="0" y="609"/>
                </a:moveTo>
                <a:cubicBezTo>
                  <a:pt x="183" y="495"/>
                  <a:pt x="419" y="382"/>
                  <a:pt x="716" y="255"/>
                </a:cubicBezTo>
                <a:cubicBezTo>
                  <a:pt x="981" y="142"/>
                  <a:pt x="1205" y="55"/>
                  <a:pt x="1400" y="0"/>
                </a:cubicBezTo>
                <a:cubicBezTo>
                  <a:pt x="1012" y="0"/>
                  <a:pt x="1012" y="0"/>
                  <a:pt x="1012" y="0"/>
                </a:cubicBezTo>
                <a:cubicBezTo>
                  <a:pt x="956" y="12"/>
                  <a:pt x="899" y="25"/>
                  <a:pt x="840" y="40"/>
                </a:cubicBezTo>
                <a:cubicBezTo>
                  <a:pt x="490" y="125"/>
                  <a:pt x="214" y="207"/>
                  <a:pt x="0" y="304"/>
                </a:cubicBezTo>
                <a:lnTo>
                  <a:pt x="0" y="609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71" y="229395"/>
            <a:ext cx="576000" cy="3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2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040400"/>
            <a:ext cx="4070350" cy="350461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8315325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57725" y="2859782"/>
            <a:ext cx="4071938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657725" y="1042988"/>
            <a:ext cx="4071938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75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040400"/>
            <a:ext cx="4070350" cy="350461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8315325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57724" y="2859782"/>
            <a:ext cx="1962151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657724" y="1042988"/>
            <a:ext cx="1962151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767512" y="2859782"/>
            <a:ext cx="1962151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6767512" y="1042988"/>
            <a:ext cx="1962151" cy="1685231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6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6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961" y="293680"/>
            <a:ext cx="8317702" cy="3243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040400"/>
            <a:ext cx="4070350" cy="350461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9" y="600075"/>
            <a:ext cx="4070350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57725" y="2131119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657724" y="819150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724652" y="2131119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6724651" y="819150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4657725" y="3431282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6724652" y="3431282"/>
            <a:ext cx="2005012" cy="1224856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90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8315325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1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07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12000" y="1904999"/>
            <a:ext cx="4503250" cy="495301"/>
          </a:xfrm>
        </p:spPr>
        <p:txBody>
          <a:bodyPr/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9625" y="2390775"/>
            <a:ext cx="4495662" cy="2154238"/>
          </a:xfrm>
        </p:spPr>
        <p:txBody>
          <a:bodyPr/>
          <a:lstStyle>
            <a:lvl1pPr marL="0" indent="0" algn="l">
              <a:buNone/>
              <a:tabLst>
                <a:tab pos="219075" algn="l"/>
              </a:tabLst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 flipH="1">
            <a:off x="1168400" y="-4764"/>
            <a:ext cx="2260600" cy="5148263"/>
          </a:xfrm>
          <a:custGeom>
            <a:avLst/>
            <a:gdLst>
              <a:gd name="T0" fmla="*/ 0 w 712"/>
              <a:gd name="T1" fmla="*/ 0 h 1620"/>
              <a:gd name="T2" fmla="*/ 113 w 712"/>
              <a:gd name="T3" fmla="*/ 0 h 1620"/>
              <a:gd name="T4" fmla="*/ 119 w 712"/>
              <a:gd name="T5" fmla="*/ 3 h 1620"/>
              <a:gd name="T6" fmla="*/ 603 w 712"/>
              <a:gd name="T7" fmla="*/ 759 h 1620"/>
              <a:gd name="T8" fmla="*/ 562 w 712"/>
              <a:gd name="T9" fmla="*/ 1620 h 1620"/>
              <a:gd name="T10" fmla="*/ 208 w 712"/>
              <a:gd name="T11" fmla="*/ 1620 h 1620"/>
              <a:gd name="T12" fmla="*/ 498 w 712"/>
              <a:gd name="T13" fmla="*/ 1288 h 1620"/>
              <a:gd name="T14" fmla="*/ 438 w 712"/>
              <a:gd name="T15" fmla="*/ 518 h 1620"/>
              <a:gd name="T16" fmla="*/ 0 w 712"/>
              <a:gd name="T17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2" h="1620">
                <a:moveTo>
                  <a:pt x="0" y="0"/>
                </a:moveTo>
                <a:cubicBezTo>
                  <a:pt x="113" y="0"/>
                  <a:pt x="113" y="0"/>
                  <a:pt x="113" y="0"/>
                </a:cubicBezTo>
                <a:cubicBezTo>
                  <a:pt x="115" y="1"/>
                  <a:pt x="117" y="2"/>
                  <a:pt x="119" y="3"/>
                </a:cubicBezTo>
                <a:cubicBezTo>
                  <a:pt x="393" y="152"/>
                  <a:pt x="517" y="427"/>
                  <a:pt x="603" y="759"/>
                </a:cubicBezTo>
                <a:cubicBezTo>
                  <a:pt x="686" y="1079"/>
                  <a:pt x="712" y="1369"/>
                  <a:pt x="562" y="1620"/>
                </a:cubicBezTo>
                <a:cubicBezTo>
                  <a:pt x="208" y="1620"/>
                  <a:pt x="208" y="1620"/>
                  <a:pt x="208" y="1620"/>
                </a:cubicBezTo>
                <a:cubicBezTo>
                  <a:pt x="342" y="1517"/>
                  <a:pt x="437" y="1410"/>
                  <a:pt x="498" y="1288"/>
                </a:cubicBezTo>
                <a:cubicBezTo>
                  <a:pt x="622" y="1038"/>
                  <a:pt x="561" y="787"/>
                  <a:pt x="438" y="518"/>
                </a:cubicBezTo>
                <a:cubicBezTo>
                  <a:pt x="333" y="288"/>
                  <a:pt x="207" y="9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71" y="229395"/>
            <a:ext cx="576000" cy="3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54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475" y="1042988"/>
            <a:ext cx="6411604" cy="1595437"/>
          </a:xfrm>
        </p:spPr>
        <p:txBody>
          <a:bodyPr/>
          <a:lstStyle>
            <a:lvl1pPr>
              <a:lnSpc>
                <a:spcPct val="90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475" y="2914650"/>
            <a:ext cx="6400800" cy="56197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6475" y="4032378"/>
            <a:ext cx="2133600" cy="273844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08050" y="3464637"/>
            <a:ext cx="6419850" cy="57396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71" y="229395"/>
            <a:ext cx="576000" cy="3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19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61" y="1040624"/>
            <a:ext cx="8317702" cy="361551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100"/>
            </a:lvl1pPr>
            <a:lvl2pPr marL="180975" indent="0">
              <a:lnSpc>
                <a:spcPct val="100000"/>
              </a:lnSpc>
              <a:buNone/>
              <a:defRPr sz="1050"/>
            </a:lvl2pPr>
            <a:lvl3pPr marL="400050" indent="0">
              <a:lnSpc>
                <a:spcPct val="100000"/>
              </a:lnSpc>
              <a:buNone/>
              <a:defRPr sz="1000"/>
            </a:lvl3pPr>
            <a:lvl4pPr marL="571500" indent="0">
              <a:lnSpc>
                <a:spcPct val="100000"/>
              </a:lnSpc>
              <a:buNone/>
              <a:defRPr sz="900"/>
            </a:lvl4pPr>
            <a:lvl5pPr marL="742950" indent="0">
              <a:lnSpc>
                <a:spcPct val="100000"/>
              </a:lnSpc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16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8315325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09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Cut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61" y="1040624"/>
            <a:ext cx="5341139" cy="35043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6853237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5920928" y="166689"/>
            <a:ext cx="3219897" cy="4976812"/>
          </a:xfrm>
          <a:custGeom>
            <a:avLst/>
            <a:gdLst>
              <a:gd name="T0" fmla="*/ 146 w 1020"/>
              <a:gd name="T1" fmla="*/ 1312 h 1577"/>
              <a:gd name="T2" fmla="*/ 389 w 1020"/>
              <a:gd name="T3" fmla="*/ 607 h 1577"/>
              <a:gd name="T4" fmla="*/ 885 w 1020"/>
              <a:gd name="T5" fmla="*/ 52 h 1577"/>
              <a:gd name="T6" fmla="*/ 1020 w 1020"/>
              <a:gd name="T7" fmla="*/ 33 h 1577"/>
              <a:gd name="T8" fmla="*/ 1020 w 1020"/>
              <a:gd name="T9" fmla="*/ 0 h 1577"/>
              <a:gd name="T10" fmla="*/ 997 w 1020"/>
              <a:gd name="T11" fmla="*/ 2 h 1577"/>
              <a:gd name="T12" fmla="*/ 374 w 1020"/>
              <a:gd name="T13" fmla="*/ 474 h 1577"/>
              <a:gd name="T14" fmla="*/ 12 w 1020"/>
              <a:gd name="T15" fmla="*/ 1167 h 1577"/>
              <a:gd name="T16" fmla="*/ 267 w 1020"/>
              <a:gd name="T17" fmla="*/ 1577 h 1577"/>
              <a:gd name="T18" fmla="*/ 327 w 1020"/>
              <a:gd name="T19" fmla="*/ 1577 h 1577"/>
              <a:gd name="T20" fmla="*/ 146 w 1020"/>
              <a:gd name="T21" fmla="*/ 1312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0" h="1577">
                <a:moveTo>
                  <a:pt x="146" y="1312"/>
                </a:moveTo>
                <a:cubicBezTo>
                  <a:pt x="115" y="1133"/>
                  <a:pt x="200" y="930"/>
                  <a:pt x="389" y="607"/>
                </a:cubicBezTo>
                <a:cubicBezTo>
                  <a:pt x="578" y="285"/>
                  <a:pt x="713" y="112"/>
                  <a:pt x="885" y="52"/>
                </a:cubicBezTo>
                <a:cubicBezTo>
                  <a:pt x="931" y="37"/>
                  <a:pt x="976" y="31"/>
                  <a:pt x="1020" y="33"/>
                </a:cubicBezTo>
                <a:cubicBezTo>
                  <a:pt x="1020" y="0"/>
                  <a:pt x="1020" y="0"/>
                  <a:pt x="1020" y="0"/>
                </a:cubicBezTo>
                <a:cubicBezTo>
                  <a:pt x="1012" y="1"/>
                  <a:pt x="1005" y="1"/>
                  <a:pt x="997" y="2"/>
                </a:cubicBezTo>
                <a:cubicBezTo>
                  <a:pt x="799" y="23"/>
                  <a:pt x="626" y="176"/>
                  <a:pt x="374" y="474"/>
                </a:cubicBezTo>
                <a:cubicBezTo>
                  <a:pt x="122" y="772"/>
                  <a:pt x="0" y="968"/>
                  <a:pt x="12" y="1167"/>
                </a:cubicBezTo>
                <a:cubicBezTo>
                  <a:pt x="22" y="1332"/>
                  <a:pt x="126" y="1457"/>
                  <a:pt x="267" y="1577"/>
                </a:cubicBezTo>
                <a:cubicBezTo>
                  <a:pt x="327" y="1577"/>
                  <a:pt x="327" y="1577"/>
                  <a:pt x="327" y="1577"/>
                </a:cubicBezTo>
                <a:cubicBezTo>
                  <a:pt x="234" y="1508"/>
                  <a:pt x="166" y="1427"/>
                  <a:pt x="146" y="1312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23912" y="4818108"/>
            <a:ext cx="1390650" cy="21544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lvl="0" algn="l"/>
            <a:r>
              <a:rPr lang="en-GB" sz="700" dirty="0" smtClean="0"/>
              <a:t>© SABMiller 2014</a:t>
            </a:r>
            <a:endParaRPr lang="en-GB" sz="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801379"/>
            <a:ext cx="360000" cy="24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25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/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14338" y="1042988"/>
            <a:ext cx="6367462" cy="3613150"/>
          </a:xfrm>
        </p:spPr>
        <p:txBody>
          <a:bodyPr/>
          <a:lstStyle>
            <a:lvl1pPr marL="0" indent="0">
              <a:buNone/>
              <a:defRPr sz="2000" b="0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000" b="0" i="1">
                <a:solidFill>
                  <a:schemeClr val="tx1"/>
                </a:solidFill>
                <a:latin typeface="+mj-lt"/>
              </a:defRPr>
            </a:lvl2pPr>
            <a:lvl3pPr marL="400050" indent="0">
              <a:buNone/>
              <a:defRPr sz="2000" b="0" i="1">
                <a:solidFill>
                  <a:schemeClr val="tx1"/>
                </a:solidFill>
                <a:latin typeface="+mj-lt"/>
              </a:defRPr>
            </a:lvl3pPr>
            <a:lvl4pPr marL="571500" indent="0">
              <a:buNone/>
              <a:defRPr sz="2000" b="0" i="1">
                <a:solidFill>
                  <a:schemeClr val="tx1"/>
                </a:solidFill>
                <a:latin typeface="+mj-lt"/>
              </a:defRPr>
            </a:lvl4pPr>
            <a:lvl5pPr marL="742950" indent="0">
              <a:buNone/>
              <a:defRPr sz="2000" b="0" i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23912" y="4818108"/>
            <a:ext cx="1390650" cy="21544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lvl="0" algn="l"/>
            <a:r>
              <a:rPr lang="en-GB" sz="700" dirty="0" smtClean="0"/>
              <a:t>© SABMiller 2014</a:t>
            </a:r>
            <a:endParaRPr lang="en-GB" sz="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801379"/>
            <a:ext cx="360000" cy="24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8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577" y="1999631"/>
            <a:ext cx="5516562" cy="1021556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GB"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577" y="3009899"/>
            <a:ext cx="5514976" cy="676276"/>
          </a:xfrm>
        </p:spPr>
        <p:txBody>
          <a:bodyPr anchor="t" anchorCtr="0"/>
          <a:lstStyle>
            <a:lvl1pPr marL="0" indent="0"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160000" cy="51435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6883400" y="-4763"/>
            <a:ext cx="2260600" cy="5145088"/>
          </a:xfrm>
          <a:custGeom>
            <a:avLst/>
            <a:gdLst>
              <a:gd name="T0" fmla="*/ 0 w 712"/>
              <a:gd name="T1" fmla="*/ 0 h 1620"/>
              <a:gd name="T2" fmla="*/ 113 w 712"/>
              <a:gd name="T3" fmla="*/ 0 h 1620"/>
              <a:gd name="T4" fmla="*/ 119 w 712"/>
              <a:gd name="T5" fmla="*/ 3 h 1620"/>
              <a:gd name="T6" fmla="*/ 603 w 712"/>
              <a:gd name="T7" fmla="*/ 759 h 1620"/>
              <a:gd name="T8" fmla="*/ 562 w 712"/>
              <a:gd name="T9" fmla="*/ 1620 h 1620"/>
              <a:gd name="T10" fmla="*/ 208 w 712"/>
              <a:gd name="T11" fmla="*/ 1620 h 1620"/>
              <a:gd name="T12" fmla="*/ 498 w 712"/>
              <a:gd name="T13" fmla="*/ 1288 h 1620"/>
              <a:gd name="T14" fmla="*/ 438 w 712"/>
              <a:gd name="T15" fmla="*/ 518 h 1620"/>
              <a:gd name="T16" fmla="*/ 0 w 712"/>
              <a:gd name="T17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2" h="1620">
                <a:moveTo>
                  <a:pt x="0" y="0"/>
                </a:moveTo>
                <a:cubicBezTo>
                  <a:pt x="113" y="0"/>
                  <a:pt x="113" y="0"/>
                  <a:pt x="113" y="0"/>
                </a:cubicBezTo>
                <a:cubicBezTo>
                  <a:pt x="115" y="1"/>
                  <a:pt x="117" y="2"/>
                  <a:pt x="119" y="3"/>
                </a:cubicBezTo>
                <a:cubicBezTo>
                  <a:pt x="393" y="152"/>
                  <a:pt x="517" y="427"/>
                  <a:pt x="603" y="759"/>
                </a:cubicBezTo>
                <a:cubicBezTo>
                  <a:pt x="686" y="1079"/>
                  <a:pt x="712" y="1369"/>
                  <a:pt x="562" y="1620"/>
                </a:cubicBezTo>
                <a:cubicBezTo>
                  <a:pt x="208" y="1620"/>
                  <a:pt x="208" y="1620"/>
                  <a:pt x="208" y="1620"/>
                </a:cubicBezTo>
                <a:cubicBezTo>
                  <a:pt x="342" y="1517"/>
                  <a:pt x="437" y="1410"/>
                  <a:pt x="498" y="1288"/>
                </a:cubicBezTo>
                <a:cubicBezTo>
                  <a:pt x="622" y="1038"/>
                  <a:pt x="561" y="787"/>
                  <a:pt x="438" y="518"/>
                </a:cubicBezTo>
                <a:cubicBezTo>
                  <a:pt x="333" y="288"/>
                  <a:pt x="207" y="9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71" y="229395"/>
            <a:ext cx="576000" cy="3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3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850" y="0"/>
            <a:ext cx="4409150" cy="51435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71" y="4545015"/>
            <a:ext cx="576000" cy="3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577" y="1999631"/>
            <a:ext cx="5516562" cy="1021556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GB"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577" y="3009899"/>
            <a:ext cx="5514976" cy="676276"/>
          </a:xfrm>
        </p:spPr>
        <p:txBody>
          <a:bodyPr anchor="t" anchorCtr="0"/>
          <a:lstStyle>
            <a:lvl1pPr marL="0" indent="0"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160000" cy="51435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040400"/>
            <a:ext cx="4070350" cy="350461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040400"/>
            <a:ext cx="4071938" cy="350461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4338" y="600075"/>
            <a:ext cx="8315325" cy="376238"/>
          </a:xfrm>
        </p:spPr>
        <p:txBody>
          <a:bodyPr/>
          <a:lstStyle>
            <a:lvl1pPr marL="0" indent="0">
              <a:buNone/>
              <a:defRPr sz="2000" b="1" i="1">
                <a:solidFill>
                  <a:schemeClr val="tx1"/>
                </a:solidFill>
                <a:latin typeface="+mj-lt"/>
              </a:defRPr>
            </a:lvl1pPr>
            <a:lvl2pPr marL="180975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2pPr>
            <a:lvl3pPr marL="4000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3pPr>
            <a:lvl4pPr marL="57150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4pPr>
            <a:lvl5pPr marL="742950" indent="0">
              <a:buNone/>
              <a:defRPr sz="2400" b="1" i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59313" y="4545013"/>
            <a:ext cx="4070350" cy="111125"/>
          </a:xfrm>
        </p:spPr>
        <p:txBody>
          <a:bodyPr/>
          <a:lstStyle>
            <a:lvl1pPr marL="0" indent="0">
              <a:buNone/>
              <a:defRPr sz="800" baseline="0"/>
            </a:lvl1pPr>
            <a:lvl2pPr marL="180975" indent="0">
              <a:buNone/>
              <a:defRPr sz="800"/>
            </a:lvl2pPr>
            <a:lvl3pPr marL="400050" indent="0">
              <a:buNone/>
              <a:defRPr sz="800"/>
            </a:lvl3pPr>
            <a:lvl4pPr marL="571500" indent="0">
              <a:buNone/>
              <a:defRPr sz="800"/>
            </a:lvl4pPr>
            <a:lvl5pPr marL="742950" indent="0">
              <a:buNone/>
              <a:defRPr sz="800"/>
            </a:lvl5pPr>
          </a:lstStyle>
          <a:p>
            <a:pPr lvl="0"/>
            <a:r>
              <a:rPr lang="en-US" dirty="0" smtClean="0"/>
              <a:t>Click to edit Master reference information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98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801379"/>
            <a:ext cx="360000" cy="24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961" y="293680"/>
            <a:ext cx="8317702" cy="324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961" y="1040624"/>
            <a:ext cx="8317702" cy="3504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4217" y="4757804"/>
            <a:ext cx="515566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chemeClr val="tx2"/>
                </a:solidFill>
              </a:defRPr>
            </a:lvl1pPr>
          </a:lstStyle>
          <a:p>
            <a:fld id="{4121940D-2CA3-47ED-A057-46FDFD48DA5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23912" y="4818108"/>
            <a:ext cx="1390650" cy="21544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lvl="0" algn="l"/>
            <a:r>
              <a:rPr lang="en-GB" sz="700" dirty="0" smtClean="0"/>
              <a:t>© SABMiller 2014</a:t>
            </a:r>
            <a:endParaRPr lang="en-GB" sz="7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4481" y="4756826"/>
            <a:ext cx="2300592" cy="21697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en-GB" sz="7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information in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59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1" r:id="rId5"/>
    <p:sldLayoutId id="2147483662" r:id="rId6"/>
    <p:sldLayoutId id="2147483664" r:id="rId7"/>
    <p:sldLayoutId id="2147483651" r:id="rId8"/>
    <p:sldLayoutId id="2147483652" r:id="rId9"/>
    <p:sldLayoutId id="2147483668" r:id="rId10"/>
    <p:sldLayoutId id="2147483669" r:id="rId11"/>
    <p:sldLayoutId id="2147483670" r:id="rId12"/>
    <p:sldLayoutId id="2147483654" r:id="rId13"/>
    <p:sldLayoutId id="2147483655" r:id="rId14"/>
    <p:sldLayoutId id="214748366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288" indent="-141288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23875" indent="-123825" algn="l" defTabSz="914400" rtl="0" eaLnBrk="1" latinLnBrk="0" hangingPunct="1"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42875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76300" indent="-133350" algn="l" defTabSz="914400" rtl="0" eaLnBrk="1" latinLnBrk="0" hangingPunct="1">
        <a:spcBef>
          <a:spcPts val="3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ance.hastings@sabmiller.com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7" Target="../media/image10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Relationship Id="rId6" Target="../media/image9.png" Type="http://schemas.openxmlformats.org/officeDocument/2006/relationships/image"/><Relationship Id="rId5" Target="../media/image8.jpeg" Type="http://schemas.openxmlformats.org/officeDocument/2006/relationships/image"/><Relationship Id="rId4" Target="http://www.google.co.uk/url?url=http://popsop.com/2011/10/heineken%25E2%2580%2599s-new-corporate-logo-could-be-blue/&amp;rct=j&amp;frm=1&amp;q=&amp;esrc=s&amp;sa=U&amp;ei=giGtU-nxD4y-PLiGgJAH&amp;ved=0CBYQ9QEwAA&amp;usg=AFQjCNGBzszqGKZyEoMsseR1_6O29kN-4A" TargetMode="External" Type="http://schemas.openxmlformats.org/officeDocument/2006/relationships/hyperlink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703899_columns-ancient-greek-historic-building.html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Understanding the sources of illicit alcohol can lead to effective solutions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WCO Knowledge Academy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July 3, 2014</a:t>
            </a:r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7575" y="3798012"/>
            <a:ext cx="6419850" cy="7263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Lance Hastings</a:t>
            </a:r>
          </a:p>
          <a:p>
            <a:pPr>
              <a:spcBef>
                <a:spcPts val="0"/>
              </a:spcBef>
            </a:pPr>
            <a:r>
              <a:rPr lang="en-GB" dirty="0"/>
              <a:t>Head of Regulatory &amp; Tax Affairs</a:t>
            </a:r>
          </a:p>
          <a:p>
            <a:pPr>
              <a:spcBef>
                <a:spcPts val="0"/>
              </a:spcBef>
            </a:pPr>
            <a:r>
              <a:rPr lang="en-GB" dirty="0"/>
              <a:t>SABMiller </a:t>
            </a:r>
            <a:r>
              <a:rPr lang="en-GB" dirty="0" err="1"/>
              <a:t>plc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5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Lance Hastings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Head of Regulatory &amp; Tax Affairs</a:t>
            </a:r>
            <a:endParaRPr lang="en-GB" dirty="0" smtClean="0"/>
          </a:p>
          <a:p>
            <a:r>
              <a:rPr lang="en-GB" dirty="0" smtClean="0">
                <a:solidFill>
                  <a:schemeClr val="tx2"/>
                </a:solidFill>
                <a:hlinkClick r:id="rId2"/>
              </a:rPr>
              <a:t>Lance.Hastings@sabmiller.com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	+44 (0</a:t>
            </a:r>
            <a:r>
              <a:rPr lang="en-GB" dirty="0" smtClean="0"/>
              <a:t>) 7423 524 655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662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Perspective of global brewers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11961" y="1040625"/>
            <a:ext cx="3595963" cy="168434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Global Brewers Initiative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i="1" dirty="0">
                <a:latin typeface="Times" pitchFamily="18" charset="0"/>
              </a:rPr>
              <a:t>To lead the responsible advancement of beer interests on a global scale, delivering local benefit to our markets of operation and a global platform for sustainable, profitable category </a:t>
            </a:r>
            <a:r>
              <a:rPr lang="en-US" i="1" dirty="0" smtClean="0">
                <a:latin typeface="Times" pitchFamily="18" charset="0"/>
              </a:rPr>
              <a:t>growth.</a:t>
            </a:r>
            <a:endParaRPr lang="en-US" i="1" dirty="0">
              <a:latin typeface="Times" pitchFamily="18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9" name="Content Placeholder 5" descr="GBI slide.bmp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672" y="1391442"/>
            <a:ext cx="3527393" cy="265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5" y="2835933"/>
            <a:ext cx="14287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encrypted-tbn3.gstatic.com/images?q=tbn:ANd9GcRkB4AdaIoMcj7Q_qj-KrP7bffwLRm9Pn5M5Na_9FjHq4Mi745CuL7TqV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74" y="3088345"/>
            <a:ext cx="14287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07" y="3956548"/>
            <a:ext cx="988484" cy="69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5" y="3845583"/>
            <a:ext cx="10477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6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14338" y="1040401"/>
            <a:ext cx="4386262" cy="331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Three pillars support effective engagement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RESEARCH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83164" y="1920848"/>
            <a:ext cx="1802493" cy="2422551"/>
            <a:chOff x="3183164" y="1920848"/>
            <a:chExt cx="1802493" cy="2422551"/>
          </a:xfrm>
        </p:grpSpPr>
        <p:pic>
          <p:nvPicPr>
            <p:cNvPr id="19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3164" y="1920848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3397022" y="1920849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SOURCE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69164" y="1920849"/>
            <a:ext cx="1802493" cy="2422551"/>
            <a:chOff x="5469164" y="1920849"/>
            <a:chExt cx="1802493" cy="2422551"/>
          </a:xfrm>
        </p:grpSpPr>
        <p:pic>
          <p:nvPicPr>
            <p:cNvPr id="2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9164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5683022" y="1920850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SOLUTIONS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2721429" y="1920850"/>
            <a:ext cx="675593" cy="20186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4985657" y="1942620"/>
            <a:ext cx="675593" cy="20186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RESEARCH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27990" y="1174832"/>
            <a:ext cx="3692324" cy="39145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Research regarding the illicit trade of alcohol is a vital input for effective management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Supply-side focus </a:t>
            </a:r>
            <a:r>
              <a:rPr lang="en-GB" b="1" dirty="0" smtClean="0"/>
              <a:t>can be more </a:t>
            </a:r>
            <a:r>
              <a:rPr lang="en-GB" b="1" dirty="0" smtClean="0"/>
              <a:t>appropriate when sources are more industrialised or commercial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Demand-side studies </a:t>
            </a:r>
            <a:r>
              <a:rPr lang="en-GB" b="1" dirty="0" smtClean="0"/>
              <a:t>can provide critical insights particularly in less developed markets when the illicit trade is more localised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59529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SOURCE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27990" y="1872757"/>
            <a:ext cx="3692324" cy="25187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Counterfeit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Smuggled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Tax Avoidance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Non-conformed 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Other</a:t>
            </a:r>
          </a:p>
          <a:p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Our research shows that each market has a unique profile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itchFamily="34" charset="0"/>
              <a:buChar char="•"/>
            </a:pPr>
            <a:endParaRPr lang="en-GB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8302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967766" y="994102"/>
            <a:ext cx="4386262" cy="33120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One region with many variances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SOURCE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05" y="1469985"/>
            <a:ext cx="5635193" cy="335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96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SOURCE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9" name="Content Placeholder 1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0712541"/>
              </p:ext>
            </p:extLst>
          </p:nvPr>
        </p:nvGraphicFramePr>
        <p:xfrm>
          <a:off x="3854370" y="1312943"/>
          <a:ext cx="3507130" cy="315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8091" y="1050401"/>
            <a:ext cx="2395959" cy="5034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200" b="1" dirty="0" smtClean="0"/>
              <a:t>Colombia</a:t>
            </a:r>
            <a:endParaRPr lang="en-GB" sz="32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57" y="4323265"/>
            <a:ext cx="4975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76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SOLUTIONS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27990" y="1872757"/>
            <a:ext cx="3692324" cy="25187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Targeted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Proportionate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Effective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Least burdensome to legitimate businesses</a:t>
            </a:r>
            <a:endParaRPr lang="en-GB" sz="1400" b="1" dirty="0"/>
          </a:p>
          <a:p>
            <a:pPr marL="285750" indent="-285750">
              <a:buFont typeface="Arial" pitchFamily="34" charset="0"/>
              <a:buChar char="•"/>
            </a:pPr>
            <a:endParaRPr lang="en-GB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9144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sources of illicit trade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940D-2CA3-47ED-A057-46FDFD48DA5F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918936" y="1920848"/>
            <a:ext cx="1802493" cy="2422552"/>
            <a:chOff x="918936" y="1920848"/>
            <a:chExt cx="1802493" cy="2422552"/>
          </a:xfrm>
        </p:grpSpPr>
        <p:pic>
          <p:nvPicPr>
            <p:cNvPr id="2050" name="Picture 2" descr="pillar : Columns ancient greek historic buildi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936" y="1920849"/>
              <a:ext cx="1802493" cy="2422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32794" y="1920848"/>
              <a:ext cx="1374776" cy="2018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1400" b="1" dirty="0" smtClean="0">
                  <a:solidFill>
                    <a:srgbClr val="C00000"/>
                  </a:solidFill>
                </a:rPr>
                <a:t>SOLUTIONS</a:t>
              </a:r>
              <a:endParaRPr lang="en-GB" sz="1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27990" y="1629965"/>
            <a:ext cx="3692324" cy="30043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 smtClean="0"/>
              <a:t>A critical success factor in dealing with illicit trade of alcohol is a broad, comprehensive coalition of stakeholders that are focussed on appropriate solutions based on robust data and analysis.</a:t>
            </a:r>
          </a:p>
          <a:p>
            <a:endParaRPr lang="en-GB" sz="1600" b="1" dirty="0"/>
          </a:p>
          <a:p>
            <a:r>
              <a:rPr lang="en-GB" sz="1600" b="1" dirty="0" smtClean="0"/>
              <a:t>This is particularly important for goods that are designed for human consumption or contact (</a:t>
            </a:r>
            <a:r>
              <a:rPr lang="en-GB" sz="1600" b="1" dirty="0" err="1" smtClean="0"/>
              <a:t>ie</a:t>
            </a:r>
            <a:r>
              <a:rPr lang="en-GB" sz="1600" b="1" dirty="0" smtClean="0"/>
              <a:t> food, beverage, cosmetics and pharmaceuticals)</a:t>
            </a: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661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 PowerPoint template">
  <a:themeElements>
    <a:clrScheme name="SABMiller">
      <a:dk1>
        <a:sysClr val="windowText" lastClr="000000"/>
      </a:dk1>
      <a:lt1>
        <a:sysClr val="window" lastClr="FFFFFF"/>
      </a:lt1>
      <a:dk2>
        <a:srgbClr val="C1AD80"/>
      </a:dk2>
      <a:lt2>
        <a:srgbClr val="E6E6E6"/>
      </a:lt2>
      <a:accent1>
        <a:srgbClr val="EC8100"/>
      </a:accent1>
      <a:accent2>
        <a:srgbClr val="FAB900"/>
      </a:accent2>
      <a:accent3>
        <a:srgbClr val="4689A4"/>
      </a:accent3>
      <a:accent4>
        <a:srgbClr val="DBCF95"/>
      </a:accent4>
      <a:accent5>
        <a:srgbClr val="ABA711"/>
      </a:accent5>
      <a:accent6>
        <a:srgbClr val="8D1908"/>
      </a:accent6>
      <a:hlink>
        <a:srgbClr val="0000FF"/>
      </a:hlink>
      <a:folHlink>
        <a:srgbClr val="800080"/>
      </a:folHlink>
    </a:clrScheme>
    <a:fontScheme name="SABMiller">
      <a:majorFont>
        <a:latin typeface="Bauer Bodoni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uromonitor-16062011">
    <a:dk1>
      <a:srgbClr val="595959"/>
    </a:dk1>
    <a:lt1>
      <a:srgbClr val="FFFFFF"/>
    </a:lt1>
    <a:dk2>
      <a:srgbClr val="000000"/>
    </a:dk2>
    <a:lt2>
      <a:srgbClr val="FFFFFF"/>
    </a:lt2>
    <a:accent1>
      <a:srgbClr val="F27C21"/>
    </a:accent1>
    <a:accent2>
      <a:srgbClr val="5D87A0"/>
    </a:accent2>
    <a:accent3>
      <a:srgbClr val="02AED9"/>
    </a:accent3>
    <a:accent4>
      <a:srgbClr val="7C6D96"/>
    </a:accent4>
    <a:accent5>
      <a:srgbClr val="57854E"/>
    </a:accent5>
    <a:accent6>
      <a:srgbClr val="BD4F5C"/>
    </a:accent6>
    <a:hlink>
      <a:srgbClr val="02AED9"/>
    </a:hlink>
    <a:folHlink>
      <a:srgbClr val="5D87A0"/>
    </a:folHlink>
  </a:clrScheme>
  <a:fontScheme name="Passport-v0.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White PowerPoint template</Template>
  <TotalTime>891</TotalTime>
  <Words>235</Words>
  <Application>Microsoft Office PowerPoint</Application>
  <PresentationFormat>On-screen Show (16:9)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 PowerPoint template</vt:lpstr>
      <vt:lpstr>Understanding the sources of illicit alcohol can lead to effective solutions</vt:lpstr>
      <vt:lpstr>Perspective of global brewers</vt:lpstr>
      <vt:lpstr>Understanding the sources of illicit trade</vt:lpstr>
      <vt:lpstr>Understanding the sources of illicit trade</vt:lpstr>
      <vt:lpstr>Understanding the sources of illicit trade</vt:lpstr>
      <vt:lpstr>Understanding the sources of illicit trade</vt:lpstr>
      <vt:lpstr>Understanding the sources of illicit trade</vt:lpstr>
      <vt:lpstr>Understanding the sources of illicit trade</vt:lpstr>
      <vt:lpstr>Understanding the sources of illicit trade</vt:lpstr>
      <vt:lpstr>Thank you</vt:lpstr>
    </vt:vector>
  </TitlesOfParts>
  <Company>SABMiller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sources of illicit alcohol can lead to effective solutions</dc:title>
  <dc:creator>Lance Hastings</dc:creator>
  <cp:lastModifiedBy>Lance Hastings</cp:lastModifiedBy>
  <cp:revision>12</cp:revision>
  <cp:lastPrinted>2014-04-25T08:16:28Z</cp:lastPrinted>
  <dcterms:created xsi:type="dcterms:W3CDTF">2014-06-27T07:31:46Z</dcterms:created>
  <dcterms:modified xsi:type="dcterms:W3CDTF">2014-06-27T22:23:35Z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937185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