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2" r:id="rId3"/>
    <p:sldId id="316" r:id="rId4"/>
    <p:sldId id="326" r:id="rId5"/>
    <p:sldId id="258" r:id="rId6"/>
    <p:sldId id="287" r:id="rId7"/>
    <p:sldId id="330" r:id="rId8"/>
    <p:sldId id="331" r:id="rId9"/>
    <p:sldId id="318" r:id="rId10"/>
    <p:sldId id="270" r:id="rId11"/>
    <p:sldId id="303" r:id="rId12"/>
    <p:sldId id="329" r:id="rId13"/>
    <p:sldId id="306" r:id="rId14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81"/>
  </p:normalViewPr>
  <p:slideViewPr>
    <p:cSldViewPr snapToGrid="0" snapToObjects="1">
      <p:cViewPr varScale="1">
        <p:scale>
          <a:sx n="68" d="100"/>
          <a:sy n="68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648FD65-3106-46FD-88E1-1F8BAA40046D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9C4F309-82B2-4EF8-999D-51DB771F4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4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6010C35-D5F4-F946-B58D-78B1DB1F1018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476F09A-DF3D-2A41-BAFD-4717220C0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2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AB7590-E02E-4F55-9DED-357C9B6587F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2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0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7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8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6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9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3FCC4-2FEB-C641-875E-53C944C193EE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F8F0-0098-1949-84F4-6A23309F8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0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equity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atlantaequityatla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2570" y="2662101"/>
            <a:ext cx="8813334" cy="2635233"/>
          </a:xfrm>
        </p:spPr>
        <p:txBody>
          <a:bodyPr>
            <a:normAutofit fontScale="90000"/>
          </a:bodyPr>
          <a:lstStyle/>
          <a:p>
            <a:br>
              <a:rPr lang="en-US" sz="5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en-US" sz="5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en-US" sz="5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en-US" sz="5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600" dirty="0">
                <a:latin typeface="+mn-lt"/>
              </a:rPr>
              <a:t> </a:t>
            </a: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4900" dirty="0">
                <a:latin typeface="+mn-lt"/>
              </a:rPr>
              <a:t>The Kresge Foundation </a:t>
            </a:r>
            <a:br>
              <a:rPr lang="en-US" sz="4900" dirty="0">
                <a:latin typeface="+mn-lt"/>
              </a:rPr>
            </a:br>
            <a:r>
              <a:rPr lang="en-US" sz="4900" dirty="0">
                <a:latin typeface="+mn-lt"/>
              </a:rPr>
              <a:t>2nd annual CREWS Convening </a:t>
            </a:r>
            <a:br>
              <a:rPr lang="en-US" sz="4900" dirty="0">
                <a:latin typeface="+mn-lt"/>
              </a:rPr>
            </a:br>
            <a:br>
              <a:rPr lang="en-US" i="1" dirty="0"/>
            </a:b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2059" y="3979718"/>
            <a:ext cx="9144000" cy="2404355"/>
          </a:xfrm>
        </p:spPr>
        <p:txBody>
          <a:bodyPr>
            <a:normAutofit/>
          </a:bodyPr>
          <a:lstStyle/>
          <a:p>
            <a:r>
              <a:rPr lang="en-US" b="1" dirty="0"/>
              <a:t>October 23-25, 2018 | Atlanta, GA</a:t>
            </a:r>
            <a:br>
              <a:rPr lang="en-US" b="1" dirty="0"/>
            </a:br>
            <a:r>
              <a:rPr lang="en-US" b="1" dirty="0"/>
              <a:t>The Renaissance Atlanta Midtown Hotel</a:t>
            </a:r>
          </a:p>
          <a:p>
            <a:pPr algn="r">
              <a:lnSpc>
                <a:spcPct val="120000"/>
              </a:lnSpc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US" sz="3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62" y="253365"/>
            <a:ext cx="4177416" cy="12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831850" y="1202918"/>
            <a:ext cx="10515600" cy="352541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We are caught in an inescapable network of mutuality, tied in a single garment of destiny. Whatever affects one directly, affects all indirectly.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530" name="Content Placeholder 4"/>
          <p:cNvSpPr>
            <a:spLocks noGrp="1"/>
          </p:cNvSpPr>
          <p:nvPr>
            <p:ph type="body" idx="1"/>
          </p:nvPr>
        </p:nvSpPr>
        <p:spPr>
          <a:xfrm>
            <a:off x="831850" y="4549737"/>
            <a:ext cx="105156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-Dr. Martin Luther King, Jr.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3E806-54B0-A646-86D2-12FCAA33B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3" y="191870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9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32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CRITICAL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76" y="2070410"/>
            <a:ext cx="10515600" cy="3828585"/>
          </a:xfrm>
        </p:spPr>
        <p:txBody>
          <a:bodyPr>
            <a:normAutofit fontScale="85000" lnSpcReduction="20000"/>
          </a:bodyPr>
          <a:lstStyle/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Are you engaging communities as a “missionary” or “community builder”?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Are you working to EMPOWER or ENABLE community stakeholders?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Are you supporting the community in understanding and leveraging their community assets/resources to strengthen community engagement?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Are those most affected by the issue actively involved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in defining/identifying inequities, and shaping solutions?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How does your work support and/or improve the conditions for the communities and people most in need?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Will the people most negatively affected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by inequities identified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benefit the same, less so, or more so from my engagement?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What barriers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or unintended consequences 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impact marginalized or underserved populations?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Are we managing our privilege and power when engaging diverse community stakeholders?</a:t>
            </a:r>
          </a:p>
          <a:p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Are we assessing and helping to address privilege and power dynamics within the partnership and the community?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78538-752D-C141-A1C9-0DCF13B6C5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9" y="438149"/>
            <a:ext cx="790334" cy="7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1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MOVING TOWARDS EQUITY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122259" y="2156527"/>
            <a:ext cx="6595008" cy="3556450"/>
          </a:xfrm>
          <a:ln w="57150">
            <a:noFill/>
            <a:prstDash val="dash"/>
          </a:ln>
        </p:spPr>
        <p:txBody>
          <a:bodyPr>
            <a:normAutofit lnSpcReduction="10000"/>
          </a:bodyPr>
          <a:lstStyle/>
          <a:p>
            <a:pPr marL="115888" indent="20638" algn="ctr">
              <a:buNone/>
            </a:pPr>
            <a:endParaRPr lang="en-US" sz="36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15888" indent="20638" algn="ctr">
              <a:buNone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“If you want a future that’s distinct from the past, you have to be with people who you aren’t used to being with and have conversations that you’re not used to having.”</a:t>
            </a:r>
          </a:p>
          <a:p>
            <a:pPr marL="115888" indent="20638" algn="ctr">
              <a:buNone/>
            </a:pPr>
            <a:endParaRPr lang="en-US" sz="25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15888" indent="20638" algn="r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-Peter Block</a:t>
            </a:r>
          </a:p>
          <a:p>
            <a:pPr marL="115888" indent="20638" algn="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115888" indent="20638" algn="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working toge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3485" y="2476956"/>
            <a:ext cx="2790960" cy="2790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7CC4D-6E91-1146-8EF7-F68F06D81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86" y="181750"/>
            <a:ext cx="709204" cy="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084" y="2620109"/>
            <a:ext cx="3725831" cy="3810000"/>
          </a:xfrm>
          <a:prstGeom prst="rect">
            <a:avLst/>
          </a:prstGeom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87500" y="1963882"/>
            <a:ext cx="9017000" cy="48242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Dwayne Patterson, VP of Strategy and Engagement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dpattterson@psequity.org</a:t>
            </a:r>
          </a:p>
          <a:p>
            <a:r>
              <a:rPr lang="en-US" sz="2800" b="1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Partnership for Southern Equity (PSE)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www.psequity.org</a:t>
            </a:r>
            <a:endParaRPr lang="en-US" dirty="0">
              <a:solidFill>
                <a:srgbClr val="17375E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www.atlantaequityatlas.com</a:t>
            </a:r>
            <a:r>
              <a:rPr lang="en-US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@PSEquityMatters (Twitter and YouTube)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@PSEquity (Instagram)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solidFill>
                  <a:srgbClr val="17375E"/>
                </a:solidFill>
                <a:latin typeface="Arial" charset="0"/>
                <a:ea typeface="Arial" charset="0"/>
                <a:cs typeface="Arial" charset="0"/>
              </a:rPr>
              <a:t>Partnership for Southern Equity (Facebook)</a:t>
            </a:r>
            <a:endParaRPr lang="en-US" b="1" dirty="0">
              <a:solidFill>
                <a:srgbClr val="17375E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17375E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solidFill>
                <a:srgbClr val="17375E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solidFill>
                <a:srgbClr val="1737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890816"/>
            <a:ext cx="12192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>
                <a:solidFill>
                  <a:srgbClr val="17375E"/>
                </a:solidFill>
                <a:latin typeface="Arial Black"/>
                <a:cs typeface="Arial Black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D6144-7FC9-5241-BE56-DDC3F112DD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253366"/>
            <a:ext cx="383743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Equity in The American South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equity? </a:t>
            </a:r>
          </a:p>
          <a:p>
            <a:r>
              <a:rPr lang="en-US" sz="4800" b="1" dirty="0"/>
              <a:t>Why does equity matter to you? </a:t>
            </a:r>
          </a:p>
        </p:txBody>
      </p:sp>
    </p:spTree>
    <p:extLst>
      <p:ext uri="{BB962C8B-B14F-4D97-AF65-F5344CB8AC3E}">
        <p14:creationId xmlns:p14="http://schemas.microsoft.com/office/powerpoint/2010/main" val="420992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ＭＳ Ｐゴシック" pitchFamily="34" charset="-128"/>
              </a:rPr>
              <a:t>What is Equity?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" contrast="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505201" y="2057400"/>
            <a:ext cx="5494085" cy="2514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528F9D-6D81-5F45-BB0C-555E3EEB4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6" y="263203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B36D4-2097-1E48-BE07-3C3D3AD9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71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3269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work of </a:t>
            </a:r>
            <a:r>
              <a:rPr lang="en-US" sz="3600" dirty="0"/>
              <a:t>CREWS connects to Equity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9383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Equity promotes silo busting as a winning strategy </a:t>
            </a:r>
          </a:p>
          <a:p>
            <a:r>
              <a:rPr lang="en-US" dirty="0"/>
              <a:t>We work with community to be more responsive to climate change</a:t>
            </a:r>
          </a:p>
          <a:p>
            <a:pPr lvl="0"/>
            <a:r>
              <a:rPr lang="en-US" dirty="0"/>
              <a:t>Communities must plan for storm water and wastewater in more equitable ways</a:t>
            </a:r>
          </a:p>
          <a:p>
            <a:pPr lvl="0"/>
            <a:r>
              <a:rPr lang="en-US" dirty="0"/>
              <a:t>Involve community leaders directly economic, social, and health-related benefits of water</a:t>
            </a:r>
          </a:p>
          <a:p>
            <a:pPr lvl="0"/>
            <a:r>
              <a:rPr lang="en-US" dirty="0"/>
              <a:t>Find ways to include community water and waste water processing in an energy-efficient manner</a:t>
            </a:r>
          </a:p>
          <a:p>
            <a:pPr lvl="0"/>
            <a:r>
              <a:rPr lang="en-US" dirty="0"/>
              <a:t>Embeds climate change considerations into the capital planning processes for storm water and waste water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E989D-464C-194C-B811-72538785C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9" y="232633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8" y="561251"/>
            <a:ext cx="8702642" cy="5446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4680" y="6111240"/>
            <a:ext cx="385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Source: Equality of Opportunity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9" y="232633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4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01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ASSET BASED COMMUNITY DEVELOPMENT (ABCD)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751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The belief that neighborhoods and communities are built by focusing on the strengths and capacities of the residents and associations that call the community "home.“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A place based approach focusing on the assets (resources) of an identified geographic area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The belief that the assets (resources) including a community's institutions can be identified and mobilized to build community.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A range of approaches and tools, such as asset mapping, that can put these beliefs into practice.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4691EA-70EF-0346-9B00-F0705494DA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9" y="232633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1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7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ASSET BASED COMMUNITY DEVELOPMENT(ABCD) 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712" y="2609683"/>
            <a:ext cx="10515600" cy="414737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EVERYONE HAS GIFTS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people can contribute and want to contribute. Strong communities know they need everyone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RELATIONSHIPS BUILD A COMMUNITY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make them, utilize them, and maintain them! Be intentional, nourish relationships, they are the core of community building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PEOPLE ARE AT THE CENTER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leadership in everyday life must be at the center of community initiatives rather than just assisting agency leaders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LEADERS INVOLVE OTHERS AS ACTIVE MEMBERS OF COMMUNITY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engage others from as many sectors as required AND as possible. Strong community leaders invite a growing circle of people to act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PEOPLE CARE ABOUT SOMETHING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people want to be engaged, they need to be motivated to get involved, discover their motivation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MOTIVATION TO ACT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is not a random occurrence, people act when they feel strongly or are concerned about an issue; have personal talents to contribute, or want to help themselves and other members of their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0BF73-A92A-5943-80C8-32A9FDAFF8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09" y="232633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0781" y="524943"/>
            <a:ext cx="7158038" cy="1412875"/>
          </a:xfrm>
        </p:spPr>
        <p:txBody>
          <a:bodyPr/>
          <a:lstStyle/>
          <a:p>
            <a:r>
              <a:rPr lang="en-US" sz="3200" dirty="0">
                <a:solidFill>
                  <a:srgbClr val="17375E"/>
                </a:solidFill>
                <a:latin typeface="Arial Black"/>
                <a:cs typeface="Arial Black"/>
              </a:rPr>
              <a:t>HISTORY</a:t>
            </a:r>
            <a:r>
              <a:rPr lang="is-IS" sz="3200" dirty="0">
                <a:solidFill>
                  <a:srgbClr val="17375E"/>
                </a:solidFill>
                <a:latin typeface="Arial Black"/>
                <a:cs typeface="Arial Black"/>
              </a:rPr>
              <a:t>…The difference between EQUITY &amp; EQUALITY</a:t>
            </a:r>
            <a:endParaRPr lang="en-US" sz="3200" dirty="0">
              <a:solidFill>
                <a:srgbClr val="17375E"/>
              </a:solidFill>
              <a:latin typeface="Arial Black"/>
              <a:cs typeface="Arial Black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0" y="1752600"/>
            <a:ext cx="4343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>
                <a:solidFill>
                  <a:srgbClr val="17375E"/>
                </a:solidFill>
                <a:latin typeface="Calibri" charset="0"/>
              </a:rPr>
              <a:t>Historical Policies: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>
                <a:solidFill>
                  <a:srgbClr val="17375E"/>
                </a:solidFill>
                <a:latin typeface="Calibri" charset="0"/>
              </a:rPr>
              <a:t>Explicit Segregation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>
                <a:solidFill>
                  <a:srgbClr val="17375E"/>
                </a:solidFill>
                <a:latin typeface="Calibri" charset="0"/>
              </a:rPr>
              <a:t>     </a:t>
            </a:r>
            <a:r>
              <a:rPr lang="ja-JP" altLang="en-US" sz="2000" i="1" dirty="0">
                <a:solidFill>
                  <a:srgbClr val="17375E"/>
                </a:solidFill>
                <a:latin typeface="Calibri" charset="0"/>
              </a:rPr>
              <a:t>“</a:t>
            </a:r>
            <a:r>
              <a:rPr lang="en-US" sz="2000" i="1" dirty="0">
                <a:solidFill>
                  <a:srgbClr val="17375E"/>
                </a:solidFill>
                <a:latin typeface="Calibri" charset="0"/>
              </a:rPr>
              <a:t>If a neighborhood is to retain stability, it is necessary that properties shall continue to be occupied by the same social and racial classes.  A change in social or racial occupancy generally contributes to instability and a decline in values.</a:t>
            </a:r>
            <a:r>
              <a:rPr lang="ja-JP" altLang="en-US" sz="2000" i="1" dirty="0">
                <a:solidFill>
                  <a:srgbClr val="17375E"/>
                </a:solidFill>
                <a:latin typeface="Calibri" charset="0"/>
              </a:rPr>
              <a:t>”</a:t>
            </a:r>
            <a:r>
              <a:rPr lang="en-US" sz="2000" i="1" dirty="0">
                <a:solidFill>
                  <a:srgbClr val="17375E"/>
                </a:solidFill>
                <a:latin typeface="Calibri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>
                <a:solidFill>
                  <a:srgbClr val="17375E"/>
                </a:solidFill>
                <a:latin typeface="Calibri" charset="0"/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i="1" dirty="0">
                <a:solidFill>
                  <a:srgbClr val="17375E"/>
                </a:solidFill>
                <a:latin typeface="Calibri" charset="0"/>
              </a:rPr>
              <a:t>	</a:t>
            </a:r>
            <a:r>
              <a:rPr lang="en-US" sz="2000" b="1" i="1" dirty="0">
                <a:solidFill>
                  <a:srgbClr val="17375E"/>
                </a:solidFill>
                <a:latin typeface="Calibri" charset="0"/>
              </a:rPr>
              <a:t>–Excerpt from the 1947 FHA underwriting manual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0"/>
              <a:buChar char="n"/>
            </a:pPr>
            <a:endParaRPr lang="en-US" sz="2000" dirty="0">
              <a:latin typeface="Calibri" charset="0"/>
            </a:endParaRP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1"/>
            <a:ext cx="441960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09" y="271922"/>
            <a:ext cx="790334" cy="8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rasota_PSE" id="{FCEA7369-25AE-1C4C-834E-4ED5D78A4E9F}" vid="{4F6552A3-6DFC-EF4C-9723-C4DCE121BB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Sarasota_PSE</Template>
  <TotalTime>3715</TotalTime>
  <Words>645</Words>
  <Application>Microsoft Office PowerPoint</Application>
  <PresentationFormat>Widescreen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Yu Gothic</vt:lpstr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                The Kresge Foundation  2nd annual CREWS Convening   </vt:lpstr>
      <vt:lpstr>Equity in The American South</vt:lpstr>
      <vt:lpstr>What is Equity?</vt:lpstr>
      <vt:lpstr>PowerPoint Presentation</vt:lpstr>
      <vt:lpstr> The work of CREWS connects to Equity </vt:lpstr>
      <vt:lpstr>PowerPoint Presentation</vt:lpstr>
      <vt:lpstr>ASSET BASED COMMUNITY DEVELOPMENT (ABCD)</vt:lpstr>
      <vt:lpstr>ASSET BASED COMMUNITY DEVELOPMENT(ABCD) GUIDING PRINCIPLES</vt:lpstr>
      <vt:lpstr>HISTORY…The difference between EQUITY &amp; EQUALITY</vt:lpstr>
      <vt:lpstr>We are caught in an inescapable network of mutuality, tied in a single garment of destiny. Whatever affects one directly, affects all indirectly. </vt:lpstr>
      <vt:lpstr>CRITICAL QUESTIONS</vt:lpstr>
      <vt:lpstr>MOVING TOWARDS EQUITY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Equity for a Better Tomorrow</dc:title>
  <dc:creator>Microsoft Office User</dc:creator>
  <cp:lastModifiedBy>Dwayne Patterson</cp:lastModifiedBy>
  <cp:revision>99</cp:revision>
  <cp:lastPrinted>2018-09-14T14:48:47Z</cp:lastPrinted>
  <dcterms:created xsi:type="dcterms:W3CDTF">2018-01-15T04:51:44Z</dcterms:created>
  <dcterms:modified xsi:type="dcterms:W3CDTF">2018-10-23T16:29:02Z</dcterms:modified>
</cp:coreProperties>
</file>