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9"/>
  </p:notesMasterIdLst>
  <p:handoutMasterIdLst>
    <p:handoutMasterId r:id="rId30"/>
  </p:handoutMasterIdLst>
  <p:sldIdLst>
    <p:sldId id="703" r:id="rId2"/>
    <p:sldId id="732" r:id="rId3"/>
    <p:sldId id="705" r:id="rId4"/>
    <p:sldId id="706" r:id="rId5"/>
    <p:sldId id="707" r:id="rId6"/>
    <p:sldId id="709" r:id="rId7"/>
    <p:sldId id="708" r:id="rId8"/>
    <p:sldId id="710" r:id="rId9"/>
    <p:sldId id="711" r:id="rId10"/>
    <p:sldId id="712" r:id="rId11"/>
    <p:sldId id="713" r:id="rId12"/>
    <p:sldId id="745" r:id="rId13"/>
    <p:sldId id="715" r:id="rId14"/>
    <p:sldId id="744" r:id="rId15"/>
    <p:sldId id="718" r:id="rId16"/>
    <p:sldId id="733" r:id="rId17"/>
    <p:sldId id="721" r:id="rId18"/>
    <p:sldId id="734" r:id="rId19"/>
    <p:sldId id="735" r:id="rId20"/>
    <p:sldId id="736" r:id="rId21"/>
    <p:sldId id="737" r:id="rId22"/>
    <p:sldId id="739" r:id="rId23"/>
    <p:sldId id="738" r:id="rId24"/>
    <p:sldId id="740" r:id="rId25"/>
    <p:sldId id="741" r:id="rId26"/>
    <p:sldId id="730" r:id="rId27"/>
    <p:sldId id="731" r:id="rId2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1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5E34"/>
    <a:srgbClr val="002D72"/>
    <a:srgbClr val="F6BE00"/>
    <a:srgbClr val="84BD00"/>
    <a:srgbClr val="00A3E0"/>
    <a:srgbClr val="BBBCBC"/>
    <a:srgbClr val="63666A"/>
    <a:srgbClr val="153170"/>
    <a:srgbClr val="FF996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00" autoAdjust="0"/>
    <p:restoredTop sz="96015" autoAdjust="0"/>
  </p:normalViewPr>
  <p:slideViewPr>
    <p:cSldViewPr snapToGrid="0" showGuides="1">
      <p:cViewPr varScale="1">
        <p:scale>
          <a:sx n="108" d="100"/>
          <a:sy n="108" d="100"/>
        </p:scale>
        <p:origin x="1476" y="78"/>
      </p:cViewPr>
      <p:guideLst>
        <p:guide orient="horz" pos="2160"/>
        <p:guide pos="2911"/>
      </p:guideLst>
    </p:cSldViewPr>
  </p:slideViewPr>
  <p:outlineViewPr>
    <p:cViewPr>
      <p:scale>
        <a:sx n="33" d="100"/>
        <a:sy n="33" d="100"/>
      </p:scale>
      <p:origin x="0" y="0"/>
    </p:cViewPr>
  </p:outlineViewPr>
  <p:notesTextViewPr>
    <p:cViewPr>
      <p:scale>
        <a:sx n="300" d="100"/>
        <a:sy n="300" d="100"/>
      </p:scale>
      <p:origin x="0" y="0"/>
    </p:cViewPr>
  </p:notesTextViewPr>
  <p:notesViewPr>
    <p:cSldViewPr snapToGrid="0">
      <p:cViewPr varScale="1">
        <p:scale>
          <a:sx n="75" d="100"/>
          <a:sy n="75" d="100"/>
        </p:scale>
        <p:origin x="208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1"/>
            <a:ext cx="2971800" cy="46482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3884615" y="11"/>
            <a:ext cx="2971800" cy="464820"/>
          </a:xfrm>
          <a:prstGeom prst="rect">
            <a:avLst/>
          </a:prstGeom>
        </p:spPr>
        <p:txBody>
          <a:bodyPr vert="horz" lIns="92226" tIns="46113" rIns="92226" bIns="46113" rtlCol="0"/>
          <a:lstStyle>
            <a:lvl1pPr algn="r">
              <a:defRPr sz="1200"/>
            </a:lvl1pPr>
          </a:lstStyle>
          <a:p>
            <a:fld id="{AC51DCF0-573E-CD4D-976F-4E9B6B611B72}" type="datetimeFigureOut">
              <a:rPr lang="en-US" smtClean="0"/>
              <a:pPr/>
              <a:t>5/7/2019</a:t>
            </a:fld>
            <a:endParaRPr lang="en-US" dirty="0"/>
          </a:p>
        </p:txBody>
      </p:sp>
      <p:sp>
        <p:nvSpPr>
          <p:cNvPr id="4" name="Footer Placeholder 3"/>
          <p:cNvSpPr>
            <a:spLocks noGrp="1"/>
          </p:cNvSpPr>
          <p:nvPr>
            <p:ph type="ftr" sz="quarter" idx="2"/>
          </p:nvPr>
        </p:nvSpPr>
        <p:spPr>
          <a:xfrm>
            <a:off x="0" y="8829980"/>
            <a:ext cx="2971800" cy="464820"/>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5" y="8829980"/>
            <a:ext cx="2971800" cy="464820"/>
          </a:xfrm>
          <a:prstGeom prst="rect">
            <a:avLst/>
          </a:prstGeom>
        </p:spPr>
        <p:txBody>
          <a:bodyPr vert="horz" lIns="92226" tIns="46113" rIns="92226" bIns="46113" rtlCol="0" anchor="b"/>
          <a:lstStyle>
            <a:lvl1pPr algn="r">
              <a:defRPr sz="1200"/>
            </a:lvl1pPr>
          </a:lstStyle>
          <a:p>
            <a:fld id="{C7E6B1F2-C1E6-E84B-985B-85C7C5EA66D9}" type="slidenum">
              <a:rPr lang="en-US" smtClean="0"/>
              <a:pPr/>
              <a:t>‹#›</a:t>
            </a:fld>
            <a:endParaRPr lang="en-US" dirty="0"/>
          </a:p>
        </p:txBody>
      </p:sp>
    </p:spTree>
    <p:extLst>
      <p:ext uri="{BB962C8B-B14F-4D97-AF65-F5344CB8AC3E}">
        <p14:creationId xmlns:p14="http://schemas.microsoft.com/office/powerpoint/2010/main" val="2723492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1"/>
            <a:ext cx="2971800" cy="46482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idx="1"/>
          </p:nvPr>
        </p:nvSpPr>
        <p:spPr>
          <a:xfrm>
            <a:off x="3884615" y="11"/>
            <a:ext cx="2971800" cy="464820"/>
          </a:xfrm>
          <a:prstGeom prst="rect">
            <a:avLst/>
          </a:prstGeom>
        </p:spPr>
        <p:txBody>
          <a:bodyPr vert="horz" lIns="92226" tIns="46113" rIns="92226" bIns="46113" rtlCol="0"/>
          <a:lstStyle>
            <a:lvl1pPr algn="r">
              <a:defRPr sz="1200"/>
            </a:lvl1pPr>
          </a:lstStyle>
          <a:p>
            <a:fld id="{9B9071F5-F70F-C242-8391-368585603E4B}" type="datetimeFigureOut">
              <a:rPr lang="en-US" smtClean="0"/>
              <a:pPr/>
              <a:t>5/7/2019</a:t>
            </a:fld>
            <a:endParaRPr lang="en-US" dirty="0"/>
          </a:p>
        </p:txBody>
      </p:sp>
      <p:sp>
        <p:nvSpPr>
          <p:cNvPr id="4" name="Slide Image Placeholder 3"/>
          <p:cNvSpPr>
            <a:spLocks noGrp="1" noRot="1" noChangeAspect="1"/>
          </p:cNvSpPr>
          <p:nvPr>
            <p:ph type="sldImg" idx="2"/>
          </p:nvPr>
        </p:nvSpPr>
        <p:spPr>
          <a:xfrm>
            <a:off x="1108075" y="698500"/>
            <a:ext cx="4641850" cy="3482975"/>
          </a:xfrm>
          <a:prstGeom prst="rect">
            <a:avLst/>
          </a:prstGeom>
          <a:noFill/>
          <a:ln w="12700">
            <a:solidFill>
              <a:prstClr val="black"/>
            </a:solidFill>
          </a:ln>
        </p:spPr>
        <p:txBody>
          <a:bodyPr vert="horz" lIns="92226" tIns="46113" rIns="92226" bIns="46113" rtlCol="0" anchor="ctr"/>
          <a:lstStyle/>
          <a:p>
            <a:endParaRPr lang="en-US" dirty="0"/>
          </a:p>
        </p:txBody>
      </p:sp>
      <p:sp>
        <p:nvSpPr>
          <p:cNvPr id="5" name="Notes Placeholder 4"/>
          <p:cNvSpPr>
            <a:spLocks noGrp="1"/>
          </p:cNvSpPr>
          <p:nvPr>
            <p:ph type="body" sz="quarter" idx="3"/>
          </p:nvPr>
        </p:nvSpPr>
        <p:spPr>
          <a:xfrm>
            <a:off x="685800" y="4415801"/>
            <a:ext cx="5486400" cy="4183380"/>
          </a:xfrm>
          <a:prstGeom prst="rect">
            <a:avLst/>
          </a:prstGeom>
        </p:spPr>
        <p:txBody>
          <a:bodyPr vert="horz" lIns="92226" tIns="46113" rIns="92226" bIns="461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80"/>
            <a:ext cx="2971800" cy="464820"/>
          </a:xfrm>
          <a:prstGeom prst="rect">
            <a:avLst/>
          </a:prstGeom>
        </p:spPr>
        <p:txBody>
          <a:bodyPr vert="horz" lIns="92226" tIns="46113" rIns="92226" bIns="461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829980"/>
            <a:ext cx="2971800" cy="464820"/>
          </a:xfrm>
          <a:prstGeom prst="rect">
            <a:avLst/>
          </a:prstGeom>
        </p:spPr>
        <p:txBody>
          <a:bodyPr vert="horz" lIns="92226" tIns="46113" rIns="92226" bIns="46113" rtlCol="0" anchor="b"/>
          <a:lstStyle>
            <a:lvl1pPr algn="r">
              <a:defRPr sz="1200"/>
            </a:lvl1pPr>
          </a:lstStyle>
          <a:p>
            <a:fld id="{6037B15F-6DBD-D84B-89CB-CE8960D8BDFD}" type="slidenum">
              <a:rPr lang="en-US" smtClean="0"/>
              <a:pPr/>
              <a:t>‹#›</a:t>
            </a:fld>
            <a:endParaRPr lang="en-US" dirty="0"/>
          </a:p>
        </p:txBody>
      </p:sp>
    </p:spTree>
    <p:extLst>
      <p:ext uri="{BB962C8B-B14F-4D97-AF65-F5344CB8AC3E}">
        <p14:creationId xmlns:p14="http://schemas.microsoft.com/office/powerpoint/2010/main" val="36704465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common contracting approach in the </a:t>
            </a:r>
            <a:r>
              <a:rPr lang="en-US" b="1" dirty="0"/>
              <a:t>Construction Management at Risk</a:t>
            </a:r>
            <a:r>
              <a:rPr lang="en-US" dirty="0"/>
              <a:t> delivery method is to enter initially into an agreement with the CMR for a fixed-fee contract for pre-construction and General Conditions costs, along with an agreed contractor’s markup fee as a percentage of construction costs. </a:t>
            </a:r>
          </a:p>
          <a:p>
            <a:r>
              <a:rPr lang="en-US" dirty="0"/>
              <a:t>Once the design has progressed to a point where a GMP can be established, the contract is converted to a GMP contract, with all remaining fixed costs rolled into the GMP. </a:t>
            </a:r>
          </a:p>
          <a:p>
            <a:endParaRPr lang="en-US" dirty="0"/>
          </a:p>
          <a:p>
            <a:r>
              <a:rPr lang="en-US" dirty="0"/>
              <a:t>Numerous variations in procurement exist when using the </a:t>
            </a:r>
            <a:r>
              <a:rPr lang="en-US" b="1" dirty="0"/>
              <a:t>DBB</a:t>
            </a:r>
            <a:r>
              <a:rPr lang="en-US" dirty="0"/>
              <a:t> method. The most common approach to bidding a project in vertical construction – a building or treatment facility – is for general contractors to submit a sealed lump-sum or fixed price bid. In most horizontal projects such as transportation, the most common approach to bidding is unit price, line item bids, where quantities are easily measured during construction and the owner pays only for what is installed. </a:t>
            </a:r>
          </a:p>
          <a:p>
            <a:endParaRPr lang="en-US" dirty="0"/>
          </a:p>
          <a:p>
            <a:r>
              <a:rPr lang="en-US" dirty="0"/>
              <a:t>One common contracting method in the </a:t>
            </a:r>
            <a:r>
              <a:rPr lang="en-US" b="1" dirty="0"/>
              <a:t>Design-Build</a:t>
            </a:r>
            <a:r>
              <a:rPr lang="en-US" dirty="0"/>
              <a:t> delivery method is to initially enter into an agreement with the DB team for a fixed-fee contract for design and pre-construction costs and an agreed General Conditions costs and construction fee given as a percentage of total construction costs. </a:t>
            </a:r>
          </a:p>
          <a:p>
            <a:r>
              <a:rPr lang="en-US" dirty="0"/>
              <a:t>Once the design has progressed to a point where a Guaranteed Maximum Price (GMP) can be established, the contract is converted to a GMP contract, with all fixed costs rolled into the GMP. </a:t>
            </a:r>
          </a:p>
          <a:p>
            <a:r>
              <a:rPr lang="en-US" dirty="0"/>
              <a:t>Another method used is to enter into a fixed price sum agreement for the entire DB effort. </a:t>
            </a:r>
          </a:p>
        </p:txBody>
      </p:sp>
      <p:sp>
        <p:nvSpPr>
          <p:cNvPr id="4" name="Slide Number Placeholder 3"/>
          <p:cNvSpPr>
            <a:spLocks noGrp="1"/>
          </p:cNvSpPr>
          <p:nvPr>
            <p:ph type="sldNum" sz="quarter" idx="5"/>
          </p:nvPr>
        </p:nvSpPr>
        <p:spPr/>
        <p:txBody>
          <a:bodyPr/>
          <a:lstStyle/>
          <a:p>
            <a:fld id="{6037B15F-6DBD-D84B-89CB-CE8960D8BDFD}" type="slidenum">
              <a:rPr lang="en-US" smtClean="0"/>
              <a:pPr/>
              <a:t>13</a:t>
            </a:fld>
            <a:endParaRPr lang="en-US" dirty="0"/>
          </a:p>
        </p:txBody>
      </p:sp>
    </p:spTree>
    <p:extLst>
      <p:ext uri="{BB962C8B-B14F-4D97-AF65-F5344CB8AC3E}">
        <p14:creationId xmlns:p14="http://schemas.microsoft.com/office/powerpoint/2010/main" val="2743113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4_AvalonBay Body v2">
    <p:bg>
      <p:bgPr>
        <a:solidFill>
          <a:srgbClr val="002D7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3E0"/>
                </a:solidFill>
              </a:defRPr>
            </a:lvl1pPr>
          </a:lstStyle>
          <a:p>
            <a:r>
              <a:rPr lang="en-US"/>
              <a:t>Click to edit Master title style</a:t>
            </a:r>
          </a:p>
        </p:txBody>
      </p:sp>
      <p:sp>
        <p:nvSpPr>
          <p:cNvPr id="4" name="Content Placeholder 2"/>
          <p:cNvSpPr>
            <a:spLocks noGrp="1"/>
          </p:cNvSpPr>
          <p:nvPr>
            <p:ph idx="1"/>
          </p:nvPr>
        </p:nvSpPr>
        <p:spPr>
          <a:xfrm>
            <a:off x="457200" y="1600201"/>
            <a:ext cx="8229600" cy="422080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F03C6381-B5EF-4A4F-B071-03C6B8E175D1}"/>
              </a:ext>
            </a:extLst>
          </p:cNvPr>
          <p:cNvSpPr>
            <a:spLocks noGrp="1"/>
          </p:cNvSpPr>
          <p:nvPr>
            <p:ph type="sldNum" sz="quarter" idx="4"/>
          </p:nvPr>
        </p:nvSpPr>
        <p:spPr>
          <a:xfrm>
            <a:off x="7766137" y="6491162"/>
            <a:ext cx="1377863" cy="503578"/>
          </a:xfrm>
          <a:prstGeom prst="rect">
            <a:avLst/>
          </a:prstGeom>
          <a:noFill/>
        </p:spPr>
        <p:txBody>
          <a:bodyPr vert="horz" lIns="91440" tIns="45720" rIns="91440" bIns="45720" rtlCol="0" anchor="t"/>
          <a:lstStyle>
            <a:lvl1pPr algn="ctr">
              <a:defRPr sz="1800" b="0" i="1">
                <a:solidFill>
                  <a:schemeClr val="tx1"/>
                </a:solidFill>
              </a:defRPr>
            </a:lvl1pPr>
          </a:lstStyle>
          <a:p>
            <a:r>
              <a:rPr lang="en-US" dirty="0"/>
              <a:t>page </a:t>
            </a:r>
            <a:fld id="{6D22F896-40B5-4ADD-8801-0D06FADFA095}" type="slidenum">
              <a:rPr lang="en-US" smtClean="0"/>
              <a:pPr/>
              <a:t>‹#›</a:t>
            </a:fld>
            <a:endParaRPr lang="en-US" dirty="0"/>
          </a:p>
        </p:txBody>
      </p:sp>
      <p:pic>
        <p:nvPicPr>
          <p:cNvPr id="3" name="Picture 2">
            <a:extLst>
              <a:ext uri="{FF2B5EF4-FFF2-40B4-BE49-F238E27FC236}">
                <a16:creationId xmlns:a16="http://schemas.microsoft.com/office/drawing/2014/main" xmlns="" id="{B69587E6-ABB0-4D08-853C-BB57444BA2A6}"/>
              </a:ext>
            </a:extLst>
          </p:cNvPr>
          <p:cNvPicPr>
            <a:picLocks noChangeAspect="1"/>
          </p:cNvPicPr>
          <p:nvPr userDrawn="1"/>
        </p:nvPicPr>
        <p:blipFill>
          <a:blip r:embed="rId2"/>
          <a:stretch>
            <a:fillRect/>
          </a:stretch>
        </p:blipFill>
        <p:spPr>
          <a:xfrm>
            <a:off x="0" y="6342334"/>
            <a:ext cx="647700" cy="518160"/>
          </a:xfrm>
          <a:prstGeom prst="rect">
            <a:avLst/>
          </a:prstGeom>
        </p:spPr>
      </p:pic>
    </p:spTree>
    <p:extLst>
      <p:ext uri="{BB962C8B-B14F-4D97-AF65-F5344CB8AC3E}">
        <p14:creationId xmlns:p14="http://schemas.microsoft.com/office/powerpoint/2010/main" val="1322196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11" name="Slide Number Placeholder 5">
            <a:extLst>
              <a:ext uri="{FF2B5EF4-FFF2-40B4-BE49-F238E27FC236}">
                <a16:creationId xmlns:a16="http://schemas.microsoft.com/office/drawing/2014/main" xmlns="" id="{89096178-2081-4B9A-9ADB-D09205A43BC1}"/>
              </a:ext>
            </a:extLst>
          </p:cNvPr>
          <p:cNvSpPr>
            <a:spLocks noGrp="1"/>
          </p:cNvSpPr>
          <p:nvPr>
            <p:ph type="sldNum" sz="quarter" idx="4"/>
          </p:nvPr>
        </p:nvSpPr>
        <p:spPr>
          <a:xfrm>
            <a:off x="7766137" y="6354422"/>
            <a:ext cx="1377863" cy="503578"/>
          </a:xfrm>
          <a:prstGeom prst="rect">
            <a:avLst/>
          </a:prstGeom>
          <a:noFill/>
        </p:spPr>
        <p:txBody>
          <a:bodyPr vert="horz" lIns="91440" tIns="45720" rIns="91440" bIns="45720" rtlCol="0" anchor="t"/>
          <a:lstStyle>
            <a:lvl1pPr algn="ctr">
              <a:defRPr sz="2000" b="0" i="1">
                <a:solidFill>
                  <a:schemeClr val="tx1"/>
                </a:solidFill>
              </a:defRPr>
            </a:lvl1pPr>
          </a:lstStyle>
          <a:p>
            <a:r>
              <a:rPr lang="en-US" dirty="0"/>
              <a:t>page </a:t>
            </a:r>
            <a:fld id="{6D22F896-40B5-4ADD-8801-0D06FADFA095}" type="slidenum">
              <a:rPr lang="en-US" smtClean="0"/>
              <a:pPr/>
              <a:t>‹#›</a:t>
            </a:fld>
            <a:endParaRPr lang="en-US" dirty="0"/>
          </a:p>
        </p:txBody>
      </p:sp>
      <p:sp>
        <p:nvSpPr>
          <p:cNvPr id="14" name="TextBox 13">
            <a:extLst>
              <a:ext uri="{FF2B5EF4-FFF2-40B4-BE49-F238E27FC236}">
                <a16:creationId xmlns:a16="http://schemas.microsoft.com/office/drawing/2014/main" xmlns="" id="{8651ED5D-0639-42B2-B51F-9D95F0018397}"/>
              </a:ext>
            </a:extLst>
          </p:cNvPr>
          <p:cNvSpPr txBox="1"/>
          <p:nvPr userDrawn="1"/>
        </p:nvSpPr>
        <p:spPr>
          <a:xfrm>
            <a:off x="1304925" y="6488668"/>
            <a:ext cx="6534150" cy="369332"/>
          </a:xfrm>
          <a:prstGeom prst="rect">
            <a:avLst/>
          </a:prstGeom>
          <a:noFill/>
        </p:spPr>
        <p:txBody>
          <a:bodyPr wrap="square" rtlCol="0">
            <a:spAutoFit/>
          </a:bodyPr>
          <a:lstStyle/>
          <a:p>
            <a:r>
              <a:rPr lang="en-US" dirty="0"/>
              <a:t>Tidewater Chapter, 2019 Williamsburg Advanced Fraud Academy</a:t>
            </a:r>
          </a:p>
        </p:txBody>
      </p:sp>
      <p:pic>
        <p:nvPicPr>
          <p:cNvPr id="15" name="Picture 14">
            <a:extLst>
              <a:ext uri="{FF2B5EF4-FFF2-40B4-BE49-F238E27FC236}">
                <a16:creationId xmlns:a16="http://schemas.microsoft.com/office/drawing/2014/main" xmlns="" id="{3C0B44E2-418C-40F8-A7D9-BCDFDCE17843}"/>
              </a:ext>
            </a:extLst>
          </p:cNvPr>
          <p:cNvPicPr>
            <a:picLocks noChangeAspect="1"/>
          </p:cNvPicPr>
          <p:nvPr userDrawn="1"/>
        </p:nvPicPr>
        <p:blipFill>
          <a:blip r:embed="rId4"/>
          <a:stretch>
            <a:fillRect/>
          </a:stretch>
        </p:blipFill>
        <p:spPr>
          <a:xfrm>
            <a:off x="0" y="6342334"/>
            <a:ext cx="647700" cy="518160"/>
          </a:xfrm>
          <a:prstGeom prst="rect">
            <a:avLst/>
          </a:prstGeom>
        </p:spPr>
      </p:pic>
    </p:spTree>
    <p:extLst>
      <p:ext uri="{BB962C8B-B14F-4D97-AF65-F5344CB8AC3E}">
        <p14:creationId xmlns:p14="http://schemas.microsoft.com/office/powerpoint/2010/main" val="580023736"/>
      </p:ext>
    </p:extLst>
  </p:cSld>
  <p:clrMap bg1="lt1" tx1="dk1" bg2="lt2" tx2="dk2" accent1="accent1" accent2="accent2" accent3="accent3" accent4="accent4" accent5="accent5" accent6="accent6" hlink="hlink" folHlink="folHlink"/>
  <p:sldLayoutIdLst>
    <p:sldLayoutId id="2147483748" r:id="rId1"/>
  </p:sldLayoutIdLst>
  <p:hf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5" name="TextBox 14"/>
          <p:cNvSpPr txBox="1"/>
          <p:nvPr/>
        </p:nvSpPr>
        <p:spPr>
          <a:xfrm>
            <a:off x="4300" y="1590324"/>
            <a:ext cx="9159580" cy="2339102"/>
          </a:xfrm>
          <a:prstGeom prst="rect">
            <a:avLst/>
          </a:prstGeom>
          <a:noFill/>
        </p:spPr>
        <p:txBody>
          <a:bodyPr wrap="square" rtlCol="0">
            <a:spAutoFit/>
          </a:bodyPr>
          <a:lstStyle/>
          <a:p>
            <a:pPr algn="ctr"/>
            <a:r>
              <a:rPr lang="en-US" sz="4000" b="1" dirty="0">
                <a:latin typeface="Century Gothic" panose="020B0502020202020204" pitchFamily="34" charset="0"/>
                <a:cs typeface="Arial" panose="020B0604020202020204" pitchFamily="34" charset="0"/>
              </a:rPr>
              <a:t>Construction Fraud Auditing </a:t>
            </a:r>
          </a:p>
          <a:p>
            <a:pPr algn="ctr"/>
            <a:endParaRPr lang="en-US" sz="4000" b="1" i="1" dirty="0">
              <a:latin typeface="Century Gothic" panose="020B0502020202020204" pitchFamily="34" charset="0"/>
              <a:cs typeface="Arial" panose="020B0604020202020204" pitchFamily="34" charset="0"/>
            </a:endParaRPr>
          </a:p>
          <a:p>
            <a:pPr algn="ctr"/>
            <a:r>
              <a:rPr lang="en-US" sz="3300" i="1" dirty="0">
                <a:latin typeface="Century Gothic" panose="020B0502020202020204" pitchFamily="34" charset="0"/>
                <a:cs typeface="Arial" panose="020B0604020202020204" pitchFamily="34" charset="0"/>
              </a:rPr>
              <a:t>Awareness, Prevention, </a:t>
            </a:r>
          </a:p>
          <a:p>
            <a:pPr algn="ctr"/>
            <a:r>
              <a:rPr lang="en-US" sz="3300" i="1" dirty="0">
                <a:latin typeface="Century Gothic" panose="020B0502020202020204" pitchFamily="34" charset="0"/>
                <a:cs typeface="Arial" panose="020B0604020202020204" pitchFamily="34" charset="0"/>
              </a:rPr>
              <a:t>Detection, &amp; Cost Recovery</a:t>
            </a:r>
          </a:p>
        </p:txBody>
      </p:sp>
      <p:sp>
        <p:nvSpPr>
          <p:cNvPr id="2" name="Slide Number Placeholder 1">
            <a:extLst>
              <a:ext uri="{FF2B5EF4-FFF2-40B4-BE49-F238E27FC236}">
                <a16:creationId xmlns:a16="http://schemas.microsoft.com/office/drawing/2014/main" xmlns="" id="{81F94636-5866-4332-91BB-10921F2FAB16}"/>
              </a:ext>
            </a:extLst>
          </p:cNvPr>
          <p:cNvSpPr>
            <a:spLocks noGrp="1"/>
          </p:cNvSpPr>
          <p:nvPr>
            <p:ph type="sldNum" sz="quarter" idx="4"/>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val="1399331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20040" y="203920"/>
            <a:ext cx="8503920" cy="1143000"/>
          </a:xfrm>
        </p:spPr>
        <p:txBody>
          <a:bodyPr>
            <a:normAutofit fontScale="90000"/>
          </a:bodyPr>
          <a:lstStyle/>
          <a:p>
            <a:pPr algn="ctr"/>
            <a:r>
              <a:rPr lang="en-US" sz="4000" dirty="0">
                <a:solidFill>
                  <a:schemeClr val="tx1"/>
                </a:solidFill>
                <a:latin typeface="+mj-lt"/>
                <a:cs typeface="Arial" pitchFamily="34" charset="0"/>
              </a:rPr>
              <a:t>Recent </a:t>
            </a:r>
            <a:r>
              <a:rPr lang="en-US" sz="4000" dirty="0">
                <a:solidFill>
                  <a:schemeClr val="tx1"/>
                </a:solidFill>
                <a:cs typeface="Arial" pitchFamily="34" charset="0"/>
              </a:rPr>
              <a:t>Construction Fraud</a:t>
            </a:r>
            <a:r>
              <a:rPr lang="en-US" sz="4000" dirty="0">
                <a:solidFill>
                  <a:schemeClr val="tx1"/>
                </a:solidFill>
                <a:latin typeface="+mj-lt"/>
                <a:cs typeface="Arial" pitchFamily="34" charset="0"/>
              </a:rPr>
              <a:t/>
            </a:r>
            <a:br>
              <a:rPr lang="en-US" sz="4000" dirty="0">
                <a:solidFill>
                  <a:schemeClr val="tx1"/>
                </a:solidFill>
                <a:latin typeface="+mj-lt"/>
                <a:cs typeface="Arial" pitchFamily="34" charset="0"/>
              </a:rPr>
            </a:br>
            <a:r>
              <a:rPr lang="en-US" sz="4000" dirty="0">
                <a:solidFill>
                  <a:schemeClr val="tx1"/>
                </a:solidFill>
                <a:latin typeface="+mj-lt"/>
                <a:cs typeface="Arial" pitchFamily="34" charset="0"/>
              </a:rPr>
              <a:t>$100 Million Pay-to-Play</a:t>
            </a:r>
          </a:p>
        </p:txBody>
      </p:sp>
      <p:sp>
        <p:nvSpPr>
          <p:cNvPr id="10" name="Content Placeholder 2"/>
          <p:cNvSpPr>
            <a:spLocks noGrp="1"/>
          </p:cNvSpPr>
          <p:nvPr>
            <p:ph idx="1"/>
          </p:nvPr>
        </p:nvSpPr>
        <p:spPr>
          <a:xfrm>
            <a:off x="390088" y="1501816"/>
            <a:ext cx="8363824" cy="4679553"/>
          </a:xfrm>
        </p:spPr>
        <p:txBody>
          <a:bodyPr anchor="t">
            <a:normAutofit/>
          </a:bodyPr>
          <a:lstStyle/>
          <a:p>
            <a:pPr>
              <a:buClr>
                <a:srgbClr val="00A3E0"/>
              </a:buClr>
            </a:pPr>
            <a:r>
              <a:rPr lang="en-US" sz="2600" u="sng" dirty="0">
                <a:solidFill>
                  <a:schemeClr val="tx1"/>
                </a:solidFill>
                <a:latin typeface="+mn-lt"/>
              </a:rPr>
              <a:t>Details / Background</a:t>
            </a:r>
          </a:p>
          <a:p>
            <a:pPr marL="461963" lvl="1">
              <a:buClr>
                <a:srgbClr val="00A3E0"/>
              </a:buClr>
              <a:buFont typeface="Wingdings" panose="05000000000000000000" pitchFamily="2" charset="2"/>
              <a:buChar char="Ø"/>
            </a:pPr>
            <a:r>
              <a:rPr lang="en-US" sz="2600" dirty="0">
                <a:solidFill>
                  <a:schemeClr val="tx1"/>
                </a:solidFill>
                <a:latin typeface="+mn-lt"/>
              </a:rPr>
              <a:t>NYC commercial office space build-out &amp; redesign work (</a:t>
            </a:r>
            <a:r>
              <a:rPr lang="en-US" sz="2600" i="1" dirty="0">
                <a:solidFill>
                  <a:schemeClr val="tx1"/>
                </a:solidFill>
                <a:latin typeface="+mn-lt"/>
              </a:rPr>
              <a:t>$9.4B/year industry</a:t>
            </a:r>
            <a:r>
              <a:rPr lang="en-US" sz="2600" dirty="0">
                <a:solidFill>
                  <a:schemeClr val="tx1"/>
                </a:solidFill>
                <a:latin typeface="+mn-lt"/>
              </a:rPr>
              <a:t>).</a:t>
            </a:r>
          </a:p>
          <a:p>
            <a:pPr>
              <a:lnSpc>
                <a:spcPct val="150000"/>
              </a:lnSpc>
              <a:buClr>
                <a:srgbClr val="00A3E0"/>
              </a:buClr>
            </a:pPr>
            <a:r>
              <a:rPr lang="en-US" sz="2600" u="sng" dirty="0">
                <a:solidFill>
                  <a:schemeClr val="tx1"/>
                </a:solidFill>
                <a:latin typeface="+mn-lt"/>
              </a:rPr>
              <a:t>Issue / Scheme / Impact</a:t>
            </a:r>
            <a:endParaRPr lang="en-US" sz="2600" dirty="0">
              <a:solidFill>
                <a:schemeClr val="tx1"/>
              </a:solidFill>
              <a:latin typeface="+mn-lt"/>
            </a:endParaRPr>
          </a:p>
          <a:p>
            <a:pPr marL="461963" lvl="1">
              <a:lnSpc>
                <a:spcPct val="100000"/>
              </a:lnSpc>
              <a:spcAft>
                <a:spcPts val="500"/>
              </a:spcAft>
              <a:buClr>
                <a:srgbClr val="00A3E0"/>
              </a:buClr>
              <a:buFont typeface="Wingdings" panose="05000000000000000000" pitchFamily="2" charset="2"/>
              <a:buChar char="Ø"/>
            </a:pPr>
            <a:r>
              <a:rPr lang="en-US" sz="2600" dirty="0">
                <a:solidFill>
                  <a:schemeClr val="tx1"/>
                </a:solidFill>
                <a:latin typeface="+mn-lt"/>
              </a:rPr>
              <a:t>Fraud involved Bloomberg (</a:t>
            </a:r>
            <a:r>
              <a:rPr lang="en-US" sz="2600" i="1" dirty="0">
                <a:solidFill>
                  <a:schemeClr val="tx1"/>
                </a:solidFill>
                <a:latin typeface="+mn-lt"/>
              </a:rPr>
              <a:t>owner</a:t>
            </a:r>
            <a:r>
              <a:rPr lang="en-US" sz="2600" dirty="0">
                <a:solidFill>
                  <a:schemeClr val="tx1"/>
                </a:solidFill>
                <a:latin typeface="+mn-lt"/>
              </a:rPr>
              <a:t>) &amp; General Contractor (</a:t>
            </a:r>
            <a:r>
              <a:rPr lang="en-US" sz="2600" i="1" dirty="0">
                <a:solidFill>
                  <a:schemeClr val="tx1"/>
                </a:solidFill>
                <a:latin typeface="+mn-lt"/>
              </a:rPr>
              <a:t>Turner Construction</a:t>
            </a:r>
            <a:r>
              <a:rPr lang="en-US" sz="2600" dirty="0">
                <a:solidFill>
                  <a:schemeClr val="tx1"/>
                </a:solidFill>
                <a:latin typeface="+mn-lt"/>
              </a:rPr>
              <a:t>) – contractors pay bribes or provide kickbacks in return for securing work, which was concealed by altering bids so they appeared lowest &amp; best-qualified.</a:t>
            </a:r>
          </a:p>
        </p:txBody>
      </p:sp>
      <p:sp>
        <p:nvSpPr>
          <p:cNvPr id="2" name="Slide Number Placeholder 1">
            <a:extLst>
              <a:ext uri="{FF2B5EF4-FFF2-40B4-BE49-F238E27FC236}">
                <a16:creationId xmlns:a16="http://schemas.microsoft.com/office/drawing/2014/main" xmlns="" id="{D487FB72-87A9-4AC7-A3DE-4EE46B1F56D3}"/>
              </a:ext>
            </a:extLst>
          </p:cNvPr>
          <p:cNvSpPr>
            <a:spLocks noGrp="1"/>
          </p:cNvSpPr>
          <p:nvPr>
            <p:ph type="sldNum" sz="quarter" idx="4"/>
          </p:nvPr>
        </p:nvSpPr>
        <p:spPr/>
        <p:txBody>
          <a:bodyPr/>
          <a:lstStyle/>
          <a:p>
            <a:fld id="{6D22F896-40B5-4ADD-8801-0D06FADFA095}" type="slidenum">
              <a:rPr lang="en-US" smtClean="0"/>
              <a:pPr/>
              <a:t>10</a:t>
            </a:fld>
            <a:endParaRPr lang="en-US" dirty="0"/>
          </a:p>
        </p:txBody>
      </p:sp>
    </p:spTree>
    <p:extLst>
      <p:ext uri="{BB962C8B-B14F-4D97-AF65-F5344CB8AC3E}">
        <p14:creationId xmlns:p14="http://schemas.microsoft.com/office/powerpoint/2010/main" val="2711247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90088" y="419863"/>
            <a:ext cx="8664934" cy="1143000"/>
          </a:xfrm>
        </p:spPr>
        <p:txBody>
          <a:bodyPr>
            <a:normAutofit fontScale="90000"/>
          </a:bodyPr>
          <a:lstStyle/>
          <a:p>
            <a:pPr algn="ctr"/>
            <a:r>
              <a:rPr lang="en-US" sz="4000" dirty="0">
                <a:solidFill>
                  <a:schemeClr val="tx1"/>
                </a:solidFill>
                <a:cs typeface="Arial" pitchFamily="34" charset="0"/>
              </a:rPr>
              <a:t>Recent Construction Fraud </a:t>
            </a:r>
            <a:r>
              <a:rPr lang="en-US" sz="2000" dirty="0">
                <a:solidFill>
                  <a:schemeClr val="tx1"/>
                </a:solidFill>
                <a:cs typeface="Arial" pitchFamily="34" charset="0"/>
              </a:rPr>
              <a:t>(</a:t>
            </a:r>
            <a:r>
              <a:rPr lang="en-US" sz="2000" i="1" dirty="0">
                <a:solidFill>
                  <a:schemeClr val="tx1"/>
                </a:solidFill>
                <a:cs typeface="Arial" pitchFamily="34" charset="0"/>
              </a:rPr>
              <a:t>continued)</a:t>
            </a:r>
            <a:r>
              <a:rPr lang="en-US" sz="2000" dirty="0">
                <a:solidFill>
                  <a:schemeClr val="tx1"/>
                </a:solidFill>
                <a:cs typeface="Arial" pitchFamily="34" charset="0"/>
              </a:rPr>
              <a:t/>
            </a:r>
            <a:br>
              <a:rPr lang="en-US" sz="2000" dirty="0">
                <a:solidFill>
                  <a:schemeClr val="tx1"/>
                </a:solidFill>
                <a:cs typeface="Arial" pitchFamily="34" charset="0"/>
              </a:rPr>
            </a:br>
            <a:endParaRPr lang="en-US" sz="2000" dirty="0">
              <a:solidFill>
                <a:schemeClr val="tx1"/>
              </a:solidFill>
              <a:latin typeface="+mj-lt"/>
              <a:cs typeface="Arial" pitchFamily="34" charset="0"/>
            </a:endParaRPr>
          </a:p>
        </p:txBody>
      </p:sp>
      <p:sp>
        <p:nvSpPr>
          <p:cNvPr id="10" name="Content Placeholder 2"/>
          <p:cNvSpPr>
            <a:spLocks noGrp="1"/>
          </p:cNvSpPr>
          <p:nvPr>
            <p:ph idx="1"/>
          </p:nvPr>
        </p:nvSpPr>
        <p:spPr>
          <a:xfrm>
            <a:off x="390088" y="1115736"/>
            <a:ext cx="8363824" cy="4679553"/>
          </a:xfrm>
        </p:spPr>
        <p:txBody>
          <a:bodyPr anchor="t">
            <a:normAutofit fontScale="92500" lnSpcReduction="20000"/>
          </a:bodyPr>
          <a:lstStyle/>
          <a:p>
            <a:pPr>
              <a:lnSpc>
                <a:spcPct val="150000"/>
              </a:lnSpc>
              <a:buClr>
                <a:srgbClr val="00A3E0"/>
              </a:buClr>
            </a:pPr>
            <a:r>
              <a:rPr lang="en-US" sz="2600" u="sng" dirty="0">
                <a:solidFill>
                  <a:schemeClr val="tx1"/>
                </a:solidFill>
                <a:latin typeface="+mn-lt"/>
              </a:rPr>
              <a:t>Results / Impact</a:t>
            </a:r>
          </a:p>
          <a:p>
            <a:pPr lvl="1">
              <a:lnSpc>
                <a:spcPct val="110000"/>
              </a:lnSpc>
              <a:buClr>
                <a:srgbClr val="00A3E0"/>
              </a:buClr>
              <a:buFont typeface="Wingdings" panose="05000000000000000000" pitchFamily="2" charset="2"/>
              <a:buChar char="Ø"/>
            </a:pPr>
            <a:r>
              <a:rPr lang="en-US" sz="2800" dirty="0">
                <a:solidFill>
                  <a:schemeClr val="tx1"/>
                </a:solidFill>
                <a:latin typeface="+mn-lt"/>
              </a:rPr>
              <a:t>14 people &amp; 3 companies were charged with grand larceny, conspiracy, money laundering, and bribery. Unsure as to what the effect was for all parties involved, but the scheme cost Bloomberg about $15M</a:t>
            </a:r>
            <a:r>
              <a:rPr lang="en-US" sz="2400" dirty="0">
                <a:solidFill>
                  <a:schemeClr val="tx1"/>
                </a:solidFill>
                <a:latin typeface="+mn-lt"/>
              </a:rPr>
              <a:t>.</a:t>
            </a:r>
          </a:p>
          <a:p>
            <a:pPr>
              <a:lnSpc>
                <a:spcPct val="110000"/>
              </a:lnSpc>
              <a:spcBef>
                <a:spcPts val="1500"/>
              </a:spcBef>
              <a:buClr>
                <a:srgbClr val="00A3E0"/>
              </a:buClr>
            </a:pPr>
            <a:r>
              <a:rPr lang="en-US" sz="2600" u="sng" dirty="0">
                <a:solidFill>
                  <a:schemeClr val="tx1"/>
                </a:solidFill>
                <a:latin typeface="+mn-lt"/>
              </a:rPr>
              <a:t>Fun Fact</a:t>
            </a:r>
            <a:endParaRPr lang="en-US" sz="2600" dirty="0">
              <a:solidFill>
                <a:schemeClr val="tx1"/>
              </a:solidFill>
              <a:latin typeface="+mn-lt"/>
            </a:endParaRPr>
          </a:p>
          <a:p>
            <a:pPr lvl="1">
              <a:lnSpc>
                <a:spcPct val="110000"/>
              </a:lnSpc>
              <a:buClr>
                <a:srgbClr val="00A3E0"/>
              </a:buClr>
              <a:buFont typeface="Wingdings" panose="05000000000000000000" pitchFamily="2" charset="2"/>
              <a:buChar char="Ø"/>
            </a:pPr>
            <a:r>
              <a:rPr lang="en-US" sz="2800" dirty="0">
                <a:solidFill>
                  <a:schemeClr val="tx1"/>
                </a:solidFill>
                <a:latin typeface="+mn-lt"/>
              </a:rPr>
              <a:t>Not Bloomberg’s 1</a:t>
            </a:r>
            <a:r>
              <a:rPr lang="en-US" sz="2800" baseline="30000" dirty="0">
                <a:solidFill>
                  <a:schemeClr val="tx1"/>
                </a:solidFill>
                <a:latin typeface="+mn-lt"/>
              </a:rPr>
              <a:t>st</a:t>
            </a:r>
            <a:r>
              <a:rPr lang="en-US" sz="2800" dirty="0">
                <a:solidFill>
                  <a:schemeClr val="tx1"/>
                </a:solidFill>
                <a:latin typeface="+mn-lt"/>
              </a:rPr>
              <a:t> time at the rodeo –In 1998, Bloomberg did the exact same thing.  They replaced their General Contractor with Turner, as the previous GC was found guilty of a $2B bid-rigging and bribery scheme</a:t>
            </a:r>
            <a:r>
              <a:rPr lang="en-US" sz="2400" dirty="0">
                <a:solidFill>
                  <a:schemeClr val="tx1"/>
                </a:solidFill>
                <a:latin typeface="+mn-lt"/>
              </a:rPr>
              <a:t>. </a:t>
            </a:r>
          </a:p>
        </p:txBody>
      </p:sp>
      <p:sp>
        <p:nvSpPr>
          <p:cNvPr id="2" name="Slide Number Placeholder 1">
            <a:extLst>
              <a:ext uri="{FF2B5EF4-FFF2-40B4-BE49-F238E27FC236}">
                <a16:creationId xmlns:a16="http://schemas.microsoft.com/office/drawing/2014/main" xmlns="" id="{B559EB45-FA38-4ECC-B347-284DB93F0800}"/>
              </a:ext>
            </a:extLst>
          </p:cNvPr>
          <p:cNvSpPr>
            <a:spLocks noGrp="1"/>
          </p:cNvSpPr>
          <p:nvPr>
            <p:ph type="sldNum" sz="quarter" idx="4"/>
          </p:nvPr>
        </p:nvSpPr>
        <p:spPr/>
        <p:txBody>
          <a:bodyPr/>
          <a:lstStyle/>
          <a:p>
            <a:fld id="{6D22F896-40B5-4ADD-8801-0D06FADFA095}" type="slidenum">
              <a:rPr lang="en-US" smtClean="0"/>
              <a:pPr/>
              <a:t>11</a:t>
            </a:fld>
            <a:endParaRPr lang="en-US" dirty="0"/>
          </a:p>
        </p:txBody>
      </p:sp>
    </p:spTree>
    <p:extLst>
      <p:ext uri="{BB962C8B-B14F-4D97-AF65-F5344CB8AC3E}">
        <p14:creationId xmlns:p14="http://schemas.microsoft.com/office/powerpoint/2010/main" val="191535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20039" y="319142"/>
            <a:ext cx="8503920" cy="1143000"/>
          </a:xfrm>
        </p:spPr>
        <p:txBody>
          <a:bodyPr>
            <a:normAutofit/>
          </a:bodyPr>
          <a:lstStyle/>
          <a:p>
            <a:pPr algn="ctr"/>
            <a:r>
              <a:rPr lang="en-US" sz="4000" dirty="0">
                <a:solidFill>
                  <a:schemeClr val="tx1"/>
                </a:solidFill>
                <a:latin typeface="+mj-lt"/>
                <a:cs typeface="Arial" pitchFamily="34" charset="0"/>
              </a:rPr>
              <a:t>CONSTRUCTION 101 - BASICS</a:t>
            </a:r>
          </a:p>
        </p:txBody>
      </p:sp>
      <p:sp>
        <p:nvSpPr>
          <p:cNvPr id="15" name="Title 1">
            <a:extLst>
              <a:ext uri="{FF2B5EF4-FFF2-40B4-BE49-F238E27FC236}">
                <a16:creationId xmlns:a16="http://schemas.microsoft.com/office/drawing/2014/main" xmlns="" id="{1F4EE31C-19E6-4B4A-8AB6-6B0A3C776B1F}"/>
              </a:ext>
            </a:extLst>
          </p:cNvPr>
          <p:cNvSpPr txBox="1">
            <a:spLocks/>
          </p:cNvSpPr>
          <p:nvPr/>
        </p:nvSpPr>
        <p:spPr>
          <a:xfrm>
            <a:off x="1901137" y="973084"/>
            <a:ext cx="5341725" cy="489058"/>
          </a:xfrm>
          <a:prstGeom prst="rect">
            <a:avLst/>
          </a:prstGeom>
        </p:spPr>
        <p:txBody>
          <a:bodyPr vert="horz" lIns="91440" tIns="45720" rIns="91440" bIns="45720" rtlCol="0" anchor="t">
            <a:normAutofit fontScale="97500"/>
          </a:bodyPr>
          <a:lstStyle>
            <a:lvl1pPr algn="l" defTabSz="685800" rtl="0" eaLnBrk="1" latinLnBrk="0" hangingPunct="1">
              <a:lnSpc>
                <a:spcPct val="90000"/>
              </a:lnSpc>
              <a:spcBef>
                <a:spcPct val="0"/>
              </a:spcBef>
              <a:buNone/>
              <a:defRPr sz="3200" b="0" i="0" kern="1200" cap="all">
                <a:solidFill>
                  <a:srgbClr val="00A3E0"/>
                </a:solidFill>
                <a:effectLst/>
                <a:latin typeface="+mj-lt"/>
                <a:ea typeface="+mj-ea"/>
                <a:cs typeface="+mj-cs"/>
              </a:defRPr>
            </a:lvl1pPr>
          </a:lstStyle>
          <a:p>
            <a:r>
              <a:rPr lang="en-US" sz="2400" dirty="0">
                <a:solidFill>
                  <a:schemeClr val="tx1"/>
                </a:solidFill>
                <a:cs typeface="Arial" pitchFamily="34" charset="0"/>
              </a:rPr>
              <a:t>Construction Delivery Methods</a:t>
            </a:r>
          </a:p>
        </p:txBody>
      </p:sp>
      <p:pic>
        <p:nvPicPr>
          <p:cNvPr id="17" name="Content Placeholder 5">
            <a:extLst>
              <a:ext uri="{FF2B5EF4-FFF2-40B4-BE49-F238E27FC236}">
                <a16:creationId xmlns:a16="http://schemas.microsoft.com/office/drawing/2014/main" xmlns="" id="{9028E5B7-B539-4497-93BB-F061F37CCAC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1940" y="1816274"/>
            <a:ext cx="4697063" cy="3648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Slide Number Placeholder 1">
            <a:extLst>
              <a:ext uri="{FF2B5EF4-FFF2-40B4-BE49-F238E27FC236}">
                <a16:creationId xmlns:a16="http://schemas.microsoft.com/office/drawing/2014/main" xmlns="" id="{019F58EE-DBEE-4B8D-A653-B6D7E47E0E90}"/>
              </a:ext>
            </a:extLst>
          </p:cNvPr>
          <p:cNvSpPr>
            <a:spLocks noGrp="1"/>
          </p:cNvSpPr>
          <p:nvPr>
            <p:ph type="sldNum" sz="quarter" idx="4"/>
          </p:nvPr>
        </p:nvSpPr>
        <p:spPr/>
        <p:txBody>
          <a:bodyPr/>
          <a:lstStyle/>
          <a:p>
            <a:fld id="{6D22F896-40B5-4ADD-8801-0D06FADFA095}" type="slidenum">
              <a:rPr lang="en-US" smtClean="0"/>
              <a:pPr/>
              <a:t>12</a:t>
            </a:fld>
            <a:endParaRPr lang="en-US" dirty="0"/>
          </a:p>
        </p:txBody>
      </p:sp>
    </p:spTree>
    <p:extLst>
      <p:ext uri="{BB962C8B-B14F-4D97-AF65-F5344CB8AC3E}">
        <p14:creationId xmlns:p14="http://schemas.microsoft.com/office/powerpoint/2010/main" val="3816421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194780" y="492322"/>
            <a:ext cx="8949220" cy="1143000"/>
          </a:xfrm>
        </p:spPr>
        <p:txBody>
          <a:bodyPr>
            <a:normAutofit/>
          </a:bodyPr>
          <a:lstStyle/>
          <a:p>
            <a:pPr algn="ctr"/>
            <a:r>
              <a:rPr lang="en-US" sz="4000" dirty="0">
                <a:solidFill>
                  <a:schemeClr val="tx1"/>
                </a:solidFill>
                <a:latin typeface="+mj-lt"/>
                <a:cs typeface="Arial" pitchFamily="34" charset="0"/>
              </a:rPr>
              <a:t>CONSTRUCTION 101 – BASICS </a:t>
            </a:r>
            <a:r>
              <a:rPr lang="en-US" sz="1800" i="1" dirty="0">
                <a:solidFill>
                  <a:schemeClr val="tx1"/>
                </a:solidFill>
                <a:latin typeface="+mj-lt"/>
                <a:cs typeface="Arial" pitchFamily="34" charset="0"/>
              </a:rPr>
              <a:t>(CONTINUED)</a:t>
            </a:r>
          </a:p>
        </p:txBody>
      </p:sp>
      <p:sp>
        <p:nvSpPr>
          <p:cNvPr id="15" name="Title 1">
            <a:extLst>
              <a:ext uri="{FF2B5EF4-FFF2-40B4-BE49-F238E27FC236}">
                <a16:creationId xmlns:a16="http://schemas.microsoft.com/office/drawing/2014/main" xmlns="" id="{1F4EE31C-19E6-4B4A-8AB6-6B0A3C776B1F}"/>
              </a:ext>
            </a:extLst>
          </p:cNvPr>
          <p:cNvSpPr txBox="1">
            <a:spLocks/>
          </p:cNvSpPr>
          <p:nvPr/>
        </p:nvSpPr>
        <p:spPr>
          <a:xfrm>
            <a:off x="985421" y="1237683"/>
            <a:ext cx="6839323" cy="489058"/>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0" i="0" kern="1200" cap="all">
                <a:solidFill>
                  <a:srgbClr val="00A3E0"/>
                </a:solidFill>
                <a:effectLst/>
                <a:latin typeface="+mj-lt"/>
                <a:ea typeface="+mj-ea"/>
                <a:cs typeface="+mj-cs"/>
              </a:defRPr>
            </a:lvl1pPr>
          </a:lstStyle>
          <a:p>
            <a:endParaRPr lang="en-US" sz="1500" dirty="0" smtClean="0">
              <a:solidFill>
                <a:schemeClr val="tx1"/>
              </a:solidFill>
              <a:cs typeface="Arial" pitchFamily="34" charset="0"/>
            </a:endParaRPr>
          </a:p>
          <a:p>
            <a:r>
              <a:rPr lang="en-US" sz="2800" dirty="0" smtClean="0">
                <a:solidFill>
                  <a:schemeClr val="tx1"/>
                </a:solidFill>
                <a:cs typeface="Arial" pitchFamily="34" charset="0"/>
              </a:rPr>
              <a:t>Construction </a:t>
            </a:r>
            <a:r>
              <a:rPr lang="en-US" sz="2800" dirty="0">
                <a:solidFill>
                  <a:schemeClr val="tx1"/>
                </a:solidFill>
                <a:cs typeface="Arial" pitchFamily="34" charset="0"/>
              </a:rPr>
              <a:t>CONTRACT VEHICLES</a:t>
            </a:r>
          </a:p>
        </p:txBody>
      </p:sp>
      <p:sp>
        <p:nvSpPr>
          <p:cNvPr id="4" name="Rectangle 3">
            <a:extLst>
              <a:ext uri="{FF2B5EF4-FFF2-40B4-BE49-F238E27FC236}">
                <a16:creationId xmlns:a16="http://schemas.microsoft.com/office/drawing/2014/main" xmlns="" id="{F07A0F34-7DFE-4023-B2C7-8DE00FB03E09}"/>
              </a:ext>
            </a:extLst>
          </p:cNvPr>
          <p:cNvSpPr/>
          <p:nvPr/>
        </p:nvSpPr>
        <p:spPr>
          <a:xfrm>
            <a:off x="889461" y="2317852"/>
            <a:ext cx="7251362" cy="2601738"/>
          </a:xfrm>
          <a:prstGeom prst="rect">
            <a:avLst/>
          </a:prstGeom>
        </p:spPr>
        <p:txBody>
          <a:bodyPr wrap="square">
            <a:spAutoFit/>
          </a:bodyPr>
          <a:lstStyle/>
          <a:p>
            <a:pPr lvl="1">
              <a:lnSpc>
                <a:spcPct val="150000"/>
              </a:lnSpc>
              <a:buClr>
                <a:srgbClr val="00A3E0"/>
              </a:buClr>
              <a:buFont typeface="Wingdings" panose="05000000000000000000" pitchFamily="2" charset="2"/>
              <a:buChar char="Ø"/>
            </a:pPr>
            <a:r>
              <a:rPr lang="en-US" sz="2800" dirty="0"/>
              <a:t>Lump Sum or Fixed Price</a:t>
            </a:r>
          </a:p>
          <a:p>
            <a:pPr lvl="1">
              <a:lnSpc>
                <a:spcPct val="150000"/>
              </a:lnSpc>
              <a:buClr>
                <a:srgbClr val="00A3E0"/>
              </a:buClr>
              <a:buFont typeface="Wingdings" panose="05000000000000000000" pitchFamily="2" charset="2"/>
              <a:buChar char="Ø"/>
            </a:pPr>
            <a:r>
              <a:rPr lang="en-US" sz="2800" dirty="0"/>
              <a:t>Cost Plus Fee with a Guaranteed Max Price</a:t>
            </a:r>
          </a:p>
          <a:p>
            <a:pPr lvl="1">
              <a:lnSpc>
                <a:spcPct val="150000"/>
              </a:lnSpc>
              <a:buClr>
                <a:srgbClr val="00A3E0"/>
              </a:buClr>
              <a:buFont typeface="Wingdings" panose="05000000000000000000" pitchFamily="2" charset="2"/>
              <a:buChar char="Ø"/>
            </a:pPr>
            <a:r>
              <a:rPr lang="en-US" sz="2800" dirty="0"/>
              <a:t>Time and Material</a:t>
            </a:r>
          </a:p>
          <a:p>
            <a:pPr lvl="1">
              <a:lnSpc>
                <a:spcPct val="150000"/>
              </a:lnSpc>
              <a:buClr>
                <a:srgbClr val="00A3E0"/>
              </a:buClr>
              <a:buFont typeface="Wingdings" panose="05000000000000000000" pitchFamily="2" charset="2"/>
              <a:buChar char="Ø"/>
            </a:pPr>
            <a:r>
              <a:rPr lang="en-US" sz="2800" dirty="0"/>
              <a:t>Combinations of above</a:t>
            </a:r>
          </a:p>
        </p:txBody>
      </p:sp>
      <p:sp>
        <p:nvSpPr>
          <p:cNvPr id="5" name="Slide Number Placeholder 4">
            <a:extLst>
              <a:ext uri="{FF2B5EF4-FFF2-40B4-BE49-F238E27FC236}">
                <a16:creationId xmlns:a16="http://schemas.microsoft.com/office/drawing/2014/main" xmlns="" id="{6299E57C-1444-4481-B74C-D6BED17C12B9}"/>
              </a:ext>
            </a:extLst>
          </p:cNvPr>
          <p:cNvSpPr>
            <a:spLocks noGrp="1"/>
          </p:cNvSpPr>
          <p:nvPr>
            <p:ph type="sldNum" sz="quarter" idx="4"/>
          </p:nvPr>
        </p:nvSpPr>
        <p:spPr/>
        <p:txBody>
          <a:bodyPr/>
          <a:lstStyle/>
          <a:p>
            <a:fld id="{6D22F896-40B5-4ADD-8801-0D06FADFA095}" type="slidenum">
              <a:rPr lang="en-US" smtClean="0"/>
              <a:pPr/>
              <a:t>13</a:t>
            </a:fld>
            <a:endParaRPr lang="en-US" dirty="0"/>
          </a:p>
        </p:txBody>
      </p:sp>
    </p:spTree>
    <p:extLst>
      <p:ext uri="{BB962C8B-B14F-4D97-AF65-F5344CB8AC3E}">
        <p14:creationId xmlns:p14="http://schemas.microsoft.com/office/powerpoint/2010/main" val="302888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xmlns="" id="{1F4EE31C-19E6-4B4A-8AB6-6B0A3C776B1F}"/>
              </a:ext>
            </a:extLst>
          </p:cNvPr>
          <p:cNvSpPr txBox="1">
            <a:spLocks/>
          </p:cNvSpPr>
          <p:nvPr/>
        </p:nvSpPr>
        <p:spPr>
          <a:xfrm>
            <a:off x="1901136" y="1066786"/>
            <a:ext cx="5341725" cy="489058"/>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0" i="0" kern="1200" cap="all">
                <a:solidFill>
                  <a:srgbClr val="00A3E0"/>
                </a:solidFill>
                <a:effectLst/>
                <a:latin typeface="+mj-lt"/>
                <a:ea typeface="+mj-ea"/>
                <a:cs typeface="+mj-cs"/>
              </a:defRPr>
            </a:lvl1pPr>
          </a:lstStyle>
          <a:p>
            <a:pPr algn="ctr"/>
            <a:r>
              <a:rPr lang="en-US" sz="2900" dirty="0">
                <a:solidFill>
                  <a:schemeClr val="tx1"/>
                </a:solidFill>
                <a:cs typeface="Arial" pitchFamily="34" charset="0"/>
              </a:rPr>
              <a:t>Construction PLAYERS</a:t>
            </a:r>
          </a:p>
        </p:txBody>
      </p:sp>
      <p:sp>
        <p:nvSpPr>
          <p:cNvPr id="3" name="Content Placeholder 2">
            <a:extLst>
              <a:ext uri="{FF2B5EF4-FFF2-40B4-BE49-F238E27FC236}">
                <a16:creationId xmlns:a16="http://schemas.microsoft.com/office/drawing/2014/main" xmlns="" id="{EC1552F0-73C3-45CA-B20A-E02D99205AD7}"/>
              </a:ext>
            </a:extLst>
          </p:cNvPr>
          <p:cNvSpPr>
            <a:spLocks noGrp="1"/>
          </p:cNvSpPr>
          <p:nvPr>
            <p:ph idx="1"/>
          </p:nvPr>
        </p:nvSpPr>
        <p:spPr>
          <a:xfrm>
            <a:off x="1464816" y="2011614"/>
            <a:ext cx="6169980" cy="3785504"/>
          </a:xfrm>
        </p:spPr>
        <p:txBody>
          <a:bodyPr>
            <a:noAutofit/>
          </a:bodyPr>
          <a:lstStyle/>
          <a:p>
            <a:pPr lvl="1">
              <a:lnSpc>
                <a:spcPct val="100000"/>
              </a:lnSpc>
              <a:spcBef>
                <a:spcPts val="1200"/>
              </a:spcBef>
              <a:buClr>
                <a:srgbClr val="00A3E0"/>
              </a:buClr>
              <a:buFont typeface="Wingdings" panose="05000000000000000000" pitchFamily="2" charset="2"/>
              <a:buChar char="Ø"/>
            </a:pPr>
            <a:r>
              <a:rPr lang="en-US" sz="3000" dirty="0">
                <a:solidFill>
                  <a:schemeClr val="tx1"/>
                </a:solidFill>
              </a:rPr>
              <a:t>Owner / Developer</a:t>
            </a:r>
          </a:p>
          <a:p>
            <a:pPr lvl="1">
              <a:lnSpc>
                <a:spcPct val="100000"/>
              </a:lnSpc>
              <a:spcBef>
                <a:spcPts val="1200"/>
              </a:spcBef>
              <a:buClr>
                <a:srgbClr val="00A3E0"/>
              </a:buClr>
              <a:buFont typeface="Wingdings" panose="05000000000000000000" pitchFamily="2" charset="2"/>
              <a:buChar char="Ø"/>
            </a:pPr>
            <a:r>
              <a:rPr lang="en-US" sz="3000" dirty="0">
                <a:solidFill>
                  <a:schemeClr val="tx1"/>
                </a:solidFill>
              </a:rPr>
              <a:t>Architects</a:t>
            </a:r>
          </a:p>
          <a:p>
            <a:pPr lvl="1">
              <a:lnSpc>
                <a:spcPct val="100000"/>
              </a:lnSpc>
              <a:spcBef>
                <a:spcPts val="1200"/>
              </a:spcBef>
              <a:buClr>
                <a:srgbClr val="00A3E0"/>
              </a:buClr>
              <a:buFont typeface="Wingdings" panose="05000000000000000000" pitchFamily="2" charset="2"/>
              <a:buChar char="Ø"/>
            </a:pPr>
            <a:r>
              <a:rPr lang="en-US" sz="3000" dirty="0">
                <a:solidFill>
                  <a:schemeClr val="tx1"/>
                </a:solidFill>
              </a:rPr>
              <a:t>Construction Manager</a:t>
            </a:r>
          </a:p>
          <a:p>
            <a:pPr lvl="1">
              <a:lnSpc>
                <a:spcPct val="100000"/>
              </a:lnSpc>
              <a:spcBef>
                <a:spcPts val="1200"/>
              </a:spcBef>
              <a:buClr>
                <a:srgbClr val="00A3E0"/>
              </a:buClr>
              <a:buFont typeface="Wingdings" panose="05000000000000000000" pitchFamily="2" charset="2"/>
              <a:buChar char="Ø"/>
            </a:pPr>
            <a:r>
              <a:rPr lang="en-US" sz="3000" dirty="0">
                <a:solidFill>
                  <a:schemeClr val="tx1"/>
                </a:solidFill>
              </a:rPr>
              <a:t>General Contractor</a:t>
            </a:r>
          </a:p>
          <a:p>
            <a:pPr lvl="1">
              <a:lnSpc>
                <a:spcPct val="100000"/>
              </a:lnSpc>
              <a:spcBef>
                <a:spcPts val="1200"/>
              </a:spcBef>
              <a:buClr>
                <a:srgbClr val="00A3E0"/>
              </a:buClr>
              <a:buFont typeface="Wingdings" panose="05000000000000000000" pitchFamily="2" charset="2"/>
              <a:buChar char="Ø"/>
            </a:pPr>
            <a:r>
              <a:rPr lang="en-US" sz="3000" dirty="0">
                <a:solidFill>
                  <a:schemeClr val="tx1"/>
                </a:solidFill>
              </a:rPr>
              <a:t>Subcontractor</a:t>
            </a:r>
          </a:p>
          <a:p>
            <a:pPr lvl="1">
              <a:lnSpc>
                <a:spcPct val="100000"/>
              </a:lnSpc>
              <a:spcBef>
                <a:spcPts val="1200"/>
              </a:spcBef>
              <a:buClr>
                <a:srgbClr val="00A3E0"/>
              </a:buClr>
              <a:buFont typeface="Wingdings" panose="05000000000000000000" pitchFamily="2" charset="2"/>
              <a:buChar char="Ø"/>
            </a:pPr>
            <a:r>
              <a:rPr lang="en-US" sz="3000" dirty="0">
                <a:solidFill>
                  <a:schemeClr val="tx1"/>
                </a:solidFill>
              </a:rPr>
              <a:t>Consultants</a:t>
            </a:r>
          </a:p>
        </p:txBody>
      </p:sp>
      <p:sp>
        <p:nvSpPr>
          <p:cNvPr id="4" name="Slide Number Placeholder 3">
            <a:extLst>
              <a:ext uri="{FF2B5EF4-FFF2-40B4-BE49-F238E27FC236}">
                <a16:creationId xmlns:a16="http://schemas.microsoft.com/office/drawing/2014/main" xmlns="" id="{E3BB3EC1-71C6-4263-BBC8-9AFD47B84449}"/>
              </a:ext>
            </a:extLst>
          </p:cNvPr>
          <p:cNvSpPr>
            <a:spLocks noGrp="1"/>
          </p:cNvSpPr>
          <p:nvPr>
            <p:ph type="sldNum" sz="quarter" idx="4"/>
          </p:nvPr>
        </p:nvSpPr>
        <p:spPr/>
        <p:txBody>
          <a:bodyPr/>
          <a:lstStyle/>
          <a:p>
            <a:fld id="{6D22F896-40B5-4ADD-8801-0D06FADFA095}" type="slidenum">
              <a:rPr lang="en-US" smtClean="0"/>
              <a:pPr/>
              <a:t>14</a:t>
            </a:fld>
            <a:endParaRPr lang="en-US" dirty="0"/>
          </a:p>
        </p:txBody>
      </p:sp>
      <p:sp>
        <p:nvSpPr>
          <p:cNvPr id="10" name="Title 1">
            <a:extLst>
              <a:ext uri="{FF2B5EF4-FFF2-40B4-BE49-F238E27FC236}">
                <a16:creationId xmlns:a16="http://schemas.microsoft.com/office/drawing/2014/main" xmlns="" id="{11003BE6-A911-4AE4-831D-482DB003270F}"/>
              </a:ext>
            </a:extLst>
          </p:cNvPr>
          <p:cNvSpPr txBox="1">
            <a:spLocks/>
          </p:cNvSpPr>
          <p:nvPr/>
        </p:nvSpPr>
        <p:spPr>
          <a:xfrm>
            <a:off x="97387" y="373934"/>
            <a:ext cx="8949220" cy="1143000"/>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rgbClr val="00A3E0"/>
                </a:solidFill>
                <a:effectLst/>
                <a:latin typeface="+mj-lt"/>
                <a:ea typeface="+mj-ea"/>
                <a:cs typeface="+mj-cs"/>
              </a:defRPr>
            </a:lvl1pPr>
          </a:lstStyle>
          <a:p>
            <a:pPr algn="ctr"/>
            <a:r>
              <a:rPr lang="en-US" sz="4000" dirty="0">
                <a:solidFill>
                  <a:schemeClr val="tx1"/>
                </a:solidFill>
                <a:cs typeface="Arial" pitchFamily="34" charset="0"/>
              </a:rPr>
              <a:t>CONSTRUCTION 101 – BASICS </a:t>
            </a:r>
            <a:r>
              <a:rPr lang="en-US" sz="1800" i="1" dirty="0">
                <a:solidFill>
                  <a:schemeClr val="tx1"/>
                </a:solidFill>
                <a:cs typeface="Arial" pitchFamily="34" charset="0"/>
              </a:rPr>
              <a:t>(CONTINUED)</a:t>
            </a:r>
          </a:p>
        </p:txBody>
      </p:sp>
    </p:spTree>
    <p:extLst>
      <p:ext uri="{BB962C8B-B14F-4D97-AF65-F5344CB8AC3E}">
        <p14:creationId xmlns:p14="http://schemas.microsoft.com/office/powerpoint/2010/main" val="118948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3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7"/>
            <a:ext cx="4080510" cy="4152863"/>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rgbClr val="000000"/>
                </a:solidFill>
              </a:rPr>
              <a:t>Why is construction auditing important ?</a:t>
            </a:r>
            <a:br>
              <a:rPr lang="en-US" sz="3600" b="1" dirty="0">
                <a:solidFill>
                  <a:srgbClr val="000000"/>
                </a:solidFill>
              </a:rPr>
            </a:br>
            <a:r>
              <a:rPr lang="en-US" sz="3600" b="1" dirty="0">
                <a:solidFill>
                  <a:srgbClr val="000000"/>
                </a:solidFill>
              </a:rPr>
              <a:t/>
            </a:r>
            <a:br>
              <a:rPr lang="en-US" sz="3600" b="1" dirty="0">
                <a:solidFill>
                  <a:srgbClr val="000000"/>
                </a:solidFill>
              </a:rPr>
            </a:br>
            <a:r>
              <a:rPr lang="en-US" sz="3600" b="1" dirty="0">
                <a:solidFill>
                  <a:srgbClr val="000000"/>
                </a:solidFill>
              </a:rPr>
              <a:t>Is it necessary?</a:t>
            </a:r>
          </a:p>
        </p:txBody>
      </p:sp>
      <p:sp>
        <p:nvSpPr>
          <p:cNvPr id="2" name="Slide Number Placeholder 1">
            <a:extLst>
              <a:ext uri="{FF2B5EF4-FFF2-40B4-BE49-F238E27FC236}">
                <a16:creationId xmlns:a16="http://schemas.microsoft.com/office/drawing/2014/main" xmlns="" id="{BFF6D57F-AFDE-4FCB-996E-5B73ED544236}"/>
              </a:ext>
            </a:extLst>
          </p:cNvPr>
          <p:cNvSpPr>
            <a:spLocks noGrp="1"/>
          </p:cNvSpPr>
          <p:nvPr>
            <p:ph type="sldNum" sz="quarter" idx="4"/>
          </p:nvPr>
        </p:nvSpPr>
        <p:spPr/>
        <p:txBody>
          <a:bodyPr/>
          <a:lstStyle/>
          <a:p>
            <a:fld id="{6D22F896-40B5-4ADD-8801-0D06FADFA095}" type="slidenum">
              <a:rPr lang="en-US" smtClean="0"/>
              <a:pPr/>
              <a:t>15</a:t>
            </a:fld>
            <a:endParaRPr lang="en-US" dirty="0"/>
          </a:p>
        </p:txBody>
      </p:sp>
    </p:spTree>
    <p:extLst>
      <p:ext uri="{BB962C8B-B14F-4D97-AF65-F5344CB8AC3E}">
        <p14:creationId xmlns:p14="http://schemas.microsoft.com/office/powerpoint/2010/main" val="17453014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2900" b="0" i="0" kern="1200" cap="all" dirty="0">
                <a:solidFill>
                  <a:schemeClr val="tx1"/>
                </a:solidFill>
                <a:effectLst/>
                <a:latin typeface="+mj-lt"/>
                <a:ea typeface="+mj-ea"/>
                <a:cs typeface="+mj-cs"/>
              </a:rPr>
              <a:t>How would you address? common management rebuttals to an audit—</a:t>
            </a:r>
          </a:p>
        </p:txBody>
      </p:sp>
      <p:sp>
        <p:nvSpPr>
          <p:cNvPr id="10" name="Content Placeholder 2"/>
          <p:cNvSpPr>
            <a:spLocks noGrp="1"/>
          </p:cNvSpPr>
          <p:nvPr>
            <p:ph idx="1"/>
          </p:nvPr>
        </p:nvSpPr>
        <p:spPr>
          <a:xfrm>
            <a:off x="4543468" y="337353"/>
            <a:ext cx="4080510" cy="5330850"/>
          </a:xfrm>
          <a:blipFill>
            <a:blip r:embed="rId3"/>
            <a:tile tx="0" ty="0" sx="100000" sy="100000" flip="none" algn="tl"/>
          </a:blipFill>
        </p:spPr>
        <p:txBody>
          <a:bodyPr vert="horz" lIns="91440" tIns="45720" rIns="91440" bIns="45720" rtlCol="0" anchor="ctr">
            <a:noAutofit/>
          </a:bodyPr>
          <a:lstStyle/>
          <a:p>
            <a:pPr defTabSz="914400">
              <a:lnSpc>
                <a:spcPct val="110000"/>
              </a:lnSpc>
              <a:spcAft>
                <a:spcPts val="1200"/>
              </a:spcAft>
            </a:pPr>
            <a:r>
              <a:rPr lang="en-US" sz="2400" b="1" dirty="0">
                <a:solidFill>
                  <a:srgbClr val="000000"/>
                </a:solidFill>
              </a:rPr>
              <a:t>“</a:t>
            </a:r>
            <a:r>
              <a:rPr lang="en-US" sz="2800" b="1" dirty="0">
                <a:solidFill>
                  <a:srgbClr val="000000"/>
                </a:solidFill>
              </a:rPr>
              <a:t>Our construction management firms monitor the project.”</a:t>
            </a:r>
          </a:p>
          <a:p>
            <a:pPr defTabSz="914400">
              <a:lnSpc>
                <a:spcPct val="110000"/>
              </a:lnSpc>
              <a:spcAft>
                <a:spcPts val="1200"/>
              </a:spcAft>
            </a:pPr>
            <a:r>
              <a:rPr lang="en-US" sz="2800" b="1" dirty="0">
                <a:solidFill>
                  <a:srgbClr val="000000"/>
                </a:solidFill>
              </a:rPr>
              <a:t>“We have a great relationship with the GC &amp; have no problems.”</a:t>
            </a:r>
          </a:p>
          <a:p>
            <a:pPr defTabSz="914400">
              <a:lnSpc>
                <a:spcPct val="110000"/>
              </a:lnSpc>
            </a:pPr>
            <a:r>
              <a:rPr lang="en-US" sz="2800" b="1" dirty="0">
                <a:solidFill>
                  <a:srgbClr val="000000"/>
                </a:solidFill>
              </a:rPr>
              <a:t>“GCs on our jobs have never been convicted of fraud.”</a:t>
            </a:r>
          </a:p>
        </p:txBody>
      </p:sp>
      <p:sp>
        <p:nvSpPr>
          <p:cNvPr id="2" name="Slide Number Placeholder 1">
            <a:extLst>
              <a:ext uri="{FF2B5EF4-FFF2-40B4-BE49-F238E27FC236}">
                <a16:creationId xmlns:a16="http://schemas.microsoft.com/office/drawing/2014/main" xmlns="" id="{F904C457-8B08-4F53-8382-80742C0C5288}"/>
              </a:ext>
            </a:extLst>
          </p:cNvPr>
          <p:cNvSpPr>
            <a:spLocks noGrp="1"/>
          </p:cNvSpPr>
          <p:nvPr>
            <p:ph type="sldNum" sz="quarter" idx="4"/>
          </p:nvPr>
        </p:nvSpPr>
        <p:spPr/>
        <p:txBody>
          <a:bodyPr/>
          <a:lstStyle/>
          <a:p>
            <a:fld id="{6D22F896-40B5-4ADD-8801-0D06FADFA095}" type="slidenum">
              <a:rPr lang="en-US" smtClean="0"/>
              <a:pPr/>
              <a:t>16</a:t>
            </a:fld>
            <a:endParaRPr lang="en-US" dirty="0"/>
          </a:p>
        </p:txBody>
      </p:sp>
    </p:spTree>
    <p:extLst>
      <p:ext uri="{BB962C8B-B14F-4D97-AF65-F5344CB8AC3E}">
        <p14:creationId xmlns:p14="http://schemas.microsoft.com/office/powerpoint/2010/main" val="15910436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2900" b="0" i="0" kern="1200" cap="all" dirty="0">
                <a:solidFill>
                  <a:schemeClr val="tx1"/>
                </a:solidFill>
                <a:effectLst/>
                <a:latin typeface="+mj-lt"/>
                <a:ea typeface="+mj-ea"/>
                <a:cs typeface="+mj-cs"/>
              </a:rPr>
              <a:t/>
            </a:r>
            <a:br>
              <a:rPr lang="en-US" sz="2900" b="0" i="0" kern="1200" cap="all" dirty="0">
                <a:solidFill>
                  <a:schemeClr val="tx1"/>
                </a:solidFill>
                <a:effectLst/>
                <a:latin typeface="+mj-lt"/>
                <a:ea typeface="+mj-ea"/>
                <a:cs typeface="+mj-cs"/>
              </a:rPr>
            </a:br>
            <a:r>
              <a:rPr lang="en-US" sz="3100" dirty="0">
                <a:solidFill>
                  <a:schemeClr val="tx1"/>
                </a:solidFill>
              </a:rPr>
              <a:t>What are your Top </a:t>
            </a:r>
            <a:r>
              <a:rPr lang="en-US" sz="3100" b="0" i="0" kern="1200" cap="all" dirty="0">
                <a:solidFill>
                  <a:schemeClr val="tx1"/>
                </a:solidFill>
                <a:effectLst/>
              </a:rPr>
              <a:t>High Risk Areas?</a:t>
            </a:r>
          </a:p>
        </p:txBody>
      </p:sp>
      <p:sp>
        <p:nvSpPr>
          <p:cNvPr id="10" name="Content Placeholder 2"/>
          <p:cNvSpPr>
            <a:spLocks noGrp="1"/>
          </p:cNvSpPr>
          <p:nvPr>
            <p:ph idx="1"/>
          </p:nvPr>
        </p:nvSpPr>
        <p:spPr>
          <a:xfrm>
            <a:off x="2965143" y="585927"/>
            <a:ext cx="5738736" cy="5282214"/>
          </a:xfrm>
          <a:blipFill>
            <a:blip r:embed="rId3"/>
            <a:tile tx="0" ty="0" sx="100000" sy="100000" flip="none" algn="tl"/>
          </a:blipFill>
        </p:spPr>
        <p:txBody>
          <a:bodyPr vert="horz" lIns="91440" tIns="45720" rIns="91440" bIns="45720" rtlCol="0" anchor="ctr">
            <a:noAutofit/>
          </a:bodyPr>
          <a:lstStyle/>
          <a:p>
            <a:pPr defTabSz="914400">
              <a:lnSpc>
                <a:spcPct val="100000"/>
              </a:lnSpc>
              <a:spcBef>
                <a:spcPts val="400"/>
              </a:spcBef>
            </a:pPr>
            <a:r>
              <a:rPr lang="en-US" sz="3000" b="1" dirty="0">
                <a:solidFill>
                  <a:srgbClr val="000000"/>
                </a:solidFill>
              </a:rPr>
              <a:t>Contract terms &amp; conditions</a:t>
            </a:r>
          </a:p>
          <a:p>
            <a:pPr defTabSz="914400">
              <a:spcBef>
                <a:spcPts val="500"/>
              </a:spcBef>
            </a:pPr>
            <a:r>
              <a:rPr lang="en-US" sz="3000" b="1" dirty="0">
                <a:solidFill>
                  <a:srgbClr val="000000"/>
                </a:solidFill>
              </a:rPr>
              <a:t>Bidding</a:t>
            </a:r>
          </a:p>
          <a:p>
            <a:pPr defTabSz="914400">
              <a:spcBef>
                <a:spcPts val="500"/>
              </a:spcBef>
            </a:pPr>
            <a:r>
              <a:rPr lang="en-US" sz="3000" b="1" dirty="0">
                <a:solidFill>
                  <a:srgbClr val="000000"/>
                </a:solidFill>
              </a:rPr>
              <a:t>Change orders</a:t>
            </a:r>
          </a:p>
          <a:p>
            <a:pPr defTabSz="914400">
              <a:spcBef>
                <a:spcPts val="500"/>
              </a:spcBef>
            </a:pPr>
            <a:r>
              <a:rPr lang="en-US" sz="3000" b="1" dirty="0">
                <a:solidFill>
                  <a:srgbClr val="000000"/>
                </a:solidFill>
              </a:rPr>
              <a:t>General conditions</a:t>
            </a:r>
          </a:p>
          <a:p>
            <a:pPr defTabSz="914400">
              <a:spcBef>
                <a:spcPts val="500"/>
              </a:spcBef>
            </a:pPr>
            <a:r>
              <a:rPr lang="en-US" sz="3000" b="1" dirty="0">
                <a:solidFill>
                  <a:srgbClr val="000000"/>
                </a:solidFill>
              </a:rPr>
              <a:t>Labor, and material costs</a:t>
            </a:r>
          </a:p>
          <a:p>
            <a:pPr defTabSz="914400">
              <a:spcBef>
                <a:spcPts val="500"/>
              </a:spcBef>
            </a:pPr>
            <a:r>
              <a:rPr lang="en-US" sz="3000" b="1" dirty="0">
                <a:solidFill>
                  <a:srgbClr val="000000"/>
                </a:solidFill>
              </a:rPr>
              <a:t>Subcontracts and payment</a:t>
            </a:r>
          </a:p>
          <a:p>
            <a:pPr defTabSz="914400">
              <a:spcBef>
                <a:spcPts val="500"/>
              </a:spcBef>
            </a:pPr>
            <a:r>
              <a:rPr lang="en-US" sz="3000" b="1" dirty="0">
                <a:solidFill>
                  <a:srgbClr val="000000"/>
                </a:solidFill>
              </a:rPr>
              <a:t>Sub-tier subcontractors</a:t>
            </a:r>
          </a:p>
        </p:txBody>
      </p:sp>
      <p:sp>
        <p:nvSpPr>
          <p:cNvPr id="2" name="Slide Number Placeholder 1">
            <a:extLst>
              <a:ext uri="{FF2B5EF4-FFF2-40B4-BE49-F238E27FC236}">
                <a16:creationId xmlns:a16="http://schemas.microsoft.com/office/drawing/2014/main" xmlns="" id="{C990E058-301F-4AC5-A741-6698E2B45A35}"/>
              </a:ext>
            </a:extLst>
          </p:cNvPr>
          <p:cNvSpPr>
            <a:spLocks noGrp="1"/>
          </p:cNvSpPr>
          <p:nvPr>
            <p:ph type="sldNum" sz="quarter" idx="4"/>
          </p:nvPr>
        </p:nvSpPr>
        <p:spPr/>
        <p:txBody>
          <a:bodyPr/>
          <a:lstStyle/>
          <a:p>
            <a:fld id="{6D22F896-40B5-4ADD-8801-0D06FADFA095}" type="slidenum">
              <a:rPr lang="en-US" smtClean="0"/>
              <a:pPr/>
              <a:t>17</a:t>
            </a:fld>
            <a:endParaRPr lang="en-US" dirty="0"/>
          </a:p>
        </p:txBody>
      </p:sp>
    </p:spTree>
    <p:extLst>
      <p:ext uri="{BB962C8B-B14F-4D97-AF65-F5344CB8AC3E}">
        <p14:creationId xmlns:p14="http://schemas.microsoft.com/office/powerpoint/2010/main" val="16039028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chemeClr val="tx1"/>
                </a:solidFill>
                <a:cs typeface="Arial" pitchFamily="34" charset="0"/>
              </a:rPr>
              <a:t>When do you bring in the auditors?</a:t>
            </a:r>
            <a:endParaRPr lang="en-US" sz="3600" b="1" dirty="0">
              <a:solidFill>
                <a:srgbClr val="000000"/>
              </a:solidFill>
            </a:endParaRPr>
          </a:p>
        </p:txBody>
      </p:sp>
      <p:sp>
        <p:nvSpPr>
          <p:cNvPr id="2" name="Slide Number Placeholder 1">
            <a:extLst>
              <a:ext uri="{FF2B5EF4-FFF2-40B4-BE49-F238E27FC236}">
                <a16:creationId xmlns:a16="http://schemas.microsoft.com/office/drawing/2014/main" xmlns="" id="{568F2D1F-EA91-4C92-A8AB-6D62163CD6EE}"/>
              </a:ext>
            </a:extLst>
          </p:cNvPr>
          <p:cNvSpPr>
            <a:spLocks noGrp="1"/>
          </p:cNvSpPr>
          <p:nvPr>
            <p:ph type="sldNum" sz="quarter" idx="4"/>
          </p:nvPr>
        </p:nvSpPr>
        <p:spPr/>
        <p:txBody>
          <a:bodyPr/>
          <a:lstStyle/>
          <a:p>
            <a:fld id="{6D22F896-40B5-4ADD-8801-0D06FADFA095}" type="slidenum">
              <a:rPr lang="en-US" smtClean="0"/>
              <a:pPr/>
              <a:t>18</a:t>
            </a:fld>
            <a:endParaRPr lang="en-US" dirty="0"/>
          </a:p>
        </p:txBody>
      </p:sp>
    </p:spTree>
    <p:extLst>
      <p:ext uri="{BB962C8B-B14F-4D97-AF65-F5344CB8AC3E}">
        <p14:creationId xmlns:p14="http://schemas.microsoft.com/office/powerpoint/2010/main" val="29957143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buNone/>
            </a:pPr>
            <a:r>
              <a:rPr lang="en-US" sz="3600" b="1" dirty="0">
                <a:solidFill>
                  <a:srgbClr val="000000"/>
                </a:solidFill>
              </a:rPr>
              <a:t>What are your top things to do during an audit?</a:t>
            </a:r>
          </a:p>
        </p:txBody>
      </p:sp>
      <p:sp>
        <p:nvSpPr>
          <p:cNvPr id="2" name="Slide Number Placeholder 1">
            <a:extLst>
              <a:ext uri="{FF2B5EF4-FFF2-40B4-BE49-F238E27FC236}">
                <a16:creationId xmlns:a16="http://schemas.microsoft.com/office/drawing/2014/main" xmlns="" id="{9F0B506E-643D-40AE-914F-B1E508428800}"/>
              </a:ext>
            </a:extLst>
          </p:cNvPr>
          <p:cNvSpPr>
            <a:spLocks noGrp="1"/>
          </p:cNvSpPr>
          <p:nvPr>
            <p:ph type="sldNum" sz="quarter" idx="4"/>
          </p:nvPr>
        </p:nvSpPr>
        <p:spPr/>
        <p:txBody>
          <a:bodyPr/>
          <a:lstStyle/>
          <a:p>
            <a:fld id="{6D22F896-40B5-4ADD-8801-0D06FADFA095}" type="slidenum">
              <a:rPr lang="en-US" smtClean="0"/>
              <a:pPr/>
              <a:t>19</a:t>
            </a:fld>
            <a:endParaRPr lang="en-US" dirty="0"/>
          </a:p>
        </p:txBody>
      </p:sp>
    </p:spTree>
    <p:extLst>
      <p:ext uri="{BB962C8B-B14F-4D97-AF65-F5344CB8AC3E}">
        <p14:creationId xmlns:p14="http://schemas.microsoft.com/office/powerpoint/2010/main" val="27862950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320040" y="333432"/>
            <a:ext cx="8503920" cy="868736"/>
          </a:xfrm>
        </p:spPr>
        <p:txBody>
          <a:bodyPr>
            <a:normAutofit/>
          </a:bodyPr>
          <a:lstStyle/>
          <a:p>
            <a:pPr algn="ctr"/>
            <a:r>
              <a:rPr lang="en-US" sz="4000" cap="small" dirty="0" smtClean="0">
                <a:solidFill>
                  <a:schemeClr val="tx1"/>
                </a:solidFill>
                <a:latin typeface="+mj-lt"/>
                <a:cs typeface="Arial" pitchFamily="34" charset="0"/>
              </a:rPr>
              <a:t>AvalonBay </a:t>
            </a:r>
            <a:r>
              <a:rPr lang="en-US" sz="4000" cap="small" dirty="0">
                <a:solidFill>
                  <a:schemeClr val="tx1"/>
                </a:solidFill>
                <a:latin typeface="+mj-lt"/>
                <a:cs typeface="Arial" pitchFamily="34" charset="0"/>
              </a:rPr>
              <a:t>Communities, Inc.</a:t>
            </a:r>
          </a:p>
        </p:txBody>
      </p:sp>
      <p:sp>
        <p:nvSpPr>
          <p:cNvPr id="21" name="Content Placeholder 2"/>
          <p:cNvSpPr>
            <a:spLocks noGrp="1"/>
          </p:cNvSpPr>
          <p:nvPr>
            <p:ph idx="1"/>
          </p:nvPr>
        </p:nvSpPr>
        <p:spPr>
          <a:xfrm>
            <a:off x="390088" y="1115736"/>
            <a:ext cx="8363824" cy="4679553"/>
          </a:xfrm>
        </p:spPr>
        <p:txBody>
          <a:bodyPr anchor="t">
            <a:normAutofit/>
          </a:bodyPr>
          <a:lstStyle/>
          <a:p>
            <a:pPr marL="0" indent="0">
              <a:lnSpc>
                <a:spcPct val="100000"/>
              </a:lnSpc>
              <a:spcBef>
                <a:spcPts val="100"/>
              </a:spcBef>
              <a:spcAft>
                <a:spcPts val="1200"/>
              </a:spcAft>
              <a:buClr>
                <a:srgbClr val="00A3E0"/>
              </a:buClr>
              <a:buNone/>
            </a:pPr>
            <a:r>
              <a:rPr lang="en-US" sz="2500" dirty="0">
                <a:solidFill>
                  <a:schemeClr val="tx1"/>
                </a:solidFill>
              </a:rPr>
              <a:t>“</a:t>
            </a:r>
            <a:r>
              <a:rPr lang="en-US" sz="2500" i="1" dirty="0">
                <a:solidFill>
                  <a:schemeClr val="tx1"/>
                </a:solidFill>
              </a:rPr>
              <a:t>An equity REIT in the business of developing, redeveloping, acquiring and managing multifamily communities primarily in New England, the New York/New Jersey metro area, the Mid-Atlantic, the Pacific Northwest, and Northern &amp; Southern California</a:t>
            </a:r>
            <a:r>
              <a:rPr lang="en-US" sz="2500" dirty="0">
                <a:solidFill>
                  <a:schemeClr val="tx1"/>
                </a:solidFill>
              </a:rPr>
              <a:t>”</a:t>
            </a:r>
          </a:p>
          <a:p>
            <a:pPr lvl="1">
              <a:lnSpc>
                <a:spcPct val="100000"/>
              </a:lnSpc>
              <a:spcAft>
                <a:spcPts val="1000"/>
              </a:spcAft>
              <a:buClr>
                <a:srgbClr val="00A3E0"/>
              </a:buClr>
              <a:buFont typeface="Wingdings" panose="05000000000000000000" pitchFamily="2" charset="2"/>
              <a:buChar char="Ø"/>
            </a:pPr>
            <a:r>
              <a:rPr lang="en-US" sz="2400" dirty="0">
                <a:solidFill>
                  <a:schemeClr val="tx1"/>
                </a:solidFill>
              </a:rPr>
              <a:t>NYSE and S&amp;P 500 Company</a:t>
            </a:r>
          </a:p>
          <a:p>
            <a:pPr lvl="1">
              <a:lnSpc>
                <a:spcPct val="100000"/>
              </a:lnSpc>
              <a:spcAft>
                <a:spcPts val="1000"/>
              </a:spcAft>
              <a:buClr>
                <a:srgbClr val="00A3E0"/>
              </a:buClr>
              <a:buFont typeface="Wingdings" panose="05000000000000000000" pitchFamily="2" charset="2"/>
              <a:buChar char="Ø"/>
            </a:pPr>
            <a:r>
              <a:rPr lang="en-US" sz="2400" dirty="0">
                <a:solidFill>
                  <a:schemeClr val="tx1"/>
                </a:solidFill>
              </a:rPr>
              <a:t>Own/interest in 291 apartment communities in 12 states </a:t>
            </a:r>
          </a:p>
          <a:p>
            <a:pPr lvl="1">
              <a:lnSpc>
                <a:spcPct val="100000"/>
              </a:lnSpc>
              <a:spcAft>
                <a:spcPts val="1000"/>
              </a:spcAft>
              <a:buClr>
                <a:srgbClr val="00A3E0"/>
              </a:buClr>
              <a:buFont typeface="Wingdings" panose="05000000000000000000" pitchFamily="2" charset="2"/>
              <a:buChar char="Ø"/>
            </a:pPr>
            <a:r>
              <a:rPr lang="en-US" sz="2400" dirty="0">
                <a:solidFill>
                  <a:schemeClr val="tx1"/>
                </a:solidFill>
              </a:rPr>
              <a:t>85,000 apartment homes</a:t>
            </a:r>
          </a:p>
          <a:p>
            <a:pPr lvl="1">
              <a:lnSpc>
                <a:spcPct val="100000"/>
              </a:lnSpc>
              <a:spcAft>
                <a:spcPts val="1000"/>
              </a:spcAft>
              <a:buClr>
                <a:srgbClr val="00A3E0"/>
              </a:buClr>
              <a:buFont typeface="Wingdings" panose="05000000000000000000" pitchFamily="2" charset="2"/>
              <a:buChar char="Ø"/>
            </a:pPr>
            <a:r>
              <a:rPr lang="en-US" sz="2400" i="1" dirty="0">
                <a:solidFill>
                  <a:schemeClr val="tx1"/>
                </a:solidFill>
              </a:rPr>
              <a:t>Revenue </a:t>
            </a:r>
            <a:r>
              <a:rPr lang="en-US" sz="2400" i="1" dirty="0" smtClean="0">
                <a:solidFill>
                  <a:schemeClr val="tx1"/>
                </a:solidFill>
              </a:rPr>
              <a:t>(</a:t>
            </a:r>
            <a:r>
              <a:rPr lang="en-US" sz="2200" i="1" dirty="0" smtClean="0">
                <a:solidFill>
                  <a:schemeClr val="tx1"/>
                </a:solidFill>
              </a:rPr>
              <a:t>12 months ended March 31, 2019</a:t>
            </a:r>
            <a:r>
              <a:rPr lang="en-US" sz="2400" i="1" dirty="0" smtClean="0">
                <a:solidFill>
                  <a:schemeClr val="tx1"/>
                </a:solidFill>
              </a:rPr>
              <a:t>) </a:t>
            </a:r>
            <a:r>
              <a:rPr lang="en-US" sz="2400" i="1" dirty="0">
                <a:solidFill>
                  <a:schemeClr val="tx1"/>
                </a:solidFill>
              </a:rPr>
              <a:t>- </a:t>
            </a:r>
            <a:r>
              <a:rPr lang="en-US" sz="2400" dirty="0">
                <a:solidFill>
                  <a:schemeClr val="tx1"/>
                </a:solidFill>
              </a:rPr>
              <a:t>$2.3 Billion</a:t>
            </a:r>
          </a:p>
          <a:p>
            <a:pPr lvl="1">
              <a:lnSpc>
                <a:spcPct val="100000"/>
              </a:lnSpc>
              <a:spcAft>
                <a:spcPts val="1000"/>
              </a:spcAft>
              <a:buClr>
                <a:srgbClr val="00A3E0"/>
              </a:buClr>
              <a:buFont typeface="Wingdings" panose="05000000000000000000" pitchFamily="2" charset="2"/>
              <a:buChar char="Ø"/>
            </a:pPr>
            <a:r>
              <a:rPr lang="en-US" sz="2400" dirty="0">
                <a:solidFill>
                  <a:schemeClr val="tx1"/>
                </a:solidFill>
              </a:rPr>
              <a:t>Market Cap of $28 Billion</a:t>
            </a:r>
          </a:p>
        </p:txBody>
      </p:sp>
      <p:sp>
        <p:nvSpPr>
          <p:cNvPr id="2" name="Slide Number Placeholder 1">
            <a:extLst>
              <a:ext uri="{FF2B5EF4-FFF2-40B4-BE49-F238E27FC236}">
                <a16:creationId xmlns:a16="http://schemas.microsoft.com/office/drawing/2014/main" xmlns="" id="{CD433305-CC4E-4A60-80D1-4D83DDE6D2F7}"/>
              </a:ext>
            </a:extLst>
          </p:cNvPr>
          <p:cNvSpPr>
            <a:spLocks noGrp="1"/>
          </p:cNvSpPr>
          <p:nvPr>
            <p:ph type="sldNum" sz="quarter" idx="4"/>
          </p:nvPr>
        </p:nvSpPr>
        <p:spPr/>
        <p:txBody>
          <a:bodyPr/>
          <a:lstStyle/>
          <a:p>
            <a:fld id="{6D22F896-40B5-4ADD-8801-0D06FADFA095}" type="slidenum">
              <a:rPr lang="en-US" smtClean="0"/>
              <a:pPr/>
              <a:t>2</a:t>
            </a:fld>
            <a:endParaRPr lang="en-US" dirty="0"/>
          </a:p>
        </p:txBody>
      </p:sp>
    </p:spTree>
    <p:extLst>
      <p:ext uri="{BB962C8B-B14F-4D97-AF65-F5344CB8AC3E}">
        <p14:creationId xmlns:p14="http://schemas.microsoft.com/office/powerpoint/2010/main" val="1759201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chemeClr val="tx1"/>
                </a:solidFill>
                <a:cs typeface="Arial" pitchFamily="34" charset="0"/>
              </a:rPr>
              <a:t>What are your top things</a:t>
            </a:r>
            <a:br>
              <a:rPr lang="en-US" sz="3600" b="1" dirty="0">
                <a:solidFill>
                  <a:schemeClr val="tx1"/>
                </a:solidFill>
                <a:cs typeface="Arial" pitchFamily="34" charset="0"/>
              </a:rPr>
            </a:br>
            <a:r>
              <a:rPr lang="en-US" sz="3600" b="1" u="sng" dirty="0">
                <a:solidFill>
                  <a:srgbClr val="FF0000"/>
                </a:solidFill>
                <a:cs typeface="Arial" pitchFamily="34" charset="0"/>
              </a:rPr>
              <a:t>NOT</a:t>
            </a:r>
            <a:r>
              <a:rPr lang="en-US" sz="3600" b="1" dirty="0">
                <a:solidFill>
                  <a:schemeClr val="tx1"/>
                </a:solidFill>
                <a:cs typeface="Arial" pitchFamily="34" charset="0"/>
              </a:rPr>
              <a:t> to do</a:t>
            </a:r>
            <a:br>
              <a:rPr lang="en-US" sz="3600" b="1" dirty="0">
                <a:solidFill>
                  <a:schemeClr val="tx1"/>
                </a:solidFill>
                <a:cs typeface="Arial" pitchFamily="34" charset="0"/>
              </a:rPr>
            </a:br>
            <a:r>
              <a:rPr lang="en-US" sz="3600" b="1" dirty="0">
                <a:solidFill>
                  <a:schemeClr val="tx1"/>
                </a:solidFill>
                <a:cs typeface="Arial" pitchFamily="34" charset="0"/>
              </a:rPr>
              <a:t>during an audit?</a:t>
            </a:r>
            <a:endParaRPr lang="en-US" sz="3600" b="1" dirty="0">
              <a:solidFill>
                <a:srgbClr val="000000"/>
              </a:solidFill>
            </a:endParaRPr>
          </a:p>
        </p:txBody>
      </p:sp>
      <p:sp>
        <p:nvSpPr>
          <p:cNvPr id="2" name="Slide Number Placeholder 1">
            <a:extLst>
              <a:ext uri="{FF2B5EF4-FFF2-40B4-BE49-F238E27FC236}">
                <a16:creationId xmlns:a16="http://schemas.microsoft.com/office/drawing/2014/main" xmlns="" id="{C0096779-8321-4FCB-B652-D05F7836A625}"/>
              </a:ext>
            </a:extLst>
          </p:cNvPr>
          <p:cNvSpPr>
            <a:spLocks noGrp="1"/>
          </p:cNvSpPr>
          <p:nvPr>
            <p:ph type="sldNum" sz="quarter" idx="4"/>
          </p:nvPr>
        </p:nvSpPr>
        <p:spPr/>
        <p:txBody>
          <a:bodyPr/>
          <a:lstStyle/>
          <a:p>
            <a:fld id="{6D22F896-40B5-4ADD-8801-0D06FADFA095}" type="slidenum">
              <a:rPr lang="en-US" smtClean="0"/>
              <a:pPr/>
              <a:t>20</a:t>
            </a:fld>
            <a:endParaRPr lang="en-US" dirty="0"/>
          </a:p>
        </p:txBody>
      </p:sp>
    </p:spTree>
    <p:extLst>
      <p:ext uri="{BB962C8B-B14F-4D97-AF65-F5344CB8AC3E}">
        <p14:creationId xmlns:p14="http://schemas.microsoft.com/office/powerpoint/2010/main" val="1447076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chemeClr val="tx1"/>
                </a:solidFill>
                <a:cs typeface="Arial" pitchFamily="34" charset="0"/>
              </a:rPr>
              <a:t>How is technology </a:t>
            </a:r>
            <a:br>
              <a:rPr lang="en-US" sz="3600" b="1" dirty="0">
                <a:solidFill>
                  <a:schemeClr val="tx1"/>
                </a:solidFill>
                <a:cs typeface="Arial" pitchFamily="34" charset="0"/>
              </a:rPr>
            </a:br>
            <a:r>
              <a:rPr lang="en-US" sz="3600" b="1" dirty="0">
                <a:solidFill>
                  <a:schemeClr val="tx1"/>
                </a:solidFill>
                <a:cs typeface="Arial" pitchFamily="34" charset="0"/>
              </a:rPr>
              <a:t>impacting </a:t>
            </a:r>
            <a:br>
              <a:rPr lang="en-US" sz="3600" b="1" dirty="0">
                <a:solidFill>
                  <a:schemeClr val="tx1"/>
                </a:solidFill>
                <a:cs typeface="Arial" pitchFamily="34" charset="0"/>
              </a:rPr>
            </a:br>
            <a:r>
              <a:rPr lang="en-US" sz="3600" b="1" dirty="0">
                <a:solidFill>
                  <a:schemeClr val="tx1"/>
                </a:solidFill>
                <a:cs typeface="Arial" pitchFamily="34" charset="0"/>
              </a:rPr>
              <a:t>construction auditing?</a:t>
            </a:r>
          </a:p>
        </p:txBody>
      </p:sp>
      <p:sp>
        <p:nvSpPr>
          <p:cNvPr id="2" name="Slide Number Placeholder 1">
            <a:extLst>
              <a:ext uri="{FF2B5EF4-FFF2-40B4-BE49-F238E27FC236}">
                <a16:creationId xmlns:a16="http://schemas.microsoft.com/office/drawing/2014/main" xmlns="" id="{E5CD5367-2088-435B-A0A3-BE9BE78A2233}"/>
              </a:ext>
            </a:extLst>
          </p:cNvPr>
          <p:cNvSpPr>
            <a:spLocks noGrp="1"/>
          </p:cNvSpPr>
          <p:nvPr>
            <p:ph type="sldNum" sz="quarter" idx="4"/>
          </p:nvPr>
        </p:nvSpPr>
        <p:spPr/>
        <p:txBody>
          <a:bodyPr/>
          <a:lstStyle/>
          <a:p>
            <a:fld id="{6D22F896-40B5-4ADD-8801-0D06FADFA095}" type="slidenum">
              <a:rPr lang="en-US" smtClean="0"/>
              <a:pPr/>
              <a:t>21</a:t>
            </a:fld>
            <a:endParaRPr lang="en-US" dirty="0"/>
          </a:p>
        </p:txBody>
      </p:sp>
    </p:spTree>
    <p:extLst>
      <p:ext uri="{BB962C8B-B14F-4D97-AF65-F5344CB8AC3E}">
        <p14:creationId xmlns:p14="http://schemas.microsoft.com/office/powerpoint/2010/main" val="32155860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chemeClr val="tx1"/>
                </a:solidFill>
                <a:cs typeface="Arial" pitchFamily="34" charset="0"/>
              </a:rPr>
              <a:t>Internal vs. External Audit</a:t>
            </a:r>
            <a:br>
              <a:rPr lang="en-US" sz="3600" b="1" dirty="0">
                <a:solidFill>
                  <a:schemeClr val="tx1"/>
                </a:solidFill>
                <a:cs typeface="Arial" pitchFamily="34" charset="0"/>
              </a:rPr>
            </a:br>
            <a:r>
              <a:rPr lang="en-US" sz="3600" b="1" dirty="0">
                <a:solidFill>
                  <a:srgbClr val="00B050"/>
                </a:solidFill>
                <a:cs typeface="Arial" pitchFamily="34" charset="0"/>
              </a:rPr>
              <a:t>Pros</a:t>
            </a:r>
            <a:r>
              <a:rPr lang="en-US" sz="3600" b="1" dirty="0">
                <a:solidFill>
                  <a:schemeClr val="tx1"/>
                </a:solidFill>
                <a:cs typeface="Arial" pitchFamily="34" charset="0"/>
              </a:rPr>
              <a:t> &amp; </a:t>
            </a:r>
            <a:r>
              <a:rPr lang="en-US" sz="3600" b="1" dirty="0">
                <a:solidFill>
                  <a:srgbClr val="FF0000"/>
                </a:solidFill>
                <a:cs typeface="Arial" pitchFamily="34" charset="0"/>
              </a:rPr>
              <a:t>Cons</a:t>
            </a:r>
          </a:p>
        </p:txBody>
      </p:sp>
      <p:sp>
        <p:nvSpPr>
          <p:cNvPr id="2" name="Slide Number Placeholder 1">
            <a:extLst>
              <a:ext uri="{FF2B5EF4-FFF2-40B4-BE49-F238E27FC236}">
                <a16:creationId xmlns:a16="http://schemas.microsoft.com/office/drawing/2014/main" xmlns="" id="{C55DC844-6B2A-4628-86FB-713EDAE67A2C}"/>
              </a:ext>
            </a:extLst>
          </p:cNvPr>
          <p:cNvSpPr>
            <a:spLocks noGrp="1"/>
          </p:cNvSpPr>
          <p:nvPr>
            <p:ph type="sldNum" sz="quarter" idx="4"/>
          </p:nvPr>
        </p:nvSpPr>
        <p:spPr/>
        <p:txBody>
          <a:bodyPr/>
          <a:lstStyle/>
          <a:p>
            <a:fld id="{6D22F896-40B5-4ADD-8801-0D06FADFA095}" type="slidenum">
              <a:rPr lang="en-US" smtClean="0"/>
              <a:pPr/>
              <a:t>22</a:t>
            </a:fld>
            <a:endParaRPr lang="en-US" dirty="0"/>
          </a:p>
        </p:txBody>
      </p:sp>
    </p:spTree>
    <p:extLst>
      <p:ext uri="{BB962C8B-B14F-4D97-AF65-F5344CB8AC3E}">
        <p14:creationId xmlns:p14="http://schemas.microsoft.com/office/powerpoint/2010/main" val="41694421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chemeClr val="tx1"/>
                </a:solidFill>
                <a:cs typeface="Arial" pitchFamily="34" charset="0"/>
              </a:rPr>
              <a:t>How do you define a successful audit?</a:t>
            </a:r>
          </a:p>
        </p:txBody>
      </p:sp>
      <p:sp>
        <p:nvSpPr>
          <p:cNvPr id="2" name="Slide Number Placeholder 1">
            <a:extLst>
              <a:ext uri="{FF2B5EF4-FFF2-40B4-BE49-F238E27FC236}">
                <a16:creationId xmlns:a16="http://schemas.microsoft.com/office/drawing/2014/main" xmlns="" id="{09B8E4C9-8FCB-444B-9533-A1487EBDE24F}"/>
              </a:ext>
            </a:extLst>
          </p:cNvPr>
          <p:cNvSpPr>
            <a:spLocks noGrp="1"/>
          </p:cNvSpPr>
          <p:nvPr>
            <p:ph type="sldNum" sz="quarter" idx="4"/>
          </p:nvPr>
        </p:nvSpPr>
        <p:spPr/>
        <p:txBody>
          <a:bodyPr/>
          <a:lstStyle/>
          <a:p>
            <a:fld id="{6D22F896-40B5-4ADD-8801-0D06FADFA095}" type="slidenum">
              <a:rPr lang="en-US" smtClean="0"/>
              <a:pPr/>
              <a:t>23</a:t>
            </a:fld>
            <a:endParaRPr lang="en-US" dirty="0"/>
          </a:p>
        </p:txBody>
      </p:sp>
    </p:spTree>
    <p:extLst>
      <p:ext uri="{BB962C8B-B14F-4D97-AF65-F5344CB8AC3E}">
        <p14:creationId xmlns:p14="http://schemas.microsoft.com/office/powerpoint/2010/main" val="39186791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buNone/>
            </a:pPr>
            <a:r>
              <a:rPr lang="en-US" sz="3600" b="1" dirty="0">
                <a:solidFill>
                  <a:schemeClr val="tx1"/>
                </a:solidFill>
                <a:cs typeface="Arial" pitchFamily="34" charset="0"/>
              </a:rPr>
              <a:t>Tell us </a:t>
            </a:r>
            <a:endParaRPr lang="en-US" sz="3600" b="1" dirty="0" smtClean="0">
              <a:solidFill>
                <a:schemeClr val="tx1"/>
              </a:solidFill>
              <a:cs typeface="Arial" pitchFamily="34" charset="0"/>
            </a:endParaRPr>
          </a:p>
          <a:p>
            <a:pPr marL="0" indent="0" algn="ctr" defTabSz="914400">
              <a:spcBef>
                <a:spcPts val="600"/>
              </a:spcBef>
              <a:spcAft>
                <a:spcPts val="1200"/>
              </a:spcAft>
              <a:buNone/>
            </a:pPr>
            <a:r>
              <a:rPr lang="en-US" sz="3600" b="1" dirty="0" smtClean="0">
                <a:solidFill>
                  <a:schemeClr val="tx1"/>
                </a:solidFill>
                <a:cs typeface="Arial" pitchFamily="34" charset="0"/>
              </a:rPr>
              <a:t>about </a:t>
            </a:r>
            <a:r>
              <a:rPr lang="en-US" sz="3600" b="1" dirty="0">
                <a:solidFill>
                  <a:schemeClr val="tx1"/>
                </a:solidFill>
                <a:cs typeface="Arial" pitchFamily="34" charset="0"/>
              </a:rPr>
              <a:t>your best cost </a:t>
            </a:r>
            <a:r>
              <a:rPr lang="en-US" sz="3600" b="1" dirty="0" smtClean="0">
                <a:solidFill>
                  <a:schemeClr val="tx1"/>
                </a:solidFill>
                <a:cs typeface="Arial" pitchFamily="34" charset="0"/>
              </a:rPr>
              <a:t>recovery</a:t>
            </a:r>
            <a:endParaRPr lang="en-US" sz="3600" dirty="0">
              <a:solidFill>
                <a:schemeClr val="tx1"/>
              </a:solidFill>
              <a:cs typeface="Arial" pitchFamily="34" charset="0"/>
            </a:endParaRPr>
          </a:p>
        </p:txBody>
      </p:sp>
      <p:sp>
        <p:nvSpPr>
          <p:cNvPr id="2" name="Slide Number Placeholder 1">
            <a:extLst>
              <a:ext uri="{FF2B5EF4-FFF2-40B4-BE49-F238E27FC236}">
                <a16:creationId xmlns:a16="http://schemas.microsoft.com/office/drawing/2014/main" xmlns="" id="{B566D172-FA39-4F0F-8CEE-31D9551C0844}"/>
              </a:ext>
            </a:extLst>
          </p:cNvPr>
          <p:cNvSpPr>
            <a:spLocks noGrp="1"/>
          </p:cNvSpPr>
          <p:nvPr>
            <p:ph type="sldNum" sz="quarter" idx="4"/>
          </p:nvPr>
        </p:nvSpPr>
        <p:spPr/>
        <p:txBody>
          <a:bodyPr/>
          <a:lstStyle/>
          <a:p>
            <a:fld id="{6D22F896-40B5-4ADD-8801-0D06FADFA095}" type="slidenum">
              <a:rPr lang="en-US" smtClean="0"/>
              <a:pPr/>
              <a:t>24</a:t>
            </a:fld>
            <a:endParaRPr lang="en-US" dirty="0"/>
          </a:p>
        </p:txBody>
      </p:sp>
    </p:spTree>
    <p:extLst>
      <p:ext uri="{BB962C8B-B14F-4D97-AF65-F5344CB8AC3E}">
        <p14:creationId xmlns:p14="http://schemas.microsoft.com/office/powerpoint/2010/main" val="22365282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45459" y="1138228"/>
            <a:ext cx="2845263" cy="3858767"/>
          </a:xfrm>
        </p:spPr>
        <p:txBody>
          <a:bodyPr vert="horz" lIns="91440" tIns="45720" rIns="91440" bIns="45720" rtlCol="0" anchor="ctr">
            <a:normAutofit/>
          </a:bodyPr>
          <a:lstStyle/>
          <a:p>
            <a:pPr defTabSz="914400"/>
            <a:r>
              <a:rPr lang="en-US" sz="3100" b="0" i="0" kern="1200" cap="all" dirty="0">
                <a:solidFill>
                  <a:schemeClr val="tx1"/>
                </a:solidFill>
                <a:effectLst/>
                <a:latin typeface="+mj-lt"/>
                <a:ea typeface="+mj-ea"/>
                <a:cs typeface="+mj-cs"/>
              </a:rPr>
              <a:t>Panel discussion</a:t>
            </a:r>
          </a:p>
        </p:txBody>
      </p:sp>
      <p:sp>
        <p:nvSpPr>
          <p:cNvPr id="10" name="Content Placeholder 2"/>
          <p:cNvSpPr>
            <a:spLocks noGrp="1"/>
          </p:cNvSpPr>
          <p:nvPr>
            <p:ph idx="1"/>
          </p:nvPr>
        </p:nvSpPr>
        <p:spPr>
          <a:xfrm>
            <a:off x="4188362" y="1138228"/>
            <a:ext cx="4080510" cy="3858768"/>
          </a:xfrm>
          <a:blipFill>
            <a:blip r:embed="rId3"/>
            <a:tile tx="0" ty="0" sx="100000" sy="100000" flip="none" algn="tl"/>
          </a:blipFill>
        </p:spPr>
        <p:txBody>
          <a:bodyPr vert="horz" lIns="91440" tIns="45720" rIns="91440" bIns="45720" rtlCol="0" anchor="ctr">
            <a:normAutofit/>
          </a:bodyPr>
          <a:lstStyle/>
          <a:p>
            <a:pPr marL="0" indent="0" algn="ctr" defTabSz="914400">
              <a:spcAft>
                <a:spcPts val="1200"/>
              </a:spcAft>
              <a:buNone/>
            </a:pPr>
            <a:r>
              <a:rPr lang="en-US" sz="3600" b="1" dirty="0">
                <a:solidFill>
                  <a:schemeClr val="tx1"/>
                </a:solidFill>
                <a:cs typeface="Arial" pitchFamily="34" charset="0"/>
              </a:rPr>
              <a:t>What’s your favorite war story?</a:t>
            </a:r>
          </a:p>
        </p:txBody>
      </p:sp>
      <p:sp>
        <p:nvSpPr>
          <p:cNvPr id="2" name="Slide Number Placeholder 1">
            <a:extLst>
              <a:ext uri="{FF2B5EF4-FFF2-40B4-BE49-F238E27FC236}">
                <a16:creationId xmlns:a16="http://schemas.microsoft.com/office/drawing/2014/main" xmlns="" id="{E7BBFE3A-187A-4310-B59D-F6879D252955}"/>
              </a:ext>
            </a:extLst>
          </p:cNvPr>
          <p:cNvSpPr>
            <a:spLocks noGrp="1"/>
          </p:cNvSpPr>
          <p:nvPr>
            <p:ph type="sldNum" sz="quarter" idx="4"/>
          </p:nvPr>
        </p:nvSpPr>
        <p:spPr/>
        <p:txBody>
          <a:bodyPr/>
          <a:lstStyle/>
          <a:p>
            <a:fld id="{6D22F896-40B5-4ADD-8801-0D06FADFA095}" type="slidenum">
              <a:rPr lang="en-US" smtClean="0"/>
              <a:pPr/>
              <a:t>25</a:t>
            </a:fld>
            <a:endParaRPr lang="en-US" dirty="0"/>
          </a:p>
        </p:txBody>
      </p:sp>
    </p:spTree>
    <p:extLst>
      <p:ext uri="{BB962C8B-B14F-4D97-AF65-F5344CB8AC3E}">
        <p14:creationId xmlns:p14="http://schemas.microsoft.com/office/powerpoint/2010/main" val="3472880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135152" y="290762"/>
            <a:ext cx="3113479" cy="711321"/>
          </a:xfrm>
        </p:spPr>
        <p:txBody>
          <a:bodyPr vert="horz" lIns="91440" tIns="45720" rIns="91440" bIns="0" rtlCol="0" anchor="b">
            <a:normAutofit/>
          </a:bodyPr>
          <a:lstStyle/>
          <a:p>
            <a:pPr algn="ctr" defTabSz="914400"/>
            <a:r>
              <a:rPr lang="en-US" sz="3600" dirty="0">
                <a:solidFill>
                  <a:schemeClr val="tx1"/>
                </a:solidFill>
              </a:rPr>
              <a:t>Questions?</a:t>
            </a:r>
          </a:p>
        </p:txBody>
      </p:sp>
      <p:sp>
        <p:nvSpPr>
          <p:cNvPr id="2" name="Slide Number Placeholder 1">
            <a:extLst>
              <a:ext uri="{FF2B5EF4-FFF2-40B4-BE49-F238E27FC236}">
                <a16:creationId xmlns:a16="http://schemas.microsoft.com/office/drawing/2014/main" xmlns="" id="{0B93848E-60C8-466B-832B-40BAEC916C7F}"/>
              </a:ext>
            </a:extLst>
          </p:cNvPr>
          <p:cNvSpPr>
            <a:spLocks noGrp="1"/>
          </p:cNvSpPr>
          <p:nvPr>
            <p:ph type="sldNum" sz="quarter" idx="4"/>
          </p:nvPr>
        </p:nvSpPr>
        <p:spPr/>
        <p:txBody>
          <a:bodyPr/>
          <a:lstStyle/>
          <a:p>
            <a:fld id="{6D22F896-40B5-4ADD-8801-0D06FADFA095}" type="slidenum">
              <a:rPr lang="en-US" smtClean="0"/>
              <a:pPr/>
              <a:t>26</a:t>
            </a:fld>
            <a:endParaRPr lang="en-US" dirty="0"/>
          </a:p>
        </p:txBody>
      </p:sp>
      <p:pic>
        <p:nvPicPr>
          <p:cNvPr id="3" name="Picture 2">
            <a:extLst>
              <a:ext uri="{FF2B5EF4-FFF2-40B4-BE49-F238E27FC236}">
                <a16:creationId xmlns:a16="http://schemas.microsoft.com/office/drawing/2014/main" xmlns="" id="{D4E9E4A6-DDD2-419B-9868-945E7D372148}"/>
              </a:ext>
            </a:extLst>
          </p:cNvPr>
          <p:cNvPicPr>
            <a:picLocks noChangeAspect="1"/>
          </p:cNvPicPr>
          <p:nvPr/>
        </p:nvPicPr>
        <p:blipFill>
          <a:blip r:embed="rId3"/>
          <a:stretch>
            <a:fillRect/>
          </a:stretch>
        </p:blipFill>
        <p:spPr>
          <a:xfrm>
            <a:off x="2343149" y="1371600"/>
            <a:ext cx="4457701" cy="2971800"/>
          </a:xfrm>
          <a:prstGeom prst="rect">
            <a:avLst/>
          </a:prstGeom>
        </p:spPr>
      </p:pic>
    </p:spTree>
    <p:extLst>
      <p:ext uri="{BB962C8B-B14F-4D97-AF65-F5344CB8AC3E}">
        <p14:creationId xmlns:p14="http://schemas.microsoft.com/office/powerpoint/2010/main" val="1514637623"/>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204630" y="2223009"/>
            <a:ext cx="8503920" cy="1711854"/>
          </a:xfrm>
        </p:spPr>
        <p:txBody>
          <a:bodyPr>
            <a:normAutofit/>
          </a:bodyPr>
          <a:lstStyle/>
          <a:p>
            <a:pPr algn="ctr"/>
            <a:r>
              <a:rPr lang="en-US" sz="4000" dirty="0">
                <a:solidFill>
                  <a:schemeClr val="tx1"/>
                </a:solidFill>
                <a:latin typeface="+mj-lt"/>
                <a:cs typeface="Arial" pitchFamily="34" charset="0"/>
              </a:rPr>
              <a:t>Contact Information</a:t>
            </a:r>
          </a:p>
        </p:txBody>
      </p:sp>
      <p:sp>
        <p:nvSpPr>
          <p:cNvPr id="2" name="Slide Number Placeholder 1">
            <a:extLst>
              <a:ext uri="{FF2B5EF4-FFF2-40B4-BE49-F238E27FC236}">
                <a16:creationId xmlns:a16="http://schemas.microsoft.com/office/drawing/2014/main" xmlns="" id="{7CB69FD9-6A5B-4394-BB7C-E943893EC213}"/>
              </a:ext>
            </a:extLst>
          </p:cNvPr>
          <p:cNvSpPr>
            <a:spLocks noGrp="1"/>
          </p:cNvSpPr>
          <p:nvPr>
            <p:ph type="sldNum" sz="quarter" idx="4"/>
          </p:nvPr>
        </p:nvSpPr>
        <p:spPr/>
        <p:txBody>
          <a:bodyPr/>
          <a:lstStyle/>
          <a:p>
            <a:fld id="{6D22F896-40B5-4ADD-8801-0D06FADFA095}" type="slidenum">
              <a:rPr lang="en-US" smtClean="0"/>
              <a:pPr/>
              <a:t>27</a:t>
            </a:fld>
            <a:endParaRPr lang="en-US" dirty="0"/>
          </a:p>
        </p:txBody>
      </p:sp>
    </p:spTree>
    <p:extLst>
      <p:ext uri="{BB962C8B-B14F-4D97-AF65-F5344CB8AC3E}">
        <p14:creationId xmlns:p14="http://schemas.microsoft.com/office/powerpoint/2010/main" val="23186357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320040" y="201034"/>
            <a:ext cx="8503920" cy="715511"/>
          </a:xfrm>
        </p:spPr>
        <p:txBody>
          <a:bodyPr>
            <a:normAutofit/>
          </a:bodyPr>
          <a:lstStyle/>
          <a:p>
            <a:pPr algn="ctr"/>
            <a:r>
              <a:rPr lang="en-US" sz="4000" cap="small" dirty="0">
                <a:solidFill>
                  <a:schemeClr val="tx1"/>
                </a:solidFill>
                <a:latin typeface="+mj-lt"/>
                <a:cs typeface="Arial" pitchFamily="34" charset="0"/>
              </a:rPr>
              <a:t>CohnReznick LLP</a:t>
            </a:r>
          </a:p>
        </p:txBody>
      </p:sp>
      <p:pic>
        <p:nvPicPr>
          <p:cNvPr id="15" name="Content Placeholder 20">
            <a:extLst>
              <a:ext uri="{FF2B5EF4-FFF2-40B4-BE49-F238E27FC236}">
                <a16:creationId xmlns:a16="http://schemas.microsoft.com/office/drawing/2014/main" xmlns="" id="{D1DC6F6B-B6D0-46A4-8B99-7012E758FF2C}"/>
              </a:ext>
            </a:extLst>
          </p:cNvPr>
          <p:cNvPicPr>
            <a:picLocks noGrp="1" noChangeAspect="1"/>
          </p:cNvPicPr>
          <p:nvPr>
            <p:ph idx="1"/>
          </p:nvPr>
        </p:nvPicPr>
        <p:blipFill>
          <a:blip r:embed="rId2"/>
          <a:stretch>
            <a:fillRect/>
          </a:stretch>
        </p:blipFill>
        <p:spPr>
          <a:xfrm>
            <a:off x="1942022" y="916545"/>
            <a:ext cx="5559371" cy="1519771"/>
          </a:xfrm>
          <a:prstGeom prst="rect">
            <a:avLst/>
          </a:prstGeom>
        </p:spPr>
      </p:pic>
      <p:grpSp>
        <p:nvGrpSpPr>
          <p:cNvPr id="17" name="Group 16">
            <a:extLst>
              <a:ext uri="{FF2B5EF4-FFF2-40B4-BE49-F238E27FC236}">
                <a16:creationId xmlns:a16="http://schemas.microsoft.com/office/drawing/2014/main" xmlns="" id="{91054B7C-FE9A-466B-ADD5-250B311D1190}"/>
              </a:ext>
            </a:extLst>
          </p:cNvPr>
          <p:cNvGrpSpPr/>
          <p:nvPr/>
        </p:nvGrpSpPr>
        <p:grpSpPr>
          <a:xfrm>
            <a:off x="5236739" y="3094180"/>
            <a:ext cx="2984395" cy="2777755"/>
            <a:chOff x="5236739" y="2585358"/>
            <a:chExt cx="3328414" cy="3286578"/>
          </a:xfrm>
        </p:grpSpPr>
        <p:pic>
          <p:nvPicPr>
            <p:cNvPr id="22" name="Picture 21">
              <a:extLst>
                <a:ext uri="{FF2B5EF4-FFF2-40B4-BE49-F238E27FC236}">
                  <a16:creationId xmlns:a16="http://schemas.microsoft.com/office/drawing/2014/main" xmlns="" id="{727BAEBE-836C-4D77-B146-E0AE47A4C3A1}"/>
                </a:ext>
              </a:extLst>
            </p:cNvPr>
            <p:cNvPicPr>
              <a:picLocks noChangeAspect="1"/>
            </p:cNvPicPr>
            <p:nvPr/>
          </p:nvPicPr>
          <p:blipFill>
            <a:blip r:embed="rId3"/>
            <a:stretch>
              <a:fillRect/>
            </a:stretch>
          </p:blipFill>
          <p:spPr>
            <a:xfrm>
              <a:off x="5840107" y="3073265"/>
              <a:ext cx="760966" cy="673162"/>
            </a:xfrm>
            <a:prstGeom prst="rect">
              <a:avLst/>
            </a:prstGeom>
          </p:spPr>
        </p:pic>
        <p:pic>
          <p:nvPicPr>
            <p:cNvPr id="23" name="Picture 22">
              <a:extLst>
                <a:ext uri="{FF2B5EF4-FFF2-40B4-BE49-F238E27FC236}">
                  <a16:creationId xmlns:a16="http://schemas.microsoft.com/office/drawing/2014/main" xmlns="" id="{4240A568-383E-406A-A706-60A376B10F0A}"/>
                </a:ext>
              </a:extLst>
            </p:cNvPr>
            <p:cNvPicPr>
              <a:picLocks noChangeAspect="1"/>
            </p:cNvPicPr>
            <p:nvPr/>
          </p:nvPicPr>
          <p:blipFill>
            <a:blip r:embed="rId4"/>
            <a:stretch>
              <a:fillRect/>
            </a:stretch>
          </p:blipFill>
          <p:spPr>
            <a:xfrm>
              <a:off x="5715318" y="4784151"/>
              <a:ext cx="1010544" cy="581156"/>
            </a:xfrm>
            <a:prstGeom prst="rect">
              <a:avLst/>
            </a:prstGeom>
          </p:spPr>
        </p:pic>
        <p:pic>
          <p:nvPicPr>
            <p:cNvPr id="24" name="Picture 23">
              <a:extLst>
                <a:ext uri="{FF2B5EF4-FFF2-40B4-BE49-F238E27FC236}">
                  <a16:creationId xmlns:a16="http://schemas.microsoft.com/office/drawing/2014/main" xmlns="" id="{16328D9E-44AF-491D-855A-FE4DE293F516}"/>
                </a:ext>
              </a:extLst>
            </p:cNvPr>
            <p:cNvPicPr>
              <a:picLocks noChangeAspect="1"/>
            </p:cNvPicPr>
            <p:nvPr/>
          </p:nvPicPr>
          <p:blipFill>
            <a:blip r:embed="rId5"/>
            <a:stretch>
              <a:fillRect/>
            </a:stretch>
          </p:blipFill>
          <p:spPr>
            <a:xfrm>
              <a:off x="7340335" y="3896700"/>
              <a:ext cx="1224818" cy="581188"/>
            </a:xfrm>
            <a:prstGeom prst="rect">
              <a:avLst/>
            </a:prstGeom>
          </p:spPr>
        </p:pic>
        <p:pic>
          <p:nvPicPr>
            <p:cNvPr id="25" name="Picture 24">
              <a:extLst>
                <a:ext uri="{FF2B5EF4-FFF2-40B4-BE49-F238E27FC236}">
                  <a16:creationId xmlns:a16="http://schemas.microsoft.com/office/drawing/2014/main" xmlns="" id="{3A3C6415-5A83-42D7-A6E0-645D6612DEB8}"/>
                </a:ext>
              </a:extLst>
            </p:cNvPr>
            <p:cNvPicPr>
              <a:picLocks noChangeAspect="1"/>
            </p:cNvPicPr>
            <p:nvPr/>
          </p:nvPicPr>
          <p:blipFill>
            <a:blip r:embed="rId6"/>
            <a:stretch>
              <a:fillRect/>
            </a:stretch>
          </p:blipFill>
          <p:spPr>
            <a:xfrm>
              <a:off x="5236739" y="5475803"/>
              <a:ext cx="1967703" cy="345839"/>
            </a:xfrm>
            <a:prstGeom prst="rect">
              <a:avLst/>
            </a:prstGeom>
          </p:spPr>
        </p:pic>
        <p:pic>
          <p:nvPicPr>
            <p:cNvPr id="26" name="Picture 25">
              <a:extLst>
                <a:ext uri="{FF2B5EF4-FFF2-40B4-BE49-F238E27FC236}">
                  <a16:creationId xmlns:a16="http://schemas.microsoft.com/office/drawing/2014/main" xmlns="" id="{D7FEC11F-3B86-4174-A03A-AA49BBD7E29D}"/>
                </a:ext>
              </a:extLst>
            </p:cNvPr>
            <p:cNvPicPr>
              <a:picLocks noChangeAspect="1"/>
            </p:cNvPicPr>
            <p:nvPr/>
          </p:nvPicPr>
          <p:blipFill>
            <a:blip r:embed="rId7"/>
            <a:stretch>
              <a:fillRect/>
            </a:stretch>
          </p:blipFill>
          <p:spPr>
            <a:xfrm>
              <a:off x="7449240" y="4553132"/>
              <a:ext cx="1007008" cy="462039"/>
            </a:xfrm>
            <a:prstGeom prst="rect">
              <a:avLst/>
            </a:prstGeom>
          </p:spPr>
        </p:pic>
        <p:pic>
          <p:nvPicPr>
            <p:cNvPr id="27" name="Picture 26">
              <a:extLst>
                <a:ext uri="{FF2B5EF4-FFF2-40B4-BE49-F238E27FC236}">
                  <a16:creationId xmlns:a16="http://schemas.microsoft.com/office/drawing/2014/main" xmlns="" id="{49A97FB0-FBD5-4436-A989-6A196C1376B4}"/>
                </a:ext>
              </a:extLst>
            </p:cNvPr>
            <p:cNvPicPr>
              <a:picLocks noChangeAspect="1"/>
            </p:cNvPicPr>
            <p:nvPr/>
          </p:nvPicPr>
          <p:blipFill>
            <a:blip r:embed="rId8"/>
            <a:stretch>
              <a:fillRect/>
            </a:stretch>
          </p:blipFill>
          <p:spPr>
            <a:xfrm>
              <a:off x="7577805" y="5103768"/>
              <a:ext cx="749878" cy="768168"/>
            </a:xfrm>
            <a:prstGeom prst="rect">
              <a:avLst/>
            </a:prstGeom>
          </p:spPr>
        </p:pic>
        <p:pic>
          <p:nvPicPr>
            <p:cNvPr id="28" name="Picture 27">
              <a:extLst>
                <a:ext uri="{FF2B5EF4-FFF2-40B4-BE49-F238E27FC236}">
                  <a16:creationId xmlns:a16="http://schemas.microsoft.com/office/drawing/2014/main" xmlns="" id="{50089FF9-2E3C-4E4B-A47B-386C8DA88533}"/>
                </a:ext>
              </a:extLst>
            </p:cNvPr>
            <p:cNvPicPr>
              <a:picLocks noChangeAspect="1"/>
            </p:cNvPicPr>
            <p:nvPr/>
          </p:nvPicPr>
          <p:blipFill>
            <a:blip r:embed="rId9"/>
            <a:stretch>
              <a:fillRect/>
            </a:stretch>
          </p:blipFill>
          <p:spPr>
            <a:xfrm>
              <a:off x="7340334" y="3427826"/>
              <a:ext cx="1224819" cy="377343"/>
            </a:xfrm>
            <a:prstGeom prst="rect">
              <a:avLst/>
            </a:prstGeom>
          </p:spPr>
        </p:pic>
        <p:pic>
          <p:nvPicPr>
            <p:cNvPr id="29" name="Picture 28">
              <a:extLst>
                <a:ext uri="{FF2B5EF4-FFF2-40B4-BE49-F238E27FC236}">
                  <a16:creationId xmlns:a16="http://schemas.microsoft.com/office/drawing/2014/main" xmlns="" id="{BB262B4F-4B6A-4B68-934E-9973C04D3617}"/>
                </a:ext>
              </a:extLst>
            </p:cNvPr>
            <p:cNvPicPr>
              <a:picLocks noChangeAspect="1"/>
            </p:cNvPicPr>
            <p:nvPr/>
          </p:nvPicPr>
          <p:blipFill>
            <a:blip r:embed="rId10"/>
            <a:stretch>
              <a:fillRect/>
            </a:stretch>
          </p:blipFill>
          <p:spPr>
            <a:xfrm>
              <a:off x="5541396" y="2585358"/>
              <a:ext cx="1358389" cy="419190"/>
            </a:xfrm>
            <a:prstGeom prst="rect">
              <a:avLst/>
            </a:prstGeom>
          </p:spPr>
        </p:pic>
        <p:pic>
          <p:nvPicPr>
            <p:cNvPr id="31" name="Picture 30">
              <a:extLst>
                <a:ext uri="{FF2B5EF4-FFF2-40B4-BE49-F238E27FC236}">
                  <a16:creationId xmlns:a16="http://schemas.microsoft.com/office/drawing/2014/main" xmlns="" id="{A347E7FF-600D-4106-97B7-5BB3F1329B79}"/>
                </a:ext>
              </a:extLst>
            </p:cNvPr>
            <p:cNvPicPr>
              <a:picLocks noChangeAspect="1"/>
            </p:cNvPicPr>
            <p:nvPr/>
          </p:nvPicPr>
          <p:blipFill>
            <a:blip r:embed="rId11"/>
            <a:stretch>
              <a:fillRect/>
            </a:stretch>
          </p:blipFill>
          <p:spPr>
            <a:xfrm>
              <a:off x="5840107" y="3830313"/>
              <a:ext cx="760966" cy="856752"/>
            </a:xfrm>
            <a:prstGeom prst="rect">
              <a:avLst/>
            </a:prstGeom>
          </p:spPr>
        </p:pic>
        <p:pic>
          <p:nvPicPr>
            <p:cNvPr id="33" name="Picture 32">
              <a:extLst>
                <a:ext uri="{FF2B5EF4-FFF2-40B4-BE49-F238E27FC236}">
                  <a16:creationId xmlns:a16="http://schemas.microsoft.com/office/drawing/2014/main" xmlns="" id="{FB1CCAE4-1E56-4C18-8DAA-F5FB4A432F60}"/>
                </a:ext>
              </a:extLst>
            </p:cNvPr>
            <p:cNvPicPr>
              <a:picLocks noChangeAspect="1"/>
            </p:cNvPicPr>
            <p:nvPr/>
          </p:nvPicPr>
          <p:blipFill>
            <a:blip r:embed="rId12"/>
            <a:stretch>
              <a:fillRect/>
            </a:stretch>
          </p:blipFill>
          <p:spPr>
            <a:xfrm>
              <a:off x="7501393" y="2596579"/>
              <a:ext cx="800100" cy="739715"/>
            </a:xfrm>
            <a:prstGeom prst="rect">
              <a:avLst/>
            </a:prstGeom>
          </p:spPr>
        </p:pic>
      </p:grpSp>
      <p:sp>
        <p:nvSpPr>
          <p:cNvPr id="34" name="TextBox 33">
            <a:extLst>
              <a:ext uri="{FF2B5EF4-FFF2-40B4-BE49-F238E27FC236}">
                <a16:creationId xmlns:a16="http://schemas.microsoft.com/office/drawing/2014/main" xmlns="" id="{B2176C73-91D1-4E50-AC78-435162D58E41}"/>
              </a:ext>
            </a:extLst>
          </p:cNvPr>
          <p:cNvSpPr txBox="1"/>
          <p:nvPr/>
        </p:nvSpPr>
        <p:spPr>
          <a:xfrm>
            <a:off x="541711" y="2562737"/>
            <a:ext cx="4215745" cy="3046988"/>
          </a:xfrm>
          <a:prstGeom prst="rect">
            <a:avLst/>
          </a:prstGeom>
          <a:noFill/>
        </p:spPr>
        <p:txBody>
          <a:bodyPr wrap="square" rtlCol="0">
            <a:spAutoFit/>
          </a:bodyPr>
          <a:lstStyle/>
          <a:p>
            <a:pPr>
              <a:spcAft>
                <a:spcPts val="600"/>
              </a:spcAft>
            </a:pPr>
            <a:r>
              <a:rPr lang="en-US" sz="3000" dirty="0"/>
              <a:t>Construction Services</a:t>
            </a:r>
          </a:p>
          <a:p>
            <a:pPr marL="342900" indent="-342900">
              <a:spcAft>
                <a:spcPts val="600"/>
              </a:spcAft>
              <a:buFont typeface="Arial" panose="020B0604020202020204" pitchFamily="34" charset="0"/>
              <a:buChar char="•"/>
            </a:pPr>
            <a:r>
              <a:rPr lang="en-US" sz="2200" dirty="0"/>
              <a:t>Risk Assessments</a:t>
            </a:r>
          </a:p>
          <a:p>
            <a:pPr marL="342900" indent="-342900">
              <a:spcAft>
                <a:spcPts val="600"/>
              </a:spcAft>
              <a:buFont typeface="Arial" panose="020B0604020202020204" pitchFamily="34" charset="0"/>
              <a:buChar char="•"/>
            </a:pPr>
            <a:r>
              <a:rPr lang="en-US" sz="2200" dirty="0"/>
              <a:t>Control Frameworks</a:t>
            </a:r>
          </a:p>
          <a:p>
            <a:pPr marL="342900" indent="-342900">
              <a:spcAft>
                <a:spcPts val="600"/>
              </a:spcAft>
              <a:buFont typeface="Arial" panose="020B0604020202020204" pitchFamily="34" charset="0"/>
              <a:buChar char="•"/>
            </a:pPr>
            <a:r>
              <a:rPr lang="en-US" sz="2200" dirty="0"/>
              <a:t>Contract Compliance</a:t>
            </a:r>
          </a:p>
          <a:p>
            <a:pPr marL="342900" indent="-342900">
              <a:spcAft>
                <a:spcPts val="600"/>
              </a:spcAft>
              <a:buFont typeface="Arial" panose="020B0604020202020204" pitchFamily="34" charset="0"/>
              <a:buChar char="•"/>
            </a:pPr>
            <a:r>
              <a:rPr lang="en-US" sz="2200" dirty="0"/>
              <a:t>FAR Compliance</a:t>
            </a:r>
          </a:p>
          <a:p>
            <a:pPr marL="342900" indent="-342900">
              <a:spcAft>
                <a:spcPts val="600"/>
              </a:spcAft>
              <a:buFont typeface="Arial" panose="020B0604020202020204" pitchFamily="34" charset="0"/>
              <a:buChar char="•"/>
            </a:pPr>
            <a:r>
              <a:rPr lang="en-US" sz="2200" dirty="0"/>
              <a:t>Continuous Monitoring</a:t>
            </a:r>
          </a:p>
          <a:p>
            <a:pPr marL="342900" indent="-342900">
              <a:buFont typeface="Arial" panose="020B0604020202020204" pitchFamily="34" charset="0"/>
              <a:buChar char="•"/>
            </a:pPr>
            <a:r>
              <a:rPr lang="en-US" sz="2200" dirty="0"/>
              <a:t>Change Order / Claims Support</a:t>
            </a:r>
          </a:p>
        </p:txBody>
      </p:sp>
      <p:sp>
        <p:nvSpPr>
          <p:cNvPr id="35" name="TextBox 34">
            <a:extLst>
              <a:ext uri="{FF2B5EF4-FFF2-40B4-BE49-F238E27FC236}">
                <a16:creationId xmlns:a16="http://schemas.microsoft.com/office/drawing/2014/main" xmlns="" id="{7B7F4848-698A-437C-A8D8-CC99F4A47FDF}"/>
              </a:ext>
            </a:extLst>
          </p:cNvPr>
          <p:cNvSpPr txBox="1"/>
          <p:nvPr/>
        </p:nvSpPr>
        <p:spPr>
          <a:xfrm>
            <a:off x="5156233" y="2574092"/>
            <a:ext cx="4128654" cy="800219"/>
          </a:xfrm>
          <a:prstGeom prst="rect">
            <a:avLst/>
          </a:prstGeom>
          <a:noFill/>
        </p:spPr>
        <p:txBody>
          <a:bodyPr wrap="square" rtlCol="0">
            <a:spAutoFit/>
          </a:bodyPr>
          <a:lstStyle/>
          <a:p>
            <a:r>
              <a:rPr lang="en-US" sz="2800" dirty="0"/>
              <a:t>Monitor $2B Annually</a:t>
            </a:r>
          </a:p>
          <a:p>
            <a:endParaRPr lang="en-US" dirty="0"/>
          </a:p>
        </p:txBody>
      </p:sp>
      <p:sp>
        <p:nvSpPr>
          <p:cNvPr id="2" name="Slide Number Placeholder 1">
            <a:extLst>
              <a:ext uri="{FF2B5EF4-FFF2-40B4-BE49-F238E27FC236}">
                <a16:creationId xmlns:a16="http://schemas.microsoft.com/office/drawing/2014/main" xmlns="" id="{8643629E-B93F-4A6D-AACF-AB1AFF6B89C8}"/>
              </a:ext>
            </a:extLst>
          </p:cNvPr>
          <p:cNvSpPr>
            <a:spLocks noGrp="1"/>
          </p:cNvSpPr>
          <p:nvPr>
            <p:ph type="sldNum" sz="quarter" idx="4"/>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val="233896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20040" y="74613"/>
            <a:ext cx="8503920" cy="935203"/>
          </a:xfrm>
        </p:spPr>
        <p:txBody>
          <a:bodyPr>
            <a:normAutofit fontScale="90000"/>
          </a:bodyPr>
          <a:lstStyle/>
          <a:p>
            <a:pPr algn="ctr"/>
            <a:r>
              <a:rPr lang="en-US" sz="4000" dirty="0" smtClean="0">
                <a:solidFill>
                  <a:schemeClr val="tx1"/>
                </a:solidFill>
                <a:latin typeface="+mj-lt"/>
                <a:cs typeface="Arial" pitchFamily="34" charset="0"/>
              </a:rPr>
              <a:t/>
            </a:r>
            <a:br>
              <a:rPr lang="en-US" sz="4000" dirty="0" smtClean="0">
                <a:solidFill>
                  <a:schemeClr val="tx1"/>
                </a:solidFill>
                <a:latin typeface="+mj-lt"/>
                <a:cs typeface="Arial" pitchFamily="34" charset="0"/>
              </a:rPr>
            </a:br>
            <a:r>
              <a:rPr lang="en-US" sz="4000" dirty="0" smtClean="0">
                <a:solidFill>
                  <a:schemeClr val="tx1"/>
                </a:solidFill>
                <a:latin typeface="+mj-lt"/>
                <a:cs typeface="Arial" pitchFamily="34" charset="0"/>
              </a:rPr>
              <a:t>Introduction </a:t>
            </a:r>
            <a:r>
              <a:rPr lang="en-US" sz="4000" dirty="0">
                <a:solidFill>
                  <a:schemeClr val="tx1"/>
                </a:solidFill>
                <a:latin typeface="+mj-lt"/>
                <a:cs typeface="Arial" pitchFamily="34" charset="0"/>
              </a:rPr>
              <a:t>&amp; </a:t>
            </a:r>
            <a:r>
              <a:rPr lang="en-US" sz="4000" dirty="0" smtClean="0">
                <a:solidFill>
                  <a:schemeClr val="tx1"/>
                </a:solidFill>
                <a:latin typeface="+mj-lt"/>
                <a:cs typeface="Arial" pitchFamily="34" charset="0"/>
              </a:rPr>
              <a:t>Objectives</a:t>
            </a:r>
            <a:br>
              <a:rPr lang="en-US" sz="4000" dirty="0" smtClean="0">
                <a:solidFill>
                  <a:schemeClr val="tx1"/>
                </a:solidFill>
                <a:latin typeface="+mj-lt"/>
                <a:cs typeface="Arial" pitchFamily="34" charset="0"/>
              </a:rPr>
            </a:br>
            <a:endParaRPr lang="en-US" sz="4000" dirty="0">
              <a:solidFill>
                <a:schemeClr val="tx1"/>
              </a:solidFill>
              <a:latin typeface="+mj-lt"/>
              <a:cs typeface="Arial" pitchFamily="34" charset="0"/>
            </a:endParaRPr>
          </a:p>
        </p:txBody>
      </p:sp>
      <p:sp>
        <p:nvSpPr>
          <p:cNvPr id="10" name="Content Placeholder 2"/>
          <p:cNvSpPr>
            <a:spLocks noGrp="1"/>
          </p:cNvSpPr>
          <p:nvPr>
            <p:ph idx="1"/>
          </p:nvPr>
        </p:nvSpPr>
        <p:spPr>
          <a:xfrm>
            <a:off x="390088" y="1115736"/>
            <a:ext cx="8363824" cy="4679553"/>
          </a:xfrm>
        </p:spPr>
        <p:txBody>
          <a:bodyPr anchor="t">
            <a:normAutofit/>
          </a:bodyPr>
          <a:lstStyle/>
          <a:p>
            <a:pPr>
              <a:lnSpc>
                <a:spcPct val="100000"/>
              </a:lnSpc>
              <a:buClr>
                <a:srgbClr val="00A3E0"/>
              </a:buClr>
            </a:pPr>
            <a:endParaRPr lang="en-US" sz="2400" dirty="0" smtClean="0">
              <a:solidFill>
                <a:schemeClr val="tx1"/>
              </a:solidFill>
              <a:latin typeface="+mn-lt"/>
            </a:endParaRPr>
          </a:p>
          <a:p>
            <a:pPr>
              <a:lnSpc>
                <a:spcPct val="100000"/>
              </a:lnSpc>
              <a:buClr>
                <a:srgbClr val="00A3E0"/>
              </a:buClr>
            </a:pPr>
            <a:r>
              <a:rPr lang="en-US" sz="2400" dirty="0" smtClean="0">
                <a:solidFill>
                  <a:schemeClr val="tx1"/>
                </a:solidFill>
              </a:rPr>
              <a:t>Moderator </a:t>
            </a:r>
            <a:r>
              <a:rPr lang="en-US" sz="2400" dirty="0">
                <a:solidFill>
                  <a:schemeClr val="tx1"/>
                </a:solidFill>
              </a:rPr>
              <a:t>– David Hutchins</a:t>
            </a:r>
          </a:p>
          <a:p>
            <a:pPr>
              <a:lnSpc>
                <a:spcPct val="150000"/>
              </a:lnSpc>
              <a:spcBef>
                <a:spcPts val="800"/>
              </a:spcBef>
              <a:buClr>
                <a:srgbClr val="00A3E0"/>
              </a:buClr>
            </a:pPr>
            <a:r>
              <a:rPr lang="en-US" sz="2400" dirty="0">
                <a:solidFill>
                  <a:schemeClr val="tx1"/>
                </a:solidFill>
              </a:rPr>
              <a:t>Key Objectives</a:t>
            </a:r>
          </a:p>
          <a:p>
            <a:pPr lvl="1">
              <a:lnSpc>
                <a:spcPct val="120000"/>
              </a:lnSpc>
              <a:buClr>
                <a:srgbClr val="00A3E0"/>
              </a:buClr>
              <a:buFont typeface="Wingdings" panose="05000000000000000000" pitchFamily="2" charset="2"/>
              <a:buChar char="Ø"/>
            </a:pPr>
            <a:r>
              <a:rPr lang="en-US" sz="2400" dirty="0">
                <a:solidFill>
                  <a:schemeClr val="tx1"/>
                </a:solidFill>
              </a:rPr>
              <a:t>Provide inside view of construction auditing</a:t>
            </a:r>
          </a:p>
          <a:p>
            <a:pPr lvl="1">
              <a:lnSpc>
                <a:spcPct val="120000"/>
              </a:lnSpc>
              <a:buClr>
                <a:srgbClr val="00A3E0"/>
              </a:buClr>
              <a:buFont typeface="Wingdings" panose="05000000000000000000" pitchFamily="2" charset="2"/>
              <a:buChar char="Ø"/>
            </a:pPr>
            <a:r>
              <a:rPr lang="en-US" sz="2400" dirty="0">
                <a:solidFill>
                  <a:schemeClr val="tx1"/>
                </a:solidFill>
              </a:rPr>
              <a:t>Spotlight fraud risks with real world examples</a:t>
            </a:r>
          </a:p>
          <a:p>
            <a:pPr lvl="1">
              <a:buClr>
                <a:srgbClr val="00A3E0"/>
              </a:buClr>
              <a:buFont typeface="Wingdings" panose="05000000000000000000" pitchFamily="2" charset="2"/>
              <a:buChar char="Ø"/>
            </a:pPr>
            <a:r>
              <a:rPr lang="en-US" sz="2400" dirty="0">
                <a:solidFill>
                  <a:schemeClr val="tx1"/>
                </a:solidFill>
              </a:rPr>
              <a:t>Provide viewpoints on when &amp; how to audit</a:t>
            </a:r>
          </a:p>
          <a:p>
            <a:pPr lvl="1">
              <a:buClr>
                <a:srgbClr val="00A3E0"/>
              </a:buClr>
              <a:buFont typeface="Wingdings" panose="05000000000000000000" pitchFamily="2" charset="2"/>
              <a:buChar char="Ø"/>
            </a:pPr>
            <a:r>
              <a:rPr lang="en-US" sz="2400" dirty="0">
                <a:solidFill>
                  <a:schemeClr val="tx1"/>
                </a:solidFill>
              </a:rPr>
              <a:t>Help a non-construction auditors recognize need for audits</a:t>
            </a:r>
          </a:p>
          <a:p>
            <a:pPr lvl="1">
              <a:buClr>
                <a:srgbClr val="00A3E0"/>
              </a:buClr>
              <a:buFont typeface="Wingdings" panose="05000000000000000000" pitchFamily="2" charset="2"/>
              <a:buChar char="Ø"/>
            </a:pPr>
            <a:r>
              <a:rPr lang="en-US" sz="2400" dirty="0">
                <a:solidFill>
                  <a:schemeClr val="tx1"/>
                </a:solidFill>
              </a:rPr>
              <a:t>Address specific questions from the audience</a:t>
            </a:r>
          </a:p>
        </p:txBody>
      </p:sp>
      <p:sp>
        <p:nvSpPr>
          <p:cNvPr id="2" name="Slide Number Placeholder 1">
            <a:extLst>
              <a:ext uri="{FF2B5EF4-FFF2-40B4-BE49-F238E27FC236}">
                <a16:creationId xmlns:a16="http://schemas.microsoft.com/office/drawing/2014/main" xmlns="" id="{F6A16347-6E27-41A7-85FD-FC8481A4C13D}"/>
              </a:ext>
            </a:extLst>
          </p:cNvPr>
          <p:cNvSpPr>
            <a:spLocks noGrp="1"/>
          </p:cNvSpPr>
          <p:nvPr>
            <p:ph type="sldNum" sz="quarter" idx="4"/>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val="333312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241003" y="544236"/>
            <a:ext cx="8503920" cy="1143000"/>
          </a:xfrm>
        </p:spPr>
        <p:txBody>
          <a:bodyPr>
            <a:normAutofit/>
          </a:bodyPr>
          <a:lstStyle/>
          <a:p>
            <a:pPr algn="ctr"/>
            <a:r>
              <a:rPr lang="en-US" sz="4000" dirty="0">
                <a:solidFill>
                  <a:schemeClr val="tx1"/>
                </a:solidFill>
                <a:latin typeface="+mj-lt"/>
                <a:cs typeface="Arial" pitchFamily="34" charset="0"/>
              </a:rPr>
              <a:t>Panel</a:t>
            </a:r>
          </a:p>
        </p:txBody>
      </p:sp>
      <p:sp>
        <p:nvSpPr>
          <p:cNvPr id="10" name="Content Placeholder 2"/>
          <p:cNvSpPr>
            <a:spLocks noGrp="1"/>
          </p:cNvSpPr>
          <p:nvPr>
            <p:ph idx="1"/>
          </p:nvPr>
        </p:nvSpPr>
        <p:spPr>
          <a:xfrm>
            <a:off x="241003" y="1115736"/>
            <a:ext cx="8363824" cy="4679553"/>
          </a:xfrm>
        </p:spPr>
        <p:txBody>
          <a:bodyPr anchor="t">
            <a:normAutofit/>
          </a:bodyPr>
          <a:lstStyle/>
          <a:p>
            <a:pPr>
              <a:lnSpc>
                <a:spcPct val="150000"/>
              </a:lnSpc>
              <a:buClr>
                <a:srgbClr val="00A3E0"/>
              </a:buClr>
            </a:pPr>
            <a:r>
              <a:rPr lang="en-US" sz="2800" u="sng" dirty="0">
                <a:solidFill>
                  <a:schemeClr val="tx1"/>
                </a:solidFill>
              </a:rPr>
              <a:t>Ron </a:t>
            </a:r>
            <a:r>
              <a:rPr lang="en-US" sz="3200" u="sng" dirty="0">
                <a:solidFill>
                  <a:schemeClr val="tx1"/>
                </a:solidFill>
              </a:rPr>
              <a:t>Luczak</a:t>
            </a:r>
            <a:r>
              <a:rPr lang="en-US" sz="2800" u="sng" dirty="0">
                <a:solidFill>
                  <a:schemeClr val="tx1"/>
                </a:solidFill>
              </a:rPr>
              <a:t>, </a:t>
            </a:r>
            <a:r>
              <a:rPr lang="en-US" sz="2800" u="sng" dirty="0" err="1" smtClean="0">
                <a:solidFill>
                  <a:schemeClr val="tx1"/>
                </a:solidFill>
              </a:rPr>
              <a:t>CCA</a:t>
            </a:r>
            <a:endParaRPr lang="en-US" sz="2800" u="sng" dirty="0">
              <a:solidFill>
                <a:schemeClr val="tx1"/>
              </a:solidFill>
            </a:endParaRPr>
          </a:p>
          <a:p>
            <a:pPr lvl="1">
              <a:lnSpc>
                <a:spcPct val="100000"/>
              </a:lnSpc>
              <a:spcAft>
                <a:spcPts val="500"/>
              </a:spcAft>
              <a:buClr>
                <a:srgbClr val="00A3E0"/>
              </a:buClr>
              <a:buFont typeface="Wingdings" panose="05000000000000000000" pitchFamily="2" charset="2"/>
              <a:buChar char="Ø"/>
            </a:pPr>
            <a:r>
              <a:rPr lang="en-US" sz="2200" dirty="0">
                <a:solidFill>
                  <a:schemeClr val="tx1"/>
                </a:solidFill>
              </a:rPr>
              <a:t>Director of Internal Audit,  AvalonBay Communities, Inc. </a:t>
            </a:r>
          </a:p>
          <a:p>
            <a:pPr lvl="1">
              <a:lnSpc>
                <a:spcPct val="100000"/>
              </a:lnSpc>
              <a:spcAft>
                <a:spcPts val="500"/>
              </a:spcAft>
              <a:buClr>
                <a:srgbClr val="00A3E0"/>
              </a:buClr>
              <a:buFont typeface="Wingdings" panose="05000000000000000000" pitchFamily="2" charset="2"/>
              <a:buChar char="Ø"/>
            </a:pPr>
            <a:r>
              <a:rPr lang="en-US" sz="2200" dirty="0">
                <a:solidFill>
                  <a:schemeClr val="tx1"/>
                </a:solidFill>
              </a:rPr>
              <a:t>Internal auditor &amp; consultant</a:t>
            </a:r>
          </a:p>
          <a:p>
            <a:pPr lvl="1">
              <a:lnSpc>
                <a:spcPct val="100000"/>
              </a:lnSpc>
              <a:spcAft>
                <a:spcPts val="500"/>
              </a:spcAft>
              <a:buClr>
                <a:srgbClr val="00A3E0"/>
              </a:buClr>
              <a:buFont typeface="Wingdings" panose="05000000000000000000" pitchFamily="2" charset="2"/>
              <a:buChar char="Ø"/>
            </a:pPr>
            <a:r>
              <a:rPr lang="en-US" sz="2200" dirty="0">
                <a:solidFill>
                  <a:schemeClr val="tx1"/>
                </a:solidFill>
              </a:rPr>
              <a:t>Leads construction auditing for a $28B Real Estate Co.</a:t>
            </a:r>
          </a:p>
          <a:p>
            <a:pPr lvl="1">
              <a:lnSpc>
                <a:spcPct val="100000"/>
              </a:lnSpc>
              <a:spcAft>
                <a:spcPts val="500"/>
              </a:spcAft>
              <a:buClr>
                <a:srgbClr val="00A3E0"/>
              </a:buClr>
              <a:buFont typeface="Wingdings" panose="05000000000000000000" pitchFamily="2" charset="2"/>
              <a:buChar char="Ø"/>
            </a:pPr>
            <a:r>
              <a:rPr lang="en-US" sz="2200" dirty="0">
                <a:solidFill>
                  <a:schemeClr val="tx1"/>
                </a:solidFill>
              </a:rPr>
              <a:t>Audited 100+ projects with an avg. project cost of $60M</a:t>
            </a:r>
          </a:p>
          <a:p>
            <a:pPr lvl="1">
              <a:lnSpc>
                <a:spcPct val="100000"/>
              </a:lnSpc>
              <a:spcAft>
                <a:spcPts val="500"/>
              </a:spcAft>
              <a:buClr>
                <a:srgbClr val="00A3E0"/>
              </a:buClr>
              <a:buFont typeface="Wingdings" panose="05000000000000000000" pitchFamily="2" charset="2"/>
              <a:buChar char="Ø"/>
            </a:pPr>
            <a:r>
              <a:rPr lang="en-US" sz="2200" dirty="0">
                <a:solidFill>
                  <a:schemeClr val="tx1"/>
                </a:solidFill>
              </a:rPr>
              <a:t>Identified $5M+ of related overcharges/billings</a:t>
            </a:r>
          </a:p>
          <a:p>
            <a:pPr lvl="1">
              <a:lnSpc>
                <a:spcPct val="100000"/>
              </a:lnSpc>
              <a:spcAft>
                <a:spcPts val="500"/>
              </a:spcAft>
              <a:buClr>
                <a:srgbClr val="00A3E0"/>
              </a:buClr>
              <a:buFont typeface="Wingdings" panose="05000000000000000000" pitchFamily="2" charset="2"/>
              <a:buChar char="Ø"/>
            </a:pPr>
            <a:r>
              <a:rPr lang="en-US" sz="2200" dirty="0">
                <a:solidFill>
                  <a:schemeClr val="tx1"/>
                </a:solidFill>
              </a:rPr>
              <a:t>Reviewed projects ranging from golf courses to high-rise residential buildings, including the tallest residential building in Brooklyn, NY (57-stories)</a:t>
            </a:r>
          </a:p>
          <a:p>
            <a:pPr marL="402336" lvl="1" indent="0">
              <a:lnSpc>
                <a:spcPct val="100000"/>
              </a:lnSpc>
              <a:spcAft>
                <a:spcPts val="500"/>
              </a:spcAft>
              <a:buClr>
                <a:srgbClr val="00A3E0"/>
              </a:buClr>
              <a:buNone/>
            </a:pPr>
            <a:endParaRPr lang="en-US" sz="2400" dirty="0">
              <a:solidFill>
                <a:schemeClr val="tx1"/>
              </a:solidFill>
            </a:endParaRPr>
          </a:p>
        </p:txBody>
      </p:sp>
      <p:sp>
        <p:nvSpPr>
          <p:cNvPr id="2" name="Slide Number Placeholder 1">
            <a:extLst>
              <a:ext uri="{FF2B5EF4-FFF2-40B4-BE49-F238E27FC236}">
                <a16:creationId xmlns:a16="http://schemas.microsoft.com/office/drawing/2014/main" xmlns="" id="{C2BB016A-25BE-43F4-9999-9CDD11B46A3E}"/>
              </a:ext>
            </a:extLst>
          </p:cNvPr>
          <p:cNvSpPr>
            <a:spLocks noGrp="1"/>
          </p:cNvSpPr>
          <p:nvPr>
            <p:ph type="sldNum" sz="quarter" idx="4"/>
          </p:nvPr>
        </p:nvSpPr>
        <p:spPr/>
        <p:txBody>
          <a:bodyPr/>
          <a:lstStyle/>
          <a:p>
            <a:fld id="{6D22F896-40B5-4ADD-8801-0D06FADFA095}" type="slidenum">
              <a:rPr lang="en-US" smtClean="0"/>
              <a:pPr/>
              <a:t>5</a:t>
            </a:fld>
            <a:endParaRPr lang="en-US" dirty="0"/>
          </a:p>
        </p:txBody>
      </p:sp>
    </p:spTree>
    <p:extLst>
      <p:ext uri="{BB962C8B-B14F-4D97-AF65-F5344CB8AC3E}">
        <p14:creationId xmlns:p14="http://schemas.microsoft.com/office/powerpoint/2010/main" val="349737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20040" y="419863"/>
            <a:ext cx="8503920" cy="1143000"/>
          </a:xfrm>
        </p:spPr>
        <p:txBody>
          <a:bodyPr>
            <a:normAutofit/>
          </a:bodyPr>
          <a:lstStyle/>
          <a:p>
            <a:pPr algn="ctr"/>
            <a:r>
              <a:rPr lang="en-US" sz="3600" dirty="0">
                <a:solidFill>
                  <a:schemeClr val="tx1"/>
                </a:solidFill>
                <a:cs typeface="Arial" pitchFamily="34" charset="0"/>
              </a:rPr>
              <a:t>Panel</a:t>
            </a:r>
            <a:r>
              <a:rPr lang="en-US" sz="4400" dirty="0">
                <a:solidFill>
                  <a:schemeClr val="tx1"/>
                </a:solidFill>
                <a:cs typeface="Arial" pitchFamily="34" charset="0"/>
              </a:rPr>
              <a:t> </a:t>
            </a:r>
            <a:r>
              <a:rPr lang="en-US" sz="1800" dirty="0">
                <a:solidFill>
                  <a:schemeClr val="tx1"/>
                </a:solidFill>
                <a:cs typeface="Arial" pitchFamily="34" charset="0"/>
              </a:rPr>
              <a:t>(</a:t>
            </a:r>
            <a:r>
              <a:rPr lang="en-US" sz="1800" i="1" dirty="0">
                <a:solidFill>
                  <a:schemeClr val="tx1"/>
                </a:solidFill>
                <a:cs typeface="Arial" pitchFamily="34" charset="0"/>
              </a:rPr>
              <a:t>continued)</a:t>
            </a:r>
            <a:endParaRPr lang="en-US" sz="1800" dirty="0">
              <a:solidFill>
                <a:schemeClr val="tx1"/>
              </a:solidFill>
              <a:latin typeface="+mj-lt"/>
              <a:cs typeface="Arial" pitchFamily="34" charset="0"/>
            </a:endParaRPr>
          </a:p>
        </p:txBody>
      </p:sp>
      <p:sp>
        <p:nvSpPr>
          <p:cNvPr id="10" name="Content Placeholder 2"/>
          <p:cNvSpPr>
            <a:spLocks noGrp="1"/>
          </p:cNvSpPr>
          <p:nvPr>
            <p:ph idx="1"/>
          </p:nvPr>
        </p:nvSpPr>
        <p:spPr>
          <a:xfrm>
            <a:off x="198783" y="1115736"/>
            <a:ext cx="8625177" cy="4679553"/>
          </a:xfrm>
        </p:spPr>
        <p:txBody>
          <a:bodyPr anchor="t">
            <a:noAutofit/>
          </a:bodyPr>
          <a:lstStyle/>
          <a:p>
            <a:pPr>
              <a:lnSpc>
                <a:spcPct val="150000"/>
              </a:lnSpc>
              <a:buClr>
                <a:srgbClr val="00A3E0"/>
              </a:buClr>
            </a:pPr>
            <a:r>
              <a:rPr lang="en-US" sz="3200" u="sng" dirty="0">
                <a:solidFill>
                  <a:schemeClr val="tx1"/>
                </a:solidFill>
                <a:latin typeface="+mn-lt"/>
              </a:rPr>
              <a:t>Eric Wayne, PE</a:t>
            </a:r>
            <a:endParaRPr lang="en-US" sz="3200" dirty="0">
              <a:solidFill>
                <a:schemeClr val="tx1"/>
              </a:solidFill>
              <a:latin typeface="+mn-lt"/>
            </a:endParaRPr>
          </a:p>
          <a:p>
            <a:pPr marL="341313" lvl="1">
              <a:lnSpc>
                <a:spcPct val="110000"/>
              </a:lnSpc>
              <a:spcBef>
                <a:spcPts val="200"/>
              </a:spcBef>
              <a:buClr>
                <a:srgbClr val="00A3E0"/>
              </a:buClr>
              <a:buFont typeface="Wingdings" panose="05000000000000000000" pitchFamily="2" charset="2"/>
              <a:buChar char="Ø"/>
            </a:pPr>
            <a:r>
              <a:rPr lang="en-US" sz="2000" dirty="0">
                <a:solidFill>
                  <a:schemeClr val="tx1"/>
                </a:solidFill>
              </a:rPr>
              <a:t>VP of Mid-Atlantic Construction,  AvalonBay Communities, Inc.</a:t>
            </a:r>
          </a:p>
          <a:p>
            <a:pPr marL="341313" lvl="1">
              <a:lnSpc>
                <a:spcPct val="150000"/>
              </a:lnSpc>
              <a:spcBef>
                <a:spcPts val="200"/>
              </a:spcBef>
              <a:buClr>
                <a:srgbClr val="00A3E0"/>
              </a:buClr>
              <a:buFont typeface="Wingdings" panose="05000000000000000000" pitchFamily="2" charset="2"/>
              <a:buChar char="Ø"/>
            </a:pPr>
            <a:r>
              <a:rPr lang="en-US" sz="2000" dirty="0">
                <a:solidFill>
                  <a:schemeClr val="tx1"/>
                </a:solidFill>
              </a:rPr>
              <a:t>Registered Professional Engineer in Commonwealth of Virginia</a:t>
            </a:r>
          </a:p>
          <a:p>
            <a:pPr marL="341313" lvl="1">
              <a:lnSpc>
                <a:spcPct val="110000"/>
              </a:lnSpc>
              <a:spcBef>
                <a:spcPts val="200"/>
              </a:spcBef>
              <a:buClr>
                <a:srgbClr val="00A3E0"/>
              </a:buClr>
              <a:buFont typeface="Wingdings" panose="05000000000000000000" pitchFamily="2" charset="2"/>
              <a:buChar char="Ø"/>
            </a:pPr>
            <a:r>
              <a:rPr lang="en-US" sz="2000" dirty="0">
                <a:solidFill>
                  <a:schemeClr val="tx1"/>
                </a:solidFill>
              </a:rPr>
              <a:t>Construction executive with 27 years </a:t>
            </a:r>
            <a:r>
              <a:rPr lang="en-US" sz="2000" dirty="0" smtClean="0">
                <a:solidFill>
                  <a:schemeClr val="tx1"/>
                </a:solidFill>
              </a:rPr>
              <a:t>experience </a:t>
            </a:r>
            <a:r>
              <a:rPr lang="en-US" sz="2000" dirty="0">
                <a:solidFill>
                  <a:schemeClr val="tx1"/>
                </a:solidFill>
              </a:rPr>
              <a:t>directing over 25 residential, retail, and commercial projects totaling over $1.5B in total development costs</a:t>
            </a:r>
          </a:p>
          <a:p>
            <a:pPr marL="341313" lvl="1">
              <a:lnSpc>
                <a:spcPct val="110000"/>
              </a:lnSpc>
              <a:buClr>
                <a:srgbClr val="00A3E0"/>
              </a:buClr>
              <a:buFont typeface="Wingdings" panose="05000000000000000000" pitchFamily="2" charset="2"/>
              <a:buChar char="Ø"/>
            </a:pPr>
            <a:r>
              <a:rPr lang="en-US" sz="2000" dirty="0">
                <a:solidFill>
                  <a:schemeClr val="tx1"/>
                </a:solidFill>
              </a:rPr>
              <a:t>16-year veteran US Army Corps of Engineers; Afghanistan - 03-04</a:t>
            </a:r>
          </a:p>
          <a:p>
            <a:pPr marL="341313" lvl="1">
              <a:lnSpc>
                <a:spcPct val="110000"/>
              </a:lnSpc>
              <a:spcBef>
                <a:spcPts val="600"/>
              </a:spcBef>
              <a:buClr>
                <a:srgbClr val="00A3E0"/>
              </a:buClr>
              <a:buFont typeface="Wingdings" panose="05000000000000000000" pitchFamily="2" charset="2"/>
              <a:buChar char="Ø"/>
            </a:pPr>
            <a:r>
              <a:rPr lang="en-US" sz="2000" dirty="0">
                <a:solidFill>
                  <a:schemeClr val="tx1"/>
                </a:solidFill>
              </a:rPr>
              <a:t>Awards – “</a:t>
            </a:r>
            <a:r>
              <a:rPr lang="en-US" sz="2000" i="1" dirty="0">
                <a:solidFill>
                  <a:schemeClr val="tx1"/>
                </a:solidFill>
              </a:rPr>
              <a:t>Excellence in Construction”, “Most Innovative Infill Land Planning”, “Award of Merit Best Mixed-use Design, Builders Choice Awards,” &amp;“Multifamily Executive Award - Best Mid-Rise Project of the Year”</a:t>
            </a:r>
          </a:p>
          <a:p>
            <a:pPr marL="341313" lvl="1">
              <a:lnSpc>
                <a:spcPct val="110000"/>
              </a:lnSpc>
              <a:buClr>
                <a:srgbClr val="00A3E0"/>
              </a:buClr>
              <a:buFont typeface="Wingdings" panose="05000000000000000000" pitchFamily="2" charset="2"/>
              <a:buChar char="Ø"/>
            </a:pPr>
            <a:r>
              <a:rPr lang="en-US" sz="2000" dirty="0">
                <a:solidFill>
                  <a:schemeClr val="tx1"/>
                </a:solidFill>
              </a:rPr>
              <a:t>Previously worked with US Department of Energy, Camden Development, PN Hoffman &amp; Associates, and Clark Construction Group</a:t>
            </a:r>
          </a:p>
          <a:p>
            <a:pPr lvl="1">
              <a:lnSpc>
                <a:spcPct val="150000"/>
              </a:lnSpc>
              <a:buClr>
                <a:srgbClr val="00A3E0"/>
              </a:buClr>
              <a:buFont typeface="Wingdings" panose="05000000000000000000" pitchFamily="2" charset="2"/>
              <a:buChar char="Ø"/>
            </a:pPr>
            <a:endParaRPr lang="en-US" sz="1200" dirty="0">
              <a:solidFill>
                <a:schemeClr val="tx1"/>
              </a:solidFill>
            </a:endParaRPr>
          </a:p>
          <a:p>
            <a:pPr lvl="1">
              <a:lnSpc>
                <a:spcPct val="150000"/>
              </a:lnSpc>
              <a:buClr>
                <a:srgbClr val="00A3E0"/>
              </a:buClr>
              <a:buFont typeface="Wingdings" panose="05000000000000000000" pitchFamily="2" charset="2"/>
              <a:buChar char="Ø"/>
            </a:pPr>
            <a:endParaRPr lang="en-US" sz="1200" dirty="0">
              <a:solidFill>
                <a:schemeClr val="tx1"/>
              </a:solidFill>
            </a:endParaRPr>
          </a:p>
          <a:p>
            <a:pPr lvl="1">
              <a:lnSpc>
                <a:spcPct val="150000"/>
              </a:lnSpc>
              <a:buClr>
                <a:srgbClr val="00A3E0"/>
              </a:buClr>
              <a:buFont typeface="Wingdings" panose="05000000000000000000" pitchFamily="2" charset="2"/>
              <a:buChar char="Ø"/>
            </a:pPr>
            <a:endParaRPr lang="en-US" sz="1200" dirty="0">
              <a:solidFill>
                <a:schemeClr val="tx1"/>
              </a:solidFill>
            </a:endParaRPr>
          </a:p>
        </p:txBody>
      </p:sp>
      <p:sp>
        <p:nvSpPr>
          <p:cNvPr id="2" name="Slide Number Placeholder 1">
            <a:extLst>
              <a:ext uri="{FF2B5EF4-FFF2-40B4-BE49-F238E27FC236}">
                <a16:creationId xmlns:a16="http://schemas.microsoft.com/office/drawing/2014/main" xmlns="" id="{66EB38B7-112F-4BA1-8854-C9A5F0CD2B7E}"/>
              </a:ext>
            </a:extLst>
          </p:cNvPr>
          <p:cNvSpPr>
            <a:spLocks noGrp="1"/>
          </p:cNvSpPr>
          <p:nvPr>
            <p:ph type="sldNum" sz="quarter" idx="4"/>
          </p:nvPr>
        </p:nvSpPr>
        <p:spPr/>
        <p:txBody>
          <a:bodyPr/>
          <a:lstStyle/>
          <a:p>
            <a:fld id="{6D22F896-40B5-4ADD-8801-0D06FADFA095}" type="slidenum">
              <a:rPr lang="en-US" smtClean="0"/>
              <a:pPr/>
              <a:t>6</a:t>
            </a:fld>
            <a:endParaRPr lang="en-US" dirty="0"/>
          </a:p>
        </p:txBody>
      </p:sp>
    </p:spTree>
    <p:extLst>
      <p:ext uri="{BB962C8B-B14F-4D97-AF65-F5344CB8AC3E}">
        <p14:creationId xmlns:p14="http://schemas.microsoft.com/office/powerpoint/2010/main" val="407969985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Content Placeholder 2"/>
          <p:cNvSpPr>
            <a:spLocks noGrp="1"/>
          </p:cNvSpPr>
          <p:nvPr>
            <p:ph idx="1"/>
          </p:nvPr>
        </p:nvSpPr>
        <p:spPr>
          <a:xfrm>
            <a:off x="162232" y="1011241"/>
            <a:ext cx="8819536" cy="4679553"/>
          </a:xfrm>
        </p:spPr>
        <p:txBody>
          <a:bodyPr anchor="t">
            <a:normAutofit/>
          </a:bodyPr>
          <a:lstStyle/>
          <a:p>
            <a:pPr>
              <a:lnSpc>
                <a:spcPct val="150000"/>
              </a:lnSpc>
              <a:buClr>
                <a:srgbClr val="00A3E0"/>
              </a:buClr>
            </a:pPr>
            <a:r>
              <a:rPr lang="en-US" sz="3200" u="sng" dirty="0" smtClean="0">
                <a:solidFill>
                  <a:schemeClr val="tx1"/>
                </a:solidFill>
                <a:latin typeface="+mn-lt"/>
              </a:rPr>
              <a:t>Rick </a:t>
            </a:r>
            <a:r>
              <a:rPr lang="en-US" sz="3200" u="sng" dirty="0">
                <a:solidFill>
                  <a:schemeClr val="tx1"/>
                </a:solidFill>
                <a:latin typeface="+mn-lt"/>
              </a:rPr>
              <a:t>Westerman, CPA, CFE, CFF</a:t>
            </a:r>
            <a:endParaRPr lang="en-US" sz="3200" dirty="0">
              <a:solidFill>
                <a:schemeClr val="tx1"/>
              </a:solidFill>
              <a:latin typeface="+mn-lt"/>
            </a:endParaRPr>
          </a:p>
          <a:p>
            <a:pPr marL="396875" lvl="1">
              <a:spcBef>
                <a:spcPts val="0"/>
              </a:spcBef>
              <a:spcAft>
                <a:spcPts val="700"/>
              </a:spcAft>
              <a:buClr>
                <a:srgbClr val="00A3E0"/>
              </a:buClr>
              <a:buFont typeface="Wingdings" panose="05000000000000000000" pitchFamily="2" charset="2"/>
              <a:buChar char="Ø"/>
            </a:pPr>
            <a:r>
              <a:rPr lang="en-US" sz="2300" dirty="0">
                <a:solidFill>
                  <a:schemeClr val="tx1"/>
                </a:solidFill>
              </a:rPr>
              <a:t>Director, Construction Practice, CohnReznick</a:t>
            </a:r>
          </a:p>
          <a:p>
            <a:pPr marL="396875" lvl="1">
              <a:spcBef>
                <a:spcPts val="0"/>
              </a:spcBef>
              <a:spcAft>
                <a:spcPts val="700"/>
              </a:spcAft>
              <a:buClr>
                <a:srgbClr val="00A3E0"/>
              </a:buClr>
              <a:buFont typeface="Wingdings" panose="05000000000000000000" pitchFamily="2" charset="2"/>
              <a:buChar char="Ø"/>
            </a:pPr>
            <a:r>
              <a:rPr lang="en-US" sz="2300" dirty="0">
                <a:solidFill>
                  <a:schemeClr val="tx1"/>
                </a:solidFill>
              </a:rPr>
              <a:t>30 years </a:t>
            </a:r>
            <a:r>
              <a:rPr lang="en-US" sz="2300" dirty="0" smtClean="0">
                <a:solidFill>
                  <a:schemeClr val="tx1"/>
                </a:solidFill>
              </a:rPr>
              <a:t>experience - accounting</a:t>
            </a:r>
            <a:r>
              <a:rPr lang="en-US" sz="2300" dirty="0">
                <a:solidFill>
                  <a:schemeClr val="tx1"/>
                </a:solidFill>
              </a:rPr>
              <a:t>, internal controls, &amp; related systems</a:t>
            </a:r>
          </a:p>
          <a:p>
            <a:pPr marL="396875" lvl="1">
              <a:lnSpc>
                <a:spcPct val="100000"/>
              </a:lnSpc>
              <a:spcBef>
                <a:spcPts val="0"/>
              </a:spcBef>
              <a:spcAft>
                <a:spcPts val="700"/>
              </a:spcAft>
              <a:buClr>
                <a:srgbClr val="00A3E0"/>
              </a:buClr>
              <a:buFont typeface="Wingdings" panose="05000000000000000000" pitchFamily="2" charset="2"/>
              <a:buChar char="Ø"/>
            </a:pPr>
            <a:r>
              <a:rPr lang="en-US" sz="2300" dirty="0">
                <a:solidFill>
                  <a:schemeClr val="tx1"/>
                </a:solidFill>
              </a:rPr>
              <a:t>Perform construction contract compliance assessments including analysis of costs incurred, costs claimed and billed amounts</a:t>
            </a:r>
          </a:p>
          <a:p>
            <a:pPr marL="396875" lvl="1">
              <a:lnSpc>
                <a:spcPct val="100000"/>
              </a:lnSpc>
              <a:spcBef>
                <a:spcPts val="0"/>
              </a:spcBef>
              <a:spcAft>
                <a:spcPts val="700"/>
              </a:spcAft>
              <a:buClr>
                <a:srgbClr val="00A3E0"/>
              </a:buClr>
              <a:buFont typeface="Wingdings" panose="05000000000000000000" pitchFamily="2" charset="2"/>
              <a:buChar char="Ø"/>
            </a:pPr>
            <a:r>
              <a:rPr lang="en-US" sz="2300" dirty="0">
                <a:solidFill>
                  <a:schemeClr val="tx1"/>
                </a:solidFill>
              </a:rPr>
              <a:t>Conducts Forensic examinations involving contract disputes, financial records re-creation, and accounting irregularities</a:t>
            </a:r>
          </a:p>
          <a:p>
            <a:pPr marL="396875" lvl="1">
              <a:lnSpc>
                <a:spcPct val="100000"/>
              </a:lnSpc>
              <a:spcBef>
                <a:spcPts val="0"/>
              </a:spcBef>
              <a:spcAft>
                <a:spcPts val="700"/>
              </a:spcAft>
              <a:buClr>
                <a:srgbClr val="00A3E0"/>
              </a:buClr>
              <a:buFont typeface="Wingdings" panose="05000000000000000000" pitchFamily="2" charset="2"/>
              <a:buChar char="Ø"/>
            </a:pPr>
            <a:r>
              <a:rPr lang="en-US" sz="2300" dirty="0">
                <a:solidFill>
                  <a:schemeClr val="tx1"/>
                </a:solidFill>
              </a:rPr>
              <a:t>Former CFO &amp; CAE of a publically traded Company</a:t>
            </a:r>
          </a:p>
          <a:p>
            <a:pPr marL="396875" lvl="1">
              <a:spcBef>
                <a:spcPts val="0"/>
              </a:spcBef>
              <a:spcAft>
                <a:spcPts val="700"/>
              </a:spcAft>
              <a:buClr>
                <a:srgbClr val="00A3E0"/>
              </a:buClr>
              <a:buFont typeface="Wingdings" panose="05000000000000000000" pitchFamily="2" charset="2"/>
              <a:buChar char="Ø"/>
            </a:pPr>
            <a:r>
              <a:rPr lang="en-US" sz="2300" dirty="0">
                <a:solidFill>
                  <a:schemeClr val="tx1"/>
                </a:solidFill>
              </a:rPr>
              <a:t>Forensic accounting teacher at The Catholic University of </a:t>
            </a:r>
            <a:r>
              <a:rPr lang="en-US" sz="2300" dirty="0" smtClean="0">
                <a:solidFill>
                  <a:schemeClr val="tx1"/>
                </a:solidFill>
              </a:rPr>
              <a:t>Americ</a:t>
            </a:r>
            <a:r>
              <a:rPr lang="en-US" sz="2200" dirty="0" smtClean="0">
                <a:solidFill>
                  <a:schemeClr val="tx1"/>
                </a:solidFill>
              </a:rPr>
              <a:t>a</a:t>
            </a:r>
            <a:endParaRPr lang="en-US" sz="2400" dirty="0">
              <a:solidFill>
                <a:schemeClr val="tx1"/>
              </a:solidFill>
            </a:endParaRPr>
          </a:p>
          <a:p>
            <a:pPr lvl="1">
              <a:lnSpc>
                <a:spcPct val="150000"/>
              </a:lnSpc>
              <a:buClr>
                <a:srgbClr val="00A3E0"/>
              </a:buClr>
              <a:buFont typeface="Wingdings" panose="05000000000000000000" pitchFamily="2" charset="2"/>
              <a:buChar char="Ø"/>
            </a:pPr>
            <a:endParaRPr lang="en-US" sz="1800" dirty="0">
              <a:solidFill>
                <a:schemeClr val="tx1"/>
              </a:solidFill>
              <a:latin typeface="+mn-lt"/>
            </a:endParaRPr>
          </a:p>
        </p:txBody>
      </p:sp>
      <p:sp>
        <p:nvSpPr>
          <p:cNvPr id="2" name="Slide Number Placeholder 1">
            <a:extLst>
              <a:ext uri="{FF2B5EF4-FFF2-40B4-BE49-F238E27FC236}">
                <a16:creationId xmlns:a16="http://schemas.microsoft.com/office/drawing/2014/main" xmlns="" id="{F480C456-47C9-4774-B22D-DAEEB07A7129}"/>
              </a:ext>
            </a:extLst>
          </p:cNvPr>
          <p:cNvSpPr>
            <a:spLocks noGrp="1"/>
          </p:cNvSpPr>
          <p:nvPr>
            <p:ph type="sldNum" sz="quarter" idx="4"/>
          </p:nvPr>
        </p:nvSpPr>
        <p:spPr/>
        <p:txBody>
          <a:bodyPr/>
          <a:lstStyle/>
          <a:p>
            <a:fld id="{6D22F896-40B5-4ADD-8801-0D06FADFA095}" type="slidenum">
              <a:rPr lang="en-US" smtClean="0"/>
              <a:pPr/>
              <a:t>7</a:t>
            </a:fld>
            <a:endParaRPr lang="en-US" dirty="0"/>
          </a:p>
        </p:txBody>
      </p:sp>
      <p:sp>
        <p:nvSpPr>
          <p:cNvPr id="15" name="Title 1">
            <a:extLst>
              <a:ext uri="{FF2B5EF4-FFF2-40B4-BE49-F238E27FC236}">
                <a16:creationId xmlns:a16="http://schemas.microsoft.com/office/drawing/2014/main" xmlns="" id="{6EEEA822-1746-4658-8E01-BFB4B77888C4}"/>
              </a:ext>
            </a:extLst>
          </p:cNvPr>
          <p:cNvSpPr>
            <a:spLocks noGrp="1"/>
          </p:cNvSpPr>
          <p:nvPr>
            <p:ph type="title"/>
          </p:nvPr>
        </p:nvSpPr>
        <p:spPr>
          <a:xfrm>
            <a:off x="240141" y="324331"/>
            <a:ext cx="8503920" cy="1143000"/>
          </a:xfrm>
        </p:spPr>
        <p:txBody>
          <a:bodyPr>
            <a:normAutofit/>
          </a:bodyPr>
          <a:lstStyle/>
          <a:p>
            <a:pPr algn="ctr">
              <a:spcBef>
                <a:spcPts val="1200"/>
              </a:spcBef>
            </a:pPr>
            <a:r>
              <a:rPr lang="en-US" sz="3600" dirty="0">
                <a:solidFill>
                  <a:schemeClr val="tx1"/>
                </a:solidFill>
                <a:cs typeface="Arial" pitchFamily="34" charset="0"/>
              </a:rPr>
              <a:t>Panel</a:t>
            </a:r>
            <a:r>
              <a:rPr lang="en-US" sz="4400" dirty="0">
                <a:solidFill>
                  <a:schemeClr val="tx1"/>
                </a:solidFill>
                <a:cs typeface="Arial" pitchFamily="34" charset="0"/>
              </a:rPr>
              <a:t> </a:t>
            </a:r>
            <a:r>
              <a:rPr lang="en-US" sz="1800" dirty="0">
                <a:solidFill>
                  <a:schemeClr val="tx1"/>
                </a:solidFill>
                <a:cs typeface="Arial" pitchFamily="34" charset="0"/>
              </a:rPr>
              <a:t>(</a:t>
            </a:r>
            <a:r>
              <a:rPr lang="en-US" sz="1800" i="1" dirty="0">
                <a:solidFill>
                  <a:schemeClr val="tx1"/>
                </a:solidFill>
                <a:cs typeface="Arial" pitchFamily="34" charset="0"/>
              </a:rPr>
              <a:t>continued)</a:t>
            </a:r>
            <a:endParaRPr lang="en-US" sz="1800" dirty="0">
              <a:solidFill>
                <a:schemeClr val="tx1"/>
              </a:solidFill>
              <a:latin typeface="+mj-lt"/>
              <a:cs typeface="Arial" pitchFamily="34" charset="0"/>
            </a:endParaRPr>
          </a:p>
        </p:txBody>
      </p:sp>
    </p:spTree>
    <p:extLst>
      <p:ext uri="{BB962C8B-B14F-4D97-AF65-F5344CB8AC3E}">
        <p14:creationId xmlns:p14="http://schemas.microsoft.com/office/powerpoint/2010/main" val="272174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266775" y="477440"/>
            <a:ext cx="8503920" cy="1143000"/>
          </a:xfrm>
        </p:spPr>
        <p:txBody>
          <a:bodyPr>
            <a:normAutofit/>
          </a:bodyPr>
          <a:lstStyle/>
          <a:p>
            <a:pPr algn="ctr"/>
            <a:r>
              <a:rPr lang="en-US" sz="3600" dirty="0">
                <a:solidFill>
                  <a:schemeClr val="tx1"/>
                </a:solidFill>
                <a:cs typeface="Arial" pitchFamily="34" charset="0"/>
              </a:rPr>
              <a:t>2018</a:t>
            </a:r>
            <a:r>
              <a:rPr lang="en-US" sz="4000" dirty="0">
                <a:solidFill>
                  <a:schemeClr val="tx1"/>
                </a:solidFill>
                <a:latin typeface="+mj-lt"/>
                <a:cs typeface="Arial" pitchFamily="34" charset="0"/>
              </a:rPr>
              <a:t> </a:t>
            </a:r>
            <a:r>
              <a:rPr lang="en-US" sz="3600" dirty="0">
                <a:solidFill>
                  <a:schemeClr val="tx1"/>
                </a:solidFill>
                <a:latin typeface="+mj-lt"/>
                <a:cs typeface="Arial" pitchFamily="34" charset="0"/>
              </a:rPr>
              <a:t>ACFE</a:t>
            </a:r>
            <a:r>
              <a:rPr lang="en-US" sz="4000" dirty="0">
                <a:solidFill>
                  <a:schemeClr val="tx1"/>
                </a:solidFill>
                <a:latin typeface="+mj-lt"/>
                <a:cs typeface="Arial" pitchFamily="34" charset="0"/>
              </a:rPr>
              <a:t> </a:t>
            </a:r>
            <a:r>
              <a:rPr lang="en-US" sz="3600" dirty="0">
                <a:solidFill>
                  <a:schemeClr val="tx1"/>
                </a:solidFill>
                <a:latin typeface="+mj-lt"/>
                <a:cs typeface="Arial" pitchFamily="34" charset="0"/>
              </a:rPr>
              <a:t>Report to the Nations</a:t>
            </a:r>
          </a:p>
        </p:txBody>
      </p:sp>
      <p:sp>
        <p:nvSpPr>
          <p:cNvPr id="10" name="Content Placeholder 2"/>
          <p:cNvSpPr>
            <a:spLocks noGrp="1"/>
          </p:cNvSpPr>
          <p:nvPr>
            <p:ph idx="1"/>
          </p:nvPr>
        </p:nvSpPr>
        <p:spPr>
          <a:xfrm>
            <a:off x="390088" y="862508"/>
            <a:ext cx="8662472" cy="4609465"/>
          </a:xfrm>
        </p:spPr>
        <p:txBody>
          <a:bodyPr anchor="t">
            <a:normAutofit/>
          </a:bodyPr>
          <a:lstStyle/>
          <a:p>
            <a:pPr>
              <a:lnSpc>
                <a:spcPct val="150000"/>
              </a:lnSpc>
              <a:buClr>
                <a:srgbClr val="00A3E0"/>
              </a:buClr>
            </a:pPr>
            <a:endParaRPr lang="en-US" u="sng" dirty="0" smtClean="0">
              <a:solidFill>
                <a:schemeClr val="tx1"/>
              </a:solidFill>
              <a:latin typeface="+mn-lt"/>
            </a:endParaRPr>
          </a:p>
          <a:p>
            <a:pPr>
              <a:lnSpc>
                <a:spcPct val="110000"/>
              </a:lnSpc>
              <a:buClr>
                <a:srgbClr val="00A3E0"/>
              </a:buClr>
            </a:pPr>
            <a:r>
              <a:rPr lang="en-US" sz="2900" u="sng" dirty="0" smtClean="0">
                <a:solidFill>
                  <a:schemeClr val="tx1"/>
                </a:solidFill>
                <a:latin typeface="+mn-lt"/>
              </a:rPr>
              <a:t>Overall </a:t>
            </a:r>
            <a:r>
              <a:rPr lang="en-US" sz="2900" u="sng" dirty="0">
                <a:solidFill>
                  <a:schemeClr val="tx1"/>
                </a:solidFill>
                <a:latin typeface="+mn-lt"/>
              </a:rPr>
              <a:t>Occupational Fraud</a:t>
            </a:r>
          </a:p>
          <a:p>
            <a:pPr marL="461963" lvl="1">
              <a:lnSpc>
                <a:spcPct val="110000"/>
              </a:lnSpc>
              <a:buClr>
                <a:srgbClr val="00A3E0"/>
              </a:buClr>
              <a:buFont typeface="Wingdings" panose="05000000000000000000" pitchFamily="2" charset="2"/>
              <a:buChar char="Ø"/>
            </a:pPr>
            <a:r>
              <a:rPr lang="en-US" sz="2300" dirty="0">
                <a:solidFill>
                  <a:schemeClr val="tx1"/>
                </a:solidFill>
                <a:latin typeface="+mn-lt"/>
              </a:rPr>
              <a:t>Based on survey responses – 5% of annual revenues lost to fraud</a:t>
            </a:r>
          </a:p>
          <a:p>
            <a:pPr marL="461963" lvl="1">
              <a:lnSpc>
                <a:spcPct val="110000"/>
              </a:lnSpc>
              <a:buClr>
                <a:srgbClr val="00A3E0"/>
              </a:buClr>
              <a:buFont typeface="Wingdings" panose="05000000000000000000" pitchFamily="2" charset="2"/>
              <a:buChar char="Ø"/>
            </a:pPr>
            <a:r>
              <a:rPr lang="en-US" sz="2300" dirty="0">
                <a:solidFill>
                  <a:schemeClr val="tx1"/>
                </a:solidFill>
                <a:latin typeface="+mn-lt"/>
              </a:rPr>
              <a:t>Internal control weaknesses responsible for 50% of fraud cases</a:t>
            </a:r>
          </a:p>
          <a:p>
            <a:pPr marL="461963" lvl="1">
              <a:lnSpc>
                <a:spcPct val="150000"/>
              </a:lnSpc>
              <a:buClr>
                <a:srgbClr val="00A3E0"/>
              </a:buClr>
              <a:buFont typeface="Wingdings" panose="05000000000000000000" pitchFamily="2" charset="2"/>
              <a:buChar char="Ø"/>
            </a:pPr>
            <a:r>
              <a:rPr lang="en-US" sz="2300" dirty="0">
                <a:solidFill>
                  <a:schemeClr val="tx1"/>
                </a:solidFill>
                <a:latin typeface="+mn-lt"/>
              </a:rPr>
              <a:t>Most common detection method – Tips-</a:t>
            </a:r>
            <a:r>
              <a:rPr lang="en-US" sz="2300" i="1" dirty="0">
                <a:solidFill>
                  <a:schemeClr val="tx1"/>
                </a:solidFill>
                <a:latin typeface="+mn-lt"/>
              </a:rPr>
              <a:t>40%</a:t>
            </a:r>
            <a:r>
              <a:rPr lang="en-US" sz="2300" dirty="0">
                <a:solidFill>
                  <a:schemeClr val="tx1"/>
                </a:solidFill>
                <a:latin typeface="+mn-lt"/>
              </a:rPr>
              <a:t>,  IA-</a:t>
            </a:r>
            <a:r>
              <a:rPr lang="en-US" sz="2300" i="1" dirty="0">
                <a:solidFill>
                  <a:schemeClr val="tx1"/>
                </a:solidFill>
                <a:latin typeface="+mn-lt"/>
              </a:rPr>
              <a:t>15%</a:t>
            </a:r>
            <a:r>
              <a:rPr lang="en-US" sz="2300" dirty="0">
                <a:solidFill>
                  <a:schemeClr val="tx1"/>
                </a:solidFill>
                <a:latin typeface="+mn-lt"/>
              </a:rPr>
              <a:t>,  Mgt.-</a:t>
            </a:r>
            <a:r>
              <a:rPr lang="en-US" sz="2300" i="1" dirty="0">
                <a:solidFill>
                  <a:schemeClr val="tx1"/>
                </a:solidFill>
                <a:latin typeface="+mn-lt"/>
              </a:rPr>
              <a:t>13%</a:t>
            </a:r>
            <a:endParaRPr lang="en-US" sz="2300" i="1" u="sng" dirty="0">
              <a:solidFill>
                <a:schemeClr val="tx1"/>
              </a:solidFill>
              <a:latin typeface="+mn-lt"/>
            </a:endParaRPr>
          </a:p>
          <a:p>
            <a:pPr>
              <a:lnSpc>
                <a:spcPct val="110000"/>
              </a:lnSpc>
              <a:buClr>
                <a:srgbClr val="00A3E0"/>
              </a:buClr>
            </a:pPr>
            <a:r>
              <a:rPr lang="en-US" sz="2900" u="sng" dirty="0" smtClean="0">
                <a:solidFill>
                  <a:schemeClr val="tx1"/>
                </a:solidFill>
                <a:latin typeface="+mn-lt"/>
              </a:rPr>
              <a:t>Construction Industry</a:t>
            </a:r>
            <a:endParaRPr lang="en-US" sz="2900" dirty="0" smtClean="0">
              <a:solidFill>
                <a:schemeClr val="tx1"/>
              </a:solidFill>
              <a:latin typeface="+mn-lt"/>
            </a:endParaRPr>
          </a:p>
          <a:p>
            <a:pPr marL="461963" lvl="1">
              <a:lnSpc>
                <a:spcPct val="110000"/>
              </a:lnSpc>
              <a:buClr>
                <a:srgbClr val="00A3E0"/>
              </a:buClr>
              <a:buFont typeface="Wingdings" panose="05000000000000000000" pitchFamily="2" charset="2"/>
              <a:buChar char="Ø"/>
            </a:pPr>
            <a:r>
              <a:rPr lang="en-US" sz="2300" dirty="0" smtClean="0">
                <a:solidFill>
                  <a:schemeClr val="tx1"/>
                </a:solidFill>
              </a:rPr>
              <a:t>Construction - 5</a:t>
            </a:r>
            <a:r>
              <a:rPr lang="en-US" sz="2300" baseline="30000" dirty="0" smtClean="0">
                <a:solidFill>
                  <a:schemeClr val="tx1"/>
                </a:solidFill>
              </a:rPr>
              <a:t>th</a:t>
            </a:r>
            <a:r>
              <a:rPr lang="en-US" sz="2300" dirty="0" smtClean="0">
                <a:solidFill>
                  <a:schemeClr val="tx1"/>
                </a:solidFill>
              </a:rPr>
              <a:t> highest median loss due – </a:t>
            </a:r>
            <a:r>
              <a:rPr lang="en-US" sz="2300" i="1" dirty="0" smtClean="0">
                <a:solidFill>
                  <a:schemeClr val="tx1"/>
                </a:solidFill>
              </a:rPr>
              <a:t>avg. $</a:t>
            </a:r>
            <a:r>
              <a:rPr lang="en-US" sz="2300" i="1" dirty="0" err="1" smtClean="0">
                <a:solidFill>
                  <a:schemeClr val="tx1"/>
                </a:solidFill>
              </a:rPr>
              <a:t>227k</a:t>
            </a:r>
            <a:r>
              <a:rPr lang="en-US" sz="2300" i="1" dirty="0" smtClean="0">
                <a:solidFill>
                  <a:schemeClr val="tx1"/>
                </a:solidFill>
              </a:rPr>
              <a:t> per case</a:t>
            </a:r>
            <a:endParaRPr lang="en-US" sz="2300" dirty="0" smtClean="0">
              <a:solidFill>
                <a:schemeClr val="tx1"/>
              </a:solidFill>
            </a:endParaRPr>
          </a:p>
          <a:p>
            <a:pPr marL="461963" lvl="1">
              <a:lnSpc>
                <a:spcPct val="150000"/>
              </a:lnSpc>
              <a:buClr>
                <a:srgbClr val="00A3E0"/>
              </a:buClr>
              <a:buFont typeface="Wingdings" panose="05000000000000000000" pitchFamily="2" charset="2"/>
              <a:buChar char="Ø"/>
            </a:pPr>
            <a:r>
              <a:rPr lang="en-US" sz="2300" dirty="0" smtClean="0">
                <a:solidFill>
                  <a:schemeClr val="tx1"/>
                </a:solidFill>
              </a:rPr>
              <a:t>Most </a:t>
            </a:r>
            <a:r>
              <a:rPr lang="en-US" sz="2300" dirty="0">
                <a:solidFill>
                  <a:schemeClr val="tx1"/>
                </a:solidFill>
              </a:rPr>
              <a:t>common frauds – corruption (</a:t>
            </a:r>
            <a:r>
              <a:rPr lang="en-US" sz="2300" i="1" dirty="0">
                <a:solidFill>
                  <a:schemeClr val="tx1"/>
                </a:solidFill>
              </a:rPr>
              <a:t>42%</a:t>
            </a:r>
            <a:r>
              <a:rPr lang="en-US" sz="2300" dirty="0">
                <a:solidFill>
                  <a:schemeClr val="tx1"/>
                </a:solidFill>
              </a:rPr>
              <a:t>),  billing schemes (</a:t>
            </a:r>
            <a:r>
              <a:rPr lang="en-US" sz="2300" i="1" dirty="0">
                <a:solidFill>
                  <a:schemeClr val="tx1"/>
                </a:solidFill>
              </a:rPr>
              <a:t>37%</a:t>
            </a:r>
            <a:r>
              <a:rPr lang="en-US" sz="2300" dirty="0">
                <a:solidFill>
                  <a:schemeClr val="tx1"/>
                </a:solidFill>
              </a:rPr>
              <a:t>)</a:t>
            </a:r>
          </a:p>
        </p:txBody>
      </p:sp>
      <p:sp>
        <p:nvSpPr>
          <p:cNvPr id="2" name="Slide Number Placeholder 1">
            <a:extLst>
              <a:ext uri="{FF2B5EF4-FFF2-40B4-BE49-F238E27FC236}">
                <a16:creationId xmlns:a16="http://schemas.microsoft.com/office/drawing/2014/main" xmlns="" id="{C286AA79-5915-458C-A510-C8AE608E2C03}"/>
              </a:ext>
            </a:extLst>
          </p:cNvPr>
          <p:cNvSpPr>
            <a:spLocks noGrp="1"/>
          </p:cNvSpPr>
          <p:nvPr>
            <p:ph type="sldNum" sz="quarter" idx="4"/>
          </p:nvPr>
        </p:nvSpPr>
        <p:spPr/>
        <p:txBody>
          <a:bodyPr/>
          <a:lstStyle/>
          <a:p>
            <a:fld id="{6D22F896-40B5-4ADD-8801-0D06FADFA095}" type="slidenum">
              <a:rPr lang="en-US" smtClean="0"/>
              <a:pPr/>
              <a:t>8</a:t>
            </a:fld>
            <a:endParaRPr lang="en-US" dirty="0"/>
          </a:p>
        </p:txBody>
      </p:sp>
    </p:spTree>
    <p:extLst>
      <p:ext uri="{BB962C8B-B14F-4D97-AF65-F5344CB8AC3E}">
        <p14:creationId xmlns:p14="http://schemas.microsoft.com/office/powerpoint/2010/main" val="166400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323611" y="269922"/>
            <a:ext cx="8503920" cy="1143000"/>
          </a:xfrm>
        </p:spPr>
        <p:txBody>
          <a:bodyPr>
            <a:normAutofit fontScale="90000"/>
          </a:bodyPr>
          <a:lstStyle/>
          <a:p>
            <a:pPr algn="ctr"/>
            <a:r>
              <a:rPr lang="en-US" sz="4000" dirty="0">
                <a:solidFill>
                  <a:schemeClr val="tx1"/>
                </a:solidFill>
                <a:cs typeface="Arial" pitchFamily="34" charset="0"/>
              </a:rPr>
              <a:t>Construction Industry</a:t>
            </a:r>
            <a:br>
              <a:rPr lang="en-US" sz="4000" dirty="0">
                <a:solidFill>
                  <a:schemeClr val="tx1"/>
                </a:solidFill>
                <a:cs typeface="Arial" pitchFamily="34" charset="0"/>
              </a:rPr>
            </a:br>
            <a:r>
              <a:rPr lang="en-US" sz="4000" dirty="0">
                <a:solidFill>
                  <a:schemeClr val="tx1"/>
                </a:solidFill>
                <a:cs typeface="Arial" pitchFamily="34" charset="0"/>
              </a:rPr>
              <a:t> ACFE Fraud Schemes</a:t>
            </a:r>
            <a:br>
              <a:rPr lang="en-US" sz="4000" dirty="0">
                <a:solidFill>
                  <a:schemeClr val="tx1"/>
                </a:solidFill>
                <a:cs typeface="Arial" pitchFamily="34" charset="0"/>
              </a:rPr>
            </a:br>
            <a:r>
              <a:rPr lang="en-US" sz="2800" dirty="0">
                <a:solidFill>
                  <a:schemeClr val="tx1"/>
                </a:solidFill>
                <a:latin typeface="+mj-lt"/>
                <a:cs typeface="Arial" pitchFamily="34" charset="0"/>
              </a:rPr>
              <a:t/>
            </a:r>
            <a:br>
              <a:rPr lang="en-US" sz="2800" dirty="0">
                <a:solidFill>
                  <a:schemeClr val="tx1"/>
                </a:solidFill>
                <a:latin typeface="+mj-lt"/>
                <a:cs typeface="Arial" pitchFamily="34" charset="0"/>
              </a:rPr>
            </a:br>
            <a:r>
              <a:rPr lang="en-US" sz="2800" dirty="0">
                <a:solidFill>
                  <a:schemeClr val="tx1"/>
                </a:solidFill>
                <a:cs typeface="Arial" pitchFamily="34" charset="0"/>
              </a:rPr>
              <a:t/>
            </a:r>
            <a:br>
              <a:rPr lang="en-US" sz="2800" dirty="0">
                <a:solidFill>
                  <a:schemeClr val="tx1"/>
                </a:solidFill>
                <a:cs typeface="Arial" pitchFamily="34" charset="0"/>
              </a:rPr>
            </a:br>
            <a:r>
              <a:rPr lang="en-US" sz="4000" dirty="0">
                <a:solidFill>
                  <a:schemeClr val="tx1"/>
                </a:solidFill>
                <a:cs typeface="Arial" pitchFamily="34" charset="0"/>
              </a:rPr>
              <a:t/>
            </a:r>
            <a:br>
              <a:rPr lang="en-US" sz="4000" dirty="0">
                <a:solidFill>
                  <a:schemeClr val="tx1"/>
                </a:solidFill>
                <a:cs typeface="Arial" pitchFamily="34" charset="0"/>
              </a:rPr>
            </a:br>
            <a:endParaRPr lang="en-US" sz="4000" dirty="0">
              <a:solidFill>
                <a:schemeClr val="tx1"/>
              </a:solidFill>
              <a:latin typeface="+mj-lt"/>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598630869"/>
              </p:ext>
            </p:extLst>
          </p:nvPr>
        </p:nvGraphicFramePr>
        <p:xfrm>
          <a:off x="982504" y="1686561"/>
          <a:ext cx="7186135" cy="3698904"/>
        </p:xfrm>
        <a:graphic>
          <a:graphicData uri="http://schemas.openxmlformats.org/drawingml/2006/table">
            <a:tbl>
              <a:tblPr firstRow="1" firstCol="1" bandRow="1">
                <a:tableStyleId>{5C22544A-7EE6-4342-B048-85BDC9FD1C3A}</a:tableStyleId>
              </a:tblPr>
              <a:tblGrid>
                <a:gridCol w="1367151">
                  <a:extLst>
                    <a:ext uri="{9D8B030D-6E8A-4147-A177-3AD203B41FA5}">
                      <a16:colId xmlns:a16="http://schemas.microsoft.com/office/drawing/2014/main" xmlns="" val="20000"/>
                    </a:ext>
                  </a:extLst>
                </a:gridCol>
                <a:gridCol w="2662583">
                  <a:extLst>
                    <a:ext uri="{9D8B030D-6E8A-4147-A177-3AD203B41FA5}">
                      <a16:colId xmlns:a16="http://schemas.microsoft.com/office/drawing/2014/main" xmlns="" val="20001"/>
                    </a:ext>
                  </a:extLst>
                </a:gridCol>
                <a:gridCol w="1075791">
                  <a:extLst>
                    <a:ext uri="{9D8B030D-6E8A-4147-A177-3AD203B41FA5}">
                      <a16:colId xmlns:a16="http://schemas.microsoft.com/office/drawing/2014/main" xmlns="" val="20002"/>
                    </a:ext>
                  </a:extLst>
                </a:gridCol>
                <a:gridCol w="1008554">
                  <a:extLst>
                    <a:ext uri="{9D8B030D-6E8A-4147-A177-3AD203B41FA5}">
                      <a16:colId xmlns:a16="http://schemas.microsoft.com/office/drawing/2014/main" xmlns="" val="20003"/>
                    </a:ext>
                  </a:extLst>
                </a:gridCol>
                <a:gridCol w="1072056">
                  <a:extLst>
                    <a:ext uri="{9D8B030D-6E8A-4147-A177-3AD203B41FA5}">
                      <a16:colId xmlns:a16="http://schemas.microsoft.com/office/drawing/2014/main" xmlns="" val="20004"/>
                    </a:ext>
                  </a:extLst>
                </a:gridCol>
              </a:tblGrid>
              <a:tr h="833129">
                <a:tc>
                  <a:txBody>
                    <a:bodyPr/>
                    <a:lstStyle/>
                    <a:p>
                      <a:pPr marL="0" marR="0" algn="ctr">
                        <a:spcBef>
                          <a:spcPts val="0"/>
                        </a:spcBef>
                        <a:spcAft>
                          <a:spcPts val="0"/>
                        </a:spcAft>
                      </a:pPr>
                      <a:r>
                        <a:rPr lang="en-US" sz="1100" dirty="0">
                          <a:effectLst/>
                        </a:rPr>
                        <a:t>Category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Description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Frequency of Occurrence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Median Loss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Median Duration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029104">
                <a:tc>
                  <a:txBody>
                    <a:bodyPr/>
                    <a:lstStyle/>
                    <a:p>
                      <a:pPr marL="0" marR="0" algn="ctr">
                        <a:spcBef>
                          <a:spcPts val="0"/>
                        </a:spcBef>
                        <a:spcAft>
                          <a:spcPts val="0"/>
                        </a:spcAft>
                      </a:pPr>
                      <a:r>
                        <a:rPr lang="en-US" sz="1100" dirty="0">
                          <a:effectLst/>
                        </a:rPr>
                        <a:t>Corruption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Employee’s use of his/her influence  for the purpose of obtaining a benefit for themselves or someone else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42%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$250,000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22 Months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080228">
                <a:tc>
                  <a:txBody>
                    <a:bodyPr/>
                    <a:lstStyle/>
                    <a:p>
                      <a:pPr marL="0" marR="0" algn="ctr">
                        <a:spcBef>
                          <a:spcPts val="0"/>
                        </a:spcBef>
                        <a:spcAft>
                          <a:spcPts val="0"/>
                        </a:spcAft>
                      </a:pPr>
                      <a:r>
                        <a:rPr lang="en-US" sz="1100" dirty="0">
                          <a:effectLst/>
                        </a:rPr>
                        <a:t>Billing Scheme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A person causes his/her employer to issue an irregular payment for goods or services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37%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$100,000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24 Months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756443">
                <a:tc>
                  <a:txBody>
                    <a:bodyPr/>
                    <a:lstStyle/>
                    <a:p>
                      <a:pPr marL="0" marR="0" algn="ctr">
                        <a:spcBef>
                          <a:spcPts val="0"/>
                        </a:spcBef>
                        <a:spcAft>
                          <a:spcPts val="0"/>
                        </a:spcAft>
                      </a:pPr>
                      <a:r>
                        <a:rPr lang="en-US" sz="1100" dirty="0">
                          <a:effectLst/>
                        </a:rPr>
                        <a:t>Non-Cash Misappropriations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An employee steals or misuses a non-cash asset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$98,000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18 Months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bl>
          </a:graphicData>
        </a:graphic>
      </p:graphicFrame>
      <p:sp>
        <p:nvSpPr>
          <p:cNvPr id="2" name="Slide Number Placeholder 1">
            <a:extLst>
              <a:ext uri="{FF2B5EF4-FFF2-40B4-BE49-F238E27FC236}">
                <a16:creationId xmlns:a16="http://schemas.microsoft.com/office/drawing/2014/main" xmlns="" id="{EFAA2000-F5A0-4C87-AC6E-C2BBDF25E90B}"/>
              </a:ext>
            </a:extLst>
          </p:cNvPr>
          <p:cNvSpPr>
            <a:spLocks noGrp="1"/>
          </p:cNvSpPr>
          <p:nvPr>
            <p:ph type="sldNum" sz="quarter" idx="4"/>
          </p:nvPr>
        </p:nvSpPr>
        <p:spPr/>
        <p:txBody>
          <a:bodyPr/>
          <a:lstStyle/>
          <a:p>
            <a:fld id="{6D22F896-40B5-4ADD-8801-0D06FADFA095}" type="slidenum">
              <a:rPr lang="en-US" smtClean="0"/>
              <a:pPr/>
              <a:t>9</a:t>
            </a:fld>
            <a:endParaRPr lang="en-US" dirty="0"/>
          </a:p>
        </p:txBody>
      </p:sp>
    </p:spTree>
    <p:extLst>
      <p:ext uri="{BB962C8B-B14F-4D97-AF65-F5344CB8AC3E}">
        <p14:creationId xmlns:p14="http://schemas.microsoft.com/office/powerpoint/2010/main" val="30073778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10.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11.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12.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13.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14.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2.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3.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4.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5.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6.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7.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8.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ppt/theme/themeOverride9.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docProps/app.xml><?xml version="1.0" encoding="utf-8"?>
<Properties xmlns="http://schemas.openxmlformats.org/officeDocument/2006/extended-properties" xmlns:vt="http://schemas.openxmlformats.org/officeDocument/2006/docPropsVTypes">
  <Template/>
  <TotalTime>132</TotalTime>
  <Words>1226</Words>
  <Application>Microsoft Office PowerPoint</Application>
  <PresentationFormat>On-screen Show (4:3)</PresentationFormat>
  <Paragraphs>180</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Gill Sans MT</vt:lpstr>
      <vt:lpstr>Times New Roman</vt:lpstr>
      <vt:lpstr>Wingdings</vt:lpstr>
      <vt:lpstr>Gallery</vt:lpstr>
      <vt:lpstr>PowerPoint Presentation</vt:lpstr>
      <vt:lpstr>AvalonBay Communities, Inc.</vt:lpstr>
      <vt:lpstr>CohnReznick LLP</vt:lpstr>
      <vt:lpstr> Introduction &amp; Objectives </vt:lpstr>
      <vt:lpstr>Panel</vt:lpstr>
      <vt:lpstr>Panel (continued)</vt:lpstr>
      <vt:lpstr>Panel (continued)</vt:lpstr>
      <vt:lpstr>2018 ACFE Report to the Nations</vt:lpstr>
      <vt:lpstr>Construction Industry  ACFE Fraud Schemes    </vt:lpstr>
      <vt:lpstr>Recent Construction Fraud $100 Million Pay-to-Play</vt:lpstr>
      <vt:lpstr>Recent Construction Fraud (continued) </vt:lpstr>
      <vt:lpstr>CONSTRUCTION 101 - BASICS</vt:lpstr>
      <vt:lpstr>CONSTRUCTION 101 – BASICS (CONTINUED)</vt:lpstr>
      <vt:lpstr>PowerPoint Presentation</vt:lpstr>
      <vt:lpstr>Panel discussion</vt:lpstr>
      <vt:lpstr>How would you address? common management rebuttals to an audit—</vt:lpstr>
      <vt:lpstr> What are your Top High Risk Areas?</vt:lpstr>
      <vt:lpstr>Panel discussion</vt:lpstr>
      <vt:lpstr>Panel discussion</vt:lpstr>
      <vt:lpstr>Panel discussion</vt:lpstr>
      <vt:lpstr>Panel discussion</vt:lpstr>
      <vt:lpstr>Panel discussion</vt:lpstr>
      <vt:lpstr>Panel discussion</vt:lpstr>
      <vt:lpstr>Panel discussion</vt:lpstr>
      <vt:lpstr>Panel discussion</vt:lpstr>
      <vt:lpstr>Questions?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Westerman</dc:creator>
  <cp:lastModifiedBy>David Hutchins</cp:lastModifiedBy>
  <cp:revision>16</cp:revision>
  <dcterms:created xsi:type="dcterms:W3CDTF">2019-05-07T14:09:45Z</dcterms:created>
  <dcterms:modified xsi:type="dcterms:W3CDTF">2019-05-07T18:56:55Z</dcterms:modified>
</cp:coreProperties>
</file>