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Lst>
  <p:notesMasterIdLst>
    <p:notesMasterId r:id="rId22"/>
  </p:notesMasterIdLst>
  <p:handoutMasterIdLst>
    <p:handoutMasterId r:id="rId23"/>
  </p:handoutMasterIdLst>
  <p:sldIdLst>
    <p:sldId id="257" r:id="rId4"/>
    <p:sldId id="271" r:id="rId5"/>
    <p:sldId id="270" r:id="rId6"/>
    <p:sldId id="272" r:id="rId7"/>
    <p:sldId id="273" r:id="rId8"/>
    <p:sldId id="275" r:id="rId9"/>
    <p:sldId id="276" r:id="rId10"/>
    <p:sldId id="277" r:id="rId11"/>
    <p:sldId id="278" r:id="rId12"/>
    <p:sldId id="279" r:id="rId13"/>
    <p:sldId id="280" r:id="rId14"/>
    <p:sldId id="281" r:id="rId15"/>
    <p:sldId id="283" r:id="rId16"/>
    <p:sldId id="284" r:id="rId17"/>
    <p:sldId id="285" r:id="rId18"/>
    <p:sldId id="289" r:id="rId19"/>
    <p:sldId id="286" r:id="rId20"/>
    <p:sldId id="288"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88929" autoAdjust="0"/>
  </p:normalViewPr>
  <p:slideViewPr>
    <p:cSldViewPr>
      <p:cViewPr varScale="1">
        <p:scale>
          <a:sx n="99" d="100"/>
          <a:sy n="99" d="100"/>
        </p:scale>
        <p:origin x="-1332" y="-102"/>
      </p:cViewPr>
      <p:guideLst>
        <p:guide orient="horz" pos="2160"/>
        <p:guide pos="2880"/>
      </p:guideLst>
    </p:cSldViewPr>
  </p:slideViewPr>
  <p:outlineViewPr>
    <p:cViewPr>
      <p:scale>
        <a:sx n="33" d="100"/>
        <a:sy n="33" d="100"/>
      </p:scale>
      <p:origin x="0" y="2436"/>
    </p:cViewPr>
  </p:outlineViewPr>
  <p:notesTextViewPr>
    <p:cViewPr>
      <p:scale>
        <a:sx n="100" d="100"/>
        <a:sy n="100" d="100"/>
      </p:scale>
      <p:origin x="0" y="534"/>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077A38C-3D25-4767-82B7-F7DA93C5164D}" type="datetimeFigureOut">
              <a:rPr lang="en-US" smtClean="0"/>
              <a:pPr/>
              <a:t>7/1/2014</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931B5CF-6587-4F2E-B519-F9B8D2B163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3AAEA81-68CB-4167-9794-4B712F13A26E}" type="datetimeFigureOut">
              <a:rPr lang="en-US" smtClean="0"/>
              <a:pPr/>
              <a:t>7/1/2014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0849F7A-BFAE-497C-B2D7-4C56786E6B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7/1/2014 9:18 AM</a:t>
            </a:fld>
            <a:endParaRPr lang="en-US" dirty="0"/>
          </a:p>
        </p:txBody>
      </p:sp>
      <p:sp>
        <p:nvSpPr>
          <p:cNvPr id="6" name="Footer Placeholder 5"/>
          <p:cNvSpPr>
            <a:spLocks noGrp="1"/>
          </p:cNvSpPr>
          <p:nvPr>
            <p:ph type="ftr" sz="quarter" idx="12"/>
          </p:nvPr>
        </p:nvSpPr>
        <p:spPr>
          <a:xfrm>
            <a:off x="0" y="9430091"/>
            <a:ext cx="6117908" cy="496411"/>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17907" y="9430091"/>
            <a:ext cx="678194" cy="496411"/>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WCO’s primary focus is to ensure consistent and fair application of the WTO Valuation Agreement and to provide support to Members. This is achieved via the provision of specific technical advice and through designing and delivering effective technical assistance and capacity building at the national and regional levels, for WCO and WTO Members. The WCO is also responsible for facilitating meetings of the Technical Committee on Customs Valuation (TCCV) whose main role is to ensure, at the technical level, uniformity in interpretation and application of this Agreement. </a:t>
            </a:r>
            <a:endParaRPr lang="en-US"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761DA-BA69-4B67-A347-1553401C5FCC}" type="slidenum">
              <a:rPr lang="en-US"/>
              <a:pPr/>
              <a:t>13</a:t>
            </a:fld>
            <a:endParaRPr lang="en-US"/>
          </a:p>
        </p:txBody>
      </p:sp>
      <p:sp>
        <p:nvSpPr>
          <p:cNvPr id="51202" name="Rectangle 2"/>
          <p:cNvSpPr>
            <a:spLocks noGrp="1" noChangeArrowheads="1"/>
          </p:cNvSpPr>
          <p:nvPr>
            <p:ph type="body" idx="1"/>
          </p:nvPr>
        </p:nvSpPr>
        <p:spPr>
          <a:xfrm>
            <a:off x="908051" y="4731508"/>
            <a:ext cx="4981575" cy="4486992"/>
          </a:xfrm>
          <a:ln/>
        </p:spPr>
        <p:txBody>
          <a:bodyPr lIns="89529" tIns="43979" rIns="89529" bIns="43979"/>
          <a:lstStyle/>
          <a:p>
            <a:r>
              <a:rPr lang="en-GB" altLang="ja-JP" dirty="0" smtClean="0"/>
              <a:t>The examination of these technical problems may result in :</a:t>
            </a:r>
          </a:p>
          <a:p>
            <a:pPr lvl="1"/>
            <a:r>
              <a:rPr lang="en-GB" altLang="ja-JP" dirty="0" smtClean="0"/>
              <a:t> the adoption of an instrument (Advisory Opinion, Commentary, Explanatory Note, Case Study </a:t>
            </a:r>
            <a:r>
              <a:rPr lang="en-GB" altLang="ja-JP" dirty="0" smtClean="0"/>
              <a:t>…)</a:t>
            </a:r>
          </a:p>
          <a:p>
            <a:r>
              <a:rPr lang="en-GB" sz="1200" kern="1200" dirty="0" smtClean="0">
                <a:solidFill>
                  <a:schemeClr val="tx1"/>
                </a:solidFill>
                <a:latin typeface="+mn-lt"/>
                <a:ea typeface="+mn-ea"/>
                <a:cs typeface="+mn-cs"/>
              </a:rPr>
              <a:t>An </a:t>
            </a:r>
            <a:r>
              <a:rPr lang="en-GB" sz="1200" b="1" u="none" kern="1200" dirty="0" smtClean="0">
                <a:solidFill>
                  <a:schemeClr val="tx1"/>
                </a:solidFill>
                <a:latin typeface="+mn-lt"/>
                <a:ea typeface="+mn-ea"/>
                <a:cs typeface="+mn-cs"/>
              </a:rPr>
              <a:t>advisory opinion</a:t>
            </a:r>
            <a:r>
              <a:rPr lang="en-GB" sz="1200" b="1" u="none" kern="1200" baseline="0" dirty="0" smtClean="0">
                <a:solidFill>
                  <a:schemeClr val="tx1"/>
                </a:solidFill>
                <a:latin typeface="+mn-lt"/>
                <a:ea typeface="+mn-ea"/>
                <a:cs typeface="+mn-cs"/>
              </a:rPr>
              <a:t>  </a:t>
            </a:r>
            <a:r>
              <a:rPr lang="en-GB" sz="1200" kern="1200" dirty="0" smtClean="0">
                <a:solidFill>
                  <a:srgbClr val="FF0000"/>
                </a:solidFill>
                <a:latin typeface="+mn-lt"/>
                <a:ea typeface="+mn-ea"/>
                <a:cs typeface="+mn-cs"/>
              </a:rPr>
              <a:t>answers</a:t>
            </a:r>
            <a:r>
              <a:rPr lang="en-GB" sz="1200" kern="1200" dirty="0" smtClean="0">
                <a:solidFill>
                  <a:schemeClr val="tx1"/>
                </a:solidFill>
                <a:latin typeface="+mn-lt"/>
                <a:ea typeface="+mn-ea"/>
                <a:cs typeface="+mn-cs"/>
              </a:rPr>
              <a:t> a question raised on the application of the Agreement to a particular set of facts, actual or theoretical. </a:t>
            </a:r>
            <a:endParaRPr lang="en-US"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a:t>
            </a:r>
            <a:r>
              <a:rPr lang="en-GB" sz="1200" b="1" u="sng" kern="1200" dirty="0" smtClean="0">
                <a:solidFill>
                  <a:schemeClr val="tx1"/>
                </a:solidFill>
                <a:latin typeface="+mn-lt"/>
                <a:ea typeface="+mn-ea"/>
                <a:cs typeface="+mn-cs"/>
              </a:rPr>
              <a:t>commentary</a:t>
            </a:r>
            <a:r>
              <a:rPr lang="en-GB" sz="1200" kern="1200" dirty="0" smtClean="0">
                <a:solidFill>
                  <a:schemeClr val="tx1"/>
                </a:solidFill>
                <a:latin typeface="+mn-lt"/>
                <a:ea typeface="+mn-ea"/>
                <a:cs typeface="+mn-cs"/>
              </a:rPr>
              <a:t> is a treatise consisting of a series of comments on part of the text of the Agreement intended to clarify a situation where a literal reading of the text itself can usefully be supplemented by additional guidance. </a:t>
            </a:r>
            <a:endParaRPr lang="en-US"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An </a:t>
            </a:r>
            <a:r>
              <a:rPr lang="en-GB" sz="1200" b="1" u="sng" kern="1200" dirty="0" smtClean="0">
                <a:solidFill>
                  <a:schemeClr val="tx1"/>
                </a:solidFill>
                <a:latin typeface="+mn-lt"/>
                <a:ea typeface="+mn-ea"/>
                <a:cs typeface="+mn-cs"/>
              </a:rPr>
              <a:t>explanatory note </a:t>
            </a:r>
            <a:r>
              <a:rPr lang="en-GB" sz="1200" kern="1200" dirty="0" smtClean="0">
                <a:solidFill>
                  <a:schemeClr val="tx1"/>
                </a:solidFill>
                <a:latin typeface="+mn-lt"/>
                <a:ea typeface="+mn-ea"/>
                <a:cs typeface="+mn-cs"/>
              </a:rPr>
              <a:t>elucidates the Technical Committee’s views on a question of a general nature arising from one or more provisions of the Agreement.  a provision of the Agreement to a number of varying commercial situations falling within its subject coverage.</a:t>
            </a:r>
            <a:endParaRPr lang="en-US"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a:t>
            </a:r>
            <a:r>
              <a:rPr lang="en-GB" sz="1200" b="1" u="sng" kern="1200" dirty="0" smtClean="0">
                <a:solidFill>
                  <a:schemeClr val="tx1"/>
                </a:solidFill>
                <a:latin typeface="+mn-lt"/>
                <a:ea typeface="+mn-ea"/>
                <a:cs typeface="+mn-cs"/>
              </a:rPr>
              <a:t>case study </a:t>
            </a:r>
            <a:r>
              <a:rPr lang="en-GB" sz="1200" kern="1200" dirty="0" smtClean="0">
                <a:solidFill>
                  <a:schemeClr val="tx1"/>
                </a:solidFill>
                <a:latin typeface="+mn-lt"/>
                <a:ea typeface="+mn-ea"/>
                <a:cs typeface="+mn-cs"/>
              </a:rPr>
              <a:t>is an exposition of a complex set of facts based on an actual commercial transaction, which can be used to demonstrate the practical application of one or more provisions of the Agreement.</a:t>
            </a:r>
            <a:endParaRPr lang="en-US"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a:t>
            </a:r>
            <a:r>
              <a:rPr lang="en-GB" sz="1200" b="1" u="sng" kern="1200" dirty="0" smtClean="0">
                <a:solidFill>
                  <a:schemeClr val="tx1"/>
                </a:solidFill>
                <a:latin typeface="+mn-lt"/>
                <a:ea typeface="+mn-ea"/>
                <a:cs typeface="+mn-cs"/>
              </a:rPr>
              <a:t>study</a:t>
            </a:r>
            <a:r>
              <a:rPr lang="en-GB" sz="1200" kern="1200" dirty="0" smtClean="0">
                <a:solidFill>
                  <a:schemeClr val="tx1"/>
                </a:solidFill>
                <a:latin typeface="+mn-lt"/>
                <a:ea typeface="+mn-ea"/>
                <a:cs typeface="+mn-cs"/>
              </a:rPr>
              <a:t> sets out the result of an examination in some depth of any question related to the Agreement, </a:t>
            </a:r>
            <a:endParaRPr lang="en-US" sz="1100" kern="1200" dirty="0" smtClean="0">
              <a:solidFill>
                <a:schemeClr val="tx1"/>
              </a:solidFill>
              <a:latin typeface="+mn-lt"/>
              <a:ea typeface="+mn-ea"/>
              <a:cs typeface="+mn-cs"/>
            </a:endParaRPr>
          </a:p>
          <a:p>
            <a:pPr lvl="1"/>
            <a:endParaRPr lang="en-GB" altLang="ja-JP" dirty="0" smtClean="0"/>
          </a:p>
          <a:p>
            <a:endParaRPr lang="en-US" dirty="0"/>
          </a:p>
        </p:txBody>
      </p:sp>
      <p:sp>
        <p:nvSpPr>
          <p:cNvPr id="51203" name="Rectangle 3"/>
          <p:cNvSpPr>
            <a:spLocks noGrp="1" noRot="1" noChangeAspect="1" noChangeArrowheads="1" noTextEdit="1"/>
          </p:cNvSpPr>
          <p:nvPr>
            <p:ph type="sldImg"/>
          </p:nvPr>
        </p:nvSpPr>
        <p:spPr>
          <a:xfrm>
            <a:off x="1085850" y="868363"/>
            <a:ext cx="4629150" cy="3471862"/>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Mission statement :The WCO provides leadership, guidance and support to Customs administrations to secure and facilitate legitimate trade, realize revenues, protect society and build capacity.</a:t>
            </a:r>
          </a:p>
          <a:p>
            <a:r>
              <a:rPr lang="en-US" sz="1200" kern="1200" baseline="0" dirty="0" smtClean="0">
                <a:solidFill>
                  <a:schemeClr val="tx1"/>
                </a:solidFill>
                <a:latin typeface="+mn-lt"/>
                <a:ea typeface="+mn-ea"/>
                <a:cs typeface="+mn-cs"/>
              </a:rPr>
              <a:t>The WCO’s primary focus is to ensure consistent and fair application of the WTO Valuation Agreement and to provide support to Members. </a:t>
            </a:r>
          </a:p>
          <a:p>
            <a:r>
              <a:rPr lang="en-US" sz="1200" kern="1200" baseline="0" dirty="0" smtClean="0">
                <a:solidFill>
                  <a:schemeClr val="tx1"/>
                </a:solidFill>
                <a:latin typeface="+mn-lt"/>
                <a:ea typeface="+mn-ea"/>
                <a:cs typeface="+mn-cs"/>
              </a:rPr>
              <a:t>This is achieved via: </a:t>
            </a:r>
          </a:p>
          <a:p>
            <a:r>
              <a:rPr lang="en-US" sz="1200" kern="1200" baseline="0" dirty="0" smtClean="0">
                <a:solidFill>
                  <a:schemeClr val="tx1"/>
                </a:solidFill>
                <a:latin typeface="+mn-lt"/>
                <a:ea typeface="+mn-ea"/>
                <a:cs typeface="+mn-cs"/>
              </a:rPr>
              <a:t>the provision of specific technical advice </a:t>
            </a:r>
          </a:p>
          <a:p>
            <a:r>
              <a:rPr lang="en-US" sz="1200" kern="1200" baseline="0" dirty="0" smtClean="0">
                <a:solidFill>
                  <a:schemeClr val="tx1"/>
                </a:solidFill>
                <a:latin typeface="+mn-lt"/>
                <a:ea typeface="+mn-ea"/>
                <a:cs typeface="+mn-cs"/>
              </a:rPr>
              <a:t>and through designing and delivering effective technical assistance and </a:t>
            </a:r>
          </a:p>
          <a:p>
            <a:r>
              <a:rPr lang="en-US" sz="1200" kern="1200" baseline="0" dirty="0" smtClean="0">
                <a:solidFill>
                  <a:schemeClr val="tx1"/>
                </a:solidFill>
                <a:latin typeface="+mn-lt"/>
                <a:ea typeface="+mn-ea"/>
                <a:cs typeface="+mn-cs"/>
              </a:rPr>
              <a:t>capacity building at the national and regional levels, for WCO and WTO Members. </a:t>
            </a:r>
          </a:p>
          <a:p>
            <a:r>
              <a:rPr lang="en-US" sz="1200" kern="1200" baseline="0" dirty="0" smtClean="0">
                <a:solidFill>
                  <a:schemeClr val="tx1"/>
                </a:solidFill>
                <a:latin typeface="+mn-lt"/>
                <a:ea typeface="+mn-ea"/>
                <a:cs typeface="+mn-cs"/>
              </a:rPr>
              <a:t>The WCO is also responsible for facilitating meetings of the Technical Committee on Customs Valuation (TCCV) whose main role is to ensure, at the technical level, uniformity in interpretation and application of this Agreement. </a:t>
            </a:r>
            <a:endParaRPr lang="en-US"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990600" lvl="1" indent="-533400">
              <a:lnSpc>
                <a:spcPct val="150000"/>
              </a:lnSpc>
              <a:buClr>
                <a:schemeClr val="accent1">
                  <a:lumMod val="60000"/>
                  <a:lumOff val="40000"/>
                </a:schemeClr>
              </a:buClr>
              <a:buNone/>
            </a:pPr>
            <a:r>
              <a:rPr lang="en-GB" altLang="ja-JP" sz="3200" dirty="0" smtClean="0">
                <a:latin typeface="Arial" pitchFamily="34" charset="0"/>
                <a:ea typeface="Arial Unicode MS" pitchFamily="34" charset="-128"/>
                <a:cs typeface="Arial" pitchFamily="34" charset="0"/>
              </a:rPr>
              <a:t>Organising events for the Members and the private sector :</a:t>
            </a:r>
          </a:p>
          <a:p>
            <a:pPr marL="990600" lvl="1" indent="-533400">
              <a:lnSpc>
                <a:spcPct val="150000"/>
              </a:lnSpc>
              <a:buClr>
                <a:schemeClr val="accent1">
                  <a:lumMod val="60000"/>
                  <a:lumOff val="40000"/>
                </a:schemeClr>
              </a:buClr>
              <a:buFont typeface="Arial" pitchFamily="34" charset="0"/>
              <a:buChar char="•"/>
            </a:pPr>
            <a:r>
              <a:rPr lang="en-GB" altLang="ja-JP" sz="2400" dirty="0" smtClean="0">
                <a:latin typeface="Arial" pitchFamily="34" charset="0"/>
                <a:ea typeface="Arial Unicode MS" pitchFamily="34" charset="-128"/>
                <a:cs typeface="Arial" pitchFamily="34" charset="0"/>
              </a:rPr>
              <a:t>WCO/ICC Symposium on Capacity Building and the WTO Valuation Agreement </a:t>
            </a:r>
            <a:r>
              <a:rPr lang="en-GB" altLang="ja-JP" sz="2400" dirty="0" smtClean="0">
                <a:latin typeface="Arial" pitchFamily="34" charset="0"/>
                <a:ea typeface="ＭＳ Ｐゴシック" pitchFamily="34" charset="-128"/>
                <a:cs typeface="Arial" pitchFamily="34" charset="0"/>
              </a:rPr>
              <a:t>(October, 2002)</a:t>
            </a:r>
          </a:p>
          <a:p>
            <a:pPr marL="990600" lvl="1" indent="-533400">
              <a:lnSpc>
                <a:spcPct val="150000"/>
              </a:lnSpc>
              <a:buClr>
                <a:schemeClr val="accent1">
                  <a:lumMod val="60000"/>
                  <a:lumOff val="40000"/>
                </a:schemeClr>
              </a:buClr>
              <a:buFont typeface="Arial" pitchFamily="34" charset="0"/>
              <a:buChar char="•"/>
            </a:pPr>
            <a:r>
              <a:rPr lang="en-US" altLang="ja-JP" sz="2400" dirty="0" smtClean="0">
                <a:latin typeface="Arial" pitchFamily="34" charset="0"/>
                <a:ea typeface="Arial Unicode MS" pitchFamily="34" charset="-128"/>
                <a:cs typeface="Arial" pitchFamily="34" charset="0"/>
              </a:rPr>
              <a:t>WCO Symposium on Valuation Databases (April, 2003)</a:t>
            </a:r>
          </a:p>
          <a:p>
            <a:pPr marL="990600" lvl="1" indent="-533400">
              <a:lnSpc>
                <a:spcPct val="150000"/>
              </a:lnSpc>
              <a:buClr>
                <a:schemeClr val="accent1">
                  <a:lumMod val="60000"/>
                  <a:lumOff val="40000"/>
                </a:schemeClr>
              </a:buClr>
              <a:buFont typeface="Arial" pitchFamily="34" charset="0"/>
              <a:buChar char="•"/>
            </a:pPr>
            <a:r>
              <a:rPr lang="en-GB" altLang="ja-JP" sz="2400" dirty="0" smtClean="0">
                <a:latin typeface="Arial" pitchFamily="34" charset="0"/>
                <a:ea typeface="Arial Unicode MS" pitchFamily="34" charset="-128"/>
                <a:cs typeface="Arial" pitchFamily="34" charset="0"/>
              </a:rPr>
              <a:t>Theme Meetings</a:t>
            </a:r>
          </a:p>
          <a:p>
            <a:pPr marL="990600" lvl="1" indent="-533400">
              <a:lnSpc>
                <a:spcPct val="150000"/>
              </a:lnSpc>
              <a:buClr>
                <a:schemeClr val="accent1">
                  <a:lumMod val="60000"/>
                  <a:lumOff val="40000"/>
                </a:schemeClr>
              </a:buClr>
              <a:buFont typeface="Arial" pitchFamily="34" charset="0"/>
              <a:buChar char="•"/>
            </a:pPr>
            <a:r>
              <a:rPr lang="en-GB" altLang="ja-JP" sz="2400" dirty="0" smtClean="0">
                <a:latin typeface="Arial" pitchFamily="34" charset="0"/>
                <a:ea typeface="Arial Unicode MS" pitchFamily="34" charset="-128"/>
                <a:cs typeface="Arial" pitchFamily="34" charset="0"/>
              </a:rPr>
              <a:t>Training for the private sector (3 comp)</a:t>
            </a:r>
          </a:p>
          <a:p>
            <a:pPr marL="990600" lvl="1" indent="-533400">
              <a:lnSpc>
                <a:spcPct val="150000"/>
              </a:lnSpc>
              <a:buClr>
                <a:schemeClr val="accent1">
                  <a:lumMod val="60000"/>
                  <a:lumOff val="40000"/>
                </a:schemeClr>
              </a:buClr>
              <a:buFont typeface="Arial" pitchFamily="34" charset="0"/>
              <a:buChar char="•"/>
            </a:pPr>
            <a:r>
              <a:rPr lang="en-GB" altLang="ja-JP" sz="2400" dirty="0" smtClean="0">
                <a:solidFill>
                  <a:schemeClr val="accent2"/>
                </a:solidFill>
                <a:latin typeface="Arial" pitchFamily="34" charset="0"/>
                <a:ea typeface="Arial Unicode MS" pitchFamily="34" charset="-128"/>
                <a:cs typeface="Arial" pitchFamily="34" charset="0"/>
              </a:rPr>
              <a:t>Joint EOCD/WCO</a:t>
            </a:r>
            <a:r>
              <a:rPr lang="en-GB" altLang="ja-JP" sz="2400" baseline="0" dirty="0" smtClean="0">
                <a:solidFill>
                  <a:schemeClr val="accent2"/>
                </a:solidFill>
                <a:latin typeface="Arial" pitchFamily="34" charset="0"/>
                <a:ea typeface="Arial Unicode MS" pitchFamily="34" charset="-128"/>
                <a:cs typeface="Arial" pitchFamily="34" charset="0"/>
              </a:rPr>
              <a:t> conferences on TP 2006/07</a:t>
            </a:r>
          </a:p>
          <a:p>
            <a:pPr marL="990600" lvl="1" indent="-533400">
              <a:lnSpc>
                <a:spcPct val="150000"/>
              </a:lnSpc>
              <a:buClr>
                <a:schemeClr val="accent1">
                  <a:lumMod val="60000"/>
                  <a:lumOff val="40000"/>
                </a:schemeClr>
              </a:buClr>
              <a:buFont typeface="Arial" pitchFamily="34" charset="0"/>
              <a:buChar char="•"/>
            </a:pPr>
            <a:r>
              <a:rPr lang="en-GB" altLang="ja-JP" sz="2400" baseline="0" dirty="0" smtClean="0">
                <a:solidFill>
                  <a:schemeClr val="accent2"/>
                </a:solidFill>
                <a:latin typeface="Arial" pitchFamily="34" charset="0"/>
                <a:ea typeface="Arial Unicode MS" pitchFamily="34" charset="-128"/>
                <a:cs typeface="Arial" pitchFamily="34" charset="0"/>
              </a:rPr>
              <a:t>Focus Group May 2007</a:t>
            </a:r>
          </a:p>
          <a:p>
            <a:pPr marL="990600" lvl="1" indent="-533400">
              <a:lnSpc>
                <a:spcPct val="150000"/>
              </a:lnSpc>
              <a:buClr>
                <a:schemeClr val="accent1">
                  <a:lumMod val="60000"/>
                  <a:lumOff val="40000"/>
                </a:schemeClr>
              </a:buClr>
              <a:buFont typeface="Arial" pitchFamily="34" charset="0"/>
              <a:buChar char="•"/>
            </a:pPr>
            <a:r>
              <a:rPr lang="en-GB" altLang="ja-JP" sz="2400" baseline="0" dirty="0" smtClean="0">
                <a:solidFill>
                  <a:schemeClr val="accent2"/>
                </a:solidFill>
                <a:latin typeface="Arial" pitchFamily="34" charset="0"/>
                <a:ea typeface="Arial Unicode MS" pitchFamily="34" charset="-128"/>
                <a:cs typeface="Arial" pitchFamily="34" charset="0"/>
              </a:rPr>
              <a:t>3 workshops on TP for Tax </a:t>
            </a:r>
            <a:r>
              <a:rPr lang="en-GB" altLang="ja-JP" sz="2400" baseline="0" smtClean="0">
                <a:solidFill>
                  <a:schemeClr val="accent2"/>
                </a:solidFill>
                <a:latin typeface="Arial" pitchFamily="34" charset="0"/>
                <a:ea typeface="Arial Unicode MS" pitchFamily="34" charset="-128"/>
                <a:cs typeface="Arial" pitchFamily="34" charset="0"/>
              </a:rPr>
              <a:t>&amp; Customs</a:t>
            </a:r>
            <a:endParaRPr lang="en-US" altLang="ja-JP" sz="2400" dirty="0" smtClean="0">
              <a:solidFill>
                <a:schemeClr val="accent2"/>
              </a:solidFill>
              <a:latin typeface="Arial Unicode MS" pitchFamily="34" charset="-128"/>
              <a:ea typeface="Arial Unicode MS" pitchFamily="34" charset="-128"/>
              <a:cs typeface="Arial Unicode MS" pitchFamily="34" charset="-128"/>
            </a:endParaRPr>
          </a:p>
          <a:p>
            <a:endParaRPr lang="en-US"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r>
              <a:rPr lang="en-GB" altLang="ja-JP" dirty="0"/>
              <a:t>It constitutes the taxable basis for </a:t>
            </a:r>
            <a:r>
              <a:rPr lang="en-GB" altLang="ja-JP" dirty="0" smtClean="0"/>
              <a:t>Customs duties</a:t>
            </a:r>
            <a:r>
              <a:rPr lang="en-GB" altLang="ja-JP" dirty="0"/>
              <a:t>. It is also an essential element for compiling international trade statistics, for monitoring quantitative restrictions, and for collecting internal taxes, etc.</a:t>
            </a:r>
            <a:endParaRPr lang="ja-JP" altLang="en-US"/>
          </a:p>
          <a:p>
            <a:r>
              <a:rPr lang="en-GB" altLang="ja-JP" dirty="0"/>
              <a:t>It constitutes the taxable basis for </a:t>
            </a:r>
            <a:r>
              <a:rPr lang="en-GB" altLang="ja-JP" dirty="0" smtClean="0"/>
              <a:t>Customs duties</a:t>
            </a:r>
            <a:r>
              <a:rPr lang="en-GB" altLang="ja-JP" dirty="0"/>
              <a:t>. It is also an essential element for compiling international trade statistics, for monitoring quantitative restrictions, and for collecting internal taxes, etc.</a:t>
            </a:r>
            <a:endParaRPr lang="ja-JP" altLang="en-US"/>
          </a:p>
          <a:p>
            <a:endParaRPr lang="fr-B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xfrm>
            <a:off x="925513" y="750888"/>
            <a:ext cx="4946650" cy="3709987"/>
          </a:xfrm>
          <a:ln cap="flat"/>
        </p:spPr>
      </p:sp>
      <p:sp>
        <p:nvSpPr>
          <p:cNvPr id="235523" name="Rectangle 3"/>
          <p:cNvSpPr>
            <a:spLocks noGrp="1" noChangeArrowheads="1"/>
          </p:cNvSpPr>
          <p:nvPr>
            <p:ph type="body" idx="1"/>
          </p:nvPr>
        </p:nvSpPr>
        <p:spPr>
          <a:xfrm>
            <a:off x="904876" y="4717217"/>
            <a:ext cx="4981575" cy="4180556"/>
          </a:xfrm>
          <a:noFill/>
          <a:ln/>
        </p:spPr>
        <p:txBody>
          <a:bodyPr/>
          <a:lstStyle/>
          <a:p>
            <a:r>
              <a:rPr lang="en-GB" altLang="ja-JP" dirty="0" smtClean="0"/>
              <a:t>Types</a:t>
            </a:r>
            <a:r>
              <a:rPr lang="en-GB" altLang="ja-JP" baseline="0" dirty="0" smtClean="0"/>
              <a:t> of Customs duty: Ad valorem, Specific, Composite, Alternate</a:t>
            </a:r>
          </a:p>
          <a:p>
            <a:r>
              <a:rPr lang="en-GB" altLang="ja-JP" dirty="0" smtClean="0"/>
              <a:t>The Customs value </a:t>
            </a:r>
            <a:r>
              <a:rPr lang="en-GB" altLang="ja-JP" dirty="0"/>
              <a:t>has to be determined mainly for the purpose of applying ad valorem duties.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r>
              <a:rPr lang="en-GB" altLang="ja-JP" dirty="0"/>
              <a:t>There is a difference between </a:t>
            </a:r>
            <a:r>
              <a:rPr lang="en-GB" altLang="ja-JP" dirty="0" smtClean="0"/>
              <a:t>Customs valuation </a:t>
            </a:r>
            <a:r>
              <a:rPr lang="en-GB" altLang="ja-JP" dirty="0"/>
              <a:t>and commercial valuation </a:t>
            </a:r>
          </a:p>
          <a:p>
            <a:r>
              <a:rPr lang="en-GB" altLang="ja-JP" dirty="0"/>
              <a:t>Valuation is the process of thought which appreciates one thing in terms of the other</a:t>
            </a:r>
          </a:p>
          <a:p>
            <a:r>
              <a:rPr lang="en-GB" altLang="ja-JP" dirty="0" smtClean="0"/>
              <a:t>Customs valuation </a:t>
            </a:r>
            <a:r>
              <a:rPr lang="en-GB" altLang="ja-JP" dirty="0"/>
              <a:t>is distinguished from commercial valuation in that it brings in a third party, the Customs, who is concerned not only with the transaction between a buyer and a seller but with all similar transactions between other buyers and sellers. There is a need for standard that must be one which can be applied equitably to all transactions without discrimination. </a:t>
            </a:r>
            <a:endParaRPr lang="fr-B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r>
              <a:rPr lang="en-GB" altLang="ja-JP" dirty="0"/>
              <a:t>This is the key to the said standard that needs to be determined for the purpose of </a:t>
            </a:r>
            <a:r>
              <a:rPr lang="en-GB" altLang="ja-JP" dirty="0" smtClean="0"/>
              <a:t>Customs valuation</a:t>
            </a:r>
            <a:r>
              <a:rPr lang="en-GB" altLang="ja-JP" dirty="0"/>
              <a:t>.</a:t>
            </a:r>
          </a:p>
          <a:p>
            <a:r>
              <a:rPr lang="en-GB" altLang="ja-JP" dirty="0"/>
              <a:t>While various definitions of value have been adopted by national </a:t>
            </a:r>
            <a:r>
              <a:rPr lang="en-GB" altLang="ja-JP" dirty="0" smtClean="0"/>
              <a:t>Customs administrations</a:t>
            </a:r>
            <a:r>
              <a:rPr lang="en-GB" altLang="ja-JP" dirty="0"/>
              <a:t>, the most commonly used two categories of definition of value or concept of value are notional and positive values.</a:t>
            </a:r>
          </a:p>
          <a:p>
            <a:r>
              <a:rPr lang="en-GB" altLang="ja-JP" dirty="0"/>
              <a:t>A notional value is about the price at which, under assumed conditions, the goods to be valued </a:t>
            </a:r>
            <a:r>
              <a:rPr lang="en-GB" altLang="ja-JP" b="1" i="1" dirty="0"/>
              <a:t>would</a:t>
            </a:r>
            <a:r>
              <a:rPr lang="en-GB" altLang="ja-JP" dirty="0"/>
              <a:t> be sold. Example: the BDV (the normal price, the price which the goods would fetch at the time when the duty becomes payable on a sale in the open market between a buyer and a seller independent of each other). It in theory looks for a normal market condition and disregards the price negotiated and agreed upon between the parties in each individual transaction. It can introduce fixed time and place elements on which the standard of value is to be based. </a:t>
            </a:r>
          </a:p>
          <a:p>
            <a:r>
              <a:rPr lang="en-GB" altLang="ja-JP" dirty="0"/>
              <a:t>A positive value is about the price at which the goods to be valued </a:t>
            </a:r>
            <a:r>
              <a:rPr lang="en-GB" altLang="ja-JP" b="1" i="1" dirty="0"/>
              <a:t>is </a:t>
            </a:r>
            <a:r>
              <a:rPr lang="en-GB" altLang="ja-JP" dirty="0"/>
              <a:t>sold. It takes into account, as far as possible, the price negotiated and agreed upon between the parties in each individual transaction.  Examples: the agreed price, the transaction value. </a:t>
            </a:r>
            <a:endParaRPr lang="fr-B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noFill/>
          <a:ln/>
        </p:spPr>
        <p:txBody>
          <a:bodyPr>
            <a:normAutofit fontScale="92500" lnSpcReduction="20000"/>
          </a:bodyPr>
          <a:lstStyle/>
          <a:p>
            <a:r>
              <a:rPr lang="en-GB" altLang="ja-JP" dirty="0"/>
              <a:t>In order to enable everyone to get a better idea as to what the WTO Agreement is meant for in the mind of the drafters of the Agreement, it would be interesting to have a look at the evolution of international </a:t>
            </a:r>
            <a:r>
              <a:rPr lang="en-GB" altLang="ja-JP" dirty="0" smtClean="0"/>
              <a:t>Customs valuation </a:t>
            </a:r>
            <a:r>
              <a:rPr lang="en-GB" altLang="ja-JP" dirty="0"/>
              <a:t>systems, which leads us to the historical background against with the WTO </a:t>
            </a:r>
            <a:r>
              <a:rPr lang="en-GB" altLang="ja-JP" dirty="0" smtClean="0"/>
              <a:t>Customs Valuation </a:t>
            </a:r>
            <a:r>
              <a:rPr lang="en-GB" altLang="ja-JP" dirty="0"/>
              <a:t>Agreement was negotiated. I believe this should help since many of us work on the Agreement in a national context. </a:t>
            </a:r>
          </a:p>
          <a:p>
            <a:r>
              <a:rPr lang="en-GB" altLang="ja-JP" dirty="0"/>
              <a:t>Now that we’ve mentioned that, for </a:t>
            </a:r>
            <a:r>
              <a:rPr lang="en-GB" altLang="ja-JP" dirty="0" smtClean="0"/>
              <a:t>Customs valuation </a:t>
            </a:r>
            <a:r>
              <a:rPr lang="en-GB" altLang="ja-JP" dirty="0"/>
              <a:t>purposes, there needs to be a standard that must be applied equitably to all transactions in one country, we are now talking about the adoption of a common standard for universal adoption at international level by all countries regarding </a:t>
            </a:r>
            <a:r>
              <a:rPr lang="en-GB" altLang="ja-JP" dirty="0" smtClean="0"/>
              <a:t>Customs valuation </a:t>
            </a:r>
            <a:r>
              <a:rPr lang="en-GB" altLang="ja-JP" dirty="0"/>
              <a:t>of imported goods, which has not turned out to be an easy job. </a:t>
            </a:r>
          </a:p>
          <a:p>
            <a:r>
              <a:rPr lang="en-GB" altLang="ja-JP" dirty="0"/>
              <a:t>At the turn of the last century, the different and unstable valuation systems and practices applied by different countries became the subject of discussion in international commercial circles as they were alleged to be a barrier to trade. The very first moves calling for action at international level on the lack of equity of certain valuation procedures were taken at the Economic Conferences held under the auspices of the League of Nations during the late 1920’s. These attempts were however unsuccessful.</a:t>
            </a:r>
          </a:p>
          <a:p>
            <a:r>
              <a:rPr lang="en-GB" altLang="ja-JP" dirty="0"/>
              <a:t>It was not until the establishment of the United Nations that a further opportunity for effective action arose.  The Charter of the United Nations opened the door for international discussions of the principles of valuation for </a:t>
            </a:r>
            <a:r>
              <a:rPr lang="en-GB" altLang="ja-JP" dirty="0" smtClean="0"/>
              <a:t>Customs purposes </a:t>
            </a:r>
            <a:r>
              <a:rPr lang="en-GB" altLang="ja-JP" dirty="0"/>
              <a:t>and, in 1947, the United Nations Conference on Trade and Employment reached agreement, for the first time in history, on an international policy for </a:t>
            </a:r>
            <a:r>
              <a:rPr lang="en-GB" altLang="ja-JP" dirty="0" smtClean="0"/>
              <a:t>Customs valuation</a:t>
            </a:r>
            <a:r>
              <a:rPr lang="en-GB" altLang="ja-JP" dirty="0"/>
              <a:t>.</a:t>
            </a:r>
          </a:p>
          <a:p>
            <a:r>
              <a:rPr lang="en-GB" altLang="ja-JP" dirty="0"/>
              <a:t>The findings of the conference were embodied in Article VII of the GATT signed in the same year. </a:t>
            </a:r>
          </a:p>
          <a:p>
            <a:r>
              <a:rPr lang="en-GB" altLang="ja-JP" dirty="0"/>
              <a:t>Article VII of the GATT called for standardization of definitions of value and procedures for determining the </a:t>
            </a:r>
            <a:r>
              <a:rPr lang="en-GB" altLang="ja-JP" dirty="0" smtClean="0"/>
              <a:t>Customs value </a:t>
            </a:r>
            <a:r>
              <a:rPr lang="en-GB" altLang="ja-JP" dirty="0"/>
              <a:t>and laid down some general principles in this connection. </a:t>
            </a:r>
          </a:p>
          <a:p>
            <a:r>
              <a:rPr lang="en-GB" altLang="ja-JP" dirty="0"/>
              <a:t>In parallel, the European </a:t>
            </a:r>
            <a:r>
              <a:rPr lang="en-GB" altLang="ja-JP" dirty="0" smtClean="0"/>
              <a:t>Customs Union </a:t>
            </a:r>
            <a:r>
              <a:rPr lang="en-GB" altLang="ja-JP" dirty="0"/>
              <a:t>Study Group was tasked to draft a single definition of value together with valuation procedures for the use in a </a:t>
            </a:r>
            <a:r>
              <a:rPr lang="en-GB" altLang="ja-JP" dirty="0" smtClean="0"/>
              <a:t>Customs Union</a:t>
            </a:r>
            <a:r>
              <a:rPr lang="en-GB" altLang="ja-JP" dirty="0"/>
              <a:t>. The outcome of this work was incorporated in the Convention on the Valuation of Goods for </a:t>
            </a:r>
            <a:r>
              <a:rPr lang="en-GB" altLang="ja-JP" dirty="0" smtClean="0"/>
              <a:t>Customs Purposes</a:t>
            </a:r>
            <a:r>
              <a:rPr lang="en-GB" altLang="ja-JP" dirty="0"/>
              <a:t>, better known as the BDV, adopted by the </a:t>
            </a:r>
            <a:r>
              <a:rPr lang="en-GB" altLang="ja-JP" dirty="0" smtClean="0"/>
              <a:t>Customs Cooperation </a:t>
            </a:r>
            <a:r>
              <a:rPr lang="en-GB" altLang="ja-JP" dirty="0"/>
              <a:t>Council (WCO) in 1950.  Over the following three decades or so the BDV got quite popular that more than 70 countries were applying it.</a:t>
            </a:r>
            <a:endParaRPr lang="ja-JP" altLang="en-US"/>
          </a:p>
        </p:txBody>
      </p:sp>
      <p:sp>
        <p:nvSpPr>
          <p:cNvPr id="143363"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xfrm>
            <a:off x="976313" y="779463"/>
            <a:ext cx="4879975" cy="3660775"/>
          </a:xfrm>
          <a:ln/>
        </p:spPr>
      </p:sp>
      <p:sp>
        <p:nvSpPr>
          <p:cNvPr id="178179" name="Rectangle 3"/>
          <p:cNvSpPr>
            <a:spLocks noGrp="1" noChangeArrowheads="1"/>
          </p:cNvSpPr>
          <p:nvPr>
            <p:ph type="body" idx="1"/>
          </p:nvPr>
        </p:nvSpPr>
        <p:spPr>
          <a:xfrm>
            <a:off x="920751" y="4750559"/>
            <a:ext cx="4991100" cy="443936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fr-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Power Shifting</a:t>
            </a:r>
          </a:p>
          <a:p>
            <a:r>
              <a:rPr lang="en-US" dirty="0" smtClean="0"/>
              <a:t>Right to confidentiality of information provided</a:t>
            </a:r>
          </a:p>
          <a:p>
            <a:r>
              <a:rPr lang="en-US" dirty="0" smtClean="0"/>
              <a:t>Right of appeal without penalty</a:t>
            </a:r>
          </a:p>
          <a:p>
            <a:r>
              <a:rPr lang="en-US" dirty="0" smtClean="0"/>
              <a:t>Right</a:t>
            </a:r>
            <a:r>
              <a:rPr lang="en-US" baseline="0" dirty="0" smtClean="0"/>
              <a:t> to  a written explanation</a:t>
            </a:r>
          </a:p>
          <a:p>
            <a:r>
              <a:rPr lang="en-US" baseline="0" dirty="0" smtClean="0"/>
              <a:t>Right to a guarantee system in delays in determination</a:t>
            </a:r>
          </a:p>
          <a:p>
            <a:endParaRPr lang="en-US"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286000"/>
            <a:ext cx="9144000" cy="1828800"/>
          </a:xfrm>
        </p:spPr>
        <p:txBody>
          <a:bodyPr/>
          <a:lstStyle/>
          <a:p>
            <a:pPr algn="ctr"/>
            <a:r>
              <a:rPr lang="en-US" dirty="0" smtClean="0"/>
              <a:t>CUSTOMS VALUATION</a:t>
            </a:r>
            <a:br>
              <a:rPr lang="en-US" dirty="0" smtClean="0"/>
            </a:br>
            <a:endParaRPr lang="en-US" dirty="0"/>
          </a:p>
        </p:txBody>
      </p:sp>
      <p:sp>
        <p:nvSpPr>
          <p:cNvPr id="3" name="Subtitle 2"/>
          <p:cNvSpPr>
            <a:spLocks noGrp="1"/>
          </p:cNvSpPr>
          <p:nvPr>
            <p:ph type="subTitle" idx="1"/>
          </p:nvPr>
        </p:nvSpPr>
        <p:spPr>
          <a:xfrm>
            <a:off x="228600" y="4343400"/>
            <a:ext cx="8915400" cy="1905000"/>
          </a:xfrm>
        </p:spPr>
        <p:txBody>
          <a:bodyPr>
            <a:normAutofit fontScale="92500" lnSpcReduction="10000"/>
          </a:bodyPr>
          <a:lstStyle/>
          <a:p>
            <a:pPr algn="ctr"/>
            <a:endParaRPr lang="en-GB" altLang="ja-JP" b="1" dirty="0" smtClean="0">
              <a:solidFill>
                <a:srgbClr val="FAFD00"/>
              </a:solidFill>
              <a:latin typeface="Bahamas" pitchFamily="34" charset="0"/>
              <a:ea typeface="ＭＳ Ｐゴシック" pitchFamily="34" charset="-128"/>
            </a:endParaRPr>
          </a:p>
          <a:p>
            <a:pPr algn="ctr"/>
            <a:r>
              <a:rPr lang="en-GB" altLang="ja-JP" b="1" dirty="0" smtClean="0">
                <a:solidFill>
                  <a:srgbClr val="FAFD00"/>
                </a:solidFill>
                <a:latin typeface="Bahamas" pitchFamily="34" charset="0"/>
                <a:ea typeface="ＭＳ Ｐゴシック" pitchFamily="34" charset="-128"/>
              </a:rPr>
              <a:t>Tariff and Trade Affairs Directorate        </a:t>
            </a:r>
          </a:p>
          <a:p>
            <a:r>
              <a:rPr lang="en-GB" altLang="ja-JP" b="1" dirty="0" smtClean="0">
                <a:solidFill>
                  <a:srgbClr val="FAFD00"/>
                </a:solidFill>
                <a:latin typeface="Bahamas" pitchFamily="34" charset="0"/>
                <a:ea typeface="ＭＳ Ｐゴシック" pitchFamily="34" charset="-128"/>
              </a:rPr>
              <a:t>				</a:t>
            </a:r>
          </a:p>
          <a:p>
            <a:pPr algn="ctr"/>
            <a:r>
              <a:rPr lang="en-US" altLang="ja-JP" b="1" dirty="0" smtClean="0">
                <a:solidFill>
                  <a:srgbClr val="FAFD00"/>
                </a:solidFill>
                <a:latin typeface="Bahamas" pitchFamily="34" charset="0"/>
                <a:ea typeface="ＭＳ Ｐゴシック" pitchFamily="34" charset="-128"/>
              </a:rPr>
              <a:t>Knowledge Academy </a:t>
            </a:r>
            <a:endParaRPr lang="en-GB" altLang="ja-JP" b="1" dirty="0" smtClean="0">
              <a:solidFill>
                <a:srgbClr val="FAFD00"/>
              </a:solidFill>
              <a:latin typeface="Bahamas" pitchFamily="34" charset="0"/>
              <a:ea typeface="ＭＳ Ｐゴシック" pitchFamily="34" charset="-128"/>
            </a:endParaRPr>
          </a:p>
          <a:p>
            <a:pPr algn="r"/>
            <a:r>
              <a:rPr lang="en-GB" altLang="ja-JP" sz="1400" b="1" dirty="0" smtClean="0">
                <a:solidFill>
                  <a:srgbClr val="FAFD00"/>
                </a:solidFill>
                <a:latin typeface="Bahamas" pitchFamily="34" charset="0"/>
                <a:ea typeface="ＭＳ Ｐゴシック" pitchFamily="34" charset="-128"/>
              </a:rPr>
              <a:t>2 – 3 July 2014</a:t>
            </a:r>
            <a:r>
              <a:rPr lang="en-GB" altLang="ja-JP" b="1" dirty="0" smtClean="0">
                <a:solidFill>
                  <a:srgbClr val="FAFD00"/>
                </a:solidFill>
                <a:latin typeface="Bahamas" pitchFamily="34" charset="0"/>
                <a:ea typeface="ＭＳ Ｐゴシック" pitchFamily="34" charset="-128"/>
              </a:rPr>
              <a:t>                                                         </a:t>
            </a:r>
            <a:endParaRPr lang="en-GB" altLang="ja-JP" sz="4800" b="1" dirty="0" smtClean="0">
              <a:solidFill>
                <a:srgbClr val="FAFD00"/>
              </a:solidFill>
              <a:latin typeface="Bahamas" pitchFamily="34" charset="0"/>
              <a:ea typeface="ＭＳ Ｐゴシック" pitchFamily="34" charset="-128"/>
            </a:endParaRPr>
          </a:p>
        </p:txBody>
      </p:sp>
      <p:grpSp>
        <p:nvGrpSpPr>
          <p:cNvPr id="4" name="Group 2"/>
          <p:cNvGrpSpPr>
            <a:grpSpLocks/>
          </p:cNvGrpSpPr>
          <p:nvPr/>
        </p:nvGrpSpPr>
        <p:grpSpPr bwMode="auto">
          <a:xfrm>
            <a:off x="0" y="0"/>
            <a:ext cx="2514600" cy="2029006"/>
            <a:chOff x="1628" y="240"/>
            <a:chExt cx="2560" cy="2205"/>
          </a:xfrm>
        </p:grpSpPr>
        <p:grpSp>
          <p:nvGrpSpPr>
            <p:cNvPr id="5" name="Group 3"/>
            <p:cNvGrpSpPr>
              <a:grpSpLocks/>
            </p:cNvGrpSpPr>
            <p:nvPr/>
          </p:nvGrpSpPr>
          <p:grpSpPr bwMode="auto">
            <a:xfrm>
              <a:off x="1938" y="240"/>
              <a:ext cx="1864" cy="1536"/>
              <a:chOff x="1938" y="240"/>
              <a:chExt cx="1864" cy="1536"/>
            </a:xfrm>
          </p:grpSpPr>
          <p:sp>
            <p:nvSpPr>
              <p:cNvPr id="7" name="Freeform 4"/>
              <p:cNvSpPr>
                <a:spLocks/>
              </p:cNvSpPr>
              <p:nvPr/>
            </p:nvSpPr>
            <p:spPr bwMode="auto">
              <a:xfrm>
                <a:off x="2227" y="357"/>
                <a:ext cx="1395" cy="1286"/>
              </a:xfrm>
              <a:custGeom>
                <a:avLst/>
                <a:gdLst/>
                <a:ahLst/>
                <a:cxnLst>
                  <a:cxn ang="0">
                    <a:pos x="1391" y="706"/>
                  </a:cxn>
                  <a:cxn ang="0">
                    <a:pos x="1363" y="832"/>
                  </a:cxn>
                  <a:cxn ang="0">
                    <a:pos x="1312" y="948"/>
                  </a:cxn>
                  <a:cxn ang="0">
                    <a:pos x="1234" y="1049"/>
                  </a:cxn>
                  <a:cxn ang="0">
                    <a:pos x="1140" y="1138"/>
                  </a:cxn>
                  <a:cxn ang="0">
                    <a:pos x="1031" y="1207"/>
                  </a:cxn>
                  <a:cxn ang="0">
                    <a:pos x="907" y="1255"/>
                  </a:cxn>
                  <a:cxn ang="0">
                    <a:pos x="769" y="1282"/>
                  </a:cxn>
                  <a:cxn ang="0">
                    <a:pos x="629" y="1282"/>
                  </a:cxn>
                  <a:cxn ang="0">
                    <a:pos x="491" y="1255"/>
                  </a:cxn>
                  <a:cxn ang="0">
                    <a:pos x="365" y="1207"/>
                  </a:cxn>
                  <a:cxn ang="0">
                    <a:pos x="253" y="1138"/>
                  </a:cxn>
                  <a:cxn ang="0">
                    <a:pos x="160" y="1049"/>
                  </a:cxn>
                  <a:cxn ang="0">
                    <a:pos x="84" y="948"/>
                  </a:cxn>
                  <a:cxn ang="0">
                    <a:pos x="31" y="832"/>
                  </a:cxn>
                  <a:cxn ang="0">
                    <a:pos x="3" y="706"/>
                  </a:cxn>
                  <a:cxn ang="0">
                    <a:pos x="3" y="576"/>
                  </a:cxn>
                  <a:cxn ang="0">
                    <a:pos x="31" y="450"/>
                  </a:cxn>
                  <a:cxn ang="0">
                    <a:pos x="84" y="337"/>
                  </a:cxn>
                  <a:cxn ang="0">
                    <a:pos x="160" y="232"/>
                  </a:cxn>
                  <a:cxn ang="0">
                    <a:pos x="253" y="147"/>
                  </a:cxn>
                  <a:cxn ang="0">
                    <a:pos x="365" y="77"/>
                  </a:cxn>
                  <a:cxn ang="0">
                    <a:pos x="491" y="27"/>
                  </a:cxn>
                  <a:cxn ang="0">
                    <a:pos x="629" y="3"/>
                  </a:cxn>
                  <a:cxn ang="0">
                    <a:pos x="769" y="3"/>
                  </a:cxn>
                  <a:cxn ang="0">
                    <a:pos x="907" y="27"/>
                  </a:cxn>
                  <a:cxn ang="0">
                    <a:pos x="1031" y="77"/>
                  </a:cxn>
                  <a:cxn ang="0">
                    <a:pos x="1140" y="147"/>
                  </a:cxn>
                  <a:cxn ang="0">
                    <a:pos x="1234" y="232"/>
                  </a:cxn>
                  <a:cxn ang="0">
                    <a:pos x="1312" y="337"/>
                  </a:cxn>
                  <a:cxn ang="0">
                    <a:pos x="1363" y="450"/>
                  </a:cxn>
                  <a:cxn ang="0">
                    <a:pos x="1391" y="576"/>
                  </a:cxn>
                </a:cxnLst>
                <a:rect l="0" t="0" r="r" b="b"/>
                <a:pathLst>
                  <a:path w="1395" h="1286">
                    <a:moveTo>
                      <a:pt x="1394" y="641"/>
                    </a:moveTo>
                    <a:lnTo>
                      <a:pt x="1391" y="706"/>
                    </a:lnTo>
                    <a:lnTo>
                      <a:pt x="1381" y="772"/>
                    </a:lnTo>
                    <a:lnTo>
                      <a:pt x="1363" y="832"/>
                    </a:lnTo>
                    <a:lnTo>
                      <a:pt x="1340" y="892"/>
                    </a:lnTo>
                    <a:lnTo>
                      <a:pt x="1312" y="948"/>
                    </a:lnTo>
                    <a:lnTo>
                      <a:pt x="1276" y="1002"/>
                    </a:lnTo>
                    <a:lnTo>
                      <a:pt x="1234" y="1049"/>
                    </a:lnTo>
                    <a:lnTo>
                      <a:pt x="1191" y="1097"/>
                    </a:lnTo>
                    <a:lnTo>
                      <a:pt x="1140" y="1138"/>
                    </a:lnTo>
                    <a:lnTo>
                      <a:pt x="1087" y="1174"/>
                    </a:lnTo>
                    <a:lnTo>
                      <a:pt x="1031" y="1207"/>
                    </a:lnTo>
                    <a:lnTo>
                      <a:pt x="969" y="1234"/>
                    </a:lnTo>
                    <a:lnTo>
                      <a:pt x="907" y="1255"/>
                    </a:lnTo>
                    <a:lnTo>
                      <a:pt x="838" y="1270"/>
                    </a:lnTo>
                    <a:lnTo>
                      <a:pt x="769" y="1282"/>
                    </a:lnTo>
                    <a:lnTo>
                      <a:pt x="697" y="1285"/>
                    </a:lnTo>
                    <a:lnTo>
                      <a:pt x="629" y="1282"/>
                    </a:lnTo>
                    <a:lnTo>
                      <a:pt x="556" y="1270"/>
                    </a:lnTo>
                    <a:lnTo>
                      <a:pt x="491" y="1255"/>
                    </a:lnTo>
                    <a:lnTo>
                      <a:pt x="425" y="1234"/>
                    </a:lnTo>
                    <a:lnTo>
                      <a:pt x="365" y="1207"/>
                    </a:lnTo>
                    <a:lnTo>
                      <a:pt x="307" y="1174"/>
                    </a:lnTo>
                    <a:lnTo>
                      <a:pt x="253" y="1138"/>
                    </a:lnTo>
                    <a:lnTo>
                      <a:pt x="203" y="1097"/>
                    </a:lnTo>
                    <a:lnTo>
                      <a:pt x="160" y="1049"/>
                    </a:lnTo>
                    <a:lnTo>
                      <a:pt x="118" y="1002"/>
                    </a:lnTo>
                    <a:lnTo>
                      <a:pt x="84" y="948"/>
                    </a:lnTo>
                    <a:lnTo>
                      <a:pt x="56" y="892"/>
                    </a:lnTo>
                    <a:lnTo>
                      <a:pt x="31" y="832"/>
                    </a:lnTo>
                    <a:lnTo>
                      <a:pt x="16" y="772"/>
                    </a:lnTo>
                    <a:lnTo>
                      <a:pt x="3" y="706"/>
                    </a:lnTo>
                    <a:lnTo>
                      <a:pt x="0" y="641"/>
                    </a:lnTo>
                    <a:lnTo>
                      <a:pt x="3" y="576"/>
                    </a:lnTo>
                    <a:lnTo>
                      <a:pt x="16" y="513"/>
                    </a:lnTo>
                    <a:lnTo>
                      <a:pt x="31" y="450"/>
                    </a:lnTo>
                    <a:lnTo>
                      <a:pt x="56" y="390"/>
                    </a:lnTo>
                    <a:lnTo>
                      <a:pt x="84" y="337"/>
                    </a:lnTo>
                    <a:lnTo>
                      <a:pt x="118" y="283"/>
                    </a:lnTo>
                    <a:lnTo>
                      <a:pt x="160" y="232"/>
                    </a:lnTo>
                    <a:lnTo>
                      <a:pt x="203" y="188"/>
                    </a:lnTo>
                    <a:lnTo>
                      <a:pt x="253" y="147"/>
                    </a:lnTo>
                    <a:lnTo>
                      <a:pt x="307" y="108"/>
                    </a:lnTo>
                    <a:lnTo>
                      <a:pt x="365" y="77"/>
                    </a:lnTo>
                    <a:lnTo>
                      <a:pt x="425" y="51"/>
                    </a:lnTo>
                    <a:lnTo>
                      <a:pt x="491" y="27"/>
                    </a:lnTo>
                    <a:lnTo>
                      <a:pt x="556" y="12"/>
                    </a:lnTo>
                    <a:lnTo>
                      <a:pt x="629" y="3"/>
                    </a:lnTo>
                    <a:lnTo>
                      <a:pt x="697" y="0"/>
                    </a:lnTo>
                    <a:lnTo>
                      <a:pt x="769" y="3"/>
                    </a:lnTo>
                    <a:lnTo>
                      <a:pt x="838" y="12"/>
                    </a:lnTo>
                    <a:lnTo>
                      <a:pt x="907" y="27"/>
                    </a:lnTo>
                    <a:lnTo>
                      <a:pt x="969" y="51"/>
                    </a:lnTo>
                    <a:lnTo>
                      <a:pt x="1031" y="77"/>
                    </a:lnTo>
                    <a:lnTo>
                      <a:pt x="1087" y="108"/>
                    </a:lnTo>
                    <a:lnTo>
                      <a:pt x="1140" y="147"/>
                    </a:lnTo>
                    <a:lnTo>
                      <a:pt x="1191" y="188"/>
                    </a:lnTo>
                    <a:lnTo>
                      <a:pt x="1234" y="232"/>
                    </a:lnTo>
                    <a:lnTo>
                      <a:pt x="1276" y="283"/>
                    </a:lnTo>
                    <a:lnTo>
                      <a:pt x="1312" y="337"/>
                    </a:lnTo>
                    <a:lnTo>
                      <a:pt x="1340" y="390"/>
                    </a:lnTo>
                    <a:lnTo>
                      <a:pt x="1363" y="450"/>
                    </a:lnTo>
                    <a:lnTo>
                      <a:pt x="1381" y="513"/>
                    </a:lnTo>
                    <a:lnTo>
                      <a:pt x="1391" y="576"/>
                    </a:lnTo>
                    <a:lnTo>
                      <a:pt x="1394" y="641"/>
                    </a:lnTo>
                  </a:path>
                </a:pathLst>
              </a:custGeom>
              <a:solidFill>
                <a:srgbClr val="0000FF"/>
              </a:solidFill>
              <a:ln w="12700" cap="rnd" cmpd="sng">
                <a:noFill/>
                <a:prstDash val="solid"/>
                <a:round/>
                <a:headEnd type="none" w="med" len="med"/>
                <a:tailEnd type="none" w="med" len="med"/>
              </a:ln>
              <a:effectLst/>
            </p:spPr>
            <p:txBody>
              <a:bodyPr/>
              <a:lstStyle/>
              <a:p>
                <a:endParaRPr lang="en-US"/>
              </a:p>
            </p:txBody>
          </p:sp>
          <p:sp useBgFill="1">
            <p:nvSpPr>
              <p:cNvPr id="8" name="Rectangle 5"/>
              <p:cNvSpPr>
                <a:spLocks noChangeArrowheads="1"/>
              </p:cNvSpPr>
              <p:nvPr/>
            </p:nvSpPr>
            <p:spPr bwMode="auto">
              <a:xfrm>
                <a:off x="1938" y="240"/>
                <a:ext cx="1864" cy="722"/>
              </a:xfrm>
              <a:prstGeom prst="rect">
                <a:avLst/>
              </a:prstGeom>
              <a:ln w="12700">
                <a:noFill/>
                <a:miter lim="800000"/>
                <a:headEnd/>
                <a:tailEnd/>
              </a:ln>
              <a:effectLst/>
            </p:spPr>
            <p:txBody>
              <a:bodyPr wrap="none" anchor="ctr"/>
              <a:lstStyle/>
              <a:p>
                <a:endParaRPr lang="en-US"/>
              </a:p>
            </p:txBody>
          </p:sp>
          <p:sp useBgFill="1">
            <p:nvSpPr>
              <p:cNvPr id="9" name="Freeform 6"/>
              <p:cNvSpPr>
                <a:spLocks/>
              </p:cNvSpPr>
              <p:nvPr/>
            </p:nvSpPr>
            <p:spPr bwMode="auto">
              <a:xfrm>
                <a:off x="2430" y="558"/>
                <a:ext cx="998" cy="886"/>
              </a:xfrm>
              <a:custGeom>
                <a:avLst/>
                <a:gdLst/>
                <a:ahLst/>
                <a:cxnLst>
                  <a:cxn ang="0">
                    <a:pos x="997" y="441"/>
                  </a:cxn>
                  <a:cxn ang="0">
                    <a:pos x="988" y="530"/>
                  </a:cxn>
                  <a:cxn ang="0">
                    <a:pos x="956" y="614"/>
                  </a:cxn>
                  <a:cxn ang="0">
                    <a:pos x="912" y="687"/>
                  </a:cxn>
                  <a:cxn ang="0">
                    <a:pos x="850" y="754"/>
                  </a:cxn>
                  <a:cxn ang="0">
                    <a:pos x="777" y="807"/>
                  </a:cxn>
                  <a:cxn ang="0">
                    <a:pos x="690" y="849"/>
                  </a:cxn>
                  <a:cxn ang="0">
                    <a:pos x="597" y="875"/>
                  </a:cxn>
                  <a:cxn ang="0">
                    <a:pos x="497" y="885"/>
                  </a:cxn>
                  <a:cxn ang="0">
                    <a:pos x="397" y="875"/>
                  </a:cxn>
                  <a:cxn ang="0">
                    <a:pos x="304" y="849"/>
                  </a:cxn>
                  <a:cxn ang="0">
                    <a:pos x="219" y="807"/>
                  </a:cxn>
                  <a:cxn ang="0">
                    <a:pos x="144" y="754"/>
                  </a:cxn>
                  <a:cxn ang="0">
                    <a:pos x="84" y="687"/>
                  </a:cxn>
                  <a:cxn ang="0">
                    <a:pos x="38" y="614"/>
                  </a:cxn>
                  <a:cxn ang="0">
                    <a:pos x="9" y="530"/>
                  </a:cxn>
                  <a:cxn ang="0">
                    <a:pos x="0" y="441"/>
                  </a:cxn>
                  <a:cxn ang="0">
                    <a:pos x="9" y="352"/>
                  </a:cxn>
                  <a:cxn ang="0">
                    <a:pos x="38" y="268"/>
                  </a:cxn>
                  <a:cxn ang="0">
                    <a:pos x="84" y="193"/>
                  </a:cxn>
                  <a:cxn ang="0">
                    <a:pos x="144" y="128"/>
                  </a:cxn>
                  <a:cxn ang="0">
                    <a:pos x="219" y="75"/>
                  </a:cxn>
                  <a:cxn ang="0">
                    <a:pos x="304" y="33"/>
                  </a:cxn>
                  <a:cxn ang="0">
                    <a:pos x="397" y="9"/>
                  </a:cxn>
                  <a:cxn ang="0">
                    <a:pos x="497" y="0"/>
                  </a:cxn>
                  <a:cxn ang="0">
                    <a:pos x="597" y="9"/>
                  </a:cxn>
                  <a:cxn ang="0">
                    <a:pos x="690" y="33"/>
                  </a:cxn>
                  <a:cxn ang="0">
                    <a:pos x="777" y="75"/>
                  </a:cxn>
                  <a:cxn ang="0">
                    <a:pos x="850" y="128"/>
                  </a:cxn>
                  <a:cxn ang="0">
                    <a:pos x="912" y="193"/>
                  </a:cxn>
                  <a:cxn ang="0">
                    <a:pos x="956" y="268"/>
                  </a:cxn>
                  <a:cxn ang="0">
                    <a:pos x="988" y="352"/>
                  </a:cxn>
                  <a:cxn ang="0">
                    <a:pos x="997" y="441"/>
                  </a:cxn>
                </a:cxnLst>
                <a:rect l="0" t="0" r="r" b="b"/>
                <a:pathLst>
                  <a:path w="998" h="886">
                    <a:moveTo>
                      <a:pt x="997" y="441"/>
                    </a:moveTo>
                    <a:lnTo>
                      <a:pt x="988" y="530"/>
                    </a:lnTo>
                    <a:lnTo>
                      <a:pt x="956" y="614"/>
                    </a:lnTo>
                    <a:lnTo>
                      <a:pt x="912" y="687"/>
                    </a:lnTo>
                    <a:lnTo>
                      <a:pt x="850" y="754"/>
                    </a:lnTo>
                    <a:lnTo>
                      <a:pt x="777" y="807"/>
                    </a:lnTo>
                    <a:lnTo>
                      <a:pt x="690" y="849"/>
                    </a:lnTo>
                    <a:lnTo>
                      <a:pt x="597" y="875"/>
                    </a:lnTo>
                    <a:lnTo>
                      <a:pt x="497" y="885"/>
                    </a:lnTo>
                    <a:lnTo>
                      <a:pt x="397" y="875"/>
                    </a:lnTo>
                    <a:lnTo>
                      <a:pt x="304" y="849"/>
                    </a:lnTo>
                    <a:lnTo>
                      <a:pt x="219" y="807"/>
                    </a:lnTo>
                    <a:lnTo>
                      <a:pt x="144" y="754"/>
                    </a:lnTo>
                    <a:lnTo>
                      <a:pt x="84" y="687"/>
                    </a:lnTo>
                    <a:lnTo>
                      <a:pt x="38" y="614"/>
                    </a:lnTo>
                    <a:lnTo>
                      <a:pt x="9" y="530"/>
                    </a:lnTo>
                    <a:lnTo>
                      <a:pt x="0" y="441"/>
                    </a:lnTo>
                    <a:lnTo>
                      <a:pt x="9" y="352"/>
                    </a:lnTo>
                    <a:lnTo>
                      <a:pt x="38" y="268"/>
                    </a:lnTo>
                    <a:lnTo>
                      <a:pt x="84" y="193"/>
                    </a:lnTo>
                    <a:lnTo>
                      <a:pt x="144" y="128"/>
                    </a:lnTo>
                    <a:lnTo>
                      <a:pt x="219" y="75"/>
                    </a:lnTo>
                    <a:lnTo>
                      <a:pt x="304" y="33"/>
                    </a:lnTo>
                    <a:lnTo>
                      <a:pt x="397" y="9"/>
                    </a:lnTo>
                    <a:lnTo>
                      <a:pt x="497" y="0"/>
                    </a:lnTo>
                    <a:lnTo>
                      <a:pt x="597" y="9"/>
                    </a:lnTo>
                    <a:lnTo>
                      <a:pt x="690" y="33"/>
                    </a:lnTo>
                    <a:lnTo>
                      <a:pt x="777" y="75"/>
                    </a:lnTo>
                    <a:lnTo>
                      <a:pt x="850" y="128"/>
                    </a:lnTo>
                    <a:lnTo>
                      <a:pt x="912" y="193"/>
                    </a:lnTo>
                    <a:lnTo>
                      <a:pt x="956" y="268"/>
                    </a:lnTo>
                    <a:lnTo>
                      <a:pt x="988" y="352"/>
                    </a:lnTo>
                    <a:lnTo>
                      <a:pt x="997" y="441"/>
                    </a:lnTo>
                  </a:path>
                </a:pathLst>
              </a:custGeom>
              <a:ln w="12700" cap="rnd" cmpd="sng">
                <a:noFill/>
                <a:prstDash val="solid"/>
                <a:round/>
                <a:headEnd type="none" w="med" len="med"/>
                <a:tailEnd type="none" w="med" len="med"/>
              </a:ln>
              <a:effectLst/>
            </p:spPr>
            <p:txBody>
              <a:bodyPr/>
              <a:lstStyle/>
              <a:p>
                <a:endParaRPr lang="en-US"/>
              </a:p>
            </p:txBody>
          </p:sp>
          <p:sp>
            <p:nvSpPr>
              <p:cNvPr id="10" name="Freeform 7"/>
              <p:cNvSpPr>
                <a:spLocks/>
              </p:cNvSpPr>
              <p:nvPr/>
            </p:nvSpPr>
            <p:spPr bwMode="auto">
              <a:xfrm>
                <a:off x="2496" y="553"/>
                <a:ext cx="865" cy="827"/>
              </a:xfrm>
              <a:custGeom>
                <a:avLst/>
                <a:gdLst/>
                <a:ahLst/>
                <a:cxnLst>
                  <a:cxn ang="0">
                    <a:pos x="864" y="413"/>
                  </a:cxn>
                  <a:cxn ang="0">
                    <a:pos x="855" y="497"/>
                  </a:cxn>
                  <a:cxn ang="0">
                    <a:pos x="829" y="574"/>
                  </a:cxn>
                  <a:cxn ang="0">
                    <a:pos x="792" y="643"/>
                  </a:cxn>
                  <a:cxn ang="0">
                    <a:pos x="739" y="703"/>
                  </a:cxn>
                  <a:cxn ang="0">
                    <a:pos x="673" y="754"/>
                  </a:cxn>
                  <a:cxn ang="0">
                    <a:pos x="601" y="792"/>
                  </a:cxn>
                  <a:cxn ang="0">
                    <a:pos x="520" y="816"/>
                  </a:cxn>
                  <a:cxn ang="0">
                    <a:pos x="432" y="826"/>
                  </a:cxn>
                  <a:cxn ang="0">
                    <a:pos x="344" y="816"/>
                  </a:cxn>
                  <a:cxn ang="0">
                    <a:pos x="262" y="792"/>
                  </a:cxn>
                  <a:cxn ang="0">
                    <a:pos x="191" y="754"/>
                  </a:cxn>
                  <a:cxn ang="0">
                    <a:pos x="129" y="703"/>
                  </a:cxn>
                  <a:cxn ang="0">
                    <a:pos x="75" y="643"/>
                  </a:cxn>
                  <a:cxn ang="0">
                    <a:pos x="35" y="574"/>
                  </a:cxn>
                  <a:cxn ang="0">
                    <a:pos x="9" y="497"/>
                  </a:cxn>
                  <a:cxn ang="0">
                    <a:pos x="0" y="413"/>
                  </a:cxn>
                  <a:cxn ang="0">
                    <a:pos x="9" y="329"/>
                  </a:cxn>
                  <a:cxn ang="0">
                    <a:pos x="35" y="252"/>
                  </a:cxn>
                  <a:cxn ang="0">
                    <a:pos x="75" y="182"/>
                  </a:cxn>
                  <a:cxn ang="0">
                    <a:pos x="129" y="120"/>
                  </a:cxn>
                  <a:cxn ang="0">
                    <a:pos x="191" y="72"/>
                  </a:cxn>
                  <a:cxn ang="0">
                    <a:pos x="262" y="33"/>
                  </a:cxn>
                  <a:cxn ang="0">
                    <a:pos x="344" y="9"/>
                  </a:cxn>
                  <a:cxn ang="0">
                    <a:pos x="432" y="0"/>
                  </a:cxn>
                  <a:cxn ang="0">
                    <a:pos x="520" y="9"/>
                  </a:cxn>
                  <a:cxn ang="0">
                    <a:pos x="601" y="33"/>
                  </a:cxn>
                  <a:cxn ang="0">
                    <a:pos x="673" y="72"/>
                  </a:cxn>
                  <a:cxn ang="0">
                    <a:pos x="739" y="120"/>
                  </a:cxn>
                  <a:cxn ang="0">
                    <a:pos x="792" y="182"/>
                  </a:cxn>
                  <a:cxn ang="0">
                    <a:pos x="829" y="252"/>
                  </a:cxn>
                  <a:cxn ang="0">
                    <a:pos x="855" y="329"/>
                  </a:cxn>
                  <a:cxn ang="0">
                    <a:pos x="864" y="413"/>
                  </a:cxn>
                </a:cxnLst>
                <a:rect l="0" t="0" r="r" b="b"/>
                <a:pathLst>
                  <a:path w="865" h="827">
                    <a:moveTo>
                      <a:pt x="864" y="413"/>
                    </a:moveTo>
                    <a:lnTo>
                      <a:pt x="855" y="497"/>
                    </a:lnTo>
                    <a:lnTo>
                      <a:pt x="829" y="574"/>
                    </a:lnTo>
                    <a:lnTo>
                      <a:pt x="792" y="643"/>
                    </a:lnTo>
                    <a:lnTo>
                      <a:pt x="739" y="703"/>
                    </a:lnTo>
                    <a:lnTo>
                      <a:pt x="673" y="754"/>
                    </a:lnTo>
                    <a:lnTo>
                      <a:pt x="601" y="792"/>
                    </a:lnTo>
                    <a:lnTo>
                      <a:pt x="520" y="816"/>
                    </a:lnTo>
                    <a:lnTo>
                      <a:pt x="432" y="826"/>
                    </a:lnTo>
                    <a:lnTo>
                      <a:pt x="344" y="816"/>
                    </a:lnTo>
                    <a:lnTo>
                      <a:pt x="262" y="792"/>
                    </a:lnTo>
                    <a:lnTo>
                      <a:pt x="191" y="754"/>
                    </a:lnTo>
                    <a:lnTo>
                      <a:pt x="129" y="703"/>
                    </a:lnTo>
                    <a:lnTo>
                      <a:pt x="75" y="643"/>
                    </a:lnTo>
                    <a:lnTo>
                      <a:pt x="35" y="574"/>
                    </a:lnTo>
                    <a:lnTo>
                      <a:pt x="9" y="497"/>
                    </a:lnTo>
                    <a:lnTo>
                      <a:pt x="0" y="413"/>
                    </a:lnTo>
                    <a:lnTo>
                      <a:pt x="9" y="329"/>
                    </a:lnTo>
                    <a:lnTo>
                      <a:pt x="35" y="252"/>
                    </a:lnTo>
                    <a:lnTo>
                      <a:pt x="75" y="182"/>
                    </a:lnTo>
                    <a:lnTo>
                      <a:pt x="129" y="120"/>
                    </a:lnTo>
                    <a:lnTo>
                      <a:pt x="191" y="72"/>
                    </a:lnTo>
                    <a:lnTo>
                      <a:pt x="262" y="33"/>
                    </a:lnTo>
                    <a:lnTo>
                      <a:pt x="344" y="9"/>
                    </a:lnTo>
                    <a:lnTo>
                      <a:pt x="432" y="0"/>
                    </a:lnTo>
                    <a:lnTo>
                      <a:pt x="520" y="9"/>
                    </a:lnTo>
                    <a:lnTo>
                      <a:pt x="601" y="33"/>
                    </a:lnTo>
                    <a:lnTo>
                      <a:pt x="673" y="72"/>
                    </a:lnTo>
                    <a:lnTo>
                      <a:pt x="739" y="120"/>
                    </a:lnTo>
                    <a:lnTo>
                      <a:pt x="792" y="182"/>
                    </a:lnTo>
                    <a:lnTo>
                      <a:pt x="829" y="252"/>
                    </a:lnTo>
                    <a:lnTo>
                      <a:pt x="855" y="329"/>
                    </a:lnTo>
                    <a:lnTo>
                      <a:pt x="864" y="413"/>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1" name="Freeform 8"/>
              <p:cNvSpPr>
                <a:spLocks/>
              </p:cNvSpPr>
              <p:nvPr/>
            </p:nvSpPr>
            <p:spPr bwMode="auto">
              <a:xfrm>
                <a:off x="2669" y="724"/>
                <a:ext cx="522" cy="486"/>
              </a:xfrm>
              <a:custGeom>
                <a:avLst/>
                <a:gdLst/>
                <a:ahLst/>
                <a:cxnLst>
                  <a:cxn ang="0">
                    <a:pos x="521" y="241"/>
                  </a:cxn>
                  <a:cxn ang="0">
                    <a:pos x="514" y="289"/>
                  </a:cxn>
                  <a:cxn ang="0">
                    <a:pos x="499" y="334"/>
                  </a:cxn>
                  <a:cxn ang="0">
                    <a:pos x="478" y="377"/>
                  </a:cxn>
                  <a:cxn ang="0">
                    <a:pos x="443" y="413"/>
                  </a:cxn>
                  <a:cxn ang="0">
                    <a:pos x="406" y="442"/>
                  </a:cxn>
                  <a:cxn ang="0">
                    <a:pos x="362" y="463"/>
                  </a:cxn>
                  <a:cxn ang="0">
                    <a:pos x="313" y="478"/>
                  </a:cxn>
                  <a:cxn ang="0">
                    <a:pos x="261" y="485"/>
                  </a:cxn>
                  <a:cxn ang="0">
                    <a:pos x="208" y="478"/>
                  </a:cxn>
                  <a:cxn ang="0">
                    <a:pos x="158" y="463"/>
                  </a:cxn>
                  <a:cxn ang="0">
                    <a:pos x="114" y="442"/>
                  </a:cxn>
                  <a:cxn ang="0">
                    <a:pos x="78" y="413"/>
                  </a:cxn>
                  <a:cxn ang="0">
                    <a:pos x="47" y="377"/>
                  </a:cxn>
                  <a:cxn ang="0">
                    <a:pos x="22" y="334"/>
                  </a:cxn>
                  <a:cxn ang="0">
                    <a:pos x="6" y="289"/>
                  </a:cxn>
                  <a:cxn ang="0">
                    <a:pos x="0" y="241"/>
                  </a:cxn>
                  <a:cxn ang="0">
                    <a:pos x="6" y="193"/>
                  </a:cxn>
                  <a:cxn ang="0">
                    <a:pos x="22" y="148"/>
                  </a:cxn>
                  <a:cxn ang="0">
                    <a:pos x="47" y="105"/>
                  </a:cxn>
                  <a:cxn ang="0">
                    <a:pos x="78" y="69"/>
                  </a:cxn>
                  <a:cxn ang="0">
                    <a:pos x="114" y="39"/>
                  </a:cxn>
                  <a:cxn ang="0">
                    <a:pos x="158" y="19"/>
                  </a:cxn>
                  <a:cxn ang="0">
                    <a:pos x="208" y="3"/>
                  </a:cxn>
                  <a:cxn ang="0">
                    <a:pos x="261" y="0"/>
                  </a:cxn>
                  <a:cxn ang="0">
                    <a:pos x="313" y="3"/>
                  </a:cxn>
                  <a:cxn ang="0">
                    <a:pos x="362" y="19"/>
                  </a:cxn>
                  <a:cxn ang="0">
                    <a:pos x="406" y="39"/>
                  </a:cxn>
                  <a:cxn ang="0">
                    <a:pos x="443" y="69"/>
                  </a:cxn>
                  <a:cxn ang="0">
                    <a:pos x="478" y="105"/>
                  </a:cxn>
                  <a:cxn ang="0">
                    <a:pos x="499" y="148"/>
                  </a:cxn>
                  <a:cxn ang="0">
                    <a:pos x="514" y="193"/>
                  </a:cxn>
                  <a:cxn ang="0">
                    <a:pos x="521" y="241"/>
                  </a:cxn>
                </a:cxnLst>
                <a:rect l="0" t="0" r="r" b="b"/>
                <a:pathLst>
                  <a:path w="522" h="486">
                    <a:moveTo>
                      <a:pt x="521" y="241"/>
                    </a:moveTo>
                    <a:lnTo>
                      <a:pt x="514" y="289"/>
                    </a:lnTo>
                    <a:lnTo>
                      <a:pt x="499" y="334"/>
                    </a:lnTo>
                    <a:lnTo>
                      <a:pt x="478" y="377"/>
                    </a:lnTo>
                    <a:lnTo>
                      <a:pt x="443" y="413"/>
                    </a:lnTo>
                    <a:lnTo>
                      <a:pt x="406" y="442"/>
                    </a:lnTo>
                    <a:lnTo>
                      <a:pt x="362" y="463"/>
                    </a:lnTo>
                    <a:lnTo>
                      <a:pt x="313" y="478"/>
                    </a:lnTo>
                    <a:lnTo>
                      <a:pt x="261" y="485"/>
                    </a:lnTo>
                    <a:lnTo>
                      <a:pt x="208" y="478"/>
                    </a:lnTo>
                    <a:lnTo>
                      <a:pt x="158" y="463"/>
                    </a:lnTo>
                    <a:lnTo>
                      <a:pt x="114" y="442"/>
                    </a:lnTo>
                    <a:lnTo>
                      <a:pt x="78" y="413"/>
                    </a:lnTo>
                    <a:lnTo>
                      <a:pt x="47" y="377"/>
                    </a:lnTo>
                    <a:lnTo>
                      <a:pt x="22" y="334"/>
                    </a:lnTo>
                    <a:lnTo>
                      <a:pt x="6" y="289"/>
                    </a:lnTo>
                    <a:lnTo>
                      <a:pt x="0" y="241"/>
                    </a:lnTo>
                    <a:lnTo>
                      <a:pt x="6" y="193"/>
                    </a:lnTo>
                    <a:lnTo>
                      <a:pt x="22" y="148"/>
                    </a:lnTo>
                    <a:lnTo>
                      <a:pt x="47" y="105"/>
                    </a:lnTo>
                    <a:lnTo>
                      <a:pt x="78" y="69"/>
                    </a:lnTo>
                    <a:lnTo>
                      <a:pt x="114" y="39"/>
                    </a:lnTo>
                    <a:lnTo>
                      <a:pt x="158" y="19"/>
                    </a:lnTo>
                    <a:lnTo>
                      <a:pt x="208" y="3"/>
                    </a:lnTo>
                    <a:lnTo>
                      <a:pt x="261" y="0"/>
                    </a:lnTo>
                    <a:lnTo>
                      <a:pt x="313" y="3"/>
                    </a:lnTo>
                    <a:lnTo>
                      <a:pt x="362" y="19"/>
                    </a:lnTo>
                    <a:lnTo>
                      <a:pt x="406" y="39"/>
                    </a:lnTo>
                    <a:lnTo>
                      <a:pt x="443" y="69"/>
                    </a:lnTo>
                    <a:lnTo>
                      <a:pt x="478" y="105"/>
                    </a:lnTo>
                    <a:lnTo>
                      <a:pt x="499" y="148"/>
                    </a:lnTo>
                    <a:lnTo>
                      <a:pt x="514" y="193"/>
                    </a:lnTo>
                    <a:lnTo>
                      <a:pt x="521" y="241"/>
                    </a:lnTo>
                  </a:path>
                </a:pathLst>
              </a:custGeom>
              <a:ln w="12700" cap="rnd" cmpd="sng">
                <a:noFill/>
                <a:prstDash val="solid"/>
                <a:round/>
                <a:headEnd type="none" w="med" len="med"/>
                <a:tailEnd type="none" w="med" len="med"/>
              </a:ln>
              <a:effectLst/>
            </p:spPr>
            <p:txBody>
              <a:bodyPr/>
              <a:lstStyle/>
              <a:p>
                <a:endParaRPr lang="en-US"/>
              </a:p>
            </p:txBody>
          </p:sp>
          <p:sp useBgFill="1">
            <p:nvSpPr>
              <p:cNvPr id="12" name="AutoShape 9"/>
              <p:cNvSpPr>
                <a:spLocks noChangeArrowheads="1"/>
              </p:cNvSpPr>
              <p:nvPr/>
            </p:nvSpPr>
            <p:spPr bwMode="auto">
              <a:xfrm>
                <a:off x="2875" y="540"/>
                <a:ext cx="91" cy="859"/>
              </a:xfrm>
              <a:prstGeom prst="roundRect">
                <a:avLst>
                  <a:gd name="adj" fmla="val 8032"/>
                </a:avLst>
              </a:prstGeom>
              <a:ln w="12700">
                <a:noFill/>
                <a:round/>
                <a:headEnd/>
                <a:tailEnd/>
              </a:ln>
              <a:effectLst/>
            </p:spPr>
            <p:txBody>
              <a:bodyPr wrap="none" anchor="ctr"/>
              <a:lstStyle/>
              <a:p>
                <a:endParaRPr lang="en-US"/>
              </a:p>
            </p:txBody>
          </p:sp>
          <p:sp>
            <p:nvSpPr>
              <p:cNvPr id="13" name="Freeform 10"/>
              <p:cNvSpPr>
                <a:spLocks/>
              </p:cNvSpPr>
              <p:nvPr/>
            </p:nvSpPr>
            <p:spPr bwMode="auto">
              <a:xfrm>
                <a:off x="2835" y="1633"/>
                <a:ext cx="174" cy="143"/>
              </a:xfrm>
              <a:custGeom>
                <a:avLst/>
                <a:gdLst/>
                <a:ahLst/>
                <a:cxnLst>
                  <a:cxn ang="0">
                    <a:pos x="0" y="0"/>
                  </a:cxn>
                  <a:cxn ang="0">
                    <a:pos x="93" y="142"/>
                  </a:cxn>
                  <a:cxn ang="0">
                    <a:pos x="173" y="0"/>
                  </a:cxn>
                  <a:cxn ang="0">
                    <a:pos x="100" y="0"/>
                  </a:cxn>
                  <a:cxn ang="0">
                    <a:pos x="0" y="0"/>
                  </a:cxn>
                </a:cxnLst>
                <a:rect l="0" t="0" r="r" b="b"/>
                <a:pathLst>
                  <a:path w="174" h="143">
                    <a:moveTo>
                      <a:pt x="0" y="0"/>
                    </a:moveTo>
                    <a:lnTo>
                      <a:pt x="93" y="142"/>
                    </a:lnTo>
                    <a:lnTo>
                      <a:pt x="173" y="0"/>
                    </a:lnTo>
                    <a:lnTo>
                      <a:pt x="100" y="0"/>
                    </a:lnTo>
                    <a:lnTo>
                      <a:pt x="0" y="0"/>
                    </a:lnTo>
                  </a:path>
                </a:pathLst>
              </a:custGeom>
              <a:solidFill>
                <a:srgbClr val="0000FF"/>
              </a:solidFill>
              <a:ln w="12700" cap="rnd" cmpd="sng">
                <a:noFill/>
                <a:prstDash val="solid"/>
                <a:round/>
                <a:headEnd type="none" w="med" len="med"/>
                <a:tailEnd type="none" w="med" len="med"/>
              </a:ln>
              <a:effectLst/>
            </p:spPr>
            <p:txBody>
              <a:bodyPr/>
              <a:lstStyle/>
              <a:p>
                <a:endParaRPr lang="en-US"/>
              </a:p>
            </p:txBody>
          </p:sp>
        </p:grpSp>
        <p:sp>
          <p:nvSpPr>
            <p:cNvPr id="6" name="Rectangle 11"/>
            <p:cNvSpPr>
              <a:spLocks noChangeArrowheads="1"/>
            </p:cNvSpPr>
            <p:nvPr/>
          </p:nvSpPr>
          <p:spPr bwMode="auto">
            <a:xfrm>
              <a:off x="1628" y="1756"/>
              <a:ext cx="2560" cy="689"/>
            </a:xfrm>
            <a:prstGeom prst="rect">
              <a:avLst/>
            </a:prstGeom>
            <a:noFill/>
            <a:ln w="12700">
              <a:noFill/>
              <a:miter lim="800000"/>
              <a:headEnd/>
              <a:tailEnd/>
            </a:ln>
            <a:effectLst/>
          </p:spPr>
          <p:txBody>
            <a:bodyPr lIns="82550" tIns="39688" rIns="82550" bIns="39688">
              <a:spAutoFit/>
            </a:bodyPr>
            <a:lstStyle/>
            <a:p>
              <a:pPr algn="ctr" defTabSz="796925"/>
              <a:r>
                <a:rPr lang="en-GB" altLang="ja-JP" sz="1800" dirty="0">
                  <a:solidFill>
                    <a:schemeClr val="tx1"/>
                  </a:solidFill>
                  <a:latin typeface="Bahamas" pitchFamily="34" charset="0"/>
                  <a:ea typeface="ＭＳ Ｐゴシック" pitchFamily="34" charset="-128"/>
                </a:rPr>
                <a:t>World </a:t>
              </a:r>
              <a:r>
                <a:rPr lang="en-GB" altLang="ja-JP" sz="1800" dirty="0" smtClean="0">
                  <a:solidFill>
                    <a:schemeClr val="tx1"/>
                  </a:solidFill>
                  <a:latin typeface="Bahamas" pitchFamily="34" charset="0"/>
                  <a:ea typeface="ＭＳ Ｐゴシック" pitchFamily="34" charset="-128"/>
                </a:rPr>
                <a:t>Customs Organization</a:t>
              </a:r>
              <a:endParaRPr lang="en-GB" altLang="ja-JP" sz="1800" dirty="0">
                <a:solidFill>
                  <a:srgbClr val="063DE8"/>
                </a:solidFill>
                <a:latin typeface="Bahamas" pitchFamily="34" charset="0"/>
                <a:ea typeface="ＭＳ Ｐゴシック" pitchFamily="34" charset="-128"/>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a:xfrm>
            <a:off x="381000" y="533400"/>
            <a:ext cx="8382000" cy="664797"/>
          </a:xfrm>
        </p:spPr>
        <p:txBody>
          <a:bodyPr/>
          <a:lstStyle/>
          <a:p>
            <a:r>
              <a:rPr lang="en-GB" altLang="ja-JP" dirty="0" smtClean="0"/>
              <a:t>MEMBERS’ CONCERNS</a:t>
            </a:r>
            <a:endParaRPr lang="en-US" dirty="0"/>
          </a:p>
        </p:txBody>
      </p:sp>
      <p:sp>
        <p:nvSpPr>
          <p:cNvPr id="15363" name="Rectangle 3"/>
          <p:cNvSpPr>
            <a:spLocks noGrp="1" noChangeArrowheads="1"/>
          </p:cNvSpPr>
          <p:nvPr>
            <p:ph type="body" idx="1"/>
          </p:nvPr>
        </p:nvSpPr>
        <p:spPr>
          <a:xfrm>
            <a:off x="381000" y="1676400"/>
            <a:ext cx="8382000" cy="4382738"/>
          </a:xfrm>
        </p:spPr>
        <p:txBody>
          <a:bodyPr/>
          <a:lstStyle/>
          <a:p>
            <a:r>
              <a:rPr lang="en-GB" altLang="ja-JP" dirty="0" smtClean="0"/>
              <a:t>Members’ concerns with regard to the consequences of implementing the Agreement relate to : </a:t>
            </a:r>
          </a:p>
          <a:p>
            <a:pPr lvl="1">
              <a:buClr>
                <a:schemeClr val="accent1">
                  <a:lumMod val="60000"/>
                  <a:lumOff val="40000"/>
                </a:schemeClr>
              </a:buClr>
              <a:buFont typeface="Calibri" pitchFamily="34" charset="0"/>
              <a:buChar char="•"/>
            </a:pPr>
            <a:r>
              <a:rPr lang="en-GB" altLang="ja-JP" sz="3200" dirty="0" smtClean="0"/>
              <a:t>loss of fiscal revenue; </a:t>
            </a:r>
          </a:p>
          <a:p>
            <a:pPr lvl="1">
              <a:buClr>
                <a:schemeClr val="accent1">
                  <a:lumMod val="60000"/>
                  <a:lumOff val="40000"/>
                </a:schemeClr>
              </a:buClr>
              <a:buFont typeface="Calibri" pitchFamily="34" charset="0"/>
              <a:buChar char="•"/>
            </a:pPr>
            <a:r>
              <a:rPr lang="en-GB" altLang="ja-JP" sz="3200" dirty="0" smtClean="0"/>
              <a:t>commercial fraud (under-valuation, double invoicing…); </a:t>
            </a:r>
          </a:p>
          <a:p>
            <a:pPr lvl="1">
              <a:buClr>
                <a:schemeClr val="accent1">
                  <a:lumMod val="60000"/>
                  <a:lumOff val="40000"/>
                </a:schemeClr>
              </a:buClr>
              <a:buFont typeface="Calibri" pitchFamily="34" charset="0"/>
              <a:buChar char="•"/>
            </a:pPr>
            <a:r>
              <a:rPr lang="en-GB" altLang="ja-JP" sz="3200" dirty="0" smtClean="0"/>
              <a:t>price used between related persons in a commercial transaction, etc.</a:t>
            </a:r>
            <a:endParaRPr lang="en-US" sz="3200" dirty="0" smtClean="0"/>
          </a:p>
          <a:p>
            <a:endParaRPr lang="en-GB" altLang="ja-JP" dirty="0" smtClean="0"/>
          </a:p>
        </p:txBody>
      </p:sp>
      <p:grpSp>
        <p:nvGrpSpPr>
          <p:cNvPr id="8" name="Group 4"/>
          <p:cNvGrpSpPr>
            <a:grpSpLocks/>
          </p:cNvGrpSpPr>
          <p:nvPr/>
        </p:nvGrpSpPr>
        <p:grpSpPr bwMode="auto">
          <a:xfrm>
            <a:off x="8070850" y="5794375"/>
            <a:ext cx="1066800" cy="1060450"/>
            <a:chOff x="2699" y="48"/>
            <a:chExt cx="613" cy="668"/>
          </a:xfrm>
        </p:grpSpPr>
        <p:sp>
          <p:nvSpPr>
            <p:cNvPr id="9"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0"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1"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2"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3"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4"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5"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2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536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2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536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2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536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2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536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a:xfrm>
            <a:off x="0" y="533400"/>
            <a:ext cx="9144000" cy="664797"/>
          </a:xfrm>
        </p:spPr>
        <p:txBody>
          <a:bodyPr/>
          <a:lstStyle/>
          <a:p>
            <a:pPr algn="ctr"/>
            <a:r>
              <a:rPr lang="en-GB" altLang="ja-JP" dirty="0" smtClean="0"/>
              <a:t>WCO’s  ROLE </a:t>
            </a:r>
            <a:endParaRPr lang="en-US" dirty="0"/>
          </a:p>
        </p:txBody>
      </p:sp>
      <p:sp>
        <p:nvSpPr>
          <p:cNvPr id="19459" name="Rectangle 3"/>
          <p:cNvSpPr>
            <a:spLocks noGrp="1" noChangeArrowheads="1"/>
          </p:cNvSpPr>
          <p:nvPr>
            <p:ph type="body" idx="1"/>
          </p:nvPr>
        </p:nvSpPr>
        <p:spPr>
          <a:xfrm>
            <a:off x="457200" y="1371600"/>
            <a:ext cx="8382000" cy="4013406"/>
          </a:xfrm>
        </p:spPr>
        <p:txBody>
          <a:bodyPr/>
          <a:lstStyle/>
          <a:p>
            <a:pPr lvl="1">
              <a:buNone/>
            </a:pPr>
            <a:endParaRPr lang="en-GB" altLang="ja-JP" dirty="0" smtClean="0"/>
          </a:p>
          <a:p>
            <a:pPr lvl="1">
              <a:buClr>
                <a:schemeClr val="accent1">
                  <a:lumMod val="60000"/>
                  <a:lumOff val="40000"/>
                </a:schemeClr>
              </a:buClr>
              <a:buFont typeface="Arial" pitchFamily="34" charset="0"/>
              <a:buChar char="•"/>
            </a:pPr>
            <a:r>
              <a:rPr lang="en-GB" altLang="ja-JP" sz="3200" dirty="0" smtClean="0">
                <a:latin typeface="Arial" pitchFamily="34" charset="0"/>
                <a:cs typeface="Arial" pitchFamily="34" charset="0"/>
              </a:rPr>
              <a:t>Service the Technical Committee on Customs Valuation (TCCV) </a:t>
            </a:r>
          </a:p>
          <a:p>
            <a:pPr lvl="1">
              <a:buClr>
                <a:schemeClr val="accent1">
                  <a:lumMod val="60000"/>
                  <a:lumOff val="40000"/>
                </a:schemeClr>
              </a:buClr>
              <a:buNone/>
            </a:pPr>
            <a:endParaRPr lang="en-GB" altLang="ja-JP" sz="3200" dirty="0" smtClean="0">
              <a:latin typeface="Arial" pitchFamily="34" charset="0"/>
              <a:cs typeface="Arial" pitchFamily="34" charset="0"/>
            </a:endParaRPr>
          </a:p>
          <a:p>
            <a:pPr lvl="1">
              <a:buClr>
                <a:schemeClr val="accent1">
                  <a:lumMod val="60000"/>
                  <a:lumOff val="40000"/>
                </a:schemeClr>
              </a:buClr>
              <a:buFont typeface="Arial" pitchFamily="34" charset="0"/>
              <a:buChar char="•"/>
            </a:pPr>
            <a:r>
              <a:rPr lang="en-GB" altLang="ja-JP" sz="3200" dirty="0" smtClean="0">
                <a:latin typeface="Arial" pitchFamily="34" charset="0"/>
                <a:cs typeface="Arial" pitchFamily="34" charset="0"/>
              </a:rPr>
              <a:t>Provide technical assistance</a:t>
            </a:r>
          </a:p>
          <a:p>
            <a:pPr lvl="1">
              <a:buClr>
                <a:schemeClr val="accent1">
                  <a:lumMod val="60000"/>
                  <a:lumOff val="40000"/>
                </a:schemeClr>
              </a:buClr>
              <a:buFont typeface="Arial" pitchFamily="34" charset="0"/>
              <a:buChar char="•"/>
            </a:pPr>
            <a:endParaRPr lang="en-GB" altLang="ja-JP" sz="3200" dirty="0" smtClean="0">
              <a:latin typeface="Arial" pitchFamily="34" charset="0"/>
              <a:cs typeface="Arial" pitchFamily="34" charset="0"/>
            </a:endParaRPr>
          </a:p>
          <a:p>
            <a:pPr lvl="1">
              <a:buClr>
                <a:schemeClr val="accent1">
                  <a:lumMod val="60000"/>
                  <a:lumOff val="40000"/>
                </a:schemeClr>
              </a:buClr>
              <a:buFont typeface="Arial" pitchFamily="34" charset="0"/>
              <a:buChar char="•"/>
            </a:pPr>
            <a:r>
              <a:rPr lang="en-GB" altLang="ja-JP" sz="3200" dirty="0" smtClean="0">
                <a:latin typeface="Arial" pitchFamily="34" charset="0"/>
                <a:cs typeface="Arial" pitchFamily="34" charset="0"/>
              </a:rPr>
              <a:t>Provide capacity building to Members</a:t>
            </a:r>
          </a:p>
          <a:p>
            <a:pPr lvl="1">
              <a:buNone/>
            </a:pPr>
            <a:endParaRPr lang="en-US" dirty="0"/>
          </a:p>
        </p:txBody>
      </p:sp>
      <p:sp>
        <p:nvSpPr>
          <p:cNvPr id="5" name="Slide Number Placeholder 4"/>
          <p:cNvSpPr>
            <a:spLocks noGrp="1"/>
          </p:cNvSpPr>
          <p:nvPr>
            <p:ph type="sldNum" sz="quarter" idx="4294967295"/>
          </p:nvPr>
        </p:nvSpPr>
        <p:spPr>
          <a:xfrm>
            <a:off x="7010400" y="6245225"/>
            <a:ext cx="2133600" cy="476250"/>
          </a:xfrm>
          <a:prstGeom prst="rect">
            <a:avLst/>
          </a:prstGeom>
        </p:spPr>
        <p:txBody>
          <a:bodyPr/>
          <a:lstStyle/>
          <a:p>
            <a:fld id="{1AE0F668-3569-4BCD-B804-ABF9DCA2C1A4}" type="slidenum">
              <a:rPr lang="fr-BE"/>
              <a:pPr/>
              <a:t>11</a:t>
            </a:fld>
            <a:endParaRPr lang="fr-BE"/>
          </a:p>
        </p:txBody>
      </p:sp>
      <p:grpSp>
        <p:nvGrpSpPr>
          <p:cNvPr id="10" name="Group 4"/>
          <p:cNvGrpSpPr>
            <a:grpSpLocks/>
          </p:cNvGrpSpPr>
          <p:nvPr/>
        </p:nvGrpSpPr>
        <p:grpSpPr bwMode="auto">
          <a:xfrm>
            <a:off x="8070850" y="5794375"/>
            <a:ext cx="1066800" cy="1060450"/>
            <a:chOff x="2699" y="48"/>
            <a:chExt cx="613" cy="668"/>
          </a:xfrm>
        </p:grpSpPr>
        <p:sp>
          <p:nvSpPr>
            <p:cNvPr id="11"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2"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3"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4"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5"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6"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7"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2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94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anim calcmode="lin" valueType="num">
                                      <p:cBhvr additive="base">
                                        <p:cTn id="13" dur="2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anim calcmode="lin" valueType="num">
                                      <p:cBhvr additive="base">
                                        <p:cTn id="19" dur="2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945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381000" y="230188"/>
            <a:ext cx="8382000" cy="1994392"/>
          </a:xfrm>
        </p:spPr>
        <p:txBody>
          <a:bodyPr/>
          <a:lstStyle/>
          <a:p>
            <a:pPr algn="ctr"/>
            <a:r>
              <a:rPr lang="en-US" dirty="0" smtClean="0"/>
              <a:t>TECHNICAL COMMITTEE ON </a:t>
            </a:r>
            <a:r>
              <a:rPr lang="en-US" dirty="0" smtClean="0"/>
              <a:t>CUSTOMS VALUATION </a:t>
            </a:r>
            <a:r>
              <a:rPr lang="en-US" dirty="0" smtClean="0"/>
              <a:t>(TCCV)</a:t>
            </a:r>
            <a:br>
              <a:rPr lang="en-US" dirty="0" smtClean="0"/>
            </a:br>
            <a:endParaRPr lang="en-US" dirty="0"/>
          </a:p>
        </p:txBody>
      </p:sp>
      <p:sp>
        <p:nvSpPr>
          <p:cNvPr id="20483" name="Rectangle 3"/>
          <p:cNvSpPr>
            <a:spLocks noGrp="1" noChangeArrowheads="1"/>
          </p:cNvSpPr>
          <p:nvPr>
            <p:ph type="body" idx="1"/>
          </p:nvPr>
        </p:nvSpPr>
        <p:spPr>
          <a:xfrm>
            <a:off x="381000" y="1412875"/>
            <a:ext cx="8382000" cy="4727448"/>
          </a:xfrm>
        </p:spPr>
        <p:txBody>
          <a:bodyPr/>
          <a:lstStyle/>
          <a:p>
            <a:endParaRPr lang="en-GB" altLang="ja-JP" dirty="0" smtClean="0"/>
          </a:p>
          <a:p>
            <a:r>
              <a:rPr lang="en-GB" altLang="ja-JP" dirty="0" smtClean="0">
                <a:latin typeface="Arial" pitchFamily="34" charset="0"/>
                <a:cs typeface="Arial" pitchFamily="34" charset="0"/>
              </a:rPr>
              <a:t>The function of this Committee is to ensure, at the technical level, uniformity in the interpretation and application of the Agreement.  </a:t>
            </a:r>
          </a:p>
          <a:p>
            <a:endParaRPr lang="en-GB" altLang="ja-JP" dirty="0" smtClean="0">
              <a:latin typeface="Arial" pitchFamily="34" charset="0"/>
              <a:cs typeface="Arial" pitchFamily="34" charset="0"/>
            </a:endParaRPr>
          </a:p>
          <a:p>
            <a:r>
              <a:rPr lang="en-GB" altLang="ja-JP" dirty="0" smtClean="0">
                <a:latin typeface="Arial" pitchFamily="34" charset="0"/>
                <a:cs typeface="Arial" pitchFamily="34" charset="0"/>
              </a:rPr>
              <a:t>The TCCV meets twice a year and examines, inter alia, technical problems arising in the day-to-day administration of Members’ Customs valuation systems. </a:t>
            </a:r>
            <a:endParaRPr lang="en-GB" altLang="ja-JP" dirty="0">
              <a:latin typeface="Arial" pitchFamily="34" charset="0"/>
              <a:cs typeface="Arial" pitchFamily="34" charset="0"/>
            </a:endParaRPr>
          </a:p>
        </p:txBody>
      </p:sp>
      <p:sp>
        <p:nvSpPr>
          <p:cNvPr id="5" name="Slide Number Placeholder 4"/>
          <p:cNvSpPr>
            <a:spLocks noGrp="1"/>
          </p:cNvSpPr>
          <p:nvPr>
            <p:ph type="sldNum" sz="quarter" idx="4294967295"/>
          </p:nvPr>
        </p:nvSpPr>
        <p:spPr>
          <a:xfrm>
            <a:off x="7010400" y="6245225"/>
            <a:ext cx="2133600" cy="476250"/>
          </a:xfrm>
          <a:prstGeom prst="rect">
            <a:avLst/>
          </a:prstGeom>
        </p:spPr>
        <p:txBody>
          <a:bodyPr/>
          <a:lstStyle/>
          <a:p>
            <a:fld id="{96C0BEB1-0753-4A13-A086-854534ED0E9C}" type="slidenum">
              <a:rPr lang="fr-BE"/>
              <a:pPr/>
              <a:t>12</a:t>
            </a:fld>
            <a:endParaRPr lang="fr-BE"/>
          </a:p>
        </p:txBody>
      </p:sp>
      <p:grpSp>
        <p:nvGrpSpPr>
          <p:cNvPr id="8" name="Group 4"/>
          <p:cNvGrpSpPr>
            <a:grpSpLocks/>
          </p:cNvGrpSpPr>
          <p:nvPr/>
        </p:nvGrpSpPr>
        <p:grpSpPr bwMode="auto">
          <a:xfrm>
            <a:off x="8070850" y="5794375"/>
            <a:ext cx="1066800" cy="1060450"/>
            <a:chOff x="2699" y="48"/>
            <a:chExt cx="613" cy="668"/>
          </a:xfrm>
        </p:grpSpPr>
        <p:sp>
          <p:nvSpPr>
            <p:cNvPr id="9"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0"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1"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2"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3"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4"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5"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2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 calcmode="lin" valueType="num">
                                      <p:cBhvr additive="base">
                                        <p:cTn id="13" dur="2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048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230188"/>
            <a:ext cx="8382000" cy="1329595"/>
          </a:xfrm>
        </p:spPr>
        <p:txBody>
          <a:bodyPr/>
          <a:lstStyle/>
          <a:p>
            <a:pPr algn="ctr"/>
            <a:r>
              <a:rPr lang="en-US" dirty="0" smtClean="0"/>
              <a:t>TECHNICAL COMMITTEE </a:t>
            </a:r>
            <a:br>
              <a:rPr lang="en-US" dirty="0" smtClean="0"/>
            </a:br>
            <a:r>
              <a:rPr lang="en-US" dirty="0" smtClean="0"/>
              <a:t>INSTRUMENTS</a:t>
            </a:r>
            <a:endParaRPr lang="en-US" dirty="0"/>
          </a:p>
        </p:txBody>
      </p:sp>
      <p:sp>
        <p:nvSpPr>
          <p:cNvPr id="15" name="Slide Number Placeholder 3"/>
          <p:cNvSpPr>
            <a:spLocks noGrp="1"/>
          </p:cNvSpPr>
          <p:nvPr>
            <p:ph type="sldNum" sz="quarter" idx="4294967295"/>
          </p:nvPr>
        </p:nvSpPr>
        <p:spPr>
          <a:xfrm>
            <a:off x="7010400" y="6245225"/>
            <a:ext cx="2133600" cy="476250"/>
          </a:xfrm>
          <a:prstGeom prst="rect">
            <a:avLst/>
          </a:prstGeom>
        </p:spPr>
        <p:txBody>
          <a:bodyPr/>
          <a:lstStyle/>
          <a:p>
            <a:fld id="{42802FAD-C17B-41CC-82F6-960A8A464AA5}" type="slidenum">
              <a:rPr lang="fr-BE"/>
              <a:pPr/>
              <a:t>13</a:t>
            </a:fld>
            <a:endParaRPr lang="fr-BE"/>
          </a:p>
        </p:txBody>
      </p:sp>
      <p:sp>
        <p:nvSpPr>
          <p:cNvPr id="50179" name="Oval 3"/>
          <p:cNvSpPr>
            <a:spLocks noChangeArrowheads="1"/>
          </p:cNvSpPr>
          <p:nvPr/>
        </p:nvSpPr>
        <p:spPr bwMode="auto">
          <a:xfrm>
            <a:off x="3429000" y="2133600"/>
            <a:ext cx="2303463" cy="2259012"/>
          </a:xfrm>
          <a:prstGeom prst="ellipse">
            <a:avLst/>
          </a:prstGeom>
          <a:solidFill>
            <a:srgbClr val="FFFF00"/>
          </a:solidFill>
          <a:ln w="12700">
            <a:solidFill>
              <a:schemeClr val="tx1"/>
            </a:solidFill>
            <a:round/>
            <a:headEnd/>
            <a:tailEnd/>
          </a:ln>
          <a:effectLst/>
        </p:spPr>
        <p:txBody>
          <a:bodyPr wrap="none" anchor="ctr"/>
          <a:lstStyle/>
          <a:p>
            <a:endParaRPr lang="en-US"/>
          </a:p>
        </p:txBody>
      </p:sp>
      <p:sp>
        <p:nvSpPr>
          <p:cNvPr id="50180" name="Oval 4"/>
          <p:cNvSpPr>
            <a:spLocks noChangeArrowheads="1"/>
          </p:cNvSpPr>
          <p:nvPr/>
        </p:nvSpPr>
        <p:spPr bwMode="auto">
          <a:xfrm>
            <a:off x="611188" y="1557338"/>
            <a:ext cx="2303462" cy="2259012"/>
          </a:xfrm>
          <a:prstGeom prst="ellipse">
            <a:avLst/>
          </a:prstGeom>
          <a:solidFill>
            <a:schemeClr val="accent2"/>
          </a:solidFill>
          <a:ln w="12700">
            <a:solidFill>
              <a:schemeClr val="tx2"/>
            </a:solidFill>
            <a:round/>
            <a:headEnd/>
            <a:tailEnd/>
          </a:ln>
          <a:effectLst/>
        </p:spPr>
        <p:txBody>
          <a:bodyPr wrap="none" anchor="ctr"/>
          <a:lstStyle/>
          <a:p>
            <a:endParaRPr lang="en-US"/>
          </a:p>
        </p:txBody>
      </p:sp>
      <p:sp>
        <p:nvSpPr>
          <p:cNvPr id="50181" name="Oval 5"/>
          <p:cNvSpPr>
            <a:spLocks noChangeArrowheads="1"/>
          </p:cNvSpPr>
          <p:nvPr/>
        </p:nvSpPr>
        <p:spPr bwMode="auto">
          <a:xfrm>
            <a:off x="1219200" y="4038600"/>
            <a:ext cx="2373313" cy="2259012"/>
          </a:xfrm>
          <a:prstGeom prst="ellipse">
            <a:avLst/>
          </a:prstGeom>
          <a:solidFill>
            <a:srgbClr val="A80000"/>
          </a:solidFill>
          <a:ln w="12700">
            <a:solidFill>
              <a:schemeClr val="tx2"/>
            </a:solidFill>
            <a:round/>
            <a:headEnd/>
            <a:tailEnd/>
          </a:ln>
          <a:effectLst/>
        </p:spPr>
        <p:txBody>
          <a:bodyPr wrap="none" anchor="ctr"/>
          <a:lstStyle/>
          <a:p>
            <a:endParaRPr lang="en-US"/>
          </a:p>
        </p:txBody>
      </p:sp>
      <p:sp>
        <p:nvSpPr>
          <p:cNvPr id="50182" name="Oval 6"/>
          <p:cNvSpPr>
            <a:spLocks noChangeArrowheads="1"/>
          </p:cNvSpPr>
          <p:nvPr/>
        </p:nvSpPr>
        <p:spPr bwMode="auto">
          <a:xfrm>
            <a:off x="5486400" y="4038600"/>
            <a:ext cx="2303463" cy="2259012"/>
          </a:xfrm>
          <a:prstGeom prst="ellipse">
            <a:avLst/>
          </a:prstGeom>
          <a:solidFill>
            <a:srgbClr val="919191"/>
          </a:solidFill>
          <a:ln w="12700">
            <a:solidFill>
              <a:schemeClr val="tx2"/>
            </a:solidFill>
            <a:round/>
            <a:headEnd/>
            <a:tailEnd/>
          </a:ln>
          <a:effectLst/>
        </p:spPr>
        <p:txBody>
          <a:bodyPr wrap="none" anchor="ctr"/>
          <a:lstStyle/>
          <a:p>
            <a:endParaRPr lang="en-US"/>
          </a:p>
        </p:txBody>
      </p:sp>
      <p:sp>
        <p:nvSpPr>
          <p:cNvPr id="50183" name="Oval 7"/>
          <p:cNvSpPr>
            <a:spLocks noChangeArrowheads="1"/>
          </p:cNvSpPr>
          <p:nvPr/>
        </p:nvSpPr>
        <p:spPr bwMode="auto">
          <a:xfrm>
            <a:off x="6324600" y="1371600"/>
            <a:ext cx="2303463" cy="2259013"/>
          </a:xfrm>
          <a:prstGeom prst="ellipse">
            <a:avLst/>
          </a:prstGeom>
          <a:solidFill>
            <a:srgbClr val="0000FF"/>
          </a:solidFill>
          <a:ln w="12700">
            <a:solidFill>
              <a:schemeClr val="tx2"/>
            </a:solidFill>
            <a:round/>
            <a:headEnd/>
            <a:tailEnd/>
          </a:ln>
          <a:effectLst/>
        </p:spPr>
        <p:txBody>
          <a:bodyPr wrap="none" anchor="ctr"/>
          <a:lstStyle/>
          <a:p>
            <a:endParaRPr lang="en-US"/>
          </a:p>
        </p:txBody>
      </p:sp>
      <p:sp>
        <p:nvSpPr>
          <p:cNvPr id="50184" name="Rectangle 8"/>
          <p:cNvSpPr>
            <a:spLocks noChangeArrowheads="1"/>
          </p:cNvSpPr>
          <p:nvPr/>
        </p:nvSpPr>
        <p:spPr bwMode="auto">
          <a:xfrm>
            <a:off x="3657600" y="2819400"/>
            <a:ext cx="1573573" cy="1197764"/>
          </a:xfrm>
          <a:prstGeom prst="rect">
            <a:avLst/>
          </a:prstGeom>
          <a:noFill/>
          <a:ln w="12700">
            <a:noFill/>
            <a:miter lim="800000"/>
            <a:headEnd/>
            <a:tailEnd/>
          </a:ln>
          <a:effectLst/>
        </p:spPr>
        <p:txBody>
          <a:bodyPr wrap="none" lIns="90488" tIns="44450" rIns="90488" bIns="44450">
            <a:spAutoFit/>
          </a:bodyPr>
          <a:lstStyle/>
          <a:p>
            <a:pPr algn="ctr" defTabSz="762000"/>
            <a:r>
              <a:rPr lang="en-US" sz="2400" b="1" dirty="0">
                <a:solidFill>
                  <a:schemeClr val="bg1"/>
                </a:solidFill>
              </a:rPr>
              <a:t>ADVISORY </a:t>
            </a:r>
          </a:p>
          <a:p>
            <a:pPr algn="ctr" defTabSz="762000"/>
            <a:r>
              <a:rPr lang="en-US" sz="2400" b="1" dirty="0">
                <a:solidFill>
                  <a:schemeClr val="bg1"/>
                </a:solidFill>
              </a:rPr>
              <a:t>OPINIONS</a:t>
            </a:r>
          </a:p>
          <a:p>
            <a:pPr algn="ctr" defTabSz="762000"/>
            <a:r>
              <a:rPr lang="en-US" sz="2400" b="1" dirty="0" smtClean="0">
                <a:solidFill>
                  <a:schemeClr val="bg1"/>
                </a:solidFill>
              </a:rPr>
              <a:t>(40)</a:t>
            </a:r>
            <a:endParaRPr lang="en-US" sz="2400" b="1" dirty="0">
              <a:solidFill>
                <a:schemeClr val="bg1"/>
              </a:solidFill>
            </a:endParaRPr>
          </a:p>
        </p:txBody>
      </p:sp>
      <p:sp>
        <p:nvSpPr>
          <p:cNvPr id="50185" name="Rectangle 9"/>
          <p:cNvSpPr>
            <a:spLocks noChangeArrowheads="1"/>
          </p:cNvSpPr>
          <p:nvPr/>
        </p:nvSpPr>
        <p:spPr bwMode="auto">
          <a:xfrm>
            <a:off x="771039" y="2205038"/>
            <a:ext cx="1952009" cy="705321"/>
          </a:xfrm>
          <a:prstGeom prst="rect">
            <a:avLst/>
          </a:prstGeom>
          <a:noFill/>
          <a:ln w="12700">
            <a:noFill/>
            <a:miter lim="800000"/>
            <a:headEnd/>
            <a:tailEnd/>
          </a:ln>
          <a:effectLst/>
        </p:spPr>
        <p:txBody>
          <a:bodyPr wrap="none" lIns="90488" tIns="44450" rIns="90488" bIns="44450">
            <a:spAutoFit/>
          </a:bodyPr>
          <a:lstStyle/>
          <a:p>
            <a:pPr algn="ctr" defTabSz="762000"/>
            <a:r>
              <a:rPr lang="en-US" sz="2000" b="1" dirty="0">
                <a:solidFill>
                  <a:srgbClr val="FFFFCC"/>
                </a:solidFill>
              </a:rPr>
              <a:t>COMMENTARIES</a:t>
            </a:r>
          </a:p>
          <a:p>
            <a:pPr algn="ctr" defTabSz="762000"/>
            <a:r>
              <a:rPr lang="en-US" sz="2000" b="1" dirty="0">
                <a:solidFill>
                  <a:srgbClr val="FFFFCC"/>
                </a:solidFill>
              </a:rPr>
              <a:t>(</a:t>
            </a:r>
            <a:r>
              <a:rPr lang="en-US" sz="2000" b="1" dirty="0" smtClean="0">
                <a:solidFill>
                  <a:srgbClr val="FFFFCC"/>
                </a:solidFill>
              </a:rPr>
              <a:t>25)</a:t>
            </a:r>
            <a:endParaRPr lang="en-US" sz="2000" b="1" dirty="0">
              <a:solidFill>
                <a:srgbClr val="000000"/>
              </a:solidFill>
            </a:endParaRPr>
          </a:p>
        </p:txBody>
      </p:sp>
      <p:sp>
        <p:nvSpPr>
          <p:cNvPr id="50186" name="Rectangle 10"/>
          <p:cNvSpPr>
            <a:spLocks noChangeArrowheads="1"/>
          </p:cNvSpPr>
          <p:nvPr/>
        </p:nvSpPr>
        <p:spPr bwMode="auto">
          <a:xfrm>
            <a:off x="1143000" y="4724400"/>
            <a:ext cx="2484437" cy="819150"/>
          </a:xfrm>
          <a:prstGeom prst="rect">
            <a:avLst/>
          </a:prstGeom>
          <a:noFill/>
          <a:ln w="12700">
            <a:noFill/>
            <a:miter lim="800000"/>
            <a:headEnd/>
            <a:tailEnd/>
          </a:ln>
          <a:effectLst/>
        </p:spPr>
        <p:txBody>
          <a:bodyPr wrap="none" lIns="90488" tIns="44450" rIns="90488" bIns="44450">
            <a:spAutoFit/>
          </a:bodyPr>
          <a:lstStyle/>
          <a:p>
            <a:pPr algn="ctr" defTabSz="762000"/>
            <a:r>
              <a:rPr lang="en-US" sz="2400" b="1" dirty="0">
                <a:solidFill>
                  <a:srgbClr val="FFFFCC"/>
                </a:solidFill>
              </a:rPr>
              <a:t>EXPLANATORY</a:t>
            </a:r>
          </a:p>
          <a:p>
            <a:pPr algn="ctr" defTabSz="762000"/>
            <a:r>
              <a:rPr lang="en-US" sz="2400" b="1" dirty="0">
                <a:solidFill>
                  <a:srgbClr val="FFFFCC"/>
                </a:solidFill>
              </a:rPr>
              <a:t> NOTES (6)</a:t>
            </a:r>
            <a:endParaRPr lang="en-US" sz="2400" b="1" dirty="0">
              <a:solidFill>
                <a:srgbClr val="000000"/>
              </a:solidFill>
            </a:endParaRPr>
          </a:p>
        </p:txBody>
      </p:sp>
      <p:sp>
        <p:nvSpPr>
          <p:cNvPr id="50187" name="Rectangle 11"/>
          <p:cNvSpPr>
            <a:spLocks noChangeArrowheads="1"/>
          </p:cNvSpPr>
          <p:nvPr/>
        </p:nvSpPr>
        <p:spPr bwMode="auto">
          <a:xfrm>
            <a:off x="6573838" y="2286000"/>
            <a:ext cx="1811337" cy="423863"/>
          </a:xfrm>
          <a:prstGeom prst="rect">
            <a:avLst/>
          </a:prstGeom>
          <a:noFill/>
          <a:ln w="12700">
            <a:noFill/>
            <a:miter lim="800000"/>
            <a:headEnd/>
            <a:tailEnd/>
          </a:ln>
          <a:effectLst/>
        </p:spPr>
        <p:txBody>
          <a:bodyPr wrap="none" lIns="90488" tIns="44450" rIns="90488" bIns="44450">
            <a:spAutoFit/>
          </a:bodyPr>
          <a:lstStyle/>
          <a:p>
            <a:pPr algn="ctr" defTabSz="762000"/>
            <a:r>
              <a:rPr lang="en-US" sz="2200" b="1">
                <a:solidFill>
                  <a:srgbClr val="FFFFCC"/>
                </a:solidFill>
              </a:rPr>
              <a:t>STUDIES (2)</a:t>
            </a:r>
            <a:endParaRPr lang="en-US" sz="2200" b="1">
              <a:solidFill>
                <a:srgbClr val="000000"/>
              </a:solidFill>
            </a:endParaRPr>
          </a:p>
        </p:txBody>
      </p:sp>
      <p:sp>
        <p:nvSpPr>
          <p:cNvPr id="50188" name="Rectangle 12"/>
          <p:cNvSpPr>
            <a:spLocks noChangeArrowheads="1"/>
          </p:cNvSpPr>
          <p:nvPr/>
        </p:nvSpPr>
        <p:spPr bwMode="auto">
          <a:xfrm>
            <a:off x="5715000" y="4724400"/>
            <a:ext cx="1878016" cy="766877"/>
          </a:xfrm>
          <a:prstGeom prst="rect">
            <a:avLst/>
          </a:prstGeom>
          <a:noFill/>
          <a:ln w="12700">
            <a:noFill/>
            <a:miter lim="800000"/>
            <a:headEnd/>
            <a:tailEnd/>
          </a:ln>
          <a:effectLst/>
        </p:spPr>
        <p:txBody>
          <a:bodyPr wrap="none" lIns="90488" tIns="44450" rIns="90488" bIns="44450">
            <a:spAutoFit/>
          </a:bodyPr>
          <a:lstStyle/>
          <a:p>
            <a:pPr algn="ctr" defTabSz="762000"/>
            <a:r>
              <a:rPr lang="en-US" sz="2200" b="1" dirty="0">
                <a:solidFill>
                  <a:srgbClr val="FFFFCC"/>
                </a:solidFill>
              </a:rPr>
              <a:t>CASE STUDIES </a:t>
            </a:r>
          </a:p>
          <a:p>
            <a:pPr algn="ctr" defTabSz="762000"/>
            <a:r>
              <a:rPr lang="en-US" sz="2200" b="1" dirty="0">
                <a:solidFill>
                  <a:srgbClr val="FFFFCC"/>
                </a:solidFill>
              </a:rPr>
              <a:t>(</a:t>
            </a:r>
            <a:r>
              <a:rPr lang="en-US" sz="2200" b="1" dirty="0" smtClean="0">
                <a:solidFill>
                  <a:srgbClr val="FFFFCC"/>
                </a:solidFill>
              </a:rPr>
              <a:t>17)</a:t>
            </a:r>
            <a:endParaRPr lang="en-US" sz="2200" b="1" dirty="0">
              <a:solidFill>
                <a:srgbClr val="000000"/>
              </a:solidFill>
            </a:endParaRPr>
          </a:p>
        </p:txBody>
      </p:sp>
      <p:sp>
        <p:nvSpPr>
          <p:cNvPr id="50189" name="Text Box 13"/>
          <p:cNvSpPr txBox="1">
            <a:spLocks noChangeArrowheads="1"/>
          </p:cNvSpPr>
          <p:nvPr/>
        </p:nvSpPr>
        <p:spPr bwMode="auto">
          <a:xfrm>
            <a:off x="3851275" y="5157788"/>
            <a:ext cx="1584325" cy="457200"/>
          </a:xfrm>
          <a:prstGeom prst="rect">
            <a:avLst/>
          </a:prstGeom>
          <a:noFill/>
          <a:ln w="9525">
            <a:noFill/>
            <a:miter lim="800000"/>
            <a:headEnd/>
            <a:tailEnd/>
          </a:ln>
          <a:effectLst/>
        </p:spPr>
        <p:txBody>
          <a:bodyPr>
            <a:spAutoFit/>
          </a:bodyPr>
          <a:lstStyle/>
          <a:p>
            <a:pPr algn="ctr">
              <a:spcBef>
                <a:spcPct val="50000"/>
              </a:spcBef>
            </a:pPr>
            <a:r>
              <a:rPr lang="en-US" sz="2400" b="1" dirty="0" smtClean="0"/>
              <a:t>Total: 90</a:t>
            </a:r>
            <a:endParaRPr lang="en-US" sz="2400" b="1" dirty="0"/>
          </a:p>
        </p:txBody>
      </p:sp>
      <p:grpSp>
        <p:nvGrpSpPr>
          <p:cNvPr id="17" name="Group 4"/>
          <p:cNvGrpSpPr>
            <a:grpSpLocks/>
          </p:cNvGrpSpPr>
          <p:nvPr/>
        </p:nvGrpSpPr>
        <p:grpSpPr bwMode="auto">
          <a:xfrm>
            <a:off x="8070850" y="5794375"/>
            <a:ext cx="1066800" cy="1060450"/>
            <a:chOff x="2699" y="48"/>
            <a:chExt cx="613" cy="668"/>
          </a:xfrm>
        </p:grpSpPr>
        <p:sp>
          <p:nvSpPr>
            <p:cNvPr id="18"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9"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20"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21"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22"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23"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24"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30188"/>
            <a:ext cx="8382000" cy="1994392"/>
          </a:xfrm>
        </p:spPr>
        <p:txBody>
          <a:bodyPr/>
          <a:lstStyle/>
          <a:p>
            <a:pPr algn="ctr"/>
            <a:r>
              <a:rPr lang="en-US" dirty="0" smtClean="0"/>
              <a:t>TECHNICAL ASSISTANCE PROVIDED BY THE WCO</a:t>
            </a:r>
            <a:br>
              <a:rPr lang="en-US" dirty="0" smtClean="0"/>
            </a:br>
            <a:endParaRPr lang="en-US" dirty="0"/>
          </a:p>
        </p:txBody>
      </p:sp>
      <p:sp>
        <p:nvSpPr>
          <p:cNvPr id="23555" name="Rectangle 3"/>
          <p:cNvSpPr>
            <a:spLocks noGrp="1" noChangeArrowheads="1"/>
          </p:cNvSpPr>
          <p:nvPr>
            <p:ph type="body" idx="1"/>
          </p:nvPr>
        </p:nvSpPr>
        <p:spPr>
          <a:xfrm>
            <a:off x="381000" y="1412875"/>
            <a:ext cx="8382000" cy="4610493"/>
          </a:xfrm>
        </p:spPr>
        <p:txBody>
          <a:bodyPr/>
          <a:lstStyle/>
          <a:p>
            <a:endParaRPr lang="en-GB" altLang="ja-JP" dirty="0" smtClean="0"/>
          </a:p>
          <a:p>
            <a:r>
              <a:rPr lang="en-GB" altLang="ja-JP" dirty="0" smtClean="0">
                <a:latin typeface="Arial" pitchFamily="34" charset="0"/>
                <a:cs typeface="Arial" pitchFamily="34" charset="0"/>
              </a:rPr>
              <a:t>In the framework of the objectives identified in the WCO Strategic Plan, technical assistance comprises of :</a:t>
            </a:r>
          </a:p>
          <a:p>
            <a:endParaRPr lang="en-GB" altLang="ja-JP" dirty="0" smtClean="0">
              <a:latin typeface="Arial" pitchFamily="34" charset="0"/>
              <a:cs typeface="Arial" pitchFamily="34" charset="0"/>
            </a:endParaRPr>
          </a:p>
          <a:p>
            <a:pPr lvl="1">
              <a:buClr>
                <a:schemeClr val="accent1">
                  <a:lumMod val="60000"/>
                  <a:lumOff val="40000"/>
                </a:schemeClr>
              </a:buClr>
              <a:buFont typeface="Arial" pitchFamily="34" charset="0"/>
              <a:buChar char="•"/>
            </a:pPr>
            <a:r>
              <a:rPr lang="en-GB" altLang="ja-JP" dirty="0" smtClean="0">
                <a:latin typeface="Arial" pitchFamily="34" charset="0"/>
                <a:cs typeface="Arial" pitchFamily="34" charset="0"/>
              </a:rPr>
              <a:t>organizing training courses, workshops and seminars at the national and regional levels;</a:t>
            </a:r>
          </a:p>
          <a:p>
            <a:pPr lvl="1">
              <a:buClr>
                <a:schemeClr val="accent1">
                  <a:lumMod val="60000"/>
                  <a:lumOff val="40000"/>
                </a:schemeClr>
              </a:buClr>
              <a:buFont typeface="Arial" pitchFamily="34" charset="0"/>
              <a:buChar char="•"/>
            </a:pPr>
            <a:r>
              <a:rPr lang="en-GB" altLang="ja-JP" dirty="0" smtClean="0">
                <a:latin typeface="Arial" pitchFamily="34" charset="0"/>
                <a:cs typeface="Arial" pitchFamily="34" charset="0"/>
              </a:rPr>
              <a:t>formulating technical advices at the request of Members; and </a:t>
            </a:r>
          </a:p>
          <a:p>
            <a:pPr lvl="1">
              <a:buClr>
                <a:schemeClr val="accent1">
                  <a:lumMod val="60000"/>
                  <a:lumOff val="40000"/>
                </a:schemeClr>
              </a:buClr>
              <a:buFont typeface="Arial" pitchFamily="34" charset="0"/>
              <a:buChar char="•"/>
            </a:pPr>
            <a:r>
              <a:rPr lang="en-GB" altLang="ja-JP" dirty="0" smtClean="0">
                <a:latin typeface="Arial" pitchFamily="34" charset="0"/>
                <a:cs typeface="Arial" pitchFamily="34" charset="0"/>
              </a:rPr>
              <a:t>developing practical tools. </a:t>
            </a:r>
            <a:endParaRPr lang="en-US" dirty="0">
              <a:latin typeface="Arial" pitchFamily="34" charset="0"/>
              <a:cs typeface="Arial" pitchFamily="34" charset="0"/>
            </a:endParaRPr>
          </a:p>
        </p:txBody>
      </p:sp>
      <p:sp>
        <p:nvSpPr>
          <p:cNvPr id="5" name="Slide Number Placeholder 4"/>
          <p:cNvSpPr>
            <a:spLocks noGrp="1"/>
          </p:cNvSpPr>
          <p:nvPr>
            <p:ph type="sldNum" sz="quarter" idx="4294967295"/>
          </p:nvPr>
        </p:nvSpPr>
        <p:spPr>
          <a:xfrm>
            <a:off x="7010400" y="6245225"/>
            <a:ext cx="2133600" cy="476250"/>
          </a:xfrm>
          <a:prstGeom prst="rect">
            <a:avLst/>
          </a:prstGeom>
        </p:spPr>
        <p:txBody>
          <a:bodyPr/>
          <a:lstStyle/>
          <a:p>
            <a:fld id="{875FA186-359D-4475-96B9-1C4B54555E5E}" type="slidenum">
              <a:rPr lang="fr-BE"/>
              <a:pPr/>
              <a:t>14</a:t>
            </a:fld>
            <a:endParaRPr lang="fr-BE"/>
          </a:p>
        </p:txBody>
      </p:sp>
      <p:grpSp>
        <p:nvGrpSpPr>
          <p:cNvPr id="8" name="Group 4"/>
          <p:cNvGrpSpPr>
            <a:grpSpLocks/>
          </p:cNvGrpSpPr>
          <p:nvPr/>
        </p:nvGrpSpPr>
        <p:grpSpPr bwMode="auto">
          <a:xfrm>
            <a:off x="8070850" y="5794375"/>
            <a:ext cx="1066800" cy="1060450"/>
            <a:chOff x="2699" y="48"/>
            <a:chExt cx="613" cy="668"/>
          </a:xfrm>
        </p:grpSpPr>
        <p:sp>
          <p:nvSpPr>
            <p:cNvPr id="9"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0"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1"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2"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3"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4"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5"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2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355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2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355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2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355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3555">
                                            <p:txEl>
                                              <p:pRg st="5" end="5"/>
                                            </p:txEl>
                                          </p:spTgt>
                                        </p:tgtEl>
                                        <p:attrNameLst>
                                          <p:attrName>style.visibility</p:attrName>
                                        </p:attrNameLst>
                                      </p:cBhvr>
                                      <p:to>
                                        <p:strVal val="visible"/>
                                      </p:to>
                                    </p:set>
                                    <p:anim calcmode="lin" valueType="num">
                                      <p:cBhvr additive="base">
                                        <p:cTn id="25" dur="2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355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Grp="1" noChangeArrowheads="1"/>
          </p:cNvSpPr>
          <p:nvPr>
            <p:ph type="title"/>
          </p:nvPr>
        </p:nvSpPr>
        <p:spPr/>
        <p:txBody>
          <a:bodyPr/>
          <a:lstStyle/>
          <a:p>
            <a:pPr algn="ctr"/>
            <a:r>
              <a:rPr lang="en-GB" altLang="ja-JP" dirty="0"/>
              <a:t>WCO’s  ROLE </a:t>
            </a:r>
            <a:endParaRPr lang="en-US" dirty="0"/>
          </a:p>
        </p:txBody>
      </p:sp>
      <p:sp>
        <p:nvSpPr>
          <p:cNvPr id="32770" name="Rectangle 2"/>
          <p:cNvSpPr>
            <a:spLocks noGrp="1" noChangeArrowheads="1"/>
          </p:cNvSpPr>
          <p:nvPr>
            <p:ph type="body" idx="1"/>
          </p:nvPr>
        </p:nvSpPr>
        <p:spPr>
          <a:xfrm>
            <a:off x="457200" y="1143000"/>
            <a:ext cx="8382000" cy="5878532"/>
          </a:xfrm>
        </p:spPr>
        <p:txBody>
          <a:bodyPr/>
          <a:lstStyle/>
          <a:p>
            <a:pPr>
              <a:buNone/>
            </a:pPr>
            <a:r>
              <a:rPr lang="en-GB" dirty="0" smtClean="0">
                <a:latin typeface="Arial" pitchFamily="34" charset="0"/>
                <a:cs typeface="Arial" pitchFamily="34" charset="0"/>
              </a:rPr>
              <a:t>The WCO and the </a:t>
            </a:r>
            <a:r>
              <a:rPr lang="en-GB" altLang="ja-JP" dirty="0" smtClean="0">
                <a:latin typeface="Arial" pitchFamily="34" charset="0"/>
                <a:cs typeface="Arial" pitchFamily="34" charset="0"/>
              </a:rPr>
              <a:t>TCCV have</a:t>
            </a:r>
          </a:p>
          <a:p>
            <a:pPr>
              <a:buNone/>
            </a:pPr>
            <a:endParaRPr lang="en-US" altLang="ja-JP" sz="3000" dirty="0" smtClean="0">
              <a:latin typeface="Arial" pitchFamily="34" charset="0"/>
              <a:cs typeface="Arial" pitchFamily="34" charset="0"/>
            </a:endParaRPr>
          </a:p>
          <a:p>
            <a:r>
              <a:rPr lang="en-GB" altLang="ja-JP" sz="3000" dirty="0" smtClean="0">
                <a:latin typeface="Arial" pitchFamily="34" charset="0"/>
                <a:cs typeface="Arial" pitchFamily="34" charset="0"/>
              </a:rPr>
              <a:t>Developed the Revenue Package</a:t>
            </a:r>
          </a:p>
          <a:p>
            <a:endParaRPr lang="en-GB" altLang="ja-JP" sz="3000" dirty="0" smtClean="0">
              <a:latin typeface="Arial" pitchFamily="34" charset="0"/>
              <a:cs typeface="Arial" pitchFamily="34" charset="0"/>
            </a:endParaRPr>
          </a:p>
          <a:p>
            <a:r>
              <a:rPr lang="en-GB" altLang="ja-JP" sz="3000" dirty="0" smtClean="0">
                <a:latin typeface="Arial" pitchFamily="34" charset="0"/>
                <a:cs typeface="Arial" pitchFamily="34" charset="0"/>
              </a:rPr>
              <a:t>Developed Guidelines on Post-Clearance Audit</a:t>
            </a:r>
          </a:p>
          <a:p>
            <a:endParaRPr lang="en-GB" altLang="ja-JP" sz="3000" dirty="0" smtClean="0">
              <a:latin typeface="Arial" pitchFamily="34" charset="0"/>
              <a:cs typeface="Arial" pitchFamily="34" charset="0"/>
            </a:endParaRPr>
          </a:p>
          <a:p>
            <a:r>
              <a:rPr lang="en-GB" altLang="ja-JP" sz="3000" dirty="0" smtClean="0">
                <a:latin typeface="Arial" pitchFamily="34" charset="0"/>
                <a:cs typeface="Arial" pitchFamily="34" charset="0"/>
              </a:rPr>
              <a:t>Been reviewing the Customs Valuation Control Handbook</a:t>
            </a:r>
          </a:p>
          <a:p>
            <a:endParaRPr lang="en-US" altLang="ja-JP" sz="3000" dirty="0" smtClean="0">
              <a:latin typeface="Arial" pitchFamily="34" charset="0"/>
              <a:cs typeface="Arial" pitchFamily="34" charset="0"/>
            </a:endParaRPr>
          </a:p>
          <a:p>
            <a:r>
              <a:rPr lang="en-US" altLang="ja-JP" sz="3000" dirty="0" smtClean="0">
                <a:latin typeface="Arial" pitchFamily="34" charset="0"/>
                <a:cs typeface="Arial" pitchFamily="34" charset="0"/>
              </a:rPr>
              <a:t>Partnered with other international Organizations ( WTO, OECD, ICC, etc)</a:t>
            </a:r>
            <a:r>
              <a:rPr lang="en-US" altLang="ja-JP" dirty="0" smtClean="0">
                <a:latin typeface="Arial" pitchFamily="34" charset="0"/>
                <a:cs typeface="Arial" pitchFamily="34" charset="0"/>
              </a:rPr>
              <a:t> </a:t>
            </a:r>
            <a:r>
              <a:rPr lang="en-US" altLang="ja-JP" dirty="0" smtClean="0"/>
              <a:t> </a:t>
            </a:r>
          </a:p>
          <a:p>
            <a:endParaRPr lang="en-US" altLang="ja-JP" dirty="0"/>
          </a:p>
        </p:txBody>
      </p:sp>
      <p:sp>
        <p:nvSpPr>
          <p:cNvPr id="5" name="Slide Number Placeholder 4"/>
          <p:cNvSpPr>
            <a:spLocks noGrp="1"/>
          </p:cNvSpPr>
          <p:nvPr>
            <p:ph type="sldNum" sz="quarter" idx="4294967295"/>
          </p:nvPr>
        </p:nvSpPr>
        <p:spPr>
          <a:xfrm>
            <a:off x="7010400" y="6245225"/>
            <a:ext cx="2133600" cy="476250"/>
          </a:xfrm>
          <a:prstGeom prst="rect">
            <a:avLst/>
          </a:prstGeom>
        </p:spPr>
        <p:txBody>
          <a:bodyPr/>
          <a:lstStyle/>
          <a:p>
            <a:fld id="{B118E73C-32D7-4DD1-91D0-639E028EAA1C}" type="slidenum">
              <a:rPr lang="fr-BE"/>
              <a:pPr/>
              <a:t>15</a:t>
            </a:fld>
            <a:endParaRPr lang="fr-BE"/>
          </a:p>
        </p:txBody>
      </p:sp>
      <p:grpSp>
        <p:nvGrpSpPr>
          <p:cNvPr id="6" name="Group 4"/>
          <p:cNvGrpSpPr>
            <a:grpSpLocks/>
          </p:cNvGrpSpPr>
          <p:nvPr/>
        </p:nvGrpSpPr>
        <p:grpSpPr bwMode="auto">
          <a:xfrm>
            <a:off x="8070850" y="5794375"/>
            <a:ext cx="1066800" cy="1060450"/>
            <a:chOff x="2699" y="48"/>
            <a:chExt cx="613" cy="668"/>
          </a:xfrm>
        </p:grpSpPr>
        <p:sp>
          <p:nvSpPr>
            <p:cNvPr id="7"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8"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9"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0"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1"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2"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3"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20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277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2770">
                                            <p:txEl>
                                              <p:pRg st="2" end="2"/>
                                            </p:txEl>
                                          </p:spTgt>
                                        </p:tgtEl>
                                        <p:attrNameLst>
                                          <p:attrName>style.visibility</p:attrName>
                                        </p:attrNameLst>
                                      </p:cBhvr>
                                      <p:to>
                                        <p:strVal val="visible"/>
                                      </p:to>
                                    </p:set>
                                    <p:anim calcmode="lin" valueType="num">
                                      <p:cBhvr additive="base">
                                        <p:cTn id="13" dur="2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277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2770">
                                            <p:txEl>
                                              <p:pRg st="4" end="4"/>
                                            </p:txEl>
                                          </p:spTgt>
                                        </p:tgtEl>
                                        <p:attrNameLst>
                                          <p:attrName>style.visibility</p:attrName>
                                        </p:attrNameLst>
                                      </p:cBhvr>
                                      <p:to>
                                        <p:strVal val="visible"/>
                                      </p:to>
                                    </p:set>
                                    <p:anim calcmode="lin" valueType="num">
                                      <p:cBhvr additive="base">
                                        <p:cTn id="19" dur="2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2770">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2770">
                                            <p:txEl>
                                              <p:pRg st="6" end="6"/>
                                            </p:txEl>
                                          </p:spTgt>
                                        </p:tgtEl>
                                        <p:attrNameLst>
                                          <p:attrName>style.visibility</p:attrName>
                                        </p:attrNameLst>
                                      </p:cBhvr>
                                      <p:to>
                                        <p:strVal val="visible"/>
                                      </p:to>
                                    </p:set>
                                    <p:anim calcmode="lin" valueType="num">
                                      <p:cBhvr additive="base">
                                        <p:cTn id="25" dur="20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2770">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ON GOING ISSUES</a:t>
            </a:r>
            <a:endParaRPr lang="en-US" dirty="0"/>
          </a:p>
        </p:txBody>
      </p:sp>
      <p:sp>
        <p:nvSpPr>
          <p:cNvPr id="5" name="Text Placeholder 4"/>
          <p:cNvSpPr>
            <a:spLocks noGrp="1"/>
          </p:cNvSpPr>
          <p:nvPr>
            <p:ph type="body" sz="quarter" idx="10"/>
          </p:nvPr>
        </p:nvSpPr>
        <p:spPr>
          <a:xfrm>
            <a:off x="381000" y="1411552"/>
            <a:ext cx="8382000" cy="3988784"/>
          </a:xfrm>
        </p:spPr>
        <p:txBody>
          <a:bodyPr/>
          <a:lstStyle/>
          <a:p>
            <a:pPr>
              <a:lnSpc>
                <a:spcPct val="150000"/>
              </a:lnSpc>
            </a:pPr>
            <a:r>
              <a:rPr lang="en-US" dirty="0" smtClean="0">
                <a:latin typeface="Arial" pitchFamily="34" charset="0"/>
                <a:cs typeface="Arial" pitchFamily="34" charset="0"/>
              </a:rPr>
              <a:t>Transfer pricing </a:t>
            </a:r>
          </a:p>
          <a:p>
            <a:pPr>
              <a:lnSpc>
                <a:spcPct val="150000"/>
              </a:lnSpc>
            </a:pPr>
            <a:r>
              <a:rPr lang="en-US" dirty="0" smtClean="0">
                <a:latin typeface="Arial" pitchFamily="34" charset="0"/>
                <a:cs typeface="Arial" pitchFamily="34" charset="0"/>
              </a:rPr>
              <a:t>Royalties and </a:t>
            </a:r>
            <a:r>
              <a:rPr lang="en-US" dirty="0" err="1" smtClean="0">
                <a:latin typeface="Arial" pitchFamily="34" charset="0"/>
                <a:cs typeface="Arial" pitchFamily="34" charset="0"/>
              </a:rPr>
              <a:t>licence</a:t>
            </a:r>
            <a:r>
              <a:rPr lang="en-US" dirty="0" smtClean="0">
                <a:latin typeface="Arial" pitchFamily="34" charset="0"/>
                <a:cs typeface="Arial" pitchFamily="34" charset="0"/>
              </a:rPr>
              <a:t> fees</a:t>
            </a:r>
          </a:p>
          <a:p>
            <a:pPr>
              <a:lnSpc>
                <a:spcPct val="150000"/>
              </a:lnSpc>
            </a:pPr>
            <a:r>
              <a:rPr lang="en-US" dirty="0" smtClean="0">
                <a:latin typeface="Arial" pitchFamily="34" charset="0"/>
                <a:cs typeface="Arial" pitchFamily="34" charset="0"/>
              </a:rPr>
              <a:t>Global </a:t>
            </a:r>
            <a:r>
              <a:rPr lang="en-US" dirty="0" smtClean="0">
                <a:latin typeface="Arial" pitchFamily="34" charset="0"/>
                <a:cs typeface="Arial" pitchFamily="34" charset="0"/>
              </a:rPr>
              <a:t>Value Chain</a:t>
            </a:r>
            <a:endParaRPr lang="en-US" dirty="0" smtClean="0">
              <a:latin typeface="Arial" pitchFamily="34" charset="0"/>
              <a:cs typeface="Arial" pitchFamily="34" charset="0"/>
            </a:endParaRPr>
          </a:p>
          <a:p>
            <a:pPr>
              <a:lnSpc>
                <a:spcPct val="150000"/>
              </a:lnSpc>
            </a:pPr>
            <a:r>
              <a:rPr lang="en-US" dirty="0" smtClean="0">
                <a:latin typeface="Arial" pitchFamily="34" charset="0"/>
                <a:cs typeface="Arial" pitchFamily="34" charset="0"/>
              </a:rPr>
              <a:t>Payment for unlocking a function after importation</a:t>
            </a:r>
            <a:endParaRPr lang="en-US" dirty="0">
              <a:latin typeface="Arial" pitchFamily="34" charset="0"/>
              <a:cs typeface="Arial" pitchFamily="34" charset="0"/>
            </a:endParaRPr>
          </a:p>
        </p:txBody>
      </p:sp>
      <p:grpSp>
        <p:nvGrpSpPr>
          <p:cNvPr id="6" name="Group 4"/>
          <p:cNvGrpSpPr>
            <a:grpSpLocks/>
          </p:cNvGrpSpPr>
          <p:nvPr/>
        </p:nvGrpSpPr>
        <p:grpSpPr bwMode="auto">
          <a:xfrm>
            <a:off x="8070850" y="5794375"/>
            <a:ext cx="1066800" cy="1060450"/>
            <a:chOff x="2699" y="48"/>
            <a:chExt cx="613" cy="668"/>
          </a:xfrm>
        </p:grpSpPr>
        <p:sp>
          <p:nvSpPr>
            <p:cNvPr id="7"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8"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9"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0"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1"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2"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3"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p:txBody>
          <a:bodyPr/>
          <a:lstStyle/>
          <a:p>
            <a:pPr algn="ctr"/>
            <a:r>
              <a:rPr lang="en-GB" altLang="ja-JP" dirty="0" smtClean="0"/>
              <a:t>CONCLUSION</a:t>
            </a:r>
            <a:endParaRPr lang="en-US" dirty="0"/>
          </a:p>
        </p:txBody>
      </p:sp>
      <p:sp>
        <p:nvSpPr>
          <p:cNvPr id="35843" name="Rectangle 3"/>
          <p:cNvSpPr>
            <a:spLocks noGrp="1" noChangeArrowheads="1"/>
          </p:cNvSpPr>
          <p:nvPr>
            <p:ph type="body" idx="1"/>
          </p:nvPr>
        </p:nvSpPr>
        <p:spPr>
          <a:xfrm>
            <a:off x="381000" y="1412875"/>
            <a:ext cx="8382000" cy="5712333"/>
          </a:xfrm>
        </p:spPr>
        <p:txBody>
          <a:bodyPr/>
          <a:lstStyle/>
          <a:p>
            <a:pPr>
              <a:buNone/>
            </a:pPr>
            <a:r>
              <a:rPr lang="en-GB" altLang="ja-JP" dirty="0" smtClean="0">
                <a:latin typeface="Arial" pitchFamily="34" charset="0"/>
                <a:cs typeface="Arial" pitchFamily="34" charset="0"/>
              </a:rPr>
              <a:t>The WCO will continue to :</a:t>
            </a:r>
          </a:p>
          <a:p>
            <a:r>
              <a:rPr lang="en-GB" altLang="ja-JP" dirty="0" smtClean="0">
                <a:latin typeface="Arial" pitchFamily="34" charset="0"/>
                <a:cs typeface="Arial" pitchFamily="34" charset="0"/>
              </a:rPr>
              <a:t>Provide the required technical assistance for Capacity Building to those Members who need it</a:t>
            </a:r>
            <a:endParaRPr lang="en-US" altLang="ja-JP" dirty="0" smtClean="0">
              <a:latin typeface="Arial" pitchFamily="34" charset="0"/>
              <a:cs typeface="Arial" pitchFamily="34" charset="0"/>
            </a:endParaRPr>
          </a:p>
          <a:p>
            <a:r>
              <a:rPr lang="en-GB" altLang="ja-JP" dirty="0" smtClean="0">
                <a:latin typeface="Arial" pitchFamily="34" charset="0"/>
                <a:cs typeface="Arial" pitchFamily="34" charset="0"/>
              </a:rPr>
              <a:t>Encourage Members to submit to the TCCV and the WCO Secretariat practical valuation issues;</a:t>
            </a:r>
          </a:p>
          <a:p>
            <a:r>
              <a:rPr lang="en-GB" altLang="ja-JP" dirty="0" smtClean="0">
                <a:latin typeface="Arial" pitchFamily="34" charset="0"/>
                <a:cs typeface="Arial" pitchFamily="34" charset="0"/>
              </a:rPr>
              <a:t>Organize events on valuation issues involving interested Members and relevant international organizations as well as the private sector</a:t>
            </a:r>
            <a:r>
              <a:rPr lang="en-US" altLang="ja-JP" dirty="0" smtClean="0">
                <a:latin typeface="Arial" pitchFamily="34" charset="0"/>
                <a:cs typeface="Arial" pitchFamily="34" charset="0"/>
              </a:rPr>
              <a:t> </a:t>
            </a:r>
          </a:p>
          <a:p>
            <a:endParaRPr lang="en-GB" altLang="ja-JP" dirty="0"/>
          </a:p>
        </p:txBody>
      </p:sp>
      <p:sp>
        <p:nvSpPr>
          <p:cNvPr id="5" name="Slide Number Placeholder 4"/>
          <p:cNvSpPr>
            <a:spLocks noGrp="1"/>
          </p:cNvSpPr>
          <p:nvPr>
            <p:ph type="sldNum" sz="quarter" idx="4294967295"/>
          </p:nvPr>
        </p:nvSpPr>
        <p:spPr>
          <a:xfrm>
            <a:off x="7010400" y="6245225"/>
            <a:ext cx="2133600" cy="476250"/>
          </a:xfrm>
          <a:prstGeom prst="rect">
            <a:avLst/>
          </a:prstGeom>
        </p:spPr>
        <p:txBody>
          <a:bodyPr/>
          <a:lstStyle/>
          <a:p>
            <a:fld id="{9AD46700-1B6E-46B1-8C15-FA9B8614EE0A}" type="slidenum">
              <a:rPr lang="fr-BE"/>
              <a:pPr/>
              <a:t>17</a:t>
            </a:fld>
            <a:endParaRPr lang="fr-BE"/>
          </a:p>
        </p:txBody>
      </p:sp>
      <p:grpSp>
        <p:nvGrpSpPr>
          <p:cNvPr id="6" name="Group 4"/>
          <p:cNvGrpSpPr>
            <a:grpSpLocks/>
          </p:cNvGrpSpPr>
          <p:nvPr/>
        </p:nvGrpSpPr>
        <p:grpSpPr bwMode="auto">
          <a:xfrm>
            <a:off x="8070850" y="5794375"/>
            <a:ext cx="1066800" cy="1060450"/>
            <a:chOff x="2699" y="48"/>
            <a:chExt cx="613" cy="668"/>
          </a:xfrm>
        </p:grpSpPr>
        <p:sp>
          <p:nvSpPr>
            <p:cNvPr id="7"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8"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9"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0"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1"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2"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3"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2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58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2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584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2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584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2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584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514600"/>
            <a:ext cx="8382000" cy="443198"/>
          </a:xfrm>
        </p:spPr>
        <p:txBody>
          <a:bodyPr/>
          <a:lstStyle/>
          <a:p>
            <a:pPr algn="ctr">
              <a:buNone/>
            </a:pPr>
            <a:r>
              <a:rPr lang="en-US" dirty="0" smtClean="0"/>
              <a:t>Thank you </a:t>
            </a:r>
            <a:endParaRPr lang="en-US" dirty="0"/>
          </a:p>
        </p:txBody>
      </p:sp>
      <p:grpSp>
        <p:nvGrpSpPr>
          <p:cNvPr id="4" name="Group 4"/>
          <p:cNvGrpSpPr>
            <a:grpSpLocks/>
          </p:cNvGrpSpPr>
          <p:nvPr/>
        </p:nvGrpSpPr>
        <p:grpSpPr bwMode="auto">
          <a:xfrm>
            <a:off x="8070850" y="5794375"/>
            <a:ext cx="1066800" cy="1060450"/>
            <a:chOff x="2699" y="48"/>
            <a:chExt cx="613" cy="668"/>
          </a:xfrm>
        </p:grpSpPr>
        <p:sp>
          <p:nvSpPr>
            <p:cNvPr id="5"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6"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7"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8"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9"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0"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1"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381000" y="230188"/>
            <a:ext cx="8382000" cy="1107996"/>
          </a:xfrm>
        </p:spPr>
        <p:txBody>
          <a:bodyPr/>
          <a:lstStyle/>
          <a:p>
            <a:pPr algn="ctr"/>
            <a:r>
              <a:rPr lang="fr-BE" sz="4000" dirty="0" smtClean="0"/>
              <a:t/>
            </a:r>
            <a:br>
              <a:rPr lang="fr-BE" sz="4000" dirty="0" smtClean="0"/>
            </a:br>
            <a:r>
              <a:rPr lang="fr-BE" sz="4000" dirty="0" smtClean="0"/>
              <a:t>WHY CUSTOMS VALUATION</a:t>
            </a:r>
            <a:r>
              <a:rPr lang="fr-BE" sz="4000" dirty="0"/>
              <a:t>?</a:t>
            </a:r>
          </a:p>
        </p:txBody>
      </p:sp>
      <p:sp>
        <p:nvSpPr>
          <p:cNvPr id="233475" name="Rectangle 3"/>
          <p:cNvSpPr>
            <a:spLocks noGrp="1" noChangeArrowheads="1"/>
          </p:cNvSpPr>
          <p:nvPr>
            <p:ph idx="1"/>
          </p:nvPr>
        </p:nvSpPr>
        <p:spPr>
          <a:xfrm>
            <a:off x="381000" y="1412875"/>
            <a:ext cx="8382000" cy="4628960"/>
          </a:xfrm>
        </p:spPr>
        <p:txBody>
          <a:bodyPr/>
          <a:lstStyle/>
          <a:p>
            <a:endParaRPr lang="fr-BE" b="1" u="sng" dirty="0" smtClean="0">
              <a:latin typeface="Arial" charset="0"/>
            </a:endParaRPr>
          </a:p>
          <a:p>
            <a:pPr>
              <a:lnSpc>
                <a:spcPct val="150000"/>
              </a:lnSpc>
            </a:pPr>
            <a:r>
              <a:rPr lang="fr-BE" u="sng" dirty="0" smtClean="0">
                <a:latin typeface="Arial" charset="0"/>
              </a:rPr>
              <a:t>Taxable </a:t>
            </a:r>
            <a:r>
              <a:rPr lang="fr-BE" u="sng" dirty="0">
                <a:latin typeface="Arial" charset="0"/>
              </a:rPr>
              <a:t>base for </a:t>
            </a:r>
            <a:r>
              <a:rPr lang="fr-BE" u="sng" dirty="0" smtClean="0">
                <a:latin typeface="Arial" charset="0"/>
              </a:rPr>
              <a:t>Customs </a:t>
            </a:r>
            <a:r>
              <a:rPr lang="fr-BE" u="sng" dirty="0" err="1" smtClean="0">
                <a:latin typeface="Arial" charset="0"/>
              </a:rPr>
              <a:t>duty</a:t>
            </a:r>
            <a:r>
              <a:rPr lang="fr-BE" u="sng" dirty="0" smtClean="0">
                <a:latin typeface="Arial" charset="0"/>
              </a:rPr>
              <a:t> revenue</a:t>
            </a:r>
          </a:p>
          <a:p>
            <a:pPr>
              <a:lnSpc>
                <a:spcPct val="150000"/>
              </a:lnSpc>
            </a:pPr>
            <a:r>
              <a:rPr lang="fr-BE" dirty="0" err="1" smtClean="0">
                <a:latin typeface="Arial" charset="0"/>
              </a:rPr>
              <a:t>Compiling</a:t>
            </a:r>
            <a:r>
              <a:rPr lang="fr-BE" dirty="0" smtClean="0">
                <a:latin typeface="Arial" charset="0"/>
              </a:rPr>
              <a:t> </a:t>
            </a:r>
            <a:r>
              <a:rPr lang="fr-BE" dirty="0" err="1">
                <a:latin typeface="Arial" charset="0"/>
              </a:rPr>
              <a:t>trade</a:t>
            </a:r>
            <a:r>
              <a:rPr lang="fr-BE" dirty="0">
                <a:latin typeface="Arial" charset="0"/>
              </a:rPr>
              <a:t> </a:t>
            </a:r>
            <a:r>
              <a:rPr lang="fr-BE" dirty="0" err="1">
                <a:latin typeface="Arial" charset="0"/>
              </a:rPr>
              <a:t>statistics</a:t>
            </a:r>
            <a:endParaRPr lang="fr-BE" dirty="0">
              <a:latin typeface="Arial" charset="0"/>
            </a:endParaRPr>
          </a:p>
          <a:p>
            <a:pPr>
              <a:lnSpc>
                <a:spcPct val="150000"/>
              </a:lnSpc>
            </a:pPr>
            <a:r>
              <a:rPr lang="fr-BE" dirty="0">
                <a:latin typeface="Arial" charset="0"/>
              </a:rPr>
              <a:t>Monitoring quantitative restrictions</a:t>
            </a:r>
          </a:p>
          <a:p>
            <a:pPr>
              <a:lnSpc>
                <a:spcPct val="150000"/>
              </a:lnSpc>
            </a:pPr>
            <a:r>
              <a:rPr lang="fr-BE" dirty="0" err="1">
                <a:latin typeface="Arial" charset="0"/>
              </a:rPr>
              <a:t>Administering</a:t>
            </a:r>
            <a:r>
              <a:rPr lang="fr-BE" dirty="0">
                <a:latin typeface="Arial" charset="0"/>
              </a:rPr>
              <a:t> </a:t>
            </a:r>
            <a:r>
              <a:rPr lang="fr-BE" dirty="0" err="1" smtClean="0">
                <a:latin typeface="Arial" charset="0"/>
              </a:rPr>
              <a:t>preferential</a:t>
            </a:r>
            <a:r>
              <a:rPr lang="fr-BE" dirty="0" smtClean="0">
                <a:latin typeface="Arial" charset="0"/>
              </a:rPr>
              <a:t> </a:t>
            </a:r>
            <a:r>
              <a:rPr lang="fr-BE" dirty="0" err="1" smtClean="0">
                <a:latin typeface="Arial" charset="0"/>
              </a:rPr>
              <a:t>systems</a:t>
            </a:r>
            <a:endParaRPr lang="fr-BE" dirty="0">
              <a:latin typeface="Arial" charset="0"/>
            </a:endParaRPr>
          </a:p>
          <a:p>
            <a:pPr>
              <a:lnSpc>
                <a:spcPct val="150000"/>
              </a:lnSpc>
            </a:pPr>
            <a:r>
              <a:rPr lang="fr-BE" dirty="0" err="1">
                <a:latin typeface="Arial" charset="0"/>
              </a:rPr>
              <a:t>Collecting</a:t>
            </a:r>
            <a:r>
              <a:rPr lang="fr-BE" dirty="0">
                <a:latin typeface="Arial" charset="0"/>
              </a:rPr>
              <a:t> </a:t>
            </a:r>
            <a:r>
              <a:rPr lang="fr-BE" dirty="0" err="1">
                <a:latin typeface="Arial" charset="0"/>
              </a:rPr>
              <a:t>internal</a:t>
            </a:r>
            <a:r>
              <a:rPr lang="fr-BE" dirty="0">
                <a:latin typeface="Arial" charset="0"/>
              </a:rPr>
              <a:t> taxes on imports  </a:t>
            </a:r>
          </a:p>
        </p:txBody>
      </p:sp>
      <p:grpSp>
        <p:nvGrpSpPr>
          <p:cNvPr id="4" name="Group 6"/>
          <p:cNvGrpSpPr>
            <a:grpSpLocks/>
          </p:cNvGrpSpPr>
          <p:nvPr/>
        </p:nvGrpSpPr>
        <p:grpSpPr bwMode="auto">
          <a:xfrm>
            <a:off x="8077200" y="5797550"/>
            <a:ext cx="1066800" cy="1060450"/>
            <a:chOff x="2699" y="48"/>
            <a:chExt cx="613" cy="668"/>
          </a:xfrm>
        </p:grpSpPr>
        <p:sp>
          <p:nvSpPr>
            <p:cNvPr id="5" name="Freeform 7"/>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6" name="Rectangle 8"/>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7" name="Freeform 9"/>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8" name="Freeform 10"/>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9" name="Freeform 11"/>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0" name="AutoShape 12"/>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1" name="Freeform 13"/>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3474"/>
                                        </p:tgtEl>
                                        <p:attrNameLst>
                                          <p:attrName>style.visibility</p:attrName>
                                        </p:attrNameLst>
                                      </p:cBhvr>
                                      <p:to>
                                        <p:strVal val="visible"/>
                                      </p:to>
                                    </p:set>
                                    <p:animEffect transition="in" filter="fade">
                                      <p:cBhvr>
                                        <p:cTn id="7" dur="2000"/>
                                        <p:tgtEl>
                                          <p:spTgt spid="2334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3475">
                                            <p:txEl>
                                              <p:pRg st="1" end="1"/>
                                            </p:txEl>
                                          </p:spTgt>
                                        </p:tgtEl>
                                        <p:attrNameLst>
                                          <p:attrName>style.visibility</p:attrName>
                                        </p:attrNameLst>
                                      </p:cBhvr>
                                      <p:to>
                                        <p:strVal val="visible"/>
                                      </p:to>
                                    </p:set>
                                    <p:animEffect transition="in" filter="fade">
                                      <p:cBhvr>
                                        <p:cTn id="12" dur="2000"/>
                                        <p:tgtEl>
                                          <p:spTgt spid="233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3475">
                                            <p:txEl>
                                              <p:pRg st="2" end="2"/>
                                            </p:txEl>
                                          </p:spTgt>
                                        </p:tgtEl>
                                        <p:attrNameLst>
                                          <p:attrName>style.visibility</p:attrName>
                                        </p:attrNameLst>
                                      </p:cBhvr>
                                      <p:to>
                                        <p:strVal val="visible"/>
                                      </p:to>
                                    </p:set>
                                    <p:animEffect transition="in" filter="fade">
                                      <p:cBhvr>
                                        <p:cTn id="17" dur="2000"/>
                                        <p:tgtEl>
                                          <p:spTgt spid="233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3475">
                                            <p:txEl>
                                              <p:pRg st="3" end="3"/>
                                            </p:txEl>
                                          </p:spTgt>
                                        </p:tgtEl>
                                        <p:attrNameLst>
                                          <p:attrName>style.visibility</p:attrName>
                                        </p:attrNameLst>
                                      </p:cBhvr>
                                      <p:to>
                                        <p:strVal val="visible"/>
                                      </p:to>
                                    </p:set>
                                    <p:animEffect transition="in" filter="fade">
                                      <p:cBhvr>
                                        <p:cTn id="22" dur="2000"/>
                                        <p:tgtEl>
                                          <p:spTgt spid="233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3475">
                                            <p:txEl>
                                              <p:pRg st="4" end="4"/>
                                            </p:txEl>
                                          </p:spTgt>
                                        </p:tgtEl>
                                        <p:attrNameLst>
                                          <p:attrName>style.visibility</p:attrName>
                                        </p:attrNameLst>
                                      </p:cBhvr>
                                      <p:to>
                                        <p:strVal val="visible"/>
                                      </p:to>
                                    </p:set>
                                    <p:animEffect transition="in" filter="fade">
                                      <p:cBhvr>
                                        <p:cTn id="27" dur="2000"/>
                                        <p:tgtEl>
                                          <p:spTgt spid="233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3475">
                                            <p:txEl>
                                              <p:pRg st="5" end="5"/>
                                            </p:txEl>
                                          </p:spTgt>
                                        </p:tgtEl>
                                        <p:attrNameLst>
                                          <p:attrName>style.visibility</p:attrName>
                                        </p:attrNameLst>
                                      </p:cBhvr>
                                      <p:to>
                                        <p:strVal val="visible"/>
                                      </p:to>
                                    </p:set>
                                    <p:animEffect transition="in" filter="fade">
                                      <p:cBhvr>
                                        <p:cTn id="32" dur="2000"/>
                                        <p:tgtEl>
                                          <p:spTgt spid="233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609600" y="457200"/>
            <a:ext cx="7772400" cy="553998"/>
          </a:xfrm>
          <a:noFill/>
          <a:ln/>
        </p:spPr>
        <p:txBody>
          <a:bodyPr/>
          <a:lstStyle/>
          <a:p>
            <a:pPr algn="ctr"/>
            <a:r>
              <a:rPr lang="fr-BE" sz="4000" dirty="0"/>
              <a:t>WHY </a:t>
            </a:r>
            <a:r>
              <a:rPr lang="fr-BE" sz="4000" dirty="0"/>
              <a:t>CUSTOMS VALUATION </a:t>
            </a:r>
            <a:r>
              <a:rPr lang="fr-BE" sz="4000" dirty="0"/>
              <a:t>?</a:t>
            </a:r>
            <a:r>
              <a:rPr lang="en-GB" altLang="ja-JP" sz="4000" dirty="0"/>
              <a:t> </a:t>
            </a:r>
          </a:p>
        </p:txBody>
      </p:sp>
      <p:sp>
        <p:nvSpPr>
          <p:cNvPr id="234499" name="Rectangle 3"/>
          <p:cNvSpPr>
            <a:spLocks noGrp="1" noChangeArrowheads="1"/>
          </p:cNvSpPr>
          <p:nvPr>
            <p:ph idx="1"/>
          </p:nvPr>
        </p:nvSpPr>
        <p:spPr>
          <a:xfrm>
            <a:off x="457200" y="1371600"/>
            <a:ext cx="3810000" cy="4953000"/>
          </a:xfrm>
          <a:noFill/>
          <a:ln/>
        </p:spPr>
        <p:txBody>
          <a:bodyPr>
            <a:normAutofit/>
          </a:bodyPr>
          <a:lstStyle/>
          <a:p>
            <a:pPr>
              <a:buFont typeface="Monotype Sorts" pitchFamily="2" charset="2"/>
              <a:buNone/>
            </a:pPr>
            <a:r>
              <a:rPr lang="ja-JP" altLang="en-GB" b="1">
                <a:solidFill>
                  <a:srgbClr val="000000"/>
                </a:solidFill>
                <a:latin typeface="Arial" charset="0"/>
                <a:ea typeface="ＭＳ Ｐゴシック" pitchFamily="34" charset="-128"/>
              </a:rPr>
              <a:t>      </a:t>
            </a:r>
            <a:r>
              <a:rPr lang="en-GB" altLang="ja-JP" sz="2800" b="1" dirty="0">
                <a:latin typeface="Arial" pitchFamily="34" charset="0"/>
                <a:ea typeface="ＭＳ Ｐゴシック" pitchFamily="34" charset="-128"/>
                <a:cs typeface="Arial" pitchFamily="34" charset="0"/>
              </a:rPr>
              <a:t>SPECIFIC DUTY</a:t>
            </a:r>
          </a:p>
          <a:p>
            <a:pPr>
              <a:buClr>
                <a:srgbClr val="FC0128"/>
              </a:buClr>
            </a:pPr>
            <a:r>
              <a:rPr lang="en-GB" altLang="ja-JP" sz="2800" b="1" dirty="0">
                <a:latin typeface="Arial" pitchFamily="34" charset="0"/>
                <a:ea typeface="ＭＳ Ｐゴシック" pitchFamily="34" charset="-128"/>
                <a:cs typeface="Arial" pitchFamily="34" charset="0"/>
              </a:rPr>
              <a:t>Calculated on</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weight</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volume</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quantity</a:t>
            </a:r>
          </a:p>
          <a:p>
            <a:pPr>
              <a:buClr>
                <a:srgbClr val="FC0128"/>
              </a:buClr>
            </a:pPr>
            <a:r>
              <a:rPr lang="en-GB" altLang="ja-JP" sz="2800" b="1" dirty="0" smtClean="0">
                <a:latin typeface="Arial" pitchFamily="34" charset="0"/>
                <a:ea typeface="ＭＳ Ｐゴシック" pitchFamily="34" charset="-128"/>
                <a:cs typeface="Arial" pitchFamily="34" charset="0"/>
              </a:rPr>
              <a:t>Customs must</a:t>
            </a:r>
            <a:endParaRPr lang="en-GB" altLang="ja-JP" sz="2800" b="1" dirty="0">
              <a:latin typeface="Arial" pitchFamily="34" charset="0"/>
              <a:ea typeface="ＭＳ Ｐゴシック" pitchFamily="34" charset="-128"/>
              <a:cs typeface="Arial" pitchFamily="34" charset="0"/>
            </a:endParaRP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weigh</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measure</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count</a:t>
            </a:r>
          </a:p>
          <a:p>
            <a:pPr>
              <a:buClr>
                <a:srgbClr val="FC0128"/>
              </a:buClr>
            </a:pPr>
            <a:r>
              <a:rPr lang="en-GB" altLang="ja-JP" sz="2800" b="1" dirty="0">
                <a:latin typeface="Arial" pitchFamily="34" charset="0"/>
                <a:ea typeface="ＭＳ Ｐゴシック" pitchFamily="34" charset="-128"/>
                <a:cs typeface="Arial" pitchFamily="34" charset="0"/>
              </a:rPr>
              <a:t>Calculation is</a:t>
            </a:r>
          </a:p>
          <a:p>
            <a:pPr lvl="1">
              <a:lnSpc>
                <a:spcPct val="80000"/>
              </a:lnSpc>
              <a:buClr>
                <a:srgbClr val="FC0128"/>
              </a:buClr>
              <a:buSzPct val="75000"/>
            </a:pPr>
            <a:r>
              <a:rPr lang="en-GB" altLang="ja-JP" sz="2400" b="1" dirty="0">
                <a:latin typeface="Arial" pitchFamily="34" charset="0"/>
                <a:ea typeface="ＭＳ Ｐゴシック" pitchFamily="34" charset="-128"/>
                <a:cs typeface="Arial" pitchFamily="34" charset="0"/>
              </a:rPr>
              <a:t>fixed</a:t>
            </a:r>
          </a:p>
          <a:p>
            <a:pPr lvl="1">
              <a:lnSpc>
                <a:spcPct val="80000"/>
              </a:lnSpc>
              <a:buSzPct val="75000"/>
            </a:pPr>
            <a:r>
              <a:rPr lang="en-GB" altLang="ja-JP" sz="2400" b="1" dirty="0">
                <a:latin typeface="Arial" pitchFamily="34" charset="0"/>
                <a:ea typeface="ＭＳ Ｐゴシック" pitchFamily="34" charset="-128"/>
                <a:cs typeface="Arial" pitchFamily="34" charset="0"/>
              </a:rPr>
              <a:t>rigid</a:t>
            </a:r>
          </a:p>
        </p:txBody>
      </p:sp>
      <p:sp>
        <p:nvSpPr>
          <p:cNvPr id="234500" name="Rectangle 4"/>
          <p:cNvSpPr>
            <a:spLocks noChangeArrowheads="1"/>
          </p:cNvSpPr>
          <p:nvPr/>
        </p:nvSpPr>
        <p:spPr bwMode="auto">
          <a:xfrm>
            <a:off x="4267200" y="1295400"/>
            <a:ext cx="4464050" cy="4953000"/>
          </a:xfrm>
          <a:prstGeom prst="rect">
            <a:avLst/>
          </a:prstGeom>
          <a:noFill/>
          <a:ln w="12700">
            <a:noFill/>
            <a:miter lim="800000"/>
            <a:headEnd/>
            <a:tailEnd/>
          </a:ln>
          <a:effectLst/>
        </p:spPr>
        <p:txBody>
          <a:bodyPr lIns="90488" tIns="44450" rIns="90488" bIns="44450"/>
          <a:lstStyle/>
          <a:p>
            <a:pPr marL="342900" indent="-342900">
              <a:spcBef>
                <a:spcPct val="20000"/>
              </a:spcBef>
            </a:pPr>
            <a:r>
              <a:rPr lang="ja-JP" altLang="en-GB" sz="3200" b="1">
                <a:solidFill>
                  <a:srgbClr val="000000"/>
                </a:solidFill>
                <a:latin typeface="Arial" charset="0"/>
                <a:ea typeface="ＭＳ Ｐゴシック" pitchFamily="34" charset="-128"/>
              </a:rPr>
              <a:t>     </a:t>
            </a:r>
            <a:r>
              <a:rPr lang="en-GB" altLang="ja-JP" sz="2800" b="1" dirty="0">
                <a:solidFill>
                  <a:schemeClr val="tx1"/>
                </a:solidFill>
                <a:latin typeface="Arial" pitchFamily="34" charset="0"/>
                <a:ea typeface="ＭＳ Ｐゴシック" pitchFamily="34" charset="-128"/>
                <a:cs typeface="Arial" pitchFamily="34" charset="0"/>
              </a:rPr>
              <a:t>AD VALOREM DUTY</a:t>
            </a:r>
          </a:p>
          <a:p>
            <a:pPr marL="342900" indent="-342900">
              <a:spcBef>
                <a:spcPct val="20000"/>
              </a:spcBef>
              <a:buClr>
                <a:srgbClr val="FC0128"/>
              </a:buClr>
              <a:buSzPct val="75000"/>
              <a:buFont typeface="Monotype Sorts" pitchFamily="2" charset="2"/>
              <a:buChar char="l"/>
            </a:pPr>
            <a:r>
              <a:rPr lang="en-GB" altLang="ja-JP" sz="2800" b="1" dirty="0">
                <a:solidFill>
                  <a:schemeClr val="tx1"/>
                </a:solidFill>
                <a:latin typeface="Arial" pitchFamily="34" charset="0"/>
                <a:ea typeface="ＭＳ Ｐゴシック" pitchFamily="34" charset="-128"/>
                <a:cs typeface="Arial" pitchFamily="34" charset="0"/>
              </a:rPr>
              <a:t>Calculated on value of the goods</a:t>
            </a:r>
          </a:p>
          <a:p>
            <a:pPr marL="342900" indent="-342900">
              <a:spcBef>
                <a:spcPct val="20000"/>
              </a:spcBef>
              <a:buClr>
                <a:srgbClr val="FC0128"/>
              </a:buClr>
              <a:buSzPct val="75000"/>
              <a:buFont typeface="Monotype Sorts" pitchFamily="2" charset="2"/>
              <a:buNone/>
            </a:pPr>
            <a:endParaRPr lang="en-GB" altLang="ja-JP" sz="2800" b="1" dirty="0">
              <a:solidFill>
                <a:schemeClr val="tx1"/>
              </a:solidFill>
              <a:latin typeface="Arial" pitchFamily="34" charset="0"/>
              <a:ea typeface="ＭＳ Ｐゴシック" pitchFamily="34" charset="-128"/>
              <a:cs typeface="Arial" pitchFamily="34" charset="0"/>
            </a:endParaRPr>
          </a:p>
          <a:p>
            <a:pPr marL="342900" indent="-342900">
              <a:spcBef>
                <a:spcPct val="20000"/>
              </a:spcBef>
              <a:buClr>
                <a:srgbClr val="FC0128"/>
              </a:buClr>
              <a:buSzPct val="75000"/>
              <a:buFont typeface="Monotype Sorts" pitchFamily="2" charset="2"/>
              <a:buChar char="l"/>
            </a:pPr>
            <a:r>
              <a:rPr lang="en-GB" altLang="ja-JP" sz="2800" b="1" dirty="0" smtClean="0">
                <a:solidFill>
                  <a:schemeClr val="tx1"/>
                </a:solidFill>
                <a:latin typeface="Arial" pitchFamily="34" charset="0"/>
                <a:ea typeface="ＭＳ Ｐゴシック" pitchFamily="34" charset="-128"/>
                <a:cs typeface="Arial" pitchFamily="34" charset="0"/>
              </a:rPr>
              <a:t>Customs must </a:t>
            </a:r>
            <a:r>
              <a:rPr lang="en-GB" altLang="ja-JP" sz="2800" b="1" dirty="0">
                <a:solidFill>
                  <a:schemeClr val="tx1"/>
                </a:solidFill>
                <a:latin typeface="Arial" pitchFamily="34" charset="0"/>
                <a:ea typeface="ＭＳ Ｐゴシック" pitchFamily="34" charset="-128"/>
                <a:cs typeface="Arial" pitchFamily="34" charset="0"/>
              </a:rPr>
              <a:t>appraise the value</a:t>
            </a:r>
            <a:br>
              <a:rPr lang="en-GB" altLang="ja-JP" sz="2800" b="1" dirty="0">
                <a:solidFill>
                  <a:schemeClr val="tx1"/>
                </a:solidFill>
                <a:latin typeface="Arial" pitchFamily="34" charset="0"/>
                <a:ea typeface="ＭＳ Ｐゴシック" pitchFamily="34" charset="-128"/>
                <a:cs typeface="Arial" pitchFamily="34" charset="0"/>
              </a:rPr>
            </a:br>
            <a:endParaRPr lang="en-GB" altLang="ja-JP" sz="2800" b="1" dirty="0">
              <a:solidFill>
                <a:schemeClr val="tx1"/>
              </a:solidFill>
              <a:latin typeface="Arial" pitchFamily="34" charset="0"/>
              <a:ea typeface="ＭＳ Ｐゴシック" pitchFamily="34" charset="-128"/>
              <a:cs typeface="Arial" pitchFamily="34" charset="0"/>
            </a:endParaRPr>
          </a:p>
          <a:p>
            <a:pPr marL="342900" indent="-342900">
              <a:spcBef>
                <a:spcPct val="20000"/>
              </a:spcBef>
              <a:buClr>
                <a:srgbClr val="FC0128"/>
              </a:buClr>
              <a:buSzPct val="75000"/>
              <a:buFont typeface="Monotype Sorts" pitchFamily="2" charset="2"/>
              <a:buChar char="l"/>
            </a:pPr>
            <a:r>
              <a:rPr lang="en-GB" altLang="ja-JP" sz="2800" b="1" dirty="0">
                <a:solidFill>
                  <a:schemeClr val="tx1"/>
                </a:solidFill>
                <a:latin typeface="Arial" pitchFamily="34" charset="0"/>
                <a:ea typeface="ＭＳ Ｐゴシック" pitchFamily="34" charset="-128"/>
                <a:cs typeface="Arial" pitchFamily="34" charset="0"/>
              </a:rPr>
              <a:t>Calculation varies with price, quality etc.</a:t>
            </a:r>
          </a:p>
        </p:txBody>
      </p:sp>
      <p:grpSp>
        <p:nvGrpSpPr>
          <p:cNvPr id="5" name="Group 6"/>
          <p:cNvGrpSpPr>
            <a:grpSpLocks/>
          </p:cNvGrpSpPr>
          <p:nvPr/>
        </p:nvGrpSpPr>
        <p:grpSpPr bwMode="auto">
          <a:xfrm>
            <a:off x="8077200" y="5797550"/>
            <a:ext cx="1066800" cy="1060450"/>
            <a:chOff x="2699" y="48"/>
            <a:chExt cx="613" cy="668"/>
          </a:xfrm>
        </p:grpSpPr>
        <p:sp>
          <p:nvSpPr>
            <p:cNvPr id="6" name="Freeform 7"/>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7" name="Rectangle 8"/>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8" name="Freeform 9"/>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9" name="Freeform 10"/>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0" name="Freeform 11"/>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1" name="AutoShape 12"/>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2" name="Freeform 13"/>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4498"/>
                                        </p:tgtEl>
                                        <p:attrNameLst>
                                          <p:attrName>style.visibility</p:attrName>
                                        </p:attrNameLst>
                                      </p:cBhvr>
                                      <p:to>
                                        <p:strVal val="visible"/>
                                      </p:to>
                                    </p:set>
                                    <p:animEffect transition="in" filter="fade">
                                      <p:cBhvr>
                                        <p:cTn id="7" dur="2000"/>
                                        <p:tgtEl>
                                          <p:spTgt spid="2344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4499">
                                            <p:txEl>
                                              <p:pRg st="0" end="0"/>
                                            </p:txEl>
                                          </p:spTgt>
                                        </p:tgtEl>
                                        <p:attrNameLst>
                                          <p:attrName>style.visibility</p:attrName>
                                        </p:attrNameLst>
                                      </p:cBhvr>
                                      <p:to>
                                        <p:strVal val="visible"/>
                                      </p:to>
                                    </p:set>
                                    <p:animEffect transition="in" filter="fade">
                                      <p:cBhvr>
                                        <p:cTn id="12" dur="2000"/>
                                        <p:tgtEl>
                                          <p:spTgt spid="2344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4499">
                                            <p:txEl>
                                              <p:pRg st="1" end="1"/>
                                            </p:txEl>
                                          </p:spTgt>
                                        </p:tgtEl>
                                        <p:attrNameLst>
                                          <p:attrName>style.visibility</p:attrName>
                                        </p:attrNameLst>
                                      </p:cBhvr>
                                      <p:to>
                                        <p:strVal val="visible"/>
                                      </p:to>
                                    </p:set>
                                    <p:animEffect transition="in" filter="fade">
                                      <p:cBhvr>
                                        <p:cTn id="17" dur="2000"/>
                                        <p:tgtEl>
                                          <p:spTgt spid="234499">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4499">
                                            <p:txEl>
                                              <p:pRg st="2" end="2"/>
                                            </p:txEl>
                                          </p:spTgt>
                                        </p:tgtEl>
                                        <p:attrNameLst>
                                          <p:attrName>style.visibility</p:attrName>
                                        </p:attrNameLst>
                                      </p:cBhvr>
                                      <p:to>
                                        <p:strVal val="visible"/>
                                      </p:to>
                                    </p:set>
                                    <p:animEffect transition="in" filter="fade">
                                      <p:cBhvr>
                                        <p:cTn id="20" dur="2000"/>
                                        <p:tgtEl>
                                          <p:spTgt spid="234499">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4499">
                                            <p:txEl>
                                              <p:pRg st="3" end="3"/>
                                            </p:txEl>
                                          </p:spTgt>
                                        </p:tgtEl>
                                        <p:attrNameLst>
                                          <p:attrName>style.visibility</p:attrName>
                                        </p:attrNameLst>
                                      </p:cBhvr>
                                      <p:to>
                                        <p:strVal val="visible"/>
                                      </p:to>
                                    </p:set>
                                    <p:animEffect transition="in" filter="fade">
                                      <p:cBhvr>
                                        <p:cTn id="23" dur="2000"/>
                                        <p:tgtEl>
                                          <p:spTgt spid="234499">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4499">
                                            <p:txEl>
                                              <p:pRg st="4" end="4"/>
                                            </p:txEl>
                                          </p:spTgt>
                                        </p:tgtEl>
                                        <p:attrNameLst>
                                          <p:attrName>style.visibility</p:attrName>
                                        </p:attrNameLst>
                                      </p:cBhvr>
                                      <p:to>
                                        <p:strVal val="visible"/>
                                      </p:to>
                                    </p:set>
                                    <p:animEffect transition="in" filter="fade">
                                      <p:cBhvr>
                                        <p:cTn id="26" dur="2000"/>
                                        <p:tgtEl>
                                          <p:spTgt spid="23449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4499">
                                            <p:txEl>
                                              <p:pRg st="5" end="5"/>
                                            </p:txEl>
                                          </p:spTgt>
                                        </p:tgtEl>
                                        <p:attrNameLst>
                                          <p:attrName>style.visibility</p:attrName>
                                        </p:attrNameLst>
                                      </p:cBhvr>
                                      <p:to>
                                        <p:strVal val="visible"/>
                                      </p:to>
                                    </p:set>
                                    <p:animEffect transition="in" filter="fade">
                                      <p:cBhvr>
                                        <p:cTn id="31" dur="2000"/>
                                        <p:tgtEl>
                                          <p:spTgt spid="234499">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4499">
                                            <p:txEl>
                                              <p:pRg st="6" end="6"/>
                                            </p:txEl>
                                          </p:spTgt>
                                        </p:tgtEl>
                                        <p:attrNameLst>
                                          <p:attrName>style.visibility</p:attrName>
                                        </p:attrNameLst>
                                      </p:cBhvr>
                                      <p:to>
                                        <p:strVal val="visible"/>
                                      </p:to>
                                    </p:set>
                                    <p:animEffect transition="in" filter="fade">
                                      <p:cBhvr>
                                        <p:cTn id="34" dur="2000"/>
                                        <p:tgtEl>
                                          <p:spTgt spid="234499">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34499">
                                            <p:txEl>
                                              <p:pRg st="7" end="7"/>
                                            </p:txEl>
                                          </p:spTgt>
                                        </p:tgtEl>
                                        <p:attrNameLst>
                                          <p:attrName>style.visibility</p:attrName>
                                        </p:attrNameLst>
                                      </p:cBhvr>
                                      <p:to>
                                        <p:strVal val="visible"/>
                                      </p:to>
                                    </p:set>
                                    <p:animEffect transition="in" filter="fade">
                                      <p:cBhvr>
                                        <p:cTn id="37" dur="2000"/>
                                        <p:tgtEl>
                                          <p:spTgt spid="234499">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4499">
                                            <p:txEl>
                                              <p:pRg st="8" end="8"/>
                                            </p:txEl>
                                          </p:spTgt>
                                        </p:tgtEl>
                                        <p:attrNameLst>
                                          <p:attrName>style.visibility</p:attrName>
                                        </p:attrNameLst>
                                      </p:cBhvr>
                                      <p:to>
                                        <p:strVal val="visible"/>
                                      </p:to>
                                    </p:set>
                                    <p:animEffect transition="in" filter="fade">
                                      <p:cBhvr>
                                        <p:cTn id="40" dur="2000"/>
                                        <p:tgtEl>
                                          <p:spTgt spid="234499">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4499">
                                            <p:txEl>
                                              <p:pRg st="9" end="9"/>
                                            </p:txEl>
                                          </p:spTgt>
                                        </p:tgtEl>
                                        <p:attrNameLst>
                                          <p:attrName>style.visibility</p:attrName>
                                        </p:attrNameLst>
                                      </p:cBhvr>
                                      <p:to>
                                        <p:strVal val="visible"/>
                                      </p:to>
                                    </p:set>
                                    <p:animEffect transition="in" filter="fade">
                                      <p:cBhvr>
                                        <p:cTn id="45" dur="2000"/>
                                        <p:tgtEl>
                                          <p:spTgt spid="234499">
                                            <p:txEl>
                                              <p:pRg st="9" end="9"/>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4499">
                                            <p:txEl>
                                              <p:pRg st="10" end="10"/>
                                            </p:txEl>
                                          </p:spTgt>
                                        </p:tgtEl>
                                        <p:attrNameLst>
                                          <p:attrName>style.visibility</p:attrName>
                                        </p:attrNameLst>
                                      </p:cBhvr>
                                      <p:to>
                                        <p:strVal val="visible"/>
                                      </p:to>
                                    </p:set>
                                    <p:animEffect transition="in" filter="fade">
                                      <p:cBhvr>
                                        <p:cTn id="48" dur="2000"/>
                                        <p:tgtEl>
                                          <p:spTgt spid="234499">
                                            <p:txEl>
                                              <p:pRg st="10" end="1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34499">
                                            <p:txEl>
                                              <p:pRg st="11" end="11"/>
                                            </p:txEl>
                                          </p:spTgt>
                                        </p:tgtEl>
                                        <p:attrNameLst>
                                          <p:attrName>style.visibility</p:attrName>
                                        </p:attrNameLst>
                                      </p:cBhvr>
                                      <p:to>
                                        <p:strVal val="visible"/>
                                      </p:to>
                                    </p:set>
                                    <p:animEffect transition="in" filter="fade">
                                      <p:cBhvr>
                                        <p:cTn id="51" dur="2000"/>
                                        <p:tgtEl>
                                          <p:spTgt spid="2344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animBg="1"/>
      <p:bldP spid="2344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381000" y="457200"/>
            <a:ext cx="8382000" cy="1143000"/>
          </a:xfrm>
        </p:spPr>
        <p:txBody>
          <a:bodyPr>
            <a:noAutofit/>
          </a:bodyPr>
          <a:lstStyle/>
          <a:p>
            <a:pPr algn="ctr"/>
            <a:r>
              <a:rPr lang="fr-BE" sz="4000" dirty="0"/>
              <a:t>VALUATION</a:t>
            </a:r>
            <a:br>
              <a:rPr lang="fr-BE" sz="4000" dirty="0"/>
            </a:br>
            <a:r>
              <a:rPr lang="fr-BE" sz="4000" dirty="0"/>
              <a:t>CUSTOMS V/S  COMMERCIAL</a:t>
            </a:r>
            <a:endParaRPr lang="fr-BE" sz="4000" dirty="0"/>
          </a:p>
        </p:txBody>
      </p:sp>
      <p:sp>
        <p:nvSpPr>
          <p:cNvPr id="244739" name="Rectangle 3"/>
          <p:cNvSpPr>
            <a:spLocks noGrp="1" noChangeArrowheads="1"/>
          </p:cNvSpPr>
          <p:nvPr>
            <p:ph idx="1"/>
          </p:nvPr>
        </p:nvSpPr>
        <p:spPr>
          <a:xfrm>
            <a:off x="381000" y="1600201"/>
            <a:ext cx="8382000" cy="5558445"/>
          </a:xfrm>
        </p:spPr>
        <p:txBody>
          <a:bodyPr/>
          <a:lstStyle/>
          <a:p>
            <a:pPr>
              <a:buFont typeface="Monotype Sorts" pitchFamily="2" charset="2"/>
              <a:buNone/>
            </a:pPr>
            <a:endParaRPr lang="fr-BE" sz="2800" b="1" dirty="0">
              <a:solidFill>
                <a:schemeClr val="tx2"/>
              </a:solidFill>
            </a:endParaRPr>
          </a:p>
          <a:p>
            <a:pPr>
              <a:buFont typeface="Monotype Sorts" pitchFamily="2" charset="2"/>
              <a:buNone/>
            </a:pPr>
            <a:r>
              <a:rPr lang="fr-BE" sz="2800" dirty="0">
                <a:solidFill>
                  <a:schemeClr val="tx2"/>
                </a:solidFill>
                <a:latin typeface="Arial" charset="0"/>
              </a:rPr>
              <a:t>VALUATION</a:t>
            </a:r>
            <a:endParaRPr lang="fr-BE" sz="2800" dirty="0"/>
          </a:p>
          <a:p>
            <a:pPr>
              <a:lnSpc>
                <a:spcPct val="150000"/>
              </a:lnSpc>
            </a:pPr>
            <a:r>
              <a:rPr lang="en-GB" altLang="ja-JP" sz="2800" dirty="0">
                <a:latin typeface="Arial" charset="0"/>
                <a:ea typeface="ＭＳ Ｐゴシック" pitchFamily="34" charset="-128"/>
              </a:rPr>
              <a:t>the process of thought which appreciates one thing in terms of the other</a:t>
            </a:r>
            <a:r>
              <a:rPr lang="fr-BE" altLang="ja-JP" sz="2800" dirty="0">
                <a:ea typeface="ＭＳ Ｐゴシック" pitchFamily="34" charset="-128"/>
              </a:rPr>
              <a:t> </a:t>
            </a:r>
            <a:endParaRPr lang="fr-BE" altLang="ja-JP" sz="2800" dirty="0" smtClean="0">
              <a:ea typeface="ＭＳ Ｐゴシック" pitchFamily="34" charset="-128"/>
            </a:endParaRPr>
          </a:p>
          <a:p>
            <a:pPr>
              <a:buFont typeface="Monotype Sorts" pitchFamily="2" charset="2"/>
              <a:buNone/>
            </a:pPr>
            <a:r>
              <a:rPr lang="en-GB" altLang="ja-JP" sz="2800" dirty="0" smtClean="0">
                <a:solidFill>
                  <a:schemeClr val="tx2"/>
                </a:solidFill>
                <a:latin typeface="Arial" charset="0"/>
                <a:ea typeface="ＭＳ Ｐゴシック" pitchFamily="34" charset="-128"/>
              </a:rPr>
              <a:t>CUSTOMS VALUATION:</a:t>
            </a:r>
            <a:endParaRPr lang="en-GB" altLang="ja-JP" sz="2800" dirty="0">
              <a:solidFill>
                <a:schemeClr val="tx2"/>
              </a:solidFill>
              <a:latin typeface="Arial" charset="0"/>
              <a:ea typeface="ＭＳ Ｐゴシック" pitchFamily="34" charset="-128"/>
            </a:endParaRPr>
          </a:p>
          <a:p>
            <a:pPr>
              <a:lnSpc>
                <a:spcPct val="150000"/>
              </a:lnSpc>
            </a:pPr>
            <a:r>
              <a:rPr lang="en-GB" altLang="ja-JP" sz="2800" dirty="0" smtClean="0">
                <a:latin typeface="Arial" charset="0"/>
                <a:ea typeface="ＭＳ Ｐゴシック" pitchFamily="34" charset="-128"/>
              </a:rPr>
              <a:t>Methodology</a:t>
            </a:r>
          </a:p>
          <a:p>
            <a:pPr>
              <a:lnSpc>
                <a:spcPct val="150000"/>
              </a:lnSpc>
            </a:pPr>
            <a:r>
              <a:rPr lang="en-GB" altLang="ja-JP" sz="2800" dirty="0" smtClean="0">
                <a:latin typeface="Arial" charset="0"/>
                <a:ea typeface="ＭＳ Ｐゴシック" pitchFamily="34" charset="-128"/>
              </a:rPr>
              <a:t>need </a:t>
            </a:r>
            <a:r>
              <a:rPr lang="en-GB" altLang="ja-JP" sz="2800" dirty="0">
                <a:latin typeface="Arial" charset="0"/>
                <a:ea typeface="ＭＳ Ｐゴシック" pitchFamily="34" charset="-128"/>
              </a:rPr>
              <a:t>for </a:t>
            </a:r>
            <a:r>
              <a:rPr lang="en-GB" altLang="ja-JP" sz="2800" u="sng" dirty="0">
                <a:latin typeface="Arial" charset="0"/>
                <a:ea typeface="ＭＳ Ｐゴシック" pitchFamily="34" charset="-128"/>
              </a:rPr>
              <a:t>standard</a:t>
            </a:r>
            <a:r>
              <a:rPr lang="en-GB" altLang="ja-JP" sz="2800" dirty="0">
                <a:latin typeface="Arial" charset="0"/>
                <a:ea typeface="ＭＳ Ｐゴシック" pitchFamily="34" charset="-128"/>
              </a:rPr>
              <a:t> that must be one which can be applied equitably to all transactions</a:t>
            </a:r>
            <a:r>
              <a:rPr lang="en-GB" altLang="ja-JP" sz="2800" dirty="0" smtClean="0">
                <a:latin typeface="Arial" charset="0"/>
                <a:ea typeface="ＭＳ Ｐゴシック" pitchFamily="34" charset="-128"/>
              </a:rPr>
              <a:t>.</a:t>
            </a:r>
          </a:p>
          <a:p>
            <a:pPr>
              <a:lnSpc>
                <a:spcPct val="150000"/>
              </a:lnSpc>
              <a:buNone/>
            </a:pPr>
            <a:r>
              <a:rPr lang="en-GB" altLang="ja-JP" sz="2800" dirty="0" smtClean="0">
                <a:latin typeface="Arial" charset="0"/>
                <a:ea typeface="ＭＳ Ｐゴシック" pitchFamily="34" charset="-128"/>
              </a:rPr>
              <a:t>  </a:t>
            </a:r>
            <a:endParaRPr lang="fr-BE" sz="2800" dirty="0">
              <a:latin typeface="Arial" charset="0"/>
              <a:ea typeface="ＭＳ Ｐゴシック" pitchFamily="34" charset="-128"/>
            </a:endParaRPr>
          </a:p>
        </p:txBody>
      </p:sp>
      <p:grpSp>
        <p:nvGrpSpPr>
          <p:cNvPr id="4" name="Group 6"/>
          <p:cNvGrpSpPr>
            <a:grpSpLocks/>
          </p:cNvGrpSpPr>
          <p:nvPr/>
        </p:nvGrpSpPr>
        <p:grpSpPr bwMode="auto">
          <a:xfrm>
            <a:off x="8077200" y="5797550"/>
            <a:ext cx="1066800" cy="1060450"/>
            <a:chOff x="2699" y="48"/>
            <a:chExt cx="613" cy="668"/>
          </a:xfrm>
        </p:grpSpPr>
        <p:sp>
          <p:nvSpPr>
            <p:cNvPr id="5" name="Freeform 7"/>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6" name="Rectangle 8"/>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7" name="Freeform 9"/>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8" name="Freeform 10"/>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9" name="Freeform 11"/>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0" name="AutoShape 12"/>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1" name="Freeform 13"/>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fade">
                                      <p:cBhvr>
                                        <p:cTn id="7" dur="2000"/>
                                        <p:tgtEl>
                                          <p:spTgt spid="2447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fade">
                                      <p:cBhvr>
                                        <p:cTn id="12" dur="2000"/>
                                        <p:tgtEl>
                                          <p:spTgt spid="244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4739">
                                            <p:txEl>
                                              <p:pRg st="2" end="2"/>
                                            </p:txEl>
                                          </p:spTgt>
                                        </p:tgtEl>
                                        <p:attrNameLst>
                                          <p:attrName>style.visibility</p:attrName>
                                        </p:attrNameLst>
                                      </p:cBhvr>
                                      <p:to>
                                        <p:strVal val="visible"/>
                                      </p:to>
                                    </p:set>
                                    <p:animEffect transition="in" filter="fade">
                                      <p:cBhvr>
                                        <p:cTn id="17" dur="2000"/>
                                        <p:tgtEl>
                                          <p:spTgt spid="2447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4739">
                                            <p:txEl>
                                              <p:pRg st="3" end="3"/>
                                            </p:txEl>
                                          </p:spTgt>
                                        </p:tgtEl>
                                        <p:attrNameLst>
                                          <p:attrName>style.visibility</p:attrName>
                                        </p:attrNameLst>
                                      </p:cBhvr>
                                      <p:to>
                                        <p:strVal val="visible"/>
                                      </p:to>
                                    </p:set>
                                    <p:animEffect transition="in" filter="fade">
                                      <p:cBhvr>
                                        <p:cTn id="22" dur="2000"/>
                                        <p:tgtEl>
                                          <p:spTgt spid="2447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4739">
                                            <p:txEl>
                                              <p:pRg st="4" end="4"/>
                                            </p:txEl>
                                          </p:spTgt>
                                        </p:tgtEl>
                                        <p:attrNameLst>
                                          <p:attrName>style.visibility</p:attrName>
                                        </p:attrNameLst>
                                      </p:cBhvr>
                                      <p:to>
                                        <p:strVal val="visible"/>
                                      </p:to>
                                    </p:set>
                                    <p:animEffect transition="in" filter="fade">
                                      <p:cBhvr>
                                        <p:cTn id="27" dur="2000"/>
                                        <p:tgtEl>
                                          <p:spTgt spid="2447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4739">
                                            <p:txEl>
                                              <p:pRg st="5" end="5"/>
                                            </p:txEl>
                                          </p:spTgt>
                                        </p:tgtEl>
                                        <p:attrNameLst>
                                          <p:attrName>style.visibility</p:attrName>
                                        </p:attrNameLst>
                                      </p:cBhvr>
                                      <p:to>
                                        <p:strVal val="visible"/>
                                      </p:to>
                                    </p:set>
                                    <p:animEffect transition="in" filter="fade">
                                      <p:cBhvr>
                                        <p:cTn id="32" dur="2000"/>
                                        <p:tgtEl>
                                          <p:spTgt spid="2447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4739">
                                            <p:txEl>
                                              <p:pRg st="6" end="6"/>
                                            </p:txEl>
                                          </p:spTgt>
                                        </p:tgtEl>
                                        <p:attrNameLst>
                                          <p:attrName>style.visibility</p:attrName>
                                        </p:attrNameLst>
                                      </p:cBhvr>
                                      <p:to>
                                        <p:strVal val="visible"/>
                                      </p:to>
                                    </p:set>
                                    <p:animEffect transition="in" filter="fade">
                                      <p:cBhvr>
                                        <p:cTn id="37" dur="2000"/>
                                        <p:tgtEl>
                                          <p:spTgt spid="2447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7200" y="990600"/>
            <a:ext cx="8382000" cy="553998"/>
          </a:xfrm>
        </p:spPr>
        <p:txBody>
          <a:bodyPr/>
          <a:lstStyle/>
          <a:p>
            <a:pPr algn="ctr"/>
            <a:r>
              <a:rPr lang="fr-BE" sz="4000" dirty="0">
                <a:cs typeface="Arial" pitchFamily="34" charset="0"/>
              </a:rPr>
              <a:t>DEFINITION OF VALUE</a:t>
            </a:r>
          </a:p>
        </p:txBody>
      </p:sp>
      <p:sp>
        <p:nvSpPr>
          <p:cNvPr id="245763" name="Rectangle 3"/>
          <p:cNvSpPr>
            <a:spLocks noGrp="1" noChangeArrowheads="1"/>
          </p:cNvSpPr>
          <p:nvPr>
            <p:ph idx="1"/>
          </p:nvPr>
        </p:nvSpPr>
        <p:spPr>
          <a:xfrm>
            <a:off x="685800" y="1981200"/>
            <a:ext cx="8134350" cy="2511457"/>
          </a:xfrm>
        </p:spPr>
        <p:txBody>
          <a:bodyPr/>
          <a:lstStyle/>
          <a:p>
            <a:endParaRPr lang="fr-BE" dirty="0"/>
          </a:p>
          <a:p>
            <a:r>
              <a:rPr lang="fr-BE" dirty="0">
                <a:latin typeface="Arial" charset="0"/>
              </a:rPr>
              <a:t>Key </a:t>
            </a:r>
            <a:r>
              <a:rPr lang="fr-BE" dirty="0" err="1">
                <a:latin typeface="Arial" charset="0"/>
              </a:rPr>
              <a:t>element</a:t>
            </a:r>
            <a:r>
              <a:rPr lang="fr-BE" dirty="0">
                <a:latin typeface="Arial" charset="0"/>
              </a:rPr>
              <a:t> of </a:t>
            </a:r>
            <a:r>
              <a:rPr lang="fr-BE" dirty="0" err="1">
                <a:latin typeface="Arial" charset="0"/>
              </a:rPr>
              <a:t>any</a:t>
            </a:r>
            <a:r>
              <a:rPr lang="fr-BE" dirty="0">
                <a:latin typeface="Arial" charset="0"/>
              </a:rPr>
              <a:t> </a:t>
            </a:r>
            <a:r>
              <a:rPr lang="fr-BE" dirty="0" smtClean="0">
                <a:latin typeface="Arial" charset="0"/>
              </a:rPr>
              <a:t>Customs </a:t>
            </a:r>
            <a:r>
              <a:rPr lang="fr-BE" dirty="0" err="1" smtClean="0">
                <a:latin typeface="Arial" charset="0"/>
              </a:rPr>
              <a:t>valuation</a:t>
            </a:r>
            <a:r>
              <a:rPr lang="fr-BE" dirty="0" smtClean="0">
                <a:latin typeface="Arial" charset="0"/>
              </a:rPr>
              <a:t> </a:t>
            </a:r>
            <a:r>
              <a:rPr lang="fr-BE" dirty="0">
                <a:latin typeface="Arial" charset="0"/>
              </a:rPr>
              <a:t>standard</a:t>
            </a:r>
          </a:p>
          <a:p>
            <a:endParaRPr lang="fr-BE" dirty="0">
              <a:latin typeface="Arial" charset="0"/>
            </a:endParaRPr>
          </a:p>
          <a:p>
            <a:r>
              <a:rPr lang="fr-BE" dirty="0" err="1">
                <a:latin typeface="Arial" charset="0"/>
              </a:rPr>
              <a:t>Notional</a:t>
            </a:r>
            <a:r>
              <a:rPr lang="fr-BE" dirty="0">
                <a:latin typeface="Arial" charset="0"/>
              </a:rPr>
              <a:t> vs Positive</a:t>
            </a:r>
          </a:p>
        </p:txBody>
      </p:sp>
      <p:grpSp>
        <p:nvGrpSpPr>
          <p:cNvPr id="4" name="Group 6"/>
          <p:cNvGrpSpPr>
            <a:grpSpLocks/>
          </p:cNvGrpSpPr>
          <p:nvPr/>
        </p:nvGrpSpPr>
        <p:grpSpPr bwMode="auto">
          <a:xfrm>
            <a:off x="8077200" y="5797550"/>
            <a:ext cx="1066800" cy="1060450"/>
            <a:chOff x="2699" y="48"/>
            <a:chExt cx="613" cy="668"/>
          </a:xfrm>
        </p:grpSpPr>
        <p:sp>
          <p:nvSpPr>
            <p:cNvPr id="5" name="Freeform 7"/>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6" name="Rectangle 8"/>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7" name="Freeform 9"/>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8" name="Freeform 10"/>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9" name="Freeform 11"/>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0" name="AutoShape 12"/>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1" name="Freeform 13"/>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63">
                                            <p:txEl>
                                              <p:pRg st="1" end="1"/>
                                            </p:txEl>
                                          </p:spTgt>
                                        </p:tgtEl>
                                        <p:attrNameLst>
                                          <p:attrName>style.visibility</p:attrName>
                                        </p:attrNameLst>
                                      </p:cBhvr>
                                      <p:to>
                                        <p:strVal val="visible"/>
                                      </p:to>
                                    </p:set>
                                    <p:animEffect transition="in" filter="fade">
                                      <p:cBhvr>
                                        <p:cTn id="7" dur="2000"/>
                                        <p:tgtEl>
                                          <p:spTgt spid="2457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63">
                                            <p:txEl>
                                              <p:pRg st="3" end="3"/>
                                            </p:txEl>
                                          </p:spTgt>
                                        </p:tgtEl>
                                        <p:attrNameLst>
                                          <p:attrName>style.visibility</p:attrName>
                                        </p:attrNameLst>
                                      </p:cBhvr>
                                      <p:to>
                                        <p:strVal val="visible"/>
                                      </p:to>
                                    </p:set>
                                    <p:animEffect transition="in" filter="fade">
                                      <p:cBhvr>
                                        <p:cTn id="12" dur="2000"/>
                                        <p:tgtEl>
                                          <p:spTgt spid="245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228600"/>
            <a:ext cx="9077325" cy="643766"/>
          </a:xfrm>
          <a:prstGeom prst="rect">
            <a:avLst/>
          </a:prstGeom>
          <a:noFill/>
          <a:ln w="12700">
            <a:noFill/>
            <a:miter lim="800000"/>
            <a:headEnd/>
            <a:tailEnd/>
          </a:ln>
          <a:effectLst/>
        </p:spPr>
        <p:txBody>
          <a:bodyPr lIns="90488" tIns="44450" rIns="90488" bIns="44450">
            <a:spAutoFit/>
          </a:bodyPr>
          <a:lstStyle/>
          <a:p>
            <a:pPr marL="342900" indent="-342900" algn="ctr" defTabSz="914363">
              <a:lnSpc>
                <a:spcPct val="90000"/>
              </a:lnSpc>
              <a:spcBef>
                <a:spcPct val="0"/>
              </a:spcBef>
            </a:pPr>
            <a:r>
              <a:rPr lang="en-GB" altLang="ja-JP" sz="40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pitchFamily="34" charset="0"/>
              </a:rPr>
              <a:t>EVOLUTION OF VALUATION SYSTEMS</a:t>
            </a:r>
          </a:p>
        </p:txBody>
      </p:sp>
      <p:sp>
        <p:nvSpPr>
          <p:cNvPr id="142339" name="Rectangle 3"/>
          <p:cNvSpPr>
            <a:spLocks noChangeArrowheads="1"/>
          </p:cNvSpPr>
          <p:nvPr/>
        </p:nvSpPr>
        <p:spPr bwMode="auto">
          <a:xfrm>
            <a:off x="311150" y="1301750"/>
            <a:ext cx="3949700" cy="901700"/>
          </a:xfrm>
          <a:prstGeom prst="rect">
            <a:avLst/>
          </a:prstGeom>
          <a:solidFill>
            <a:srgbClr val="FC0128"/>
          </a:solidFill>
          <a:ln w="12700">
            <a:solidFill>
              <a:schemeClr val="tx1"/>
            </a:solidFill>
            <a:miter lim="800000"/>
            <a:headEnd/>
            <a:tailEnd/>
          </a:ln>
          <a:effectLst/>
        </p:spPr>
        <p:txBody>
          <a:bodyPr wrap="none" lIns="90488" tIns="44450" rIns="90488" bIns="44450" anchor="ctr"/>
          <a:lstStyle/>
          <a:p>
            <a:pPr marL="342900" indent="-342900" algn="ctr"/>
            <a:r>
              <a:rPr lang="en-GB" altLang="ja-JP" sz="2000" b="1">
                <a:solidFill>
                  <a:schemeClr val="tx1"/>
                </a:solidFill>
                <a:latin typeface="Arial" charset="0"/>
                <a:ea typeface="ＭＳ Ｐゴシック" pitchFamily="34" charset="-128"/>
              </a:rPr>
              <a:t>DIFFERENT AND UNSTABLE </a:t>
            </a:r>
            <a:br>
              <a:rPr lang="en-GB" altLang="ja-JP" sz="2000" b="1">
                <a:solidFill>
                  <a:schemeClr val="tx1"/>
                </a:solidFill>
                <a:latin typeface="Arial" charset="0"/>
                <a:ea typeface="ＭＳ Ｐゴシック" pitchFamily="34" charset="-128"/>
              </a:rPr>
            </a:br>
            <a:r>
              <a:rPr lang="en-GB" altLang="ja-JP" sz="2000" b="1">
                <a:solidFill>
                  <a:schemeClr val="tx1"/>
                </a:solidFill>
                <a:latin typeface="Arial" charset="0"/>
                <a:ea typeface="ＭＳ Ｐゴシック" pitchFamily="34" charset="-128"/>
              </a:rPr>
              <a:t> VALUATION SYSTEMS </a:t>
            </a:r>
          </a:p>
        </p:txBody>
      </p:sp>
      <p:sp>
        <p:nvSpPr>
          <p:cNvPr id="142340" name="Rectangle 4"/>
          <p:cNvSpPr>
            <a:spLocks noChangeArrowheads="1"/>
          </p:cNvSpPr>
          <p:nvPr/>
        </p:nvSpPr>
        <p:spPr bwMode="auto">
          <a:xfrm>
            <a:off x="311150" y="2749550"/>
            <a:ext cx="3949700" cy="749300"/>
          </a:xfrm>
          <a:prstGeom prst="rect">
            <a:avLst/>
          </a:prstGeom>
          <a:solidFill>
            <a:srgbClr val="C1CEFF"/>
          </a:solidFill>
          <a:ln w="12700">
            <a:solidFill>
              <a:schemeClr val="tx1"/>
            </a:solidFill>
            <a:miter lim="800000"/>
            <a:headEnd/>
            <a:tailEnd/>
          </a:ln>
          <a:effectLst/>
        </p:spPr>
        <p:txBody>
          <a:bodyPr wrap="none" lIns="90488" tIns="44450" rIns="90488" bIns="44450" anchor="ctr"/>
          <a:lstStyle/>
          <a:p>
            <a:pPr marL="342900" indent="-342900" algn="ctr"/>
            <a:r>
              <a:rPr lang="en-GB" altLang="ja-JP" sz="2000" b="1" dirty="0">
                <a:solidFill>
                  <a:schemeClr val="bg2"/>
                </a:solidFill>
                <a:latin typeface="Arial" charset="0"/>
                <a:ea typeface="ＭＳ Ｐゴシック" pitchFamily="34" charset="-128"/>
              </a:rPr>
              <a:t>LEAGUE OF NATIONS</a:t>
            </a:r>
          </a:p>
        </p:txBody>
      </p:sp>
      <p:sp>
        <p:nvSpPr>
          <p:cNvPr id="142341" name="Rectangle 5"/>
          <p:cNvSpPr>
            <a:spLocks noChangeArrowheads="1"/>
          </p:cNvSpPr>
          <p:nvPr/>
        </p:nvSpPr>
        <p:spPr bwMode="auto">
          <a:xfrm>
            <a:off x="4953000" y="1752600"/>
            <a:ext cx="3962400" cy="762000"/>
          </a:xfrm>
          <a:prstGeom prst="rect">
            <a:avLst/>
          </a:prstGeom>
          <a:solidFill>
            <a:srgbClr val="E3BEFF"/>
          </a:solidFill>
          <a:ln w="12700">
            <a:noFill/>
            <a:miter lim="800000"/>
            <a:headEnd/>
            <a:tailEnd/>
          </a:ln>
          <a:effectLst/>
        </p:spPr>
        <p:txBody>
          <a:bodyPr wrap="none" lIns="90488" tIns="44450" rIns="90488" bIns="44450" anchor="ctr"/>
          <a:lstStyle/>
          <a:p>
            <a:pPr marL="342900" indent="-342900" algn="ctr"/>
            <a:r>
              <a:rPr lang="ja-JP" altLang="en-GB" sz="2000" b="1">
                <a:solidFill>
                  <a:schemeClr val="bg2"/>
                </a:solidFill>
                <a:latin typeface="Arial" charset="0"/>
                <a:ea typeface="ＭＳ Ｐゴシック" pitchFamily="34" charset="-128"/>
              </a:rPr>
              <a:t>1950/1953 </a:t>
            </a:r>
            <a:r>
              <a:rPr lang="en-GB" altLang="ja-JP" sz="2000" b="1">
                <a:solidFill>
                  <a:schemeClr val="bg2"/>
                </a:solidFill>
                <a:latin typeface="Arial" charset="0"/>
                <a:ea typeface="ＭＳ Ｐゴシック" pitchFamily="34" charset="-128"/>
              </a:rPr>
              <a:t>BDV</a:t>
            </a:r>
          </a:p>
        </p:txBody>
      </p:sp>
      <p:sp>
        <p:nvSpPr>
          <p:cNvPr id="142342" name="Rectangle 6"/>
          <p:cNvSpPr>
            <a:spLocks noChangeArrowheads="1"/>
          </p:cNvSpPr>
          <p:nvPr/>
        </p:nvSpPr>
        <p:spPr bwMode="auto">
          <a:xfrm>
            <a:off x="311150" y="4044950"/>
            <a:ext cx="3949700" cy="673100"/>
          </a:xfrm>
          <a:prstGeom prst="rect">
            <a:avLst/>
          </a:prstGeom>
          <a:solidFill>
            <a:schemeClr val="tx1"/>
          </a:solidFill>
          <a:ln w="12700">
            <a:solidFill>
              <a:schemeClr val="tx1"/>
            </a:solidFill>
            <a:miter lim="800000"/>
            <a:headEnd/>
            <a:tailEnd/>
          </a:ln>
          <a:effectLst/>
        </p:spPr>
        <p:txBody>
          <a:bodyPr wrap="none" lIns="90488" tIns="44450" rIns="90488" bIns="44450" anchor="ctr"/>
          <a:lstStyle/>
          <a:p>
            <a:pPr marL="342900" indent="-342900" algn="ctr"/>
            <a:r>
              <a:rPr lang="en-GB" altLang="ja-JP" sz="2000" b="1">
                <a:solidFill>
                  <a:srgbClr val="000000"/>
                </a:solidFill>
                <a:latin typeface="Arial" charset="0"/>
                <a:ea typeface="ＭＳ Ｐゴシック" pitchFamily="34" charset="-128"/>
              </a:rPr>
              <a:t>GATT 1947 - Article VII</a:t>
            </a:r>
          </a:p>
        </p:txBody>
      </p:sp>
      <p:sp>
        <p:nvSpPr>
          <p:cNvPr id="142343" name="Rectangle 7"/>
          <p:cNvSpPr>
            <a:spLocks noChangeArrowheads="1"/>
          </p:cNvSpPr>
          <p:nvPr/>
        </p:nvSpPr>
        <p:spPr bwMode="auto">
          <a:xfrm>
            <a:off x="228600" y="5257800"/>
            <a:ext cx="3962400" cy="838200"/>
          </a:xfrm>
          <a:prstGeom prst="rect">
            <a:avLst/>
          </a:prstGeom>
          <a:solidFill>
            <a:srgbClr val="00FF00"/>
          </a:solidFill>
          <a:ln w="12700">
            <a:noFill/>
            <a:miter lim="800000"/>
            <a:headEnd/>
            <a:tailEnd/>
          </a:ln>
          <a:effectLst/>
        </p:spPr>
        <p:txBody>
          <a:bodyPr wrap="none" lIns="90488" tIns="44450" rIns="90488" bIns="44450" anchor="ctr"/>
          <a:lstStyle/>
          <a:p>
            <a:pPr marL="342900" indent="-342900" algn="ctr"/>
            <a:r>
              <a:rPr lang="ja-JP" altLang="en-GB" sz="2000" b="1">
                <a:solidFill>
                  <a:schemeClr val="tx1"/>
                </a:solidFill>
                <a:latin typeface="Arial" charset="0"/>
                <a:ea typeface="ＭＳ Ｐゴシック" pitchFamily="34" charset="-128"/>
              </a:rPr>
              <a:t>1947 </a:t>
            </a:r>
            <a:r>
              <a:rPr lang="en-GB" altLang="ja-JP" sz="2000" b="1" dirty="0">
                <a:solidFill>
                  <a:schemeClr val="tx1"/>
                </a:solidFill>
                <a:latin typeface="Arial" charset="0"/>
                <a:ea typeface="ＭＳ Ｐゴシック" pitchFamily="34" charset="-128"/>
              </a:rPr>
              <a:t>EUROPEAN </a:t>
            </a:r>
            <a:r>
              <a:rPr lang="en-GB" altLang="ja-JP" sz="2000" b="1" dirty="0" smtClean="0">
                <a:solidFill>
                  <a:schemeClr val="tx1"/>
                </a:solidFill>
                <a:latin typeface="Arial" charset="0"/>
                <a:ea typeface="ＭＳ Ｐゴシック" pitchFamily="34" charset="-128"/>
              </a:rPr>
              <a:t>Customs</a:t>
            </a:r>
            <a:r>
              <a:rPr lang="en-GB" altLang="ja-JP" sz="2000" b="1" dirty="0">
                <a:solidFill>
                  <a:schemeClr val="tx1"/>
                </a:solidFill>
                <a:latin typeface="Arial" charset="0"/>
                <a:ea typeface="ＭＳ Ｐゴシック" pitchFamily="34" charset="-128"/>
              </a:rPr>
              <a:t/>
            </a:r>
            <a:br>
              <a:rPr lang="en-GB" altLang="ja-JP" sz="2000" b="1" dirty="0">
                <a:solidFill>
                  <a:schemeClr val="tx1"/>
                </a:solidFill>
                <a:latin typeface="Arial" charset="0"/>
                <a:ea typeface="ＭＳ Ｐゴシック" pitchFamily="34" charset="-128"/>
              </a:rPr>
            </a:br>
            <a:r>
              <a:rPr lang="en-GB" altLang="ja-JP" sz="2000" b="1" dirty="0">
                <a:solidFill>
                  <a:schemeClr val="tx1"/>
                </a:solidFill>
                <a:latin typeface="Arial" charset="0"/>
                <a:ea typeface="ＭＳ Ｐゴシック" pitchFamily="34" charset="-128"/>
              </a:rPr>
              <a:t>UNION STUDY GROUP    </a:t>
            </a:r>
          </a:p>
        </p:txBody>
      </p:sp>
      <p:sp>
        <p:nvSpPr>
          <p:cNvPr id="142344" name="Rectangle 8"/>
          <p:cNvSpPr>
            <a:spLocks noChangeArrowheads="1"/>
          </p:cNvSpPr>
          <p:nvPr/>
        </p:nvSpPr>
        <p:spPr bwMode="auto">
          <a:xfrm>
            <a:off x="4953000" y="3048000"/>
            <a:ext cx="3962400" cy="914400"/>
          </a:xfrm>
          <a:prstGeom prst="rect">
            <a:avLst/>
          </a:prstGeom>
          <a:solidFill>
            <a:schemeClr val="accent1"/>
          </a:solidFill>
          <a:ln w="12700">
            <a:noFill/>
            <a:miter lim="800000"/>
            <a:headEnd/>
            <a:tailEnd/>
          </a:ln>
          <a:effectLst/>
        </p:spPr>
        <p:txBody>
          <a:bodyPr wrap="none" lIns="90488" tIns="44450" rIns="90488" bIns="44450" anchor="ctr"/>
          <a:lstStyle/>
          <a:p>
            <a:pPr marL="342900" indent="-342900" algn="ctr"/>
            <a:r>
              <a:rPr lang="ja-JP" altLang="en-GB" sz="2000" b="1">
                <a:solidFill>
                  <a:srgbClr val="FC0128"/>
                </a:solidFill>
                <a:latin typeface="Arial" charset="0"/>
                <a:ea typeface="ＭＳ Ｐゴシック" pitchFamily="34" charset="-128"/>
              </a:rPr>
              <a:t>198</a:t>
            </a:r>
            <a:r>
              <a:rPr lang="en-GB" altLang="ja-JP" sz="2000" b="1">
                <a:solidFill>
                  <a:srgbClr val="FC0128"/>
                </a:solidFill>
                <a:latin typeface="Arial" charset="0"/>
                <a:ea typeface="ＭＳ Ｐゴシック" pitchFamily="34" charset="-128"/>
              </a:rPr>
              <a:t>0 GATT VALUATION </a:t>
            </a:r>
            <a:br>
              <a:rPr lang="en-GB" altLang="ja-JP" sz="2000" b="1">
                <a:solidFill>
                  <a:srgbClr val="FC0128"/>
                </a:solidFill>
                <a:latin typeface="Arial" charset="0"/>
                <a:ea typeface="ＭＳ Ｐゴシック" pitchFamily="34" charset="-128"/>
              </a:rPr>
            </a:br>
            <a:r>
              <a:rPr lang="en-GB" altLang="ja-JP" sz="2000" b="1">
                <a:solidFill>
                  <a:srgbClr val="FC0128"/>
                </a:solidFill>
                <a:latin typeface="Arial" charset="0"/>
                <a:ea typeface="ＭＳ Ｐゴシック" pitchFamily="34" charset="-128"/>
              </a:rPr>
              <a:t>AGREEMENT</a:t>
            </a:r>
            <a:r>
              <a:rPr lang="en-GB" altLang="ja-JP" sz="2000" b="1">
                <a:solidFill>
                  <a:schemeClr val="tx1"/>
                </a:solidFill>
                <a:latin typeface="Arial" charset="0"/>
                <a:ea typeface="ＭＳ Ｐゴシック" pitchFamily="34" charset="-128"/>
              </a:rPr>
              <a:t>     </a:t>
            </a:r>
          </a:p>
        </p:txBody>
      </p:sp>
      <p:sp>
        <p:nvSpPr>
          <p:cNvPr id="142345" name="Rectangle 9"/>
          <p:cNvSpPr>
            <a:spLocks noChangeArrowheads="1"/>
          </p:cNvSpPr>
          <p:nvPr/>
        </p:nvSpPr>
        <p:spPr bwMode="auto">
          <a:xfrm>
            <a:off x="4959350" y="4502150"/>
            <a:ext cx="3949700" cy="901700"/>
          </a:xfrm>
          <a:prstGeom prst="rect">
            <a:avLst/>
          </a:prstGeom>
          <a:solidFill>
            <a:schemeClr val="tx2"/>
          </a:solidFill>
          <a:ln w="12700">
            <a:solidFill>
              <a:schemeClr val="tx2"/>
            </a:solidFill>
            <a:miter lim="800000"/>
            <a:headEnd/>
            <a:tailEnd/>
          </a:ln>
          <a:effectLst/>
        </p:spPr>
        <p:txBody>
          <a:bodyPr wrap="none" lIns="90488" tIns="44450" rIns="90488" bIns="44450" anchor="ctr"/>
          <a:lstStyle/>
          <a:p>
            <a:pPr marL="342900" indent="-342900" algn="ctr"/>
            <a:r>
              <a:rPr lang="ja-JP" altLang="en-GB" sz="2000" b="1">
                <a:solidFill>
                  <a:schemeClr val="tx2">
                    <a:lumMod val="10000"/>
                  </a:schemeClr>
                </a:solidFill>
                <a:latin typeface="Arial" charset="0"/>
                <a:ea typeface="ＭＳ Ｐゴシック" pitchFamily="34" charset="-128"/>
              </a:rPr>
              <a:t>1995 </a:t>
            </a:r>
            <a:r>
              <a:rPr lang="en-GB" altLang="ja-JP" sz="2000" b="1" dirty="0">
                <a:solidFill>
                  <a:schemeClr val="tx2">
                    <a:lumMod val="10000"/>
                  </a:schemeClr>
                </a:solidFill>
                <a:latin typeface="Arial" charset="0"/>
                <a:ea typeface="ＭＳ Ｐゴシック" pitchFamily="34" charset="-128"/>
              </a:rPr>
              <a:t>WTO VALUATION</a:t>
            </a:r>
            <a:br>
              <a:rPr lang="en-GB" altLang="ja-JP" sz="2000" b="1" dirty="0">
                <a:solidFill>
                  <a:schemeClr val="tx2">
                    <a:lumMod val="10000"/>
                  </a:schemeClr>
                </a:solidFill>
                <a:latin typeface="Arial" charset="0"/>
                <a:ea typeface="ＭＳ Ｐゴシック" pitchFamily="34" charset="-128"/>
              </a:rPr>
            </a:br>
            <a:r>
              <a:rPr lang="en-GB" altLang="ja-JP" sz="2000" b="1" dirty="0">
                <a:solidFill>
                  <a:schemeClr val="tx2">
                    <a:lumMod val="10000"/>
                  </a:schemeClr>
                </a:solidFill>
                <a:latin typeface="Arial" charset="0"/>
                <a:ea typeface="ＭＳ Ｐゴシック" pitchFamily="34" charset="-128"/>
              </a:rPr>
              <a:t>AGREEMENT</a:t>
            </a:r>
          </a:p>
        </p:txBody>
      </p:sp>
      <p:sp>
        <p:nvSpPr>
          <p:cNvPr id="142346" name="AutoShape 10"/>
          <p:cNvSpPr>
            <a:spLocks noChangeArrowheads="1"/>
          </p:cNvSpPr>
          <p:nvPr/>
        </p:nvSpPr>
        <p:spPr bwMode="auto">
          <a:xfrm rot="16200000" flipH="1">
            <a:off x="2063750" y="2292350"/>
            <a:ext cx="520700" cy="368300"/>
          </a:xfrm>
          <a:prstGeom prst="rightArrow">
            <a:avLst>
              <a:gd name="adj1" fmla="val 50000"/>
              <a:gd name="adj2" fmla="val 70801"/>
            </a:avLst>
          </a:prstGeom>
          <a:solidFill>
            <a:srgbClr val="FC0128"/>
          </a:solidFill>
          <a:ln w="12700">
            <a:solidFill>
              <a:schemeClr val="tx1"/>
            </a:solidFill>
            <a:miter lim="800000"/>
            <a:headEnd/>
            <a:tailEnd/>
          </a:ln>
          <a:effectLst/>
        </p:spPr>
        <p:txBody>
          <a:bodyPr wrap="none" anchor="ctr"/>
          <a:lstStyle/>
          <a:p>
            <a:endParaRPr lang="en-US"/>
          </a:p>
        </p:txBody>
      </p:sp>
      <p:sp>
        <p:nvSpPr>
          <p:cNvPr id="142347" name="AutoShape 11"/>
          <p:cNvSpPr>
            <a:spLocks noChangeArrowheads="1"/>
          </p:cNvSpPr>
          <p:nvPr/>
        </p:nvSpPr>
        <p:spPr bwMode="auto">
          <a:xfrm rot="16200000" flipH="1">
            <a:off x="2063750" y="3587750"/>
            <a:ext cx="520700" cy="368300"/>
          </a:xfrm>
          <a:prstGeom prst="rightArrow">
            <a:avLst>
              <a:gd name="adj1" fmla="val 50000"/>
              <a:gd name="adj2" fmla="val 70801"/>
            </a:avLst>
          </a:prstGeom>
          <a:solidFill>
            <a:srgbClr val="C1CEFF"/>
          </a:solidFill>
          <a:ln w="12700">
            <a:solidFill>
              <a:schemeClr val="tx1"/>
            </a:solidFill>
            <a:miter lim="800000"/>
            <a:headEnd/>
            <a:tailEnd/>
          </a:ln>
          <a:effectLst/>
        </p:spPr>
        <p:txBody>
          <a:bodyPr wrap="none" anchor="ctr"/>
          <a:lstStyle/>
          <a:p>
            <a:endParaRPr lang="en-US"/>
          </a:p>
        </p:txBody>
      </p:sp>
      <p:sp>
        <p:nvSpPr>
          <p:cNvPr id="142348" name="AutoShape 12"/>
          <p:cNvSpPr>
            <a:spLocks noChangeArrowheads="1"/>
          </p:cNvSpPr>
          <p:nvPr/>
        </p:nvSpPr>
        <p:spPr bwMode="auto">
          <a:xfrm rot="16200000" flipH="1">
            <a:off x="2063750" y="4806950"/>
            <a:ext cx="520700" cy="368300"/>
          </a:xfrm>
          <a:prstGeom prst="rightArrow">
            <a:avLst>
              <a:gd name="adj1" fmla="val 50000"/>
              <a:gd name="adj2" fmla="val 70801"/>
            </a:avLst>
          </a:prstGeom>
          <a:solidFill>
            <a:schemeClr val="tx1"/>
          </a:solidFill>
          <a:ln w="12700">
            <a:solidFill>
              <a:schemeClr val="tx1"/>
            </a:solidFill>
            <a:miter lim="800000"/>
            <a:headEnd/>
            <a:tailEnd/>
          </a:ln>
          <a:effectLst/>
        </p:spPr>
        <p:txBody>
          <a:bodyPr wrap="none" anchor="ctr"/>
          <a:lstStyle/>
          <a:p>
            <a:endParaRPr lang="en-US"/>
          </a:p>
        </p:txBody>
      </p:sp>
      <p:sp>
        <p:nvSpPr>
          <p:cNvPr id="142349" name="AutoShape 13"/>
          <p:cNvSpPr>
            <a:spLocks noChangeArrowheads="1"/>
          </p:cNvSpPr>
          <p:nvPr/>
        </p:nvSpPr>
        <p:spPr bwMode="auto">
          <a:xfrm rot="16200000" flipH="1">
            <a:off x="6362700" y="1181100"/>
            <a:ext cx="762000" cy="381000"/>
          </a:xfrm>
          <a:prstGeom prst="rightArrow">
            <a:avLst>
              <a:gd name="adj1" fmla="val 50000"/>
              <a:gd name="adj2" fmla="val 100157"/>
            </a:avLst>
          </a:prstGeom>
          <a:solidFill>
            <a:srgbClr val="00FF00"/>
          </a:solidFill>
          <a:ln w="12700">
            <a:noFill/>
            <a:miter lim="800000"/>
            <a:headEnd/>
            <a:tailEnd/>
          </a:ln>
          <a:effectLst/>
        </p:spPr>
        <p:txBody>
          <a:bodyPr wrap="none" anchor="ctr"/>
          <a:lstStyle/>
          <a:p>
            <a:endParaRPr lang="en-US"/>
          </a:p>
        </p:txBody>
      </p:sp>
      <p:sp>
        <p:nvSpPr>
          <p:cNvPr id="142350" name="AutoShape 14"/>
          <p:cNvSpPr>
            <a:spLocks noChangeArrowheads="1"/>
          </p:cNvSpPr>
          <p:nvPr/>
        </p:nvSpPr>
        <p:spPr bwMode="auto">
          <a:xfrm rot="16200000" flipH="1">
            <a:off x="6477000" y="2590800"/>
            <a:ext cx="533400" cy="381000"/>
          </a:xfrm>
          <a:prstGeom prst="rightArrow">
            <a:avLst>
              <a:gd name="adj1" fmla="val 50000"/>
              <a:gd name="adj2" fmla="val 70110"/>
            </a:avLst>
          </a:prstGeom>
          <a:solidFill>
            <a:srgbClr val="E3BEFF"/>
          </a:solidFill>
          <a:ln w="12700">
            <a:noFill/>
            <a:miter lim="800000"/>
            <a:headEnd/>
            <a:tailEnd/>
          </a:ln>
          <a:effectLst/>
        </p:spPr>
        <p:txBody>
          <a:bodyPr wrap="none" anchor="ctr"/>
          <a:lstStyle/>
          <a:p>
            <a:endParaRPr lang="en-US"/>
          </a:p>
        </p:txBody>
      </p:sp>
      <p:sp>
        <p:nvSpPr>
          <p:cNvPr id="142351" name="AutoShape 15"/>
          <p:cNvSpPr>
            <a:spLocks noChangeArrowheads="1"/>
          </p:cNvSpPr>
          <p:nvPr/>
        </p:nvSpPr>
        <p:spPr bwMode="auto">
          <a:xfrm rot="16200000" flipH="1">
            <a:off x="6477000" y="4038600"/>
            <a:ext cx="533400" cy="381000"/>
          </a:xfrm>
          <a:prstGeom prst="rightArrow">
            <a:avLst>
              <a:gd name="adj1" fmla="val 50000"/>
              <a:gd name="adj2" fmla="val 70110"/>
            </a:avLst>
          </a:prstGeom>
          <a:solidFill>
            <a:schemeClr val="accent1"/>
          </a:solidFill>
          <a:ln w="12700">
            <a:noFill/>
            <a:miter lim="800000"/>
            <a:headEnd/>
            <a:tailEnd/>
          </a:ln>
          <a:effectLst/>
        </p:spPr>
        <p:txBody>
          <a:bodyPr wrap="none" anchor="ctr"/>
          <a:lstStyle/>
          <a:p>
            <a:endParaRPr lang="en-US"/>
          </a:p>
        </p:txBody>
      </p:sp>
      <p:sp>
        <p:nvSpPr>
          <p:cNvPr id="142352" name="Line 16"/>
          <p:cNvSpPr>
            <a:spLocks noChangeShapeType="1"/>
          </p:cNvSpPr>
          <p:nvPr/>
        </p:nvSpPr>
        <p:spPr bwMode="auto">
          <a:xfrm>
            <a:off x="4191000" y="5715000"/>
            <a:ext cx="457200" cy="0"/>
          </a:xfrm>
          <a:prstGeom prst="line">
            <a:avLst/>
          </a:prstGeom>
          <a:noFill/>
          <a:ln w="127000">
            <a:solidFill>
              <a:srgbClr val="00FF00"/>
            </a:solidFill>
            <a:round/>
            <a:headEnd/>
            <a:tailEnd/>
          </a:ln>
          <a:effectLst/>
        </p:spPr>
        <p:txBody>
          <a:bodyPr wrap="none" anchor="ctr"/>
          <a:lstStyle/>
          <a:p>
            <a:endParaRPr lang="en-US"/>
          </a:p>
        </p:txBody>
      </p:sp>
      <p:sp>
        <p:nvSpPr>
          <p:cNvPr id="142353" name="Line 17"/>
          <p:cNvSpPr>
            <a:spLocks noChangeShapeType="1"/>
          </p:cNvSpPr>
          <p:nvPr/>
        </p:nvSpPr>
        <p:spPr bwMode="auto">
          <a:xfrm flipV="1">
            <a:off x="4648200" y="1066800"/>
            <a:ext cx="0" cy="4724400"/>
          </a:xfrm>
          <a:prstGeom prst="line">
            <a:avLst/>
          </a:prstGeom>
          <a:noFill/>
          <a:ln w="127000">
            <a:solidFill>
              <a:srgbClr val="00FF00"/>
            </a:solidFill>
            <a:round/>
            <a:headEnd/>
            <a:tailEnd/>
          </a:ln>
          <a:effectLst/>
        </p:spPr>
        <p:txBody>
          <a:bodyPr wrap="none" anchor="ctr"/>
          <a:lstStyle/>
          <a:p>
            <a:endParaRPr lang="en-US"/>
          </a:p>
        </p:txBody>
      </p:sp>
      <p:sp>
        <p:nvSpPr>
          <p:cNvPr id="142354" name="Line 18"/>
          <p:cNvSpPr>
            <a:spLocks noChangeShapeType="1"/>
          </p:cNvSpPr>
          <p:nvPr/>
        </p:nvSpPr>
        <p:spPr bwMode="auto">
          <a:xfrm>
            <a:off x="4572000" y="1066800"/>
            <a:ext cx="2133600" cy="0"/>
          </a:xfrm>
          <a:prstGeom prst="line">
            <a:avLst/>
          </a:prstGeom>
          <a:noFill/>
          <a:ln w="127000">
            <a:solidFill>
              <a:srgbClr val="00FF00"/>
            </a:solidFill>
            <a:round/>
            <a:headEnd/>
            <a:tailEnd/>
          </a:ln>
          <a:effectLst/>
        </p:spPr>
        <p:txBody>
          <a:bodyPr wrap="none" anchor="ctr"/>
          <a:lstStyle/>
          <a:p>
            <a:endParaRPr lang="en-US"/>
          </a:p>
        </p:txBody>
      </p:sp>
      <p:grpSp>
        <p:nvGrpSpPr>
          <p:cNvPr id="2" name="Group 19"/>
          <p:cNvGrpSpPr>
            <a:grpSpLocks/>
          </p:cNvGrpSpPr>
          <p:nvPr/>
        </p:nvGrpSpPr>
        <p:grpSpPr bwMode="auto">
          <a:xfrm>
            <a:off x="8070850" y="5794375"/>
            <a:ext cx="1066800" cy="1060450"/>
            <a:chOff x="2699" y="48"/>
            <a:chExt cx="613" cy="668"/>
          </a:xfrm>
        </p:grpSpPr>
        <p:sp>
          <p:nvSpPr>
            <p:cNvPr id="142356" name="Freeform 20"/>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42357" name="Rectangle 21"/>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42358" name="Freeform 22"/>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42359" name="Freeform 23"/>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42360" name="Freeform 24"/>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42361" name="AutoShape 25"/>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42362" name="Freeform 26"/>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381000" y="0"/>
            <a:ext cx="8305800" cy="1676400"/>
          </a:xfrm>
          <a:noFill/>
          <a:ln/>
        </p:spPr>
        <p:txBody>
          <a:bodyPr>
            <a:normAutofit fontScale="90000"/>
          </a:bodyPr>
          <a:lstStyle/>
          <a:p>
            <a:pPr algn="ctr"/>
            <a:r>
              <a:rPr lang="en-US" sz="4400" u="sng" dirty="0">
                <a:solidFill>
                  <a:srgbClr val="FF0000"/>
                </a:solidFill>
              </a:rPr>
              <a:t/>
            </a:r>
            <a:br>
              <a:rPr lang="en-US" sz="4400" u="sng" dirty="0">
                <a:solidFill>
                  <a:srgbClr val="FF0000"/>
                </a:solidFill>
              </a:rPr>
            </a:br>
            <a:r>
              <a:rPr lang="en-US" sz="4400" dirty="0">
                <a:cs typeface="Arial" pitchFamily="34" charset="0"/>
              </a:rPr>
              <a:t>WTO AGREEMENT ON </a:t>
            </a:r>
            <a:r>
              <a:rPr lang="en-US" sz="4400" dirty="0" smtClean="0">
                <a:cs typeface="Arial" pitchFamily="34" charset="0"/>
              </a:rPr>
              <a:t>CUSTOMS VALUATION </a:t>
            </a:r>
            <a:br>
              <a:rPr lang="en-US" sz="4400" dirty="0" smtClean="0">
                <a:cs typeface="Arial" pitchFamily="34" charset="0"/>
              </a:rPr>
            </a:br>
            <a:r>
              <a:rPr lang="en-US" sz="4400" dirty="0" smtClean="0">
                <a:cs typeface="Arial" pitchFamily="34" charset="0"/>
              </a:rPr>
              <a:t/>
            </a:r>
            <a:br>
              <a:rPr lang="en-US" sz="4400" dirty="0" smtClean="0">
                <a:cs typeface="Arial" pitchFamily="34" charset="0"/>
              </a:rPr>
            </a:br>
            <a:endParaRPr lang="en-US" sz="3600" dirty="0"/>
          </a:p>
        </p:txBody>
      </p:sp>
      <p:sp>
        <p:nvSpPr>
          <p:cNvPr id="177155" name="Rectangle 3"/>
          <p:cNvSpPr>
            <a:spLocks noGrp="1" noChangeArrowheads="1"/>
          </p:cNvSpPr>
          <p:nvPr>
            <p:ph idx="1"/>
          </p:nvPr>
        </p:nvSpPr>
        <p:spPr>
          <a:xfrm>
            <a:off x="304800" y="1905000"/>
            <a:ext cx="8534400" cy="4764381"/>
          </a:xfrm>
          <a:noFill/>
          <a:ln/>
        </p:spPr>
        <p:txBody>
          <a:bodyPr/>
          <a:lstStyle/>
          <a:p>
            <a:pPr>
              <a:buSzPct val="70000"/>
              <a:buNone/>
            </a:pPr>
            <a:r>
              <a:rPr lang="en-US" sz="2400" u="sng" dirty="0" smtClean="0">
                <a:solidFill>
                  <a:schemeClr val="accent1">
                    <a:lumMod val="60000"/>
                    <a:lumOff val="40000"/>
                  </a:schemeClr>
                </a:solidFill>
                <a:cs typeface="Arial" pitchFamily="34" charset="0"/>
              </a:rPr>
              <a:t>PRINCIPLES OF VALUATION </a:t>
            </a:r>
          </a:p>
          <a:p>
            <a:pPr>
              <a:buSzPct val="70000"/>
            </a:pPr>
            <a:r>
              <a:rPr lang="en-US" sz="2400" dirty="0" smtClean="0">
                <a:latin typeface="Arial" charset="0"/>
              </a:rPr>
              <a:t>Customs valuation </a:t>
            </a:r>
            <a:r>
              <a:rPr lang="en-US" sz="2400" dirty="0">
                <a:latin typeface="Arial" charset="0"/>
              </a:rPr>
              <a:t>should provide greater uniformity, certainty, fairness and neutrality thus preclude use of arbitrary or fictitious Custom values</a:t>
            </a:r>
          </a:p>
          <a:p>
            <a:pPr>
              <a:buSzPct val="70000"/>
            </a:pPr>
            <a:r>
              <a:rPr lang="en-US" sz="2400" dirty="0" smtClean="0">
                <a:latin typeface="Arial" charset="0"/>
              </a:rPr>
              <a:t>Customs value </a:t>
            </a:r>
            <a:r>
              <a:rPr lang="en-US" sz="2400" dirty="0">
                <a:latin typeface="Arial" charset="0"/>
              </a:rPr>
              <a:t>should be based on, to the greatest extent possible, </a:t>
            </a:r>
            <a:r>
              <a:rPr lang="en-US" sz="2400" u="sng" dirty="0">
                <a:latin typeface="Arial" charset="0"/>
              </a:rPr>
              <a:t>the transaction value.</a:t>
            </a:r>
            <a:r>
              <a:rPr lang="en-US" sz="2400" dirty="0">
                <a:latin typeface="Arial" charset="0"/>
              </a:rPr>
              <a:t> </a:t>
            </a:r>
          </a:p>
          <a:p>
            <a:pPr>
              <a:buSzPct val="70000"/>
            </a:pPr>
            <a:r>
              <a:rPr lang="en-US" sz="2400" dirty="0" smtClean="0">
                <a:latin typeface="Arial" charset="0"/>
              </a:rPr>
              <a:t>Customs value </a:t>
            </a:r>
            <a:r>
              <a:rPr lang="en-US" sz="2400" dirty="0">
                <a:latin typeface="Arial" charset="0"/>
              </a:rPr>
              <a:t>should be based on simple and equitable criteria consistent with commercial practices</a:t>
            </a:r>
          </a:p>
          <a:p>
            <a:pPr>
              <a:buSzPct val="70000"/>
            </a:pPr>
            <a:r>
              <a:rPr lang="en-US" sz="2400" dirty="0">
                <a:latin typeface="Arial" charset="0"/>
              </a:rPr>
              <a:t>Valuation procedures  should be of general application without distinction between sources of supply</a:t>
            </a:r>
          </a:p>
          <a:p>
            <a:pPr>
              <a:buSzPct val="70000"/>
            </a:pPr>
            <a:r>
              <a:rPr lang="en-US" sz="2400" dirty="0">
                <a:latin typeface="Arial" charset="0"/>
              </a:rPr>
              <a:t>Valuation procedures should NOT be used to combat dumping</a:t>
            </a:r>
          </a:p>
          <a:p>
            <a:pPr>
              <a:buSzPct val="70000"/>
            </a:pPr>
            <a:endParaRPr lang="en-US" sz="2400" b="1" i="1" dirty="0">
              <a:latin typeface="Arial" charset="0"/>
            </a:endParaRPr>
          </a:p>
        </p:txBody>
      </p:sp>
      <p:grpSp>
        <p:nvGrpSpPr>
          <p:cNvPr id="2" name="Group 6"/>
          <p:cNvGrpSpPr>
            <a:grpSpLocks/>
          </p:cNvGrpSpPr>
          <p:nvPr/>
        </p:nvGrpSpPr>
        <p:grpSpPr bwMode="auto">
          <a:xfrm>
            <a:off x="8077200" y="5797550"/>
            <a:ext cx="1066800" cy="1060450"/>
            <a:chOff x="2699" y="48"/>
            <a:chExt cx="613" cy="668"/>
          </a:xfrm>
        </p:grpSpPr>
        <p:sp>
          <p:nvSpPr>
            <p:cNvPr id="177159" name="Freeform 7"/>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177160" name="Rectangle 8"/>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177161" name="Freeform 9"/>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77162" name="Freeform 10"/>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77163" name="Freeform 11"/>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77164" name="AutoShape 12"/>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77165" name="Freeform 13"/>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7154"/>
                                        </p:tgtEl>
                                        <p:attrNameLst>
                                          <p:attrName>style.visibility</p:attrName>
                                        </p:attrNameLst>
                                      </p:cBhvr>
                                      <p:to>
                                        <p:strVal val="visible"/>
                                      </p:to>
                                    </p:set>
                                    <p:animEffect transition="in" filter="fade">
                                      <p:cBhvr>
                                        <p:cTn id="7" dur="2000"/>
                                        <p:tgtEl>
                                          <p:spTgt spid="177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7155">
                                            <p:txEl>
                                              <p:pRg st="0" end="0"/>
                                            </p:txEl>
                                          </p:spTgt>
                                        </p:tgtEl>
                                        <p:attrNameLst>
                                          <p:attrName>style.visibility</p:attrName>
                                        </p:attrNameLst>
                                      </p:cBhvr>
                                      <p:to>
                                        <p:strVal val="visible"/>
                                      </p:to>
                                    </p:set>
                                    <p:animEffect transition="in" filter="fade">
                                      <p:cBhvr>
                                        <p:cTn id="12" dur="2000"/>
                                        <p:tgtEl>
                                          <p:spTgt spid="177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7155">
                                            <p:txEl>
                                              <p:pRg st="1" end="1"/>
                                            </p:txEl>
                                          </p:spTgt>
                                        </p:tgtEl>
                                        <p:attrNameLst>
                                          <p:attrName>style.visibility</p:attrName>
                                        </p:attrNameLst>
                                      </p:cBhvr>
                                      <p:to>
                                        <p:strVal val="visible"/>
                                      </p:to>
                                    </p:set>
                                    <p:animEffect transition="in" filter="fade">
                                      <p:cBhvr>
                                        <p:cTn id="17" dur="2000"/>
                                        <p:tgtEl>
                                          <p:spTgt spid="1771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7155">
                                            <p:txEl>
                                              <p:pRg st="2" end="2"/>
                                            </p:txEl>
                                          </p:spTgt>
                                        </p:tgtEl>
                                        <p:attrNameLst>
                                          <p:attrName>style.visibility</p:attrName>
                                        </p:attrNameLst>
                                      </p:cBhvr>
                                      <p:to>
                                        <p:strVal val="visible"/>
                                      </p:to>
                                    </p:set>
                                    <p:animEffect transition="in" filter="fade">
                                      <p:cBhvr>
                                        <p:cTn id="22" dur="2000"/>
                                        <p:tgtEl>
                                          <p:spTgt spid="1771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7155">
                                            <p:txEl>
                                              <p:pRg st="3" end="3"/>
                                            </p:txEl>
                                          </p:spTgt>
                                        </p:tgtEl>
                                        <p:attrNameLst>
                                          <p:attrName>style.visibility</p:attrName>
                                        </p:attrNameLst>
                                      </p:cBhvr>
                                      <p:to>
                                        <p:strVal val="visible"/>
                                      </p:to>
                                    </p:set>
                                    <p:animEffect transition="in" filter="fade">
                                      <p:cBhvr>
                                        <p:cTn id="27" dur="2000"/>
                                        <p:tgtEl>
                                          <p:spTgt spid="1771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7155">
                                            <p:txEl>
                                              <p:pRg st="4" end="4"/>
                                            </p:txEl>
                                          </p:spTgt>
                                        </p:tgtEl>
                                        <p:attrNameLst>
                                          <p:attrName>style.visibility</p:attrName>
                                        </p:attrNameLst>
                                      </p:cBhvr>
                                      <p:to>
                                        <p:strVal val="visible"/>
                                      </p:to>
                                    </p:set>
                                    <p:animEffect transition="in" filter="fade">
                                      <p:cBhvr>
                                        <p:cTn id="32" dur="2000"/>
                                        <p:tgtEl>
                                          <p:spTgt spid="17715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7155">
                                            <p:txEl>
                                              <p:pRg st="5" end="5"/>
                                            </p:txEl>
                                          </p:spTgt>
                                        </p:tgtEl>
                                        <p:attrNameLst>
                                          <p:attrName>style.visibility</p:attrName>
                                        </p:attrNameLst>
                                      </p:cBhvr>
                                      <p:to>
                                        <p:strVal val="visible"/>
                                      </p:to>
                                    </p:set>
                                    <p:animEffect transition="in" filter="fade">
                                      <p:cBhvr>
                                        <p:cTn id="37" dur="2000"/>
                                        <p:tgtEl>
                                          <p:spTgt spid="177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animBg="1"/>
      <p:bldP spid="17715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684213" y="333375"/>
            <a:ext cx="7772400" cy="1107996"/>
          </a:xfrm>
        </p:spPr>
        <p:txBody>
          <a:bodyPr/>
          <a:lstStyle/>
          <a:p>
            <a:pPr algn="ctr"/>
            <a:r>
              <a:rPr lang="en-US" sz="4000" dirty="0">
                <a:cs typeface="Arial" pitchFamily="34" charset="0"/>
              </a:rPr>
              <a:t>ECONOMIC  RATIONAL  OF  THE  AGREEMENT </a:t>
            </a:r>
          </a:p>
        </p:txBody>
      </p:sp>
      <p:sp>
        <p:nvSpPr>
          <p:cNvPr id="203779" name="Rectangle 3"/>
          <p:cNvSpPr>
            <a:spLocks noGrp="1" noChangeArrowheads="1"/>
          </p:cNvSpPr>
          <p:nvPr>
            <p:ph idx="1"/>
          </p:nvPr>
        </p:nvSpPr>
        <p:spPr>
          <a:xfrm>
            <a:off x="323850" y="1557338"/>
            <a:ext cx="8569325" cy="4395049"/>
          </a:xfrm>
        </p:spPr>
        <p:txBody>
          <a:bodyPr/>
          <a:lstStyle/>
          <a:p>
            <a:pPr>
              <a:lnSpc>
                <a:spcPct val="90000"/>
              </a:lnSpc>
            </a:pPr>
            <a:endParaRPr lang="en-US" sz="2800" b="1" i="1" dirty="0">
              <a:latin typeface="Arial" charset="0"/>
            </a:endParaRPr>
          </a:p>
          <a:p>
            <a:pPr>
              <a:lnSpc>
                <a:spcPct val="90000"/>
              </a:lnSpc>
            </a:pPr>
            <a:r>
              <a:rPr lang="en-US" sz="2800" dirty="0">
                <a:latin typeface="Arial" charset="0"/>
              </a:rPr>
              <a:t>The effect of tariff concessions must not be derogated by non-tariff barriers, e.g. an arbitrary </a:t>
            </a:r>
            <a:r>
              <a:rPr lang="en-US" sz="2800" dirty="0" smtClean="0">
                <a:latin typeface="Arial" charset="0"/>
              </a:rPr>
              <a:t>Customs valuation  </a:t>
            </a:r>
            <a:r>
              <a:rPr lang="en-US" sz="2800" dirty="0">
                <a:latin typeface="Arial" charset="0"/>
              </a:rPr>
              <a:t>regime </a:t>
            </a:r>
          </a:p>
          <a:p>
            <a:pPr>
              <a:lnSpc>
                <a:spcPct val="90000"/>
              </a:lnSpc>
            </a:pPr>
            <a:endParaRPr lang="en-US" sz="2800" dirty="0">
              <a:latin typeface="Arial" charset="0"/>
            </a:endParaRPr>
          </a:p>
          <a:p>
            <a:pPr>
              <a:lnSpc>
                <a:spcPct val="90000"/>
              </a:lnSpc>
            </a:pPr>
            <a:r>
              <a:rPr lang="en-US" sz="2800" dirty="0">
                <a:latin typeface="Arial" charset="0"/>
              </a:rPr>
              <a:t>An arbitrary valuation system has the same trade restrictive effect as an increase in the tariff  </a:t>
            </a:r>
          </a:p>
          <a:p>
            <a:pPr>
              <a:lnSpc>
                <a:spcPct val="90000"/>
              </a:lnSpc>
            </a:pPr>
            <a:endParaRPr lang="en-US" sz="2800" b="1" dirty="0">
              <a:latin typeface="Arial" charset="0"/>
            </a:endParaRPr>
          </a:p>
          <a:p>
            <a:pPr>
              <a:lnSpc>
                <a:spcPct val="90000"/>
              </a:lnSpc>
              <a:buFont typeface="Monotype Sorts" pitchFamily="2" charset="2"/>
              <a:buNone/>
            </a:pPr>
            <a:r>
              <a:rPr lang="en-US" sz="2800" b="1" i="1" dirty="0">
                <a:latin typeface="Arial" charset="0"/>
              </a:rPr>
              <a:t> </a:t>
            </a:r>
          </a:p>
          <a:p>
            <a:pPr>
              <a:lnSpc>
                <a:spcPct val="90000"/>
              </a:lnSpc>
              <a:buFont typeface="Monotype Sorts" pitchFamily="2" charset="2"/>
              <a:buNone/>
            </a:pPr>
            <a:endParaRPr lang="en-US" sz="2800" i="1" dirty="0"/>
          </a:p>
        </p:txBody>
      </p:sp>
      <p:grpSp>
        <p:nvGrpSpPr>
          <p:cNvPr id="2" name="Group 4"/>
          <p:cNvGrpSpPr>
            <a:grpSpLocks/>
          </p:cNvGrpSpPr>
          <p:nvPr/>
        </p:nvGrpSpPr>
        <p:grpSpPr bwMode="auto">
          <a:xfrm>
            <a:off x="8070850" y="5794375"/>
            <a:ext cx="1066800" cy="1060450"/>
            <a:chOff x="2699" y="48"/>
            <a:chExt cx="613" cy="668"/>
          </a:xfrm>
        </p:grpSpPr>
        <p:sp>
          <p:nvSpPr>
            <p:cNvPr id="203781"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203782"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203783"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203784"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203785"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203786"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203787"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3778"/>
                                        </p:tgtEl>
                                        <p:attrNameLst>
                                          <p:attrName>style.visibility</p:attrName>
                                        </p:attrNameLst>
                                      </p:cBhvr>
                                      <p:to>
                                        <p:strVal val="visible"/>
                                      </p:to>
                                    </p:set>
                                    <p:animEffect transition="in" filter="fade">
                                      <p:cBhvr>
                                        <p:cTn id="7" dur="2000"/>
                                        <p:tgtEl>
                                          <p:spTgt spid="2037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3779">
                                            <p:txEl>
                                              <p:pRg st="1" end="1"/>
                                            </p:txEl>
                                          </p:spTgt>
                                        </p:tgtEl>
                                        <p:attrNameLst>
                                          <p:attrName>style.visibility</p:attrName>
                                        </p:attrNameLst>
                                      </p:cBhvr>
                                      <p:to>
                                        <p:strVal val="visible"/>
                                      </p:to>
                                    </p:set>
                                    <p:animEffect transition="in" filter="fade">
                                      <p:cBhvr>
                                        <p:cTn id="12" dur="2000"/>
                                        <p:tgtEl>
                                          <p:spTgt spid="203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Effect transition="in" filter="fade">
                                      <p:cBhvr>
                                        <p:cTn id="17" dur="2000"/>
                                        <p:tgtEl>
                                          <p:spTgt spid="2037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3779">
                                            <p:txEl>
                                              <p:pRg st="5" end="5"/>
                                            </p:txEl>
                                          </p:spTgt>
                                        </p:tgtEl>
                                        <p:attrNameLst>
                                          <p:attrName>style.visibility</p:attrName>
                                        </p:attrNameLst>
                                      </p:cBhvr>
                                      <p:to>
                                        <p:strVal val="visible"/>
                                      </p:to>
                                    </p:set>
                                    <p:animEffect transition="in" filter="fade">
                                      <p:cBhvr>
                                        <p:cTn id="22" dur="2000"/>
                                        <p:tgtEl>
                                          <p:spTgt spid="203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81200"/>
            <a:ext cx="8382000" cy="1107996"/>
          </a:xfrm>
        </p:spPr>
        <p:txBody>
          <a:bodyPr/>
          <a:lstStyle/>
          <a:p>
            <a:pPr algn="ctr"/>
            <a:r>
              <a:rPr lang="en-US" sz="4000" dirty="0" smtClean="0">
                <a:cs typeface="Arial" pitchFamily="34" charset="0"/>
              </a:rPr>
              <a:t>WCO’S ROLE IN THE IMPLEMENTATION OF THE VALUATION AGREEMENT</a:t>
            </a:r>
            <a:endParaRPr lang="en-US" sz="4000" dirty="0">
              <a:cs typeface="Arial" pitchFamily="34" charset="0"/>
            </a:endParaRPr>
          </a:p>
        </p:txBody>
      </p:sp>
      <p:grpSp>
        <p:nvGrpSpPr>
          <p:cNvPr id="6" name="Group 4"/>
          <p:cNvGrpSpPr>
            <a:grpSpLocks/>
          </p:cNvGrpSpPr>
          <p:nvPr/>
        </p:nvGrpSpPr>
        <p:grpSpPr bwMode="auto">
          <a:xfrm>
            <a:off x="8070850" y="5794375"/>
            <a:ext cx="1066800" cy="1060450"/>
            <a:chOff x="2699" y="48"/>
            <a:chExt cx="613" cy="668"/>
          </a:xfrm>
        </p:grpSpPr>
        <p:sp>
          <p:nvSpPr>
            <p:cNvPr id="7" name="Freeform 5"/>
            <p:cNvSpPr>
              <a:spLocks/>
            </p:cNvSpPr>
            <p:nvPr/>
          </p:nvSpPr>
          <p:spPr bwMode="auto">
            <a:xfrm>
              <a:off x="2718" y="59"/>
              <a:ext cx="586" cy="595"/>
            </a:xfrm>
            <a:custGeom>
              <a:avLst/>
              <a:gdLst/>
              <a:ahLst/>
              <a:cxnLst>
                <a:cxn ang="0">
                  <a:pos x="584" y="327"/>
                </a:cxn>
                <a:cxn ang="0">
                  <a:pos x="572" y="385"/>
                </a:cxn>
                <a:cxn ang="0">
                  <a:pos x="551" y="438"/>
                </a:cxn>
                <a:cxn ang="0">
                  <a:pos x="518" y="485"/>
                </a:cxn>
                <a:cxn ang="0">
                  <a:pos x="479" y="526"/>
                </a:cxn>
                <a:cxn ang="0">
                  <a:pos x="433" y="558"/>
                </a:cxn>
                <a:cxn ang="0">
                  <a:pos x="380" y="580"/>
                </a:cxn>
                <a:cxn ang="0">
                  <a:pos x="323" y="593"/>
                </a:cxn>
                <a:cxn ang="0">
                  <a:pos x="264" y="593"/>
                </a:cxn>
                <a:cxn ang="0">
                  <a:pos x="206" y="580"/>
                </a:cxn>
                <a:cxn ang="0">
                  <a:pos x="153" y="558"/>
                </a:cxn>
                <a:cxn ang="0">
                  <a:pos x="106" y="526"/>
                </a:cxn>
                <a:cxn ang="0">
                  <a:pos x="67" y="485"/>
                </a:cxn>
                <a:cxn ang="0">
                  <a:pos x="35" y="438"/>
                </a:cxn>
                <a:cxn ang="0">
                  <a:pos x="13" y="385"/>
                </a:cxn>
                <a:cxn ang="0">
                  <a:pos x="1" y="327"/>
                </a:cxn>
                <a:cxn ang="0">
                  <a:pos x="1" y="266"/>
                </a:cxn>
                <a:cxn ang="0">
                  <a:pos x="13" y="208"/>
                </a:cxn>
                <a:cxn ang="0">
                  <a:pos x="35" y="156"/>
                </a:cxn>
                <a:cxn ang="0">
                  <a:pos x="67" y="107"/>
                </a:cxn>
                <a:cxn ang="0">
                  <a:pos x="106" y="68"/>
                </a:cxn>
                <a:cxn ang="0">
                  <a:pos x="153" y="36"/>
                </a:cxn>
                <a:cxn ang="0">
                  <a:pos x="206" y="12"/>
                </a:cxn>
                <a:cxn ang="0">
                  <a:pos x="264" y="1"/>
                </a:cxn>
                <a:cxn ang="0">
                  <a:pos x="323" y="1"/>
                </a:cxn>
                <a:cxn ang="0">
                  <a:pos x="380" y="12"/>
                </a:cxn>
                <a:cxn ang="0">
                  <a:pos x="433" y="36"/>
                </a:cxn>
                <a:cxn ang="0">
                  <a:pos x="479" y="68"/>
                </a:cxn>
                <a:cxn ang="0">
                  <a:pos x="518" y="107"/>
                </a:cxn>
                <a:cxn ang="0">
                  <a:pos x="551" y="156"/>
                </a:cxn>
                <a:cxn ang="0">
                  <a:pos x="572" y="208"/>
                </a:cxn>
                <a:cxn ang="0">
                  <a:pos x="584" y="266"/>
                </a:cxn>
              </a:cxnLst>
              <a:rect l="0" t="0" r="r" b="b"/>
              <a:pathLst>
                <a:path w="586" h="595">
                  <a:moveTo>
                    <a:pt x="585" y="296"/>
                  </a:moveTo>
                  <a:lnTo>
                    <a:pt x="584" y="327"/>
                  </a:lnTo>
                  <a:lnTo>
                    <a:pt x="580" y="357"/>
                  </a:lnTo>
                  <a:lnTo>
                    <a:pt x="572" y="385"/>
                  </a:lnTo>
                  <a:lnTo>
                    <a:pt x="563" y="412"/>
                  </a:lnTo>
                  <a:lnTo>
                    <a:pt x="551" y="438"/>
                  </a:lnTo>
                  <a:lnTo>
                    <a:pt x="535" y="463"/>
                  </a:lnTo>
                  <a:lnTo>
                    <a:pt x="518" y="485"/>
                  </a:lnTo>
                  <a:lnTo>
                    <a:pt x="500" y="507"/>
                  </a:lnTo>
                  <a:lnTo>
                    <a:pt x="479" y="526"/>
                  </a:lnTo>
                  <a:lnTo>
                    <a:pt x="456" y="543"/>
                  </a:lnTo>
                  <a:lnTo>
                    <a:pt x="433" y="558"/>
                  </a:lnTo>
                  <a:lnTo>
                    <a:pt x="407" y="571"/>
                  </a:lnTo>
                  <a:lnTo>
                    <a:pt x="380" y="580"/>
                  </a:lnTo>
                  <a:lnTo>
                    <a:pt x="352" y="587"/>
                  </a:lnTo>
                  <a:lnTo>
                    <a:pt x="323" y="593"/>
                  </a:lnTo>
                  <a:lnTo>
                    <a:pt x="293" y="594"/>
                  </a:lnTo>
                  <a:lnTo>
                    <a:pt x="264" y="593"/>
                  </a:lnTo>
                  <a:lnTo>
                    <a:pt x="233" y="587"/>
                  </a:lnTo>
                  <a:lnTo>
                    <a:pt x="206" y="580"/>
                  </a:lnTo>
                  <a:lnTo>
                    <a:pt x="178" y="571"/>
                  </a:lnTo>
                  <a:lnTo>
                    <a:pt x="153" y="558"/>
                  </a:lnTo>
                  <a:lnTo>
                    <a:pt x="129" y="543"/>
                  </a:lnTo>
                  <a:lnTo>
                    <a:pt x="106" y="526"/>
                  </a:lnTo>
                  <a:lnTo>
                    <a:pt x="85" y="507"/>
                  </a:lnTo>
                  <a:lnTo>
                    <a:pt x="67" y="485"/>
                  </a:lnTo>
                  <a:lnTo>
                    <a:pt x="50" y="463"/>
                  </a:lnTo>
                  <a:lnTo>
                    <a:pt x="35" y="438"/>
                  </a:lnTo>
                  <a:lnTo>
                    <a:pt x="24" y="412"/>
                  </a:lnTo>
                  <a:lnTo>
                    <a:pt x="13" y="385"/>
                  </a:lnTo>
                  <a:lnTo>
                    <a:pt x="7" y="357"/>
                  </a:lnTo>
                  <a:lnTo>
                    <a:pt x="1" y="327"/>
                  </a:lnTo>
                  <a:lnTo>
                    <a:pt x="0" y="296"/>
                  </a:lnTo>
                  <a:lnTo>
                    <a:pt x="1" y="266"/>
                  </a:lnTo>
                  <a:lnTo>
                    <a:pt x="7" y="237"/>
                  </a:lnTo>
                  <a:lnTo>
                    <a:pt x="13" y="208"/>
                  </a:lnTo>
                  <a:lnTo>
                    <a:pt x="24" y="181"/>
                  </a:lnTo>
                  <a:lnTo>
                    <a:pt x="35" y="156"/>
                  </a:lnTo>
                  <a:lnTo>
                    <a:pt x="50" y="131"/>
                  </a:lnTo>
                  <a:lnTo>
                    <a:pt x="67" y="107"/>
                  </a:lnTo>
                  <a:lnTo>
                    <a:pt x="85" y="87"/>
                  </a:lnTo>
                  <a:lnTo>
                    <a:pt x="106" y="68"/>
                  </a:lnTo>
                  <a:lnTo>
                    <a:pt x="129" y="50"/>
                  </a:lnTo>
                  <a:lnTo>
                    <a:pt x="153" y="36"/>
                  </a:lnTo>
                  <a:lnTo>
                    <a:pt x="178" y="23"/>
                  </a:lnTo>
                  <a:lnTo>
                    <a:pt x="206" y="12"/>
                  </a:lnTo>
                  <a:lnTo>
                    <a:pt x="233" y="6"/>
                  </a:lnTo>
                  <a:lnTo>
                    <a:pt x="264" y="1"/>
                  </a:lnTo>
                  <a:lnTo>
                    <a:pt x="293" y="0"/>
                  </a:lnTo>
                  <a:lnTo>
                    <a:pt x="323" y="1"/>
                  </a:lnTo>
                  <a:lnTo>
                    <a:pt x="352" y="6"/>
                  </a:lnTo>
                  <a:lnTo>
                    <a:pt x="380" y="12"/>
                  </a:lnTo>
                  <a:lnTo>
                    <a:pt x="407" y="23"/>
                  </a:lnTo>
                  <a:lnTo>
                    <a:pt x="433" y="36"/>
                  </a:lnTo>
                  <a:lnTo>
                    <a:pt x="456" y="50"/>
                  </a:lnTo>
                  <a:lnTo>
                    <a:pt x="479" y="68"/>
                  </a:lnTo>
                  <a:lnTo>
                    <a:pt x="500" y="87"/>
                  </a:lnTo>
                  <a:lnTo>
                    <a:pt x="518" y="107"/>
                  </a:lnTo>
                  <a:lnTo>
                    <a:pt x="535" y="131"/>
                  </a:lnTo>
                  <a:lnTo>
                    <a:pt x="551" y="156"/>
                  </a:lnTo>
                  <a:lnTo>
                    <a:pt x="563" y="181"/>
                  </a:lnTo>
                  <a:lnTo>
                    <a:pt x="572" y="208"/>
                  </a:lnTo>
                  <a:lnTo>
                    <a:pt x="580" y="237"/>
                  </a:lnTo>
                  <a:lnTo>
                    <a:pt x="584" y="266"/>
                  </a:lnTo>
                  <a:lnTo>
                    <a:pt x="585" y="296"/>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sp useBgFill="1">
          <p:nvSpPr>
            <p:cNvPr id="8" name="Rectangle 6"/>
            <p:cNvSpPr>
              <a:spLocks noChangeArrowheads="1"/>
            </p:cNvSpPr>
            <p:nvPr/>
          </p:nvSpPr>
          <p:spPr bwMode="auto">
            <a:xfrm>
              <a:off x="2699" y="48"/>
              <a:ext cx="613" cy="291"/>
            </a:xfrm>
            <a:prstGeom prst="rect">
              <a:avLst/>
            </a:prstGeom>
            <a:ln w="12700">
              <a:noFill/>
              <a:miter lim="800000"/>
              <a:headEnd/>
              <a:tailEnd/>
            </a:ln>
            <a:effectLst/>
          </p:spPr>
          <p:txBody>
            <a:bodyPr wrap="none" anchor="ctr"/>
            <a:lstStyle/>
            <a:p>
              <a:endParaRPr lang="en-US"/>
            </a:p>
          </p:txBody>
        </p:sp>
        <p:sp useBgFill="1">
          <p:nvSpPr>
            <p:cNvPr id="9" name="Freeform 7"/>
            <p:cNvSpPr>
              <a:spLocks/>
            </p:cNvSpPr>
            <p:nvPr/>
          </p:nvSpPr>
          <p:spPr bwMode="auto">
            <a:xfrm>
              <a:off x="2801" y="151"/>
              <a:ext cx="420" cy="411"/>
            </a:xfrm>
            <a:custGeom>
              <a:avLst/>
              <a:gdLst/>
              <a:ahLst/>
              <a:cxnLst>
                <a:cxn ang="0">
                  <a:pos x="419" y="204"/>
                </a:cxn>
                <a:cxn ang="0">
                  <a:pos x="415" y="246"/>
                </a:cxn>
                <a:cxn ang="0">
                  <a:pos x="402" y="284"/>
                </a:cxn>
                <a:cxn ang="0">
                  <a:pos x="384" y="319"/>
                </a:cxn>
                <a:cxn ang="0">
                  <a:pos x="357" y="349"/>
                </a:cxn>
                <a:cxn ang="0">
                  <a:pos x="327" y="374"/>
                </a:cxn>
                <a:cxn ang="0">
                  <a:pos x="290" y="393"/>
                </a:cxn>
                <a:cxn ang="0">
                  <a:pos x="251" y="406"/>
                </a:cxn>
                <a:cxn ang="0">
                  <a:pos x="209" y="410"/>
                </a:cxn>
                <a:cxn ang="0">
                  <a:pos x="167" y="406"/>
                </a:cxn>
                <a:cxn ang="0">
                  <a:pos x="127" y="393"/>
                </a:cxn>
                <a:cxn ang="0">
                  <a:pos x="92" y="374"/>
                </a:cxn>
                <a:cxn ang="0">
                  <a:pos x="60" y="349"/>
                </a:cxn>
                <a:cxn ang="0">
                  <a:pos x="35" y="319"/>
                </a:cxn>
                <a:cxn ang="0">
                  <a:pos x="16" y="284"/>
                </a:cxn>
                <a:cxn ang="0">
                  <a:pos x="4" y="246"/>
                </a:cxn>
                <a:cxn ang="0">
                  <a:pos x="0" y="204"/>
                </a:cxn>
                <a:cxn ang="0">
                  <a:pos x="4" y="163"/>
                </a:cxn>
                <a:cxn ang="0">
                  <a:pos x="16" y="124"/>
                </a:cxn>
                <a:cxn ang="0">
                  <a:pos x="35" y="90"/>
                </a:cxn>
                <a:cxn ang="0">
                  <a:pos x="60" y="59"/>
                </a:cxn>
                <a:cxn ang="0">
                  <a:pos x="92" y="35"/>
                </a:cxn>
                <a:cxn ang="0">
                  <a:pos x="127" y="15"/>
                </a:cxn>
                <a:cxn ang="0">
                  <a:pos x="167" y="4"/>
                </a:cxn>
                <a:cxn ang="0">
                  <a:pos x="209" y="0"/>
                </a:cxn>
                <a:cxn ang="0">
                  <a:pos x="251" y="4"/>
                </a:cxn>
                <a:cxn ang="0">
                  <a:pos x="290" y="15"/>
                </a:cxn>
                <a:cxn ang="0">
                  <a:pos x="327" y="35"/>
                </a:cxn>
                <a:cxn ang="0">
                  <a:pos x="357" y="59"/>
                </a:cxn>
                <a:cxn ang="0">
                  <a:pos x="384" y="90"/>
                </a:cxn>
                <a:cxn ang="0">
                  <a:pos x="402" y="124"/>
                </a:cxn>
                <a:cxn ang="0">
                  <a:pos x="415" y="163"/>
                </a:cxn>
                <a:cxn ang="0">
                  <a:pos x="419" y="204"/>
                </a:cxn>
              </a:cxnLst>
              <a:rect l="0" t="0" r="r" b="b"/>
              <a:pathLst>
                <a:path w="420" h="411">
                  <a:moveTo>
                    <a:pt x="419" y="204"/>
                  </a:moveTo>
                  <a:lnTo>
                    <a:pt x="415" y="246"/>
                  </a:lnTo>
                  <a:lnTo>
                    <a:pt x="402" y="284"/>
                  </a:lnTo>
                  <a:lnTo>
                    <a:pt x="384" y="319"/>
                  </a:lnTo>
                  <a:lnTo>
                    <a:pt x="357" y="349"/>
                  </a:lnTo>
                  <a:lnTo>
                    <a:pt x="327" y="374"/>
                  </a:lnTo>
                  <a:lnTo>
                    <a:pt x="290" y="393"/>
                  </a:lnTo>
                  <a:lnTo>
                    <a:pt x="251" y="406"/>
                  </a:lnTo>
                  <a:lnTo>
                    <a:pt x="209" y="410"/>
                  </a:lnTo>
                  <a:lnTo>
                    <a:pt x="167" y="406"/>
                  </a:lnTo>
                  <a:lnTo>
                    <a:pt x="127" y="393"/>
                  </a:lnTo>
                  <a:lnTo>
                    <a:pt x="92" y="374"/>
                  </a:lnTo>
                  <a:lnTo>
                    <a:pt x="60" y="349"/>
                  </a:lnTo>
                  <a:lnTo>
                    <a:pt x="35" y="319"/>
                  </a:lnTo>
                  <a:lnTo>
                    <a:pt x="16" y="284"/>
                  </a:lnTo>
                  <a:lnTo>
                    <a:pt x="4" y="246"/>
                  </a:lnTo>
                  <a:lnTo>
                    <a:pt x="0" y="204"/>
                  </a:lnTo>
                  <a:lnTo>
                    <a:pt x="4" y="163"/>
                  </a:lnTo>
                  <a:lnTo>
                    <a:pt x="16" y="124"/>
                  </a:lnTo>
                  <a:lnTo>
                    <a:pt x="35" y="90"/>
                  </a:lnTo>
                  <a:lnTo>
                    <a:pt x="60" y="59"/>
                  </a:lnTo>
                  <a:lnTo>
                    <a:pt x="92" y="35"/>
                  </a:lnTo>
                  <a:lnTo>
                    <a:pt x="127" y="15"/>
                  </a:lnTo>
                  <a:lnTo>
                    <a:pt x="167" y="4"/>
                  </a:lnTo>
                  <a:lnTo>
                    <a:pt x="209" y="0"/>
                  </a:lnTo>
                  <a:lnTo>
                    <a:pt x="251" y="4"/>
                  </a:lnTo>
                  <a:lnTo>
                    <a:pt x="290" y="15"/>
                  </a:lnTo>
                  <a:lnTo>
                    <a:pt x="327" y="35"/>
                  </a:lnTo>
                  <a:lnTo>
                    <a:pt x="357" y="59"/>
                  </a:lnTo>
                  <a:lnTo>
                    <a:pt x="384" y="90"/>
                  </a:lnTo>
                  <a:lnTo>
                    <a:pt x="402" y="124"/>
                  </a:lnTo>
                  <a:lnTo>
                    <a:pt x="415" y="163"/>
                  </a:lnTo>
                  <a:lnTo>
                    <a:pt x="419" y="204"/>
                  </a:lnTo>
                </a:path>
              </a:pathLst>
            </a:custGeom>
            <a:ln w="12700" cap="rnd" cmpd="sng">
              <a:noFill/>
              <a:prstDash val="solid"/>
              <a:round/>
              <a:headEnd type="none" w="med" len="med"/>
              <a:tailEnd type="none" w="med" len="med"/>
            </a:ln>
            <a:effectLst/>
          </p:spPr>
          <p:txBody>
            <a:bodyPr/>
            <a:lstStyle/>
            <a:p>
              <a:endParaRPr lang="en-US"/>
            </a:p>
          </p:txBody>
        </p:sp>
        <p:sp>
          <p:nvSpPr>
            <p:cNvPr id="10" name="Freeform 8"/>
            <p:cNvSpPr>
              <a:spLocks/>
            </p:cNvSpPr>
            <p:nvPr/>
          </p:nvSpPr>
          <p:spPr bwMode="auto">
            <a:xfrm>
              <a:off x="2830" y="150"/>
              <a:ext cx="363" cy="380"/>
            </a:xfrm>
            <a:custGeom>
              <a:avLst/>
              <a:gdLst/>
              <a:ahLst/>
              <a:cxnLst>
                <a:cxn ang="0">
                  <a:pos x="362" y="190"/>
                </a:cxn>
                <a:cxn ang="0">
                  <a:pos x="358" y="228"/>
                </a:cxn>
                <a:cxn ang="0">
                  <a:pos x="348" y="264"/>
                </a:cxn>
                <a:cxn ang="0">
                  <a:pos x="332" y="295"/>
                </a:cxn>
                <a:cxn ang="0">
                  <a:pos x="310" y="323"/>
                </a:cxn>
                <a:cxn ang="0">
                  <a:pos x="282" y="346"/>
                </a:cxn>
                <a:cxn ang="0">
                  <a:pos x="252" y="364"/>
                </a:cxn>
                <a:cxn ang="0">
                  <a:pos x="218" y="375"/>
                </a:cxn>
                <a:cxn ang="0">
                  <a:pos x="181" y="379"/>
                </a:cxn>
                <a:cxn ang="0">
                  <a:pos x="144" y="375"/>
                </a:cxn>
                <a:cxn ang="0">
                  <a:pos x="110" y="364"/>
                </a:cxn>
                <a:cxn ang="0">
                  <a:pos x="80" y="346"/>
                </a:cxn>
                <a:cxn ang="0">
                  <a:pos x="54" y="323"/>
                </a:cxn>
                <a:cxn ang="0">
                  <a:pos x="31" y="295"/>
                </a:cxn>
                <a:cxn ang="0">
                  <a:pos x="14" y="264"/>
                </a:cxn>
                <a:cxn ang="0">
                  <a:pos x="4" y="228"/>
                </a:cxn>
                <a:cxn ang="0">
                  <a:pos x="0" y="190"/>
                </a:cxn>
                <a:cxn ang="0">
                  <a:pos x="4" y="151"/>
                </a:cxn>
                <a:cxn ang="0">
                  <a:pos x="14" y="115"/>
                </a:cxn>
                <a:cxn ang="0">
                  <a:pos x="31" y="84"/>
                </a:cxn>
                <a:cxn ang="0">
                  <a:pos x="54" y="55"/>
                </a:cxn>
                <a:cxn ang="0">
                  <a:pos x="80" y="33"/>
                </a:cxn>
                <a:cxn ang="0">
                  <a:pos x="110" y="15"/>
                </a:cxn>
                <a:cxn ang="0">
                  <a:pos x="144" y="4"/>
                </a:cxn>
                <a:cxn ang="0">
                  <a:pos x="181" y="0"/>
                </a:cxn>
                <a:cxn ang="0">
                  <a:pos x="218" y="4"/>
                </a:cxn>
                <a:cxn ang="0">
                  <a:pos x="252" y="15"/>
                </a:cxn>
                <a:cxn ang="0">
                  <a:pos x="282" y="33"/>
                </a:cxn>
                <a:cxn ang="0">
                  <a:pos x="310" y="55"/>
                </a:cxn>
                <a:cxn ang="0">
                  <a:pos x="332" y="84"/>
                </a:cxn>
                <a:cxn ang="0">
                  <a:pos x="348" y="115"/>
                </a:cxn>
                <a:cxn ang="0">
                  <a:pos x="358" y="151"/>
                </a:cxn>
                <a:cxn ang="0">
                  <a:pos x="362" y="190"/>
                </a:cxn>
              </a:cxnLst>
              <a:rect l="0" t="0" r="r" b="b"/>
              <a:pathLst>
                <a:path w="363" h="380">
                  <a:moveTo>
                    <a:pt x="362" y="190"/>
                  </a:moveTo>
                  <a:lnTo>
                    <a:pt x="358" y="228"/>
                  </a:lnTo>
                  <a:lnTo>
                    <a:pt x="348" y="264"/>
                  </a:lnTo>
                  <a:lnTo>
                    <a:pt x="332" y="295"/>
                  </a:lnTo>
                  <a:lnTo>
                    <a:pt x="310" y="323"/>
                  </a:lnTo>
                  <a:lnTo>
                    <a:pt x="282" y="346"/>
                  </a:lnTo>
                  <a:lnTo>
                    <a:pt x="252" y="364"/>
                  </a:lnTo>
                  <a:lnTo>
                    <a:pt x="218" y="375"/>
                  </a:lnTo>
                  <a:lnTo>
                    <a:pt x="181" y="379"/>
                  </a:lnTo>
                  <a:lnTo>
                    <a:pt x="144" y="375"/>
                  </a:lnTo>
                  <a:lnTo>
                    <a:pt x="110" y="364"/>
                  </a:lnTo>
                  <a:lnTo>
                    <a:pt x="80" y="346"/>
                  </a:lnTo>
                  <a:lnTo>
                    <a:pt x="54" y="323"/>
                  </a:lnTo>
                  <a:lnTo>
                    <a:pt x="31" y="295"/>
                  </a:lnTo>
                  <a:lnTo>
                    <a:pt x="14" y="264"/>
                  </a:lnTo>
                  <a:lnTo>
                    <a:pt x="4" y="228"/>
                  </a:lnTo>
                  <a:lnTo>
                    <a:pt x="0" y="190"/>
                  </a:lnTo>
                  <a:lnTo>
                    <a:pt x="4" y="151"/>
                  </a:lnTo>
                  <a:lnTo>
                    <a:pt x="14" y="115"/>
                  </a:lnTo>
                  <a:lnTo>
                    <a:pt x="31" y="84"/>
                  </a:lnTo>
                  <a:lnTo>
                    <a:pt x="54" y="55"/>
                  </a:lnTo>
                  <a:lnTo>
                    <a:pt x="80" y="33"/>
                  </a:lnTo>
                  <a:lnTo>
                    <a:pt x="110" y="15"/>
                  </a:lnTo>
                  <a:lnTo>
                    <a:pt x="144" y="4"/>
                  </a:lnTo>
                  <a:lnTo>
                    <a:pt x="181" y="0"/>
                  </a:lnTo>
                  <a:lnTo>
                    <a:pt x="218" y="4"/>
                  </a:lnTo>
                  <a:lnTo>
                    <a:pt x="252" y="15"/>
                  </a:lnTo>
                  <a:lnTo>
                    <a:pt x="282" y="33"/>
                  </a:lnTo>
                  <a:lnTo>
                    <a:pt x="310" y="55"/>
                  </a:lnTo>
                  <a:lnTo>
                    <a:pt x="332" y="84"/>
                  </a:lnTo>
                  <a:lnTo>
                    <a:pt x="348" y="115"/>
                  </a:lnTo>
                  <a:lnTo>
                    <a:pt x="358" y="151"/>
                  </a:lnTo>
                  <a:lnTo>
                    <a:pt x="362" y="190"/>
                  </a:lnTo>
                </a:path>
              </a:pathLst>
            </a:custGeom>
            <a:solidFill>
              <a:srgbClr val="C0C0C0"/>
            </a:solidFill>
            <a:ln w="12700" cap="rnd" cmpd="sng">
              <a:noFill/>
              <a:prstDash val="solid"/>
              <a:round/>
              <a:headEnd type="none" w="med" len="med"/>
              <a:tailEnd type="none" w="med" len="med"/>
            </a:ln>
            <a:effectLst/>
          </p:spPr>
          <p:txBody>
            <a:bodyPr/>
            <a:lstStyle/>
            <a:p>
              <a:endParaRPr lang="en-US"/>
            </a:p>
          </p:txBody>
        </p:sp>
        <p:sp useBgFill="1">
          <p:nvSpPr>
            <p:cNvPr id="11" name="Freeform 9"/>
            <p:cNvSpPr>
              <a:spLocks/>
            </p:cNvSpPr>
            <p:nvPr/>
          </p:nvSpPr>
          <p:spPr bwMode="auto">
            <a:xfrm>
              <a:off x="2903" y="229"/>
              <a:ext cx="219" cy="224"/>
            </a:xfrm>
            <a:custGeom>
              <a:avLst/>
              <a:gdLst/>
              <a:ahLst/>
              <a:cxnLst>
                <a:cxn ang="0">
                  <a:pos x="218" y="111"/>
                </a:cxn>
                <a:cxn ang="0">
                  <a:pos x="215" y="133"/>
                </a:cxn>
                <a:cxn ang="0">
                  <a:pos x="209" y="154"/>
                </a:cxn>
                <a:cxn ang="0">
                  <a:pos x="200" y="173"/>
                </a:cxn>
                <a:cxn ang="0">
                  <a:pos x="186" y="190"/>
                </a:cxn>
                <a:cxn ang="0">
                  <a:pos x="170" y="204"/>
                </a:cxn>
                <a:cxn ang="0">
                  <a:pos x="152" y="213"/>
                </a:cxn>
                <a:cxn ang="0">
                  <a:pos x="131" y="220"/>
                </a:cxn>
                <a:cxn ang="0">
                  <a:pos x="109" y="223"/>
                </a:cxn>
                <a:cxn ang="0">
                  <a:pos x="87" y="220"/>
                </a:cxn>
                <a:cxn ang="0">
                  <a:pos x="66" y="213"/>
                </a:cxn>
                <a:cxn ang="0">
                  <a:pos x="48" y="204"/>
                </a:cxn>
                <a:cxn ang="0">
                  <a:pos x="32" y="190"/>
                </a:cxn>
                <a:cxn ang="0">
                  <a:pos x="19" y="173"/>
                </a:cxn>
                <a:cxn ang="0">
                  <a:pos x="9" y="154"/>
                </a:cxn>
                <a:cxn ang="0">
                  <a:pos x="3" y="133"/>
                </a:cxn>
                <a:cxn ang="0">
                  <a:pos x="0" y="111"/>
                </a:cxn>
                <a:cxn ang="0">
                  <a:pos x="3" y="89"/>
                </a:cxn>
                <a:cxn ang="0">
                  <a:pos x="9" y="68"/>
                </a:cxn>
                <a:cxn ang="0">
                  <a:pos x="19" y="48"/>
                </a:cxn>
                <a:cxn ang="0">
                  <a:pos x="32" y="32"/>
                </a:cxn>
                <a:cxn ang="0">
                  <a:pos x="48" y="18"/>
                </a:cxn>
                <a:cxn ang="0">
                  <a:pos x="66" y="8"/>
                </a:cxn>
                <a:cxn ang="0">
                  <a:pos x="87" y="1"/>
                </a:cxn>
                <a:cxn ang="0">
                  <a:pos x="109" y="0"/>
                </a:cxn>
                <a:cxn ang="0">
                  <a:pos x="131" y="1"/>
                </a:cxn>
                <a:cxn ang="0">
                  <a:pos x="152" y="8"/>
                </a:cxn>
                <a:cxn ang="0">
                  <a:pos x="170" y="18"/>
                </a:cxn>
                <a:cxn ang="0">
                  <a:pos x="186" y="32"/>
                </a:cxn>
                <a:cxn ang="0">
                  <a:pos x="200" y="48"/>
                </a:cxn>
                <a:cxn ang="0">
                  <a:pos x="209" y="68"/>
                </a:cxn>
                <a:cxn ang="0">
                  <a:pos x="215" y="89"/>
                </a:cxn>
                <a:cxn ang="0">
                  <a:pos x="218" y="111"/>
                </a:cxn>
              </a:cxnLst>
              <a:rect l="0" t="0" r="r" b="b"/>
              <a:pathLst>
                <a:path w="219" h="224">
                  <a:moveTo>
                    <a:pt x="218" y="111"/>
                  </a:moveTo>
                  <a:lnTo>
                    <a:pt x="215" y="133"/>
                  </a:lnTo>
                  <a:lnTo>
                    <a:pt x="209" y="154"/>
                  </a:lnTo>
                  <a:lnTo>
                    <a:pt x="200" y="173"/>
                  </a:lnTo>
                  <a:lnTo>
                    <a:pt x="186" y="190"/>
                  </a:lnTo>
                  <a:lnTo>
                    <a:pt x="170" y="204"/>
                  </a:lnTo>
                  <a:lnTo>
                    <a:pt x="152" y="213"/>
                  </a:lnTo>
                  <a:lnTo>
                    <a:pt x="131" y="220"/>
                  </a:lnTo>
                  <a:lnTo>
                    <a:pt x="109" y="223"/>
                  </a:lnTo>
                  <a:lnTo>
                    <a:pt x="87" y="220"/>
                  </a:lnTo>
                  <a:lnTo>
                    <a:pt x="66" y="213"/>
                  </a:lnTo>
                  <a:lnTo>
                    <a:pt x="48" y="204"/>
                  </a:lnTo>
                  <a:lnTo>
                    <a:pt x="32" y="190"/>
                  </a:lnTo>
                  <a:lnTo>
                    <a:pt x="19" y="173"/>
                  </a:lnTo>
                  <a:lnTo>
                    <a:pt x="9" y="154"/>
                  </a:lnTo>
                  <a:lnTo>
                    <a:pt x="3" y="133"/>
                  </a:lnTo>
                  <a:lnTo>
                    <a:pt x="0" y="111"/>
                  </a:lnTo>
                  <a:lnTo>
                    <a:pt x="3" y="89"/>
                  </a:lnTo>
                  <a:lnTo>
                    <a:pt x="9" y="68"/>
                  </a:lnTo>
                  <a:lnTo>
                    <a:pt x="19" y="48"/>
                  </a:lnTo>
                  <a:lnTo>
                    <a:pt x="32" y="32"/>
                  </a:lnTo>
                  <a:lnTo>
                    <a:pt x="48" y="18"/>
                  </a:lnTo>
                  <a:lnTo>
                    <a:pt x="66" y="8"/>
                  </a:lnTo>
                  <a:lnTo>
                    <a:pt x="87" y="1"/>
                  </a:lnTo>
                  <a:lnTo>
                    <a:pt x="109" y="0"/>
                  </a:lnTo>
                  <a:lnTo>
                    <a:pt x="131" y="1"/>
                  </a:lnTo>
                  <a:lnTo>
                    <a:pt x="152" y="8"/>
                  </a:lnTo>
                  <a:lnTo>
                    <a:pt x="170" y="18"/>
                  </a:lnTo>
                  <a:lnTo>
                    <a:pt x="186" y="32"/>
                  </a:lnTo>
                  <a:lnTo>
                    <a:pt x="200" y="48"/>
                  </a:lnTo>
                  <a:lnTo>
                    <a:pt x="209" y="68"/>
                  </a:lnTo>
                  <a:lnTo>
                    <a:pt x="215" y="89"/>
                  </a:lnTo>
                  <a:lnTo>
                    <a:pt x="218" y="111"/>
                  </a:lnTo>
                </a:path>
              </a:pathLst>
            </a:custGeom>
            <a:ln w="12700" cap="rnd" cmpd="sng">
              <a:noFill/>
              <a:prstDash val="solid"/>
              <a:round/>
              <a:headEnd type="none" w="med" len="med"/>
              <a:tailEnd type="none" w="med" len="med"/>
            </a:ln>
            <a:effectLst/>
          </p:spPr>
          <p:txBody>
            <a:bodyPr/>
            <a:lstStyle/>
            <a:p>
              <a:endParaRPr lang="en-US"/>
            </a:p>
          </p:txBody>
        </p:sp>
        <p:sp useBgFill="1">
          <p:nvSpPr>
            <p:cNvPr id="12" name="AutoShape 10"/>
            <p:cNvSpPr>
              <a:spLocks noChangeArrowheads="1"/>
            </p:cNvSpPr>
            <p:nvPr/>
          </p:nvSpPr>
          <p:spPr bwMode="auto">
            <a:xfrm>
              <a:off x="2988" y="142"/>
              <a:ext cx="42" cy="399"/>
            </a:xfrm>
            <a:prstGeom prst="roundRect">
              <a:avLst>
                <a:gd name="adj" fmla="val 8102"/>
              </a:avLst>
            </a:prstGeom>
            <a:ln w="12700">
              <a:noFill/>
              <a:round/>
              <a:headEnd/>
              <a:tailEnd/>
            </a:ln>
            <a:effectLst/>
          </p:spPr>
          <p:txBody>
            <a:bodyPr wrap="none" anchor="ctr"/>
            <a:lstStyle/>
            <a:p>
              <a:endParaRPr lang="en-US"/>
            </a:p>
          </p:txBody>
        </p:sp>
        <p:sp>
          <p:nvSpPr>
            <p:cNvPr id="13" name="Freeform 11"/>
            <p:cNvSpPr>
              <a:spLocks/>
            </p:cNvSpPr>
            <p:nvPr/>
          </p:nvSpPr>
          <p:spPr bwMode="auto">
            <a:xfrm>
              <a:off x="2975" y="648"/>
              <a:ext cx="74" cy="68"/>
            </a:xfrm>
            <a:custGeom>
              <a:avLst/>
              <a:gdLst/>
              <a:ahLst/>
              <a:cxnLst>
                <a:cxn ang="0">
                  <a:pos x="0" y="0"/>
                </a:cxn>
                <a:cxn ang="0">
                  <a:pos x="40" y="67"/>
                </a:cxn>
                <a:cxn ang="0">
                  <a:pos x="73" y="0"/>
                </a:cxn>
                <a:cxn ang="0">
                  <a:pos x="42" y="0"/>
                </a:cxn>
                <a:cxn ang="0">
                  <a:pos x="0" y="0"/>
                </a:cxn>
              </a:cxnLst>
              <a:rect l="0" t="0" r="r" b="b"/>
              <a:pathLst>
                <a:path w="74" h="68">
                  <a:moveTo>
                    <a:pt x="0" y="0"/>
                  </a:moveTo>
                  <a:lnTo>
                    <a:pt x="40" y="67"/>
                  </a:lnTo>
                  <a:lnTo>
                    <a:pt x="73" y="0"/>
                  </a:lnTo>
                  <a:lnTo>
                    <a:pt x="42" y="0"/>
                  </a:lnTo>
                  <a:lnTo>
                    <a:pt x="0" y="0"/>
                  </a:lnTo>
                </a:path>
              </a:pathLst>
            </a:custGeom>
            <a:solidFill>
              <a:srgbClr val="0000FF"/>
            </a:solidFill>
            <a:ln w="12700" cap="rnd" cmpd="sng">
              <a:solidFill>
                <a:srgbClr val="0000FF"/>
              </a:solidFill>
              <a:prstDash val="solid"/>
              <a:round/>
              <a:headEnd type="none" w="med" len="med"/>
              <a:tailEnd type="none" w="med" len="med"/>
            </a:ln>
            <a:effectLst/>
          </p:spPr>
          <p:txBody>
            <a:bodyPr/>
            <a:lstStyle/>
            <a:p>
              <a:endParaRPr lang="en-US"/>
            </a:p>
          </p:txBody>
        </p:sp>
      </p:grpSp>
    </p:spTree>
  </p:cSld>
  <p:clrMapOvr>
    <a:masterClrMapping/>
  </p:clrMapOvr>
  <p:transition>
    <p:fade/>
  </p:transition>
</p:sld>
</file>

<file path=ppt/theme/theme1.xml><?xml version="1.0" encoding="utf-8"?>
<a:theme xmlns:a="http://schemas.openxmlformats.org/drawingml/2006/main" name="TS010286766">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DD7B888-15D7-4728-B826-5BED7BBBA7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TS010286766</Template>
  <TotalTime>850</TotalTime>
  <Words>1825</Words>
  <Application>Microsoft Office PowerPoint</Application>
  <PresentationFormat>On-screen Show (4:3)</PresentationFormat>
  <Paragraphs>186</Paragraphs>
  <Slides>18</Slides>
  <Notes>13</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TS010286766</vt:lpstr>
      <vt:lpstr>White with Courier font for code slides</vt:lpstr>
      <vt:lpstr>CUSTOMS VALUATION </vt:lpstr>
      <vt:lpstr> WHY CUSTOMS VALUATION?</vt:lpstr>
      <vt:lpstr>WHY CUSTOMS VALUATION ? </vt:lpstr>
      <vt:lpstr>VALUATION CUSTOMS V/S  COMMERCIAL</vt:lpstr>
      <vt:lpstr>DEFINITION OF VALUE</vt:lpstr>
      <vt:lpstr>Slide 6</vt:lpstr>
      <vt:lpstr> WTO AGREEMENT ON CUSTOMS VALUATION   </vt:lpstr>
      <vt:lpstr>ECONOMIC  RATIONAL  OF  THE  AGREEMENT </vt:lpstr>
      <vt:lpstr>WCO’S ROLE IN THE IMPLEMENTATION OF THE VALUATION AGREEMENT</vt:lpstr>
      <vt:lpstr>MEMBERS’ CONCERNS</vt:lpstr>
      <vt:lpstr>WCO’s  ROLE </vt:lpstr>
      <vt:lpstr>TECHNICAL COMMITTEE ON CUSTOMS VALUATION (TCCV) </vt:lpstr>
      <vt:lpstr>TECHNICAL COMMITTEE  INSTRUMENTS</vt:lpstr>
      <vt:lpstr>TECHNICAL ASSISTANCE PROVIDED BY THE WCO </vt:lpstr>
      <vt:lpstr>WCO’s  ROLE </vt:lpstr>
      <vt:lpstr>ON GOING ISSUES</vt:lpstr>
      <vt:lpstr>CONCLUSION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Customs Valuation</dc:title>
  <dc:creator>balu</dc:creator>
  <cp:lastModifiedBy>balu</cp:lastModifiedBy>
  <cp:revision>89</cp:revision>
  <dcterms:created xsi:type="dcterms:W3CDTF">2014-06-24T08:42:00Z</dcterms:created>
  <dcterms:modified xsi:type="dcterms:W3CDTF">2014-07-01T12:51:39Z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TC102867669990</vt:lpwstr>
  </property>
</Properties>
</file>