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4"/>
  </p:notesMasterIdLst>
  <p:handoutMasterIdLst>
    <p:handoutMasterId r:id="rId15"/>
  </p:handoutMasterIdLst>
  <p:sldIdLst>
    <p:sldId id="256" r:id="rId2"/>
    <p:sldId id="267" r:id="rId3"/>
    <p:sldId id="257" r:id="rId4"/>
    <p:sldId id="269" r:id="rId5"/>
    <p:sldId id="270" r:id="rId6"/>
    <p:sldId id="258" r:id="rId7"/>
    <p:sldId id="273" r:id="rId8"/>
    <p:sldId id="262" r:id="rId9"/>
    <p:sldId id="260" r:id="rId10"/>
    <p:sldId id="272"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791" autoAdjust="0"/>
  </p:normalViewPr>
  <p:slideViewPr>
    <p:cSldViewPr>
      <p:cViewPr>
        <p:scale>
          <a:sx n="59" d="100"/>
          <a:sy n="59" d="100"/>
        </p:scale>
        <p:origin x="-1386" y="-21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83" d="100"/>
          <a:sy n="83" d="100"/>
        </p:scale>
        <p:origin x="-204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5E188B-0BEF-45EF-B81C-A7A4A3FC1465}" type="datetimeFigureOut">
              <a:rPr lang="en-CA" smtClean="0"/>
              <a:t>04/06/2014</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762101-3AB1-45E0-BE93-47E25A1B46D1}" type="slidenum">
              <a:rPr lang="en-CA" smtClean="0"/>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A3DAC9-8E71-4518-940A-A1B46094EA8A}" type="datetimeFigureOut">
              <a:rPr lang="en-CA" smtClean="0"/>
              <a:pPr/>
              <a:t>04/06/2014</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B3B1D9-4337-4A55-B779-C44E2A3C8467}" type="slidenum">
              <a:rPr lang="en-CA" smtClean="0"/>
              <a:pPr/>
              <a:t>‹#›</a:t>
            </a:fld>
            <a:endParaRPr lang="en-CA" dirty="0"/>
          </a:p>
        </p:txBody>
      </p:sp>
    </p:spTree>
    <p:extLst>
      <p:ext uri="{BB962C8B-B14F-4D97-AF65-F5344CB8AC3E}">
        <p14:creationId xmlns:p14="http://schemas.microsoft.com/office/powerpoint/2010/main" xmlns="" val="2964435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 </a:t>
            </a:r>
          </a:p>
          <a:p>
            <a:endParaRPr lang="en-CA" dirty="0"/>
          </a:p>
        </p:txBody>
      </p:sp>
      <p:sp>
        <p:nvSpPr>
          <p:cNvPr id="4" name="Slide Number Placeholder 3"/>
          <p:cNvSpPr>
            <a:spLocks noGrp="1"/>
          </p:cNvSpPr>
          <p:nvPr>
            <p:ph type="sldNum" sz="quarter" idx="10"/>
          </p:nvPr>
        </p:nvSpPr>
        <p:spPr/>
        <p:txBody>
          <a:bodyPr/>
          <a:lstStyle/>
          <a:p>
            <a:fld id="{60B3B1D9-4337-4A55-B779-C44E2A3C8467}" type="slidenum">
              <a:rPr lang="en-CA" smtClean="0"/>
              <a:pPr/>
              <a:t>2</a:t>
            </a:fld>
            <a:endParaRPr lang="en-CA" dirty="0"/>
          </a:p>
        </p:txBody>
      </p:sp>
    </p:spTree>
    <p:extLst>
      <p:ext uri="{BB962C8B-B14F-4D97-AF65-F5344CB8AC3E}">
        <p14:creationId xmlns:p14="http://schemas.microsoft.com/office/powerpoint/2010/main" xmlns="" val="3888162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0B3B1D9-4337-4A55-B779-C44E2A3C8467}" type="slidenum">
              <a:rPr lang="en-CA" smtClean="0"/>
              <a:pPr/>
              <a:t>3</a:t>
            </a:fld>
            <a:endParaRPr lang="en-CA" dirty="0"/>
          </a:p>
        </p:txBody>
      </p:sp>
    </p:spTree>
    <p:extLst>
      <p:ext uri="{BB962C8B-B14F-4D97-AF65-F5344CB8AC3E}">
        <p14:creationId xmlns:p14="http://schemas.microsoft.com/office/powerpoint/2010/main" xmlns="" val="504650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Many residents in long-term care are weak and frail, or suffer from severe illnesses, confusion, pain, agitation, and uncontrollable body movements. All of these factors can directly affect a resident’s safety in bed when bedrails are in place. </a:t>
            </a:r>
          </a:p>
          <a:p>
            <a:endParaRPr lang="en-CA" dirty="0" smtClean="0"/>
          </a:p>
          <a:p>
            <a:r>
              <a:rPr lang="en-CA" dirty="0" smtClean="0"/>
              <a:t>We associate</a:t>
            </a:r>
            <a:r>
              <a:rPr lang="en-CA" baseline="0" dirty="0" smtClean="0"/>
              <a:t> bedrail use with good care and see bed rail use across health care.</a:t>
            </a:r>
            <a:r>
              <a:rPr lang="en-CA" dirty="0" smtClean="0"/>
              <a:t> Many people consider bedrails reliable for keeping residents safe, but in fact bedrails are a “hidden” danger that can cause injury and death</a:t>
            </a:r>
            <a:endParaRPr lang="en-CA" dirty="0"/>
          </a:p>
        </p:txBody>
      </p:sp>
      <p:sp>
        <p:nvSpPr>
          <p:cNvPr id="4" name="Slide Number Placeholder 3"/>
          <p:cNvSpPr>
            <a:spLocks noGrp="1"/>
          </p:cNvSpPr>
          <p:nvPr>
            <p:ph type="sldNum" sz="quarter" idx="10"/>
          </p:nvPr>
        </p:nvSpPr>
        <p:spPr/>
        <p:txBody>
          <a:bodyPr/>
          <a:lstStyle/>
          <a:p>
            <a:fld id="{60B3B1D9-4337-4A55-B779-C44E2A3C8467}" type="slidenum">
              <a:rPr lang="en-CA" smtClean="0"/>
              <a:pPr/>
              <a:t>4</a:t>
            </a:fld>
            <a:endParaRPr lang="en-CA" dirty="0"/>
          </a:p>
        </p:txBody>
      </p:sp>
    </p:spTree>
    <p:extLst>
      <p:ext uri="{BB962C8B-B14F-4D97-AF65-F5344CB8AC3E}">
        <p14:creationId xmlns:p14="http://schemas.microsoft.com/office/powerpoint/2010/main" xmlns="" val="4084367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Entrapment</a:t>
            </a:r>
            <a:r>
              <a:rPr lang="en-CA" dirty="0" smtClean="0"/>
              <a:t> (Residents limbs can become entangled between the bars of bedrails or between the mattress and the bedrail causing bodily harm or injury such as bumps/ bruises and skin tears etc.) </a:t>
            </a:r>
            <a:r>
              <a:rPr lang="en-CA" b="1" dirty="0" smtClean="0"/>
              <a:t>Strangulation</a:t>
            </a:r>
            <a:r>
              <a:rPr lang="en-CA" dirty="0" smtClean="0"/>
              <a:t> (Residents neck can become trapped between the bars of the bedrail or between the mattress and the bedrail causing suffocation and/or even death)</a:t>
            </a:r>
          </a:p>
          <a:p>
            <a:pPr marL="0" marR="0" lvl="1" indent="0" algn="l" defTabSz="914400" rtl="0" eaLnBrk="1" fontAlgn="auto" latinLnBrk="0" hangingPunct="1">
              <a:lnSpc>
                <a:spcPct val="100000"/>
              </a:lnSpc>
              <a:spcBef>
                <a:spcPts val="0"/>
              </a:spcBef>
              <a:spcAft>
                <a:spcPts val="0"/>
              </a:spcAft>
              <a:buClrTx/>
              <a:buSzTx/>
              <a:buFontTx/>
              <a:buNone/>
              <a:tabLst/>
              <a:defRPr/>
            </a:pPr>
            <a:r>
              <a:rPr lang="en-CA" b="1" dirty="0" smtClean="0"/>
              <a:t>Increase responsive behaviours </a:t>
            </a:r>
            <a:r>
              <a:rPr lang="en-CA" dirty="0" smtClean="0"/>
              <a:t>(bedrail use can cause increased agitation and a feeling of being trapped)</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CA" dirty="0" smtClean="0"/>
          </a:p>
          <a:p>
            <a:endParaRPr lang="en-CA" dirty="0"/>
          </a:p>
        </p:txBody>
      </p:sp>
      <p:sp>
        <p:nvSpPr>
          <p:cNvPr id="4" name="Slide Number Placeholder 3"/>
          <p:cNvSpPr>
            <a:spLocks noGrp="1"/>
          </p:cNvSpPr>
          <p:nvPr>
            <p:ph type="sldNum" sz="quarter" idx="10"/>
          </p:nvPr>
        </p:nvSpPr>
        <p:spPr/>
        <p:txBody>
          <a:bodyPr/>
          <a:lstStyle/>
          <a:p>
            <a:fld id="{60B3B1D9-4337-4A55-B779-C44E2A3C8467}" type="slidenum">
              <a:rPr lang="en-CA" smtClean="0"/>
              <a:pPr/>
              <a:t>6</a:t>
            </a:fld>
            <a:endParaRPr lang="en-CA" dirty="0"/>
          </a:p>
        </p:txBody>
      </p:sp>
    </p:spTree>
    <p:extLst>
      <p:ext uri="{BB962C8B-B14F-4D97-AF65-F5344CB8AC3E}">
        <p14:creationId xmlns:p14="http://schemas.microsoft.com/office/powerpoint/2010/main" xmlns="" val="3658158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Potential Entrapment Zones on Beds Between bars within a bedrail</a:t>
            </a:r>
          </a:p>
          <a:p>
            <a:r>
              <a:rPr lang="en-CA" dirty="0" smtClean="0"/>
              <a:t>Between the bedrail and mattress</a:t>
            </a:r>
          </a:p>
          <a:p>
            <a:r>
              <a:rPr lang="en-CA" dirty="0" smtClean="0"/>
              <a:t>Openings at top and bottom of bed between head/foot boards and bedrails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CA" dirty="0" smtClean="0"/>
          </a:p>
          <a:p>
            <a:endParaRPr lang="en-CA" dirty="0"/>
          </a:p>
        </p:txBody>
      </p:sp>
      <p:sp>
        <p:nvSpPr>
          <p:cNvPr id="4" name="Slide Number Placeholder 3"/>
          <p:cNvSpPr>
            <a:spLocks noGrp="1"/>
          </p:cNvSpPr>
          <p:nvPr>
            <p:ph type="sldNum" sz="quarter" idx="10"/>
          </p:nvPr>
        </p:nvSpPr>
        <p:spPr/>
        <p:txBody>
          <a:bodyPr/>
          <a:lstStyle/>
          <a:p>
            <a:fld id="{60B3B1D9-4337-4A55-B779-C44E2A3C8467}" type="slidenum">
              <a:rPr lang="en-CA" smtClean="0"/>
              <a:pPr/>
              <a:t>7</a:t>
            </a:fld>
            <a:endParaRPr lang="en-CA" dirty="0"/>
          </a:p>
        </p:txBody>
      </p:sp>
    </p:spTree>
    <p:extLst>
      <p:ext uri="{BB962C8B-B14F-4D97-AF65-F5344CB8AC3E}">
        <p14:creationId xmlns:p14="http://schemas.microsoft.com/office/powerpoint/2010/main" xmlns="" val="3940795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CA" dirty="0" smtClean="0"/>
              <a:t>A complete resident assessment of bed mobility must be performed prior to bedrails being used. In addition, the interdisciplinary team must determine that no other alternative devices or precautions will be effective in meeting the residents needs before using bedrails.</a:t>
            </a:r>
          </a:p>
          <a:p>
            <a:endParaRPr lang="en-CA" dirty="0"/>
          </a:p>
        </p:txBody>
      </p:sp>
      <p:sp>
        <p:nvSpPr>
          <p:cNvPr id="4" name="Slide Number Placeholder 3"/>
          <p:cNvSpPr>
            <a:spLocks noGrp="1"/>
          </p:cNvSpPr>
          <p:nvPr>
            <p:ph type="sldNum" sz="quarter" idx="10"/>
          </p:nvPr>
        </p:nvSpPr>
        <p:spPr/>
        <p:txBody>
          <a:bodyPr/>
          <a:lstStyle/>
          <a:p>
            <a:fld id="{60B3B1D9-4337-4A55-B779-C44E2A3C8467}" type="slidenum">
              <a:rPr lang="en-CA" smtClean="0"/>
              <a:pPr/>
              <a:t>8</a:t>
            </a:fld>
            <a:endParaRPr lang="en-CA" dirty="0"/>
          </a:p>
        </p:txBody>
      </p:sp>
    </p:spTree>
    <p:extLst>
      <p:ext uri="{BB962C8B-B14F-4D97-AF65-F5344CB8AC3E}">
        <p14:creationId xmlns:p14="http://schemas.microsoft.com/office/powerpoint/2010/main" xmlns="" val="2525426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assessments are a component</a:t>
            </a:r>
            <a:r>
              <a:rPr lang="en-CA" baseline="0" dirty="0" smtClean="0"/>
              <a:t> of the thorough RAI MDS assessment.</a:t>
            </a:r>
            <a:endParaRPr lang="en-CA" dirty="0" smtClean="0"/>
          </a:p>
          <a:p>
            <a:r>
              <a:rPr lang="en-CA" dirty="0" smtClean="0"/>
              <a:t>A comprehensive assessment looks at the following:</a:t>
            </a:r>
          </a:p>
          <a:p>
            <a:pPr lvl="1"/>
            <a:r>
              <a:rPr lang="en-CA" dirty="0" smtClean="0"/>
              <a:t>A resident medical diagnosis</a:t>
            </a:r>
          </a:p>
          <a:p>
            <a:pPr lvl="1"/>
            <a:r>
              <a:rPr lang="en-CA" dirty="0" smtClean="0"/>
              <a:t>A resident health and mental conditions</a:t>
            </a:r>
          </a:p>
          <a:p>
            <a:pPr lvl="1"/>
            <a:r>
              <a:rPr lang="en-CA" dirty="0" smtClean="0"/>
              <a:t>Symptoms and behaviours</a:t>
            </a:r>
          </a:p>
          <a:p>
            <a:pPr lvl="1"/>
            <a:r>
              <a:rPr lang="en-CA" dirty="0" smtClean="0"/>
              <a:t>Resident fall risk</a:t>
            </a:r>
          </a:p>
          <a:p>
            <a:pPr lvl="1"/>
            <a:r>
              <a:rPr lang="en-CA" dirty="0" smtClean="0"/>
              <a:t>Resident ability to communicate and make needs known</a:t>
            </a:r>
          </a:p>
          <a:p>
            <a:pPr lvl="1"/>
            <a:r>
              <a:rPr lang="en-CA" dirty="0" smtClean="0"/>
              <a:t>Resident physical abilities</a:t>
            </a:r>
          </a:p>
          <a:p>
            <a:endParaRPr lang="en-CA" dirty="0"/>
          </a:p>
        </p:txBody>
      </p:sp>
      <p:sp>
        <p:nvSpPr>
          <p:cNvPr id="4" name="Slide Number Placeholder 3"/>
          <p:cNvSpPr>
            <a:spLocks noGrp="1"/>
          </p:cNvSpPr>
          <p:nvPr>
            <p:ph type="sldNum" sz="quarter" idx="10"/>
          </p:nvPr>
        </p:nvSpPr>
        <p:spPr/>
        <p:txBody>
          <a:bodyPr/>
          <a:lstStyle/>
          <a:p>
            <a:fld id="{60B3B1D9-4337-4A55-B779-C44E2A3C8467}" type="slidenum">
              <a:rPr lang="en-CA" smtClean="0"/>
              <a:pPr/>
              <a:t>9</a:t>
            </a:fld>
            <a:endParaRPr lang="en-CA" dirty="0"/>
          </a:p>
        </p:txBody>
      </p:sp>
    </p:spTree>
    <p:extLst>
      <p:ext uri="{BB962C8B-B14F-4D97-AF65-F5344CB8AC3E}">
        <p14:creationId xmlns:p14="http://schemas.microsoft.com/office/powerpoint/2010/main" xmlns="" val="443224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Body pillows for positioning to ensure proper alignment in bed</a:t>
            </a:r>
          </a:p>
          <a:p>
            <a:r>
              <a:rPr lang="en-CA" dirty="0" smtClean="0"/>
              <a:t>Mattresses with raised edges</a:t>
            </a:r>
          </a:p>
          <a:p>
            <a:r>
              <a:rPr lang="en-CA" dirty="0" smtClean="0"/>
              <a:t>High impact floor mats at bedsides</a:t>
            </a:r>
          </a:p>
          <a:p>
            <a:r>
              <a:rPr lang="en-CA" dirty="0" smtClean="0"/>
              <a:t>High/Low bed frames placed in lowest position for residents with fall risks</a:t>
            </a:r>
          </a:p>
          <a:p>
            <a:r>
              <a:rPr lang="en-CA" dirty="0" smtClean="0"/>
              <a:t>Ensure proper mattress size/fit for bed frame</a:t>
            </a:r>
          </a:p>
          <a:p>
            <a:r>
              <a:rPr lang="en-CA" dirty="0" smtClean="0"/>
              <a:t>Hip protectors</a:t>
            </a:r>
          </a:p>
          <a:p>
            <a:r>
              <a:rPr lang="en-CA" dirty="0" smtClean="0"/>
              <a:t>Alarm systems</a:t>
            </a:r>
          </a:p>
          <a:p>
            <a:r>
              <a:rPr lang="en-CA" dirty="0" smtClean="0"/>
              <a:t>Ensure proper positioning when placing residents in bed </a:t>
            </a:r>
          </a:p>
          <a:p>
            <a:r>
              <a:rPr lang="en-CA" dirty="0" smtClean="0"/>
              <a:t>Frequent safety checks</a:t>
            </a:r>
          </a:p>
          <a:p>
            <a:r>
              <a:rPr lang="en-CA" dirty="0" smtClean="0"/>
              <a:t>Regular toileting routines</a:t>
            </a:r>
          </a:p>
          <a:p>
            <a:endParaRPr lang="en-CA" dirty="0"/>
          </a:p>
        </p:txBody>
      </p:sp>
      <p:sp>
        <p:nvSpPr>
          <p:cNvPr id="4" name="Slide Number Placeholder 3"/>
          <p:cNvSpPr>
            <a:spLocks noGrp="1"/>
          </p:cNvSpPr>
          <p:nvPr>
            <p:ph type="sldNum" sz="quarter" idx="10"/>
          </p:nvPr>
        </p:nvSpPr>
        <p:spPr/>
        <p:txBody>
          <a:bodyPr/>
          <a:lstStyle/>
          <a:p>
            <a:fld id="{60B3B1D9-4337-4A55-B779-C44E2A3C8467}" type="slidenum">
              <a:rPr lang="en-CA" smtClean="0"/>
              <a:pPr/>
              <a:t>10</a:t>
            </a:fld>
            <a:endParaRPr lang="en-CA" dirty="0"/>
          </a:p>
        </p:txBody>
      </p:sp>
    </p:spTree>
    <p:extLst>
      <p:ext uri="{BB962C8B-B14F-4D97-AF65-F5344CB8AC3E}">
        <p14:creationId xmlns:p14="http://schemas.microsoft.com/office/powerpoint/2010/main" xmlns="" val="3222429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dirty="0" smtClean="0"/>
              <a:t>(Educate all staff, families and residents about risks and dangers of bedrail use, and the alternative interventions and precautions to put into place for safety). As care providers we need to be able to:</a:t>
            </a:r>
          </a:p>
          <a:p>
            <a:r>
              <a:rPr lang="en-CA" dirty="0" smtClean="0"/>
              <a:t>Recognize and learn the dangers of bedrails</a:t>
            </a:r>
          </a:p>
          <a:p>
            <a:r>
              <a:rPr lang="en-CA" dirty="0" smtClean="0"/>
              <a:t>Recognize when bedrails are being used as restraint</a:t>
            </a:r>
          </a:p>
          <a:p>
            <a:r>
              <a:rPr lang="en-CA" dirty="0" smtClean="0"/>
              <a:t>Be familiar with the alternative interventions to bedrail use and the precautions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Culture</a:t>
            </a:r>
            <a:r>
              <a:rPr lang="en-CA" baseline="0" dirty="0" smtClean="0"/>
              <a:t> Change – for example the use of side rails was so engrained that it was an automatic documentation task on admission of a resident.  It was important to recognize staff efforts at trying alternatives and being more open to these changes.  Their efforts became contagious from one staff to another as they saw success. </a:t>
            </a:r>
            <a:endParaRPr lang="en-CA" dirty="0" smtClean="0"/>
          </a:p>
          <a:p>
            <a:endParaRPr lang="en-CA" dirty="0" smtClean="0"/>
          </a:p>
          <a:p>
            <a:r>
              <a:rPr lang="en-CA" dirty="0" smtClean="0"/>
              <a:t>Proper</a:t>
            </a:r>
            <a:r>
              <a:rPr lang="en-CA" baseline="0" dirty="0" smtClean="0"/>
              <a:t> Assessment </a:t>
            </a:r>
            <a:r>
              <a:rPr lang="en-CA" baseline="0" dirty="0" smtClean="0"/>
              <a:t>– a bed mobility assessment tool </a:t>
            </a:r>
          </a:p>
          <a:p>
            <a:endParaRPr lang="en-US" baseline="0" dirty="0" smtClean="0"/>
          </a:p>
          <a:p>
            <a:r>
              <a:rPr lang="en-US" baseline="0" dirty="0" smtClean="0"/>
              <a:t>Appropriate alternatives to bedrail use: having sufficient supplies available such as high-low bed, alarm systems, hip protectors, floor mats etc.</a:t>
            </a:r>
            <a:endParaRPr lang="en-CA" dirty="0"/>
          </a:p>
        </p:txBody>
      </p:sp>
      <p:sp>
        <p:nvSpPr>
          <p:cNvPr id="4" name="Slide Number Placeholder 3"/>
          <p:cNvSpPr>
            <a:spLocks noGrp="1"/>
          </p:cNvSpPr>
          <p:nvPr>
            <p:ph type="sldNum" sz="quarter" idx="10"/>
          </p:nvPr>
        </p:nvSpPr>
        <p:spPr/>
        <p:txBody>
          <a:bodyPr/>
          <a:lstStyle/>
          <a:p>
            <a:fld id="{60B3B1D9-4337-4A55-B779-C44E2A3C8467}" type="slidenum">
              <a:rPr lang="en-CA" smtClean="0"/>
              <a:pPr/>
              <a:t>11</a:t>
            </a:fld>
            <a:endParaRPr lang="en-CA" dirty="0"/>
          </a:p>
        </p:txBody>
      </p:sp>
    </p:spTree>
    <p:extLst>
      <p:ext uri="{BB962C8B-B14F-4D97-AF65-F5344CB8AC3E}">
        <p14:creationId xmlns:p14="http://schemas.microsoft.com/office/powerpoint/2010/main" xmlns="" val="13037562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26FB454-E24E-45D5-BCBC-0E3DEA20994C}" type="datetimeFigureOut">
              <a:rPr lang="en-CA" smtClean="0"/>
              <a:pPr/>
              <a:t>04/06/2014</a:t>
            </a:fld>
            <a:endParaRPr lang="en-CA"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475D9EC-8FD2-4211-A43C-6630704F61A7}"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6FB454-E24E-45D5-BCBC-0E3DEA20994C}" type="datetimeFigureOut">
              <a:rPr lang="en-CA" smtClean="0"/>
              <a:pPr/>
              <a:t>04/06/2014</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2475D9EC-8FD2-4211-A43C-6630704F61A7}"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6FB454-E24E-45D5-BCBC-0E3DEA20994C}" type="datetimeFigureOut">
              <a:rPr lang="en-CA" smtClean="0"/>
              <a:pPr/>
              <a:t>04/06/2014</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2475D9EC-8FD2-4211-A43C-6630704F61A7}"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6FB454-E24E-45D5-BCBC-0E3DEA20994C}" type="datetimeFigureOut">
              <a:rPr lang="en-CA" smtClean="0"/>
              <a:pPr/>
              <a:t>04/06/2014</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2475D9EC-8FD2-4211-A43C-6630704F61A7}" type="slidenum">
              <a:rPr lang="en-CA" smtClean="0"/>
              <a:pPr/>
              <a:t>‹#›</a:t>
            </a:fld>
            <a:endParaRPr lang="en-CA"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6FB454-E24E-45D5-BCBC-0E3DEA20994C}" type="datetimeFigureOut">
              <a:rPr lang="en-CA" smtClean="0"/>
              <a:pPr/>
              <a:t>04/06/2014</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2475D9EC-8FD2-4211-A43C-6630704F61A7}" type="slidenum">
              <a:rPr lang="en-CA" smtClean="0"/>
              <a:pPr/>
              <a:t>‹#›</a:t>
            </a:fld>
            <a:endParaRPr lang="en-CA"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6FB454-E24E-45D5-BCBC-0E3DEA20994C}" type="datetimeFigureOut">
              <a:rPr lang="en-CA" smtClean="0"/>
              <a:pPr/>
              <a:t>04/06/2014</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2475D9EC-8FD2-4211-A43C-6630704F61A7}" type="slidenum">
              <a:rPr lang="en-CA" smtClean="0"/>
              <a:pPr/>
              <a:t>‹#›</a:t>
            </a:fld>
            <a:endParaRPr lang="en-CA"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6FB454-E24E-45D5-BCBC-0E3DEA20994C}" type="datetimeFigureOut">
              <a:rPr lang="en-CA" smtClean="0"/>
              <a:pPr/>
              <a:t>04/06/2014</a:t>
            </a:fld>
            <a:endParaRPr lang="en-CA" dirty="0"/>
          </a:p>
        </p:txBody>
      </p:sp>
      <p:sp>
        <p:nvSpPr>
          <p:cNvPr id="8" name="Footer Placeholder 7"/>
          <p:cNvSpPr>
            <a:spLocks noGrp="1"/>
          </p:cNvSpPr>
          <p:nvPr>
            <p:ph type="ftr" sz="quarter" idx="11"/>
          </p:nvPr>
        </p:nvSpPr>
        <p:spPr/>
        <p:txBody>
          <a:bodyPr/>
          <a:lstStyle>
            <a:extLst/>
          </a:lstStyle>
          <a:p>
            <a:endParaRPr lang="en-CA" dirty="0"/>
          </a:p>
        </p:txBody>
      </p:sp>
      <p:sp>
        <p:nvSpPr>
          <p:cNvPr id="9" name="Slide Number Placeholder 8"/>
          <p:cNvSpPr>
            <a:spLocks noGrp="1"/>
          </p:cNvSpPr>
          <p:nvPr>
            <p:ph type="sldNum" sz="quarter" idx="12"/>
          </p:nvPr>
        </p:nvSpPr>
        <p:spPr/>
        <p:txBody>
          <a:bodyPr/>
          <a:lstStyle>
            <a:extLst/>
          </a:lstStyle>
          <a:p>
            <a:fld id="{2475D9EC-8FD2-4211-A43C-6630704F61A7}"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26FB454-E24E-45D5-BCBC-0E3DEA20994C}" type="datetimeFigureOut">
              <a:rPr lang="en-CA" smtClean="0"/>
              <a:pPr/>
              <a:t>04/06/2014</a:t>
            </a:fld>
            <a:endParaRPr lang="en-CA" dirty="0"/>
          </a:p>
        </p:txBody>
      </p:sp>
      <p:sp>
        <p:nvSpPr>
          <p:cNvPr id="4" name="Footer Placeholder 3"/>
          <p:cNvSpPr>
            <a:spLocks noGrp="1"/>
          </p:cNvSpPr>
          <p:nvPr>
            <p:ph type="ftr" sz="quarter" idx="11"/>
          </p:nvPr>
        </p:nvSpPr>
        <p:spPr/>
        <p:txBody>
          <a:bodyPr/>
          <a:lstStyle>
            <a:extLst/>
          </a:lstStyle>
          <a:p>
            <a:endParaRPr lang="en-CA" dirty="0"/>
          </a:p>
        </p:txBody>
      </p:sp>
      <p:sp>
        <p:nvSpPr>
          <p:cNvPr id="5" name="Slide Number Placeholder 4"/>
          <p:cNvSpPr>
            <a:spLocks noGrp="1"/>
          </p:cNvSpPr>
          <p:nvPr>
            <p:ph type="sldNum" sz="quarter" idx="12"/>
          </p:nvPr>
        </p:nvSpPr>
        <p:spPr/>
        <p:txBody>
          <a:bodyPr/>
          <a:lstStyle>
            <a:extLst/>
          </a:lstStyle>
          <a:p>
            <a:fld id="{2475D9EC-8FD2-4211-A43C-6630704F61A7}" type="slidenum">
              <a:rPr lang="en-CA" smtClean="0"/>
              <a:pPr/>
              <a:t>‹#›</a:t>
            </a:fld>
            <a:endParaRPr lang="en-CA"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6FB454-E24E-45D5-BCBC-0E3DEA20994C}" type="datetimeFigureOut">
              <a:rPr lang="en-CA" smtClean="0"/>
              <a:pPr/>
              <a:t>04/06/2014</a:t>
            </a:fld>
            <a:endParaRPr lang="en-CA" dirty="0"/>
          </a:p>
        </p:txBody>
      </p:sp>
      <p:sp>
        <p:nvSpPr>
          <p:cNvPr id="3" name="Footer Placeholder 2"/>
          <p:cNvSpPr>
            <a:spLocks noGrp="1"/>
          </p:cNvSpPr>
          <p:nvPr>
            <p:ph type="ftr" sz="quarter" idx="11"/>
          </p:nvPr>
        </p:nvSpPr>
        <p:spPr/>
        <p:txBody>
          <a:bodyPr/>
          <a:lstStyle>
            <a:extLst/>
          </a:lstStyle>
          <a:p>
            <a:endParaRPr lang="en-CA" dirty="0"/>
          </a:p>
        </p:txBody>
      </p:sp>
      <p:sp>
        <p:nvSpPr>
          <p:cNvPr id="4" name="Slide Number Placeholder 3"/>
          <p:cNvSpPr>
            <a:spLocks noGrp="1"/>
          </p:cNvSpPr>
          <p:nvPr>
            <p:ph type="sldNum" sz="quarter" idx="12"/>
          </p:nvPr>
        </p:nvSpPr>
        <p:spPr/>
        <p:txBody>
          <a:bodyPr/>
          <a:lstStyle>
            <a:extLst/>
          </a:lstStyle>
          <a:p>
            <a:fld id="{2475D9EC-8FD2-4211-A43C-6630704F61A7}"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26FB454-E24E-45D5-BCBC-0E3DEA20994C}" type="datetimeFigureOut">
              <a:rPr lang="en-CA" smtClean="0"/>
              <a:pPr/>
              <a:t>04/06/2014</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2475D9EC-8FD2-4211-A43C-6630704F61A7}"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6FB454-E24E-45D5-BCBC-0E3DEA20994C}" type="datetimeFigureOut">
              <a:rPr lang="en-CA" smtClean="0"/>
              <a:pPr/>
              <a:t>04/06/2014</a:t>
            </a:fld>
            <a:endParaRPr lang="en-CA"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475D9EC-8FD2-4211-A43C-6630704F61A7}" type="slidenum">
              <a:rPr lang="en-CA" smtClean="0"/>
              <a:pPr/>
              <a:t>‹#›</a:t>
            </a:fld>
            <a:endParaRPr lang="en-CA"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6FB454-E24E-45D5-BCBC-0E3DEA20994C}" type="datetimeFigureOut">
              <a:rPr lang="en-CA" smtClean="0"/>
              <a:pPr/>
              <a:t>04/06/2014</a:t>
            </a:fld>
            <a:endParaRPr lang="en-CA"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475D9EC-8FD2-4211-A43C-6630704F61A7}"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Avalon Care Centre</a:t>
            </a:r>
            <a:br>
              <a:rPr lang="en-CA" dirty="0" smtClean="0"/>
            </a:br>
            <a:r>
              <a:rPr lang="en-CA" dirty="0" smtClean="0"/>
              <a:t>Bedrail Reduction Progra</a:t>
            </a:r>
            <a:r>
              <a:rPr lang="en-CA" dirty="0"/>
              <a:t>m</a:t>
            </a:r>
          </a:p>
        </p:txBody>
      </p:sp>
      <p:sp>
        <p:nvSpPr>
          <p:cNvPr id="3" name="Subtitle 2"/>
          <p:cNvSpPr>
            <a:spLocks noGrp="1"/>
          </p:cNvSpPr>
          <p:nvPr>
            <p:ph type="subTitle" idx="1"/>
          </p:nvPr>
        </p:nvSpPr>
        <p:spPr/>
        <p:txBody>
          <a:bodyPr>
            <a:normAutofit fontScale="92500" lnSpcReduction="10000"/>
          </a:bodyPr>
          <a:lstStyle/>
          <a:p>
            <a:r>
              <a:rPr lang="en-CA" b="1" dirty="0" smtClean="0"/>
              <a:t>Presented by Dawn Roy</a:t>
            </a:r>
          </a:p>
          <a:p>
            <a:r>
              <a:rPr lang="en-CA" b="1" dirty="0" smtClean="0"/>
              <a:t>Restorative Care Coordinator and Sarah Slater Director of Care</a:t>
            </a:r>
            <a:endParaRPr lang="en-CA" b="1" dirty="0"/>
          </a:p>
        </p:txBody>
      </p:sp>
    </p:spTree>
    <p:extLst>
      <p:ext uri="{BB962C8B-B14F-4D97-AF65-F5344CB8AC3E}">
        <p14:creationId xmlns:p14="http://schemas.microsoft.com/office/powerpoint/2010/main" xmlns="" val="2767692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03848" y="1482975"/>
            <a:ext cx="3038475" cy="15049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11560" y="1907805"/>
            <a:ext cx="2286000" cy="136815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540864" y="1509677"/>
            <a:ext cx="1638767" cy="136815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97310" y="3635997"/>
            <a:ext cx="1714500" cy="20288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0" name="Picture 6"/>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275856" y="3140968"/>
            <a:ext cx="1944216" cy="15985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1" name="Picture 7"/>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131840" y="4527133"/>
            <a:ext cx="2350290" cy="18444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2" name="Picture 8"/>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6036808" y="3203949"/>
            <a:ext cx="1690819" cy="159931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9" name="TextBox 18"/>
          <p:cNvSpPr txBox="1"/>
          <p:nvPr/>
        </p:nvSpPr>
        <p:spPr>
          <a:xfrm>
            <a:off x="6945348" y="2564904"/>
            <a:ext cx="1603291" cy="1800200"/>
          </a:xfrm>
          <a:prstGeom prst="rect">
            <a:avLst/>
          </a:prstGeom>
          <a:noFill/>
        </p:spPr>
        <p:txBody>
          <a:bodyPr wrap="square" rtlCol="0">
            <a:spAutoFit/>
          </a:bodyPr>
          <a:lstStyle/>
          <a:p>
            <a:endParaRPr lang="en-CA" dirty="0"/>
          </a:p>
        </p:txBody>
      </p:sp>
      <p:pic>
        <p:nvPicPr>
          <p:cNvPr id="1033" name="Picture 9"/>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5796136" y="5279924"/>
            <a:ext cx="2275176" cy="153345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extBox 1"/>
          <p:cNvSpPr txBox="1"/>
          <p:nvPr/>
        </p:nvSpPr>
        <p:spPr>
          <a:xfrm>
            <a:off x="755576" y="260648"/>
            <a:ext cx="7344816" cy="1354217"/>
          </a:xfrm>
          <a:prstGeom prst="rect">
            <a:avLst/>
          </a:prstGeom>
          <a:noFill/>
        </p:spPr>
        <p:txBody>
          <a:bodyPr wrap="square" rtlCol="0">
            <a:spAutoFit/>
          </a:bodyPr>
          <a:lstStyle/>
          <a:p>
            <a:pPr algn="ctr"/>
            <a:r>
              <a:rPr lang="en-CA" sz="4100" b="1" dirty="0" smtClean="0">
                <a:solidFill>
                  <a:schemeClr val="tx2"/>
                </a:solidFill>
                <a:effectLst>
                  <a:outerShdw blurRad="31750" dist="25400" dir="5400000" algn="tl" rotWithShape="0">
                    <a:srgbClr val="000000">
                      <a:alpha val="25000"/>
                    </a:srgbClr>
                  </a:outerShdw>
                </a:effectLst>
                <a:latin typeface="+mj-lt"/>
                <a:ea typeface="+mj-ea"/>
                <a:cs typeface="+mj-cs"/>
              </a:rPr>
              <a:t>Alternative Interventions to Bedrail Use</a:t>
            </a:r>
            <a:endParaRPr lang="en-CA" sz="41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extLst>
      <p:ext uri="{BB962C8B-B14F-4D97-AF65-F5344CB8AC3E}">
        <p14:creationId xmlns:p14="http://schemas.microsoft.com/office/powerpoint/2010/main" xmlns="" val="717060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CA" dirty="0" smtClean="0"/>
          </a:p>
          <a:p>
            <a:r>
              <a:rPr lang="en-CA" dirty="0" smtClean="0"/>
              <a:t>Education </a:t>
            </a:r>
            <a:endParaRPr lang="en-CA" dirty="0" smtClean="0"/>
          </a:p>
          <a:p>
            <a:endParaRPr lang="en-CA" dirty="0" smtClean="0"/>
          </a:p>
          <a:p>
            <a:r>
              <a:rPr lang="en-CA" dirty="0" smtClean="0"/>
              <a:t>Culture Change</a:t>
            </a:r>
          </a:p>
          <a:p>
            <a:endParaRPr lang="en-CA" dirty="0" smtClean="0"/>
          </a:p>
          <a:p>
            <a:r>
              <a:rPr lang="en-CA" dirty="0" smtClean="0"/>
              <a:t>Proper Assessment</a:t>
            </a:r>
          </a:p>
          <a:p>
            <a:endParaRPr lang="en-CA" dirty="0" smtClean="0"/>
          </a:p>
          <a:p>
            <a:r>
              <a:rPr lang="en-CA" dirty="0" smtClean="0"/>
              <a:t>Appropriate Alternatives to Bedrail Use Available</a:t>
            </a:r>
          </a:p>
        </p:txBody>
      </p:sp>
      <p:sp>
        <p:nvSpPr>
          <p:cNvPr id="2" name="Title 1"/>
          <p:cNvSpPr>
            <a:spLocks noGrp="1"/>
          </p:cNvSpPr>
          <p:nvPr>
            <p:ph type="title"/>
          </p:nvPr>
        </p:nvSpPr>
        <p:spPr/>
        <p:txBody>
          <a:bodyPr>
            <a:normAutofit fontScale="90000"/>
          </a:bodyPr>
          <a:lstStyle/>
          <a:p>
            <a:r>
              <a:rPr lang="en-CA" dirty="0" smtClean="0"/>
              <a:t>Key Steps to Implement Bedrail Reduction Program</a:t>
            </a:r>
            <a:endParaRPr lang="en-CA" dirty="0"/>
          </a:p>
        </p:txBody>
      </p:sp>
    </p:spTree>
    <p:extLst>
      <p:ext uri="{BB962C8B-B14F-4D97-AF65-F5344CB8AC3E}">
        <p14:creationId xmlns:p14="http://schemas.microsoft.com/office/powerpoint/2010/main" xmlns="" val="1331876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As </a:t>
            </a:r>
            <a:r>
              <a:rPr lang="en-CA" dirty="0" smtClean="0"/>
              <a:t>staff members </a:t>
            </a:r>
            <a:r>
              <a:rPr lang="en-CA" dirty="0" smtClean="0"/>
              <a:t>of a </a:t>
            </a:r>
            <a:r>
              <a:rPr lang="en-CA" dirty="0" smtClean="0"/>
              <a:t>Long-Term </a:t>
            </a:r>
            <a:r>
              <a:rPr lang="en-CA" dirty="0" smtClean="0"/>
              <a:t>Care Home, it is our responsibility to ensure that residents have a safe and comfortable bed environment and that any use of bedrails does not endanger the safety of our residents.</a:t>
            </a:r>
          </a:p>
          <a:p>
            <a:endParaRPr lang="en-CA" dirty="0"/>
          </a:p>
        </p:txBody>
      </p:sp>
      <p:sp>
        <p:nvSpPr>
          <p:cNvPr id="2" name="Title 1"/>
          <p:cNvSpPr>
            <a:spLocks noGrp="1"/>
          </p:cNvSpPr>
          <p:nvPr>
            <p:ph type="title"/>
          </p:nvPr>
        </p:nvSpPr>
        <p:spPr/>
        <p:txBody>
          <a:bodyPr/>
          <a:lstStyle/>
          <a:p>
            <a:r>
              <a:rPr lang="en-CA" dirty="0" smtClean="0"/>
              <a:t>Conclusion</a:t>
            </a:r>
            <a:endParaRPr lang="en-CA" dirty="0"/>
          </a:p>
        </p:txBody>
      </p:sp>
    </p:spTree>
    <p:extLst>
      <p:ext uri="{BB962C8B-B14F-4D97-AF65-F5344CB8AC3E}">
        <p14:creationId xmlns:p14="http://schemas.microsoft.com/office/powerpoint/2010/main" xmlns="" val="1651219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1200"/>
              </a:spcBef>
            </a:pPr>
            <a:r>
              <a:rPr lang="en-CA" dirty="0" smtClean="0"/>
              <a:t>To be in compliance with the Ministry of Health standards and the Long-Term Care Homes Act.</a:t>
            </a:r>
            <a:endParaRPr lang="en-CA" dirty="0"/>
          </a:p>
          <a:p>
            <a:pPr>
              <a:spcBef>
                <a:spcPts val="1200"/>
              </a:spcBef>
            </a:pPr>
            <a:r>
              <a:rPr lang="en-CA" dirty="0" smtClean="0"/>
              <a:t>To </a:t>
            </a:r>
            <a:r>
              <a:rPr lang="en-CA" dirty="0"/>
              <a:t>implement (RNAO) </a:t>
            </a:r>
            <a:r>
              <a:rPr lang="en-CA" dirty="0" smtClean="0"/>
              <a:t>Registered Nurses Association of Ontario </a:t>
            </a:r>
            <a:r>
              <a:rPr lang="en-CA" dirty="0"/>
              <a:t>B</a:t>
            </a:r>
            <a:r>
              <a:rPr lang="en-CA" dirty="0" smtClean="0"/>
              <a:t>est </a:t>
            </a:r>
            <a:r>
              <a:rPr lang="en-CA" dirty="0"/>
              <a:t>P</a:t>
            </a:r>
            <a:r>
              <a:rPr lang="en-CA" dirty="0" smtClean="0"/>
              <a:t>ractice Guidelines</a:t>
            </a:r>
          </a:p>
          <a:p>
            <a:pPr marL="352425" indent="-352425">
              <a:spcBef>
                <a:spcPts val="1200"/>
              </a:spcBef>
            </a:pPr>
            <a:r>
              <a:rPr lang="en-CA" dirty="0" smtClean="0"/>
              <a:t>BUT MOST IMPORTANTLY, to ensure the overall safety </a:t>
            </a:r>
            <a:r>
              <a:rPr lang="en-CA" dirty="0"/>
              <a:t>and </a:t>
            </a:r>
            <a:r>
              <a:rPr lang="en-CA" dirty="0" smtClean="0"/>
              <a:t>wellbeing of our residents.</a:t>
            </a:r>
            <a:endParaRPr lang="en-CA" dirty="0"/>
          </a:p>
          <a:p>
            <a:pPr>
              <a:spcBef>
                <a:spcPts val="1200"/>
              </a:spcBef>
            </a:pPr>
            <a:endParaRPr lang="en-CA" dirty="0" smtClean="0"/>
          </a:p>
          <a:p>
            <a:pPr marL="0" indent="0" algn="ctr">
              <a:buNone/>
            </a:pPr>
            <a:endParaRPr lang="en-CA" dirty="0"/>
          </a:p>
        </p:txBody>
      </p:sp>
      <p:sp>
        <p:nvSpPr>
          <p:cNvPr id="2" name="Title 1"/>
          <p:cNvSpPr>
            <a:spLocks noGrp="1"/>
          </p:cNvSpPr>
          <p:nvPr>
            <p:ph type="title"/>
          </p:nvPr>
        </p:nvSpPr>
        <p:spPr/>
        <p:txBody>
          <a:bodyPr/>
          <a:lstStyle/>
          <a:p>
            <a:r>
              <a:rPr lang="en-CA" dirty="0" smtClean="0"/>
              <a:t>Why are we doing this?</a:t>
            </a:r>
            <a:endParaRPr lang="en-CA" dirty="0"/>
          </a:p>
        </p:txBody>
      </p:sp>
    </p:spTree>
    <p:extLst>
      <p:ext uri="{BB962C8B-B14F-4D97-AF65-F5344CB8AC3E}">
        <p14:creationId xmlns:p14="http://schemas.microsoft.com/office/powerpoint/2010/main" xmlns="" val="3624045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spcBef>
                <a:spcPts val="1200"/>
              </a:spcBef>
            </a:pPr>
            <a:r>
              <a:rPr lang="en-CA" dirty="0" smtClean="0"/>
              <a:t>45.26% of residents were using 2 bedrails at the beginning of our project.  These individuals became the </a:t>
            </a:r>
            <a:r>
              <a:rPr lang="en-CA" dirty="0" smtClean="0"/>
              <a:t>focus </a:t>
            </a:r>
            <a:r>
              <a:rPr lang="en-CA" dirty="0" smtClean="0"/>
              <a:t>of our initiative</a:t>
            </a:r>
          </a:p>
          <a:p>
            <a:pPr marL="457200" indent="-457200">
              <a:spcBef>
                <a:spcPts val="1200"/>
              </a:spcBef>
            </a:pPr>
            <a:r>
              <a:rPr lang="en-CA" dirty="0" smtClean="0"/>
              <a:t>Following our </a:t>
            </a:r>
            <a:r>
              <a:rPr lang="en-CA" dirty="0" smtClean="0"/>
              <a:t>program 16.42</a:t>
            </a:r>
            <a:r>
              <a:rPr lang="en-CA" dirty="0" smtClean="0"/>
              <a:t>% are currently using 2 bedrails</a:t>
            </a:r>
          </a:p>
          <a:p>
            <a:pPr marL="457200" indent="-457200">
              <a:spcBef>
                <a:spcPts val="1200"/>
              </a:spcBef>
            </a:pPr>
            <a:r>
              <a:rPr lang="en-CA" dirty="0" smtClean="0"/>
              <a:t>Residents, family </a:t>
            </a:r>
            <a:r>
              <a:rPr lang="en-CA" dirty="0" smtClean="0"/>
              <a:t>members </a:t>
            </a:r>
            <a:r>
              <a:rPr lang="en-CA" dirty="0" smtClean="0"/>
              <a:t>and staff are much more knowledgeable about bedrail use and the risks and benefits.</a:t>
            </a:r>
          </a:p>
          <a:p>
            <a:pPr marL="457200" indent="-457200"/>
            <a:endParaRPr lang="en-CA" dirty="0" smtClean="0"/>
          </a:p>
          <a:p>
            <a:pPr marL="0" indent="0">
              <a:buNone/>
            </a:pPr>
            <a:endParaRPr lang="en-CA" dirty="0"/>
          </a:p>
        </p:txBody>
      </p:sp>
      <p:sp>
        <p:nvSpPr>
          <p:cNvPr id="2" name="Title 1"/>
          <p:cNvSpPr>
            <a:spLocks noGrp="1"/>
          </p:cNvSpPr>
          <p:nvPr>
            <p:ph type="title"/>
          </p:nvPr>
        </p:nvSpPr>
        <p:spPr/>
        <p:txBody>
          <a:bodyPr/>
          <a:lstStyle/>
          <a:p>
            <a:r>
              <a:rPr lang="en-CA" dirty="0" smtClean="0"/>
              <a:t> Bedrail Use at Our Home</a:t>
            </a:r>
            <a:endParaRPr lang="en-CA" dirty="0"/>
          </a:p>
        </p:txBody>
      </p:sp>
    </p:spTree>
    <p:extLst>
      <p:ext uri="{BB962C8B-B14F-4D97-AF65-F5344CB8AC3E}">
        <p14:creationId xmlns:p14="http://schemas.microsoft.com/office/powerpoint/2010/main" xmlns="" val="224877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r>
              <a:rPr lang="en-CA" dirty="0" smtClean="0"/>
              <a:t>It is understandable that many staff and families have concerns about their loved ones falling out of bed if proper safeguards are not in place. </a:t>
            </a:r>
          </a:p>
          <a:p>
            <a:pPr marL="457200" indent="-457200"/>
            <a:r>
              <a:rPr lang="en-CA" dirty="0" smtClean="0"/>
              <a:t>However, bedrails are </a:t>
            </a:r>
            <a:r>
              <a:rPr lang="en-CA" b="1" dirty="0" smtClean="0"/>
              <a:t>NOT</a:t>
            </a:r>
            <a:r>
              <a:rPr lang="en-CA" dirty="0" smtClean="0"/>
              <a:t> the best safeguard to keep residents from falling out of bed and can even make injuries more serious.</a:t>
            </a:r>
          </a:p>
        </p:txBody>
      </p:sp>
      <p:sp>
        <p:nvSpPr>
          <p:cNvPr id="2" name="Title 1"/>
          <p:cNvSpPr>
            <a:spLocks noGrp="1"/>
          </p:cNvSpPr>
          <p:nvPr>
            <p:ph type="title"/>
          </p:nvPr>
        </p:nvSpPr>
        <p:spPr/>
        <p:txBody>
          <a:bodyPr/>
          <a:lstStyle/>
          <a:p>
            <a:r>
              <a:rPr lang="en-CA" dirty="0" smtClean="0"/>
              <a:t>Bedrail Use Facts</a:t>
            </a:r>
            <a:endParaRPr lang="en-CA" dirty="0"/>
          </a:p>
        </p:txBody>
      </p:sp>
    </p:spTree>
    <p:extLst>
      <p:ext uri="{BB962C8B-B14F-4D97-AF65-F5344CB8AC3E}">
        <p14:creationId xmlns:p14="http://schemas.microsoft.com/office/powerpoint/2010/main" xmlns="" val="4120370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nSpc>
                <a:spcPct val="110000"/>
              </a:lnSpc>
              <a:spcBef>
                <a:spcPts val="1200"/>
              </a:spcBef>
            </a:pPr>
            <a:r>
              <a:rPr lang="en-CA" dirty="0" smtClean="0"/>
              <a:t>They prevent </a:t>
            </a:r>
            <a:r>
              <a:rPr lang="en-CA" dirty="0" smtClean="0"/>
              <a:t>residents from interacting with their environment and may cause some residents to feel “locked in” and increase agitation. </a:t>
            </a:r>
          </a:p>
          <a:p>
            <a:pPr>
              <a:lnSpc>
                <a:spcPct val="110000"/>
              </a:lnSpc>
              <a:spcBef>
                <a:spcPts val="1200"/>
              </a:spcBef>
            </a:pPr>
            <a:r>
              <a:rPr lang="en-CA" dirty="0" smtClean="0"/>
              <a:t>As a result, resident may attempt to climb out over their bedrails which can lead to serious injury </a:t>
            </a:r>
            <a:r>
              <a:rPr lang="en-CA" dirty="0" smtClean="0"/>
              <a:t>and/or </a:t>
            </a:r>
            <a:r>
              <a:rPr lang="en-CA" dirty="0" smtClean="0"/>
              <a:t>even death.</a:t>
            </a:r>
          </a:p>
          <a:p>
            <a:pPr>
              <a:lnSpc>
                <a:spcPct val="110000"/>
              </a:lnSpc>
              <a:spcBef>
                <a:spcPts val="1200"/>
              </a:spcBef>
            </a:pPr>
            <a:r>
              <a:rPr lang="en-CA" dirty="0"/>
              <a:t>Many studies have shown that removing bedrails from resident beds actually </a:t>
            </a:r>
            <a:r>
              <a:rPr lang="en-CA" dirty="0" smtClean="0"/>
              <a:t>result </a:t>
            </a:r>
            <a:r>
              <a:rPr lang="en-CA" dirty="0"/>
              <a:t>in a decrease in the number of serious injuries caused by entrapment or falls.</a:t>
            </a:r>
          </a:p>
          <a:p>
            <a:endParaRPr lang="en-CA" dirty="0" smtClean="0"/>
          </a:p>
        </p:txBody>
      </p:sp>
      <p:sp>
        <p:nvSpPr>
          <p:cNvPr id="2" name="Title 1"/>
          <p:cNvSpPr>
            <a:spLocks noGrp="1"/>
          </p:cNvSpPr>
          <p:nvPr>
            <p:ph type="title"/>
          </p:nvPr>
        </p:nvSpPr>
        <p:spPr/>
        <p:txBody>
          <a:bodyPr/>
          <a:lstStyle/>
          <a:p>
            <a:r>
              <a:rPr lang="en-CA" dirty="0" smtClean="0"/>
              <a:t>Bedrail Use Facts</a:t>
            </a:r>
            <a:endParaRPr lang="en-CA" dirty="0"/>
          </a:p>
        </p:txBody>
      </p:sp>
    </p:spTree>
    <p:extLst>
      <p:ext uri="{BB962C8B-B14F-4D97-AF65-F5344CB8AC3E}">
        <p14:creationId xmlns:p14="http://schemas.microsoft.com/office/powerpoint/2010/main" xmlns="" val="2973591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dirty="0" smtClean="0"/>
              <a:t>When used unnecessarily or improperly bedrails pose the following risks:</a:t>
            </a:r>
          </a:p>
          <a:p>
            <a:pPr marL="109728" indent="0">
              <a:buNone/>
            </a:pPr>
            <a:endParaRPr lang="en-CA" dirty="0" smtClean="0"/>
          </a:p>
          <a:p>
            <a:pPr lvl="1"/>
            <a:r>
              <a:rPr lang="en-CA" sz="2700" b="1" dirty="0" smtClean="0"/>
              <a:t>Entrapment</a:t>
            </a:r>
            <a:r>
              <a:rPr lang="en-CA" sz="2700" dirty="0" smtClean="0"/>
              <a:t> </a:t>
            </a:r>
          </a:p>
          <a:p>
            <a:pPr lvl="1"/>
            <a:endParaRPr lang="en-CA" sz="2700" b="1" dirty="0" smtClean="0"/>
          </a:p>
          <a:p>
            <a:pPr lvl="1"/>
            <a:r>
              <a:rPr lang="en-CA" sz="2700" b="1" dirty="0" smtClean="0"/>
              <a:t>Strangulation</a:t>
            </a:r>
            <a:r>
              <a:rPr lang="en-CA" sz="2700" dirty="0" smtClean="0"/>
              <a:t> </a:t>
            </a:r>
          </a:p>
          <a:p>
            <a:pPr lvl="1"/>
            <a:endParaRPr lang="en-CA" sz="2700" b="1" dirty="0" smtClean="0"/>
          </a:p>
          <a:p>
            <a:pPr lvl="1"/>
            <a:r>
              <a:rPr lang="en-CA" sz="2700" b="1" dirty="0" smtClean="0"/>
              <a:t>Increased Responsive Behaviours</a:t>
            </a:r>
            <a:endParaRPr lang="en-CA" sz="2700" dirty="0" smtClean="0"/>
          </a:p>
        </p:txBody>
      </p:sp>
      <p:sp>
        <p:nvSpPr>
          <p:cNvPr id="2" name="Title 1"/>
          <p:cNvSpPr>
            <a:spLocks noGrp="1"/>
          </p:cNvSpPr>
          <p:nvPr>
            <p:ph type="title"/>
          </p:nvPr>
        </p:nvSpPr>
        <p:spPr/>
        <p:txBody>
          <a:bodyPr/>
          <a:lstStyle/>
          <a:p>
            <a:r>
              <a:rPr lang="en-CA" dirty="0" smtClean="0"/>
              <a:t>Risks of Bedrail Use</a:t>
            </a:r>
            <a:endParaRPr lang="en-CA" dirty="0"/>
          </a:p>
        </p:txBody>
      </p:sp>
    </p:spTree>
    <p:extLst>
      <p:ext uri="{BB962C8B-B14F-4D97-AF65-F5344CB8AC3E}">
        <p14:creationId xmlns:p14="http://schemas.microsoft.com/office/powerpoint/2010/main" xmlns="" val="2434655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4682" y="1642033"/>
            <a:ext cx="2038350" cy="2247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620781" y="1777791"/>
            <a:ext cx="2357957" cy="16561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804248" y="1882225"/>
            <a:ext cx="1656184" cy="15323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27584" y="4221088"/>
            <a:ext cx="1615315" cy="14401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0" name="Picture 6"/>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059832" y="3645024"/>
            <a:ext cx="2138164" cy="158417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2" name="Picture 8" descr="https://encrypted-tbn1.gstatic.com/images?q=tbn:ANd9GcS3gpM113oAxm-_Nmrx0hvTEoBFBObd2gLxIMHQwLmYJY4cVI1t1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7164103" y="4077072"/>
            <a:ext cx="1224321" cy="1836484"/>
          </a:xfrm>
          <a:prstGeom prst="rect">
            <a:avLst/>
          </a:prstGeom>
          <a:noFill/>
          <a:extLst>
            <a:ext uri="{909E8E84-426E-40DD-AFC4-6F175D3DCCD1}">
              <a14:hiddenFill xmlns:a14="http://schemas.microsoft.com/office/drawing/2010/main" xmlns="">
                <a:solidFill>
                  <a:srgbClr val="FFFFFF"/>
                </a:solidFill>
              </a14:hiddenFill>
            </a:ext>
          </a:extLst>
        </p:spPr>
      </p:pic>
      <p:pic>
        <p:nvPicPr>
          <p:cNvPr id="1033" name="Picture 9"/>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4824958" y="4869160"/>
            <a:ext cx="1619250" cy="1104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683568" y="476672"/>
            <a:ext cx="7873391" cy="723275"/>
          </a:xfrm>
          <a:prstGeom prst="rect">
            <a:avLst/>
          </a:prstGeom>
          <a:noFill/>
        </p:spPr>
        <p:txBody>
          <a:bodyPr wrap="square" rtlCol="0">
            <a:spAutoFit/>
          </a:bodyPr>
          <a:lstStyle/>
          <a:p>
            <a:pPr algn="ctr"/>
            <a:r>
              <a:rPr lang="en-CA" sz="4100" b="1" dirty="0" smtClean="0">
                <a:solidFill>
                  <a:schemeClr val="tx2"/>
                </a:solidFill>
                <a:effectLst>
                  <a:outerShdw blurRad="31750" dist="25400" dir="5400000" algn="tl" rotWithShape="0">
                    <a:srgbClr val="000000">
                      <a:alpha val="25000"/>
                    </a:srgbClr>
                  </a:outerShdw>
                </a:effectLst>
                <a:latin typeface="+mj-lt"/>
                <a:ea typeface="+mj-ea"/>
                <a:cs typeface="+mj-cs"/>
              </a:rPr>
              <a:t>Types of Entrapment </a:t>
            </a:r>
            <a:endParaRPr lang="en-CA" sz="41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extLst>
      <p:ext uri="{BB962C8B-B14F-4D97-AF65-F5344CB8AC3E}">
        <p14:creationId xmlns:p14="http://schemas.microsoft.com/office/powerpoint/2010/main" xmlns="" val="228076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1200"/>
              </a:spcBef>
            </a:pPr>
            <a:endParaRPr lang="en-CA" dirty="0" smtClean="0"/>
          </a:p>
          <a:p>
            <a:pPr>
              <a:spcBef>
                <a:spcPts val="1200"/>
              </a:spcBef>
            </a:pPr>
            <a:r>
              <a:rPr lang="en-CA" dirty="0" smtClean="0"/>
              <a:t>Bedrails should only be used as:</a:t>
            </a:r>
          </a:p>
          <a:p>
            <a:pPr lvl="1">
              <a:spcBef>
                <a:spcPts val="1200"/>
              </a:spcBef>
            </a:pPr>
            <a:r>
              <a:rPr lang="en-CA" sz="2700" dirty="0" smtClean="0"/>
              <a:t>Positioning device (to assist resident to move self up in bed)</a:t>
            </a:r>
          </a:p>
          <a:p>
            <a:pPr lvl="1">
              <a:spcBef>
                <a:spcPts val="1200"/>
              </a:spcBef>
            </a:pPr>
            <a:r>
              <a:rPr lang="en-CA" sz="2700" dirty="0" smtClean="0"/>
              <a:t>PASD (Personal Assistance Services Device) for bed mobility (roll side to side or sit self up at edge of bed, transfer)</a:t>
            </a:r>
            <a:endParaRPr lang="en-CA" sz="2700" dirty="0"/>
          </a:p>
        </p:txBody>
      </p:sp>
      <p:sp>
        <p:nvSpPr>
          <p:cNvPr id="2" name="Title 1"/>
          <p:cNvSpPr>
            <a:spLocks noGrp="1"/>
          </p:cNvSpPr>
          <p:nvPr>
            <p:ph type="title"/>
          </p:nvPr>
        </p:nvSpPr>
        <p:spPr/>
        <p:txBody>
          <a:bodyPr/>
          <a:lstStyle/>
          <a:p>
            <a:r>
              <a:rPr lang="en-CA" dirty="0" smtClean="0"/>
              <a:t>Appropriate Use of Bedrails</a:t>
            </a:r>
            <a:endParaRPr lang="en-CA" dirty="0"/>
          </a:p>
        </p:txBody>
      </p:sp>
    </p:spTree>
    <p:extLst>
      <p:ext uri="{BB962C8B-B14F-4D97-AF65-F5344CB8AC3E}">
        <p14:creationId xmlns:p14="http://schemas.microsoft.com/office/powerpoint/2010/main" xmlns="" val="1588424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1200"/>
              </a:spcBef>
            </a:pPr>
            <a:r>
              <a:rPr lang="en-CA" dirty="0" smtClean="0"/>
              <a:t>An individualized bed mobility assessment is completed by a qualified member of the multidisciplinary team on admission, quarterly and when a significant change of status </a:t>
            </a:r>
            <a:r>
              <a:rPr lang="en-CA" dirty="0" smtClean="0"/>
              <a:t>occurs</a:t>
            </a:r>
            <a:endParaRPr lang="en-CA" dirty="0" smtClean="0"/>
          </a:p>
          <a:p>
            <a:pPr>
              <a:spcBef>
                <a:spcPts val="1200"/>
              </a:spcBef>
            </a:pPr>
            <a:r>
              <a:rPr lang="en-CA" dirty="0" smtClean="0"/>
              <a:t>Once all factors are considered, the need for bedrails to assist the resident in maintaining or improving mobility is determined.</a:t>
            </a:r>
          </a:p>
        </p:txBody>
      </p:sp>
      <p:sp>
        <p:nvSpPr>
          <p:cNvPr id="2" name="Title 1"/>
          <p:cNvSpPr>
            <a:spLocks noGrp="1"/>
          </p:cNvSpPr>
          <p:nvPr>
            <p:ph type="title"/>
          </p:nvPr>
        </p:nvSpPr>
        <p:spPr/>
        <p:txBody>
          <a:bodyPr/>
          <a:lstStyle/>
          <a:p>
            <a:r>
              <a:rPr lang="en-CA" dirty="0" smtClean="0"/>
              <a:t>Bed Mobility Assessments</a:t>
            </a:r>
            <a:endParaRPr lang="en-CA" dirty="0"/>
          </a:p>
        </p:txBody>
      </p:sp>
    </p:spTree>
    <p:extLst>
      <p:ext uri="{BB962C8B-B14F-4D97-AF65-F5344CB8AC3E}">
        <p14:creationId xmlns:p14="http://schemas.microsoft.com/office/powerpoint/2010/main" xmlns="" val="15588111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947</Words>
  <Application>Microsoft Office PowerPoint</Application>
  <PresentationFormat>On-screen Show (4:3)</PresentationFormat>
  <Paragraphs>95</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Avalon Care Centre Bedrail Reduction Program</vt:lpstr>
      <vt:lpstr>Why are we doing this?</vt:lpstr>
      <vt:lpstr> Bedrail Use at Our Home</vt:lpstr>
      <vt:lpstr>Bedrail Use Facts</vt:lpstr>
      <vt:lpstr>Bedrail Use Facts</vt:lpstr>
      <vt:lpstr>Risks of Bedrail Use</vt:lpstr>
      <vt:lpstr>Slide 7</vt:lpstr>
      <vt:lpstr>Appropriate Use of Bedrails</vt:lpstr>
      <vt:lpstr>Bed Mobility Assessments</vt:lpstr>
      <vt:lpstr>Slide 10</vt:lpstr>
      <vt:lpstr>Key Steps to Implement Bedrail Reduction Program</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Avalon Care Centre Siderail Reduction Program</dc:title>
  <dc:creator>User</dc:creator>
  <cp:lastModifiedBy>DRoy</cp:lastModifiedBy>
  <cp:revision>46</cp:revision>
  <dcterms:created xsi:type="dcterms:W3CDTF">2014-03-04T15:20:30Z</dcterms:created>
  <dcterms:modified xsi:type="dcterms:W3CDTF">2014-06-04T15:31:52Z</dcterms:modified>
</cp:coreProperties>
</file>