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1"/>
    <p:sldMasterId id="2147483670" r:id="rId2"/>
  </p:sldMasterIdLst>
  <p:notesMasterIdLst>
    <p:notesMasterId r:id="rId25"/>
  </p:notesMasterIdLst>
  <p:handoutMasterIdLst>
    <p:handoutMasterId r:id="rId26"/>
  </p:handoutMasterIdLst>
  <p:sldIdLst>
    <p:sldId id="256" r:id="rId3"/>
    <p:sldId id="318" r:id="rId4"/>
    <p:sldId id="319" r:id="rId5"/>
    <p:sldId id="320" r:id="rId6"/>
    <p:sldId id="321" r:id="rId7"/>
    <p:sldId id="322" r:id="rId8"/>
    <p:sldId id="323" r:id="rId9"/>
    <p:sldId id="324" r:id="rId10"/>
    <p:sldId id="325" r:id="rId11"/>
    <p:sldId id="326" r:id="rId12"/>
    <p:sldId id="327" r:id="rId13"/>
    <p:sldId id="328" r:id="rId14"/>
    <p:sldId id="329" r:id="rId15"/>
    <p:sldId id="330" r:id="rId16"/>
    <p:sldId id="331" r:id="rId17"/>
    <p:sldId id="332" r:id="rId18"/>
    <p:sldId id="333" r:id="rId19"/>
    <p:sldId id="334" r:id="rId20"/>
    <p:sldId id="335" r:id="rId21"/>
    <p:sldId id="336" r:id="rId22"/>
    <p:sldId id="337" r:id="rId23"/>
    <p:sldId id="338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C13B"/>
    <a:srgbClr val="838383"/>
    <a:srgbClr val="10A8DE"/>
    <a:srgbClr val="525352"/>
    <a:srgbClr val="4CBF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65" autoAdjust="0"/>
    <p:restoredTop sz="88809" autoAdjust="0"/>
  </p:normalViewPr>
  <p:slideViewPr>
    <p:cSldViewPr snapToGrid="0">
      <p:cViewPr>
        <p:scale>
          <a:sx n="90" d="100"/>
          <a:sy n="90" d="100"/>
        </p:scale>
        <p:origin x="-1170" y="2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60" d="100"/>
        <a:sy n="1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711CA1-1C7C-944C-90A4-F54A86493971}" type="datetimeFigureOut">
              <a:rPr lang="en-US" smtClean="0"/>
              <a:t>6/20/2016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78CB8E-E2C3-7B46-BDD3-ACD5DA73B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6144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/>
              </a:defRPr>
            </a:lvl1pPr>
          </a:lstStyle>
          <a:p>
            <a:fld id="{C210233F-645A-48ED-B6E5-909E9815C8BE}" type="datetimeFigureOut">
              <a:rPr lang="en-US" smtClean="0"/>
              <a:pPr/>
              <a:t>6/20/2016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/>
              </a:defRPr>
            </a:lvl1pPr>
          </a:lstStyle>
          <a:p>
            <a:fld id="{33309B20-EF1D-4661-B0F1-B2DFA754B2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937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There’s a misconception that dealers “of a certain size” can’t compete against large dealer operations on the Internet, especially on third-party sites. The truth of the matter is that shoppers don’t discriminate on the Internet between large-, mid- or small-size dealers, or whether they’re a franchise or independent.</a:t>
            </a:r>
            <a:r>
              <a:rPr lang="en-US" baseline="30000" dirty="0" smtClean="0"/>
              <a:t>1</a:t>
            </a:r>
            <a:r>
              <a:rPr lang="en-US" dirty="0" smtClean="0"/>
              <a:t> Shoppers are looking for is the best value. Today, that could be a new- or a used car from </a:t>
            </a:r>
            <a:r>
              <a:rPr lang="en-US" dirty="0" err="1" smtClean="0"/>
              <a:t>Anytown</a:t>
            </a:r>
            <a:r>
              <a:rPr lang="en-US" dirty="0" smtClean="0"/>
              <a:t> Dealer USA, because today’s shoppers are highly engaged and won’t stop looking until they find the right car. On </a:t>
            </a:r>
            <a:r>
              <a:rPr lang="en-US" dirty="0" err="1" smtClean="0"/>
              <a:t>Autotrader</a:t>
            </a:r>
            <a:r>
              <a:rPr lang="en-US" dirty="0" smtClean="0"/>
              <a:t>, for example, car shoppers look at an average of 264 cars before they find the perfect one.</a:t>
            </a:r>
            <a:r>
              <a:rPr lang="en-US" baseline="0" dirty="0" smtClean="0"/>
              <a:t> Source: </a:t>
            </a:r>
            <a:r>
              <a:rPr lang="en-US" dirty="0" err="1" smtClean="0"/>
              <a:t>Autotrader</a:t>
            </a:r>
            <a:r>
              <a:rPr lang="en-US" smtClean="0"/>
              <a:t> Site Statistics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09B20-EF1D-4661-B0F1-B2DFA754B22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70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There’s a misconception that dealers “of a certain size” can’t compete against large dealer operations on the Internet, especially on third-party sites. The truth of the matter is that shoppers don’t discriminate on the Internet between large-, mid- or small-size dealers, or whether they’re a franchise or independent.</a:t>
            </a:r>
            <a:r>
              <a:rPr lang="en-US" baseline="30000" dirty="0" smtClean="0"/>
              <a:t>1</a:t>
            </a:r>
            <a:r>
              <a:rPr lang="en-US" dirty="0" smtClean="0"/>
              <a:t> Shoppers are looking for is the best value. Today, that could be a new- or a used car from </a:t>
            </a:r>
            <a:r>
              <a:rPr lang="en-US" dirty="0" err="1" smtClean="0"/>
              <a:t>Anytown</a:t>
            </a:r>
            <a:r>
              <a:rPr lang="en-US" dirty="0" smtClean="0"/>
              <a:t> Dealer USA, because today’s shoppers are highly engaged and won’t stop looking until they find the right car. On </a:t>
            </a:r>
            <a:r>
              <a:rPr lang="en-US" dirty="0" err="1" smtClean="0"/>
              <a:t>Autotrader</a:t>
            </a:r>
            <a:r>
              <a:rPr lang="en-US" dirty="0" smtClean="0"/>
              <a:t>, for example, car shoppers look at an average of 264 cars before they find the perfect one.</a:t>
            </a:r>
            <a:r>
              <a:rPr lang="en-US" baseline="0" dirty="0" smtClean="0"/>
              <a:t> Source: </a:t>
            </a:r>
            <a:r>
              <a:rPr lang="en-US" dirty="0" err="1" smtClean="0"/>
              <a:t>Autotrader</a:t>
            </a:r>
            <a:r>
              <a:rPr lang="en-US" smtClean="0"/>
              <a:t> Site Statistics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09B20-EF1D-4661-B0F1-B2DFA754B22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70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llustration-RC-3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3190875" y="3794341"/>
            <a:ext cx="5953125" cy="3063659"/>
          </a:xfrm>
          <a:prstGeom prst="rect">
            <a:avLst/>
          </a:prstGeom>
        </p:spPr>
      </p:pic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2380" y="0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  <a:prstGeom prst="rect">
            <a:avLst/>
          </a:prstGeom>
        </p:spPr>
        <p:txBody>
          <a:bodyPr bIns="9144" anchor="b"/>
          <a:lstStyle>
            <a:lvl1pPr>
              <a:defRPr sz="3200"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  <a:prstGeom prst="rect">
            <a:avLst/>
          </a:prstGeo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04800"/>
            <a:ext cx="2139286" cy="1676400"/>
          </a:xfrm>
          <a:prstGeom prst="rect">
            <a:avLst/>
          </a:prstGeom>
        </p:spPr>
      </p:pic>
      <p:pic>
        <p:nvPicPr>
          <p:cNvPr id="6" name="Picture 5" descr="CoxAutomotive_Stacked_1C_WHT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589" y="5286375"/>
            <a:ext cx="3507760" cy="1407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7152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77264718X-blue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" name="Picture 14" descr="illustration-RC-4.png"/>
          <p:cNvPicPr>
            <a:picLocks noChangeAspect="1"/>
          </p:cNvPicPr>
          <p:nvPr userDrawn="1"/>
        </p:nvPicPr>
        <p:blipFill>
          <a:blip r:embed="rId3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28232"/>
            <a:ext cx="9144000" cy="5129768"/>
          </a:xfrm>
          <a:prstGeom prst="rect">
            <a:avLst/>
          </a:prstGeom>
        </p:spPr>
      </p:pic>
      <p:pic>
        <p:nvPicPr>
          <p:cNvPr id="5" name="Picture 4" descr="CA-Media-Group-logo-white2.png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0646"/>
          <a:stretch/>
        </p:blipFill>
        <p:spPr>
          <a:xfrm>
            <a:off x="6193225" y="5669281"/>
            <a:ext cx="2117655" cy="741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9139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2705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Prism-arrow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-296419" y="4444999"/>
            <a:ext cx="10019735" cy="1636887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96419" y="3076222"/>
            <a:ext cx="8847582" cy="762000"/>
          </a:xfrm>
          <a:prstGeom prst="rect">
            <a:avLst/>
          </a:prstGeom>
        </p:spPr>
        <p:txBody>
          <a:bodyPr vert="horz" lIns="121872" tIns="60936" rIns="121872" bIns="60936" rtlCol="0" anchor="ctr">
            <a:normAutofit/>
          </a:bodyPr>
          <a:lstStyle>
            <a:lvl1pPr algn="l">
              <a:defRPr sz="2800" b="0"/>
            </a:lvl1pPr>
          </a:lstStyle>
          <a:p>
            <a:r>
              <a:rPr lang="en-US" dirty="0" smtClean="0"/>
              <a:t>Click to edit Divider</a:t>
            </a:r>
            <a:endParaRPr lang="en-US" dirty="0"/>
          </a:p>
        </p:txBody>
      </p:sp>
      <p:pic>
        <p:nvPicPr>
          <p:cNvPr id="6" name="Picture 5" descr="CA-MediaGroup3.pn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r="40115" b="-31367"/>
          <a:stretch/>
        </p:blipFill>
        <p:spPr>
          <a:xfrm>
            <a:off x="222395" y="5519419"/>
            <a:ext cx="3536805" cy="502867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4EC1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214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248400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/>
          <p:cNvSpPr/>
          <p:nvPr userDrawn="1"/>
        </p:nvSpPr>
        <p:spPr>
          <a:xfrm>
            <a:off x="0" y="0"/>
            <a:ext cx="4687521" cy="6248400"/>
          </a:xfrm>
          <a:prstGeom prst="parallelogram">
            <a:avLst>
              <a:gd name="adj" fmla="val 54375"/>
            </a:avLst>
          </a:prstGeom>
          <a:solidFill>
            <a:srgbClr val="08569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96420" y="3076222"/>
            <a:ext cx="8059181" cy="762000"/>
          </a:xfrm>
          <a:prstGeom prst="rect">
            <a:avLst/>
          </a:prstGeom>
        </p:spPr>
        <p:txBody>
          <a:bodyPr vert="horz" lIns="121872" tIns="60936" rIns="121872" bIns="60936" rtlCol="0" anchor="ctr">
            <a:normAutofit/>
          </a:bodyPr>
          <a:lstStyle>
            <a:lvl1pPr algn="r">
              <a:defRPr sz="2800" b="0">
                <a:solidFill>
                  <a:srgbClr val="3D71A0"/>
                </a:solidFill>
              </a:defRPr>
            </a:lvl1pPr>
          </a:lstStyle>
          <a:p>
            <a:r>
              <a:rPr lang="en-US" dirty="0" smtClean="0"/>
              <a:t>Click to edit Divider</a:t>
            </a:r>
            <a:endParaRPr lang="en-US" dirty="0"/>
          </a:p>
        </p:txBody>
      </p:sp>
      <p:pic>
        <p:nvPicPr>
          <p:cNvPr id="2" name="Picture 1" descr="illustration-RC-6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70" y="1117600"/>
            <a:ext cx="2537197" cy="2247900"/>
          </a:xfrm>
          <a:prstGeom prst="rect">
            <a:avLst/>
          </a:prstGeom>
        </p:spPr>
      </p:pic>
      <p:sp>
        <p:nvSpPr>
          <p:cNvPr id="9" name="Parallelogram 8"/>
          <p:cNvSpPr/>
          <p:nvPr userDrawn="1"/>
        </p:nvSpPr>
        <p:spPr>
          <a:xfrm>
            <a:off x="1724474" y="0"/>
            <a:ext cx="2305650" cy="3073400"/>
          </a:xfrm>
          <a:prstGeom prst="parallelogram">
            <a:avLst>
              <a:gd name="adj" fmla="val 54375"/>
            </a:avLst>
          </a:prstGeom>
          <a:solidFill>
            <a:srgbClr val="BFBFBF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arallelogram 10"/>
          <p:cNvSpPr/>
          <p:nvPr userDrawn="1"/>
        </p:nvSpPr>
        <p:spPr>
          <a:xfrm>
            <a:off x="657396" y="3073400"/>
            <a:ext cx="2410453" cy="3175000"/>
          </a:xfrm>
          <a:prstGeom prst="parallelogram">
            <a:avLst>
              <a:gd name="adj" fmla="val 54375"/>
            </a:avLst>
          </a:prstGeom>
          <a:solidFill>
            <a:srgbClr val="4EC1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CA-MediaGroup3.pn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781" b="-26624"/>
          <a:stretch/>
        </p:blipFill>
        <p:spPr>
          <a:xfrm>
            <a:off x="171596" y="6451601"/>
            <a:ext cx="2310989" cy="31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936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6279445"/>
            <a:ext cx="9144000" cy="564443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illustration-RC-1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0"/>
            <a:ext cx="9144000" cy="50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0" y="409223"/>
            <a:ext cx="9144000" cy="74788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 userDrawn="1"/>
        </p:nvSpPr>
        <p:spPr>
          <a:xfrm flipH="1">
            <a:off x="8422399" y="6292734"/>
            <a:ext cx="711734" cy="565266"/>
          </a:xfrm>
          <a:prstGeom prst="rtTriangle">
            <a:avLst/>
          </a:prstGeom>
          <a:solidFill>
            <a:srgbClr val="1063AE"/>
          </a:solidFill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Rectangle 3"/>
          <p:cNvSpPr>
            <a:spLocks noGrp="1"/>
          </p:cNvSpPr>
          <p:nvPr>
            <p:ph type="sldNum" sz="quarter" idx="2"/>
          </p:nvPr>
        </p:nvSpPr>
        <p:spPr bwMode="auto">
          <a:xfrm>
            <a:off x="8790095" y="6586364"/>
            <a:ext cx="245930" cy="198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>
              <a:lnSpc>
                <a:spcPct val="110000"/>
              </a:lnSpc>
              <a:defRPr sz="900" b="1">
                <a:solidFill>
                  <a:srgbClr val="4CBFFB"/>
                </a:solidFill>
                <a:latin typeface="Arial"/>
                <a:ea typeface="Arial"/>
                <a:cs typeface="Arial"/>
              </a:defRPr>
            </a:lvl1pPr>
          </a:lstStyle>
          <a:p>
            <a:fld id="{E6DD4D75-3289-42DC-8D20-6576264FDB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0"/>
          </p:nvPr>
        </p:nvSpPr>
        <p:spPr>
          <a:xfrm>
            <a:off x="603805" y="1720851"/>
            <a:ext cx="8055485" cy="4346575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FontTx/>
              <a:buNone/>
              <a:defRPr sz="2000">
                <a:solidFill>
                  <a:srgbClr val="7F7F7F"/>
                </a:solidFill>
              </a:defRPr>
            </a:lvl1pPr>
            <a:lvl2pPr>
              <a:defRPr sz="1800">
                <a:solidFill>
                  <a:srgbClr val="7F7F7F"/>
                </a:solidFill>
              </a:defRPr>
            </a:lvl2pPr>
            <a:lvl3pPr>
              <a:defRPr sz="1400">
                <a:solidFill>
                  <a:srgbClr val="7F7F7F"/>
                </a:solidFill>
              </a:defRPr>
            </a:lvl3pPr>
            <a:lvl4pPr>
              <a:defRPr sz="1400">
                <a:solidFill>
                  <a:srgbClr val="7F7F7F"/>
                </a:solidFill>
              </a:defRPr>
            </a:lvl4pPr>
            <a:lvl5pPr>
              <a:defRPr sz="1400">
                <a:solidFill>
                  <a:srgbClr val="7F7F7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grpSp>
        <p:nvGrpSpPr>
          <p:cNvPr id="3" name="Group 2"/>
          <p:cNvGrpSpPr/>
          <p:nvPr userDrawn="1"/>
        </p:nvGrpSpPr>
        <p:grpSpPr>
          <a:xfrm>
            <a:off x="1" y="609600"/>
            <a:ext cx="446415" cy="460296"/>
            <a:chOff x="1" y="546100"/>
            <a:chExt cx="508000" cy="523796"/>
          </a:xfrm>
        </p:grpSpPr>
        <p:sp>
          <p:nvSpPr>
            <p:cNvPr id="16" name="Rectangle 15"/>
            <p:cNvSpPr/>
            <p:nvPr userDrawn="1"/>
          </p:nvSpPr>
          <p:spPr>
            <a:xfrm>
              <a:off x="1" y="546100"/>
              <a:ext cx="508000" cy="523796"/>
            </a:xfrm>
            <a:prstGeom prst="rect">
              <a:avLst/>
            </a:prstGeom>
            <a:solidFill>
              <a:srgbClr val="106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Freeform 16"/>
            <p:cNvSpPr>
              <a:spLocks noEditPoints="1"/>
            </p:cNvSpPr>
            <p:nvPr userDrawn="1"/>
          </p:nvSpPr>
          <p:spPr bwMode="auto">
            <a:xfrm>
              <a:off x="152209" y="682091"/>
              <a:ext cx="243785" cy="228155"/>
            </a:xfrm>
            <a:custGeom>
              <a:avLst/>
              <a:gdLst>
                <a:gd name="T0" fmla="*/ 280 w 320"/>
                <a:gd name="T1" fmla="*/ 0 h 320"/>
                <a:gd name="T2" fmla="*/ 120 w 320"/>
                <a:gd name="T3" fmla="*/ 0 h 320"/>
                <a:gd name="T4" fmla="*/ 80 w 320"/>
                <a:gd name="T5" fmla="*/ 40 h 320"/>
                <a:gd name="T6" fmla="*/ 80 w 320"/>
                <a:gd name="T7" fmla="*/ 200 h 320"/>
                <a:gd name="T8" fmla="*/ 120 w 320"/>
                <a:gd name="T9" fmla="*/ 240 h 320"/>
                <a:gd name="T10" fmla="*/ 280 w 320"/>
                <a:gd name="T11" fmla="*/ 240 h 320"/>
                <a:gd name="T12" fmla="*/ 320 w 320"/>
                <a:gd name="T13" fmla="*/ 200 h 320"/>
                <a:gd name="T14" fmla="*/ 320 w 320"/>
                <a:gd name="T15" fmla="*/ 40 h 320"/>
                <a:gd name="T16" fmla="*/ 280 w 320"/>
                <a:gd name="T17" fmla="*/ 0 h 320"/>
                <a:gd name="T18" fmla="*/ 280 w 320"/>
                <a:gd name="T19" fmla="*/ 200 h 320"/>
                <a:gd name="T20" fmla="*/ 120 w 320"/>
                <a:gd name="T21" fmla="*/ 200 h 320"/>
                <a:gd name="T22" fmla="*/ 120 w 320"/>
                <a:gd name="T23" fmla="*/ 40 h 320"/>
                <a:gd name="T24" fmla="*/ 280 w 320"/>
                <a:gd name="T25" fmla="*/ 40 h 320"/>
                <a:gd name="T26" fmla="*/ 280 w 320"/>
                <a:gd name="T27" fmla="*/ 200 h 320"/>
                <a:gd name="T28" fmla="*/ 40 w 320"/>
                <a:gd name="T29" fmla="*/ 160 h 320"/>
                <a:gd name="T30" fmla="*/ 0 w 320"/>
                <a:gd name="T31" fmla="*/ 160 h 320"/>
                <a:gd name="T32" fmla="*/ 0 w 320"/>
                <a:gd name="T33" fmla="*/ 280 h 320"/>
                <a:gd name="T34" fmla="*/ 40 w 320"/>
                <a:gd name="T35" fmla="*/ 320 h 320"/>
                <a:gd name="T36" fmla="*/ 160 w 320"/>
                <a:gd name="T37" fmla="*/ 320 h 320"/>
                <a:gd name="T38" fmla="*/ 160 w 320"/>
                <a:gd name="T39" fmla="*/ 280 h 320"/>
                <a:gd name="T40" fmla="*/ 40 w 320"/>
                <a:gd name="T41" fmla="*/ 280 h 320"/>
                <a:gd name="T42" fmla="*/ 40 w 320"/>
                <a:gd name="T43" fmla="*/ 160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0" h="320">
                  <a:moveTo>
                    <a:pt x="280" y="0"/>
                  </a:moveTo>
                  <a:cubicBezTo>
                    <a:pt x="120" y="0"/>
                    <a:pt x="120" y="0"/>
                    <a:pt x="120" y="0"/>
                  </a:cubicBezTo>
                  <a:cubicBezTo>
                    <a:pt x="98" y="0"/>
                    <a:pt x="80" y="18"/>
                    <a:pt x="80" y="40"/>
                  </a:cubicBezTo>
                  <a:cubicBezTo>
                    <a:pt x="80" y="200"/>
                    <a:pt x="80" y="200"/>
                    <a:pt x="80" y="200"/>
                  </a:cubicBezTo>
                  <a:cubicBezTo>
                    <a:pt x="80" y="222"/>
                    <a:pt x="98" y="240"/>
                    <a:pt x="120" y="240"/>
                  </a:cubicBezTo>
                  <a:cubicBezTo>
                    <a:pt x="280" y="240"/>
                    <a:pt x="280" y="240"/>
                    <a:pt x="280" y="240"/>
                  </a:cubicBezTo>
                  <a:cubicBezTo>
                    <a:pt x="302" y="240"/>
                    <a:pt x="320" y="222"/>
                    <a:pt x="320" y="200"/>
                  </a:cubicBezTo>
                  <a:cubicBezTo>
                    <a:pt x="320" y="40"/>
                    <a:pt x="320" y="40"/>
                    <a:pt x="320" y="40"/>
                  </a:cubicBezTo>
                  <a:cubicBezTo>
                    <a:pt x="320" y="18"/>
                    <a:pt x="302" y="0"/>
                    <a:pt x="280" y="0"/>
                  </a:cubicBezTo>
                  <a:close/>
                  <a:moveTo>
                    <a:pt x="280" y="200"/>
                  </a:moveTo>
                  <a:cubicBezTo>
                    <a:pt x="120" y="200"/>
                    <a:pt x="120" y="200"/>
                    <a:pt x="120" y="200"/>
                  </a:cubicBezTo>
                  <a:cubicBezTo>
                    <a:pt x="120" y="40"/>
                    <a:pt x="120" y="40"/>
                    <a:pt x="120" y="40"/>
                  </a:cubicBezTo>
                  <a:cubicBezTo>
                    <a:pt x="280" y="40"/>
                    <a:pt x="280" y="40"/>
                    <a:pt x="280" y="40"/>
                  </a:cubicBezTo>
                  <a:lnTo>
                    <a:pt x="280" y="200"/>
                  </a:lnTo>
                  <a:close/>
                  <a:moveTo>
                    <a:pt x="40" y="160"/>
                  </a:moveTo>
                  <a:cubicBezTo>
                    <a:pt x="0" y="160"/>
                    <a:pt x="0" y="160"/>
                    <a:pt x="0" y="160"/>
                  </a:cubicBezTo>
                  <a:cubicBezTo>
                    <a:pt x="0" y="280"/>
                    <a:pt x="0" y="280"/>
                    <a:pt x="0" y="280"/>
                  </a:cubicBezTo>
                  <a:cubicBezTo>
                    <a:pt x="0" y="302"/>
                    <a:pt x="18" y="320"/>
                    <a:pt x="40" y="320"/>
                  </a:cubicBezTo>
                  <a:cubicBezTo>
                    <a:pt x="160" y="320"/>
                    <a:pt x="160" y="320"/>
                    <a:pt x="160" y="320"/>
                  </a:cubicBezTo>
                  <a:cubicBezTo>
                    <a:pt x="160" y="280"/>
                    <a:pt x="160" y="280"/>
                    <a:pt x="160" y="280"/>
                  </a:cubicBezTo>
                  <a:cubicBezTo>
                    <a:pt x="40" y="280"/>
                    <a:pt x="40" y="280"/>
                    <a:pt x="40" y="280"/>
                  </a:cubicBezTo>
                  <a:lnTo>
                    <a:pt x="40" y="16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485901" y="435751"/>
            <a:ext cx="8658100" cy="762000"/>
          </a:xfrm>
          <a:prstGeom prst="rect">
            <a:avLst/>
          </a:prstGeom>
          <a:ln>
            <a:noFill/>
          </a:ln>
        </p:spPr>
        <p:txBody>
          <a:bodyPr vert="horz" lIns="121872" tIns="60936" rIns="121872" bIns="60936" rtlCol="0" anchor="ctr">
            <a:normAutofit/>
          </a:bodyPr>
          <a:lstStyle>
            <a:lvl1pPr algn="l">
              <a:defRPr sz="28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3" name="Picture 12" descr="CA-MediaGroup3.pn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781" b="-26624"/>
          <a:stretch/>
        </p:blipFill>
        <p:spPr>
          <a:xfrm>
            <a:off x="171596" y="6451601"/>
            <a:ext cx="2310989" cy="31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712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6279445"/>
            <a:ext cx="9144000" cy="564443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illustration-RC-1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0"/>
            <a:ext cx="9144000" cy="508000"/>
          </a:xfrm>
          <a:prstGeom prst="rect">
            <a:avLst/>
          </a:prstGeom>
        </p:spPr>
      </p:pic>
      <p:sp>
        <p:nvSpPr>
          <p:cNvPr id="7" name="Right Triangle 6"/>
          <p:cNvSpPr/>
          <p:nvPr userDrawn="1"/>
        </p:nvSpPr>
        <p:spPr>
          <a:xfrm flipH="1">
            <a:off x="8422399" y="6292734"/>
            <a:ext cx="711734" cy="565266"/>
          </a:xfrm>
          <a:prstGeom prst="rtTriangle">
            <a:avLst/>
          </a:prstGeom>
          <a:solidFill>
            <a:srgbClr val="1063AE"/>
          </a:solidFill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Rectangle 3"/>
          <p:cNvSpPr>
            <a:spLocks noGrp="1"/>
          </p:cNvSpPr>
          <p:nvPr>
            <p:ph type="sldNum" sz="quarter" idx="2"/>
          </p:nvPr>
        </p:nvSpPr>
        <p:spPr bwMode="auto">
          <a:xfrm>
            <a:off x="8790095" y="6586364"/>
            <a:ext cx="245930" cy="198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>
              <a:lnSpc>
                <a:spcPct val="110000"/>
              </a:lnSpc>
              <a:defRPr sz="900" b="1">
                <a:solidFill>
                  <a:srgbClr val="4CBFFB"/>
                </a:solidFill>
                <a:latin typeface="Arial"/>
                <a:ea typeface="Arial"/>
                <a:cs typeface="Arial"/>
              </a:defRPr>
            </a:lvl1pPr>
          </a:lstStyle>
          <a:p>
            <a:fld id="{E6DD4D75-3289-42DC-8D20-6576264FDBE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 descr="CA-MediaGroup3.pn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781" b="-26624"/>
          <a:stretch/>
        </p:blipFill>
        <p:spPr>
          <a:xfrm>
            <a:off x="171596" y="6451601"/>
            <a:ext cx="2310989" cy="314960"/>
          </a:xfrm>
          <a:prstGeom prst="rect">
            <a:avLst/>
          </a:prstGeom>
        </p:spPr>
      </p:pic>
      <p:sp>
        <p:nvSpPr>
          <p:cNvPr id="14" name="Freeform 13"/>
          <p:cNvSpPr/>
          <p:nvPr userDrawn="1"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 userDrawn="1"/>
        </p:nvSpPr>
        <p:spPr>
          <a:xfrm>
            <a:off x="-2380" y="4915989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923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illustration-RC-2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" y="0"/>
            <a:ext cx="9146381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1" y="375921"/>
            <a:ext cx="9143999" cy="5945860"/>
          </a:xfrm>
          <a:prstGeom prst="rect">
            <a:avLst/>
          </a:prstGeom>
          <a:solidFill>
            <a:srgbClr val="FFFFFF">
              <a:alpha val="8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6279445"/>
            <a:ext cx="9144000" cy="57855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 userDrawn="1"/>
        </p:nvSpPr>
        <p:spPr>
          <a:xfrm flipH="1">
            <a:off x="8422399" y="6292734"/>
            <a:ext cx="711734" cy="565266"/>
          </a:xfrm>
          <a:prstGeom prst="rtTriangle">
            <a:avLst/>
          </a:prstGeom>
          <a:solidFill>
            <a:srgbClr val="1063AE"/>
          </a:solidFill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Rectangle 3"/>
          <p:cNvSpPr>
            <a:spLocks noGrp="1"/>
          </p:cNvSpPr>
          <p:nvPr>
            <p:ph type="sldNum" sz="quarter" idx="2"/>
          </p:nvPr>
        </p:nvSpPr>
        <p:spPr bwMode="auto">
          <a:xfrm>
            <a:off x="8790095" y="6586364"/>
            <a:ext cx="245930" cy="198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>
              <a:lnSpc>
                <a:spcPct val="110000"/>
              </a:lnSpc>
              <a:defRPr sz="900" b="1">
                <a:solidFill>
                  <a:schemeClr val="bg1"/>
                </a:solidFill>
                <a:latin typeface="Arial"/>
                <a:ea typeface="Arial"/>
                <a:cs typeface="Arial"/>
              </a:defRPr>
            </a:lvl1pPr>
          </a:lstStyle>
          <a:p>
            <a:fld id="{E6DD4D75-3289-42DC-8D20-6576264FDB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Content Placeholder 18"/>
          <p:cNvSpPr>
            <a:spLocks noGrp="1"/>
          </p:cNvSpPr>
          <p:nvPr>
            <p:ph sz="quarter" idx="10"/>
          </p:nvPr>
        </p:nvSpPr>
        <p:spPr>
          <a:xfrm>
            <a:off x="603805" y="1720851"/>
            <a:ext cx="8055485" cy="434657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8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4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485901" y="435751"/>
            <a:ext cx="8658100" cy="762000"/>
          </a:xfrm>
          <a:prstGeom prst="rect">
            <a:avLst/>
          </a:prstGeom>
        </p:spPr>
        <p:txBody>
          <a:bodyPr vert="horz" lIns="121872" tIns="60936" rIns="121872" bIns="60936" rtlCol="0" anchor="ctr">
            <a:normAutofit/>
          </a:bodyPr>
          <a:lstStyle>
            <a:lvl1pPr algn="l">
              <a:defRPr sz="28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1" y="609600"/>
            <a:ext cx="446415" cy="460296"/>
            <a:chOff x="1" y="546100"/>
            <a:chExt cx="508000" cy="523796"/>
          </a:xfrm>
        </p:grpSpPr>
        <p:sp>
          <p:nvSpPr>
            <p:cNvPr id="21" name="Rectangle 20"/>
            <p:cNvSpPr/>
            <p:nvPr userDrawn="1"/>
          </p:nvSpPr>
          <p:spPr>
            <a:xfrm>
              <a:off x="1" y="546100"/>
              <a:ext cx="508000" cy="523796"/>
            </a:xfrm>
            <a:prstGeom prst="rect">
              <a:avLst/>
            </a:prstGeom>
            <a:solidFill>
              <a:srgbClr val="106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Freeform 21"/>
            <p:cNvSpPr>
              <a:spLocks noEditPoints="1"/>
            </p:cNvSpPr>
            <p:nvPr userDrawn="1"/>
          </p:nvSpPr>
          <p:spPr bwMode="auto">
            <a:xfrm>
              <a:off x="152209" y="682091"/>
              <a:ext cx="243785" cy="228155"/>
            </a:xfrm>
            <a:custGeom>
              <a:avLst/>
              <a:gdLst>
                <a:gd name="T0" fmla="*/ 280 w 320"/>
                <a:gd name="T1" fmla="*/ 0 h 320"/>
                <a:gd name="T2" fmla="*/ 120 w 320"/>
                <a:gd name="T3" fmla="*/ 0 h 320"/>
                <a:gd name="T4" fmla="*/ 80 w 320"/>
                <a:gd name="T5" fmla="*/ 40 h 320"/>
                <a:gd name="T6" fmla="*/ 80 w 320"/>
                <a:gd name="T7" fmla="*/ 200 h 320"/>
                <a:gd name="T8" fmla="*/ 120 w 320"/>
                <a:gd name="T9" fmla="*/ 240 h 320"/>
                <a:gd name="T10" fmla="*/ 280 w 320"/>
                <a:gd name="T11" fmla="*/ 240 h 320"/>
                <a:gd name="T12" fmla="*/ 320 w 320"/>
                <a:gd name="T13" fmla="*/ 200 h 320"/>
                <a:gd name="T14" fmla="*/ 320 w 320"/>
                <a:gd name="T15" fmla="*/ 40 h 320"/>
                <a:gd name="T16" fmla="*/ 280 w 320"/>
                <a:gd name="T17" fmla="*/ 0 h 320"/>
                <a:gd name="T18" fmla="*/ 280 w 320"/>
                <a:gd name="T19" fmla="*/ 200 h 320"/>
                <a:gd name="T20" fmla="*/ 120 w 320"/>
                <a:gd name="T21" fmla="*/ 200 h 320"/>
                <a:gd name="T22" fmla="*/ 120 w 320"/>
                <a:gd name="T23" fmla="*/ 40 h 320"/>
                <a:gd name="T24" fmla="*/ 280 w 320"/>
                <a:gd name="T25" fmla="*/ 40 h 320"/>
                <a:gd name="T26" fmla="*/ 280 w 320"/>
                <a:gd name="T27" fmla="*/ 200 h 320"/>
                <a:gd name="T28" fmla="*/ 40 w 320"/>
                <a:gd name="T29" fmla="*/ 160 h 320"/>
                <a:gd name="T30" fmla="*/ 0 w 320"/>
                <a:gd name="T31" fmla="*/ 160 h 320"/>
                <a:gd name="T32" fmla="*/ 0 w 320"/>
                <a:gd name="T33" fmla="*/ 280 h 320"/>
                <a:gd name="T34" fmla="*/ 40 w 320"/>
                <a:gd name="T35" fmla="*/ 320 h 320"/>
                <a:gd name="T36" fmla="*/ 160 w 320"/>
                <a:gd name="T37" fmla="*/ 320 h 320"/>
                <a:gd name="T38" fmla="*/ 160 w 320"/>
                <a:gd name="T39" fmla="*/ 280 h 320"/>
                <a:gd name="T40" fmla="*/ 40 w 320"/>
                <a:gd name="T41" fmla="*/ 280 h 320"/>
                <a:gd name="T42" fmla="*/ 40 w 320"/>
                <a:gd name="T43" fmla="*/ 160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0" h="320">
                  <a:moveTo>
                    <a:pt x="280" y="0"/>
                  </a:moveTo>
                  <a:cubicBezTo>
                    <a:pt x="120" y="0"/>
                    <a:pt x="120" y="0"/>
                    <a:pt x="120" y="0"/>
                  </a:cubicBezTo>
                  <a:cubicBezTo>
                    <a:pt x="98" y="0"/>
                    <a:pt x="80" y="18"/>
                    <a:pt x="80" y="40"/>
                  </a:cubicBezTo>
                  <a:cubicBezTo>
                    <a:pt x="80" y="200"/>
                    <a:pt x="80" y="200"/>
                    <a:pt x="80" y="200"/>
                  </a:cubicBezTo>
                  <a:cubicBezTo>
                    <a:pt x="80" y="222"/>
                    <a:pt x="98" y="240"/>
                    <a:pt x="120" y="240"/>
                  </a:cubicBezTo>
                  <a:cubicBezTo>
                    <a:pt x="280" y="240"/>
                    <a:pt x="280" y="240"/>
                    <a:pt x="280" y="240"/>
                  </a:cubicBezTo>
                  <a:cubicBezTo>
                    <a:pt x="302" y="240"/>
                    <a:pt x="320" y="222"/>
                    <a:pt x="320" y="200"/>
                  </a:cubicBezTo>
                  <a:cubicBezTo>
                    <a:pt x="320" y="40"/>
                    <a:pt x="320" y="40"/>
                    <a:pt x="320" y="40"/>
                  </a:cubicBezTo>
                  <a:cubicBezTo>
                    <a:pt x="320" y="18"/>
                    <a:pt x="302" y="0"/>
                    <a:pt x="280" y="0"/>
                  </a:cubicBezTo>
                  <a:close/>
                  <a:moveTo>
                    <a:pt x="280" y="200"/>
                  </a:moveTo>
                  <a:cubicBezTo>
                    <a:pt x="120" y="200"/>
                    <a:pt x="120" y="200"/>
                    <a:pt x="120" y="200"/>
                  </a:cubicBezTo>
                  <a:cubicBezTo>
                    <a:pt x="120" y="40"/>
                    <a:pt x="120" y="40"/>
                    <a:pt x="120" y="40"/>
                  </a:cubicBezTo>
                  <a:cubicBezTo>
                    <a:pt x="280" y="40"/>
                    <a:pt x="280" y="40"/>
                    <a:pt x="280" y="40"/>
                  </a:cubicBezTo>
                  <a:lnTo>
                    <a:pt x="280" y="200"/>
                  </a:lnTo>
                  <a:close/>
                  <a:moveTo>
                    <a:pt x="40" y="160"/>
                  </a:moveTo>
                  <a:cubicBezTo>
                    <a:pt x="0" y="160"/>
                    <a:pt x="0" y="160"/>
                    <a:pt x="0" y="160"/>
                  </a:cubicBezTo>
                  <a:cubicBezTo>
                    <a:pt x="0" y="280"/>
                    <a:pt x="0" y="280"/>
                    <a:pt x="0" y="280"/>
                  </a:cubicBezTo>
                  <a:cubicBezTo>
                    <a:pt x="0" y="302"/>
                    <a:pt x="18" y="320"/>
                    <a:pt x="40" y="320"/>
                  </a:cubicBezTo>
                  <a:cubicBezTo>
                    <a:pt x="160" y="320"/>
                    <a:pt x="160" y="320"/>
                    <a:pt x="160" y="320"/>
                  </a:cubicBezTo>
                  <a:cubicBezTo>
                    <a:pt x="160" y="280"/>
                    <a:pt x="160" y="280"/>
                    <a:pt x="160" y="280"/>
                  </a:cubicBezTo>
                  <a:cubicBezTo>
                    <a:pt x="40" y="280"/>
                    <a:pt x="40" y="280"/>
                    <a:pt x="40" y="280"/>
                  </a:cubicBezTo>
                  <a:lnTo>
                    <a:pt x="40" y="16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pic>
        <p:nvPicPr>
          <p:cNvPr id="14" name="Picture 13" descr="CA-MediaGroup3.pn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781" b="-26624"/>
          <a:stretch/>
        </p:blipFill>
        <p:spPr>
          <a:xfrm>
            <a:off x="171596" y="6451601"/>
            <a:ext cx="2310989" cy="31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881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01 - Ro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New CA Template Background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4069" y="0"/>
            <a:ext cx="5999931" cy="68580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4"/>
            <a:ext cx="9144000" cy="302733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88" tIns="60944" rIns="121888" bIns="6094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2"/>
            <a:ext cx="9144000" cy="302733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88" tIns="60944" rIns="121888" bIns="6094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Right Triangle 8"/>
          <p:cNvSpPr/>
          <p:nvPr userDrawn="1"/>
        </p:nvSpPr>
        <p:spPr>
          <a:xfrm flipH="1">
            <a:off x="8422399" y="6292734"/>
            <a:ext cx="711734" cy="565266"/>
          </a:xfrm>
          <a:prstGeom prst="rtTriangle">
            <a:avLst/>
          </a:prstGeom>
          <a:solidFill>
            <a:srgbClr val="1063AE"/>
          </a:solidFill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Rectangle 3"/>
          <p:cNvSpPr>
            <a:spLocks noGrp="1"/>
          </p:cNvSpPr>
          <p:nvPr>
            <p:ph type="sldNum" sz="quarter" idx="2"/>
          </p:nvPr>
        </p:nvSpPr>
        <p:spPr bwMode="auto">
          <a:xfrm>
            <a:off x="8790095" y="6586364"/>
            <a:ext cx="245930" cy="198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>
              <a:lnSpc>
                <a:spcPct val="110000"/>
              </a:lnSpc>
              <a:defRPr sz="900" b="1">
                <a:solidFill>
                  <a:schemeClr val="bg1"/>
                </a:solidFill>
                <a:latin typeface="Arial"/>
                <a:ea typeface="Arial"/>
                <a:cs typeface="Arial"/>
              </a:defRPr>
            </a:lvl1pPr>
          </a:lstStyle>
          <a:p>
            <a:fld id="{E6DD4D75-3289-42DC-8D20-6576264FDB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18"/>
          <p:cNvSpPr>
            <a:spLocks noGrp="1"/>
          </p:cNvSpPr>
          <p:nvPr>
            <p:ph sz="quarter" idx="10"/>
          </p:nvPr>
        </p:nvSpPr>
        <p:spPr>
          <a:xfrm>
            <a:off x="603805" y="1720851"/>
            <a:ext cx="8055485" cy="434657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>
                <a:solidFill>
                  <a:srgbClr val="7F7F7F"/>
                </a:solidFill>
              </a:defRPr>
            </a:lvl1pPr>
            <a:lvl2pPr>
              <a:defRPr sz="1800">
                <a:solidFill>
                  <a:srgbClr val="7F7F7F"/>
                </a:solidFill>
              </a:defRPr>
            </a:lvl2pPr>
            <a:lvl3pPr>
              <a:defRPr sz="1400">
                <a:solidFill>
                  <a:srgbClr val="7F7F7F"/>
                </a:solidFill>
              </a:defRPr>
            </a:lvl3pPr>
            <a:lvl4pPr>
              <a:defRPr sz="1400">
                <a:solidFill>
                  <a:srgbClr val="7F7F7F"/>
                </a:solidFill>
              </a:defRPr>
            </a:lvl4pPr>
            <a:lvl5pPr>
              <a:defRPr sz="1400">
                <a:solidFill>
                  <a:srgbClr val="7F7F7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485901" y="435751"/>
            <a:ext cx="8658100" cy="762000"/>
          </a:xfrm>
          <a:prstGeom prst="rect">
            <a:avLst/>
          </a:prstGeom>
        </p:spPr>
        <p:txBody>
          <a:bodyPr vert="horz" lIns="121872" tIns="60936" rIns="121872" bIns="60936" rtlCol="0" anchor="ctr">
            <a:normAutofit/>
          </a:bodyPr>
          <a:lstStyle>
            <a:lvl1pPr algn="l">
              <a:defRPr sz="28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3" name="Picture 12" descr="CA-MediaGroup3.pn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781" b="-26624"/>
          <a:stretch/>
        </p:blipFill>
        <p:spPr>
          <a:xfrm>
            <a:off x="171596" y="6451601"/>
            <a:ext cx="2310989" cy="314960"/>
          </a:xfrm>
          <a:prstGeom prst="rect">
            <a:avLst/>
          </a:prstGeom>
        </p:spPr>
      </p:pic>
      <p:grpSp>
        <p:nvGrpSpPr>
          <p:cNvPr id="14" name="Group 13"/>
          <p:cNvGrpSpPr/>
          <p:nvPr userDrawn="1"/>
        </p:nvGrpSpPr>
        <p:grpSpPr>
          <a:xfrm>
            <a:off x="1" y="609600"/>
            <a:ext cx="446415" cy="460296"/>
            <a:chOff x="1" y="546100"/>
            <a:chExt cx="508000" cy="523796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" y="546100"/>
              <a:ext cx="508000" cy="523796"/>
            </a:xfrm>
            <a:prstGeom prst="rect">
              <a:avLst/>
            </a:prstGeom>
            <a:solidFill>
              <a:srgbClr val="106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Freeform 15"/>
            <p:cNvSpPr>
              <a:spLocks noEditPoints="1"/>
            </p:cNvSpPr>
            <p:nvPr userDrawn="1"/>
          </p:nvSpPr>
          <p:spPr bwMode="auto">
            <a:xfrm>
              <a:off x="152209" y="682091"/>
              <a:ext cx="243785" cy="228155"/>
            </a:xfrm>
            <a:custGeom>
              <a:avLst/>
              <a:gdLst>
                <a:gd name="T0" fmla="*/ 280 w 320"/>
                <a:gd name="T1" fmla="*/ 0 h 320"/>
                <a:gd name="T2" fmla="*/ 120 w 320"/>
                <a:gd name="T3" fmla="*/ 0 h 320"/>
                <a:gd name="T4" fmla="*/ 80 w 320"/>
                <a:gd name="T5" fmla="*/ 40 h 320"/>
                <a:gd name="T6" fmla="*/ 80 w 320"/>
                <a:gd name="T7" fmla="*/ 200 h 320"/>
                <a:gd name="T8" fmla="*/ 120 w 320"/>
                <a:gd name="T9" fmla="*/ 240 h 320"/>
                <a:gd name="T10" fmla="*/ 280 w 320"/>
                <a:gd name="T11" fmla="*/ 240 h 320"/>
                <a:gd name="T12" fmla="*/ 320 w 320"/>
                <a:gd name="T13" fmla="*/ 200 h 320"/>
                <a:gd name="T14" fmla="*/ 320 w 320"/>
                <a:gd name="T15" fmla="*/ 40 h 320"/>
                <a:gd name="T16" fmla="*/ 280 w 320"/>
                <a:gd name="T17" fmla="*/ 0 h 320"/>
                <a:gd name="T18" fmla="*/ 280 w 320"/>
                <a:gd name="T19" fmla="*/ 200 h 320"/>
                <a:gd name="T20" fmla="*/ 120 w 320"/>
                <a:gd name="T21" fmla="*/ 200 h 320"/>
                <a:gd name="T22" fmla="*/ 120 w 320"/>
                <a:gd name="T23" fmla="*/ 40 h 320"/>
                <a:gd name="T24" fmla="*/ 280 w 320"/>
                <a:gd name="T25" fmla="*/ 40 h 320"/>
                <a:gd name="T26" fmla="*/ 280 w 320"/>
                <a:gd name="T27" fmla="*/ 200 h 320"/>
                <a:gd name="T28" fmla="*/ 40 w 320"/>
                <a:gd name="T29" fmla="*/ 160 h 320"/>
                <a:gd name="T30" fmla="*/ 0 w 320"/>
                <a:gd name="T31" fmla="*/ 160 h 320"/>
                <a:gd name="T32" fmla="*/ 0 w 320"/>
                <a:gd name="T33" fmla="*/ 280 h 320"/>
                <a:gd name="T34" fmla="*/ 40 w 320"/>
                <a:gd name="T35" fmla="*/ 320 h 320"/>
                <a:gd name="T36" fmla="*/ 160 w 320"/>
                <a:gd name="T37" fmla="*/ 320 h 320"/>
                <a:gd name="T38" fmla="*/ 160 w 320"/>
                <a:gd name="T39" fmla="*/ 280 h 320"/>
                <a:gd name="T40" fmla="*/ 40 w 320"/>
                <a:gd name="T41" fmla="*/ 280 h 320"/>
                <a:gd name="T42" fmla="*/ 40 w 320"/>
                <a:gd name="T43" fmla="*/ 160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0" h="320">
                  <a:moveTo>
                    <a:pt x="280" y="0"/>
                  </a:moveTo>
                  <a:cubicBezTo>
                    <a:pt x="120" y="0"/>
                    <a:pt x="120" y="0"/>
                    <a:pt x="120" y="0"/>
                  </a:cubicBezTo>
                  <a:cubicBezTo>
                    <a:pt x="98" y="0"/>
                    <a:pt x="80" y="18"/>
                    <a:pt x="80" y="40"/>
                  </a:cubicBezTo>
                  <a:cubicBezTo>
                    <a:pt x="80" y="200"/>
                    <a:pt x="80" y="200"/>
                    <a:pt x="80" y="200"/>
                  </a:cubicBezTo>
                  <a:cubicBezTo>
                    <a:pt x="80" y="222"/>
                    <a:pt x="98" y="240"/>
                    <a:pt x="120" y="240"/>
                  </a:cubicBezTo>
                  <a:cubicBezTo>
                    <a:pt x="280" y="240"/>
                    <a:pt x="280" y="240"/>
                    <a:pt x="280" y="240"/>
                  </a:cubicBezTo>
                  <a:cubicBezTo>
                    <a:pt x="302" y="240"/>
                    <a:pt x="320" y="222"/>
                    <a:pt x="320" y="200"/>
                  </a:cubicBezTo>
                  <a:cubicBezTo>
                    <a:pt x="320" y="40"/>
                    <a:pt x="320" y="40"/>
                    <a:pt x="320" y="40"/>
                  </a:cubicBezTo>
                  <a:cubicBezTo>
                    <a:pt x="320" y="18"/>
                    <a:pt x="302" y="0"/>
                    <a:pt x="280" y="0"/>
                  </a:cubicBezTo>
                  <a:close/>
                  <a:moveTo>
                    <a:pt x="280" y="200"/>
                  </a:moveTo>
                  <a:cubicBezTo>
                    <a:pt x="120" y="200"/>
                    <a:pt x="120" y="200"/>
                    <a:pt x="120" y="200"/>
                  </a:cubicBezTo>
                  <a:cubicBezTo>
                    <a:pt x="120" y="40"/>
                    <a:pt x="120" y="40"/>
                    <a:pt x="120" y="40"/>
                  </a:cubicBezTo>
                  <a:cubicBezTo>
                    <a:pt x="280" y="40"/>
                    <a:pt x="280" y="40"/>
                    <a:pt x="280" y="40"/>
                  </a:cubicBezTo>
                  <a:lnTo>
                    <a:pt x="280" y="200"/>
                  </a:lnTo>
                  <a:close/>
                  <a:moveTo>
                    <a:pt x="40" y="160"/>
                  </a:moveTo>
                  <a:cubicBezTo>
                    <a:pt x="0" y="160"/>
                    <a:pt x="0" y="160"/>
                    <a:pt x="0" y="160"/>
                  </a:cubicBezTo>
                  <a:cubicBezTo>
                    <a:pt x="0" y="280"/>
                    <a:pt x="0" y="280"/>
                    <a:pt x="0" y="280"/>
                  </a:cubicBezTo>
                  <a:cubicBezTo>
                    <a:pt x="0" y="302"/>
                    <a:pt x="18" y="320"/>
                    <a:pt x="40" y="320"/>
                  </a:cubicBezTo>
                  <a:cubicBezTo>
                    <a:pt x="160" y="320"/>
                    <a:pt x="160" y="320"/>
                    <a:pt x="160" y="320"/>
                  </a:cubicBezTo>
                  <a:cubicBezTo>
                    <a:pt x="160" y="280"/>
                    <a:pt x="160" y="280"/>
                    <a:pt x="160" y="280"/>
                  </a:cubicBezTo>
                  <a:cubicBezTo>
                    <a:pt x="40" y="280"/>
                    <a:pt x="40" y="280"/>
                    <a:pt x="40" y="280"/>
                  </a:cubicBezTo>
                  <a:lnTo>
                    <a:pt x="40" y="16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7510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01 - Ro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New CA Template Background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1452227" y="1452226"/>
            <a:ext cx="5800725" cy="2896271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-25399"/>
            <a:ext cx="3477530" cy="23241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88" tIns="60944" rIns="121888" bIns="6094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Right Triangle 8"/>
          <p:cNvSpPr/>
          <p:nvPr userDrawn="1"/>
        </p:nvSpPr>
        <p:spPr>
          <a:xfrm flipH="1">
            <a:off x="8422399" y="6292734"/>
            <a:ext cx="711734" cy="565266"/>
          </a:xfrm>
          <a:prstGeom prst="rtTriangle">
            <a:avLst/>
          </a:prstGeom>
          <a:solidFill>
            <a:srgbClr val="1063AE"/>
          </a:solidFill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Rectangle 3"/>
          <p:cNvSpPr>
            <a:spLocks noGrp="1"/>
          </p:cNvSpPr>
          <p:nvPr>
            <p:ph type="sldNum" sz="quarter" idx="2"/>
          </p:nvPr>
        </p:nvSpPr>
        <p:spPr bwMode="auto">
          <a:xfrm>
            <a:off x="8790095" y="6586364"/>
            <a:ext cx="245930" cy="198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>
              <a:lnSpc>
                <a:spcPct val="110000"/>
              </a:lnSpc>
              <a:defRPr sz="900" b="1">
                <a:solidFill>
                  <a:schemeClr val="bg1"/>
                </a:solidFill>
                <a:latin typeface="Arial"/>
                <a:ea typeface="Arial"/>
                <a:cs typeface="Arial"/>
              </a:defRPr>
            </a:lvl1pPr>
          </a:lstStyle>
          <a:p>
            <a:fld id="{E6DD4D75-3289-42DC-8D20-6576264FDB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 rot="10800000">
            <a:off x="0" y="4762499"/>
            <a:ext cx="3122632" cy="20955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88" tIns="60944" rIns="121888" bIns="6094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" name="Content Placeholder 18"/>
          <p:cNvSpPr>
            <a:spLocks noGrp="1"/>
          </p:cNvSpPr>
          <p:nvPr>
            <p:ph sz="quarter" idx="10"/>
          </p:nvPr>
        </p:nvSpPr>
        <p:spPr>
          <a:xfrm>
            <a:off x="1190935" y="1720851"/>
            <a:ext cx="7468355" cy="434657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>
                <a:solidFill>
                  <a:srgbClr val="7F7F7F"/>
                </a:solidFill>
              </a:defRPr>
            </a:lvl1pPr>
            <a:lvl2pPr>
              <a:defRPr sz="1800">
                <a:solidFill>
                  <a:srgbClr val="7F7F7F"/>
                </a:solidFill>
              </a:defRPr>
            </a:lvl2pPr>
            <a:lvl3pPr>
              <a:defRPr sz="1400">
                <a:solidFill>
                  <a:srgbClr val="7F7F7F"/>
                </a:solidFill>
              </a:defRPr>
            </a:lvl3pPr>
            <a:lvl4pPr>
              <a:defRPr sz="1400">
                <a:solidFill>
                  <a:srgbClr val="7F7F7F"/>
                </a:solidFill>
              </a:defRPr>
            </a:lvl4pPr>
            <a:lvl5pPr>
              <a:defRPr sz="1400">
                <a:solidFill>
                  <a:srgbClr val="7F7F7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485901" y="435751"/>
            <a:ext cx="8658100" cy="762000"/>
          </a:xfrm>
          <a:prstGeom prst="rect">
            <a:avLst/>
          </a:prstGeom>
        </p:spPr>
        <p:txBody>
          <a:bodyPr vert="horz" lIns="121872" tIns="60936" rIns="121872" bIns="60936" rtlCol="0" anchor="ctr">
            <a:normAutofit/>
          </a:bodyPr>
          <a:lstStyle>
            <a:lvl1pPr algn="l">
              <a:defRPr sz="28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3" name="Picture 12" descr="CA-MediaGroup3.pn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781" b="-26624"/>
          <a:stretch/>
        </p:blipFill>
        <p:spPr>
          <a:xfrm>
            <a:off x="171596" y="6451601"/>
            <a:ext cx="2310989" cy="314960"/>
          </a:xfrm>
          <a:prstGeom prst="rect">
            <a:avLst/>
          </a:prstGeom>
        </p:spPr>
      </p:pic>
      <p:grpSp>
        <p:nvGrpSpPr>
          <p:cNvPr id="15" name="Group 14"/>
          <p:cNvGrpSpPr/>
          <p:nvPr userDrawn="1"/>
        </p:nvGrpSpPr>
        <p:grpSpPr>
          <a:xfrm>
            <a:off x="1" y="609600"/>
            <a:ext cx="446415" cy="460296"/>
            <a:chOff x="1" y="546100"/>
            <a:chExt cx="508000" cy="523796"/>
          </a:xfrm>
        </p:grpSpPr>
        <p:sp>
          <p:nvSpPr>
            <p:cNvPr id="17" name="Rectangle 16"/>
            <p:cNvSpPr/>
            <p:nvPr userDrawn="1"/>
          </p:nvSpPr>
          <p:spPr>
            <a:xfrm>
              <a:off x="1" y="546100"/>
              <a:ext cx="508000" cy="523796"/>
            </a:xfrm>
            <a:prstGeom prst="rect">
              <a:avLst/>
            </a:prstGeom>
            <a:solidFill>
              <a:srgbClr val="106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Freeform 17"/>
            <p:cNvSpPr>
              <a:spLocks noEditPoints="1"/>
            </p:cNvSpPr>
            <p:nvPr userDrawn="1"/>
          </p:nvSpPr>
          <p:spPr bwMode="auto">
            <a:xfrm>
              <a:off x="152209" y="682091"/>
              <a:ext cx="243785" cy="228155"/>
            </a:xfrm>
            <a:custGeom>
              <a:avLst/>
              <a:gdLst>
                <a:gd name="T0" fmla="*/ 280 w 320"/>
                <a:gd name="T1" fmla="*/ 0 h 320"/>
                <a:gd name="T2" fmla="*/ 120 w 320"/>
                <a:gd name="T3" fmla="*/ 0 h 320"/>
                <a:gd name="T4" fmla="*/ 80 w 320"/>
                <a:gd name="T5" fmla="*/ 40 h 320"/>
                <a:gd name="T6" fmla="*/ 80 w 320"/>
                <a:gd name="T7" fmla="*/ 200 h 320"/>
                <a:gd name="T8" fmla="*/ 120 w 320"/>
                <a:gd name="T9" fmla="*/ 240 h 320"/>
                <a:gd name="T10" fmla="*/ 280 w 320"/>
                <a:gd name="T11" fmla="*/ 240 h 320"/>
                <a:gd name="T12" fmla="*/ 320 w 320"/>
                <a:gd name="T13" fmla="*/ 200 h 320"/>
                <a:gd name="T14" fmla="*/ 320 w 320"/>
                <a:gd name="T15" fmla="*/ 40 h 320"/>
                <a:gd name="T16" fmla="*/ 280 w 320"/>
                <a:gd name="T17" fmla="*/ 0 h 320"/>
                <a:gd name="T18" fmla="*/ 280 w 320"/>
                <a:gd name="T19" fmla="*/ 200 h 320"/>
                <a:gd name="T20" fmla="*/ 120 w 320"/>
                <a:gd name="T21" fmla="*/ 200 h 320"/>
                <a:gd name="T22" fmla="*/ 120 w 320"/>
                <a:gd name="T23" fmla="*/ 40 h 320"/>
                <a:gd name="T24" fmla="*/ 280 w 320"/>
                <a:gd name="T25" fmla="*/ 40 h 320"/>
                <a:gd name="T26" fmla="*/ 280 w 320"/>
                <a:gd name="T27" fmla="*/ 200 h 320"/>
                <a:gd name="T28" fmla="*/ 40 w 320"/>
                <a:gd name="T29" fmla="*/ 160 h 320"/>
                <a:gd name="T30" fmla="*/ 0 w 320"/>
                <a:gd name="T31" fmla="*/ 160 h 320"/>
                <a:gd name="T32" fmla="*/ 0 w 320"/>
                <a:gd name="T33" fmla="*/ 280 h 320"/>
                <a:gd name="T34" fmla="*/ 40 w 320"/>
                <a:gd name="T35" fmla="*/ 320 h 320"/>
                <a:gd name="T36" fmla="*/ 160 w 320"/>
                <a:gd name="T37" fmla="*/ 320 h 320"/>
                <a:gd name="T38" fmla="*/ 160 w 320"/>
                <a:gd name="T39" fmla="*/ 280 h 320"/>
                <a:gd name="T40" fmla="*/ 40 w 320"/>
                <a:gd name="T41" fmla="*/ 280 h 320"/>
                <a:gd name="T42" fmla="*/ 40 w 320"/>
                <a:gd name="T43" fmla="*/ 160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0" h="320">
                  <a:moveTo>
                    <a:pt x="280" y="0"/>
                  </a:moveTo>
                  <a:cubicBezTo>
                    <a:pt x="120" y="0"/>
                    <a:pt x="120" y="0"/>
                    <a:pt x="120" y="0"/>
                  </a:cubicBezTo>
                  <a:cubicBezTo>
                    <a:pt x="98" y="0"/>
                    <a:pt x="80" y="18"/>
                    <a:pt x="80" y="40"/>
                  </a:cubicBezTo>
                  <a:cubicBezTo>
                    <a:pt x="80" y="200"/>
                    <a:pt x="80" y="200"/>
                    <a:pt x="80" y="200"/>
                  </a:cubicBezTo>
                  <a:cubicBezTo>
                    <a:pt x="80" y="222"/>
                    <a:pt x="98" y="240"/>
                    <a:pt x="120" y="240"/>
                  </a:cubicBezTo>
                  <a:cubicBezTo>
                    <a:pt x="280" y="240"/>
                    <a:pt x="280" y="240"/>
                    <a:pt x="280" y="240"/>
                  </a:cubicBezTo>
                  <a:cubicBezTo>
                    <a:pt x="302" y="240"/>
                    <a:pt x="320" y="222"/>
                    <a:pt x="320" y="200"/>
                  </a:cubicBezTo>
                  <a:cubicBezTo>
                    <a:pt x="320" y="40"/>
                    <a:pt x="320" y="40"/>
                    <a:pt x="320" y="40"/>
                  </a:cubicBezTo>
                  <a:cubicBezTo>
                    <a:pt x="320" y="18"/>
                    <a:pt x="302" y="0"/>
                    <a:pt x="280" y="0"/>
                  </a:cubicBezTo>
                  <a:close/>
                  <a:moveTo>
                    <a:pt x="280" y="200"/>
                  </a:moveTo>
                  <a:cubicBezTo>
                    <a:pt x="120" y="200"/>
                    <a:pt x="120" y="200"/>
                    <a:pt x="120" y="200"/>
                  </a:cubicBezTo>
                  <a:cubicBezTo>
                    <a:pt x="120" y="40"/>
                    <a:pt x="120" y="40"/>
                    <a:pt x="120" y="40"/>
                  </a:cubicBezTo>
                  <a:cubicBezTo>
                    <a:pt x="280" y="40"/>
                    <a:pt x="280" y="40"/>
                    <a:pt x="280" y="40"/>
                  </a:cubicBezTo>
                  <a:lnTo>
                    <a:pt x="280" y="200"/>
                  </a:lnTo>
                  <a:close/>
                  <a:moveTo>
                    <a:pt x="40" y="160"/>
                  </a:moveTo>
                  <a:cubicBezTo>
                    <a:pt x="0" y="160"/>
                    <a:pt x="0" y="160"/>
                    <a:pt x="0" y="160"/>
                  </a:cubicBezTo>
                  <a:cubicBezTo>
                    <a:pt x="0" y="280"/>
                    <a:pt x="0" y="280"/>
                    <a:pt x="0" y="280"/>
                  </a:cubicBezTo>
                  <a:cubicBezTo>
                    <a:pt x="0" y="302"/>
                    <a:pt x="18" y="320"/>
                    <a:pt x="40" y="320"/>
                  </a:cubicBezTo>
                  <a:cubicBezTo>
                    <a:pt x="160" y="320"/>
                    <a:pt x="160" y="320"/>
                    <a:pt x="160" y="320"/>
                  </a:cubicBezTo>
                  <a:cubicBezTo>
                    <a:pt x="160" y="280"/>
                    <a:pt x="160" y="280"/>
                    <a:pt x="160" y="280"/>
                  </a:cubicBezTo>
                  <a:cubicBezTo>
                    <a:pt x="40" y="280"/>
                    <a:pt x="40" y="280"/>
                    <a:pt x="40" y="280"/>
                  </a:cubicBezTo>
                  <a:lnTo>
                    <a:pt x="40" y="16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1087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01 - Ro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New CA Template Background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2323" y="1"/>
            <a:ext cx="4351677" cy="3860689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 rot="16200000">
            <a:off x="3717921" y="-659602"/>
            <a:ext cx="4766481" cy="6085678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88" tIns="60944" rIns="121888" bIns="6094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Right Triangle 8"/>
          <p:cNvSpPr/>
          <p:nvPr userDrawn="1"/>
        </p:nvSpPr>
        <p:spPr>
          <a:xfrm flipH="1">
            <a:off x="8422399" y="6292734"/>
            <a:ext cx="711734" cy="565266"/>
          </a:xfrm>
          <a:prstGeom prst="rtTriangle">
            <a:avLst/>
          </a:prstGeom>
          <a:solidFill>
            <a:srgbClr val="1063AE"/>
          </a:solidFill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Rectangle 3"/>
          <p:cNvSpPr>
            <a:spLocks noGrp="1"/>
          </p:cNvSpPr>
          <p:nvPr>
            <p:ph type="sldNum" sz="quarter" idx="2"/>
          </p:nvPr>
        </p:nvSpPr>
        <p:spPr bwMode="auto">
          <a:xfrm>
            <a:off x="8790095" y="6586364"/>
            <a:ext cx="245930" cy="198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>
              <a:lnSpc>
                <a:spcPct val="110000"/>
              </a:lnSpc>
              <a:defRPr sz="900" b="1">
                <a:solidFill>
                  <a:schemeClr val="bg1"/>
                </a:solidFill>
                <a:latin typeface="Arial"/>
                <a:ea typeface="Arial"/>
                <a:cs typeface="Arial"/>
              </a:defRPr>
            </a:lvl1pPr>
          </a:lstStyle>
          <a:p>
            <a:fld id="{E6DD4D75-3289-42DC-8D20-6576264FDB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 rot="10800000">
            <a:off x="5564048" y="2120900"/>
            <a:ext cx="3579951" cy="201335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88" tIns="60944" rIns="121888" bIns="6094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" name="Content Placeholder 18"/>
          <p:cNvSpPr>
            <a:spLocks noGrp="1"/>
          </p:cNvSpPr>
          <p:nvPr>
            <p:ph sz="quarter" idx="10"/>
          </p:nvPr>
        </p:nvSpPr>
        <p:spPr>
          <a:xfrm>
            <a:off x="603805" y="1720851"/>
            <a:ext cx="8055485" cy="434657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>
                <a:solidFill>
                  <a:srgbClr val="7F7F7F"/>
                </a:solidFill>
              </a:defRPr>
            </a:lvl1pPr>
            <a:lvl2pPr>
              <a:defRPr sz="1800">
                <a:solidFill>
                  <a:srgbClr val="7F7F7F"/>
                </a:solidFill>
              </a:defRPr>
            </a:lvl2pPr>
            <a:lvl3pPr>
              <a:defRPr sz="1400">
                <a:solidFill>
                  <a:srgbClr val="7F7F7F"/>
                </a:solidFill>
              </a:defRPr>
            </a:lvl3pPr>
            <a:lvl4pPr>
              <a:defRPr sz="1400">
                <a:solidFill>
                  <a:srgbClr val="7F7F7F"/>
                </a:solidFill>
              </a:defRPr>
            </a:lvl4pPr>
            <a:lvl5pPr>
              <a:defRPr sz="1400">
                <a:solidFill>
                  <a:srgbClr val="7F7F7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485901" y="435751"/>
            <a:ext cx="8658100" cy="762000"/>
          </a:xfrm>
          <a:prstGeom prst="rect">
            <a:avLst/>
          </a:prstGeom>
        </p:spPr>
        <p:txBody>
          <a:bodyPr vert="horz" lIns="121872" tIns="60936" rIns="121872" bIns="60936" rtlCol="0" anchor="ctr">
            <a:normAutofit/>
          </a:bodyPr>
          <a:lstStyle>
            <a:lvl1pPr algn="l">
              <a:defRPr sz="28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3" name="Picture 12" descr="CA-MediaGroup3.pn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781" b="-26624"/>
          <a:stretch/>
        </p:blipFill>
        <p:spPr>
          <a:xfrm>
            <a:off x="171596" y="6451601"/>
            <a:ext cx="2310989" cy="314960"/>
          </a:xfrm>
          <a:prstGeom prst="rect">
            <a:avLst/>
          </a:prstGeom>
        </p:spPr>
      </p:pic>
      <p:grpSp>
        <p:nvGrpSpPr>
          <p:cNvPr id="17" name="Group 16"/>
          <p:cNvGrpSpPr/>
          <p:nvPr userDrawn="1"/>
        </p:nvGrpSpPr>
        <p:grpSpPr>
          <a:xfrm>
            <a:off x="1" y="609600"/>
            <a:ext cx="446415" cy="460296"/>
            <a:chOff x="1" y="546100"/>
            <a:chExt cx="508000" cy="523796"/>
          </a:xfrm>
        </p:grpSpPr>
        <p:sp>
          <p:nvSpPr>
            <p:cNvPr id="18" name="Rectangle 17"/>
            <p:cNvSpPr/>
            <p:nvPr userDrawn="1"/>
          </p:nvSpPr>
          <p:spPr>
            <a:xfrm>
              <a:off x="1" y="546100"/>
              <a:ext cx="508000" cy="523796"/>
            </a:xfrm>
            <a:prstGeom prst="rect">
              <a:avLst/>
            </a:prstGeom>
            <a:solidFill>
              <a:srgbClr val="106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18"/>
            <p:cNvSpPr>
              <a:spLocks noEditPoints="1"/>
            </p:cNvSpPr>
            <p:nvPr userDrawn="1"/>
          </p:nvSpPr>
          <p:spPr bwMode="auto">
            <a:xfrm>
              <a:off x="152209" y="682091"/>
              <a:ext cx="243785" cy="228155"/>
            </a:xfrm>
            <a:custGeom>
              <a:avLst/>
              <a:gdLst>
                <a:gd name="T0" fmla="*/ 280 w 320"/>
                <a:gd name="T1" fmla="*/ 0 h 320"/>
                <a:gd name="T2" fmla="*/ 120 w 320"/>
                <a:gd name="T3" fmla="*/ 0 h 320"/>
                <a:gd name="T4" fmla="*/ 80 w 320"/>
                <a:gd name="T5" fmla="*/ 40 h 320"/>
                <a:gd name="T6" fmla="*/ 80 w 320"/>
                <a:gd name="T7" fmla="*/ 200 h 320"/>
                <a:gd name="T8" fmla="*/ 120 w 320"/>
                <a:gd name="T9" fmla="*/ 240 h 320"/>
                <a:gd name="T10" fmla="*/ 280 w 320"/>
                <a:gd name="T11" fmla="*/ 240 h 320"/>
                <a:gd name="T12" fmla="*/ 320 w 320"/>
                <a:gd name="T13" fmla="*/ 200 h 320"/>
                <a:gd name="T14" fmla="*/ 320 w 320"/>
                <a:gd name="T15" fmla="*/ 40 h 320"/>
                <a:gd name="T16" fmla="*/ 280 w 320"/>
                <a:gd name="T17" fmla="*/ 0 h 320"/>
                <a:gd name="T18" fmla="*/ 280 w 320"/>
                <a:gd name="T19" fmla="*/ 200 h 320"/>
                <a:gd name="T20" fmla="*/ 120 w 320"/>
                <a:gd name="T21" fmla="*/ 200 h 320"/>
                <a:gd name="T22" fmla="*/ 120 w 320"/>
                <a:gd name="T23" fmla="*/ 40 h 320"/>
                <a:gd name="T24" fmla="*/ 280 w 320"/>
                <a:gd name="T25" fmla="*/ 40 h 320"/>
                <a:gd name="T26" fmla="*/ 280 w 320"/>
                <a:gd name="T27" fmla="*/ 200 h 320"/>
                <a:gd name="T28" fmla="*/ 40 w 320"/>
                <a:gd name="T29" fmla="*/ 160 h 320"/>
                <a:gd name="T30" fmla="*/ 0 w 320"/>
                <a:gd name="T31" fmla="*/ 160 h 320"/>
                <a:gd name="T32" fmla="*/ 0 w 320"/>
                <a:gd name="T33" fmla="*/ 280 h 320"/>
                <a:gd name="T34" fmla="*/ 40 w 320"/>
                <a:gd name="T35" fmla="*/ 320 h 320"/>
                <a:gd name="T36" fmla="*/ 160 w 320"/>
                <a:gd name="T37" fmla="*/ 320 h 320"/>
                <a:gd name="T38" fmla="*/ 160 w 320"/>
                <a:gd name="T39" fmla="*/ 280 h 320"/>
                <a:gd name="T40" fmla="*/ 40 w 320"/>
                <a:gd name="T41" fmla="*/ 280 h 320"/>
                <a:gd name="T42" fmla="*/ 40 w 320"/>
                <a:gd name="T43" fmla="*/ 160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0" h="320">
                  <a:moveTo>
                    <a:pt x="280" y="0"/>
                  </a:moveTo>
                  <a:cubicBezTo>
                    <a:pt x="120" y="0"/>
                    <a:pt x="120" y="0"/>
                    <a:pt x="120" y="0"/>
                  </a:cubicBezTo>
                  <a:cubicBezTo>
                    <a:pt x="98" y="0"/>
                    <a:pt x="80" y="18"/>
                    <a:pt x="80" y="40"/>
                  </a:cubicBezTo>
                  <a:cubicBezTo>
                    <a:pt x="80" y="200"/>
                    <a:pt x="80" y="200"/>
                    <a:pt x="80" y="200"/>
                  </a:cubicBezTo>
                  <a:cubicBezTo>
                    <a:pt x="80" y="222"/>
                    <a:pt x="98" y="240"/>
                    <a:pt x="120" y="240"/>
                  </a:cubicBezTo>
                  <a:cubicBezTo>
                    <a:pt x="280" y="240"/>
                    <a:pt x="280" y="240"/>
                    <a:pt x="280" y="240"/>
                  </a:cubicBezTo>
                  <a:cubicBezTo>
                    <a:pt x="302" y="240"/>
                    <a:pt x="320" y="222"/>
                    <a:pt x="320" y="200"/>
                  </a:cubicBezTo>
                  <a:cubicBezTo>
                    <a:pt x="320" y="40"/>
                    <a:pt x="320" y="40"/>
                    <a:pt x="320" y="40"/>
                  </a:cubicBezTo>
                  <a:cubicBezTo>
                    <a:pt x="320" y="18"/>
                    <a:pt x="302" y="0"/>
                    <a:pt x="280" y="0"/>
                  </a:cubicBezTo>
                  <a:close/>
                  <a:moveTo>
                    <a:pt x="280" y="200"/>
                  </a:moveTo>
                  <a:cubicBezTo>
                    <a:pt x="120" y="200"/>
                    <a:pt x="120" y="200"/>
                    <a:pt x="120" y="200"/>
                  </a:cubicBezTo>
                  <a:cubicBezTo>
                    <a:pt x="120" y="40"/>
                    <a:pt x="120" y="40"/>
                    <a:pt x="120" y="40"/>
                  </a:cubicBezTo>
                  <a:cubicBezTo>
                    <a:pt x="280" y="40"/>
                    <a:pt x="280" y="40"/>
                    <a:pt x="280" y="40"/>
                  </a:cubicBezTo>
                  <a:lnTo>
                    <a:pt x="280" y="200"/>
                  </a:lnTo>
                  <a:close/>
                  <a:moveTo>
                    <a:pt x="40" y="160"/>
                  </a:moveTo>
                  <a:cubicBezTo>
                    <a:pt x="0" y="160"/>
                    <a:pt x="0" y="160"/>
                    <a:pt x="0" y="160"/>
                  </a:cubicBezTo>
                  <a:cubicBezTo>
                    <a:pt x="0" y="280"/>
                    <a:pt x="0" y="280"/>
                    <a:pt x="0" y="280"/>
                  </a:cubicBezTo>
                  <a:cubicBezTo>
                    <a:pt x="0" y="302"/>
                    <a:pt x="18" y="320"/>
                    <a:pt x="40" y="320"/>
                  </a:cubicBezTo>
                  <a:cubicBezTo>
                    <a:pt x="160" y="320"/>
                    <a:pt x="160" y="320"/>
                    <a:pt x="160" y="320"/>
                  </a:cubicBezTo>
                  <a:cubicBezTo>
                    <a:pt x="160" y="280"/>
                    <a:pt x="160" y="280"/>
                    <a:pt x="160" y="280"/>
                  </a:cubicBezTo>
                  <a:cubicBezTo>
                    <a:pt x="40" y="280"/>
                    <a:pt x="40" y="280"/>
                    <a:pt x="40" y="280"/>
                  </a:cubicBezTo>
                  <a:lnTo>
                    <a:pt x="40" y="16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13938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01 - Ro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illustration-RC-3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5763127" y="5118100"/>
            <a:ext cx="3380873" cy="1739900"/>
          </a:xfrm>
          <a:prstGeom prst="rect">
            <a:avLst/>
          </a:prstGeom>
        </p:spPr>
      </p:pic>
      <p:sp>
        <p:nvSpPr>
          <p:cNvPr id="9" name="Right Triangle 8"/>
          <p:cNvSpPr/>
          <p:nvPr userDrawn="1"/>
        </p:nvSpPr>
        <p:spPr>
          <a:xfrm flipH="1">
            <a:off x="8422399" y="6292734"/>
            <a:ext cx="711734" cy="565266"/>
          </a:xfrm>
          <a:prstGeom prst="rtTriangle">
            <a:avLst/>
          </a:prstGeom>
          <a:solidFill>
            <a:srgbClr val="1063AE"/>
          </a:solidFill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Rectangle 3"/>
          <p:cNvSpPr>
            <a:spLocks noGrp="1"/>
          </p:cNvSpPr>
          <p:nvPr>
            <p:ph type="sldNum" sz="quarter" idx="2"/>
          </p:nvPr>
        </p:nvSpPr>
        <p:spPr bwMode="auto">
          <a:xfrm>
            <a:off x="8790095" y="6586364"/>
            <a:ext cx="245930" cy="198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>
              <a:lnSpc>
                <a:spcPct val="110000"/>
              </a:lnSpc>
              <a:defRPr sz="900" b="1">
                <a:solidFill>
                  <a:schemeClr val="bg1"/>
                </a:solidFill>
                <a:latin typeface="Arial"/>
                <a:ea typeface="Arial"/>
                <a:cs typeface="Arial"/>
              </a:defRPr>
            </a:lvl1pPr>
          </a:lstStyle>
          <a:p>
            <a:fld id="{E6DD4D75-3289-42DC-8D20-6576264FDB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 rot="10800000">
            <a:off x="5564048" y="2120900"/>
            <a:ext cx="3579951" cy="201335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88" tIns="60944" rIns="121888" bIns="6094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" name="Content Placeholder 18"/>
          <p:cNvSpPr>
            <a:spLocks noGrp="1"/>
          </p:cNvSpPr>
          <p:nvPr>
            <p:ph sz="quarter" idx="10"/>
          </p:nvPr>
        </p:nvSpPr>
        <p:spPr>
          <a:xfrm>
            <a:off x="603805" y="1720851"/>
            <a:ext cx="8055485" cy="434657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>
                <a:solidFill>
                  <a:srgbClr val="7F7F7F"/>
                </a:solidFill>
              </a:defRPr>
            </a:lvl1pPr>
            <a:lvl2pPr>
              <a:defRPr sz="1800">
                <a:solidFill>
                  <a:srgbClr val="7F7F7F"/>
                </a:solidFill>
              </a:defRPr>
            </a:lvl2pPr>
            <a:lvl3pPr>
              <a:defRPr sz="1400">
                <a:solidFill>
                  <a:srgbClr val="7F7F7F"/>
                </a:solidFill>
              </a:defRPr>
            </a:lvl3pPr>
            <a:lvl4pPr>
              <a:defRPr sz="1400">
                <a:solidFill>
                  <a:srgbClr val="7F7F7F"/>
                </a:solidFill>
              </a:defRPr>
            </a:lvl4pPr>
            <a:lvl5pPr>
              <a:defRPr sz="1400">
                <a:solidFill>
                  <a:srgbClr val="7F7F7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485901" y="435751"/>
            <a:ext cx="8658100" cy="762000"/>
          </a:xfrm>
          <a:prstGeom prst="rect">
            <a:avLst/>
          </a:prstGeom>
        </p:spPr>
        <p:txBody>
          <a:bodyPr vert="horz" lIns="121872" tIns="60936" rIns="121872" bIns="60936" rtlCol="0" anchor="ctr">
            <a:normAutofit/>
          </a:bodyPr>
          <a:lstStyle>
            <a:lvl1pPr algn="l">
              <a:defRPr sz="28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3" name="Picture 12" descr="CA-MediaGroup3.pn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781" b="-26624"/>
          <a:stretch/>
        </p:blipFill>
        <p:spPr>
          <a:xfrm>
            <a:off x="171596" y="6451601"/>
            <a:ext cx="2310989" cy="314960"/>
          </a:xfrm>
          <a:prstGeom prst="rect">
            <a:avLst/>
          </a:prstGeom>
        </p:spPr>
      </p:pic>
      <p:grpSp>
        <p:nvGrpSpPr>
          <p:cNvPr id="17" name="Group 16"/>
          <p:cNvGrpSpPr/>
          <p:nvPr userDrawn="1"/>
        </p:nvGrpSpPr>
        <p:grpSpPr>
          <a:xfrm>
            <a:off x="1" y="609600"/>
            <a:ext cx="446415" cy="460296"/>
            <a:chOff x="1" y="546100"/>
            <a:chExt cx="508000" cy="523796"/>
          </a:xfrm>
        </p:grpSpPr>
        <p:sp>
          <p:nvSpPr>
            <p:cNvPr id="18" name="Rectangle 17"/>
            <p:cNvSpPr/>
            <p:nvPr userDrawn="1"/>
          </p:nvSpPr>
          <p:spPr>
            <a:xfrm>
              <a:off x="1" y="546100"/>
              <a:ext cx="508000" cy="523796"/>
            </a:xfrm>
            <a:prstGeom prst="rect">
              <a:avLst/>
            </a:prstGeom>
            <a:solidFill>
              <a:srgbClr val="106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18"/>
            <p:cNvSpPr>
              <a:spLocks noEditPoints="1"/>
            </p:cNvSpPr>
            <p:nvPr userDrawn="1"/>
          </p:nvSpPr>
          <p:spPr bwMode="auto">
            <a:xfrm>
              <a:off x="152209" y="682091"/>
              <a:ext cx="243785" cy="228155"/>
            </a:xfrm>
            <a:custGeom>
              <a:avLst/>
              <a:gdLst>
                <a:gd name="T0" fmla="*/ 280 w 320"/>
                <a:gd name="T1" fmla="*/ 0 h 320"/>
                <a:gd name="T2" fmla="*/ 120 w 320"/>
                <a:gd name="T3" fmla="*/ 0 h 320"/>
                <a:gd name="T4" fmla="*/ 80 w 320"/>
                <a:gd name="T5" fmla="*/ 40 h 320"/>
                <a:gd name="T6" fmla="*/ 80 w 320"/>
                <a:gd name="T7" fmla="*/ 200 h 320"/>
                <a:gd name="T8" fmla="*/ 120 w 320"/>
                <a:gd name="T9" fmla="*/ 240 h 320"/>
                <a:gd name="T10" fmla="*/ 280 w 320"/>
                <a:gd name="T11" fmla="*/ 240 h 320"/>
                <a:gd name="T12" fmla="*/ 320 w 320"/>
                <a:gd name="T13" fmla="*/ 200 h 320"/>
                <a:gd name="T14" fmla="*/ 320 w 320"/>
                <a:gd name="T15" fmla="*/ 40 h 320"/>
                <a:gd name="T16" fmla="*/ 280 w 320"/>
                <a:gd name="T17" fmla="*/ 0 h 320"/>
                <a:gd name="T18" fmla="*/ 280 w 320"/>
                <a:gd name="T19" fmla="*/ 200 h 320"/>
                <a:gd name="T20" fmla="*/ 120 w 320"/>
                <a:gd name="T21" fmla="*/ 200 h 320"/>
                <a:gd name="T22" fmla="*/ 120 w 320"/>
                <a:gd name="T23" fmla="*/ 40 h 320"/>
                <a:gd name="T24" fmla="*/ 280 w 320"/>
                <a:gd name="T25" fmla="*/ 40 h 320"/>
                <a:gd name="T26" fmla="*/ 280 w 320"/>
                <a:gd name="T27" fmla="*/ 200 h 320"/>
                <a:gd name="T28" fmla="*/ 40 w 320"/>
                <a:gd name="T29" fmla="*/ 160 h 320"/>
                <a:gd name="T30" fmla="*/ 0 w 320"/>
                <a:gd name="T31" fmla="*/ 160 h 320"/>
                <a:gd name="T32" fmla="*/ 0 w 320"/>
                <a:gd name="T33" fmla="*/ 280 h 320"/>
                <a:gd name="T34" fmla="*/ 40 w 320"/>
                <a:gd name="T35" fmla="*/ 320 h 320"/>
                <a:gd name="T36" fmla="*/ 160 w 320"/>
                <a:gd name="T37" fmla="*/ 320 h 320"/>
                <a:gd name="T38" fmla="*/ 160 w 320"/>
                <a:gd name="T39" fmla="*/ 280 h 320"/>
                <a:gd name="T40" fmla="*/ 40 w 320"/>
                <a:gd name="T41" fmla="*/ 280 h 320"/>
                <a:gd name="T42" fmla="*/ 40 w 320"/>
                <a:gd name="T43" fmla="*/ 160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0" h="320">
                  <a:moveTo>
                    <a:pt x="280" y="0"/>
                  </a:moveTo>
                  <a:cubicBezTo>
                    <a:pt x="120" y="0"/>
                    <a:pt x="120" y="0"/>
                    <a:pt x="120" y="0"/>
                  </a:cubicBezTo>
                  <a:cubicBezTo>
                    <a:pt x="98" y="0"/>
                    <a:pt x="80" y="18"/>
                    <a:pt x="80" y="40"/>
                  </a:cubicBezTo>
                  <a:cubicBezTo>
                    <a:pt x="80" y="200"/>
                    <a:pt x="80" y="200"/>
                    <a:pt x="80" y="200"/>
                  </a:cubicBezTo>
                  <a:cubicBezTo>
                    <a:pt x="80" y="222"/>
                    <a:pt x="98" y="240"/>
                    <a:pt x="120" y="240"/>
                  </a:cubicBezTo>
                  <a:cubicBezTo>
                    <a:pt x="280" y="240"/>
                    <a:pt x="280" y="240"/>
                    <a:pt x="280" y="240"/>
                  </a:cubicBezTo>
                  <a:cubicBezTo>
                    <a:pt x="302" y="240"/>
                    <a:pt x="320" y="222"/>
                    <a:pt x="320" y="200"/>
                  </a:cubicBezTo>
                  <a:cubicBezTo>
                    <a:pt x="320" y="40"/>
                    <a:pt x="320" y="40"/>
                    <a:pt x="320" y="40"/>
                  </a:cubicBezTo>
                  <a:cubicBezTo>
                    <a:pt x="320" y="18"/>
                    <a:pt x="302" y="0"/>
                    <a:pt x="280" y="0"/>
                  </a:cubicBezTo>
                  <a:close/>
                  <a:moveTo>
                    <a:pt x="280" y="200"/>
                  </a:moveTo>
                  <a:cubicBezTo>
                    <a:pt x="120" y="200"/>
                    <a:pt x="120" y="200"/>
                    <a:pt x="120" y="200"/>
                  </a:cubicBezTo>
                  <a:cubicBezTo>
                    <a:pt x="120" y="40"/>
                    <a:pt x="120" y="40"/>
                    <a:pt x="120" y="40"/>
                  </a:cubicBezTo>
                  <a:cubicBezTo>
                    <a:pt x="280" y="40"/>
                    <a:pt x="280" y="40"/>
                    <a:pt x="280" y="40"/>
                  </a:cubicBezTo>
                  <a:lnTo>
                    <a:pt x="280" y="200"/>
                  </a:lnTo>
                  <a:close/>
                  <a:moveTo>
                    <a:pt x="40" y="160"/>
                  </a:moveTo>
                  <a:cubicBezTo>
                    <a:pt x="0" y="160"/>
                    <a:pt x="0" y="160"/>
                    <a:pt x="0" y="160"/>
                  </a:cubicBezTo>
                  <a:cubicBezTo>
                    <a:pt x="0" y="280"/>
                    <a:pt x="0" y="280"/>
                    <a:pt x="0" y="280"/>
                  </a:cubicBezTo>
                  <a:cubicBezTo>
                    <a:pt x="0" y="302"/>
                    <a:pt x="18" y="320"/>
                    <a:pt x="40" y="320"/>
                  </a:cubicBezTo>
                  <a:cubicBezTo>
                    <a:pt x="160" y="320"/>
                    <a:pt x="160" y="320"/>
                    <a:pt x="160" y="320"/>
                  </a:cubicBezTo>
                  <a:cubicBezTo>
                    <a:pt x="160" y="280"/>
                    <a:pt x="160" y="280"/>
                    <a:pt x="160" y="280"/>
                  </a:cubicBezTo>
                  <a:cubicBezTo>
                    <a:pt x="40" y="280"/>
                    <a:pt x="40" y="280"/>
                    <a:pt x="40" y="280"/>
                  </a:cubicBezTo>
                  <a:lnTo>
                    <a:pt x="40" y="16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2576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7E59231E-6E66-4E5F-8F91-09483B5E2B6F}" type="datetimeFigureOut">
              <a:rPr lang="en-US" smtClean="0"/>
              <a:pPr/>
              <a:t>6/20/2016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66800" y="5486400"/>
            <a:ext cx="1524000" cy="13716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6" name="Freeform 5"/>
          <p:cNvSpPr/>
          <p:nvPr userDrawn="1"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</a:endParaRPr>
          </a:p>
        </p:txBody>
      </p:sp>
      <p:sp>
        <p:nvSpPr>
          <p:cNvPr id="7" name="Freeform 6"/>
          <p:cNvSpPr/>
          <p:nvPr userDrawn="1"/>
        </p:nvSpPr>
        <p:spPr>
          <a:xfrm>
            <a:off x="-2380" y="4915989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E59231E-6E66-4E5F-8F91-09483B5E2B6F}" type="datetimeFigureOut">
              <a:rPr lang="en-US" smtClean="0">
                <a:latin typeface="Arial"/>
              </a:rPr>
              <a:pPr/>
              <a:t>6/20/2016</a:t>
            </a:fld>
            <a:endParaRPr lang="en-US" dirty="0">
              <a:latin typeface="Arial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  <a:latin typeface="Arial"/>
              </a:defRPr>
            </a:lvl1pPr>
          </a:lstStyle>
          <a:p>
            <a:fld id="{5ADD3316-4A09-4891-AC4B-F154365987F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737" y="5562600"/>
            <a:ext cx="1295400" cy="101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005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01 - Ro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/>
          <p:cNvSpPr/>
          <p:nvPr userDrawn="1"/>
        </p:nvSpPr>
        <p:spPr>
          <a:xfrm flipH="1">
            <a:off x="8422399" y="6292734"/>
            <a:ext cx="711734" cy="565266"/>
          </a:xfrm>
          <a:prstGeom prst="rtTriangle">
            <a:avLst/>
          </a:prstGeom>
          <a:solidFill>
            <a:srgbClr val="1063A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Rectangle 3"/>
          <p:cNvSpPr>
            <a:spLocks noGrp="1"/>
          </p:cNvSpPr>
          <p:nvPr>
            <p:ph type="sldNum" sz="quarter" idx="2"/>
          </p:nvPr>
        </p:nvSpPr>
        <p:spPr bwMode="auto">
          <a:xfrm>
            <a:off x="8790095" y="6586364"/>
            <a:ext cx="245930" cy="198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10000"/>
              </a:lnSpc>
              <a:defRPr sz="1000" b="1">
                <a:solidFill>
                  <a:schemeClr val="bg1"/>
                </a:solidFill>
                <a:latin typeface="Arial"/>
                <a:ea typeface="Arial"/>
                <a:cs typeface="Arial"/>
              </a:defRPr>
            </a:lvl1pPr>
          </a:lstStyle>
          <a:p>
            <a:fld id="{E6DD4D75-3289-42DC-8D20-6576264FDB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480186" y="395111"/>
            <a:ext cx="8648572" cy="762000"/>
          </a:xfrm>
          <a:prstGeom prst="rect">
            <a:avLst/>
          </a:prstGeom>
        </p:spPr>
        <p:txBody>
          <a:bodyPr vert="horz" lIns="121872" tIns="60936" rIns="121872" bIns="60936" rtlCol="0" anchor="ctr">
            <a:normAutofit/>
          </a:bodyPr>
          <a:lstStyle>
            <a:lvl1pPr algn="l">
              <a:defRPr sz="32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 rot="10800000">
            <a:off x="5564048" y="2120900"/>
            <a:ext cx="3579951" cy="201335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88" tIns="60944" rIns="121888" bIns="6094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1" y="546100"/>
            <a:ext cx="381099" cy="523796"/>
          </a:xfrm>
          <a:prstGeom prst="rect">
            <a:avLst/>
          </a:prstGeom>
          <a:solidFill>
            <a:srgbClr val="106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hevron 1"/>
          <p:cNvSpPr/>
          <p:nvPr userDrawn="1"/>
        </p:nvSpPr>
        <p:spPr>
          <a:xfrm>
            <a:off x="121946" y="690880"/>
            <a:ext cx="152431" cy="243840"/>
          </a:xfrm>
          <a:prstGeom prst="chevron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Picture 10" descr="CA-MediaGroup3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754" b="-31881"/>
          <a:stretch/>
        </p:blipFill>
        <p:spPr>
          <a:xfrm>
            <a:off x="134447" y="6423248"/>
            <a:ext cx="1761522" cy="33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39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llustration-RC-3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3190875" y="3794341"/>
            <a:ext cx="5953125" cy="3063659"/>
          </a:xfrm>
          <a:prstGeom prst="rect">
            <a:avLst/>
          </a:prstGeom>
        </p:spPr>
      </p:pic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2380" y="0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  <a:prstGeom prst="rect">
            <a:avLst/>
          </a:prstGeom>
        </p:spPr>
        <p:txBody>
          <a:bodyPr bIns="9144" anchor="b"/>
          <a:lstStyle>
            <a:lvl1pPr>
              <a:defRPr sz="3200"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  <a:prstGeom prst="rect">
            <a:avLst/>
          </a:prstGeo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04800"/>
            <a:ext cx="2139286" cy="1676400"/>
          </a:xfrm>
          <a:prstGeom prst="rect">
            <a:avLst/>
          </a:prstGeom>
        </p:spPr>
      </p:pic>
      <p:pic>
        <p:nvPicPr>
          <p:cNvPr id="6" name="Picture 5" descr="CoxAutomotive_Stacked_1C_WHT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589" y="5286375"/>
            <a:ext cx="3507760" cy="1407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779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 userDrawn="1"/>
        </p:nvSpPr>
        <p:spPr>
          <a:xfrm>
            <a:off x="-2382" y="6254751"/>
            <a:ext cx="3574257" cy="6032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</a:endParaRPr>
          </a:p>
        </p:txBody>
      </p:sp>
      <p:sp>
        <p:nvSpPr>
          <p:cNvPr id="15" name="Freeform 14"/>
          <p:cNvSpPr/>
          <p:nvPr userDrawn="1"/>
        </p:nvSpPr>
        <p:spPr>
          <a:xfrm>
            <a:off x="-2380" y="6254751"/>
            <a:ext cx="9146380" cy="603250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</a:endParaRPr>
          </a:p>
        </p:txBody>
      </p:sp>
      <p:pic>
        <p:nvPicPr>
          <p:cNvPr id="4" name="Picture 3" descr="illustration-RC-1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0"/>
            <a:ext cx="9144000" cy="508000"/>
          </a:xfrm>
          <a:prstGeom prst="rect">
            <a:avLst/>
          </a:prstGeom>
        </p:spPr>
      </p:pic>
      <p:sp>
        <p:nvSpPr>
          <p:cNvPr id="7" name="Right Triangle 6"/>
          <p:cNvSpPr/>
          <p:nvPr userDrawn="1"/>
        </p:nvSpPr>
        <p:spPr>
          <a:xfrm flipH="1">
            <a:off x="8422399" y="6292734"/>
            <a:ext cx="711734" cy="565266"/>
          </a:xfrm>
          <a:prstGeom prst="rtTriangle">
            <a:avLst/>
          </a:prstGeom>
          <a:solidFill>
            <a:srgbClr val="1063A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Arial"/>
            </a:endParaRPr>
          </a:p>
        </p:txBody>
      </p:sp>
      <p:sp>
        <p:nvSpPr>
          <p:cNvPr id="9" name="Rectangle 3"/>
          <p:cNvSpPr>
            <a:spLocks noGrp="1"/>
          </p:cNvSpPr>
          <p:nvPr>
            <p:ph type="sldNum" sz="quarter" idx="2"/>
          </p:nvPr>
        </p:nvSpPr>
        <p:spPr bwMode="auto">
          <a:xfrm>
            <a:off x="8790095" y="6586364"/>
            <a:ext cx="245930" cy="198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>
              <a:lnSpc>
                <a:spcPct val="110000"/>
              </a:lnSpc>
              <a:defRPr sz="900" b="1">
                <a:solidFill>
                  <a:srgbClr val="4CBFFB"/>
                </a:solidFill>
                <a:latin typeface="Arial"/>
                <a:ea typeface="Arial"/>
                <a:cs typeface="Arial"/>
              </a:defRPr>
            </a:lvl1pPr>
          </a:lstStyle>
          <a:p>
            <a:fld id="{E6DD4D75-3289-42DC-8D20-6576264FDBE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CoxAutomotive_Inline_1C_WH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337173"/>
            <a:ext cx="2333625" cy="435004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409223"/>
            <a:ext cx="9144000" cy="74788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0086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6279445"/>
            <a:ext cx="9144000" cy="564443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illustration-RC-1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0"/>
            <a:ext cx="9144000" cy="50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0" y="409223"/>
            <a:ext cx="9144000" cy="74788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Triangle 6"/>
          <p:cNvSpPr/>
          <p:nvPr userDrawn="1"/>
        </p:nvSpPr>
        <p:spPr>
          <a:xfrm flipH="1">
            <a:off x="8422399" y="6292734"/>
            <a:ext cx="711734" cy="565266"/>
          </a:xfrm>
          <a:prstGeom prst="rtTriangle">
            <a:avLst/>
          </a:prstGeom>
          <a:solidFill>
            <a:schemeClr val="bg2"/>
          </a:solidFill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Rectangle 3"/>
          <p:cNvSpPr>
            <a:spLocks noGrp="1"/>
          </p:cNvSpPr>
          <p:nvPr>
            <p:ph type="sldNum" sz="quarter" idx="2"/>
          </p:nvPr>
        </p:nvSpPr>
        <p:spPr bwMode="auto">
          <a:xfrm>
            <a:off x="8790095" y="6586364"/>
            <a:ext cx="245930" cy="198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10000"/>
              </a:lnSpc>
              <a:defRPr sz="1000" b="1">
                <a:solidFill>
                  <a:schemeClr val="bg1"/>
                </a:solidFill>
                <a:latin typeface="Arial"/>
                <a:ea typeface="Arial"/>
                <a:cs typeface="Arial"/>
              </a:defRPr>
            </a:lvl1pPr>
          </a:lstStyle>
          <a:p>
            <a:fld id="{E6DD4D75-3289-42DC-8D20-6576264FDB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485901" y="395111"/>
            <a:ext cx="8658100" cy="762000"/>
          </a:xfrm>
          <a:prstGeom prst="rect">
            <a:avLst/>
          </a:prstGeom>
        </p:spPr>
        <p:txBody>
          <a:bodyPr vert="horz" lIns="121872" tIns="60936" rIns="121872" bIns="60936" rtlCol="0" anchor="ctr">
            <a:normAutofit/>
          </a:bodyPr>
          <a:lstStyle>
            <a:lvl1pPr algn="l">
              <a:defRPr sz="32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0"/>
          </p:nvPr>
        </p:nvSpPr>
        <p:spPr>
          <a:xfrm>
            <a:off x="603805" y="1720851"/>
            <a:ext cx="8055485" cy="434657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800"/>
            </a:lvl1pPr>
            <a:lvl2pPr>
              <a:defRPr sz="24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1" y="546100"/>
            <a:ext cx="381099" cy="523796"/>
          </a:xfrm>
          <a:prstGeom prst="rect">
            <a:avLst/>
          </a:prstGeom>
          <a:solidFill>
            <a:srgbClr val="3D71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 14"/>
          <p:cNvSpPr>
            <a:spLocks noEditPoints="1"/>
          </p:cNvSpPr>
          <p:nvPr userDrawn="1"/>
        </p:nvSpPr>
        <p:spPr bwMode="auto">
          <a:xfrm>
            <a:off x="114187" y="682092"/>
            <a:ext cx="182886" cy="228155"/>
          </a:xfrm>
          <a:custGeom>
            <a:avLst/>
            <a:gdLst>
              <a:gd name="T0" fmla="*/ 280 w 320"/>
              <a:gd name="T1" fmla="*/ 0 h 320"/>
              <a:gd name="T2" fmla="*/ 120 w 320"/>
              <a:gd name="T3" fmla="*/ 0 h 320"/>
              <a:gd name="T4" fmla="*/ 80 w 320"/>
              <a:gd name="T5" fmla="*/ 40 h 320"/>
              <a:gd name="T6" fmla="*/ 80 w 320"/>
              <a:gd name="T7" fmla="*/ 200 h 320"/>
              <a:gd name="T8" fmla="*/ 120 w 320"/>
              <a:gd name="T9" fmla="*/ 240 h 320"/>
              <a:gd name="T10" fmla="*/ 280 w 320"/>
              <a:gd name="T11" fmla="*/ 240 h 320"/>
              <a:gd name="T12" fmla="*/ 320 w 320"/>
              <a:gd name="T13" fmla="*/ 200 h 320"/>
              <a:gd name="T14" fmla="*/ 320 w 320"/>
              <a:gd name="T15" fmla="*/ 40 h 320"/>
              <a:gd name="T16" fmla="*/ 280 w 320"/>
              <a:gd name="T17" fmla="*/ 0 h 320"/>
              <a:gd name="T18" fmla="*/ 280 w 320"/>
              <a:gd name="T19" fmla="*/ 200 h 320"/>
              <a:gd name="T20" fmla="*/ 120 w 320"/>
              <a:gd name="T21" fmla="*/ 200 h 320"/>
              <a:gd name="T22" fmla="*/ 120 w 320"/>
              <a:gd name="T23" fmla="*/ 40 h 320"/>
              <a:gd name="T24" fmla="*/ 280 w 320"/>
              <a:gd name="T25" fmla="*/ 40 h 320"/>
              <a:gd name="T26" fmla="*/ 280 w 320"/>
              <a:gd name="T27" fmla="*/ 200 h 320"/>
              <a:gd name="T28" fmla="*/ 40 w 320"/>
              <a:gd name="T29" fmla="*/ 160 h 320"/>
              <a:gd name="T30" fmla="*/ 0 w 320"/>
              <a:gd name="T31" fmla="*/ 160 h 320"/>
              <a:gd name="T32" fmla="*/ 0 w 320"/>
              <a:gd name="T33" fmla="*/ 280 h 320"/>
              <a:gd name="T34" fmla="*/ 40 w 320"/>
              <a:gd name="T35" fmla="*/ 320 h 320"/>
              <a:gd name="T36" fmla="*/ 160 w 320"/>
              <a:gd name="T37" fmla="*/ 320 h 320"/>
              <a:gd name="T38" fmla="*/ 160 w 320"/>
              <a:gd name="T39" fmla="*/ 280 h 320"/>
              <a:gd name="T40" fmla="*/ 40 w 320"/>
              <a:gd name="T41" fmla="*/ 280 h 320"/>
              <a:gd name="T42" fmla="*/ 40 w 320"/>
              <a:gd name="T43" fmla="*/ 160 h 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20" h="320">
                <a:moveTo>
                  <a:pt x="280" y="0"/>
                </a:moveTo>
                <a:cubicBezTo>
                  <a:pt x="120" y="0"/>
                  <a:pt x="120" y="0"/>
                  <a:pt x="120" y="0"/>
                </a:cubicBezTo>
                <a:cubicBezTo>
                  <a:pt x="98" y="0"/>
                  <a:pt x="80" y="18"/>
                  <a:pt x="80" y="40"/>
                </a:cubicBezTo>
                <a:cubicBezTo>
                  <a:pt x="80" y="200"/>
                  <a:pt x="80" y="200"/>
                  <a:pt x="80" y="200"/>
                </a:cubicBezTo>
                <a:cubicBezTo>
                  <a:pt x="80" y="222"/>
                  <a:pt x="98" y="240"/>
                  <a:pt x="120" y="240"/>
                </a:cubicBezTo>
                <a:cubicBezTo>
                  <a:pt x="280" y="240"/>
                  <a:pt x="280" y="240"/>
                  <a:pt x="280" y="240"/>
                </a:cubicBezTo>
                <a:cubicBezTo>
                  <a:pt x="302" y="240"/>
                  <a:pt x="320" y="222"/>
                  <a:pt x="320" y="200"/>
                </a:cubicBezTo>
                <a:cubicBezTo>
                  <a:pt x="320" y="40"/>
                  <a:pt x="320" y="40"/>
                  <a:pt x="320" y="40"/>
                </a:cubicBezTo>
                <a:cubicBezTo>
                  <a:pt x="320" y="18"/>
                  <a:pt x="302" y="0"/>
                  <a:pt x="280" y="0"/>
                </a:cubicBezTo>
                <a:close/>
                <a:moveTo>
                  <a:pt x="280" y="200"/>
                </a:moveTo>
                <a:cubicBezTo>
                  <a:pt x="120" y="200"/>
                  <a:pt x="120" y="200"/>
                  <a:pt x="120" y="200"/>
                </a:cubicBezTo>
                <a:cubicBezTo>
                  <a:pt x="120" y="40"/>
                  <a:pt x="120" y="40"/>
                  <a:pt x="120" y="40"/>
                </a:cubicBezTo>
                <a:cubicBezTo>
                  <a:pt x="280" y="40"/>
                  <a:pt x="280" y="40"/>
                  <a:pt x="280" y="40"/>
                </a:cubicBezTo>
                <a:lnTo>
                  <a:pt x="280" y="200"/>
                </a:lnTo>
                <a:close/>
                <a:moveTo>
                  <a:pt x="40" y="160"/>
                </a:moveTo>
                <a:cubicBezTo>
                  <a:pt x="0" y="160"/>
                  <a:pt x="0" y="160"/>
                  <a:pt x="0" y="160"/>
                </a:cubicBezTo>
                <a:cubicBezTo>
                  <a:pt x="0" y="280"/>
                  <a:pt x="0" y="280"/>
                  <a:pt x="0" y="280"/>
                </a:cubicBezTo>
                <a:cubicBezTo>
                  <a:pt x="0" y="302"/>
                  <a:pt x="18" y="320"/>
                  <a:pt x="40" y="320"/>
                </a:cubicBezTo>
                <a:cubicBezTo>
                  <a:pt x="160" y="320"/>
                  <a:pt x="160" y="320"/>
                  <a:pt x="160" y="320"/>
                </a:cubicBezTo>
                <a:cubicBezTo>
                  <a:pt x="160" y="280"/>
                  <a:pt x="160" y="280"/>
                  <a:pt x="160" y="280"/>
                </a:cubicBezTo>
                <a:cubicBezTo>
                  <a:pt x="40" y="280"/>
                  <a:pt x="40" y="280"/>
                  <a:pt x="40" y="280"/>
                </a:cubicBezTo>
                <a:lnTo>
                  <a:pt x="40" y="1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16" name="Picture 15" descr="CA-MediaGroup3.pn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781" b="-26624"/>
          <a:stretch/>
        </p:blipFill>
        <p:spPr>
          <a:xfrm>
            <a:off x="171596" y="6451601"/>
            <a:ext cx="2310989" cy="31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105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llustration-RC-1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0"/>
            <a:ext cx="9143999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6736080"/>
            <a:ext cx="9144000" cy="121920"/>
          </a:xfrm>
          <a:prstGeom prst="rect">
            <a:avLst/>
          </a:prstGeom>
          <a:solidFill>
            <a:srgbClr val="1063A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/>
          <p:cNvSpPr/>
          <p:nvPr userDrawn="1"/>
        </p:nvSpPr>
        <p:spPr>
          <a:xfrm>
            <a:off x="2134157" y="0"/>
            <a:ext cx="7009843" cy="6883400"/>
          </a:xfrm>
          <a:prstGeom prst="parallelogram">
            <a:avLst>
              <a:gd name="adj" fmla="val 39615"/>
            </a:avLst>
          </a:prstGeom>
          <a:solidFill>
            <a:srgbClr val="08569A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arallelogram 5"/>
          <p:cNvSpPr/>
          <p:nvPr userDrawn="1"/>
        </p:nvSpPr>
        <p:spPr>
          <a:xfrm>
            <a:off x="3352800" y="0"/>
            <a:ext cx="7009843" cy="6883400"/>
          </a:xfrm>
          <a:prstGeom prst="parallelogram">
            <a:avLst>
              <a:gd name="adj" fmla="val 39615"/>
            </a:avLst>
          </a:prstGeom>
          <a:solidFill>
            <a:srgbClr val="08569A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allelogram 6"/>
          <p:cNvSpPr/>
          <p:nvPr userDrawn="1"/>
        </p:nvSpPr>
        <p:spPr>
          <a:xfrm>
            <a:off x="2895600" y="3403600"/>
            <a:ext cx="6106160" cy="1549400"/>
          </a:xfrm>
          <a:prstGeom prst="parallelogram">
            <a:avLst>
              <a:gd name="adj" fmla="val 40489"/>
            </a:avLst>
          </a:prstGeom>
          <a:solidFill>
            <a:srgbClr val="1063AE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utoShape 6"/>
          <p:cNvSpPr>
            <a:spLocks/>
          </p:cNvSpPr>
          <p:nvPr userDrawn="1"/>
        </p:nvSpPr>
        <p:spPr bwMode="auto">
          <a:xfrm>
            <a:off x="3766329" y="5600701"/>
            <a:ext cx="3264952" cy="2622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ctr"/>
            <a:endParaRPr lang="en-US" sz="1200" spc="800" dirty="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11" name="Picture 10" descr="CA-Media-Group-logo-white2.pn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2121"/>
          <a:stretch/>
        </p:blipFill>
        <p:spPr>
          <a:xfrm>
            <a:off x="6115570" y="731114"/>
            <a:ext cx="2164829" cy="742085"/>
          </a:xfrm>
          <a:prstGeom prst="rect">
            <a:avLst/>
          </a:prstGeom>
        </p:spPr>
      </p:pic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972104" y="3597205"/>
            <a:ext cx="3927553" cy="1114778"/>
          </a:xfrm>
          <a:prstGeom prst="rect">
            <a:avLst/>
          </a:prstGeom>
        </p:spPr>
        <p:txBody>
          <a:bodyPr vert="horz" lIns="121872" tIns="60936" rIns="121872" bIns="60936" rtlCol="0" anchor="ctr">
            <a:noAutofit/>
          </a:bodyPr>
          <a:lstStyle>
            <a:lvl1pPr algn="l">
              <a:lnSpc>
                <a:spcPct val="80000"/>
              </a:lnSpc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3880485" y="5272405"/>
            <a:ext cx="3130550" cy="32543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3200"/>
            </a:lvl1pPr>
          </a:lstStyle>
          <a:p>
            <a:pPr algn="ctr"/>
            <a:r>
              <a:rPr lang="en-US" sz="1200" spc="800" dirty="0" smtClean="0">
                <a:solidFill>
                  <a:schemeClr val="bg1"/>
                </a:solidFill>
                <a:latin typeface="+mn-lt"/>
                <a:ea typeface="Arial"/>
                <a:cs typeface="Arial"/>
              </a:rPr>
              <a:t>MONTH DAY, YEAR</a:t>
            </a:r>
            <a:endParaRPr lang="en-US" sz="1200" spc="800" dirty="0">
              <a:solidFill>
                <a:schemeClr val="bg1"/>
              </a:solidFill>
              <a:latin typeface="+mn-lt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5390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9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Stock_000025977045_Full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Freeform 3"/>
          <p:cNvSpPr/>
          <p:nvPr userDrawn="1"/>
        </p:nvSpPr>
        <p:spPr>
          <a:xfrm>
            <a:off x="0" y="-25400"/>
            <a:ext cx="6030896" cy="6870700"/>
          </a:xfrm>
          <a:custGeom>
            <a:avLst/>
            <a:gdLst>
              <a:gd name="connsiteX0" fmla="*/ 0 w 8039100"/>
              <a:gd name="connsiteY0" fmla="*/ 0 h 6870700"/>
              <a:gd name="connsiteX1" fmla="*/ 12700 w 8039100"/>
              <a:gd name="connsiteY1" fmla="*/ 6870700 h 6870700"/>
              <a:gd name="connsiteX2" fmla="*/ 4267200 w 8039100"/>
              <a:gd name="connsiteY2" fmla="*/ 6870700 h 6870700"/>
              <a:gd name="connsiteX3" fmla="*/ 8039100 w 8039100"/>
              <a:gd name="connsiteY3" fmla="*/ 0 h 6870700"/>
              <a:gd name="connsiteX4" fmla="*/ 0 w 8039100"/>
              <a:gd name="connsiteY4" fmla="*/ 0 h 687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39100" h="6870700">
                <a:moveTo>
                  <a:pt x="0" y="0"/>
                </a:moveTo>
                <a:cubicBezTo>
                  <a:pt x="4233" y="2290233"/>
                  <a:pt x="8467" y="4580467"/>
                  <a:pt x="12700" y="6870700"/>
                </a:cubicBezTo>
                <a:lnTo>
                  <a:pt x="4267200" y="6870700"/>
                </a:lnTo>
                <a:lnTo>
                  <a:pt x="8039100" y="0"/>
                </a:lnTo>
                <a:lnTo>
                  <a:pt x="0" y="0"/>
                </a:lnTo>
                <a:close/>
              </a:path>
            </a:pathLst>
          </a:custGeom>
          <a:solidFill>
            <a:srgbClr val="1063AE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 userDrawn="1"/>
        </p:nvSpPr>
        <p:spPr>
          <a:xfrm>
            <a:off x="-19055" y="-12700"/>
            <a:ext cx="5078147" cy="6896100"/>
          </a:xfrm>
          <a:custGeom>
            <a:avLst/>
            <a:gdLst>
              <a:gd name="connsiteX0" fmla="*/ 0 w 6769100"/>
              <a:gd name="connsiteY0" fmla="*/ 0 h 6896100"/>
              <a:gd name="connsiteX1" fmla="*/ 25400 w 6769100"/>
              <a:gd name="connsiteY1" fmla="*/ 6883400 h 6896100"/>
              <a:gd name="connsiteX2" fmla="*/ 2997200 w 6769100"/>
              <a:gd name="connsiteY2" fmla="*/ 6896100 h 6896100"/>
              <a:gd name="connsiteX3" fmla="*/ 6769100 w 6769100"/>
              <a:gd name="connsiteY3" fmla="*/ 0 h 6896100"/>
              <a:gd name="connsiteX4" fmla="*/ 0 w 6769100"/>
              <a:gd name="connsiteY4" fmla="*/ 0 h 689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69100" h="6896100">
                <a:moveTo>
                  <a:pt x="0" y="0"/>
                </a:moveTo>
                <a:cubicBezTo>
                  <a:pt x="8467" y="2294467"/>
                  <a:pt x="16933" y="4588933"/>
                  <a:pt x="25400" y="6883400"/>
                </a:cubicBezTo>
                <a:lnTo>
                  <a:pt x="2997200" y="6896100"/>
                </a:lnTo>
                <a:lnTo>
                  <a:pt x="67691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8569A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Paraprism2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7879" y="952500"/>
            <a:ext cx="1047643" cy="1181100"/>
          </a:xfrm>
          <a:prstGeom prst="rect">
            <a:avLst/>
          </a:prstGeom>
        </p:spPr>
      </p:pic>
      <p:pic>
        <p:nvPicPr>
          <p:cNvPr id="8" name="Picture 7" descr="CA-Media-Group-logo-white2.png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3169"/>
          <a:stretch/>
        </p:blipFill>
        <p:spPr>
          <a:xfrm>
            <a:off x="416187" y="5618481"/>
            <a:ext cx="1776115" cy="599439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04344" y="2306885"/>
            <a:ext cx="3927553" cy="1114778"/>
          </a:xfrm>
          <a:prstGeom prst="rect">
            <a:avLst/>
          </a:prstGeom>
        </p:spPr>
        <p:txBody>
          <a:bodyPr vert="horz" lIns="121872" tIns="60936" rIns="121872" bIns="60936" rtlCol="0" anchor="ctr">
            <a:noAutofit/>
          </a:bodyPr>
          <a:lstStyle>
            <a:lvl1pPr algn="l">
              <a:lnSpc>
                <a:spcPct val="80000"/>
              </a:lnSpc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99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Stock_000059386998_Full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Freeform 3"/>
          <p:cNvSpPr/>
          <p:nvPr userDrawn="1"/>
        </p:nvSpPr>
        <p:spPr>
          <a:xfrm rot="10800000">
            <a:off x="3113104" y="0"/>
            <a:ext cx="6030896" cy="6870700"/>
          </a:xfrm>
          <a:custGeom>
            <a:avLst/>
            <a:gdLst>
              <a:gd name="connsiteX0" fmla="*/ 0 w 8039100"/>
              <a:gd name="connsiteY0" fmla="*/ 0 h 6870700"/>
              <a:gd name="connsiteX1" fmla="*/ 12700 w 8039100"/>
              <a:gd name="connsiteY1" fmla="*/ 6870700 h 6870700"/>
              <a:gd name="connsiteX2" fmla="*/ 4267200 w 8039100"/>
              <a:gd name="connsiteY2" fmla="*/ 6870700 h 6870700"/>
              <a:gd name="connsiteX3" fmla="*/ 8039100 w 8039100"/>
              <a:gd name="connsiteY3" fmla="*/ 0 h 6870700"/>
              <a:gd name="connsiteX4" fmla="*/ 0 w 8039100"/>
              <a:gd name="connsiteY4" fmla="*/ 0 h 687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39100" h="6870700">
                <a:moveTo>
                  <a:pt x="0" y="0"/>
                </a:moveTo>
                <a:cubicBezTo>
                  <a:pt x="4233" y="2290233"/>
                  <a:pt x="8467" y="4580467"/>
                  <a:pt x="12700" y="6870700"/>
                </a:cubicBezTo>
                <a:lnTo>
                  <a:pt x="4267200" y="6870700"/>
                </a:lnTo>
                <a:lnTo>
                  <a:pt x="8039100" y="0"/>
                </a:lnTo>
                <a:lnTo>
                  <a:pt x="0" y="0"/>
                </a:lnTo>
                <a:close/>
              </a:path>
            </a:pathLst>
          </a:custGeom>
          <a:solidFill>
            <a:srgbClr val="1063AE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 userDrawn="1"/>
        </p:nvSpPr>
        <p:spPr>
          <a:xfrm rot="10800000">
            <a:off x="4065853" y="-38100"/>
            <a:ext cx="5078147" cy="6896100"/>
          </a:xfrm>
          <a:custGeom>
            <a:avLst/>
            <a:gdLst>
              <a:gd name="connsiteX0" fmla="*/ 0 w 6769100"/>
              <a:gd name="connsiteY0" fmla="*/ 0 h 6896100"/>
              <a:gd name="connsiteX1" fmla="*/ 25400 w 6769100"/>
              <a:gd name="connsiteY1" fmla="*/ 6883400 h 6896100"/>
              <a:gd name="connsiteX2" fmla="*/ 2997200 w 6769100"/>
              <a:gd name="connsiteY2" fmla="*/ 6896100 h 6896100"/>
              <a:gd name="connsiteX3" fmla="*/ 6769100 w 6769100"/>
              <a:gd name="connsiteY3" fmla="*/ 0 h 6896100"/>
              <a:gd name="connsiteX4" fmla="*/ 0 w 6769100"/>
              <a:gd name="connsiteY4" fmla="*/ 0 h 689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69100" h="6896100">
                <a:moveTo>
                  <a:pt x="0" y="0"/>
                </a:moveTo>
                <a:cubicBezTo>
                  <a:pt x="8467" y="2294467"/>
                  <a:pt x="16933" y="4588933"/>
                  <a:pt x="25400" y="6883400"/>
                </a:cubicBezTo>
                <a:lnTo>
                  <a:pt x="2997200" y="6896100"/>
                </a:lnTo>
                <a:lnTo>
                  <a:pt x="67691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8569A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utoShape 5"/>
          <p:cNvSpPr>
            <a:spLocks/>
          </p:cNvSpPr>
          <p:nvPr userDrawn="1"/>
        </p:nvSpPr>
        <p:spPr bwMode="auto">
          <a:xfrm>
            <a:off x="6225388" y="3242649"/>
            <a:ext cx="389930" cy="33972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l">
              <a:lnSpc>
                <a:spcPct val="70000"/>
              </a:lnSpc>
            </a:pPr>
            <a:r>
              <a:rPr lang="en-US" sz="7500" b="1" i="1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“</a:t>
            </a:r>
            <a:endParaRPr lang="en-US" sz="7500" dirty="0"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7" name="AutoShape 6"/>
          <p:cNvSpPr>
            <a:spLocks/>
          </p:cNvSpPr>
          <p:nvPr userDrawn="1"/>
        </p:nvSpPr>
        <p:spPr bwMode="auto">
          <a:xfrm>
            <a:off x="6831740" y="3440423"/>
            <a:ext cx="2070497" cy="137477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l">
              <a:lnSpc>
                <a:spcPct val="120000"/>
              </a:lnSpc>
            </a:pPr>
            <a:r>
              <a:rPr lang="en-US" dirty="0" smtClean="0">
                <a:solidFill>
                  <a:srgbClr val="FFFFFF"/>
                </a:solidFill>
                <a:latin typeface="Arial"/>
                <a:ea typeface="Arial"/>
                <a:cs typeface="Arial"/>
              </a:rPr>
              <a:t>Quote</a:t>
            </a:r>
            <a:endParaRPr lang="en-US" dirty="0"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8" name="AutoShape 7"/>
          <p:cNvSpPr>
            <a:spLocks/>
          </p:cNvSpPr>
          <p:nvPr userDrawn="1"/>
        </p:nvSpPr>
        <p:spPr bwMode="auto">
          <a:xfrm>
            <a:off x="7664224" y="3517900"/>
            <a:ext cx="357188" cy="51435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l">
              <a:lnSpc>
                <a:spcPct val="70000"/>
              </a:lnSpc>
            </a:pPr>
            <a:r>
              <a:rPr lang="en-US" sz="7500" b="1" i="1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”</a:t>
            </a:r>
            <a:endParaRPr lang="en-US" sz="7500" dirty="0"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9" name="Picture 8" descr="CA-Media-Group-logo-white2.pn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3169"/>
          <a:stretch/>
        </p:blipFill>
        <p:spPr>
          <a:xfrm>
            <a:off x="6979547" y="721361"/>
            <a:ext cx="1776115" cy="59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52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  <p:bldP spid="8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vert="horz" wrap="square" lIns="25395" tIns="25395" rIns="25395" bIns="25395" numCol="1" rtlCol="0" anchor="ctr" anchorCtr="0" compatLnSpc="1">
            <a:prstTxWarp prst="textNoShape">
              <a:avLst/>
            </a:prstTxWarp>
          </a:bodyPr>
          <a:lstStyle/>
          <a:p>
            <a:pPr marL="114274" defTabSz="412657"/>
            <a:endParaRPr lang="en-US" dirty="0">
              <a:latin typeface="Arial"/>
              <a:ea typeface="Arial"/>
              <a:cs typeface="Arial"/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8569A">
              <a:alpha val="7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Paraprism2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0932" y="1890884"/>
            <a:ext cx="902454" cy="1017416"/>
          </a:xfrm>
          <a:prstGeom prst="rect">
            <a:avLst/>
          </a:prstGeom>
        </p:spPr>
      </p:pic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608383" y="3038405"/>
            <a:ext cx="3927553" cy="1114778"/>
          </a:xfrm>
          <a:prstGeom prst="rect">
            <a:avLst/>
          </a:prstGeom>
        </p:spPr>
        <p:txBody>
          <a:bodyPr vert="horz" lIns="121872" tIns="60936" rIns="121872" bIns="60936" rtlCol="0" anchor="ctr">
            <a:noAutofit/>
          </a:bodyPr>
          <a:lstStyle>
            <a:lvl1pPr algn="ctr">
              <a:lnSpc>
                <a:spcPct val="80000"/>
              </a:lnSpc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0" hasCustomPrompt="1"/>
          </p:nvPr>
        </p:nvSpPr>
        <p:spPr>
          <a:xfrm>
            <a:off x="1798638" y="4744403"/>
            <a:ext cx="5547042" cy="12700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3200"/>
            </a:lvl1pPr>
          </a:lstStyle>
          <a:p>
            <a:pPr>
              <a:lnSpc>
                <a:spcPct val="90000"/>
              </a:lnSpc>
              <a:spcBef>
                <a:spcPts val="300"/>
              </a:spcBef>
            </a:pPr>
            <a:r>
              <a:rPr lang="en-US" sz="1400" dirty="0" err="1" smtClean="0">
                <a:solidFill>
                  <a:schemeClr val="bg1">
                    <a:lumMod val="85000"/>
                  </a:schemeClr>
                </a:solidFill>
                <a:latin typeface="+mn-lt"/>
                <a:ea typeface="Arial"/>
                <a:cs typeface="Arial"/>
              </a:rPr>
              <a:t>Lorem</a:t>
            </a:r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  <a:latin typeface="+mn-lt"/>
                <a:ea typeface="Arial"/>
                <a:cs typeface="Arial"/>
              </a:rPr>
              <a:t> </a:t>
            </a:r>
            <a:r>
              <a:rPr lang="en-US" sz="1400" dirty="0" err="1" smtClean="0">
                <a:solidFill>
                  <a:schemeClr val="bg1">
                    <a:lumMod val="85000"/>
                  </a:schemeClr>
                </a:solidFill>
                <a:latin typeface="+mn-lt"/>
                <a:ea typeface="Arial"/>
                <a:cs typeface="Arial"/>
              </a:rPr>
              <a:t>Ipsum</a:t>
            </a:r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  <a:latin typeface="+mn-lt"/>
                <a:ea typeface="Arial"/>
                <a:cs typeface="Arial"/>
              </a:rPr>
              <a:t> dolor </a:t>
            </a:r>
            <a:r>
              <a:rPr lang="en-US" sz="1400" dirty="0" err="1" smtClean="0">
                <a:solidFill>
                  <a:schemeClr val="bg1">
                    <a:lumMod val="85000"/>
                  </a:schemeClr>
                </a:solidFill>
                <a:latin typeface="+mn-lt"/>
                <a:ea typeface="Arial"/>
                <a:cs typeface="Arial"/>
              </a:rPr>
              <a:t>siamet</a:t>
            </a:r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  <a:latin typeface="+mn-lt"/>
                <a:ea typeface="Arial"/>
                <a:cs typeface="Arial"/>
              </a:rPr>
              <a:t> </a:t>
            </a:r>
            <a:r>
              <a:rPr lang="en-US" sz="1400" dirty="0" err="1" smtClean="0">
                <a:solidFill>
                  <a:schemeClr val="bg1">
                    <a:lumMod val="85000"/>
                  </a:schemeClr>
                </a:solidFill>
                <a:latin typeface="+mn-lt"/>
                <a:ea typeface="Arial"/>
                <a:cs typeface="Arial"/>
              </a:rPr>
              <a:t>suame</a:t>
            </a:r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  <a:latin typeface="+mn-lt"/>
                <a:ea typeface="Arial"/>
                <a:cs typeface="Arial"/>
              </a:rPr>
              <a:t> this </a:t>
            </a:r>
            <a:r>
              <a:rPr lang="en-US" sz="1400" dirty="0" err="1" smtClean="0">
                <a:solidFill>
                  <a:schemeClr val="bg1">
                    <a:lumMod val="85000"/>
                  </a:schemeClr>
                </a:solidFill>
                <a:latin typeface="+mn-lt"/>
                <a:ea typeface="Arial"/>
                <a:cs typeface="Arial"/>
              </a:rPr>
              <a:t>Lorem</a:t>
            </a:r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  <a:latin typeface="+mn-lt"/>
                <a:ea typeface="Arial"/>
                <a:cs typeface="Arial"/>
              </a:rPr>
              <a:t> </a:t>
            </a:r>
            <a:r>
              <a:rPr lang="en-US" sz="1400" dirty="0" err="1" smtClean="0">
                <a:solidFill>
                  <a:schemeClr val="bg1">
                    <a:lumMod val="85000"/>
                  </a:schemeClr>
                </a:solidFill>
                <a:latin typeface="+mn-lt"/>
                <a:ea typeface="Arial"/>
                <a:cs typeface="Arial"/>
              </a:rPr>
              <a:t>Ipsum</a:t>
            </a:r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  <a:latin typeface="+mn-lt"/>
                <a:ea typeface="Arial"/>
                <a:cs typeface="Arial"/>
              </a:rPr>
              <a:t> dolor </a:t>
            </a:r>
            <a:r>
              <a:rPr lang="en-US" sz="1400" dirty="0" err="1" smtClean="0">
                <a:solidFill>
                  <a:schemeClr val="bg1">
                    <a:lumMod val="85000"/>
                  </a:schemeClr>
                </a:solidFill>
                <a:latin typeface="+mn-lt"/>
                <a:ea typeface="Arial"/>
                <a:cs typeface="Arial"/>
              </a:rPr>
              <a:t>siamet</a:t>
            </a:r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  <a:latin typeface="+mn-lt"/>
                <a:ea typeface="Arial"/>
                <a:cs typeface="Arial"/>
              </a:rPr>
              <a:t> </a:t>
            </a:r>
            <a:r>
              <a:rPr lang="en-US" sz="1400" dirty="0" err="1" smtClean="0">
                <a:solidFill>
                  <a:schemeClr val="bg1">
                    <a:lumMod val="85000"/>
                  </a:schemeClr>
                </a:solidFill>
                <a:latin typeface="+mn-lt"/>
                <a:ea typeface="Arial"/>
                <a:cs typeface="Arial"/>
              </a:rPr>
              <a:t>suame</a:t>
            </a:r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  <a:latin typeface="+mn-lt"/>
                <a:ea typeface="Arial"/>
                <a:cs typeface="Arial"/>
              </a:rPr>
              <a:t> this placeholder for text can beer instruction diamante </a:t>
            </a:r>
            <a:r>
              <a:rPr lang="en-US" sz="1400" dirty="0" err="1" smtClean="0">
                <a:solidFill>
                  <a:schemeClr val="bg1">
                    <a:lumMod val="85000"/>
                  </a:schemeClr>
                </a:solidFill>
                <a:latin typeface="+mn-lt"/>
                <a:ea typeface="Arial"/>
                <a:cs typeface="Arial"/>
              </a:rPr>
              <a:t>zuniga</a:t>
            </a:r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  <a:latin typeface="+mn-lt"/>
                <a:ea typeface="Arial"/>
                <a:cs typeface="Arial"/>
              </a:rPr>
              <a:t> </a:t>
            </a:r>
            <a:r>
              <a:rPr lang="en-US" sz="1400" dirty="0" err="1" smtClean="0">
                <a:solidFill>
                  <a:schemeClr val="bg1">
                    <a:lumMod val="85000"/>
                  </a:schemeClr>
                </a:solidFill>
                <a:latin typeface="+mn-lt"/>
                <a:ea typeface="Arial"/>
                <a:cs typeface="Arial"/>
              </a:rPr>
              <a:t>merida</a:t>
            </a:r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  <a:latin typeface="+mn-lt"/>
                <a:ea typeface="Arial"/>
                <a:cs typeface="Arial"/>
              </a:rPr>
              <a:t> </a:t>
            </a:r>
            <a:r>
              <a:rPr lang="en-US" sz="1400" dirty="0" err="1" smtClean="0">
                <a:solidFill>
                  <a:schemeClr val="bg1">
                    <a:lumMod val="85000"/>
                  </a:schemeClr>
                </a:solidFill>
                <a:latin typeface="+mn-lt"/>
                <a:ea typeface="Arial"/>
                <a:cs typeface="Arial"/>
              </a:rPr>
              <a:t>della</a:t>
            </a:r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  <a:latin typeface="+mn-lt"/>
                <a:ea typeface="Arial"/>
                <a:cs typeface="Arial"/>
              </a:rPr>
              <a:t> stronghold is not simply random defines an onerous network </a:t>
            </a:r>
            <a:r>
              <a:rPr lang="en-US" sz="1400" dirty="0" err="1" smtClean="0">
                <a:solidFill>
                  <a:schemeClr val="bg1">
                    <a:lumMod val="85000"/>
                  </a:schemeClr>
                </a:solidFill>
                <a:latin typeface="+mn-lt"/>
                <a:ea typeface="Arial"/>
                <a:cs typeface="Arial"/>
              </a:rPr>
              <a:t>exped</a:t>
            </a:r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  <a:latin typeface="+mn-lt"/>
                <a:ea typeface="Arial"/>
                <a:cs typeface="Arial"/>
              </a:rPr>
              <a:t> be added on your </a:t>
            </a:r>
            <a:r>
              <a:rPr lang="en-US" sz="1400" dirty="0" err="1" smtClean="0">
                <a:solidFill>
                  <a:schemeClr val="bg1">
                    <a:lumMod val="85000"/>
                  </a:schemeClr>
                </a:solidFill>
                <a:latin typeface="+mn-lt"/>
                <a:ea typeface="Arial"/>
                <a:cs typeface="Arial"/>
              </a:rPr>
              <a:t>rida</a:t>
            </a:r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  <a:latin typeface="+mn-lt"/>
                <a:ea typeface="Arial"/>
                <a:cs typeface="Arial"/>
              </a:rPr>
              <a:t> </a:t>
            </a:r>
            <a:r>
              <a:rPr lang="en-US" sz="1400" dirty="0" err="1" smtClean="0">
                <a:solidFill>
                  <a:schemeClr val="bg1">
                    <a:lumMod val="85000"/>
                  </a:schemeClr>
                </a:solidFill>
                <a:latin typeface="+mn-lt"/>
                <a:ea typeface="Arial"/>
                <a:cs typeface="Arial"/>
              </a:rPr>
              <a:t>della</a:t>
            </a:r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  <a:latin typeface="+mn-lt"/>
                <a:ea typeface="Arial"/>
                <a:cs typeface="Arial"/>
              </a:rPr>
              <a:t> stronghold is not simply random </a:t>
            </a:r>
            <a:endParaRPr lang="en-US" sz="1400" dirty="0">
              <a:solidFill>
                <a:schemeClr val="bg1">
                  <a:lumMod val="85000"/>
                </a:schemeClr>
              </a:solidFill>
              <a:latin typeface="+mn-lt"/>
              <a:ea typeface="Arial"/>
              <a:cs typeface="Arial"/>
            </a:endParaRP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2037979" y="4416426"/>
            <a:ext cx="5068361" cy="56357"/>
            <a:chOff x="1427043" y="992506"/>
            <a:chExt cx="5068361" cy="56357"/>
          </a:xfrm>
        </p:grpSpPr>
        <p:sp>
          <p:nvSpPr>
            <p:cNvPr id="16" name="Line 2"/>
            <p:cNvSpPr>
              <a:spLocks noChangeShapeType="1"/>
            </p:cNvSpPr>
            <p:nvPr userDrawn="1"/>
          </p:nvSpPr>
          <p:spPr bwMode="auto">
            <a:xfrm>
              <a:off x="1427043" y="1021080"/>
              <a:ext cx="5068361" cy="0"/>
            </a:xfrm>
            <a:prstGeom prst="line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25395" tIns="25395" rIns="25395" bIns="25395" anchor="ctr"/>
            <a:lstStyle/>
            <a:p>
              <a:pPr algn="l">
                <a:lnSpc>
                  <a:spcPct val="80000"/>
                </a:lnSpc>
              </a:pPr>
              <a:endParaRPr lang="en-US" sz="4000" b="1" i="1" dirty="0">
                <a:solidFill>
                  <a:srgbClr val="53585F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17" name="AutoShape 5"/>
            <p:cNvSpPr>
              <a:spLocks/>
            </p:cNvSpPr>
            <p:nvPr userDrawn="1"/>
          </p:nvSpPr>
          <p:spPr bwMode="auto">
            <a:xfrm>
              <a:off x="2784794" y="992506"/>
              <a:ext cx="807034" cy="563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884" y="0"/>
                  </a:moveTo>
                  <a:lnTo>
                    <a:pt x="0" y="21599"/>
                  </a:lnTo>
                  <a:lnTo>
                    <a:pt x="20715" y="21599"/>
                  </a:lnTo>
                  <a:lnTo>
                    <a:pt x="21599" y="0"/>
                  </a:lnTo>
                  <a:lnTo>
                    <a:pt x="884" y="0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ffectLst/>
            <a:extLst/>
          </p:spPr>
          <p:txBody>
            <a:bodyPr lIns="25395" tIns="25395" rIns="25395" bIns="25395" anchor="ctr"/>
            <a:lstStyle>
              <a:lvl1pPr defTabSz="457200">
                <a:defRPr sz="2200">
                  <a:solidFill>
                    <a:srgbClr val="FFFFFF"/>
                  </a:solidFill>
                  <a:latin typeface="Exo" panose="02000503000000000000" pitchFamily="50" charset="0"/>
                  <a:ea typeface="Exo" panose="02000503000000000000" pitchFamily="50" charset="0"/>
                  <a:cs typeface="Exo" panose="02000503000000000000" pitchFamily="50" charset="0"/>
                  <a:sym typeface="Exo" panose="02000503000000000000" pitchFamily="50" charset="0"/>
                </a:defRPr>
              </a:lvl1pPr>
              <a:lvl2pPr defTabSz="457200">
                <a:defRPr sz="2200">
                  <a:solidFill>
                    <a:srgbClr val="FFFFFF"/>
                  </a:solidFill>
                  <a:latin typeface="Exo" panose="02000503000000000000" pitchFamily="50" charset="0"/>
                  <a:ea typeface="Exo" panose="02000503000000000000" pitchFamily="50" charset="0"/>
                  <a:cs typeface="Exo" panose="02000503000000000000" pitchFamily="50" charset="0"/>
                  <a:sym typeface="Exo" panose="02000503000000000000" pitchFamily="50" charset="0"/>
                </a:defRPr>
              </a:lvl2pPr>
              <a:lvl3pPr defTabSz="457200">
                <a:defRPr sz="2200">
                  <a:solidFill>
                    <a:srgbClr val="FFFFFF"/>
                  </a:solidFill>
                  <a:latin typeface="Exo" panose="02000503000000000000" pitchFamily="50" charset="0"/>
                  <a:ea typeface="Exo" panose="02000503000000000000" pitchFamily="50" charset="0"/>
                  <a:cs typeface="Exo" panose="02000503000000000000" pitchFamily="50" charset="0"/>
                  <a:sym typeface="Exo" panose="02000503000000000000" pitchFamily="50" charset="0"/>
                </a:defRPr>
              </a:lvl3pPr>
              <a:lvl4pPr defTabSz="457200">
                <a:defRPr sz="2200">
                  <a:solidFill>
                    <a:srgbClr val="FFFFFF"/>
                  </a:solidFill>
                  <a:latin typeface="Exo" panose="02000503000000000000" pitchFamily="50" charset="0"/>
                  <a:ea typeface="Exo" panose="02000503000000000000" pitchFamily="50" charset="0"/>
                  <a:cs typeface="Exo" panose="02000503000000000000" pitchFamily="50" charset="0"/>
                  <a:sym typeface="Exo" panose="02000503000000000000" pitchFamily="50" charset="0"/>
                </a:defRPr>
              </a:lvl4pPr>
              <a:lvl5pPr defTabSz="457200">
                <a:defRPr sz="2200">
                  <a:solidFill>
                    <a:srgbClr val="FFFFFF"/>
                  </a:solidFill>
                  <a:latin typeface="Exo" panose="02000503000000000000" pitchFamily="50" charset="0"/>
                  <a:ea typeface="Exo" panose="02000503000000000000" pitchFamily="50" charset="0"/>
                  <a:cs typeface="Exo" panose="02000503000000000000" pitchFamily="50" charset="0"/>
                  <a:sym typeface="Exo" panose="02000503000000000000" pitchFamily="50" charset="0"/>
                </a:defRPr>
              </a:lvl5pPr>
              <a:lvl6pPr marL="1371600" algn="ctr" defTabSz="45720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rgbClr val="FFFFFF"/>
                  </a:solidFill>
                  <a:latin typeface="Exo" panose="02000503000000000000" pitchFamily="50" charset="0"/>
                  <a:ea typeface="Exo" panose="02000503000000000000" pitchFamily="50" charset="0"/>
                  <a:cs typeface="Exo" panose="02000503000000000000" pitchFamily="50" charset="0"/>
                  <a:sym typeface="Exo" panose="02000503000000000000" pitchFamily="50" charset="0"/>
                </a:defRPr>
              </a:lvl6pPr>
              <a:lvl7pPr marL="1828800" algn="ctr" defTabSz="45720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rgbClr val="FFFFFF"/>
                  </a:solidFill>
                  <a:latin typeface="Exo" panose="02000503000000000000" pitchFamily="50" charset="0"/>
                  <a:ea typeface="Exo" panose="02000503000000000000" pitchFamily="50" charset="0"/>
                  <a:cs typeface="Exo" panose="02000503000000000000" pitchFamily="50" charset="0"/>
                  <a:sym typeface="Exo" panose="02000503000000000000" pitchFamily="50" charset="0"/>
                </a:defRPr>
              </a:lvl7pPr>
              <a:lvl8pPr marL="2286000" algn="ctr" defTabSz="45720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rgbClr val="FFFFFF"/>
                  </a:solidFill>
                  <a:latin typeface="Exo" panose="02000503000000000000" pitchFamily="50" charset="0"/>
                  <a:ea typeface="Exo" panose="02000503000000000000" pitchFamily="50" charset="0"/>
                  <a:cs typeface="Exo" panose="02000503000000000000" pitchFamily="50" charset="0"/>
                  <a:sym typeface="Exo" panose="02000503000000000000" pitchFamily="50" charset="0"/>
                </a:defRPr>
              </a:lvl8pPr>
              <a:lvl9pPr marL="2743200" algn="ctr" defTabSz="45720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rgbClr val="FFFFFF"/>
                  </a:solidFill>
                  <a:latin typeface="Exo" panose="02000503000000000000" pitchFamily="50" charset="0"/>
                  <a:ea typeface="Exo" panose="02000503000000000000" pitchFamily="50" charset="0"/>
                  <a:cs typeface="Exo" panose="02000503000000000000" pitchFamily="50" charset="0"/>
                  <a:sym typeface="Exo" panose="02000503000000000000" pitchFamily="50" charset="0"/>
                </a:defRPr>
              </a:lvl9pPr>
            </a:lstStyle>
            <a:p>
              <a:pPr algn="l">
                <a:lnSpc>
                  <a:spcPct val="80000"/>
                </a:lnSpc>
              </a:pPr>
              <a:endParaRPr lang="en-US" sz="600" b="1" i="1" dirty="0">
                <a:solidFill>
                  <a:srgbClr val="53585F"/>
                </a:solidFill>
                <a:latin typeface="Arial"/>
                <a:ea typeface="Arial"/>
                <a:cs typeface="Arial"/>
                <a:sym typeface="Helvetica" panose="020B0604020202020204" pitchFamily="34" charset="0"/>
              </a:endParaRPr>
            </a:p>
          </p:txBody>
        </p:sp>
        <p:sp>
          <p:nvSpPr>
            <p:cNvPr id="18" name="AutoShape 6"/>
            <p:cNvSpPr>
              <a:spLocks/>
            </p:cNvSpPr>
            <p:nvPr userDrawn="1"/>
          </p:nvSpPr>
          <p:spPr bwMode="auto">
            <a:xfrm>
              <a:off x="3557706" y="992506"/>
              <a:ext cx="807034" cy="563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884" y="0"/>
                  </a:moveTo>
                  <a:lnTo>
                    <a:pt x="0" y="21599"/>
                  </a:lnTo>
                  <a:lnTo>
                    <a:pt x="20715" y="21599"/>
                  </a:lnTo>
                  <a:lnTo>
                    <a:pt x="21599" y="0"/>
                  </a:lnTo>
                  <a:lnTo>
                    <a:pt x="884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  <a:extLst/>
          </p:spPr>
          <p:txBody>
            <a:bodyPr lIns="25395" tIns="25395" rIns="25395" bIns="25395" anchor="ctr"/>
            <a:lstStyle>
              <a:lvl1pPr defTabSz="457200">
                <a:defRPr sz="2200">
                  <a:solidFill>
                    <a:srgbClr val="FFFFFF"/>
                  </a:solidFill>
                  <a:latin typeface="Exo" panose="02000503000000000000" pitchFamily="50" charset="0"/>
                  <a:ea typeface="Exo" panose="02000503000000000000" pitchFamily="50" charset="0"/>
                  <a:cs typeface="Exo" panose="02000503000000000000" pitchFamily="50" charset="0"/>
                  <a:sym typeface="Exo" panose="02000503000000000000" pitchFamily="50" charset="0"/>
                </a:defRPr>
              </a:lvl1pPr>
              <a:lvl2pPr defTabSz="457200">
                <a:defRPr sz="2200">
                  <a:solidFill>
                    <a:srgbClr val="FFFFFF"/>
                  </a:solidFill>
                  <a:latin typeface="Exo" panose="02000503000000000000" pitchFamily="50" charset="0"/>
                  <a:ea typeface="Exo" panose="02000503000000000000" pitchFamily="50" charset="0"/>
                  <a:cs typeface="Exo" panose="02000503000000000000" pitchFamily="50" charset="0"/>
                  <a:sym typeface="Exo" panose="02000503000000000000" pitchFamily="50" charset="0"/>
                </a:defRPr>
              </a:lvl2pPr>
              <a:lvl3pPr defTabSz="457200">
                <a:defRPr sz="2200">
                  <a:solidFill>
                    <a:srgbClr val="FFFFFF"/>
                  </a:solidFill>
                  <a:latin typeface="Exo" panose="02000503000000000000" pitchFamily="50" charset="0"/>
                  <a:ea typeface="Exo" panose="02000503000000000000" pitchFamily="50" charset="0"/>
                  <a:cs typeface="Exo" panose="02000503000000000000" pitchFamily="50" charset="0"/>
                  <a:sym typeface="Exo" panose="02000503000000000000" pitchFamily="50" charset="0"/>
                </a:defRPr>
              </a:lvl3pPr>
              <a:lvl4pPr defTabSz="457200">
                <a:defRPr sz="2200">
                  <a:solidFill>
                    <a:srgbClr val="FFFFFF"/>
                  </a:solidFill>
                  <a:latin typeface="Exo" panose="02000503000000000000" pitchFamily="50" charset="0"/>
                  <a:ea typeface="Exo" panose="02000503000000000000" pitchFamily="50" charset="0"/>
                  <a:cs typeface="Exo" panose="02000503000000000000" pitchFamily="50" charset="0"/>
                  <a:sym typeface="Exo" panose="02000503000000000000" pitchFamily="50" charset="0"/>
                </a:defRPr>
              </a:lvl4pPr>
              <a:lvl5pPr defTabSz="457200">
                <a:defRPr sz="2200">
                  <a:solidFill>
                    <a:srgbClr val="FFFFFF"/>
                  </a:solidFill>
                  <a:latin typeface="Exo" panose="02000503000000000000" pitchFamily="50" charset="0"/>
                  <a:ea typeface="Exo" panose="02000503000000000000" pitchFamily="50" charset="0"/>
                  <a:cs typeface="Exo" panose="02000503000000000000" pitchFamily="50" charset="0"/>
                  <a:sym typeface="Exo" panose="02000503000000000000" pitchFamily="50" charset="0"/>
                </a:defRPr>
              </a:lvl5pPr>
              <a:lvl6pPr marL="1371600" algn="ctr" defTabSz="45720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rgbClr val="FFFFFF"/>
                  </a:solidFill>
                  <a:latin typeface="Exo" panose="02000503000000000000" pitchFamily="50" charset="0"/>
                  <a:ea typeface="Exo" panose="02000503000000000000" pitchFamily="50" charset="0"/>
                  <a:cs typeface="Exo" panose="02000503000000000000" pitchFamily="50" charset="0"/>
                  <a:sym typeface="Exo" panose="02000503000000000000" pitchFamily="50" charset="0"/>
                </a:defRPr>
              </a:lvl6pPr>
              <a:lvl7pPr marL="1828800" algn="ctr" defTabSz="45720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rgbClr val="FFFFFF"/>
                  </a:solidFill>
                  <a:latin typeface="Exo" panose="02000503000000000000" pitchFamily="50" charset="0"/>
                  <a:ea typeface="Exo" panose="02000503000000000000" pitchFamily="50" charset="0"/>
                  <a:cs typeface="Exo" panose="02000503000000000000" pitchFamily="50" charset="0"/>
                  <a:sym typeface="Exo" panose="02000503000000000000" pitchFamily="50" charset="0"/>
                </a:defRPr>
              </a:lvl7pPr>
              <a:lvl8pPr marL="2286000" algn="ctr" defTabSz="45720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rgbClr val="FFFFFF"/>
                  </a:solidFill>
                  <a:latin typeface="Exo" panose="02000503000000000000" pitchFamily="50" charset="0"/>
                  <a:ea typeface="Exo" panose="02000503000000000000" pitchFamily="50" charset="0"/>
                  <a:cs typeface="Exo" panose="02000503000000000000" pitchFamily="50" charset="0"/>
                  <a:sym typeface="Exo" panose="02000503000000000000" pitchFamily="50" charset="0"/>
                </a:defRPr>
              </a:lvl8pPr>
              <a:lvl9pPr marL="2743200" algn="ctr" defTabSz="45720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rgbClr val="FFFFFF"/>
                  </a:solidFill>
                  <a:latin typeface="Exo" panose="02000503000000000000" pitchFamily="50" charset="0"/>
                  <a:ea typeface="Exo" panose="02000503000000000000" pitchFamily="50" charset="0"/>
                  <a:cs typeface="Exo" panose="02000503000000000000" pitchFamily="50" charset="0"/>
                  <a:sym typeface="Exo" panose="02000503000000000000" pitchFamily="50" charset="0"/>
                </a:defRPr>
              </a:lvl9pPr>
            </a:lstStyle>
            <a:p>
              <a:pPr algn="l">
                <a:lnSpc>
                  <a:spcPct val="80000"/>
                </a:lnSpc>
              </a:pPr>
              <a:endParaRPr lang="en-US" sz="600" b="1" i="1" dirty="0">
                <a:solidFill>
                  <a:srgbClr val="53585F"/>
                </a:solidFill>
                <a:latin typeface="Arial"/>
                <a:ea typeface="Arial"/>
                <a:cs typeface="Arial"/>
                <a:sym typeface="Helvetica" panose="020B0604020202020204" pitchFamily="34" charset="0"/>
              </a:endParaRPr>
            </a:p>
          </p:txBody>
        </p:sp>
        <p:sp>
          <p:nvSpPr>
            <p:cNvPr id="19" name="AutoShape 7"/>
            <p:cNvSpPr>
              <a:spLocks/>
            </p:cNvSpPr>
            <p:nvPr userDrawn="1"/>
          </p:nvSpPr>
          <p:spPr bwMode="auto">
            <a:xfrm>
              <a:off x="4330617" y="992506"/>
              <a:ext cx="807034" cy="563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884" y="0"/>
                  </a:moveTo>
                  <a:lnTo>
                    <a:pt x="0" y="21599"/>
                  </a:lnTo>
                  <a:lnTo>
                    <a:pt x="20715" y="21599"/>
                  </a:lnTo>
                  <a:lnTo>
                    <a:pt x="21599" y="0"/>
                  </a:lnTo>
                  <a:lnTo>
                    <a:pt x="884" y="0"/>
                  </a:lnTo>
                  <a:close/>
                </a:path>
              </a:pathLst>
            </a:custGeom>
            <a:solidFill>
              <a:srgbClr val="1063AE"/>
            </a:solidFill>
            <a:ln>
              <a:noFill/>
            </a:ln>
            <a:effectLst/>
            <a:extLst/>
          </p:spPr>
          <p:txBody>
            <a:bodyPr lIns="25395" tIns="25395" rIns="25395" bIns="25395" anchor="ctr"/>
            <a:lstStyle>
              <a:lvl1pPr defTabSz="457200">
                <a:defRPr sz="2200">
                  <a:solidFill>
                    <a:srgbClr val="FFFFFF"/>
                  </a:solidFill>
                  <a:latin typeface="Exo" panose="02000503000000000000" pitchFamily="50" charset="0"/>
                  <a:ea typeface="Exo" panose="02000503000000000000" pitchFamily="50" charset="0"/>
                  <a:cs typeface="Exo" panose="02000503000000000000" pitchFamily="50" charset="0"/>
                  <a:sym typeface="Exo" panose="02000503000000000000" pitchFamily="50" charset="0"/>
                </a:defRPr>
              </a:lvl1pPr>
              <a:lvl2pPr defTabSz="457200">
                <a:defRPr sz="2200">
                  <a:solidFill>
                    <a:srgbClr val="FFFFFF"/>
                  </a:solidFill>
                  <a:latin typeface="Exo" panose="02000503000000000000" pitchFamily="50" charset="0"/>
                  <a:ea typeface="Exo" panose="02000503000000000000" pitchFamily="50" charset="0"/>
                  <a:cs typeface="Exo" panose="02000503000000000000" pitchFamily="50" charset="0"/>
                  <a:sym typeface="Exo" panose="02000503000000000000" pitchFamily="50" charset="0"/>
                </a:defRPr>
              </a:lvl2pPr>
              <a:lvl3pPr defTabSz="457200">
                <a:defRPr sz="2200">
                  <a:solidFill>
                    <a:srgbClr val="FFFFFF"/>
                  </a:solidFill>
                  <a:latin typeface="Exo" panose="02000503000000000000" pitchFamily="50" charset="0"/>
                  <a:ea typeface="Exo" panose="02000503000000000000" pitchFamily="50" charset="0"/>
                  <a:cs typeface="Exo" panose="02000503000000000000" pitchFamily="50" charset="0"/>
                  <a:sym typeface="Exo" panose="02000503000000000000" pitchFamily="50" charset="0"/>
                </a:defRPr>
              </a:lvl3pPr>
              <a:lvl4pPr defTabSz="457200">
                <a:defRPr sz="2200">
                  <a:solidFill>
                    <a:srgbClr val="FFFFFF"/>
                  </a:solidFill>
                  <a:latin typeface="Exo" panose="02000503000000000000" pitchFamily="50" charset="0"/>
                  <a:ea typeface="Exo" panose="02000503000000000000" pitchFamily="50" charset="0"/>
                  <a:cs typeface="Exo" panose="02000503000000000000" pitchFamily="50" charset="0"/>
                  <a:sym typeface="Exo" panose="02000503000000000000" pitchFamily="50" charset="0"/>
                </a:defRPr>
              </a:lvl4pPr>
              <a:lvl5pPr defTabSz="457200">
                <a:defRPr sz="2200">
                  <a:solidFill>
                    <a:srgbClr val="FFFFFF"/>
                  </a:solidFill>
                  <a:latin typeface="Exo" panose="02000503000000000000" pitchFamily="50" charset="0"/>
                  <a:ea typeface="Exo" panose="02000503000000000000" pitchFamily="50" charset="0"/>
                  <a:cs typeface="Exo" panose="02000503000000000000" pitchFamily="50" charset="0"/>
                  <a:sym typeface="Exo" panose="02000503000000000000" pitchFamily="50" charset="0"/>
                </a:defRPr>
              </a:lvl5pPr>
              <a:lvl6pPr marL="1371600" algn="ctr" defTabSz="45720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rgbClr val="FFFFFF"/>
                  </a:solidFill>
                  <a:latin typeface="Exo" panose="02000503000000000000" pitchFamily="50" charset="0"/>
                  <a:ea typeface="Exo" panose="02000503000000000000" pitchFamily="50" charset="0"/>
                  <a:cs typeface="Exo" panose="02000503000000000000" pitchFamily="50" charset="0"/>
                  <a:sym typeface="Exo" panose="02000503000000000000" pitchFamily="50" charset="0"/>
                </a:defRPr>
              </a:lvl6pPr>
              <a:lvl7pPr marL="1828800" algn="ctr" defTabSz="45720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rgbClr val="FFFFFF"/>
                  </a:solidFill>
                  <a:latin typeface="Exo" panose="02000503000000000000" pitchFamily="50" charset="0"/>
                  <a:ea typeface="Exo" panose="02000503000000000000" pitchFamily="50" charset="0"/>
                  <a:cs typeface="Exo" panose="02000503000000000000" pitchFamily="50" charset="0"/>
                  <a:sym typeface="Exo" panose="02000503000000000000" pitchFamily="50" charset="0"/>
                </a:defRPr>
              </a:lvl7pPr>
              <a:lvl8pPr marL="2286000" algn="ctr" defTabSz="45720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rgbClr val="FFFFFF"/>
                  </a:solidFill>
                  <a:latin typeface="Exo" panose="02000503000000000000" pitchFamily="50" charset="0"/>
                  <a:ea typeface="Exo" panose="02000503000000000000" pitchFamily="50" charset="0"/>
                  <a:cs typeface="Exo" panose="02000503000000000000" pitchFamily="50" charset="0"/>
                  <a:sym typeface="Exo" panose="02000503000000000000" pitchFamily="50" charset="0"/>
                </a:defRPr>
              </a:lvl8pPr>
              <a:lvl9pPr marL="2743200" algn="ctr" defTabSz="45720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rgbClr val="FFFFFF"/>
                  </a:solidFill>
                  <a:latin typeface="Exo" panose="02000503000000000000" pitchFamily="50" charset="0"/>
                  <a:ea typeface="Exo" panose="02000503000000000000" pitchFamily="50" charset="0"/>
                  <a:cs typeface="Exo" panose="02000503000000000000" pitchFamily="50" charset="0"/>
                  <a:sym typeface="Exo" panose="02000503000000000000" pitchFamily="50" charset="0"/>
                </a:defRPr>
              </a:lvl9pPr>
            </a:lstStyle>
            <a:p>
              <a:pPr algn="l">
                <a:lnSpc>
                  <a:spcPct val="80000"/>
                </a:lnSpc>
              </a:pPr>
              <a:endParaRPr lang="en-US" sz="600" b="1" i="1" dirty="0">
                <a:solidFill>
                  <a:srgbClr val="53585F"/>
                </a:solidFill>
                <a:latin typeface="Arial"/>
                <a:ea typeface="Arial"/>
                <a:cs typeface="Arial"/>
                <a:sym typeface="Helvetica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7359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2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3501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88" r:id="rId3"/>
    <p:sldLayoutId id="2147483689" r:id="rId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Arial"/>
          <a:ea typeface="+mn-ea"/>
          <a:cs typeface="Arial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Arial"/>
          <a:ea typeface="+mn-ea"/>
          <a:cs typeface="Arial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Arial"/>
          <a:ea typeface="+mn-ea"/>
          <a:cs typeface="Arial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Arial"/>
          <a:ea typeface="+mn-ea"/>
          <a:cs typeface="Arial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4635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7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iming>
    <p:tnLst>
      <p:par>
        <p:cTn id="1" dur="indefinite" restart="never" nodeType="tmRoot"/>
      </p:par>
    </p:tnLst>
  </p:timing>
  <p:txStyles>
    <p:titleStyle>
      <a:lvl1pPr algn="ctr" defTabSz="1218733" rtl="0" eaLnBrk="1" latinLnBrk="0" hangingPunct="1">
        <a:spcBef>
          <a:spcPct val="0"/>
        </a:spcBef>
        <a:buNone/>
        <a:defRPr sz="5900" b="1" i="0" kern="1200">
          <a:solidFill>
            <a:schemeClr val="bg2"/>
          </a:solidFill>
          <a:latin typeface="Arial"/>
          <a:ea typeface="+mj-ea"/>
          <a:cs typeface="Arial"/>
        </a:defRPr>
      </a:lvl1pPr>
    </p:titleStyle>
    <p:bodyStyle>
      <a:lvl1pPr marL="288865" indent="-288865" algn="l" defTabSz="1218733" rtl="0" eaLnBrk="1" latinLnBrk="0" hangingPunct="1">
        <a:spcBef>
          <a:spcPts val="600"/>
        </a:spcBef>
        <a:buClr>
          <a:schemeClr val="tx2">
            <a:lumMod val="50000"/>
          </a:schemeClr>
        </a:buClr>
        <a:buFont typeface="Arial" pitchFamily="34" charset="0"/>
        <a:buChar char="•"/>
        <a:defRPr sz="3200" kern="1200">
          <a:solidFill>
            <a:srgbClr val="404040"/>
          </a:solidFill>
          <a:latin typeface="+mn-lt"/>
          <a:ea typeface="+mn-ea"/>
          <a:cs typeface="+mn-cs"/>
        </a:defRPr>
      </a:lvl1pPr>
      <a:lvl2pPr marL="745965" indent="-342829" algn="l" defTabSz="1218733" rtl="0" eaLnBrk="1" latinLnBrk="0" hangingPunct="1">
        <a:spcBef>
          <a:spcPts val="600"/>
        </a:spcBef>
        <a:buClr>
          <a:schemeClr val="tx2">
            <a:lumMod val="50000"/>
          </a:schemeClr>
        </a:buClr>
        <a:buFont typeface="Arial" pitchFamily="34" charset="0"/>
        <a:buChar char="–"/>
        <a:tabLst/>
        <a:defRPr sz="2800" kern="1200">
          <a:solidFill>
            <a:srgbClr val="404040"/>
          </a:solidFill>
          <a:latin typeface="+mn-lt"/>
          <a:ea typeface="+mn-ea"/>
          <a:cs typeface="+mn-cs"/>
        </a:defRPr>
      </a:lvl2pPr>
      <a:lvl3pPr marL="1028487" indent="-282516" algn="l" defTabSz="1218733" rtl="0" eaLnBrk="1" latinLnBrk="0" hangingPunct="1">
        <a:spcBef>
          <a:spcPts val="600"/>
        </a:spcBef>
        <a:buClr>
          <a:schemeClr val="tx2">
            <a:lumMod val="50000"/>
          </a:schemeClr>
        </a:buClr>
        <a:buFont typeface="Arial" pitchFamily="34" charset="0"/>
        <a:buChar char="•"/>
        <a:tabLst/>
        <a:defRPr sz="2000" kern="1200">
          <a:solidFill>
            <a:srgbClr val="404040"/>
          </a:solidFill>
          <a:latin typeface="+mn-lt"/>
          <a:ea typeface="+mn-ea"/>
          <a:cs typeface="+mn-cs"/>
        </a:defRPr>
      </a:lvl3pPr>
      <a:lvl4pPr marL="1371313" indent="-303151" algn="l" defTabSz="1218733" rtl="0" eaLnBrk="1" latinLnBrk="0" hangingPunct="1">
        <a:spcBef>
          <a:spcPts val="600"/>
        </a:spcBef>
        <a:buClr>
          <a:schemeClr val="tx2">
            <a:lumMod val="50000"/>
          </a:schemeClr>
        </a:buClr>
        <a:buFont typeface="Arial" pitchFamily="34" charset="0"/>
        <a:buChar char="–"/>
        <a:defRPr sz="1900" kern="1200">
          <a:solidFill>
            <a:srgbClr val="404040"/>
          </a:solidFill>
          <a:latin typeface="+mn-lt"/>
          <a:ea typeface="+mn-ea"/>
          <a:cs typeface="+mn-cs"/>
        </a:defRPr>
      </a:lvl4pPr>
      <a:lvl5pPr marL="1712556" indent="-303151" algn="l" defTabSz="1218733" rtl="0" eaLnBrk="1" latinLnBrk="0" hangingPunct="1">
        <a:spcBef>
          <a:spcPts val="600"/>
        </a:spcBef>
        <a:buClr>
          <a:schemeClr val="tx2">
            <a:lumMod val="50000"/>
          </a:schemeClr>
        </a:buClr>
        <a:buFont typeface="Arial" pitchFamily="34" charset="0"/>
        <a:buChar char="»"/>
        <a:defRPr sz="1900" kern="1200">
          <a:solidFill>
            <a:srgbClr val="404040"/>
          </a:solidFill>
          <a:latin typeface="+mn-lt"/>
          <a:ea typeface="+mn-ea"/>
          <a:cs typeface="+mn-cs"/>
        </a:defRPr>
      </a:lvl5pPr>
      <a:lvl6pPr marL="3351513" indent="-304687" algn="l" defTabSz="121873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0880" indent="-304687" algn="l" defTabSz="121873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247" indent="-304687" algn="l" defTabSz="121873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9613" indent="-304687" algn="l" defTabSz="121873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73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367" algn="l" defTabSz="121873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733" algn="l" defTabSz="121873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00" algn="l" defTabSz="121873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467" algn="l" defTabSz="121873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829" algn="l" defTabSz="121873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200" algn="l" defTabSz="121873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563" algn="l" defTabSz="121873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929" algn="l" defTabSz="121873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71499">
            <a:off x="708086" y="1438799"/>
            <a:ext cx="5648623" cy="153667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800" b="1" dirty="0"/>
              <a:t>Seller Be Aware:</a:t>
            </a:r>
            <a:br>
              <a:rPr lang="en-US" sz="2800" b="1" dirty="0"/>
            </a:br>
            <a:r>
              <a:rPr lang="en-US" sz="2800" dirty="0"/>
              <a:t>Federal Advertising Rules of the Road </a:t>
            </a:r>
            <a:r>
              <a:rPr lang="en-US" sz="2800" b="1" dirty="0"/>
              <a:t/>
            </a:r>
            <a:br>
              <a:rPr lang="en-US" sz="2800" b="1" dirty="0"/>
            </a:br>
            <a:endParaRPr lang="en-US" sz="2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334980" y="2315864"/>
            <a:ext cx="6511131" cy="703321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1100" dirty="0"/>
              <a:t>Heidi Eddy-Dorn, Assistant General Counsel</a:t>
            </a:r>
          </a:p>
          <a:p>
            <a:r>
              <a:rPr lang="en-US" sz="1100" dirty="0"/>
              <a:t>Cox </a:t>
            </a:r>
            <a:r>
              <a:rPr lang="en-US" sz="1100" dirty="0" smtClean="0"/>
              <a:t>Automotive</a:t>
            </a:r>
            <a:endParaRPr lang="en-US" sz="1200" b="1" dirty="0"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4" name="Date Placeholder 3"/>
          <p:cNvSpPr txBox="1">
            <a:spLocks/>
          </p:cNvSpPr>
          <p:nvPr/>
        </p:nvSpPr>
        <p:spPr>
          <a:xfrm rot="19140000">
            <a:off x="123560" y="5662877"/>
            <a:ext cx="2809054" cy="20116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300" kern="1200" spc="6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June 15,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13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71008" y="497803"/>
            <a:ext cx="8658099" cy="762000"/>
          </a:xfrm>
        </p:spPr>
        <p:txBody>
          <a:bodyPr>
            <a:normAutofit/>
          </a:bodyPr>
          <a:lstStyle/>
          <a:p>
            <a:r>
              <a:rPr lang="en-US" sz="2900" b="1" dirty="0" smtClean="0">
                <a:latin typeface="Calibri" charset="0"/>
                <a:ea typeface="Calibri" charset="0"/>
                <a:cs typeface="Calibri" charset="0"/>
              </a:rPr>
              <a:t>Let Me Explain….</a:t>
            </a:r>
            <a:r>
              <a:rPr lang="en-US" sz="2900" b="1" dirty="0">
                <a:latin typeface="Calibri" charset="0"/>
                <a:ea typeface="Calibri" charset="0"/>
                <a:cs typeface="Calibri" charset="0"/>
              </a:rPr>
              <a:t>DISCLOSURES</a:t>
            </a:r>
            <a:endParaRPr lang="en-US" sz="29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Rectangle 3"/>
          <p:cNvSpPr>
            <a:spLocks noGrp="1"/>
          </p:cNvSpPr>
          <p:nvPr>
            <p:ph type="sldNum" sz="quarter" idx="2"/>
          </p:nvPr>
        </p:nvSpPr>
        <p:spPr bwMode="auto">
          <a:xfrm>
            <a:off x="8790095" y="6586364"/>
            <a:ext cx="245930" cy="198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10000"/>
              </a:lnSpc>
              <a:defRPr sz="1000" b="1">
                <a:solidFill>
                  <a:schemeClr val="bg1"/>
                </a:solidFill>
                <a:latin typeface="Arial"/>
                <a:ea typeface="Arial"/>
                <a:cs typeface="Arial"/>
              </a:defRPr>
            </a:lvl1pPr>
          </a:lstStyle>
          <a:p>
            <a:fld id="{E6DD4D75-3289-42DC-8D20-6576264FDBE3}" type="slidenum">
              <a:rPr lang="en-US" smtClean="0">
                <a:latin typeface="Calibri" charset="0"/>
                <a:ea typeface="Calibri" charset="0"/>
                <a:cs typeface="Calibri" charset="0"/>
              </a:rPr>
              <a:pPr/>
              <a:t>10</a:t>
            </a:fld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Content Placeholder 18"/>
          <p:cNvSpPr>
            <a:spLocks noGrp="1"/>
          </p:cNvSpPr>
          <p:nvPr>
            <p:ph sz="quarter" idx="10"/>
          </p:nvPr>
        </p:nvSpPr>
        <p:spPr>
          <a:xfrm>
            <a:off x="148142" y="1174739"/>
            <a:ext cx="8887883" cy="55320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The FTC .Com 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Guidelines provide guidance with respect to </a:t>
            </a: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online advertising and disclosure requirements with respect to emerging technologies</a:t>
            </a:r>
          </a:p>
          <a:p>
            <a:endParaRPr lang="en-US" sz="2400" dirty="0">
              <a:latin typeface="Calibri" charset="0"/>
              <a:ea typeface="Calibri" charset="0"/>
              <a:cs typeface="Calibri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As with ads in other mediums, whenever 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possible</a:t>
            </a: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,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 qualifying language should be a part of the claim </a:t>
            </a: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itself.  This is 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especially </a:t>
            </a: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important online, where 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there is very little space available for a </a:t>
            </a: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disclosure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 </a:t>
            </a:r>
            <a:endParaRPr lang="en-US" sz="2400" dirty="0" smtClean="0">
              <a:latin typeface="Calibri" charset="0"/>
              <a:ea typeface="Calibri" charset="0"/>
              <a:cs typeface="Calibri" charset="0"/>
            </a:endParaRPr>
          </a:p>
          <a:p>
            <a:pPr marL="457200" indent="-457200">
              <a:buFont typeface="Arial" charset="0"/>
              <a:buChar char="•"/>
            </a:pPr>
            <a:endParaRPr lang="en-US" sz="2400" dirty="0">
              <a:latin typeface="Calibri" charset="0"/>
              <a:ea typeface="Calibri" charset="0"/>
              <a:cs typeface="Calibri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Disclosure requirements apply always, no matter how tight the space.  This 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means twitter and even snapchat…the rule is - </a:t>
            </a:r>
            <a:r>
              <a:rPr lang="en-US" sz="2400" b="1" dirty="0">
                <a:latin typeface="Calibri" charset="0"/>
                <a:ea typeface="Calibri" charset="0"/>
                <a:cs typeface="Calibri" charset="0"/>
              </a:rPr>
              <a:t>if you don’t have room for the disclosure, you should not make the </a:t>
            </a:r>
            <a:r>
              <a:rPr lang="en-US" sz="2400" b="1" dirty="0" smtClean="0">
                <a:latin typeface="Calibri" charset="0"/>
                <a:ea typeface="Calibri" charset="0"/>
                <a:cs typeface="Calibri" charset="0"/>
              </a:rPr>
              <a:t>claim </a:t>
            </a:r>
            <a:r>
              <a:rPr lang="en-US" sz="2400" b="1" dirty="0">
                <a:latin typeface="Calibri" charset="0"/>
                <a:ea typeface="Calibri" charset="0"/>
                <a:cs typeface="Calibri" charset="0"/>
              </a:rPr>
              <a:t> </a:t>
            </a:r>
          </a:p>
          <a:p>
            <a:pPr marL="0" lvl="0" indent="0">
              <a:buNone/>
            </a:pPr>
            <a:endParaRPr lang="en-US" sz="2400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76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85902" y="512074"/>
            <a:ext cx="8658099" cy="762000"/>
          </a:xfrm>
        </p:spPr>
        <p:txBody>
          <a:bodyPr>
            <a:normAutofit/>
          </a:bodyPr>
          <a:lstStyle/>
          <a:p>
            <a:r>
              <a:rPr lang="en-US" sz="2900" b="1" dirty="0">
                <a:latin typeface="Calibri" charset="0"/>
                <a:ea typeface="Calibri" charset="0"/>
                <a:cs typeface="Calibri" charset="0"/>
              </a:rPr>
              <a:t>Disclosures cannot cure a false </a:t>
            </a:r>
            <a:r>
              <a:rPr lang="en-US" sz="2900" b="1" dirty="0" smtClean="0">
                <a:latin typeface="Calibri" charset="0"/>
                <a:ea typeface="Calibri" charset="0"/>
                <a:cs typeface="Calibri" charset="0"/>
              </a:rPr>
              <a:t>claim </a:t>
            </a:r>
            <a:r>
              <a:rPr lang="en-US" sz="2900" dirty="0">
                <a:latin typeface="Calibri" charset="0"/>
                <a:ea typeface="Calibri" charset="0"/>
                <a:cs typeface="Calibri" charset="0"/>
              </a:rPr>
              <a:t> </a:t>
            </a:r>
          </a:p>
        </p:txBody>
      </p:sp>
      <p:sp>
        <p:nvSpPr>
          <p:cNvPr id="6" name="Rectangle 3"/>
          <p:cNvSpPr>
            <a:spLocks noGrp="1"/>
          </p:cNvSpPr>
          <p:nvPr>
            <p:ph type="sldNum" sz="quarter" idx="2"/>
          </p:nvPr>
        </p:nvSpPr>
        <p:spPr bwMode="auto">
          <a:xfrm>
            <a:off x="8790095" y="6586364"/>
            <a:ext cx="245930" cy="198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10000"/>
              </a:lnSpc>
              <a:defRPr sz="1000" b="1">
                <a:solidFill>
                  <a:schemeClr val="bg1"/>
                </a:solidFill>
                <a:latin typeface="Arial"/>
                <a:ea typeface="Arial"/>
                <a:cs typeface="Arial"/>
              </a:defRPr>
            </a:lvl1pPr>
          </a:lstStyle>
          <a:p>
            <a:fld id="{E6DD4D75-3289-42DC-8D20-6576264FDBE3}" type="slidenum">
              <a:rPr lang="en-US" smtClean="0">
                <a:latin typeface="Calibri" charset="0"/>
                <a:ea typeface="Calibri" charset="0"/>
                <a:cs typeface="Calibri" charset="0"/>
              </a:rPr>
              <a:pPr/>
              <a:t>11</a:t>
            </a:fld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Content Placeholder 18"/>
          <p:cNvSpPr>
            <a:spLocks noGrp="1"/>
          </p:cNvSpPr>
          <p:nvPr>
            <p:ph sz="quarter" idx="10"/>
          </p:nvPr>
        </p:nvSpPr>
        <p:spPr>
          <a:xfrm>
            <a:off x="256118" y="1508636"/>
            <a:ext cx="8568906" cy="55320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Disclosures 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can only provide additional information (qualify/limit) to keep a claim from being misleading. </a:t>
            </a: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 A claim cannot be changed via a disclosure</a:t>
            </a:r>
          </a:p>
          <a:p>
            <a:pPr marL="1203165" lvl="1" indent="-457200">
              <a:buFont typeface="Wingdings" charset="2"/>
              <a:buChar char="Ø"/>
            </a:pP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For </a:t>
            </a: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example, "we are open 365 days a </a:t>
            </a: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year*" </a:t>
            </a: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cannot be fixed with an </a:t>
            </a: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* </a:t>
            </a: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and the statement "not open on </a:t>
            </a: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Holidays*”</a:t>
            </a:r>
          </a:p>
          <a:p>
            <a:pPr lvl="1" indent="0">
              <a:buNone/>
            </a:pPr>
            <a:endParaRPr lang="en-US" sz="2000" dirty="0" smtClean="0">
              <a:latin typeface="Calibri" charset="0"/>
              <a:ea typeface="Calibri" charset="0"/>
              <a:cs typeface="Calibri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Disclosures 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must be conveyed before the consumer purchases, commits to purchase or makes any kind of financial </a:t>
            </a: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investment 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 </a:t>
            </a:r>
            <a:endParaRPr lang="en-US" sz="2400" dirty="0" smtClean="0">
              <a:latin typeface="Calibri" charset="0"/>
              <a:ea typeface="Calibri" charset="0"/>
              <a:cs typeface="Calibri" charset="0"/>
            </a:endParaRPr>
          </a:p>
          <a:p>
            <a:pPr marL="1203165" lvl="1" indent="-457200">
              <a:buFont typeface="Wingdings" charset="2"/>
              <a:buChar char="Ø"/>
            </a:pP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If </a:t>
            </a: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a consumer sees your ad, then drives </a:t>
            </a: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50 </a:t>
            </a: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miles to your dealership only to learn your promotion ended last week, </a:t>
            </a: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it may be considered deceptive</a:t>
            </a:r>
            <a:endParaRPr lang="en-US" sz="2000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032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2208" y="515192"/>
            <a:ext cx="9039882" cy="762000"/>
          </a:xfrm>
        </p:spPr>
        <p:txBody>
          <a:bodyPr>
            <a:noAutofit/>
          </a:bodyPr>
          <a:lstStyle/>
          <a:p>
            <a:r>
              <a:rPr lang="en-US" sz="2900" b="1" dirty="0">
                <a:latin typeface="Calibri" charset="0"/>
                <a:ea typeface="Calibri" charset="0"/>
                <a:cs typeface="Calibri" charset="0"/>
              </a:rPr>
              <a:t>Disclosures must be Clear and </a:t>
            </a:r>
            <a:r>
              <a:rPr lang="en-US" sz="2900" b="1" dirty="0" smtClean="0">
                <a:latin typeface="Calibri" charset="0"/>
                <a:ea typeface="Calibri" charset="0"/>
                <a:cs typeface="Calibri" charset="0"/>
              </a:rPr>
              <a:t>Conspicuous through Placement and Prominence</a:t>
            </a:r>
            <a:r>
              <a:rPr lang="en-US" sz="2900" b="1" dirty="0">
                <a:latin typeface="Calibri" charset="0"/>
                <a:ea typeface="Calibri" charset="0"/>
                <a:cs typeface="Calibri" charset="0"/>
              </a:rPr>
              <a:t> </a:t>
            </a:r>
          </a:p>
        </p:txBody>
      </p:sp>
      <p:sp>
        <p:nvSpPr>
          <p:cNvPr id="6" name="Rectangle 3"/>
          <p:cNvSpPr>
            <a:spLocks noGrp="1"/>
          </p:cNvSpPr>
          <p:nvPr>
            <p:ph type="sldNum" sz="quarter" idx="2"/>
          </p:nvPr>
        </p:nvSpPr>
        <p:spPr bwMode="auto">
          <a:xfrm>
            <a:off x="8790095" y="6586364"/>
            <a:ext cx="245930" cy="198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10000"/>
              </a:lnSpc>
              <a:defRPr sz="1000" b="1">
                <a:solidFill>
                  <a:schemeClr val="bg1"/>
                </a:solidFill>
                <a:latin typeface="Arial"/>
                <a:ea typeface="Arial"/>
                <a:cs typeface="Arial"/>
              </a:defRPr>
            </a:lvl1pPr>
          </a:lstStyle>
          <a:p>
            <a:fld id="{E6DD4D75-3289-42DC-8D20-6576264FDBE3}" type="slidenum">
              <a:rPr lang="en-US" smtClean="0">
                <a:latin typeface="Calibri" charset="0"/>
                <a:ea typeface="Calibri" charset="0"/>
                <a:cs typeface="Calibri" charset="0"/>
              </a:rPr>
              <a:pPr/>
              <a:t>12</a:t>
            </a:fld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Content Placeholder 18"/>
          <p:cNvSpPr>
            <a:spLocks noGrp="1"/>
          </p:cNvSpPr>
          <p:nvPr>
            <p:ph sz="quarter" idx="10"/>
          </p:nvPr>
        </p:nvSpPr>
        <p:spPr>
          <a:xfrm>
            <a:off x="566217" y="1518258"/>
            <a:ext cx="8055485" cy="5043205"/>
          </a:xfrm>
          <a:prstGeom prst="rect">
            <a:avLst/>
          </a:prstGeom>
        </p:spPr>
        <p:txBody>
          <a:bodyPr vert="horz">
            <a:normAutofit fontScale="62500" lnSpcReduction="20000"/>
          </a:bodyPr>
          <a:lstStyle/>
          <a:p>
            <a:pPr>
              <a:spcAft>
                <a:spcPts val="600"/>
              </a:spcAft>
            </a:pPr>
            <a:r>
              <a:rPr lang="en-US" b="1" dirty="0" smtClean="0">
                <a:latin typeface="Calibri" charset="0"/>
                <a:ea typeface="Calibri" charset="0"/>
                <a:cs typeface="Calibri" charset="0"/>
              </a:rPr>
              <a:t>Placement and Proximity:</a:t>
            </a:r>
            <a:endParaRPr lang="en-US" b="1" dirty="0">
              <a:latin typeface="Calibri" charset="0"/>
              <a:ea typeface="Calibri" charset="0"/>
              <a:cs typeface="Calibri" charset="0"/>
            </a:endParaRPr>
          </a:p>
          <a:p>
            <a:pPr marL="457200" indent="-457200">
              <a:spcAft>
                <a:spcPts val="600"/>
              </a:spcAft>
              <a:buFont typeface="Arial" charset="0"/>
              <a:buChar char="•"/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The disclosure’s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 proximity to the relevant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claim</a:t>
            </a:r>
          </a:p>
          <a:p>
            <a:pPr marL="457200" indent="-457200">
              <a:spcAft>
                <a:spcPts val="600"/>
              </a:spcAft>
              <a:buFont typeface="Arial" charset="0"/>
              <a:buChar char="•"/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The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closer the disclosure is to the claim to which it relates, the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better</a:t>
            </a:r>
          </a:p>
          <a:p>
            <a:pPr>
              <a:spcAft>
                <a:spcPts val="600"/>
              </a:spcAft>
            </a:pPr>
            <a:endParaRPr lang="en-US" b="1" dirty="0" smtClean="0">
              <a:latin typeface="Calibri" charset="0"/>
              <a:ea typeface="Calibri" charset="0"/>
              <a:cs typeface="Calibri" charset="0"/>
            </a:endParaRPr>
          </a:p>
          <a:p>
            <a:pPr>
              <a:spcAft>
                <a:spcPts val="600"/>
              </a:spcAft>
            </a:pPr>
            <a:r>
              <a:rPr lang="en-US" b="1" dirty="0" smtClean="0">
                <a:latin typeface="Calibri" charset="0"/>
                <a:ea typeface="Calibri" charset="0"/>
                <a:cs typeface="Calibri" charset="0"/>
              </a:rPr>
              <a:t>Prominence:  </a:t>
            </a:r>
          </a:p>
          <a:p>
            <a:pPr marL="457200" indent="-457200">
              <a:spcAft>
                <a:spcPts val="600"/>
              </a:spcAft>
              <a:buFont typeface="Arial" charset="0"/>
              <a:buChar char="•"/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W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hether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it is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unavoidable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  <a:p>
            <a:pPr marL="457200" indent="-457200">
              <a:spcAft>
                <a:spcPts val="600"/>
              </a:spcAft>
              <a:buFont typeface="Arial" charset="0"/>
              <a:buChar char="•"/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Whether other parts of the ad distract attention from the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disclosure</a:t>
            </a:r>
          </a:p>
          <a:p>
            <a:pPr marL="457200" indent="-457200">
              <a:spcAft>
                <a:spcPts val="600"/>
              </a:spcAft>
              <a:buFont typeface="Arial" charset="0"/>
              <a:buChar char="•"/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W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hether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the disclosure needs to be repeated at different places on a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website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  <a:p>
            <a:pPr marL="457200" indent="-457200">
              <a:spcAft>
                <a:spcPts val="600"/>
              </a:spcAft>
              <a:buFont typeface="Arial" charset="0"/>
              <a:buChar char="•"/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Whether disclosures in audio messages are presented in an adequate volume and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cadence</a:t>
            </a:r>
          </a:p>
          <a:p>
            <a:pPr marL="457200" indent="-457200">
              <a:spcAft>
                <a:spcPts val="600"/>
              </a:spcAft>
              <a:buFont typeface="Arial" charset="0"/>
              <a:buChar char="•"/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W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hether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visual disclosures appear for a sufficient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duration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  <a:p>
            <a:pPr marL="457200" indent="-457200">
              <a:spcAft>
                <a:spcPts val="600"/>
              </a:spcAft>
              <a:buFont typeface="Arial" charset="0"/>
              <a:buChar char="•"/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Whether the language of the disclosure is understandable to the intended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audience</a:t>
            </a:r>
            <a:endParaRPr lang="en-US" sz="2800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23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85902" y="543973"/>
            <a:ext cx="8658099" cy="762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Calibri" charset="0"/>
                <a:ea typeface="Calibri" charset="0"/>
                <a:cs typeface="Calibri" charset="0"/>
              </a:rPr>
              <a:t>Disclosure Proximity </a:t>
            </a:r>
            <a:r>
              <a:rPr lang="en-US" b="1" dirty="0">
                <a:latin typeface="Calibri" charset="0"/>
                <a:ea typeface="Calibri" charset="0"/>
                <a:cs typeface="Calibri" charset="0"/>
              </a:rPr>
              <a:t>and </a:t>
            </a:r>
            <a:r>
              <a:rPr lang="en-US" b="1" dirty="0" smtClean="0">
                <a:latin typeface="Calibri" charset="0"/>
                <a:ea typeface="Calibri" charset="0"/>
                <a:cs typeface="Calibri" charset="0"/>
              </a:rPr>
              <a:t>Placement best </a:t>
            </a:r>
            <a:r>
              <a:rPr lang="en-US" b="1" dirty="0">
                <a:latin typeface="Calibri" charset="0"/>
                <a:ea typeface="Calibri" charset="0"/>
                <a:cs typeface="Calibri" charset="0"/>
              </a:rPr>
              <a:t>p</a:t>
            </a:r>
            <a:r>
              <a:rPr lang="en-US" b="1" dirty="0" smtClean="0">
                <a:latin typeface="Calibri" charset="0"/>
                <a:ea typeface="Calibri" charset="0"/>
                <a:cs typeface="Calibri" charset="0"/>
              </a:rPr>
              <a:t>ractices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Rectangle 3"/>
          <p:cNvSpPr>
            <a:spLocks noGrp="1"/>
          </p:cNvSpPr>
          <p:nvPr>
            <p:ph type="sldNum" sz="quarter" idx="2"/>
          </p:nvPr>
        </p:nvSpPr>
        <p:spPr bwMode="auto">
          <a:xfrm>
            <a:off x="8790095" y="6586364"/>
            <a:ext cx="245930" cy="198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10000"/>
              </a:lnSpc>
              <a:defRPr sz="1000" b="1">
                <a:solidFill>
                  <a:schemeClr val="bg1"/>
                </a:solidFill>
                <a:latin typeface="Arial"/>
                <a:ea typeface="Arial"/>
                <a:cs typeface="Arial"/>
              </a:defRPr>
            </a:lvl1pPr>
          </a:lstStyle>
          <a:p>
            <a:fld id="{E6DD4D75-3289-42DC-8D20-6576264FDBE3}" type="slidenum">
              <a:rPr lang="en-US" smtClean="0">
                <a:latin typeface="Calibri" charset="0"/>
                <a:ea typeface="Calibri" charset="0"/>
                <a:cs typeface="Calibri" charset="0"/>
              </a:rPr>
              <a:pPr/>
              <a:t>13</a:t>
            </a:fld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Content Placeholder 18"/>
          <p:cNvSpPr>
            <a:spLocks noGrp="1"/>
          </p:cNvSpPr>
          <p:nvPr>
            <p:ph sz="quarter" idx="10"/>
          </p:nvPr>
        </p:nvSpPr>
        <p:spPr>
          <a:xfrm>
            <a:off x="603805" y="1660444"/>
            <a:ext cx="8055485" cy="506051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457200" indent="-457200">
              <a:spcAft>
                <a:spcPts val="600"/>
              </a:spcAft>
              <a:buFont typeface="Arial" charset="0"/>
              <a:buChar char="•"/>
            </a:pP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Whenever </a:t>
            </a: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possible, the disclosure should be next to and on the same screen as the claim </a:t>
            </a: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it is </a:t>
            </a: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modifying</a:t>
            </a:r>
          </a:p>
          <a:p>
            <a:pPr marL="457200" indent="-457200">
              <a:spcAft>
                <a:spcPts val="600"/>
              </a:spcAft>
              <a:buFont typeface="Arial" charset="0"/>
              <a:buChar char="•"/>
            </a:pP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If the user will be required to scroll to see the disclosure, use text and/or visual cues in a way that makes the notice unavoidable; prompts and required text </a:t>
            </a: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boxes</a:t>
            </a:r>
            <a:endParaRPr lang="en-US" sz="2000" dirty="0">
              <a:latin typeface="Calibri" charset="0"/>
              <a:ea typeface="Calibri" charset="0"/>
              <a:cs typeface="Calibri" charset="0"/>
            </a:endParaRPr>
          </a:p>
          <a:p>
            <a:pPr marL="457200" indent="-457200">
              <a:spcAft>
                <a:spcPts val="600"/>
              </a:spcAft>
              <a:buFont typeface="Arial" charset="0"/>
              <a:buChar char="•"/>
            </a:pP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Consider the technical limitations - pop–ups can be blocked, some sites may not support flash.  Mobile sites should be optimized to allow users to easily see the </a:t>
            </a: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disclosure</a:t>
            </a:r>
            <a:endParaRPr lang="en-US" sz="2000" dirty="0">
              <a:latin typeface="Calibri" charset="0"/>
              <a:ea typeface="Calibri" charset="0"/>
              <a:cs typeface="Calibri" charset="0"/>
            </a:endParaRPr>
          </a:p>
          <a:p>
            <a:pPr marL="457200" indent="-457200">
              <a:spcAft>
                <a:spcPts val="600"/>
              </a:spcAft>
              <a:buFont typeface="Arial" charset="0"/>
              <a:buChar char="•"/>
            </a:pP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Space-constrained </a:t>
            </a: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ads such as “teasers” and “drivers” are still subject to the disclosure requirements; where a disclosure will not fit into the ad space, it must be clear and conspicuous on the website to which the ad </a:t>
            </a: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links</a:t>
            </a:r>
            <a:endParaRPr lang="en-US" sz="2000" dirty="0">
              <a:latin typeface="Calibri" charset="0"/>
              <a:ea typeface="Calibri" charset="0"/>
              <a:cs typeface="Calibri" charset="0"/>
            </a:endParaRPr>
          </a:p>
          <a:p>
            <a:pPr marL="457200" lvl="0" indent="-457200">
              <a:buFont typeface="Arial" charset="0"/>
              <a:buChar char="•"/>
            </a:pPr>
            <a:endParaRPr lang="en-US" sz="2000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84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85902" y="512074"/>
            <a:ext cx="8658099" cy="762000"/>
          </a:xfrm>
        </p:spPr>
        <p:txBody>
          <a:bodyPr>
            <a:normAutofit/>
          </a:bodyPr>
          <a:lstStyle/>
          <a:p>
            <a:r>
              <a:rPr lang="en-US" sz="2900" b="1" dirty="0" smtClean="0">
                <a:latin typeface="Calibri" charset="0"/>
                <a:ea typeface="Calibri" charset="0"/>
                <a:cs typeface="Calibri" charset="0"/>
              </a:rPr>
              <a:t>Disclosure Prominence best practices</a:t>
            </a:r>
            <a:endParaRPr lang="en-US" sz="29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Rectangle 3"/>
          <p:cNvSpPr>
            <a:spLocks noGrp="1"/>
          </p:cNvSpPr>
          <p:nvPr>
            <p:ph type="sldNum" sz="quarter" idx="2"/>
          </p:nvPr>
        </p:nvSpPr>
        <p:spPr bwMode="auto">
          <a:xfrm>
            <a:off x="8790095" y="6586364"/>
            <a:ext cx="245930" cy="198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10000"/>
              </a:lnSpc>
              <a:defRPr sz="1000" b="1">
                <a:solidFill>
                  <a:schemeClr val="bg1"/>
                </a:solidFill>
                <a:latin typeface="Arial"/>
                <a:ea typeface="Arial"/>
                <a:cs typeface="Arial"/>
              </a:defRPr>
            </a:lvl1pPr>
          </a:lstStyle>
          <a:p>
            <a:fld id="{E6DD4D75-3289-42DC-8D20-6576264FDBE3}" type="slidenum">
              <a:rPr lang="en-US" smtClean="0">
                <a:latin typeface="Calibri" charset="0"/>
                <a:ea typeface="Calibri" charset="0"/>
                <a:cs typeface="Calibri" charset="0"/>
              </a:rPr>
              <a:pPr/>
              <a:t>14</a:t>
            </a:fld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Content Placeholder 18"/>
          <p:cNvSpPr>
            <a:spLocks noGrp="1"/>
          </p:cNvSpPr>
          <p:nvPr>
            <p:ph sz="quarter" idx="10"/>
          </p:nvPr>
        </p:nvSpPr>
        <p:spPr>
          <a:xfrm>
            <a:off x="603805" y="1157112"/>
            <a:ext cx="8055485" cy="4910314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/>
          <a:p>
            <a:pPr marL="457200" indent="-457200">
              <a:buFont typeface="Arial" charset="0"/>
              <a:buChar char="•"/>
            </a:pPr>
            <a:endParaRPr lang="en-US" dirty="0" smtClean="0">
              <a:latin typeface="Calibri" charset="0"/>
              <a:ea typeface="Calibri" charset="0"/>
              <a:cs typeface="Calibri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Size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and color are important  – the disclosure must be in type at least as large as the claim it modifies and in a noticeable color that will catch the user’s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attention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 </a:t>
            </a:r>
            <a:endParaRPr lang="en-US" dirty="0" smtClean="0">
              <a:latin typeface="Calibri" charset="0"/>
              <a:ea typeface="Calibri" charset="0"/>
              <a:cs typeface="Calibri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Consider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using graphics to draw the user’s attention to the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disclosure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 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Disclosures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should be written in clear, understandable language and should not be buried in lengthy terms at the bottom of the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page</a:t>
            </a:r>
            <a:endParaRPr lang="sk-SK" dirty="0">
              <a:latin typeface="Calibri" charset="0"/>
              <a:ea typeface="Calibri" charset="0"/>
              <a:cs typeface="Calibri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sk-SK" dirty="0" smtClean="0">
                <a:latin typeface="Calibri" charset="0"/>
                <a:ea typeface="Calibri" charset="0"/>
                <a:cs typeface="Calibri" charset="0"/>
              </a:rPr>
              <a:t>In </a:t>
            </a:r>
            <a:r>
              <a:rPr lang="sk-SK" dirty="0">
                <a:latin typeface="Calibri" charset="0"/>
                <a:ea typeface="Calibri" charset="0"/>
                <a:cs typeface="Calibri" charset="0"/>
              </a:rPr>
              <a:t>some circumstances, consider requiring the user to acknowledge the disclosure before moving forward to receive a service or </a:t>
            </a:r>
            <a:r>
              <a:rPr lang="sk-SK" dirty="0" smtClean="0">
                <a:latin typeface="Calibri" charset="0"/>
                <a:ea typeface="Calibri" charset="0"/>
                <a:cs typeface="Calibri" charset="0"/>
              </a:rPr>
              <a:t>product </a:t>
            </a:r>
            <a:r>
              <a:rPr lang="sk-SK" dirty="0">
                <a:latin typeface="Calibri" charset="0"/>
                <a:ea typeface="Calibri" charset="0"/>
                <a:cs typeface="Calibri" charset="0"/>
              </a:rPr>
              <a:t>  </a:t>
            </a:r>
          </a:p>
          <a:p>
            <a:pPr>
              <a:spcAft>
                <a:spcPts val="600"/>
              </a:spcAft>
            </a:pPr>
            <a:endParaRPr lang="sk-SK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34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85901" y="522707"/>
            <a:ext cx="8658099" cy="762000"/>
          </a:xfrm>
        </p:spPr>
        <p:txBody>
          <a:bodyPr>
            <a:normAutofit/>
          </a:bodyPr>
          <a:lstStyle/>
          <a:p>
            <a:r>
              <a:rPr lang="en-US" sz="2900" b="1" dirty="0" smtClean="0">
                <a:latin typeface="Calibri" charset="0"/>
                <a:ea typeface="Calibri" charset="0"/>
                <a:cs typeface="Calibri" charset="0"/>
              </a:rPr>
              <a:t>Using Hyperlinks for Disclosures</a:t>
            </a:r>
            <a:endParaRPr lang="en-US" sz="29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Rectangle 3"/>
          <p:cNvSpPr>
            <a:spLocks noGrp="1"/>
          </p:cNvSpPr>
          <p:nvPr>
            <p:ph type="sldNum" sz="quarter" idx="2"/>
          </p:nvPr>
        </p:nvSpPr>
        <p:spPr bwMode="auto">
          <a:xfrm>
            <a:off x="8790095" y="6586364"/>
            <a:ext cx="245930" cy="198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10000"/>
              </a:lnSpc>
              <a:defRPr sz="1000" b="1">
                <a:solidFill>
                  <a:schemeClr val="bg1"/>
                </a:solidFill>
                <a:latin typeface="Arial"/>
                <a:ea typeface="Arial"/>
                <a:cs typeface="Arial"/>
              </a:defRPr>
            </a:lvl1pPr>
          </a:lstStyle>
          <a:p>
            <a:fld id="{E6DD4D75-3289-42DC-8D20-6576264FDBE3}" type="slidenum">
              <a:rPr lang="en-US" smtClean="0">
                <a:latin typeface="Calibri" charset="0"/>
                <a:ea typeface="Calibri" charset="0"/>
                <a:cs typeface="Calibri" charset="0"/>
              </a:rPr>
              <a:pPr/>
              <a:t>15</a:t>
            </a:fld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Content Placeholder 18"/>
          <p:cNvSpPr>
            <a:spLocks noGrp="1"/>
          </p:cNvSpPr>
          <p:nvPr>
            <p:ph sz="quarter" idx="10"/>
          </p:nvPr>
        </p:nvSpPr>
        <p:spPr>
          <a:xfrm>
            <a:off x="368938" y="1392230"/>
            <a:ext cx="8422424" cy="5065343"/>
          </a:xfrm>
          <a:prstGeom prst="rect">
            <a:avLst/>
          </a:prstGeom>
        </p:spPr>
        <p:txBody>
          <a:bodyPr vert="horz">
            <a:normAutofit fontScale="77500" lnSpcReduction="20000"/>
          </a:bodyPr>
          <a:lstStyle/>
          <a:p>
            <a:pPr marL="457200" indent="-457200">
              <a:spcAft>
                <a:spcPts val="600"/>
              </a:spcAft>
              <a:buFont typeface="Arial" charset="0"/>
              <a:buChar char="•"/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Hyperlinks can be used If the disclosure is not  integral to the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claim 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  <a:p>
            <a:pPr marL="457200" indent="-457200">
              <a:spcAft>
                <a:spcPts val="600"/>
              </a:spcAft>
              <a:buFont typeface="Arial" charset="0"/>
              <a:buChar char="•"/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Cannot be used for cost information and certain safety disclosures</a:t>
            </a:r>
            <a:endParaRPr lang="en-US" b="1" dirty="0">
              <a:latin typeface="Calibri" charset="0"/>
              <a:ea typeface="Calibri" charset="0"/>
              <a:cs typeface="Calibri" charset="0"/>
            </a:endParaRPr>
          </a:p>
          <a:p>
            <a:pPr marL="457200" indent="-457200">
              <a:spcAft>
                <a:spcPts val="600"/>
              </a:spcAft>
              <a:buFont typeface="Arial" charset="0"/>
              <a:buChar char="•"/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Link should be </a:t>
            </a:r>
            <a:r>
              <a:rPr lang="en-US" i="1" dirty="0">
                <a:latin typeface="Calibri" charset="0"/>
                <a:ea typeface="Calibri" charset="0"/>
                <a:cs typeface="Calibri" charset="0"/>
              </a:rPr>
              <a:t>obvious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and </a:t>
            </a:r>
            <a:r>
              <a:rPr lang="en-US" i="1" dirty="0">
                <a:latin typeface="Calibri" charset="0"/>
                <a:ea typeface="Calibri" charset="0"/>
                <a:cs typeface="Calibri" charset="0"/>
              </a:rPr>
              <a:t>clearly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identified</a:t>
            </a:r>
            <a:endParaRPr lang="en-US" b="1" dirty="0">
              <a:latin typeface="Calibri" charset="0"/>
              <a:ea typeface="Calibri" charset="0"/>
              <a:cs typeface="Calibri" charset="0"/>
            </a:endParaRPr>
          </a:p>
          <a:p>
            <a:pPr marL="457200" indent="-457200">
              <a:spcAft>
                <a:spcPts val="600"/>
              </a:spcAft>
              <a:buFont typeface="Arial" charset="0"/>
              <a:buChar char="•"/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The label of the hyperlink should clearly identify the importance, nature and relevance of the information it links to.  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“Disclaimer,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”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“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Terms and Conditions,”  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 “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I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mportant Information,” may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not be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enough </a:t>
            </a:r>
            <a:endParaRPr lang="en-US" b="1" dirty="0">
              <a:latin typeface="Calibri" charset="0"/>
              <a:ea typeface="Calibri" charset="0"/>
              <a:cs typeface="Calibri" charset="0"/>
            </a:endParaRPr>
          </a:p>
          <a:p>
            <a:pPr marL="457200" indent="-457200">
              <a:spcAft>
                <a:spcPts val="600"/>
              </a:spcAft>
              <a:buFont typeface="Arial" charset="0"/>
              <a:buChar char="•"/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Hyperlink styles should be consistent across your website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(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i.e., all italicized or all underlined, etc.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)</a:t>
            </a:r>
            <a:endParaRPr lang="en-US" b="1" dirty="0">
              <a:latin typeface="Calibri" charset="0"/>
              <a:ea typeface="Calibri" charset="0"/>
              <a:cs typeface="Calibri" charset="0"/>
            </a:endParaRPr>
          </a:p>
          <a:p>
            <a:pPr marL="457200" indent="-457200">
              <a:spcAft>
                <a:spcPts val="600"/>
              </a:spcAft>
              <a:buFont typeface="Arial" charset="0"/>
              <a:buChar char="•"/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Hyperlinks should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be placed close to the claim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the disclosure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 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clarifies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 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and should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take the user directly to the disclosure </a:t>
            </a:r>
            <a:r>
              <a:rPr lang="en-US" i="1" dirty="0">
                <a:latin typeface="Calibri" charset="0"/>
                <a:ea typeface="Calibri" charset="0"/>
                <a:cs typeface="Calibri" charset="0"/>
              </a:rPr>
              <a:t> 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  <a:p>
            <a:pPr marL="457200" indent="-457200">
              <a:spcAft>
                <a:spcPts val="600"/>
              </a:spcAft>
              <a:buFont typeface="Arial" charset="0"/>
              <a:buChar char="•"/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Be sure to monitor whether and when users are clicking on the disclosures so that you can know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what is working and what is not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 </a:t>
            </a:r>
            <a:endParaRPr lang="en-US" sz="2800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97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85902" y="543973"/>
            <a:ext cx="8211531" cy="762000"/>
          </a:xfrm>
        </p:spPr>
        <p:txBody>
          <a:bodyPr>
            <a:normAutofit fontScale="90000"/>
          </a:bodyPr>
          <a:lstStyle/>
          <a:p>
            <a:r>
              <a:rPr lang="sk-SK" b="1" dirty="0">
                <a:latin typeface="Calibri" charset="0"/>
                <a:ea typeface="Calibri" charset="0"/>
                <a:cs typeface="Calibri" charset="0"/>
              </a:rPr>
              <a:t>Remember, the ad will be reviewed overall as a </a:t>
            </a:r>
            <a:r>
              <a:rPr lang="sk-SK" b="1" dirty="0" smtClean="0">
                <a:latin typeface="Calibri" charset="0"/>
                <a:ea typeface="Calibri" charset="0"/>
                <a:cs typeface="Calibri" charset="0"/>
              </a:rPr>
              <a:t>whole</a:t>
            </a:r>
            <a:r>
              <a:rPr lang="sk-SK" b="1" dirty="0">
                <a:latin typeface="Calibri" charset="0"/>
                <a:ea typeface="Calibri" charset="0"/>
                <a:cs typeface="Calibri" charset="0"/>
              </a:rPr>
              <a:t>  </a:t>
            </a:r>
          </a:p>
        </p:txBody>
      </p:sp>
      <p:sp>
        <p:nvSpPr>
          <p:cNvPr id="6" name="Rectangle 3"/>
          <p:cNvSpPr>
            <a:spLocks noGrp="1"/>
          </p:cNvSpPr>
          <p:nvPr>
            <p:ph type="sldNum" sz="quarter" idx="2"/>
          </p:nvPr>
        </p:nvSpPr>
        <p:spPr bwMode="auto">
          <a:xfrm>
            <a:off x="8790095" y="6586364"/>
            <a:ext cx="245930" cy="198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10000"/>
              </a:lnSpc>
              <a:defRPr sz="1000" b="1">
                <a:solidFill>
                  <a:schemeClr val="bg1"/>
                </a:solidFill>
                <a:latin typeface="Arial"/>
                <a:ea typeface="Arial"/>
                <a:cs typeface="Arial"/>
              </a:defRPr>
            </a:lvl1pPr>
          </a:lstStyle>
          <a:p>
            <a:fld id="{E6DD4D75-3289-42DC-8D20-6576264FDBE3}" type="slidenum">
              <a:rPr lang="en-US" smtClean="0">
                <a:latin typeface="Calibri" charset="0"/>
                <a:ea typeface="Calibri" charset="0"/>
                <a:cs typeface="Calibri" charset="0"/>
              </a:rPr>
              <a:pPr/>
              <a:t>16</a:t>
            </a:fld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Content Placeholder 18"/>
          <p:cNvSpPr>
            <a:spLocks noGrp="1"/>
          </p:cNvSpPr>
          <p:nvPr>
            <p:ph sz="quarter" idx="10"/>
          </p:nvPr>
        </p:nvSpPr>
        <p:spPr>
          <a:xfrm>
            <a:off x="603805" y="1609454"/>
            <a:ext cx="8055485" cy="4697260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/>
          <a:p>
            <a:pPr marL="457200" indent="-457200">
              <a:spcAft>
                <a:spcPts val="600"/>
              </a:spcAft>
              <a:buFont typeface="Arial" charset="0"/>
              <a:buChar char="•"/>
            </a:pPr>
            <a:r>
              <a:rPr lang="sk-SK" dirty="0" smtClean="0">
                <a:latin typeface="Calibri" charset="0"/>
                <a:ea typeface="Calibri" charset="0"/>
                <a:cs typeface="Calibri" charset="0"/>
              </a:rPr>
              <a:t>If </a:t>
            </a:r>
            <a:r>
              <a:rPr lang="sk-SK" dirty="0">
                <a:latin typeface="Calibri" charset="0"/>
                <a:ea typeface="Calibri" charset="0"/>
                <a:cs typeface="Calibri" charset="0"/>
              </a:rPr>
              <a:t>there are distracting parts of the ad, be sure to account for that when deciding how to make the disclosure clear and conspicuous</a:t>
            </a:r>
          </a:p>
          <a:p>
            <a:pPr marL="457200" indent="-457200">
              <a:spcAft>
                <a:spcPts val="600"/>
              </a:spcAft>
              <a:buFont typeface="Arial" charset="0"/>
              <a:buChar char="•"/>
            </a:pPr>
            <a:r>
              <a:rPr lang="sk-SK" dirty="0">
                <a:latin typeface="Calibri" charset="0"/>
                <a:ea typeface="Calibri" charset="0"/>
                <a:cs typeface="Calibri" charset="0"/>
              </a:rPr>
              <a:t>It may be necessary to repeat the disclosure, for example when the claim appears on more than one page </a:t>
            </a:r>
            <a:r>
              <a:rPr lang="sk-SK" dirty="0" smtClean="0">
                <a:latin typeface="Calibri" charset="0"/>
                <a:ea typeface="Calibri" charset="0"/>
                <a:cs typeface="Calibri" charset="0"/>
              </a:rPr>
              <a:t>of </a:t>
            </a:r>
            <a:r>
              <a:rPr lang="sk-SK" dirty="0">
                <a:latin typeface="Calibri" charset="0"/>
                <a:ea typeface="Calibri" charset="0"/>
                <a:cs typeface="Calibri" charset="0"/>
              </a:rPr>
              <a:t>a mobile site </a:t>
            </a:r>
          </a:p>
          <a:p>
            <a:pPr marL="457200" indent="-457200">
              <a:spcAft>
                <a:spcPts val="600"/>
              </a:spcAft>
              <a:buFont typeface="Arial" charset="0"/>
              <a:buChar char="•"/>
            </a:pPr>
            <a:r>
              <a:rPr lang="sk-SK" dirty="0">
                <a:latin typeface="Calibri" charset="0"/>
                <a:ea typeface="Calibri" charset="0"/>
                <a:cs typeface="Calibri" charset="0"/>
              </a:rPr>
              <a:t>The ad should be optimized for the particular platform that its on, so that the disclosures continue to be clear and conscious to the user</a:t>
            </a:r>
          </a:p>
          <a:p>
            <a:pPr marL="457200" indent="-457200">
              <a:spcAft>
                <a:spcPts val="600"/>
              </a:spcAft>
              <a:buFont typeface="Arial" charset="0"/>
              <a:buChar char="•"/>
            </a:pPr>
            <a:r>
              <a:rPr lang="sk-SK" dirty="0">
                <a:latin typeface="Calibri" charset="0"/>
                <a:ea typeface="Calibri" charset="0"/>
                <a:cs typeface="Calibri" charset="0"/>
              </a:rPr>
              <a:t>Remember, disclosures should be clear, simple and </a:t>
            </a:r>
            <a:r>
              <a:rPr lang="sk-SK" dirty="0" smtClean="0">
                <a:latin typeface="Calibri" charset="0"/>
                <a:ea typeface="Calibri" charset="0"/>
                <a:cs typeface="Calibri" charset="0"/>
              </a:rPr>
              <a:t>accurate</a:t>
            </a:r>
            <a:endParaRPr lang="en-US" sz="2800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14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85901" y="490804"/>
            <a:ext cx="8658099" cy="762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Calibri" charset="0"/>
                <a:ea typeface="Calibri" charset="0"/>
                <a:cs typeface="Calibri" charset="0"/>
              </a:rPr>
              <a:t>HOT TOPICS: Advertising Credit and Finance </a:t>
            </a:r>
            <a:r>
              <a:rPr lang="en-US" b="1" dirty="0" smtClean="0">
                <a:latin typeface="Calibri" charset="0"/>
                <a:ea typeface="Calibri" charset="0"/>
                <a:cs typeface="Calibri" charset="0"/>
              </a:rPr>
              <a:t>Terms</a:t>
            </a:r>
            <a:endParaRPr lang="en-US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Rectangle 3"/>
          <p:cNvSpPr>
            <a:spLocks noGrp="1"/>
          </p:cNvSpPr>
          <p:nvPr>
            <p:ph type="sldNum" sz="quarter" idx="2"/>
          </p:nvPr>
        </p:nvSpPr>
        <p:spPr bwMode="auto">
          <a:xfrm>
            <a:off x="8790095" y="6586364"/>
            <a:ext cx="245930" cy="198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10000"/>
              </a:lnSpc>
              <a:defRPr sz="1000" b="1">
                <a:solidFill>
                  <a:schemeClr val="bg1"/>
                </a:solidFill>
                <a:latin typeface="Arial"/>
                <a:ea typeface="Arial"/>
                <a:cs typeface="Arial"/>
              </a:defRPr>
            </a:lvl1pPr>
          </a:lstStyle>
          <a:p>
            <a:fld id="{E6DD4D75-3289-42DC-8D20-6576264FDBE3}" type="slidenum">
              <a:rPr lang="en-US" smtClean="0">
                <a:latin typeface="Calibri" charset="0"/>
                <a:ea typeface="Calibri" charset="0"/>
                <a:cs typeface="Calibri" charset="0"/>
              </a:rPr>
              <a:pPr/>
              <a:t>17</a:t>
            </a:fld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Content Placeholder 18"/>
          <p:cNvSpPr>
            <a:spLocks noGrp="1"/>
          </p:cNvSpPr>
          <p:nvPr>
            <p:ph sz="quarter" idx="10"/>
          </p:nvPr>
        </p:nvSpPr>
        <p:spPr>
          <a:xfrm>
            <a:off x="603805" y="1593066"/>
            <a:ext cx="8055485" cy="4605724"/>
          </a:xfrm>
          <a:prstGeom prst="rect">
            <a:avLst/>
          </a:prstGeom>
        </p:spPr>
        <p:txBody>
          <a:bodyPr vert="horz"/>
          <a:lstStyle/>
          <a:p>
            <a:pPr marL="457200" indent="-457200">
              <a:spcAft>
                <a:spcPts val="600"/>
              </a:spcAft>
              <a:buFont typeface="Arial" charset="0"/>
              <a:buChar char="•"/>
            </a:pP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The 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Federal Truth In Lending Act (TILA) and its Regulation Z apply to ads that promote credit terms</a:t>
            </a:r>
          </a:p>
          <a:p>
            <a:pPr marL="457200" indent="-457200">
              <a:spcAft>
                <a:spcPts val="600"/>
              </a:spcAft>
              <a:buFont typeface="Arial" charset="0"/>
              <a:buChar char="•"/>
            </a:pP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All credit terms that are advertised must be accurate and actually available </a:t>
            </a:r>
          </a:p>
          <a:p>
            <a:pPr marL="457200" indent="-457200">
              <a:spcAft>
                <a:spcPts val="600"/>
              </a:spcAft>
              <a:buFont typeface="Arial" charset="0"/>
              <a:buChar char="•"/>
            </a:pP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If there are restrictions or qualifications, they </a:t>
            </a: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must 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be clearly stated</a:t>
            </a:r>
          </a:p>
          <a:p>
            <a:pPr marL="457200" indent="-457200">
              <a:spcAft>
                <a:spcPts val="600"/>
              </a:spcAft>
              <a:buFont typeface="Arial" charset="0"/>
              <a:buChar char="•"/>
            </a:pP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Particular information, known as “</a:t>
            </a:r>
            <a:r>
              <a:rPr lang="en-US" sz="2400" b="1" dirty="0">
                <a:latin typeface="Calibri" charset="0"/>
                <a:ea typeface="Calibri" charset="0"/>
                <a:cs typeface="Calibri" charset="0"/>
              </a:rPr>
              <a:t>Triggering Terms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”, must be accompanied by certain </a:t>
            </a: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disclosures</a:t>
            </a:r>
            <a:endParaRPr lang="en-US" sz="2400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99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85902" y="395111"/>
            <a:ext cx="8658099" cy="762000"/>
          </a:xfrm>
        </p:spPr>
        <p:txBody>
          <a:bodyPr>
            <a:normAutofit/>
          </a:bodyPr>
          <a:lstStyle/>
          <a:p>
            <a:r>
              <a:rPr lang="en-US" sz="2900" b="1" dirty="0" smtClean="0">
                <a:latin typeface="Calibri" charset="0"/>
                <a:ea typeface="Calibri" charset="0"/>
                <a:cs typeface="Calibri" charset="0"/>
              </a:rPr>
              <a:t> "</a:t>
            </a:r>
            <a:r>
              <a:rPr lang="en-US" sz="2900" b="1" dirty="0">
                <a:latin typeface="Calibri" charset="0"/>
                <a:ea typeface="Calibri" charset="0"/>
                <a:cs typeface="Calibri" charset="0"/>
              </a:rPr>
              <a:t>Triggering Terms</a:t>
            </a:r>
            <a:r>
              <a:rPr lang="en-US" sz="2900" b="1" dirty="0" smtClean="0">
                <a:latin typeface="Calibri" charset="0"/>
                <a:ea typeface="Calibri" charset="0"/>
                <a:cs typeface="Calibri" charset="0"/>
              </a:rPr>
              <a:t>"</a:t>
            </a:r>
            <a:endParaRPr lang="en-US" sz="29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Rectangle 3"/>
          <p:cNvSpPr>
            <a:spLocks noGrp="1"/>
          </p:cNvSpPr>
          <p:nvPr>
            <p:ph type="sldNum" sz="quarter" idx="2"/>
          </p:nvPr>
        </p:nvSpPr>
        <p:spPr bwMode="auto">
          <a:xfrm>
            <a:off x="8790095" y="6586364"/>
            <a:ext cx="245930" cy="198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10000"/>
              </a:lnSpc>
              <a:defRPr sz="1000" b="1">
                <a:solidFill>
                  <a:schemeClr val="bg1"/>
                </a:solidFill>
                <a:latin typeface="Arial"/>
                <a:ea typeface="Arial"/>
                <a:cs typeface="Arial"/>
              </a:defRPr>
            </a:lvl1pPr>
          </a:lstStyle>
          <a:p>
            <a:fld id="{E6DD4D75-3289-42DC-8D20-6576264FDBE3}" type="slidenum">
              <a:rPr lang="en-US" smtClean="0">
                <a:latin typeface="Calibri" charset="0"/>
                <a:ea typeface="Calibri" charset="0"/>
                <a:cs typeface="Calibri" charset="0"/>
              </a:rPr>
              <a:pPr/>
              <a:t>18</a:t>
            </a:fld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Content Placeholder 18"/>
          <p:cNvSpPr>
            <a:spLocks noGrp="1"/>
          </p:cNvSpPr>
          <p:nvPr>
            <p:ph sz="quarter" idx="10"/>
          </p:nvPr>
        </p:nvSpPr>
        <p:spPr>
          <a:xfrm>
            <a:off x="603805" y="1327760"/>
            <a:ext cx="8055485" cy="5456864"/>
          </a:xfrm>
          <a:prstGeom prst="rect">
            <a:avLst/>
          </a:prstGeom>
        </p:spPr>
        <p:txBody>
          <a:bodyPr vert="horz"/>
          <a:lstStyle/>
          <a:p>
            <a:pPr marL="457200" indent="-457200">
              <a:spcAft>
                <a:spcPts val="600"/>
              </a:spcAft>
              <a:buFont typeface="Arial" charset="0"/>
              <a:buChar char="•"/>
            </a:pP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The 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amount of a </a:t>
            </a: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down-payment, expressed as either a 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percentage </a:t>
            </a: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or a dollar amount</a:t>
            </a:r>
            <a:endParaRPr lang="en-US" sz="2400" dirty="0">
              <a:latin typeface="Calibri" charset="0"/>
              <a:ea typeface="Calibri" charset="0"/>
              <a:cs typeface="Calibri" charset="0"/>
            </a:endParaRPr>
          </a:p>
          <a:p>
            <a:pPr marL="457200" indent="-457200">
              <a:spcAft>
                <a:spcPts val="600"/>
              </a:spcAft>
              <a:buFont typeface="Arial" charset="0"/>
              <a:buChar char="•"/>
            </a:pP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The amount of any payment, expressed as either a percentage or a dollar amount</a:t>
            </a:r>
          </a:p>
          <a:p>
            <a:pPr marL="457200" indent="-457200">
              <a:spcAft>
                <a:spcPts val="600"/>
              </a:spcAft>
              <a:buFont typeface="Arial" charset="0"/>
              <a:buChar char="•"/>
            </a:pP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The number of payments or the period of repayment </a:t>
            </a:r>
          </a:p>
          <a:p>
            <a:pPr marL="457200" indent="-457200">
              <a:spcAft>
                <a:spcPts val="600"/>
              </a:spcAft>
              <a:buFont typeface="Arial" charset="0"/>
              <a:buChar char="•"/>
            </a:pP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The amount of any finance charges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General statements </a:t>
            </a: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such as “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no down payment” or "take a year to pay” are </a:t>
            </a:r>
            <a:r>
              <a:rPr lang="en-US" sz="2400" u="sng" dirty="0">
                <a:latin typeface="Calibri" charset="0"/>
                <a:ea typeface="Calibri" charset="0"/>
                <a:cs typeface="Calibri" charset="0"/>
              </a:rPr>
              <a:t>not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 considered Triggering Terms</a:t>
            </a:r>
          </a:p>
        </p:txBody>
      </p:sp>
    </p:spTree>
    <p:extLst>
      <p:ext uri="{BB962C8B-B14F-4D97-AF65-F5344CB8AC3E}">
        <p14:creationId xmlns:p14="http://schemas.microsoft.com/office/powerpoint/2010/main" val="117578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7168" y="522707"/>
            <a:ext cx="8658099" cy="762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Calibri" charset="0"/>
                <a:ea typeface="Calibri" charset="0"/>
                <a:cs typeface="Calibri" charset="0"/>
              </a:rPr>
              <a:t>Required </a:t>
            </a:r>
            <a:r>
              <a:rPr lang="en-US" b="1" dirty="0"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en-US" b="1" dirty="0" smtClean="0">
                <a:latin typeface="Calibri" charset="0"/>
                <a:ea typeface="Calibri" charset="0"/>
                <a:cs typeface="Calibri" charset="0"/>
              </a:rPr>
              <a:t>isclosures that must accompany </a:t>
            </a:r>
            <a:r>
              <a:rPr lang="en-US" b="1" dirty="0">
                <a:latin typeface="Calibri" charset="0"/>
                <a:ea typeface="Calibri" charset="0"/>
                <a:cs typeface="Calibri" charset="0"/>
              </a:rPr>
              <a:t>Triggering </a:t>
            </a:r>
            <a:r>
              <a:rPr lang="en-US" b="1" dirty="0" smtClean="0">
                <a:latin typeface="Calibri" charset="0"/>
                <a:ea typeface="Calibri" charset="0"/>
                <a:cs typeface="Calibri" charset="0"/>
              </a:rPr>
              <a:t>Terms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Rectangle 3"/>
          <p:cNvSpPr>
            <a:spLocks noGrp="1"/>
          </p:cNvSpPr>
          <p:nvPr>
            <p:ph type="sldNum" sz="quarter" idx="2"/>
          </p:nvPr>
        </p:nvSpPr>
        <p:spPr bwMode="auto">
          <a:xfrm>
            <a:off x="8790095" y="6586364"/>
            <a:ext cx="245930" cy="198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10000"/>
              </a:lnSpc>
              <a:defRPr sz="1000" b="1">
                <a:solidFill>
                  <a:schemeClr val="bg1"/>
                </a:solidFill>
                <a:latin typeface="Arial"/>
                <a:ea typeface="Arial"/>
                <a:cs typeface="Arial"/>
              </a:defRPr>
            </a:lvl1pPr>
          </a:lstStyle>
          <a:p>
            <a:fld id="{E6DD4D75-3289-42DC-8D20-6576264FDBE3}" type="slidenum">
              <a:rPr lang="en-US" smtClean="0">
                <a:latin typeface="Calibri" charset="0"/>
                <a:ea typeface="Calibri" charset="0"/>
                <a:cs typeface="Calibri" charset="0"/>
              </a:rPr>
              <a:pPr/>
              <a:t>19</a:t>
            </a:fld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Content Placeholder 18"/>
          <p:cNvSpPr>
            <a:spLocks noGrp="1"/>
          </p:cNvSpPr>
          <p:nvPr>
            <p:ph sz="quarter" idx="10"/>
          </p:nvPr>
        </p:nvSpPr>
        <p:spPr>
          <a:xfrm>
            <a:off x="603805" y="1545204"/>
            <a:ext cx="8055485" cy="5005627"/>
          </a:xfrm>
          <a:prstGeom prst="rect">
            <a:avLst/>
          </a:prstGeom>
        </p:spPr>
        <p:txBody>
          <a:bodyPr vert="horz"/>
          <a:lstStyle/>
          <a:p>
            <a:pPr>
              <a:spcAft>
                <a:spcPts val="600"/>
              </a:spcAft>
            </a:pP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If 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an ad </a:t>
            </a: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includes 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a Triggering Term, the ad must also include all of the below:</a:t>
            </a:r>
          </a:p>
          <a:p>
            <a:pPr marL="457200" indent="-457200">
              <a:spcAft>
                <a:spcPts val="600"/>
              </a:spcAft>
              <a:buFont typeface="Arial" charset="0"/>
              <a:buChar char="•"/>
            </a:pP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The amount or percentage of the down payment; </a:t>
            </a:r>
          </a:p>
          <a:p>
            <a:pPr marL="457200" indent="-457200">
              <a:spcAft>
                <a:spcPts val="600"/>
              </a:spcAft>
              <a:buFont typeface="Arial" charset="0"/>
              <a:buChar char="•"/>
            </a:pP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The terms of repayment; and</a:t>
            </a:r>
          </a:p>
          <a:p>
            <a:pPr marL="457200" indent="-457200">
              <a:spcAft>
                <a:spcPts val="600"/>
              </a:spcAft>
              <a:buFont typeface="Arial" charset="0"/>
              <a:buChar char="•"/>
            </a:pP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The “annual percentage rate,” using the abbreviation “APR.”  </a:t>
            </a:r>
            <a:endParaRPr lang="en-US" sz="2400" dirty="0" smtClean="0">
              <a:latin typeface="Calibri" charset="0"/>
              <a:ea typeface="Calibri" charset="0"/>
              <a:cs typeface="Calibri" charset="0"/>
            </a:endParaRPr>
          </a:p>
          <a:p>
            <a:pPr marL="1203165" lvl="1" indent="-457200">
              <a:spcAft>
                <a:spcPts val="600"/>
              </a:spcAft>
              <a:buFont typeface="Arial" charset="0"/>
              <a:buChar char="•"/>
            </a:pP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NOTE: If </a:t>
            </a: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the annual rate may be increased after the deal is completed, this must be clearly disclosed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9523" y="5160185"/>
            <a:ext cx="4921087" cy="169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56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901" y="680969"/>
            <a:ext cx="8658100" cy="625754"/>
          </a:xfrm>
        </p:spPr>
        <p:txBody>
          <a:bodyPr/>
          <a:lstStyle/>
          <a:p>
            <a:r>
              <a:rPr lang="en-US" dirty="0" smtClean="0"/>
              <a:t> Before We Get Started….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603804" y="1720851"/>
            <a:ext cx="7887793" cy="4346575"/>
          </a:xfrm>
        </p:spPr>
        <p:txBody>
          <a:bodyPr/>
          <a:lstStyle/>
          <a:p>
            <a:endParaRPr lang="en-US" i="1" dirty="0" smtClean="0">
              <a:latin typeface="Calibri"/>
              <a:cs typeface="Calibri"/>
            </a:endParaRPr>
          </a:p>
          <a:p>
            <a:r>
              <a:rPr lang="en-US" i="1" dirty="0" smtClean="0">
                <a:latin typeface="Calibri"/>
                <a:cs typeface="Calibri"/>
              </a:rPr>
              <a:t>This presentation and the materials are for </a:t>
            </a:r>
            <a:r>
              <a:rPr lang="en-US" i="1" dirty="0">
                <a:latin typeface="Calibri"/>
                <a:cs typeface="Calibri"/>
              </a:rPr>
              <a:t>general information purposes </a:t>
            </a:r>
            <a:r>
              <a:rPr lang="en-US" i="1" dirty="0" smtClean="0">
                <a:latin typeface="Calibri"/>
                <a:cs typeface="Calibri"/>
              </a:rPr>
              <a:t>only.</a:t>
            </a:r>
            <a:r>
              <a:rPr lang="en-US" i="1" dirty="0">
                <a:latin typeface="Calibri"/>
                <a:cs typeface="Calibri"/>
              </a:rPr>
              <a:t> </a:t>
            </a:r>
            <a:r>
              <a:rPr lang="en-US" i="1" dirty="0" smtClean="0">
                <a:latin typeface="Calibri"/>
                <a:cs typeface="Calibri"/>
              </a:rPr>
              <a:t>The </a:t>
            </a:r>
            <a:r>
              <a:rPr lang="en-US" i="1" dirty="0">
                <a:latin typeface="Calibri"/>
                <a:cs typeface="Calibri"/>
              </a:rPr>
              <a:t>information presented is not legal </a:t>
            </a:r>
            <a:r>
              <a:rPr lang="en-US" i="1" dirty="0" smtClean="0">
                <a:latin typeface="Calibri"/>
                <a:cs typeface="Calibri"/>
              </a:rPr>
              <a:t>advice and is </a:t>
            </a:r>
            <a:r>
              <a:rPr lang="en-US" i="1" dirty="0">
                <a:latin typeface="Calibri"/>
                <a:cs typeface="Calibri"/>
              </a:rPr>
              <a:t>not to be acted on as </a:t>
            </a:r>
            <a:r>
              <a:rPr lang="en-US" i="1" dirty="0" smtClean="0">
                <a:latin typeface="Calibri"/>
                <a:cs typeface="Calibri"/>
              </a:rPr>
              <a:t>such.  Be sure to work with your own counsel for legal advice pertaining to laws and regulations applicable in your state and to your products and services.  </a:t>
            </a:r>
            <a:endParaRPr lang="en-US" i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077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85902" y="395111"/>
            <a:ext cx="8658099" cy="762000"/>
          </a:xfrm>
        </p:spPr>
        <p:txBody>
          <a:bodyPr>
            <a:normAutofit/>
          </a:bodyPr>
          <a:lstStyle/>
          <a:p>
            <a:r>
              <a:rPr lang="en-US" sz="2900" b="1" dirty="0">
                <a:latin typeface="Calibri" charset="0"/>
                <a:ea typeface="Calibri" charset="0"/>
                <a:cs typeface="Calibri" charset="0"/>
              </a:rPr>
              <a:t>HOT </a:t>
            </a:r>
            <a:r>
              <a:rPr lang="en-US" sz="2900" b="1" dirty="0" smtClean="0">
                <a:latin typeface="Calibri" charset="0"/>
                <a:ea typeface="Calibri" charset="0"/>
                <a:cs typeface="Calibri" charset="0"/>
              </a:rPr>
              <a:t>TOPICS: Testimonials</a:t>
            </a:r>
            <a:endParaRPr lang="en-US" sz="29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Rectangle 3"/>
          <p:cNvSpPr>
            <a:spLocks noGrp="1"/>
          </p:cNvSpPr>
          <p:nvPr>
            <p:ph type="sldNum" sz="quarter" idx="2"/>
          </p:nvPr>
        </p:nvSpPr>
        <p:spPr bwMode="auto">
          <a:xfrm>
            <a:off x="8790095" y="6586364"/>
            <a:ext cx="245930" cy="198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10000"/>
              </a:lnSpc>
              <a:defRPr sz="1000" b="1">
                <a:solidFill>
                  <a:schemeClr val="bg1"/>
                </a:solidFill>
                <a:latin typeface="Arial"/>
                <a:ea typeface="Arial"/>
                <a:cs typeface="Arial"/>
              </a:defRPr>
            </a:lvl1pPr>
          </a:lstStyle>
          <a:p>
            <a:fld id="{E6DD4D75-3289-42DC-8D20-6576264FDBE3}" type="slidenum">
              <a:rPr lang="en-US" smtClean="0">
                <a:latin typeface="Calibri" charset="0"/>
                <a:ea typeface="Calibri" charset="0"/>
                <a:cs typeface="Calibri" charset="0"/>
              </a:rPr>
              <a:pPr/>
              <a:t>20</a:t>
            </a:fld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Content Placeholder 18"/>
          <p:cNvSpPr>
            <a:spLocks noGrp="1"/>
          </p:cNvSpPr>
          <p:nvPr>
            <p:ph sz="quarter" idx="10"/>
          </p:nvPr>
        </p:nvSpPr>
        <p:spPr>
          <a:xfrm>
            <a:off x="469811" y="1474111"/>
            <a:ext cx="5101649" cy="5286933"/>
          </a:xfrm>
          <a:prstGeom prst="rect">
            <a:avLst/>
          </a:prstGeom>
        </p:spPr>
        <p:txBody>
          <a:bodyPr vert="horz"/>
          <a:lstStyle/>
          <a:p>
            <a:pPr marL="457200" indent="-457200">
              <a:spcAft>
                <a:spcPts val="600"/>
              </a:spcAft>
              <a:buFont typeface="Arial" charset="0"/>
              <a:buChar char="•"/>
            </a:pP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A 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testimonial must reflect the experience </a:t>
            </a: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or results of 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a typical </a:t>
            </a: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consumer; if the endorser states otherwise, be sure to disclose the generally expected results  </a:t>
            </a:r>
            <a:endParaRPr lang="en-US" sz="2400" dirty="0">
              <a:latin typeface="Calibri" charset="0"/>
              <a:ea typeface="Calibri" charset="0"/>
              <a:cs typeface="Calibri" charset="0"/>
            </a:endParaRPr>
          </a:p>
          <a:p>
            <a:pPr marL="457200" indent="-457200">
              <a:spcAft>
                <a:spcPts val="600"/>
              </a:spcAft>
              <a:buFont typeface="Arial" charset="0"/>
              <a:buChar char="•"/>
            </a:pP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An endorsement cannot be used to make a statement that the advertiser cannot substantiate</a:t>
            </a:r>
          </a:p>
          <a:p>
            <a:pPr marL="457200" indent="-457200">
              <a:spcAft>
                <a:spcPts val="600"/>
              </a:spcAft>
              <a:buFont typeface="Arial" charset="0"/>
              <a:buChar char="•"/>
            </a:pP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If the endorser is connected to the advertiser in any way, that connection must be clear in the ad</a:t>
            </a:r>
          </a:p>
          <a:p>
            <a:pPr marL="0" lvl="0" indent="0">
              <a:buNone/>
            </a:pPr>
            <a:endParaRPr lang="en-US" sz="20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1147" y="1454463"/>
            <a:ext cx="3274877" cy="326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66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85902" y="395111"/>
            <a:ext cx="8658099" cy="762000"/>
          </a:xfrm>
        </p:spPr>
        <p:txBody>
          <a:bodyPr>
            <a:normAutofit/>
          </a:bodyPr>
          <a:lstStyle/>
          <a:p>
            <a:r>
              <a:rPr lang="en-US" sz="2900" b="1" dirty="0">
                <a:latin typeface="Calibri" charset="0"/>
                <a:ea typeface="Calibri" charset="0"/>
                <a:cs typeface="Calibri" charset="0"/>
              </a:rPr>
              <a:t>HOT </a:t>
            </a:r>
            <a:r>
              <a:rPr lang="en-US" sz="2900" b="1" dirty="0" smtClean="0">
                <a:latin typeface="Calibri" charset="0"/>
                <a:ea typeface="Calibri" charset="0"/>
                <a:cs typeface="Calibri" charset="0"/>
              </a:rPr>
              <a:t>TOPICS: </a:t>
            </a:r>
            <a:r>
              <a:rPr lang="en-US" sz="2900" b="1" dirty="0">
                <a:latin typeface="Calibri" charset="0"/>
                <a:ea typeface="Calibri" charset="0"/>
                <a:cs typeface="Calibri" charset="0"/>
              </a:rPr>
              <a:t>“Free” is a Four Letter </a:t>
            </a:r>
            <a:r>
              <a:rPr lang="en-US" sz="2900" b="1" dirty="0" smtClean="0">
                <a:latin typeface="Calibri" charset="0"/>
                <a:ea typeface="Calibri" charset="0"/>
                <a:cs typeface="Calibri" charset="0"/>
              </a:rPr>
              <a:t>Word</a:t>
            </a:r>
            <a:endParaRPr lang="en-US" sz="29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Rectangle 3"/>
          <p:cNvSpPr>
            <a:spLocks noGrp="1"/>
          </p:cNvSpPr>
          <p:nvPr>
            <p:ph type="sldNum" sz="quarter" idx="2"/>
          </p:nvPr>
        </p:nvSpPr>
        <p:spPr bwMode="auto">
          <a:xfrm>
            <a:off x="8790095" y="6586364"/>
            <a:ext cx="245930" cy="198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10000"/>
              </a:lnSpc>
              <a:defRPr sz="1000" b="1">
                <a:solidFill>
                  <a:schemeClr val="bg1"/>
                </a:solidFill>
                <a:latin typeface="Arial"/>
                <a:ea typeface="Arial"/>
                <a:cs typeface="Arial"/>
              </a:defRPr>
            </a:lvl1pPr>
          </a:lstStyle>
          <a:p>
            <a:fld id="{E6DD4D75-3289-42DC-8D20-6576264FDBE3}" type="slidenum">
              <a:rPr lang="en-US" smtClean="0">
                <a:latin typeface="Calibri" charset="0"/>
                <a:ea typeface="Calibri" charset="0"/>
                <a:cs typeface="Calibri" charset="0"/>
              </a:rPr>
              <a:pPr/>
              <a:t>21</a:t>
            </a:fld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Content Placeholder 18"/>
          <p:cNvSpPr>
            <a:spLocks noGrp="1"/>
          </p:cNvSpPr>
          <p:nvPr>
            <p:ph sz="quarter" idx="10"/>
          </p:nvPr>
        </p:nvSpPr>
        <p:spPr>
          <a:xfrm>
            <a:off x="576365" y="1694960"/>
            <a:ext cx="8055485" cy="4346575"/>
          </a:xfrm>
          <a:prstGeom prst="rect">
            <a:avLst/>
          </a:prstGeom>
        </p:spPr>
        <p:txBody>
          <a:bodyPr vert="horz"/>
          <a:lstStyle/>
          <a:p>
            <a:pPr>
              <a:spcAft>
                <a:spcPts val="600"/>
              </a:spcAft>
            </a:pPr>
            <a:r>
              <a:rPr lang="en-US" b="1" dirty="0" smtClean="0">
                <a:latin typeface="Calibri" charset="0"/>
                <a:ea typeface="Calibri" charset="0"/>
                <a:cs typeface="Calibri" charset="0"/>
              </a:rPr>
              <a:t>Two </a:t>
            </a:r>
            <a:r>
              <a:rPr lang="en-US" b="1" dirty="0">
                <a:latin typeface="Calibri" charset="0"/>
                <a:ea typeface="Calibri" charset="0"/>
                <a:cs typeface="Calibri" charset="0"/>
              </a:rPr>
              <a:t>guiding </a:t>
            </a:r>
            <a:r>
              <a:rPr lang="en-US" b="1" dirty="0" smtClean="0">
                <a:latin typeface="Calibri" charset="0"/>
                <a:ea typeface="Calibri" charset="0"/>
                <a:cs typeface="Calibri" charset="0"/>
              </a:rPr>
              <a:t>principles:</a:t>
            </a:r>
            <a:endParaRPr lang="en-US" dirty="0" smtClean="0">
              <a:latin typeface="Calibri" charset="0"/>
              <a:ea typeface="Calibri" charset="0"/>
              <a:cs typeface="Calibri" charset="0"/>
            </a:endParaRPr>
          </a:p>
          <a:p>
            <a:pPr marL="457200" indent="-457200">
              <a:spcAft>
                <a:spcPts val="600"/>
              </a:spcAft>
              <a:buFont typeface="Arial" charset="0"/>
              <a:buChar char="•"/>
            </a:pPr>
            <a:endParaRPr lang="en-US" dirty="0" smtClean="0">
              <a:latin typeface="Calibri" charset="0"/>
              <a:ea typeface="Calibri" charset="0"/>
              <a:cs typeface="Calibri" charset="0"/>
            </a:endParaRPr>
          </a:p>
          <a:p>
            <a:pPr marL="457200" indent="-457200">
              <a:spcAft>
                <a:spcPts val="600"/>
              </a:spcAft>
              <a:buFont typeface="Arial" charset="0"/>
              <a:buChar char="•"/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The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FTC prohibits using the word </a:t>
            </a:r>
            <a:r>
              <a:rPr lang="en-US" b="1" dirty="0">
                <a:latin typeface="Calibri" charset="0"/>
                <a:ea typeface="Calibri" charset="0"/>
                <a:cs typeface="Calibri" charset="0"/>
              </a:rPr>
              <a:t>“free”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in an ad to reference a product that comes with the sale of a product where the price is negotiable, such as a vehicle</a:t>
            </a:r>
          </a:p>
          <a:p>
            <a:pPr marL="457200" indent="-457200">
              <a:spcAft>
                <a:spcPts val="600"/>
              </a:spcAft>
              <a:buFont typeface="Arial" charset="0"/>
              <a:buChar char="•"/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A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product is not considered </a:t>
            </a:r>
            <a:r>
              <a:rPr lang="en-US" b="1" dirty="0" smtClean="0">
                <a:latin typeface="Calibri" charset="0"/>
                <a:ea typeface="Calibri" charset="0"/>
                <a:cs typeface="Calibri" charset="0"/>
              </a:rPr>
              <a:t>free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if the consumer has to spend </a:t>
            </a:r>
            <a:r>
              <a:rPr lang="en-US" b="1" i="1" dirty="0">
                <a:latin typeface="Calibri" charset="0"/>
                <a:ea typeface="Calibri" charset="0"/>
                <a:cs typeface="Calibri" charset="0"/>
              </a:rPr>
              <a:t>any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 money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or give anything to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get it</a:t>
            </a:r>
            <a:endParaRPr lang="en-US" sz="28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83572" y="792155"/>
            <a:ext cx="2176643" cy="230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86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71499">
            <a:off x="708086" y="1438799"/>
            <a:ext cx="5648623" cy="153667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800" b="1" dirty="0"/>
              <a:t>Seller Be Aware:</a:t>
            </a:r>
            <a:br>
              <a:rPr lang="en-US" sz="2800" b="1" dirty="0"/>
            </a:br>
            <a:r>
              <a:rPr lang="en-US" sz="2800" dirty="0"/>
              <a:t>Federal Advertising Rules of the Road </a:t>
            </a:r>
            <a:r>
              <a:rPr lang="en-US" sz="2800" b="1" dirty="0"/>
              <a:t/>
            </a:r>
            <a:br>
              <a:rPr lang="en-US" sz="2800" b="1" dirty="0"/>
            </a:br>
            <a:endParaRPr lang="en-US" sz="2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334980" y="2315864"/>
            <a:ext cx="6511131" cy="703321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1100" dirty="0"/>
              <a:t>Heidi Eddy-Dorn, Assistant General Counsel</a:t>
            </a:r>
          </a:p>
          <a:p>
            <a:r>
              <a:rPr lang="en-US" sz="1100" dirty="0"/>
              <a:t>Cox </a:t>
            </a:r>
            <a:r>
              <a:rPr lang="en-US" sz="1100" dirty="0" smtClean="0"/>
              <a:t>Automotive</a:t>
            </a:r>
            <a:endParaRPr lang="en-US" sz="1200" b="1" dirty="0"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4" name="Date Placeholder 3"/>
          <p:cNvSpPr txBox="1">
            <a:spLocks/>
          </p:cNvSpPr>
          <p:nvPr/>
        </p:nvSpPr>
        <p:spPr>
          <a:xfrm rot="19140000">
            <a:off x="123560" y="5662877"/>
            <a:ext cx="2809054" cy="20116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300" kern="1200" spc="6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June 15,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683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85901" y="771799"/>
            <a:ext cx="7849209" cy="762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Calibri" charset="0"/>
                <a:ea typeface="Calibri" charset="0"/>
                <a:cs typeface="Calibri" charset="0"/>
              </a:rPr>
              <a:t>The </a:t>
            </a:r>
            <a:r>
              <a:rPr lang="en-US" b="1" dirty="0" smtClean="0">
                <a:latin typeface="Calibri" charset="0"/>
                <a:ea typeface="Calibri" charset="0"/>
                <a:cs typeface="Calibri" charset="0"/>
              </a:rPr>
              <a:t>Federal Trade Commission requires truth in advertising and prohibits </a:t>
            </a:r>
            <a:r>
              <a:rPr lang="en-US" b="1" dirty="0">
                <a:latin typeface="Calibri" charset="0"/>
                <a:ea typeface="Calibri" charset="0"/>
                <a:cs typeface="Calibri" charset="0"/>
              </a:rPr>
              <a:t>“unfair or deceptive acts or practices” </a:t>
            </a:r>
            <a:r>
              <a:rPr lang="en-US" b="1" dirty="0" smtClean="0">
                <a:latin typeface="Calibri" charset="0"/>
                <a:ea typeface="Calibri" charset="0"/>
                <a:cs typeface="Calibri" charset="0"/>
              </a:rPr>
              <a:t>  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Rectangle 3"/>
          <p:cNvSpPr>
            <a:spLocks noGrp="1"/>
          </p:cNvSpPr>
          <p:nvPr>
            <p:ph type="sldNum" sz="quarter" idx="2"/>
          </p:nvPr>
        </p:nvSpPr>
        <p:spPr bwMode="auto">
          <a:xfrm>
            <a:off x="8790095" y="6586364"/>
            <a:ext cx="245930" cy="198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10000"/>
              </a:lnSpc>
              <a:defRPr sz="1000" b="1">
                <a:solidFill>
                  <a:schemeClr val="bg1"/>
                </a:solidFill>
                <a:latin typeface="Arial"/>
                <a:ea typeface="Arial"/>
                <a:cs typeface="Arial"/>
              </a:defRPr>
            </a:lvl1pPr>
          </a:lstStyle>
          <a:p>
            <a:fld id="{E6DD4D75-3289-42DC-8D20-6576264FDBE3}" type="slidenum">
              <a:rPr lang="en-US" smtClean="0">
                <a:latin typeface="Calibri" charset="0"/>
                <a:ea typeface="Calibri" charset="0"/>
                <a:cs typeface="Calibri" charset="0"/>
              </a:rPr>
              <a:pPr/>
              <a:t>3</a:t>
            </a:fld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Content Placeholder 18"/>
          <p:cNvSpPr>
            <a:spLocks noGrp="1"/>
          </p:cNvSpPr>
          <p:nvPr>
            <p:ph sz="quarter" idx="10"/>
          </p:nvPr>
        </p:nvSpPr>
        <p:spPr>
          <a:xfrm>
            <a:off x="485901" y="2068361"/>
            <a:ext cx="6411473" cy="4346575"/>
          </a:xfrm>
          <a:prstGeom prst="rect">
            <a:avLst/>
          </a:prstGeom>
        </p:spPr>
        <p:txBody>
          <a:bodyPr vert="horz">
            <a:normAutofit fontScale="85000" lnSpcReduction="20000"/>
          </a:bodyPr>
          <a:lstStyle/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All advertising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must: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Be truthful  and not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deceptive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or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misleading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Not be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unfair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 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Have evidence to support any objective claims</a:t>
            </a:r>
          </a:p>
          <a:p>
            <a:endParaRPr lang="en-US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These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principles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apply to all forms of advertising, even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online: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Mobile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Social media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Gaming</a:t>
            </a:r>
            <a:endParaRPr lang="en-US" sz="28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8526" y="4997926"/>
            <a:ext cx="5361492" cy="17866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8384" y="4220860"/>
            <a:ext cx="2585617" cy="263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605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85901" y="529837"/>
            <a:ext cx="8658099" cy="762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Calibri" charset="0"/>
                <a:ea typeface="Calibri" charset="0"/>
                <a:cs typeface="Calibri" charset="0"/>
              </a:rPr>
              <a:t>A </a:t>
            </a:r>
            <a:r>
              <a:rPr lang="en-US" b="1" dirty="0">
                <a:latin typeface="Calibri" charset="0"/>
                <a:ea typeface="Calibri" charset="0"/>
                <a:cs typeface="Calibri" charset="0"/>
              </a:rPr>
              <a:t>vehicle ad is </a:t>
            </a:r>
            <a:r>
              <a:rPr lang="en-US" b="1" u="sng" dirty="0">
                <a:latin typeface="Calibri" charset="0"/>
                <a:ea typeface="Calibri" charset="0"/>
                <a:cs typeface="Calibri" charset="0"/>
              </a:rPr>
              <a:t>deceptive</a:t>
            </a:r>
            <a:r>
              <a:rPr lang="en-US" b="1" dirty="0">
                <a:latin typeface="Calibri" charset="0"/>
                <a:ea typeface="Calibri" charset="0"/>
                <a:cs typeface="Calibri" charset="0"/>
              </a:rPr>
              <a:t> if it contains a statement — or omits information — that:</a:t>
            </a:r>
          </a:p>
        </p:txBody>
      </p:sp>
      <p:sp>
        <p:nvSpPr>
          <p:cNvPr id="6" name="Rectangle 3"/>
          <p:cNvSpPr>
            <a:spLocks noGrp="1"/>
          </p:cNvSpPr>
          <p:nvPr>
            <p:ph type="sldNum" sz="quarter" idx="2"/>
          </p:nvPr>
        </p:nvSpPr>
        <p:spPr bwMode="auto">
          <a:xfrm>
            <a:off x="8790095" y="6586364"/>
            <a:ext cx="245930" cy="198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10000"/>
              </a:lnSpc>
              <a:defRPr sz="1000" b="1">
                <a:solidFill>
                  <a:schemeClr val="bg1"/>
                </a:solidFill>
                <a:latin typeface="Arial"/>
                <a:ea typeface="Arial"/>
                <a:cs typeface="Arial"/>
              </a:defRPr>
            </a:lvl1pPr>
          </a:lstStyle>
          <a:p>
            <a:fld id="{E6DD4D75-3289-42DC-8D20-6576264FDBE3}" type="slidenum">
              <a:rPr lang="en-US" smtClean="0">
                <a:latin typeface="Calibri" charset="0"/>
                <a:ea typeface="Calibri" charset="0"/>
                <a:cs typeface="Calibri" charset="0"/>
              </a:rPr>
              <a:pPr/>
              <a:t>4</a:t>
            </a:fld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Content Placeholder 18"/>
          <p:cNvSpPr>
            <a:spLocks noGrp="1"/>
          </p:cNvSpPr>
          <p:nvPr>
            <p:ph sz="quarter" idx="10"/>
          </p:nvPr>
        </p:nvSpPr>
        <p:spPr>
          <a:xfrm>
            <a:off x="594408" y="1719965"/>
            <a:ext cx="4066489" cy="4346575"/>
          </a:xfrm>
          <a:prstGeom prst="rect">
            <a:avLst/>
          </a:prstGeom>
        </p:spPr>
        <p:txBody>
          <a:bodyPr vert="horz"/>
          <a:lstStyle/>
          <a:p>
            <a:pPr marL="457200" indent="-457200">
              <a:buFont typeface="Arial" charset="0"/>
              <a:buChar char="•"/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Is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likely to mislead reasonable consumers given the situation;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and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 </a:t>
            </a:r>
            <a:endParaRPr lang="en-US" dirty="0" smtClean="0">
              <a:latin typeface="Calibri" charset="0"/>
              <a:ea typeface="Calibri" charset="0"/>
              <a:cs typeface="Calibri" charset="0"/>
            </a:endParaRPr>
          </a:p>
          <a:p>
            <a:endParaRPr lang="en-US" dirty="0" smtClean="0">
              <a:latin typeface="Calibri" charset="0"/>
              <a:ea typeface="Calibri" charset="0"/>
              <a:cs typeface="Calibri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Would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be an important factor to a consumer's decision to visit the dealership or buy the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car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4951" y="2146735"/>
            <a:ext cx="4049179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85902" y="512074"/>
            <a:ext cx="8658099" cy="762000"/>
          </a:xfrm>
        </p:spPr>
        <p:txBody>
          <a:bodyPr>
            <a:normAutofit/>
          </a:bodyPr>
          <a:lstStyle/>
          <a:p>
            <a:r>
              <a:rPr lang="en-US" sz="2900" b="1" dirty="0">
                <a:latin typeface="Calibri" charset="0"/>
                <a:ea typeface="Calibri" charset="0"/>
                <a:cs typeface="Calibri" charset="0"/>
              </a:rPr>
              <a:t>An ad is </a:t>
            </a:r>
            <a:r>
              <a:rPr lang="en-US" sz="2900" b="1" u="sng" dirty="0">
                <a:latin typeface="Calibri" charset="0"/>
                <a:ea typeface="Calibri" charset="0"/>
                <a:cs typeface="Calibri" charset="0"/>
              </a:rPr>
              <a:t>unfair</a:t>
            </a:r>
            <a:r>
              <a:rPr lang="en-US" sz="2900" b="1" dirty="0">
                <a:latin typeface="Calibri" charset="0"/>
                <a:ea typeface="Calibri" charset="0"/>
                <a:cs typeface="Calibri" charset="0"/>
              </a:rPr>
              <a:t> </a:t>
            </a:r>
            <a:r>
              <a:rPr lang="en-US" sz="2900" b="1" dirty="0" smtClean="0">
                <a:latin typeface="Calibri" charset="0"/>
                <a:ea typeface="Calibri" charset="0"/>
                <a:cs typeface="Calibri" charset="0"/>
              </a:rPr>
              <a:t>if</a:t>
            </a:r>
            <a:r>
              <a:rPr lang="is-IS" sz="2900" b="1" dirty="0" smtClean="0">
                <a:latin typeface="Calibri" charset="0"/>
                <a:ea typeface="Calibri" charset="0"/>
                <a:cs typeface="Calibri" charset="0"/>
              </a:rPr>
              <a:t>…</a:t>
            </a:r>
            <a:endParaRPr lang="en-US" sz="29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Rectangle 3"/>
          <p:cNvSpPr>
            <a:spLocks noGrp="1"/>
          </p:cNvSpPr>
          <p:nvPr>
            <p:ph type="sldNum" sz="quarter" idx="2"/>
          </p:nvPr>
        </p:nvSpPr>
        <p:spPr bwMode="auto">
          <a:xfrm>
            <a:off x="8790095" y="6586364"/>
            <a:ext cx="245930" cy="198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10000"/>
              </a:lnSpc>
              <a:defRPr sz="1000" b="1">
                <a:solidFill>
                  <a:schemeClr val="bg1"/>
                </a:solidFill>
                <a:latin typeface="Arial"/>
                <a:ea typeface="Arial"/>
                <a:cs typeface="Arial"/>
              </a:defRPr>
            </a:lvl1pPr>
          </a:lstStyle>
          <a:p>
            <a:fld id="{E6DD4D75-3289-42DC-8D20-6576264FDBE3}" type="slidenum">
              <a:rPr lang="en-US" smtClean="0">
                <a:latin typeface="Calibri" charset="0"/>
                <a:ea typeface="Calibri" charset="0"/>
                <a:cs typeface="Calibri" charset="0"/>
              </a:rPr>
              <a:pPr/>
              <a:t>5</a:t>
            </a:fld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Content Placeholder 18"/>
          <p:cNvSpPr>
            <a:spLocks noGrp="1"/>
          </p:cNvSpPr>
          <p:nvPr>
            <p:ph sz="quarter" idx="10"/>
          </p:nvPr>
        </p:nvSpPr>
        <p:spPr>
          <a:xfrm>
            <a:off x="618063" y="1263442"/>
            <a:ext cx="8055485" cy="5217179"/>
          </a:xfrm>
          <a:prstGeom prst="rect">
            <a:avLst/>
          </a:prstGeom>
        </p:spPr>
        <p:txBody>
          <a:bodyPr vert="horz"/>
          <a:lstStyle/>
          <a:p>
            <a:pPr marL="457200" indent="-457200">
              <a:buFont typeface="Arial" charset="0"/>
              <a:buChar char="•"/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I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t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causes or is likely to cause substantial consumer injury which a consumer could not reasonably avoid;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and</a:t>
            </a:r>
          </a:p>
          <a:p>
            <a:pPr marL="457200" indent="-457200">
              <a:buFont typeface="Arial" charset="0"/>
              <a:buChar char="•"/>
            </a:pPr>
            <a:endParaRPr lang="en-US" dirty="0" smtClean="0">
              <a:latin typeface="Calibri" charset="0"/>
              <a:ea typeface="Calibri" charset="0"/>
              <a:cs typeface="Calibri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It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is not outweighed by the benefit to consumers or to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competition</a:t>
            </a:r>
            <a:endParaRPr lang="en-US" sz="28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1492" y="3615853"/>
            <a:ext cx="3625968" cy="319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125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85902" y="512074"/>
            <a:ext cx="8658099" cy="762000"/>
          </a:xfrm>
        </p:spPr>
        <p:txBody>
          <a:bodyPr>
            <a:normAutofit/>
          </a:bodyPr>
          <a:lstStyle/>
          <a:p>
            <a:r>
              <a:rPr lang="en-US" sz="2900" b="1" dirty="0" smtClean="0">
                <a:latin typeface="Calibri" charset="0"/>
                <a:ea typeface="Calibri" charset="0"/>
                <a:cs typeface="Calibri" charset="0"/>
              </a:rPr>
              <a:t> Substantiation</a:t>
            </a:r>
            <a:r>
              <a:rPr lang="en-US" sz="2900" b="1" dirty="0">
                <a:latin typeface="Calibri" charset="0"/>
                <a:ea typeface="Calibri" charset="0"/>
                <a:cs typeface="Calibri" charset="0"/>
              </a:rPr>
              <a:t>:</a:t>
            </a:r>
          </a:p>
        </p:txBody>
      </p:sp>
      <p:sp>
        <p:nvSpPr>
          <p:cNvPr id="6" name="Rectangle 3"/>
          <p:cNvSpPr>
            <a:spLocks noGrp="1"/>
          </p:cNvSpPr>
          <p:nvPr>
            <p:ph type="sldNum" sz="quarter" idx="2"/>
          </p:nvPr>
        </p:nvSpPr>
        <p:spPr bwMode="auto">
          <a:xfrm>
            <a:off x="8790095" y="6586364"/>
            <a:ext cx="245930" cy="198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10000"/>
              </a:lnSpc>
              <a:defRPr sz="1000" b="1">
                <a:solidFill>
                  <a:schemeClr val="bg1"/>
                </a:solidFill>
                <a:latin typeface="Arial"/>
                <a:ea typeface="Arial"/>
                <a:cs typeface="Arial"/>
              </a:defRPr>
            </a:lvl1pPr>
          </a:lstStyle>
          <a:p>
            <a:fld id="{E6DD4D75-3289-42DC-8D20-6576264FDBE3}" type="slidenum">
              <a:rPr lang="en-US" smtClean="0">
                <a:latin typeface="Calibri" charset="0"/>
                <a:ea typeface="Calibri" charset="0"/>
                <a:cs typeface="Calibri" charset="0"/>
              </a:rPr>
              <a:pPr/>
              <a:t>6</a:t>
            </a:fld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Content Placeholder 18"/>
          <p:cNvSpPr>
            <a:spLocks noGrp="1"/>
          </p:cNvSpPr>
          <p:nvPr>
            <p:ph sz="quarter" idx="10"/>
          </p:nvPr>
        </p:nvSpPr>
        <p:spPr>
          <a:xfrm>
            <a:off x="199737" y="1470330"/>
            <a:ext cx="5318562" cy="4346575"/>
          </a:xfrm>
          <a:prstGeom prst="rect">
            <a:avLst/>
          </a:prstGeom>
        </p:spPr>
        <p:txBody>
          <a:bodyPr vert="horz">
            <a:normAutofit fontScale="85000" lnSpcReduction="10000"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Every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claim that can be verified, must be supported by good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evidence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 </a:t>
            </a:r>
            <a:endParaRPr lang="en-US" dirty="0" smtClean="0">
              <a:latin typeface="Calibri" charset="0"/>
              <a:ea typeface="Calibri" charset="0"/>
              <a:cs typeface="Calibri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The advertiser must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have a reasonable basis and objective evidence to support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all claims  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Your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mom's opinion is not enough to say "the most reliable car on the market," </a:t>
            </a:r>
            <a:endParaRPr lang="en-US" dirty="0" smtClean="0">
              <a:latin typeface="Calibri" charset="0"/>
              <a:ea typeface="Calibri" charset="0"/>
              <a:cs typeface="Calibri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B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ut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you can say "my 89 year old mother who has owned 23 cars of all makes and models says it's the most reliable car she's ever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driven"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 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24956" r="28701"/>
          <a:stretch/>
        </p:blipFill>
        <p:spPr>
          <a:xfrm>
            <a:off x="5550195" y="1470329"/>
            <a:ext cx="3519375" cy="463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450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85902" y="533340"/>
            <a:ext cx="8658099" cy="762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Calibri" charset="0"/>
                <a:ea typeface="Calibri" charset="0"/>
                <a:cs typeface="Calibri" charset="0"/>
              </a:rPr>
              <a:t>Advertisers will be responsible for both </a:t>
            </a:r>
            <a:r>
              <a:rPr lang="en-US" b="1" dirty="0" smtClean="0">
                <a:latin typeface="Calibri" charset="0"/>
                <a:ea typeface="Calibri" charset="0"/>
                <a:cs typeface="Calibri" charset="0"/>
              </a:rPr>
              <a:t>“Express</a:t>
            </a:r>
            <a:r>
              <a:rPr lang="en-US" b="1" dirty="0">
                <a:latin typeface="Calibri" charset="0"/>
                <a:ea typeface="Calibri" charset="0"/>
                <a:cs typeface="Calibri" charset="0"/>
              </a:rPr>
              <a:t>" and </a:t>
            </a:r>
            <a:r>
              <a:rPr lang="en-US" b="1" dirty="0" smtClean="0">
                <a:latin typeface="Calibri" charset="0"/>
                <a:ea typeface="Calibri" charset="0"/>
                <a:cs typeface="Calibri" charset="0"/>
              </a:rPr>
              <a:t>“Implied</a:t>
            </a:r>
            <a:r>
              <a:rPr lang="en-US" b="1" dirty="0">
                <a:latin typeface="Calibri" charset="0"/>
                <a:ea typeface="Calibri" charset="0"/>
                <a:cs typeface="Calibri" charset="0"/>
              </a:rPr>
              <a:t>" </a:t>
            </a:r>
            <a:r>
              <a:rPr lang="en-US" b="1" dirty="0" smtClean="0">
                <a:latin typeface="Calibri" charset="0"/>
                <a:ea typeface="Calibri" charset="0"/>
                <a:cs typeface="Calibri" charset="0"/>
              </a:rPr>
              <a:t>claims</a:t>
            </a:r>
            <a:endParaRPr lang="en-US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Rectangle 3"/>
          <p:cNvSpPr>
            <a:spLocks noGrp="1"/>
          </p:cNvSpPr>
          <p:nvPr>
            <p:ph type="sldNum" sz="quarter" idx="2"/>
          </p:nvPr>
        </p:nvSpPr>
        <p:spPr bwMode="auto">
          <a:xfrm>
            <a:off x="8790095" y="6586364"/>
            <a:ext cx="245930" cy="198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10000"/>
              </a:lnSpc>
              <a:defRPr sz="1000" b="1">
                <a:solidFill>
                  <a:schemeClr val="bg1"/>
                </a:solidFill>
                <a:latin typeface="Arial"/>
                <a:ea typeface="Arial"/>
                <a:cs typeface="Arial"/>
              </a:defRPr>
            </a:lvl1pPr>
          </a:lstStyle>
          <a:p>
            <a:fld id="{E6DD4D75-3289-42DC-8D20-6576264FDBE3}" type="slidenum">
              <a:rPr lang="en-US" smtClean="0">
                <a:latin typeface="Calibri" charset="0"/>
                <a:ea typeface="Calibri" charset="0"/>
                <a:cs typeface="Calibri" charset="0"/>
              </a:rPr>
              <a:pPr/>
              <a:t>7</a:t>
            </a:fld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Content Placeholder 18"/>
          <p:cNvSpPr>
            <a:spLocks noGrp="1"/>
          </p:cNvSpPr>
          <p:nvPr>
            <p:ph sz="quarter" idx="10"/>
          </p:nvPr>
        </p:nvSpPr>
        <p:spPr>
          <a:xfrm>
            <a:off x="603805" y="1720851"/>
            <a:ext cx="8055485" cy="4346575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An </a:t>
            </a:r>
            <a:r>
              <a:rPr lang="en-US" b="1" dirty="0">
                <a:latin typeface="Calibri" charset="0"/>
                <a:ea typeface="Calibri" charset="0"/>
                <a:cs typeface="Calibri" charset="0"/>
              </a:rPr>
              <a:t>express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 claim is a statement in the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ad</a:t>
            </a:r>
          </a:p>
          <a:p>
            <a:pPr marL="1203165" lvl="1" indent="-457200">
              <a:buFont typeface="Arial" charset="0"/>
              <a:buChar char="•"/>
            </a:pP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"this </a:t>
            </a: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candy apple red car is fully equipped..." </a:t>
            </a:r>
            <a:endParaRPr lang="en-US" sz="2800" dirty="0" smtClean="0">
              <a:latin typeface="Calibri" charset="0"/>
              <a:ea typeface="Calibri" charset="0"/>
              <a:cs typeface="Calibri" charset="0"/>
            </a:endParaRPr>
          </a:p>
          <a:p>
            <a:pPr marL="457200" indent="-457200">
              <a:buFont typeface="Arial" charset="0"/>
              <a:buChar char="•"/>
            </a:pPr>
            <a:endParaRPr lang="en-US" dirty="0">
              <a:latin typeface="Calibri" charset="0"/>
              <a:ea typeface="Calibri" charset="0"/>
              <a:cs typeface="Calibri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An </a:t>
            </a:r>
            <a:r>
              <a:rPr lang="en-US" b="1" dirty="0">
                <a:latin typeface="Calibri" charset="0"/>
                <a:ea typeface="Calibri" charset="0"/>
                <a:cs typeface="Calibri" charset="0"/>
              </a:rPr>
              <a:t>implied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 claim is made by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inference </a:t>
            </a:r>
          </a:p>
          <a:p>
            <a:pPr marL="1203165" lvl="1" indent="-457200">
              <a:buFont typeface="Arial" charset="0"/>
              <a:buChar char="•"/>
            </a:pP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For </a:t>
            </a: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example, a picture of a red, fully loaded truck will imply that the the listing is for that </a:t>
            </a: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car</a:t>
            </a:r>
          </a:p>
        </p:txBody>
      </p:sp>
      <p:sp>
        <p:nvSpPr>
          <p:cNvPr id="2" name="Rectangle 1"/>
          <p:cNvSpPr/>
          <p:nvPr/>
        </p:nvSpPr>
        <p:spPr>
          <a:xfrm>
            <a:off x="1028905" y="5267129"/>
            <a:ext cx="83163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5965" lvl="1"/>
            <a:r>
              <a:rPr lang="en-US" sz="2800" b="1" i="1" dirty="0">
                <a:latin typeface="Calibri" charset="0"/>
                <a:ea typeface="Calibri" charset="0"/>
                <a:cs typeface="Calibri" charset="0"/>
              </a:rPr>
              <a:t>The advertiser must stand behind both express and implied </a:t>
            </a:r>
            <a:r>
              <a:rPr lang="en-US" sz="2800" b="1" i="1" dirty="0" smtClean="0">
                <a:latin typeface="Calibri" charset="0"/>
                <a:ea typeface="Calibri" charset="0"/>
                <a:cs typeface="Calibri" charset="0"/>
              </a:rPr>
              <a:t>claims</a:t>
            </a:r>
            <a:endParaRPr lang="en-US" sz="2800" b="1" i="1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25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4674" y="540187"/>
            <a:ext cx="8589838" cy="762000"/>
          </a:xfrm>
        </p:spPr>
        <p:txBody>
          <a:bodyPr>
            <a:noAutofit/>
          </a:bodyPr>
          <a:lstStyle/>
          <a:p>
            <a:r>
              <a:rPr lang="en-US" sz="2900" b="1" dirty="0" smtClean="0">
                <a:latin typeface="Calibri" charset="0"/>
                <a:ea typeface="Calibri" charset="0"/>
                <a:cs typeface="Calibri" charset="0"/>
              </a:rPr>
              <a:t>Opinions </a:t>
            </a:r>
            <a:r>
              <a:rPr lang="en-US" sz="2900" b="1" dirty="0">
                <a:latin typeface="Calibri" charset="0"/>
                <a:ea typeface="Calibri" charset="0"/>
                <a:cs typeface="Calibri" charset="0"/>
              </a:rPr>
              <a:t>and unverifiable claims </a:t>
            </a:r>
            <a:r>
              <a:rPr lang="en-US" sz="2900" b="1" i="1" dirty="0">
                <a:latin typeface="Calibri" charset="0"/>
                <a:ea typeface="Calibri" charset="0"/>
                <a:cs typeface="Calibri" charset="0"/>
              </a:rPr>
              <a:t>do not </a:t>
            </a:r>
            <a:r>
              <a:rPr lang="en-US" sz="2900" b="1" dirty="0">
                <a:latin typeface="Calibri" charset="0"/>
                <a:ea typeface="Calibri" charset="0"/>
                <a:cs typeface="Calibri" charset="0"/>
              </a:rPr>
              <a:t>have to be substantiated</a:t>
            </a:r>
          </a:p>
        </p:txBody>
      </p:sp>
      <p:sp>
        <p:nvSpPr>
          <p:cNvPr id="6" name="Rectangle 3"/>
          <p:cNvSpPr>
            <a:spLocks noGrp="1"/>
          </p:cNvSpPr>
          <p:nvPr>
            <p:ph type="sldNum" sz="quarter" idx="2"/>
          </p:nvPr>
        </p:nvSpPr>
        <p:spPr bwMode="auto">
          <a:xfrm>
            <a:off x="8790095" y="6586364"/>
            <a:ext cx="245930" cy="198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10000"/>
              </a:lnSpc>
              <a:defRPr sz="1000" b="1">
                <a:solidFill>
                  <a:schemeClr val="bg1"/>
                </a:solidFill>
                <a:latin typeface="Arial"/>
                <a:ea typeface="Arial"/>
                <a:cs typeface="Arial"/>
              </a:defRPr>
            </a:lvl1pPr>
          </a:lstStyle>
          <a:p>
            <a:fld id="{E6DD4D75-3289-42DC-8D20-6576264FDBE3}" type="slidenum">
              <a:rPr lang="en-US" smtClean="0">
                <a:latin typeface="Calibri" charset="0"/>
                <a:ea typeface="Calibri" charset="0"/>
                <a:cs typeface="Calibri" charset="0"/>
              </a:rPr>
              <a:pPr/>
              <a:t>8</a:t>
            </a:fld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Content Placeholder 18"/>
          <p:cNvSpPr>
            <a:spLocks noGrp="1"/>
          </p:cNvSpPr>
          <p:nvPr>
            <p:ph sz="quarter" idx="10"/>
          </p:nvPr>
        </p:nvSpPr>
        <p:spPr>
          <a:xfrm>
            <a:off x="480839" y="1510012"/>
            <a:ext cx="8432220" cy="4346575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endParaRPr lang="en-US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A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claim that your dealership provides "</a:t>
            </a:r>
            <a:r>
              <a:rPr lang="en-US" b="1" dirty="0">
                <a:latin typeface="Calibri" charset="0"/>
                <a:ea typeface="Calibri" charset="0"/>
                <a:cs typeface="Calibri" charset="0"/>
              </a:rPr>
              <a:t>the best cars and trucks in the state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" is not likely to get you in trouble with the FTC, provided the ad is otherwise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compliant</a:t>
            </a:r>
          </a:p>
          <a:p>
            <a:endParaRPr lang="en-US" dirty="0" smtClean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b="1" dirty="0" smtClean="0">
                <a:latin typeface="Calibri" charset="0"/>
                <a:ea typeface="Calibri" charset="0"/>
                <a:cs typeface="Calibri" charset="0"/>
              </a:rPr>
              <a:t>BUT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if you say "</a:t>
            </a:r>
            <a:r>
              <a:rPr lang="en-US" b="1" dirty="0">
                <a:latin typeface="Calibri" charset="0"/>
                <a:ea typeface="Calibri" charset="0"/>
                <a:cs typeface="Calibri" charset="0"/>
              </a:rPr>
              <a:t>we sell the most cars and trucks in the state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" you should have a reasonable basis supported by good evidence to make that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claim</a:t>
            </a:r>
            <a:endParaRPr lang="en-US" sz="2800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18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85901" y="545424"/>
            <a:ext cx="8658099" cy="762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Calibri" charset="0"/>
                <a:ea typeface="Calibri" charset="0"/>
                <a:cs typeface="Calibri" charset="0"/>
              </a:rPr>
              <a:t>The FTC evaluates an Ad as a whole and from the perspective of a reasonable consumer</a:t>
            </a:r>
            <a:endParaRPr lang="en-US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Rectangle 3"/>
          <p:cNvSpPr>
            <a:spLocks noGrp="1"/>
          </p:cNvSpPr>
          <p:nvPr>
            <p:ph type="sldNum" sz="quarter" idx="2"/>
          </p:nvPr>
        </p:nvSpPr>
        <p:spPr bwMode="auto">
          <a:xfrm>
            <a:off x="8790095" y="6586364"/>
            <a:ext cx="245930" cy="198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10000"/>
              </a:lnSpc>
              <a:defRPr sz="1000" b="1">
                <a:solidFill>
                  <a:schemeClr val="bg1"/>
                </a:solidFill>
                <a:latin typeface="Arial"/>
                <a:ea typeface="Arial"/>
                <a:cs typeface="Arial"/>
              </a:defRPr>
            </a:lvl1pPr>
          </a:lstStyle>
          <a:p>
            <a:fld id="{E6DD4D75-3289-42DC-8D20-6576264FDBE3}" type="slidenum">
              <a:rPr lang="en-US" smtClean="0">
                <a:latin typeface="Calibri" charset="0"/>
                <a:ea typeface="Calibri" charset="0"/>
                <a:cs typeface="Calibri" charset="0"/>
              </a:rPr>
              <a:pPr/>
              <a:t>9</a:t>
            </a:fld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Content Placeholder 18"/>
          <p:cNvSpPr>
            <a:spLocks noGrp="1"/>
          </p:cNvSpPr>
          <p:nvPr>
            <p:ph sz="quarter" idx="10"/>
          </p:nvPr>
        </p:nvSpPr>
        <p:spPr>
          <a:xfrm>
            <a:off x="603805" y="1439707"/>
            <a:ext cx="8055485" cy="4935431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/>
          <a:p>
            <a:endParaRPr lang="en-US" dirty="0" smtClean="0">
              <a:latin typeface="Calibri" charset="0"/>
              <a:ea typeface="Calibri" charset="0"/>
              <a:cs typeface="Calibri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A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"reasonable consumer" - the typical person who may see the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ad</a:t>
            </a:r>
          </a:p>
          <a:p>
            <a:pPr marL="457200" indent="-457200">
              <a:buFont typeface="Arial" charset="0"/>
              <a:buChar char="•"/>
            </a:pPr>
            <a:endParaRPr lang="en-US" dirty="0">
              <a:latin typeface="Calibri" charset="0"/>
              <a:ea typeface="Calibri" charset="0"/>
              <a:cs typeface="Calibri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The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FTC looks at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what important information is missing - an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omission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is considered "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material"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if the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information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would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be important to a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reasonable consumer's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decision to buy the car or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service 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  <a:p>
            <a:pPr marL="457200" indent="-457200">
              <a:buFont typeface="Arial" charset="0"/>
              <a:buChar char="•"/>
            </a:pPr>
            <a:endParaRPr lang="en-US" dirty="0" smtClean="0">
              <a:latin typeface="Calibri" charset="0"/>
              <a:ea typeface="Calibri" charset="0"/>
              <a:cs typeface="Calibri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If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the ad includes a claim that is likely to be misleading to the reasonable consumer without more information, the advertiser must include a </a:t>
            </a:r>
            <a:r>
              <a:rPr lang="en-US" b="1" dirty="0" smtClean="0">
                <a:latin typeface="Calibri" charset="0"/>
                <a:ea typeface="Calibri" charset="0"/>
                <a:cs typeface="Calibri" charset="0"/>
              </a:rPr>
              <a:t>disclosure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  </a:t>
            </a:r>
            <a:r>
              <a:rPr lang="en-US" i="1" dirty="0">
                <a:latin typeface="Calibri" charset="0"/>
                <a:ea typeface="Calibri" charset="0"/>
                <a:cs typeface="Calibri" charset="0"/>
              </a:rPr>
              <a:t> </a:t>
            </a:r>
            <a:endParaRPr lang="en-US" i="1" dirty="0" smtClean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196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Custom 15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10A8DE"/>
      </a:accent2>
      <a:accent3>
        <a:srgbClr val="1BB10F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Custom 64">
      <a:dk1>
        <a:srgbClr val="414141"/>
      </a:dk1>
      <a:lt1>
        <a:srgbClr val="FFFFFF"/>
      </a:lt1>
      <a:dk2>
        <a:srgbClr val="0F3263"/>
      </a:dk2>
      <a:lt2>
        <a:srgbClr val="3D71A0"/>
      </a:lt2>
      <a:accent1>
        <a:srgbClr val="81857B"/>
      </a:accent1>
      <a:accent2>
        <a:srgbClr val="1154B0"/>
      </a:accent2>
      <a:accent3>
        <a:srgbClr val="0585C8"/>
      </a:accent3>
      <a:accent4>
        <a:srgbClr val="FFA42E"/>
      </a:accent4>
      <a:accent5>
        <a:srgbClr val="665D53"/>
      </a:accent5>
      <a:accent6>
        <a:srgbClr val="E2B01D"/>
      </a:accent6>
      <a:hlink>
        <a:srgbClr val="EB8718"/>
      </a:hlink>
      <a:folHlink>
        <a:srgbClr val="EC6E0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2401</TotalTime>
  <Words>1145</Words>
  <Application>Microsoft Office PowerPoint</Application>
  <PresentationFormat>On-screen Show (4:3)</PresentationFormat>
  <Paragraphs>150</Paragraphs>
  <Slides>22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Angles</vt:lpstr>
      <vt:lpstr>2_Office Theme</vt:lpstr>
      <vt:lpstr>Seller Be Aware: Federal Advertising Rules of the Road  </vt:lpstr>
      <vt:lpstr> Before We Get Started….</vt:lpstr>
      <vt:lpstr>The Federal Trade Commission requires truth in advertising and prohibits “unfair or deceptive acts or practices”   </vt:lpstr>
      <vt:lpstr>A vehicle ad is deceptive if it contains a statement — or omits information — that:</vt:lpstr>
      <vt:lpstr>An ad is unfair if…</vt:lpstr>
      <vt:lpstr> Substantiation:</vt:lpstr>
      <vt:lpstr>Advertisers will be responsible for both “Express" and “Implied" claims</vt:lpstr>
      <vt:lpstr>Opinions and unverifiable claims do not have to be substantiated</vt:lpstr>
      <vt:lpstr>The FTC evaluates an Ad as a whole and from the perspective of a reasonable consumer</vt:lpstr>
      <vt:lpstr>Let Me Explain….DISCLOSURES</vt:lpstr>
      <vt:lpstr>Disclosures cannot cure a false claim  </vt:lpstr>
      <vt:lpstr>Disclosures must be Clear and Conspicuous through Placement and Prominence </vt:lpstr>
      <vt:lpstr>Disclosure Proximity and Placement best practices</vt:lpstr>
      <vt:lpstr>Disclosure Prominence best practices</vt:lpstr>
      <vt:lpstr>Using Hyperlinks for Disclosures</vt:lpstr>
      <vt:lpstr>Remember, the ad will be reviewed overall as a whole  </vt:lpstr>
      <vt:lpstr>HOT TOPICS: Advertising Credit and Finance Terms</vt:lpstr>
      <vt:lpstr> "Triggering Terms"</vt:lpstr>
      <vt:lpstr>Required disclosures that must accompany Triggering Terms</vt:lpstr>
      <vt:lpstr>HOT TOPICS: Testimonials</vt:lpstr>
      <vt:lpstr>HOT TOPICS: “Free” is a Four Letter Word</vt:lpstr>
      <vt:lpstr>Seller Be Aware: Federal Advertising Rules of the Road  </vt:lpstr>
    </vt:vector>
  </TitlesOfParts>
  <Company>AutoTrader Group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Use the Internet to Level the Playing Field Between  You and Your Competitor</dc:title>
  <dc:creator>mrguo</dc:creator>
  <cp:lastModifiedBy>Gabby Richey</cp:lastModifiedBy>
  <cp:revision>232</cp:revision>
  <dcterms:created xsi:type="dcterms:W3CDTF">2016-04-26T15:53:29Z</dcterms:created>
  <dcterms:modified xsi:type="dcterms:W3CDTF">2016-06-20T17:35:04Z</dcterms:modified>
</cp:coreProperties>
</file>